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51"/>
  </p:notesMasterIdLst>
  <p:sldIdLst>
    <p:sldId id="259" r:id="rId2"/>
    <p:sldId id="262" r:id="rId3"/>
    <p:sldId id="312" r:id="rId4"/>
    <p:sldId id="263" r:id="rId5"/>
    <p:sldId id="297" r:id="rId6"/>
    <p:sldId id="296" r:id="rId7"/>
    <p:sldId id="264" r:id="rId8"/>
    <p:sldId id="265" r:id="rId9"/>
    <p:sldId id="266" r:id="rId10"/>
    <p:sldId id="268" r:id="rId11"/>
    <p:sldId id="298" r:id="rId12"/>
    <p:sldId id="313" r:id="rId13"/>
    <p:sldId id="270" r:id="rId14"/>
    <p:sldId id="300" r:id="rId15"/>
    <p:sldId id="271" r:id="rId16"/>
    <p:sldId id="314" r:id="rId17"/>
    <p:sldId id="272" r:id="rId18"/>
    <p:sldId id="299" r:id="rId19"/>
    <p:sldId id="273" r:id="rId20"/>
    <p:sldId id="302" r:id="rId21"/>
    <p:sldId id="315" r:id="rId22"/>
    <p:sldId id="275" r:id="rId23"/>
    <p:sldId id="303" r:id="rId24"/>
    <p:sldId id="276" r:id="rId25"/>
    <p:sldId id="304" r:id="rId26"/>
    <p:sldId id="316" r:id="rId27"/>
    <p:sldId id="278" r:id="rId28"/>
    <p:sldId id="305" r:id="rId29"/>
    <p:sldId id="279" r:id="rId30"/>
    <p:sldId id="306" r:id="rId31"/>
    <p:sldId id="281" r:id="rId32"/>
    <p:sldId id="307" r:id="rId33"/>
    <p:sldId id="317" r:id="rId34"/>
    <p:sldId id="318" r:id="rId35"/>
    <p:sldId id="284" r:id="rId36"/>
    <p:sldId id="308" r:id="rId37"/>
    <p:sldId id="319" r:id="rId38"/>
    <p:sldId id="320" r:id="rId39"/>
    <p:sldId id="287" r:id="rId40"/>
    <p:sldId id="309" r:id="rId41"/>
    <p:sldId id="288" r:id="rId42"/>
    <p:sldId id="289" r:id="rId43"/>
    <p:sldId id="291" r:id="rId44"/>
    <p:sldId id="310" r:id="rId45"/>
    <p:sldId id="321" r:id="rId46"/>
    <p:sldId id="322" r:id="rId47"/>
    <p:sldId id="294" r:id="rId48"/>
    <p:sldId id="311" r:id="rId49"/>
    <p:sldId id="323" r:id="rId5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22" autoAdjust="0"/>
  </p:normalViewPr>
  <p:slideViewPr>
    <p:cSldViewPr>
      <p:cViewPr varScale="1">
        <p:scale>
          <a:sx n="81" d="100"/>
          <a:sy n="81" d="100"/>
        </p:scale>
        <p:origin x="420"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C2660A-60FA-4969-8043-D44B2642FB7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kumimoji="0" sz="1200">
                <a:ea typeface="+mn-ea"/>
              </a:defRPr>
            </a:lvl1pPr>
          </a:lstStyle>
          <a:p>
            <a:pPr>
              <a:defRPr/>
            </a:pPr>
            <a:endParaRPr lang="zh-TW" altLang="en-US"/>
          </a:p>
        </p:txBody>
      </p:sp>
      <p:sp>
        <p:nvSpPr>
          <p:cNvPr id="3" name="日期版面配置區 2">
            <a:extLst>
              <a:ext uri="{FF2B5EF4-FFF2-40B4-BE49-F238E27FC236}">
                <a16:creationId xmlns:a16="http://schemas.microsoft.com/office/drawing/2014/main" id="{90C6CDE3-E342-4EA0-85C8-89AB7F17C47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kumimoji="0" sz="1200">
                <a:ea typeface="+mn-ea"/>
              </a:defRPr>
            </a:lvl1pPr>
          </a:lstStyle>
          <a:p>
            <a:pPr>
              <a:defRPr/>
            </a:pPr>
            <a:fld id="{6CF10D5C-7157-434F-AEE7-1BAA8A40E921}" type="datetimeFigureOut">
              <a:rPr lang="zh-TW" altLang="en-US"/>
              <a:pPr>
                <a:defRPr/>
              </a:pPr>
              <a:t>2017/7/4</a:t>
            </a:fld>
            <a:endParaRPr lang="zh-TW" altLang="en-US"/>
          </a:p>
        </p:txBody>
      </p:sp>
      <p:sp>
        <p:nvSpPr>
          <p:cNvPr id="4" name="投影片圖像版面配置區 3">
            <a:extLst>
              <a:ext uri="{FF2B5EF4-FFF2-40B4-BE49-F238E27FC236}">
                <a16:creationId xmlns:a16="http://schemas.microsoft.com/office/drawing/2014/main" id="{6CD97130-8326-40F5-9041-B5653D520CB8}"/>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019583E4-F807-41B9-A3A3-CFFBED69896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42A7187B-AAD9-46EA-9A98-FA81686C0C3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kumimoji="0" sz="1200">
                <a:ea typeface="+mn-ea"/>
              </a:defRPr>
            </a:lvl1pPr>
          </a:lstStyle>
          <a:p>
            <a:pPr>
              <a:defRPr/>
            </a:pPr>
            <a:endParaRPr lang="zh-TW" altLang="en-US"/>
          </a:p>
        </p:txBody>
      </p:sp>
      <p:sp>
        <p:nvSpPr>
          <p:cNvPr id="7" name="投影片編號版面配置區 6">
            <a:extLst>
              <a:ext uri="{FF2B5EF4-FFF2-40B4-BE49-F238E27FC236}">
                <a16:creationId xmlns:a16="http://schemas.microsoft.com/office/drawing/2014/main" id="{584BB4B1-553E-4CB1-B06C-1302DFD110D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kumimoji="0" sz="1200"/>
            </a:lvl1pPr>
          </a:lstStyle>
          <a:p>
            <a:fld id="{F1AB2DC4-A82E-46B9-BFC8-408F2AC459ED}"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a:extLst>
              <a:ext uri="{FF2B5EF4-FFF2-40B4-BE49-F238E27FC236}">
                <a16:creationId xmlns:a16="http://schemas.microsoft.com/office/drawing/2014/main" id="{19F8DB57-C710-4FCB-A9A3-ECD4B0E4934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備忘稿版面配置區 2">
            <a:extLst>
              <a:ext uri="{FF2B5EF4-FFF2-40B4-BE49-F238E27FC236}">
                <a16:creationId xmlns:a16="http://schemas.microsoft.com/office/drawing/2014/main" id="{7602CF4C-EDB3-4C66-B216-031FA3FABD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a:extLst>
              <a:ext uri="{FF2B5EF4-FFF2-40B4-BE49-F238E27FC236}">
                <a16:creationId xmlns:a16="http://schemas.microsoft.com/office/drawing/2014/main" id="{5C5DFAE2-0745-42F1-A029-9C6FBA46CEC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a:extLst>
              <a:ext uri="{FF2B5EF4-FFF2-40B4-BE49-F238E27FC236}">
                <a16:creationId xmlns:a16="http://schemas.microsoft.com/office/drawing/2014/main" id="{9394279F-59E4-4463-A985-2DF148B3D7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a:extLst>
              <a:ext uri="{FF2B5EF4-FFF2-40B4-BE49-F238E27FC236}">
                <a16:creationId xmlns:a16="http://schemas.microsoft.com/office/drawing/2014/main" id="{91E2E524-6BD1-4A66-891D-25B64D1F30D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備忘稿版面配置區 2">
            <a:extLst>
              <a:ext uri="{FF2B5EF4-FFF2-40B4-BE49-F238E27FC236}">
                <a16:creationId xmlns:a16="http://schemas.microsoft.com/office/drawing/2014/main" id="{F83EDA63-89FA-4C2C-9EA1-F03DDB6019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a:extLst>
              <a:ext uri="{FF2B5EF4-FFF2-40B4-BE49-F238E27FC236}">
                <a16:creationId xmlns:a16="http://schemas.microsoft.com/office/drawing/2014/main" id="{DD183C16-671B-4E0C-968D-F697297DE8C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備忘稿版面配置區 2">
            <a:extLst>
              <a:ext uri="{FF2B5EF4-FFF2-40B4-BE49-F238E27FC236}">
                <a16:creationId xmlns:a16="http://schemas.microsoft.com/office/drawing/2014/main" id="{0522E804-F9FA-4E8C-B919-15321A7BE8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a:extLst>
              <a:ext uri="{FF2B5EF4-FFF2-40B4-BE49-F238E27FC236}">
                <a16:creationId xmlns:a16="http://schemas.microsoft.com/office/drawing/2014/main" id="{53057A67-E2FC-488B-91B5-D1041A4A9BB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a:extLst>
              <a:ext uri="{FF2B5EF4-FFF2-40B4-BE49-F238E27FC236}">
                <a16:creationId xmlns:a16="http://schemas.microsoft.com/office/drawing/2014/main" id="{7C93545C-2088-4271-9F2A-CB1901B0F0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a:extLst>
              <a:ext uri="{FF2B5EF4-FFF2-40B4-BE49-F238E27FC236}">
                <a16:creationId xmlns:a16="http://schemas.microsoft.com/office/drawing/2014/main" id="{2E232642-2765-49EF-B84E-FC64B0B52D3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備忘稿版面配置區 2">
            <a:extLst>
              <a:ext uri="{FF2B5EF4-FFF2-40B4-BE49-F238E27FC236}">
                <a16:creationId xmlns:a16="http://schemas.microsoft.com/office/drawing/2014/main" id="{3B9588A3-2B3D-4735-95DC-8247835F52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a:extLst>
              <a:ext uri="{FF2B5EF4-FFF2-40B4-BE49-F238E27FC236}">
                <a16:creationId xmlns:a16="http://schemas.microsoft.com/office/drawing/2014/main" id="{E1A38808-43F2-4116-AC04-50F79AEC2D8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a:extLst>
              <a:ext uri="{FF2B5EF4-FFF2-40B4-BE49-F238E27FC236}">
                <a16:creationId xmlns:a16="http://schemas.microsoft.com/office/drawing/2014/main" id="{40FFCCDF-BD9D-47D2-A9E8-58614C8DC9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a:extLst>
              <a:ext uri="{FF2B5EF4-FFF2-40B4-BE49-F238E27FC236}">
                <a16:creationId xmlns:a16="http://schemas.microsoft.com/office/drawing/2014/main" id="{E22BB30A-0980-429D-A846-5DECF63CEE9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a:extLst>
              <a:ext uri="{FF2B5EF4-FFF2-40B4-BE49-F238E27FC236}">
                <a16:creationId xmlns:a16="http://schemas.microsoft.com/office/drawing/2014/main" id="{F27BD15B-DDCE-4A8D-B735-BB9CCBD179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a:extLst>
              <a:ext uri="{FF2B5EF4-FFF2-40B4-BE49-F238E27FC236}">
                <a16:creationId xmlns:a16="http://schemas.microsoft.com/office/drawing/2014/main" id="{F33C0114-D42D-4F53-B23A-BDF2D59D10E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備忘稿版面配置區 2">
            <a:extLst>
              <a:ext uri="{FF2B5EF4-FFF2-40B4-BE49-F238E27FC236}">
                <a16:creationId xmlns:a16="http://schemas.microsoft.com/office/drawing/2014/main" id="{E303C64A-DBBC-4B56-AD4C-B0D3A626B9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a:extLst>
              <a:ext uri="{FF2B5EF4-FFF2-40B4-BE49-F238E27FC236}">
                <a16:creationId xmlns:a16="http://schemas.microsoft.com/office/drawing/2014/main" id="{F06FF011-A939-4F6F-A62F-96534C1DCCF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備忘稿版面配置區 2">
            <a:extLst>
              <a:ext uri="{FF2B5EF4-FFF2-40B4-BE49-F238E27FC236}">
                <a16:creationId xmlns:a16="http://schemas.microsoft.com/office/drawing/2014/main" id="{86BE8E6A-6D78-4123-A0C3-14A71A4F99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a:extLst>
              <a:ext uri="{FF2B5EF4-FFF2-40B4-BE49-F238E27FC236}">
                <a16:creationId xmlns:a16="http://schemas.microsoft.com/office/drawing/2014/main" id="{C439BDDA-9150-4FAF-AB1C-A480B729017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a:extLst>
              <a:ext uri="{FF2B5EF4-FFF2-40B4-BE49-F238E27FC236}">
                <a16:creationId xmlns:a16="http://schemas.microsoft.com/office/drawing/2014/main" id="{B790DE5E-E8F9-41E4-BE97-2828CDA2A2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a:extLst>
              <a:ext uri="{FF2B5EF4-FFF2-40B4-BE49-F238E27FC236}">
                <a16:creationId xmlns:a16="http://schemas.microsoft.com/office/drawing/2014/main" id="{94BE7DF4-C2B5-4993-8C98-AC58A643C71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a:extLst>
              <a:ext uri="{FF2B5EF4-FFF2-40B4-BE49-F238E27FC236}">
                <a16:creationId xmlns:a16="http://schemas.microsoft.com/office/drawing/2014/main" id="{3BC962B7-15C4-4A6D-B03E-533136F516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a:extLst>
              <a:ext uri="{FF2B5EF4-FFF2-40B4-BE49-F238E27FC236}">
                <a16:creationId xmlns:a16="http://schemas.microsoft.com/office/drawing/2014/main" id="{9394FEF8-58B9-46C6-B218-D98F125E541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備忘稿版面配置區 2">
            <a:extLst>
              <a:ext uri="{FF2B5EF4-FFF2-40B4-BE49-F238E27FC236}">
                <a16:creationId xmlns:a16="http://schemas.microsoft.com/office/drawing/2014/main" id="{B76C2533-8A3A-49FC-BC0C-035D8B1B1A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a:extLst>
              <a:ext uri="{FF2B5EF4-FFF2-40B4-BE49-F238E27FC236}">
                <a16:creationId xmlns:a16="http://schemas.microsoft.com/office/drawing/2014/main" id="{2F87631B-F157-46EB-9BFA-2FA7EAD20BF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備忘稿版面配置區 2">
            <a:extLst>
              <a:ext uri="{FF2B5EF4-FFF2-40B4-BE49-F238E27FC236}">
                <a16:creationId xmlns:a16="http://schemas.microsoft.com/office/drawing/2014/main" id="{0D40F86E-1E4E-468A-A9F0-D288975521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a:extLst>
              <a:ext uri="{FF2B5EF4-FFF2-40B4-BE49-F238E27FC236}">
                <a16:creationId xmlns:a16="http://schemas.microsoft.com/office/drawing/2014/main" id="{90A4D081-59BE-4FAD-BECB-CF8897262F7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a:extLst>
              <a:ext uri="{FF2B5EF4-FFF2-40B4-BE49-F238E27FC236}">
                <a16:creationId xmlns:a16="http://schemas.microsoft.com/office/drawing/2014/main" id="{6B30D57F-883A-46BF-B8B9-981CF924F5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a:extLst>
              <a:ext uri="{FF2B5EF4-FFF2-40B4-BE49-F238E27FC236}">
                <a16:creationId xmlns:a16="http://schemas.microsoft.com/office/drawing/2014/main" id="{C4B69838-E780-4557-A278-3DA7D5B11E3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a:extLst>
              <a:ext uri="{FF2B5EF4-FFF2-40B4-BE49-F238E27FC236}">
                <a16:creationId xmlns:a16="http://schemas.microsoft.com/office/drawing/2014/main" id="{55C71DBF-E223-4DA4-B426-83DB5E3B23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a:extLst>
              <a:ext uri="{FF2B5EF4-FFF2-40B4-BE49-F238E27FC236}">
                <a16:creationId xmlns:a16="http://schemas.microsoft.com/office/drawing/2014/main" id="{99EF4277-72C6-4904-B235-C3BAEE829F0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備忘稿版面配置區 2">
            <a:extLst>
              <a:ext uri="{FF2B5EF4-FFF2-40B4-BE49-F238E27FC236}">
                <a16:creationId xmlns:a16="http://schemas.microsoft.com/office/drawing/2014/main" id="{C82CBD55-E80E-40F9-AA00-38A65C5575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a:extLst>
              <a:ext uri="{FF2B5EF4-FFF2-40B4-BE49-F238E27FC236}">
                <a16:creationId xmlns:a16="http://schemas.microsoft.com/office/drawing/2014/main" id="{92BD4B85-8238-4C15-99E8-5590B267114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備忘稿版面配置區 2">
            <a:extLst>
              <a:ext uri="{FF2B5EF4-FFF2-40B4-BE49-F238E27FC236}">
                <a16:creationId xmlns:a16="http://schemas.microsoft.com/office/drawing/2014/main" id="{D3C0C195-95DA-48DA-BE70-57C809C75C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a:extLst>
              <a:ext uri="{FF2B5EF4-FFF2-40B4-BE49-F238E27FC236}">
                <a16:creationId xmlns:a16="http://schemas.microsoft.com/office/drawing/2014/main" id="{29AE676F-6EE7-4C6E-8429-1FA55569974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備忘稿版面配置區 2">
            <a:extLst>
              <a:ext uri="{FF2B5EF4-FFF2-40B4-BE49-F238E27FC236}">
                <a16:creationId xmlns:a16="http://schemas.microsoft.com/office/drawing/2014/main" id="{0D82A6F1-F47A-4AFA-B704-8D98829E9F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圖像版面配置區 1">
            <a:extLst>
              <a:ext uri="{FF2B5EF4-FFF2-40B4-BE49-F238E27FC236}">
                <a16:creationId xmlns:a16="http://schemas.microsoft.com/office/drawing/2014/main" id="{BB114C2D-FCBB-42E9-BEBD-28A8453B233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備忘稿版面配置區 2">
            <a:extLst>
              <a:ext uri="{FF2B5EF4-FFF2-40B4-BE49-F238E27FC236}">
                <a16:creationId xmlns:a16="http://schemas.microsoft.com/office/drawing/2014/main" id="{F24E12D0-55E8-44A4-A0EB-E059DBE4DE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a:extLst>
              <a:ext uri="{FF2B5EF4-FFF2-40B4-BE49-F238E27FC236}">
                <a16:creationId xmlns:a16="http://schemas.microsoft.com/office/drawing/2014/main" id="{5654B59A-3240-4F0D-8294-67A7B5D1568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備忘稿版面配置區 2">
            <a:extLst>
              <a:ext uri="{FF2B5EF4-FFF2-40B4-BE49-F238E27FC236}">
                <a16:creationId xmlns:a16="http://schemas.microsoft.com/office/drawing/2014/main" id="{0B2A8742-BB68-4C31-A42C-4F396CD147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a:extLst>
              <a:ext uri="{FF2B5EF4-FFF2-40B4-BE49-F238E27FC236}">
                <a16:creationId xmlns:a16="http://schemas.microsoft.com/office/drawing/2014/main" id="{83AB8642-EB50-4D8F-B46E-50F14046ADD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備忘稿版面配置區 2">
            <a:extLst>
              <a:ext uri="{FF2B5EF4-FFF2-40B4-BE49-F238E27FC236}">
                <a16:creationId xmlns:a16="http://schemas.microsoft.com/office/drawing/2014/main" id="{A4D8D3A7-0902-4DD0-AB30-50941A476B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a:extLst>
              <a:ext uri="{FF2B5EF4-FFF2-40B4-BE49-F238E27FC236}">
                <a16:creationId xmlns:a16="http://schemas.microsoft.com/office/drawing/2014/main" id="{F75506E1-7916-487E-9426-6734307B27D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a:extLst>
              <a:ext uri="{FF2B5EF4-FFF2-40B4-BE49-F238E27FC236}">
                <a16:creationId xmlns:a16="http://schemas.microsoft.com/office/drawing/2014/main" id="{EFF84747-7B53-4D47-A12E-2B9EEB662C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圖像版面配置區 1">
            <a:extLst>
              <a:ext uri="{FF2B5EF4-FFF2-40B4-BE49-F238E27FC236}">
                <a16:creationId xmlns:a16="http://schemas.microsoft.com/office/drawing/2014/main" id="{73E06365-80AF-4D8B-AD2F-9387C680749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備忘稿版面配置區 2">
            <a:extLst>
              <a:ext uri="{FF2B5EF4-FFF2-40B4-BE49-F238E27FC236}">
                <a16:creationId xmlns:a16="http://schemas.microsoft.com/office/drawing/2014/main" id="{1A37F050-9169-490D-BE01-A314EF43FC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a:extLst>
              <a:ext uri="{FF2B5EF4-FFF2-40B4-BE49-F238E27FC236}">
                <a16:creationId xmlns:a16="http://schemas.microsoft.com/office/drawing/2014/main" id="{F0A74B85-FBF5-4EB4-98CC-2F99199793F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備忘稿版面配置區 2">
            <a:extLst>
              <a:ext uri="{FF2B5EF4-FFF2-40B4-BE49-F238E27FC236}">
                <a16:creationId xmlns:a16="http://schemas.microsoft.com/office/drawing/2014/main" id="{B2EC26BB-2A15-430E-AF1C-57BC6FE7F5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a:extLst>
              <a:ext uri="{FF2B5EF4-FFF2-40B4-BE49-F238E27FC236}">
                <a16:creationId xmlns:a16="http://schemas.microsoft.com/office/drawing/2014/main" id="{A5CCE949-6FD3-4A63-874A-FEE53C9CE80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備忘稿版面配置區 2">
            <a:extLst>
              <a:ext uri="{FF2B5EF4-FFF2-40B4-BE49-F238E27FC236}">
                <a16:creationId xmlns:a16="http://schemas.microsoft.com/office/drawing/2014/main" id="{18D890AD-B0D7-47B5-8878-43C87FCFA0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a:extLst>
              <a:ext uri="{FF2B5EF4-FFF2-40B4-BE49-F238E27FC236}">
                <a16:creationId xmlns:a16="http://schemas.microsoft.com/office/drawing/2014/main" id="{4287AF8D-1347-487E-865F-85C8A76030D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a:extLst>
              <a:ext uri="{FF2B5EF4-FFF2-40B4-BE49-F238E27FC236}">
                <a16:creationId xmlns:a16="http://schemas.microsoft.com/office/drawing/2014/main" id="{A5BD56D2-592A-4560-B9D3-7F447C71B3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a:extLst>
              <a:ext uri="{FF2B5EF4-FFF2-40B4-BE49-F238E27FC236}">
                <a16:creationId xmlns:a16="http://schemas.microsoft.com/office/drawing/2014/main" id="{B522915F-A4BD-48C6-BE85-5DED933A8B3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備忘稿版面配置區 2">
            <a:extLst>
              <a:ext uri="{FF2B5EF4-FFF2-40B4-BE49-F238E27FC236}">
                <a16:creationId xmlns:a16="http://schemas.microsoft.com/office/drawing/2014/main" id="{D20683EC-EDA5-4911-925E-2B032590D1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a:extLst>
              <a:ext uri="{FF2B5EF4-FFF2-40B4-BE49-F238E27FC236}">
                <a16:creationId xmlns:a16="http://schemas.microsoft.com/office/drawing/2014/main" id="{2C0D6A2B-F44A-4DAD-9A1B-73063365EE3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備忘稿版面配置區 2">
            <a:extLst>
              <a:ext uri="{FF2B5EF4-FFF2-40B4-BE49-F238E27FC236}">
                <a16:creationId xmlns:a16="http://schemas.microsoft.com/office/drawing/2014/main" id="{6FD49FEB-BA91-4F2E-A46B-9002F881EC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a:extLst>
              <a:ext uri="{FF2B5EF4-FFF2-40B4-BE49-F238E27FC236}">
                <a16:creationId xmlns:a16="http://schemas.microsoft.com/office/drawing/2014/main" id="{DAC3A2C5-6836-4472-A9B3-BB252FB57D3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a:extLst>
              <a:ext uri="{FF2B5EF4-FFF2-40B4-BE49-F238E27FC236}">
                <a16:creationId xmlns:a16="http://schemas.microsoft.com/office/drawing/2014/main" id="{4CBD84E6-8596-495E-B02A-D7E8B36580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a:extLst>
              <a:ext uri="{FF2B5EF4-FFF2-40B4-BE49-F238E27FC236}">
                <a16:creationId xmlns:a16="http://schemas.microsoft.com/office/drawing/2014/main" id="{6D5F0E11-90FF-4AB9-9EBC-87FF2C52EE8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備忘稿版面配置區 2">
            <a:extLst>
              <a:ext uri="{FF2B5EF4-FFF2-40B4-BE49-F238E27FC236}">
                <a16:creationId xmlns:a16="http://schemas.microsoft.com/office/drawing/2014/main" id="{337DB29F-437D-41A6-908B-018031859C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a:extLst>
              <a:ext uri="{FF2B5EF4-FFF2-40B4-BE49-F238E27FC236}">
                <a16:creationId xmlns:a16="http://schemas.microsoft.com/office/drawing/2014/main" id="{E242D106-3BCE-4F54-A011-D96E82A9052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備忘稿版面配置區 2">
            <a:extLst>
              <a:ext uri="{FF2B5EF4-FFF2-40B4-BE49-F238E27FC236}">
                <a16:creationId xmlns:a16="http://schemas.microsoft.com/office/drawing/2014/main" id="{A82DC1F6-349A-44A9-98DE-1F70AE7535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38" descr="rainbowdirt"/>
          <p:cNvPicPr>
            <a:picLocks noChangeAspect="1" noChangeArrowheads="1"/>
          </p:cNvPicPr>
          <p:nvPr/>
        </p:nvPicPr>
        <p:blipFill>
          <a:blip r:embed="rId2">
            <a:extLst>
              <a:ext uri="{28A0092B-C50C-407E-A947-70E740481C1C}">
                <a14:useLocalDpi xmlns:a14="http://schemas.microsoft.com/office/drawing/2010/main" val="0"/>
              </a:ext>
            </a:extLst>
          </a:blip>
          <a:srcRect b="-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p:nvSpPr>
        <p:spPr bwMode="auto">
          <a:xfrm rot="19237452">
            <a:off x="6194135" y="5178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1800"/>
          </a:p>
        </p:txBody>
      </p:sp>
      <p:sp>
        <p:nvSpPr>
          <p:cNvPr id="3074" name="Rectangle 2"/>
          <p:cNvSpPr>
            <a:spLocks noGrp="1" noChangeArrowheads="1"/>
          </p:cNvSpPr>
          <p:nvPr>
            <p:ph type="ctrTitle"/>
          </p:nvPr>
        </p:nvSpPr>
        <p:spPr>
          <a:xfrm>
            <a:off x="914400" y="1196975"/>
            <a:ext cx="10363200" cy="1470025"/>
          </a:xfrm>
        </p:spPr>
        <p:txBody>
          <a:bodyPr/>
          <a:lstStyle>
            <a:lvl1pPr>
              <a:defRPr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defRPr>
            </a:lvl1pPr>
          </a:lstStyle>
          <a:p>
            <a:pPr lvl="0"/>
            <a:r>
              <a:rPr lang="zh-TW" altLang="en-US" noProof="0"/>
              <a:t>按一下以編輯母片標題樣式</a:t>
            </a:r>
            <a:endParaRPr lang="en-US" altLang="en-US" noProof="0" dirty="0"/>
          </a:p>
        </p:txBody>
      </p:sp>
      <p:sp>
        <p:nvSpPr>
          <p:cNvPr id="3075" name="Rectangle 3"/>
          <p:cNvSpPr>
            <a:spLocks noGrp="1" noChangeArrowheads="1"/>
          </p:cNvSpPr>
          <p:nvPr>
            <p:ph type="subTitle" idx="1"/>
          </p:nvPr>
        </p:nvSpPr>
        <p:spPr>
          <a:xfrm>
            <a:off x="1391478" y="2952750"/>
            <a:ext cx="9409045"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sz="4000" b="1">
                <a:effectLst>
                  <a:outerShdw blurRad="38100" dist="38100" dir="2700000" algn="tl">
                    <a:srgbClr val="000000">
                      <a:alpha val="43137"/>
                    </a:srgbClr>
                  </a:outerShdw>
                </a:effectLst>
              </a:defRPr>
            </a:lvl1pPr>
          </a:lstStyle>
          <a:p>
            <a:pPr lvl="0"/>
            <a:r>
              <a:rPr lang="zh-TW" altLang="en-US" noProof="0"/>
              <a:t>按一下以編輯母片副標題樣式</a:t>
            </a:r>
            <a:endParaRPr lang="en-US" altLang="en-US" noProof="0" dirty="0"/>
          </a:p>
        </p:txBody>
      </p:sp>
      <p:sp>
        <p:nvSpPr>
          <p:cNvPr id="6" name="Rectangle 4"/>
          <p:cNvSpPr>
            <a:spLocks noGrp="1" noChangeArrowheads="1"/>
          </p:cNvSpPr>
          <p:nvPr>
            <p:ph type="dt" sz="half" idx="10"/>
          </p:nvPr>
        </p:nvSpPr>
        <p:spPr/>
        <p:txBody>
          <a:bodyPr/>
          <a:lstStyle>
            <a:lvl1pPr>
              <a:defRPr smtClean="0"/>
            </a:lvl1pPr>
          </a:lstStyle>
          <a:p>
            <a:pPr>
              <a:defRPr/>
            </a:pPr>
            <a:r>
              <a:rPr lang="en-US" altLang="zh-TW"/>
              <a:t>© </a:t>
            </a:r>
            <a:r>
              <a:rPr lang="zh-TW" altLang="en-US"/>
              <a:t>滄海圖書</a:t>
            </a:r>
            <a:endParaRPr lang="en-US" altLang="ko-KR"/>
          </a:p>
        </p:txBody>
      </p:sp>
      <p:sp>
        <p:nvSpPr>
          <p:cNvPr id="7" name="Rectangle 5"/>
          <p:cNvSpPr>
            <a:spLocks noGrp="1" noChangeArrowheads="1"/>
          </p:cNvSpPr>
          <p:nvPr>
            <p:ph type="ftr" sz="quarter" idx="11"/>
          </p:nvPr>
        </p:nvSpPr>
        <p:spPr/>
        <p:txBody>
          <a:bodyPr/>
          <a:lstStyle>
            <a:lvl1pPr>
              <a:defRPr smtClean="0"/>
            </a:lvl1pPr>
          </a:lstStyle>
          <a:p>
            <a:pPr>
              <a:defRPr/>
            </a:pPr>
            <a:endParaRPr lang="en-US" altLang="ko-KR"/>
          </a:p>
        </p:txBody>
      </p:sp>
      <p:sp>
        <p:nvSpPr>
          <p:cNvPr id="8" name="Rectangle 6"/>
          <p:cNvSpPr>
            <a:spLocks noGrp="1" noChangeArrowheads="1"/>
          </p:cNvSpPr>
          <p:nvPr>
            <p:ph type="sldNum" sz="quarter" idx="12"/>
          </p:nvPr>
        </p:nvSpPr>
        <p:spPr/>
        <p:txBody>
          <a:bodyPr/>
          <a:lstStyle>
            <a:lvl1pPr>
              <a:defRPr smtClean="0"/>
            </a:lvl1pPr>
          </a:lstStyle>
          <a:p>
            <a:fld id="{B3064270-682D-4972-AC3F-EF6E7FD93C0F}" type="slidenum">
              <a:rPr lang="ko-KR" altLang="en-US" smtClean="0"/>
              <a:pPr/>
              <a:t>‹#›</a:t>
            </a:fld>
            <a:endParaRPr lang="en-US" altLang="ko-KR"/>
          </a:p>
        </p:txBody>
      </p:sp>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729" y="5300056"/>
            <a:ext cx="1936542" cy="649224"/>
          </a:xfrm>
          <a:prstGeom prst="rect">
            <a:avLst/>
          </a:prstGeom>
        </p:spPr>
      </p:pic>
      <p:sp>
        <p:nvSpPr>
          <p:cNvPr id="11" name="矩形 10"/>
          <p:cNvSpPr/>
          <p:nvPr/>
        </p:nvSpPr>
        <p:spPr>
          <a:xfrm>
            <a:off x="1828800" y="6021288"/>
            <a:ext cx="8534400" cy="369332"/>
          </a:xfrm>
          <a:prstGeom prst="rect">
            <a:avLst/>
          </a:prstGeom>
        </p:spPr>
        <p:txBody>
          <a:bodyPr wrap="square">
            <a:spAutoFit/>
          </a:bodyPr>
          <a:lstStyle/>
          <a:p>
            <a:pPr algn="ctr"/>
            <a:r>
              <a:rPr lang="zh-TW" altLang="en-US" sz="1800" b="1" dirty="0"/>
              <a:t>本內容僅供授課使用，禁止提供網路下載、重製或翻印。</a:t>
            </a:r>
          </a:p>
        </p:txBody>
      </p:sp>
      <p:pic>
        <p:nvPicPr>
          <p:cNvPr id="3" name="圖片 2">
            <a:extLst>
              <a:ext uri="{FF2B5EF4-FFF2-40B4-BE49-F238E27FC236}">
                <a16:creationId xmlns:a16="http://schemas.microsoft.com/office/drawing/2014/main" id="{075108F7-65ED-4425-B361-117B23F8FAF4}"/>
              </a:ext>
            </a:extLst>
          </p:cNvPr>
          <p:cNvPicPr>
            <a:picLocks noChangeAspect="1"/>
          </p:cNvPicPr>
          <p:nvPr/>
        </p:nvPicPr>
        <p:blipFill rotWithShape="1">
          <a:blip r:embed="rId4">
            <a:extLst>
              <a:ext uri="{28A0092B-C50C-407E-A947-70E740481C1C}">
                <a14:useLocalDpi xmlns:a14="http://schemas.microsoft.com/office/drawing/2010/main" val="0"/>
              </a:ext>
            </a:extLst>
          </a:blip>
          <a:srcRect l="52716"/>
          <a:stretch/>
        </p:blipFill>
        <p:spPr>
          <a:xfrm>
            <a:off x="9000523" y="490499"/>
            <a:ext cx="1800000" cy="246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664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fld id="{860E7C6F-6D33-4EA7-BDBE-2AD940794580}" type="slidenum">
              <a:rPr lang="ko-KR" altLang="en-US" smtClean="0"/>
              <a:pPr/>
              <a:t>‹#›</a:t>
            </a:fld>
            <a:endParaRPr lang="en-US" altLang="ko-KR"/>
          </a:p>
        </p:txBody>
      </p:sp>
    </p:spTree>
    <p:extLst>
      <p:ext uri="{BB962C8B-B14F-4D97-AF65-F5344CB8AC3E}">
        <p14:creationId xmlns:p14="http://schemas.microsoft.com/office/powerpoint/2010/main" val="1328550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492625"/>
          </a:xfrm>
        </p:spPr>
        <p:txBody>
          <a:bodyPr vert="eaVert"/>
          <a:lstStyle/>
          <a:p>
            <a:r>
              <a:rPr lang="zh-TW" altLang="en-US"/>
              <a:t>按一下以編輯母片標題樣式</a:t>
            </a:r>
            <a:endParaRPr lang="en-GB"/>
          </a:p>
        </p:txBody>
      </p:sp>
      <p:sp>
        <p:nvSpPr>
          <p:cNvPr id="3" name="Vertical Text Placeholder 2"/>
          <p:cNvSpPr>
            <a:spLocks noGrp="1"/>
          </p:cNvSpPr>
          <p:nvPr>
            <p:ph type="body" orient="vert" idx="1"/>
          </p:nvPr>
        </p:nvSpPr>
        <p:spPr>
          <a:xfrm>
            <a:off x="609600" y="274639"/>
            <a:ext cx="8026400" cy="44926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fld id="{78CA5A00-7BB9-4A22-81E9-974A2E665AEA}" type="slidenum">
              <a:rPr lang="ko-KR" altLang="en-US" smtClean="0"/>
              <a:pPr/>
              <a:t>‹#›</a:t>
            </a:fld>
            <a:endParaRPr lang="en-US" altLang="ko-KR"/>
          </a:p>
        </p:txBody>
      </p:sp>
    </p:spTree>
    <p:extLst>
      <p:ext uri="{BB962C8B-B14F-4D97-AF65-F5344CB8AC3E}">
        <p14:creationId xmlns:p14="http://schemas.microsoft.com/office/powerpoint/2010/main" val="1237458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zh-TW" altLang="en-US"/>
              <a:t>按一下以編輯母片標題樣式</a:t>
            </a:r>
            <a:endParaRPr lang="en-GB"/>
          </a:p>
        </p:txBody>
      </p:sp>
      <p:sp>
        <p:nvSpPr>
          <p:cNvPr id="3" name="Chart Placeholder 2"/>
          <p:cNvSpPr>
            <a:spLocks noGrp="1"/>
          </p:cNvSpPr>
          <p:nvPr>
            <p:ph type="chart" idx="1"/>
          </p:nvPr>
        </p:nvSpPr>
        <p:spPr>
          <a:xfrm>
            <a:off x="609600" y="1066801"/>
            <a:ext cx="10972800" cy="3700463"/>
          </a:xfrm>
        </p:spPr>
        <p:txBody>
          <a:bodyPr/>
          <a:lstStyle/>
          <a:p>
            <a:pPr lvl="0"/>
            <a:r>
              <a:rPr lang="zh-TW" altLang="en-US" noProof="0"/>
              <a:t>按一下圖示以新增圖表</a:t>
            </a:r>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fld id="{E6D229FF-0CC6-4590-AA4E-81964BD5EDD7}" type="slidenum">
              <a:rPr lang="ko-KR" altLang="en-US" smtClean="0"/>
              <a:pPr/>
              <a:t>‹#›</a:t>
            </a:fld>
            <a:endParaRPr lang="en-US" altLang="ko-KR"/>
          </a:p>
        </p:txBody>
      </p:sp>
    </p:spTree>
    <p:extLst>
      <p:ext uri="{BB962C8B-B14F-4D97-AF65-F5344CB8AC3E}">
        <p14:creationId xmlns:p14="http://schemas.microsoft.com/office/powerpoint/2010/main" val="2845804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zh-TW" altLang="en-US"/>
              <a:t>按一下以編輯母片標題樣式</a:t>
            </a:r>
            <a:endParaRPr lang="en-GB"/>
          </a:p>
        </p:txBody>
      </p:sp>
      <p:sp>
        <p:nvSpPr>
          <p:cNvPr id="3" name="Text Placeholder 2"/>
          <p:cNvSpPr>
            <a:spLocks noGrp="1"/>
          </p:cNvSpPr>
          <p:nvPr>
            <p:ph type="body" sz="half" idx="1"/>
          </p:nvPr>
        </p:nvSpPr>
        <p:spPr>
          <a:xfrm>
            <a:off x="609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Content Placeholder 3"/>
          <p:cNvSpPr>
            <a:spLocks noGrp="1"/>
          </p:cNvSpPr>
          <p:nvPr>
            <p:ph sz="half" idx="2"/>
          </p:nvPr>
        </p:nvSpPr>
        <p:spPr>
          <a:xfrm>
            <a:off x="6197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E3F7ED4-9413-4E2F-888F-738F7D1EB96A}" type="slidenum">
              <a:rPr lang="ko-KR" altLang="en-US" smtClean="0"/>
              <a:pPr/>
              <a:t>‹#›</a:t>
            </a:fld>
            <a:endParaRPr lang="en-US" altLang="ko-KR"/>
          </a:p>
        </p:txBody>
      </p:sp>
    </p:spTree>
    <p:extLst>
      <p:ext uri="{BB962C8B-B14F-4D97-AF65-F5344CB8AC3E}">
        <p14:creationId xmlns:p14="http://schemas.microsoft.com/office/powerpoint/2010/main" val="155538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Content Placeholder 2"/>
          <p:cNvSpPr>
            <a:spLocks noGrp="1"/>
          </p:cNvSpPr>
          <p:nvPr>
            <p:ph idx="1"/>
          </p:nvPr>
        </p:nvSpPr>
        <p:spPr/>
        <p:txBody>
          <a:bodyPr/>
          <a:lstStyle>
            <a:lvl2pPr>
              <a:buClr>
                <a:schemeClr val="tx2"/>
              </a:buClr>
              <a:defRPr/>
            </a:lvl2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E3F7ED4-9413-4E2F-888F-738F7D1EB96A}" type="slidenum">
              <a:rPr lang="ko-KR" altLang="en-US" smtClean="0"/>
              <a:pPr/>
              <a:t>‹#›</a:t>
            </a:fld>
            <a:endParaRPr lang="en-US" altLang="ko-KR"/>
          </a:p>
        </p:txBody>
      </p:sp>
    </p:spTree>
    <p:extLst>
      <p:ext uri="{BB962C8B-B14F-4D97-AF65-F5344CB8AC3E}">
        <p14:creationId xmlns:p14="http://schemas.microsoft.com/office/powerpoint/2010/main" val="377797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zh-TW" altLang="en-US"/>
              <a:t>按一下以編輯母片標題樣式</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E3F7ED4-9413-4E2F-888F-738F7D1EB96A}" type="slidenum">
              <a:rPr lang="ko-KR" altLang="en-US" smtClean="0"/>
              <a:pPr/>
              <a:t>‹#›</a:t>
            </a:fld>
            <a:endParaRPr lang="en-US" altLang="ko-KR"/>
          </a:p>
        </p:txBody>
      </p:sp>
    </p:spTree>
    <p:extLst>
      <p:ext uri="{BB962C8B-B14F-4D97-AF65-F5344CB8AC3E}">
        <p14:creationId xmlns:p14="http://schemas.microsoft.com/office/powerpoint/2010/main" val="278904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Content Placeholder 2"/>
          <p:cNvSpPr>
            <a:spLocks noGrp="1"/>
          </p:cNvSpPr>
          <p:nvPr>
            <p:ph sz="half" idx="1"/>
          </p:nvPr>
        </p:nvSpPr>
        <p:spPr>
          <a:xfrm>
            <a:off x="609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Content Placeholder 3"/>
          <p:cNvSpPr>
            <a:spLocks noGrp="1"/>
          </p:cNvSpPr>
          <p:nvPr>
            <p:ph sz="half" idx="2"/>
          </p:nvPr>
        </p:nvSpPr>
        <p:spPr>
          <a:xfrm>
            <a:off x="6197600" y="1066801"/>
            <a:ext cx="5384800" cy="37004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E3F7ED4-9413-4E2F-888F-738F7D1EB96A}" type="slidenum">
              <a:rPr lang="ko-KR" altLang="en-US" smtClean="0"/>
              <a:pPr/>
              <a:t>‹#›</a:t>
            </a:fld>
            <a:endParaRPr lang="en-US" altLang="ko-KR"/>
          </a:p>
        </p:txBody>
      </p:sp>
    </p:spTree>
    <p:extLst>
      <p:ext uri="{BB962C8B-B14F-4D97-AF65-F5344CB8AC3E}">
        <p14:creationId xmlns:p14="http://schemas.microsoft.com/office/powerpoint/2010/main" val="399794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zh-TW" altLang="en-US"/>
              <a:t>按一下以編輯母片標題樣式</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40318" y="2505075"/>
            <a:ext cx="5158316"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71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fld id="{4FAB1239-E970-4FE3-AC41-AF40BD1E371F}" type="slidenum">
              <a:rPr lang="ko-KR" altLang="en-US" smtClean="0"/>
              <a:pPr/>
              <a:t>‹#›</a:t>
            </a:fld>
            <a:endParaRPr lang="en-US" altLang="ko-KR"/>
          </a:p>
        </p:txBody>
      </p:sp>
    </p:spTree>
    <p:extLst>
      <p:ext uri="{BB962C8B-B14F-4D97-AF65-F5344CB8AC3E}">
        <p14:creationId xmlns:p14="http://schemas.microsoft.com/office/powerpoint/2010/main" val="42164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fld id="{62E73AFD-4CE1-46CF-9E6A-C3E6604D86DC}" type="slidenum">
              <a:rPr lang="ko-KR" altLang="en-US" smtClean="0"/>
              <a:pPr/>
              <a:t>‹#›</a:t>
            </a:fld>
            <a:endParaRPr lang="en-US" altLang="ko-KR"/>
          </a:p>
        </p:txBody>
      </p:sp>
    </p:spTree>
    <p:extLst>
      <p:ext uri="{BB962C8B-B14F-4D97-AF65-F5344CB8AC3E}">
        <p14:creationId xmlns:p14="http://schemas.microsoft.com/office/powerpoint/2010/main" val="1682254642"/>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fld id="{31E9D39F-B254-494D-8411-E7C5DB1381F0}" type="slidenum">
              <a:rPr lang="ko-KR" altLang="en-US" smtClean="0"/>
              <a:pPr/>
              <a:t>‹#›</a:t>
            </a:fld>
            <a:endParaRPr lang="en-US" altLang="ko-KR"/>
          </a:p>
        </p:txBody>
      </p:sp>
    </p:spTree>
    <p:extLst>
      <p:ext uri="{BB962C8B-B14F-4D97-AF65-F5344CB8AC3E}">
        <p14:creationId xmlns:p14="http://schemas.microsoft.com/office/powerpoint/2010/main" val="185229482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fld id="{D392941A-7300-4ED1-A64E-ECA276C3074C}" type="slidenum">
              <a:rPr lang="ko-KR" altLang="en-US" smtClean="0"/>
              <a:pPr/>
              <a:t>‹#›</a:t>
            </a:fld>
            <a:endParaRPr lang="en-US" altLang="ko-KR"/>
          </a:p>
        </p:txBody>
      </p:sp>
    </p:spTree>
    <p:extLst>
      <p:ext uri="{BB962C8B-B14F-4D97-AF65-F5344CB8AC3E}">
        <p14:creationId xmlns:p14="http://schemas.microsoft.com/office/powerpoint/2010/main" val="389989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TW"/>
              <a:t>© </a:t>
            </a:r>
            <a:r>
              <a:rPr lang="zh-TW" altLang="en-US"/>
              <a:t>滄海圖書</a:t>
            </a: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fld id="{CA7EB93C-F534-4236-ADC9-1A5870FAC90C}" type="slidenum">
              <a:rPr lang="ko-KR" altLang="en-US" smtClean="0"/>
              <a:pPr/>
              <a:t>‹#›</a:t>
            </a:fld>
            <a:endParaRPr lang="en-US" altLang="ko-KR"/>
          </a:p>
        </p:txBody>
      </p:sp>
    </p:spTree>
    <p:extLst>
      <p:ext uri="{BB962C8B-B14F-4D97-AF65-F5344CB8AC3E}">
        <p14:creationId xmlns:p14="http://schemas.microsoft.com/office/powerpoint/2010/main" val="148411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4" descr="rainbowdirt"/>
          <p:cNvPicPr>
            <a:picLocks noChangeAspect="1" noChangeArrowheads="1"/>
          </p:cNvPicPr>
          <p:nvPr/>
        </p:nvPicPr>
        <p:blipFill>
          <a:blip r:embed="rId15">
            <a:extLst>
              <a:ext uri="{28A0092B-C50C-407E-A947-70E740481C1C}">
                <a14:useLocalDpi xmlns:a14="http://schemas.microsoft.com/office/drawing/2010/main" val="0"/>
              </a:ext>
            </a:extLst>
          </a:blip>
          <a:srcRect b="-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24645"/>
            <a:ext cx="10972800" cy="100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en-US" dirty="0"/>
          </a:p>
        </p:txBody>
      </p:sp>
      <p:sp>
        <p:nvSpPr>
          <p:cNvPr id="1028" name="Rectangle 3"/>
          <p:cNvSpPr>
            <a:spLocks noGrp="1" noChangeArrowheads="1"/>
          </p:cNvSpPr>
          <p:nvPr>
            <p:ph type="body" idx="1"/>
          </p:nvPr>
        </p:nvSpPr>
        <p:spPr bwMode="auto">
          <a:xfrm>
            <a:off x="609600" y="1451361"/>
            <a:ext cx="10972800" cy="479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en-US" dirty="0"/>
          </a:p>
        </p:txBody>
      </p:sp>
      <p:sp>
        <p:nvSpPr>
          <p:cNvPr id="2" name="Rectangle 4"/>
          <p:cNvSpPr>
            <a:spLocks noGrp="1" noChangeArrowheads="1"/>
          </p:cNvSpPr>
          <p:nvPr>
            <p:ph type="dt" sz="half" idx="2"/>
          </p:nvPr>
        </p:nvSpPr>
        <p:spPr bwMode="auto">
          <a:xfrm>
            <a:off x="609600" y="63731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r>
              <a:rPr lang="en-US" altLang="zh-TW"/>
              <a:t>© </a:t>
            </a:r>
            <a:r>
              <a:rPr lang="zh-TW" altLang="en-US"/>
              <a:t>滄海圖書</a:t>
            </a:r>
            <a:endParaRPr lang="en-US" altLang="ko-KR"/>
          </a:p>
        </p:txBody>
      </p:sp>
      <p:sp>
        <p:nvSpPr>
          <p:cNvPr id="1029" name="Rectangle 5"/>
          <p:cNvSpPr>
            <a:spLocks noGrp="1" noChangeArrowheads="1"/>
          </p:cNvSpPr>
          <p:nvPr>
            <p:ph type="ftr" sz="quarter" idx="3"/>
          </p:nvPr>
        </p:nvSpPr>
        <p:spPr bwMode="auto">
          <a:xfrm>
            <a:off x="4165600" y="637313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endParaRPr lang="en-US" dirty="0"/>
          </a:p>
        </p:txBody>
      </p:sp>
      <p:sp>
        <p:nvSpPr>
          <p:cNvPr id="1030" name="Rectangle 6"/>
          <p:cNvSpPr>
            <a:spLocks noGrp="1" noChangeArrowheads="1"/>
          </p:cNvSpPr>
          <p:nvPr>
            <p:ph type="sldNum" sz="quarter" idx="4"/>
          </p:nvPr>
        </p:nvSpPr>
        <p:spPr bwMode="auto">
          <a:xfrm>
            <a:off x="8737600" y="63731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BE3F7ED4-9413-4E2F-888F-738F7D1EB96A}" type="slidenum">
              <a:rPr lang="ko-KR" altLang="en-US" smtClean="0"/>
              <a:pPr/>
              <a:t>‹#›</a:t>
            </a:fld>
            <a:endParaRPr lang="en-US" altLang="ko-KR"/>
          </a:p>
        </p:txBody>
      </p:sp>
    </p:spTree>
    <p:extLst>
      <p:ext uri="{BB962C8B-B14F-4D97-AF65-F5344CB8AC3E}">
        <p14:creationId xmlns:p14="http://schemas.microsoft.com/office/powerpoint/2010/main" val="223290283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wipe(left)">
                                      <p:cBhvr>
                                        <p:cTn id="7" dur="500"/>
                                        <p:tgtEl>
                                          <p:spTgt spid="102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wipe(left)">
                                      <p:cBhvr>
                                        <p:cTn id="10" dur="500"/>
                                        <p:tgtEl>
                                          <p:spTgt spid="1028">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wipe(left)">
                                      <p:cBhvr>
                                        <p:cTn id="13" dur="500"/>
                                        <p:tgtEl>
                                          <p:spTgt spid="1028">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28">
                                            <p:txEl>
                                              <p:pRg st="3" end="3"/>
                                            </p:txEl>
                                          </p:spTgt>
                                        </p:tgtEl>
                                        <p:attrNameLst>
                                          <p:attrName>style.visibility</p:attrName>
                                        </p:attrNameLst>
                                      </p:cBhvr>
                                      <p:to>
                                        <p:strVal val="visible"/>
                                      </p:to>
                                    </p:set>
                                    <p:animEffect transition="in" filter="wipe(left)">
                                      <p:cBhvr>
                                        <p:cTn id="16" dur="500"/>
                                        <p:tgtEl>
                                          <p:spTgt spid="1028">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28">
                                            <p:txEl>
                                              <p:pRg st="4" end="4"/>
                                            </p:txEl>
                                          </p:spTgt>
                                        </p:tgtEl>
                                        <p:attrNameLst>
                                          <p:attrName>style.visibility</p:attrName>
                                        </p:attrNameLst>
                                      </p:cBhvr>
                                      <p:to>
                                        <p:strVal val="visible"/>
                                      </p:to>
                                    </p:set>
                                    <p:animEffect transition="in" filter="wipe(left)">
                                      <p:cBhvr>
                                        <p:cTn id="19" dur="5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tmplLst>
          <p:tmpl lvl="1">
            <p:tnLst>
              <p:par>
                <p:cTn presetID="22" presetClass="entr" presetSubtype="8"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Lst>
      </p:bldP>
    </p:bldLst>
  </p:timing>
  <p:hf hdr="0" ftr="0"/>
  <p:txStyles>
    <p:titleStyle>
      <a:lvl1pPr algn="ctr" rtl="0" eaLnBrk="1" fontAlgn="base" hangingPunct="1">
        <a:spcBef>
          <a:spcPct val="0"/>
        </a:spcBef>
        <a:spcAft>
          <a:spcPct val="0"/>
        </a:spcAft>
        <a:defRPr sz="4400" b="1" kern="1200" cap="none" spc="50">
          <a:ln w="0"/>
          <a:solidFill>
            <a:srgbClr val="C00000"/>
          </a:solidFill>
          <a:effectLst>
            <a:innerShdw blurRad="63500" dist="50800" dir="13500000">
              <a:srgbClr val="000000">
                <a:alpha val="50000"/>
              </a:srgbClr>
            </a:innerShdw>
          </a:effectLst>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ts val="600"/>
        </a:spcBef>
        <a:spcAft>
          <a:spcPts val="600"/>
        </a:spcAft>
        <a:buChar char="•"/>
        <a:defRPr sz="3200" kern="1200">
          <a:solidFill>
            <a:schemeClr val="bg1">
              <a:lumMod val="10000"/>
            </a:schemeClr>
          </a:solidFill>
          <a:latin typeface="+mn-lt"/>
          <a:ea typeface="+mn-ea"/>
          <a:cs typeface="+mn-cs"/>
        </a:defRPr>
      </a:lvl1pPr>
      <a:lvl2pPr marL="742950" indent="-285750" algn="l" rtl="0" eaLnBrk="1" fontAlgn="base" hangingPunct="1">
        <a:spcBef>
          <a:spcPts val="600"/>
        </a:spcBef>
        <a:spcAft>
          <a:spcPts val="600"/>
        </a:spcAft>
        <a:buFont typeface="Arial" panose="020B0604020202020204" pitchFamily="34" charset="0"/>
        <a:buChar char="•"/>
        <a:defRPr sz="2800" kern="1200">
          <a:solidFill>
            <a:schemeClr val="bg1">
              <a:lumMod val="10000"/>
            </a:schemeClr>
          </a:solidFill>
          <a:latin typeface="+mn-lt"/>
          <a:ea typeface="+mn-ea"/>
          <a:cs typeface="+mn-cs"/>
        </a:defRPr>
      </a:lvl2pPr>
      <a:lvl3pPr marL="1143000" indent="-228600" algn="l" rtl="0" eaLnBrk="1" fontAlgn="base" hangingPunct="1">
        <a:spcBef>
          <a:spcPts val="600"/>
        </a:spcBef>
        <a:spcAft>
          <a:spcPts val="600"/>
        </a:spcAft>
        <a:buChar char="•"/>
        <a:defRPr sz="2400" kern="1200">
          <a:solidFill>
            <a:schemeClr val="bg1">
              <a:lumMod val="10000"/>
            </a:schemeClr>
          </a:solidFill>
          <a:latin typeface="+mn-lt"/>
          <a:ea typeface="+mn-ea"/>
          <a:cs typeface="+mn-cs"/>
        </a:defRPr>
      </a:lvl3pPr>
      <a:lvl4pPr marL="1600200" indent="-228600" algn="l" rtl="0" eaLnBrk="1" fontAlgn="base" hangingPunct="1">
        <a:spcBef>
          <a:spcPts val="600"/>
        </a:spcBef>
        <a:spcAft>
          <a:spcPts val="600"/>
        </a:spcAft>
        <a:buChar char="–"/>
        <a:defRPr sz="2000" kern="1200">
          <a:solidFill>
            <a:schemeClr val="bg1">
              <a:lumMod val="10000"/>
            </a:schemeClr>
          </a:solidFill>
          <a:latin typeface="+mn-lt"/>
          <a:ea typeface="+mn-ea"/>
          <a:cs typeface="+mn-cs"/>
        </a:defRPr>
      </a:lvl4pPr>
      <a:lvl5pPr marL="2057400" indent="-228600" algn="l" rtl="0" eaLnBrk="1" fontAlgn="base" hangingPunct="1">
        <a:spcBef>
          <a:spcPts val="600"/>
        </a:spcBef>
        <a:spcAft>
          <a:spcPts val="600"/>
        </a:spcAft>
        <a:buChar char="»"/>
        <a:defRPr sz="2000" kern="1200">
          <a:solidFill>
            <a:schemeClr val="bg1">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4">
            <a:extLst>
              <a:ext uri="{FF2B5EF4-FFF2-40B4-BE49-F238E27FC236}">
                <a16:creationId xmlns:a16="http://schemas.microsoft.com/office/drawing/2014/main" id="{74EF40D0-A8A1-4A0F-9637-05D49C5F46EB}"/>
              </a:ext>
            </a:extLst>
          </p:cNvPr>
          <p:cNvSpPr>
            <a:spLocks noGrp="1"/>
          </p:cNvSpPr>
          <p:nvPr>
            <p:ph type="ctrTitle"/>
          </p:nvPr>
        </p:nvSpPr>
        <p:spPr/>
        <p:txBody>
          <a:bodyPr/>
          <a:lstStyle/>
          <a:p>
            <a:r>
              <a:rPr lang="en-US" altLang="zh-TW" dirty="0"/>
              <a:t>第 6 章</a:t>
            </a:r>
            <a:endParaRPr lang="zh-TW" altLang="en-US" dirty="0"/>
          </a:p>
        </p:txBody>
      </p:sp>
      <p:sp>
        <p:nvSpPr>
          <p:cNvPr id="11267" name="副標題 5">
            <a:extLst>
              <a:ext uri="{FF2B5EF4-FFF2-40B4-BE49-F238E27FC236}">
                <a16:creationId xmlns:a16="http://schemas.microsoft.com/office/drawing/2014/main" id="{A8D0F8CD-7872-4E3E-92FB-A7141DCC5583}"/>
              </a:ext>
            </a:extLst>
          </p:cNvPr>
          <p:cNvSpPr>
            <a:spLocks noGrp="1"/>
          </p:cNvSpPr>
          <p:nvPr>
            <p:ph type="subTitle" idx="1"/>
          </p:nvPr>
        </p:nvSpPr>
        <p:spPr/>
        <p:txBody>
          <a:bodyPr/>
          <a:lstStyle/>
          <a:p>
            <a:r>
              <a:rPr lang="zh-TW" altLang="en-US" dirty="0"/>
              <a:t>銷售與配銷分析</a:t>
            </a:r>
            <a:endParaRPr lang="en-US" altLang="zh-TW" dirty="0"/>
          </a:p>
          <a:p>
            <a:endParaRPr lang="en-US" altLang="zh-TW" dirty="0"/>
          </a:p>
          <a:p>
            <a:r>
              <a:rPr lang="zh-TW" altLang="en-US" sz="3200" dirty="0"/>
              <a:t>王福川 著</a:t>
            </a:r>
            <a:endParaRPr lang="en-US" altLang="zh-TW"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2">
            <a:extLst>
              <a:ext uri="{FF2B5EF4-FFF2-40B4-BE49-F238E27FC236}">
                <a16:creationId xmlns:a16="http://schemas.microsoft.com/office/drawing/2014/main" id="{8C00352D-9931-4FDF-826B-2AFDF279BEE6}"/>
              </a:ext>
            </a:extLst>
          </p:cNvPr>
          <p:cNvSpPr>
            <a:spLocks noGrp="1"/>
          </p:cNvSpPr>
          <p:nvPr>
            <p:ph type="title"/>
          </p:nvPr>
        </p:nvSpPr>
        <p:spPr/>
        <p:txBody>
          <a:bodyPr/>
          <a:lstStyle/>
          <a:p>
            <a:r>
              <a:rPr lang="en-US" altLang="zh-TW" dirty="0"/>
              <a:t>6.2</a:t>
            </a:r>
            <a:r>
              <a:rPr lang="zh-TW" altLang="en-US" dirty="0"/>
              <a:t> 行銷分析</a:t>
            </a:r>
            <a:br>
              <a:rPr lang="en-US" altLang="zh-TW" dirty="0"/>
            </a:br>
            <a:r>
              <a:rPr lang="en-US" altLang="zh-TW" dirty="0"/>
              <a:t>6.2.1</a:t>
            </a:r>
            <a:r>
              <a:rPr lang="zh-TW" altLang="en-US" dirty="0"/>
              <a:t> 顧客獲取與保留分析</a:t>
            </a:r>
          </a:p>
        </p:txBody>
      </p:sp>
      <p:sp>
        <p:nvSpPr>
          <p:cNvPr id="20483" name="內容版面配置區 1">
            <a:extLst>
              <a:ext uri="{FF2B5EF4-FFF2-40B4-BE49-F238E27FC236}">
                <a16:creationId xmlns:a16="http://schemas.microsoft.com/office/drawing/2014/main" id="{9E4BBCAD-3EF2-400A-B675-B8AD62A749E8}"/>
              </a:ext>
            </a:extLst>
          </p:cNvPr>
          <p:cNvSpPr>
            <a:spLocks noGrp="1"/>
          </p:cNvSpPr>
          <p:nvPr>
            <p:ph idx="1"/>
          </p:nvPr>
        </p:nvSpPr>
        <p:spPr/>
        <p:txBody>
          <a:bodyPr/>
          <a:lstStyle/>
          <a:p>
            <a:pPr marL="514350" indent="-514350">
              <a:buFont typeface="+mj-lt"/>
              <a:buAutoNum type="arabicPeriod"/>
            </a:pPr>
            <a:r>
              <a:rPr lang="zh-TW" altLang="en-US" dirty="0"/>
              <a:t>使用目的</a:t>
            </a:r>
            <a:endParaRPr lang="en-US" altLang="zh-TW" dirty="0"/>
          </a:p>
          <a:p>
            <a:pPr lvl="1"/>
            <a:r>
              <a:rPr lang="zh-TW" altLang="en-US" dirty="0"/>
              <a:t>根據各種歷史銷售交易，從中定義是否為新顧客、具有忠誠度的顧客以及已經失去的顧客。據此以幫助企業更能瞭解目前新市場開發的績效 。</a:t>
            </a:r>
            <a:endParaRPr lang="en-US" altLang="zh-TW" dirty="0"/>
          </a:p>
          <a:p>
            <a:pPr lvl="1"/>
            <a:r>
              <a:rPr lang="zh-TW" altLang="en-US" dirty="0"/>
              <a:t>並且清楚地瞭解目前顧客對於服務與產品的滿意度 。</a:t>
            </a:r>
            <a:endParaRPr lang="en-US" altLang="zh-TW" dirty="0"/>
          </a:p>
          <a:p>
            <a:pPr lvl="1"/>
            <a:r>
              <a:rPr lang="zh-TW" altLang="en-US" dirty="0"/>
              <a:t>以及改善企業對於顧客保留方案的效率與效能。</a:t>
            </a:r>
            <a:endParaRPr lang="en-US" altLang="zh-TW" dirty="0"/>
          </a:p>
          <a:p>
            <a:pPr lvl="1"/>
            <a:r>
              <a:rPr lang="zh-TW" altLang="en-US" dirty="0"/>
              <a:t>最後能提供企業在預算規劃上的參考。</a:t>
            </a:r>
            <a:endParaRPr lang="en-US" altLang="zh-TW" dirty="0"/>
          </a:p>
        </p:txBody>
      </p:sp>
      <p:sp>
        <p:nvSpPr>
          <p:cNvPr id="2" name="日期版面配置區 1">
            <a:extLst>
              <a:ext uri="{FF2B5EF4-FFF2-40B4-BE49-F238E27FC236}">
                <a16:creationId xmlns:a16="http://schemas.microsoft.com/office/drawing/2014/main" id="{76CD0E9F-D7A3-40AD-AF23-B0D474B47F31}"/>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B3103E46-6925-4C2F-9F04-1396F99DEA6E}"/>
              </a:ext>
            </a:extLst>
          </p:cNvPr>
          <p:cNvSpPr>
            <a:spLocks noGrp="1"/>
          </p:cNvSpPr>
          <p:nvPr>
            <p:ph type="sldNum" sz="quarter" idx="12"/>
          </p:nvPr>
        </p:nvSpPr>
        <p:spPr/>
        <p:txBody>
          <a:bodyPr/>
          <a:lstStyle/>
          <a:p>
            <a:fld id="{BE3F7ED4-9413-4E2F-888F-738F7D1EB96A}" type="slidenum">
              <a:rPr lang="ko-KR" altLang="en-US" smtClean="0"/>
              <a:pPr/>
              <a:t>10</a:t>
            </a:fld>
            <a:endParaRPr lang="en-US" altLang="ko-K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2">
            <a:extLst>
              <a:ext uri="{FF2B5EF4-FFF2-40B4-BE49-F238E27FC236}">
                <a16:creationId xmlns:a16="http://schemas.microsoft.com/office/drawing/2014/main" id="{88B45782-C71B-4EBC-99FD-44DE24D3600D}"/>
              </a:ext>
            </a:extLst>
          </p:cNvPr>
          <p:cNvSpPr>
            <a:spLocks noGrp="1"/>
          </p:cNvSpPr>
          <p:nvPr>
            <p:ph type="title"/>
          </p:nvPr>
        </p:nvSpPr>
        <p:spPr/>
        <p:txBody>
          <a:bodyPr/>
          <a:lstStyle/>
          <a:p>
            <a:r>
              <a:rPr lang="zh-TW" altLang="en-US"/>
              <a:t>顧客獲取與保留分析</a:t>
            </a:r>
          </a:p>
        </p:txBody>
      </p:sp>
      <p:sp>
        <p:nvSpPr>
          <p:cNvPr id="21507" name="內容版面配置區 1">
            <a:extLst>
              <a:ext uri="{FF2B5EF4-FFF2-40B4-BE49-F238E27FC236}">
                <a16:creationId xmlns:a16="http://schemas.microsoft.com/office/drawing/2014/main" id="{88A005FC-9CA6-4250-8078-17C79403295A}"/>
              </a:ext>
            </a:extLst>
          </p:cNvPr>
          <p:cNvSpPr>
            <a:spLocks noGrp="1"/>
          </p:cNvSpPr>
          <p:nvPr>
            <p:ph idx="1"/>
          </p:nvPr>
        </p:nvSpPr>
        <p:spPr/>
        <p:txBody>
          <a:bodyPr/>
          <a:lstStyle/>
          <a:p>
            <a:pPr marL="514350" indent="-514350">
              <a:buFont typeface="+mj-lt"/>
              <a:buAutoNum type="arabicPeriod" startAt="2"/>
            </a:pPr>
            <a:r>
              <a:rPr lang="zh-TW" altLang="en-US" dirty="0"/>
              <a:t>可解決的問題</a:t>
            </a:r>
            <a:endParaRPr lang="en-US" altLang="zh-TW" dirty="0"/>
          </a:p>
          <a:p>
            <a:pPr lvl="1"/>
            <a:r>
              <a:rPr lang="zh-TW" altLang="en-US" dirty="0"/>
              <a:t>現行顧客保留、獲取與失去率各為多少？</a:t>
            </a:r>
          </a:p>
          <a:p>
            <a:pPr lvl="1"/>
            <a:r>
              <a:rPr lang="zh-TW" altLang="en-US" dirty="0"/>
              <a:t>顧客忠誠度與利潤率的相關性為何？</a:t>
            </a:r>
          </a:p>
          <a:p>
            <a:pPr lvl="1"/>
            <a:r>
              <a:rPr lang="zh-TW" altLang="en-US" dirty="0"/>
              <a:t>因失去某些特定的顧客，對企業營收損失為何？</a:t>
            </a:r>
          </a:p>
          <a:p>
            <a:pPr lvl="1"/>
            <a:r>
              <a:rPr lang="zh-TW" altLang="en-US" dirty="0"/>
              <a:t>在過去幾年，每位新顧客所帶來的平均利潤為何？</a:t>
            </a:r>
          </a:p>
          <a:p>
            <a:pPr lvl="1"/>
            <a:r>
              <a:rPr lang="zh-TW" altLang="en-US" dirty="0"/>
              <a:t>哪些行銷活動能夠吸引最多的新顧客？</a:t>
            </a:r>
          </a:p>
          <a:p>
            <a:pPr lvl="1"/>
            <a:r>
              <a:rPr lang="zh-TW" altLang="en-US" dirty="0"/>
              <a:t>當提供特定的顧客保留方案時，產生的效益為何？</a:t>
            </a:r>
          </a:p>
        </p:txBody>
      </p:sp>
      <p:sp>
        <p:nvSpPr>
          <p:cNvPr id="2" name="日期版面配置區 1">
            <a:extLst>
              <a:ext uri="{FF2B5EF4-FFF2-40B4-BE49-F238E27FC236}">
                <a16:creationId xmlns:a16="http://schemas.microsoft.com/office/drawing/2014/main" id="{1073BDB0-5826-4539-8E34-472AFF79970C}"/>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148BF68B-D7B2-4E8D-B184-70851622777E}"/>
              </a:ext>
            </a:extLst>
          </p:cNvPr>
          <p:cNvSpPr>
            <a:spLocks noGrp="1"/>
          </p:cNvSpPr>
          <p:nvPr>
            <p:ph type="sldNum" sz="quarter" idx="12"/>
          </p:nvPr>
        </p:nvSpPr>
        <p:spPr/>
        <p:txBody>
          <a:bodyPr/>
          <a:lstStyle/>
          <a:p>
            <a:fld id="{BE3F7ED4-9413-4E2F-888F-738F7D1EB96A}" type="slidenum">
              <a:rPr lang="ko-KR" altLang="en-US" smtClean="0"/>
              <a:pPr/>
              <a:t>11</a:t>
            </a:fld>
            <a:endParaRPr lang="en-US" altLang="ko-K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33CF81-C284-480D-AE9A-68B7871BC4CA}"/>
              </a:ext>
            </a:extLst>
          </p:cNvPr>
          <p:cNvSpPr>
            <a:spLocks noGrp="1"/>
          </p:cNvSpPr>
          <p:nvPr>
            <p:ph type="title"/>
          </p:nvPr>
        </p:nvSpPr>
        <p:spPr/>
        <p:txBody>
          <a:bodyPr/>
          <a:lstStyle/>
          <a:p>
            <a:endParaRPr lang="zh-TW" altLang="en-US"/>
          </a:p>
        </p:txBody>
      </p:sp>
      <p:sp>
        <p:nvSpPr>
          <p:cNvPr id="4" name="日期版面配置區 3">
            <a:extLst>
              <a:ext uri="{FF2B5EF4-FFF2-40B4-BE49-F238E27FC236}">
                <a16:creationId xmlns:a16="http://schemas.microsoft.com/office/drawing/2014/main" id="{8A87E606-5F28-4942-BEC4-330A4A220A78}"/>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5" name="投影片編號版面配置區 4">
            <a:extLst>
              <a:ext uri="{FF2B5EF4-FFF2-40B4-BE49-F238E27FC236}">
                <a16:creationId xmlns:a16="http://schemas.microsoft.com/office/drawing/2014/main" id="{547C34BC-C593-4B80-8B1F-469635026CD9}"/>
              </a:ext>
            </a:extLst>
          </p:cNvPr>
          <p:cNvSpPr>
            <a:spLocks noGrp="1"/>
          </p:cNvSpPr>
          <p:nvPr>
            <p:ph type="sldNum" sz="quarter" idx="12"/>
          </p:nvPr>
        </p:nvSpPr>
        <p:spPr/>
        <p:txBody>
          <a:bodyPr/>
          <a:lstStyle/>
          <a:p>
            <a:fld id="{BE3F7ED4-9413-4E2F-888F-738F7D1EB96A}" type="slidenum">
              <a:rPr lang="ko-KR" altLang="en-US" smtClean="0"/>
              <a:pPr/>
              <a:t>12</a:t>
            </a:fld>
            <a:endParaRPr lang="en-US" altLang="ko-KR"/>
          </a:p>
        </p:txBody>
      </p:sp>
      <p:pic>
        <p:nvPicPr>
          <p:cNvPr id="9" name="內容版面配置區 8">
            <a:extLst>
              <a:ext uri="{FF2B5EF4-FFF2-40B4-BE49-F238E27FC236}">
                <a16:creationId xmlns:a16="http://schemas.microsoft.com/office/drawing/2014/main" id="{101F56A8-5EF7-4A58-B627-06E9C29277DD}"/>
              </a:ext>
            </a:extLst>
          </p:cNvPr>
          <p:cNvPicPr>
            <a:picLocks noGrp="1" noChangeAspect="1"/>
          </p:cNvPicPr>
          <p:nvPr>
            <p:ph idx="1"/>
          </p:nvPr>
        </p:nvPicPr>
        <p:blipFill>
          <a:blip r:embed="rId2"/>
          <a:stretch>
            <a:fillRect/>
          </a:stretch>
        </p:blipFill>
        <p:spPr>
          <a:xfrm>
            <a:off x="2889571" y="115888"/>
            <a:ext cx="6412858" cy="6408737"/>
          </a:xfrm>
          <a:prstGeom prst="rect">
            <a:avLst/>
          </a:prstGeom>
        </p:spPr>
      </p:pic>
    </p:spTree>
    <p:extLst>
      <p:ext uri="{BB962C8B-B14F-4D97-AF65-F5344CB8AC3E}">
        <p14:creationId xmlns:p14="http://schemas.microsoft.com/office/powerpoint/2010/main" val="260749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標題 2">
            <a:extLst>
              <a:ext uri="{FF2B5EF4-FFF2-40B4-BE49-F238E27FC236}">
                <a16:creationId xmlns:a16="http://schemas.microsoft.com/office/drawing/2014/main" id="{8383716A-B3B8-4918-AE63-C4221B88407C}"/>
              </a:ext>
            </a:extLst>
          </p:cNvPr>
          <p:cNvSpPr>
            <a:spLocks noGrp="1"/>
          </p:cNvSpPr>
          <p:nvPr>
            <p:ph type="title"/>
          </p:nvPr>
        </p:nvSpPr>
        <p:spPr/>
        <p:txBody>
          <a:bodyPr/>
          <a:lstStyle/>
          <a:p>
            <a:r>
              <a:rPr lang="zh-TW" altLang="en-US"/>
              <a:t>顧客獲取與保留分析之整合性應用</a:t>
            </a:r>
            <a:endParaRPr lang="zh-TW" altLang="en-US" dirty="0"/>
          </a:p>
        </p:txBody>
      </p:sp>
      <p:sp>
        <p:nvSpPr>
          <p:cNvPr id="23555" name="內容版面配置區 1">
            <a:extLst>
              <a:ext uri="{FF2B5EF4-FFF2-40B4-BE49-F238E27FC236}">
                <a16:creationId xmlns:a16="http://schemas.microsoft.com/office/drawing/2014/main" id="{F692D35F-D086-4ACF-9D2C-BCBC82733C3E}"/>
              </a:ext>
            </a:extLst>
          </p:cNvPr>
          <p:cNvSpPr>
            <a:spLocks noGrp="1"/>
          </p:cNvSpPr>
          <p:nvPr>
            <p:ph idx="1"/>
          </p:nvPr>
        </p:nvSpPr>
        <p:spPr/>
        <p:txBody>
          <a:bodyPr/>
          <a:lstStyle/>
          <a:p>
            <a:pPr marL="514350" indent="-514350">
              <a:buFont typeface="+mj-lt"/>
              <a:buAutoNum type="arabicParenR"/>
            </a:pPr>
            <a:r>
              <a:rPr lang="zh-TW" altLang="en-US" dirty="0"/>
              <a:t>顧客評分卡 </a:t>
            </a:r>
            <a:r>
              <a:rPr lang="en-US" altLang="zh-TW" dirty="0"/>
              <a:t>(Customer scorecard)</a:t>
            </a:r>
            <a:r>
              <a:rPr lang="zh-TW" altLang="en-US" dirty="0"/>
              <a:t> </a:t>
            </a:r>
            <a:endParaRPr lang="en-US" altLang="zh-TW" dirty="0"/>
          </a:p>
          <a:p>
            <a:pPr lvl="1"/>
            <a:r>
              <a:rPr lang="zh-TW" altLang="en-US" dirty="0"/>
              <a:t>根據顧客績效指 數，應用計分 </a:t>
            </a:r>
            <a:r>
              <a:rPr lang="en-US" altLang="zh-TW" dirty="0"/>
              <a:t>(Scoring) </a:t>
            </a:r>
            <a:r>
              <a:rPr lang="zh-TW" altLang="en-US" dirty="0"/>
              <a:t>的方法，將從交易面的角度，擷取與顧客相關的資料，加以整理，並給予不同的權重所匯集而成的整合性報表</a:t>
            </a:r>
            <a:endParaRPr lang="en-US" altLang="zh-TW" dirty="0"/>
          </a:p>
          <a:p>
            <a:pPr lvl="1"/>
            <a:r>
              <a:rPr lang="zh-TW" altLang="en-US" dirty="0"/>
              <a:t>如同飛機駕駛艙的儀表板，將主要顧客的績效指標以各種不同的顏色圖表現，讓高階經理人能輕易地瞭解目前銷售狀況，並且從中發現顧客的忠誠度是否有問題</a:t>
            </a:r>
            <a:endParaRPr lang="en-US" altLang="zh-TW" dirty="0"/>
          </a:p>
          <a:p>
            <a:pPr lvl="1"/>
            <a:endParaRPr lang="en-US" altLang="zh-TW" dirty="0"/>
          </a:p>
          <a:p>
            <a:endParaRPr lang="en-US" altLang="zh-TW" dirty="0"/>
          </a:p>
          <a:p>
            <a:endParaRPr lang="zh-TW" altLang="en-US" dirty="0"/>
          </a:p>
        </p:txBody>
      </p:sp>
      <p:sp>
        <p:nvSpPr>
          <p:cNvPr id="2" name="日期版面配置區 1">
            <a:extLst>
              <a:ext uri="{FF2B5EF4-FFF2-40B4-BE49-F238E27FC236}">
                <a16:creationId xmlns:a16="http://schemas.microsoft.com/office/drawing/2014/main" id="{5B39B7C1-8663-4B27-94C7-4AE43481EE3B}"/>
              </a:ext>
            </a:extLst>
          </p:cNvPr>
          <p:cNvSpPr>
            <a:spLocks noGrp="1"/>
          </p:cNvSpPr>
          <p:nvPr>
            <p:ph type="dt" sz="half" idx="10"/>
          </p:nvPr>
        </p:nvSpPr>
        <p:spPr/>
        <p:txBody>
          <a:bodyPr/>
          <a:lstStyle/>
          <a:p>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EACFA1AF-60BF-4753-A23D-5235DDA0FC0F}"/>
              </a:ext>
            </a:extLst>
          </p:cNvPr>
          <p:cNvSpPr>
            <a:spLocks noGrp="1"/>
          </p:cNvSpPr>
          <p:nvPr>
            <p:ph type="sldNum" sz="quarter" idx="12"/>
          </p:nvPr>
        </p:nvSpPr>
        <p:spPr/>
        <p:txBody>
          <a:bodyPr/>
          <a:lstStyle/>
          <a:p>
            <a:fld id="{BE3F7ED4-9413-4E2F-888F-738F7D1EB96A}" type="slidenum">
              <a:rPr lang="ko-KR" altLang="en-US" smtClean="0"/>
              <a:pPr/>
              <a:t>13</a:t>
            </a:fld>
            <a:endParaRPr lang="en-US" altLang="ko-K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a:extLst>
              <a:ext uri="{FF2B5EF4-FFF2-40B4-BE49-F238E27FC236}">
                <a16:creationId xmlns:a16="http://schemas.microsoft.com/office/drawing/2014/main" id="{EF973DEC-8AF1-4352-8E2F-0447AEBF7D41}"/>
              </a:ext>
            </a:extLst>
          </p:cNvPr>
          <p:cNvSpPr>
            <a:spLocks noGrp="1"/>
          </p:cNvSpPr>
          <p:nvPr>
            <p:ph type="title"/>
          </p:nvPr>
        </p:nvSpPr>
        <p:spPr/>
        <p:txBody>
          <a:bodyPr/>
          <a:lstStyle/>
          <a:p>
            <a:r>
              <a:rPr lang="zh-TW" altLang="en-US"/>
              <a:t>顧客獲取與保留分析之整合性應用</a:t>
            </a:r>
            <a:endParaRPr lang="zh-TW" altLang="en-US" dirty="0"/>
          </a:p>
        </p:txBody>
      </p:sp>
      <p:sp>
        <p:nvSpPr>
          <p:cNvPr id="2" name="日期版面配置區 1">
            <a:extLst>
              <a:ext uri="{FF2B5EF4-FFF2-40B4-BE49-F238E27FC236}">
                <a16:creationId xmlns:a16="http://schemas.microsoft.com/office/drawing/2014/main" id="{18713ED4-5BE4-4974-87F8-9224812F6615}"/>
              </a:ext>
            </a:extLst>
          </p:cNvPr>
          <p:cNvSpPr>
            <a:spLocks noGrp="1"/>
          </p:cNvSpPr>
          <p:nvPr>
            <p:ph type="dt" sz="half" idx="10"/>
          </p:nvPr>
        </p:nvSpPr>
        <p:spPr/>
        <p:txBody>
          <a:bodyPr/>
          <a:lstStyle/>
          <a:p>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0DE22769-26C2-42A6-871F-BCC9836A1851}"/>
              </a:ext>
            </a:extLst>
          </p:cNvPr>
          <p:cNvSpPr>
            <a:spLocks noGrp="1"/>
          </p:cNvSpPr>
          <p:nvPr>
            <p:ph type="sldNum" sz="quarter" idx="12"/>
          </p:nvPr>
        </p:nvSpPr>
        <p:spPr/>
        <p:txBody>
          <a:bodyPr/>
          <a:lstStyle/>
          <a:p>
            <a:fld id="{BE3F7ED4-9413-4E2F-888F-738F7D1EB96A}" type="slidenum">
              <a:rPr lang="ko-KR" altLang="en-US" smtClean="0"/>
              <a:pPr/>
              <a:t>14</a:t>
            </a:fld>
            <a:endParaRPr lang="en-US" altLang="ko-KR"/>
          </a:p>
        </p:txBody>
      </p:sp>
      <p:pic>
        <p:nvPicPr>
          <p:cNvPr id="20" name="內容版面配置區 19">
            <a:extLst>
              <a:ext uri="{FF2B5EF4-FFF2-40B4-BE49-F238E27FC236}">
                <a16:creationId xmlns:a16="http://schemas.microsoft.com/office/drawing/2014/main" id="{39DBCD0C-073F-4260-AC7E-C469E113CEC7}"/>
              </a:ext>
            </a:extLst>
          </p:cNvPr>
          <p:cNvPicPr>
            <a:picLocks noGrp="1" noChangeAspect="1"/>
          </p:cNvPicPr>
          <p:nvPr>
            <p:ph idx="1"/>
          </p:nvPr>
        </p:nvPicPr>
        <p:blipFill>
          <a:blip r:embed="rId2"/>
          <a:stretch>
            <a:fillRect/>
          </a:stretch>
        </p:blipFill>
        <p:spPr>
          <a:xfrm>
            <a:off x="609600" y="1556792"/>
            <a:ext cx="10972800" cy="419280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標題 2">
            <a:extLst>
              <a:ext uri="{FF2B5EF4-FFF2-40B4-BE49-F238E27FC236}">
                <a16:creationId xmlns:a16="http://schemas.microsoft.com/office/drawing/2014/main" id="{55FCC688-B295-4578-B550-C537EEC59B57}"/>
              </a:ext>
            </a:extLst>
          </p:cNvPr>
          <p:cNvSpPr>
            <a:spLocks noGrp="1"/>
          </p:cNvSpPr>
          <p:nvPr>
            <p:ph type="title"/>
          </p:nvPr>
        </p:nvSpPr>
        <p:spPr/>
        <p:txBody>
          <a:bodyPr>
            <a:normAutofit/>
          </a:bodyPr>
          <a:lstStyle/>
          <a:p>
            <a:pPr>
              <a:defRPr/>
            </a:pPr>
            <a:r>
              <a:rPr lang="zh-TW" altLang="en-US" dirty="0"/>
              <a:t>顧客獲取與保留分析之整合性應用</a:t>
            </a:r>
          </a:p>
        </p:txBody>
      </p:sp>
      <p:sp>
        <p:nvSpPr>
          <p:cNvPr id="25603" name="內容版面配置區 1">
            <a:extLst>
              <a:ext uri="{FF2B5EF4-FFF2-40B4-BE49-F238E27FC236}">
                <a16:creationId xmlns:a16="http://schemas.microsoft.com/office/drawing/2014/main" id="{4FE6E029-6269-4D9A-815B-3DC524962017}"/>
              </a:ext>
            </a:extLst>
          </p:cNvPr>
          <p:cNvSpPr>
            <a:spLocks noGrp="1"/>
          </p:cNvSpPr>
          <p:nvPr>
            <p:ph idx="1"/>
          </p:nvPr>
        </p:nvSpPr>
        <p:spPr/>
        <p:txBody>
          <a:bodyPr/>
          <a:lstStyle/>
          <a:p>
            <a:pPr marL="514350" indent="-514350">
              <a:buFont typeface="+mj-lt"/>
              <a:buAutoNum type="arabicParenR" startAt="2"/>
            </a:pPr>
            <a:r>
              <a:rPr lang="zh-TW" altLang="en-US" dirty="0"/>
              <a:t>顧客利潤貢獻度 </a:t>
            </a:r>
            <a:r>
              <a:rPr lang="en-US" altLang="zh-TW" dirty="0"/>
              <a:t>(Customer profit contribution) </a:t>
            </a:r>
          </a:p>
          <a:p>
            <a:pPr lvl="1"/>
            <a:r>
              <a:rPr lang="zh-TW" altLang="en-US" dirty="0"/>
              <a:t>從顧客價值的構面分析，以顧客為該企業所帶來的利潤以及獲取該顧客的成本做分析</a:t>
            </a:r>
            <a:endParaRPr lang="en-US" altLang="zh-TW" dirty="0"/>
          </a:p>
          <a:p>
            <a:pPr lvl="1"/>
            <a:r>
              <a:rPr lang="zh-TW" altLang="en-US" dirty="0"/>
              <a:t>再用資料挖礦中的趨勢分析 </a:t>
            </a:r>
            <a:r>
              <a:rPr lang="en-US" altLang="zh-TW" dirty="0"/>
              <a:t>(Trend analysis) </a:t>
            </a:r>
            <a:r>
              <a:rPr lang="zh-TW" altLang="en-US" dirty="0"/>
              <a:t>技術，以瞭解某些特定的顧客，其未來繼續保留或是有可能背叛的可能機率。</a:t>
            </a:r>
            <a:endParaRPr lang="en-US" altLang="zh-TW" dirty="0"/>
          </a:p>
          <a:p>
            <a:endParaRPr lang="en-US" altLang="zh-TW" dirty="0"/>
          </a:p>
          <a:p>
            <a:endParaRPr lang="zh-TW" altLang="en-US" dirty="0"/>
          </a:p>
        </p:txBody>
      </p:sp>
      <p:sp>
        <p:nvSpPr>
          <p:cNvPr id="2" name="日期版面配置區 1">
            <a:extLst>
              <a:ext uri="{FF2B5EF4-FFF2-40B4-BE49-F238E27FC236}">
                <a16:creationId xmlns:a16="http://schemas.microsoft.com/office/drawing/2014/main" id="{FAE5C241-F1B0-4250-8051-8B0DB9637A98}"/>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3C84FE84-D83B-43A0-810E-CADA538E1D78}"/>
              </a:ext>
            </a:extLst>
          </p:cNvPr>
          <p:cNvSpPr>
            <a:spLocks noGrp="1"/>
          </p:cNvSpPr>
          <p:nvPr>
            <p:ph type="sldNum" sz="quarter" idx="12"/>
          </p:nvPr>
        </p:nvSpPr>
        <p:spPr/>
        <p:txBody>
          <a:bodyPr/>
          <a:lstStyle/>
          <a:p>
            <a:fld id="{BE3F7ED4-9413-4E2F-888F-738F7D1EB96A}" type="slidenum">
              <a:rPr lang="ko-KR" altLang="en-US" smtClean="0"/>
              <a:pPr/>
              <a:t>15</a:t>
            </a:fld>
            <a:endParaRPr lang="en-US" altLang="ko-K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C3BF15-8014-43B9-9554-95370151B40A}"/>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ED2D2E15-B0B7-45EC-9240-EEE2AA763392}"/>
              </a:ext>
            </a:extLst>
          </p:cNvPr>
          <p:cNvPicPr>
            <a:picLocks noGrp="1" noChangeAspect="1"/>
          </p:cNvPicPr>
          <p:nvPr>
            <p:ph idx="1"/>
          </p:nvPr>
        </p:nvPicPr>
        <p:blipFill>
          <a:blip r:embed="rId2"/>
          <a:stretch>
            <a:fillRect/>
          </a:stretch>
        </p:blipFill>
        <p:spPr>
          <a:xfrm>
            <a:off x="1592530" y="318294"/>
            <a:ext cx="9006940" cy="6019800"/>
          </a:xfrm>
          <a:prstGeom prst="rect">
            <a:avLst/>
          </a:prstGeom>
        </p:spPr>
      </p:pic>
      <p:sp>
        <p:nvSpPr>
          <p:cNvPr id="4" name="日期版面配置區 3">
            <a:extLst>
              <a:ext uri="{FF2B5EF4-FFF2-40B4-BE49-F238E27FC236}">
                <a16:creationId xmlns:a16="http://schemas.microsoft.com/office/drawing/2014/main" id="{3B847795-FCCD-4F56-AC74-1DE29D5E36AA}"/>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5" name="投影片編號版面配置區 4">
            <a:extLst>
              <a:ext uri="{FF2B5EF4-FFF2-40B4-BE49-F238E27FC236}">
                <a16:creationId xmlns:a16="http://schemas.microsoft.com/office/drawing/2014/main" id="{A37917B7-8C65-48C2-B979-C1B69752B549}"/>
              </a:ext>
            </a:extLst>
          </p:cNvPr>
          <p:cNvSpPr>
            <a:spLocks noGrp="1"/>
          </p:cNvSpPr>
          <p:nvPr>
            <p:ph type="sldNum" sz="quarter" idx="12"/>
          </p:nvPr>
        </p:nvSpPr>
        <p:spPr/>
        <p:txBody>
          <a:bodyPr/>
          <a:lstStyle/>
          <a:p>
            <a:fld id="{BE3F7ED4-9413-4E2F-888F-738F7D1EB96A}" type="slidenum">
              <a:rPr lang="ko-KR" altLang="en-US" smtClean="0"/>
              <a:pPr/>
              <a:t>16</a:t>
            </a:fld>
            <a:endParaRPr lang="en-US" altLang="ko-KR"/>
          </a:p>
        </p:txBody>
      </p:sp>
    </p:spTree>
    <p:extLst>
      <p:ext uri="{BB962C8B-B14F-4D97-AF65-F5344CB8AC3E}">
        <p14:creationId xmlns:p14="http://schemas.microsoft.com/office/powerpoint/2010/main" val="2935853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2">
            <a:extLst>
              <a:ext uri="{FF2B5EF4-FFF2-40B4-BE49-F238E27FC236}">
                <a16:creationId xmlns:a16="http://schemas.microsoft.com/office/drawing/2014/main" id="{48B8BBA5-E9CA-4773-8BD5-7B713BB7CD82}"/>
              </a:ext>
            </a:extLst>
          </p:cNvPr>
          <p:cNvSpPr>
            <a:spLocks noGrp="1"/>
          </p:cNvSpPr>
          <p:nvPr>
            <p:ph type="title"/>
          </p:nvPr>
        </p:nvSpPr>
        <p:spPr/>
        <p:txBody>
          <a:bodyPr/>
          <a:lstStyle/>
          <a:p>
            <a:r>
              <a:rPr lang="en-US" altLang="zh-TW" dirty="0"/>
              <a:t>6.2.2</a:t>
            </a:r>
            <a:r>
              <a:rPr lang="zh-TW" altLang="en-US" dirty="0"/>
              <a:t> 顧客區隔分析</a:t>
            </a:r>
          </a:p>
        </p:txBody>
      </p:sp>
      <p:sp>
        <p:nvSpPr>
          <p:cNvPr id="27651" name="內容版面配置區 1">
            <a:extLst>
              <a:ext uri="{FF2B5EF4-FFF2-40B4-BE49-F238E27FC236}">
                <a16:creationId xmlns:a16="http://schemas.microsoft.com/office/drawing/2014/main" id="{057C05BA-DA24-46E7-9E19-DAAE1C0F3CC3}"/>
              </a:ext>
            </a:extLst>
          </p:cNvPr>
          <p:cNvSpPr>
            <a:spLocks noGrp="1"/>
          </p:cNvSpPr>
          <p:nvPr>
            <p:ph idx="1"/>
          </p:nvPr>
        </p:nvSpPr>
        <p:spPr/>
        <p:txBody>
          <a:bodyPr/>
          <a:lstStyle/>
          <a:p>
            <a:pPr marL="514350" indent="-514350">
              <a:buFont typeface="+mj-lt"/>
              <a:buAutoNum type="arabicPeriod"/>
            </a:pPr>
            <a:r>
              <a:rPr lang="zh-TW" altLang="en-US" dirty="0"/>
              <a:t>使用目的</a:t>
            </a:r>
            <a:endParaRPr lang="en-US" altLang="zh-TW" dirty="0"/>
          </a:p>
          <a:p>
            <a:pPr lvl="1"/>
            <a:r>
              <a:rPr lang="zh-TW" altLang="en-US" dirty="0"/>
              <a:t>根據各種歷史銷售交易，顧客區隔分析能讓企業組織將其顧客清楚地定義成各種不同的群組，然後據此研究在不同群組顧客的行為模式。</a:t>
            </a:r>
            <a:endParaRPr lang="en-US" altLang="zh-TW" dirty="0"/>
          </a:p>
          <a:p>
            <a:pPr lvl="1"/>
            <a:r>
              <a:rPr lang="zh-TW" altLang="en-US" dirty="0"/>
              <a:t>這種分析能夠幫助行銷經理對於該企業的顧客群有更清楚地瞭解，因而定位其目標市場。</a:t>
            </a:r>
            <a:endParaRPr lang="en-US" altLang="zh-TW" dirty="0"/>
          </a:p>
          <a:p>
            <a:pPr lvl="1"/>
            <a:r>
              <a:rPr lang="zh-TW" altLang="en-US" dirty="0"/>
              <a:t>並且針對不同的顧客群，提供符合他們喜好以及需求的產品及服務。</a:t>
            </a:r>
            <a:endParaRPr lang="en-US" altLang="zh-TW" dirty="0"/>
          </a:p>
        </p:txBody>
      </p:sp>
      <p:sp>
        <p:nvSpPr>
          <p:cNvPr id="2" name="日期版面配置區 1">
            <a:extLst>
              <a:ext uri="{FF2B5EF4-FFF2-40B4-BE49-F238E27FC236}">
                <a16:creationId xmlns:a16="http://schemas.microsoft.com/office/drawing/2014/main" id="{69FFBB19-2680-43E4-B605-B3D93DC653F0}"/>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79C3AFF6-1E25-44E0-8979-443FA9E14BB3}"/>
              </a:ext>
            </a:extLst>
          </p:cNvPr>
          <p:cNvSpPr>
            <a:spLocks noGrp="1"/>
          </p:cNvSpPr>
          <p:nvPr>
            <p:ph type="sldNum" sz="quarter" idx="12"/>
          </p:nvPr>
        </p:nvSpPr>
        <p:spPr/>
        <p:txBody>
          <a:bodyPr/>
          <a:lstStyle/>
          <a:p>
            <a:fld id="{BE3F7ED4-9413-4E2F-888F-738F7D1EB96A}" type="slidenum">
              <a:rPr lang="ko-KR" altLang="en-US" smtClean="0"/>
              <a:pPr/>
              <a:t>17</a:t>
            </a:fld>
            <a:endParaRPr lang="en-US" altLang="ko-K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2">
            <a:extLst>
              <a:ext uri="{FF2B5EF4-FFF2-40B4-BE49-F238E27FC236}">
                <a16:creationId xmlns:a16="http://schemas.microsoft.com/office/drawing/2014/main" id="{3ACEEAA1-5E4C-4C65-B5FE-D0FEAAB816D4}"/>
              </a:ext>
            </a:extLst>
          </p:cNvPr>
          <p:cNvSpPr>
            <a:spLocks noGrp="1"/>
          </p:cNvSpPr>
          <p:nvPr>
            <p:ph type="title"/>
          </p:nvPr>
        </p:nvSpPr>
        <p:spPr/>
        <p:txBody>
          <a:bodyPr/>
          <a:lstStyle/>
          <a:p>
            <a:r>
              <a:rPr lang="zh-TW" altLang="en-US" dirty="0"/>
              <a:t>顧客區隔分析 </a:t>
            </a:r>
          </a:p>
        </p:txBody>
      </p:sp>
      <p:sp>
        <p:nvSpPr>
          <p:cNvPr id="28675" name="內容版面配置區 1">
            <a:extLst>
              <a:ext uri="{FF2B5EF4-FFF2-40B4-BE49-F238E27FC236}">
                <a16:creationId xmlns:a16="http://schemas.microsoft.com/office/drawing/2014/main" id="{AD327799-B263-4B21-81D8-DF570467ED14}"/>
              </a:ext>
            </a:extLst>
          </p:cNvPr>
          <p:cNvSpPr>
            <a:spLocks noGrp="1"/>
          </p:cNvSpPr>
          <p:nvPr>
            <p:ph idx="1"/>
          </p:nvPr>
        </p:nvSpPr>
        <p:spPr/>
        <p:txBody>
          <a:bodyPr/>
          <a:lstStyle/>
          <a:p>
            <a:pPr marL="514350" indent="-514350">
              <a:buFont typeface="+mj-lt"/>
              <a:buAutoNum type="arabicPeriod" startAt="2"/>
            </a:pPr>
            <a:r>
              <a:rPr lang="zh-TW" altLang="en-US" dirty="0"/>
              <a:t>可解決的問題</a:t>
            </a:r>
            <a:endParaRPr lang="en-US" altLang="zh-TW" dirty="0"/>
          </a:p>
          <a:p>
            <a:pPr marL="971550" lvl="1" indent="-514350">
              <a:buFont typeface="+mj-lt"/>
              <a:buAutoNum type="arabicParenR"/>
            </a:pPr>
            <a:r>
              <a:rPr lang="zh-TW" altLang="en-US" dirty="0"/>
              <a:t>不同群組的顧客，其購買行為是否有一定的趨勢？</a:t>
            </a:r>
          </a:p>
          <a:p>
            <a:pPr marL="971550" lvl="1" indent="-514350">
              <a:buFont typeface="+mj-lt"/>
              <a:buAutoNum type="arabicParenR"/>
            </a:pPr>
            <a:r>
              <a:rPr lang="zh-TW" altLang="en-US" dirty="0"/>
              <a:t>以地理構面而言，目前顧客分配狀況為何？</a:t>
            </a:r>
          </a:p>
          <a:p>
            <a:pPr marL="971550" lvl="1" indent="-514350">
              <a:buFont typeface="+mj-lt"/>
              <a:buAutoNum type="arabicParenR"/>
            </a:pPr>
            <a:r>
              <a:rPr lang="zh-TW" altLang="en-US" dirty="0"/>
              <a:t>在過去十年中，顧客年齡分布狀況是否有所改變？</a:t>
            </a:r>
          </a:p>
          <a:p>
            <a:pPr marL="971550" lvl="1" indent="-514350">
              <a:buFont typeface="+mj-lt"/>
              <a:buAutoNum type="arabicParenR"/>
            </a:pPr>
            <a:r>
              <a:rPr lang="zh-TW" altLang="en-US" dirty="0"/>
              <a:t>顧客生命時間價值的分布狀況為何？</a:t>
            </a:r>
          </a:p>
          <a:p>
            <a:pPr marL="971550" lvl="1" indent="-514350">
              <a:buFont typeface="+mj-lt"/>
              <a:buAutoNum type="arabicParenR"/>
            </a:pPr>
            <a:r>
              <a:rPr lang="zh-TW" altLang="en-US" dirty="0"/>
              <a:t>公司的營收是由哪些目前已知的顧客群組所貢獻？</a:t>
            </a:r>
          </a:p>
          <a:p>
            <a:pPr marL="971550" lvl="1" indent="-514350">
              <a:buFont typeface="+mj-lt"/>
              <a:buAutoNum type="arabicParenR"/>
            </a:pPr>
            <a:r>
              <a:rPr lang="zh-TW" altLang="en-US" dirty="0"/>
              <a:t>哪些顧客群組對於企業的行銷活動有較佳的反應？</a:t>
            </a:r>
          </a:p>
          <a:p>
            <a:pPr marL="971550" lvl="1" indent="-514350">
              <a:buFont typeface="+mj-lt"/>
              <a:buAutoNum type="arabicParenR"/>
            </a:pPr>
            <a:r>
              <a:rPr lang="zh-TW" altLang="en-US" dirty="0"/>
              <a:t>哪些顧客群組可以帶來最多的利潤與較佳的毛利率？</a:t>
            </a:r>
          </a:p>
        </p:txBody>
      </p:sp>
      <p:sp>
        <p:nvSpPr>
          <p:cNvPr id="2" name="日期版面配置區 1">
            <a:extLst>
              <a:ext uri="{FF2B5EF4-FFF2-40B4-BE49-F238E27FC236}">
                <a16:creationId xmlns:a16="http://schemas.microsoft.com/office/drawing/2014/main" id="{87AAE990-D5C3-41C4-8F03-E2842123FDB5}"/>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28DB3604-4DA4-45C9-8282-3ED1691EAF12}"/>
              </a:ext>
            </a:extLst>
          </p:cNvPr>
          <p:cNvSpPr>
            <a:spLocks noGrp="1"/>
          </p:cNvSpPr>
          <p:nvPr>
            <p:ph type="sldNum" sz="quarter" idx="12"/>
          </p:nvPr>
        </p:nvSpPr>
        <p:spPr/>
        <p:txBody>
          <a:bodyPr/>
          <a:lstStyle/>
          <a:p>
            <a:fld id="{BE3F7ED4-9413-4E2F-888F-738F7D1EB96A}" type="slidenum">
              <a:rPr lang="ko-KR" altLang="en-US" smtClean="0"/>
              <a:pPr/>
              <a:t>18</a:t>
            </a:fld>
            <a:endParaRPr lang="en-US" altLang="ko-K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2">
            <a:extLst>
              <a:ext uri="{FF2B5EF4-FFF2-40B4-BE49-F238E27FC236}">
                <a16:creationId xmlns:a16="http://schemas.microsoft.com/office/drawing/2014/main" id="{530FDBC5-0749-4BF8-80DA-3CB62460780E}"/>
              </a:ext>
            </a:extLst>
          </p:cNvPr>
          <p:cNvSpPr>
            <a:spLocks noGrp="1"/>
          </p:cNvSpPr>
          <p:nvPr>
            <p:ph type="title"/>
          </p:nvPr>
        </p:nvSpPr>
        <p:spPr/>
        <p:txBody>
          <a:bodyPr/>
          <a:lstStyle/>
          <a:p>
            <a:r>
              <a:rPr lang="zh-TW" altLang="en-US"/>
              <a:t>顧客區隔之依據</a:t>
            </a:r>
          </a:p>
        </p:txBody>
      </p:sp>
      <p:sp>
        <p:nvSpPr>
          <p:cNvPr id="29699" name="內容版面配置區 1">
            <a:extLst>
              <a:ext uri="{FF2B5EF4-FFF2-40B4-BE49-F238E27FC236}">
                <a16:creationId xmlns:a16="http://schemas.microsoft.com/office/drawing/2014/main" id="{95D60406-FA00-4283-A274-0E32E54E0142}"/>
              </a:ext>
            </a:extLst>
          </p:cNvPr>
          <p:cNvSpPr>
            <a:spLocks noGrp="1"/>
          </p:cNvSpPr>
          <p:nvPr>
            <p:ph idx="1"/>
          </p:nvPr>
        </p:nvSpPr>
        <p:spPr/>
        <p:txBody>
          <a:bodyPr/>
          <a:lstStyle/>
          <a:p>
            <a:pPr marL="514350" indent="-514350">
              <a:buFont typeface="+mj-lt"/>
              <a:buAutoNum type="arabicParenR"/>
            </a:pPr>
            <a:r>
              <a:rPr lang="zh-TW" altLang="en-US" dirty="0"/>
              <a:t> 顧客交易資料 </a:t>
            </a:r>
            <a:r>
              <a:rPr lang="en-US" altLang="zh-TW" dirty="0"/>
              <a:t>(Transactional data)</a:t>
            </a:r>
          </a:p>
          <a:p>
            <a:pPr lvl="1"/>
            <a:r>
              <a:rPr lang="zh-TW" altLang="en-US" dirty="0"/>
              <a:t>顧客與企業組織間之互動資料，包括購買、退貨、查詢、尋求服務等，由 </a:t>
            </a:r>
            <a:r>
              <a:rPr lang="en-US" altLang="zh-TW" dirty="0"/>
              <a:t>ERP </a:t>
            </a:r>
            <a:r>
              <a:rPr lang="zh-TW" altLang="en-US" dirty="0"/>
              <a:t>系統中可得到資料。</a:t>
            </a:r>
            <a:endParaRPr lang="en-US" altLang="zh-TW" dirty="0"/>
          </a:p>
          <a:p>
            <a:pPr lvl="1"/>
            <a:endParaRPr lang="en-US" altLang="zh-TW" dirty="0"/>
          </a:p>
          <a:p>
            <a:pPr marL="514350" indent="-514350">
              <a:buFont typeface="+mj-lt"/>
              <a:buAutoNum type="arabicParenR"/>
            </a:pPr>
            <a:r>
              <a:rPr lang="zh-TW" altLang="en-US" dirty="0"/>
              <a:t> 地理資料 </a:t>
            </a:r>
            <a:r>
              <a:rPr lang="en-US" altLang="zh-TW" dirty="0"/>
              <a:t>(Geographic data)</a:t>
            </a:r>
          </a:p>
          <a:p>
            <a:pPr lvl="1"/>
            <a:r>
              <a:rPr lang="zh-TW" altLang="en-US" dirty="0"/>
              <a:t>顧客所在地區、交易發生場合以及使用產品的地點等，此也可由 </a:t>
            </a:r>
            <a:r>
              <a:rPr lang="en-US" altLang="zh-TW" dirty="0"/>
              <a:t>ERP </a:t>
            </a:r>
            <a:r>
              <a:rPr lang="zh-TW" altLang="en-US" dirty="0"/>
              <a:t>系統中得到相關的資料。</a:t>
            </a:r>
          </a:p>
        </p:txBody>
      </p:sp>
      <p:sp>
        <p:nvSpPr>
          <p:cNvPr id="2" name="日期版面配置區 1">
            <a:extLst>
              <a:ext uri="{FF2B5EF4-FFF2-40B4-BE49-F238E27FC236}">
                <a16:creationId xmlns:a16="http://schemas.microsoft.com/office/drawing/2014/main" id="{87970F2A-BC68-46AA-BD87-86473874D0B3}"/>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42E60C19-D500-47CA-9153-4B1D409FDFC6}"/>
              </a:ext>
            </a:extLst>
          </p:cNvPr>
          <p:cNvSpPr>
            <a:spLocks noGrp="1"/>
          </p:cNvSpPr>
          <p:nvPr>
            <p:ph type="sldNum" sz="quarter" idx="12"/>
          </p:nvPr>
        </p:nvSpPr>
        <p:spPr/>
        <p:txBody>
          <a:bodyPr/>
          <a:lstStyle/>
          <a:p>
            <a:fld id="{BE3F7ED4-9413-4E2F-888F-738F7D1EB96A}" type="slidenum">
              <a:rPr lang="ko-KR" altLang="en-US" smtClean="0"/>
              <a:pPr/>
              <a:t>19</a:t>
            </a:fld>
            <a:endParaRPr lang="en-US" altLang="ko-K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8252CD6B-4556-460A-992F-2249B3E1323F}"/>
              </a:ext>
            </a:extLst>
          </p:cNvPr>
          <p:cNvSpPr>
            <a:spLocks noGrp="1"/>
          </p:cNvSpPr>
          <p:nvPr>
            <p:ph type="title"/>
          </p:nvPr>
        </p:nvSpPr>
        <p:spPr/>
        <p:txBody>
          <a:bodyPr/>
          <a:lstStyle/>
          <a:p>
            <a:r>
              <a:rPr lang="en-US" altLang="zh-TW"/>
              <a:t>本章目次</a:t>
            </a:r>
            <a:endParaRPr lang="zh-TW" altLang="en-US"/>
          </a:p>
        </p:txBody>
      </p:sp>
      <p:sp>
        <p:nvSpPr>
          <p:cNvPr id="12291" name="內容版面配置區 1">
            <a:extLst>
              <a:ext uri="{FF2B5EF4-FFF2-40B4-BE49-F238E27FC236}">
                <a16:creationId xmlns:a16="http://schemas.microsoft.com/office/drawing/2014/main" id="{138F3054-37C4-408D-BB9E-196821D6728C}"/>
              </a:ext>
            </a:extLst>
          </p:cNvPr>
          <p:cNvSpPr>
            <a:spLocks noGrp="1"/>
          </p:cNvSpPr>
          <p:nvPr>
            <p:ph sz="half" idx="1"/>
          </p:nvPr>
        </p:nvSpPr>
        <p:spPr/>
        <p:txBody>
          <a:bodyPr/>
          <a:lstStyle/>
          <a:p>
            <a:r>
              <a:rPr lang="en-US" altLang="zh-TW" dirty="0"/>
              <a:t>6.1</a:t>
            </a:r>
            <a:r>
              <a:rPr lang="zh-TW" altLang="en-US" dirty="0"/>
              <a:t> 簡介</a:t>
            </a:r>
            <a:endParaRPr lang="en-US" altLang="zh-TW" dirty="0"/>
          </a:p>
          <a:p>
            <a:pPr lvl="1"/>
            <a:r>
              <a:rPr lang="zh-TW" altLang="en-US" dirty="0"/>
              <a:t>企業面對的挑戰與需求</a:t>
            </a:r>
            <a:endParaRPr lang="en-US" altLang="zh-TW" dirty="0"/>
          </a:p>
          <a:p>
            <a:pPr lvl="1"/>
            <a:r>
              <a:rPr lang="zh-TW" altLang="en-US" dirty="0"/>
              <a:t>分析架構與範疇</a:t>
            </a:r>
            <a:endParaRPr lang="en-US" altLang="zh-TW" dirty="0"/>
          </a:p>
          <a:p>
            <a:pPr lvl="1"/>
            <a:r>
              <a:rPr lang="zh-TW" altLang="en-US" dirty="0"/>
              <a:t>分析應用之層級</a:t>
            </a:r>
            <a:endParaRPr lang="en-US" altLang="zh-TW" dirty="0"/>
          </a:p>
          <a:p>
            <a:r>
              <a:rPr lang="en-US" altLang="zh-TW" dirty="0"/>
              <a:t>6.2</a:t>
            </a:r>
            <a:r>
              <a:rPr lang="zh-TW" altLang="en-US" dirty="0"/>
              <a:t> 行銷分析</a:t>
            </a:r>
            <a:endParaRPr lang="en-US" altLang="zh-TW" dirty="0"/>
          </a:p>
          <a:p>
            <a:pPr lvl="1"/>
            <a:r>
              <a:rPr lang="zh-TW" altLang="en-US" dirty="0"/>
              <a:t>顧客獲取與保留分析</a:t>
            </a:r>
            <a:endParaRPr lang="en-US" altLang="zh-TW" dirty="0"/>
          </a:p>
          <a:p>
            <a:pPr lvl="1"/>
            <a:r>
              <a:rPr lang="zh-TW" altLang="en-US" dirty="0"/>
              <a:t>顧客區隔分析</a:t>
            </a:r>
            <a:endParaRPr lang="en-US" altLang="zh-TW" dirty="0"/>
          </a:p>
          <a:p>
            <a:pPr lvl="1"/>
            <a:r>
              <a:rPr lang="zh-TW" altLang="en-US" dirty="0"/>
              <a:t>顧客終身價值分析</a:t>
            </a:r>
            <a:endParaRPr lang="en-US" altLang="zh-TW" dirty="0"/>
          </a:p>
          <a:p>
            <a:endParaRPr lang="en-US" altLang="zh-TW" dirty="0"/>
          </a:p>
        </p:txBody>
      </p:sp>
      <p:sp>
        <p:nvSpPr>
          <p:cNvPr id="8" name="內容版面配置區 7">
            <a:extLst>
              <a:ext uri="{FF2B5EF4-FFF2-40B4-BE49-F238E27FC236}">
                <a16:creationId xmlns:a16="http://schemas.microsoft.com/office/drawing/2014/main" id="{40E7CD89-41BB-4D23-9FE9-D7C8DD71B5EF}"/>
              </a:ext>
            </a:extLst>
          </p:cNvPr>
          <p:cNvSpPr>
            <a:spLocks noGrp="1"/>
          </p:cNvSpPr>
          <p:nvPr>
            <p:ph sz="half" idx="2"/>
          </p:nvPr>
        </p:nvSpPr>
        <p:spPr/>
        <p:txBody>
          <a:bodyPr/>
          <a:lstStyle/>
          <a:p>
            <a:r>
              <a:rPr lang="en-US" altLang="zh-TW" dirty="0"/>
              <a:t>6.3</a:t>
            </a:r>
            <a:r>
              <a:rPr lang="zh-TW" altLang="en-US" dirty="0"/>
              <a:t> 銷售分析</a:t>
            </a:r>
            <a:endParaRPr lang="en-US" altLang="zh-TW" dirty="0"/>
          </a:p>
          <a:p>
            <a:pPr lvl="1"/>
            <a:r>
              <a:rPr lang="zh-TW" altLang="en-US" dirty="0"/>
              <a:t>銷售通路分析</a:t>
            </a:r>
            <a:endParaRPr lang="en-US" altLang="zh-TW" dirty="0"/>
          </a:p>
          <a:p>
            <a:pPr lvl="1"/>
            <a:r>
              <a:rPr lang="zh-TW" altLang="en-US" dirty="0"/>
              <a:t>銷售漏斗分析</a:t>
            </a:r>
            <a:endParaRPr lang="en-US" altLang="zh-TW" dirty="0"/>
          </a:p>
          <a:p>
            <a:pPr lvl="1"/>
            <a:r>
              <a:rPr lang="zh-TW" altLang="en-US" dirty="0"/>
              <a:t>銷售人力績效分析</a:t>
            </a:r>
            <a:endParaRPr lang="en-US" altLang="zh-TW" dirty="0"/>
          </a:p>
          <a:p>
            <a:r>
              <a:rPr lang="en-US" altLang="zh-TW" dirty="0"/>
              <a:t>6.4</a:t>
            </a:r>
            <a:r>
              <a:rPr lang="zh-TW" altLang="en-US" dirty="0"/>
              <a:t> 交貨分析</a:t>
            </a:r>
            <a:endParaRPr lang="en-US" altLang="zh-TW" dirty="0"/>
          </a:p>
          <a:p>
            <a:pPr lvl="1"/>
            <a:r>
              <a:rPr lang="zh-TW" altLang="en-US" dirty="0"/>
              <a:t>產品存貨分析</a:t>
            </a:r>
            <a:endParaRPr lang="en-US" altLang="zh-TW" dirty="0"/>
          </a:p>
          <a:p>
            <a:pPr lvl="1"/>
            <a:r>
              <a:rPr lang="zh-TW" altLang="en-US" dirty="0"/>
              <a:t>訂單達交分析</a:t>
            </a:r>
          </a:p>
        </p:txBody>
      </p:sp>
      <p:sp>
        <p:nvSpPr>
          <p:cNvPr id="2" name="日期版面配置區 1">
            <a:extLst>
              <a:ext uri="{FF2B5EF4-FFF2-40B4-BE49-F238E27FC236}">
                <a16:creationId xmlns:a16="http://schemas.microsoft.com/office/drawing/2014/main" id="{E93364DB-26A8-4475-A8EA-941B309757DF}"/>
              </a:ext>
            </a:extLst>
          </p:cNvPr>
          <p:cNvSpPr>
            <a:spLocks noGrp="1"/>
          </p:cNvSpPr>
          <p:nvPr>
            <p:ph type="dt" sz="half" idx="10"/>
          </p:nvPr>
        </p:nvSpPr>
        <p:spPr/>
        <p:txBody>
          <a:bodyPr/>
          <a:lstStyle/>
          <a:p>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46D77A9D-6729-4AC5-968C-F0EFA765BC4C}"/>
              </a:ext>
            </a:extLst>
          </p:cNvPr>
          <p:cNvSpPr>
            <a:spLocks noGrp="1"/>
          </p:cNvSpPr>
          <p:nvPr>
            <p:ph type="sldNum" sz="quarter" idx="12"/>
          </p:nvPr>
        </p:nvSpPr>
        <p:spPr/>
        <p:txBody>
          <a:bodyPr/>
          <a:lstStyle/>
          <a:p>
            <a:fld id="{BE3F7ED4-9413-4E2F-888F-738F7D1EB96A}" type="slidenum">
              <a:rPr lang="ko-KR" altLang="en-US" smtClean="0"/>
              <a:pPr/>
              <a:t>2</a:t>
            </a:fld>
            <a:endParaRPr lang="en-US" altLang="ko-K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a:extLst>
              <a:ext uri="{FF2B5EF4-FFF2-40B4-BE49-F238E27FC236}">
                <a16:creationId xmlns:a16="http://schemas.microsoft.com/office/drawing/2014/main" id="{EC5BEA3F-45D9-4518-B06B-809B79292F32}"/>
              </a:ext>
            </a:extLst>
          </p:cNvPr>
          <p:cNvSpPr>
            <a:spLocks noGrp="1"/>
          </p:cNvSpPr>
          <p:nvPr>
            <p:ph type="title"/>
          </p:nvPr>
        </p:nvSpPr>
        <p:spPr/>
        <p:txBody>
          <a:bodyPr/>
          <a:lstStyle/>
          <a:p>
            <a:r>
              <a:rPr lang="zh-TW" altLang="en-US"/>
              <a:t>顧客區隔之依據</a:t>
            </a:r>
          </a:p>
        </p:txBody>
      </p:sp>
      <p:sp>
        <p:nvSpPr>
          <p:cNvPr id="30723" name="內容版面配置區 2">
            <a:extLst>
              <a:ext uri="{FF2B5EF4-FFF2-40B4-BE49-F238E27FC236}">
                <a16:creationId xmlns:a16="http://schemas.microsoft.com/office/drawing/2014/main" id="{F1665CF3-F392-4F1C-A8DE-9543AEE621FE}"/>
              </a:ext>
            </a:extLst>
          </p:cNvPr>
          <p:cNvSpPr>
            <a:spLocks noGrp="1"/>
          </p:cNvSpPr>
          <p:nvPr>
            <p:ph idx="1"/>
          </p:nvPr>
        </p:nvSpPr>
        <p:spPr/>
        <p:txBody>
          <a:bodyPr/>
          <a:lstStyle/>
          <a:p>
            <a:pPr marL="514350" indent="-514350">
              <a:buFont typeface="+mj-lt"/>
              <a:buAutoNum type="arabicParenR" startAt="3"/>
            </a:pPr>
            <a:r>
              <a:rPr lang="zh-TW" altLang="en-US" dirty="0"/>
              <a:t>人口統計資料 </a:t>
            </a:r>
            <a:r>
              <a:rPr lang="en-US" altLang="zh-TW" dirty="0"/>
              <a:t>(Demographic data)</a:t>
            </a:r>
          </a:p>
          <a:p>
            <a:pPr lvl="1"/>
            <a:r>
              <a:rPr lang="zh-TW" altLang="en-US" dirty="0"/>
              <a:t>根據人口統計的特徵值來區分，例如性別、年齡，種族、宗教、教育、職業與所得等，可保留於顧客主檔中。</a:t>
            </a:r>
            <a:endParaRPr lang="en-US" altLang="zh-TW" dirty="0"/>
          </a:p>
          <a:p>
            <a:pPr lvl="1"/>
            <a:endParaRPr lang="en-US" altLang="zh-TW" dirty="0"/>
          </a:p>
          <a:p>
            <a:pPr marL="514350" indent="-514350">
              <a:buFont typeface="+mj-lt"/>
              <a:buAutoNum type="arabicParenR" startAt="3"/>
            </a:pPr>
            <a:r>
              <a:rPr lang="zh-TW" altLang="en-US" dirty="0"/>
              <a:t>心理資料 </a:t>
            </a:r>
            <a:r>
              <a:rPr lang="en-US" altLang="zh-TW" dirty="0"/>
              <a:t>(Psychographic data)</a:t>
            </a:r>
            <a:r>
              <a:rPr lang="zh-TW" altLang="en-US" dirty="0"/>
              <a:t>：</a:t>
            </a:r>
            <a:endParaRPr lang="en-US" altLang="zh-TW" dirty="0"/>
          </a:p>
          <a:p>
            <a:pPr lvl="1"/>
            <a:r>
              <a:rPr lang="zh-TW" altLang="en-US" dirty="0"/>
              <a:t>由影響顧客行為之心理與社會特性組成，例如興趣、意見、價值觀與偏好等，也可儲存於顧客主檔中。</a:t>
            </a:r>
          </a:p>
        </p:txBody>
      </p:sp>
      <p:sp>
        <p:nvSpPr>
          <p:cNvPr id="2" name="日期版面配置區 1">
            <a:extLst>
              <a:ext uri="{FF2B5EF4-FFF2-40B4-BE49-F238E27FC236}">
                <a16:creationId xmlns:a16="http://schemas.microsoft.com/office/drawing/2014/main" id="{29FE53FB-1AB2-4E97-96CD-6F79EC8488DB}"/>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30274AB0-1C15-468B-A6FB-233707B7FFE5}"/>
              </a:ext>
            </a:extLst>
          </p:cNvPr>
          <p:cNvSpPr>
            <a:spLocks noGrp="1"/>
          </p:cNvSpPr>
          <p:nvPr>
            <p:ph type="sldNum" sz="quarter" idx="12"/>
          </p:nvPr>
        </p:nvSpPr>
        <p:spPr/>
        <p:txBody>
          <a:bodyPr/>
          <a:lstStyle/>
          <a:p>
            <a:fld id="{BE3F7ED4-9413-4E2F-888F-738F7D1EB96A}" type="slidenum">
              <a:rPr lang="ko-KR" altLang="en-US" smtClean="0"/>
              <a:pPr/>
              <a:t>20</a:t>
            </a:fld>
            <a:endParaRPr lang="en-US" altLang="ko-K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889F5F-27BE-4F18-85E8-118BF289AD70}"/>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E5B0D887-7085-4452-94EA-95CD9B9CC40D}"/>
              </a:ext>
            </a:extLst>
          </p:cNvPr>
          <p:cNvPicPr>
            <a:picLocks noGrp="1" noChangeAspect="1"/>
          </p:cNvPicPr>
          <p:nvPr>
            <p:ph idx="1"/>
          </p:nvPr>
        </p:nvPicPr>
        <p:blipFill>
          <a:blip r:embed="rId2"/>
          <a:stretch>
            <a:fillRect/>
          </a:stretch>
        </p:blipFill>
        <p:spPr>
          <a:xfrm>
            <a:off x="1267142" y="404813"/>
            <a:ext cx="9657715" cy="5840412"/>
          </a:xfrm>
          <a:prstGeom prst="rect">
            <a:avLst/>
          </a:prstGeom>
        </p:spPr>
      </p:pic>
      <p:sp>
        <p:nvSpPr>
          <p:cNvPr id="4" name="日期版面配置區 3">
            <a:extLst>
              <a:ext uri="{FF2B5EF4-FFF2-40B4-BE49-F238E27FC236}">
                <a16:creationId xmlns:a16="http://schemas.microsoft.com/office/drawing/2014/main" id="{7064A99A-9044-40BD-9737-09556D65E3A2}"/>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5" name="投影片編號版面配置區 4">
            <a:extLst>
              <a:ext uri="{FF2B5EF4-FFF2-40B4-BE49-F238E27FC236}">
                <a16:creationId xmlns:a16="http://schemas.microsoft.com/office/drawing/2014/main" id="{F3239A77-C23A-4D2A-8E72-F6B0A40194E8}"/>
              </a:ext>
            </a:extLst>
          </p:cNvPr>
          <p:cNvSpPr>
            <a:spLocks noGrp="1"/>
          </p:cNvSpPr>
          <p:nvPr>
            <p:ph type="sldNum" sz="quarter" idx="12"/>
          </p:nvPr>
        </p:nvSpPr>
        <p:spPr/>
        <p:txBody>
          <a:bodyPr/>
          <a:lstStyle/>
          <a:p>
            <a:fld id="{BE3F7ED4-9413-4E2F-888F-738F7D1EB96A}" type="slidenum">
              <a:rPr lang="ko-KR" altLang="en-US" smtClean="0"/>
              <a:pPr/>
              <a:t>21</a:t>
            </a:fld>
            <a:endParaRPr lang="en-US" altLang="ko-KR"/>
          </a:p>
        </p:txBody>
      </p:sp>
    </p:spTree>
    <p:extLst>
      <p:ext uri="{BB962C8B-B14F-4D97-AF65-F5344CB8AC3E}">
        <p14:creationId xmlns:p14="http://schemas.microsoft.com/office/powerpoint/2010/main" val="4256846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2">
            <a:extLst>
              <a:ext uri="{FF2B5EF4-FFF2-40B4-BE49-F238E27FC236}">
                <a16:creationId xmlns:a16="http://schemas.microsoft.com/office/drawing/2014/main" id="{2641FD6B-417E-484E-BC11-4B40F240778F}"/>
              </a:ext>
            </a:extLst>
          </p:cNvPr>
          <p:cNvSpPr>
            <a:spLocks noGrp="1"/>
          </p:cNvSpPr>
          <p:nvPr>
            <p:ph type="title"/>
          </p:nvPr>
        </p:nvSpPr>
        <p:spPr/>
        <p:txBody>
          <a:bodyPr/>
          <a:lstStyle/>
          <a:p>
            <a:r>
              <a:rPr lang="zh-TW" altLang="en-US"/>
              <a:t>顧客區隔之整合性分析</a:t>
            </a:r>
          </a:p>
        </p:txBody>
      </p:sp>
      <p:sp>
        <p:nvSpPr>
          <p:cNvPr id="32771" name="內容版面配置區 1">
            <a:extLst>
              <a:ext uri="{FF2B5EF4-FFF2-40B4-BE49-F238E27FC236}">
                <a16:creationId xmlns:a16="http://schemas.microsoft.com/office/drawing/2014/main" id="{242F4048-0D9C-4C7C-85EF-A3CB4163F35D}"/>
              </a:ext>
            </a:extLst>
          </p:cNvPr>
          <p:cNvSpPr>
            <a:spLocks noGrp="1"/>
          </p:cNvSpPr>
          <p:nvPr>
            <p:ph idx="1"/>
          </p:nvPr>
        </p:nvSpPr>
        <p:spPr/>
        <p:txBody>
          <a:bodyPr/>
          <a:lstStyle/>
          <a:p>
            <a:r>
              <a:rPr lang="zh-TW" altLang="en-US"/>
              <a:t> </a:t>
            </a:r>
            <a:r>
              <a:rPr lang="en-US" altLang="zh-TW"/>
              <a:t>ABC </a:t>
            </a:r>
            <a:r>
              <a:rPr lang="zh-TW" altLang="en-US"/>
              <a:t>分類</a:t>
            </a:r>
            <a:endParaRPr lang="en-US" altLang="zh-TW"/>
          </a:p>
          <a:p>
            <a:pPr lvl="1"/>
            <a:r>
              <a:rPr lang="zh-TW" altLang="en-US"/>
              <a:t>應用了商業智慧中，資料挖礦的分類 </a:t>
            </a:r>
            <a:r>
              <a:rPr lang="en-US" altLang="zh-TW"/>
              <a:t>(Classification) </a:t>
            </a:r>
            <a:r>
              <a:rPr lang="zh-TW" altLang="en-US"/>
              <a:t>技術，以營收 </a:t>
            </a:r>
            <a:r>
              <a:rPr lang="en-US" altLang="zh-TW"/>
              <a:t>(Revenue) </a:t>
            </a:r>
            <a:r>
              <a:rPr lang="zh-TW" altLang="en-US"/>
              <a:t>或利潤 </a:t>
            </a:r>
            <a:r>
              <a:rPr lang="en-US" altLang="zh-TW"/>
              <a:t>(Profitability) </a:t>
            </a:r>
            <a:r>
              <a:rPr lang="zh-TW" altLang="en-US"/>
              <a:t>為區隔分析的維度，將企業現在的顧客分為 </a:t>
            </a:r>
            <a:r>
              <a:rPr lang="en-US" altLang="zh-TW"/>
              <a:t>ABC </a:t>
            </a:r>
            <a:r>
              <a:rPr lang="zh-TW" altLang="en-US"/>
              <a:t>三種群組，以瞭解不同群組內對於營收或是利潤的貢獻度。</a:t>
            </a:r>
            <a:endParaRPr lang="en-US" altLang="zh-TW"/>
          </a:p>
          <a:p>
            <a:endParaRPr lang="en-US" altLang="zh-TW"/>
          </a:p>
          <a:p>
            <a:pPr lvl="1"/>
            <a:endParaRPr lang="zh-TW" altLang="en-US"/>
          </a:p>
        </p:txBody>
      </p:sp>
      <p:sp>
        <p:nvSpPr>
          <p:cNvPr id="2" name="日期版面配置區 1">
            <a:extLst>
              <a:ext uri="{FF2B5EF4-FFF2-40B4-BE49-F238E27FC236}">
                <a16:creationId xmlns:a16="http://schemas.microsoft.com/office/drawing/2014/main" id="{B8A21A78-6A83-48A1-9E46-FBE268481414}"/>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BA52F39C-8064-4E1A-9BE0-FABDEF308E87}"/>
              </a:ext>
            </a:extLst>
          </p:cNvPr>
          <p:cNvSpPr>
            <a:spLocks noGrp="1"/>
          </p:cNvSpPr>
          <p:nvPr>
            <p:ph type="sldNum" sz="quarter" idx="12"/>
          </p:nvPr>
        </p:nvSpPr>
        <p:spPr/>
        <p:txBody>
          <a:bodyPr/>
          <a:lstStyle/>
          <a:p>
            <a:fld id="{BE3F7ED4-9413-4E2F-888F-738F7D1EB96A}" type="slidenum">
              <a:rPr lang="ko-KR" altLang="en-US" smtClean="0"/>
              <a:pPr/>
              <a:t>22</a:t>
            </a:fld>
            <a:endParaRPr lang="en-US" altLang="ko-K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01FC109-97B1-433C-9370-5274B5CD3030}"/>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402B7831-2B43-4E5D-82FF-F5416448E056}"/>
              </a:ext>
            </a:extLst>
          </p:cNvPr>
          <p:cNvSpPr>
            <a:spLocks noGrp="1"/>
          </p:cNvSpPr>
          <p:nvPr>
            <p:ph type="sldNum" sz="quarter" idx="12"/>
          </p:nvPr>
        </p:nvSpPr>
        <p:spPr/>
        <p:txBody>
          <a:bodyPr/>
          <a:lstStyle/>
          <a:p>
            <a:fld id="{BE3F7ED4-9413-4E2F-888F-738F7D1EB96A}" type="slidenum">
              <a:rPr lang="ko-KR" altLang="en-US" smtClean="0"/>
              <a:pPr/>
              <a:t>23</a:t>
            </a:fld>
            <a:endParaRPr lang="en-US" altLang="ko-KR"/>
          </a:p>
        </p:txBody>
      </p:sp>
      <p:pic>
        <p:nvPicPr>
          <p:cNvPr id="8" name="內容版面配置區 7">
            <a:extLst>
              <a:ext uri="{FF2B5EF4-FFF2-40B4-BE49-F238E27FC236}">
                <a16:creationId xmlns:a16="http://schemas.microsoft.com/office/drawing/2014/main" id="{A288503A-13DA-42C7-A38B-F7A7D3BB9440}"/>
              </a:ext>
            </a:extLst>
          </p:cNvPr>
          <p:cNvPicPr>
            <a:picLocks noGrp="1" noChangeAspect="1"/>
          </p:cNvPicPr>
          <p:nvPr>
            <p:ph idx="1"/>
          </p:nvPr>
        </p:nvPicPr>
        <p:blipFill>
          <a:blip r:embed="rId2"/>
          <a:stretch>
            <a:fillRect/>
          </a:stretch>
        </p:blipFill>
        <p:spPr>
          <a:xfrm>
            <a:off x="1686694" y="333375"/>
            <a:ext cx="8818612" cy="5911850"/>
          </a:xfrm>
          <a:prstGeom prst="rect">
            <a:avLst/>
          </a:prstGeom>
        </p:spPr>
      </p:pic>
      <p:sp>
        <p:nvSpPr>
          <p:cNvPr id="7" name="標題 6">
            <a:extLst>
              <a:ext uri="{FF2B5EF4-FFF2-40B4-BE49-F238E27FC236}">
                <a16:creationId xmlns:a16="http://schemas.microsoft.com/office/drawing/2014/main" id="{3DD31D6E-37AC-4790-9581-1CEC9CCE4286}"/>
              </a:ext>
            </a:extLst>
          </p:cNvPr>
          <p:cNvSpPr>
            <a:spLocks noGrp="1"/>
          </p:cNvSpPr>
          <p:nvPr>
            <p:ph type="title"/>
          </p:nvPr>
        </p:nvSpPr>
        <p:spPr/>
        <p:txBody>
          <a:bodyPr/>
          <a:lstStyle/>
          <a:p>
            <a:endParaRPr lang="zh-TW"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2">
            <a:extLst>
              <a:ext uri="{FF2B5EF4-FFF2-40B4-BE49-F238E27FC236}">
                <a16:creationId xmlns:a16="http://schemas.microsoft.com/office/drawing/2014/main" id="{2C3A4F80-0E5B-48D2-8FFB-5C72E6AD3CBC}"/>
              </a:ext>
            </a:extLst>
          </p:cNvPr>
          <p:cNvSpPr>
            <a:spLocks noGrp="1"/>
          </p:cNvSpPr>
          <p:nvPr>
            <p:ph type="title"/>
          </p:nvPr>
        </p:nvSpPr>
        <p:spPr/>
        <p:txBody>
          <a:bodyPr/>
          <a:lstStyle/>
          <a:p>
            <a:r>
              <a:rPr lang="zh-TW" altLang="en-US"/>
              <a:t>顧客區隔之整合性分析</a:t>
            </a:r>
          </a:p>
        </p:txBody>
      </p:sp>
      <p:sp>
        <p:nvSpPr>
          <p:cNvPr id="34819" name="內容版面配置區 1">
            <a:extLst>
              <a:ext uri="{FF2B5EF4-FFF2-40B4-BE49-F238E27FC236}">
                <a16:creationId xmlns:a16="http://schemas.microsoft.com/office/drawing/2014/main" id="{17A7E1ED-92EE-4D7B-9C00-8B739CA83BE1}"/>
              </a:ext>
            </a:extLst>
          </p:cNvPr>
          <p:cNvSpPr>
            <a:spLocks noGrp="1"/>
          </p:cNvSpPr>
          <p:nvPr>
            <p:ph idx="1"/>
          </p:nvPr>
        </p:nvSpPr>
        <p:spPr/>
        <p:txBody>
          <a:bodyPr/>
          <a:lstStyle/>
          <a:p>
            <a:r>
              <a:rPr lang="zh-TW" altLang="en-US"/>
              <a:t>消費時間頻率與金額分析 </a:t>
            </a:r>
            <a:r>
              <a:rPr lang="en-US" altLang="zh-TW"/>
              <a:t>(Recency, Frequency, Monetary analysis, RFM)</a:t>
            </a:r>
            <a:r>
              <a:rPr lang="zh-TW" altLang="en-US"/>
              <a:t>：</a:t>
            </a:r>
            <a:endParaRPr lang="en-US" altLang="zh-TW"/>
          </a:p>
          <a:p>
            <a:pPr lvl="1"/>
            <a:r>
              <a:rPr lang="zh-TW" altLang="en-US"/>
              <a:t>在動態顧客行為方面，</a:t>
            </a:r>
            <a:r>
              <a:rPr lang="en-US" altLang="zh-TW"/>
              <a:t>RFM </a:t>
            </a:r>
            <a:r>
              <a:rPr lang="zh-TW" altLang="en-US"/>
              <a:t>是直接與忠誠度和滿意度相關的行為變數</a:t>
            </a:r>
            <a:endParaRPr lang="en-US" altLang="zh-TW"/>
          </a:p>
          <a:p>
            <a:pPr lvl="1"/>
            <a:r>
              <a:rPr lang="zh-TW" altLang="en-US"/>
              <a:t>使用資料挖礦的集群分類 </a:t>
            </a:r>
            <a:r>
              <a:rPr lang="en-US" altLang="zh-TW"/>
              <a:t>(Clustering) </a:t>
            </a:r>
            <a:r>
              <a:rPr lang="zh-TW" altLang="en-US"/>
              <a:t>技術，；其使用動態的顧客資料庫做分析，其結果比靜態的人口統計變數來區隔市場更具有其價值性。</a:t>
            </a:r>
            <a:endParaRPr lang="en-US" altLang="zh-TW"/>
          </a:p>
        </p:txBody>
      </p:sp>
      <p:sp>
        <p:nvSpPr>
          <p:cNvPr id="2" name="日期版面配置區 1">
            <a:extLst>
              <a:ext uri="{FF2B5EF4-FFF2-40B4-BE49-F238E27FC236}">
                <a16:creationId xmlns:a16="http://schemas.microsoft.com/office/drawing/2014/main" id="{9FBFFABA-E47A-4F54-8EB1-FB9D6BCE7E04}"/>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BAA7AE05-ED12-463F-8A59-BDB171F17D4C}"/>
              </a:ext>
            </a:extLst>
          </p:cNvPr>
          <p:cNvSpPr>
            <a:spLocks noGrp="1"/>
          </p:cNvSpPr>
          <p:nvPr>
            <p:ph type="sldNum" sz="quarter" idx="12"/>
          </p:nvPr>
        </p:nvSpPr>
        <p:spPr/>
        <p:txBody>
          <a:bodyPr/>
          <a:lstStyle/>
          <a:p>
            <a:fld id="{BE3F7ED4-9413-4E2F-888F-738F7D1EB96A}" type="slidenum">
              <a:rPr lang="ko-KR" altLang="en-US" smtClean="0"/>
              <a:pPr/>
              <a:t>24</a:t>
            </a:fld>
            <a:endParaRPr lang="en-US" altLang="ko-K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2">
            <a:extLst>
              <a:ext uri="{FF2B5EF4-FFF2-40B4-BE49-F238E27FC236}">
                <a16:creationId xmlns:a16="http://schemas.microsoft.com/office/drawing/2014/main" id="{B7FD0B73-D0C5-4ECB-9A7E-32301718A8FD}"/>
              </a:ext>
            </a:extLst>
          </p:cNvPr>
          <p:cNvSpPr>
            <a:spLocks noGrp="1"/>
          </p:cNvSpPr>
          <p:nvPr>
            <p:ph type="title"/>
          </p:nvPr>
        </p:nvSpPr>
        <p:spPr/>
        <p:txBody>
          <a:bodyPr/>
          <a:lstStyle/>
          <a:p>
            <a:r>
              <a:rPr lang="zh-TW" altLang="en-US"/>
              <a:t>顧客區隔之整合性分析</a:t>
            </a:r>
          </a:p>
        </p:txBody>
      </p:sp>
      <p:sp>
        <p:nvSpPr>
          <p:cNvPr id="35843" name="內容版面配置區 1">
            <a:extLst>
              <a:ext uri="{FF2B5EF4-FFF2-40B4-BE49-F238E27FC236}">
                <a16:creationId xmlns:a16="http://schemas.microsoft.com/office/drawing/2014/main" id="{B69E750C-FBB7-4DD3-919A-F64F1C86D189}"/>
              </a:ext>
            </a:extLst>
          </p:cNvPr>
          <p:cNvSpPr>
            <a:spLocks noGrp="1"/>
          </p:cNvSpPr>
          <p:nvPr>
            <p:ph idx="1"/>
          </p:nvPr>
        </p:nvSpPr>
        <p:spPr/>
        <p:txBody>
          <a:bodyPr/>
          <a:lstStyle/>
          <a:p>
            <a:r>
              <a:rPr lang="en-US" altLang="zh-TW"/>
              <a:t>RFM</a:t>
            </a:r>
            <a:r>
              <a:rPr lang="zh-TW" altLang="en-US"/>
              <a:t>區隔分析的維度</a:t>
            </a:r>
            <a:endParaRPr lang="en-US" altLang="zh-TW"/>
          </a:p>
          <a:p>
            <a:pPr lvl="1"/>
            <a:r>
              <a:rPr lang="zh-TW" altLang="en-US"/>
              <a:t>消費時間 </a:t>
            </a:r>
            <a:r>
              <a:rPr lang="en-US" altLang="zh-TW"/>
              <a:t>(Recency)</a:t>
            </a:r>
            <a:r>
              <a:rPr lang="zh-TW" altLang="en-US"/>
              <a:t>：該顧客最後下訂單的時間為何？</a:t>
            </a:r>
            <a:endParaRPr lang="en-US" altLang="zh-TW"/>
          </a:p>
          <a:p>
            <a:pPr lvl="2"/>
            <a:r>
              <a:rPr lang="zh-TW" altLang="en-US"/>
              <a:t>以分析分析最近購買的顧客是否傾向再度購買？</a:t>
            </a:r>
            <a:endParaRPr lang="en-US" altLang="zh-TW"/>
          </a:p>
          <a:p>
            <a:pPr lvl="1"/>
            <a:r>
              <a:rPr lang="zh-TW" altLang="en-US"/>
              <a:t>消費頻率 </a:t>
            </a:r>
            <a:r>
              <a:rPr lang="en-US" altLang="zh-TW"/>
              <a:t>(Frequency)</a:t>
            </a:r>
            <a:r>
              <a:rPr lang="zh-TW" altLang="en-US"/>
              <a:t>：該顧客下了多少數量的訂單？</a:t>
            </a:r>
            <a:endParaRPr lang="en-US" altLang="zh-TW"/>
          </a:p>
          <a:p>
            <a:pPr lvl="2"/>
            <a:r>
              <a:rPr lang="zh-TW" altLang="en-US"/>
              <a:t>分析較常購買的顧客是否會較易回應</a:t>
            </a:r>
            <a:endParaRPr lang="en-US" altLang="zh-TW"/>
          </a:p>
          <a:p>
            <a:pPr lvl="1"/>
            <a:r>
              <a:rPr lang="zh-TW" altLang="en-US"/>
              <a:t>消費金額 </a:t>
            </a:r>
            <a:r>
              <a:rPr lang="en-US" altLang="zh-TW"/>
              <a:t>(Monetary)</a:t>
            </a:r>
            <a:r>
              <a:rPr lang="zh-TW" altLang="en-US"/>
              <a:t>：該顧客總共花了多少金額？</a:t>
            </a:r>
            <a:endParaRPr lang="en-US" altLang="zh-TW"/>
          </a:p>
          <a:p>
            <a:pPr lvl="2"/>
            <a:r>
              <a:rPr lang="zh-TW" altLang="en-US"/>
              <a:t>分析金額較多的顧客未來可能更會消費？</a:t>
            </a:r>
            <a:endParaRPr lang="en-US" altLang="zh-TW"/>
          </a:p>
          <a:p>
            <a:pPr lvl="1"/>
            <a:endParaRPr lang="en-US" altLang="zh-TW"/>
          </a:p>
          <a:p>
            <a:endParaRPr lang="en-US" altLang="zh-TW"/>
          </a:p>
          <a:p>
            <a:pPr lvl="1"/>
            <a:endParaRPr lang="zh-TW" altLang="en-US"/>
          </a:p>
        </p:txBody>
      </p:sp>
      <p:sp>
        <p:nvSpPr>
          <p:cNvPr id="2" name="日期版面配置區 1">
            <a:extLst>
              <a:ext uri="{FF2B5EF4-FFF2-40B4-BE49-F238E27FC236}">
                <a16:creationId xmlns:a16="http://schemas.microsoft.com/office/drawing/2014/main" id="{7D5757BA-E55C-4FA2-AC2E-AC735148899F}"/>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EE89A1C9-0626-4C74-A6D4-E891B15D1A60}"/>
              </a:ext>
            </a:extLst>
          </p:cNvPr>
          <p:cNvSpPr>
            <a:spLocks noGrp="1"/>
          </p:cNvSpPr>
          <p:nvPr>
            <p:ph type="sldNum" sz="quarter" idx="12"/>
          </p:nvPr>
        </p:nvSpPr>
        <p:spPr/>
        <p:txBody>
          <a:bodyPr/>
          <a:lstStyle/>
          <a:p>
            <a:fld id="{BE3F7ED4-9413-4E2F-888F-738F7D1EB96A}" type="slidenum">
              <a:rPr lang="ko-KR" altLang="en-US" smtClean="0"/>
              <a:pPr/>
              <a:t>25</a:t>
            </a:fld>
            <a:endParaRPr lang="en-US" altLang="ko-K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75AD7E-A179-47CB-9340-B948A66D9EC1}"/>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61D7B653-2616-45FF-8A5A-9D7772707D13}"/>
              </a:ext>
            </a:extLst>
          </p:cNvPr>
          <p:cNvPicPr>
            <a:picLocks noGrp="1" noChangeAspect="1"/>
          </p:cNvPicPr>
          <p:nvPr>
            <p:ph idx="1"/>
          </p:nvPr>
        </p:nvPicPr>
        <p:blipFill>
          <a:blip r:embed="rId2"/>
          <a:stretch>
            <a:fillRect/>
          </a:stretch>
        </p:blipFill>
        <p:spPr>
          <a:xfrm>
            <a:off x="1089473" y="404813"/>
            <a:ext cx="10013054" cy="5840412"/>
          </a:xfrm>
          <a:prstGeom prst="rect">
            <a:avLst/>
          </a:prstGeom>
        </p:spPr>
      </p:pic>
      <p:sp>
        <p:nvSpPr>
          <p:cNvPr id="4" name="日期版面配置區 3">
            <a:extLst>
              <a:ext uri="{FF2B5EF4-FFF2-40B4-BE49-F238E27FC236}">
                <a16:creationId xmlns:a16="http://schemas.microsoft.com/office/drawing/2014/main" id="{E6FAB08A-4152-44DC-89BC-DD03C7D26304}"/>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5" name="投影片編號版面配置區 4">
            <a:extLst>
              <a:ext uri="{FF2B5EF4-FFF2-40B4-BE49-F238E27FC236}">
                <a16:creationId xmlns:a16="http://schemas.microsoft.com/office/drawing/2014/main" id="{FE63905F-6D32-468E-87B0-E547C575AF7F}"/>
              </a:ext>
            </a:extLst>
          </p:cNvPr>
          <p:cNvSpPr>
            <a:spLocks noGrp="1"/>
          </p:cNvSpPr>
          <p:nvPr>
            <p:ph type="sldNum" sz="quarter" idx="12"/>
          </p:nvPr>
        </p:nvSpPr>
        <p:spPr/>
        <p:txBody>
          <a:bodyPr/>
          <a:lstStyle/>
          <a:p>
            <a:fld id="{BE3F7ED4-9413-4E2F-888F-738F7D1EB96A}" type="slidenum">
              <a:rPr lang="ko-KR" altLang="en-US" smtClean="0"/>
              <a:pPr/>
              <a:t>26</a:t>
            </a:fld>
            <a:endParaRPr lang="en-US" altLang="ko-KR"/>
          </a:p>
        </p:txBody>
      </p:sp>
    </p:spTree>
    <p:extLst>
      <p:ext uri="{BB962C8B-B14F-4D97-AF65-F5344CB8AC3E}">
        <p14:creationId xmlns:p14="http://schemas.microsoft.com/office/powerpoint/2010/main" val="2653345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2">
            <a:extLst>
              <a:ext uri="{FF2B5EF4-FFF2-40B4-BE49-F238E27FC236}">
                <a16:creationId xmlns:a16="http://schemas.microsoft.com/office/drawing/2014/main" id="{A12DFB24-85F5-4547-B80A-E7C50805A413}"/>
              </a:ext>
            </a:extLst>
          </p:cNvPr>
          <p:cNvSpPr>
            <a:spLocks noGrp="1"/>
          </p:cNvSpPr>
          <p:nvPr>
            <p:ph type="title"/>
          </p:nvPr>
        </p:nvSpPr>
        <p:spPr/>
        <p:txBody>
          <a:bodyPr/>
          <a:lstStyle/>
          <a:p>
            <a:r>
              <a:rPr lang="en-US" altLang="zh-TW" dirty="0"/>
              <a:t>6.2.3</a:t>
            </a:r>
            <a:r>
              <a:rPr lang="zh-TW" altLang="en-US" dirty="0"/>
              <a:t> 顧客終身價值分析</a:t>
            </a:r>
          </a:p>
        </p:txBody>
      </p:sp>
      <p:sp>
        <p:nvSpPr>
          <p:cNvPr id="37891" name="內容版面配置區 1">
            <a:extLst>
              <a:ext uri="{FF2B5EF4-FFF2-40B4-BE49-F238E27FC236}">
                <a16:creationId xmlns:a16="http://schemas.microsoft.com/office/drawing/2014/main" id="{08A2FEF1-994F-4FCD-8EFD-7315DD00DDD7}"/>
              </a:ext>
            </a:extLst>
          </p:cNvPr>
          <p:cNvSpPr>
            <a:spLocks noGrp="1"/>
          </p:cNvSpPr>
          <p:nvPr>
            <p:ph idx="1"/>
          </p:nvPr>
        </p:nvSpPr>
        <p:spPr/>
        <p:txBody>
          <a:bodyPr/>
          <a:lstStyle/>
          <a:p>
            <a:pPr marL="514350" indent="-514350">
              <a:buFont typeface="+mj-lt"/>
              <a:buAutoNum type="arabicPeriod"/>
            </a:pPr>
            <a:r>
              <a:rPr lang="zh-TW" altLang="en-US" dirty="0"/>
              <a:t>使用目的</a:t>
            </a:r>
            <a:endParaRPr lang="en-US" altLang="zh-TW" dirty="0"/>
          </a:p>
          <a:p>
            <a:pPr lvl="1"/>
            <a:r>
              <a:rPr lang="zh-TW" altLang="en-US" dirty="0"/>
              <a:t>企業可以用任何一段時間客戶消費趨勢為基礎，依據資料庫中顧客的購買記錄，計算每位顧客可能貢獻於企業的終身價值。</a:t>
            </a:r>
            <a:endParaRPr lang="en-US" altLang="zh-TW" dirty="0"/>
          </a:p>
          <a:p>
            <a:pPr lvl="1"/>
            <a:r>
              <a:rPr lang="zh-TW" altLang="en-US" dirty="0"/>
              <a:t>並且利用資料採礦的技術，企業對顧客進行價值分析，將顧客的生命週期分為新成立、成長中、穩定、下降、背叛等五個不同的階段。</a:t>
            </a:r>
            <a:endParaRPr lang="en-US" altLang="zh-TW" dirty="0"/>
          </a:p>
          <a:p>
            <a:pPr lvl="1"/>
            <a:r>
              <a:rPr lang="zh-TW" altLang="en-US" dirty="0"/>
              <a:t>並針對不同的顧客進行不同的資源配置，以及採取不同的行銷策略，藉著客戶生命週期資料，能夠讓公司決定出哪些客戶是預備建立長期關係計畫，或推行忠誠度計畫或保留客戶行銷活動。</a:t>
            </a:r>
          </a:p>
        </p:txBody>
      </p:sp>
      <p:sp>
        <p:nvSpPr>
          <p:cNvPr id="2" name="日期版面配置區 1">
            <a:extLst>
              <a:ext uri="{FF2B5EF4-FFF2-40B4-BE49-F238E27FC236}">
                <a16:creationId xmlns:a16="http://schemas.microsoft.com/office/drawing/2014/main" id="{8A343A10-B3B8-4972-96A6-25EB656B29FF}"/>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25CF1754-5D0A-48E4-908A-85424B079ED6}"/>
              </a:ext>
            </a:extLst>
          </p:cNvPr>
          <p:cNvSpPr>
            <a:spLocks noGrp="1"/>
          </p:cNvSpPr>
          <p:nvPr>
            <p:ph type="sldNum" sz="quarter" idx="12"/>
          </p:nvPr>
        </p:nvSpPr>
        <p:spPr/>
        <p:txBody>
          <a:bodyPr/>
          <a:lstStyle/>
          <a:p>
            <a:fld id="{BE3F7ED4-9413-4E2F-888F-738F7D1EB96A}" type="slidenum">
              <a:rPr lang="ko-KR" altLang="en-US" smtClean="0"/>
              <a:pPr/>
              <a:t>27</a:t>
            </a:fld>
            <a:endParaRPr lang="en-US" altLang="ko-K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2">
            <a:extLst>
              <a:ext uri="{FF2B5EF4-FFF2-40B4-BE49-F238E27FC236}">
                <a16:creationId xmlns:a16="http://schemas.microsoft.com/office/drawing/2014/main" id="{328B9279-8120-4E5F-92B6-0A4BBDFB2DCC}"/>
              </a:ext>
            </a:extLst>
          </p:cNvPr>
          <p:cNvSpPr>
            <a:spLocks noGrp="1"/>
          </p:cNvSpPr>
          <p:nvPr>
            <p:ph type="title"/>
          </p:nvPr>
        </p:nvSpPr>
        <p:spPr/>
        <p:txBody>
          <a:bodyPr/>
          <a:lstStyle/>
          <a:p>
            <a:r>
              <a:rPr lang="zh-TW" altLang="en-US"/>
              <a:t>顧客終身價值分析</a:t>
            </a:r>
          </a:p>
        </p:txBody>
      </p:sp>
      <p:sp>
        <p:nvSpPr>
          <p:cNvPr id="38915" name="內容版面配置區 1">
            <a:extLst>
              <a:ext uri="{FF2B5EF4-FFF2-40B4-BE49-F238E27FC236}">
                <a16:creationId xmlns:a16="http://schemas.microsoft.com/office/drawing/2014/main" id="{59D08CB0-06EA-4BEA-88FF-4D5F236A3BE3}"/>
              </a:ext>
            </a:extLst>
          </p:cNvPr>
          <p:cNvSpPr>
            <a:spLocks noGrp="1"/>
          </p:cNvSpPr>
          <p:nvPr>
            <p:ph idx="1"/>
          </p:nvPr>
        </p:nvSpPr>
        <p:spPr/>
        <p:txBody>
          <a:bodyPr/>
          <a:lstStyle/>
          <a:p>
            <a:pPr marL="514350" indent="-514350">
              <a:buFont typeface="+mj-lt"/>
              <a:buAutoNum type="arabicPeriod" startAt="2"/>
            </a:pPr>
            <a:r>
              <a:rPr lang="zh-TW" altLang="en-US" dirty="0"/>
              <a:t>可解決的問題</a:t>
            </a:r>
            <a:endParaRPr lang="en-US" altLang="zh-TW" dirty="0"/>
          </a:p>
          <a:p>
            <a:pPr marL="971550" lvl="1" indent="-514350">
              <a:buFont typeface="+mj-lt"/>
              <a:buAutoNum type="arabicParenR"/>
            </a:pPr>
            <a:r>
              <a:rPr lang="zh-TW" altLang="en-US" dirty="0"/>
              <a:t>不同的顧客群組的終身價值為何？</a:t>
            </a:r>
          </a:p>
          <a:p>
            <a:pPr marL="971550" lvl="1" indent="-514350">
              <a:buFont typeface="+mj-lt"/>
              <a:buAutoNum type="arabicParenR"/>
            </a:pPr>
            <a:r>
              <a:rPr lang="zh-TW" altLang="en-US" dirty="0"/>
              <a:t>哪些是今年度帶來最大利潤的顧客？</a:t>
            </a:r>
          </a:p>
          <a:p>
            <a:pPr marL="971550" lvl="1" indent="-514350">
              <a:buFont typeface="+mj-lt"/>
              <a:buAutoNum type="arabicParenR"/>
            </a:pPr>
            <a:r>
              <a:rPr lang="zh-TW" altLang="en-US" dirty="0"/>
              <a:t>哪些是今年度帶來最少利潤的顧客？</a:t>
            </a:r>
          </a:p>
          <a:p>
            <a:pPr marL="971550" lvl="1" indent="-514350">
              <a:buFont typeface="+mj-lt"/>
              <a:buAutoNum type="arabicParenR"/>
            </a:pPr>
            <a:r>
              <a:rPr lang="zh-TW" altLang="en-US" dirty="0"/>
              <a:t>這些最大利潤貢獻度的顧客，其喜好被接觸的管道為何？</a:t>
            </a:r>
          </a:p>
          <a:p>
            <a:pPr marL="971550" lvl="1" indent="-514350">
              <a:buFont typeface="+mj-lt"/>
              <a:buAutoNum type="arabicParenR"/>
            </a:pPr>
            <a:r>
              <a:rPr lang="zh-TW" altLang="en-US" dirty="0"/>
              <a:t>企業花了多少經費以吸引這些終身價值高的顧客？</a:t>
            </a:r>
          </a:p>
          <a:p>
            <a:pPr marL="971550" lvl="1" indent="-514350">
              <a:buFont typeface="+mj-lt"/>
              <a:buAutoNum type="arabicParenR"/>
            </a:pPr>
            <a:r>
              <a:rPr lang="zh-TW" altLang="en-US" dirty="0"/>
              <a:t>公司的營收是由哪些目前已知的高終身價值顧客群組所貢獻？</a:t>
            </a:r>
          </a:p>
          <a:p>
            <a:pPr marL="971550" lvl="1" indent="-514350">
              <a:buFont typeface="+mj-lt"/>
              <a:buAutoNum type="arabicParenR"/>
            </a:pPr>
            <a:r>
              <a:rPr lang="zh-TW" altLang="en-US" dirty="0"/>
              <a:t>這些帶來最大利潤的顧客，其背叛比率為何？</a:t>
            </a:r>
          </a:p>
        </p:txBody>
      </p:sp>
      <p:sp>
        <p:nvSpPr>
          <p:cNvPr id="2" name="日期版面配置區 1">
            <a:extLst>
              <a:ext uri="{FF2B5EF4-FFF2-40B4-BE49-F238E27FC236}">
                <a16:creationId xmlns:a16="http://schemas.microsoft.com/office/drawing/2014/main" id="{16AE5B00-2FCA-46B6-B97F-0397D8694AF3}"/>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48D15E23-E56D-4792-9C6B-AD682DF3A656}"/>
              </a:ext>
            </a:extLst>
          </p:cNvPr>
          <p:cNvSpPr>
            <a:spLocks noGrp="1"/>
          </p:cNvSpPr>
          <p:nvPr>
            <p:ph type="sldNum" sz="quarter" idx="12"/>
          </p:nvPr>
        </p:nvSpPr>
        <p:spPr/>
        <p:txBody>
          <a:bodyPr/>
          <a:lstStyle/>
          <a:p>
            <a:fld id="{BE3F7ED4-9413-4E2F-888F-738F7D1EB96A}" type="slidenum">
              <a:rPr lang="ko-KR" altLang="en-US" smtClean="0"/>
              <a:pPr/>
              <a:t>28</a:t>
            </a:fld>
            <a:endParaRPr lang="en-US" altLang="ko-K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標題 2">
            <a:extLst>
              <a:ext uri="{FF2B5EF4-FFF2-40B4-BE49-F238E27FC236}">
                <a16:creationId xmlns:a16="http://schemas.microsoft.com/office/drawing/2014/main" id="{32AA645A-0CD5-4575-92D5-4AB93C40EA1C}"/>
              </a:ext>
            </a:extLst>
          </p:cNvPr>
          <p:cNvSpPr>
            <a:spLocks noGrp="1"/>
          </p:cNvSpPr>
          <p:nvPr>
            <p:ph type="title"/>
          </p:nvPr>
        </p:nvSpPr>
        <p:spPr/>
        <p:txBody>
          <a:bodyPr/>
          <a:lstStyle/>
          <a:p>
            <a:r>
              <a:rPr lang="zh-TW" altLang="en-US" dirty="0"/>
              <a:t>顧客終身價值分析之常用分析指標</a:t>
            </a:r>
          </a:p>
        </p:txBody>
      </p:sp>
      <p:sp>
        <p:nvSpPr>
          <p:cNvPr id="2" name="日期版面配置區 1">
            <a:extLst>
              <a:ext uri="{FF2B5EF4-FFF2-40B4-BE49-F238E27FC236}">
                <a16:creationId xmlns:a16="http://schemas.microsoft.com/office/drawing/2014/main" id="{E0C06482-D79D-495D-A466-02064E67C232}"/>
              </a:ext>
            </a:extLst>
          </p:cNvPr>
          <p:cNvSpPr>
            <a:spLocks noGrp="1"/>
          </p:cNvSpPr>
          <p:nvPr>
            <p:ph type="dt" sz="half" idx="10"/>
          </p:nvPr>
        </p:nvSpPr>
        <p:spPr/>
        <p:txBody>
          <a:bodyPr/>
          <a:lstStyle/>
          <a:p>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F67F335A-7C8A-404D-8293-7775CFD87B48}"/>
              </a:ext>
            </a:extLst>
          </p:cNvPr>
          <p:cNvSpPr>
            <a:spLocks noGrp="1"/>
          </p:cNvSpPr>
          <p:nvPr>
            <p:ph type="sldNum" sz="quarter" idx="12"/>
          </p:nvPr>
        </p:nvSpPr>
        <p:spPr/>
        <p:txBody>
          <a:bodyPr/>
          <a:lstStyle/>
          <a:p>
            <a:fld id="{BE3F7ED4-9413-4E2F-888F-738F7D1EB96A}" type="slidenum">
              <a:rPr lang="ko-KR" altLang="en-US" smtClean="0"/>
              <a:pPr/>
              <a:t>29</a:t>
            </a:fld>
            <a:endParaRPr lang="en-US" altLang="ko-KR"/>
          </a:p>
        </p:txBody>
      </p:sp>
      <p:pic>
        <p:nvPicPr>
          <p:cNvPr id="16" name="內容版面配置區 5">
            <a:extLst>
              <a:ext uri="{FF2B5EF4-FFF2-40B4-BE49-F238E27FC236}">
                <a16:creationId xmlns:a16="http://schemas.microsoft.com/office/drawing/2014/main" id="{8377096C-081D-4F6E-BFFD-E10D35BC0055}"/>
              </a:ext>
            </a:extLst>
          </p:cNvPr>
          <p:cNvPicPr>
            <a:picLocks noGrp="1" noChangeAspect="1"/>
          </p:cNvPicPr>
          <p:nvPr>
            <p:ph idx="1"/>
          </p:nvPr>
        </p:nvPicPr>
        <p:blipFill>
          <a:blip r:embed="rId3"/>
          <a:stretch>
            <a:fillRect/>
          </a:stretch>
        </p:blipFill>
        <p:spPr bwMode="auto">
          <a:xfrm>
            <a:off x="609600" y="1772816"/>
            <a:ext cx="10972800" cy="3205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218172-C4A7-4D45-8DE9-F928F52CE7EB}"/>
              </a:ext>
            </a:extLst>
          </p:cNvPr>
          <p:cNvSpPr>
            <a:spLocks noGrp="1"/>
          </p:cNvSpPr>
          <p:nvPr>
            <p:ph type="title"/>
          </p:nvPr>
        </p:nvSpPr>
        <p:spPr/>
        <p:txBody>
          <a:bodyPr/>
          <a:lstStyle/>
          <a:p>
            <a:r>
              <a:rPr lang="zh-TW" altLang="en-US" dirty="0"/>
              <a:t>學習目標</a:t>
            </a:r>
          </a:p>
        </p:txBody>
      </p:sp>
      <p:sp>
        <p:nvSpPr>
          <p:cNvPr id="11" name="內容版面配置區 10">
            <a:extLst>
              <a:ext uri="{FF2B5EF4-FFF2-40B4-BE49-F238E27FC236}">
                <a16:creationId xmlns:a16="http://schemas.microsoft.com/office/drawing/2014/main" id="{9138FDC4-0525-44CA-9C67-E0C1E7F44BFF}"/>
              </a:ext>
            </a:extLst>
          </p:cNvPr>
          <p:cNvSpPr>
            <a:spLocks noGrp="1"/>
          </p:cNvSpPr>
          <p:nvPr>
            <p:ph idx="1"/>
          </p:nvPr>
        </p:nvSpPr>
        <p:spPr/>
        <p:txBody>
          <a:bodyPr/>
          <a:lstStyle/>
          <a:p>
            <a:r>
              <a:rPr lang="zh-TW" altLang="en-US" dirty="0"/>
              <a:t>瞭解企業在銷售與配銷功能面對於商業智慧的需求。</a:t>
            </a:r>
          </a:p>
          <a:p>
            <a:r>
              <a:rPr lang="zh-TW" altLang="en-US" dirty="0"/>
              <a:t>瞭解可被應用於銷售與配銷功能的商業智慧分析方法。</a:t>
            </a:r>
          </a:p>
          <a:p>
            <a:r>
              <a:rPr lang="zh-TW" altLang="en-US" dirty="0"/>
              <a:t>瞭解銷售與配銷功能可被區分的商業智慧分析層級。</a:t>
            </a:r>
          </a:p>
          <a:p>
            <a:r>
              <a:rPr lang="zh-TW" altLang="en-US" dirty="0"/>
              <a:t>瞭解每一個銷售與配銷分析應用的使用目的以及可以解決的問題。</a:t>
            </a:r>
          </a:p>
          <a:p>
            <a:r>
              <a:rPr lang="zh-TW" altLang="en-US" dirty="0"/>
              <a:t>瞭解每一個銷售與配銷分析應用的主要績效指標以及整合報表。</a:t>
            </a:r>
          </a:p>
        </p:txBody>
      </p:sp>
      <p:sp>
        <p:nvSpPr>
          <p:cNvPr id="5" name="日期版面配置區 4">
            <a:extLst>
              <a:ext uri="{FF2B5EF4-FFF2-40B4-BE49-F238E27FC236}">
                <a16:creationId xmlns:a16="http://schemas.microsoft.com/office/drawing/2014/main" id="{29BC9A5D-FB66-46CB-BFAB-78DAB4BDB585}"/>
              </a:ext>
            </a:extLst>
          </p:cNvPr>
          <p:cNvSpPr>
            <a:spLocks noGrp="1"/>
          </p:cNvSpPr>
          <p:nvPr>
            <p:ph type="dt" sz="half" idx="10"/>
          </p:nvPr>
        </p:nvSpPr>
        <p:spPr/>
        <p:txBody>
          <a:bodyPr/>
          <a:lstStyle/>
          <a:p>
            <a:r>
              <a:rPr lang="en-US" altLang="zh-TW"/>
              <a:t>© </a:t>
            </a:r>
            <a:r>
              <a:rPr lang="zh-TW" altLang="en-US"/>
              <a:t>滄海圖書</a:t>
            </a:r>
            <a:endParaRPr lang="en-US" altLang="ko-KR"/>
          </a:p>
        </p:txBody>
      </p:sp>
      <p:sp>
        <p:nvSpPr>
          <p:cNvPr id="6" name="投影片編號版面配置區 5">
            <a:extLst>
              <a:ext uri="{FF2B5EF4-FFF2-40B4-BE49-F238E27FC236}">
                <a16:creationId xmlns:a16="http://schemas.microsoft.com/office/drawing/2014/main" id="{4E393BDA-E2BB-430C-B0D1-290FEAC01114}"/>
              </a:ext>
            </a:extLst>
          </p:cNvPr>
          <p:cNvSpPr>
            <a:spLocks noGrp="1"/>
          </p:cNvSpPr>
          <p:nvPr>
            <p:ph type="sldNum" sz="quarter" idx="12"/>
          </p:nvPr>
        </p:nvSpPr>
        <p:spPr/>
        <p:txBody>
          <a:bodyPr/>
          <a:lstStyle/>
          <a:p>
            <a:fld id="{BE3F7ED4-9413-4E2F-888F-738F7D1EB96A}" type="slidenum">
              <a:rPr lang="ko-KR" altLang="en-US" smtClean="0"/>
              <a:pPr/>
              <a:t>3</a:t>
            </a:fld>
            <a:endParaRPr lang="en-US" altLang="ko-KR"/>
          </a:p>
        </p:txBody>
      </p:sp>
    </p:spTree>
    <p:extLst>
      <p:ext uri="{BB962C8B-B14F-4D97-AF65-F5344CB8AC3E}">
        <p14:creationId xmlns:p14="http://schemas.microsoft.com/office/powerpoint/2010/main" val="4126183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B957BA-81F2-4156-B194-BB696C899BF2}"/>
              </a:ext>
            </a:extLst>
          </p:cNvPr>
          <p:cNvSpPr>
            <a:spLocks noGrp="1"/>
          </p:cNvSpPr>
          <p:nvPr>
            <p:ph type="title"/>
          </p:nvPr>
        </p:nvSpPr>
        <p:spPr/>
        <p:txBody>
          <a:bodyPr/>
          <a:lstStyle/>
          <a:p>
            <a:r>
              <a:rPr lang="zh-TW" altLang="en-US"/>
              <a:t>顧客終身價值分析之整合性應用</a:t>
            </a:r>
            <a:endParaRPr lang="zh-TW" altLang="en-US" dirty="0"/>
          </a:p>
        </p:txBody>
      </p:sp>
      <p:sp>
        <p:nvSpPr>
          <p:cNvPr id="40963" name="內容版面配置區 2">
            <a:extLst>
              <a:ext uri="{FF2B5EF4-FFF2-40B4-BE49-F238E27FC236}">
                <a16:creationId xmlns:a16="http://schemas.microsoft.com/office/drawing/2014/main" id="{41A03398-62DE-4BE0-8FF4-30B746959580}"/>
              </a:ext>
            </a:extLst>
          </p:cNvPr>
          <p:cNvSpPr>
            <a:spLocks noGrp="1"/>
          </p:cNvSpPr>
          <p:nvPr>
            <p:ph idx="1"/>
          </p:nvPr>
        </p:nvSpPr>
        <p:spPr>
          <a:xfrm>
            <a:off x="6888088" y="1451361"/>
            <a:ext cx="4694312" cy="4793864"/>
          </a:xfrm>
        </p:spPr>
        <p:txBody>
          <a:bodyPr/>
          <a:lstStyle/>
          <a:p>
            <a:r>
              <a:rPr lang="zh-TW" altLang="en-US" dirty="0"/>
              <a:t>整合性應用</a:t>
            </a:r>
            <a:endParaRPr lang="en-US" altLang="zh-TW" dirty="0"/>
          </a:p>
          <a:p>
            <a:pPr lvl="1"/>
            <a:r>
              <a:rPr lang="zh-TW" altLang="en-US" dirty="0"/>
              <a:t>以針對現有以及潛在的終身價值，以矩陣的方式進行定位，以對不同的顧客採取不同的策略</a:t>
            </a:r>
            <a:endParaRPr lang="en-US" altLang="zh-TW" dirty="0"/>
          </a:p>
          <a:p>
            <a:endParaRPr lang="en-US" altLang="zh-TW" dirty="0"/>
          </a:p>
          <a:p>
            <a:endParaRPr lang="zh-TW" altLang="en-US" dirty="0"/>
          </a:p>
          <a:p>
            <a:endParaRPr lang="zh-TW" altLang="en-US" dirty="0"/>
          </a:p>
        </p:txBody>
      </p:sp>
      <p:sp>
        <p:nvSpPr>
          <p:cNvPr id="3" name="日期版面配置區 2">
            <a:extLst>
              <a:ext uri="{FF2B5EF4-FFF2-40B4-BE49-F238E27FC236}">
                <a16:creationId xmlns:a16="http://schemas.microsoft.com/office/drawing/2014/main" id="{4375292C-C273-4341-BE4F-22149E2B09B8}"/>
              </a:ext>
            </a:extLst>
          </p:cNvPr>
          <p:cNvSpPr>
            <a:spLocks noGrp="1"/>
          </p:cNvSpPr>
          <p:nvPr>
            <p:ph type="dt" sz="half" idx="10"/>
          </p:nvPr>
        </p:nvSpPr>
        <p:spPr/>
        <p:txBody>
          <a:bodyPr/>
          <a:lstStyle/>
          <a:p>
            <a:r>
              <a:rPr lang="en-US" altLang="zh-TW"/>
              <a:t>© </a:t>
            </a:r>
            <a:r>
              <a:rPr lang="zh-TW" altLang="en-US"/>
              <a:t>滄海圖書</a:t>
            </a:r>
            <a:endParaRPr lang="en-US" altLang="ko-KR"/>
          </a:p>
        </p:txBody>
      </p:sp>
      <p:sp>
        <p:nvSpPr>
          <p:cNvPr id="4" name="投影片編號版面配置區 3">
            <a:extLst>
              <a:ext uri="{FF2B5EF4-FFF2-40B4-BE49-F238E27FC236}">
                <a16:creationId xmlns:a16="http://schemas.microsoft.com/office/drawing/2014/main" id="{587A463A-6DBB-43F4-96BA-471BCFAE38DF}"/>
              </a:ext>
            </a:extLst>
          </p:cNvPr>
          <p:cNvSpPr>
            <a:spLocks noGrp="1"/>
          </p:cNvSpPr>
          <p:nvPr>
            <p:ph type="sldNum" sz="quarter" idx="12"/>
          </p:nvPr>
        </p:nvSpPr>
        <p:spPr/>
        <p:txBody>
          <a:bodyPr/>
          <a:lstStyle/>
          <a:p>
            <a:fld id="{BE3F7ED4-9413-4E2F-888F-738F7D1EB96A}" type="slidenum">
              <a:rPr lang="ko-KR" altLang="en-US" smtClean="0"/>
              <a:pPr/>
              <a:t>30</a:t>
            </a:fld>
            <a:endParaRPr lang="en-US" altLang="ko-KR"/>
          </a:p>
        </p:txBody>
      </p:sp>
      <p:pic>
        <p:nvPicPr>
          <p:cNvPr id="5" name="圖片 4">
            <a:extLst>
              <a:ext uri="{FF2B5EF4-FFF2-40B4-BE49-F238E27FC236}">
                <a16:creationId xmlns:a16="http://schemas.microsoft.com/office/drawing/2014/main" id="{39145995-6AD5-4A75-9C54-0A00DBE6CC85}"/>
              </a:ext>
            </a:extLst>
          </p:cNvPr>
          <p:cNvPicPr>
            <a:picLocks noChangeAspect="1"/>
          </p:cNvPicPr>
          <p:nvPr/>
        </p:nvPicPr>
        <p:blipFill>
          <a:blip r:embed="rId2"/>
          <a:stretch>
            <a:fillRect/>
          </a:stretch>
        </p:blipFill>
        <p:spPr>
          <a:xfrm>
            <a:off x="609600" y="1451361"/>
            <a:ext cx="6394282" cy="444378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2">
            <a:extLst>
              <a:ext uri="{FF2B5EF4-FFF2-40B4-BE49-F238E27FC236}">
                <a16:creationId xmlns:a16="http://schemas.microsoft.com/office/drawing/2014/main" id="{5ED75654-4B0F-4E50-BD95-88B224325DF2}"/>
              </a:ext>
            </a:extLst>
          </p:cNvPr>
          <p:cNvSpPr>
            <a:spLocks noGrp="1"/>
          </p:cNvSpPr>
          <p:nvPr>
            <p:ph type="title"/>
          </p:nvPr>
        </p:nvSpPr>
        <p:spPr/>
        <p:txBody>
          <a:bodyPr/>
          <a:lstStyle/>
          <a:p>
            <a:r>
              <a:rPr lang="en-US" altLang="zh-TW" dirty="0"/>
              <a:t>6.3</a:t>
            </a:r>
            <a:r>
              <a:rPr lang="zh-TW" altLang="en-US" dirty="0"/>
              <a:t> 銷售分析</a:t>
            </a:r>
            <a:br>
              <a:rPr lang="en-US" altLang="zh-TW" dirty="0"/>
            </a:br>
            <a:r>
              <a:rPr lang="en-US" altLang="zh-TW" dirty="0"/>
              <a:t>6.3.1</a:t>
            </a:r>
            <a:r>
              <a:rPr lang="zh-TW" altLang="en-US" dirty="0"/>
              <a:t> 銷售通路分析</a:t>
            </a:r>
          </a:p>
        </p:txBody>
      </p:sp>
      <p:sp>
        <p:nvSpPr>
          <p:cNvPr id="43011" name="內容版面配置區 1">
            <a:extLst>
              <a:ext uri="{FF2B5EF4-FFF2-40B4-BE49-F238E27FC236}">
                <a16:creationId xmlns:a16="http://schemas.microsoft.com/office/drawing/2014/main" id="{8BCB67AB-3E31-4513-9AF4-57ACC1C59235}"/>
              </a:ext>
            </a:extLst>
          </p:cNvPr>
          <p:cNvSpPr>
            <a:spLocks noGrp="1"/>
          </p:cNvSpPr>
          <p:nvPr>
            <p:ph idx="1"/>
          </p:nvPr>
        </p:nvSpPr>
        <p:spPr/>
        <p:txBody>
          <a:bodyPr/>
          <a:lstStyle/>
          <a:p>
            <a:pPr marL="514350" indent="-514350">
              <a:buFont typeface="+mj-lt"/>
              <a:buAutoNum type="arabicPeriod"/>
            </a:pPr>
            <a:r>
              <a:rPr lang="zh-TW" altLang="en-US" dirty="0"/>
              <a:t>使用目的</a:t>
            </a:r>
            <a:endParaRPr lang="en-US" altLang="zh-TW" dirty="0"/>
          </a:p>
          <a:p>
            <a:pPr lvl="1"/>
            <a:r>
              <a:rPr lang="zh-TW" altLang="en-US" dirty="0"/>
              <a:t>通路分析能幫助企業瞭解各式通路的效率、通路的成長狀況以及比較通路的邊際效率。</a:t>
            </a:r>
            <a:endParaRPr lang="en-US" altLang="zh-TW" dirty="0"/>
          </a:p>
          <a:p>
            <a:pPr lvl="1"/>
            <a:r>
              <a:rPr lang="zh-TW" altLang="en-US" dirty="0"/>
              <a:t>經由通路的比較分析，銷售及行銷經理人可以瞭解最佳銷售通路的分布，有助於更能將企業的資源配置於最能符合顧客對於產品或服務需求之通路所在。</a:t>
            </a:r>
            <a:endParaRPr lang="en-US" altLang="zh-TW" dirty="0"/>
          </a:p>
        </p:txBody>
      </p:sp>
      <p:sp>
        <p:nvSpPr>
          <p:cNvPr id="2" name="日期版面配置區 1">
            <a:extLst>
              <a:ext uri="{FF2B5EF4-FFF2-40B4-BE49-F238E27FC236}">
                <a16:creationId xmlns:a16="http://schemas.microsoft.com/office/drawing/2014/main" id="{87882912-3376-4A56-A2F9-B5A53857D30E}"/>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8F128956-13CF-4CC6-B34B-6F58FD561928}"/>
              </a:ext>
            </a:extLst>
          </p:cNvPr>
          <p:cNvSpPr>
            <a:spLocks noGrp="1"/>
          </p:cNvSpPr>
          <p:nvPr>
            <p:ph type="sldNum" sz="quarter" idx="12"/>
          </p:nvPr>
        </p:nvSpPr>
        <p:spPr/>
        <p:txBody>
          <a:bodyPr/>
          <a:lstStyle/>
          <a:p>
            <a:fld id="{BE3F7ED4-9413-4E2F-888F-738F7D1EB96A}" type="slidenum">
              <a:rPr lang="ko-KR" altLang="en-US" smtClean="0"/>
              <a:pPr/>
              <a:t>31</a:t>
            </a:fld>
            <a:endParaRPr lang="en-US" altLang="ko-K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2">
            <a:extLst>
              <a:ext uri="{FF2B5EF4-FFF2-40B4-BE49-F238E27FC236}">
                <a16:creationId xmlns:a16="http://schemas.microsoft.com/office/drawing/2014/main" id="{019E159E-9DB8-49D0-8F30-16B67AAD6E4F}"/>
              </a:ext>
            </a:extLst>
          </p:cNvPr>
          <p:cNvSpPr>
            <a:spLocks noGrp="1"/>
          </p:cNvSpPr>
          <p:nvPr>
            <p:ph type="title"/>
          </p:nvPr>
        </p:nvSpPr>
        <p:spPr/>
        <p:txBody>
          <a:bodyPr/>
          <a:lstStyle/>
          <a:p>
            <a:r>
              <a:rPr lang="zh-TW" altLang="en-US"/>
              <a:t>銷售通路分析</a:t>
            </a:r>
          </a:p>
        </p:txBody>
      </p:sp>
      <p:sp>
        <p:nvSpPr>
          <p:cNvPr id="44035" name="內容版面配置區 1">
            <a:extLst>
              <a:ext uri="{FF2B5EF4-FFF2-40B4-BE49-F238E27FC236}">
                <a16:creationId xmlns:a16="http://schemas.microsoft.com/office/drawing/2014/main" id="{0C337721-32D3-452B-936B-37302D13DB02}"/>
              </a:ext>
            </a:extLst>
          </p:cNvPr>
          <p:cNvSpPr>
            <a:spLocks noGrp="1"/>
          </p:cNvSpPr>
          <p:nvPr>
            <p:ph idx="1"/>
          </p:nvPr>
        </p:nvSpPr>
        <p:spPr/>
        <p:txBody>
          <a:bodyPr/>
          <a:lstStyle/>
          <a:p>
            <a:pPr marL="514350" indent="-514350">
              <a:buFont typeface="+mj-lt"/>
              <a:buAutoNum type="arabicPeriod" startAt="2"/>
            </a:pPr>
            <a:r>
              <a:rPr lang="zh-TW" altLang="en-US" dirty="0"/>
              <a:t>可解決的問題</a:t>
            </a:r>
            <a:endParaRPr lang="en-US" altLang="zh-TW" dirty="0"/>
          </a:p>
          <a:p>
            <a:pPr marL="971550" lvl="1" indent="-514350">
              <a:buFont typeface="+mj-lt"/>
              <a:buAutoNum type="arabicParenR"/>
            </a:pPr>
            <a:r>
              <a:rPr lang="zh-TW" altLang="en-US" dirty="0"/>
              <a:t>哪些通路是超過或是尚未達到先前的銷售預測？</a:t>
            </a:r>
          </a:p>
          <a:p>
            <a:pPr marL="971550" lvl="1" indent="-514350">
              <a:buFont typeface="+mj-lt"/>
              <a:buAutoNum type="arabicParenR"/>
            </a:pPr>
            <a:r>
              <a:rPr lang="zh-TW" altLang="en-US" dirty="0"/>
              <a:t>哪些通路可以帶來最大的利潤收益？</a:t>
            </a:r>
          </a:p>
          <a:p>
            <a:pPr marL="971550" lvl="1" indent="-514350">
              <a:buFont typeface="+mj-lt"/>
              <a:buAutoNum type="arabicParenR"/>
            </a:pPr>
            <a:r>
              <a:rPr lang="zh-TW" altLang="en-US" dirty="0"/>
              <a:t>哪些通路的銷售量，每年皆有極高的成長率？</a:t>
            </a:r>
          </a:p>
          <a:p>
            <a:pPr marL="971550" lvl="1" indent="-514350">
              <a:buFont typeface="+mj-lt"/>
              <a:buAutoNum type="arabicParenR"/>
            </a:pPr>
            <a:r>
              <a:rPr lang="zh-TW" altLang="en-US" dirty="0"/>
              <a:t>在某些特定的銷售區域，哪些通路是顧客的最愛？</a:t>
            </a:r>
            <a:endParaRPr lang="en-US" altLang="zh-TW" dirty="0"/>
          </a:p>
          <a:p>
            <a:pPr marL="971550" lvl="1" indent="-514350">
              <a:buFont typeface="+mj-lt"/>
              <a:buAutoNum type="arabicParenR"/>
            </a:pPr>
            <a:r>
              <a:rPr lang="zh-TW" altLang="en-US" dirty="0"/>
              <a:t>能為公司帶來最大利潤的顧客，通常經由哪些通路採購？</a:t>
            </a:r>
          </a:p>
          <a:p>
            <a:pPr marL="971550" lvl="1" indent="-514350">
              <a:buFont typeface="+mj-lt"/>
              <a:buAutoNum type="arabicParenR"/>
            </a:pPr>
            <a:r>
              <a:rPr lang="zh-TW" altLang="en-US" dirty="0"/>
              <a:t>在某些特定的通路中，哪些促銷方法最為有效？</a:t>
            </a:r>
          </a:p>
          <a:p>
            <a:pPr marL="971550" lvl="1" indent="-514350">
              <a:buFont typeface="+mj-lt"/>
              <a:buAutoNum type="arabicParenR"/>
            </a:pPr>
            <a:r>
              <a:rPr lang="zh-TW" altLang="en-US" dirty="0"/>
              <a:t>在不同的通路中，某些特定的產品，其價格差異為何？</a:t>
            </a:r>
          </a:p>
        </p:txBody>
      </p:sp>
      <p:sp>
        <p:nvSpPr>
          <p:cNvPr id="2" name="日期版面配置區 1">
            <a:extLst>
              <a:ext uri="{FF2B5EF4-FFF2-40B4-BE49-F238E27FC236}">
                <a16:creationId xmlns:a16="http://schemas.microsoft.com/office/drawing/2014/main" id="{342BE925-2757-4DEA-978B-4B55D8D8EF53}"/>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C64C0453-09FF-42AD-9BBC-CF1C9E870544}"/>
              </a:ext>
            </a:extLst>
          </p:cNvPr>
          <p:cNvSpPr>
            <a:spLocks noGrp="1"/>
          </p:cNvSpPr>
          <p:nvPr>
            <p:ph type="sldNum" sz="quarter" idx="12"/>
          </p:nvPr>
        </p:nvSpPr>
        <p:spPr/>
        <p:txBody>
          <a:bodyPr/>
          <a:lstStyle/>
          <a:p>
            <a:fld id="{BE3F7ED4-9413-4E2F-888F-738F7D1EB96A}" type="slidenum">
              <a:rPr lang="ko-KR" altLang="en-US" smtClean="0"/>
              <a:pPr/>
              <a:t>32</a:t>
            </a:fld>
            <a:endParaRPr lang="en-US" altLang="ko-K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5EF9EF-542D-4AD0-907A-54F627CBA80E}"/>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62EBAAC6-7F84-408D-AAAB-D2007A4199C5}"/>
              </a:ext>
            </a:extLst>
          </p:cNvPr>
          <p:cNvPicPr>
            <a:picLocks noGrp="1" noChangeAspect="1"/>
          </p:cNvPicPr>
          <p:nvPr>
            <p:ph idx="1"/>
          </p:nvPr>
        </p:nvPicPr>
        <p:blipFill>
          <a:blip r:embed="rId2"/>
          <a:stretch>
            <a:fillRect/>
          </a:stretch>
        </p:blipFill>
        <p:spPr>
          <a:xfrm>
            <a:off x="1928050" y="366030"/>
            <a:ext cx="8335901" cy="6245225"/>
          </a:xfrm>
          <a:prstGeom prst="rect">
            <a:avLst/>
          </a:prstGeom>
        </p:spPr>
      </p:pic>
      <p:sp>
        <p:nvSpPr>
          <p:cNvPr id="4" name="日期版面配置區 3">
            <a:extLst>
              <a:ext uri="{FF2B5EF4-FFF2-40B4-BE49-F238E27FC236}">
                <a16:creationId xmlns:a16="http://schemas.microsoft.com/office/drawing/2014/main" id="{688AE3A8-EE48-41B3-9349-D7E9FDAEB528}"/>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5" name="投影片編號版面配置區 4">
            <a:extLst>
              <a:ext uri="{FF2B5EF4-FFF2-40B4-BE49-F238E27FC236}">
                <a16:creationId xmlns:a16="http://schemas.microsoft.com/office/drawing/2014/main" id="{6C68A772-3DAB-4801-B729-E9DA1BE6EBD0}"/>
              </a:ext>
            </a:extLst>
          </p:cNvPr>
          <p:cNvSpPr>
            <a:spLocks noGrp="1"/>
          </p:cNvSpPr>
          <p:nvPr>
            <p:ph type="sldNum" sz="quarter" idx="12"/>
          </p:nvPr>
        </p:nvSpPr>
        <p:spPr/>
        <p:txBody>
          <a:bodyPr/>
          <a:lstStyle/>
          <a:p>
            <a:fld id="{BE3F7ED4-9413-4E2F-888F-738F7D1EB96A}" type="slidenum">
              <a:rPr lang="ko-KR" altLang="en-US" smtClean="0"/>
              <a:pPr/>
              <a:t>33</a:t>
            </a:fld>
            <a:endParaRPr lang="en-US" altLang="ko-KR"/>
          </a:p>
        </p:txBody>
      </p:sp>
    </p:spTree>
    <p:extLst>
      <p:ext uri="{BB962C8B-B14F-4D97-AF65-F5344CB8AC3E}">
        <p14:creationId xmlns:p14="http://schemas.microsoft.com/office/powerpoint/2010/main" val="386368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a:extLst>
              <a:ext uri="{FF2B5EF4-FFF2-40B4-BE49-F238E27FC236}">
                <a16:creationId xmlns:a16="http://schemas.microsoft.com/office/drawing/2014/main" id="{B13A0CA2-724F-4651-B77E-A954F3C005C5}"/>
              </a:ext>
            </a:extLst>
          </p:cNvPr>
          <p:cNvSpPr>
            <a:spLocks noGrp="1"/>
          </p:cNvSpPr>
          <p:nvPr>
            <p:ph type="title"/>
          </p:nvPr>
        </p:nvSpPr>
        <p:spPr/>
        <p:txBody>
          <a:bodyPr/>
          <a:lstStyle/>
          <a:p>
            <a:r>
              <a:rPr lang="zh-TW" altLang="en-US" dirty="0"/>
              <a:t>銷售通路分析之整合性報表</a:t>
            </a:r>
          </a:p>
        </p:txBody>
      </p:sp>
      <p:pic>
        <p:nvPicPr>
          <p:cNvPr id="6" name="內容版面配置區 5">
            <a:extLst>
              <a:ext uri="{FF2B5EF4-FFF2-40B4-BE49-F238E27FC236}">
                <a16:creationId xmlns:a16="http://schemas.microsoft.com/office/drawing/2014/main" id="{CE64131F-D477-4162-9DB0-95AC83493CEE}"/>
              </a:ext>
            </a:extLst>
          </p:cNvPr>
          <p:cNvPicPr>
            <a:picLocks noGrp="1" noChangeAspect="1"/>
          </p:cNvPicPr>
          <p:nvPr>
            <p:ph idx="1"/>
          </p:nvPr>
        </p:nvPicPr>
        <p:blipFill>
          <a:blip r:embed="rId2"/>
          <a:stretch>
            <a:fillRect/>
          </a:stretch>
        </p:blipFill>
        <p:spPr>
          <a:xfrm>
            <a:off x="609600" y="1700808"/>
            <a:ext cx="10972800" cy="3585791"/>
          </a:xfrm>
        </p:spPr>
      </p:pic>
      <p:sp>
        <p:nvSpPr>
          <p:cNvPr id="4" name="日期版面配置區 3">
            <a:extLst>
              <a:ext uri="{FF2B5EF4-FFF2-40B4-BE49-F238E27FC236}">
                <a16:creationId xmlns:a16="http://schemas.microsoft.com/office/drawing/2014/main" id="{2ED9B6C9-9E74-424A-8465-91A88D8C4391}"/>
              </a:ext>
            </a:extLst>
          </p:cNvPr>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a:extLst>
              <a:ext uri="{FF2B5EF4-FFF2-40B4-BE49-F238E27FC236}">
                <a16:creationId xmlns:a16="http://schemas.microsoft.com/office/drawing/2014/main" id="{BD7D829B-A7D0-46E1-A245-7C7152E47E05}"/>
              </a:ext>
            </a:extLst>
          </p:cNvPr>
          <p:cNvSpPr>
            <a:spLocks noGrp="1"/>
          </p:cNvSpPr>
          <p:nvPr>
            <p:ph type="sldNum" sz="quarter" idx="12"/>
          </p:nvPr>
        </p:nvSpPr>
        <p:spPr/>
        <p:txBody>
          <a:bodyPr/>
          <a:lstStyle/>
          <a:p>
            <a:fld id="{BE3F7ED4-9413-4E2F-888F-738F7D1EB96A}" type="slidenum">
              <a:rPr lang="ko-KR" altLang="en-US" smtClean="0"/>
              <a:pPr/>
              <a:t>34</a:t>
            </a:fld>
            <a:endParaRPr lang="en-US" altLang="ko-KR"/>
          </a:p>
        </p:txBody>
      </p:sp>
    </p:spTree>
    <p:extLst>
      <p:ext uri="{BB962C8B-B14F-4D97-AF65-F5344CB8AC3E}">
        <p14:creationId xmlns:p14="http://schemas.microsoft.com/office/powerpoint/2010/main" val="1625515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2">
            <a:extLst>
              <a:ext uri="{FF2B5EF4-FFF2-40B4-BE49-F238E27FC236}">
                <a16:creationId xmlns:a16="http://schemas.microsoft.com/office/drawing/2014/main" id="{BC92DBD6-8340-4443-A955-221FC382D372}"/>
              </a:ext>
            </a:extLst>
          </p:cNvPr>
          <p:cNvSpPr>
            <a:spLocks noGrp="1"/>
          </p:cNvSpPr>
          <p:nvPr>
            <p:ph type="title"/>
          </p:nvPr>
        </p:nvSpPr>
        <p:spPr/>
        <p:txBody>
          <a:bodyPr/>
          <a:lstStyle/>
          <a:p>
            <a:r>
              <a:rPr lang="en-US" altLang="zh-TW" dirty="0"/>
              <a:t>6.3.2</a:t>
            </a:r>
            <a:r>
              <a:rPr lang="zh-TW" altLang="en-US" dirty="0"/>
              <a:t> 銷售漏斗分析</a:t>
            </a:r>
          </a:p>
        </p:txBody>
      </p:sp>
      <p:sp>
        <p:nvSpPr>
          <p:cNvPr id="47107" name="內容版面配置區 1">
            <a:extLst>
              <a:ext uri="{FF2B5EF4-FFF2-40B4-BE49-F238E27FC236}">
                <a16:creationId xmlns:a16="http://schemas.microsoft.com/office/drawing/2014/main" id="{AC1B2D50-286F-4C9C-9CA5-D03C6C3D9109}"/>
              </a:ext>
            </a:extLst>
          </p:cNvPr>
          <p:cNvSpPr>
            <a:spLocks noGrp="1"/>
          </p:cNvSpPr>
          <p:nvPr>
            <p:ph idx="1"/>
          </p:nvPr>
        </p:nvSpPr>
        <p:spPr/>
        <p:txBody>
          <a:bodyPr/>
          <a:lstStyle/>
          <a:p>
            <a:pPr marL="514350" indent="-514350">
              <a:buFont typeface="+mj-lt"/>
              <a:buAutoNum type="arabicPeriod"/>
            </a:pPr>
            <a:r>
              <a:rPr lang="zh-TW" altLang="en-US" dirty="0"/>
              <a:t>使用目的</a:t>
            </a:r>
            <a:endParaRPr lang="en-US" altLang="zh-TW" dirty="0"/>
          </a:p>
          <a:p>
            <a:pPr lvl="1"/>
            <a:r>
              <a:rPr lang="zh-TW" altLang="en-US" dirty="0"/>
              <a:t>針對於企業內的銷售組織與人員，持續地追蹤各種銷售機會被實現成訂單的狀況，以確保銷售目標能夠成功地被達成。</a:t>
            </a:r>
            <a:endParaRPr lang="en-US" altLang="zh-TW" dirty="0"/>
          </a:p>
          <a:p>
            <a:pPr lvl="1"/>
            <a:r>
              <a:rPr lang="zh-TW" altLang="en-US" dirty="0"/>
              <a:t>同時也讓業務主管隨時掌握接單狀況，強化每月</a:t>
            </a:r>
            <a:r>
              <a:rPr lang="en-US" altLang="zh-TW" dirty="0"/>
              <a:t>/</a:t>
            </a:r>
            <a:r>
              <a:rPr lang="zh-TW" altLang="en-US" dirty="0"/>
              <a:t>每季銷售預估的準確性。業務人員可以運用此分析，來診斷自己業務活動的合理性。</a:t>
            </a:r>
            <a:endParaRPr lang="en-US" altLang="zh-TW" dirty="0"/>
          </a:p>
        </p:txBody>
      </p:sp>
      <p:sp>
        <p:nvSpPr>
          <p:cNvPr id="2" name="日期版面配置區 1">
            <a:extLst>
              <a:ext uri="{FF2B5EF4-FFF2-40B4-BE49-F238E27FC236}">
                <a16:creationId xmlns:a16="http://schemas.microsoft.com/office/drawing/2014/main" id="{B65CAC77-AD00-458C-8046-A38E66145F97}"/>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329CA961-A27C-46E6-B279-6B344FAE40D9}"/>
              </a:ext>
            </a:extLst>
          </p:cNvPr>
          <p:cNvSpPr>
            <a:spLocks noGrp="1"/>
          </p:cNvSpPr>
          <p:nvPr>
            <p:ph type="sldNum" sz="quarter" idx="12"/>
          </p:nvPr>
        </p:nvSpPr>
        <p:spPr/>
        <p:txBody>
          <a:bodyPr/>
          <a:lstStyle/>
          <a:p>
            <a:fld id="{BE3F7ED4-9413-4E2F-888F-738F7D1EB96A}" type="slidenum">
              <a:rPr lang="ko-KR" altLang="en-US" smtClean="0"/>
              <a:pPr/>
              <a:t>35</a:t>
            </a:fld>
            <a:endParaRPr lang="en-US" altLang="ko-K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2">
            <a:extLst>
              <a:ext uri="{FF2B5EF4-FFF2-40B4-BE49-F238E27FC236}">
                <a16:creationId xmlns:a16="http://schemas.microsoft.com/office/drawing/2014/main" id="{F510C8F2-E8A9-4185-B354-F3A1164B4E50}"/>
              </a:ext>
            </a:extLst>
          </p:cNvPr>
          <p:cNvSpPr>
            <a:spLocks noGrp="1"/>
          </p:cNvSpPr>
          <p:nvPr>
            <p:ph type="title"/>
          </p:nvPr>
        </p:nvSpPr>
        <p:spPr/>
        <p:txBody>
          <a:bodyPr/>
          <a:lstStyle/>
          <a:p>
            <a:r>
              <a:rPr lang="zh-TW" altLang="en-US"/>
              <a:t>銷售漏斗分析</a:t>
            </a:r>
          </a:p>
        </p:txBody>
      </p:sp>
      <p:sp>
        <p:nvSpPr>
          <p:cNvPr id="48131" name="內容版面配置區 1">
            <a:extLst>
              <a:ext uri="{FF2B5EF4-FFF2-40B4-BE49-F238E27FC236}">
                <a16:creationId xmlns:a16="http://schemas.microsoft.com/office/drawing/2014/main" id="{27589541-7031-4930-BE29-ECFACCCFD48C}"/>
              </a:ext>
            </a:extLst>
          </p:cNvPr>
          <p:cNvSpPr>
            <a:spLocks noGrp="1"/>
          </p:cNvSpPr>
          <p:nvPr>
            <p:ph idx="1"/>
          </p:nvPr>
        </p:nvSpPr>
        <p:spPr/>
        <p:txBody>
          <a:bodyPr/>
          <a:lstStyle/>
          <a:p>
            <a:pPr marL="514350" indent="-514350">
              <a:buFont typeface="+mj-lt"/>
              <a:buAutoNum type="arabicPeriod" startAt="2"/>
            </a:pPr>
            <a:r>
              <a:rPr lang="zh-TW" altLang="en-US" dirty="0"/>
              <a:t>可解決的問題</a:t>
            </a:r>
            <a:endParaRPr lang="en-US" altLang="zh-TW" dirty="0"/>
          </a:p>
          <a:p>
            <a:pPr marL="971550" lvl="1" indent="-514350">
              <a:buFont typeface="+mj-lt"/>
              <a:buAutoNum type="arabicParenR"/>
            </a:pPr>
            <a:r>
              <a:rPr lang="zh-TW" altLang="en-US" dirty="0"/>
              <a:t>各種產品行銷活動的成功率為多少？</a:t>
            </a:r>
          </a:p>
          <a:p>
            <a:pPr marL="971550" lvl="1" indent="-514350">
              <a:buFont typeface="+mj-lt"/>
              <a:buAutoNum type="arabicParenR"/>
            </a:pPr>
            <a:r>
              <a:rPr lang="zh-TW" altLang="en-US" dirty="0"/>
              <a:t>銷售活動轉置成詢價單的比率為多少？</a:t>
            </a:r>
          </a:p>
          <a:p>
            <a:pPr marL="971550" lvl="1" indent="-514350">
              <a:buFont typeface="+mj-lt"/>
              <a:buAutoNum type="arabicParenR"/>
            </a:pPr>
            <a:r>
              <a:rPr lang="zh-TW" altLang="en-US" dirty="0"/>
              <a:t>銷售活動轉置成長期契約的比率為多少？</a:t>
            </a:r>
          </a:p>
          <a:p>
            <a:pPr marL="971550" lvl="1" indent="-514350">
              <a:buFont typeface="+mj-lt"/>
              <a:buAutoNum type="arabicParenR"/>
            </a:pPr>
            <a:r>
              <a:rPr lang="zh-TW" altLang="en-US" dirty="0"/>
              <a:t>報價單轉置成銷售訂單的比率為多少？</a:t>
            </a:r>
          </a:p>
          <a:p>
            <a:pPr marL="971550" lvl="1" indent="-514350">
              <a:buFont typeface="+mj-lt"/>
              <a:buAutoNum type="arabicParenR"/>
            </a:pPr>
            <a:r>
              <a:rPr lang="zh-TW" altLang="en-US" dirty="0"/>
              <a:t>顧客詢價後，最後下訂單的比率為多少？</a:t>
            </a:r>
          </a:p>
          <a:p>
            <a:pPr marL="971550" lvl="1" indent="-514350">
              <a:buFont typeface="+mj-lt"/>
              <a:buAutoNum type="arabicParenR"/>
            </a:pPr>
            <a:r>
              <a:rPr lang="zh-TW" altLang="en-US" dirty="0"/>
              <a:t>新產品的銷售量，占企業總銷售量為多少？</a:t>
            </a:r>
          </a:p>
          <a:p>
            <a:pPr marL="971550" lvl="1" indent="-514350">
              <a:buFont typeface="+mj-lt"/>
              <a:buAutoNum type="arabicParenR"/>
            </a:pPr>
            <a:r>
              <a:rPr lang="zh-TW" altLang="en-US" dirty="0"/>
              <a:t>從詢價到產生訂單，其平均的循環時間有無增長？</a:t>
            </a:r>
          </a:p>
        </p:txBody>
      </p:sp>
      <p:sp>
        <p:nvSpPr>
          <p:cNvPr id="2" name="日期版面配置區 1">
            <a:extLst>
              <a:ext uri="{FF2B5EF4-FFF2-40B4-BE49-F238E27FC236}">
                <a16:creationId xmlns:a16="http://schemas.microsoft.com/office/drawing/2014/main" id="{E7BA20CA-B53F-4C2F-BE5C-4CD135FD14EE}"/>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B366D826-2258-4242-B14D-F7ADB7D0CEFA}"/>
              </a:ext>
            </a:extLst>
          </p:cNvPr>
          <p:cNvSpPr>
            <a:spLocks noGrp="1"/>
          </p:cNvSpPr>
          <p:nvPr>
            <p:ph type="sldNum" sz="quarter" idx="12"/>
          </p:nvPr>
        </p:nvSpPr>
        <p:spPr/>
        <p:txBody>
          <a:bodyPr/>
          <a:lstStyle/>
          <a:p>
            <a:fld id="{BE3F7ED4-9413-4E2F-888F-738F7D1EB96A}" type="slidenum">
              <a:rPr lang="ko-KR" altLang="en-US" smtClean="0"/>
              <a:pPr/>
              <a:t>36</a:t>
            </a:fld>
            <a:endParaRPr lang="en-US" altLang="ko-K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6E10B5-7504-4E51-9B9B-7B7ED998E94F}"/>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DC573428-F689-4DC1-AC0C-2DB6A1F863DA}"/>
              </a:ext>
            </a:extLst>
          </p:cNvPr>
          <p:cNvPicPr>
            <a:picLocks noGrp="1" noChangeAspect="1"/>
          </p:cNvPicPr>
          <p:nvPr>
            <p:ph idx="1"/>
          </p:nvPr>
        </p:nvPicPr>
        <p:blipFill>
          <a:blip r:embed="rId2"/>
          <a:stretch>
            <a:fillRect/>
          </a:stretch>
        </p:blipFill>
        <p:spPr>
          <a:xfrm>
            <a:off x="2275392" y="224645"/>
            <a:ext cx="7641216" cy="6245225"/>
          </a:xfrm>
          <a:prstGeom prst="rect">
            <a:avLst/>
          </a:prstGeom>
        </p:spPr>
      </p:pic>
      <p:sp>
        <p:nvSpPr>
          <p:cNvPr id="4" name="日期版面配置區 3">
            <a:extLst>
              <a:ext uri="{FF2B5EF4-FFF2-40B4-BE49-F238E27FC236}">
                <a16:creationId xmlns:a16="http://schemas.microsoft.com/office/drawing/2014/main" id="{4132BFB9-AD37-4C4A-81E1-A981727CCD01}"/>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5" name="投影片編號版面配置區 4">
            <a:extLst>
              <a:ext uri="{FF2B5EF4-FFF2-40B4-BE49-F238E27FC236}">
                <a16:creationId xmlns:a16="http://schemas.microsoft.com/office/drawing/2014/main" id="{D7F43518-8615-4F2B-91AF-D7E62B2CCC02}"/>
              </a:ext>
            </a:extLst>
          </p:cNvPr>
          <p:cNvSpPr>
            <a:spLocks noGrp="1"/>
          </p:cNvSpPr>
          <p:nvPr>
            <p:ph type="sldNum" sz="quarter" idx="12"/>
          </p:nvPr>
        </p:nvSpPr>
        <p:spPr/>
        <p:txBody>
          <a:bodyPr/>
          <a:lstStyle/>
          <a:p>
            <a:fld id="{BE3F7ED4-9413-4E2F-888F-738F7D1EB96A}" type="slidenum">
              <a:rPr lang="ko-KR" altLang="en-US" smtClean="0"/>
              <a:pPr/>
              <a:t>37</a:t>
            </a:fld>
            <a:endParaRPr lang="en-US" altLang="ko-KR"/>
          </a:p>
        </p:txBody>
      </p:sp>
    </p:spTree>
    <p:extLst>
      <p:ext uri="{BB962C8B-B14F-4D97-AF65-F5344CB8AC3E}">
        <p14:creationId xmlns:p14="http://schemas.microsoft.com/office/powerpoint/2010/main" val="3165641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18B55C-A1C4-43C4-A4E1-6CF53E37A966}"/>
              </a:ext>
            </a:extLst>
          </p:cNvPr>
          <p:cNvSpPr>
            <a:spLocks noGrp="1"/>
          </p:cNvSpPr>
          <p:nvPr>
            <p:ph type="title"/>
          </p:nvPr>
        </p:nvSpPr>
        <p:spPr/>
        <p:txBody>
          <a:bodyPr/>
          <a:lstStyle/>
          <a:p>
            <a:r>
              <a:rPr lang="zh-TW" altLang="en-US" dirty="0"/>
              <a:t>銷售漏斗分析之整合性報表</a:t>
            </a:r>
          </a:p>
        </p:txBody>
      </p:sp>
      <p:pic>
        <p:nvPicPr>
          <p:cNvPr id="6" name="內容版面配置區 5">
            <a:extLst>
              <a:ext uri="{FF2B5EF4-FFF2-40B4-BE49-F238E27FC236}">
                <a16:creationId xmlns:a16="http://schemas.microsoft.com/office/drawing/2014/main" id="{11A7C5EE-7547-4A4B-AABF-44F7B9686C0E}"/>
              </a:ext>
            </a:extLst>
          </p:cNvPr>
          <p:cNvPicPr>
            <a:picLocks noGrp="1" noChangeAspect="1"/>
          </p:cNvPicPr>
          <p:nvPr>
            <p:ph idx="1"/>
          </p:nvPr>
        </p:nvPicPr>
        <p:blipFill>
          <a:blip r:embed="rId2"/>
          <a:stretch>
            <a:fillRect/>
          </a:stretch>
        </p:blipFill>
        <p:spPr>
          <a:xfrm>
            <a:off x="609600" y="1916832"/>
            <a:ext cx="10972800" cy="2841421"/>
          </a:xfrm>
        </p:spPr>
      </p:pic>
      <p:sp>
        <p:nvSpPr>
          <p:cNvPr id="4" name="日期版面配置區 3">
            <a:extLst>
              <a:ext uri="{FF2B5EF4-FFF2-40B4-BE49-F238E27FC236}">
                <a16:creationId xmlns:a16="http://schemas.microsoft.com/office/drawing/2014/main" id="{85DAECD5-6D27-4337-9A13-B6F090FFE240}"/>
              </a:ext>
            </a:extLst>
          </p:cNvPr>
          <p:cNvSpPr>
            <a:spLocks noGrp="1"/>
          </p:cNvSpPr>
          <p:nvPr>
            <p:ph type="dt" sz="half" idx="10"/>
          </p:nvPr>
        </p:nvSpPr>
        <p:spPr/>
        <p:txBody>
          <a:bodyPr/>
          <a:lstStyle/>
          <a:p>
            <a:r>
              <a:rPr lang="en-US" altLang="zh-TW"/>
              <a:t>© </a:t>
            </a:r>
            <a:r>
              <a:rPr lang="zh-TW" altLang="en-US"/>
              <a:t>滄海圖書</a:t>
            </a:r>
            <a:endParaRPr lang="en-US" altLang="ko-KR"/>
          </a:p>
        </p:txBody>
      </p:sp>
      <p:sp>
        <p:nvSpPr>
          <p:cNvPr id="5" name="投影片編號版面配置區 4">
            <a:extLst>
              <a:ext uri="{FF2B5EF4-FFF2-40B4-BE49-F238E27FC236}">
                <a16:creationId xmlns:a16="http://schemas.microsoft.com/office/drawing/2014/main" id="{22AD564C-6C22-41CD-94BE-D4A666A0DB9B}"/>
              </a:ext>
            </a:extLst>
          </p:cNvPr>
          <p:cNvSpPr>
            <a:spLocks noGrp="1"/>
          </p:cNvSpPr>
          <p:nvPr>
            <p:ph type="sldNum" sz="quarter" idx="12"/>
          </p:nvPr>
        </p:nvSpPr>
        <p:spPr/>
        <p:txBody>
          <a:bodyPr/>
          <a:lstStyle/>
          <a:p>
            <a:fld id="{BE3F7ED4-9413-4E2F-888F-738F7D1EB96A}" type="slidenum">
              <a:rPr lang="ko-KR" altLang="en-US" smtClean="0"/>
              <a:pPr/>
              <a:t>38</a:t>
            </a:fld>
            <a:endParaRPr lang="en-US" altLang="ko-KR"/>
          </a:p>
        </p:txBody>
      </p:sp>
    </p:spTree>
    <p:extLst>
      <p:ext uri="{BB962C8B-B14F-4D97-AF65-F5344CB8AC3E}">
        <p14:creationId xmlns:p14="http://schemas.microsoft.com/office/powerpoint/2010/main" val="1107636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2">
            <a:extLst>
              <a:ext uri="{FF2B5EF4-FFF2-40B4-BE49-F238E27FC236}">
                <a16:creationId xmlns:a16="http://schemas.microsoft.com/office/drawing/2014/main" id="{42B4D3B1-E9F8-4F2A-9929-39080E1B619B}"/>
              </a:ext>
            </a:extLst>
          </p:cNvPr>
          <p:cNvSpPr>
            <a:spLocks noGrp="1"/>
          </p:cNvSpPr>
          <p:nvPr>
            <p:ph type="title"/>
          </p:nvPr>
        </p:nvSpPr>
        <p:spPr/>
        <p:txBody>
          <a:bodyPr/>
          <a:lstStyle/>
          <a:p>
            <a:r>
              <a:rPr lang="en-US" altLang="zh-TW" dirty="0"/>
              <a:t>6.3.3</a:t>
            </a:r>
            <a:r>
              <a:rPr lang="zh-TW" altLang="en-US" dirty="0"/>
              <a:t> 銷售人力績效分析</a:t>
            </a:r>
          </a:p>
        </p:txBody>
      </p:sp>
      <p:sp>
        <p:nvSpPr>
          <p:cNvPr id="51203" name="內容版面配置區 1">
            <a:extLst>
              <a:ext uri="{FF2B5EF4-FFF2-40B4-BE49-F238E27FC236}">
                <a16:creationId xmlns:a16="http://schemas.microsoft.com/office/drawing/2014/main" id="{C8188723-DFAE-4E70-8D86-34D3622E714B}"/>
              </a:ext>
            </a:extLst>
          </p:cNvPr>
          <p:cNvSpPr>
            <a:spLocks noGrp="1"/>
          </p:cNvSpPr>
          <p:nvPr>
            <p:ph idx="1"/>
          </p:nvPr>
        </p:nvSpPr>
        <p:spPr/>
        <p:txBody>
          <a:bodyPr/>
          <a:lstStyle/>
          <a:p>
            <a:pPr marL="514350" indent="-514350">
              <a:buFont typeface="+mj-lt"/>
              <a:buAutoNum type="arabicPeriod"/>
            </a:pPr>
            <a:r>
              <a:rPr lang="zh-TW" altLang="en-US" dirty="0"/>
              <a:t>使用目的</a:t>
            </a:r>
            <a:endParaRPr lang="en-US" altLang="zh-TW" dirty="0"/>
          </a:p>
          <a:p>
            <a:pPr lvl="1"/>
            <a:r>
              <a:rPr lang="zh-TW" altLang="en-US" dirty="0"/>
              <a:t>提供實際銷售結果讓銷售經理人可以綜觀整個銷售組織的銷售績效。</a:t>
            </a:r>
          </a:p>
          <a:p>
            <a:pPr lvl="1"/>
            <a:r>
              <a:rPr lang="zh-TW" altLang="en-US" dirty="0"/>
              <a:t>並且從不同的構面，包括銷售人員、成本、週期時間等，經由持續性地檢視。</a:t>
            </a:r>
          </a:p>
          <a:p>
            <a:pPr lvl="1"/>
            <a:r>
              <a:rPr lang="zh-TW" altLang="en-US" dirty="0"/>
              <a:t>銷售人員以及銷售組織的實際與預期的績效，對於績效不佳的單位及人員，銷售經理人可以主動地提出績效改善計畫</a:t>
            </a:r>
            <a:r>
              <a:rPr lang="en-US" altLang="zh-TW" dirty="0"/>
              <a:t>。</a:t>
            </a:r>
            <a:r>
              <a:rPr lang="zh-TW" altLang="en-US" dirty="0"/>
              <a:t>同時，對於績效良好的單位及人員，則提供適當的獎勵。</a:t>
            </a:r>
            <a:endParaRPr lang="en-US" altLang="zh-TW" dirty="0"/>
          </a:p>
        </p:txBody>
      </p:sp>
      <p:sp>
        <p:nvSpPr>
          <p:cNvPr id="2" name="日期版面配置區 1">
            <a:extLst>
              <a:ext uri="{FF2B5EF4-FFF2-40B4-BE49-F238E27FC236}">
                <a16:creationId xmlns:a16="http://schemas.microsoft.com/office/drawing/2014/main" id="{4EBCC9BE-5705-41D7-B1A4-14D7B0D2ADD3}"/>
              </a:ext>
            </a:extLst>
          </p:cNvPr>
          <p:cNvSpPr>
            <a:spLocks noGrp="1"/>
          </p:cNvSpPr>
          <p:nvPr>
            <p:ph type="dt" sz="half" idx="10"/>
          </p:nvPr>
        </p:nvSpPr>
        <p:spPr/>
        <p:txBody>
          <a:bodyPr/>
          <a:lstStyle/>
          <a:p>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091F4D37-AC27-4E8C-AFF2-D0EFB4E8CF64}"/>
              </a:ext>
            </a:extLst>
          </p:cNvPr>
          <p:cNvSpPr>
            <a:spLocks noGrp="1"/>
          </p:cNvSpPr>
          <p:nvPr>
            <p:ph type="sldNum" sz="quarter" idx="12"/>
          </p:nvPr>
        </p:nvSpPr>
        <p:spPr/>
        <p:txBody>
          <a:bodyPr/>
          <a:lstStyle/>
          <a:p>
            <a:fld id="{BE3F7ED4-9413-4E2F-888F-738F7D1EB96A}" type="slidenum">
              <a:rPr lang="ko-KR" altLang="en-US" smtClean="0"/>
              <a:pPr/>
              <a:t>39</a:t>
            </a:fld>
            <a:endParaRPr lang="en-US" altLang="ko-K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2">
            <a:extLst>
              <a:ext uri="{FF2B5EF4-FFF2-40B4-BE49-F238E27FC236}">
                <a16:creationId xmlns:a16="http://schemas.microsoft.com/office/drawing/2014/main" id="{1C4F9E98-8614-4442-9438-C027809536CD}"/>
              </a:ext>
            </a:extLst>
          </p:cNvPr>
          <p:cNvSpPr>
            <a:spLocks noGrp="1"/>
          </p:cNvSpPr>
          <p:nvPr>
            <p:ph type="title"/>
          </p:nvPr>
        </p:nvSpPr>
        <p:spPr/>
        <p:txBody>
          <a:bodyPr/>
          <a:lstStyle/>
          <a:p>
            <a:r>
              <a:rPr lang="en-US" altLang="zh-TW" dirty="0"/>
              <a:t>6.1</a:t>
            </a:r>
            <a:r>
              <a:rPr lang="zh-TW" altLang="en-US" dirty="0"/>
              <a:t> 簡介</a:t>
            </a:r>
            <a:br>
              <a:rPr lang="en-US" altLang="zh-TW" dirty="0"/>
            </a:br>
            <a:r>
              <a:rPr lang="en-US" altLang="zh-TW" dirty="0"/>
              <a:t>6.1.1</a:t>
            </a:r>
            <a:r>
              <a:rPr lang="zh-TW" altLang="en-US" dirty="0"/>
              <a:t> 企業面對的挑戰與需求</a:t>
            </a:r>
          </a:p>
        </p:txBody>
      </p:sp>
      <p:sp>
        <p:nvSpPr>
          <p:cNvPr id="13315" name="內容版面配置區 1">
            <a:extLst>
              <a:ext uri="{FF2B5EF4-FFF2-40B4-BE49-F238E27FC236}">
                <a16:creationId xmlns:a16="http://schemas.microsoft.com/office/drawing/2014/main" id="{90B6F936-522C-41B1-85C2-A42E61B59F1C}"/>
              </a:ext>
            </a:extLst>
          </p:cNvPr>
          <p:cNvSpPr>
            <a:spLocks noGrp="1"/>
          </p:cNvSpPr>
          <p:nvPr>
            <p:ph idx="1"/>
          </p:nvPr>
        </p:nvSpPr>
        <p:spPr/>
        <p:txBody>
          <a:bodyPr/>
          <a:lstStyle/>
          <a:p>
            <a:r>
              <a:rPr lang="zh-TW" altLang="en-US" dirty="0"/>
              <a:t>企業面對的挑戰</a:t>
            </a:r>
            <a:endParaRPr lang="en-US" altLang="zh-TW" dirty="0"/>
          </a:p>
          <a:p>
            <a:pPr lvl="1"/>
            <a:r>
              <a:rPr lang="zh-TW" altLang="en-US" dirty="0"/>
              <a:t>面對全球化競爭、多樣化需求以及專業化分工的整體環境變化，更需要能幫助企業擬訂經營策略與衡量經營績效的利器</a:t>
            </a:r>
            <a:r>
              <a:rPr lang="en-US" altLang="zh-TW" dirty="0"/>
              <a:t> 。</a:t>
            </a:r>
          </a:p>
          <a:p>
            <a:pPr lvl="1"/>
            <a:r>
              <a:rPr lang="en-US" altLang="zh-TW" dirty="0" err="1"/>
              <a:t>企業系統快速</a:t>
            </a:r>
            <a:r>
              <a:rPr lang="zh-TW" altLang="en-US" dirty="0"/>
              <a:t>大量增殖，特別是</a:t>
            </a:r>
            <a:r>
              <a:rPr lang="en-US" altLang="zh-TW" dirty="0" err="1"/>
              <a:t>ERP系統興起後，面對大量的交易性資料，不知如何進行有效率的分析與解讀</a:t>
            </a:r>
            <a:r>
              <a:rPr lang="en-US" altLang="zh-TW" dirty="0"/>
              <a:t> 。</a:t>
            </a:r>
            <a:endParaRPr lang="zh-TW" altLang="en-US" dirty="0"/>
          </a:p>
        </p:txBody>
      </p:sp>
      <p:sp>
        <p:nvSpPr>
          <p:cNvPr id="2" name="日期版面配置區 1">
            <a:extLst>
              <a:ext uri="{FF2B5EF4-FFF2-40B4-BE49-F238E27FC236}">
                <a16:creationId xmlns:a16="http://schemas.microsoft.com/office/drawing/2014/main" id="{A62B307A-46CA-430D-8F6F-61040EA19C5E}"/>
              </a:ext>
            </a:extLst>
          </p:cNvPr>
          <p:cNvSpPr>
            <a:spLocks noGrp="1"/>
          </p:cNvSpPr>
          <p:nvPr>
            <p:ph type="dt" sz="half" idx="10"/>
          </p:nvPr>
        </p:nvSpPr>
        <p:spPr/>
        <p:txBody>
          <a:bodyPr/>
          <a:lstStyle/>
          <a:p>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0D85DB6B-3F91-4DFD-891A-6BAC99929D2B}"/>
              </a:ext>
            </a:extLst>
          </p:cNvPr>
          <p:cNvSpPr>
            <a:spLocks noGrp="1"/>
          </p:cNvSpPr>
          <p:nvPr>
            <p:ph type="sldNum" sz="quarter" idx="12"/>
          </p:nvPr>
        </p:nvSpPr>
        <p:spPr/>
        <p:txBody>
          <a:bodyPr/>
          <a:lstStyle/>
          <a:p>
            <a:fld id="{BE3F7ED4-9413-4E2F-888F-738F7D1EB96A}" type="slidenum">
              <a:rPr lang="ko-KR" altLang="en-US" smtClean="0"/>
              <a:pPr/>
              <a:t>4</a:t>
            </a:fld>
            <a:endParaRPr lang="en-US" altLang="ko-K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2">
            <a:extLst>
              <a:ext uri="{FF2B5EF4-FFF2-40B4-BE49-F238E27FC236}">
                <a16:creationId xmlns:a16="http://schemas.microsoft.com/office/drawing/2014/main" id="{A4E918BF-104A-4A09-8508-07A121E45F96}"/>
              </a:ext>
            </a:extLst>
          </p:cNvPr>
          <p:cNvSpPr>
            <a:spLocks noGrp="1"/>
          </p:cNvSpPr>
          <p:nvPr>
            <p:ph type="title"/>
          </p:nvPr>
        </p:nvSpPr>
        <p:spPr/>
        <p:txBody>
          <a:bodyPr/>
          <a:lstStyle/>
          <a:p>
            <a:r>
              <a:rPr lang="zh-TW" altLang="en-US"/>
              <a:t>銷售人力績效分析</a:t>
            </a:r>
          </a:p>
        </p:txBody>
      </p:sp>
      <p:sp>
        <p:nvSpPr>
          <p:cNvPr id="52227" name="內容版面配置區 1">
            <a:extLst>
              <a:ext uri="{FF2B5EF4-FFF2-40B4-BE49-F238E27FC236}">
                <a16:creationId xmlns:a16="http://schemas.microsoft.com/office/drawing/2014/main" id="{4666B2D7-7BFE-403E-8C61-F6C0252512F3}"/>
              </a:ext>
            </a:extLst>
          </p:cNvPr>
          <p:cNvSpPr>
            <a:spLocks noGrp="1"/>
          </p:cNvSpPr>
          <p:nvPr>
            <p:ph idx="1"/>
          </p:nvPr>
        </p:nvSpPr>
        <p:spPr/>
        <p:txBody>
          <a:bodyPr/>
          <a:lstStyle/>
          <a:p>
            <a:pPr marL="514350" indent="-514350">
              <a:buFont typeface="+mj-lt"/>
              <a:buAutoNum type="arabicPeriod" startAt="2"/>
            </a:pPr>
            <a:r>
              <a:rPr lang="zh-TW" altLang="en-US" dirty="0"/>
              <a:t>可解決的問題</a:t>
            </a:r>
            <a:endParaRPr lang="en-US" altLang="zh-TW" dirty="0"/>
          </a:p>
          <a:p>
            <a:pPr marL="971550" lvl="1" indent="-514350">
              <a:buFont typeface="+mj-lt"/>
              <a:buAutoNum type="arabicParenR"/>
            </a:pPr>
            <a:r>
              <a:rPr lang="zh-TW" altLang="en-US" dirty="0"/>
              <a:t>銷售人員有達成之前所設定的銷售目標嗎？</a:t>
            </a:r>
          </a:p>
          <a:p>
            <a:pPr marL="971550" lvl="1" indent="-514350">
              <a:buFont typeface="+mj-lt"/>
              <a:buAutoNum type="arabicParenR"/>
            </a:pPr>
            <a:r>
              <a:rPr lang="zh-TW" altLang="en-US" dirty="0"/>
              <a:t>在過去一季中，哪些人的銷售成績最佳，哪些最不好？</a:t>
            </a:r>
          </a:p>
          <a:p>
            <a:pPr marL="971550" lvl="1" indent="-514350">
              <a:buFont typeface="+mj-lt"/>
              <a:buAutoNum type="arabicParenR"/>
            </a:pPr>
            <a:r>
              <a:rPr lang="zh-TW" altLang="en-US" dirty="0"/>
              <a:t>從詢價到報價的週期時間為何？</a:t>
            </a:r>
          </a:p>
          <a:p>
            <a:pPr marL="971550" lvl="1" indent="-514350">
              <a:buFont typeface="+mj-lt"/>
              <a:buAutoNum type="arabicParenR"/>
            </a:pPr>
            <a:r>
              <a:rPr lang="zh-TW" altLang="en-US" dirty="0"/>
              <a:t>能夠即時提供價格給顧客的比率為何？</a:t>
            </a:r>
          </a:p>
          <a:p>
            <a:pPr marL="971550" lvl="1" indent="-514350">
              <a:buFont typeface="+mj-lt"/>
              <a:buAutoNum type="arabicParenR"/>
            </a:pPr>
            <a:r>
              <a:rPr lang="zh-TW" altLang="en-US" dirty="0"/>
              <a:t>每位銷售人員平均花費在銷售上的費用為何？</a:t>
            </a:r>
          </a:p>
        </p:txBody>
      </p:sp>
      <p:sp>
        <p:nvSpPr>
          <p:cNvPr id="2" name="日期版面配置區 1">
            <a:extLst>
              <a:ext uri="{FF2B5EF4-FFF2-40B4-BE49-F238E27FC236}">
                <a16:creationId xmlns:a16="http://schemas.microsoft.com/office/drawing/2014/main" id="{F3DDDB8C-8951-4C23-B07C-3C70834D1BCB}"/>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443A6882-E594-4563-AF47-8B8ECBE69E8A}"/>
              </a:ext>
            </a:extLst>
          </p:cNvPr>
          <p:cNvSpPr>
            <a:spLocks noGrp="1"/>
          </p:cNvSpPr>
          <p:nvPr>
            <p:ph type="sldNum" sz="quarter" idx="12"/>
          </p:nvPr>
        </p:nvSpPr>
        <p:spPr/>
        <p:txBody>
          <a:bodyPr/>
          <a:lstStyle/>
          <a:p>
            <a:fld id="{BE3F7ED4-9413-4E2F-888F-738F7D1EB96A}" type="slidenum">
              <a:rPr lang="ko-KR" altLang="en-US" smtClean="0"/>
              <a:pPr/>
              <a:t>40</a:t>
            </a:fld>
            <a:endParaRPr lang="en-US" altLang="ko-K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15144B19-D3EE-442B-960B-336A88DA6B7C}"/>
              </a:ext>
            </a:extLst>
          </p:cNvPr>
          <p:cNvSpPr>
            <a:spLocks noGrp="1"/>
          </p:cNvSpPr>
          <p:nvPr>
            <p:ph type="title"/>
          </p:nvPr>
        </p:nvSpPr>
        <p:spPr/>
        <p:txBody>
          <a:bodyPr/>
          <a:lstStyle/>
          <a:p>
            <a:endParaRPr lang="zh-TW" altLang="en-US"/>
          </a:p>
        </p:txBody>
      </p:sp>
      <p:pic>
        <p:nvPicPr>
          <p:cNvPr id="10" name="內容版面配置區 9">
            <a:extLst>
              <a:ext uri="{FF2B5EF4-FFF2-40B4-BE49-F238E27FC236}">
                <a16:creationId xmlns:a16="http://schemas.microsoft.com/office/drawing/2014/main" id="{66B0AF63-0F66-48DF-A761-FD00CE2B49E4}"/>
              </a:ext>
            </a:extLst>
          </p:cNvPr>
          <p:cNvPicPr>
            <a:picLocks noGrp="1" noChangeAspect="1"/>
          </p:cNvPicPr>
          <p:nvPr>
            <p:ph idx="1"/>
          </p:nvPr>
        </p:nvPicPr>
        <p:blipFill>
          <a:blip r:embed="rId3"/>
          <a:stretch>
            <a:fillRect/>
          </a:stretch>
        </p:blipFill>
        <p:spPr>
          <a:xfrm>
            <a:off x="2639616" y="224645"/>
            <a:ext cx="6461306" cy="6407289"/>
          </a:xfrm>
          <a:prstGeom prst="rect">
            <a:avLst/>
          </a:prstGeom>
        </p:spPr>
      </p:pic>
      <p:sp>
        <p:nvSpPr>
          <p:cNvPr id="2" name="日期版面配置區 1">
            <a:extLst>
              <a:ext uri="{FF2B5EF4-FFF2-40B4-BE49-F238E27FC236}">
                <a16:creationId xmlns:a16="http://schemas.microsoft.com/office/drawing/2014/main" id="{67C0AF26-2900-4D3B-881D-96C892EEE9F7}"/>
              </a:ext>
            </a:extLst>
          </p:cNvPr>
          <p:cNvSpPr>
            <a:spLocks noGrp="1"/>
          </p:cNvSpPr>
          <p:nvPr>
            <p:ph type="dt" sz="half" idx="10"/>
          </p:nvPr>
        </p:nvSpPr>
        <p:spPr/>
        <p:txBody>
          <a:bodyPr/>
          <a:lstStyle/>
          <a:p>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8040F3E5-3F4C-45B6-8C96-88CE95FE0FF3}"/>
              </a:ext>
            </a:extLst>
          </p:cNvPr>
          <p:cNvSpPr>
            <a:spLocks noGrp="1"/>
          </p:cNvSpPr>
          <p:nvPr>
            <p:ph type="sldNum" sz="quarter" idx="12"/>
          </p:nvPr>
        </p:nvSpPr>
        <p:spPr/>
        <p:txBody>
          <a:bodyPr/>
          <a:lstStyle/>
          <a:p>
            <a:fld id="{BE3F7ED4-9413-4E2F-888F-738F7D1EB96A}" type="slidenum">
              <a:rPr lang="ko-KR" altLang="en-US" smtClean="0"/>
              <a:pPr/>
              <a:t>41</a:t>
            </a:fld>
            <a:endParaRPr lang="en-US" altLang="ko-K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2">
            <a:extLst>
              <a:ext uri="{FF2B5EF4-FFF2-40B4-BE49-F238E27FC236}">
                <a16:creationId xmlns:a16="http://schemas.microsoft.com/office/drawing/2014/main" id="{8E887C8C-611A-4A72-B384-FB82B97389C3}"/>
              </a:ext>
            </a:extLst>
          </p:cNvPr>
          <p:cNvSpPr>
            <a:spLocks noGrp="1"/>
          </p:cNvSpPr>
          <p:nvPr>
            <p:ph type="title"/>
          </p:nvPr>
        </p:nvSpPr>
        <p:spPr/>
        <p:txBody>
          <a:bodyPr/>
          <a:lstStyle/>
          <a:p>
            <a:r>
              <a:rPr lang="zh-TW" altLang="en-US"/>
              <a:t>銷售人力績效分析之整合性報表</a:t>
            </a:r>
          </a:p>
        </p:txBody>
      </p:sp>
      <p:pic>
        <p:nvPicPr>
          <p:cNvPr id="4" name="內容版面配置區 3">
            <a:extLst>
              <a:ext uri="{FF2B5EF4-FFF2-40B4-BE49-F238E27FC236}">
                <a16:creationId xmlns:a16="http://schemas.microsoft.com/office/drawing/2014/main" id="{A5248245-2862-47D7-9113-236D1B13CAB9}"/>
              </a:ext>
            </a:extLst>
          </p:cNvPr>
          <p:cNvPicPr>
            <a:picLocks noGrp="1" noChangeAspect="1"/>
          </p:cNvPicPr>
          <p:nvPr>
            <p:ph idx="1"/>
          </p:nvPr>
        </p:nvPicPr>
        <p:blipFill>
          <a:blip r:embed="rId3"/>
          <a:stretch>
            <a:fillRect/>
          </a:stretch>
        </p:blipFill>
        <p:spPr>
          <a:xfrm>
            <a:off x="609600" y="1700808"/>
            <a:ext cx="10972800" cy="3106713"/>
          </a:xfrm>
          <a:prstGeom prst="rect">
            <a:avLst/>
          </a:prstGeom>
        </p:spPr>
      </p:pic>
      <p:sp>
        <p:nvSpPr>
          <p:cNvPr id="2" name="日期版面配置區 1">
            <a:extLst>
              <a:ext uri="{FF2B5EF4-FFF2-40B4-BE49-F238E27FC236}">
                <a16:creationId xmlns:a16="http://schemas.microsoft.com/office/drawing/2014/main" id="{91595751-F283-4F2B-BD06-0EA4819D81BD}"/>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8B4F443A-3F22-467D-A6F2-25220FBB81EF}"/>
              </a:ext>
            </a:extLst>
          </p:cNvPr>
          <p:cNvSpPr>
            <a:spLocks noGrp="1"/>
          </p:cNvSpPr>
          <p:nvPr>
            <p:ph type="sldNum" sz="quarter" idx="12"/>
          </p:nvPr>
        </p:nvSpPr>
        <p:spPr/>
        <p:txBody>
          <a:bodyPr/>
          <a:lstStyle/>
          <a:p>
            <a:fld id="{BE3F7ED4-9413-4E2F-888F-738F7D1EB96A}" type="slidenum">
              <a:rPr lang="ko-KR" altLang="en-US" smtClean="0"/>
              <a:pPr/>
              <a:t>42</a:t>
            </a:fld>
            <a:endParaRPr lang="en-US" altLang="ko-K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2">
            <a:extLst>
              <a:ext uri="{FF2B5EF4-FFF2-40B4-BE49-F238E27FC236}">
                <a16:creationId xmlns:a16="http://schemas.microsoft.com/office/drawing/2014/main" id="{A2E2CCF7-1FEB-468A-A6FC-4B3BC8BACF5F}"/>
              </a:ext>
            </a:extLst>
          </p:cNvPr>
          <p:cNvSpPr>
            <a:spLocks noGrp="1"/>
          </p:cNvSpPr>
          <p:nvPr>
            <p:ph type="title"/>
          </p:nvPr>
        </p:nvSpPr>
        <p:spPr/>
        <p:txBody>
          <a:bodyPr/>
          <a:lstStyle/>
          <a:p>
            <a:r>
              <a:rPr lang="en-US" altLang="zh-TW" dirty="0"/>
              <a:t>6.4</a:t>
            </a:r>
            <a:r>
              <a:rPr lang="zh-TW" altLang="en-US" dirty="0"/>
              <a:t> 交貨分析</a:t>
            </a:r>
            <a:br>
              <a:rPr lang="en-US" altLang="zh-TW" dirty="0"/>
            </a:br>
            <a:r>
              <a:rPr lang="en-US" altLang="zh-TW" dirty="0"/>
              <a:t>6.4.1</a:t>
            </a:r>
            <a:r>
              <a:rPr lang="zh-TW" altLang="en-US" dirty="0"/>
              <a:t> 產品存貨分析</a:t>
            </a:r>
          </a:p>
        </p:txBody>
      </p:sp>
      <p:sp>
        <p:nvSpPr>
          <p:cNvPr id="56323" name="內容版面配置區 1">
            <a:extLst>
              <a:ext uri="{FF2B5EF4-FFF2-40B4-BE49-F238E27FC236}">
                <a16:creationId xmlns:a16="http://schemas.microsoft.com/office/drawing/2014/main" id="{14330C7D-8F9C-4706-84D9-4B98B05697E7}"/>
              </a:ext>
            </a:extLst>
          </p:cNvPr>
          <p:cNvSpPr>
            <a:spLocks noGrp="1"/>
          </p:cNvSpPr>
          <p:nvPr>
            <p:ph idx="1"/>
          </p:nvPr>
        </p:nvSpPr>
        <p:spPr/>
        <p:txBody>
          <a:bodyPr/>
          <a:lstStyle/>
          <a:p>
            <a:pPr marL="514350" indent="-514350">
              <a:buFont typeface="+mj-lt"/>
              <a:buAutoNum type="arabicPeriod"/>
            </a:pPr>
            <a:r>
              <a:rPr lang="zh-TW" altLang="en-US" dirty="0"/>
              <a:t>使用目的</a:t>
            </a:r>
            <a:endParaRPr lang="en-US" altLang="zh-TW" dirty="0"/>
          </a:p>
          <a:p>
            <a:pPr lvl="1"/>
            <a:r>
              <a:rPr lang="zh-TW" altLang="en-US" dirty="0"/>
              <a:t>持續地在產品存貨上分析能幫助企業在供給與需求上取得平衡，並且從中節省閒置存貨的成本，並且能避免因存貨短缺而失去訂單。</a:t>
            </a:r>
            <a:endParaRPr lang="en-US" altLang="zh-TW" dirty="0"/>
          </a:p>
          <a:p>
            <a:pPr lvl="1"/>
            <a:r>
              <a:rPr lang="zh-TW" altLang="en-US" dirty="0"/>
              <a:t>同時，產品經理人、銷售經理人與物流經理人監控產品存貨的各項指標以確認適當的產品供給存在以滿足銷售需求。</a:t>
            </a:r>
            <a:endParaRPr lang="en-US" altLang="zh-TW" dirty="0"/>
          </a:p>
        </p:txBody>
      </p:sp>
      <p:sp>
        <p:nvSpPr>
          <p:cNvPr id="2" name="日期版面配置區 1">
            <a:extLst>
              <a:ext uri="{FF2B5EF4-FFF2-40B4-BE49-F238E27FC236}">
                <a16:creationId xmlns:a16="http://schemas.microsoft.com/office/drawing/2014/main" id="{CE1C43B9-9914-42B0-8945-1A2C77EB4D85}"/>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6E1200C8-C65C-49A1-A3D3-DACC92305ECD}"/>
              </a:ext>
            </a:extLst>
          </p:cNvPr>
          <p:cNvSpPr>
            <a:spLocks noGrp="1"/>
          </p:cNvSpPr>
          <p:nvPr>
            <p:ph type="sldNum" sz="quarter" idx="12"/>
          </p:nvPr>
        </p:nvSpPr>
        <p:spPr/>
        <p:txBody>
          <a:bodyPr/>
          <a:lstStyle/>
          <a:p>
            <a:fld id="{BE3F7ED4-9413-4E2F-888F-738F7D1EB96A}" type="slidenum">
              <a:rPr lang="ko-KR" altLang="en-US" smtClean="0"/>
              <a:pPr/>
              <a:t>43</a:t>
            </a:fld>
            <a:endParaRPr lang="en-US" altLang="ko-K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2">
            <a:extLst>
              <a:ext uri="{FF2B5EF4-FFF2-40B4-BE49-F238E27FC236}">
                <a16:creationId xmlns:a16="http://schemas.microsoft.com/office/drawing/2014/main" id="{6BF64898-9114-4D8A-961E-DBE8112919D4}"/>
              </a:ext>
            </a:extLst>
          </p:cNvPr>
          <p:cNvSpPr>
            <a:spLocks noGrp="1"/>
          </p:cNvSpPr>
          <p:nvPr>
            <p:ph type="title"/>
          </p:nvPr>
        </p:nvSpPr>
        <p:spPr/>
        <p:txBody>
          <a:bodyPr/>
          <a:lstStyle/>
          <a:p>
            <a:r>
              <a:rPr lang="zh-TW" altLang="en-US"/>
              <a:t>產品存貨分析</a:t>
            </a:r>
          </a:p>
        </p:txBody>
      </p:sp>
      <p:sp>
        <p:nvSpPr>
          <p:cNvPr id="57347" name="內容版面配置區 1">
            <a:extLst>
              <a:ext uri="{FF2B5EF4-FFF2-40B4-BE49-F238E27FC236}">
                <a16:creationId xmlns:a16="http://schemas.microsoft.com/office/drawing/2014/main" id="{171FE529-A80D-481C-A3BD-2834534BE400}"/>
              </a:ext>
            </a:extLst>
          </p:cNvPr>
          <p:cNvSpPr>
            <a:spLocks noGrp="1"/>
          </p:cNvSpPr>
          <p:nvPr>
            <p:ph idx="1"/>
          </p:nvPr>
        </p:nvSpPr>
        <p:spPr/>
        <p:txBody>
          <a:bodyPr/>
          <a:lstStyle/>
          <a:p>
            <a:pPr marL="514350" indent="-514350">
              <a:buFont typeface="+mj-lt"/>
              <a:buAutoNum type="arabicPeriod" startAt="2"/>
            </a:pPr>
            <a:r>
              <a:rPr lang="zh-TW" altLang="en-US" dirty="0"/>
              <a:t>可解決的問題</a:t>
            </a:r>
            <a:endParaRPr lang="en-US" altLang="zh-TW" dirty="0"/>
          </a:p>
          <a:p>
            <a:pPr marL="971550" lvl="1" indent="-514350">
              <a:buFont typeface="+mj-lt"/>
              <a:buAutoNum type="arabicParenR"/>
            </a:pPr>
            <a:r>
              <a:rPr lang="zh-TW" altLang="en-US" dirty="0"/>
              <a:t>針對特定的產品，在特定的期間內，需要備有多少的存量？</a:t>
            </a:r>
          </a:p>
          <a:p>
            <a:pPr marL="971550" lvl="1" indent="-514350">
              <a:buFont typeface="+mj-lt"/>
              <a:buAutoNum type="arabicParenR"/>
            </a:pPr>
            <a:r>
              <a:rPr lang="zh-TW" altLang="en-US" dirty="0"/>
              <a:t>哪些產品有短缺的風險？</a:t>
            </a:r>
          </a:p>
          <a:p>
            <a:pPr marL="971550" lvl="1" indent="-514350">
              <a:buFont typeface="+mj-lt"/>
              <a:buAutoNum type="arabicParenR"/>
            </a:pPr>
            <a:r>
              <a:rPr lang="zh-TW" altLang="en-US" dirty="0"/>
              <a:t>儲存這些產品的成本為何？</a:t>
            </a:r>
          </a:p>
          <a:p>
            <a:pPr marL="971550" lvl="1" indent="-514350">
              <a:buFont typeface="+mj-lt"/>
              <a:buAutoNum type="arabicParenR"/>
            </a:pPr>
            <a:r>
              <a:rPr lang="zh-TW" altLang="en-US" dirty="0"/>
              <a:t>針對不同的產品別，其存貨週轉率為何？</a:t>
            </a:r>
          </a:p>
          <a:p>
            <a:pPr marL="971550" lvl="1" indent="-514350">
              <a:buFont typeface="+mj-lt"/>
              <a:buAutoNum type="arabicParenR"/>
            </a:pPr>
            <a:r>
              <a:rPr lang="zh-TW" altLang="en-US" dirty="0"/>
              <a:t>哪些產品即將過期？</a:t>
            </a:r>
          </a:p>
          <a:p>
            <a:pPr marL="971550" lvl="1" indent="-514350">
              <a:buFont typeface="+mj-lt"/>
              <a:buAutoNum type="arabicParenR"/>
            </a:pPr>
            <a:r>
              <a:rPr lang="zh-TW" altLang="en-US" dirty="0"/>
              <a:t>未來倉庫儲存空間的需求為何？</a:t>
            </a:r>
          </a:p>
        </p:txBody>
      </p:sp>
      <p:sp>
        <p:nvSpPr>
          <p:cNvPr id="2" name="日期版面配置區 1">
            <a:extLst>
              <a:ext uri="{FF2B5EF4-FFF2-40B4-BE49-F238E27FC236}">
                <a16:creationId xmlns:a16="http://schemas.microsoft.com/office/drawing/2014/main" id="{8579C176-F65B-4877-8AC1-A524894CDB57}"/>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10CE67E8-5F9F-4F24-B5D9-894AB11D5CB6}"/>
              </a:ext>
            </a:extLst>
          </p:cNvPr>
          <p:cNvSpPr>
            <a:spLocks noGrp="1"/>
          </p:cNvSpPr>
          <p:nvPr>
            <p:ph type="sldNum" sz="quarter" idx="12"/>
          </p:nvPr>
        </p:nvSpPr>
        <p:spPr/>
        <p:txBody>
          <a:bodyPr/>
          <a:lstStyle/>
          <a:p>
            <a:fld id="{BE3F7ED4-9413-4E2F-888F-738F7D1EB96A}" type="slidenum">
              <a:rPr lang="ko-KR" altLang="en-US" smtClean="0"/>
              <a:pPr/>
              <a:t>44</a:t>
            </a:fld>
            <a:endParaRPr lang="en-US" altLang="ko-K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543E54-39CC-428D-AAEF-6006F2947C21}"/>
              </a:ext>
            </a:extLst>
          </p:cNvPr>
          <p:cNvSpPr>
            <a:spLocks noGrp="1"/>
          </p:cNvSpPr>
          <p:nvPr>
            <p:ph type="title"/>
          </p:nvPr>
        </p:nvSpPr>
        <p:spPr/>
        <p:txBody>
          <a:bodyPr/>
          <a:lstStyle/>
          <a:p>
            <a:endParaRPr lang="zh-TW" altLang="en-US"/>
          </a:p>
        </p:txBody>
      </p:sp>
      <p:sp>
        <p:nvSpPr>
          <p:cNvPr id="4" name="日期版面配置區 3">
            <a:extLst>
              <a:ext uri="{FF2B5EF4-FFF2-40B4-BE49-F238E27FC236}">
                <a16:creationId xmlns:a16="http://schemas.microsoft.com/office/drawing/2014/main" id="{E3605B25-C7FE-448B-BA80-3165EC182A8F}"/>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5" name="投影片編號版面配置區 4">
            <a:extLst>
              <a:ext uri="{FF2B5EF4-FFF2-40B4-BE49-F238E27FC236}">
                <a16:creationId xmlns:a16="http://schemas.microsoft.com/office/drawing/2014/main" id="{0DEF192F-2815-4E66-91A5-E458A2EA0E51}"/>
              </a:ext>
            </a:extLst>
          </p:cNvPr>
          <p:cNvSpPr>
            <a:spLocks noGrp="1"/>
          </p:cNvSpPr>
          <p:nvPr>
            <p:ph type="sldNum" sz="quarter" idx="12"/>
          </p:nvPr>
        </p:nvSpPr>
        <p:spPr/>
        <p:txBody>
          <a:bodyPr/>
          <a:lstStyle/>
          <a:p>
            <a:fld id="{BE3F7ED4-9413-4E2F-888F-738F7D1EB96A}" type="slidenum">
              <a:rPr lang="ko-KR" altLang="en-US" smtClean="0"/>
              <a:pPr/>
              <a:t>45</a:t>
            </a:fld>
            <a:endParaRPr lang="en-US" altLang="ko-KR"/>
          </a:p>
        </p:txBody>
      </p:sp>
      <p:pic>
        <p:nvPicPr>
          <p:cNvPr id="9" name="內容版面配置區 8">
            <a:extLst>
              <a:ext uri="{FF2B5EF4-FFF2-40B4-BE49-F238E27FC236}">
                <a16:creationId xmlns:a16="http://schemas.microsoft.com/office/drawing/2014/main" id="{063202CE-FAB2-4F31-B845-04B58B2A1CD1}"/>
              </a:ext>
            </a:extLst>
          </p:cNvPr>
          <p:cNvPicPr>
            <a:picLocks noGrp="1" noChangeAspect="1"/>
          </p:cNvPicPr>
          <p:nvPr>
            <p:ph idx="1"/>
          </p:nvPr>
        </p:nvPicPr>
        <p:blipFill>
          <a:blip r:embed="rId2"/>
          <a:stretch>
            <a:fillRect/>
          </a:stretch>
        </p:blipFill>
        <p:spPr>
          <a:xfrm>
            <a:off x="2279576" y="224645"/>
            <a:ext cx="8146256" cy="6459379"/>
          </a:xfrm>
          <a:prstGeom prst="rect">
            <a:avLst/>
          </a:prstGeom>
        </p:spPr>
      </p:pic>
    </p:spTree>
    <p:extLst>
      <p:ext uri="{BB962C8B-B14F-4D97-AF65-F5344CB8AC3E}">
        <p14:creationId xmlns:p14="http://schemas.microsoft.com/office/powerpoint/2010/main" val="740194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D0DB1E-E7F9-4264-A6B9-E2AEB13E09A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5FF77FD-3B19-41D6-9877-7489F2F5CD29}"/>
              </a:ext>
            </a:extLst>
          </p:cNvPr>
          <p:cNvSpPr>
            <a:spLocks noGrp="1"/>
          </p:cNvSpPr>
          <p:nvPr>
            <p:ph idx="1"/>
          </p:nvPr>
        </p:nvSpPr>
        <p:spPr/>
        <p:txBody>
          <a:bodyPr/>
          <a:lstStyle/>
          <a:p>
            <a:endParaRPr lang="zh-TW" altLang="en-US"/>
          </a:p>
        </p:txBody>
      </p:sp>
      <p:sp>
        <p:nvSpPr>
          <p:cNvPr id="4" name="日期版面配置區 3">
            <a:extLst>
              <a:ext uri="{FF2B5EF4-FFF2-40B4-BE49-F238E27FC236}">
                <a16:creationId xmlns:a16="http://schemas.microsoft.com/office/drawing/2014/main" id="{FFB3D60E-7125-4D23-89FB-E05420E63817}"/>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5" name="投影片編號版面配置區 4">
            <a:extLst>
              <a:ext uri="{FF2B5EF4-FFF2-40B4-BE49-F238E27FC236}">
                <a16:creationId xmlns:a16="http://schemas.microsoft.com/office/drawing/2014/main" id="{712777A7-732B-4249-9067-2B6B705D3E59}"/>
              </a:ext>
            </a:extLst>
          </p:cNvPr>
          <p:cNvSpPr>
            <a:spLocks noGrp="1"/>
          </p:cNvSpPr>
          <p:nvPr>
            <p:ph type="sldNum" sz="quarter" idx="12"/>
          </p:nvPr>
        </p:nvSpPr>
        <p:spPr/>
        <p:txBody>
          <a:bodyPr/>
          <a:lstStyle/>
          <a:p>
            <a:fld id="{BE3F7ED4-9413-4E2F-888F-738F7D1EB96A}" type="slidenum">
              <a:rPr lang="ko-KR" altLang="en-US" smtClean="0"/>
              <a:pPr/>
              <a:t>46</a:t>
            </a:fld>
            <a:endParaRPr lang="en-US" altLang="ko-KR"/>
          </a:p>
        </p:txBody>
      </p:sp>
      <p:pic>
        <p:nvPicPr>
          <p:cNvPr id="7" name="圖片 6">
            <a:extLst>
              <a:ext uri="{FF2B5EF4-FFF2-40B4-BE49-F238E27FC236}">
                <a16:creationId xmlns:a16="http://schemas.microsoft.com/office/drawing/2014/main" id="{6968084B-4B08-4713-97D5-603648733369}"/>
              </a:ext>
            </a:extLst>
          </p:cNvPr>
          <p:cNvPicPr>
            <a:picLocks noChangeAspect="1"/>
          </p:cNvPicPr>
          <p:nvPr/>
        </p:nvPicPr>
        <p:blipFill>
          <a:blip r:embed="rId2"/>
          <a:stretch>
            <a:fillRect/>
          </a:stretch>
        </p:blipFill>
        <p:spPr>
          <a:xfrm>
            <a:off x="2082188" y="1730950"/>
            <a:ext cx="8125301" cy="3714274"/>
          </a:xfrm>
          <a:prstGeom prst="rect">
            <a:avLst/>
          </a:prstGeom>
        </p:spPr>
      </p:pic>
      <p:pic>
        <p:nvPicPr>
          <p:cNvPr id="6" name="圖片 5">
            <a:extLst>
              <a:ext uri="{FF2B5EF4-FFF2-40B4-BE49-F238E27FC236}">
                <a16:creationId xmlns:a16="http://schemas.microsoft.com/office/drawing/2014/main" id="{413BFA24-5D94-4F3B-9421-7B999A9EB78F}"/>
              </a:ext>
            </a:extLst>
          </p:cNvPr>
          <p:cNvPicPr>
            <a:picLocks noChangeAspect="1"/>
          </p:cNvPicPr>
          <p:nvPr/>
        </p:nvPicPr>
        <p:blipFill>
          <a:blip r:embed="rId3"/>
          <a:stretch>
            <a:fillRect/>
          </a:stretch>
        </p:blipFill>
        <p:spPr>
          <a:xfrm>
            <a:off x="2082188" y="1111431"/>
            <a:ext cx="8125301" cy="749141"/>
          </a:xfrm>
          <a:prstGeom prst="rect">
            <a:avLst/>
          </a:prstGeom>
        </p:spPr>
      </p:pic>
    </p:spTree>
    <p:extLst>
      <p:ext uri="{BB962C8B-B14F-4D97-AF65-F5344CB8AC3E}">
        <p14:creationId xmlns:p14="http://schemas.microsoft.com/office/powerpoint/2010/main" val="172135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2">
            <a:extLst>
              <a:ext uri="{FF2B5EF4-FFF2-40B4-BE49-F238E27FC236}">
                <a16:creationId xmlns:a16="http://schemas.microsoft.com/office/drawing/2014/main" id="{E96B2171-A206-420B-853F-0D7E2B77DF11}"/>
              </a:ext>
            </a:extLst>
          </p:cNvPr>
          <p:cNvSpPr>
            <a:spLocks noGrp="1"/>
          </p:cNvSpPr>
          <p:nvPr>
            <p:ph type="title"/>
          </p:nvPr>
        </p:nvSpPr>
        <p:spPr/>
        <p:txBody>
          <a:bodyPr/>
          <a:lstStyle/>
          <a:p>
            <a:r>
              <a:rPr lang="en-US" altLang="zh-TW" dirty="0"/>
              <a:t>6.4.2 </a:t>
            </a:r>
            <a:r>
              <a:rPr lang="zh-TW" altLang="en-US" dirty="0"/>
              <a:t>訂單達交分析</a:t>
            </a:r>
          </a:p>
        </p:txBody>
      </p:sp>
      <p:sp>
        <p:nvSpPr>
          <p:cNvPr id="60419" name="內容版面配置區 1">
            <a:extLst>
              <a:ext uri="{FF2B5EF4-FFF2-40B4-BE49-F238E27FC236}">
                <a16:creationId xmlns:a16="http://schemas.microsoft.com/office/drawing/2014/main" id="{5F33AEFC-F1CA-43AF-A049-817AF050A29B}"/>
              </a:ext>
            </a:extLst>
          </p:cNvPr>
          <p:cNvSpPr>
            <a:spLocks noGrp="1"/>
          </p:cNvSpPr>
          <p:nvPr>
            <p:ph idx="1"/>
          </p:nvPr>
        </p:nvSpPr>
        <p:spPr/>
        <p:txBody>
          <a:bodyPr/>
          <a:lstStyle/>
          <a:p>
            <a:pPr marL="514350" indent="-514350">
              <a:buFont typeface="+mj-lt"/>
              <a:buAutoNum type="arabicPeriod"/>
            </a:pPr>
            <a:r>
              <a:rPr lang="zh-TW" altLang="en-US" dirty="0"/>
              <a:t>使用目的</a:t>
            </a:r>
            <a:endParaRPr lang="en-US" altLang="zh-TW" dirty="0"/>
          </a:p>
          <a:p>
            <a:pPr lvl="1"/>
            <a:r>
              <a:rPr lang="zh-TW" altLang="en-US" dirty="0"/>
              <a:t>幫助企業的物流與銷售經理人分析整個從接單到出貨的處理時間，以及分析原始訂單與出貨項目的差異，和售貨退回相關事項。</a:t>
            </a:r>
            <a:endParaRPr lang="en-US" altLang="zh-TW" dirty="0"/>
          </a:p>
          <a:p>
            <a:pPr lvl="1"/>
            <a:r>
              <a:rPr lang="zh-TW" altLang="en-US" dirty="0"/>
              <a:t>同時用以確認出貨項目的正確性，並且追蹤出貨結果，以及瞭解尚未出貨有問題的訂單，並且配置資源加以處理。</a:t>
            </a:r>
            <a:endParaRPr lang="en-US" altLang="zh-TW" dirty="0"/>
          </a:p>
          <a:p>
            <a:pPr lvl="1"/>
            <a:r>
              <a:rPr lang="zh-TW" altLang="en-US" dirty="0"/>
              <a:t>同時，將此資訊分享給顧客，可以追蹤整個交貨狀況，有助於提升顧客的滿意度。</a:t>
            </a:r>
            <a:endParaRPr lang="en-US" altLang="zh-TW" dirty="0"/>
          </a:p>
        </p:txBody>
      </p:sp>
      <p:sp>
        <p:nvSpPr>
          <p:cNvPr id="2" name="日期版面配置區 1">
            <a:extLst>
              <a:ext uri="{FF2B5EF4-FFF2-40B4-BE49-F238E27FC236}">
                <a16:creationId xmlns:a16="http://schemas.microsoft.com/office/drawing/2014/main" id="{0AF07F76-B3C5-4E67-9AF1-2BE50746AA7B}"/>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C6BA6EF8-0DA4-4C00-8936-F1AE1B6C946F}"/>
              </a:ext>
            </a:extLst>
          </p:cNvPr>
          <p:cNvSpPr>
            <a:spLocks noGrp="1"/>
          </p:cNvSpPr>
          <p:nvPr>
            <p:ph type="sldNum" sz="quarter" idx="12"/>
          </p:nvPr>
        </p:nvSpPr>
        <p:spPr/>
        <p:txBody>
          <a:bodyPr/>
          <a:lstStyle/>
          <a:p>
            <a:fld id="{BE3F7ED4-9413-4E2F-888F-738F7D1EB96A}" type="slidenum">
              <a:rPr lang="ko-KR" altLang="en-US" smtClean="0"/>
              <a:pPr/>
              <a:t>47</a:t>
            </a:fld>
            <a:endParaRPr lang="en-US" altLang="ko-K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2">
            <a:extLst>
              <a:ext uri="{FF2B5EF4-FFF2-40B4-BE49-F238E27FC236}">
                <a16:creationId xmlns:a16="http://schemas.microsoft.com/office/drawing/2014/main" id="{8108AFEC-523C-4F88-8294-78888D04676B}"/>
              </a:ext>
            </a:extLst>
          </p:cNvPr>
          <p:cNvSpPr>
            <a:spLocks noGrp="1"/>
          </p:cNvSpPr>
          <p:nvPr>
            <p:ph type="title"/>
          </p:nvPr>
        </p:nvSpPr>
        <p:spPr/>
        <p:txBody>
          <a:bodyPr/>
          <a:lstStyle/>
          <a:p>
            <a:r>
              <a:rPr lang="zh-TW" altLang="en-US"/>
              <a:t>訂單達交分析</a:t>
            </a:r>
          </a:p>
        </p:txBody>
      </p:sp>
      <p:sp>
        <p:nvSpPr>
          <p:cNvPr id="61443" name="內容版面配置區 1">
            <a:extLst>
              <a:ext uri="{FF2B5EF4-FFF2-40B4-BE49-F238E27FC236}">
                <a16:creationId xmlns:a16="http://schemas.microsoft.com/office/drawing/2014/main" id="{0CD5B69B-5EB2-4235-97F2-72875A14C6F2}"/>
              </a:ext>
            </a:extLst>
          </p:cNvPr>
          <p:cNvSpPr>
            <a:spLocks noGrp="1"/>
          </p:cNvSpPr>
          <p:nvPr>
            <p:ph idx="1"/>
          </p:nvPr>
        </p:nvSpPr>
        <p:spPr/>
        <p:txBody>
          <a:bodyPr>
            <a:normAutofit fontScale="92500" lnSpcReduction="10000"/>
          </a:bodyPr>
          <a:lstStyle/>
          <a:p>
            <a:pPr marL="514350" indent="-514350">
              <a:buFont typeface="+mj-lt"/>
              <a:buAutoNum type="arabicPeriod" startAt="2"/>
            </a:pPr>
            <a:r>
              <a:rPr lang="zh-TW" altLang="en-US" dirty="0"/>
              <a:t>可解決的問題</a:t>
            </a:r>
            <a:endParaRPr lang="en-US" altLang="zh-TW" dirty="0"/>
          </a:p>
          <a:p>
            <a:pPr marL="971550" lvl="1" indent="-514350">
              <a:buFont typeface="+mj-lt"/>
              <a:buAutoNum type="arabicParenR"/>
            </a:pPr>
            <a:r>
              <a:rPr lang="zh-TW" altLang="en-US" dirty="0"/>
              <a:t>平均訂單處理時間為何？</a:t>
            </a:r>
          </a:p>
          <a:p>
            <a:pPr marL="971550" lvl="1" indent="-514350">
              <a:buFont typeface="+mj-lt"/>
              <a:buAutoNum type="arabicParenR"/>
            </a:pPr>
            <a:r>
              <a:rPr lang="zh-TW" altLang="en-US" dirty="0"/>
              <a:t>及時出貨的訂單所占的百分比為何？</a:t>
            </a:r>
          </a:p>
          <a:p>
            <a:pPr marL="971550" lvl="1" indent="-514350">
              <a:buFont typeface="+mj-lt"/>
              <a:buAutoNum type="arabicParenR"/>
            </a:pPr>
            <a:r>
              <a:rPr lang="zh-TW" altLang="en-US" dirty="0"/>
              <a:t>哪些顧客有比較好的訂單實現比率？</a:t>
            </a:r>
          </a:p>
          <a:p>
            <a:pPr marL="971550" lvl="1" indent="-514350">
              <a:buFont typeface="+mj-lt"/>
              <a:buAutoNum type="arabicParenR"/>
            </a:pPr>
            <a:r>
              <a:rPr lang="zh-TW" altLang="en-US" dirty="0"/>
              <a:t>目前有多少該出貨但未出貨的訂單？</a:t>
            </a:r>
          </a:p>
          <a:p>
            <a:pPr marL="971550" lvl="1" indent="-514350">
              <a:buFont typeface="+mj-lt"/>
              <a:buAutoNum type="arabicParenR"/>
            </a:pPr>
            <a:r>
              <a:rPr lang="zh-TW" altLang="en-US" dirty="0"/>
              <a:t>就以產品線以及地理性而言，訂單實現比率的趨勢為何？</a:t>
            </a:r>
          </a:p>
          <a:p>
            <a:pPr marL="971550" lvl="1" indent="-514350">
              <a:buFont typeface="+mj-lt"/>
              <a:buAutoNum type="arabicParenR"/>
            </a:pPr>
            <a:r>
              <a:rPr lang="zh-TW" altLang="en-US" dirty="0"/>
              <a:t>售貨退回的比例為何？</a:t>
            </a:r>
          </a:p>
          <a:p>
            <a:pPr marL="971550" lvl="1" indent="-514350">
              <a:buFont typeface="+mj-lt"/>
              <a:buAutoNum type="arabicParenR"/>
            </a:pPr>
            <a:r>
              <a:rPr lang="zh-TW" altLang="en-US" dirty="0"/>
              <a:t>從訂單輸入，到出貨的處理時間為何？</a:t>
            </a:r>
          </a:p>
          <a:p>
            <a:pPr marL="971550" lvl="1" indent="-514350">
              <a:buFont typeface="+mj-lt"/>
              <a:buAutoNum type="arabicParenR"/>
            </a:pPr>
            <a:r>
              <a:rPr lang="en-US" altLang="zh-TW" dirty="0"/>
              <a:t> </a:t>
            </a:r>
            <a:r>
              <a:rPr lang="zh-TW" altLang="en-US" dirty="0"/>
              <a:t>從製造完成，到準備出貨的處理時間為何？</a:t>
            </a:r>
          </a:p>
        </p:txBody>
      </p:sp>
      <p:sp>
        <p:nvSpPr>
          <p:cNvPr id="2" name="日期版面配置區 1">
            <a:extLst>
              <a:ext uri="{FF2B5EF4-FFF2-40B4-BE49-F238E27FC236}">
                <a16:creationId xmlns:a16="http://schemas.microsoft.com/office/drawing/2014/main" id="{EDE3D386-DCFB-4B5E-91CB-E5073AF68C7C}"/>
              </a:ext>
            </a:extLst>
          </p:cNvPr>
          <p:cNvSpPr>
            <a:spLocks noGrp="1"/>
          </p:cNvSpPr>
          <p:nvPr>
            <p:ph type="dt" sz="half" idx="10"/>
          </p:nvPr>
        </p:nvSpPr>
        <p:spPr/>
        <p:txBody>
          <a:bodyPr/>
          <a:lstStyle/>
          <a:p>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832C664A-698D-4DFE-B706-005DDD4D4D64}"/>
              </a:ext>
            </a:extLst>
          </p:cNvPr>
          <p:cNvSpPr>
            <a:spLocks noGrp="1"/>
          </p:cNvSpPr>
          <p:nvPr>
            <p:ph type="sldNum" sz="quarter" idx="12"/>
          </p:nvPr>
        </p:nvSpPr>
        <p:spPr/>
        <p:txBody>
          <a:bodyPr/>
          <a:lstStyle/>
          <a:p>
            <a:fld id="{BE3F7ED4-9413-4E2F-888F-738F7D1EB96A}" type="slidenum">
              <a:rPr lang="ko-KR" altLang="en-US" smtClean="0"/>
              <a:pPr/>
              <a:t>48</a:t>
            </a:fld>
            <a:endParaRPr lang="en-US" altLang="ko-K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D5C9EB-B39D-4D3B-A943-4891BBA3FFE8}"/>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F97C916E-0CB4-4003-9EBA-D8F39B10448B}"/>
              </a:ext>
            </a:extLst>
          </p:cNvPr>
          <p:cNvPicPr>
            <a:picLocks noGrp="1" noChangeAspect="1"/>
          </p:cNvPicPr>
          <p:nvPr>
            <p:ph idx="1"/>
          </p:nvPr>
        </p:nvPicPr>
        <p:blipFill>
          <a:blip r:embed="rId2"/>
          <a:stretch>
            <a:fillRect/>
          </a:stretch>
        </p:blipFill>
        <p:spPr>
          <a:xfrm>
            <a:off x="2455890" y="224222"/>
            <a:ext cx="7136985" cy="6373130"/>
          </a:xfrm>
          <a:prstGeom prst="rect">
            <a:avLst/>
          </a:prstGeom>
        </p:spPr>
      </p:pic>
      <p:sp>
        <p:nvSpPr>
          <p:cNvPr id="4" name="日期版面配置區 3">
            <a:extLst>
              <a:ext uri="{FF2B5EF4-FFF2-40B4-BE49-F238E27FC236}">
                <a16:creationId xmlns:a16="http://schemas.microsoft.com/office/drawing/2014/main" id="{99896523-CEF2-4677-9455-A1FDFB4257BE}"/>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5" name="投影片編號版面配置區 4">
            <a:extLst>
              <a:ext uri="{FF2B5EF4-FFF2-40B4-BE49-F238E27FC236}">
                <a16:creationId xmlns:a16="http://schemas.microsoft.com/office/drawing/2014/main" id="{A6A75D4E-B7C9-4627-BF6F-061FAADB35C1}"/>
              </a:ext>
            </a:extLst>
          </p:cNvPr>
          <p:cNvSpPr>
            <a:spLocks noGrp="1"/>
          </p:cNvSpPr>
          <p:nvPr>
            <p:ph type="sldNum" sz="quarter" idx="12"/>
          </p:nvPr>
        </p:nvSpPr>
        <p:spPr/>
        <p:txBody>
          <a:bodyPr/>
          <a:lstStyle/>
          <a:p>
            <a:fld id="{BE3F7ED4-9413-4E2F-888F-738F7D1EB96A}" type="slidenum">
              <a:rPr lang="ko-KR" altLang="en-US" smtClean="0"/>
              <a:pPr/>
              <a:t>49</a:t>
            </a:fld>
            <a:endParaRPr lang="en-US" altLang="ko-KR"/>
          </a:p>
        </p:txBody>
      </p:sp>
    </p:spTree>
    <p:extLst>
      <p:ext uri="{BB962C8B-B14F-4D97-AF65-F5344CB8AC3E}">
        <p14:creationId xmlns:p14="http://schemas.microsoft.com/office/powerpoint/2010/main" val="20564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2">
            <a:extLst>
              <a:ext uri="{FF2B5EF4-FFF2-40B4-BE49-F238E27FC236}">
                <a16:creationId xmlns:a16="http://schemas.microsoft.com/office/drawing/2014/main" id="{8BACE752-1EDB-420E-9B2B-30CBA8573764}"/>
              </a:ext>
            </a:extLst>
          </p:cNvPr>
          <p:cNvSpPr>
            <a:spLocks noGrp="1"/>
          </p:cNvSpPr>
          <p:nvPr>
            <p:ph type="title"/>
          </p:nvPr>
        </p:nvSpPr>
        <p:spPr/>
        <p:txBody>
          <a:bodyPr/>
          <a:lstStyle/>
          <a:p>
            <a:r>
              <a:rPr lang="zh-TW" altLang="en-US"/>
              <a:t>企業面對的挑戰與需求</a:t>
            </a:r>
          </a:p>
        </p:txBody>
      </p:sp>
      <p:sp>
        <p:nvSpPr>
          <p:cNvPr id="14339" name="內容版面配置區 1">
            <a:extLst>
              <a:ext uri="{FF2B5EF4-FFF2-40B4-BE49-F238E27FC236}">
                <a16:creationId xmlns:a16="http://schemas.microsoft.com/office/drawing/2014/main" id="{0990F364-509D-4A8F-BCCE-EA125336626E}"/>
              </a:ext>
            </a:extLst>
          </p:cNvPr>
          <p:cNvSpPr>
            <a:spLocks noGrp="1"/>
          </p:cNvSpPr>
          <p:nvPr>
            <p:ph idx="1"/>
          </p:nvPr>
        </p:nvSpPr>
        <p:spPr/>
        <p:txBody>
          <a:bodyPr/>
          <a:lstStyle/>
          <a:p>
            <a:r>
              <a:rPr lang="zh-TW" altLang="en-US"/>
              <a:t>商業智慧之興起</a:t>
            </a:r>
            <a:endParaRPr lang="en-US" altLang="zh-TW"/>
          </a:p>
          <a:p>
            <a:pPr lvl="1"/>
            <a:r>
              <a:rPr lang="zh-TW" altLang="en-US"/>
              <a:t>藉由整合性資訊，結合企業所擁有的產業知識，透過持續性的測量、管理與監測過程，即時且互動的對企業的關鍵性的衡量指標進行評估</a:t>
            </a:r>
          </a:p>
          <a:p>
            <a:pPr lvl="1"/>
            <a:r>
              <a:rPr lang="zh-TW" altLang="en-US"/>
              <a:t>進而發覺企業面臨的潛在問題或機會，再加以交叉分析並瞭解其中趨勢，協助企業制訂出最佳的策略與行動方案。</a:t>
            </a:r>
            <a:endParaRPr lang="en-US" altLang="zh-TW"/>
          </a:p>
        </p:txBody>
      </p:sp>
      <p:sp>
        <p:nvSpPr>
          <p:cNvPr id="2" name="日期版面配置區 1">
            <a:extLst>
              <a:ext uri="{FF2B5EF4-FFF2-40B4-BE49-F238E27FC236}">
                <a16:creationId xmlns:a16="http://schemas.microsoft.com/office/drawing/2014/main" id="{B267258D-D43A-406D-96EE-81CED0E84BCE}"/>
              </a:ext>
            </a:extLst>
          </p:cNvPr>
          <p:cNvSpPr>
            <a:spLocks noGrp="1"/>
          </p:cNvSpPr>
          <p:nvPr>
            <p:ph type="dt" sz="half" idx="10"/>
          </p:nvPr>
        </p:nvSpPr>
        <p:spPr/>
        <p:txBody>
          <a:bodyPr/>
          <a:lstStyle/>
          <a:p>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E6B84DA9-96B7-47B6-887D-EB852ECF4F38}"/>
              </a:ext>
            </a:extLst>
          </p:cNvPr>
          <p:cNvSpPr>
            <a:spLocks noGrp="1"/>
          </p:cNvSpPr>
          <p:nvPr>
            <p:ph type="sldNum" sz="quarter" idx="12"/>
          </p:nvPr>
        </p:nvSpPr>
        <p:spPr/>
        <p:txBody>
          <a:bodyPr/>
          <a:lstStyle/>
          <a:p>
            <a:fld id="{BE3F7ED4-9413-4E2F-888F-738F7D1EB96A}" type="slidenum">
              <a:rPr lang="ko-KR" altLang="en-US" smtClean="0"/>
              <a:pPr/>
              <a:t>5</a:t>
            </a:fld>
            <a:endParaRPr lang="en-US" altLang="ko-K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2">
            <a:extLst>
              <a:ext uri="{FF2B5EF4-FFF2-40B4-BE49-F238E27FC236}">
                <a16:creationId xmlns:a16="http://schemas.microsoft.com/office/drawing/2014/main" id="{77ECF1BD-B47B-459B-861A-EB4F973F34B5}"/>
              </a:ext>
            </a:extLst>
          </p:cNvPr>
          <p:cNvSpPr>
            <a:spLocks noGrp="1"/>
          </p:cNvSpPr>
          <p:nvPr>
            <p:ph type="title"/>
          </p:nvPr>
        </p:nvSpPr>
        <p:spPr/>
        <p:txBody>
          <a:bodyPr/>
          <a:lstStyle/>
          <a:p>
            <a:r>
              <a:rPr lang="zh-TW" altLang="en-US"/>
              <a:t>企業面對的挑戰與需求</a:t>
            </a:r>
          </a:p>
        </p:txBody>
      </p:sp>
      <p:sp>
        <p:nvSpPr>
          <p:cNvPr id="15363" name="內容版面配置區 1">
            <a:extLst>
              <a:ext uri="{FF2B5EF4-FFF2-40B4-BE49-F238E27FC236}">
                <a16:creationId xmlns:a16="http://schemas.microsoft.com/office/drawing/2014/main" id="{F5807EB6-4B35-4F3D-B829-3E3B2853ADB4}"/>
              </a:ext>
            </a:extLst>
          </p:cNvPr>
          <p:cNvSpPr>
            <a:spLocks noGrp="1"/>
          </p:cNvSpPr>
          <p:nvPr>
            <p:ph idx="1"/>
          </p:nvPr>
        </p:nvSpPr>
        <p:spPr/>
        <p:txBody>
          <a:bodyPr/>
          <a:lstStyle/>
          <a:p>
            <a:r>
              <a:rPr lang="zh-TW" altLang="en-US" dirty="0"/>
              <a:t>企業對於銷售與配銷分析之需求</a:t>
            </a:r>
            <a:endParaRPr lang="en-US" altLang="zh-TW" dirty="0"/>
          </a:p>
          <a:p>
            <a:pPr marL="971550" lvl="1" indent="-514350">
              <a:buFont typeface="+mj-lt"/>
              <a:buAutoNum type="arabicParenR"/>
            </a:pPr>
            <a:r>
              <a:rPr lang="zh-TW" altLang="en-US" dirty="0"/>
              <a:t>取得完整顧客績效並且預測顧客獲利率</a:t>
            </a:r>
            <a:endParaRPr lang="en-US" altLang="zh-TW" dirty="0"/>
          </a:p>
          <a:p>
            <a:pPr marL="971550" lvl="1" indent="-514350">
              <a:buFont typeface="+mj-lt"/>
              <a:buAutoNum type="arabicParenR"/>
            </a:pPr>
            <a:r>
              <a:rPr lang="zh-TW" altLang="en-US" dirty="0"/>
              <a:t>分析行銷活動效率並且通知特定顧客行為改變</a:t>
            </a:r>
            <a:endParaRPr lang="en-US" altLang="zh-TW" dirty="0"/>
          </a:p>
          <a:p>
            <a:pPr marL="971550" lvl="1" indent="-514350">
              <a:buFont typeface="+mj-lt"/>
              <a:buAutoNum type="arabicParenR"/>
            </a:pPr>
            <a:r>
              <a:rPr lang="zh-TW" altLang="en-US" dirty="0"/>
              <a:t>從不同的企業角度分析銷售機會以及預測未來的銷售趨勢和可能性</a:t>
            </a:r>
            <a:endParaRPr lang="en-US" altLang="zh-TW" dirty="0"/>
          </a:p>
          <a:p>
            <a:pPr marL="971550" lvl="1" indent="-514350">
              <a:buFont typeface="+mj-lt"/>
              <a:buAutoNum type="arabicParenR"/>
            </a:pPr>
            <a:r>
              <a:rPr lang="zh-TW" altLang="en-US" dirty="0"/>
              <a:t>瞭解產品銷售狀況以及評估銷售人力的績效</a:t>
            </a:r>
            <a:endParaRPr lang="en-US" altLang="zh-TW" dirty="0"/>
          </a:p>
          <a:p>
            <a:pPr marL="971550" lvl="1" indent="-514350">
              <a:buFont typeface="+mj-lt"/>
              <a:buAutoNum type="arabicParenR"/>
            </a:pPr>
            <a:r>
              <a:rPr lang="zh-TW" altLang="en-US" dirty="0"/>
              <a:t>分析現有存貨水準並且主動通知產品以及原物料的不足</a:t>
            </a:r>
            <a:endParaRPr lang="en-US" altLang="zh-TW" dirty="0"/>
          </a:p>
          <a:p>
            <a:pPr lvl="1"/>
            <a:endParaRPr lang="en-US" altLang="zh-TW" dirty="0"/>
          </a:p>
          <a:p>
            <a:pPr lvl="1"/>
            <a:endParaRPr lang="en-US" altLang="zh-TW" dirty="0"/>
          </a:p>
          <a:p>
            <a:endParaRPr lang="en-US" altLang="zh-TW" dirty="0"/>
          </a:p>
        </p:txBody>
      </p:sp>
      <p:sp>
        <p:nvSpPr>
          <p:cNvPr id="2" name="日期版面配置區 1">
            <a:extLst>
              <a:ext uri="{FF2B5EF4-FFF2-40B4-BE49-F238E27FC236}">
                <a16:creationId xmlns:a16="http://schemas.microsoft.com/office/drawing/2014/main" id="{7BBB94BA-9F55-4D59-9CC8-C52E95A3CF7A}"/>
              </a:ext>
            </a:extLst>
          </p:cNvPr>
          <p:cNvSpPr>
            <a:spLocks noGrp="1"/>
          </p:cNvSpPr>
          <p:nvPr>
            <p:ph type="dt" sz="half" idx="10"/>
          </p:nvPr>
        </p:nvSpPr>
        <p:spPr/>
        <p:txBody>
          <a:bodyPr/>
          <a:lstStyle/>
          <a:p>
            <a:pPr>
              <a:defRPr/>
            </a:pPr>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433DBC77-27CB-4FE7-B858-BF0E9791EE19}"/>
              </a:ext>
            </a:extLst>
          </p:cNvPr>
          <p:cNvSpPr>
            <a:spLocks noGrp="1"/>
          </p:cNvSpPr>
          <p:nvPr>
            <p:ph type="sldNum" sz="quarter" idx="12"/>
          </p:nvPr>
        </p:nvSpPr>
        <p:spPr/>
        <p:txBody>
          <a:bodyPr/>
          <a:lstStyle/>
          <a:p>
            <a:fld id="{BE3F7ED4-9413-4E2F-888F-738F7D1EB96A}" type="slidenum">
              <a:rPr lang="ko-KR" altLang="en-US" smtClean="0"/>
              <a:pPr/>
              <a:t>6</a:t>
            </a:fld>
            <a:endParaRPr lang="en-US" altLang="ko-K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2">
            <a:extLst>
              <a:ext uri="{FF2B5EF4-FFF2-40B4-BE49-F238E27FC236}">
                <a16:creationId xmlns:a16="http://schemas.microsoft.com/office/drawing/2014/main" id="{4FCA096F-5FEA-4ADE-9BB7-4AB3EB792192}"/>
              </a:ext>
            </a:extLst>
          </p:cNvPr>
          <p:cNvSpPr>
            <a:spLocks noGrp="1"/>
          </p:cNvSpPr>
          <p:nvPr>
            <p:ph type="title"/>
          </p:nvPr>
        </p:nvSpPr>
        <p:spPr/>
        <p:txBody>
          <a:bodyPr/>
          <a:lstStyle/>
          <a:p>
            <a:r>
              <a:rPr lang="en-US" altLang="zh-TW" dirty="0"/>
              <a:t>6.1.2</a:t>
            </a:r>
            <a:r>
              <a:rPr lang="zh-TW" altLang="en-US" dirty="0"/>
              <a:t> 分析架構與範疇</a:t>
            </a:r>
          </a:p>
        </p:txBody>
      </p:sp>
      <p:pic>
        <p:nvPicPr>
          <p:cNvPr id="8" name="內容版面配置區 7">
            <a:extLst>
              <a:ext uri="{FF2B5EF4-FFF2-40B4-BE49-F238E27FC236}">
                <a16:creationId xmlns:a16="http://schemas.microsoft.com/office/drawing/2014/main" id="{CE133001-E912-4E02-971B-EE881C98C725}"/>
              </a:ext>
            </a:extLst>
          </p:cNvPr>
          <p:cNvPicPr>
            <a:picLocks noGrp="1" noChangeAspect="1"/>
          </p:cNvPicPr>
          <p:nvPr>
            <p:ph idx="1"/>
          </p:nvPr>
        </p:nvPicPr>
        <p:blipFill>
          <a:blip r:embed="rId3"/>
          <a:stretch>
            <a:fillRect/>
          </a:stretch>
        </p:blipFill>
        <p:spPr>
          <a:xfrm>
            <a:off x="2571950" y="1125538"/>
            <a:ext cx="7048099" cy="5543550"/>
          </a:xfrm>
          <a:prstGeom prst="rect">
            <a:avLst/>
          </a:prstGeom>
        </p:spPr>
      </p:pic>
      <p:sp>
        <p:nvSpPr>
          <p:cNvPr id="2" name="日期版面配置區 1">
            <a:extLst>
              <a:ext uri="{FF2B5EF4-FFF2-40B4-BE49-F238E27FC236}">
                <a16:creationId xmlns:a16="http://schemas.microsoft.com/office/drawing/2014/main" id="{BF9E2CF7-5294-4F24-9D6E-EBDFC2C7682E}"/>
              </a:ext>
            </a:extLst>
          </p:cNvPr>
          <p:cNvSpPr>
            <a:spLocks noGrp="1"/>
          </p:cNvSpPr>
          <p:nvPr>
            <p:ph type="dt" sz="half" idx="10"/>
          </p:nvPr>
        </p:nvSpPr>
        <p:spPr/>
        <p:txBody>
          <a:bodyPr/>
          <a:lstStyle/>
          <a:p>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47C019D6-E8ED-4D35-A1E7-D3599B45D25E}"/>
              </a:ext>
            </a:extLst>
          </p:cNvPr>
          <p:cNvSpPr>
            <a:spLocks noGrp="1"/>
          </p:cNvSpPr>
          <p:nvPr>
            <p:ph type="sldNum" sz="quarter" idx="12"/>
          </p:nvPr>
        </p:nvSpPr>
        <p:spPr/>
        <p:txBody>
          <a:bodyPr/>
          <a:lstStyle/>
          <a:p>
            <a:fld id="{BE3F7ED4-9413-4E2F-888F-738F7D1EB96A}" type="slidenum">
              <a:rPr lang="ko-KR" altLang="en-US" smtClean="0"/>
              <a:pPr/>
              <a:t>7</a:t>
            </a:fld>
            <a:endParaRPr lang="en-US" altLang="ko-K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2">
            <a:extLst>
              <a:ext uri="{FF2B5EF4-FFF2-40B4-BE49-F238E27FC236}">
                <a16:creationId xmlns:a16="http://schemas.microsoft.com/office/drawing/2014/main" id="{2C9BDB9C-C257-41C3-BCBC-F6A0020B45E2}"/>
              </a:ext>
            </a:extLst>
          </p:cNvPr>
          <p:cNvSpPr>
            <a:spLocks noGrp="1"/>
          </p:cNvSpPr>
          <p:nvPr>
            <p:ph type="title"/>
          </p:nvPr>
        </p:nvSpPr>
        <p:spPr/>
        <p:txBody>
          <a:bodyPr/>
          <a:lstStyle/>
          <a:p>
            <a:r>
              <a:rPr lang="en-US" altLang="zh-TW" dirty="0"/>
              <a:t>6.1.3</a:t>
            </a:r>
            <a:r>
              <a:rPr lang="zh-TW" altLang="en-US" dirty="0"/>
              <a:t> 分析應用之層級</a:t>
            </a:r>
          </a:p>
        </p:txBody>
      </p:sp>
      <p:pic>
        <p:nvPicPr>
          <p:cNvPr id="9" name="內容版面配置區 8">
            <a:extLst>
              <a:ext uri="{FF2B5EF4-FFF2-40B4-BE49-F238E27FC236}">
                <a16:creationId xmlns:a16="http://schemas.microsoft.com/office/drawing/2014/main" id="{9A95F5F5-45A1-436E-AED0-9B7A11E12114}"/>
              </a:ext>
            </a:extLst>
          </p:cNvPr>
          <p:cNvPicPr>
            <a:picLocks noGrp="1" noChangeAspect="1"/>
          </p:cNvPicPr>
          <p:nvPr>
            <p:ph idx="1"/>
          </p:nvPr>
        </p:nvPicPr>
        <p:blipFill>
          <a:blip r:embed="rId3"/>
          <a:stretch>
            <a:fillRect/>
          </a:stretch>
        </p:blipFill>
        <p:spPr>
          <a:xfrm>
            <a:off x="2065873" y="1180418"/>
            <a:ext cx="8105418" cy="5192712"/>
          </a:xfrm>
          <a:prstGeom prst="rect">
            <a:avLst/>
          </a:prstGeom>
        </p:spPr>
      </p:pic>
      <p:sp>
        <p:nvSpPr>
          <p:cNvPr id="2" name="日期版面配置區 1">
            <a:extLst>
              <a:ext uri="{FF2B5EF4-FFF2-40B4-BE49-F238E27FC236}">
                <a16:creationId xmlns:a16="http://schemas.microsoft.com/office/drawing/2014/main" id="{F1F0B9E9-99F6-47E3-8B4D-1418CD49C890}"/>
              </a:ext>
            </a:extLst>
          </p:cNvPr>
          <p:cNvSpPr>
            <a:spLocks noGrp="1"/>
          </p:cNvSpPr>
          <p:nvPr>
            <p:ph type="dt" sz="half" idx="10"/>
          </p:nvPr>
        </p:nvSpPr>
        <p:spPr/>
        <p:txBody>
          <a:bodyPr/>
          <a:lstStyle/>
          <a:p>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826E0C88-C898-4101-88DE-85F754530EC2}"/>
              </a:ext>
            </a:extLst>
          </p:cNvPr>
          <p:cNvSpPr>
            <a:spLocks noGrp="1"/>
          </p:cNvSpPr>
          <p:nvPr>
            <p:ph type="sldNum" sz="quarter" idx="12"/>
          </p:nvPr>
        </p:nvSpPr>
        <p:spPr/>
        <p:txBody>
          <a:bodyPr/>
          <a:lstStyle/>
          <a:p>
            <a:fld id="{BE3F7ED4-9413-4E2F-888F-738F7D1EB96A}" type="slidenum">
              <a:rPr lang="ko-KR" altLang="en-US" smtClean="0"/>
              <a:pPr/>
              <a:t>8</a:t>
            </a:fld>
            <a:endParaRPr lang="en-US" altLang="ko-K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3">
            <a:extLst>
              <a:ext uri="{FF2B5EF4-FFF2-40B4-BE49-F238E27FC236}">
                <a16:creationId xmlns:a16="http://schemas.microsoft.com/office/drawing/2014/main" id="{AABEE850-85B4-483F-804D-5F1E113DF942}"/>
              </a:ext>
            </a:extLst>
          </p:cNvPr>
          <p:cNvSpPr>
            <a:spLocks noChangeShapeType="1"/>
          </p:cNvSpPr>
          <p:nvPr/>
        </p:nvSpPr>
        <p:spPr bwMode="auto">
          <a:xfrm>
            <a:off x="6661150" y="771525"/>
            <a:ext cx="88900" cy="0"/>
          </a:xfrm>
          <a:prstGeom prst="line">
            <a:avLst/>
          </a:prstGeom>
          <a:noFill/>
          <a:ln w="9525">
            <a:solidFill>
              <a:schemeClr val="bg2"/>
            </a:solidFill>
            <a:round/>
            <a:headEnd/>
            <a:tailEnd type="arrow" w="med" len="me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18435" name="Text Box 4">
            <a:extLst>
              <a:ext uri="{FF2B5EF4-FFF2-40B4-BE49-F238E27FC236}">
                <a16:creationId xmlns:a16="http://schemas.microsoft.com/office/drawing/2014/main" id="{717EB758-EEF2-4F96-88F9-A2ADBBC90254}"/>
              </a:ext>
            </a:extLst>
          </p:cNvPr>
          <p:cNvSpPr txBox="1">
            <a:spLocks noChangeArrowheads="1"/>
          </p:cNvSpPr>
          <p:nvPr/>
        </p:nvSpPr>
        <p:spPr bwMode="auto">
          <a:xfrm>
            <a:off x="5676901" y="682625"/>
            <a:ext cx="936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latinLnBrk="1"/>
            <a:r>
              <a:rPr lang="en-US" altLang="zh-CN" sz="1200" b="1">
                <a:solidFill>
                  <a:schemeClr val="bg1"/>
                </a:solidFill>
                <a:latin typeface="Arial" panose="020B0604020202020204" pitchFamily="34" charset="0"/>
                <a:ea typeface="Gulim" panose="020B0600000101010101" pitchFamily="34" charset="-127"/>
              </a:rPr>
              <a:t>Customer</a:t>
            </a:r>
            <a:r>
              <a:rPr lang="en-US" altLang="ko-KR" sz="1200" b="1">
                <a:solidFill>
                  <a:schemeClr val="bg1"/>
                </a:solidFill>
                <a:latin typeface="Arial" panose="020B0604020202020204" pitchFamily="34" charset="0"/>
                <a:ea typeface="Gulim" panose="020B0600000101010101" pitchFamily="34" charset="-127"/>
              </a:rPr>
              <a:t> </a:t>
            </a:r>
          </a:p>
        </p:txBody>
      </p:sp>
      <p:sp>
        <p:nvSpPr>
          <p:cNvPr id="18436" name="Rectangle 126">
            <a:extLst>
              <a:ext uri="{FF2B5EF4-FFF2-40B4-BE49-F238E27FC236}">
                <a16:creationId xmlns:a16="http://schemas.microsoft.com/office/drawing/2014/main" id="{B7AD962A-3239-459F-A140-13B35F53AAFC}"/>
              </a:ext>
            </a:extLst>
          </p:cNvPr>
          <p:cNvSpPr>
            <a:spLocks noGrp="1" noChangeArrowheads="1"/>
          </p:cNvSpPr>
          <p:nvPr>
            <p:ph type="title"/>
          </p:nvPr>
        </p:nvSpPr>
        <p:spPr/>
        <p:txBody>
          <a:bodyPr/>
          <a:lstStyle/>
          <a:p>
            <a:r>
              <a:rPr lang="en-US" altLang="zh-CN" dirty="0"/>
              <a:t>Logistics Functionalities Integration</a:t>
            </a:r>
          </a:p>
        </p:txBody>
      </p:sp>
      <p:sp>
        <p:nvSpPr>
          <p:cNvPr id="7" name="內容版面配置區 6">
            <a:extLst>
              <a:ext uri="{FF2B5EF4-FFF2-40B4-BE49-F238E27FC236}">
                <a16:creationId xmlns:a16="http://schemas.microsoft.com/office/drawing/2014/main" id="{0AD2B442-59D5-4E70-B7E4-5C881D9528F2}"/>
              </a:ext>
            </a:extLst>
          </p:cNvPr>
          <p:cNvSpPr>
            <a:spLocks noGrp="1"/>
          </p:cNvSpPr>
          <p:nvPr>
            <p:ph idx="1"/>
          </p:nvPr>
        </p:nvSpPr>
        <p:spPr/>
        <p:txBody>
          <a:bodyPr/>
          <a:lstStyle/>
          <a:p>
            <a:endParaRPr lang="zh-TW" altLang="en-US"/>
          </a:p>
        </p:txBody>
      </p:sp>
      <p:sp>
        <p:nvSpPr>
          <p:cNvPr id="2" name="日期版面配置區 1">
            <a:extLst>
              <a:ext uri="{FF2B5EF4-FFF2-40B4-BE49-F238E27FC236}">
                <a16:creationId xmlns:a16="http://schemas.microsoft.com/office/drawing/2014/main" id="{D1749BB9-8885-4F91-8D68-D93FBDFF76EE}"/>
              </a:ext>
            </a:extLst>
          </p:cNvPr>
          <p:cNvSpPr>
            <a:spLocks noGrp="1"/>
          </p:cNvSpPr>
          <p:nvPr>
            <p:ph type="dt" sz="half" idx="10"/>
          </p:nvPr>
        </p:nvSpPr>
        <p:spPr/>
        <p:txBody>
          <a:bodyPr/>
          <a:lstStyle/>
          <a:p>
            <a:r>
              <a:rPr lang="en-US" altLang="zh-TW"/>
              <a:t>© </a:t>
            </a:r>
            <a:r>
              <a:rPr lang="zh-TW" altLang="en-US"/>
              <a:t>滄海圖書</a:t>
            </a:r>
            <a:endParaRPr lang="en-US" altLang="ko-KR"/>
          </a:p>
        </p:txBody>
      </p:sp>
      <p:sp>
        <p:nvSpPr>
          <p:cNvPr id="3" name="投影片編號版面配置區 2">
            <a:extLst>
              <a:ext uri="{FF2B5EF4-FFF2-40B4-BE49-F238E27FC236}">
                <a16:creationId xmlns:a16="http://schemas.microsoft.com/office/drawing/2014/main" id="{E119A35E-C7FD-42E6-942E-D21057B8BCA4}"/>
              </a:ext>
            </a:extLst>
          </p:cNvPr>
          <p:cNvSpPr>
            <a:spLocks noGrp="1"/>
          </p:cNvSpPr>
          <p:nvPr>
            <p:ph type="sldNum" sz="quarter" idx="12"/>
          </p:nvPr>
        </p:nvSpPr>
        <p:spPr/>
        <p:txBody>
          <a:bodyPr/>
          <a:lstStyle/>
          <a:p>
            <a:fld id="{BE3F7ED4-9413-4E2F-888F-738F7D1EB96A}" type="slidenum">
              <a:rPr lang="ko-KR" altLang="en-US" smtClean="0"/>
              <a:pPr/>
              <a:t>9</a:t>
            </a:fld>
            <a:endParaRPr lang="en-US" altLang="ko-KR"/>
          </a:p>
        </p:txBody>
      </p:sp>
      <p:pic>
        <p:nvPicPr>
          <p:cNvPr id="18437" name="Picture 1028">
            <a:extLst>
              <a:ext uri="{FF2B5EF4-FFF2-40B4-BE49-F238E27FC236}">
                <a16:creationId xmlns:a16="http://schemas.microsoft.com/office/drawing/2014/main" id="{B3F27CE4-CE3B-45B6-8F72-FE459A5A6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1422152"/>
            <a:ext cx="72009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矩形 127">
            <a:extLst>
              <a:ext uri="{FF2B5EF4-FFF2-40B4-BE49-F238E27FC236}">
                <a16:creationId xmlns:a16="http://schemas.microsoft.com/office/drawing/2014/main" id="{C2441423-308B-49D7-81C9-24D19E4A41C6}"/>
              </a:ext>
            </a:extLst>
          </p:cNvPr>
          <p:cNvSpPr>
            <a:spLocks noChangeArrowheads="1"/>
          </p:cNvSpPr>
          <p:nvPr/>
        </p:nvSpPr>
        <p:spPr bwMode="auto">
          <a:xfrm>
            <a:off x="7751764" y="1853952"/>
            <a:ext cx="1944687" cy="4527550"/>
          </a:xfrm>
          <a:prstGeom prst="rect">
            <a:avLst/>
          </a:prstGeom>
          <a:solidFill>
            <a:schemeClr val="accent1">
              <a:alpha val="0"/>
            </a:schemeClr>
          </a:solidFill>
          <a:ln w="53975" algn="ctr">
            <a:solidFill>
              <a:srgbClr val="FF0000"/>
            </a:solidFill>
            <a:round/>
            <a:headEnd/>
            <a:tailEnd/>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kumimoji="0" lang="zh-TW" altLang="en-US"/>
          </a:p>
        </p:txBody>
      </p:sp>
    </p:spTree>
  </p:cSld>
  <p:clrMapOvr>
    <a:masterClrMapping/>
  </p:clrMapOvr>
  <p:transition spd="slow"/>
</p:sld>
</file>

<file path=ppt/theme/theme1.xml><?xml version="1.0" encoding="utf-8"?>
<a:theme xmlns:a="http://schemas.openxmlformats.org/drawingml/2006/main" name="Default Design">
  <a:themeElements>
    <a:clrScheme name="">
      <a:dk1>
        <a:srgbClr val="4C4C4C"/>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inbow background design.potx" id="{004AAC82-6E13-4E0D-87F5-D2ABB24A967F}" vid="{11B250D1-E3C9-4A03-862E-1C8D091AD08C}"/>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Rainbow background design</Template>
  <TotalTime>92</TotalTime>
  <Words>2598</Words>
  <Application>Microsoft Office PowerPoint</Application>
  <PresentationFormat>寬螢幕</PresentationFormat>
  <Paragraphs>295</Paragraphs>
  <Slides>49</Slides>
  <Notes>32</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49</vt:i4>
      </vt:variant>
    </vt:vector>
  </HeadingPairs>
  <TitlesOfParts>
    <vt:vector size="59" baseType="lpstr">
      <vt:lpstr>Times New Roman</vt:lpstr>
      <vt:lpstr>Arial</vt:lpstr>
      <vt:lpstr>標楷體</vt:lpstr>
      <vt:lpstr>Wingdings</vt:lpstr>
      <vt:lpstr>Calibri</vt:lpstr>
      <vt:lpstr>新細明體</vt:lpstr>
      <vt:lpstr>Verdana</vt:lpstr>
      <vt:lpstr>Gulim</vt:lpstr>
      <vt:lpstr>SimSun</vt:lpstr>
      <vt:lpstr>Default Design</vt:lpstr>
      <vt:lpstr>第 6 章</vt:lpstr>
      <vt:lpstr>本章目次</vt:lpstr>
      <vt:lpstr>學習目標</vt:lpstr>
      <vt:lpstr>6.1 簡介 6.1.1 企業面對的挑戰與需求</vt:lpstr>
      <vt:lpstr>企業面對的挑戰與需求</vt:lpstr>
      <vt:lpstr>企業面對的挑戰與需求</vt:lpstr>
      <vt:lpstr>6.1.2 分析架構與範疇</vt:lpstr>
      <vt:lpstr>6.1.3 分析應用之層級</vt:lpstr>
      <vt:lpstr>Logistics Functionalities Integration</vt:lpstr>
      <vt:lpstr>6.2 行銷分析 6.2.1 顧客獲取與保留分析</vt:lpstr>
      <vt:lpstr>顧客獲取與保留分析</vt:lpstr>
      <vt:lpstr>PowerPoint 簡報</vt:lpstr>
      <vt:lpstr>顧客獲取與保留分析之整合性應用</vt:lpstr>
      <vt:lpstr>顧客獲取與保留分析之整合性應用</vt:lpstr>
      <vt:lpstr>顧客獲取與保留分析之整合性應用</vt:lpstr>
      <vt:lpstr>PowerPoint 簡報</vt:lpstr>
      <vt:lpstr>6.2.2 顧客區隔分析</vt:lpstr>
      <vt:lpstr>顧客區隔分析 </vt:lpstr>
      <vt:lpstr>顧客區隔之依據</vt:lpstr>
      <vt:lpstr>顧客區隔之依據</vt:lpstr>
      <vt:lpstr>PowerPoint 簡報</vt:lpstr>
      <vt:lpstr>顧客區隔之整合性分析</vt:lpstr>
      <vt:lpstr>PowerPoint 簡報</vt:lpstr>
      <vt:lpstr>顧客區隔之整合性分析</vt:lpstr>
      <vt:lpstr>顧客區隔之整合性分析</vt:lpstr>
      <vt:lpstr>PowerPoint 簡報</vt:lpstr>
      <vt:lpstr>6.2.3 顧客終身價值分析</vt:lpstr>
      <vt:lpstr>顧客終身價值分析</vt:lpstr>
      <vt:lpstr>顧客終身價值分析之常用分析指標</vt:lpstr>
      <vt:lpstr>顧客終身價值分析之整合性應用</vt:lpstr>
      <vt:lpstr>6.3 銷售分析 6.3.1 銷售通路分析</vt:lpstr>
      <vt:lpstr>銷售通路分析</vt:lpstr>
      <vt:lpstr>PowerPoint 簡報</vt:lpstr>
      <vt:lpstr>銷售通路分析之整合性報表</vt:lpstr>
      <vt:lpstr>6.3.2 銷售漏斗分析</vt:lpstr>
      <vt:lpstr>銷售漏斗分析</vt:lpstr>
      <vt:lpstr>PowerPoint 簡報</vt:lpstr>
      <vt:lpstr>銷售漏斗分析之整合性報表</vt:lpstr>
      <vt:lpstr>6.3.3 銷售人力績效分析</vt:lpstr>
      <vt:lpstr>銷售人力績效分析</vt:lpstr>
      <vt:lpstr>PowerPoint 簡報</vt:lpstr>
      <vt:lpstr>銷售人力績效分析之整合性報表</vt:lpstr>
      <vt:lpstr>6.4 交貨分析 6.4.1 產品存貨分析</vt:lpstr>
      <vt:lpstr>產品存貨分析</vt:lpstr>
      <vt:lpstr>PowerPoint 簡報</vt:lpstr>
      <vt:lpstr>PowerPoint 簡報</vt:lpstr>
      <vt:lpstr>6.4.2 訂單達交分析</vt:lpstr>
      <vt:lpstr>訂單達交分析</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第七章 銷售與配銷分析</dc:title>
  <dc:creator>fcwangb</dc:creator>
  <cp:lastModifiedBy>Fenny Lee</cp:lastModifiedBy>
  <cp:revision>39</cp:revision>
  <dcterms:created xsi:type="dcterms:W3CDTF">2012-09-25T14:39:29Z</dcterms:created>
  <dcterms:modified xsi:type="dcterms:W3CDTF">2017-07-04T06:54:54Z</dcterms:modified>
</cp:coreProperties>
</file>