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40"/>
  </p:notesMasterIdLst>
  <p:sldIdLst>
    <p:sldId id="256" r:id="rId2"/>
    <p:sldId id="290" r:id="rId3"/>
    <p:sldId id="291" r:id="rId4"/>
    <p:sldId id="257" r:id="rId5"/>
    <p:sldId id="258" r:id="rId6"/>
    <p:sldId id="261" r:id="rId7"/>
    <p:sldId id="260" r:id="rId8"/>
    <p:sldId id="262" r:id="rId9"/>
    <p:sldId id="292" r:id="rId10"/>
    <p:sldId id="263" r:id="rId11"/>
    <p:sldId id="264" r:id="rId12"/>
    <p:sldId id="293" r:id="rId13"/>
    <p:sldId id="294" r:id="rId14"/>
    <p:sldId id="267" r:id="rId15"/>
    <p:sldId id="296" r:id="rId16"/>
    <p:sldId id="269" r:id="rId17"/>
    <p:sldId id="295" r:id="rId18"/>
    <p:sldId id="297" r:id="rId19"/>
    <p:sldId id="298" r:id="rId20"/>
    <p:sldId id="272" r:id="rId21"/>
    <p:sldId id="273" r:id="rId22"/>
    <p:sldId id="299" r:id="rId23"/>
    <p:sldId id="276" r:id="rId24"/>
    <p:sldId id="275" r:id="rId25"/>
    <p:sldId id="300" r:id="rId26"/>
    <p:sldId id="277" r:id="rId27"/>
    <p:sldId id="301" r:id="rId28"/>
    <p:sldId id="302" r:id="rId29"/>
    <p:sldId id="303" r:id="rId30"/>
    <p:sldId id="304" r:id="rId31"/>
    <p:sldId id="305" r:id="rId32"/>
    <p:sldId id="283" r:id="rId33"/>
    <p:sldId id="306" r:id="rId34"/>
    <p:sldId id="307" r:id="rId35"/>
    <p:sldId id="286" r:id="rId36"/>
    <p:sldId id="308" r:id="rId37"/>
    <p:sldId id="309" r:id="rId38"/>
    <p:sldId id="289" r:id="rId3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2" autoAdjust="0"/>
    <p:restoredTop sz="93103" autoAdjust="0"/>
  </p:normalViewPr>
  <p:slideViewPr>
    <p:cSldViewPr snapToGrid="0">
      <p:cViewPr varScale="1">
        <p:scale>
          <a:sx n="80" d="100"/>
          <a:sy n="80" d="100"/>
        </p:scale>
        <p:origin x="58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E4665-8204-4257-94E3-D462643453E9}" type="datetimeFigureOut">
              <a:rPr lang="zh-TW" altLang="en-US" smtClean="0"/>
              <a:pPr/>
              <a:t>2017/7/4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FB501-6390-4525-AF16-C71DD9EC9F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72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FB501-6390-4525-AF16-C71DD9EC9F9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30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FB501-6390-4525-AF16-C71DD9EC9F92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60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FB501-6390-4525-AF16-C71DD9EC9F92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50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FB501-6390-4525-AF16-C71DD9EC9F92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67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FB501-6390-4525-AF16-C71DD9EC9F92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13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FB501-6390-4525-AF16-C71DD9EC9F92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130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FB501-6390-4525-AF16-C71DD9EC9F92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9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rainbowdi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 rot="19237452">
            <a:off x="6194135" y="5178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8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96975"/>
            <a:ext cx="10363200" cy="1470025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1478" y="2952750"/>
            <a:ext cx="9409045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en-US" altLang="en-US" noProof="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29" y="5300056"/>
            <a:ext cx="1936542" cy="64922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828800" y="602128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800" b="1" dirty="0"/>
              <a:t>本內容僅供授課使用，禁止提供網路下載、重製或翻印。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75108F7-65ED-4425-B361-117B23F8FA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6"/>
          <a:stretch/>
        </p:blipFill>
        <p:spPr>
          <a:xfrm>
            <a:off x="9000523" y="490499"/>
            <a:ext cx="1800000" cy="24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42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4926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4926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28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066801"/>
            <a:ext cx="10972800" cy="3700463"/>
          </a:xfrm>
        </p:spPr>
        <p:txBody>
          <a:bodyPr/>
          <a:lstStyle/>
          <a:p>
            <a:pPr lvl="0"/>
            <a:r>
              <a:rPr lang="zh-TW" altLang="en-US" noProof="0"/>
              <a:t>按一下圖示以新增圖表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35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1"/>
            <a:ext cx="5384800" cy="37004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384800" cy="37004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9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8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1"/>
            <a:ext cx="5384800" cy="37004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384800" cy="37004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6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2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5574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5306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1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8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4" descr="rainbowdir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4645"/>
            <a:ext cx="10972800" cy="100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51361"/>
            <a:ext cx="10972800" cy="479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alt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7313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7313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7313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7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none" spc="50">
          <a:ln w="0"/>
          <a:solidFill>
            <a:srgbClr val="C00000"/>
          </a:solidFill>
          <a:effectLst>
            <a:innerShdw blurRad="63500" dist="50800" dir="13500000">
              <a:srgbClr val="000000">
                <a:alpha val="50000"/>
              </a:srgbClr>
            </a:inn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Char char="•"/>
        <a:defRPr sz="32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har char="•"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har char="–"/>
        <a:defRPr sz="20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har char="»"/>
        <a:defRPr sz="20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 </a:t>
            </a:r>
            <a:r>
              <a:rPr lang="en-US" altLang="zh-TW" dirty="0"/>
              <a:t>7</a:t>
            </a:r>
            <a:r>
              <a:rPr lang="zh-TW" altLang="en-US" dirty="0"/>
              <a:t> 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採購之關鍵績效指標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sz="3200" dirty="0"/>
              <a:t>周惠文</a:t>
            </a:r>
            <a:r>
              <a:rPr lang="en-US" altLang="zh-TW" sz="3200" dirty="0"/>
              <a:t> </a:t>
            </a:r>
            <a:r>
              <a:rPr lang="zh-TW" altLang="en-US" sz="3200" dirty="0"/>
              <a:t>著</a:t>
            </a:r>
          </a:p>
        </p:txBody>
      </p:sp>
    </p:spTree>
    <p:extLst>
      <p:ext uri="{BB962C8B-B14F-4D97-AF65-F5344CB8AC3E}">
        <p14:creationId xmlns:p14="http://schemas.microsoft.com/office/powerpoint/2010/main" val="71230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4645"/>
            <a:ext cx="11361821" cy="1002071"/>
          </a:xfrm>
        </p:spPr>
        <p:txBody>
          <a:bodyPr/>
          <a:lstStyle/>
          <a:p>
            <a:r>
              <a:rPr lang="en-US" altLang="zh-TW" dirty="0"/>
              <a:t>7.3</a:t>
            </a:r>
            <a:br>
              <a:rPr lang="en-US" altLang="zh-TW" dirty="0"/>
            </a:br>
            <a:r>
              <a:rPr lang="zh-TW" altLang="en-US" dirty="0"/>
              <a:t>商業智慧與採購管理績效指標的分析架構 </a:t>
            </a:r>
            <a:r>
              <a:rPr lang="en-US" altLang="zh-TW" dirty="0"/>
              <a:t>(3)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分析方式</a:t>
            </a:r>
            <a:endParaRPr lang="en-US" altLang="zh-TW" dirty="0"/>
          </a:p>
          <a:p>
            <a:pPr lvl="1"/>
            <a:r>
              <a:rPr lang="zh-TW" altLang="en-US" dirty="0"/>
              <a:t>事前分析</a:t>
            </a:r>
            <a:endParaRPr lang="en-US" altLang="zh-TW" dirty="0"/>
          </a:p>
          <a:p>
            <a:pPr lvl="2"/>
            <a:r>
              <a:rPr lang="zh-TW" altLang="en-US" dirty="0"/>
              <a:t>特定時間、特定事件以固定的分析方式</a:t>
            </a:r>
            <a:endParaRPr lang="en-US" altLang="zh-TW" dirty="0"/>
          </a:p>
          <a:p>
            <a:pPr lvl="3"/>
            <a:r>
              <a:rPr lang="zh-TW" altLang="en-US" dirty="0"/>
              <a:t>產生固定報表，如採購報表</a:t>
            </a:r>
            <a:endParaRPr lang="en-US" altLang="zh-TW" dirty="0"/>
          </a:p>
          <a:p>
            <a:pPr lvl="1"/>
            <a:r>
              <a:rPr lang="zh-TW" altLang="en-US" dirty="0"/>
              <a:t>即時分析</a:t>
            </a:r>
            <a:endParaRPr lang="en-US" altLang="zh-TW" dirty="0"/>
          </a:p>
          <a:p>
            <a:pPr lvl="2"/>
            <a:r>
              <a:rPr lang="zh-TW" altLang="en-US" dirty="0"/>
              <a:t>根據當下需求以線上分析處理 </a:t>
            </a:r>
            <a:r>
              <a:rPr lang="en-US" altLang="zh-TW" dirty="0"/>
              <a:t>(OLAP)</a:t>
            </a:r>
          </a:p>
          <a:p>
            <a:pPr lvl="3"/>
            <a:r>
              <a:rPr lang="zh-TW" altLang="en-US" dirty="0"/>
              <a:t>向下探查、向上收攏</a:t>
            </a:r>
            <a:r>
              <a:rPr lang="en-US" altLang="zh-TW" dirty="0"/>
              <a:t>(p117)</a:t>
            </a:r>
            <a:r>
              <a:rPr lang="zh-TW" altLang="en-US" dirty="0"/>
              <a:t>、交叉分析</a:t>
            </a:r>
            <a:r>
              <a:rPr lang="en-US" altLang="zh-TW" dirty="0"/>
              <a:t>(pp.119-120)</a:t>
            </a:r>
            <a:r>
              <a:rPr lang="zh-TW" altLang="en-US" dirty="0"/>
              <a:t>、樞紐分析</a:t>
            </a:r>
            <a:r>
              <a:rPr lang="en-US" altLang="zh-TW" dirty="0"/>
              <a:t>(p121)</a:t>
            </a:r>
            <a:r>
              <a:rPr lang="zh-TW" altLang="en-US" dirty="0"/>
              <a:t>，提供更深入且較為彈性的分析資訊</a:t>
            </a:r>
          </a:p>
          <a:p>
            <a:pPr lvl="3"/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DA5158-A8F1-462A-B504-B644B259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D97BFE-10A5-438A-825E-EAC5E0F3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7.3.1</a:t>
            </a:r>
            <a:br>
              <a:rPr lang="en-US" altLang="zh-TW" dirty="0"/>
            </a:br>
            <a:r>
              <a:rPr lang="zh-TW" altLang="en-US" dirty="0"/>
              <a:t>採購績效指標的分析架構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製造商採購零組件總成本，占整體生產成本</a:t>
            </a:r>
            <a:r>
              <a:rPr lang="en-US" altLang="zh-TW" dirty="0"/>
              <a:t>70~80%</a:t>
            </a:r>
          </a:p>
          <a:p>
            <a:r>
              <a:rPr lang="en-US" altLang="zh-TW" dirty="0" err="1"/>
              <a:t>Buxmann</a:t>
            </a:r>
            <a:r>
              <a:rPr lang="en-US" altLang="zh-TW" dirty="0"/>
              <a:t> </a:t>
            </a:r>
            <a:r>
              <a:rPr lang="zh-TW" altLang="en-US" dirty="0"/>
              <a:t>與 </a:t>
            </a:r>
            <a:r>
              <a:rPr lang="en-US" altLang="zh-TW" dirty="0" err="1"/>
              <a:t>Gebauer</a:t>
            </a:r>
            <a:r>
              <a:rPr lang="en-US" altLang="zh-TW" dirty="0"/>
              <a:t> (1999) </a:t>
            </a:r>
            <a:r>
              <a:rPr lang="zh-TW" altLang="en-US" dirty="0"/>
              <a:t>主張四項採購績效因素</a:t>
            </a:r>
            <a:endParaRPr lang="en-US" altLang="zh-TW" dirty="0"/>
          </a:p>
          <a:p>
            <a:pPr lvl="1"/>
            <a:r>
              <a:rPr lang="zh-TW" altLang="en-US" dirty="0"/>
              <a:t>成本、交貨時間、顧客滿意度、品質</a:t>
            </a:r>
            <a:endParaRPr lang="en-US" altLang="zh-TW" dirty="0"/>
          </a:p>
          <a:p>
            <a:r>
              <a:rPr lang="zh-TW" altLang="en-US" dirty="0"/>
              <a:t>降低成本、尋求最佳價格</a:t>
            </a:r>
            <a:endParaRPr lang="en-US" altLang="zh-TW" dirty="0"/>
          </a:p>
          <a:p>
            <a:r>
              <a:rPr lang="zh-TW" altLang="en-US" dirty="0"/>
              <a:t>準時交貨、準確的訂單處理</a:t>
            </a:r>
            <a:endParaRPr lang="en-US" altLang="zh-TW" dirty="0"/>
          </a:p>
          <a:p>
            <a:r>
              <a:rPr lang="zh-TW" altLang="en-US" dirty="0"/>
              <a:t>採購品品質</a:t>
            </a:r>
            <a:endParaRPr lang="en-US" altLang="zh-TW" dirty="0"/>
          </a:p>
          <a:p>
            <a:r>
              <a:rPr lang="zh-TW" altLang="en-US" dirty="0"/>
              <a:t>保持良好的供應商關係</a:t>
            </a:r>
            <a:endParaRPr lang="en-US" altLang="zh-TW" dirty="0"/>
          </a:p>
          <a:p>
            <a:r>
              <a:rPr lang="zh-TW" altLang="en-US" dirty="0"/>
              <a:t>提高顧客對產品的滿意度</a:t>
            </a:r>
            <a:endParaRPr lang="en-US" alt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5105E96-8914-4CAE-9992-D649F50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43AD58-C8A5-4D66-BB4C-42A54778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2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FA39C4-2ED2-4303-B27C-B4F88381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1112A13-37FF-40E0-93E3-E2E2BB9D5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1821" y="224645"/>
            <a:ext cx="4727707" cy="6428187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7BFBA9-CE1B-4F51-916D-C273755F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4E203EB-9069-4882-A416-F2AB54A9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1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61B75D-09AF-484B-BB88-9F5F2705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6D87169-52AA-4617-80B2-51BA9340D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193" y="457200"/>
            <a:ext cx="9595613" cy="5788025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8B1388-F257-424F-B87E-295CE821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5D82198-34C9-4281-8BC6-0CD1DEB4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4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7.3.2</a:t>
            </a:r>
            <a:br>
              <a:rPr lang="en-US" altLang="zh-TW" dirty="0"/>
            </a:br>
            <a:r>
              <a:rPr lang="zh-TW" altLang="en-US" dirty="0"/>
              <a:t>採購流程績效指標示例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採購活動</a:t>
            </a:r>
            <a:endParaRPr lang="en-US" altLang="zh-TW"/>
          </a:p>
          <a:p>
            <a:pPr lvl="1"/>
            <a:r>
              <a:rPr lang="zh-TW" altLang="en-US"/>
              <a:t>請購</a:t>
            </a:r>
            <a:endParaRPr lang="en-US" altLang="zh-TW"/>
          </a:p>
          <a:p>
            <a:pPr lvl="1"/>
            <a:r>
              <a:rPr lang="zh-TW" altLang="en-US"/>
              <a:t>採購</a:t>
            </a:r>
            <a:endParaRPr lang="en-US" altLang="zh-TW"/>
          </a:p>
          <a:p>
            <a:pPr lvl="1"/>
            <a:r>
              <a:rPr lang="zh-TW" altLang="en-US"/>
              <a:t>供應商供應</a:t>
            </a:r>
            <a:endParaRPr lang="en-US" altLang="zh-TW"/>
          </a:p>
          <a:p>
            <a:pPr lvl="1"/>
            <a:r>
              <a:rPr lang="zh-TW" altLang="en-US"/>
              <a:t>供應商管理</a:t>
            </a:r>
            <a:endParaRPr lang="en-US" alt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1A17D84-22B1-4D11-80BB-A2B3250D0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353342-3DA6-4ED2-AD38-CB3DF079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9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520B9E-8453-4225-8BB1-FE62C5E3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採購流程績效指標示例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97D200-3A6C-4119-A3CD-9F6E104E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FABE3BA-A6B5-49A1-947A-31B3A3DD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74675BC-0B06-436A-8286-01766E3FE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9600" y="1926589"/>
            <a:ext cx="10972800" cy="283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45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請購與庫存績效指標示例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請購</a:t>
            </a:r>
            <a:endParaRPr lang="en-US" altLang="zh-TW" dirty="0"/>
          </a:p>
          <a:p>
            <a:pPr lvl="1"/>
            <a:r>
              <a:rPr lang="zh-TW" altLang="en-US" dirty="0"/>
              <a:t>請購至採購完成所需時間</a:t>
            </a:r>
            <a:endParaRPr lang="en-US" altLang="zh-TW" dirty="0"/>
          </a:p>
          <a:p>
            <a:pPr lvl="1"/>
            <a:r>
              <a:rPr lang="zh-TW" altLang="en-US" dirty="0"/>
              <a:t>採購單平均處理時間</a:t>
            </a:r>
            <a:endParaRPr lang="en-US" altLang="zh-TW" dirty="0"/>
          </a:p>
          <a:p>
            <a:r>
              <a:rPr lang="zh-TW" altLang="en-US" dirty="0"/>
              <a:t>庫存</a:t>
            </a:r>
            <a:endParaRPr lang="en-US" altLang="zh-TW" dirty="0"/>
          </a:p>
          <a:p>
            <a:pPr lvl="1"/>
            <a:r>
              <a:rPr lang="zh-TW" altLang="en-US" dirty="0"/>
              <a:t>庫存成本</a:t>
            </a:r>
            <a:endParaRPr lang="en-US" altLang="zh-TW" dirty="0"/>
          </a:p>
          <a:p>
            <a:pPr lvl="2"/>
            <a:r>
              <a:rPr lang="zh-TW" altLang="en-US" dirty="0"/>
              <a:t>包含購買費用、訂貨費用、保管費用</a:t>
            </a:r>
            <a:endParaRPr lang="en-US" altLang="zh-TW" dirty="0"/>
          </a:p>
          <a:p>
            <a:pPr lvl="1"/>
            <a:r>
              <a:rPr lang="zh-TW" altLang="en-US" dirty="0"/>
              <a:t>庫存周轉率</a:t>
            </a:r>
            <a:endParaRPr lang="en-US" altLang="zh-TW" dirty="0"/>
          </a:p>
          <a:p>
            <a:pPr lvl="2"/>
            <a:r>
              <a:rPr lang="zh-TW" altLang="en-US" dirty="0"/>
              <a:t>指在一定時間內的倉庫出貨總金額與該段時間內平均庫存金額</a:t>
            </a:r>
            <a:endParaRPr lang="en-US" altLang="zh-TW" dirty="0"/>
          </a:p>
          <a:p>
            <a:pPr lvl="1"/>
            <a:r>
              <a:rPr lang="zh-TW" altLang="en-US" dirty="0"/>
              <a:t>呆滯物料金額</a:t>
            </a:r>
            <a:endParaRPr lang="en-US" altLang="zh-TW" dirty="0"/>
          </a:p>
          <a:p>
            <a:pPr lvl="2"/>
            <a:r>
              <a:rPr lang="zh-TW" altLang="en-US" dirty="0"/>
              <a:t>內部原因</a:t>
            </a:r>
            <a:endParaRPr lang="en-US" altLang="zh-TW" dirty="0"/>
          </a:p>
          <a:p>
            <a:pPr lvl="2"/>
            <a:r>
              <a:rPr lang="zh-TW" altLang="en-US" dirty="0"/>
              <a:t>外部原因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968438-CA9B-4A35-8254-E332C753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B973DE-E512-4960-8B3B-03CFF457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09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F23401-BEB0-41CF-A36B-565EEFC3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請購與庫存績效指標示例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E9BB2DF-987A-4174-B3E6-08A5C0397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1226716"/>
            <a:ext cx="8076197" cy="3782725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A98CE4-2FF4-417A-9510-2583F0E94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96757C6-A8F8-4619-BF08-0BFAA4F8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56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FF7508-4DC0-4EA0-B096-CFF78955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採購績效指標架構示例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5F58E04-E401-45DE-A068-8F9DB1FD1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858" y="1226716"/>
            <a:ext cx="6568710" cy="4794250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69B883-EACA-4D24-8062-FD9217DB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AE917D0-A0C8-4F2A-A57F-4C98FB3E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3A5C51-9106-4AD7-BEFA-5186BEF92053}"/>
              </a:ext>
            </a:extLst>
          </p:cNvPr>
          <p:cNvSpPr/>
          <p:nvPr/>
        </p:nvSpPr>
        <p:spPr>
          <a:xfrm>
            <a:off x="2950734" y="6020966"/>
            <a:ext cx="5434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DFKaiShu-SB-EstdP-BF"/>
              </a:rPr>
              <a:t>採購品價值 </a:t>
            </a:r>
            <a:r>
              <a:rPr lang="en-US" altLang="zh-TW" sz="2400" b="1" dirty="0">
                <a:latin typeface="TimesNewRomanPSMT"/>
              </a:rPr>
              <a:t>= </a:t>
            </a:r>
            <a:r>
              <a:rPr lang="zh-TW" altLang="en-US" sz="2400" b="1" dirty="0">
                <a:latin typeface="DFKaiShu-SB-EstdP-BF"/>
              </a:rPr>
              <a:t>採購品功能 </a:t>
            </a:r>
            <a:r>
              <a:rPr lang="en-US" altLang="zh-TW" sz="2400" b="1" dirty="0">
                <a:latin typeface="TimesNewRomanPSMT"/>
              </a:rPr>
              <a:t>÷ </a:t>
            </a:r>
            <a:r>
              <a:rPr lang="zh-TW" altLang="en-US" sz="2400" b="1" dirty="0">
                <a:latin typeface="DFKaiShu-SB-EstdP-BF"/>
              </a:rPr>
              <a:t>採購品成本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702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6205FE-2F3C-49B4-8A2C-9AFB09D4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供應商供應績效指標表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D6F0E12-E7D4-4065-A9BD-35DA8420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906" y="1390817"/>
            <a:ext cx="7184466" cy="3791013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5E9DF7-9E34-4597-B671-8C5D5675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AB8168-0144-4746-A397-628A6911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DADB6E5-0C79-4C07-A695-B3B0D3DAF52D}"/>
              </a:ext>
            </a:extLst>
          </p:cNvPr>
          <p:cNvSpPr/>
          <p:nvPr/>
        </p:nvSpPr>
        <p:spPr>
          <a:xfrm>
            <a:off x="2503906" y="5354182"/>
            <a:ext cx="6885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DFKaiShu-SB-EstdP-BF"/>
              </a:rPr>
              <a:t>總成本指標 </a:t>
            </a:r>
            <a:r>
              <a:rPr lang="en-US" altLang="zh-TW" sz="2400" b="1" dirty="0">
                <a:latin typeface="TimesNewRomanPSMT"/>
              </a:rPr>
              <a:t>= </a:t>
            </a:r>
            <a:r>
              <a:rPr lang="zh-TW" altLang="en-US" sz="2400" b="1" dirty="0">
                <a:latin typeface="DFKaiShu-SB-EstdP-BF"/>
              </a:rPr>
              <a:t>採購成本 </a:t>
            </a:r>
            <a:r>
              <a:rPr lang="en-US" altLang="zh-TW" sz="2400" b="1" dirty="0">
                <a:latin typeface="TimesNewRomanPSMT"/>
              </a:rPr>
              <a:t>÷ (</a:t>
            </a:r>
            <a:r>
              <a:rPr lang="zh-TW" altLang="en-US" sz="2400" b="1" dirty="0">
                <a:latin typeface="DFKaiShu-SB-EstdP-BF"/>
              </a:rPr>
              <a:t>採購成本 </a:t>
            </a:r>
            <a:r>
              <a:rPr lang="en-US" altLang="zh-TW" sz="2400" b="1" dirty="0">
                <a:latin typeface="TimesNewRomanPSMT"/>
              </a:rPr>
              <a:t>+ </a:t>
            </a:r>
            <a:r>
              <a:rPr lang="zh-TW" altLang="en-US" sz="2400" b="1" dirty="0">
                <a:latin typeface="DFKaiShu-SB-EstdP-BF"/>
              </a:rPr>
              <a:t>無績效成本</a:t>
            </a:r>
            <a:r>
              <a:rPr lang="en-US" altLang="zh-TW" sz="2400" b="1" dirty="0">
                <a:latin typeface="TimesNewRomanPSMT"/>
              </a:rPr>
              <a:t>)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72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2884C3-E123-45A6-A48C-40435DA0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本章目次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DE5531-3506-49F4-AF9D-5FC2435AC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7.1 </a:t>
            </a:r>
            <a:r>
              <a:rPr lang="zh-TW" altLang="en-US"/>
              <a:t>簡介</a:t>
            </a:r>
          </a:p>
          <a:p>
            <a:r>
              <a:rPr lang="en-US" altLang="zh-TW"/>
              <a:t>7.2 </a:t>
            </a:r>
            <a:r>
              <a:rPr lang="zh-TW" altLang="en-US"/>
              <a:t>企業採購管理的商業智慧需求</a:t>
            </a:r>
          </a:p>
          <a:p>
            <a:r>
              <a:rPr lang="en-US" altLang="zh-TW"/>
              <a:t>7.3 </a:t>
            </a:r>
            <a:r>
              <a:rPr lang="zh-TW" altLang="en-US"/>
              <a:t>商業智慧與採購管理績效指標的分析架構</a:t>
            </a:r>
          </a:p>
          <a:p>
            <a:r>
              <a:rPr lang="en-US" altLang="zh-TW"/>
              <a:t>7.4 </a:t>
            </a:r>
            <a:r>
              <a:rPr lang="zh-TW" altLang="en-US"/>
              <a:t>採購績效指標計算</a:t>
            </a:r>
          </a:p>
          <a:p>
            <a:r>
              <a:rPr lang="en-US" altLang="zh-TW"/>
              <a:t>7.5 </a:t>
            </a:r>
            <a:r>
              <a:rPr lang="zh-TW" altLang="en-US"/>
              <a:t>結論</a:t>
            </a:r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93652B4-2DFD-4CF8-8A33-45A28D2D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3D9596-1E96-4DBE-8719-3CC5031B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07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供應商績效考評目的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降低採購成本</a:t>
            </a:r>
            <a:endParaRPr lang="en-US" altLang="zh-TW"/>
          </a:p>
          <a:p>
            <a:r>
              <a:rPr lang="zh-TW" altLang="en-US"/>
              <a:t>提升採購品的品質</a:t>
            </a:r>
            <a:endParaRPr lang="en-US" altLang="zh-TW"/>
          </a:p>
          <a:p>
            <a:r>
              <a:rPr lang="zh-TW" altLang="en-US"/>
              <a:t>確保採購品準時交貨</a:t>
            </a:r>
            <a:endParaRPr lang="en-US" altLang="zh-TW"/>
          </a:p>
          <a:p>
            <a:r>
              <a:rPr lang="zh-TW" altLang="en-US"/>
              <a:t>持續與供應商交換採購資訊</a:t>
            </a:r>
            <a:endParaRPr lang="en-US" altLang="zh-TW"/>
          </a:p>
          <a:p>
            <a:r>
              <a:rPr lang="zh-TW" altLang="en-US"/>
              <a:t>建立資訊共享的文化與資訊共享的機制</a:t>
            </a:r>
            <a:endParaRPr lang="en-US" altLang="zh-TW"/>
          </a:p>
          <a:p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F1E4476-EC7E-4FCB-937B-14CBC4B3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E9D79A-3837-4054-B250-5DA7BDD0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20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供應商績效評估向度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重要性</a:t>
            </a:r>
            <a:endParaRPr lang="en-US" altLang="zh-TW" dirty="0"/>
          </a:p>
          <a:p>
            <a:pPr lvl="1"/>
            <a:r>
              <a:rPr lang="zh-TW" altLang="en-US" dirty="0"/>
              <a:t>核心供應商、重要供應商</a:t>
            </a:r>
            <a:endParaRPr lang="en-US" altLang="zh-TW" dirty="0"/>
          </a:p>
          <a:p>
            <a:r>
              <a:rPr lang="zh-TW" altLang="en-US" dirty="0"/>
              <a:t>供貨頻率</a:t>
            </a:r>
            <a:endParaRPr lang="en-US" altLang="zh-TW" dirty="0"/>
          </a:p>
          <a:p>
            <a:pPr lvl="1"/>
            <a:r>
              <a:rPr lang="zh-TW" altLang="en-US" dirty="0"/>
              <a:t>經常供應商、一次供應商</a:t>
            </a:r>
            <a:endParaRPr lang="en-US" altLang="zh-TW" dirty="0"/>
          </a:p>
          <a:p>
            <a:r>
              <a:rPr lang="zh-TW" altLang="en-US" dirty="0"/>
              <a:t>不同性質供應商各類供應產品建立評估細項、績效指標與權重</a:t>
            </a:r>
            <a:endParaRPr lang="en-US" altLang="zh-TW" dirty="0"/>
          </a:p>
          <a:p>
            <a:r>
              <a:rPr lang="zh-TW" altLang="en-US" dirty="0"/>
              <a:t>量化</a:t>
            </a:r>
            <a:endParaRPr lang="en-US" altLang="zh-TW" dirty="0"/>
          </a:p>
          <a:p>
            <a:pPr lvl="1"/>
            <a:r>
              <a:rPr lang="zh-TW" altLang="en-US" dirty="0"/>
              <a:t>品質、交貨、成本</a:t>
            </a:r>
            <a:endParaRPr lang="en-US" altLang="zh-TW" dirty="0"/>
          </a:p>
          <a:p>
            <a:r>
              <a:rPr lang="zh-TW" altLang="en-US" dirty="0"/>
              <a:t>質化</a:t>
            </a:r>
            <a:endParaRPr lang="en-US" altLang="zh-TW" dirty="0"/>
          </a:p>
          <a:p>
            <a:pPr lvl="1"/>
            <a:r>
              <a:rPr lang="zh-TW" altLang="en-US" dirty="0"/>
              <a:t>問卷</a:t>
            </a:r>
            <a:endParaRPr lang="en-US" alt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2BACCEF-2D80-44AA-B98A-58B001AC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A079B4-CFB1-4C57-BC9D-DDF70121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5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4274CD-D52C-4812-9D71-8211C2FD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對供應商的採購策略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52B12C-ACEE-460C-9405-24EB94D40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66673"/>
            <a:ext cx="10972800" cy="2178552"/>
          </a:xfrm>
        </p:spPr>
        <p:txBody>
          <a:bodyPr/>
          <a:lstStyle/>
          <a:p>
            <a:r>
              <a:rPr lang="en-US" altLang="zh-TW" dirty="0"/>
              <a:t>I</a:t>
            </a:r>
            <a:r>
              <a:rPr lang="zh-TW" altLang="en-US" dirty="0"/>
              <a:t>、</a:t>
            </a:r>
            <a:r>
              <a:rPr lang="en-US" altLang="zh-TW" dirty="0"/>
              <a:t>II</a:t>
            </a:r>
            <a:r>
              <a:rPr lang="zh-TW" altLang="en-US" dirty="0"/>
              <a:t> 象限：良好</a:t>
            </a:r>
            <a:endParaRPr lang="en-US" altLang="zh-TW" dirty="0"/>
          </a:p>
          <a:p>
            <a:r>
              <a:rPr lang="en-US" altLang="zh-TW" dirty="0"/>
              <a:t>III</a:t>
            </a:r>
            <a:r>
              <a:rPr lang="zh-TW" altLang="en-US" dirty="0"/>
              <a:t> 象限：是否尋找替代供應商</a:t>
            </a:r>
            <a:endParaRPr lang="en-US" altLang="zh-TW" dirty="0"/>
          </a:p>
          <a:p>
            <a:r>
              <a:rPr lang="en-US" altLang="zh-TW" dirty="0"/>
              <a:t>IV</a:t>
            </a:r>
            <a:r>
              <a:rPr lang="zh-TW" altLang="en-US" dirty="0"/>
              <a:t> 象限：直接更換供應商</a:t>
            </a:r>
          </a:p>
          <a:p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4BB920-F80A-4225-8F13-1576CFB8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3BA733A-4132-4730-8DBF-36E16190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053396B-CA2B-4AB7-AA0A-43286A683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1387179"/>
            <a:ext cx="4870127" cy="25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9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供應商管理績效分析架構 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97996CEF-1CE6-4A41-826D-775CB293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B4CB63-8D00-4997-9B4A-0D73F963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" name="內容版面配置區 19">
            <a:extLst>
              <a:ext uri="{FF2B5EF4-FFF2-40B4-BE49-F238E27FC236}">
                <a16:creationId xmlns:a16="http://schemas.microsoft.com/office/drawing/2014/main" id="{A9139FAF-CF3A-46FC-BD47-8A81D70BD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7356" y="1779439"/>
            <a:ext cx="6777288" cy="25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23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供應商管理績效分析架構 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供應商配額</a:t>
            </a:r>
            <a:endParaRPr lang="en-US" altLang="zh-TW" dirty="0"/>
          </a:p>
          <a:p>
            <a:pPr lvl="1"/>
            <a:r>
              <a:rPr lang="zh-TW" altLang="en-US" dirty="0"/>
              <a:t>根據不同供應商類別，設定個別供應配額</a:t>
            </a:r>
            <a:endParaRPr lang="en-US" altLang="zh-TW" dirty="0"/>
          </a:p>
          <a:p>
            <a:r>
              <a:rPr lang="zh-TW" altLang="en-US" dirty="0"/>
              <a:t>供應商總數目</a:t>
            </a:r>
            <a:endParaRPr lang="en-US" altLang="zh-TW" dirty="0"/>
          </a:p>
          <a:p>
            <a:pPr lvl="1"/>
            <a:r>
              <a:rPr lang="zh-TW" altLang="en-US" dirty="0"/>
              <a:t>減少供應商數量</a:t>
            </a:r>
            <a:endParaRPr lang="en-US" altLang="zh-TW" dirty="0"/>
          </a:p>
          <a:p>
            <a:pPr lvl="1"/>
            <a:r>
              <a:rPr lang="zh-TW" altLang="en-US" dirty="0"/>
              <a:t>增加供應規模</a:t>
            </a:r>
            <a:endParaRPr lang="en-US" altLang="zh-TW" dirty="0"/>
          </a:p>
          <a:p>
            <a:pPr lvl="1"/>
            <a:r>
              <a:rPr lang="zh-TW" altLang="en-US" dirty="0"/>
              <a:t>降低供應商維護成本</a:t>
            </a:r>
            <a:endParaRPr lang="en-US" alt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44335F-04B1-40E5-9361-125A0186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0EDB37-3545-464C-9562-8597D3FA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6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供應商管理績效分析架構 </a:t>
            </a:r>
            <a:r>
              <a:rPr lang="en-US" altLang="zh-TW" dirty="0"/>
              <a:t>(3)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供應商資料電子化程度</a:t>
            </a:r>
            <a:endParaRPr lang="en-US" altLang="zh-TW" dirty="0"/>
          </a:p>
          <a:p>
            <a:pPr lvl="1"/>
            <a:r>
              <a:rPr lang="zh-TW" altLang="en-US" dirty="0"/>
              <a:t>整合性電子化建檔</a:t>
            </a:r>
            <a:endParaRPr lang="en-US" altLang="zh-TW" dirty="0"/>
          </a:p>
          <a:p>
            <a:pPr lvl="1"/>
            <a:r>
              <a:rPr lang="zh-TW" altLang="en-US" dirty="0"/>
              <a:t>零散性電子化建檔</a:t>
            </a:r>
            <a:endParaRPr lang="en-US" altLang="zh-TW" dirty="0"/>
          </a:p>
          <a:p>
            <a:pPr lvl="1"/>
            <a:r>
              <a:rPr lang="zh-TW" altLang="en-US" dirty="0"/>
              <a:t>表單建檔</a:t>
            </a:r>
            <a:endParaRPr lang="en-US" altLang="zh-TW" dirty="0"/>
          </a:p>
          <a:p>
            <a:pPr lvl="1"/>
            <a:r>
              <a:rPr lang="zh-TW" altLang="en-US" dirty="0"/>
              <a:t>沒有建立電子化檔案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44335F-04B1-40E5-9361-125A0186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0EDB37-3545-464C-9562-8597D3FA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6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7.4</a:t>
            </a:r>
            <a:r>
              <a:rPr lang="zh-TW" altLang="en-US" dirty="0"/>
              <a:t> 採購績效指標計算</a:t>
            </a:r>
            <a:br>
              <a:rPr lang="en-US" altLang="zh-TW" dirty="0"/>
            </a:br>
            <a:r>
              <a:rPr lang="en-US" altLang="zh-TW" dirty="0"/>
              <a:t>7.4.1 </a:t>
            </a:r>
            <a:r>
              <a:rPr lang="zh-TW" altLang="en-US" dirty="0"/>
              <a:t>採購品平均運送的時間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績效指標定義</a:t>
            </a:r>
            <a:endParaRPr lang="en-US" altLang="zh-TW" dirty="0"/>
          </a:p>
          <a:p>
            <a:pPr lvl="1"/>
            <a:r>
              <a:rPr lang="zh-TW" altLang="en-US" dirty="0"/>
              <a:t>指某採購品從下達採購單開始，到採購品送達為止，期經過的時間總值</a:t>
            </a:r>
            <a:endParaRPr lang="en-US" altLang="zh-TW" dirty="0"/>
          </a:p>
          <a:p>
            <a:pPr lvl="1"/>
            <a:endParaRPr lang="en-US" altLang="zh-TW" dirty="0"/>
          </a:p>
          <a:p>
            <a:r>
              <a:rPr lang="zh-TW" altLang="en-US" dirty="0"/>
              <a:t>計算公式</a:t>
            </a:r>
            <a:endParaRPr lang="en-US" altLang="zh-TW" dirty="0"/>
          </a:p>
          <a:p>
            <a:pPr lvl="1"/>
            <a:r>
              <a:rPr lang="zh-TW" altLang="en-US" dirty="0"/>
              <a:t>平均運送的時間 </a:t>
            </a:r>
            <a:r>
              <a:rPr lang="en-US" altLang="zh-TW" dirty="0"/>
              <a:t>= </a:t>
            </a:r>
            <a:r>
              <a:rPr lang="zh-TW" altLang="en-US" dirty="0"/>
              <a:t>從下採購單至收貨之間的天數加總 </a:t>
            </a:r>
            <a:r>
              <a:rPr lang="en-US" altLang="zh-TW" dirty="0"/>
              <a:t>÷ </a:t>
            </a:r>
            <a:r>
              <a:rPr lang="zh-TW" altLang="en-US" dirty="0"/>
              <a:t>運送次數</a:t>
            </a:r>
            <a:endParaRPr lang="en-US" alt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2C6A02D-7246-48BC-A385-C7419AB2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311F7D-034C-4E77-BD68-04A9ED75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12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6A9729-8DF8-4133-B68A-88598743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336504B-5937-4C97-B957-9CF4CA181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797023"/>
            <a:ext cx="10972800" cy="5265541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EB2829-4F17-471E-8E8F-D0D66F86E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D6616FB-569C-4200-8CB8-E0545E00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37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BBB468-98AA-4CF8-BDED-3829B612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4748471-9D06-4756-994D-D096A5568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39400"/>
            <a:ext cx="10972800" cy="4199812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D4D165-D771-45BC-B7D1-5CCC4514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AD986DF-07D4-420D-9E2C-10DF0F81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27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78AA49-317D-4DB2-9216-F33BC003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B1DAF16-169C-412D-8D01-F09539851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186681"/>
            <a:ext cx="10972800" cy="4305251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F6361E-637A-46AA-8C1F-7B03B137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2D5F096-F69A-4695-BD73-1E0E1B47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5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5340AC-1DA6-4EC4-A885-EA8EF244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學習目標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A5CFAA-6A1A-44FF-A601-6AD46560D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瞭解企業在採購管理之需求與目的。</a:t>
            </a:r>
          </a:p>
          <a:p>
            <a:r>
              <a:rPr lang="zh-TW" altLang="en-US" dirty="0"/>
              <a:t>說明企業採購管理的商業智慧需求。</a:t>
            </a:r>
          </a:p>
          <a:p>
            <a:r>
              <a:rPr lang="zh-TW" altLang="en-US" dirty="0"/>
              <a:t>概述採購績效的分析架構。</a:t>
            </a:r>
          </a:p>
          <a:p>
            <a:r>
              <a:rPr lang="zh-TW" altLang="en-US" dirty="0"/>
              <a:t>簡介採購績效指標。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3451B2-F04F-48B2-A697-557BD6BD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F97E5D1-A0AB-4422-97CD-D404571B8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6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23654F-09D2-4369-804C-869E8780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FA4733D-31B3-4A9E-915F-083035F5E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60662"/>
            <a:ext cx="10972800" cy="5749326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A18EEF-6B02-4E5F-B70E-7D80D160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AF55960-087E-402D-83AC-E6E341F8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85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A43835-300C-4B42-8181-BE251DAD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1CA084B-FAB1-4A9E-9144-0F0D632FF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986" y="273553"/>
            <a:ext cx="7470198" cy="6259594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220AAD-C423-44C1-A873-6B8AFE5F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2FD8BD7-C693-4151-83B4-7C9D22BF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73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7.4.2</a:t>
            </a:r>
            <a:br>
              <a:rPr lang="en-US" altLang="zh-TW" dirty="0"/>
            </a:br>
            <a:r>
              <a:rPr lang="zh-TW" altLang="en-US" dirty="0"/>
              <a:t>收貨和發票記載貨物數量之變異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定義</a:t>
                </a:r>
                <a:endParaRPr lang="en-US" altLang="zh-TW" dirty="0"/>
              </a:p>
              <a:p>
                <a:pPr lvl="1"/>
                <a:r>
                  <a:rPr lang="zh-TW" altLang="en-US" dirty="0"/>
                  <a:t>比對「實際收貨數量」和「應該付款的物料數量」，以了解是否有短支或是超支付款的情況</a:t>
                </a:r>
                <a:endParaRPr lang="en-US" altLang="zh-TW" dirty="0"/>
              </a:p>
              <a:p>
                <a:r>
                  <a:rPr lang="zh-TW" altLang="en-US" dirty="0"/>
                  <a:t>公式</a:t>
                </a:r>
                <a:endParaRPr lang="en-US" altLang="zh-TW" dirty="0"/>
              </a:p>
              <a:p>
                <a:pPr lvl="1"/>
                <a:r>
                  <a:rPr lang="zh-TW" altLang="en-US" dirty="0"/>
                  <a:t>實際收貨數量和發票記載貨物數量之差異</a:t>
                </a:r>
                <a:br>
                  <a:rPr lang="en-US" altLang="zh-TW" dirty="0"/>
                </a:br>
                <a14:m>
                  <m:oMath xmlns:m="http://schemas.openxmlformats.org/officeDocument/2006/math">
                    <m:r>
                      <a:rPr lang="en-US" altLang="zh-TW"/>
                      <m:t>=</m:t>
                    </m:r>
                  </m:oMath>
                </a14:m>
                <a:r>
                  <a:rPr lang="zh-TW" altLang="en-US" dirty="0"/>
                  <a:t>實際收貨數量</a:t>
                </a:r>
                <a14:m>
                  <m:oMath xmlns:m="http://schemas.openxmlformats.org/officeDocument/2006/math">
                    <m:r>
                      <a:rPr lang="zh-TW" altLang="en-US"/>
                      <m:t>−</m:t>
                    </m:r>
                  </m:oMath>
                </a14:m>
                <a:r>
                  <a:rPr lang="zh-TW" altLang="en-US" dirty="0"/>
                  <a:t>發票記載貨物數量</a:t>
                </a:r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A77F390-DD84-42CA-9648-B8E1265F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EED5AE-5D6A-4719-A042-58EA170C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93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1383C5-31FF-4085-93E3-2D3695D7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C2C815-6078-4C67-AB51-15F56E1A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70A2916-D141-43E1-B594-B9110C3B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內容版面配置區 5">
            <a:extLst>
              <a:ext uri="{FF2B5EF4-FFF2-40B4-BE49-F238E27FC236}">
                <a16:creationId xmlns:a16="http://schemas.microsoft.com/office/drawing/2014/main" id="{A9DDAB29-B281-46A0-B977-C611E5A41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724369"/>
            <a:ext cx="10972800" cy="52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33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9AAA5F-7EF6-4F2F-8BD7-DDCBF89A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C308167-96A2-45FD-996D-00FC89ACD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632" y="225425"/>
            <a:ext cx="9188735" cy="6019800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724479-BED4-41C7-A43B-28D91EC7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D992776-739D-4430-AFEE-420D5435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84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7.4.3</a:t>
            </a:r>
            <a:br>
              <a:rPr lang="en-US" altLang="zh-TW" dirty="0"/>
            </a:br>
            <a:r>
              <a:rPr lang="zh-TW" altLang="en-US" dirty="0"/>
              <a:t>採購品交貨率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定義</a:t>
            </a:r>
            <a:endParaRPr lang="en-US" altLang="zh-TW" dirty="0"/>
          </a:p>
          <a:p>
            <a:pPr lvl="1"/>
            <a:r>
              <a:rPr lang="zh-TW" altLang="en-US" dirty="0"/>
              <a:t>某一採購單被滿足的程度</a:t>
            </a:r>
            <a:endParaRPr lang="en-US" altLang="zh-TW" dirty="0"/>
          </a:p>
          <a:p>
            <a:pPr lvl="1"/>
            <a:endParaRPr lang="en-US" altLang="zh-TW" dirty="0"/>
          </a:p>
          <a:p>
            <a:r>
              <a:rPr lang="zh-TW" altLang="en-US" dirty="0"/>
              <a:t>公式</a:t>
            </a:r>
            <a:endParaRPr lang="en-US" altLang="zh-TW" dirty="0"/>
          </a:p>
          <a:p>
            <a:pPr lvl="1"/>
            <a:r>
              <a:rPr lang="zh-TW" altLang="en-US" dirty="0"/>
              <a:t>交貨率 </a:t>
            </a:r>
            <a:r>
              <a:rPr lang="en-US" altLang="zh-TW" dirty="0"/>
              <a:t>= (</a:t>
            </a:r>
            <a:r>
              <a:rPr lang="zh-TW" altLang="en-US" dirty="0"/>
              <a:t>收貨數量 </a:t>
            </a:r>
            <a:r>
              <a:rPr lang="en-US" altLang="zh-TW" dirty="0"/>
              <a:t>÷ </a:t>
            </a:r>
            <a:r>
              <a:rPr lang="zh-TW" altLang="en-US" dirty="0"/>
              <a:t>採購單上的數量</a:t>
            </a:r>
            <a:r>
              <a:rPr lang="en-US" altLang="zh-TW" dirty="0"/>
              <a:t>) × 100%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7B2E0BA-1910-445D-9EA3-9368550E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34F75B-2E9D-4D17-9914-509A3AC6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25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7D7604-0047-461A-9BA1-E53FB9A1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E129DCE-5DBA-4088-8113-7CDC8732A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571003"/>
            <a:ext cx="10972800" cy="5328644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5A7E46-EA0B-4C87-BC4B-8D346B08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8B6AA23-B75B-48F9-A544-92263269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70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DEEC85-96CC-4A68-8A6D-82CF038EB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7646A38-393B-47F3-903D-37B0A183E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121396"/>
            <a:ext cx="10972800" cy="4227858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6B2ED6-717A-4534-B95A-109C37BB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3BE895A-AB7D-49B5-94DC-5945C41E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10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結論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採購商業智慧</a:t>
            </a:r>
            <a:endParaRPr lang="en-US" altLang="zh-TW"/>
          </a:p>
          <a:p>
            <a:pPr lvl="1"/>
            <a:r>
              <a:rPr lang="zh-TW" altLang="en-US"/>
              <a:t>採購績效</a:t>
            </a:r>
            <a:endParaRPr lang="en-US" altLang="zh-TW"/>
          </a:p>
          <a:p>
            <a:pPr lvl="1"/>
            <a:r>
              <a:rPr lang="zh-TW" altLang="en-US"/>
              <a:t>供應品質</a:t>
            </a:r>
            <a:endParaRPr lang="en-US" altLang="zh-TW"/>
          </a:p>
          <a:p>
            <a:pPr lvl="1"/>
            <a:r>
              <a:rPr lang="zh-TW" altLang="en-US"/>
              <a:t>供應商管理</a:t>
            </a:r>
            <a:endParaRPr lang="en-US" altLang="zh-TW"/>
          </a:p>
          <a:p>
            <a:r>
              <a:rPr lang="zh-TW" altLang="en-US"/>
              <a:t>使用者依據個別公司不同需求</a:t>
            </a:r>
            <a:endParaRPr lang="en-US" altLang="zh-TW"/>
          </a:p>
          <a:p>
            <a:pPr lvl="1"/>
            <a:r>
              <a:rPr lang="zh-TW" altLang="en-US"/>
              <a:t>設定個別績效分析架構</a:t>
            </a:r>
            <a:endParaRPr lang="en-US" altLang="zh-TW"/>
          </a:p>
          <a:p>
            <a:pPr lvl="1"/>
            <a:r>
              <a:rPr lang="zh-TW" altLang="en-US"/>
              <a:t>採購人員應利用</a:t>
            </a:r>
            <a:r>
              <a:rPr lang="en-US" altLang="zh-TW"/>
              <a:t>ERP</a:t>
            </a:r>
            <a:r>
              <a:rPr lang="zh-TW" altLang="en-US"/>
              <a:t>系統</a:t>
            </a:r>
            <a:endParaRPr lang="en-US" altLang="zh-TW"/>
          </a:p>
          <a:p>
            <a:pPr lvl="1"/>
            <a:r>
              <a:rPr lang="zh-TW" altLang="en-US"/>
              <a:t>建立企業商業智慧採購績效評估指標</a:t>
            </a:r>
            <a:endParaRPr lang="en-US" altLang="zh-TW"/>
          </a:p>
          <a:p>
            <a:endParaRPr lang="en-US" altLang="zh-TW"/>
          </a:p>
          <a:p>
            <a:pPr lvl="1"/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5AC89A7-EBA2-437A-8A6D-757CAFE5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1D656D-7A55-4303-9C25-9F743C93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7.2</a:t>
            </a:r>
            <a:r>
              <a:rPr lang="zh-TW" altLang="en-US" dirty="0"/>
              <a:t> </a:t>
            </a:r>
            <a:br>
              <a:rPr lang="en-US" altLang="zh-TW" dirty="0"/>
            </a:br>
            <a:r>
              <a:rPr lang="zh-TW" altLang="en-US" dirty="0"/>
              <a:t>企業採購管理的商業智慧需求 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背景</a:t>
            </a:r>
            <a:endParaRPr lang="en-US" altLang="zh-TW" dirty="0"/>
          </a:p>
          <a:p>
            <a:pPr lvl="1"/>
            <a:r>
              <a:rPr lang="zh-TW" altLang="en-US" dirty="0"/>
              <a:t>全球競爭</a:t>
            </a:r>
            <a:endParaRPr lang="en-US" altLang="zh-TW" dirty="0"/>
          </a:p>
          <a:p>
            <a:pPr lvl="1"/>
            <a:r>
              <a:rPr lang="zh-TW" altLang="en-US" dirty="0"/>
              <a:t>產業分工</a:t>
            </a:r>
            <a:endParaRPr lang="en-US" altLang="zh-TW" dirty="0"/>
          </a:p>
          <a:p>
            <a:pPr lvl="1"/>
            <a:r>
              <a:rPr lang="zh-TW" altLang="en-US" dirty="0"/>
              <a:t>嚴峻的經營環境</a:t>
            </a:r>
            <a:endParaRPr lang="en-US" altLang="zh-TW" dirty="0"/>
          </a:p>
          <a:p>
            <a:r>
              <a:rPr lang="zh-TW" altLang="en-US" dirty="0"/>
              <a:t>資訊科技協助</a:t>
            </a:r>
            <a:endParaRPr lang="en-US" altLang="zh-TW" dirty="0"/>
          </a:p>
          <a:p>
            <a:pPr lvl="1"/>
            <a:r>
              <a:rPr lang="zh-TW" altLang="en-US" dirty="0"/>
              <a:t>即時擷取經營資訊</a:t>
            </a:r>
            <a:endParaRPr lang="en-US" altLang="zh-TW" dirty="0"/>
          </a:p>
          <a:p>
            <a:pPr lvl="1"/>
            <a:r>
              <a:rPr lang="zh-TW" altLang="en-US" dirty="0"/>
              <a:t>進行整合性管理</a:t>
            </a:r>
            <a:endParaRPr lang="en-US" altLang="zh-TW" dirty="0"/>
          </a:p>
          <a:p>
            <a:r>
              <a:rPr lang="zh-TW" altLang="en-US" dirty="0"/>
              <a:t>如何整合有用資訊</a:t>
            </a:r>
            <a:endParaRPr lang="en-US" altLang="zh-TW" dirty="0"/>
          </a:p>
          <a:p>
            <a:pPr lvl="1"/>
            <a:r>
              <a:rPr lang="zh-TW" altLang="en-US" dirty="0"/>
              <a:t>測量評估與管理調整企業關鍵績效指標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B45A651-8282-4FF3-B756-D9E78819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1BF8C0-70A4-4BE0-9D85-57EE3031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0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7.2</a:t>
            </a:r>
            <a:br>
              <a:rPr lang="en-US" altLang="zh-TW" dirty="0"/>
            </a:br>
            <a:r>
              <a:rPr lang="zh-TW" altLang="en-US" dirty="0"/>
              <a:t>企業採購管理的商業智慧需求 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瞭解採購品到貨狀況與到貨品質，進行採購績效分析</a:t>
            </a:r>
            <a:endParaRPr lang="en-US" altLang="zh-TW" dirty="0"/>
          </a:p>
          <a:p>
            <a:pPr lvl="1"/>
            <a:r>
              <a:rPr lang="zh-TW" altLang="en-US" dirty="0"/>
              <a:t>持續追蹤採購品交貨狀況</a:t>
            </a:r>
            <a:endParaRPr lang="en-US" altLang="zh-TW" dirty="0"/>
          </a:p>
          <a:p>
            <a:pPr lvl="1"/>
            <a:r>
              <a:rPr lang="zh-TW" altLang="en-US" dirty="0"/>
              <a:t>分析到貨品質</a:t>
            </a:r>
            <a:endParaRPr lang="en-US" altLang="zh-TW" dirty="0"/>
          </a:p>
          <a:p>
            <a:pPr lvl="1"/>
            <a:r>
              <a:rPr lang="zh-TW" altLang="en-US" dirty="0"/>
              <a:t>評估採購品對生產品質之影響</a:t>
            </a:r>
            <a:endParaRPr lang="en-US" altLang="zh-TW" dirty="0"/>
          </a:p>
          <a:p>
            <a:pPr lvl="1"/>
            <a:r>
              <a:rPr lang="zh-TW" altLang="en-US" dirty="0"/>
              <a:t>採取改善措施</a:t>
            </a:r>
            <a:endParaRPr lang="en-US" altLang="zh-TW" dirty="0"/>
          </a:p>
          <a:p>
            <a:pPr lvl="1"/>
            <a:r>
              <a:rPr lang="zh-TW" altLang="en-US" dirty="0"/>
              <a:t>針對採購品的功能與成本進行成本價值分析</a:t>
            </a:r>
            <a:endParaRPr lang="en-US" altLang="zh-TW" dirty="0"/>
          </a:p>
          <a:p>
            <a:pPr lvl="2"/>
            <a:r>
              <a:rPr lang="zh-TW" altLang="en-US" dirty="0"/>
              <a:t>協助企業更高價值產品之研發</a:t>
            </a:r>
            <a:endParaRPr lang="en-US" altLang="zh-TW" dirty="0"/>
          </a:p>
          <a:p>
            <a:pPr lvl="1"/>
            <a:r>
              <a:rPr lang="zh-TW" altLang="en-US" dirty="0"/>
              <a:t>分析採購人員與其工作績效</a:t>
            </a:r>
            <a:endParaRPr lang="en-US" altLang="zh-TW" dirty="0"/>
          </a:p>
          <a:p>
            <a:pPr lvl="2"/>
            <a:r>
              <a:rPr lang="zh-TW" altLang="en-US" dirty="0"/>
              <a:t>以評估其採購的成本效益比</a:t>
            </a:r>
            <a:endParaRPr lang="en-US" alt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6F05475-47EA-4747-871B-7E179451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CF20E3-F887-4117-9C0E-FF178A01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1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7.2</a:t>
            </a:r>
            <a:br>
              <a:rPr lang="en-US" altLang="zh-TW" dirty="0"/>
            </a:br>
            <a:r>
              <a:rPr lang="zh-TW" altLang="en-US" dirty="0"/>
              <a:t>企業採購管理的商業智慧需求 </a:t>
            </a:r>
            <a:r>
              <a:rPr lang="en-US" altLang="zh-TW" dirty="0"/>
              <a:t>(3)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/>
              <a:t>進行採購研究，降低採購風險</a:t>
            </a:r>
            <a:endParaRPr lang="en-US" altLang="zh-TW" dirty="0"/>
          </a:p>
          <a:p>
            <a:pPr lvl="1"/>
            <a:r>
              <a:rPr lang="zh-TW" altLang="en-US" dirty="0"/>
              <a:t>短期</a:t>
            </a:r>
            <a:endParaRPr lang="en-US" altLang="zh-TW" dirty="0"/>
          </a:p>
          <a:p>
            <a:pPr lvl="2"/>
            <a:r>
              <a:rPr lang="zh-TW" altLang="en-US" dirty="0"/>
              <a:t>影響企業營收</a:t>
            </a:r>
            <a:endParaRPr lang="en-US" altLang="zh-TW" dirty="0"/>
          </a:p>
          <a:p>
            <a:pPr lvl="1"/>
            <a:r>
              <a:rPr lang="zh-TW" altLang="en-US" dirty="0"/>
              <a:t>中長期</a:t>
            </a:r>
            <a:endParaRPr lang="en-US" altLang="zh-TW" dirty="0"/>
          </a:p>
          <a:p>
            <a:pPr lvl="2"/>
            <a:r>
              <a:rPr lang="zh-TW" altLang="en-US" dirty="0"/>
              <a:t>影響企業品牌、形象、競爭力</a:t>
            </a:r>
            <a:endParaRPr lang="en-US" altLang="zh-TW" dirty="0"/>
          </a:p>
          <a:p>
            <a:pPr lvl="1"/>
            <a:r>
              <a:rPr lang="zh-TW" altLang="en-US" dirty="0"/>
              <a:t>針對易受國際局勢與技術發展影響的採購品</a:t>
            </a:r>
            <a:endParaRPr lang="en-US" altLang="zh-TW" dirty="0"/>
          </a:p>
          <a:p>
            <a:pPr lvl="2"/>
            <a:r>
              <a:rPr lang="zh-TW" altLang="en-US" dirty="0"/>
              <a:t>區域性、供應商類型、採購品組合與分類等分析</a:t>
            </a:r>
            <a:endParaRPr lang="en-US" alt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88FC0BA-0E62-4F6F-96BA-9B769B61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8AAB82-D870-4DE2-8239-D2B880F7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1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7.2</a:t>
            </a:r>
            <a:br>
              <a:rPr lang="en-US" altLang="zh-TW" dirty="0"/>
            </a:br>
            <a:r>
              <a:rPr lang="zh-TW" altLang="en-US" dirty="0"/>
              <a:t>企業採購管理的商業智慧需求 </a:t>
            </a:r>
            <a:r>
              <a:rPr lang="en-US" altLang="zh-TW" dirty="0"/>
              <a:t>(4)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dirty="0"/>
              <a:t>評估供應商績效，進行供應商管理</a:t>
            </a:r>
            <a:endParaRPr lang="en-US" altLang="zh-TW" dirty="0"/>
          </a:p>
          <a:p>
            <a:pPr lvl="1"/>
            <a:r>
              <a:rPr lang="zh-TW" altLang="en-US" dirty="0"/>
              <a:t>供應商目的多寡影響採購品的供應風險與採購績效</a:t>
            </a:r>
            <a:endParaRPr lang="en-US" altLang="zh-TW" dirty="0"/>
          </a:p>
          <a:p>
            <a:pPr lvl="1"/>
            <a:r>
              <a:rPr lang="zh-TW" altLang="en-US" dirty="0"/>
              <a:t>不同角度分析現有與潛在供應商的關鍵能力與供應價格</a:t>
            </a:r>
            <a:endParaRPr lang="en-US" altLang="zh-TW" dirty="0"/>
          </a:p>
          <a:p>
            <a:pPr lvl="1"/>
            <a:r>
              <a:rPr lang="zh-TW" altLang="en-US" dirty="0"/>
              <a:t>比較不同採購商品組合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21F9473-3CE5-45EA-B35E-206321C0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480CE3-DF68-449C-A718-8EEE1CE5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4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4645"/>
            <a:ext cx="11337758" cy="1002071"/>
          </a:xfrm>
        </p:spPr>
        <p:txBody>
          <a:bodyPr/>
          <a:lstStyle/>
          <a:p>
            <a:r>
              <a:rPr lang="en-US" altLang="zh-TW" dirty="0"/>
              <a:t>7.3</a:t>
            </a:r>
            <a:br>
              <a:rPr lang="en-US" altLang="zh-TW" dirty="0"/>
            </a:br>
            <a:r>
              <a:rPr lang="zh-TW" altLang="en-US" dirty="0"/>
              <a:t>商業智慧與採購管理績效指標的分析架構 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商業智慧 </a:t>
            </a:r>
            <a:r>
              <a:rPr lang="en-US" altLang="zh-TW" dirty="0"/>
              <a:t>(BI)</a:t>
            </a:r>
            <a:r>
              <a:rPr lang="zh-TW" altLang="en-US" dirty="0"/>
              <a:t>目的</a:t>
            </a:r>
            <a:endParaRPr lang="en-US" altLang="zh-TW" dirty="0"/>
          </a:p>
          <a:p>
            <a:pPr lvl="1"/>
            <a:r>
              <a:rPr lang="zh-TW" altLang="en-US" dirty="0"/>
              <a:t>利用資訊科技，以運用、萃取、整合、分析或彙總企業內部散落在各資訊系統中之資料，如</a:t>
            </a:r>
            <a:endParaRPr lang="en-US" altLang="zh-TW" dirty="0"/>
          </a:p>
          <a:p>
            <a:pPr lvl="2"/>
            <a:r>
              <a:rPr lang="zh-TW" altLang="en-US" dirty="0"/>
              <a:t>企業資源規劃 </a:t>
            </a:r>
            <a:r>
              <a:rPr lang="en-US" altLang="zh-TW" dirty="0"/>
              <a:t>(ERP)</a:t>
            </a:r>
          </a:p>
          <a:p>
            <a:pPr lvl="2"/>
            <a:r>
              <a:rPr lang="zh-TW" altLang="en-US" dirty="0"/>
              <a:t>顧客關係管理 </a:t>
            </a:r>
            <a:r>
              <a:rPr lang="en-US" altLang="zh-TW" dirty="0"/>
              <a:t>(CRM)</a:t>
            </a:r>
          </a:p>
          <a:p>
            <a:pPr lvl="2"/>
            <a:r>
              <a:rPr lang="zh-TW" altLang="en-US" dirty="0"/>
              <a:t>供應鏈管理 </a:t>
            </a:r>
            <a:r>
              <a:rPr lang="en-US" altLang="zh-TW" dirty="0"/>
              <a:t>(SCM)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68980B8-3B3B-4537-9D98-71AECB4E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2FC9E8-F18B-45E8-A806-D8F304F2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0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4645"/>
            <a:ext cx="11277600" cy="1002071"/>
          </a:xfrm>
        </p:spPr>
        <p:txBody>
          <a:bodyPr/>
          <a:lstStyle/>
          <a:p>
            <a:r>
              <a:rPr lang="en-US" altLang="zh-TW" dirty="0"/>
              <a:t>7.3</a:t>
            </a:r>
            <a:br>
              <a:rPr lang="en-US" altLang="zh-TW" dirty="0"/>
            </a:br>
            <a:r>
              <a:rPr lang="zh-TW" altLang="en-US" dirty="0"/>
              <a:t>商業智慧與採購管理績效指標的分析架構 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/>
              <a:t>商業智慧工具</a:t>
            </a:r>
            <a:endParaRPr lang="en-US" altLang="zh-TW" dirty="0"/>
          </a:p>
          <a:p>
            <a:pPr lvl="2"/>
            <a:r>
              <a:rPr lang="zh-TW" altLang="en-US" dirty="0"/>
              <a:t>資料倉儲 </a:t>
            </a:r>
            <a:r>
              <a:rPr lang="en-US" altLang="zh-TW" dirty="0"/>
              <a:t>(DW)</a:t>
            </a:r>
            <a:r>
              <a:rPr lang="zh-TW" altLang="en-US" dirty="0"/>
              <a:t> 系統與報表工具</a:t>
            </a:r>
            <a:endParaRPr lang="en-US" altLang="zh-TW" dirty="0"/>
          </a:p>
          <a:p>
            <a:pPr lvl="2"/>
            <a:r>
              <a:rPr lang="zh-TW" altLang="en-US" dirty="0"/>
              <a:t>線上分析處理 </a:t>
            </a:r>
            <a:r>
              <a:rPr lang="en-US" altLang="zh-TW" dirty="0"/>
              <a:t>(OLAP)</a:t>
            </a:r>
          </a:p>
          <a:p>
            <a:pPr lvl="2"/>
            <a:r>
              <a:rPr lang="zh-TW" altLang="en-US" dirty="0"/>
              <a:t>資料探勘 </a:t>
            </a:r>
            <a:r>
              <a:rPr lang="en-US" altLang="zh-TW" dirty="0"/>
              <a:t>(Data Mining)</a:t>
            </a:r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68980B8-3B3B-4537-9D98-71AECB4E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© </a:t>
            </a:r>
            <a:r>
              <a:rPr lang="zh-TW" altLang="en-US"/>
              <a:t>滄海圖書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2FC9E8-F18B-45E8-A806-D8F304F2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048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inbow background design.potx" id="{004AAC82-6E13-4E0D-87F5-D2ABB24A967F}" vid="{11B250D1-E3C9-4A03-862E-1C8D091AD0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background design</Template>
  <TotalTime>382</TotalTime>
  <Words>1067</Words>
  <Application>Microsoft Office PowerPoint</Application>
  <PresentationFormat>寬螢幕</PresentationFormat>
  <Paragraphs>241</Paragraphs>
  <Slides>38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4" baseType="lpstr">
      <vt:lpstr>DFKaiShu-SB-EstdP-BF</vt:lpstr>
      <vt:lpstr>TimesNewRomanPSMT</vt:lpstr>
      <vt:lpstr>新細明體</vt:lpstr>
      <vt:lpstr>Arial</vt:lpstr>
      <vt:lpstr>Calibri</vt:lpstr>
      <vt:lpstr>Default Design</vt:lpstr>
      <vt:lpstr>第 7 章</vt:lpstr>
      <vt:lpstr>本章目次</vt:lpstr>
      <vt:lpstr>學習目標</vt:lpstr>
      <vt:lpstr>7.2  企業採購管理的商業智慧需求 (1)</vt:lpstr>
      <vt:lpstr>7.2 企業採購管理的商業智慧需求 (2)</vt:lpstr>
      <vt:lpstr>7.2 企業採購管理的商業智慧需求 (3)</vt:lpstr>
      <vt:lpstr>7.2 企業採購管理的商業智慧需求 (4)</vt:lpstr>
      <vt:lpstr>7.3 商業智慧與採購管理績效指標的分析架構 (1)</vt:lpstr>
      <vt:lpstr>7.3 商業智慧與採購管理績效指標的分析架構 (2)</vt:lpstr>
      <vt:lpstr>7.3 商業智慧與採購管理績效指標的分析架構 (3)</vt:lpstr>
      <vt:lpstr>7.3.1 採購績效指標的分析架構</vt:lpstr>
      <vt:lpstr>PowerPoint 簡報</vt:lpstr>
      <vt:lpstr>PowerPoint 簡報</vt:lpstr>
      <vt:lpstr>7.3.2 採購流程績效指標示例</vt:lpstr>
      <vt:lpstr>採購流程績效指標示例</vt:lpstr>
      <vt:lpstr>請購與庫存績效指標示例</vt:lpstr>
      <vt:lpstr>請購與庫存績效指標示例</vt:lpstr>
      <vt:lpstr>採購績效指標架構示例</vt:lpstr>
      <vt:lpstr>供應商供應績效指標表</vt:lpstr>
      <vt:lpstr>供應商績效考評目的</vt:lpstr>
      <vt:lpstr>供應商績效評估向度</vt:lpstr>
      <vt:lpstr>對供應商的採購策略</vt:lpstr>
      <vt:lpstr>供應商管理績效分析架構 (1)</vt:lpstr>
      <vt:lpstr>供應商管理績效分析架構 (2)</vt:lpstr>
      <vt:lpstr>供應商管理績效分析架構 (3)</vt:lpstr>
      <vt:lpstr>7.4 採購績效指標計算 7.4.1 採購品平均運送的時間</vt:lpstr>
      <vt:lpstr>PowerPoint 簡報</vt:lpstr>
      <vt:lpstr>PowerPoint 簡報</vt:lpstr>
      <vt:lpstr>PowerPoint 簡報</vt:lpstr>
      <vt:lpstr>PowerPoint 簡報</vt:lpstr>
      <vt:lpstr>PowerPoint 簡報</vt:lpstr>
      <vt:lpstr>7.4.2 收貨和發票記載貨物數量之變異</vt:lpstr>
      <vt:lpstr>PowerPoint 簡報</vt:lpstr>
      <vt:lpstr>PowerPoint 簡報</vt:lpstr>
      <vt:lpstr>7.4.3 採購品交貨率</vt:lpstr>
      <vt:lpstr>PowerPoint 簡報</vt:lpstr>
      <vt:lpstr>PowerPoint 簡報</vt:lpstr>
      <vt:lpstr>結論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8 章 採購之關鍵績效指標</dc:title>
  <dc:creator>翁清麟</dc:creator>
  <cp:lastModifiedBy>Fenny Lee</cp:lastModifiedBy>
  <cp:revision>105</cp:revision>
  <dcterms:created xsi:type="dcterms:W3CDTF">2012-10-09T15:29:02Z</dcterms:created>
  <dcterms:modified xsi:type="dcterms:W3CDTF">2017-07-04T06:33:06Z</dcterms:modified>
</cp:coreProperties>
</file>