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116"/>
  </p:notesMasterIdLst>
  <p:sldIdLst>
    <p:sldId id="259" r:id="rId2"/>
    <p:sldId id="260" r:id="rId3"/>
    <p:sldId id="264" r:id="rId4"/>
    <p:sldId id="265" r:id="rId5"/>
    <p:sldId id="266" r:id="rId6"/>
    <p:sldId id="267" r:id="rId7"/>
    <p:sldId id="268" r:id="rId8"/>
    <p:sldId id="269" r:id="rId9"/>
    <p:sldId id="261" r:id="rId10"/>
    <p:sldId id="270" r:id="rId11"/>
    <p:sldId id="271" r:id="rId12"/>
    <p:sldId id="272" r:id="rId13"/>
    <p:sldId id="273" r:id="rId14"/>
    <p:sldId id="274" r:id="rId15"/>
    <p:sldId id="275" r:id="rId16"/>
    <p:sldId id="278" r:id="rId17"/>
    <p:sldId id="279" r:id="rId18"/>
    <p:sldId id="280" r:id="rId19"/>
    <p:sldId id="262" r:id="rId20"/>
    <p:sldId id="281" r:id="rId21"/>
    <p:sldId id="282" r:id="rId22"/>
    <p:sldId id="283" r:id="rId23"/>
    <p:sldId id="287" r:id="rId24"/>
    <p:sldId id="289" r:id="rId25"/>
    <p:sldId id="288" r:id="rId26"/>
    <p:sldId id="290" r:id="rId27"/>
    <p:sldId id="291" r:id="rId28"/>
    <p:sldId id="284" r:id="rId29"/>
    <p:sldId id="285" r:id="rId30"/>
    <p:sldId id="286" r:id="rId31"/>
    <p:sldId id="263" r:id="rId32"/>
    <p:sldId id="294" r:id="rId33"/>
    <p:sldId id="292" r:id="rId34"/>
    <p:sldId id="295" r:id="rId35"/>
    <p:sldId id="296" r:id="rId36"/>
    <p:sldId id="297" r:id="rId37"/>
    <p:sldId id="293" r:id="rId38"/>
    <p:sldId id="298" r:id="rId39"/>
    <p:sldId id="299" r:id="rId40"/>
    <p:sldId id="300" r:id="rId41"/>
    <p:sldId id="301" r:id="rId42"/>
    <p:sldId id="302" r:id="rId43"/>
    <p:sldId id="304" r:id="rId44"/>
    <p:sldId id="306" r:id="rId45"/>
    <p:sldId id="307" r:id="rId46"/>
    <p:sldId id="308" r:id="rId47"/>
    <p:sldId id="309" r:id="rId48"/>
    <p:sldId id="396" r:id="rId49"/>
    <p:sldId id="310" r:id="rId50"/>
    <p:sldId id="311" r:id="rId51"/>
    <p:sldId id="312" r:id="rId52"/>
    <p:sldId id="313" r:id="rId53"/>
    <p:sldId id="314" r:id="rId54"/>
    <p:sldId id="397" r:id="rId55"/>
    <p:sldId id="315" r:id="rId56"/>
    <p:sldId id="316" r:id="rId57"/>
    <p:sldId id="317" r:id="rId58"/>
    <p:sldId id="318" r:id="rId59"/>
    <p:sldId id="319" r:id="rId60"/>
    <p:sldId id="320" r:id="rId61"/>
    <p:sldId id="398" r:id="rId62"/>
    <p:sldId id="389" r:id="rId63"/>
    <p:sldId id="322" r:id="rId64"/>
    <p:sldId id="321" r:id="rId65"/>
    <p:sldId id="323" r:id="rId66"/>
    <p:sldId id="325" r:id="rId67"/>
    <p:sldId id="326" r:id="rId68"/>
    <p:sldId id="327" r:id="rId69"/>
    <p:sldId id="328" r:id="rId70"/>
    <p:sldId id="329" r:id="rId71"/>
    <p:sldId id="330" r:id="rId72"/>
    <p:sldId id="331" r:id="rId73"/>
    <p:sldId id="332" r:id="rId74"/>
    <p:sldId id="333" r:id="rId75"/>
    <p:sldId id="334" r:id="rId76"/>
    <p:sldId id="399" r:id="rId77"/>
    <p:sldId id="335" r:id="rId78"/>
    <p:sldId id="336" r:id="rId79"/>
    <p:sldId id="337" r:id="rId80"/>
    <p:sldId id="338" r:id="rId81"/>
    <p:sldId id="339" r:id="rId82"/>
    <p:sldId id="340" r:id="rId83"/>
    <p:sldId id="341"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8" r:id="rId98"/>
    <p:sldId id="359" r:id="rId99"/>
    <p:sldId id="360" r:id="rId100"/>
    <p:sldId id="361" r:id="rId101"/>
    <p:sldId id="362" r:id="rId102"/>
    <p:sldId id="363" r:id="rId103"/>
    <p:sldId id="364" r:id="rId104"/>
    <p:sldId id="365" r:id="rId105"/>
    <p:sldId id="366" r:id="rId106"/>
    <p:sldId id="367" r:id="rId107"/>
    <p:sldId id="368" r:id="rId108"/>
    <p:sldId id="378" r:id="rId109"/>
    <p:sldId id="379" r:id="rId110"/>
    <p:sldId id="400" r:id="rId111"/>
    <p:sldId id="390" r:id="rId112"/>
    <p:sldId id="380" r:id="rId113"/>
    <p:sldId id="381" r:id="rId114"/>
    <p:sldId id="394" r:id="rId1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00FF"/>
    <a:srgbClr val="0000CC"/>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22" autoAdjust="0"/>
  </p:normalViewPr>
  <p:slideViewPr>
    <p:cSldViewPr>
      <p:cViewPr varScale="1">
        <p:scale>
          <a:sx n="77" d="100"/>
          <a:sy n="77" d="100"/>
        </p:scale>
        <p:origin x="114" y="18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7633B8-5D38-43F9-95B2-2209A5C1342D}"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zh-TW" altLang="en-US"/>
        </a:p>
      </dgm:t>
    </dgm:pt>
    <dgm:pt modelId="{7EA0C305-AF79-408C-A085-B6298AC75F63}">
      <dgm:prSet/>
      <dgm:spPr/>
      <dgm:t>
        <a:bodyPr/>
        <a:lstStyle/>
        <a:p>
          <a:r>
            <a:rPr lang="zh-TW" b="1"/>
            <a:t>現金流量表</a:t>
          </a:r>
        </a:p>
      </dgm:t>
    </dgm:pt>
    <dgm:pt modelId="{28EB120D-9925-460B-86E6-D47A47B5E2B9}" type="parTrans" cxnId="{858A6765-D0E1-49F8-BA38-24A5FCEBFAF9}">
      <dgm:prSet/>
      <dgm:spPr/>
      <dgm:t>
        <a:bodyPr/>
        <a:lstStyle/>
        <a:p>
          <a:endParaRPr lang="zh-TW" altLang="en-US" b="1"/>
        </a:p>
      </dgm:t>
    </dgm:pt>
    <dgm:pt modelId="{A5F27463-23F1-400C-8D2E-87025D5EA67E}" type="sibTrans" cxnId="{858A6765-D0E1-49F8-BA38-24A5FCEBFAF9}">
      <dgm:prSet/>
      <dgm:spPr/>
      <dgm:t>
        <a:bodyPr/>
        <a:lstStyle/>
        <a:p>
          <a:endParaRPr lang="zh-TW" altLang="en-US" b="1"/>
        </a:p>
      </dgm:t>
    </dgm:pt>
    <dgm:pt modelId="{B1913B30-B432-48EE-B319-A41ED10E37BD}">
      <dgm:prSet/>
      <dgm:spPr/>
      <dgm:t>
        <a:bodyPr/>
        <a:lstStyle/>
        <a:p>
          <a:r>
            <a:rPr lang="zh-TW" b="1"/>
            <a:t>營業活動之現金流量</a:t>
          </a:r>
        </a:p>
      </dgm:t>
    </dgm:pt>
    <dgm:pt modelId="{9E3831BF-F95D-483F-8A93-88EE28D5F80B}" type="parTrans" cxnId="{B41C36CC-7F83-42F1-9356-2087B8F30CAC}">
      <dgm:prSet/>
      <dgm:spPr/>
      <dgm:t>
        <a:bodyPr/>
        <a:lstStyle/>
        <a:p>
          <a:endParaRPr lang="zh-TW" altLang="en-US" b="1"/>
        </a:p>
      </dgm:t>
    </dgm:pt>
    <dgm:pt modelId="{D240A38F-DA6E-46AE-91FC-CD75FCF1DF6D}" type="sibTrans" cxnId="{B41C36CC-7F83-42F1-9356-2087B8F30CAC}">
      <dgm:prSet/>
      <dgm:spPr/>
      <dgm:t>
        <a:bodyPr/>
        <a:lstStyle/>
        <a:p>
          <a:endParaRPr lang="zh-TW" altLang="en-US" b="1"/>
        </a:p>
      </dgm:t>
    </dgm:pt>
    <dgm:pt modelId="{D03A3ED5-240B-4251-AF52-DD09E2CBEC08}">
      <dgm:prSet/>
      <dgm:spPr/>
      <dgm:t>
        <a:bodyPr/>
        <a:lstStyle/>
        <a:p>
          <a:r>
            <a:rPr lang="zh-TW" b="1"/>
            <a:t>投資活動之現金流量</a:t>
          </a:r>
        </a:p>
      </dgm:t>
    </dgm:pt>
    <dgm:pt modelId="{47883BC4-39F5-49F2-8DB4-3D698D9DEEA0}" type="parTrans" cxnId="{72F1784C-8351-4746-B38E-6C2E409F0B64}">
      <dgm:prSet/>
      <dgm:spPr/>
      <dgm:t>
        <a:bodyPr/>
        <a:lstStyle/>
        <a:p>
          <a:endParaRPr lang="zh-TW" altLang="en-US" b="1"/>
        </a:p>
      </dgm:t>
    </dgm:pt>
    <dgm:pt modelId="{D1EFF8A9-A86B-4449-A7B2-F934B679F924}" type="sibTrans" cxnId="{72F1784C-8351-4746-B38E-6C2E409F0B64}">
      <dgm:prSet/>
      <dgm:spPr/>
      <dgm:t>
        <a:bodyPr/>
        <a:lstStyle/>
        <a:p>
          <a:endParaRPr lang="zh-TW" altLang="en-US" b="1"/>
        </a:p>
      </dgm:t>
    </dgm:pt>
    <dgm:pt modelId="{1F0AFF5A-9A10-4A01-B761-B479F4DE403E}">
      <dgm:prSet/>
      <dgm:spPr/>
      <dgm:t>
        <a:bodyPr/>
        <a:lstStyle/>
        <a:p>
          <a:r>
            <a:rPr lang="zh-TW" altLang="en-US" b="1" dirty="0"/>
            <a:t>籌</a:t>
          </a:r>
          <a:r>
            <a:rPr lang="zh-TW" b="1" dirty="0"/>
            <a:t>資活動之現金流量</a:t>
          </a:r>
        </a:p>
      </dgm:t>
    </dgm:pt>
    <dgm:pt modelId="{0BE38C4B-CC06-4FF7-9E10-81DA08B109D8}" type="parTrans" cxnId="{F0149220-9735-4C22-B2D3-C6BB185D0C44}">
      <dgm:prSet/>
      <dgm:spPr/>
      <dgm:t>
        <a:bodyPr/>
        <a:lstStyle/>
        <a:p>
          <a:endParaRPr lang="zh-TW" altLang="en-US" b="1"/>
        </a:p>
      </dgm:t>
    </dgm:pt>
    <dgm:pt modelId="{7DA8ADFB-09EA-4A86-BAB1-3ABEC7DA89BA}" type="sibTrans" cxnId="{F0149220-9735-4C22-B2D3-C6BB185D0C44}">
      <dgm:prSet/>
      <dgm:spPr/>
      <dgm:t>
        <a:bodyPr/>
        <a:lstStyle/>
        <a:p>
          <a:endParaRPr lang="zh-TW" altLang="en-US" b="1"/>
        </a:p>
      </dgm:t>
    </dgm:pt>
    <dgm:pt modelId="{09C67573-F896-42C8-82BC-6BEEEFB693B0}">
      <dgm:prSet/>
      <dgm:spPr/>
      <dgm:t>
        <a:bodyPr/>
        <a:lstStyle/>
        <a:p>
          <a:r>
            <a:rPr lang="zh-TW" b="1"/>
            <a:t>本期現金淨增 </a:t>
          </a:r>
          <a:r>
            <a:rPr lang="en-US" b="1"/>
            <a:t>(</a:t>
          </a:r>
          <a:r>
            <a:rPr lang="zh-TW" b="1"/>
            <a:t>減</a:t>
          </a:r>
          <a:r>
            <a:rPr lang="en-US" b="1"/>
            <a:t>) </a:t>
          </a:r>
          <a:r>
            <a:rPr lang="zh-TW" b="1"/>
            <a:t>數</a:t>
          </a:r>
        </a:p>
      </dgm:t>
    </dgm:pt>
    <dgm:pt modelId="{398483D7-450A-4FFC-8B6C-451C831045BD}" type="parTrans" cxnId="{1D44C056-645B-467A-8DBA-D92229A94D70}">
      <dgm:prSet/>
      <dgm:spPr/>
      <dgm:t>
        <a:bodyPr/>
        <a:lstStyle/>
        <a:p>
          <a:endParaRPr lang="zh-TW" altLang="en-US" b="1"/>
        </a:p>
      </dgm:t>
    </dgm:pt>
    <dgm:pt modelId="{5BDE7231-1D97-4807-B20A-67E89F39E55F}" type="sibTrans" cxnId="{1D44C056-645B-467A-8DBA-D92229A94D70}">
      <dgm:prSet/>
      <dgm:spPr/>
      <dgm:t>
        <a:bodyPr/>
        <a:lstStyle/>
        <a:p>
          <a:endParaRPr lang="zh-TW" altLang="en-US" b="1"/>
        </a:p>
      </dgm:t>
    </dgm:pt>
    <dgm:pt modelId="{C90EB586-E51B-4D79-9121-A010090D0C71}">
      <dgm:prSet/>
      <dgm:spPr/>
      <dgm:t>
        <a:bodyPr/>
        <a:lstStyle/>
        <a:p>
          <a:r>
            <a:rPr lang="zh-TW" b="1"/>
            <a:t>不影響現金流量之投資及籌資活動</a:t>
          </a:r>
        </a:p>
      </dgm:t>
    </dgm:pt>
    <dgm:pt modelId="{AB073450-7918-4695-A378-ECFDFE75DA7D}" type="parTrans" cxnId="{FE5AB56B-A24F-402B-928C-2B1F55005F1F}">
      <dgm:prSet/>
      <dgm:spPr/>
      <dgm:t>
        <a:bodyPr/>
        <a:lstStyle/>
        <a:p>
          <a:endParaRPr lang="zh-TW" altLang="en-US" b="1"/>
        </a:p>
      </dgm:t>
    </dgm:pt>
    <dgm:pt modelId="{3DF7DDF9-5A62-44C3-9FCB-EBEB00DA7FFB}" type="sibTrans" cxnId="{FE5AB56B-A24F-402B-928C-2B1F55005F1F}">
      <dgm:prSet/>
      <dgm:spPr/>
      <dgm:t>
        <a:bodyPr/>
        <a:lstStyle/>
        <a:p>
          <a:endParaRPr lang="zh-TW" altLang="en-US" b="1"/>
        </a:p>
      </dgm:t>
    </dgm:pt>
    <dgm:pt modelId="{8E0F6A3E-D51B-45A0-A0F1-8E3A71D2246B}" type="pres">
      <dgm:prSet presAssocID="{797633B8-5D38-43F9-95B2-2209A5C1342D}" presName="linear" presStyleCnt="0">
        <dgm:presLayoutVars>
          <dgm:dir/>
          <dgm:animLvl val="lvl"/>
          <dgm:resizeHandles val="exact"/>
        </dgm:presLayoutVars>
      </dgm:prSet>
      <dgm:spPr/>
    </dgm:pt>
    <dgm:pt modelId="{C5BD9E22-AF04-4591-BCC5-BF509C177A53}" type="pres">
      <dgm:prSet presAssocID="{7EA0C305-AF79-408C-A085-B6298AC75F63}" presName="parentLin" presStyleCnt="0"/>
      <dgm:spPr/>
    </dgm:pt>
    <dgm:pt modelId="{28F2E0AA-7CED-46E3-BBC9-442BAF51D004}" type="pres">
      <dgm:prSet presAssocID="{7EA0C305-AF79-408C-A085-B6298AC75F63}" presName="parentLeftMargin" presStyleLbl="node1" presStyleIdx="0" presStyleCnt="1"/>
      <dgm:spPr/>
    </dgm:pt>
    <dgm:pt modelId="{F155FDFD-963D-43BC-934E-398F442577D4}" type="pres">
      <dgm:prSet presAssocID="{7EA0C305-AF79-408C-A085-B6298AC75F63}" presName="parentText" presStyleLbl="node1" presStyleIdx="0" presStyleCnt="1">
        <dgm:presLayoutVars>
          <dgm:chMax val="0"/>
          <dgm:bulletEnabled val="1"/>
        </dgm:presLayoutVars>
      </dgm:prSet>
      <dgm:spPr/>
    </dgm:pt>
    <dgm:pt modelId="{2441316F-6BF3-4F81-A949-53B7F7559369}" type="pres">
      <dgm:prSet presAssocID="{7EA0C305-AF79-408C-A085-B6298AC75F63}" presName="negativeSpace" presStyleCnt="0"/>
      <dgm:spPr/>
    </dgm:pt>
    <dgm:pt modelId="{7E4ABABB-BF31-4DDB-9D3A-FCDA0168AFF3}" type="pres">
      <dgm:prSet presAssocID="{7EA0C305-AF79-408C-A085-B6298AC75F63}" presName="childText" presStyleLbl="conFgAcc1" presStyleIdx="0" presStyleCnt="1">
        <dgm:presLayoutVars>
          <dgm:bulletEnabled val="1"/>
        </dgm:presLayoutVars>
      </dgm:prSet>
      <dgm:spPr/>
    </dgm:pt>
  </dgm:ptLst>
  <dgm:cxnLst>
    <dgm:cxn modelId="{55E9CC02-11BC-4D65-B75F-1C2FAE495639}" type="presOf" srcId="{797633B8-5D38-43F9-95B2-2209A5C1342D}" destId="{8E0F6A3E-D51B-45A0-A0F1-8E3A71D2246B}" srcOrd="0" destOrd="0" presId="urn:microsoft.com/office/officeart/2005/8/layout/list1"/>
    <dgm:cxn modelId="{F7FE2C12-A6EB-4381-ABB6-E02A27A5B118}" type="presOf" srcId="{7EA0C305-AF79-408C-A085-B6298AC75F63}" destId="{28F2E0AA-7CED-46E3-BBC9-442BAF51D004}" srcOrd="0" destOrd="0" presId="urn:microsoft.com/office/officeart/2005/8/layout/list1"/>
    <dgm:cxn modelId="{BE182A18-FA58-47D3-8D55-970782243FB0}" type="presOf" srcId="{C90EB586-E51B-4D79-9121-A010090D0C71}" destId="{7E4ABABB-BF31-4DDB-9D3A-FCDA0168AFF3}" srcOrd="0" destOrd="4" presId="urn:microsoft.com/office/officeart/2005/8/layout/list1"/>
    <dgm:cxn modelId="{F0149220-9735-4C22-B2D3-C6BB185D0C44}" srcId="{7EA0C305-AF79-408C-A085-B6298AC75F63}" destId="{1F0AFF5A-9A10-4A01-B761-B479F4DE403E}" srcOrd="2" destOrd="0" parTransId="{0BE38C4B-CC06-4FF7-9E10-81DA08B109D8}" sibTransId="{7DA8ADFB-09EA-4A86-BAB1-3ABEC7DA89BA}"/>
    <dgm:cxn modelId="{CC869C28-B2EA-4A94-AA90-10AD6C663976}" type="presOf" srcId="{7EA0C305-AF79-408C-A085-B6298AC75F63}" destId="{F155FDFD-963D-43BC-934E-398F442577D4}" srcOrd="1" destOrd="0" presId="urn:microsoft.com/office/officeart/2005/8/layout/list1"/>
    <dgm:cxn modelId="{F8C4A630-61A4-47EF-B94D-E2C5C879F42B}" type="presOf" srcId="{1F0AFF5A-9A10-4A01-B761-B479F4DE403E}" destId="{7E4ABABB-BF31-4DDB-9D3A-FCDA0168AFF3}" srcOrd="0" destOrd="2" presId="urn:microsoft.com/office/officeart/2005/8/layout/list1"/>
    <dgm:cxn modelId="{858A6765-D0E1-49F8-BA38-24A5FCEBFAF9}" srcId="{797633B8-5D38-43F9-95B2-2209A5C1342D}" destId="{7EA0C305-AF79-408C-A085-B6298AC75F63}" srcOrd="0" destOrd="0" parTransId="{28EB120D-9925-460B-86E6-D47A47B5E2B9}" sibTransId="{A5F27463-23F1-400C-8D2E-87025D5EA67E}"/>
    <dgm:cxn modelId="{FE5AB56B-A24F-402B-928C-2B1F55005F1F}" srcId="{7EA0C305-AF79-408C-A085-B6298AC75F63}" destId="{C90EB586-E51B-4D79-9121-A010090D0C71}" srcOrd="4" destOrd="0" parTransId="{AB073450-7918-4695-A378-ECFDFE75DA7D}" sibTransId="{3DF7DDF9-5A62-44C3-9FCB-EBEB00DA7FFB}"/>
    <dgm:cxn modelId="{72F1784C-8351-4746-B38E-6C2E409F0B64}" srcId="{7EA0C305-AF79-408C-A085-B6298AC75F63}" destId="{D03A3ED5-240B-4251-AF52-DD09E2CBEC08}" srcOrd="1" destOrd="0" parTransId="{47883BC4-39F5-49F2-8DB4-3D698D9DEEA0}" sibTransId="{D1EFF8A9-A86B-4449-A7B2-F934B679F924}"/>
    <dgm:cxn modelId="{9EB29376-F5B5-4D95-B604-784C43FDAE5E}" type="presOf" srcId="{D03A3ED5-240B-4251-AF52-DD09E2CBEC08}" destId="{7E4ABABB-BF31-4DDB-9D3A-FCDA0168AFF3}" srcOrd="0" destOrd="1" presId="urn:microsoft.com/office/officeart/2005/8/layout/list1"/>
    <dgm:cxn modelId="{1D44C056-645B-467A-8DBA-D92229A94D70}" srcId="{7EA0C305-AF79-408C-A085-B6298AC75F63}" destId="{09C67573-F896-42C8-82BC-6BEEEFB693B0}" srcOrd="3" destOrd="0" parTransId="{398483D7-450A-4FFC-8B6C-451C831045BD}" sibTransId="{5BDE7231-1D97-4807-B20A-67E89F39E55F}"/>
    <dgm:cxn modelId="{85DD6EAB-82DE-4191-8FF6-8F78A5F19B95}" type="presOf" srcId="{B1913B30-B432-48EE-B319-A41ED10E37BD}" destId="{7E4ABABB-BF31-4DDB-9D3A-FCDA0168AFF3}" srcOrd="0" destOrd="0" presId="urn:microsoft.com/office/officeart/2005/8/layout/list1"/>
    <dgm:cxn modelId="{B41C36CC-7F83-42F1-9356-2087B8F30CAC}" srcId="{7EA0C305-AF79-408C-A085-B6298AC75F63}" destId="{B1913B30-B432-48EE-B319-A41ED10E37BD}" srcOrd="0" destOrd="0" parTransId="{9E3831BF-F95D-483F-8A93-88EE28D5F80B}" sibTransId="{D240A38F-DA6E-46AE-91FC-CD75FCF1DF6D}"/>
    <dgm:cxn modelId="{943D37FB-6ED0-4EF4-9D9B-728C8C47A85D}" type="presOf" srcId="{09C67573-F896-42C8-82BC-6BEEEFB693B0}" destId="{7E4ABABB-BF31-4DDB-9D3A-FCDA0168AFF3}" srcOrd="0" destOrd="3" presId="urn:microsoft.com/office/officeart/2005/8/layout/list1"/>
    <dgm:cxn modelId="{662729DA-F353-40D7-AF36-C429BF32E42E}" type="presParOf" srcId="{8E0F6A3E-D51B-45A0-A0F1-8E3A71D2246B}" destId="{C5BD9E22-AF04-4591-BCC5-BF509C177A53}" srcOrd="0" destOrd="0" presId="urn:microsoft.com/office/officeart/2005/8/layout/list1"/>
    <dgm:cxn modelId="{8783E6F2-5F60-49E6-B49E-23630884FDC0}" type="presParOf" srcId="{C5BD9E22-AF04-4591-BCC5-BF509C177A53}" destId="{28F2E0AA-7CED-46E3-BBC9-442BAF51D004}" srcOrd="0" destOrd="0" presId="urn:microsoft.com/office/officeart/2005/8/layout/list1"/>
    <dgm:cxn modelId="{1EAE9473-D18B-43B0-8C2D-C709DEEACDF7}" type="presParOf" srcId="{C5BD9E22-AF04-4591-BCC5-BF509C177A53}" destId="{F155FDFD-963D-43BC-934E-398F442577D4}" srcOrd="1" destOrd="0" presId="urn:microsoft.com/office/officeart/2005/8/layout/list1"/>
    <dgm:cxn modelId="{DD10100D-1357-4ED7-89A8-A80951D4A323}" type="presParOf" srcId="{8E0F6A3E-D51B-45A0-A0F1-8E3A71D2246B}" destId="{2441316F-6BF3-4F81-A949-53B7F7559369}" srcOrd="1" destOrd="0" presId="urn:microsoft.com/office/officeart/2005/8/layout/list1"/>
    <dgm:cxn modelId="{47C20764-6872-4AA1-9A9D-53DA5B01A0BE}" type="presParOf" srcId="{8E0F6A3E-D51B-45A0-A0F1-8E3A71D2246B}" destId="{7E4ABABB-BF31-4DDB-9D3A-FCDA0168AFF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ABABB-BF31-4DDB-9D3A-FCDA0168AFF3}">
      <dsp:nvSpPr>
        <dsp:cNvPr id="0" name=""/>
        <dsp:cNvSpPr/>
      </dsp:nvSpPr>
      <dsp:spPr>
        <a:xfrm>
          <a:off x="0" y="619071"/>
          <a:ext cx="6696744" cy="3969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9742" tIns="583184" rIns="519742" bIns="199136" numCol="1" spcCol="1270" anchor="t" anchorCtr="0">
          <a:noAutofit/>
        </a:bodyPr>
        <a:lstStyle/>
        <a:p>
          <a:pPr marL="285750" lvl="1" indent="-285750" algn="l" defTabSz="1244600">
            <a:lnSpc>
              <a:spcPct val="90000"/>
            </a:lnSpc>
            <a:spcBef>
              <a:spcPct val="0"/>
            </a:spcBef>
            <a:spcAft>
              <a:spcPct val="15000"/>
            </a:spcAft>
            <a:buChar char="•"/>
          </a:pPr>
          <a:r>
            <a:rPr lang="zh-TW" sz="2800" b="1" kern="1200"/>
            <a:t>營業活動之現金流量</a:t>
          </a:r>
        </a:p>
        <a:p>
          <a:pPr marL="285750" lvl="1" indent="-285750" algn="l" defTabSz="1244600">
            <a:lnSpc>
              <a:spcPct val="90000"/>
            </a:lnSpc>
            <a:spcBef>
              <a:spcPct val="0"/>
            </a:spcBef>
            <a:spcAft>
              <a:spcPct val="15000"/>
            </a:spcAft>
            <a:buChar char="•"/>
          </a:pPr>
          <a:r>
            <a:rPr lang="zh-TW" sz="2800" b="1" kern="1200"/>
            <a:t>投資活動之現金流量</a:t>
          </a:r>
        </a:p>
        <a:p>
          <a:pPr marL="285750" lvl="1" indent="-285750" algn="l" defTabSz="1244600">
            <a:lnSpc>
              <a:spcPct val="90000"/>
            </a:lnSpc>
            <a:spcBef>
              <a:spcPct val="0"/>
            </a:spcBef>
            <a:spcAft>
              <a:spcPct val="15000"/>
            </a:spcAft>
            <a:buChar char="•"/>
          </a:pPr>
          <a:r>
            <a:rPr lang="zh-TW" altLang="en-US" sz="2800" b="1" kern="1200" dirty="0"/>
            <a:t>籌</a:t>
          </a:r>
          <a:r>
            <a:rPr lang="zh-TW" sz="2800" b="1" kern="1200" dirty="0"/>
            <a:t>資活動之現金流量</a:t>
          </a:r>
        </a:p>
        <a:p>
          <a:pPr marL="285750" lvl="1" indent="-285750" algn="l" defTabSz="1244600">
            <a:lnSpc>
              <a:spcPct val="90000"/>
            </a:lnSpc>
            <a:spcBef>
              <a:spcPct val="0"/>
            </a:spcBef>
            <a:spcAft>
              <a:spcPct val="15000"/>
            </a:spcAft>
            <a:buChar char="•"/>
          </a:pPr>
          <a:r>
            <a:rPr lang="zh-TW" sz="2800" b="1" kern="1200"/>
            <a:t>本期現金淨增 </a:t>
          </a:r>
          <a:r>
            <a:rPr lang="en-US" sz="2800" b="1" kern="1200"/>
            <a:t>(</a:t>
          </a:r>
          <a:r>
            <a:rPr lang="zh-TW" sz="2800" b="1" kern="1200"/>
            <a:t>減</a:t>
          </a:r>
          <a:r>
            <a:rPr lang="en-US" sz="2800" b="1" kern="1200"/>
            <a:t>) </a:t>
          </a:r>
          <a:r>
            <a:rPr lang="zh-TW" sz="2800" b="1" kern="1200"/>
            <a:t>數</a:t>
          </a:r>
        </a:p>
        <a:p>
          <a:pPr marL="285750" lvl="1" indent="-285750" algn="l" defTabSz="1244600">
            <a:lnSpc>
              <a:spcPct val="90000"/>
            </a:lnSpc>
            <a:spcBef>
              <a:spcPct val="0"/>
            </a:spcBef>
            <a:spcAft>
              <a:spcPct val="15000"/>
            </a:spcAft>
            <a:buChar char="•"/>
          </a:pPr>
          <a:r>
            <a:rPr lang="zh-TW" sz="2800" b="1" kern="1200"/>
            <a:t>不影響現金流量之投資及籌資活動</a:t>
          </a:r>
        </a:p>
      </dsp:txBody>
      <dsp:txXfrm>
        <a:off x="0" y="619071"/>
        <a:ext cx="6696744" cy="3969000"/>
      </dsp:txXfrm>
    </dsp:sp>
    <dsp:sp modelId="{F155FDFD-963D-43BC-934E-398F442577D4}">
      <dsp:nvSpPr>
        <dsp:cNvPr id="0" name=""/>
        <dsp:cNvSpPr/>
      </dsp:nvSpPr>
      <dsp:spPr>
        <a:xfrm>
          <a:off x="334837" y="205791"/>
          <a:ext cx="4687720" cy="8265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185" tIns="0" rIns="177185" bIns="0" numCol="1" spcCol="1270" anchor="ctr" anchorCtr="0">
          <a:noAutofit/>
        </a:bodyPr>
        <a:lstStyle/>
        <a:p>
          <a:pPr marL="0" lvl="0" indent="0" algn="l" defTabSz="1244600">
            <a:lnSpc>
              <a:spcPct val="90000"/>
            </a:lnSpc>
            <a:spcBef>
              <a:spcPct val="0"/>
            </a:spcBef>
            <a:spcAft>
              <a:spcPct val="35000"/>
            </a:spcAft>
            <a:buNone/>
          </a:pPr>
          <a:r>
            <a:rPr lang="zh-TW" sz="2800" b="1" kern="1200"/>
            <a:t>現金流量表</a:t>
          </a:r>
        </a:p>
      </dsp:txBody>
      <dsp:txXfrm>
        <a:off x="375186" y="246140"/>
        <a:ext cx="4607022"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D3948BBD-3D39-40A1-B2C2-39BEF626C25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kumimoji="0" sz="1200">
                <a:ea typeface="+mn-ea"/>
              </a:defRPr>
            </a:lvl1pPr>
          </a:lstStyle>
          <a:p>
            <a:pPr>
              <a:defRPr/>
            </a:pPr>
            <a:endParaRPr lang="zh-TW" altLang="en-US"/>
          </a:p>
        </p:txBody>
      </p:sp>
      <p:sp>
        <p:nvSpPr>
          <p:cNvPr id="3" name="日期版面配置區 2">
            <a:extLst>
              <a:ext uri="{FF2B5EF4-FFF2-40B4-BE49-F238E27FC236}">
                <a16:creationId xmlns:a16="http://schemas.microsoft.com/office/drawing/2014/main" id="{E96DC224-86B1-4447-8422-6582AF50B53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kumimoji="0" sz="1200">
                <a:ea typeface="+mn-ea"/>
              </a:defRPr>
            </a:lvl1pPr>
          </a:lstStyle>
          <a:p>
            <a:pPr>
              <a:defRPr/>
            </a:pPr>
            <a:fld id="{0778507F-75EE-4FD3-94C7-DED88C0ABE44}" type="datetimeFigureOut">
              <a:rPr lang="zh-TW" altLang="en-US"/>
              <a:pPr>
                <a:defRPr/>
              </a:pPr>
              <a:t>2017/7/21</a:t>
            </a:fld>
            <a:endParaRPr lang="zh-TW" altLang="en-US"/>
          </a:p>
        </p:txBody>
      </p:sp>
      <p:sp>
        <p:nvSpPr>
          <p:cNvPr id="4" name="投影片圖像版面配置區 3">
            <a:extLst>
              <a:ext uri="{FF2B5EF4-FFF2-40B4-BE49-F238E27FC236}">
                <a16:creationId xmlns:a16="http://schemas.microsoft.com/office/drawing/2014/main" id="{8052FCFD-38EC-44A1-875D-D986B8BD2C9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3FC8E48A-E5CE-4A7B-AD9C-7CA82210EAA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2738FD30-C72A-4787-A5CD-783232D1100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kumimoji="0" sz="1200">
                <a:ea typeface="+mn-ea"/>
              </a:defRPr>
            </a:lvl1pPr>
          </a:lstStyle>
          <a:p>
            <a:pPr>
              <a:defRPr/>
            </a:pPr>
            <a:endParaRPr lang="zh-TW" altLang="en-US"/>
          </a:p>
        </p:txBody>
      </p:sp>
      <p:sp>
        <p:nvSpPr>
          <p:cNvPr id="7" name="投影片編號版面配置區 6">
            <a:extLst>
              <a:ext uri="{FF2B5EF4-FFF2-40B4-BE49-F238E27FC236}">
                <a16:creationId xmlns:a16="http://schemas.microsoft.com/office/drawing/2014/main" id="{EE5CDB48-0CCE-4BF8-9992-3131733838C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kumimoji="0" sz="1200"/>
            </a:lvl1pPr>
          </a:lstStyle>
          <a:p>
            <a:fld id="{DB57795D-5BCE-42B8-98EC-42BC43D49B14}" type="slidenum">
              <a:rPr lang="zh-TW" altLang="en-US"/>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38" descr="rainbowdirt"/>
          <p:cNvPicPr>
            <a:picLocks noChangeAspect="1" noChangeArrowheads="1"/>
          </p:cNvPicPr>
          <p:nvPr/>
        </p:nvPicPr>
        <p:blipFill>
          <a:blip r:embed="rId2">
            <a:extLst>
              <a:ext uri="{28A0092B-C50C-407E-A947-70E740481C1C}">
                <a14:useLocalDpi xmlns:a14="http://schemas.microsoft.com/office/drawing/2010/main" val="0"/>
              </a:ext>
            </a:extLst>
          </a:blip>
          <a:srcRect b="-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p:nvSpPr>
        <p:spPr bwMode="auto">
          <a:xfrm rot="19237452">
            <a:off x="6194135" y="5178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1800"/>
          </a:p>
        </p:txBody>
      </p:sp>
      <p:sp>
        <p:nvSpPr>
          <p:cNvPr id="3074" name="Rectangle 2"/>
          <p:cNvSpPr>
            <a:spLocks noGrp="1" noChangeArrowheads="1"/>
          </p:cNvSpPr>
          <p:nvPr>
            <p:ph type="ctrTitle"/>
          </p:nvPr>
        </p:nvSpPr>
        <p:spPr>
          <a:xfrm>
            <a:off x="914400" y="1196975"/>
            <a:ext cx="10363200" cy="1470025"/>
          </a:xfrm>
        </p:spPr>
        <p:txBody>
          <a:bodyPr/>
          <a:lstStyle>
            <a:lvl1pPr>
              <a:defRPr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defRPr>
            </a:lvl1pPr>
          </a:lstStyle>
          <a:p>
            <a:pPr lvl="0"/>
            <a:r>
              <a:rPr lang="zh-TW" altLang="en-US" noProof="0"/>
              <a:t>按一下以編輯母片標題樣式</a:t>
            </a:r>
            <a:endParaRPr lang="en-US" altLang="en-US" noProof="0" dirty="0"/>
          </a:p>
        </p:txBody>
      </p:sp>
      <p:sp>
        <p:nvSpPr>
          <p:cNvPr id="3075" name="Rectangle 3"/>
          <p:cNvSpPr>
            <a:spLocks noGrp="1" noChangeArrowheads="1"/>
          </p:cNvSpPr>
          <p:nvPr>
            <p:ph type="subTitle" idx="1"/>
          </p:nvPr>
        </p:nvSpPr>
        <p:spPr>
          <a:xfrm>
            <a:off x="1391478" y="2952750"/>
            <a:ext cx="9409045" cy="175260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sz="4000" b="1">
                <a:effectLst>
                  <a:outerShdw blurRad="38100" dist="38100" dir="2700000" algn="tl">
                    <a:srgbClr val="000000">
                      <a:alpha val="43137"/>
                    </a:srgbClr>
                  </a:outerShdw>
                </a:effectLst>
              </a:defRPr>
            </a:lvl1pPr>
          </a:lstStyle>
          <a:p>
            <a:pPr lvl="0"/>
            <a:r>
              <a:rPr lang="zh-TW" altLang="en-US" noProof="0"/>
              <a:t>按一下以編輯母片副標題樣式</a:t>
            </a:r>
            <a:endParaRPr lang="en-US" altLang="en-US" noProof="0" dirty="0"/>
          </a:p>
        </p:txBody>
      </p:sp>
      <p:sp>
        <p:nvSpPr>
          <p:cNvPr id="6" name="Rectangle 4"/>
          <p:cNvSpPr>
            <a:spLocks noGrp="1" noChangeArrowheads="1"/>
          </p:cNvSpPr>
          <p:nvPr>
            <p:ph type="dt" sz="half" idx="10"/>
          </p:nvPr>
        </p:nvSpPr>
        <p:spPr/>
        <p:txBody>
          <a:bodyPr/>
          <a:lstStyle>
            <a:lvl1pPr>
              <a:defRPr smtClean="0"/>
            </a:lvl1pPr>
          </a:lstStyle>
          <a:p>
            <a:pPr>
              <a:defRPr/>
            </a:pPr>
            <a:r>
              <a:rPr lang="en-US" altLang="zh-TW"/>
              <a:t>© </a:t>
            </a:r>
            <a:r>
              <a:rPr lang="zh-TW" altLang="en-US"/>
              <a:t>滄海圖書</a:t>
            </a:r>
            <a:endParaRPr lang="en-US" altLang="ko-KR"/>
          </a:p>
        </p:txBody>
      </p:sp>
      <p:sp>
        <p:nvSpPr>
          <p:cNvPr id="7" name="Rectangle 5"/>
          <p:cNvSpPr>
            <a:spLocks noGrp="1" noChangeArrowheads="1"/>
          </p:cNvSpPr>
          <p:nvPr>
            <p:ph type="ftr" sz="quarter" idx="11"/>
          </p:nvPr>
        </p:nvSpPr>
        <p:spPr/>
        <p:txBody>
          <a:bodyPr/>
          <a:lstStyle>
            <a:lvl1pPr>
              <a:defRPr smtClean="0"/>
            </a:lvl1pPr>
          </a:lstStyle>
          <a:p>
            <a:pPr>
              <a:defRPr/>
            </a:pPr>
            <a:endParaRPr lang="en-US" altLang="ko-KR"/>
          </a:p>
        </p:txBody>
      </p:sp>
      <p:sp>
        <p:nvSpPr>
          <p:cNvPr id="8" name="Rectangle 6"/>
          <p:cNvSpPr>
            <a:spLocks noGrp="1" noChangeArrowheads="1"/>
          </p:cNvSpPr>
          <p:nvPr>
            <p:ph type="sldNum" sz="quarter" idx="12"/>
          </p:nvPr>
        </p:nvSpPr>
        <p:spPr/>
        <p:txBody>
          <a:bodyPr/>
          <a:lstStyle>
            <a:lvl1pPr>
              <a:defRPr smtClean="0"/>
            </a:lvl1pPr>
          </a:lstStyle>
          <a:p>
            <a:fld id="{F64C226D-BF01-4E1C-B712-9548ECAD1ACF}" type="slidenum">
              <a:rPr lang="ko-KR" altLang="en-US" smtClean="0"/>
              <a:pPr/>
              <a:t>‹#›</a:t>
            </a:fld>
            <a:endParaRPr lang="en-US" altLang="ko-KR"/>
          </a:p>
        </p:txBody>
      </p:sp>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729" y="5300056"/>
            <a:ext cx="1936542" cy="649224"/>
          </a:xfrm>
          <a:prstGeom prst="rect">
            <a:avLst/>
          </a:prstGeom>
        </p:spPr>
      </p:pic>
      <p:sp>
        <p:nvSpPr>
          <p:cNvPr id="11" name="矩形 10"/>
          <p:cNvSpPr/>
          <p:nvPr/>
        </p:nvSpPr>
        <p:spPr>
          <a:xfrm>
            <a:off x="1828800" y="6021288"/>
            <a:ext cx="8534400" cy="369332"/>
          </a:xfrm>
          <a:prstGeom prst="rect">
            <a:avLst/>
          </a:prstGeom>
        </p:spPr>
        <p:txBody>
          <a:bodyPr wrap="square">
            <a:spAutoFit/>
          </a:bodyPr>
          <a:lstStyle/>
          <a:p>
            <a:pPr algn="ctr"/>
            <a:r>
              <a:rPr lang="zh-TW" altLang="en-US" sz="1800" b="1" dirty="0"/>
              <a:t>本內容僅供授課使用，禁止提供網路下載、重製或翻印。</a:t>
            </a:r>
          </a:p>
        </p:txBody>
      </p:sp>
      <p:pic>
        <p:nvPicPr>
          <p:cNvPr id="3" name="圖片 2">
            <a:extLst>
              <a:ext uri="{FF2B5EF4-FFF2-40B4-BE49-F238E27FC236}">
                <a16:creationId xmlns:a16="http://schemas.microsoft.com/office/drawing/2014/main" id="{075108F7-65ED-4425-B361-117B23F8FAF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52716"/>
          <a:stretch/>
        </p:blipFill>
        <p:spPr>
          <a:xfrm>
            <a:off x="9000523" y="490499"/>
            <a:ext cx="1800000" cy="246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2972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fld id="{AA8E1879-A0CF-459E-AD98-418C0D49F0DD}" type="slidenum">
              <a:rPr lang="ko-KR" altLang="en-US" smtClean="0"/>
              <a:pPr/>
              <a:t>‹#›</a:t>
            </a:fld>
            <a:endParaRPr lang="en-US" altLang="ko-KR"/>
          </a:p>
        </p:txBody>
      </p:sp>
    </p:spTree>
    <p:extLst>
      <p:ext uri="{BB962C8B-B14F-4D97-AF65-F5344CB8AC3E}">
        <p14:creationId xmlns:p14="http://schemas.microsoft.com/office/powerpoint/2010/main" val="77233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492625"/>
          </a:xfrm>
        </p:spPr>
        <p:txBody>
          <a:bodyPr vert="eaVert"/>
          <a:lstStyle/>
          <a:p>
            <a:r>
              <a:rPr lang="zh-TW" altLang="en-US"/>
              <a:t>按一下以編輯母片標題樣式</a:t>
            </a:r>
            <a:endParaRPr lang="en-GB"/>
          </a:p>
        </p:txBody>
      </p:sp>
      <p:sp>
        <p:nvSpPr>
          <p:cNvPr id="3" name="Vertical Text Placeholder 2"/>
          <p:cNvSpPr>
            <a:spLocks noGrp="1"/>
          </p:cNvSpPr>
          <p:nvPr>
            <p:ph type="body" orient="vert" idx="1"/>
          </p:nvPr>
        </p:nvSpPr>
        <p:spPr>
          <a:xfrm>
            <a:off x="609600" y="274639"/>
            <a:ext cx="8026400" cy="44926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fld id="{7FB6CCED-15C1-40AB-9587-12B9530ACEFC}" type="slidenum">
              <a:rPr lang="ko-KR" altLang="en-US" smtClean="0"/>
              <a:pPr/>
              <a:t>‹#›</a:t>
            </a:fld>
            <a:endParaRPr lang="en-US" altLang="ko-KR"/>
          </a:p>
        </p:txBody>
      </p:sp>
    </p:spTree>
    <p:extLst>
      <p:ext uri="{BB962C8B-B14F-4D97-AF65-F5344CB8AC3E}">
        <p14:creationId xmlns:p14="http://schemas.microsoft.com/office/powerpoint/2010/main" val="1997459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zh-TW" altLang="en-US"/>
              <a:t>按一下以編輯母片標題樣式</a:t>
            </a:r>
            <a:endParaRPr lang="en-GB"/>
          </a:p>
        </p:txBody>
      </p:sp>
      <p:sp>
        <p:nvSpPr>
          <p:cNvPr id="3" name="Chart Placeholder 2"/>
          <p:cNvSpPr>
            <a:spLocks noGrp="1"/>
          </p:cNvSpPr>
          <p:nvPr>
            <p:ph type="chart" idx="1"/>
          </p:nvPr>
        </p:nvSpPr>
        <p:spPr>
          <a:xfrm>
            <a:off x="609600" y="1066801"/>
            <a:ext cx="10972800" cy="3700463"/>
          </a:xfrm>
        </p:spPr>
        <p:txBody>
          <a:bodyPr/>
          <a:lstStyle/>
          <a:p>
            <a:pPr lvl="0"/>
            <a:r>
              <a:rPr lang="zh-TW" altLang="en-US" noProof="0"/>
              <a:t>按一下圖示以新增圖表</a:t>
            </a:r>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fld id="{5B6DE785-6B25-4243-9417-54B492399EB5}" type="slidenum">
              <a:rPr lang="ko-KR" altLang="en-US" smtClean="0"/>
              <a:pPr/>
              <a:t>‹#›</a:t>
            </a:fld>
            <a:endParaRPr lang="en-US" altLang="ko-KR"/>
          </a:p>
        </p:txBody>
      </p:sp>
    </p:spTree>
    <p:extLst>
      <p:ext uri="{BB962C8B-B14F-4D97-AF65-F5344CB8AC3E}">
        <p14:creationId xmlns:p14="http://schemas.microsoft.com/office/powerpoint/2010/main" val="249029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zh-TW" altLang="en-US"/>
              <a:t>按一下以編輯母片標題樣式</a:t>
            </a:r>
            <a:endParaRPr lang="en-GB"/>
          </a:p>
        </p:txBody>
      </p:sp>
      <p:sp>
        <p:nvSpPr>
          <p:cNvPr id="3" name="Text Placeholder 2"/>
          <p:cNvSpPr>
            <a:spLocks noGrp="1"/>
          </p:cNvSpPr>
          <p:nvPr>
            <p:ph type="body" sz="half" idx="1"/>
          </p:nvPr>
        </p:nvSpPr>
        <p:spPr>
          <a:xfrm>
            <a:off x="609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Content Placeholder 3"/>
          <p:cNvSpPr>
            <a:spLocks noGrp="1"/>
          </p:cNvSpPr>
          <p:nvPr>
            <p:ph sz="half" idx="2"/>
          </p:nvPr>
        </p:nvSpPr>
        <p:spPr>
          <a:xfrm>
            <a:off x="6197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7C6D81C2-4AF9-4E19-9330-C1C98C869BDD}" type="slidenum">
              <a:rPr lang="ko-KR" altLang="en-US" smtClean="0"/>
              <a:pPr/>
              <a:t>‹#›</a:t>
            </a:fld>
            <a:endParaRPr lang="en-US" altLang="ko-KR"/>
          </a:p>
        </p:txBody>
      </p:sp>
    </p:spTree>
    <p:extLst>
      <p:ext uri="{BB962C8B-B14F-4D97-AF65-F5344CB8AC3E}">
        <p14:creationId xmlns:p14="http://schemas.microsoft.com/office/powerpoint/2010/main" val="115353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Content Placeholder 2"/>
          <p:cNvSpPr>
            <a:spLocks noGrp="1"/>
          </p:cNvSpPr>
          <p:nvPr>
            <p:ph idx="1"/>
          </p:nvPr>
        </p:nvSpPr>
        <p:spPr/>
        <p:txBody>
          <a:bodyPr/>
          <a:lstStyle>
            <a:lvl2pPr>
              <a:buClr>
                <a:schemeClr val="tx2"/>
              </a:buClr>
              <a:defRPr/>
            </a:lvl2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7C6D81C2-4AF9-4E19-9330-C1C98C869BDD}" type="slidenum">
              <a:rPr lang="ko-KR" altLang="en-US" smtClean="0"/>
              <a:pPr/>
              <a:t>‹#›</a:t>
            </a:fld>
            <a:endParaRPr lang="en-US" altLang="ko-KR"/>
          </a:p>
        </p:txBody>
      </p:sp>
    </p:spTree>
    <p:extLst>
      <p:ext uri="{BB962C8B-B14F-4D97-AF65-F5344CB8AC3E}">
        <p14:creationId xmlns:p14="http://schemas.microsoft.com/office/powerpoint/2010/main" val="62534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zh-TW" altLang="en-US"/>
              <a:t>按一下以編輯母片標題樣式</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7C6D81C2-4AF9-4E19-9330-C1C98C869BDD}" type="slidenum">
              <a:rPr lang="ko-KR" altLang="en-US" smtClean="0"/>
              <a:pPr/>
              <a:t>‹#›</a:t>
            </a:fld>
            <a:endParaRPr lang="en-US" altLang="ko-KR"/>
          </a:p>
        </p:txBody>
      </p:sp>
    </p:spTree>
    <p:extLst>
      <p:ext uri="{BB962C8B-B14F-4D97-AF65-F5344CB8AC3E}">
        <p14:creationId xmlns:p14="http://schemas.microsoft.com/office/powerpoint/2010/main" val="28829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Content Placeholder 2"/>
          <p:cNvSpPr>
            <a:spLocks noGrp="1"/>
          </p:cNvSpPr>
          <p:nvPr>
            <p:ph sz="half" idx="1"/>
          </p:nvPr>
        </p:nvSpPr>
        <p:spPr>
          <a:xfrm>
            <a:off x="609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Content Placeholder 3"/>
          <p:cNvSpPr>
            <a:spLocks noGrp="1"/>
          </p:cNvSpPr>
          <p:nvPr>
            <p:ph sz="half" idx="2"/>
          </p:nvPr>
        </p:nvSpPr>
        <p:spPr>
          <a:xfrm>
            <a:off x="6197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7C6D81C2-4AF9-4E19-9330-C1C98C869BDD}" type="slidenum">
              <a:rPr lang="ko-KR" altLang="en-US" smtClean="0"/>
              <a:pPr/>
              <a:t>‹#›</a:t>
            </a:fld>
            <a:endParaRPr lang="en-US" altLang="ko-KR"/>
          </a:p>
        </p:txBody>
      </p:sp>
    </p:spTree>
    <p:extLst>
      <p:ext uri="{BB962C8B-B14F-4D97-AF65-F5344CB8AC3E}">
        <p14:creationId xmlns:p14="http://schemas.microsoft.com/office/powerpoint/2010/main" val="3133976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zh-TW" altLang="en-US"/>
              <a:t>按一下以編輯母片標題樣式</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40318" y="2505075"/>
            <a:ext cx="5158316"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71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fld id="{B419EBDA-A831-4964-8BC1-4DE73F7A5DC5}" type="slidenum">
              <a:rPr lang="ko-KR" altLang="en-US" smtClean="0"/>
              <a:pPr/>
              <a:t>‹#›</a:t>
            </a:fld>
            <a:endParaRPr lang="en-US" altLang="ko-KR"/>
          </a:p>
        </p:txBody>
      </p:sp>
    </p:spTree>
    <p:extLst>
      <p:ext uri="{BB962C8B-B14F-4D97-AF65-F5344CB8AC3E}">
        <p14:creationId xmlns:p14="http://schemas.microsoft.com/office/powerpoint/2010/main" val="3997070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fld id="{9156235B-59C5-4811-9246-A8EDF5C99FFB}" type="slidenum">
              <a:rPr lang="ko-KR" altLang="en-US" smtClean="0"/>
              <a:pPr/>
              <a:t>‹#›</a:t>
            </a:fld>
            <a:endParaRPr lang="en-US" altLang="ko-KR"/>
          </a:p>
        </p:txBody>
      </p:sp>
    </p:spTree>
    <p:extLst>
      <p:ext uri="{BB962C8B-B14F-4D97-AF65-F5344CB8AC3E}">
        <p14:creationId xmlns:p14="http://schemas.microsoft.com/office/powerpoint/2010/main" val="321242103"/>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a:ln/>
        </p:spPr>
        <p:txBody>
          <a:bodyPr/>
          <a:lstStyle>
            <a:lvl1pPr>
              <a:defRPr/>
            </a:lvl1pPr>
          </a:lstStyle>
          <a:p>
            <a:fld id="{0334D8C2-18A1-4FA7-B27C-276121E31209}" type="slidenum">
              <a:rPr lang="ko-KR" altLang="en-US" smtClean="0"/>
              <a:pPr/>
              <a:t>‹#›</a:t>
            </a:fld>
            <a:endParaRPr lang="en-US" altLang="ko-KR"/>
          </a:p>
        </p:txBody>
      </p:sp>
    </p:spTree>
    <p:extLst>
      <p:ext uri="{BB962C8B-B14F-4D97-AF65-F5344CB8AC3E}">
        <p14:creationId xmlns:p14="http://schemas.microsoft.com/office/powerpoint/2010/main" val="4207209973"/>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zh-TW" altLang="en-US"/>
              <a:t>按一下以編輯母片標題樣式</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fld id="{0DBE9C81-D8E1-41A3-9BD5-CED6C9A3C961}" type="slidenum">
              <a:rPr lang="ko-KR" altLang="en-US" smtClean="0"/>
              <a:pPr/>
              <a:t>‹#›</a:t>
            </a:fld>
            <a:endParaRPr lang="en-US" altLang="ko-KR"/>
          </a:p>
        </p:txBody>
      </p:sp>
    </p:spTree>
    <p:extLst>
      <p:ext uri="{BB962C8B-B14F-4D97-AF65-F5344CB8AC3E}">
        <p14:creationId xmlns:p14="http://schemas.microsoft.com/office/powerpoint/2010/main" val="342354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zh-TW" altLang="en-US"/>
              <a:t>按一下以編輯母片標題樣式</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fld id="{12971D38-B557-4DB1-AB85-9C49EC00D777}" type="slidenum">
              <a:rPr lang="ko-KR" altLang="en-US" smtClean="0"/>
              <a:pPr/>
              <a:t>‹#›</a:t>
            </a:fld>
            <a:endParaRPr lang="en-US" altLang="ko-KR"/>
          </a:p>
        </p:txBody>
      </p:sp>
    </p:spTree>
    <p:extLst>
      <p:ext uri="{BB962C8B-B14F-4D97-AF65-F5344CB8AC3E}">
        <p14:creationId xmlns:p14="http://schemas.microsoft.com/office/powerpoint/2010/main" val="2243691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4" descr="rainbowdirt"/>
          <p:cNvPicPr>
            <a:picLocks noChangeAspect="1" noChangeArrowheads="1"/>
          </p:cNvPicPr>
          <p:nvPr/>
        </p:nvPicPr>
        <p:blipFill>
          <a:blip r:embed="rId15">
            <a:extLst>
              <a:ext uri="{28A0092B-C50C-407E-A947-70E740481C1C}">
                <a14:useLocalDpi xmlns:a14="http://schemas.microsoft.com/office/drawing/2010/main" val="0"/>
              </a:ext>
            </a:extLst>
          </a:blip>
          <a:srcRect b="-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224645"/>
            <a:ext cx="10972800" cy="100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en-US" dirty="0"/>
          </a:p>
        </p:txBody>
      </p:sp>
      <p:sp>
        <p:nvSpPr>
          <p:cNvPr id="1028" name="Rectangle 3"/>
          <p:cNvSpPr>
            <a:spLocks noGrp="1" noChangeArrowheads="1"/>
          </p:cNvSpPr>
          <p:nvPr>
            <p:ph type="body" idx="1"/>
          </p:nvPr>
        </p:nvSpPr>
        <p:spPr bwMode="auto">
          <a:xfrm>
            <a:off x="609600" y="1451361"/>
            <a:ext cx="10972800" cy="479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altLang="en-US" dirty="0"/>
          </a:p>
        </p:txBody>
      </p:sp>
      <p:sp>
        <p:nvSpPr>
          <p:cNvPr id="2" name="Rectangle 4"/>
          <p:cNvSpPr>
            <a:spLocks noGrp="1" noChangeArrowheads="1"/>
          </p:cNvSpPr>
          <p:nvPr>
            <p:ph type="dt" sz="half" idx="2"/>
          </p:nvPr>
        </p:nvSpPr>
        <p:spPr bwMode="auto">
          <a:xfrm>
            <a:off x="609600" y="637313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r>
              <a:rPr lang="en-US" altLang="zh-TW"/>
              <a:t>© </a:t>
            </a:r>
            <a:r>
              <a:rPr lang="zh-TW" altLang="en-US"/>
              <a:t>滄海圖書</a:t>
            </a:r>
            <a:endParaRPr lang="en-US" altLang="ko-KR" dirty="0"/>
          </a:p>
        </p:txBody>
      </p:sp>
      <p:sp>
        <p:nvSpPr>
          <p:cNvPr id="1029" name="Rectangle 5"/>
          <p:cNvSpPr>
            <a:spLocks noGrp="1" noChangeArrowheads="1"/>
          </p:cNvSpPr>
          <p:nvPr>
            <p:ph type="ftr" sz="quarter" idx="3"/>
          </p:nvPr>
        </p:nvSpPr>
        <p:spPr bwMode="auto">
          <a:xfrm>
            <a:off x="4165600" y="637313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endParaRPr lang="en-US" dirty="0"/>
          </a:p>
        </p:txBody>
      </p:sp>
      <p:sp>
        <p:nvSpPr>
          <p:cNvPr id="1030" name="Rectangle 6"/>
          <p:cNvSpPr>
            <a:spLocks noGrp="1" noChangeArrowheads="1"/>
          </p:cNvSpPr>
          <p:nvPr>
            <p:ph type="sldNum" sz="quarter" idx="4"/>
          </p:nvPr>
        </p:nvSpPr>
        <p:spPr bwMode="auto">
          <a:xfrm>
            <a:off x="8737600" y="637313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fld id="{7C6D81C2-4AF9-4E19-9330-C1C98C869BDD}" type="slidenum">
              <a:rPr lang="ko-KR" altLang="en-US" smtClean="0"/>
              <a:pPr/>
              <a:t>‹#›</a:t>
            </a:fld>
            <a:endParaRPr lang="en-US" altLang="ko-KR"/>
          </a:p>
        </p:txBody>
      </p:sp>
    </p:spTree>
    <p:extLst>
      <p:ext uri="{BB962C8B-B14F-4D97-AF65-F5344CB8AC3E}">
        <p14:creationId xmlns:p14="http://schemas.microsoft.com/office/powerpoint/2010/main" val="97730256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wipe(left)">
                                      <p:cBhvr>
                                        <p:cTn id="7" dur="500"/>
                                        <p:tgtEl>
                                          <p:spTgt spid="102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8">
                                            <p:txEl>
                                              <p:pRg st="1" end="1"/>
                                            </p:txEl>
                                          </p:spTgt>
                                        </p:tgtEl>
                                        <p:attrNameLst>
                                          <p:attrName>style.visibility</p:attrName>
                                        </p:attrNameLst>
                                      </p:cBhvr>
                                      <p:to>
                                        <p:strVal val="visible"/>
                                      </p:to>
                                    </p:set>
                                    <p:animEffect transition="in" filter="wipe(left)">
                                      <p:cBhvr>
                                        <p:cTn id="10" dur="500"/>
                                        <p:tgtEl>
                                          <p:spTgt spid="1028">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animEffect transition="in" filter="wipe(left)">
                                      <p:cBhvr>
                                        <p:cTn id="13" dur="500"/>
                                        <p:tgtEl>
                                          <p:spTgt spid="1028">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28">
                                            <p:txEl>
                                              <p:pRg st="3" end="3"/>
                                            </p:txEl>
                                          </p:spTgt>
                                        </p:tgtEl>
                                        <p:attrNameLst>
                                          <p:attrName>style.visibility</p:attrName>
                                        </p:attrNameLst>
                                      </p:cBhvr>
                                      <p:to>
                                        <p:strVal val="visible"/>
                                      </p:to>
                                    </p:set>
                                    <p:animEffect transition="in" filter="wipe(left)">
                                      <p:cBhvr>
                                        <p:cTn id="16" dur="500"/>
                                        <p:tgtEl>
                                          <p:spTgt spid="1028">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28">
                                            <p:txEl>
                                              <p:pRg st="4" end="4"/>
                                            </p:txEl>
                                          </p:spTgt>
                                        </p:tgtEl>
                                        <p:attrNameLst>
                                          <p:attrName>style.visibility</p:attrName>
                                        </p:attrNameLst>
                                      </p:cBhvr>
                                      <p:to>
                                        <p:strVal val="visible"/>
                                      </p:to>
                                    </p:set>
                                    <p:animEffect transition="in" filter="wipe(left)">
                                      <p:cBhvr>
                                        <p:cTn id="19" dur="500"/>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tmplLst>
          <p:tmpl lvl="1">
            <p:tnLst>
              <p:par>
                <p:cTn presetID="22" presetClass="entr" presetSubtype="8"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Lst>
      </p:bldP>
    </p:bldLst>
  </p:timing>
  <p:hf hdr="0" ftr="0"/>
  <p:txStyles>
    <p:titleStyle>
      <a:lvl1pPr algn="ctr" rtl="0" eaLnBrk="1" fontAlgn="base" hangingPunct="1">
        <a:spcBef>
          <a:spcPct val="0"/>
        </a:spcBef>
        <a:spcAft>
          <a:spcPct val="0"/>
        </a:spcAft>
        <a:defRPr sz="4400" b="1" kern="1200" cap="none" spc="50">
          <a:ln w="0"/>
          <a:solidFill>
            <a:srgbClr val="C00000"/>
          </a:solidFill>
          <a:effectLst>
            <a:innerShdw blurRad="63500" dist="50800" dir="13500000">
              <a:srgbClr val="000000">
                <a:alpha val="50000"/>
              </a:srgbClr>
            </a:innerShdw>
          </a:effectLst>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ts val="600"/>
        </a:spcBef>
        <a:spcAft>
          <a:spcPts val="600"/>
        </a:spcAft>
        <a:buChar char="•"/>
        <a:defRPr sz="3200" kern="1200">
          <a:solidFill>
            <a:schemeClr val="bg1">
              <a:lumMod val="10000"/>
            </a:schemeClr>
          </a:solidFill>
          <a:latin typeface="+mn-lt"/>
          <a:ea typeface="+mn-ea"/>
          <a:cs typeface="+mn-cs"/>
        </a:defRPr>
      </a:lvl1pPr>
      <a:lvl2pPr marL="742950" indent="-285750" algn="l" rtl="0" eaLnBrk="1" fontAlgn="base" hangingPunct="1">
        <a:spcBef>
          <a:spcPts val="600"/>
        </a:spcBef>
        <a:spcAft>
          <a:spcPts val="600"/>
        </a:spcAft>
        <a:buFont typeface="Arial" panose="020B0604020202020204" pitchFamily="34" charset="0"/>
        <a:buChar char="•"/>
        <a:defRPr sz="2800" kern="1200">
          <a:solidFill>
            <a:schemeClr val="bg1">
              <a:lumMod val="10000"/>
            </a:schemeClr>
          </a:solidFill>
          <a:latin typeface="+mn-lt"/>
          <a:ea typeface="+mn-ea"/>
          <a:cs typeface="+mn-cs"/>
        </a:defRPr>
      </a:lvl2pPr>
      <a:lvl3pPr marL="1143000" indent="-228600" algn="l" rtl="0" eaLnBrk="1" fontAlgn="base" hangingPunct="1">
        <a:spcBef>
          <a:spcPts val="600"/>
        </a:spcBef>
        <a:spcAft>
          <a:spcPts val="600"/>
        </a:spcAft>
        <a:buChar char="•"/>
        <a:defRPr sz="2400" kern="1200">
          <a:solidFill>
            <a:schemeClr val="bg1">
              <a:lumMod val="10000"/>
            </a:schemeClr>
          </a:solidFill>
          <a:latin typeface="+mn-lt"/>
          <a:ea typeface="+mn-ea"/>
          <a:cs typeface="+mn-cs"/>
        </a:defRPr>
      </a:lvl3pPr>
      <a:lvl4pPr marL="1600200" indent="-228600" algn="l" rtl="0" eaLnBrk="1" fontAlgn="base" hangingPunct="1">
        <a:spcBef>
          <a:spcPts val="600"/>
        </a:spcBef>
        <a:spcAft>
          <a:spcPts val="600"/>
        </a:spcAft>
        <a:buChar char="–"/>
        <a:defRPr sz="2000" kern="1200">
          <a:solidFill>
            <a:schemeClr val="bg1">
              <a:lumMod val="10000"/>
            </a:schemeClr>
          </a:solidFill>
          <a:latin typeface="+mn-lt"/>
          <a:ea typeface="+mn-ea"/>
          <a:cs typeface="+mn-cs"/>
        </a:defRPr>
      </a:lvl4pPr>
      <a:lvl5pPr marL="2057400" indent="-228600" algn="l" rtl="0" eaLnBrk="1" fontAlgn="base" hangingPunct="1">
        <a:spcBef>
          <a:spcPts val="600"/>
        </a:spcBef>
        <a:spcAft>
          <a:spcPts val="600"/>
        </a:spcAft>
        <a:buChar char="»"/>
        <a:defRPr sz="2000" kern="1200">
          <a:solidFill>
            <a:schemeClr val="bg1">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4">
            <a:extLst>
              <a:ext uri="{FF2B5EF4-FFF2-40B4-BE49-F238E27FC236}">
                <a16:creationId xmlns:a16="http://schemas.microsoft.com/office/drawing/2014/main" id="{A178D46F-CA3D-41CE-B273-9839ECA975EA}"/>
              </a:ext>
            </a:extLst>
          </p:cNvPr>
          <p:cNvSpPr>
            <a:spLocks noGrp="1"/>
          </p:cNvSpPr>
          <p:nvPr>
            <p:ph type="ctrTitle"/>
          </p:nvPr>
        </p:nvSpPr>
        <p:spPr/>
        <p:txBody>
          <a:bodyPr/>
          <a:lstStyle/>
          <a:p>
            <a:r>
              <a:rPr lang="zh-TW" altLang="en-US"/>
              <a:t>第 </a:t>
            </a:r>
            <a:r>
              <a:rPr lang="en-US" altLang="zh-TW"/>
              <a:t>8</a:t>
            </a:r>
            <a:r>
              <a:rPr lang="zh-TW" altLang="en-US"/>
              <a:t> 章</a:t>
            </a:r>
            <a:endParaRPr lang="zh-TW" altLang="en-US" dirty="0"/>
          </a:p>
        </p:txBody>
      </p:sp>
      <p:sp>
        <p:nvSpPr>
          <p:cNvPr id="11267" name="副標題 5">
            <a:extLst>
              <a:ext uri="{FF2B5EF4-FFF2-40B4-BE49-F238E27FC236}">
                <a16:creationId xmlns:a16="http://schemas.microsoft.com/office/drawing/2014/main" id="{99FA7DC7-A61A-4C04-9D2A-8E4B49894669}"/>
              </a:ext>
            </a:extLst>
          </p:cNvPr>
          <p:cNvSpPr>
            <a:spLocks noGrp="1"/>
          </p:cNvSpPr>
          <p:nvPr>
            <p:ph type="subTitle" idx="1"/>
          </p:nvPr>
        </p:nvSpPr>
        <p:spPr>
          <a:xfrm>
            <a:off x="1391478" y="2924944"/>
            <a:ext cx="9409045" cy="864096"/>
          </a:xfrm>
        </p:spPr>
        <p:txBody>
          <a:bodyPr/>
          <a:lstStyle/>
          <a:p>
            <a:pPr>
              <a:spcBef>
                <a:spcPts val="1200"/>
              </a:spcBef>
            </a:pPr>
            <a:r>
              <a:rPr lang="zh-TW" altLang="en-US" dirty="0"/>
              <a:t>財務會計模組之關鍵績效指標</a:t>
            </a:r>
          </a:p>
          <a:p>
            <a:pPr>
              <a:spcBef>
                <a:spcPts val="1200"/>
              </a:spcBef>
              <a:spcAft>
                <a:spcPts val="0"/>
              </a:spcAft>
            </a:pPr>
            <a:r>
              <a:rPr lang="zh-TW" altLang="en-US" sz="3000" dirty="0"/>
              <a:t>國立中央大學企管系暨會計所特聘教授</a:t>
            </a:r>
            <a:endParaRPr lang="en-US" altLang="zh-TW" sz="3000" dirty="0"/>
          </a:p>
          <a:p>
            <a:pPr>
              <a:spcAft>
                <a:spcPts val="0"/>
              </a:spcAft>
            </a:pPr>
            <a:r>
              <a:rPr lang="en-US" altLang="zh-TW" sz="3000" dirty="0"/>
              <a:t>SAP</a:t>
            </a:r>
            <a:r>
              <a:rPr lang="zh-TW" altLang="en-US" sz="3000" dirty="0"/>
              <a:t> 財務會計模組專業顧問認證</a:t>
            </a:r>
            <a:endParaRPr lang="en-US" altLang="zh-TW" sz="3000" dirty="0"/>
          </a:p>
          <a:p>
            <a:pPr>
              <a:spcAft>
                <a:spcPts val="0"/>
              </a:spcAft>
            </a:pPr>
            <a:r>
              <a:rPr lang="zh-TW" altLang="en-US" sz="3200" dirty="0"/>
              <a:t>蔡文賢 著</a:t>
            </a:r>
            <a:endParaRPr lang="en-US" altLang="zh-TW" sz="3200" dirty="0"/>
          </a:p>
          <a:p>
            <a:pPr>
              <a:spcBef>
                <a:spcPts val="1200"/>
              </a:spcBef>
            </a:pPr>
            <a:endParaRPr lang="en-US" altLang="zh-TW" dirty="0"/>
          </a:p>
          <a:p>
            <a:pPr>
              <a:spcBef>
                <a:spcPts val="1200"/>
              </a:spcBef>
            </a:pPr>
            <a:endParaRPr lang="en-US" altLang="zh-TW" dirty="0"/>
          </a:p>
          <a:p>
            <a:pPr>
              <a:spcBef>
                <a:spcPts val="1200"/>
              </a:spcBef>
            </a:pPr>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a:extLst>
              <a:ext uri="{FF2B5EF4-FFF2-40B4-BE49-F238E27FC236}">
                <a16:creationId xmlns:a16="http://schemas.microsoft.com/office/drawing/2014/main" id="{4C81423F-0F87-4C00-830A-BA0C824B3CE2}"/>
              </a:ext>
            </a:extLst>
          </p:cNvPr>
          <p:cNvSpPr>
            <a:spLocks noGrp="1"/>
          </p:cNvSpPr>
          <p:nvPr>
            <p:ph type="title"/>
          </p:nvPr>
        </p:nvSpPr>
        <p:spPr/>
        <p:txBody>
          <a:bodyPr/>
          <a:lstStyle/>
          <a:p>
            <a:r>
              <a:rPr lang="en-US" altLang="zh-TW" dirty="0"/>
              <a:t>8.1.2 </a:t>
            </a:r>
            <a:r>
              <a:rPr lang="zh-TW" altLang="en-US" dirty="0"/>
              <a:t>分析方向</a:t>
            </a:r>
          </a:p>
        </p:txBody>
      </p:sp>
      <p:sp>
        <p:nvSpPr>
          <p:cNvPr id="20483" name="內容版面配置區 2">
            <a:extLst>
              <a:ext uri="{FF2B5EF4-FFF2-40B4-BE49-F238E27FC236}">
                <a16:creationId xmlns:a16="http://schemas.microsoft.com/office/drawing/2014/main" id="{4EAD69E7-9F1E-4BAF-92AD-721A87630442}"/>
              </a:ext>
            </a:extLst>
          </p:cNvPr>
          <p:cNvSpPr>
            <a:spLocks noGrp="1"/>
          </p:cNvSpPr>
          <p:nvPr>
            <p:ph idx="1"/>
          </p:nvPr>
        </p:nvSpPr>
        <p:spPr/>
        <p:txBody>
          <a:bodyPr/>
          <a:lstStyle/>
          <a:p>
            <a:r>
              <a:rPr lang="zh-TW" altLang="en-US"/>
              <a:t>財務分析就是將企業的財務報表加以分析，以便瞭解企業的各項能力與情況。</a:t>
            </a:r>
          </a:p>
          <a:p>
            <a:pPr lvl="1"/>
            <a:r>
              <a:rPr lang="zh-TW" altLang="en-US"/>
              <a:t>債權人所關心的是企業的財務結構、償債能力與現金流量情況，即企業能否定期繳付利息與到期償還本金</a:t>
            </a:r>
            <a:endParaRPr lang="en-US" altLang="zh-TW"/>
          </a:p>
          <a:p>
            <a:pPr lvl="1"/>
            <a:r>
              <a:rPr lang="zh-TW" altLang="en-US"/>
              <a:t>股東與潛在投資人所關心的是企業的獲利能力</a:t>
            </a:r>
          </a:p>
          <a:p>
            <a:pPr lvl="1"/>
            <a:r>
              <a:rPr lang="zh-TW" altLang="en-US"/>
              <a:t>企業員工所關心的是企業能否持續營運</a:t>
            </a:r>
          </a:p>
          <a:p>
            <a:pPr lvl="1"/>
            <a:r>
              <a:rPr lang="zh-TW" altLang="en-US"/>
              <a:t>企業內部經理人除了前述人士所關心的，還關心該企業的經營能力、以及營運與財務槓桿程度等</a:t>
            </a:r>
          </a:p>
        </p:txBody>
      </p:sp>
      <p:sp>
        <p:nvSpPr>
          <p:cNvPr id="2" name="日期版面配置區 1">
            <a:extLst>
              <a:ext uri="{FF2B5EF4-FFF2-40B4-BE49-F238E27FC236}">
                <a16:creationId xmlns:a16="http://schemas.microsoft.com/office/drawing/2014/main" id="{B5113CE9-B198-4B3B-B301-08B3B1148635}"/>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9D006E99-F82F-4F3D-A829-8D6F40BFC571}"/>
              </a:ext>
            </a:extLst>
          </p:cNvPr>
          <p:cNvSpPr>
            <a:spLocks noGrp="1"/>
          </p:cNvSpPr>
          <p:nvPr>
            <p:ph type="sldNum" sz="quarter" idx="12"/>
          </p:nvPr>
        </p:nvSpPr>
        <p:spPr/>
        <p:txBody>
          <a:bodyPr/>
          <a:lstStyle/>
          <a:p>
            <a:fld id="{7C6D81C2-4AF9-4E19-9330-C1C98C869BDD}" type="slidenum">
              <a:rPr lang="ko-KR" altLang="en-US" smtClean="0"/>
              <a:pPr/>
              <a:t>10</a:t>
            </a:fld>
            <a:endParaRPr lang="en-US" altLang="ko-K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a:extLst>
              <a:ext uri="{FF2B5EF4-FFF2-40B4-BE49-F238E27FC236}">
                <a16:creationId xmlns:a16="http://schemas.microsoft.com/office/drawing/2014/main" id="{29D8DEC9-95BD-4E3C-98A1-C0CB8A9E9C73}"/>
              </a:ext>
            </a:extLst>
          </p:cNvPr>
          <p:cNvSpPr>
            <a:spLocks noGrp="1"/>
          </p:cNvSpPr>
          <p:nvPr>
            <p:ph type="title"/>
          </p:nvPr>
        </p:nvSpPr>
        <p:spPr/>
        <p:txBody>
          <a:bodyPr/>
          <a:lstStyle/>
          <a:p>
            <a:r>
              <a:rPr lang="en-US" altLang="zh-TW"/>
              <a:t>1. </a:t>
            </a:r>
            <a:r>
              <a:rPr lang="zh-TW" altLang="en-US"/>
              <a:t>現金流量比率</a:t>
            </a:r>
          </a:p>
        </p:txBody>
      </p:sp>
      <p:sp>
        <p:nvSpPr>
          <p:cNvPr id="113667" name="內容版面配置區 2">
            <a:extLst>
              <a:ext uri="{FF2B5EF4-FFF2-40B4-BE49-F238E27FC236}">
                <a16:creationId xmlns:a16="http://schemas.microsoft.com/office/drawing/2014/main" id="{57E2A840-6F89-4ECD-8A2C-7D5587A33043}"/>
              </a:ext>
            </a:extLst>
          </p:cNvPr>
          <p:cNvSpPr>
            <a:spLocks noGrp="1"/>
          </p:cNvSpPr>
          <p:nvPr>
            <p:ph idx="1"/>
          </p:nvPr>
        </p:nvSpPr>
        <p:spPr>
          <a:xfrm>
            <a:off x="609600" y="1844825"/>
            <a:ext cx="11247040" cy="4400400"/>
          </a:xfrm>
        </p:spPr>
        <p:txBody>
          <a:bodyPr/>
          <a:lstStyle/>
          <a:p>
            <a:r>
              <a:rPr lang="zh-TW" altLang="en-US" dirty="0"/>
              <a:t>衡量企業營業活動所產生的現金流量是否足以償付流動負債。</a:t>
            </a:r>
          </a:p>
          <a:p>
            <a:r>
              <a:rPr lang="zh-TW" altLang="en-US" dirty="0"/>
              <a:t>此比率越高，則企業的短期償債能力越強。</a:t>
            </a:r>
          </a:p>
          <a:p>
            <a:r>
              <a:rPr lang="zh-TW" altLang="en-US" dirty="0"/>
              <a:t>現金流量比率比「流動比率」或「速動比率」更能表達企業的短期償債能力，因債務到期時，企業還是要有足夠的現金才能償付負債。</a:t>
            </a:r>
            <a:endParaRPr lang="en-US" altLang="zh-TW" dirty="0"/>
          </a:p>
        </p:txBody>
      </p:sp>
      <p:sp>
        <p:nvSpPr>
          <p:cNvPr id="2" name="日期版面配置區 1">
            <a:extLst>
              <a:ext uri="{FF2B5EF4-FFF2-40B4-BE49-F238E27FC236}">
                <a16:creationId xmlns:a16="http://schemas.microsoft.com/office/drawing/2014/main" id="{C7C4B95D-5F85-48D1-8973-E38BEA346F6D}"/>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90353ADF-88F9-4B42-84F8-75C0B7B0FB70}"/>
              </a:ext>
            </a:extLst>
          </p:cNvPr>
          <p:cNvSpPr>
            <a:spLocks noGrp="1"/>
          </p:cNvSpPr>
          <p:nvPr>
            <p:ph type="sldNum" sz="quarter" idx="12"/>
          </p:nvPr>
        </p:nvSpPr>
        <p:spPr/>
        <p:txBody>
          <a:bodyPr/>
          <a:lstStyle/>
          <a:p>
            <a:fld id="{7C6D81C2-4AF9-4E19-9330-C1C98C869BDD}" type="slidenum">
              <a:rPr lang="ko-KR" altLang="en-US" smtClean="0"/>
              <a:pPr/>
              <a:t>100</a:t>
            </a:fld>
            <a:endParaRPr lang="en-US" altLang="ko-KR"/>
          </a:p>
        </p:txBody>
      </p:sp>
      <p:sp>
        <p:nvSpPr>
          <p:cNvPr id="6" name="圓角矩形 5">
            <a:extLst>
              <a:ext uri="{FF2B5EF4-FFF2-40B4-BE49-F238E27FC236}">
                <a16:creationId xmlns:a16="http://schemas.microsoft.com/office/drawing/2014/main" id="{9CEB050C-82D6-477F-B490-B3BE4DBD4347}"/>
              </a:ext>
            </a:extLst>
          </p:cNvPr>
          <p:cNvSpPr/>
          <p:nvPr/>
        </p:nvSpPr>
        <p:spPr bwMode="auto">
          <a:xfrm>
            <a:off x="2166938" y="1159024"/>
            <a:ext cx="7848600" cy="685800"/>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現金流量比率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營業活動現金流量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流動負債</a:t>
            </a:r>
          </a:p>
        </p:txBody>
      </p:sp>
      <p:graphicFrame>
        <p:nvGraphicFramePr>
          <p:cNvPr id="7" name="表格 6">
            <a:extLst>
              <a:ext uri="{FF2B5EF4-FFF2-40B4-BE49-F238E27FC236}">
                <a16:creationId xmlns:a16="http://schemas.microsoft.com/office/drawing/2014/main" id="{933F133C-A979-4D48-A315-D39ED3B1116B}"/>
              </a:ext>
            </a:extLst>
          </p:cNvPr>
          <p:cNvGraphicFramePr>
            <a:graphicFrameLocks noGrp="1"/>
          </p:cNvGraphicFramePr>
          <p:nvPr>
            <p:extLst>
              <p:ext uri="{D42A27DB-BD31-4B8C-83A1-F6EECF244321}">
                <p14:modId xmlns:p14="http://schemas.microsoft.com/office/powerpoint/2010/main" val="1704560689"/>
              </p:ext>
            </p:extLst>
          </p:nvPr>
        </p:nvGraphicFramePr>
        <p:xfrm>
          <a:off x="1055440" y="4698128"/>
          <a:ext cx="10081120" cy="1371672"/>
        </p:xfrm>
        <a:graphic>
          <a:graphicData uri="http://schemas.openxmlformats.org/drawingml/2006/table">
            <a:tbl>
              <a:tblPr/>
              <a:tblGrid>
                <a:gridCol w="2233640">
                  <a:extLst>
                    <a:ext uri="{9D8B030D-6E8A-4147-A177-3AD203B41FA5}">
                      <a16:colId xmlns:a16="http://schemas.microsoft.com/office/drawing/2014/main" val="20000"/>
                    </a:ext>
                  </a:extLst>
                </a:gridCol>
                <a:gridCol w="4147987">
                  <a:extLst>
                    <a:ext uri="{9D8B030D-6E8A-4147-A177-3AD203B41FA5}">
                      <a16:colId xmlns:a16="http://schemas.microsoft.com/office/drawing/2014/main" val="20001"/>
                    </a:ext>
                  </a:extLst>
                </a:gridCol>
                <a:gridCol w="3699493">
                  <a:extLst>
                    <a:ext uri="{9D8B030D-6E8A-4147-A177-3AD203B41FA5}">
                      <a16:colId xmlns:a16="http://schemas.microsoft.com/office/drawing/2014/main" val="20002"/>
                    </a:ext>
                  </a:extLst>
                </a:gridCol>
              </a:tblGrid>
              <a:tr h="39634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4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現金流量比率</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165,000 ÷ 310,000 = 53.23%</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15,000 ÷ 260,000 = 5.77%</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8" name="矩形 7">
            <a:extLst>
              <a:ext uri="{FF2B5EF4-FFF2-40B4-BE49-F238E27FC236}">
                <a16:creationId xmlns:a16="http://schemas.microsoft.com/office/drawing/2014/main" id="{363AAE05-8164-4A47-B825-32F2F094B6E2}"/>
              </a:ext>
            </a:extLst>
          </p:cNvPr>
          <p:cNvSpPr/>
          <p:nvPr/>
        </p:nvSpPr>
        <p:spPr>
          <a:xfrm>
            <a:off x="1127448" y="6069800"/>
            <a:ext cx="10081120" cy="769441"/>
          </a:xfrm>
          <a:prstGeom prst="rect">
            <a:avLst/>
          </a:prstGeom>
        </p:spPr>
        <p:txBody>
          <a:bodyPr wrap="square">
            <a:spAutoFit/>
          </a:bodyPr>
          <a:lstStyle>
            <a:lvl1pPr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zh-TW" altLang="en-US" sz="2200" dirty="0">
                <a:solidFill>
                  <a:schemeClr val="tx2"/>
                </a:solidFill>
                <a:latin typeface="標楷體" panose="03000509000000000000" pitchFamily="65" charset="-120"/>
                <a:ea typeface="標楷體" panose="03000509000000000000" pitchFamily="65" charset="-120"/>
              </a:rPr>
              <a:t>中央公司</a:t>
            </a:r>
            <a:r>
              <a:rPr lang="en-US" altLang="zh-TW" sz="2200" dirty="0">
                <a:solidFill>
                  <a:schemeClr val="tx2"/>
                </a:solidFill>
              </a:rPr>
              <a:t>2016</a:t>
            </a:r>
            <a:r>
              <a:rPr lang="zh-TW" altLang="en-US" sz="2200" dirty="0">
                <a:solidFill>
                  <a:schemeClr val="tx2"/>
                </a:solidFill>
                <a:latin typeface="標楷體" panose="03000509000000000000" pitchFamily="65" charset="-120"/>
                <a:ea typeface="標楷體" panose="03000509000000000000" pitchFamily="65" charset="-120"/>
              </a:rPr>
              <a:t>年及</a:t>
            </a:r>
            <a:r>
              <a:rPr lang="en-US" altLang="zh-TW" sz="2200" dirty="0">
                <a:solidFill>
                  <a:schemeClr val="tx2"/>
                </a:solidFill>
              </a:rPr>
              <a:t>2015</a:t>
            </a:r>
            <a:r>
              <a:rPr lang="zh-TW" altLang="en-US" sz="2200" dirty="0">
                <a:solidFill>
                  <a:schemeClr val="tx2"/>
                </a:solidFill>
                <a:latin typeface="標楷體" panose="03000509000000000000" pitchFamily="65" charset="-120"/>
                <a:ea typeface="標楷體" panose="03000509000000000000" pitchFamily="65" charset="-120"/>
              </a:rPr>
              <a:t>年現金流量比率分別為</a:t>
            </a:r>
            <a:r>
              <a:rPr lang="en-US" altLang="zh-TW" sz="2200" dirty="0">
                <a:solidFill>
                  <a:schemeClr val="tx2"/>
                </a:solidFill>
              </a:rPr>
              <a:t>53.23%</a:t>
            </a:r>
            <a:r>
              <a:rPr lang="en-US" altLang="zh-TW" sz="2200" dirty="0">
                <a:solidFill>
                  <a:schemeClr val="tx2"/>
                </a:solidFill>
                <a:latin typeface="標楷體" panose="03000509000000000000" pitchFamily="65" charset="-120"/>
                <a:ea typeface="標楷體" panose="03000509000000000000" pitchFamily="65" charset="-120"/>
              </a:rPr>
              <a:t> </a:t>
            </a:r>
            <a:r>
              <a:rPr lang="zh-TW" altLang="en-US" sz="2200" dirty="0">
                <a:solidFill>
                  <a:schemeClr val="tx2"/>
                </a:solidFill>
                <a:latin typeface="標楷體" panose="03000509000000000000" pitchFamily="65" charset="-120"/>
                <a:ea typeface="標楷體" panose="03000509000000000000" pitchFamily="65" charset="-120"/>
              </a:rPr>
              <a:t>與 </a:t>
            </a:r>
            <a:r>
              <a:rPr lang="en-US" altLang="zh-TW" sz="2200" dirty="0">
                <a:solidFill>
                  <a:schemeClr val="tx2"/>
                </a:solidFill>
              </a:rPr>
              <a:t>5.77%</a:t>
            </a:r>
            <a:r>
              <a:rPr lang="zh-TW" altLang="en-US" sz="2200" dirty="0">
                <a:solidFill>
                  <a:schemeClr val="tx2"/>
                </a:solidFill>
              </a:rPr>
              <a:t>，</a:t>
            </a:r>
            <a:r>
              <a:rPr lang="zh-TW" altLang="en-US" sz="2200" dirty="0">
                <a:solidFill>
                  <a:schemeClr val="tx2"/>
                </a:solidFill>
                <a:latin typeface="標楷體" panose="03000509000000000000" pitchFamily="65" charset="-120"/>
                <a:ea typeface="標楷體" panose="03000509000000000000" pitchFamily="65" charset="-120"/>
              </a:rPr>
              <a:t>代表短期償債能力有所改善。</a:t>
            </a:r>
            <a:endParaRPr lang="zh-TW" altLang="en-US" sz="28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標題 1">
            <a:extLst>
              <a:ext uri="{FF2B5EF4-FFF2-40B4-BE49-F238E27FC236}">
                <a16:creationId xmlns:a16="http://schemas.microsoft.com/office/drawing/2014/main" id="{77677CA7-0956-4FE6-AFE8-459E3ABAE5B6}"/>
              </a:ext>
            </a:extLst>
          </p:cNvPr>
          <p:cNvSpPr>
            <a:spLocks noGrp="1"/>
          </p:cNvSpPr>
          <p:nvPr>
            <p:ph type="title"/>
          </p:nvPr>
        </p:nvSpPr>
        <p:spPr/>
        <p:txBody>
          <a:bodyPr/>
          <a:lstStyle/>
          <a:p>
            <a:r>
              <a:rPr lang="en-US" altLang="zh-TW"/>
              <a:t>2. </a:t>
            </a:r>
            <a:r>
              <a:rPr lang="zh-TW" altLang="en-US"/>
              <a:t>現金再投資比率</a:t>
            </a:r>
          </a:p>
        </p:txBody>
      </p:sp>
      <p:sp>
        <p:nvSpPr>
          <p:cNvPr id="114691" name="內容版面配置區 2">
            <a:extLst>
              <a:ext uri="{FF2B5EF4-FFF2-40B4-BE49-F238E27FC236}">
                <a16:creationId xmlns:a16="http://schemas.microsoft.com/office/drawing/2014/main" id="{17C2DD7D-B415-465E-AB2A-E80A83E9AE20}"/>
              </a:ext>
            </a:extLst>
          </p:cNvPr>
          <p:cNvSpPr>
            <a:spLocks noGrp="1"/>
          </p:cNvSpPr>
          <p:nvPr>
            <p:ph idx="1"/>
          </p:nvPr>
        </p:nvSpPr>
        <p:spPr>
          <a:xfrm>
            <a:off x="609600" y="2151063"/>
            <a:ext cx="10972800" cy="4094162"/>
          </a:xfrm>
        </p:spPr>
        <p:txBody>
          <a:bodyPr/>
          <a:lstStyle/>
          <a:p>
            <a:r>
              <a:rPr lang="zh-TW" altLang="en-US" dirty="0"/>
              <a:t>衡量營業活動的現金流量占再投資支出的比率。</a:t>
            </a:r>
          </a:p>
          <a:p>
            <a:r>
              <a:rPr lang="zh-TW" altLang="en-US" dirty="0"/>
              <a:t>此比率越高，代表供可運用於資產更新或擴充的現金越充裕，可供成長的機會越大，但此比率為零或負數則表示無任何營業活動現金可進行再投資，其比率將不具意義。</a:t>
            </a:r>
            <a:endParaRPr lang="en-US" altLang="zh-TW" dirty="0"/>
          </a:p>
          <a:p>
            <a:endParaRPr lang="zh-TW" altLang="en-US" dirty="0"/>
          </a:p>
        </p:txBody>
      </p:sp>
      <p:sp>
        <p:nvSpPr>
          <p:cNvPr id="2" name="日期版面配置區 1">
            <a:extLst>
              <a:ext uri="{FF2B5EF4-FFF2-40B4-BE49-F238E27FC236}">
                <a16:creationId xmlns:a16="http://schemas.microsoft.com/office/drawing/2014/main" id="{DB848047-8A86-47D3-BF52-C3B7345E422D}"/>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531F1A49-76E7-4AA7-AC14-CF5B0E3A683B}"/>
              </a:ext>
            </a:extLst>
          </p:cNvPr>
          <p:cNvSpPr>
            <a:spLocks noGrp="1"/>
          </p:cNvSpPr>
          <p:nvPr>
            <p:ph type="sldNum" sz="quarter" idx="12"/>
          </p:nvPr>
        </p:nvSpPr>
        <p:spPr/>
        <p:txBody>
          <a:bodyPr/>
          <a:lstStyle/>
          <a:p>
            <a:fld id="{7C6D81C2-4AF9-4E19-9330-C1C98C869BDD}" type="slidenum">
              <a:rPr lang="ko-KR" altLang="en-US" smtClean="0"/>
              <a:pPr/>
              <a:t>101</a:t>
            </a:fld>
            <a:endParaRPr lang="en-US" altLang="ko-KR"/>
          </a:p>
        </p:txBody>
      </p:sp>
      <p:sp>
        <p:nvSpPr>
          <p:cNvPr id="6" name="圓角矩形 5">
            <a:extLst>
              <a:ext uri="{FF2B5EF4-FFF2-40B4-BE49-F238E27FC236}">
                <a16:creationId xmlns:a16="http://schemas.microsoft.com/office/drawing/2014/main" id="{AFB74B2E-3724-4A42-A133-E3D7EF45BBA7}"/>
              </a:ext>
            </a:extLst>
          </p:cNvPr>
          <p:cNvSpPr/>
          <p:nvPr/>
        </p:nvSpPr>
        <p:spPr bwMode="auto">
          <a:xfrm>
            <a:off x="1415480" y="1071563"/>
            <a:ext cx="10513168" cy="1079500"/>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eaLnBrk="0" hangingPunct="0">
              <a:defRPr/>
            </a:pPr>
            <a:r>
              <a:rPr lang="zh-TW" altLang="en-US" sz="2700" b="1" dirty="0">
                <a:solidFill>
                  <a:schemeClr val="tx1"/>
                </a:solidFill>
                <a:latin typeface="Times New Roman" pitchFamily="18" charset="0"/>
                <a:ea typeface="標楷體" pitchFamily="65" charset="-120"/>
                <a:cs typeface="Times New Roman" pitchFamily="18" charset="0"/>
              </a:rPr>
              <a:t>現金再投資比率 </a:t>
            </a:r>
            <a:r>
              <a:rPr lang="en-US" altLang="zh-TW" sz="2700" b="1" dirty="0">
                <a:solidFill>
                  <a:schemeClr val="tx1"/>
                </a:solidFill>
                <a:latin typeface="Times New Roman" pitchFamily="18" charset="0"/>
                <a:ea typeface="標楷體" pitchFamily="65" charset="-120"/>
                <a:cs typeface="Times New Roman" pitchFamily="18" charset="0"/>
              </a:rPr>
              <a:t>= (</a:t>
            </a:r>
            <a:r>
              <a:rPr lang="zh-TW" altLang="en-US" sz="2700" b="1" dirty="0">
                <a:solidFill>
                  <a:schemeClr val="tx1"/>
                </a:solidFill>
                <a:latin typeface="Times New Roman" pitchFamily="18" charset="0"/>
                <a:ea typeface="標楷體" pitchFamily="65" charset="-120"/>
                <a:cs typeface="Times New Roman" pitchFamily="18" charset="0"/>
              </a:rPr>
              <a:t>營業活動現金流量 − 現金股利</a:t>
            </a:r>
            <a:r>
              <a:rPr lang="en-US" altLang="zh-TW" sz="2700" b="1" dirty="0">
                <a:solidFill>
                  <a:schemeClr val="tx1"/>
                </a:solidFill>
                <a:latin typeface="Times New Roman" pitchFamily="18" charset="0"/>
                <a:ea typeface="標楷體" pitchFamily="65" charset="-120"/>
                <a:cs typeface="Times New Roman" pitchFamily="18" charset="0"/>
              </a:rPr>
              <a:t>)÷ </a:t>
            </a:r>
          </a:p>
          <a:p>
            <a:pPr eaLnBrk="0" hangingPunct="0">
              <a:defRPr/>
            </a:pPr>
            <a:r>
              <a:rPr lang="zh-TW" altLang="en-US" sz="2700" b="1" dirty="0">
                <a:solidFill>
                  <a:schemeClr val="tx1"/>
                </a:solidFill>
                <a:latin typeface="Times New Roman" pitchFamily="18" charset="0"/>
                <a:ea typeface="標楷體" pitchFamily="65" charset="-120"/>
                <a:cs typeface="Times New Roman" pitchFamily="18" charset="0"/>
              </a:rPr>
              <a:t>           </a:t>
            </a:r>
            <a:r>
              <a:rPr lang="en-US" altLang="zh-TW" sz="2700" b="1" dirty="0">
                <a:solidFill>
                  <a:schemeClr val="tx1"/>
                </a:solidFill>
                <a:latin typeface="Times New Roman" pitchFamily="18" charset="0"/>
                <a:ea typeface="標楷體" pitchFamily="65" charset="-120"/>
                <a:cs typeface="Times New Roman" pitchFamily="18" charset="0"/>
              </a:rPr>
              <a:t>(</a:t>
            </a:r>
            <a:r>
              <a:rPr lang="zh-TW" altLang="en-US" sz="2700" b="1" dirty="0">
                <a:solidFill>
                  <a:schemeClr val="tx1"/>
                </a:solidFill>
                <a:latin typeface="Times New Roman" pitchFamily="18" charset="0"/>
                <a:ea typeface="標楷體" pitchFamily="65" charset="-120"/>
                <a:cs typeface="Times New Roman" pitchFamily="18" charset="0"/>
              </a:rPr>
              <a:t>不動產、廠房及設備毛額 </a:t>
            </a:r>
            <a:r>
              <a:rPr lang="en-US" altLang="zh-TW" sz="2700" b="1" dirty="0">
                <a:solidFill>
                  <a:schemeClr val="tx1"/>
                </a:solidFill>
                <a:latin typeface="Times New Roman" pitchFamily="18" charset="0"/>
                <a:ea typeface="標楷體" pitchFamily="65" charset="-120"/>
                <a:cs typeface="Times New Roman" pitchFamily="18" charset="0"/>
              </a:rPr>
              <a:t>+ </a:t>
            </a:r>
            <a:r>
              <a:rPr lang="zh-TW" altLang="en-US" sz="2700" b="1" dirty="0">
                <a:solidFill>
                  <a:schemeClr val="tx1"/>
                </a:solidFill>
                <a:latin typeface="Times New Roman" pitchFamily="18" charset="0"/>
                <a:ea typeface="標楷體" pitchFamily="65" charset="-120"/>
                <a:cs typeface="Times New Roman" pitchFamily="18" charset="0"/>
              </a:rPr>
              <a:t>長期投資 </a:t>
            </a:r>
            <a:r>
              <a:rPr lang="en-US" altLang="zh-TW" sz="2700" b="1" dirty="0">
                <a:solidFill>
                  <a:schemeClr val="tx1"/>
                </a:solidFill>
                <a:latin typeface="Times New Roman" pitchFamily="18" charset="0"/>
                <a:ea typeface="標楷體" pitchFamily="65" charset="-120"/>
                <a:cs typeface="Times New Roman" pitchFamily="18" charset="0"/>
              </a:rPr>
              <a:t>+ </a:t>
            </a:r>
            <a:r>
              <a:rPr lang="zh-TW" altLang="en-US" sz="2700" b="1" dirty="0">
                <a:solidFill>
                  <a:schemeClr val="tx1"/>
                </a:solidFill>
                <a:latin typeface="Times New Roman" pitchFamily="18" charset="0"/>
                <a:ea typeface="標楷體" pitchFamily="65" charset="-120"/>
                <a:cs typeface="Times New Roman" pitchFamily="18" charset="0"/>
              </a:rPr>
              <a:t>其他資產 </a:t>
            </a:r>
            <a:r>
              <a:rPr lang="en-US" altLang="zh-TW" sz="2700" b="1" dirty="0">
                <a:solidFill>
                  <a:schemeClr val="tx1"/>
                </a:solidFill>
                <a:latin typeface="Times New Roman" pitchFamily="18" charset="0"/>
                <a:ea typeface="標楷體" pitchFamily="65" charset="-120"/>
                <a:cs typeface="Times New Roman" pitchFamily="18" charset="0"/>
              </a:rPr>
              <a:t>+ </a:t>
            </a:r>
            <a:r>
              <a:rPr lang="zh-TW" altLang="en-US" sz="2700" b="1" dirty="0">
                <a:solidFill>
                  <a:schemeClr val="tx1"/>
                </a:solidFill>
                <a:latin typeface="Times New Roman" pitchFamily="18" charset="0"/>
                <a:ea typeface="標楷體" pitchFamily="65" charset="-120"/>
                <a:cs typeface="Times New Roman" pitchFamily="18" charset="0"/>
              </a:rPr>
              <a:t>營運資金</a:t>
            </a:r>
            <a:r>
              <a:rPr lang="en-US" altLang="zh-TW" sz="2700" b="1" dirty="0">
                <a:solidFill>
                  <a:schemeClr val="tx1"/>
                </a:solidFill>
                <a:latin typeface="Times New Roman" pitchFamily="18" charset="0"/>
                <a:ea typeface="標楷體" pitchFamily="65" charset="-120"/>
                <a:cs typeface="Times New Roman" pitchFamily="18" charset="0"/>
              </a:rPr>
              <a:t>)</a:t>
            </a:r>
            <a:r>
              <a:rPr lang="zh-TW" altLang="en-US" sz="2700" b="1" dirty="0">
                <a:solidFill>
                  <a:schemeClr val="tx1"/>
                </a:solidFill>
                <a:latin typeface="Times New Roman" pitchFamily="18" charset="0"/>
                <a:ea typeface="標楷體" pitchFamily="65" charset="-120"/>
                <a:cs typeface="Times New Roman" pitchFamily="18" charset="0"/>
              </a:rPr>
              <a:t>  </a:t>
            </a:r>
          </a:p>
        </p:txBody>
      </p:sp>
      <p:graphicFrame>
        <p:nvGraphicFramePr>
          <p:cNvPr id="7" name="Group 24">
            <a:extLst>
              <a:ext uri="{FF2B5EF4-FFF2-40B4-BE49-F238E27FC236}">
                <a16:creationId xmlns:a16="http://schemas.microsoft.com/office/drawing/2014/main" id="{09CB5F5F-D33C-4F02-B644-5359A67038A7}"/>
              </a:ext>
            </a:extLst>
          </p:cNvPr>
          <p:cNvGraphicFramePr>
            <a:graphicFrameLocks noGrp="1"/>
          </p:cNvGraphicFramePr>
          <p:nvPr>
            <p:extLst>
              <p:ext uri="{D42A27DB-BD31-4B8C-83A1-F6EECF244321}">
                <p14:modId xmlns:p14="http://schemas.microsoft.com/office/powerpoint/2010/main" val="2819356551"/>
              </p:ext>
            </p:extLst>
          </p:nvPr>
        </p:nvGraphicFramePr>
        <p:xfrm>
          <a:off x="963812" y="4296709"/>
          <a:ext cx="10820820" cy="1737420"/>
        </p:xfrm>
        <a:graphic>
          <a:graphicData uri="http://schemas.openxmlformats.org/drawingml/2006/table">
            <a:tbl>
              <a:tblPr/>
              <a:tblGrid>
                <a:gridCol w="2323876">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gridCol w="4176464">
                  <a:extLst>
                    <a:ext uri="{9D8B030D-6E8A-4147-A177-3AD203B41FA5}">
                      <a16:colId xmlns:a16="http://schemas.microsoft.com/office/drawing/2014/main" val="20002"/>
                    </a:ext>
                  </a:extLst>
                </a:gridCol>
              </a:tblGrid>
              <a:tr h="396324">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2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701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Times New Roman" pitchFamily="18" charset="0"/>
                          <a:ea typeface="新細明體" pitchFamily="18" charset="-120"/>
                        </a:rPr>
                        <a:t>現金再投資比率</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(165,000 − 90,000) ÷ (840,000 + 205,000)= 7.18%</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(15,000 − 85,000) ÷ (700,000 + 170,000)= −8.05%</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8" name="矩形 7">
            <a:extLst>
              <a:ext uri="{FF2B5EF4-FFF2-40B4-BE49-F238E27FC236}">
                <a16:creationId xmlns:a16="http://schemas.microsoft.com/office/drawing/2014/main" id="{A85A33B3-34DD-4AFE-88D9-C733AB94DF89}"/>
              </a:ext>
            </a:extLst>
          </p:cNvPr>
          <p:cNvSpPr/>
          <p:nvPr/>
        </p:nvSpPr>
        <p:spPr>
          <a:xfrm>
            <a:off x="963812" y="6034129"/>
            <a:ext cx="10369152" cy="769937"/>
          </a:xfrm>
          <a:prstGeom prst="rect">
            <a:avLst/>
          </a:prstGeom>
        </p:spPr>
        <p:txBody>
          <a:bodyPr wrap="square">
            <a:spAutoFit/>
          </a:bodyP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Arial" panose="020B0604020202020204" pitchFamily="34" charset="0"/>
              <a:buChar char="•"/>
            </a:pPr>
            <a:r>
              <a:rPr lang="zh-TW" altLang="en-US" sz="2200" dirty="0">
                <a:solidFill>
                  <a:schemeClr val="tx2"/>
                </a:solidFill>
                <a:latin typeface="標楷體" panose="03000509000000000000" pitchFamily="65" charset="-120"/>
                <a:ea typeface="標楷體" panose="03000509000000000000" pitchFamily="65" charset="-120"/>
              </a:rPr>
              <a:t>中央公司 </a:t>
            </a:r>
            <a:r>
              <a:rPr lang="en-US" altLang="zh-TW" sz="2200" dirty="0">
                <a:solidFill>
                  <a:schemeClr val="tx2"/>
                </a:solidFill>
              </a:rPr>
              <a:t>2016 </a:t>
            </a:r>
            <a:r>
              <a:rPr lang="zh-TW" altLang="en-US" sz="2200" dirty="0">
                <a:solidFill>
                  <a:schemeClr val="tx2"/>
                </a:solidFill>
                <a:latin typeface="標楷體" panose="03000509000000000000" pitchFamily="65" charset="-120"/>
                <a:ea typeface="標楷體" panose="03000509000000000000" pitchFamily="65" charset="-120"/>
              </a:rPr>
              <a:t>年與 </a:t>
            </a:r>
            <a:r>
              <a:rPr lang="en-US" altLang="zh-TW" sz="2200" dirty="0">
                <a:solidFill>
                  <a:schemeClr val="tx2"/>
                </a:solidFill>
              </a:rPr>
              <a:t>2015</a:t>
            </a:r>
            <a:r>
              <a:rPr lang="en-US" altLang="zh-TW" sz="2200" dirty="0">
                <a:solidFill>
                  <a:schemeClr val="tx2"/>
                </a:solidFill>
                <a:latin typeface="標楷體" panose="03000509000000000000" pitchFamily="65" charset="-120"/>
                <a:ea typeface="標楷體" panose="03000509000000000000" pitchFamily="65" charset="-120"/>
              </a:rPr>
              <a:t> </a:t>
            </a:r>
            <a:r>
              <a:rPr lang="zh-TW" altLang="en-US" sz="2200" dirty="0">
                <a:solidFill>
                  <a:schemeClr val="tx2"/>
                </a:solidFill>
                <a:latin typeface="標楷體" panose="03000509000000000000" pitchFamily="65" charset="-120"/>
                <a:ea typeface="標楷體" panose="03000509000000000000" pitchFamily="65" charset="-120"/>
              </a:rPr>
              <a:t>年的現金再投資比率分別為 </a:t>
            </a:r>
            <a:r>
              <a:rPr lang="en-US" altLang="zh-TW" sz="2200" dirty="0">
                <a:solidFill>
                  <a:schemeClr val="tx2"/>
                </a:solidFill>
              </a:rPr>
              <a:t>7.18% </a:t>
            </a:r>
            <a:r>
              <a:rPr lang="zh-TW" altLang="en-US" sz="2200" dirty="0">
                <a:solidFill>
                  <a:schemeClr val="tx2"/>
                </a:solidFill>
                <a:latin typeface="標楷體" panose="03000509000000000000" pitchFamily="65" charset="-120"/>
                <a:ea typeface="標楷體" panose="03000509000000000000" pitchFamily="65" charset="-120"/>
              </a:rPr>
              <a:t>與 </a:t>
            </a:r>
            <a:r>
              <a:rPr lang="zh-TW" altLang="en-US" sz="2200" dirty="0">
                <a:solidFill>
                  <a:schemeClr val="tx2"/>
                </a:solidFill>
              </a:rPr>
              <a:t>−</a:t>
            </a:r>
            <a:r>
              <a:rPr lang="en-US" altLang="zh-TW" sz="2200" dirty="0">
                <a:solidFill>
                  <a:schemeClr val="tx2"/>
                </a:solidFill>
              </a:rPr>
              <a:t>8.05%</a:t>
            </a:r>
            <a:r>
              <a:rPr lang="zh-TW" altLang="en-US" sz="2200" dirty="0">
                <a:solidFill>
                  <a:schemeClr val="tx2"/>
                </a:solidFill>
                <a:latin typeface="標楷體" panose="03000509000000000000" pitchFamily="65" charset="-120"/>
                <a:ea typeface="標楷體" panose="03000509000000000000" pitchFamily="65" charset="-120"/>
              </a:rPr>
              <a:t>，其</a:t>
            </a:r>
            <a:r>
              <a:rPr lang="en-US" altLang="zh-TW" sz="2200" dirty="0">
                <a:solidFill>
                  <a:schemeClr val="tx2"/>
                </a:solidFill>
              </a:rPr>
              <a:t>2016</a:t>
            </a:r>
            <a:r>
              <a:rPr lang="zh-TW" altLang="en-US" sz="2200" dirty="0">
                <a:solidFill>
                  <a:schemeClr val="tx2"/>
                </a:solidFill>
                <a:latin typeface="標楷體" panose="03000509000000000000" pitchFamily="65" charset="-120"/>
                <a:ea typeface="標楷體" panose="03000509000000000000" pitchFamily="65" charset="-120"/>
              </a:rPr>
              <a:t>年此項比率係屬尚佳。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標題 1">
            <a:extLst>
              <a:ext uri="{FF2B5EF4-FFF2-40B4-BE49-F238E27FC236}">
                <a16:creationId xmlns:a16="http://schemas.microsoft.com/office/drawing/2014/main" id="{9AD16B50-8C65-49BF-B21B-D10421735CAE}"/>
              </a:ext>
            </a:extLst>
          </p:cNvPr>
          <p:cNvSpPr>
            <a:spLocks noGrp="1"/>
          </p:cNvSpPr>
          <p:nvPr>
            <p:ph type="title"/>
          </p:nvPr>
        </p:nvSpPr>
        <p:spPr/>
        <p:txBody>
          <a:bodyPr/>
          <a:lstStyle/>
          <a:p>
            <a:r>
              <a:rPr lang="en-US" altLang="zh-TW"/>
              <a:t>3. </a:t>
            </a:r>
            <a:r>
              <a:rPr lang="zh-TW" altLang="en-US"/>
              <a:t>現金流量允當比率 </a:t>
            </a:r>
            <a:r>
              <a:rPr lang="en-US" altLang="zh-TW"/>
              <a:t>(1/2)</a:t>
            </a:r>
            <a:endParaRPr lang="zh-TW" altLang="en-US"/>
          </a:p>
        </p:txBody>
      </p:sp>
      <p:sp>
        <p:nvSpPr>
          <p:cNvPr id="115715" name="內容版面配置區 2">
            <a:extLst>
              <a:ext uri="{FF2B5EF4-FFF2-40B4-BE49-F238E27FC236}">
                <a16:creationId xmlns:a16="http://schemas.microsoft.com/office/drawing/2014/main" id="{89C2313F-3F6A-4607-A2E8-D9F34AB8D4A3}"/>
              </a:ext>
            </a:extLst>
          </p:cNvPr>
          <p:cNvSpPr>
            <a:spLocks noGrp="1"/>
          </p:cNvSpPr>
          <p:nvPr>
            <p:ph idx="1"/>
          </p:nvPr>
        </p:nvSpPr>
        <p:spPr>
          <a:xfrm>
            <a:off x="609600" y="2722775"/>
            <a:ext cx="10972800" cy="3522449"/>
          </a:xfrm>
        </p:spPr>
        <p:txBody>
          <a:bodyPr/>
          <a:lstStyle/>
          <a:p>
            <a:r>
              <a:rPr lang="zh-TW" altLang="en-US" dirty="0"/>
              <a:t>衡量企業由營業活動產生之現金流量能否支應其購買存貨、資本支出及現金股利的資金需求。</a:t>
            </a:r>
          </a:p>
          <a:p>
            <a:r>
              <a:rPr lang="zh-TW" altLang="en-US" dirty="0"/>
              <a:t>若現金流量允當比率大於</a:t>
            </a:r>
            <a:r>
              <a:rPr lang="en-US" altLang="zh-TW" dirty="0"/>
              <a:t>1</a:t>
            </a:r>
            <a:r>
              <a:rPr lang="zh-TW" altLang="en-US" dirty="0"/>
              <a:t>，表示企業營業活動之現金流量能夠充分支應三項支出</a:t>
            </a:r>
            <a:r>
              <a:rPr lang="en-US" altLang="zh-TW" dirty="0"/>
              <a:t>(</a:t>
            </a:r>
            <a:r>
              <a:rPr lang="zh-TW" altLang="en-US" dirty="0"/>
              <a:t>資本支出、購置存貨，以及支付現金股利</a:t>
            </a:r>
            <a:r>
              <a:rPr lang="en-US" altLang="zh-TW" dirty="0"/>
              <a:t>)</a:t>
            </a:r>
            <a:r>
              <a:rPr lang="zh-TW" altLang="en-US" dirty="0"/>
              <a:t>，不需向外界借款或以現金增資來籌資，且還有剩餘資金。若小於</a:t>
            </a:r>
            <a:r>
              <a:rPr lang="en-US" altLang="zh-TW" dirty="0"/>
              <a:t>1</a:t>
            </a:r>
            <a:r>
              <a:rPr lang="zh-TW" altLang="en-US" dirty="0"/>
              <a:t>，則需對外借款或籌資或變賣資產等措施來支應。</a:t>
            </a:r>
          </a:p>
          <a:p>
            <a:endParaRPr lang="zh-TW" altLang="en-US" dirty="0"/>
          </a:p>
        </p:txBody>
      </p:sp>
      <p:sp>
        <p:nvSpPr>
          <p:cNvPr id="2" name="日期版面配置區 1">
            <a:extLst>
              <a:ext uri="{FF2B5EF4-FFF2-40B4-BE49-F238E27FC236}">
                <a16:creationId xmlns:a16="http://schemas.microsoft.com/office/drawing/2014/main" id="{91B5E63E-CA20-4B16-8160-0828CC7AC522}"/>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289A66C4-4862-4DDE-9E19-893B332BB897}"/>
              </a:ext>
            </a:extLst>
          </p:cNvPr>
          <p:cNvSpPr>
            <a:spLocks noGrp="1"/>
          </p:cNvSpPr>
          <p:nvPr>
            <p:ph type="sldNum" sz="quarter" idx="12"/>
          </p:nvPr>
        </p:nvSpPr>
        <p:spPr/>
        <p:txBody>
          <a:bodyPr/>
          <a:lstStyle/>
          <a:p>
            <a:fld id="{7C6D81C2-4AF9-4E19-9330-C1C98C869BDD}" type="slidenum">
              <a:rPr lang="ko-KR" altLang="en-US" smtClean="0"/>
              <a:pPr/>
              <a:t>102</a:t>
            </a:fld>
            <a:endParaRPr lang="en-US" altLang="ko-KR"/>
          </a:p>
        </p:txBody>
      </p:sp>
      <p:sp>
        <p:nvSpPr>
          <p:cNvPr id="7" name="圓角矩形 6">
            <a:extLst>
              <a:ext uri="{FF2B5EF4-FFF2-40B4-BE49-F238E27FC236}">
                <a16:creationId xmlns:a16="http://schemas.microsoft.com/office/drawing/2014/main" id="{55AFF789-1398-48F5-A65A-02DBF5BFA7A0}"/>
              </a:ext>
            </a:extLst>
          </p:cNvPr>
          <p:cNvSpPr/>
          <p:nvPr/>
        </p:nvSpPr>
        <p:spPr bwMode="auto">
          <a:xfrm>
            <a:off x="1991544" y="1354622"/>
            <a:ext cx="8382000" cy="1368153"/>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現金流量允當比率 </a:t>
            </a:r>
            <a:r>
              <a:rPr lang="en-US" altLang="zh-TW" sz="2800" b="1" dirty="0">
                <a:solidFill>
                  <a:schemeClr val="tx1"/>
                </a:solidFill>
                <a:latin typeface="Times New Roman" pitchFamily="18" charset="0"/>
                <a:ea typeface="標楷體" pitchFamily="65" charset="-120"/>
                <a:cs typeface="Times New Roman" pitchFamily="18" charset="0"/>
              </a:rPr>
              <a:t>= </a:t>
            </a:r>
          </a:p>
          <a:p>
            <a:pP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最近五年度營業活動現金流量</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最近五年度 </a:t>
            </a:r>
            <a:r>
              <a:rPr lang="en-US" altLang="zh-TW" sz="2800" b="1" dirty="0">
                <a:solidFill>
                  <a:schemeClr val="tx1"/>
                </a:solidFill>
                <a:latin typeface="Times New Roman" pitchFamily="18" charset="0"/>
                <a:ea typeface="標楷體" pitchFamily="65" charset="-120"/>
                <a:cs typeface="Times New Roman" pitchFamily="18" charset="0"/>
              </a:rPr>
              <a:t>(</a:t>
            </a:r>
            <a:r>
              <a:rPr lang="zh-TW" altLang="en-US" sz="2800" b="1" dirty="0">
                <a:solidFill>
                  <a:schemeClr val="tx1"/>
                </a:solidFill>
                <a:latin typeface="Times New Roman" pitchFamily="18" charset="0"/>
                <a:ea typeface="標楷體" pitchFamily="65" charset="-120"/>
                <a:cs typeface="Times New Roman" pitchFamily="18" charset="0"/>
              </a:rPr>
              <a:t>資本支出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存貨增加額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現金股利</a:t>
            </a:r>
            <a:r>
              <a:rPr lang="en-US" altLang="zh-TW" sz="2800" b="1" dirty="0">
                <a:solidFill>
                  <a:schemeClr val="tx1"/>
                </a:solidFill>
                <a:latin typeface="Times New Roman" pitchFamily="18" charset="0"/>
                <a:ea typeface="標楷體" pitchFamily="65" charset="-120"/>
                <a:cs typeface="Times New Roman" pitchFamily="18" charset="0"/>
              </a:rPr>
              <a:t>)]</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標題 1">
            <a:extLst>
              <a:ext uri="{FF2B5EF4-FFF2-40B4-BE49-F238E27FC236}">
                <a16:creationId xmlns:a16="http://schemas.microsoft.com/office/drawing/2014/main" id="{135F3C3C-CF22-48DE-8199-404F6FC96166}"/>
              </a:ext>
            </a:extLst>
          </p:cNvPr>
          <p:cNvSpPr>
            <a:spLocks noGrp="1"/>
          </p:cNvSpPr>
          <p:nvPr>
            <p:ph type="title"/>
          </p:nvPr>
        </p:nvSpPr>
        <p:spPr/>
        <p:txBody>
          <a:bodyPr/>
          <a:lstStyle/>
          <a:p>
            <a:r>
              <a:rPr lang="en-US" altLang="zh-TW" sz="4000"/>
              <a:t>3. </a:t>
            </a:r>
            <a:r>
              <a:rPr lang="zh-TW" altLang="en-US" sz="4000"/>
              <a:t>現金流量允當比率 </a:t>
            </a:r>
            <a:r>
              <a:rPr lang="en-US" altLang="zh-TW" sz="4000"/>
              <a:t>(2/2)</a:t>
            </a:r>
            <a:endParaRPr lang="zh-TW" altLang="en-US" sz="4000"/>
          </a:p>
        </p:txBody>
      </p:sp>
      <p:sp>
        <p:nvSpPr>
          <p:cNvPr id="116739" name="內容版面配置區 2">
            <a:extLst>
              <a:ext uri="{FF2B5EF4-FFF2-40B4-BE49-F238E27FC236}">
                <a16:creationId xmlns:a16="http://schemas.microsoft.com/office/drawing/2014/main" id="{F65097E3-F140-44B9-B0D9-AD2EA7FE1CEC}"/>
              </a:ext>
            </a:extLst>
          </p:cNvPr>
          <p:cNvSpPr>
            <a:spLocks noGrp="1"/>
          </p:cNvSpPr>
          <p:nvPr>
            <p:ph idx="1"/>
          </p:nvPr>
        </p:nvSpPr>
        <p:spPr>
          <a:xfrm>
            <a:off x="609600" y="3717032"/>
            <a:ext cx="10972800" cy="2528192"/>
          </a:xfrm>
        </p:spPr>
        <p:txBody>
          <a:bodyPr/>
          <a:lstStyle/>
          <a:p>
            <a:pPr lvl="1"/>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中央公司 </a:t>
            </a:r>
            <a:r>
              <a:rPr lang="en-US" altLang="zh-TW"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2016 </a:t>
            </a:r>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年與 </a:t>
            </a:r>
            <a:r>
              <a:rPr lang="en-US" altLang="zh-TW"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2015 </a:t>
            </a:r>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年的現金流量允當比率皆小於</a:t>
            </a:r>
            <a:r>
              <a:rPr lang="en-US" altLang="zh-TW"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，代表中央公司營業活動所產生的現金流量，不足以支應各項成長所需，須向外借款或採取其他措施支應。</a:t>
            </a:r>
          </a:p>
          <a:p>
            <a:endParaRPr lang="zh-TW" altLang="en-US" sz="28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日期版面配置區 1">
            <a:extLst>
              <a:ext uri="{FF2B5EF4-FFF2-40B4-BE49-F238E27FC236}">
                <a16:creationId xmlns:a16="http://schemas.microsoft.com/office/drawing/2014/main" id="{1304ADF6-3552-4B17-BB95-E8B7DCDF1F5A}"/>
              </a:ext>
            </a:extLst>
          </p:cNvPr>
          <p:cNvSpPr>
            <a:spLocks noGrp="1"/>
          </p:cNvSpPr>
          <p:nvPr>
            <p:ph type="dt" sz="half" idx="10"/>
          </p:nvPr>
        </p:nvSpPr>
        <p:spPr/>
        <p:txBody>
          <a:bodyPr/>
          <a:lstStyle/>
          <a:p>
            <a:r>
              <a:rPr lang="en-US" altLang="zh-TW" sz="1200"/>
              <a:t>© </a:t>
            </a:r>
            <a:r>
              <a:rPr lang="zh-TW" altLang="en-US" sz="1200"/>
              <a:t>滄海圖書</a:t>
            </a:r>
            <a:endParaRPr lang="en-US" altLang="ko-KR" sz="1200" dirty="0"/>
          </a:p>
        </p:txBody>
      </p:sp>
      <p:sp>
        <p:nvSpPr>
          <p:cNvPr id="3" name="投影片編號版面配置區 2">
            <a:extLst>
              <a:ext uri="{FF2B5EF4-FFF2-40B4-BE49-F238E27FC236}">
                <a16:creationId xmlns:a16="http://schemas.microsoft.com/office/drawing/2014/main" id="{1DB10BD0-2D4B-4627-B918-51DE051AF22A}"/>
              </a:ext>
            </a:extLst>
          </p:cNvPr>
          <p:cNvSpPr>
            <a:spLocks noGrp="1"/>
          </p:cNvSpPr>
          <p:nvPr>
            <p:ph type="sldNum" sz="quarter" idx="12"/>
          </p:nvPr>
        </p:nvSpPr>
        <p:spPr/>
        <p:txBody>
          <a:bodyPr/>
          <a:lstStyle/>
          <a:p>
            <a:fld id="{7C6D81C2-4AF9-4E19-9330-C1C98C869BDD}" type="slidenum">
              <a:rPr lang="ko-KR" altLang="en-US" sz="1200" smtClean="0"/>
              <a:pPr/>
              <a:t>103</a:t>
            </a:fld>
            <a:endParaRPr lang="en-US" altLang="ko-KR" sz="1200"/>
          </a:p>
        </p:txBody>
      </p:sp>
      <p:graphicFrame>
        <p:nvGraphicFramePr>
          <p:cNvPr id="6" name="Group 23">
            <a:extLst>
              <a:ext uri="{FF2B5EF4-FFF2-40B4-BE49-F238E27FC236}">
                <a16:creationId xmlns:a16="http://schemas.microsoft.com/office/drawing/2014/main" id="{251B81BA-482D-4D91-B929-FBFCA38B7CCF}"/>
              </a:ext>
            </a:extLst>
          </p:cNvPr>
          <p:cNvGraphicFramePr>
            <a:graphicFrameLocks noGrp="1"/>
          </p:cNvGraphicFramePr>
          <p:nvPr>
            <p:extLst>
              <p:ext uri="{D42A27DB-BD31-4B8C-83A1-F6EECF244321}">
                <p14:modId xmlns:p14="http://schemas.microsoft.com/office/powerpoint/2010/main" val="1820356829"/>
              </p:ext>
            </p:extLst>
          </p:nvPr>
        </p:nvGraphicFramePr>
        <p:xfrm>
          <a:off x="1055440" y="1772816"/>
          <a:ext cx="10297143" cy="1737420"/>
        </p:xfrm>
        <a:graphic>
          <a:graphicData uri="http://schemas.openxmlformats.org/drawingml/2006/table">
            <a:tbl>
              <a:tblPr/>
              <a:tblGrid>
                <a:gridCol w="1821521">
                  <a:extLst>
                    <a:ext uri="{9D8B030D-6E8A-4147-A177-3AD203B41FA5}">
                      <a16:colId xmlns:a16="http://schemas.microsoft.com/office/drawing/2014/main" val="20000"/>
                    </a:ext>
                  </a:extLst>
                </a:gridCol>
                <a:gridCol w="4413078">
                  <a:extLst>
                    <a:ext uri="{9D8B030D-6E8A-4147-A177-3AD203B41FA5}">
                      <a16:colId xmlns:a16="http://schemas.microsoft.com/office/drawing/2014/main" val="20001"/>
                    </a:ext>
                  </a:extLst>
                </a:gridCol>
                <a:gridCol w="4062544">
                  <a:extLst>
                    <a:ext uri="{9D8B030D-6E8A-4147-A177-3AD203B41FA5}">
                      <a16:colId xmlns:a16="http://schemas.microsoft.com/office/drawing/2014/main" val="20002"/>
                    </a:ext>
                  </a:extLst>
                </a:gridCol>
              </a:tblGrid>
              <a:tr h="396324">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L="91439" marR="91439"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L="91439" marR="91439"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2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L="91439" marR="91439"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L="91439" marR="91439"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701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Times New Roman" pitchFamily="18" charset="0"/>
                          <a:ea typeface="新細明體" pitchFamily="18" charset="-120"/>
                        </a:rPr>
                        <a:t>現金流量允當比率</a:t>
                      </a:r>
                    </a:p>
                  </a:txBody>
                  <a:tcPr marL="91439" marR="91439"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(165,000 + 15,000) ÷ (840,000 + 120,000 + 175,000) = 15.86%</a:t>
                      </a:r>
                    </a:p>
                  </a:txBody>
                  <a:tcPr marL="91439" marR="91439"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15,000 ÷ (700,000 + 70,000 + 85,000) = 1.75%</a:t>
                      </a:r>
                    </a:p>
                  </a:txBody>
                  <a:tcPr marL="91439" marR="91439"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標題 1">
            <a:extLst>
              <a:ext uri="{FF2B5EF4-FFF2-40B4-BE49-F238E27FC236}">
                <a16:creationId xmlns:a16="http://schemas.microsoft.com/office/drawing/2014/main" id="{89158341-8C01-4095-96CA-9E8F89CF64C2}"/>
              </a:ext>
            </a:extLst>
          </p:cNvPr>
          <p:cNvSpPr>
            <a:spLocks noGrp="1"/>
          </p:cNvSpPr>
          <p:nvPr>
            <p:ph type="title"/>
          </p:nvPr>
        </p:nvSpPr>
        <p:spPr/>
        <p:txBody>
          <a:bodyPr/>
          <a:lstStyle/>
          <a:p>
            <a:r>
              <a:rPr lang="en-US" altLang="zh-TW" dirty="0"/>
              <a:t>8.4.6 </a:t>
            </a:r>
            <a:r>
              <a:rPr lang="zh-TW" altLang="en-US" dirty="0"/>
              <a:t>槓桿度分析之 </a:t>
            </a:r>
            <a:r>
              <a:rPr lang="en-US" altLang="zh-TW" dirty="0"/>
              <a:t>KPI</a:t>
            </a:r>
            <a:endParaRPr lang="zh-TW" altLang="en-US" dirty="0"/>
          </a:p>
        </p:txBody>
      </p:sp>
      <p:sp>
        <p:nvSpPr>
          <p:cNvPr id="2" name="日期版面配置區 1">
            <a:extLst>
              <a:ext uri="{FF2B5EF4-FFF2-40B4-BE49-F238E27FC236}">
                <a16:creationId xmlns:a16="http://schemas.microsoft.com/office/drawing/2014/main" id="{9688D6C9-A866-42D4-9A68-EDB758E1207F}"/>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DA69A7A5-4981-4080-976B-CC0F4A15A1C7}"/>
              </a:ext>
            </a:extLst>
          </p:cNvPr>
          <p:cNvSpPr>
            <a:spLocks noGrp="1"/>
          </p:cNvSpPr>
          <p:nvPr>
            <p:ph type="sldNum" sz="quarter" idx="12"/>
          </p:nvPr>
        </p:nvSpPr>
        <p:spPr/>
        <p:txBody>
          <a:bodyPr/>
          <a:lstStyle/>
          <a:p>
            <a:fld id="{7C6D81C2-4AF9-4E19-9330-C1C98C869BDD}" type="slidenum">
              <a:rPr lang="ko-KR" altLang="en-US" smtClean="0"/>
              <a:pPr/>
              <a:t>104</a:t>
            </a:fld>
            <a:endParaRPr lang="en-US" altLang="ko-KR"/>
          </a:p>
        </p:txBody>
      </p:sp>
      <p:pic>
        <p:nvPicPr>
          <p:cNvPr id="10" name="內容版面配置區 9">
            <a:extLst>
              <a:ext uri="{FF2B5EF4-FFF2-40B4-BE49-F238E27FC236}">
                <a16:creationId xmlns:a16="http://schemas.microsoft.com/office/drawing/2014/main" id="{81A3AF5D-FCF3-4CB0-96A4-D86FB25A9E76}"/>
              </a:ext>
            </a:extLst>
          </p:cNvPr>
          <p:cNvPicPr>
            <a:picLocks noGrp="1" noChangeAspect="1"/>
          </p:cNvPicPr>
          <p:nvPr>
            <p:ph idx="1"/>
          </p:nvPr>
        </p:nvPicPr>
        <p:blipFill>
          <a:blip r:embed="rId2"/>
          <a:stretch>
            <a:fillRect/>
          </a:stretch>
        </p:blipFill>
        <p:spPr>
          <a:xfrm>
            <a:off x="1919536" y="1052736"/>
            <a:ext cx="8640960" cy="5599735"/>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標題 1">
            <a:extLst>
              <a:ext uri="{FF2B5EF4-FFF2-40B4-BE49-F238E27FC236}">
                <a16:creationId xmlns:a16="http://schemas.microsoft.com/office/drawing/2014/main" id="{42266428-A337-4EA4-97CE-6BAFECFEF2EF}"/>
              </a:ext>
            </a:extLst>
          </p:cNvPr>
          <p:cNvSpPr>
            <a:spLocks noGrp="1"/>
          </p:cNvSpPr>
          <p:nvPr>
            <p:ph type="title"/>
          </p:nvPr>
        </p:nvSpPr>
        <p:spPr/>
        <p:txBody>
          <a:bodyPr/>
          <a:lstStyle/>
          <a:p>
            <a:r>
              <a:rPr lang="zh-TW" altLang="en-US"/>
              <a:t>槓桿度分析之 </a:t>
            </a:r>
            <a:r>
              <a:rPr lang="en-US" altLang="zh-TW"/>
              <a:t>KPI</a:t>
            </a:r>
            <a:r>
              <a:rPr lang="zh-TW" altLang="en-US"/>
              <a:t>相關指標</a:t>
            </a:r>
          </a:p>
        </p:txBody>
      </p:sp>
      <p:sp>
        <p:nvSpPr>
          <p:cNvPr id="2" name="日期版面配置區 1">
            <a:extLst>
              <a:ext uri="{FF2B5EF4-FFF2-40B4-BE49-F238E27FC236}">
                <a16:creationId xmlns:a16="http://schemas.microsoft.com/office/drawing/2014/main" id="{5C7FF713-9606-40F5-A20A-716831AF732B}"/>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26D81ECC-B809-4715-9704-4AB5CCF7058A}"/>
              </a:ext>
            </a:extLst>
          </p:cNvPr>
          <p:cNvSpPr>
            <a:spLocks noGrp="1"/>
          </p:cNvSpPr>
          <p:nvPr>
            <p:ph type="sldNum" sz="quarter" idx="12"/>
          </p:nvPr>
        </p:nvSpPr>
        <p:spPr/>
        <p:txBody>
          <a:bodyPr/>
          <a:lstStyle/>
          <a:p>
            <a:fld id="{7C6D81C2-4AF9-4E19-9330-C1C98C869BDD}" type="slidenum">
              <a:rPr lang="ko-KR" altLang="en-US" smtClean="0"/>
              <a:pPr/>
              <a:t>105</a:t>
            </a:fld>
            <a:endParaRPr lang="en-US" altLang="ko-KR"/>
          </a:p>
        </p:txBody>
      </p:sp>
      <p:pic>
        <p:nvPicPr>
          <p:cNvPr id="10" name="內容版面配置區 9">
            <a:extLst>
              <a:ext uri="{FF2B5EF4-FFF2-40B4-BE49-F238E27FC236}">
                <a16:creationId xmlns:a16="http://schemas.microsoft.com/office/drawing/2014/main" id="{4A5F7580-FA21-4482-A3E9-61419B70413A}"/>
              </a:ext>
            </a:extLst>
          </p:cNvPr>
          <p:cNvPicPr>
            <a:picLocks noGrp="1" noChangeAspect="1"/>
          </p:cNvPicPr>
          <p:nvPr>
            <p:ph idx="1"/>
          </p:nvPr>
        </p:nvPicPr>
        <p:blipFill>
          <a:blip r:embed="rId2"/>
          <a:stretch>
            <a:fillRect/>
          </a:stretch>
        </p:blipFill>
        <p:spPr>
          <a:xfrm>
            <a:off x="609600" y="1916832"/>
            <a:ext cx="10972800" cy="2207941"/>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標題 1">
            <a:extLst>
              <a:ext uri="{FF2B5EF4-FFF2-40B4-BE49-F238E27FC236}">
                <a16:creationId xmlns:a16="http://schemas.microsoft.com/office/drawing/2014/main" id="{42776B5F-C32C-44FB-B8E3-1457FAD00C89}"/>
              </a:ext>
            </a:extLst>
          </p:cNvPr>
          <p:cNvSpPr>
            <a:spLocks noGrp="1"/>
          </p:cNvSpPr>
          <p:nvPr>
            <p:ph type="title"/>
          </p:nvPr>
        </p:nvSpPr>
        <p:spPr/>
        <p:txBody>
          <a:bodyPr/>
          <a:lstStyle/>
          <a:p>
            <a:r>
              <a:rPr lang="en-US" altLang="zh-TW" dirty="0"/>
              <a:t>1. </a:t>
            </a:r>
            <a:r>
              <a:rPr lang="zh-TW" altLang="en-US" dirty="0"/>
              <a:t>營運槓桿度</a:t>
            </a:r>
          </a:p>
        </p:txBody>
      </p:sp>
      <p:sp>
        <p:nvSpPr>
          <p:cNvPr id="119811" name="內容版面配置區 2">
            <a:extLst>
              <a:ext uri="{FF2B5EF4-FFF2-40B4-BE49-F238E27FC236}">
                <a16:creationId xmlns:a16="http://schemas.microsoft.com/office/drawing/2014/main" id="{65E93749-038E-411C-8AD8-8B2A051BDD5A}"/>
              </a:ext>
            </a:extLst>
          </p:cNvPr>
          <p:cNvSpPr>
            <a:spLocks noGrp="1"/>
          </p:cNvSpPr>
          <p:nvPr>
            <p:ph idx="1"/>
          </p:nvPr>
        </p:nvSpPr>
        <p:spPr>
          <a:xfrm>
            <a:off x="609600" y="2492549"/>
            <a:ext cx="11175032" cy="3752676"/>
          </a:xfrm>
        </p:spPr>
        <p:txBody>
          <a:bodyPr/>
          <a:lstStyle/>
          <a:p>
            <a:r>
              <a:rPr lang="zh-TW" altLang="en-US" dirty="0"/>
              <a:t>衡量企業風險及資本密集的程度，即它代表的是企業對固定成本的使用程度。營運槓桿程度越大，風險也越高。</a:t>
            </a:r>
          </a:p>
          <a:p>
            <a:r>
              <a:rPr lang="zh-TW" altLang="en-US" dirty="0"/>
              <a:t>營運槓桿可以迅速知道不同百分比的銷貨變動對利潤的影響。</a:t>
            </a:r>
            <a:endParaRPr lang="en-US" altLang="zh-TW" dirty="0"/>
          </a:p>
          <a:p>
            <a:endParaRPr lang="zh-TW" altLang="en-US" dirty="0"/>
          </a:p>
        </p:txBody>
      </p:sp>
      <p:sp>
        <p:nvSpPr>
          <p:cNvPr id="2" name="日期版面配置區 1">
            <a:extLst>
              <a:ext uri="{FF2B5EF4-FFF2-40B4-BE49-F238E27FC236}">
                <a16:creationId xmlns:a16="http://schemas.microsoft.com/office/drawing/2014/main" id="{989A8C5B-CABA-42BE-A4CB-34ECEE6CAFB0}"/>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CD9C3652-AD38-448C-BA6B-AAC5D81C23B8}"/>
              </a:ext>
            </a:extLst>
          </p:cNvPr>
          <p:cNvSpPr>
            <a:spLocks noGrp="1"/>
          </p:cNvSpPr>
          <p:nvPr>
            <p:ph type="sldNum" sz="quarter" idx="12"/>
          </p:nvPr>
        </p:nvSpPr>
        <p:spPr/>
        <p:txBody>
          <a:bodyPr/>
          <a:lstStyle/>
          <a:p>
            <a:fld id="{7C6D81C2-4AF9-4E19-9330-C1C98C869BDD}" type="slidenum">
              <a:rPr lang="ko-KR" altLang="en-US" smtClean="0"/>
              <a:pPr/>
              <a:t>106</a:t>
            </a:fld>
            <a:endParaRPr lang="en-US" altLang="ko-KR"/>
          </a:p>
        </p:txBody>
      </p:sp>
      <p:sp>
        <p:nvSpPr>
          <p:cNvPr id="6" name="圓角矩形 5">
            <a:extLst>
              <a:ext uri="{FF2B5EF4-FFF2-40B4-BE49-F238E27FC236}">
                <a16:creationId xmlns:a16="http://schemas.microsoft.com/office/drawing/2014/main" id="{80EEA761-C569-41E2-BEAE-356FA9734432}"/>
              </a:ext>
            </a:extLst>
          </p:cNvPr>
          <p:cNvSpPr/>
          <p:nvPr/>
        </p:nvSpPr>
        <p:spPr bwMode="auto">
          <a:xfrm>
            <a:off x="2015767" y="1124744"/>
            <a:ext cx="8001000" cy="1367805"/>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營運槓桿度</a:t>
            </a:r>
            <a:endParaRPr lang="en-US" altLang="zh-TW" sz="2800" b="1" dirty="0">
              <a:solidFill>
                <a:schemeClr val="tx1"/>
              </a:solidFill>
              <a:latin typeface="Times New Roman" pitchFamily="18" charset="0"/>
              <a:ea typeface="標楷體" pitchFamily="65" charset="-120"/>
              <a:cs typeface="Times New Roman" pitchFamily="18" charset="0"/>
            </a:endParaRPr>
          </a:p>
          <a:p>
            <a:pPr eaLnBrk="0" hangingPunct="0">
              <a:defRPr/>
            </a:pP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銷貨淨額 − 變動營業成本及費用</a:t>
            </a:r>
            <a:r>
              <a:rPr lang="en-US" altLang="zh-TW" sz="2800" b="1" dirty="0">
                <a:solidFill>
                  <a:schemeClr val="tx1"/>
                </a:solidFill>
                <a:latin typeface="Times New Roman" pitchFamily="18" charset="0"/>
                <a:ea typeface="標楷體" pitchFamily="65" charset="-120"/>
                <a:cs typeface="Times New Roman" pitchFamily="18" charset="0"/>
              </a:rPr>
              <a:t>) ÷ </a:t>
            </a:r>
            <a:r>
              <a:rPr lang="zh-TW" altLang="en-US" sz="2800" b="1" dirty="0">
                <a:solidFill>
                  <a:schemeClr val="tx1"/>
                </a:solidFill>
                <a:latin typeface="Times New Roman" pitchFamily="18" charset="0"/>
                <a:ea typeface="標楷體" pitchFamily="65" charset="-120"/>
                <a:cs typeface="Times New Roman" pitchFamily="18" charset="0"/>
              </a:rPr>
              <a:t>營業利益</a:t>
            </a:r>
          </a:p>
          <a:p>
            <a:pPr eaLnBrk="0" hangingPunct="0">
              <a:defRPr/>
            </a:pP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總邊際貢獻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營業利益</a:t>
            </a:r>
          </a:p>
        </p:txBody>
      </p:sp>
      <p:graphicFrame>
        <p:nvGraphicFramePr>
          <p:cNvPr id="7" name="表格 6">
            <a:extLst>
              <a:ext uri="{FF2B5EF4-FFF2-40B4-BE49-F238E27FC236}">
                <a16:creationId xmlns:a16="http://schemas.microsoft.com/office/drawing/2014/main" id="{7AA2A360-ED36-4826-831A-34A3F94500F1}"/>
              </a:ext>
            </a:extLst>
          </p:cNvPr>
          <p:cNvGraphicFramePr>
            <a:graphicFrameLocks noGrp="1"/>
          </p:cNvGraphicFramePr>
          <p:nvPr>
            <p:extLst>
              <p:ext uri="{D42A27DB-BD31-4B8C-83A1-F6EECF244321}">
                <p14:modId xmlns:p14="http://schemas.microsoft.com/office/powerpoint/2010/main" val="2537084726"/>
              </p:ext>
            </p:extLst>
          </p:nvPr>
        </p:nvGraphicFramePr>
        <p:xfrm>
          <a:off x="1041647" y="4350306"/>
          <a:ext cx="10742985" cy="1737318"/>
        </p:xfrm>
        <a:graphic>
          <a:graphicData uri="http://schemas.openxmlformats.org/drawingml/2006/table">
            <a:tbl>
              <a:tblPr/>
              <a:tblGrid>
                <a:gridCol w="1800201">
                  <a:extLst>
                    <a:ext uri="{9D8B030D-6E8A-4147-A177-3AD203B41FA5}">
                      <a16:colId xmlns:a16="http://schemas.microsoft.com/office/drawing/2014/main" val="20000"/>
                    </a:ext>
                  </a:extLst>
                </a:gridCol>
                <a:gridCol w="4311682">
                  <a:extLst>
                    <a:ext uri="{9D8B030D-6E8A-4147-A177-3AD203B41FA5}">
                      <a16:colId xmlns:a16="http://schemas.microsoft.com/office/drawing/2014/main" val="20001"/>
                    </a:ext>
                  </a:extLst>
                </a:gridCol>
                <a:gridCol w="4631102">
                  <a:extLst>
                    <a:ext uri="{9D8B030D-6E8A-4147-A177-3AD203B41FA5}">
                      <a16:colId xmlns:a16="http://schemas.microsoft.com/office/drawing/2014/main" val="20002"/>
                    </a:ext>
                  </a:extLst>
                </a:gridCol>
              </a:tblGrid>
              <a:tr h="39631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L="91447" marR="91447"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L="91447" marR="91447"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1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L="91447" marR="91447"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L="91447" marR="91447"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70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Times New Roman" pitchFamily="18" charset="0"/>
                          <a:ea typeface="新細明體" pitchFamily="18" charset="-120"/>
                        </a:rPr>
                        <a:t>營運槓桿度</a:t>
                      </a:r>
                    </a:p>
                  </a:txBody>
                  <a:tcPr marL="91447" marR="91447"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(1,200,000 − 554,000) ÷ 180,000 = 3.59</a:t>
                      </a:r>
                    </a:p>
                  </a:txBody>
                  <a:tcPr marL="91447" marR="91447"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(1,000,000 − 465,000) ÷ 160,000 = 3.34</a:t>
                      </a:r>
                    </a:p>
                  </a:txBody>
                  <a:tcPr marL="91447" marR="91447"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8" name="矩形 7">
            <a:extLst>
              <a:ext uri="{FF2B5EF4-FFF2-40B4-BE49-F238E27FC236}">
                <a16:creationId xmlns:a16="http://schemas.microsoft.com/office/drawing/2014/main" id="{3DA9F5CD-A5E0-4290-A7C0-50F1F7540943}"/>
              </a:ext>
            </a:extLst>
          </p:cNvPr>
          <p:cNvSpPr/>
          <p:nvPr/>
        </p:nvSpPr>
        <p:spPr>
          <a:xfrm>
            <a:off x="983432" y="6170036"/>
            <a:ext cx="10441160" cy="707886"/>
          </a:xfrm>
          <a:prstGeom prst="rect">
            <a:avLst/>
          </a:prstGeom>
        </p:spPr>
        <p:txBody>
          <a:bodyPr wrap="square">
            <a:spAutoFit/>
          </a:bodyPr>
          <a:lstStyle>
            <a:lvl1pPr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zh-TW" altLang="en-US" sz="2000" dirty="0">
                <a:solidFill>
                  <a:schemeClr val="tx2"/>
                </a:solidFill>
                <a:latin typeface="標楷體" panose="03000509000000000000" pitchFamily="65" charset="-120"/>
                <a:ea typeface="標楷體" panose="03000509000000000000" pitchFamily="65" charset="-120"/>
              </a:rPr>
              <a:t>中央公司</a:t>
            </a:r>
            <a:r>
              <a:rPr lang="en-US" altLang="zh-TW" sz="2000" dirty="0">
                <a:solidFill>
                  <a:schemeClr val="tx2"/>
                </a:solidFill>
              </a:rPr>
              <a:t>2016</a:t>
            </a:r>
            <a:r>
              <a:rPr lang="en-US" altLang="zh-TW" sz="2000" dirty="0">
                <a:solidFill>
                  <a:schemeClr val="tx2"/>
                </a:solidFill>
                <a:latin typeface="標楷體" panose="03000509000000000000" pitchFamily="65" charset="-120"/>
                <a:ea typeface="標楷體" panose="03000509000000000000" pitchFamily="65" charset="-120"/>
              </a:rPr>
              <a:t> </a:t>
            </a:r>
            <a:r>
              <a:rPr lang="zh-TW" altLang="en-US" sz="2000" dirty="0">
                <a:solidFill>
                  <a:schemeClr val="tx2"/>
                </a:solidFill>
                <a:latin typeface="標楷體" panose="03000509000000000000" pitchFamily="65" charset="-120"/>
                <a:ea typeface="標楷體" panose="03000509000000000000" pitchFamily="65" charset="-120"/>
              </a:rPr>
              <a:t>年的營業槓桿為 </a:t>
            </a:r>
            <a:r>
              <a:rPr lang="en-US" altLang="zh-TW" sz="2000" dirty="0">
                <a:solidFill>
                  <a:schemeClr val="tx2"/>
                </a:solidFill>
              </a:rPr>
              <a:t>3.59</a:t>
            </a:r>
            <a:r>
              <a:rPr lang="zh-TW" altLang="en-US" sz="2000" dirty="0">
                <a:solidFill>
                  <a:schemeClr val="tx2"/>
                </a:solidFill>
                <a:latin typeface="標楷體" panose="03000509000000000000" pitchFamily="65" charset="-120"/>
                <a:ea typeface="標楷體" panose="03000509000000000000" pitchFamily="65" charset="-120"/>
              </a:rPr>
              <a:t>，代表在目前的銷貨淨額 </a:t>
            </a:r>
            <a:r>
              <a:rPr lang="en-US" altLang="zh-TW" sz="2000" dirty="0">
                <a:solidFill>
                  <a:schemeClr val="tx2"/>
                </a:solidFill>
              </a:rPr>
              <a:t>($1,200,000) </a:t>
            </a:r>
            <a:r>
              <a:rPr lang="zh-TW" altLang="en-US" sz="2000" dirty="0">
                <a:solidFill>
                  <a:schemeClr val="tx2"/>
                </a:solidFill>
                <a:latin typeface="標楷體" panose="03000509000000000000" pitchFamily="65" charset="-120"/>
                <a:ea typeface="標楷體" panose="03000509000000000000" pitchFamily="65" charset="-120"/>
              </a:rPr>
              <a:t>增加 </a:t>
            </a:r>
            <a:r>
              <a:rPr lang="en-US" altLang="zh-TW" sz="2000" dirty="0">
                <a:solidFill>
                  <a:schemeClr val="tx2"/>
                </a:solidFill>
              </a:rPr>
              <a:t>10% </a:t>
            </a:r>
            <a:r>
              <a:rPr lang="zh-TW" altLang="en-US" sz="2000" dirty="0">
                <a:solidFill>
                  <a:schemeClr val="tx2"/>
                </a:solidFill>
                <a:latin typeface="標楷體" panose="03000509000000000000" pitchFamily="65" charset="-120"/>
                <a:ea typeface="標楷體" panose="03000509000000000000" pitchFamily="65" charset="-120"/>
              </a:rPr>
              <a:t>的金額，則營業利益將增加 </a:t>
            </a:r>
            <a:r>
              <a:rPr lang="en-US" altLang="zh-TW" sz="2000" dirty="0">
                <a:solidFill>
                  <a:schemeClr val="tx2"/>
                </a:solidFill>
              </a:rPr>
              <a:t>35.9% (= 10% × 3.59)</a:t>
            </a:r>
            <a:r>
              <a:rPr lang="zh-TW" altLang="en-US" sz="2000" dirty="0">
                <a:solidFill>
                  <a:schemeClr val="tx2"/>
                </a:solidFill>
              </a:rPr>
              <a:t>。</a:t>
            </a:r>
            <a:endParaRPr lang="zh-TW" altLang="en-US" sz="2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標題 1">
            <a:extLst>
              <a:ext uri="{FF2B5EF4-FFF2-40B4-BE49-F238E27FC236}">
                <a16:creationId xmlns:a16="http://schemas.microsoft.com/office/drawing/2014/main" id="{77112EB3-54DA-4876-953A-462CABFE23D4}"/>
              </a:ext>
            </a:extLst>
          </p:cNvPr>
          <p:cNvSpPr>
            <a:spLocks noGrp="1"/>
          </p:cNvSpPr>
          <p:nvPr>
            <p:ph type="title"/>
          </p:nvPr>
        </p:nvSpPr>
        <p:spPr/>
        <p:txBody>
          <a:bodyPr/>
          <a:lstStyle/>
          <a:p>
            <a:r>
              <a:rPr lang="en-US" altLang="zh-TW"/>
              <a:t>2. </a:t>
            </a:r>
            <a:r>
              <a:rPr lang="zh-TW" altLang="en-US"/>
              <a:t>財務槓桿度</a:t>
            </a:r>
          </a:p>
        </p:txBody>
      </p:sp>
      <p:sp>
        <p:nvSpPr>
          <p:cNvPr id="120835" name="內容版面配置區 2">
            <a:extLst>
              <a:ext uri="{FF2B5EF4-FFF2-40B4-BE49-F238E27FC236}">
                <a16:creationId xmlns:a16="http://schemas.microsoft.com/office/drawing/2014/main" id="{3EA3FBC9-332D-4B1B-9473-15CC09AC5068}"/>
              </a:ext>
            </a:extLst>
          </p:cNvPr>
          <p:cNvSpPr>
            <a:spLocks noGrp="1"/>
          </p:cNvSpPr>
          <p:nvPr>
            <p:ph idx="1"/>
          </p:nvPr>
        </p:nvSpPr>
        <p:spPr>
          <a:xfrm>
            <a:off x="609600" y="1757747"/>
            <a:ext cx="10972800" cy="4487477"/>
          </a:xfrm>
        </p:spPr>
        <p:txBody>
          <a:bodyPr/>
          <a:lstStyle/>
          <a:p>
            <a:r>
              <a:rPr lang="zh-TW" altLang="en-US" dirty="0"/>
              <a:t>用來衡量公司舉債經營是否對股東有利的指標。</a:t>
            </a:r>
          </a:p>
          <a:p>
            <a:r>
              <a:rPr lang="zh-TW" altLang="en-US" dirty="0"/>
              <a:t>財務槓桿度越高，即財務彈性越大，表示固定財務成本越高，故使得所得稅及利息費用前純益變動對每股盈餘之變動影響效果越大；反之，其影響效果越小。</a:t>
            </a:r>
            <a:endParaRPr lang="en-US" altLang="zh-TW" dirty="0"/>
          </a:p>
          <a:p>
            <a:endParaRPr lang="zh-TW" altLang="en-US" dirty="0"/>
          </a:p>
        </p:txBody>
      </p:sp>
      <p:sp>
        <p:nvSpPr>
          <p:cNvPr id="2" name="日期版面配置區 1">
            <a:extLst>
              <a:ext uri="{FF2B5EF4-FFF2-40B4-BE49-F238E27FC236}">
                <a16:creationId xmlns:a16="http://schemas.microsoft.com/office/drawing/2014/main" id="{F06434E3-8C0E-4155-B3A5-2C5859502D10}"/>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F1923E4D-E688-4786-BCBC-5DE7A459FBC3}"/>
              </a:ext>
            </a:extLst>
          </p:cNvPr>
          <p:cNvSpPr>
            <a:spLocks noGrp="1"/>
          </p:cNvSpPr>
          <p:nvPr>
            <p:ph type="sldNum" sz="quarter" idx="12"/>
          </p:nvPr>
        </p:nvSpPr>
        <p:spPr/>
        <p:txBody>
          <a:bodyPr/>
          <a:lstStyle/>
          <a:p>
            <a:fld id="{7C6D81C2-4AF9-4E19-9330-C1C98C869BDD}" type="slidenum">
              <a:rPr lang="ko-KR" altLang="en-US" smtClean="0"/>
              <a:pPr/>
              <a:t>107</a:t>
            </a:fld>
            <a:endParaRPr lang="en-US" altLang="ko-KR"/>
          </a:p>
        </p:txBody>
      </p:sp>
      <p:sp>
        <p:nvSpPr>
          <p:cNvPr id="7" name="圓角矩形 6">
            <a:extLst>
              <a:ext uri="{FF2B5EF4-FFF2-40B4-BE49-F238E27FC236}">
                <a16:creationId xmlns:a16="http://schemas.microsoft.com/office/drawing/2014/main" id="{68BBB12B-8D1B-43C1-A5F1-FA17EF61AD52}"/>
              </a:ext>
            </a:extLst>
          </p:cNvPr>
          <p:cNvSpPr/>
          <p:nvPr/>
        </p:nvSpPr>
        <p:spPr bwMode="auto">
          <a:xfrm>
            <a:off x="2024063" y="1144973"/>
            <a:ext cx="8229600" cy="612775"/>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財務槓桿度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營業利益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營業利益 − 利息費用</a:t>
            </a:r>
            <a:r>
              <a:rPr lang="en-US" altLang="zh-TW" sz="2800" b="1" dirty="0">
                <a:solidFill>
                  <a:schemeClr val="tx1"/>
                </a:solidFill>
                <a:latin typeface="Times New Roman" pitchFamily="18" charset="0"/>
                <a:ea typeface="標楷體" pitchFamily="65" charset="-120"/>
                <a:cs typeface="Times New Roman" pitchFamily="18" charset="0"/>
              </a:rPr>
              <a:t>)</a:t>
            </a:r>
            <a:endParaRPr lang="zh-TW" altLang="en-US" sz="2800" b="1" dirty="0">
              <a:solidFill>
                <a:schemeClr val="tx1"/>
              </a:solidFill>
              <a:latin typeface="Times New Roman" pitchFamily="18" charset="0"/>
              <a:ea typeface="標楷體" pitchFamily="65" charset="-120"/>
              <a:cs typeface="Times New Roman" pitchFamily="18" charset="0"/>
            </a:endParaRPr>
          </a:p>
        </p:txBody>
      </p:sp>
      <p:graphicFrame>
        <p:nvGraphicFramePr>
          <p:cNvPr id="8" name="表格 7">
            <a:extLst>
              <a:ext uri="{FF2B5EF4-FFF2-40B4-BE49-F238E27FC236}">
                <a16:creationId xmlns:a16="http://schemas.microsoft.com/office/drawing/2014/main" id="{BB62C617-DBAD-45A4-BB46-C90455CFC658}"/>
              </a:ext>
            </a:extLst>
          </p:cNvPr>
          <p:cNvGraphicFramePr>
            <a:graphicFrameLocks noGrp="1"/>
          </p:cNvGraphicFramePr>
          <p:nvPr>
            <p:extLst>
              <p:ext uri="{D42A27DB-BD31-4B8C-83A1-F6EECF244321}">
                <p14:modId xmlns:p14="http://schemas.microsoft.com/office/powerpoint/2010/main" val="208260319"/>
              </p:ext>
            </p:extLst>
          </p:nvPr>
        </p:nvGraphicFramePr>
        <p:xfrm>
          <a:off x="1055440" y="4001485"/>
          <a:ext cx="10081120" cy="1737318"/>
        </p:xfrm>
        <a:graphic>
          <a:graphicData uri="http://schemas.openxmlformats.org/drawingml/2006/table">
            <a:tbl>
              <a:tblPr/>
              <a:tblGrid>
                <a:gridCol w="1848990">
                  <a:extLst>
                    <a:ext uri="{9D8B030D-6E8A-4147-A177-3AD203B41FA5}">
                      <a16:colId xmlns:a16="http://schemas.microsoft.com/office/drawing/2014/main" val="20000"/>
                    </a:ext>
                  </a:extLst>
                </a:gridCol>
                <a:gridCol w="4070920">
                  <a:extLst>
                    <a:ext uri="{9D8B030D-6E8A-4147-A177-3AD203B41FA5}">
                      <a16:colId xmlns:a16="http://schemas.microsoft.com/office/drawing/2014/main" val="20001"/>
                    </a:ext>
                  </a:extLst>
                </a:gridCol>
                <a:gridCol w="4161210">
                  <a:extLst>
                    <a:ext uri="{9D8B030D-6E8A-4147-A177-3AD203B41FA5}">
                      <a16:colId xmlns:a16="http://schemas.microsoft.com/office/drawing/2014/main" val="20002"/>
                    </a:ext>
                  </a:extLst>
                </a:gridCol>
              </a:tblGrid>
              <a:tr h="39631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1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7012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財務槓桿度</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180,000 ÷ (180,000 − 65,000) = 1.57</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160,000 ÷ (160,000 − 62,000) = 1.63</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9" name="矩形 8">
            <a:extLst>
              <a:ext uri="{FF2B5EF4-FFF2-40B4-BE49-F238E27FC236}">
                <a16:creationId xmlns:a16="http://schemas.microsoft.com/office/drawing/2014/main" id="{B534EABE-6FC3-4209-8EFA-CA10B458D4E9}"/>
              </a:ext>
            </a:extLst>
          </p:cNvPr>
          <p:cNvSpPr/>
          <p:nvPr/>
        </p:nvSpPr>
        <p:spPr>
          <a:xfrm>
            <a:off x="1025072" y="5738803"/>
            <a:ext cx="10081120" cy="769441"/>
          </a:xfrm>
          <a:prstGeom prst="rect">
            <a:avLst/>
          </a:prstGeom>
        </p:spPr>
        <p:txBody>
          <a:bodyPr wrap="square">
            <a:spAutoFit/>
          </a:bodyP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Arial" panose="020B0604020202020204" pitchFamily="34" charset="0"/>
              <a:buChar char="•"/>
            </a:pPr>
            <a:r>
              <a:rPr lang="zh-TW" altLang="en-US" sz="2200" dirty="0">
                <a:solidFill>
                  <a:schemeClr val="tx2"/>
                </a:solidFill>
                <a:latin typeface="標楷體" panose="03000509000000000000" pitchFamily="65" charset="-120"/>
                <a:ea typeface="標楷體" panose="03000509000000000000" pitchFamily="65" charset="-120"/>
              </a:rPr>
              <a:t>中央公司 </a:t>
            </a:r>
            <a:r>
              <a:rPr lang="en-US" altLang="zh-TW" sz="2200" dirty="0">
                <a:solidFill>
                  <a:schemeClr val="tx2"/>
                </a:solidFill>
              </a:rPr>
              <a:t>2016</a:t>
            </a:r>
            <a:r>
              <a:rPr lang="en-US" altLang="zh-TW" sz="2200" dirty="0">
                <a:solidFill>
                  <a:schemeClr val="tx2"/>
                </a:solidFill>
                <a:latin typeface="標楷體" panose="03000509000000000000" pitchFamily="65" charset="-120"/>
                <a:ea typeface="標楷體" panose="03000509000000000000" pitchFamily="65" charset="-120"/>
              </a:rPr>
              <a:t> </a:t>
            </a:r>
            <a:r>
              <a:rPr lang="zh-TW" altLang="en-US" sz="2200" dirty="0">
                <a:solidFill>
                  <a:schemeClr val="tx2"/>
                </a:solidFill>
                <a:latin typeface="標楷體" panose="03000509000000000000" pitchFamily="65" charset="-120"/>
                <a:ea typeface="標楷體" panose="03000509000000000000" pitchFamily="65" charset="-120"/>
              </a:rPr>
              <a:t>年與 </a:t>
            </a:r>
            <a:r>
              <a:rPr lang="en-US" altLang="zh-TW" sz="2200" dirty="0">
                <a:solidFill>
                  <a:schemeClr val="tx2"/>
                </a:solidFill>
              </a:rPr>
              <a:t>2015</a:t>
            </a:r>
            <a:r>
              <a:rPr lang="en-US" altLang="zh-TW" sz="2200" dirty="0">
                <a:solidFill>
                  <a:schemeClr val="tx2"/>
                </a:solidFill>
                <a:latin typeface="標楷體" panose="03000509000000000000" pitchFamily="65" charset="-120"/>
                <a:ea typeface="標楷體" panose="03000509000000000000" pitchFamily="65" charset="-120"/>
              </a:rPr>
              <a:t> </a:t>
            </a:r>
            <a:r>
              <a:rPr lang="zh-TW" altLang="en-US" sz="2200" dirty="0">
                <a:solidFill>
                  <a:schemeClr val="tx2"/>
                </a:solidFill>
                <a:latin typeface="標楷體" panose="03000509000000000000" pitchFamily="65" charset="-120"/>
                <a:ea typeface="標楷體" panose="03000509000000000000" pitchFamily="65" charset="-120"/>
              </a:rPr>
              <a:t>年的財務槓桿度分別為 </a:t>
            </a:r>
            <a:r>
              <a:rPr lang="en-US" altLang="zh-TW" sz="2200" dirty="0">
                <a:solidFill>
                  <a:schemeClr val="tx2"/>
                </a:solidFill>
              </a:rPr>
              <a:t>1.57</a:t>
            </a:r>
            <a:r>
              <a:rPr lang="en-US" altLang="zh-TW" sz="2200" dirty="0">
                <a:solidFill>
                  <a:schemeClr val="tx2"/>
                </a:solidFill>
                <a:latin typeface="標楷體" panose="03000509000000000000" pitchFamily="65" charset="-120"/>
                <a:ea typeface="標楷體" panose="03000509000000000000" pitchFamily="65" charset="-120"/>
              </a:rPr>
              <a:t> </a:t>
            </a:r>
            <a:r>
              <a:rPr lang="zh-TW" altLang="en-US" sz="2200" dirty="0">
                <a:solidFill>
                  <a:schemeClr val="tx2"/>
                </a:solidFill>
                <a:latin typeface="標楷體" panose="03000509000000000000" pitchFamily="65" charset="-120"/>
                <a:ea typeface="標楷體" panose="03000509000000000000" pitchFamily="65" charset="-120"/>
              </a:rPr>
              <a:t>與 </a:t>
            </a:r>
            <a:r>
              <a:rPr lang="en-US" altLang="zh-TW" sz="2200" dirty="0">
                <a:solidFill>
                  <a:schemeClr val="tx2"/>
                </a:solidFill>
              </a:rPr>
              <a:t>1.63 </a:t>
            </a:r>
            <a:r>
              <a:rPr lang="zh-TW" altLang="en-US" sz="2200" dirty="0">
                <a:solidFill>
                  <a:schemeClr val="tx2"/>
                </a:solidFill>
              </a:rPr>
              <a:t>；</a:t>
            </a:r>
            <a:r>
              <a:rPr lang="zh-TW" altLang="en-US" sz="2200" dirty="0">
                <a:solidFill>
                  <a:schemeClr val="tx2"/>
                </a:solidFill>
                <a:latin typeface="標楷體" panose="03000509000000000000" pitchFamily="65" charset="-120"/>
                <a:ea typeface="標楷體" panose="03000509000000000000" pitchFamily="65" charset="-120"/>
              </a:rPr>
              <a:t>故中央公司 </a:t>
            </a:r>
            <a:r>
              <a:rPr lang="en-US" altLang="zh-TW" sz="2200" dirty="0">
                <a:solidFill>
                  <a:schemeClr val="tx2"/>
                </a:solidFill>
              </a:rPr>
              <a:t>2015</a:t>
            </a:r>
            <a:r>
              <a:rPr lang="en-US" altLang="zh-TW" sz="2200" dirty="0">
                <a:solidFill>
                  <a:schemeClr val="tx2"/>
                </a:solidFill>
                <a:latin typeface="標楷體" panose="03000509000000000000" pitchFamily="65" charset="-120"/>
                <a:ea typeface="標楷體" panose="03000509000000000000" pitchFamily="65" charset="-120"/>
              </a:rPr>
              <a:t> </a:t>
            </a:r>
            <a:r>
              <a:rPr lang="zh-TW" altLang="en-US" sz="2200" dirty="0">
                <a:solidFill>
                  <a:schemeClr val="tx2"/>
                </a:solidFill>
                <a:latin typeface="標楷體" panose="03000509000000000000" pitchFamily="65" charset="-120"/>
                <a:ea typeface="標楷體" panose="03000509000000000000" pitchFamily="65" charset="-120"/>
              </a:rPr>
              <a:t>年的財務槓桿度高於 </a:t>
            </a:r>
            <a:r>
              <a:rPr lang="en-US" altLang="zh-TW" sz="2200" dirty="0">
                <a:solidFill>
                  <a:schemeClr val="tx2"/>
                </a:solidFill>
              </a:rPr>
              <a:t>2016</a:t>
            </a:r>
            <a:r>
              <a:rPr lang="en-US" altLang="zh-TW" sz="2200" dirty="0">
                <a:solidFill>
                  <a:schemeClr val="tx2"/>
                </a:solidFill>
                <a:latin typeface="標楷體" panose="03000509000000000000" pitchFamily="65" charset="-120"/>
                <a:ea typeface="標楷體" panose="03000509000000000000" pitchFamily="65" charset="-120"/>
              </a:rPr>
              <a:t> </a:t>
            </a:r>
            <a:r>
              <a:rPr lang="zh-TW" altLang="en-US" sz="2200" dirty="0">
                <a:solidFill>
                  <a:schemeClr val="tx2"/>
                </a:solidFill>
                <a:latin typeface="標楷體" panose="03000509000000000000" pitchFamily="65" charset="-120"/>
                <a:ea typeface="標楷體" panose="03000509000000000000" pitchFamily="65" charset="-120"/>
              </a:rPr>
              <a:t>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標題 1">
            <a:extLst>
              <a:ext uri="{FF2B5EF4-FFF2-40B4-BE49-F238E27FC236}">
                <a16:creationId xmlns:a16="http://schemas.microsoft.com/office/drawing/2014/main" id="{19DCACD4-6CC7-4F59-882D-0CC4561AECF7}"/>
              </a:ext>
            </a:extLst>
          </p:cNvPr>
          <p:cNvSpPr>
            <a:spLocks noGrp="1"/>
          </p:cNvSpPr>
          <p:nvPr>
            <p:ph type="title"/>
          </p:nvPr>
        </p:nvSpPr>
        <p:spPr/>
        <p:txBody>
          <a:bodyPr/>
          <a:lstStyle/>
          <a:p>
            <a:r>
              <a:rPr lang="en-US" altLang="zh-TW" dirty="0"/>
              <a:t>8.5 FI</a:t>
            </a:r>
            <a:r>
              <a:rPr lang="zh-TW" altLang="en-US" dirty="0"/>
              <a:t>模組之作業性</a:t>
            </a:r>
            <a:r>
              <a:rPr lang="en-US" altLang="zh-TW" dirty="0"/>
              <a:t>KPI</a:t>
            </a:r>
            <a:endParaRPr lang="zh-TW" altLang="en-US" dirty="0"/>
          </a:p>
        </p:txBody>
      </p:sp>
      <p:sp>
        <p:nvSpPr>
          <p:cNvPr id="3" name="內容版面配置區 2">
            <a:extLst>
              <a:ext uri="{FF2B5EF4-FFF2-40B4-BE49-F238E27FC236}">
                <a16:creationId xmlns:a16="http://schemas.microsoft.com/office/drawing/2014/main" id="{4ED19D00-5D1B-4A8B-A74F-ED1C54E419D2}"/>
              </a:ext>
            </a:extLst>
          </p:cNvPr>
          <p:cNvSpPr>
            <a:spLocks noGrp="1"/>
          </p:cNvSpPr>
          <p:nvPr>
            <p:ph idx="1"/>
          </p:nvPr>
        </p:nvSpPr>
        <p:spPr/>
        <p:txBody>
          <a:bodyPr/>
          <a:lstStyle/>
          <a:p>
            <a:pPr marL="514350" indent="-514350">
              <a:buFont typeface="+mj-lt"/>
              <a:buAutoNum type="arabicPeriod"/>
            </a:pPr>
            <a:r>
              <a:rPr lang="en-US" altLang="zh-TW" dirty="0"/>
              <a:t>FI </a:t>
            </a:r>
            <a:r>
              <a:rPr lang="zh-TW" altLang="en-US" dirty="0"/>
              <a:t>模組有關之作業性 </a:t>
            </a:r>
            <a:r>
              <a:rPr lang="en-US" altLang="zh-TW" dirty="0"/>
              <a:t>KPI</a:t>
            </a:r>
          </a:p>
          <a:p>
            <a:pPr marL="514350" indent="-514350">
              <a:buFont typeface="+mj-lt"/>
              <a:buAutoNum type="arabicPeriod"/>
            </a:pPr>
            <a:r>
              <a:rPr lang="en-US" altLang="zh-TW" dirty="0"/>
              <a:t>FI </a:t>
            </a:r>
            <a:r>
              <a:rPr lang="zh-TW" altLang="en-US" dirty="0"/>
              <a:t>應收帳款管理模組有關之作業性</a:t>
            </a:r>
            <a:r>
              <a:rPr lang="en-US" altLang="zh-TW" dirty="0"/>
              <a:t>KPI</a:t>
            </a:r>
          </a:p>
          <a:p>
            <a:pPr marL="514350" indent="-514350">
              <a:buFont typeface="+mj-lt"/>
              <a:buAutoNum type="arabicPeriod"/>
            </a:pPr>
            <a:r>
              <a:rPr lang="en-US" altLang="zh-TW" dirty="0"/>
              <a:t>FI </a:t>
            </a:r>
            <a:r>
              <a:rPr lang="zh-TW" altLang="en-US" dirty="0"/>
              <a:t>應付帳款管理模組有關之作業性</a:t>
            </a:r>
            <a:r>
              <a:rPr lang="en-US" altLang="zh-TW" dirty="0"/>
              <a:t>KPI</a:t>
            </a:r>
            <a:endParaRPr lang="zh-TW" altLang="en-US" dirty="0"/>
          </a:p>
          <a:p>
            <a:endParaRPr lang="zh-TW" altLang="en-US" dirty="0"/>
          </a:p>
        </p:txBody>
      </p:sp>
      <p:sp>
        <p:nvSpPr>
          <p:cNvPr id="2" name="日期版面配置區 1">
            <a:extLst>
              <a:ext uri="{FF2B5EF4-FFF2-40B4-BE49-F238E27FC236}">
                <a16:creationId xmlns:a16="http://schemas.microsoft.com/office/drawing/2014/main" id="{7887DC59-732E-4DC5-A417-51470E7570C0}"/>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4" name="投影片編號版面配置區 3">
            <a:extLst>
              <a:ext uri="{FF2B5EF4-FFF2-40B4-BE49-F238E27FC236}">
                <a16:creationId xmlns:a16="http://schemas.microsoft.com/office/drawing/2014/main" id="{542B0E1B-862D-4918-95C9-732AE1A5472B}"/>
              </a:ext>
            </a:extLst>
          </p:cNvPr>
          <p:cNvSpPr>
            <a:spLocks noGrp="1"/>
          </p:cNvSpPr>
          <p:nvPr>
            <p:ph type="sldNum" sz="quarter" idx="12"/>
          </p:nvPr>
        </p:nvSpPr>
        <p:spPr/>
        <p:txBody>
          <a:bodyPr/>
          <a:lstStyle/>
          <a:p>
            <a:fld id="{7C6D81C2-4AF9-4E19-9330-C1C98C869BDD}" type="slidenum">
              <a:rPr lang="ko-KR" altLang="en-US" smtClean="0"/>
              <a:pPr/>
              <a:t>108</a:t>
            </a:fld>
            <a:endParaRPr lang="en-US" altLang="ko-K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標題 1">
            <a:extLst>
              <a:ext uri="{FF2B5EF4-FFF2-40B4-BE49-F238E27FC236}">
                <a16:creationId xmlns:a16="http://schemas.microsoft.com/office/drawing/2014/main" id="{54290845-1EBF-45EF-9708-52E6BC984670}"/>
              </a:ext>
            </a:extLst>
          </p:cNvPr>
          <p:cNvSpPr>
            <a:spLocks noGrp="1"/>
          </p:cNvSpPr>
          <p:nvPr>
            <p:ph type="title"/>
          </p:nvPr>
        </p:nvSpPr>
        <p:spPr/>
        <p:txBody>
          <a:bodyPr/>
          <a:lstStyle/>
          <a:p>
            <a:r>
              <a:rPr lang="en-US" altLang="zh-TW" dirty="0"/>
              <a:t>8.5.1 FI </a:t>
            </a:r>
            <a:r>
              <a:rPr lang="zh-TW" altLang="en-US" dirty="0"/>
              <a:t>模組有關之作業性 </a:t>
            </a:r>
            <a:r>
              <a:rPr lang="en-US" altLang="zh-TW" dirty="0"/>
              <a:t>KPI</a:t>
            </a:r>
            <a:endParaRPr lang="zh-TW" altLang="en-US" dirty="0"/>
          </a:p>
        </p:txBody>
      </p:sp>
      <p:sp>
        <p:nvSpPr>
          <p:cNvPr id="18" name="內容版面配置區 17">
            <a:extLst>
              <a:ext uri="{FF2B5EF4-FFF2-40B4-BE49-F238E27FC236}">
                <a16:creationId xmlns:a16="http://schemas.microsoft.com/office/drawing/2014/main" id="{8D9E995B-3CF2-426D-AABA-A36BA5032005}"/>
              </a:ext>
            </a:extLst>
          </p:cNvPr>
          <p:cNvSpPr>
            <a:spLocks noGrp="1"/>
          </p:cNvSpPr>
          <p:nvPr>
            <p:ph idx="1"/>
          </p:nvPr>
        </p:nvSpPr>
        <p:spPr/>
        <p:txBody>
          <a:bodyPr/>
          <a:lstStyle/>
          <a:p>
            <a:pPr marL="514350" indent="-514350">
              <a:buFont typeface="+mj-lt"/>
              <a:buAutoNum type="arabicParenR"/>
            </a:pPr>
            <a:r>
              <a:rPr lang="en-US" altLang="zh-TW" dirty="0">
                <a:solidFill>
                  <a:schemeClr val="tx2"/>
                </a:solidFill>
              </a:rPr>
              <a:t>ERP </a:t>
            </a:r>
            <a:r>
              <a:rPr lang="zh-TW" altLang="en-US" dirty="0">
                <a:solidFill>
                  <a:schemeClr val="tx2"/>
                </a:solidFill>
              </a:rPr>
              <a:t>系統故障停機時間：</a:t>
            </a:r>
            <a:r>
              <a:rPr lang="zh-TW" altLang="en-US" dirty="0"/>
              <a:t>當期 </a:t>
            </a:r>
            <a:r>
              <a:rPr lang="en-US" altLang="zh-TW" dirty="0"/>
              <a:t>ERP </a:t>
            </a:r>
            <a:r>
              <a:rPr lang="zh-TW" altLang="en-US" dirty="0"/>
              <a:t>系統故障停機時間長度。</a:t>
            </a:r>
          </a:p>
          <a:p>
            <a:pPr marL="514350" indent="-514350">
              <a:buFont typeface="+mj-lt"/>
              <a:buAutoNum type="arabicParenR"/>
            </a:pPr>
            <a:r>
              <a:rPr lang="zh-TW" altLang="en-US" dirty="0">
                <a:solidFill>
                  <a:schemeClr val="tx2"/>
                </a:solidFill>
              </a:rPr>
              <a:t>經理人使用 </a:t>
            </a:r>
            <a:r>
              <a:rPr lang="en-US" altLang="zh-TW" dirty="0">
                <a:solidFill>
                  <a:schemeClr val="tx2"/>
                </a:solidFill>
              </a:rPr>
              <a:t>ERP </a:t>
            </a:r>
            <a:r>
              <a:rPr lang="zh-TW" altLang="en-US" dirty="0">
                <a:solidFill>
                  <a:schemeClr val="tx2"/>
                </a:solidFill>
              </a:rPr>
              <a:t>會計模組時間：</a:t>
            </a:r>
            <a:r>
              <a:rPr lang="zh-TW" altLang="en-US" dirty="0"/>
              <a:t>當期經理人使用 </a:t>
            </a:r>
            <a:r>
              <a:rPr lang="en-US" altLang="zh-TW" dirty="0"/>
              <a:t>ERP </a:t>
            </a:r>
            <a:r>
              <a:rPr lang="zh-TW" altLang="en-US" dirty="0"/>
              <a:t>會計模組時間。</a:t>
            </a:r>
          </a:p>
          <a:p>
            <a:pPr marL="514350" indent="-514350">
              <a:buFont typeface="+mj-lt"/>
              <a:buAutoNum type="arabicParenR"/>
            </a:pPr>
            <a:r>
              <a:rPr lang="zh-TW" altLang="en-US" dirty="0">
                <a:solidFill>
                  <a:schemeClr val="tx2"/>
                </a:solidFill>
              </a:rPr>
              <a:t>使用 </a:t>
            </a:r>
            <a:r>
              <a:rPr lang="en-US" altLang="zh-TW" dirty="0">
                <a:solidFill>
                  <a:schemeClr val="tx2"/>
                </a:solidFill>
              </a:rPr>
              <a:t>ERP </a:t>
            </a:r>
            <a:r>
              <a:rPr lang="zh-TW" altLang="en-US" dirty="0">
                <a:solidFill>
                  <a:schemeClr val="tx2"/>
                </a:solidFill>
              </a:rPr>
              <a:t>會計模組時間之經理人數：</a:t>
            </a:r>
            <a:r>
              <a:rPr lang="zh-TW" altLang="en-US" dirty="0"/>
              <a:t>當期使用 </a:t>
            </a:r>
            <a:r>
              <a:rPr lang="en-US" altLang="zh-TW" dirty="0"/>
              <a:t>ERP </a:t>
            </a:r>
            <a:r>
              <a:rPr lang="zh-TW" altLang="en-US" dirty="0"/>
              <a:t>會計模組時間之經理人數。</a:t>
            </a:r>
          </a:p>
          <a:p>
            <a:endParaRPr lang="zh-TW" altLang="en-US" dirty="0"/>
          </a:p>
        </p:txBody>
      </p:sp>
      <p:sp>
        <p:nvSpPr>
          <p:cNvPr id="2" name="日期版面配置區 1">
            <a:extLst>
              <a:ext uri="{FF2B5EF4-FFF2-40B4-BE49-F238E27FC236}">
                <a16:creationId xmlns:a16="http://schemas.microsoft.com/office/drawing/2014/main" id="{442960AD-EB9E-4296-BA0E-12B36C0D4FFE}"/>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66A12BB7-F16A-4F1E-89CF-025FACAAB675}"/>
              </a:ext>
            </a:extLst>
          </p:cNvPr>
          <p:cNvSpPr>
            <a:spLocks noGrp="1"/>
          </p:cNvSpPr>
          <p:nvPr>
            <p:ph type="sldNum" sz="quarter" idx="12"/>
          </p:nvPr>
        </p:nvSpPr>
        <p:spPr/>
        <p:txBody>
          <a:bodyPr/>
          <a:lstStyle/>
          <a:p>
            <a:fld id="{7C6D81C2-4AF9-4E19-9330-C1C98C869BDD}" type="slidenum">
              <a:rPr lang="ko-KR" altLang="en-US" smtClean="0"/>
              <a:pPr/>
              <a:t>109</a:t>
            </a:fld>
            <a:endParaRPr lang="en-US" altLang="ko-K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a:extLst>
              <a:ext uri="{FF2B5EF4-FFF2-40B4-BE49-F238E27FC236}">
                <a16:creationId xmlns:a16="http://schemas.microsoft.com/office/drawing/2014/main" id="{0316953C-3E54-48B7-9741-095F98D3EAAA}"/>
              </a:ext>
            </a:extLst>
          </p:cNvPr>
          <p:cNvSpPr>
            <a:spLocks noGrp="1"/>
          </p:cNvSpPr>
          <p:nvPr>
            <p:ph type="title"/>
          </p:nvPr>
        </p:nvSpPr>
        <p:spPr/>
        <p:txBody>
          <a:bodyPr/>
          <a:lstStyle/>
          <a:p>
            <a:r>
              <a:rPr lang="en-US" altLang="zh-TW"/>
              <a:t>1. </a:t>
            </a:r>
            <a:r>
              <a:rPr lang="zh-TW" altLang="en-US"/>
              <a:t>財務分析的面向</a:t>
            </a:r>
          </a:p>
        </p:txBody>
      </p:sp>
      <p:sp>
        <p:nvSpPr>
          <p:cNvPr id="3" name="內容版面配置區 2">
            <a:extLst>
              <a:ext uri="{FF2B5EF4-FFF2-40B4-BE49-F238E27FC236}">
                <a16:creationId xmlns:a16="http://schemas.microsoft.com/office/drawing/2014/main" id="{DCD70998-CEF9-4651-9520-C81A1574ED65}"/>
              </a:ext>
            </a:extLst>
          </p:cNvPr>
          <p:cNvSpPr>
            <a:spLocks noGrp="1"/>
          </p:cNvSpPr>
          <p:nvPr>
            <p:ph idx="1"/>
          </p:nvPr>
        </p:nvSpPr>
        <p:spPr/>
        <p:txBody>
          <a:bodyPr/>
          <a:lstStyle/>
          <a:p>
            <a:pPr marL="514350" indent="-514350">
              <a:buFont typeface="+mj-lt"/>
              <a:buAutoNum type="arabicParenR"/>
            </a:pPr>
            <a:r>
              <a:rPr lang="zh-TW" altLang="en-US" dirty="0">
                <a:solidFill>
                  <a:schemeClr val="tx2"/>
                </a:solidFill>
              </a:rPr>
              <a:t>橫向分析：</a:t>
            </a:r>
            <a:r>
              <a:rPr lang="zh-TW" altLang="en-US" dirty="0"/>
              <a:t>係分析財務報表金額項目之多個期間的變化情況，或比較財務報表金額項目之前後期的增減情況。若針對多年期連續財務報表間進行比較分析，就是一般所謂的趨勢分析。</a:t>
            </a:r>
          </a:p>
          <a:p>
            <a:pPr marL="514350" indent="-514350">
              <a:buFont typeface="+mj-lt"/>
              <a:buAutoNum type="arabicParenR"/>
            </a:pPr>
            <a:r>
              <a:rPr lang="zh-TW" altLang="en-US" dirty="0">
                <a:solidFill>
                  <a:schemeClr val="tx2"/>
                </a:solidFill>
              </a:rPr>
              <a:t>縱向分析：</a:t>
            </a:r>
            <a:r>
              <a:rPr lang="zh-TW" altLang="en-US" dirty="0"/>
              <a:t>係分析同一財務報表之各金額項目相對於整體金額的關係，或各金額項目間的關係而言，而一般所採用的分析方式是比率分析。</a:t>
            </a:r>
          </a:p>
          <a:p>
            <a:endParaRPr lang="zh-TW" altLang="en-US" dirty="0"/>
          </a:p>
          <a:p>
            <a:endParaRPr lang="zh-TW" altLang="en-US" dirty="0"/>
          </a:p>
        </p:txBody>
      </p:sp>
      <p:sp>
        <p:nvSpPr>
          <p:cNvPr id="2" name="日期版面配置區 1">
            <a:extLst>
              <a:ext uri="{FF2B5EF4-FFF2-40B4-BE49-F238E27FC236}">
                <a16:creationId xmlns:a16="http://schemas.microsoft.com/office/drawing/2014/main" id="{272C7815-80EB-4519-93D4-ED6781972A43}"/>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4" name="投影片編號版面配置區 3">
            <a:extLst>
              <a:ext uri="{FF2B5EF4-FFF2-40B4-BE49-F238E27FC236}">
                <a16:creationId xmlns:a16="http://schemas.microsoft.com/office/drawing/2014/main" id="{052A0A3F-33D4-4692-8505-BB67D41DFA9C}"/>
              </a:ext>
            </a:extLst>
          </p:cNvPr>
          <p:cNvSpPr>
            <a:spLocks noGrp="1"/>
          </p:cNvSpPr>
          <p:nvPr>
            <p:ph type="sldNum" sz="quarter" idx="12"/>
          </p:nvPr>
        </p:nvSpPr>
        <p:spPr/>
        <p:txBody>
          <a:bodyPr/>
          <a:lstStyle/>
          <a:p>
            <a:fld id="{7C6D81C2-4AF9-4E19-9330-C1C98C869BDD}" type="slidenum">
              <a:rPr lang="ko-KR" altLang="en-US" smtClean="0"/>
              <a:pPr/>
              <a:t>11</a:t>
            </a:fld>
            <a:endParaRPr lang="en-US" altLang="ko-K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18D2B1-8CD4-4C8C-8C67-F3BF7BF2E2EE}"/>
              </a:ext>
            </a:extLst>
          </p:cNvPr>
          <p:cNvSpPr>
            <a:spLocks noGrp="1"/>
          </p:cNvSpPr>
          <p:nvPr>
            <p:ph type="title"/>
          </p:nvPr>
        </p:nvSpPr>
        <p:spPr/>
        <p:txBody>
          <a:bodyPr/>
          <a:lstStyle/>
          <a:p>
            <a:r>
              <a:rPr lang="en-US" altLang="zh-TW" dirty="0"/>
              <a:t>FI </a:t>
            </a:r>
            <a:r>
              <a:rPr lang="zh-TW" altLang="en-US" dirty="0"/>
              <a:t>模組有關之作業性 </a:t>
            </a:r>
            <a:r>
              <a:rPr lang="en-US" altLang="zh-TW" dirty="0"/>
              <a:t>KPI</a:t>
            </a:r>
            <a:endParaRPr lang="zh-TW" altLang="en-US" dirty="0"/>
          </a:p>
        </p:txBody>
      </p:sp>
      <p:sp>
        <p:nvSpPr>
          <p:cNvPr id="4" name="日期版面配置區 3">
            <a:extLst>
              <a:ext uri="{FF2B5EF4-FFF2-40B4-BE49-F238E27FC236}">
                <a16:creationId xmlns:a16="http://schemas.microsoft.com/office/drawing/2014/main" id="{529C2C95-7CFB-4F28-82FE-2D7EE6D97A38}"/>
              </a:ext>
            </a:extLst>
          </p:cNvPr>
          <p:cNvSpPr>
            <a:spLocks noGrp="1"/>
          </p:cNvSpPr>
          <p:nvPr>
            <p:ph type="dt" sz="half" idx="10"/>
          </p:nvPr>
        </p:nvSpPr>
        <p:spPr/>
        <p:txBody>
          <a:bodyPr/>
          <a:lstStyle/>
          <a:p>
            <a:pPr>
              <a:defRPr/>
            </a:pPr>
            <a:r>
              <a:rPr lang="en-US" altLang="zh-TW"/>
              <a:t>© </a:t>
            </a:r>
            <a:r>
              <a:rPr lang="zh-TW" altLang="en-US"/>
              <a:t>滄海圖書</a:t>
            </a:r>
            <a:endParaRPr lang="en-US" altLang="ko-KR" dirty="0"/>
          </a:p>
        </p:txBody>
      </p:sp>
      <p:sp>
        <p:nvSpPr>
          <p:cNvPr id="5" name="投影片編號版面配置區 4">
            <a:extLst>
              <a:ext uri="{FF2B5EF4-FFF2-40B4-BE49-F238E27FC236}">
                <a16:creationId xmlns:a16="http://schemas.microsoft.com/office/drawing/2014/main" id="{A38B4DEE-DEC6-4618-B4AC-935E383A3B97}"/>
              </a:ext>
            </a:extLst>
          </p:cNvPr>
          <p:cNvSpPr>
            <a:spLocks noGrp="1"/>
          </p:cNvSpPr>
          <p:nvPr>
            <p:ph type="sldNum" sz="quarter" idx="12"/>
          </p:nvPr>
        </p:nvSpPr>
        <p:spPr/>
        <p:txBody>
          <a:bodyPr/>
          <a:lstStyle/>
          <a:p>
            <a:fld id="{7C6D81C2-4AF9-4E19-9330-C1C98C869BDD}" type="slidenum">
              <a:rPr lang="ko-KR" altLang="en-US" smtClean="0"/>
              <a:pPr/>
              <a:t>110</a:t>
            </a:fld>
            <a:endParaRPr lang="en-US" altLang="ko-KR"/>
          </a:p>
        </p:txBody>
      </p:sp>
      <p:pic>
        <p:nvPicPr>
          <p:cNvPr id="9" name="內容版面配置區 8">
            <a:extLst>
              <a:ext uri="{FF2B5EF4-FFF2-40B4-BE49-F238E27FC236}">
                <a16:creationId xmlns:a16="http://schemas.microsoft.com/office/drawing/2014/main" id="{1AE28B84-0BC0-4166-B685-E2B840F2BD90}"/>
              </a:ext>
            </a:extLst>
          </p:cNvPr>
          <p:cNvPicPr>
            <a:picLocks noGrp="1" noChangeAspect="1"/>
          </p:cNvPicPr>
          <p:nvPr>
            <p:ph idx="1"/>
          </p:nvPr>
        </p:nvPicPr>
        <p:blipFill>
          <a:blip r:embed="rId2"/>
          <a:stretch>
            <a:fillRect/>
          </a:stretch>
        </p:blipFill>
        <p:spPr>
          <a:xfrm>
            <a:off x="609600" y="1772816"/>
            <a:ext cx="10972800" cy="2944973"/>
          </a:xfrm>
          <a:prstGeom prst="rect">
            <a:avLst/>
          </a:prstGeom>
        </p:spPr>
      </p:pic>
    </p:spTree>
    <p:extLst>
      <p:ext uri="{BB962C8B-B14F-4D97-AF65-F5344CB8AC3E}">
        <p14:creationId xmlns:p14="http://schemas.microsoft.com/office/powerpoint/2010/main" val="37724455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標題 1">
            <a:extLst>
              <a:ext uri="{FF2B5EF4-FFF2-40B4-BE49-F238E27FC236}">
                <a16:creationId xmlns:a16="http://schemas.microsoft.com/office/drawing/2014/main" id="{16931190-E429-4709-B4FB-648EFB097B01}"/>
              </a:ext>
            </a:extLst>
          </p:cNvPr>
          <p:cNvSpPr>
            <a:spLocks noGrp="1"/>
          </p:cNvSpPr>
          <p:nvPr>
            <p:ph type="title"/>
          </p:nvPr>
        </p:nvSpPr>
        <p:spPr/>
        <p:txBody>
          <a:bodyPr/>
          <a:lstStyle/>
          <a:p>
            <a:r>
              <a:rPr lang="en-US" altLang="zh-TW" dirty="0"/>
              <a:t>8.5.2. FI </a:t>
            </a:r>
            <a:r>
              <a:rPr lang="zh-TW" altLang="en-US" dirty="0"/>
              <a:t>應收帳款管理模組之作業性</a:t>
            </a:r>
            <a:r>
              <a:rPr lang="en-US" altLang="zh-TW" dirty="0"/>
              <a:t>KPI</a:t>
            </a:r>
            <a:endParaRPr lang="zh-TW" altLang="en-US" dirty="0"/>
          </a:p>
        </p:txBody>
      </p:sp>
      <p:sp>
        <p:nvSpPr>
          <p:cNvPr id="132101" name="內容版面配置區 2">
            <a:extLst>
              <a:ext uri="{FF2B5EF4-FFF2-40B4-BE49-F238E27FC236}">
                <a16:creationId xmlns:a16="http://schemas.microsoft.com/office/drawing/2014/main" id="{C2765CC9-38AA-4FF0-A233-4340672E728F}"/>
              </a:ext>
            </a:extLst>
          </p:cNvPr>
          <p:cNvSpPr>
            <a:spLocks noGrp="1"/>
          </p:cNvSpPr>
          <p:nvPr>
            <p:ph idx="1"/>
          </p:nvPr>
        </p:nvSpPr>
        <p:spPr>
          <a:xfrm>
            <a:off x="609600" y="1451360"/>
            <a:ext cx="10972800" cy="5217999"/>
          </a:xfrm>
        </p:spPr>
        <p:txBody>
          <a:bodyPr>
            <a:normAutofit fontScale="85000" lnSpcReduction="20000"/>
          </a:bodyPr>
          <a:lstStyle/>
          <a:p>
            <a:pPr marL="514350" indent="-514350">
              <a:buFont typeface="+mj-lt"/>
              <a:buAutoNum type="arabicParenR"/>
            </a:pPr>
            <a:r>
              <a:rPr lang="zh-TW" altLang="en-US" dirty="0">
                <a:solidFill>
                  <a:schemeClr val="tx2"/>
                </a:solidFill>
              </a:rPr>
              <a:t>主要顧客退貨比率：</a:t>
            </a:r>
            <a:r>
              <a:rPr lang="zh-TW" altLang="en-US" dirty="0"/>
              <a:t>當期主要顧客退貨次數除以主要顧客訂單總數。</a:t>
            </a:r>
          </a:p>
          <a:p>
            <a:pPr marL="514350" indent="-514350">
              <a:buFont typeface="+mj-lt"/>
              <a:buAutoNum type="arabicParenR"/>
            </a:pPr>
            <a:r>
              <a:rPr lang="zh-TW" altLang="en-US" dirty="0">
                <a:solidFill>
                  <a:schemeClr val="tx2"/>
                </a:solidFill>
              </a:rPr>
              <a:t>退貨處理時間：</a:t>
            </a:r>
            <a:r>
              <a:rPr lang="zh-TW" altLang="en-US" dirty="0"/>
              <a:t>自顧客要求退貨至退貨處理結束之時間。</a:t>
            </a:r>
          </a:p>
          <a:p>
            <a:pPr marL="514350" indent="-514350">
              <a:buFont typeface="+mj-lt"/>
              <a:buAutoNum type="arabicParenR"/>
            </a:pPr>
            <a:r>
              <a:rPr lang="zh-TW" altLang="en-US" dirty="0">
                <a:solidFill>
                  <a:schemeClr val="tx2"/>
                </a:solidFill>
              </a:rPr>
              <a:t>未付清之分期付款件數：</a:t>
            </a:r>
            <a:r>
              <a:rPr lang="zh-TW" altLang="en-US" dirty="0"/>
              <a:t>月底未付清之分期付款件數。</a:t>
            </a:r>
          </a:p>
          <a:p>
            <a:pPr marL="514350" indent="-514350">
              <a:buFont typeface="+mj-lt"/>
              <a:buAutoNum type="arabicParenR"/>
            </a:pPr>
            <a:r>
              <a:rPr lang="zh-TW" altLang="en-US" dirty="0">
                <a:solidFill>
                  <a:schemeClr val="tx2"/>
                </a:solidFill>
              </a:rPr>
              <a:t>訂單一開始即付現之訂單率：</a:t>
            </a:r>
            <a:r>
              <a:rPr lang="zh-TW" altLang="en-US" dirty="0"/>
              <a:t>當期訂單一開始即支付現金之訂單數除以當期訂單總數。</a:t>
            </a:r>
          </a:p>
          <a:p>
            <a:pPr marL="514350" indent="-514350">
              <a:buFont typeface="+mj-lt"/>
              <a:buAutoNum type="arabicParenR"/>
            </a:pPr>
            <a:r>
              <a:rPr lang="zh-TW" altLang="en-US" dirty="0">
                <a:solidFill>
                  <a:schemeClr val="tx2"/>
                </a:solidFill>
              </a:rPr>
              <a:t>已按訂單進度付款之訂單率：</a:t>
            </a:r>
            <a:r>
              <a:rPr lang="zh-TW" altLang="en-US" dirty="0"/>
              <a:t>已按訂單進度付款之訂單數除以訂單總數。</a:t>
            </a:r>
          </a:p>
          <a:p>
            <a:pPr marL="514350" indent="-514350">
              <a:buFont typeface="+mj-lt"/>
              <a:buAutoNum type="arabicParenR"/>
            </a:pPr>
            <a:r>
              <a:rPr lang="zh-TW" altLang="en-US" dirty="0">
                <a:solidFill>
                  <a:schemeClr val="tx2"/>
                </a:solidFill>
              </a:rPr>
              <a:t>開具顧客帳單正確率：</a:t>
            </a:r>
            <a:r>
              <a:rPr lang="zh-TW" altLang="en-US" dirty="0"/>
              <a:t>顧客帳單正確開具數除以顧客帳單開具總數。</a:t>
            </a:r>
          </a:p>
          <a:p>
            <a:pPr marL="514350" indent="-514350">
              <a:buFont typeface="+mj-lt"/>
              <a:buAutoNum type="arabicParenR"/>
            </a:pPr>
            <a:r>
              <a:rPr lang="zh-TW" altLang="en-US" dirty="0">
                <a:solidFill>
                  <a:schemeClr val="tx2"/>
                </a:solidFill>
              </a:rPr>
              <a:t>應收帳款回收率：</a:t>
            </a:r>
            <a:r>
              <a:rPr lang="zh-TW" altLang="en-US" dirty="0"/>
              <a:t>當期準時收到款項之應收帳款除以當期應收帳款總額。</a:t>
            </a:r>
            <a:endParaRPr lang="en-US" altLang="zh-TW" dirty="0"/>
          </a:p>
          <a:p>
            <a:pPr marL="514350" indent="-514350">
              <a:buFont typeface="+mj-lt"/>
              <a:buAutoNum type="arabicParenR"/>
            </a:pPr>
            <a:r>
              <a:rPr lang="zh-TW" altLang="en-US" dirty="0">
                <a:solidFill>
                  <a:schemeClr val="tx2"/>
                </a:solidFill>
              </a:rPr>
              <a:t>應收帳款帳齡：</a:t>
            </a:r>
            <a:r>
              <a:rPr lang="zh-TW" altLang="en-US" dirty="0"/>
              <a:t>每筆應收帳款自應收帳款產生日所經歷的時間。</a:t>
            </a:r>
          </a:p>
          <a:p>
            <a:endParaRPr lang="zh-TW" altLang="en-US" dirty="0"/>
          </a:p>
        </p:txBody>
      </p:sp>
      <p:sp>
        <p:nvSpPr>
          <p:cNvPr id="2" name="日期版面配置區 1">
            <a:extLst>
              <a:ext uri="{FF2B5EF4-FFF2-40B4-BE49-F238E27FC236}">
                <a16:creationId xmlns:a16="http://schemas.microsoft.com/office/drawing/2014/main" id="{6C5826FB-C473-498F-B517-A27464BDCDEA}"/>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81D3DA1B-D35A-48D2-A12C-11BBF5462F41}"/>
              </a:ext>
            </a:extLst>
          </p:cNvPr>
          <p:cNvSpPr>
            <a:spLocks noGrp="1"/>
          </p:cNvSpPr>
          <p:nvPr>
            <p:ph type="sldNum" sz="quarter" idx="12"/>
          </p:nvPr>
        </p:nvSpPr>
        <p:spPr/>
        <p:txBody>
          <a:bodyPr/>
          <a:lstStyle/>
          <a:p>
            <a:fld id="{7C6D81C2-4AF9-4E19-9330-C1C98C869BDD}" type="slidenum">
              <a:rPr lang="ko-KR" altLang="en-US" smtClean="0"/>
              <a:pPr/>
              <a:t>111</a:t>
            </a:fld>
            <a:endParaRPr lang="en-US" altLang="ko-K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2AA5E04A-563F-4B77-8F26-6B6DFAD7786F}"/>
              </a:ext>
            </a:extLst>
          </p:cNvPr>
          <p:cNvSpPr>
            <a:spLocks noGrp="1"/>
          </p:cNvSpPr>
          <p:nvPr>
            <p:ph type="title"/>
          </p:nvPr>
        </p:nvSpPr>
        <p:spPr/>
        <p:txBody>
          <a:bodyPr/>
          <a:lstStyle/>
          <a:p>
            <a:endParaRPr lang="zh-TW" altLang="en-US"/>
          </a:p>
        </p:txBody>
      </p:sp>
      <p:pic>
        <p:nvPicPr>
          <p:cNvPr id="10" name="內容版面配置區 9">
            <a:extLst>
              <a:ext uri="{FF2B5EF4-FFF2-40B4-BE49-F238E27FC236}">
                <a16:creationId xmlns:a16="http://schemas.microsoft.com/office/drawing/2014/main" id="{33A91336-BD0F-43E7-8167-DB1E60888DB4}"/>
              </a:ext>
            </a:extLst>
          </p:cNvPr>
          <p:cNvPicPr>
            <a:picLocks noGrp="1" noChangeAspect="1"/>
          </p:cNvPicPr>
          <p:nvPr>
            <p:ph idx="1"/>
          </p:nvPr>
        </p:nvPicPr>
        <p:blipFill>
          <a:blip r:embed="rId2"/>
          <a:stretch>
            <a:fillRect/>
          </a:stretch>
        </p:blipFill>
        <p:spPr>
          <a:xfrm>
            <a:off x="609600" y="188640"/>
            <a:ext cx="10972800" cy="6264072"/>
          </a:xfrm>
          <a:prstGeom prst="rect">
            <a:avLst/>
          </a:prstGeom>
        </p:spPr>
      </p:pic>
      <p:sp>
        <p:nvSpPr>
          <p:cNvPr id="2" name="日期版面配置區 1">
            <a:extLst>
              <a:ext uri="{FF2B5EF4-FFF2-40B4-BE49-F238E27FC236}">
                <a16:creationId xmlns:a16="http://schemas.microsoft.com/office/drawing/2014/main" id="{65558F1C-F890-42DA-9D7F-0109FCAD48E4}"/>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BE646B6F-008E-4944-89CC-9F322078B23A}"/>
              </a:ext>
            </a:extLst>
          </p:cNvPr>
          <p:cNvSpPr>
            <a:spLocks noGrp="1"/>
          </p:cNvSpPr>
          <p:nvPr>
            <p:ph type="sldNum" sz="quarter" idx="12"/>
          </p:nvPr>
        </p:nvSpPr>
        <p:spPr/>
        <p:txBody>
          <a:bodyPr/>
          <a:lstStyle/>
          <a:p>
            <a:fld id="{7C6D81C2-4AF9-4E19-9330-C1C98C869BDD}" type="slidenum">
              <a:rPr lang="ko-KR" altLang="en-US" smtClean="0"/>
              <a:pPr/>
              <a:t>112</a:t>
            </a:fld>
            <a:endParaRPr lang="en-US" altLang="ko-K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標題 1">
            <a:extLst>
              <a:ext uri="{FF2B5EF4-FFF2-40B4-BE49-F238E27FC236}">
                <a16:creationId xmlns:a16="http://schemas.microsoft.com/office/drawing/2014/main" id="{E706542D-487F-47A5-8974-23B09B115F08}"/>
              </a:ext>
            </a:extLst>
          </p:cNvPr>
          <p:cNvSpPr>
            <a:spLocks noGrp="1"/>
          </p:cNvSpPr>
          <p:nvPr>
            <p:ph type="title"/>
          </p:nvPr>
        </p:nvSpPr>
        <p:spPr/>
        <p:txBody>
          <a:bodyPr/>
          <a:lstStyle/>
          <a:p>
            <a:r>
              <a:rPr lang="en-US" altLang="zh-TW" dirty="0"/>
              <a:t>8.5.3. FI </a:t>
            </a:r>
            <a:r>
              <a:rPr lang="zh-TW" altLang="en-US" dirty="0"/>
              <a:t>應付帳款管理模組之作業性 </a:t>
            </a:r>
            <a:r>
              <a:rPr lang="en-US" altLang="zh-TW" dirty="0"/>
              <a:t>KPI</a:t>
            </a:r>
            <a:endParaRPr lang="zh-TW" altLang="en-US" dirty="0"/>
          </a:p>
        </p:txBody>
      </p:sp>
      <p:sp>
        <p:nvSpPr>
          <p:cNvPr id="139269" name="內容版面配置區 2">
            <a:extLst>
              <a:ext uri="{FF2B5EF4-FFF2-40B4-BE49-F238E27FC236}">
                <a16:creationId xmlns:a16="http://schemas.microsoft.com/office/drawing/2014/main" id="{E80A2207-75B8-4AAF-ADB5-071E67940D43}"/>
              </a:ext>
            </a:extLst>
          </p:cNvPr>
          <p:cNvSpPr>
            <a:spLocks noGrp="1"/>
          </p:cNvSpPr>
          <p:nvPr>
            <p:ph idx="1"/>
          </p:nvPr>
        </p:nvSpPr>
        <p:spPr>
          <a:xfrm>
            <a:off x="609600" y="1451360"/>
            <a:ext cx="10972800" cy="5001975"/>
          </a:xfrm>
        </p:spPr>
        <p:txBody>
          <a:bodyPr>
            <a:normAutofit fontScale="92500" lnSpcReduction="20000"/>
          </a:bodyPr>
          <a:lstStyle/>
          <a:p>
            <a:pPr marL="514350" indent="-514350">
              <a:buFont typeface="+mj-lt"/>
              <a:buAutoNum type="arabicParenR"/>
            </a:pPr>
            <a:r>
              <a:rPr lang="zh-TW" altLang="en-US" dirty="0">
                <a:solidFill>
                  <a:schemeClr val="tx2"/>
                </a:solidFill>
              </a:rPr>
              <a:t>對主要供應商退貨比率：</a:t>
            </a:r>
            <a:r>
              <a:rPr lang="zh-TW" altLang="en-US" dirty="0"/>
              <a:t>當期自主要供應商所購貨品 </a:t>
            </a:r>
            <a:r>
              <a:rPr lang="en-US" altLang="zh-TW" dirty="0"/>
              <a:t>(</a:t>
            </a:r>
            <a:r>
              <a:rPr lang="zh-TW" altLang="en-US" dirty="0"/>
              <a:t>材料</a:t>
            </a:r>
            <a:r>
              <a:rPr lang="en-US" altLang="zh-TW" dirty="0"/>
              <a:t>) </a:t>
            </a:r>
            <a:r>
              <a:rPr lang="zh-TW" altLang="en-US" dirty="0"/>
              <a:t>之退貨次數除以對主要供應商之採購訂單總數。</a:t>
            </a:r>
          </a:p>
          <a:p>
            <a:pPr marL="514350" indent="-514350">
              <a:buFont typeface="+mj-lt"/>
              <a:buAutoNum type="arabicParenR"/>
            </a:pPr>
            <a:r>
              <a:rPr lang="zh-TW" altLang="en-US" dirty="0">
                <a:solidFill>
                  <a:schemeClr val="tx2"/>
                </a:solidFill>
              </a:rPr>
              <a:t>供應商退貨處理時間：</a:t>
            </a:r>
            <a:r>
              <a:rPr lang="zh-TW" altLang="en-US" dirty="0"/>
              <a:t>自要求供應商退貨至供應商退貨處理結束之時間。</a:t>
            </a:r>
          </a:p>
          <a:p>
            <a:pPr marL="514350" indent="-514350">
              <a:buFont typeface="+mj-lt"/>
              <a:buAutoNum type="arabicParenR"/>
            </a:pPr>
            <a:r>
              <a:rPr lang="zh-TW" altLang="en-US" dirty="0">
                <a:solidFill>
                  <a:schemeClr val="tx2"/>
                </a:solidFill>
              </a:rPr>
              <a:t>應付帳款模組之供應商家數：</a:t>
            </a:r>
            <a:r>
              <a:rPr lang="zh-TW" altLang="en-US" dirty="0"/>
              <a:t>當期應付帳款模組內之供應商家數。</a:t>
            </a:r>
          </a:p>
          <a:p>
            <a:pPr marL="514350" indent="-514350">
              <a:buFont typeface="+mj-lt"/>
              <a:buAutoNum type="arabicParenR"/>
            </a:pPr>
            <a:r>
              <a:rPr lang="zh-TW" altLang="en-US" dirty="0">
                <a:solidFill>
                  <a:schemeClr val="tx2"/>
                </a:solidFill>
              </a:rPr>
              <a:t>非薪資款項金額及時且正確支付比率：</a:t>
            </a:r>
            <a:r>
              <a:rPr lang="zh-TW" altLang="en-US" dirty="0"/>
              <a:t>及時且正確支付之非薪資款項金額除以非薪資款項總金額。</a:t>
            </a:r>
          </a:p>
          <a:p>
            <a:pPr marL="514350" indent="-514350">
              <a:buFont typeface="+mj-lt"/>
              <a:buAutoNum type="arabicParenR"/>
            </a:pPr>
            <a:r>
              <a:rPr lang="zh-TW" altLang="en-US" dirty="0">
                <a:solidFill>
                  <a:schemeClr val="tx2"/>
                </a:solidFill>
              </a:rPr>
              <a:t>延遲付款之應付發票數：</a:t>
            </a:r>
            <a:r>
              <a:rPr lang="zh-TW" altLang="en-US" dirty="0"/>
              <a:t>當期延遲付款之應付發票總數。</a:t>
            </a:r>
          </a:p>
          <a:p>
            <a:pPr marL="514350" indent="-514350">
              <a:buFont typeface="+mj-lt"/>
              <a:buAutoNum type="arabicParenR"/>
            </a:pPr>
            <a:r>
              <a:rPr lang="zh-TW" altLang="en-US" dirty="0">
                <a:solidFill>
                  <a:schemeClr val="tx2"/>
                </a:solidFill>
              </a:rPr>
              <a:t>享有現金折扣之應付發票比率：</a:t>
            </a:r>
            <a:r>
              <a:rPr lang="zh-TW" altLang="en-US" dirty="0"/>
              <a:t>當期享有現金折扣之應付發票數 </a:t>
            </a:r>
            <a:r>
              <a:rPr lang="en-US" altLang="zh-TW" dirty="0"/>
              <a:t>÷</a:t>
            </a:r>
            <a:r>
              <a:rPr lang="zh-TW" altLang="en-US" dirty="0"/>
              <a:t>供應商有提供現金折扣之發票數。</a:t>
            </a:r>
          </a:p>
        </p:txBody>
      </p:sp>
      <p:sp>
        <p:nvSpPr>
          <p:cNvPr id="2" name="日期版面配置區 1">
            <a:extLst>
              <a:ext uri="{FF2B5EF4-FFF2-40B4-BE49-F238E27FC236}">
                <a16:creationId xmlns:a16="http://schemas.microsoft.com/office/drawing/2014/main" id="{8DDEDD1D-097C-469C-BF63-C04A62D0F1A8}"/>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0FCBF17E-B3C7-41E2-8662-BE44135DBC6C}"/>
              </a:ext>
            </a:extLst>
          </p:cNvPr>
          <p:cNvSpPr>
            <a:spLocks noGrp="1"/>
          </p:cNvSpPr>
          <p:nvPr>
            <p:ph type="sldNum" sz="quarter" idx="12"/>
          </p:nvPr>
        </p:nvSpPr>
        <p:spPr/>
        <p:txBody>
          <a:bodyPr/>
          <a:lstStyle/>
          <a:p>
            <a:fld id="{7C6D81C2-4AF9-4E19-9330-C1C98C869BDD}" type="slidenum">
              <a:rPr lang="ko-KR" altLang="en-US" smtClean="0"/>
              <a:pPr/>
              <a:t>113</a:t>
            </a:fld>
            <a:endParaRPr lang="en-US" altLang="ko-K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7D07EF92-F738-459F-ACD9-C612D241C5A3}"/>
              </a:ext>
            </a:extLst>
          </p:cNvPr>
          <p:cNvSpPr>
            <a:spLocks noGrp="1"/>
          </p:cNvSpPr>
          <p:nvPr>
            <p:ph type="title"/>
          </p:nvPr>
        </p:nvSpPr>
        <p:spPr/>
        <p:txBody>
          <a:bodyPr/>
          <a:lstStyle/>
          <a:p>
            <a:endParaRPr lang="zh-TW" altLang="en-US"/>
          </a:p>
        </p:txBody>
      </p:sp>
      <p:pic>
        <p:nvPicPr>
          <p:cNvPr id="10" name="內容版面配置區 9">
            <a:extLst>
              <a:ext uri="{FF2B5EF4-FFF2-40B4-BE49-F238E27FC236}">
                <a16:creationId xmlns:a16="http://schemas.microsoft.com/office/drawing/2014/main" id="{8082E6BA-35B3-497E-9CB5-C7FDEE1872E2}"/>
              </a:ext>
            </a:extLst>
          </p:cNvPr>
          <p:cNvPicPr>
            <a:picLocks noGrp="1" noChangeAspect="1"/>
          </p:cNvPicPr>
          <p:nvPr>
            <p:ph idx="1"/>
          </p:nvPr>
        </p:nvPicPr>
        <p:blipFill>
          <a:blip r:embed="rId2"/>
          <a:stretch>
            <a:fillRect/>
          </a:stretch>
        </p:blipFill>
        <p:spPr>
          <a:xfrm>
            <a:off x="407368" y="548680"/>
            <a:ext cx="11565777" cy="5616624"/>
          </a:xfrm>
          <a:prstGeom prst="rect">
            <a:avLst/>
          </a:prstGeom>
        </p:spPr>
      </p:pic>
      <p:sp>
        <p:nvSpPr>
          <p:cNvPr id="2" name="日期版面配置區 1">
            <a:extLst>
              <a:ext uri="{FF2B5EF4-FFF2-40B4-BE49-F238E27FC236}">
                <a16:creationId xmlns:a16="http://schemas.microsoft.com/office/drawing/2014/main" id="{18F73B03-9C5E-4B64-9070-4B5792CC78C3}"/>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63604DF9-8137-4FE9-88B5-AC237053C9BE}"/>
              </a:ext>
            </a:extLst>
          </p:cNvPr>
          <p:cNvSpPr>
            <a:spLocks noGrp="1"/>
          </p:cNvSpPr>
          <p:nvPr>
            <p:ph type="sldNum" sz="quarter" idx="12"/>
          </p:nvPr>
        </p:nvSpPr>
        <p:spPr/>
        <p:txBody>
          <a:bodyPr/>
          <a:lstStyle/>
          <a:p>
            <a:fld id="{7C6D81C2-4AF9-4E19-9330-C1C98C869BDD}" type="slidenum">
              <a:rPr lang="ko-KR" altLang="en-US" smtClean="0"/>
              <a:pPr/>
              <a:t>114</a:t>
            </a:fld>
            <a:endParaRPr lang="en-US" altLang="ko-K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a:extLst>
              <a:ext uri="{FF2B5EF4-FFF2-40B4-BE49-F238E27FC236}">
                <a16:creationId xmlns:a16="http://schemas.microsoft.com/office/drawing/2014/main" id="{16D8D314-5030-4BCF-8D20-4BC8F5110933}"/>
              </a:ext>
            </a:extLst>
          </p:cNvPr>
          <p:cNvSpPr>
            <a:spLocks noGrp="1"/>
          </p:cNvSpPr>
          <p:nvPr>
            <p:ph type="title"/>
          </p:nvPr>
        </p:nvSpPr>
        <p:spPr/>
        <p:txBody>
          <a:bodyPr/>
          <a:lstStyle/>
          <a:p>
            <a:r>
              <a:rPr lang="en-US" altLang="zh-TW"/>
              <a:t>2. </a:t>
            </a:r>
            <a:r>
              <a:rPr lang="zh-TW" altLang="en-US"/>
              <a:t>財務分析的方式</a:t>
            </a:r>
          </a:p>
        </p:txBody>
      </p:sp>
      <p:sp>
        <p:nvSpPr>
          <p:cNvPr id="3" name="內容版面配置區 2">
            <a:extLst>
              <a:ext uri="{FF2B5EF4-FFF2-40B4-BE49-F238E27FC236}">
                <a16:creationId xmlns:a16="http://schemas.microsoft.com/office/drawing/2014/main" id="{3C51C013-BD23-4D3F-B146-0F02CC7D9C39}"/>
              </a:ext>
            </a:extLst>
          </p:cNvPr>
          <p:cNvSpPr>
            <a:spLocks noGrp="1"/>
          </p:cNvSpPr>
          <p:nvPr>
            <p:ph idx="1"/>
          </p:nvPr>
        </p:nvSpPr>
        <p:spPr/>
        <p:txBody>
          <a:bodyPr/>
          <a:lstStyle/>
          <a:p>
            <a:pPr marL="514350" indent="-514350">
              <a:buFont typeface="+mj-lt"/>
              <a:buAutoNum type="arabicParenR"/>
            </a:pPr>
            <a:r>
              <a:rPr lang="zh-TW" altLang="en-US" dirty="0">
                <a:solidFill>
                  <a:schemeClr val="tx2"/>
                </a:solidFill>
              </a:rPr>
              <a:t>金額的比較：</a:t>
            </a:r>
            <a:r>
              <a:rPr lang="zh-TW" altLang="en-US" dirty="0"/>
              <a:t>係比較金額的變動情況。</a:t>
            </a:r>
          </a:p>
          <a:p>
            <a:pPr marL="514350" indent="-514350">
              <a:buFont typeface="+mj-lt"/>
              <a:buAutoNum type="arabicParenR"/>
            </a:pPr>
            <a:r>
              <a:rPr lang="zh-TW" altLang="en-US" dirty="0">
                <a:solidFill>
                  <a:schemeClr val="tx2"/>
                </a:solidFill>
              </a:rPr>
              <a:t>百分比的比較：</a:t>
            </a:r>
            <a:r>
              <a:rPr lang="zh-TW" altLang="en-US" dirty="0"/>
              <a:t>係以百分比的變動情況來瞭解同一報表各金額項目之相對變動情況，以便於在同一公司之不同期間作比較，或在不同公司間作比較。</a:t>
            </a:r>
            <a:endParaRPr lang="en-US" altLang="zh-TW" dirty="0"/>
          </a:p>
          <a:p>
            <a:pPr marL="514350" indent="-514350">
              <a:buFont typeface="+mj-lt"/>
              <a:buAutoNum type="arabicParenR"/>
            </a:pPr>
            <a:r>
              <a:rPr lang="zh-TW" altLang="en-US" dirty="0">
                <a:solidFill>
                  <a:schemeClr val="tx2"/>
                </a:solidFill>
              </a:rPr>
              <a:t>比率分析：</a:t>
            </a:r>
            <a:r>
              <a:rPr lang="zh-TW" altLang="zh-TW" dirty="0"/>
              <a:t>係以財務報表之某些金額項目所組成之比率，來表達企業之某些能力，而組成比率之金額項目可能來自同一份財務報表或不同的財務報表</a:t>
            </a:r>
            <a:r>
              <a:rPr lang="zh-TW" altLang="en-US" dirty="0"/>
              <a:t>。</a:t>
            </a:r>
          </a:p>
          <a:p>
            <a:endParaRPr lang="zh-TW" altLang="en-US" dirty="0"/>
          </a:p>
        </p:txBody>
      </p:sp>
      <p:sp>
        <p:nvSpPr>
          <p:cNvPr id="2" name="日期版面配置區 1">
            <a:extLst>
              <a:ext uri="{FF2B5EF4-FFF2-40B4-BE49-F238E27FC236}">
                <a16:creationId xmlns:a16="http://schemas.microsoft.com/office/drawing/2014/main" id="{07A3067A-4412-48DE-81C8-2C51FFC5CEFF}"/>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4" name="投影片編號版面配置區 3">
            <a:extLst>
              <a:ext uri="{FF2B5EF4-FFF2-40B4-BE49-F238E27FC236}">
                <a16:creationId xmlns:a16="http://schemas.microsoft.com/office/drawing/2014/main" id="{BCD34682-F290-4C74-8E3D-4EC337A14FF3}"/>
              </a:ext>
            </a:extLst>
          </p:cNvPr>
          <p:cNvSpPr>
            <a:spLocks noGrp="1"/>
          </p:cNvSpPr>
          <p:nvPr>
            <p:ph type="sldNum" sz="quarter" idx="12"/>
          </p:nvPr>
        </p:nvSpPr>
        <p:spPr/>
        <p:txBody>
          <a:bodyPr/>
          <a:lstStyle/>
          <a:p>
            <a:fld id="{7C6D81C2-4AF9-4E19-9330-C1C98C869BDD}" type="slidenum">
              <a:rPr lang="ko-KR" altLang="en-US" smtClean="0"/>
              <a:pPr/>
              <a:t>12</a:t>
            </a:fld>
            <a:endParaRPr lang="en-US" altLang="ko-K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a:extLst>
              <a:ext uri="{FF2B5EF4-FFF2-40B4-BE49-F238E27FC236}">
                <a16:creationId xmlns:a16="http://schemas.microsoft.com/office/drawing/2014/main" id="{7DA2A548-617C-4188-B374-0DAE8D2FDD8C}"/>
              </a:ext>
            </a:extLst>
          </p:cNvPr>
          <p:cNvSpPr>
            <a:spLocks noGrp="1"/>
          </p:cNvSpPr>
          <p:nvPr>
            <p:ph type="title"/>
          </p:nvPr>
        </p:nvSpPr>
        <p:spPr/>
        <p:txBody>
          <a:bodyPr/>
          <a:lstStyle/>
          <a:p>
            <a:r>
              <a:rPr lang="en-US" altLang="zh-TW" dirty="0"/>
              <a:t>8.1.3 ERP </a:t>
            </a:r>
            <a:r>
              <a:rPr lang="zh-TW" altLang="en-US" dirty="0"/>
              <a:t>系統對財務分析之助益</a:t>
            </a:r>
          </a:p>
        </p:txBody>
      </p:sp>
      <p:sp>
        <p:nvSpPr>
          <p:cNvPr id="23555" name="內容版面配置區 2">
            <a:extLst>
              <a:ext uri="{FF2B5EF4-FFF2-40B4-BE49-F238E27FC236}">
                <a16:creationId xmlns:a16="http://schemas.microsoft.com/office/drawing/2014/main" id="{4222AF39-B339-4102-B156-9F24DDD84DFB}"/>
              </a:ext>
            </a:extLst>
          </p:cNvPr>
          <p:cNvSpPr>
            <a:spLocks noGrp="1"/>
          </p:cNvSpPr>
          <p:nvPr>
            <p:ph idx="1"/>
          </p:nvPr>
        </p:nvSpPr>
        <p:spPr/>
        <p:txBody>
          <a:bodyPr/>
          <a:lstStyle/>
          <a:p>
            <a:r>
              <a:rPr lang="zh-TW" altLang="en-US" dirty="0"/>
              <a:t>與會計資訊有關之主要副模組包括：</a:t>
            </a:r>
          </a:p>
          <a:p>
            <a:pPr marL="971550" lvl="1" indent="-514350">
              <a:buFont typeface="+mj-lt"/>
              <a:buAutoNum type="arabicPeriod"/>
            </a:pPr>
            <a:r>
              <a:rPr lang="zh-TW" altLang="en-US" dirty="0">
                <a:solidFill>
                  <a:schemeClr val="tx2"/>
                </a:solidFill>
              </a:rPr>
              <a:t>財務會計模組 </a:t>
            </a:r>
            <a:r>
              <a:rPr lang="en-US" altLang="zh-TW" dirty="0">
                <a:solidFill>
                  <a:schemeClr val="tx2"/>
                </a:solidFill>
              </a:rPr>
              <a:t>(Financial accounting module)</a:t>
            </a:r>
          </a:p>
          <a:p>
            <a:pPr lvl="2"/>
            <a:r>
              <a:rPr lang="zh-TW" altLang="en-US" dirty="0"/>
              <a:t>負責產生提供企業內外部使用者決策參考用的各種財務報表。</a:t>
            </a:r>
            <a:r>
              <a:rPr lang="en-US" altLang="zh-TW" dirty="0"/>
              <a:t>(</a:t>
            </a:r>
            <a:r>
              <a:rPr lang="zh-TW" altLang="en-US" dirty="0"/>
              <a:t>本章著重在此</a:t>
            </a:r>
            <a:r>
              <a:rPr lang="en-US" altLang="zh-TW" dirty="0"/>
              <a:t>)</a:t>
            </a:r>
          </a:p>
          <a:p>
            <a:pPr marL="971550" lvl="1" indent="-514350">
              <a:buFont typeface="+mj-lt"/>
              <a:buAutoNum type="arabicPeriod"/>
            </a:pPr>
            <a:r>
              <a:rPr lang="zh-TW" altLang="en-US" dirty="0">
                <a:solidFill>
                  <a:schemeClr val="tx2"/>
                </a:solidFill>
              </a:rPr>
              <a:t>成本控制模組 </a:t>
            </a:r>
            <a:r>
              <a:rPr lang="en-US" altLang="zh-TW" dirty="0">
                <a:solidFill>
                  <a:schemeClr val="tx2"/>
                </a:solidFill>
              </a:rPr>
              <a:t>(Controlling module)</a:t>
            </a:r>
          </a:p>
          <a:p>
            <a:pPr lvl="2"/>
            <a:r>
              <a:rPr lang="zh-TW" altLang="en-US" dirty="0"/>
              <a:t>負責執行各項成本會計與管理會計功能的模組，以產生各種成本報表與管理報表。</a:t>
            </a:r>
          </a:p>
          <a:p>
            <a:endParaRPr lang="zh-TW" altLang="en-US" dirty="0"/>
          </a:p>
        </p:txBody>
      </p:sp>
      <p:sp>
        <p:nvSpPr>
          <p:cNvPr id="2" name="日期版面配置區 1">
            <a:extLst>
              <a:ext uri="{FF2B5EF4-FFF2-40B4-BE49-F238E27FC236}">
                <a16:creationId xmlns:a16="http://schemas.microsoft.com/office/drawing/2014/main" id="{D47B5B21-6CFD-4DA3-9BF0-862643F92BE2}"/>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0BBCE1EC-852A-4B2C-8301-0F266BAC82AD}"/>
              </a:ext>
            </a:extLst>
          </p:cNvPr>
          <p:cNvSpPr>
            <a:spLocks noGrp="1"/>
          </p:cNvSpPr>
          <p:nvPr>
            <p:ph type="sldNum" sz="quarter" idx="12"/>
          </p:nvPr>
        </p:nvSpPr>
        <p:spPr/>
        <p:txBody>
          <a:bodyPr/>
          <a:lstStyle/>
          <a:p>
            <a:fld id="{7C6D81C2-4AF9-4E19-9330-C1C98C869BDD}" type="slidenum">
              <a:rPr lang="ko-KR" altLang="en-US" smtClean="0"/>
              <a:pPr/>
              <a:t>13</a:t>
            </a:fld>
            <a:endParaRPr lang="en-US" altLang="ko-K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a:extLst>
              <a:ext uri="{FF2B5EF4-FFF2-40B4-BE49-F238E27FC236}">
                <a16:creationId xmlns:a16="http://schemas.microsoft.com/office/drawing/2014/main" id="{CF5BCEC6-33EE-47A3-95C8-2F234CD5E82E}"/>
              </a:ext>
            </a:extLst>
          </p:cNvPr>
          <p:cNvSpPr>
            <a:spLocks noGrp="1"/>
          </p:cNvSpPr>
          <p:nvPr>
            <p:ph type="title"/>
          </p:nvPr>
        </p:nvSpPr>
        <p:spPr/>
        <p:txBody>
          <a:bodyPr/>
          <a:lstStyle/>
          <a:p>
            <a:r>
              <a:rPr lang="en-US" altLang="zh-TW" dirty="0"/>
              <a:t>ERP </a:t>
            </a:r>
            <a:r>
              <a:rPr lang="zh-TW" altLang="en-US" dirty="0"/>
              <a:t>系統對財務分析之三項助益</a:t>
            </a:r>
          </a:p>
        </p:txBody>
      </p:sp>
      <p:sp>
        <p:nvSpPr>
          <p:cNvPr id="3" name="內容版面配置區 2">
            <a:extLst>
              <a:ext uri="{FF2B5EF4-FFF2-40B4-BE49-F238E27FC236}">
                <a16:creationId xmlns:a16="http://schemas.microsoft.com/office/drawing/2014/main" id="{BFF9184D-595F-44A0-B766-45E21B824B2B}"/>
              </a:ext>
            </a:extLst>
          </p:cNvPr>
          <p:cNvSpPr>
            <a:spLocks noGrp="1"/>
          </p:cNvSpPr>
          <p:nvPr>
            <p:ph idx="1"/>
          </p:nvPr>
        </p:nvSpPr>
        <p:spPr/>
        <p:txBody>
          <a:bodyPr/>
          <a:lstStyle/>
          <a:p>
            <a:pPr marL="514350" indent="-514350">
              <a:buFont typeface="+mj-lt"/>
              <a:buAutoNum type="arabicPeriod"/>
            </a:pPr>
            <a:r>
              <a:rPr lang="en-US" altLang="zh-TW" dirty="0">
                <a:solidFill>
                  <a:srgbClr val="FF0000"/>
                </a:solidFill>
              </a:rPr>
              <a:t>ERP</a:t>
            </a:r>
            <a:r>
              <a:rPr lang="zh-TW" altLang="en-US" dirty="0">
                <a:solidFill>
                  <a:srgbClr val="FF0000"/>
                </a:solidFill>
              </a:rPr>
              <a:t>系統能簡化會計處理而即時提供整合性資料</a:t>
            </a:r>
          </a:p>
          <a:p>
            <a:pPr lvl="1"/>
            <a:r>
              <a:rPr lang="zh-TW" altLang="en-US" dirty="0"/>
              <a:t>一旦交易資料經由前端人員輸入後，後續的一連串會計處理，除非有必要由人來介入，否則系統將自動處理，不再像傳統的會計系統，交易資料文件要多份副本而層層傳遞到會計人員手上，再由會計人員來將交易資料輸入會計系統。</a:t>
            </a:r>
            <a:endParaRPr lang="en-US" altLang="zh-TW" dirty="0"/>
          </a:p>
          <a:p>
            <a:pPr lvl="1"/>
            <a:r>
              <a:rPr lang="en-US" altLang="zh-TW" dirty="0"/>
              <a:t>ERP </a:t>
            </a:r>
            <a:r>
              <a:rPr lang="zh-TW" altLang="en-US" dirty="0"/>
              <a:t>系統大致上可以隨時表達企業的財務狀況與經營結果。</a:t>
            </a:r>
          </a:p>
          <a:p>
            <a:endParaRPr lang="zh-TW" altLang="en-US" dirty="0"/>
          </a:p>
        </p:txBody>
      </p:sp>
      <p:sp>
        <p:nvSpPr>
          <p:cNvPr id="2" name="日期版面配置區 1">
            <a:extLst>
              <a:ext uri="{FF2B5EF4-FFF2-40B4-BE49-F238E27FC236}">
                <a16:creationId xmlns:a16="http://schemas.microsoft.com/office/drawing/2014/main" id="{2CF97FE8-503B-46DF-A332-ED688DCC9F94}"/>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4" name="投影片編號版面配置區 3">
            <a:extLst>
              <a:ext uri="{FF2B5EF4-FFF2-40B4-BE49-F238E27FC236}">
                <a16:creationId xmlns:a16="http://schemas.microsoft.com/office/drawing/2014/main" id="{CC7F8DB7-C5BD-47FC-94A7-27CAD73C68B6}"/>
              </a:ext>
            </a:extLst>
          </p:cNvPr>
          <p:cNvSpPr>
            <a:spLocks noGrp="1"/>
          </p:cNvSpPr>
          <p:nvPr>
            <p:ph type="sldNum" sz="quarter" idx="12"/>
          </p:nvPr>
        </p:nvSpPr>
        <p:spPr/>
        <p:txBody>
          <a:bodyPr/>
          <a:lstStyle/>
          <a:p>
            <a:fld id="{7C6D81C2-4AF9-4E19-9330-C1C98C869BDD}" type="slidenum">
              <a:rPr lang="ko-KR" altLang="en-US" smtClean="0"/>
              <a:pPr/>
              <a:t>14</a:t>
            </a:fld>
            <a:endParaRPr lang="en-US" altLang="ko-K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a:extLst>
              <a:ext uri="{FF2B5EF4-FFF2-40B4-BE49-F238E27FC236}">
                <a16:creationId xmlns:a16="http://schemas.microsoft.com/office/drawing/2014/main" id="{D1BD3E83-CFB3-43E1-A3D4-D0FDB579524B}"/>
              </a:ext>
            </a:extLst>
          </p:cNvPr>
          <p:cNvSpPr>
            <a:spLocks noGrp="1"/>
          </p:cNvSpPr>
          <p:nvPr>
            <p:ph type="title"/>
          </p:nvPr>
        </p:nvSpPr>
        <p:spPr/>
        <p:txBody>
          <a:bodyPr/>
          <a:lstStyle/>
          <a:p>
            <a:r>
              <a:rPr lang="en-US" altLang="zh-TW" dirty="0"/>
              <a:t>ERP </a:t>
            </a:r>
            <a:r>
              <a:rPr lang="zh-TW" altLang="en-US" dirty="0"/>
              <a:t>系統對財務分析之三項助益</a:t>
            </a:r>
          </a:p>
        </p:txBody>
      </p:sp>
      <p:sp>
        <p:nvSpPr>
          <p:cNvPr id="3" name="內容版面配置區 2">
            <a:extLst>
              <a:ext uri="{FF2B5EF4-FFF2-40B4-BE49-F238E27FC236}">
                <a16:creationId xmlns:a16="http://schemas.microsoft.com/office/drawing/2014/main" id="{C27268A8-DCDB-4C4F-8DF3-B14090F51417}"/>
              </a:ext>
            </a:extLst>
          </p:cNvPr>
          <p:cNvSpPr>
            <a:spLocks noGrp="1"/>
          </p:cNvSpPr>
          <p:nvPr>
            <p:ph idx="1"/>
          </p:nvPr>
        </p:nvSpPr>
        <p:spPr/>
        <p:txBody>
          <a:bodyPr/>
          <a:lstStyle/>
          <a:p>
            <a:pPr marL="514350" indent="-514350">
              <a:buFont typeface="+mj-lt"/>
              <a:buAutoNum type="arabicPeriod" startAt="2"/>
            </a:pPr>
            <a:r>
              <a:rPr lang="en-US" altLang="zh-TW" dirty="0">
                <a:solidFill>
                  <a:srgbClr val="FF0000"/>
                </a:solidFill>
              </a:rPr>
              <a:t>ERP</a:t>
            </a:r>
            <a:r>
              <a:rPr lang="zh-TW" altLang="en-US" dirty="0">
                <a:solidFill>
                  <a:srgbClr val="FF0000"/>
                </a:solidFill>
              </a:rPr>
              <a:t>系統即時提供財務分析資訊</a:t>
            </a:r>
          </a:p>
          <a:p>
            <a:pPr lvl="1"/>
            <a:r>
              <a:rPr lang="en-US" altLang="zh-TW" dirty="0"/>
              <a:t>ERP </a:t>
            </a:r>
            <a:r>
              <a:rPr lang="zh-TW" altLang="en-US" dirty="0"/>
              <a:t>系統能提供最能代表現況的會計資料，使得 </a:t>
            </a:r>
            <a:r>
              <a:rPr lang="en-US" altLang="zh-TW" dirty="0"/>
              <a:t>ERP </a:t>
            </a:r>
            <a:r>
              <a:rPr lang="zh-TW" altLang="en-US" dirty="0"/>
              <a:t>系統大都能「即時」快速地提供各種 </a:t>
            </a:r>
            <a:r>
              <a:rPr lang="en-US" altLang="zh-TW" dirty="0"/>
              <a:t>KPI </a:t>
            </a:r>
            <a:r>
              <a:rPr lang="zh-TW" altLang="en-US" dirty="0"/>
              <a:t>資訊。</a:t>
            </a:r>
            <a:endParaRPr lang="en-US" altLang="zh-TW" dirty="0"/>
          </a:p>
          <a:p>
            <a:pPr lvl="1"/>
            <a:r>
              <a:rPr lang="zh-TW" altLang="en-US" dirty="0"/>
              <a:t>可以即時由橫向趨勢分析圖知曉某項 </a:t>
            </a:r>
            <a:r>
              <a:rPr lang="en-US" altLang="zh-TW" dirty="0"/>
              <a:t>KPI </a:t>
            </a:r>
            <a:r>
              <a:rPr lang="zh-TW" altLang="en-US" dirty="0"/>
              <a:t>正逐漸轉壞，或可能未能於期末達到預訂的目標值，而能即時著手研擬因應措施。</a:t>
            </a:r>
            <a:endParaRPr lang="en-US" altLang="zh-TW" dirty="0"/>
          </a:p>
          <a:p>
            <a:pPr marL="514350" indent="-514350">
              <a:buFont typeface="+mj-lt"/>
              <a:buAutoNum type="arabicPeriod" startAt="3"/>
            </a:pPr>
            <a:r>
              <a:rPr lang="en-US" altLang="zh-TW" dirty="0">
                <a:solidFill>
                  <a:srgbClr val="FF0000"/>
                </a:solidFill>
              </a:rPr>
              <a:t>ERP</a:t>
            </a:r>
            <a:r>
              <a:rPr lang="zh-TW" altLang="en-US" dirty="0">
                <a:solidFill>
                  <a:srgbClr val="FF0000"/>
                </a:solidFill>
              </a:rPr>
              <a:t>系統可以做更精細的財務分析</a:t>
            </a:r>
          </a:p>
          <a:p>
            <a:pPr lvl="1"/>
            <a:r>
              <a:rPr lang="zh-TW" altLang="en-US" dirty="0"/>
              <a:t>企業內部可經由 </a:t>
            </a:r>
            <a:r>
              <a:rPr lang="en-US" altLang="zh-TW" dirty="0"/>
              <a:t>ERP </a:t>
            </a:r>
            <a:r>
              <a:rPr lang="zh-TW" altLang="en-US" dirty="0"/>
              <a:t>系統記錄更多時間點的財務資料，可利用這些精細的財務資料，計算出精確的</a:t>
            </a:r>
            <a:r>
              <a:rPr lang="en-US" altLang="zh-TW" dirty="0"/>
              <a:t>KPI</a:t>
            </a:r>
            <a:r>
              <a:rPr lang="zh-TW" altLang="en-US" dirty="0"/>
              <a:t>。</a:t>
            </a:r>
          </a:p>
        </p:txBody>
      </p:sp>
      <p:sp>
        <p:nvSpPr>
          <p:cNvPr id="2" name="日期版面配置區 1">
            <a:extLst>
              <a:ext uri="{FF2B5EF4-FFF2-40B4-BE49-F238E27FC236}">
                <a16:creationId xmlns:a16="http://schemas.microsoft.com/office/drawing/2014/main" id="{B2309554-3F22-4460-993C-17440DD88429}"/>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4" name="投影片編號版面配置區 3">
            <a:extLst>
              <a:ext uri="{FF2B5EF4-FFF2-40B4-BE49-F238E27FC236}">
                <a16:creationId xmlns:a16="http://schemas.microsoft.com/office/drawing/2014/main" id="{781C37A5-A1D2-44B7-B869-A507AB96E6EE}"/>
              </a:ext>
            </a:extLst>
          </p:cNvPr>
          <p:cNvSpPr>
            <a:spLocks noGrp="1"/>
          </p:cNvSpPr>
          <p:nvPr>
            <p:ph type="sldNum" sz="quarter" idx="12"/>
          </p:nvPr>
        </p:nvSpPr>
        <p:spPr/>
        <p:txBody>
          <a:bodyPr/>
          <a:lstStyle/>
          <a:p>
            <a:fld id="{7C6D81C2-4AF9-4E19-9330-C1C98C869BDD}" type="slidenum">
              <a:rPr lang="ko-KR" altLang="en-US" smtClean="0"/>
              <a:pPr/>
              <a:t>15</a:t>
            </a:fld>
            <a:endParaRPr lang="en-US" altLang="ko-K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a:extLst>
              <a:ext uri="{FF2B5EF4-FFF2-40B4-BE49-F238E27FC236}">
                <a16:creationId xmlns:a16="http://schemas.microsoft.com/office/drawing/2014/main" id="{475F6A41-FA3D-4581-A6EF-79C075D63915}"/>
              </a:ext>
            </a:extLst>
          </p:cNvPr>
          <p:cNvSpPr>
            <a:spLocks noGrp="1"/>
          </p:cNvSpPr>
          <p:nvPr>
            <p:ph type="title"/>
          </p:nvPr>
        </p:nvSpPr>
        <p:spPr/>
        <p:txBody>
          <a:bodyPr/>
          <a:lstStyle/>
          <a:p>
            <a:r>
              <a:rPr lang="en-US" altLang="zh-TW" dirty="0"/>
              <a:t>8.2 </a:t>
            </a:r>
            <a:r>
              <a:rPr lang="zh-TW" altLang="en-US" dirty="0"/>
              <a:t>基本的會計觀念</a:t>
            </a:r>
          </a:p>
        </p:txBody>
      </p:sp>
      <p:sp>
        <p:nvSpPr>
          <p:cNvPr id="3" name="內容版面配置區 2">
            <a:extLst>
              <a:ext uri="{FF2B5EF4-FFF2-40B4-BE49-F238E27FC236}">
                <a16:creationId xmlns:a16="http://schemas.microsoft.com/office/drawing/2014/main" id="{64B16390-2F0B-4AD5-B8FC-80F39CE3AC54}"/>
              </a:ext>
            </a:extLst>
          </p:cNvPr>
          <p:cNvSpPr>
            <a:spLocks noGrp="1"/>
          </p:cNvSpPr>
          <p:nvPr>
            <p:ph idx="1"/>
          </p:nvPr>
        </p:nvSpPr>
        <p:spPr>
          <a:xfrm>
            <a:off x="2639616" y="1451361"/>
            <a:ext cx="8942784" cy="4793864"/>
          </a:xfrm>
        </p:spPr>
        <p:txBody>
          <a:bodyPr/>
          <a:lstStyle/>
          <a:p>
            <a:pPr marL="514350" indent="-514350">
              <a:buFont typeface="+mj-lt"/>
              <a:buAutoNum type="arabicPeriod"/>
            </a:pPr>
            <a:r>
              <a:rPr lang="zh-TW" altLang="en-US" dirty="0"/>
              <a:t>財務會計的產出─財務報表</a:t>
            </a:r>
          </a:p>
          <a:p>
            <a:pPr marL="514350" indent="-514350">
              <a:buFont typeface="+mj-lt"/>
              <a:buAutoNum type="arabicPeriod"/>
            </a:pPr>
            <a:r>
              <a:rPr lang="zh-TW" altLang="en-US" dirty="0"/>
              <a:t>基本的會計循環</a:t>
            </a:r>
          </a:p>
          <a:p>
            <a:pPr marL="514350" indent="-514350">
              <a:buFont typeface="+mj-lt"/>
              <a:buAutoNum type="arabicPeriod"/>
            </a:pPr>
            <a:r>
              <a:rPr lang="en-US" altLang="zh-TW" dirty="0"/>
              <a:t>ERP </a:t>
            </a:r>
            <a:r>
              <a:rPr lang="zh-TW" altLang="en-US" dirty="0"/>
              <a:t>系統下的會計循環</a:t>
            </a:r>
          </a:p>
          <a:p>
            <a:endParaRPr lang="zh-TW" altLang="en-US" dirty="0"/>
          </a:p>
          <a:p>
            <a:endParaRPr lang="zh-TW" altLang="en-US" dirty="0"/>
          </a:p>
        </p:txBody>
      </p:sp>
      <p:sp>
        <p:nvSpPr>
          <p:cNvPr id="2" name="日期版面配置區 1">
            <a:extLst>
              <a:ext uri="{FF2B5EF4-FFF2-40B4-BE49-F238E27FC236}">
                <a16:creationId xmlns:a16="http://schemas.microsoft.com/office/drawing/2014/main" id="{5B5FB292-010D-4DED-90EF-66449E76DD8A}"/>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4" name="投影片編號版面配置區 3">
            <a:extLst>
              <a:ext uri="{FF2B5EF4-FFF2-40B4-BE49-F238E27FC236}">
                <a16:creationId xmlns:a16="http://schemas.microsoft.com/office/drawing/2014/main" id="{EF1772E1-DE2B-483A-BAF9-926AEB2B8CE5}"/>
              </a:ext>
            </a:extLst>
          </p:cNvPr>
          <p:cNvSpPr>
            <a:spLocks noGrp="1"/>
          </p:cNvSpPr>
          <p:nvPr>
            <p:ph type="sldNum" sz="quarter" idx="12"/>
          </p:nvPr>
        </p:nvSpPr>
        <p:spPr/>
        <p:txBody>
          <a:bodyPr/>
          <a:lstStyle/>
          <a:p>
            <a:fld id="{7C6D81C2-4AF9-4E19-9330-C1C98C869BDD}" type="slidenum">
              <a:rPr lang="ko-KR" altLang="en-US" smtClean="0"/>
              <a:pPr/>
              <a:t>16</a:t>
            </a:fld>
            <a:endParaRPr lang="en-US" altLang="ko-K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a:extLst>
              <a:ext uri="{FF2B5EF4-FFF2-40B4-BE49-F238E27FC236}">
                <a16:creationId xmlns:a16="http://schemas.microsoft.com/office/drawing/2014/main" id="{A2B76777-7227-462D-9688-D508FD4889E9}"/>
              </a:ext>
            </a:extLst>
          </p:cNvPr>
          <p:cNvSpPr>
            <a:spLocks noGrp="1"/>
          </p:cNvSpPr>
          <p:nvPr>
            <p:ph type="title"/>
          </p:nvPr>
        </p:nvSpPr>
        <p:spPr/>
        <p:txBody>
          <a:bodyPr/>
          <a:lstStyle/>
          <a:p>
            <a:r>
              <a:rPr lang="en-US" altLang="zh-TW" dirty="0"/>
              <a:t>8.2.1 </a:t>
            </a:r>
            <a:r>
              <a:rPr lang="zh-TW" altLang="en-US" dirty="0"/>
              <a:t>財務會計的產出─財務報表</a:t>
            </a:r>
          </a:p>
        </p:txBody>
      </p:sp>
      <p:sp>
        <p:nvSpPr>
          <p:cNvPr id="28675" name="內容版面配置區 2">
            <a:extLst>
              <a:ext uri="{FF2B5EF4-FFF2-40B4-BE49-F238E27FC236}">
                <a16:creationId xmlns:a16="http://schemas.microsoft.com/office/drawing/2014/main" id="{68839875-138D-492F-BB16-A12941D1966E}"/>
              </a:ext>
            </a:extLst>
          </p:cNvPr>
          <p:cNvSpPr>
            <a:spLocks noGrp="1"/>
          </p:cNvSpPr>
          <p:nvPr>
            <p:ph idx="1"/>
          </p:nvPr>
        </p:nvSpPr>
        <p:spPr/>
        <p:txBody>
          <a:bodyPr/>
          <a:lstStyle/>
          <a:p>
            <a:r>
              <a:rPr lang="zh-TW" altLang="en-US" dirty="0"/>
              <a:t>財務會計係將整個企業體所發生的交易事項記錄下來，而最終目的為編製對外發布之財務報表 </a:t>
            </a:r>
            <a:r>
              <a:rPr lang="en-US" altLang="zh-TW" dirty="0"/>
              <a:t>(Financial statement)</a:t>
            </a:r>
            <a:r>
              <a:rPr lang="zh-TW" altLang="en-US" dirty="0"/>
              <a:t>。</a:t>
            </a:r>
          </a:p>
          <a:p>
            <a:r>
              <a:rPr lang="zh-TW" altLang="en-US" dirty="0"/>
              <a:t>企業主要財務報表有：</a:t>
            </a:r>
            <a:endParaRPr lang="en-US" altLang="zh-TW" dirty="0"/>
          </a:p>
          <a:p>
            <a:pPr marL="971550" lvl="1" indent="-514350">
              <a:buFont typeface="+mj-lt"/>
              <a:buAutoNum type="arabicPeriod"/>
            </a:pPr>
            <a:r>
              <a:rPr lang="zh-TW" altLang="en-US" dirty="0"/>
              <a:t>資產負債表：報導企業在一特定時日之資產、負債、權益等財務狀況之報表。</a:t>
            </a:r>
            <a:endParaRPr lang="en-US" altLang="zh-TW" dirty="0"/>
          </a:p>
          <a:p>
            <a:pPr marL="971550" lvl="1" indent="-514350">
              <a:buFont typeface="+mj-lt"/>
              <a:buAutoNum type="arabicPeriod"/>
            </a:pPr>
            <a:r>
              <a:rPr lang="zh-TW" altLang="en-US" dirty="0"/>
              <a:t>權益變動表：報導一特定期間內權益的變動情況</a:t>
            </a:r>
            <a:endParaRPr lang="en-US" altLang="zh-TW" dirty="0"/>
          </a:p>
          <a:p>
            <a:pPr marL="971550" lvl="1" indent="-514350">
              <a:buFont typeface="+mj-lt"/>
              <a:buAutoNum type="arabicPeriod"/>
            </a:pPr>
            <a:r>
              <a:rPr lang="zh-TW" altLang="en-US" dirty="0"/>
              <a:t>綜合損益表：報導企業在一特定期間的經營損益情況。</a:t>
            </a:r>
            <a:endParaRPr lang="en-US" altLang="zh-TW" dirty="0"/>
          </a:p>
          <a:p>
            <a:pPr marL="971550" lvl="1" indent="-514350">
              <a:buFont typeface="+mj-lt"/>
              <a:buAutoNum type="arabicPeriod"/>
            </a:pPr>
            <a:r>
              <a:rPr lang="zh-TW" altLang="en-US" dirty="0"/>
              <a:t>現金流量表：報導在一特定期間內，有關企業之營業活動、投資活動及籌資活動 </a:t>
            </a:r>
            <a:r>
              <a:rPr lang="en-US" altLang="zh-TW" dirty="0"/>
              <a:t>(</a:t>
            </a:r>
            <a:r>
              <a:rPr lang="zh-TW" altLang="en-US" dirty="0"/>
              <a:t>又稱為理財活動</a:t>
            </a:r>
            <a:r>
              <a:rPr lang="en-US" altLang="zh-TW" dirty="0"/>
              <a:t>) </a:t>
            </a:r>
            <a:r>
              <a:rPr lang="zh-TW" altLang="en-US" dirty="0"/>
              <a:t>之現金流入及流出情形。</a:t>
            </a:r>
          </a:p>
          <a:p>
            <a:endParaRPr lang="zh-TW" altLang="en-US" dirty="0"/>
          </a:p>
          <a:p>
            <a:endParaRPr lang="zh-TW" altLang="en-US" dirty="0"/>
          </a:p>
        </p:txBody>
      </p:sp>
      <p:sp>
        <p:nvSpPr>
          <p:cNvPr id="2" name="日期版面配置區 1">
            <a:extLst>
              <a:ext uri="{FF2B5EF4-FFF2-40B4-BE49-F238E27FC236}">
                <a16:creationId xmlns:a16="http://schemas.microsoft.com/office/drawing/2014/main" id="{8E0FF510-EE6D-487E-9ED6-5AE3A6F6EFE0}"/>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401C96CE-5AFE-4673-8209-43BEBBC546DB}"/>
              </a:ext>
            </a:extLst>
          </p:cNvPr>
          <p:cNvSpPr>
            <a:spLocks noGrp="1"/>
          </p:cNvSpPr>
          <p:nvPr>
            <p:ph type="sldNum" sz="quarter" idx="12"/>
          </p:nvPr>
        </p:nvSpPr>
        <p:spPr/>
        <p:txBody>
          <a:bodyPr/>
          <a:lstStyle/>
          <a:p>
            <a:fld id="{7C6D81C2-4AF9-4E19-9330-C1C98C869BDD}" type="slidenum">
              <a:rPr lang="ko-KR" altLang="en-US" smtClean="0"/>
              <a:pPr/>
              <a:t>17</a:t>
            </a:fld>
            <a:endParaRPr lang="en-US" altLang="ko-K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a:extLst>
              <a:ext uri="{FF2B5EF4-FFF2-40B4-BE49-F238E27FC236}">
                <a16:creationId xmlns:a16="http://schemas.microsoft.com/office/drawing/2014/main" id="{8980C0BA-EF9C-4189-B0E2-6EE7139B879F}"/>
              </a:ext>
            </a:extLst>
          </p:cNvPr>
          <p:cNvSpPr>
            <a:spLocks noGrp="1"/>
          </p:cNvSpPr>
          <p:nvPr>
            <p:ph type="title"/>
          </p:nvPr>
        </p:nvSpPr>
        <p:spPr/>
        <p:txBody>
          <a:bodyPr/>
          <a:lstStyle/>
          <a:p>
            <a:r>
              <a:rPr lang="en-US" altLang="zh-TW"/>
              <a:t>1. </a:t>
            </a:r>
            <a:r>
              <a:rPr lang="zh-TW" altLang="en-US"/>
              <a:t>資產負債表</a:t>
            </a:r>
          </a:p>
        </p:txBody>
      </p:sp>
      <p:sp>
        <p:nvSpPr>
          <p:cNvPr id="29699" name="內容版面配置區 2">
            <a:extLst>
              <a:ext uri="{FF2B5EF4-FFF2-40B4-BE49-F238E27FC236}">
                <a16:creationId xmlns:a16="http://schemas.microsoft.com/office/drawing/2014/main" id="{44331B09-32F8-423C-9923-32101DBDD87D}"/>
              </a:ext>
            </a:extLst>
          </p:cNvPr>
          <p:cNvSpPr>
            <a:spLocks noGrp="1"/>
          </p:cNvSpPr>
          <p:nvPr>
            <p:ph idx="1"/>
          </p:nvPr>
        </p:nvSpPr>
        <p:spPr/>
        <p:txBody>
          <a:bodyPr/>
          <a:lstStyle/>
          <a:p>
            <a:r>
              <a:rPr lang="zh-TW" altLang="en-US" dirty="0"/>
              <a:t>又稱財務狀況表 </a:t>
            </a:r>
            <a:r>
              <a:rPr lang="en-US" altLang="zh-TW" dirty="0"/>
              <a:t>(Statement of financial position)</a:t>
            </a:r>
            <a:r>
              <a:rPr lang="zh-TW" altLang="en-US" dirty="0"/>
              <a:t>，係報導企業某一時點的財務狀況，即在一特定時日之資產、負債、權益等財務狀況之報表。</a:t>
            </a:r>
          </a:p>
          <a:p>
            <a:r>
              <a:rPr lang="zh-TW" altLang="en-US" dirty="0"/>
              <a:t>會計方程式 </a:t>
            </a:r>
            <a:r>
              <a:rPr lang="en-US" altLang="zh-TW" dirty="0"/>
              <a:t>(Accounting equation)</a:t>
            </a:r>
            <a:r>
              <a:rPr lang="zh-TW" altLang="en-US" dirty="0"/>
              <a:t>：</a:t>
            </a:r>
          </a:p>
          <a:p>
            <a:endParaRPr lang="zh-TW" altLang="en-US" dirty="0"/>
          </a:p>
        </p:txBody>
      </p:sp>
      <p:sp>
        <p:nvSpPr>
          <p:cNvPr id="2" name="日期版面配置區 1">
            <a:extLst>
              <a:ext uri="{FF2B5EF4-FFF2-40B4-BE49-F238E27FC236}">
                <a16:creationId xmlns:a16="http://schemas.microsoft.com/office/drawing/2014/main" id="{547022B8-5B3E-4BD3-8C67-F7542525A581}"/>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9085D8CE-B283-45AA-BB5D-5A63AECA95B5}"/>
              </a:ext>
            </a:extLst>
          </p:cNvPr>
          <p:cNvSpPr>
            <a:spLocks noGrp="1"/>
          </p:cNvSpPr>
          <p:nvPr>
            <p:ph type="sldNum" sz="quarter" idx="12"/>
          </p:nvPr>
        </p:nvSpPr>
        <p:spPr/>
        <p:txBody>
          <a:bodyPr/>
          <a:lstStyle/>
          <a:p>
            <a:fld id="{7C6D81C2-4AF9-4E19-9330-C1C98C869BDD}" type="slidenum">
              <a:rPr lang="ko-KR" altLang="en-US" smtClean="0"/>
              <a:pPr/>
              <a:t>18</a:t>
            </a:fld>
            <a:endParaRPr lang="en-US" altLang="ko-KR"/>
          </a:p>
        </p:txBody>
      </p:sp>
      <p:sp>
        <p:nvSpPr>
          <p:cNvPr id="6" name="圓角矩形 5">
            <a:extLst>
              <a:ext uri="{FF2B5EF4-FFF2-40B4-BE49-F238E27FC236}">
                <a16:creationId xmlns:a16="http://schemas.microsoft.com/office/drawing/2014/main" id="{ECC1EF61-788F-4578-A8E8-9A5D3A876ACB}"/>
              </a:ext>
            </a:extLst>
          </p:cNvPr>
          <p:cNvSpPr/>
          <p:nvPr/>
        </p:nvSpPr>
        <p:spPr bwMode="auto">
          <a:xfrm>
            <a:off x="2855640" y="4005064"/>
            <a:ext cx="6324600" cy="864096"/>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資產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負債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權益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514ECDF1-1D52-4649-9953-6BF0D2864A3B}"/>
              </a:ext>
            </a:extLst>
          </p:cNvPr>
          <p:cNvSpPr>
            <a:spLocks noGrp="1"/>
          </p:cNvSpPr>
          <p:nvPr>
            <p:ph type="title"/>
          </p:nvPr>
        </p:nvSpPr>
        <p:spPr/>
        <p:txBody>
          <a:bodyPr/>
          <a:lstStyle/>
          <a:p>
            <a:endParaRPr lang="zh-TW" altLang="en-US"/>
          </a:p>
        </p:txBody>
      </p:sp>
      <p:sp>
        <p:nvSpPr>
          <p:cNvPr id="2" name="日期版面配置區 1">
            <a:extLst>
              <a:ext uri="{FF2B5EF4-FFF2-40B4-BE49-F238E27FC236}">
                <a16:creationId xmlns:a16="http://schemas.microsoft.com/office/drawing/2014/main" id="{EB3A5635-7F27-46C4-AEBA-73B65049358F}"/>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D9D93A70-9C67-40E5-A281-9D4F8366D654}"/>
              </a:ext>
            </a:extLst>
          </p:cNvPr>
          <p:cNvSpPr>
            <a:spLocks noGrp="1"/>
          </p:cNvSpPr>
          <p:nvPr>
            <p:ph type="sldNum" sz="quarter" idx="12"/>
          </p:nvPr>
        </p:nvSpPr>
        <p:spPr/>
        <p:txBody>
          <a:bodyPr/>
          <a:lstStyle/>
          <a:p>
            <a:fld id="{0334D8C2-18A1-4FA7-B27C-276121E31209}" type="slidenum">
              <a:rPr lang="ko-KR" altLang="en-US" smtClean="0"/>
              <a:pPr/>
              <a:t>19</a:t>
            </a:fld>
            <a:endParaRPr lang="en-US" altLang="ko-KR"/>
          </a:p>
        </p:txBody>
      </p:sp>
      <p:pic>
        <p:nvPicPr>
          <p:cNvPr id="9" name="圖片 8">
            <a:extLst>
              <a:ext uri="{FF2B5EF4-FFF2-40B4-BE49-F238E27FC236}">
                <a16:creationId xmlns:a16="http://schemas.microsoft.com/office/drawing/2014/main" id="{0168D263-5923-47F8-99B6-147E2D602AB5}"/>
              </a:ext>
            </a:extLst>
          </p:cNvPr>
          <p:cNvPicPr>
            <a:picLocks noChangeAspect="1"/>
          </p:cNvPicPr>
          <p:nvPr/>
        </p:nvPicPr>
        <p:blipFill>
          <a:blip r:embed="rId2"/>
          <a:stretch>
            <a:fillRect/>
          </a:stretch>
        </p:blipFill>
        <p:spPr>
          <a:xfrm>
            <a:off x="1847529" y="257770"/>
            <a:ext cx="8712968" cy="6370027"/>
          </a:xfrm>
          <a:prstGeom prst="rect">
            <a:avLst/>
          </a:prstGeom>
        </p:spPr>
      </p:pic>
      <p:sp>
        <p:nvSpPr>
          <p:cNvPr id="11" name="內容版面配置區 10">
            <a:extLst>
              <a:ext uri="{FF2B5EF4-FFF2-40B4-BE49-F238E27FC236}">
                <a16:creationId xmlns:a16="http://schemas.microsoft.com/office/drawing/2014/main" id="{668083F6-B980-4FC9-882B-5773BC3B4C21}"/>
              </a:ext>
            </a:extLst>
          </p:cNvPr>
          <p:cNvSpPr>
            <a:spLocks noGrp="1"/>
          </p:cNvSpPr>
          <p:nvPr>
            <p:ph idx="1"/>
          </p:nvPr>
        </p:nvSpPr>
        <p:spPr/>
        <p:txBody>
          <a:bodyPr/>
          <a:lstStyle/>
          <a:p>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5A50EE66-32B1-47F6-8856-162A7EE7BD07}"/>
              </a:ext>
            </a:extLst>
          </p:cNvPr>
          <p:cNvSpPr>
            <a:spLocks noGrp="1"/>
          </p:cNvSpPr>
          <p:nvPr>
            <p:ph type="title"/>
          </p:nvPr>
        </p:nvSpPr>
        <p:spPr/>
        <p:txBody>
          <a:bodyPr/>
          <a:lstStyle/>
          <a:p>
            <a:r>
              <a:rPr lang="zh-TW" altLang="en-US"/>
              <a:t>本章目次</a:t>
            </a:r>
          </a:p>
        </p:txBody>
      </p:sp>
      <p:sp>
        <p:nvSpPr>
          <p:cNvPr id="12291" name="內容版面配置區 2">
            <a:extLst>
              <a:ext uri="{FF2B5EF4-FFF2-40B4-BE49-F238E27FC236}">
                <a16:creationId xmlns:a16="http://schemas.microsoft.com/office/drawing/2014/main" id="{EB901210-F5BE-484D-B691-E49EB53D6164}"/>
              </a:ext>
            </a:extLst>
          </p:cNvPr>
          <p:cNvSpPr>
            <a:spLocks noGrp="1"/>
          </p:cNvSpPr>
          <p:nvPr>
            <p:ph idx="1"/>
          </p:nvPr>
        </p:nvSpPr>
        <p:spPr>
          <a:xfrm>
            <a:off x="2567608" y="1451361"/>
            <a:ext cx="9014792" cy="4793864"/>
          </a:xfrm>
        </p:spPr>
        <p:txBody>
          <a:bodyPr/>
          <a:lstStyle/>
          <a:p>
            <a:r>
              <a:rPr lang="en-US" altLang="zh-TW" dirty="0"/>
              <a:t>8.1</a:t>
            </a:r>
            <a:r>
              <a:rPr lang="zh-TW" altLang="en-US" dirty="0"/>
              <a:t> 簡介</a:t>
            </a:r>
          </a:p>
          <a:p>
            <a:r>
              <a:rPr lang="en-US" altLang="zh-TW" dirty="0"/>
              <a:t>8.2 </a:t>
            </a:r>
            <a:r>
              <a:rPr lang="zh-TW" altLang="en-US" dirty="0"/>
              <a:t>基本的會計觀念</a:t>
            </a:r>
          </a:p>
          <a:p>
            <a:r>
              <a:rPr lang="en-US" altLang="zh-TW" dirty="0"/>
              <a:t>8.3 </a:t>
            </a:r>
            <a:r>
              <a:rPr lang="zh-TW" altLang="en-US" dirty="0"/>
              <a:t>財務分析方法</a:t>
            </a:r>
          </a:p>
          <a:p>
            <a:r>
              <a:rPr lang="en-US" altLang="zh-TW" dirty="0"/>
              <a:t>8.4 FI </a:t>
            </a:r>
            <a:r>
              <a:rPr lang="zh-TW" altLang="en-US" dirty="0"/>
              <a:t>模組之財務性 </a:t>
            </a:r>
            <a:r>
              <a:rPr lang="en-US" altLang="zh-TW" dirty="0"/>
              <a:t>KPI</a:t>
            </a:r>
          </a:p>
          <a:p>
            <a:r>
              <a:rPr lang="en-US" altLang="zh-TW" dirty="0"/>
              <a:t>8.5 FI </a:t>
            </a:r>
            <a:r>
              <a:rPr lang="zh-TW" altLang="en-US" dirty="0"/>
              <a:t>模組之作業性 </a:t>
            </a:r>
            <a:r>
              <a:rPr lang="en-US" altLang="zh-TW" dirty="0"/>
              <a:t>KPI</a:t>
            </a:r>
            <a:endParaRPr lang="zh-TW" altLang="en-US" dirty="0"/>
          </a:p>
        </p:txBody>
      </p:sp>
      <p:sp>
        <p:nvSpPr>
          <p:cNvPr id="2" name="日期版面配置區 1">
            <a:extLst>
              <a:ext uri="{FF2B5EF4-FFF2-40B4-BE49-F238E27FC236}">
                <a16:creationId xmlns:a16="http://schemas.microsoft.com/office/drawing/2014/main" id="{29DE035C-818A-4371-AB76-4EB88187F92C}"/>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7" name="投影片編號版面配置區 6">
            <a:extLst>
              <a:ext uri="{FF2B5EF4-FFF2-40B4-BE49-F238E27FC236}">
                <a16:creationId xmlns:a16="http://schemas.microsoft.com/office/drawing/2014/main" id="{A314E9B0-5C3C-4DD8-9D5F-75486CCCC9A5}"/>
              </a:ext>
            </a:extLst>
          </p:cNvPr>
          <p:cNvSpPr>
            <a:spLocks noGrp="1"/>
          </p:cNvSpPr>
          <p:nvPr>
            <p:ph type="sldNum" sz="quarter" idx="12"/>
          </p:nvPr>
        </p:nvSpPr>
        <p:spPr/>
        <p:txBody>
          <a:bodyPr/>
          <a:lstStyle/>
          <a:p>
            <a:fld id="{7C6D81C2-4AF9-4E19-9330-C1C98C869BDD}" type="slidenum">
              <a:rPr lang="ko-KR" altLang="en-US" smtClean="0"/>
              <a:pPr/>
              <a:t>2</a:t>
            </a:fld>
            <a:endParaRPr lang="en-US" altLang="ko-K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a:extLst>
              <a:ext uri="{FF2B5EF4-FFF2-40B4-BE49-F238E27FC236}">
                <a16:creationId xmlns:a16="http://schemas.microsoft.com/office/drawing/2014/main" id="{7CA0ABB2-A14B-49A4-ADF5-5810075E4791}"/>
              </a:ext>
            </a:extLst>
          </p:cNvPr>
          <p:cNvSpPr>
            <a:spLocks noGrp="1"/>
          </p:cNvSpPr>
          <p:nvPr>
            <p:ph type="title"/>
          </p:nvPr>
        </p:nvSpPr>
        <p:spPr/>
        <p:txBody>
          <a:bodyPr/>
          <a:lstStyle/>
          <a:p>
            <a:r>
              <a:rPr lang="en-US" altLang="zh-TW" dirty="0"/>
              <a:t>2. </a:t>
            </a:r>
            <a:r>
              <a:rPr lang="zh-TW" altLang="en-US" dirty="0"/>
              <a:t>權益變動表</a:t>
            </a:r>
          </a:p>
        </p:txBody>
      </p:sp>
      <p:sp>
        <p:nvSpPr>
          <p:cNvPr id="31747" name="內容版面配置區 2">
            <a:extLst>
              <a:ext uri="{FF2B5EF4-FFF2-40B4-BE49-F238E27FC236}">
                <a16:creationId xmlns:a16="http://schemas.microsoft.com/office/drawing/2014/main" id="{4D35A341-D5A0-413B-91A5-2A032ABFA598}"/>
              </a:ext>
            </a:extLst>
          </p:cNvPr>
          <p:cNvSpPr>
            <a:spLocks noGrp="1"/>
          </p:cNvSpPr>
          <p:nvPr>
            <p:ph idx="1"/>
          </p:nvPr>
        </p:nvSpPr>
        <p:spPr/>
        <p:txBody>
          <a:bodyPr/>
          <a:lstStyle/>
          <a:p>
            <a:r>
              <a:rPr lang="zh-TW" altLang="en-US" dirty="0"/>
              <a:t>係在表達一個會計期間內權益的變動情況。</a:t>
            </a:r>
          </a:p>
          <a:p>
            <a:r>
              <a:rPr lang="zh-TW" altLang="en-US" dirty="0"/>
              <a:t>表達方式：分列權益的各個項目 </a:t>
            </a:r>
            <a:r>
              <a:rPr lang="en-US" altLang="zh-TW" dirty="0"/>
              <a:t>(</a:t>
            </a:r>
            <a:r>
              <a:rPr lang="zh-TW" altLang="en-US" dirty="0"/>
              <a:t>包括股本、資本公積、保留盈餘、庫藏股票等及其細項</a:t>
            </a:r>
            <a:r>
              <a:rPr lang="en-US" altLang="zh-TW" dirty="0"/>
              <a:t>)</a:t>
            </a:r>
            <a:r>
              <a:rPr lang="zh-TW" altLang="en-US" dirty="0"/>
              <a:t>，表達其因著各種事項而發生的變動情況。</a:t>
            </a:r>
            <a:endParaRPr lang="en-US" altLang="zh-TW" dirty="0"/>
          </a:p>
          <a:p>
            <a:r>
              <a:rPr lang="zh-TW" altLang="en-US" dirty="0"/>
              <a:t>若只列保留盈餘的項目，就形成保留盈餘表。</a:t>
            </a:r>
          </a:p>
          <a:p>
            <a:r>
              <a:rPr lang="zh-TW" altLang="en-US" dirty="0"/>
              <a:t>係連結綜合損益表和資產負債表之報表：係因保留盈餘表或權益變動表將綜合損益表中的本期純益轉給資產負債表的保留盈餘。</a:t>
            </a:r>
          </a:p>
          <a:p>
            <a:endParaRPr lang="zh-TW" altLang="en-US" dirty="0"/>
          </a:p>
        </p:txBody>
      </p:sp>
      <p:sp>
        <p:nvSpPr>
          <p:cNvPr id="2" name="日期版面配置區 1">
            <a:extLst>
              <a:ext uri="{FF2B5EF4-FFF2-40B4-BE49-F238E27FC236}">
                <a16:creationId xmlns:a16="http://schemas.microsoft.com/office/drawing/2014/main" id="{4562F1BE-6F67-4876-8966-99C769B807DF}"/>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3DB9BE9E-AB8F-452D-97F1-271DBE68ECB0}"/>
              </a:ext>
            </a:extLst>
          </p:cNvPr>
          <p:cNvSpPr>
            <a:spLocks noGrp="1"/>
          </p:cNvSpPr>
          <p:nvPr>
            <p:ph type="sldNum" sz="quarter" idx="12"/>
          </p:nvPr>
        </p:nvSpPr>
        <p:spPr/>
        <p:txBody>
          <a:bodyPr/>
          <a:lstStyle/>
          <a:p>
            <a:fld id="{7C6D81C2-4AF9-4E19-9330-C1C98C869BDD}" type="slidenum">
              <a:rPr lang="ko-KR" altLang="en-US" smtClean="0"/>
              <a:pPr/>
              <a:t>20</a:t>
            </a:fld>
            <a:endParaRPr lang="en-US" altLang="ko-K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a:extLst>
              <a:ext uri="{FF2B5EF4-FFF2-40B4-BE49-F238E27FC236}">
                <a16:creationId xmlns:a16="http://schemas.microsoft.com/office/drawing/2014/main" id="{ACB27521-3277-4E13-9DC2-C1F8B41D5CCD}"/>
              </a:ext>
            </a:extLst>
          </p:cNvPr>
          <p:cNvSpPr>
            <a:spLocks noGrp="1"/>
          </p:cNvSpPr>
          <p:nvPr>
            <p:ph type="title"/>
          </p:nvPr>
        </p:nvSpPr>
        <p:spPr/>
        <p:txBody>
          <a:bodyPr/>
          <a:lstStyle/>
          <a:p>
            <a:r>
              <a:rPr lang="en-US" altLang="zh-TW" dirty="0"/>
              <a:t>3. </a:t>
            </a:r>
            <a:r>
              <a:rPr lang="zh-TW" altLang="en-US" dirty="0"/>
              <a:t>綜合損益表</a:t>
            </a:r>
          </a:p>
        </p:txBody>
      </p:sp>
      <p:sp>
        <p:nvSpPr>
          <p:cNvPr id="32771" name="內容版面配置區 2">
            <a:extLst>
              <a:ext uri="{FF2B5EF4-FFF2-40B4-BE49-F238E27FC236}">
                <a16:creationId xmlns:a16="http://schemas.microsoft.com/office/drawing/2014/main" id="{FD3E64DC-95DC-438F-BFC7-E9B6FE06506A}"/>
              </a:ext>
            </a:extLst>
          </p:cNvPr>
          <p:cNvSpPr>
            <a:spLocks noGrp="1"/>
          </p:cNvSpPr>
          <p:nvPr>
            <p:ph idx="1"/>
          </p:nvPr>
        </p:nvSpPr>
        <p:spPr/>
        <p:txBody>
          <a:bodyPr/>
          <a:lstStyle/>
          <a:p>
            <a:r>
              <a:rPr lang="zh-TW" altLang="en-US" dirty="0"/>
              <a:t>是依據成本收益配合原則</a:t>
            </a:r>
            <a:r>
              <a:rPr lang="en-US" altLang="zh-TW" dirty="0"/>
              <a:t>(Matching principle) </a:t>
            </a:r>
            <a:r>
              <a:rPr lang="zh-TW" altLang="en-US" dirty="0"/>
              <a:t>而將企業於特定會計期間內的所有收入、成本及費用等會計項目彙總集中，以說明該會計期間的經營成果；其係報導企業在一定期間的經營損益情況。</a:t>
            </a:r>
          </a:p>
          <a:p>
            <a:r>
              <a:rPr lang="zh-TW" altLang="en-US" dirty="0"/>
              <a:t>服務業的損益計算公式為：</a:t>
            </a:r>
          </a:p>
          <a:p>
            <a:endParaRPr lang="zh-TW" altLang="en-US" dirty="0"/>
          </a:p>
        </p:txBody>
      </p:sp>
      <p:sp>
        <p:nvSpPr>
          <p:cNvPr id="2" name="日期版面配置區 1">
            <a:extLst>
              <a:ext uri="{FF2B5EF4-FFF2-40B4-BE49-F238E27FC236}">
                <a16:creationId xmlns:a16="http://schemas.microsoft.com/office/drawing/2014/main" id="{D1D32E00-CD22-4038-97B0-21676285BC7D}"/>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692C7A5B-951E-4AC2-9A25-E3A25425B7AD}"/>
              </a:ext>
            </a:extLst>
          </p:cNvPr>
          <p:cNvSpPr>
            <a:spLocks noGrp="1"/>
          </p:cNvSpPr>
          <p:nvPr>
            <p:ph type="sldNum" sz="quarter" idx="12"/>
          </p:nvPr>
        </p:nvSpPr>
        <p:spPr/>
        <p:txBody>
          <a:bodyPr/>
          <a:lstStyle/>
          <a:p>
            <a:fld id="{7C6D81C2-4AF9-4E19-9330-C1C98C869BDD}" type="slidenum">
              <a:rPr lang="ko-KR" altLang="en-US" smtClean="0"/>
              <a:pPr/>
              <a:t>21</a:t>
            </a:fld>
            <a:endParaRPr lang="en-US" altLang="ko-KR"/>
          </a:p>
        </p:txBody>
      </p:sp>
      <p:sp>
        <p:nvSpPr>
          <p:cNvPr id="6" name="圓角矩形 5">
            <a:extLst>
              <a:ext uri="{FF2B5EF4-FFF2-40B4-BE49-F238E27FC236}">
                <a16:creationId xmlns:a16="http://schemas.microsoft.com/office/drawing/2014/main" id="{F50356D6-4B7C-4770-A5CE-7DFAF9E959D8}"/>
              </a:ext>
            </a:extLst>
          </p:cNvPr>
          <p:cNvSpPr/>
          <p:nvPr/>
        </p:nvSpPr>
        <p:spPr bwMode="auto">
          <a:xfrm>
            <a:off x="2999656" y="4365104"/>
            <a:ext cx="6324600" cy="1143000"/>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營業利益 </a:t>
            </a:r>
            <a:r>
              <a:rPr lang="en-US" altLang="zh-TW" sz="2800" b="1" dirty="0">
                <a:solidFill>
                  <a:schemeClr val="tx1"/>
                </a:solidFill>
                <a:latin typeface="Times New Roman" pitchFamily="18" charset="0"/>
                <a:ea typeface="標楷體" pitchFamily="65" charset="-120"/>
                <a:cs typeface="Times New Roman" pitchFamily="18" charset="0"/>
              </a:rPr>
              <a:t>(Income) </a:t>
            </a:r>
          </a:p>
          <a:p>
            <a:pPr algn="ctr" eaLnBrk="0" hangingPunct="0">
              <a:defRPr/>
            </a:pP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收入 </a:t>
            </a:r>
            <a:r>
              <a:rPr lang="en-US" altLang="zh-TW" sz="2800" b="1" dirty="0">
                <a:solidFill>
                  <a:schemeClr val="tx1"/>
                </a:solidFill>
                <a:latin typeface="Times New Roman" pitchFamily="18" charset="0"/>
                <a:ea typeface="標楷體" pitchFamily="65" charset="-120"/>
                <a:cs typeface="Times New Roman" pitchFamily="18" charset="0"/>
              </a:rPr>
              <a:t>(Revenue) − </a:t>
            </a:r>
            <a:r>
              <a:rPr lang="zh-TW" altLang="en-US" sz="2800" b="1" dirty="0">
                <a:solidFill>
                  <a:schemeClr val="tx1"/>
                </a:solidFill>
                <a:latin typeface="Times New Roman" pitchFamily="18" charset="0"/>
                <a:ea typeface="標楷體" pitchFamily="65" charset="-120"/>
                <a:cs typeface="Times New Roman" pitchFamily="18" charset="0"/>
              </a:rPr>
              <a:t>費用 </a:t>
            </a:r>
            <a:r>
              <a:rPr lang="en-US" altLang="zh-TW" sz="2800" b="1" dirty="0">
                <a:solidFill>
                  <a:schemeClr val="tx1"/>
                </a:solidFill>
                <a:latin typeface="Times New Roman" pitchFamily="18" charset="0"/>
                <a:ea typeface="標楷體" pitchFamily="65" charset="-120"/>
                <a:cs typeface="Times New Roman" pitchFamily="18" charset="0"/>
              </a:rPr>
              <a:t>(Expenses)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a:extLst>
              <a:ext uri="{FF2B5EF4-FFF2-40B4-BE49-F238E27FC236}">
                <a16:creationId xmlns:a16="http://schemas.microsoft.com/office/drawing/2014/main" id="{BBD7ACCB-441B-4CEA-9B40-D60CE57DA440}"/>
              </a:ext>
            </a:extLst>
          </p:cNvPr>
          <p:cNvSpPr>
            <a:spLocks noGrp="1"/>
          </p:cNvSpPr>
          <p:nvPr>
            <p:ph type="title"/>
          </p:nvPr>
        </p:nvSpPr>
        <p:spPr/>
        <p:txBody>
          <a:bodyPr/>
          <a:lstStyle/>
          <a:p>
            <a:r>
              <a:rPr lang="en-US" altLang="zh-TW" dirty="0"/>
              <a:t>3. </a:t>
            </a:r>
            <a:r>
              <a:rPr lang="zh-TW" altLang="en-US" dirty="0"/>
              <a:t>綜合損益表</a:t>
            </a:r>
          </a:p>
        </p:txBody>
      </p:sp>
      <p:sp>
        <p:nvSpPr>
          <p:cNvPr id="33795" name="內容版面配置區 2">
            <a:extLst>
              <a:ext uri="{FF2B5EF4-FFF2-40B4-BE49-F238E27FC236}">
                <a16:creationId xmlns:a16="http://schemas.microsoft.com/office/drawing/2014/main" id="{CC177355-03D1-4ED2-9B8F-3A1AB1338D36}"/>
              </a:ext>
            </a:extLst>
          </p:cNvPr>
          <p:cNvSpPr>
            <a:spLocks noGrp="1"/>
          </p:cNvSpPr>
          <p:nvPr>
            <p:ph idx="1"/>
          </p:nvPr>
        </p:nvSpPr>
        <p:spPr>
          <a:xfrm>
            <a:off x="609600" y="1451361"/>
            <a:ext cx="5495217" cy="4793864"/>
          </a:xfrm>
        </p:spPr>
        <p:txBody>
          <a:bodyPr/>
          <a:lstStyle/>
          <a:p>
            <a:r>
              <a:rPr lang="zh-TW" altLang="en-US" dirty="0"/>
              <a:t>買賣業與製造業的損益計算公式為：</a:t>
            </a:r>
          </a:p>
          <a:p>
            <a:endParaRPr lang="zh-TW" altLang="en-US" dirty="0"/>
          </a:p>
          <a:p>
            <a:endParaRPr lang="zh-TW" altLang="en-US" dirty="0"/>
          </a:p>
        </p:txBody>
      </p:sp>
      <p:sp>
        <p:nvSpPr>
          <p:cNvPr id="2" name="日期版面配置區 1">
            <a:extLst>
              <a:ext uri="{FF2B5EF4-FFF2-40B4-BE49-F238E27FC236}">
                <a16:creationId xmlns:a16="http://schemas.microsoft.com/office/drawing/2014/main" id="{DE58867F-E87D-447D-96FB-BB2CF2DB1549}"/>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D189B9CE-AC99-4E3E-AA6A-E7E26EC8F9A5}"/>
              </a:ext>
            </a:extLst>
          </p:cNvPr>
          <p:cNvSpPr>
            <a:spLocks noGrp="1"/>
          </p:cNvSpPr>
          <p:nvPr>
            <p:ph type="sldNum" sz="quarter" idx="12"/>
          </p:nvPr>
        </p:nvSpPr>
        <p:spPr/>
        <p:txBody>
          <a:bodyPr/>
          <a:lstStyle/>
          <a:p>
            <a:fld id="{7C6D81C2-4AF9-4E19-9330-C1C98C869BDD}" type="slidenum">
              <a:rPr lang="ko-KR" altLang="en-US" smtClean="0"/>
              <a:pPr/>
              <a:t>22</a:t>
            </a:fld>
            <a:endParaRPr lang="en-US" altLang="ko-KR"/>
          </a:p>
        </p:txBody>
      </p:sp>
      <p:sp>
        <p:nvSpPr>
          <p:cNvPr id="8" name="圓角矩形 7">
            <a:extLst>
              <a:ext uri="{FF2B5EF4-FFF2-40B4-BE49-F238E27FC236}">
                <a16:creationId xmlns:a16="http://schemas.microsoft.com/office/drawing/2014/main" id="{7B36BDAE-BFA8-40A1-BC82-F4836410D182}"/>
              </a:ext>
            </a:extLst>
          </p:cNvPr>
          <p:cNvSpPr/>
          <p:nvPr/>
        </p:nvSpPr>
        <p:spPr bwMode="auto">
          <a:xfrm>
            <a:off x="1190092" y="2852936"/>
            <a:ext cx="4680520" cy="1440160"/>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spcBef>
                <a:spcPts val="600"/>
              </a:spcBef>
              <a:defRPr/>
            </a:pPr>
            <a:r>
              <a:rPr lang="zh-TW" altLang="en-US" sz="3200" b="1" dirty="0">
                <a:solidFill>
                  <a:schemeClr val="tx1"/>
                </a:solidFill>
              </a:rPr>
              <a:t>   </a:t>
            </a:r>
            <a:r>
              <a:rPr lang="zh-TW" altLang="en-US" sz="2400" b="1" dirty="0">
                <a:solidFill>
                  <a:schemeClr val="tx1"/>
                </a:solidFill>
                <a:latin typeface="標楷體" pitchFamily="65" charset="-120"/>
                <a:ea typeface="標楷體" pitchFamily="65" charset="-120"/>
              </a:rPr>
              <a:t>銷貨淨額</a:t>
            </a:r>
            <a:endParaRPr lang="en-US" altLang="zh-TW" sz="2400" b="1" dirty="0">
              <a:solidFill>
                <a:schemeClr val="tx1"/>
              </a:solidFill>
              <a:latin typeface="標楷體" pitchFamily="65" charset="-120"/>
              <a:ea typeface="標楷體" pitchFamily="65" charset="-120"/>
            </a:endParaRPr>
          </a:p>
          <a:p>
            <a:pPr>
              <a:spcBef>
                <a:spcPts val="600"/>
              </a:spcBef>
              <a:defRPr/>
            </a:pPr>
            <a:r>
              <a:rPr lang="en-US" altLang="zh-TW" sz="2400" b="1" dirty="0">
                <a:solidFill>
                  <a:schemeClr val="tx1"/>
                </a:solidFill>
                <a:latin typeface="標楷體" pitchFamily="65" charset="-120"/>
                <a:ea typeface="標楷體" pitchFamily="65" charset="-120"/>
              </a:rPr>
              <a:t>= </a:t>
            </a:r>
            <a:r>
              <a:rPr lang="zh-TW" altLang="en-US" sz="2400" b="1" dirty="0">
                <a:solidFill>
                  <a:schemeClr val="tx1"/>
                </a:solidFill>
                <a:latin typeface="標楷體" pitchFamily="65" charset="-120"/>
                <a:ea typeface="標楷體" pitchFamily="65" charset="-120"/>
              </a:rPr>
              <a:t>銷貨收入 − 銷貨退回與讓價</a:t>
            </a:r>
            <a:endParaRPr lang="en-US" altLang="zh-TW" sz="2400" b="1" dirty="0">
              <a:solidFill>
                <a:schemeClr val="tx1"/>
              </a:solidFill>
              <a:latin typeface="標楷體" pitchFamily="65" charset="-120"/>
              <a:ea typeface="標楷體" pitchFamily="65" charset="-120"/>
            </a:endParaRPr>
          </a:p>
          <a:p>
            <a:pPr>
              <a:spcBef>
                <a:spcPts val="0"/>
              </a:spcBef>
              <a:defRPr/>
            </a:pPr>
            <a:r>
              <a:rPr lang="zh-TW" altLang="en-US" sz="2400" b="1" dirty="0">
                <a:solidFill>
                  <a:schemeClr val="tx1"/>
                </a:solidFill>
                <a:latin typeface="標楷體" pitchFamily="65" charset="-120"/>
                <a:ea typeface="標楷體" pitchFamily="65" charset="-120"/>
              </a:rPr>
              <a:t>  − 銷貨折扣</a:t>
            </a:r>
            <a:endParaRPr lang="en-US" altLang="zh-TW" sz="2400" b="1" dirty="0">
              <a:solidFill>
                <a:schemeClr val="tx1"/>
              </a:solidFill>
              <a:latin typeface="標楷體" pitchFamily="65" charset="-120"/>
              <a:ea typeface="標楷體" pitchFamily="65" charset="-120"/>
              <a:cs typeface="Times New Roman" pitchFamily="18" charset="0"/>
            </a:endParaRPr>
          </a:p>
        </p:txBody>
      </p:sp>
      <p:pic>
        <p:nvPicPr>
          <p:cNvPr id="9" name="圖片 8">
            <a:extLst>
              <a:ext uri="{FF2B5EF4-FFF2-40B4-BE49-F238E27FC236}">
                <a16:creationId xmlns:a16="http://schemas.microsoft.com/office/drawing/2014/main" id="{499406E5-560F-40E9-97B8-3E75AE89196B}"/>
              </a:ext>
            </a:extLst>
          </p:cNvPr>
          <p:cNvPicPr>
            <a:picLocks noChangeAspect="1"/>
          </p:cNvPicPr>
          <p:nvPr/>
        </p:nvPicPr>
        <p:blipFill>
          <a:blip r:embed="rId2"/>
          <a:stretch>
            <a:fillRect/>
          </a:stretch>
        </p:blipFill>
        <p:spPr>
          <a:xfrm>
            <a:off x="6104818" y="1232235"/>
            <a:ext cx="4959734" cy="5379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a:extLst>
              <a:ext uri="{FF2B5EF4-FFF2-40B4-BE49-F238E27FC236}">
                <a16:creationId xmlns:a16="http://schemas.microsoft.com/office/drawing/2014/main" id="{1D1FFF41-BEEC-448C-AC32-A6DC1624336F}"/>
              </a:ext>
            </a:extLst>
          </p:cNvPr>
          <p:cNvSpPr>
            <a:spLocks noGrp="1"/>
          </p:cNvSpPr>
          <p:nvPr>
            <p:ph type="title"/>
          </p:nvPr>
        </p:nvSpPr>
        <p:spPr/>
        <p:txBody>
          <a:bodyPr/>
          <a:lstStyle/>
          <a:p>
            <a:r>
              <a:rPr lang="en-US" altLang="zh-TW" dirty="0"/>
              <a:t>4. </a:t>
            </a:r>
            <a:r>
              <a:rPr lang="zh-TW" altLang="en-US" dirty="0"/>
              <a:t>現金流量表</a:t>
            </a:r>
          </a:p>
        </p:txBody>
      </p:sp>
      <p:sp>
        <p:nvSpPr>
          <p:cNvPr id="34819" name="內容版面配置區 2">
            <a:extLst>
              <a:ext uri="{FF2B5EF4-FFF2-40B4-BE49-F238E27FC236}">
                <a16:creationId xmlns:a16="http://schemas.microsoft.com/office/drawing/2014/main" id="{F3A697F1-EFDB-4287-81D1-C50D0BA0C01D}"/>
              </a:ext>
            </a:extLst>
          </p:cNvPr>
          <p:cNvSpPr>
            <a:spLocks noGrp="1"/>
          </p:cNvSpPr>
          <p:nvPr>
            <p:ph idx="1"/>
          </p:nvPr>
        </p:nvSpPr>
        <p:spPr/>
        <p:txBody>
          <a:bodyPr/>
          <a:lstStyle/>
          <a:p>
            <a:r>
              <a:rPr lang="zh-TW" altLang="en-US" dirty="0"/>
              <a:t>主要報導在一特定期間內，有關企業之營業活動、投資活動及籌資活動 </a:t>
            </a:r>
            <a:r>
              <a:rPr lang="en-US" altLang="zh-TW" dirty="0"/>
              <a:t>(</a:t>
            </a:r>
            <a:r>
              <a:rPr lang="zh-TW" altLang="en-US" dirty="0"/>
              <a:t>又稱為理財活動</a:t>
            </a:r>
            <a:r>
              <a:rPr lang="en-US" altLang="zh-TW" dirty="0"/>
              <a:t>) </a:t>
            </a:r>
            <a:r>
              <a:rPr lang="zh-TW" altLang="en-US" dirty="0"/>
              <a:t>之現金流入及流出情形。</a:t>
            </a:r>
          </a:p>
          <a:p>
            <a:r>
              <a:rPr lang="zh-TW" altLang="en-US" dirty="0"/>
              <a:t>此表可以幫助投資人及債權人進行如下之評估：</a:t>
            </a:r>
          </a:p>
          <a:p>
            <a:pPr marL="971550" lvl="1" indent="-514350">
              <a:buFont typeface="+mj-lt"/>
              <a:buAutoNum type="arabicParenR"/>
            </a:pPr>
            <a:r>
              <a:rPr lang="zh-TW" altLang="en-US" dirty="0"/>
              <a:t>評估企業未來產生淨現金流入之能力。</a:t>
            </a:r>
          </a:p>
          <a:p>
            <a:pPr marL="971550" lvl="1" indent="-514350">
              <a:buFont typeface="+mj-lt"/>
              <a:buAutoNum type="arabicParenR"/>
            </a:pPr>
            <a:r>
              <a:rPr lang="zh-TW" altLang="en-US" dirty="0"/>
              <a:t>評估企業償還負債、支付股利的能力。</a:t>
            </a:r>
          </a:p>
          <a:p>
            <a:pPr marL="971550" lvl="1" indent="-514350">
              <a:buFont typeface="+mj-lt"/>
              <a:buAutoNum type="arabicParenR"/>
            </a:pPr>
            <a:r>
              <a:rPr lang="zh-TW" altLang="en-US" dirty="0"/>
              <a:t>評估企業需要向外籌資的程度。</a:t>
            </a:r>
          </a:p>
          <a:p>
            <a:pPr marL="971550" lvl="1" indent="-514350">
              <a:buFont typeface="+mj-lt"/>
              <a:buAutoNum type="arabicParenR"/>
            </a:pPr>
            <a:r>
              <a:rPr lang="zh-TW" altLang="en-US" dirty="0"/>
              <a:t>評估純益與營業活動之現金流量產生差異之原因。</a:t>
            </a:r>
          </a:p>
          <a:p>
            <a:pPr marL="971550" lvl="1" indent="-514350">
              <a:buFont typeface="+mj-lt"/>
              <a:buAutoNum type="arabicParenR"/>
            </a:pPr>
            <a:r>
              <a:rPr lang="zh-TW" altLang="en-US" dirty="0"/>
              <a:t>評估企業在特定期間之現金與非現金投資、籌資活動對財務狀況之影響。</a:t>
            </a:r>
          </a:p>
          <a:p>
            <a:endParaRPr lang="zh-TW" altLang="en-US" dirty="0"/>
          </a:p>
          <a:p>
            <a:endParaRPr lang="zh-TW" altLang="en-US" dirty="0"/>
          </a:p>
        </p:txBody>
      </p:sp>
      <p:sp>
        <p:nvSpPr>
          <p:cNvPr id="2" name="日期版面配置區 1">
            <a:extLst>
              <a:ext uri="{FF2B5EF4-FFF2-40B4-BE49-F238E27FC236}">
                <a16:creationId xmlns:a16="http://schemas.microsoft.com/office/drawing/2014/main" id="{24D39F1A-9768-455F-9B1D-FDE25167F648}"/>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A49E3EE9-54CB-4DAE-82C6-224A02F532F4}"/>
              </a:ext>
            </a:extLst>
          </p:cNvPr>
          <p:cNvSpPr>
            <a:spLocks noGrp="1"/>
          </p:cNvSpPr>
          <p:nvPr>
            <p:ph type="sldNum" sz="quarter" idx="12"/>
          </p:nvPr>
        </p:nvSpPr>
        <p:spPr/>
        <p:txBody>
          <a:bodyPr/>
          <a:lstStyle/>
          <a:p>
            <a:fld id="{7C6D81C2-4AF9-4E19-9330-C1C98C869BDD}" type="slidenum">
              <a:rPr lang="ko-KR" altLang="en-US" smtClean="0"/>
              <a:pPr/>
              <a:t>23</a:t>
            </a:fld>
            <a:endParaRPr lang="en-US" altLang="ko-K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65544253-449F-4E92-B28F-3C0B7B45BC58}"/>
              </a:ext>
            </a:extLst>
          </p:cNvPr>
          <p:cNvSpPr>
            <a:spLocks noGrp="1"/>
          </p:cNvSpPr>
          <p:nvPr>
            <p:ph type="title"/>
          </p:nvPr>
        </p:nvSpPr>
        <p:spPr/>
        <p:txBody>
          <a:bodyPr/>
          <a:lstStyle/>
          <a:p>
            <a:endParaRPr lang="zh-TW" altLang="en-US"/>
          </a:p>
        </p:txBody>
      </p:sp>
      <p:graphicFrame>
        <p:nvGraphicFramePr>
          <p:cNvPr id="9" name="內容版面配置區 8">
            <a:extLst>
              <a:ext uri="{FF2B5EF4-FFF2-40B4-BE49-F238E27FC236}">
                <a16:creationId xmlns:a16="http://schemas.microsoft.com/office/drawing/2014/main" id="{6B30CD71-F94D-46F8-A756-0964EBBB1ACD}"/>
              </a:ext>
            </a:extLst>
          </p:cNvPr>
          <p:cNvGraphicFramePr>
            <a:graphicFrameLocks noGrp="1"/>
          </p:cNvGraphicFramePr>
          <p:nvPr>
            <p:ph idx="1"/>
            <p:extLst>
              <p:ext uri="{D42A27DB-BD31-4B8C-83A1-F6EECF244321}">
                <p14:modId xmlns:p14="http://schemas.microsoft.com/office/powerpoint/2010/main" val="549471726"/>
              </p:ext>
            </p:extLst>
          </p:nvPr>
        </p:nvGraphicFramePr>
        <p:xfrm>
          <a:off x="2639616" y="860085"/>
          <a:ext cx="6696744" cy="4793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日期版面配置區 1">
            <a:extLst>
              <a:ext uri="{FF2B5EF4-FFF2-40B4-BE49-F238E27FC236}">
                <a16:creationId xmlns:a16="http://schemas.microsoft.com/office/drawing/2014/main" id="{7B6D3DA4-CE8A-4633-94A2-BB39962EE2A1}"/>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5825221A-AD26-4593-A6B6-3CFDC0EA12BB}"/>
              </a:ext>
            </a:extLst>
          </p:cNvPr>
          <p:cNvSpPr>
            <a:spLocks noGrp="1"/>
          </p:cNvSpPr>
          <p:nvPr>
            <p:ph type="sldNum" sz="quarter" idx="12"/>
          </p:nvPr>
        </p:nvSpPr>
        <p:spPr/>
        <p:txBody>
          <a:bodyPr/>
          <a:lstStyle/>
          <a:p>
            <a:fld id="{0334D8C2-18A1-4FA7-B27C-276121E31209}" type="slidenum">
              <a:rPr lang="ko-KR" altLang="en-US" smtClean="0"/>
              <a:pPr/>
              <a:t>24</a:t>
            </a:fld>
            <a:endParaRPr lang="en-US" altLang="ko-KR"/>
          </a:p>
        </p:txBody>
      </p:sp>
      <p:sp>
        <p:nvSpPr>
          <p:cNvPr id="11" name="矩形 10">
            <a:extLst>
              <a:ext uri="{FF2B5EF4-FFF2-40B4-BE49-F238E27FC236}">
                <a16:creationId xmlns:a16="http://schemas.microsoft.com/office/drawing/2014/main" id="{E921A6ED-B2E1-4CB1-B1E5-BC344BCA7E9C}"/>
              </a:ext>
            </a:extLst>
          </p:cNvPr>
          <p:cNvSpPr/>
          <p:nvPr/>
        </p:nvSpPr>
        <p:spPr>
          <a:xfrm>
            <a:off x="3287688" y="5653949"/>
            <a:ext cx="5107488" cy="584775"/>
          </a:xfrm>
          <a:prstGeom prst="rect">
            <a:avLst/>
          </a:prstGeom>
        </p:spPr>
        <p:txBody>
          <a:bodyPr wrap="none">
            <a:spAutoFit/>
          </a:bodyPr>
          <a:lstStyle/>
          <a:p>
            <a:r>
              <a:rPr lang="zh-TW" altLang="en-US" sz="3200" b="1" dirty="0"/>
              <a:t>圖 </a:t>
            </a:r>
            <a:r>
              <a:rPr lang="en-US" altLang="zh-TW" sz="3200" b="1" dirty="0"/>
              <a:t>8-4 </a:t>
            </a:r>
            <a:r>
              <a:rPr lang="zh-TW" altLang="en-US" sz="3200" b="1" dirty="0"/>
              <a:t>現金流量表包含項目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a:extLst>
              <a:ext uri="{FF2B5EF4-FFF2-40B4-BE49-F238E27FC236}">
                <a16:creationId xmlns:a16="http://schemas.microsoft.com/office/drawing/2014/main" id="{F94713FD-228C-43FE-8145-01869CE1D66B}"/>
              </a:ext>
            </a:extLst>
          </p:cNvPr>
          <p:cNvSpPr>
            <a:spLocks noGrp="1"/>
          </p:cNvSpPr>
          <p:nvPr>
            <p:ph type="title"/>
          </p:nvPr>
        </p:nvSpPr>
        <p:spPr/>
        <p:txBody>
          <a:bodyPr/>
          <a:lstStyle/>
          <a:p>
            <a:r>
              <a:rPr lang="en-US" altLang="zh-TW" dirty="0"/>
              <a:t>8.2.2 </a:t>
            </a:r>
            <a:r>
              <a:rPr lang="zh-TW" altLang="en-US" dirty="0"/>
              <a:t>基本的會計循環</a:t>
            </a:r>
          </a:p>
        </p:txBody>
      </p:sp>
      <p:sp>
        <p:nvSpPr>
          <p:cNvPr id="36867" name="內容版面配置區 2">
            <a:extLst>
              <a:ext uri="{FF2B5EF4-FFF2-40B4-BE49-F238E27FC236}">
                <a16:creationId xmlns:a16="http://schemas.microsoft.com/office/drawing/2014/main" id="{08FEFAFA-30DF-48C8-933D-9E959EEBAAA6}"/>
              </a:ext>
            </a:extLst>
          </p:cNvPr>
          <p:cNvSpPr>
            <a:spLocks noGrp="1"/>
          </p:cNvSpPr>
          <p:nvPr>
            <p:ph idx="1"/>
          </p:nvPr>
        </p:nvSpPr>
        <p:spPr>
          <a:xfrm>
            <a:off x="407368" y="1226716"/>
            <a:ext cx="11449272" cy="5442644"/>
          </a:xfrm>
        </p:spPr>
        <p:txBody>
          <a:bodyPr/>
          <a:lstStyle/>
          <a:p>
            <a:r>
              <a:rPr lang="zh-TW" altLang="en-US" dirty="0"/>
              <a:t>一個會計循環以編製出財務報表並結帳為終點。</a:t>
            </a:r>
          </a:p>
        </p:txBody>
      </p:sp>
      <p:sp>
        <p:nvSpPr>
          <p:cNvPr id="2" name="日期版面配置區 1">
            <a:extLst>
              <a:ext uri="{FF2B5EF4-FFF2-40B4-BE49-F238E27FC236}">
                <a16:creationId xmlns:a16="http://schemas.microsoft.com/office/drawing/2014/main" id="{19203040-8C70-4838-8E2C-4D70687F9348}"/>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52D8238C-7B7A-4567-9C2A-C8D64EE008D2}"/>
              </a:ext>
            </a:extLst>
          </p:cNvPr>
          <p:cNvSpPr>
            <a:spLocks noGrp="1"/>
          </p:cNvSpPr>
          <p:nvPr>
            <p:ph type="sldNum" sz="quarter" idx="12"/>
          </p:nvPr>
        </p:nvSpPr>
        <p:spPr/>
        <p:txBody>
          <a:bodyPr/>
          <a:lstStyle/>
          <a:p>
            <a:fld id="{7C6D81C2-4AF9-4E19-9330-C1C98C869BDD}" type="slidenum">
              <a:rPr lang="ko-KR" altLang="en-US" smtClean="0"/>
              <a:pPr/>
              <a:t>25</a:t>
            </a:fld>
            <a:endParaRPr lang="en-US" altLang="ko-KR"/>
          </a:p>
        </p:txBody>
      </p:sp>
      <p:pic>
        <p:nvPicPr>
          <p:cNvPr id="8" name="圖片 7">
            <a:extLst>
              <a:ext uri="{FF2B5EF4-FFF2-40B4-BE49-F238E27FC236}">
                <a16:creationId xmlns:a16="http://schemas.microsoft.com/office/drawing/2014/main" id="{97E205D0-F429-4134-86CD-DC49B745A09F}"/>
              </a:ext>
            </a:extLst>
          </p:cNvPr>
          <p:cNvPicPr>
            <a:picLocks noChangeAspect="1"/>
          </p:cNvPicPr>
          <p:nvPr/>
        </p:nvPicPr>
        <p:blipFill>
          <a:blip r:embed="rId2"/>
          <a:stretch>
            <a:fillRect/>
          </a:stretch>
        </p:blipFill>
        <p:spPr>
          <a:xfrm rot="5400000">
            <a:off x="3934433" y="-1560138"/>
            <a:ext cx="4545238" cy="11321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a:extLst>
              <a:ext uri="{FF2B5EF4-FFF2-40B4-BE49-F238E27FC236}">
                <a16:creationId xmlns:a16="http://schemas.microsoft.com/office/drawing/2014/main" id="{CA22EF9A-308A-4FB6-B9CE-258F10866219}"/>
              </a:ext>
            </a:extLst>
          </p:cNvPr>
          <p:cNvSpPr>
            <a:spLocks noGrp="1"/>
          </p:cNvSpPr>
          <p:nvPr>
            <p:ph type="title"/>
          </p:nvPr>
        </p:nvSpPr>
        <p:spPr/>
        <p:txBody>
          <a:bodyPr/>
          <a:lstStyle/>
          <a:p>
            <a:r>
              <a:rPr lang="zh-TW" altLang="en-US" dirty="0"/>
              <a:t>會計循環七大步驟</a:t>
            </a:r>
          </a:p>
        </p:txBody>
      </p:sp>
      <p:sp>
        <p:nvSpPr>
          <p:cNvPr id="3" name="內容版面配置區 2">
            <a:extLst>
              <a:ext uri="{FF2B5EF4-FFF2-40B4-BE49-F238E27FC236}">
                <a16:creationId xmlns:a16="http://schemas.microsoft.com/office/drawing/2014/main" id="{3F8B96AB-82A6-4B49-9584-B41CA0A1EDB2}"/>
              </a:ext>
            </a:extLst>
          </p:cNvPr>
          <p:cNvSpPr>
            <a:spLocks noGrp="1"/>
          </p:cNvSpPr>
          <p:nvPr>
            <p:ph idx="1"/>
          </p:nvPr>
        </p:nvSpPr>
        <p:spPr/>
        <p:txBody>
          <a:bodyPr/>
          <a:lstStyle/>
          <a:p>
            <a:pPr marL="514350" indent="-514350">
              <a:buFont typeface="+mj-lt"/>
              <a:buAutoNum type="arabicPeriod"/>
            </a:pPr>
            <a:r>
              <a:rPr lang="zh-TW" altLang="en-US" dirty="0">
                <a:solidFill>
                  <a:schemeClr val="tx2"/>
                </a:solidFill>
              </a:rPr>
              <a:t>在日記簿作交易分錄：</a:t>
            </a:r>
          </a:p>
          <a:p>
            <a:pPr lvl="1"/>
            <a:r>
              <a:rPr lang="zh-TW" altLang="en-US" dirty="0"/>
              <a:t>針對有影響到組織之資產、負債或權益的會計交易事項，依據會計借貸法則，並按交易發生之時間順序而在日記簿上作會計分錄。</a:t>
            </a:r>
            <a:endParaRPr lang="en-US" altLang="zh-TW" dirty="0"/>
          </a:p>
          <a:p>
            <a:pPr marL="514350" indent="-514350">
              <a:buFont typeface="+mj-lt"/>
              <a:buAutoNum type="arabicPeriod"/>
            </a:pPr>
            <a:r>
              <a:rPr lang="zh-TW" altLang="en-US" dirty="0">
                <a:solidFill>
                  <a:schemeClr val="tx2"/>
                </a:solidFill>
              </a:rPr>
              <a:t>過帳到分類帳：</a:t>
            </a:r>
          </a:p>
          <a:p>
            <a:pPr lvl="1"/>
            <a:r>
              <a:rPr lang="zh-TW" altLang="en-US" dirty="0"/>
              <a:t>分類帳是以會計項目為記載單位，每一會計項目設置一個帳戶，並以會計項目為帳戶名稱而用以記載各會計項目因為交易而發生的增減變動。</a:t>
            </a:r>
          </a:p>
          <a:p>
            <a:endParaRPr lang="zh-TW" altLang="en-US" dirty="0"/>
          </a:p>
        </p:txBody>
      </p:sp>
      <p:sp>
        <p:nvSpPr>
          <p:cNvPr id="2" name="日期版面配置區 1">
            <a:extLst>
              <a:ext uri="{FF2B5EF4-FFF2-40B4-BE49-F238E27FC236}">
                <a16:creationId xmlns:a16="http://schemas.microsoft.com/office/drawing/2014/main" id="{DE61B82C-161B-42C6-945B-2EADF5DF5511}"/>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4" name="投影片編號版面配置區 3">
            <a:extLst>
              <a:ext uri="{FF2B5EF4-FFF2-40B4-BE49-F238E27FC236}">
                <a16:creationId xmlns:a16="http://schemas.microsoft.com/office/drawing/2014/main" id="{019DDD77-6D96-4BDE-ADB6-F93679993D6B}"/>
              </a:ext>
            </a:extLst>
          </p:cNvPr>
          <p:cNvSpPr>
            <a:spLocks noGrp="1"/>
          </p:cNvSpPr>
          <p:nvPr>
            <p:ph type="sldNum" sz="quarter" idx="12"/>
          </p:nvPr>
        </p:nvSpPr>
        <p:spPr/>
        <p:txBody>
          <a:bodyPr/>
          <a:lstStyle/>
          <a:p>
            <a:fld id="{7C6D81C2-4AF9-4E19-9330-C1C98C869BDD}" type="slidenum">
              <a:rPr lang="ko-KR" altLang="en-US" smtClean="0"/>
              <a:pPr/>
              <a:t>26</a:t>
            </a:fld>
            <a:endParaRPr lang="en-US" altLang="ko-K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a:extLst>
              <a:ext uri="{FF2B5EF4-FFF2-40B4-BE49-F238E27FC236}">
                <a16:creationId xmlns:a16="http://schemas.microsoft.com/office/drawing/2014/main" id="{F4E87542-E850-4884-A035-1EC8D9BF4C70}"/>
              </a:ext>
            </a:extLst>
          </p:cNvPr>
          <p:cNvSpPr>
            <a:spLocks noGrp="1"/>
          </p:cNvSpPr>
          <p:nvPr>
            <p:ph type="title"/>
          </p:nvPr>
        </p:nvSpPr>
        <p:spPr/>
        <p:txBody>
          <a:bodyPr/>
          <a:lstStyle/>
          <a:p>
            <a:r>
              <a:rPr lang="zh-TW" altLang="en-US" dirty="0"/>
              <a:t>會計循環七大步驟</a:t>
            </a:r>
          </a:p>
        </p:txBody>
      </p:sp>
      <p:sp>
        <p:nvSpPr>
          <p:cNvPr id="3" name="內容版面配置區 2">
            <a:extLst>
              <a:ext uri="{FF2B5EF4-FFF2-40B4-BE49-F238E27FC236}">
                <a16:creationId xmlns:a16="http://schemas.microsoft.com/office/drawing/2014/main" id="{E79E3368-3377-4E2A-8933-04E85129CC55}"/>
              </a:ext>
            </a:extLst>
          </p:cNvPr>
          <p:cNvSpPr>
            <a:spLocks noGrp="1"/>
          </p:cNvSpPr>
          <p:nvPr>
            <p:ph idx="1"/>
          </p:nvPr>
        </p:nvSpPr>
        <p:spPr/>
        <p:txBody>
          <a:bodyPr/>
          <a:lstStyle/>
          <a:p>
            <a:pPr marL="514350" indent="-514350">
              <a:buFont typeface="+mj-lt"/>
              <a:buAutoNum type="arabicPeriod" startAt="3"/>
            </a:pPr>
            <a:r>
              <a:rPr lang="zh-TW" altLang="en-US" dirty="0">
                <a:solidFill>
                  <a:schemeClr val="tx2"/>
                </a:solidFill>
              </a:rPr>
              <a:t>試算：</a:t>
            </a:r>
          </a:p>
          <a:p>
            <a:pPr lvl="1"/>
            <a:r>
              <a:rPr lang="zh-TW" altLang="en-US" dirty="0"/>
              <a:t>係檢查所有借餘帳戶的餘額總和是否等於所有貸餘帳戶的餘額總和，是則稱為「借貸平衡」。</a:t>
            </a:r>
          </a:p>
          <a:p>
            <a:pPr lvl="1"/>
            <a:r>
              <a:rPr lang="zh-TW" altLang="en-US" dirty="0"/>
              <a:t>「借貸不平衡」時，一定有錯，須找出錯誤並加以改正；「借貸平衡」時，也可能有錯誤</a:t>
            </a:r>
            <a:r>
              <a:rPr lang="en-US" altLang="zh-TW" dirty="0"/>
              <a:t>(</a:t>
            </a:r>
            <a:r>
              <a:rPr lang="zh-TW" altLang="en-US" dirty="0"/>
              <a:t>如：重複過帳、遺漏過帳</a:t>
            </a:r>
            <a:r>
              <a:rPr lang="en-US" altLang="zh-TW" dirty="0"/>
              <a:t>)</a:t>
            </a:r>
            <a:r>
              <a:rPr lang="zh-TW" altLang="en-US" dirty="0"/>
              <a:t>。</a:t>
            </a:r>
            <a:endParaRPr lang="en-US" altLang="zh-TW" dirty="0"/>
          </a:p>
          <a:p>
            <a:pPr lvl="1"/>
            <a:r>
              <a:rPr lang="zh-TW" altLang="en-US" dirty="0"/>
              <a:t>除了可以檢查錯誤的功用之外，尚可代表某一期間的交易活動的概況，期末更可以利用調整後的試算表來編製財務報表。</a:t>
            </a:r>
          </a:p>
          <a:p>
            <a:endParaRPr lang="zh-TW" altLang="en-US" dirty="0"/>
          </a:p>
        </p:txBody>
      </p:sp>
      <p:sp>
        <p:nvSpPr>
          <p:cNvPr id="2" name="日期版面配置區 1">
            <a:extLst>
              <a:ext uri="{FF2B5EF4-FFF2-40B4-BE49-F238E27FC236}">
                <a16:creationId xmlns:a16="http://schemas.microsoft.com/office/drawing/2014/main" id="{4B4E41E0-6DD4-434A-B199-B85BB6208EF8}"/>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4" name="投影片編號版面配置區 3">
            <a:extLst>
              <a:ext uri="{FF2B5EF4-FFF2-40B4-BE49-F238E27FC236}">
                <a16:creationId xmlns:a16="http://schemas.microsoft.com/office/drawing/2014/main" id="{4B19A677-2329-4B5D-8E90-955BDA18DEB1}"/>
              </a:ext>
            </a:extLst>
          </p:cNvPr>
          <p:cNvSpPr>
            <a:spLocks noGrp="1"/>
          </p:cNvSpPr>
          <p:nvPr>
            <p:ph type="sldNum" sz="quarter" idx="12"/>
          </p:nvPr>
        </p:nvSpPr>
        <p:spPr/>
        <p:txBody>
          <a:bodyPr/>
          <a:lstStyle/>
          <a:p>
            <a:fld id="{7C6D81C2-4AF9-4E19-9330-C1C98C869BDD}" type="slidenum">
              <a:rPr lang="ko-KR" altLang="en-US" smtClean="0"/>
              <a:pPr/>
              <a:t>27</a:t>
            </a:fld>
            <a:endParaRPr lang="en-US" altLang="ko-K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a:extLst>
              <a:ext uri="{FF2B5EF4-FFF2-40B4-BE49-F238E27FC236}">
                <a16:creationId xmlns:a16="http://schemas.microsoft.com/office/drawing/2014/main" id="{8F16472F-E4B9-499F-B336-3A603317ECFD}"/>
              </a:ext>
            </a:extLst>
          </p:cNvPr>
          <p:cNvSpPr>
            <a:spLocks noGrp="1"/>
          </p:cNvSpPr>
          <p:nvPr>
            <p:ph type="title"/>
          </p:nvPr>
        </p:nvSpPr>
        <p:spPr/>
        <p:txBody>
          <a:bodyPr/>
          <a:lstStyle/>
          <a:p>
            <a:r>
              <a:rPr lang="zh-TW" altLang="en-US" dirty="0"/>
              <a:t>會計循環七大步驟</a:t>
            </a:r>
          </a:p>
        </p:txBody>
      </p:sp>
      <p:sp>
        <p:nvSpPr>
          <p:cNvPr id="3" name="內容版面配置區 2">
            <a:extLst>
              <a:ext uri="{FF2B5EF4-FFF2-40B4-BE49-F238E27FC236}">
                <a16:creationId xmlns:a16="http://schemas.microsoft.com/office/drawing/2014/main" id="{A9DF79BD-AFA9-43A8-A747-2CBEBABF7FAC}"/>
              </a:ext>
            </a:extLst>
          </p:cNvPr>
          <p:cNvSpPr>
            <a:spLocks noGrp="1"/>
          </p:cNvSpPr>
          <p:nvPr>
            <p:ph idx="1"/>
          </p:nvPr>
        </p:nvSpPr>
        <p:spPr/>
        <p:txBody>
          <a:bodyPr/>
          <a:lstStyle/>
          <a:p>
            <a:pPr marL="514350" indent="-514350">
              <a:buFont typeface="+mj-lt"/>
              <a:buAutoNum type="arabicPeriod" startAt="4"/>
            </a:pPr>
            <a:r>
              <a:rPr lang="zh-TW" altLang="en-US" dirty="0">
                <a:solidFill>
                  <a:schemeClr val="tx2"/>
                </a:solidFill>
              </a:rPr>
              <a:t>期末調整：</a:t>
            </a:r>
          </a:p>
          <a:p>
            <a:pPr lvl="1"/>
            <a:r>
              <a:rPr lang="zh-TW" altLang="en-US" dirty="0"/>
              <a:t>其目的係基於「成本收益配合原則」而將收入與費用的帳戶調整成可以真正代表當期之收入與費用，以便正確地計算當期損益。</a:t>
            </a:r>
            <a:endParaRPr lang="en-US" altLang="zh-TW" dirty="0"/>
          </a:p>
          <a:p>
            <a:pPr lvl="1"/>
            <a:endParaRPr lang="en-US" altLang="zh-TW" dirty="0"/>
          </a:p>
          <a:p>
            <a:pPr marL="514350" indent="-514350">
              <a:buFont typeface="+mj-lt"/>
              <a:buAutoNum type="arabicPeriod" startAt="4"/>
            </a:pPr>
            <a:r>
              <a:rPr lang="zh-TW" altLang="en-US" dirty="0">
                <a:solidFill>
                  <a:schemeClr val="tx2"/>
                </a:solidFill>
              </a:rPr>
              <a:t>編製財務報表：</a:t>
            </a:r>
          </a:p>
          <a:p>
            <a:pPr lvl="1"/>
            <a:r>
              <a:rPr lang="zh-TW" altLang="en-US" dirty="0"/>
              <a:t>執行完先前之步驟，可先編製當期的綜合損益表，再將結算出的損益，依損益分配原則而轉入資產負債表，進而再編製出現金流量表。</a:t>
            </a:r>
          </a:p>
          <a:p>
            <a:endParaRPr lang="zh-TW" altLang="en-US" dirty="0"/>
          </a:p>
          <a:p>
            <a:endParaRPr lang="zh-TW" altLang="en-US" dirty="0"/>
          </a:p>
          <a:p>
            <a:endParaRPr lang="zh-TW" altLang="en-US" dirty="0"/>
          </a:p>
        </p:txBody>
      </p:sp>
      <p:sp>
        <p:nvSpPr>
          <p:cNvPr id="2" name="日期版面配置區 1">
            <a:extLst>
              <a:ext uri="{FF2B5EF4-FFF2-40B4-BE49-F238E27FC236}">
                <a16:creationId xmlns:a16="http://schemas.microsoft.com/office/drawing/2014/main" id="{AE1C9023-9B26-4ABE-8094-29AC8F1A5EF4}"/>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4" name="投影片編號版面配置區 3">
            <a:extLst>
              <a:ext uri="{FF2B5EF4-FFF2-40B4-BE49-F238E27FC236}">
                <a16:creationId xmlns:a16="http://schemas.microsoft.com/office/drawing/2014/main" id="{4724AD85-E03C-4AF2-B71F-3046CEA042EA}"/>
              </a:ext>
            </a:extLst>
          </p:cNvPr>
          <p:cNvSpPr>
            <a:spLocks noGrp="1"/>
          </p:cNvSpPr>
          <p:nvPr>
            <p:ph type="sldNum" sz="quarter" idx="12"/>
          </p:nvPr>
        </p:nvSpPr>
        <p:spPr/>
        <p:txBody>
          <a:bodyPr/>
          <a:lstStyle/>
          <a:p>
            <a:fld id="{7C6D81C2-4AF9-4E19-9330-C1C98C869BDD}" type="slidenum">
              <a:rPr lang="ko-KR" altLang="en-US" smtClean="0"/>
              <a:pPr/>
              <a:t>28</a:t>
            </a:fld>
            <a:endParaRPr lang="en-US" altLang="ko-K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a:extLst>
              <a:ext uri="{FF2B5EF4-FFF2-40B4-BE49-F238E27FC236}">
                <a16:creationId xmlns:a16="http://schemas.microsoft.com/office/drawing/2014/main" id="{12066E12-6FDB-4AB3-825C-E797A8F0CFB7}"/>
              </a:ext>
            </a:extLst>
          </p:cNvPr>
          <p:cNvSpPr>
            <a:spLocks noGrp="1"/>
          </p:cNvSpPr>
          <p:nvPr>
            <p:ph type="title"/>
          </p:nvPr>
        </p:nvSpPr>
        <p:spPr/>
        <p:txBody>
          <a:bodyPr/>
          <a:lstStyle/>
          <a:p>
            <a:r>
              <a:rPr lang="zh-TW" altLang="en-US" dirty="0"/>
              <a:t>會計循環七大步驟</a:t>
            </a:r>
          </a:p>
        </p:txBody>
      </p:sp>
      <p:sp>
        <p:nvSpPr>
          <p:cNvPr id="3" name="內容版面配置區 2">
            <a:extLst>
              <a:ext uri="{FF2B5EF4-FFF2-40B4-BE49-F238E27FC236}">
                <a16:creationId xmlns:a16="http://schemas.microsoft.com/office/drawing/2014/main" id="{71E1853E-101D-4764-BDAE-65A439930593}"/>
              </a:ext>
            </a:extLst>
          </p:cNvPr>
          <p:cNvSpPr>
            <a:spLocks noGrp="1"/>
          </p:cNvSpPr>
          <p:nvPr>
            <p:ph idx="1"/>
          </p:nvPr>
        </p:nvSpPr>
        <p:spPr/>
        <p:txBody>
          <a:bodyPr/>
          <a:lstStyle/>
          <a:p>
            <a:pPr marL="514350" indent="-514350">
              <a:buFont typeface="+mj-lt"/>
              <a:buAutoNum type="arabicPeriod" startAt="6"/>
            </a:pPr>
            <a:r>
              <a:rPr lang="zh-TW" altLang="en-US" dirty="0">
                <a:solidFill>
                  <a:schemeClr val="tx2"/>
                </a:solidFill>
              </a:rPr>
              <a:t>結帳：</a:t>
            </a:r>
          </a:p>
          <a:p>
            <a:pPr lvl="1"/>
            <a:r>
              <a:rPr lang="zh-TW" altLang="en-US" dirty="0"/>
              <a:t>是將綜合損益表的虛帳戶結清，把資產負債表的實帳戶結轉下期的工作。</a:t>
            </a:r>
          </a:p>
          <a:p>
            <a:pPr lvl="1"/>
            <a:r>
              <a:rPr lang="zh-TW" altLang="en-US" dirty="0"/>
              <a:t>期末的會計程序為先結帳而後編表，但在爭取時效之下，亦可先編表後結帳。</a:t>
            </a:r>
            <a:endParaRPr lang="en-US" altLang="zh-TW" dirty="0"/>
          </a:p>
          <a:p>
            <a:pPr marL="514350" indent="-514350">
              <a:buFont typeface="+mj-lt"/>
              <a:buAutoNum type="arabicPeriod" startAt="6"/>
            </a:pPr>
            <a:r>
              <a:rPr lang="zh-TW" altLang="en-US" dirty="0">
                <a:solidFill>
                  <a:schemeClr val="tx2"/>
                </a:solidFill>
              </a:rPr>
              <a:t>開帳：</a:t>
            </a:r>
          </a:p>
          <a:p>
            <a:pPr lvl="1"/>
            <a:r>
              <a:rPr lang="zh-TW" altLang="en-US" dirty="0"/>
              <a:t>每期期初應將上期期末各資產負債表上各實帳戶餘額結轉過來之工作稱為開帳。</a:t>
            </a:r>
          </a:p>
          <a:p>
            <a:endParaRPr lang="zh-TW" altLang="en-US" dirty="0"/>
          </a:p>
          <a:p>
            <a:endParaRPr lang="zh-TW" altLang="en-US" dirty="0"/>
          </a:p>
          <a:p>
            <a:endParaRPr lang="zh-TW" altLang="en-US" dirty="0"/>
          </a:p>
        </p:txBody>
      </p:sp>
      <p:sp>
        <p:nvSpPr>
          <p:cNvPr id="2" name="日期版面配置區 1">
            <a:extLst>
              <a:ext uri="{FF2B5EF4-FFF2-40B4-BE49-F238E27FC236}">
                <a16:creationId xmlns:a16="http://schemas.microsoft.com/office/drawing/2014/main" id="{CFD53D14-26D7-459B-9F83-61F3CD75F543}"/>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4" name="投影片編號版面配置區 3">
            <a:extLst>
              <a:ext uri="{FF2B5EF4-FFF2-40B4-BE49-F238E27FC236}">
                <a16:creationId xmlns:a16="http://schemas.microsoft.com/office/drawing/2014/main" id="{098715B7-8034-479D-B1AD-D3A115A7B488}"/>
              </a:ext>
            </a:extLst>
          </p:cNvPr>
          <p:cNvSpPr>
            <a:spLocks noGrp="1"/>
          </p:cNvSpPr>
          <p:nvPr>
            <p:ph type="sldNum" sz="quarter" idx="12"/>
          </p:nvPr>
        </p:nvSpPr>
        <p:spPr/>
        <p:txBody>
          <a:bodyPr/>
          <a:lstStyle/>
          <a:p>
            <a:fld id="{7C6D81C2-4AF9-4E19-9330-C1C98C869BDD}" type="slidenum">
              <a:rPr lang="ko-KR" altLang="en-US" smtClean="0"/>
              <a:pPr/>
              <a:t>29</a:t>
            </a:fld>
            <a:endParaRPr lang="en-US" altLang="ko-K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a:extLst>
              <a:ext uri="{FF2B5EF4-FFF2-40B4-BE49-F238E27FC236}">
                <a16:creationId xmlns:a16="http://schemas.microsoft.com/office/drawing/2014/main" id="{B3A7ECDA-51ED-4BD9-8BFA-EE0B20DE47CB}"/>
              </a:ext>
            </a:extLst>
          </p:cNvPr>
          <p:cNvSpPr>
            <a:spLocks noGrp="1"/>
          </p:cNvSpPr>
          <p:nvPr>
            <p:ph type="title"/>
          </p:nvPr>
        </p:nvSpPr>
        <p:spPr/>
        <p:txBody>
          <a:bodyPr/>
          <a:lstStyle/>
          <a:p>
            <a:r>
              <a:rPr lang="zh-TW" altLang="en-US"/>
              <a:t>學習目標</a:t>
            </a:r>
          </a:p>
        </p:txBody>
      </p:sp>
      <p:sp>
        <p:nvSpPr>
          <p:cNvPr id="13315" name="內容版面配置區 2">
            <a:extLst>
              <a:ext uri="{FF2B5EF4-FFF2-40B4-BE49-F238E27FC236}">
                <a16:creationId xmlns:a16="http://schemas.microsoft.com/office/drawing/2014/main" id="{61AD5418-1CF1-4BB1-AA2B-58C97745DD1B}"/>
              </a:ext>
            </a:extLst>
          </p:cNvPr>
          <p:cNvSpPr>
            <a:spLocks noGrp="1"/>
          </p:cNvSpPr>
          <p:nvPr>
            <p:ph idx="1"/>
          </p:nvPr>
        </p:nvSpPr>
        <p:spPr/>
        <p:txBody>
          <a:bodyPr/>
          <a:lstStyle/>
          <a:p>
            <a:r>
              <a:rPr lang="zh-TW" altLang="en-US"/>
              <a:t>瞭解企業在財務分析之需求與挑戰，以及財務分析之分析方向。</a:t>
            </a:r>
          </a:p>
          <a:p>
            <a:r>
              <a:rPr lang="zh-TW" altLang="en-US"/>
              <a:t>瞭解 </a:t>
            </a:r>
            <a:r>
              <a:rPr lang="en-US" altLang="zh-TW"/>
              <a:t>ERP </a:t>
            </a:r>
            <a:r>
              <a:rPr lang="zh-TW" altLang="en-US"/>
              <a:t>系統對財務分析之助益。</a:t>
            </a:r>
          </a:p>
          <a:p>
            <a:r>
              <a:rPr lang="zh-TW" altLang="en-US"/>
              <a:t>瞭解基本的會計觀念：基本的財務報表與會計循環。</a:t>
            </a:r>
          </a:p>
          <a:p>
            <a:r>
              <a:rPr lang="zh-TW" altLang="en-US"/>
              <a:t>瞭解基本的財務分析方法。</a:t>
            </a:r>
          </a:p>
          <a:p>
            <a:r>
              <a:rPr lang="zh-TW" altLang="en-US"/>
              <a:t>瞭解 </a:t>
            </a:r>
            <a:r>
              <a:rPr lang="en-US" altLang="zh-TW"/>
              <a:t>FI </a:t>
            </a:r>
            <a:r>
              <a:rPr lang="zh-TW" altLang="en-US"/>
              <a:t>模組之財務性 </a:t>
            </a:r>
            <a:r>
              <a:rPr lang="en-US" altLang="zh-TW"/>
              <a:t>KPI </a:t>
            </a:r>
            <a:r>
              <a:rPr lang="zh-TW" altLang="en-US"/>
              <a:t>之架構。</a:t>
            </a:r>
          </a:p>
          <a:p>
            <a:endParaRPr lang="zh-TW" altLang="en-US"/>
          </a:p>
        </p:txBody>
      </p:sp>
      <p:sp>
        <p:nvSpPr>
          <p:cNvPr id="2" name="日期版面配置區 1">
            <a:extLst>
              <a:ext uri="{FF2B5EF4-FFF2-40B4-BE49-F238E27FC236}">
                <a16:creationId xmlns:a16="http://schemas.microsoft.com/office/drawing/2014/main" id="{505BF404-48B3-475D-82D5-DCAC3AB94A8F}"/>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7" name="投影片編號版面配置區 6">
            <a:extLst>
              <a:ext uri="{FF2B5EF4-FFF2-40B4-BE49-F238E27FC236}">
                <a16:creationId xmlns:a16="http://schemas.microsoft.com/office/drawing/2014/main" id="{18B1DD04-E843-4623-958F-38DCBF7E0BC4}"/>
              </a:ext>
            </a:extLst>
          </p:cNvPr>
          <p:cNvSpPr>
            <a:spLocks noGrp="1"/>
          </p:cNvSpPr>
          <p:nvPr>
            <p:ph type="sldNum" sz="quarter" idx="12"/>
          </p:nvPr>
        </p:nvSpPr>
        <p:spPr/>
        <p:txBody>
          <a:bodyPr/>
          <a:lstStyle/>
          <a:p>
            <a:fld id="{7C6D81C2-4AF9-4E19-9330-C1C98C869BDD}" type="slidenum">
              <a:rPr lang="ko-KR" altLang="en-US" smtClean="0"/>
              <a:pPr/>
              <a:t>3</a:t>
            </a:fld>
            <a:endParaRPr lang="en-US" altLang="ko-K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a:extLst>
              <a:ext uri="{FF2B5EF4-FFF2-40B4-BE49-F238E27FC236}">
                <a16:creationId xmlns:a16="http://schemas.microsoft.com/office/drawing/2014/main" id="{8E16A2FE-835D-499D-9F4E-5267E8FD17EF}"/>
              </a:ext>
            </a:extLst>
          </p:cNvPr>
          <p:cNvSpPr>
            <a:spLocks noGrp="1"/>
          </p:cNvSpPr>
          <p:nvPr>
            <p:ph type="title"/>
          </p:nvPr>
        </p:nvSpPr>
        <p:spPr/>
        <p:txBody>
          <a:bodyPr/>
          <a:lstStyle/>
          <a:p>
            <a:r>
              <a:rPr lang="en-US" altLang="zh-TW" dirty="0"/>
              <a:t>8.2.3 ERP</a:t>
            </a:r>
            <a:r>
              <a:rPr lang="zh-TW" altLang="en-US" dirty="0"/>
              <a:t>系統下的會計循環</a:t>
            </a:r>
          </a:p>
        </p:txBody>
      </p:sp>
      <p:sp>
        <p:nvSpPr>
          <p:cNvPr id="41987" name="內容版面配置區 2">
            <a:extLst>
              <a:ext uri="{FF2B5EF4-FFF2-40B4-BE49-F238E27FC236}">
                <a16:creationId xmlns:a16="http://schemas.microsoft.com/office/drawing/2014/main" id="{C70A2FFE-F021-4602-BF51-6FB05FE0E83E}"/>
              </a:ext>
            </a:extLst>
          </p:cNvPr>
          <p:cNvSpPr>
            <a:spLocks noGrp="1"/>
          </p:cNvSpPr>
          <p:nvPr>
            <p:ph idx="1"/>
          </p:nvPr>
        </p:nvSpPr>
        <p:spPr/>
        <p:txBody>
          <a:bodyPr/>
          <a:lstStyle/>
          <a:p>
            <a:r>
              <a:rPr lang="zh-TW" altLang="en-US"/>
              <a:t>交易資料僅需在交易發生處由交易處理人員以一次一處方式輸入交易相關資料即可。</a:t>
            </a:r>
          </a:p>
          <a:p>
            <a:r>
              <a:rPr lang="zh-TW" altLang="en-US"/>
              <a:t>系統會即時、自動過帳，無須以單據層層傳送而再由財務會計人員將交易資料輸入會計系統。</a:t>
            </a:r>
          </a:p>
          <a:p>
            <a:r>
              <a:rPr lang="zh-TW" altLang="en-US"/>
              <a:t>部份調整分錄是每期重複發生的，可由系統定期重複自動執行。</a:t>
            </a:r>
          </a:p>
          <a:p>
            <a:r>
              <a:rPr lang="zh-TW" altLang="en-US"/>
              <a:t>在此環境之下，財務報表能較快速地編製出來，而結帳需遵行 </a:t>
            </a:r>
            <a:r>
              <a:rPr lang="en-US" altLang="zh-TW"/>
              <a:t>ERP </a:t>
            </a:r>
            <a:r>
              <a:rPr lang="zh-TW" altLang="en-US"/>
              <a:t>系統的結帳步驟。</a:t>
            </a:r>
          </a:p>
          <a:p>
            <a:endParaRPr lang="zh-TW" altLang="en-US"/>
          </a:p>
        </p:txBody>
      </p:sp>
      <p:sp>
        <p:nvSpPr>
          <p:cNvPr id="2" name="日期版面配置區 1">
            <a:extLst>
              <a:ext uri="{FF2B5EF4-FFF2-40B4-BE49-F238E27FC236}">
                <a16:creationId xmlns:a16="http://schemas.microsoft.com/office/drawing/2014/main" id="{7FA59823-9D8B-4CE3-BED2-F7BE13733230}"/>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8F1942A4-0420-4192-92B3-95F389A022BE}"/>
              </a:ext>
            </a:extLst>
          </p:cNvPr>
          <p:cNvSpPr>
            <a:spLocks noGrp="1"/>
          </p:cNvSpPr>
          <p:nvPr>
            <p:ph type="sldNum" sz="quarter" idx="12"/>
          </p:nvPr>
        </p:nvSpPr>
        <p:spPr/>
        <p:txBody>
          <a:bodyPr/>
          <a:lstStyle/>
          <a:p>
            <a:fld id="{7C6D81C2-4AF9-4E19-9330-C1C98C869BDD}" type="slidenum">
              <a:rPr lang="ko-KR" altLang="en-US" smtClean="0"/>
              <a:pPr/>
              <a:t>30</a:t>
            </a:fld>
            <a:endParaRPr lang="en-US" altLang="ko-K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6D8F5D5-B63B-4DDE-8490-C7423B66A162}"/>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CEA3BD06-3A75-4E93-99E3-94F4BEA8E1C8}"/>
              </a:ext>
            </a:extLst>
          </p:cNvPr>
          <p:cNvSpPr>
            <a:spLocks noGrp="1"/>
          </p:cNvSpPr>
          <p:nvPr>
            <p:ph type="sldNum" sz="quarter" idx="12"/>
          </p:nvPr>
        </p:nvSpPr>
        <p:spPr/>
        <p:txBody>
          <a:bodyPr/>
          <a:lstStyle/>
          <a:p>
            <a:fld id="{0334D8C2-18A1-4FA7-B27C-276121E31209}" type="slidenum">
              <a:rPr lang="ko-KR" altLang="en-US" smtClean="0"/>
              <a:pPr/>
              <a:t>31</a:t>
            </a:fld>
            <a:endParaRPr lang="en-US" altLang="ko-KR"/>
          </a:p>
        </p:txBody>
      </p:sp>
      <p:pic>
        <p:nvPicPr>
          <p:cNvPr id="4" name="圖片 3">
            <a:extLst>
              <a:ext uri="{FF2B5EF4-FFF2-40B4-BE49-F238E27FC236}">
                <a16:creationId xmlns:a16="http://schemas.microsoft.com/office/drawing/2014/main" id="{74AACDB2-F057-45FF-B70A-D135A6094567}"/>
              </a:ext>
            </a:extLst>
          </p:cNvPr>
          <p:cNvPicPr>
            <a:picLocks noChangeAspect="1"/>
          </p:cNvPicPr>
          <p:nvPr/>
        </p:nvPicPr>
        <p:blipFill>
          <a:blip r:embed="rId2"/>
          <a:stretch>
            <a:fillRect/>
          </a:stretch>
        </p:blipFill>
        <p:spPr>
          <a:xfrm>
            <a:off x="609601" y="359099"/>
            <a:ext cx="10922918" cy="6037445"/>
          </a:xfrm>
          <a:prstGeom prst="rect">
            <a:avLst/>
          </a:prstGeom>
        </p:spPr>
      </p:pic>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a:extLst>
              <a:ext uri="{FF2B5EF4-FFF2-40B4-BE49-F238E27FC236}">
                <a16:creationId xmlns:a16="http://schemas.microsoft.com/office/drawing/2014/main" id="{8FD55857-8054-492D-BE81-25EC25EED9EC}"/>
              </a:ext>
            </a:extLst>
          </p:cNvPr>
          <p:cNvSpPr>
            <a:spLocks noGrp="1"/>
          </p:cNvSpPr>
          <p:nvPr>
            <p:ph type="title"/>
          </p:nvPr>
        </p:nvSpPr>
        <p:spPr/>
        <p:txBody>
          <a:bodyPr/>
          <a:lstStyle/>
          <a:p>
            <a:r>
              <a:rPr lang="en-US" altLang="zh-TW" dirty="0"/>
              <a:t>8.3 </a:t>
            </a:r>
            <a:r>
              <a:rPr lang="zh-TW" altLang="en-US" dirty="0"/>
              <a:t>財務分析方法</a:t>
            </a:r>
          </a:p>
        </p:txBody>
      </p:sp>
      <p:sp>
        <p:nvSpPr>
          <p:cNvPr id="3" name="內容版面配置區 2">
            <a:extLst>
              <a:ext uri="{FF2B5EF4-FFF2-40B4-BE49-F238E27FC236}">
                <a16:creationId xmlns:a16="http://schemas.microsoft.com/office/drawing/2014/main" id="{F73ED9BB-56F7-48DC-ACD0-26DE5747F82F}"/>
              </a:ext>
            </a:extLst>
          </p:cNvPr>
          <p:cNvSpPr>
            <a:spLocks noGrp="1"/>
          </p:cNvSpPr>
          <p:nvPr>
            <p:ph idx="1"/>
          </p:nvPr>
        </p:nvSpPr>
        <p:spPr>
          <a:xfrm>
            <a:off x="2639616" y="1451361"/>
            <a:ext cx="8942784" cy="4793864"/>
          </a:xfrm>
        </p:spPr>
        <p:txBody>
          <a:bodyPr/>
          <a:lstStyle/>
          <a:p>
            <a:r>
              <a:rPr lang="zh-TW" altLang="en-US" dirty="0"/>
              <a:t>本章範例之財務報表</a:t>
            </a:r>
          </a:p>
          <a:p>
            <a:r>
              <a:rPr lang="zh-TW" altLang="en-US" dirty="0"/>
              <a:t>橫向分析</a:t>
            </a:r>
          </a:p>
          <a:p>
            <a:r>
              <a:rPr lang="zh-TW" altLang="en-US" dirty="0"/>
              <a:t>趨勢分析</a:t>
            </a:r>
          </a:p>
          <a:p>
            <a:r>
              <a:rPr lang="zh-TW" altLang="en-US" dirty="0"/>
              <a:t>縱向分析</a:t>
            </a:r>
          </a:p>
          <a:p>
            <a:endParaRPr lang="zh-TW" altLang="en-US" dirty="0"/>
          </a:p>
        </p:txBody>
      </p:sp>
      <p:sp>
        <p:nvSpPr>
          <p:cNvPr id="2" name="日期版面配置區 1">
            <a:extLst>
              <a:ext uri="{FF2B5EF4-FFF2-40B4-BE49-F238E27FC236}">
                <a16:creationId xmlns:a16="http://schemas.microsoft.com/office/drawing/2014/main" id="{F6126369-DBD3-4BB8-B037-817692D8D1CC}"/>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4" name="投影片編號版面配置區 3">
            <a:extLst>
              <a:ext uri="{FF2B5EF4-FFF2-40B4-BE49-F238E27FC236}">
                <a16:creationId xmlns:a16="http://schemas.microsoft.com/office/drawing/2014/main" id="{2173B85B-E71B-48A2-B44A-4AF621EBAE70}"/>
              </a:ext>
            </a:extLst>
          </p:cNvPr>
          <p:cNvSpPr>
            <a:spLocks noGrp="1"/>
          </p:cNvSpPr>
          <p:nvPr>
            <p:ph type="sldNum" sz="quarter" idx="12"/>
          </p:nvPr>
        </p:nvSpPr>
        <p:spPr/>
        <p:txBody>
          <a:bodyPr/>
          <a:lstStyle/>
          <a:p>
            <a:fld id="{7C6D81C2-4AF9-4E19-9330-C1C98C869BDD}" type="slidenum">
              <a:rPr lang="ko-KR" altLang="en-US" smtClean="0"/>
              <a:pPr/>
              <a:t>32</a:t>
            </a:fld>
            <a:endParaRPr lang="en-US" altLang="ko-K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a:extLst>
              <a:ext uri="{FF2B5EF4-FFF2-40B4-BE49-F238E27FC236}">
                <a16:creationId xmlns:a16="http://schemas.microsoft.com/office/drawing/2014/main" id="{51CEB716-D989-452D-86A5-4C7904C53391}"/>
              </a:ext>
            </a:extLst>
          </p:cNvPr>
          <p:cNvSpPr>
            <a:spLocks noGrp="1"/>
          </p:cNvSpPr>
          <p:nvPr>
            <p:ph type="title"/>
          </p:nvPr>
        </p:nvSpPr>
        <p:spPr/>
        <p:txBody>
          <a:bodyPr/>
          <a:lstStyle/>
          <a:p>
            <a:r>
              <a:rPr lang="en-US" altLang="zh-TW" dirty="0"/>
              <a:t>8.3.1 </a:t>
            </a:r>
            <a:r>
              <a:rPr lang="zh-TW" altLang="en-US" dirty="0"/>
              <a:t>本章範例之財務報表 </a:t>
            </a:r>
            <a:r>
              <a:rPr lang="en-US" altLang="zh-TW" dirty="0"/>
              <a:t>-</a:t>
            </a:r>
            <a:r>
              <a:rPr lang="zh-TW" altLang="en-US" dirty="0"/>
              <a:t> 資產負債表</a:t>
            </a:r>
          </a:p>
        </p:txBody>
      </p:sp>
      <p:sp>
        <p:nvSpPr>
          <p:cNvPr id="2" name="日期版面配置區 1">
            <a:extLst>
              <a:ext uri="{FF2B5EF4-FFF2-40B4-BE49-F238E27FC236}">
                <a16:creationId xmlns:a16="http://schemas.microsoft.com/office/drawing/2014/main" id="{15C55C5C-95C6-4C0B-A48C-E547E78A71E9}"/>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DE9A7A07-63ED-43FA-98AA-F8C7A0D40E4B}"/>
              </a:ext>
            </a:extLst>
          </p:cNvPr>
          <p:cNvSpPr>
            <a:spLocks noGrp="1"/>
          </p:cNvSpPr>
          <p:nvPr>
            <p:ph type="sldNum" sz="quarter" idx="12"/>
          </p:nvPr>
        </p:nvSpPr>
        <p:spPr/>
        <p:txBody>
          <a:bodyPr/>
          <a:lstStyle/>
          <a:p>
            <a:fld id="{7C6D81C2-4AF9-4E19-9330-C1C98C869BDD}" type="slidenum">
              <a:rPr lang="ko-KR" altLang="en-US" smtClean="0"/>
              <a:pPr/>
              <a:t>33</a:t>
            </a:fld>
            <a:endParaRPr lang="en-US" altLang="ko-KR"/>
          </a:p>
        </p:txBody>
      </p:sp>
      <p:pic>
        <p:nvPicPr>
          <p:cNvPr id="10" name="內容版面配置區 9">
            <a:extLst>
              <a:ext uri="{FF2B5EF4-FFF2-40B4-BE49-F238E27FC236}">
                <a16:creationId xmlns:a16="http://schemas.microsoft.com/office/drawing/2014/main" id="{85029890-4280-4DDC-AB81-99A7882DC80E}"/>
              </a:ext>
            </a:extLst>
          </p:cNvPr>
          <p:cNvPicPr>
            <a:picLocks noGrp="1" noChangeAspect="1"/>
          </p:cNvPicPr>
          <p:nvPr>
            <p:ph idx="1"/>
          </p:nvPr>
        </p:nvPicPr>
        <p:blipFill>
          <a:blip r:embed="rId2"/>
          <a:stretch>
            <a:fillRect/>
          </a:stretch>
        </p:blipFill>
        <p:spPr>
          <a:xfrm>
            <a:off x="1612516" y="1118398"/>
            <a:ext cx="9668060" cy="532357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a:extLst>
              <a:ext uri="{FF2B5EF4-FFF2-40B4-BE49-F238E27FC236}">
                <a16:creationId xmlns:a16="http://schemas.microsoft.com/office/drawing/2014/main" id="{A955BA99-8E24-482F-B084-9BBCB00BD136}"/>
              </a:ext>
            </a:extLst>
          </p:cNvPr>
          <p:cNvSpPr>
            <a:spLocks noGrp="1"/>
          </p:cNvSpPr>
          <p:nvPr>
            <p:ph type="title"/>
          </p:nvPr>
        </p:nvSpPr>
        <p:spPr/>
        <p:txBody>
          <a:bodyPr/>
          <a:lstStyle/>
          <a:p>
            <a:r>
              <a:rPr lang="zh-TW" altLang="en-US" dirty="0"/>
              <a:t>本章範例之財務報表 </a:t>
            </a:r>
            <a:r>
              <a:rPr lang="en-US" altLang="zh-TW" dirty="0"/>
              <a:t>-</a:t>
            </a:r>
            <a:r>
              <a:rPr lang="zh-TW" altLang="en-US" dirty="0"/>
              <a:t>綜合損益表</a:t>
            </a:r>
          </a:p>
        </p:txBody>
      </p:sp>
      <p:pic>
        <p:nvPicPr>
          <p:cNvPr id="11" name="內容版面配置區 10">
            <a:extLst>
              <a:ext uri="{FF2B5EF4-FFF2-40B4-BE49-F238E27FC236}">
                <a16:creationId xmlns:a16="http://schemas.microsoft.com/office/drawing/2014/main" id="{FC62D12A-3292-427B-AAA7-EEC50F498FBD}"/>
              </a:ext>
            </a:extLst>
          </p:cNvPr>
          <p:cNvPicPr>
            <a:picLocks noGrp="1" noChangeAspect="1"/>
          </p:cNvPicPr>
          <p:nvPr>
            <p:ph idx="1"/>
          </p:nvPr>
        </p:nvPicPr>
        <p:blipFill>
          <a:blip r:embed="rId2"/>
          <a:stretch>
            <a:fillRect/>
          </a:stretch>
        </p:blipFill>
        <p:spPr>
          <a:xfrm>
            <a:off x="1648186" y="1087979"/>
            <a:ext cx="9344358" cy="5586527"/>
          </a:xfrm>
          <a:prstGeom prst="rect">
            <a:avLst/>
          </a:prstGeom>
        </p:spPr>
      </p:pic>
      <p:sp>
        <p:nvSpPr>
          <p:cNvPr id="2" name="日期版面配置區 1">
            <a:extLst>
              <a:ext uri="{FF2B5EF4-FFF2-40B4-BE49-F238E27FC236}">
                <a16:creationId xmlns:a16="http://schemas.microsoft.com/office/drawing/2014/main" id="{028F6A29-4425-4971-8478-B8BA1057283B}"/>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A9E2417A-8E12-4D86-94B9-72BD8E383799}"/>
              </a:ext>
            </a:extLst>
          </p:cNvPr>
          <p:cNvSpPr>
            <a:spLocks noGrp="1"/>
          </p:cNvSpPr>
          <p:nvPr>
            <p:ph type="sldNum" sz="quarter" idx="12"/>
          </p:nvPr>
        </p:nvSpPr>
        <p:spPr/>
        <p:txBody>
          <a:bodyPr/>
          <a:lstStyle/>
          <a:p>
            <a:fld id="{7C6D81C2-4AF9-4E19-9330-C1C98C869BDD}" type="slidenum">
              <a:rPr lang="ko-KR" altLang="en-US" smtClean="0"/>
              <a:pPr/>
              <a:t>34</a:t>
            </a:fld>
            <a:endParaRPr lang="en-US" altLang="ko-K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a:extLst>
              <a:ext uri="{FF2B5EF4-FFF2-40B4-BE49-F238E27FC236}">
                <a16:creationId xmlns:a16="http://schemas.microsoft.com/office/drawing/2014/main" id="{8D4C330F-8AEA-4828-8919-69A076F135F8}"/>
              </a:ext>
            </a:extLst>
          </p:cNvPr>
          <p:cNvSpPr>
            <a:spLocks noGrp="1"/>
          </p:cNvSpPr>
          <p:nvPr>
            <p:ph type="title"/>
          </p:nvPr>
        </p:nvSpPr>
        <p:spPr/>
        <p:txBody>
          <a:bodyPr>
            <a:normAutofit/>
          </a:bodyPr>
          <a:lstStyle/>
          <a:p>
            <a:r>
              <a:rPr lang="zh-TW" altLang="en-US" dirty="0"/>
              <a:t>本章範例之財務報表 </a:t>
            </a:r>
            <a:r>
              <a:rPr lang="en-US" altLang="zh-TW" dirty="0"/>
              <a:t>-</a:t>
            </a:r>
            <a:r>
              <a:rPr lang="zh-TW" altLang="en-US" dirty="0"/>
              <a:t> 權益變動表</a:t>
            </a:r>
          </a:p>
        </p:txBody>
      </p:sp>
      <p:sp>
        <p:nvSpPr>
          <p:cNvPr id="2" name="日期版面配置區 1">
            <a:extLst>
              <a:ext uri="{FF2B5EF4-FFF2-40B4-BE49-F238E27FC236}">
                <a16:creationId xmlns:a16="http://schemas.microsoft.com/office/drawing/2014/main" id="{9799F8C4-A7FD-449B-9A17-7B46FBD500F4}"/>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8E500049-9FA8-4CE8-8F28-EA0A136FC739}"/>
              </a:ext>
            </a:extLst>
          </p:cNvPr>
          <p:cNvSpPr>
            <a:spLocks noGrp="1"/>
          </p:cNvSpPr>
          <p:nvPr>
            <p:ph type="sldNum" sz="quarter" idx="12"/>
          </p:nvPr>
        </p:nvSpPr>
        <p:spPr/>
        <p:txBody>
          <a:bodyPr/>
          <a:lstStyle/>
          <a:p>
            <a:fld id="{7C6D81C2-4AF9-4E19-9330-C1C98C869BDD}" type="slidenum">
              <a:rPr lang="ko-KR" altLang="en-US" smtClean="0"/>
              <a:pPr/>
              <a:t>35</a:t>
            </a:fld>
            <a:endParaRPr lang="en-US" altLang="ko-KR"/>
          </a:p>
        </p:txBody>
      </p:sp>
      <p:pic>
        <p:nvPicPr>
          <p:cNvPr id="10" name="內容版面配置區 9">
            <a:extLst>
              <a:ext uri="{FF2B5EF4-FFF2-40B4-BE49-F238E27FC236}">
                <a16:creationId xmlns:a16="http://schemas.microsoft.com/office/drawing/2014/main" id="{F1380592-D6B8-4500-B23E-2BFB92D91E62}"/>
              </a:ext>
            </a:extLst>
          </p:cNvPr>
          <p:cNvPicPr>
            <a:picLocks noGrp="1" noChangeAspect="1"/>
          </p:cNvPicPr>
          <p:nvPr>
            <p:ph idx="1"/>
          </p:nvPr>
        </p:nvPicPr>
        <p:blipFill>
          <a:blip r:embed="rId2"/>
          <a:stretch>
            <a:fillRect/>
          </a:stretch>
        </p:blipFill>
        <p:spPr>
          <a:xfrm>
            <a:off x="623963" y="1227138"/>
            <a:ext cx="10944074" cy="501808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a:extLst>
              <a:ext uri="{FF2B5EF4-FFF2-40B4-BE49-F238E27FC236}">
                <a16:creationId xmlns:a16="http://schemas.microsoft.com/office/drawing/2014/main" id="{F6648523-CAF0-461B-81FF-A4756D0D0748}"/>
              </a:ext>
            </a:extLst>
          </p:cNvPr>
          <p:cNvSpPr>
            <a:spLocks noGrp="1"/>
          </p:cNvSpPr>
          <p:nvPr>
            <p:ph type="title"/>
          </p:nvPr>
        </p:nvSpPr>
        <p:spPr/>
        <p:txBody>
          <a:bodyPr/>
          <a:lstStyle/>
          <a:p>
            <a:r>
              <a:rPr lang="zh-TW" altLang="en-US" dirty="0"/>
              <a:t>本章範例之財務報表 </a:t>
            </a:r>
            <a:r>
              <a:rPr lang="en-US" altLang="zh-TW" dirty="0"/>
              <a:t>-</a:t>
            </a:r>
            <a:r>
              <a:rPr lang="zh-TW" altLang="en-US" dirty="0"/>
              <a:t> 現金流量表</a:t>
            </a:r>
          </a:p>
        </p:txBody>
      </p:sp>
      <p:sp>
        <p:nvSpPr>
          <p:cNvPr id="2" name="日期版面配置區 1">
            <a:extLst>
              <a:ext uri="{FF2B5EF4-FFF2-40B4-BE49-F238E27FC236}">
                <a16:creationId xmlns:a16="http://schemas.microsoft.com/office/drawing/2014/main" id="{516F6A2D-DC53-48B7-AA43-7FCDB5082D06}"/>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436F1AFA-609C-4911-97A5-8A0D09A749DA}"/>
              </a:ext>
            </a:extLst>
          </p:cNvPr>
          <p:cNvSpPr>
            <a:spLocks noGrp="1"/>
          </p:cNvSpPr>
          <p:nvPr>
            <p:ph type="sldNum" sz="quarter" idx="12"/>
          </p:nvPr>
        </p:nvSpPr>
        <p:spPr/>
        <p:txBody>
          <a:bodyPr/>
          <a:lstStyle/>
          <a:p>
            <a:fld id="{7C6D81C2-4AF9-4E19-9330-C1C98C869BDD}" type="slidenum">
              <a:rPr lang="ko-KR" altLang="en-US" smtClean="0"/>
              <a:pPr/>
              <a:t>36</a:t>
            </a:fld>
            <a:endParaRPr lang="en-US" altLang="ko-KR"/>
          </a:p>
        </p:txBody>
      </p:sp>
      <p:pic>
        <p:nvPicPr>
          <p:cNvPr id="10" name="內容版面配置區 9">
            <a:extLst>
              <a:ext uri="{FF2B5EF4-FFF2-40B4-BE49-F238E27FC236}">
                <a16:creationId xmlns:a16="http://schemas.microsoft.com/office/drawing/2014/main" id="{0FD776CE-0048-42E0-894D-DEEA39C002F2}"/>
              </a:ext>
            </a:extLst>
          </p:cNvPr>
          <p:cNvPicPr>
            <a:picLocks noGrp="1" noChangeAspect="1"/>
          </p:cNvPicPr>
          <p:nvPr>
            <p:ph idx="1"/>
          </p:nvPr>
        </p:nvPicPr>
        <p:blipFill>
          <a:blip r:embed="rId2"/>
          <a:stretch>
            <a:fillRect/>
          </a:stretch>
        </p:blipFill>
        <p:spPr>
          <a:xfrm>
            <a:off x="2567608" y="1052513"/>
            <a:ext cx="6696744" cy="57975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a:extLst>
              <a:ext uri="{FF2B5EF4-FFF2-40B4-BE49-F238E27FC236}">
                <a16:creationId xmlns:a16="http://schemas.microsoft.com/office/drawing/2014/main" id="{CB2076CE-C24A-4DDE-A834-D59EF19727E7}"/>
              </a:ext>
            </a:extLst>
          </p:cNvPr>
          <p:cNvSpPr>
            <a:spLocks noGrp="1"/>
          </p:cNvSpPr>
          <p:nvPr>
            <p:ph type="title"/>
          </p:nvPr>
        </p:nvSpPr>
        <p:spPr/>
        <p:txBody>
          <a:bodyPr/>
          <a:lstStyle/>
          <a:p>
            <a:r>
              <a:rPr lang="en-US" altLang="zh-TW" dirty="0"/>
              <a:t>8.3.2 </a:t>
            </a:r>
            <a:r>
              <a:rPr lang="zh-TW" altLang="en-US" dirty="0"/>
              <a:t>橫向分析</a:t>
            </a:r>
          </a:p>
        </p:txBody>
      </p:sp>
      <p:sp>
        <p:nvSpPr>
          <p:cNvPr id="49155" name="內容版面配置區 2">
            <a:extLst>
              <a:ext uri="{FF2B5EF4-FFF2-40B4-BE49-F238E27FC236}">
                <a16:creationId xmlns:a16="http://schemas.microsoft.com/office/drawing/2014/main" id="{65EF61F0-7ED2-4043-8FD9-FB69D6C63CE6}"/>
              </a:ext>
            </a:extLst>
          </p:cNvPr>
          <p:cNvSpPr>
            <a:spLocks noGrp="1"/>
          </p:cNvSpPr>
          <p:nvPr>
            <p:ph idx="1"/>
          </p:nvPr>
        </p:nvSpPr>
        <p:spPr/>
        <p:txBody>
          <a:bodyPr/>
          <a:lstStyle/>
          <a:p>
            <a:r>
              <a:rPr lang="zh-TW" altLang="en-US" dirty="0"/>
              <a:t>係屬比較財務報表 </a:t>
            </a:r>
            <a:r>
              <a:rPr lang="en-US" altLang="zh-TW" dirty="0"/>
              <a:t>(Comparative financial statement)</a:t>
            </a:r>
            <a:r>
              <a:rPr lang="zh-TW" altLang="en-US" dirty="0"/>
              <a:t>，亦可同時列出兩年度增減金額與增減百分比。</a:t>
            </a:r>
            <a:endParaRPr lang="en-US" altLang="zh-TW" dirty="0"/>
          </a:p>
          <a:p>
            <a:endParaRPr lang="zh-TW" altLang="en-US" dirty="0"/>
          </a:p>
          <a:p>
            <a:r>
              <a:rPr lang="zh-TW" altLang="en-US" dirty="0"/>
              <a:t>中央公司同時列出增減金額及百分比的比較資產負債表及比較綜合損益表，如表</a:t>
            </a:r>
            <a:r>
              <a:rPr lang="en-US" altLang="zh-TW" dirty="0"/>
              <a:t>8-5</a:t>
            </a:r>
            <a:r>
              <a:rPr lang="zh-TW" altLang="en-US" dirty="0"/>
              <a:t>與表</a:t>
            </a:r>
            <a:r>
              <a:rPr lang="en-US" altLang="zh-TW" dirty="0"/>
              <a:t>8-6</a:t>
            </a:r>
            <a:r>
              <a:rPr lang="zh-TW" altLang="en-US" dirty="0"/>
              <a:t>所示：</a:t>
            </a:r>
          </a:p>
          <a:p>
            <a:endParaRPr lang="zh-TW" altLang="en-US" dirty="0"/>
          </a:p>
        </p:txBody>
      </p:sp>
      <p:sp>
        <p:nvSpPr>
          <p:cNvPr id="2" name="日期版面配置區 1">
            <a:extLst>
              <a:ext uri="{FF2B5EF4-FFF2-40B4-BE49-F238E27FC236}">
                <a16:creationId xmlns:a16="http://schemas.microsoft.com/office/drawing/2014/main" id="{E152DF6E-80FE-405E-8854-0A19DEB0FF99}"/>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2B842AE5-BEF3-4584-9DCB-58900941B112}"/>
              </a:ext>
            </a:extLst>
          </p:cNvPr>
          <p:cNvSpPr>
            <a:spLocks noGrp="1"/>
          </p:cNvSpPr>
          <p:nvPr>
            <p:ph type="sldNum" sz="quarter" idx="12"/>
          </p:nvPr>
        </p:nvSpPr>
        <p:spPr/>
        <p:txBody>
          <a:bodyPr/>
          <a:lstStyle/>
          <a:p>
            <a:fld id="{7C6D81C2-4AF9-4E19-9330-C1C98C869BDD}" type="slidenum">
              <a:rPr lang="ko-KR" altLang="en-US" smtClean="0"/>
              <a:pPr/>
              <a:t>37</a:t>
            </a:fld>
            <a:endParaRPr lang="en-US" altLang="ko-K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F0B5C9FB-77DB-4348-AF12-775806855461}"/>
              </a:ext>
            </a:extLst>
          </p:cNvPr>
          <p:cNvSpPr>
            <a:spLocks noGrp="1"/>
          </p:cNvSpPr>
          <p:nvPr>
            <p:ph type="title"/>
          </p:nvPr>
        </p:nvSpPr>
        <p:spPr/>
        <p:txBody>
          <a:bodyPr/>
          <a:lstStyle/>
          <a:p>
            <a:endParaRPr lang="zh-TW" altLang="en-US"/>
          </a:p>
        </p:txBody>
      </p:sp>
      <p:pic>
        <p:nvPicPr>
          <p:cNvPr id="4" name="內容版面配置區 3">
            <a:extLst>
              <a:ext uri="{FF2B5EF4-FFF2-40B4-BE49-F238E27FC236}">
                <a16:creationId xmlns:a16="http://schemas.microsoft.com/office/drawing/2014/main" id="{05D1003C-C260-4616-8907-D53F73A3ECC3}"/>
              </a:ext>
            </a:extLst>
          </p:cNvPr>
          <p:cNvPicPr>
            <a:picLocks noGrp="1" noChangeAspect="1"/>
          </p:cNvPicPr>
          <p:nvPr>
            <p:ph idx="1"/>
          </p:nvPr>
        </p:nvPicPr>
        <p:blipFill>
          <a:blip r:embed="rId2"/>
          <a:stretch>
            <a:fillRect/>
          </a:stretch>
        </p:blipFill>
        <p:spPr>
          <a:xfrm>
            <a:off x="2567608" y="225424"/>
            <a:ext cx="7560840" cy="6437360"/>
          </a:xfrm>
          <a:prstGeom prst="rect">
            <a:avLst/>
          </a:prstGeom>
        </p:spPr>
      </p:pic>
      <p:sp>
        <p:nvSpPr>
          <p:cNvPr id="2" name="日期版面配置區 1">
            <a:extLst>
              <a:ext uri="{FF2B5EF4-FFF2-40B4-BE49-F238E27FC236}">
                <a16:creationId xmlns:a16="http://schemas.microsoft.com/office/drawing/2014/main" id="{DD806B87-0A0E-42AE-90C4-2B4B7C866486}"/>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530784D1-1D7B-4ED6-A11F-A3491DC5A6A4}"/>
              </a:ext>
            </a:extLst>
          </p:cNvPr>
          <p:cNvSpPr>
            <a:spLocks noGrp="1"/>
          </p:cNvSpPr>
          <p:nvPr>
            <p:ph type="sldNum" sz="quarter" idx="12"/>
          </p:nvPr>
        </p:nvSpPr>
        <p:spPr/>
        <p:txBody>
          <a:bodyPr/>
          <a:lstStyle/>
          <a:p>
            <a:fld id="{7C6D81C2-4AF9-4E19-9330-C1C98C869BDD}" type="slidenum">
              <a:rPr lang="ko-KR" altLang="en-US" smtClean="0"/>
              <a:pPr/>
              <a:t>38</a:t>
            </a:fld>
            <a:endParaRPr lang="en-US" altLang="ko-K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6CDF297F-16DE-4486-B458-4803210E9125}"/>
              </a:ext>
            </a:extLst>
          </p:cNvPr>
          <p:cNvSpPr>
            <a:spLocks noGrp="1"/>
          </p:cNvSpPr>
          <p:nvPr>
            <p:ph type="title"/>
          </p:nvPr>
        </p:nvSpPr>
        <p:spPr/>
        <p:txBody>
          <a:bodyPr/>
          <a:lstStyle/>
          <a:p>
            <a:endParaRPr lang="zh-TW" altLang="en-US"/>
          </a:p>
        </p:txBody>
      </p:sp>
      <p:sp>
        <p:nvSpPr>
          <p:cNvPr id="2" name="日期版面配置區 1">
            <a:extLst>
              <a:ext uri="{FF2B5EF4-FFF2-40B4-BE49-F238E27FC236}">
                <a16:creationId xmlns:a16="http://schemas.microsoft.com/office/drawing/2014/main" id="{C5B8ABE2-3642-4CBA-BFF4-6348C2E13DD2}"/>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0CCD966B-0B96-4375-AE64-25F9D0854AD1}"/>
              </a:ext>
            </a:extLst>
          </p:cNvPr>
          <p:cNvSpPr>
            <a:spLocks noGrp="1"/>
          </p:cNvSpPr>
          <p:nvPr>
            <p:ph type="sldNum" sz="quarter" idx="12"/>
          </p:nvPr>
        </p:nvSpPr>
        <p:spPr/>
        <p:txBody>
          <a:bodyPr/>
          <a:lstStyle/>
          <a:p>
            <a:fld id="{7C6D81C2-4AF9-4E19-9330-C1C98C869BDD}" type="slidenum">
              <a:rPr lang="ko-KR" altLang="en-US" smtClean="0"/>
              <a:pPr/>
              <a:t>39</a:t>
            </a:fld>
            <a:endParaRPr lang="en-US" altLang="ko-KR"/>
          </a:p>
        </p:txBody>
      </p:sp>
      <p:pic>
        <p:nvPicPr>
          <p:cNvPr id="10" name="內容版面配置區 3">
            <a:extLst>
              <a:ext uri="{FF2B5EF4-FFF2-40B4-BE49-F238E27FC236}">
                <a16:creationId xmlns:a16="http://schemas.microsoft.com/office/drawing/2014/main" id="{95B98467-ECB9-40C9-96EB-443C29647717}"/>
              </a:ext>
            </a:extLst>
          </p:cNvPr>
          <p:cNvPicPr>
            <a:picLocks noGrp="1" noChangeAspect="1"/>
          </p:cNvPicPr>
          <p:nvPr>
            <p:ph idx="1"/>
          </p:nvPr>
        </p:nvPicPr>
        <p:blipFill>
          <a:blip r:embed="rId2"/>
          <a:stretch>
            <a:fillRect/>
          </a:stretch>
        </p:blipFill>
        <p:spPr>
          <a:xfrm>
            <a:off x="609600" y="556522"/>
            <a:ext cx="10972800" cy="56814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a:extLst>
              <a:ext uri="{FF2B5EF4-FFF2-40B4-BE49-F238E27FC236}">
                <a16:creationId xmlns:a16="http://schemas.microsoft.com/office/drawing/2014/main" id="{27EA632C-9C8B-4C6D-A410-18B3C32FA96D}"/>
              </a:ext>
            </a:extLst>
          </p:cNvPr>
          <p:cNvSpPr>
            <a:spLocks noGrp="1"/>
          </p:cNvSpPr>
          <p:nvPr>
            <p:ph type="title"/>
          </p:nvPr>
        </p:nvSpPr>
        <p:spPr/>
        <p:txBody>
          <a:bodyPr/>
          <a:lstStyle/>
          <a:p>
            <a:r>
              <a:rPr lang="zh-TW" altLang="en-US"/>
              <a:t>學習目標</a:t>
            </a:r>
          </a:p>
        </p:txBody>
      </p:sp>
      <p:sp>
        <p:nvSpPr>
          <p:cNvPr id="14339" name="內容版面配置區 2">
            <a:extLst>
              <a:ext uri="{FF2B5EF4-FFF2-40B4-BE49-F238E27FC236}">
                <a16:creationId xmlns:a16="http://schemas.microsoft.com/office/drawing/2014/main" id="{4632D5D7-084D-48C8-BAD5-2B8B0F184745}"/>
              </a:ext>
            </a:extLst>
          </p:cNvPr>
          <p:cNvSpPr>
            <a:spLocks noGrp="1"/>
          </p:cNvSpPr>
          <p:nvPr>
            <p:ph idx="1"/>
          </p:nvPr>
        </p:nvSpPr>
        <p:spPr>
          <a:xfrm>
            <a:off x="2207568" y="1451361"/>
            <a:ext cx="9374832" cy="4793864"/>
          </a:xfrm>
        </p:spPr>
        <p:txBody>
          <a:bodyPr/>
          <a:lstStyle/>
          <a:p>
            <a:r>
              <a:rPr lang="zh-TW" altLang="en-US" dirty="0"/>
              <a:t>瞭解財務結構分析之 </a:t>
            </a:r>
            <a:r>
              <a:rPr lang="en-US" altLang="zh-TW" dirty="0"/>
              <a:t>KPI</a:t>
            </a:r>
            <a:r>
              <a:rPr lang="zh-TW" altLang="en-US" dirty="0"/>
              <a:t>。</a:t>
            </a:r>
          </a:p>
          <a:p>
            <a:r>
              <a:rPr lang="zh-TW" altLang="en-US" dirty="0"/>
              <a:t>瞭解償債能力分析之 </a:t>
            </a:r>
            <a:r>
              <a:rPr lang="en-US" altLang="zh-TW" dirty="0"/>
              <a:t>KPI</a:t>
            </a:r>
            <a:r>
              <a:rPr lang="zh-TW" altLang="en-US" dirty="0"/>
              <a:t>。</a:t>
            </a:r>
          </a:p>
          <a:p>
            <a:r>
              <a:rPr lang="zh-TW" altLang="en-US" dirty="0"/>
              <a:t>瞭解經營能力分析之 </a:t>
            </a:r>
            <a:r>
              <a:rPr lang="en-US" altLang="zh-TW" dirty="0"/>
              <a:t>KPI</a:t>
            </a:r>
            <a:r>
              <a:rPr lang="zh-TW" altLang="en-US" dirty="0"/>
              <a:t>。</a:t>
            </a:r>
          </a:p>
          <a:p>
            <a:r>
              <a:rPr lang="zh-TW" altLang="en-US" dirty="0"/>
              <a:t>瞭解獲利能力分析之 </a:t>
            </a:r>
            <a:r>
              <a:rPr lang="en-US" altLang="zh-TW" dirty="0"/>
              <a:t>KPI</a:t>
            </a:r>
            <a:r>
              <a:rPr lang="zh-TW" altLang="en-US" dirty="0"/>
              <a:t>。</a:t>
            </a:r>
          </a:p>
          <a:p>
            <a:r>
              <a:rPr lang="zh-TW" altLang="en-US" dirty="0"/>
              <a:t>瞭解現金流量分析之 </a:t>
            </a:r>
            <a:r>
              <a:rPr lang="en-US" altLang="zh-TW" dirty="0"/>
              <a:t>KPI</a:t>
            </a:r>
            <a:r>
              <a:rPr lang="zh-TW" altLang="en-US" dirty="0"/>
              <a:t>。</a:t>
            </a:r>
          </a:p>
          <a:p>
            <a:r>
              <a:rPr lang="zh-TW" altLang="en-US" dirty="0"/>
              <a:t>瞭解槓桿度分析之 </a:t>
            </a:r>
            <a:r>
              <a:rPr lang="en-US" altLang="zh-TW" dirty="0"/>
              <a:t>KPI</a:t>
            </a:r>
            <a:r>
              <a:rPr lang="zh-TW" altLang="en-US" dirty="0"/>
              <a:t>。</a:t>
            </a:r>
          </a:p>
          <a:p>
            <a:r>
              <a:rPr lang="zh-TW" altLang="en-US" dirty="0"/>
              <a:t>瞭解 </a:t>
            </a:r>
            <a:r>
              <a:rPr lang="en-US" altLang="zh-TW" dirty="0"/>
              <a:t>FI </a:t>
            </a:r>
            <a:r>
              <a:rPr lang="zh-TW" altLang="en-US" dirty="0"/>
              <a:t>模組之作業性分析 </a:t>
            </a:r>
            <a:r>
              <a:rPr lang="en-US" altLang="zh-TW" dirty="0"/>
              <a:t>KPI</a:t>
            </a:r>
            <a:r>
              <a:rPr lang="zh-TW" altLang="en-US" dirty="0"/>
              <a:t>。</a:t>
            </a:r>
          </a:p>
          <a:p>
            <a:endParaRPr lang="zh-TW" altLang="en-US" dirty="0"/>
          </a:p>
        </p:txBody>
      </p:sp>
      <p:sp>
        <p:nvSpPr>
          <p:cNvPr id="2" name="日期版面配置區 1">
            <a:extLst>
              <a:ext uri="{FF2B5EF4-FFF2-40B4-BE49-F238E27FC236}">
                <a16:creationId xmlns:a16="http://schemas.microsoft.com/office/drawing/2014/main" id="{79132EA3-0BE6-4498-8A95-ED5B12573E74}"/>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11" name="投影片編號版面配置區 10">
            <a:extLst>
              <a:ext uri="{FF2B5EF4-FFF2-40B4-BE49-F238E27FC236}">
                <a16:creationId xmlns:a16="http://schemas.microsoft.com/office/drawing/2014/main" id="{67BA3838-A486-45F3-BF4C-B7DAAB38B109}"/>
              </a:ext>
            </a:extLst>
          </p:cNvPr>
          <p:cNvSpPr>
            <a:spLocks noGrp="1"/>
          </p:cNvSpPr>
          <p:nvPr>
            <p:ph type="sldNum" sz="quarter" idx="12"/>
          </p:nvPr>
        </p:nvSpPr>
        <p:spPr/>
        <p:txBody>
          <a:bodyPr/>
          <a:lstStyle/>
          <a:p>
            <a:fld id="{7C6D81C2-4AF9-4E19-9330-C1C98C869BDD}" type="slidenum">
              <a:rPr lang="ko-KR" altLang="en-US" smtClean="0"/>
              <a:pPr/>
              <a:t>4</a:t>
            </a:fld>
            <a:endParaRPr lang="en-US" altLang="ko-K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a:extLst>
              <a:ext uri="{FF2B5EF4-FFF2-40B4-BE49-F238E27FC236}">
                <a16:creationId xmlns:a16="http://schemas.microsoft.com/office/drawing/2014/main" id="{1166A599-4076-4D8A-B764-E48E53716574}"/>
              </a:ext>
            </a:extLst>
          </p:cNvPr>
          <p:cNvSpPr>
            <a:spLocks noGrp="1"/>
          </p:cNvSpPr>
          <p:nvPr>
            <p:ph type="title"/>
          </p:nvPr>
        </p:nvSpPr>
        <p:spPr/>
        <p:txBody>
          <a:bodyPr/>
          <a:lstStyle/>
          <a:p>
            <a:r>
              <a:rPr lang="en-US" altLang="zh-TW" dirty="0"/>
              <a:t>8.3.3 </a:t>
            </a:r>
            <a:r>
              <a:rPr lang="zh-TW" altLang="en-US" dirty="0"/>
              <a:t>趨勢分析 </a:t>
            </a:r>
            <a:r>
              <a:rPr lang="en-US" altLang="zh-TW" dirty="0"/>
              <a:t>(Trend analysis)</a:t>
            </a:r>
            <a:endParaRPr lang="zh-TW" altLang="en-US" dirty="0"/>
          </a:p>
        </p:txBody>
      </p:sp>
      <p:sp>
        <p:nvSpPr>
          <p:cNvPr id="3" name="內容版面配置區 2">
            <a:extLst>
              <a:ext uri="{FF2B5EF4-FFF2-40B4-BE49-F238E27FC236}">
                <a16:creationId xmlns:a16="http://schemas.microsoft.com/office/drawing/2014/main" id="{BC463368-B5E4-437C-B946-B5B26328E539}"/>
              </a:ext>
            </a:extLst>
          </p:cNvPr>
          <p:cNvSpPr>
            <a:spLocks noGrp="1"/>
          </p:cNvSpPr>
          <p:nvPr>
            <p:ph idx="1"/>
          </p:nvPr>
        </p:nvSpPr>
        <p:spPr/>
        <p:txBody>
          <a:bodyPr/>
          <a:lstStyle/>
          <a:p>
            <a:r>
              <a:rPr lang="zh-TW" altLang="en-US" dirty="0"/>
              <a:t>係針對多期的資料來進行分析，以瞭解企業過去的演變情況，並可據以推測未來可能的變動趨勢，以便訂定來年之成長目標。亦屬於一種橫向分析：</a:t>
            </a:r>
          </a:p>
          <a:p>
            <a:pPr marL="971550" lvl="1" indent="-514350">
              <a:buFont typeface="+mj-lt"/>
              <a:buAutoNum type="arabicPeriod"/>
            </a:pPr>
            <a:r>
              <a:rPr lang="zh-TW" altLang="en-US" dirty="0">
                <a:solidFill>
                  <a:schemeClr val="tx2"/>
                </a:solidFill>
              </a:rPr>
              <a:t>指數法：</a:t>
            </a:r>
            <a:r>
              <a:rPr lang="zh-TW" altLang="en-US" dirty="0"/>
              <a:t>以基期項目為 </a:t>
            </a:r>
            <a:r>
              <a:rPr lang="en-US" altLang="zh-TW" dirty="0"/>
              <a:t>100%</a:t>
            </a:r>
            <a:r>
              <a:rPr lang="zh-TW" altLang="en-US" dirty="0"/>
              <a:t>，比較各年度之相關項目變化情形。</a:t>
            </a:r>
            <a:endParaRPr lang="en-US" altLang="zh-TW" dirty="0"/>
          </a:p>
          <a:p>
            <a:pPr marL="971550" lvl="1" indent="-514350">
              <a:buFont typeface="+mj-lt"/>
              <a:buAutoNum type="arabicPeriod"/>
            </a:pPr>
            <a:endParaRPr lang="en-US" altLang="zh-TW" dirty="0"/>
          </a:p>
          <a:p>
            <a:pPr marL="971550" lvl="1" indent="-514350">
              <a:buFont typeface="+mj-lt"/>
              <a:buAutoNum type="arabicPeriod"/>
            </a:pPr>
            <a:r>
              <a:rPr lang="zh-TW" altLang="en-US" dirty="0">
                <a:solidFill>
                  <a:schemeClr val="tx2"/>
                </a:solidFill>
              </a:rPr>
              <a:t>成長率法：</a:t>
            </a:r>
            <a:r>
              <a:rPr lang="zh-TW" altLang="en-US" dirty="0"/>
              <a:t>逐年以前一年為 </a:t>
            </a:r>
            <a:r>
              <a:rPr lang="en-US" altLang="zh-TW" dirty="0"/>
              <a:t>100% </a:t>
            </a:r>
            <a:r>
              <a:rPr lang="zh-TW" altLang="en-US" dirty="0"/>
              <a:t>而計算該年比前一年成長多少 </a:t>
            </a:r>
            <a:r>
              <a:rPr lang="en-US" altLang="zh-TW" dirty="0"/>
              <a:t>% </a:t>
            </a:r>
            <a:r>
              <a:rPr lang="zh-TW" altLang="en-US" dirty="0"/>
              <a:t>。</a:t>
            </a:r>
            <a:endParaRPr lang="en-US" altLang="zh-TW" dirty="0"/>
          </a:p>
          <a:p>
            <a:pPr lvl="1"/>
            <a:endParaRPr lang="en-US" altLang="zh-TW" dirty="0"/>
          </a:p>
          <a:p>
            <a:pPr lvl="1"/>
            <a:endParaRPr lang="en-US" altLang="zh-TW" dirty="0"/>
          </a:p>
          <a:p>
            <a:pPr lvl="1"/>
            <a:endParaRPr lang="zh-TW" altLang="en-US" dirty="0"/>
          </a:p>
          <a:p>
            <a:endParaRPr lang="zh-TW" altLang="en-US" dirty="0"/>
          </a:p>
        </p:txBody>
      </p:sp>
      <p:sp>
        <p:nvSpPr>
          <p:cNvPr id="2" name="日期版面配置區 1">
            <a:extLst>
              <a:ext uri="{FF2B5EF4-FFF2-40B4-BE49-F238E27FC236}">
                <a16:creationId xmlns:a16="http://schemas.microsoft.com/office/drawing/2014/main" id="{550CCF28-3A84-45E1-9794-030724602C3A}"/>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4" name="投影片編號版面配置區 3">
            <a:extLst>
              <a:ext uri="{FF2B5EF4-FFF2-40B4-BE49-F238E27FC236}">
                <a16:creationId xmlns:a16="http://schemas.microsoft.com/office/drawing/2014/main" id="{D4B4D052-444D-42D9-8E53-1F68E9CE081F}"/>
              </a:ext>
            </a:extLst>
          </p:cNvPr>
          <p:cNvSpPr>
            <a:spLocks noGrp="1"/>
          </p:cNvSpPr>
          <p:nvPr>
            <p:ph type="sldNum" sz="quarter" idx="12"/>
          </p:nvPr>
        </p:nvSpPr>
        <p:spPr/>
        <p:txBody>
          <a:bodyPr/>
          <a:lstStyle/>
          <a:p>
            <a:fld id="{7C6D81C2-4AF9-4E19-9330-C1C98C869BDD}" type="slidenum">
              <a:rPr lang="ko-KR" altLang="en-US" smtClean="0"/>
              <a:pPr/>
              <a:t>40</a:t>
            </a:fld>
            <a:endParaRPr lang="en-US" altLang="ko-KR"/>
          </a:p>
        </p:txBody>
      </p:sp>
      <p:pic>
        <p:nvPicPr>
          <p:cNvPr id="9" name="圖片 8">
            <a:extLst>
              <a:ext uri="{FF2B5EF4-FFF2-40B4-BE49-F238E27FC236}">
                <a16:creationId xmlns:a16="http://schemas.microsoft.com/office/drawing/2014/main" id="{132E6058-D420-4CFA-A28F-DDB9FB2EC885}"/>
              </a:ext>
            </a:extLst>
          </p:cNvPr>
          <p:cNvPicPr>
            <a:picLocks noChangeAspect="1"/>
          </p:cNvPicPr>
          <p:nvPr/>
        </p:nvPicPr>
        <p:blipFill>
          <a:blip r:embed="rId2"/>
          <a:stretch>
            <a:fillRect/>
          </a:stretch>
        </p:blipFill>
        <p:spPr>
          <a:xfrm>
            <a:off x="2396366" y="3717032"/>
            <a:ext cx="7823835" cy="920115"/>
          </a:xfrm>
          <a:prstGeom prst="rect">
            <a:avLst/>
          </a:prstGeom>
        </p:spPr>
      </p:pic>
      <p:pic>
        <p:nvPicPr>
          <p:cNvPr id="10" name="圖片 9">
            <a:extLst>
              <a:ext uri="{FF2B5EF4-FFF2-40B4-BE49-F238E27FC236}">
                <a16:creationId xmlns:a16="http://schemas.microsoft.com/office/drawing/2014/main" id="{477552C2-50B2-4108-923A-09F8CDCD84A1}"/>
              </a:ext>
            </a:extLst>
          </p:cNvPr>
          <p:cNvPicPr>
            <a:picLocks noChangeAspect="1"/>
          </p:cNvPicPr>
          <p:nvPr/>
        </p:nvPicPr>
        <p:blipFill>
          <a:blip r:embed="rId3"/>
          <a:stretch>
            <a:fillRect/>
          </a:stretch>
        </p:blipFill>
        <p:spPr>
          <a:xfrm>
            <a:off x="2333502" y="5595475"/>
            <a:ext cx="7949565" cy="8743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a:extLst>
              <a:ext uri="{FF2B5EF4-FFF2-40B4-BE49-F238E27FC236}">
                <a16:creationId xmlns:a16="http://schemas.microsoft.com/office/drawing/2014/main" id="{71A3F975-36BA-4513-9732-36A3F9702260}"/>
              </a:ext>
            </a:extLst>
          </p:cNvPr>
          <p:cNvSpPr>
            <a:spLocks noGrp="1"/>
          </p:cNvSpPr>
          <p:nvPr>
            <p:ph type="title"/>
          </p:nvPr>
        </p:nvSpPr>
        <p:spPr/>
        <p:txBody>
          <a:bodyPr/>
          <a:lstStyle/>
          <a:p>
            <a:r>
              <a:rPr lang="en-US" altLang="zh-TW" dirty="0"/>
              <a:t>8.3.4 </a:t>
            </a:r>
            <a:r>
              <a:rPr lang="zh-TW" altLang="en-US" dirty="0"/>
              <a:t>縱向分析</a:t>
            </a:r>
          </a:p>
        </p:txBody>
      </p:sp>
      <p:sp>
        <p:nvSpPr>
          <p:cNvPr id="53251" name="內容版面配置區 2">
            <a:extLst>
              <a:ext uri="{FF2B5EF4-FFF2-40B4-BE49-F238E27FC236}">
                <a16:creationId xmlns:a16="http://schemas.microsoft.com/office/drawing/2014/main" id="{FADFFEA5-60FB-4C35-83A2-0113F296BA3F}"/>
              </a:ext>
            </a:extLst>
          </p:cNvPr>
          <p:cNvSpPr>
            <a:spLocks noGrp="1"/>
          </p:cNvSpPr>
          <p:nvPr>
            <p:ph idx="1"/>
          </p:nvPr>
        </p:nvSpPr>
        <p:spPr/>
        <p:txBody>
          <a:bodyPr/>
          <a:lstStyle/>
          <a:p>
            <a:r>
              <a:rPr lang="zh-TW" altLang="en-US" dirty="0"/>
              <a:t>係將一個報表的整體總額作為</a:t>
            </a:r>
            <a:r>
              <a:rPr lang="en-US" altLang="zh-TW" dirty="0"/>
              <a:t>100%</a:t>
            </a:r>
            <a:r>
              <a:rPr lang="zh-TW" altLang="en-US" dirty="0"/>
              <a:t>，而將組成該報表的各金額項目換算為整體總額的百分比，藉以表示其相對重要性，稱為共同比報表 </a:t>
            </a:r>
            <a:r>
              <a:rPr lang="en-US" altLang="zh-TW" dirty="0"/>
              <a:t>(Common size statement)</a:t>
            </a:r>
            <a:r>
              <a:rPr lang="zh-TW" altLang="en-US" dirty="0"/>
              <a:t>。</a:t>
            </a:r>
          </a:p>
          <a:p>
            <a:r>
              <a:rPr lang="zh-TW" altLang="en-US" dirty="0"/>
              <a:t>共同比綜合損益表係以銷貨收入</a:t>
            </a:r>
            <a:r>
              <a:rPr lang="en-US" altLang="zh-TW" dirty="0"/>
              <a:t>(</a:t>
            </a:r>
            <a:r>
              <a:rPr lang="zh-TW" altLang="en-US" dirty="0"/>
              <a:t>或銷貨淨額</a:t>
            </a:r>
            <a:r>
              <a:rPr lang="en-US" altLang="zh-TW" dirty="0"/>
              <a:t>)</a:t>
            </a:r>
            <a:r>
              <a:rPr lang="zh-TW" altLang="en-US" dirty="0"/>
              <a:t>為</a:t>
            </a:r>
            <a:r>
              <a:rPr lang="en-US" altLang="zh-TW" dirty="0"/>
              <a:t>100%</a:t>
            </a:r>
            <a:r>
              <a:rPr lang="zh-TW" altLang="en-US" dirty="0"/>
              <a:t>，而共同比資產負債表則以資產總額為</a:t>
            </a:r>
            <a:r>
              <a:rPr lang="en-US" altLang="zh-TW" dirty="0"/>
              <a:t>100%</a:t>
            </a:r>
            <a:r>
              <a:rPr lang="zh-TW" altLang="en-US" dirty="0"/>
              <a:t>。</a:t>
            </a:r>
          </a:p>
          <a:p>
            <a:r>
              <a:rPr lang="zh-TW" altLang="en-US" dirty="0"/>
              <a:t>我國一般公認會計原則亦規定，除新設立企業以外，應同時報導兩期的報表，即採用比較財務報表。此外，我國有關財務報表報導的規定，係兼具比較式與共同比式的考慮。</a:t>
            </a:r>
          </a:p>
          <a:p>
            <a:endParaRPr lang="zh-TW" altLang="en-US" dirty="0"/>
          </a:p>
        </p:txBody>
      </p:sp>
      <p:sp>
        <p:nvSpPr>
          <p:cNvPr id="2" name="日期版面配置區 1">
            <a:extLst>
              <a:ext uri="{FF2B5EF4-FFF2-40B4-BE49-F238E27FC236}">
                <a16:creationId xmlns:a16="http://schemas.microsoft.com/office/drawing/2014/main" id="{B05F7D2E-C2D3-4797-8783-48C5DBB345D9}"/>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939C08EF-FE52-42BD-9508-C3C0651617D1}"/>
              </a:ext>
            </a:extLst>
          </p:cNvPr>
          <p:cNvSpPr>
            <a:spLocks noGrp="1"/>
          </p:cNvSpPr>
          <p:nvPr>
            <p:ph type="sldNum" sz="quarter" idx="12"/>
          </p:nvPr>
        </p:nvSpPr>
        <p:spPr/>
        <p:txBody>
          <a:bodyPr/>
          <a:lstStyle/>
          <a:p>
            <a:fld id="{7C6D81C2-4AF9-4E19-9330-C1C98C869BDD}" type="slidenum">
              <a:rPr lang="ko-KR" altLang="en-US" smtClean="0"/>
              <a:pPr/>
              <a:t>41</a:t>
            </a:fld>
            <a:endParaRPr lang="en-US" altLang="ko-K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a:extLst>
              <a:ext uri="{FF2B5EF4-FFF2-40B4-BE49-F238E27FC236}">
                <a16:creationId xmlns:a16="http://schemas.microsoft.com/office/drawing/2014/main" id="{86AEFD29-B4CC-4616-84BE-B33EC6DE401A}"/>
              </a:ext>
            </a:extLst>
          </p:cNvPr>
          <p:cNvSpPr>
            <a:spLocks noGrp="1"/>
          </p:cNvSpPr>
          <p:nvPr>
            <p:ph type="title"/>
          </p:nvPr>
        </p:nvSpPr>
        <p:spPr>
          <a:xfrm>
            <a:off x="609600" y="224645"/>
            <a:ext cx="10972800" cy="1002071"/>
          </a:xfrm>
        </p:spPr>
        <p:txBody>
          <a:bodyPr/>
          <a:lstStyle/>
          <a:p>
            <a:endParaRPr lang="zh-TW" altLang="en-US"/>
          </a:p>
        </p:txBody>
      </p:sp>
      <p:sp>
        <p:nvSpPr>
          <p:cNvPr id="2" name="日期版面配置區 1">
            <a:extLst>
              <a:ext uri="{FF2B5EF4-FFF2-40B4-BE49-F238E27FC236}">
                <a16:creationId xmlns:a16="http://schemas.microsoft.com/office/drawing/2014/main" id="{15D99C3B-CBC2-4800-97AA-4BDD25F8D611}"/>
              </a:ext>
            </a:extLst>
          </p:cNvPr>
          <p:cNvSpPr>
            <a:spLocks noGrp="1"/>
          </p:cNvSpPr>
          <p:nvPr>
            <p:ph type="dt" sz="half" idx="10"/>
          </p:nvPr>
        </p:nvSpPr>
        <p:spPr/>
        <p:txBody>
          <a:bodyPr/>
          <a:lstStyle/>
          <a:p>
            <a:pPr>
              <a:defRPr/>
            </a:pPr>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2F11C175-FD33-4426-B693-8A7510AAF010}"/>
              </a:ext>
            </a:extLst>
          </p:cNvPr>
          <p:cNvSpPr>
            <a:spLocks noGrp="1"/>
          </p:cNvSpPr>
          <p:nvPr>
            <p:ph type="sldNum" sz="quarter" idx="12"/>
          </p:nvPr>
        </p:nvSpPr>
        <p:spPr/>
        <p:txBody>
          <a:bodyPr/>
          <a:lstStyle/>
          <a:p>
            <a:fld id="{7C6D81C2-4AF9-4E19-9330-C1C98C869BDD}" type="slidenum">
              <a:rPr lang="ko-KR" altLang="en-US" smtClean="0"/>
              <a:pPr/>
              <a:t>42</a:t>
            </a:fld>
            <a:endParaRPr lang="en-US" altLang="ko-KR"/>
          </a:p>
        </p:txBody>
      </p:sp>
      <p:pic>
        <p:nvPicPr>
          <p:cNvPr id="9" name="內容版面配置區 8">
            <a:extLst>
              <a:ext uri="{FF2B5EF4-FFF2-40B4-BE49-F238E27FC236}">
                <a16:creationId xmlns:a16="http://schemas.microsoft.com/office/drawing/2014/main" id="{0CFC5622-24F4-4B37-BDD0-DC8B4212FEC7}"/>
              </a:ext>
            </a:extLst>
          </p:cNvPr>
          <p:cNvPicPr>
            <a:picLocks noGrp="1" noChangeAspect="1"/>
          </p:cNvPicPr>
          <p:nvPr>
            <p:ph idx="1"/>
          </p:nvPr>
        </p:nvPicPr>
        <p:blipFill>
          <a:blip r:embed="rId2"/>
          <a:stretch>
            <a:fillRect/>
          </a:stretch>
        </p:blipFill>
        <p:spPr>
          <a:xfrm>
            <a:off x="2378778" y="116632"/>
            <a:ext cx="7007292" cy="6597650"/>
          </a:xfrm>
          <a:prstGeom prst="rect">
            <a:avLst/>
          </a:prstGeom>
        </p:spPr>
      </p:pic>
      <p:cxnSp>
        <p:nvCxnSpPr>
          <p:cNvPr id="12" name="直線接點 12">
            <a:extLst>
              <a:ext uri="{FF2B5EF4-FFF2-40B4-BE49-F238E27FC236}">
                <a16:creationId xmlns:a16="http://schemas.microsoft.com/office/drawing/2014/main" id="{2401FD91-E061-4428-BF71-8F9C621C4B43}"/>
              </a:ext>
            </a:extLst>
          </p:cNvPr>
          <p:cNvCxnSpPr>
            <a:cxnSpLocks noChangeShapeType="1"/>
          </p:cNvCxnSpPr>
          <p:nvPr/>
        </p:nvCxnSpPr>
        <p:spPr bwMode="auto">
          <a:xfrm>
            <a:off x="2351584" y="1987129"/>
            <a:ext cx="1071562" cy="0"/>
          </a:xfrm>
          <a:prstGeom prst="line">
            <a:avLst/>
          </a:prstGeom>
          <a:noFill/>
          <a:ln w="31750" algn="ctr">
            <a:solidFill>
              <a:srgbClr val="7030A0"/>
            </a:solidFill>
            <a:round/>
            <a:headEnd/>
            <a:tailEnd/>
          </a:ln>
        </p:spPr>
      </p:cxnSp>
      <p:sp>
        <p:nvSpPr>
          <p:cNvPr id="13" name="矩形 14">
            <a:extLst>
              <a:ext uri="{FF2B5EF4-FFF2-40B4-BE49-F238E27FC236}">
                <a16:creationId xmlns:a16="http://schemas.microsoft.com/office/drawing/2014/main" id="{35D8EA73-E1C8-415F-A7F2-412BEDB1EA87}"/>
              </a:ext>
            </a:extLst>
          </p:cNvPr>
          <p:cNvSpPr>
            <a:spLocks noChangeArrowheads="1"/>
          </p:cNvSpPr>
          <p:nvPr/>
        </p:nvSpPr>
        <p:spPr bwMode="auto">
          <a:xfrm>
            <a:off x="6126533" y="1772815"/>
            <a:ext cx="756000" cy="214313"/>
          </a:xfrm>
          <a:prstGeom prst="rect">
            <a:avLst/>
          </a:prstGeom>
          <a:noFill/>
          <a:ln w="3175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kumimoji="0" lang="zh-TW" altLang="en-US"/>
          </a:p>
        </p:txBody>
      </p:sp>
      <p:cxnSp>
        <p:nvCxnSpPr>
          <p:cNvPr id="14" name="直線單箭頭接點 15">
            <a:extLst>
              <a:ext uri="{FF2B5EF4-FFF2-40B4-BE49-F238E27FC236}">
                <a16:creationId xmlns:a16="http://schemas.microsoft.com/office/drawing/2014/main" id="{44824008-DA7D-489E-BB3E-7D681423AFD3}"/>
              </a:ext>
            </a:extLst>
          </p:cNvPr>
          <p:cNvCxnSpPr>
            <a:cxnSpLocks noChangeShapeType="1"/>
          </p:cNvCxnSpPr>
          <p:nvPr/>
        </p:nvCxnSpPr>
        <p:spPr bwMode="auto">
          <a:xfrm rot="10800000">
            <a:off x="7032104" y="1915690"/>
            <a:ext cx="1440000" cy="1588"/>
          </a:xfrm>
          <a:prstGeom prst="straightConnector1">
            <a:avLst/>
          </a:prstGeom>
          <a:noFill/>
          <a:ln w="31750" algn="ctr">
            <a:solidFill>
              <a:srgbClr val="7030A0"/>
            </a:solidFill>
            <a:round/>
            <a:headEnd/>
            <a:tailEnd type="arrow" w="med" len="med"/>
          </a:ln>
        </p:spPr>
      </p:cxnSp>
      <p:sp>
        <p:nvSpPr>
          <p:cNvPr id="15" name="矩形 16">
            <a:extLst>
              <a:ext uri="{FF2B5EF4-FFF2-40B4-BE49-F238E27FC236}">
                <a16:creationId xmlns:a16="http://schemas.microsoft.com/office/drawing/2014/main" id="{9E28C2CC-9F15-4899-9796-1460EF93A37C}"/>
              </a:ext>
            </a:extLst>
          </p:cNvPr>
          <p:cNvSpPr>
            <a:spLocks noChangeArrowheads="1"/>
          </p:cNvSpPr>
          <p:nvPr/>
        </p:nvSpPr>
        <p:spPr bwMode="auto">
          <a:xfrm>
            <a:off x="8543541" y="1772816"/>
            <a:ext cx="756000" cy="214313"/>
          </a:xfrm>
          <a:prstGeom prst="rect">
            <a:avLst/>
          </a:prstGeom>
          <a:noFill/>
          <a:ln w="3175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kumimoji="0" lang="zh-TW" altLang="en-US"/>
          </a:p>
        </p:txBody>
      </p:sp>
      <p:cxnSp>
        <p:nvCxnSpPr>
          <p:cNvPr id="16" name="直線接點 12">
            <a:extLst>
              <a:ext uri="{FF2B5EF4-FFF2-40B4-BE49-F238E27FC236}">
                <a16:creationId xmlns:a16="http://schemas.microsoft.com/office/drawing/2014/main" id="{E697F927-2E84-4C4D-9001-8F2A6ED4994D}"/>
              </a:ext>
            </a:extLst>
          </p:cNvPr>
          <p:cNvCxnSpPr>
            <a:cxnSpLocks noChangeShapeType="1"/>
          </p:cNvCxnSpPr>
          <p:nvPr/>
        </p:nvCxnSpPr>
        <p:spPr bwMode="auto">
          <a:xfrm>
            <a:off x="2382838" y="5859303"/>
            <a:ext cx="1071562" cy="0"/>
          </a:xfrm>
          <a:prstGeom prst="line">
            <a:avLst/>
          </a:prstGeom>
          <a:noFill/>
          <a:ln w="31750" algn="ctr">
            <a:solidFill>
              <a:srgbClr val="FF0000"/>
            </a:solidFill>
            <a:round/>
            <a:headEnd/>
            <a:tailEnd/>
          </a:ln>
        </p:spPr>
      </p:cxnSp>
      <p:sp>
        <p:nvSpPr>
          <p:cNvPr id="17" name="矩形 14">
            <a:extLst>
              <a:ext uri="{FF2B5EF4-FFF2-40B4-BE49-F238E27FC236}">
                <a16:creationId xmlns:a16="http://schemas.microsoft.com/office/drawing/2014/main" id="{2017902D-C0BC-487D-8513-6D4A95BD09B4}"/>
              </a:ext>
            </a:extLst>
          </p:cNvPr>
          <p:cNvSpPr>
            <a:spLocks noChangeArrowheads="1"/>
          </p:cNvSpPr>
          <p:nvPr/>
        </p:nvSpPr>
        <p:spPr bwMode="auto">
          <a:xfrm>
            <a:off x="6174477" y="5634384"/>
            <a:ext cx="756000" cy="214313"/>
          </a:xfrm>
          <a:prstGeom prst="rect">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kumimoji="0" lang="zh-TW" altLang="en-US"/>
          </a:p>
        </p:txBody>
      </p:sp>
      <p:cxnSp>
        <p:nvCxnSpPr>
          <p:cNvPr id="18" name="直線單箭頭接點 15">
            <a:extLst>
              <a:ext uri="{FF2B5EF4-FFF2-40B4-BE49-F238E27FC236}">
                <a16:creationId xmlns:a16="http://schemas.microsoft.com/office/drawing/2014/main" id="{CF4A58DF-E169-47D9-94E2-91C74CC42E6F}"/>
              </a:ext>
            </a:extLst>
          </p:cNvPr>
          <p:cNvCxnSpPr>
            <a:cxnSpLocks noChangeShapeType="1"/>
          </p:cNvCxnSpPr>
          <p:nvPr/>
        </p:nvCxnSpPr>
        <p:spPr bwMode="auto">
          <a:xfrm rot="10800000">
            <a:off x="7032104" y="5777259"/>
            <a:ext cx="1440000" cy="1588"/>
          </a:xfrm>
          <a:prstGeom prst="straightConnector1">
            <a:avLst/>
          </a:prstGeom>
          <a:noFill/>
          <a:ln w="31750" algn="ctr">
            <a:solidFill>
              <a:srgbClr val="FF0000"/>
            </a:solidFill>
            <a:round/>
            <a:headEnd/>
            <a:tailEnd type="arrow" w="med" len="med"/>
          </a:ln>
        </p:spPr>
      </p:cxnSp>
      <p:sp>
        <p:nvSpPr>
          <p:cNvPr id="19" name="矩形 16">
            <a:extLst>
              <a:ext uri="{FF2B5EF4-FFF2-40B4-BE49-F238E27FC236}">
                <a16:creationId xmlns:a16="http://schemas.microsoft.com/office/drawing/2014/main" id="{445A8DE5-8DE1-4EA8-8412-3F550DE5F034}"/>
              </a:ext>
            </a:extLst>
          </p:cNvPr>
          <p:cNvSpPr>
            <a:spLocks noChangeArrowheads="1"/>
          </p:cNvSpPr>
          <p:nvPr/>
        </p:nvSpPr>
        <p:spPr bwMode="auto">
          <a:xfrm>
            <a:off x="8543541" y="5634385"/>
            <a:ext cx="756000" cy="214313"/>
          </a:xfrm>
          <a:prstGeom prst="rect">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kumimoji="0"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a:extLst>
              <a:ext uri="{FF2B5EF4-FFF2-40B4-BE49-F238E27FC236}">
                <a16:creationId xmlns:a16="http://schemas.microsoft.com/office/drawing/2014/main" id="{4EFFC2AA-5230-4D43-93ED-605A3789DBBA}"/>
              </a:ext>
            </a:extLst>
          </p:cNvPr>
          <p:cNvSpPr>
            <a:spLocks noGrp="1"/>
          </p:cNvSpPr>
          <p:nvPr>
            <p:ph type="title"/>
          </p:nvPr>
        </p:nvSpPr>
        <p:spPr/>
        <p:txBody>
          <a:bodyPr/>
          <a:lstStyle/>
          <a:p>
            <a:endParaRPr lang="zh-TW" altLang="en-US"/>
          </a:p>
        </p:txBody>
      </p:sp>
      <p:sp>
        <p:nvSpPr>
          <p:cNvPr id="2" name="日期版面配置區 1">
            <a:extLst>
              <a:ext uri="{FF2B5EF4-FFF2-40B4-BE49-F238E27FC236}">
                <a16:creationId xmlns:a16="http://schemas.microsoft.com/office/drawing/2014/main" id="{9E00CCB7-3933-4EE1-AAB5-012C1C327CB5}"/>
              </a:ext>
            </a:extLst>
          </p:cNvPr>
          <p:cNvSpPr>
            <a:spLocks noGrp="1"/>
          </p:cNvSpPr>
          <p:nvPr>
            <p:ph type="dt" sz="half" idx="10"/>
          </p:nvPr>
        </p:nvSpPr>
        <p:spPr/>
        <p:txBody>
          <a:bodyPr/>
          <a:lstStyle/>
          <a:p>
            <a:pPr>
              <a:defRPr/>
            </a:pPr>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EEC1EF3E-06E1-4C88-B39E-3C1B2F226685}"/>
              </a:ext>
            </a:extLst>
          </p:cNvPr>
          <p:cNvSpPr>
            <a:spLocks noGrp="1"/>
          </p:cNvSpPr>
          <p:nvPr>
            <p:ph type="sldNum" sz="quarter" idx="12"/>
          </p:nvPr>
        </p:nvSpPr>
        <p:spPr/>
        <p:txBody>
          <a:bodyPr/>
          <a:lstStyle/>
          <a:p>
            <a:fld id="{7C6D81C2-4AF9-4E19-9330-C1C98C869BDD}" type="slidenum">
              <a:rPr lang="ko-KR" altLang="en-US" smtClean="0"/>
              <a:pPr/>
              <a:t>43</a:t>
            </a:fld>
            <a:endParaRPr lang="en-US" altLang="ko-KR"/>
          </a:p>
        </p:txBody>
      </p:sp>
      <p:pic>
        <p:nvPicPr>
          <p:cNvPr id="6" name="內容版面配置區 5">
            <a:extLst>
              <a:ext uri="{FF2B5EF4-FFF2-40B4-BE49-F238E27FC236}">
                <a16:creationId xmlns:a16="http://schemas.microsoft.com/office/drawing/2014/main" id="{79F01A0C-BF3A-4BA0-8B7F-BD1A6FB7FA29}"/>
              </a:ext>
            </a:extLst>
          </p:cNvPr>
          <p:cNvPicPr>
            <a:picLocks noGrp="1" noChangeAspect="1"/>
          </p:cNvPicPr>
          <p:nvPr>
            <p:ph idx="1"/>
          </p:nvPr>
        </p:nvPicPr>
        <p:blipFill>
          <a:blip r:embed="rId2"/>
          <a:stretch>
            <a:fillRect/>
          </a:stretch>
        </p:blipFill>
        <p:spPr>
          <a:xfrm>
            <a:off x="1595677" y="225425"/>
            <a:ext cx="9000646" cy="6019800"/>
          </a:xfrm>
          <a:prstGeom prst="rect">
            <a:avLst/>
          </a:prstGeom>
        </p:spPr>
      </p:pic>
      <p:sp>
        <p:nvSpPr>
          <p:cNvPr id="9" name="圓角矩形 17">
            <a:extLst>
              <a:ext uri="{FF2B5EF4-FFF2-40B4-BE49-F238E27FC236}">
                <a16:creationId xmlns:a16="http://schemas.microsoft.com/office/drawing/2014/main" id="{4F47D977-244E-487C-9C45-25425BE55C1C}"/>
              </a:ext>
            </a:extLst>
          </p:cNvPr>
          <p:cNvSpPr>
            <a:spLocks noChangeArrowheads="1"/>
          </p:cNvSpPr>
          <p:nvPr/>
        </p:nvSpPr>
        <p:spPr bwMode="auto">
          <a:xfrm>
            <a:off x="4439816" y="2132856"/>
            <a:ext cx="1296000" cy="323850"/>
          </a:xfrm>
          <a:prstGeom prst="roundRect">
            <a:avLst>
              <a:gd name="adj" fmla="val 16667"/>
            </a:avLst>
          </a:prstGeom>
          <a:noFill/>
          <a:ln w="38100" cap="sq"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zh-TW" altLang="zh-TW" sz="2800"/>
          </a:p>
        </p:txBody>
      </p:sp>
      <p:sp>
        <p:nvSpPr>
          <p:cNvPr id="10" name="圓角矩形 17">
            <a:extLst>
              <a:ext uri="{FF2B5EF4-FFF2-40B4-BE49-F238E27FC236}">
                <a16:creationId xmlns:a16="http://schemas.microsoft.com/office/drawing/2014/main" id="{29B09EED-B34D-45BD-898A-BE0D706BC6DD}"/>
              </a:ext>
            </a:extLst>
          </p:cNvPr>
          <p:cNvSpPr>
            <a:spLocks noChangeArrowheads="1"/>
          </p:cNvSpPr>
          <p:nvPr/>
        </p:nvSpPr>
        <p:spPr bwMode="auto">
          <a:xfrm>
            <a:off x="7512199" y="2132856"/>
            <a:ext cx="1296000" cy="323850"/>
          </a:xfrm>
          <a:prstGeom prst="roundRect">
            <a:avLst>
              <a:gd name="adj" fmla="val 16667"/>
            </a:avLst>
          </a:prstGeom>
          <a:noFill/>
          <a:ln w="38100" cap="sq"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zh-TW" altLang="zh-TW" sz="2800"/>
          </a:p>
        </p:txBody>
      </p:sp>
      <p:cxnSp>
        <p:nvCxnSpPr>
          <p:cNvPr id="11" name="直線接點 9">
            <a:extLst>
              <a:ext uri="{FF2B5EF4-FFF2-40B4-BE49-F238E27FC236}">
                <a16:creationId xmlns:a16="http://schemas.microsoft.com/office/drawing/2014/main" id="{049275CA-6989-4B80-9260-330A25EB43C4}"/>
              </a:ext>
            </a:extLst>
          </p:cNvPr>
          <p:cNvCxnSpPr>
            <a:cxnSpLocks noChangeShapeType="1"/>
          </p:cNvCxnSpPr>
          <p:nvPr/>
        </p:nvCxnSpPr>
        <p:spPr bwMode="auto">
          <a:xfrm>
            <a:off x="1604565" y="2490044"/>
            <a:ext cx="8820000" cy="0"/>
          </a:xfrm>
          <a:prstGeom prst="line">
            <a:avLst/>
          </a:prstGeom>
          <a:noFill/>
          <a:ln w="31750" algn="ctr">
            <a:solidFill>
              <a:srgbClr val="FF0000"/>
            </a:solidFill>
            <a:round/>
            <a:headEnd/>
            <a:tailEnd/>
          </a:ln>
        </p:spPr>
      </p:cxnSp>
      <p:sp>
        <p:nvSpPr>
          <p:cNvPr id="12" name="圓角矩形 17">
            <a:extLst>
              <a:ext uri="{FF2B5EF4-FFF2-40B4-BE49-F238E27FC236}">
                <a16:creationId xmlns:a16="http://schemas.microsoft.com/office/drawing/2014/main" id="{03912037-DA6E-46B7-A87B-75F6078EAAFE}"/>
              </a:ext>
            </a:extLst>
          </p:cNvPr>
          <p:cNvSpPr>
            <a:spLocks noChangeArrowheads="1"/>
          </p:cNvSpPr>
          <p:nvPr/>
        </p:nvSpPr>
        <p:spPr bwMode="auto">
          <a:xfrm>
            <a:off x="6096000" y="2927796"/>
            <a:ext cx="1296000" cy="323850"/>
          </a:xfrm>
          <a:prstGeom prst="roundRect">
            <a:avLst>
              <a:gd name="adj" fmla="val 16667"/>
            </a:avLst>
          </a:prstGeom>
          <a:noFill/>
          <a:ln w="38100" cap="sq" algn="ctr">
            <a:solidFill>
              <a:srgbClr val="7030A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zh-TW" altLang="zh-TW" sz="2800"/>
          </a:p>
        </p:txBody>
      </p:sp>
      <p:sp>
        <p:nvSpPr>
          <p:cNvPr id="13" name="圓角矩形 17">
            <a:extLst>
              <a:ext uri="{FF2B5EF4-FFF2-40B4-BE49-F238E27FC236}">
                <a16:creationId xmlns:a16="http://schemas.microsoft.com/office/drawing/2014/main" id="{510A7D1B-E72F-4432-8050-F98C1442B3B4}"/>
              </a:ext>
            </a:extLst>
          </p:cNvPr>
          <p:cNvSpPr>
            <a:spLocks noChangeArrowheads="1"/>
          </p:cNvSpPr>
          <p:nvPr/>
        </p:nvSpPr>
        <p:spPr bwMode="auto">
          <a:xfrm>
            <a:off x="9168383" y="2927796"/>
            <a:ext cx="1296000" cy="323850"/>
          </a:xfrm>
          <a:prstGeom prst="roundRect">
            <a:avLst>
              <a:gd name="adj" fmla="val 16667"/>
            </a:avLst>
          </a:prstGeom>
          <a:noFill/>
          <a:ln w="38100" cap="sq" algn="ctr">
            <a:solidFill>
              <a:srgbClr val="7030A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zh-TW" altLang="zh-TW" sz="2800"/>
          </a:p>
        </p:txBody>
      </p:sp>
      <p:cxnSp>
        <p:nvCxnSpPr>
          <p:cNvPr id="14" name="直線接點 9">
            <a:extLst>
              <a:ext uri="{FF2B5EF4-FFF2-40B4-BE49-F238E27FC236}">
                <a16:creationId xmlns:a16="http://schemas.microsoft.com/office/drawing/2014/main" id="{8E370098-7181-4BD7-96CB-97F5E1D01F4B}"/>
              </a:ext>
            </a:extLst>
          </p:cNvPr>
          <p:cNvCxnSpPr>
            <a:cxnSpLocks noChangeShapeType="1"/>
          </p:cNvCxnSpPr>
          <p:nvPr/>
        </p:nvCxnSpPr>
        <p:spPr bwMode="auto">
          <a:xfrm>
            <a:off x="1596480" y="3284984"/>
            <a:ext cx="8820000" cy="0"/>
          </a:xfrm>
          <a:prstGeom prst="line">
            <a:avLst/>
          </a:prstGeom>
          <a:noFill/>
          <a:ln w="31750" algn="ctr">
            <a:solidFill>
              <a:srgbClr val="7030A0"/>
            </a:solidFill>
            <a:round/>
            <a:headEnd/>
            <a:tailEnd/>
          </a:ln>
        </p:spPr>
      </p:cxnSp>
      <p:sp>
        <p:nvSpPr>
          <p:cNvPr id="15" name="圓角矩形 17">
            <a:extLst>
              <a:ext uri="{FF2B5EF4-FFF2-40B4-BE49-F238E27FC236}">
                <a16:creationId xmlns:a16="http://schemas.microsoft.com/office/drawing/2014/main" id="{B99F3B1D-60CA-45CF-80CF-987D8B116EF5}"/>
              </a:ext>
            </a:extLst>
          </p:cNvPr>
          <p:cNvSpPr>
            <a:spLocks noChangeArrowheads="1"/>
          </p:cNvSpPr>
          <p:nvPr/>
        </p:nvSpPr>
        <p:spPr bwMode="auto">
          <a:xfrm>
            <a:off x="6117904" y="5147989"/>
            <a:ext cx="1296000" cy="323850"/>
          </a:xfrm>
          <a:prstGeom prst="roundRect">
            <a:avLst>
              <a:gd name="adj" fmla="val 16667"/>
            </a:avLst>
          </a:prstGeom>
          <a:noFill/>
          <a:ln w="38100" cap="sq" algn="ctr">
            <a:solidFill>
              <a:srgbClr val="7030A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zh-TW" altLang="zh-TW" sz="2800"/>
          </a:p>
        </p:txBody>
      </p:sp>
      <p:sp>
        <p:nvSpPr>
          <p:cNvPr id="16" name="圓角矩形 17">
            <a:extLst>
              <a:ext uri="{FF2B5EF4-FFF2-40B4-BE49-F238E27FC236}">
                <a16:creationId xmlns:a16="http://schemas.microsoft.com/office/drawing/2014/main" id="{7C36B7D5-F3BA-4840-B3F1-996504FAAE7A}"/>
              </a:ext>
            </a:extLst>
          </p:cNvPr>
          <p:cNvSpPr>
            <a:spLocks noChangeArrowheads="1"/>
          </p:cNvSpPr>
          <p:nvPr/>
        </p:nvSpPr>
        <p:spPr bwMode="auto">
          <a:xfrm>
            <a:off x="9190287" y="5147989"/>
            <a:ext cx="1296000" cy="323850"/>
          </a:xfrm>
          <a:prstGeom prst="roundRect">
            <a:avLst>
              <a:gd name="adj" fmla="val 16667"/>
            </a:avLst>
          </a:prstGeom>
          <a:noFill/>
          <a:ln w="38100" cap="sq" algn="ctr">
            <a:solidFill>
              <a:srgbClr val="7030A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zh-TW" altLang="zh-TW" sz="2800"/>
          </a:p>
        </p:txBody>
      </p:sp>
      <p:cxnSp>
        <p:nvCxnSpPr>
          <p:cNvPr id="17" name="直線接點 9">
            <a:extLst>
              <a:ext uri="{FF2B5EF4-FFF2-40B4-BE49-F238E27FC236}">
                <a16:creationId xmlns:a16="http://schemas.microsoft.com/office/drawing/2014/main" id="{A6C11915-5631-4F86-972B-810F1C24CBEE}"/>
              </a:ext>
            </a:extLst>
          </p:cNvPr>
          <p:cNvCxnSpPr>
            <a:cxnSpLocks noChangeShapeType="1"/>
          </p:cNvCxnSpPr>
          <p:nvPr/>
        </p:nvCxnSpPr>
        <p:spPr bwMode="auto">
          <a:xfrm>
            <a:off x="1618384" y="5505177"/>
            <a:ext cx="8820000" cy="0"/>
          </a:xfrm>
          <a:prstGeom prst="line">
            <a:avLst/>
          </a:prstGeom>
          <a:noFill/>
          <a:ln w="31750" algn="ctr">
            <a:solidFill>
              <a:srgbClr val="7030A0"/>
            </a:solidFill>
            <a:round/>
            <a:headEnd/>
            <a:tailEnd/>
          </a:ln>
        </p:spPr>
      </p:cxnSp>
      <p:sp>
        <p:nvSpPr>
          <p:cNvPr id="18" name="圓角矩形 17">
            <a:extLst>
              <a:ext uri="{FF2B5EF4-FFF2-40B4-BE49-F238E27FC236}">
                <a16:creationId xmlns:a16="http://schemas.microsoft.com/office/drawing/2014/main" id="{946610E3-5449-4F66-8FE9-12E69AA21934}"/>
              </a:ext>
            </a:extLst>
          </p:cNvPr>
          <p:cNvSpPr>
            <a:spLocks noChangeArrowheads="1"/>
          </p:cNvSpPr>
          <p:nvPr/>
        </p:nvSpPr>
        <p:spPr bwMode="auto">
          <a:xfrm>
            <a:off x="6102738" y="5833747"/>
            <a:ext cx="1296000" cy="323850"/>
          </a:xfrm>
          <a:prstGeom prst="roundRect">
            <a:avLst>
              <a:gd name="adj" fmla="val 16667"/>
            </a:avLst>
          </a:prstGeom>
          <a:noFill/>
          <a:ln w="38100" cap="sq" algn="ctr">
            <a:solidFill>
              <a:srgbClr val="7030A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zh-TW" altLang="zh-TW" sz="2800"/>
          </a:p>
        </p:txBody>
      </p:sp>
      <p:sp>
        <p:nvSpPr>
          <p:cNvPr id="19" name="圓角矩形 17">
            <a:extLst>
              <a:ext uri="{FF2B5EF4-FFF2-40B4-BE49-F238E27FC236}">
                <a16:creationId xmlns:a16="http://schemas.microsoft.com/office/drawing/2014/main" id="{1DE4C598-BD82-482F-A148-18FF1256E9FB}"/>
              </a:ext>
            </a:extLst>
          </p:cNvPr>
          <p:cNvSpPr>
            <a:spLocks noChangeArrowheads="1"/>
          </p:cNvSpPr>
          <p:nvPr/>
        </p:nvSpPr>
        <p:spPr bwMode="auto">
          <a:xfrm>
            <a:off x="9175121" y="5833747"/>
            <a:ext cx="1296000" cy="323850"/>
          </a:xfrm>
          <a:prstGeom prst="roundRect">
            <a:avLst>
              <a:gd name="adj" fmla="val 16667"/>
            </a:avLst>
          </a:prstGeom>
          <a:noFill/>
          <a:ln w="38100" cap="sq" algn="ctr">
            <a:solidFill>
              <a:srgbClr val="7030A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zh-TW" altLang="zh-TW" sz="2800"/>
          </a:p>
        </p:txBody>
      </p:sp>
      <p:cxnSp>
        <p:nvCxnSpPr>
          <p:cNvPr id="20" name="直線接點 9">
            <a:extLst>
              <a:ext uri="{FF2B5EF4-FFF2-40B4-BE49-F238E27FC236}">
                <a16:creationId xmlns:a16="http://schemas.microsoft.com/office/drawing/2014/main" id="{6B6CBDB5-CE52-4F13-9857-A40981225516}"/>
              </a:ext>
            </a:extLst>
          </p:cNvPr>
          <p:cNvCxnSpPr>
            <a:cxnSpLocks noChangeShapeType="1"/>
          </p:cNvCxnSpPr>
          <p:nvPr/>
        </p:nvCxnSpPr>
        <p:spPr bwMode="auto">
          <a:xfrm>
            <a:off x="1603218" y="6190935"/>
            <a:ext cx="8820000" cy="0"/>
          </a:xfrm>
          <a:prstGeom prst="line">
            <a:avLst/>
          </a:prstGeom>
          <a:noFill/>
          <a:ln w="31750" algn="ctr">
            <a:solidFill>
              <a:srgbClr val="7030A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5" grpId="0" animBg="1"/>
      <p:bldP spid="16" grpId="0" animBg="1"/>
      <p:bldP spid="18" grpId="0" animBg="1"/>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a:extLst>
              <a:ext uri="{FF2B5EF4-FFF2-40B4-BE49-F238E27FC236}">
                <a16:creationId xmlns:a16="http://schemas.microsoft.com/office/drawing/2014/main" id="{03E2F25B-6F95-4C14-A34B-367A68246CAC}"/>
              </a:ext>
            </a:extLst>
          </p:cNvPr>
          <p:cNvSpPr>
            <a:spLocks noGrp="1"/>
          </p:cNvSpPr>
          <p:nvPr>
            <p:ph type="title"/>
          </p:nvPr>
        </p:nvSpPr>
        <p:spPr/>
        <p:txBody>
          <a:bodyPr/>
          <a:lstStyle/>
          <a:p>
            <a:r>
              <a:rPr lang="en-US" altLang="zh-TW" dirty="0"/>
              <a:t>8.4 FI</a:t>
            </a:r>
            <a:r>
              <a:rPr lang="zh-TW" altLang="en-US" dirty="0"/>
              <a:t>模組之財務性</a:t>
            </a:r>
            <a:r>
              <a:rPr lang="en-US" altLang="zh-TW" dirty="0"/>
              <a:t>KPI</a:t>
            </a:r>
            <a:endParaRPr lang="zh-TW" altLang="en-US" dirty="0"/>
          </a:p>
        </p:txBody>
      </p:sp>
      <p:sp>
        <p:nvSpPr>
          <p:cNvPr id="58371" name="內容版面配置區 2">
            <a:extLst>
              <a:ext uri="{FF2B5EF4-FFF2-40B4-BE49-F238E27FC236}">
                <a16:creationId xmlns:a16="http://schemas.microsoft.com/office/drawing/2014/main" id="{50BA89CC-C95D-44B8-B7C6-D33C6AD44E23}"/>
              </a:ext>
            </a:extLst>
          </p:cNvPr>
          <p:cNvSpPr>
            <a:spLocks noGrp="1"/>
          </p:cNvSpPr>
          <p:nvPr>
            <p:ph idx="1"/>
          </p:nvPr>
        </p:nvSpPr>
        <p:spPr>
          <a:xfrm>
            <a:off x="2495600" y="1451361"/>
            <a:ext cx="9086800" cy="4793864"/>
          </a:xfrm>
        </p:spPr>
        <p:txBody>
          <a:bodyPr/>
          <a:lstStyle/>
          <a:p>
            <a:pPr marL="514350" indent="-514350">
              <a:buFont typeface="+mj-lt"/>
              <a:buAutoNum type="arabicPeriod"/>
            </a:pPr>
            <a:r>
              <a:rPr lang="zh-TW" altLang="en-US" dirty="0"/>
              <a:t>財務結構分析之</a:t>
            </a:r>
            <a:r>
              <a:rPr lang="en-US" altLang="zh-TW" dirty="0"/>
              <a:t>KPI</a:t>
            </a:r>
          </a:p>
          <a:p>
            <a:pPr marL="514350" indent="-514350">
              <a:buFont typeface="+mj-lt"/>
              <a:buAutoNum type="arabicPeriod"/>
            </a:pPr>
            <a:r>
              <a:rPr lang="zh-TW" altLang="en-US" dirty="0"/>
              <a:t>償債能力分析之</a:t>
            </a:r>
            <a:r>
              <a:rPr lang="en-US" altLang="zh-TW" dirty="0"/>
              <a:t>KPI</a:t>
            </a:r>
          </a:p>
          <a:p>
            <a:pPr marL="514350" indent="-514350">
              <a:buFont typeface="+mj-lt"/>
              <a:buAutoNum type="arabicPeriod"/>
            </a:pPr>
            <a:r>
              <a:rPr lang="zh-TW" altLang="en-US" dirty="0"/>
              <a:t>經營能力分析之</a:t>
            </a:r>
            <a:r>
              <a:rPr lang="en-US" altLang="zh-TW" dirty="0"/>
              <a:t>KPI</a:t>
            </a:r>
          </a:p>
          <a:p>
            <a:pPr marL="514350" indent="-514350">
              <a:buFont typeface="+mj-lt"/>
              <a:buAutoNum type="arabicPeriod"/>
            </a:pPr>
            <a:r>
              <a:rPr lang="zh-TW" altLang="en-US" dirty="0"/>
              <a:t>獲利能力分析之</a:t>
            </a:r>
            <a:r>
              <a:rPr lang="en-US" altLang="zh-TW" dirty="0"/>
              <a:t>KPI</a:t>
            </a:r>
          </a:p>
          <a:p>
            <a:pPr marL="514350" indent="-514350">
              <a:buFont typeface="+mj-lt"/>
              <a:buAutoNum type="arabicPeriod"/>
            </a:pPr>
            <a:r>
              <a:rPr lang="zh-TW" altLang="en-US" dirty="0"/>
              <a:t>現金流量分析之</a:t>
            </a:r>
            <a:r>
              <a:rPr lang="en-US" altLang="zh-TW" dirty="0"/>
              <a:t>KPI</a:t>
            </a:r>
          </a:p>
          <a:p>
            <a:pPr marL="514350" indent="-514350">
              <a:buFont typeface="+mj-lt"/>
              <a:buAutoNum type="arabicPeriod"/>
            </a:pPr>
            <a:r>
              <a:rPr lang="zh-TW" altLang="en-US" dirty="0"/>
              <a:t>槓桿度分析之</a:t>
            </a:r>
            <a:r>
              <a:rPr lang="en-US" altLang="zh-TW" dirty="0"/>
              <a:t>KPI</a:t>
            </a:r>
          </a:p>
          <a:p>
            <a:pPr marL="514350" indent="-514350">
              <a:buFont typeface="+mj-lt"/>
              <a:buAutoNum type="arabicPeriod"/>
            </a:pPr>
            <a:r>
              <a:rPr lang="zh-TW" altLang="en-US" dirty="0"/>
              <a:t>實例說明</a:t>
            </a:r>
          </a:p>
        </p:txBody>
      </p:sp>
      <p:sp>
        <p:nvSpPr>
          <p:cNvPr id="2" name="日期版面配置區 1">
            <a:extLst>
              <a:ext uri="{FF2B5EF4-FFF2-40B4-BE49-F238E27FC236}">
                <a16:creationId xmlns:a16="http://schemas.microsoft.com/office/drawing/2014/main" id="{8C97DF39-E012-42ED-8F1F-B56D74C317EB}"/>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434C1C64-7095-4C04-AA69-31A489A7D475}"/>
              </a:ext>
            </a:extLst>
          </p:cNvPr>
          <p:cNvSpPr>
            <a:spLocks noGrp="1"/>
          </p:cNvSpPr>
          <p:nvPr>
            <p:ph type="sldNum" sz="quarter" idx="12"/>
          </p:nvPr>
        </p:nvSpPr>
        <p:spPr/>
        <p:txBody>
          <a:bodyPr/>
          <a:lstStyle/>
          <a:p>
            <a:fld id="{7C6D81C2-4AF9-4E19-9330-C1C98C869BDD}" type="slidenum">
              <a:rPr lang="ko-KR" altLang="en-US" smtClean="0"/>
              <a:pPr/>
              <a:t>44</a:t>
            </a:fld>
            <a:endParaRPr lang="en-US" altLang="ko-K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a:extLst>
              <a:ext uri="{FF2B5EF4-FFF2-40B4-BE49-F238E27FC236}">
                <a16:creationId xmlns:a16="http://schemas.microsoft.com/office/drawing/2014/main" id="{BFD6F544-8E90-49C8-99F0-6AA0A755787C}"/>
              </a:ext>
            </a:extLst>
          </p:cNvPr>
          <p:cNvSpPr>
            <a:spLocks noGrp="1"/>
          </p:cNvSpPr>
          <p:nvPr>
            <p:ph type="title"/>
          </p:nvPr>
        </p:nvSpPr>
        <p:spPr/>
        <p:txBody>
          <a:bodyPr/>
          <a:lstStyle/>
          <a:p>
            <a:r>
              <a:rPr lang="en-US" altLang="zh-TW" dirty="0"/>
              <a:t>FI</a:t>
            </a:r>
            <a:r>
              <a:rPr lang="zh-TW" altLang="en-US" dirty="0"/>
              <a:t>模組之財務性</a:t>
            </a:r>
            <a:r>
              <a:rPr lang="en-US" altLang="zh-TW" dirty="0"/>
              <a:t>KPI</a:t>
            </a:r>
            <a:endParaRPr lang="zh-TW" altLang="en-US" dirty="0"/>
          </a:p>
        </p:txBody>
      </p:sp>
      <p:sp>
        <p:nvSpPr>
          <p:cNvPr id="59395" name="內容版面配置區 2">
            <a:extLst>
              <a:ext uri="{FF2B5EF4-FFF2-40B4-BE49-F238E27FC236}">
                <a16:creationId xmlns:a16="http://schemas.microsoft.com/office/drawing/2014/main" id="{5E3E1403-F882-42D4-A81F-8BC68A4C2960}"/>
              </a:ext>
            </a:extLst>
          </p:cNvPr>
          <p:cNvSpPr>
            <a:spLocks noGrp="1"/>
          </p:cNvSpPr>
          <p:nvPr>
            <p:ph idx="1"/>
          </p:nvPr>
        </p:nvSpPr>
        <p:spPr/>
        <p:txBody>
          <a:bodyPr/>
          <a:lstStyle/>
          <a:p>
            <a:r>
              <a:rPr lang="zh-TW" altLang="en-US" dirty="0"/>
              <a:t>本章介紹的</a:t>
            </a:r>
            <a:r>
              <a:rPr lang="en-US" altLang="zh-TW" dirty="0"/>
              <a:t>KPI </a:t>
            </a:r>
            <a:r>
              <a:rPr lang="zh-TW" altLang="en-US" dirty="0"/>
              <a:t>大都可以由企業的資產負債表、綜合損益表，以及現金流量表上的數字來計算得之。</a:t>
            </a:r>
          </a:p>
          <a:p>
            <a:r>
              <a:rPr lang="en-US" altLang="zh-TW" dirty="0"/>
              <a:t>KPI </a:t>
            </a:r>
            <a:r>
              <a:rPr lang="zh-TW" altLang="en-US" dirty="0"/>
              <a:t>值需要有比較的對象，才能顯現其意義：</a:t>
            </a:r>
          </a:p>
          <a:p>
            <a:pPr lvl="1"/>
            <a:r>
              <a:rPr lang="zh-TW" altLang="en-US" dirty="0"/>
              <a:t>與企業本身過去的指標值做比較</a:t>
            </a:r>
            <a:r>
              <a:rPr lang="en-US" altLang="zh-TW" dirty="0"/>
              <a:t>(</a:t>
            </a:r>
            <a:r>
              <a:rPr lang="zh-TW" altLang="en-US" dirty="0"/>
              <a:t>即橫向趨勢分析</a:t>
            </a:r>
            <a:r>
              <a:rPr lang="en-US" altLang="zh-TW" dirty="0"/>
              <a:t>)</a:t>
            </a:r>
          </a:p>
          <a:p>
            <a:pPr lvl="1"/>
            <a:r>
              <a:rPr lang="zh-TW" altLang="en-US" dirty="0"/>
              <a:t>與企業所訂該期的目標值作比較</a:t>
            </a:r>
          </a:p>
          <a:p>
            <a:pPr lvl="1"/>
            <a:r>
              <a:rPr lang="zh-TW" altLang="en-US" dirty="0"/>
              <a:t>與產業平均值作比較</a:t>
            </a:r>
          </a:p>
          <a:p>
            <a:pPr lvl="1"/>
            <a:r>
              <a:rPr lang="zh-TW" altLang="en-US" dirty="0"/>
              <a:t>與同產業做得最好的或全世界做得最好的作比較，此稱為「標桿管理 </a:t>
            </a:r>
            <a:r>
              <a:rPr lang="en-US" altLang="zh-TW" dirty="0"/>
              <a:t>(Benchmarking)</a:t>
            </a:r>
            <a:r>
              <a:rPr lang="zh-TW" altLang="en-US" dirty="0"/>
              <a:t>」</a:t>
            </a:r>
          </a:p>
          <a:p>
            <a:endParaRPr lang="zh-TW" altLang="en-US" dirty="0"/>
          </a:p>
        </p:txBody>
      </p:sp>
      <p:sp>
        <p:nvSpPr>
          <p:cNvPr id="2" name="日期版面配置區 1">
            <a:extLst>
              <a:ext uri="{FF2B5EF4-FFF2-40B4-BE49-F238E27FC236}">
                <a16:creationId xmlns:a16="http://schemas.microsoft.com/office/drawing/2014/main" id="{228DFF40-F7BC-458A-A69B-8CED3F8B4511}"/>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69F40225-37E5-41CC-A82F-4A7D3A46E4BF}"/>
              </a:ext>
            </a:extLst>
          </p:cNvPr>
          <p:cNvSpPr>
            <a:spLocks noGrp="1"/>
          </p:cNvSpPr>
          <p:nvPr>
            <p:ph type="sldNum" sz="quarter" idx="12"/>
          </p:nvPr>
        </p:nvSpPr>
        <p:spPr/>
        <p:txBody>
          <a:bodyPr/>
          <a:lstStyle/>
          <a:p>
            <a:fld id="{7C6D81C2-4AF9-4E19-9330-C1C98C869BDD}" type="slidenum">
              <a:rPr lang="ko-KR" altLang="en-US" smtClean="0"/>
              <a:pPr/>
              <a:t>45</a:t>
            </a:fld>
            <a:endParaRPr lang="en-US" altLang="ko-K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C459B68D-428E-4611-85FB-B30313803AEA}"/>
              </a:ext>
            </a:extLst>
          </p:cNvPr>
          <p:cNvSpPr>
            <a:spLocks noGrp="1"/>
          </p:cNvSpPr>
          <p:nvPr>
            <p:ph type="title"/>
          </p:nvPr>
        </p:nvSpPr>
        <p:spPr/>
        <p:txBody>
          <a:bodyPr/>
          <a:lstStyle/>
          <a:p>
            <a:endParaRPr lang="zh-TW" altLang="en-US"/>
          </a:p>
        </p:txBody>
      </p:sp>
      <p:pic>
        <p:nvPicPr>
          <p:cNvPr id="10" name="內容版面配置區 9">
            <a:extLst>
              <a:ext uri="{FF2B5EF4-FFF2-40B4-BE49-F238E27FC236}">
                <a16:creationId xmlns:a16="http://schemas.microsoft.com/office/drawing/2014/main" id="{4A2C8ED9-7F4B-4C8E-B2CE-B5C3F4F4C232}"/>
              </a:ext>
            </a:extLst>
          </p:cNvPr>
          <p:cNvPicPr>
            <a:picLocks noGrp="1" noChangeAspect="1"/>
          </p:cNvPicPr>
          <p:nvPr>
            <p:ph idx="1"/>
          </p:nvPr>
        </p:nvPicPr>
        <p:blipFill>
          <a:blip r:embed="rId2"/>
          <a:stretch>
            <a:fillRect/>
          </a:stretch>
        </p:blipFill>
        <p:spPr>
          <a:xfrm>
            <a:off x="1919536" y="116632"/>
            <a:ext cx="7488832" cy="6567673"/>
          </a:xfrm>
          <a:prstGeom prst="rect">
            <a:avLst/>
          </a:prstGeom>
        </p:spPr>
      </p:pic>
      <p:sp>
        <p:nvSpPr>
          <p:cNvPr id="2" name="日期版面配置區 1">
            <a:extLst>
              <a:ext uri="{FF2B5EF4-FFF2-40B4-BE49-F238E27FC236}">
                <a16:creationId xmlns:a16="http://schemas.microsoft.com/office/drawing/2014/main" id="{38C053ED-B17F-4298-B6D1-A5DF6F09B904}"/>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729DA1D1-7B97-4332-8308-5F926BC5894D}"/>
              </a:ext>
            </a:extLst>
          </p:cNvPr>
          <p:cNvSpPr>
            <a:spLocks noGrp="1"/>
          </p:cNvSpPr>
          <p:nvPr>
            <p:ph type="sldNum" sz="quarter" idx="12"/>
          </p:nvPr>
        </p:nvSpPr>
        <p:spPr/>
        <p:txBody>
          <a:bodyPr/>
          <a:lstStyle/>
          <a:p>
            <a:fld id="{7C6D81C2-4AF9-4E19-9330-C1C98C869BDD}" type="slidenum">
              <a:rPr lang="ko-KR" altLang="en-US" smtClean="0"/>
              <a:pPr/>
              <a:t>46</a:t>
            </a:fld>
            <a:endParaRPr lang="en-US" altLang="ko-K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a:extLst>
              <a:ext uri="{FF2B5EF4-FFF2-40B4-BE49-F238E27FC236}">
                <a16:creationId xmlns:a16="http://schemas.microsoft.com/office/drawing/2014/main" id="{78021B55-466A-46E5-A975-8CA7F372570D}"/>
              </a:ext>
            </a:extLst>
          </p:cNvPr>
          <p:cNvSpPr>
            <a:spLocks noGrp="1"/>
          </p:cNvSpPr>
          <p:nvPr>
            <p:ph type="title"/>
          </p:nvPr>
        </p:nvSpPr>
        <p:spPr/>
        <p:txBody>
          <a:bodyPr/>
          <a:lstStyle/>
          <a:p>
            <a:r>
              <a:rPr lang="en-US" altLang="zh-TW" dirty="0"/>
              <a:t>8.4.1 </a:t>
            </a:r>
            <a:r>
              <a:rPr lang="zh-TW" altLang="en-US" dirty="0"/>
              <a:t>財務結構分析之 </a:t>
            </a:r>
            <a:r>
              <a:rPr lang="en-US" altLang="zh-TW" dirty="0"/>
              <a:t>KPI</a:t>
            </a:r>
            <a:endParaRPr lang="zh-TW" altLang="en-US" dirty="0"/>
          </a:p>
        </p:txBody>
      </p:sp>
      <p:sp>
        <p:nvSpPr>
          <p:cNvPr id="61443" name="內容版面配置區 2">
            <a:extLst>
              <a:ext uri="{FF2B5EF4-FFF2-40B4-BE49-F238E27FC236}">
                <a16:creationId xmlns:a16="http://schemas.microsoft.com/office/drawing/2014/main" id="{9F7BDE5C-987B-4D98-8143-7CA0B718FB86}"/>
              </a:ext>
            </a:extLst>
          </p:cNvPr>
          <p:cNvSpPr>
            <a:spLocks noGrp="1"/>
          </p:cNvSpPr>
          <p:nvPr>
            <p:ph idx="1"/>
          </p:nvPr>
        </p:nvSpPr>
        <p:spPr/>
        <p:txBody>
          <a:bodyPr/>
          <a:lstStyle/>
          <a:p>
            <a:r>
              <a:rPr lang="zh-TW" altLang="en-US" dirty="0"/>
              <a:t>資產負債表右手邊記載的是資金的來源，資金來源又可以劃分為短期資金</a:t>
            </a:r>
            <a:r>
              <a:rPr lang="en-US" altLang="zh-TW" dirty="0"/>
              <a:t>(</a:t>
            </a:r>
            <a:r>
              <a:rPr lang="zh-TW" altLang="en-US" dirty="0"/>
              <a:t>指流動負債</a:t>
            </a:r>
            <a:r>
              <a:rPr lang="en-US" altLang="zh-TW" dirty="0"/>
              <a:t>)</a:t>
            </a:r>
            <a:r>
              <a:rPr lang="zh-TW" altLang="en-US" dirty="0"/>
              <a:t>與長期資金</a:t>
            </a:r>
            <a:r>
              <a:rPr lang="en-US" altLang="zh-TW" dirty="0"/>
              <a:t>(</a:t>
            </a:r>
            <a:r>
              <a:rPr lang="zh-TW" altLang="en-US" dirty="0"/>
              <a:t>含長期負債與權益</a:t>
            </a:r>
            <a:r>
              <a:rPr lang="en-US" altLang="zh-TW" dirty="0"/>
              <a:t>)</a:t>
            </a:r>
            <a:r>
              <a:rPr lang="zh-TW" altLang="en-US" dirty="0"/>
              <a:t>。</a:t>
            </a:r>
          </a:p>
          <a:p>
            <a:r>
              <a:rPr lang="zh-TW" altLang="en-US" dirty="0"/>
              <a:t>財務結構分析係分析資金來源與資產的組成情況。</a:t>
            </a:r>
          </a:p>
          <a:p>
            <a:r>
              <a:rPr lang="zh-TW" altLang="en-US" dirty="0"/>
              <a:t>財務結構分析之 </a:t>
            </a:r>
            <a:r>
              <a:rPr lang="en-US" altLang="zh-TW" dirty="0"/>
              <a:t>KPI </a:t>
            </a:r>
            <a:r>
              <a:rPr lang="zh-TW" altLang="en-US" dirty="0"/>
              <a:t>僅與資產負債表有關。</a:t>
            </a:r>
          </a:p>
          <a:p>
            <a:endParaRPr lang="zh-TW" altLang="en-US" dirty="0"/>
          </a:p>
        </p:txBody>
      </p:sp>
      <p:sp>
        <p:nvSpPr>
          <p:cNvPr id="2" name="日期版面配置區 1">
            <a:extLst>
              <a:ext uri="{FF2B5EF4-FFF2-40B4-BE49-F238E27FC236}">
                <a16:creationId xmlns:a16="http://schemas.microsoft.com/office/drawing/2014/main" id="{F62DD599-47EA-4361-AD49-CAD30C7938F4}"/>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B894FDF0-903A-4312-923F-71649D78689D}"/>
              </a:ext>
            </a:extLst>
          </p:cNvPr>
          <p:cNvSpPr>
            <a:spLocks noGrp="1"/>
          </p:cNvSpPr>
          <p:nvPr>
            <p:ph type="sldNum" sz="quarter" idx="12"/>
          </p:nvPr>
        </p:nvSpPr>
        <p:spPr/>
        <p:txBody>
          <a:bodyPr/>
          <a:lstStyle/>
          <a:p>
            <a:fld id="{7C6D81C2-4AF9-4E19-9330-C1C98C869BDD}" type="slidenum">
              <a:rPr lang="ko-KR" altLang="en-US" smtClean="0"/>
              <a:pPr/>
              <a:t>47</a:t>
            </a:fld>
            <a:endParaRPr lang="en-US" altLang="ko-K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CA8D6C-ADBF-4FBD-8D90-271717D52293}"/>
              </a:ext>
            </a:extLst>
          </p:cNvPr>
          <p:cNvSpPr>
            <a:spLocks noGrp="1"/>
          </p:cNvSpPr>
          <p:nvPr>
            <p:ph type="title"/>
          </p:nvPr>
        </p:nvSpPr>
        <p:spPr/>
        <p:txBody>
          <a:bodyPr/>
          <a:lstStyle/>
          <a:p>
            <a:r>
              <a:rPr lang="zh-TW" altLang="en-US" dirty="0"/>
              <a:t>財務結構分析之 </a:t>
            </a:r>
            <a:r>
              <a:rPr lang="en-US" altLang="zh-TW" dirty="0"/>
              <a:t>KPI</a:t>
            </a:r>
            <a:endParaRPr lang="zh-TW" altLang="en-US" dirty="0"/>
          </a:p>
        </p:txBody>
      </p:sp>
      <p:pic>
        <p:nvPicPr>
          <p:cNvPr id="6" name="內容版面配置區 5">
            <a:extLst>
              <a:ext uri="{FF2B5EF4-FFF2-40B4-BE49-F238E27FC236}">
                <a16:creationId xmlns:a16="http://schemas.microsoft.com/office/drawing/2014/main" id="{E230C46F-A866-40C4-B2A0-DF80C52C0508}"/>
              </a:ext>
            </a:extLst>
          </p:cNvPr>
          <p:cNvPicPr>
            <a:picLocks noGrp="1" noChangeAspect="1"/>
          </p:cNvPicPr>
          <p:nvPr>
            <p:ph idx="1"/>
          </p:nvPr>
        </p:nvPicPr>
        <p:blipFill>
          <a:blip r:embed="rId2"/>
          <a:stretch>
            <a:fillRect/>
          </a:stretch>
        </p:blipFill>
        <p:spPr>
          <a:xfrm>
            <a:off x="609600" y="1412776"/>
            <a:ext cx="10972800" cy="3962229"/>
          </a:xfrm>
          <a:prstGeom prst="rect">
            <a:avLst/>
          </a:prstGeom>
        </p:spPr>
      </p:pic>
      <p:sp>
        <p:nvSpPr>
          <p:cNvPr id="4" name="日期版面配置區 3">
            <a:extLst>
              <a:ext uri="{FF2B5EF4-FFF2-40B4-BE49-F238E27FC236}">
                <a16:creationId xmlns:a16="http://schemas.microsoft.com/office/drawing/2014/main" id="{EA7D64F8-413F-4267-BB97-3BA9595D7E30}"/>
              </a:ext>
            </a:extLst>
          </p:cNvPr>
          <p:cNvSpPr>
            <a:spLocks noGrp="1"/>
          </p:cNvSpPr>
          <p:nvPr>
            <p:ph type="dt" sz="half" idx="10"/>
          </p:nvPr>
        </p:nvSpPr>
        <p:spPr/>
        <p:txBody>
          <a:bodyPr/>
          <a:lstStyle/>
          <a:p>
            <a:pPr>
              <a:defRPr/>
            </a:pPr>
            <a:r>
              <a:rPr lang="en-US" altLang="zh-TW"/>
              <a:t>© </a:t>
            </a:r>
            <a:r>
              <a:rPr lang="zh-TW" altLang="en-US"/>
              <a:t>滄海圖書</a:t>
            </a:r>
            <a:endParaRPr lang="en-US" altLang="ko-KR" dirty="0"/>
          </a:p>
        </p:txBody>
      </p:sp>
      <p:sp>
        <p:nvSpPr>
          <p:cNvPr id="5" name="投影片編號版面配置區 4">
            <a:extLst>
              <a:ext uri="{FF2B5EF4-FFF2-40B4-BE49-F238E27FC236}">
                <a16:creationId xmlns:a16="http://schemas.microsoft.com/office/drawing/2014/main" id="{00BCAE5F-B896-4F73-915D-32EB14B644D6}"/>
              </a:ext>
            </a:extLst>
          </p:cNvPr>
          <p:cNvSpPr>
            <a:spLocks noGrp="1"/>
          </p:cNvSpPr>
          <p:nvPr>
            <p:ph type="sldNum" sz="quarter" idx="12"/>
          </p:nvPr>
        </p:nvSpPr>
        <p:spPr/>
        <p:txBody>
          <a:bodyPr/>
          <a:lstStyle/>
          <a:p>
            <a:fld id="{7C6D81C2-4AF9-4E19-9330-C1C98C869BDD}" type="slidenum">
              <a:rPr lang="ko-KR" altLang="en-US" smtClean="0"/>
              <a:pPr/>
              <a:t>48</a:t>
            </a:fld>
            <a:endParaRPr lang="en-US" altLang="ko-KR"/>
          </a:p>
        </p:txBody>
      </p:sp>
    </p:spTree>
    <p:extLst>
      <p:ext uri="{BB962C8B-B14F-4D97-AF65-F5344CB8AC3E}">
        <p14:creationId xmlns:p14="http://schemas.microsoft.com/office/powerpoint/2010/main" val="702366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EA961A05-F891-4E69-BF07-F101969C45B8}"/>
              </a:ext>
            </a:extLst>
          </p:cNvPr>
          <p:cNvSpPr>
            <a:spLocks noGrp="1"/>
          </p:cNvSpPr>
          <p:nvPr>
            <p:ph type="title"/>
          </p:nvPr>
        </p:nvSpPr>
        <p:spPr/>
        <p:txBody>
          <a:bodyPr/>
          <a:lstStyle/>
          <a:p>
            <a:endParaRPr lang="zh-TW" altLang="en-US"/>
          </a:p>
        </p:txBody>
      </p:sp>
      <p:pic>
        <p:nvPicPr>
          <p:cNvPr id="10" name="內容版面配置區 9">
            <a:extLst>
              <a:ext uri="{FF2B5EF4-FFF2-40B4-BE49-F238E27FC236}">
                <a16:creationId xmlns:a16="http://schemas.microsoft.com/office/drawing/2014/main" id="{5BF02816-D14D-4D77-B158-D6779E009A3C}"/>
              </a:ext>
            </a:extLst>
          </p:cNvPr>
          <p:cNvPicPr>
            <a:picLocks noGrp="1" noChangeAspect="1"/>
          </p:cNvPicPr>
          <p:nvPr>
            <p:ph idx="1"/>
          </p:nvPr>
        </p:nvPicPr>
        <p:blipFill>
          <a:blip r:embed="rId2"/>
          <a:stretch>
            <a:fillRect/>
          </a:stretch>
        </p:blipFill>
        <p:spPr>
          <a:xfrm>
            <a:off x="1387503" y="251991"/>
            <a:ext cx="9416994" cy="6129337"/>
          </a:xfrm>
          <a:prstGeom prst="rect">
            <a:avLst/>
          </a:prstGeom>
        </p:spPr>
      </p:pic>
      <p:sp>
        <p:nvSpPr>
          <p:cNvPr id="2" name="日期版面配置區 1">
            <a:extLst>
              <a:ext uri="{FF2B5EF4-FFF2-40B4-BE49-F238E27FC236}">
                <a16:creationId xmlns:a16="http://schemas.microsoft.com/office/drawing/2014/main" id="{1E4AB192-22CF-4201-9A4E-C60E20A23F5F}"/>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1879F904-BD9B-4B16-9C25-88BE19420FBB}"/>
              </a:ext>
            </a:extLst>
          </p:cNvPr>
          <p:cNvSpPr>
            <a:spLocks noGrp="1"/>
          </p:cNvSpPr>
          <p:nvPr>
            <p:ph type="sldNum" sz="quarter" idx="12"/>
          </p:nvPr>
        </p:nvSpPr>
        <p:spPr/>
        <p:txBody>
          <a:bodyPr/>
          <a:lstStyle/>
          <a:p>
            <a:fld id="{7C6D81C2-4AF9-4E19-9330-C1C98C869BDD}" type="slidenum">
              <a:rPr lang="ko-KR" altLang="en-US" smtClean="0"/>
              <a:pPr/>
              <a:t>49</a:t>
            </a:fld>
            <a:endParaRPr lang="en-US" altLang="ko-K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a:extLst>
              <a:ext uri="{FF2B5EF4-FFF2-40B4-BE49-F238E27FC236}">
                <a16:creationId xmlns:a16="http://schemas.microsoft.com/office/drawing/2014/main" id="{ADA08C16-B630-4A62-BCA7-8D500D1ACA18}"/>
              </a:ext>
            </a:extLst>
          </p:cNvPr>
          <p:cNvSpPr>
            <a:spLocks noGrp="1"/>
          </p:cNvSpPr>
          <p:nvPr>
            <p:ph type="title"/>
          </p:nvPr>
        </p:nvSpPr>
        <p:spPr/>
        <p:txBody>
          <a:bodyPr/>
          <a:lstStyle/>
          <a:p>
            <a:r>
              <a:rPr lang="en-US" altLang="zh-TW" dirty="0"/>
              <a:t>8.1 </a:t>
            </a:r>
            <a:r>
              <a:rPr lang="zh-TW" altLang="en-US" dirty="0"/>
              <a:t>簡介</a:t>
            </a:r>
          </a:p>
        </p:txBody>
      </p:sp>
      <p:sp>
        <p:nvSpPr>
          <p:cNvPr id="3" name="內容版面配置區 2">
            <a:extLst>
              <a:ext uri="{FF2B5EF4-FFF2-40B4-BE49-F238E27FC236}">
                <a16:creationId xmlns:a16="http://schemas.microsoft.com/office/drawing/2014/main" id="{12D0C86F-2663-483E-B89F-00AC25A104EC}"/>
              </a:ext>
            </a:extLst>
          </p:cNvPr>
          <p:cNvSpPr>
            <a:spLocks noGrp="1"/>
          </p:cNvSpPr>
          <p:nvPr>
            <p:ph idx="1"/>
          </p:nvPr>
        </p:nvSpPr>
        <p:spPr/>
        <p:txBody>
          <a:bodyPr/>
          <a:lstStyle/>
          <a:p>
            <a:r>
              <a:rPr lang="zh-TW" altLang="en-US"/>
              <a:t>企業需求與挑戰</a:t>
            </a:r>
          </a:p>
          <a:p>
            <a:r>
              <a:rPr lang="zh-TW" altLang="en-US"/>
              <a:t>分析方向</a:t>
            </a:r>
          </a:p>
          <a:p>
            <a:r>
              <a:rPr lang="en-US" altLang="zh-TW"/>
              <a:t>ERP </a:t>
            </a:r>
            <a:r>
              <a:rPr lang="zh-TW" altLang="en-US"/>
              <a:t>系統對財務分析之助益</a:t>
            </a:r>
          </a:p>
          <a:p>
            <a:endParaRPr lang="zh-TW" altLang="en-US" dirty="0"/>
          </a:p>
        </p:txBody>
      </p:sp>
      <p:sp>
        <p:nvSpPr>
          <p:cNvPr id="2" name="日期版面配置區 1">
            <a:extLst>
              <a:ext uri="{FF2B5EF4-FFF2-40B4-BE49-F238E27FC236}">
                <a16:creationId xmlns:a16="http://schemas.microsoft.com/office/drawing/2014/main" id="{8D7CEBA1-8EF6-4D74-9696-5BB0D43BD064}"/>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12" name="投影片編號版面配置區 11">
            <a:extLst>
              <a:ext uri="{FF2B5EF4-FFF2-40B4-BE49-F238E27FC236}">
                <a16:creationId xmlns:a16="http://schemas.microsoft.com/office/drawing/2014/main" id="{D26A6508-167A-4A3A-AAEB-B93422090F42}"/>
              </a:ext>
            </a:extLst>
          </p:cNvPr>
          <p:cNvSpPr>
            <a:spLocks noGrp="1"/>
          </p:cNvSpPr>
          <p:nvPr>
            <p:ph type="sldNum" sz="quarter" idx="12"/>
          </p:nvPr>
        </p:nvSpPr>
        <p:spPr/>
        <p:txBody>
          <a:bodyPr/>
          <a:lstStyle/>
          <a:p>
            <a:fld id="{7C6D81C2-4AF9-4E19-9330-C1C98C869BDD}" type="slidenum">
              <a:rPr lang="ko-KR" altLang="en-US" smtClean="0"/>
              <a:pPr/>
              <a:t>5</a:t>
            </a:fld>
            <a:endParaRPr lang="en-US" altLang="ko-K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a:extLst>
              <a:ext uri="{FF2B5EF4-FFF2-40B4-BE49-F238E27FC236}">
                <a16:creationId xmlns:a16="http://schemas.microsoft.com/office/drawing/2014/main" id="{2B00FA46-6543-4AEB-96BC-503D3BBD2CA3}"/>
              </a:ext>
            </a:extLst>
          </p:cNvPr>
          <p:cNvSpPr>
            <a:spLocks noGrp="1"/>
          </p:cNvSpPr>
          <p:nvPr>
            <p:ph type="title"/>
          </p:nvPr>
        </p:nvSpPr>
        <p:spPr/>
        <p:txBody>
          <a:bodyPr/>
          <a:lstStyle/>
          <a:p>
            <a:r>
              <a:rPr lang="en-US" altLang="zh-TW"/>
              <a:t>1. </a:t>
            </a:r>
            <a:r>
              <a:rPr lang="zh-TW" altLang="en-US"/>
              <a:t>負債比率</a:t>
            </a:r>
          </a:p>
        </p:txBody>
      </p:sp>
      <p:sp>
        <p:nvSpPr>
          <p:cNvPr id="63491" name="內容版面配置區 2">
            <a:extLst>
              <a:ext uri="{FF2B5EF4-FFF2-40B4-BE49-F238E27FC236}">
                <a16:creationId xmlns:a16="http://schemas.microsoft.com/office/drawing/2014/main" id="{D2F766A9-63D8-403F-9CAC-297ABC6D7435}"/>
              </a:ext>
            </a:extLst>
          </p:cNvPr>
          <p:cNvSpPr>
            <a:spLocks noGrp="1"/>
          </p:cNvSpPr>
          <p:nvPr>
            <p:ph idx="1"/>
          </p:nvPr>
        </p:nvSpPr>
        <p:spPr>
          <a:xfrm>
            <a:off x="609600" y="2157799"/>
            <a:ext cx="10972800" cy="4087426"/>
          </a:xfrm>
        </p:spPr>
        <p:txBody>
          <a:bodyPr/>
          <a:lstStyle/>
          <a:p>
            <a:r>
              <a:rPr lang="zh-TW" altLang="en-US" dirty="0"/>
              <a:t>負債與權益組成的比例結構，即為資本結構 </a:t>
            </a:r>
            <a:r>
              <a:rPr lang="en-US" altLang="zh-TW" dirty="0"/>
              <a:t>(Capital structure) </a:t>
            </a:r>
            <a:r>
              <a:rPr lang="zh-TW" altLang="en-US" dirty="0"/>
              <a:t>。</a:t>
            </a:r>
          </a:p>
          <a:p>
            <a:r>
              <a:rPr lang="zh-TW" altLang="en-US" dirty="0"/>
              <a:t>就債權人而言，期望企業此比率越低越好。</a:t>
            </a:r>
            <a:endParaRPr lang="en-US" altLang="zh-TW" dirty="0"/>
          </a:p>
          <a:p>
            <a:endParaRPr lang="zh-TW" altLang="en-US" dirty="0"/>
          </a:p>
        </p:txBody>
      </p:sp>
      <p:sp>
        <p:nvSpPr>
          <p:cNvPr id="2" name="日期版面配置區 1">
            <a:extLst>
              <a:ext uri="{FF2B5EF4-FFF2-40B4-BE49-F238E27FC236}">
                <a16:creationId xmlns:a16="http://schemas.microsoft.com/office/drawing/2014/main" id="{62848950-5A9C-4320-8BFC-927786A7EE60}"/>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5EE7252F-9014-4504-B2BE-BD78F725856F}"/>
              </a:ext>
            </a:extLst>
          </p:cNvPr>
          <p:cNvSpPr>
            <a:spLocks noGrp="1"/>
          </p:cNvSpPr>
          <p:nvPr>
            <p:ph type="sldNum" sz="quarter" idx="12"/>
          </p:nvPr>
        </p:nvSpPr>
        <p:spPr/>
        <p:txBody>
          <a:bodyPr/>
          <a:lstStyle/>
          <a:p>
            <a:fld id="{7C6D81C2-4AF9-4E19-9330-C1C98C869BDD}" type="slidenum">
              <a:rPr lang="ko-KR" altLang="en-US" smtClean="0"/>
              <a:pPr/>
              <a:t>50</a:t>
            </a:fld>
            <a:endParaRPr lang="en-US" altLang="ko-KR"/>
          </a:p>
        </p:txBody>
      </p:sp>
      <p:sp>
        <p:nvSpPr>
          <p:cNvPr id="6" name="圓角矩形 5">
            <a:extLst>
              <a:ext uri="{FF2B5EF4-FFF2-40B4-BE49-F238E27FC236}">
                <a16:creationId xmlns:a16="http://schemas.microsoft.com/office/drawing/2014/main" id="{81F42E44-F5C1-4781-88CE-2B8D04B82E0F}"/>
              </a:ext>
            </a:extLst>
          </p:cNvPr>
          <p:cNvSpPr/>
          <p:nvPr/>
        </p:nvSpPr>
        <p:spPr bwMode="auto">
          <a:xfrm>
            <a:off x="3278696" y="1368845"/>
            <a:ext cx="5562600" cy="706438"/>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負債比率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負債總額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資產總額</a:t>
            </a:r>
          </a:p>
        </p:txBody>
      </p:sp>
      <p:graphicFrame>
        <p:nvGraphicFramePr>
          <p:cNvPr id="7" name="表格 6">
            <a:extLst>
              <a:ext uri="{FF2B5EF4-FFF2-40B4-BE49-F238E27FC236}">
                <a16:creationId xmlns:a16="http://schemas.microsoft.com/office/drawing/2014/main" id="{54AA9BE6-AB5B-46D2-93AF-3BA74DAF793B}"/>
              </a:ext>
            </a:extLst>
          </p:cNvPr>
          <p:cNvGraphicFramePr>
            <a:graphicFrameLocks noGrp="1"/>
          </p:cNvGraphicFramePr>
          <p:nvPr>
            <p:extLst>
              <p:ext uri="{D42A27DB-BD31-4B8C-83A1-F6EECF244321}">
                <p14:modId xmlns:p14="http://schemas.microsoft.com/office/powerpoint/2010/main" val="392883439"/>
              </p:ext>
            </p:extLst>
          </p:nvPr>
        </p:nvGraphicFramePr>
        <p:xfrm>
          <a:off x="1153645" y="3914650"/>
          <a:ext cx="10153128" cy="1376050"/>
        </p:xfrm>
        <a:graphic>
          <a:graphicData uri="http://schemas.openxmlformats.org/drawingml/2006/table">
            <a:tbl>
              <a:tblPr/>
              <a:tblGrid>
                <a:gridCol w="1490367">
                  <a:extLst>
                    <a:ext uri="{9D8B030D-6E8A-4147-A177-3AD203B41FA5}">
                      <a16:colId xmlns:a16="http://schemas.microsoft.com/office/drawing/2014/main" val="20000"/>
                    </a:ext>
                  </a:extLst>
                </a:gridCol>
                <a:gridCol w="4273163">
                  <a:extLst>
                    <a:ext uri="{9D8B030D-6E8A-4147-A177-3AD203B41FA5}">
                      <a16:colId xmlns:a16="http://schemas.microsoft.com/office/drawing/2014/main" val="20001"/>
                    </a:ext>
                  </a:extLst>
                </a:gridCol>
                <a:gridCol w="4389598">
                  <a:extLst>
                    <a:ext uri="{9D8B030D-6E8A-4147-A177-3AD203B41FA5}">
                      <a16:colId xmlns:a16="http://schemas.microsoft.com/office/drawing/2014/main" val="20002"/>
                    </a:ext>
                  </a:extLst>
                </a:gridCol>
              </a:tblGrid>
              <a:tr h="46156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4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負債比率</a:t>
                      </a:r>
                    </a:p>
                  </a:txBody>
                  <a:tcPr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695,000 ÷ 1,300,000 = 53.46%</a:t>
                      </a:r>
                    </a:p>
                  </a:txBody>
                  <a:tcPr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580,000 ÷ 1,100,000 = 52.73%</a:t>
                      </a:r>
                    </a:p>
                  </a:txBody>
                  <a:tcPr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9" name="內容版面配置區 2">
            <a:extLst>
              <a:ext uri="{FF2B5EF4-FFF2-40B4-BE49-F238E27FC236}">
                <a16:creationId xmlns:a16="http://schemas.microsoft.com/office/drawing/2014/main" id="{9F9BC23A-DA43-4E47-B141-C5E31647A0EE}"/>
              </a:ext>
            </a:extLst>
          </p:cNvPr>
          <p:cNvSpPr txBox="1">
            <a:spLocks/>
          </p:cNvSpPr>
          <p:nvPr/>
        </p:nvSpPr>
        <p:spPr bwMode="auto">
          <a:xfrm>
            <a:off x="1127448" y="5373216"/>
            <a:ext cx="10081120" cy="1285875"/>
          </a:xfrm>
          <a:prstGeom prst="rect">
            <a:avLst/>
          </a:prstGeom>
          <a:noFill/>
          <a:ln w="9525">
            <a:noFill/>
            <a:miter lim="800000"/>
            <a:headEnd/>
            <a:tailEnd/>
          </a:ln>
        </p:spPr>
        <p:txBody>
          <a:bodyPr/>
          <a:lstStyle/>
          <a:p>
            <a:pPr marL="342900" indent="-342900">
              <a:buFont typeface="Arial" panose="020B0604020202020204" pitchFamily="34" charset="0"/>
              <a:buChar char="•"/>
              <a:defRPr/>
            </a:pPr>
            <a:r>
              <a:rPr lang="zh-TW" altLang="en-US" sz="2200" dirty="0">
                <a:solidFill>
                  <a:schemeClr val="tx2"/>
                </a:solidFill>
                <a:latin typeface="標楷體" pitchFamily="65" charset="-120"/>
                <a:ea typeface="標楷體" pitchFamily="65" charset="-120"/>
              </a:rPr>
              <a:t>中央公司</a:t>
            </a:r>
            <a:r>
              <a:rPr lang="en-US" altLang="zh-TW" sz="2200" dirty="0">
                <a:solidFill>
                  <a:schemeClr val="tx2"/>
                </a:solidFill>
                <a:latin typeface="+mj-ea"/>
                <a:ea typeface="+mj-ea"/>
              </a:rPr>
              <a:t>2016</a:t>
            </a:r>
            <a:r>
              <a:rPr lang="zh-TW" altLang="en-US" sz="2200" dirty="0">
                <a:solidFill>
                  <a:schemeClr val="tx2"/>
                </a:solidFill>
                <a:latin typeface="標楷體" pitchFamily="65" charset="-120"/>
                <a:ea typeface="標楷體" pitchFamily="65" charset="-120"/>
              </a:rPr>
              <a:t>年負債比率為</a:t>
            </a:r>
            <a:r>
              <a:rPr lang="en-US" altLang="zh-TW" sz="2200" dirty="0">
                <a:solidFill>
                  <a:schemeClr val="tx2"/>
                </a:solidFill>
                <a:latin typeface="+mj-ea"/>
                <a:ea typeface="+mj-ea"/>
              </a:rPr>
              <a:t>53.46%</a:t>
            </a:r>
            <a:r>
              <a:rPr lang="zh-TW" altLang="en-US" sz="2200" dirty="0">
                <a:solidFill>
                  <a:schemeClr val="tx2"/>
                </a:solidFill>
                <a:latin typeface="標楷體" pitchFamily="65" charset="-120"/>
                <a:ea typeface="標楷體" pitchFamily="65" charset="-120"/>
              </a:rPr>
              <a:t>，表示</a:t>
            </a:r>
            <a:r>
              <a:rPr lang="en-US" altLang="zh-TW" sz="2200" dirty="0">
                <a:solidFill>
                  <a:schemeClr val="tx2"/>
                </a:solidFill>
                <a:latin typeface="+mj-ea"/>
                <a:ea typeface="+mj-ea"/>
              </a:rPr>
              <a:t>100</a:t>
            </a:r>
            <a:r>
              <a:rPr lang="zh-TW" altLang="en-US" sz="2200" dirty="0">
                <a:solidFill>
                  <a:schemeClr val="tx2"/>
                </a:solidFill>
                <a:latin typeface="標楷體" pitchFamily="65" charset="-120"/>
                <a:ea typeface="標楷體" pitchFamily="65" charset="-120"/>
              </a:rPr>
              <a:t>元資產中，其資金來源有</a:t>
            </a:r>
            <a:r>
              <a:rPr lang="en-US" altLang="zh-TW" sz="2200" dirty="0">
                <a:solidFill>
                  <a:schemeClr val="tx2"/>
                </a:solidFill>
                <a:latin typeface="+mj-ea"/>
                <a:ea typeface="+mj-ea"/>
              </a:rPr>
              <a:t>53.46</a:t>
            </a:r>
            <a:r>
              <a:rPr lang="zh-TW" altLang="en-US" sz="2200" dirty="0">
                <a:solidFill>
                  <a:schemeClr val="tx2"/>
                </a:solidFill>
                <a:latin typeface="標楷體" pitchFamily="65" charset="-120"/>
                <a:ea typeface="標楷體" pitchFamily="65" charset="-120"/>
              </a:rPr>
              <a:t>元來自負債，</a:t>
            </a:r>
            <a:r>
              <a:rPr lang="en-US" altLang="zh-TW" sz="2200" dirty="0">
                <a:solidFill>
                  <a:schemeClr val="tx2"/>
                </a:solidFill>
                <a:latin typeface="+mj-ea"/>
                <a:ea typeface="+mj-ea"/>
              </a:rPr>
              <a:t>46.54</a:t>
            </a:r>
            <a:r>
              <a:rPr lang="zh-TW" altLang="en-US" sz="2200" dirty="0">
                <a:solidFill>
                  <a:schemeClr val="tx2"/>
                </a:solidFill>
                <a:latin typeface="標楷體" pitchFamily="65" charset="-120"/>
                <a:ea typeface="標楷體" pitchFamily="65" charset="-120"/>
              </a:rPr>
              <a:t>元來自權益，其較</a:t>
            </a:r>
            <a:r>
              <a:rPr lang="en-US" altLang="zh-TW" sz="2200" dirty="0">
                <a:solidFill>
                  <a:schemeClr val="tx2"/>
                </a:solidFill>
                <a:latin typeface="+mj-ea"/>
                <a:ea typeface="+mj-ea"/>
              </a:rPr>
              <a:t>2015 </a:t>
            </a:r>
            <a:r>
              <a:rPr lang="zh-TW" altLang="en-US" sz="2200" dirty="0">
                <a:solidFill>
                  <a:schemeClr val="tx2"/>
                </a:solidFill>
                <a:latin typeface="標楷體" pitchFamily="65" charset="-120"/>
                <a:ea typeface="標楷體" pitchFamily="65" charset="-120"/>
              </a:rPr>
              <a:t>年之</a:t>
            </a:r>
            <a:r>
              <a:rPr lang="en-US" altLang="zh-TW" sz="2200" dirty="0">
                <a:solidFill>
                  <a:schemeClr val="tx2"/>
                </a:solidFill>
                <a:latin typeface="+mj-ea"/>
                <a:ea typeface="+mj-ea"/>
              </a:rPr>
              <a:t>52.73%</a:t>
            </a:r>
            <a:r>
              <a:rPr lang="zh-TW" altLang="en-US" sz="2200" dirty="0">
                <a:solidFill>
                  <a:schemeClr val="tx2"/>
                </a:solidFill>
                <a:latin typeface="標楷體" pitchFamily="65" charset="-120"/>
                <a:ea typeface="標楷體" pitchFamily="65" charset="-120"/>
              </a:rPr>
              <a:t>稍為增加。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a:extLst>
              <a:ext uri="{FF2B5EF4-FFF2-40B4-BE49-F238E27FC236}">
                <a16:creationId xmlns:a16="http://schemas.microsoft.com/office/drawing/2014/main" id="{438667EE-1B97-4B84-8976-F479D5D5B2BC}"/>
              </a:ext>
            </a:extLst>
          </p:cNvPr>
          <p:cNvSpPr>
            <a:spLocks noGrp="1"/>
          </p:cNvSpPr>
          <p:nvPr>
            <p:ph type="title"/>
          </p:nvPr>
        </p:nvSpPr>
        <p:spPr/>
        <p:txBody>
          <a:bodyPr/>
          <a:lstStyle/>
          <a:p>
            <a:r>
              <a:rPr lang="en-US" altLang="zh-TW" dirty="0"/>
              <a:t>2. </a:t>
            </a:r>
            <a:r>
              <a:rPr lang="zh-TW" altLang="en-US" dirty="0"/>
              <a:t>權益比率</a:t>
            </a:r>
          </a:p>
        </p:txBody>
      </p:sp>
      <p:sp>
        <p:nvSpPr>
          <p:cNvPr id="64515" name="內容版面配置區 2">
            <a:extLst>
              <a:ext uri="{FF2B5EF4-FFF2-40B4-BE49-F238E27FC236}">
                <a16:creationId xmlns:a16="http://schemas.microsoft.com/office/drawing/2014/main" id="{DDDFDF43-700F-4BA0-8B8F-FB43D7B635B4}"/>
              </a:ext>
            </a:extLst>
          </p:cNvPr>
          <p:cNvSpPr>
            <a:spLocks noGrp="1"/>
          </p:cNvSpPr>
          <p:nvPr>
            <p:ph idx="1"/>
          </p:nvPr>
        </p:nvSpPr>
        <p:spPr>
          <a:xfrm>
            <a:off x="609600" y="2216361"/>
            <a:ext cx="10972800" cy="4028864"/>
          </a:xfrm>
        </p:spPr>
        <p:txBody>
          <a:bodyPr/>
          <a:lstStyle/>
          <a:p>
            <a:r>
              <a:rPr lang="zh-TW" altLang="en-US" dirty="0"/>
              <a:t>其又稱為自有資金比率，恰與負債比率的意涵相反。</a:t>
            </a:r>
          </a:p>
          <a:p>
            <a:r>
              <a:rPr lang="zh-TW" altLang="en-US" dirty="0"/>
              <a:t>就債權人而言，期望企業此比率越高越好。</a:t>
            </a:r>
            <a:endParaRPr lang="en-US" altLang="zh-TW" dirty="0"/>
          </a:p>
          <a:p>
            <a:endParaRPr lang="zh-TW" altLang="en-US" dirty="0"/>
          </a:p>
        </p:txBody>
      </p:sp>
      <p:sp>
        <p:nvSpPr>
          <p:cNvPr id="2" name="日期版面配置區 1">
            <a:extLst>
              <a:ext uri="{FF2B5EF4-FFF2-40B4-BE49-F238E27FC236}">
                <a16:creationId xmlns:a16="http://schemas.microsoft.com/office/drawing/2014/main" id="{4729DDF6-CC7B-42B7-8AB5-325A41631CF5}"/>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3B19AD26-85D4-4DE8-9CF6-37C225728728}"/>
              </a:ext>
            </a:extLst>
          </p:cNvPr>
          <p:cNvSpPr>
            <a:spLocks noGrp="1"/>
          </p:cNvSpPr>
          <p:nvPr>
            <p:ph type="sldNum" sz="quarter" idx="12"/>
          </p:nvPr>
        </p:nvSpPr>
        <p:spPr/>
        <p:txBody>
          <a:bodyPr/>
          <a:lstStyle/>
          <a:p>
            <a:fld id="{7C6D81C2-4AF9-4E19-9330-C1C98C869BDD}" type="slidenum">
              <a:rPr lang="ko-KR" altLang="en-US" smtClean="0"/>
              <a:pPr/>
              <a:t>51</a:t>
            </a:fld>
            <a:endParaRPr lang="en-US" altLang="ko-KR"/>
          </a:p>
        </p:txBody>
      </p:sp>
      <p:sp>
        <p:nvSpPr>
          <p:cNvPr id="8" name="圓角矩形 7">
            <a:extLst>
              <a:ext uri="{FF2B5EF4-FFF2-40B4-BE49-F238E27FC236}">
                <a16:creationId xmlns:a16="http://schemas.microsoft.com/office/drawing/2014/main" id="{C5D07946-BC74-4CE9-8FC9-B92AB974AEB0}"/>
              </a:ext>
            </a:extLst>
          </p:cNvPr>
          <p:cNvSpPr/>
          <p:nvPr/>
        </p:nvSpPr>
        <p:spPr bwMode="auto">
          <a:xfrm>
            <a:off x="2324100" y="1383053"/>
            <a:ext cx="7543800" cy="706437"/>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權益比率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權益淨額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資產總額</a:t>
            </a:r>
          </a:p>
        </p:txBody>
      </p:sp>
      <p:graphicFrame>
        <p:nvGraphicFramePr>
          <p:cNvPr id="9" name="表格 8">
            <a:extLst>
              <a:ext uri="{FF2B5EF4-FFF2-40B4-BE49-F238E27FC236}">
                <a16:creationId xmlns:a16="http://schemas.microsoft.com/office/drawing/2014/main" id="{971F1303-EB17-4E1D-8020-339462E18F21}"/>
              </a:ext>
            </a:extLst>
          </p:cNvPr>
          <p:cNvGraphicFramePr>
            <a:graphicFrameLocks noGrp="1"/>
          </p:cNvGraphicFramePr>
          <p:nvPr>
            <p:extLst>
              <p:ext uri="{D42A27DB-BD31-4B8C-83A1-F6EECF244321}">
                <p14:modId xmlns:p14="http://schemas.microsoft.com/office/powerpoint/2010/main" val="1352389370"/>
              </p:ext>
            </p:extLst>
          </p:nvPr>
        </p:nvGraphicFramePr>
        <p:xfrm>
          <a:off x="1046920" y="3540852"/>
          <a:ext cx="9865096" cy="1615629"/>
        </p:xfrm>
        <a:graphic>
          <a:graphicData uri="http://schemas.openxmlformats.org/drawingml/2006/table">
            <a:tbl>
              <a:tblPr/>
              <a:tblGrid>
                <a:gridCol w="1538593">
                  <a:extLst>
                    <a:ext uri="{9D8B030D-6E8A-4147-A177-3AD203B41FA5}">
                      <a16:colId xmlns:a16="http://schemas.microsoft.com/office/drawing/2014/main" val="20000"/>
                    </a:ext>
                  </a:extLst>
                </a:gridCol>
                <a:gridCol w="4061433">
                  <a:extLst>
                    <a:ext uri="{9D8B030D-6E8A-4147-A177-3AD203B41FA5}">
                      <a16:colId xmlns:a16="http://schemas.microsoft.com/office/drawing/2014/main" val="20001"/>
                    </a:ext>
                  </a:extLst>
                </a:gridCol>
                <a:gridCol w="4265070">
                  <a:extLst>
                    <a:ext uri="{9D8B030D-6E8A-4147-A177-3AD203B41FA5}">
                      <a16:colId xmlns:a16="http://schemas.microsoft.com/office/drawing/2014/main" val="20002"/>
                    </a:ext>
                  </a:extLst>
                </a:gridCol>
              </a:tblGrid>
              <a:tr h="396324">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2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701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Arial" pitchFamily="34" charset="0"/>
                          <a:ea typeface="新細明體" pitchFamily="18" charset="-120"/>
                        </a:rPr>
                        <a:t>權益比率</a:t>
                      </a:r>
                      <a:endPar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605,000 ÷ 1,300,000 = 46.54%</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520,000 ÷ 1,100,000 = 47.27%</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10" name="內容版面配置區 2">
            <a:extLst>
              <a:ext uri="{FF2B5EF4-FFF2-40B4-BE49-F238E27FC236}">
                <a16:creationId xmlns:a16="http://schemas.microsoft.com/office/drawing/2014/main" id="{08EF2933-2F39-47C9-A432-C0DF5B3722A9}"/>
              </a:ext>
            </a:extLst>
          </p:cNvPr>
          <p:cNvSpPr txBox="1">
            <a:spLocks/>
          </p:cNvSpPr>
          <p:nvPr/>
        </p:nvSpPr>
        <p:spPr bwMode="auto">
          <a:xfrm>
            <a:off x="1046920" y="5383485"/>
            <a:ext cx="10017632" cy="781819"/>
          </a:xfrm>
          <a:prstGeom prst="rect">
            <a:avLst/>
          </a:prstGeom>
          <a:noFill/>
          <a:ln w="9525">
            <a:noFill/>
            <a:miter lim="800000"/>
            <a:headEnd/>
            <a:tailEnd/>
          </a:ln>
        </p:spPr>
        <p:txBody>
          <a:bodyPr/>
          <a:lstStyle/>
          <a:p>
            <a:pPr marL="342900" indent="-342900">
              <a:buFont typeface="Arial" panose="020B0604020202020204" pitchFamily="34" charset="0"/>
              <a:buChar char="•"/>
              <a:defRPr/>
            </a:pPr>
            <a:r>
              <a:rPr lang="zh-TW" altLang="en-US" sz="2200" dirty="0">
                <a:solidFill>
                  <a:schemeClr val="tx2"/>
                </a:solidFill>
                <a:latin typeface="標楷體" pitchFamily="65" charset="-120"/>
                <a:ea typeface="標楷體" pitchFamily="65" charset="-120"/>
              </a:rPr>
              <a:t>中央公司</a:t>
            </a:r>
            <a:r>
              <a:rPr lang="en-US" altLang="zh-TW" sz="2200" dirty="0">
                <a:solidFill>
                  <a:schemeClr val="tx2"/>
                </a:solidFill>
                <a:latin typeface="+mj-ea"/>
                <a:ea typeface="+mj-ea"/>
              </a:rPr>
              <a:t>2016</a:t>
            </a:r>
            <a:r>
              <a:rPr lang="zh-TW" altLang="en-US" sz="2200" dirty="0">
                <a:solidFill>
                  <a:schemeClr val="tx2"/>
                </a:solidFill>
                <a:latin typeface="標楷體" pitchFamily="65" charset="-120"/>
                <a:ea typeface="標楷體" pitchFamily="65" charset="-120"/>
              </a:rPr>
              <a:t>年的權益比率為</a:t>
            </a:r>
            <a:r>
              <a:rPr lang="en-US" altLang="zh-TW" sz="2200" dirty="0">
                <a:solidFill>
                  <a:schemeClr val="tx2"/>
                </a:solidFill>
                <a:latin typeface="+mj-ea"/>
                <a:ea typeface="+mj-ea"/>
              </a:rPr>
              <a:t>46.54%</a:t>
            </a:r>
            <a:r>
              <a:rPr lang="zh-TW" altLang="en-US" sz="2200" dirty="0">
                <a:solidFill>
                  <a:schemeClr val="tx2"/>
                </a:solidFill>
                <a:latin typeface="標楷體" pitchFamily="65" charset="-120"/>
                <a:ea typeface="標楷體" pitchFamily="65" charset="-120"/>
              </a:rPr>
              <a:t>，較</a:t>
            </a:r>
            <a:r>
              <a:rPr lang="en-US" altLang="zh-TW" sz="2200" dirty="0">
                <a:solidFill>
                  <a:schemeClr val="tx2"/>
                </a:solidFill>
                <a:latin typeface="+mj-ea"/>
                <a:ea typeface="+mj-ea"/>
              </a:rPr>
              <a:t>2015</a:t>
            </a:r>
            <a:r>
              <a:rPr lang="zh-TW" altLang="en-US" sz="2200" dirty="0">
                <a:solidFill>
                  <a:schemeClr val="tx2"/>
                </a:solidFill>
                <a:latin typeface="標楷體" pitchFamily="65" charset="-120"/>
                <a:ea typeface="標楷體" pitchFamily="65" charset="-120"/>
              </a:rPr>
              <a:t>年的</a:t>
            </a:r>
            <a:r>
              <a:rPr lang="en-US" altLang="zh-TW" sz="2200" dirty="0">
                <a:solidFill>
                  <a:schemeClr val="tx2"/>
                </a:solidFill>
                <a:latin typeface="+mj-ea"/>
                <a:ea typeface="+mj-ea"/>
              </a:rPr>
              <a:t>47.27%</a:t>
            </a:r>
            <a:r>
              <a:rPr lang="zh-TW" altLang="en-US" sz="2200" dirty="0">
                <a:solidFill>
                  <a:schemeClr val="tx2"/>
                </a:solidFill>
                <a:latin typeface="標楷體" pitchFamily="65" charset="-120"/>
                <a:ea typeface="標楷體" pitchFamily="65" charset="-120"/>
              </a:rPr>
              <a:t>稍低一點。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a:extLst>
              <a:ext uri="{FF2B5EF4-FFF2-40B4-BE49-F238E27FC236}">
                <a16:creationId xmlns:a16="http://schemas.microsoft.com/office/drawing/2014/main" id="{D35A4E04-6B7E-4919-98FA-7EE79D33404F}"/>
              </a:ext>
            </a:extLst>
          </p:cNvPr>
          <p:cNvSpPr>
            <a:spLocks noGrp="1"/>
          </p:cNvSpPr>
          <p:nvPr>
            <p:ph type="title"/>
          </p:nvPr>
        </p:nvSpPr>
        <p:spPr/>
        <p:txBody>
          <a:bodyPr/>
          <a:lstStyle/>
          <a:p>
            <a:r>
              <a:rPr lang="en-US" altLang="zh-TW" dirty="0"/>
              <a:t>3. </a:t>
            </a:r>
            <a:r>
              <a:rPr lang="zh-TW" altLang="en-US" dirty="0"/>
              <a:t>負債對權益比率 </a:t>
            </a:r>
          </a:p>
        </p:txBody>
      </p:sp>
      <p:sp>
        <p:nvSpPr>
          <p:cNvPr id="65539" name="內容版面配置區 2">
            <a:extLst>
              <a:ext uri="{FF2B5EF4-FFF2-40B4-BE49-F238E27FC236}">
                <a16:creationId xmlns:a16="http://schemas.microsoft.com/office/drawing/2014/main" id="{D789060A-E342-4E9E-931F-1C87DABE0B5B}"/>
              </a:ext>
            </a:extLst>
          </p:cNvPr>
          <p:cNvSpPr>
            <a:spLocks noGrp="1"/>
          </p:cNvSpPr>
          <p:nvPr>
            <p:ph idx="1"/>
          </p:nvPr>
        </p:nvSpPr>
        <p:spPr>
          <a:xfrm>
            <a:off x="609600" y="2135187"/>
            <a:ext cx="10972800" cy="4110037"/>
          </a:xfrm>
        </p:spPr>
        <p:txBody>
          <a:bodyPr/>
          <a:lstStyle/>
          <a:p>
            <a:r>
              <a:rPr lang="zh-TW" altLang="en-US" dirty="0"/>
              <a:t>此比率大於</a:t>
            </a:r>
            <a:r>
              <a:rPr lang="en-US" altLang="zh-TW" dirty="0"/>
              <a:t>1</a:t>
            </a:r>
            <a:r>
              <a:rPr lang="zh-TW" altLang="en-US" dirty="0"/>
              <a:t>，表示負債大於權益，意即非自有資金大於自有資金。</a:t>
            </a:r>
          </a:p>
          <a:p>
            <a:r>
              <a:rPr lang="zh-TW" altLang="en-US" dirty="0"/>
              <a:t>就債權人而言，期望企業此比率越小越好。</a:t>
            </a:r>
            <a:endParaRPr lang="en-US" altLang="zh-TW" dirty="0"/>
          </a:p>
          <a:p>
            <a:endParaRPr lang="zh-TW" altLang="en-US" dirty="0"/>
          </a:p>
        </p:txBody>
      </p:sp>
      <p:sp>
        <p:nvSpPr>
          <p:cNvPr id="2" name="日期版面配置區 1">
            <a:extLst>
              <a:ext uri="{FF2B5EF4-FFF2-40B4-BE49-F238E27FC236}">
                <a16:creationId xmlns:a16="http://schemas.microsoft.com/office/drawing/2014/main" id="{AA44E313-01DE-45C9-9FC7-939CA98B553E}"/>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1410E7BD-0829-4F4A-B1F4-100D54269CB1}"/>
              </a:ext>
            </a:extLst>
          </p:cNvPr>
          <p:cNvSpPr>
            <a:spLocks noGrp="1"/>
          </p:cNvSpPr>
          <p:nvPr>
            <p:ph type="sldNum" sz="quarter" idx="12"/>
          </p:nvPr>
        </p:nvSpPr>
        <p:spPr/>
        <p:txBody>
          <a:bodyPr/>
          <a:lstStyle/>
          <a:p>
            <a:fld id="{7C6D81C2-4AF9-4E19-9330-C1C98C869BDD}" type="slidenum">
              <a:rPr lang="ko-KR" altLang="en-US" smtClean="0"/>
              <a:pPr/>
              <a:t>52</a:t>
            </a:fld>
            <a:endParaRPr lang="en-US" altLang="ko-KR"/>
          </a:p>
        </p:txBody>
      </p:sp>
      <p:sp>
        <p:nvSpPr>
          <p:cNvPr id="6" name="圓角矩形 5">
            <a:extLst>
              <a:ext uri="{FF2B5EF4-FFF2-40B4-BE49-F238E27FC236}">
                <a16:creationId xmlns:a16="http://schemas.microsoft.com/office/drawing/2014/main" id="{99784C03-5E61-4A8E-8B5B-221A833F1669}"/>
              </a:ext>
            </a:extLst>
          </p:cNvPr>
          <p:cNvSpPr/>
          <p:nvPr/>
        </p:nvSpPr>
        <p:spPr bwMode="auto">
          <a:xfrm>
            <a:off x="2166937" y="1354622"/>
            <a:ext cx="8064500" cy="716612"/>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負債對權益比率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負債總額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權益淨額</a:t>
            </a:r>
          </a:p>
        </p:txBody>
      </p:sp>
      <p:graphicFrame>
        <p:nvGraphicFramePr>
          <p:cNvPr id="7" name="表格 6">
            <a:extLst>
              <a:ext uri="{FF2B5EF4-FFF2-40B4-BE49-F238E27FC236}">
                <a16:creationId xmlns:a16="http://schemas.microsoft.com/office/drawing/2014/main" id="{3C5A1536-EAA9-4DC6-96AA-40C1DA19D73E}"/>
              </a:ext>
            </a:extLst>
          </p:cNvPr>
          <p:cNvGraphicFramePr>
            <a:graphicFrameLocks noGrp="1"/>
          </p:cNvGraphicFramePr>
          <p:nvPr>
            <p:extLst>
              <p:ext uri="{D42A27DB-BD31-4B8C-83A1-F6EECF244321}">
                <p14:modId xmlns:p14="http://schemas.microsoft.com/office/powerpoint/2010/main" val="1006992144"/>
              </p:ext>
            </p:extLst>
          </p:nvPr>
        </p:nvGraphicFramePr>
        <p:xfrm>
          <a:off x="1050616" y="3893107"/>
          <a:ext cx="10297143" cy="1737420"/>
        </p:xfrm>
        <a:graphic>
          <a:graphicData uri="http://schemas.openxmlformats.org/drawingml/2006/table">
            <a:tbl>
              <a:tblPr/>
              <a:tblGrid>
                <a:gridCol w="1802787">
                  <a:extLst>
                    <a:ext uri="{9D8B030D-6E8A-4147-A177-3AD203B41FA5}">
                      <a16:colId xmlns:a16="http://schemas.microsoft.com/office/drawing/2014/main" val="20000"/>
                    </a:ext>
                  </a:extLst>
                </a:gridCol>
                <a:gridCol w="4196007">
                  <a:extLst>
                    <a:ext uri="{9D8B030D-6E8A-4147-A177-3AD203B41FA5}">
                      <a16:colId xmlns:a16="http://schemas.microsoft.com/office/drawing/2014/main" val="20001"/>
                    </a:ext>
                  </a:extLst>
                </a:gridCol>
                <a:gridCol w="4298349">
                  <a:extLst>
                    <a:ext uri="{9D8B030D-6E8A-4147-A177-3AD203B41FA5}">
                      <a16:colId xmlns:a16="http://schemas.microsoft.com/office/drawing/2014/main" val="20002"/>
                    </a:ext>
                  </a:extLst>
                </a:gridCol>
              </a:tblGrid>
              <a:tr h="396324">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2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701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Arial" pitchFamily="34" charset="0"/>
                          <a:ea typeface="新細明體" pitchFamily="18" charset="-120"/>
                        </a:rPr>
                        <a:t>負債對權益比率</a:t>
                      </a:r>
                      <a:endPar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695,000 ÷ 605,000 = 114.88%</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580,000 ÷ 520,000 = 111.54%</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8" name="矩形 7">
            <a:extLst>
              <a:ext uri="{FF2B5EF4-FFF2-40B4-BE49-F238E27FC236}">
                <a16:creationId xmlns:a16="http://schemas.microsoft.com/office/drawing/2014/main" id="{AAA89095-D3E9-446D-A88F-78E9D2737219}"/>
              </a:ext>
            </a:extLst>
          </p:cNvPr>
          <p:cNvSpPr/>
          <p:nvPr/>
        </p:nvSpPr>
        <p:spPr>
          <a:xfrm>
            <a:off x="1163453" y="5630527"/>
            <a:ext cx="10184306" cy="769441"/>
          </a:xfrm>
          <a:prstGeom prst="rect">
            <a:avLst/>
          </a:prstGeom>
        </p:spPr>
        <p:txBody>
          <a:bodyPr wrap="square">
            <a:spAutoFit/>
          </a:bodyPr>
          <a:lstStyle/>
          <a:p>
            <a:pPr marL="342900" indent="-342900">
              <a:buFont typeface="Arial" panose="020B0604020202020204" pitchFamily="34" charset="0"/>
              <a:buChar char="•"/>
              <a:defRPr/>
            </a:pPr>
            <a:r>
              <a:rPr lang="zh-TW" altLang="en-US" sz="2200" dirty="0">
                <a:solidFill>
                  <a:schemeClr val="tx2"/>
                </a:solidFill>
                <a:latin typeface="標楷體" pitchFamily="65" charset="-120"/>
                <a:ea typeface="標楷體" pitchFamily="65" charset="-120"/>
              </a:rPr>
              <a:t>中央公司</a:t>
            </a:r>
            <a:r>
              <a:rPr lang="en-US" altLang="zh-TW" sz="2200" dirty="0">
                <a:solidFill>
                  <a:schemeClr val="tx2"/>
                </a:solidFill>
                <a:latin typeface="+mj-ea"/>
                <a:ea typeface="+mj-ea"/>
              </a:rPr>
              <a:t>2016</a:t>
            </a:r>
            <a:r>
              <a:rPr lang="zh-TW" altLang="en-US" sz="2200" dirty="0">
                <a:solidFill>
                  <a:schemeClr val="tx2"/>
                </a:solidFill>
                <a:latin typeface="標楷體" pitchFamily="65" charset="-120"/>
                <a:ea typeface="標楷體" pitchFamily="65" charset="-120"/>
              </a:rPr>
              <a:t>年與</a:t>
            </a:r>
            <a:r>
              <a:rPr lang="en-US" altLang="zh-TW" sz="2200" dirty="0">
                <a:solidFill>
                  <a:schemeClr val="tx2"/>
                </a:solidFill>
                <a:latin typeface="+mj-ea"/>
                <a:ea typeface="+mj-ea"/>
              </a:rPr>
              <a:t>2015</a:t>
            </a:r>
            <a:r>
              <a:rPr lang="zh-TW" altLang="en-US" sz="2200" dirty="0">
                <a:solidFill>
                  <a:schemeClr val="tx2"/>
                </a:solidFill>
                <a:latin typeface="標楷體" pitchFamily="65" charset="-120"/>
                <a:ea typeface="標楷體" pitchFamily="65" charset="-120"/>
              </a:rPr>
              <a:t>年的負債對權益比率分別為</a:t>
            </a:r>
            <a:r>
              <a:rPr lang="en-US" altLang="zh-TW" sz="2200" dirty="0">
                <a:solidFill>
                  <a:schemeClr val="tx2"/>
                </a:solidFill>
                <a:latin typeface="+mj-ea"/>
                <a:ea typeface="+mj-ea"/>
              </a:rPr>
              <a:t>114.88% </a:t>
            </a:r>
            <a:r>
              <a:rPr lang="zh-TW" altLang="en-US" sz="2200" dirty="0">
                <a:solidFill>
                  <a:schemeClr val="tx2"/>
                </a:solidFill>
                <a:latin typeface="標楷體" pitchFamily="65" charset="-120"/>
                <a:ea typeface="標楷體" pitchFamily="65" charset="-120"/>
              </a:rPr>
              <a:t>與</a:t>
            </a:r>
            <a:r>
              <a:rPr lang="en-US" altLang="zh-TW" sz="2200" dirty="0">
                <a:solidFill>
                  <a:schemeClr val="tx2"/>
                </a:solidFill>
                <a:latin typeface="+mj-ea"/>
                <a:ea typeface="+mj-ea"/>
              </a:rPr>
              <a:t>111.54%</a:t>
            </a:r>
            <a:r>
              <a:rPr lang="zh-TW" altLang="en-US" sz="2200" dirty="0">
                <a:solidFill>
                  <a:schemeClr val="tx2"/>
                </a:solidFill>
                <a:latin typeface="標楷體" pitchFamily="65" charset="-120"/>
                <a:ea typeface="標楷體" pitchFamily="65" charset="-120"/>
              </a:rPr>
              <a:t>，兩個年度的負債對權益比率均大於</a:t>
            </a:r>
            <a:r>
              <a:rPr lang="en-US" altLang="zh-TW" sz="2200" dirty="0">
                <a:solidFill>
                  <a:schemeClr val="tx2"/>
                </a:solidFill>
                <a:latin typeface="+mj-ea"/>
                <a:ea typeface="+mj-ea"/>
              </a:rPr>
              <a:t>100%</a:t>
            </a:r>
            <a:r>
              <a:rPr lang="zh-TW" altLang="en-US" sz="2200" dirty="0">
                <a:solidFill>
                  <a:schemeClr val="tx2"/>
                </a:solidFill>
                <a:latin typeface="標楷體" pitchFamily="65" charset="-120"/>
                <a:ea typeface="標楷體" pitchFamily="65" charset="-120"/>
              </a:rPr>
              <a:t>，對債權人保障均較低。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標題 1">
            <a:extLst>
              <a:ext uri="{FF2B5EF4-FFF2-40B4-BE49-F238E27FC236}">
                <a16:creationId xmlns:a16="http://schemas.microsoft.com/office/drawing/2014/main" id="{4691D903-0E20-4CDF-AF6B-BF3FE8179667}"/>
              </a:ext>
            </a:extLst>
          </p:cNvPr>
          <p:cNvSpPr>
            <a:spLocks noGrp="1"/>
          </p:cNvSpPr>
          <p:nvPr>
            <p:ph type="title"/>
          </p:nvPr>
        </p:nvSpPr>
        <p:spPr/>
        <p:txBody>
          <a:bodyPr/>
          <a:lstStyle/>
          <a:p>
            <a:r>
              <a:rPr lang="en-US" altLang="zh-TW" dirty="0"/>
              <a:t>4. </a:t>
            </a:r>
            <a:r>
              <a:rPr lang="zh-TW" altLang="en-US" dirty="0"/>
              <a:t>長期資金占不動產、廠房及設備比率 </a:t>
            </a:r>
          </a:p>
        </p:txBody>
      </p:sp>
      <p:sp>
        <p:nvSpPr>
          <p:cNvPr id="66563" name="內容版面配置區 2">
            <a:extLst>
              <a:ext uri="{FF2B5EF4-FFF2-40B4-BE49-F238E27FC236}">
                <a16:creationId xmlns:a16="http://schemas.microsoft.com/office/drawing/2014/main" id="{F15E480F-1E4E-436C-A799-C6FB0F2B6F31}"/>
              </a:ext>
            </a:extLst>
          </p:cNvPr>
          <p:cNvSpPr>
            <a:spLocks noGrp="1"/>
          </p:cNvSpPr>
          <p:nvPr>
            <p:ph idx="1"/>
          </p:nvPr>
        </p:nvSpPr>
        <p:spPr>
          <a:xfrm>
            <a:off x="609600" y="2099157"/>
            <a:ext cx="11391056" cy="4146068"/>
          </a:xfrm>
        </p:spPr>
        <p:txBody>
          <a:bodyPr/>
          <a:lstStyle/>
          <a:p>
            <a:r>
              <a:rPr lang="zh-TW" altLang="en-US" dirty="0"/>
              <a:t>可用以衡量不動產、廠房及設備由長期資金來支應的情況。</a:t>
            </a:r>
          </a:p>
          <a:p>
            <a:r>
              <a:rPr lang="zh-TW" altLang="en-US" dirty="0"/>
              <a:t>此比率最好大於</a:t>
            </a:r>
            <a:r>
              <a:rPr lang="en-US" altLang="zh-TW" dirty="0"/>
              <a:t>1</a:t>
            </a:r>
            <a:r>
              <a:rPr lang="zh-TW" altLang="en-US" dirty="0"/>
              <a:t>，表示不動產、廠房及設備除了可以完全由長期資金來支應外，還有多餘的長期資金可供流動資產使用。</a:t>
            </a:r>
            <a:endParaRPr lang="en-US" altLang="zh-TW" dirty="0"/>
          </a:p>
          <a:p>
            <a:endParaRPr lang="zh-TW" altLang="en-US" dirty="0"/>
          </a:p>
        </p:txBody>
      </p:sp>
      <p:sp>
        <p:nvSpPr>
          <p:cNvPr id="2" name="日期版面配置區 1">
            <a:extLst>
              <a:ext uri="{FF2B5EF4-FFF2-40B4-BE49-F238E27FC236}">
                <a16:creationId xmlns:a16="http://schemas.microsoft.com/office/drawing/2014/main" id="{1829022C-6888-4F2C-BABE-3D5B8425BC02}"/>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85CBB613-E48F-4F1B-9BA4-89051212C7E7}"/>
              </a:ext>
            </a:extLst>
          </p:cNvPr>
          <p:cNvSpPr>
            <a:spLocks noGrp="1"/>
          </p:cNvSpPr>
          <p:nvPr>
            <p:ph type="sldNum" sz="quarter" idx="12"/>
          </p:nvPr>
        </p:nvSpPr>
        <p:spPr/>
        <p:txBody>
          <a:bodyPr/>
          <a:lstStyle/>
          <a:p>
            <a:fld id="{7C6D81C2-4AF9-4E19-9330-C1C98C869BDD}" type="slidenum">
              <a:rPr lang="ko-KR" altLang="en-US" smtClean="0"/>
              <a:pPr/>
              <a:t>53</a:t>
            </a:fld>
            <a:endParaRPr lang="en-US" altLang="ko-KR"/>
          </a:p>
        </p:txBody>
      </p:sp>
      <p:sp>
        <p:nvSpPr>
          <p:cNvPr id="7" name="圓角矩形 6">
            <a:extLst>
              <a:ext uri="{FF2B5EF4-FFF2-40B4-BE49-F238E27FC236}">
                <a16:creationId xmlns:a16="http://schemas.microsoft.com/office/drawing/2014/main" id="{F36D5ED8-3D6E-453D-A39B-0DEFF76D8C60}"/>
              </a:ext>
            </a:extLst>
          </p:cNvPr>
          <p:cNvSpPr/>
          <p:nvPr/>
        </p:nvSpPr>
        <p:spPr bwMode="auto">
          <a:xfrm>
            <a:off x="2096988" y="1142917"/>
            <a:ext cx="8031460" cy="922337"/>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defRPr/>
            </a:pPr>
            <a:r>
              <a:rPr lang="zh-TW" altLang="en-US" sz="2800" b="1" dirty="0">
                <a:solidFill>
                  <a:schemeClr val="tx1"/>
                </a:solidFill>
                <a:latin typeface="Times New Roman" pitchFamily="18" charset="0"/>
                <a:ea typeface="標楷體" pitchFamily="65" charset="-120"/>
                <a:cs typeface="Times New Roman" pitchFamily="18" charset="0"/>
              </a:rPr>
              <a:t>長期資金占不動產、廠房及設備比率 </a:t>
            </a:r>
            <a:r>
              <a:rPr lang="en-US" altLang="zh-TW" sz="2800" b="1" dirty="0">
                <a:solidFill>
                  <a:schemeClr val="tx1"/>
                </a:solidFill>
                <a:latin typeface="Times New Roman" pitchFamily="18" charset="0"/>
                <a:ea typeface="標楷體" pitchFamily="65" charset="-120"/>
                <a:cs typeface="Times New Roman" pitchFamily="18" charset="0"/>
              </a:rPr>
              <a:t>= </a:t>
            </a:r>
          </a:p>
          <a:p>
            <a:pPr eaLnBrk="0" hangingPunct="0">
              <a:defRPr/>
            </a:pPr>
            <a:r>
              <a:rPr lang="en-US" altLang="zh-TW" sz="2800" b="1" dirty="0">
                <a:solidFill>
                  <a:schemeClr val="tx1"/>
                </a:solidFill>
                <a:latin typeface="Times New Roman" pitchFamily="18" charset="0"/>
                <a:ea typeface="標楷體" pitchFamily="65" charset="-120"/>
                <a:cs typeface="Times New Roman" pitchFamily="18" charset="0"/>
              </a:rPr>
              <a:t>(</a:t>
            </a:r>
            <a:r>
              <a:rPr lang="zh-TW" altLang="en-US" sz="2800" b="1" dirty="0">
                <a:solidFill>
                  <a:schemeClr val="tx1"/>
                </a:solidFill>
                <a:latin typeface="Times New Roman" pitchFamily="18" charset="0"/>
                <a:ea typeface="標楷體" pitchFamily="65" charset="-120"/>
                <a:cs typeface="Times New Roman" pitchFamily="18" charset="0"/>
              </a:rPr>
              <a:t>長期負債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權益淨額</a:t>
            </a:r>
            <a:r>
              <a:rPr lang="en-US" altLang="zh-TW" sz="2800" b="1" dirty="0">
                <a:solidFill>
                  <a:schemeClr val="tx1"/>
                </a:solidFill>
                <a:latin typeface="Times New Roman" pitchFamily="18" charset="0"/>
                <a:ea typeface="標楷體" pitchFamily="65" charset="-120"/>
                <a:cs typeface="Times New Roman" pitchFamily="18" charset="0"/>
              </a:rPr>
              <a:t>) ÷ </a:t>
            </a:r>
            <a:r>
              <a:rPr lang="zh-TW" altLang="en-US" sz="2800" b="1" dirty="0">
                <a:solidFill>
                  <a:schemeClr val="tx1"/>
                </a:solidFill>
                <a:latin typeface="Times New Roman" pitchFamily="18" charset="0"/>
                <a:ea typeface="標楷體" pitchFamily="65" charset="-120"/>
                <a:cs typeface="Times New Roman" pitchFamily="18" charset="0"/>
              </a:rPr>
              <a:t>不動產、廠房及設備淨額</a:t>
            </a:r>
          </a:p>
        </p:txBody>
      </p:sp>
      <p:graphicFrame>
        <p:nvGraphicFramePr>
          <p:cNvPr id="8" name="表格 7">
            <a:extLst>
              <a:ext uri="{FF2B5EF4-FFF2-40B4-BE49-F238E27FC236}">
                <a16:creationId xmlns:a16="http://schemas.microsoft.com/office/drawing/2014/main" id="{3547A77C-3BC3-40B1-9056-31D2D1BD5435}"/>
              </a:ext>
            </a:extLst>
          </p:cNvPr>
          <p:cNvGraphicFramePr>
            <a:graphicFrameLocks noGrp="1"/>
          </p:cNvGraphicFramePr>
          <p:nvPr>
            <p:extLst>
              <p:ext uri="{D42A27DB-BD31-4B8C-83A1-F6EECF244321}">
                <p14:modId xmlns:p14="http://schemas.microsoft.com/office/powerpoint/2010/main" val="1584280906"/>
              </p:ext>
            </p:extLst>
          </p:nvPr>
        </p:nvGraphicFramePr>
        <p:xfrm>
          <a:off x="839416" y="3825964"/>
          <a:ext cx="11325857" cy="1920384"/>
        </p:xfrm>
        <a:graphic>
          <a:graphicData uri="http://schemas.openxmlformats.org/drawingml/2006/table">
            <a:tbl>
              <a:tblPr/>
              <a:tblGrid>
                <a:gridCol w="2880320">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gridCol w="4197065">
                  <a:extLst>
                    <a:ext uri="{9D8B030D-6E8A-4147-A177-3AD203B41FA5}">
                      <a16:colId xmlns:a16="http://schemas.microsoft.com/office/drawing/2014/main" val="20002"/>
                    </a:ext>
                  </a:extLst>
                </a:gridCol>
              </a:tblGrid>
              <a:tr h="396352">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5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10059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Arial" pitchFamily="34" charset="0"/>
                          <a:ea typeface="新細明體" pitchFamily="18" charset="-120"/>
                        </a:rPr>
                        <a:t>長期資金占不動產、廠房及設備比率</a:t>
                      </a:r>
                      <a:endPar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(385,000 + 605,000) ÷ 785,000</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 1.26</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(320,000 + 520,000) ÷ 670,000</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 1.25</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9" name="矩形 8">
            <a:extLst>
              <a:ext uri="{FF2B5EF4-FFF2-40B4-BE49-F238E27FC236}">
                <a16:creationId xmlns:a16="http://schemas.microsoft.com/office/drawing/2014/main" id="{B1AFB3C5-CB13-4495-9622-6E90915CE973}"/>
              </a:ext>
            </a:extLst>
          </p:cNvPr>
          <p:cNvSpPr/>
          <p:nvPr/>
        </p:nvSpPr>
        <p:spPr>
          <a:xfrm>
            <a:off x="911424" y="5750004"/>
            <a:ext cx="10801200" cy="1107996"/>
          </a:xfrm>
          <a:prstGeom prst="rect">
            <a:avLst/>
          </a:prstGeom>
        </p:spPr>
        <p:txBody>
          <a:bodyPr wrap="square">
            <a:spAutoFit/>
          </a:bodyPr>
          <a:lstStyle/>
          <a:p>
            <a:pPr marL="342900" indent="-342900">
              <a:buFont typeface="Arial" panose="020B0604020202020204" pitchFamily="34" charset="0"/>
              <a:buChar char="•"/>
              <a:defRPr/>
            </a:pPr>
            <a:r>
              <a:rPr lang="zh-TW" altLang="en-US" sz="2200" dirty="0">
                <a:solidFill>
                  <a:schemeClr val="tx2"/>
                </a:solidFill>
                <a:latin typeface="標楷體" pitchFamily="65" charset="-120"/>
                <a:ea typeface="標楷體" pitchFamily="65" charset="-120"/>
              </a:rPr>
              <a:t>中央公司</a:t>
            </a:r>
            <a:r>
              <a:rPr lang="en-US" altLang="zh-TW" sz="2200" dirty="0">
                <a:solidFill>
                  <a:schemeClr val="tx2"/>
                </a:solidFill>
                <a:latin typeface="+mj-ea"/>
                <a:ea typeface="+mj-ea"/>
              </a:rPr>
              <a:t>2016</a:t>
            </a:r>
            <a:r>
              <a:rPr lang="zh-TW" altLang="en-US" sz="2200" dirty="0">
                <a:solidFill>
                  <a:schemeClr val="tx2"/>
                </a:solidFill>
                <a:latin typeface="標楷體" pitchFamily="65" charset="-120"/>
                <a:ea typeface="標楷體" pitchFamily="65" charset="-120"/>
              </a:rPr>
              <a:t>年的長期資金對不動產、廠房及設備比率為</a:t>
            </a:r>
            <a:r>
              <a:rPr lang="en-US" altLang="zh-TW" sz="2200" dirty="0">
                <a:solidFill>
                  <a:schemeClr val="tx2"/>
                </a:solidFill>
                <a:latin typeface="+mj-ea"/>
                <a:ea typeface="+mj-ea"/>
              </a:rPr>
              <a:t>1.26</a:t>
            </a:r>
            <a:r>
              <a:rPr lang="zh-TW" altLang="en-US" sz="2200" dirty="0">
                <a:solidFill>
                  <a:schemeClr val="tx2"/>
                </a:solidFill>
                <a:latin typeface="標楷體" pitchFamily="65" charset="-120"/>
                <a:ea typeface="標楷體" pitchFamily="65" charset="-120"/>
              </a:rPr>
              <a:t>，較</a:t>
            </a:r>
            <a:r>
              <a:rPr lang="en-US" altLang="zh-TW" sz="2200" dirty="0">
                <a:solidFill>
                  <a:schemeClr val="tx2"/>
                </a:solidFill>
                <a:latin typeface="+mj-ea"/>
                <a:ea typeface="+mj-ea"/>
              </a:rPr>
              <a:t>2015</a:t>
            </a:r>
            <a:r>
              <a:rPr lang="zh-TW" altLang="en-US" sz="2200" dirty="0">
                <a:solidFill>
                  <a:schemeClr val="tx2"/>
                </a:solidFill>
                <a:latin typeface="標楷體" pitchFamily="65" charset="-120"/>
                <a:ea typeface="標楷體" pitchFamily="65" charset="-120"/>
              </a:rPr>
              <a:t>年的</a:t>
            </a:r>
            <a:r>
              <a:rPr lang="en-US" altLang="zh-TW" sz="2200" dirty="0">
                <a:solidFill>
                  <a:schemeClr val="tx2"/>
                </a:solidFill>
                <a:latin typeface="+mj-ea"/>
                <a:ea typeface="+mj-ea"/>
              </a:rPr>
              <a:t>1.25</a:t>
            </a:r>
            <a:r>
              <a:rPr lang="zh-TW" altLang="en-US" sz="2200" dirty="0">
                <a:solidFill>
                  <a:schemeClr val="tx2"/>
                </a:solidFill>
                <a:latin typeface="標楷體" pitchFamily="65" charset="-120"/>
                <a:ea typeface="標楷體" pitchFamily="65" charset="-120"/>
              </a:rPr>
              <a:t>稍高一點，但兩個年度的長期資金都大於不動產、廠房及設備淨額，代表不動產、廠房及設備都由長期資金來支應的。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BD966F-8FDF-4E20-A86C-9F81AB56450A}"/>
              </a:ext>
            </a:extLst>
          </p:cNvPr>
          <p:cNvSpPr>
            <a:spLocks noGrp="1"/>
          </p:cNvSpPr>
          <p:nvPr>
            <p:ph type="title"/>
          </p:nvPr>
        </p:nvSpPr>
        <p:spPr/>
        <p:txBody>
          <a:bodyPr/>
          <a:lstStyle/>
          <a:p>
            <a:r>
              <a:rPr lang="zh-TW" altLang="en-US" dirty="0"/>
              <a:t>財務結構分析之 </a:t>
            </a:r>
            <a:r>
              <a:rPr lang="en-US" altLang="zh-TW" dirty="0"/>
              <a:t>KPI</a:t>
            </a:r>
            <a:endParaRPr lang="zh-TW" altLang="en-US" dirty="0"/>
          </a:p>
        </p:txBody>
      </p:sp>
      <p:pic>
        <p:nvPicPr>
          <p:cNvPr id="6" name="內容版面配置區 5">
            <a:extLst>
              <a:ext uri="{FF2B5EF4-FFF2-40B4-BE49-F238E27FC236}">
                <a16:creationId xmlns:a16="http://schemas.microsoft.com/office/drawing/2014/main" id="{855B178A-0556-4451-AB49-670EDEF3F0A3}"/>
              </a:ext>
            </a:extLst>
          </p:cNvPr>
          <p:cNvPicPr>
            <a:picLocks noGrp="1" noChangeAspect="1"/>
          </p:cNvPicPr>
          <p:nvPr>
            <p:ph idx="1"/>
          </p:nvPr>
        </p:nvPicPr>
        <p:blipFill>
          <a:blip r:embed="rId2"/>
          <a:stretch>
            <a:fillRect/>
          </a:stretch>
        </p:blipFill>
        <p:spPr>
          <a:xfrm>
            <a:off x="609600" y="1664537"/>
            <a:ext cx="10972800" cy="3060607"/>
          </a:xfrm>
          <a:prstGeom prst="rect">
            <a:avLst/>
          </a:prstGeom>
        </p:spPr>
      </p:pic>
      <p:sp>
        <p:nvSpPr>
          <p:cNvPr id="4" name="日期版面配置區 3">
            <a:extLst>
              <a:ext uri="{FF2B5EF4-FFF2-40B4-BE49-F238E27FC236}">
                <a16:creationId xmlns:a16="http://schemas.microsoft.com/office/drawing/2014/main" id="{2B118BD5-2040-4CC6-A961-3E2064DE8F16}"/>
              </a:ext>
            </a:extLst>
          </p:cNvPr>
          <p:cNvSpPr>
            <a:spLocks noGrp="1"/>
          </p:cNvSpPr>
          <p:nvPr>
            <p:ph type="dt" sz="half" idx="10"/>
          </p:nvPr>
        </p:nvSpPr>
        <p:spPr/>
        <p:txBody>
          <a:bodyPr/>
          <a:lstStyle/>
          <a:p>
            <a:pPr>
              <a:defRPr/>
            </a:pPr>
            <a:r>
              <a:rPr lang="en-US" altLang="zh-TW"/>
              <a:t>© </a:t>
            </a:r>
            <a:r>
              <a:rPr lang="zh-TW" altLang="en-US"/>
              <a:t>滄海圖書</a:t>
            </a:r>
            <a:endParaRPr lang="en-US" altLang="ko-KR" dirty="0"/>
          </a:p>
        </p:txBody>
      </p:sp>
      <p:sp>
        <p:nvSpPr>
          <p:cNvPr id="5" name="投影片編號版面配置區 4">
            <a:extLst>
              <a:ext uri="{FF2B5EF4-FFF2-40B4-BE49-F238E27FC236}">
                <a16:creationId xmlns:a16="http://schemas.microsoft.com/office/drawing/2014/main" id="{E2945351-AB06-4A15-A7BE-4D8FEB5586A8}"/>
              </a:ext>
            </a:extLst>
          </p:cNvPr>
          <p:cNvSpPr>
            <a:spLocks noGrp="1"/>
          </p:cNvSpPr>
          <p:nvPr>
            <p:ph type="sldNum" sz="quarter" idx="12"/>
          </p:nvPr>
        </p:nvSpPr>
        <p:spPr/>
        <p:txBody>
          <a:bodyPr/>
          <a:lstStyle/>
          <a:p>
            <a:fld id="{7C6D81C2-4AF9-4E19-9330-C1C98C869BDD}" type="slidenum">
              <a:rPr lang="ko-KR" altLang="en-US" smtClean="0"/>
              <a:pPr/>
              <a:t>54</a:t>
            </a:fld>
            <a:endParaRPr lang="en-US" altLang="ko-KR"/>
          </a:p>
        </p:txBody>
      </p:sp>
    </p:spTree>
    <p:extLst>
      <p:ext uri="{BB962C8B-B14F-4D97-AF65-F5344CB8AC3E}">
        <p14:creationId xmlns:p14="http://schemas.microsoft.com/office/powerpoint/2010/main" val="35328633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a:extLst>
              <a:ext uri="{FF2B5EF4-FFF2-40B4-BE49-F238E27FC236}">
                <a16:creationId xmlns:a16="http://schemas.microsoft.com/office/drawing/2014/main" id="{E8F082E9-5AF2-4DB3-949C-45AD688439E4}"/>
              </a:ext>
            </a:extLst>
          </p:cNvPr>
          <p:cNvSpPr>
            <a:spLocks noGrp="1"/>
          </p:cNvSpPr>
          <p:nvPr>
            <p:ph type="title"/>
          </p:nvPr>
        </p:nvSpPr>
        <p:spPr/>
        <p:txBody>
          <a:bodyPr/>
          <a:lstStyle/>
          <a:p>
            <a:r>
              <a:rPr lang="en-US" altLang="zh-TW" dirty="0"/>
              <a:t>8.4.2 </a:t>
            </a:r>
            <a:r>
              <a:rPr lang="zh-TW" altLang="en-US" dirty="0"/>
              <a:t>償債能力分析之 </a:t>
            </a:r>
            <a:r>
              <a:rPr lang="en-US" altLang="zh-TW" dirty="0"/>
              <a:t>KPI</a:t>
            </a:r>
            <a:endParaRPr lang="zh-TW" altLang="en-US" dirty="0"/>
          </a:p>
        </p:txBody>
      </p:sp>
      <p:sp>
        <p:nvSpPr>
          <p:cNvPr id="67587" name="內容版面配置區 2">
            <a:extLst>
              <a:ext uri="{FF2B5EF4-FFF2-40B4-BE49-F238E27FC236}">
                <a16:creationId xmlns:a16="http://schemas.microsoft.com/office/drawing/2014/main" id="{2C50BB9C-81BD-4839-AB54-91BDE6289357}"/>
              </a:ext>
            </a:extLst>
          </p:cNvPr>
          <p:cNvSpPr>
            <a:spLocks noGrp="1"/>
          </p:cNvSpPr>
          <p:nvPr>
            <p:ph idx="1"/>
          </p:nvPr>
        </p:nvSpPr>
        <p:spPr/>
        <p:txBody>
          <a:bodyPr/>
          <a:lstStyle/>
          <a:p>
            <a:r>
              <a:rPr lang="zh-TW" altLang="en-US"/>
              <a:t>企業的償債能力是指企業利用其資產償還短期債務與長期債務的能力。</a:t>
            </a:r>
          </a:p>
          <a:p>
            <a:endParaRPr lang="zh-TW" altLang="en-US"/>
          </a:p>
        </p:txBody>
      </p:sp>
      <p:sp>
        <p:nvSpPr>
          <p:cNvPr id="2" name="日期版面配置區 1">
            <a:extLst>
              <a:ext uri="{FF2B5EF4-FFF2-40B4-BE49-F238E27FC236}">
                <a16:creationId xmlns:a16="http://schemas.microsoft.com/office/drawing/2014/main" id="{6D901FC6-ECAE-4146-B07C-A5F6F500C29A}"/>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BA3CA825-B26D-4849-8ECC-08CC15E8BD89}"/>
              </a:ext>
            </a:extLst>
          </p:cNvPr>
          <p:cNvSpPr>
            <a:spLocks noGrp="1"/>
          </p:cNvSpPr>
          <p:nvPr>
            <p:ph type="sldNum" sz="quarter" idx="12"/>
          </p:nvPr>
        </p:nvSpPr>
        <p:spPr/>
        <p:txBody>
          <a:bodyPr/>
          <a:lstStyle/>
          <a:p>
            <a:fld id="{7C6D81C2-4AF9-4E19-9330-C1C98C869BDD}" type="slidenum">
              <a:rPr lang="ko-KR" altLang="en-US" smtClean="0"/>
              <a:pPr/>
              <a:t>55</a:t>
            </a:fld>
            <a:endParaRPr lang="en-US" altLang="ko-KR"/>
          </a:p>
        </p:txBody>
      </p:sp>
      <p:pic>
        <p:nvPicPr>
          <p:cNvPr id="15" name="內容版面配置區 5">
            <a:extLst>
              <a:ext uri="{FF2B5EF4-FFF2-40B4-BE49-F238E27FC236}">
                <a16:creationId xmlns:a16="http://schemas.microsoft.com/office/drawing/2014/main" id="{D68828C0-7E2C-46E5-813C-1DBBA7181C25}"/>
              </a:ext>
            </a:extLst>
          </p:cNvPr>
          <p:cNvPicPr>
            <a:picLocks noChangeAspect="1"/>
          </p:cNvPicPr>
          <p:nvPr/>
        </p:nvPicPr>
        <p:blipFill>
          <a:blip r:embed="rId2"/>
          <a:stretch>
            <a:fillRect/>
          </a:stretch>
        </p:blipFill>
        <p:spPr bwMode="auto">
          <a:xfrm>
            <a:off x="609600" y="2740507"/>
            <a:ext cx="10972800" cy="328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6FF563A8-B81D-4945-96CA-C6BCDD682AF2}"/>
              </a:ext>
            </a:extLst>
          </p:cNvPr>
          <p:cNvSpPr>
            <a:spLocks noGrp="1"/>
          </p:cNvSpPr>
          <p:nvPr>
            <p:ph type="title"/>
          </p:nvPr>
        </p:nvSpPr>
        <p:spPr/>
        <p:txBody>
          <a:bodyPr/>
          <a:lstStyle/>
          <a:p>
            <a:endParaRPr lang="zh-TW" altLang="en-US"/>
          </a:p>
        </p:txBody>
      </p:sp>
      <p:pic>
        <p:nvPicPr>
          <p:cNvPr id="10" name="內容版面配置區 9">
            <a:extLst>
              <a:ext uri="{FF2B5EF4-FFF2-40B4-BE49-F238E27FC236}">
                <a16:creationId xmlns:a16="http://schemas.microsoft.com/office/drawing/2014/main" id="{7CCB65AA-6456-4436-A601-ADBC28096211}"/>
              </a:ext>
            </a:extLst>
          </p:cNvPr>
          <p:cNvPicPr>
            <a:picLocks noGrp="1" noChangeAspect="1"/>
          </p:cNvPicPr>
          <p:nvPr>
            <p:ph idx="1"/>
          </p:nvPr>
        </p:nvPicPr>
        <p:blipFill>
          <a:blip r:embed="rId2"/>
          <a:stretch>
            <a:fillRect/>
          </a:stretch>
        </p:blipFill>
        <p:spPr>
          <a:xfrm>
            <a:off x="2030143" y="116632"/>
            <a:ext cx="8136904" cy="6605006"/>
          </a:xfrm>
          <a:prstGeom prst="rect">
            <a:avLst/>
          </a:prstGeom>
        </p:spPr>
      </p:pic>
      <p:sp>
        <p:nvSpPr>
          <p:cNvPr id="2" name="日期版面配置區 1">
            <a:extLst>
              <a:ext uri="{FF2B5EF4-FFF2-40B4-BE49-F238E27FC236}">
                <a16:creationId xmlns:a16="http://schemas.microsoft.com/office/drawing/2014/main" id="{BD268AE1-8AB8-41C0-92F1-4AE97E037889}"/>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1A34F806-3E0F-4B0F-83BE-823E50610EE8}"/>
              </a:ext>
            </a:extLst>
          </p:cNvPr>
          <p:cNvSpPr>
            <a:spLocks noGrp="1"/>
          </p:cNvSpPr>
          <p:nvPr>
            <p:ph type="sldNum" sz="quarter" idx="12"/>
          </p:nvPr>
        </p:nvSpPr>
        <p:spPr/>
        <p:txBody>
          <a:bodyPr/>
          <a:lstStyle/>
          <a:p>
            <a:fld id="{7C6D81C2-4AF9-4E19-9330-C1C98C869BDD}" type="slidenum">
              <a:rPr lang="ko-KR" altLang="en-US" smtClean="0"/>
              <a:pPr/>
              <a:t>56</a:t>
            </a:fld>
            <a:endParaRPr lang="en-US" altLang="ko-K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標題 1">
            <a:extLst>
              <a:ext uri="{FF2B5EF4-FFF2-40B4-BE49-F238E27FC236}">
                <a16:creationId xmlns:a16="http://schemas.microsoft.com/office/drawing/2014/main" id="{CF80411E-153A-4AE3-AC06-1F75178744E4}"/>
              </a:ext>
            </a:extLst>
          </p:cNvPr>
          <p:cNvSpPr>
            <a:spLocks noGrp="1"/>
          </p:cNvSpPr>
          <p:nvPr>
            <p:ph type="title"/>
          </p:nvPr>
        </p:nvSpPr>
        <p:spPr/>
        <p:txBody>
          <a:bodyPr/>
          <a:lstStyle/>
          <a:p>
            <a:r>
              <a:rPr lang="en-US" altLang="zh-TW"/>
              <a:t>1. </a:t>
            </a:r>
            <a:r>
              <a:rPr lang="zh-TW" altLang="en-US"/>
              <a:t>營運資金</a:t>
            </a:r>
          </a:p>
        </p:txBody>
      </p:sp>
      <p:sp>
        <p:nvSpPr>
          <p:cNvPr id="69635" name="內容版面配置區 2">
            <a:extLst>
              <a:ext uri="{FF2B5EF4-FFF2-40B4-BE49-F238E27FC236}">
                <a16:creationId xmlns:a16="http://schemas.microsoft.com/office/drawing/2014/main" id="{D6153840-0614-481B-8217-AA6FF6893710}"/>
              </a:ext>
            </a:extLst>
          </p:cNvPr>
          <p:cNvSpPr>
            <a:spLocks noGrp="1"/>
          </p:cNvSpPr>
          <p:nvPr>
            <p:ph idx="1"/>
          </p:nvPr>
        </p:nvSpPr>
        <p:spPr>
          <a:xfrm>
            <a:off x="609600" y="2172183"/>
            <a:ext cx="10972800" cy="4073041"/>
          </a:xfrm>
        </p:spPr>
        <p:txBody>
          <a:bodyPr/>
          <a:lstStyle/>
          <a:p>
            <a:r>
              <a:rPr lang="zh-TW" altLang="en-US" dirty="0"/>
              <a:t>營運資金越大的企業，代表其短期償債能力越強。</a:t>
            </a:r>
          </a:p>
          <a:p>
            <a:r>
              <a:rPr lang="zh-TW" altLang="en-US" dirty="0"/>
              <a:t>僅由營運資金無法瞭解其短期償債能力的強弱，仍需再進一步藉由其他指標協助判斷。</a:t>
            </a:r>
            <a:r>
              <a:rPr lang="en-US" altLang="zh-TW" dirty="0"/>
              <a:t>(</a:t>
            </a:r>
            <a:r>
              <a:rPr lang="zh-TW" altLang="en-US" dirty="0"/>
              <a:t>如：流動比率或速動比率</a:t>
            </a:r>
            <a:r>
              <a:rPr lang="en-US" altLang="zh-TW" dirty="0"/>
              <a:t>)</a:t>
            </a:r>
          </a:p>
          <a:p>
            <a:endParaRPr lang="zh-TW" altLang="en-US" dirty="0"/>
          </a:p>
        </p:txBody>
      </p:sp>
      <p:sp>
        <p:nvSpPr>
          <p:cNvPr id="2" name="日期版面配置區 1">
            <a:extLst>
              <a:ext uri="{FF2B5EF4-FFF2-40B4-BE49-F238E27FC236}">
                <a16:creationId xmlns:a16="http://schemas.microsoft.com/office/drawing/2014/main" id="{2A4CD3AD-E47B-4FB1-9178-AB6F35B3A64E}"/>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C0299FA7-CAD2-423B-94E6-413791BD0770}"/>
              </a:ext>
            </a:extLst>
          </p:cNvPr>
          <p:cNvSpPr>
            <a:spLocks noGrp="1"/>
          </p:cNvSpPr>
          <p:nvPr>
            <p:ph type="sldNum" sz="quarter" idx="12"/>
          </p:nvPr>
        </p:nvSpPr>
        <p:spPr/>
        <p:txBody>
          <a:bodyPr/>
          <a:lstStyle/>
          <a:p>
            <a:fld id="{7C6D81C2-4AF9-4E19-9330-C1C98C869BDD}" type="slidenum">
              <a:rPr lang="ko-KR" altLang="en-US" smtClean="0"/>
              <a:pPr/>
              <a:t>57</a:t>
            </a:fld>
            <a:endParaRPr lang="en-US" altLang="ko-KR"/>
          </a:p>
        </p:txBody>
      </p:sp>
      <p:graphicFrame>
        <p:nvGraphicFramePr>
          <p:cNvPr id="6" name="表格 5">
            <a:extLst>
              <a:ext uri="{FF2B5EF4-FFF2-40B4-BE49-F238E27FC236}">
                <a16:creationId xmlns:a16="http://schemas.microsoft.com/office/drawing/2014/main" id="{2DDB48C2-9806-4A53-A71B-F80AB834559B}"/>
              </a:ext>
            </a:extLst>
          </p:cNvPr>
          <p:cNvGraphicFramePr>
            <a:graphicFrameLocks noGrp="1"/>
          </p:cNvGraphicFramePr>
          <p:nvPr>
            <p:extLst>
              <p:ext uri="{D42A27DB-BD31-4B8C-83A1-F6EECF244321}">
                <p14:modId xmlns:p14="http://schemas.microsoft.com/office/powerpoint/2010/main" val="2592686844"/>
              </p:ext>
            </p:extLst>
          </p:nvPr>
        </p:nvGraphicFramePr>
        <p:xfrm>
          <a:off x="983432" y="4063365"/>
          <a:ext cx="10153128" cy="1371672"/>
        </p:xfrm>
        <a:graphic>
          <a:graphicData uri="http://schemas.openxmlformats.org/drawingml/2006/table">
            <a:tbl>
              <a:tblPr/>
              <a:tblGrid>
                <a:gridCol w="1490367">
                  <a:extLst>
                    <a:ext uri="{9D8B030D-6E8A-4147-A177-3AD203B41FA5}">
                      <a16:colId xmlns:a16="http://schemas.microsoft.com/office/drawing/2014/main" val="20000"/>
                    </a:ext>
                  </a:extLst>
                </a:gridCol>
                <a:gridCol w="4273163">
                  <a:extLst>
                    <a:ext uri="{9D8B030D-6E8A-4147-A177-3AD203B41FA5}">
                      <a16:colId xmlns:a16="http://schemas.microsoft.com/office/drawing/2014/main" val="20001"/>
                    </a:ext>
                  </a:extLst>
                </a:gridCol>
                <a:gridCol w="4389598">
                  <a:extLst>
                    <a:ext uri="{9D8B030D-6E8A-4147-A177-3AD203B41FA5}">
                      <a16:colId xmlns:a16="http://schemas.microsoft.com/office/drawing/2014/main" val="20002"/>
                    </a:ext>
                  </a:extLst>
                </a:gridCol>
              </a:tblGrid>
              <a:tr h="39634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4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Times New Roman" pitchFamily="18" charset="0"/>
                          <a:ea typeface="新細明體" pitchFamily="18" charset="-120"/>
                        </a:rPr>
                        <a:t>營運資金</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515,000 − 310,000 = 205,000</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430,000 − 260,000 = 170,000</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7" name="矩形 6">
            <a:extLst>
              <a:ext uri="{FF2B5EF4-FFF2-40B4-BE49-F238E27FC236}">
                <a16:creationId xmlns:a16="http://schemas.microsoft.com/office/drawing/2014/main" id="{04CC65D8-967C-49BE-B22E-BDC7F261FAAD}"/>
              </a:ext>
            </a:extLst>
          </p:cNvPr>
          <p:cNvSpPr/>
          <p:nvPr/>
        </p:nvSpPr>
        <p:spPr>
          <a:xfrm>
            <a:off x="952094" y="5478914"/>
            <a:ext cx="10184466" cy="461665"/>
          </a:xfrm>
          <a:prstGeom prst="rect">
            <a:avLst/>
          </a:prstGeom>
        </p:spPr>
        <p:txBody>
          <a:bodyPr wrap="square">
            <a:spAutoFit/>
          </a:bodyPr>
          <a:lstStyle/>
          <a:p>
            <a:pPr marL="342900" indent="-342900">
              <a:buFont typeface="Arial" panose="020B0604020202020204" pitchFamily="34" charset="0"/>
              <a:buChar char="•"/>
              <a:defRPr/>
            </a:pPr>
            <a:r>
              <a:rPr lang="zh-TW" altLang="en-US" sz="2400" dirty="0">
                <a:solidFill>
                  <a:schemeClr val="tx2"/>
                </a:solidFill>
                <a:latin typeface="標楷體" pitchFamily="65" charset="-120"/>
                <a:ea typeface="標楷體" pitchFamily="65" charset="-120"/>
              </a:rPr>
              <a:t>中央公司</a:t>
            </a:r>
            <a:r>
              <a:rPr lang="en-US" altLang="zh-TW" sz="2400" dirty="0">
                <a:solidFill>
                  <a:schemeClr val="tx2"/>
                </a:solidFill>
                <a:latin typeface="+mj-ea"/>
                <a:ea typeface="+mj-ea"/>
              </a:rPr>
              <a:t>2016</a:t>
            </a:r>
            <a:r>
              <a:rPr lang="zh-TW" altLang="en-US" sz="2400" dirty="0">
                <a:solidFill>
                  <a:schemeClr val="tx2"/>
                </a:solidFill>
                <a:latin typeface="標楷體" pitchFamily="65" charset="-120"/>
                <a:ea typeface="標楷體" pitchFamily="65" charset="-120"/>
              </a:rPr>
              <a:t>年及</a:t>
            </a:r>
            <a:r>
              <a:rPr lang="en-US" altLang="zh-TW" sz="2400" dirty="0">
                <a:solidFill>
                  <a:schemeClr val="tx2"/>
                </a:solidFill>
                <a:latin typeface="+mj-ea"/>
                <a:ea typeface="+mj-ea"/>
              </a:rPr>
              <a:t>2015</a:t>
            </a:r>
            <a:r>
              <a:rPr lang="zh-TW" altLang="en-US" sz="2400" dirty="0">
                <a:solidFill>
                  <a:schemeClr val="tx2"/>
                </a:solidFill>
                <a:latin typeface="標楷體" pitchFamily="65" charset="-120"/>
                <a:ea typeface="標楷體" pitchFamily="65" charset="-120"/>
              </a:rPr>
              <a:t>年的營運資金分別為</a:t>
            </a:r>
            <a:r>
              <a:rPr lang="en-US" altLang="zh-TW" sz="2400" dirty="0">
                <a:solidFill>
                  <a:schemeClr val="tx2"/>
                </a:solidFill>
                <a:latin typeface="+mj-ea"/>
                <a:ea typeface="+mj-ea"/>
              </a:rPr>
              <a:t>$205,000</a:t>
            </a:r>
            <a:r>
              <a:rPr lang="zh-TW" altLang="en-US" sz="2400" dirty="0">
                <a:solidFill>
                  <a:schemeClr val="tx2"/>
                </a:solidFill>
                <a:latin typeface="標楷體" pitchFamily="65" charset="-120"/>
                <a:ea typeface="標楷體" pitchFamily="65" charset="-120"/>
              </a:rPr>
              <a:t>與</a:t>
            </a:r>
            <a:r>
              <a:rPr lang="en-US" altLang="zh-TW" sz="2400" dirty="0">
                <a:solidFill>
                  <a:schemeClr val="tx2"/>
                </a:solidFill>
                <a:latin typeface="+mj-ea"/>
                <a:ea typeface="+mj-ea"/>
              </a:rPr>
              <a:t>$170,000</a:t>
            </a:r>
            <a:r>
              <a:rPr lang="zh-TW" altLang="en-US" sz="2400" dirty="0">
                <a:solidFill>
                  <a:schemeClr val="tx2"/>
                </a:solidFill>
                <a:latin typeface="標楷體" pitchFamily="65" charset="-120"/>
                <a:ea typeface="標楷體" pitchFamily="65" charset="-120"/>
              </a:rPr>
              <a:t>。</a:t>
            </a:r>
          </a:p>
        </p:txBody>
      </p:sp>
      <p:sp>
        <p:nvSpPr>
          <p:cNvPr id="8" name="圓角矩形 7">
            <a:extLst>
              <a:ext uri="{FF2B5EF4-FFF2-40B4-BE49-F238E27FC236}">
                <a16:creationId xmlns:a16="http://schemas.microsoft.com/office/drawing/2014/main" id="{CF07CFD9-5506-4D1D-A02C-418B69883AB2}"/>
              </a:ext>
            </a:extLst>
          </p:cNvPr>
          <p:cNvSpPr/>
          <p:nvPr/>
        </p:nvSpPr>
        <p:spPr bwMode="auto">
          <a:xfrm>
            <a:off x="3175000" y="1354621"/>
            <a:ext cx="5562600" cy="720725"/>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營運資金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流動資產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流動負債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標題 1">
            <a:extLst>
              <a:ext uri="{FF2B5EF4-FFF2-40B4-BE49-F238E27FC236}">
                <a16:creationId xmlns:a16="http://schemas.microsoft.com/office/drawing/2014/main" id="{1530AE6F-2855-4B19-9339-36673E1E5EA9}"/>
              </a:ext>
            </a:extLst>
          </p:cNvPr>
          <p:cNvSpPr>
            <a:spLocks noGrp="1"/>
          </p:cNvSpPr>
          <p:nvPr>
            <p:ph type="title"/>
          </p:nvPr>
        </p:nvSpPr>
        <p:spPr/>
        <p:txBody>
          <a:bodyPr/>
          <a:lstStyle/>
          <a:p>
            <a:r>
              <a:rPr lang="en-US" altLang="zh-TW"/>
              <a:t>2. </a:t>
            </a:r>
            <a:r>
              <a:rPr lang="zh-TW" altLang="en-US"/>
              <a:t>流動比率</a:t>
            </a:r>
          </a:p>
        </p:txBody>
      </p:sp>
      <p:sp>
        <p:nvSpPr>
          <p:cNvPr id="70659" name="內容版面配置區 2">
            <a:extLst>
              <a:ext uri="{FF2B5EF4-FFF2-40B4-BE49-F238E27FC236}">
                <a16:creationId xmlns:a16="http://schemas.microsoft.com/office/drawing/2014/main" id="{102099F7-74C9-4655-B00C-56BC2C4221D7}"/>
              </a:ext>
            </a:extLst>
          </p:cNvPr>
          <p:cNvSpPr>
            <a:spLocks noGrp="1"/>
          </p:cNvSpPr>
          <p:nvPr>
            <p:ph idx="1"/>
          </p:nvPr>
        </p:nvSpPr>
        <p:spPr>
          <a:xfrm>
            <a:off x="609600" y="2290763"/>
            <a:ext cx="10972800" cy="3954461"/>
          </a:xfrm>
        </p:spPr>
        <p:txBody>
          <a:bodyPr/>
          <a:lstStyle/>
          <a:p>
            <a:r>
              <a:rPr lang="zh-TW" altLang="en-US" dirty="0"/>
              <a:t>流動比率愈大代表短期償債能力愈強，流動比率太小容易造成資金週轉不靈的危險。</a:t>
            </a:r>
          </a:p>
          <a:p>
            <a:r>
              <a:rPr lang="zh-TW" altLang="en-US" dirty="0"/>
              <a:t>以多少較為適合？應視各行業與公司狀況而定。</a:t>
            </a:r>
            <a:endParaRPr lang="en-US" altLang="zh-TW" dirty="0"/>
          </a:p>
          <a:p>
            <a:endParaRPr lang="zh-TW" altLang="en-US" dirty="0"/>
          </a:p>
        </p:txBody>
      </p:sp>
      <p:sp>
        <p:nvSpPr>
          <p:cNvPr id="2" name="日期版面配置區 1">
            <a:extLst>
              <a:ext uri="{FF2B5EF4-FFF2-40B4-BE49-F238E27FC236}">
                <a16:creationId xmlns:a16="http://schemas.microsoft.com/office/drawing/2014/main" id="{8A67B0B0-1152-4AFD-9156-995DE8E157CD}"/>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EA3FE2CA-7E8E-4894-A778-93C80969FD1B}"/>
              </a:ext>
            </a:extLst>
          </p:cNvPr>
          <p:cNvSpPr>
            <a:spLocks noGrp="1"/>
          </p:cNvSpPr>
          <p:nvPr>
            <p:ph type="sldNum" sz="quarter" idx="12"/>
          </p:nvPr>
        </p:nvSpPr>
        <p:spPr/>
        <p:txBody>
          <a:bodyPr/>
          <a:lstStyle/>
          <a:p>
            <a:fld id="{7C6D81C2-4AF9-4E19-9330-C1C98C869BDD}" type="slidenum">
              <a:rPr lang="ko-KR" altLang="en-US" smtClean="0"/>
              <a:pPr/>
              <a:t>58</a:t>
            </a:fld>
            <a:endParaRPr lang="en-US" altLang="ko-KR"/>
          </a:p>
        </p:txBody>
      </p:sp>
      <p:sp>
        <p:nvSpPr>
          <p:cNvPr id="6" name="圓角矩形 5">
            <a:extLst>
              <a:ext uri="{FF2B5EF4-FFF2-40B4-BE49-F238E27FC236}">
                <a16:creationId xmlns:a16="http://schemas.microsoft.com/office/drawing/2014/main" id="{7BCEC92C-9B56-4B74-AA23-16DC77972C74}"/>
              </a:ext>
            </a:extLst>
          </p:cNvPr>
          <p:cNvSpPr/>
          <p:nvPr/>
        </p:nvSpPr>
        <p:spPr bwMode="auto">
          <a:xfrm>
            <a:off x="2786063" y="1430709"/>
            <a:ext cx="6781800" cy="790575"/>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流動比率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流動資產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流動負債</a:t>
            </a:r>
          </a:p>
        </p:txBody>
      </p:sp>
      <p:graphicFrame>
        <p:nvGraphicFramePr>
          <p:cNvPr id="7" name="表格 6">
            <a:extLst>
              <a:ext uri="{FF2B5EF4-FFF2-40B4-BE49-F238E27FC236}">
                <a16:creationId xmlns:a16="http://schemas.microsoft.com/office/drawing/2014/main" id="{F11CD85F-46DD-4FF2-9FDA-C50181506703}"/>
              </a:ext>
            </a:extLst>
          </p:cNvPr>
          <p:cNvGraphicFramePr>
            <a:graphicFrameLocks noGrp="1"/>
          </p:cNvGraphicFramePr>
          <p:nvPr>
            <p:extLst>
              <p:ext uri="{D42A27DB-BD31-4B8C-83A1-F6EECF244321}">
                <p14:modId xmlns:p14="http://schemas.microsoft.com/office/powerpoint/2010/main" val="3676320484"/>
              </p:ext>
            </p:extLst>
          </p:nvPr>
        </p:nvGraphicFramePr>
        <p:xfrm>
          <a:off x="1055440" y="4051645"/>
          <a:ext cx="10081120" cy="1371672"/>
        </p:xfrm>
        <a:graphic>
          <a:graphicData uri="http://schemas.openxmlformats.org/drawingml/2006/table">
            <a:tbl>
              <a:tblPr/>
              <a:tblGrid>
                <a:gridCol w="1572285">
                  <a:extLst>
                    <a:ext uri="{9D8B030D-6E8A-4147-A177-3AD203B41FA5}">
                      <a16:colId xmlns:a16="http://schemas.microsoft.com/office/drawing/2014/main" val="20000"/>
                    </a:ext>
                  </a:extLst>
                </a:gridCol>
                <a:gridCol w="4150369">
                  <a:extLst>
                    <a:ext uri="{9D8B030D-6E8A-4147-A177-3AD203B41FA5}">
                      <a16:colId xmlns:a16="http://schemas.microsoft.com/office/drawing/2014/main" val="20001"/>
                    </a:ext>
                  </a:extLst>
                </a:gridCol>
                <a:gridCol w="4358466">
                  <a:extLst>
                    <a:ext uri="{9D8B030D-6E8A-4147-A177-3AD203B41FA5}">
                      <a16:colId xmlns:a16="http://schemas.microsoft.com/office/drawing/2014/main" val="20002"/>
                    </a:ext>
                  </a:extLst>
                </a:gridCol>
              </a:tblGrid>
              <a:tr h="39634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4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Arial" pitchFamily="34" charset="0"/>
                          <a:ea typeface="新細明體" pitchFamily="18" charset="-120"/>
                        </a:rPr>
                        <a:t>流動比率</a:t>
                      </a:r>
                      <a:endParaRPr kumimoji="1" lang="zh-TW" altLang="en-US" sz="2400" b="1" i="0" u="none" strike="noStrike" cap="none" normalizeH="0" baseline="0">
                        <a:ln>
                          <a:noFill/>
                        </a:ln>
                        <a:solidFill>
                          <a:srgbClr val="000000"/>
                        </a:solidFill>
                        <a:effectLst/>
                        <a:latin typeface="Times New Roman" pitchFamily="18" charset="0"/>
                        <a:ea typeface="新細明體" pitchFamily="18" charset="-120"/>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515,000 ÷ 310,000 = 1.66</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430,000 ÷ 260,000 = 1.65</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8" name="矩形 7">
            <a:extLst>
              <a:ext uri="{FF2B5EF4-FFF2-40B4-BE49-F238E27FC236}">
                <a16:creationId xmlns:a16="http://schemas.microsoft.com/office/drawing/2014/main" id="{AD18D05F-362E-40F6-BFCB-BA4FAF4988F0}"/>
              </a:ext>
            </a:extLst>
          </p:cNvPr>
          <p:cNvSpPr/>
          <p:nvPr/>
        </p:nvSpPr>
        <p:spPr>
          <a:xfrm>
            <a:off x="1055440" y="5419140"/>
            <a:ext cx="10081120" cy="830262"/>
          </a:xfrm>
          <a:prstGeom prst="rect">
            <a:avLst/>
          </a:prstGeom>
        </p:spPr>
        <p:txBody>
          <a:bodyPr wrap="square">
            <a:spAutoFit/>
          </a:bodyP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Arial" panose="020B0604020202020204" pitchFamily="34" charset="0"/>
              <a:buChar char="•"/>
            </a:pPr>
            <a:r>
              <a:rPr lang="zh-TW" altLang="en-US" sz="2400" dirty="0">
                <a:solidFill>
                  <a:schemeClr val="tx2"/>
                </a:solidFill>
                <a:latin typeface="標楷體" panose="03000509000000000000" pitchFamily="65" charset="-120"/>
                <a:ea typeface="標楷體" panose="03000509000000000000" pitchFamily="65" charset="-120"/>
              </a:rPr>
              <a:t>中央公司</a:t>
            </a:r>
            <a:r>
              <a:rPr lang="en-US" altLang="zh-TW" sz="2400" dirty="0">
                <a:solidFill>
                  <a:schemeClr val="tx2"/>
                </a:solidFill>
              </a:rPr>
              <a:t>2016</a:t>
            </a:r>
            <a:r>
              <a:rPr lang="zh-TW" altLang="en-US" sz="2400" dirty="0">
                <a:solidFill>
                  <a:schemeClr val="tx2"/>
                </a:solidFill>
                <a:latin typeface="標楷體" panose="03000509000000000000" pitchFamily="65" charset="-120"/>
                <a:ea typeface="標楷體" panose="03000509000000000000" pitchFamily="65" charset="-120"/>
              </a:rPr>
              <a:t>年及</a:t>
            </a:r>
            <a:r>
              <a:rPr lang="en-US" altLang="zh-TW" sz="2400" dirty="0">
                <a:solidFill>
                  <a:schemeClr val="tx2"/>
                </a:solidFill>
              </a:rPr>
              <a:t>2015</a:t>
            </a:r>
            <a:r>
              <a:rPr lang="zh-TW" altLang="en-US" sz="2400" dirty="0">
                <a:solidFill>
                  <a:schemeClr val="tx2"/>
                </a:solidFill>
                <a:latin typeface="標楷體" panose="03000509000000000000" pitchFamily="65" charset="-120"/>
                <a:ea typeface="標楷體" panose="03000509000000000000" pitchFamily="65" charset="-120"/>
              </a:rPr>
              <a:t>年的流動比率分別為</a:t>
            </a:r>
            <a:r>
              <a:rPr lang="en-US" altLang="zh-TW" sz="2400" dirty="0">
                <a:solidFill>
                  <a:schemeClr val="tx2"/>
                </a:solidFill>
              </a:rPr>
              <a:t>1.66 (</a:t>
            </a:r>
            <a:r>
              <a:rPr lang="zh-TW" altLang="en-US" sz="2400" dirty="0">
                <a:solidFill>
                  <a:schemeClr val="tx2"/>
                </a:solidFill>
                <a:latin typeface="標楷體" panose="03000509000000000000" pitchFamily="65" charset="-120"/>
                <a:ea typeface="標楷體" panose="03000509000000000000" pitchFamily="65" charset="-120"/>
              </a:rPr>
              <a:t>或</a:t>
            </a:r>
            <a:r>
              <a:rPr lang="en-US" altLang="zh-TW" sz="2400" dirty="0">
                <a:solidFill>
                  <a:schemeClr val="tx2"/>
                </a:solidFill>
              </a:rPr>
              <a:t> 166%)</a:t>
            </a:r>
            <a:r>
              <a:rPr lang="zh-TW" altLang="en-US" sz="2400" dirty="0">
                <a:solidFill>
                  <a:schemeClr val="tx2"/>
                </a:solidFill>
                <a:latin typeface="標楷體" panose="03000509000000000000" pitchFamily="65" charset="-120"/>
                <a:ea typeface="標楷體" panose="03000509000000000000" pitchFamily="65" charset="-120"/>
              </a:rPr>
              <a:t>與</a:t>
            </a:r>
            <a:r>
              <a:rPr lang="en-US" altLang="zh-TW" sz="2400" dirty="0">
                <a:solidFill>
                  <a:schemeClr val="tx2"/>
                </a:solidFill>
              </a:rPr>
              <a:t>1.65 (</a:t>
            </a:r>
            <a:r>
              <a:rPr lang="zh-TW" altLang="en-US" sz="2400" dirty="0">
                <a:solidFill>
                  <a:schemeClr val="tx2"/>
                </a:solidFill>
                <a:latin typeface="標楷體" panose="03000509000000000000" pitchFamily="65" charset="-120"/>
                <a:ea typeface="標楷體" panose="03000509000000000000" pitchFamily="65" charset="-120"/>
              </a:rPr>
              <a:t>或</a:t>
            </a:r>
            <a:r>
              <a:rPr lang="en-US" altLang="zh-TW" sz="2400" dirty="0">
                <a:solidFill>
                  <a:schemeClr val="tx2"/>
                </a:solidFill>
              </a:rPr>
              <a:t>165%)</a:t>
            </a:r>
            <a:r>
              <a:rPr lang="zh-TW" altLang="en-US" sz="2400" dirty="0">
                <a:solidFill>
                  <a:schemeClr val="tx2"/>
                </a:solidFill>
                <a:latin typeface="標楷體" panose="03000509000000000000" pitchFamily="65" charset="-120"/>
                <a:ea typeface="標楷體" panose="03000509000000000000" pitchFamily="65" charset="-12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標題 1">
            <a:extLst>
              <a:ext uri="{FF2B5EF4-FFF2-40B4-BE49-F238E27FC236}">
                <a16:creationId xmlns:a16="http://schemas.microsoft.com/office/drawing/2014/main" id="{B63ED4B4-FA69-44B9-BDE5-75B859AAF4F8}"/>
              </a:ext>
            </a:extLst>
          </p:cNvPr>
          <p:cNvSpPr>
            <a:spLocks noGrp="1"/>
          </p:cNvSpPr>
          <p:nvPr>
            <p:ph type="title"/>
          </p:nvPr>
        </p:nvSpPr>
        <p:spPr/>
        <p:txBody>
          <a:bodyPr/>
          <a:lstStyle/>
          <a:p>
            <a:r>
              <a:rPr lang="en-US" altLang="zh-TW"/>
              <a:t>3. </a:t>
            </a:r>
            <a:r>
              <a:rPr lang="zh-TW" altLang="en-US"/>
              <a:t>速動比率 </a:t>
            </a:r>
          </a:p>
        </p:txBody>
      </p:sp>
      <p:sp>
        <p:nvSpPr>
          <p:cNvPr id="71683" name="內容版面配置區 2">
            <a:extLst>
              <a:ext uri="{FF2B5EF4-FFF2-40B4-BE49-F238E27FC236}">
                <a16:creationId xmlns:a16="http://schemas.microsoft.com/office/drawing/2014/main" id="{1FCD2FA7-712D-4D1F-B92C-23A7AD48E98B}"/>
              </a:ext>
            </a:extLst>
          </p:cNvPr>
          <p:cNvSpPr>
            <a:spLocks noGrp="1"/>
          </p:cNvSpPr>
          <p:nvPr>
            <p:ph idx="1"/>
          </p:nvPr>
        </p:nvSpPr>
        <p:spPr>
          <a:xfrm>
            <a:off x="609600" y="1985893"/>
            <a:ext cx="10972800" cy="4132261"/>
          </a:xfrm>
        </p:spPr>
        <p:txBody>
          <a:bodyPr/>
          <a:lstStyle/>
          <a:p>
            <a:r>
              <a:rPr lang="zh-TW" altLang="en-US" dirty="0"/>
              <a:t>若將流動資產中不會變現與變現速度較慢的預付費用與存貨去除，即得速動資產，通常包括現金、有價證券及應收帳款等，而將速動資產除以流動負債，即得更能真確表達短期償帳能力的速動比率 </a:t>
            </a:r>
            <a:r>
              <a:rPr lang="en-US" altLang="zh-TW" dirty="0"/>
              <a:t>(Quick ratio) </a:t>
            </a:r>
            <a:r>
              <a:rPr lang="zh-TW" altLang="en-US" dirty="0"/>
              <a:t>。</a:t>
            </a:r>
          </a:p>
          <a:p>
            <a:r>
              <a:rPr lang="zh-TW" altLang="en-US" dirty="0"/>
              <a:t>又稱酸性測驗比率 </a:t>
            </a:r>
            <a:r>
              <a:rPr lang="en-US" altLang="zh-TW" dirty="0"/>
              <a:t>(Acid-test ratio)</a:t>
            </a:r>
            <a:r>
              <a:rPr lang="zh-TW" altLang="en-US" dirty="0"/>
              <a:t>。</a:t>
            </a:r>
          </a:p>
          <a:p>
            <a:endParaRPr lang="zh-TW" altLang="en-US" dirty="0"/>
          </a:p>
        </p:txBody>
      </p:sp>
      <p:sp>
        <p:nvSpPr>
          <p:cNvPr id="2" name="日期版面配置區 1">
            <a:extLst>
              <a:ext uri="{FF2B5EF4-FFF2-40B4-BE49-F238E27FC236}">
                <a16:creationId xmlns:a16="http://schemas.microsoft.com/office/drawing/2014/main" id="{B3182ACA-6616-4E34-BE00-6C3578EEF508}"/>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FE1454B4-6C5D-44D9-BB53-DF91ED657AE5}"/>
              </a:ext>
            </a:extLst>
          </p:cNvPr>
          <p:cNvSpPr>
            <a:spLocks noGrp="1"/>
          </p:cNvSpPr>
          <p:nvPr>
            <p:ph type="sldNum" sz="quarter" idx="12"/>
          </p:nvPr>
        </p:nvSpPr>
        <p:spPr/>
        <p:txBody>
          <a:bodyPr/>
          <a:lstStyle/>
          <a:p>
            <a:fld id="{7C6D81C2-4AF9-4E19-9330-C1C98C869BDD}" type="slidenum">
              <a:rPr lang="ko-KR" altLang="en-US" smtClean="0"/>
              <a:pPr/>
              <a:t>59</a:t>
            </a:fld>
            <a:endParaRPr lang="en-US" altLang="ko-KR"/>
          </a:p>
        </p:txBody>
      </p:sp>
      <p:sp>
        <p:nvSpPr>
          <p:cNvPr id="6" name="圓角矩形 5">
            <a:extLst>
              <a:ext uri="{FF2B5EF4-FFF2-40B4-BE49-F238E27FC236}">
                <a16:creationId xmlns:a16="http://schemas.microsoft.com/office/drawing/2014/main" id="{15280110-8E4D-4A47-A5F5-D4242AC834FF}"/>
              </a:ext>
            </a:extLst>
          </p:cNvPr>
          <p:cNvSpPr/>
          <p:nvPr/>
        </p:nvSpPr>
        <p:spPr bwMode="auto">
          <a:xfrm>
            <a:off x="1893093" y="1227550"/>
            <a:ext cx="8405813" cy="758343"/>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eaLnBrk="0" hangingPunct="0">
              <a:defRPr/>
            </a:pPr>
            <a:r>
              <a:rPr lang="zh-TW" altLang="en-US" sz="2800" b="1">
                <a:solidFill>
                  <a:schemeClr val="tx1"/>
                </a:solidFill>
                <a:latin typeface="Times New Roman" pitchFamily="18" charset="0"/>
                <a:ea typeface="標楷體" pitchFamily="65" charset="-120"/>
                <a:cs typeface="Times New Roman" pitchFamily="18" charset="0"/>
              </a:rPr>
              <a:t>速動比率 </a:t>
            </a:r>
            <a:r>
              <a:rPr lang="en-US" altLang="zh-TW" sz="2800" b="1">
                <a:solidFill>
                  <a:schemeClr val="tx1"/>
                </a:solidFill>
                <a:latin typeface="Times New Roman" pitchFamily="18" charset="0"/>
                <a:ea typeface="標楷體" pitchFamily="65" charset="-120"/>
                <a:cs typeface="Times New Roman" pitchFamily="18" charset="0"/>
              </a:rPr>
              <a:t>= (</a:t>
            </a:r>
            <a:r>
              <a:rPr lang="zh-TW" altLang="en-US" sz="2800" b="1">
                <a:solidFill>
                  <a:schemeClr val="tx1"/>
                </a:solidFill>
                <a:latin typeface="Times New Roman" pitchFamily="18" charset="0"/>
                <a:ea typeface="標楷體" pitchFamily="65" charset="-120"/>
                <a:cs typeface="Times New Roman" pitchFamily="18" charset="0"/>
              </a:rPr>
              <a:t>現金 </a:t>
            </a:r>
            <a:r>
              <a:rPr lang="en-US" altLang="zh-TW" sz="2800" b="1">
                <a:solidFill>
                  <a:schemeClr val="tx1"/>
                </a:solidFill>
                <a:latin typeface="Times New Roman" pitchFamily="18" charset="0"/>
                <a:ea typeface="標楷體" pitchFamily="65" charset="-120"/>
                <a:cs typeface="Times New Roman" pitchFamily="18" charset="0"/>
              </a:rPr>
              <a:t>+ </a:t>
            </a:r>
            <a:r>
              <a:rPr lang="zh-TW" altLang="en-US" sz="2800" b="1">
                <a:solidFill>
                  <a:schemeClr val="tx1"/>
                </a:solidFill>
                <a:latin typeface="Times New Roman" pitchFamily="18" charset="0"/>
                <a:ea typeface="標楷體" pitchFamily="65" charset="-120"/>
                <a:cs typeface="Times New Roman" pitchFamily="18" charset="0"/>
              </a:rPr>
              <a:t>有價證券 </a:t>
            </a:r>
            <a:r>
              <a:rPr lang="en-US" altLang="zh-TW" sz="2800" b="1">
                <a:solidFill>
                  <a:schemeClr val="tx1"/>
                </a:solidFill>
                <a:latin typeface="Times New Roman" pitchFamily="18" charset="0"/>
                <a:ea typeface="標楷體" pitchFamily="65" charset="-120"/>
                <a:cs typeface="Times New Roman" pitchFamily="18" charset="0"/>
              </a:rPr>
              <a:t>+ </a:t>
            </a:r>
            <a:r>
              <a:rPr lang="zh-TW" altLang="en-US" sz="2800" b="1">
                <a:solidFill>
                  <a:schemeClr val="tx1"/>
                </a:solidFill>
                <a:latin typeface="Times New Roman" pitchFamily="18" charset="0"/>
                <a:ea typeface="標楷體" pitchFamily="65" charset="-120"/>
                <a:cs typeface="Times New Roman" pitchFamily="18" charset="0"/>
              </a:rPr>
              <a:t>應收帳款</a:t>
            </a:r>
            <a:r>
              <a:rPr lang="en-US" altLang="zh-TW" sz="2800" b="1">
                <a:solidFill>
                  <a:schemeClr val="tx1"/>
                </a:solidFill>
                <a:latin typeface="Times New Roman" pitchFamily="18" charset="0"/>
                <a:ea typeface="標楷體" pitchFamily="65" charset="-120"/>
                <a:cs typeface="Times New Roman" pitchFamily="18" charset="0"/>
              </a:rPr>
              <a:t>) ÷ </a:t>
            </a:r>
            <a:r>
              <a:rPr lang="zh-TW" altLang="en-US" sz="2800" b="1">
                <a:solidFill>
                  <a:schemeClr val="tx1"/>
                </a:solidFill>
                <a:latin typeface="Times New Roman" pitchFamily="18" charset="0"/>
                <a:ea typeface="標楷體" pitchFamily="65" charset="-120"/>
                <a:cs typeface="Times New Roman" pitchFamily="18" charset="0"/>
              </a:rPr>
              <a:t>流動負債</a:t>
            </a:r>
          </a:p>
        </p:txBody>
      </p:sp>
      <p:graphicFrame>
        <p:nvGraphicFramePr>
          <p:cNvPr id="7" name="表格 6">
            <a:extLst>
              <a:ext uri="{FF2B5EF4-FFF2-40B4-BE49-F238E27FC236}">
                <a16:creationId xmlns:a16="http://schemas.microsoft.com/office/drawing/2014/main" id="{BC5AADA5-FF9A-4038-915A-D9CAB1AF07F4}"/>
              </a:ext>
            </a:extLst>
          </p:cNvPr>
          <p:cNvGraphicFramePr>
            <a:graphicFrameLocks noGrp="1"/>
          </p:cNvGraphicFramePr>
          <p:nvPr>
            <p:extLst>
              <p:ext uri="{D42A27DB-BD31-4B8C-83A1-F6EECF244321}">
                <p14:modId xmlns:p14="http://schemas.microsoft.com/office/powerpoint/2010/main" val="699750909"/>
              </p:ext>
            </p:extLst>
          </p:nvPr>
        </p:nvGraphicFramePr>
        <p:xfrm>
          <a:off x="1044277" y="4648252"/>
          <a:ext cx="10081120" cy="1737030"/>
        </p:xfrm>
        <a:graphic>
          <a:graphicData uri="http://schemas.openxmlformats.org/drawingml/2006/table">
            <a:tbl>
              <a:tblPr/>
              <a:tblGrid>
                <a:gridCol w="1573188">
                  <a:extLst>
                    <a:ext uri="{9D8B030D-6E8A-4147-A177-3AD203B41FA5}">
                      <a16:colId xmlns:a16="http://schemas.microsoft.com/office/drawing/2014/main" val="20000"/>
                    </a:ext>
                  </a:extLst>
                </a:gridCol>
                <a:gridCol w="4195167">
                  <a:extLst>
                    <a:ext uri="{9D8B030D-6E8A-4147-A177-3AD203B41FA5}">
                      <a16:colId xmlns:a16="http://schemas.microsoft.com/office/drawing/2014/main" val="20001"/>
                    </a:ext>
                  </a:extLst>
                </a:gridCol>
                <a:gridCol w="4312765">
                  <a:extLst>
                    <a:ext uri="{9D8B030D-6E8A-4147-A177-3AD203B41FA5}">
                      <a16:colId xmlns:a16="http://schemas.microsoft.com/office/drawing/2014/main" val="20002"/>
                    </a:ext>
                  </a:extLst>
                </a:gridCol>
              </a:tblGrid>
              <a:tr h="39589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665" marB="45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665" marB="45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5895">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665" marB="45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665" marB="45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7004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Arial" pitchFamily="34" charset="0"/>
                          <a:ea typeface="新細明體" pitchFamily="18" charset="-120"/>
                        </a:rPr>
                        <a:t>速動比率</a:t>
                      </a:r>
                      <a:endParaRPr kumimoji="1" lang="zh-TW" altLang="en-US" sz="2400" b="1" i="0" u="none" strike="noStrike" cap="none" normalizeH="0" baseline="0">
                        <a:ln>
                          <a:noFill/>
                        </a:ln>
                        <a:solidFill>
                          <a:srgbClr val="000000"/>
                        </a:solidFill>
                        <a:effectLst/>
                        <a:latin typeface="Times New Roman" pitchFamily="18" charset="0"/>
                        <a:ea typeface="新細明體" pitchFamily="18" charset="-120"/>
                      </a:endParaRPr>
                    </a:p>
                  </a:txBody>
                  <a:tcPr marT="45665" marB="456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(120,000 + 220,000) ÷ 310,000 = 1.10</a:t>
                      </a:r>
                    </a:p>
                  </a:txBody>
                  <a:tcPr marT="45665" marB="456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(100,000 + 200,000) ÷ 260,000 = 1.15</a:t>
                      </a:r>
                    </a:p>
                  </a:txBody>
                  <a:tcPr marT="45665" marB="456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8" name="矩形 7">
            <a:extLst>
              <a:ext uri="{FF2B5EF4-FFF2-40B4-BE49-F238E27FC236}">
                <a16:creationId xmlns:a16="http://schemas.microsoft.com/office/drawing/2014/main" id="{B3548494-1B9B-41A5-972F-ECCCAE1F5D12}"/>
              </a:ext>
            </a:extLst>
          </p:cNvPr>
          <p:cNvSpPr/>
          <p:nvPr/>
        </p:nvSpPr>
        <p:spPr>
          <a:xfrm>
            <a:off x="1677954" y="6359485"/>
            <a:ext cx="9432279" cy="461665"/>
          </a:xfrm>
          <a:prstGeom prst="rect">
            <a:avLst/>
          </a:prstGeom>
        </p:spPr>
        <p:txBody>
          <a:bodyPr wrap="square">
            <a:spAutoFit/>
          </a:bodyP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Arial" panose="020B0604020202020204" pitchFamily="34" charset="0"/>
              <a:buChar char="•"/>
            </a:pPr>
            <a:r>
              <a:rPr lang="zh-TW" altLang="en-US" sz="2400" dirty="0">
                <a:solidFill>
                  <a:schemeClr val="tx2"/>
                </a:solidFill>
                <a:latin typeface="標楷體" panose="03000509000000000000" pitchFamily="65" charset="-120"/>
                <a:ea typeface="標楷體" panose="03000509000000000000" pitchFamily="65" charset="-120"/>
              </a:rPr>
              <a:t>中央公司</a:t>
            </a:r>
            <a:r>
              <a:rPr lang="zh-TW" altLang="en-US" sz="2400" dirty="0">
                <a:solidFill>
                  <a:schemeClr val="tx2"/>
                </a:solidFill>
              </a:rPr>
              <a:t> </a:t>
            </a:r>
            <a:r>
              <a:rPr lang="en-US" altLang="zh-TW" sz="2400" dirty="0">
                <a:solidFill>
                  <a:schemeClr val="tx2"/>
                </a:solidFill>
              </a:rPr>
              <a:t>2016</a:t>
            </a:r>
            <a:r>
              <a:rPr lang="zh-TW" altLang="en-US" sz="2400" dirty="0">
                <a:solidFill>
                  <a:schemeClr val="tx2"/>
                </a:solidFill>
                <a:latin typeface="標楷體" panose="03000509000000000000" pitchFamily="65" charset="-120"/>
                <a:ea typeface="標楷體" panose="03000509000000000000" pitchFamily="65" charset="-120"/>
              </a:rPr>
              <a:t>年及</a:t>
            </a:r>
            <a:r>
              <a:rPr lang="zh-TW" altLang="en-US" sz="2400" dirty="0">
                <a:solidFill>
                  <a:schemeClr val="tx2"/>
                </a:solidFill>
              </a:rPr>
              <a:t> </a:t>
            </a:r>
            <a:r>
              <a:rPr lang="en-US" altLang="zh-TW" sz="2400" dirty="0">
                <a:solidFill>
                  <a:schemeClr val="tx2"/>
                </a:solidFill>
              </a:rPr>
              <a:t>2015 </a:t>
            </a:r>
            <a:r>
              <a:rPr lang="zh-TW" altLang="en-US" sz="2400" dirty="0">
                <a:solidFill>
                  <a:schemeClr val="tx2"/>
                </a:solidFill>
                <a:latin typeface="標楷體" panose="03000509000000000000" pitchFamily="65" charset="-120"/>
                <a:ea typeface="標楷體" panose="03000509000000000000" pitchFamily="65" charset="-120"/>
              </a:rPr>
              <a:t>年的速動比率分別為</a:t>
            </a:r>
            <a:r>
              <a:rPr lang="zh-TW" altLang="en-US" sz="2400" dirty="0">
                <a:solidFill>
                  <a:schemeClr val="tx2"/>
                </a:solidFill>
              </a:rPr>
              <a:t> </a:t>
            </a:r>
            <a:r>
              <a:rPr lang="en-US" altLang="zh-TW" sz="2400" dirty="0">
                <a:solidFill>
                  <a:schemeClr val="tx2"/>
                </a:solidFill>
              </a:rPr>
              <a:t>1.10 </a:t>
            </a:r>
            <a:r>
              <a:rPr lang="zh-TW" altLang="en-US" sz="2400" dirty="0">
                <a:solidFill>
                  <a:schemeClr val="tx2"/>
                </a:solidFill>
                <a:latin typeface="標楷體" panose="03000509000000000000" pitchFamily="65" charset="-120"/>
                <a:ea typeface="標楷體" panose="03000509000000000000" pitchFamily="65" charset="-120"/>
              </a:rPr>
              <a:t>與</a:t>
            </a:r>
            <a:r>
              <a:rPr lang="en-US" altLang="zh-TW" sz="2400" dirty="0">
                <a:solidFill>
                  <a:schemeClr val="tx2"/>
                </a:solidFill>
              </a:rPr>
              <a:t> 1.15</a:t>
            </a:r>
            <a:r>
              <a:rPr lang="zh-TW" altLang="en-US" sz="2400" dirty="0">
                <a:solidFill>
                  <a:schemeClr val="tx2"/>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a:extLst>
              <a:ext uri="{FF2B5EF4-FFF2-40B4-BE49-F238E27FC236}">
                <a16:creationId xmlns:a16="http://schemas.microsoft.com/office/drawing/2014/main" id="{45667715-39F0-4309-BCCC-A604A021FA3D}"/>
              </a:ext>
            </a:extLst>
          </p:cNvPr>
          <p:cNvSpPr>
            <a:spLocks noGrp="1"/>
          </p:cNvSpPr>
          <p:nvPr>
            <p:ph type="title"/>
          </p:nvPr>
        </p:nvSpPr>
        <p:spPr/>
        <p:txBody>
          <a:bodyPr/>
          <a:lstStyle/>
          <a:p>
            <a:r>
              <a:rPr lang="en-US" altLang="zh-TW" dirty="0"/>
              <a:t>8.1.1 </a:t>
            </a:r>
            <a:r>
              <a:rPr lang="zh-TW" altLang="en-US" dirty="0"/>
              <a:t>企業需求與挑戰</a:t>
            </a:r>
          </a:p>
        </p:txBody>
      </p:sp>
      <p:sp>
        <p:nvSpPr>
          <p:cNvPr id="16387" name="內容版面配置區 2">
            <a:extLst>
              <a:ext uri="{FF2B5EF4-FFF2-40B4-BE49-F238E27FC236}">
                <a16:creationId xmlns:a16="http://schemas.microsoft.com/office/drawing/2014/main" id="{DA021F8A-66FB-4FD9-B465-672D5B4664E3}"/>
              </a:ext>
            </a:extLst>
          </p:cNvPr>
          <p:cNvSpPr>
            <a:spLocks noGrp="1"/>
          </p:cNvSpPr>
          <p:nvPr>
            <p:ph idx="1"/>
          </p:nvPr>
        </p:nvSpPr>
        <p:spPr/>
        <p:txBody>
          <a:bodyPr/>
          <a:lstStyle/>
          <a:p>
            <a:r>
              <a:rPr lang="zh-TW" altLang="en-US" dirty="0"/>
              <a:t>企業資源規劃 </a:t>
            </a:r>
            <a:r>
              <a:rPr lang="en-US" altLang="zh-TW" dirty="0"/>
              <a:t>(ERP)</a:t>
            </a:r>
            <a:r>
              <a:rPr lang="zh-TW" altLang="en-US" dirty="0"/>
              <a:t>系統：</a:t>
            </a:r>
          </a:p>
          <a:p>
            <a:pPr lvl="1"/>
            <a:r>
              <a:rPr lang="zh-TW" altLang="en-US" dirty="0"/>
              <a:t>組織的一個資訊系統，一個強調作業流程整合及資料整合的資訊系統工具。</a:t>
            </a:r>
          </a:p>
          <a:p>
            <a:endParaRPr lang="en-US" altLang="zh-TW" dirty="0"/>
          </a:p>
          <a:p>
            <a:r>
              <a:rPr lang="zh-TW" altLang="en-US" dirty="0"/>
              <a:t>企業資源規劃系統的會計模組處理的企業會計資料可以把企業經營管理其經濟資源的情況及經營成果表達出來。</a:t>
            </a:r>
          </a:p>
          <a:p>
            <a:endParaRPr lang="zh-TW" altLang="en-US" dirty="0"/>
          </a:p>
        </p:txBody>
      </p:sp>
      <p:sp>
        <p:nvSpPr>
          <p:cNvPr id="2" name="日期版面配置區 1">
            <a:extLst>
              <a:ext uri="{FF2B5EF4-FFF2-40B4-BE49-F238E27FC236}">
                <a16:creationId xmlns:a16="http://schemas.microsoft.com/office/drawing/2014/main" id="{C82341F4-ED33-4182-8C25-C4A2C3ACD2E0}"/>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7" name="投影片編號版面配置區 6">
            <a:extLst>
              <a:ext uri="{FF2B5EF4-FFF2-40B4-BE49-F238E27FC236}">
                <a16:creationId xmlns:a16="http://schemas.microsoft.com/office/drawing/2014/main" id="{91966804-36D7-4E30-8B5D-29DD61D84678}"/>
              </a:ext>
            </a:extLst>
          </p:cNvPr>
          <p:cNvSpPr>
            <a:spLocks noGrp="1"/>
          </p:cNvSpPr>
          <p:nvPr>
            <p:ph type="sldNum" sz="quarter" idx="12"/>
          </p:nvPr>
        </p:nvSpPr>
        <p:spPr/>
        <p:txBody>
          <a:bodyPr/>
          <a:lstStyle/>
          <a:p>
            <a:fld id="{7C6D81C2-4AF9-4E19-9330-C1C98C869BDD}" type="slidenum">
              <a:rPr lang="ko-KR" altLang="en-US" smtClean="0"/>
              <a:pPr/>
              <a:t>6</a:t>
            </a:fld>
            <a:endParaRPr lang="en-US" altLang="ko-K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標題 1">
            <a:extLst>
              <a:ext uri="{FF2B5EF4-FFF2-40B4-BE49-F238E27FC236}">
                <a16:creationId xmlns:a16="http://schemas.microsoft.com/office/drawing/2014/main" id="{12A1F950-5D38-44CD-8828-1C4143297562}"/>
              </a:ext>
            </a:extLst>
          </p:cNvPr>
          <p:cNvSpPr>
            <a:spLocks noGrp="1"/>
          </p:cNvSpPr>
          <p:nvPr>
            <p:ph type="title"/>
          </p:nvPr>
        </p:nvSpPr>
        <p:spPr/>
        <p:txBody>
          <a:bodyPr/>
          <a:lstStyle/>
          <a:p>
            <a:r>
              <a:rPr lang="en-US" altLang="zh-TW"/>
              <a:t>4. </a:t>
            </a:r>
            <a:r>
              <a:rPr lang="zh-TW" altLang="en-US"/>
              <a:t>利息保障倍數 </a:t>
            </a:r>
          </a:p>
        </p:txBody>
      </p:sp>
      <p:sp>
        <p:nvSpPr>
          <p:cNvPr id="72707" name="內容版面配置區 2">
            <a:extLst>
              <a:ext uri="{FF2B5EF4-FFF2-40B4-BE49-F238E27FC236}">
                <a16:creationId xmlns:a16="http://schemas.microsoft.com/office/drawing/2014/main" id="{6480951B-C640-438D-8241-A7EA6FCB90F0}"/>
              </a:ext>
            </a:extLst>
          </p:cNvPr>
          <p:cNvSpPr>
            <a:spLocks noGrp="1"/>
          </p:cNvSpPr>
          <p:nvPr>
            <p:ph idx="1"/>
          </p:nvPr>
        </p:nvSpPr>
        <p:spPr>
          <a:xfrm>
            <a:off x="609600" y="1917479"/>
            <a:ext cx="11103024" cy="4327745"/>
          </a:xfrm>
        </p:spPr>
        <p:txBody>
          <a:bodyPr/>
          <a:lstStyle/>
          <a:p>
            <a:pPr>
              <a:spcBef>
                <a:spcPts val="0"/>
              </a:spcBef>
              <a:spcAft>
                <a:spcPts val="0"/>
              </a:spcAft>
            </a:pPr>
            <a:r>
              <a:rPr lang="zh-TW" altLang="en-US" dirty="0"/>
              <a:t>企業對於長期借款的債權人有定期支付利息與到期還本的義務，而債權人可以用利息保障倍數來瞭解其利息的保障程度。</a:t>
            </a:r>
          </a:p>
          <a:p>
            <a:r>
              <a:rPr lang="zh-TW" altLang="en-US" dirty="0"/>
              <a:t>比率的意義為：企業賺取的利潤相當於當期利息費用的倍數。</a:t>
            </a:r>
            <a:endParaRPr lang="en-US" altLang="zh-TW" dirty="0"/>
          </a:p>
        </p:txBody>
      </p:sp>
      <p:sp>
        <p:nvSpPr>
          <p:cNvPr id="2" name="日期版面配置區 1">
            <a:extLst>
              <a:ext uri="{FF2B5EF4-FFF2-40B4-BE49-F238E27FC236}">
                <a16:creationId xmlns:a16="http://schemas.microsoft.com/office/drawing/2014/main" id="{CFCF2D49-1444-4029-BD74-F3C2B9868E8A}"/>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2E497F0F-1825-4DD0-A6A2-063C770ADE1F}"/>
              </a:ext>
            </a:extLst>
          </p:cNvPr>
          <p:cNvSpPr>
            <a:spLocks noGrp="1"/>
          </p:cNvSpPr>
          <p:nvPr>
            <p:ph type="sldNum" sz="quarter" idx="12"/>
          </p:nvPr>
        </p:nvSpPr>
        <p:spPr/>
        <p:txBody>
          <a:bodyPr/>
          <a:lstStyle/>
          <a:p>
            <a:fld id="{7C6D81C2-4AF9-4E19-9330-C1C98C869BDD}" type="slidenum">
              <a:rPr lang="ko-KR" altLang="en-US" smtClean="0"/>
              <a:pPr/>
              <a:t>60</a:t>
            </a:fld>
            <a:endParaRPr lang="en-US" altLang="ko-KR"/>
          </a:p>
        </p:txBody>
      </p:sp>
      <p:sp>
        <p:nvSpPr>
          <p:cNvPr id="6" name="圓角矩形 5">
            <a:extLst>
              <a:ext uri="{FF2B5EF4-FFF2-40B4-BE49-F238E27FC236}">
                <a16:creationId xmlns:a16="http://schemas.microsoft.com/office/drawing/2014/main" id="{35458C82-2BAA-4714-96CE-092E6E751DEF}"/>
              </a:ext>
            </a:extLst>
          </p:cNvPr>
          <p:cNvSpPr/>
          <p:nvPr/>
        </p:nvSpPr>
        <p:spPr bwMode="auto">
          <a:xfrm>
            <a:off x="1105235" y="1181786"/>
            <a:ext cx="10067328" cy="735693"/>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利息保障倍數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稅後純益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所得稅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利息費用</a:t>
            </a:r>
            <a:r>
              <a:rPr lang="en-US" altLang="zh-TW" sz="2800" b="1" dirty="0">
                <a:solidFill>
                  <a:schemeClr val="tx1"/>
                </a:solidFill>
                <a:latin typeface="Times New Roman" pitchFamily="18" charset="0"/>
                <a:ea typeface="標楷體" pitchFamily="65" charset="-120"/>
                <a:cs typeface="Times New Roman" pitchFamily="18" charset="0"/>
              </a:rPr>
              <a:t>) ÷ </a:t>
            </a:r>
            <a:r>
              <a:rPr lang="zh-TW" altLang="en-US" sz="2800" b="1" dirty="0">
                <a:solidFill>
                  <a:schemeClr val="tx1"/>
                </a:solidFill>
                <a:latin typeface="Times New Roman" pitchFamily="18" charset="0"/>
                <a:ea typeface="標楷體" pitchFamily="65" charset="-120"/>
                <a:cs typeface="Times New Roman" pitchFamily="18" charset="0"/>
              </a:rPr>
              <a:t>利息費用</a:t>
            </a:r>
          </a:p>
        </p:txBody>
      </p:sp>
      <p:graphicFrame>
        <p:nvGraphicFramePr>
          <p:cNvPr id="7" name="表格 6">
            <a:extLst>
              <a:ext uri="{FF2B5EF4-FFF2-40B4-BE49-F238E27FC236}">
                <a16:creationId xmlns:a16="http://schemas.microsoft.com/office/drawing/2014/main" id="{37782D57-B218-4F10-9981-E59731692096}"/>
              </a:ext>
            </a:extLst>
          </p:cNvPr>
          <p:cNvGraphicFramePr>
            <a:graphicFrameLocks noGrp="1"/>
          </p:cNvGraphicFramePr>
          <p:nvPr>
            <p:extLst>
              <p:ext uri="{D42A27DB-BD31-4B8C-83A1-F6EECF244321}">
                <p14:modId xmlns:p14="http://schemas.microsoft.com/office/powerpoint/2010/main" val="1497906308"/>
              </p:ext>
            </p:extLst>
          </p:nvPr>
        </p:nvGraphicFramePr>
        <p:xfrm>
          <a:off x="1019436" y="3669256"/>
          <a:ext cx="10153127" cy="1737318"/>
        </p:xfrm>
        <a:graphic>
          <a:graphicData uri="http://schemas.openxmlformats.org/drawingml/2006/table">
            <a:tbl>
              <a:tblPr/>
              <a:tblGrid>
                <a:gridCol w="2073685">
                  <a:extLst>
                    <a:ext uri="{9D8B030D-6E8A-4147-A177-3AD203B41FA5}">
                      <a16:colId xmlns:a16="http://schemas.microsoft.com/office/drawing/2014/main" val="20000"/>
                    </a:ext>
                  </a:extLst>
                </a:gridCol>
                <a:gridCol w="4073717">
                  <a:extLst>
                    <a:ext uri="{9D8B030D-6E8A-4147-A177-3AD203B41FA5}">
                      <a16:colId xmlns:a16="http://schemas.microsoft.com/office/drawing/2014/main" val="20001"/>
                    </a:ext>
                  </a:extLst>
                </a:gridCol>
                <a:gridCol w="4005725">
                  <a:extLst>
                    <a:ext uri="{9D8B030D-6E8A-4147-A177-3AD203B41FA5}">
                      <a16:colId xmlns:a16="http://schemas.microsoft.com/office/drawing/2014/main" val="20002"/>
                    </a:ext>
                  </a:extLst>
                </a:gridCol>
              </a:tblGrid>
              <a:tr h="39631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L="91439" marR="91439"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L="91439" marR="91439"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1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L="91439" marR="91439"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L="91439" marR="91439"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7012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Times New Roman" pitchFamily="18" charset="0"/>
                          <a:ea typeface="新細明體" pitchFamily="18" charset="-120"/>
                        </a:rPr>
                        <a:t>利息保障倍數</a:t>
                      </a:r>
                    </a:p>
                  </a:txBody>
                  <a:tcPr marL="91439" marR="91439"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(175,000 + 30,000 + 65,000) ÷ 65,000= 4.15 </a:t>
                      </a: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倍</a:t>
                      </a:r>
                    </a:p>
                  </a:txBody>
                  <a:tcPr marL="91439" marR="91439"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(155,000 + 25,000 + 62,000) ÷ 62,000= 3.90 </a:t>
                      </a: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倍</a:t>
                      </a:r>
                    </a:p>
                  </a:txBody>
                  <a:tcPr marL="91439" marR="91439"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9" name="內容版面配置區 2">
            <a:extLst>
              <a:ext uri="{FF2B5EF4-FFF2-40B4-BE49-F238E27FC236}">
                <a16:creationId xmlns:a16="http://schemas.microsoft.com/office/drawing/2014/main" id="{576FBBB2-CF34-4E1C-9E4F-3B9226E6AF7D}"/>
              </a:ext>
            </a:extLst>
          </p:cNvPr>
          <p:cNvSpPr txBox="1">
            <a:spLocks/>
          </p:cNvSpPr>
          <p:nvPr/>
        </p:nvSpPr>
        <p:spPr bwMode="auto">
          <a:xfrm>
            <a:off x="1075120" y="5510487"/>
            <a:ext cx="10477164" cy="702506"/>
          </a:xfrm>
          <a:prstGeom prst="rect">
            <a:avLst/>
          </a:prstGeom>
          <a:noFill/>
          <a:ln w="9525">
            <a:noFill/>
            <a:miter lim="800000"/>
            <a:headEnd/>
            <a:tailEnd/>
          </a:ln>
        </p:spPr>
        <p:txBody>
          <a:bodyPr/>
          <a:lstStyle/>
          <a:p>
            <a:pPr marL="342900" indent="-342900">
              <a:spcBef>
                <a:spcPct val="20000"/>
              </a:spcBef>
              <a:buClr>
                <a:schemeClr val="hlink"/>
              </a:buClr>
              <a:buSzPct val="100000"/>
              <a:buFont typeface="Arial" panose="020B0604020202020204" pitchFamily="34" charset="0"/>
              <a:buChar char="•"/>
              <a:defRPr/>
            </a:pPr>
            <a:r>
              <a:rPr lang="zh-TW" altLang="en-US" sz="2400" kern="0" dirty="0">
                <a:solidFill>
                  <a:schemeClr val="tx2"/>
                </a:solidFill>
                <a:ea typeface="標楷體" pitchFamily="65" charset="-120"/>
              </a:rPr>
              <a:t>中央公司 </a:t>
            </a:r>
            <a:r>
              <a:rPr lang="en-US" altLang="zh-TW" sz="2400" kern="0" dirty="0">
                <a:solidFill>
                  <a:schemeClr val="tx2"/>
                </a:solidFill>
                <a:ea typeface="標楷體" pitchFamily="65" charset="-120"/>
              </a:rPr>
              <a:t>2016</a:t>
            </a:r>
            <a:r>
              <a:rPr lang="zh-TW" altLang="en-US" sz="2400" kern="0" dirty="0">
                <a:solidFill>
                  <a:schemeClr val="tx2"/>
                </a:solidFill>
                <a:ea typeface="標楷體" pitchFamily="65" charset="-120"/>
              </a:rPr>
              <a:t>年度的利息保障倍數為 </a:t>
            </a:r>
            <a:r>
              <a:rPr lang="en-US" altLang="zh-TW" sz="2400" kern="0" dirty="0">
                <a:solidFill>
                  <a:schemeClr val="tx2"/>
                </a:solidFill>
                <a:ea typeface="標楷體" pitchFamily="65" charset="-120"/>
              </a:rPr>
              <a:t>4.15 </a:t>
            </a:r>
            <a:r>
              <a:rPr lang="zh-TW" altLang="en-US" sz="2400" kern="0" dirty="0">
                <a:solidFill>
                  <a:schemeClr val="tx2"/>
                </a:solidFill>
                <a:ea typeface="標楷體" pitchFamily="65" charset="-120"/>
              </a:rPr>
              <a:t>倍，代表支付利息及所得稅前之純益只要有原來的</a:t>
            </a:r>
            <a:r>
              <a:rPr lang="en-US" altLang="zh-TW" sz="2400" kern="0" dirty="0">
                <a:solidFill>
                  <a:schemeClr val="tx2"/>
                </a:solidFill>
                <a:ea typeface="標楷體" pitchFamily="65" charset="-120"/>
              </a:rPr>
              <a:t>1/4.15</a:t>
            </a:r>
            <a:r>
              <a:rPr lang="zh-TW" altLang="en-US" sz="2400" kern="0" dirty="0">
                <a:solidFill>
                  <a:schemeClr val="tx2"/>
                </a:solidFill>
                <a:ea typeface="標楷體" pitchFamily="65" charset="-120"/>
              </a:rPr>
              <a:t>，仍可在不造成虧損的情況下支付利息費用。</a:t>
            </a:r>
            <a:endParaRPr lang="zh-TW" altLang="en-US" sz="2400" b="1" kern="0" dirty="0">
              <a:solidFill>
                <a:schemeClr val="tx2"/>
              </a:solidFill>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667C80-5F0C-4496-86F9-A5BCBDD6F970}"/>
              </a:ext>
            </a:extLst>
          </p:cNvPr>
          <p:cNvSpPr>
            <a:spLocks noGrp="1"/>
          </p:cNvSpPr>
          <p:nvPr>
            <p:ph type="title"/>
          </p:nvPr>
        </p:nvSpPr>
        <p:spPr/>
        <p:txBody>
          <a:bodyPr/>
          <a:lstStyle/>
          <a:p>
            <a:r>
              <a:rPr lang="zh-TW" altLang="en-US" dirty="0"/>
              <a:t>償債能力分析之 </a:t>
            </a:r>
            <a:r>
              <a:rPr lang="en-US" altLang="zh-TW" dirty="0"/>
              <a:t>KPI</a:t>
            </a:r>
            <a:endParaRPr lang="zh-TW" altLang="en-US" dirty="0"/>
          </a:p>
        </p:txBody>
      </p:sp>
      <p:pic>
        <p:nvPicPr>
          <p:cNvPr id="6" name="內容版面配置區 5">
            <a:extLst>
              <a:ext uri="{FF2B5EF4-FFF2-40B4-BE49-F238E27FC236}">
                <a16:creationId xmlns:a16="http://schemas.microsoft.com/office/drawing/2014/main" id="{178E1314-2F7B-4800-A187-C7DBE4975CBD}"/>
              </a:ext>
            </a:extLst>
          </p:cNvPr>
          <p:cNvPicPr>
            <a:picLocks noGrp="1" noChangeAspect="1"/>
          </p:cNvPicPr>
          <p:nvPr>
            <p:ph idx="1"/>
          </p:nvPr>
        </p:nvPicPr>
        <p:blipFill>
          <a:blip r:embed="rId2"/>
          <a:stretch>
            <a:fillRect/>
          </a:stretch>
        </p:blipFill>
        <p:spPr>
          <a:xfrm>
            <a:off x="609600" y="1659396"/>
            <a:ext cx="10972800" cy="3065748"/>
          </a:xfrm>
          <a:prstGeom prst="rect">
            <a:avLst/>
          </a:prstGeom>
        </p:spPr>
      </p:pic>
      <p:sp>
        <p:nvSpPr>
          <p:cNvPr id="4" name="日期版面配置區 3">
            <a:extLst>
              <a:ext uri="{FF2B5EF4-FFF2-40B4-BE49-F238E27FC236}">
                <a16:creationId xmlns:a16="http://schemas.microsoft.com/office/drawing/2014/main" id="{DA2804A7-87E9-433B-9DC3-824052B961F0}"/>
              </a:ext>
            </a:extLst>
          </p:cNvPr>
          <p:cNvSpPr>
            <a:spLocks noGrp="1"/>
          </p:cNvSpPr>
          <p:nvPr>
            <p:ph type="dt" sz="half" idx="10"/>
          </p:nvPr>
        </p:nvSpPr>
        <p:spPr/>
        <p:txBody>
          <a:bodyPr/>
          <a:lstStyle/>
          <a:p>
            <a:pPr>
              <a:defRPr/>
            </a:pPr>
            <a:r>
              <a:rPr lang="en-US" altLang="zh-TW"/>
              <a:t>© </a:t>
            </a:r>
            <a:r>
              <a:rPr lang="zh-TW" altLang="en-US"/>
              <a:t>滄海圖書</a:t>
            </a:r>
            <a:endParaRPr lang="en-US" altLang="ko-KR" dirty="0"/>
          </a:p>
        </p:txBody>
      </p:sp>
      <p:sp>
        <p:nvSpPr>
          <p:cNvPr id="5" name="投影片編號版面配置區 4">
            <a:extLst>
              <a:ext uri="{FF2B5EF4-FFF2-40B4-BE49-F238E27FC236}">
                <a16:creationId xmlns:a16="http://schemas.microsoft.com/office/drawing/2014/main" id="{B2263A61-11AD-4595-9112-496EDC82CA4D}"/>
              </a:ext>
            </a:extLst>
          </p:cNvPr>
          <p:cNvSpPr>
            <a:spLocks noGrp="1"/>
          </p:cNvSpPr>
          <p:nvPr>
            <p:ph type="sldNum" sz="quarter" idx="12"/>
          </p:nvPr>
        </p:nvSpPr>
        <p:spPr/>
        <p:txBody>
          <a:bodyPr/>
          <a:lstStyle/>
          <a:p>
            <a:fld id="{7C6D81C2-4AF9-4E19-9330-C1C98C869BDD}" type="slidenum">
              <a:rPr lang="ko-KR" altLang="en-US" smtClean="0"/>
              <a:pPr/>
              <a:t>61</a:t>
            </a:fld>
            <a:endParaRPr lang="en-US" altLang="ko-KR"/>
          </a:p>
        </p:txBody>
      </p:sp>
    </p:spTree>
    <p:extLst>
      <p:ext uri="{BB962C8B-B14F-4D97-AF65-F5344CB8AC3E}">
        <p14:creationId xmlns:p14="http://schemas.microsoft.com/office/powerpoint/2010/main" val="1932952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標題 1">
            <a:extLst>
              <a:ext uri="{FF2B5EF4-FFF2-40B4-BE49-F238E27FC236}">
                <a16:creationId xmlns:a16="http://schemas.microsoft.com/office/drawing/2014/main" id="{AE37A16C-99D3-466F-84D7-A7A55B4BFE7B}"/>
              </a:ext>
            </a:extLst>
          </p:cNvPr>
          <p:cNvSpPr>
            <a:spLocks noGrp="1"/>
          </p:cNvSpPr>
          <p:nvPr>
            <p:ph type="title"/>
          </p:nvPr>
        </p:nvSpPr>
        <p:spPr/>
        <p:txBody>
          <a:bodyPr/>
          <a:lstStyle/>
          <a:p>
            <a:r>
              <a:rPr lang="en-US" altLang="zh-TW"/>
              <a:t>8.4.3 </a:t>
            </a:r>
            <a:r>
              <a:rPr lang="zh-TW" altLang="en-US"/>
              <a:t>經營能力分析之 </a:t>
            </a:r>
            <a:r>
              <a:rPr lang="en-US" altLang="zh-TW"/>
              <a:t>KPI</a:t>
            </a:r>
            <a:endParaRPr lang="zh-TW" altLang="en-US"/>
          </a:p>
        </p:txBody>
      </p:sp>
      <p:sp>
        <p:nvSpPr>
          <p:cNvPr id="73731" name="內容版面配置區 2">
            <a:extLst>
              <a:ext uri="{FF2B5EF4-FFF2-40B4-BE49-F238E27FC236}">
                <a16:creationId xmlns:a16="http://schemas.microsoft.com/office/drawing/2014/main" id="{F9374B0B-5CEA-4631-BA5E-652175570F9D}"/>
              </a:ext>
            </a:extLst>
          </p:cNvPr>
          <p:cNvSpPr>
            <a:spLocks noGrp="1"/>
          </p:cNvSpPr>
          <p:nvPr>
            <p:ph idx="1"/>
          </p:nvPr>
        </p:nvSpPr>
        <p:spPr/>
        <p:txBody>
          <a:bodyPr/>
          <a:lstStyle/>
          <a:p>
            <a:r>
              <a:rPr lang="zh-TW" altLang="en-US" dirty="0"/>
              <a:t>經營能力分析之</a:t>
            </a:r>
            <a:r>
              <a:rPr lang="en-US" altLang="zh-TW" dirty="0"/>
              <a:t>KPI</a:t>
            </a:r>
            <a:r>
              <a:rPr lang="zh-TW" altLang="en-US" dirty="0"/>
              <a:t>係用以瞭解企業運轉速度的快慢程度。</a:t>
            </a:r>
          </a:p>
          <a:p>
            <a:r>
              <a:rPr lang="zh-TW" altLang="en-US" dirty="0"/>
              <a:t>應收帳款週轉率與存貨週轉率─衡量企業是否有效運用流動資產。</a:t>
            </a:r>
          </a:p>
          <a:p>
            <a:r>
              <a:rPr lang="zh-TW" altLang="en-US" dirty="0"/>
              <a:t>不動產、廠房及設備週轉率、總資產週轉率與權益週轉率─衡量企業是否有效運用其不動產、廠房及設備、總資產與權益。</a:t>
            </a:r>
          </a:p>
          <a:p>
            <a:r>
              <a:rPr lang="zh-TW" altLang="en-US" dirty="0"/>
              <a:t>經營能力分析之 </a:t>
            </a:r>
            <a:r>
              <a:rPr lang="en-US" altLang="zh-TW" dirty="0"/>
              <a:t>KPI </a:t>
            </a:r>
            <a:r>
              <a:rPr lang="zh-TW" altLang="en-US" dirty="0"/>
              <a:t>牽涉到資產負債表與綜合損益表的金額項目，而這些 </a:t>
            </a:r>
            <a:r>
              <a:rPr lang="en-US" altLang="zh-TW" dirty="0"/>
              <a:t>KPI </a:t>
            </a:r>
            <a:r>
              <a:rPr lang="zh-TW" altLang="en-US" dirty="0"/>
              <a:t>僅動用到綜合損益表的銷貨淨額與銷貨成本。</a:t>
            </a:r>
          </a:p>
        </p:txBody>
      </p:sp>
      <p:sp>
        <p:nvSpPr>
          <p:cNvPr id="3" name="日期版面配置區 2">
            <a:extLst>
              <a:ext uri="{FF2B5EF4-FFF2-40B4-BE49-F238E27FC236}">
                <a16:creationId xmlns:a16="http://schemas.microsoft.com/office/drawing/2014/main" id="{0EB97092-597F-4265-872C-9C4116ACD6C5}"/>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4" name="投影片編號版面配置區 3">
            <a:extLst>
              <a:ext uri="{FF2B5EF4-FFF2-40B4-BE49-F238E27FC236}">
                <a16:creationId xmlns:a16="http://schemas.microsoft.com/office/drawing/2014/main" id="{D4D56170-1101-4C52-8641-F89DA1E5D423}"/>
              </a:ext>
            </a:extLst>
          </p:cNvPr>
          <p:cNvSpPr>
            <a:spLocks noGrp="1"/>
          </p:cNvSpPr>
          <p:nvPr>
            <p:ph type="sldNum" sz="quarter" idx="12"/>
          </p:nvPr>
        </p:nvSpPr>
        <p:spPr/>
        <p:txBody>
          <a:bodyPr/>
          <a:lstStyle/>
          <a:p>
            <a:fld id="{7C6D81C2-4AF9-4E19-9330-C1C98C869BDD}" type="slidenum">
              <a:rPr lang="ko-KR" altLang="en-US" smtClean="0"/>
              <a:pPr/>
              <a:t>62</a:t>
            </a:fld>
            <a:endParaRPr lang="en-US" altLang="ko-K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591EB63D-F2B2-48E8-AD30-4E22F51CD785}"/>
              </a:ext>
            </a:extLst>
          </p:cNvPr>
          <p:cNvSpPr>
            <a:spLocks noGrp="1"/>
          </p:cNvSpPr>
          <p:nvPr>
            <p:ph type="title"/>
          </p:nvPr>
        </p:nvSpPr>
        <p:spPr/>
        <p:txBody>
          <a:bodyPr/>
          <a:lstStyle/>
          <a:p>
            <a:endParaRPr lang="zh-TW" altLang="en-US"/>
          </a:p>
        </p:txBody>
      </p:sp>
      <p:pic>
        <p:nvPicPr>
          <p:cNvPr id="10" name="內容版面配置區 9">
            <a:extLst>
              <a:ext uri="{FF2B5EF4-FFF2-40B4-BE49-F238E27FC236}">
                <a16:creationId xmlns:a16="http://schemas.microsoft.com/office/drawing/2014/main" id="{94A2B2B0-DC64-44DA-9C25-1E9F795B9D94}"/>
              </a:ext>
            </a:extLst>
          </p:cNvPr>
          <p:cNvPicPr>
            <a:picLocks noGrp="1" noChangeAspect="1"/>
          </p:cNvPicPr>
          <p:nvPr>
            <p:ph idx="1"/>
          </p:nvPr>
        </p:nvPicPr>
        <p:blipFill>
          <a:blip r:embed="rId2"/>
          <a:stretch>
            <a:fillRect/>
          </a:stretch>
        </p:blipFill>
        <p:spPr>
          <a:xfrm>
            <a:off x="1127448" y="136103"/>
            <a:ext cx="9793088" cy="6245225"/>
          </a:xfrm>
          <a:prstGeom prst="rect">
            <a:avLst/>
          </a:prstGeom>
        </p:spPr>
      </p:pic>
      <p:sp>
        <p:nvSpPr>
          <p:cNvPr id="2" name="日期版面配置區 1">
            <a:extLst>
              <a:ext uri="{FF2B5EF4-FFF2-40B4-BE49-F238E27FC236}">
                <a16:creationId xmlns:a16="http://schemas.microsoft.com/office/drawing/2014/main" id="{D484BBEB-76A0-4D6F-B815-F6E2C162C697}"/>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7EB0CA36-C310-4A7B-9685-903C06C729AF}"/>
              </a:ext>
            </a:extLst>
          </p:cNvPr>
          <p:cNvSpPr>
            <a:spLocks noGrp="1"/>
          </p:cNvSpPr>
          <p:nvPr>
            <p:ph type="sldNum" sz="quarter" idx="12"/>
          </p:nvPr>
        </p:nvSpPr>
        <p:spPr/>
        <p:txBody>
          <a:bodyPr/>
          <a:lstStyle/>
          <a:p>
            <a:fld id="{7C6D81C2-4AF9-4E19-9330-C1C98C869BDD}" type="slidenum">
              <a:rPr lang="ko-KR" altLang="en-US" smtClean="0"/>
              <a:pPr/>
              <a:t>63</a:t>
            </a:fld>
            <a:endParaRPr lang="en-US" altLang="ko-K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內容版面配置區 12">
            <a:extLst>
              <a:ext uri="{FF2B5EF4-FFF2-40B4-BE49-F238E27FC236}">
                <a16:creationId xmlns:a16="http://schemas.microsoft.com/office/drawing/2014/main" id="{1FC7C849-F153-442A-B10E-70FC152FC234}"/>
              </a:ext>
            </a:extLst>
          </p:cNvPr>
          <p:cNvSpPr>
            <a:spLocks noGrp="1"/>
          </p:cNvSpPr>
          <p:nvPr>
            <p:ph idx="1"/>
          </p:nvPr>
        </p:nvSpPr>
        <p:spPr/>
        <p:txBody>
          <a:bodyPr/>
          <a:lstStyle/>
          <a:p>
            <a:endParaRPr lang="zh-TW" altLang="en-US" dirty="0"/>
          </a:p>
        </p:txBody>
      </p:sp>
      <p:sp>
        <p:nvSpPr>
          <p:cNvPr id="2" name="日期版面配置區 1">
            <a:extLst>
              <a:ext uri="{FF2B5EF4-FFF2-40B4-BE49-F238E27FC236}">
                <a16:creationId xmlns:a16="http://schemas.microsoft.com/office/drawing/2014/main" id="{BC7B559E-7BFE-42AD-9031-E1DC6521CD8C}"/>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583A7194-F050-4DD6-9C7F-C769A133EE3D}"/>
              </a:ext>
            </a:extLst>
          </p:cNvPr>
          <p:cNvSpPr>
            <a:spLocks noGrp="1"/>
          </p:cNvSpPr>
          <p:nvPr>
            <p:ph type="sldNum" sz="quarter" idx="12"/>
          </p:nvPr>
        </p:nvSpPr>
        <p:spPr/>
        <p:txBody>
          <a:bodyPr/>
          <a:lstStyle/>
          <a:p>
            <a:fld id="{7C6D81C2-4AF9-4E19-9330-C1C98C869BDD}" type="slidenum">
              <a:rPr lang="ko-KR" altLang="en-US" smtClean="0"/>
              <a:pPr/>
              <a:t>64</a:t>
            </a:fld>
            <a:endParaRPr lang="en-US" altLang="ko-KR"/>
          </a:p>
        </p:txBody>
      </p:sp>
      <p:sp>
        <p:nvSpPr>
          <p:cNvPr id="15" name="標題 14">
            <a:extLst>
              <a:ext uri="{FF2B5EF4-FFF2-40B4-BE49-F238E27FC236}">
                <a16:creationId xmlns:a16="http://schemas.microsoft.com/office/drawing/2014/main" id="{A8B58B15-0A2F-4316-AC69-258A5710810B}"/>
              </a:ext>
            </a:extLst>
          </p:cNvPr>
          <p:cNvSpPr>
            <a:spLocks noGrp="1"/>
          </p:cNvSpPr>
          <p:nvPr>
            <p:ph type="title"/>
          </p:nvPr>
        </p:nvSpPr>
        <p:spPr/>
        <p:txBody>
          <a:bodyPr/>
          <a:lstStyle/>
          <a:p>
            <a:endParaRPr lang="zh-TW" altLang="en-US"/>
          </a:p>
        </p:txBody>
      </p:sp>
      <p:pic>
        <p:nvPicPr>
          <p:cNvPr id="16" name="圖片 15">
            <a:extLst>
              <a:ext uri="{FF2B5EF4-FFF2-40B4-BE49-F238E27FC236}">
                <a16:creationId xmlns:a16="http://schemas.microsoft.com/office/drawing/2014/main" id="{108AD7F8-B08E-401F-9899-FF68A9C29F04}"/>
              </a:ext>
            </a:extLst>
          </p:cNvPr>
          <p:cNvPicPr>
            <a:picLocks noChangeAspect="1"/>
          </p:cNvPicPr>
          <p:nvPr/>
        </p:nvPicPr>
        <p:blipFill>
          <a:blip r:embed="rId2"/>
          <a:stretch>
            <a:fillRect/>
          </a:stretch>
        </p:blipFill>
        <p:spPr>
          <a:xfrm rot="5400000">
            <a:off x="3165692" y="-1651938"/>
            <a:ext cx="6148647" cy="9937107"/>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標題 1">
            <a:extLst>
              <a:ext uri="{FF2B5EF4-FFF2-40B4-BE49-F238E27FC236}">
                <a16:creationId xmlns:a16="http://schemas.microsoft.com/office/drawing/2014/main" id="{9349EC68-6363-4223-83E8-AC2321A6B6F6}"/>
              </a:ext>
            </a:extLst>
          </p:cNvPr>
          <p:cNvSpPr>
            <a:spLocks noGrp="1"/>
          </p:cNvSpPr>
          <p:nvPr>
            <p:ph type="title"/>
          </p:nvPr>
        </p:nvSpPr>
        <p:spPr/>
        <p:txBody>
          <a:bodyPr/>
          <a:lstStyle/>
          <a:p>
            <a:r>
              <a:rPr lang="en-US" altLang="zh-TW"/>
              <a:t>1. </a:t>
            </a:r>
            <a:r>
              <a:rPr lang="zh-TW" altLang="en-US"/>
              <a:t>存貨週轉率 </a:t>
            </a:r>
          </a:p>
        </p:txBody>
      </p:sp>
      <p:sp>
        <p:nvSpPr>
          <p:cNvPr id="76803" name="內容版面配置區 2">
            <a:extLst>
              <a:ext uri="{FF2B5EF4-FFF2-40B4-BE49-F238E27FC236}">
                <a16:creationId xmlns:a16="http://schemas.microsoft.com/office/drawing/2014/main" id="{B3467F4F-110F-4D51-9B51-C211953D22FB}"/>
              </a:ext>
            </a:extLst>
          </p:cNvPr>
          <p:cNvSpPr>
            <a:spLocks noGrp="1"/>
          </p:cNvSpPr>
          <p:nvPr>
            <p:ph idx="1"/>
          </p:nvPr>
        </p:nvSpPr>
        <p:spPr>
          <a:xfrm>
            <a:off x="609600" y="1811337"/>
            <a:ext cx="10972800" cy="4433887"/>
          </a:xfrm>
        </p:spPr>
        <p:txBody>
          <a:bodyPr/>
          <a:lstStyle/>
          <a:p>
            <a:r>
              <a:rPr lang="zh-TW" altLang="en-US" dirty="0"/>
              <a:t>衡量存貨週轉</a:t>
            </a:r>
            <a:r>
              <a:rPr lang="en-US" altLang="zh-TW" dirty="0"/>
              <a:t>(</a:t>
            </a:r>
            <a:r>
              <a:rPr lang="zh-TW" altLang="en-US" dirty="0"/>
              <a:t>銷售</a:t>
            </a:r>
            <a:r>
              <a:rPr lang="en-US" altLang="zh-TW" dirty="0"/>
              <a:t>)</a:t>
            </a:r>
            <a:r>
              <a:rPr lang="zh-TW" altLang="en-US" dirty="0"/>
              <a:t>的速度，此比率的次數越大，表示存貨銷售速度越快。</a:t>
            </a:r>
          </a:p>
          <a:p>
            <a:r>
              <a:rPr lang="zh-TW" altLang="en-US" dirty="0"/>
              <a:t>在 </a:t>
            </a:r>
            <a:r>
              <a:rPr lang="en-US" altLang="zh-TW" dirty="0"/>
              <a:t>ERP </a:t>
            </a:r>
            <a:r>
              <a:rPr lang="zh-TW" altLang="en-US" dirty="0"/>
              <a:t>系統環境下，很容易可以得到相關的資料進行計算，但對於外部報表使用者而言，或許頂多只能拿到季報資料，因此，只能用五個時點的存貨額來求算此比率。</a:t>
            </a:r>
            <a:endParaRPr lang="en-US" altLang="zh-TW" dirty="0"/>
          </a:p>
          <a:p>
            <a:endParaRPr lang="zh-TW" altLang="en-US" dirty="0"/>
          </a:p>
        </p:txBody>
      </p:sp>
      <p:sp>
        <p:nvSpPr>
          <p:cNvPr id="2" name="日期版面配置區 1">
            <a:extLst>
              <a:ext uri="{FF2B5EF4-FFF2-40B4-BE49-F238E27FC236}">
                <a16:creationId xmlns:a16="http://schemas.microsoft.com/office/drawing/2014/main" id="{2F94157B-9350-4D7B-8A1D-7D830116F8CA}"/>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B45C42BA-2042-4C74-974B-6E924B65D328}"/>
              </a:ext>
            </a:extLst>
          </p:cNvPr>
          <p:cNvSpPr>
            <a:spLocks noGrp="1"/>
          </p:cNvSpPr>
          <p:nvPr>
            <p:ph type="sldNum" sz="quarter" idx="12"/>
          </p:nvPr>
        </p:nvSpPr>
        <p:spPr/>
        <p:txBody>
          <a:bodyPr/>
          <a:lstStyle/>
          <a:p>
            <a:fld id="{7C6D81C2-4AF9-4E19-9330-C1C98C869BDD}" type="slidenum">
              <a:rPr lang="ko-KR" altLang="en-US" smtClean="0"/>
              <a:pPr/>
              <a:t>65</a:t>
            </a:fld>
            <a:endParaRPr lang="en-US" altLang="ko-KR"/>
          </a:p>
        </p:txBody>
      </p:sp>
      <p:sp>
        <p:nvSpPr>
          <p:cNvPr id="7" name="圓角矩形 6">
            <a:extLst>
              <a:ext uri="{FF2B5EF4-FFF2-40B4-BE49-F238E27FC236}">
                <a16:creationId xmlns:a16="http://schemas.microsoft.com/office/drawing/2014/main" id="{CABD86C7-12D2-4EA3-9B7A-CC1634BB272F}"/>
              </a:ext>
            </a:extLst>
          </p:cNvPr>
          <p:cNvSpPr/>
          <p:nvPr/>
        </p:nvSpPr>
        <p:spPr bwMode="auto">
          <a:xfrm>
            <a:off x="3287713" y="1125538"/>
            <a:ext cx="5867400" cy="685800"/>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存貨週轉率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銷貨成本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平均存貨</a:t>
            </a:r>
          </a:p>
        </p:txBody>
      </p:sp>
      <p:graphicFrame>
        <p:nvGraphicFramePr>
          <p:cNvPr id="8" name="表格 7">
            <a:extLst>
              <a:ext uri="{FF2B5EF4-FFF2-40B4-BE49-F238E27FC236}">
                <a16:creationId xmlns:a16="http://schemas.microsoft.com/office/drawing/2014/main" id="{1AA6BC28-D158-470D-8670-146F088F051A}"/>
              </a:ext>
            </a:extLst>
          </p:cNvPr>
          <p:cNvGraphicFramePr>
            <a:graphicFrameLocks noGrp="1"/>
          </p:cNvGraphicFramePr>
          <p:nvPr>
            <p:extLst>
              <p:ext uri="{D42A27DB-BD31-4B8C-83A1-F6EECF244321}">
                <p14:modId xmlns:p14="http://schemas.microsoft.com/office/powerpoint/2010/main" val="1123004541"/>
              </p:ext>
            </p:extLst>
          </p:nvPr>
        </p:nvGraphicFramePr>
        <p:xfrm>
          <a:off x="1127448" y="4437112"/>
          <a:ext cx="10454952" cy="1737420"/>
        </p:xfrm>
        <a:graphic>
          <a:graphicData uri="http://schemas.openxmlformats.org/drawingml/2006/table">
            <a:tbl>
              <a:tblPr/>
              <a:tblGrid>
                <a:gridCol w="1938720">
                  <a:extLst>
                    <a:ext uri="{9D8B030D-6E8A-4147-A177-3AD203B41FA5}">
                      <a16:colId xmlns:a16="http://schemas.microsoft.com/office/drawing/2014/main" val="20000"/>
                    </a:ext>
                  </a:extLst>
                </a:gridCol>
                <a:gridCol w="4799315">
                  <a:extLst>
                    <a:ext uri="{9D8B030D-6E8A-4147-A177-3AD203B41FA5}">
                      <a16:colId xmlns:a16="http://schemas.microsoft.com/office/drawing/2014/main" val="20001"/>
                    </a:ext>
                  </a:extLst>
                </a:gridCol>
                <a:gridCol w="3716917">
                  <a:extLst>
                    <a:ext uri="{9D8B030D-6E8A-4147-A177-3AD203B41FA5}">
                      <a16:colId xmlns:a16="http://schemas.microsoft.com/office/drawing/2014/main" val="20002"/>
                    </a:ext>
                  </a:extLst>
                </a:gridCol>
              </a:tblGrid>
              <a:tr h="396324">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2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701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存貨週轉率</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865,000 ÷ [(120,000 + 70,000) ÷ 2] = 9.11</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700,000 ÷ 70,000 =10.00</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9" name="矩形 8">
            <a:extLst>
              <a:ext uri="{FF2B5EF4-FFF2-40B4-BE49-F238E27FC236}">
                <a16:creationId xmlns:a16="http://schemas.microsoft.com/office/drawing/2014/main" id="{9D1D3EF3-AD6F-4C82-B055-EA243735441D}"/>
              </a:ext>
            </a:extLst>
          </p:cNvPr>
          <p:cNvSpPr/>
          <p:nvPr/>
        </p:nvSpPr>
        <p:spPr>
          <a:xfrm>
            <a:off x="1127448" y="6088063"/>
            <a:ext cx="10454952" cy="830997"/>
          </a:xfrm>
          <a:prstGeom prst="rect">
            <a:avLst/>
          </a:prstGeom>
        </p:spPr>
        <p:txBody>
          <a:bodyPr wrap="square">
            <a:spAutoFit/>
          </a:bodyPr>
          <a:lstStyle/>
          <a:p>
            <a:pPr marL="342900" indent="-342900">
              <a:buFont typeface="Arial" panose="020B0604020202020204" pitchFamily="34" charset="0"/>
              <a:buChar char="•"/>
              <a:defRPr/>
            </a:pPr>
            <a:r>
              <a:rPr lang="zh-TW" altLang="en-US" sz="2400" dirty="0">
                <a:solidFill>
                  <a:schemeClr val="tx2"/>
                </a:solidFill>
                <a:latin typeface="標楷體" pitchFamily="65" charset="-120"/>
                <a:ea typeface="標楷體" pitchFamily="65" charset="-120"/>
              </a:rPr>
              <a:t>中央公司</a:t>
            </a:r>
            <a:r>
              <a:rPr lang="en-US" altLang="zh-TW" sz="2400" dirty="0">
                <a:solidFill>
                  <a:schemeClr val="tx2"/>
                </a:solidFill>
                <a:latin typeface="+mj-ea"/>
                <a:ea typeface="+mj-ea"/>
              </a:rPr>
              <a:t>2016</a:t>
            </a:r>
            <a:r>
              <a:rPr lang="zh-TW" altLang="en-US" sz="2400" dirty="0">
                <a:solidFill>
                  <a:schemeClr val="tx2"/>
                </a:solidFill>
                <a:latin typeface="標楷體" pitchFamily="65" charset="-120"/>
                <a:ea typeface="標楷體" pitchFamily="65" charset="-120"/>
              </a:rPr>
              <a:t>年的存貨週轉率為</a:t>
            </a:r>
            <a:r>
              <a:rPr lang="en-US" altLang="zh-TW" sz="2400" dirty="0">
                <a:solidFill>
                  <a:schemeClr val="tx2"/>
                </a:solidFill>
                <a:latin typeface="+mj-ea"/>
                <a:ea typeface="+mj-ea"/>
              </a:rPr>
              <a:t>9.11</a:t>
            </a:r>
            <a:r>
              <a:rPr lang="zh-TW" altLang="en-US" sz="2400" dirty="0">
                <a:solidFill>
                  <a:schemeClr val="tx2"/>
                </a:solidFill>
                <a:latin typeface="標楷體" pitchFamily="65" charset="-120"/>
                <a:ea typeface="標楷體" pitchFamily="65" charset="-120"/>
              </a:rPr>
              <a:t>次，表示在一年內可以將存貨全部售出約</a:t>
            </a:r>
            <a:r>
              <a:rPr lang="en-US" altLang="zh-TW" sz="2400" dirty="0">
                <a:solidFill>
                  <a:schemeClr val="tx2"/>
                </a:solidFill>
                <a:latin typeface="+mj-ea"/>
                <a:ea typeface="+mj-ea"/>
              </a:rPr>
              <a:t>9.11</a:t>
            </a:r>
            <a:r>
              <a:rPr lang="zh-TW" altLang="en-US" sz="2400" dirty="0">
                <a:solidFill>
                  <a:schemeClr val="tx2"/>
                </a:solidFill>
                <a:latin typeface="標楷體" pitchFamily="65" charset="-120"/>
                <a:ea typeface="標楷體" pitchFamily="65" charset="-120"/>
              </a:rPr>
              <a:t>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標題 1">
            <a:extLst>
              <a:ext uri="{FF2B5EF4-FFF2-40B4-BE49-F238E27FC236}">
                <a16:creationId xmlns:a16="http://schemas.microsoft.com/office/drawing/2014/main" id="{76F034E4-8D73-4E8F-82C8-97C57C977DB4}"/>
              </a:ext>
            </a:extLst>
          </p:cNvPr>
          <p:cNvSpPr>
            <a:spLocks noGrp="1"/>
          </p:cNvSpPr>
          <p:nvPr>
            <p:ph type="title"/>
          </p:nvPr>
        </p:nvSpPr>
        <p:spPr/>
        <p:txBody>
          <a:bodyPr/>
          <a:lstStyle/>
          <a:p>
            <a:r>
              <a:rPr lang="zh-TW" altLang="en-US"/>
              <a:t>  平均銷貨日數</a:t>
            </a:r>
          </a:p>
        </p:txBody>
      </p:sp>
      <p:sp>
        <p:nvSpPr>
          <p:cNvPr id="77827" name="內容版面配置區 2">
            <a:extLst>
              <a:ext uri="{FF2B5EF4-FFF2-40B4-BE49-F238E27FC236}">
                <a16:creationId xmlns:a16="http://schemas.microsoft.com/office/drawing/2014/main" id="{12A4079C-9A4D-4E24-887E-E472E937D79F}"/>
              </a:ext>
            </a:extLst>
          </p:cNvPr>
          <p:cNvSpPr>
            <a:spLocks noGrp="1"/>
          </p:cNvSpPr>
          <p:nvPr>
            <p:ph idx="1"/>
          </p:nvPr>
        </p:nvSpPr>
        <p:spPr>
          <a:xfrm>
            <a:off x="609600" y="2420887"/>
            <a:ext cx="10972800" cy="3824337"/>
          </a:xfrm>
        </p:spPr>
        <p:txBody>
          <a:bodyPr/>
          <a:lstStyle/>
          <a:p>
            <a:r>
              <a:rPr lang="zh-TW" altLang="en-US" dirty="0"/>
              <a:t>平均銷貨日數代表存貨週轉一次所需日數，亦代表公司平均存貨可供銷售日數。</a:t>
            </a:r>
            <a:endParaRPr lang="en-US" altLang="zh-TW" dirty="0"/>
          </a:p>
          <a:p>
            <a:endParaRPr lang="zh-TW" altLang="en-US" dirty="0"/>
          </a:p>
        </p:txBody>
      </p:sp>
      <p:sp>
        <p:nvSpPr>
          <p:cNvPr id="2" name="日期版面配置區 1">
            <a:extLst>
              <a:ext uri="{FF2B5EF4-FFF2-40B4-BE49-F238E27FC236}">
                <a16:creationId xmlns:a16="http://schemas.microsoft.com/office/drawing/2014/main" id="{ABA6B9E8-22A0-43AB-B148-1EF62B3423FF}"/>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F0CB39B3-14AD-402B-8338-2F3A2A8B0F58}"/>
              </a:ext>
            </a:extLst>
          </p:cNvPr>
          <p:cNvSpPr>
            <a:spLocks noGrp="1"/>
          </p:cNvSpPr>
          <p:nvPr>
            <p:ph type="sldNum" sz="quarter" idx="12"/>
          </p:nvPr>
        </p:nvSpPr>
        <p:spPr/>
        <p:txBody>
          <a:bodyPr/>
          <a:lstStyle/>
          <a:p>
            <a:fld id="{7C6D81C2-4AF9-4E19-9330-C1C98C869BDD}" type="slidenum">
              <a:rPr lang="ko-KR" altLang="en-US" smtClean="0"/>
              <a:pPr/>
              <a:t>66</a:t>
            </a:fld>
            <a:endParaRPr lang="en-US" altLang="ko-KR"/>
          </a:p>
        </p:txBody>
      </p:sp>
      <p:sp>
        <p:nvSpPr>
          <p:cNvPr id="6" name="圓角矩形 5">
            <a:extLst>
              <a:ext uri="{FF2B5EF4-FFF2-40B4-BE49-F238E27FC236}">
                <a16:creationId xmlns:a16="http://schemas.microsoft.com/office/drawing/2014/main" id="{B35BCBBA-E7B8-4D8B-BF6D-181F2874E300}"/>
              </a:ext>
            </a:extLst>
          </p:cNvPr>
          <p:cNvSpPr/>
          <p:nvPr/>
        </p:nvSpPr>
        <p:spPr bwMode="auto">
          <a:xfrm>
            <a:off x="2479675" y="1385044"/>
            <a:ext cx="7162800" cy="944562"/>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平均銷貨日數 </a:t>
            </a:r>
            <a:r>
              <a:rPr lang="en-US" altLang="zh-TW" sz="2800" b="1" dirty="0">
                <a:solidFill>
                  <a:schemeClr val="tx1"/>
                </a:solidFill>
                <a:latin typeface="Times New Roman" pitchFamily="18" charset="0"/>
                <a:ea typeface="標楷體" pitchFamily="65" charset="-120"/>
                <a:cs typeface="Times New Roman" pitchFamily="18" charset="0"/>
              </a:rPr>
              <a:t>= </a:t>
            </a:r>
          </a:p>
          <a:p>
            <a:pP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存貨週轉一次所需日數 </a:t>
            </a:r>
            <a:r>
              <a:rPr lang="en-US" altLang="zh-TW" sz="2800" b="1" dirty="0">
                <a:solidFill>
                  <a:schemeClr val="tx1"/>
                </a:solidFill>
                <a:latin typeface="Times New Roman" pitchFamily="18" charset="0"/>
                <a:ea typeface="標楷體" pitchFamily="65" charset="-120"/>
                <a:cs typeface="Times New Roman" pitchFamily="18" charset="0"/>
              </a:rPr>
              <a:t>= 365 ÷ </a:t>
            </a:r>
            <a:r>
              <a:rPr lang="zh-TW" altLang="en-US" sz="2800" b="1" dirty="0">
                <a:solidFill>
                  <a:schemeClr val="tx1"/>
                </a:solidFill>
                <a:latin typeface="Times New Roman" pitchFamily="18" charset="0"/>
                <a:ea typeface="標楷體" pitchFamily="65" charset="-120"/>
                <a:cs typeface="Times New Roman" pitchFamily="18" charset="0"/>
              </a:rPr>
              <a:t>存貨週轉率</a:t>
            </a:r>
          </a:p>
        </p:txBody>
      </p:sp>
      <p:graphicFrame>
        <p:nvGraphicFramePr>
          <p:cNvPr id="7" name="表格 6">
            <a:extLst>
              <a:ext uri="{FF2B5EF4-FFF2-40B4-BE49-F238E27FC236}">
                <a16:creationId xmlns:a16="http://schemas.microsoft.com/office/drawing/2014/main" id="{0E926CFA-878A-4AEB-8129-50EADE8C2F91}"/>
              </a:ext>
            </a:extLst>
          </p:cNvPr>
          <p:cNvGraphicFramePr>
            <a:graphicFrameLocks noGrp="1"/>
          </p:cNvGraphicFramePr>
          <p:nvPr>
            <p:extLst>
              <p:ext uri="{D42A27DB-BD31-4B8C-83A1-F6EECF244321}">
                <p14:modId xmlns:p14="http://schemas.microsoft.com/office/powerpoint/2010/main" val="3792534543"/>
              </p:ext>
            </p:extLst>
          </p:nvPr>
        </p:nvGraphicFramePr>
        <p:xfrm>
          <a:off x="1055440" y="3641504"/>
          <a:ext cx="10153128" cy="1371672"/>
        </p:xfrm>
        <a:graphic>
          <a:graphicData uri="http://schemas.openxmlformats.org/drawingml/2006/table">
            <a:tbl>
              <a:tblPr/>
              <a:tblGrid>
                <a:gridCol w="2421847">
                  <a:extLst>
                    <a:ext uri="{9D8B030D-6E8A-4147-A177-3AD203B41FA5}">
                      <a16:colId xmlns:a16="http://schemas.microsoft.com/office/drawing/2014/main" val="20000"/>
                    </a:ext>
                  </a:extLst>
                </a:gridCol>
                <a:gridCol w="3725919">
                  <a:extLst>
                    <a:ext uri="{9D8B030D-6E8A-4147-A177-3AD203B41FA5}">
                      <a16:colId xmlns:a16="http://schemas.microsoft.com/office/drawing/2014/main" val="20001"/>
                    </a:ext>
                  </a:extLst>
                </a:gridCol>
                <a:gridCol w="4005362">
                  <a:extLst>
                    <a:ext uri="{9D8B030D-6E8A-4147-A177-3AD203B41FA5}">
                      <a16:colId xmlns:a16="http://schemas.microsoft.com/office/drawing/2014/main" val="20002"/>
                    </a:ext>
                  </a:extLst>
                </a:gridCol>
              </a:tblGrid>
              <a:tr h="39634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4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2523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平均銷貨日數</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365 ÷ 9.11 = 40.07 (</a:t>
                      </a: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日</a:t>
                      </a: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365 ÷ 10.00 = 36.50 (</a:t>
                      </a: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日</a:t>
                      </a: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8" name="矩形 7">
            <a:extLst>
              <a:ext uri="{FF2B5EF4-FFF2-40B4-BE49-F238E27FC236}">
                <a16:creationId xmlns:a16="http://schemas.microsoft.com/office/drawing/2014/main" id="{A5266223-1CD7-4E5C-AB4D-5DDDCB1FB8A5}"/>
              </a:ext>
            </a:extLst>
          </p:cNvPr>
          <p:cNvSpPr/>
          <p:nvPr/>
        </p:nvSpPr>
        <p:spPr>
          <a:xfrm>
            <a:off x="1055440" y="5229225"/>
            <a:ext cx="10153128" cy="769938"/>
          </a:xfrm>
          <a:prstGeom prst="rect">
            <a:avLst/>
          </a:prstGeom>
        </p:spPr>
        <p:txBody>
          <a:bodyPr wrap="square">
            <a:spAutoFit/>
          </a:bodyP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55600">
              <a:buFont typeface="Arial" panose="020B0604020202020204" pitchFamily="34" charset="0"/>
              <a:buChar char="•"/>
              <a:tabLst>
                <a:tab pos="712788" algn="l"/>
              </a:tabLst>
            </a:pPr>
            <a:r>
              <a:rPr lang="zh-TW" altLang="en-US" sz="2200" dirty="0">
                <a:solidFill>
                  <a:schemeClr val="tx2"/>
                </a:solidFill>
                <a:latin typeface="標楷體" panose="03000509000000000000" pitchFamily="65" charset="-120"/>
                <a:ea typeface="標楷體" panose="03000509000000000000" pitchFamily="65" charset="-120"/>
              </a:rPr>
              <a:t>一年有</a:t>
            </a:r>
            <a:r>
              <a:rPr lang="en-US" altLang="zh-TW" sz="2200" dirty="0">
                <a:solidFill>
                  <a:schemeClr val="tx2"/>
                </a:solidFill>
              </a:rPr>
              <a:t>365</a:t>
            </a:r>
            <a:r>
              <a:rPr lang="zh-TW" altLang="en-US" sz="2200" dirty="0">
                <a:solidFill>
                  <a:schemeClr val="tx2"/>
                </a:solidFill>
                <a:latin typeface="標楷體" panose="03000509000000000000" pitchFamily="65" charset="-120"/>
                <a:ea typeface="標楷體" panose="03000509000000000000" pitchFamily="65" charset="-120"/>
              </a:rPr>
              <a:t>日，</a:t>
            </a:r>
            <a:r>
              <a:rPr lang="en-US" altLang="zh-TW" sz="2200" dirty="0">
                <a:solidFill>
                  <a:schemeClr val="tx2"/>
                </a:solidFill>
              </a:rPr>
              <a:t>365</a:t>
            </a:r>
            <a:r>
              <a:rPr lang="zh-TW" altLang="en-US" sz="2200" dirty="0">
                <a:solidFill>
                  <a:schemeClr val="tx2"/>
                </a:solidFill>
                <a:latin typeface="標楷體" panose="03000509000000000000" pitchFamily="65" charset="-120"/>
                <a:ea typeface="標楷體" panose="03000509000000000000" pitchFamily="65" charset="-120"/>
              </a:rPr>
              <a:t>日 </a:t>
            </a:r>
            <a:r>
              <a:rPr lang="en-US" altLang="zh-TW" sz="2200" dirty="0">
                <a:solidFill>
                  <a:schemeClr val="tx2"/>
                </a:solidFill>
              </a:rPr>
              <a:t>÷ 9.11 = 40.07 (</a:t>
            </a:r>
            <a:r>
              <a:rPr lang="zh-TW" altLang="en-US" sz="2200" dirty="0">
                <a:solidFill>
                  <a:schemeClr val="tx2"/>
                </a:solidFill>
                <a:latin typeface="標楷體" panose="03000509000000000000" pitchFamily="65" charset="-120"/>
                <a:ea typeface="標楷體" panose="03000509000000000000" pitchFamily="65" charset="-120"/>
              </a:rPr>
              <a:t>日</a:t>
            </a:r>
            <a:r>
              <a:rPr lang="en-US" altLang="zh-TW" sz="2200" dirty="0">
                <a:solidFill>
                  <a:schemeClr val="tx2"/>
                </a:solidFill>
                <a:latin typeface="標楷體" panose="03000509000000000000" pitchFamily="65" charset="-120"/>
                <a:ea typeface="標楷體" panose="03000509000000000000" pitchFamily="65" charset="-120"/>
              </a:rPr>
              <a:t>)</a:t>
            </a:r>
            <a:r>
              <a:rPr lang="zh-TW" altLang="en-US" sz="2200" dirty="0">
                <a:solidFill>
                  <a:schemeClr val="tx2"/>
                </a:solidFill>
                <a:latin typeface="標楷體" panose="03000509000000000000" pitchFamily="65" charset="-120"/>
                <a:ea typeface="標楷體" panose="03000509000000000000" pitchFamily="65" charset="-120"/>
              </a:rPr>
              <a:t>，即表示中央公司</a:t>
            </a:r>
            <a:r>
              <a:rPr lang="en-US" altLang="zh-TW" sz="2200" dirty="0">
                <a:solidFill>
                  <a:schemeClr val="tx2"/>
                </a:solidFill>
              </a:rPr>
              <a:t>2016</a:t>
            </a:r>
            <a:r>
              <a:rPr lang="zh-TW" altLang="en-US" sz="2200" dirty="0">
                <a:solidFill>
                  <a:schemeClr val="tx2"/>
                </a:solidFill>
                <a:latin typeface="標楷體" panose="03000509000000000000" pitchFamily="65" charset="-120"/>
                <a:ea typeface="標楷體" panose="03000509000000000000" pitchFamily="65" charset="-120"/>
              </a:rPr>
              <a:t>年整年平均儲存有約</a:t>
            </a:r>
            <a:r>
              <a:rPr lang="en-US" altLang="zh-TW" sz="2200" dirty="0">
                <a:solidFill>
                  <a:schemeClr val="tx2"/>
                </a:solidFill>
              </a:rPr>
              <a:t>40</a:t>
            </a:r>
            <a:r>
              <a:rPr lang="zh-TW" altLang="en-US" sz="2200" dirty="0">
                <a:solidFill>
                  <a:schemeClr val="tx2"/>
                </a:solidFill>
                <a:latin typeface="標楷體" panose="03000509000000000000" pitchFamily="65" charset="-120"/>
                <a:ea typeface="標楷體" panose="03000509000000000000" pitchFamily="65" charset="-120"/>
              </a:rPr>
              <a:t>日要賣的貨品。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標題 1">
            <a:extLst>
              <a:ext uri="{FF2B5EF4-FFF2-40B4-BE49-F238E27FC236}">
                <a16:creationId xmlns:a16="http://schemas.microsoft.com/office/drawing/2014/main" id="{1FCF0EAC-ED81-42BF-B38A-9F2BC844188B}"/>
              </a:ext>
            </a:extLst>
          </p:cNvPr>
          <p:cNvSpPr>
            <a:spLocks noGrp="1"/>
          </p:cNvSpPr>
          <p:nvPr>
            <p:ph type="title"/>
          </p:nvPr>
        </p:nvSpPr>
        <p:spPr/>
        <p:txBody>
          <a:bodyPr/>
          <a:lstStyle/>
          <a:p>
            <a:r>
              <a:rPr lang="en-US" altLang="zh-TW"/>
              <a:t>2. </a:t>
            </a:r>
            <a:r>
              <a:rPr lang="zh-TW" altLang="en-US"/>
              <a:t>應收款項週轉率</a:t>
            </a:r>
          </a:p>
        </p:txBody>
      </p:sp>
      <p:sp>
        <p:nvSpPr>
          <p:cNvPr id="78851" name="內容版面配置區 2">
            <a:extLst>
              <a:ext uri="{FF2B5EF4-FFF2-40B4-BE49-F238E27FC236}">
                <a16:creationId xmlns:a16="http://schemas.microsoft.com/office/drawing/2014/main" id="{9A2C0A71-2FD9-4F86-B2D1-7DFFF1C83C4E}"/>
              </a:ext>
            </a:extLst>
          </p:cNvPr>
          <p:cNvSpPr>
            <a:spLocks noGrp="1"/>
          </p:cNvSpPr>
          <p:nvPr>
            <p:ph idx="1"/>
          </p:nvPr>
        </p:nvSpPr>
        <p:spPr>
          <a:xfrm>
            <a:off x="609600" y="2291245"/>
            <a:ext cx="10972800" cy="3953979"/>
          </a:xfrm>
        </p:spPr>
        <p:txBody>
          <a:bodyPr/>
          <a:lstStyle/>
          <a:p>
            <a:r>
              <a:rPr lang="zh-TW" altLang="en-US" dirty="0"/>
              <a:t>衡量應收款項收現的速度</a:t>
            </a:r>
          </a:p>
          <a:p>
            <a:r>
              <a:rPr lang="zh-TW" altLang="en-US" dirty="0"/>
              <a:t>係計算在一段期間內應收款項</a:t>
            </a:r>
            <a:r>
              <a:rPr lang="en-US" altLang="zh-TW" dirty="0"/>
              <a:t>(</a:t>
            </a:r>
            <a:r>
              <a:rPr lang="zh-TW" altLang="en-US" dirty="0"/>
              <a:t>包括應收帳款與因營業而產生之應收票據</a:t>
            </a:r>
            <a:r>
              <a:rPr lang="en-US" altLang="zh-TW" dirty="0"/>
              <a:t>)</a:t>
            </a:r>
            <a:r>
              <a:rPr lang="zh-TW" altLang="en-US" dirty="0"/>
              <a:t>平均收回的速度。</a:t>
            </a:r>
          </a:p>
        </p:txBody>
      </p:sp>
      <p:sp>
        <p:nvSpPr>
          <p:cNvPr id="2" name="日期版面配置區 1">
            <a:extLst>
              <a:ext uri="{FF2B5EF4-FFF2-40B4-BE49-F238E27FC236}">
                <a16:creationId xmlns:a16="http://schemas.microsoft.com/office/drawing/2014/main" id="{977D2B49-0725-4129-9F75-D936AAD67F2B}"/>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BC6FEE6E-A1F9-4516-9324-B9E9D0D7E765}"/>
              </a:ext>
            </a:extLst>
          </p:cNvPr>
          <p:cNvSpPr>
            <a:spLocks noGrp="1"/>
          </p:cNvSpPr>
          <p:nvPr>
            <p:ph type="sldNum" sz="quarter" idx="12"/>
          </p:nvPr>
        </p:nvSpPr>
        <p:spPr/>
        <p:txBody>
          <a:bodyPr/>
          <a:lstStyle/>
          <a:p>
            <a:fld id="{7C6D81C2-4AF9-4E19-9330-C1C98C869BDD}" type="slidenum">
              <a:rPr lang="ko-KR" altLang="en-US" smtClean="0"/>
              <a:pPr/>
              <a:t>67</a:t>
            </a:fld>
            <a:endParaRPr lang="en-US" altLang="ko-KR"/>
          </a:p>
        </p:txBody>
      </p:sp>
      <p:sp>
        <p:nvSpPr>
          <p:cNvPr id="6" name="圓角矩形 5">
            <a:extLst>
              <a:ext uri="{FF2B5EF4-FFF2-40B4-BE49-F238E27FC236}">
                <a16:creationId xmlns:a16="http://schemas.microsoft.com/office/drawing/2014/main" id="{CC9E2A72-B420-46AA-A351-A83EC4E0D9B8}"/>
              </a:ext>
            </a:extLst>
          </p:cNvPr>
          <p:cNvSpPr/>
          <p:nvPr/>
        </p:nvSpPr>
        <p:spPr bwMode="auto">
          <a:xfrm>
            <a:off x="2590800" y="1354621"/>
            <a:ext cx="7010400" cy="936625"/>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應收款項週轉率</a:t>
            </a:r>
            <a:r>
              <a:rPr lang="en-US" altLang="zh-TW" sz="2800" b="1" dirty="0">
                <a:solidFill>
                  <a:schemeClr val="tx1"/>
                </a:solidFill>
                <a:latin typeface="Times New Roman" pitchFamily="18" charset="0"/>
                <a:ea typeface="標楷體" pitchFamily="65" charset="-120"/>
                <a:cs typeface="Times New Roman" pitchFamily="18" charset="0"/>
              </a:rPr>
              <a:t>=</a:t>
            </a:r>
          </a:p>
          <a:p>
            <a:pP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賒銷淨額</a:t>
            </a:r>
            <a:r>
              <a:rPr lang="en-US" altLang="zh-TW" sz="2800" b="1" dirty="0">
                <a:solidFill>
                  <a:schemeClr val="tx1"/>
                </a:solidFill>
                <a:latin typeface="Times New Roman" pitchFamily="18" charset="0"/>
                <a:ea typeface="標楷體" pitchFamily="65" charset="-120"/>
                <a:cs typeface="Times New Roman" pitchFamily="18" charset="0"/>
              </a:rPr>
              <a:t> ÷ </a:t>
            </a:r>
            <a:r>
              <a:rPr lang="zh-TW" altLang="en-US" sz="2800" b="1" dirty="0">
                <a:solidFill>
                  <a:schemeClr val="tx1"/>
                </a:solidFill>
                <a:latin typeface="Times New Roman" pitchFamily="18" charset="0"/>
                <a:ea typeface="標楷體" pitchFamily="65" charset="-120"/>
                <a:cs typeface="Times New Roman" pitchFamily="18" charset="0"/>
              </a:rPr>
              <a:t>平均應收款項餘額</a:t>
            </a:r>
          </a:p>
        </p:txBody>
      </p:sp>
      <p:graphicFrame>
        <p:nvGraphicFramePr>
          <p:cNvPr id="7" name="表格 6">
            <a:extLst>
              <a:ext uri="{FF2B5EF4-FFF2-40B4-BE49-F238E27FC236}">
                <a16:creationId xmlns:a16="http://schemas.microsoft.com/office/drawing/2014/main" id="{9068C0EC-8137-4B52-89CD-2D4CF374AE67}"/>
              </a:ext>
            </a:extLst>
          </p:cNvPr>
          <p:cNvGraphicFramePr>
            <a:graphicFrameLocks noGrp="1"/>
          </p:cNvGraphicFramePr>
          <p:nvPr>
            <p:extLst>
              <p:ext uri="{D42A27DB-BD31-4B8C-83A1-F6EECF244321}">
                <p14:modId xmlns:p14="http://schemas.microsoft.com/office/powerpoint/2010/main" val="3173458085"/>
              </p:ext>
            </p:extLst>
          </p:nvPr>
        </p:nvGraphicFramePr>
        <p:xfrm>
          <a:off x="1055440" y="4049263"/>
          <a:ext cx="10225136" cy="1737420"/>
        </p:xfrm>
        <a:graphic>
          <a:graphicData uri="http://schemas.openxmlformats.org/drawingml/2006/table">
            <a:tbl>
              <a:tblPr/>
              <a:tblGrid>
                <a:gridCol w="1688555">
                  <a:extLst>
                    <a:ext uri="{9D8B030D-6E8A-4147-A177-3AD203B41FA5}">
                      <a16:colId xmlns:a16="http://schemas.microsoft.com/office/drawing/2014/main" val="20000"/>
                    </a:ext>
                  </a:extLst>
                </a:gridCol>
                <a:gridCol w="5007985">
                  <a:extLst>
                    <a:ext uri="{9D8B030D-6E8A-4147-A177-3AD203B41FA5}">
                      <a16:colId xmlns:a16="http://schemas.microsoft.com/office/drawing/2014/main" val="20001"/>
                    </a:ext>
                  </a:extLst>
                </a:gridCol>
                <a:gridCol w="3528596">
                  <a:extLst>
                    <a:ext uri="{9D8B030D-6E8A-4147-A177-3AD203B41FA5}">
                      <a16:colId xmlns:a16="http://schemas.microsoft.com/office/drawing/2014/main" val="20002"/>
                    </a:ext>
                  </a:extLst>
                </a:gridCol>
              </a:tblGrid>
              <a:tr h="396324">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2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701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Times New Roman" pitchFamily="18" charset="0"/>
                          <a:ea typeface="新細明體" pitchFamily="18" charset="-120"/>
                        </a:rPr>
                        <a:t>應收款項週轉率</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1,200,000 ÷ [(220,000 + 200,000) ÷ 2] = 5.71</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1,000,000 ÷ 200,000 = 5.00</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8" name="矩形 7">
            <a:extLst>
              <a:ext uri="{FF2B5EF4-FFF2-40B4-BE49-F238E27FC236}">
                <a16:creationId xmlns:a16="http://schemas.microsoft.com/office/drawing/2014/main" id="{03303F86-BC45-4F71-8C95-DD0306BB9737}"/>
              </a:ext>
            </a:extLst>
          </p:cNvPr>
          <p:cNvSpPr/>
          <p:nvPr/>
        </p:nvSpPr>
        <p:spPr>
          <a:xfrm>
            <a:off x="1055440" y="5851411"/>
            <a:ext cx="10225136" cy="430887"/>
          </a:xfrm>
          <a:prstGeom prst="rect">
            <a:avLst/>
          </a:prstGeom>
        </p:spPr>
        <p:txBody>
          <a:bodyPr wrap="square">
            <a:spAutoFit/>
          </a:bodyPr>
          <a:lstStyle/>
          <a:p>
            <a:pPr marL="342900" indent="-342900">
              <a:buFont typeface="Arial" panose="020B0604020202020204" pitchFamily="34" charset="0"/>
              <a:buChar char="•"/>
              <a:defRPr/>
            </a:pPr>
            <a:r>
              <a:rPr lang="zh-TW" altLang="en-US" sz="2200" dirty="0">
                <a:solidFill>
                  <a:schemeClr val="tx2"/>
                </a:solidFill>
                <a:latin typeface="標楷體" pitchFamily="65" charset="-120"/>
                <a:ea typeface="標楷體" pitchFamily="65" charset="-120"/>
              </a:rPr>
              <a:t>中央公司 </a:t>
            </a:r>
            <a:r>
              <a:rPr lang="en-US" altLang="zh-TW" sz="2200" dirty="0">
                <a:solidFill>
                  <a:schemeClr val="tx2"/>
                </a:solidFill>
                <a:latin typeface="+mj-ea"/>
                <a:ea typeface="+mj-ea"/>
              </a:rPr>
              <a:t>2016</a:t>
            </a:r>
            <a:r>
              <a:rPr lang="en-US" altLang="zh-TW" sz="2200" dirty="0">
                <a:solidFill>
                  <a:schemeClr val="tx2"/>
                </a:solidFill>
                <a:latin typeface="標楷體" pitchFamily="65" charset="-120"/>
                <a:ea typeface="標楷體" pitchFamily="65" charset="-120"/>
              </a:rPr>
              <a:t> </a:t>
            </a:r>
            <a:r>
              <a:rPr lang="zh-TW" altLang="en-US" sz="2200" dirty="0">
                <a:solidFill>
                  <a:schemeClr val="tx2"/>
                </a:solidFill>
                <a:latin typeface="標楷體" pitchFamily="65" charset="-120"/>
                <a:ea typeface="標楷體" pitchFamily="65" charset="-120"/>
              </a:rPr>
              <a:t>年及 </a:t>
            </a:r>
            <a:r>
              <a:rPr lang="en-US" altLang="zh-TW" sz="2200" dirty="0">
                <a:solidFill>
                  <a:schemeClr val="tx2"/>
                </a:solidFill>
                <a:latin typeface="+mj-ea"/>
                <a:ea typeface="+mj-ea"/>
              </a:rPr>
              <a:t>2015</a:t>
            </a:r>
            <a:r>
              <a:rPr lang="en-US" altLang="zh-TW" sz="2200" dirty="0">
                <a:solidFill>
                  <a:schemeClr val="tx2"/>
                </a:solidFill>
                <a:latin typeface="標楷體" pitchFamily="65" charset="-120"/>
                <a:ea typeface="標楷體" pitchFamily="65" charset="-120"/>
              </a:rPr>
              <a:t> </a:t>
            </a:r>
            <a:r>
              <a:rPr lang="zh-TW" altLang="en-US" sz="2200" dirty="0">
                <a:solidFill>
                  <a:schemeClr val="tx2"/>
                </a:solidFill>
                <a:latin typeface="標楷體" pitchFamily="65" charset="-120"/>
                <a:ea typeface="標楷體" pitchFamily="65" charset="-120"/>
              </a:rPr>
              <a:t>年的應收款項週轉率分別為 </a:t>
            </a:r>
            <a:r>
              <a:rPr lang="en-US" altLang="zh-TW" sz="2200" dirty="0">
                <a:solidFill>
                  <a:schemeClr val="tx2"/>
                </a:solidFill>
                <a:latin typeface="+mj-ea"/>
                <a:ea typeface="+mj-ea"/>
              </a:rPr>
              <a:t>5.71 </a:t>
            </a:r>
            <a:r>
              <a:rPr lang="zh-TW" altLang="en-US" sz="2200" dirty="0">
                <a:solidFill>
                  <a:schemeClr val="tx2"/>
                </a:solidFill>
                <a:latin typeface="標楷體" pitchFamily="65" charset="-120"/>
                <a:ea typeface="標楷體" pitchFamily="65" charset="-120"/>
              </a:rPr>
              <a:t>和</a:t>
            </a:r>
            <a:r>
              <a:rPr lang="en-US" altLang="zh-TW" sz="2200" dirty="0">
                <a:solidFill>
                  <a:schemeClr val="tx2"/>
                </a:solidFill>
                <a:latin typeface="+mj-ea"/>
                <a:ea typeface="+mj-ea"/>
              </a:rPr>
              <a:t>5.00</a:t>
            </a:r>
            <a:r>
              <a:rPr lang="zh-TW" altLang="en-US" sz="2200" dirty="0">
                <a:solidFill>
                  <a:schemeClr val="tx2"/>
                </a:solidFill>
                <a:latin typeface="標楷體" pitchFamily="65" charset="-120"/>
                <a:ea typeface="標楷體" pitchFamily="65" charset="-12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標題 1">
            <a:extLst>
              <a:ext uri="{FF2B5EF4-FFF2-40B4-BE49-F238E27FC236}">
                <a16:creationId xmlns:a16="http://schemas.microsoft.com/office/drawing/2014/main" id="{170C79AF-B557-4937-B2ED-788569D2A075}"/>
              </a:ext>
            </a:extLst>
          </p:cNvPr>
          <p:cNvSpPr>
            <a:spLocks noGrp="1"/>
          </p:cNvSpPr>
          <p:nvPr>
            <p:ph type="title"/>
          </p:nvPr>
        </p:nvSpPr>
        <p:spPr/>
        <p:txBody>
          <a:bodyPr/>
          <a:lstStyle/>
          <a:p>
            <a:r>
              <a:rPr lang="zh-TW" altLang="en-US"/>
              <a:t>  平均收現日數</a:t>
            </a:r>
          </a:p>
        </p:txBody>
      </p:sp>
      <p:sp>
        <p:nvSpPr>
          <p:cNvPr id="79875" name="內容版面配置區 2">
            <a:extLst>
              <a:ext uri="{FF2B5EF4-FFF2-40B4-BE49-F238E27FC236}">
                <a16:creationId xmlns:a16="http://schemas.microsoft.com/office/drawing/2014/main" id="{2403D1B2-8971-4D09-AFB8-E4BB63E2EA25}"/>
              </a:ext>
            </a:extLst>
          </p:cNvPr>
          <p:cNvSpPr>
            <a:spLocks noGrp="1"/>
          </p:cNvSpPr>
          <p:nvPr>
            <p:ph idx="1"/>
          </p:nvPr>
        </p:nvSpPr>
        <p:spPr>
          <a:xfrm>
            <a:off x="609600" y="2312242"/>
            <a:ext cx="10972800" cy="3932982"/>
          </a:xfrm>
        </p:spPr>
        <p:txBody>
          <a:bodyPr/>
          <a:lstStyle/>
          <a:p>
            <a:r>
              <a:rPr lang="zh-TW" altLang="en-US" dirty="0"/>
              <a:t>代表平均應收款項收回的所需日數。</a:t>
            </a:r>
            <a:endParaRPr lang="en-US" altLang="zh-TW" dirty="0"/>
          </a:p>
          <a:p>
            <a:endParaRPr lang="zh-TW" altLang="en-US" dirty="0"/>
          </a:p>
        </p:txBody>
      </p:sp>
      <p:sp>
        <p:nvSpPr>
          <p:cNvPr id="2" name="日期版面配置區 1">
            <a:extLst>
              <a:ext uri="{FF2B5EF4-FFF2-40B4-BE49-F238E27FC236}">
                <a16:creationId xmlns:a16="http://schemas.microsoft.com/office/drawing/2014/main" id="{2CB13156-3A77-42B4-8116-69E8969A11B1}"/>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37138A15-9E01-40DA-A584-E62671121C5B}"/>
              </a:ext>
            </a:extLst>
          </p:cNvPr>
          <p:cNvSpPr>
            <a:spLocks noGrp="1"/>
          </p:cNvSpPr>
          <p:nvPr>
            <p:ph type="sldNum" sz="quarter" idx="12"/>
          </p:nvPr>
        </p:nvSpPr>
        <p:spPr/>
        <p:txBody>
          <a:bodyPr/>
          <a:lstStyle/>
          <a:p>
            <a:fld id="{7C6D81C2-4AF9-4E19-9330-C1C98C869BDD}" type="slidenum">
              <a:rPr lang="ko-KR" altLang="en-US" smtClean="0"/>
              <a:pPr/>
              <a:t>68</a:t>
            </a:fld>
            <a:endParaRPr lang="en-US" altLang="ko-KR"/>
          </a:p>
        </p:txBody>
      </p:sp>
      <p:sp>
        <p:nvSpPr>
          <p:cNvPr id="6" name="圓角矩形 5">
            <a:extLst>
              <a:ext uri="{FF2B5EF4-FFF2-40B4-BE49-F238E27FC236}">
                <a16:creationId xmlns:a16="http://schemas.microsoft.com/office/drawing/2014/main" id="{FADB7623-14E9-47BF-8738-0ACB8D2ACC6B}"/>
              </a:ext>
            </a:extLst>
          </p:cNvPr>
          <p:cNvSpPr/>
          <p:nvPr/>
        </p:nvSpPr>
        <p:spPr bwMode="auto">
          <a:xfrm>
            <a:off x="2452688" y="1406103"/>
            <a:ext cx="7162800" cy="726752"/>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800" b="1" dirty="0">
                <a:solidFill>
                  <a:schemeClr val="tx1"/>
                </a:solidFill>
                <a:latin typeface="Times New Roman" panose="02020603050405020304" pitchFamily="18" charset="0"/>
                <a:ea typeface="標楷體" pitchFamily="65" charset="-120"/>
                <a:cs typeface="Times New Roman" panose="02020603050405020304" pitchFamily="18" charset="0"/>
              </a:rPr>
              <a:t>平均收現日數 </a:t>
            </a:r>
            <a:r>
              <a:rPr lang="en-US" altLang="zh-TW" sz="2800" b="1" dirty="0">
                <a:solidFill>
                  <a:schemeClr val="tx1"/>
                </a:solidFill>
                <a:latin typeface="Times New Roman" panose="02020603050405020304" pitchFamily="18" charset="0"/>
                <a:ea typeface="標楷體" pitchFamily="65" charset="-120"/>
                <a:cs typeface="Times New Roman" panose="02020603050405020304" pitchFamily="18" charset="0"/>
              </a:rPr>
              <a:t>= 365 ÷ </a:t>
            </a:r>
            <a:r>
              <a:rPr lang="zh-TW" altLang="en-US" sz="2800" b="1" dirty="0">
                <a:solidFill>
                  <a:schemeClr val="tx1"/>
                </a:solidFill>
                <a:latin typeface="Times New Roman" panose="02020603050405020304" pitchFamily="18" charset="0"/>
                <a:ea typeface="標楷體" pitchFamily="65" charset="-120"/>
                <a:cs typeface="Times New Roman" panose="02020603050405020304" pitchFamily="18" charset="0"/>
              </a:rPr>
              <a:t>應收款項週轉率</a:t>
            </a:r>
          </a:p>
        </p:txBody>
      </p:sp>
      <p:graphicFrame>
        <p:nvGraphicFramePr>
          <p:cNvPr id="7" name="表格 6">
            <a:extLst>
              <a:ext uri="{FF2B5EF4-FFF2-40B4-BE49-F238E27FC236}">
                <a16:creationId xmlns:a16="http://schemas.microsoft.com/office/drawing/2014/main" id="{DB4EAF8C-9E15-483D-860B-5F89567E4D3C}"/>
              </a:ext>
            </a:extLst>
          </p:cNvPr>
          <p:cNvGraphicFramePr>
            <a:graphicFrameLocks noGrp="1"/>
          </p:cNvGraphicFramePr>
          <p:nvPr>
            <p:extLst>
              <p:ext uri="{D42A27DB-BD31-4B8C-83A1-F6EECF244321}">
                <p14:modId xmlns:p14="http://schemas.microsoft.com/office/powerpoint/2010/main" val="584584361"/>
              </p:ext>
            </p:extLst>
          </p:nvPr>
        </p:nvGraphicFramePr>
        <p:xfrm>
          <a:off x="1055441" y="2954355"/>
          <a:ext cx="10081121" cy="1371672"/>
        </p:xfrm>
        <a:graphic>
          <a:graphicData uri="http://schemas.openxmlformats.org/drawingml/2006/table">
            <a:tbl>
              <a:tblPr/>
              <a:tblGrid>
                <a:gridCol w="2404671">
                  <a:extLst>
                    <a:ext uri="{9D8B030D-6E8A-4147-A177-3AD203B41FA5}">
                      <a16:colId xmlns:a16="http://schemas.microsoft.com/office/drawing/2014/main" val="20000"/>
                    </a:ext>
                  </a:extLst>
                </a:gridCol>
                <a:gridCol w="3699494">
                  <a:extLst>
                    <a:ext uri="{9D8B030D-6E8A-4147-A177-3AD203B41FA5}">
                      <a16:colId xmlns:a16="http://schemas.microsoft.com/office/drawing/2014/main" val="20001"/>
                    </a:ext>
                  </a:extLst>
                </a:gridCol>
                <a:gridCol w="3976956">
                  <a:extLst>
                    <a:ext uri="{9D8B030D-6E8A-4147-A177-3AD203B41FA5}">
                      <a16:colId xmlns:a16="http://schemas.microsoft.com/office/drawing/2014/main" val="20002"/>
                    </a:ext>
                  </a:extLst>
                </a:gridCol>
              </a:tblGrid>
              <a:tr h="39634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4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平均收現日數</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365 ÷ 5.71 = 63.92 (</a:t>
                      </a: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日</a:t>
                      </a: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365 ÷ 5.00 = 73.00 (</a:t>
                      </a: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日</a:t>
                      </a: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8" name="矩形 7">
            <a:extLst>
              <a:ext uri="{FF2B5EF4-FFF2-40B4-BE49-F238E27FC236}">
                <a16:creationId xmlns:a16="http://schemas.microsoft.com/office/drawing/2014/main" id="{A85DD0D1-ABD1-46CA-B406-C6FF257F0AAD}"/>
              </a:ext>
            </a:extLst>
          </p:cNvPr>
          <p:cNvSpPr/>
          <p:nvPr/>
        </p:nvSpPr>
        <p:spPr>
          <a:xfrm>
            <a:off x="1055441" y="4437064"/>
            <a:ext cx="10081120" cy="1446550"/>
          </a:xfrm>
          <a:prstGeom prst="rect">
            <a:avLst/>
          </a:prstGeom>
        </p:spPr>
        <p:txBody>
          <a:bodyPr wrap="square">
            <a:spAutoFit/>
          </a:bodyPr>
          <a:lstStyle>
            <a:lvl1pPr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zh-TW" altLang="en-US" sz="22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若中央公司的銷貨條件為</a:t>
            </a:r>
            <a:r>
              <a:rPr lang="en-US" altLang="zh-TW" sz="2200" dirty="0">
                <a:solidFill>
                  <a:schemeClr val="tx2"/>
                </a:solidFill>
                <a:ea typeface="標楷體" panose="03000509000000000000" pitchFamily="65" charset="-120"/>
                <a:cs typeface="Times New Roman" panose="02020603050405020304" pitchFamily="18" charset="0"/>
              </a:rPr>
              <a:t>2/10</a:t>
            </a:r>
            <a:r>
              <a:rPr lang="zh-TW" altLang="en-US" sz="2200" dirty="0">
                <a:solidFill>
                  <a:schemeClr val="tx2"/>
                </a:solidFill>
                <a:ea typeface="標楷體" panose="03000509000000000000" pitchFamily="65" charset="-120"/>
                <a:cs typeface="Times New Roman" panose="02020603050405020304" pitchFamily="18" charset="0"/>
              </a:rPr>
              <a:t>、</a:t>
            </a:r>
            <a:r>
              <a:rPr lang="en-US" altLang="zh-TW" sz="2200" dirty="0">
                <a:solidFill>
                  <a:schemeClr val="tx2"/>
                </a:solidFill>
                <a:ea typeface="標楷體" panose="03000509000000000000" pitchFamily="65" charset="-120"/>
                <a:cs typeface="Times New Roman" panose="02020603050405020304" pitchFamily="18" charset="0"/>
              </a:rPr>
              <a:t>N/30</a:t>
            </a:r>
            <a:r>
              <a:rPr lang="zh-TW" altLang="en-US" sz="22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，則表示中央公司</a:t>
            </a:r>
            <a:r>
              <a:rPr lang="en-US" altLang="zh-TW" sz="2200" dirty="0">
                <a:solidFill>
                  <a:schemeClr val="tx2"/>
                </a:solidFill>
                <a:cs typeface="Times New Roman" panose="02020603050405020304" pitchFamily="18" charset="0"/>
              </a:rPr>
              <a:t>2016 </a:t>
            </a:r>
            <a:r>
              <a:rPr lang="zh-TW" altLang="en-US" sz="2200" dirty="0">
                <a:solidFill>
                  <a:schemeClr val="tx2"/>
                </a:solidFill>
                <a:latin typeface="標楷體" panose="03000509000000000000" pitchFamily="65" charset="-120"/>
                <a:ea typeface="標楷體" panose="03000509000000000000" pitchFamily="65" charset="-120"/>
              </a:rPr>
              <a:t>年的應收款項收現情況為：平均超過</a:t>
            </a:r>
            <a:r>
              <a:rPr lang="en-US" altLang="zh-TW" sz="2200" dirty="0">
                <a:solidFill>
                  <a:schemeClr val="tx2"/>
                </a:solidFill>
                <a:cs typeface="Times New Roman" panose="02020603050405020304" pitchFamily="18" charset="0"/>
              </a:rPr>
              <a:t>30</a:t>
            </a:r>
            <a:r>
              <a:rPr lang="zh-TW" altLang="en-US" sz="2200" dirty="0">
                <a:solidFill>
                  <a:schemeClr val="tx2"/>
                </a:solidFill>
                <a:latin typeface="標楷體" panose="03000509000000000000" pitchFamily="65" charset="-120"/>
                <a:ea typeface="標楷體" panose="03000509000000000000" pitchFamily="65" charset="-120"/>
              </a:rPr>
              <a:t>日以上</a:t>
            </a:r>
            <a:r>
              <a:rPr lang="en-US" altLang="zh-TW" sz="2200" dirty="0">
                <a:solidFill>
                  <a:schemeClr val="tx2"/>
                </a:solidFill>
                <a:latin typeface="標楷體" panose="03000509000000000000" pitchFamily="65" charset="-120"/>
                <a:ea typeface="標楷體" panose="03000509000000000000" pitchFamily="65" charset="-120"/>
              </a:rPr>
              <a:t>(</a:t>
            </a:r>
            <a:r>
              <a:rPr lang="zh-TW" altLang="en-US" sz="2200" dirty="0">
                <a:solidFill>
                  <a:schemeClr val="tx2"/>
                </a:solidFill>
                <a:latin typeface="標楷體" panose="03000509000000000000" pitchFamily="65" charset="-120"/>
                <a:ea typeface="標楷體" panose="03000509000000000000" pitchFamily="65" charset="-120"/>
              </a:rPr>
              <a:t>此例為</a:t>
            </a:r>
            <a:r>
              <a:rPr lang="en-US" altLang="zh-TW" sz="2200" dirty="0">
                <a:solidFill>
                  <a:schemeClr val="tx2"/>
                </a:solidFill>
                <a:cs typeface="Times New Roman" panose="02020603050405020304" pitchFamily="18" charset="0"/>
              </a:rPr>
              <a:t>64</a:t>
            </a:r>
            <a:r>
              <a:rPr lang="zh-TW" altLang="en-US" sz="2200" dirty="0">
                <a:solidFill>
                  <a:schemeClr val="tx2"/>
                </a:solidFill>
                <a:latin typeface="標楷體" panose="03000509000000000000" pitchFamily="65" charset="-120"/>
                <a:ea typeface="標楷體" panose="03000509000000000000" pitchFamily="65" charset="-120"/>
              </a:rPr>
              <a:t>日</a:t>
            </a:r>
            <a:r>
              <a:rPr lang="en-US" altLang="zh-TW" sz="2200" dirty="0">
                <a:solidFill>
                  <a:schemeClr val="tx2"/>
                </a:solidFill>
                <a:latin typeface="標楷體" panose="03000509000000000000" pitchFamily="65" charset="-120"/>
                <a:ea typeface="標楷體" panose="03000509000000000000" pitchFamily="65" charset="-120"/>
              </a:rPr>
              <a:t>)</a:t>
            </a:r>
            <a:r>
              <a:rPr lang="zh-TW" altLang="en-US" sz="2200" dirty="0">
                <a:solidFill>
                  <a:schemeClr val="tx2"/>
                </a:solidFill>
                <a:latin typeface="標楷體" panose="03000509000000000000" pitchFamily="65" charset="-120"/>
                <a:ea typeface="標楷體" panose="03000509000000000000" pitchFamily="65" charset="-120"/>
              </a:rPr>
              <a:t>才能收到款項，意即顧客超過繳款期限而違約的情形或變成呆帳的情況甚多，帳款收取情形不佳。 </a:t>
            </a:r>
          </a:p>
          <a:p>
            <a:pPr algn="ctr"/>
            <a:endParaRPr lang="zh-TW" altLang="en-US" sz="2200" dirty="0">
              <a:solidFill>
                <a:schemeClr val="tx2"/>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標題 1">
            <a:extLst>
              <a:ext uri="{FF2B5EF4-FFF2-40B4-BE49-F238E27FC236}">
                <a16:creationId xmlns:a16="http://schemas.microsoft.com/office/drawing/2014/main" id="{609CC4E1-BE55-4365-A655-4E9E3C829CA9}"/>
              </a:ext>
            </a:extLst>
          </p:cNvPr>
          <p:cNvSpPr>
            <a:spLocks noGrp="1"/>
          </p:cNvSpPr>
          <p:nvPr>
            <p:ph type="title"/>
          </p:nvPr>
        </p:nvSpPr>
        <p:spPr/>
        <p:txBody>
          <a:bodyPr/>
          <a:lstStyle/>
          <a:p>
            <a:r>
              <a:rPr lang="en-US" altLang="zh-TW"/>
              <a:t>3. </a:t>
            </a:r>
            <a:r>
              <a:rPr lang="zh-TW" altLang="en-US"/>
              <a:t>營業循環日數 </a:t>
            </a:r>
          </a:p>
        </p:txBody>
      </p:sp>
      <p:sp>
        <p:nvSpPr>
          <p:cNvPr id="80899" name="內容版面配置區 2">
            <a:extLst>
              <a:ext uri="{FF2B5EF4-FFF2-40B4-BE49-F238E27FC236}">
                <a16:creationId xmlns:a16="http://schemas.microsoft.com/office/drawing/2014/main" id="{98AF79D8-5431-47CB-A558-6D8FAC73B5AD}"/>
              </a:ext>
            </a:extLst>
          </p:cNvPr>
          <p:cNvSpPr>
            <a:spLocks noGrp="1"/>
          </p:cNvSpPr>
          <p:nvPr>
            <p:ph idx="1"/>
          </p:nvPr>
        </p:nvSpPr>
        <p:spPr>
          <a:xfrm>
            <a:off x="609600" y="1907271"/>
            <a:ext cx="5270376" cy="4337954"/>
          </a:xfrm>
        </p:spPr>
        <p:txBody>
          <a:bodyPr/>
          <a:lstStyle/>
          <a:p>
            <a:r>
              <a:rPr lang="zh-TW" altLang="zh-TW" dirty="0"/>
              <a:t>一個營業循環所需日數，稱為營業循環日數</a:t>
            </a:r>
            <a:r>
              <a:rPr lang="zh-TW" altLang="en-US" dirty="0"/>
              <a:t>。</a:t>
            </a:r>
            <a:endParaRPr lang="en-US" altLang="zh-TW" dirty="0"/>
          </a:p>
          <a:p>
            <a:endParaRPr lang="en-US" altLang="zh-TW" dirty="0"/>
          </a:p>
          <a:p>
            <a:pPr lvl="1"/>
            <a:endParaRPr lang="en-US" altLang="zh-TW" dirty="0"/>
          </a:p>
          <a:p>
            <a:endParaRPr lang="zh-TW" altLang="en-US" dirty="0"/>
          </a:p>
        </p:txBody>
      </p:sp>
      <p:sp>
        <p:nvSpPr>
          <p:cNvPr id="2" name="日期版面配置區 1">
            <a:extLst>
              <a:ext uri="{FF2B5EF4-FFF2-40B4-BE49-F238E27FC236}">
                <a16:creationId xmlns:a16="http://schemas.microsoft.com/office/drawing/2014/main" id="{4EB17515-3651-4A22-B852-C795FFB71CF6}"/>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42439F0C-F011-48AA-AF30-BD25BA59EAE4}"/>
              </a:ext>
            </a:extLst>
          </p:cNvPr>
          <p:cNvSpPr>
            <a:spLocks noGrp="1"/>
          </p:cNvSpPr>
          <p:nvPr>
            <p:ph type="sldNum" sz="quarter" idx="12"/>
          </p:nvPr>
        </p:nvSpPr>
        <p:spPr/>
        <p:txBody>
          <a:bodyPr/>
          <a:lstStyle/>
          <a:p>
            <a:fld id="{7C6D81C2-4AF9-4E19-9330-C1C98C869BDD}" type="slidenum">
              <a:rPr lang="ko-KR" altLang="en-US" smtClean="0"/>
              <a:pPr/>
              <a:t>69</a:t>
            </a:fld>
            <a:endParaRPr lang="en-US" altLang="ko-KR"/>
          </a:p>
        </p:txBody>
      </p:sp>
      <p:sp>
        <p:nvSpPr>
          <p:cNvPr id="6" name="圓角矩形 5">
            <a:extLst>
              <a:ext uri="{FF2B5EF4-FFF2-40B4-BE49-F238E27FC236}">
                <a16:creationId xmlns:a16="http://schemas.microsoft.com/office/drawing/2014/main" id="{7C089D8C-DAB8-4088-A712-B58082D04B6C}"/>
              </a:ext>
            </a:extLst>
          </p:cNvPr>
          <p:cNvSpPr/>
          <p:nvPr/>
        </p:nvSpPr>
        <p:spPr bwMode="auto">
          <a:xfrm>
            <a:off x="2166938" y="1214439"/>
            <a:ext cx="7848600" cy="595995"/>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營業循環日數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平均銷貨日數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平均收現日數</a:t>
            </a:r>
          </a:p>
        </p:txBody>
      </p:sp>
      <p:graphicFrame>
        <p:nvGraphicFramePr>
          <p:cNvPr id="12" name="表格 11">
            <a:extLst>
              <a:ext uri="{FF2B5EF4-FFF2-40B4-BE49-F238E27FC236}">
                <a16:creationId xmlns:a16="http://schemas.microsoft.com/office/drawing/2014/main" id="{2CA26E6F-80E3-44B9-B8F5-AFC5E750DA67}"/>
              </a:ext>
            </a:extLst>
          </p:cNvPr>
          <p:cNvGraphicFramePr>
            <a:graphicFrameLocks noGrp="1"/>
          </p:cNvGraphicFramePr>
          <p:nvPr>
            <p:extLst>
              <p:ext uri="{D42A27DB-BD31-4B8C-83A1-F6EECF244321}">
                <p14:modId xmlns:p14="http://schemas.microsoft.com/office/powerpoint/2010/main" val="3485409073"/>
              </p:ext>
            </p:extLst>
          </p:nvPr>
        </p:nvGraphicFramePr>
        <p:xfrm>
          <a:off x="1044898" y="4001490"/>
          <a:ext cx="9937104" cy="1371726"/>
        </p:xfrm>
        <a:graphic>
          <a:graphicData uri="http://schemas.openxmlformats.org/drawingml/2006/table">
            <a:tbl>
              <a:tblPr/>
              <a:tblGrid>
                <a:gridCol w="2218104">
                  <a:extLst>
                    <a:ext uri="{9D8B030D-6E8A-4147-A177-3AD203B41FA5}">
                      <a16:colId xmlns:a16="http://schemas.microsoft.com/office/drawing/2014/main" val="20000"/>
                    </a:ext>
                  </a:extLst>
                </a:gridCol>
                <a:gridCol w="3798503">
                  <a:extLst>
                    <a:ext uri="{9D8B030D-6E8A-4147-A177-3AD203B41FA5}">
                      <a16:colId xmlns:a16="http://schemas.microsoft.com/office/drawing/2014/main" val="20001"/>
                    </a:ext>
                  </a:extLst>
                </a:gridCol>
                <a:gridCol w="3920497">
                  <a:extLst>
                    <a:ext uri="{9D8B030D-6E8A-4147-A177-3AD203B41FA5}">
                      <a16:colId xmlns:a16="http://schemas.microsoft.com/office/drawing/2014/main" val="20002"/>
                    </a:ext>
                  </a:extLst>
                </a:gridCol>
              </a:tblGrid>
              <a:tr h="39634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4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Times New Roman" pitchFamily="18" charset="0"/>
                          <a:ea typeface="新細明體" pitchFamily="18" charset="-120"/>
                        </a:rPr>
                        <a:t>營業循環日數</a:t>
                      </a:r>
                    </a:p>
                  </a:txBody>
                  <a:tcPr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40.07 + 63.92 = 103.99 (</a:t>
                      </a: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日</a:t>
                      </a: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a:t>
                      </a:r>
                    </a:p>
                  </a:txBody>
                  <a:tcPr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36.50 + 73.00 = 109.50 (</a:t>
                      </a: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日</a:t>
                      </a: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a:t>
                      </a:r>
                    </a:p>
                  </a:txBody>
                  <a:tcPr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14" name="矩形 13">
            <a:extLst>
              <a:ext uri="{FF2B5EF4-FFF2-40B4-BE49-F238E27FC236}">
                <a16:creationId xmlns:a16="http://schemas.microsoft.com/office/drawing/2014/main" id="{4CDDB315-EC5F-41FA-AE0A-0F6D67762F90}"/>
              </a:ext>
            </a:extLst>
          </p:cNvPr>
          <p:cNvSpPr/>
          <p:nvPr/>
        </p:nvSpPr>
        <p:spPr>
          <a:xfrm>
            <a:off x="911424" y="5400739"/>
            <a:ext cx="9937104" cy="1200329"/>
          </a:xfrm>
          <a:prstGeom prst="rect">
            <a:avLst/>
          </a:prstGeom>
        </p:spPr>
        <p:txBody>
          <a:bodyPr wrap="square">
            <a:spAutoFit/>
          </a:bodyPr>
          <a:lstStyle/>
          <a:p>
            <a:pPr marL="342900" indent="-342900">
              <a:buFont typeface="Arial" panose="020B0604020202020204" pitchFamily="34" charset="0"/>
              <a:buChar char="•"/>
              <a:defRPr/>
            </a:pPr>
            <a:r>
              <a:rPr lang="zh-TW" altLang="en-US" sz="2400" dirty="0">
                <a:solidFill>
                  <a:schemeClr val="tx2"/>
                </a:solidFill>
                <a:latin typeface="標楷體" pitchFamily="65" charset="-120"/>
                <a:ea typeface="標楷體" pitchFamily="65" charset="-120"/>
                <a:cs typeface="Times New Roman" pitchFamily="18" charset="0"/>
              </a:rPr>
              <a:t>一般判斷流動或非流動資產</a:t>
            </a:r>
            <a:r>
              <a:rPr lang="en-US" altLang="zh-TW" sz="2400" dirty="0">
                <a:solidFill>
                  <a:schemeClr val="tx2"/>
                </a:solidFill>
                <a:latin typeface="標楷體" pitchFamily="65" charset="-120"/>
                <a:ea typeface="標楷體" pitchFamily="65" charset="-120"/>
                <a:cs typeface="Times New Roman" pitchFamily="18" charset="0"/>
              </a:rPr>
              <a:t>(</a:t>
            </a:r>
            <a:r>
              <a:rPr lang="zh-TW" altLang="en-US" sz="2400" dirty="0">
                <a:solidFill>
                  <a:schemeClr val="tx2"/>
                </a:solidFill>
                <a:latin typeface="標楷體" pitchFamily="65" charset="-120"/>
                <a:ea typeface="標楷體" pitchFamily="65" charset="-120"/>
                <a:cs typeface="Times New Roman" pitchFamily="18" charset="0"/>
              </a:rPr>
              <a:t>負債</a:t>
            </a:r>
            <a:r>
              <a:rPr lang="en-US" altLang="zh-TW" sz="2400" dirty="0">
                <a:solidFill>
                  <a:schemeClr val="tx2"/>
                </a:solidFill>
                <a:latin typeface="標楷體" pitchFamily="65" charset="-120"/>
                <a:ea typeface="標楷體" pitchFamily="65" charset="-120"/>
                <a:cs typeface="Times New Roman" pitchFamily="18" charset="0"/>
              </a:rPr>
              <a:t>)</a:t>
            </a:r>
            <a:r>
              <a:rPr lang="zh-TW" altLang="en-US" sz="2400" dirty="0">
                <a:solidFill>
                  <a:schemeClr val="tx2"/>
                </a:solidFill>
                <a:latin typeface="標楷體" pitchFamily="65" charset="-120"/>
                <a:ea typeface="標楷體" pitchFamily="65" charset="-120"/>
                <a:cs typeface="Times New Roman" pitchFamily="18" charset="0"/>
              </a:rPr>
              <a:t>的標準，係由「一年」與「營業循環日數」兩者取較長者。以中央公司而言，其營業循環日數為</a:t>
            </a:r>
            <a:r>
              <a:rPr lang="en-US" altLang="zh-TW" sz="2400" dirty="0">
                <a:solidFill>
                  <a:schemeClr val="tx2"/>
                </a:solidFill>
                <a:latin typeface="+mj-ea"/>
                <a:ea typeface="+mj-ea"/>
                <a:cs typeface="Times New Roman" pitchFamily="18" charset="0"/>
              </a:rPr>
              <a:t>103.99</a:t>
            </a:r>
            <a:r>
              <a:rPr lang="zh-TW" altLang="en-US" sz="2400" dirty="0">
                <a:solidFill>
                  <a:schemeClr val="tx2"/>
                </a:solidFill>
                <a:latin typeface="標楷體" pitchFamily="65" charset="-120"/>
                <a:ea typeface="標楷體" pitchFamily="65" charset="-120"/>
                <a:cs typeface="Times New Roman" pitchFamily="18" charset="0"/>
              </a:rPr>
              <a:t>日，短於一年，故以一年作為判斷流動或非流動資產之標準。</a:t>
            </a:r>
          </a:p>
        </p:txBody>
      </p:sp>
      <p:pic>
        <p:nvPicPr>
          <p:cNvPr id="9" name="圖片 8">
            <a:extLst>
              <a:ext uri="{FF2B5EF4-FFF2-40B4-BE49-F238E27FC236}">
                <a16:creationId xmlns:a16="http://schemas.microsoft.com/office/drawing/2014/main" id="{7EFB45D2-9965-4C0A-9BE2-1AA352B9C0FB}"/>
              </a:ext>
            </a:extLst>
          </p:cNvPr>
          <p:cNvPicPr>
            <a:picLocks noChangeAspect="1"/>
          </p:cNvPicPr>
          <p:nvPr/>
        </p:nvPicPr>
        <p:blipFill>
          <a:blip r:embed="rId2"/>
          <a:stretch>
            <a:fillRect/>
          </a:stretch>
        </p:blipFill>
        <p:spPr>
          <a:xfrm>
            <a:off x="6510696" y="1827769"/>
            <a:ext cx="3504842" cy="21288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a:extLst>
              <a:ext uri="{FF2B5EF4-FFF2-40B4-BE49-F238E27FC236}">
                <a16:creationId xmlns:a16="http://schemas.microsoft.com/office/drawing/2014/main" id="{CD1B3CFB-8A11-47D5-9FA6-2DA2319BDD08}"/>
              </a:ext>
            </a:extLst>
          </p:cNvPr>
          <p:cNvSpPr>
            <a:spLocks noGrp="1"/>
          </p:cNvSpPr>
          <p:nvPr>
            <p:ph type="title"/>
          </p:nvPr>
        </p:nvSpPr>
        <p:spPr/>
        <p:txBody>
          <a:bodyPr/>
          <a:lstStyle/>
          <a:p>
            <a:r>
              <a:rPr lang="zh-TW" altLang="en-US" dirty="0"/>
              <a:t>企業需求與挑戰</a:t>
            </a:r>
          </a:p>
        </p:txBody>
      </p:sp>
      <p:sp>
        <p:nvSpPr>
          <p:cNvPr id="17411" name="內容版面配置區 2">
            <a:extLst>
              <a:ext uri="{FF2B5EF4-FFF2-40B4-BE49-F238E27FC236}">
                <a16:creationId xmlns:a16="http://schemas.microsoft.com/office/drawing/2014/main" id="{BF200FD0-9452-4103-AB64-E5F1E9CC15C8}"/>
              </a:ext>
            </a:extLst>
          </p:cNvPr>
          <p:cNvSpPr>
            <a:spLocks noGrp="1"/>
          </p:cNvSpPr>
          <p:nvPr>
            <p:ph idx="1"/>
          </p:nvPr>
        </p:nvSpPr>
        <p:spPr/>
        <p:txBody>
          <a:bodyPr/>
          <a:lstStyle/>
          <a:p>
            <a:r>
              <a:rPr lang="zh-TW" altLang="en-US" dirty="0"/>
              <a:t>會計資訊處理業務可以依其主要的使用者劃分</a:t>
            </a:r>
          </a:p>
          <a:p>
            <a:pPr lvl="1"/>
            <a:r>
              <a:rPr lang="zh-TW" altLang="en-US" dirty="0">
                <a:solidFill>
                  <a:schemeClr val="tx2"/>
                </a:solidFill>
              </a:rPr>
              <a:t>管理會計：</a:t>
            </a:r>
          </a:p>
          <a:p>
            <a:pPr lvl="2"/>
            <a:r>
              <a:rPr lang="zh-TW" altLang="en-US" dirty="0"/>
              <a:t>主要是提供資訊給組織內部的使用者，以協助其執行業務、管理控制、改善缺失。</a:t>
            </a:r>
            <a:endParaRPr lang="en-US" altLang="zh-TW" dirty="0"/>
          </a:p>
          <a:p>
            <a:pPr lvl="1"/>
            <a:r>
              <a:rPr lang="zh-TW" altLang="en-US" dirty="0">
                <a:solidFill>
                  <a:schemeClr val="tx2"/>
                </a:solidFill>
              </a:rPr>
              <a:t>財務會計：</a:t>
            </a:r>
          </a:p>
          <a:p>
            <a:pPr lvl="2"/>
            <a:r>
              <a:rPr lang="zh-TW" altLang="en-US" dirty="0"/>
              <a:t>兼顧組織內外部使用者對企業財務狀況及經營成果報告等各種資訊需求。</a:t>
            </a:r>
          </a:p>
          <a:p>
            <a:pPr lvl="1"/>
            <a:endParaRPr lang="zh-TW" altLang="en-US" dirty="0"/>
          </a:p>
          <a:p>
            <a:endParaRPr lang="zh-TW" altLang="en-US" dirty="0"/>
          </a:p>
        </p:txBody>
      </p:sp>
      <p:sp>
        <p:nvSpPr>
          <p:cNvPr id="2" name="日期版面配置區 1">
            <a:extLst>
              <a:ext uri="{FF2B5EF4-FFF2-40B4-BE49-F238E27FC236}">
                <a16:creationId xmlns:a16="http://schemas.microsoft.com/office/drawing/2014/main" id="{55FFE4DC-5C8A-4384-9E36-8CE34062DDA0}"/>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7" name="投影片編號版面配置區 6">
            <a:extLst>
              <a:ext uri="{FF2B5EF4-FFF2-40B4-BE49-F238E27FC236}">
                <a16:creationId xmlns:a16="http://schemas.microsoft.com/office/drawing/2014/main" id="{2E680ABD-817D-4FCB-A5A3-C84D388DFEFC}"/>
              </a:ext>
            </a:extLst>
          </p:cNvPr>
          <p:cNvSpPr>
            <a:spLocks noGrp="1"/>
          </p:cNvSpPr>
          <p:nvPr>
            <p:ph type="sldNum" sz="quarter" idx="12"/>
          </p:nvPr>
        </p:nvSpPr>
        <p:spPr/>
        <p:txBody>
          <a:bodyPr/>
          <a:lstStyle/>
          <a:p>
            <a:fld id="{7C6D81C2-4AF9-4E19-9330-C1C98C869BDD}" type="slidenum">
              <a:rPr lang="ko-KR" altLang="en-US" smtClean="0"/>
              <a:pPr/>
              <a:t>7</a:t>
            </a:fld>
            <a:endParaRPr lang="en-US" altLang="ko-K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標題 1">
            <a:extLst>
              <a:ext uri="{FF2B5EF4-FFF2-40B4-BE49-F238E27FC236}">
                <a16:creationId xmlns:a16="http://schemas.microsoft.com/office/drawing/2014/main" id="{E6AB9349-D98A-481D-985C-EFD2007F7E35}"/>
              </a:ext>
            </a:extLst>
          </p:cNvPr>
          <p:cNvSpPr>
            <a:spLocks noGrp="1"/>
          </p:cNvSpPr>
          <p:nvPr>
            <p:ph type="title"/>
          </p:nvPr>
        </p:nvSpPr>
        <p:spPr/>
        <p:txBody>
          <a:bodyPr/>
          <a:lstStyle/>
          <a:p>
            <a:r>
              <a:rPr lang="en-US" altLang="zh-TW"/>
              <a:t>4. </a:t>
            </a:r>
            <a:r>
              <a:rPr lang="zh-TW" altLang="en-US"/>
              <a:t>應付款項週轉率</a:t>
            </a:r>
          </a:p>
        </p:txBody>
      </p:sp>
      <p:sp>
        <p:nvSpPr>
          <p:cNvPr id="81923" name="內容版面配置區 2">
            <a:extLst>
              <a:ext uri="{FF2B5EF4-FFF2-40B4-BE49-F238E27FC236}">
                <a16:creationId xmlns:a16="http://schemas.microsoft.com/office/drawing/2014/main" id="{87AD2872-6A3E-42CC-9FC5-4AE15B1FA9ED}"/>
              </a:ext>
            </a:extLst>
          </p:cNvPr>
          <p:cNvSpPr>
            <a:spLocks noGrp="1"/>
          </p:cNvSpPr>
          <p:nvPr>
            <p:ph idx="1"/>
          </p:nvPr>
        </p:nvSpPr>
        <p:spPr>
          <a:xfrm>
            <a:off x="609600" y="2093801"/>
            <a:ext cx="10972800" cy="4151424"/>
          </a:xfrm>
        </p:spPr>
        <p:txBody>
          <a:bodyPr/>
          <a:lstStyle/>
          <a:p>
            <a:r>
              <a:rPr lang="zh-TW" altLang="en-US" dirty="0"/>
              <a:t>係用於測驗應付款項付款速度的一項指標。</a:t>
            </a:r>
          </a:p>
          <a:p>
            <a:r>
              <a:rPr lang="zh-TW" altLang="en-US" dirty="0"/>
              <a:t>係計算在一定期間內應付款項 </a:t>
            </a:r>
            <a:r>
              <a:rPr lang="en-US" altLang="zh-TW" dirty="0"/>
              <a:t>(</a:t>
            </a:r>
            <a:r>
              <a:rPr lang="zh-TW" altLang="en-US" dirty="0"/>
              <a:t>包括應付帳款與因營業而產生之應付票據</a:t>
            </a:r>
            <a:r>
              <a:rPr lang="en-US" altLang="zh-TW" dirty="0"/>
              <a:t>) </a:t>
            </a:r>
            <a:r>
              <a:rPr lang="zh-TW" altLang="en-US" dirty="0"/>
              <a:t>平均付款速度。</a:t>
            </a:r>
            <a:endParaRPr lang="en-US" altLang="zh-TW" dirty="0"/>
          </a:p>
          <a:p>
            <a:endParaRPr lang="zh-TW" altLang="en-US" dirty="0"/>
          </a:p>
        </p:txBody>
      </p:sp>
      <p:sp>
        <p:nvSpPr>
          <p:cNvPr id="2" name="日期版面配置區 1">
            <a:extLst>
              <a:ext uri="{FF2B5EF4-FFF2-40B4-BE49-F238E27FC236}">
                <a16:creationId xmlns:a16="http://schemas.microsoft.com/office/drawing/2014/main" id="{DE068C4C-5784-4870-B749-1CFB3DD5DD7C}"/>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61F20321-35AE-438B-A96B-4E6329904594}"/>
              </a:ext>
            </a:extLst>
          </p:cNvPr>
          <p:cNvSpPr>
            <a:spLocks noGrp="1"/>
          </p:cNvSpPr>
          <p:nvPr>
            <p:ph type="sldNum" sz="quarter" idx="12"/>
          </p:nvPr>
        </p:nvSpPr>
        <p:spPr/>
        <p:txBody>
          <a:bodyPr/>
          <a:lstStyle/>
          <a:p>
            <a:fld id="{7C6D81C2-4AF9-4E19-9330-C1C98C869BDD}" type="slidenum">
              <a:rPr lang="ko-KR" altLang="en-US" smtClean="0"/>
              <a:pPr/>
              <a:t>70</a:t>
            </a:fld>
            <a:endParaRPr lang="en-US" altLang="ko-KR"/>
          </a:p>
        </p:txBody>
      </p:sp>
      <p:sp>
        <p:nvSpPr>
          <p:cNvPr id="6" name="圓角矩形 5">
            <a:extLst>
              <a:ext uri="{FF2B5EF4-FFF2-40B4-BE49-F238E27FC236}">
                <a16:creationId xmlns:a16="http://schemas.microsoft.com/office/drawing/2014/main" id="{453973C6-6F8E-4C7F-8288-FB1714A1DDC4}"/>
              </a:ext>
            </a:extLst>
          </p:cNvPr>
          <p:cNvSpPr/>
          <p:nvPr/>
        </p:nvSpPr>
        <p:spPr bwMode="auto">
          <a:xfrm>
            <a:off x="2009775" y="1354621"/>
            <a:ext cx="8172450" cy="661392"/>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應付款項週轉率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銷貨成本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平均應付款項餘額</a:t>
            </a:r>
          </a:p>
        </p:txBody>
      </p:sp>
      <p:graphicFrame>
        <p:nvGraphicFramePr>
          <p:cNvPr id="7" name="表格 6">
            <a:extLst>
              <a:ext uri="{FF2B5EF4-FFF2-40B4-BE49-F238E27FC236}">
                <a16:creationId xmlns:a16="http://schemas.microsoft.com/office/drawing/2014/main" id="{04318934-A29B-4C55-9339-D80F15D12F26}"/>
              </a:ext>
            </a:extLst>
          </p:cNvPr>
          <p:cNvGraphicFramePr>
            <a:graphicFrameLocks noGrp="1"/>
          </p:cNvGraphicFramePr>
          <p:nvPr>
            <p:extLst>
              <p:ext uri="{D42A27DB-BD31-4B8C-83A1-F6EECF244321}">
                <p14:modId xmlns:p14="http://schemas.microsoft.com/office/powerpoint/2010/main" val="4038578163"/>
              </p:ext>
            </p:extLst>
          </p:nvPr>
        </p:nvGraphicFramePr>
        <p:xfrm>
          <a:off x="911423" y="3842192"/>
          <a:ext cx="10369153" cy="1737420"/>
        </p:xfrm>
        <a:graphic>
          <a:graphicData uri="http://schemas.openxmlformats.org/drawingml/2006/table">
            <a:tbl>
              <a:tblPr/>
              <a:tblGrid>
                <a:gridCol w="1902597">
                  <a:extLst>
                    <a:ext uri="{9D8B030D-6E8A-4147-A177-3AD203B41FA5}">
                      <a16:colId xmlns:a16="http://schemas.microsoft.com/office/drawing/2014/main" val="20000"/>
                    </a:ext>
                  </a:extLst>
                </a:gridCol>
                <a:gridCol w="4434108">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396324">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2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701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應付款項週轉率</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865,000 ÷ [(190,000 + 160,000) ÷ 2] = 4.94</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700,000 ÷ 160,000 = 4.38</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8" name="矩形 7">
            <a:extLst>
              <a:ext uri="{FF2B5EF4-FFF2-40B4-BE49-F238E27FC236}">
                <a16:creationId xmlns:a16="http://schemas.microsoft.com/office/drawing/2014/main" id="{BEE72D3A-21A8-4446-8182-56B5CF602551}"/>
              </a:ext>
            </a:extLst>
          </p:cNvPr>
          <p:cNvSpPr/>
          <p:nvPr/>
        </p:nvSpPr>
        <p:spPr>
          <a:xfrm>
            <a:off x="911423" y="5643564"/>
            <a:ext cx="10369153" cy="430887"/>
          </a:xfrm>
          <a:prstGeom prst="rect">
            <a:avLst/>
          </a:prstGeom>
        </p:spPr>
        <p:txBody>
          <a:bodyPr wrap="square">
            <a:spAutoFit/>
          </a:bodyP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Arial" panose="020B0604020202020204" pitchFamily="34" charset="0"/>
              <a:buChar char="•"/>
            </a:pPr>
            <a:r>
              <a:rPr lang="zh-TW" altLang="en-US" sz="2200" dirty="0">
                <a:solidFill>
                  <a:schemeClr val="tx2"/>
                </a:solidFill>
                <a:latin typeface="標楷體" panose="03000509000000000000" pitchFamily="65" charset="-120"/>
                <a:ea typeface="標楷體" panose="03000509000000000000" pitchFamily="65" charset="-120"/>
              </a:rPr>
              <a:t>中央公司 </a:t>
            </a:r>
            <a:r>
              <a:rPr lang="en-US" altLang="zh-TW" sz="2200" dirty="0">
                <a:solidFill>
                  <a:schemeClr val="tx2"/>
                </a:solidFill>
              </a:rPr>
              <a:t>2016</a:t>
            </a:r>
            <a:r>
              <a:rPr lang="en-US" altLang="zh-TW" sz="2200" dirty="0">
                <a:solidFill>
                  <a:schemeClr val="tx2"/>
                </a:solidFill>
                <a:latin typeface="標楷體" panose="03000509000000000000" pitchFamily="65" charset="-120"/>
                <a:ea typeface="標楷體" panose="03000509000000000000" pitchFamily="65" charset="-120"/>
              </a:rPr>
              <a:t> </a:t>
            </a:r>
            <a:r>
              <a:rPr lang="zh-TW" altLang="en-US" sz="2200" dirty="0">
                <a:solidFill>
                  <a:schemeClr val="tx2"/>
                </a:solidFill>
                <a:latin typeface="標楷體" panose="03000509000000000000" pitchFamily="65" charset="-120"/>
                <a:ea typeface="標楷體" panose="03000509000000000000" pitchFamily="65" charset="-120"/>
              </a:rPr>
              <a:t>年及 </a:t>
            </a:r>
            <a:r>
              <a:rPr lang="en-US" altLang="zh-TW" sz="2200" dirty="0">
                <a:solidFill>
                  <a:schemeClr val="tx2"/>
                </a:solidFill>
              </a:rPr>
              <a:t>2015</a:t>
            </a:r>
            <a:r>
              <a:rPr lang="en-US" altLang="zh-TW" sz="2200" dirty="0">
                <a:solidFill>
                  <a:schemeClr val="tx2"/>
                </a:solidFill>
                <a:latin typeface="標楷體" panose="03000509000000000000" pitchFamily="65" charset="-120"/>
                <a:ea typeface="標楷體" panose="03000509000000000000" pitchFamily="65" charset="-120"/>
              </a:rPr>
              <a:t> </a:t>
            </a:r>
            <a:r>
              <a:rPr lang="zh-TW" altLang="en-US" sz="2200" dirty="0">
                <a:solidFill>
                  <a:schemeClr val="tx2"/>
                </a:solidFill>
                <a:latin typeface="標楷體" panose="03000509000000000000" pitchFamily="65" charset="-120"/>
                <a:ea typeface="標楷體" panose="03000509000000000000" pitchFamily="65" charset="-120"/>
              </a:rPr>
              <a:t>年的應付款項週轉率分別為 </a:t>
            </a:r>
            <a:r>
              <a:rPr lang="en-US" altLang="zh-TW" sz="2200" dirty="0">
                <a:solidFill>
                  <a:schemeClr val="tx2"/>
                </a:solidFill>
              </a:rPr>
              <a:t>4.94 </a:t>
            </a:r>
            <a:r>
              <a:rPr lang="zh-TW" altLang="en-US" sz="2200" dirty="0">
                <a:solidFill>
                  <a:schemeClr val="tx2"/>
                </a:solidFill>
                <a:latin typeface="標楷體" panose="03000509000000000000" pitchFamily="65" charset="-120"/>
                <a:ea typeface="標楷體" panose="03000509000000000000" pitchFamily="65" charset="-120"/>
              </a:rPr>
              <a:t>和</a:t>
            </a:r>
            <a:r>
              <a:rPr lang="en-US" altLang="zh-TW" sz="2200" dirty="0">
                <a:solidFill>
                  <a:schemeClr val="tx2"/>
                </a:solidFill>
              </a:rPr>
              <a:t>4.38</a:t>
            </a:r>
            <a:r>
              <a:rPr lang="zh-TW" altLang="en-US" sz="2200" dirty="0">
                <a:solidFill>
                  <a:schemeClr val="tx2"/>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標題 1">
            <a:extLst>
              <a:ext uri="{FF2B5EF4-FFF2-40B4-BE49-F238E27FC236}">
                <a16:creationId xmlns:a16="http://schemas.microsoft.com/office/drawing/2014/main" id="{1E403DAF-7F7C-4173-8755-4C8183539008}"/>
              </a:ext>
            </a:extLst>
          </p:cNvPr>
          <p:cNvSpPr>
            <a:spLocks noGrp="1"/>
          </p:cNvSpPr>
          <p:nvPr>
            <p:ph type="title"/>
          </p:nvPr>
        </p:nvSpPr>
        <p:spPr/>
        <p:txBody>
          <a:bodyPr/>
          <a:lstStyle/>
          <a:p>
            <a:r>
              <a:rPr lang="zh-TW" altLang="en-US"/>
              <a:t>  平均付款日數</a:t>
            </a:r>
          </a:p>
        </p:txBody>
      </p:sp>
      <p:graphicFrame>
        <p:nvGraphicFramePr>
          <p:cNvPr id="7" name="內容版面配置區 6">
            <a:extLst>
              <a:ext uri="{FF2B5EF4-FFF2-40B4-BE49-F238E27FC236}">
                <a16:creationId xmlns:a16="http://schemas.microsoft.com/office/drawing/2014/main" id="{2943EE80-7AAA-47D7-9429-F884C12C0233}"/>
              </a:ext>
            </a:extLst>
          </p:cNvPr>
          <p:cNvGraphicFramePr>
            <a:graphicFrameLocks noGrp="1"/>
          </p:cNvGraphicFramePr>
          <p:nvPr>
            <p:ph idx="1"/>
            <p:extLst>
              <p:ext uri="{D42A27DB-BD31-4B8C-83A1-F6EECF244321}">
                <p14:modId xmlns:p14="http://schemas.microsoft.com/office/powerpoint/2010/main" val="3081789405"/>
              </p:ext>
            </p:extLst>
          </p:nvPr>
        </p:nvGraphicFramePr>
        <p:xfrm>
          <a:off x="1111411" y="2705400"/>
          <a:ext cx="9969178" cy="1371672"/>
        </p:xfrm>
        <a:graphic>
          <a:graphicData uri="http://schemas.openxmlformats.org/drawingml/2006/table">
            <a:tbl>
              <a:tblPr/>
              <a:tblGrid>
                <a:gridCol w="2377969">
                  <a:extLst>
                    <a:ext uri="{9D8B030D-6E8A-4147-A177-3AD203B41FA5}">
                      <a16:colId xmlns:a16="http://schemas.microsoft.com/office/drawing/2014/main" val="20000"/>
                    </a:ext>
                  </a:extLst>
                </a:gridCol>
                <a:gridCol w="3658414">
                  <a:extLst>
                    <a:ext uri="{9D8B030D-6E8A-4147-A177-3AD203B41FA5}">
                      <a16:colId xmlns:a16="http://schemas.microsoft.com/office/drawing/2014/main" val="20001"/>
                    </a:ext>
                  </a:extLst>
                </a:gridCol>
                <a:gridCol w="3932795">
                  <a:extLst>
                    <a:ext uri="{9D8B030D-6E8A-4147-A177-3AD203B41FA5}">
                      <a16:colId xmlns:a16="http://schemas.microsoft.com/office/drawing/2014/main" val="20002"/>
                    </a:ext>
                  </a:extLst>
                </a:gridCol>
              </a:tblGrid>
              <a:tr h="39634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4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Times New Roman" pitchFamily="18" charset="0"/>
                          <a:ea typeface="新細明體" pitchFamily="18" charset="-120"/>
                        </a:rPr>
                        <a:t>平均付款日數</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365 ÷ 4.94 = 73.89 (</a:t>
                      </a: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日</a:t>
                      </a: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365 ÷ 4.38 = 83.33 (</a:t>
                      </a: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日</a:t>
                      </a: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2" name="日期版面配置區 1">
            <a:extLst>
              <a:ext uri="{FF2B5EF4-FFF2-40B4-BE49-F238E27FC236}">
                <a16:creationId xmlns:a16="http://schemas.microsoft.com/office/drawing/2014/main" id="{98BCB748-72B6-4EE6-B312-A706859C7D1B}"/>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C0AE43B9-1CCF-4AE3-AD38-D02D33D415A7}"/>
              </a:ext>
            </a:extLst>
          </p:cNvPr>
          <p:cNvSpPr>
            <a:spLocks noGrp="1"/>
          </p:cNvSpPr>
          <p:nvPr>
            <p:ph type="sldNum" sz="quarter" idx="12"/>
          </p:nvPr>
        </p:nvSpPr>
        <p:spPr/>
        <p:txBody>
          <a:bodyPr/>
          <a:lstStyle/>
          <a:p>
            <a:fld id="{7C6D81C2-4AF9-4E19-9330-C1C98C869BDD}" type="slidenum">
              <a:rPr lang="ko-KR" altLang="en-US" smtClean="0"/>
              <a:pPr/>
              <a:t>71</a:t>
            </a:fld>
            <a:endParaRPr lang="en-US" altLang="ko-KR"/>
          </a:p>
        </p:txBody>
      </p:sp>
      <p:sp>
        <p:nvSpPr>
          <p:cNvPr id="6" name="圓角矩形 5">
            <a:extLst>
              <a:ext uri="{FF2B5EF4-FFF2-40B4-BE49-F238E27FC236}">
                <a16:creationId xmlns:a16="http://schemas.microsoft.com/office/drawing/2014/main" id="{6AA14DCF-0967-4C29-9F35-C75AB9392B27}"/>
              </a:ext>
            </a:extLst>
          </p:cNvPr>
          <p:cNvSpPr/>
          <p:nvPr/>
        </p:nvSpPr>
        <p:spPr bwMode="auto">
          <a:xfrm>
            <a:off x="2238375" y="1785938"/>
            <a:ext cx="7162800" cy="571500"/>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平均付款日數 </a:t>
            </a:r>
            <a:r>
              <a:rPr lang="en-US" altLang="zh-TW" sz="2800" b="1" dirty="0">
                <a:solidFill>
                  <a:schemeClr val="tx1"/>
                </a:solidFill>
                <a:latin typeface="Times New Roman" pitchFamily="18" charset="0"/>
                <a:ea typeface="標楷體" pitchFamily="65" charset="-120"/>
                <a:cs typeface="Times New Roman" pitchFamily="18" charset="0"/>
              </a:rPr>
              <a:t>= 365 ÷ </a:t>
            </a:r>
            <a:r>
              <a:rPr lang="zh-TW" altLang="en-US" sz="2800" b="1" dirty="0">
                <a:solidFill>
                  <a:schemeClr val="tx1"/>
                </a:solidFill>
                <a:latin typeface="Times New Roman" pitchFamily="18" charset="0"/>
                <a:ea typeface="標楷體" pitchFamily="65" charset="-120"/>
                <a:cs typeface="Times New Roman" pitchFamily="18" charset="0"/>
              </a:rPr>
              <a:t>應付款項週轉率</a:t>
            </a:r>
          </a:p>
        </p:txBody>
      </p:sp>
      <p:sp>
        <p:nvSpPr>
          <p:cNvPr id="8" name="矩形 7">
            <a:extLst>
              <a:ext uri="{FF2B5EF4-FFF2-40B4-BE49-F238E27FC236}">
                <a16:creationId xmlns:a16="http://schemas.microsoft.com/office/drawing/2014/main" id="{47093D76-0876-4333-88BC-643BB1C7FAAC}"/>
              </a:ext>
            </a:extLst>
          </p:cNvPr>
          <p:cNvSpPr/>
          <p:nvPr/>
        </p:nvSpPr>
        <p:spPr>
          <a:xfrm>
            <a:off x="1111411" y="4357688"/>
            <a:ext cx="9969177" cy="1107996"/>
          </a:xfrm>
          <a:prstGeom prst="rect">
            <a:avLst/>
          </a:prstGeom>
        </p:spPr>
        <p:txBody>
          <a:bodyPr wrap="square">
            <a:spAutoFit/>
          </a:bodyP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Arial" panose="020B0604020202020204" pitchFamily="34" charset="0"/>
              <a:buChar char="•"/>
            </a:pPr>
            <a:r>
              <a:rPr lang="zh-TW" altLang="en-US" sz="2200" dirty="0">
                <a:solidFill>
                  <a:schemeClr val="tx2"/>
                </a:solidFill>
                <a:latin typeface="標楷體" panose="03000509000000000000" pitchFamily="65" charset="-120"/>
                <a:ea typeface="標楷體" panose="03000509000000000000" pitchFamily="65" charset="-120"/>
              </a:rPr>
              <a:t>中央公司 </a:t>
            </a:r>
            <a:r>
              <a:rPr lang="en-US" altLang="zh-TW" sz="2200" dirty="0">
                <a:solidFill>
                  <a:schemeClr val="tx2"/>
                </a:solidFill>
              </a:rPr>
              <a:t>2016 </a:t>
            </a:r>
            <a:r>
              <a:rPr lang="zh-TW" altLang="en-US" sz="2200" dirty="0">
                <a:solidFill>
                  <a:schemeClr val="tx2"/>
                </a:solidFill>
                <a:latin typeface="標楷體" panose="03000509000000000000" pitchFamily="65" charset="-120"/>
                <a:ea typeface="標楷體" panose="03000509000000000000" pitchFamily="65" charset="-120"/>
              </a:rPr>
              <a:t>年的應付款項平均約 </a:t>
            </a:r>
            <a:r>
              <a:rPr lang="en-US" altLang="zh-TW" sz="2200" dirty="0">
                <a:solidFill>
                  <a:schemeClr val="tx2"/>
                </a:solidFill>
              </a:rPr>
              <a:t>73.89</a:t>
            </a:r>
            <a:r>
              <a:rPr lang="zh-TW" altLang="en-US" sz="2200" dirty="0">
                <a:solidFill>
                  <a:schemeClr val="tx2"/>
                </a:solidFill>
                <a:latin typeface="標楷體" panose="03000509000000000000" pitchFamily="65" charset="-120"/>
                <a:ea typeface="標楷體" panose="03000509000000000000" pitchFamily="65" charset="-120"/>
              </a:rPr>
              <a:t>日可付清。若供應商訂的繳款期限短</a:t>
            </a:r>
            <a:r>
              <a:rPr lang="zh-TW" altLang="en-US" sz="2200" dirty="0">
                <a:solidFill>
                  <a:schemeClr val="tx2"/>
                </a:solidFill>
              </a:rPr>
              <a:t>於 </a:t>
            </a:r>
            <a:r>
              <a:rPr lang="en-US" altLang="zh-TW" sz="2200" dirty="0">
                <a:solidFill>
                  <a:schemeClr val="tx2"/>
                </a:solidFill>
              </a:rPr>
              <a:t>74 </a:t>
            </a:r>
            <a:r>
              <a:rPr lang="zh-TW" altLang="en-US" sz="2200" dirty="0">
                <a:solidFill>
                  <a:schemeClr val="tx2"/>
                </a:solidFill>
                <a:latin typeface="標楷體" panose="03000509000000000000" pitchFamily="65" charset="-120"/>
                <a:ea typeface="標楷體" panose="03000509000000000000" pitchFamily="65" charset="-120"/>
              </a:rPr>
              <a:t>日，代表中央公司經常違約延遲繳款，有可能失去現金折扣的機會，也可能要接受違約罰款。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標題 1">
            <a:extLst>
              <a:ext uri="{FF2B5EF4-FFF2-40B4-BE49-F238E27FC236}">
                <a16:creationId xmlns:a16="http://schemas.microsoft.com/office/drawing/2014/main" id="{72043AAB-DCB8-428D-9444-45530FF9EFE1}"/>
              </a:ext>
            </a:extLst>
          </p:cNvPr>
          <p:cNvSpPr>
            <a:spLocks noGrp="1"/>
          </p:cNvSpPr>
          <p:nvPr>
            <p:ph type="title"/>
          </p:nvPr>
        </p:nvSpPr>
        <p:spPr/>
        <p:txBody>
          <a:bodyPr/>
          <a:lstStyle/>
          <a:p>
            <a:r>
              <a:rPr lang="en-US" altLang="zh-TW"/>
              <a:t>5. </a:t>
            </a:r>
            <a:r>
              <a:rPr lang="zh-TW" altLang="en-US"/>
              <a:t>現金變現日數</a:t>
            </a:r>
          </a:p>
        </p:txBody>
      </p:sp>
      <p:sp>
        <p:nvSpPr>
          <p:cNvPr id="83971" name="內容版面配置區 2">
            <a:extLst>
              <a:ext uri="{FF2B5EF4-FFF2-40B4-BE49-F238E27FC236}">
                <a16:creationId xmlns:a16="http://schemas.microsoft.com/office/drawing/2014/main" id="{8F47443F-AF22-42A0-93A9-5A64E7D1D772}"/>
              </a:ext>
            </a:extLst>
          </p:cNvPr>
          <p:cNvSpPr>
            <a:spLocks noGrp="1"/>
          </p:cNvSpPr>
          <p:nvPr>
            <p:ph idx="1"/>
          </p:nvPr>
        </p:nvSpPr>
        <p:spPr>
          <a:xfrm>
            <a:off x="609600" y="2420887"/>
            <a:ext cx="10972800" cy="3824337"/>
          </a:xfrm>
        </p:spPr>
        <p:txBody>
          <a:bodyPr/>
          <a:lstStyle/>
          <a:p>
            <a:r>
              <a:rPr lang="zh-TW" altLang="en-US" dirty="0"/>
              <a:t>係指從購貨付現到銷貨收現之日數。</a:t>
            </a:r>
          </a:p>
          <a:p>
            <a:r>
              <a:rPr lang="zh-TW" altLang="en-US" dirty="0"/>
              <a:t>意即付了供應商的貨款後，平均再過幾日可以收到顧客所欠的貨款。</a:t>
            </a:r>
            <a:endParaRPr lang="en-US" altLang="zh-TW" dirty="0"/>
          </a:p>
          <a:p>
            <a:endParaRPr lang="zh-TW" altLang="en-US" dirty="0"/>
          </a:p>
        </p:txBody>
      </p:sp>
      <p:sp>
        <p:nvSpPr>
          <p:cNvPr id="2" name="日期版面配置區 1">
            <a:extLst>
              <a:ext uri="{FF2B5EF4-FFF2-40B4-BE49-F238E27FC236}">
                <a16:creationId xmlns:a16="http://schemas.microsoft.com/office/drawing/2014/main" id="{A601745A-1649-4E66-BF42-28A6A35CADB7}"/>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F05349E3-5891-4538-8B3C-5861A90BDD16}"/>
              </a:ext>
            </a:extLst>
          </p:cNvPr>
          <p:cNvSpPr>
            <a:spLocks noGrp="1"/>
          </p:cNvSpPr>
          <p:nvPr>
            <p:ph type="sldNum" sz="quarter" idx="12"/>
          </p:nvPr>
        </p:nvSpPr>
        <p:spPr/>
        <p:txBody>
          <a:bodyPr/>
          <a:lstStyle/>
          <a:p>
            <a:fld id="{7C6D81C2-4AF9-4E19-9330-C1C98C869BDD}" type="slidenum">
              <a:rPr lang="ko-KR" altLang="en-US" smtClean="0"/>
              <a:pPr/>
              <a:t>72</a:t>
            </a:fld>
            <a:endParaRPr lang="en-US" altLang="ko-KR"/>
          </a:p>
        </p:txBody>
      </p:sp>
      <p:sp>
        <p:nvSpPr>
          <p:cNvPr id="6" name="圓角矩形 5">
            <a:extLst>
              <a:ext uri="{FF2B5EF4-FFF2-40B4-BE49-F238E27FC236}">
                <a16:creationId xmlns:a16="http://schemas.microsoft.com/office/drawing/2014/main" id="{3B1C67F7-3838-4A4C-A4CE-146A8E75A5F9}"/>
              </a:ext>
            </a:extLst>
          </p:cNvPr>
          <p:cNvSpPr/>
          <p:nvPr/>
        </p:nvSpPr>
        <p:spPr bwMode="auto">
          <a:xfrm>
            <a:off x="2219325" y="1363656"/>
            <a:ext cx="7772400" cy="993278"/>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現金變現日數 </a:t>
            </a:r>
            <a:r>
              <a:rPr lang="en-US" altLang="zh-TW" sz="2800" b="1" dirty="0">
                <a:solidFill>
                  <a:schemeClr val="tx1"/>
                </a:solidFill>
                <a:latin typeface="Times New Roman" pitchFamily="18" charset="0"/>
                <a:ea typeface="標楷體" pitchFamily="65" charset="-120"/>
                <a:cs typeface="Times New Roman" pitchFamily="18" charset="0"/>
              </a:rPr>
              <a:t>= </a:t>
            </a:r>
          </a:p>
          <a:p>
            <a:pP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平均收現日數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平均銷貨日數 − 平均付款日數</a:t>
            </a:r>
          </a:p>
        </p:txBody>
      </p:sp>
      <p:graphicFrame>
        <p:nvGraphicFramePr>
          <p:cNvPr id="8" name="表格 7">
            <a:extLst>
              <a:ext uri="{FF2B5EF4-FFF2-40B4-BE49-F238E27FC236}">
                <a16:creationId xmlns:a16="http://schemas.microsoft.com/office/drawing/2014/main" id="{A035FC58-729D-403A-BC1E-1AA1B918DB7D}"/>
              </a:ext>
            </a:extLst>
          </p:cNvPr>
          <p:cNvGraphicFramePr>
            <a:graphicFrameLocks noGrp="1"/>
          </p:cNvGraphicFramePr>
          <p:nvPr>
            <p:extLst>
              <p:ext uri="{D42A27DB-BD31-4B8C-83A1-F6EECF244321}">
                <p14:modId xmlns:p14="http://schemas.microsoft.com/office/powerpoint/2010/main" val="1313712597"/>
              </p:ext>
            </p:extLst>
          </p:nvPr>
        </p:nvGraphicFramePr>
        <p:xfrm>
          <a:off x="1090589" y="4214220"/>
          <a:ext cx="10225136" cy="1737318"/>
        </p:xfrm>
        <a:graphic>
          <a:graphicData uri="http://schemas.openxmlformats.org/drawingml/2006/table">
            <a:tbl>
              <a:tblPr/>
              <a:tblGrid>
                <a:gridCol w="2251406">
                  <a:extLst>
                    <a:ext uri="{9D8B030D-6E8A-4147-A177-3AD203B41FA5}">
                      <a16:colId xmlns:a16="http://schemas.microsoft.com/office/drawing/2014/main" val="20000"/>
                    </a:ext>
                  </a:extLst>
                </a:gridCol>
                <a:gridCol w="3939961">
                  <a:extLst>
                    <a:ext uri="{9D8B030D-6E8A-4147-A177-3AD203B41FA5}">
                      <a16:colId xmlns:a16="http://schemas.microsoft.com/office/drawing/2014/main" val="20001"/>
                    </a:ext>
                  </a:extLst>
                </a:gridCol>
                <a:gridCol w="4033769">
                  <a:extLst>
                    <a:ext uri="{9D8B030D-6E8A-4147-A177-3AD203B41FA5}">
                      <a16:colId xmlns:a16="http://schemas.microsoft.com/office/drawing/2014/main" val="20002"/>
                    </a:ext>
                  </a:extLst>
                </a:gridCol>
              </a:tblGrid>
              <a:tr h="39631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1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70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Times New Roman" pitchFamily="18" charset="0"/>
                          <a:ea typeface="新細明體" pitchFamily="18" charset="-120"/>
                        </a:rPr>
                        <a:t>現金變現日數</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40.07 + 63.92 − 73.89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 30.10 (</a:t>
                      </a: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日</a:t>
                      </a: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36.50 + 73.00 − 83.33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 26.17 (</a:t>
                      </a: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日</a:t>
                      </a: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9" name="矩形 8">
            <a:extLst>
              <a:ext uri="{FF2B5EF4-FFF2-40B4-BE49-F238E27FC236}">
                <a16:creationId xmlns:a16="http://schemas.microsoft.com/office/drawing/2014/main" id="{506658FD-89A9-4271-AEF4-D2CC6DEC843B}"/>
              </a:ext>
            </a:extLst>
          </p:cNvPr>
          <p:cNvSpPr/>
          <p:nvPr/>
        </p:nvSpPr>
        <p:spPr>
          <a:xfrm>
            <a:off x="1090589" y="5988161"/>
            <a:ext cx="10117979" cy="430887"/>
          </a:xfrm>
          <a:prstGeom prst="rect">
            <a:avLst/>
          </a:prstGeom>
        </p:spPr>
        <p:txBody>
          <a:bodyPr wrap="square">
            <a:spAutoFit/>
          </a:bodyP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Arial" panose="020B0604020202020204" pitchFamily="34" charset="0"/>
              <a:buChar char="•"/>
            </a:pPr>
            <a:r>
              <a:rPr lang="zh-TW" altLang="en-US" sz="2200" dirty="0">
                <a:solidFill>
                  <a:schemeClr val="tx2"/>
                </a:solidFill>
                <a:latin typeface="標楷體" panose="03000509000000000000" pitchFamily="65" charset="-120"/>
                <a:ea typeface="標楷體" panose="03000509000000000000" pitchFamily="65" charset="-120"/>
              </a:rPr>
              <a:t>中央公司</a:t>
            </a:r>
            <a:r>
              <a:rPr lang="zh-TW" altLang="en-US" sz="2200" dirty="0">
                <a:solidFill>
                  <a:schemeClr val="tx2"/>
                </a:solidFill>
              </a:rPr>
              <a:t> </a:t>
            </a:r>
            <a:r>
              <a:rPr lang="en-US" altLang="zh-TW" sz="2200" dirty="0">
                <a:solidFill>
                  <a:schemeClr val="tx2"/>
                </a:solidFill>
              </a:rPr>
              <a:t>2016 </a:t>
            </a:r>
            <a:r>
              <a:rPr lang="zh-TW" altLang="en-US" sz="2200" dirty="0">
                <a:solidFill>
                  <a:schemeClr val="tx2"/>
                </a:solidFill>
                <a:latin typeface="標楷體" panose="03000509000000000000" pitchFamily="65" charset="-120"/>
                <a:ea typeface="標楷體" panose="03000509000000000000" pitchFamily="65" charset="-120"/>
              </a:rPr>
              <a:t>年及 </a:t>
            </a:r>
            <a:r>
              <a:rPr lang="en-US" altLang="zh-TW" sz="2200" dirty="0">
                <a:solidFill>
                  <a:schemeClr val="tx2"/>
                </a:solidFill>
              </a:rPr>
              <a:t>2015</a:t>
            </a:r>
            <a:r>
              <a:rPr lang="zh-TW" altLang="en-US" sz="2200" dirty="0">
                <a:solidFill>
                  <a:schemeClr val="tx2"/>
                </a:solidFill>
                <a:latin typeface="標楷體" panose="03000509000000000000" pitchFamily="65" charset="-120"/>
                <a:ea typeface="標楷體" panose="03000509000000000000" pitchFamily="65" charset="-120"/>
              </a:rPr>
              <a:t>年的現金變現日數分別為 </a:t>
            </a:r>
            <a:r>
              <a:rPr lang="en-US" altLang="zh-TW" sz="2200" dirty="0">
                <a:solidFill>
                  <a:schemeClr val="tx2"/>
                </a:solidFill>
              </a:rPr>
              <a:t>30.10</a:t>
            </a:r>
            <a:r>
              <a:rPr lang="en-US" altLang="zh-TW" sz="2200" dirty="0">
                <a:solidFill>
                  <a:schemeClr val="tx2"/>
                </a:solidFill>
                <a:latin typeface="標楷體" panose="03000509000000000000" pitchFamily="65" charset="-120"/>
                <a:ea typeface="標楷體" panose="03000509000000000000" pitchFamily="65" charset="-120"/>
              </a:rPr>
              <a:t> </a:t>
            </a:r>
            <a:r>
              <a:rPr lang="zh-TW" altLang="en-US" sz="2200" dirty="0">
                <a:solidFill>
                  <a:schemeClr val="tx2"/>
                </a:solidFill>
                <a:latin typeface="標楷體" panose="03000509000000000000" pitchFamily="65" charset="-120"/>
                <a:ea typeface="標楷體" panose="03000509000000000000" pitchFamily="65" charset="-120"/>
              </a:rPr>
              <a:t>和 </a:t>
            </a:r>
            <a:r>
              <a:rPr lang="en-US" altLang="zh-TW" sz="2200" dirty="0">
                <a:solidFill>
                  <a:schemeClr val="tx2"/>
                </a:solidFill>
              </a:rPr>
              <a:t>26.17</a:t>
            </a:r>
            <a:r>
              <a:rPr lang="zh-TW" altLang="en-US" sz="2200" dirty="0">
                <a:solidFill>
                  <a:schemeClr val="tx2"/>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標題 1">
            <a:extLst>
              <a:ext uri="{FF2B5EF4-FFF2-40B4-BE49-F238E27FC236}">
                <a16:creationId xmlns:a16="http://schemas.microsoft.com/office/drawing/2014/main" id="{42C7B41A-FBAF-4B73-B75F-533CA8548A9D}"/>
              </a:ext>
            </a:extLst>
          </p:cNvPr>
          <p:cNvSpPr>
            <a:spLocks noGrp="1"/>
          </p:cNvSpPr>
          <p:nvPr>
            <p:ph type="title"/>
          </p:nvPr>
        </p:nvSpPr>
        <p:spPr/>
        <p:txBody>
          <a:bodyPr/>
          <a:lstStyle/>
          <a:p>
            <a:r>
              <a:rPr lang="en-US" altLang="zh-TW" dirty="0"/>
              <a:t>6. </a:t>
            </a:r>
            <a:r>
              <a:rPr lang="zh-TW" altLang="en-US" dirty="0"/>
              <a:t>不動產、廠房及設備週轉率</a:t>
            </a:r>
          </a:p>
        </p:txBody>
      </p:sp>
      <p:sp>
        <p:nvSpPr>
          <p:cNvPr id="84995" name="內容版面配置區 2">
            <a:extLst>
              <a:ext uri="{FF2B5EF4-FFF2-40B4-BE49-F238E27FC236}">
                <a16:creationId xmlns:a16="http://schemas.microsoft.com/office/drawing/2014/main" id="{AEC6EB2E-B281-40C2-BC91-E0BC5EBE1EBD}"/>
              </a:ext>
            </a:extLst>
          </p:cNvPr>
          <p:cNvSpPr>
            <a:spLocks noGrp="1"/>
          </p:cNvSpPr>
          <p:nvPr>
            <p:ph idx="1"/>
          </p:nvPr>
        </p:nvSpPr>
        <p:spPr>
          <a:xfrm>
            <a:off x="407368" y="2175793"/>
            <a:ext cx="11665296" cy="4069432"/>
          </a:xfrm>
        </p:spPr>
        <p:txBody>
          <a:bodyPr/>
          <a:lstStyle/>
          <a:p>
            <a:r>
              <a:rPr lang="zh-TW" altLang="en-US" dirty="0"/>
              <a:t>用以瞭解該企業運用不動產、廠房及設備產生銷貨淨額的效率。</a:t>
            </a:r>
          </a:p>
          <a:p>
            <a:r>
              <a:rPr lang="zh-TW" altLang="en-US" dirty="0"/>
              <a:t>代表每運用</a:t>
            </a:r>
            <a:r>
              <a:rPr lang="en-US" altLang="zh-TW" dirty="0"/>
              <a:t>1</a:t>
            </a:r>
            <a:r>
              <a:rPr lang="zh-TW" altLang="en-US" dirty="0"/>
              <a:t>元不動產、廠房及設備可以產生的銷貨淨額。</a:t>
            </a:r>
          </a:p>
          <a:p>
            <a:r>
              <a:rPr lang="zh-TW" altLang="en-US" dirty="0"/>
              <a:t>此比率越高，表示不動產、廠房及設備之運用越有效率。</a:t>
            </a:r>
          </a:p>
        </p:txBody>
      </p:sp>
      <p:sp>
        <p:nvSpPr>
          <p:cNvPr id="2" name="日期版面配置區 1">
            <a:extLst>
              <a:ext uri="{FF2B5EF4-FFF2-40B4-BE49-F238E27FC236}">
                <a16:creationId xmlns:a16="http://schemas.microsoft.com/office/drawing/2014/main" id="{FEA01E98-77F1-4A59-BED0-D5DE4159B390}"/>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D51C184E-A6A4-46EB-92EC-C4BADC9B38FE}"/>
              </a:ext>
            </a:extLst>
          </p:cNvPr>
          <p:cNvSpPr>
            <a:spLocks noGrp="1"/>
          </p:cNvSpPr>
          <p:nvPr>
            <p:ph type="sldNum" sz="quarter" idx="12"/>
          </p:nvPr>
        </p:nvSpPr>
        <p:spPr>
          <a:xfrm>
            <a:off x="8777814" y="6585956"/>
            <a:ext cx="2844800" cy="476250"/>
          </a:xfrm>
        </p:spPr>
        <p:txBody>
          <a:bodyPr/>
          <a:lstStyle/>
          <a:p>
            <a:fld id="{7C6D81C2-4AF9-4E19-9330-C1C98C869BDD}" type="slidenum">
              <a:rPr lang="ko-KR" altLang="en-US" smtClean="0"/>
              <a:pPr/>
              <a:t>73</a:t>
            </a:fld>
            <a:endParaRPr lang="en-US" altLang="ko-KR"/>
          </a:p>
        </p:txBody>
      </p:sp>
      <p:sp>
        <p:nvSpPr>
          <p:cNvPr id="6" name="圓角矩形 5">
            <a:extLst>
              <a:ext uri="{FF2B5EF4-FFF2-40B4-BE49-F238E27FC236}">
                <a16:creationId xmlns:a16="http://schemas.microsoft.com/office/drawing/2014/main" id="{59153CA2-951B-499D-9648-54170C20274E}"/>
              </a:ext>
            </a:extLst>
          </p:cNvPr>
          <p:cNvSpPr/>
          <p:nvPr/>
        </p:nvSpPr>
        <p:spPr bwMode="auto">
          <a:xfrm>
            <a:off x="609600" y="1340768"/>
            <a:ext cx="11319048" cy="757237"/>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defRPr/>
            </a:pPr>
            <a:r>
              <a:rPr lang="zh-TW" altLang="en-US" sz="2800" b="1" dirty="0">
                <a:solidFill>
                  <a:schemeClr val="tx1"/>
                </a:solidFill>
                <a:latin typeface="Times New Roman" pitchFamily="18" charset="0"/>
                <a:ea typeface="標楷體" pitchFamily="65" charset="-120"/>
                <a:cs typeface="Times New Roman" pitchFamily="18" charset="0"/>
              </a:rPr>
              <a:t>不動產、廠房及設備週轉率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銷貨淨額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平均不動產、廠房及設備淨額</a:t>
            </a:r>
          </a:p>
        </p:txBody>
      </p:sp>
      <p:graphicFrame>
        <p:nvGraphicFramePr>
          <p:cNvPr id="7" name="表格 6">
            <a:extLst>
              <a:ext uri="{FF2B5EF4-FFF2-40B4-BE49-F238E27FC236}">
                <a16:creationId xmlns:a16="http://schemas.microsoft.com/office/drawing/2014/main" id="{A7F72B25-5949-4902-8588-783073A41B2C}"/>
              </a:ext>
            </a:extLst>
          </p:cNvPr>
          <p:cNvGraphicFramePr>
            <a:graphicFrameLocks noGrp="1"/>
          </p:cNvGraphicFramePr>
          <p:nvPr>
            <p:extLst>
              <p:ext uri="{D42A27DB-BD31-4B8C-83A1-F6EECF244321}">
                <p14:modId xmlns:p14="http://schemas.microsoft.com/office/powerpoint/2010/main" val="155996897"/>
              </p:ext>
            </p:extLst>
          </p:nvPr>
        </p:nvGraphicFramePr>
        <p:xfrm>
          <a:off x="839417" y="4040732"/>
          <a:ext cx="11233246" cy="1737432"/>
        </p:xfrm>
        <a:graphic>
          <a:graphicData uri="http://schemas.openxmlformats.org/drawingml/2006/table">
            <a:tbl>
              <a:tblPr/>
              <a:tblGrid>
                <a:gridCol w="2664295">
                  <a:extLst>
                    <a:ext uri="{9D8B030D-6E8A-4147-A177-3AD203B41FA5}">
                      <a16:colId xmlns:a16="http://schemas.microsoft.com/office/drawing/2014/main" val="20000"/>
                    </a:ext>
                  </a:extLst>
                </a:gridCol>
                <a:gridCol w="5437144">
                  <a:extLst>
                    <a:ext uri="{9D8B030D-6E8A-4147-A177-3AD203B41FA5}">
                      <a16:colId xmlns:a16="http://schemas.microsoft.com/office/drawing/2014/main" val="20001"/>
                    </a:ext>
                  </a:extLst>
                </a:gridCol>
                <a:gridCol w="3131807">
                  <a:extLst>
                    <a:ext uri="{9D8B030D-6E8A-4147-A177-3AD203B41FA5}">
                      <a16:colId xmlns:a16="http://schemas.microsoft.com/office/drawing/2014/main" val="20002"/>
                    </a:ext>
                  </a:extLst>
                </a:gridCol>
              </a:tblGrid>
              <a:tr h="396277">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 </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4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7012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不動產、廠房及設備週轉率</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1,200,000 ÷ [(785,000 + 670,000) ÷ 2] = 1.65</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1,000,000 ÷ 670,000 = 1.49</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8" name="矩形 7">
            <a:extLst>
              <a:ext uri="{FF2B5EF4-FFF2-40B4-BE49-F238E27FC236}">
                <a16:creationId xmlns:a16="http://schemas.microsoft.com/office/drawing/2014/main" id="{D149BAD9-6A64-44D7-8E02-31F27F9C89B4}"/>
              </a:ext>
            </a:extLst>
          </p:cNvPr>
          <p:cNvSpPr/>
          <p:nvPr/>
        </p:nvSpPr>
        <p:spPr>
          <a:xfrm>
            <a:off x="996710" y="5860256"/>
            <a:ext cx="10175854" cy="769937"/>
          </a:xfrm>
          <a:prstGeom prst="rect">
            <a:avLst/>
          </a:prstGeom>
        </p:spPr>
        <p:txBody>
          <a:bodyPr wrap="square">
            <a:spAutoFit/>
          </a:bodyP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Arial" panose="020B0604020202020204" pitchFamily="34" charset="0"/>
              <a:buChar char="•"/>
            </a:pPr>
            <a:r>
              <a:rPr lang="zh-TW" altLang="en-US" sz="2200" dirty="0">
                <a:solidFill>
                  <a:schemeClr val="tx2"/>
                </a:solidFill>
                <a:latin typeface="標楷體" panose="03000509000000000000" pitchFamily="65" charset="-120"/>
                <a:ea typeface="標楷體" panose="03000509000000000000" pitchFamily="65" charset="-120"/>
              </a:rPr>
              <a:t>中央公司之不動產、廠房及設備週轉率，由</a:t>
            </a:r>
            <a:r>
              <a:rPr lang="en-US" altLang="zh-TW" sz="2200" dirty="0">
                <a:solidFill>
                  <a:schemeClr val="tx2"/>
                </a:solidFill>
              </a:rPr>
              <a:t>2015</a:t>
            </a:r>
            <a:r>
              <a:rPr lang="zh-TW" altLang="en-US" sz="2200" dirty="0">
                <a:solidFill>
                  <a:schemeClr val="tx2"/>
                </a:solidFill>
                <a:latin typeface="標楷體" panose="03000509000000000000" pitchFamily="65" charset="-120"/>
                <a:ea typeface="標楷體" panose="03000509000000000000" pitchFamily="65" charset="-120"/>
              </a:rPr>
              <a:t>年</a:t>
            </a:r>
            <a:r>
              <a:rPr lang="en-US" altLang="zh-TW" sz="2200" dirty="0">
                <a:solidFill>
                  <a:schemeClr val="tx2"/>
                </a:solidFill>
              </a:rPr>
              <a:t>1.49</a:t>
            </a:r>
            <a:r>
              <a:rPr lang="zh-TW" altLang="en-US" sz="2200" dirty="0">
                <a:solidFill>
                  <a:schemeClr val="tx2"/>
                </a:solidFill>
                <a:latin typeface="標楷體" panose="03000509000000000000" pitchFamily="65" charset="-120"/>
                <a:ea typeface="標楷體" panose="03000509000000000000" pitchFamily="65" charset="-120"/>
              </a:rPr>
              <a:t>提高到</a:t>
            </a:r>
            <a:r>
              <a:rPr lang="en-US" altLang="zh-TW" sz="2200" dirty="0">
                <a:solidFill>
                  <a:schemeClr val="tx2"/>
                </a:solidFill>
              </a:rPr>
              <a:t>2016</a:t>
            </a:r>
            <a:r>
              <a:rPr lang="zh-TW" altLang="en-US" sz="2200" dirty="0">
                <a:solidFill>
                  <a:schemeClr val="tx2"/>
                </a:solidFill>
                <a:latin typeface="標楷體" panose="03000509000000000000" pitchFamily="65" charset="-120"/>
                <a:ea typeface="標楷體" panose="03000509000000000000" pitchFamily="65" charset="-120"/>
              </a:rPr>
              <a:t>年的</a:t>
            </a:r>
            <a:r>
              <a:rPr lang="en-US" altLang="zh-TW" sz="2200" dirty="0">
                <a:solidFill>
                  <a:schemeClr val="tx2"/>
                </a:solidFill>
              </a:rPr>
              <a:t>1.65</a:t>
            </a:r>
            <a:r>
              <a:rPr lang="zh-TW" altLang="en-US" sz="2200" dirty="0">
                <a:solidFill>
                  <a:schemeClr val="tx2"/>
                </a:solidFill>
              </a:rPr>
              <a:t>，</a:t>
            </a:r>
            <a:r>
              <a:rPr lang="zh-TW" altLang="en-US" sz="2200" dirty="0">
                <a:solidFill>
                  <a:schemeClr val="tx2"/>
                </a:solidFill>
                <a:latin typeface="標楷體" panose="03000509000000000000" pitchFamily="65" charset="-120"/>
                <a:ea typeface="標楷體" panose="03000509000000000000" pitchFamily="65" charset="-120"/>
              </a:rPr>
              <a:t>表示不動產、廠房及設備運用效率略有增加。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標題 1">
            <a:extLst>
              <a:ext uri="{FF2B5EF4-FFF2-40B4-BE49-F238E27FC236}">
                <a16:creationId xmlns:a16="http://schemas.microsoft.com/office/drawing/2014/main" id="{843006F6-063E-447A-93E9-F5916401A310}"/>
              </a:ext>
            </a:extLst>
          </p:cNvPr>
          <p:cNvSpPr>
            <a:spLocks noGrp="1"/>
          </p:cNvSpPr>
          <p:nvPr>
            <p:ph type="title"/>
          </p:nvPr>
        </p:nvSpPr>
        <p:spPr/>
        <p:txBody>
          <a:bodyPr/>
          <a:lstStyle/>
          <a:p>
            <a:r>
              <a:rPr lang="en-US" altLang="zh-TW" dirty="0"/>
              <a:t>7. </a:t>
            </a:r>
            <a:r>
              <a:rPr lang="zh-TW" altLang="en-US" dirty="0"/>
              <a:t>權益週轉率</a:t>
            </a:r>
          </a:p>
        </p:txBody>
      </p:sp>
      <p:sp>
        <p:nvSpPr>
          <p:cNvPr id="86019" name="內容版面配置區 2">
            <a:extLst>
              <a:ext uri="{FF2B5EF4-FFF2-40B4-BE49-F238E27FC236}">
                <a16:creationId xmlns:a16="http://schemas.microsoft.com/office/drawing/2014/main" id="{51974063-43FB-4BC7-A6DE-C77131EE7C75}"/>
              </a:ext>
            </a:extLst>
          </p:cNvPr>
          <p:cNvSpPr>
            <a:spLocks noGrp="1"/>
          </p:cNvSpPr>
          <p:nvPr>
            <p:ph idx="1"/>
          </p:nvPr>
        </p:nvSpPr>
        <p:spPr>
          <a:xfrm>
            <a:off x="609600" y="2029309"/>
            <a:ext cx="10972800" cy="4215916"/>
          </a:xfrm>
        </p:spPr>
        <p:txBody>
          <a:bodyPr/>
          <a:lstStyle/>
          <a:p>
            <a:r>
              <a:rPr lang="zh-TW" altLang="en-US" dirty="0"/>
              <a:t>用以瞭解該企業運用權益產生銷貨淨額的效率。</a:t>
            </a:r>
          </a:p>
          <a:p>
            <a:r>
              <a:rPr lang="zh-TW" altLang="en-US" dirty="0"/>
              <a:t>亦即表示每 </a:t>
            </a:r>
            <a:r>
              <a:rPr lang="en-US" altLang="zh-TW" dirty="0"/>
              <a:t>1 </a:t>
            </a:r>
            <a:r>
              <a:rPr lang="zh-TW" altLang="en-US" dirty="0"/>
              <a:t>元權益，可以產生多少銷貨淨額。</a:t>
            </a:r>
          </a:p>
          <a:p>
            <a:r>
              <a:rPr lang="zh-TW" altLang="en-US" dirty="0"/>
              <a:t>此比率越高，表示運用權益之資金來源的效率越高，而可產生較高的權益報酬率。</a:t>
            </a:r>
            <a:endParaRPr lang="en-US" altLang="zh-TW" dirty="0"/>
          </a:p>
          <a:p>
            <a:endParaRPr lang="en-US" altLang="zh-TW" dirty="0"/>
          </a:p>
        </p:txBody>
      </p:sp>
      <p:sp>
        <p:nvSpPr>
          <p:cNvPr id="2" name="日期版面配置區 1">
            <a:extLst>
              <a:ext uri="{FF2B5EF4-FFF2-40B4-BE49-F238E27FC236}">
                <a16:creationId xmlns:a16="http://schemas.microsoft.com/office/drawing/2014/main" id="{8018696A-F62C-4E42-85CE-03CDD26FFE5D}"/>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6B382E14-3B87-4556-84C1-380C1750B5C9}"/>
              </a:ext>
            </a:extLst>
          </p:cNvPr>
          <p:cNvSpPr>
            <a:spLocks noGrp="1"/>
          </p:cNvSpPr>
          <p:nvPr>
            <p:ph type="sldNum" sz="quarter" idx="12"/>
          </p:nvPr>
        </p:nvSpPr>
        <p:spPr/>
        <p:txBody>
          <a:bodyPr/>
          <a:lstStyle/>
          <a:p>
            <a:fld id="{7C6D81C2-4AF9-4E19-9330-C1C98C869BDD}" type="slidenum">
              <a:rPr lang="ko-KR" altLang="en-US" smtClean="0"/>
              <a:pPr/>
              <a:t>74</a:t>
            </a:fld>
            <a:endParaRPr lang="en-US" altLang="ko-KR"/>
          </a:p>
        </p:txBody>
      </p:sp>
      <p:sp>
        <p:nvSpPr>
          <p:cNvPr id="8" name="圓角矩形 7">
            <a:extLst>
              <a:ext uri="{FF2B5EF4-FFF2-40B4-BE49-F238E27FC236}">
                <a16:creationId xmlns:a16="http://schemas.microsoft.com/office/drawing/2014/main" id="{4418207F-E05F-4897-9CC8-4E7AC5ADB822}"/>
              </a:ext>
            </a:extLst>
          </p:cNvPr>
          <p:cNvSpPr/>
          <p:nvPr/>
        </p:nvSpPr>
        <p:spPr bwMode="auto">
          <a:xfrm>
            <a:off x="2006600" y="1372468"/>
            <a:ext cx="8153400" cy="647315"/>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權益週轉率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銷貨淨額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平均權益淨額</a:t>
            </a:r>
          </a:p>
        </p:txBody>
      </p:sp>
      <p:graphicFrame>
        <p:nvGraphicFramePr>
          <p:cNvPr id="9" name="表格 8">
            <a:extLst>
              <a:ext uri="{FF2B5EF4-FFF2-40B4-BE49-F238E27FC236}">
                <a16:creationId xmlns:a16="http://schemas.microsoft.com/office/drawing/2014/main" id="{F6C74243-763C-4AC4-ADB4-548214161135}"/>
              </a:ext>
            </a:extLst>
          </p:cNvPr>
          <p:cNvGraphicFramePr>
            <a:graphicFrameLocks noGrp="1"/>
          </p:cNvGraphicFramePr>
          <p:nvPr>
            <p:extLst>
              <p:ext uri="{D42A27DB-BD31-4B8C-83A1-F6EECF244321}">
                <p14:modId xmlns:p14="http://schemas.microsoft.com/office/powerpoint/2010/main" val="3676746953"/>
              </p:ext>
            </p:extLst>
          </p:nvPr>
        </p:nvGraphicFramePr>
        <p:xfrm>
          <a:off x="1042740" y="4365104"/>
          <a:ext cx="10081120" cy="1737420"/>
        </p:xfrm>
        <a:graphic>
          <a:graphicData uri="http://schemas.openxmlformats.org/drawingml/2006/table">
            <a:tbl>
              <a:tblPr/>
              <a:tblGrid>
                <a:gridCol w="1884908">
                  <a:extLst>
                    <a:ext uri="{9D8B030D-6E8A-4147-A177-3AD203B41FA5}">
                      <a16:colId xmlns:a16="http://schemas.microsoft.com/office/drawing/2014/main" val="20000"/>
                    </a:ext>
                  </a:extLst>
                </a:gridCol>
                <a:gridCol w="5040560">
                  <a:extLst>
                    <a:ext uri="{9D8B030D-6E8A-4147-A177-3AD203B41FA5}">
                      <a16:colId xmlns:a16="http://schemas.microsoft.com/office/drawing/2014/main" val="20001"/>
                    </a:ext>
                  </a:extLst>
                </a:gridCol>
                <a:gridCol w="3155652">
                  <a:extLst>
                    <a:ext uri="{9D8B030D-6E8A-4147-A177-3AD203B41FA5}">
                      <a16:colId xmlns:a16="http://schemas.microsoft.com/office/drawing/2014/main" val="20002"/>
                    </a:ext>
                  </a:extLst>
                </a:gridCol>
              </a:tblGrid>
              <a:tr h="396324">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2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701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權益週轉率</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1,200,000 ÷ [(605,000 + 520,000) ÷ 2] = 2.13</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1,000,000 ÷ 520,000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 1.92</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10" name="矩形 9">
            <a:extLst>
              <a:ext uri="{FF2B5EF4-FFF2-40B4-BE49-F238E27FC236}">
                <a16:creationId xmlns:a16="http://schemas.microsoft.com/office/drawing/2014/main" id="{C2C4FD3C-149B-49A8-AD96-E1FA2A61AF00}"/>
              </a:ext>
            </a:extLst>
          </p:cNvPr>
          <p:cNvSpPr/>
          <p:nvPr/>
        </p:nvSpPr>
        <p:spPr>
          <a:xfrm>
            <a:off x="1038694" y="6134112"/>
            <a:ext cx="10085165" cy="768350"/>
          </a:xfrm>
          <a:prstGeom prst="rect">
            <a:avLst/>
          </a:prstGeom>
        </p:spPr>
        <p:txBody>
          <a:bodyPr wrap="square">
            <a:spAutoFit/>
          </a:bodyPr>
          <a:lstStyle/>
          <a:p>
            <a:pPr marL="342900" indent="-342900">
              <a:buFont typeface="Arial" panose="020B0604020202020204" pitchFamily="34" charset="0"/>
              <a:buChar char="•"/>
              <a:defRPr/>
            </a:pPr>
            <a:r>
              <a:rPr lang="zh-TW" altLang="en-US" sz="2200" dirty="0">
                <a:solidFill>
                  <a:schemeClr val="tx2"/>
                </a:solidFill>
                <a:latin typeface="標楷體" pitchFamily="65" charset="-120"/>
                <a:ea typeface="標楷體" pitchFamily="65" charset="-120"/>
              </a:rPr>
              <a:t>中央公司 </a:t>
            </a:r>
            <a:r>
              <a:rPr lang="en-US" altLang="zh-TW" sz="2200" dirty="0">
                <a:solidFill>
                  <a:schemeClr val="tx2"/>
                </a:solidFill>
                <a:latin typeface="+mj-ea"/>
                <a:ea typeface="+mj-ea"/>
              </a:rPr>
              <a:t>2016 </a:t>
            </a:r>
            <a:r>
              <a:rPr lang="zh-TW" altLang="en-US" sz="2200" dirty="0">
                <a:solidFill>
                  <a:schemeClr val="tx2"/>
                </a:solidFill>
                <a:latin typeface="標楷體" pitchFamily="65" charset="-120"/>
                <a:ea typeface="標楷體" pitchFamily="65" charset="-120"/>
              </a:rPr>
              <a:t>年及 </a:t>
            </a:r>
            <a:r>
              <a:rPr lang="en-US" altLang="zh-TW" sz="2200" dirty="0">
                <a:solidFill>
                  <a:schemeClr val="tx2"/>
                </a:solidFill>
                <a:latin typeface="+mj-ea"/>
                <a:ea typeface="+mj-ea"/>
              </a:rPr>
              <a:t>2015</a:t>
            </a:r>
            <a:r>
              <a:rPr lang="zh-TW" altLang="en-US" sz="2200" dirty="0">
                <a:solidFill>
                  <a:schemeClr val="tx2"/>
                </a:solidFill>
                <a:latin typeface="標楷體" pitchFamily="65" charset="-120"/>
                <a:ea typeface="標楷體" pitchFamily="65" charset="-120"/>
              </a:rPr>
              <a:t>年的權益週轉率分別為 </a:t>
            </a:r>
            <a:r>
              <a:rPr lang="en-US" altLang="zh-TW" sz="2200" dirty="0">
                <a:solidFill>
                  <a:schemeClr val="tx2"/>
                </a:solidFill>
                <a:latin typeface="+mj-ea"/>
                <a:ea typeface="+mj-ea"/>
              </a:rPr>
              <a:t>2.13</a:t>
            </a:r>
            <a:r>
              <a:rPr lang="en-US" altLang="zh-TW" sz="2200" dirty="0">
                <a:solidFill>
                  <a:schemeClr val="tx2"/>
                </a:solidFill>
                <a:latin typeface="標楷體" pitchFamily="65" charset="-120"/>
                <a:ea typeface="標楷體" pitchFamily="65" charset="-120"/>
              </a:rPr>
              <a:t> </a:t>
            </a:r>
            <a:r>
              <a:rPr lang="zh-TW" altLang="en-US" sz="2200" dirty="0">
                <a:solidFill>
                  <a:schemeClr val="tx2"/>
                </a:solidFill>
                <a:latin typeface="標楷體" pitchFamily="65" charset="-120"/>
                <a:ea typeface="標楷體" pitchFamily="65" charset="-120"/>
              </a:rPr>
              <a:t>與 </a:t>
            </a:r>
            <a:r>
              <a:rPr lang="en-US" altLang="zh-TW" sz="2200" dirty="0">
                <a:solidFill>
                  <a:schemeClr val="tx2"/>
                </a:solidFill>
                <a:latin typeface="+mj-ea"/>
                <a:ea typeface="+mj-ea"/>
              </a:rPr>
              <a:t>1.92</a:t>
            </a:r>
            <a:r>
              <a:rPr lang="zh-TW" altLang="en-US" sz="2200" dirty="0">
                <a:solidFill>
                  <a:schemeClr val="tx2"/>
                </a:solidFill>
                <a:latin typeface="標楷體" pitchFamily="65" charset="-120"/>
                <a:ea typeface="標楷體" pitchFamily="65" charset="-120"/>
              </a:rPr>
              <a:t>，兩個年度差異不大。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標題 1">
            <a:extLst>
              <a:ext uri="{FF2B5EF4-FFF2-40B4-BE49-F238E27FC236}">
                <a16:creationId xmlns:a16="http://schemas.microsoft.com/office/drawing/2014/main" id="{F8FA1557-DFF6-4D19-ABCC-C4EEABBA3BE1}"/>
              </a:ext>
            </a:extLst>
          </p:cNvPr>
          <p:cNvSpPr>
            <a:spLocks noGrp="1"/>
          </p:cNvSpPr>
          <p:nvPr>
            <p:ph type="title"/>
          </p:nvPr>
        </p:nvSpPr>
        <p:spPr/>
        <p:txBody>
          <a:bodyPr/>
          <a:lstStyle/>
          <a:p>
            <a:r>
              <a:rPr lang="en-US" altLang="zh-TW"/>
              <a:t>8. </a:t>
            </a:r>
            <a:r>
              <a:rPr lang="zh-TW" altLang="en-US"/>
              <a:t>總資產週轉率</a:t>
            </a:r>
          </a:p>
        </p:txBody>
      </p:sp>
      <p:sp>
        <p:nvSpPr>
          <p:cNvPr id="87043" name="內容版面配置區 2">
            <a:extLst>
              <a:ext uri="{FF2B5EF4-FFF2-40B4-BE49-F238E27FC236}">
                <a16:creationId xmlns:a16="http://schemas.microsoft.com/office/drawing/2014/main" id="{05A40669-5794-4A78-B7C4-67517F6E28DF}"/>
              </a:ext>
            </a:extLst>
          </p:cNvPr>
          <p:cNvSpPr>
            <a:spLocks noGrp="1"/>
          </p:cNvSpPr>
          <p:nvPr>
            <p:ph idx="1"/>
          </p:nvPr>
        </p:nvSpPr>
        <p:spPr>
          <a:xfrm>
            <a:off x="609600" y="2066925"/>
            <a:ext cx="10972800" cy="4178300"/>
          </a:xfrm>
        </p:spPr>
        <p:txBody>
          <a:bodyPr/>
          <a:lstStyle/>
          <a:p>
            <a:r>
              <a:rPr lang="zh-TW" altLang="en-US" dirty="0"/>
              <a:t>用以瞭解該企業運用總資產產生銷貨淨額的效率。</a:t>
            </a:r>
          </a:p>
          <a:p>
            <a:r>
              <a:rPr lang="zh-TW" altLang="en-US" dirty="0"/>
              <a:t>代表每運用</a:t>
            </a:r>
            <a:r>
              <a:rPr lang="en-US" altLang="zh-TW" dirty="0"/>
              <a:t>1</a:t>
            </a:r>
            <a:r>
              <a:rPr lang="zh-TW" altLang="en-US" dirty="0"/>
              <a:t>元資產可產生的銷貨淨額。</a:t>
            </a:r>
          </a:p>
          <a:p>
            <a:r>
              <a:rPr lang="zh-TW" altLang="en-US" dirty="0"/>
              <a:t>此比率越高，表示企業對於資產之運用越有效率。</a:t>
            </a:r>
            <a:endParaRPr lang="en-US" altLang="zh-TW" dirty="0"/>
          </a:p>
          <a:p>
            <a:endParaRPr lang="zh-TW" altLang="en-US" dirty="0"/>
          </a:p>
        </p:txBody>
      </p:sp>
      <p:sp>
        <p:nvSpPr>
          <p:cNvPr id="2" name="日期版面配置區 1">
            <a:extLst>
              <a:ext uri="{FF2B5EF4-FFF2-40B4-BE49-F238E27FC236}">
                <a16:creationId xmlns:a16="http://schemas.microsoft.com/office/drawing/2014/main" id="{D4F37537-19F5-480E-B7F0-A19DE2DA8202}"/>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8A92FDDF-8031-45E0-9769-F237B4F36871}"/>
              </a:ext>
            </a:extLst>
          </p:cNvPr>
          <p:cNvSpPr>
            <a:spLocks noGrp="1"/>
          </p:cNvSpPr>
          <p:nvPr>
            <p:ph type="sldNum" sz="quarter" idx="12"/>
          </p:nvPr>
        </p:nvSpPr>
        <p:spPr/>
        <p:txBody>
          <a:bodyPr/>
          <a:lstStyle/>
          <a:p>
            <a:fld id="{7C6D81C2-4AF9-4E19-9330-C1C98C869BDD}" type="slidenum">
              <a:rPr lang="ko-KR" altLang="en-US" smtClean="0"/>
              <a:pPr/>
              <a:t>75</a:t>
            </a:fld>
            <a:endParaRPr lang="en-US" altLang="ko-KR"/>
          </a:p>
        </p:txBody>
      </p:sp>
      <p:graphicFrame>
        <p:nvGraphicFramePr>
          <p:cNvPr id="6" name="表格 5">
            <a:extLst>
              <a:ext uri="{FF2B5EF4-FFF2-40B4-BE49-F238E27FC236}">
                <a16:creationId xmlns:a16="http://schemas.microsoft.com/office/drawing/2014/main" id="{E17FEE44-A992-41BA-9ECB-73A9C4B40C40}"/>
              </a:ext>
            </a:extLst>
          </p:cNvPr>
          <p:cNvGraphicFramePr>
            <a:graphicFrameLocks noGrp="1"/>
          </p:cNvGraphicFramePr>
          <p:nvPr>
            <p:extLst>
              <p:ext uri="{D42A27DB-BD31-4B8C-83A1-F6EECF244321}">
                <p14:modId xmlns:p14="http://schemas.microsoft.com/office/powerpoint/2010/main" val="2617711370"/>
              </p:ext>
            </p:extLst>
          </p:nvPr>
        </p:nvGraphicFramePr>
        <p:xfrm>
          <a:off x="1019436" y="3933056"/>
          <a:ext cx="10153128" cy="1741913"/>
        </p:xfrm>
        <a:graphic>
          <a:graphicData uri="http://schemas.openxmlformats.org/drawingml/2006/table">
            <a:tbl>
              <a:tblPr/>
              <a:tblGrid>
                <a:gridCol w="1583515">
                  <a:extLst>
                    <a:ext uri="{9D8B030D-6E8A-4147-A177-3AD203B41FA5}">
                      <a16:colId xmlns:a16="http://schemas.microsoft.com/office/drawing/2014/main" val="20000"/>
                    </a:ext>
                  </a:extLst>
                </a:gridCol>
                <a:gridCol w="4609173">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46181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L="91439" marR="91439"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L="91439" marR="91439"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17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L="91439" marR="91439"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L="91439" marR="91439"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700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Times New Roman" pitchFamily="18" charset="0"/>
                          <a:ea typeface="新細明體" pitchFamily="18" charset="-120"/>
                        </a:rPr>
                        <a:t>總資產週轉率</a:t>
                      </a:r>
                    </a:p>
                  </a:txBody>
                  <a:tcPr marL="91439" marR="91439"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1,200,000 ÷ [(1,300,000 + 1,100,000) ÷ 2] = 1.00</a:t>
                      </a:r>
                    </a:p>
                  </a:txBody>
                  <a:tcPr marL="91439" marR="91439"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1,000,000 ÷ 1,100,000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 0.91</a:t>
                      </a:r>
                    </a:p>
                  </a:txBody>
                  <a:tcPr marL="91439" marR="91439"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7" name="矩形 6">
            <a:extLst>
              <a:ext uri="{FF2B5EF4-FFF2-40B4-BE49-F238E27FC236}">
                <a16:creationId xmlns:a16="http://schemas.microsoft.com/office/drawing/2014/main" id="{84A6283A-4352-4EE1-976D-BAF44F5CC126}"/>
              </a:ext>
            </a:extLst>
          </p:cNvPr>
          <p:cNvSpPr/>
          <p:nvPr/>
        </p:nvSpPr>
        <p:spPr>
          <a:xfrm>
            <a:off x="1019436" y="5693494"/>
            <a:ext cx="10153128" cy="831850"/>
          </a:xfrm>
          <a:prstGeom prst="rect">
            <a:avLst/>
          </a:prstGeom>
        </p:spPr>
        <p:txBody>
          <a:bodyPr wrap="square">
            <a:spAutoFit/>
          </a:bodyP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Arial" panose="020B0604020202020204" pitchFamily="34" charset="0"/>
              <a:buChar char="•"/>
            </a:pPr>
            <a:r>
              <a:rPr lang="zh-TW" altLang="en-US" sz="2400" dirty="0">
                <a:solidFill>
                  <a:schemeClr val="tx2"/>
                </a:solidFill>
                <a:latin typeface="標楷體" panose="03000509000000000000" pitchFamily="65" charset="-120"/>
                <a:ea typeface="標楷體" panose="03000509000000000000" pitchFamily="65" charset="-120"/>
              </a:rPr>
              <a:t>中央公司</a:t>
            </a:r>
            <a:r>
              <a:rPr lang="en-US" altLang="zh-TW" sz="2400" dirty="0">
                <a:solidFill>
                  <a:schemeClr val="tx2"/>
                </a:solidFill>
              </a:rPr>
              <a:t>2016</a:t>
            </a:r>
            <a:r>
              <a:rPr lang="zh-TW" altLang="en-US" sz="2400" dirty="0">
                <a:solidFill>
                  <a:schemeClr val="tx2"/>
                </a:solidFill>
                <a:latin typeface="標楷體" panose="03000509000000000000" pitchFamily="65" charset="-120"/>
                <a:ea typeface="標楷體" panose="03000509000000000000" pitchFamily="65" charset="-120"/>
              </a:rPr>
              <a:t>年及</a:t>
            </a:r>
            <a:r>
              <a:rPr lang="en-US" altLang="zh-TW" sz="2400" dirty="0">
                <a:solidFill>
                  <a:schemeClr val="tx2"/>
                </a:solidFill>
              </a:rPr>
              <a:t>2015</a:t>
            </a:r>
            <a:r>
              <a:rPr lang="zh-TW" altLang="en-US" sz="2400" dirty="0">
                <a:solidFill>
                  <a:schemeClr val="tx2"/>
                </a:solidFill>
                <a:latin typeface="標楷體" panose="03000509000000000000" pitchFamily="65" charset="-120"/>
                <a:ea typeface="標楷體" panose="03000509000000000000" pitchFamily="65" charset="-120"/>
              </a:rPr>
              <a:t>年總資產週轉率分別為</a:t>
            </a:r>
            <a:r>
              <a:rPr lang="en-US" altLang="zh-TW" sz="2400" dirty="0">
                <a:solidFill>
                  <a:schemeClr val="tx2"/>
                </a:solidFill>
              </a:rPr>
              <a:t>1.00</a:t>
            </a:r>
            <a:r>
              <a:rPr lang="zh-TW" altLang="en-US" sz="2400" dirty="0">
                <a:solidFill>
                  <a:schemeClr val="tx2"/>
                </a:solidFill>
                <a:latin typeface="標楷體" panose="03000509000000000000" pitchFamily="65" charset="-120"/>
                <a:ea typeface="標楷體" panose="03000509000000000000" pitchFamily="65" charset="-120"/>
              </a:rPr>
              <a:t>與</a:t>
            </a:r>
            <a:r>
              <a:rPr lang="en-US" altLang="zh-TW" sz="2400" dirty="0">
                <a:solidFill>
                  <a:schemeClr val="tx2"/>
                </a:solidFill>
              </a:rPr>
              <a:t>0.91</a:t>
            </a:r>
            <a:r>
              <a:rPr lang="zh-TW" altLang="en-US" sz="2400" dirty="0">
                <a:solidFill>
                  <a:schemeClr val="tx2"/>
                </a:solidFill>
              </a:rPr>
              <a:t>，</a:t>
            </a:r>
            <a:r>
              <a:rPr lang="en-US" altLang="zh-TW" sz="2400" dirty="0">
                <a:solidFill>
                  <a:schemeClr val="tx2"/>
                </a:solidFill>
              </a:rPr>
              <a:t>2016</a:t>
            </a:r>
            <a:r>
              <a:rPr lang="zh-TW" altLang="en-US" sz="2400" dirty="0">
                <a:solidFill>
                  <a:schemeClr val="tx2"/>
                </a:solidFill>
                <a:latin typeface="標楷體" panose="03000509000000000000" pitchFamily="65" charset="-120"/>
                <a:ea typeface="標楷體" panose="03000509000000000000" pitchFamily="65" charset="-120"/>
              </a:rPr>
              <a:t>年較</a:t>
            </a:r>
            <a:r>
              <a:rPr lang="en-US" altLang="zh-TW" sz="2400" dirty="0">
                <a:solidFill>
                  <a:schemeClr val="tx2"/>
                </a:solidFill>
              </a:rPr>
              <a:t>2015</a:t>
            </a:r>
            <a:r>
              <a:rPr lang="zh-TW" altLang="en-US" sz="2400" dirty="0">
                <a:solidFill>
                  <a:schemeClr val="tx2"/>
                </a:solidFill>
                <a:latin typeface="標楷體" panose="03000509000000000000" pitchFamily="65" charset="-120"/>
                <a:ea typeface="標楷體" panose="03000509000000000000" pitchFamily="65" charset="-120"/>
              </a:rPr>
              <a:t>年略有增加。</a:t>
            </a:r>
            <a:endParaRPr kumimoji="0" lang="zh-TW" altLang="en-US" dirty="0">
              <a:solidFill>
                <a:schemeClr val="tx2"/>
              </a:solidFill>
              <a:latin typeface="標楷體" panose="03000509000000000000" pitchFamily="65" charset="-120"/>
              <a:ea typeface="標楷體" panose="03000509000000000000" pitchFamily="65" charset="-120"/>
            </a:endParaRPr>
          </a:p>
        </p:txBody>
      </p:sp>
      <p:sp>
        <p:nvSpPr>
          <p:cNvPr id="8" name="圓角矩形 7">
            <a:extLst>
              <a:ext uri="{FF2B5EF4-FFF2-40B4-BE49-F238E27FC236}">
                <a16:creationId xmlns:a16="http://schemas.microsoft.com/office/drawing/2014/main" id="{882E270E-DEF2-42FA-AC6F-C32F620921E8}"/>
              </a:ext>
            </a:extLst>
          </p:cNvPr>
          <p:cNvSpPr/>
          <p:nvPr/>
        </p:nvSpPr>
        <p:spPr bwMode="auto">
          <a:xfrm>
            <a:off x="1982788" y="1348173"/>
            <a:ext cx="8153400" cy="718752"/>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總資產週轉率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銷貨淨額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平均資產總額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D555F7-E863-4E1F-98C2-29656F02FB42}"/>
              </a:ext>
            </a:extLst>
          </p:cNvPr>
          <p:cNvSpPr>
            <a:spLocks noGrp="1"/>
          </p:cNvSpPr>
          <p:nvPr>
            <p:ph type="title"/>
          </p:nvPr>
        </p:nvSpPr>
        <p:spPr/>
        <p:txBody>
          <a:bodyPr/>
          <a:lstStyle/>
          <a:p>
            <a:endParaRPr lang="zh-TW" altLang="en-US"/>
          </a:p>
        </p:txBody>
      </p:sp>
      <p:sp>
        <p:nvSpPr>
          <p:cNvPr id="4" name="日期版面配置區 3">
            <a:extLst>
              <a:ext uri="{FF2B5EF4-FFF2-40B4-BE49-F238E27FC236}">
                <a16:creationId xmlns:a16="http://schemas.microsoft.com/office/drawing/2014/main" id="{40B94994-A2BD-459F-840F-CC4C0003742C}"/>
              </a:ext>
            </a:extLst>
          </p:cNvPr>
          <p:cNvSpPr>
            <a:spLocks noGrp="1"/>
          </p:cNvSpPr>
          <p:nvPr>
            <p:ph type="dt" sz="half" idx="10"/>
          </p:nvPr>
        </p:nvSpPr>
        <p:spPr/>
        <p:txBody>
          <a:bodyPr/>
          <a:lstStyle/>
          <a:p>
            <a:pPr>
              <a:defRPr/>
            </a:pPr>
            <a:r>
              <a:rPr lang="en-US" altLang="zh-TW"/>
              <a:t>© </a:t>
            </a:r>
            <a:r>
              <a:rPr lang="zh-TW" altLang="en-US"/>
              <a:t>滄海圖書</a:t>
            </a:r>
            <a:endParaRPr lang="en-US" altLang="ko-KR" dirty="0"/>
          </a:p>
        </p:txBody>
      </p:sp>
      <p:sp>
        <p:nvSpPr>
          <p:cNvPr id="5" name="投影片編號版面配置區 4">
            <a:extLst>
              <a:ext uri="{FF2B5EF4-FFF2-40B4-BE49-F238E27FC236}">
                <a16:creationId xmlns:a16="http://schemas.microsoft.com/office/drawing/2014/main" id="{D259D701-0F2F-423C-A43B-23E48052371F}"/>
              </a:ext>
            </a:extLst>
          </p:cNvPr>
          <p:cNvSpPr>
            <a:spLocks noGrp="1"/>
          </p:cNvSpPr>
          <p:nvPr>
            <p:ph type="sldNum" sz="quarter" idx="12"/>
          </p:nvPr>
        </p:nvSpPr>
        <p:spPr/>
        <p:txBody>
          <a:bodyPr/>
          <a:lstStyle/>
          <a:p>
            <a:fld id="{7C6D81C2-4AF9-4E19-9330-C1C98C869BDD}" type="slidenum">
              <a:rPr lang="ko-KR" altLang="en-US" smtClean="0"/>
              <a:pPr/>
              <a:t>76</a:t>
            </a:fld>
            <a:endParaRPr lang="en-US" altLang="ko-KR"/>
          </a:p>
        </p:txBody>
      </p:sp>
      <p:pic>
        <p:nvPicPr>
          <p:cNvPr id="9" name="內容版面配置區 8">
            <a:extLst>
              <a:ext uri="{FF2B5EF4-FFF2-40B4-BE49-F238E27FC236}">
                <a16:creationId xmlns:a16="http://schemas.microsoft.com/office/drawing/2014/main" id="{C938469B-3942-427C-8AC8-7768E3BD87D4}"/>
              </a:ext>
            </a:extLst>
          </p:cNvPr>
          <p:cNvPicPr>
            <a:picLocks noGrp="1" noChangeAspect="1"/>
          </p:cNvPicPr>
          <p:nvPr>
            <p:ph idx="1"/>
          </p:nvPr>
        </p:nvPicPr>
        <p:blipFill>
          <a:blip r:embed="rId2"/>
          <a:stretch>
            <a:fillRect/>
          </a:stretch>
        </p:blipFill>
        <p:spPr>
          <a:xfrm>
            <a:off x="716098" y="332656"/>
            <a:ext cx="10661407" cy="6040474"/>
          </a:xfrm>
          <a:prstGeom prst="rect">
            <a:avLst/>
          </a:prstGeom>
        </p:spPr>
      </p:pic>
    </p:spTree>
    <p:extLst>
      <p:ext uri="{BB962C8B-B14F-4D97-AF65-F5344CB8AC3E}">
        <p14:creationId xmlns:p14="http://schemas.microsoft.com/office/powerpoint/2010/main" val="5080003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標題 1">
            <a:extLst>
              <a:ext uri="{FF2B5EF4-FFF2-40B4-BE49-F238E27FC236}">
                <a16:creationId xmlns:a16="http://schemas.microsoft.com/office/drawing/2014/main" id="{B1FEF9D2-7A51-499D-BA79-0860E2CC1B1C}"/>
              </a:ext>
            </a:extLst>
          </p:cNvPr>
          <p:cNvSpPr>
            <a:spLocks noGrp="1"/>
          </p:cNvSpPr>
          <p:nvPr>
            <p:ph type="title"/>
          </p:nvPr>
        </p:nvSpPr>
        <p:spPr/>
        <p:txBody>
          <a:bodyPr/>
          <a:lstStyle/>
          <a:p>
            <a:r>
              <a:rPr lang="en-US" altLang="zh-TW"/>
              <a:t>8.4.4 </a:t>
            </a:r>
            <a:r>
              <a:rPr lang="zh-TW" altLang="en-US"/>
              <a:t>獲利能力分析之 </a:t>
            </a:r>
            <a:r>
              <a:rPr lang="en-US" altLang="zh-TW"/>
              <a:t>KPI</a:t>
            </a:r>
            <a:endParaRPr lang="zh-TW" altLang="en-US" dirty="0"/>
          </a:p>
        </p:txBody>
      </p:sp>
      <p:sp>
        <p:nvSpPr>
          <p:cNvPr id="88067" name="內容版面配置區 2">
            <a:extLst>
              <a:ext uri="{FF2B5EF4-FFF2-40B4-BE49-F238E27FC236}">
                <a16:creationId xmlns:a16="http://schemas.microsoft.com/office/drawing/2014/main" id="{F744DA8D-D4A3-4F31-B8A4-9407AED095B9}"/>
              </a:ext>
            </a:extLst>
          </p:cNvPr>
          <p:cNvSpPr>
            <a:spLocks noGrp="1"/>
          </p:cNvSpPr>
          <p:nvPr>
            <p:ph idx="1"/>
          </p:nvPr>
        </p:nvSpPr>
        <p:spPr/>
        <p:txBody>
          <a:bodyPr/>
          <a:lstStyle/>
          <a:p>
            <a:r>
              <a:rPr lang="zh-TW" altLang="en-US" dirty="0"/>
              <a:t>同時牽涉到資產負債表與綜合損益表的比率。</a:t>
            </a:r>
          </a:p>
          <a:p>
            <a:r>
              <a:rPr lang="zh-TW" altLang="en-US" dirty="0"/>
              <a:t>獲利能力分析之</a:t>
            </a:r>
            <a:r>
              <a:rPr lang="en-US" altLang="zh-TW" dirty="0"/>
              <a:t>KPI</a:t>
            </a:r>
            <a:r>
              <a:rPr lang="zh-TW" altLang="en-US" dirty="0"/>
              <a:t>，有以下六類：</a:t>
            </a:r>
          </a:p>
          <a:p>
            <a:pPr lvl="1"/>
            <a:r>
              <a:rPr lang="zh-TW" altLang="en-US" dirty="0"/>
              <a:t>以銷貨淨額為共同比之 </a:t>
            </a:r>
            <a:r>
              <a:rPr lang="en-US" altLang="zh-TW" dirty="0"/>
              <a:t>KPI</a:t>
            </a:r>
          </a:p>
          <a:p>
            <a:pPr lvl="1"/>
            <a:r>
              <a:rPr lang="zh-TW" altLang="en-US" dirty="0"/>
              <a:t>以實收資本額為基礎之 </a:t>
            </a:r>
            <a:r>
              <a:rPr lang="en-US" altLang="zh-TW" dirty="0"/>
              <a:t>KPI</a:t>
            </a:r>
          </a:p>
          <a:p>
            <a:pPr lvl="1"/>
            <a:r>
              <a:rPr lang="zh-TW" altLang="en-US" dirty="0"/>
              <a:t>以稅後純益為基礎的報酬率 </a:t>
            </a:r>
            <a:r>
              <a:rPr lang="en-US" altLang="zh-TW" dirty="0"/>
              <a:t>KPI</a:t>
            </a:r>
          </a:p>
          <a:p>
            <a:pPr lvl="1"/>
            <a:r>
              <a:rPr lang="zh-TW" altLang="en-US" dirty="0"/>
              <a:t>與每股盈餘、每股市價、每股股利三者有關之 </a:t>
            </a:r>
            <a:r>
              <a:rPr lang="en-US" altLang="zh-TW" dirty="0"/>
              <a:t>KPI</a:t>
            </a:r>
          </a:p>
          <a:p>
            <a:pPr lvl="1"/>
            <a:r>
              <a:rPr lang="zh-TW" altLang="en-US" dirty="0"/>
              <a:t>以員工數為基礎之有關員工生產力之 </a:t>
            </a:r>
            <a:r>
              <a:rPr lang="en-US" altLang="zh-TW" dirty="0"/>
              <a:t>KPI</a:t>
            </a:r>
          </a:p>
          <a:p>
            <a:pPr lvl="1"/>
            <a:r>
              <a:rPr lang="zh-TW" altLang="en-US" dirty="0"/>
              <a:t>其他獲利能力分析之 </a:t>
            </a:r>
            <a:r>
              <a:rPr lang="en-US" altLang="zh-TW" dirty="0"/>
              <a:t>KPI</a:t>
            </a:r>
          </a:p>
          <a:p>
            <a:pPr lvl="1"/>
            <a:endParaRPr lang="zh-TW" altLang="en-US" dirty="0"/>
          </a:p>
          <a:p>
            <a:endParaRPr lang="zh-TW" altLang="en-US" dirty="0"/>
          </a:p>
        </p:txBody>
      </p:sp>
      <p:sp>
        <p:nvSpPr>
          <p:cNvPr id="2" name="日期版面配置區 1">
            <a:extLst>
              <a:ext uri="{FF2B5EF4-FFF2-40B4-BE49-F238E27FC236}">
                <a16:creationId xmlns:a16="http://schemas.microsoft.com/office/drawing/2014/main" id="{435C38CF-4B6A-44AF-94CB-FBF3416E65B5}"/>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94433B30-2139-4FD2-B53C-EBCCF005AA59}"/>
              </a:ext>
            </a:extLst>
          </p:cNvPr>
          <p:cNvSpPr>
            <a:spLocks noGrp="1"/>
          </p:cNvSpPr>
          <p:nvPr>
            <p:ph type="sldNum" sz="quarter" idx="12"/>
          </p:nvPr>
        </p:nvSpPr>
        <p:spPr/>
        <p:txBody>
          <a:bodyPr/>
          <a:lstStyle/>
          <a:p>
            <a:fld id="{7C6D81C2-4AF9-4E19-9330-C1C98C869BDD}" type="slidenum">
              <a:rPr lang="ko-KR" altLang="en-US" smtClean="0"/>
              <a:pPr/>
              <a:t>77</a:t>
            </a:fld>
            <a:endParaRPr lang="en-US" altLang="ko-K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8352A277-0333-4237-848F-8C62A4DD854F}"/>
              </a:ext>
            </a:extLst>
          </p:cNvPr>
          <p:cNvSpPr>
            <a:spLocks noGrp="1"/>
          </p:cNvSpPr>
          <p:nvPr>
            <p:ph type="title"/>
          </p:nvPr>
        </p:nvSpPr>
        <p:spPr/>
        <p:txBody>
          <a:bodyPr/>
          <a:lstStyle/>
          <a:p>
            <a:endParaRPr lang="zh-TW" altLang="en-US"/>
          </a:p>
        </p:txBody>
      </p:sp>
      <p:sp>
        <p:nvSpPr>
          <p:cNvPr id="9" name="內容版面配置區 8">
            <a:extLst>
              <a:ext uri="{FF2B5EF4-FFF2-40B4-BE49-F238E27FC236}">
                <a16:creationId xmlns:a16="http://schemas.microsoft.com/office/drawing/2014/main" id="{32866C01-1653-4DB3-A37E-B5B941806651}"/>
              </a:ext>
            </a:extLst>
          </p:cNvPr>
          <p:cNvSpPr>
            <a:spLocks noGrp="1"/>
          </p:cNvSpPr>
          <p:nvPr>
            <p:ph idx="1"/>
          </p:nvPr>
        </p:nvSpPr>
        <p:spPr/>
        <p:txBody>
          <a:bodyPr/>
          <a:lstStyle/>
          <a:p>
            <a:endParaRPr lang="zh-TW" altLang="en-US"/>
          </a:p>
        </p:txBody>
      </p:sp>
      <p:sp>
        <p:nvSpPr>
          <p:cNvPr id="2" name="日期版面配置區 1">
            <a:extLst>
              <a:ext uri="{FF2B5EF4-FFF2-40B4-BE49-F238E27FC236}">
                <a16:creationId xmlns:a16="http://schemas.microsoft.com/office/drawing/2014/main" id="{8A2AA473-7E5D-4272-B17B-0573EA8B213A}"/>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44F89BCC-4828-495D-8B05-68C325EE15E6}"/>
              </a:ext>
            </a:extLst>
          </p:cNvPr>
          <p:cNvSpPr>
            <a:spLocks noGrp="1"/>
          </p:cNvSpPr>
          <p:nvPr>
            <p:ph type="sldNum" sz="quarter" idx="12"/>
          </p:nvPr>
        </p:nvSpPr>
        <p:spPr/>
        <p:txBody>
          <a:bodyPr/>
          <a:lstStyle/>
          <a:p>
            <a:fld id="{7C6D81C2-4AF9-4E19-9330-C1C98C869BDD}" type="slidenum">
              <a:rPr lang="ko-KR" altLang="en-US" smtClean="0"/>
              <a:pPr/>
              <a:t>78</a:t>
            </a:fld>
            <a:endParaRPr lang="en-US" altLang="ko-KR"/>
          </a:p>
        </p:txBody>
      </p:sp>
      <p:pic>
        <p:nvPicPr>
          <p:cNvPr id="10" name="圖片 9">
            <a:extLst>
              <a:ext uri="{FF2B5EF4-FFF2-40B4-BE49-F238E27FC236}">
                <a16:creationId xmlns:a16="http://schemas.microsoft.com/office/drawing/2014/main" id="{7F594896-381F-4F5D-96F3-6B7728CE6BDA}"/>
              </a:ext>
            </a:extLst>
          </p:cNvPr>
          <p:cNvPicPr>
            <a:picLocks noChangeAspect="1"/>
          </p:cNvPicPr>
          <p:nvPr/>
        </p:nvPicPr>
        <p:blipFill>
          <a:blip r:embed="rId2"/>
          <a:stretch>
            <a:fillRect/>
          </a:stretch>
        </p:blipFill>
        <p:spPr>
          <a:xfrm rot="5400000">
            <a:off x="3041951" y="-2243713"/>
            <a:ext cx="6184490" cy="11049197"/>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標題 1">
            <a:extLst>
              <a:ext uri="{FF2B5EF4-FFF2-40B4-BE49-F238E27FC236}">
                <a16:creationId xmlns:a16="http://schemas.microsoft.com/office/drawing/2014/main" id="{D87A2BE8-D4E2-4C7D-A21B-C72EDC05B03A}"/>
              </a:ext>
            </a:extLst>
          </p:cNvPr>
          <p:cNvSpPr>
            <a:spLocks noGrp="1"/>
          </p:cNvSpPr>
          <p:nvPr>
            <p:ph type="title"/>
          </p:nvPr>
        </p:nvSpPr>
        <p:spPr/>
        <p:txBody>
          <a:bodyPr/>
          <a:lstStyle/>
          <a:p>
            <a:r>
              <a:rPr lang="en-US" altLang="zh-TW" dirty="0"/>
              <a:t>8.4.4.1 </a:t>
            </a:r>
            <a:r>
              <a:rPr lang="zh-TW" altLang="en-US" dirty="0"/>
              <a:t>以銷貨淨額為共同比之 </a:t>
            </a:r>
            <a:r>
              <a:rPr lang="en-US" altLang="zh-TW" dirty="0"/>
              <a:t>KPI</a:t>
            </a:r>
            <a:endParaRPr lang="zh-TW" altLang="en-US" dirty="0"/>
          </a:p>
        </p:txBody>
      </p:sp>
      <p:sp>
        <p:nvSpPr>
          <p:cNvPr id="90115" name="內容版面配置區 2">
            <a:extLst>
              <a:ext uri="{FF2B5EF4-FFF2-40B4-BE49-F238E27FC236}">
                <a16:creationId xmlns:a16="http://schemas.microsoft.com/office/drawing/2014/main" id="{6026EE71-BB1E-4B97-AAB4-053EFCC2EF2C}"/>
              </a:ext>
            </a:extLst>
          </p:cNvPr>
          <p:cNvSpPr>
            <a:spLocks noGrp="1"/>
          </p:cNvSpPr>
          <p:nvPr>
            <p:ph idx="1"/>
          </p:nvPr>
        </p:nvSpPr>
        <p:spPr/>
        <p:txBody>
          <a:bodyPr/>
          <a:lstStyle/>
          <a:p>
            <a:r>
              <a:rPr lang="zh-TW" altLang="en-US" dirty="0"/>
              <a:t>相關指標</a:t>
            </a:r>
          </a:p>
          <a:p>
            <a:endParaRPr lang="zh-TW" altLang="en-US" dirty="0"/>
          </a:p>
        </p:txBody>
      </p:sp>
      <p:sp>
        <p:nvSpPr>
          <p:cNvPr id="2" name="日期版面配置區 1">
            <a:extLst>
              <a:ext uri="{FF2B5EF4-FFF2-40B4-BE49-F238E27FC236}">
                <a16:creationId xmlns:a16="http://schemas.microsoft.com/office/drawing/2014/main" id="{328C3A40-223E-4EC8-929F-E3B9CF0958D3}"/>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C08ADDAF-3562-4392-9978-F15B459A441B}"/>
              </a:ext>
            </a:extLst>
          </p:cNvPr>
          <p:cNvSpPr>
            <a:spLocks noGrp="1"/>
          </p:cNvSpPr>
          <p:nvPr>
            <p:ph type="sldNum" sz="quarter" idx="12"/>
          </p:nvPr>
        </p:nvSpPr>
        <p:spPr/>
        <p:txBody>
          <a:bodyPr/>
          <a:lstStyle/>
          <a:p>
            <a:fld id="{7C6D81C2-4AF9-4E19-9330-C1C98C869BDD}" type="slidenum">
              <a:rPr lang="ko-KR" altLang="en-US" smtClean="0"/>
              <a:pPr/>
              <a:t>79</a:t>
            </a:fld>
            <a:endParaRPr lang="en-US" altLang="ko-KR"/>
          </a:p>
        </p:txBody>
      </p:sp>
      <p:pic>
        <p:nvPicPr>
          <p:cNvPr id="28" name="內容版面配置區 5">
            <a:extLst>
              <a:ext uri="{FF2B5EF4-FFF2-40B4-BE49-F238E27FC236}">
                <a16:creationId xmlns:a16="http://schemas.microsoft.com/office/drawing/2014/main" id="{009B8041-A603-4C95-A301-89AFC2CA86C7}"/>
              </a:ext>
            </a:extLst>
          </p:cNvPr>
          <p:cNvPicPr>
            <a:picLocks noChangeAspect="1"/>
          </p:cNvPicPr>
          <p:nvPr/>
        </p:nvPicPr>
        <p:blipFill>
          <a:blip r:embed="rId2"/>
          <a:stretch>
            <a:fillRect/>
          </a:stretch>
        </p:blipFill>
        <p:spPr bwMode="auto">
          <a:xfrm>
            <a:off x="609600" y="2178024"/>
            <a:ext cx="10972800" cy="384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a:extLst>
              <a:ext uri="{FF2B5EF4-FFF2-40B4-BE49-F238E27FC236}">
                <a16:creationId xmlns:a16="http://schemas.microsoft.com/office/drawing/2014/main" id="{54A539E9-B101-4BEA-977B-6F855EEF28D8}"/>
              </a:ext>
            </a:extLst>
          </p:cNvPr>
          <p:cNvSpPr>
            <a:spLocks noGrp="1"/>
          </p:cNvSpPr>
          <p:nvPr>
            <p:ph type="title"/>
          </p:nvPr>
        </p:nvSpPr>
        <p:spPr/>
        <p:txBody>
          <a:bodyPr/>
          <a:lstStyle/>
          <a:p>
            <a:r>
              <a:rPr lang="zh-TW" altLang="en-US" dirty="0"/>
              <a:t>企業需求與挑戰</a:t>
            </a:r>
          </a:p>
        </p:txBody>
      </p:sp>
      <p:sp>
        <p:nvSpPr>
          <p:cNvPr id="18435" name="內容版面配置區 2">
            <a:extLst>
              <a:ext uri="{FF2B5EF4-FFF2-40B4-BE49-F238E27FC236}">
                <a16:creationId xmlns:a16="http://schemas.microsoft.com/office/drawing/2014/main" id="{D93C1A78-6F33-46FD-A3F4-0479816C5114}"/>
              </a:ext>
            </a:extLst>
          </p:cNvPr>
          <p:cNvSpPr>
            <a:spLocks noGrp="1"/>
          </p:cNvSpPr>
          <p:nvPr>
            <p:ph idx="1"/>
          </p:nvPr>
        </p:nvSpPr>
        <p:spPr/>
        <p:txBody>
          <a:bodyPr/>
          <a:lstStyle/>
          <a:p>
            <a:r>
              <a:rPr lang="zh-TW" altLang="en-US" dirty="0"/>
              <a:t>財務會計的關鍵績效指標 </a:t>
            </a:r>
            <a:r>
              <a:rPr lang="en-US" altLang="zh-TW" dirty="0"/>
              <a:t>(KPI)</a:t>
            </a:r>
          </a:p>
          <a:p>
            <a:pPr marL="971550" lvl="1" indent="-514350">
              <a:buFont typeface="+mj-lt"/>
              <a:buAutoNum type="arabicPeriod"/>
            </a:pPr>
            <a:r>
              <a:rPr lang="zh-TW" altLang="en-US" dirty="0"/>
              <a:t>針對各種財務報表</a:t>
            </a:r>
            <a:r>
              <a:rPr lang="en-US" altLang="zh-TW" dirty="0"/>
              <a:t> [</a:t>
            </a:r>
            <a:r>
              <a:rPr lang="zh-TW" altLang="en-US" dirty="0"/>
              <a:t>包括綜合損益表、權益變動表</a:t>
            </a:r>
            <a:r>
              <a:rPr lang="en-US" altLang="zh-TW" dirty="0"/>
              <a:t>(</a:t>
            </a:r>
            <a:r>
              <a:rPr lang="zh-TW" altLang="en-US" dirty="0"/>
              <a:t>內含保留盈餘表</a:t>
            </a:r>
            <a:r>
              <a:rPr lang="en-US" altLang="zh-TW" dirty="0"/>
              <a:t>)</a:t>
            </a:r>
            <a:r>
              <a:rPr lang="zh-TW" altLang="en-US" dirty="0"/>
              <a:t>、資產負債表、現金流量表</a:t>
            </a:r>
            <a:r>
              <a:rPr lang="en-US" altLang="zh-TW" dirty="0"/>
              <a:t>] </a:t>
            </a:r>
            <a:r>
              <a:rPr lang="zh-TW" altLang="en-US" dirty="0"/>
              <a:t>內的資料充分分析，以產生對報表使用者有用的財務資訊。</a:t>
            </a:r>
            <a:endParaRPr lang="en-US" altLang="zh-TW" dirty="0"/>
          </a:p>
          <a:p>
            <a:pPr marL="971550" lvl="1" indent="-514350">
              <a:buFont typeface="+mj-lt"/>
              <a:buAutoNum type="arabicPeriod"/>
            </a:pPr>
            <a:r>
              <a:rPr lang="zh-TW" altLang="en-US" dirty="0"/>
              <a:t>產生包括企業組織的財務結構、償債能力、經營能力、獲利能力、現金流量情況、財務與營運槓桿程度等資訊，並據以瞭解企業組織這些能力與情況變化的多年期橫向趨勢變化，以使報表使用者能據以制定其相關決策，如圖</a:t>
            </a:r>
            <a:r>
              <a:rPr lang="en-US" altLang="zh-TW" dirty="0"/>
              <a:t>8-1</a:t>
            </a:r>
            <a:r>
              <a:rPr lang="zh-TW" altLang="en-US" dirty="0"/>
              <a:t>所示的結構 。</a:t>
            </a:r>
          </a:p>
          <a:p>
            <a:endParaRPr lang="zh-TW" altLang="en-US" dirty="0"/>
          </a:p>
        </p:txBody>
      </p:sp>
      <p:sp>
        <p:nvSpPr>
          <p:cNvPr id="2" name="日期版面配置區 1">
            <a:extLst>
              <a:ext uri="{FF2B5EF4-FFF2-40B4-BE49-F238E27FC236}">
                <a16:creationId xmlns:a16="http://schemas.microsoft.com/office/drawing/2014/main" id="{E1EB0C75-838A-4795-8DC9-88CDF11D175E}"/>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7" name="投影片編號版面配置區 6">
            <a:extLst>
              <a:ext uri="{FF2B5EF4-FFF2-40B4-BE49-F238E27FC236}">
                <a16:creationId xmlns:a16="http://schemas.microsoft.com/office/drawing/2014/main" id="{E487B8EC-6D6E-4A8C-86DD-7FD81BD3E96D}"/>
              </a:ext>
            </a:extLst>
          </p:cNvPr>
          <p:cNvSpPr>
            <a:spLocks noGrp="1"/>
          </p:cNvSpPr>
          <p:nvPr>
            <p:ph type="sldNum" sz="quarter" idx="12"/>
          </p:nvPr>
        </p:nvSpPr>
        <p:spPr/>
        <p:txBody>
          <a:bodyPr/>
          <a:lstStyle/>
          <a:p>
            <a:fld id="{7C6D81C2-4AF9-4E19-9330-C1C98C869BDD}" type="slidenum">
              <a:rPr lang="ko-KR" altLang="en-US" smtClean="0"/>
              <a:pPr/>
              <a:t>8</a:t>
            </a:fld>
            <a:endParaRPr lang="en-US" altLang="ko-K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標題 1">
            <a:extLst>
              <a:ext uri="{FF2B5EF4-FFF2-40B4-BE49-F238E27FC236}">
                <a16:creationId xmlns:a16="http://schemas.microsoft.com/office/drawing/2014/main" id="{A071F455-AC68-4DB1-9277-6B2C8A59AFE0}"/>
              </a:ext>
            </a:extLst>
          </p:cNvPr>
          <p:cNvSpPr>
            <a:spLocks noGrp="1"/>
          </p:cNvSpPr>
          <p:nvPr>
            <p:ph type="title"/>
          </p:nvPr>
        </p:nvSpPr>
        <p:spPr/>
        <p:txBody>
          <a:bodyPr/>
          <a:lstStyle/>
          <a:p>
            <a:r>
              <a:rPr lang="en-US" altLang="zh-TW"/>
              <a:t>1. </a:t>
            </a:r>
            <a:r>
              <a:rPr lang="zh-TW" altLang="en-US"/>
              <a:t>純益率</a:t>
            </a:r>
          </a:p>
        </p:txBody>
      </p:sp>
      <p:sp>
        <p:nvSpPr>
          <p:cNvPr id="91139" name="內容版面配置區 2">
            <a:extLst>
              <a:ext uri="{FF2B5EF4-FFF2-40B4-BE49-F238E27FC236}">
                <a16:creationId xmlns:a16="http://schemas.microsoft.com/office/drawing/2014/main" id="{7A222F94-B493-418A-9EDD-DBFAB73590DB}"/>
              </a:ext>
            </a:extLst>
          </p:cNvPr>
          <p:cNvSpPr>
            <a:spLocks noGrp="1"/>
          </p:cNvSpPr>
          <p:nvPr>
            <p:ph idx="1"/>
          </p:nvPr>
        </p:nvSpPr>
        <p:spPr>
          <a:xfrm>
            <a:off x="609600" y="1989139"/>
            <a:ext cx="10972800" cy="4256086"/>
          </a:xfrm>
        </p:spPr>
        <p:txBody>
          <a:bodyPr/>
          <a:lstStyle/>
          <a:p>
            <a:r>
              <a:rPr lang="zh-TW" altLang="en-US" dirty="0"/>
              <a:t>此比率越高表示企業獲利能力越強，亦表示企業對營業成本</a:t>
            </a:r>
            <a:r>
              <a:rPr lang="en-US" altLang="zh-TW" dirty="0"/>
              <a:t>(</a:t>
            </a:r>
            <a:r>
              <a:rPr lang="zh-TW" altLang="en-US" dirty="0"/>
              <a:t>銷貨成本</a:t>
            </a:r>
            <a:r>
              <a:rPr lang="en-US" altLang="zh-TW" dirty="0"/>
              <a:t>)</a:t>
            </a:r>
            <a:r>
              <a:rPr lang="zh-TW" altLang="en-US" dirty="0"/>
              <a:t>或營業費用</a:t>
            </a:r>
            <a:r>
              <a:rPr lang="en-US" altLang="zh-TW" dirty="0"/>
              <a:t>(</a:t>
            </a:r>
            <a:r>
              <a:rPr lang="zh-TW" altLang="en-US" dirty="0"/>
              <a:t>銷管費用</a:t>
            </a:r>
            <a:r>
              <a:rPr lang="en-US" altLang="zh-TW" dirty="0"/>
              <a:t>)</a:t>
            </a:r>
            <a:r>
              <a:rPr lang="zh-TW" altLang="en-US" dirty="0"/>
              <a:t>控制得宜。</a:t>
            </a:r>
          </a:p>
          <a:p>
            <a:r>
              <a:rPr lang="zh-TW" altLang="en-US" dirty="0"/>
              <a:t>純益率比毛利率更能反映獲利情況。</a:t>
            </a:r>
            <a:r>
              <a:rPr lang="en-US" altLang="zh-TW" dirty="0"/>
              <a:t>(</a:t>
            </a:r>
            <a:r>
              <a:rPr lang="zh-TW" altLang="en-US" dirty="0"/>
              <a:t>因為高行銷費用可能侵蝕其毛利</a:t>
            </a:r>
            <a:r>
              <a:rPr lang="en-US" altLang="zh-TW" dirty="0"/>
              <a:t>)</a:t>
            </a:r>
          </a:p>
          <a:p>
            <a:endParaRPr lang="zh-TW" altLang="en-US" dirty="0"/>
          </a:p>
        </p:txBody>
      </p:sp>
      <p:sp>
        <p:nvSpPr>
          <p:cNvPr id="2" name="日期版面配置區 1">
            <a:extLst>
              <a:ext uri="{FF2B5EF4-FFF2-40B4-BE49-F238E27FC236}">
                <a16:creationId xmlns:a16="http://schemas.microsoft.com/office/drawing/2014/main" id="{05AD7E52-073B-4486-87E0-ED95F204D731}"/>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F3CBD519-9F9E-4709-BCA4-C490F7E0D7F0}"/>
              </a:ext>
            </a:extLst>
          </p:cNvPr>
          <p:cNvSpPr>
            <a:spLocks noGrp="1"/>
          </p:cNvSpPr>
          <p:nvPr>
            <p:ph type="sldNum" sz="quarter" idx="12"/>
          </p:nvPr>
        </p:nvSpPr>
        <p:spPr/>
        <p:txBody>
          <a:bodyPr/>
          <a:lstStyle/>
          <a:p>
            <a:fld id="{7C6D81C2-4AF9-4E19-9330-C1C98C869BDD}" type="slidenum">
              <a:rPr lang="ko-KR" altLang="en-US" smtClean="0"/>
              <a:pPr/>
              <a:t>80</a:t>
            </a:fld>
            <a:endParaRPr lang="en-US" altLang="ko-KR"/>
          </a:p>
        </p:txBody>
      </p:sp>
      <p:sp>
        <p:nvSpPr>
          <p:cNvPr id="6" name="圓角矩形 5">
            <a:extLst>
              <a:ext uri="{FF2B5EF4-FFF2-40B4-BE49-F238E27FC236}">
                <a16:creationId xmlns:a16="http://schemas.microsoft.com/office/drawing/2014/main" id="{52C18EF7-5B21-4703-91E9-045C55CBC596}"/>
              </a:ext>
            </a:extLst>
          </p:cNvPr>
          <p:cNvSpPr/>
          <p:nvPr/>
        </p:nvSpPr>
        <p:spPr bwMode="auto">
          <a:xfrm>
            <a:off x="2006600" y="1226717"/>
            <a:ext cx="8153400" cy="704168"/>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純益率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稅後純益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銷貨淨額</a:t>
            </a:r>
          </a:p>
        </p:txBody>
      </p:sp>
      <p:graphicFrame>
        <p:nvGraphicFramePr>
          <p:cNvPr id="7" name="表格 6">
            <a:extLst>
              <a:ext uri="{FF2B5EF4-FFF2-40B4-BE49-F238E27FC236}">
                <a16:creationId xmlns:a16="http://schemas.microsoft.com/office/drawing/2014/main" id="{4A0D54F5-9F2A-47E9-810C-8D9CE1B62466}"/>
              </a:ext>
            </a:extLst>
          </p:cNvPr>
          <p:cNvGraphicFramePr>
            <a:graphicFrameLocks noGrp="1"/>
          </p:cNvGraphicFramePr>
          <p:nvPr>
            <p:extLst>
              <p:ext uri="{D42A27DB-BD31-4B8C-83A1-F6EECF244321}">
                <p14:modId xmlns:p14="http://schemas.microsoft.com/office/powerpoint/2010/main" val="1431986670"/>
              </p:ext>
            </p:extLst>
          </p:nvPr>
        </p:nvGraphicFramePr>
        <p:xfrm>
          <a:off x="987116" y="4169880"/>
          <a:ext cx="10297143" cy="2133600"/>
        </p:xfrm>
        <a:graphic>
          <a:graphicData uri="http://schemas.openxmlformats.org/drawingml/2006/table">
            <a:tbl>
              <a:tblPr/>
              <a:tblGrid>
                <a:gridCol w="1889384">
                  <a:extLst>
                    <a:ext uri="{9D8B030D-6E8A-4147-A177-3AD203B41FA5}">
                      <a16:colId xmlns:a16="http://schemas.microsoft.com/office/drawing/2014/main" val="20000"/>
                    </a:ext>
                  </a:extLst>
                </a:gridCol>
                <a:gridCol w="4251114">
                  <a:extLst>
                    <a:ext uri="{9D8B030D-6E8A-4147-A177-3AD203B41FA5}">
                      <a16:colId xmlns:a16="http://schemas.microsoft.com/office/drawing/2014/main" val="20001"/>
                    </a:ext>
                  </a:extLst>
                </a:gridCol>
                <a:gridCol w="4156645">
                  <a:extLst>
                    <a:ext uri="{9D8B030D-6E8A-4147-A177-3AD203B41FA5}">
                      <a16:colId xmlns:a16="http://schemas.microsoft.com/office/drawing/2014/main" val="20002"/>
                    </a:ext>
                  </a:extLst>
                </a:gridCol>
              </a:tblGrid>
              <a:tr h="37147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2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2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2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7147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200" b="1" i="0" u="none" strike="noStrike" cap="none" normalizeH="0" baseline="0" dirty="0">
                          <a:ln>
                            <a:noFill/>
                          </a:ln>
                          <a:solidFill>
                            <a:srgbClr val="000000"/>
                          </a:solidFill>
                          <a:effectLst/>
                          <a:latin typeface="Times New Roman" pitchFamily="18" charset="0"/>
                          <a:ea typeface="新細明體" pitchFamily="18" charset="-120"/>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200" b="1" i="0" u="none" strike="noStrike" cap="none" normalizeH="0" baseline="0" dirty="0">
                          <a:ln>
                            <a:noFill/>
                          </a:ln>
                          <a:solidFill>
                            <a:srgbClr val="000000"/>
                          </a:solidFill>
                          <a:effectLst/>
                          <a:latin typeface="Times New Roman" pitchFamily="18" charset="0"/>
                          <a:ea typeface="新細明體" pitchFamily="18" charset="-120"/>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714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a:ln>
                            <a:noFill/>
                          </a:ln>
                          <a:solidFill>
                            <a:srgbClr val="000000"/>
                          </a:solidFill>
                          <a:effectLst/>
                          <a:latin typeface="Times New Roman" pitchFamily="18" charset="0"/>
                          <a:ea typeface="新細明體" pitchFamily="18" charset="-120"/>
                        </a:rPr>
                        <a:t>純益率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175,000 ÷ 1,200,000 = 14.58%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a:ln>
                            <a:noFill/>
                          </a:ln>
                          <a:solidFill>
                            <a:srgbClr val="0099CC"/>
                          </a:solidFill>
                          <a:effectLst/>
                          <a:latin typeface="Times New Roman" pitchFamily="18" charset="0"/>
                          <a:ea typeface="新細明體" pitchFamily="18" charset="-120"/>
                          <a:cs typeface="Times New Roman" pitchFamily="18" charset="0"/>
                        </a:rPr>
                        <a:t>155,000 ÷ 1,000,000 = 15.50%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3714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a:ln>
                            <a:noFill/>
                          </a:ln>
                          <a:solidFill>
                            <a:srgbClr val="000000"/>
                          </a:solidFill>
                          <a:effectLst/>
                          <a:latin typeface="Times New Roman" pitchFamily="18" charset="0"/>
                          <a:ea typeface="新細明體" pitchFamily="18" charset="-120"/>
                        </a:rPr>
                        <a:t>稅前利益率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205,000 ÷ 1,200,000 = 17.08%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180,000 ÷ 1,000,000 = 18.00%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r h="3714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a:ln>
                            <a:noFill/>
                          </a:ln>
                          <a:solidFill>
                            <a:srgbClr val="000000"/>
                          </a:solidFill>
                          <a:effectLst/>
                          <a:latin typeface="Times New Roman" pitchFamily="18" charset="0"/>
                          <a:ea typeface="新細明體" pitchFamily="18" charset="-120"/>
                        </a:rPr>
                        <a:t>營業利益率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a:ln>
                            <a:noFill/>
                          </a:ln>
                          <a:solidFill>
                            <a:srgbClr val="0099CC"/>
                          </a:solidFill>
                          <a:effectLst/>
                          <a:latin typeface="Times New Roman" pitchFamily="18" charset="0"/>
                          <a:ea typeface="新細明體" pitchFamily="18" charset="-120"/>
                          <a:cs typeface="Times New Roman" pitchFamily="18" charset="0"/>
                        </a:rPr>
                        <a:t>180,000 ÷ 1,200,000 = 15.00%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2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160,000 ÷ 1,000,000 = 16.00%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bl>
          </a:graphicData>
        </a:graphic>
      </p:graphicFrame>
      <p:sp>
        <p:nvSpPr>
          <p:cNvPr id="8" name="矩形 7">
            <a:extLst>
              <a:ext uri="{FF2B5EF4-FFF2-40B4-BE49-F238E27FC236}">
                <a16:creationId xmlns:a16="http://schemas.microsoft.com/office/drawing/2014/main" id="{AF8D003A-537D-4E67-BF4D-1059176AC108}"/>
              </a:ext>
            </a:extLst>
          </p:cNvPr>
          <p:cNvSpPr/>
          <p:nvPr/>
        </p:nvSpPr>
        <p:spPr>
          <a:xfrm>
            <a:off x="987116" y="6226534"/>
            <a:ext cx="10797515" cy="430887"/>
          </a:xfrm>
          <a:prstGeom prst="rect">
            <a:avLst/>
          </a:prstGeom>
        </p:spPr>
        <p:txBody>
          <a:bodyPr wrap="square">
            <a:spAutoFit/>
          </a:bodyP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Arial" panose="020B0604020202020204" pitchFamily="34" charset="0"/>
              <a:buChar char="•"/>
            </a:pPr>
            <a:r>
              <a:rPr lang="zh-TW" altLang="en-US" sz="2200" dirty="0">
                <a:solidFill>
                  <a:schemeClr val="tx2"/>
                </a:solidFill>
                <a:latin typeface="標楷體" panose="03000509000000000000" pitchFamily="65" charset="-120"/>
                <a:ea typeface="標楷體" panose="03000509000000000000" pitchFamily="65" charset="-120"/>
              </a:rPr>
              <a:t>中央公司 </a:t>
            </a:r>
            <a:r>
              <a:rPr lang="en-US" altLang="zh-TW" sz="2200" dirty="0">
                <a:solidFill>
                  <a:schemeClr val="tx2"/>
                </a:solidFill>
              </a:rPr>
              <a:t>2016</a:t>
            </a:r>
            <a:r>
              <a:rPr lang="zh-TW" altLang="en-US" sz="2200" dirty="0">
                <a:solidFill>
                  <a:schemeClr val="tx2"/>
                </a:solidFill>
                <a:latin typeface="標楷體" panose="03000509000000000000" pitchFamily="65" charset="-120"/>
                <a:ea typeface="標楷體" panose="03000509000000000000" pitchFamily="65" charset="-120"/>
              </a:rPr>
              <a:t>年的純益率、稅前利益率，以及營業利益率接較 </a:t>
            </a:r>
            <a:r>
              <a:rPr lang="en-US" altLang="zh-TW" sz="2200" dirty="0">
                <a:solidFill>
                  <a:schemeClr val="tx2"/>
                </a:solidFill>
              </a:rPr>
              <a:t>2015</a:t>
            </a:r>
            <a:r>
              <a:rPr lang="zh-TW" altLang="en-US" sz="2200" dirty="0">
                <a:solidFill>
                  <a:schemeClr val="tx2"/>
                </a:solidFill>
                <a:latin typeface="標楷體" panose="03000509000000000000" pitchFamily="65" charset="-120"/>
                <a:ea typeface="標楷體" panose="03000509000000000000" pitchFamily="65" charset="-120"/>
              </a:rPr>
              <a:t>年略有降低。</a:t>
            </a:r>
            <a:endParaRPr lang="en-US" altLang="zh-TW"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標題 1">
            <a:extLst>
              <a:ext uri="{FF2B5EF4-FFF2-40B4-BE49-F238E27FC236}">
                <a16:creationId xmlns:a16="http://schemas.microsoft.com/office/drawing/2014/main" id="{148DD5E4-3BD0-4F7F-A0FD-A5108269CD5D}"/>
              </a:ext>
            </a:extLst>
          </p:cNvPr>
          <p:cNvSpPr>
            <a:spLocks noGrp="1"/>
          </p:cNvSpPr>
          <p:nvPr>
            <p:ph type="title"/>
          </p:nvPr>
        </p:nvSpPr>
        <p:spPr/>
        <p:txBody>
          <a:bodyPr/>
          <a:lstStyle/>
          <a:p>
            <a:r>
              <a:rPr lang="en-US" altLang="zh-TW"/>
              <a:t>2. </a:t>
            </a:r>
            <a:r>
              <a:rPr lang="zh-TW" altLang="en-US"/>
              <a:t>毛利率</a:t>
            </a:r>
          </a:p>
        </p:txBody>
      </p:sp>
      <p:sp>
        <p:nvSpPr>
          <p:cNvPr id="92163" name="內容版面配置區 2">
            <a:extLst>
              <a:ext uri="{FF2B5EF4-FFF2-40B4-BE49-F238E27FC236}">
                <a16:creationId xmlns:a16="http://schemas.microsoft.com/office/drawing/2014/main" id="{A273ECD6-14D3-4F08-8C89-DD6E78EDF3F3}"/>
              </a:ext>
            </a:extLst>
          </p:cNvPr>
          <p:cNvSpPr>
            <a:spLocks noGrp="1"/>
          </p:cNvSpPr>
          <p:nvPr>
            <p:ph idx="1"/>
          </p:nvPr>
        </p:nvSpPr>
        <p:spPr>
          <a:xfrm>
            <a:off x="609600" y="2255837"/>
            <a:ext cx="10972800" cy="3989387"/>
          </a:xfrm>
        </p:spPr>
        <p:txBody>
          <a:bodyPr/>
          <a:lstStyle/>
          <a:p>
            <a:r>
              <a:rPr lang="zh-TW" altLang="zh-TW" dirty="0"/>
              <a:t>銷貨毛利雖非企業最後的利潤，但它是企業支付營業費用、營業外費用與所得稅的財源</a:t>
            </a:r>
            <a:r>
              <a:rPr lang="zh-TW" altLang="en-US" dirty="0"/>
              <a:t>。</a:t>
            </a:r>
            <a:endParaRPr lang="en-US" altLang="zh-TW" dirty="0"/>
          </a:p>
          <a:p>
            <a:endParaRPr lang="zh-TW" altLang="en-US" dirty="0"/>
          </a:p>
        </p:txBody>
      </p:sp>
      <p:sp>
        <p:nvSpPr>
          <p:cNvPr id="2" name="日期版面配置區 1">
            <a:extLst>
              <a:ext uri="{FF2B5EF4-FFF2-40B4-BE49-F238E27FC236}">
                <a16:creationId xmlns:a16="http://schemas.microsoft.com/office/drawing/2014/main" id="{E2BD4D1C-53F0-4A3D-98B6-9B8E47C7CC48}"/>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E39556BD-BC55-4022-84E7-D479336295C5}"/>
              </a:ext>
            </a:extLst>
          </p:cNvPr>
          <p:cNvSpPr>
            <a:spLocks noGrp="1"/>
          </p:cNvSpPr>
          <p:nvPr>
            <p:ph type="sldNum" sz="quarter" idx="12"/>
          </p:nvPr>
        </p:nvSpPr>
        <p:spPr/>
        <p:txBody>
          <a:bodyPr/>
          <a:lstStyle/>
          <a:p>
            <a:fld id="{7C6D81C2-4AF9-4E19-9330-C1C98C869BDD}" type="slidenum">
              <a:rPr lang="ko-KR" altLang="en-US" smtClean="0"/>
              <a:pPr/>
              <a:t>81</a:t>
            </a:fld>
            <a:endParaRPr lang="en-US" altLang="ko-KR"/>
          </a:p>
        </p:txBody>
      </p:sp>
      <p:sp>
        <p:nvSpPr>
          <p:cNvPr id="6" name="圓角矩形 5">
            <a:extLst>
              <a:ext uri="{FF2B5EF4-FFF2-40B4-BE49-F238E27FC236}">
                <a16:creationId xmlns:a16="http://schemas.microsoft.com/office/drawing/2014/main" id="{480588A6-7C96-46C0-82BE-DDFA11B83040}"/>
              </a:ext>
            </a:extLst>
          </p:cNvPr>
          <p:cNvSpPr/>
          <p:nvPr/>
        </p:nvSpPr>
        <p:spPr bwMode="auto">
          <a:xfrm>
            <a:off x="1881188" y="1484784"/>
            <a:ext cx="8153400" cy="648072"/>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毛利率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銷貨毛利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銷貨淨額</a:t>
            </a:r>
          </a:p>
        </p:txBody>
      </p:sp>
      <p:graphicFrame>
        <p:nvGraphicFramePr>
          <p:cNvPr id="7" name="表格 6">
            <a:extLst>
              <a:ext uri="{FF2B5EF4-FFF2-40B4-BE49-F238E27FC236}">
                <a16:creationId xmlns:a16="http://schemas.microsoft.com/office/drawing/2014/main" id="{111F0F4A-85E4-4670-977E-1E962B81E5A4}"/>
              </a:ext>
            </a:extLst>
          </p:cNvPr>
          <p:cNvGraphicFramePr>
            <a:graphicFrameLocks noGrp="1"/>
          </p:cNvGraphicFramePr>
          <p:nvPr>
            <p:extLst>
              <p:ext uri="{D42A27DB-BD31-4B8C-83A1-F6EECF244321}">
                <p14:modId xmlns:p14="http://schemas.microsoft.com/office/powerpoint/2010/main" val="1781536429"/>
              </p:ext>
            </p:extLst>
          </p:nvPr>
        </p:nvGraphicFramePr>
        <p:xfrm>
          <a:off x="1055440" y="3471582"/>
          <a:ext cx="10225137" cy="1371672"/>
        </p:xfrm>
        <a:graphic>
          <a:graphicData uri="http://schemas.openxmlformats.org/drawingml/2006/table">
            <a:tbl>
              <a:tblPr/>
              <a:tblGrid>
                <a:gridCol w="1876172">
                  <a:extLst>
                    <a:ext uri="{9D8B030D-6E8A-4147-A177-3AD203B41FA5}">
                      <a16:colId xmlns:a16="http://schemas.microsoft.com/office/drawing/2014/main" val="20000"/>
                    </a:ext>
                  </a:extLst>
                </a:gridCol>
                <a:gridCol w="4221387">
                  <a:extLst>
                    <a:ext uri="{9D8B030D-6E8A-4147-A177-3AD203B41FA5}">
                      <a16:colId xmlns:a16="http://schemas.microsoft.com/office/drawing/2014/main" val="20001"/>
                    </a:ext>
                  </a:extLst>
                </a:gridCol>
                <a:gridCol w="4127578">
                  <a:extLst>
                    <a:ext uri="{9D8B030D-6E8A-4147-A177-3AD203B41FA5}">
                      <a16:colId xmlns:a16="http://schemas.microsoft.com/office/drawing/2014/main" val="20002"/>
                    </a:ext>
                  </a:extLst>
                </a:gridCol>
              </a:tblGrid>
              <a:tr h="39634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L="91441" marR="91441"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L="91441" marR="91441"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4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L="91441" marR="91441"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L="91441" marR="91441"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Times New Roman" pitchFamily="18" charset="0"/>
                          <a:ea typeface="新細明體" pitchFamily="18" charset="-120"/>
                        </a:rPr>
                        <a:t>毛利率</a:t>
                      </a:r>
                    </a:p>
                  </a:txBody>
                  <a:tcPr marL="91441" marR="91441"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335,000 ÷ 1,200,000 = 27.92%</a:t>
                      </a:r>
                    </a:p>
                  </a:txBody>
                  <a:tcPr marL="91441" marR="91441"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300,000 ÷ 1,000,000 = 30.00%</a:t>
                      </a:r>
                    </a:p>
                  </a:txBody>
                  <a:tcPr marL="91441" marR="91441"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8" name="矩形 7">
            <a:extLst>
              <a:ext uri="{FF2B5EF4-FFF2-40B4-BE49-F238E27FC236}">
                <a16:creationId xmlns:a16="http://schemas.microsoft.com/office/drawing/2014/main" id="{1A3DDDCF-7102-48AC-A489-D3D43E2BF3F4}"/>
              </a:ext>
            </a:extLst>
          </p:cNvPr>
          <p:cNvSpPr/>
          <p:nvPr/>
        </p:nvSpPr>
        <p:spPr>
          <a:xfrm>
            <a:off x="983432" y="4966235"/>
            <a:ext cx="10225136" cy="769937"/>
          </a:xfrm>
          <a:prstGeom prst="rect">
            <a:avLst/>
          </a:prstGeom>
        </p:spPr>
        <p:txBody>
          <a:bodyPr wrap="square">
            <a:spAutoFit/>
          </a:bodyPr>
          <a:lstStyle/>
          <a:p>
            <a:pPr marL="342900" indent="-342900">
              <a:buFont typeface="Arial" panose="020B0604020202020204" pitchFamily="34" charset="0"/>
              <a:buChar char="•"/>
              <a:defRPr/>
            </a:pPr>
            <a:r>
              <a:rPr lang="zh-TW" altLang="en-US" sz="2200" dirty="0">
                <a:solidFill>
                  <a:schemeClr val="tx2"/>
                </a:solidFill>
                <a:latin typeface="標楷體" pitchFamily="65" charset="-120"/>
                <a:ea typeface="標楷體" pitchFamily="65" charset="-120"/>
              </a:rPr>
              <a:t>中央公司 </a:t>
            </a:r>
            <a:r>
              <a:rPr lang="en-US" altLang="zh-TW" sz="2200" dirty="0">
                <a:solidFill>
                  <a:schemeClr val="tx2"/>
                </a:solidFill>
                <a:latin typeface="+mj-ea"/>
                <a:ea typeface="+mj-ea"/>
              </a:rPr>
              <a:t>2016 </a:t>
            </a:r>
            <a:r>
              <a:rPr lang="zh-TW" altLang="en-US" sz="2200" dirty="0">
                <a:solidFill>
                  <a:schemeClr val="tx2"/>
                </a:solidFill>
                <a:latin typeface="標楷體" pitchFamily="65" charset="-120"/>
                <a:ea typeface="標楷體" pitchFamily="65" charset="-120"/>
              </a:rPr>
              <a:t>年及 </a:t>
            </a:r>
            <a:r>
              <a:rPr lang="en-US" altLang="zh-TW" sz="2200" dirty="0">
                <a:solidFill>
                  <a:schemeClr val="tx2"/>
                </a:solidFill>
                <a:latin typeface="+mj-ea"/>
                <a:ea typeface="+mj-ea"/>
              </a:rPr>
              <a:t>2015</a:t>
            </a:r>
            <a:r>
              <a:rPr lang="en-US" altLang="zh-TW" sz="2200" dirty="0">
                <a:solidFill>
                  <a:schemeClr val="tx2"/>
                </a:solidFill>
                <a:latin typeface="標楷體" pitchFamily="65" charset="-120"/>
                <a:ea typeface="標楷體" pitchFamily="65" charset="-120"/>
              </a:rPr>
              <a:t> </a:t>
            </a:r>
            <a:r>
              <a:rPr lang="zh-TW" altLang="en-US" sz="2200" dirty="0">
                <a:solidFill>
                  <a:schemeClr val="tx2"/>
                </a:solidFill>
                <a:latin typeface="標楷體" pitchFamily="65" charset="-120"/>
                <a:ea typeface="標楷體" pitchFamily="65" charset="-120"/>
              </a:rPr>
              <a:t>年的毛利率分別為 </a:t>
            </a:r>
            <a:r>
              <a:rPr lang="en-US" altLang="zh-TW" sz="2200" dirty="0">
                <a:solidFill>
                  <a:schemeClr val="tx2"/>
                </a:solidFill>
                <a:latin typeface="+mj-ea"/>
                <a:ea typeface="+mj-ea"/>
              </a:rPr>
              <a:t>27.92%</a:t>
            </a:r>
            <a:r>
              <a:rPr lang="en-US" altLang="zh-TW" sz="2200" dirty="0">
                <a:solidFill>
                  <a:schemeClr val="tx2"/>
                </a:solidFill>
                <a:latin typeface="標楷體" pitchFamily="65" charset="-120"/>
                <a:ea typeface="標楷體" pitchFamily="65" charset="-120"/>
              </a:rPr>
              <a:t> </a:t>
            </a:r>
            <a:r>
              <a:rPr lang="zh-TW" altLang="en-US" sz="2200" dirty="0">
                <a:solidFill>
                  <a:schemeClr val="tx2"/>
                </a:solidFill>
                <a:latin typeface="標楷體" pitchFamily="65" charset="-120"/>
                <a:ea typeface="標楷體" pitchFamily="65" charset="-120"/>
              </a:rPr>
              <a:t>與 </a:t>
            </a:r>
            <a:r>
              <a:rPr lang="en-US" altLang="zh-TW" sz="2200" dirty="0">
                <a:solidFill>
                  <a:schemeClr val="tx2"/>
                </a:solidFill>
                <a:latin typeface="+mj-ea"/>
                <a:ea typeface="+mj-ea"/>
              </a:rPr>
              <a:t>30.00%</a:t>
            </a:r>
            <a:r>
              <a:rPr lang="zh-TW" altLang="en-US" sz="2200" dirty="0">
                <a:solidFill>
                  <a:schemeClr val="tx2"/>
                </a:solidFill>
                <a:latin typeface="標楷體" pitchFamily="65" charset="-120"/>
                <a:ea typeface="標楷體" pitchFamily="65" charset="-120"/>
              </a:rPr>
              <a:t>，呈現略下降的趨勢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標題 1">
            <a:extLst>
              <a:ext uri="{FF2B5EF4-FFF2-40B4-BE49-F238E27FC236}">
                <a16:creationId xmlns:a16="http://schemas.microsoft.com/office/drawing/2014/main" id="{938A69E8-3047-42E0-806C-F7BE814BCE02}"/>
              </a:ext>
            </a:extLst>
          </p:cNvPr>
          <p:cNvSpPr>
            <a:spLocks noGrp="1"/>
          </p:cNvSpPr>
          <p:nvPr>
            <p:ph type="title"/>
          </p:nvPr>
        </p:nvSpPr>
        <p:spPr/>
        <p:txBody>
          <a:bodyPr/>
          <a:lstStyle/>
          <a:p>
            <a:r>
              <a:rPr lang="en-US" altLang="zh-TW"/>
              <a:t>3. </a:t>
            </a:r>
            <a:r>
              <a:rPr lang="zh-TW" altLang="en-US"/>
              <a:t>其他比率</a:t>
            </a:r>
          </a:p>
        </p:txBody>
      </p:sp>
      <p:sp>
        <p:nvSpPr>
          <p:cNvPr id="93187" name="內容版面配置區 2">
            <a:extLst>
              <a:ext uri="{FF2B5EF4-FFF2-40B4-BE49-F238E27FC236}">
                <a16:creationId xmlns:a16="http://schemas.microsoft.com/office/drawing/2014/main" id="{6CEAC8C8-D9D1-4607-A273-6DEE85A1CD52}"/>
              </a:ext>
            </a:extLst>
          </p:cNvPr>
          <p:cNvSpPr>
            <a:spLocks noGrp="1"/>
          </p:cNvSpPr>
          <p:nvPr>
            <p:ph idx="1"/>
          </p:nvPr>
        </p:nvSpPr>
        <p:spPr/>
        <p:txBody>
          <a:bodyPr/>
          <a:lstStyle/>
          <a:p>
            <a:r>
              <a:rPr lang="zh-TW" altLang="en-US" dirty="0"/>
              <a:t>銷貨成本率：</a:t>
            </a:r>
            <a:endParaRPr lang="en-US" altLang="zh-TW" dirty="0"/>
          </a:p>
          <a:p>
            <a:endParaRPr lang="en-US" altLang="zh-TW" dirty="0"/>
          </a:p>
          <a:p>
            <a:endParaRPr lang="en-US" altLang="zh-TW" dirty="0"/>
          </a:p>
          <a:p>
            <a:r>
              <a:rPr lang="zh-TW" altLang="en-US" dirty="0"/>
              <a:t>邊際貢獻率：</a:t>
            </a:r>
          </a:p>
          <a:p>
            <a:endParaRPr lang="zh-TW" altLang="en-US" dirty="0"/>
          </a:p>
          <a:p>
            <a:endParaRPr lang="zh-TW" altLang="en-US" dirty="0"/>
          </a:p>
        </p:txBody>
      </p:sp>
      <p:sp>
        <p:nvSpPr>
          <p:cNvPr id="2" name="日期版面配置區 1">
            <a:extLst>
              <a:ext uri="{FF2B5EF4-FFF2-40B4-BE49-F238E27FC236}">
                <a16:creationId xmlns:a16="http://schemas.microsoft.com/office/drawing/2014/main" id="{CD9764E2-8E19-4573-AF93-4C41B3D9C086}"/>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A5CAD76E-6A29-4A89-A158-C307CB6DEFB8}"/>
              </a:ext>
            </a:extLst>
          </p:cNvPr>
          <p:cNvSpPr>
            <a:spLocks noGrp="1"/>
          </p:cNvSpPr>
          <p:nvPr>
            <p:ph type="sldNum" sz="quarter" idx="12"/>
          </p:nvPr>
        </p:nvSpPr>
        <p:spPr/>
        <p:txBody>
          <a:bodyPr/>
          <a:lstStyle/>
          <a:p>
            <a:fld id="{7C6D81C2-4AF9-4E19-9330-C1C98C869BDD}" type="slidenum">
              <a:rPr lang="ko-KR" altLang="en-US" smtClean="0"/>
              <a:pPr/>
              <a:t>82</a:t>
            </a:fld>
            <a:endParaRPr lang="en-US" altLang="ko-KR"/>
          </a:p>
        </p:txBody>
      </p:sp>
      <p:sp>
        <p:nvSpPr>
          <p:cNvPr id="6" name="圓角矩形 5">
            <a:extLst>
              <a:ext uri="{FF2B5EF4-FFF2-40B4-BE49-F238E27FC236}">
                <a16:creationId xmlns:a16="http://schemas.microsoft.com/office/drawing/2014/main" id="{4F6E3B43-AA39-4F87-BB5F-F4987C88F978}"/>
              </a:ext>
            </a:extLst>
          </p:cNvPr>
          <p:cNvSpPr/>
          <p:nvPr/>
        </p:nvSpPr>
        <p:spPr bwMode="auto">
          <a:xfrm>
            <a:off x="1952625" y="2132856"/>
            <a:ext cx="8153400" cy="864145"/>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銷貨成本率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銷貨成本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銷貨淨額</a:t>
            </a:r>
          </a:p>
        </p:txBody>
      </p:sp>
      <p:sp>
        <p:nvSpPr>
          <p:cNvPr id="7" name="圓角矩形 6">
            <a:extLst>
              <a:ext uri="{FF2B5EF4-FFF2-40B4-BE49-F238E27FC236}">
                <a16:creationId xmlns:a16="http://schemas.microsoft.com/office/drawing/2014/main" id="{0CB48B63-F1D3-4D8A-AE07-1D570638F351}"/>
              </a:ext>
            </a:extLst>
          </p:cNvPr>
          <p:cNvSpPr/>
          <p:nvPr/>
        </p:nvSpPr>
        <p:spPr bwMode="auto">
          <a:xfrm>
            <a:off x="1952625" y="4149080"/>
            <a:ext cx="8153400" cy="864145"/>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邊際貢獻率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總邊際貢獻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銷貨淨額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wipe(left)">
                                      <p:cBhvr>
                                        <p:cTn id="7" dur="5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187">
                                            <p:txEl>
                                              <p:pRg st="3" end="3"/>
                                            </p:txEl>
                                          </p:spTgt>
                                        </p:tgtEl>
                                        <p:attrNameLst>
                                          <p:attrName>style.visibility</p:attrName>
                                        </p:attrNameLst>
                                      </p:cBhvr>
                                      <p:to>
                                        <p:strVal val="visible"/>
                                      </p:to>
                                    </p:set>
                                    <p:animEffect transition="in" filter="wipe(left)">
                                      <p:cBhvr>
                                        <p:cTn id="17" dur="500"/>
                                        <p:tgtEl>
                                          <p:spTgt spid="931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uiExpand="1" build="p"/>
      <p:bldP spid="6" grpId="0" animBg="1"/>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標題 1">
            <a:extLst>
              <a:ext uri="{FF2B5EF4-FFF2-40B4-BE49-F238E27FC236}">
                <a16:creationId xmlns:a16="http://schemas.microsoft.com/office/drawing/2014/main" id="{41B4C3C8-4640-46E8-916C-FEC668323523}"/>
              </a:ext>
            </a:extLst>
          </p:cNvPr>
          <p:cNvSpPr>
            <a:spLocks noGrp="1"/>
          </p:cNvSpPr>
          <p:nvPr>
            <p:ph type="title"/>
          </p:nvPr>
        </p:nvSpPr>
        <p:spPr/>
        <p:txBody>
          <a:bodyPr/>
          <a:lstStyle/>
          <a:p>
            <a:r>
              <a:rPr lang="en-US" altLang="zh-TW" dirty="0"/>
              <a:t>8.4.4.2 </a:t>
            </a:r>
            <a:r>
              <a:rPr lang="zh-TW" altLang="en-US" dirty="0"/>
              <a:t>以實收資本額為基礎之 </a:t>
            </a:r>
            <a:r>
              <a:rPr lang="en-US" altLang="zh-TW" dirty="0"/>
              <a:t>KPI</a:t>
            </a:r>
            <a:endParaRPr lang="zh-TW" altLang="en-US" dirty="0"/>
          </a:p>
        </p:txBody>
      </p:sp>
      <p:sp>
        <p:nvSpPr>
          <p:cNvPr id="94211" name="內容版面配置區 2">
            <a:extLst>
              <a:ext uri="{FF2B5EF4-FFF2-40B4-BE49-F238E27FC236}">
                <a16:creationId xmlns:a16="http://schemas.microsoft.com/office/drawing/2014/main" id="{B9CCDF50-891C-44F7-AF79-12FFDDFEE330}"/>
              </a:ext>
            </a:extLst>
          </p:cNvPr>
          <p:cNvSpPr>
            <a:spLocks noGrp="1"/>
          </p:cNvSpPr>
          <p:nvPr>
            <p:ph idx="1"/>
          </p:nvPr>
        </p:nvSpPr>
        <p:spPr/>
        <p:txBody>
          <a:bodyPr/>
          <a:lstStyle/>
          <a:p>
            <a:r>
              <a:rPr lang="zh-TW" altLang="en-US"/>
              <a:t>所謂實收資本額，係指公司於設立時，實際從股東那裡募集到的資本。</a:t>
            </a:r>
          </a:p>
          <a:p>
            <a:pPr lvl="1"/>
            <a:r>
              <a:rPr lang="zh-TW" altLang="en-US"/>
              <a:t>如果設立之公司類型屬於無限公司、有限公司或兩合公司時，必須募足所有資本，所以資本總額應與實收資本額相等。</a:t>
            </a:r>
          </a:p>
          <a:p>
            <a:pPr lvl="1"/>
            <a:r>
              <a:rPr lang="zh-TW" altLang="en-US"/>
              <a:t>當設立之公司類型屬於股份有限公司時，由於股份可以分次發行，所以資本總額可能與實收資本額不同。</a:t>
            </a:r>
          </a:p>
          <a:p>
            <a:endParaRPr lang="zh-TW" altLang="en-US"/>
          </a:p>
          <a:p>
            <a:endParaRPr lang="zh-TW" altLang="en-US"/>
          </a:p>
        </p:txBody>
      </p:sp>
      <p:sp>
        <p:nvSpPr>
          <p:cNvPr id="2" name="日期版面配置區 1">
            <a:extLst>
              <a:ext uri="{FF2B5EF4-FFF2-40B4-BE49-F238E27FC236}">
                <a16:creationId xmlns:a16="http://schemas.microsoft.com/office/drawing/2014/main" id="{583086E2-D1F6-41FC-AC84-EFD948E94B9F}"/>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9A62C5A9-DB96-49FB-B379-1E6CE70BB9C5}"/>
              </a:ext>
            </a:extLst>
          </p:cNvPr>
          <p:cNvSpPr>
            <a:spLocks noGrp="1"/>
          </p:cNvSpPr>
          <p:nvPr>
            <p:ph type="sldNum" sz="quarter" idx="12"/>
          </p:nvPr>
        </p:nvSpPr>
        <p:spPr/>
        <p:txBody>
          <a:bodyPr/>
          <a:lstStyle/>
          <a:p>
            <a:fld id="{7C6D81C2-4AF9-4E19-9330-C1C98C869BDD}" type="slidenum">
              <a:rPr lang="ko-KR" altLang="en-US" smtClean="0"/>
              <a:pPr/>
              <a:t>83</a:t>
            </a:fld>
            <a:endParaRPr lang="en-US" altLang="ko-KR"/>
          </a:p>
        </p:txBody>
      </p:sp>
      <p:grpSp>
        <p:nvGrpSpPr>
          <p:cNvPr id="10" name="群組 9">
            <a:extLst>
              <a:ext uri="{FF2B5EF4-FFF2-40B4-BE49-F238E27FC236}">
                <a16:creationId xmlns:a16="http://schemas.microsoft.com/office/drawing/2014/main" id="{6E6CB162-8019-4DC7-97AE-BC5B3122E29F}"/>
              </a:ext>
            </a:extLst>
          </p:cNvPr>
          <p:cNvGrpSpPr/>
          <p:nvPr/>
        </p:nvGrpSpPr>
        <p:grpSpPr>
          <a:xfrm>
            <a:off x="1415480" y="4509120"/>
            <a:ext cx="9746305" cy="1844358"/>
            <a:chOff x="1415480" y="4509120"/>
            <a:chExt cx="9746305" cy="1844358"/>
          </a:xfrm>
        </p:grpSpPr>
        <p:pic>
          <p:nvPicPr>
            <p:cNvPr id="8" name="圖片 7">
              <a:extLst>
                <a:ext uri="{FF2B5EF4-FFF2-40B4-BE49-F238E27FC236}">
                  <a16:creationId xmlns:a16="http://schemas.microsoft.com/office/drawing/2014/main" id="{9FAE588E-64A7-45E2-896B-B731E39C216B}"/>
                </a:ext>
              </a:extLst>
            </p:cNvPr>
            <p:cNvPicPr>
              <a:picLocks noChangeAspect="1"/>
            </p:cNvPicPr>
            <p:nvPr/>
          </p:nvPicPr>
          <p:blipFill>
            <a:blip r:embed="rId2"/>
            <a:stretch>
              <a:fillRect/>
            </a:stretch>
          </p:blipFill>
          <p:spPr>
            <a:xfrm>
              <a:off x="1441785" y="4509120"/>
              <a:ext cx="9720000" cy="687661"/>
            </a:xfrm>
            <a:prstGeom prst="rect">
              <a:avLst/>
            </a:prstGeom>
          </p:spPr>
        </p:pic>
        <p:pic>
          <p:nvPicPr>
            <p:cNvPr id="9" name="圖片 8">
              <a:extLst>
                <a:ext uri="{FF2B5EF4-FFF2-40B4-BE49-F238E27FC236}">
                  <a16:creationId xmlns:a16="http://schemas.microsoft.com/office/drawing/2014/main" id="{58B77CFC-5933-4CEF-A22A-35E8C9C8ED34}"/>
                </a:ext>
              </a:extLst>
            </p:cNvPr>
            <p:cNvPicPr>
              <a:picLocks noChangeAspect="1"/>
            </p:cNvPicPr>
            <p:nvPr/>
          </p:nvPicPr>
          <p:blipFill>
            <a:blip r:embed="rId3"/>
            <a:stretch>
              <a:fillRect/>
            </a:stretch>
          </p:blipFill>
          <p:spPr>
            <a:xfrm>
              <a:off x="1415480" y="5085184"/>
              <a:ext cx="9720000" cy="126829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標題 1">
            <a:extLst>
              <a:ext uri="{FF2B5EF4-FFF2-40B4-BE49-F238E27FC236}">
                <a16:creationId xmlns:a16="http://schemas.microsoft.com/office/drawing/2014/main" id="{51662264-8F68-4A74-B322-58888C0C765F}"/>
              </a:ext>
            </a:extLst>
          </p:cNvPr>
          <p:cNvSpPr>
            <a:spLocks noGrp="1"/>
          </p:cNvSpPr>
          <p:nvPr>
            <p:ph type="title"/>
          </p:nvPr>
        </p:nvSpPr>
        <p:spPr/>
        <p:txBody>
          <a:bodyPr/>
          <a:lstStyle/>
          <a:p>
            <a:r>
              <a:rPr lang="en-US" altLang="zh-TW" dirty="0"/>
              <a:t>8.4.4.2 </a:t>
            </a:r>
            <a:r>
              <a:rPr lang="zh-TW" altLang="en-US" dirty="0"/>
              <a:t>以實收資本額為基礎之 </a:t>
            </a:r>
            <a:r>
              <a:rPr lang="en-US" altLang="zh-TW" dirty="0"/>
              <a:t>KPI</a:t>
            </a:r>
            <a:endParaRPr lang="zh-TW" altLang="en-US" dirty="0"/>
          </a:p>
        </p:txBody>
      </p:sp>
      <p:graphicFrame>
        <p:nvGraphicFramePr>
          <p:cNvPr id="8" name="內容版面配置區 7">
            <a:extLst>
              <a:ext uri="{FF2B5EF4-FFF2-40B4-BE49-F238E27FC236}">
                <a16:creationId xmlns:a16="http://schemas.microsoft.com/office/drawing/2014/main" id="{88336E48-4B48-4D2B-8ADA-DD8CA7814F28}"/>
              </a:ext>
            </a:extLst>
          </p:cNvPr>
          <p:cNvGraphicFramePr>
            <a:graphicFrameLocks noGrp="1"/>
          </p:cNvGraphicFramePr>
          <p:nvPr>
            <p:ph idx="1"/>
            <p:extLst>
              <p:ext uri="{D42A27DB-BD31-4B8C-83A1-F6EECF244321}">
                <p14:modId xmlns:p14="http://schemas.microsoft.com/office/powerpoint/2010/main" val="2399355378"/>
              </p:ext>
            </p:extLst>
          </p:nvPr>
        </p:nvGraphicFramePr>
        <p:xfrm>
          <a:off x="911424" y="2852936"/>
          <a:ext cx="10297144" cy="2560128"/>
        </p:xfrm>
        <a:graphic>
          <a:graphicData uri="http://schemas.openxmlformats.org/drawingml/2006/table">
            <a:tbl>
              <a:tblPr/>
              <a:tblGrid>
                <a:gridCol w="2097948">
                  <a:extLst>
                    <a:ext uri="{9D8B030D-6E8A-4147-A177-3AD203B41FA5}">
                      <a16:colId xmlns:a16="http://schemas.microsoft.com/office/drawing/2014/main" val="20000"/>
                    </a:ext>
                  </a:extLst>
                </a:gridCol>
                <a:gridCol w="4108483">
                  <a:extLst>
                    <a:ext uri="{9D8B030D-6E8A-4147-A177-3AD203B41FA5}">
                      <a16:colId xmlns:a16="http://schemas.microsoft.com/office/drawing/2014/main" val="20001"/>
                    </a:ext>
                  </a:extLst>
                </a:gridCol>
                <a:gridCol w="4090713">
                  <a:extLst>
                    <a:ext uri="{9D8B030D-6E8A-4147-A177-3AD203B41FA5}">
                      <a16:colId xmlns:a16="http://schemas.microsoft.com/office/drawing/2014/main" val="20002"/>
                    </a:ext>
                  </a:extLst>
                </a:gridCol>
              </a:tblGrid>
              <a:tr h="39611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L="91437" marR="91437" marT="45696" marB="456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L="91437" marR="91437" marT="45696" marB="456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11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L="91437" marR="91437"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L="91437" marR="91437"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7008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Times New Roman" pitchFamily="18" charset="0"/>
                          <a:ea typeface="新細明體" pitchFamily="18" charset="-120"/>
                        </a:rPr>
                        <a:t>營業利益占實收資本比率</a:t>
                      </a:r>
                    </a:p>
                  </a:txBody>
                  <a:tcPr marL="91437" marR="91437" marT="45696" marB="456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180,000 ÷ 450,000 = 40.00%</a:t>
                      </a:r>
                    </a:p>
                  </a:txBody>
                  <a:tcPr marL="91437" marR="91437" marT="45696" marB="456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160,000 ÷ 450,000 = 35.56%</a:t>
                      </a:r>
                    </a:p>
                  </a:txBody>
                  <a:tcPr marL="91437" marR="91437" marT="45696" marB="456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7008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Times New Roman" pitchFamily="18" charset="0"/>
                          <a:ea typeface="新細明體" pitchFamily="18" charset="-120"/>
                        </a:rPr>
                        <a:t>稅前利益占實收資本比率</a:t>
                      </a:r>
                    </a:p>
                  </a:txBody>
                  <a:tcPr marL="91437" marR="91437" marT="45696" marB="456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205,000 ÷ 450,000 = 45.56%</a:t>
                      </a:r>
                    </a:p>
                  </a:txBody>
                  <a:tcPr marL="91437" marR="91437" marT="45696" marB="456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180,000 ÷ 450,000 = 40.00%</a:t>
                      </a:r>
                    </a:p>
                  </a:txBody>
                  <a:tcPr marL="91437" marR="91437" marT="45696" marB="456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bl>
          </a:graphicData>
        </a:graphic>
      </p:graphicFrame>
      <p:sp>
        <p:nvSpPr>
          <p:cNvPr id="2" name="日期版面配置區 1">
            <a:extLst>
              <a:ext uri="{FF2B5EF4-FFF2-40B4-BE49-F238E27FC236}">
                <a16:creationId xmlns:a16="http://schemas.microsoft.com/office/drawing/2014/main" id="{2C82CA74-A78A-4AAE-889D-77B98AD05DC8}"/>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5268751E-08FD-4289-88FF-9FB58C59D897}"/>
              </a:ext>
            </a:extLst>
          </p:cNvPr>
          <p:cNvSpPr>
            <a:spLocks noGrp="1"/>
          </p:cNvSpPr>
          <p:nvPr>
            <p:ph type="sldNum" sz="quarter" idx="12"/>
          </p:nvPr>
        </p:nvSpPr>
        <p:spPr/>
        <p:txBody>
          <a:bodyPr/>
          <a:lstStyle/>
          <a:p>
            <a:fld id="{7C6D81C2-4AF9-4E19-9330-C1C98C869BDD}" type="slidenum">
              <a:rPr lang="ko-KR" altLang="en-US" smtClean="0"/>
              <a:pPr/>
              <a:t>84</a:t>
            </a:fld>
            <a:endParaRPr lang="en-US" altLang="ko-KR"/>
          </a:p>
        </p:txBody>
      </p:sp>
      <p:sp>
        <p:nvSpPr>
          <p:cNvPr id="6" name="圓角矩形 3">
            <a:extLst>
              <a:ext uri="{FF2B5EF4-FFF2-40B4-BE49-F238E27FC236}">
                <a16:creationId xmlns:a16="http://schemas.microsoft.com/office/drawing/2014/main" id="{936DE6E5-1162-4CBD-8E54-B32F68BD9E81}"/>
              </a:ext>
            </a:extLst>
          </p:cNvPr>
          <p:cNvSpPr/>
          <p:nvPr/>
        </p:nvSpPr>
        <p:spPr bwMode="auto">
          <a:xfrm>
            <a:off x="1881188" y="1226717"/>
            <a:ext cx="8382000" cy="744042"/>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營業利益占實收資本比率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營業利益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實收資本額</a:t>
            </a:r>
          </a:p>
        </p:txBody>
      </p:sp>
      <p:sp>
        <p:nvSpPr>
          <p:cNvPr id="7" name="圓角矩形 6">
            <a:extLst>
              <a:ext uri="{FF2B5EF4-FFF2-40B4-BE49-F238E27FC236}">
                <a16:creationId xmlns:a16="http://schemas.microsoft.com/office/drawing/2014/main" id="{1BC3CA20-E7AB-4039-B059-DADF74005958}"/>
              </a:ext>
            </a:extLst>
          </p:cNvPr>
          <p:cNvSpPr/>
          <p:nvPr/>
        </p:nvSpPr>
        <p:spPr bwMode="auto">
          <a:xfrm>
            <a:off x="1881188" y="2060848"/>
            <a:ext cx="8429625" cy="744042"/>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稅前利益占實收資本比率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稅前利益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實收資本額</a:t>
            </a:r>
          </a:p>
        </p:txBody>
      </p:sp>
      <p:sp>
        <p:nvSpPr>
          <p:cNvPr id="9" name="矩形 8">
            <a:extLst>
              <a:ext uri="{FF2B5EF4-FFF2-40B4-BE49-F238E27FC236}">
                <a16:creationId xmlns:a16="http://schemas.microsoft.com/office/drawing/2014/main" id="{16BAEB6A-60E5-4E49-9801-7D3C35E678FA}"/>
              </a:ext>
            </a:extLst>
          </p:cNvPr>
          <p:cNvSpPr/>
          <p:nvPr/>
        </p:nvSpPr>
        <p:spPr>
          <a:xfrm>
            <a:off x="839416" y="5438834"/>
            <a:ext cx="10297144" cy="1446550"/>
          </a:xfrm>
          <a:prstGeom prst="rect">
            <a:avLst/>
          </a:prstGeom>
        </p:spPr>
        <p:txBody>
          <a:bodyPr wrap="square">
            <a:spAutoFit/>
          </a:bodyP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buFont typeface="Arial" panose="020B0604020202020204" pitchFamily="34" charset="0"/>
              <a:buChar char="•"/>
            </a:pPr>
            <a:r>
              <a:rPr lang="zh-TW" altLang="en-US" sz="2200" dirty="0">
                <a:solidFill>
                  <a:schemeClr val="tx2"/>
                </a:solidFill>
                <a:latin typeface="標楷體" panose="03000509000000000000" pitchFamily="65" charset="-120"/>
                <a:ea typeface="標楷體" panose="03000509000000000000" pitchFamily="65" charset="-120"/>
              </a:rPr>
              <a:t>中央公司</a:t>
            </a:r>
            <a:r>
              <a:rPr lang="en-US" altLang="zh-TW" sz="2200" dirty="0">
                <a:solidFill>
                  <a:schemeClr val="tx2"/>
                </a:solidFill>
              </a:rPr>
              <a:t>2016</a:t>
            </a:r>
            <a:r>
              <a:rPr lang="en-US" altLang="zh-TW" sz="2200" dirty="0">
                <a:solidFill>
                  <a:schemeClr val="tx2"/>
                </a:solidFill>
                <a:latin typeface="標楷體" panose="03000509000000000000" pitchFamily="65" charset="-120"/>
                <a:ea typeface="標楷體" panose="03000509000000000000" pitchFamily="65" charset="-120"/>
              </a:rPr>
              <a:t> </a:t>
            </a:r>
            <a:r>
              <a:rPr lang="zh-TW" altLang="en-US" sz="2200" dirty="0">
                <a:solidFill>
                  <a:schemeClr val="tx2"/>
                </a:solidFill>
                <a:latin typeface="標楷體" panose="03000509000000000000" pitchFamily="65" charset="-120"/>
                <a:ea typeface="標楷體" panose="03000509000000000000" pitchFamily="65" charset="-120"/>
              </a:rPr>
              <a:t>年與 </a:t>
            </a:r>
            <a:r>
              <a:rPr lang="en-US" altLang="zh-TW" sz="2200" dirty="0">
                <a:solidFill>
                  <a:schemeClr val="tx2"/>
                </a:solidFill>
              </a:rPr>
              <a:t>2015</a:t>
            </a:r>
            <a:r>
              <a:rPr lang="en-US" altLang="zh-TW" sz="2200" dirty="0">
                <a:solidFill>
                  <a:schemeClr val="tx2"/>
                </a:solidFill>
                <a:latin typeface="標楷體" panose="03000509000000000000" pitchFamily="65" charset="-120"/>
                <a:ea typeface="標楷體" panose="03000509000000000000" pitchFamily="65" charset="-120"/>
              </a:rPr>
              <a:t> </a:t>
            </a:r>
            <a:r>
              <a:rPr lang="zh-TW" altLang="en-US" sz="2200" dirty="0">
                <a:solidFill>
                  <a:schemeClr val="tx2"/>
                </a:solidFill>
                <a:latin typeface="標楷體" panose="03000509000000000000" pitchFamily="65" charset="-120"/>
                <a:ea typeface="標楷體" panose="03000509000000000000" pitchFamily="65" charset="-120"/>
              </a:rPr>
              <a:t>年的營業利益占實收資本比率分別為</a:t>
            </a:r>
            <a:r>
              <a:rPr lang="en-US" altLang="zh-TW" sz="2200" dirty="0">
                <a:solidFill>
                  <a:schemeClr val="tx2"/>
                </a:solidFill>
              </a:rPr>
              <a:t>40.00%</a:t>
            </a:r>
            <a:r>
              <a:rPr lang="en-US" altLang="zh-TW" sz="2200" dirty="0">
                <a:solidFill>
                  <a:schemeClr val="tx2"/>
                </a:solidFill>
                <a:latin typeface="標楷體" panose="03000509000000000000" pitchFamily="65" charset="-120"/>
                <a:ea typeface="標楷體" panose="03000509000000000000" pitchFamily="65" charset="-120"/>
              </a:rPr>
              <a:t> </a:t>
            </a:r>
            <a:r>
              <a:rPr lang="zh-TW" altLang="en-US" sz="2200" dirty="0">
                <a:solidFill>
                  <a:schemeClr val="tx2"/>
                </a:solidFill>
                <a:latin typeface="標楷體" panose="03000509000000000000" pitchFamily="65" charset="-120"/>
                <a:ea typeface="標楷體" panose="03000509000000000000" pitchFamily="65" charset="-120"/>
              </a:rPr>
              <a:t>與 </a:t>
            </a:r>
            <a:r>
              <a:rPr lang="en-US" altLang="zh-TW" sz="2200" dirty="0">
                <a:solidFill>
                  <a:schemeClr val="tx2"/>
                </a:solidFill>
              </a:rPr>
              <a:t>35.56%</a:t>
            </a:r>
            <a:r>
              <a:rPr lang="zh-TW" altLang="en-US" sz="2200" dirty="0">
                <a:solidFill>
                  <a:schemeClr val="tx2"/>
                </a:solidFill>
              </a:rPr>
              <a:t>，</a:t>
            </a:r>
            <a:r>
              <a:rPr lang="en-US" altLang="zh-TW" sz="2200" dirty="0">
                <a:solidFill>
                  <a:schemeClr val="tx2"/>
                </a:solidFill>
              </a:rPr>
              <a:t>2016</a:t>
            </a:r>
            <a:r>
              <a:rPr lang="zh-TW" altLang="en-US" sz="2200" dirty="0">
                <a:solidFill>
                  <a:schemeClr val="tx2"/>
                </a:solidFill>
                <a:latin typeface="標楷體" panose="03000509000000000000" pitchFamily="65" charset="-120"/>
                <a:ea typeface="標楷體" panose="03000509000000000000" pitchFamily="65" charset="-120"/>
              </a:rPr>
              <a:t>年比</a:t>
            </a:r>
            <a:r>
              <a:rPr lang="zh-TW" altLang="en-US" sz="2200" dirty="0">
                <a:solidFill>
                  <a:schemeClr val="tx2"/>
                </a:solidFill>
              </a:rPr>
              <a:t> </a:t>
            </a:r>
            <a:r>
              <a:rPr lang="en-US" altLang="zh-TW" sz="2200" dirty="0">
                <a:solidFill>
                  <a:schemeClr val="tx2"/>
                </a:solidFill>
              </a:rPr>
              <a:t>2015 </a:t>
            </a:r>
            <a:r>
              <a:rPr lang="zh-TW" altLang="en-US" sz="2200" dirty="0">
                <a:solidFill>
                  <a:schemeClr val="tx2"/>
                </a:solidFill>
                <a:latin typeface="標楷體" panose="03000509000000000000" pitchFamily="65" charset="-120"/>
                <a:ea typeface="標楷體" panose="03000509000000000000" pitchFamily="65" charset="-120"/>
              </a:rPr>
              <a:t>年來得高。</a:t>
            </a:r>
            <a:endParaRPr lang="en-US" altLang="zh-TW" sz="2200" dirty="0">
              <a:solidFill>
                <a:schemeClr val="tx2"/>
              </a:solidFill>
              <a:latin typeface="標楷體" panose="03000509000000000000" pitchFamily="65" charset="-120"/>
              <a:ea typeface="標楷體" panose="03000509000000000000" pitchFamily="65" charset="-120"/>
            </a:endParaRPr>
          </a:p>
          <a:p>
            <a:pPr algn="just">
              <a:buFont typeface="Arial" panose="020B0604020202020204" pitchFamily="34" charset="0"/>
              <a:buChar char="•"/>
            </a:pPr>
            <a:r>
              <a:rPr lang="zh-TW" altLang="en-US" sz="2200" dirty="0">
                <a:solidFill>
                  <a:schemeClr val="tx2"/>
                </a:solidFill>
                <a:latin typeface="標楷體" panose="03000509000000000000" pitchFamily="65" charset="-120"/>
                <a:ea typeface="標楷體" panose="03000509000000000000" pitchFamily="65" charset="-120"/>
              </a:rPr>
              <a:t>中央公司 </a:t>
            </a:r>
            <a:r>
              <a:rPr lang="en-US" altLang="zh-TW" sz="2200" dirty="0">
                <a:solidFill>
                  <a:schemeClr val="tx2"/>
                </a:solidFill>
              </a:rPr>
              <a:t>2016</a:t>
            </a:r>
            <a:r>
              <a:rPr lang="zh-TW" altLang="en-US" sz="2200" dirty="0">
                <a:solidFill>
                  <a:schemeClr val="tx2"/>
                </a:solidFill>
                <a:latin typeface="標楷體" panose="03000509000000000000" pitchFamily="65" charset="-120"/>
                <a:ea typeface="標楷體" panose="03000509000000000000" pitchFamily="65" charset="-120"/>
              </a:rPr>
              <a:t>年</a:t>
            </a:r>
            <a:r>
              <a:rPr lang="zh-TW" altLang="en-US" sz="2200" dirty="0">
                <a:solidFill>
                  <a:schemeClr val="tx2"/>
                </a:solidFill>
              </a:rPr>
              <a:t>與 </a:t>
            </a:r>
            <a:r>
              <a:rPr lang="en-US" altLang="zh-TW" sz="2200" dirty="0">
                <a:solidFill>
                  <a:schemeClr val="tx2"/>
                </a:solidFill>
              </a:rPr>
              <a:t>2015 </a:t>
            </a:r>
            <a:r>
              <a:rPr lang="zh-TW" altLang="en-US" sz="2200" dirty="0">
                <a:solidFill>
                  <a:schemeClr val="tx2"/>
                </a:solidFill>
                <a:latin typeface="標楷體" panose="03000509000000000000" pitchFamily="65" charset="-120"/>
                <a:ea typeface="標楷體" panose="03000509000000000000" pitchFamily="65" charset="-120"/>
              </a:rPr>
              <a:t>年的稅前利益占實收資本比率分別為</a:t>
            </a:r>
            <a:r>
              <a:rPr lang="en-US" altLang="zh-TW" sz="2200" dirty="0">
                <a:solidFill>
                  <a:schemeClr val="tx2"/>
                </a:solidFill>
              </a:rPr>
              <a:t>45.56%</a:t>
            </a:r>
            <a:r>
              <a:rPr lang="en-US" altLang="zh-TW" sz="2200" dirty="0">
                <a:solidFill>
                  <a:schemeClr val="tx2"/>
                </a:solidFill>
                <a:latin typeface="標楷體" panose="03000509000000000000" pitchFamily="65" charset="-120"/>
                <a:ea typeface="標楷體" panose="03000509000000000000" pitchFamily="65" charset="-120"/>
              </a:rPr>
              <a:t> </a:t>
            </a:r>
            <a:r>
              <a:rPr lang="zh-TW" altLang="en-US" sz="2200" dirty="0">
                <a:solidFill>
                  <a:schemeClr val="tx2"/>
                </a:solidFill>
                <a:latin typeface="標楷體" panose="03000509000000000000" pitchFamily="65" charset="-120"/>
                <a:ea typeface="標楷體" panose="03000509000000000000" pitchFamily="65" charset="-120"/>
              </a:rPr>
              <a:t>與 </a:t>
            </a:r>
            <a:r>
              <a:rPr lang="en-US" altLang="zh-TW" sz="2200" dirty="0">
                <a:solidFill>
                  <a:schemeClr val="tx2"/>
                </a:solidFill>
              </a:rPr>
              <a:t>40.00%</a:t>
            </a:r>
            <a:r>
              <a:rPr lang="zh-TW" altLang="en-US" sz="2200" dirty="0">
                <a:solidFill>
                  <a:schemeClr val="tx2"/>
                </a:solidFill>
              </a:rPr>
              <a:t>；</a:t>
            </a:r>
            <a:r>
              <a:rPr lang="en-US" altLang="zh-TW" sz="2200" dirty="0">
                <a:solidFill>
                  <a:schemeClr val="tx2"/>
                </a:solidFill>
              </a:rPr>
              <a:t>2016 </a:t>
            </a:r>
            <a:r>
              <a:rPr lang="zh-TW" altLang="en-US" sz="2200" dirty="0">
                <a:solidFill>
                  <a:schemeClr val="tx2"/>
                </a:solidFill>
                <a:latin typeface="標楷體" panose="03000509000000000000" pitchFamily="65" charset="-120"/>
                <a:ea typeface="標楷體" panose="03000509000000000000" pitchFamily="65" charset="-120"/>
              </a:rPr>
              <a:t>年比</a:t>
            </a:r>
            <a:r>
              <a:rPr lang="zh-TW" altLang="en-US" sz="2200" dirty="0">
                <a:solidFill>
                  <a:schemeClr val="tx2"/>
                </a:solidFill>
              </a:rPr>
              <a:t> </a:t>
            </a:r>
            <a:r>
              <a:rPr lang="en-US" altLang="zh-TW" sz="2200" dirty="0">
                <a:solidFill>
                  <a:schemeClr val="tx2"/>
                </a:solidFill>
              </a:rPr>
              <a:t>2015 </a:t>
            </a:r>
            <a:r>
              <a:rPr lang="zh-TW" altLang="en-US" sz="2200" dirty="0">
                <a:solidFill>
                  <a:schemeClr val="tx2"/>
                </a:solidFill>
                <a:latin typeface="標楷體" panose="03000509000000000000" pitchFamily="65" charset="-120"/>
                <a:ea typeface="標楷體" panose="03000509000000000000" pitchFamily="65" charset="-120"/>
              </a:rPr>
              <a:t>年來得高。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標題 1">
            <a:extLst>
              <a:ext uri="{FF2B5EF4-FFF2-40B4-BE49-F238E27FC236}">
                <a16:creationId xmlns:a16="http://schemas.microsoft.com/office/drawing/2014/main" id="{B22BA457-EA92-49B1-97B1-518B054E1E9A}"/>
              </a:ext>
            </a:extLst>
          </p:cNvPr>
          <p:cNvSpPr>
            <a:spLocks noGrp="1"/>
          </p:cNvSpPr>
          <p:nvPr>
            <p:ph type="title"/>
          </p:nvPr>
        </p:nvSpPr>
        <p:spPr/>
        <p:txBody>
          <a:bodyPr/>
          <a:lstStyle/>
          <a:p>
            <a:r>
              <a:rPr lang="en-US" altLang="zh-TW" dirty="0"/>
              <a:t>8.4.4.3 </a:t>
            </a:r>
            <a:r>
              <a:rPr lang="zh-TW" altLang="en-US" dirty="0"/>
              <a:t>以稅後純益為基礎的報酬率</a:t>
            </a:r>
            <a:r>
              <a:rPr lang="en-US" altLang="zh-TW" dirty="0"/>
              <a:t>KPI</a:t>
            </a:r>
            <a:endParaRPr lang="zh-TW" altLang="en-US" dirty="0"/>
          </a:p>
        </p:txBody>
      </p:sp>
      <p:sp>
        <p:nvSpPr>
          <p:cNvPr id="2" name="日期版面配置區 1">
            <a:extLst>
              <a:ext uri="{FF2B5EF4-FFF2-40B4-BE49-F238E27FC236}">
                <a16:creationId xmlns:a16="http://schemas.microsoft.com/office/drawing/2014/main" id="{ABABABB4-2727-4D8B-BE4C-4D4DEEA51ECB}"/>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6C8AA634-CE44-4EE2-81AB-EA0FB0ABBB54}"/>
              </a:ext>
            </a:extLst>
          </p:cNvPr>
          <p:cNvSpPr>
            <a:spLocks noGrp="1"/>
          </p:cNvSpPr>
          <p:nvPr>
            <p:ph type="sldNum" sz="quarter" idx="12"/>
          </p:nvPr>
        </p:nvSpPr>
        <p:spPr/>
        <p:txBody>
          <a:bodyPr/>
          <a:lstStyle/>
          <a:p>
            <a:fld id="{7C6D81C2-4AF9-4E19-9330-C1C98C869BDD}" type="slidenum">
              <a:rPr lang="ko-KR" altLang="en-US" smtClean="0"/>
              <a:pPr/>
              <a:t>85</a:t>
            </a:fld>
            <a:endParaRPr lang="en-US" altLang="ko-KR"/>
          </a:p>
        </p:txBody>
      </p:sp>
      <p:pic>
        <p:nvPicPr>
          <p:cNvPr id="14" name="內容版面配置區 13">
            <a:extLst>
              <a:ext uri="{FF2B5EF4-FFF2-40B4-BE49-F238E27FC236}">
                <a16:creationId xmlns:a16="http://schemas.microsoft.com/office/drawing/2014/main" id="{0A6D81BB-4278-4F80-87D1-4AE4B49FAD13}"/>
              </a:ext>
            </a:extLst>
          </p:cNvPr>
          <p:cNvPicPr>
            <a:picLocks noGrp="1" noChangeAspect="1"/>
          </p:cNvPicPr>
          <p:nvPr>
            <p:ph idx="1"/>
          </p:nvPr>
        </p:nvPicPr>
        <p:blipFill>
          <a:blip r:embed="rId2"/>
          <a:stretch>
            <a:fillRect/>
          </a:stretch>
        </p:blipFill>
        <p:spPr>
          <a:xfrm>
            <a:off x="583225" y="2427261"/>
            <a:ext cx="10800000" cy="2585915"/>
          </a:xfrm>
          <a:prstGeom prst="rect">
            <a:avLst/>
          </a:prstGeom>
        </p:spPr>
      </p:pic>
      <p:pic>
        <p:nvPicPr>
          <p:cNvPr id="13" name="圖片 12">
            <a:extLst>
              <a:ext uri="{FF2B5EF4-FFF2-40B4-BE49-F238E27FC236}">
                <a16:creationId xmlns:a16="http://schemas.microsoft.com/office/drawing/2014/main" id="{B4234C88-D8F7-43C3-B830-59337E17BD99}"/>
              </a:ext>
            </a:extLst>
          </p:cNvPr>
          <p:cNvPicPr>
            <a:picLocks noChangeAspect="1"/>
          </p:cNvPicPr>
          <p:nvPr/>
        </p:nvPicPr>
        <p:blipFill>
          <a:blip r:embed="rId3"/>
          <a:stretch>
            <a:fillRect/>
          </a:stretch>
        </p:blipFill>
        <p:spPr>
          <a:xfrm>
            <a:off x="583225" y="1715407"/>
            <a:ext cx="10800000" cy="764068"/>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a:extLst>
              <a:ext uri="{FF2B5EF4-FFF2-40B4-BE49-F238E27FC236}">
                <a16:creationId xmlns:a16="http://schemas.microsoft.com/office/drawing/2014/main" id="{AC93F82E-CECF-4DD9-B33D-769EF9DFF864}"/>
              </a:ext>
            </a:extLst>
          </p:cNvPr>
          <p:cNvSpPr>
            <a:spLocks noGrp="1"/>
          </p:cNvSpPr>
          <p:nvPr>
            <p:ph type="title"/>
          </p:nvPr>
        </p:nvSpPr>
        <p:spPr/>
        <p:txBody>
          <a:bodyPr/>
          <a:lstStyle/>
          <a:p>
            <a:r>
              <a:rPr lang="en-US" altLang="zh-TW"/>
              <a:t>1. </a:t>
            </a:r>
            <a:r>
              <a:rPr lang="zh-TW" altLang="en-US"/>
              <a:t>總資產報酬率 </a:t>
            </a:r>
            <a:r>
              <a:rPr lang="en-US" altLang="zh-TW"/>
              <a:t>(1/2)</a:t>
            </a:r>
            <a:endParaRPr lang="zh-TW" altLang="en-US"/>
          </a:p>
        </p:txBody>
      </p:sp>
      <p:sp>
        <p:nvSpPr>
          <p:cNvPr id="97283" name="內容版面配置區 2">
            <a:extLst>
              <a:ext uri="{FF2B5EF4-FFF2-40B4-BE49-F238E27FC236}">
                <a16:creationId xmlns:a16="http://schemas.microsoft.com/office/drawing/2014/main" id="{B4F2A768-99A1-4D31-9066-88AA781B56D5}"/>
              </a:ext>
            </a:extLst>
          </p:cNvPr>
          <p:cNvSpPr>
            <a:spLocks noGrp="1"/>
          </p:cNvSpPr>
          <p:nvPr>
            <p:ph idx="1"/>
          </p:nvPr>
        </p:nvSpPr>
        <p:spPr>
          <a:xfrm>
            <a:off x="609600" y="4941167"/>
            <a:ext cx="10972800" cy="1304057"/>
          </a:xfrm>
        </p:spPr>
        <p:txBody>
          <a:bodyPr/>
          <a:lstStyle/>
          <a:p>
            <a:r>
              <a:rPr lang="zh-TW" altLang="en-US" dirty="0"/>
              <a:t>用來衡量企業運用其投入的資產而產生利潤的效率。</a:t>
            </a:r>
          </a:p>
          <a:p>
            <a:r>
              <a:rPr lang="zh-TW" altLang="en-US" dirty="0"/>
              <a:t>此比越高表示企業運用資產而產生利潤的能力越強</a:t>
            </a:r>
          </a:p>
        </p:txBody>
      </p:sp>
      <p:sp>
        <p:nvSpPr>
          <p:cNvPr id="2" name="日期版面配置區 1">
            <a:extLst>
              <a:ext uri="{FF2B5EF4-FFF2-40B4-BE49-F238E27FC236}">
                <a16:creationId xmlns:a16="http://schemas.microsoft.com/office/drawing/2014/main" id="{AFE6D7D2-4990-4D3E-8466-3203514373D1}"/>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71DB0299-5CA6-4D3E-BF2D-4DB05C1D735F}"/>
              </a:ext>
            </a:extLst>
          </p:cNvPr>
          <p:cNvSpPr>
            <a:spLocks noGrp="1"/>
          </p:cNvSpPr>
          <p:nvPr>
            <p:ph type="sldNum" sz="quarter" idx="12"/>
          </p:nvPr>
        </p:nvSpPr>
        <p:spPr/>
        <p:txBody>
          <a:bodyPr/>
          <a:lstStyle/>
          <a:p>
            <a:fld id="{7C6D81C2-4AF9-4E19-9330-C1C98C869BDD}" type="slidenum">
              <a:rPr lang="ko-KR" altLang="en-US" smtClean="0"/>
              <a:pPr/>
              <a:t>86</a:t>
            </a:fld>
            <a:endParaRPr lang="en-US" altLang="ko-KR"/>
          </a:p>
        </p:txBody>
      </p:sp>
      <p:sp>
        <p:nvSpPr>
          <p:cNvPr id="6" name="圓角矩形 5">
            <a:extLst>
              <a:ext uri="{FF2B5EF4-FFF2-40B4-BE49-F238E27FC236}">
                <a16:creationId xmlns:a16="http://schemas.microsoft.com/office/drawing/2014/main" id="{A67BD111-4AA7-4AE1-9C41-52501D4E5A7B}"/>
              </a:ext>
            </a:extLst>
          </p:cNvPr>
          <p:cNvSpPr/>
          <p:nvPr/>
        </p:nvSpPr>
        <p:spPr bwMode="auto">
          <a:xfrm>
            <a:off x="1847528" y="1354622"/>
            <a:ext cx="8534400" cy="3440980"/>
          </a:xfrm>
          <a:prstGeom prst="roundRect">
            <a:avLst>
              <a:gd name="adj" fmla="val 9708"/>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總資產報酬率</a:t>
            </a:r>
          </a:p>
          <a:p>
            <a:pPr eaLnBrk="0" hangingPunct="0">
              <a:defRPr/>
            </a:pP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稅後純益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稅後利息</a:t>
            </a:r>
            <a:r>
              <a:rPr lang="en-US" altLang="zh-TW" sz="2800" b="1" dirty="0">
                <a:solidFill>
                  <a:schemeClr val="tx1"/>
                </a:solidFill>
                <a:latin typeface="Times New Roman" pitchFamily="18" charset="0"/>
                <a:ea typeface="標楷體" pitchFamily="65" charset="-120"/>
                <a:cs typeface="Times New Roman" pitchFamily="18" charset="0"/>
              </a:rPr>
              <a:t>] ÷ </a:t>
            </a:r>
            <a:r>
              <a:rPr lang="zh-TW" altLang="en-US" sz="2800" b="1" dirty="0">
                <a:solidFill>
                  <a:schemeClr val="tx1"/>
                </a:solidFill>
                <a:latin typeface="Times New Roman" pitchFamily="18" charset="0"/>
                <a:ea typeface="標楷體" pitchFamily="65" charset="-120"/>
                <a:cs typeface="Times New Roman" pitchFamily="18" charset="0"/>
              </a:rPr>
              <a:t>平均資產總額</a:t>
            </a:r>
          </a:p>
          <a:p>
            <a:pPr eaLnBrk="0" hangingPunct="0">
              <a:defRPr/>
            </a:pP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稅後純益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利息費用 </a:t>
            </a:r>
            <a:r>
              <a:rPr lang="en-US" altLang="zh-TW" sz="2800" b="1" dirty="0">
                <a:solidFill>
                  <a:schemeClr val="tx1"/>
                </a:solidFill>
                <a:latin typeface="Times New Roman" pitchFamily="18" charset="0"/>
                <a:ea typeface="標楷體" pitchFamily="65" charset="-120"/>
                <a:cs typeface="Times New Roman" pitchFamily="18" charset="0"/>
              </a:rPr>
              <a:t>× (1 − </a:t>
            </a:r>
            <a:r>
              <a:rPr lang="zh-TW" altLang="en-US" sz="2800" b="1" dirty="0">
                <a:solidFill>
                  <a:schemeClr val="tx1"/>
                </a:solidFill>
                <a:latin typeface="Times New Roman" pitchFamily="18" charset="0"/>
                <a:ea typeface="標楷體" pitchFamily="65" charset="-120"/>
                <a:cs typeface="Times New Roman" pitchFamily="18" charset="0"/>
              </a:rPr>
              <a:t>平均稅率</a:t>
            </a:r>
            <a:r>
              <a:rPr lang="en-US" altLang="zh-TW" sz="2800" b="1" dirty="0">
                <a:solidFill>
                  <a:schemeClr val="tx1"/>
                </a:solidFill>
                <a:latin typeface="Times New Roman" pitchFamily="18" charset="0"/>
                <a:ea typeface="標楷體" pitchFamily="65" charset="-120"/>
                <a:cs typeface="Times New Roman" pitchFamily="18" charset="0"/>
              </a:rPr>
              <a:t>)] ÷ </a:t>
            </a:r>
            <a:r>
              <a:rPr lang="zh-TW" altLang="en-US" sz="2800" b="1" dirty="0">
                <a:solidFill>
                  <a:schemeClr val="tx1"/>
                </a:solidFill>
                <a:latin typeface="Times New Roman" pitchFamily="18" charset="0"/>
                <a:ea typeface="標楷體" pitchFamily="65" charset="-120"/>
                <a:cs typeface="Times New Roman" pitchFamily="18" charset="0"/>
              </a:rPr>
              <a:t>平均資</a:t>
            </a:r>
          </a:p>
          <a:p>
            <a:pP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   產總額</a:t>
            </a:r>
          </a:p>
          <a:p>
            <a:pPr eaLnBrk="0" hangingPunct="0">
              <a:defRPr/>
            </a:pP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稅後純益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稅後利息</a:t>
            </a:r>
            <a:r>
              <a:rPr lang="en-US" altLang="zh-TW" sz="2800" b="1" dirty="0">
                <a:solidFill>
                  <a:schemeClr val="tx1"/>
                </a:solidFill>
                <a:latin typeface="Times New Roman" pitchFamily="18" charset="0"/>
                <a:ea typeface="標楷體" pitchFamily="65" charset="-120"/>
                <a:cs typeface="Times New Roman" pitchFamily="18" charset="0"/>
              </a:rPr>
              <a:t>) ÷ </a:t>
            </a:r>
            <a:r>
              <a:rPr lang="zh-TW" altLang="en-US" sz="2800" b="1" dirty="0">
                <a:solidFill>
                  <a:schemeClr val="tx1"/>
                </a:solidFill>
                <a:latin typeface="Times New Roman" pitchFamily="18" charset="0"/>
                <a:ea typeface="標楷體" pitchFamily="65" charset="-120"/>
                <a:cs typeface="Times New Roman" pitchFamily="18" charset="0"/>
              </a:rPr>
              <a:t>銷貨淨額</a:t>
            </a:r>
            <a:r>
              <a:rPr lang="en-US" altLang="zh-TW" sz="2800" b="1" dirty="0">
                <a:solidFill>
                  <a:schemeClr val="tx1"/>
                </a:solidFill>
                <a:latin typeface="Times New Roman" pitchFamily="18" charset="0"/>
                <a:ea typeface="標楷體" pitchFamily="65" charset="-120"/>
                <a:cs typeface="Times New Roman" pitchFamily="18" charset="0"/>
              </a:rPr>
              <a:t>] × (</a:t>
            </a:r>
            <a:r>
              <a:rPr lang="zh-TW" altLang="en-US" sz="2800" b="1" dirty="0">
                <a:solidFill>
                  <a:schemeClr val="tx1"/>
                </a:solidFill>
                <a:latin typeface="Times New Roman" pitchFamily="18" charset="0"/>
                <a:ea typeface="標楷體" pitchFamily="65" charset="-120"/>
                <a:cs typeface="Times New Roman" pitchFamily="18" charset="0"/>
              </a:rPr>
              <a:t>銷貨淨額 </a:t>
            </a:r>
          </a:p>
          <a:p>
            <a:pP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平均資產總額</a:t>
            </a:r>
            <a:r>
              <a:rPr lang="en-US" altLang="zh-TW" sz="2800" b="1" dirty="0">
                <a:solidFill>
                  <a:schemeClr val="tx1"/>
                </a:solidFill>
                <a:latin typeface="Times New Roman" pitchFamily="18" charset="0"/>
                <a:ea typeface="標楷體" pitchFamily="65" charset="-120"/>
                <a:cs typeface="Times New Roman" pitchFamily="18" charset="0"/>
              </a:rPr>
              <a:t>)</a:t>
            </a:r>
          </a:p>
          <a:p>
            <a:pPr eaLnBrk="0" hangingPunct="0">
              <a:defRPr/>
            </a:pP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修正的純益率 </a:t>
            </a: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總資產週轉率</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a:extLst>
              <a:ext uri="{FF2B5EF4-FFF2-40B4-BE49-F238E27FC236}">
                <a16:creationId xmlns:a16="http://schemas.microsoft.com/office/drawing/2014/main" id="{047454F1-FA64-4518-A0DB-0D62933881A4}"/>
              </a:ext>
            </a:extLst>
          </p:cNvPr>
          <p:cNvSpPr>
            <a:spLocks noGrp="1"/>
          </p:cNvSpPr>
          <p:nvPr>
            <p:ph type="title"/>
          </p:nvPr>
        </p:nvSpPr>
        <p:spPr/>
        <p:txBody>
          <a:bodyPr/>
          <a:lstStyle/>
          <a:p>
            <a:r>
              <a:rPr lang="en-US" altLang="zh-TW"/>
              <a:t>1. </a:t>
            </a:r>
            <a:r>
              <a:rPr lang="zh-TW" altLang="en-US"/>
              <a:t>總資產報酬率 </a:t>
            </a:r>
            <a:r>
              <a:rPr lang="en-US" altLang="zh-TW"/>
              <a:t>(2/2)</a:t>
            </a:r>
            <a:endParaRPr lang="zh-TW" altLang="en-US"/>
          </a:p>
        </p:txBody>
      </p:sp>
      <p:graphicFrame>
        <p:nvGraphicFramePr>
          <p:cNvPr id="6" name="內容版面配置區 5">
            <a:extLst>
              <a:ext uri="{FF2B5EF4-FFF2-40B4-BE49-F238E27FC236}">
                <a16:creationId xmlns:a16="http://schemas.microsoft.com/office/drawing/2014/main" id="{9631103B-5CCA-4EC1-9A7F-7CEC951D0590}"/>
              </a:ext>
            </a:extLst>
          </p:cNvPr>
          <p:cNvGraphicFramePr>
            <a:graphicFrameLocks noGrp="1"/>
          </p:cNvGraphicFramePr>
          <p:nvPr>
            <p:ph idx="1"/>
            <p:extLst>
              <p:ext uri="{D42A27DB-BD31-4B8C-83A1-F6EECF244321}">
                <p14:modId xmlns:p14="http://schemas.microsoft.com/office/powerpoint/2010/main" val="3969810776"/>
              </p:ext>
            </p:extLst>
          </p:nvPr>
        </p:nvGraphicFramePr>
        <p:xfrm>
          <a:off x="911423" y="1412776"/>
          <a:ext cx="10441161" cy="4297728"/>
        </p:xfrm>
        <a:graphic>
          <a:graphicData uri="http://schemas.openxmlformats.org/drawingml/2006/table">
            <a:tbl>
              <a:tblPr/>
              <a:tblGrid>
                <a:gridCol w="1296203">
                  <a:extLst>
                    <a:ext uri="{9D8B030D-6E8A-4147-A177-3AD203B41FA5}">
                      <a16:colId xmlns:a16="http://schemas.microsoft.com/office/drawing/2014/main" val="20000"/>
                    </a:ext>
                  </a:extLst>
                </a:gridCol>
                <a:gridCol w="4536446">
                  <a:extLst>
                    <a:ext uri="{9D8B030D-6E8A-4147-A177-3AD203B41FA5}">
                      <a16:colId xmlns:a16="http://schemas.microsoft.com/office/drawing/2014/main" val="20001"/>
                    </a:ext>
                  </a:extLst>
                </a:gridCol>
                <a:gridCol w="4608512">
                  <a:extLst>
                    <a:ext uri="{9D8B030D-6E8A-4147-A177-3AD203B41FA5}">
                      <a16:colId xmlns:a16="http://schemas.microsoft.com/office/drawing/2014/main" val="20002"/>
                    </a:ext>
                  </a:extLst>
                </a:gridCol>
              </a:tblGrid>
              <a:tr h="39628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L="91433" marR="91433"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a:ln>
                          <a:noFill/>
                        </a:ln>
                        <a:solidFill>
                          <a:schemeClr val="tx1"/>
                        </a:solidFill>
                        <a:effectLst/>
                        <a:latin typeface="Times New Roman" pitchFamily="18" charset="0"/>
                        <a:ea typeface="新細明體" pitchFamily="18" charset="-120"/>
                      </a:endParaRPr>
                    </a:p>
                  </a:txBody>
                  <a:tcPr marL="91433" marR="91433"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280">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L="91433" marR="91433"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L="91433" marR="91433"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28348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Times New Roman" pitchFamily="18" charset="0"/>
                          <a:ea typeface="新細明體" pitchFamily="18" charset="-120"/>
                        </a:rPr>
                        <a:t>總資產報酬率</a:t>
                      </a:r>
                    </a:p>
                  </a:txBody>
                  <a:tcPr marL="91433" marR="91433"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平均稅率 </a:t>
                      </a: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 </a:t>
                      </a: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所得稅</a:t>
                      </a: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 </a:t>
                      </a: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稅前利益</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 $30,000 ÷ 205,000 = 14.63%</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總資產報酬率</a:t>
                      </a:r>
                      <a:endPar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endParaRPr>
                    </a:p>
                    <a:p>
                      <a:pPr eaLnBrk="0" hangingPunct="0"/>
                      <a:r>
                        <a:rPr kumimoji="0" lang="en-US" altLang="zh-TW" sz="2400" b="1" dirty="0">
                          <a:solidFill>
                            <a:srgbClr val="0099CC"/>
                          </a:solidFill>
                          <a:latin typeface="Times New Roman" pitchFamily="18" charset="0"/>
                          <a:ea typeface="新細明體" pitchFamily="18" charset="-120"/>
                          <a:cs typeface="Times New Roman" pitchFamily="18" charset="0"/>
                        </a:rPr>
                        <a:t>= [</a:t>
                      </a:r>
                      <a:r>
                        <a:rPr kumimoji="0" lang="zh-TW" altLang="en-US" sz="2400" b="1" dirty="0">
                          <a:solidFill>
                            <a:srgbClr val="0099CC"/>
                          </a:solidFill>
                          <a:latin typeface="Times New Roman" pitchFamily="18" charset="0"/>
                          <a:ea typeface="新細明體" pitchFamily="18" charset="-120"/>
                          <a:cs typeface="Times New Roman" pitchFamily="18" charset="0"/>
                        </a:rPr>
                        <a:t>稅後純益 </a:t>
                      </a:r>
                      <a:r>
                        <a:rPr kumimoji="0" lang="en-US" altLang="zh-TW" sz="2400" b="1" dirty="0">
                          <a:solidFill>
                            <a:srgbClr val="0099CC"/>
                          </a:solidFill>
                          <a:latin typeface="Times New Roman" pitchFamily="18" charset="0"/>
                          <a:ea typeface="新細明體" pitchFamily="18" charset="-120"/>
                          <a:cs typeface="Times New Roman" pitchFamily="18" charset="0"/>
                        </a:rPr>
                        <a:t>+ </a:t>
                      </a:r>
                      <a:r>
                        <a:rPr kumimoji="0" lang="zh-TW" altLang="en-US" sz="2400" b="1" dirty="0">
                          <a:solidFill>
                            <a:srgbClr val="0099CC"/>
                          </a:solidFill>
                          <a:latin typeface="Times New Roman" pitchFamily="18" charset="0"/>
                          <a:ea typeface="新細明體" pitchFamily="18" charset="-120"/>
                          <a:cs typeface="Times New Roman" pitchFamily="18" charset="0"/>
                        </a:rPr>
                        <a:t>利息費用 </a:t>
                      </a:r>
                      <a:r>
                        <a:rPr kumimoji="0" lang="en-US" altLang="zh-TW" sz="2400" b="1" dirty="0">
                          <a:solidFill>
                            <a:srgbClr val="0099CC"/>
                          </a:solidFill>
                          <a:latin typeface="Times New Roman" pitchFamily="18" charset="0"/>
                          <a:ea typeface="新細明體" pitchFamily="18" charset="-120"/>
                          <a:cs typeface="Times New Roman" pitchFamily="18" charset="0"/>
                        </a:rPr>
                        <a:t>× (1 − </a:t>
                      </a:r>
                    </a:p>
                    <a:p>
                      <a:pPr eaLnBrk="0" hangingPunct="0"/>
                      <a:r>
                        <a:rPr kumimoji="0" lang="en-US" altLang="zh-TW" sz="2400" b="1" dirty="0">
                          <a:solidFill>
                            <a:srgbClr val="0099CC"/>
                          </a:solidFill>
                          <a:latin typeface="Times New Roman" pitchFamily="18" charset="0"/>
                          <a:ea typeface="新細明體" pitchFamily="18" charset="-120"/>
                          <a:cs typeface="Times New Roman" pitchFamily="18" charset="0"/>
                        </a:rPr>
                        <a:t>   </a:t>
                      </a:r>
                      <a:r>
                        <a:rPr kumimoji="0" lang="zh-TW" altLang="en-US" sz="2400" b="1" dirty="0">
                          <a:solidFill>
                            <a:srgbClr val="0099CC"/>
                          </a:solidFill>
                          <a:latin typeface="Times New Roman" pitchFamily="18" charset="0"/>
                          <a:ea typeface="新細明體" pitchFamily="18" charset="-120"/>
                          <a:cs typeface="Times New Roman" pitchFamily="18" charset="0"/>
                        </a:rPr>
                        <a:t>平均</a:t>
                      </a:r>
                      <a:r>
                        <a:rPr kumimoji="0" lang="en-US" altLang="zh-TW" sz="2400" b="1" dirty="0">
                          <a:solidFill>
                            <a:srgbClr val="0099CC"/>
                          </a:solidFill>
                          <a:latin typeface="Times New Roman" pitchFamily="18" charset="0"/>
                          <a:ea typeface="新細明體" pitchFamily="18" charset="-120"/>
                          <a:cs typeface="Times New Roman" pitchFamily="18" charset="0"/>
                        </a:rPr>
                        <a:t>   </a:t>
                      </a:r>
                      <a:r>
                        <a:rPr kumimoji="0" lang="zh-TW" altLang="en-US" sz="2400" b="1" dirty="0">
                          <a:solidFill>
                            <a:srgbClr val="0099CC"/>
                          </a:solidFill>
                          <a:latin typeface="Times New Roman" pitchFamily="18" charset="0"/>
                          <a:ea typeface="新細明體" pitchFamily="18" charset="-120"/>
                          <a:cs typeface="Times New Roman" pitchFamily="18" charset="0"/>
                        </a:rPr>
                        <a:t>稅率</a:t>
                      </a:r>
                      <a:r>
                        <a:rPr kumimoji="0" lang="en-US" altLang="zh-TW" sz="2400" b="1" dirty="0">
                          <a:solidFill>
                            <a:srgbClr val="0099CC"/>
                          </a:solidFill>
                          <a:latin typeface="Times New Roman" pitchFamily="18" charset="0"/>
                          <a:ea typeface="新細明體" pitchFamily="18" charset="-120"/>
                          <a:cs typeface="Times New Roman" pitchFamily="18" charset="0"/>
                        </a:rPr>
                        <a:t>)] ÷ </a:t>
                      </a:r>
                      <a:r>
                        <a:rPr kumimoji="0" lang="zh-TW" altLang="en-US" sz="2400" b="1" dirty="0">
                          <a:solidFill>
                            <a:srgbClr val="0099CC"/>
                          </a:solidFill>
                          <a:latin typeface="Times New Roman" pitchFamily="18" charset="0"/>
                          <a:ea typeface="新細明體" pitchFamily="18" charset="-120"/>
                          <a:cs typeface="Times New Roman" pitchFamily="18" charset="0"/>
                        </a:rPr>
                        <a:t>平均資產總額</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=[175,000 + 65,000 × (1-14.63%)]</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 </a:t>
                      </a: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 ÷ [(1,300,000 +1,100,000) ÷ 2]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 19.21%</a:t>
                      </a:r>
                    </a:p>
                  </a:txBody>
                  <a:tcPr marL="91433" marR="91433"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平均稅率 </a:t>
                      </a: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a:t>
                      </a: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所得稅 </a:t>
                      </a: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 </a:t>
                      </a: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稅前利益</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 $25,000 ÷ 180,000 = 13.89%</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總資產報酬率</a:t>
                      </a:r>
                      <a:endPar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2400" b="1" dirty="0">
                          <a:solidFill>
                            <a:srgbClr val="0099CC"/>
                          </a:solidFill>
                          <a:latin typeface="Times New Roman" pitchFamily="18" charset="0"/>
                          <a:ea typeface="新細明體" pitchFamily="18" charset="-120"/>
                          <a:cs typeface="Times New Roman" pitchFamily="18" charset="0"/>
                        </a:rPr>
                        <a:t>= [</a:t>
                      </a:r>
                      <a:r>
                        <a:rPr kumimoji="0" lang="zh-TW" altLang="en-US" sz="2400" b="1" dirty="0">
                          <a:solidFill>
                            <a:srgbClr val="0099CC"/>
                          </a:solidFill>
                          <a:latin typeface="Times New Roman" pitchFamily="18" charset="0"/>
                          <a:ea typeface="新細明體" pitchFamily="18" charset="-120"/>
                          <a:cs typeface="Times New Roman" pitchFamily="18" charset="0"/>
                        </a:rPr>
                        <a:t>稅後純益 </a:t>
                      </a:r>
                      <a:r>
                        <a:rPr kumimoji="0" lang="en-US" altLang="zh-TW" sz="2400" b="1" dirty="0">
                          <a:solidFill>
                            <a:srgbClr val="0099CC"/>
                          </a:solidFill>
                          <a:latin typeface="Times New Roman" pitchFamily="18" charset="0"/>
                          <a:ea typeface="新細明體" pitchFamily="18" charset="-120"/>
                          <a:cs typeface="Times New Roman" pitchFamily="18" charset="0"/>
                        </a:rPr>
                        <a:t>+ </a:t>
                      </a:r>
                      <a:r>
                        <a:rPr kumimoji="0" lang="zh-TW" altLang="en-US" sz="2400" b="1" dirty="0">
                          <a:solidFill>
                            <a:srgbClr val="0099CC"/>
                          </a:solidFill>
                          <a:latin typeface="Times New Roman" pitchFamily="18" charset="0"/>
                          <a:ea typeface="新細明體" pitchFamily="18" charset="-120"/>
                          <a:cs typeface="Times New Roman" pitchFamily="18" charset="0"/>
                        </a:rPr>
                        <a:t>利息費用 </a:t>
                      </a:r>
                      <a:r>
                        <a:rPr kumimoji="0" lang="en-US" altLang="zh-TW" sz="2400" b="1" dirty="0">
                          <a:solidFill>
                            <a:srgbClr val="0099CC"/>
                          </a:solidFill>
                          <a:latin typeface="Times New Roman" pitchFamily="18" charset="0"/>
                          <a:ea typeface="新細明體" pitchFamily="18" charset="-120"/>
                          <a:cs typeface="Times New Roman" pitchFamily="18" charset="0"/>
                        </a:rPr>
                        <a:t>× (1 −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2400" b="1" dirty="0">
                          <a:solidFill>
                            <a:srgbClr val="0099CC"/>
                          </a:solidFill>
                          <a:latin typeface="Times New Roman" pitchFamily="18" charset="0"/>
                          <a:ea typeface="新細明體" pitchFamily="18" charset="-120"/>
                          <a:cs typeface="Times New Roman" pitchFamily="18" charset="0"/>
                        </a:rPr>
                        <a:t>   </a:t>
                      </a:r>
                      <a:r>
                        <a:rPr kumimoji="0" lang="zh-TW" altLang="en-US" sz="2400" b="1" dirty="0">
                          <a:solidFill>
                            <a:srgbClr val="0099CC"/>
                          </a:solidFill>
                          <a:latin typeface="Times New Roman" pitchFamily="18" charset="0"/>
                          <a:ea typeface="新細明體" pitchFamily="18" charset="-120"/>
                          <a:cs typeface="Times New Roman" pitchFamily="18" charset="0"/>
                        </a:rPr>
                        <a:t>平均稅率</a:t>
                      </a:r>
                      <a:r>
                        <a:rPr kumimoji="0" lang="en-US" altLang="zh-TW" sz="2400" b="1" dirty="0">
                          <a:solidFill>
                            <a:srgbClr val="0099CC"/>
                          </a:solidFill>
                          <a:latin typeface="Times New Roman" pitchFamily="18" charset="0"/>
                          <a:ea typeface="新細明體" pitchFamily="18" charset="-120"/>
                          <a:cs typeface="Times New Roman" pitchFamily="18" charset="0"/>
                        </a:rPr>
                        <a:t>)] ÷ </a:t>
                      </a:r>
                      <a:r>
                        <a:rPr kumimoji="0" lang="zh-TW" altLang="en-US" sz="2400" b="1" dirty="0">
                          <a:solidFill>
                            <a:srgbClr val="0099CC"/>
                          </a:solidFill>
                          <a:latin typeface="Times New Roman" pitchFamily="18" charset="0"/>
                          <a:ea typeface="新細明體" pitchFamily="18" charset="-120"/>
                          <a:cs typeface="Times New Roman" pitchFamily="18" charset="0"/>
                        </a:rPr>
                        <a:t>平均資產總額</a:t>
                      </a:r>
                      <a:endPar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=[155,000 + 62,000 × (1−13.89%)] ÷ 1,100,000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=18.94%</a:t>
                      </a:r>
                    </a:p>
                  </a:txBody>
                  <a:tcPr marL="91433" marR="91433"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2" name="日期版面配置區 1">
            <a:extLst>
              <a:ext uri="{FF2B5EF4-FFF2-40B4-BE49-F238E27FC236}">
                <a16:creationId xmlns:a16="http://schemas.microsoft.com/office/drawing/2014/main" id="{2BCE3317-4FC2-474E-BE8D-AE71F77024B5}"/>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B4CD12A2-7CF2-4846-8C96-26851E1D648A}"/>
              </a:ext>
            </a:extLst>
          </p:cNvPr>
          <p:cNvSpPr>
            <a:spLocks noGrp="1"/>
          </p:cNvSpPr>
          <p:nvPr>
            <p:ph type="sldNum" sz="quarter" idx="12"/>
          </p:nvPr>
        </p:nvSpPr>
        <p:spPr/>
        <p:txBody>
          <a:bodyPr/>
          <a:lstStyle/>
          <a:p>
            <a:fld id="{7C6D81C2-4AF9-4E19-9330-C1C98C869BDD}" type="slidenum">
              <a:rPr lang="ko-KR" altLang="en-US" smtClean="0"/>
              <a:pPr/>
              <a:t>87</a:t>
            </a:fld>
            <a:endParaRPr lang="en-US" altLang="ko-KR"/>
          </a:p>
        </p:txBody>
      </p:sp>
      <p:sp>
        <p:nvSpPr>
          <p:cNvPr id="7" name="矩形 6">
            <a:extLst>
              <a:ext uri="{FF2B5EF4-FFF2-40B4-BE49-F238E27FC236}">
                <a16:creationId xmlns:a16="http://schemas.microsoft.com/office/drawing/2014/main" id="{B3131AC8-053F-4CAA-839D-6682E71012AC}"/>
              </a:ext>
            </a:extLst>
          </p:cNvPr>
          <p:cNvSpPr/>
          <p:nvPr/>
        </p:nvSpPr>
        <p:spPr>
          <a:xfrm>
            <a:off x="895411" y="5710504"/>
            <a:ext cx="10670977" cy="430887"/>
          </a:xfrm>
          <a:prstGeom prst="rect">
            <a:avLst/>
          </a:prstGeom>
        </p:spPr>
        <p:txBody>
          <a:bodyPr wrap="square">
            <a:spAutoFit/>
          </a:bodyPr>
          <a:lstStyle/>
          <a:p>
            <a:pPr marL="342900" indent="-342900">
              <a:buFont typeface="Arial" panose="020B0604020202020204" pitchFamily="34" charset="0"/>
              <a:buChar char="•"/>
              <a:defRPr/>
            </a:pPr>
            <a:r>
              <a:rPr lang="zh-TW" altLang="en-US" sz="2200" dirty="0">
                <a:solidFill>
                  <a:schemeClr val="tx2"/>
                </a:solidFill>
                <a:latin typeface="標楷體" pitchFamily="65" charset="-120"/>
                <a:ea typeface="標楷體" pitchFamily="65" charset="-120"/>
              </a:rPr>
              <a:t>中央公司 </a:t>
            </a:r>
            <a:r>
              <a:rPr lang="en-US" altLang="zh-TW" sz="2200" dirty="0">
                <a:solidFill>
                  <a:schemeClr val="tx2"/>
                </a:solidFill>
                <a:latin typeface="+mj-ea"/>
                <a:ea typeface="+mj-ea"/>
              </a:rPr>
              <a:t>2016</a:t>
            </a:r>
            <a:r>
              <a:rPr lang="zh-TW" altLang="en-US" sz="2200" dirty="0">
                <a:solidFill>
                  <a:schemeClr val="tx2"/>
                </a:solidFill>
                <a:latin typeface="標楷體" pitchFamily="65" charset="-120"/>
                <a:ea typeface="標楷體" pitchFamily="65" charset="-120"/>
              </a:rPr>
              <a:t>年總資產報酬率為 </a:t>
            </a:r>
            <a:r>
              <a:rPr lang="en-US" altLang="zh-TW" sz="2200" dirty="0">
                <a:solidFill>
                  <a:schemeClr val="tx2"/>
                </a:solidFill>
                <a:latin typeface="+mj-ea"/>
                <a:ea typeface="+mj-ea"/>
              </a:rPr>
              <a:t>19.21%</a:t>
            </a:r>
            <a:r>
              <a:rPr lang="zh-TW" altLang="en-US" sz="2200" dirty="0">
                <a:solidFill>
                  <a:schemeClr val="tx2"/>
                </a:solidFill>
                <a:latin typeface="標楷體" pitchFamily="65" charset="-120"/>
                <a:ea typeface="標楷體" pitchFamily="65" charset="-120"/>
              </a:rPr>
              <a:t>，略高於 </a:t>
            </a:r>
            <a:r>
              <a:rPr lang="en-US" altLang="zh-TW" sz="2200" dirty="0">
                <a:solidFill>
                  <a:schemeClr val="tx2"/>
                </a:solidFill>
                <a:latin typeface="+mj-ea"/>
                <a:ea typeface="+mj-ea"/>
              </a:rPr>
              <a:t>2015</a:t>
            </a:r>
            <a:r>
              <a:rPr lang="zh-TW" altLang="en-US" sz="2200" dirty="0">
                <a:solidFill>
                  <a:schemeClr val="tx2"/>
                </a:solidFill>
                <a:latin typeface="標楷體" pitchFamily="65" charset="-120"/>
                <a:ea typeface="標楷體" pitchFamily="65" charset="-120"/>
              </a:rPr>
              <a:t>年的</a:t>
            </a:r>
            <a:r>
              <a:rPr lang="en-US" altLang="zh-TW" sz="2200" dirty="0">
                <a:solidFill>
                  <a:schemeClr val="tx2"/>
                </a:solidFill>
                <a:latin typeface="+mj-ea"/>
                <a:ea typeface="+mj-ea"/>
              </a:rPr>
              <a:t>18.94%</a:t>
            </a:r>
            <a:r>
              <a:rPr lang="zh-TW" altLang="en-US" sz="2200" dirty="0">
                <a:solidFill>
                  <a:schemeClr val="tx2"/>
                </a:solidFill>
                <a:latin typeface="標楷體" pitchFamily="65" charset="-120"/>
                <a:ea typeface="標楷體" pitchFamily="65" charset="-12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標題 1">
            <a:extLst>
              <a:ext uri="{FF2B5EF4-FFF2-40B4-BE49-F238E27FC236}">
                <a16:creationId xmlns:a16="http://schemas.microsoft.com/office/drawing/2014/main" id="{8FDAAECF-3857-4603-98C9-E8B70661D484}"/>
              </a:ext>
            </a:extLst>
          </p:cNvPr>
          <p:cNvSpPr>
            <a:spLocks noGrp="1"/>
          </p:cNvSpPr>
          <p:nvPr>
            <p:ph type="title"/>
          </p:nvPr>
        </p:nvSpPr>
        <p:spPr/>
        <p:txBody>
          <a:bodyPr/>
          <a:lstStyle/>
          <a:p>
            <a:r>
              <a:rPr lang="en-US" altLang="zh-TW" dirty="0"/>
              <a:t>1. </a:t>
            </a:r>
            <a:r>
              <a:rPr lang="zh-TW" altLang="en-US" dirty="0"/>
              <a:t>總資產報酬率 </a:t>
            </a:r>
            <a:r>
              <a:rPr lang="en-US" altLang="zh-TW" dirty="0"/>
              <a:t>-</a:t>
            </a:r>
            <a:r>
              <a:rPr lang="zh-TW" altLang="en-US" dirty="0"/>
              <a:t> 杜邦公式</a:t>
            </a:r>
          </a:p>
        </p:txBody>
      </p:sp>
      <p:sp>
        <p:nvSpPr>
          <p:cNvPr id="2" name="日期版面配置區 1">
            <a:extLst>
              <a:ext uri="{FF2B5EF4-FFF2-40B4-BE49-F238E27FC236}">
                <a16:creationId xmlns:a16="http://schemas.microsoft.com/office/drawing/2014/main" id="{4571B3F8-894C-4798-9CF2-2095168AF199}"/>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809B8D98-A522-451C-A325-633570C58141}"/>
              </a:ext>
            </a:extLst>
          </p:cNvPr>
          <p:cNvSpPr>
            <a:spLocks noGrp="1"/>
          </p:cNvSpPr>
          <p:nvPr>
            <p:ph type="sldNum" sz="quarter" idx="12"/>
          </p:nvPr>
        </p:nvSpPr>
        <p:spPr/>
        <p:txBody>
          <a:bodyPr/>
          <a:lstStyle/>
          <a:p>
            <a:fld id="{7C6D81C2-4AF9-4E19-9330-C1C98C869BDD}" type="slidenum">
              <a:rPr lang="ko-KR" altLang="en-US" smtClean="0"/>
              <a:pPr/>
              <a:t>88</a:t>
            </a:fld>
            <a:endParaRPr lang="en-US" altLang="ko-KR"/>
          </a:p>
        </p:txBody>
      </p:sp>
      <p:pic>
        <p:nvPicPr>
          <p:cNvPr id="10" name="內容版面配置區 9">
            <a:extLst>
              <a:ext uri="{FF2B5EF4-FFF2-40B4-BE49-F238E27FC236}">
                <a16:creationId xmlns:a16="http://schemas.microsoft.com/office/drawing/2014/main" id="{83444F28-AB1C-464E-B209-7F908A3978FC}"/>
              </a:ext>
            </a:extLst>
          </p:cNvPr>
          <p:cNvPicPr>
            <a:picLocks noGrp="1" noChangeAspect="1"/>
          </p:cNvPicPr>
          <p:nvPr>
            <p:ph idx="1"/>
          </p:nvPr>
        </p:nvPicPr>
        <p:blipFill>
          <a:blip r:embed="rId2"/>
          <a:stretch>
            <a:fillRect/>
          </a:stretch>
        </p:blipFill>
        <p:spPr>
          <a:xfrm>
            <a:off x="2279576" y="1046696"/>
            <a:ext cx="7848872" cy="5622664"/>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1">
            <a:extLst>
              <a:ext uri="{FF2B5EF4-FFF2-40B4-BE49-F238E27FC236}">
                <a16:creationId xmlns:a16="http://schemas.microsoft.com/office/drawing/2014/main" id="{AB06E490-FD40-45E5-9F8D-47C26FB95B30}"/>
              </a:ext>
            </a:extLst>
          </p:cNvPr>
          <p:cNvSpPr>
            <a:spLocks noGrp="1"/>
          </p:cNvSpPr>
          <p:nvPr>
            <p:ph type="title"/>
          </p:nvPr>
        </p:nvSpPr>
        <p:spPr/>
        <p:txBody>
          <a:bodyPr/>
          <a:lstStyle/>
          <a:p>
            <a:r>
              <a:rPr lang="en-US" altLang="zh-TW" dirty="0"/>
              <a:t>2. </a:t>
            </a:r>
            <a:r>
              <a:rPr lang="zh-TW" altLang="en-US" dirty="0"/>
              <a:t>普通股股東權益報酬率 </a:t>
            </a:r>
            <a:r>
              <a:rPr lang="en-US" altLang="zh-TW" dirty="0"/>
              <a:t>(1/2)</a:t>
            </a:r>
            <a:endParaRPr lang="zh-TW" altLang="en-US" dirty="0"/>
          </a:p>
        </p:txBody>
      </p:sp>
      <p:sp>
        <p:nvSpPr>
          <p:cNvPr id="100355" name="內容版面配置區 2">
            <a:extLst>
              <a:ext uri="{FF2B5EF4-FFF2-40B4-BE49-F238E27FC236}">
                <a16:creationId xmlns:a16="http://schemas.microsoft.com/office/drawing/2014/main" id="{6780A0A1-0CFD-4B4A-BF7F-C34207C8FFC0}"/>
              </a:ext>
            </a:extLst>
          </p:cNvPr>
          <p:cNvSpPr>
            <a:spLocks noGrp="1"/>
          </p:cNvSpPr>
          <p:nvPr>
            <p:ph idx="1"/>
          </p:nvPr>
        </p:nvSpPr>
        <p:spPr>
          <a:xfrm>
            <a:off x="609600" y="2980159"/>
            <a:ext cx="10972800" cy="3265065"/>
          </a:xfrm>
        </p:spPr>
        <p:txBody>
          <a:bodyPr/>
          <a:lstStyle/>
          <a:p>
            <a:r>
              <a:rPr lang="zh-TW" altLang="en-US" dirty="0"/>
              <a:t>總資產報酬率係衡量企業運用所有資金</a:t>
            </a:r>
            <a:r>
              <a:rPr lang="en-US" altLang="zh-TW" dirty="0"/>
              <a:t>(</a:t>
            </a:r>
            <a:r>
              <a:rPr lang="zh-TW" altLang="en-US" dirty="0"/>
              <a:t>負債及權益</a:t>
            </a:r>
            <a:r>
              <a:rPr lang="en-US" altLang="zh-TW" dirty="0"/>
              <a:t>)</a:t>
            </a:r>
            <a:r>
              <a:rPr lang="zh-TW" altLang="en-US" dirty="0"/>
              <a:t>的報酬率，可當作企業經營績效之總指標。</a:t>
            </a:r>
          </a:p>
          <a:p>
            <a:r>
              <a:rPr lang="zh-TW" altLang="en-US" dirty="0"/>
              <a:t>對於普通股股東而言，若普通股股東權益報酬率大於銀行存款利率，其對該企業之股票投資方屬有利。</a:t>
            </a:r>
          </a:p>
          <a:p>
            <a:endParaRPr lang="zh-TW" altLang="en-US" dirty="0"/>
          </a:p>
        </p:txBody>
      </p:sp>
      <p:sp>
        <p:nvSpPr>
          <p:cNvPr id="2" name="日期版面配置區 1">
            <a:extLst>
              <a:ext uri="{FF2B5EF4-FFF2-40B4-BE49-F238E27FC236}">
                <a16:creationId xmlns:a16="http://schemas.microsoft.com/office/drawing/2014/main" id="{AFE940F9-EFA3-4129-AB1C-48F30199E72E}"/>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231E9C4C-D0A4-4B0A-8FA8-8D93F3F1350B}"/>
              </a:ext>
            </a:extLst>
          </p:cNvPr>
          <p:cNvSpPr>
            <a:spLocks noGrp="1"/>
          </p:cNvSpPr>
          <p:nvPr>
            <p:ph type="sldNum" sz="quarter" idx="12"/>
          </p:nvPr>
        </p:nvSpPr>
        <p:spPr/>
        <p:txBody>
          <a:bodyPr/>
          <a:lstStyle/>
          <a:p>
            <a:fld id="{7C6D81C2-4AF9-4E19-9330-C1C98C869BDD}" type="slidenum">
              <a:rPr lang="ko-KR" altLang="en-US" smtClean="0"/>
              <a:pPr/>
              <a:t>89</a:t>
            </a:fld>
            <a:endParaRPr lang="en-US" altLang="ko-KR"/>
          </a:p>
        </p:txBody>
      </p:sp>
      <p:sp>
        <p:nvSpPr>
          <p:cNvPr id="6" name="圓角矩形 5">
            <a:extLst>
              <a:ext uri="{FF2B5EF4-FFF2-40B4-BE49-F238E27FC236}">
                <a16:creationId xmlns:a16="http://schemas.microsoft.com/office/drawing/2014/main" id="{33D74CA5-40BD-4A92-A184-DD6248793DD8}"/>
              </a:ext>
            </a:extLst>
          </p:cNvPr>
          <p:cNvSpPr/>
          <p:nvPr/>
        </p:nvSpPr>
        <p:spPr bwMode="auto">
          <a:xfrm>
            <a:off x="2133600" y="1570038"/>
            <a:ext cx="8153400" cy="1066800"/>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defRPr/>
            </a:pPr>
            <a:r>
              <a:rPr lang="zh-TW" altLang="en-US" sz="2800" b="1" dirty="0">
                <a:solidFill>
                  <a:schemeClr val="tx1"/>
                </a:solidFill>
                <a:latin typeface="Times New Roman" pitchFamily="18" charset="0"/>
                <a:ea typeface="標楷體" pitchFamily="65" charset="-120"/>
                <a:cs typeface="Times New Roman" pitchFamily="18" charset="0"/>
              </a:rPr>
              <a:t>普通股股東權益報酬率 </a:t>
            </a:r>
            <a:r>
              <a:rPr lang="en-US" altLang="zh-TW" sz="2800" b="1" dirty="0">
                <a:solidFill>
                  <a:schemeClr val="tx1"/>
                </a:solidFill>
                <a:latin typeface="Times New Roman" pitchFamily="18" charset="0"/>
                <a:ea typeface="標楷體" pitchFamily="65" charset="-120"/>
                <a:cs typeface="Times New Roman" pitchFamily="18" charset="0"/>
              </a:rPr>
              <a:t>=</a:t>
            </a:r>
          </a:p>
          <a:p>
            <a:pPr eaLnBrk="0" hangingPunct="0">
              <a:defRPr/>
            </a:pPr>
            <a:r>
              <a:rPr lang="en-US" altLang="zh-TW" sz="2800" b="1" dirty="0">
                <a:solidFill>
                  <a:schemeClr val="tx1"/>
                </a:solidFill>
                <a:latin typeface="Times New Roman" pitchFamily="18" charset="0"/>
                <a:ea typeface="標楷體" pitchFamily="65" charset="-120"/>
                <a:cs typeface="Times New Roman" pitchFamily="18" charset="0"/>
              </a:rPr>
              <a:t> (</a:t>
            </a:r>
            <a:r>
              <a:rPr lang="zh-TW" altLang="en-US" sz="2800" b="1" dirty="0">
                <a:solidFill>
                  <a:schemeClr val="tx1"/>
                </a:solidFill>
                <a:latin typeface="Times New Roman" pitchFamily="18" charset="0"/>
                <a:ea typeface="標楷體" pitchFamily="65" charset="-120"/>
                <a:cs typeface="Times New Roman" pitchFamily="18" charset="0"/>
              </a:rPr>
              <a:t>稅後純益 − 特別股股利</a:t>
            </a:r>
            <a:r>
              <a:rPr lang="en-US" altLang="zh-TW" sz="2800" b="1" dirty="0">
                <a:solidFill>
                  <a:schemeClr val="tx1"/>
                </a:solidFill>
                <a:latin typeface="Times New Roman" pitchFamily="18" charset="0"/>
                <a:ea typeface="標楷體" pitchFamily="65" charset="-120"/>
                <a:cs typeface="Times New Roman" pitchFamily="18" charset="0"/>
              </a:rPr>
              <a:t>) ÷ </a:t>
            </a:r>
            <a:r>
              <a:rPr lang="zh-TW" altLang="en-US" sz="2800" b="1" dirty="0">
                <a:solidFill>
                  <a:schemeClr val="tx1"/>
                </a:solidFill>
                <a:latin typeface="Times New Roman" pitchFamily="18" charset="0"/>
                <a:ea typeface="標楷體" pitchFamily="65" charset="-120"/>
                <a:cs typeface="Times New Roman" pitchFamily="18" charset="0"/>
              </a:rPr>
              <a:t>平均普通股股東權益</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1CF6496A-D9B5-4AAF-93AB-F5E363589EA0}"/>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62BC6E47-12A4-4B68-B512-B2D5A313E2A4}"/>
              </a:ext>
            </a:extLst>
          </p:cNvPr>
          <p:cNvSpPr>
            <a:spLocks noGrp="1"/>
          </p:cNvSpPr>
          <p:nvPr>
            <p:ph type="sldNum" sz="quarter" idx="12"/>
          </p:nvPr>
        </p:nvSpPr>
        <p:spPr/>
        <p:txBody>
          <a:bodyPr/>
          <a:lstStyle/>
          <a:p>
            <a:fld id="{0334D8C2-18A1-4FA7-B27C-276121E31209}" type="slidenum">
              <a:rPr lang="ko-KR" altLang="en-US" smtClean="0"/>
              <a:pPr/>
              <a:t>9</a:t>
            </a:fld>
            <a:endParaRPr lang="en-US" altLang="ko-KR"/>
          </a:p>
        </p:txBody>
      </p:sp>
      <p:pic>
        <p:nvPicPr>
          <p:cNvPr id="4" name="圖片 3">
            <a:extLst>
              <a:ext uri="{FF2B5EF4-FFF2-40B4-BE49-F238E27FC236}">
                <a16:creationId xmlns:a16="http://schemas.microsoft.com/office/drawing/2014/main" id="{19238B82-AF75-4879-80A8-CF7F89BAF3FC}"/>
              </a:ext>
            </a:extLst>
          </p:cNvPr>
          <p:cNvPicPr>
            <a:picLocks noChangeAspect="1"/>
          </p:cNvPicPr>
          <p:nvPr/>
        </p:nvPicPr>
        <p:blipFill>
          <a:blip r:embed="rId2"/>
          <a:stretch>
            <a:fillRect/>
          </a:stretch>
        </p:blipFill>
        <p:spPr>
          <a:xfrm rot="5400000">
            <a:off x="3123624" y="-1303479"/>
            <a:ext cx="6664833" cy="9505058"/>
          </a:xfrm>
          <a:prstGeom prst="rect">
            <a:avLst/>
          </a:prstGeom>
        </p:spPr>
      </p:pic>
    </p:spTree>
  </p:cSld>
  <p:clrMapOvr>
    <a:masterClrMapping/>
  </p:clrMapOvr>
  <p:transition>
    <p:rand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標題 1">
            <a:extLst>
              <a:ext uri="{FF2B5EF4-FFF2-40B4-BE49-F238E27FC236}">
                <a16:creationId xmlns:a16="http://schemas.microsoft.com/office/drawing/2014/main" id="{EDAA894F-302B-4D65-925A-A639E758B398}"/>
              </a:ext>
            </a:extLst>
          </p:cNvPr>
          <p:cNvSpPr>
            <a:spLocks noGrp="1"/>
          </p:cNvSpPr>
          <p:nvPr>
            <p:ph type="title"/>
          </p:nvPr>
        </p:nvSpPr>
        <p:spPr/>
        <p:txBody>
          <a:bodyPr/>
          <a:lstStyle/>
          <a:p>
            <a:r>
              <a:rPr lang="en-US" altLang="zh-TW" dirty="0"/>
              <a:t>2.</a:t>
            </a:r>
            <a:r>
              <a:rPr lang="zh-TW" altLang="en-US" dirty="0"/>
              <a:t>普通股股東權益報酬率</a:t>
            </a:r>
            <a:r>
              <a:rPr lang="en-US" altLang="zh-TW" dirty="0"/>
              <a:t>(2/2)</a:t>
            </a:r>
            <a:endParaRPr lang="zh-TW" altLang="en-US" dirty="0"/>
          </a:p>
        </p:txBody>
      </p:sp>
      <p:sp>
        <p:nvSpPr>
          <p:cNvPr id="101379" name="內容版面配置區 2">
            <a:extLst>
              <a:ext uri="{FF2B5EF4-FFF2-40B4-BE49-F238E27FC236}">
                <a16:creationId xmlns:a16="http://schemas.microsoft.com/office/drawing/2014/main" id="{E92D0F23-1A20-4423-A459-5ADB51059F0D}"/>
              </a:ext>
            </a:extLst>
          </p:cNvPr>
          <p:cNvSpPr>
            <a:spLocks noGrp="1"/>
          </p:cNvSpPr>
          <p:nvPr>
            <p:ph idx="1"/>
          </p:nvPr>
        </p:nvSpPr>
        <p:spPr>
          <a:xfrm>
            <a:off x="609600" y="3501008"/>
            <a:ext cx="10972800" cy="2744216"/>
          </a:xfrm>
        </p:spPr>
        <p:txBody>
          <a:bodyPr/>
          <a:lstStyle/>
          <a:p>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中央公司</a:t>
            </a:r>
            <a:r>
              <a:rPr lang="en-US" altLang="zh-TW"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2016</a:t>
            </a:r>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年與</a:t>
            </a:r>
            <a:r>
              <a:rPr lang="en-US" altLang="zh-TW"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年的普通股股東權益報酬率分別為</a:t>
            </a:r>
            <a:r>
              <a:rPr lang="en-US" altLang="zh-TW"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31.11%</a:t>
            </a:r>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與</a:t>
            </a:r>
            <a:r>
              <a:rPr lang="en-US" altLang="zh-TW"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29.81%</a:t>
            </a:r>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，比銀行存款利率高出甚多，值得繼續投資與經營下去。</a:t>
            </a:r>
            <a:endParaRPr lang="en-US" altLang="zh-TW"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中央公司</a:t>
            </a:r>
            <a:r>
              <a:rPr lang="en-US" altLang="zh-TW"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2016</a:t>
            </a:r>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年與</a:t>
            </a:r>
            <a:r>
              <a:rPr lang="en-US" altLang="zh-TW"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年的普通股股東權益報酬率均高於當年的總資產報酬率</a:t>
            </a:r>
            <a:r>
              <a:rPr lang="en-US" altLang="zh-TW"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(2016</a:t>
            </a:r>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年與</a:t>
            </a:r>
            <a:r>
              <a:rPr lang="en-US" altLang="zh-TW"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年的總資產報酬率分別為</a:t>
            </a:r>
            <a:r>
              <a:rPr lang="en-US" altLang="zh-TW"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19.21%</a:t>
            </a:r>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與</a:t>
            </a:r>
            <a:r>
              <a:rPr lang="en-US" altLang="zh-TW"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18.94%)</a:t>
            </a:r>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，表示舉債經營在經濟情況良好而企業獲有高利潤時，有利於普通股股東</a:t>
            </a:r>
            <a:r>
              <a:rPr lang="en-US" altLang="zh-TW"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中央公司</a:t>
            </a:r>
            <a:r>
              <a:rPr lang="en-US" altLang="zh-TW"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2016</a:t>
            </a:r>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年與</a:t>
            </a:r>
            <a:r>
              <a:rPr lang="en-US" altLang="zh-TW"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年的負債比率分別高達</a:t>
            </a:r>
            <a:r>
              <a:rPr lang="en-US" altLang="zh-TW"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53.46%</a:t>
            </a:r>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與</a:t>
            </a:r>
            <a:r>
              <a:rPr lang="en-US" altLang="zh-TW"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52.73%)</a:t>
            </a:r>
            <a:r>
              <a:rPr lang="zh-TW" altLang="en-US" sz="24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a:t>
            </a: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日期版面配置區 1">
            <a:extLst>
              <a:ext uri="{FF2B5EF4-FFF2-40B4-BE49-F238E27FC236}">
                <a16:creationId xmlns:a16="http://schemas.microsoft.com/office/drawing/2014/main" id="{17F5E7BC-774A-4CC7-97C7-5CED86BFFC45}"/>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2407D4DC-B4F6-435C-BC78-C9080F6C01DC}"/>
              </a:ext>
            </a:extLst>
          </p:cNvPr>
          <p:cNvSpPr>
            <a:spLocks noGrp="1"/>
          </p:cNvSpPr>
          <p:nvPr>
            <p:ph type="sldNum" sz="quarter" idx="12"/>
          </p:nvPr>
        </p:nvSpPr>
        <p:spPr/>
        <p:txBody>
          <a:bodyPr/>
          <a:lstStyle/>
          <a:p>
            <a:fld id="{7C6D81C2-4AF9-4E19-9330-C1C98C869BDD}" type="slidenum">
              <a:rPr lang="ko-KR" altLang="en-US" smtClean="0"/>
              <a:pPr/>
              <a:t>90</a:t>
            </a:fld>
            <a:endParaRPr lang="en-US" altLang="ko-KR"/>
          </a:p>
        </p:txBody>
      </p:sp>
      <p:graphicFrame>
        <p:nvGraphicFramePr>
          <p:cNvPr id="6" name="Group 23">
            <a:extLst>
              <a:ext uri="{FF2B5EF4-FFF2-40B4-BE49-F238E27FC236}">
                <a16:creationId xmlns:a16="http://schemas.microsoft.com/office/drawing/2014/main" id="{06018F40-FAE4-45CB-98A8-9E5C8F42F3EF}"/>
              </a:ext>
            </a:extLst>
          </p:cNvPr>
          <p:cNvGraphicFramePr>
            <a:graphicFrameLocks noGrp="1"/>
          </p:cNvGraphicFramePr>
          <p:nvPr>
            <p:extLst>
              <p:ext uri="{D42A27DB-BD31-4B8C-83A1-F6EECF244321}">
                <p14:modId xmlns:p14="http://schemas.microsoft.com/office/powerpoint/2010/main" val="1087643137"/>
              </p:ext>
            </p:extLst>
          </p:nvPr>
        </p:nvGraphicFramePr>
        <p:xfrm>
          <a:off x="983432" y="1420179"/>
          <a:ext cx="10153128" cy="1737420"/>
        </p:xfrm>
        <a:graphic>
          <a:graphicData uri="http://schemas.openxmlformats.org/drawingml/2006/table">
            <a:tbl>
              <a:tblPr/>
              <a:tblGrid>
                <a:gridCol w="1862959">
                  <a:extLst>
                    <a:ext uri="{9D8B030D-6E8A-4147-A177-3AD203B41FA5}">
                      <a16:colId xmlns:a16="http://schemas.microsoft.com/office/drawing/2014/main" val="20000"/>
                    </a:ext>
                  </a:extLst>
                </a:gridCol>
                <a:gridCol w="4936842">
                  <a:extLst>
                    <a:ext uri="{9D8B030D-6E8A-4147-A177-3AD203B41FA5}">
                      <a16:colId xmlns:a16="http://schemas.microsoft.com/office/drawing/2014/main" val="20001"/>
                    </a:ext>
                  </a:extLst>
                </a:gridCol>
                <a:gridCol w="3353327">
                  <a:extLst>
                    <a:ext uri="{9D8B030D-6E8A-4147-A177-3AD203B41FA5}">
                      <a16:colId xmlns:a16="http://schemas.microsoft.com/office/drawing/2014/main" val="20002"/>
                    </a:ext>
                  </a:extLst>
                </a:gridCol>
              </a:tblGrid>
              <a:tr h="396324">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2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701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普通股股東權益報酬率</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175,000 ÷ [(605,000 + 520,000) ÷ 2]</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 31.11%</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155,000 ÷ 520,000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 29.81%</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1">
            <a:extLst>
              <a:ext uri="{FF2B5EF4-FFF2-40B4-BE49-F238E27FC236}">
                <a16:creationId xmlns:a16="http://schemas.microsoft.com/office/drawing/2014/main" id="{D860670B-24A9-442D-B01C-35FF6059C9E4}"/>
              </a:ext>
            </a:extLst>
          </p:cNvPr>
          <p:cNvSpPr>
            <a:spLocks noGrp="1"/>
          </p:cNvSpPr>
          <p:nvPr>
            <p:ph type="title"/>
          </p:nvPr>
        </p:nvSpPr>
        <p:spPr/>
        <p:txBody>
          <a:bodyPr/>
          <a:lstStyle/>
          <a:p>
            <a:r>
              <a:rPr lang="en-US" altLang="zh-TW" dirty="0"/>
              <a:t>8.4.4.4 </a:t>
            </a:r>
            <a:r>
              <a:rPr lang="zh-TW" altLang="en-US" dirty="0"/>
              <a:t>與每股盈餘、每股市價、每股股</a:t>
            </a:r>
            <a:r>
              <a:rPr lang="en-US" altLang="zh-TW" dirty="0"/>
              <a:t>            </a:t>
            </a:r>
            <a:r>
              <a:rPr lang="zh-TW" altLang="en-US" dirty="0"/>
              <a:t>利三者有關之 </a:t>
            </a:r>
            <a:r>
              <a:rPr lang="en-US" altLang="zh-TW" dirty="0"/>
              <a:t>KPI</a:t>
            </a:r>
            <a:endParaRPr lang="zh-TW" altLang="en-US" dirty="0"/>
          </a:p>
        </p:txBody>
      </p:sp>
      <p:sp>
        <p:nvSpPr>
          <p:cNvPr id="7" name="內容版面配置區 6">
            <a:extLst>
              <a:ext uri="{FF2B5EF4-FFF2-40B4-BE49-F238E27FC236}">
                <a16:creationId xmlns:a16="http://schemas.microsoft.com/office/drawing/2014/main" id="{74D11BB8-C88C-4BF8-858F-DF318C737098}"/>
              </a:ext>
            </a:extLst>
          </p:cNvPr>
          <p:cNvSpPr>
            <a:spLocks noGrp="1"/>
          </p:cNvSpPr>
          <p:nvPr>
            <p:ph idx="1"/>
          </p:nvPr>
        </p:nvSpPr>
        <p:spPr/>
        <p:txBody>
          <a:bodyPr/>
          <a:lstStyle/>
          <a:p>
            <a:endParaRPr lang="zh-TW" altLang="en-US"/>
          </a:p>
        </p:txBody>
      </p:sp>
      <p:sp>
        <p:nvSpPr>
          <p:cNvPr id="2" name="日期版面配置區 1">
            <a:extLst>
              <a:ext uri="{FF2B5EF4-FFF2-40B4-BE49-F238E27FC236}">
                <a16:creationId xmlns:a16="http://schemas.microsoft.com/office/drawing/2014/main" id="{0DF2CF1E-FA54-4206-9382-ED75C97762D8}"/>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EC04C769-AAFA-437F-B030-95C9C85FD86E}"/>
              </a:ext>
            </a:extLst>
          </p:cNvPr>
          <p:cNvSpPr>
            <a:spLocks noGrp="1"/>
          </p:cNvSpPr>
          <p:nvPr>
            <p:ph type="sldNum" sz="quarter" idx="12"/>
          </p:nvPr>
        </p:nvSpPr>
        <p:spPr/>
        <p:txBody>
          <a:bodyPr/>
          <a:lstStyle/>
          <a:p>
            <a:fld id="{7C6D81C2-4AF9-4E19-9330-C1C98C869BDD}" type="slidenum">
              <a:rPr lang="ko-KR" altLang="en-US" smtClean="0"/>
              <a:pPr/>
              <a:t>91</a:t>
            </a:fld>
            <a:endParaRPr lang="en-US" altLang="ko-KR"/>
          </a:p>
        </p:txBody>
      </p:sp>
      <p:pic>
        <p:nvPicPr>
          <p:cNvPr id="8" name="圖片 7">
            <a:extLst>
              <a:ext uri="{FF2B5EF4-FFF2-40B4-BE49-F238E27FC236}">
                <a16:creationId xmlns:a16="http://schemas.microsoft.com/office/drawing/2014/main" id="{6CC0AAFE-E60A-419D-AA1A-F173AF6AF1D9}"/>
              </a:ext>
            </a:extLst>
          </p:cNvPr>
          <p:cNvPicPr>
            <a:picLocks noChangeAspect="1"/>
          </p:cNvPicPr>
          <p:nvPr/>
        </p:nvPicPr>
        <p:blipFill>
          <a:blip r:embed="rId2"/>
          <a:stretch>
            <a:fillRect/>
          </a:stretch>
        </p:blipFill>
        <p:spPr>
          <a:xfrm>
            <a:off x="1411322" y="2060848"/>
            <a:ext cx="9314498" cy="4725353"/>
          </a:xfrm>
          <a:prstGeom prst="rect">
            <a:avLst/>
          </a:prstGeom>
        </p:spPr>
      </p:pic>
      <p:pic>
        <p:nvPicPr>
          <p:cNvPr id="14" name="圖片 13">
            <a:extLst>
              <a:ext uri="{FF2B5EF4-FFF2-40B4-BE49-F238E27FC236}">
                <a16:creationId xmlns:a16="http://schemas.microsoft.com/office/drawing/2014/main" id="{6FC4DA2D-0567-49BF-9B83-93DEACEF9FA1}"/>
              </a:ext>
            </a:extLst>
          </p:cNvPr>
          <p:cNvPicPr>
            <a:picLocks noChangeAspect="1"/>
          </p:cNvPicPr>
          <p:nvPr/>
        </p:nvPicPr>
        <p:blipFill>
          <a:blip r:embed="rId3"/>
          <a:stretch>
            <a:fillRect/>
          </a:stretch>
        </p:blipFill>
        <p:spPr>
          <a:xfrm>
            <a:off x="1430893" y="1463944"/>
            <a:ext cx="9330214" cy="660083"/>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標題 1">
            <a:extLst>
              <a:ext uri="{FF2B5EF4-FFF2-40B4-BE49-F238E27FC236}">
                <a16:creationId xmlns:a16="http://schemas.microsoft.com/office/drawing/2014/main" id="{53A5AFB4-296F-49DA-9F1A-1EEBAB18DE2C}"/>
              </a:ext>
            </a:extLst>
          </p:cNvPr>
          <p:cNvSpPr>
            <a:spLocks noGrp="1"/>
          </p:cNvSpPr>
          <p:nvPr>
            <p:ph type="title"/>
          </p:nvPr>
        </p:nvSpPr>
        <p:spPr/>
        <p:txBody>
          <a:bodyPr/>
          <a:lstStyle/>
          <a:p>
            <a:r>
              <a:rPr lang="en-US" altLang="zh-TW"/>
              <a:t>1. </a:t>
            </a:r>
            <a:r>
              <a:rPr lang="zh-TW" altLang="en-US"/>
              <a:t>每股盈餘</a:t>
            </a:r>
          </a:p>
        </p:txBody>
      </p:sp>
      <p:sp>
        <p:nvSpPr>
          <p:cNvPr id="103427" name="內容版面配置區 2">
            <a:extLst>
              <a:ext uri="{FF2B5EF4-FFF2-40B4-BE49-F238E27FC236}">
                <a16:creationId xmlns:a16="http://schemas.microsoft.com/office/drawing/2014/main" id="{E9F19F2B-AA38-412D-AA85-1F2D47F41F9B}"/>
              </a:ext>
            </a:extLst>
          </p:cNvPr>
          <p:cNvSpPr>
            <a:spLocks noGrp="1"/>
          </p:cNvSpPr>
          <p:nvPr>
            <p:ph idx="1"/>
          </p:nvPr>
        </p:nvSpPr>
        <p:spPr>
          <a:xfrm>
            <a:off x="609600" y="2316251"/>
            <a:ext cx="10972800" cy="3928974"/>
          </a:xfrm>
        </p:spPr>
        <p:txBody>
          <a:bodyPr/>
          <a:lstStyle/>
          <a:p>
            <a:r>
              <a:rPr lang="zh-TW" altLang="en-US" dirty="0"/>
              <a:t>每股盈餘</a:t>
            </a:r>
            <a:r>
              <a:rPr lang="en-US" altLang="zh-TW" dirty="0"/>
              <a:t>(Earnings per Share, EPS)</a:t>
            </a:r>
            <a:r>
              <a:rPr lang="zh-TW" altLang="en-US" dirty="0"/>
              <a:t>係指企業為普通股每股份所賺取的利潤，通常以一年期來計算。</a:t>
            </a:r>
          </a:p>
          <a:p>
            <a:r>
              <a:rPr lang="zh-TW" altLang="en-US" dirty="0"/>
              <a:t>與每股盈餘有關係的 </a:t>
            </a:r>
            <a:r>
              <a:rPr lang="en-US" altLang="zh-TW" dirty="0"/>
              <a:t>KPI </a:t>
            </a:r>
            <a:r>
              <a:rPr lang="zh-TW" altLang="en-US" dirty="0"/>
              <a:t>：</a:t>
            </a:r>
          </a:p>
          <a:p>
            <a:pPr lvl="1"/>
            <a:r>
              <a:rPr lang="zh-TW" altLang="en-US" dirty="0"/>
              <a:t>每股淨值 </a:t>
            </a:r>
            <a:r>
              <a:rPr lang="en-US" altLang="zh-TW" dirty="0"/>
              <a:t>= (</a:t>
            </a:r>
            <a:r>
              <a:rPr lang="zh-TW" altLang="en-US" dirty="0"/>
              <a:t>權益淨額 − 特別股權益</a:t>
            </a:r>
            <a:r>
              <a:rPr lang="en-US" altLang="zh-TW" dirty="0"/>
              <a:t>) ÷ </a:t>
            </a:r>
            <a:r>
              <a:rPr lang="zh-TW" altLang="en-US" dirty="0"/>
              <a:t>加權平均流通在外普通股股數</a:t>
            </a:r>
            <a:endParaRPr lang="en-US" altLang="zh-TW" dirty="0"/>
          </a:p>
          <a:p>
            <a:endParaRPr lang="zh-TW" altLang="en-US" dirty="0"/>
          </a:p>
        </p:txBody>
      </p:sp>
      <p:sp>
        <p:nvSpPr>
          <p:cNvPr id="2" name="日期版面配置區 1">
            <a:extLst>
              <a:ext uri="{FF2B5EF4-FFF2-40B4-BE49-F238E27FC236}">
                <a16:creationId xmlns:a16="http://schemas.microsoft.com/office/drawing/2014/main" id="{794FD5A0-AC53-4077-8D95-5FA9047FA28E}"/>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BB72FBC2-8A17-42A2-B1E4-914410DE823B}"/>
              </a:ext>
            </a:extLst>
          </p:cNvPr>
          <p:cNvSpPr>
            <a:spLocks noGrp="1"/>
          </p:cNvSpPr>
          <p:nvPr>
            <p:ph type="sldNum" sz="quarter" idx="12"/>
          </p:nvPr>
        </p:nvSpPr>
        <p:spPr/>
        <p:txBody>
          <a:bodyPr/>
          <a:lstStyle/>
          <a:p>
            <a:fld id="{7C6D81C2-4AF9-4E19-9330-C1C98C869BDD}" type="slidenum">
              <a:rPr lang="ko-KR" altLang="en-US" smtClean="0"/>
              <a:pPr/>
              <a:t>92</a:t>
            </a:fld>
            <a:endParaRPr lang="en-US" altLang="ko-KR"/>
          </a:p>
        </p:txBody>
      </p:sp>
      <p:sp>
        <p:nvSpPr>
          <p:cNvPr id="6" name="圓角矩形 5">
            <a:extLst>
              <a:ext uri="{FF2B5EF4-FFF2-40B4-BE49-F238E27FC236}">
                <a16:creationId xmlns:a16="http://schemas.microsoft.com/office/drawing/2014/main" id="{5F662674-ADEF-4EC9-8FCB-8C624A9EB544}"/>
              </a:ext>
            </a:extLst>
          </p:cNvPr>
          <p:cNvSpPr/>
          <p:nvPr/>
        </p:nvSpPr>
        <p:spPr bwMode="auto">
          <a:xfrm>
            <a:off x="1703512" y="1292313"/>
            <a:ext cx="9163744" cy="1023937"/>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eaLnBrk="0" hangingPunct="0">
              <a:defRPr/>
            </a:pPr>
            <a:r>
              <a:rPr lang="zh-TW" altLang="en-US" sz="2800" b="1" dirty="0">
                <a:solidFill>
                  <a:schemeClr val="tx1"/>
                </a:solidFill>
                <a:latin typeface="Times New Roman" pitchFamily="18" charset="0"/>
                <a:ea typeface="標楷體" pitchFamily="65" charset="-120"/>
                <a:cs typeface="Times New Roman" pitchFamily="18" charset="0"/>
              </a:rPr>
              <a:t>每股盈餘 </a:t>
            </a:r>
            <a:r>
              <a:rPr lang="en-US" altLang="zh-TW" sz="2800" b="1" dirty="0">
                <a:solidFill>
                  <a:schemeClr val="tx1"/>
                </a:solidFill>
                <a:latin typeface="Times New Roman" pitchFamily="18" charset="0"/>
                <a:ea typeface="標楷體" pitchFamily="65" charset="-120"/>
                <a:cs typeface="Times New Roman" pitchFamily="18" charset="0"/>
              </a:rPr>
              <a:t>= </a:t>
            </a:r>
          </a:p>
          <a:p>
            <a:pPr eaLnBrk="0" hangingPunct="0">
              <a:defRPr/>
            </a:pPr>
            <a:r>
              <a:rPr lang="en-US" altLang="zh-TW" sz="2800" b="1" dirty="0">
                <a:solidFill>
                  <a:schemeClr val="tx1"/>
                </a:solidFill>
                <a:latin typeface="Times New Roman" pitchFamily="18" charset="0"/>
                <a:ea typeface="標楷體" pitchFamily="65" charset="-120"/>
                <a:cs typeface="Times New Roman" pitchFamily="18" charset="0"/>
              </a:rPr>
              <a:t>(</a:t>
            </a:r>
            <a:r>
              <a:rPr lang="zh-TW" altLang="en-US" sz="2800" b="1" dirty="0">
                <a:solidFill>
                  <a:schemeClr val="tx1"/>
                </a:solidFill>
                <a:latin typeface="Times New Roman" pitchFamily="18" charset="0"/>
                <a:ea typeface="標楷體" pitchFamily="65" charset="-120"/>
                <a:cs typeface="Times New Roman" pitchFamily="18" charset="0"/>
              </a:rPr>
              <a:t>稅後純益 − 特別股股利</a:t>
            </a:r>
            <a:r>
              <a:rPr lang="en-US" altLang="zh-TW" sz="2800" b="1" dirty="0">
                <a:solidFill>
                  <a:schemeClr val="tx1"/>
                </a:solidFill>
                <a:latin typeface="Times New Roman" pitchFamily="18" charset="0"/>
                <a:ea typeface="標楷體" pitchFamily="65" charset="-120"/>
                <a:cs typeface="Times New Roman" pitchFamily="18" charset="0"/>
              </a:rPr>
              <a:t>) ÷ </a:t>
            </a:r>
            <a:r>
              <a:rPr lang="zh-TW" altLang="en-US" sz="2800" b="1" dirty="0">
                <a:solidFill>
                  <a:schemeClr val="tx1"/>
                </a:solidFill>
                <a:latin typeface="Times New Roman" pitchFamily="18" charset="0"/>
                <a:ea typeface="標楷體" pitchFamily="65" charset="-120"/>
                <a:cs typeface="Times New Roman" pitchFamily="18" charset="0"/>
              </a:rPr>
              <a:t>加權平均流通在外普通股股數</a:t>
            </a:r>
          </a:p>
        </p:txBody>
      </p:sp>
      <p:graphicFrame>
        <p:nvGraphicFramePr>
          <p:cNvPr id="7" name="表格 6">
            <a:extLst>
              <a:ext uri="{FF2B5EF4-FFF2-40B4-BE49-F238E27FC236}">
                <a16:creationId xmlns:a16="http://schemas.microsoft.com/office/drawing/2014/main" id="{29DD2DA6-B83B-4DB0-945E-16A5CE04827C}"/>
              </a:ext>
            </a:extLst>
          </p:cNvPr>
          <p:cNvGraphicFramePr>
            <a:graphicFrameLocks noGrp="1"/>
          </p:cNvGraphicFramePr>
          <p:nvPr>
            <p:extLst>
              <p:ext uri="{D42A27DB-BD31-4B8C-83A1-F6EECF244321}">
                <p14:modId xmlns:p14="http://schemas.microsoft.com/office/powerpoint/2010/main" val="2098078831"/>
              </p:ext>
            </p:extLst>
          </p:nvPr>
        </p:nvGraphicFramePr>
        <p:xfrm>
          <a:off x="1464985" y="5001458"/>
          <a:ext cx="9957296" cy="1371672"/>
        </p:xfrm>
        <a:graphic>
          <a:graphicData uri="http://schemas.openxmlformats.org/drawingml/2006/table">
            <a:tbl>
              <a:tblPr/>
              <a:tblGrid>
                <a:gridCol w="1827027">
                  <a:extLst>
                    <a:ext uri="{9D8B030D-6E8A-4147-A177-3AD203B41FA5}">
                      <a16:colId xmlns:a16="http://schemas.microsoft.com/office/drawing/2014/main" val="20000"/>
                    </a:ext>
                  </a:extLst>
                </a:gridCol>
                <a:gridCol w="4110810">
                  <a:extLst>
                    <a:ext uri="{9D8B030D-6E8A-4147-A177-3AD203B41FA5}">
                      <a16:colId xmlns:a16="http://schemas.microsoft.com/office/drawing/2014/main" val="20001"/>
                    </a:ext>
                  </a:extLst>
                </a:gridCol>
                <a:gridCol w="4019459">
                  <a:extLst>
                    <a:ext uri="{9D8B030D-6E8A-4147-A177-3AD203B41FA5}">
                      <a16:colId xmlns:a16="http://schemas.microsoft.com/office/drawing/2014/main" val="20002"/>
                    </a:ext>
                  </a:extLst>
                </a:gridCol>
              </a:tblGrid>
              <a:tr h="39634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4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Times New Roman" pitchFamily="18" charset="0"/>
                          <a:ea typeface="新細明體" pitchFamily="18" charset="-120"/>
                        </a:rPr>
                        <a:t>每股盈餘</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$175,000 ÷ 45,000 = $3.889</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$155,000 ÷ 45,000 = $3.444</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8" name="矩形 7">
            <a:extLst>
              <a:ext uri="{FF2B5EF4-FFF2-40B4-BE49-F238E27FC236}">
                <a16:creationId xmlns:a16="http://schemas.microsoft.com/office/drawing/2014/main" id="{A5F1FBC7-7D46-4E49-9ACA-494B00F5A2FC}"/>
              </a:ext>
            </a:extLst>
          </p:cNvPr>
          <p:cNvSpPr/>
          <p:nvPr/>
        </p:nvSpPr>
        <p:spPr>
          <a:xfrm>
            <a:off x="1467296" y="6381328"/>
            <a:ext cx="9038779" cy="430887"/>
          </a:xfrm>
          <a:prstGeom prst="rect">
            <a:avLst/>
          </a:prstGeom>
        </p:spPr>
        <p:txBody>
          <a:bodyPr wrap="square">
            <a:spAutoFit/>
          </a:bodyPr>
          <a:lstStyle/>
          <a:p>
            <a:pPr marL="342900" indent="-342900">
              <a:buFont typeface="Arial" panose="020B0604020202020204" pitchFamily="34" charset="0"/>
              <a:buChar char="•"/>
              <a:defRPr/>
            </a:pPr>
            <a:r>
              <a:rPr lang="zh-TW" altLang="en-US" sz="2200" dirty="0">
                <a:solidFill>
                  <a:schemeClr val="tx2"/>
                </a:solidFill>
                <a:latin typeface="標楷體" pitchFamily="65" charset="-120"/>
                <a:ea typeface="標楷體" pitchFamily="65" charset="-120"/>
              </a:rPr>
              <a:t>中央公司 </a:t>
            </a:r>
            <a:r>
              <a:rPr lang="en-US" altLang="zh-TW" sz="2200" dirty="0">
                <a:solidFill>
                  <a:schemeClr val="tx2"/>
                </a:solidFill>
                <a:latin typeface="+mj-ea"/>
                <a:ea typeface="+mj-ea"/>
              </a:rPr>
              <a:t>2016</a:t>
            </a:r>
            <a:r>
              <a:rPr lang="zh-TW" altLang="en-US" sz="2200" dirty="0">
                <a:solidFill>
                  <a:schemeClr val="tx2"/>
                </a:solidFill>
                <a:latin typeface="標楷體" pitchFamily="65" charset="-120"/>
                <a:ea typeface="標楷體" pitchFamily="65" charset="-120"/>
              </a:rPr>
              <a:t>年及 </a:t>
            </a:r>
            <a:r>
              <a:rPr lang="en-US" altLang="zh-TW" sz="2200" dirty="0">
                <a:solidFill>
                  <a:schemeClr val="tx2"/>
                </a:solidFill>
                <a:latin typeface="+mj-ea"/>
                <a:ea typeface="+mj-ea"/>
              </a:rPr>
              <a:t>2015 </a:t>
            </a:r>
            <a:r>
              <a:rPr lang="zh-TW" altLang="en-US" sz="2200" dirty="0">
                <a:solidFill>
                  <a:schemeClr val="tx2"/>
                </a:solidFill>
                <a:latin typeface="標楷體" pitchFamily="65" charset="-120"/>
                <a:ea typeface="標楷體" pitchFamily="65" charset="-120"/>
              </a:rPr>
              <a:t>年的每股盈餘分別為 </a:t>
            </a:r>
            <a:r>
              <a:rPr lang="en-US" altLang="zh-TW" sz="2200" dirty="0">
                <a:solidFill>
                  <a:schemeClr val="tx2"/>
                </a:solidFill>
                <a:latin typeface="+mj-ea"/>
                <a:ea typeface="+mj-ea"/>
              </a:rPr>
              <a:t>$3.889 </a:t>
            </a:r>
            <a:r>
              <a:rPr lang="zh-TW" altLang="en-US" sz="2200" dirty="0">
                <a:solidFill>
                  <a:schemeClr val="tx2"/>
                </a:solidFill>
                <a:latin typeface="標楷體" pitchFamily="65" charset="-120"/>
                <a:ea typeface="標楷體" pitchFamily="65" charset="-120"/>
              </a:rPr>
              <a:t>與 </a:t>
            </a:r>
            <a:r>
              <a:rPr lang="en-US" altLang="zh-TW" sz="2200" dirty="0">
                <a:solidFill>
                  <a:schemeClr val="tx2"/>
                </a:solidFill>
                <a:latin typeface="+mj-ea"/>
                <a:ea typeface="+mj-ea"/>
              </a:rPr>
              <a:t>$3.444 </a:t>
            </a:r>
            <a:r>
              <a:rPr lang="zh-TW" altLang="en-US" sz="2200" dirty="0">
                <a:solidFill>
                  <a:schemeClr val="tx2"/>
                </a:solidFill>
                <a:latin typeface="標楷體" pitchFamily="65" charset="-120"/>
                <a:ea typeface="標楷體" pitchFamily="65" charset="-12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標題 1">
            <a:extLst>
              <a:ext uri="{FF2B5EF4-FFF2-40B4-BE49-F238E27FC236}">
                <a16:creationId xmlns:a16="http://schemas.microsoft.com/office/drawing/2014/main" id="{A559B5D0-62D5-4593-8801-A2A2A3EF59B2}"/>
              </a:ext>
            </a:extLst>
          </p:cNvPr>
          <p:cNvSpPr>
            <a:spLocks noGrp="1"/>
          </p:cNvSpPr>
          <p:nvPr>
            <p:ph type="title"/>
          </p:nvPr>
        </p:nvSpPr>
        <p:spPr/>
        <p:txBody>
          <a:bodyPr/>
          <a:lstStyle/>
          <a:p>
            <a:r>
              <a:rPr lang="en-US" altLang="zh-TW"/>
              <a:t>2. </a:t>
            </a:r>
            <a:r>
              <a:rPr lang="zh-TW" altLang="en-US"/>
              <a:t>本益比</a:t>
            </a:r>
          </a:p>
        </p:txBody>
      </p:sp>
      <p:sp>
        <p:nvSpPr>
          <p:cNvPr id="104451" name="內容版面配置區 2">
            <a:extLst>
              <a:ext uri="{FF2B5EF4-FFF2-40B4-BE49-F238E27FC236}">
                <a16:creationId xmlns:a16="http://schemas.microsoft.com/office/drawing/2014/main" id="{2196F69E-B1C4-4820-A732-90C797E240CA}"/>
              </a:ext>
            </a:extLst>
          </p:cNvPr>
          <p:cNvSpPr>
            <a:spLocks noGrp="1"/>
          </p:cNvSpPr>
          <p:nvPr>
            <p:ph idx="1"/>
          </p:nvPr>
        </p:nvSpPr>
        <p:spPr>
          <a:xfrm>
            <a:off x="609600" y="2287587"/>
            <a:ext cx="10972800" cy="3957637"/>
          </a:xfrm>
        </p:spPr>
        <p:txBody>
          <a:bodyPr/>
          <a:lstStyle/>
          <a:p>
            <a:r>
              <a:rPr lang="zh-TW" altLang="en-US" dirty="0"/>
              <a:t>代表投資人以每股盈餘之多少倍的價格來購買股票。</a:t>
            </a:r>
          </a:p>
          <a:p>
            <a:r>
              <a:rPr lang="zh-TW" altLang="en-US" dirty="0"/>
              <a:t>若某一股票的本益比很低，可能代表該股票被市場低估了其投資價值，此時應有投資價值；但也可能代表該產業已開始走下坡，市場給予較低本益比之認可。</a:t>
            </a:r>
            <a:endParaRPr lang="en-US" altLang="zh-TW" dirty="0"/>
          </a:p>
          <a:p>
            <a:pPr lvl="1"/>
            <a:endParaRPr lang="en-US" altLang="zh-TW" dirty="0"/>
          </a:p>
          <a:p>
            <a:endParaRPr lang="zh-TW" altLang="en-US" dirty="0"/>
          </a:p>
        </p:txBody>
      </p:sp>
      <p:sp>
        <p:nvSpPr>
          <p:cNvPr id="2" name="日期版面配置區 1">
            <a:extLst>
              <a:ext uri="{FF2B5EF4-FFF2-40B4-BE49-F238E27FC236}">
                <a16:creationId xmlns:a16="http://schemas.microsoft.com/office/drawing/2014/main" id="{FA1B9C00-A21A-4102-B6AC-EF2F64D5D7DA}"/>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87AEEED0-C66E-4335-AC68-04D270D0D1A3}"/>
              </a:ext>
            </a:extLst>
          </p:cNvPr>
          <p:cNvSpPr>
            <a:spLocks noGrp="1"/>
          </p:cNvSpPr>
          <p:nvPr>
            <p:ph type="sldNum" sz="quarter" idx="12"/>
          </p:nvPr>
        </p:nvSpPr>
        <p:spPr/>
        <p:txBody>
          <a:bodyPr/>
          <a:lstStyle/>
          <a:p>
            <a:fld id="{7C6D81C2-4AF9-4E19-9330-C1C98C869BDD}" type="slidenum">
              <a:rPr lang="ko-KR" altLang="en-US" smtClean="0"/>
              <a:pPr/>
              <a:t>93</a:t>
            </a:fld>
            <a:endParaRPr lang="en-US" altLang="ko-KR"/>
          </a:p>
        </p:txBody>
      </p:sp>
      <p:sp>
        <p:nvSpPr>
          <p:cNvPr id="7" name="圓角矩形 6">
            <a:extLst>
              <a:ext uri="{FF2B5EF4-FFF2-40B4-BE49-F238E27FC236}">
                <a16:creationId xmlns:a16="http://schemas.microsoft.com/office/drawing/2014/main" id="{EBB131BE-1190-4165-834B-44C541B4B269}"/>
              </a:ext>
            </a:extLst>
          </p:cNvPr>
          <p:cNvSpPr/>
          <p:nvPr/>
        </p:nvSpPr>
        <p:spPr bwMode="auto">
          <a:xfrm>
            <a:off x="3479800" y="1354622"/>
            <a:ext cx="5257800" cy="802804"/>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700" b="1" dirty="0">
                <a:solidFill>
                  <a:schemeClr val="tx1"/>
                </a:solidFill>
                <a:latin typeface="Times New Roman" pitchFamily="18" charset="0"/>
                <a:ea typeface="標楷體" pitchFamily="65" charset="-120"/>
                <a:cs typeface="Times New Roman" pitchFamily="18" charset="0"/>
              </a:rPr>
              <a:t>本益比 </a:t>
            </a:r>
            <a:r>
              <a:rPr lang="en-US" altLang="zh-TW" sz="2700" b="1" dirty="0">
                <a:solidFill>
                  <a:schemeClr val="tx1"/>
                </a:solidFill>
                <a:latin typeface="Times New Roman" pitchFamily="18" charset="0"/>
                <a:ea typeface="標楷體" pitchFamily="65" charset="-120"/>
                <a:cs typeface="Times New Roman" pitchFamily="18" charset="0"/>
              </a:rPr>
              <a:t>= </a:t>
            </a:r>
            <a:r>
              <a:rPr lang="zh-TW" altLang="en-US" sz="2700" b="1" dirty="0">
                <a:solidFill>
                  <a:schemeClr val="tx1"/>
                </a:solidFill>
                <a:latin typeface="Times New Roman" pitchFamily="18" charset="0"/>
                <a:ea typeface="標楷體" pitchFamily="65" charset="-120"/>
                <a:cs typeface="Times New Roman" pitchFamily="18" charset="0"/>
              </a:rPr>
              <a:t>每股市價 </a:t>
            </a:r>
            <a:r>
              <a:rPr lang="en-US" altLang="zh-TW" sz="2700" b="1" dirty="0">
                <a:solidFill>
                  <a:schemeClr val="tx1"/>
                </a:solidFill>
                <a:latin typeface="Times New Roman" pitchFamily="18" charset="0"/>
                <a:ea typeface="標楷體" pitchFamily="65" charset="-120"/>
                <a:cs typeface="Times New Roman" pitchFamily="18" charset="0"/>
              </a:rPr>
              <a:t>÷ </a:t>
            </a:r>
            <a:r>
              <a:rPr lang="zh-TW" altLang="en-US" sz="2700" b="1" dirty="0">
                <a:solidFill>
                  <a:schemeClr val="tx1"/>
                </a:solidFill>
                <a:latin typeface="Times New Roman" pitchFamily="18" charset="0"/>
                <a:ea typeface="標楷體" pitchFamily="65" charset="-120"/>
                <a:cs typeface="Times New Roman" pitchFamily="18" charset="0"/>
              </a:rPr>
              <a:t>每股盈餘</a:t>
            </a:r>
          </a:p>
        </p:txBody>
      </p:sp>
      <p:graphicFrame>
        <p:nvGraphicFramePr>
          <p:cNvPr id="8" name="表格 7">
            <a:extLst>
              <a:ext uri="{FF2B5EF4-FFF2-40B4-BE49-F238E27FC236}">
                <a16:creationId xmlns:a16="http://schemas.microsoft.com/office/drawing/2014/main" id="{5B7FE51A-347F-4488-9BBA-4F2A321C8976}"/>
              </a:ext>
            </a:extLst>
          </p:cNvPr>
          <p:cNvGraphicFramePr>
            <a:graphicFrameLocks noGrp="1"/>
          </p:cNvGraphicFramePr>
          <p:nvPr>
            <p:extLst>
              <p:ext uri="{D42A27DB-BD31-4B8C-83A1-F6EECF244321}">
                <p14:modId xmlns:p14="http://schemas.microsoft.com/office/powerpoint/2010/main" val="2960217569"/>
              </p:ext>
            </p:extLst>
          </p:nvPr>
        </p:nvGraphicFramePr>
        <p:xfrm>
          <a:off x="1055440" y="4563429"/>
          <a:ext cx="10153129" cy="1371672"/>
        </p:xfrm>
        <a:graphic>
          <a:graphicData uri="http://schemas.openxmlformats.org/drawingml/2006/table">
            <a:tbl>
              <a:tblPr/>
              <a:tblGrid>
                <a:gridCol w="1863421">
                  <a:extLst>
                    <a:ext uri="{9D8B030D-6E8A-4147-A177-3AD203B41FA5}">
                      <a16:colId xmlns:a16="http://schemas.microsoft.com/office/drawing/2014/main" val="20000"/>
                    </a:ext>
                  </a:extLst>
                </a:gridCol>
                <a:gridCol w="4192195">
                  <a:extLst>
                    <a:ext uri="{9D8B030D-6E8A-4147-A177-3AD203B41FA5}">
                      <a16:colId xmlns:a16="http://schemas.microsoft.com/office/drawing/2014/main" val="20001"/>
                    </a:ext>
                  </a:extLst>
                </a:gridCol>
                <a:gridCol w="4097513">
                  <a:extLst>
                    <a:ext uri="{9D8B030D-6E8A-4147-A177-3AD203B41FA5}">
                      <a16:colId xmlns:a16="http://schemas.microsoft.com/office/drawing/2014/main" val="20002"/>
                    </a:ext>
                  </a:extLst>
                </a:gridCol>
              </a:tblGrid>
              <a:tr h="39634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L="91439" marR="9143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L="91439" marR="9143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4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L="91439" marR="9143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L="91439" marR="9143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Times New Roman" pitchFamily="18" charset="0"/>
                          <a:ea typeface="新細明體" pitchFamily="18" charset="-120"/>
                        </a:rPr>
                        <a:t>本益比</a:t>
                      </a:r>
                    </a:p>
                  </a:txBody>
                  <a:tcPr marL="91439" marR="91439"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$80.20 ÷ $3.889 = 20.62 </a:t>
                      </a: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倍</a:t>
                      </a:r>
                    </a:p>
                  </a:txBody>
                  <a:tcPr marL="91439" marR="91439"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$60.30 ÷ $3.444 = 17.51 </a:t>
                      </a: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倍</a:t>
                      </a:r>
                    </a:p>
                  </a:txBody>
                  <a:tcPr marL="91439" marR="91439"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標題 1">
            <a:extLst>
              <a:ext uri="{FF2B5EF4-FFF2-40B4-BE49-F238E27FC236}">
                <a16:creationId xmlns:a16="http://schemas.microsoft.com/office/drawing/2014/main" id="{A065C63D-51F2-4CFA-B5EE-44C426FCA6C4}"/>
              </a:ext>
            </a:extLst>
          </p:cNvPr>
          <p:cNvSpPr>
            <a:spLocks noGrp="1"/>
          </p:cNvSpPr>
          <p:nvPr>
            <p:ph type="title"/>
          </p:nvPr>
        </p:nvSpPr>
        <p:spPr/>
        <p:txBody>
          <a:bodyPr/>
          <a:lstStyle/>
          <a:p>
            <a:r>
              <a:rPr lang="en-US" altLang="zh-TW"/>
              <a:t>3. </a:t>
            </a:r>
            <a:r>
              <a:rPr lang="zh-TW" altLang="en-US"/>
              <a:t>價格與股利比</a:t>
            </a:r>
          </a:p>
        </p:txBody>
      </p:sp>
      <p:sp>
        <p:nvSpPr>
          <p:cNvPr id="105475" name="內容版面配置區 2">
            <a:extLst>
              <a:ext uri="{FF2B5EF4-FFF2-40B4-BE49-F238E27FC236}">
                <a16:creationId xmlns:a16="http://schemas.microsoft.com/office/drawing/2014/main" id="{2635B04D-F330-4957-B25E-EE908C13BA31}"/>
              </a:ext>
            </a:extLst>
          </p:cNvPr>
          <p:cNvSpPr>
            <a:spLocks noGrp="1"/>
          </p:cNvSpPr>
          <p:nvPr>
            <p:ph idx="1"/>
          </p:nvPr>
        </p:nvSpPr>
        <p:spPr>
          <a:xfrm>
            <a:off x="609600" y="2339975"/>
            <a:ext cx="10972800" cy="3905250"/>
          </a:xfrm>
        </p:spPr>
        <p:txBody>
          <a:bodyPr/>
          <a:lstStyle/>
          <a:p>
            <a:r>
              <a:rPr lang="zh-TW" altLang="en-US" dirty="0"/>
              <a:t>公司常將部分盈餘保留，以增加發展能力，而且股利多寡亦會影響每股市價之漲跌。</a:t>
            </a:r>
            <a:endParaRPr lang="en-US" altLang="zh-TW" dirty="0"/>
          </a:p>
          <a:p>
            <a:endParaRPr lang="zh-TW" altLang="en-US" dirty="0"/>
          </a:p>
        </p:txBody>
      </p:sp>
      <p:sp>
        <p:nvSpPr>
          <p:cNvPr id="2" name="日期版面配置區 1">
            <a:extLst>
              <a:ext uri="{FF2B5EF4-FFF2-40B4-BE49-F238E27FC236}">
                <a16:creationId xmlns:a16="http://schemas.microsoft.com/office/drawing/2014/main" id="{E57B2952-9FD6-465D-AB43-81B2F0B97D3A}"/>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E9BF50E0-5510-4451-915A-5E1CC6746C47}"/>
              </a:ext>
            </a:extLst>
          </p:cNvPr>
          <p:cNvSpPr>
            <a:spLocks noGrp="1"/>
          </p:cNvSpPr>
          <p:nvPr>
            <p:ph type="sldNum" sz="quarter" idx="12"/>
          </p:nvPr>
        </p:nvSpPr>
        <p:spPr/>
        <p:txBody>
          <a:bodyPr/>
          <a:lstStyle/>
          <a:p>
            <a:fld id="{7C6D81C2-4AF9-4E19-9330-C1C98C869BDD}" type="slidenum">
              <a:rPr lang="ko-KR" altLang="en-US" smtClean="0"/>
              <a:pPr/>
              <a:t>94</a:t>
            </a:fld>
            <a:endParaRPr lang="en-US" altLang="ko-KR"/>
          </a:p>
        </p:txBody>
      </p:sp>
      <p:sp>
        <p:nvSpPr>
          <p:cNvPr id="7" name="圓角矩形 6">
            <a:extLst>
              <a:ext uri="{FF2B5EF4-FFF2-40B4-BE49-F238E27FC236}">
                <a16:creationId xmlns:a16="http://schemas.microsoft.com/office/drawing/2014/main" id="{4C4B69D8-1E2C-4FD9-830F-C774B0510F33}"/>
              </a:ext>
            </a:extLst>
          </p:cNvPr>
          <p:cNvSpPr/>
          <p:nvPr/>
        </p:nvSpPr>
        <p:spPr bwMode="auto">
          <a:xfrm>
            <a:off x="3009900" y="1492839"/>
            <a:ext cx="6172200" cy="783183"/>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700" b="1" dirty="0">
                <a:solidFill>
                  <a:schemeClr val="tx1"/>
                </a:solidFill>
                <a:latin typeface="Times New Roman" pitchFamily="18" charset="0"/>
                <a:ea typeface="標楷體" pitchFamily="65" charset="-120"/>
                <a:cs typeface="Times New Roman" pitchFamily="18" charset="0"/>
              </a:rPr>
              <a:t>價格與股利比 </a:t>
            </a:r>
            <a:r>
              <a:rPr lang="en-US" altLang="zh-TW" sz="2700" b="1" dirty="0">
                <a:solidFill>
                  <a:schemeClr val="tx1"/>
                </a:solidFill>
                <a:latin typeface="Times New Roman" pitchFamily="18" charset="0"/>
                <a:ea typeface="標楷體" pitchFamily="65" charset="-120"/>
                <a:cs typeface="Times New Roman" pitchFamily="18" charset="0"/>
              </a:rPr>
              <a:t>= </a:t>
            </a:r>
            <a:r>
              <a:rPr lang="zh-TW" altLang="en-US" sz="2700" b="1" dirty="0">
                <a:solidFill>
                  <a:schemeClr val="tx1"/>
                </a:solidFill>
                <a:latin typeface="Times New Roman" pitchFamily="18" charset="0"/>
                <a:ea typeface="標楷體" pitchFamily="65" charset="-120"/>
                <a:cs typeface="Times New Roman" pitchFamily="18" charset="0"/>
              </a:rPr>
              <a:t>每股市價 </a:t>
            </a:r>
            <a:r>
              <a:rPr lang="en-US" altLang="zh-TW" sz="2700" b="1" dirty="0">
                <a:solidFill>
                  <a:schemeClr val="tx1"/>
                </a:solidFill>
                <a:latin typeface="Times New Roman" pitchFamily="18" charset="0"/>
                <a:ea typeface="標楷體" pitchFamily="65" charset="-120"/>
                <a:cs typeface="Times New Roman" pitchFamily="18" charset="0"/>
              </a:rPr>
              <a:t>÷ </a:t>
            </a:r>
            <a:r>
              <a:rPr lang="zh-TW" altLang="en-US" sz="2700" b="1" dirty="0">
                <a:solidFill>
                  <a:schemeClr val="tx1"/>
                </a:solidFill>
                <a:latin typeface="Times New Roman" pitchFamily="18" charset="0"/>
                <a:ea typeface="標楷體" pitchFamily="65" charset="-120"/>
                <a:cs typeface="Times New Roman" pitchFamily="18" charset="0"/>
              </a:rPr>
              <a:t>每股股利</a:t>
            </a:r>
          </a:p>
        </p:txBody>
      </p:sp>
      <p:graphicFrame>
        <p:nvGraphicFramePr>
          <p:cNvPr id="8" name="表格 7">
            <a:extLst>
              <a:ext uri="{FF2B5EF4-FFF2-40B4-BE49-F238E27FC236}">
                <a16:creationId xmlns:a16="http://schemas.microsoft.com/office/drawing/2014/main" id="{F3ADE368-4B07-4CF7-8D48-F3E22759F49F}"/>
              </a:ext>
            </a:extLst>
          </p:cNvPr>
          <p:cNvGraphicFramePr>
            <a:graphicFrameLocks noGrp="1"/>
          </p:cNvGraphicFramePr>
          <p:nvPr>
            <p:extLst>
              <p:ext uri="{D42A27DB-BD31-4B8C-83A1-F6EECF244321}">
                <p14:modId xmlns:p14="http://schemas.microsoft.com/office/powerpoint/2010/main" val="3978504282"/>
              </p:ext>
            </p:extLst>
          </p:nvPr>
        </p:nvGraphicFramePr>
        <p:xfrm>
          <a:off x="1090304" y="3493563"/>
          <a:ext cx="10297144" cy="1371672"/>
        </p:xfrm>
        <a:graphic>
          <a:graphicData uri="http://schemas.openxmlformats.org/drawingml/2006/table">
            <a:tbl>
              <a:tblPr/>
              <a:tblGrid>
                <a:gridCol w="1889854">
                  <a:extLst>
                    <a:ext uri="{9D8B030D-6E8A-4147-A177-3AD203B41FA5}">
                      <a16:colId xmlns:a16="http://schemas.microsoft.com/office/drawing/2014/main" val="20000"/>
                    </a:ext>
                  </a:extLst>
                </a:gridCol>
                <a:gridCol w="4251657">
                  <a:extLst>
                    <a:ext uri="{9D8B030D-6E8A-4147-A177-3AD203B41FA5}">
                      <a16:colId xmlns:a16="http://schemas.microsoft.com/office/drawing/2014/main" val="20001"/>
                    </a:ext>
                  </a:extLst>
                </a:gridCol>
                <a:gridCol w="4155633">
                  <a:extLst>
                    <a:ext uri="{9D8B030D-6E8A-4147-A177-3AD203B41FA5}">
                      <a16:colId xmlns:a16="http://schemas.microsoft.com/office/drawing/2014/main" val="20002"/>
                    </a:ext>
                  </a:extLst>
                </a:gridCol>
              </a:tblGrid>
              <a:tr h="39634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4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Times New Roman" pitchFamily="18" charset="0"/>
                          <a:ea typeface="新細明體" pitchFamily="18" charset="-120"/>
                        </a:rPr>
                        <a:t>價格股利比</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$80.20 ÷ $2.40 = 33.42 </a:t>
                      </a: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倍</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$60.30 ÷ $2.20 = 27.41 </a:t>
                      </a:r>
                      <a:r>
                        <a:rPr kumimoji="1" lang="zh-TW" altLang="en-US"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倍</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9" name="矩形 8">
            <a:extLst>
              <a:ext uri="{FF2B5EF4-FFF2-40B4-BE49-F238E27FC236}">
                <a16:creationId xmlns:a16="http://schemas.microsoft.com/office/drawing/2014/main" id="{678726A6-8191-4167-A764-DB083E5848B1}"/>
              </a:ext>
            </a:extLst>
          </p:cNvPr>
          <p:cNvSpPr/>
          <p:nvPr/>
        </p:nvSpPr>
        <p:spPr>
          <a:xfrm>
            <a:off x="1090304" y="4929188"/>
            <a:ext cx="10297143" cy="1107996"/>
          </a:xfrm>
          <a:prstGeom prst="rect">
            <a:avLst/>
          </a:prstGeom>
        </p:spPr>
        <p:txBody>
          <a:bodyPr wrap="square">
            <a:spAutoFit/>
          </a:bodyPr>
          <a:lstStyle/>
          <a:p>
            <a:pPr marL="342900" indent="-342900" algn="just">
              <a:buFont typeface="Arial" panose="020B0604020202020204" pitchFamily="34" charset="0"/>
              <a:buChar char="•"/>
              <a:defRPr/>
            </a:pPr>
            <a:r>
              <a:rPr lang="zh-TW" altLang="en-US" sz="2200" dirty="0">
                <a:solidFill>
                  <a:schemeClr val="tx2"/>
                </a:solidFill>
                <a:latin typeface="Times New Roman" panose="02020603050405020304" pitchFamily="18" charset="0"/>
                <a:ea typeface="標楷體" pitchFamily="65" charset="-120"/>
                <a:cs typeface="Times New Roman" panose="02020603050405020304" pitchFamily="18" charset="0"/>
              </a:rPr>
              <a:t>假設中央公司</a:t>
            </a:r>
            <a:r>
              <a:rPr lang="en-US" altLang="zh-TW" sz="2200" dirty="0">
                <a:solidFill>
                  <a:schemeClr val="tx2"/>
                </a:solidFill>
                <a:latin typeface="Times New Roman" panose="02020603050405020304" pitchFamily="18" charset="0"/>
                <a:ea typeface="+mj-ea"/>
                <a:cs typeface="Times New Roman" panose="02020603050405020304" pitchFamily="18" charset="0"/>
              </a:rPr>
              <a:t>2016 </a:t>
            </a:r>
            <a:r>
              <a:rPr lang="zh-TW" altLang="en-US" sz="2200" dirty="0">
                <a:solidFill>
                  <a:schemeClr val="tx2"/>
                </a:solidFill>
                <a:latin typeface="Times New Roman" panose="02020603050405020304" pitchFamily="18" charset="0"/>
                <a:ea typeface="標楷體" pitchFamily="65" charset="-120"/>
                <a:cs typeface="Times New Roman" panose="02020603050405020304" pitchFamily="18" charset="0"/>
              </a:rPr>
              <a:t>年與 </a:t>
            </a:r>
            <a:r>
              <a:rPr lang="en-US" altLang="zh-TW" sz="2200" dirty="0">
                <a:solidFill>
                  <a:schemeClr val="tx2"/>
                </a:solidFill>
                <a:latin typeface="Times New Roman" panose="02020603050405020304" pitchFamily="18" charset="0"/>
                <a:ea typeface="+mj-ea"/>
                <a:cs typeface="Times New Roman" panose="02020603050405020304" pitchFamily="18" charset="0"/>
              </a:rPr>
              <a:t>2015 </a:t>
            </a:r>
            <a:r>
              <a:rPr lang="zh-TW" altLang="en-US" sz="2200" dirty="0">
                <a:solidFill>
                  <a:schemeClr val="tx2"/>
                </a:solidFill>
                <a:latin typeface="Times New Roman" panose="02020603050405020304" pitchFamily="18" charset="0"/>
                <a:ea typeface="標楷體" pitchFamily="65" charset="-120"/>
                <a:cs typeface="Times New Roman" panose="02020603050405020304" pitchFamily="18" charset="0"/>
              </a:rPr>
              <a:t>年分別發放每股</a:t>
            </a:r>
            <a:r>
              <a:rPr lang="en-US" altLang="zh-TW" sz="2200" dirty="0">
                <a:solidFill>
                  <a:schemeClr val="tx2"/>
                </a:solidFill>
                <a:latin typeface="Times New Roman" panose="02020603050405020304" pitchFamily="18" charset="0"/>
                <a:ea typeface="+mj-ea"/>
                <a:cs typeface="Times New Roman" panose="02020603050405020304" pitchFamily="18" charset="0"/>
              </a:rPr>
              <a:t>$2.40 </a:t>
            </a:r>
            <a:r>
              <a:rPr lang="zh-TW" altLang="en-US" sz="2200" dirty="0">
                <a:solidFill>
                  <a:schemeClr val="tx2"/>
                </a:solidFill>
                <a:latin typeface="Times New Roman" panose="02020603050405020304" pitchFamily="18" charset="0"/>
                <a:ea typeface="標楷體" pitchFamily="65" charset="-120"/>
                <a:cs typeface="Times New Roman" panose="02020603050405020304" pitchFamily="18" charset="0"/>
              </a:rPr>
              <a:t>與 </a:t>
            </a:r>
            <a:r>
              <a:rPr lang="en-US" altLang="zh-TW" sz="2200" dirty="0">
                <a:solidFill>
                  <a:schemeClr val="tx2"/>
                </a:solidFill>
                <a:latin typeface="Times New Roman" panose="02020603050405020304" pitchFamily="18" charset="0"/>
                <a:ea typeface="+mj-ea"/>
                <a:cs typeface="Times New Roman" panose="02020603050405020304" pitchFamily="18" charset="0"/>
              </a:rPr>
              <a:t>$2.20 </a:t>
            </a:r>
            <a:r>
              <a:rPr lang="zh-TW" altLang="en-US" sz="2200" dirty="0">
                <a:solidFill>
                  <a:schemeClr val="tx2"/>
                </a:solidFill>
                <a:latin typeface="Times New Roman" panose="02020603050405020304" pitchFamily="18" charset="0"/>
                <a:ea typeface="標楷體" pitchFamily="65" charset="-120"/>
                <a:cs typeface="Times New Roman" panose="02020603050405020304" pitchFamily="18" charset="0"/>
              </a:rPr>
              <a:t>的現金股利，則其 </a:t>
            </a:r>
            <a:r>
              <a:rPr lang="en-US" altLang="zh-TW" sz="2200" dirty="0">
                <a:solidFill>
                  <a:schemeClr val="tx2"/>
                </a:solidFill>
                <a:latin typeface="Times New Roman" panose="02020603050405020304" pitchFamily="18" charset="0"/>
                <a:ea typeface="+mj-ea"/>
                <a:cs typeface="Times New Roman" panose="02020603050405020304" pitchFamily="18" charset="0"/>
              </a:rPr>
              <a:t>2016</a:t>
            </a:r>
            <a:r>
              <a:rPr lang="en-US" altLang="zh-TW" sz="2200" dirty="0">
                <a:solidFill>
                  <a:schemeClr val="tx2"/>
                </a:solidFill>
                <a:latin typeface="Times New Roman" panose="02020603050405020304" pitchFamily="18" charset="0"/>
                <a:ea typeface="標楷體" pitchFamily="65" charset="-120"/>
                <a:cs typeface="Times New Roman" panose="02020603050405020304" pitchFamily="18" charset="0"/>
              </a:rPr>
              <a:t> </a:t>
            </a:r>
            <a:r>
              <a:rPr lang="zh-TW" altLang="en-US" sz="2200" dirty="0">
                <a:solidFill>
                  <a:schemeClr val="tx2"/>
                </a:solidFill>
                <a:latin typeface="Times New Roman" panose="02020603050405020304" pitchFamily="18" charset="0"/>
                <a:ea typeface="標楷體" pitchFamily="65" charset="-120"/>
                <a:cs typeface="Times New Roman" panose="02020603050405020304" pitchFamily="18" charset="0"/>
              </a:rPr>
              <a:t>年發放的每股股利較 </a:t>
            </a:r>
            <a:r>
              <a:rPr lang="en-US" altLang="zh-TW" sz="2200" dirty="0">
                <a:solidFill>
                  <a:schemeClr val="tx2"/>
                </a:solidFill>
                <a:latin typeface="Times New Roman" panose="02020603050405020304" pitchFamily="18" charset="0"/>
                <a:ea typeface="+mj-ea"/>
                <a:cs typeface="Times New Roman" panose="02020603050405020304" pitchFamily="18" charset="0"/>
              </a:rPr>
              <a:t>2015</a:t>
            </a:r>
            <a:r>
              <a:rPr lang="en-US" altLang="zh-TW" sz="2200" dirty="0">
                <a:solidFill>
                  <a:schemeClr val="tx2"/>
                </a:solidFill>
                <a:latin typeface="Times New Roman" panose="02020603050405020304" pitchFamily="18" charset="0"/>
                <a:ea typeface="標楷體" pitchFamily="65" charset="-120"/>
                <a:cs typeface="Times New Roman" panose="02020603050405020304" pitchFamily="18" charset="0"/>
              </a:rPr>
              <a:t> </a:t>
            </a:r>
            <a:r>
              <a:rPr lang="zh-TW" altLang="en-US" sz="2200" dirty="0">
                <a:solidFill>
                  <a:schemeClr val="tx2"/>
                </a:solidFill>
                <a:latin typeface="Times New Roman" panose="02020603050405020304" pitchFamily="18" charset="0"/>
                <a:ea typeface="標楷體" pitchFamily="65" charset="-120"/>
                <a:cs typeface="Times New Roman" panose="02020603050405020304" pitchFamily="18" charset="0"/>
              </a:rPr>
              <a:t>年稍多，且 </a:t>
            </a:r>
            <a:r>
              <a:rPr lang="en-US" altLang="zh-TW" sz="2200" dirty="0">
                <a:solidFill>
                  <a:schemeClr val="tx2"/>
                </a:solidFill>
                <a:latin typeface="Times New Roman" panose="02020603050405020304" pitchFamily="18" charset="0"/>
                <a:ea typeface="+mj-ea"/>
                <a:cs typeface="Times New Roman" panose="02020603050405020304" pitchFamily="18" charset="0"/>
              </a:rPr>
              <a:t>2016</a:t>
            </a:r>
            <a:r>
              <a:rPr lang="en-US" altLang="zh-TW" sz="2200" dirty="0">
                <a:solidFill>
                  <a:schemeClr val="tx2"/>
                </a:solidFill>
                <a:latin typeface="Times New Roman" panose="02020603050405020304" pitchFamily="18" charset="0"/>
                <a:ea typeface="標楷體" pitchFamily="65" charset="-120"/>
                <a:cs typeface="Times New Roman" panose="02020603050405020304" pitchFamily="18" charset="0"/>
              </a:rPr>
              <a:t> </a:t>
            </a:r>
            <a:r>
              <a:rPr lang="zh-TW" altLang="en-US" sz="2200" dirty="0">
                <a:solidFill>
                  <a:schemeClr val="tx2"/>
                </a:solidFill>
                <a:latin typeface="Times New Roman" panose="02020603050405020304" pitchFamily="18" charset="0"/>
                <a:ea typeface="標楷體" pitchFamily="65" charset="-120"/>
                <a:cs typeface="Times New Roman" panose="02020603050405020304" pitchFamily="18" charset="0"/>
              </a:rPr>
              <a:t>年底市價</a:t>
            </a:r>
            <a:r>
              <a:rPr lang="en-US" altLang="zh-TW" sz="2200" dirty="0">
                <a:solidFill>
                  <a:schemeClr val="tx2"/>
                </a:solidFill>
                <a:latin typeface="Times New Roman" panose="02020603050405020304" pitchFamily="18" charset="0"/>
                <a:ea typeface="標楷體" pitchFamily="65" charset="-120"/>
                <a:cs typeface="Times New Roman" panose="02020603050405020304" pitchFamily="18" charset="0"/>
              </a:rPr>
              <a:t>($80.20)</a:t>
            </a:r>
            <a:r>
              <a:rPr lang="zh-TW" altLang="en-US" sz="2200" dirty="0">
                <a:solidFill>
                  <a:schemeClr val="tx2"/>
                </a:solidFill>
                <a:latin typeface="Times New Roman" panose="02020603050405020304" pitchFamily="18" charset="0"/>
                <a:ea typeface="標楷體" pitchFamily="65" charset="-120"/>
                <a:cs typeface="Times New Roman" panose="02020603050405020304" pitchFamily="18" charset="0"/>
              </a:rPr>
              <a:t>較 </a:t>
            </a:r>
            <a:r>
              <a:rPr lang="en-US" altLang="zh-TW" sz="2200" dirty="0">
                <a:solidFill>
                  <a:schemeClr val="tx2"/>
                </a:solidFill>
                <a:latin typeface="Times New Roman" panose="02020603050405020304" pitchFamily="18" charset="0"/>
                <a:cs typeface="Times New Roman" panose="02020603050405020304" pitchFamily="18" charset="0"/>
              </a:rPr>
              <a:t>2015</a:t>
            </a:r>
            <a:r>
              <a:rPr lang="zh-TW" altLang="en-US" sz="2200" dirty="0">
                <a:solidFill>
                  <a:schemeClr val="tx2"/>
                </a:solidFill>
                <a:latin typeface="Times New Roman" panose="02020603050405020304" pitchFamily="18" charset="0"/>
                <a:cs typeface="Times New Roman" panose="02020603050405020304" pitchFamily="18" charset="0"/>
              </a:rPr>
              <a:t> </a:t>
            </a:r>
            <a:r>
              <a:rPr lang="zh-TW" altLang="en-US" sz="2200" dirty="0">
                <a:solidFill>
                  <a:schemeClr val="tx2"/>
                </a:solidFill>
                <a:latin typeface="Times New Roman" panose="02020603050405020304" pitchFamily="18" charset="0"/>
                <a:ea typeface="標楷體" pitchFamily="65" charset="-120"/>
                <a:cs typeface="Times New Roman" panose="02020603050405020304" pitchFamily="18" charset="0"/>
              </a:rPr>
              <a:t>年底</a:t>
            </a:r>
            <a:r>
              <a:rPr lang="en-US" altLang="zh-TW" sz="2200" dirty="0">
                <a:solidFill>
                  <a:schemeClr val="tx2"/>
                </a:solidFill>
                <a:latin typeface="Times New Roman" panose="02020603050405020304" pitchFamily="18" charset="0"/>
                <a:ea typeface="標楷體" pitchFamily="65" charset="-120"/>
                <a:cs typeface="Times New Roman" panose="02020603050405020304" pitchFamily="18" charset="0"/>
              </a:rPr>
              <a:t>($60.30)</a:t>
            </a:r>
            <a:r>
              <a:rPr lang="zh-TW" altLang="en-US" sz="2200" dirty="0">
                <a:solidFill>
                  <a:schemeClr val="tx2"/>
                </a:solidFill>
                <a:latin typeface="Times New Roman" panose="02020603050405020304" pitchFamily="18" charset="0"/>
                <a:ea typeface="標楷體" pitchFamily="65" charset="-120"/>
                <a:cs typeface="Times New Roman" panose="02020603050405020304" pitchFamily="18" charset="0"/>
              </a:rPr>
              <a:t>為高，故 </a:t>
            </a:r>
            <a:r>
              <a:rPr lang="en-US" altLang="zh-TW" sz="2200" dirty="0">
                <a:solidFill>
                  <a:schemeClr val="tx2"/>
                </a:solidFill>
                <a:latin typeface="Times New Roman" panose="02020603050405020304" pitchFamily="18" charset="0"/>
                <a:ea typeface="+mj-ea"/>
                <a:cs typeface="Times New Roman" panose="02020603050405020304" pitchFamily="18" charset="0"/>
              </a:rPr>
              <a:t>2016 </a:t>
            </a:r>
            <a:r>
              <a:rPr lang="zh-TW" altLang="en-US" sz="2200" dirty="0">
                <a:solidFill>
                  <a:schemeClr val="tx2"/>
                </a:solidFill>
                <a:latin typeface="Times New Roman" panose="02020603050405020304" pitchFamily="18" charset="0"/>
                <a:ea typeface="標楷體" pitchFamily="65" charset="-120"/>
                <a:cs typeface="Times New Roman" panose="02020603050405020304" pitchFamily="18" charset="0"/>
              </a:rPr>
              <a:t>年之價格與股利比較 </a:t>
            </a:r>
            <a:r>
              <a:rPr lang="en-US" altLang="zh-TW" sz="2200" dirty="0">
                <a:solidFill>
                  <a:schemeClr val="tx2"/>
                </a:solidFill>
                <a:latin typeface="Times New Roman" panose="02020603050405020304" pitchFamily="18" charset="0"/>
                <a:ea typeface="+mj-ea"/>
                <a:cs typeface="Times New Roman" panose="02020603050405020304" pitchFamily="18" charset="0"/>
              </a:rPr>
              <a:t>2015</a:t>
            </a:r>
            <a:r>
              <a:rPr lang="en-US" altLang="zh-TW" sz="2200" dirty="0">
                <a:solidFill>
                  <a:schemeClr val="tx2"/>
                </a:solidFill>
                <a:latin typeface="Times New Roman" panose="02020603050405020304" pitchFamily="18" charset="0"/>
                <a:ea typeface="標楷體" pitchFamily="65" charset="-120"/>
                <a:cs typeface="Times New Roman" panose="02020603050405020304" pitchFamily="18" charset="0"/>
              </a:rPr>
              <a:t> </a:t>
            </a:r>
            <a:r>
              <a:rPr lang="zh-TW" altLang="en-US" sz="2200" dirty="0">
                <a:solidFill>
                  <a:schemeClr val="tx2"/>
                </a:solidFill>
                <a:latin typeface="Times New Roman" panose="02020603050405020304" pitchFamily="18" charset="0"/>
                <a:ea typeface="標楷體" pitchFamily="65" charset="-120"/>
                <a:cs typeface="Times New Roman" panose="02020603050405020304" pitchFamily="18" charset="0"/>
              </a:rPr>
              <a:t>年底高出一些。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標題 1">
            <a:extLst>
              <a:ext uri="{FF2B5EF4-FFF2-40B4-BE49-F238E27FC236}">
                <a16:creationId xmlns:a16="http://schemas.microsoft.com/office/drawing/2014/main" id="{A635CDFD-1B8F-4336-B76A-1F5066DA02D0}"/>
              </a:ext>
            </a:extLst>
          </p:cNvPr>
          <p:cNvSpPr>
            <a:spLocks noGrp="1"/>
          </p:cNvSpPr>
          <p:nvPr>
            <p:ph type="title"/>
          </p:nvPr>
        </p:nvSpPr>
        <p:spPr/>
        <p:txBody>
          <a:bodyPr/>
          <a:lstStyle/>
          <a:p>
            <a:r>
              <a:rPr lang="en-US" altLang="zh-TW"/>
              <a:t>4. </a:t>
            </a:r>
            <a:r>
              <a:rPr lang="zh-TW" altLang="en-US"/>
              <a:t>股利分配率</a:t>
            </a:r>
          </a:p>
        </p:txBody>
      </p:sp>
      <p:sp>
        <p:nvSpPr>
          <p:cNvPr id="106499" name="內容版面配置區 2">
            <a:extLst>
              <a:ext uri="{FF2B5EF4-FFF2-40B4-BE49-F238E27FC236}">
                <a16:creationId xmlns:a16="http://schemas.microsoft.com/office/drawing/2014/main" id="{51AB0B90-B072-425A-9D20-8F8738F36FF2}"/>
              </a:ext>
            </a:extLst>
          </p:cNvPr>
          <p:cNvSpPr>
            <a:spLocks noGrp="1"/>
          </p:cNvSpPr>
          <p:nvPr>
            <p:ph idx="1"/>
          </p:nvPr>
        </p:nvSpPr>
        <p:spPr>
          <a:xfrm>
            <a:off x="609600" y="1772815"/>
            <a:ext cx="10972800" cy="4472409"/>
          </a:xfrm>
        </p:spPr>
        <p:txBody>
          <a:bodyPr/>
          <a:lstStyle/>
          <a:p>
            <a:r>
              <a:rPr lang="zh-TW" altLang="en-US" dirty="0"/>
              <a:t>企業通常在有盈餘的年度才發放股利給股東，但盈餘未必要全部發放給股東，因此可用股利分配來瞭解公司分配股利情形。</a:t>
            </a:r>
          </a:p>
          <a:p>
            <a:r>
              <a:rPr lang="zh-TW" altLang="en-US" dirty="0"/>
              <a:t>若將大部份盈餘用於分派股利，則股利分配率會高一點；若為了未來業務與生產設施之擴充而將盈餘保留於企業，則股利分配率會較低。</a:t>
            </a:r>
            <a:endParaRPr lang="en-US" altLang="zh-TW" dirty="0"/>
          </a:p>
        </p:txBody>
      </p:sp>
      <p:sp>
        <p:nvSpPr>
          <p:cNvPr id="2" name="日期版面配置區 1">
            <a:extLst>
              <a:ext uri="{FF2B5EF4-FFF2-40B4-BE49-F238E27FC236}">
                <a16:creationId xmlns:a16="http://schemas.microsoft.com/office/drawing/2014/main" id="{117E8E0C-433B-4339-8F89-853F879E1858}"/>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57C1245E-A01D-4750-B0B8-C7DABD9C0F55}"/>
              </a:ext>
            </a:extLst>
          </p:cNvPr>
          <p:cNvSpPr>
            <a:spLocks noGrp="1"/>
          </p:cNvSpPr>
          <p:nvPr>
            <p:ph type="sldNum" sz="quarter" idx="12"/>
          </p:nvPr>
        </p:nvSpPr>
        <p:spPr/>
        <p:txBody>
          <a:bodyPr/>
          <a:lstStyle/>
          <a:p>
            <a:fld id="{7C6D81C2-4AF9-4E19-9330-C1C98C869BDD}" type="slidenum">
              <a:rPr lang="ko-KR" altLang="en-US" smtClean="0"/>
              <a:pPr/>
              <a:t>95</a:t>
            </a:fld>
            <a:endParaRPr lang="en-US" altLang="ko-KR"/>
          </a:p>
        </p:txBody>
      </p:sp>
      <p:sp>
        <p:nvSpPr>
          <p:cNvPr id="6" name="圓角矩形 5">
            <a:extLst>
              <a:ext uri="{FF2B5EF4-FFF2-40B4-BE49-F238E27FC236}">
                <a16:creationId xmlns:a16="http://schemas.microsoft.com/office/drawing/2014/main" id="{B3CD68FD-1974-4FB5-A827-E036AFC085E3}"/>
              </a:ext>
            </a:extLst>
          </p:cNvPr>
          <p:cNvSpPr/>
          <p:nvPr/>
        </p:nvSpPr>
        <p:spPr bwMode="auto">
          <a:xfrm>
            <a:off x="2952750" y="1068773"/>
            <a:ext cx="6172200" cy="704043"/>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700" b="1" dirty="0">
                <a:solidFill>
                  <a:schemeClr val="tx1"/>
                </a:solidFill>
                <a:latin typeface="Times New Roman" pitchFamily="18" charset="0"/>
                <a:ea typeface="標楷體" pitchFamily="65" charset="-120"/>
                <a:cs typeface="Times New Roman" pitchFamily="18" charset="0"/>
              </a:rPr>
              <a:t>股利分配率 </a:t>
            </a:r>
            <a:r>
              <a:rPr lang="en-US" altLang="zh-TW" sz="2700" b="1" dirty="0">
                <a:solidFill>
                  <a:schemeClr val="tx1"/>
                </a:solidFill>
                <a:latin typeface="Times New Roman" pitchFamily="18" charset="0"/>
                <a:ea typeface="標楷體" pitchFamily="65" charset="-120"/>
                <a:cs typeface="Times New Roman" pitchFamily="18" charset="0"/>
              </a:rPr>
              <a:t>= </a:t>
            </a:r>
            <a:r>
              <a:rPr lang="zh-TW" altLang="en-US" sz="2700" b="1" dirty="0">
                <a:solidFill>
                  <a:schemeClr val="tx1"/>
                </a:solidFill>
                <a:latin typeface="Times New Roman" pitchFamily="18" charset="0"/>
                <a:ea typeface="標楷體" pitchFamily="65" charset="-120"/>
                <a:cs typeface="Times New Roman" pitchFamily="18" charset="0"/>
              </a:rPr>
              <a:t>每股股利 </a:t>
            </a:r>
            <a:r>
              <a:rPr lang="en-US" altLang="zh-TW" sz="2700" b="1" dirty="0">
                <a:solidFill>
                  <a:schemeClr val="tx1"/>
                </a:solidFill>
                <a:latin typeface="Times New Roman" pitchFamily="18" charset="0"/>
                <a:ea typeface="標楷體" pitchFamily="65" charset="-120"/>
                <a:cs typeface="Times New Roman" pitchFamily="18" charset="0"/>
              </a:rPr>
              <a:t>÷ </a:t>
            </a:r>
            <a:r>
              <a:rPr lang="zh-TW" altLang="en-US" sz="2700" b="1" dirty="0">
                <a:solidFill>
                  <a:schemeClr val="tx1"/>
                </a:solidFill>
                <a:latin typeface="Times New Roman" pitchFamily="18" charset="0"/>
                <a:ea typeface="標楷體" pitchFamily="65" charset="-120"/>
                <a:cs typeface="Times New Roman" pitchFamily="18" charset="0"/>
              </a:rPr>
              <a:t>每股盈餘</a:t>
            </a:r>
          </a:p>
        </p:txBody>
      </p:sp>
      <p:graphicFrame>
        <p:nvGraphicFramePr>
          <p:cNvPr id="7" name="表格 6">
            <a:extLst>
              <a:ext uri="{FF2B5EF4-FFF2-40B4-BE49-F238E27FC236}">
                <a16:creationId xmlns:a16="http://schemas.microsoft.com/office/drawing/2014/main" id="{445EB44B-2FFC-4BBB-B3FF-47E486DE40C0}"/>
              </a:ext>
            </a:extLst>
          </p:cNvPr>
          <p:cNvGraphicFramePr>
            <a:graphicFrameLocks noGrp="1"/>
          </p:cNvGraphicFramePr>
          <p:nvPr>
            <p:extLst>
              <p:ext uri="{D42A27DB-BD31-4B8C-83A1-F6EECF244321}">
                <p14:modId xmlns:p14="http://schemas.microsoft.com/office/powerpoint/2010/main" val="2945729866"/>
              </p:ext>
            </p:extLst>
          </p:nvPr>
        </p:nvGraphicFramePr>
        <p:xfrm>
          <a:off x="1055440" y="4937648"/>
          <a:ext cx="10153127" cy="1371672"/>
        </p:xfrm>
        <a:graphic>
          <a:graphicData uri="http://schemas.openxmlformats.org/drawingml/2006/table">
            <a:tbl>
              <a:tblPr/>
              <a:tblGrid>
                <a:gridCol w="1863421">
                  <a:extLst>
                    <a:ext uri="{9D8B030D-6E8A-4147-A177-3AD203B41FA5}">
                      <a16:colId xmlns:a16="http://schemas.microsoft.com/office/drawing/2014/main" val="20000"/>
                    </a:ext>
                  </a:extLst>
                </a:gridCol>
                <a:gridCol w="4192194">
                  <a:extLst>
                    <a:ext uri="{9D8B030D-6E8A-4147-A177-3AD203B41FA5}">
                      <a16:colId xmlns:a16="http://schemas.microsoft.com/office/drawing/2014/main" val="20001"/>
                    </a:ext>
                  </a:extLst>
                </a:gridCol>
                <a:gridCol w="4097512">
                  <a:extLst>
                    <a:ext uri="{9D8B030D-6E8A-4147-A177-3AD203B41FA5}">
                      <a16:colId xmlns:a16="http://schemas.microsoft.com/office/drawing/2014/main" val="20002"/>
                    </a:ext>
                  </a:extLst>
                </a:gridCol>
              </a:tblGrid>
              <a:tr h="39634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4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Times New Roman" pitchFamily="18" charset="0"/>
                          <a:ea typeface="新細明體" pitchFamily="18" charset="-120"/>
                        </a:rPr>
                        <a:t>股利分配率</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$2.40 ÷ $3.889 = 61.71%</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$2.20 ÷ $3.444 = 63.88%</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8" name="矩形 7">
            <a:extLst>
              <a:ext uri="{FF2B5EF4-FFF2-40B4-BE49-F238E27FC236}">
                <a16:creationId xmlns:a16="http://schemas.microsoft.com/office/drawing/2014/main" id="{D0BE1917-2094-4631-B85B-E1916153D77F}"/>
              </a:ext>
            </a:extLst>
          </p:cNvPr>
          <p:cNvSpPr/>
          <p:nvPr/>
        </p:nvSpPr>
        <p:spPr>
          <a:xfrm>
            <a:off x="1055440" y="6310481"/>
            <a:ext cx="9272587" cy="430887"/>
          </a:xfrm>
          <a:prstGeom prst="rect">
            <a:avLst/>
          </a:prstGeom>
        </p:spPr>
        <p:txBody>
          <a:bodyPr wrap="square">
            <a:spAutoFit/>
          </a:bodyPr>
          <a:lstStyle/>
          <a:p>
            <a:pPr marL="342900" indent="-342900">
              <a:buFont typeface="Arial" panose="020B0604020202020204" pitchFamily="34" charset="0"/>
              <a:buChar char="•"/>
              <a:defRPr/>
            </a:pPr>
            <a:r>
              <a:rPr lang="zh-TW" altLang="en-US" sz="2200" dirty="0">
                <a:solidFill>
                  <a:schemeClr val="tx2"/>
                </a:solidFill>
                <a:latin typeface="標楷體" pitchFamily="65" charset="-120"/>
                <a:ea typeface="標楷體" pitchFamily="65" charset="-120"/>
              </a:rPr>
              <a:t>中央公司</a:t>
            </a:r>
            <a:r>
              <a:rPr lang="en-US" altLang="zh-TW" sz="2200" dirty="0">
                <a:solidFill>
                  <a:schemeClr val="tx2"/>
                </a:solidFill>
                <a:latin typeface="+mj-ea"/>
                <a:ea typeface="+mj-ea"/>
              </a:rPr>
              <a:t>2016</a:t>
            </a:r>
            <a:r>
              <a:rPr lang="zh-TW" altLang="en-US" sz="2200" dirty="0">
                <a:solidFill>
                  <a:schemeClr val="tx2"/>
                </a:solidFill>
                <a:latin typeface="標楷體" pitchFamily="65" charset="-120"/>
                <a:ea typeface="標楷體" pitchFamily="65" charset="-120"/>
              </a:rPr>
              <a:t>年及</a:t>
            </a:r>
            <a:r>
              <a:rPr lang="en-US" altLang="zh-TW" sz="2200" dirty="0">
                <a:solidFill>
                  <a:schemeClr val="tx2"/>
                </a:solidFill>
                <a:latin typeface="+mj-ea"/>
                <a:ea typeface="+mj-ea"/>
              </a:rPr>
              <a:t>2015</a:t>
            </a:r>
            <a:r>
              <a:rPr lang="zh-TW" altLang="en-US" sz="2200" dirty="0">
                <a:solidFill>
                  <a:schemeClr val="tx2"/>
                </a:solidFill>
                <a:latin typeface="標楷體" pitchFamily="65" charset="-120"/>
                <a:ea typeface="標楷體" pitchFamily="65" charset="-120"/>
              </a:rPr>
              <a:t>年股利分配率分別為</a:t>
            </a:r>
            <a:r>
              <a:rPr lang="en-US" altLang="zh-TW" sz="2200" dirty="0">
                <a:solidFill>
                  <a:schemeClr val="tx2"/>
                </a:solidFill>
                <a:latin typeface="+mj-ea"/>
                <a:ea typeface="+mj-ea"/>
              </a:rPr>
              <a:t>61.71%</a:t>
            </a:r>
            <a:r>
              <a:rPr lang="en-US" altLang="zh-TW" sz="2200" dirty="0">
                <a:solidFill>
                  <a:schemeClr val="tx2"/>
                </a:solidFill>
                <a:latin typeface="標楷體" pitchFamily="65" charset="-120"/>
                <a:ea typeface="標楷體" pitchFamily="65" charset="-120"/>
              </a:rPr>
              <a:t> </a:t>
            </a:r>
            <a:r>
              <a:rPr lang="zh-TW" altLang="en-US" sz="2200" dirty="0">
                <a:solidFill>
                  <a:schemeClr val="tx2"/>
                </a:solidFill>
                <a:latin typeface="標楷體" pitchFamily="65" charset="-120"/>
                <a:ea typeface="標楷體" pitchFamily="65" charset="-120"/>
              </a:rPr>
              <a:t>與 </a:t>
            </a:r>
            <a:r>
              <a:rPr lang="en-US" altLang="zh-TW" sz="2200" dirty="0">
                <a:solidFill>
                  <a:schemeClr val="tx2"/>
                </a:solidFill>
                <a:latin typeface="+mj-ea"/>
                <a:ea typeface="+mj-ea"/>
              </a:rPr>
              <a:t>63.88%</a:t>
            </a:r>
            <a:r>
              <a:rPr lang="zh-TW" altLang="en-US" sz="2200" dirty="0">
                <a:solidFill>
                  <a:schemeClr val="tx2"/>
                </a:solidFill>
                <a:latin typeface="標楷體" pitchFamily="65" charset="-120"/>
                <a:ea typeface="標楷體" pitchFamily="65" charset="-12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a:extLst>
              <a:ext uri="{FF2B5EF4-FFF2-40B4-BE49-F238E27FC236}">
                <a16:creationId xmlns:a16="http://schemas.microsoft.com/office/drawing/2014/main" id="{CDE71E7A-9EA6-4FF9-9AC8-A0DECFC92D0E}"/>
              </a:ext>
            </a:extLst>
          </p:cNvPr>
          <p:cNvSpPr>
            <a:spLocks noGrp="1"/>
          </p:cNvSpPr>
          <p:nvPr>
            <p:ph type="title"/>
          </p:nvPr>
        </p:nvSpPr>
        <p:spPr/>
        <p:txBody>
          <a:bodyPr/>
          <a:lstStyle/>
          <a:p>
            <a:r>
              <a:rPr lang="en-US" altLang="zh-TW"/>
              <a:t>5. </a:t>
            </a:r>
            <a:r>
              <a:rPr lang="zh-TW" altLang="en-US"/>
              <a:t>殖利率</a:t>
            </a:r>
          </a:p>
        </p:txBody>
      </p:sp>
      <p:sp>
        <p:nvSpPr>
          <p:cNvPr id="107523" name="內容版面配置區 2">
            <a:extLst>
              <a:ext uri="{FF2B5EF4-FFF2-40B4-BE49-F238E27FC236}">
                <a16:creationId xmlns:a16="http://schemas.microsoft.com/office/drawing/2014/main" id="{339AA8F4-801F-4896-956B-E7EE2F4D8F94}"/>
              </a:ext>
            </a:extLst>
          </p:cNvPr>
          <p:cNvSpPr>
            <a:spLocks noGrp="1"/>
          </p:cNvSpPr>
          <p:nvPr>
            <p:ph idx="1"/>
          </p:nvPr>
        </p:nvSpPr>
        <p:spPr>
          <a:xfrm>
            <a:off x="609600" y="1988839"/>
            <a:ext cx="10972800" cy="4256385"/>
          </a:xfrm>
        </p:spPr>
        <p:txBody>
          <a:bodyPr/>
          <a:lstStyle/>
          <a:p>
            <a:r>
              <a:rPr lang="zh-TW" altLang="en-US" dirty="0"/>
              <a:t>殖利率代表每花一元所購買的股票，可得之股利金額。</a:t>
            </a:r>
          </a:p>
          <a:p>
            <a:r>
              <a:rPr lang="zh-TW" altLang="en-US" dirty="0"/>
              <a:t>若公司股票之殖利率高於銀行存款利率，代表購買該公司股票所得之股利比存入銀行所得之利息多，意即購買該公司股票比存於銀行有利。</a:t>
            </a:r>
          </a:p>
        </p:txBody>
      </p:sp>
      <p:sp>
        <p:nvSpPr>
          <p:cNvPr id="2" name="日期版面配置區 1">
            <a:extLst>
              <a:ext uri="{FF2B5EF4-FFF2-40B4-BE49-F238E27FC236}">
                <a16:creationId xmlns:a16="http://schemas.microsoft.com/office/drawing/2014/main" id="{C998D80F-A0AA-45F7-92B9-6D61DA574BE8}"/>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576F2322-EB67-489A-BB51-5DF6EF643755}"/>
              </a:ext>
            </a:extLst>
          </p:cNvPr>
          <p:cNvSpPr>
            <a:spLocks noGrp="1"/>
          </p:cNvSpPr>
          <p:nvPr>
            <p:ph type="sldNum" sz="quarter" idx="12"/>
          </p:nvPr>
        </p:nvSpPr>
        <p:spPr/>
        <p:txBody>
          <a:bodyPr/>
          <a:lstStyle/>
          <a:p>
            <a:fld id="{7C6D81C2-4AF9-4E19-9330-C1C98C869BDD}" type="slidenum">
              <a:rPr lang="ko-KR" altLang="en-US" smtClean="0"/>
              <a:pPr/>
              <a:t>96</a:t>
            </a:fld>
            <a:endParaRPr lang="en-US" altLang="ko-KR"/>
          </a:p>
        </p:txBody>
      </p:sp>
      <p:sp>
        <p:nvSpPr>
          <p:cNvPr id="9" name="圓角矩形 8">
            <a:extLst>
              <a:ext uri="{FF2B5EF4-FFF2-40B4-BE49-F238E27FC236}">
                <a16:creationId xmlns:a16="http://schemas.microsoft.com/office/drawing/2014/main" id="{140B1AF6-E8D4-4698-A124-FAFB2FD6F2B4}"/>
              </a:ext>
            </a:extLst>
          </p:cNvPr>
          <p:cNvSpPr/>
          <p:nvPr/>
        </p:nvSpPr>
        <p:spPr bwMode="auto">
          <a:xfrm>
            <a:off x="2952750" y="1268760"/>
            <a:ext cx="6172200" cy="701823"/>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zh-TW" altLang="en-US" sz="2700" b="1" dirty="0">
                <a:solidFill>
                  <a:schemeClr val="tx1"/>
                </a:solidFill>
                <a:latin typeface="Times New Roman" pitchFamily="18" charset="0"/>
                <a:ea typeface="標楷體" pitchFamily="65" charset="-120"/>
                <a:cs typeface="Times New Roman" pitchFamily="18" charset="0"/>
              </a:rPr>
              <a:t>殖利率 </a:t>
            </a:r>
            <a:r>
              <a:rPr lang="en-US" altLang="zh-TW" sz="2700" b="1" dirty="0">
                <a:solidFill>
                  <a:schemeClr val="tx1"/>
                </a:solidFill>
                <a:latin typeface="Times New Roman" pitchFamily="18" charset="0"/>
                <a:ea typeface="標楷體" pitchFamily="65" charset="-120"/>
                <a:cs typeface="Times New Roman" pitchFamily="18" charset="0"/>
              </a:rPr>
              <a:t>= </a:t>
            </a:r>
            <a:r>
              <a:rPr lang="zh-TW" altLang="en-US" sz="2700" b="1" dirty="0">
                <a:solidFill>
                  <a:schemeClr val="tx1"/>
                </a:solidFill>
                <a:latin typeface="Times New Roman" pitchFamily="18" charset="0"/>
                <a:ea typeface="標楷體" pitchFamily="65" charset="-120"/>
                <a:cs typeface="Times New Roman" pitchFamily="18" charset="0"/>
              </a:rPr>
              <a:t>每股股利 </a:t>
            </a:r>
            <a:r>
              <a:rPr lang="en-US" altLang="zh-TW" sz="2700" b="1" dirty="0">
                <a:solidFill>
                  <a:schemeClr val="tx1"/>
                </a:solidFill>
                <a:latin typeface="Times New Roman" pitchFamily="18" charset="0"/>
                <a:ea typeface="標楷體" pitchFamily="65" charset="-120"/>
                <a:cs typeface="Times New Roman" pitchFamily="18" charset="0"/>
              </a:rPr>
              <a:t>÷ </a:t>
            </a:r>
            <a:r>
              <a:rPr lang="zh-TW" altLang="en-US" sz="2700" b="1" dirty="0">
                <a:solidFill>
                  <a:schemeClr val="tx1"/>
                </a:solidFill>
                <a:latin typeface="Times New Roman" pitchFamily="18" charset="0"/>
                <a:ea typeface="標楷體" pitchFamily="65" charset="-120"/>
                <a:cs typeface="Times New Roman" pitchFamily="18" charset="0"/>
              </a:rPr>
              <a:t>每股市價</a:t>
            </a:r>
          </a:p>
        </p:txBody>
      </p:sp>
      <p:graphicFrame>
        <p:nvGraphicFramePr>
          <p:cNvPr id="10" name="表格 9">
            <a:extLst>
              <a:ext uri="{FF2B5EF4-FFF2-40B4-BE49-F238E27FC236}">
                <a16:creationId xmlns:a16="http://schemas.microsoft.com/office/drawing/2014/main" id="{A6F6EDF8-3ADA-4DAA-A8E1-FD297BE9B5DA}"/>
              </a:ext>
            </a:extLst>
          </p:cNvPr>
          <p:cNvGraphicFramePr>
            <a:graphicFrameLocks noGrp="1"/>
          </p:cNvGraphicFramePr>
          <p:nvPr>
            <p:extLst>
              <p:ext uri="{D42A27DB-BD31-4B8C-83A1-F6EECF244321}">
                <p14:modId xmlns:p14="http://schemas.microsoft.com/office/powerpoint/2010/main" val="2936808207"/>
              </p:ext>
            </p:extLst>
          </p:nvPr>
        </p:nvGraphicFramePr>
        <p:xfrm>
          <a:off x="983432" y="4149080"/>
          <a:ext cx="10153128" cy="1371672"/>
        </p:xfrm>
        <a:graphic>
          <a:graphicData uri="http://schemas.openxmlformats.org/drawingml/2006/table">
            <a:tbl>
              <a:tblPr/>
              <a:tblGrid>
                <a:gridCol w="1863422">
                  <a:extLst>
                    <a:ext uri="{9D8B030D-6E8A-4147-A177-3AD203B41FA5}">
                      <a16:colId xmlns:a16="http://schemas.microsoft.com/office/drawing/2014/main" val="20000"/>
                    </a:ext>
                  </a:extLst>
                </a:gridCol>
                <a:gridCol w="4192194">
                  <a:extLst>
                    <a:ext uri="{9D8B030D-6E8A-4147-A177-3AD203B41FA5}">
                      <a16:colId xmlns:a16="http://schemas.microsoft.com/office/drawing/2014/main" val="20001"/>
                    </a:ext>
                  </a:extLst>
                </a:gridCol>
                <a:gridCol w="4097512">
                  <a:extLst>
                    <a:ext uri="{9D8B030D-6E8A-4147-A177-3AD203B41FA5}">
                      <a16:colId xmlns:a16="http://schemas.microsoft.com/office/drawing/2014/main" val="20002"/>
                    </a:ext>
                  </a:extLst>
                </a:gridCol>
              </a:tblGrid>
              <a:tr h="39634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指標名稱 </a:t>
                      </a: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(KPI)</a:t>
                      </a:r>
                      <a:endParaRPr kumimoji="1" lang="en-US" altLang="zh-TW"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指標計算</a:t>
                      </a: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TW" altLang="en-US"/>
                    </a:p>
                  </a:txBody>
                  <a:tcPr/>
                </a:tc>
                <a:extLst>
                  <a:ext uri="{0D108BD9-81ED-4DB2-BD59-A6C34878D82A}">
                    <a16:rowId xmlns:a16="http://schemas.microsoft.com/office/drawing/2014/main" val="10000"/>
                  </a:ext>
                </a:extLst>
              </a:tr>
              <a:tr h="39634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2016</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0000"/>
                          </a:solidFill>
                          <a:effectLst/>
                          <a:latin typeface="Times New Roman" pitchFamily="18" charset="0"/>
                          <a:ea typeface="新細明體" pitchFamily="18" charset="-120"/>
                        </a:rPr>
                        <a:t>2015</a:t>
                      </a:r>
                      <a:r>
                        <a:rPr kumimoji="1" lang="zh-TW" altLang="en-US" sz="2400" b="1" i="0" u="none" strike="noStrike" cap="none" normalizeH="0" baseline="0" dirty="0">
                          <a:ln>
                            <a:noFill/>
                          </a:ln>
                          <a:solidFill>
                            <a:srgbClr val="000000"/>
                          </a:solidFill>
                          <a:effectLst/>
                          <a:latin typeface="Times New Roman" pitchFamily="18" charset="0"/>
                          <a:ea typeface="新細明體" pitchFamily="18" charset="-120"/>
                        </a:rPr>
                        <a:t>年</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a:ln>
                            <a:noFill/>
                          </a:ln>
                          <a:solidFill>
                            <a:srgbClr val="000000"/>
                          </a:solidFill>
                          <a:effectLst/>
                          <a:latin typeface="Times New Roman" pitchFamily="18" charset="0"/>
                          <a:ea typeface="新細明體" pitchFamily="18" charset="-120"/>
                        </a:rPr>
                        <a:t>殖利率</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$2.40 ÷ $80.20 = 2.99%</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a:ln>
                            <a:noFill/>
                          </a:ln>
                          <a:solidFill>
                            <a:srgbClr val="0099CC"/>
                          </a:solidFill>
                          <a:effectLst/>
                          <a:latin typeface="Times New Roman" pitchFamily="18" charset="0"/>
                          <a:ea typeface="新細明體" pitchFamily="18" charset="-120"/>
                          <a:cs typeface="Times New Roman" pitchFamily="18" charset="0"/>
                        </a:rPr>
                        <a:t>$2.20 ÷ $60.30 = 3.65%</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
        <p:nvSpPr>
          <p:cNvPr id="11" name="矩形 10">
            <a:extLst>
              <a:ext uri="{FF2B5EF4-FFF2-40B4-BE49-F238E27FC236}">
                <a16:creationId xmlns:a16="http://schemas.microsoft.com/office/drawing/2014/main" id="{5903D47B-16CC-4074-87CE-44E4A9A34D08}"/>
              </a:ext>
            </a:extLst>
          </p:cNvPr>
          <p:cNvSpPr/>
          <p:nvPr/>
        </p:nvSpPr>
        <p:spPr>
          <a:xfrm>
            <a:off x="1030828" y="5648658"/>
            <a:ext cx="9113069" cy="861774"/>
          </a:xfrm>
          <a:prstGeom prst="rect">
            <a:avLst/>
          </a:prstGeom>
        </p:spPr>
        <p:txBody>
          <a:bodyPr wrap="square">
            <a:spAutoFit/>
          </a:bodyPr>
          <a:lstStyle>
            <a:lvl1pPr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zh-TW" altLang="en-US" sz="2200" dirty="0">
                <a:solidFill>
                  <a:schemeClr val="tx2"/>
                </a:solidFill>
                <a:latin typeface="標楷體" panose="03000509000000000000" pitchFamily="65" charset="-120"/>
                <a:ea typeface="標楷體" panose="03000509000000000000" pitchFamily="65" charset="-120"/>
              </a:rPr>
              <a:t>中央公司</a:t>
            </a:r>
            <a:r>
              <a:rPr lang="en-US" altLang="zh-TW" sz="2200" dirty="0">
                <a:solidFill>
                  <a:schemeClr val="tx2"/>
                </a:solidFill>
              </a:rPr>
              <a:t>2016 </a:t>
            </a:r>
            <a:r>
              <a:rPr lang="zh-TW" altLang="en-US" sz="2200" dirty="0">
                <a:solidFill>
                  <a:schemeClr val="tx2"/>
                </a:solidFill>
                <a:latin typeface="標楷體" panose="03000509000000000000" pitchFamily="65" charset="-120"/>
                <a:ea typeface="標楷體" panose="03000509000000000000" pitchFamily="65" charset="-120"/>
              </a:rPr>
              <a:t>年底及 </a:t>
            </a:r>
            <a:r>
              <a:rPr lang="en-US" altLang="zh-TW" sz="2200" dirty="0">
                <a:solidFill>
                  <a:schemeClr val="tx2"/>
                </a:solidFill>
              </a:rPr>
              <a:t>2015</a:t>
            </a:r>
            <a:r>
              <a:rPr lang="en-US" altLang="zh-TW" sz="2200" dirty="0">
                <a:solidFill>
                  <a:schemeClr val="tx2"/>
                </a:solidFill>
                <a:latin typeface="標楷體" panose="03000509000000000000" pitchFamily="65" charset="-120"/>
                <a:ea typeface="標楷體" panose="03000509000000000000" pitchFamily="65" charset="-120"/>
              </a:rPr>
              <a:t> </a:t>
            </a:r>
            <a:r>
              <a:rPr lang="zh-TW" altLang="en-US" sz="2200" dirty="0">
                <a:solidFill>
                  <a:schemeClr val="tx2"/>
                </a:solidFill>
                <a:latin typeface="標楷體" panose="03000509000000000000" pitchFamily="65" charset="-120"/>
                <a:ea typeface="標楷體" panose="03000509000000000000" pitchFamily="65" charset="-120"/>
              </a:rPr>
              <a:t>年底之殖利率分別為 </a:t>
            </a:r>
            <a:r>
              <a:rPr lang="en-US" altLang="zh-TW" sz="2200" dirty="0">
                <a:solidFill>
                  <a:schemeClr val="tx2"/>
                </a:solidFill>
              </a:rPr>
              <a:t>2.99% </a:t>
            </a:r>
            <a:r>
              <a:rPr lang="zh-TW" altLang="en-US" sz="2200" dirty="0">
                <a:solidFill>
                  <a:schemeClr val="tx2"/>
                </a:solidFill>
                <a:latin typeface="標楷體" panose="03000509000000000000" pitchFamily="65" charset="-120"/>
                <a:ea typeface="標楷體" panose="03000509000000000000" pitchFamily="65" charset="-120"/>
              </a:rPr>
              <a:t>與 </a:t>
            </a:r>
            <a:r>
              <a:rPr lang="en-US" altLang="zh-TW" sz="2200" dirty="0">
                <a:solidFill>
                  <a:schemeClr val="tx2"/>
                </a:solidFill>
              </a:rPr>
              <a:t>3.65%</a:t>
            </a:r>
            <a:r>
              <a:rPr lang="zh-TW" altLang="en-US" sz="2200" dirty="0">
                <a:solidFill>
                  <a:schemeClr val="tx2"/>
                </a:solidFill>
              </a:rPr>
              <a:t>。</a:t>
            </a:r>
          </a:p>
          <a:p>
            <a:endParaRPr lang="zh-TW" altLang="en-US" sz="28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標題 1">
            <a:extLst>
              <a:ext uri="{FF2B5EF4-FFF2-40B4-BE49-F238E27FC236}">
                <a16:creationId xmlns:a16="http://schemas.microsoft.com/office/drawing/2014/main" id="{C7996CFC-86F3-4750-AF26-9F86DA302BEE}"/>
              </a:ext>
            </a:extLst>
          </p:cNvPr>
          <p:cNvSpPr>
            <a:spLocks noGrp="1"/>
          </p:cNvSpPr>
          <p:nvPr>
            <p:ph type="title"/>
          </p:nvPr>
        </p:nvSpPr>
        <p:spPr/>
        <p:txBody>
          <a:bodyPr/>
          <a:lstStyle/>
          <a:p>
            <a:r>
              <a:rPr lang="en-US" altLang="zh-TW" dirty="0"/>
              <a:t>8.4.5 </a:t>
            </a:r>
            <a:r>
              <a:rPr lang="zh-TW" altLang="en-US" dirty="0"/>
              <a:t>現金流量分析之 </a:t>
            </a:r>
            <a:r>
              <a:rPr lang="en-US" altLang="zh-TW" dirty="0"/>
              <a:t>KPI</a:t>
            </a:r>
            <a:endParaRPr lang="zh-TW" altLang="en-US" dirty="0"/>
          </a:p>
        </p:txBody>
      </p:sp>
      <p:sp>
        <p:nvSpPr>
          <p:cNvPr id="110595" name="內容版面配置區 2">
            <a:extLst>
              <a:ext uri="{FF2B5EF4-FFF2-40B4-BE49-F238E27FC236}">
                <a16:creationId xmlns:a16="http://schemas.microsoft.com/office/drawing/2014/main" id="{005CAD79-49EC-41C9-918B-C498ABB3F763}"/>
              </a:ext>
            </a:extLst>
          </p:cNvPr>
          <p:cNvSpPr>
            <a:spLocks noGrp="1"/>
          </p:cNvSpPr>
          <p:nvPr>
            <p:ph idx="1"/>
          </p:nvPr>
        </p:nvSpPr>
        <p:spPr/>
        <p:txBody>
          <a:bodyPr/>
          <a:lstStyle/>
          <a:p>
            <a:r>
              <a:rPr lang="zh-TW" altLang="en-US"/>
              <a:t>由於企業係以營業活動為主，所以現金流量分析</a:t>
            </a:r>
            <a:r>
              <a:rPr lang="en-US" altLang="zh-TW"/>
              <a:t>(Cash flows analysis)</a:t>
            </a:r>
            <a:r>
              <a:rPr lang="zh-TW" altLang="en-US"/>
              <a:t>之</a:t>
            </a:r>
            <a:r>
              <a:rPr lang="en-US" altLang="zh-TW"/>
              <a:t>KPI</a:t>
            </a:r>
            <a:r>
              <a:rPr lang="zh-TW" altLang="en-US"/>
              <a:t>，係評估營業活動產生的現金流量用以支付短期債務、再投資於各項資產、支付現金股利、以及資本支出的能力。</a:t>
            </a:r>
          </a:p>
          <a:p>
            <a:endParaRPr lang="zh-TW" altLang="en-US"/>
          </a:p>
        </p:txBody>
      </p:sp>
      <p:sp>
        <p:nvSpPr>
          <p:cNvPr id="2" name="日期版面配置區 1">
            <a:extLst>
              <a:ext uri="{FF2B5EF4-FFF2-40B4-BE49-F238E27FC236}">
                <a16:creationId xmlns:a16="http://schemas.microsoft.com/office/drawing/2014/main" id="{26D9DDA2-A4A9-422A-A8DD-B6DB3431EE8E}"/>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1F0F9A5B-FA0F-4437-A3C5-98FAD40F27A5}"/>
              </a:ext>
            </a:extLst>
          </p:cNvPr>
          <p:cNvSpPr>
            <a:spLocks noGrp="1"/>
          </p:cNvSpPr>
          <p:nvPr>
            <p:ph type="sldNum" sz="quarter" idx="12"/>
          </p:nvPr>
        </p:nvSpPr>
        <p:spPr/>
        <p:txBody>
          <a:bodyPr/>
          <a:lstStyle/>
          <a:p>
            <a:fld id="{7C6D81C2-4AF9-4E19-9330-C1C98C869BDD}" type="slidenum">
              <a:rPr lang="ko-KR" altLang="en-US" smtClean="0"/>
              <a:pPr/>
              <a:t>97</a:t>
            </a:fld>
            <a:endParaRPr lang="en-US" altLang="ko-K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B02FDC92-060A-475F-84E7-DA9119445D88}"/>
              </a:ext>
            </a:extLst>
          </p:cNvPr>
          <p:cNvSpPr>
            <a:spLocks noGrp="1"/>
          </p:cNvSpPr>
          <p:nvPr>
            <p:ph type="title"/>
          </p:nvPr>
        </p:nvSpPr>
        <p:spPr/>
        <p:txBody>
          <a:bodyPr/>
          <a:lstStyle/>
          <a:p>
            <a:endParaRPr lang="zh-TW" altLang="en-US"/>
          </a:p>
        </p:txBody>
      </p:sp>
      <p:pic>
        <p:nvPicPr>
          <p:cNvPr id="10" name="內容版面配置區 9">
            <a:extLst>
              <a:ext uri="{FF2B5EF4-FFF2-40B4-BE49-F238E27FC236}">
                <a16:creationId xmlns:a16="http://schemas.microsoft.com/office/drawing/2014/main" id="{07EF9394-DA07-4D30-B400-23D71D65AD46}"/>
              </a:ext>
            </a:extLst>
          </p:cNvPr>
          <p:cNvPicPr>
            <a:picLocks noGrp="1" noChangeAspect="1"/>
          </p:cNvPicPr>
          <p:nvPr>
            <p:ph idx="1"/>
          </p:nvPr>
        </p:nvPicPr>
        <p:blipFill>
          <a:blip r:embed="rId2"/>
          <a:stretch>
            <a:fillRect/>
          </a:stretch>
        </p:blipFill>
        <p:spPr>
          <a:xfrm>
            <a:off x="2281400" y="332656"/>
            <a:ext cx="7632848" cy="6389241"/>
          </a:xfrm>
          <a:prstGeom prst="rect">
            <a:avLst/>
          </a:prstGeom>
        </p:spPr>
      </p:pic>
      <p:sp>
        <p:nvSpPr>
          <p:cNvPr id="2" name="日期版面配置區 1">
            <a:extLst>
              <a:ext uri="{FF2B5EF4-FFF2-40B4-BE49-F238E27FC236}">
                <a16:creationId xmlns:a16="http://schemas.microsoft.com/office/drawing/2014/main" id="{CD3D7A8A-2EBE-4321-9D78-840EFCB25F4F}"/>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EA63DF36-153F-45D7-8976-A5EE9749B7D9}"/>
              </a:ext>
            </a:extLst>
          </p:cNvPr>
          <p:cNvSpPr>
            <a:spLocks noGrp="1"/>
          </p:cNvSpPr>
          <p:nvPr>
            <p:ph type="sldNum" sz="quarter" idx="12"/>
          </p:nvPr>
        </p:nvSpPr>
        <p:spPr/>
        <p:txBody>
          <a:bodyPr/>
          <a:lstStyle/>
          <a:p>
            <a:fld id="{7C6D81C2-4AF9-4E19-9330-C1C98C869BDD}" type="slidenum">
              <a:rPr lang="ko-KR" altLang="en-US" smtClean="0"/>
              <a:pPr/>
              <a:t>98</a:t>
            </a:fld>
            <a:endParaRPr lang="en-US" altLang="ko-K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標題 1">
            <a:extLst>
              <a:ext uri="{FF2B5EF4-FFF2-40B4-BE49-F238E27FC236}">
                <a16:creationId xmlns:a16="http://schemas.microsoft.com/office/drawing/2014/main" id="{6B3DF3AC-4A6D-4D4E-BC13-38D52D94A865}"/>
              </a:ext>
            </a:extLst>
          </p:cNvPr>
          <p:cNvSpPr>
            <a:spLocks noGrp="1"/>
          </p:cNvSpPr>
          <p:nvPr>
            <p:ph type="title"/>
          </p:nvPr>
        </p:nvSpPr>
        <p:spPr/>
        <p:txBody>
          <a:bodyPr/>
          <a:lstStyle/>
          <a:p>
            <a:r>
              <a:rPr lang="zh-TW" altLang="en-US" dirty="0"/>
              <a:t>現金流量分析之 </a:t>
            </a:r>
            <a:r>
              <a:rPr lang="en-US" altLang="zh-TW" dirty="0"/>
              <a:t>KPI</a:t>
            </a:r>
            <a:r>
              <a:rPr lang="zh-TW" altLang="en-US" dirty="0"/>
              <a:t>相關指標</a:t>
            </a:r>
          </a:p>
        </p:txBody>
      </p:sp>
      <p:sp>
        <p:nvSpPr>
          <p:cNvPr id="2" name="日期版面配置區 1">
            <a:extLst>
              <a:ext uri="{FF2B5EF4-FFF2-40B4-BE49-F238E27FC236}">
                <a16:creationId xmlns:a16="http://schemas.microsoft.com/office/drawing/2014/main" id="{6865785A-84EC-48A0-A491-6C1408262C03}"/>
              </a:ext>
            </a:extLst>
          </p:cNvPr>
          <p:cNvSpPr>
            <a:spLocks noGrp="1"/>
          </p:cNvSpPr>
          <p:nvPr>
            <p:ph type="dt" sz="half" idx="10"/>
          </p:nvPr>
        </p:nvSpPr>
        <p:spPr/>
        <p:txBody>
          <a:bodyPr/>
          <a:lstStyle/>
          <a:p>
            <a:r>
              <a:rPr lang="en-US" altLang="zh-TW"/>
              <a:t>© </a:t>
            </a:r>
            <a:r>
              <a:rPr lang="zh-TW" altLang="en-US"/>
              <a:t>滄海圖書</a:t>
            </a:r>
            <a:endParaRPr lang="en-US" altLang="ko-KR" dirty="0"/>
          </a:p>
        </p:txBody>
      </p:sp>
      <p:sp>
        <p:nvSpPr>
          <p:cNvPr id="3" name="投影片編號版面配置區 2">
            <a:extLst>
              <a:ext uri="{FF2B5EF4-FFF2-40B4-BE49-F238E27FC236}">
                <a16:creationId xmlns:a16="http://schemas.microsoft.com/office/drawing/2014/main" id="{E3A5F86F-2F48-4197-8DAD-A979D45FF98F}"/>
              </a:ext>
            </a:extLst>
          </p:cNvPr>
          <p:cNvSpPr>
            <a:spLocks noGrp="1"/>
          </p:cNvSpPr>
          <p:nvPr>
            <p:ph type="sldNum" sz="quarter" idx="12"/>
          </p:nvPr>
        </p:nvSpPr>
        <p:spPr/>
        <p:txBody>
          <a:bodyPr/>
          <a:lstStyle/>
          <a:p>
            <a:fld id="{7C6D81C2-4AF9-4E19-9330-C1C98C869BDD}" type="slidenum">
              <a:rPr lang="ko-KR" altLang="en-US" smtClean="0"/>
              <a:pPr/>
              <a:t>99</a:t>
            </a:fld>
            <a:endParaRPr lang="en-US" altLang="ko-KR"/>
          </a:p>
        </p:txBody>
      </p:sp>
      <p:pic>
        <p:nvPicPr>
          <p:cNvPr id="12" name="內容版面配置區 11">
            <a:extLst>
              <a:ext uri="{FF2B5EF4-FFF2-40B4-BE49-F238E27FC236}">
                <a16:creationId xmlns:a16="http://schemas.microsoft.com/office/drawing/2014/main" id="{B2F9BFE9-7E1F-4863-B24E-42B478020FD5}"/>
              </a:ext>
            </a:extLst>
          </p:cNvPr>
          <p:cNvPicPr>
            <a:picLocks noGrp="1" noChangeAspect="1"/>
          </p:cNvPicPr>
          <p:nvPr>
            <p:ph idx="1"/>
          </p:nvPr>
        </p:nvPicPr>
        <p:blipFill>
          <a:blip r:embed="rId2"/>
          <a:stretch>
            <a:fillRect/>
          </a:stretch>
        </p:blipFill>
        <p:spPr>
          <a:xfrm>
            <a:off x="686909" y="1226716"/>
            <a:ext cx="10917243" cy="5018509"/>
          </a:xfrm>
          <a:prstGeom prst="rect">
            <a:avLst/>
          </a:prstGeom>
        </p:spPr>
      </p:pic>
    </p:spTree>
  </p:cSld>
  <p:clrMapOvr>
    <a:masterClrMapping/>
  </p:clrMapOvr>
</p:sld>
</file>

<file path=ppt/theme/theme1.xml><?xml version="1.0" encoding="utf-8"?>
<a:theme xmlns:a="http://schemas.openxmlformats.org/drawingml/2006/main" name="Default Design">
  <a:themeElements>
    <a:clrScheme name="">
      <a:dk1>
        <a:srgbClr val="4C4C4C"/>
      </a:dk1>
      <a:lt1>
        <a:srgbClr val="CCCCCC"/>
      </a:lt1>
      <a:dk2>
        <a:srgbClr val="FF0080"/>
      </a:dk2>
      <a:lt2>
        <a:srgbClr val="666666"/>
      </a:lt2>
      <a:accent1>
        <a:srgbClr val="333333"/>
      </a:accent1>
      <a:accent2>
        <a:srgbClr val="66CCFF"/>
      </a:accent2>
      <a:accent3>
        <a:srgbClr val="E2E2E2"/>
      </a:accent3>
      <a:accent4>
        <a:srgbClr val="404040"/>
      </a:accent4>
      <a:accent5>
        <a:srgbClr val="ADADAD"/>
      </a:accent5>
      <a:accent6>
        <a:srgbClr val="5CB9E7"/>
      </a:accent6>
      <a:hlink>
        <a:srgbClr val="FF0080"/>
      </a:hlink>
      <a:folHlink>
        <a:srgbClr val="666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inbow background design.potx" id="{004AAC82-6E13-4E0D-87F5-D2ABB24A967F}" vid="{11B250D1-E3C9-4A03-862E-1C8D091AD08C}"/>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Rainbow background design</Template>
  <TotalTime>2536</TotalTime>
  <Words>8587</Words>
  <Application>Microsoft Office PowerPoint</Application>
  <PresentationFormat>寬螢幕</PresentationFormat>
  <Paragraphs>947</Paragraphs>
  <Slides>114</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114</vt:i4>
      </vt:variant>
    </vt:vector>
  </HeadingPairs>
  <TitlesOfParts>
    <vt:vector size="120" baseType="lpstr">
      <vt:lpstr>新細明體</vt:lpstr>
      <vt:lpstr>標楷體</vt:lpstr>
      <vt:lpstr>Arial</vt:lpstr>
      <vt:lpstr>Calibri</vt:lpstr>
      <vt:lpstr>Times New Roman</vt:lpstr>
      <vt:lpstr>Default Design</vt:lpstr>
      <vt:lpstr>第 8 章</vt:lpstr>
      <vt:lpstr>本章目次</vt:lpstr>
      <vt:lpstr>學習目標</vt:lpstr>
      <vt:lpstr>學習目標</vt:lpstr>
      <vt:lpstr>8.1 簡介</vt:lpstr>
      <vt:lpstr>8.1.1 企業需求與挑戰</vt:lpstr>
      <vt:lpstr>企業需求與挑戰</vt:lpstr>
      <vt:lpstr>企業需求與挑戰</vt:lpstr>
      <vt:lpstr>PowerPoint 簡報</vt:lpstr>
      <vt:lpstr>8.1.2 分析方向</vt:lpstr>
      <vt:lpstr>1. 財務分析的面向</vt:lpstr>
      <vt:lpstr>2. 財務分析的方式</vt:lpstr>
      <vt:lpstr>8.1.3 ERP 系統對財務分析之助益</vt:lpstr>
      <vt:lpstr>ERP 系統對財務分析之三項助益</vt:lpstr>
      <vt:lpstr>ERP 系統對財務分析之三項助益</vt:lpstr>
      <vt:lpstr>8.2 基本的會計觀念</vt:lpstr>
      <vt:lpstr>8.2.1 財務會計的產出─財務報表</vt:lpstr>
      <vt:lpstr>1. 資產負債表</vt:lpstr>
      <vt:lpstr>PowerPoint 簡報</vt:lpstr>
      <vt:lpstr>2. 權益變動表</vt:lpstr>
      <vt:lpstr>3. 綜合損益表</vt:lpstr>
      <vt:lpstr>3. 綜合損益表</vt:lpstr>
      <vt:lpstr>4. 現金流量表</vt:lpstr>
      <vt:lpstr>PowerPoint 簡報</vt:lpstr>
      <vt:lpstr>8.2.2 基本的會計循環</vt:lpstr>
      <vt:lpstr>會計循環七大步驟</vt:lpstr>
      <vt:lpstr>會計循環七大步驟</vt:lpstr>
      <vt:lpstr>會計循環七大步驟</vt:lpstr>
      <vt:lpstr>會計循環七大步驟</vt:lpstr>
      <vt:lpstr>8.2.3 ERP系統下的會計循環</vt:lpstr>
      <vt:lpstr>PowerPoint 簡報</vt:lpstr>
      <vt:lpstr>8.3 財務分析方法</vt:lpstr>
      <vt:lpstr>8.3.1 本章範例之財務報表 - 資產負債表</vt:lpstr>
      <vt:lpstr>本章範例之財務報表 -綜合損益表</vt:lpstr>
      <vt:lpstr>本章範例之財務報表 - 權益變動表</vt:lpstr>
      <vt:lpstr>本章範例之財務報表 - 現金流量表</vt:lpstr>
      <vt:lpstr>8.3.2 橫向分析</vt:lpstr>
      <vt:lpstr>PowerPoint 簡報</vt:lpstr>
      <vt:lpstr>PowerPoint 簡報</vt:lpstr>
      <vt:lpstr>8.3.3 趨勢分析 (Trend analysis)</vt:lpstr>
      <vt:lpstr>8.3.4 縱向分析</vt:lpstr>
      <vt:lpstr>PowerPoint 簡報</vt:lpstr>
      <vt:lpstr>PowerPoint 簡報</vt:lpstr>
      <vt:lpstr>8.4 FI模組之財務性KPI</vt:lpstr>
      <vt:lpstr>FI模組之財務性KPI</vt:lpstr>
      <vt:lpstr>PowerPoint 簡報</vt:lpstr>
      <vt:lpstr>8.4.1 財務結構分析之 KPI</vt:lpstr>
      <vt:lpstr>財務結構分析之 KPI</vt:lpstr>
      <vt:lpstr>PowerPoint 簡報</vt:lpstr>
      <vt:lpstr>1. 負債比率</vt:lpstr>
      <vt:lpstr>2. 權益比率</vt:lpstr>
      <vt:lpstr>3. 負債對權益比率 </vt:lpstr>
      <vt:lpstr>4. 長期資金占不動產、廠房及設備比率 </vt:lpstr>
      <vt:lpstr>財務結構分析之 KPI</vt:lpstr>
      <vt:lpstr>8.4.2 償債能力分析之 KPI</vt:lpstr>
      <vt:lpstr>PowerPoint 簡報</vt:lpstr>
      <vt:lpstr>1. 營運資金</vt:lpstr>
      <vt:lpstr>2. 流動比率</vt:lpstr>
      <vt:lpstr>3. 速動比率 </vt:lpstr>
      <vt:lpstr>4. 利息保障倍數 </vt:lpstr>
      <vt:lpstr>償債能力分析之 KPI</vt:lpstr>
      <vt:lpstr>8.4.3 經營能力分析之 KPI</vt:lpstr>
      <vt:lpstr>PowerPoint 簡報</vt:lpstr>
      <vt:lpstr>PowerPoint 簡報</vt:lpstr>
      <vt:lpstr>1. 存貨週轉率 </vt:lpstr>
      <vt:lpstr>  平均銷貨日數</vt:lpstr>
      <vt:lpstr>2. 應收款項週轉率</vt:lpstr>
      <vt:lpstr>  平均收現日數</vt:lpstr>
      <vt:lpstr>3. 營業循環日數 </vt:lpstr>
      <vt:lpstr>4. 應付款項週轉率</vt:lpstr>
      <vt:lpstr>  平均付款日數</vt:lpstr>
      <vt:lpstr>5. 現金變現日數</vt:lpstr>
      <vt:lpstr>6. 不動產、廠房及設備週轉率</vt:lpstr>
      <vt:lpstr>7. 權益週轉率</vt:lpstr>
      <vt:lpstr>8. 總資產週轉率</vt:lpstr>
      <vt:lpstr>PowerPoint 簡報</vt:lpstr>
      <vt:lpstr>8.4.4 獲利能力分析之 KPI</vt:lpstr>
      <vt:lpstr>PowerPoint 簡報</vt:lpstr>
      <vt:lpstr>8.4.4.1 以銷貨淨額為共同比之 KPI</vt:lpstr>
      <vt:lpstr>1. 純益率</vt:lpstr>
      <vt:lpstr>2. 毛利率</vt:lpstr>
      <vt:lpstr>3. 其他比率</vt:lpstr>
      <vt:lpstr>8.4.4.2 以實收資本額為基礎之 KPI</vt:lpstr>
      <vt:lpstr>8.4.4.2 以實收資本額為基礎之 KPI</vt:lpstr>
      <vt:lpstr>8.4.4.3 以稅後純益為基礎的報酬率KPI</vt:lpstr>
      <vt:lpstr>1. 總資產報酬率 (1/2)</vt:lpstr>
      <vt:lpstr>1. 總資產報酬率 (2/2)</vt:lpstr>
      <vt:lpstr>1. 總資產報酬率 - 杜邦公式</vt:lpstr>
      <vt:lpstr>2. 普通股股東權益報酬率 (1/2)</vt:lpstr>
      <vt:lpstr>2.普通股股東權益報酬率(2/2)</vt:lpstr>
      <vt:lpstr>8.4.4.4 與每股盈餘、每股市價、每股股            利三者有關之 KPI</vt:lpstr>
      <vt:lpstr>1. 每股盈餘</vt:lpstr>
      <vt:lpstr>2. 本益比</vt:lpstr>
      <vt:lpstr>3. 價格與股利比</vt:lpstr>
      <vt:lpstr>4. 股利分配率</vt:lpstr>
      <vt:lpstr>5. 殖利率</vt:lpstr>
      <vt:lpstr>8.4.5 現金流量分析之 KPI</vt:lpstr>
      <vt:lpstr>PowerPoint 簡報</vt:lpstr>
      <vt:lpstr>現金流量分析之 KPI相關指標</vt:lpstr>
      <vt:lpstr>1. 現金流量比率</vt:lpstr>
      <vt:lpstr>2. 現金再投資比率</vt:lpstr>
      <vt:lpstr>3. 現金流量允當比率 (1/2)</vt:lpstr>
      <vt:lpstr>3. 現金流量允當比率 (2/2)</vt:lpstr>
      <vt:lpstr>8.4.6 槓桿度分析之 KPI</vt:lpstr>
      <vt:lpstr>槓桿度分析之 KPI相關指標</vt:lpstr>
      <vt:lpstr>1. 營運槓桿度</vt:lpstr>
      <vt:lpstr>2. 財務槓桿度</vt:lpstr>
      <vt:lpstr>8.5 FI模組之作業性KPI</vt:lpstr>
      <vt:lpstr>8.5.1 FI 模組有關之作業性 KPI</vt:lpstr>
      <vt:lpstr>FI 模組有關之作業性 KPI</vt:lpstr>
      <vt:lpstr>8.5.2. FI 應收帳款管理模組之作業性KPI</vt:lpstr>
      <vt:lpstr>PowerPoint 簡報</vt:lpstr>
      <vt:lpstr>8.5.3. FI 應付帳款管理模組之作業性 KPI</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(第二版)Ch9 財務會計模組之關鍵績效指標</dc:title>
  <dc:creator>free</dc:creator>
  <cp:lastModifiedBy>Fenny Lee</cp:lastModifiedBy>
  <cp:revision>212</cp:revision>
  <dcterms:created xsi:type="dcterms:W3CDTF">2012-09-21T12:43:05Z</dcterms:created>
  <dcterms:modified xsi:type="dcterms:W3CDTF">2017-07-21T01:37:43Z</dcterms:modified>
</cp:coreProperties>
</file>