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1"/>
  </p:sldMasterIdLst>
  <p:notesMasterIdLst>
    <p:notesMasterId r:id="rId42"/>
  </p:notesMasterIdLst>
  <p:sldIdLst>
    <p:sldId id="309" r:id="rId2"/>
    <p:sldId id="366" r:id="rId3"/>
    <p:sldId id="367" r:id="rId4"/>
    <p:sldId id="357" r:id="rId5"/>
    <p:sldId id="358" r:id="rId6"/>
    <p:sldId id="359" r:id="rId7"/>
    <p:sldId id="310" r:id="rId8"/>
    <p:sldId id="308" r:id="rId9"/>
    <p:sldId id="325" r:id="rId10"/>
    <p:sldId id="326" r:id="rId11"/>
    <p:sldId id="327" r:id="rId12"/>
    <p:sldId id="381" r:id="rId13"/>
    <p:sldId id="312" r:id="rId14"/>
    <p:sldId id="311" r:id="rId15"/>
    <p:sldId id="314" r:id="rId16"/>
    <p:sldId id="315" r:id="rId17"/>
    <p:sldId id="370" r:id="rId18"/>
    <p:sldId id="371" r:id="rId19"/>
    <p:sldId id="372" r:id="rId20"/>
    <p:sldId id="332" r:id="rId21"/>
    <p:sldId id="373" r:id="rId22"/>
    <p:sldId id="375" r:id="rId23"/>
    <p:sldId id="376" r:id="rId24"/>
    <p:sldId id="333" r:id="rId25"/>
    <p:sldId id="334" r:id="rId26"/>
    <p:sldId id="335" r:id="rId27"/>
    <p:sldId id="336" r:id="rId28"/>
    <p:sldId id="337" r:id="rId29"/>
    <p:sldId id="338" r:id="rId30"/>
    <p:sldId id="339" r:id="rId31"/>
    <p:sldId id="342" r:id="rId32"/>
    <p:sldId id="340" r:id="rId33"/>
    <p:sldId id="360" r:id="rId34"/>
    <p:sldId id="341" r:id="rId35"/>
    <p:sldId id="364" r:id="rId36"/>
    <p:sldId id="378" r:id="rId37"/>
    <p:sldId id="379" r:id="rId38"/>
    <p:sldId id="380" r:id="rId39"/>
    <p:sldId id="355" r:id="rId40"/>
    <p:sldId id="356" r:id="rId4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420"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1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0F6DF46-8933-4312-80A4-CD736F83DB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id="{81692467-AA8B-41EF-AD38-F6198AA78DD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B429691B-1BD4-4156-A14E-25B9030D7DBE}" type="datetimeFigureOut">
              <a:rPr lang="zh-TW" altLang="en-US"/>
              <a:pPr>
                <a:defRPr/>
              </a:pPr>
              <a:t>2017/8/16</a:t>
            </a:fld>
            <a:endParaRPr lang="zh-TW" altLang="en-US"/>
          </a:p>
        </p:txBody>
      </p:sp>
      <p:sp>
        <p:nvSpPr>
          <p:cNvPr id="4" name="投影片圖像版面配置區 3">
            <a:extLst>
              <a:ext uri="{FF2B5EF4-FFF2-40B4-BE49-F238E27FC236}">
                <a16:creationId xmlns:a16="http://schemas.microsoft.com/office/drawing/2014/main" id="{82D67799-E949-44D6-85E2-CE11858D06E5}"/>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463BDA87-FD52-4E44-A01D-0C4B89F0A3F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CBF1747C-76CF-44A0-B7A6-A051D42645B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a:extLst>
              <a:ext uri="{FF2B5EF4-FFF2-40B4-BE49-F238E27FC236}">
                <a16:creationId xmlns:a16="http://schemas.microsoft.com/office/drawing/2014/main" id="{6BA7455E-F431-4AE9-9687-226D14F3453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8937DDC4-E410-42F9-995E-6692377FDB4F}"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38" descr="rainbowdirt"/>
          <p:cNvPicPr>
            <a:picLocks noChangeAspect="1" noChangeArrowheads="1"/>
          </p:cNvPicPr>
          <p:nvPr/>
        </p:nvPicPr>
        <p:blipFill>
          <a:blip r:embed="rId2">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rot="19237452">
            <a:off x="6194135" y="51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1800"/>
          </a:p>
        </p:txBody>
      </p:sp>
      <p:sp>
        <p:nvSpPr>
          <p:cNvPr id="3074" name="Rectangle 2"/>
          <p:cNvSpPr>
            <a:spLocks noGrp="1" noChangeArrowheads="1"/>
          </p:cNvSpPr>
          <p:nvPr>
            <p:ph type="ctrTitle"/>
          </p:nvPr>
        </p:nvSpPr>
        <p:spPr>
          <a:xfrm>
            <a:off x="914400" y="1196975"/>
            <a:ext cx="10363200" cy="1470025"/>
          </a:xfrm>
        </p:spPr>
        <p:txBody>
          <a:bodyPr/>
          <a:lstStyle>
            <a:lvl1pPr>
              <a:defRPr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defRPr>
            </a:lvl1pPr>
          </a:lstStyle>
          <a:p>
            <a:pPr lvl="0"/>
            <a:r>
              <a:rPr lang="zh-TW" altLang="en-US" noProof="0"/>
              <a:t>按一下以編輯母片標題樣式</a:t>
            </a:r>
            <a:endParaRPr lang="en-US" altLang="en-US" noProof="0" dirty="0"/>
          </a:p>
        </p:txBody>
      </p:sp>
      <p:sp>
        <p:nvSpPr>
          <p:cNvPr id="3075" name="Rectangle 3"/>
          <p:cNvSpPr>
            <a:spLocks noGrp="1" noChangeArrowheads="1"/>
          </p:cNvSpPr>
          <p:nvPr>
            <p:ph type="subTitle" idx="1"/>
          </p:nvPr>
        </p:nvSpPr>
        <p:spPr>
          <a:xfrm>
            <a:off x="1391478" y="2952750"/>
            <a:ext cx="9409045"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sz="4000" b="1">
                <a:effectLst>
                  <a:outerShdw blurRad="38100" dist="38100" dir="2700000" algn="tl">
                    <a:srgbClr val="000000">
                      <a:alpha val="43137"/>
                    </a:srgbClr>
                  </a:outerShdw>
                </a:effectLst>
              </a:defRPr>
            </a:lvl1pPr>
          </a:lstStyle>
          <a:p>
            <a:pPr lvl="0"/>
            <a:r>
              <a:rPr lang="zh-TW" altLang="en-US" noProof="0"/>
              <a:t>按一下以編輯母片副標題樣式</a:t>
            </a:r>
            <a:endParaRPr lang="en-US" altLang="en-US" noProof="0" dirty="0"/>
          </a:p>
        </p:txBody>
      </p:sp>
      <p:sp>
        <p:nvSpPr>
          <p:cNvPr id="6" name="Rectangle 4"/>
          <p:cNvSpPr>
            <a:spLocks noGrp="1" noChangeArrowheads="1"/>
          </p:cNvSpPr>
          <p:nvPr>
            <p:ph type="dt" sz="half" idx="10"/>
          </p:nvPr>
        </p:nvSpPr>
        <p:spPr/>
        <p:txBody>
          <a:bodyPr/>
          <a:lstStyle>
            <a:lvl1pPr>
              <a:defRPr smtClean="0"/>
            </a:lvl1pPr>
          </a:lstStyle>
          <a:p>
            <a:pPr>
              <a:defRPr/>
            </a:pPr>
            <a:r>
              <a:rPr lang="en-US" altLang="zh-TW"/>
              <a:t>© </a:t>
            </a:r>
            <a:r>
              <a:rPr lang="zh-TW" altLang="en-US"/>
              <a:t>滄海圖書</a:t>
            </a:r>
          </a:p>
        </p:txBody>
      </p:sp>
      <p:sp>
        <p:nvSpPr>
          <p:cNvPr id="7" name="Rectangle 5"/>
          <p:cNvSpPr>
            <a:spLocks noGrp="1" noChangeArrowheads="1"/>
          </p:cNvSpPr>
          <p:nvPr>
            <p:ph type="ftr" sz="quarter" idx="11"/>
          </p:nvPr>
        </p:nvSpPr>
        <p:spPr/>
        <p:txBody>
          <a:bodyPr/>
          <a:lstStyle>
            <a:lvl1pPr>
              <a:defRPr smtClean="0"/>
            </a:lvl1pPr>
          </a:lstStyle>
          <a:p>
            <a:pPr>
              <a:defRPr/>
            </a:pPr>
            <a:endParaRPr lang="zh-TW" altLang="en-US"/>
          </a:p>
        </p:txBody>
      </p:sp>
      <p:sp>
        <p:nvSpPr>
          <p:cNvPr id="8" name="Rectangle 6"/>
          <p:cNvSpPr>
            <a:spLocks noGrp="1" noChangeArrowheads="1"/>
          </p:cNvSpPr>
          <p:nvPr>
            <p:ph type="sldNum" sz="quarter" idx="12"/>
          </p:nvPr>
        </p:nvSpPr>
        <p:spPr/>
        <p:txBody>
          <a:bodyPr/>
          <a:lstStyle>
            <a:lvl1pPr>
              <a:defRPr smtClean="0"/>
            </a:lvl1pPr>
          </a:lstStyle>
          <a:p>
            <a:fld id="{F2D5ACD3-9F23-421F-ACDB-56D7777C73E0}" type="slidenum">
              <a:rPr lang="zh-TW" altLang="en-US" smtClean="0"/>
              <a:pPr/>
              <a:t>‹#›</a:t>
            </a:fld>
            <a:endParaRPr lang="zh-TW" altLang="en-US"/>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729" y="5300056"/>
            <a:ext cx="1936542" cy="649224"/>
          </a:xfrm>
          <a:prstGeom prst="rect">
            <a:avLst/>
          </a:prstGeom>
        </p:spPr>
      </p:pic>
      <p:sp>
        <p:nvSpPr>
          <p:cNvPr id="11" name="矩形 10"/>
          <p:cNvSpPr/>
          <p:nvPr/>
        </p:nvSpPr>
        <p:spPr>
          <a:xfrm>
            <a:off x="1828800" y="6021288"/>
            <a:ext cx="8534400" cy="369332"/>
          </a:xfrm>
          <a:prstGeom prst="rect">
            <a:avLst/>
          </a:prstGeom>
        </p:spPr>
        <p:txBody>
          <a:bodyPr wrap="square">
            <a:spAutoFit/>
          </a:bodyPr>
          <a:lstStyle/>
          <a:p>
            <a:pPr algn="ctr"/>
            <a:r>
              <a:rPr lang="zh-TW" altLang="en-US" sz="1800" b="1" dirty="0"/>
              <a:t>本內容僅供授課使用，禁止提供網路下載、重製或翻印。</a:t>
            </a:r>
          </a:p>
        </p:txBody>
      </p:sp>
      <p:pic>
        <p:nvPicPr>
          <p:cNvPr id="3" name="圖片 2">
            <a:extLst>
              <a:ext uri="{FF2B5EF4-FFF2-40B4-BE49-F238E27FC236}">
                <a16:creationId xmlns:a16="http://schemas.microsoft.com/office/drawing/2014/main" id="{075108F7-65ED-4425-B361-117B23F8FAF4}"/>
              </a:ext>
            </a:extLst>
          </p:cNvPr>
          <p:cNvPicPr>
            <a:picLocks noChangeAspect="1"/>
          </p:cNvPicPr>
          <p:nvPr/>
        </p:nvPicPr>
        <p:blipFill rotWithShape="1">
          <a:blip r:embed="rId4">
            <a:extLst>
              <a:ext uri="{28A0092B-C50C-407E-A947-70E740481C1C}">
                <a14:useLocalDpi xmlns:a14="http://schemas.microsoft.com/office/drawing/2010/main" val="0"/>
              </a:ext>
            </a:extLst>
          </a:blip>
          <a:srcRect l="52716"/>
          <a:stretch/>
        </p:blipFill>
        <p:spPr>
          <a:xfrm>
            <a:off x="9000523" y="490499"/>
            <a:ext cx="1800000" cy="246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255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C4A363D3-79E2-4010-B366-BDDDD48C882B}" type="slidenum">
              <a:rPr lang="zh-TW" altLang="en-US" smtClean="0"/>
              <a:pPr/>
              <a:t>‹#›</a:t>
            </a:fld>
            <a:endParaRPr lang="zh-TW" altLang="en-US"/>
          </a:p>
        </p:txBody>
      </p:sp>
    </p:spTree>
    <p:extLst>
      <p:ext uri="{BB962C8B-B14F-4D97-AF65-F5344CB8AC3E}">
        <p14:creationId xmlns:p14="http://schemas.microsoft.com/office/powerpoint/2010/main" val="378654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492625"/>
          </a:xfrm>
        </p:spPr>
        <p:txBody>
          <a:bodyPr vert="eaVert"/>
          <a:lstStyle/>
          <a:p>
            <a:r>
              <a:rPr lang="zh-TW" altLang="en-US"/>
              <a:t>按一下以編輯母片標題樣式</a:t>
            </a:r>
            <a:endParaRPr lang="en-GB"/>
          </a:p>
        </p:txBody>
      </p:sp>
      <p:sp>
        <p:nvSpPr>
          <p:cNvPr id="3" name="Vertical Text Placeholder 2"/>
          <p:cNvSpPr>
            <a:spLocks noGrp="1"/>
          </p:cNvSpPr>
          <p:nvPr>
            <p:ph type="body" orient="vert" idx="1"/>
          </p:nvPr>
        </p:nvSpPr>
        <p:spPr>
          <a:xfrm>
            <a:off x="609600" y="274639"/>
            <a:ext cx="8026400" cy="44926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D382FD5A-CFAC-441D-8BDE-083113ADB264}" type="slidenum">
              <a:rPr lang="zh-TW" altLang="en-US" smtClean="0"/>
              <a:pPr/>
              <a:t>‹#›</a:t>
            </a:fld>
            <a:endParaRPr lang="zh-TW" altLang="en-US"/>
          </a:p>
        </p:txBody>
      </p:sp>
    </p:spTree>
    <p:extLst>
      <p:ext uri="{BB962C8B-B14F-4D97-AF65-F5344CB8AC3E}">
        <p14:creationId xmlns:p14="http://schemas.microsoft.com/office/powerpoint/2010/main" val="127487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Chart Placeholder 2"/>
          <p:cNvSpPr>
            <a:spLocks noGrp="1"/>
          </p:cNvSpPr>
          <p:nvPr>
            <p:ph type="chart" idx="1"/>
          </p:nvPr>
        </p:nvSpPr>
        <p:spPr>
          <a:xfrm>
            <a:off x="609600" y="1066801"/>
            <a:ext cx="10972800" cy="3700463"/>
          </a:xfrm>
        </p:spPr>
        <p:txBody>
          <a:bodyPr/>
          <a:lstStyle/>
          <a:p>
            <a:pPr lvl="0"/>
            <a:r>
              <a:rPr lang="zh-TW" altLang="en-US" noProof="0"/>
              <a:t>按一下圖示以新增圖表</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C0AEBD11-5946-4075-B7DA-A4BDD7F3FAE2}" type="slidenum">
              <a:rPr lang="zh-TW" altLang="en-US" smtClean="0"/>
              <a:pPr/>
              <a:t>‹#›</a:t>
            </a:fld>
            <a:endParaRPr lang="zh-TW" altLang="en-US"/>
          </a:p>
        </p:txBody>
      </p:sp>
    </p:spTree>
    <p:extLst>
      <p:ext uri="{BB962C8B-B14F-4D97-AF65-F5344CB8AC3E}">
        <p14:creationId xmlns:p14="http://schemas.microsoft.com/office/powerpoint/2010/main" val="51049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Text Placeholder 2"/>
          <p:cNvSpPr>
            <a:spLocks noGrp="1"/>
          </p:cNvSpPr>
          <p:nvPr>
            <p:ph type="body"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6"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435501B9-797A-47CE-A9CF-9BDB67267007}" type="slidenum">
              <a:rPr lang="zh-TW" altLang="en-US" smtClean="0"/>
              <a:pPr/>
              <a:t>‹#›</a:t>
            </a:fld>
            <a:endParaRPr lang="zh-TW" altLang="en-US"/>
          </a:p>
        </p:txBody>
      </p:sp>
    </p:spTree>
    <p:extLst>
      <p:ext uri="{BB962C8B-B14F-4D97-AF65-F5344CB8AC3E}">
        <p14:creationId xmlns:p14="http://schemas.microsoft.com/office/powerpoint/2010/main" val="168487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idx="1"/>
          </p:nvPr>
        </p:nvSpPr>
        <p:spPr/>
        <p:txBody>
          <a:bodyPr/>
          <a:lstStyle>
            <a:lvl2pPr>
              <a:buClr>
                <a:schemeClr val="tx2"/>
              </a:buClr>
              <a:defRPr/>
            </a:lvl2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435501B9-797A-47CE-A9CF-9BDB67267007}" type="slidenum">
              <a:rPr lang="zh-TW" altLang="en-US" smtClean="0"/>
              <a:pPr/>
              <a:t>‹#›</a:t>
            </a:fld>
            <a:endParaRPr lang="zh-TW" altLang="en-US"/>
          </a:p>
        </p:txBody>
      </p:sp>
    </p:spTree>
    <p:extLst>
      <p:ext uri="{BB962C8B-B14F-4D97-AF65-F5344CB8AC3E}">
        <p14:creationId xmlns:p14="http://schemas.microsoft.com/office/powerpoint/2010/main" val="201935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TW" altLang="en-US"/>
              <a:t>按一下以編輯母片標題樣式</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435501B9-797A-47CE-A9CF-9BDB67267007}" type="slidenum">
              <a:rPr lang="zh-TW" altLang="en-US" smtClean="0"/>
              <a:pPr/>
              <a:t>‹#›</a:t>
            </a:fld>
            <a:endParaRPr lang="zh-TW" altLang="en-US"/>
          </a:p>
        </p:txBody>
      </p:sp>
    </p:spTree>
    <p:extLst>
      <p:ext uri="{BB962C8B-B14F-4D97-AF65-F5344CB8AC3E}">
        <p14:creationId xmlns:p14="http://schemas.microsoft.com/office/powerpoint/2010/main" val="265931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6"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435501B9-797A-47CE-A9CF-9BDB67267007}" type="slidenum">
              <a:rPr lang="zh-TW" altLang="en-US" smtClean="0"/>
              <a:pPr/>
              <a:t>‹#›</a:t>
            </a:fld>
            <a:endParaRPr lang="zh-TW" altLang="en-US"/>
          </a:p>
        </p:txBody>
      </p:sp>
    </p:spTree>
    <p:extLst>
      <p:ext uri="{BB962C8B-B14F-4D97-AF65-F5344CB8AC3E}">
        <p14:creationId xmlns:p14="http://schemas.microsoft.com/office/powerpoint/2010/main" val="277814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zh-TW" altLang="en-US"/>
              <a:t>按一下以編輯母片標題樣式</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40318" y="2505075"/>
            <a:ext cx="5158316"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71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8"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8F6FEC34-D3F3-40DE-974F-A31CA811A430}" type="slidenum">
              <a:rPr lang="zh-TW" altLang="en-US" smtClean="0"/>
              <a:pPr/>
              <a:t>‹#›</a:t>
            </a:fld>
            <a:endParaRPr lang="zh-TW" altLang="en-US"/>
          </a:p>
        </p:txBody>
      </p:sp>
    </p:spTree>
    <p:extLst>
      <p:ext uri="{BB962C8B-B14F-4D97-AF65-F5344CB8AC3E}">
        <p14:creationId xmlns:p14="http://schemas.microsoft.com/office/powerpoint/2010/main" val="2663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4"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2CF9DCA2-D3B3-4632-BCFF-8A42103BEEC9}" type="slidenum">
              <a:rPr lang="zh-TW" altLang="en-US" smtClean="0"/>
              <a:pPr/>
              <a:t>‹#›</a:t>
            </a:fld>
            <a:endParaRPr lang="zh-TW" altLang="en-US"/>
          </a:p>
        </p:txBody>
      </p:sp>
    </p:spTree>
    <p:extLst>
      <p:ext uri="{BB962C8B-B14F-4D97-AF65-F5344CB8AC3E}">
        <p14:creationId xmlns:p14="http://schemas.microsoft.com/office/powerpoint/2010/main" val="406133766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3"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35C04217-5BE4-419B-8BC0-9FCC38B52FE8}" type="slidenum">
              <a:rPr lang="zh-TW" altLang="en-US" smtClean="0"/>
              <a:pPr/>
              <a:t>‹#›</a:t>
            </a:fld>
            <a:endParaRPr lang="zh-TW" altLang="en-US"/>
          </a:p>
        </p:txBody>
      </p:sp>
    </p:spTree>
    <p:extLst>
      <p:ext uri="{BB962C8B-B14F-4D97-AF65-F5344CB8AC3E}">
        <p14:creationId xmlns:p14="http://schemas.microsoft.com/office/powerpoint/2010/main" val="239520057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6"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81612597-AD0A-4E87-8E1B-C036C9C4A085}" type="slidenum">
              <a:rPr lang="zh-TW" altLang="en-US" smtClean="0"/>
              <a:pPr/>
              <a:t>‹#›</a:t>
            </a:fld>
            <a:endParaRPr lang="zh-TW" altLang="en-US"/>
          </a:p>
        </p:txBody>
      </p:sp>
    </p:spTree>
    <p:extLst>
      <p:ext uri="{BB962C8B-B14F-4D97-AF65-F5344CB8AC3E}">
        <p14:creationId xmlns:p14="http://schemas.microsoft.com/office/powerpoint/2010/main" val="51051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p>
        </p:txBody>
      </p:sp>
      <p:sp>
        <p:nvSpPr>
          <p:cNvPr id="6"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60976224-0A31-4DF6-B226-19657774BA85}" type="slidenum">
              <a:rPr lang="zh-TW" altLang="en-US" smtClean="0"/>
              <a:pPr/>
              <a:t>‹#›</a:t>
            </a:fld>
            <a:endParaRPr lang="zh-TW" altLang="en-US"/>
          </a:p>
        </p:txBody>
      </p:sp>
    </p:spTree>
    <p:extLst>
      <p:ext uri="{BB962C8B-B14F-4D97-AF65-F5344CB8AC3E}">
        <p14:creationId xmlns:p14="http://schemas.microsoft.com/office/powerpoint/2010/main" val="32625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p:nvPicPr>
        <p:blipFill>
          <a:blip r:embed="rId15">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24645"/>
            <a:ext cx="10972800" cy="10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en-US" dirty="0"/>
          </a:p>
        </p:txBody>
      </p:sp>
      <p:sp>
        <p:nvSpPr>
          <p:cNvPr id="1028" name="Rectangle 3"/>
          <p:cNvSpPr>
            <a:spLocks noGrp="1" noChangeArrowheads="1"/>
          </p:cNvSpPr>
          <p:nvPr>
            <p:ph type="body" idx="1"/>
          </p:nvPr>
        </p:nvSpPr>
        <p:spPr bwMode="auto">
          <a:xfrm>
            <a:off x="609600" y="1451361"/>
            <a:ext cx="10972800" cy="47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en-US" dirty="0"/>
          </a:p>
        </p:txBody>
      </p:sp>
      <p:sp>
        <p:nvSpPr>
          <p:cNvPr id="2" name="Rectangle 4"/>
          <p:cNvSpPr>
            <a:spLocks noGrp="1" noChangeArrowheads="1"/>
          </p:cNvSpPr>
          <p:nvPr>
            <p:ph type="dt" sz="half" idx="2"/>
          </p:nvPr>
        </p:nvSpPr>
        <p:spPr bwMode="auto">
          <a:xfrm>
            <a:off x="609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r>
              <a:rPr lang="en-US" altLang="zh-TW"/>
              <a:t>© </a:t>
            </a:r>
            <a:r>
              <a:rPr lang="zh-TW" altLang="en-US"/>
              <a:t>滄海圖書</a:t>
            </a:r>
          </a:p>
        </p:txBody>
      </p:sp>
      <p:sp>
        <p:nvSpPr>
          <p:cNvPr id="1029" name="Rectangle 5"/>
          <p:cNvSpPr>
            <a:spLocks noGrp="1" noChangeArrowheads="1"/>
          </p:cNvSpPr>
          <p:nvPr>
            <p:ph type="ftr" sz="quarter" idx="3"/>
          </p:nvPr>
        </p:nvSpPr>
        <p:spPr bwMode="auto">
          <a:xfrm>
            <a:off x="4165600" y="637313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zh-TW" altLang="en-US"/>
          </a:p>
        </p:txBody>
      </p:sp>
      <p:sp>
        <p:nvSpPr>
          <p:cNvPr id="1030" name="Rectangle 6"/>
          <p:cNvSpPr>
            <a:spLocks noGrp="1" noChangeArrowheads="1"/>
          </p:cNvSpPr>
          <p:nvPr>
            <p:ph type="sldNum" sz="quarter" idx="4"/>
          </p:nvPr>
        </p:nvSpPr>
        <p:spPr bwMode="auto">
          <a:xfrm>
            <a:off x="8737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435501B9-797A-47CE-A9CF-9BDB67267007}" type="slidenum">
              <a:rPr lang="zh-TW" altLang="en-US" smtClean="0"/>
              <a:pPr/>
              <a:t>‹#›</a:t>
            </a:fld>
            <a:endParaRPr lang="zh-TW" altLang="en-US"/>
          </a:p>
        </p:txBody>
      </p:sp>
    </p:spTree>
    <p:extLst>
      <p:ext uri="{BB962C8B-B14F-4D97-AF65-F5344CB8AC3E}">
        <p14:creationId xmlns:p14="http://schemas.microsoft.com/office/powerpoint/2010/main" val="107459265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wipe(left)">
                                      <p:cBhvr>
                                        <p:cTn id="7" dur="500"/>
                                        <p:tgtEl>
                                          <p:spTgt spid="102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wipe(left)">
                                      <p:cBhvr>
                                        <p:cTn id="10" dur="500"/>
                                        <p:tgtEl>
                                          <p:spTgt spid="102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wipe(left)">
                                      <p:cBhvr>
                                        <p:cTn id="13" dur="500"/>
                                        <p:tgtEl>
                                          <p:spTgt spid="1028">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wipe(left)">
                                      <p:cBhvr>
                                        <p:cTn id="16" dur="500"/>
                                        <p:tgtEl>
                                          <p:spTgt spid="1028">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wipe(left)">
                                      <p:cBhvr>
                                        <p:cTn id="19"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tmplLst>
          <p:tmpl lvl="1">
            <p:tnLst>
              <p:par>
                <p:cTn presetID="22" presetClass="entr" presetSubtype="8"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Lst>
      </p:bldP>
    </p:bldLst>
  </p:timing>
  <p:hf hdr="0" ftr="0"/>
  <p:txStyles>
    <p:titleStyle>
      <a:lvl1pPr algn="ctr" rtl="0" eaLnBrk="1" fontAlgn="base" hangingPunct="1">
        <a:spcBef>
          <a:spcPct val="0"/>
        </a:spcBef>
        <a:spcAft>
          <a:spcPct val="0"/>
        </a:spcAft>
        <a:defRPr sz="4400" b="1" kern="1200" cap="none" spc="50">
          <a:ln w="0"/>
          <a:solidFill>
            <a:srgbClr val="C00000"/>
          </a:solidFill>
          <a:effectLst>
            <a:innerShdw blurRad="63500" dist="50800" dir="13500000">
              <a:srgbClr val="000000">
                <a:alpha val="50000"/>
              </a:srgbClr>
            </a:innerShdw>
          </a:effectLst>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ts val="600"/>
        </a:spcBef>
        <a:spcAft>
          <a:spcPts val="600"/>
        </a:spcAft>
        <a:buChar char="•"/>
        <a:defRPr sz="3200" kern="1200">
          <a:solidFill>
            <a:schemeClr val="bg1">
              <a:lumMod val="10000"/>
            </a:schemeClr>
          </a:solidFill>
          <a:latin typeface="+mn-lt"/>
          <a:ea typeface="+mn-ea"/>
          <a:cs typeface="+mn-cs"/>
        </a:defRPr>
      </a:lvl1pPr>
      <a:lvl2pPr marL="742950" indent="-285750" algn="l" rtl="0" eaLnBrk="1" fontAlgn="base" hangingPunct="1">
        <a:spcBef>
          <a:spcPts val="600"/>
        </a:spcBef>
        <a:spcAft>
          <a:spcPts val="600"/>
        </a:spcAft>
        <a:buFont typeface="Arial" panose="020B0604020202020204" pitchFamily="34" charset="0"/>
        <a:buChar char="•"/>
        <a:defRPr sz="2800" kern="1200">
          <a:solidFill>
            <a:schemeClr val="bg1">
              <a:lumMod val="10000"/>
            </a:schemeClr>
          </a:solidFill>
          <a:latin typeface="+mn-lt"/>
          <a:ea typeface="+mn-ea"/>
          <a:cs typeface="+mn-cs"/>
        </a:defRPr>
      </a:lvl2pPr>
      <a:lvl3pPr marL="1143000" indent="-228600" algn="l" rtl="0" eaLnBrk="1" fontAlgn="base" hangingPunct="1">
        <a:spcBef>
          <a:spcPts val="600"/>
        </a:spcBef>
        <a:spcAft>
          <a:spcPts val="600"/>
        </a:spcAft>
        <a:buChar char="•"/>
        <a:defRPr sz="2400" kern="1200">
          <a:solidFill>
            <a:schemeClr val="bg1">
              <a:lumMod val="10000"/>
            </a:schemeClr>
          </a:solidFill>
          <a:latin typeface="+mn-lt"/>
          <a:ea typeface="+mn-ea"/>
          <a:cs typeface="+mn-cs"/>
        </a:defRPr>
      </a:lvl3pPr>
      <a:lvl4pPr marL="16002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4pPr>
      <a:lvl5pPr marL="20574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9217984F-50C4-4CE2-926C-1AA37A5DE515}"/>
              </a:ext>
            </a:extLst>
          </p:cNvPr>
          <p:cNvSpPr>
            <a:spLocks noGrp="1"/>
          </p:cNvSpPr>
          <p:nvPr>
            <p:ph type="ctrTitle"/>
          </p:nvPr>
        </p:nvSpPr>
        <p:spPr/>
        <p:txBody>
          <a:bodyPr/>
          <a:lstStyle/>
          <a:p>
            <a:r>
              <a:rPr lang="zh-TW" altLang="en-US" dirty="0"/>
              <a:t>第 </a:t>
            </a:r>
            <a:r>
              <a:rPr lang="en-US" altLang="zh-TW"/>
              <a:t>10 </a:t>
            </a:r>
            <a:r>
              <a:rPr lang="zh-TW" altLang="en-US" dirty="0"/>
              <a:t>章</a:t>
            </a:r>
          </a:p>
        </p:txBody>
      </p:sp>
      <p:sp>
        <p:nvSpPr>
          <p:cNvPr id="4099" name="副標題 6">
            <a:extLst>
              <a:ext uri="{FF2B5EF4-FFF2-40B4-BE49-F238E27FC236}">
                <a16:creationId xmlns:a16="http://schemas.microsoft.com/office/drawing/2014/main" id="{AA16B869-91F0-4029-A1E9-54F8F5700B9E}"/>
              </a:ext>
            </a:extLst>
          </p:cNvPr>
          <p:cNvSpPr>
            <a:spLocks noGrp="1"/>
          </p:cNvSpPr>
          <p:nvPr>
            <p:ph type="subTitle" idx="1"/>
          </p:nvPr>
        </p:nvSpPr>
        <p:spPr/>
        <p:txBody>
          <a:bodyPr/>
          <a:lstStyle/>
          <a:p>
            <a:r>
              <a:rPr lang="zh-TW" altLang="en-US" dirty="0"/>
              <a:t>人力資源關鍵績效指標</a:t>
            </a:r>
            <a:endParaRPr lang="en-US" altLang="zh-TW" dirty="0"/>
          </a:p>
          <a:p>
            <a:endParaRPr lang="en-US" altLang="zh-TW" dirty="0"/>
          </a:p>
          <a:p>
            <a:r>
              <a:rPr lang="zh-TW" altLang="en-US" sz="3200" dirty="0"/>
              <a:t>鄭晉昌、莊育維、林俊宏 著</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CDF0BB-527B-4100-9712-E61999712D78}"/>
              </a:ext>
            </a:extLst>
          </p:cNvPr>
          <p:cNvSpPr>
            <a:spLocks noGrp="1"/>
          </p:cNvSpPr>
          <p:nvPr>
            <p:ph type="title"/>
          </p:nvPr>
        </p:nvSpPr>
        <p:spPr/>
        <p:txBody>
          <a:bodyPr/>
          <a:lstStyle/>
          <a:p>
            <a:r>
              <a:rPr lang="zh-TW" altLang="en-US"/>
              <a:t>學習與成長面向</a:t>
            </a:r>
            <a:endParaRPr lang="zh-TW" altLang="en-US" dirty="0"/>
          </a:p>
        </p:txBody>
      </p:sp>
      <p:sp>
        <p:nvSpPr>
          <p:cNvPr id="15363" name="內容版面配置區 2">
            <a:extLst>
              <a:ext uri="{FF2B5EF4-FFF2-40B4-BE49-F238E27FC236}">
                <a16:creationId xmlns:a16="http://schemas.microsoft.com/office/drawing/2014/main" id="{1F637BEF-FB62-452C-97EE-4606FC51EAF0}"/>
              </a:ext>
            </a:extLst>
          </p:cNvPr>
          <p:cNvSpPr>
            <a:spLocks noGrp="1"/>
          </p:cNvSpPr>
          <p:nvPr>
            <p:ph idx="1"/>
          </p:nvPr>
        </p:nvSpPr>
        <p:spPr/>
        <p:txBody>
          <a:bodyPr/>
          <a:lstStyle/>
          <a:p>
            <a:r>
              <a:rPr lang="zh-TW" altLang="en-US"/>
              <a:t>此面向反應組織應具備的能力，包括</a:t>
            </a:r>
          </a:p>
          <a:p>
            <a:pPr lvl="1"/>
            <a:r>
              <a:rPr lang="zh-TW" altLang="en-US"/>
              <a:t>人才資本 </a:t>
            </a:r>
            <a:r>
              <a:rPr lang="en-US" altLang="zh-TW"/>
              <a:t>(Human Capital)</a:t>
            </a:r>
          </a:p>
          <a:p>
            <a:pPr lvl="1"/>
            <a:r>
              <a:rPr lang="zh-TW" altLang="en-US"/>
              <a:t>組織資本 </a:t>
            </a:r>
            <a:r>
              <a:rPr lang="en-US" altLang="zh-TW"/>
              <a:t>(Organization Capital)</a:t>
            </a:r>
          </a:p>
          <a:p>
            <a:pPr lvl="1"/>
            <a:r>
              <a:rPr lang="zh-TW" altLang="en-US"/>
              <a:t>信息資本 </a:t>
            </a:r>
            <a:r>
              <a:rPr lang="en-US" altLang="zh-TW"/>
              <a:t>(Information Capital)</a:t>
            </a:r>
            <a:endParaRPr lang="zh-TW" altLang="en-US"/>
          </a:p>
        </p:txBody>
      </p:sp>
      <p:sp>
        <p:nvSpPr>
          <p:cNvPr id="3" name="日期版面配置區 2">
            <a:extLst>
              <a:ext uri="{FF2B5EF4-FFF2-40B4-BE49-F238E27FC236}">
                <a16:creationId xmlns:a16="http://schemas.microsoft.com/office/drawing/2014/main" id="{7619BC9E-CD24-45F7-A041-4D383787E641}"/>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481FC398-10D3-47D1-B5D6-8DD6420AE810}"/>
              </a:ext>
            </a:extLst>
          </p:cNvPr>
          <p:cNvSpPr>
            <a:spLocks noGrp="1"/>
          </p:cNvSpPr>
          <p:nvPr>
            <p:ph type="sldNum" sz="quarter" idx="12"/>
          </p:nvPr>
        </p:nvSpPr>
        <p:spPr/>
        <p:txBody>
          <a:bodyPr/>
          <a:lstStyle/>
          <a:p>
            <a:fld id="{435501B9-797A-47CE-A9CF-9BDB67267007}" type="slidenum">
              <a:rPr lang="zh-TW" altLang="en-US" smtClean="0"/>
              <a:pPr/>
              <a:t>10</a:t>
            </a:fld>
            <a:endParaRPr lang="zh-TW" altLang="en-US"/>
          </a:p>
        </p:txBody>
      </p:sp>
      <p:grpSp>
        <p:nvGrpSpPr>
          <p:cNvPr id="15366" name="群組 5">
            <a:extLst>
              <a:ext uri="{FF2B5EF4-FFF2-40B4-BE49-F238E27FC236}">
                <a16:creationId xmlns:a16="http://schemas.microsoft.com/office/drawing/2014/main" id="{D9AD1118-6053-4620-AF5D-012188F243E5}"/>
              </a:ext>
            </a:extLst>
          </p:cNvPr>
          <p:cNvGrpSpPr>
            <a:grpSpLocks/>
          </p:cNvGrpSpPr>
          <p:nvPr/>
        </p:nvGrpSpPr>
        <p:grpSpPr bwMode="auto">
          <a:xfrm>
            <a:off x="2424113" y="3716339"/>
            <a:ext cx="7696200" cy="2624137"/>
            <a:chOff x="1447800" y="3929066"/>
            <a:chExt cx="7696200" cy="2624134"/>
          </a:xfrm>
        </p:grpSpPr>
        <p:sp>
          <p:nvSpPr>
            <p:cNvPr id="7" name="圓角化對角線角落矩形 6">
              <a:extLst>
                <a:ext uri="{FF2B5EF4-FFF2-40B4-BE49-F238E27FC236}">
                  <a16:creationId xmlns:a16="http://schemas.microsoft.com/office/drawing/2014/main" id="{75937B14-7FC4-40DF-98A5-93C2BDD9B008}"/>
                </a:ext>
              </a:extLst>
            </p:cNvPr>
            <p:cNvSpPr/>
            <p:nvPr/>
          </p:nvSpPr>
          <p:spPr bwMode="auto">
            <a:xfrm>
              <a:off x="1447800" y="4038603"/>
              <a:ext cx="1752600" cy="609599"/>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0" hangingPunct="0">
                <a:defRPr/>
              </a:pPr>
              <a:r>
                <a:rPr kumimoji="0" lang="zh-TW" altLang="en-US" sz="2400" b="1">
                  <a:solidFill>
                    <a:schemeClr val="bg1"/>
                  </a:solidFill>
                  <a:effectLst>
                    <a:outerShdw blurRad="38100" dist="38100" dir="2700000" algn="tl">
                      <a:srgbClr val="000000"/>
                    </a:outerShdw>
                  </a:effectLst>
                  <a:latin typeface="Arial" charset="0"/>
                </a:rPr>
                <a:t>人才資本</a:t>
              </a:r>
              <a:endParaRPr kumimoji="0" lang="zh-TW" altLang="en-US" sz="2400" b="1">
                <a:solidFill>
                  <a:schemeClr val="bg1"/>
                </a:solidFill>
                <a:latin typeface="Arial" charset="0"/>
              </a:endParaRPr>
            </a:p>
          </p:txBody>
        </p:sp>
        <p:sp>
          <p:nvSpPr>
            <p:cNvPr id="8" name="圓角化對角線角落矩形 7">
              <a:extLst>
                <a:ext uri="{FF2B5EF4-FFF2-40B4-BE49-F238E27FC236}">
                  <a16:creationId xmlns:a16="http://schemas.microsoft.com/office/drawing/2014/main" id="{45166182-DDF9-429C-BDB3-C647314BCD81}"/>
                </a:ext>
              </a:extLst>
            </p:cNvPr>
            <p:cNvSpPr/>
            <p:nvPr/>
          </p:nvSpPr>
          <p:spPr bwMode="auto">
            <a:xfrm>
              <a:off x="3581400" y="4038603"/>
              <a:ext cx="1752600" cy="609599"/>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0" hangingPunct="0">
                <a:defRPr/>
              </a:pPr>
              <a:r>
                <a:rPr kumimoji="0" lang="zh-TW" altLang="en-US" sz="2400" b="1">
                  <a:solidFill>
                    <a:schemeClr val="bg1"/>
                  </a:solidFill>
                  <a:effectLst>
                    <a:outerShdw blurRad="38100" dist="38100" dir="2700000" algn="tl">
                      <a:srgbClr val="000000"/>
                    </a:outerShdw>
                  </a:effectLst>
                  <a:latin typeface="Arial" charset="0"/>
                </a:rPr>
                <a:t>組織資本</a:t>
              </a:r>
            </a:p>
          </p:txBody>
        </p:sp>
        <p:sp>
          <p:nvSpPr>
            <p:cNvPr id="9" name="圓角化對角線角落矩形 8">
              <a:extLst>
                <a:ext uri="{FF2B5EF4-FFF2-40B4-BE49-F238E27FC236}">
                  <a16:creationId xmlns:a16="http://schemas.microsoft.com/office/drawing/2014/main" id="{63536454-0D01-46D1-BCBD-A56E22061983}"/>
                </a:ext>
              </a:extLst>
            </p:cNvPr>
            <p:cNvSpPr/>
            <p:nvPr/>
          </p:nvSpPr>
          <p:spPr bwMode="auto">
            <a:xfrm>
              <a:off x="5715000" y="4038603"/>
              <a:ext cx="1752600" cy="609599"/>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0" hangingPunct="0">
                <a:defRPr/>
              </a:pPr>
              <a:r>
                <a:rPr kumimoji="0" lang="zh-TW" altLang="en-US" sz="2400" b="1">
                  <a:solidFill>
                    <a:schemeClr val="bg1"/>
                  </a:solidFill>
                  <a:effectLst>
                    <a:outerShdw blurRad="38100" dist="38100" dir="2700000" algn="tl">
                      <a:srgbClr val="000000"/>
                    </a:outerShdw>
                  </a:effectLst>
                  <a:latin typeface="Arial" charset="0"/>
                </a:rPr>
                <a:t>信息資本</a:t>
              </a:r>
              <a:endParaRPr kumimoji="0" lang="zh-TW" altLang="en-US" sz="2400" b="1">
                <a:solidFill>
                  <a:schemeClr val="bg1"/>
                </a:solidFill>
                <a:latin typeface="Arial" charset="0"/>
              </a:endParaRPr>
            </a:p>
          </p:txBody>
        </p:sp>
        <p:sp>
          <p:nvSpPr>
            <p:cNvPr id="15370" name="向下箭號 6">
              <a:extLst>
                <a:ext uri="{FF2B5EF4-FFF2-40B4-BE49-F238E27FC236}">
                  <a16:creationId xmlns:a16="http://schemas.microsoft.com/office/drawing/2014/main" id="{17662AB6-3DD1-4445-A466-1D9B93B66065}"/>
                </a:ext>
              </a:extLst>
            </p:cNvPr>
            <p:cNvSpPr>
              <a:spLocks noChangeArrowheads="1"/>
            </p:cNvSpPr>
            <p:nvPr/>
          </p:nvSpPr>
          <p:spPr bwMode="auto">
            <a:xfrm>
              <a:off x="2133600" y="4724400"/>
              <a:ext cx="3048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5371" name="向下箭號 7">
              <a:extLst>
                <a:ext uri="{FF2B5EF4-FFF2-40B4-BE49-F238E27FC236}">
                  <a16:creationId xmlns:a16="http://schemas.microsoft.com/office/drawing/2014/main" id="{BBC70C94-9A2E-467C-BFD4-234FAEDD794C}"/>
                </a:ext>
              </a:extLst>
            </p:cNvPr>
            <p:cNvSpPr>
              <a:spLocks noChangeArrowheads="1"/>
            </p:cNvSpPr>
            <p:nvPr/>
          </p:nvSpPr>
          <p:spPr bwMode="auto">
            <a:xfrm>
              <a:off x="4343400" y="4724400"/>
              <a:ext cx="3048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5372" name="向下箭號 8">
              <a:extLst>
                <a:ext uri="{FF2B5EF4-FFF2-40B4-BE49-F238E27FC236}">
                  <a16:creationId xmlns:a16="http://schemas.microsoft.com/office/drawing/2014/main" id="{CCCD803D-91B5-40F0-9C97-4543CD1F7640}"/>
                </a:ext>
              </a:extLst>
            </p:cNvPr>
            <p:cNvSpPr>
              <a:spLocks noChangeArrowheads="1"/>
            </p:cNvSpPr>
            <p:nvPr/>
          </p:nvSpPr>
          <p:spPr bwMode="auto">
            <a:xfrm>
              <a:off x="6477000" y="4724400"/>
              <a:ext cx="3048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5373" name="矩形 9">
              <a:extLst>
                <a:ext uri="{FF2B5EF4-FFF2-40B4-BE49-F238E27FC236}">
                  <a16:creationId xmlns:a16="http://schemas.microsoft.com/office/drawing/2014/main" id="{90FE0DBE-DCEB-4658-80BD-90856355B24E}"/>
                </a:ext>
              </a:extLst>
            </p:cNvPr>
            <p:cNvSpPr>
              <a:spLocks noChangeArrowheads="1"/>
            </p:cNvSpPr>
            <p:nvPr/>
          </p:nvSpPr>
          <p:spPr bwMode="auto">
            <a:xfrm>
              <a:off x="1524000" y="5257800"/>
              <a:ext cx="1600200" cy="12954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5374" name="矩形 10">
              <a:extLst>
                <a:ext uri="{FF2B5EF4-FFF2-40B4-BE49-F238E27FC236}">
                  <a16:creationId xmlns:a16="http://schemas.microsoft.com/office/drawing/2014/main" id="{5376B9EB-910F-439A-A315-BC6EE7013A4C}"/>
                </a:ext>
              </a:extLst>
            </p:cNvPr>
            <p:cNvSpPr>
              <a:spLocks noChangeArrowheads="1"/>
            </p:cNvSpPr>
            <p:nvPr/>
          </p:nvSpPr>
          <p:spPr bwMode="auto">
            <a:xfrm>
              <a:off x="3657600" y="5257800"/>
              <a:ext cx="1600200" cy="12954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5375" name="矩形 11">
              <a:extLst>
                <a:ext uri="{FF2B5EF4-FFF2-40B4-BE49-F238E27FC236}">
                  <a16:creationId xmlns:a16="http://schemas.microsoft.com/office/drawing/2014/main" id="{23554C14-6D68-4672-A52F-5957C2A45C01}"/>
                </a:ext>
              </a:extLst>
            </p:cNvPr>
            <p:cNvSpPr>
              <a:spLocks noChangeArrowheads="1"/>
            </p:cNvSpPr>
            <p:nvPr/>
          </p:nvSpPr>
          <p:spPr bwMode="auto">
            <a:xfrm>
              <a:off x="5867400" y="5257800"/>
              <a:ext cx="1600200" cy="1295400"/>
            </a:xfrm>
            <a:prstGeom prst="rect">
              <a:avLst/>
            </a:prstGeom>
            <a:solidFill>
              <a:srgbClr val="FFFF0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5376" name="文字方塊 12">
              <a:extLst>
                <a:ext uri="{FF2B5EF4-FFF2-40B4-BE49-F238E27FC236}">
                  <a16:creationId xmlns:a16="http://schemas.microsoft.com/office/drawing/2014/main" id="{1336AD9A-B223-46A3-BFAD-229F9E05D3DF}"/>
                </a:ext>
              </a:extLst>
            </p:cNvPr>
            <p:cNvSpPr txBox="1">
              <a:spLocks noChangeArrowheads="1"/>
            </p:cNvSpPr>
            <p:nvPr/>
          </p:nvSpPr>
          <p:spPr bwMode="auto">
            <a:xfrm>
              <a:off x="1600200" y="5410200"/>
              <a:ext cx="152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buFont typeface="Arial" panose="020B0604020202020204" pitchFamily="34" charset="0"/>
                <a:buChar char="•"/>
              </a:pPr>
              <a:r>
                <a:rPr kumimoji="0" lang="zh-TW" altLang="en-US" b="1"/>
                <a:t> 技能 </a:t>
              </a:r>
              <a:endParaRPr kumimoji="0" lang="en-US" altLang="zh-TW" b="1"/>
            </a:p>
            <a:p>
              <a:pPr>
                <a:buFont typeface="Arial" panose="020B0604020202020204" pitchFamily="34" charset="0"/>
                <a:buChar char="•"/>
              </a:pPr>
              <a:r>
                <a:rPr kumimoji="0" lang="zh-TW" altLang="en-US" b="1"/>
                <a:t> 知識</a:t>
              </a:r>
              <a:r>
                <a:rPr kumimoji="0" lang="en-US" altLang="zh-TW" b="1"/>
                <a:t> </a:t>
              </a:r>
            </a:p>
            <a:p>
              <a:pPr>
                <a:buFont typeface="Arial" panose="020B0604020202020204" pitchFamily="34" charset="0"/>
                <a:buChar char="•"/>
              </a:pPr>
              <a:r>
                <a:rPr kumimoji="0" lang="zh-TW" altLang="en-US" b="1"/>
                <a:t> 態度</a:t>
              </a:r>
            </a:p>
          </p:txBody>
        </p:sp>
        <p:sp>
          <p:nvSpPr>
            <p:cNvPr id="15377" name="文字方塊 13">
              <a:extLst>
                <a:ext uri="{FF2B5EF4-FFF2-40B4-BE49-F238E27FC236}">
                  <a16:creationId xmlns:a16="http://schemas.microsoft.com/office/drawing/2014/main" id="{E2354538-840B-4D0E-BCD8-5751989B30DB}"/>
                </a:ext>
              </a:extLst>
            </p:cNvPr>
            <p:cNvSpPr txBox="1">
              <a:spLocks noChangeArrowheads="1"/>
            </p:cNvSpPr>
            <p:nvPr/>
          </p:nvSpPr>
          <p:spPr bwMode="auto">
            <a:xfrm>
              <a:off x="3657600" y="5386388"/>
              <a:ext cx="1676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buFont typeface="Arial" panose="020B0604020202020204" pitchFamily="34" charset="0"/>
                <a:buChar char="•"/>
              </a:pPr>
              <a:r>
                <a:rPr kumimoji="0" lang="zh-TW" altLang="en-US" b="1"/>
                <a:t> 文化</a:t>
              </a:r>
              <a:endParaRPr kumimoji="0" lang="en-US" altLang="zh-TW" b="1"/>
            </a:p>
            <a:p>
              <a:pPr>
                <a:buFont typeface="Arial" panose="020B0604020202020204" pitchFamily="34" charset="0"/>
                <a:buChar char="•"/>
              </a:pPr>
              <a:r>
                <a:rPr kumimoji="0" lang="en-US" altLang="zh-TW" b="1"/>
                <a:t> </a:t>
              </a:r>
              <a:r>
                <a:rPr kumimoji="0" lang="zh-TW" altLang="en-US" b="1"/>
                <a:t>領導</a:t>
              </a:r>
              <a:r>
                <a:rPr kumimoji="0" lang="en-US" altLang="zh-TW" b="1"/>
                <a:t> </a:t>
              </a:r>
            </a:p>
            <a:p>
              <a:pPr>
                <a:buFont typeface="Arial" panose="020B0604020202020204" pitchFamily="34" charset="0"/>
                <a:buChar char="•"/>
              </a:pPr>
              <a:r>
                <a:rPr kumimoji="0" lang="en-US" altLang="zh-TW" b="1"/>
                <a:t> </a:t>
              </a:r>
              <a:r>
                <a:rPr kumimoji="0" lang="zh-TW" altLang="en-US" b="1"/>
                <a:t>組織發展</a:t>
              </a:r>
            </a:p>
          </p:txBody>
        </p:sp>
        <p:sp>
          <p:nvSpPr>
            <p:cNvPr id="15378" name="文字方塊 14">
              <a:extLst>
                <a:ext uri="{FF2B5EF4-FFF2-40B4-BE49-F238E27FC236}">
                  <a16:creationId xmlns:a16="http://schemas.microsoft.com/office/drawing/2014/main" id="{D84A44B4-01EF-44E9-B0D6-1999371EB0AC}"/>
                </a:ext>
              </a:extLst>
            </p:cNvPr>
            <p:cNvSpPr txBox="1">
              <a:spLocks noChangeArrowheads="1"/>
            </p:cNvSpPr>
            <p:nvPr/>
          </p:nvSpPr>
          <p:spPr bwMode="auto">
            <a:xfrm>
              <a:off x="5943600" y="5410200"/>
              <a:ext cx="129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buFont typeface="Arial" panose="020B0604020202020204" pitchFamily="34" charset="0"/>
                <a:buChar char="•"/>
              </a:pPr>
              <a:r>
                <a:rPr kumimoji="0" lang="zh-TW" altLang="en-US" sz="1400" b="1"/>
                <a:t> </a:t>
              </a:r>
              <a:r>
                <a:rPr kumimoji="0" lang="zh-TW" altLang="en-US" b="1"/>
                <a:t>資訊系統</a:t>
              </a:r>
              <a:endParaRPr kumimoji="0" lang="en-US" altLang="zh-TW" b="1"/>
            </a:p>
            <a:p>
              <a:pPr>
                <a:buFont typeface="Arial" panose="020B0604020202020204" pitchFamily="34" charset="0"/>
                <a:buChar char="•"/>
              </a:pPr>
              <a:r>
                <a:rPr kumimoji="0" lang="zh-TW" altLang="en-US" b="1"/>
                <a:t> 資料庫</a:t>
              </a:r>
              <a:r>
                <a:rPr kumimoji="0" lang="en-US" altLang="zh-TW" b="1"/>
                <a:t> </a:t>
              </a:r>
            </a:p>
            <a:p>
              <a:pPr>
                <a:buFont typeface="Arial" panose="020B0604020202020204" pitchFamily="34" charset="0"/>
                <a:buChar char="•"/>
              </a:pPr>
              <a:r>
                <a:rPr kumimoji="0" lang="en-US" altLang="zh-TW" b="1"/>
                <a:t> </a:t>
              </a:r>
              <a:r>
                <a:rPr kumimoji="0" lang="zh-TW" altLang="en-US" b="1"/>
                <a:t>網路</a:t>
              </a:r>
            </a:p>
          </p:txBody>
        </p:sp>
        <p:sp>
          <p:nvSpPr>
            <p:cNvPr id="15379" name="Text Box 28">
              <a:extLst>
                <a:ext uri="{FF2B5EF4-FFF2-40B4-BE49-F238E27FC236}">
                  <a16:creationId xmlns:a16="http://schemas.microsoft.com/office/drawing/2014/main" id="{30628AD8-CD47-484D-ACFD-A0C4510D2AE1}"/>
                </a:ext>
              </a:extLst>
            </p:cNvPr>
            <p:cNvSpPr txBox="1">
              <a:spLocks noChangeArrowheads="1"/>
            </p:cNvSpPr>
            <p:nvPr/>
          </p:nvSpPr>
          <p:spPr bwMode="auto">
            <a:xfrm>
              <a:off x="7572396" y="5429264"/>
              <a:ext cx="128588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kumimoji="0" lang="zh-TW" altLang="en-US" b="1" i="1">
                  <a:solidFill>
                    <a:srgbClr val="990000"/>
                  </a:solidFill>
                </a:rPr>
                <a:t>驅動因子</a:t>
              </a:r>
              <a:endParaRPr kumimoji="0" lang="en-US" altLang="zh-TW" b="1" i="1">
                <a:solidFill>
                  <a:srgbClr val="990000"/>
                </a:solidFill>
              </a:endParaRPr>
            </a:p>
            <a:p>
              <a:pPr>
                <a:spcBef>
                  <a:spcPct val="50000"/>
                </a:spcBef>
              </a:pPr>
              <a:r>
                <a:rPr kumimoji="0" lang="en-US" altLang="zh-TW" b="1" i="1">
                  <a:solidFill>
                    <a:srgbClr val="990000"/>
                  </a:solidFill>
                </a:rPr>
                <a:t>(drivers)</a:t>
              </a:r>
            </a:p>
          </p:txBody>
        </p:sp>
        <p:sp>
          <p:nvSpPr>
            <p:cNvPr id="15380" name="Text Box 27">
              <a:extLst>
                <a:ext uri="{FF2B5EF4-FFF2-40B4-BE49-F238E27FC236}">
                  <a16:creationId xmlns:a16="http://schemas.microsoft.com/office/drawing/2014/main" id="{8D5B6EE6-EF7A-4712-AD1F-843F147A1332}"/>
                </a:ext>
              </a:extLst>
            </p:cNvPr>
            <p:cNvSpPr txBox="1">
              <a:spLocks noChangeArrowheads="1"/>
            </p:cNvSpPr>
            <p:nvPr/>
          </p:nvSpPr>
          <p:spPr bwMode="auto">
            <a:xfrm>
              <a:off x="7572396" y="3929066"/>
              <a:ext cx="157160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kumimoji="0" lang="zh-TW" altLang="en-US" b="1" i="1">
                  <a:solidFill>
                    <a:srgbClr val="990000"/>
                  </a:solidFill>
                </a:rPr>
                <a:t>成效</a:t>
              </a:r>
              <a:endParaRPr kumimoji="0" lang="en-US" altLang="zh-TW" b="1" i="1">
                <a:solidFill>
                  <a:srgbClr val="990000"/>
                </a:solidFill>
              </a:endParaRPr>
            </a:p>
            <a:p>
              <a:pPr>
                <a:spcBef>
                  <a:spcPct val="50000"/>
                </a:spcBef>
              </a:pPr>
              <a:r>
                <a:rPr kumimoji="0" lang="en-US" altLang="zh-TW" b="1" i="1">
                  <a:solidFill>
                    <a:srgbClr val="990000"/>
                  </a:solidFill>
                </a:rPr>
                <a:t>(Outcomes)</a:t>
              </a:r>
            </a:p>
            <a:p>
              <a:pPr>
                <a:spcBef>
                  <a:spcPct val="50000"/>
                </a:spcBef>
              </a:pPr>
              <a:endParaRPr kumimoji="0" lang="en-US" altLang="zh-TW" sz="1200" i="1">
                <a:solidFill>
                  <a:srgbClr val="990000"/>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120859-51EF-4FC3-A62A-3332022A7207}"/>
              </a:ext>
            </a:extLst>
          </p:cNvPr>
          <p:cNvSpPr>
            <a:spLocks noGrp="1"/>
          </p:cNvSpPr>
          <p:nvPr>
            <p:ph type="title"/>
          </p:nvPr>
        </p:nvSpPr>
        <p:spPr/>
        <p:txBody>
          <a:bodyPr/>
          <a:lstStyle/>
          <a:p>
            <a:r>
              <a:rPr lang="en-US" altLang="zh-TW" dirty="0"/>
              <a:t>10.3.2 </a:t>
            </a:r>
            <a:r>
              <a:rPr lang="zh-TW" altLang="en-US" dirty="0"/>
              <a:t>人力資源績效指標與企業策略</a:t>
            </a:r>
          </a:p>
        </p:txBody>
      </p:sp>
      <p:sp>
        <p:nvSpPr>
          <p:cNvPr id="13" name="內容版面配置區 12">
            <a:extLst>
              <a:ext uri="{FF2B5EF4-FFF2-40B4-BE49-F238E27FC236}">
                <a16:creationId xmlns:a16="http://schemas.microsoft.com/office/drawing/2014/main" id="{99FE7188-BD06-4028-9FB3-1D1BC198C763}"/>
              </a:ext>
            </a:extLst>
          </p:cNvPr>
          <p:cNvSpPr>
            <a:spLocks noGrp="1"/>
          </p:cNvSpPr>
          <p:nvPr>
            <p:ph idx="1"/>
          </p:nvPr>
        </p:nvSpPr>
        <p:spPr/>
        <p:txBody>
          <a:bodyPr/>
          <a:lstStyle/>
          <a:p>
            <a:endParaRPr lang="zh-TW" altLang="en-US"/>
          </a:p>
        </p:txBody>
      </p:sp>
      <p:sp>
        <p:nvSpPr>
          <p:cNvPr id="3" name="日期版面配置區 2">
            <a:extLst>
              <a:ext uri="{FF2B5EF4-FFF2-40B4-BE49-F238E27FC236}">
                <a16:creationId xmlns:a16="http://schemas.microsoft.com/office/drawing/2014/main" id="{4798DBA0-D73B-43FC-9F53-3826AF6E11D3}"/>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413EDE0C-B4D8-4401-9FE6-E6C09BA43E52}"/>
              </a:ext>
            </a:extLst>
          </p:cNvPr>
          <p:cNvSpPr>
            <a:spLocks noGrp="1"/>
          </p:cNvSpPr>
          <p:nvPr>
            <p:ph type="sldNum" sz="quarter" idx="12"/>
          </p:nvPr>
        </p:nvSpPr>
        <p:spPr/>
        <p:txBody>
          <a:bodyPr/>
          <a:lstStyle/>
          <a:p>
            <a:fld id="{435501B9-797A-47CE-A9CF-9BDB67267007}" type="slidenum">
              <a:rPr lang="zh-TW" altLang="en-US" smtClean="0"/>
              <a:pPr/>
              <a:t>11</a:t>
            </a:fld>
            <a:endParaRPr lang="zh-TW" altLang="en-US"/>
          </a:p>
        </p:txBody>
      </p:sp>
      <p:grpSp>
        <p:nvGrpSpPr>
          <p:cNvPr id="16389" name="群組 5">
            <a:extLst>
              <a:ext uri="{FF2B5EF4-FFF2-40B4-BE49-F238E27FC236}">
                <a16:creationId xmlns:a16="http://schemas.microsoft.com/office/drawing/2014/main" id="{1CF58649-A77D-4947-8AF3-44209687C007}"/>
              </a:ext>
            </a:extLst>
          </p:cNvPr>
          <p:cNvGrpSpPr>
            <a:grpSpLocks/>
          </p:cNvGrpSpPr>
          <p:nvPr/>
        </p:nvGrpSpPr>
        <p:grpSpPr bwMode="auto">
          <a:xfrm>
            <a:off x="1676400" y="1035050"/>
            <a:ext cx="8763000" cy="5562600"/>
            <a:chOff x="152400" y="990600"/>
            <a:chExt cx="8763000" cy="5562600"/>
          </a:xfrm>
        </p:grpSpPr>
        <p:sp>
          <p:nvSpPr>
            <p:cNvPr id="16390" name="圓角矩形 53">
              <a:extLst>
                <a:ext uri="{FF2B5EF4-FFF2-40B4-BE49-F238E27FC236}">
                  <a16:creationId xmlns:a16="http://schemas.microsoft.com/office/drawing/2014/main" id="{0D78CEAA-4CC4-40AF-9B0F-80F82CD0B466}"/>
                </a:ext>
              </a:extLst>
            </p:cNvPr>
            <p:cNvSpPr>
              <a:spLocks noChangeArrowheads="1"/>
            </p:cNvSpPr>
            <p:nvPr/>
          </p:nvSpPr>
          <p:spPr bwMode="auto">
            <a:xfrm>
              <a:off x="1828800" y="5562600"/>
              <a:ext cx="6934200" cy="9906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6391" name="圓角矩形 12">
              <a:extLst>
                <a:ext uri="{FF2B5EF4-FFF2-40B4-BE49-F238E27FC236}">
                  <a16:creationId xmlns:a16="http://schemas.microsoft.com/office/drawing/2014/main" id="{2060A834-823C-49DC-BF0A-ECAEC2259539}"/>
                </a:ext>
              </a:extLst>
            </p:cNvPr>
            <p:cNvSpPr>
              <a:spLocks noChangeArrowheads="1"/>
            </p:cNvSpPr>
            <p:nvPr/>
          </p:nvSpPr>
          <p:spPr bwMode="auto">
            <a:xfrm>
              <a:off x="1905000" y="2743200"/>
              <a:ext cx="7010400" cy="838200"/>
            </a:xfrm>
            <a:prstGeom prst="roundRect">
              <a:avLst>
                <a:gd name="adj" fmla="val 16667"/>
              </a:avLst>
            </a:prstGeom>
            <a:solidFill>
              <a:srgbClr val="FFFF0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9" name="圓角矩形 8">
              <a:extLst>
                <a:ext uri="{FF2B5EF4-FFF2-40B4-BE49-F238E27FC236}">
                  <a16:creationId xmlns:a16="http://schemas.microsoft.com/office/drawing/2014/main" id="{366701CA-2E37-4A50-A8C7-CB292904D2C7}"/>
                </a:ext>
              </a:extLst>
            </p:cNvPr>
            <p:cNvSpPr/>
            <p:nvPr/>
          </p:nvSpPr>
          <p:spPr bwMode="auto">
            <a:xfrm>
              <a:off x="3706813" y="990600"/>
              <a:ext cx="3200400" cy="4572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16393" name="圓角矩形 5">
              <a:extLst>
                <a:ext uri="{FF2B5EF4-FFF2-40B4-BE49-F238E27FC236}">
                  <a16:creationId xmlns:a16="http://schemas.microsoft.com/office/drawing/2014/main" id="{011E1417-0A26-4135-AC4C-35FEF7227259}"/>
                </a:ext>
              </a:extLst>
            </p:cNvPr>
            <p:cNvSpPr>
              <a:spLocks noChangeArrowheads="1"/>
            </p:cNvSpPr>
            <p:nvPr/>
          </p:nvSpPr>
          <p:spPr bwMode="auto">
            <a:xfrm>
              <a:off x="2182813" y="1676400"/>
              <a:ext cx="2971800" cy="609600"/>
            </a:xfrm>
            <a:prstGeom prst="roundRect">
              <a:avLst>
                <a:gd name="adj" fmla="val 16667"/>
              </a:avLst>
            </a:prstGeom>
            <a:solidFill>
              <a:srgbClr val="92D05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6394" name="圓角矩形 6">
              <a:extLst>
                <a:ext uri="{FF2B5EF4-FFF2-40B4-BE49-F238E27FC236}">
                  <a16:creationId xmlns:a16="http://schemas.microsoft.com/office/drawing/2014/main" id="{7CBD3563-305F-49E8-8D21-A5AC87DC46B1}"/>
                </a:ext>
              </a:extLst>
            </p:cNvPr>
            <p:cNvSpPr>
              <a:spLocks noChangeArrowheads="1"/>
            </p:cNvSpPr>
            <p:nvPr/>
          </p:nvSpPr>
          <p:spPr bwMode="auto">
            <a:xfrm>
              <a:off x="5562600" y="1676400"/>
              <a:ext cx="2971800" cy="609600"/>
            </a:xfrm>
            <a:prstGeom prst="roundRect">
              <a:avLst>
                <a:gd name="adj" fmla="val 16667"/>
              </a:avLst>
            </a:prstGeom>
            <a:solidFill>
              <a:srgbClr val="92D05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6395" name="圓角矩形 7">
              <a:extLst>
                <a:ext uri="{FF2B5EF4-FFF2-40B4-BE49-F238E27FC236}">
                  <a16:creationId xmlns:a16="http://schemas.microsoft.com/office/drawing/2014/main" id="{5F6B8256-9DC5-4EE3-ACF9-3EB448A5AD4A}"/>
                </a:ext>
              </a:extLst>
            </p:cNvPr>
            <p:cNvSpPr>
              <a:spLocks noChangeArrowheads="1"/>
            </p:cNvSpPr>
            <p:nvPr/>
          </p:nvSpPr>
          <p:spPr bwMode="auto">
            <a:xfrm>
              <a:off x="2209800" y="2895600"/>
              <a:ext cx="1905000" cy="5334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6396" name="圓角矩形 8">
              <a:extLst>
                <a:ext uri="{FF2B5EF4-FFF2-40B4-BE49-F238E27FC236}">
                  <a16:creationId xmlns:a16="http://schemas.microsoft.com/office/drawing/2014/main" id="{707D0A39-2766-402C-B74F-35B117F9D923}"/>
                </a:ext>
              </a:extLst>
            </p:cNvPr>
            <p:cNvSpPr>
              <a:spLocks noChangeArrowheads="1"/>
            </p:cNvSpPr>
            <p:nvPr/>
          </p:nvSpPr>
          <p:spPr bwMode="auto">
            <a:xfrm>
              <a:off x="4800600" y="2895600"/>
              <a:ext cx="1828800" cy="5334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6397" name="圓角矩形 10">
              <a:extLst>
                <a:ext uri="{FF2B5EF4-FFF2-40B4-BE49-F238E27FC236}">
                  <a16:creationId xmlns:a16="http://schemas.microsoft.com/office/drawing/2014/main" id="{EADFEC25-156D-4B5A-B756-8E899F2C083C}"/>
                </a:ext>
              </a:extLst>
            </p:cNvPr>
            <p:cNvSpPr>
              <a:spLocks noChangeArrowheads="1"/>
            </p:cNvSpPr>
            <p:nvPr/>
          </p:nvSpPr>
          <p:spPr bwMode="auto">
            <a:xfrm>
              <a:off x="6783388" y="2895600"/>
              <a:ext cx="1903412" cy="5334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cxnSp>
          <p:nvCxnSpPr>
            <p:cNvPr id="16398" name="直線接點 14">
              <a:extLst>
                <a:ext uri="{FF2B5EF4-FFF2-40B4-BE49-F238E27FC236}">
                  <a16:creationId xmlns:a16="http://schemas.microsoft.com/office/drawing/2014/main" id="{1C6AC3D2-1F70-4603-A8E9-4857BFB1408A}"/>
                </a:ext>
              </a:extLst>
            </p:cNvPr>
            <p:cNvCxnSpPr>
              <a:cxnSpLocks noChangeShapeType="1"/>
            </p:cNvCxnSpPr>
            <p:nvPr/>
          </p:nvCxnSpPr>
          <p:spPr bwMode="auto">
            <a:xfrm>
              <a:off x="228600" y="2438400"/>
              <a:ext cx="86868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9" name="直線接點 16">
              <a:extLst>
                <a:ext uri="{FF2B5EF4-FFF2-40B4-BE49-F238E27FC236}">
                  <a16:creationId xmlns:a16="http://schemas.microsoft.com/office/drawing/2014/main" id="{9E7EC82F-2E62-49A8-A4CB-983F9057F4D8}"/>
                </a:ext>
              </a:extLst>
            </p:cNvPr>
            <p:cNvCxnSpPr>
              <a:cxnSpLocks noChangeShapeType="1"/>
            </p:cNvCxnSpPr>
            <p:nvPr/>
          </p:nvCxnSpPr>
          <p:spPr bwMode="auto">
            <a:xfrm>
              <a:off x="228600" y="3886200"/>
              <a:ext cx="86868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00" name="直線接點 17">
              <a:extLst>
                <a:ext uri="{FF2B5EF4-FFF2-40B4-BE49-F238E27FC236}">
                  <a16:creationId xmlns:a16="http://schemas.microsoft.com/office/drawing/2014/main" id="{8EABBC26-C609-4A03-90CB-9349AD1793A2}"/>
                </a:ext>
              </a:extLst>
            </p:cNvPr>
            <p:cNvCxnSpPr>
              <a:cxnSpLocks noChangeShapeType="1"/>
            </p:cNvCxnSpPr>
            <p:nvPr/>
          </p:nvCxnSpPr>
          <p:spPr bwMode="auto">
            <a:xfrm>
              <a:off x="152400" y="5334000"/>
              <a:ext cx="86868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6401" name="圓角矩形 18">
              <a:extLst>
                <a:ext uri="{FF2B5EF4-FFF2-40B4-BE49-F238E27FC236}">
                  <a16:creationId xmlns:a16="http://schemas.microsoft.com/office/drawing/2014/main" id="{EB707D18-6B2A-418C-BA90-8F3D31432D87}"/>
                </a:ext>
              </a:extLst>
            </p:cNvPr>
            <p:cNvSpPr>
              <a:spLocks noChangeArrowheads="1"/>
            </p:cNvSpPr>
            <p:nvPr/>
          </p:nvSpPr>
          <p:spPr bwMode="auto">
            <a:xfrm>
              <a:off x="2590800" y="4267200"/>
              <a:ext cx="1524000" cy="8382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6402" name="圓角矩形 19">
              <a:extLst>
                <a:ext uri="{FF2B5EF4-FFF2-40B4-BE49-F238E27FC236}">
                  <a16:creationId xmlns:a16="http://schemas.microsoft.com/office/drawing/2014/main" id="{3262A0E8-D3EC-4704-87B0-3EFC04DAAF79}"/>
                </a:ext>
              </a:extLst>
            </p:cNvPr>
            <p:cNvSpPr>
              <a:spLocks noChangeArrowheads="1"/>
            </p:cNvSpPr>
            <p:nvPr/>
          </p:nvSpPr>
          <p:spPr bwMode="auto">
            <a:xfrm>
              <a:off x="5029200" y="4267200"/>
              <a:ext cx="1447800" cy="8382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6403" name="圓角矩形 20">
              <a:extLst>
                <a:ext uri="{FF2B5EF4-FFF2-40B4-BE49-F238E27FC236}">
                  <a16:creationId xmlns:a16="http://schemas.microsoft.com/office/drawing/2014/main" id="{90034CA9-4164-46CC-80AA-5DBFB689B295}"/>
                </a:ext>
              </a:extLst>
            </p:cNvPr>
            <p:cNvSpPr>
              <a:spLocks noChangeArrowheads="1"/>
            </p:cNvSpPr>
            <p:nvPr/>
          </p:nvSpPr>
          <p:spPr bwMode="auto">
            <a:xfrm>
              <a:off x="6934200" y="4267200"/>
              <a:ext cx="1447800" cy="8382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6404" name="圓角矩形 22">
              <a:extLst>
                <a:ext uri="{FF2B5EF4-FFF2-40B4-BE49-F238E27FC236}">
                  <a16:creationId xmlns:a16="http://schemas.microsoft.com/office/drawing/2014/main" id="{FF2B651B-5436-444D-81B3-0CC2865E6A3A}"/>
                </a:ext>
              </a:extLst>
            </p:cNvPr>
            <p:cNvSpPr>
              <a:spLocks noChangeArrowheads="1"/>
            </p:cNvSpPr>
            <p:nvPr/>
          </p:nvSpPr>
          <p:spPr bwMode="auto">
            <a:xfrm>
              <a:off x="2362200" y="5791200"/>
              <a:ext cx="1676400" cy="533400"/>
            </a:xfrm>
            <a:prstGeom prst="roundRect">
              <a:avLst>
                <a:gd name="adj" fmla="val 16667"/>
              </a:avLst>
            </a:prstGeom>
            <a:solidFill>
              <a:srgbClr val="FFC00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6405" name="圓角矩形 23">
              <a:extLst>
                <a:ext uri="{FF2B5EF4-FFF2-40B4-BE49-F238E27FC236}">
                  <a16:creationId xmlns:a16="http://schemas.microsoft.com/office/drawing/2014/main" id="{A8D243C1-6CAD-4EFF-BB1B-043FDC2D7F38}"/>
                </a:ext>
              </a:extLst>
            </p:cNvPr>
            <p:cNvSpPr>
              <a:spLocks noChangeArrowheads="1"/>
            </p:cNvSpPr>
            <p:nvPr/>
          </p:nvSpPr>
          <p:spPr bwMode="auto">
            <a:xfrm>
              <a:off x="4876800" y="5791200"/>
              <a:ext cx="1676400" cy="533400"/>
            </a:xfrm>
            <a:prstGeom prst="roundRect">
              <a:avLst>
                <a:gd name="adj" fmla="val 16667"/>
              </a:avLst>
            </a:prstGeom>
            <a:solidFill>
              <a:srgbClr val="FFC00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6406" name="圓角矩形 24">
              <a:extLst>
                <a:ext uri="{FF2B5EF4-FFF2-40B4-BE49-F238E27FC236}">
                  <a16:creationId xmlns:a16="http://schemas.microsoft.com/office/drawing/2014/main" id="{2DD64662-B8D0-462E-AC22-29F044943D39}"/>
                </a:ext>
              </a:extLst>
            </p:cNvPr>
            <p:cNvSpPr>
              <a:spLocks noChangeArrowheads="1"/>
            </p:cNvSpPr>
            <p:nvPr/>
          </p:nvSpPr>
          <p:spPr bwMode="auto">
            <a:xfrm>
              <a:off x="7010400" y="5791200"/>
              <a:ext cx="1676400" cy="533400"/>
            </a:xfrm>
            <a:prstGeom prst="roundRect">
              <a:avLst>
                <a:gd name="adj" fmla="val 16667"/>
              </a:avLst>
            </a:prstGeom>
            <a:solidFill>
              <a:srgbClr val="FFC00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6407" name="文字方塊 25">
              <a:extLst>
                <a:ext uri="{FF2B5EF4-FFF2-40B4-BE49-F238E27FC236}">
                  <a16:creationId xmlns:a16="http://schemas.microsoft.com/office/drawing/2014/main" id="{C713ACCD-D55D-478A-A9E3-735C9C9EFA2C}"/>
                </a:ext>
              </a:extLst>
            </p:cNvPr>
            <p:cNvSpPr txBox="1">
              <a:spLocks noChangeArrowheads="1"/>
            </p:cNvSpPr>
            <p:nvPr/>
          </p:nvSpPr>
          <p:spPr bwMode="auto">
            <a:xfrm>
              <a:off x="228600" y="990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zh-TW" altLang="en-US" b="1"/>
                <a:t>財務面向</a:t>
              </a:r>
            </a:p>
          </p:txBody>
        </p:sp>
        <p:sp>
          <p:nvSpPr>
            <p:cNvPr id="16408" name="文字方塊 26">
              <a:extLst>
                <a:ext uri="{FF2B5EF4-FFF2-40B4-BE49-F238E27FC236}">
                  <a16:creationId xmlns:a16="http://schemas.microsoft.com/office/drawing/2014/main" id="{98B2805D-0B77-4884-B815-04C33757D5E5}"/>
                </a:ext>
              </a:extLst>
            </p:cNvPr>
            <p:cNvSpPr txBox="1">
              <a:spLocks noChangeArrowheads="1"/>
            </p:cNvSpPr>
            <p:nvPr/>
          </p:nvSpPr>
          <p:spPr bwMode="auto">
            <a:xfrm>
              <a:off x="228600" y="3200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zh-TW" altLang="en-US" b="1"/>
                <a:t>內部客戶</a:t>
              </a:r>
            </a:p>
          </p:txBody>
        </p:sp>
        <p:sp>
          <p:nvSpPr>
            <p:cNvPr id="16409" name="文字方塊 27">
              <a:extLst>
                <a:ext uri="{FF2B5EF4-FFF2-40B4-BE49-F238E27FC236}">
                  <a16:creationId xmlns:a16="http://schemas.microsoft.com/office/drawing/2014/main" id="{FF43D21D-D382-4155-8374-D644FE872031}"/>
                </a:ext>
              </a:extLst>
            </p:cNvPr>
            <p:cNvSpPr txBox="1">
              <a:spLocks noChangeArrowheads="1"/>
            </p:cNvSpPr>
            <p:nvPr/>
          </p:nvSpPr>
          <p:spPr bwMode="auto">
            <a:xfrm>
              <a:off x="304800" y="43434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TW" b="1"/>
                <a:t>HR</a:t>
              </a:r>
              <a:r>
                <a:rPr kumimoji="0" lang="zh-TW" altLang="en-US" b="1"/>
                <a:t> 作業流程</a:t>
              </a:r>
              <a:endParaRPr kumimoji="0" lang="en-US" altLang="zh-TW" b="1"/>
            </a:p>
          </p:txBody>
        </p:sp>
        <p:sp>
          <p:nvSpPr>
            <p:cNvPr id="16410" name="文字方塊 28">
              <a:extLst>
                <a:ext uri="{FF2B5EF4-FFF2-40B4-BE49-F238E27FC236}">
                  <a16:creationId xmlns:a16="http://schemas.microsoft.com/office/drawing/2014/main" id="{CBDB2645-09DF-47F1-BFF0-5D9775563976}"/>
                </a:ext>
              </a:extLst>
            </p:cNvPr>
            <p:cNvSpPr txBox="1">
              <a:spLocks noChangeArrowheads="1"/>
            </p:cNvSpPr>
            <p:nvPr/>
          </p:nvSpPr>
          <p:spPr bwMode="auto">
            <a:xfrm>
              <a:off x="304800" y="6059488"/>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zh-TW" altLang="en-US" b="1"/>
                <a:t>學習與成長</a:t>
              </a:r>
            </a:p>
          </p:txBody>
        </p:sp>
        <p:sp>
          <p:nvSpPr>
            <p:cNvPr id="28" name="文字方塊 29">
              <a:extLst>
                <a:ext uri="{FF2B5EF4-FFF2-40B4-BE49-F238E27FC236}">
                  <a16:creationId xmlns:a16="http://schemas.microsoft.com/office/drawing/2014/main" id="{9D2E0B20-714C-430D-AC16-724C17304E7B}"/>
                </a:ext>
              </a:extLst>
            </p:cNvPr>
            <p:cNvSpPr txBox="1">
              <a:spLocks noChangeArrowheads="1"/>
            </p:cNvSpPr>
            <p:nvPr/>
          </p:nvSpPr>
          <p:spPr bwMode="auto">
            <a:xfrm>
              <a:off x="3657600" y="990600"/>
              <a:ext cx="3276600" cy="36988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kumimoji="0" lang="zh-TW" altLang="en-US" b="1" dirty="0">
                  <a:solidFill>
                    <a:schemeClr val="accent4">
                      <a:lumMod val="10000"/>
                    </a:schemeClr>
                  </a:solidFill>
                  <a:effectLst>
                    <a:outerShdw blurRad="38100" dist="38100" dir="2700000" algn="tl">
                      <a:srgbClr val="000000">
                        <a:alpha val="43137"/>
                      </a:srgbClr>
                    </a:outerShdw>
                  </a:effectLst>
                  <a:latin typeface="微軟正黑體" pitchFamily="34" charset="-120"/>
                  <a:ea typeface="微軟正黑體" pitchFamily="34" charset="-120"/>
                </a:rPr>
                <a:t>長期股東利得</a:t>
              </a:r>
              <a:endParaRPr kumimoji="0" lang="zh-TW" altLang="en-US" b="1" dirty="0">
                <a:latin typeface="微軟正黑體" pitchFamily="34" charset="-120"/>
                <a:ea typeface="微軟正黑體" pitchFamily="34" charset="-120"/>
              </a:endParaRPr>
            </a:p>
          </p:txBody>
        </p:sp>
        <p:sp>
          <p:nvSpPr>
            <p:cNvPr id="16412" name="文字方塊 30">
              <a:extLst>
                <a:ext uri="{FF2B5EF4-FFF2-40B4-BE49-F238E27FC236}">
                  <a16:creationId xmlns:a16="http://schemas.microsoft.com/office/drawing/2014/main" id="{76B84A53-F4C8-421B-AEB8-1D3C2C8F59FF}"/>
                </a:ext>
              </a:extLst>
            </p:cNvPr>
            <p:cNvSpPr txBox="1">
              <a:spLocks noChangeArrowheads="1"/>
            </p:cNvSpPr>
            <p:nvPr/>
          </p:nvSpPr>
          <p:spPr bwMode="auto">
            <a:xfrm>
              <a:off x="2030413" y="180975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TW" sz="2000" b="1"/>
                <a:t>HR</a:t>
              </a:r>
              <a:r>
                <a:rPr kumimoji="0" lang="zh-TW" altLang="en-US" sz="2000" b="1"/>
                <a:t> 效率最佳化</a:t>
              </a:r>
            </a:p>
          </p:txBody>
        </p:sp>
        <p:sp>
          <p:nvSpPr>
            <p:cNvPr id="16413" name="文字方塊 31">
              <a:extLst>
                <a:ext uri="{FF2B5EF4-FFF2-40B4-BE49-F238E27FC236}">
                  <a16:creationId xmlns:a16="http://schemas.microsoft.com/office/drawing/2014/main" id="{D14D6774-F211-49D8-AB93-13339A8D8514}"/>
                </a:ext>
              </a:extLst>
            </p:cNvPr>
            <p:cNvSpPr txBox="1">
              <a:spLocks noChangeArrowheads="1"/>
            </p:cNvSpPr>
            <p:nvPr/>
          </p:nvSpPr>
          <p:spPr bwMode="auto">
            <a:xfrm>
              <a:off x="5257800" y="1809750"/>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2000" b="1"/>
                <a:t>強化人員及組織效率</a:t>
              </a:r>
            </a:p>
          </p:txBody>
        </p:sp>
        <p:sp>
          <p:nvSpPr>
            <p:cNvPr id="31" name="向上箭號 30">
              <a:extLst>
                <a:ext uri="{FF2B5EF4-FFF2-40B4-BE49-F238E27FC236}">
                  <a16:creationId xmlns:a16="http://schemas.microsoft.com/office/drawing/2014/main" id="{F327094E-2420-4274-B99E-B65A8843431F}"/>
                </a:ext>
              </a:extLst>
            </p:cNvPr>
            <p:cNvSpPr/>
            <p:nvPr/>
          </p:nvSpPr>
          <p:spPr bwMode="auto">
            <a:xfrm>
              <a:off x="2895600" y="2514600"/>
              <a:ext cx="609600" cy="3048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2" name="向上箭號 31">
              <a:extLst>
                <a:ext uri="{FF2B5EF4-FFF2-40B4-BE49-F238E27FC236}">
                  <a16:creationId xmlns:a16="http://schemas.microsoft.com/office/drawing/2014/main" id="{8617CB31-B000-4A9C-A183-E1578410A9A4}"/>
                </a:ext>
              </a:extLst>
            </p:cNvPr>
            <p:cNvSpPr/>
            <p:nvPr/>
          </p:nvSpPr>
          <p:spPr bwMode="auto">
            <a:xfrm>
              <a:off x="6400800" y="2514600"/>
              <a:ext cx="609600" cy="3048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3" name="向上箭號 32">
              <a:extLst>
                <a:ext uri="{FF2B5EF4-FFF2-40B4-BE49-F238E27FC236}">
                  <a16:creationId xmlns:a16="http://schemas.microsoft.com/office/drawing/2014/main" id="{7086F4A6-0B74-40E5-92F2-86E290C7199C}"/>
                </a:ext>
              </a:extLst>
            </p:cNvPr>
            <p:cNvSpPr/>
            <p:nvPr/>
          </p:nvSpPr>
          <p:spPr bwMode="auto">
            <a:xfrm>
              <a:off x="30480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4" name="向上箭號 33">
              <a:extLst>
                <a:ext uri="{FF2B5EF4-FFF2-40B4-BE49-F238E27FC236}">
                  <a16:creationId xmlns:a16="http://schemas.microsoft.com/office/drawing/2014/main" id="{1DB384AD-ECEB-4536-AF0B-8E63A2C4BBA1}"/>
                </a:ext>
              </a:extLst>
            </p:cNvPr>
            <p:cNvSpPr/>
            <p:nvPr/>
          </p:nvSpPr>
          <p:spPr bwMode="auto">
            <a:xfrm>
              <a:off x="54102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5" name="向上箭號 34">
              <a:extLst>
                <a:ext uri="{FF2B5EF4-FFF2-40B4-BE49-F238E27FC236}">
                  <a16:creationId xmlns:a16="http://schemas.microsoft.com/office/drawing/2014/main" id="{F4FA42A9-14D1-4DD4-B5D3-4AE5E8C51DBC}"/>
                </a:ext>
              </a:extLst>
            </p:cNvPr>
            <p:cNvSpPr/>
            <p:nvPr/>
          </p:nvSpPr>
          <p:spPr bwMode="auto">
            <a:xfrm>
              <a:off x="73152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6" name="向上箭號 35">
              <a:extLst>
                <a:ext uri="{FF2B5EF4-FFF2-40B4-BE49-F238E27FC236}">
                  <a16:creationId xmlns:a16="http://schemas.microsoft.com/office/drawing/2014/main" id="{C031DECE-F0CA-4980-A072-E153C8A223FB}"/>
                </a:ext>
              </a:extLst>
            </p:cNvPr>
            <p:cNvSpPr/>
            <p:nvPr/>
          </p:nvSpPr>
          <p:spPr bwMode="auto">
            <a:xfrm>
              <a:off x="28956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7" name="向上箭號 36">
              <a:extLst>
                <a:ext uri="{FF2B5EF4-FFF2-40B4-BE49-F238E27FC236}">
                  <a16:creationId xmlns:a16="http://schemas.microsoft.com/office/drawing/2014/main" id="{0D407EE2-375D-4C1E-864D-8B18EFDCCB96}"/>
                </a:ext>
              </a:extLst>
            </p:cNvPr>
            <p:cNvSpPr/>
            <p:nvPr/>
          </p:nvSpPr>
          <p:spPr bwMode="auto">
            <a:xfrm>
              <a:off x="54102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8" name="向上箭號 37">
              <a:extLst>
                <a:ext uri="{FF2B5EF4-FFF2-40B4-BE49-F238E27FC236}">
                  <a16:creationId xmlns:a16="http://schemas.microsoft.com/office/drawing/2014/main" id="{62702562-1544-40FC-B149-701B21F56BA2}"/>
                </a:ext>
              </a:extLst>
            </p:cNvPr>
            <p:cNvSpPr/>
            <p:nvPr/>
          </p:nvSpPr>
          <p:spPr bwMode="auto">
            <a:xfrm>
              <a:off x="75438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16422" name="文字方塊 42">
              <a:extLst>
                <a:ext uri="{FF2B5EF4-FFF2-40B4-BE49-F238E27FC236}">
                  <a16:creationId xmlns:a16="http://schemas.microsoft.com/office/drawing/2014/main" id="{47858728-B91D-43A4-8479-5DFC24EBC52A}"/>
                </a:ext>
              </a:extLst>
            </p:cNvPr>
            <p:cNvSpPr txBox="1">
              <a:spLocks noChangeArrowheads="1"/>
            </p:cNvSpPr>
            <p:nvPr/>
          </p:nvSpPr>
          <p:spPr bwMode="auto">
            <a:xfrm>
              <a:off x="2114550" y="2971800"/>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400" b="1">
                  <a:solidFill>
                    <a:schemeClr val="bg1"/>
                  </a:solidFill>
                </a:rPr>
                <a:t>發展正向的工作環境</a:t>
              </a:r>
            </a:p>
          </p:txBody>
        </p:sp>
        <p:sp>
          <p:nvSpPr>
            <p:cNvPr id="16423" name="文字方塊 44">
              <a:extLst>
                <a:ext uri="{FF2B5EF4-FFF2-40B4-BE49-F238E27FC236}">
                  <a16:creationId xmlns:a16="http://schemas.microsoft.com/office/drawing/2014/main" id="{DC19FFB4-34FB-4AC2-8104-BB9987CE01E0}"/>
                </a:ext>
              </a:extLst>
            </p:cNvPr>
            <p:cNvSpPr txBox="1">
              <a:spLocks noChangeArrowheads="1"/>
            </p:cNvSpPr>
            <p:nvPr/>
          </p:nvSpPr>
          <p:spPr bwMode="auto">
            <a:xfrm>
              <a:off x="4800600" y="2895600"/>
              <a:ext cx="1865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400" b="1">
                  <a:solidFill>
                    <a:schemeClr val="bg1"/>
                  </a:solidFill>
                </a:rPr>
                <a:t>提供高品質的</a:t>
              </a:r>
              <a:r>
                <a:rPr kumimoji="0" lang="en-US" altLang="zh-TW" sz="1400" b="1">
                  <a:solidFill>
                    <a:schemeClr val="bg1"/>
                  </a:solidFill>
                </a:rPr>
                <a:t>HR</a:t>
              </a:r>
            </a:p>
            <a:p>
              <a:pPr algn="ctr"/>
              <a:r>
                <a:rPr kumimoji="0" lang="zh-TW" altLang="en-US" sz="1400" b="1">
                  <a:solidFill>
                    <a:schemeClr val="bg1"/>
                  </a:solidFill>
                </a:rPr>
                <a:t>服務</a:t>
              </a:r>
            </a:p>
          </p:txBody>
        </p:sp>
        <p:sp>
          <p:nvSpPr>
            <p:cNvPr id="16424" name="矩形 48">
              <a:extLst>
                <a:ext uri="{FF2B5EF4-FFF2-40B4-BE49-F238E27FC236}">
                  <a16:creationId xmlns:a16="http://schemas.microsoft.com/office/drawing/2014/main" id="{8C4B7791-4673-49CC-9647-63A316015EF1}"/>
                </a:ext>
              </a:extLst>
            </p:cNvPr>
            <p:cNvSpPr>
              <a:spLocks noChangeArrowheads="1"/>
            </p:cNvSpPr>
            <p:nvPr/>
          </p:nvSpPr>
          <p:spPr bwMode="auto">
            <a:xfrm>
              <a:off x="2667000" y="4429125"/>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400" b="1">
                  <a:solidFill>
                    <a:schemeClr val="bg1"/>
                  </a:solidFill>
                </a:rPr>
                <a:t>達成高效率的</a:t>
              </a:r>
              <a:r>
                <a:rPr kumimoji="0" lang="en-US" altLang="zh-TW" sz="1400" b="1">
                  <a:solidFill>
                    <a:schemeClr val="bg1"/>
                  </a:solidFill>
                </a:rPr>
                <a:t> HR </a:t>
              </a:r>
              <a:r>
                <a:rPr kumimoji="0" lang="zh-TW" altLang="en-US" sz="1400" b="1">
                  <a:solidFill>
                    <a:schemeClr val="bg1"/>
                  </a:solidFill>
                </a:rPr>
                <a:t>作業流程</a:t>
              </a:r>
              <a:endParaRPr kumimoji="0" lang="zh-TW" altLang="en-US" sz="1400">
                <a:solidFill>
                  <a:schemeClr val="bg1"/>
                </a:solidFill>
              </a:endParaRPr>
            </a:p>
          </p:txBody>
        </p:sp>
        <p:sp>
          <p:nvSpPr>
            <p:cNvPr id="16425" name="矩形 49">
              <a:extLst>
                <a:ext uri="{FF2B5EF4-FFF2-40B4-BE49-F238E27FC236}">
                  <a16:creationId xmlns:a16="http://schemas.microsoft.com/office/drawing/2014/main" id="{6E683284-EBB5-4199-981D-097144B01655}"/>
                </a:ext>
              </a:extLst>
            </p:cNvPr>
            <p:cNvSpPr>
              <a:spLocks noChangeArrowheads="1"/>
            </p:cNvSpPr>
            <p:nvPr/>
          </p:nvSpPr>
          <p:spPr bwMode="auto">
            <a:xfrm>
              <a:off x="4953000" y="4429125"/>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400" b="1">
                  <a:solidFill>
                    <a:schemeClr val="bg1"/>
                  </a:solidFill>
                </a:rPr>
                <a:t>建立策略性員工</a:t>
              </a:r>
              <a:endParaRPr kumimoji="0" lang="en-US" altLang="zh-TW" sz="1400" b="1">
                <a:solidFill>
                  <a:schemeClr val="bg1"/>
                </a:solidFill>
              </a:endParaRPr>
            </a:p>
            <a:p>
              <a:pPr algn="ctr"/>
              <a:r>
                <a:rPr kumimoji="0" lang="zh-TW" altLang="en-US" sz="1400" b="1">
                  <a:solidFill>
                    <a:schemeClr val="bg1"/>
                  </a:solidFill>
                </a:rPr>
                <a:t>核心能力</a:t>
              </a:r>
            </a:p>
          </p:txBody>
        </p:sp>
        <p:sp>
          <p:nvSpPr>
            <p:cNvPr id="16426" name="矩形 50">
              <a:extLst>
                <a:ext uri="{FF2B5EF4-FFF2-40B4-BE49-F238E27FC236}">
                  <a16:creationId xmlns:a16="http://schemas.microsoft.com/office/drawing/2014/main" id="{C688CD79-FA98-4FCF-BE0B-F1AB5256250F}"/>
                </a:ext>
              </a:extLst>
            </p:cNvPr>
            <p:cNvSpPr>
              <a:spLocks noChangeArrowheads="1"/>
            </p:cNvSpPr>
            <p:nvPr/>
          </p:nvSpPr>
          <p:spPr bwMode="auto">
            <a:xfrm>
              <a:off x="6934200" y="4462463"/>
              <a:ext cx="152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600" b="1">
                  <a:solidFill>
                    <a:schemeClr val="bg1"/>
                  </a:solidFill>
                </a:rPr>
                <a:t>驅策組織績效</a:t>
              </a:r>
            </a:p>
          </p:txBody>
        </p:sp>
        <p:sp>
          <p:nvSpPr>
            <p:cNvPr id="16427" name="文字方塊 52">
              <a:extLst>
                <a:ext uri="{FF2B5EF4-FFF2-40B4-BE49-F238E27FC236}">
                  <a16:creationId xmlns:a16="http://schemas.microsoft.com/office/drawing/2014/main" id="{989EBC16-D4F9-4421-94D8-B8B9368BBAC2}"/>
                </a:ext>
              </a:extLst>
            </p:cNvPr>
            <p:cNvSpPr txBox="1">
              <a:spLocks noChangeArrowheads="1"/>
            </p:cNvSpPr>
            <p:nvPr/>
          </p:nvSpPr>
          <p:spPr bwMode="auto">
            <a:xfrm>
              <a:off x="2398713" y="5824557"/>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200" b="1">
                  <a:solidFill>
                    <a:srgbClr val="002060"/>
                  </a:solidFill>
                </a:rPr>
                <a:t>發展策略性及功能性</a:t>
              </a:r>
              <a:endParaRPr kumimoji="0" lang="en-US" altLang="zh-TW" sz="1200" b="1">
                <a:solidFill>
                  <a:srgbClr val="002060"/>
                </a:solidFill>
              </a:endParaRPr>
            </a:p>
            <a:p>
              <a:pPr algn="ctr"/>
              <a:r>
                <a:rPr kumimoji="0" lang="en-US" altLang="zh-TW" sz="1200" b="1">
                  <a:solidFill>
                    <a:srgbClr val="002060"/>
                  </a:solidFill>
                </a:rPr>
                <a:t>HR</a:t>
              </a:r>
              <a:r>
                <a:rPr kumimoji="0" lang="zh-TW" altLang="en-US" sz="1200" b="1">
                  <a:solidFill>
                    <a:srgbClr val="002060"/>
                  </a:solidFill>
                </a:rPr>
                <a:t> 專業職能</a:t>
              </a:r>
              <a:endParaRPr kumimoji="0" lang="en-US" altLang="zh-TW" sz="1200" b="1">
                <a:solidFill>
                  <a:srgbClr val="002060"/>
                </a:solidFill>
              </a:endParaRPr>
            </a:p>
          </p:txBody>
        </p:sp>
        <p:sp>
          <p:nvSpPr>
            <p:cNvPr id="16428" name="文字方塊 53">
              <a:extLst>
                <a:ext uri="{FF2B5EF4-FFF2-40B4-BE49-F238E27FC236}">
                  <a16:creationId xmlns:a16="http://schemas.microsoft.com/office/drawing/2014/main" id="{2E33CDDD-5422-4DC6-B107-659C0CB6F1D4}"/>
                </a:ext>
              </a:extLst>
            </p:cNvPr>
            <p:cNvSpPr txBox="1">
              <a:spLocks noChangeArrowheads="1"/>
            </p:cNvSpPr>
            <p:nvPr/>
          </p:nvSpPr>
          <p:spPr bwMode="auto">
            <a:xfrm>
              <a:off x="4937125" y="5830888"/>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400" b="1">
                  <a:solidFill>
                    <a:srgbClr val="002060"/>
                  </a:solidFill>
                </a:rPr>
                <a:t>發展有利於 </a:t>
              </a:r>
              <a:r>
                <a:rPr kumimoji="0" lang="en-US" altLang="zh-TW" sz="1400" b="1">
                  <a:solidFill>
                    <a:srgbClr val="002060"/>
                  </a:solidFill>
                </a:rPr>
                <a:t>HR </a:t>
              </a:r>
            </a:p>
            <a:p>
              <a:pPr algn="ctr"/>
              <a:r>
                <a:rPr kumimoji="0" lang="zh-TW" altLang="en-US" sz="1400" b="1">
                  <a:solidFill>
                    <a:srgbClr val="002060"/>
                  </a:solidFill>
                </a:rPr>
                <a:t>的文化</a:t>
              </a:r>
            </a:p>
          </p:txBody>
        </p:sp>
        <p:sp>
          <p:nvSpPr>
            <p:cNvPr id="16429" name="文字方塊 54">
              <a:extLst>
                <a:ext uri="{FF2B5EF4-FFF2-40B4-BE49-F238E27FC236}">
                  <a16:creationId xmlns:a16="http://schemas.microsoft.com/office/drawing/2014/main" id="{607F46C4-2FEE-487E-826A-62A6EFA42514}"/>
                </a:ext>
              </a:extLst>
            </p:cNvPr>
            <p:cNvSpPr txBox="1">
              <a:spLocks noChangeArrowheads="1"/>
            </p:cNvSpPr>
            <p:nvPr/>
          </p:nvSpPr>
          <p:spPr bwMode="auto">
            <a:xfrm>
              <a:off x="7086600" y="58674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600" b="1">
                  <a:solidFill>
                    <a:srgbClr val="002060"/>
                  </a:solidFill>
                </a:rPr>
                <a:t>發展</a:t>
              </a:r>
              <a:r>
                <a:rPr kumimoji="0" lang="en-US" altLang="zh-TW" sz="1600" b="1">
                  <a:solidFill>
                    <a:srgbClr val="002060"/>
                  </a:solidFill>
                </a:rPr>
                <a:t> HR </a:t>
              </a:r>
              <a:r>
                <a:rPr kumimoji="0" lang="zh-TW" altLang="en-US" sz="1600" b="1">
                  <a:solidFill>
                    <a:srgbClr val="002060"/>
                  </a:solidFill>
                </a:rPr>
                <a:t>科技</a:t>
              </a:r>
            </a:p>
          </p:txBody>
        </p:sp>
        <p:sp>
          <p:nvSpPr>
            <p:cNvPr id="16430" name="文字方塊 44">
              <a:extLst>
                <a:ext uri="{FF2B5EF4-FFF2-40B4-BE49-F238E27FC236}">
                  <a16:creationId xmlns:a16="http://schemas.microsoft.com/office/drawing/2014/main" id="{3239C41C-1199-4555-8E12-54E065E0620B}"/>
                </a:ext>
              </a:extLst>
            </p:cNvPr>
            <p:cNvSpPr txBox="1">
              <a:spLocks noChangeArrowheads="1"/>
            </p:cNvSpPr>
            <p:nvPr/>
          </p:nvSpPr>
          <p:spPr bwMode="auto">
            <a:xfrm>
              <a:off x="6629400" y="2967038"/>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600" b="1">
                  <a:solidFill>
                    <a:schemeClr val="bg1"/>
                  </a:solidFill>
                </a:rPr>
                <a:t>提供高效率的員工</a:t>
              </a:r>
              <a:endParaRPr kumimoji="0" lang="en-US" altLang="zh-TW" sz="1600" b="1">
                <a:solidFill>
                  <a:schemeClr val="bg1"/>
                </a:solidFill>
              </a:endParaRPr>
            </a:p>
            <a:p>
              <a:pPr algn="ctr"/>
              <a:endParaRPr kumimoji="0" lang="zh-TW" altLang="en-US" sz="1200" b="1"/>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F6ECD5-5052-4BC0-AFC1-356D04CD820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36E8A08-5C30-4461-A38F-611EA5EAD583}"/>
              </a:ext>
            </a:extLst>
          </p:cNvPr>
          <p:cNvSpPr>
            <a:spLocks noGrp="1"/>
          </p:cNvSpPr>
          <p:nvPr>
            <p:ph idx="1"/>
          </p:nvPr>
        </p:nvSpPr>
        <p:spPr/>
        <p:txBody>
          <a:bodyPr/>
          <a:lstStyle/>
          <a:p>
            <a:endParaRPr lang="zh-TW" altLang="en-US"/>
          </a:p>
        </p:txBody>
      </p:sp>
      <p:sp>
        <p:nvSpPr>
          <p:cNvPr id="4" name="日期版面配置區 3">
            <a:extLst>
              <a:ext uri="{FF2B5EF4-FFF2-40B4-BE49-F238E27FC236}">
                <a16:creationId xmlns:a16="http://schemas.microsoft.com/office/drawing/2014/main" id="{D2808F08-14CB-4A3B-B3E6-0BC9574096E4}"/>
              </a:ext>
            </a:extLst>
          </p:cNvPr>
          <p:cNvSpPr>
            <a:spLocks noGrp="1"/>
          </p:cNvSpPr>
          <p:nvPr>
            <p:ph type="dt" sz="half" idx="10"/>
          </p:nvPr>
        </p:nvSpPr>
        <p:spPr/>
        <p:txBody>
          <a:bodyPr/>
          <a:lstStyle/>
          <a:p>
            <a:pPr>
              <a:defRPr/>
            </a:pPr>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FAAD5307-77DB-4C86-9D29-705C9D567864}"/>
              </a:ext>
            </a:extLst>
          </p:cNvPr>
          <p:cNvSpPr>
            <a:spLocks noGrp="1"/>
          </p:cNvSpPr>
          <p:nvPr>
            <p:ph type="sldNum" sz="quarter" idx="12"/>
          </p:nvPr>
        </p:nvSpPr>
        <p:spPr/>
        <p:txBody>
          <a:bodyPr/>
          <a:lstStyle/>
          <a:p>
            <a:fld id="{435501B9-797A-47CE-A9CF-9BDB67267007}" type="slidenum">
              <a:rPr lang="zh-TW" altLang="en-US" smtClean="0"/>
              <a:pPr/>
              <a:t>12</a:t>
            </a:fld>
            <a:endParaRPr lang="zh-TW" altLang="en-US"/>
          </a:p>
        </p:txBody>
      </p:sp>
      <p:pic>
        <p:nvPicPr>
          <p:cNvPr id="6" name="圖片 5">
            <a:extLst>
              <a:ext uri="{FF2B5EF4-FFF2-40B4-BE49-F238E27FC236}">
                <a16:creationId xmlns:a16="http://schemas.microsoft.com/office/drawing/2014/main" id="{9E874461-5F44-4621-ADF1-62162236E41A}"/>
              </a:ext>
            </a:extLst>
          </p:cNvPr>
          <p:cNvPicPr>
            <a:picLocks noChangeAspect="1"/>
          </p:cNvPicPr>
          <p:nvPr/>
        </p:nvPicPr>
        <p:blipFill>
          <a:blip r:embed="rId2"/>
          <a:stretch>
            <a:fillRect/>
          </a:stretch>
        </p:blipFill>
        <p:spPr>
          <a:xfrm rot="5400000">
            <a:off x="3028897" y="-991420"/>
            <a:ext cx="6566257" cy="8928994"/>
          </a:xfrm>
          <a:prstGeom prst="rect">
            <a:avLst/>
          </a:prstGeom>
        </p:spPr>
      </p:pic>
    </p:spTree>
    <p:extLst>
      <p:ext uri="{BB962C8B-B14F-4D97-AF65-F5344CB8AC3E}">
        <p14:creationId xmlns:p14="http://schemas.microsoft.com/office/powerpoint/2010/main" val="12808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E711BA-91B2-41CB-8EB8-4FC38C594BEA}"/>
              </a:ext>
            </a:extLst>
          </p:cNvPr>
          <p:cNvSpPr>
            <a:spLocks noGrp="1"/>
          </p:cNvSpPr>
          <p:nvPr>
            <p:ph type="title"/>
          </p:nvPr>
        </p:nvSpPr>
        <p:spPr/>
        <p:txBody>
          <a:bodyPr/>
          <a:lstStyle/>
          <a:p>
            <a:r>
              <a:rPr lang="zh-TW" altLang="en-US"/>
              <a:t>與 </a:t>
            </a:r>
            <a:r>
              <a:rPr lang="en-US" altLang="zh-TW"/>
              <a:t>KPI </a:t>
            </a:r>
            <a:r>
              <a:rPr lang="zh-TW" altLang="en-US"/>
              <a:t>相關的概念</a:t>
            </a:r>
            <a:endParaRPr lang="zh-TW" altLang="en-US" dirty="0"/>
          </a:p>
        </p:txBody>
      </p:sp>
      <p:sp>
        <p:nvSpPr>
          <p:cNvPr id="17411" name="內容版面配置區 2">
            <a:extLst>
              <a:ext uri="{FF2B5EF4-FFF2-40B4-BE49-F238E27FC236}">
                <a16:creationId xmlns:a16="http://schemas.microsoft.com/office/drawing/2014/main" id="{1E2E55E3-DA0B-48F8-8882-734E3B6079E4}"/>
              </a:ext>
            </a:extLst>
          </p:cNvPr>
          <p:cNvSpPr>
            <a:spLocks noGrp="1"/>
          </p:cNvSpPr>
          <p:nvPr>
            <p:ph idx="1"/>
          </p:nvPr>
        </p:nvSpPr>
        <p:spPr/>
        <p:txBody>
          <a:bodyPr/>
          <a:lstStyle/>
          <a:p>
            <a:r>
              <a:rPr lang="en-US" altLang="zh-TW" dirty="0"/>
              <a:t>KRA (Key Result Area) </a:t>
            </a:r>
            <a:r>
              <a:rPr lang="zh-TW" altLang="en-US" dirty="0"/>
              <a:t>意為關鍵成效領域，它是為實現企業整體目標、不可或缺的、必須取得滿意成效的領域，是企業關鍵成功要素的焦點。 </a:t>
            </a:r>
          </a:p>
          <a:p>
            <a:r>
              <a:rPr lang="zh-TW" altLang="en-US" dirty="0"/>
              <a:t>在平衡計分卡的系統中，</a:t>
            </a:r>
            <a:r>
              <a:rPr lang="zh-TW" altLang="en-US" dirty="0">
                <a:solidFill>
                  <a:srgbClr val="FF0000"/>
                </a:solidFill>
              </a:rPr>
              <a:t>財物</a:t>
            </a:r>
            <a:r>
              <a:rPr lang="zh-TW" altLang="en-US" dirty="0"/>
              <a:t>與</a:t>
            </a:r>
            <a:r>
              <a:rPr lang="zh-TW" altLang="en-US" dirty="0">
                <a:solidFill>
                  <a:srgbClr val="FF0000"/>
                </a:solidFill>
              </a:rPr>
              <a:t>客戶</a:t>
            </a:r>
            <a:r>
              <a:rPr lang="zh-TW" altLang="en-US" dirty="0"/>
              <a:t>面向屬於關鍵成效領域</a:t>
            </a:r>
          </a:p>
        </p:txBody>
      </p:sp>
      <p:sp>
        <p:nvSpPr>
          <p:cNvPr id="3" name="日期版面配置區 2">
            <a:extLst>
              <a:ext uri="{FF2B5EF4-FFF2-40B4-BE49-F238E27FC236}">
                <a16:creationId xmlns:a16="http://schemas.microsoft.com/office/drawing/2014/main" id="{1F2D876B-BA0E-4354-817A-B3B1032F1D18}"/>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F3649CF7-9AFF-4217-AFC1-E2BB11682322}"/>
              </a:ext>
            </a:extLst>
          </p:cNvPr>
          <p:cNvSpPr>
            <a:spLocks noGrp="1"/>
          </p:cNvSpPr>
          <p:nvPr>
            <p:ph type="sldNum" sz="quarter" idx="12"/>
          </p:nvPr>
        </p:nvSpPr>
        <p:spPr/>
        <p:txBody>
          <a:bodyPr/>
          <a:lstStyle/>
          <a:p>
            <a:fld id="{435501B9-797A-47CE-A9CF-9BDB67267007}" type="slidenum">
              <a:rPr lang="zh-TW" altLang="en-US" smtClean="0"/>
              <a:pPr/>
              <a:t>13</a:t>
            </a:fld>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B7C339-BCEB-41C9-8AC5-50133870F3D1}"/>
              </a:ext>
            </a:extLst>
          </p:cNvPr>
          <p:cNvSpPr>
            <a:spLocks noGrp="1"/>
          </p:cNvSpPr>
          <p:nvPr>
            <p:ph type="title"/>
          </p:nvPr>
        </p:nvSpPr>
        <p:spPr/>
        <p:txBody>
          <a:bodyPr/>
          <a:lstStyle/>
          <a:p>
            <a:r>
              <a:rPr lang="zh-TW" altLang="en-US"/>
              <a:t>與 </a:t>
            </a:r>
            <a:r>
              <a:rPr lang="en-US" altLang="zh-TW"/>
              <a:t>KPI </a:t>
            </a:r>
            <a:r>
              <a:rPr lang="zh-TW" altLang="en-US"/>
              <a:t>相關的概念</a:t>
            </a:r>
            <a:endParaRPr lang="zh-TW" altLang="en-US" dirty="0"/>
          </a:p>
        </p:txBody>
      </p:sp>
      <p:sp>
        <p:nvSpPr>
          <p:cNvPr id="18435" name="內容版面配置區 2">
            <a:extLst>
              <a:ext uri="{FF2B5EF4-FFF2-40B4-BE49-F238E27FC236}">
                <a16:creationId xmlns:a16="http://schemas.microsoft.com/office/drawing/2014/main" id="{D2BF0CAD-E99E-4F30-86C9-634D5933C4A8}"/>
              </a:ext>
            </a:extLst>
          </p:cNvPr>
          <p:cNvSpPr>
            <a:spLocks noGrp="1"/>
          </p:cNvSpPr>
          <p:nvPr>
            <p:ph idx="1"/>
          </p:nvPr>
        </p:nvSpPr>
        <p:spPr/>
        <p:txBody>
          <a:bodyPr/>
          <a:lstStyle/>
          <a:p>
            <a:r>
              <a:rPr lang="en-US" altLang="zh-TW" dirty="0"/>
              <a:t>KPA (Key Process Area)</a:t>
            </a:r>
            <a:r>
              <a:rPr lang="zh-TW" altLang="en-US" dirty="0"/>
              <a:t>意為關鍵流程領域，這些關鍵流程領域指出了企業需要集中力量改進和解決問題的流程。同時，這些關鍵流程領域指明了為了要達到企業最佳績效表現所需要解決的具體問題。每個</a:t>
            </a:r>
            <a:r>
              <a:rPr lang="en-US" altLang="zh-TW" dirty="0"/>
              <a:t>KPA </a:t>
            </a:r>
            <a:r>
              <a:rPr lang="zh-TW" altLang="en-US" dirty="0"/>
              <a:t>都明確地列出一個或多個的目標</a:t>
            </a:r>
            <a:r>
              <a:rPr lang="en-US" altLang="zh-TW" dirty="0"/>
              <a:t>(Goal)</a:t>
            </a:r>
            <a:r>
              <a:rPr lang="zh-TW" altLang="en-US" dirty="0"/>
              <a:t>，並且指明了一組相關聯的關鍵實務</a:t>
            </a:r>
            <a:r>
              <a:rPr lang="en-US" altLang="zh-TW" dirty="0"/>
              <a:t>(Key Practices)</a:t>
            </a:r>
            <a:r>
              <a:rPr lang="zh-TW" altLang="en-US" dirty="0"/>
              <a:t>。</a:t>
            </a:r>
          </a:p>
          <a:p>
            <a:r>
              <a:rPr lang="zh-TW" altLang="en-US" dirty="0"/>
              <a:t>在平衡計分卡的系統中，</a:t>
            </a:r>
            <a:r>
              <a:rPr lang="zh-TW" altLang="en-US" dirty="0">
                <a:solidFill>
                  <a:srgbClr val="FF0000"/>
                </a:solidFill>
              </a:rPr>
              <a:t>內部流程</a:t>
            </a:r>
            <a:r>
              <a:rPr lang="zh-TW" altLang="en-US" dirty="0"/>
              <a:t>與</a:t>
            </a:r>
            <a:r>
              <a:rPr lang="zh-TW" altLang="en-US" dirty="0">
                <a:solidFill>
                  <a:srgbClr val="FF0000"/>
                </a:solidFill>
              </a:rPr>
              <a:t>學習</a:t>
            </a:r>
            <a:r>
              <a:rPr lang="zh-TW" altLang="en-US" dirty="0"/>
              <a:t>與成長面向屬於</a:t>
            </a:r>
            <a:r>
              <a:rPr lang="en-US" altLang="zh-TW" dirty="0"/>
              <a:t>KPA</a:t>
            </a:r>
            <a:endParaRPr lang="zh-TW" altLang="en-US" dirty="0"/>
          </a:p>
        </p:txBody>
      </p:sp>
      <p:sp>
        <p:nvSpPr>
          <p:cNvPr id="3" name="日期版面配置區 2">
            <a:extLst>
              <a:ext uri="{FF2B5EF4-FFF2-40B4-BE49-F238E27FC236}">
                <a16:creationId xmlns:a16="http://schemas.microsoft.com/office/drawing/2014/main" id="{B8971BA3-13D8-4532-9054-522C9666F889}"/>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6A5F91FB-8927-4D72-86FA-628008ADD131}"/>
              </a:ext>
            </a:extLst>
          </p:cNvPr>
          <p:cNvSpPr>
            <a:spLocks noGrp="1"/>
          </p:cNvSpPr>
          <p:nvPr>
            <p:ph type="sldNum" sz="quarter" idx="12"/>
          </p:nvPr>
        </p:nvSpPr>
        <p:spPr/>
        <p:txBody>
          <a:bodyPr/>
          <a:lstStyle/>
          <a:p>
            <a:fld id="{435501B9-797A-47CE-A9CF-9BDB67267007}" type="slidenum">
              <a:rPr lang="zh-TW" altLang="en-US" smtClean="0"/>
              <a:pPr/>
              <a:t>14</a:t>
            </a:fld>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8619F4-B368-4187-A048-4C74F3158853}"/>
              </a:ext>
            </a:extLst>
          </p:cNvPr>
          <p:cNvSpPr>
            <a:spLocks noGrp="1"/>
          </p:cNvSpPr>
          <p:nvPr>
            <p:ph type="title"/>
          </p:nvPr>
        </p:nvSpPr>
        <p:spPr/>
        <p:txBody>
          <a:bodyPr/>
          <a:lstStyle/>
          <a:p>
            <a:r>
              <a:rPr lang="zh-TW" altLang="en-US"/>
              <a:t>量化 </a:t>
            </a:r>
            <a:r>
              <a:rPr lang="en-US" altLang="zh-TW"/>
              <a:t>KPI</a:t>
            </a:r>
            <a:endParaRPr lang="zh-TW" altLang="en-US" dirty="0"/>
          </a:p>
        </p:txBody>
      </p:sp>
      <p:sp>
        <p:nvSpPr>
          <p:cNvPr id="19459" name="內容版面配置區 2">
            <a:extLst>
              <a:ext uri="{FF2B5EF4-FFF2-40B4-BE49-F238E27FC236}">
                <a16:creationId xmlns:a16="http://schemas.microsoft.com/office/drawing/2014/main" id="{87D85025-0038-4E67-A9D8-E5B92BBB7E9F}"/>
              </a:ext>
            </a:extLst>
          </p:cNvPr>
          <p:cNvSpPr>
            <a:spLocks noGrp="1"/>
          </p:cNvSpPr>
          <p:nvPr>
            <p:ph idx="1"/>
          </p:nvPr>
        </p:nvSpPr>
        <p:spPr/>
        <p:txBody>
          <a:bodyPr/>
          <a:lstStyle/>
          <a:p>
            <a:r>
              <a:rPr lang="zh-TW" altLang="en-US"/>
              <a:t>以具體、精確及量化的方式來陳述 </a:t>
            </a:r>
            <a:r>
              <a:rPr lang="en-US" altLang="zh-TW"/>
              <a:t>KPI</a:t>
            </a:r>
          </a:p>
          <a:p>
            <a:pPr lvl="1"/>
            <a:r>
              <a:rPr lang="zh-TW" altLang="en-US"/>
              <a:t>太模糊</a:t>
            </a:r>
          </a:p>
          <a:p>
            <a:pPr lvl="2"/>
            <a:r>
              <a:rPr lang="zh-TW" altLang="en-US"/>
              <a:t>改善客戶服務 </a:t>
            </a:r>
            <a:r>
              <a:rPr lang="en-US" altLang="zh-TW"/>
              <a:t>(improve customer service)</a:t>
            </a:r>
          </a:p>
          <a:p>
            <a:pPr lvl="1"/>
            <a:r>
              <a:rPr lang="zh-TW" altLang="en-US"/>
              <a:t>	比較精確</a:t>
            </a:r>
            <a:endParaRPr lang="en-US" altLang="zh-TW"/>
          </a:p>
          <a:p>
            <a:pPr lvl="2"/>
            <a:r>
              <a:rPr lang="zh-TW" altLang="en-US"/>
              <a:t>至年底減少客戶百分之三十的等待時間 </a:t>
            </a:r>
            <a:r>
              <a:rPr lang="en-US" altLang="zh-TW"/>
              <a:t>(Reduce average customer wait times by 30% by year end)</a:t>
            </a:r>
            <a:endParaRPr lang="en-US" altLang="zh-TW" dirty="0"/>
          </a:p>
        </p:txBody>
      </p:sp>
      <p:sp>
        <p:nvSpPr>
          <p:cNvPr id="3" name="日期版面配置區 2">
            <a:extLst>
              <a:ext uri="{FF2B5EF4-FFF2-40B4-BE49-F238E27FC236}">
                <a16:creationId xmlns:a16="http://schemas.microsoft.com/office/drawing/2014/main" id="{0490BE17-651D-4CA9-B0E5-9F295FA32627}"/>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6C4613BD-0CB7-4ABF-B921-A754BEB25AC3}"/>
              </a:ext>
            </a:extLst>
          </p:cNvPr>
          <p:cNvSpPr>
            <a:spLocks noGrp="1"/>
          </p:cNvSpPr>
          <p:nvPr>
            <p:ph type="sldNum" sz="quarter" idx="12"/>
          </p:nvPr>
        </p:nvSpPr>
        <p:spPr/>
        <p:txBody>
          <a:bodyPr/>
          <a:lstStyle/>
          <a:p>
            <a:fld id="{435501B9-797A-47CE-A9CF-9BDB67267007}" type="slidenum">
              <a:rPr lang="zh-TW" altLang="en-US" smtClean="0"/>
              <a:pPr/>
              <a:t>15</a:t>
            </a:fld>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36869-32D9-494E-A422-35FA5E032EDF}"/>
              </a:ext>
            </a:extLst>
          </p:cNvPr>
          <p:cNvSpPr>
            <a:spLocks noGrp="1"/>
          </p:cNvSpPr>
          <p:nvPr>
            <p:ph type="title"/>
          </p:nvPr>
        </p:nvSpPr>
        <p:spPr/>
        <p:txBody>
          <a:bodyPr/>
          <a:lstStyle/>
          <a:p>
            <a:r>
              <a:rPr lang="en-US" altLang="zh-TW"/>
              <a:t>KPI </a:t>
            </a:r>
            <a:r>
              <a:rPr lang="zh-TW" altLang="en-US"/>
              <a:t>設計準則</a:t>
            </a:r>
            <a:endParaRPr lang="zh-TW" altLang="en-US" dirty="0"/>
          </a:p>
        </p:txBody>
      </p:sp>
      <p:sp>
        <p:nvSpPr>
          <p:cNvPr id="3" name="內容版面配置區 2">
            <a:extLst>
              <a:ext uri="{FF2B5EF4-FFF2-40B4-BE49-F238E27FC236}">
                <a16:creationId xmlns:a16="http://schemas.microsoft.com/office/drawing/2014/main" id="{BAF3F3E9-5175-4E93-B2A3-BAFBA2B9FA62}"/>
              </a:ext>
            </a:extLst>
          </p:cNvPr>
          <p:cNvSpPr>
            <a:spLocks noGrp="1"/>
          </p:cNvSpPr>
          <p:nvPr>
            <p:ph idx="1"/>
          </p:nvPr>
        </p:nvSpPr>
        <p:spPr>
          <a:xfrm>
            <a:off x="609600" y="1451360"/>
            <a:ext cx="10972800" cy="5145991"/>
          </a:xfrm>
        </p:spPr>
        <p:txBody>
          <a:bodyPr>
            <a:normAutofit fontScale="92500" lnSpcReduction="20000"/>
          </a:bodyPr>
          <a:lstStyle/>
          <a:p>
            <a:r>
              <a:rPr lang="zh-TW" altLang="en-US" dirty="0"/>
              <a:t>與策略目標息息相關 </a:t>
            </a:r>
            <a:r>
              <a:rPr lang="en-US" altLang="zh-TW" dirty="0"/>
              <a:t>(Relevant to the Strategic Objective)</a:t>
            </a:r>
          </a:p>
          <a:p>
            <a:pPr lvl="1"/>
            <a:r>
              <a:rPr lang="zh-TW" altLang="en-US" dirty="0"/>
              <a:t>關鍵績效指標的設計必須與企業策略連結</a:t>
            </a:r>
          </a:p>
          <a:p>
            <a:r>
              <a:rPr lang="zh-TW" altLang="en-US" dirty="0"/>
              <a:t>在可控制下 </a:t>
            </a:r>
            <a:r>
              <a:rPr lang="en-US" altLang="zh-TW" dirty="0"/>
              <a:t>(Controllable)</a:t>
            </a:r>
          </a:p>
          <a:p>
            <a:pPr lvl="1"/>
            <a:r>
              <a:rPr lang="zh-TW" altLang="en-US" dirty="0"/>
              <a:t>關鍵績效指標的達成是在可控制的範圍下</a:t>
            </a:r>
          </a:p>
          <a:p>
            <a:r>
              <a:rPr lang="zh-TW" altLang="en-US" dirty="0"/>
              <a:t>可行動的 </a:t>
            </a:r>
            <a:r>
              <a:rPr lang="en-US" altLang="zh-TW" dirty="0"/>
              <a:t>(Actionable)</a:t>
            </a:r>
          </a:p>
          <a:p>
            <a:pPr lvl="1"/>
            <a:r>
              <a:rPr lang="zh-TW" altLang="en-US" dirty="0"/>
              <a:t>關鍵績效指標能夠協助善後續的績效</a:t>
            </a:r>
          </a:p>
          <a:p>
            <a:r>
              <a:rPr lang="zh-TW" altLang="en-US" dirty="0"/>
              <a:t>簡單的 </a:t>
            </a:r>
            <a:r>
              <a:rPr lang="en-US" altLang="zh-TW" dirty="0"/>
              <a:t>(Simple)</a:t>
            </a:r>
          </a:p>
          <a:p>
            <a:pPr lvl="1"/>
            <a:r>
              <a:rPr lang="zh-TW" altLang="en-US" dirty="0"/>
              <a:t>關鍵績效指標必須異於解釋</a:t>
            </a:r>
          </a:p>
          <a:p>
            <a:r>
              <a:rPr lang="zh-TW" altLang="en-US" dirty="0"/>
              <a:t>可靠的 </a:t>
            </a:r>
            <a:r>
              <a:rPr lang="en-US" altLang="zh-TW" dirty="0"/>
              <a:t>(Credible)</a:t>
            </a:r>
          </a:p>
          <a:p>
            <a:pPr lvl="1"/>
            <a:r>
              <a:rPr lang="zh-TW" altLang="en-US" dirty="0"/>
              <a:t>關鍵績效指標必須異於計算</a:t>
            </a:r>
          </a:p>
          <a:p>
            <a:endParaRPr lang="zh-TW" altLang="en-US" dirty="0"/>
          </a:p>
        </p:txBody>
      </p:sp>
      <p:sp>
        <p:nvSpPr>
          <p:cNvPr id="4" name="日期版面配置區 3">
            <a:extLst>
              <a:ext uri="{FF2B5EF4-FFF2-40B4-BE49-F238E27FC236}">
                <a16:creationId xmlns:a16="http://schemas.microsoft.com/office/drawing/2014/main" id="{5E0ACEF2-A9B5-46A8-A547-55695CCEDC9E}"/>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15A147E8-34D6-4FCB-B9F0-EB75F4266B1C}"/>
              </a:ext>
            </a:extLst>
          </p:cNvPr>
          <p:cNvSpPr>
            <a:spLocks noGrp="1"/>
          </p:cNvSpPr>
          <p:nvPr>
            <p:ph type="sldNum" sz="quarter" idx="12"/>
          </p:nvPr>
        </p:nvSpPr>
        <p:spPr/>
        <p:txBody>
          <a:bodyPr/>
          <a:lstStyle/>
          <a:p>
            <a:fld id="{435501B9-797A-47CE-A9CF-9BDB67267007}" type="slidenum">
              <a:rPr lang="zh-TW" altLang="en-US" smtClean="0"/>
              <a:pPr/>
              <a:t>16</a:t>
            </a:fld>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F8979A-A5AA-4FE7-9B12-85A2AA7E1AA8}"/>
              </a:ext>
            </a:extLst>
          </p:cNvPr>
          <p:cNvSpPr>
            <a:spLocks noGrp="1"/>
          </p:cNvSpPr>
          <p:nvPr>
            <p:ph type="title"/>
          </p:nvPr>
        </p:nvSpPr>
        <p:spPr/>
        <p:txBody>
          <a:bodyPr/>
          <a:lstStyle/>
          <a:p>
            <a:r>
              <a:rPr lang="en-US" altLang="zh-TW" dirty="0"/>
              <a:t>10.4.2 </a:t>
            </a:r>
            <a:r>
              <a:rPr lang="zh-TW" altLang="en-US" dirty="0"/>
              <a:t>人力資源績效指標的分類</a:t>
            </a:r>
          </a:p>
        </p:txBody>
      </p:sp>
      <p:pic>
        <p:nvPicPr>
          <p:cNvPr id="10" name="內容版面配置區 9">
            <a:extLst>
              <a:ext uri="{FF2B5EF4-FFF2-40B4-BE49-F238E27FC236}">
                <a16:creationId xmlns:a16="http://schemas.microsoft.com/office/drawing/2014/main" id="{9B4BE84E-E160-41AF-900B-9FF5BF04F6A0}"/>
              </a:ext>
            </a:extLst>
          </p:cNvPr>
          <p:cNvPicPr>
            <a:picLocks noGrp="1" noChangeAspect="1"/>
          </p:cNvPicPr>
          <p:nvPr>
            <p:ph idx="1"/>
          </p:nvPr>
        </p:nvPicPr>
        <p:blipFill>
          <a:blip r:embed="rId2"/>
          <a:stretch>
            <a:fillRect/>
          </a:stretch>
        </p:blipFill>
        <p:spPr>
          <a:xfrm>
            <a:off x="609600" y="1628800"/>
            <a:ext cx="10972800" cy="3837414"/>
          </a:xfrm>
          <a:prstGeom prst="rect">
            <a:avLst/>
          </a:prstGeom>
        </p:spPr>
      </p:pic>
      <p:sp>
        <p:nvSpPr>
          <p:cNvPr id="4" name="日期版面配置區 3">
            <a:extLst>
              <a:ext uri="{FF2B5EF4-FFF2-40B4-BE49-F238E27FC236}">
                <a16:creationId xmlns:a16="http://schemas.microsoft.com/office/drawing/2014/main" id="{47F1316B-D9E8-465F-BA8F-A2BD33470987}"/>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7F29CDCC-80F8-4E5C-95C3-28D2DD14ABC0}"/>
              </a:ext>
            </a:extLst>
          </p:cNvPr>
          <p:cNvSpPr>
            <a:spLocks noGrp="1"/>
          </p:cNvSpPr>
          <p:nvPr>
            <p:ph type="sldNum" sz="quarter" idx="12"/>
          </p:nvPr>
        </p:nvSpPr>
        <p:spPr/>
        <p:txBody>
          <a:bodyPr/>
          <a:lstStyle/>
          <a:p>
            <a:fld id="{435501B9-797A-47CE-A9CF-9BDB67267007}" type="slidenum">
              <a:rPr lang="zh-TW" altLang="en-US" smtClean="0"/>
              <a:pPr/>
              <a:t>17</a:t>
            </a:fld>
            <a:endParaRPr lang="zh-TW" altLang="en-US"/>
          </a:p>
        </p:txBody>
      </p:sp>
    </p:spTree>
    <p:extLst>
      <p:ext uri="{BB962C8B-B14F-4D97-AF65-F5344CB8AC3E}">
        <p14:creationId xmlns:p14="http://schemas.microsoft.com/office/powerpoint/2010/main" val="240171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21781D-5B83-4D5A-9D58-30EB89258BA4}"/>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5C7F4C73-E809-4551-B81B-DF581101AC09}"/>
              </a:ext>
            </a:extLst>
          </p:cNvPr>
          <p:cNvSpPr>
            <a:spLocks noGrp="1"/>
          </p:cNvSpPr>
          <p:nvPr>
            <p:ph type="dt" sz="half" idx="10"/>
          </p:nvPr>
        </p:nvSpPr>
        <p:spPr/>
        <p:txBody>
          <a:bodyPr/>
          <a:lstStyle/>
          <a:p>
            <a:pPr>
              <a:defRPr/>
            </a:pPr>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D714BF27-58DA-47E8-8BB7-15ABB7D5A214}"/>
              </a:ext>
            </a:extLst>
          </p:cNvPr>
          <p:cNvSpPr>
            <a:spLocks noGrp="1"/>
          </p:cNvSpPr>
          <p:nvPr>
            <p:ph type="sldNum" sz="quarter" idx="12"/>
          </p:nvPr>
        </p:nvSpPr>
        <p:spPr/>
        <p:txBody>
          <a:bodyPr/>
          <a:lstStyle/>
          <a:p>
            <a:fld id="{435501B9-797A-47CE-A9CF-9BDB67267007}" type="slidenum">
              <a:rPr lang="zh-TW" altLang="en-US" smtClean="0"/>
              <a:pPr/>
              <a:t>18</a:t>
            </a:fld>
            <a:endParaRPr lang="zh-TW" altLang="en-US"/>
          </a:p>
        </p:txBody>
      </p:sp>
      <p:pic>
        <p:nvPicPr>
          <p:cNvPr id="9" name="內容版面配置區 8">
            <a:extLst>
              <a:ext uri="{FF2B5EF4-FFF2-40B4-BE49-F238E27FC236}">
                <a16:creationId xmlns:a16="http://schemas.microsoft.com/office/drawing/2014/main" id="{36F95C24-0611-41B1-9322-FA4F7851516E}"/>
              </a:ext>
            </a:extLst>
          </p:cNvPr>
          <p:cNvPicPr>
            <a:picLocks noGrp="1" noChangeAspect="1"/>
          </p:cNvPicPr>
          <p:nvPr>
            <p:ph idx="1"/>
          </p:nvPr>
        </p:nvPicPr>
        <p:blipFill>
          <a:blip r:embed="rId2"/>
          <a:stretch>
            <a:fillRect/>
          </a:stretch>
        </p:blipFill>
        <p:spPr>
          <a:xfrm>
            <a:off x="2032000" y="250498"/>
            <a:ext cx="8025888" cy="6245225"/>
          </a:xfrm>
          <a:prstGeom prst="rect">
            <a:avLst/>
          </a:prstGeom>
        </p:spPr>
      </p:pic>
    </p:spTree>
    <p:extLst>
      <p:ext uri="{BB962C8B-B14F-4D97-AF65-F5344CB8AC3E}">
        <p14:creationId xmlns:p14="http://schemas.microsoft.com/office/powerpoint/2010/main" val="63633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9AD0A2-6046-4312-8ED2-A8C5CE966E9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EDD8D1D-CA7B-46FC-BFFC-EFB2759C70A1}"/>
              </a:ext>
            </a:extLst>
          </p:cNvPr>
          <p:cNvSpPr>
            <a:spLocks noGrp="1"/>
          </p:cNvSpPr>
          <p:nvPr>
            <p:ph idx="1"/>
          </p:nvPr>
        </p:nvSpPr>
        <p:spPr/>
        <p:txBody>
          <a:bodyPr/>
          <a:lstStyle/>
          <a:p>
            <a:endParaRPr lang="zh-TW" altLang="en-US"/>
          </a:p>
        </p:txBody>
      </p:sp>
      <p:sp>
        <p:nvSpPr>
          <p:cNvPr id="4" name="日期版面配置區 3">
            <a:extLst>
              <a:ext uri="{FF2B5EF4-FFF2-40B4-BE49-F238E27FC236}">
                <a16:creationId xmlns:a16="http://schemas.microsoft.com/office/drawing/2014/main" id="{66FA6B2E-F848-4250-BC53-7879F548705E}"/>
              </a:ext>
            </a:extLst>
          </p:cNvPr>
          <p:cNvSpPr>
            <a:spLocks noGrp="1"/>
          </p:cNvSpPr>
          <p:nvPr>
            <p:ph type="dt" sz="half" idx="10"/>
          </p:nvPr>
        </p:nvSpPr>
        <p:spPr/>
        <p:txBody>
          <a:bodyPr/>
          <a:lstStyle/>
          <a:p>
            <a:pPr>
              <a:defRPr/>
            </a:pPr>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0D41DA77-27A8-4B70-95F9-3DA8B64648AC}"/>
              </a:ext>
            </a:extLst>
          </p:cNvPr>
          <p:cNvSpPr>
            <a:spLocks noGrp="1"/>
          </p:cNvSpPr>
          <p:nvPr>
            <p:ph type="sldNum" sz="quarter" idx="12"/>
          </p:nvPr>
        </p:nvSpPr>
        <p:spPr/>
        <p:txBody>
          <a:bodyPr/>
          <a:lstStyle/>
          <a:p>
            <a:fld id="{435501B9-797A-47CE-A9CF-9BDB67267007}" type="slidenum">
              <a:rPr lang="zh-TW" altLang="en-US" smtClean="0"/>
              <a:pPr/>
              <a:t>19</a:t>
            </a:fld>
            <a:endParaRPr lang="zh-TW" altLang="en-US"/>
          </a:p>
        </p:txBody>
      </p:sp>
      <p:pic>
        <p:nvPicPr>
          <p:cNvPr id="7" name="圖片 6">
            <a:extLst>
              <a:ext uri="{FF2B5EF4-FFF2-40B4-BE49-F238E27FC236}">
                <a16:creationId xmlns:a16="http://schemas.microsoft.com/office/drawing/2014/main" id="{D4B37C08-8CFC-4C38-9530-38C7A002717B}"/>
              </a:ext>
            </a:extLst>
          </p:cNvPr>
          <p:cNvPicPr>
            <a:picLocks noChangeAspect="1"/>
          </p:cNvPicPr>
          <p:nvPr/>
        </p:nvPicPr>
        <p:blipFill>
          <a:blip r:embed="rId2"/>
          <a:stretch>
            <a:fillRect/>
          </a:stretch>
        </p:blipFill>
        <p:spPr>
          <a:xfrm>
            <a:off x="2019376" y="1188336"/>
            <a:ext cx="8114824" cy="398145"/>
          </a:xfrm>
          <a:prstGeom prst="rect">
            <a:avLst/>
          </a:prstGeom>
        </p:spPr>
      </p:pic>
      <p:pic>
        <p:nvPicPr>
          <p:cNvPr id="8" name="圖片 7">
            <a:extLst>
              <a:ext uri="{FF2B5EF4-FFF2-40B4-BE49-F238E27FC236}">
                <a16:creationId xmlns:a16="http://schemas.microsoft.com/office/drawing/2014/main" id="{521B9286-7E76-4DCA-94CB-B90FBD63E487}"/>
              </a:ext>
            </a:extLst>
          </p:cNvPr>
          <p:cNvPicPr>
            <a:picLocks noChangeAspect="1"/>
          </p:cNvPicPr>
          <p:nvPr/>
        </p:nvPicPr>
        <p:blipFill>
          <a:blip r:embed="rId3"/>
          <a:stretch>
            <a:fillRect/>
          </a:stretch>
        </p:blipFill>
        <p:spPr>
          <a:xfrm>
            <a:off x="2019376" y="1533650"/>
            <a:ext cx="8114824" cy="4060031"/>
          </a:xfrm>
          <a:prstGeom prst="rect">
            <a:avLst/>
          </a:prstGeom>
        </p:spPr>
      </p:pic>
    </p:spTree>
    <p:extLst>
      <p:ext uri="{BB962C8B-B14F-4D97-AF65-F5344CB8AC3E}">
        <p14:creationId xmlns:p14="http://schemas.microsoft.com/office/powerpoint/2010/main" val="246827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DC1864-0235-4FB3-A015-181D5BE3F482}"/>
              </a:ext>
            </a:extLst>
          </p:cNvPr>
          <p:cNvSpPr>
            <a:spLocks noGrp="1"/>
          </p:cNvSpPr>
          <p:nvPr>
            <p:ph type="title"/>
          </p:nvPr>
        </p:nvSpPr>
        <p:spPr/>
        <p:txBody>
          <a:bodyPr/>
          <a:lstStyle/>
          <a:p>
            <a:r>
              <a:rPr lang="zh-TW" altLang="en-US" dirty="0"/>
              <a:t>本章目次</a:t>
            </a:r>
          </a:p>
        </p:txBody>
      </p:sp>
      <p:sp>
        <p:nvSpPr>
          <p:cNvPr id="3" name="內容版面配置區 2">
            <a:extLst>
              <a:ext uri="{FF2B5EF4-FFF2-40B4-BE49-F238E27FC236}">
                <a16:creationId xmlns:a16="http://schemas.microsoft.com/office/drawing/2014/main" id="{C8EF648F-E7F9-45B4-AB5F-E9B00633D13A}"/>
              </a:ext>
            </a:extLst>
          </p:cNvPr>
          <p:cNvSpPr>
            <a:spLocks noGrp="1"/>
          </p:cNvSpPr>
          <p:nvPr>
            <p:ph idx="1"/>
          </p:nvPr>
        </p:nvSpPr>
        <p:spPr/>
        <p:txBody>
          <a:bodyPr>
            <a:normAutofit/>
          </a:bodyPr>
          <a:lstStyle/>
          <a:p>
            <a:r>
              <a:rPr lang="en-US" altLang="zh-TW" dirty="0"/>
              <a:t>10.1</a:t>
            </a:r>
            <a:r>
              <a:rPr lang="zh-TW" altLang="en-US" dirty="0"/>
              <a:t> 簡介</a:t>
            </a:r>
          </a:p>
          <a:p>
            <a:r>
              <a:rPr lang="en-US" altLang="zh-TW" dirty="0"/>
              <a:t>10.2 </a:t>
            </a:r>
            <a:r>
              <a:rPr lang="zh-TW" altLang="en-US" dirty="0"/>
              <a:t>人力資源商業智慧</a:t>
            </a:r>
          </a:p>
          <a:p>
            <a:r>
              <a:rPr lang="en-US" altLang="zh-TW" dirty="0"/>
              <a:t>10.3 </a:t>
            </a:r>
            <a:r>
              <a:rPr lang="zh-TW" altLang="en-US" dirty="0"/>
              <a:t>人力資源績效指標</a:t>
            </a:r>
          </a:p>
          <a:p>
            <a:r>
              <a:rPr lang="en-US" altLang="zh-TW" dirty="0"/>
              <a:t>10.4 </a:t>
            </a:r>
            <a:r>
              <a:rPr lang="zh-TW" altLang="en-US" dirty="0"/>
              <a:t>人力資源績效指標的分類與設計</a:t>
            </a:r>
          </a:p>
          <a:p>
            <a:r>
              <a:rPr lang="en-US" altLang="zh-TW" dirty="0"/>
              <a:t>10.5 </a:t>
            </a:r>
            <a:r>
              <a:rPr lang="zh-TW" altLang="en-US" dirty="0"/>
              <a:t>人力資源績效指標的解釋與管理意涵</a:t>
            </a:r>
          </a:p>
          <a:p>
            <a:r>
              <a:rPr lang="en-US" altLang="zh-TW" dirty="0"/>
              <a:t>10.6 </a:t>
            </a:r>
            <a:r>
              <a:rPr lang="zh-TW" altLang="en-US" dirty="0"/>
              <a:t>人力資源績效指標在商業智慧上的運用</a:t>
            </a:r>
          </a:p>
          <a:p>
            <a:r>
              <a:rPr lang="en-US" altLang="zh-TW" dirty="0"/>
              <a:t>10.7 </a:t>
            </a:r>
            <a:r>
              <a:rPr lang="zh-TW" altLang="en-US" dirty="0"/>
              <a:t>結論</a:t>
            </a:r>
          </a:p>
        </p:txBody>
      </p:sp>
      <p:sp>
        <p:nvSpPr>
          <p:cNvPr id="4" name="日期版面配置區 3">
            <a:extLst>
              <a:ext uri="{FF2B5EF4-FFF2-40B4-BE49-F238E27FC236}">
                <a16:creationId xmlns:a16="http://schemas.microsoft.com/office/drawing/2014/main" id="{62F90593-C2E8-4CF4-8E75-1D1FAF69D61F}"/>
              </a:ext>
            </a:extLst>
          </p:cNvPr>
          <p:cNvSpPr>
            <a:spLocks noGrp="1"/>
          </p:cNvSpPr>
          <p:nvPr>
            <p:ph type="dt" sz="half" idx="10"/>
          </p:nvPr>
        </p:nvSpPr>
        <p:spPr/>
        <p:txBody>
          <a:bodyPr/>
          <a:lstStyle/>
          <a:p>
            <a:pPr>
              <a:defRPr/>
            </a:pPr>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B8FDD997-FB83-43B3-91B5-CD83B91B92D3}"/>
              </a:ext>
            </a:extLst>
          </p:cNvPr>
          <p:cNvSpPr>
            <a:spLocks noGrp="1"/>
          </p:cNvSpPr>
          <p:nvPr>
            <p:ph type="sldNum" sz="quarter" idx="12"/>
          </p:nvPr>
        </p:nvSpPr>
        <p:spPr/>
        <p:txBody>
          <a:bodyPr/>
          <a:lstStyle/>
          <a:p>
            <a:fld id="{435501B9-797A-47CE-A9CF-9BDB67267007}" type="slidenum">
              <a:rPr lang="zh-TW" altLang="en-US" smtClean="0"/>
              <a:pPr/>
              <a:t>2</a:t>
            </a:fld>
            <a:endParaRPr lang="zh-TW" altLang="en-US"/>
          </a:p>
        </p:txBody>
      </p:sp>
    </p:spTree>
    <p:extLst>
      <p:ext uri="{BB962C8B-B14F-4D97-AF65-F5344CB8AC3E}">
        <p14:creationId xmlns:p14="http://schemas.microsoft.com/office/powerpoint/2010/main" val="3697498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D99937-8B7D-4FAB-89F9-B162A03DE61B}"/>
              </a:ext>
            </a:extLst>
          </p:cNvPr>
          <p:cNvSpPr>
            <a:spLocks noGrp="1"/>
          </p:cNvSpPr>
          <p:nvPr>
            <p:ph type="title"/>
          </p:nvPr>
        </p:nvSpPr>
        <p:spPr/>
        <p:txBody>
          <a:bodyPr/>
          <a:lstStyle/>
          <a:p>
            <a:r>
              <a:rPr lang="zh-TW" altLang="en-US" dirty="0"/>
              <a:t>人力資源績效指標的分類 </a:t>
            </a:r>
            <a:br>
              <a:rPr lang="en-US" altLang="zh-TW" dirty="0"/>
            </a:br>
            <a:r>
              <a:rPr lang="en-US" altLang="zh-TW" dirty="0"/>
              <a:t>(</a:t>
            </a:r>
            <a:r>
              <a:rPr lang="zh-TW" altLang="en-US" dirty="0"/>
              <a:t>黃英忠</a:t>
            </a:r>
            <a:r>
              <a:rPr lang="en-US" altLang="zh-TW" dirty="0"/>
              <a:t>, 1994)</a:t>
            </a:r>
            <a:endParaRPr lang="zh-TW" altLang="en-US" dirty="0"/>
          </a:p>
        </p:txBody>
      </p:sp>
      <p:graphicFrame>
        <p:nvGraphicFramePr>
          <p:cNvPr id="10" name="內容版面配置區 9">
            <a:extLst>
              <a:ext uri="{FF2B5EF4-FFF2-40B4-BE49-F238E27FC236}">
                <a16:creationId xmlns:a16="http://schemas.microsoft.com/office/drawing/2014/main" id="{000B227F-9FD6-4DBD-94CF-FF50A06A9D64}"/>
              </a:ext>
            </a:extLst>
          </p:cNvPr>
          <p:cNvGraphicFramePr>
            <a:graphicFrameLocks noGrp="1"/>
          </p:cNvGraphicFramePr>
          <p:nvPr>
            <p:ph idx="1"/>
            <p:extLst>
              <p:ext uri="{D42A27DB-BD31-4B8C-83A1-F6EECF244321}">
                <p14:modId xmlns:p14="http://schemas.microsoft.com/office/powerpoint/2010/main" val="3615214709"/>
              </p:ext>
            </p:extLst>
          </p:nvPr>
        </p:nvGraphicFramePr>
        <p:xfrm>
          <a:off x="2999656" y="1484784"/>
          <a:ext cx="6120680" cy="5029200"/>
        </p:xfrm>
        <a:graphic>
          <a:graphicData uri="http://schemas.openxmlformats.org/drawingml/2006/table">
            <a:tbl>
              <a:tblPr firstRow="1" lastRow="1" bandCol="1">
                <a:tableStyleId>{E8B1032C-EA38-4F05-BA0D-38AFFFC7BED3}</a:tableStyleId>
              </a:tblPr>
              <a:tblGrid>
                <a:gridCol w="2088232">
                  <a:extLst>
                    <a:ext uri="{9D8B030D-6E8A-4147-A177-3AD203B41FA5}">
                      <a16:colId xmlns:a16="http://schemas.microsoft.com/office/drawing/2014/main" val="4053187486"/>
                    </a:ext>
                  </a:extLst>
                </a:gridCol>
                <a:gridCol w="4032448">
                  <a:extLst>
                    <a:ext uri="{9D8B030D-6E8A-4147-A177-3AD203B41FA5}">
                      <a16:colId xmlns:a16="http://schemas.microsoft.com/office/drawing/2014/main" val="4189094544"/>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人力資源體系</a:t>
                      </a:r>
                      <a:endParaRPr lang="zh-TW" altLang="en-US" sz="2400" dirty="0"/>
                    </a:p>
                  </a:txBody>
                  <a:tcPr/>
                </a:tc>
                <a:tc hMerge="1">
                  <a:txBody>
                    <a:bodyPr/>
                    <a:lstStyle/>
                    <a:p>
                      <a:endParaRPr lang="zh-TW" altLang="en-US" dirty="0"/>
                    </a:p>
                  </a:txBody>
                  <a:tcPr/>
                </a:tc>
                <a:extLst>
                  <a:ext uri="{0D108BD9-81ED-4DB2-BD59-A6C34878D82A}">
                    <a16:rowId xmlns:a16="http://schemas.microsoft.com/office/drawing/2014/main" val="2704439468"/>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人力確保</a:t>
                      </a:r>
                      <a:endParaRPr lang="zh-TW" altLang="en-US" sz="2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人力規劃</a:t>
                      </a:r>
                      <a:endParaRPr lang="zh-TW" altLang="en-US" sz="2400" dirty="0"/>
                    </a:p>
                  </a:txBody>
                  <a:tcPr/>
                </a:tc>
                <a:extLst>
                  <a:ext uri="{0D108BD9-81ED-4DB2-BD59-A6C34878D82A}">
                    <a16:rowId xmlns:a16="http://schemas.microsoft.com/office/drawing/2014/main" val="3339819126"/>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招募與任用</a:t>
                      </a:r>
                      <a:endParaRPr lang="zh-TW" altLang="en-US" sz="2400" dirty="0"/>
                    </a:p>
                  </a:txBody>
                  <a:tcPr/>
                </a:tc>
                <a:extLst>
                  <a:ext uri="{0D108BD9-81ED-4DB2-BD59-A6C34878D82A}">
                    <a16:rowId xmlns:a16="http://schemas.microsoft.com/office/drawing/2014/main" val="2113504597"/>
                  </a:ext>
                </a:extLst>
              </a:tr>
              <a:tr h="37084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人力開發</a:t>
                      </a:r>
                      <a:endParaRPr lang="zh-TW" altLang="en-US" sz="2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教育訓練</a:t>
                      </a:r>
                      <a:endParaRPr lang="zh-TW" altLang="en-US" sz="2400" dirty="0"/>
                    </a:p>
                  </a:txBody>
                  <a:tcPr/>
                </a:tc>
                <a:extLst>
                  <a:ext uri="{0D108BD9-81ED-4DB2-BD59-A6C34878D82A}">
                    <a16:rowId xmlns:a16="http://schemas.microsoft.com/office/drawing/2014/main" val="1611899170"/>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績效評估與發展</a:t>
                      </a:r>
                      <a:endParaRPr lang="zh-TW" altLang="en-US" sz="2400" dirty="0"/>
                    </a:p>
                  </a:txBody>
                  <a:tcPr/>
                </a:tc>
                <a:extLst>
                  <a:ext uri="{0D108BD9-81ED-4DB2-BD59-A6C34878D82A}">
                    <a16:rowId xmlns:a16="http://schemas.microsoft.com/office/drawing/2014/main" val="3762718543"/>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人力異動</a:t>
                      </a:r>
                      <a:endParaRPr lang="zh-TW" altLang="en-US" sz="2400" dirty="0"/>
                    </a:p>
                  </a:txBody>
                  <a:tcPr/>
                </a:tc>
                <a:extLst>
                  <a:ext uri="{0D108BD9-81ED-4DB2-BD59-A6C34878D82A}">
                    <a16:rowId xmlns:a16="http://schemas.microsoft.com/office/drawing/2014/main" val="2526981327"/>
                  </a:ext>
                </a:extLst>
              </a:tr>
              <a:tr h="37084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人力報償</a:t>
                      </a:r>
                      <a:endParaRPr lang="zh-TW" altLang="en-US" sz="2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薪資管理</a:t>
                      </a:r>
                      <a:endParaRPr lang="zh-TW" altLang="en-US" sz="2400" dirty="0"/>
                    </a:p>
                  </a:txBody>
                  <a:tcPr/>
                </a:tc>
                <a:extLst>
                  <a:ext uri="{0D108BD9-81ED-4DB2-BD59-A6C34878D82A}">
                    <a16:rowId xmlns:a16="http://schemas.microsoft.com/office/drawing/2014/main" val="3525224220"/>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福利措施</a:t>
                      </a:r>
                      <a:endParaRPr lang="zh-TW" altLang="en-US" sz="2400" dirty="0"/>
                    </a:p>
                  </a:txBody>
                  <a:tcPr/>
                </a:tc>
                <a:extLst>
                  <a:ext uri="{0D108BD9-81ED-4DB2-BD59-A6C34878D82A}">
                    <a16:rowId xmlns:a16="http://schemas.microsoft.com/office/drawing/2014/main" val="2545083562"/>
                  </a:ext>
                </a:extLst>
              </a:tr>
              <a:tr h="370840">
                <a:tc vMerge="1">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員工安全</a:t>
                      </a:r>
                      <a:endParaRPr lang="zh-TW" altLang="en-US" sz="2400" dirty="0"/>
                    </a:p>
                  </a:txBody>
                  <a:tcPr/>
                </a:tc>
                <a:extLst>
                  <a:ext uri="{0D108BD9-81ED-4DB2-BD59-A6C34878D82A}">
                    <a16:rowId xmlns:a16="http://schemas.microsoft.com/office/drawing/2014/main" val="38327711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人力維持</a:t>
                      </a:r>
                      <a:endParaRPr kumimoji="0" lang="zh-TW" altLang="zh-TW" sz="2400" b="1"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勞資關係</a:t>
                      </a:r>
                      <a:endParaRPr lang="zh-TW" altLang="en-US" sz="2400" dirty="0"/>
                    </a:p>
                  </a:txBody>
                  <a:tcPr/>
                </a:tc>
                <a:extLst>
                  <a:ext uri="{0D108BD9-81ED-4DB2-BD59-A6C34878D82A}">
                    <a16:rowId xmlns:a16="http://schemas.microsoft.com/office/drawing/2014/main" val="2550032841"/>
                  </a:ext>
                </a:extLst>
              </a:tr>
              <a:tr h="23463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cap="none" normalizeH="0" baseline="0" dirty="0">
                          <a:ln>
                            <a:noFill/>
                          </a:ln>
                          <a:solidFill>
                            <a:schemeClr val="tx1"/>
                          </a:solidFill>
                          <a:effectLst/>
                          <a:latin typeface="Arial" charset="0"/>
                          <a:ea typeface="標楷體" pitchFamily="65" charset="-120"/>
                          <a:cs typeface="Arial" charset="0"/>
                        </a:rPr>
                        <a:t>人力資源</a:t>
                      </a:r>
                      <a:r>
                        <a:rPr kumimoji="0" lang="zh-TW" altLang="zh-TW" sz="2400" b="1" i="0" u="none" strike="noStrike" cap="none" normalizeH="0" baseline="0" dirty="0">
                          <a:ln>
                            <a:noFill/>
                          </a:ln>
                          <a:solidFill>
                            <a:schemeClr val="tx1"/>
                          </a:solidFill>
                          <a:effectLst/>
                          <a:latin typeface="Arial" charset="0"/>
                          <a:ea typeface="標楷體" pitchFamily="65" charset="-120"/>
                          <a:cs typeface="Arial" charset="0"/>
                        </a:rPr>
                        <a:t>整體效能</a:t>
                      </a:r>
                      <a:endParaRPr kumimoji="0" lang="zh-TW" altLang="zh-TW" sz="2400" b="1"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1800" b="1"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a:tc>
                <a:extLst>
                  <a:ext uri="{0D108BD9-81ED-4DB2-BD59-A6C34878D82A}">
                    <a16:rowId xmlns:a16="http://schemas.microsoft.com/office/drawing/2014/main" val="3983115982"/>
                  </a:ext>
                </a:extLst>
              </a:tr>
            </a:tbl>
          </a:graphicData>
        </a:graphic>
      </p:graphicFrame>
      <p:sp>
        <p:nvSpPr>
          <p:cNvPr id="3" name="日期版面配置區 2">
            <a:extLst>
              <a:ext uri="{FF2B5EF4-FFF2-40B4-BE49-F238E27FC236}">
                <a16:creationId xmlns:a16="http://schemas.microsoft.com/office/drawing/2014/main" id="{45E09C03-8C6A-4572-A844-F36BD9F96BB1}"/>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D1A49681-D6DA-4282-9C51-E599F52C7EF1}"/>
              </a:ext>
            </a:extLst>
          </p:cNvPr>
          <p:cNvSpPr>
            <a:spLocks noGrp="1"/>
          </p:cNvSpPr>
          <p:nvPr>
            <p:ph type="sldNum" sz="quarter" idx="12"/>
          </p:nvPr>
        </p:nvSpPr>
        <p:spPr/>
        <p:txBody>
          <a:bodyPr/>
          <a:lstStyle/>
          <a:p>
            <a:fld id="{435501B9-797A-47CE-A9CF-9BDB67267007}" type="slidenum">
              <a:rPr lang="zh-TW" altLang="en-US" smtClean="0"/>
              <a:pPr/>
              <a:t>20</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B14797-867D-4BA0-B863-9B700C62AA1D}"/>
              </a:ext>
            </a:extLst>
          </p:cNvPr>
          <p:cNvSpPr>
            <a:spLocks noGrp="1"/>
          </p:cNvSpPr>
          <p:nvPr>
            <p:ph type="title"/>
          </p:nvPr>
        </p:nvSpPr>
        <p:spPr/>
        <p:txBody>
          <a:bodyPr/>
          <a:lstStyle/>
          <a:p>
            <a:r>
              <a:rPr lang="en-US" altLang="zh-TW" dirty="0"/>
              <a:t>10.4.3 </a:t>
            </a:r>
            <a:r>
              <a:rPr lang="zh-TW" altLang="en-US" dirty="0"/>
              <a:t>量化人力資源績效指標的建立</a:t>
            </a:r>
          </a:p>
        </p:txBody>
      </p:sp>
      <p:pic>
        <p:nvPicPr>
          <p:cNvPr id="10" name="內容版面配置區 9">
            <a:extLst>
              <a:ext uri="{FF2B5EF4-FFF2-40B4-BE49-F238E27FC236}">
                <a16:creationId xmlns:a16="http://schemas.microsoft.com/office/drawing/2014/main" id="{2ED9D864-C339-46BC-9E9D-621A07C55E61}"/>
              </a:ext>
            </a:extLst>
          </p:cNvPr>
          <p:cNvPicPr>
            <a:picLocks noGrp="1" noChangeAspect="1"/>
          </p:cNvPicPr>
          <p:nvPr>
            <p:ph idx="1"/>
          </p:nvPr>
        </p:nvPicPr>
        <p:blipFill>
          <a:blip r:embed="rId2"/>
          <a:stretch>
            <a:fillRect/>
          </a:stretch>
        </p:blipFill>
        <p:spPr>
          <a:xfrm>
            <a:off x="2764817" y="1052513"/>
            <a:ext cx="6662365" cy="5689600"/>
          </a:xfrm>
          <a:prstGeom prst="rect">
            <a:avLst/>
          </a:prstGeom>
        </p:spPr>
      </p:pic>
      <p:sp>
        <p:nvSpPr>
          <p:cNvPr id="4" name="日期版面配置區 3">
            <a:extLst>
              <a:ext uri="{FF2B5EF4-FFF2-40B4-BE49-F238E27FC236}">
                <a16:creationId xmlns:a16="http://schemas.microsoft.com/office/drawing/2014/main" id="{8C92A8D3-F16C-4C2B-B985-9EBDC9264376}"/>
              </a:ext>
            </a:extLst>
          </p:cNvPr>
          <p:cNvSpPr>
            <a:spLocks noGrp="1"/>
          </p:cNvSpPr>
          <p:nvPr>
            <p:ph type="dt" sz="half" idx="10"/>
          </p:nvPr>
        </p:nvSpPr>
        <p:spPr/>
        <p:txBody>
          <a:bodyPr/>
          <a:lstStyle/>
          <a:p>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4AC93D75-EC6C-4758-BDE0-965E7B357FCC}"/>
              </a:ext>
            </a:extLst>
          </p:cNvPr>
          <p:cNvSpPr>
            <a:spLocks noGrp="1"/>
          </p:cNvSpPr>
          <p:nvPr>
            <p:ph type="sldNum" sz="quarter" idx="12"/>
          </p:nvPr>
        </p:nvSpPr>
        <p:spPr/>
        <p:txBody>
          <a:bodyPr/>
          <a:lstStyle/>
          <a:p>
            <a:fld id="{435501B9-797A-47CE-A9CF-9BDB67267007}" type="slidenum">
              <a:rPr lang="zh-TW" altLang="en-US" smtClean="0"/>
              <a:pPr/>
              <a:t>21</a:t>
            </a:fld>
            <a:endParaRPr lang="zh-TW" altLang="en-US"/>
          </a:p>
        </p:txBody>
      </p:sp>
    </p:spTree>
    <p:extLst>
      <p:ext uri="{BB962C8B-B14F-4D97-AF65-F5344CB8AC3E}">
        <p14:creationId xmlns:p14="http://schemas.microsoft.com/office/powerpoint/2010/main" val="25439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A26A9A-A61C-4D8F-90A4-3AF0C987B0CE}"/>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FA2D0268-591E-412F-994C-E8113FA64567}"/>
              </a:ext>
            </a:extLst>
          </p:cNvPr>
          <p:cNvPicPr>
            <a:picLocks noGrp="1" noChangeAspect="1"/>
          </p:cNvPicPr>
          <p:nvPr>
            <p:ph idx="1"/>
          </p:nvPr>
        </p:nvPicPr>
        <p:blipFill>
          <a:blip r:embed="rId2"/>
          <a:stretch>
            <a:fillRect/>
          </a:stretch>
        </p:blipFill>
        <p:spPr>
          <a:xfrm>
            <a:off x="3490653" y="19322"/>
            <a:ext cx="5171023" cy="6842126"/>
          </a:xfrm>
          <a:prstGeom prst="rect">
            <a:avLst/>
          </a:prstGeom>
        </p:spPr>
      </p:pic>
      <p:sp>
        <p:nvSpPr>
          <p:cNvPr id="4" name="日期版面配置區 3">
            <a:extLst>
              <a:ext uri="{FF2B5EF4-FFF2-40B4-BE49-F238E27FC236}">
                <a16:creationId xmlns:a16="http://schemas.microsoft.com/office/drawing/2014/main" id="{8D951EFB-4EE7-45B9-91DD-06EB980466F3}"/>
              </a:ext>
            </a:extLst>
          </p:cNvPr>
          <p:cNvSpPr>
            <a:spLocks noGrp="1"/>
          </p:cNvSpPr>
          <p:nvPr>
            <p:ph type="dt" sz="half" idx="10"/>
          </p:nvPr>
        </p:nvSpPr>
        <p:spPr/>
        <p:txBody>
          <a:bodyPr/>
          <a:lstStyle/>
          <a:p>
            <a:pPr>
              <a:defRPr/>
            </a:pPr>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2AB57831-98B4-4557-8BC6-04EE5AF770F7}"/>
              </a:ext>
            </a:extLst>
          </p:cNvPr>
          <p:cNvSpPr>
            <a:spLocks noGrp="1"/>
          </p:cNvSpPr>
          <p:nvPr>
            <p:ph type="sldNum" sz="quarter" idx="12"/>
          </p:nvPr>
        </p:nvSpPr>
        <p:spPr/>
        <p:txBody>
          <a:bodyPr/>
          <a:lstStyle/>
          <a:p>
            <a:fld id="{435501B9-797A-47CE-A9CF-9BDB67267007}" type="slidenum">
              <a:rPr lang="zh-TW" altLang="en-US" smtClean="0"/>
              <a:pPr/>
              <a:t>22</a:t>
            </a:fld>
            <a:endParaRPr lang="zh-TW" altLang="en-US"/>
          </a:p>
        </p:txBody>
      </p:sp>
    </p:spTree>
    <p:extLst>
      <p:ext uri="{BB962C8B-B14F-4D97-AF65-F5344CB8AC3E}">
        <p14:creationId xmlns:p14="http://schemas.microsoft.com/office/powerpoint/2010/main" val="678382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94C6F1-089D-4CFB-97C5-3ED498B81365}"/>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436BB07D-B6AF-460C-B8EB-C098DDA8AAED}"/>
              </a:ext>
            </a:extLst>
          </p:cNvPr>
          <p:cNvSpPr>
            <a:spLocks noGrp="1"/>
          </p:cNvSpPr>
          <p:nvPr>
            <p:ph type="dt" sz="half" idx="10"/>
          </p:nvPr>
        </p:nvSpPr>
        <p:spPr/>
        <p:txBody>
          <a:bodyPr/>
          <a:lstStyle/>
          <a:p>
            <a:pPr>
              <a:defRPr/>
            </a:pPr>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19A10ADB-C65B-4737-A0AA-90A757066F09}"/>
              </a:ext>
            </a:extLst>
          </p:cNvPr>
          <p:cNvSpPr>
            <a:spLocks noGrp="1"/>
          </p:cNvSpPr>
          <p:nvPr>
            <p:ph type="sldNum" sz="quarter" idx="12"/>
          </p:nvPr>
        </p:nvSpPr>
        <p:spPr/>
        <p:txBody>
          <a:bodyPr/>
          <a:lstStyle/>
          <a:p>
            <a:fld id="{435501B9-797A-47CE-A9CF-9BDB67267007}" type="slidenum">
              <a:rPr lang="zh-TW" altLang="en-US" smtClean="0"/>
              <a:pPr/>
              <a:t>23</a:t>
            </a:fld>
            <a:endParaRPr lang="zh-TW" altLang="en-US"/>
          </a:p>
        </p:txBody>
      </p:sp>
      <p:sp>
        <p:nvSpPr>
          <p:cNvPr id="8" name="內容版面配置區 7">
            <a:extLst>
              <a:ext uri="{FF2B5EF4-FFF2-40B4-BE49-F238E27FC236}">
                <a16:creationId xmlns:a16="http://schemas.microsoft.com/office/drawing/2014/main" id="{6918B03C-05E5-410A-BB42-C86BAA52FE37}"/>
              </a:ext>
            </a:extLst>
          </p:cNvPr>
          <p:cNvSpPr>
            <a:spLocks noGrp="1"/>
          </p:cNvSpPr>
          <p:nvPr>
            <p:ph idx="1"/>
          </p:nvPr>
        </p:nvSpPr>
        <p:spPr/>
        <p:txBody>
          <a:bodyPr/>
          <a:lstStyle/>
          <a:p>
            <a:endParaRPr lang="zh-TW" altLang="en-US"/>
          </a:p>
        </p:txBody>
      </p:sp>
      <p:pic>
        <p:nvPicPr>
          <p:cNvPr id="9" name="圖片 8">
            <a:extLst>
              <a:ext uri="{FF2B5EF4-FFF2-40B4-BE49-F238E27FC236}">
                <a16:creationId xmlns:a16="http://schemas.microsoft.com/office/drawing/2014/main" id="{92964738-E5E2-4A77-BEB5-DA3A0C663582}"/>
              </a:ext>
            </a:extLst>
          </p:cNvPr>
          <p:cNvPicPr>
            <a:picLocks noChangeAspect="1"/>
          </p:cNvPicPr>
          <p:nvPr/>
        </p:nvPicPr>
        <p:blipFill>
          <a:blip r:embed="rId2"/>
          <a:stretch>
            <a:fillRect/>
          </a:stretch>
        </p:blipFill>
        <p:spPr>
          <a:xfrm>
            <a:off x="3631505" y="0"/>
            <a:ext cx="4928989" cy="6858000"/>
          </a:xfrm>
          <a:prstGeom prst="rect">
            <a:avLst/>
          </a:prstGeom>
        </p:spPr>
      </p:pic>
    </p:spTree>
    <p:extLst>
      <p:ext uri="{BB962C8B-B14F-4D97-AF65-F5344CB8AC3E}">
        <p14:creationId xmlns:p14="http://schemas.microsoft.com/office/powerpoint/2010/main" val="1508736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6224BA-E401-496B-9999-88734F57BDDC}"/>
              </a:ext>
            </a:extLst>
          </p:cNvPr>
          <p:cNvSpPr>
            <a:spLocks noGrp="1"/>
          </p:cNvSpPr>
          <p:nvPr>
            <p:ph type="title"/>
          </p:nvPr>
        </p:nvSpPr>
        <p:spPr/>
        <p:txBody>
          <a:bodyPr/>
          <a:lstStyle/>
          <a:p>
            <a:r>
              <a:rPr lang="en-US" altLang="zh-TW" dirty="0"/>
              <a:t>10.5.5</a:t>
            </a:r>
            <a:r>
              <a:rPr lang="zh-TW" altLang="en-US" dirty="0"/>
              <a:t> 關鍵員工的留任率 </a:t>
            </a:r>
          </a:p>
        </p:txBody>
      </p:sp>
      <p:sp>
        <p:nvSpPr>
          <p:cNvPr id="25603" name="內容版面配置區 2">
            <a:extLst>
              <a:ext uri="{FF2B5EF4-FFF2-40B4-BE49-F238E27FC236}">
                <a16:creationId xmlns:a16="http://schemas.microsoft.com/office/drawing/2014/main" id="{6CB77432-0DE7-432E-88E4-B9EB86034DCD}"/>
              </a:ext>
            </a:extLst>
          </p:cNvPr>
          <p:cNvSpPr>
            <a:spLocks noGrp="1"/>
          </p:cNvSpPr>
          <p:nvPr>
            <p:ph idx="1"/>
          </p:nvPr>
        </p:nvSpPr>
        <p:spPr/>
        <p:txBody>
          <a:bodyPr/>
          <a:lstStyle/>
          <a:p>
            <a:r>
              <a:rPr lang="zh-TW" altLang="en-US" dirty="0"/>
              <a:t>舉例說明</a:t>
            </a:r>
          </a:p>
          <a:p>
            <a:pPr lvl="1"/>
            <a:r>
              <a:rPr lang="zh-TW" altLang="en-US" dirty="0"/>
              <a:t>關鍵員工的留任率 </a:t>
            </a:r>
            <a:r>
              <a:rPr lang="en-US" altLang="zh-TW" dirty="0"/>
              <a:t>= (</a:t>
            </a:r>
            <a:r>
              <a:rPr lang="zh-TW" altLang="en-US" dirty="0"/>
              <a:t>期末剩下的人數 </a:t>
            </a:r>
            <a:r>
              <a:rPr lang="en-US" altLang="zh-TW" dirty="0"/>
              <a:t>/ </a:t>
            </a:r>
            <a:r>
              <a:rPr lang="zh-TW" altLang="en-US" dirty="0"/>
              <a:t>期初確認的總人數</a:t>
            </a:r>
            <a:r>
              <a:rPr lang="en-US" altLang="zh-TW" dirty="0"/>
              <a:t>) × 100%</a:t>
            </a:r>
          </a:p>
          <a:p>
            <a:r>
              <a:rPr lang="zh-TW" altLang="en-US" dirty="0"/>
              <a:t>資料來源：</a:t>
            </a:r>
          </a:p>
          <a:p>
            <a:pPr lvl="1"/>
            <a:r>
              <a:rPr lang="zh-TW" altLang="en-US" dirty="0"/>
              <a:t>企業組織必須對所謂 ”關鍵員工” </a:t>
            </a:r>
            <a:r>
              <a:rPr lang="en-US" altLang="zh-TW" dirty="0"/>
              <a:t>(key personnel) </a:t>
            </a:r>
            <a:r>
              <a:rPr lang="zh-TW" altLang="en-US" dirty="0"/>
              <a:t>有清楚的標準及定義。通常關鍵員工的界定是根據企業組織的營運策略、企業文化及核心價值、企業所重視且不易被模仿取代的核心技能及績效報酬的策略。這些資料可以自薪資系統 </a:t>
            </a:r>
            <a:r>
              <a:rPr lang="en-US" altLang="zh-TW" dirty="0"/>
              <a:t>(</a:t>
            </a:r>
            <a:r>
              <a:rPr lang="zh-TW" altLang="en-US" dirty="0"/>
              <a:t>用以瞭解員工是否有異動</a:t>
            </a:r>
            <a:r>
              <a:rPr lang="en-US" altLang="zh-TW" dirty="0"/>
              <a:t>) </a:t>
            </a:r>
            <a:r>
              <a:rPr lang="zh-TW" altLang="en-US" dirty="0"/>
              <a:t>及人事基本資料庫中取得。</a:t>
            </a:r>
          </a:p>
        </p:txBody>
      </p:sp>
      <p:sp>
        <p:nvSpPr>
          <p:cNvPr id="3" name="日期版面配置區 2">
            <a:extLst>
              <a:ext uri="{FF2B5EF4-FFF2-40B4-BE49-F238E27FC236}">
                <a16:creationId xmlns:a16="http://schemas.microsoft.com/office/drawing/2014/main" id="{AAA55E2F-A7DB-488F-83D8-9F35BB93196F}"/>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9A351B0D-CCE2-480D-9E50-6EAE11C7CFCA}"/>
              </a:ext>
            </a:extLst>
          </p:cNvPr>
          <p:cNvSpPr>
            <a:spLocks noGrp="1"/>
          </p:cNvSpPr>
          <p:nvPr>
            <p:ph type="sldNum" sz="quarter" idx="12"/>
          </p:nvPr>
        </p:nvSpPr>
        <p:spPr/>
        <p:txBody>
          <a:bodyPr/>
          <a:lstStyle/>
          <a:p>
            <a:fld id="{435501B9-797A-47CE-A9CF-9BDB67267007}" type="slidenum">
              <a:rPr lang="zh-TW" altLang="en-US" smtClean="0"/>
              <a:pPr/>
              <a:t>24</a:t>
            </a:fld>
            <a:endParaRPr lang="zh-TW"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16EA03-30A4-4650-B0EA-AE2D328F8EF1}"/>
              </a:ext>
            </a:extLst>
          </p:cNvPr>
          <p:cNvSpPr>
            <a:spLocks noGrp="1"/>
          </p:cNvSpPr>
          <p:nvPr>
            <p:ph type="title"/>
          </p:nvPr>
        </p:nvSpPr>
        <p:spPr/>
        <p:txBody>
          <a:bodyPr/>
          <a:lstStyle/>
          <a:p>
            <a:r>
              <a:rPr lang="zh-TW" altLang="en-US" dirty="0"/>
              <a:t>關鍵員工的留任率 </a:t>
            </a:r>
          </a:p>
        </p:txBody>
      </p:sp>
      <p:sp>
        <p:nvSpPr>
          <p:cNvPr id="26627" name="內容版面配置區 2">
            <a:extLst>
              <a:ext uri="{FF2B5EF4-FFF2-40B4-BE49-F238E27FC236}">
                <a16:creationId xmlns:a16="http://schemas.microsoft.com/office/drawing/2014/main" id="{D1B32BC5-FAC3-4256-95A3-C51A8F1DFBB3}"/>
              </a:ext>
            </a:extLst>
          </p:cNvPr>
          <p:cNvSpPr>
            <a:spLocks noGrp="1"/>
          </p:cNvSpPr>
          <p:nvPr>
            <p:ph idx="1"/>
          </p:nvPr>
        </p:nvSpPr>
        <p:spPr/>
        <p:txBody>
          <a:bodyPr/>
          <a:lstStyle/>
          <a:p>
            <a:r>
              <a:rPr lang="zh-TW" altLang="en-US"/>
              <a:t>舉例說明：</a:t>
            </a:r>
          </a:p>
          <a:p>
            <a:pPr lvl="1"/>
            <a:r>
              <a:rPr lang="zh-TW" altLang="en-US"/>
              <a:t>假設一家企業在年初確認公司關鍵員工數為 </a:t>
            </a:r>
            <a:r>
              <a:rPr lang="en-US" altLang="zh-TW"/>
              <a:t>50 </a:t>
            </a:r>
            <a:r>
              <a:rPr lang="zh-TW" altLang="en-US"/>
              <a:t>人，其中有 </a:t>
            </a:r>
            <a:r>
              <a:rPr lang="en-US" altLang="zh-TW"/>
              <a:t>4 </a:t>
            </a:r>
            <a:r>
              <a:rPr lang="zh-TW" altLang="en-US"/>
              <a:t>人在期中離職。</a:t>
            </a:r>
          </a:p>
          <a:p>
            <a:pPr lvl="1"/>
            <a:r>
              <a:rPr lang="zh-TW" altLang="en-US"/>
              <a:t>該公司關鍵員工年度留任率 </a:t>
            </a:r>
            <a:r>
              <a:rPr lang="en-US" altLang="zh-TW"/>
              <a:t>= (50 – 4) / 50 × 100% = 92%</a:t>
            </a:r>
            <a:endParaRPr lang="zh-TW" altLang="en-US"/>
          </a:p>
        </p:txBody>
      </p:sp>
      <p:sp>
        <p:nvSpPr>
          <p:cNvPr id="3" name="日期版面配置區 2">
            <a:extLst>
              <a:ext uri="{FF2B5EF4-FFF2-40B4-BE49-F238E27FC236}">
                <a16:creationId xmlns:a16="http://schemas.microsoft.com/office/drawing/2014/main" id="{143537CF-EC3F-4809-9712-50AA7A854F2E}"/>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4ED14135-4ED6-4EB6-9CAB-BD68A093E143}"/>
              </a:ext>
            </a:extLst>
          </p:cNvPr>
          <p:cNvSpPr>
            <a:spLocks noGrp="1"/>
          </p:cNvSpPr>
          <p:nvPr>
            <p:ph type="sldNum" sz="quarter" idx="12"/>
          </p:nvPr>
        </p:nvSpPr>
        <p:spPr/>
        <p:txBody>
          <a:bodyPr/>
          <a:lstStyle/>
          <a:p>
            <a:fld id="{435501B9-797A-47CE-A9CF-9BDB67267007}" type="slidenum">
              <a:rPr lang="zh-TW" altLang="en-US" smtClean="0"/>
              <a:pPr/>
              <a:t>25</a:t>
            </a:fld>
            <a:endParaRPr lang="zh-TW"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56877A-7778-43FF-B60F-18DCE378A4D6}"/>
              </a:ext>
            </a:extLst>
          </p:cNvPr>
          <p:cNvSpPr>
            <a:spLocks noGrp="1"/>
          </p:cNvSpPr>
          <p:nvPr>
            <p:ph type="title"/>
          </p:nvPr>
        </p:nvSpPr>
        <p:spPr/>
        <p:txBody>
          <a:bodyPr/>
          <a:lstStyle/>
          <a:p>
            <a:r>
              <a:rPr lang="zh-TW" altLang="en-US" dirty="0"/>
              <a:t>關鍵員工的留任率 </a:t>
            </a:r>
          </a:p>
        </p:txBody>
      </p:sp>
      <p:sp>
        <p:nvSpPr>
          <p:cNvPr id="27651" name="內容版面配置區 2">
            <a:extLst>
              <a:ext uri="{FF2B5EF4-FFF2-40B4-BE49-F238E27FC236}">
                <a16:creationId xmlns:a16="http://schemas.microsoft.com/office/drawing/2014/main" id="{EFA89E13-9D32-4071-9966-2E3CD6B03F96}"/>
              </a:ext>
            </a:extLst>
          </p:cNvPr>
          <p:cNvSpPr>
            <a:spLocks noGrp="1"/>
          </p:cNvSpPr>
          <p:nvPr>
            <p:ph idx="1"/>
          </p:nvPr>
        </p:nvSpPr>
        <p:spPr/>
        <p:txBody>
          <a:bodyPr/>
          <a:lstStyle/>
          <a:p>
            <a:r>
              <a:rPr lang="zh-TW" altLang="en-US" dirty="0"/>
              <a:t>管理意涵：</a:t>
            </a:r>
          </a:p>
          <a:p>
            <a:pPr lvl="1"/>
            <a:r>
              <a:rPr lang="zh-TW" altLang="en-US" dirty="0"/>
              <a:t>一般說來，高績效企業關鍵員工的年度留任率平均值在 </a:t>
            </a:r>
            <a:r>
              <a:rPr lang="en-US" altLang="zh-TW" dirty="0"/>
              <a:t>95% - 97.5% </a:t>
            </a:r>
            <a:r>
              <a:rPr lang="zh-TW" altLang="en-US" dirty="0"/>
              <a:t>之間。比產業均值較高的企業，顯示</a:t>
            </a:r>
            <a:r>
              <a:rPr lang="zh-TW" altLang="en-US" dirty="0">
                <a:solidFill>
                  <a:srgbClr val="FF0000"/>
                </a:solidFill>
              </a:rPr>
              <a:t>其關鍵員工的滿意度及參與率會比較高，可以突顯企業文化及核心價值，同時可能對外部人才有很大的吸引力。</a:t>
            </a:r>
          </a:p>
          <a:p>
            <a:endParaRPr lang="zh-TW" altLang="en-US" dirty="0"/>
          </a:p>
        </p:txBody>
      </p:sp>
      <p:sp>
        <p:nvSpPr>
          <p:cNvPr id="3" name="日期版面配置區 2">
            <a:extLst>
              <a:ext uri="{FF2B5EF4-FFF2-40B4-BE49-F238E27FC236}">
                <a16:creationId xmlns:a16="http://schemas.microsoft.com/office/drawing/2014/main" id="{846097BD-BED4-4710-A90A-2ABC22DA818C}"/>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59DFE38D-8F23-4627-9345-523949157C32}"/>
              </a:ext>
            </a:extLst>
          </p:cNvPr>
          <p:cNvSpPr>
            <a:spLocks noGrp="1"/>
          </p:cNvSpPr>
          <p:nvPr>
            <p:ph type="sldNum" sz="quarter" idx="12"/>
          </p:nvPr>
        </p:nvSpPr>
        <p:spPr/>
        <p:txBody>
          <a:bodyPr/>
          <a:lstStyle/>
          <a:p>
            <a:fld id="{435501B9-797A-47CE-A9CF-9BDB67267007}" type="slidenum">
              <a:rPr lang="zh-TW" altLang="en-US" smtClean="0"/>
              <a:pPr/>
              <a:t>26</a:t>
            </a:fld>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1BB385-CD80-4396-A12F-51238E2E05F2}"/>
              </a:ext>
            </a:extLst>
          </p:cNvPr>
          <p:cNvSpPr>
            <a:spLocks noGrp="1"/>
          </p:cNvSpPr>
          <p:nvPr>
            <p:ph type="title"/>
          </p:nvPr>
        </p:nvSpPr>
        <p:spPr/>
        <p:txBody>
          <a:bodyPr/>
          <a:lstStyle/>
          <a:p>
            <a:r>
              <a:rPr lang="zh-TW" altLang="en-US" dirty="0"/>
              <a:t>關鍵員工的留任率 </a:t>
            </a:r>
          </a:p>
        </p:txBody>
      </p:sp>
      <p:sp>
        <p:nvSpPr>
          <p:cNvPr id="28675" name="內容版面配置區 2">
            <a:extLst>
              <a:ext uri="{FF2B5EF4-FFF2-40B4-BE49-F238E27FC236}">
                <a16:creationId xmlns:a16="http://schemas.microsoft.com/office/drawing/2014/main" id="{89492F87-1381-41E1-87BE-6CA363E00D45}"/>
              </a:ext>
            </a:extLst>
          </p:cNvPr>
          <p:cNvSpPr>
            <a:spLocks noGrp="1"/>
          </p:cNvSpPr>
          <p:nvPr>
            <p:ph idx="1"/>
          </p:nvPr>
        </p:nvSpPr>
        <p:spPr/>
        <p:txBody>
          <a:bodyPr/>
          <a:lstStyle/>
          <a:p>
            <a:r>
              <a:rPr lang="zh-TW" altLang="en-US" dirty="0"/>
              <a:t>如果企業組織關鍵員工的年度留任率比產業均值為低，一方面顯示企業在替換關鍵員工的相關成本 </a:t>
            </a:r>
            <a:r>
              <a:rPr lang="en-US" altLang="zh-TW" dirty="0"/>
              <a:t>(</a:t>
            </a:r>
            <a:r>
              <a:rPr lang="zh-TW" altLang="en-US" dirty="0"/>
              <a:t>包括時間及費用上</a:t>
            </a:r>
            <a:r>
              <a:rPr lang="en-US" altLang="zh-TW" dirty="0"/>
              <a:t>) </a:t>
            </a:r>
            <a:r>
              <a:rPr lang="zh-TW" altLang="en-US" dirty="0"/>
              <a:t>可能很高外，也會反映在企業的績效與企業與客戶間的關係。較低的關鍵員工的年度留任率，很可能顯示企業文化無法維繫與發展，另一方面企業績效也因為關鍵員工的流失，一時之間無法有效的提昇。</a:t>
            </a:r>
          </a:p>
        </p:txBody>
      </p:sp>
      <p:sp>
        <p:nvSpPr>
          <p:cNvPr id="3" name="日期版面配置區 2">
            <a:extLst>
              <a:ext uri="{FF2B5EF4-FFF2-40B4-BE49-F238E27FC236}">
                <a16:creationId xmlns:a16="http://schemas.microsoft.com/office/drawing/2014/main" id="{19D17455-405A-4AFC-A37E-5DEBE77ECD50}"/>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6F317BBF-5CC6-4AB4-B087-02300AB6CF63}"/>
              </a:ext>
            </a:extLst>
          </p:cNvPr>
          <p:cNvSpPr>
            <a:spLocks noGrp="1"/>
          </p:cNvSpPr>
          <p:nvPr>
            <p:ph type="sldNum" sz="quarter" idx="12"/>
          </p:nvPr>
        </p:nvSpPr>
        <p:spPr/>
        <p:txBody>
          <a:bodyPr/>
          <a:lstStyle/>
          <a:p>
            <a:fld id="{435501B9-797A-47CE-A9CF-9BDB67267007}" type="slidenum">
              <a:rPr lang="zh-TW" altLang="en-US" smtClean="0"/>
              <a:pPr/>
              <a:t>27</a:t>
            </a:fld>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4BAA38-F683-4691-871E-81B9DD1310CA}"/>
              </a:ext>
            </a:extLst>
          </p:cNvPr>
          <p:cNvSpPr>
            <a:spLocks noGrp="1"/>
          </p:cNvSpPr>
          <p:nvPr>
            <p:ph type="title"/>
          </p:nvPr>
        </p:nvSpPr>
        <p:spPr/>
        <p:txBody>
          <a:bodyPr/>
          <a:lstStyle/>
          <a:p>
            <a:r>
              <a:rPr lang="en-US" altLang="zh-TW" dirty="0"/>
              <a:t>10.5.1 </a:t>
            </a:r>
            <a:r>
              <a:rPr lang="zh-TW" altLang="en-US" dirty="0"/>
              <a:t>員工每人平均獲利 </a:t>
            </a:r>
          </a:p>
        </p:txBody>
      </p:sp>
      <p:sp>
        <p:nvSpPr>
          <p:cNvPr id="29699" name="內容版面配置區 2">
            <a:extLst>
              <a:ext uri="{FF2B5EF4-FFF2-40B4-BE49-F238E27FC236}">
                <a16:creationId xmlns:a16="http://schemas.microsoft.com/office/drawing/2014/main" id="{CE6FB8F5-4A1B-43AA-AAAB-DADC69C0EB87}"/>
              </a:ext>
            </a:extLst>
          </p:cNvPr>
          <p:cNvSpPr>
            <a:spLocks noGrp="1"/>
          </p:cNvSpPr>
          <p:nvPr>
            <p:ph idx="1"/>
          </p:nvPr>
        </p:nvSpPr>
        <p:spPr/>
        <p:txBody>
          <a:bodyPr/>
          <a:lstStyle/>
          <a:p>
            <a:r>
              <a:rPr lang="zh-TW" altLang="en-US" dirty="0"/>
              <a:t>舉例說明     </a:t>
            </a:r>
          </a:p>
          <a:p>
            <a:pPr lvl="1"/>
            <a:r>
              <a:rPr lang="zh-TW" altLang="en-US" dirty="0"/>
              <a:t>員工每人平均獲利 </a:t>
            </a:r>
            <a:r>
              <a:rPr lang="en-US" altLang="zh-TW" dirty="0"/>
              <a:t>= </a:t>
            </a:r>
            <a:r>
              <a:rPr lang="zh-TW" altLang="en-US" dirty="0"/>
              <a:t>營業利潤 </a:t>
            </a:r>
            <a:r>
              <a:rPr lang="en-US" altLang="zh-TW" dirty="0"/>
              <a:t>/ </a:t>
            </a:r>
            <a:r>
              <a:rPr lang="zh-TW" altLang="en-US" dirty="0"/>
              <a:t>全職員工的約當數</a:t>
            </a:r>
          </a:p>
          <a:p>
            <a:r>
              <a:rPr lang="zh-TW" altLang="en-US" dirty="0"/>
              <a:t>資料來源：</a:t>
            </a:r>
          </a:p>
          <a:p>
            <a:pPr lvl="1"/>
            <a:r>
              <a:rPr lang="zh-TW" altLang="en-US" dirty="0"/>
              <a:t>營業利潤可以自公司的年度財務報表中取得，全職員工的約當數可以從企業的薪資系統或員工基本資料表中取得。全職員工的約當數指的是每週工作</a:t>
            </a:r>
            <a:r>
              <a:rPr lang="en-US" altLang="zh-TW" dirty="0"/>
              <a:t>40</a:t>
            </a:r>
            <a:r>
              <a:rPr lang="zh-TW" altLang="en-US" dirty="0"/>
              <a:t>小時的員工總數，其中包括兼職、約聘及臨時員工，這些人的工時需要被轉化為全職員工的約當人數。</a:t>
            </a:r>
          </a:p>
          <a:p>
            <a:endParaRPr lang="zh-TW" altLang="en-US" dirty="0"/>
          </a:p>
        </p:txBody>
      </p:sp>
      <p:sp>
        <p:nvSpPr>
          <p:cNvPr id="3" name="日期版面配置區 2">
            <a:extLst>
              <a:ext uri="{FF2B5EF4-FFF2-40B4-BE49-F238E27FC236}">
                <a16:creationId xmlns:a16="http://schemas.microsoft.com/office/drawing/2014/main" id="{426F53D9-E37E-497B-AA5E-6DBB9FA864BA}"/>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0FEBE3E2-326F-4558-9668-38EB6164DE90}"/>
              </a:ext>
            </a:extLst>
          </p:cNvPr>
          <p:cNvSpPr>
            <a:spLocks noGrp="1"/>
          </p:cNvSpPr>
          <p:nvPr>
            <p:ph type="sldNum" sz="quarter" idx="12"/>
          </p:nvPr>
        </p:nvSpPr>
        <p:spPr/>
        <p:txBody>
          <a:bodyPr/>
          <a:lstStyle/>
          <a:p>
            <a:fld id="{435501B9-797A-47CE-A9CF-9BDB67267007}" type="slidenum">
              <a:rPr lang="zh-TW" altLang="en-US" smtClean="0"/>
              <a:pPr/>
              <a:t>28</a:t>
            </a:fld>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453FD2-69C4-4CC5-BB9E-70053E13C6D3}"/>
              </a:ext>
            </a:extLst>
          </p:cNvPr>
          <p:cNvSpPr>
            <a:spLocks noGrp="1"/>
          </p:cNvSpPr>
          <p:nvPr>
            <p:ph type="title"/>
          </p:nvPr>
        </p:nvSpPr>
        <p:spPr/>
        <p:txBody>
          <a:bodyPr/>
          <a:lstStyle/>
          <a:p>
            <a:r>
              <a:rPr lang="zh-TW" altLang="en-US"/>
              <a:t>員工每人平均獲利</a:t>
            </a:r>
            <a:endParaRPr lang="zh-TW" altLang="en-US" dirty="0"/>
          </a:p>
        </p:txBody>
      </p:sp>
      <p:sp>
        <p:nvSpPr>
          <p:cNvPr id="30723" name="內容版面配置區 2">
            <a:extLst>
              <a:ext uri="{FF2B5EF4-FFF2-40B4-BE49-F238E27FC236}">
                <a16:creationId xmlns:a16="http://schemas.microsoft.com/office/drawing/2014/main" id="{805CFCCC-4AF9-4286-B4D4-5352186FC6BC}"/>
              </a:ext>
            </a:extLst>
          </p:cNvPr>
          <p:cNvSpPr>
            <a:spLocks noGrp="1"/>
          </p:cNvSpPr>
          <p:nvPr>
            <p:ph idx="1"/>
          </p:nvPr>
        </p:nvSpPr>
        <p:spPr/>
        <p:txBody>
          <a:bodyPr/>
          <a:lstStyle/>
          <a:p>
            <a:r>
              <a:rPr lang="zh-TW" altLang="en-US"/>
              <a:t>說明：</a:t>
            </a:r>
          </a:p>
          <a:p>
            <a:pPr lvl="1"/>
            <a:r>
              <a:rPr lang="zh-TW" altLang="en-US"/>
              <a:t>假設國內一家上櫃公司</a:t>
            </a:r>
            <a:r>
              <a:rPr lang="en-US" altLang="zh-TW"/>
              <a:t>2007</a:t>
            </a:r>
            <a:r>
              <a:rPr lang="zh-TW" altLang="en-US"/>
              <a:t>六月份的營業利益為五千萬元。自公司的人事資本庫中，從事全職工作的員工數有 </a:t>
            </a:r>
            <a:r>
              <a:rPr lang="en-US" altLang="zh-TW"/>
              <a:t>250 </a:t>
            </a:r>
            <a:r>
              <a:rPr lang="zh-TW" altLang="en-US"/>
              <a:t>人，平均每人六月的加班時數為</a:t>
            </a:r>
            <a:r>
              <a:rPr lang="en-US" altLang="zh-TW"/>
              <a:t>2</a:t>
            </a:r>
            <a:r>
              <a:rPr lang="zh-TW" altLang="en-US"/>
              <a:t>小時。臨時工有 </a:t>
            </a:r>
            <a:r>
              <a:rPr lang="en-US" altLang="zh-TW"/>
              <a:t>100 </a:t>
            </a:r>
            <a:r>
              <a:rPr lang="zh-TW" altLang="en-US"/>
              <a:t>人，臨時員工的全職員工約當數為 </a:t>
            </a:r>
            <a:r>
              <a:rPr lang="en-US" altLang="zh-TW"/>
              <a:t>50 </a:t>
            </a:r>
            <a:r>
              <a:rPr lang="zh-TW" altLang="en-US"/>
              <a:t>人。</a:t>
            </a:r>
          </a:p>
          <a:p>
            <a:pPr lvl="1"/>
            <a:r>
              <a:rPr lang="zh-TW" altLang="en-US"/>
              <a:t>該公司六月份全職員工約當數總合為 </a:t>
            </a:r>
            <a:r>
              <a:rPr lang="en-US" altLang="zh-TW"/>
              <a:t>250 + 50 + (2 × 250) / 8 = 362.5</a:t>
            </a:r>
          </a:p>
          <a:p>
            <a:pPr lvl="1"/>
            <a:r>
              <a:rPr lang="zh-TW" altLang="en-US"/>
              <a:t>該公司每位員工六月平均獲利為 </a:t>
            </a:r>
            <a:r>
              <a:rPr lang="en-US" altLang="zh-TW"/>
              <a:t>$50,000,000 / 362.5 = $ 137,931</a:t>
            </a:r>
          </a:p>
          <a:p>
            <a:endParaRPr lang="zh-TW" altLang="en-US"/>
          </a:p>
        </p:txBody>
      </p:sp>
      <p:sp>
        <p:nvSpPr>
          <p:cNvPr id="3" name="日期版面配置區 2">
            <a:extLst>
              <a:ext uri="{FF2B5EF4-FFF2-40B4-BE49-F238E27FC236}">
                <a16:creationId xmlns:a16="http://schemas.microsoft.com/office/drawing/2014/main" id="{25B78187-5F91-4667-AC9F-278C368041C6}"/>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CB6484BD-4E6F-4A7D-A3C7-A4368BFF1D13}"/>
              </a:ext>
            </a:extLst>
          </p:cNvPr>
          <p:cNvSpPr>
            <a:spLocks noGrp="1"/>
          </p:cNvSpPr>
          <p:nvPr>
            <p:ph type="sldNum" sz="quarter" idx="12"/>
          </p:nvPr>
        </p:nvSpPr>
        <p:spPr/>
        <p:txBody>
          <a:bodyPr/>
          <a:lstStyle/>
          <a:p>
            <a:fld id="{435501B9-797A-47CE-A9CF-9BDB67267007}" type="slidenum">
              <a:rPr lang="zh-TW" altLang="en-US" smtClean="0"/>
              <a:pPr/>
              <a:t>29</a:t>
            </a:fld>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2E9490-1F75-42DF-9718-A01209A58BAB}"/>
              </a:ext>
            </a:extLst>
          </p:cNvPr>
          <p:cNvSpPr>
            <a:spLocks noGrp="1"/>
          </p:cNvSpPr>
          <p:nvPr>
            <p:ph type="title"/>
          </p:nvPr>
        </p:nvSpPr>
        <p:spPr/>
        <p:txBody>
          <a:bodyPr/>
          <a:lstStyle/>
          <a:p>
            <a:r>
              <a:rPr lang="zh-TW" altLang="en-US" dirty="0"/>
              <a:t>學習目標</a:t>
            </a:r>
          </a:p>
        </p:txBody>
      </p:sp>
      <p:sp>
        <p:nvSpPr>
          <p:cNvPr id="3" name="內容版面配置區 2">
            <a:extLst>
              <a:ext uri="{FF2B5EF4-FFF2-40B4-BE49-F238E27FC236}">
                <a16:creationId xmlns:a16="http://schemas.microsoft.com/office/drawing/2014/main" id="{9EDA1134-AF4F-4457-8983-2A33A18BFFE9}"/>
              </a:ext>
            </a:extLst>
          </p:cNvPr>
          <p:cNvSpPr>
            <a:spLocks noGrp="1"/>
          </p:cNvSpPr>
          <p:nvPr>
            <p:ph idx="1"/>
          </p:nvPr>
        </p:nvSpPr>
        <p:spPr/>
        <p:txBody>
          <a:bodyPr/>
          <a:lstStyle/>
          <a:p>
            <a:r>
              <a:rPr lang="zh-TW" altLang="en-US" dirty="0"/>
              <a:t>人力資源商業智慧對於企業組織決策與績效管理的影響。</a:t>
            </a:r>
          </a:p>
          <a:p>
            <a:r>
              <a:rPr lang="zh-TW" altLang="en-US" dirty="0"/>
              <a:t>瞭解人力資源績效指標的意義。</a:t>
            </a:r>
          </a:p>
          <a:p>
            <a:r>
              <a:rPr lang="zh-TW" altLang="en-US" dirty="0"/>
              <a:t>瞭解人力資源績效指標的分類與設計。</a:t>
            </a:r>
          </a:p>
          <a:p>
            <a:r>
              <a:rPr lang="zh-TW" altLang="en-US" dirty="0"/>
              <a:t>瞭解人力資源績效指標的解釋與運用。</a:t>
            </a:r>
          </a:p>
          <a:p>
            <a:r>
              <a:rPr lang="zh-TW" altLang="en-US" dirty="0"/>
              <a:t>瞭解如何在 </a:t>
            </a:r>
            <a:r>
              <a:rPr lang="en-US" altLang="zh-TW" dirty="0"/>
              <a:t>ERP </a:t>
            </a:r>
            <a:r>
              <a:rPr lang="zh-TW" altLang="en-US" dirty="0"/>
              <a:t>系統 </a:t>
            </a:r>
            <a:r>
              <a:rPr lang="en-US" altLang="zh-TW" dirty="0"/>
              <a:t>BI </a:t>
            </a:r>
            <a:r>
              <a:rPr lang="zh-TW" altLang="en-US" dirty="0"/>
              <a:t>模組中，操作系統取得相關人力資源績效指標。</a:t>
            </a:r>
          </a:p>
        </p:txBody>
      </p:sp>
      <p:sp>
        <p:nvSpPr>
          <p:cNvPr id="4" name="日期版面配置區 3">
            <a:extLst>
              <a:ext uri="{FF2B5EF4-FFF2-40B4-BE49-F238E27FC236}">
                <a16:creationId xmlns:a16="http://schemas.microsoft.com/office/drawing/2014/main" id="{9F3E8BEB-C6CF-4650-A4E3-A8BED8BBAA87}"/>
              </a:ext>
            </a:extLst>
          </p:cNvPr>
          <p:cNvSpPr>
            <a:spLocks noGrp="1"/>
          </p:cNvSpPr>
          <p:nvPr>
            <p:ph type="dt" sz="half" idx="10"/>
          </p:nvPr>
        </p:nvSpPr>
        <p:spPr/>
        <p:txBody>
          <a:bodyPr/>
          <a:lstStyle/>
          <a:p>
            <a:pPr>
              <a:defRPr/>
            </a:pPr>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051DF0E3-A450-4857-8D52-B7F3E92D1B01}"/>
              </a:ext>
            </a:extLst>
          </p:cNvPr>
          <p:cNvSpPr>
            <a:spLocks noGrp="1"/>
          </p:cNvSpPr>
          <p:nvPr>
            <p:ph type="sldNum" sz="quarter" idx="12"/>
          </p:nvPr>
        </p:nvSpPr>
        <p:spPr/>
        <p:txBody>
          <a:bodyPr/>
          <a:lstStyle/>
          <a:p>
            <a:fld id="{435501B9-797A-47CE-A9CF-9BDB67267007}" type="slidenum">
              <a:rPr lang="zh-TW" altLang="en-US" smtClean="0"/>
              <a:pPr/>
              <a:t>3</a:t>
            </a:fld>
            <a:endParaRPr lang="zh-TW" altLang="en-US"/>
          </a:p>
        </p:txBody>
      </p:sp>
    </p:spTree>
    <p:extLst>
      <p:ext uri="{BB962C8B-B14F-4D97-AF65-F5344CB8AC3E}">
        <p14:creationId xmlns:p14="http://schemas.microsoft.com/office/powerpoint/2010/main" val="1972196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F5C1CA-B0C1-4C78-B847-74564A8E9435}"/>
              </a:ext>
            </a:extLst>
          </p:cNvPr>
          <p:cNvSpPr>
            <a:spLocks noGrp="1"/>
          </p:cNvSpPr>
          <p:nvPr>
            <p:ph type="title"/>
          </p:nvPr>
        </p:nvSpPr>
        <p:spPr/>
        <p:txBody>
          <a:bodyPr/>
          <a:lstStyle/>
          <a:p>
            <a:r>
              <a:rPr lang="zh-TW" altLang="en-US" dirty="0"/>
              <a:t>員工每人平均獲利</a:t>
            </a:r>
          </a:p>
        </p:txBody>
      </p:sp>
      <p:sp>
        <p:nvSpPr>
          <p:cNvPr id="31747" name="內容版面配置區 2">
            <a:extLst>
              <a:ext uri="{FF2B5EF4-FFF2-40B4-BE49-F238E27FC236}">
                <a16:creationId xmlns:a16="http://schemas.microsoft.com/office/drawing/2014/main" id="{B8BFAC3C-E85E-430C-82D0-3CF0BDDCE4E4}"/>
              </a:ext>
            </a:extLst>
          </p:cNvPr>
          <p:cNvSpPr>
            <a:spLocks noGrp="1"/>
          </p:cNvSpPr>
          <p:nvPr>
            <p:ph idx="1"/>
          </p:nvPr>
        </p:nvSpPr>
        <p:spPr/>
        <p:txBody>
          <a:bodyPr/>
          <a:lstStyle/>
          <a:p>
            <a:r>
              <a:rPr lang="zh-TW" altLang="en-US"/>
              <a:t>實務運用與管理意涵：</a:t>
            </a:r>
          </a:p>
          <a:p>
            <a:pPr lvl="1"/>
            <a:r>
              <a:rPr lang="zh-TW" altLang="en-US"/>
              <a:t>由於離職因素的影響，每個月</a:t>
            </a:r>
            <a:r>
              <a:rPr lang="en-US" altLang="zh-TW"/>
              <a:t>(</a:t>
            </a:r>
            <a:r>
              <a:rPr lang="zh-TW" altLang="en-US"/>
              <a:t>季</a:t>
            </a:r>
            <a:r>
              <a:rPr lang="en-US" altLang="zh-TW"/>
              <a:t>)</a:t>
            </a:r>
            <a:r>
              <a:rPr lang="zh-TW" altLang="en-US"/>
              <a:t>全職員工約當數總合會有所變動，所以為求精確，員工每人平均獲利通常以月</a:t>
            </a:r>
            <a:r>
              <a:rPr lang="en-US" altLang="zh-TW"/>
              <a:t>(</a:t>
            </a:r>
            <a:r>
              <a:rPr lang="zh-TW" altLang="en-US"/>
              <a:t>季</a:t>
            </a:r>
            <a:r>
              <a:rPr lang="en-US" altLang="zh-TW"/>
              <a:t>)</a:t>
            </a:r>
            <a:r>
              <a:rPr lang="zh-TW" altLang="en-US"/>
              <a:t>為計算之基準。如果需得到年度員工每人平均獲利，則需累計當年度每個月</a:t>
            </a:r>
            <a:r>
              <a:rPr lang="en-US" altLang="zh-TW"/>
              <a:t>(</a:t>
            </a:r>
            <a:r>
              <a:rPr lang="zh-TW" altLang="en-US"/>
              <a:t>季</a:t>
            </a:r>
            <a:r>
              <a:rPr lang="en-US" altLang="zh-TW"/>
              <a:t>)</a:t>
            </a:r>
            <a:r>
              <a:rPr lang="zh-TW" altLang="en-US"/>
              <a:t>員工每人平均獲利而得到最後的數字。</a:t>
            </a:r>
          </a:p>
          <a:p>
            <a:endParaRPr lang="zh-TW" altLang="en-US"/>
          </a:p>
        </p:txBody>
      </p:sp>
      <p:sp>
        <p:nvSpPr>
          <p:cNvPr id="3" name="日期版面配置區 2">
            <a:extLst>
              <a:ext uri="{FF2B5EF4-FFF2-40B4-BE49-F238E27FC236}">
                <a16:creationId xmlns:a16="http://schemas.microsoft.com/office/drawing/2014/main" id="{3815B1D0-9D04-4798-8ADA-91CD392C3BE9}"/>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38B195C5-716F-4050-B880-127694F1E593}"/>
              </a:ext>
            </a:extLst>
          </p:cNvPr>
          <p:cNvSpPr>
            <a:spLocks noGrp="1"/>
          </p:cNvSpPr>
          <p:nvPr>
            <p:ph type="sldNum" sz="quarter" idx="12"/>
          </p:nvPr>
        </p:nvSpPr>
        <p:spPr/>
        <p:txBody>
          <a:bodyPr/>
          <a:lstStyle/>
          <a:p>
            <a:fld id="{435501B9-797A-47CE-A9CF-9BDB67267007}" type="slidenum">
              <a:rPr lang="zh-TW" altLang="en-US" smtClean="0"/>
              <a:pPr/>
              <a:t>30</a:t>
            </a:fld>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0D8F51-BDFE-48BC-A9C5-D86796212154}"/>
              </a:ext>
            </a:extLst>
          </p:cNvPr>
          <p:cNvSpPr>
            <a:spLocks noGrp="1"/>
          </p:cNvSpPr>
          <p:nvPr>
            <p:ph type="title"/>
          </p:nvPr>
        </p:nvSpPr>
        <p:spPr/>
        <p:txBody>
          <a:bodyPr/>
          <a:lstStyle/>
          <a:p>
            <a:r>
              <a:rPr lang="zh-TW" altLang="en-US" dirty="0"/>
              <a:t>員工每人平均獲利</a:t>
            </a:r>
          </a:p>
        </p:txBody>
      </p:sp>
      <p:sp>
        <p:nvSpPr>
          <p:cNvPr id="32771" name="內容版面配置區 2">
            <a:extLst>
              <a:ext uri="{FF2B5EF4-FFF2-40B4-BE49-F238E27FC236}">
                <a16:creationId xmlns:a16="http://schemas.microsoft.com/office/drawing/2014/main" id="{CDDC9098-D71D-47ED-AC71-A2BBC906648B}"/>
              </a:ext>
            </a:extLst>
          </p:cNvPr>
          <p:cNvSpPr>
            <a:spLocks noGrp="1"/>
          </p:cNvSpPr>
          <p:nvPr>
            <p:ph idx="1"/>
          </p:nvPr>
        </p:nvSpPr>
        <p:spPr/>
        <p:txBody>
          <a:bodyPr/>
          <a:lstStyle/>
          <a:p>
            <a:r>
              <a:rPr lang="zh-TW" altLang="en-US" dirty="0"/>
              <a:t>如果</a:t>
            </a:r>
            <a:r>
              <a:rPr lang="zh-TW" altLang="en-US" dirty="0">
                <a:solidFill>
                  <a:srgbClr val="FF0000"/>
                </a:solidFill>
              </a:rPr>
              <a:t>一家企業的每位員工的平均獲利高於產業的平均水準，通常表示其比其他同業擁有較佳的營運效率</a:t>
            </a:r>
            <a:r>
              <a:rPr lang="zh-TW" altLang="en-US" dirty="0"/>
              <a:t>。</a:t>
            </a:r>
            <a:endParaRPr lang="en-US" altLang="zh-TW" dirty="0"/>
          </a:p>
          <a:p>
            <a:r>
              <a:rPr lang="zh-TW" altLang="en-US" dirty="0"/>
              <a:t>較高的員工每人平均獲利間接意謂著企業可以以較低的成本來營運，因此可以雇用較少的員工，卻有較多的產出。值得注意的是，通常企業在營運的早期階段，會有較低的員工每人平均獲利，由其是那些著重在研發與產品開發的新興企業。</a:t>
            </a:r>
          </a:p>
        </p:txBody>
      </p:sp>
      <p:sp>
        <p:nvSpPr>
          <p:cNvPr id="3" name="日期版面配置區 2">
            <a:extLst>
              <a:ext uri="{FF2B5EF4-FFF2-40B4-BE49-F238E27FC236}">
                <a16:creationId xmlns:a16="http://schemas.microsoft.com/office/drawing/2014/main" id="{F9315F5E-013F-4CC4-9984-22F107F14B87}"/>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288A93ED-6609-4BAA-8C85-B90DD00C4FFE}"/>
              </a:ext>
            </a:extLst>
          </p:cNvPr>
          <p:cNvSpPr>
            <a:spLocks noGrp="1"/>
          </p:cNvSpPr>
          <p:nvPr>
            <p:ph type="sldNum" sz="quarter" idx="12"/>
          </p:nvPr>
        </p:nvSpPr>
        <p:spPr/>
        <p:txBody>
          <a:bodyPr/>
          <a:lstStyle/>
          <a:p>
            <a:fld id="{435501B9-797A-47CE-A9CF-9BDB67267007}" type="slidenum">
              <a:rPr lang="zh-TW" altLang="en-US" smtClean="0"/>
              <a:pPr/>
              <a:t>31</a:t>
            </a:fld>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44C21C-93FD-4CC5-9DBF-2A7B8B9D73A2}"/>
              </a:ext>
            </a:extLst>
          </p:cNvPr>
          <p:cNvSpPr>
            <a:spLocks noGrp="1"/>
          </p:cNvSpPr>
          <p:nvPr>
            <p:ph type="title"/>
          </p:nvPr>
        </p:nvSpPr>
        <p:spPr/>
        <p:txBody>
          <a:bodyPr/>
          <a:lstStyle/>
          <a:p>
            <a:r>
              <a:rPr lang="zh-TW" altLang="en-US" dirty="0"/>
              <a:t>員工每人平均獲利</a:t>
            </a:r>
          </a:p>
        </p:txBody>
      </p:sp>
      <p:sp>
        <p:nvSpPr>
          <p:cNvPr id="33795" name="內容版面配置區 2">
            <a:extLst>
              <a:ext uri="{FF2B5EF4-FFF2-40B4-BE49-F238E27FC236}">
                <a16:creationId xmlns:a16="http://schemas.microsoft.com/office/drawing/2014/main" id="{388E548A-D9BB-4C78-987E-F8891D95C34F}"/>
              </a:ext>
            </a:extLst>
          </p:cNvPr>
          <p:cNvSpPr>
            <a:spLocks noGrp="1"/>
          </p:cNvSpPr>
          <p:nvPr>
            <p:ph idx="1"/>
          </p:nvPr>
        </p:nvSpPr>
        <p:spPr/>
        <p:txBody>
          <a:bodyPr/>
          <a:lstStyle/>
          <a:p>
            <a:r>
              <a:rPr lang="zh-TW" altLang="en-US" dirty="0"/>
              <a:t>在實務運用上，員工每人平均獲利所獲得的數據最好用來比較相類似的公司，而不要與跨產業的公司相互比較，例如零售服務業會雇用較多的員工，其員工每人平均獲利會與產品研發的資訊軟體產業的員工有相當大的差距。</a:t>
            </a:r>
          </a:p>
        </p:txBody>
      </p:sp>
      <p:sp>
        <p:nvSpPr>
          <p:cNvPr id="3" name="日期版面配置區 2">
            <a:extLst>
              <a:ext uri="{FF2B5EF4-FFF2-40B4-BE49-F238E27FC236}">
                <a16:creationId xmlns:a16="http://schemas.microsoft.com/office/drawing/2014/main" id="{4446D693-7217-44E8-9D0A-F34EE476FC90}"/>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1024F4F1-2EF0-487B-B9BE-990C032A0A67}"/>
              </a:ext>
            </a:extLst>
          </p:cNvPr>
          <p:cNvSpPr>
            <a:spLocks noGrp="1"/>
          </p:cNvSpPr>
          <p:nvPr>
            <p:ph type="sldNum" sz="quarter" idx="12"/>
          </p:nvPr>
        </p:nvSpPr>
        <p:spPr/>
        <p:txBody>
          <a:bodyPr/>
          <a:lstStyle/>
          <a:p>
            <a:fld id="{435501B9-797A-47CE-A9CF-9BDB67267007}" type="slidenum">
              <a:rPr lang="zh-TW" altLang="en-US" smtClean="0"/>
              <a:pPr/>
              <a:t>32</a:t>
            </a:fld>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F5025F-1CFD-4544-8ADE-2B635AA94576}"/>
              </a:ext>
            </a:extLst>
          </p:cNvPr>
          <p:cNvSpPr>
            <a:spLocks noGrp="1"/>
          </p:cNvSpPr>
          <p:nvPr>
            <p:ph type="title"/>
          </p:nvPr>
        </p:nvSpPr>
        <p:spPr/>
        <p:txBody>
          <a:bodyPr>
            <a:normAutofit fontScale="90000"/>
          </a:bodyPr>
          <a:lstStyle/>
          <a:p>
            <a:r>
              <a:rPr lang="en-US" altLang="zh-TW" dirty="0"/>
              <a:t>10.6.1 </a:t>
            </a:r>
            <a:r>
              <a:rPr lang="zh-TW" altLang="en-US" dirty="0"/>
              <a:t>招募、甄選與任用活動的功能與流程</a:t>
            </a:r>
          </a:p>
        </p:txBody>
      </p:sp>
      <p:sp>
        <p:nvSpPr>
          <p:cNvPr id="36867" name="內容版面配置區 2">
            <a:extLst>
              <a:ext uri="{FF2B5EF4-FFF2-40B4-BE49-F238E27FC236}">
                <a16:creationId xmlns:a16="http://schemas.microsoft.com/office/drawing/2014/main" id="{A99AED1A-B7CB-410F-9E75-71934F839297}"/>
              </a:ext>
            </a:extLst>
          </p:cNvPr>
          <p:cNvSpPr>
            <a:spLocks noGrp="1"/>
          </p:cNvSpPr>
          <p:nvPr>
            <p:ph idx="1"/>
          </p:nvPr>
        </p:nvSpPr>
        <p:spPr>
          <a:xfrm>
            <a:off x="3215680" y="1451361"/>
            <a:ext cx="8366720" cy="4793864"/>
          </a:xfrm>
        </p:spPr>
        <p:txBody>
          <a:bodyPr>
            <a:normAutofit lnSpcReduction="10000"/>
          </a:bodyPr>
          <a:lstStyle/>
          <a:p>
            <a:pPr marL="514350" indent="-514350">
              <a:buFont typeface="+mj-lt"/>
              <a:buAutoNum type="arabicPeriod"/>
            </a:pPr>
            <a:r>
              <a:rPr lang="zh-TW" altLang="en-US" dirty="0"/>
              <a:t>擬定招募計畫</a:t>
            </a:r>
            <a:endParaRPr lang="en-US" altLang="zh-TW" dirty="0"/>
          </a:p>
          <a:p>
            <a:pPr marL="514350" indent="-514350">
              <a:buFont typeface="+mj-lt"/>
              <a:buAutoNum type="arabicPeriod"/>
            </a:pPr>
            <a:r>
              <a:rPr lang="zh-TW" altLang="en-US" dirty="0"/>
              <a:t>確定人力來源</a:t>
            </a:r>
            <a:endParaRPr lang="en-US" altLang="zh-TW" dirty="0"/>
          </a:p>
          <a:p>
            <a:pPr marL="514350" indent="-514350">
              <a:buFont typeface="+mj-lt"/>
              <a:buAutoNum type="arabicPeriod"/>
            </a:pPr>
            <a:r>
              <a:rPr lang="zh-TW" altLang="en-US" dirty="0"/>
              <a:t>選擇招募管道</a:t>
            </a:r>
            <a:endParaRPr lang="en-US" altLang="zh-TW" dirty="0"/>
          </a:p>
          <a:p>
            <a:pPr marL="514350" indent="-514350">
              <a:buFont typeface="+mj-lt"/>
              <a:buAutoNum type="arabicPeriod"/>
            </a:pPr>
            <a:r>
              <a:rPr lang="zh-TW" altLang="en-US" dirty="0"/>
              <a:t>執行招募與甄選活動</a:t>
            </a:r>
            <a:endParaRPr lang="en-US" altLang="zh-TW" dirty="0"/>
          </a:p>
          <a:p>
            <a:pPr marL="514350" indent="-514350">
              <a:buFont typeface="+mj-lt"/>
              <a:buAutoNum type="arabicPeriod"/>
            </a:pPr>
            <a:r>
              <a:rPr lang="zh-TW" altLang="en-US" dirty="0"/>
              <a:t>新進人員接受錄用</a:t>
            </a:r>
            <a:endParaRPr lang="en-US" altLang="zh-TW" dirty="0"/>
          </a:p>
          <a:p>
            <a:pPr marL="514350" indent="-514350">
              <a:buFont typeface="+mj-lt"/>
              <a:buAutoNum type="arabicPeriod"/>
            </a:pPr>
            <a:r>
              <a:rPr lang="zh-TW" altLang="en-US" dirty="0"/>
              <a:t>新人訓練</a:t>
            </a:r>
            <a:endParaRPr lang="en-US" altLang="zh-TW" dirty="0"/>
          </a:p>
          <a:p>
            <a:pPr marL="514350" indent="-514350">
              <a:buFont typeface="+mj-lt"/>
              <a:buAutoNum type="arabicPeriod"/>
            </a:pPr>
            <a:r>
              <a:rPr lang="zh-TW" altLang="en-US" dirty="0"/>
              <a:t>試用期期滿考核</a:t>
            </a:r>
            <a:endParaRPr lang="en-US" altLang="zh-TW" dirty="0"/>
          </a:p>
          <a:p>
            <a:pPr marL="514350" indent="-514350">
              <a:buFont typeface="+mj-lt"/>
              <a:buAutoNum type="arabicPeriod"/>
            </a:pPr>
            <a:r>
              <a:rPr lang="zh-TW" altLang="en-US" dirty="0"/>
              <a:t>正式任用</a:t>
            </a:r>
          </a:p>
        </p:txBody>
      </p:sp>
      <p:sp>
        <p:nvSpPr>
          <p:cNvPr id="3" name="日期版面配置區 2">
            <a:extLst>
              <a:ext uri="{FF2B5EF4-FFF2-40B4-BE49-F238E27FC236}">
                <a16:creationId xmlns:a16="http://schemas.microsoft.com/office/drawing/2014/main" id="{018B9429-B6D2-47A1-83FE-34B22C9AC253}"/>
              </a:ext>
            </a:extLst>
          </p:cNvPr>
          <p:cNvSpPr>
            <a:spLocks noGrp="1"/>
          </p:cNvSpPr>
          <p:nvPr>
            <p:ph type="dt" sz="half" idx="10"/>
          </p:nvPr>
        </p:nvSpPr>
        <p:spPr/>
        <p:txBody>
          <a:bodyPr/>
          <a:lstStyle/>
          <a:p>
            <a:r>
              <a:rPr lang="en-US" altLang="zh-TW"/>
              <a:t>© </a:t>
            </a:r>
            <a:r>
              <a:rPr lang="zh-TW" altLang="en-US"/>
              <a:t>滄海圖書</a:t>
            </a:r>
          </a:p>
        </p:txBody>
      </p:sp>
      <p:sp>
        <p:nvSpPr>
          <p:cNvPr id="6" name="投影片編號版面配置區 5">
            <a:extLst>
              <a:ext uri="{FF2B5EF4-FFF2-40B4-BE49-F238E27FC236}">
                <a16:creationId xmlns:a16="http://schemas.microsoft.com/office/drawing/2014/main" id="{C721CCFE-41F0-4E02-9CCE-447803D4DC4B}"/>
              </a:ext>
            </a:extLst>
          </p:cNvPr>
          <p:cNvSpPr>
            <a:spLocks noGrp="1"/>
          </p:cNvSpPr>
          <p:nvPr>
            <p:ph type="sldNum" sz="quarter" idx="12"/>
          </p:nvPr>
        </p:nvSpPr>
        <p:spPr/>
        <p:txBody>
          <a:bodyPr/>
          <a:lstStyle/>
          <a:p>
            <a:fld id="{435501B9-797A-47CE-A9CF-9BDB67267007}" type="slidenum">
              <a:rPr lang="zh-TW" altLang="en-US" smtClean="0"/>
              <a:pPr/>
              <a:t>33</a:t>
            </a:fld>
            <a:endParaRPr lang="zh-TW"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DC94D4-FB5E-4C89-AD96-9B4AEA428F32}"/>
              </a:ext>
            </a:extLst>
          </p:cNvPr>
          <p:cNvSpPr>
            <a:spLocks noGrp="1"/>
          </p:cNvSpPr>
          <p:nvPr>
            <p:ph type="title"/>
          </p:nvPr>
        </p:nvSpPr>
        <p:spPr/>
        <p:txBody>
          <a:bodyPr>
            <a:normAutofit fontScale="90000"/>
          </a:bodyPr>
          <a:lstStyle/>
          <a:p>
            <a:r>
              <a:rPr lang="en-US" altLang="zh-TW" dirty="0"/>
              <a:t>10.6.3 </a:t>
            </a:r>
            <a:r>
              <a:rPr lang="zh-TW" altLang="en-US" dirty="0"/>
              <a:t>招募、甄選與任用活動相關指標的應用與管理意義</a:t>
            </a:r>
          </a:p>
        </p:txBody>
      </p:sp>
      <p:sp>
        <p:nvSpPr>
          <p:cNvPr id="35843" name="內容版面配置區 2">
            <a:extLst>
              <a:ext uri="{FF2B5EF4-FFF2-40B4-BE49-F238E27FC236}">
                <a16:creationId xmlns:a16="http://schemas.microsoft.com/office/drawing/2014/main" id="{452033BB-AB86-45F2-9B85-0F1282BFFC8E}"/>
              </a:ext>
            </a:extLst>
          </p:cNvPr>
          <p:cNvSpPr>
            <a:spLocks noGrp="1"/>
          </p:cNvSpPr>
          <p:nvPr>
            <p:ph idx="1"/>
          </p:nvPr>
        </p:nvSpPr>
        <p:spPr/>
        <p:txBody>
          <a:bodyPr/>
          <a:lstStyle/>
          <a:p>
            <a:r>
              <a:rPr lang="zh-TW" altLang="en-US"/>
              <a:t>就人力資源績效指標中所提到的幾個例子，以坊間某</a:t>
            </a:r>
            <a:r>
              <a:rPr lang="en-US" altLang="zh-TW"/>
              <a:t>ERP</a:t>
            </a:r>
            <a:r>
              <a:rPr lang="zh-TW" altLang="en-US"/>
              <a:t>系統的</a:t>
            </a:r>
            <a:r>
              <a:rPr lang="en-US" altLang="zh-TW"/>
              <a:t>BI</a:t>
            </a:r>
            <a:r>
              <a:rPr lang="zh-TW" altLang="en-US"/>
              <a:t>模組示範操作</a:t>
            </a:r>
          </a:p>
          <a:p>
            <a:r>
              <a:rPr lang="zh-TW" altLang="en-US"/>
              <a:t>我們在進行人力資源關鍵績效指標的查詢</a:t>
            </a:r>
            <a:r>
              <a:rPr lang="en-US" altLang="zh-TW"/>
              <a:t>(Query)</a:t>
            </a:r>
            <a:r>
              <a:rPr lang="zh-TW" altLang="en-US"/>
              <a:t>之前，我們必須在該系統的模型化</a:t>
            </a:r>
            <a:r>
              <a:rPr lang="en-US" altLang="zh-TW"/>
              <a:t>(Modeling)</a:t>
            </a:r>
            <a:r>
              <a:rPr lang="zh-TW" altLang="en-US"/>
              <a:t>部份</a:t>
            </a:r>
          </a:p>
          <a:p>
            <a:pPr lvl="1"/>
            <a:r>
              <a:rPr lang="zh-TW" altLang="en-US"/>
              <a:t>建立資料模型</a:t>
            </a:r>
            <a:r>
              <a:rPr lang="en-US" altLang="zh-TW"/>
              <a:t>(Data Model)</a:t>
            </a:r>
            <a:endParaRPr lang="zh-TW" altLang="en-US"/>
          </a:p>
          <a:p>
            <a:pPr lvl="1"/>
            <a:r>
              <a:rPr lang="zh-TW" altLang="en-US"/>
              <a:t>把要分析的資料或數值先匯入系統</a:t>
            </a:r>
          </a:p>
          <a:p>
            <a:pPr lvl="1"/>
            <a:r>
              <a:rPr lang="zh-TW" altLang="en-US"/>
              <a:t>標明並定義所有的資料元素，並從而建立資料方塊</a:t>
            </a:r>
            <a:r>
              <a:rPr lang="en-US" altLang="zh-TW"/>
              <a:t>(Data Cube)</a:t>
            </a:r>
            <a:endParaRPr lang="zh-TW" altLang="en-US" dirty="0"/>
          </a:p>
        </p:txBody>
      </p:sp>
      <p:sp>
        <p:nvSpPr>
          <p:cNvPr id="3" name="日期版面配置區 2">
            <a:extLst>
              <a:ext uri="{FF2B5EF4-FFF2-40B4-BE49-F238E27FC236}">
                <a16:creationId xmlns:a16="http://schemas.microsoft.com/office/drawing/2014/main" id="{C604288A-8AF5-4AB4-BD56-4E27436DC4DD}"/>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44CD5F90-BE8A-42D9-BFAA-5BD505C5EC71}"/>
              </a:ext>
            </a:extLst>
          </p:cNvPr>
          <p:cNvSpPr>
            <a:spLocks noGrp="1"/>
          </p:cNvSpPr>
          <p:nvPr>
            <p:ph type="sldNum" sz="quarter" idx="12"/>
          </p:nvPr>
        </p:nvSpPr>
        <p:spPr/>
        <p:txBody>
          <a:bodyPr/>
          <a:lstStyle/>
          <a:p>
            <a:fld id="{435501B9-797A-47CE-A9CF-9BDB67267007}" type="slidenum">
              <a:rPr lang="zh-TW" altLang="en-US" smtClean="0"/>
              <a:pPr/>
              <a:t>34</a:t>
            </a:fld>
            <a:endParaRPr lang="zh-TW"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7559EB-BB4E-4AC9-8752-BC85EA20E88F}"/>
              </a:ext>
            </a:extLst>
          </p:cNvPr>
          <p:cNvSpPr>
            <a:spLocks noGrp="1"/>
          </p:cNvSpPr>
          <p:nvPr>
            <p:ph type="title"/>
          </p:nvPr>
        </p:nvSpPr>
        <p:spPr/>
        <p:txBody>
          <a:bodyPr/>
          <a:lstStyle/>
          <a:p>
            <a:r>
              <a:rPr lang="en-US" altLang="zh-TW"/>
              <a:t>KPI </a:t>
            </a:r>
            <a:r>
              <a:rPr lang="zh-TW" altLang="en-US"/>
              <a:t>之計算</a:t>
            </a:r>
            <a:endParaRPr lang="zh-TW" altLang="en-US" dirty="0"/>
          </a:p>
        </p:txBody>
      </p:sp>
      <p:sp>
        <p:nvSpPr>
          <p:cNvPr id="37891" name="內容版面配置區 2">
            <a:extLst>
              <a:ext uri="{FF2B5EF4-FFF2-40B4-BE49-F238E27FC236}">
                <a16:creationId xmlns:a16="http://schemas.microsoft.com/office/drawing/2014/main" id="{6654B669-C8C0-4849-8451-A0CD30BBFA62}"/>
              </a:ext>
            </a:extLst>
          </p:cNvPr>
          <p:cNvSpPr>
            <a:spLocks noGrp="1"/>
          </p:cNvSpPr>
          <p:nvPr>
            <p:ph idx="1"/>
          </p:nvPr>
        </p:nvSpPr>
        <p:spPr/>
        <p:txBody>
          <a:bodyPr/>
          <a:lstStyle/>
          <a:p>
            <a:r>
              <a:rPr lang="zh-TW" altLang="en-US"/>
              <a:t>運用 </a:t>
            </a:r>
            <a:r>
              <a:rPr lang="en-US" altLang="zh-TW"/>
              <a:t>Data flow </a:t>
            </a:r>
            <a:r>
              <a:rPr lang="zh-TW" altLang="en-US"/>
              <a:t>圖描寫了職能</a:t>
            </a:r>
            <a:r>
              <a:rPr lang="en-US" altLang="zh-TW"/>
              <a:t>/</a:t>
            </a:r>
            <a:r>
              <a:rPr lang="zh-TW" altLang="en-US"/>
              <a:t>角色 </a:t>
            </a:r>
            <a:r>
              <a:rPr lang="en-US" altLang="zh-TW"/>
              <a:t>(Roles)</a:t>
            </a:r>
            <a:r>
              <a:rPr lang="zh-TW" altLang="en-US"/>
              <a:t>、工作簿 </a:t>
            </a:r>
            <a:r>
              <a:rPr lang="en-US" altLang="zh-TW"/>
              <a:t>(Workbook) </a:t>
            </a:r>
            <a:r>
              <a:rPr lang="zh-TW" altLang="en-US"/>
              <a:t>之使用者介面、查詢 </a:t>
            </a:r>
            <a:r>
              <a:rPr lang="en-US" altLang="zh-TW"/>
              <a:t>(Queries) </a:t>
            </a:r>
            <a:r>
              <a:rPr lang="zh-TW" altLang="en-US"/>
              <a:t>及資訊方塊</a:t>
            </a:r>
            <a:r>
              <a:rPr lang="en-US" altLang="zh-TW"/>
              <a:t>(Info</a:t>
            </a:r>
            <a:r>
              <a:rPr lang="zh-TW" altLang="en-US"/>
              <a:t> </a:t>
            </a:r>
            <a:r>
              <a:rPr lang="en-US" altLang="zh-TW"/>
              <a:t>Cube) </a:t>
            </a:r>
            <a:r>
              <a:rPr lang="zh-TW" altLang="en-US"/>
              <a:t>間之關係。</a:t>
            </a:r>
            <a:endParaRPr lang="en-US" altLang="zh-TW"/>
          </a:p>
          <a:p>
            <a:r>
              <a:rPr lang="zh-TW" altLang="en-US"/>
              <a:t>運用</a:t>
            </a:r>
            <a:r>
              <a:rPr lang="en-US" altLang="zh-TW"/>
              <a:t>Star schema </a:t>
            </a:r>
            <a:r>
              <a:rPr lang="zh-TW" altLang="en-US"/>
              <a:t>圖呈現 </a:t>
            </a:r>
            <a:r>
              <a:rPr lang="en-US" altLang="zh-TW"/>
              <a:t>Fact table </a:t>
            </a:r>
            <a:r>
              <a:rPr lang="zh-TW" altLang="en-US"/>
              <a:t>與相關 </a:t>
            </a:r>
            <a:r>
              <a:rPr lang="en-US" altLang="zh-TW"/>
              <a:t>Dimension tables</a:t>
            </a:r>
            <a:r>
              <a:rPr lang="zh-TW" altLang="en-US"/>
              <a:t>。</a:t>
            </a:r>
            <a:endParaRPr lang="en-US" altLang="zh-TW"/>
          </a:p>
          <a:p>
            <a:r>
              <a:rPr lang="zh-TW" altLang="en-US"/>
              <a:t>輸入相關數字於系統，在系統中找出 </a:t>
            </a:r>
            <a:r>
              <a:rPr lang="en-US" altLang="zh-TW"/>
              <a:t>KPI</a:t>
            </a:r>
            <a:r>
              <a:rPr lang="zh-TW" altLang="en-US"/>
              <a:t> 相關公式，透過 </a:t>
            </a:r>
            <a:r>
              <a:rPr lang="en-US" altLang="zh-TW"/>
              <a:t>BI </a:t>
            </a:r>
            <a:r>
              <a:rPr lang="zh-TW" altLang="en-US"/>
              <a:t>系統，可計算出相關 </a:t>
            </a:r>
            <a:r>
              <a:rPr lang="en-US" altLang="zh-TW"/>
              <a:t>KPI </a:t>
            </a:r>
            <a:r>
              <a:rPr lang="zh-TW" altLang="en-US"/>
              <a:t>。</a:t>
            </a:r>
            <a:endParaRPr lang="zh-TW" altLang="en-US" dirty="0"/>
          </a:p>
        </p:txBody>
      </p:sp>
      <p:sp>
        <p:nvSpPr>
          <p:cNvPr id="3" name="日期版面配置區 2">
            <a:extLst>
              <a:ext uri="{FF2B5EF4-FFF2-40B4-BE49-F238E27FC236}">
                <a16:creationId xmlns:a16="http://schemas.microsoft.com/office/drawing/2014/main" id="{679F4B8C-2EC9-444A-A6F2-B90426D284EF}"/>
              </a:ext>
            </a:extLst>
          </p:cNvPr>
          <p:cNvSpPr>
            <a:spLocks noGrp="1"/>
          </p:cNvSpPr>
          <p:nvPr>
            <p:ph type="dt" sz="half" idx="10"/>
          </p:nvPr>
        </p:nvSpPr>
        <p:spPr/>
        <p:txBody>
          <a:bodyPr/>
          <a:lstStyle/>
          <a:p>
            <a:r>
              <a:rPr lang="en-US" altLang="zh-TW"/>
              <a:t>© </a:t>
            </a:r>
            <a:r>
              <a:rPr lang="zh-TW" altLang="en-US"/>
              <a:t>滄海圖書</a:t>
            </a:r>
          </a:p>
        </p:txBody>
      </p:sp>
      <p:sp>
        <p:nvSpPr>
          <p:cNvPr id="6" name="投影片編號版面配置區 5">
            <a:extLst>
              <a:ext uri="{FF2B5EF4-FFF2-40B4-BE49-F238E27FC236}">
                <a16:creationId xmlns:a16="http://schemas.microsoft.com/office/drawing/2014/main" id="{244E3826-4192-4230-890D-099AC6D188C6}"/>
              </a:ext>
            </a:extLst>
          </p:cNvPr>
          <p:cNvSpPr>
            <a:spLocks noGrp="1"/>
          </p:cNvSpPr>
          <p:nvPr>
            <p:ph type="sldNum" sz="quarter" idx="12"/>
          </p:nvPr>
        </p:nvSpPr>
        <p:spPr/>
        <p:txBody>
          <a:bodyPr/>
          <a:lstStyle/>
          <a:p>
            <a:fld id="{435501B9-797A-47CE-A9CF-9BDB67267007}" type="slidenum">
              <a:rPr lang="zh-TW" altLang="en-US" smtClean="0"/>
              <a:pPr/>
              <a:t>35</a:t>
            </a:fld>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FF0BBB-2B73-421C-9876-622BCCFD95D2}"/>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AC9A74F8-E990-4830-9A81-89C7E25280E9}"/>
              </a:ext>
            </a:extLst>
          </p:cNvPr>
          <p:cNvPicPr>
            <a:picLocks noGrp="1" noChangeAspect="1"/>
          </p:cNvPicPr>
          <p:nvPr>
            <p:ph idx="1"/>
          </p:nvPr>
        </p:nvPicPr>
        <p:blipFill>
          <a:blip r:embed="rId2"/>
          <a:stretch>
            <a:fillRect/>
          </a:stretch>
        </p:blipFill>
        <p:spPr>
          <a:xfrm>
            <a:off x="2373592" y="0"/>
            <a:ext cx="7444816" cy="6850063"/>
          </a:xfrm>
          <a:prstGeom prst="rect">
            <a:avLst/>
          </a:prstGeom>
        </p:spPr>
      </p:pic>
      <p:sp>
        <p:nvSpPr>
          <p:cNvPr id="4" name="日期版面配置區 3">
            <a:extLst>
              <a:ext uri="{FF2B5EF4-FFF2-40B4-BE49-F238E27FC236}">
                <a16:creationId xmlns:a16="http://schemas.microsoft.com/office/drawing/2014/main" id="{0E9731E5-7BD0-45CA-B494-AB0565390EBE}"/>
              </a:ext>
            </a:extLst>
          </p:cNvPr>
          <p:cNvSpPr>
            <a:spLocks noGrp="1"/>
          </p:cNvSpPr>
          <p:nvPr>
            <p:ph type="dt" sz="half" idx="10"/>
          </p:nvPr>
        </p:nvSpPr>
        <p:spPr/>
        <p:txBody>
          <a:bodyPr/>
          <a:lstStyle/>
          <a:p>
            <a:pPr>
              <a:defRPr/>
            </a:pPr>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9882EFC0-E6F8-4295-820D-30C47195D5E7}"/>
              </a:ext>
            </a:extLst>
          </p:cNvPr>
          <p:cNvSpPr>
            <a:spLocks noGrp="1"/>
          </p:cNvSpPr>
          <p:nvPr>
            <p:ph type="sldNum" sz="quarter" idx="12"/>
          </p:nvPr>
        </p:nvSpPr>
        <p:spPr/>
        <p:txBody>
          <a:bodyPr/>
          <a:lstStyle/>
          <a:p>
            <a:fld id="{435501B9-797A-47CE-A9CF-9BDB67267007}" type="slidenum">
              <a:rPr lang="zh-TW" altLang="en-US" smtClean="0"/>
              <a:pPr/>
              <a:t>36</a:t>
            </a:fld>
            <a:endParaRPr lang="zh-TW" altLang="en-US"/>
          </a:p>
        </p:txBody>
      </p:sp>
    </p:spTree>
    <p:extLst>
      <p:ext uri="{BB962C8B-B14F-4D97-AF65-F5344CB8AC3E}">
        <p14:creationId xmlns:p14="http://schemas.microsoft.com/office/powerpoint/2010/main" val="1120259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B2601D-CC23-4097-AF64-99DDE77C70A5}"/>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A7181BF6-B95D-4EB9-B31F-6111B070CBD1}"/>
              </a:ext>
            </a:extLst>
          </p:cNvPr>
          <p:cNvPicPr>
            <a:picLocks noGrp="1" noChangeAspect="1"/>
          </p:cNvPicPr>
          <p:nvPr>
            <p:ph idx="1"/>
          </p:nvPr>
        </p:nvPicPr>
        <p:blipFill>
          <a:blip r:embed="rId2"/>
          <a:stretch>
            <a:fillRect/>
          </a:stretch>
        </p:blipFill>
        <p:spPr>
          <a:xfrm>
            <a:off x="3041229" y="116632"/>
            <a:ext cx="6061328" cy="6625418"/>
          </a:xfrm>
          <a:prstGeom prst="rect">
            <a:avLst/>
          </a:prstGeom>
        </p:spPr>
      </p:pic>
      <p:sp>
        <p:nvSpPr>
          <p:cNvPr id="4" name="日期版面配置區 3">
            <a:extLst>
              <a:ext uri="{FF2B5EF4-FFF2-40B4-BE49-F238E27FC236}">
                <a16:creationId xmlns:a16="http://schemas.microsoft.com/office/drawing/2014/main" id="{B0F78F2A-653C-47D9-BE1C-EFB1A411C472}"/>
              </a:ext>
            </a:extLst>
          </p:cNvPr>
          <p:cNvSpPr>
            <a:spLocks noGrp="1"/>
          </p:cNvSpPr>
          <p:nvPr>
            <p:ph type="dt" sz="half" idx="10"/>
          </p:nvPr>
        </p:nvSpPr>
        <p:spPr/>
        <p:txBody>
          <a:bodyPr/>
          <a:lstStyle/>
          <a:p>
            <a:pPr>
              <a:defRPr/>
            </a:pPr>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F777D4BD-FA41-451D-9679-115BBA4D49C5}"/>
              </a:ext>
            </a:extLst>
          </p:cNvPr>
          <p:cNvSpPr>
            <a:spLocks noGrp="1"/>
          </p:cNvSpPr>
          <p:nvPr>
            <p:ph type="sldNum" sz="quarter" idx="12"/>
          </p:nvPr>
        </p:nvSpPr>
        <p:spPr/>
        <p:txBody>
          <a:bodyPr/>
          <a:lstStyle/>
          <a:p>
            <a:fld id="{435501B9-797A-47CE-A9CF-9BDB67267007}" type="slidenum">
              <a:rPr lang="zh-TW" altLang="en-US" smtClean="0"/>
              <a:pPr/>
              <a:t>37</a:t>
            </a:fld>
            <a:endParaRPr lang="zh-TW" altLang="en-US"/>
          </a:p>
        </p:txBody>
      </p:sp>
    </p:spTree>
    <p:extLst>
      <p:ext uri="{BB962C8B-B14F-4D97-AF65-F5344CB8AC3E}">
        <p14:creationId xmlns:p14="http://schemas.microsoft.com/office/powerpoint/2010/main" val="170936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B4902C-EA67-4EF8-BA06-2B161D1F2F86}"/>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D408226F-C3C0-4515-8DF0-A688F089E2F3}"/>
              </a:ext>
            </a:extLst>
          </p:cNvPr>
          <p:cNvPicPr>
            <a:picLocks noGrp="1" noChangeAspect="1"/>
          </p:cNvPicPr>
          <p:nvPr>
            <p:ph idx="1"/>
          </p:nvPr>
        </p:nvPicPr>
        <p:blipFill>
          <a:blip r:embed="rId2"/>
          <a:stretch>
            <a:fillRect/>
          </a:stretch>
        </p:blipFill>
        <p:spPr>
          <a:xfrm>
            <a:off x="2568626" y="224645"/>
            <a:ext cx="7054747" cy="6386610"/>
          </a:xfrm>
          <a:prstGeom prst="rect">
            <a:avLst/>
          </a:prstGeom>
        </p:spPr>
      </p:pic>
      <p:sp>
        <p:nvSpPr>
          <p:cNvPr id="4" name="日期版面配置區 3">
            <a:extLst>
              <a:ext uri="{FF2B5EF4-FFF2-40B4-BE49-F238E27FC236}">
                <a16:creationId xmlns:a16="http://schemas.microsoft.com/office/drawing/2014/main" id="{E6C4D56B-6EBD-427D-AAD6-6A07198C12E0}"/>
              </a:ext>
            </a:extLst>
          </p:cNvPr>
          <p:cNvSpPr>
            <a:spLocks noGrp="1"/>
          </p:cNvSpPr>
          <p:nvPr>
            <p:ph type="dt" sz="half" idx="10"/>
          </p:nvPr>
        </p:nvSpPr>
        <p:spPr/>
        <p:txBody>
          <a:bodyPr/>
          <a:lstStyle/>
          <a:p>
            <a:pPr>
              <a:defRPr/>
            </a:pPr>
            <a:r>
              <a:rPr lang="en-US" altLang="zh-TW"/>
              <a:t>© </a:t>
            </a:r>
            <a:r>
              <a:rPr lang="zh-TW" altLang="en-US"/>
              <a:t>滄海圖書</a:t>
            </a:r>
          </a:p>
        </p:txBody>
      </p:sp>
      <p:sp>
        <p:nvSpPr>
          <p:cNvPr id="5" name="投影片編號版面配置區 4">
            <a:extLst>
              <a:ext uri="{FF2B5EF4-FFF2-40B4-BE49-F238E27FC236}">
                <a16:creationId xmlns:a16="http://schemas.microsoft.com/office/drawing/2014/main" id="{64064690-0E46-45B2-AF02-C6BFAF766104}"/>
              </a:ext>
            </a:extLst>
          </p:cNvPr>
          <p:cNvSpPr>
            <a:spLocks noGrp="1"/>
          </p:cNvSpPr>
          <p:nvPr>
            <p:ph type="sldNum" sz="quarter" idx="12"/>
          </p:nvPr>
        </p:nvSpPr>
        <p:spPr/>
        <p:txBody>
          <a:bodyPr/>
          <a:lstStyle/>
          <a:p>
            <a:fld id="{435501B9-797A-47CE-A9CF-9BDB67267007}" type="slidenum">
              <a:rPr lang="zh-TW" altLang="en-US" smtClean="0"/>
              <a:pPr/>
              <a:t>38</a:t>
            </a:fld>
            <a:endParaRPr lang="zh-TW" altLang="en-US"/>
          </a:p>
        </p:txBody>
      </p:sp>
    </p:spTree>
    <p:extLst>
      <p:ext uri="{BB962C8B-B14F-4D97-AF65-F5344CB8AC3E}">
        <p14:creationId xmlns:p14="http://schemas.microsoft.com/office/powerpoint/2010/main" val="1878178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85AE6C-3D4D-4A74-9F49-148AD04B3EAF}"/>
              </a:ext>
            </a:extLst>
          </p:cNvPr>
          <p:cNvSpPr>
            <a:spLocks noGrp="1"/>
          </p:cNvSpPr>
          <p:nvPr>
            <p:ph type="title"/>
          </p:nvPr>
        </p:nvSpPr>
        <p:spPr/>
        <p:txBody>
          <a:bodyPr/>
          <a:lstStyle/>
          <a:p>
            <a:r>
              <a:rPr lang="en-US" altLang="zh-TW" dirty="0"/>
              <a:t>10.7 </a:t>
            </a:r>
            <a:r>
              <a:rPr lang="zh-TW" altLang="en-US" dirty="0"/>
              <a:t>結論</a:t>
            </a:r>
          </a:p>
        </p:txBody>
      </p:sp>
      <p:sp>
        <p:nvSpPr>
          <p:cNvPr id="43011" name="內容版面配置區 2">
            <a:extLst>
              <a:ext uri="{FF2B5EF4-FFF2-40B4-BE49-F238E27FC236}">
                <a16:creationId xmlns:a16="http://schemas.microsoft.com/office/drawing/2014/main" id="{37165006-3B0B-4913-9F04-BE42838849A1}"/>
              </a:ext>
            </a:extLst>
          </p:cNvPr>
          <p:cNvSpPr>
            <a:spLocks noGrp="1"/>
          </p:cNvSpPr>
          <p:nvPr>
            <p:ph idx="1"/>
          </p:nvPr>
        </p:nvSpPr>
        <p:spPr/>
        <p:txBody>
          <a:bodyPr/>
          <a:lstStyle/>
          <a:p>
            <a:r>
              <a:rPr lang="zh-TW" altLang="zh-TW"/>
              <a:t>人力資源績效指標是企業經營績效的領先指標，企業組織人力資源管理與運用的效率直接影響企業內部作業流程的品質，間接影響客戶對企業的信賴與最終企業經營的財務績效。</a:t>
            </a:r>
            <a:endParaRPr lang="en-US" altLang="zh-TW"/>
          </a:p>
          <a:p>
            <a:r>
              <a:rPr lang="zh-TW" altLang="zh-TW"/>
              <a:t>但是人力資源績效指標的設定不僅僅反映企業組織人力資源作業層次的效率，仍必須配合企業組織整體策略的執行，達到策略層次的效率。</a:t>
            </a:r>
            <a:endParaRPr lang="en-US" altLang="zh-TW"/>
          </a:p>
        </p:txBody>
      </p:sp>
      <p:sp>
        <p:nvSpPr>
          <p:cNvPr id="3" name="日期版面配置區 2">
            <a:extLst>
              <a:ext uri="{FF2B5EF4-FFF2-40B4-BE49-F238E27FC236}">
                <a16:creationId xmlns:a16="http://schemas.microsoft.com/office/drawing/2014/main" id="{D4D8121F-6F0E-4D8D-B2E2-6D52E12DB470}"/>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F1633F23-7DF1-42B1-AE26-8398C84C8DA8}"/>
              </a:ext>
            </a:extLst>
          </p:cNvPr>
          <p:cNvSpPr>
            <a:spLocks noGrp="1"/>
          </p:cNvSpPr>
          <p:nvPr>
            <p:ph type="sldNum" sz="quarter" idx="12"/>
          </p:nvPr>
        </p:nvSpPr>
        <p:spPr/>
        <p:txBody>
          <a:bodyPr/>
          <a:lstStyle/>
          <a:p>
            <a:fld id="{435501B9-797A-47CE-A9CF-9BDB67267007}" type="slidenum">
              <a:rPr lang="zh-TW" altLang="en-US" smtClean="0"/>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3D0E2B-E9BD-4453-865F-A5BBA4AE081A}"/>
              </a:ext>
            </a:extLst>
          </p:cNvPr>
          <p:cNvSpPr>
            <a:spLocks noGrp="1"/>
          </p:cNvSpPr>
          <p:nvPr>
            <p:ph type="title"/>
          </p:nvPr>
        </p:nvSpPr>
        <p:spPr>
          <a:xfrm>
            <a:off x="609600" y="224645"/>
            <a:ext cx="10972800" cy="1539550"/>
          </a:xfrm>
        </p:spPr>
        <p:txBody>
          <a:bodyPr>
            <a:normAutofit fontScale="90000"/>
          </a:bodyPr>
          <a:lstStyle/>
          <a:p>
            <a:r>
              <a:rPr lang="en-US" altLang="zh-TW" dirty="0"/>
              <a:t>10.2</a:t>
            </a:r>
            <a:r>
              <a:rPr lang="zh-TW" altLang="en-US" dirty="0"/>
              <a:t> 人力資源商業智慧</a:t>
            </a:r>
            <a:br>
              <a:rPr lang="en-US" altLang="zh-TW" dirty="0"/>
            </a:br>
            <a:r>
              <a:rPr lang="en-US" altLang="zh-TW" dirty="0"/>
              <a:t>10.2.1</a:t>
            </a:r>
            <a:r>
              <a:rPr lang="zh-TW" altLang="en-US" dirty="0"/>
              <a:t> 改變資訊蒐集與進行決策在整體時間中所占的比例</a:t>
            </a:r>
          </a:p>
        </p:txBody>
      </p:sp>
      <p:sp>
        <p:nvSpPr>
          <p:cNvPr id="3" name="內容版面配置區 2">
            <a:extLst>
              <a:ext uri="{FF2B5EF4-FFF2-40B4-BE49-F238E27FC236}">
                <a16:creationId xmlns:a16="http://schemas.microsoft.com/office/drawing/2014/main" id="{DD498426-E9FF-4347-BEF6-8E7CD2F6F6E3}"/>
              </a:ext>
            </a:extLst>
          </p:cNvPr>
          <p:cNvSpPr>
            <a:spLocks noGrp="1"/>
          </p:cNvSpPr>
          <p:nvPr>
            <p:ph idx="1"/>
          </p:nvPr>
        </p:nvSpPr>
        <p:spPr/>
        <p:txBody>
          <a:bodyPr/>
          <a:lstStyle/>
          <a:p>
            <a:endParaRPr lang="zh-TW" altLang="en-US" dirty="0"/>
          </a:p>
        </p:txBody>
      </p:sp>
      <p:sp>
        <p:nvSpPr>
          <p:cNvPr id="6" name="日期版面配置區 5">
            <a:extLst>
              <a:ext uri="{FF2B5EF4-FFF2-40B4-BE49-F238E27FC236}">
                <a16:creationId xmlns:a16="http://schemas.microsoft.com/office/drawing/2014/main" id="{B7499000-5789-47EA-9A1B-7EBFF62B2FED}"/>
              </a:ext>
            </a:extLst>
          </p:cNvPr>
          <p:cNvSpPr>
            <a:spLocks noGrp="1"/>
          </p:cNvSpPr>
          <p:nvPr>
            <p:ph type="dt" sz="half" idx="10"/>
          </p:nvPr>
        </p:nvSpPr>
        <p:spPr/>
        <p:txBody>
          <a:bodyPr/>
          <a:lstStyle/>
          <a:p>
            <a:r>
              <a:rPr lang="en-US" altLang="zh-TW"/>
              <a:t>© </a:t>
            </a:r>
            <a:r>
              <a:rPr lang="zh-TW" altLang="en-US"/>
              <a:t>滄海圖書</a:t>
            </a:r>
          </a:p>
        </p:txBody>
      </p:sp>
      <p:sp>
        <p:nvSpPr>
          <p:cNvPr id="7" name="投影片編號版面配置區 6">
            <a:extLst>
              <a:ext uri="{FF2B5EF4-FFF2-40B4-BE49-F238E27FC236}">
                <a16:creationId xmlns:a16="http://schemas.microsoft.com/office/drawing/2014/main" id="{048BC02E-AF88-446A-A021-C701CCB1F8D1}"/>
              </a:ext>
            </a:extLst>
          </p:cNvPr>
          <p:cNvSpPr>
            <a:spLocks noGrp="1"/>
          </p:cNvSpPr>
          <p:nvPr>
            <p:ph type="sldNum" sz="quarter" idx="12"/>
          </p:nvPr>
        </p:nvSpPr>
        <p:spPr/>
        <p:txBody>
          <a:bodyPr/>
          <a:lstStyle/>
          <a:p>
            <a:fld id="{435501B9-797A-47CE-A9CF-9BDB67267007}" type="slidenum">
              <a:rPr lang="zh-TW" altLang="en-US" smtClean="0"/>
              <a:pPr/>
              <a:t>4</a:t>
            </a:fld>
            <a:endParaRPr lang="zh-TW" altLang="en-US"/>
          </a:p>
        </p:txBody>
      </p:sp>
      <p:pic>
        <p:nvPicPr>
          <p:cNvPr id="12" name="圖片 11">
            <a:extLst>
              <a:ext uri="{FF2B5EF4-FFF2-40B4-BE49-F238E27FC236}">
                <a16:creationId xmlns:a16="http://schemas.microsoft.com/office/drawing/2014/main" id="{D2111667-8ABB-422E-AD92-9F083481E2A9}"/>
              </a:ext>
            </a:extLst>
          </p:cNvPr>
          <p:cNvPicPr>
            <a:picLocks noChangeAspect="1"/>
          </p:cNvPicPr>
          <p:nvPr/>
        </p:nvPicPr>
        <p:blipFill>
          <a:blip r:embed="rId2"/>
          <a:stretch>
            <a:fillRect/>
          </a:stretch>
        </p:blipFill>
        <p:spPr>
          <a:xfrm>
            <a:off x="1631504" y="2060848"/>
            <a:ext cx="9387267" cy="448103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282B37-B9C1-4F95-A934-BBF5DF43B7B3}"/>
              </a:ext>
            </a:extLst>
          </p:cNvPr>
          <p:cNvSpPr>
            <a:spLocks noGrp="1"/>
          </p:cNvSpPr>
          <p:nvPr>
            <p:ph type="title"/>
          </p:nvPr>
        </p:nvSpPr>
        <p:spPr/>
        <p:txBody>
          <a:bodyPr/>
          <a:lstStyle/>
          <a:p>
            <a:r>
              <a:rPr lang="zh-TW" altLang="en-US" dirty="0"/>
              <a:t>結論</a:t>
            </a:r>
          </a:p>
        </p:txBody>
      </p:sp>
      <p:sp>
        <p:nvSpPr>
          <p:cNvPr id="44035" name="內容版面配置區 2">
            <a:extLst>
              <a:ext uri="{FF2B5EF4-FFF2-40B4-BE49-F238E27FC236}">
                <a16:creationId xmlns:a16="http://schemas.microsoft.com/office/drawing/2014/main" id="{4501048D-19C9-4A22-BB7C-E3938A8F930B}"/>
              </a:ext>
            </a:extLst>
          </p:cNvPr>
          <p:cNvSpPr>
            <a:spLocks noGrp="1"/>
          </p:cNvSpPr>
          <p:nvPr>
            <p:ph idx="1"/>
          </p:nvPr>
        </p:nvSpPr>
        <p:spPr/>
        <p:txBody>
          <a:bodyPr/>
          <a:lstStyle/>
          <a:p>
            <a:r>
              <a:rPr lang="zh-TW" altLang="zh-TW"/>
              <a:t>吾人在運用人力資源績效指標時，不僅要瞭解指標公式的內容與相關資料的來源，更必須掌握指標公式運用上的管理意涵，才能達到人力資源績效指標的最終意義。</a:t>
            </a:r>
            <a:endParaRPr lang="zh-TW" altLang="en-US"/>
          </a:p>
        </p:txBody>
      </p:sp>
      <p:sp>
        <p:nvSpPr>
          <p:cNvPr id="3" name="日期版面配置區 2">
            <a:extLst>
              <a:ext uri="{FF2B5EF4-FFF2-40B4-BE49-F238E27FC236}">
                <a16:creationId xmlns:a16="http://schemas.microsoft.com/office/drawing/2014/main" id="{2A53470B-072A-49A8-AFAD-12D36A3598F0}"/>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ED361555-2806-42AC-B460-CC54F768B0D6}"/>
              </a:ext>
            </a:extLst>
          </p:cNvPr>
          <p:cNvSpPr>
            <a:spLocks noGrp="1"/>
          </p:cNvSpPr>
          <p:nvPr>
            <p:ph type="sldNum" sz="quarter" idx="12"/>
          </p:nvPr>
        </p:nvSpPr>
        <p:spPr/>
        <p:txBody>
          <a:bodyPr/>
          <a:lstStyle/>
          <a:p>
            <a:fld id="{435501B9-797A-47CE-A9CF-9BDB67267007}" type="slidenum">
              <a:rPr lang="zh-TW" altLang="en-US" smtClean="0"/>
              <a:pPr/>
              <a:t>40</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6BD858-6859-4EF1-A56F-BE6000DF7C66}"/>
              </a:ext>
            </a:extLst>
          </p:cNvPr>
          <p:cNvSpPr>
            <a:spLocks noGrp="1"/>
          </p:cNvSpPr>
          <p:nvPr>
            <p:ph type="title"/>
          </p:nvPr>
        </p:nvSpPr>
        <p:spPr/>
        <p:txBody>
          <a:bodyPr/>
          <a:lstStyle/>
          <a:p>
            <a:r>
              <a:rPr lang="en-US" altLang="zh-TW" dirty="0"/>
              <a:t>10.2.2</a:t>
            </a:r>
            <a:r>
              <a:rPr lang="zh-TW" altLang="en-US" dirty="0"/>
              <a:t> 讓人力資源管理之智慧展現更具主動性</a:t>
            </a:r>
            <a:endParaRPr lang="en-US" altLang="zh-TW" dirty="0"/>
          </a:p>
        </p:txBody>
      </p:sp>
      <p:sp>
        <p:nvSpPr>
          <p:cNvPr id="6147" name="內容版面配置區 2">
            <a:extLst>
              <a:ext uri="{FF2B5EF4-FFF2-40B4-BE49-F238E27FC236}">
                <a16:creationId xmlns:a16="http://schemas.microsoft.com/office/drawing/2014/main" id="{19B683AE-D866-4B31-B492-CA77BF5B2173}"/>
              </a:ext>
            </a:extLst>
          </p:cNvPr>
          <p:cNvSpPr>
            <a:spLocks noGrp="1"/>
          </p:cNvSpPr>
          <p:nvPr>
            <p:ph idx="1"/>
          </p:nvPr>
        </p:nvSpPr>
        <p:spPr/>
        <p:txBody>
          <a:bodyPr/>
          <a:lstStyle/>
          <a:p>
            <a:r>
              <a:rPr lang="zh-TW" altLang="en-US" dirty="0"/>
              <a:t>人力資源商業智慧系統，可以及時呈現公司各項人力資源關鍵績效指標與分析報表，反映企業人力資源管理作業的品質，產生預警作用。</a:t>
            </a:r>
          </a:p>
        </p:txBody>
      </p:sp>
      <p:sp>
        <p:nvSpPr>
          <p:cNvPr id="3" name="日期版面配置區 2">
            <a:extLst>
              <a:ext uri="{FF2B5EF4-FFF2-40B4-BE49-F238E27FC236}">
                <a16:creationId xmlns:a16="http://schemas.microsoft.com/office/drawing/2014/main" id="{7233C048-3D8D-4BDD-8678-178D97A8CB25}"/>
              </a:ext>
            </a:extLst>
          </p:cNvPr>
          <p:cNvSpPr>
            <a:spLocks noGrp="1"/>
          </p:cNvSpPr>
          <p:nvPr>
            <p:ph type="dt" sz="half" idx="10"/>
          </p:nvPr>
        </p:nvSpPr>
        <p:spPr/>
        <p:txBody>
          <a:bodyPr/>
          <a:lstStyle/>
          <a:p>
            <a:r>
              <a:rPr lang="en-US" altLang="zh-TW"/>
              <a:t>© </a:t>
            </a:r>
            <a:r>
              <a:rPr lang="zh-TW" altLang="en-US"/>
              <a:t>滄海圖書</a:t>
            </a:r>
          </a:p>
        </p:txBody>
      </p:sp>
      <p:sp>
        <p:nvSpPr>
          <p:cNvPr id="6" name="投影片編號版面配置區 5">
            <a:extLst>
              <a:ext uri="{FF2B5EF4-FFF2-40B4-BE49-F238E27FC236}">
                <a16:creationId xmlns:a16="http://schemas.microsoft.com/office/drawing/2014/main" id="{04B3FE80-9203-4D81-A206-8A50C6BF76FE}"/>
              </a:ext>
            </a:extLst>
          </p:cNvPr>
          <p:cNvSpPr>
            <a:spLocks noGrp="1"/>
          </p:cNvSpPr>
          <p:nvPr>
            <p:ph type="sldNum" sz="quarter" idx="12"/>
          </p:nvPr>
        </p:nvSpPr>
        <p:spPr/>
        <p:txBody>
          <a:bodyPr/>
          <a:lstStyle/>
          <a:p>
            <a:fld id="{435501B9-797A-47CE-A9CF-9BDB67267007}" type="slidenum">
              <a:rPr lang="zh-TW" altLang="en-US" smtClean="0"/>
              <a:pPr/>
              <a:t>5</a:t>
            </a:fld>
            <a:endParaRPr lang="zh-TW" altLang="en-US"/>
          </a:p>
        </p:txBody>
      </p:sp>
      <p:pic>
        <p:nvPicPr>
          <p:cNvPr id="11" name="圖片 10">
            <a:extLst>
              <a:ext uri="{FF2B5EF4-FFF2-40B4-BE49-F238E27FC236}">
                <a16:creationId xmlns:a16="http://schemas.microsoft.com/office/drawing/2014/main" id="{FF34F5B3-CA13-49FC-B15C-2CC9DD1B3742}"/>
              </a:ext>
            </a:extLst>
          </p:cNvPr>
          <p:cNvPicPr>
            <a:picLocks noChangeAspect="1"/>
          </p:cNvPicPr>
          <p:nvPr/>
        </p:nvPicPr>
        <p:blipFill>
          <a:blip r:embed="rId2"/>
          <a:stretch>
            <a:fillRect/>
          </a:stretch>
        </p:blipFill>
        <p:spPr>
          <a:xfrm>
            <a:off x="2855640" y="2952572"/>
            <a:ext cx="6320891" cy="3869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5801BD-F689-4FFE-BBD1-E41E836465F2}"/>
              </a:ext>
            </a:extLst>
          </p:cNvPr>
          <p:cNvSpPr>
            <a:spLocks noGrp="1"/>
          </p:cNvSpPr>
          <p:nvPr>
            <p:ph type="title"/>
          </p:nvPr>
        </p:nvSpPr>
        <p:spPr/>
        <p:txBody>
          <a:bodyPr/>
          <a:lstStyle/>
          <a:p>
            <a:r>
              <a:rPr lang="en-US" altLang="zh-TW" dirty="0"/>
              <a:t>10.2.3 </a:t>
            </a:r>
            <a:r>
              <a:rPr lang="zh-TW" altLang="en-US" dirty="0"/>
              <a:t>深化資料分析技術有助於提升人力資源管理決策品質</a:t>
            </a:r>
          </a:p>
        </p:txBody>
      </p:sp>
      <p:sp>
        <p:nvSpPr>
          <p:cNvPr id="7171" name="內容版面配置區 2">
            <a:extLst>
              <a:ext uri="{FF2B5EF4-FFF2-40B4-BE49-F238E27FC236}">
                <a16:creationId xmlns:a16="http://schemas.microsoft.com/office/drawing/2014/main" id="{20198568-A2DB-4B03-9AA0-5ACFE941E586}"/>
              </a:ext>
            </a:extLst>
          </p:cNvPr>
          <p:cNvSpPr>
            <a:spLocks noGrp="1"/>
          </p:cNvSpPr>
          <p:nvPr>
            <p:ph idx="1"/>
          </p:nvPr>
        </p:nvSpPr>
        <p:spPr/>
        <p:txBody>
          <a:bodyPr/>
          <a:lstStyle/>
          <a:p>
            <a:r>
              <a:rPr lang="zh-TW" altLang="en-US"/>
              <a:t>多維度資料庫 </a:t>
            </a:r>
            <a:r>
              <a:rPr lang="en-US" altLang="zh-TW"/>
              <a:t>(Multidimensional Database)</a:t>
            </a:r>
          </a:p>
          <a:p>
            <a:pPr lvl="1"/>
            <a:r>
              <a:rPr lang="zh-TW" altLang="en-US"/>
              <a:t>分析者可以隨時調整分析的角度，從較籠統的資訊往下探查 </a:t>
            </a:r>
            <a:r>
              <a:rPr lang="en-US" altLang="zh-TW"/>
              <a:t>(Drill down)</a:t>
            </a:r>
            <a:r>
              <a:rPr lang="zh-TW" altLang="en-US"/>
              <a:t>，也可以反方向移動往上探查 </a:t>
            </a:r>
            <a:r>
              <a:rPr lang="en-US" altLang="zh-TW"/>
              <a:t>(Drill up) </a:t>
            </a:r>
            <a:r>
              <a:rPr lang="zh-TW" altLang="en-US"/>
              <a:t>較為籠統的資訊。甚而，可以轉換至另一個觀點交叉剖析 </a:t>
            </a:r>
            <a:r>
              <a:rPr lang="en-US" altLang="zh-TW"/>
              <a:t>(Slice and dice) </a:t>
            </a:r>
            <a:r>
              <a:rPr lang="zh-TW" altLang="en-US"/>
              <a:t>另一面資料的結構。</a:t>
            </a:r>
            <a:endParaRPr lang="en-US" altLang="zh-TW"/>
          </a:p>
          <a:p>
            <a:r>
              <a:rPr lang="zh-TW" altLang="en-US"/>
              <a:t>因應當下或臨時需求的資料內容而進行分析產生之即時式報表 </a:t>
            </a:r>
            <a:r>
              <a:rPr lang="en-US" altLang="zh-TW"/>
              <a:t>(Ad-hoc report)</a:t>
            </a:r>
            <a:r>
              <a:rPr lang="zh-TW" altLang="en-US"/>
              <a:t>，可以符合企業的需求。</a:t>
            </a:r>
            <a:endParaRPr lang="en-US" altLang="zh-TW" dirty="0"/>
          </a:p>
        </p:txBody>
      </p:sp>
      <p:sp>
        <p:nvSpPr>
          <p:cNvPr id="3" name="日期版面配置區 2">
            <a:extLst>
              <a:ext uri="{FF2B5EF4-FFF2-40B4-BE49-F238E27FC236}">
                <a16:creationId xmlns:a16="http://schemas.microsoft.com/office/drawing/2014/main" id="{A3B80631-CC68-4469-B95A-72F22A52C681}"/>
              </a:ext>
            </a:extLst>
          </p:cNvPr>
          <p:cNvSpPr>
            <a:spLocks noGrp="1"/>
          </p:cNvSpPr>
          <p:nvPr>
            <p:ph type="dt" sz="half" idx="10"/>
          </p:nvPr>
        </p:nvSpPr>
        <p:spPr/>
        <p:txBody>
          <a:bodyPr/>
          <a:lstStyle/>
          <a:p>
            <a:r>
              <a:rPr lang="en-US" altLang="zh-TW"/>
              <a:t>© </a:t>
            </a:r>
            <a:r>
              <a:rPr lang="zh-TW" altLang="en-US"/>
              <a:t>滄海圖書</a:t>
            </a:r>
          </a:p>
        </p:txBody>
      </p:sp>
      <p:sp>
        <p:nvSpPr>
          <p:cNvPr id="6" name="投影片編號版面配置區 5">
            <a:extLst>
              <a:ext uri="{FF2B5EF4-FFF2-40B4-BE49-F238E27FC236}">
                <a16:creationId xmlns:a16="http://schemas.microsoft.com/office/drawing/2014/main" id="{79B88B04-FCE3-4326-B641-1A3F2E559B33}"/>
              </a:ext>
            </a:extLst>
          </p:cNvPr>
          <p:cNvSpPr>
            <a:spLocks noGrp="1"/>
          </p:cNvSpPr>
          <p:nvPr>
            <p:ph type="sldNum" sz="quarter" idx="12"/>
          </p:nvPr>
        </p:nvSpPr>
        <p:spPr/>
        <p:txBody>
          <a:bodyPr/>
          <a:lstStyle/>
          <a:p>
            <a:fld id="{435501B9-797A-47CE-A9CF-9BDB67267007}" type="slidenum">
              <a:rPr lang="zh-TW" altLang="en-US" smtClean="0"/>
              <a:pPr/>
              <a:t>6</a:t>
            </a:fld>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B0663C-6904-433A-98B5-80BB22855ADF}"/>
              </a:ext>
            </a:extLst>
          </p:cNvPr>
          <p:cNvSpPr>
            <a:spLocks noGrp="1"/>
          </p:cNvSpPr>
          <p:nvPr>
            <p:ph type="title"/>
          </p:nvPr>
        </p:nvSpPr>
        <p:spPr/>
        <p:txBody>
          <a:bodyPr/>
          <a:lstStyle/>
          <a:p>
            <a:r>
              <a:rPr lang="en-US" altLang="zh-TW"/>
              <a:t>10.3</a:t>
            </a:r>
            <a:r>
              <a:rPr lang="zh-TW" altLang="en-US"/>
              <a:t> 人力資源績效指標</a:t>
            </a:r>
            <a:endParaRPr lang="zh-TW" altLang="en-US" dirty="0"/>
          </a:p>
        </p:txBody>
      </p:sp>
      <p:sp>
        <p:nvSpPr>
          <p:cNvPr id="8195" name="內容版面配置區 2">
            <a:extLst>
              <a:ext uri="{FF2B5EF4-FFF2-40B4-BE49-F238E27FC236}">
                <a16:creationId xmlns:a16="http://schemas.microsoft.com/office/drawing/2014/main" id="{547B894C-1FF9-4911-A6A2-735A0FE17778}"/>
              </a:ext>
            </a:extLst>
          </p:cNvPr>
          <p:cNvSpPr>
            <a:spLocks noGrp="1"/>
          </p:cNvSpPr>
          <p:nvPr>
            <p:ph idx="1"/>
          </p:nvPr>
        </p:nvSpPr>
        <p:spPr/>
        <p:txBody>
          <a:bodyPr/>
          <a:lstStyle/>
          <a:p>
            <a:r>
              <a:rPr lang="zh-TW" altLang="en-US" dirty="0"/>
              <a:t>甚麼是關鍵績效指標？</a:t>
            </a:r>
            <a:endParaRPr lang="en-US" altLang="zh-TW" dirty="0"/>
          </a:p>
          <a:p>
            <a:pPr marL="628650" indent="-355600"/>
            <a:r>
              <a:rPr lang="zh-TW" altLang="en-US" dirty="0"/>
              <a:t>企業關鍵績效指標 </a:t>
            </a:r>
            <a:r>
              <a:rPr lang="en-US" altLang="zh-TW" dirty="0"/>
              <a:t>(KPI, Key Performance Indicator) </a:t>
            </a:r>
            <a:r>
              <a:rPr lang="zh-TW" altLang="en-US" dirty="0"/>
              <a:t>是透過對組織內部流程之輸入與產出端的關鍵參數進行設置、資訊蒐集、計算、分析，衡量組織績效的一種目標式量化管理指標，是將企業的策略目標分解為可操作的工作目標的工具，是企業績效管理的基礎。</a:t>
            </a:r>
          </a:p>
        </p:txBody>
      </p:sp>
      <p:sp>
        <p:nvSpPr>
          <p:cNvPr id="3" name="日期版面配置區 2">
            <a:extLst>
              <a:ext uri="{FF2B5EF4-FFF2-40B4-BE49-F238E27FC236}">
                <a16:creationId xmlns:a16="http://schemas.microsoft.com/office/drawing/2014/main" id="{6400D262-246B-4292-B1BF-878900029CA2}"/>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B7CDEA9C-A41E-401E-B024-E2C3BBB6AA44}"/>
              </a:ext>
            </a:extLst>
          </p:cNvPr>
          <p:cNvSpPr>
            <a:spLocks noGrp="1"/>
          </p:cNvSpPr>
          <p:nvPr>
            <p:ph type="sldNum" sz="quarter" idx="12"/>
          </p:nvPr>
        </p:nvSpPr>
        <p:spPr/>
        <p:txBody>
          <a:bodyPr/>
          <a:lstStyle/>
          <a:p>
            <a:fld id="{435501B9-797A-47CE-A9CF-9BDB67267007}" type="slidenum">
              <a:rPr lang="zh-TW" altLang="en-US" smtClean="0"/>
              <a:pPr/>
              <a:t>7</a:t>
            </a:fld>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E76773-68D8-4BC8-97B2-997D13EA9B73}"/>
              </a:ext>
            </a:extLst>
          </p:cNvPr>
          <p:cNvSpPr>
            <a:spLocks noGrp="1"/>
          </p:cNvSpPr>
          <p:nvPr>
            <p:ph type="title"/>
          </p:nvPr>
        </p:nvSpPr>
        <p:spPr>
          <a:xfrm>
            <a:off x="1981200" y="274639"/>
            <a:ext cx="6851650" cy="1036637"/>
          </a:xfrm>
        </p:spPr>
        <p:txBody>
          <a:bodyPr/>
          <a:lstStyle/>
          <a:p>
            <a:pPr eaLnBrk="1" hangingPunct="1">
              <a:defRPr/>
            </a:pPr>
            <a:r>
              <a:rPr lang="en-US" altLang="zh-TW" dirty="0"/>
              <a:t>KPI </a:t>
            </a:r>
            <a:r>
              <a:rPr lang="zh-TW" altLang="en-US" dirty="0"/>
              <a:t>管理原理</a:t>
            </a:r>
          </a:p>
        </p:txBody>
      </p:sp>
      <p:sp>
        <p:nvSpPr>
          <p:cNvPr id="9219" name="內容版面配置區 2">
            <a:extLst>
              <a:ext uri="{FF2B5EF4-FFF2-40B4-BE49-F238E27FC236}">
                <a16:creationId xmlns:a16="http://schemas.microsoft.com/office/drawing/2014/main" id="{FBE08EBA-5DEF-4F79-960C-6AB0B120D243}"/>
              </a:ext>
            </a:extLst>
          </p:cNvPr>
          <p:cNvSpPr>
            <a:spLocks noGrp="1"/>
          </p:cNvSpPr>
          <p:nvPr>
            <p:ph idx="1"/>
          </p:nvPr>
        </p:nvSpPr>
        <p:spPr/>
        <p:txBody>
          <a:bodyPr/>
          <a:lstStyle/>
          <a:p>
            <a:pPr eaLnBrk="1" hangingPunct="1"/>
            <a:r>
              <a:rPr lang="en-US" altLang="zh-TW" dirty="0">
                <a:solidFill>
                  <a:srgbClr val="FF0000"/>
                </a:solidFill>
              </a:rPr>
              <a:t>80/20</a:t>
            </a:r>
            <a:r>
              <a:rPr lang="zh-TW" altLang="en-US" dirty="0">
                <a:solidFill>
                  <a:srgbClr val="FF0000"/>
                </a:solidFill>
              </a:rPr>
              <a:t>原理 </a:t>
            </a:r>
            <a:endParaRPr lang="en-US" altLang="zh-TW" dirty="0">
              <a:solidFill>
                <a:srgbClr val="FF0000"/>
              </a:solidFill>
            </a:endParaRPr>
          </a:p>
          <a:p>
            <a:pPr lvl="1"/>
            <a:r>
              <a:rPr lang="zh-TW" altLang="en-US" dirty="0"/>
              <a:t>在一個企業的價值創造的過程中，存在著</a:t>
            </a:r>
            <a:r>
              <a:rPr lang="en-US" altLang="zh-TW" dirty="0"/>
              <a:t> “80/20” </a:t>
            </a:r>
            <a:r>
              <a:rPr lang="zh-TW" altLang="en-US" dirty="0"/>
              <a:t>的規律，即</a:t>
            </a:r>
            <a:r>
              <a:rPr lang="en-US" altLang="zh-TW" dirty="0"/>
              <a:t>20%</a:t>
            </a:r>
            <a:r>
              <a:rPr lang="zh-TW" altLang="en-US" dirty="0"/>
              <a:t>的關鍵人員創造企業 </a:t>
            </a:r>
            <a:r>
              <a:rPr lang="en-US" altLang="zh-TW" dirty="0"/>
              <a:t>80% </a:t>
            </a:r>
            <a:r>
              <a:rPr lang="zh-TW" altLang="en-US" dirty="0"/>
              <a:t>的價值；而且在每一位員工身上  </a:t>
            </a:r>
            <a:r>
              <a:rPr lang="en-US" altLang="zh-TW" dirty="0"/>
              <a:t>“</a:t>
            </a:r>
            <a:r>
              <a:rPr lang="zh-TW" altLang="en-US" dirty="0"/>
              <a:t>八二原理</a:t>
            </a:r>
            <a:r>
              <a:rPr lang="en-US" altLang="zh-TW" dirty="0"/>
              <a:t>”  </a:t>
            </a:r>
            <a:r>
              <a:rPr lang="zh-TW" altLang="en-US" dirty="0"/>
              <a:t>同樣適用，即</a:t>
            </a:r>
            <a:r>
              <a:rPr lang="en-US" altLang="zh-TW" dirty="0"/>
              <a:t> 80% </a:t>
            </a:r>
            <a:r>
              <a:rPr lang="zh-TW" altLang="en-US" dirty="0"/>
              <a:t>的工作任務是由 </a:t>
            </a:r>
            <a:r>
              <a:rPr lang="en-US" altLang="zh-TW" dirty="0"/>
              <a:t>20% </a:t>
            </a:r>
            <a:r>
              <a:rPr lang="zh-TW" altLang="en-US" dirty="0"/>
              <a:t>的關鍵行為完成的。因此，必須抓住 </a:t>
            </a:r>
            <a:r>
              <a:rPr lang="en-US" altLang="zh-TW" dirty="0"/>
              <a:t>20% </a:t>
            </a:r>
            <a:r>
              <a:rPr lang="zh-TW" altLang="en-US" dirty="0"/>
              <a:t>的關鍵行為，對之進行分析和衡量，這樣就能抓住工作績效的重心。</a:t>
            </a:r>
          </a:p>
        </p:txBody>
      </p:sp>
      <p:sp>
        <p:nvSpPr>
          <p:cNvPr id="3" name="日期版面配置區 2">
            <a:extLst>
              <a:ext uri="{FF2B5EF4-FFF2-40B4-BE49-F238E27FC236}">
                <a16:creationId xmlns:a16="http://schemas.microsoft.com/office/drawing/2014/main" id="{80354410-AA58-4183-B211-374502366940}"/>
              </a:ext>
            </a:extLst>
          </p:cNvPr>
          <p:cNvSpPr>
            <a:spLocks noGrp="1"/>
          </p:cNvSpPr>
          <p:nvPr>
            <p:ph type="dt" sz="half" idx="10"/>
          </p:nvPr>
        </p:nvSpPr>
        <p:spPr/>
        <p:txBody>
          <a:bodyPr/>
          <a:lstStyle/>
          <a:p>
            <a:pPr>
              <a:defRPr/>
            </a:pPr>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FAF1A368-EEEE-4A47-B7F7-100932A28219}"/>
              </a:ext>
            </a:extLst>
          </p:cNvPr>
          <p:cNvSpPr>
            <a:spLocks noGrp="1"/>
          </p:cNvSpPr>
          <p:nvPr>
            <p:ph type="sldNum" sz="quarter" idx="12"/>
          </p:nvPr>
        </p:nvSpPr>
        <p:spPr/>
        <p:txBody>
          <a:bodyPr/>
          <a:lstStyle/>
          <a:p>
            <a:fld id="{435501B9-797A-47CE-A9CF-9BDB67267007}" type="slidenum">
              <a:rPr lang="zh-TW" altLang="en-US" smtClean="0"/>
              <a:pPr/>
              <a:t>8</a:t>
            </a:fld>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4F81AC-661E-4F4F-8147-844F62B7FA69}"/>
              </a:ext>
            </a:extLst>
          </p:cNvPr>
          <p:cNvSpPr>
            <a:spLocks noGrp="1"/>
          </p:cNvSpPr>
          <p:nvPr>
            <p:ph type="title"/>
          </p:nvPr>
        </p:nvSpPr>
        <p:spPr/>
        <p:txBody>
          <a:bodyPr/>
          <a:lstStyle/>
          <a:p>
            <a:r>
              <a:rPr lang="zh-TW" altLang="en-US"/>
              <a:t>平衡計分卡策略地圖架構</a:t>
            </a:r>
            <a:r>
              <a:rPr lang="en-US" altLang="zh-TW"/>
              <a:t>-</a:t>
            </a:r>
            <a:r>
              <a:rPr lang="zh-TW" altLang="en-US"/>
              <a:t>成效與結果</a:t>
            </a:r>
            <a:endParaRPr lang="zh-TW" altLang="en-US" dirty="0"/>
          </a:p>
        </p:txBody>
      </p:sp>
      <p:sp>
        <p:nvSpPr>
          <p:cNvPr id="9" name="內容版面配置區 8">
            <a:extLst>
              <a:ext uri="{FF2B5EF4-FFF2-40B4-BE49-F238E27FC236}">
                <a16:creationId xmlns:a16="http://schemas.microsoft.com/office/drawing/2014/main" id="{D51C3056-E8D9-46BE-B50B-CC35D2B29748}"/>
              </a:ext>
            </a:extLst>
          </p:cNvPr>
          <p:cNvSpPr>
            <a:spLocks noGrp="1"/>
          </p:cNvSpPr>
          <p:nvPr>
            <p:ph idx="1"/>
          </p:nvPr>
        </p:nvSpPr>
        <p:spPr/>
        <p:txBody>
          <a:bodyPr/>
          <a:lstStyle/>
          <a:p>
            <a:endParaRPr lang="zh-TW" altLang="en-US"/>
          </a:p>
        </p:txBody>
      </p:sp>
      <p:sp>
        <p:nvSpPr>
          <p:cNvPr id="3" name="日期版面配置區 2">
            <a:extLst>
              <a:ext uri="{FF2B5EF4-FFF2-40B4-BE49-F238E27FC236}">
                <a16:creationId xmlns:a16="http://schemas.microsoft.com/office/drawing/2014/main" id="{518D089E-DF65-4753-B098-93D0A29E7525}"/>
              </a:ext>
            </a:extLst>
          </p:cNvPr>
          <p:cNvSpPr>
            <a:spLocks noGrp="1"/>
          </p:cNvSpPr>
          <p:nvPr>
            <p:ph type="dt" sz="half" idx="10"/>
          </p:nvPr>
        </p:nvSpPr>
        <p:spPr/>
        <p:txBody>
          <a:bodyPr/>
          <a:lstStyle/>
          <a:p>
            <a:r>
              <a:rPr lang="en-US" altLang="zh-TW"/>
              <a:t>© </a:t>
            </a:r>
            <a:r>
              <a:rPr lang="zh-TW" altLang="en-US"/>
              <a:t>滄海圖書</a:t>
            </a:r>
          </a:p>
        </p:txBody>
      </p:sp>
      <p:sp>
        <p:nvSpPr>
          <p:cNvPr id="4" name="投影片編號版面配置區 3">
            <a:extLst>
              <a:ext uri="{FF2B5EF4-FFF2-40B4-BE49-F238E27FC236}">
                <a16:creationId xmlns:a16="http://schemas.microsoft.com/office/drawing/2014/main" id="{EE11B9B5-4DE5-4045-B3E6-197E495CEE95}"/>
              </a:ext>
            </a:extLst>
          </p:cNvPr>
          <p:cNvSpPr>
            <a:spLocks noGrp="1"/>
          </p:cNvSpPr>
          <p:nvPr>
            <p:ph type="sldNum" sz="quarter" idx="12"/>
          </p:nvPr>
        </p:nvSpPr>
        <p:spPr/>
        <p:txBody>
          <a:bodyPr/>
          <a:lstStyle/>
          <a:p>
            <a:fld id="{435501B9-797A-47CE-A9CF-9BDB67267007}" type="slidenum">
              <a:rPr lang="zh-TW" altLang="en-US" smtClean="0"/>
              <a:pPr/>
              <a:t>9</a:t>
            </a:fld>
            <a:endParaRPr lang="zh-TW" altLang="en-US"/>
          </a:p>
        </p:txBody>
      </p:sp>
      <p:grpSp>
        <p:nvGrpSpPr>
          <p:cNvPr id="14341" name="群組 5">
            <a:extLst>
              <a:ext uri="{FF2B5EF4-FFF2-40B4-BE49-F238E27FC236}">
                <a16:creationId xmlns:a16="http://schemas.microsoft.com/office/drawing/2014/main" id="{752515F3-B05F-45CF-8A72-8EA4E2B273FF}"/>
              </a:ext>
            </a:extLst>
          </p:cNvPr>
          <p:cNvGrpSpPr>
            <a:grpSpLocks/>
          </p:cNvGrpSpPr>
          <p:nvPr/>
        </p:nvGrpSpPr>
        <p:grpSpPr bwMode="auto">
          <a:xfrm>
            <a:off x="1847850" y="1263650"/>
            <a:ext cx="8686800" cy="5334000"/>
            <a:chOff x="228600" y="990600"/>
            <a:chExt cx="8686800" cy="5334000"/>
          </a:xfrm>
        </p:grpSpPr>
        <p:sp>
          <p:nvSpPr>
            <p:cNvPr id="14342" name="圓角矩形 12">
              <a:extLst>
                <a:ext uri="{FF2B5EF4-FFF2-40B4-BE49-F238E27FC236}">
                  <a16:creationId xmlns:a16="http://schemas.microsoft.com/office/drawing/2014/main" id="{71D9C432-3262-43EC-B7D6-3B5C9FB1B44C}"/>
                </a:ext>
              </a:extLst>
            </p:cNvPr>
            <p:cNvSpPr>
              <a:spLocks noChangeArrowheads="1"/>
            </p:cNvSpPr>
            <p:nvPr/>
          </p:nvSpPr>
          <p:spPr bwMode="auto">
            <a:xfrm>
              <a:off x="1143000" y="2819400"/>
              <a:ext cx="7696200" cy="685800"/>
            </a:xfrm>
            <a:prstGeom prst="roundRect">
              <a:avLst>
                <a:gd name="adj" fmla="val 16667"/>
              </a:avLst>
            </a:prstGeom>
            <a:solidFill>
              <a:srgbClr val="FFFF0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8" name="圓角矩形 7">
              <a:extLst>
                <a:ext uri="{FF2B5EF4-FFF2-40B4-BE49-F238E27FC236}">
                  <a16:creationId xmlns:a16="http://schemas.microsoft.com/office/drawing/2014/main" id="{90639C90-CE8E-42A5-B95F-29769AB6E101}"/>
                </a:ext>
              </a:extLst>
            </p:cNvPr>
            <p:cNvSpPr/>
            <p:nvPr/>
          </p:nvSpPr>
          <p:spPr bwMode="auto">
            <a:xfrm>
              <a:off x="2895600" y="990600"/>
              <a:ext cx="3200400" cy="4572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14344" name="圓角矩形 5">
              <a:extLst>
                <a:ext uri="{FF2B5EF4-FFF2-40B4-BE49-F238E27FC236}">
                  <a16:creationId xmlns:a16="http://schemas.microsoft.com/office/drawing/2014/main" id="{9C8B7C2B-7E3C-4DA8-9177-31292F180BA9}"/>
                </a:ext>
              </a:extLst>
            </p:cNvPr>
            <p:cNvSpPr>
              <a:spLocks noChangeArrowheads="1"/>
            </p:cNvSpPr>
            <p:nvPr/>
          </p:nvSpPr>
          <p:spPr bwMode="auto">
            <a:xfrm>
              <a:off x="1981200" y="1676400"/>
              <a:ext cx="2438400" cy="457200"/>
            </a:xfrm>
            <a:prstGeom prst="roundRect">
              <a:avLst>
                <a:gd name="adj" fmla="val 16667"/>
              </a:avLst>
            </a:prstGeom>
            <a:solidFill>
              <a:srgbClr val="92D05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45" name="圓角矩形 6">
              <a:extLst>
                <a:ext uri="{FF2B5EF4-FFF2-40B4-BE49-F238E27FC236}">
                  <a16:creationId xmlns:a16="http://schemas.microsoft.com/office/drawing/2014/main" id="{6BE172AE-1C5E-4066-8FC1-8CE2A4634E82}"/>
                </a:ext>
              </a:extLst>
            </p:cNvPr>
            <p:cNvSpPr>
              <a:spLocks noChangeArrowheads="1"/>
            </p:cNvSpPr>
            <p:nvPr/>
          </p:nvSpPr>
          <p:spPr bwMode="auto">
            <a:xfrm>
              <a:off x="5029200" y="1752600"/>
              <a:ext cx="2438400" cy="457200"/>
            </a:xfrm>
            <a:prstGeom prst="roundRect">
              <a:avLst>
                <a:gd name="adj" fmla="val 16667"/>
              </a:avLst>
            </a:prstGeom>
            <a:solidFill>
              <a:srgbClr val="92D05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46" name="圓角矩形 7">
              <a:extLst>
                <a:ext uri="{FF2B5EF4-FFF2-40B4-BE49-F238E27FC236}">
                  <a16:creationId xmlns:a16="http://schemas.microsoft.com/office/drawing/2014/main" id="{B09475DB-BBC0-4D1C-A3E7-DF772364369C}"/>
                </a:ext>
              </a:extLst>
            </p:cNvPr>
            <p:cNvSpPr>
              <a:spLocks noChangeArrowheads="1"/>
            </p:cNvSpPr>
            <p:nvPr/>
          </p:nvSpPr>
          <p:spPr bwMode="auto">
            <a:xfrm>
              <a:off x="1600200" y="2971800"/>
              <a:ext cx="1219200" cy="3810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47" name="圓角矩形 8">
              <a:extLst>
                <a:ext uri="{FF2B5EF4-FFF2-40B4-BE49-F238E27FC236}">
                  <a16:creationId xmlns:a16="http://schemas.microsoft.com/office/drawing/2014/main" id="{914CCD10-BDE2-4F21-A0EA-2E3D1833FB4A}"/>
                </a:ext>
              </a:extLst>
            </p:cNvPr>
            <p:cNvSpPr>
              <a:spLocks noChangeArrowheads="1"/>
            </p:cNvSpPr>
            <p:nvPr/>
          </p:nvSpPr>
          <p:spPr bwMode="auto">
            <a:xfrm>
              <a:off x="2971800" y="2971800"/>
              <a:ext cx="1219200" cy="3810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48" name="圓角矩形 9">
              <a:extLst>
                <a:ext uri="{FF2B5EF4-FFF2-40B4-BE49-F238E27FC236}">
                  <a16:creationId xmlns:a16="http://schemas.microsoft.com/office/drawing/2014/main" id="{02C15D76-57FC-487C-B515-D88CD7A395B9}"/>
                </a:ext>
              </a:extLst>
            </p:cNvPr>
            <p:cNvSpPr>
              <a:spLocks noChangeArrowheads="1"/>
            </p:cNvSpPr>
            <p:nvPr/>
          </p:nvSpPr>
          <p:spPr bwMode="auto">
            <a:xfrm>
              <a:off x="4343400" y="2971800"/>
              <a:ext cx="1295400" cy="3810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49" name="圓角矩形 10">
              <a:extLst>
                <a:ext uri="{FF2B5EF4-FFF2-40B4-BE49-F238E27FC236}">
                  <a16:creationId xmlns:a16="http://schemas.microsoft.com/office/drawing/2014/main" id="{162D5606-3437-422C-8615-B60DC57CE61E}"/>
                </a:ext>
              </a:extLst>
            </p:cNvPr>
            <p:cNvSpPr>
              <a:spLocks noChangeArrowheads="1"/>
            </p:cNvSpPr>
            <p:nvPr/>
          </p:nvSpPr>
          <p:spPr bwMode="auto">
            <a:xfrm>
              <a:off x="5791200" y="2971800"/>
              <a:ext cx="1295400" cy="3810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50" name="圓角矩形 11">
              <a:extLst>
                <a:ext uri="{FF2B5EF4-FFF2-40B4-BE49-F238E27FC236}">
                  <a16:creationId xmlns:a16="http://schemas.microsoft.com/office/drawing/2014/main" id="{1622B4A1-D033-41E7-934E-F6EFF3F89FB6}"/>
                </a:ext>
              </a:extLst>
            </p:cNvPr>
            <p:cNvSpPr>
              <a:spLocks noChangeArrowheads="1"/>
            </p:cNvSpPr>
            <p:nvPr/>
          </p:nvSpPr>
          <p:spPr bwMode="auto">
            <a:xfrm>
              <a:off x="7315200" y="2971800"/>
              <a:ext cx="1219200" cy="3810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cxnSp>
          <p:nvCxnSpPr>
            <p:cNvPr id="14351" name="直線接點 14">
              <a:extLst>
                <a:ext uri="{FF2B5EF4-FFF2-40B4-BE49-F238E27FC236}">
                  <a16:creationId xmlns:a16="http://schemas.microsoft.com/office/drawing/2014/main" id="{2BE05CF5-10AE-4B28-B00B-5124D2C9D1AD}"/>
                </a:ext>
              </a:extLst>
            </p:cNvPr>
            <p:cNvCxnSpPr>
              <a:cxnSpLocks noChangeShapeType="1"/>
            </p:cNvCxnSpPr>
            <p:nvPr/>
          </p:nvCxnSpPr>
          <p:spPr bwMode="auto">
            <a:xfrm>
              <a:off x="228600" y="2514600"/>
              <a:ext cx="86868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2" name="直線接點 16">
              <a:extLst>
                <a:ext uri="{FF2B5EF4-FFF2-40B4-BE49-F238E27FC236}">
                  <a16:creationId xmlns:a16="http://schemas.microsoft.com/office/drawing/2014/main" id="{599D2A3A-5454-4D48-92CE-FD6BF1EFB5F4}"/>
                </a:ext>
              </a:extLst>
            </p:cNvPr>
            <p:cNvCxnSpPr>
              <a:cxnSpLocks noChangeShapeType="1"/>
            </p:cNvCxnSpPr>
            <p:nvPr/>
          </p:nvCxnSpPr>
          <p:spPr bwMode="auto">
            <a:xfrm>
              <a:off x="228600" y="3884613"/>
              <a:ext cx="8686800"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353" name="直線接點 17">
              <a:extLst>
                <a:ext uri="{FF2B5EF4-FFF2-40B4-BE49-F238E27FC236}">
                  <a16:creationId xmlns:a16="http://schemas.microsoft.com/office/drawing/2014/main" id="{6900C998-206B-4FDD-AA79-141F0DB47203}"/>
                </a:ext>
              </a:extLst>
            </p:cNvPr>
            <p:cNvCxnSpPr>
              <a:cxnSpLocks noChangeShapeType="1"/>
            </p:cNvCxnSpPr>
            <p:nvPr/>
          </p:nvCxnSpPr>
          <p:spPr bwMode="auto">
            <a:xfrm>
              <a:off x="228600" y="5332413"/>
              <a:ext cx="8686800"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354" name="圓角矩形 18">
              <a:extLst>
                <a:ext uri="{FF2B5EF4-FFF2-40B4-BE49-F238E27FC236}">
                  <a16:creationId xmlns:a16="http://schemas.microsoft.com/office/drawing/2014/main" id="{59CB4DB1-D58D-4D16-9A4D-0F2D95F055C5}"/>
                </a:ext>
              </a:extLst>
            </p:cNvPr>
            <p:cNvSpPr>
              <a:spLocks noChangeArrowheads="1"/>
            </p:cNvSpPr>
            <p:nvPr/>
          </p:nvSpPr>
          <p:spPr bwMode="auto">
            <a:xfrm>
              <a:off x="1905000" y="4267200"/>
              <a:ext cx="1371600" cy="8382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55" name="圓角矩形 19">
              <a:extLst>
                <a:ext uri="{FF2B5EF4-FFF2-40B4-BE49-F238E27FC236}">
                  <a16:creationId xmlns:a16="http://schemas.microsoft.com/office/drawing/2014/main" id="{6829A599-2E30-47BB-B204-0764D0631C48}"/>
                </a:ext>
              </a:extLst>
            </p:cNvPr>
            <p:cNvSpPr>
              <a:spLocks noChangeArrowheads="1"/>
            </p:cNvSpPr>
            <p:nvPr/>
          </p:nvSpPr>
          <p:spPr bwMode="auto">
            <a:xfrm>
              <a:off x="3429000" y="4267200"/>
              <a:ext cx="1295400" cy="8382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56" name="圓角矩形 20">
              <a:extLst>
                <a:ext uri="{FF2B5EF4-FFF2-40B4-BE49-F238E27FC236}">
                  <a16:creationId xmlns:a16="http://schemas.microsoft.com/office/drawing/2014/main" id="{A29CD016-5F54-4C74-B442-87B7F1018EFE}"/>
                </a:ext>
              </a:extLst>
            </p:cNvPr>
            <p:cNvSpPr>
              <a:spLocks noChangeArrowheads="1"/>
            </p:cNvSpPr>
            <p:nvPr/>
          </p:nvSpPr>
          <p:spPr bwMode="auto">
            <a:xfrm>
              <a:off x="4953000" y="4267200"/>
              <a:ext cx="1295400" cy="8382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57" name="圓角矩形 21">
              <a:extLst>
                <a:ext uri="{FF2B5EF4-FFF2-40B4-BE49-F238E27FC236}">
                  <a16:creationId xmlns:a16="http://schemas.microsoft.com/office/drawing/2014/main" id="{62F25CE0-3836-47FD-854A-462693D8A5D1}"/>
                </a:ext>
              </a:extLst>
            </p:cNvPr>
            <p:cNvSpPr>
              <a:spLocks noChangeArrowheads="1"/>
            </p:cNvSpPr>
            <p:nvPr/>
          </p:nvSpPr>
          <p:spPr bwMode="auto">
            <a:xfrm>
              <a:off x="6553200" y="4267200"/>
              <a:ext cx="1295400" cy="8382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58" name="圓角矩形 22">
              <a:extLst>
                <a:ext uri="{FF2B5EF4-FFF2-40B4-BE49-F238E27FC236}">
                  <a16:creationId xmlns:a16="http://schemas.microsoft.com/office/drawing/2014/main" id="{BD9BEDA6-EBEF-4972-84A2-33BDDDE4255A}"/>
                </a:ext>
              </a:extLst>
            </p:cNvPr>
            <p:cNvSpPr>
              <a:spLocks noChangeArrowheads="1"/>
            </p:cNvSpPr>
            <p:nvPr/>
          </p:nvSpPr>
          <p:spPr bwMode="auto">
            <a:xfrm>
              <a:off x="2057400" y="5791200"/>
              <a:ext cx="1676400" cy="533400"/>
            </a:xfrm>
            <a:prstGeom prst="roundRect">
              <a:avLst>
                <a:gd name="adj" fmla="val 16667"/>
              </a:avLst>
            </a:prstGeom>
            <a:solidFill>
              <a:srgbClr val="FFC00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59" name="圓角矩形 23">
              <a:extLst>
                <a:ext uri="{FF2B5EF4-FFF2-40B4-BE49-F238E27FC236}">
                  <a16:creationId xmlns:a16="http://schemas.microsoft.com/office/drawing/2014/main" id="{1E4ADA9A-55D3-49B1-AA44-7809664B220C}"/>
                </a:ext>
              </a:extLst>
            </p:cNvPr>
            <p:cNvSpPr>
              <a:spLocks noChangeArrowheads="1"/>
            </p:cNvSpPr>
            <p:nvPr/>
          </p:nvSpPr>
          <p:spPr bwMode="auto">
            <a:xfrm>
              <a:off x="4114800" y="5791200"/>
              <a:ext cx="1676400" cy="533400"/>
            </a:xfrm>
            <a:prstGeom prst="roundRect">
              <a:avLst>
                <a:gd name="adj" fmla="val 16667"/>
              </a:avLst>
            </a:prstGeom>
            <a:solidFill>
              <a:srgbClr val="FFC00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60" name="圓角矩形 24">
              <a:extLst>
                <a:ext uri="{FF2B5EF4-FFF2-40B4-BE49-F238E27FC236}">
                  <a16:creationId xmlns:a16="http://schemas.microsoft.com/office/drawing/2014/main" id="{E6A39C75-A637-4FB0-9207-E5CED226FA91}"/>
                </a:ext>
              </a:extLst>
            </p:cNvPr>
            <p:cNvSpPr>
              <a:spLocks noChangeArrowheads="1"/>
            </p:cNvSpPr>
            <p:nvPr/>
          </p:nvSpPr>
          <p:spPr bwMode="auto">
            <a:xfrm>
              <a:off x="6248400" y="5791200"/>
              <a:ext cx="1676400" cy="533400"/>
            </a:xfrm>
            <a:prstGeom prst="roundRect">
              <a:avLst>
                <a:gd name="adj" fmla="val 16667"/>
              </a:avLst>
            </a:prstGeom>
            <a:solidFill>
              <a:srgbClr val="FFC000"/>
            </a:solidFill>
            <a:ln w="9525" algn="ctr">
              <a:solidFill>
                <a:schemeClr val="tx1"/>
              </a:solidFill>
              <a:round/>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sp>
          <p:nvSpPr>
            <p:cNvPr id="14361" name="文字方塊 25">
              <a:extLst>
                <a:ext uri="{FF2B5EF4-FFF2-40B4-BE49-F238E27FC236}">
                  <a16:creationId xmlns:a16="http://schemas.microsoft.com/office/drawing/2014/main" id="{9DC19534-F0E1-41FF-96E7-C9C7612632E8}"/>
                </a:ext>
              </a:extLst>
            </p:cNvPr>
            <p:cNvSpPr txBox="1">
              <a:spLocks noChangeArrowheads="1"/>
            </p:cNvSpPr>
            <p:nvPr/>
          </p:nvSpPr>
          <p:spPr bwMode="auto">
            <a:xfrm>
              <a:off x="304800" y="2057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zh-TW" altLang="en-US" b="1"/>
                <a:t>財務面向</a:t>
              </a:r>
            </a:p>
          </p:txBody>
        </p:sp>
        <p:sp>
          <p:nvSpPr>
            <p:cNvPr id="14362" name="文字方塊 26">
              <a:extLst>
                <a:ext uri="{FF2B5EF4-FFF2-40B4-BE49-F238E27FC236}">
                  <a16:creationId xmlns:a16="http://schemas.microsoft.com/office/drawing/2014/main" id="{023B1E3C-2392-46F6-87AE-E3C4EC7C2C66}"/>
                </a:ext>
              </a:extLst>
            </p:cNvPr>
            <p:cNvSpPr txBox="1">
              <a:spLocks noChangeArrowheads="1"/>
            </p:cNvSpPr>
            <p:nvPr/>
          </p:nvSpPr>
          <p:spPr bwMode="auto">
            <a:xfrm>
              <a:off x="304800" y="35163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zh-TW" altLang="en-US" b="1"/>
                <a:t>客戶面向</a:t>
              </a:r>
            </a:p>
          </p:txBody>
        </p:sp>
        <p:sp>
          <p:nvSpPr>
            <p:cNvPr id="14363" name="文字方塊 27">
              <a:extLst>
                <a:ext uri="{FF2B5EF4-FFF2-40B4-BE49-F238E27FC236}">
                  <a16:creationId xmlns:a16="http://schemas.microsoft.com/office/drawing/2014/main" id="{289AC984-2CBF-4F80-9225-664E2124B214}"/>
                </a:ext>
              </a:extLst>
            </p:cNvPr>
            <p:cNvSpPr txBox="1">
              <a:spLocks noChangeArrowheads="1"/>
            </p:cNvSpPr>
            <p:nvPr/>
          </p:nvSpPr>
          <p:spPr bwMode="auto">
            <a:xfrm>
              <a:off x="304800" y="46482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zh-TW" altLang="en-US" b="1"/>
                <a:t>內部流程面向</a:t>
              </a:r>
            </a:p>
          </p:txBody>
        </p:sp>
        <p:sp>
          <p:nvSpPr>
            <p:cNvPr id="14364" name="文字方塊 28">
              <a:extLst>
                <a:ext uri="{FF2B5EF4-FFF2-40B4-BE49-F238E27FC236}">
                  <a16:creationId xmlns:a16="http://schemas.microsoft.com/office/drawing/2014/main" id="{F9D4806A-3F35-439D-8124-74604857A995}"/>
                </a:ext>
              </a:extLst>
            </p:cNvPr>
            <p:cNvSpPr txBox="1">
              <a:spLocks noChangeArrowheads="1"/>
            </p:cNvSpPr>
            <p:nvPr/>
          </p:nvSpPr>
          <p:spPr bwMode="auto">
            <a:xfrm>
              <a:off x="323528" y="5877272"/>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zh-TW" altLang="en-US" b="1"/>
                <a:t>學習與成長</a:t>
              </a:r>
            </a:p>
          </p:txBody>
        </p:sp>
        <p:sp>
          <p:nvSpPr>
            <p:cNvPr id="14365" name="文字方塊 29">
              <a:extLst>
                <a:ext uri="{FF2B5EF4-FFF2-40B4-BE49-F238E27FC236}">
                  <a16:creationId xmlns:a16="http://schemas.microsoft.com/office/drawing/2014/main" id="{AEECF117-B70E-4E73-B35C-23B3A72C74B2}"/>
                </a:ext>
              </a:extLst>
            </p:cNvPr>
            <p:cNvSpPr txBox="1">
              <a:spLocks noChangeArrowheads="1"/>
            </p:cNvSpPr>
            <p:nvPr/>
          </p:nvSpPr>
          <p:spPr bwMode="auto">
            <a:xfrm>
              <a:off x="2895600" y="99571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b="1" dirty="0">
                  <a:solidFill>
                    <a:srgbClr val="002060"/>
                  </a:solidFill>
                </a:rPr>
                <a:t>長期股東利得</a:t>
              </a:r>
            </a:p>
          </p:txBody>
        </p:sp>
        <p:sp>
          <p:nvSpPr>
            <p:cNvPr id="14366" name="文字方塊 30">
              <a:extLst>
                <a:ext uri="{FF2B5EF4-FFF2-40B4-BE49-F238E27FC236}">
                  <a16:creationId xmlns:a16="http://schemas.microsoft.com/office/drawing/2014/main" id="{BCA61B02-E61D-4A2E-AE59-F973C4837675}"/>
                </a:ext>
              </a:extLst>
            </p:cNvPr>
            <p:cNvSpPr txBox="1">
              <a:spLocks noChangeArrowheads="1"/>
            </p:cNvSpPr>
            <p:nvPr/>
          </p:nvSpPr>
          <p:spPr bwMode="auto">
            <a:xfrm>
              <a:off x="2209800" y="1752600"/>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600" b="1"/>
                <a:t>成本效益</a:t>
              </a:r>
            </a:p>
          </p:txBody>
        </p:sp>
        <p:sp>
          <p:nvSpPr>
            <p:cNvPr id="14367" name="文字方塊 31">
              <a:extLst>
                <a:ext uri="{FF2B5EF4-FFF2-40B4-BE49-F238E27FC236}">
                  <a16:creationId xmlns:a16="http://schemas.microsoft.com/office/drawing/2014/main" id="{63ACB6DB-8A39-49DD-92A1-334196674587}"/>
                </a:ext>
              </a:extLst>
            </p:cNvPr>
            <p:cNvSpPr txBox="1">
              <a:spLocks noChangeArrowheads="1"/>
            </p:cNvSpPr>
            <p:nvPr/>
          </p:nvSpPr>
          <p:spPr bwMode="auto">
            <a:xfrm>
              <a:off x="4953000" y="1795463"/>
              <a:ext cx="2438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600" b="1"/>
                <a:t>營收成長</a:t>
              </a:r>
            </a:p>
          </p:txBody>
        </p:sp>
        <p:sp>
          <p:nvSpPr>
            <p:cNvPr id="33" name="向上箭號 32">
              <a:extLst>
                <a:ext uri="{FF2B5EF4-FFF2-40B4-BE49-F238E27FC236}">
                  <a16:creationId xmlns:a16="http://schemas.microsoft.com/office/drawing/2014/main" id="{367A8468-0A70-4249-B9D8-FC0DCF2F88DA}"/>
                </a:ext>
              </a:extLst>
            </p:cNvPr>
            <p:cNvSpPr/>
            <p:nvPr/>
          </p:nvSpPr>
          <p:spPr bwMode="auto">
            <a:xfrm>
              <a:off x="2667000" y="2514600"/>
              <a:ext cx="609600" cy="3048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4" name="向上箭號 33">
              <a:extLst>
                <a:ext uri="{FF2B5EF4-FFF2-40B4-BE49-F238E27FC236}">
                  <a16:creationId xmlns:a16="http://schemas.microsoft.com/office/drawing/2014/main" id="{87B425B5-580F-4BBD-89B0-B9C736E4DC1C}"/>
                </a:ext>
              </a:extLst>
            </p:cNvPr>
            <p:cNvSpPr/>
            <p:nvPr/>
          </p:nvSpPr>
          <p:spPr bwMode="auto">
            <a:xfrm>
              <a:off x="4648200" y="2514600"/>
              <a:ext cx="609600" cy="3048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5" name="向上箭號 34">
              <a:extLst>
                <a:ext uri="{FF2B5EF4-FFF2-40B4-BE49-F238E27FC236}">
                  <a16:creationId xmlns:a16="http://schemas.microsoft.com/office/drawing/2014/main" id="{C69D8B33-CE77-4DA8-936E-6A031B362B6A}"/>
                </a:ext>
              </a:extLst>
            </p:cNvPr>
            <p:cNvSpPr/>
            <p:nvPr/>
          </p:nvSpPr>
          <p:spPr bwMode="auto">
            <a:xfrm>
              <a:off x="6400800" y="2514600"/>
              <a:ext cx="609600" cy="3048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6" name="向上箭號 35">
              <a:extLst>
                <a:ext uri="{FF2B5EF4-FFF2-40B4-BE49-F238E27FC236}">
                  <a16:creationId xmlns:a16="http://schemas.microsoft.com/office/drawing/2014/main" id="{8A5D4357-2F7F-4413-B749-9DBD27A9030F}"/>
                </a:ext>
              </a:extLst>
            </p:cNvPr>
            <p:cNvSpPr/>
            <p:nvPr/>
          </p:nvSpPr>
          <p:spPr bwMode="auto">
            <a:xfrm>
              <a:off x="22860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7" name="向上箭號 36">
              <a:extLst>
                <a:ext uri="{FF2B5EF4-FFF2-40B4-BE49-F238E27FC236}">
                  <a16:creationId xmlns:a16="http://schemas.microsoft.com/office/drawing/2014/main" id="{4C587B43-2E22-41F2-823C-3FB17196800F}"/>
                </a:ext>
              </a:extLst>
            </p:cNvPr>
            <p:cNvSpPr/>
            <p:nvPr/>
          </p:nvSpPr>
          <p:spPr bwMode="auto">
            <a:xfrm>
              <a:off x="38100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8" name="向上箭號 37">
              <a:extLst>
                <a:ext uri="{FF2B5EF4-FFF2-40B4-BE49-F238E27FC236}">
                  <a16:creationId xmlns:a16="http://schemas.microsoft.com/office/drawing/2014/main" id="{E333209C-1A02-4C53-8C39-4D31EEE2E1F8}"/>
                </a:ext>
              </a:extLst>
            </p:cNvPr>
            <p:cNvSpPr/>
            <p:nvPr/>
          </p:nvSpPr>
          <p:spPr bwMode="auto">
            <a:xfrm>
              <a:off x="52578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39" name="向上箭號 38">
              <a:extLst>
                <a:ext uri="{FF2B5EF4-FFF2-40B4-BE49-F238E27FC236}">
                  <a16:creationId xmlns:a16="http://schemas.microsoft.com/office/drawing/2014/main" id="{853C964B-1EA4-41BF-B066-E6FD6320BCA1}"/>
                </a:ext>
              </a:extLst>
            </p:cNvPr>
            <p:cNvSpPr/>
            <p:nvPr/>
          </p:nvSpPr>
          <p:spPr bwMode="auto">
            <a:xfrm>
              <a:off x="68580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40" name="向上箭號 39">
              <a:extLst>
                <a:ext uri="{FF2B5EF4-FFF2-40B4-BE49-F238E27FC236}">
                  <a16:creationId xmlns:a16="http://schemas.microsoft.com/office/drawing/2014/main" id="{6DBB7ADA-B9FA-42BC-AAD6-7535BF4A79E4}"/>
                </a:ext>
              </a:extLst>
            </p:cNvPr>
            <p:cNvSpPr/>
            <p:nvPr/>
          </p:nvSpPr>
          <p:spPr bwMode="auto">
            <a:xfrm>
              <a:off x="25908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41" name="向上箭號 40">
              <a:extLst>
                <a:ext uri="{FF2B5EF4-FFF2-40B4-BE49-F238E27FC236}">
                  <a16:creationId xmlns:a16="http://schemas.microsoft.com/office/drawing/2014/main" id="{CCDDD771-A326-4B2F-A661-934E1291854D}"/>
                </a:ext>
              </a:extLst>
            </p:cNvPr>
            <p:cNvSpPr/>
            <p:nvPr/>
          </p:nvSpPr>
          <p:spPr bwMode="auto">
            <a:xfrm>
              <a:off x="46482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42" name="向上箭號 41">
              <a:extLst>
                <a:ext uri="{FF2B5EF4-FFF2-40B4-BE49-F238E27FC236}">
                  <a16:creationId xmlns:a16="http://schemas.microsoft.com/office/drawing/2014/main" id="{AB8DCB76-D80B-4FC0-8244-9B4F905BF41E}"/>
                </a:ext>
              </a:extLst>
            </p:cNvPr>
            <p:cNvSpPr/>
            <p:nvPr/>
          </p:nvSpPr>
          <p:spPr bwMode="auto">
            <a:xfrm>
              <a:off x="67818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kumimoji="0" lang="zh-TW" altLang="en-US">
                <a:latin typeface="+mn-lt"/>
                <a:ea typeface="新細明體" charset="-120"/>
              </a:endParaRPr>
            </a:p>
          </p:txBody>
        </p:sp>
        <p:sp>
          <p:nvSpPr>
            <p:cNvPr id="14378" name="文字方塊 42">
              <a:extLst>
                <a:ext uri="{FF2B5EF4-FFF2-40B4-BE49-F238E27FC236}">
                  <a16:creationId xmlns:a16="http://schemas.microsoft.com/office/drawing/2014/main" id="{D714D599-960D-483D-BC1B-0FE83DDBF8C6}"/>
                </a:ext>
              </a:extLst>
            </p:cNvPr>
            <p:cNvSpPr txBox="1">
              <a:spLocks noChangeArrowheads="1"/>
            </p:cNvSpPr>
            <p:nvPr/>
          </p:nvSpPr>
          <p:spPr bwMode="auto">
            <a:xfrm>
              <a:off x="1676400" y="3011488"/>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400" b="1" dirty="0">
                  <a:solidFill>
                    <a:schemeClr val="bg1"/>
                  </a:solidFill>
                </a:rPr>
                <a:t>客戶的獲取</a:t>
              </a:r>
            </a:p>
          </p:txBody>
        </p:sp>
        <p:sp>
          <p:nvSpPr>
            <p:cNvPr id="14379" name="文字方塊 44">
              <a:extLst>
                <a:ext uri="{FF2B5EF4-FFF2-40B4-BE49-F238E27FC236}">
                  <a16:creationId xmlns:a16="http://schemas.microsoft.com/office/drawing/2014/main" id="{D4B850CC-A041-43DA-87FB-12873F6651E7}"/>
                </a:ext>
              </a:extLst>
            </p:cNvPr>
            <p:cNvSpPr txBox="1">
              <a:spLocks noChangeArrowheads="1"/>
            </p:cNvSpPr>
            <p:nvPr/>
          </p:nvSpPr>
          <p:spPr bwMode="auto">
            <a:xfrm>
              <a:off x="2971800" y="2998788"/>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400" b="1">
                  <a:solidFill>
                    <a:schemeClr val="bg1"/>
                  </a:solidFill>
                </a:rPr>
                <a:t>客戶的維持</a:t>
              </a:r>
            </a:p>
          </p:txBody>
        </p:sp>
        <p:sp>
          <p:nvSpPr>
            <p:cNvPr id="14380" name="文字方塊 45">
              <a:extLst>
                <a:ext uri="{FF2B5EF4-FFF2-40B4-BE49-F238E27FC236}">
                  <a16:creationId xmlns:a16="http://schemas.microsoft.com/office/drawing/2014/main" id="{E5573162-E3AD-440B-96E5-C96F9C827968}"/>
                </a:ext>
              </a:extLst>
            </p:cNvPr>
            <p:cNvSpPr txBox="1">
              <a:spLocks noChangeArrowheads="1"/>
            </p:cNvSpPr>
            <p:nvPr/>
          </p:nvSpPr>
          <p:spPr bwMode="auto">
            <a:xfrm>
              <a:off x="4422775" y="3011488"/>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400" b="1">
                  <a:solidFill>
                    <a:schemeClr val="bg1"/>
                  </a:solidFill>
                </a:rPr>
                <a:t>客戶的獲利</a:t>
              </a:r>
            </a:p>
          </p:txBody>
        </p:sp>
        <p:sp>
          <p:nvSpPr>
            <p:cNvPr id="14381" name="文字方塊 46">
              <a:extLst>
                <a:ext uri="{FF2B5EF4-FFF2-40B4-BE49-F238E27FC236}">
                  <a16:creationId xmlns:a16="http://schemas.microsoft.com/office/drawing/2014/main" id="{0C98FA44-1270-4F5E-A6E1-02296C11AF13}"/>
                </a:ext>
              </a:extLst>
            </p:cNvPr>
            <p:cNvSpPr txBox="1">
              <a:spLocks noChangeArrowheads="1"/>
            </p:cNvSpPr>
            <p:nvPr/>
          </p:nvSpPr>
          <p:spPr bwMode="auto">
            <a:xfrm>
              <a:off x="5715000" y="2998788"/>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400" b="1">
                  <a:solidFill>
                    <a:schemeClr val="bg1"/>
                  </a:solidFill>
                </a:rPr>
                <a:t>市場的佔有</a:t>
              </a:r>
              <a:endParaRPr kumimoji="0" lang="en-US" altLang="zh-TW" sz="1400" b="1">
                <a:solidFill>
                  <a:schemeClr val="bg1"/>
                </a:solidFill>
              </a:endParaRPr>
            </a:p>
          </p:txBody>
        </p:sp>
        <p:sp>
          <p:nvSpPr>
            <p:cNvPr id="14382" name="文字方塊 47">
              <a:extLst>
                <a:ext uri="{FF2B5EF4-FFF2-40B4-BE49-F238E27FC236}">
                  <a16:creationId xmlns:a16="http://schemas.microsoft.com/office/drawing/2014/main" id="{660FA570-3208-4A70-90C0-BC21DDC70382}"/>
                </a:ext>
              </a:extLst>
            </p:cNvPr>
            <p:cNvSpPr txBox="1">
              <a:spLocks noChangeArrowheads="1"/>
            </p:cNvSpPr>
            <p:nvPr/>
          </p:nvSpPr>
          <p:spPr bwMode="auto">
            <a:xfrm>
              <a:off x="7175500" y="3008313"/>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1400" b="1">
                  <a:solidFill>
                    <a:schemeClr val="bg1"/>
                  </a:solidFill>
                </a:rPr>
                <a:t>客戶的滿意</a:t>
              </a:r>
            </a:p>
          </p:txBody>
        </p:sp>
        <p:sp>
          <p:nvSpPr>
            <p:cNvPr id="14383" name="矩形 48">
              <a:extLst>
                <a:ext uri="{FF2B5EF4-FFF2-40B4-BE49-F238E27FC236}">
                  <a16:creationId xmlns:a16="http://schemas.microsoft.com/office/drawing/2014/main" id="{B8655FB2-9F10-4253-A284-21F9890E85DB}"/>
                </a:ext>
              </a:extLst>
            </p:cNvPr>
            <p:cNvSpPr>
              <a:spLocks noChangeArrowheads="1"/>
            </p:cNvSpPr>
            <p:nvPr/>
          </p:nvSpPr>
          <p:spPr bwMode="auto">
            <a:xfrm>
              <a:off x="1905000" y="4383088"/>
              <a:ext cx="137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2000" b="1">
                  <a:solidFill>
                    <a:schemeClr val="bg1"/>
                  </a:solidFill>
                </a:rPr>
                <a:t>作業管理流程</a:t>
              </a:r>
            </a:p>
          </p:txBody>
        </p:sp>
        <p:sp>
          <p:nvSpPr>
            <p:cNvPr id="14384" name="矩形 49">
              <a:extLst>
                <a:ext uri="{FF2B5EF4-FFF2-40B4-BE49-F238E27FC236}">
                  <a16:creationId xmlns:a16="http://schemas.microsoft.com/office/drawing/2014/main" id="{CC24DC6E-1F50-4585-9CC8-DB9F817BC3C4}"/>
                </a:ext>
              </a:extLst>
            </p:cNvPr>
            <p:cNvSpPr>
              <a:spLocks noChangeArrowheads="1"/>
            </p:cNvSpPr>
            <p:nvPr/>
          </p:nvSpPr>
          <p:spPr bwMode="auto">
            <a:xfrm>
              <a:off x="3429000" y="4343400"/>
              <a:ext cx="137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2000" b="1">
                  <a:solidFill>
                    <a:schemeClr val="bg1"/>
                  </a:solidFill>
                </a:rPr>
                <a:t>客戶管理流程</a:t>
              </a:r>
            </a:p>
          </p:txBody>
        </p:sp>
        <p:sp>
          <p:nvSpPr>
            <p:cNvPr id="14385" name="矩形 50">
              <a:extLst>
                <a:ext uri="{FF2B5EF4-FFF2-40B4-BE49-F238E27FC236}">
                  <a16:creationId xmlns:a16="http://schemas.microsoft.com/office/drawing/2014/main" id="{625339F0-DD5B-43D4-BAAE-F12E19F86FC8}"/>
                </a:ext>
              </a:extLst>
            </p:cNvPr>
            <p:cNvSpPr>
              <a:spLocks noChangeArrowheads="1"/>
            </p:cNvSpPr>
            <p:nvPr/>
          </p:nvSpPr>
          <p:spPr bwMode="auto">
            <a:xfrm>
              <a:off x="4876800" y="44196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2000" b="1">
                  <a:solidFill>
                    <a:schemeClr val="bg1"/>
                  </a:solidFill>
                </a:rPr>
                <a:t>創新流程</a:t>
              </a:r>
            </a:p>
          </p:txBody>
        </p:sp>
        <p:sp>
          <p:nvSpPr>
            <p:cNvPr id="14386" name="矩形 51">
              <a:extLst>
                <a:ext uri="{FF2B5EF4-FFF2-40B4-BE49-F238E27FC236}">
                  <a16:creationId xmlns:a16="http://schemas.microsoft.com/office/drawing/2014/main" id="{B031B90E-BFD8-434B-9A52-9F2FE142AB08}"/>
                </a:ext>
              </a:extLst>
            </p:cNvPr>
            <p:cNvSpPr>
              <a:spLocks noChangeArrowheads="1"/>
            </p:cNvSpPr>
            <p:nvPr/>
          </p:nvSpPr>
          <p:spPr bwMode="auto">
            <a:xfrm>
              <a:off x="6553200" y="43434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b="1">
                  <a:solidFill>
                    <a:schemeClr val="bg1"/>
                  </a:solidFill>
                </a:rPr>
                <a:t>法令及社會流程</a:t>
              </a:r>
            </a:p>
          </p:txBody>
        </p:sp>
        <p:sp>
          <p:nvSpPr>
            <p:cNvPr id="14387" name="文字方塊 52">
              <a:extLst>
                <a:ext uri="{FF2B5EF4-FFF2-40B4-BE49-F238E27FC236}">
                  <a16:creationId xmlns:a16="http://schemas.microsoft.com/office/drawing/2014/main" id="{CBB2CE53-3B62-4FD1-AE73-C36B26A47282}"/>
                </a:ext>
              </a:extLst>
            </p:cNvPr>
            <p:cNvSpPr txBox="1">
              <a:spLocks noChangeArrowheads="1"/>
            </p:cNvSpPr>
            <p:nvPr/>
          </p:nvSpPr>
          <p:spPr bwMode="auto">
            <a:xfrm>
              <a:off x="2093913" y="5840413"/>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2000" b="1">
                  <a:solidFill>
                    <a:srgbClr val="002060"/>
                  </a:solidFill>
                </a:rPr>
                <a:t>人才資本</a:t>
              </a:r>
              <a:endParaRPr kumimoji="0" lang="en-US" altLang="zh-TW" sz="2000" b="1">
                <a:solidFill>
                  <a:srgbClr val="002060"/>
                </a:solidFill>
              </a:endParaRPr>
            </a:p>
          </p:txBody>
        </p:sp>
        <p:sp>
          <p:nvSpPr>
            <p:cNvPr id="14388" name="文字方塊 53">
              <a:extLst>
                <a:ext uri="{FF2B5EF4-FFF2-40B4-BE49-F238E27FC236}">
                  <a16:creationId xmlns:a16="http://schemas.microsoft.com/office/drawing/2014/main" id="{7199ABDD-9812-48DE-B60A-E924360E6B97}"/>
                </a:ext>
              </a:extLst>
            </p:cNvPr>
            <p:cNvSpPr txBox="1">
              <a:spLocks noChangeArrowheads="1"/>
            </p:cNvSpPr>
            <p:nvPr/>
          </p:nvSpPr>
          <p:spPr bwMode="auto">
            <a:xfrm>
              <a:off x="4175125" y="5830888"/>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2000" b="1">
                  <a:solidFill>
                    <a:srgbClr val="002060"/>
                  </a:solidFill>
                </a:rPr>
                <a:t>組織資本</a:t>
              </a:r>
              <a:endParaRPr kumimoji="0" lang="en-US" altLang="zh-TW" sz="2000" b="1">
                <a:solidFill>
                  <a:srgbClr val="002060"/>
                </a:solidFill>
              </a:endParaRPr>
            </a:p>
          </p:txBody>
        </p:sp>
        <p:sp>
          <p:nvSpPr>
            <p:cNvPr id="14389" name="文字方塊 54">
              <a:extLst>
                <a:ext uri="{FF2B5EF4-FFF2-40B4-BE49-F238E27FC236}">
                  <a16:creationId xmlns:a16="http://schemas.microsoft.com/office/drawing/2014/main" id="{3B15D384-27B7-4B54-963E-40F3FAB5D9F6}"/>
                </a:ext>
              </a:extLst>
            </p:cNvPr>
            <p:cNvSpPr txBox="1">
              <a:spLocks noChangeArrowheads="1"/>
            </p:cNvSpPr>
            <p:nvPr/>
          </p:nvSpPr>
          <p:spPr bwMode="auto">
            <a:xfrm>
              <a:off x="6291263" y="5818188"/>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2000" b="1">
                  <a:solidFill>
                    <a:srgbClr val="002060"/>
                  </a:solidFill>
                </a:rPr>
                <a:t>信息資本</a:t>
              </a:r>
              <a:endParaRPr kumimoji="0" lang="en-US" altLang="zh-TW" sz="2000" b="1">
                <a:solidFill>
                  <a:srgbClr val="002060"/>
                </a:solidFill>
              </a:endParaRPr>
            </a:p>
          </p:txBody>
        </p:sp>
      </p:grpSp>
    </p:spTree>
  </p:cSld>
  <p:clrMapOvr>
    <a:masterClrMapping/>
  </p:clrMapOvr>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inbow background design.potx" id="{004AAC82-6E13-4E0D-87F5-D2ABB24A967F}" vid="{11B250D1-E3C9-4A03-862E-1C8D091AD08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Rainbow background design</Template>
  <TotalTime>203</TotalTime>
  <Words>2229</Words>
  <Application>Microsoft Office PowerPoint</Application>
  <PresentationFormat>寬螢幕</PresentationFormat>
  <Paragraphs>268</Paragraphs>
  <Slides>40</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40</vt:i4>
      </vt:variant>
    </vt:vector>
  </HeadingPairs>
  <TitlesOfParts>
    <vt:vector size="47" baseType="lpstr">
      <vt:lpstr>微軟正黑體</vt:lpstr>
      <vt:lpstr>新細明體</vt:lpstr>
      <vt:lpstr>標楷體</vt:lpstr>
      <vt:lpstr>Arial</vt:lpstr>
      <vt:lpstr>Calibri</vt:lpstr>
      <vt:lpstr>Times New Roman</vt:lpstr>
      <vt:lpstr>Default Design</vt:lpstr>
      <vt:lpstr>第 10 章</vt:lpstr>
      <vt:lpstr>本章目次</vt:lpstr>
      <vt:lpstr>學習目標</vt:lpstr>
      <vt:lpstr>10.2 人力資源商業智慧 10.2.1 改變資訊蒐集與進行決策在整體時間中所占的比例</vt:lpstr>
      <vt:lpstr>10.2.2 讓人力資源管理之智慧展現更具主動性</vt:lpstr>
      <vt:lpstr>10.2.3 深化資料分析技術有助於提升人力資源管理決策品質</vt:lpstr>
      <vt:lpstr>10.3 人力資源績效指標</vt:lpstr>
      <vt:lpstr>KPI 管理原理</vt:lpstr>
      <vt:lpstr>平衡計分卡策略地圖架構-成效與結果</vt:lpstr>
      <vt:lpstr>學習與成長面向</vt:lpstr>
      <vt:lpstr>10.3.2 人力資源績效指標與企業策略</vt:lpstr>
      <vt:lpstr>PowerPoint 簡報</vt:lpstr>
      <vt:lpstr>與 KPI 相關的概念</vt:lpstr>
      <vt:lpstr>與 KPI 相關的概念</vt:lpstr>
      <vt:lpstr>量化 KPI</vt:lpstr>
      <vt:lpstr>KPI 設計準則</vt:lpstr>
      <vt:lpstr>10.4.2 人力資源績效指標的分類</vt:lpstr>
      <vt:lpstr>PowerPoint 簡報</vt:lpstr>
      <vt:lpstr>PowerPoint 簡報</vt:lpstr>
      <vt:lpstr>人力資源績效指標的分類  (黃英忠, 1994)</vt:lpstr>
      <vt:lpstr>10.4.3 量化人力資源績效指標的建立</vt:lpstr>
      <vt:lpstr>PowerPoint 簡報</vt:lpstr>
      <vt:lpstr>PowerPoint 簡報</vt:lpstr>
      <vt:lpstr>10.5.5 關鍵員工的留任率 </vt:lpstr>
      <vt:lpstr>關鍵員工的留任率 </vt:lpstr>
      <vt:lpstr>關鍵員工的留任率 </vt:lpstr>
      <vt:lpstr>關鍵員工的留任率 </vt:lpstr>
      <vt:lpstr>10.5.1 員工每人平均獲利 </vt:lpstr>
      <vt:lpstr>員工每人平均獲利</vt:lpstr>
      <vt:lpstr>員工每人平均獲利</vt:lpstr>
      <vt:lpstr>員工每人平均獲利</vt:lpstr>
      <vt:lpstr>員工每人平均獲利</vt:lpstr>
      <vt:lpstr>10.6.1 招募、甄選與任用活動的功能與流程</vt:lpstr>
      <vt:lpstr>10.6.3 招募、甄選與任用活動相關指標的應用與管理意義</vt:lpstr>
      <vt:lpstr>KPI 之計算</vt:lpstr>
      <vt:lpstr>PowerPoint 簡報</vt:lpstr>
      <vt:lpstr>PowerPoint 簡報</vt:lpstr>
      <vt:lpstr>PowerPoint 簡報</vt:lpstr>
      <vt:lpstr>10.7 結論</vt:lpstr>
      <vt:lpstr>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第10章</dc:title>
  <dc:creator>Fenny Lee</dc:creator>
  <cp:lastModifiedBy>Fenny Lee</cp:lastModifiedBy>
  <cp:revision>45</cp:revision>
  <dcterms:created xsi:type="dcterms:W3CDTF">2011-03-31T02:47:16Z</dcterms:created>
  <dcterms:modified xsi:type="dcterms:W3CDTF">2017-08-16T02:30:15Z</dcterms:modified>
</cp:coreProperties>
</file>