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53"/>
  </p:notesMasterIdLst>
  <p:sldIdLst>
    <p:sldId id="259" r:id="rId2"/>
    <p:sldId id="260" r:id="rId3"/>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2" r:id="rId23"/>
    <p:sldId id="283" r:id="rId24"/>
    <p:sldId id="284" r:id="rId25"/>
    <p:sldId id="285" r:id="rId26"/>
    <p:sldId id="287" r:id="rId27"/>
    <p:sldId id="286" r:id="rId28"/>
    <p:sldId id="288" r:id="rId29"/>
    <p:sldId id="289" r:id="rId30"/>
    <p:sldId id="290" r:id="rId31"/>
    <p:sldId id="291" r:id="rId32"/>
    <p:sldId id="292" r:id="rId33"/>
    <p:sldId id="293" r:id="rId34"/>
    <p:sldId id="294" r:id="rId35"/>
    <p:sldId id="295" r:id="rId36"/>
    <p:sldId id="297" r:id="rId37"/>
    <p:sldId id="296" r:id="rId38"/>
    <p:sldId id="298" r:id="rId39"/>
    <p:sldId id="299" r:id="rId40"/>
    <p:sldId id="300" r:id="rId41"/>
    <p:sldId id="301" r:id="rId42"/>
    <p:sldId id="303" r:id="rId43"/>
    <p:sldId id="302" r:id="rId44"/>
    <p:sldId id="304" r:id="rId45"/>
    <p:sldId id="305" r:id="rId46"/>
    <p:sldId id="306" r:id="rId47"/>
    <p:sldId id="307" r:id="rId48"/>
    <p:sldId id="308" r:id="rId49"/>
    <p:sldId id="309" r:id="rId50"/>
    <p:sldId id="310" r:id="rId51"/>
    <p:sldId id="311"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EAEAEA"/>
    <a:srgbClr val="C0C0C0"/>
    <a:srgbClr val="0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22" autoAdjust="0"/>
  </p:normalViewPr>
  <p:slideViewPr>
    <p:cSldViewPr>
      <p:cViewPr varScale="1">
        <p:scale>
          <a:sx n="81" d="100"/>
          <a:sy n="81" d="100"/>
        </p:scale>
        <p:origin x="118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4DE1172-4699-4FE6-B7CF-2898DFCF0E5D}" type="datetimeFigureOut">
              <a:rPr lang="zh-TW" altLang="en-US"/>
              <a:pPr>
                <a:defRPr/>
              </a:pPr>
              <a:t>2017/8/16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071639C-98A1-461D-850B-91B531893734}" type="slidenum">
              <a:rPr lang="zh-TW" altLang="en-US"/>
              <a:pPr>
                <a:defRPr/>
              </a:pPr>
              <a:t>‹#›</a:t>
            </a:fld>
            <a:endParaRPr lang="zh-TW" altLang="en-US"/>
          </a:p>
        </p:txBody>
      </p:sp>
    </p:spTree>
    <p:extLst>
      <p:ext uri="{BB962C8B-B14F-4D97-AF65-F5344CB8AC3E}">
        <p14:creationId xmlns:p14="http://schemas.microsoft.com/office/powerpoint/2010/main" val="40133325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5" name="Picture 32" descr="j0178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41663"/>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3" descr="j01783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41663"/>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4" descr="ph03413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141663"/>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5" descr="j01826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141663"/>
            <a:ext cx="208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1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19082" y="5661025"/>
            <a:ext cx="156298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Rectangle 21"/>
          <p:cNvSpPr>
            <a:spLocks noGrp="1" noChangeArrowheads="1"/>
          </p:cNvSpPr>
          <p:nvPr>
            <p:ph type="ctrTitle" sz="quarter"/>
          </p:nvPr>
        </p:nvSpPr>
        <p:spPr bwMode="black">
          <a:xfrm>
            <a:off x="323850" y="1124744"/>
            <a:ext cx="8496300" cy="1367532"/>
          </a:xfrm>
        </p:spPr>
        <p:txBody>
          <a:bodyPr/>
          <a:lstStyle>
            <a:lvl1pPr>
              <a:defRPr sz="4400" baseline="0">
                <a:latin typeface="Times New Roman" pitchFamily="18" charset="0"/>
                <a:ea typeface="標楷體" pitchFamily="65" charset="-120"/>
              </a:defRPr>
            </a:lvl1pPr>
          </a:lstStyle>
          <a:p>
            <a:r>
              <a:rPr lang="zh-TW" altLang="en-US"/>
              <a:t>按一下以編輯母片標題樣式</a:t>
            </a:r>
            <a:endParaRPr lang="en-US" altLang="ko-KR" dirty="0"/>
          </a:p>
        </p:txBody>
      </p:sp>
      <p:sp>
        <p:nvSpPr>
          <p:cNvPr id="13334" name="Rectangle 22"/>
          <p:cNvSpPr>
            <a:spLocks noGrp="1" noChangeArrowheads="1"/>
          </p:cNvSpPr>
          <p:nvPr>
            <p:ph type="subTitle" sz="quarter" idx="1"/>
          </p:nvPr>
        </p:nvSpPr>
        <p:spPr>
          <a:xfrm>
            <a:off x="1447800" y="4148484"/>
            <a:ext cx="6400800" cy="1152724"/>
          </a:xfrm>
        </p:spPr>
        <p:txBody>
          <a:bodyPr/>
          <a:lstStyle>
            <a:lvl1pPr marL="0" indent="0" algn="ctr">
              <a:buFont typeface="Wingdings" pitchFamily="2" charset="2"/>
              <a:buNone/>
              <a:defRPr sz="3600" baseline="0">
                <a:latin typeface="Times New Roman" pitchFamily="18" charset="0"/>
                <a:ea typeface="標楷體" pitchFamily="65" charset="-120"/>
              </a:defRPr>
            </a:lvl1pPr>
          </a:lstStyle>
          <a:p>
            <a:r>
              <a:rPr lang="zh-TW" altLang="en-US"/>
              <a:t>按一下以編輯母片副標題樣式</a:t>
            </a:r>
            <a:endParaRPr lang="en-US" altLang="ko-KR" dirty="0"/>
          </a:p>
        </p:txBody>
      </p:sp>
      <p:sp>
        <p:nvSpPr>
          <p:cNvPr id="10" name="Rectangle 23"/>
          <p:cNvSpPr>
            <a:spLocks noGrp="1" noChangeArrowheads="1"/>
          </p:cNvSpPr>
          <p:nvPr>
            <p:ph type="dt" sz="quarter" idx="10"/>
          </p:nvPr>
        </p:nvSpPr>
        <p:spPr>
          <a:xfrm>
            <a:off x="457200" y="6553200"/>
            <a:ext cx="2133600" cy="152400"/>
          </a:xfrm>
        </p:spPr>
        <p:txBody>
          <a:bodyPr/>
          <a:lstStyle>
            <a:lvl1pPr>
              <a:defRPr sz="1400" b="0">
                <a:solidFill>
                  <a:schemeClr val="tx1"/>
                </a:solidFill>
                <a:effectLst>
                  <a:outerShdw blurRad="38100" dist="38100" dir="2700000" algn="tl">
                    <a:srgbClr val="000000"/>
                  </a:outerShdw>
                </a:effectLst>
                <a:latin typeface="Times New Roman" pitchFamily="18" charset="0"/>
              </a:defRPr>
            </a:lvl1pPr>
          </a:lstStyle>
          <a:p>
            <a:r>
              <a:rPr lang="en-US" altLang="zh-TW"/>
              <a:t>© </a:t>
            </a:r>
            <a:r>
              <a:rPr lang="zh-TW" altLang="en-US"/>
              <a:t>滄海圖書</a:t>
            </a:r>
            <a:endParaRPr lang="en-US" altLang="ko-KR"/>
          </a:p>
        </p:txBody>
      </p:sp>
      <p:sp>
        <p:nvSpPr>
          <p:cNvPr id="11" name="Rectangle 24"/>
          <p:cNvSpPr>
            <a:spLocks noGrp="1" noChangeArrowheads="1"/>
          </p:cNvSpPr>
          <p:nvPr>
            <p:ph type="ftr" sz="quarter" idx="11"/>
          </p:nvPr>
        </p:nvSpPr>
        <p:spPr>
          <a:xfrm>
            <a:off x="3124200" y="6553200"/>
            <a:ext cx="2895600" cy="152400"/>
          </a:xfrm>
          <a:prstGeom prst="rect">
            <a:avLst/>
          </a:prstGeom>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ea typeface="Gulim" pitchFamily="34" charset="-127"/>
              </a:defRPr>
            </a:lvl1pPr>
          </a:lstStyle>
          <a:p>
            <a:endParaRPr lang="en-US" altLang="ko-KR"/>
          </a:p>
        </p:txBody>
      </p:sp>
      <p:sp>
        <p:nvSpPr>
          <p:cNvPr id="12" name="Rectangle 25"/>
          <p:cNvSpPr>
            <a:spLocks noGrp="1" noChangeArrowheads="1"/>
          </p:cNvSpPr>
          <p:nvPr>
            <p:ph type="sldNum" sz="quarter" idx="12"/>
          </p:nvPr>
        </p:nvSpPr>
        <p:spPr>
          <a:xfrm>
            <a:off x="6553200" y="6553200"/>
            <a:ext cx="2133600" cy="152400"/>
          </a:xfrm>
        </p:spPr>
        <p:txBody>
          <a:bodyPr/>
          <a:lstStyle>
            <a:lvl1pPr>
              <a:defRPr sz="1400" b="0">
                <a:solidFill>
                  <a:schemeClr val="tx1"/>
                </a:solidFill>
                <a:effectLst>
                  <a:outerShdw blurRad="38100" dist="38100" dir="2700000" algn="tl">
                    <a:srgbClr val="000000"/>
                  </a:outerShdw>
                </a:effectLst>
                <a:latin typeface="Times New Roman" pitchFamily="18" charset="0"/>
              </a:defRPr>
            </a:lvl1pPr>
          </a:lstStyle>
          <a:p>
            <a:fld id="{A1DA0FFA-18DB-482A-94DF-C4AE3DA4E2A2}" type="slidenum">
              <a:rPr lang="ko-KR" altLang="en-US"/>
              <a:pPr/>
              <a:t>‹#›</a:t>
            </a:fld>
            <a:endParaRPr lang="en-US" altLang="ko-KR"/>
          </a:p>
        </p:txBody>
      </p:sp>
    </p:spTree>
    <p:extLst>
      <p:ext uri="{BB962C8B-B14F-4D97-AF65-F5344CB8AC3E}">
        <p14:creationId xmlns:p14="http://schemas.microsoft.com/office/powerpoint/2010/main" val="312580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r>
              <a:rPr lang="en-US" altLang="zh-TW"/>
              <a:t>© </a:t>
            </a:r>
            <a:r>
              <a:rPr lang="zh-TW" altLang="en-US"/>
              <a:t>滄海圖書</a:t>
            </a:r>
            <a:endParaRPr lang="en-US" altLang="ko-KR"/>
          </a:p>
        </p:txBody>
      </p:sp>
      <p:sp>
        <p:nvSpPr>
          <p:cNvPr id="5" name="頁尾版面配置區 4"/>
          <p:cNvSpPr>
            <a:spLocks noGrp="1"/>
          </p:cNvSpPr>
          <p:nvPr>
            <p:ph type="ftr" sz="quarter" idx="11"/>
          </p:nvPr>
        </p:nvSpPr>
        <p:spPr>
          <a:xfrm>
            <a:off x="5943600" y="6557963"/>
            <a:ext cx="2895600" cy="304800"/>
          </a:xfrm>
          <a:prstGeom prst="rect">
            <a:avLst/>
          </a:prstGeom>
        </p:spPr>
        <p:txBody>
          <a:bodyPr vert="horz" wrap="square" lIns="91440" tIns="45720" rIns="91440" bIns="45720" numCol="1" anchor="t" anchorCtr="0" compatLnSpc="1">
            <a:prstTxWarp prst="textNoShape">
              <a:avLst/>
            </a:prstTxWarp>
          </a:bodyPr>
          <a:lstStyle>
            <a:lvl1pPr>
              <a:defRPr>
                <a:ea typeface="Gulim" pitchFamily="34" charset="-127"/>
              </a:defRPr>
            </a:lvl1pPr>
          </a:lstStyle>
          <a:p>
            <a:endParaRPr lang="en-US" altLang="ko-KR"/>
          </a:p>
        </p:txBody>
      </p:sp>
      <p:sp>
        <p:nvSpPr>
          <p:cNvPr id="6" name="投影片編號版面配置區 5"/>
          <p:cNvSpPr>
            <a:spLocks noGrp="1"/>
          </p:cNvSpPr>
          <p:nvPr>
            <p:ph type="sldNum" sz="quarter" idx="12"/>
          </p:nvPr>
        </p:nvSpPr>
        <p:spPr/>
        <p:txBody>
          <a:bodyPr/>
          <a:lstStyle>
            <a:lvl1pPr>
              <a:defRPr/>
            </a:lvl1pPr>
          </a:lstStyle>
          <a:p>
            <a:fld id="{951F2E2B-B31B-4B44-A75A-D8E01D26D96A}" type="slidenum">
              <a:rPr lang="ko-KR" altLang="en-US"/>
              <a:pPr/>
              <a:t>‹#›</a:t>
            </a:fld>
            <a:endParaRPr lang="en-US" altLang="ko-KR"/>
          </a:p>
        </p:txBody>
      </p:sp>
    </p:spTree>
    <p:extLst>
      <p:ext uri="{BB962C8B-B14F-4D97-AF65-F5344CB8AC3E}">
        <p14:creationId xmlns:p14="http://schemas.microsoft.com/office/powerpoint/2010/main" val="386749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304800"/>
            <a:ext cx="2057400" cy="60198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304800"/>
            <a:ext cx="6019800" cy="6019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r>
              <a:rPr lang="en-US" altLang="zh-TW"/>
              <a:t>© </a:t>
            </a:r>
            <a:r>
              <a:rPr lang="zh-TW" altLang="en-US"/>
              <a:t>滄海圖書</a:t>
            </a:r>
            <a:endParaRPr lang="en-US" altLang="ko-KR"/>
          </a:p>
        </p:txBody>
      </p:sp>
      <p:sp>
        <p:nvSpPr>
          <p:cNvPr id="5" name="頁尾版面配置區 4"/>
          <p:cNvSpPr>
            <a:spLocks noGrp="1"/>
          </p:cNvSpPr>
          <p:nvPr>
            <p:ph type="ftr" sz="quarter" idx="11"/>
          </p:nvPr>
        </p:nvSpPr>
        <p:spPr>
          <a:xfrm>
            <a:off x="5943600" y="6557963"/>
            <a:ext cx="2895600" cy="304800"/>
          </a:xfrm>
          <a:prstGeom prst="rect">
            <a:avLst/>
          </a:prstGeom>
        </p:spPr>
        <p:txBody>
          <a:bodyPr vert="horz" wrap="square" lIns="91440" tIns="45720" rIns="91440" bIns="45720" numCol="1" anchor="t" anchorCtr="0" compatLnSpc="1">
            <a:prstTxWarp prst="textNoShape">
              <a:avLst/>
            </a:prstTxWarp>
          </a:bodyPr>
          <a:lstStyle>
            <a:lvl1pPr>
              <a:defRPr>
                <a:ea typeface="Gulim" pitchFamily="34" charset="-127"/>
              </a:defRPr>
            </a:lvl1pPr>
          </a:lstStyle>
          <a:p>
            <a:endParaRPr lang="en-US" altLang="ko-KR"/>
          </a:p>
        </p:txBody>
      </p:sp>
      <p:sp>
        <p:nvSpPr>
          <p:cNvPr id="6" name="投影片編號版面配置區 5"/>
          <p:cNvSpPr>
            <a:spLocks noGrp="1"/>
          </p:cNvSpPr>
          <p:nvPr>
            <p:ph type="sldNum" sz="quarter" idx="12"/>
          </p:nvPr>
        </p:nvSpPr>
        <p:spPr/>
        <p:txBody>
          <a:bodyPr/>
          <a:lstStyle>
            <a:lvl1pPr>
              <a:defRPr/>
            </a:lvl1pPr>
          </a:lstStyle>
          <a:p>
            <a:fld id="{61989F2D-625C-41AD-A4A8-EF5B119E1EE7}" type="slidenum">
              <a:rPr lang="ko-KR" altLang="en-US"/>
              <a:pPr/>
              <a:t>‹#›</a:t>
            </a:fld>
            <a:endParaRPr lang="en-US" altLang="ko-KR"/>
          </a:p>
        </p:txBody>
      </p:sp>
    </p:spTree>
    <p:extLst>
      <p:ext uri="{BB962C8B-B14F-4D97-AF65-F5344CB8AC3E}">
        <p14:creationId xmlns:p14="http://schemas.microsoft.com/office/powerpoint/2010/main" val="122683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304800"/>
            <a:ext cx="8218488" cy="820738"/>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773238"/>
            <a:ext cx="8229600" cy="4551362"/>
          </a:xfrm>
        </p:spPr>
        <p:txBody>
          <a:bodyPr/>
          <a:lstStyle/>
          <a:p>
            <a:pPr lvl="0"/>
            <a:r>
              <a:rPr lang="zh-TW" altLang="en-US" noProof="0"/>
              <a:t>按一下圖示以新增圖表</a:t>
            </a:r>
          </a:p>
        </p:txBody>
      </p:sp>
      <p:sp>
        <p:nvSpPr>
          <p:cNvPr id="4" name="日期版面配置區 3"/>
          <p:cNvSpPr>
            <a:spLocks noGrp="1"/>
          </p:cNvSpPr>
          <p:nvPr>
            <p:ph type="dt" sz="half" idx="10"/>
          </p:nvPr>
        </p:nvSpPr>
        <p:spPr/>
        <p:txBody>
          <a:bodyPr/>
          <a:lstStyle>
            <a:lvl1pPr>
              <a:defRPr/>
            </a:lvl1pPr>
          </a:lstStyle>
          <a:p>
            <a:r>
              <a:rPr lang="en-US" altLang="zh-TW"/>
              <a:t>© </a:t>
            </a:r>
            <a:r>
              <a:rPr lang="zh-TW" altLang="en-US"/>
              <a:t>滄海圖書</a:t>
            </a:r>
            <a:endParaRPr lang="en-US" altLang="ko-KR"/>
          </a:p>
        </p:txBody>
      </p:sp>
      <p:sp>
        <p:nvSpPr>
          <p:cNvPr id="5" name="頁尾版面配置區 4"/>
          <p:cNvSpPr>
            <a:spLocks noGrp="1"/>
          </p:cNvSpPr>
          <p:nvPr>
            <p:ph type="ftr" sz="quarter" idx="11"/>
          </p:nvPr>
        </p:nvSpPr>
        <p:spPr>
          <a:xfrm>
            <a:off x="5943600" y="6557963"/>
            <a:ext cx="2895600" cy="304800"/>
          </a:xfrm>
          <a:prstGeom prst="rect">
            <a:avLst/>
          </a:prstGeom>
        </p:spPr>
        <p:txBody>
          <a:bodyPr vert="horz" wrap="square" lIns="91440" tIns="45720" rIns="91440" bIns="45720" numCol="1" anchor="t" anchorCtr="0" compatLnSpc="1">
            <a:prstTxWarp prst="textNoShape">
              <a:avLst/>
            </a:prstTxWarp>
          </a:bodyPr>
          <a:lstStyle>
            <a:lvl1pPr>
              <a:defRPr>
                <a:ea typeface="Gulim" pitchFamily="34" charset="-127"/>
              </a:defRPr>
            </a:lvl1pPr>
          </a:lstStyle>
          <a:p>
            <a:endParaRPr lang="en-US" altLang="ko-KR"/>
          </a:p>
        </p:txBody>
      </p:sp>
      <p:sp>
        <p:nvSpPr>
          <p:cNvPr id="6" name="投影片編號版面配置區 5"/>
          <p:cNvSpPr>
            <a:spLocks noGrp="1"/>
          </p:cNvSpPr>
          <p:nvPr>
            <p:ph type="sldNum" sz="quarter" idx="12"/>
          </p:nvPr>
        </p:nvSpPr>
        <p:spPr>
          <a:xfrm>
            <a:off x="3276600" y="6557963"/>
            <a:ext cx="2133600" cy="304800"/>
          </a:xfrm>
        </p:spPr>
        <p:txBody>
          <a:bodyPr/>
          <a:lstStyle>
            <a:lvl1pPr>
              <a:defRPr/>
            </a:lvl1pPr>
          </a:lstStyle>
          <a:p>
            <a:fld id="{A00FCDEF-6CD5-4CBC-9E3B-0E19B4107A57}" type="slidenum">
              <a:rPr lang="ko-KR" altLang="en-US"/>
              <a:pPr/>
              <a:t>‹#›</a:t>
            </a:fld>
            <a:endParaRPr lang="en-US" altLang="ko-KR"/>
          </a:p>
        </p:txBody>
      </p:sp>
    </p:spTree>
    <p:extLst>
      <p:ext uri="{BB962C8B-B14F-4D97-AF65-F5344CB8AC3E}">
        <p14:creationId xmlns:p14="http://schemas.microsoft.com/office/powerpoint/2010/main" val="157328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3"/>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altLang="ko-KR"/>
          </a:p>
        </p:txBody>
      </p:sp>
      <p:sp>
        <p:nvSpPr>
          <p:cNvPr id="5" name="Rectangle 25"/>
          <p:cNvSpPr>
            <a:spLocks noGrp="1" noChangeArrowheads="1"/>
          </p:cNvSpPr>
          <p:nvPr>
            <p:ph type="sldNum" sz="quarter" idx="11"/>
          </p:nvPr>
        </p:nvSpPr>
        <p:spPr>
          <a:ln/>
        </p:spPr>
        <p:txBody>
          <a:bodyPr/>
          <a:lstStyle>
            <a:lvl1pPr>
              <a:defRPr/>
            </a:lvl1pPr>
          </a:lstStyle>
          <a:p>
            <a:fld id="{CDD5C7F3-8092-4300-B4C6-3AA8CE4E7EF6}" type="slidenum">
              <a:rPr lang="ko-KR" altLang="en-US"/>
              <a:pPr/>
              <a:t>‹#›</a:t>
            </a:fld>
            <a:endParaRPr lang="en-US" altLang="ko-KR"/>
          </a:p>
        </p:txBody>
      </p:sp>
    </p:spTree>
    <p:extLst>
      <p:ext uri="{BB962C8B-B14F-4D97-AF65-F5344CB8AC3E}">
        <p14:creationId xmlns:p14="http://schemas.microsoft.com/office/powerpoint/2010/main" val="384535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23"/>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altLang="ko-KR"/>
          </a:p>
        </p:txBody>
      </p:sp>
      <p:sp>
        <p:nvSpPr>
          <p:cNvPr id="5" name="Rectangle 25"/>
          <p:cNvSpPr>
            <a:spLocks noGrp="1" noChangeArrowheads="1"/>
          </p:cNvSpPr>
          <p:nvPr>
            <p:ph type="sldNum" sz="quarter" idx="11"/>
          </p:nvPr>
        </p:nvSpPr>
        <p:spPr>
          <a:ln/>
        </p:spPr>
        <p:txBody>
          <a:bodyPr/>
          <a:lstStyle>
            <a:lvl1pPr>
              <a:defRPr/>
            </a:lvl1pPr>
          </a:lstStyle>
          <a:p>
            <a:fld id="{9023CDE5-8CA0-4585-BBBF-278180D3033E}" type="slidenum">
              <a:rPr lang="ko-KR" altLang="en-US"/>
              <a:pPr/>
              <a:t>‹#›</a:t>
            </a:fld>
            <a:endParaRPr lang="en-US" altLang="ko-KR"/>
          </a:p>
        </p:txBody>
      </p:sp>
    </p:spTree>
    <p:extLst>
      <p:ext uri="{BB962C8B-B14F-4D97-AF65-F5344CB8AC3E}">
        <p14:creationId xmlns:p14="http://schemas.microsoft.com/office/powerpoint/2010/main" val="362503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773238"/>
            <a:ext cx="4038600" cy="4551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73238"/>
            <a:ext cx="4038600" cy="4551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23"/>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altLang="ko-KR"/>
          </a:p>
        </p:txBody>
      </p:sp>
      <p:sp>
        <p:nvSpPr>
          <p:cNvPr id="6" name="Rectangle 25"/>
          <p:cNvSpPr>
            <a:spLocks noGrp="1" noChangeArrowheads="1"/>
          </p:cNvSpPr>
          <p:nvPr>
            <p:ph type="sldNum" sz="quarter" idx="11"/>
          </p:nvPr>
        </p:nvSpPr>
        <p:spPr>
          <a:ln/>
        </p:spPr>
        <p:txBody>
          <a:bodyPr/>
          <a:lstStyle>
            <a:lvl1pPr>
              <a:defRPr/>
            </a:lvl1pPr>
          </a:lstStyle>
          <a:p>
            <a:fld id="{903C0D2A-B9E4-489E-8E4E-280FF0B9B997}" type="slidenum">
              <a:rPr lang="ko-KR" altLang="en-US"/>
              <a:pPr/>
              <a:t>‹#›</a:t>
            </a:fld>
            <a:endParaRPr lang="en-US" altLang="ko-KR"/>
          </a:p>
        </p:txBody>
      </p:sp>
    </p:spTree>
    <p:extLst>
      <p:ext uri="{BB962C8B-B14F-4D97-AF65-F5344CB8AC3E}">
        <p14:creationId xmlns:p14="http://schemas.microsoft.com/office/powerpoint/2010/main" val="45349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r>
              <a:rPr lang="en-US" altLang="zh-TW"/>
              <a:t>© </a:t>
            </a:r>
            <a:r>
              <a:rPr lang="zh-TW" altLang="en-US"/>
              <a:t>滄海圖書</a:t>
            </a:r>
            <a:endParaRPr lang="en-US" altLang="ko-KR"/>
          </a:p>
        </p:txBody>
      </p:sp>
      <p:sp>
        <p:nvSpPr>
          <p:cNvPr id="8" name="頁尾版面配置區 7"/>
          <p:cNvSpPr>
            <a:spLocks noGrp="1"/>
          </p:cNvSpPr>
          <p:nvPr>
            <p:ph type="ftr" sz="quarter" idx="11"/>
          </p:nvPr>
        </p:nvSpPr>
        <p:spPr>
          <a:xfrm>
            <a:off x="5943600" y="6557963"/>
            <a:ext cx="2895600" cy="304800"/>
          </a:xfrm>
          <a:prstGeom prst="rect">
            <a:avLst/>
          </a:prstGeom>
        </p:spPr>
        <p:txBody>
          <a:bodyPr vert="horz" wrap="square" lIns="91440" tIns="45720" rIns="91440" bIns="45720" numCol="1" anchor="t" anchorCtr="0" compatLnSpc="1">
            <a:prstTxWarp prst="textNoShape">
              <a:avLst/>
            </a:prstTxWarp>
          </a:bodyPr>
          <a:lstStyle>
            <a:lvl1pPr>
              <a:defRPr>
                <a:ea typeface="Gulim" pitchFamily="34" charset="-127"/>
              </a:defRPr>
            </a:lvl1pPr>
          </a:lstStyle>
          <a:p>
            <a:endParaRPr lang="en-US" altLang="ko-KR"/>
          </a:p>
        </p:txBody>
      </p:sp>
      <p:sp>
        <p:nvSpPr>
          <p:cNvPr id="9" name="投影片編號版面配置區 8"/>
          <p:cNvSpPr>
            <a:spLocks noGrp="1"/>
          </p:cNvSpPr>
          <p:nvPr>
            <p:ph type="sldNum" sz="quarter" idx="12"/>
          </p:nvPr>
        </p:nvSpPr>
        <p:spPr/>
        <p:txBody>
          <a:bodyPr/>
          <a:lstStyle>
            <a:lvl1pPr>
              <a:defRPr/>
            </a:lvl1pPr>
          </a:lstStyle>
          <a:p>
            <a:fld id="{0D6EE668-9022-4EAE-A1A9-048422E11B9C}" type="slidenum">
              <a:rPr lang="ko-KR" altLang="en-US"/>
              <a:pPr/>
              <a:t>‹#›</a:t>
            </a:fld>
            <a:endParaRPr lang="en-US" altLang="ko-KR"/>
          </a:p>
        </p:txBody>
      </p:sp>
    </p:spTree>
    <p:extLst>
      <p:ext uri="{BB962C8B-B14F-4D97-AF65-F5344CB8AC3E}">
        <p14:creationId xmlns:p14="http://schemas.microsoft.com/office/powerpoint/2010/main" val="88965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r>
              <a:rPr lang="en-US" altLang="zh-TW"/>
              <a:t>© </a:t>
            </a:r>
            <a:r>
              <a:rPr lang="zh-TW" altLang="en-US"/>
              <a:t>滄海圖書</a:t>
            </a:r>
            <a:endParaRPr lang="en-US" altLang="ko-KR"/>
          </a:p>
        </p:txBody>
      </p:sp>
      <p:sp>
        <p:nvSpPr>
          <p:cNvPr id="4" name="頁尾版面配置區 3"/>
          <p:cNvSpPr>
            <a:spLocks noGrp="1"/>
          </p:cNvSpPr>
          <p:nvPr>
            <p:ph type="ftr" sz="quarter" idx="11"/>
          </p:nvPr>
        </p:nvSpPr>
        <p:spPr>
          <a:xfrm>
            <a:off x="5943600" y="6557963"/>
            <a:ext cx="2895600" cy="304800"/>
          </a:xfrm>
          <a:prstGeom prst="rect">
            <a:avLst/>
          </a:prstGeom>
        </p:spPr>
        <p:txBody>
          <a:bodyPr vert="horz" wrap="square" lIns="91440" tIns="45720" rIns="91440" bIns="45720" numCol="1" anchor="t" anchorCtr="0" compatLnSpc="1">
            <a:prstTxWarp prst="textNoShape">
              <a:avLst/>
            </a:prstTxWarp>
          </a:bodyPr>
          <a:lstStyle>
            <a:lvl1pPr>
              <a:defRPr>
                <a:ea typeface="Gulim" pitchFamily="34" charset="-127"/>
              </a:defRPr>
            </a:lvl1pPr>
          </a:lstStyle>
          <a:p>
            <a:endParaRPr lang="en-US" altLang="ko-KR"/>
          </a:p>
        </p:txBody>
      </p:sp>
      <p:sp>
        <p:nvSpPr>
          <p:cNvPr id="5" name="投影片編號版面配置區 4"/>
          <p:cNvSpPr>
            <a:spLocks noGrp="1"/>
          </p:cNvSpPr>
          <p:nvPr>
            <p:ph type="sldNum" sz="quarter" idx="12"/>
          </p:nvPr>
        </p:nvSpPr>
        <p:spPr/>
        <p:txBody>
          <a:bodyPr/>
          <a:lstStyle>
            <a:lvl1pPr>
              <a:defRPr/>
            </a:lvl1pPr>
          </a:lstStyle>
          <a:p>
            <a:fld id="{6A44C50C-B65F-4007-AFA8-886218BB9FF3}" type="slidenum">
              <a:rPr lang="ko-KR" altLang="en-US"/>
              <a:pPr/>
              <a:t>‹#›</a:t>
            </a:fld>
            <a:endParaRPr lang="en-US" altLang="ko-KR"/>
          </a:p>
        </p:txBody>
      </p:sp>
    </p:spTree>
    <p:extLst>
      <p:ext uri="{BB962C8B-B14F-4D97-AF65-F5344CB8AC3E}">
        <p14:creationId xmlns:p14="http://schemas.microsoft.com/office/powerpoint/2010/main" val="412797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r>
              <a:rPr lang="en-US" altLang="zh-TW"/>
              <a:t>© </a:t>
            </a:r>
            <a:r>
              <a:rPr lang="zh-TW" altLang="en-US"/>
              <a:t>滄海圖書</a:t>
            </a:r>
            <a:endParaRPr lang="en-US" altLang="ko-KR"/>
          </a:p>
        </p:txBody>
      </p:sp>
      <p:sp>
        <p:nvSpPr>
          <p:cNvPr id="3" name="頁尾版面配置區 2"/>
          <p:cNvSpPr>
            <a:spLocks noGrp="1"/>
          </p:cNvSpPr>
          <p:nvPr>
            <p:ph type="ftr" sz="quarter" idx="11"/>
          </p:nvPr>
        </p:nvSpPr>
        <p:spPr>
          <a:xfrm>
            <a:off x="5943600" y="6557963"/>
            <a:ext cx="2895600" cy="304800"/>
          </a:xfrm>
          <a:prstGeom prst="rect">
            <a:avLst/>
          </a:prstGeom>
        </p:spPr>
        <p:txBody>
          <a:bodyPr vert="horz" wrap="square" lIns="91440" tIns="45720" rIns="91440" bIns="45720" numCol="1" anchor="t" anchorCtr="0" compatLnSpc="1">
            <a:prstTxWarp prst="textNoShape">
              <a:avLst/>
            </a:prstTxWarp>
          </a:bodyPr>
          <a:lstStyle>
            <a:lvl1pPr>
              <a:defRPr>
                <a:ea typeface="Gulim" pitchFamily="34" charset="-127"/>
              </a:defRPr>
            </a:lvl1pPr>
          </a:lstStyle>
          <a:p>
            <a:endParaRPr lang="en-US" altLang="ko-KR"/>
          </a:p>
        </p:txBody>
      </p:sp>
      <p:sp>
        <p:nvSpPr>
          <p:cNvPr id="4" name="投影片編號版面配置區 3"/>
          <p:cNvSpPr>
            <a:spLocks noGrp="1"/>
          </p:cNvSpPr>
          <p:nvPr>
            <p:ph type="sldNum" sz="quarter" idx="12"/>
          </p:nvPr>
        </p:nvSpPr>
        <p:spPr/>
        <p:txBody>
          <a:bodyPr/>
          <a:lstStyle>
            <a:lvl1pPr>
              <a:defRPr/>
            </a:lvl1pPr>
          </a:lstStyle>
          <a:p>
            <a:fld id="{3547AF8E-9BB0-486F-9111-D1606CE2EE85}" type="slidenum">
              <a:rPr lang="ko-KR" altLang="en-US"/>
              <a:pPr/>
              <a:t>‹#›</a:t>
            </a:fld>
            <a:endParaRPr lang="en-US" altLang="ko-KR"/>
          </a:p>
        </p:txBody>
      </p:sp>
    </p:spTree>
    <p:extLst>
      <p:ext uri="{BB962C8B-B14F-4D97-AF65-F5344CB8AC3E}">
        <p14:creationId xmlns:p14="http://schemas.microsoft.com/office/powerpoint/2010/main" val="194249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a:t>© </a:t>
            </a:r>
            <a:r>
              <a:rPr lang="zh-TW" altLang="en-US"/>
              <a:t>滄海圖書</a:t>
            </a:r>
            <a:endParaRPr lang="en-US" altLang="ko-KR"/>
          </a:p>
        </p:txBody>
      </p:sp>
      <p:sp>
        <p:nvSpPr>
          <p:cNvPr id="6" name="頁尾版面配置區 5"/>
          <p:cNvSpPr>
            <a:spLocks noGrp="1"/>
          </p:cNvSpPr>
          <p:nvPr>
            <p:ph type="ftr" sz="quarter" idx="11"/>
          </p:nvPr>
        </p:nvSpPr>
        <p:spPr>
          <a:xfrm>
            <a:off x="5943600" y="6557963"/>
            <a:ext cx="2895600" cy="304800"/>
          </a:xfrm>
          <a:prstGeom prst="rect">
            <a:avLst/>
          </a:prstGeom>
        </p:spPr>
        <p:txBody>
          <a:bodyPr vert="horz" wrap="square" lIns="91440" tIns="45720" rIns="91440" bIns="45720" numCol="1" anchor="t" anchorCtr="0" compatLnSpc="1">
            <a:prstTxWarp prst="textNoShape">
              <a:avLst/>
            </a:prstTxWarp>
          </a:bodyPr>
          <a:lstStyle>
            <a:lvl1pPr>
              <a:defRPr>
                <a:ea typeface="Gulim" pitchFamily="34" charset="-127"/>
              </a:defRPr>
            </a:lvl1pPr>
          </a:lstStyle>
          <a:p>
            <a:endParaRPr lang="en-US" altLang="ko-KR"/>
          </a:p>
        </p:txBody>
      </p:sp>
      <p:sp>
        <p:nvSpPr>
          <p:cNvPr id="7" name="投影片編號版面配置區 6"/>
          <p:cNvSpPr>
            <a:spLocks noGrp="1"/>
          </p:cNvSpPr>
          <p:nvPr>
            <p:ph type="sldNum" sz="quarter" idx="12"/>
          </p:nvPr>
        </p:nvSpPr>
        <p:spPr/>
        <p:txBody>
          <a:bodyPr/>
          <a:lstStyle>
            <a:lvl1pPr>
              <a:defRPr/>
            </a:lvl1pPr>
          </a:lstStyle>
          <a:p>
            <a:fld id="{C174680A-47CE-41A7-9952-2E65ED4FF5DF}" type="slidenum">
              <a:rPr lang="ko-KR" altLang="en-US"/>
              <a:pPr/>
              <a:t>‹#›</a:t>
            </a:fld>
            <a:endParaRPr lang="en-US" altLang="ko-KR"/>
          </a:p>
        </p:txBody>
      </p:sp>
    </p:spTree>
    <p:extLst>
      <p:ext uri="{BB962C8B-B14F-4D97-AF65-F5344CB8AC3E}">
        <p14:creationId xmlns:p14="http://schemas.microsoft.com/office/powerpoint/2010/main" val="426124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a:t>© </a:t>
            </a:r>
            <a:r>
              <a:rPr lang="zh-TW" altLang="en-US"/>
              <a:t>滄海圖書</a:t>
            </a:r>
            <a:endParaRPr lang="en-US" altLang="ko-KR"/>
          </a:p>
        </p:txBody>
      </p:sp>
      <p:sp>
        <p:nvSpPr>
          <p:cNvPr id="6" name="頁尾版面配置區 5"/>
          <p:cNvSpPr>
            <a:spLocks noGrp="1"/>
          </p:cNvSpPr>
          <p:nvPr>
            <p:ph type="ftr" sz="quarter" idx="11"/>
          </p:nvPr>
        </p:nvSpPr>
        <p:spPr>
          <a:xfrm>
            <a:off x="5943600" y="6557963"/>
            <a:ext cx="2895600" cy="304800"/>
          </a:xfrm>
          <a:prstGeom prst="rect">
            <a:avLst/>
          </a:prstGeom>
        </p:spPr>
        <p:txBody>
          <a:bodyPr vert="horz" wrap="square" lIns="91440" tIns="45720" rIns="91440" bIns="45720" numCol="1" anchor="t" anchorCtr="0" compatLnSpc="1">
            <a:prstTxWarp prst="textNoShape">
              <a:avLst/>
            </a:prstTxWarp>
          </a:bodyPr>
          <a:lstStyle>
            <a:lvl1pPr>
              <a:defRPr>
                <a:ea typeface="Gulim" pitchFamily="34" charset="-127"/>
              </a:defRPr>
            </a:lvl1pPr>
          </a:lstStyle>
          <a:p>
            <a:endParaRPr lang="en-US" altLang="ko-KR"/>
          </a:p>
        </p:txBody>
      </p:sp>
      <p:sp>
        <p:nvSpPr>
          <p:cNvPr id="7" name="投影片編號版面配置區 6"/>
          <p:cNvSpPr>
            <a:spLocks noGrp="1"/>
          </p:cNvSpPr>
          <p:nvPr>
            <p:ph type="sldNum" sz="quarter" idx="12"/>
          </p:nvPr>
        </p:nvSpPr>
        <p:spPr/>
        <p:txBody>
          <a:bodyPr/>
          <a:lstStyle>
            <a:lvl1pPr>
              <a:defRPr/>
            </a:lvl1pPr>
          </a:lstStyle>
          <a:p>
            <a:fld id="{205AE9CA-F3CA-4E2A-A42B-217725F781E0}" type="slidenum">
              <a:rPr lang="ko-KR" altLang="en-US"/>
              <a:pPr/>
              <a:t>‹#›</a:t>
            </a:fld>
            <a:endParaRPr lang="en-US" altLang="ko-KR"/>
          </a:p>
        </p:txBody>
      </p:sp>
    </p:spTree>
    <p:extLst>
      <p:ext uri="{BB962C8B-B14F-4D97-AF65-F5344CB8AC3E}">
        <p14:creationId xmlns:p14="http://schemas.microsoft.com/office/powerpoint/2010/main" val="120323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1027" name="Picture 34" descr="j01784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2000" y="1219200"/>
            <a:ext cx="22860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j017839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86000" y="1219200"/>
            <a:ext cx="22860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6" descr="ph03413i"/>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9875" y="1219200"/>
            <a:ext cx="20161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7" descr="j01826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94500" y="1219200"/>
            <a:ext cx="20843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1"/>
          <p:cNvSpPr>
            <a:spLocks noGrp="1" noChangeArrowheads="1"/>
          </p:cNvSpPr>
          <p:nvPr>
            <p:ph type="title"/>
          </p:nvPr>
        </p:nvSpPr>
        <p:spPr bwMode="gray">
          <a:xfrm>
            <a:off x="457200" y="304800"/>
            <a:ext cx="8218488"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ko-KR"/>
          </a:p>
        </p:txBody>
      </p:sp>
      <p:sp>
        <p:nvSpPr>
          <p:cNvPr id="1032" name="Rectangle 22"/>
          <p:cNvSpPr>
            <a:spLocks noGrp="1" noChangeArrowheads="1"/>
          </p:cNvSpPr>
          <p:nvPr>
            <p:ph type="body" idx="1"/>
          </p:nvPr>
        </p:nvSpPr>
        <p:spPr bwMode="auto">
          <a:xfrm>
            <a:off x="457200" y="1628775"/>
            <a:ext cx="82296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ko-KR"/>
          </a:p>
        </p:txBody>
      </p:sp>
      <p:sp>
        <p:nvSpPr>
          <p:cNvPr id="12311" name="Rectangle 23"/>
          <p:cNvSpPr>
            <a:spLocks noGrp="1" noChangeArrowheads="1"/>
          </p:cNvSpPr>
          <p:nvPr>
            <p:ph type="dt" sz="half" idx="2"/>
          </p:nvPr>
        </p:nvSpPr>
        <p:spPr bwMode="auto">
          <a:xfrm>
            <a:off x="327025" y="6557963"/>
            <a:ext cx="2514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solidFill>
                  <a:schemeClr val="tx2"/>
                </a:solidFill>
                <a:latin typeface="Verdana" pitchFamily="34" charset="0"/>
                <a:ea typeface="Gulim" pitchFamily="34" charset="-127"/>
              </a:defRPr>
            </a:lvl1pPr>
          </a:lstStyle>
          <a:p>
            <a:r>
              <a:rPr lang="en-US" altLang="zh-TW" dirty="0"/>
              <a:t>© </a:t>
            </a:r>
            <a:r>
              <a:rPr lang="zh-TW" altLang="en-US" dirty="0"/>
              <a:t>滄海圖書</a:t>
            </a:r>
            <a:endParaRPr lang="en-US" altLang="ko-KR" dirty="0"/>
          </a:p>
        </p:txBody>
      </p:sp>
      <p:sp>
        <p:nvSpPr>
          <p:cNvPr id="12313" name="Rectangle 25"/>
          <p:cNvSpPr>
            <a:spLocks noGrp="1" noChangeArrowheads="1"/>
          </p:cNvSpPr>
          <p:nvPr>
            <p:ph type="sldNum" sz="quarter" idx="4"/>
          </p:nvPr>
        </p:nvSpPr>
        <p:spPr bwMode="auto">
          <a:xfrm>
            <a:off x="6588125" y="6557963"/>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a:solidFill>
                  <a:schemeClr val="tx2"/>
                </a:solidFill>
                <a:latin typeface="Verdana" pitchFamily="34" charset="0"/>
                <a:ea typeface="Gulim" pitchFamily="34" charset="-127"/>
              </a:defRPr>
            </a:lvl1pPr>
          </a:lstStyle>
          <a:p>
            <a:fld id="{EFBB08C0-C842-4A03-A2E8-B1D75AF803E4}" type="slidenum">
              <a:rPr lang="ko-KR" altLang="en-US"/>
              <a:pPr/>
              <a:t>‹#›</a:t>
            </a:fld>
            <a:endParaRPr lang="en-US" altLang="ko-KR"/>
          </a:p>
        </p:txBody>
      </p:sp>
    </p:spTree>
  </p:cSld>
  <p:clrMap bg1="lt1" tx1="dk1" bg2="lt2" tx2="dk2" accent1="accent1" accent2="accent2" accent3="accent3" accent4="accent4" accent5="accent5" accent6="accent6" hlink="hlink" folHlink="folHlink"/>
  <p:sldLayoutIdLst>
    <p:sldLayoutId id="2147483681" r:id="rId1"/>
    <p:sldLayoutId id="2147483678" r:id="rId2"/>
    <p:sldLayoutId id="2147483679" r:id="rId3"/>
    <p:sldLayoutId id="2147483680"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p:txStyles>
    <p:titleStyle>
      <a:lvl1pPr algn="ctr" rtl="0" eaLnBrk="1" fontAlgn="base" hangingPunct="1">
        <a:spcBef>
          <a:spcPct val="0"/>
        </a:spcBef>
        <a:spcAft>
          <a:spcPct val="0"/>
        </a:spcAft>
        <a:defRPr sz="4400" b="1">
          <a:solidFill>
            <a:srgbClr val="141414"/>
          </a:solidFill>
          <a:latin typeface="Times New Roman" pitchFamily="18" charset="0"/>
          <a:ea typeface="標楷體" pitchFamily="65" charset="-120"/>
          <a:cs typeface="+mj-cs"/>
        </a:defRPr>
      </a:lvl1pPr>
      <a:lvl2pPr algn="ctr" rtl="0" eaLnBrk="1" fontAlgn="base" hangingPunct="1">
        <a:spcBef>
          <a:spcPct val="0"/>
        </a:spcBef>
        <a:spcAft>
          <a:spcPct val="0"/>
        </a:spcAft>
        <a:defRPr sz="4400" b="1">
          <a:solidFill>
            <a:srgbClr val="141414"/>
          </a:solidFill>
          <a:latin typeface="Times New Roman" pitchFamily="18" charset="0"/>
          <a:ea typeface="標楷體" pitchFamily="65" charset="-120"/>
        </a:defRPr>
      </a:lvl2pPr>
      <a:lvl3pPr algn="ctr" rtl="0" eaLnBrk="1" fontAlgn="base" hangingPunct="1">
        <a:spcBef>
          <a:spcPct val="0"/>
        </a:spcBef>
        <a:spcAft>
          <a:spcPct val="0"/>
        </a:spcAft>
        <a:defRPr sz="4400" b="1">
          <a:solidFill>
            <a:srgbClr val="141414"/>
          </a:solidFill>
          <a:latin typeface="Times New Roman" pitchFamily="18" charset="0"/>
          <a:ea typeface="標楷體" pitchFamily="65" charset="-120"/>
        </a:defRPr>
      </a:lvl3pPr>
      <a:lvl4pPr algn="ctr" rtl="0" eaLnBrk="1" fontAlgn="base" hangingPunct="1">
        <a:spcBef>
          <a:spcPct val="0"/>
        </a:spcBef>
        <a:spcAft>
          <a:spcPct val="0"/>
        </a:spcAft>
        <a:defRPr sz="4400" b="1">
          <a:solidFill>
            <a:srgbClr val="141414"/>
          </a:solidFill>
          <a:latin typeface="Times New Roman" pitchFamily="18" charset="0"/>
          <a:ea typeface="標楷體" pitchFamily="65" charset="-120"/>
        </a:defRPr>
      </a:lvl4pPr>
      <a:lvl5pPr algn="ctr" rtl="0" eaLnBrk="1" fontAlgn="base" hangingPunct="1">
        <a:spcBef>
          <a:spcPct val="0"/>
        </a:spcBef>
        <a:spcAft>
          <a:spcPct val="0"/>
        </a:spcAft>
        <a:defRPr sz="4400" b="1">
          <a:solidFill>
            <a:srgbClr val="141414"/>
          </a:solidFill>
          <a:latin typeface="Times New Roman" pitchFamily="18" charset="0"/>
          <a:ea typeface="標楷體" pitchFamily="65" charset="-12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sz="2800" b="1">
          <a:solidFill>
            <a:srgbClr val="141414"/>
          </a:solidFill>
          <a:latin typeface="Times New Roman" pitchFamily="18" charset="0"/>
          <a:ea typeface="標楷體" pitchFamily="65" charset="-120"/>
          <a:cs typeface="+mn-cs"/>
        </a:defRPr>
      </a:lvl1pPr>
      <a:lvl2pPr marL="742950" indent="-285750" algn="l" rtl="0" eaLnBrk="1" fontAlgn="base" hangingPunct="1">
        <a:spcBef>
          <a:spcPct val="20000"/>
        </a:spcBef>
        <a:spcAft>
          <a:spcPct val="0"/>
        </a:spcAft>
        <a:buClr>
          <a:schemeClr val="hlink"/>
        </a:buClr>
        <a:buSzPct val="60000"/>
        <a:buFont typeface="Wingdings" pitchFamily="2" charset="2"/>
        <a:buChar char="n"/>
        <a:defRPr sz="2400" b="1">
          <a:solidFill>
            <a:srgbClr val="141414"/>
          </a:solidFill>
          <a:latin typeface="Times New Roman" pitchFamily="18" charset="0"/>
          <a:ea typeface="標楷體" pitchFamily="65" charset="-120"/>
        </a:defRPr>
      </a:lvl2pPr>
      <a:lvl3pPr marL="1143000" indent="-228600" algn="l" rtl="0" eaLnBrk="1" fontAlgn="base" hangingPunct="1">
        <a:spcBef>
          <a:spcPct val="20000"/>
        </a:spcBef>
        <a:spcAft>
          <a:spcPct val="0"/>
        </a:spcAft>
        <a:buClr>
          <a:schemeClr val="hlink"/>
        </a:buClr>
        <a:buSzPct val="70000"/>
        <a:buFont typeface="Wingdings" pitchFamily="2" charset="2"/>
        <a:buChar char="o"/>
        <a:defRPr sz="2400" b="1">
          <a:solidFill>
            <a:srgbClr val="141414"/>
          </a:solidFill>
          <a:latin typeface="Times New Roman" pitchFamily="18" charset="0"/>
          <a:ea typeface="標楷體" pitchFamily="65" charset="-120"/>
        </a:defRPr>
      </a:lvl3pPr>
      <a:lvl4pPr marL="1600200" indent="-228600" algn="l" rtl="0" eaLnBrk="1" fontAlgn="base" hangingPunct="1">
        <a:spcBef>
          <a:spcPct val="20000"/>
        </a:spcBef>
        <a:spcAft>
          <a:spcPct val="0"/>
        </a:spcAft>
        <a:buClr>
          <a:schemeClr val="hlink"/>
        </a:buClr>
        <a:buSzPct val="60000"/>
        <a:buFont typeface="Wingdings" pitchFamily="2" charset="2"/>
        <a:buChar char="n"/>
        <a:defRPr sz="2000" b="1">
          <a:solidFill>
            <a:srgbClr val="141414"/>
          </a:solidFill>
          <a:latin typeface="Times New Roman" pitchFamily="18" charset="0"/>
          <a:ea typeface="標楷體" pitchFamily="65" charset="-120"/>
        </a:defRPr>
      </a:lvl4pPr>
      <a:lvl5pPr marL="2057400" indent="-228600" algn="l" rtl="0" eaLnBrk="1" fontAlgn="base" hangingPunct="1">
        <a:spcBef>
          <a:spcPct val="20000"/>
        </a:spcBef>
        <a:spcAft>
          <a:spcPct val="0"/>
        </a:spcAft>
        <a:buClr>
          <a:schemeClr val="hlink"/>
        </a:buClr>
        <a:buSzPct val="60000"/>
        <a:buFont typeface="Wingdings" pitchFamily="2" charset="2"/>
        <a:buChar char="o"/>
        <a:defRPr sz="2000" b="1">
          <a:solidFill>
            <a:srgbClr val="141414"/>
          </a:solidFill>
          <a:latin typeface="Times New Roman" pitchFamily="18" charset="0"/>
          <a:ea typeface="標楷體" pitchFamily="65" charset="-120"/>
        </a:defRPr>
      </a:lvl5pPr>
      <a:lvl6pPr marL="2514600" indent="-228600" algn="l" rtl="0" eaLnBrk="1" fontAlgn="base" hangingPunct="1">
        <a:spcBef>
          <a:spcPct val="20000"/>
        </a:spcBef>
        <a:spcAft>
          <a:spcPct val="0"/>
        </a:spcAft>
        <a:buClr>
          <a:schemeClr val="hlink"/>
        </a:buClr>
        <a:buSzPct val="60000"/>
        <a:buFont typeface="Wingdings" pitchFamily="2" charset="2"/>
        <a:buChar char="o"/>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o"/>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o"/>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o"/>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4"/>
          <p:cNvSpPr>
            <a:spLocks noGrp="1"/>
          </p:cNvSpPr>
          <p:nvPr>
            <p:ph type="ctrTitle" sz="quarter"/>
          </p:nvPr>
        </p:nvSpPr>
        <p:spPr>
          <a:xfrm>
            <a:off x="323850" y="1125538"/>
            <a:ext cx="8496300" cy="1366837"/>
          </a:xfrm>
        </p:spPr>
        <p:txBody>
          <a:bodyPr/>
          <a:lstStyle/>
          <a:p>
            <a:r>
              <a:rPr lang="zh-TW" altLang="en-US" dirty="0">
                <a:solidFill>
                  <a:schemeClr val="tx2"/>
                </a:solidFill>
              </a:rPr>
              <a:t>第 </a:t>
            </a:r>
            <a:r>
              <a:rPr lang="en-US" altLang="zh-TW" dirty="0">
                <a:solidFill>
                  <a:schemeClr val="tx2"/>
                </a:solidFill>
              </a:rPr>
              <a:t>11</a:t>
            </a:r>
            <a:r>
              <a:rPr lang="zh-TW" altLang="en-US">
                <a:solidFill>
                  <a:schemeClr val="tx2"/>
                </a:solidFill>
              </a:rPr>
              <a:t> 章</a:t>
            </a:r>
            <a:br>
              <a:rPr lang="en-US" altLang="zh-TW" dirty="0">
                <a:solidFill>
                  <a:schemeClr val="tx2"/>
                </a:solidFill>
              </a:rPr>
            </a:br>
            <a:r>
              <a:rPr lang="zh-TW" altLang="en-US" dirty="0">
                <a:solidFill>
                  <a:schemeClr val="tx2"/>
                </a:solidFill>
              </a:rPr>
              <a:t>商業智慧對於企業的效益</a:t>
            </a:r>
          </a:p>
        </p:txBody>
      </p:sp>
      <p:sp>
        <p:nvSpPr>
          <p:cNvPr id="11267" name="副標題 5"/>
          <p:cNvSpPr>
            <a:spLocks noGrp="1"/>
          </p:cNvSpPr>
          <p:nvPr>
            <p:ph type="subTitle" sz="quarter" idx="1"/>
          </p:nvPr>
        </p:nvSpPr>
        <p:spPr>
          <a:xfrm>
            <a:off x="1447800" y="4148138"/>
            <a:ext cx="6400800" cy="1152525"/>
          </a:xfrm>
        </p:spPr>
        <p:txBody>
          <a:bodyPr/>
          <a:lstStyle/>
          <a:p>
            <a:pPr eaLnBrk="1" hangingPunct="1"/>
            <a:r>
              <a:rPr lang="zh-TW" altLang="en-US" sz="2400" dirty="0"/>
              <a:t>作者  陳仲儼博士</a:t>
            </a:r>
            <a:endParaRPr lang="en-US" altLang="zh-TW" sz="2400" dirty="0"/>
          </a:p>
          <a:p>
            <a:pPr eaLnBrk="1" hangingPunct="1"/>
            <a:r>
              <a:rPr lang="zh-TW" altLang="en-US" sz="2400" dirty="0"/>
              <a:t>國立中央大學資訊管理學系</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buNone/>
            </a:pPr>
            <a:r>
              <a:rPr lang="zh-TW" altLang="en-US" sz="3200" dirty="0"/>
              <a:t>衡量內容 </a:t>
            </a:r>
            <a:r>
              <a:rPr lang="en-US" altLang="zh-TW" sz="3200" dirty="0"/>
              <a:t>(2)</a:t>
            </a:r>
            <a:r>
              <a:rPr lang="zh-TW" altLang="en-US" sz="3200" dirty="0"/>
              <a:t>：量化</a:t>
            </a:r>
            <a:r>
              <a:rPr lang="en-US" altLang="zh-TW" sz="3200" dirty="0"/>
              <a:t>(Quantitative)</a:t>
            </a:r>
          </a:p>
          <a:p>
            <a:r>
              <a:rPr lang="zh-TW" altLang="en-US" dirty="0">
                <a:solidFill>
                  <a:srgbClr val="0000CC"/>
                </a:solidFill>
              </a:rPr>
              <a:t>主張客觀事實</a:t>
            </a:r>
            <a:r>
              <a:rPr lang="en-US" altLang="zh-TW" dirty="0">
                <a:solidFill>
                  <a:srgbClr val="0000CC"/>
                </a:solidFill>
              </a:rPr>
              <a:t>(Facts)</a:t>
            </a:r>
            <a:r>
              <a:rPr lang="zh-TW" altLang="en-US" dirty="0">
                <a:solidFill>
                  <a:srgbClr val="0000CC"/>
                </a:solidFill>
              </a:rPr>
              <a:t>的呈現</a:t>
            </a:r>
            <a:endParaRPr lang="en-US" altLang="zh-TW" dirty="0">
              <a:solidFill>
                <a:srgbClr val="0000CC"/>
              </a:solidFill>
            </a:endParaRPr>
          </a:p>
          <a:p>
            <a:pPr lvl="1"/>
            <a:r>
              <a:rPr lang="zh-TW" altLang="en-US" dirty="0">
                <a:solidFill>
                  <a:schemeClr val="tx2"/>
                </a:solidFill>
              </a:rPr>
              <a:t>何謂</a:t>
            </a:r>
            <a:r>
              <a:rPr lang="en-US" altLang="zh-TW" dirty="0">
                <a:solidFill>
                  <a:schemeClr val="tx2"/>
                </a:solidFill>
              </a:rPr>
              <a:t>facts</a:t>
            </a:r>
            <a:r>
              <a:rPr lang="zh-TW" altLang="en-US" dirty="0">
                <a:solidFill>
                  <a:schemeClr val="tx2"/>
                </a:solidFill>
              </a:rPr>
              <a:t>？</a:t>
            </a:r>
            <a:endParaRPr lang="en-US" altLang="zh-TW" dirty="0">
              <a:solidFill>
                <a:schemeClr val="tx2"/>
              </a:solidFill>
            </a:endParaRPr>
          </a:p>
          <a:p>
            <a:pPr lvl="1"/>
            <a:r>
              <a:rPr lang="zh-TW" altLang="en-US" dirty="0">
                <a:solidFill>
                  <a:schemeClr val="tx2"/>
                </a:solidFill>
              </a:rPr>
              <a:t>相對於質化分析是用在概念的驗證或意念的確認，量化分析則是觀察、測量與記錄所發生的數據，並經數學或統計運算整理成一些具有管理意涵的數值。</a:t>
            </a:r>
            <a:endParaRPr lang="en-US" altLang="zh-TW" dirty="0">
              <a:solidFill>
                <a:schemeClr val="tx2"/>
              </a:solidFill>
            </a:endParaRPr>
          </a:p>
          <a:p>
            <a:r>
              <a:rPr lang="zh-TW" altLang="en-US" dirty="0">
                <a:solidFill>
                  <a:schemeClr val="tx2"/>
                </a:solidFill>
              </a:rPr>
              <a:t>亦即所謂的績效指標</a:t>
            </a:r>
            <a:r>
              <a:rPr lang="en-US" altLang="zh-TW" dirty="0">
                <a:solidFill>
                  <a:schemeClr val="tx2"/>
                </a:solidFill>
              </a:rPr>
              <a:t>(KPI)</a:t>
            </a:r>
          </a:p>
          <a:p>
            <a:r>
              <a:rPr lang="zh-TW" altLang="en-US" dirty="0">
                <a:solidFill>
                  <a:schemeClr val="tx2"/>
                </a:solidFill>
              </a:rPr>
              <a:t>常用的</a:t>
            </a:r>
            <a:r>
              <a:rPr lang="en-US" altLang="zh-TW" dirty="0">
                <a:solidFill>
                  <a:schemeClr val="tx2"/>
                </a:solidFill>
              </a:rPr>
              <a:t>BI success KPI </a:t>
            </a:r>
            <a:r>
              <a:rPr lang="zh-TW" altLang="en-US" dirty="0">
                <a:solidFill>
                  <a:schemeClr val="tx2"/>
                </a:solidFill>
              </a:rPr>
              <a:t>有哪些？</a:t>
            </a:r>
            <a:endParaRPr lang="en-US" altLang="zh-TW" dirty="0">
              <a:solidFill>
                <a:schemeClr val="tx2"/>
              </a:solidFill>
            </a:endParaRP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10</a:t>
            </a:fld>
            <a:endParaRPr lang="en-US" altLang="ko-KR"/>
          </a:p>
        </p:txBody>
      </p:sp>
    </p:spTree>
    <p:extLst>
      <p:ext uri="{BB962C8B-B14F-4D97-AF65-F5344CB8AC3E}">
        <p14:creationId xmlns:p14="http://schemas.microsoft.com/office/powerpoint/2010/main" val="314442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t>常用來檢討</a:t>
            </a:r>
            <a:r>
              <a:rPr lang="en-US" altLang="zh-TW" sz="4000" dirty="0"/>
              <a:t>BI </a:t>
            </a:r>
            <a:r>
              <a:rPr lang="zh-TW" altLang="en-US" sz="4000" dirty="0"/>
              <a:t>成效的度量方式</a:t>
            </a:r>
            <a:r>
              <a:rPr lang="en-US" altLang="zh-TW" sz="4000" dirty="0"/>
              <a:t>(KPI)</a:t>
            </a:r>
            <a:endParaRPr lang="zh-TW" altLang="en-US" sz="4000" dirty="0"/>
          </a:p>
        </p:txBody>
      </p:sp>
      <p:sp>
        <p:nvSpPr>
          <p:cNvPr id="3" name="內容版面配置區 2"/>
          <p:cNvSpPr>
            <a:spLocks noGrp="1"/>
          </p:cNvSpPr>
          <p:nvPr>
            <p:ph idx="1"/>
          </p:nvPr>
        </p:nvSpPr>
        <p:spPr/>
        <p:txBody>
          <a:bodyPr/>
          <a:lstStyle/>
          <a:p>
            <a:r>
              <a:rPr lang="zh-TW" altLang="en-US" dirty="0"/>
              <a:t>投資報酬分析 </a:t>
            </a:r>
            <a:r>
              <a:rPr lang="en-US" altLang="zh-TW" dirty="0"/>
              <a:t>(</a:t>
            </a:r>
            <a:r>
              <a:rPr lang="zh-TW" altLang="en-US" dirty="0"/>
              <a:t>傾向開源</a:t>
            </a:r>
            <a:r>
              <a:rPr lang="en-US" altLang="zh-TW" dirty="0"/>
              <a:t>)</a:t>
            </a:r>
          </a:p>
          <a:p>
            <a:r>
              <a:rPr lang="zh-TW" altLang="en-US" dirty="0"/>
              <a:t>節省成本 </a:t>
            </a:r>
            <a:r>
              <a:rPr lang="en-US" altLang="zh-TW" dirty="0"/>
              <a:t>(</a:t>
            </a:r>
            <a:r>
              <a:rPr lang="zh-TW" altLang="en-US" dirty="0"/>
              <a:t>節流</a:t>
            </a:r>
            <a:r>
              <a:rPr lang="en-US" altLang="zh-TW" dirty="0"/>
              <a:t>)</a:t>
            </a:r>
          </a:p>
          <a:p>
            <a:r>
              <a:rPr lang="zh-TW" altLang="en-US" dirty="0"/>
              <a:t>使用者數</a:t>
            </a:r>
            <a:endParaRPr lang="en-US" altLang="zh-TW" dirty="0"/>
          </a:p>
          <a:p>
            <a:r>
              <a:rPr lang="zh-TW" altLang="en-US" dirty="0"/>
              <a:t>有效使用人數比率</a:t>
            </a:r>
            <a:endParaRPr lang="en-US" altLang="zh-TW" dirty="0"/>
          </a:p>
          <a:p>
            <a:r>
              <a:rPr lang="zh-TW" altLang="en-US" dirty="0"/>
              <a:t>對企業主要決策的關聯</a:t>
            </a:r>
            <a:endParaRPr lang="en-US" altLang="zh-TW" dirty="0"/>
          </a:p>
          <a:p>
            <a:r>
              <a:rPr lang="zh-TW" altLang="en-US" dirty="0"/>
              <a:t>對主要關鍵人員的支援</a:t>
            </a:r>
            <a:endParaRPr lang="en-US" altLang="zh-TW" dirty="0"/>
          </a:p>
          <a:p>
            <a:r>
              <a:rPr lang="zh-TW" altLang="en-US" dirty="0"/>
              <a:t>對企業資料的善加利用程度</a:t>
            </a:r>
            <a:endParaRPr lang="en-US" altLang="zh-TW" dirty="0"/>
          </a:p>
          <a:p>
            <a:r>
              <a:rPr lang="zh-TW" altLang="en-US" dirty="0"/>
              <a:t>提升企業運作機能的程度 </a:t>
            </a:r>
            <a:r>
              <a:rPr lang="en-US" altLang="zh-TW" dirty="0"/>
              <a:t>@</a:t>
            </a:r>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11</a:t>
            </a:fld>
            <a:endParaRPr lang="en-US" altLang="ko-KR"/>
          </a:p>
        </p:txBody>
      </p:sp>
    </p:spTree>
    <p:extLst>
      <p:ext uri="{BB962C8B-B14F-4D97-AF65-F5344CB8AC3E}">
        <p14:creationId xmlns:p14="http://schemas.microsoft.com/office/powerpoint/2010/main" val="160861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solidFill>
                  <a:schemeClr val="tx2"/>
                </a:solidFill>
              </a:rPr>
              <a:t>BI KPI </a:t>
            </a:r>
            <a:r>
              <a:rPr lang="zh-TW" altLang="en-US" sz="4000" dirty="0">
                <a:solidFill>
                  <a:schemeClr val="tx2"/>
                </a:solidFill>
              </a:rPr>
              <a:t>範例</a:t>
            </a:r>
            <a:r>
              <a:rPr lang="en-US" altLang="zh-TW" sz="4000" dirty="0">
                <a:solidFill>
                  <a:schemeClr val="tx2"/>
                </a:solidFill>
              </a:rPr>
              <a:t>(1)</a:t>
            </a:r>
            <a:r>
              <a:rPr lang="zh-TW" altLang="en-US" sz="4000" dirty="0">
                <a:solidFill>
                  <a:schemeClr val="tx2"/>
                </a:solidFill>
              </a:rPr>
              <a:t>：投資報酬分析</a:t>
            </a:r>
            <a:r>
              <a:rPr lang="en-US" altLang="zh-TW" sz="4000" dirty="0">
                <a:solidFill>
                  <a:schemeClr val="tx2"/>
                </a:solidFill>
                <a:ea typeface="微軟正黑體" pitchFamily="34" charset="-120"/>
              </a:rPr>
              <a:t> </a:t>
            </a:r>
          </a:p>
        </p:txBody>
      </p:sp>
      <p:sp>
        <p:nvSpPr>
          <p:cNvPr id="3" name="內容版面配置區 2"/>
          <p:cNvSpPr>
            <a:spLocks noGrp="1"/>
          </p:cNvSpPr>
          <p:nvPr>
            <p:ph idx="1"/>
          </p:nvPr>
        </p:nvSpPr>
        <p:spPr/>
        <p:txBody>
          <a:bodyPr/>
          <a:lstStyle/>
          <a:p>
            <a:pPr>
              <a:spcAft>
                <a:spcPts val="600"/>
              </a:spcAft>
            </a:pPr>
            <a:r>
              <a:rPr lang="zh-TW" altLang="en-US" dirty="0">
                <a:solidFill>
                  <a:schemeClr val="tx2"/>
                </a:solidFill>
              </a:rPr>
              <a:t>投資報酬分析</a:t>
            </a:r>
            <a:r>
              <a:rPr lang="en-US" altLang="zh-TW" dirty="0">
                <a:solidFill>
                  <a:schemeClr val="tx2"/>
                </a:solidFill>
                <a:ea typeface="微軟正黑體" pitchFamily="34" charset="-120"/>
              </a:rPr>
              <a:t> </a:t>
            </a:r>
            <a:r>
              <a:rPr lang="en-US" altLang="zh-TW" dirty="0">
                <a:solidFill>
                  <a:schemeClr val="tx2"/>
                </a:solidFill>
              </a:rPr>
              <a:t>(Return on Investment, ROI)</a:t>
            </a:r>
          </a:p>
          <a:p>
            <a:pPr marL="784225" lvl="2" indent="-400050">
              <a:spcAft>
                <a:spcPct val="60000"/>
              </a:spcAft>
              <a:buSzPct val="100000"/>
              <a:buFont typeface="Wingdings" pitchFamily="2" charset="2"/>
              <a:buChar char="Ø"/>
            </a:pPr>
            <a:r>
              <a:rPr lang="zh-TW" altLang="en-US" sz="2000" dirty="0">
                <a:solidFill>
                  <a:schemeClr val="tx2"/>
                </a:solidFill>
              </a:rPr>
              <a:t>註：成本效益分析 </a:t>
            </a:r>
            <a:r>
              <a:rPr lang="en-US" altLang="zh-TW" sz="2000" dirty="0">
                <a:solidFill>
                  <a:schemeClr val="tx2"/>
                </a:solidFill>
              </a:rPr>
              <a:t>(Cost Benefit Analysis— CBA)</a:t>
            </a:r>
          </a:p>
          <a:p>
            <a:r>
              <a:rPr lang="en-US" altLang="zh-TW" dirty="0">
                <a:solidFill>
                  <a:schemeClr val="tx2"/>
                </a:solidFill>
              </a:rPr>
              <a:t>ROI</a:t>
            </a:r>
            <a:r>
              <a:rPr lang="zh-TW" altLang="en-US" dirty="0">
                <a:solidFill>
                  <a:schemeClr val="tx2"/>
                </a:solidFill>
              </a:rPr>
              <a:t>主要是考量企業因</a:t>
            </a:r>
            <a:r>
              <a:rPr lang="en-US" altLang="zh-TW" dirty="0">
                <a:solidFill>
                  <a:schemeClr val="tx2"/>
                </a:solidFill>
              </a:rPr>
              <a:t>BI</a:t>
            </a:r>
            <a:r>
              <a:rPr lang="zh-TW" altLang="en-US" dirty="0">
                <a:solidFill>
                  <a:schemeClr val="tx2"/>
                </a:solidFill>
              </a:rPr>
              <a:t>系統或技術的建置所花費的投資成本</a:t>
            </a:r>
            <a:r>
              <a:rPr lang="en-US" altLang="zh-TW" dirty="0">
                <a:solidFill>
                  <a:schemeClr val="tx2"/>
                </a:solidFill>
              </a:rPr>
              <a:t>(Investment)</a:t>
            </a:r>
            <a:r>
              <a:rPr lang="zh-TW" altLang="en-US" dirty="0">
                <a:solidFill>
                  <a:schemeClr val="tx2"/>
                </a:solidFill>
              </a:rPr>
              <a:t>，與因這樣的系統而產生的效益</a:t>
            </a:r>
            <a:r>
              <a:rPr lang="en-US" altLang="zh-TW" dirty="0">
                <a:solidFill>
                  <a:schemeClr val="tx2"/>
                </a:solidFill>
              </a:rPr>
              <a:t>(Return)</a:t>
            </a:r>
            <a:r>
              <a:rPr lang="zh-TW" altLang="en-US" dirty="0">
                <a:solidFill>
                  <a:schemeClr val="tx2"/>
                </a:solidFill>
              </a:rPr>
              <a:t>來作一比較。</a:t>
            </a:r>
          </a:p>
          <a:p>
            <a:pPr>
              <a:spcAft>
                <a:spcPct val="60000"/>
              </a:spcAft>
            </a:pPr>
            <a:r>
              <a:rPr lang="en-US" altLang="zh-TW" dirty="0">
                <a:solidFill>
                  <a:schemeClr val="tx2"/>
                </a:solidFill>
              </a:rPr>
              <a:t>ROI</a:t>
            </a:r>
            <a:r>
              <a:rPr lang="zh-TW" altLang="en-US" dirty="0">
                <a:solidFill>
                  <a:schemeClr val="tx2"/>
                </a:solidFill>
              </a:rPr>
              <a:t>偏向從財務面來看</a:t>
            </a:r>
            <a:r>
              <a:rPr lang="en-US" altLang="zh-TW" dirty="0">
                <a:solidFill>
                  <a:schemeClr val="tx2"/>
                </a:solidFill>
              </a:rPr>
              <a:t>BI</a:t>
            </a:r>
            <a:r>
              <a:rPr lang="zh-TW" altLang="en-US" dirty="0">
                <a:solidFill>
                  <a:schemeClr val="tx2"/>
                </a:solidFill>
              </a:rPr>
              <a:t>的成效。</a:t>
            </a:r>
            <a:endParaRPr lang="en-US" altLang="zh-TW" dirty="0">
              <a:solidFill>
                <a:schemeClr val="tx2"/>
              </a:solidFill>
            </a:endParaRPr>
          </a:p>
          <a:p>
            <a:endParaRPr lang="zh-TW" altLang="en-US" dirty="0">
              <a:solidFill>
                <a:schemeClr val="tx2"/>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12</a:t>
            </a:fld>
            <a:endParaRPr lang="en-US" altLang="ko-KR"/>
          </a:p>
        </p:txBody>
      </p:sp>
    </p:spTree>
    <p:extLst>
      <p:ext uri="{BB962C8B-B14F-4D97-AF65-F5344CB8AC3E}">
        <p14:creationId xmlns:p14="http://schemas.microsoft.com/office/powerpoint/2010/main" val="45603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2D707BA2-E7ED-4BA2-B330-EF5C8E67413B}"/>
              </a:ext>
            </a:extLst>
          </p:cNvPr>
          <p:cNvPicPr>
            <a:picLocks noChangeAspect="1"/>
          </p:cNvPicPr>
          <p:nvPr/>
        </p:nvPicPr>
        <p:blipFill>
          <a:blip r:embed="rId2"/>
          <a:stretch>
            <a:fillRect/>
          </a:stretch>
        </p:blipFill>
        <p:spPr>
          <a:xfrm>
            <a:off x="4304633" y="1142206"/>
            <a:ext cx="3559070" cy="5229225"/>
          </a:xfrm>
          <a:prstGeom prst="rect">
            <a:avLst/>
          </a:prstGeom>
        </p:spPr>
      </p:pic>
      <p:sp>
        <p:nvSpPr>
          <p:cNvPr id="2" name="標題 1"/>
          <p:cNvSpPr>
            <a:spLocks noGrp="1"/>
          </p:cNvSpPr>
          <p:nvPr>
            <p:ph type="title"/>
          </p:nvPr>
        </p:nvSpPr>
        <p:spPr/>
        <p:txBody>
          <a:bodyPr/>
          <a:lstStyle/>
          <a:p>
            <a:r>
              <a:rPr lang="zh-TW" altLang="en-US" sz="4000" dirty="0">
                <a:solidFill>
                  <a:schemeClr val="tx2"/>
                </a:solidFill>
              </a:rPr>
              <a:t>運用</a:t>
            </a:r>
            <a:r>
              <a:rPr lang="en-US" altLang="zh-TW" sz="4000" dirty="0">
                <a:solidFill>
                  <a:schemeClr val="tx2"/>
                </a:solidFill>
              </a:rPr>
              <a:t>ROI</a:t>
            </a:r>
            <a:r>
              <a:rPr lang="zh-TW" altLang="en-US" sz="4000" dirty="0">
                <a:solidFill>
                  <a:schemeClr val="tx2"/>
                </a:solidFill>
              </a:rPr>
              <a:t>來評估</a:t>
            </a:r>
            <a:r>
              <a:rPr lang="en-US" altLang="zh-TW" sz="4000" dirty="0">
                <a:solidFill>
                  <a:schemeClr val="tx2"/>
                </a:solidFill>
              </a:rPr>
              <a:t>BI</a:t>
            </a:r>
            <a:r>
              <a:rPr lang="zh-TW" altLang="en-US" sz="4000" dirty="0">
                <a:solidFill>
                  <a:schemeClr val="tx2"/>
                </a:solidFill>
              </a:rPr>
              <a:t>成效的步驟</a:t>
            </a:r>
          </a:p>
        </p:txBody>
      </p:sp>
      <p:sp>
        <p:nvSpPr>
          <p:cNvPr id="3" name="內容版面配置區 2"/>
          <p:cNvSpPr>
            <a:spLocks noGrp="1"/>
          </p:cNvSpPr>
          <p:nvPr>
            <p:ph idx="1"/>
          </p:nvPr>
        </p:nvSpPr>
        <p:spPr/>
        <p:txBody>
          <a:bodyPr/>
          <a:lstStyle/>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13</a:t>
            </a:fld>
            <a:endParaRPr lang="en-US" altLang="ko-KR"/>
          </a:p>
        </p:txBody>
      </p:sp>
      <p:sp>
        <p:nvSpPr>
          <p:cNvPr id="7" name="AutoShape 5"/>
          <p:cNvSpPr>
            <a:spLocks noChangeArrowheads="1"/>
          </p:cNvSpPr>
          <p:nvPr/>
        </p:nvSpPr>
        <p:spPr bwMode="auto">
          <a:xfrm>
            <a:off x="1403648" y="2924174"/>
            <a:ext cx="2376487" cy="1008063"/>
          </a:xfrm>
          <a:prstGeom prst="wedgeRoundRectCallout">
            <a:avLst>
              <a:gd name="adj1" fmla="val 68704"/>
              <a:gd name="adj2" fmla="val -132519"/>
              <a:gd name="adj3" fmla="val 16667"/>
            </a:avLst>
          </a:prstGeom>
          <a:solidFill>
            <a:srgbClr val="FFFFCC"/>
          </a:solidFill>
          <a:ln w="9525">
            <a:solidFill>
              <a:srgbClr val="990000"/>
            </a:solidFill>
            <a:miter lim="800000"/>
            <a:headEnd/>
            <a:tailEnd/>
          </a:ln>
        </p:spPr>
        <p:txBody>
          <a:bodyPr/>
          <a:lstStyle/>
          <a:p>
            <a:pPr eaLnBrk="1" hangingPunct="1">
              <a:lnSpc>
                <a:spcPct val="120000"/>
              </a:lnSpc>
              <a:spcAft>
                <a:spcPct val="0"/>
              </a:spcAft>
              <a:buClrTx/>
              <a:buSzTx/>
              <a:buFontTx/>
              <a:buNone/>
            </a:pPr>
            <a:r>
              <a:rPr lang="zh-TW" altLang="en-US" sz="2000" b="1" dirty="0">
                <a:solidFill>
                  <a:srgbClr val="0000FF"/>
                </a:solidFill>
                <a:latin typeface="標楷體" pitchFamily="65" charset="-120"/>
                <a:ea typeface="標楷體" pitchFamily="65" charset="-120"/>
              </a:rPr>
              <a:t>企業目標會影響到收益項的辨識</a:t>
            </a:r>
            <a:endParaRPr lang="en-US" altLang="zh-TW" sz="2000" b="1" dirty="0">
              <a:solidFill>
                <a:srgbClr val="0000FF"/>
              </a:solidFill>
              <a:latin typeface="標楷體" pitchFamily="65" charset="-120"/>
              <a:ea typeface="標楷體" pitchFamily="65" charset="-120"/>
            </a:endParaRPr>
          </a:p>
        </p:txBody>
      </p:sp>
      <p:sp>
        <p:nvSpPr>
          <p:cNvPr id="8" name="文字方塊 6"/>
          <p:cNvSpPr txBox="1">
            <a:spLocks noChangeArrowheads="1"/>
          </p:cNvSpPr>
          <p:nvPr/>
        </p:nvSpPr>
        <p:spPr bwMode="auto">
          <a:xfrm>
            <a:off x="6084168" y="3573463"/>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1"/>
                </a:solidFill>
                <a:latin typeface="Arial-BoldMT" charset="0"/>
                <a:ea typeface="新細明體" pitchFamily="18" charset="-120"/>
              </a:defRPr>
            </a:lvl1pPr>
            <a:lvl2pPr marL="742950" indent="-285750">
              <a:defRPr sz="2200" b="1">
                <a:solidFill>
                  <a:schemeClr val="bg1"/>
                </a:solidFill>
                <a:latin typeface="Arial-BoldMT" charset="0"/>
                <a:ea typeface="新細明體" pitchFamily="18" charset="-120"/>
              </a:defRPr>
            </a:lvl2pPr>
            <a:lvl3pPr marL="1143000" indent="-228600">
              <a:defRPr sz="2200" b="1">
                <a:solidFill>
                  <a:schemeClr val="bg1"/>
                </a:solidFill>
                <a:latin typeface="Arial-BoldMT" charset="0"/>
                <a:ea typeface="新細明體" pitchFamily="18" charset="-120"/>
              </a:defRPr>
            </a:lvl3pPr>
            <a:lvl4pPr marL="1600200" indent="-228600">
              <a:defRPr sz="2200" b="1">
                <a:solidFill>
                  <a:schemeClr val="bg1"/>
                </a:solidFill>
                <a:latin typeface="Arial-BoldMT" charset="0"/>
                <a:ea typeface="新細明體" pitchFamily="18" charset="-120"/>
              </a:defRPr>
            </a:lvl4pPr>
            <a:lvl5pPr marL="2057400" indent="-228600">
              <a:defRPr sz="2200" b="1">
                <a:solidFill>
                  <a:schemeClr val="bg1"/>
                </a:solidFill>
                <a:latin typeface="Arial-BoldMT" charset="0"/>
                <a:ea typeface="新細明體" pitchFamily="18" charset="-120"/>
              </a:defRPr>
            </a:lvl5pPr>
            <a:lvl6pPr marL="25146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sz="2000" dirty="0">
                <a:solidFill>
                  <a:schemeClr val="tx1"/>
                </a:solidFill>
                <a:latin typeface="標楷體" pitchFamily="65" charset="-120"/>
                <a:ea typeface="標楷體" pitchFamily="65" charset="-120"/>
              </a:rPr>
              <a:t>(</a:t>
            </a:r>
            <a:r>
              <a:rPr lang="zh-TW" altLang="en-US" sz="2000" dirty="0">
                <a:solidFill>
                  <a:schemeClr val="tx1"/>
                </a:solidFill>
                <a:latin typeface="標楷體" pitchFamily="65" charset="-120"/>
                <a:ea typeface="標楷體" pitchFamily="65" charset="-120"/>
              </a:rPr>
              <a:t>例子見後</a:t>
            </a:r>
            <a:r>
              <a:rPr lang="en-US" altLang="zh-TW" sz="2000" dirty="0">
                <a:solidFill>
                  <a:schemeClr val="tx1"/>
                </a:solidFill>
                <a:latin typeface="標楷體" pitchFamily="65" charset="-120"/>
                <a:ea typeface="標楷體" pitchFamily="65" charset="-120"/>
              </a:rPr>
              <a:t>)</a:t>
            </a:r>
            <a:endParaRPr lang="zh-TW" altLang="en-US" sz="20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154267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solidFill>
                  <a:schemeClr val="tx2"/>
                </a:solidFill>
              </a:rPr>
              <a:t>成本及收益項例子</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14</a:t>
            </a:fld>
            <a:endParaRPr lang="en-US" altLang="ko-KR"/>
          </a:p>
        </p:txBody>
      </p:sp>
      <p:graphicFrame>
        <p:nvGraphicFramePr>
          <p:cNvPr id="6" name="Group 35"/>
          <p:cNvGraphicFramePr>
            <a:graphicFrameLocks noGrp="1"/>
          </p:cNvGraphicFramePr>
          <p:nvPr>
            <p:extLst>
              <p:ext uri="{D42A27DB-BD31-4B8C-83A1-F6EECF244321}">
                <p14:modId xmlns:p14="http://schemas.microsoft.com/office/powerpoint/2010/main" val="2117587149"/>
              </p:ext>
            </p:extLst>
          </p:nvPr>
        </p:nvGraphicFramePr>
        <p:xfrm>
          <a:off x="784225" y="1700213"/>
          <a:ext cx="7172325" cy="4465637"/>
        </p:xfrm>
        <a:graphic>
          <a:graphicData uri="http://schemas.openxmlformats.org/drawingml/2006/table">
            <a:tbl>
              <a:tblPr/>
              <a:tblGrid>
                <a:gridCol w="1100138">
                  <a:extLst>
                    <a:ext uri="{9D8B030D-6E8A-4147-A177-3AD203B41FA5}">
                      <a16:colId xmlns:a16="http://schemas.microsoft.com/office/drawing/2014/main" val="20000"/>
                    </a:ext>
                  </a:extLst>
                </a:gridCol>
                <a:gridCol w="2903537">
                  <a:extLst>
                    <a:ext uri="{9D8B030D-6E8A-4147-A177-3AD203B41FA5}">
                      <a16:colId xmlns:a16="http://schemas.microsoft.com/office/drawing/2014/main" val="20001"/>
                    </a:ext>
                  </a:extLst>
                </a:gridCol>
                <a:gridCol w="3168650">
                  <a:extLst>
                    <a:ext uri="{9D8B030D-6E8A-4147-A177-3AD203B41FA5}">
                      <a16:colId xmlns:a16="http://schemas.microsoft.com/office/drawing/2014/main" val="20002"/>
                    </a:ext>
                  </a:extLst>
                </a:gridCol>
              </a:tblGrid>
              <a:tr h="433388">
                <a:tc>
                  <a:txBody>
                    <a:bodyPr/>
                    <a:lstStyle/>
                    <a:p>
                      <a:pPr marL="0" marR="0" lvl="0" indent="0" algn="just" defTabSz="914400" rtl="0" eaLnBrk="1" fontAlgn="base" latinLnBrk="0" hangingPunct="1">
                        <a:lnSpc>
                          <a:spcPts val="2000"/>
                        </a:lnSpc>
                        <a:spcBef>
                          <a:spcPts val="600"/>
                        </a:spcBef>
                        <a:spcAft>
                          <a:spcPts val="600"/>
                        </a:spcAft>
                        <a:buClrTx/>
                        <a:buSzTx/>
                        <a:buFontTx/>
                        <a:buNone/>
                        <a:tabLst/>
                      </a:pPr>
                      <a:endParaRPr kumimoji="0" lang="en-US"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en-US" sz="20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rPr>
                        <a:t>有形</a:t>
                      </a:r>
                      <a:endParaRPr kumimoji="0" lang="zh-TW" altLang="en-US" sz="2000" b="1" i="0" u="none" strike="noStrike" cap="none" normalizeH="0" baseline="0">
                        <a:ln>
                          <a:noFill/>
                        </a:ln>
                        <a:solidFill>
                          <a:schemeClr val="bg1"/>
                        </a:solidFill>
                        <a:effectLst/>
                        <a:latin typeface="Calibri" pitchFamily="34"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en-US" sz="20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rPr>
                        <a:t>無形</a:t>
                      </a:r>
                      <a:endParaRPr kumimoji="0" lang="zh-TW" altLang="en-US" sz="2000" b="1" i="0" u="none" strike="noStrike" cap="none" normalizeH="0" baseline="0">
                        <a:ln>
                          <a:noFill/>
                        </a:ln>
                        <a:solidFill>
                          <a:schemeClr val="bg1"/>
                        </a:solidFill>
                        <a:effectLst/>
                        <a:latin typeface="Calibri" pitchFamily="34"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10000"/>
                  </a:ext>
                </a:extLst>
              </a:tr>
              <a:tr h="1871662">
                <a:tc>
                  <a:txBody>
                    <a:bodyPr/>
                    <a:lstStyle/>
                    <a:p>
                      <a:pPr marL="0" marR="0" lvl="0" indent="0" algn="ctr" defTabSz="914400" rtl="0" eaLnBrk="1" fontAlgn="base" latinLnBrk="0" hangingPunct="1">
                        <a:lnSpc>
                          <a:spcPts val="2000"/>
                        </a:lnSpc>
                        <a:spcBef>
                          <a:spcPts val="600"/>
                        </a:spcBef>
                        <a:spcAft>
                          <a:spcPts val="600"/>
                        </a:spcAft>
                        <a:buClrTx/>
                        <a:buSzTx/>
                        <a:buFontTx/>
                        <a:buNone/>
                        <a:tabLst/>
                      </a:pPr>
                      <a:r>
                        <a:rPr kumimoji="0" lang="zh-TW" altLang="en-US" sz="20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rPr>
                        <a:t>一次性</a:t>
                      </a:r>
                      <a:endParaRPr kumimoji="0" lang="zh-TW" altLang="en-US" sz="2000" b="1" i="0" u="none" strike="noStrike" cap="none" normalizeH="0" baseline="0">
                        <a:ln>
                          <a:noFill/>
                        </a:ln>
                        <a:solidFill>
                          <a:schemeClr val="bg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c>
                  <a:txBody>
                    <a:bodyPr/>
                    <a:lstStyle/>
                    <a:p>
                      <a:pPr marL="0" marR="0" lvl="0" indent="0" algn="just" defTabSz="914400" rtl="0" eaLnBrk="1" fontAlgn="base" latinLnBrk="0" hangingPunct="1">
                        <a:lnSpc>
                          <a:spcPct val="120000"/>
                        </a:lnSpc>
                        <a:spcBef>
                          <a:spcPts val="600"/>
                        </a:spcBef>
                        <a:spcAft>
                          <a:spcPts val="600"/>
                        </a:spcAft>
                        <a:buClrTx/>
                        <a:buSzTx/>
                        <a:buFontTx/>
                        <a:buNone/>
                        <a:tabLst/>
                      </a:pPr>
                      <a:r>
                        <a:rPr kumimoji="0" lang="zh-TW" altLang="en-US" sz="1800" b="1" i="0" u="none" strike="noStrike" cap="none" normalizeH="0" baseline="0" dirty="0">
                          <a:ln>
                            <a:noFill/>
                          </a:ln>
                          <a:solidFill>
                            <a:schemeClr val="tx2"/>
                          </a:solidFill>
                          <a:effectLst/>
                          <a:latin typeface="Times New Roman" pitchFamily="18" charset="0"/>
                          <a:ea typeface="標楷體" pitchFamily="65" charset="-120"/>
                          <a:cs typeface="Times New Roman" pitchFamily="18" charset="0"/>
                        </a:rPr>
                        <a:t>成本：</a:t>
                      </a:r>
                      <a:endParaRPr kumimoji="0" lang="en-US" altLang="zh-TW" sz="1800" b="1" i="0" u="none" strike="noStrike" cap="none" normalizeH="0" baseline="0" dirty="0">
                        <a:ln>
                          <a:noFill/>
                        </a:ln>
                        <a:solidFill>
                          <a:schemeClr val="tx2"/>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20000"/>
                        </a:lnSpc>
                        <a:spcBef>
                          <a:spcPts val="600"/>
                        </a:spcBef>
                        <a:spcAft>
                          <a:spcPts val="600"/>
                        </a:spcAft>
                        <a:buClrTx/>
                        <a:buSzTx/>
                        <a:buFontTx/>
                        <a:buNone/>
                        <a:tabLst/>
                      </a:pPr>
                      <a:endParaRPr kumimoji="0" lang="en-US"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20000"/>
                        </a:lnSpc>
                        <a:spcBef>
                          <a:spcPts val="600"/>
                        </a:spcBef>
                        <a:spcAft>
                          <a:spcPts val="600"/>
                        </a:spcAft>
                        <a:buClrTx/>
                        <a:buSzTx/>
                        <a:buFontTx/>
                        <a:buNone/>
                        <a:tabLst/>
                      </a:pPr>
                      <a:r>
                        <a:rPr kumimoji="0" lang="zh-TW" altLang="en-US" sz="1800" b="1" i="0" u="none" strike="noStrike" cap="none" normalizeH="0" baseline="0" dirty="0">
                          <a:ln>
                            <a:noFill/>
                          </a:ln>
                          <a:solidFill>
                            <a:schemeClr val="tx2"/>
                          </a:solidFill>
                          <a:effectLst/>
                          <a:latin typeface="Times New Roman" pitchFamily="18" charset="0"/>
                          <a:ea typeface="標楷體" pitchFamily="65" charset="-120"/>
                          <a:cs typeface="Times New Roman" pitchFamily="18" charset="0"/>
                        </a:rPr>
                        <a:t>收益：</a:t>
                      </a:r>
                      <a:endParaRPr kumimoji="0" lang="zh-TW" altLang="en-US" sz="1800" b="1" i="0" u="none" strike="noStrike" cap="none" normalizeH="0" baseline="0" dirty="0">
                        <a:ln>
                          <a:noFill/>
                        </a:ln>
                        <a:solidFill>
                          <a:schemeClr val="tx2"/>
                        </a:solidFill>
                        <a:effectLst/>
                        <a:latin typeface="Calibri" pitchFamily="34"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600"/>
                        </a:spcBef>
                        <a:spcAft>
                          <a:spcPts val="600"/>
                        </a:spcAft>
                        <a:buClrTx/>
                        <a:buSzTx/>
                        <a:buFontTx/>
                        <a:buNone/>
                        <a:tabLst/>
                      </a:pPr>
                      <a:r>
                        <a:rPr kumimoji="0" lang="zh-TW" altLang="en-US" sz="1800" b="1" i="0" u="none" strike="noStrike" cap="none" normalizeH="0" baseline="0" dirty="0">
                          <a:ln>
                            <a:noFill/>
                          </a:ln>
                          <a:solidFill>
                            <a:schemeClr val="tx2"/>
                          </a:solidFill>
                          <a:effectLst/>
                          <a:latin typeface="Times New Roman" pitchFamily="18" charset="0"/>
                          <a:ea typeface="標楷體" pitchFamily="65" charset="-120"/>
                          <a:cs typeface="Times New Roman" pitchFamily="18" charset="0"/>
                        </a:rPr>
                        <a:t>成本：</a:t>
                      </a:r>
                      <a:endParaRPr kumimoji="0" lang="zh-TW" altLang="en-US" sz="1800" b="1" i="0" u="none" strike="noStrike" cap="none" normalizeH="0" baseline="0" dirty="0">
                        <a:ln>
                          <a:noFill/>
                        </a:ln>
                        <a:solidFill>
                          <a:schemeClr val="tx2"/>
                        </a:solidFill>
                        <a:effectLst/>
                        <a:latin typeface="Calibri" pitchFamily="34" charset="0"/>
                        <a:ea typeface="標楷體" pitchFamily="65" charset="-120"/>
                        <a:cs typeface="Times New Roman" pitchFamily="18" charset="0"/>
                      </a:endParaRPr>
                    </a:p>
                    <a:p>
                      <a:pPr marL="0" marR="0" lvl="0" indent="0" algn="just" defTabSz="914400" rtl="0" eaLnBrk="1" fontAlgn="base" latinLnBrk="0" hangingPunct="1">
                        <a:lnSpc>
                          <a:spcPts val="2000"/>
                        </a:lnSpc>
                        <a:spcBef>
                          <a:spcPts val="600"/>
                        </a:spcBef>
                        <a:spcAft>
                          <a:spcPts val="600"/>
                        </a:spcAft>
                        <a:buClrTx/>
                        <a:buSzTx/>
                        <a:buFontTx/>
                        <a:buNone/>
                        <a:tabLst/>
                      </a:pPr>
                      <a:endParaRPr kumimoji="0" lang="en-US"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ts val="2000"/>
                        </a:lnSpc>
                        <a:spcBef>
                          <a:spcPts val="600"/>
                        </a:spcBef>
                        <a:spcAft>
                          <a:spcPts val="600"/>
                        </a:spcAft>
                        <a:buClrTx/>
                        <a:buSzTx/>
                        <a:buFontTx/>
                        <a:buNone/>
                        <a:tabLst/>
                      </a:pPr>
                      <a:r>
                        <a:rPr kumimoji="0" lang="zh-TW" altLang="en-US" sz="1800" b="1" i="0" u="none" strike="noStrike" cap="none" normalizeH="0" baseline="0" dirty="0">
                          <a:ln>
                            <a:noFill/>
                          </a:ln>
                          <a:solidFill>
                            <a:schemeClr val="tx2"/>
                          </a:solidFill>
                          <a:effectLst/>
                          <a:latin typeface="Times New Roman" pitchFamily="18" charset="0"/>
                          <a:ea typeface="標楷體" pitchFamily="65" charset="-120"/>
                          <a:cs typeface="Times New Roman" pitchFamily="18" charset="0"/>
                        </a:rPr>
                        <a:t>收益：</a:t>
                      </a:r>
                      <a:endParaRPr kumimoji="0" lang="zh-TW" altLang="en-US" sz="1800" b="1" i="0" u="none" strike="noStrike" cap="none" normalizeH="0" baseline="0" dirty="0">
                        <a:ln>
                          <a:noFill/>
                        </a:ln>
                        <a:solidFill>
                          <a:schemeClr val="tx2"/>
                        </a:solidFill>
                        <a:effectLst/>
                        <a:latin typeface="Calibri" pitchFamily="34"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60587">
                <a:tc>
                  <a:txBody>
                    <a:bodyPr/>
                    <a:lstStyle/>
                    <a:p>
                      <a:pPr marL="0" marR="0" lvl="0" indent="0" algn="ctr" defTabSz="914400" rtl="0" eaLnBrk="1" fontAlgn="base" latinLnBrk="0" hangingPunct="1">
                        <a:lnSpc>
                          <a:spcPts val="2000"/>
                        </a:lnSpc>
                        <a:spcBef>
                          <a:spcPts val="600"/>
                        </a:spcBef>
                        <a:spcAft>
                          <a:spcPts val="600"/>
                        </a:spcAft>
                        <a:buClrTx/>
                        <a:buSzTx/>
                        <a:buFontTx/>
                        <a:buNone/>
                        <a:tabLst/>
                      </a:pPr>
                      <a:r>
                        <a:rPr kumimoji="0" lang="zh-TW" altLang="en-US" sz="20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rPr>
                        <a:t>重複性</a:t>
                      </a:r>
                      <a:endParaRPr kumimoji="0" lang="zh-TW" altLang="en-US" sz="2000" b="1" i="0" u="none" strike="noStrike" cap="none" normalizeH="0" baseline="0">
                        <a:ln>
                          <a:noFill/>
                        </a:ln>
                        <a:solidFill>
                          <a:schemeClr val="bg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c>
                  <a:txBody>
                    <a:bodyPr/>
                    <a:lstStyle/>
                    <a:p>
                      <a:pPr marL="0" marR="0" lvl="0" indent="0" algn="just" defTabSz="914400" rtl="0" eaLnBrk="1" fontAlgn="base" latinLnBrk="0" hangingPunct="1">
                        <a:lnSpc>
                          <a:spcPct val="120000"/>
                        </a:lnSpc>
                        <a:spcBef>
                          <a:spcPct val="60000"/>
                        </a:spcBef>
                        <a:spcAft>
                          <a:spcPts val="600"/>
                        </a:spcAft>
                        <a:buClrTx/>
                        <a:buSzTx/>
                        <a:buFontTx/>
                        <a:buNone/>
                        <a:tabLst/>
                      </a:pPr>
                      <a:r>
                        <a:rPr kumimoji="0" lang="zh-TW" altLang="en-US" sz="1800" b="1" i="0" u="none" strike="noStrike" cap="none" normalizeH="0" baseline="0" dirty="0">
                          <a:ln>
                            <a:noFill/>
                          </a:ln>
                          <a:solidFill>
                            <a:schemeClr val="tx2"/>
                          </a:solidFill>
                          <a:effectLst/>
                          <a:latin typeface="Times New Roman" pitchFamily="18" charset="0"/>
                          <a:ea typeface="標楷體" pitchFamily="65" charset="-120"/>
                          <a:cs typeface="Times New Roman" pitchFamily="18" charset="0"/>
                        </a:rPr>
                        <a:t>成本：</a:t>
                      </a:r>
                      <a:endParaRPr kumimoji="0" lang="en-US" altLang="zh-TW" sz="1800" b="1" i="0" u="none" strike="noStrike" cap="none" normalizeH="0" baseline="0" dirty="0">
                        <a:ln>
                          <a:noFill/>
                        </a:ln>
                        <a:solidFill>
                          <a:schemeClr val="tx2"/>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ts val="2000"/>
                        </a:lnSpc>
                        <a:spcBef>
                          <a:spcPts val="600"/>
                        </a:spcBef>
                        <a:spcAft>
                          <a:spcPts val="600"/>
                        </a:spcAft>
                        <a:buClrTx/>
                        <a:buSzTx/>
                        <a:buFontTx/>
                        <a:buNone/>
                        <a:tabLst/>
                      </a:pPr>
                      <a:endParaRPr kumimoji="0" lang="en-US"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ts val="2000"/>
                        </a:lnSpc>
                        <a:spcBef>
                          <a:spcPts val="600"/>
                        </a:spcBef>
                        <a:spcAft>
                          <a:spcPts val="600"/>
                        </a:spcAft>
                        <a:buClrTx/>
                        <a:buSzTx/>
                        <a:buFontTx/>
                        <a:buNone/>
                        <a:tabLst/>
                      </a:pPr>
                      <a:r>
                        <a:rPr kumimoji="0" lang="zh-TW" altLang="en-US" sz="1800" b="1" i="0" u="none" strike="noStrike" cap="none" normalizeH="0" baseline="0" dirty="0">
                          <a:ln>
                            <a:noFill/>
                          </a:ln>
                          <a:solidFill>
                            <a:schemeClr val="tx2"/>
                          </a:solidFill>
                          <a:effectLst/>
                          <a:latin typeface="Times New Roman" pitchFamily="18" charset="0"/>
                          <a:ea typeface="標楷體" pitchFamily="65" charset="-120"/>
                          <a:cs typeface="Times New Roman" pitchFamily="18" charset="0"/>
                        </a:rPr>
                        <a:t>收益：</a:t>
                      </a:r>
                      <a:endParaRPr kumimoji="0" lang="zh-TW" altLang="en-US" sz="1800" b="1" i="0" u="none" strike="noStrike" cap="none" normalizeH="0" baseline="0" dirty="0">
                        <a:ln>
                          <a:noFill/>
                        </a:ln>
                        <a:solidFill>
                          <a:schemeClr val="tx2"/>
                        </a:solidFill>
                        <a:effectLst/>
                        <a:latin typeface="Calibri" pitchFamily="34"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50000"/>
                        </a:spcBef>
                        <a:spcAft>
                          <a:spcPts val="600"/>
                        </a:spcAft>
                        <a:buClrTx/>
                        <a:buSzTx/>
                        <a:buFontTx/>
                        <a:buNone/>
                        <a:tabLst/>
                      </a:pPr>
                      <a:r>
                        <a:rPr kumimoji="0" lang="zh-TW" altLang="en-US" sz="1800" b="1" i="0" u="none" strike="noStrike" cap="none" normalizeH="0" baseline="0" dirty="0">
                          <a:ln>
                            <a:noFill/>
                          </a:ln>
                          <a:solidFill>
                            <a:schemeClr val="tx2"/>
                          </a:solidFill>
                          <a:effectLst/>
                          <a:latin typeface="Times New Roman" pitchFamily="18" charset="0"/>
                          <a:ea typeface="標楷體" pitchFamily="65" charset="-120"/>
                          <a:cs typeface="Times New Roman" pitchFamily="18" charset="0"/>
                        </a:rPr>
                        <a:t>成本：</a:t>
                      </a:r>
                      <a:endParaRPr kumimoji="0" lang="en-US" altLang="zh-TW" sz="1800" b="1" i="0" u="none" strike="noStrike" cap="none" normalizeH="0" baseline="0" dirty="0">
                        <a:ln>
                          <a:noFill/>
                        </a:ln>
                        <a:solidFill>
                          <a:schemeClr val="tx2"/>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00000"/>
                        </a:lnSpc>
                        <a:spcBef>
                          <a:spcPts val="600"/>
                        </a:spcBef>
                        <a:spcAft>
                          <a:spcPts val="600"/>
                        </a:spcAft>
                        <a:buClrTx/>
                        <a:buSzTx/>
                        <a:buFontTx/>
                        <a:buNone/>
                        <a:tabLst/>
                      </a:pPr>
                      <a:endParaRPr kumimoji="0" lang="en-US"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00000"/>
                        </a:lnSpc>
                        <a:spcBef>
                          <a:spcPts val="600"/>
                        </a:spcBef>
                        <a:spcAft>
                          <a:spcPts val="600"/>
                        </a:spcAft>
                        <a:buClrTx/>
                        <a:buSzTx/>
                        <a:buFontTx/>
                        <a:buNone/>
                        <a:tabLst/>
                      </a:pPr>
                      <a:r>
                        <a:rPr kumimoji="0" lang="zh-TW" altLang="en-US" sz="1800" b="1" i="0" u="none" strike="noStrike" cap="none" normalizeH="0" baseline="0" dirty="0">
                          <a:ln>
                            <a:noFill/>
                          </a:ln>
                          <a:solidFill>
                            <a:schemeClr val="tx2"/>
                          </a:solidFill>
                          <a:effectLst/>
                          <a:latin typeface="Times New Roman" pitchFamily="18" charset="0"/>
                          <a:ea typeface="標楷體" pitchFamily="65" charset="-120"/>
                          <a:cs typeface="Times New Roman" pitchFamily="18" charset="0"/>
                        </a:rPr>
                        <a:t>收益：</a:t>
                      </a:r>
                      <a:endParaRPr kumimoji="0" lang="zh-TW" altLang="en-US" sz="1800" b="1" i="0" u="none" strike="noStrike" cap="none" normalizeH="0" baseline="0" dirty="0">
                        <a:ln>
                          <a:noFill/>
                        </a:ln>
                        <a:solidFill>
                          <a:schemeClr val="tx2"/>
                        </a:solidFill>
                        <a:effectLst/>
                        <a:latin typeface="Calibri" pitchFamily="34"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矩形 6"/>
          <p:cNvSpPr>
            <a:spLocks noChangeArrowheads="1"/>
          </p:cNvSpPr>
          <p:nvPr/>
        </p:nvSpPr>
        <p:spPr bwMode="auto">
          <a:xfrm>
            <a:off x="2051050" y="2381250"/>
            <a:ext cx="2665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00000"/>
              </a:lnSpc>
              <a:spcBef>
                <a:spcPts val="600"/>
              </a:spcBef>
              <a:spcAft>
                <a:spcPts val="600"/>
              </a:spcAft>
              <a:buClrTx/>
              <a:buSzTx/>
              <a:buFont typeface="Wingdings" pitchFamily="2" charset="2"/>
              <a:buNone/>
            </a:pPr>
            <a:r>
              <a:rPr lang="zh-TW" altLang="en-US" sz="1600">
                <a:solidFill>
                  <a:srgbClr val="0000FF"/>
                </a:solidFill>
                <a:latin typeface="Times New Roman" pitchFamily="18" charset="0"/>
                <a:ea typeface="標楷體" pitchFamily="65" charset="-120"/>
                <a:cs typeface="Times New Roman" pitchFamily="18" charset="0"/>
              </a:rPr>
              <a:t>例如</a:t>
            </a:r>
            <a:r>
              <a:rPr lang="en-US" altLang="zh-TW" sz="1600">
                <a:solidFill>
                  <a:srgbClr val="0000FF"/>
                </a:solidFill>
                <a:latin typeface="Times New Roman" pitchFamily="18" charset="0"/>
                <a:ea typeface="標楷體" pitchFamily="65" charset="-120"/>
                <a:cs typeface="Times New Roman" pitchFamily="18" charset="0"/>
              </a:rPr>
              <a:t>BI</a:t>
            </a:r>
            <a:r>
              <a:rPr lang="zh-TW" altLang="en-US" sz="1600">
                <a:solidFill>
                  <a:srgbClr val="0000FF"/>
                </a:solidFill>
                <a:latin typeface="Times New Roman" pitchFamily="18" charset="0"/>
                <a:ea typeface="標楷體" pitchFamily="65" charset="-120"/>
                <a:cs typeface="Times New Roman" pitchFamily="18" charset="0"/>
              </a:rPr>
              <a:t>系統的購置、資料庫或資料倉儲的購置、系統整合成本、教育訓練成本</a:t>
            </a:r>
            <a:endParaRPr lang="zh-TW" altLang="en-US" sz="1600">
              <a:solidFill>
                <a:srgbClr val="0000FF"/>
              </a:solidFill>
              <a:latin typeface="Calibri" pitchFamily="34" charset="0"/>
              <a:ea typeface="標楷體" pitchFamily="65" charset="-120"/>
              <a:cs typeface="Times New Roman" pitchFamily="18" charset="0"/>
            </a:endParaRPr>
          </a:p>
        </p:txBody>
      </p:sp>
      <p:sp>
        <p:nvSpPr>
          <p:cNvPr id="8" name="矩形 7"/>
          <p:cNvSpPr>
            <a:spLocks noChangeArrowheads="1"/>
          </p:cNvSpPr>
          <p:nvPr/>
        </p:nvSpPr>
        <p:spPr bwMode="auto">
          <a:xfrm>
            <a:off x="2051050" y="3321050"/>
            <a:ext cx="26654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20000"/>
              </a:lnSpc>
              <a:spcBef>
                <a:spcPts val="600"/>
              </a:spcBef>
              <a:spcAft>
                <a:spcPts val="600"/>
              </a:spcAft>
              <a:buClrTx/>
              <a:buSzTx/>
              <a:buFont typeface="Wingdings" pitchFamily="2" charset="2"/>
              <a:buNone/>
            </a:pPr>
            <a:r>
              <a:rPr lang="zh-TW" altLang="en-US" sz="1600">
                <a:solidFill>
                  <a:srgbClr val="0000FF"/>
                </a:solidFill>
                <a:latin typeface="Times New Roman" pitchFamily="18" charset="0"/>
                <a:ea typeface="標楷體" pitchFamily="65" charset="-120"/>
                <a:cs typeface="Times New Roman" pitchFamily="18" charset="0"/>
              </a:rPr>
              <a:t>例如將建置系統複製或客製轉賣給同業</a:t>
            </a:r>
            <a:endParaRPr lang="zh-TW" altLang="en-US" sz="1600">
              <a:solidFill>
                <a:srgbClr val="0000FF"/>
              </a:solidFill>
              <a:latin typeface="Calibri" pitchFamily="34" charset="0"/>
              <a:ea typeface="標楷體" pitchFamily="65" charset="-120"/>
              <a:cs typeface="Times New Roman" pitchFamily="18" charset="0"/>
            </a:endParaRPr>
          </a:p>
        </p:txBody>
      </p:sp>
      <p:sp>
        <p:nvSpPr>
          <p:cNvPr id="9" name="矩形 8"/>
          <p:cNvSpPr>
            <a:spLocks noChangeArrowheads="1"/>
          </p:cNvSpPr>
          <p:nvPr/>
        </p:nvSpPr>
        <p:spPr bwMode="auto">
          <a:xfrm>
            <a:off x="2051050" y="4292600"/>
            <a:ext cx="28082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zh-TW" altLang="en-US" sz="1600">
                <a:solidFill>
                  <a:srgbClr val="0000FF"/>
                </a:solidFill>
                <a:latin typeface="Times New Roman" pitchFamily="18" charset="0"/>
                <a:ea typeface="標楷體" pitchFamily="65" charset="-120"/>
                <a:cs typeface="Times New Roman" pitchFamily="18" charset="0"/>
              </a:rPr>
              <a:t>每年維護費用、每年不斷增加的資料儲存成本</a:t>
            </a:r>
            <a:endParaRPr lang="zh-TW" altLang="en-US" sz="1600">
              <a:solidFill>
                <a:srgbClr val="0000FF"/>
              </a:solidFill>
              <a:ea typeface="標楷體" pitchFamily="65" charset="-120"/>
              <a:cs typeface="Times New Roman" pitchFamily="18" charset="0"/>
            </a:endParaRPr>
          </a:p>
        </p:txBody>
      </p:sp>
      <p:sp>
        <p:nvSpPr>
          <p:cNvPr id="10" name="矩形 9"/>
          <p:cNvSpPr>
            <a:spLocks noChangeArrowheads="1"/>
          </p:cNvSpPr>
          <p:nvPr/>
        </p:nvSpPr>
        <p:spPr bwMode="auto">
          <a:xfrm>
            <a:off x="2051050" y="5157788"/>
            <a:ext cx="27368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zh-TW" altLang="en-US" sz="1600">
                <a:solidFill>
                  <a:srgbClr val="0000FF"/>
                </a:solidFill>
                <a:latin typeface="Times New Roman" pitchFamily="18" charset="0"/>
                <a:ea typeface="標楷體" pitchFamily="65" charset="-120"/>
                <a:cs typeface="Times New Roman" pitchFamily="18" charset="0"/>
              </a:rPr>
              <a:t>例如增加銷貨、因系統而廢除的每年人工費用、商務流程效率提昇、降低人工資料處理錯誤</a:t>
            </a:r>
            <a:endParaRPr lang="zh-TW" altLang="en-US" sz="1600">
              <a:solidFill>
                <a:srgbClr val="0000FF"/>
              </a:solidFill>
              <a:ea typeface="標楷體" pitchFamily="65" charset="-120"/>
              <a:cs typeface="Times New Roman" pitchFamily="18" charset="0"/>
            </a:endParaRPr>
          </a:p>
        </p:txBody>
      </p:sp>
      <p:sp>
        <p:nvSpPr>
          <p:cNvPr id="11" name="矩形 10"/>
          <p:cNvSpPr>
            <a:spLocks noChangeArrowheads="1"/>
          </p:cNvSpPr>
          <p:nvPr/>
        </p:nvSpPr>
        <p:spPr bwMode="auto">
          <a:xfrm>
            <a:off x="4932363" y="2466975"/>
            <a:ext cx="26463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zh-TW" altLang="en-US" sz="1600">
                <a:solidFill>
                  <a:srgbClr val="0000FF"/>
                </a:solidFill>
                <a:latin typeface="Times New Roman" pitchFamily="18" charset="0"/>
                <a:ea typeface="標楷體" pitchFamily="65" charset="-120"/>
                <a:cs typeface="Times New Roman" pitchFamily="18" charset="0"/>
              </a:rPr>
              <a:t>人員對新系統的適應與抗拒</a:t>
            </a:r>
            <a:endParaRPr lang="zh-TW" altLang="en-US" sz="1600">
              <a:solidFill>
                <a:srgbClr val="0000FF"/>
              </a:solidFill>
              <a:ea typeface="標楷體" pitchFamily="65" charset="-120"/>
              <a:cs typeface="Times New Roman" pitchFamily="18" charset="0"/>
            </a:endParaRPr>
          </a:p>
        </p:txBody>
      </p:sp>
      <p:sp>
        <p:nvSpPr>
          <p:cNvPr id="12" name="矩形 11"/>
          <p:cNvSpPr>
            <a:spLocks noChangeArrowheads="1"/>
          </p:cNvSpPr>
          <p:nvPr/>
        </p:nvSpPr>
        <p:spPr bwMode="auto">
          <a:xfrm>
            <a:off x="4932363" y="3284538"/>
            <a:ext cx="27352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ts val="2000"/>
              </a:lnSpc>
              <a:spcBef>
                <a:spcPts val="600"/>
              </a:spcBef>
              <a:spcAft>
                <a:spcPts val="600"/>
              </a:spcAft>
              <a:buClrTx/>
              <a:buSzTx/>
              <a:buFont typeface="Wingdings" pitchFamily="2" charset="2"/>
              <a:buNone/>
            </a:pPr>
            <a:r>
              <a:rPr lang="zh-TW" altLang="en-US" sz="1600">
                <a:solidFill>
                  <a:srgbClr val="0000FF"/>
                </a:solidFill>
                <a:latin typeface="Times New Roman" pitchFamily="18" charset="0"/>
                <a:ea typeface="標楷體" pitchFamily="65" charset="-120"/>
                <a:cs typeface="Times New Roman" pitchFamily="18" charset="0"/>
              </a:rPr>
              <a:t>提昇企業形象、提昇企業品牌價值</a:t>
            </a:r>
            <a:endParaRPr lang="zh-TW" altLang="en-US" sz="1600">
              <a:solidFill>
                <a:srgbClr val="0000FF"/>
              </a:solidFill>
              <a:latin typeface="Calibri" pitchFamily="34" charset="0"/>
              <a:ea typeface="標楷體" pitchFamily="65" charset="-120"/>
              <a:cs typeface="Times New Roman" pitchFamily="18" charset="0"/>
            </a:endParaRPr>
          </a:p>
        </p:txBody>
      </p:sp>
      <p:sp>
        <p:nvSpPr>
          <p:cNvPr id="13" name="矩形 12"/>
          <p:cNvSpPr>
            <a:spLocks noChangeArrowheads="1"/>
          </p:cNvSpPr>
          <p:nvPr/>
        </p:nvSpPr>
        <p:spPr bwMode="auto">
          <a:xfrm>
            <a:off x="4932363" y="4292600"/>
            <a:ext cx="2441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lnSpc>
                <a:spcPct val="120000"/>
              </a:lnSpc>
              <a:spcBef>
                <a:spcPct val="50000"/>
              </a:spcBef>
              <a:spcAft>
                <a:spcPts val="600"/>
              </a:spcAft>
              <a:buClrTx/>
              <a:buSzTx/>
              <a:buFont typeface="Wingdings" pitchFamily="2" charset="2"/>
              <a:buNone/>
            </a:pPr>
            <a:r>
              <a:rPr lang="zh-TW" altLang="en-US" sz="1600">
                <a:solidFill>
                  <a:srgbClr val="0000FF"/>
                </a:solidFill>
                <a:latin typeface="Times New Roman" pitchFamily="18" charset="0"/>
                <a:ea typeface="標楷體" pitchFamily="65" charset="-120"/>
                <a:cs typeface="Times New Roman" pitchFamily="18" charset="0"/>
              </a:rPr>
              <a:t>人員對新系統持續的抗拒</a:t>
            </a:r>
            <a:endParaRPr lang="zh-TW" altLang="en-US" sz="1600">
              <a:solidFill>
                <a:srgbClr val="0000FF"/>
              </a:solidFill>
              <a:latin typeface="Calibri" pitchFamily="34" charset="0"/>
              <a:ea typeface="標楷體" pitchFamily="65" charset="-120"/>
              <a:cs typeface="Times New Roman" pitchFamily="18" charset="0"/>
            </a:endParaRPr>
          </a:p>
        </p:txBody>
      </p:sp>
      <p:sp>
        <p:nvSpPr>
          <p:cNvPr id="14" name="矩形 13"/>
          <p:cNvSpPr>
            <a:spLocks noChangeArrowheads="1"/>
          </p:cNvSpPr>
          <p:nvPr/>
        </p:nvSpPr>
        <p:spPr bwMode="auto">
          <a:xfrm>
            <a:off x="4860032" y="5221064"/>
            <a:ext cx="295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00000"/>
              </a:lnSpc>
              <a:spcBef>
                <a:spcPts val="600"/>
              </a:spcBef>
              <a:spcAft>
                <a:spcPts val="600"/>
              </a:spcAft>
              <a:buClrTx/>
              <a:buSzTx/>
              <a:buFont typeface="Wingdings" pitchFamily="2" charset="2"/>
              <a:buNone/>
            </a:pPr>
            <a:r>
              <a:rPr lang="zh-TW" altLang="en-US" sz="1600" dirty="0">
                <a:solidFill>
                  <a:srgbClr val="0000FF"/>
                </a:solidFill>
                <a:latin typeface="Times New Roman" pitchFamily="18" charset="0"/>
                <a:ea typeface="標楷體" pitchFamily="65" charset="-120"/>
                <a:cs typeface="Times New Roman" pitchFamily="18" charset="0"/>
              </a:rPr>
              <a:t>增進溝通、向心力、顧客忠誠度、決策品質</a:t>
            </a:r>
            <a:endParaRPr lang="zh-TW" altLang="en-US" sz="1600" dirty="0">
              <a:solidFill>
                <a:srgbClr val="0000FF"/>
              </a:solidFill>
              <a:latin typeface="Calibri" pitchFamily="34" charset="0"/>
              <a:ea typeface="標楷體" pitchFamily="65" charset="-120"/>
              <a:cs typeface="Times New Roman" pitchFamily="18" charset="0"/>
            </a:endParaRPr>
          </a:p>
        </p:txBody>
      </p:sp>
    </p:spTree>
    <p:extLst>
      <p:ext uri="{BB962C8B-B14F-4D97-AF65-F5344CB8AC3E}">
        <p14:creationId xmlns:p14="http://schemas.microsoft.com/office/powerpoint/2010/main" val="424205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solidFill>
                  <a:schemeClr val="tx2"/>
                </a:solidFill>
              </a:rPr>
              <a:t>設定目標期間或年限</a:t>
            </a:r>
          </a:p>
        </p:txBody>
      </p:sp>
      <p:sp>
        <p:nvSpPr>
          <p:cNvPr id="3" name="內容版面配置區 2"/>
          <p:cNvSpPr>
            <a:spLocks noGrp="1"/>
          </p:cNvSpPr>
          <p:nvPr>
            <p:ph idx="1"/>
          </p:nvPr>
        </p:nvSpPr>
        <p:spPr/>
        <p:txBody>
          <a:bodyPr/>
          <a:lstStyle/>
          <a:p>
            <a:pPr marL="0" indent="0">
              <a:buNone/>
            </a:pPr>
            <a:r>
              <a:rPr lang="zh-TW" altLang="en-US" dirty="0">
                <a:solidFill>
                  <a:srgbClr val="0000FF"/>
                </a:solidFill>
              </a:rPr>
              <a:t>設定目標維持期間或年限來進行</a:t>
            </a:r>
            <a:r>
              <a:rPr lang="en-US" altLang="zh-TW" dirty="0">
                <a:solidFill>
                  <a:srgbClr val="0000FF"/>
                </a:solidFill>
              </a:rPr>
              <a:t>『</a:t>
            </a:r>
            <a:r>
              <a:rPr lang="zh-TW" altLang="en-US" dirty="0">
                <a:solidFill>
                  <a:srgbClr val="0000FF"/>
                </a:solidFill>
              </a:rPr>
              <a:t>成本效益分析</a:t>
            </a:r>
            <a:r>
              <a:rPr lang="en-US" altLang="zh-TW" dirty="0">
                <a:solidFill>
                  <a:srgbClr val="0000FF"/>
                </a:solidFill>
              </a:rPr>
              <a:t>』</a:t>
            </a:r>
          </a:p>
          <a:p>
            <a:pPr>
              <a:spcBef>
                <a:spcPct val="60000"/>
              </a:spcBef>
              <a:spcAft>
                <a:spcPct val="30000"/>
              </a:spcAft>
            </a:pPr>
            <a:r>
              <a:rPr lang="zh-TW" altLang="en-US" sz="2400" dirty="0">
                <a:solidFill>
                  <a:schemeClr val="tx2"/>
                </a:solidFill>
              </a:rPr>
              <a:t>例如：每年的收益為</a:t>
            </a:r>
            <a:r>
              <a:rPr lang="en-US" altLang="zh-TW" sz="2400" dirty="0">
                <a:solidFill>
                  <a:schemeClr val="tx2"/>
                </a:solidFill>
              </a:rPr>
              <a:t>100,000</a:t>
            </a:r>
            <a:r>
              <a:rPr lang="zh-TW" altLang="en-US" sz="2400" dirty="0">
                <a:solidFill>
                  <a:schemeClr val="tx2"/>
                </a:solidFill>
              </a:rPr>
              <a:t>元，若是以</a:t>
            </a:r>
            <a:r>
              <a:rPr lang="en-US" altLang="zh-TW" sz="2400" dirty="0">
                <a:solidFill>
                  <a:schemeClr val="tx2"/>
                </a:solidFill>
              </a:rPr>
              <a:t>5</a:t>
            </a:r>
            <a:r>
              <a:rPr lang="zh-TW" altLang="en-US" sz="2400" dirty="0">
                <a:solidFill>
                  <a:schemeClr val="tx2"/>
                </a:solidFill>
              </a:rPr>
              <a:t>年來看，總收益就是</a:t>
            </a:r>
            <a:r>
              <a:rPr lang="en-US" altLang="zh-TW" sz="2400" dirty="0">
                <a:solidFill>
                  <a:schemeClr val="tx2"/>
                </a:solidFill>
              </a:rPr>
              <a:t>5x100,000 = 500,000(</a:t>
            </a:r>
            <a:r>
              <a:rPr lang="zh-TW" altLang="en-US" sz="2400" dirty="0">
                <a:solidFill>
                  <a:schemeClr val="tx2"/>
                </a:solidFill>
              </a:rPr>
              <a:t>元</a:t>
            </a:r>
            <a:r>
              <a:rPr lang="en-US" altLang="zh-TW" sz="2400" dirty="0">
                <a:solidFill>
                  <a:schemeClr val="tx2"/>
                </a:solidFill>
              </a:rPr>
              <a:t>)</a:t>
            </a:r>
            <a:r>
              <a:rPr lang="zh-TW" altLang="en-US" sz="2400" dirty="0">
                <a:solidFill>
                  <a:schemeClr val="tx2"/>
                </a:solidFill>
              </a:rPr>
              <a:t>。又例如，每年的系統維護成本為</a:t>
            </a:r>
            <a:r>
              <a:rPr lang="en-US" altLang="zh-TW" sz="2400" dirty="0">
                <a:solidFill>
                  <a:schemeClr val="tx2"/>
                </a:solidFill>
              </a:rPr>
              <a:t>50,000</a:t>
            </a:r>
            <a:r>
              <a:rPr lang="zh-TW" altLang="en-US" sz="2400" dirty="0">
                <a:solidFill>
                  <a:schemeClr val="tx2"/>
                </a:solidFill>
              </a:rPr>
              <a:t>元，若以</a:t>
            </a:r>
            <a:r>
              <a:rPr lang="en-US" altLang="zh-TW" sz="2400" dirty="0">
                <a:solidFill>
                  <a:schemeClr val="tx2"/>
                </a:solidFill>
              </a:rPr>
              <a:t>5</a:t>
            </a:r>
            <a:r>
              <a:rPr lang="zh-TW" altLang="en-US" sz="2400" dirty="0">
                <a:solidFill>
                  <a:schemeClr val="tx2"/>
                </a:solidFill>
              </a:rPr>
              <a:t>年來看，該成本項目為</a:t>
            </a:r>
            <a:r>
              <a:rPr lang="en-US" altLang="zh-TW" sz="2400" dirty="0">
                <a:solidFill>
                  <a:schemeClr val="tx2"/>
                </a:solidFill>
              </a:rPr>
              <a:t>250,000</a:t>
            </a:r>
            <a:r>
              <a:rPr lang="zh-TW" altLang="en-US" sz="2400" dirty="0">
                <a:solidFill>
                  <a:schemeClr val="tx2"/>
                </a:solidFill>
              </a:rPr>
              <a:t>元。</a:t>
            </a:r>
            <a:endParaRPr lang="en-US" altLang="zh-TW" sz="2400" dirty="0">
              <a:solidFill>
                <a:schemeClr val="tx2"/>
              </a:solidFill>
            </a:endParaRPr>
          </a:p>
          <a:p>
            <a:pPr>
              <a:spcBef>
                <a:spcPct val="60000"/>
              </a:spcBef>
              <a:spcAft>
                <a:spcPct val="30000"/>
              </a:spcAft>
            </a:pPr>
            <a:r>
              <a:rPr lang="zh-TW" altLang="en-US" sz="2400" dirty="0">
                <a:solidFill>
                  <a:schemeClr val="tx2"/>
                </a:solidFill>
              </a:rPr>
              <a:t>尚需考慮貨幣購買力隨時間而逐漸減少的事實，亦就是俗稱的</a:t>
            </a:r>
            <a:r>
              <a:rPr lang="en-US" altLang="zh-TW" sz="2400" dirty="0">
                <a:solidFill>
                  <a:schemeClr val="tx2"/>
                </a:solidFill>
              </a:rPr>
              <a:t>『</a:t>
            </a:r>
            <a:r>
              <a:rPr lang="zh-TW" altLang="en-US" sz="2400" dirty="0">
                <a:solidFill>
                  <a:schemeClr val="tx2"/>
                </a:solidFill>
              </a:rPr>
              <a:t>錢愈來越薄</a:t>
            </a:r>
            <a:r>
              <a:rPr lang="en-US" altLang="zh-TW" sz="2400" dirty="0">
                <a:solidFill>
                  <a:schemeClr val="tx2"/>
                </a:solidFill>
              </a:rPr>
              <a:t>』</a:t>
            </a:r>
            <a:r>
              <a:rPr lang="zh-TW" altLang="en-US" sz="2400" dirty="0">
                <a:solidFill>
                  <a:schemeClr val="tx2"/>
                </a:solidFill>
              </a:rPr>
              <a:t>。</a:t>
            </a:r>
          </a:p>
          <a:p>
            <a:pPr lvl="1">
              <a:spcAft>
                <a:spcPct val="30000"/>
              </a:spcAft>
            </a:pPr>
            <a:r>
              <a:rPr lang="zh-TW" altLang="en-US" dirty="0">
                <a:solidFill>
                  <a:srgbClr val="0000FF"/>
                </a:solidFill>
              </a:rPr>
              <a:t>折現率</a:t>
            </a:r>
            <a:r>
              <a:rPr lang="en-US" altLang="zh-TW" dirty="0">
                <a:solidFill>
                  <a:srgbClr val="0000FF"/>
                </a:solidFill>
              </a:rPr>
              <a:t>(Discount rate)</a:t>
            </a:r>
            <a:r>
              <a:rPr lang="zh-TW" altLang="en-US" dirty="0">
                <a:solidFill>
                  <a:srgbClr val="0000FF"/>
                </a:solidFill>
              </a:rPr>
              <a:t>的概念</a:t>
            </a:r>
            <a:endParaRPr lang="en-US" altLang="zh-TW" dirty="0">
              <a:solidFill>
                <a:srgbClr val="0000FF"/>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15</a:t>
            </a:fld>
            <a:endParaRPr lang="en-US" altLang="ko-KR"/>
          </a:p>
        </p:txBody>
      </p:sp>
    </p:spTree>
    <p:extLst>
      <p:ext uri="{BB962C8B-B14F-4D97-AF65-F5344CB8AC3E}">
        <p14:creationId xmlns:p14="http://schemas.microsoft.com/office/powerpoint/2010/main" val="607232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Cont’d</a:t>
            </a:r>
            <a:endParaRPr lang="zh-TW" altLang="en-US" dirty="0"/>
          </a:p>
        </p:txBody>
      </p:sp>
      <p:sp>
        <p:nvSpPr>
          <p:cNvPr id="3" name="內容版面配置區 2"/>
          <p:cNvSpPr>
            <a:spLocks noGrp="1"/>
          </p:cNvSpPr>
          <p:nvPr>
            <p:ph idx="1"/>
          </p:nvPr>
        </p:nvSpPr>
        <p:spPr/>
        <p:txBody>
          <a:bodyPr/>
          <a:lstStyle/>
          <a:p>
            <a:r>
              <a:rPr lang="zh-TW" altLang="en-US" sz="2400" dirty="0">
                <a:solidFill>
                  <a:schemeClr val="tx2"/>
                </a:solidFill>
              </a:rPr>
              <a:t>因此，需考慮折現率，並將這些未來發生的收益或成本再折算回來。折算回來的數值即是所謂的現值</a:t>
            </a:r>
            <a:r>
              <a:rPr lang="en-US" altLang="zh-TW" sz="2400" dirty="0">
                <a:solidFill>
                  <a:schemeClr val="tx2"/>
                </a:solidFill>
              </a:rPr>
              <a:t>(Present value</a:t>
            </a:r>
            <a:r>
              <a:rPr lang="zh-TW" altLang="en-US" sz="2400" dirty="0">
                <a:solidFill>
                  <a:schemeClr val="tx2"/>
                </a:solidFill>
              </a:rPr>
              <a:t>，</a:t>
            </a:r>
            <a:r>
              <a:rPr lang="en-US" altLang="zh-TW" sz="2400" dirty="0">
                <a:solidFill>
                  <a:schemeClr val="tx2"/>
                </a:solidFill>
              </a:rPr>
              <a:t>PV)</a:t>
            </a:r>
            <a:r>
              <a:rPr lang="zh-TW" altLang="en-US" sz="2400" dirty="0">
                <a:solidFill>
                  <a:schemeClr val="tx2"/>
                </a:solidFill>
              </a:rPr>
              <a:t>；最後將這些折回現值的成本和收益作一抵減後的淨值即是所謂的淨現值</a:t>
            </a:r>
            <a:r>
              <a:rPr lang="en-US" altLang="zh-TW" sz="2400" dirty="0">
                <a:solidFill>
                  <a:schemeClr val="tx2"/>
                </a:solidFill>
              </a:rPr>
              <a:t>(Net present value</a:t>
            </a:r>
            <a:r>
              <a:rPr lang="zh-TW" altLang="en-US" sz="2400" dirty="0">
                <a:solidFill>
                  <a:schemeClr val="tx2"/>
                </a:solidFill>
              </a:rPr>
              <a:t>，</a:t>
            </a:r>
            <a:r>
              <a:rPr lang="en-US" altLang="zh-TW" sz="2400" dirty="0">
                <a:solidFill>
                  <a:schemeClr val="tx2"/>
                </a:solidFill>
              </a:rPr>
              <a:t>NPV)</a:t>
            </a:r>
            <a:r>
              <a:rPr lang="zh-TW" altLang="en-US" sz="2400" dirty="0">
                <a:solidFill>
                  <a:schemeClr val="tx2"/>
                </a:solidFill>
              </a:rPr>
              <a:t>。</a:t>
            </a:r>
            <a:endParaRPr lang="en-US" altLang="zh-TW" sz="2400" dirty="0">
              <a:solidFill>
                <a:schemeClr val="tx2"/>
              </a:solidFill>
            </a:endParaRPr>
          </a:p>
          <a:p>
            <a:pPr lvl="1"/>
            <a:r>
              <a:rPr lang="zh-TW" altLang="en-US" dirty="0">
                <a:solidFill>
                  <a:srgbClr val="FF3300"/>
                </a:solidFill>
              </a:rPr>
              <a:t>練習：</a:t>
            </a:r>
            <a:r>
              <a:rPr lang="zh-TW" altLang="en-US" sz="2100" dirty="0">
                <a:solidFill>
                  <a:schemeClr val="tx2"/>
                </a:solidFill>
              </a:rPr>
              <a:t>假設上述每年</a:t>
            </a:r>
            <a:r>
              <a:rPr lang="en-US" altLang="zh-TW" sz="2100" dirty="0">
                <a:solidFill>
                  <a:schemeClr val="tx2"/>
                </a:solidFill>
              </a:rPr>
              <a:t>BI</a:t>
            </a:r>
            <a:r>
              <a:rPr lang="zh-TW" altLang="en-US" sz="2100" dirty="0">
                <a:solidFill>
                  <a:schemeClr val="tx2"/>
                </a:solidFill>
              </a:rPr>
              <a:t>系統維護成本</a:t>
            </a:r>
            <a:r>
              <a:rPr lang="en-US" altLang="zh-TW" sz="2100" dirty="0">
                <a:solidFill>
                  <a:schemeClr val="tx2"/>
                </a:solidFill>
              </a:rPr>
              <a:t>50,000</a:t>
            </a:r>
            <a:r>
              <a:rPr lang="zh-TW" altLang="en-US" sz="2100" dirty="0">
                <a:solidFill>
                  <a:schemeClr val="tx2"/>
                </a:solidFill>
              </a:rPr>
              <a:t>元，且折現率為</a:t>
            </a:r>
            <a:r>
              <a:rPr lang="en-US" altLang="zh-TW" sz="2100" dirty="0">
                <a:solidFill>
                  <a:schemeClr val="tx2"/>
                </a:solidFill>
              </a:rPr>
              <a:t>5%</a:t>
            </a:r>
            <a:r>
              <a:rPr lang="zh-TW" altLang="en-US" sz="2100" dirty="0">
                <a:solidFill>
                  <a:schemeClr val="tx2"/>
                </a:solidFill>
              </a:rPr>
              <a:t>，其</a:t>
            </a:r>
            <a:r>
              <a:rPr lang="en-US" altLang="zh-TW" sz="2100" dirty="0">
                <a:solidFill>
                  <a:schemeClr val="tx2"/>
                </a:solidFill>
              </a:rPr>
              <a:t>PV</a:t>
            </a:r>
            <a:r>
              <a:rPr lang="zh-TW" altLang="en-US" sz="2100" dirty="0">
                <a:solidFill>
                  <a:schemeClr val="tx2"/>
                </a:solidFill>
              </a:rPr>
              <a:t>值？</a:t>
            </a:r>
            <a:endParaRPr lang="en-US" altLang="zh-TW" sz="2100" dirty="0">
              <a:solidFill>
                <a:schemeClr val="tx2"/>
              </a:solidFill>
            </a:endParaRPr>
          </a:p>
          <a:p>
            <a:r>
              <a:rPr lang="zh-TW" altLang="en-US" dirty="0">
                <a:solidFill>
                  <a:schemeClr val="tx2"/>
                </a:solidFill>
              </a:rPr>
              <a:t>損益平衡</a:t>
            </a:r>
            <a:r>
              <a:rPr lang="en-US" altLang="zh-TW" dirty="0">
                <a:solidFill>
                  <a:schemeClr val="tx2"/>
                </a:solidFill>
              </a:rPr>
              <a:t>(Breakeven)</a:t>
            </a:r>
            <a:r>
              <a:rPr lang="zh-TW" altLang="en-US" dirty="0">
                <a:solidFill>
                  <a:schemeClr val="tx2"/>
                </a:solidFill>
              </a:rPr>
              <a:t>的概念</a:t>
            </a:r>
          </a:p>
          <a:p>
            <a:r>
              <a:rPr lang="zh-TW" altLang="en-US" dirty="0">
                <a:solidFill>
                  <a:schemeClr val="tx2"/>
                </a:solidFill>
              </a:rPr>
              <a:t>投資報酬率 </a:t>
            </a:r>
            <a:r>
              <a:rPr lang="en-US" altLang="zh-TW" dirty="0">
                <a:solidFill>
                  <a:schemeClr val="tx2"/>
                </a:solidFill>
              </a:rPr>
              <a:t>vs.</a:t>
            </a:r>
            <a:r>
              <a:rPr lang="zh-TW" altLang="en-US" dirty="0">
                <a:solidFill>
                  <a:schemeClr val="tx2"/>
                </a:solidFill>
              </a:rPr>
              <a:t>存款利率</a:t>
            </a:r>
            <a:r>
              <a:rPr lang="en-US" altLang="zh-TW" dirty="0">
                <a:solidFill>
                  <a:schemeClr val="tx2"/>
                </a:solidFill>
              </a:rPr>
              <a:t>@</a:t>
            </a: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16</a:t>
            </a:fld>
            <a:endParaRPr lang="en-US" altLang="ko-KR"/>
          </a:p>
        </p:txBody>
      </p:sp>
    </p:spTree>
    <p:extLst>
      <p:ext uri="{BB962C8B-B14F-4D97-AF65-F5344CB8AC3E}">
        <p14:creationId xmlns:p14="http://schemas.microsoft.com/office/powerpoint/2010/main" val="3461358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成本效益和投資報酬分析範例</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17</a:t>
            </a:fld>
            <a:endParaRPr lang="en-US" altLang="ko-KR"/>
          </a:p>
        </p:txBody>
      </p:sp>
      <p:pic>
        <p:nvPicPr>
          <p:cNvPr id="3" name="圖片 2">
            <a:extLst>
              <a:ext uri="{FF2B5EF4-FFF2-40B4-BE49-F238E27FC236}">
                <a16:creationId xmlns:a16="http://schemas.microsoft.com/office/drawing/2014/main" id="{C938FD62-47ED-455A-92EE-5E9DF07ECABE}"/>
              </a:ext>
            </a:extLst>
          </p:cNvPr>
          <p:cNvPicPr>
            <a:picLocks noChangeAspect="1"/>
          </p:cNvPicPr>
          <p:nvPr/>
        </p:nvPicPr>
        <p:blipFill>
          <a:blip r:embed="rId2"/>
          <a:stretch>
            <a:fillRect/>
          </a:stretch>
        </p:blipFill>
        <p:spPr>
          <a:xfrm>
            <a:off x="1403648" y="1484784"/>
            <a:ext cx="6743870" cy="5301208"/>
          </a:xfrm>
          <a:prstGeom prst="rect">
            <a:avLst/>
          </a:prstGeom>
        </p:spPr>
      </p:pic>
    </p:spTree>
    <p:extLst>
      <p:ext uri="{BB962C8B-B14F-4D97-AF65-F5344CB8AC3E}">
        <p14:creationId xmlns:p14="http://schemas.microsoft.com/office/powerpoint/2010/main" val="405873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BI KPI (2): </a:t>
            </a:r>
            <a:r>
              <a:rPr lang="zh-TW" altLang="en-US" sz="4000" dirty="0"/>
              <a:t>使用者數、使用率</a:t>
            </a:r>
          </a:p>
        </p:txBody>
      </p:sp>
      <p:sp>
        <p:nvSpPr>
          <p:cNvPr id="3" name="內容版面配置區 2"/>
          <p:cNvSpPr>
            <a:spLocks noGrp="1"/>
          </p:cNvSpPr>
          <p:nvPr>
            <p:ph idx="1"/>
          </p:nvPr>
        </p:nvSpPr>
        <p:spPr/>
        <p:txBody>
          <a:bodyPr/>
          <a:lstStyle/>
          <a:p>
            <a:r>
              <a:rPr lang="zh-TW" altLang="en-US" dirty="0"/>
              <a:t>有時企業是以系統的使用者數來判斷</a:t>
            </a:r>
            <a:r>
              <a:rPr lang="en-US" altLang="zh-TW" dirty="0"/>
              <a:t>BI</a:t>
            </a:r>
            <a:r>
              <a:rPr lang="zh-TW" altLang="en-US" dirty="0"/>
              <a:t>的成效</a:t>
            </a:r>
            <a:endParaRPr lang="en-US" altLang="zh-TW" dirty="0"/>
          </a:p>
          <a:p>
            <a:pPr marL="511175" lvl="2" indent="-273050">
              <a:spcBef>
                <a:spcPts val="600"/>
              </a:spcBef>
              <a:buClr>
                <a:schemeClr val="tx2"/>
              </a:buClr>
              <a:buSzPct val="73000"/>
              <a:buFont typeface="Wingdings 2" pitchFamily="18" charset="2"/>
              <a:buChar char=""/>
            </a:pPr>
            <a:r>
              <a:rPr lang="zh-TW" altLang="en-US" dirty="0"/>
              <a:t>可能要注意的干擾因素？</a:t>
            </a:r>
            <a:endParaRPr lang="en-US" altLang="zh-TW" dirty="0"/>
          </a:p>
          <a:p>
            <a:endParaRPr lang="zh-TW" altLang="en-US" dirty="0"/>
          </a:p>
          <a:p>
            <a:endParaRPr lang="zh-TW" altLang="en-US" dirty="0"/>
          </a:p>
          <a:p>
            <a:r>
              <a:rPr lang="zh-TW" altLang="en-US" dirty="0"/>
              <a:t>或判斷</a:t>
            </a:r>
            <a:r>
              <a:rPr lang="en-US" altLang="zh-TW" dirty="0"/>
              <a:t>BI</a:t>
            </a:r>
            <a:r>
              <a:rPr lang="zh-TW" altLang="en-US" dirty="0"/>
              <a:t>系統是否有價值是依據某時間點的連線數</a:t>
            </a:r>
            <a:r>
              <a:rPr lang="en-US" altLang="zh-TW" dirty="0"/>
              <a:t>(Connections)</a:t>
            </a:r>
            <a:r>
              <a:rPr lang="zh-TW" altLang="en-US" dirty="0"/>
              <a:t>或使用數</a:t>
            </a:r>
            <a:r>
              <a:rPr lang="en-US" altLang="zh-TW" dirty="0"/>
              <a:t>(Active use)</a:t>
            </a:r>
          </a:p>
          <a:p>
            <a:pPr lvl="1"/>
            <a:r>
              <a:rPr lang="zh-TW" altLang="en-US" dirty="0">
                <a:solidFill>
                  <a:srgbClr val="0000CC"/>
                </a:solidFill>
              </a:rPr>
              <a:t>可能要注意的干擾因素？</a:t>
            </a:r>
            <a:endParaRPr lang="en-US" altLang="zh-TW" dirty="0">
              <a:solidFill>
                <a:srgbClr val="0000CC"/>
              </a:solidFill>
            </a:endParaRP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18</a:t>
            </a:fld>
            <a:endParaRPr lang="en-US" altLang="ko-KR"/>
          </a:p>
        </p:txBody>
      </p:sp>
      <p:sp>
        <p:nvSpPr>
          <p:cNvPr id="6" name="AutoShape 5"/>
          <p:cNvSpPr>
            <a:spLocks noChangeArrowheads="1"/>
          </p:cNvSpPr>
          <p:nvPr/>
        </p:nvSpPr>
        <p:spPr bwMode="auto">
          <a:xfrm>
            <a:off x="1985495" y="2564904"/>
            <a:ext cx="6408737" cy="1079500"/>
          </a:xfrm>
          <a:prstGeom prst="wedgeRoundRectCallout">
            <a:avLst>
              <a:gd name="adj1" fmla="val -54556"/>
              <a:gd name="adj2" fmla="val -46764"/>
              <a:gd name="adj3" fmla="val 16667"/>
            </a:avLst>
          </a:prstGeom>
          <a:solidFill>
            <a:srgbClr val="FFFFCC"/>
          </a:solidFill>
          <a:ln w="9525">
            <a:solidFill>
              <a:srgbClr val="990000"/>
            </a:solidFill>
            <a:miter lim="800000"/>
            <a:headEnd/>
            <a:tailEnd/>
          </a:ln>
        </p:spPr>
        <p:txBody>
          <a:bodyPr/>
          <a:lstStyle/>
          <a:p>
            <a:pPr marL="273050" indent="-273050" eaLnBrk="1" hangingPunct="1">
              <a:lnSpc>
                <a:spcPct val="100000"/>
              </a:lnSpc>
              <a:spcBef>
                <a:spcPts val="400"/>
              </a:spcBef>
              <a:spcAft>
                <a:spcPct val="0"/>
              </a:spcAft>
              <a:buClr>
                <a:srgbClr val="F9B639"/>
              </a:buClr>
              <a:buSzPct val="60000"/>
              <a:buFont typeface="Wingdings" pitchFamily="2" charset="2"/>
              <a:buChar char=""/>
            </a:pPr>
            <a:r>
              <a:rPr lang="zh-TW" altLang="en-US" sz="1800" b="0" dirty="0">
                <a:solidFill>
                  <a:srgbClr val="0000CC"/>
                </a:solidFill>
                <a:latin typeface="微軟正黑體" panose="020B0604030504040204" pitchFamily="34" charset="-120"/>
                <a:ea typeface="微軟正黑體" panose="020B0604030504040204" pitchFamily="34" charset="-120"/>
              </a:rPr>
              <a:t>若員工僅是透過</a:t>
            </a:r>
            <a:r>
              <a:rPr lang="en-US" altLang="zh-TW" sz="1800" b="0" dirty="0">
                <a:solidFill>
                  <a:srgbClr val="0000CC"/>
                </a:solidFill>
                <a:latin typeface="微軟正黑體" panose="020B0604030504040204" pitchFamily="34" charset="-120"/>
                <a:ea typeface="微軟正黑體" panose="020B0604030504040204" pitchFamily="34" charset="-120"/>
              </a:rPr>
              <a:t>BI</a:t>
            </a:r>
            <a:r>
              <a:rPr lang="zh-TW" altLang="en-US" sz="1800" b="0" dirty="0">
                <a:solidFill>
                  <a:srgbClr val="0000CC"/>
                </a:solidFill>
                <a:latin typeface="微軟正黑體" panose="020B0604030504040204" pitchFamily="34" charset="-120"/>
                <a:ea typeface="微軟正黑體" panose="020B0604030504040204" pitchFamily="34" charset="-120"/>
              </a:rPr>
              <a:t>系統作列印動作之外，其並無其他</a:t>
            </a:r>
            <a:r>
              <a:rPr lang="en-US" altLang="zh-TW" sz="1800" b="0" dirty="0">
                <a:solidFill>
                  <a:srgbClr val="0000CC"/>
                </a:solidFill>
                <a:latin typeface="微軟正黑體" panose="020B0604030504040204" pitchFamily="34" charset="-120"/>
                <a:ea typeface="微軟正黑體" panose="020B0604030504040204" pitchFamily="34" charset="-120"/>
              </a:rPr>
              <a:t>BI</a:t>
            </a:r>
            <a:r>
              <a:rPr lang="zh-TW" altLang="en-US" sz="1800" b="0" dirty="0">
                <a:solidFill>
                  <a:srgbClr val="0000CC"/>
                </a:solidFill>
                <a:latin typeface="微軟正黑體" panose="020B0604030504040204" pitchFamily="34" charset="-120"/>
                <a:ea typeface="微軟正黑體" panose="020B0604030504040204" pitchFamily="34" charset="-120"/>
              </a:rPr>
              <a:t>功能的接觸，那麼該員工是否可算是有效的使用者呢？</a:t>
            </a:r>
            <a:endParaRPr lang="en-US" altLang="zh-TW" sz="1800" b="0" dirty="0">
              <a:solidFill>
                <a:srgbClr val="0000CC"/>
              </a:solidFill>
              <a:latin typeface="微軟正黑體" panose="020B0604030504040204" pitchFamily="34" charset="-120"/>
              <a:ea typeface="微軟正黑體" panose="020B0604030504040204" pitchFamily="34" charset="-120"/>
            </a:endParaRPr>
          </a:p>
          <a:p>
            <a:pPr marL="273050" indent="-273050" eaLnBrk="1" hangingPunct="1">
              <a:lnSpc>
                <a:spcPct val="100000"/>
              </a:lnSpc>
              <a:spcBef>
                <a:spcPts val="400"/>
              </a:spcBef>
              <a:spcAft>
                <a:spcPct val="0"/>
              </a:spcAft>
              <a:buClr>
                <a:srgbClr val="F9B639"/>
              </a:buClr>
              <a:buSzPct val="60000"/>
              <a:buFont typeface="Wingdings" pitchFamily="2" charset="2"/>
              <a:buChar char=""/>
            </a:pPr>
            <a:r>
              <a:rPr lang="zh-TW" altLang="en-US" sz="1800" b="0" dirty="0">
                <a:solidFill>
                  <a:srgbClr val="0000CC"/>
                </a:solidFill>
                <a:latin typeface="微軟正黑體" panose="020B0604030504040204" pitchFamily="34" charset="-120"/>
                <a:ea typeface="微軟正黑體" panose="020B0604030504040204" pitchFamily="34" charset="-120"/>
              </a:rPr>
              <a:t>企業因為成本緣故，購買固定的使用者席位以共用</a:t>
            </a:r>
            <a:endParaRPr lang="en-US" altLang="zh-TW" sz="1800" b="0" dirty="0">
              <a:solidFill>
                <a:srgbClr val="0000CC"/>
              </a:solidFill>
              <a:latin typeface="微軟正黑體" panose="020B0604030504040204" pitchFamily="34" charset="-120"/>
              <a:ea typeface="微軟正黑體" panose="020B0604030504040204" pitchFamily="34" charset="-120"/>
            </a:endParaRPr>
          </a:p>
        </p:txBody>
      </p:sp>
      <p:sp>
        <p:nvSpPr>
          <p:cNvPr id="7" name="AutoShape 7"/>
          <p:cNvSpPr>
            <a:spLocks noChangeArrowheads="1"/>
          </p:cNvSpPr>
          <p:nvPr/>
        </p:nvSpPr>
        <p:spPr bwMode="auto">
          <a:xfrm>
            <a:off x="1927647" y="5086498"/>
            <a:ext cx="6480175" cy="1366838"/>
          </a:xfrm>
          <a:prstGeom prst="wedgeRoundRectCallout">
            <a:avLst>
              <a:gd name="adj1" fmla="val -53431"/>
              <a:gd name="adj2" fmla="val -49421"/>
              <a:gd name="adj3" fmla="val 16667"/>
            </a:avLst>
          </a:prstGeom>
          <a:solidFill>
            <a:srgbClr val="FFFFCC"/>
          </a:solidFill>
          <a:ln w="9525">
            <a:solidFill>
              <a:srgbClr val="990000"/>
            </a:solidFill>
            <a:miter lim="800000"/>
            <a:headEnd/>
            <a:tailEnd/>
          </a:ln>
        </p:spPr>
        <p:txBody>
          <a:bodyPr/>
          <a:lstStyle/>
          <a:p>
            <a:pPr marL="273050" indent="-273050" eaLnBrk="1" hangingPunct="1">
              <a:lnSpc>
                <a:spcPct val="100000"/>
              </a:lnSpc>
              <a:spcBef>
                <a:spcPts val="400"/>
              </a:spcBef>
              <a:spcAft>
                <a:spcPct val="0"/>
              </a:spcAft>
              <a:buClr>
                <a:srgbClr val="F9B639"/>
              </a:buClr>
              <a:buSzPct val="60000"/>
              <a:buFont typeface="Wingdings" pitchFamily="2" charset="2"/>
              <a:buChar char=""/>
            </a:pPr>
            <a:r>
              <a:rPr lang="zh-TW" altLang="en-US" sz="1800" b="0" dirty="0">
                <a:solidFill>
                  <a:srgbClr val="0000CC"/>
                </a:solidFill>
                <a:latin typeface="微軟正黑體" panose="020B0604030504040204" pitchFamily="34" charset="-120"/>
                <a:ea typeface="微軟正黑體" panose="020B0604030504040204" pitchFamily="34" charset="-120"/>
              </a:rPr>
              <a:t>偵測時間的選擇是在辦公顛峰期還是其他離峰時段、或是該連線是否一直存在</a:t>
            </a:r>
            <a:r>
              <a:rPr lang="en-US" altLang="zh-TW" sz="1800" b="0" dirty="0">
                <a:solidFill>
                  <a:srgbClr val="0000CC"/>
                </a:solidFill>
                <a:latin typeface="微軟正黑體" panose="020B0604030504040204" pitchFamily="34" charset="-120"/>
                <a:ea typeface="微軟正黑體" panose="020B0604030504040204" pitchFamily="34" charset="-120"/>
              </a:rPr>
              <a:t>(</a:t>
            </a:r>
            <a:r>
              <a:rPr lang="zh-TW" altLang="en-US" sz="1800" b="0" dirty="0">
                <a:solidFill>
                  <a:srgbClr val="0000CC"/>
                </a:solidFill>
                <a:latin typeface="微軟正黑體" panose="020B0604030504040204" pitchFamily="34" charset="-120"/>
                <a:ea typeface="微軟正黑體" panose="020B0604030504040204" pitchFamily="34" charset="-120"/>
              </a:rPr>
              <a:t>即使用者上線後，即使系統使用完也保持不離線</a:t>
            </a:r>
            <a:r>
              <a:rPr lang="en-US" altLang="zh-TW" sz="1800" b="0" dirty="0">
                <a:solidFill>
                  <a:srgbClr val="0000CC"/>
                </a:solidFill>
                <a:latin typeface="微軟正黑體" panose="020B0604030504040204" pitchFamily="34" charset="-120"/>
                <a:ea typeface="微軟正黑體" panose="020B0604030504040204" pitchFamily="34" charset="-120"/>
              </a:rPr>
              <a:t>)</a:t>
            </a:r>
            <a:r>
              <a:rPr lang="zh-TW" altLang="en-US" sz="1800" b="0" dirty="0">
                <a:solidFill>
                  <a:srgbClr val="0000CC"/>
                </a:solidFill>
                <a:latin typeface="微軟正黑體" panose="020B0604030504040204" pitchFamily="34" charset="-120"/>
                <a:ea typeface="微軟正黑體" panose="020B0604030504040204" pitchFamily="34" charset="-120"/>
              </a:rPr>
              <a:t>等等</a:t>
            </a:r>
          </a:p>
          <a:p>
            <a:pPr marL="273050" indent="-273050" eaLnBrk="1" hangingPunct="1">
              <a:lnSpc>
                <a:spcPct val="100000"/>
              </a:lnSpc>
              <a:spcBef>
                <a:spcPts val="400"/>
              </a:spcBef>
              <a:spcAft>
                <a:spcPct val="0"/>
              </a:spcAft>
              <a:buClr>
                <a:srgbClr val="F9B639"/>
              </a:buClr>
              <a:buSzPct val="60000"/>
              <a:buFont typeface="Wingdings" pitchFamily="2" charset="2"/>
              <a:buChar char=""/>
            </a:pPr>
            <a:r>
              <a:rPr lang="zh-TW" altLang="en-US" sz="1800" b="0" dirty="0">
                <a:solidFill>
                  <a:srgbClr val="0000CC"/>
                </a:solidFill>
                <a:latin typeface="微軟正黑體" panose="020B0604030504040204" pitchFamily="34" charset="-120"/>
                <a:ea typeface="微軟正黑體" panose="020B0604030504040204" pitchFamily="34" charset="-120"/>
              </a:rPr>
              <a:t>購買固定的使用者席位以共用</a:t>
            </a:r>
            <a:endParaRPr lang="en-US" altLang="zh-TW" sz="1800" b="0" dirty="0">
              <a:solidFill>
                <a:srgbClr val="0000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738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Cont’d</a:t>
            </a:r>
            <a:endParaRPr lang="zh-TW" altLang="en-US" dirty="0"/>
          </a:p>
        </p:txBody>
      </p:sp>
      <p:sp>
        <p:nvSpPr>
          <p:cNvPr id="3" name="內容版面配置區 2"/>
          <p:cNvSpPr>
            <a:spLocks noGrp="1"/>
          </p:cNvSpPr>
          <p:nvPr>
            <p:ph idx="1"/>
          </p:nvPr>
        </p:nvSpPr>
        <p:spPr/>
        <p:txBody>
          <a:bodyPr/>
          <a:lstStyle/>
          <a:p>
            <a:r>
              <a:rPr lang="zh-TW" altLang="en-US" dirty="0">
                <a:solidFill>
                  <a:srgbClr val="002060"/>
                </a:solidFill>
              </a:rPr>
              <a:t>當我們在調查使用者及使用率時，應進一步定義 </a:t>
            </a:r>
            <a:r>
              <a:rPr lang="zh-TW" altLang="en-US" dirty="0">
                <a:solidFill>
                  <a:srgbClr val="FF3300"/>
                </a:solidFill>
              </a:rPr>
              <a:t>使用者族群</a:t>
            </a:r>
            <a:r>
              <a:rPr lang="en-US" altLang="zh-TW" dirty="0">
                <a:solidFill>
                  <a:srgbClr val="FF3300"/>
                </a:solidFill>
              </a:rPr>
              <a:t>(User segments)</a:t>
            </a:r>
            <a:r>
              <a:rPr lang="zh-TW" altLang="en-US" dirty="0">
                <a:solidFill>
                  <a:schemeClr val="tx1"/>
                </a:solidFill>
              </a:rPr>
              <a:t>。</a:t>
            </a:r>
            <a:endParaRPr lang="en-US" altLang="zh-TW" dirty="0">
              <a:solidFill>
                <a:schemeClr val="tx1"/>
              </a:solidFill>
            </a:endParaRPr>
          </a:p>
          <a:p>
            <a:r>
              <a:rPr lang="en-US" altLang="zh-TW" dirty="0">
                <a:solidFill>
                  <a:srgbClr val="000000"/>
                </a:solidFill>
              </a:rPr>
              <a:t>BI</a:t>
            </a:r>
            <a:r>
              <a:rPr lang="zh-TW" altLang="en-US" dirty="0">
                <a:solidFill>
                  <a:srgbClr val="000000"/>
                </a:solidFill>
              </a:rPr>
              <a:t>的使用者族群分析</a:t>
            </a:r>
            <a:endParaRPr lang="en-US" altLang="zh-TW" dirty="0">
              <a:solidFill>
                <a:srgbClr val="000000"/>
              </a:solidFill>
            </a:endParaRPr>
          </a:p>
          <a:p>
            <a:pPr lvl="1"/>
            <a:r>
              <a:rPr lang="zh-TW" altLang="en-US" dirty="0">
                <a:solidFill>
                  <a:srgbClr val="000000"/>
                </a:solidFill>
              </a:rPr>
              <a:t>顧客 </a:t>
            </a:r>
            <a:endParaRPr lang="en-US" altLang="zh-TW" dirty="0">
              <a:solidFill>
                <a:srgbClr val="000000"/>
              </a:solidFill>
            </a:endParaRPr>
          </a:p>
          <a:p>
            <a:pPr lvl="1"/>
            <a:r>
              <a:rPr lang="zh-TW" altLang="en-US" dirty="0">
                <a:solidFill>
                  <a:srgbClr val="000000"/>
                </a:solidFill>
              </a:rPr>
              <a:t>供應商 </a:t>
            </a:r>
            <a:endParaRPr lang="en-US" altLang="zh-TW" dirty="0">
              <a:solidFill>
                <a:srgbClr val="000000"/>
              </a:solidFill>
            </a:endParaRPr>
          </a:p>
          <a:p>
            <a:pPr lvl="1"/>
            <a:r>
              <a:rPr lang="en-US" altLang="zh-TW" dirty="0">
                <a:solidFill>
                  <a:srgbClr val="000000"/>
                </a:solidFill>
              </a:rPr>
              <a:t>IT</a:t>
            </a:r>
            <a:r>
              <a:rPr lang="zh-TW" altLang="en-US" dirty="0">
                <a:solidFill>
                  <a:srgbClr val="000000"/>
                </a:solidFill>
              </a:rPr>
              <a:t>一線</a:t>
            </a:r>
            <a:r>
              <a:rPr lang="en-US" altLang="zh-TW" dirty="0">
                <a:solidFill>
                  <a:srgbClr val="000000"/>
                </a:solidFill>
              </a:rPr>
              <a:t>(</a:t>
            </a:r>
            <a:r>
              <a:rPr lang="zh-TW" altLang="en-US" dirty="0">
                <a:solidFill>
                  <a:srgbClr val="000000"/>
                </a:solidFill>
              </a:rPr>
              <a:t>例如資料處理</a:t>
            </a:r>
            <a:r>
              <a:rPr lang="en-US" altLang="zh-TW" dirty="0">
                <a:solidFill>
                  <a:srgbClr val="000000"/>
                </a:solidFill>
              </a:rPr>
              <a:t>)</a:t>
            </a:r>
            <a:r>
              <a:rPr lang="zh-TW" altLang="en-US" dirty="0">
                <a:solidFill>
                  <a:srgbClr val="000000"/>
                </a:solidFill>
              </a:rPr>
              <a:t>或現場人員 </a:t>
            </a:r>
            <a:endParaRPr lang="en-US" altLang="zh-TW" dirty="0">
              <a:solidFill>
                <a:srgbClr val="000000"/>
              </a:solidFill>
            </a:endParaRPr>
          </a:p>
          <a:p>
            <a:pPr lvl="1"/>
            <a:r>
              <a:rPr lang="zh-TW" altLang="en-US" dirty="0">
                <a:solidFill>
                  <a:srgbClr val="000000"/>
                </a:solidFill>
              </a:rPr>
              <a:t>商務分析師或代理人 </a:t>
            </a:r>
            <a:endParaRPr lang="en-US" altLang="zh-TW" dirty="0">
              <a:solidFill>
                <a:srgbClr val="000000"/>
              </a:solidFill>
            </a:endParaRPr>
          </a:p>
          <a:p>
            <a:pPr lvl="1"/>
            <a:r>
              <a:rPr lang="zh-TW" altLang="en-US" dirty="0">
                <a:solidFill>
                  <a:srgbClr val="000000"/>
                </a:solidFill>
              </a:rPr>
              <a:t>經理與高階經理 </a:t>
            </a:r>
            <a:endParaRPr lang="en-US" altLang="zh-TW" dirty="0">
              <a:solidFill>
                <a:srgbClr val="000000"/>
              </a:solidFill>
            </a:endParaRP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19</a:t>
            </a:fld>
            <a:endParaRPr lang="en-US" altLang="ko-KR"/>
          </a:p>
        </p:txBody>
      </p:sp>
    </p:spTree>
    <p:extLst>
      <p:ext uri="{BB962C8B-B14F-4D97-AF65-F5344CB8AC3E}">
        <p14:creationId xmlns:p14="http://schemas.microsoft.com/office/powerpoint/2010/main" val="182802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r>
              <a:rPr lang="zh-TW" altLang="en-US" dirty="0"/>
              <a:t>上課須知</a:t>
            </a:r>
          </a:p>
        </p:txBody>
      </p:sp>
      <p:sp>
        <p:nvSpPr>
          <p:cNvPr id="12291" name="內容版面配置區 2"/>
          <p:cNvSpPr>
            <a:spLocks noGrp="1"/>
          </p:cNvSpPr>
          <p:nvPr>
            <p:ph idx="1"/>
          </p:nvPr>
        </p:nvSpPr>
        <p:spPr/>
        <p:txBody>
          <a:bodyPr/>
          <a:lstStyle/>
          <a:p>
            <a:r>
              <a:rPr lang="zh-TW" altLang="en-US" dirty="0"/>
              <a:t>關於本教材的使用，有部分內容需要學員利用上課時即時填入，以利教學互動、並提高上課專心度！若學員來不及填寫，可向老師反應以放慢速度。</a:t>
            </a:r>
          </a:p>
          <a:p>
            <a:pPr eaLnBrk="1" hangingPunct="1"/>
            <a:endParaRPr lang="zh-TW" altLang="en-US" dirty="0"/>
          </a:p>
        </p:txBody>
      </p:sp>
      <p:sp>
        <p:nvSpPr>
          <p:cNvPr id="12292"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5F4A4FF-19DB-4E6C-B8CE-CB0801DD8118}" type="slidenum">
              <a:rPr lang="ko-KR" altLang="en-US">
                <a:solidFill>
                  <a:schemeClr val="tx2"/>
                </a:solidFill>
                <a:latin typeface="Verdana" pitchFamily="34" charset="0"/>
              </a:rPr>
              <a:pPr/>
              <a:t>2</a:t>
            </a:fld>
            <a:endParaRPr lang="en-US" altLang="ko-KR">
              <a:solidFill>
                <a:schemeClr val="tx2"/>
              </a:solidFill>
              <a:latin typeface="Verdana" pitchFamily="34" charset="0"/>
            </a:endParaRPr>
          </a:p>
        </p:txBody>
      </p:sp>
      <p:sp>
        <p:nvSpPr>
          <p:cNvPr id="12293" name="日期版面配置區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zh-TW">
                <a:solidFill>
                  <a:schemeClr val="tx2"/>
                </a:solidFill>
                <a:latin typeface="Verdana" pitchFamily="34" charset="0"/>
              </a:rPr>
              <a:t>© </a:t>
            </a:r>
            <a:r>
              <a:rPr lang="zh-TW" altLang="en-US">
                <a:solidFill>
                  <a:schemeClr val="tx2"/>
                </a:solidFill>
                <a:latin typeface="Verdana" pitchFamily="34" charset="0"/>
              </a:rPr>
              <a:t>滄海圖書</a:t>
            </a:r>
            <a:endParaRPr lang="en-US" altLang="ko-KR">
              <a:solidFill>
                <a:schemeClr val="tx2"/>
              </a:solidFill>
              <a:latin typeface="Verdan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Cont’d</a:t>
            </a:r>
            <a:endParaRPr lang="zh-TW" altLang="en-US" dirty="0"/>
          </a:p>
        </p:txBody>
      </p:sp>
      <p:sp>
        <p:nvSpPr>
          <p:cNvPr id="3" name="內容版面配置區 2"/>
          <p:cNvSpPr>
            <a:spLocks noGrp="1"/>
          </p:cNvSpPr>
          <p:nvPr>
            <p:ph idx="1"/>
          </p:nvPr>
        </p:nvSpPr>
        <p:spPr>
          <a:xfrm>
            <a:off x="457200" y="1628775"/>
            <a:ext cx="7859216" cy="4695825"/>
          </a:xfrm>
        </p:spPr>
        <p:txBody>
          <a:bodyPr/>
          <a:lstStyle/>
          <a:p>
            <a:r>
              <a:rPr lang="zh-TW" altLang="en-US" dirty="0">
                <a:solidFill>
                  <a:srgbClr val="000000"/>
                </a:solidFill>
              </a:rPr>
              <a:t>使用率除從使用者占企業人數比例外，也可從</a:t>
            </a:r>
            <a:r>
              <a:rPr lang="zh-TW" altLang="en-US" dirty="0">
                <a:solidFill>
                  <a:srgbClr val="0000CC"/>
                </a:solidFill>
              </a:rPr>
              <a:t>預估</a:t>
            </a:r>
            <a:r>
              <a:rPr lang="en-US" altLang="zh-TW" dirty="0">
                <a:solidFill>
                  <a:srgbClr val="0000CC"/>
                </a:solidFill>
              </a:rPr>
              <a:t>vs.</a:t>
            </a:r>
            <a:r>
              <a:rPr lang="zh-TW" altLang="en-US" dirty="0">
                <a:solidFill>
                  <a:srgbClr val="0000CC"/>
                </a:solidFill>
              </a:rPr>
              <a:t>實際使用情況</a:t>
            </a:r>
            <a:r>
              <a:rPr lang="zh-TW" altLang="en-US" dirty="0">
                <a:solidFill>
                  <a:srgbClr val="000000"/>
                </a:solidFill>
              </a:rPr>
              <a:t>來看：</a:t>
            </a: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20</a:t>
            </a:fld>
            <a:endParaRPr lang="en-US" altLang="ko-KR"/>
          </a:p>
        </p:txBody>
      </p:sp>
      <p:pic>
        <p:nvPicPr>
          <p:cNvPr id="8" name="圖片 7">
            <a:extLst>
              <a:ext uri="{FF2B5EF4-FFF2-40B4-BE49-F238E27FC236}">
                <a16:creationId xmlns:a16="http://schemas.microsoft.com/office/drawing/2014/main" id="{B9455B36-B7B3-4146-B81A-AB8F5AF25D1B}"/>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331640" y="2564904"/>
            <a:ext cx="6760557" cy="3876377"/>
          </a:xfrm>
          <a:prstGeom prst="rect">
            <a:avLst/>
          </a:prstGeom>
        </p:spPr>
      </p:pic>
    </p:spTree>
    <p:extLst>
      <p:ext uri="{BB962C8B-B14F-4D97-AF65-F5344CB8AC3E}">
        <p14:creationId xmlns:p14="http://schemas.microsoft.com/office/powerpoint/2010/main" val="122480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BI KPI (3)</a:t>
            </a:r>
            <a:r>
              <a:rPr lang="zh-TW" altLang="en-US" sz="4000" dirty="0"/>
              <a:t>：平衡計分卡</a:t>
            </a:r>
          </a:p>
        </p:txBody>
      </p:sp>
      <p:sp>
        <p:nvSpPr>
          <p:cNvPr id="3" name="內容版面配置區 2"/>
          <p:cNvSpPr>
            <a:spLocks noGrp="1"/>
          </p:cNvSpPr>
          <p:nvPr>
            <p:ph idx="1"/>
          </p:nvPr>
        </p:nvSpPr>
        <p:spPr/>
        <p:txBody>
          <a:bodyPr/>
          <a:lstStyle/>
          <a:p>
            <a:r>
              <a:rPr lang="zh-TW" altLang="en-US" sz="2400" dirty="0">
                <a:solidFill>
                  <a:srgbClr val="000000"/>
                </a:solidFill>
              </a:rPr>
              <a:t>平衡計分卡</a:t>
            </a:r>
            <a:r>
              <a:rPr lang="en-US" altLang="zh-TW" sz="2400" dirty="0">
                <a:solidFill>
                  <a:srgbClr val="000000"/>
                </a:solidFill>
              </a:rPr>
              <a:t>(Balanced Scorecard, BSC)</a:t>
            </a:r>
            <a:r>
              <a:rPr lang="zh-TW" altLang="en-US" sz="2400" dirty="0">
                <a:solidFill>
                  <a:srgbClr val="000000"/>
                </a:solidFill>
              </a:rPr>
              <a:t>其主要的訴求在於，</a:t>
            </a:r>
            <a:r>
              <a:rPr lang="en-US" altLang="zh-TW" sz="2400" dirty="0">
                <a:solidFill>
                  <a:srgbClr val="000000"/>
                </a:solidFill>
              </a:rPr>
              <a:t>BI</a:t>
            </a:r>
            <a:r>
              <a:rPr lang="zh-TW" altLang="en-US" sz="2400" dirty="0">
                <a:solidFill>
                  <a:srgbClr val="000000"/>
                </a:solidFill>
              </a:rPr>
              <a:t>的成效不應只是看財務上，應再綜合考量其他方面的表現，以能全面地評估綜效。</a:t>
            </a:r>
          </a:p>
          <a:p>
            <a:r>
              <a:rPr lang="zh-TW" altLang="en-US" sz="2400" dirty="0">
                <a:solidFill>
                  <a:srgbClr val="000000"/>
                </a:solidFill>
              </a:rPr>
              <a:t>平衡計分卡建議了四大方面：</a:t>
            </a:r>
            <a:endParaRPr lang="en-US" altLang="zh-TW" sz="2400" dirty="0">
              <a:solidFill>
                <a:srgbClr val="000000"/>
              </a:solidFill>
            </a:endParaRPr>
          </a:p>
          <a:p>
            <a:pPr lvl="1"/>
            <a:r>
              <a:rPr lang="zh-TW" altLang="en-US" sz="2800" dirty="0">
                <a:solidFill>
                  <a:srgbClr val="0000CC"/>
                </a:solidFill>
              </a:rPr>
              <a:t>顧客面</a:t>
            </a:r>
            <a:endParaRPr lang="en-US" altLang="zh-TW" sz="2800" dirty="0">
              <a:solidFill>
                <a:srgbClr val="0000CC"/>
              </a:solidFill>
            </a:endParaRPr>
          </a:p>
          <a:p>
            <a:pPr lvl="1"/>
            <a:r>
              <a:rPr lang="zh-TW" altLang="en-US" sz="2800" dirty="0">
                <a:solidFill>
                  <a:srgbClr val="0000CC"/>
                </a:solidFill>
              </a:rPr>
              <a:t>財務面</a:t>
            </a:r>
          </a:p>
          <a:p>
            <a:pPr lvl="1"/>
            <a:r>
              <a:rPr lang="zh-TW" altLang="en-US" sz="2800" dirty="0">
                <a:solidFill>
                  <a:srgbClr val="0000FF"/>
                </a:solidFill>
              </a:rPr>
              <a:t>企業學習與成長面</a:t>
            </a:r>
            <a:endParaRPr lang="en-US" altLang="zh-TW" sz="2800" dirty="0">
              <a:solidFill>
                <a:srgbClr val="0000FF"/>
              </a:solidFill>
            </a:endParaRPr>
          </a:p>
          <a:p>
            <a:pPr lvl="1"/>
            <a:r>
              <a:rPr lang="zh-TW" altLang="en-US" sz="2800" dirty="0">
                <a:solidFill>
                  <a:srgbClr val="0000FF"/>
                </a:solidFill>
              </a:rPr>
              <a:t>企業內部流程面</a:t>
            </a: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21</a:t>
            </a:fld>
            <a:endParaRPr lang="en-US" altLang="ko-KR"/>
          </a:p>
        </p:txBody>
      </p:sp>
      <p:pic>
        <p:nvPicPr>
          <p:cNvPr id="7" name="圖片 6">
            <a:extLst>
              <a:ext uri="{FF2B5EF4-FFF2-40B4-BE49-F238E27FC236}">
                <a16:creationId xmlns:a16="http://schemas.microsoft.com/office/drawing/2014/main" id="{B645E192-EA7D-4FC5-9BF5-056C0D2AA459}"/>
              </a:ext>
            </a:extLst>
          </p:cNvPr>
          <p:cNvPicPr>
            <a:picLocks noChangeAspect="1"/>
          </p:cNvPicPr>
          <p:nvPr/>
        </p:nvPicPr>
        <p:blipFill>
          <a:blip r:embed="rId2">
            <a:clrChange>
              <a:clrFrom>
                <a:srgbClr val="FAFFFF"/>
              </a:clrFrom>
              <a:clrTo>
                <a:srgbClr val="FAFFFF">
                  <a:alpha val="0"/>
                </a:srgbClr>
              </a:clrTo>
            </a:clrChang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Lst>
          </a:blip>
          <a:stretch>
            <a:fillRect/>
          </a:stretch>
        </p:blipFill>
        <p:spPr>
          <a:xfrm>
            <a:off x="4355976" y="2359416"/>
            <a:ext cx="4829381" cy="4503347"/>
          </a:xfrm>
          <a:prstGeom prst="rect">
            <a:avLst/>
          </a:prstGeom>
        </p:spPr>
      </p:pic>
    </p:spTree>
    <p:extLst>
      <p:ext uri="{BB962C8B-B14F-4D97-AF65-F5344CB8AC3E}">
        <p14:creationId xmlns:p14="http://schemas.microsoft.com/office/powerpoint/2010/main" val="379263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Measurement of Business Intellish Telecommunications Company 5"/>
          <p:cNvPicPr>
            <a:picLocks noChangeAspect="1" noChangeArrowheads="1"/>
          </p:cNvPicPr>
          <p:nvPr/>
        </p:nvPicPr>
        <p:blipFill>
          <a:blip r:embed="rId2">
            <a:extLst>
              <a:ext uri="{28A0092B-C50C-407E-A947-70E740481C1C}">
                <a14:useLocalDpi xmlns:a14="http://schemas.microsoft.com/office/drawing/2010/main" val="0"/>
              </a:ext>
            </a:extLst>
          </a:blip>
          <a:srcRect l="1257" r="3770"/>
          <a:stretch>
            <a:fillRect/>
          </a:stretch>
        </p:blipFill>
        <p:spPr bwMode="auto">
          <a:xfrm>
            <a:off x="654839" y="1995700"/>
            <a:ext cx="7823209"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457200" y="1556792"/>
            <a:ext cx="8229600" cy="4695825"/>
          </a:xfrm>
        </p:spPr>
        <p:txBody>
          <a:bodyPr/>
          <a:lstStyle/>
          <a:p>
            <a:r>
              <a:rPr lang="en-US" altLang="zh-TW" dirty="0">
                <a:solidFill>
                  <a:srgbClr val="000000"/>
                </a:solidFill>
              </a:rPr>
              <a:t>BSC</a:t>
            </a:r>
            <a:r>
              <a:rPr lang="zh-TW" altLang="en-US" dirty="0">
                <a:solidFill>
                  <a:srgbClr val="000000"/>
                </a:solidFill>
              </a:rPr>
              <a:t>之使用例</a:t>
            </a:r>
            <a:endParaRPr lang="en-US" altLang="zh-TW" dirty="0">
              <a:solidFill>
                <a:srgbClr val="000000"/>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22</a:t>
            </a:fld>
            <a:endParaRPr lang="en-US" altLang="ko-KR"/>
          </a:p>
        </p:txBody>
      </p:sp>
      <p:sp>
        <p:nvSpPr>
          <p:cNvPr id="7" name="Rectangle 7"/>
          <p:cNvSpPr>
            <a:spLocks noChangeArrowheads="1"/>
          </p:cNvSpPr>
          <p:nvPr/>
        </p:nvSpPr>
        <p:spPr bwMode="auto">
          <a:xfrm>
            <a:off x="2771800" y="1768178"/>
            <a:ext cx="22320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p>
            <a:pPr marL="400050" indent="-581025" defTabSz="687388">
              <a:buFont typeface="Wingdings" pitchFamily="2" charset="2"/>
              <a:buNone/>
            </a:pPr>
            <a:r>
              <a:rPr kumimoji="1" lang="en-US" altLang="zh-TW" sz="1600" b="0" dirty="0">
                <a:solidFill>
                  <a:schemeClr val="tx1"/>
                </a:solidFill>
                <a:latin typeface="Times New Roman" pitchFamily="18" charset="0"/>
              </a:rPr>
              <a:t>      (</a:t>
            </a:r>
            <a:r>
              <a:rPr kumimoji="1" lang="en-US" altLang="zh-TW" sz="1600" b="0" dirty="0" err="1">
                <a:solidFill>
                  <a:schemeClr val="tx1"/>
                </a:solidFill>
                <a:latin typeface="Times New Roman" pitchFamily="18" charset="0"/>
              </a:rPr>
              <a:t>Pirttimäki</a:t>
            </a:r>
            <a:r>
              <a:rPr kumimoji="1" lang="en-US" altLang="zh-TW" sz="1600" b="0" dirty="0">
                <a:solidFill>
                  <a:schemeClr val="tx1"/>
                </a:solidFill>
                <a:latin typeface="Times New Roman" pitchFamily="18" charset="0"/>
              </a:rPr>
              <a:t> et al., 2006)</a:t>
            </a:r>
            <a:endParaRPr lang="zh-TW" altLang="en-US" sz="1600" b="0" dirty="0">
              <a:solidFill>
                <a:schemeClr val="tx1"/>
              </a:solidFill>
              <a:latin typeface="Times New Roman" pitchFamily="18" charset="0"/>
            </a:endParaRPr>
          </a:p>
        </p:txBody>
      </p:sp>
    </p:spTree>
    <p:extLst>
      <p:ext uri="{BB962C8B-B14F-4D97-AF65-F5344CB8AC3E}">
        <p14:creationId xmlns:p14="http://schemas.microsoft.com/office/powerpoint/2010/main" val="1880488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其他</a:t>
            </a:r>
            <a:r>
              <a:rPr lang="en-US" altLang="zh-TW" dirty="0"/>
              <a:t>BI KPI</a:t>
            </a:r>
            <a:endParaRPr lang="zh-TW" altLang="en-US" dirty="0"/>
          </a:p>
        </p:txBody>
      </p:sp>
      <p:sp>
        <p:nvSpPr>
          <p:cNvPr id="3" name="內容版面配置區 2"/>
          <p:cNvSpPr>
            <a:spLocks noGrp="1"/>
          </p:cNvSpPr>
          <p:nvPr>
            <p:ph idx="1"/>
          </p:nvPr>
        </p:nvSpPr>
        <p:spPr/>
        <p:txBody>
          <a:bodyPr/>
          <a:lstStyle/>
          <a:p>
            <a:pPr marL="495300" indent="-495300">
              <a:buFont typeface="Wingdings 2" pitchFamily="18" charset="2"/>
              <a:buAutoNum type="arabicPeriod" startAt="4"/>
            </a:pPr>
            <a:r>
              <a:rPr lang="en-US" altLang="zh-TW" dirty="0">
                <a:solidFill>
                  <a:srgbClr val="0000CC"/>
                </a:solidFill>
              </a:rPr>
              <a:t>BI</a:t>
            </a:r>
            <a:r>
              <a:rPr lang="zh-TW" altLang="en-US" dirty="0">
                <a:solidFill>
                  <a:srgbClr val="0000CC"/>
                </a:solidFill>
              </a:rPr>
              <a:t>應用程式數</a:t>
            </a:r>
            <a:endParaRPr lang="en-US" altLang="zh-TW" dirty="0">
              <a:solidFill>
                <a:srgbClr val="0000CC"/>
              </a:solidFill>
            </a:endParaRPr>
          </a:p>
          <a:p>
            <a:pPr marL="730250" lvl="1" indent="-438150"/>
            <a:r>
              <a:rPr lang="zh-TW" altLang="en-US" sz="2000" dirty="0">
                <a:solidFill>
                  <a:srgbClr val="0033CC"/>
                </a:solidFill>
              </a:rPr>
              <a:t>成功的</a:t>
            </a:r>
            <a:r>
              <a:rPr lang="en-US" altLang="zh-TW" sz="2000" dirty="0">
                <a:solidFill>
                  <a:srgbClr val="0033CC"/>
                </a:solidFill>
              </a:rPr>
              <a:t>BI</a:t>
            </a:r>
            <a:r>
              <a:rPr lang="zh-TW" altLang="en-US" sz="2000" dirty="0">
                <a:solidFill>
                  <a:srgbClr val="0033CC"/>
                </a:solidFill>
              </a:rPr>
              <a:t>在企業資訊生態中與他系統的互動越緊密。</a:t>
            </a:r>
            <a:endParaRPr lang="en-US" altLang="zh-TW" sz="2000" dirty="0">
              <a:solidFill>
                <a:srgbClr val="0033CC"/>
              </a:solidFill>
            </a:endParaRPr>
          </a:p>
          <a:p>
            <a:pPr marL="730250" lvl="1" indent="-438150"/>
            <a:r>
              <a:rPr lang="zh-TW" altLang="en-US" sz="2000" dirty="0">
                <a:solidFill>
                  <a:srgbClr val="000000"/>
                </a:solidFill>
              </a:rPr>
              <a:t>這除了正式及專門是</a:t>
            </a:r>
            <a:r>
              <a:rPr lang="en-US" altLang="zh-TW" sz="2000" dirty="0">
                <a:solidFill>
                  <a:srgbClr val="000000"/>
                </a:solidFill>
              </a:rPr>
              <a:t>BI</a:t>
            </a:r>
            <a:r>
              <a:rPr lang="zh-TW" altLang="en-US" sz="2000" dirty="0">
                <a:solidFill>
                  <a:srgbClr val="000000"/>
                </a:solidFill>
              </a:rPr>
              <a:t>的應用軟體之外，還包括了一些如</a:t>
            </a:r>
            <a:r>
              <a:rPr lang="en-US" altLang="zh-TW" sz="2000" dirty="0">
                <a:solidFill>
                  <a:srgbClr val="000000"/>
                </a:solidFill>
              </a:rPr>
              <a:t>OA (Office Applications)</a:t>
            </a:r>
            <a:r>
              <a:rPr lang="zh-TW" altLang="en-US" sz="2000" dirty="0">
                <a:solidFill>
                  <a:srgbClr val="000000"/>
                </a:solidFill>
              </a:rPr>
              <a:t>所附加的應用程式或</a:t>
            </a:r>
            <a:r>
              <a:rPr lang="en-US" altLang="zh-TW" sz="2000" dirty="0">
                <a:solidFill>
                  <a:srgbClr val="000000"/>
                </a:solidFill>
              </a:rPr>
              <a:t>BI</a:t>
            </a:r>
            <a:r>
              <a:rPr lang="zh-TW" altLang="en-US" sz="2000" dirty="0">
                <a:solidFill>
                  <a:srgbClr val="000000"/>
                </a:solidFill>
              </a:rPr>
              <a:t>外掛功能。一個簡單的例子就是，企業除了使用</a:t>
            </a:r>
            <a:r>
              <a:rPr lang="en-US" altLang="zh-TW" sz="2000" dirty="0">
                <a:solidFill>
                  <a:srgbClr val="000000"/>
                </a:solidFill>
              </a:rPr>
              <a:t>MS Excel</a:t>
            </a:r>
            <a:r>
              <a:rPr lang="zh-TW" altLang="en-US" sz="2000" dirty="0">
                <a:solidFill>
                  <a:srgbClr val="000000"/>
                </a:solidFill>
              </a:rPr>
              <a:t>之外，是否有進一步使用其統計分析或類似資訊倉儲的功能。若有那麼這些附加的</a:t>
            </a:r>
            <a:r>
              <a:rPr lang="en-US" altLang="zh-TW" sz="2000" dirty="0">
                <a:solidFill>
                  <a:srgbClr val="000000"/>
                </a:solidFill>
              </a:rPr>
              <a:t>BI</a:t>
            </a:r>
            <a:r>
              <a:rPr lang="zh-TW" altLang="en-US" sz="2000" dirty="0">
                <a:solidFill>
                  <a:srgbClr val="000000"/>
                </a:solidFill>
              </a:rPr>
              <a:t>功能應也可以包含在</a:t>
            </a:r>
            <a:r>
              <a:rPr lang="en-US" altLang="zh-TW" sz="2000" dirty="0">
                <a:solidFill>
                  <a:srgbClr val="000000"/>
                </a:solidFill>
              </a:rPr>
              <a:t>BI</a:t>
            </a:r>
            <a:r>
              <a:rPr lang="zh-TW" altLang="en-US" sz="2000" dirty="0">
                <a:solidFill>
                  <a:srgbClr val="000000"/>
                </a:solidFill>
              </a:rPr>
              <a:t>應用程式數內。</a:t>
            </a:r>
            <a:endParaRPr lang="en-US" altLang="zh-TW" sz="2000" dirty="0">
              <a:solidFill>
                <a:srgbClr val="000000"/>
              </a:solidFill>
            </a:endParaRPr>
          </a:p>
          <a:p>
            <a:pPr marL="495300" indent="-495300">
              <a:spcBef>
                <a:spcPts val="1200"/>
              </a:spcBef>
              <a:buFont typeface="Wingdings 2" pitchFamily="18" charset="2"/>
              <a:buAutoNum type="arabicPeriod" startAt="4"/>
            </a:pPr>
            <a:r>
              <a:rPr lang="en-US" altLang="zh-TW" dirty="0">
                <a:solidFill>
                  <a:srgbClr val="0000CC"/>
                </a:solidFill>
              </a:rPr>
              <a:t>BI</a:t>
            </a:r>
            <a:r>
              <a:rPr lang="zh-TW" altLang="en-US" dirty="0">
                <a:solidFill>
                  <a:srgbClr val="0000CC"/>
                </a:solidFill>
              </a:rPr>
              <a:t>新需求數</a:t>
            </a:r>
            <a:endParaRPr lang="en-US" altLang="zh-TW" dirty="0">
              <a:solidFill>
                <a:srgbClr val="0000CC"/>
              </a:solidFill>
            </a:endParaRPr>
          </a:p>
          <a:p>
            <a:pPr marL="730250" lvl="1" indent="-438150"/>
            <a:r>
              <a:rPr lang="zh-TW" altLang="en-US" sz="2000" dirty="0">
                <a:solidFill>
                  <a:srgbClr val="000000"/>
                </a:solidFill>
              </a:rPr>
              <a:t>一般來說，現有</a:t>
            </a:r>
            <a:r>
              <a:rPr lang="en-US" altLang="zh-TW" sz="2000" dirty="0">
                <a:solidFill>
                  <a:srgbClr val="000000"/>
                </a:solidFill>
              </a:rPr>
              <a:t>BI</a:t>
            </a:r>
            <a:r>
              <a:rPr lang="zh-TW" altLang="en-US" sz="2000" dirty="0">
                <a:solidFill>
                  <a:srgbClr val="000000"/>
                </a:solidFill>
              </a:rPr>
              <a:t>功能若能發揮功效，企業會進一步擴大或更深化地使用。因此我們是可以從企業本身對於各種</a:t>
            </a:r>
            <a:r>
              <a:rPr lang="en-US" altLang="zh-TW" sz="2000" dirty="0">
                <a:solidFill>
                  <a:srgbClr val="000000"/>
                </a:solidFill>
              </a:rPr>
              <a:t>BI</a:t>
            </a:r>
            <a:r>
              <a:rPr lang="zh-TW" altLang="en-US" sz="2000" dirty="0">
                <a:solidFill>
                  <a:srgbClr val="000000"/>
                </a:solidFill>
              </a:rPr>
              <a:t>功能及軟體的需求的延伸情況來了解。</a:t>
            </a: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23</a:t>
            </a:fld>
            <a:endParaRPr lang="en-US" altLang="ko-KR"/>
          </a:p>
        </p:txBody>
      </p:sp>
    </p:spTree>
    <p:extLst>
      <p:ext uri="{BB962C8B-B14F-4D97-AF65-F5344CB8AC3E}">
        <p14:creationId xmlns:p14="http://schemas.microsoft.com/office/powerpoint/2010/main" val="2917073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495300" indent="-495300">
              <a:buFont typeface="Wingdings 2" pitchFamily="18" charset="2"/>
              <a:buAutoNum type="arabicPeriod" startAt="6"/>
            </a:pPr>
            <a:r>
              <a:rPr lang="zh-TW" altLang="en-US" dirty="0">
                <a:solidFill>
                  <a:srgbClr val="0000CC"/>
                </a:solidFill>
              </a:rPr>
              <a:t>標準及各式</a:t>
            </a:r>
            <a:r>
              <a:rPr lang="en-US" altLang="zh-TW" dirty="0">
                <a:solidFill>
                  <a:srgbClr val="0000CC"/>
                </a:solidFill>
              </a:rPr>
              <a:t>BI</a:t>
            </a:r>
            <a:r>
              <a:rPr lang="zh-TW" altLang="en-US" dirty="0">
                <a:solidFill>
                  <a:srgbClr val="0000CC"/>
                </a:solidFill>
              </a:rPr>
              <a:t>應用報表數</a:t>
            </a:r>
            <a:endParaRPr lang="en-US" altLang="zh-TW" dirty="0">
              <a:solidFill>
                <a:srgbClr val="0000CC"/>
              </a:solidFill>
            </a:endParaRPr>
          </a:p>
          <a:p>
            <a:pPr marL="730250" lvl="1" indent="-438150"/>
            <a:r>
              <a:rPr lang="zh-TW" altLang="en-US" dirty="0">
                <a:solidFill>
                  <a:srgbClr val="000000"/>
                </a:solidFill>
              </a:rPr>
              <a:t>不見得這些管理報表的存在越多越好。</a:t>
            </a:r>
            <a:endParaRPr lang="en-US" altLang="zh-TW" dirty="0">
              <a:solidFill>
                <a:srgbClr val="000000"/>
              </a:solidFill>
            </a:endParaRPr>
          </a:p>
          <a:p>
            <a:pPr marL="495300" indent="-495300">
              <a:spcBef>
                <a:spcPts val="1200"/>
              </a:spcBef>
              <a:buNone/>
            </a:pPr>
            <a:endParaRPr lang="zh-TW" altLang="en-US" dirty="0">
              <a:solidFill>
                <a:srgbClr val="0000CC"/>
              </a:solidFill>
            </a:endParaRPr>
          </a:p>
          <a:p>
            <a:pPr marL="495300" indent="-495300">
              <a:spcBef>
                <a:spcPts val="1200"/>
              </a:spcBef>
              <a:buFont typeface="Wingdings" pitchFamily="2" charset="2"/>
              <a:buAutoNum type="arabicPeriod" startAt="3"/>
            </a:pPr>
            <a:endParaRPr lang="zh-TW" altLang="en-US" dirty="0">
              <a:solidFill>
                <a:srgbClr val="0000CC"/>
              </a:solidFill>
            </a:endParaRPr>
          </a:p>
          <a:p>
            <a:pPr marL="495300" indent="-495300">
              <a:spcBef>
                <a:spcPts val="1200"/>
              </a:spcBef>
              <a:buFont typeface="Wingdings" pitchFamily="2" charset="2"/>
              <a:buAutoNum type="arabicPeriod" startAt="7"/>
            </a:pPr>
            <a:r>
              <a:rPr lang="zh-TW" altLang="en-US" dirty="0">
                <a:solidFill>
                  <a:srgbClr val="0000CC"/>
                </a:solidFill>
              </a:rPr>
              <a:t>減少獨立存在或人工的分析試算表</a:t>
            </a:r>
          </a:p>
          <a:p>
            <a:pPr marL="495300" indent="-495300">
              <a:spcBef>
                <a:spcPts val="1200"/>
              </a:spcBef>
              <a:buFont typeface="Wingdings" pitchFamily="2" charset="2"/>
              <a:buAutoNum type="arabicPeriod" startAt="7"/>
            </a:pPr>
            <a:r>
              <a:rPr lang="zh-TW" altLang="en-US" dirty="0">
                <a:solidFill>
                  <a:srgbClr val="0000CC"/>
                </a:solidFill>
              </a:rPr>
              <a:t>客服品質的強化</a:t>
            </a:r>
            <a:endParaRPr lang="en-US" altLang="zh-TW" dirty="0">
              <a:solidFill>
                <a:srgbClr val="0000CC"/>
              </a:solidFill>
            </a:endParaRPr>
          </a:p>
          <a:p>
            <a:pPr marL="730250" lvl="1" indent="-438150"/>
            <a:r>
              <a:rPr lang="zh-TW" altLang="en-US" dirty="0">
                <a:solidFill>
                  <a:srgbClr val="000000"/>
                </a:solidFill>
              </a:rPr>
              <a:t>企業建置各種</a:t>
            </a:r>
            <a:r>
              <a:rPr lang="en-US" altLang="zh-TW" dirty="0">
                <a:solidFill>
                  <a:srgbClr val="000000"/>
                </a:solidFill>
              </a:rPr>
              <a:t>BI</a:t>
            </a:r>
            <a:r>
              <a:rPr lang="zh-TW" altLang="en-US" dirty="0">
                <a:solidFill>
                  <a:srgbClr val="000000"/>
                </a:solidFill>
              </a:rPr>
              <a:t>系統，最終目標常是要提供更好的服務給客戶。</a:t>
            </a: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24</a:t>
            </a:fld>
            <a:endParaRPr lang="en-US" altLang="ko-KR"/>
          </a:p>
        </p:txBody>
      </p:sp>
      <p:sp>
        <p:nvSpPr>
          <p:cNvPr id="6" name="AutoShape 6"/>
          <p:cNvSpPr>
            <a:spLocks noChangeArrowheads="1"/>
          </p:cNvSpPr>
          <p:nvPr/>
        </p:nvSpPr>
        <p:spPr bwMode="auto">
          <a:xfrm>
            <a:off x="1520188" y="2780928"/>
            <a:ext cx="6911975" cy="1008112"/>
          </a:xfrm>
          <a:prstGeom prst="wedgeRoundRectCallout">
            <a:avLst>
              <a:gd name="adj1" fmla="val -38110"/>
              <a:gd name="adj2" fmla="val -70008"/>
              <a:gd name="adj3" fmla="val 16667"/>
            </a:avLst>
          </a:prstGeom>
          <a:solidFill>
            <a:srgbClr val="FFFFCC"/>
          </a:solidFill>
          <a:ln w="9525">
            <a:solidFill>
              <a:srgbClr val="990000"/>
            </a:solidFill>
            <a:miter lim="800000"/>
            <a:headEnd/>
            <a:tailEnd/>
          </a:ln>
        </p:spPr>
        <p:txBody>
          <a:bodyPr/>
          <a:lstStyle/>
          <a:p>
            <a:pPr eaLnBrk="1" hangingPunct="1">
              <a:lnSpc>
                <a:spcPct val="100000"/>
              </a:lnSpc>
              <a:spcBef>
                <a:spcPts val="400"/>
              </a:spcBef>
              <a:spcAft>
                <a:spcPct val="0"/>
              </a:spcAft>
              <a:buClr>
                <a:srgbClr val="F9B639"/>
              </a:buClr>
              <a:buSzPct val="60000"/>
              <a:buFont typeface="Wingdings" pitchFamily="2" charset="2"/>
              <a:buNone/>
            </a:pPr>
            <a:r>
              <a:rPr lang="zh-TW" altLang="en-US" sz="1800" b="1">
                <a:solidFill>
                  <a:srgbClr val="0000CC"/>
                </a:solidFill>
                <a:latin typeface="標楷體" pitchFamily="65" charset="-120"/>
                <a:ea typeface="標楷體" pitchFamily="65" charset="-120"/>
              </a:rPr>
              <a:t>如果一個從</a:t>
            </a:r>
            <a:r>
              <a:rPr lang="en-US" altLang="zh-TW" sz="1800" b="1">
                <a:solidFill>
                  <a:srgbClr val="0000CC"/>
                </a:solidFill>
                <a:latin typeface="標楷體" pitchFamily="65" charset="-120"/>
                <a:ea typeface="標楷體" pitchFamily="65" charset="-120"/>
              </a:rPr>
              <a:t>BI</a:t>
            </a:r>
            <a:r>
              <a:rPr lang="zh-TW" altLang="en-US" sz="1800" b="1">
                <a:solidFill>
                  <a:srgbClr val="0000CC"/>
                </a:solidFill>
                <a:latin typeface="標楷體" pitchFamily="65" charset="-120"/>
                <a:ea typeface="標楷體" pitchFamily="65" charset="-120"/>
              </a:rPr>
              <a:t>產生的標準或制式的報表足以滿足多數使用者的分析或滿足一項業務在執行過程的各種需求，那麼與其產出眾多紛雜的報表或表單，不如一種報表來得有效益。</a:t>
            </a:r>
            <a:endParaRPr kumimoji="1" lang="zh-TW" altLang="en-US" sz="1800" b="1">
              <a:solidFill>
                <a:srgbClr val="0000CC"/>
              </a:solidFill>
              <a:latin typeface="標楷體" pitchFamily="65" charset="-120"/>
              <a:ea typeface="標楷體" pitchFamily="65" charset="-120"/>
            </a:endParaRPr>
          </a:p>
        </p:txBody>
      </p:sp>
    </p:spTree>
    <p:extLst>
      <p:ext uri="{BB962C8B-B14F-4D97-AF65-F5344CB8AC3E}">
        <p14:creationId xmlns:p14="http://schemas.microsoft.com/office/powerpoint/2010/main" val="167327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3300"/>
                </a:solidFill>
              </a:rPr>
              <a:t>隨堂練習</a:t>
            </a:r>
            <a:endParaRPr lang="zh-TW" altLang="en-US" dirty="0"/>
          </a:p>
        </p:txBody>
      </p:sp>
      <p:sp>
        <p:nvSpPr>
          <p:cNvPr id="3" name="內容版面配置區 2"/>
          <p:cNvSpPr>
            <a:spLocks noGrp="1"/>
          </p:cNvSpPr>
          <p:nvPr>
            <p:ph idx="1"/>
          </p:nvPr>
        </p:nvSpPr>
        <p:spPr/>
        <p:txBody>
          <a:bodyPr/>
          <a:lstStyle/>
          <a:p>
            <a:pPr marL="400050" indent="-581025" defTabSz="687388">
              <a:buFont typeface="Wingdings" pitchFamily="2" charset="2"/>
              <a:buAutoNum type="arabicPeriod"/>
            </a:pPr>
            <a:r>
              <a:rPr lang="en-US" altLang="zh-TW" sz="2000" b="0" dirty="0">
                <a:solidFill>
                  <a:srgbClr val="000000"/>
                </a:solidFill>
              </a:rPr>
              <a:t>(</a:t>
            </a:r>
            <a:r>
              <a:rPr lang="zh-TW" altLang="en-US" sz="2000" b="0" dirty="0">
                <a:solidFill>
                  <a:srgbClr val="000000"/>
                </a:solidFill>
              </a:rPr>
              <a:t>複選</a:t>
            </a:r>
            <a:r>
              <a:rPr lang="en-US" altLang="zh-TW" sz="2000" b="0" dirty="0">
                <a:solidFill>
                  <a:srgbClr val="000000"/>
                </a:solidFill>
              </a:rPr>
              <a:t>) </a:t>
            </a:r>
            <a:r>
              <a:rPr lang="zh-TW" altLang="en-US" sz="2000" b="0" dirty="0">
                <a:solidFill>
                  <a:srgbClr val="000000"/>
                </a:solidFill>
              </a:rPr>
              <a:t>對於</a:t>
            </a:r>
            <a:r>
              <a:rPr lang="en-US" altLang="zh-TW" sz="2000" b="0" dirty="0">
                <a:solidFill>
                  <a:srgbClr val="000000"/>
                </a:solidFill>
              </a:rPr>
              <a:t>BI</a:t>
            </a:r>
            <a:r>
              <a:rPr lang="zh-TW" altLang="en-US" sz="2000" b="0" dirty="0">
                <a:solidFill>
                  <a:srgbClr val="000000"/>
                </a:solidFill>
              </a:rPr>
              <a:t>在財務方面的效益度量，我們通常使用的分析方法有 </a:t>
            </a:r>
            <a:r>
              <a:rPr lang="en-US" altLang="zh-TW" sz="2000" b="0" dirty="0">
                <a:solidFill>
                  <a:srgbClr val="000000"/>
                </a:solidFill>
              </a:rPr>
              <a:t>(1) </a:t>
            </a:r>
            <a:r>
              <a:rPr lang="zh-TW" altLang="en-US" sz="2000" b="0" dirty="0">
                <a:solidFill>
                  <a:srgbClr val="000000"/>
                </a:solidFill>
              </a:rPr>
              <a:t>投資報酬率</a:t>
            </a:r>
            <a:r>
              <a:rPr lang="en-US" altLang="zh-TW" sz="2000" b="0" dirty="0">
                <a:solidFill>
                  <a:srgbClr val="000000"/>
                </a:solidFill>
              </a:rPr>
              <a:t>(ROI) (2)</a:t>
            </a:r>
            <a:r>
              <a:rPr lang="zh-TW" altLang="en-US" sz="2000" b="0" dirty="0">
                <a:solidFill>
                  <a:srgbClr val="000000"/>
                </a:solidFill>
              </a:rPr>
              <a:t>連線數 </a:t>
            </a:r>
            <a:r>
              <a:rPr lang="en-US" altLang="zh-TW" sz="2000" b="0" dirty="0">
                <a:solidFill>
                  <a:srgbClr val="000000"/>
                </a:solidFill>
              </a:rPr>
              <a:t>(3)</a:t>
            </a:r>
            <a:r>
              <a:rPr lang="zh-TW" altLang="en-US" sz="2000" b="0" dirty="0">
                <a:solidFill>
                  <a:srgbClr val="000000"/>
                </a:solidFill>
              </a:rPr>
              <a:t>淨現值法</a:t>
            </a:r>
            <a:r>
              <a:rPr lang="en-US" altLang="zh-TW" sz="2000" b="0" dirty="0">
                <a:solidFill>
                  <a:srgbClr val="000000"/>
                </a:solidFill>
              </a:rPr>
              <a:t>(NPV) (4)</a:t>
            </a:r>
            <a:r>
              <a:rPr lang="zh-TW" altLang="en-US" sz="2000" b="0" dirty="0">
                <a:solidFill>
                  <a:srgbClr val="000000"/>
                </a:solidFill>
              </a:rPr>
              <a:t>内部投報率 </a:t>
            </a:r>
            <a:r>
              <a:rPr lang="en-US" altLang="zh-TW" sz="2000" b="0" dirty="0">
                <a:solidFill>
                  <a:srgbClr val="000000"/>
                </a:solidFill>
              </a:rPr>
              <a:t>(5)</a:t>
            </a:r>
            <a:r>
              <a:rPr lang="zh-TW" altLang="en-US" sz="2000" b="0" dirty="0">
                <a:solidFill>
                  <a:srgbClr val="000000"/>
                </a:solidFill>
              </a:rPr>
              <a:t>使用者數</a:t>
            </a:r>
          </a:p>
          <a:p>
            <a:pPr marL="400050" indent="-581025" defTabSz="687388">
              <a:buFont typeface="Wingdings" pitchFamily="2" charset="2"/>
              <a:buAutoNum type="arabicPeriod"/>
            </a:pPr>
            <a:r>
              <a:rPr lang="en-US" altLang="zh-TW" sz="2000" b="0" dirty="0">
                <a:solidFill>
                  <a:srgbClr val="000000"/>
                </a:solidFill>
              </a:rPr>
              <a:t>(</a:t>
            </a:r>
            <a:r>
              <a:rPr lang="zh-TW" altLang="en-US" sz="2000" b="0" dirty="0">
                <a:solidFill>
                  <a:srgbClr val="000000"/>
                </a:solidFill>
              </a:rPr>
              <a:t>單選</a:t>
            </a:r>
            <a:r>
              <a:rPr lang="en-US" altLang="zh-TW" sz="2000" b="0" dirty="0">
                <a:solidFill>
                  <a:srgbClr val="000000"/>
                </a:solidFill>
              </a:rPr>
              <a:t>) </a:t>
            </a:r>
            <a:r>
              <a:rPr lang="zh-TW" altLang="en-US" sz="2000" b="0" dirty="0">
                <a:solidFill>
                  <a:srgbClr val="000000"/>
                </a:solidFill>
              </a:rPr>
              <a:t>下列何者是在進行</a:t>
            </a:r>
            <a:r>
              <a:rPr lang="en-US" altLang="zh-TW" sz="2000" b="0" dirty="0">
                <a:solidFill>
                  <a:srgbClr val="000000"/>
                </a:solidFill>
              </a:rPr>
              <a:t>BI</a:t>
            </a:r>
            <a:r>
              <a:rPr lang="zh-TW" altLang="en-US" sz="2000" b="0" dirty="0">
                <a:solidFill>
                  <a:srgbClr val="000000"/>
                </a:solidFill>
              </a:rPr>
              <a:t>成效分析時的一次性的有形成本 </a:t>
            </a:r>
            <a:r>
              <a:rPr lang="en-US" altLang="zh-TW" sz="2000" b="0" dirty="0">
                <a:solidFill>
                  <a:srgbClr val="000000"/>
                </a:solidFill>
              </a:rPr>
              <a:t>(1)</a:t>
            </a:r>
            <a:r>
              <a:rPr lang="zh-TW" altLang="en-US" sz="2000" b="0" dirty="0">
                <a:solidFill>
                  <a:srgbClr val="000000"/>
                </a:solidFill>
              </a:rPr>
              <a:t>資料儲存成本 </a:t>
            </a:r>
            <a:r>
              <a:rPr lang="en-US" altLang="zh-TW" sz="2000" b="0" dirty="0">
                <a:solidFill>
                  <a:srgbClr val="000000"/>
                </a:solidFill>
              </a:rPr>
              <a:t>(2)</a:t>
            </a:r>
            <a:r>
              <a:rPr lang="zh-TW" altLang="en-US" sz="2000" b="0" dirty="0">
                <a:solidFill>
                  <a:srgbClr val="000000"/>
                </a:solidFill>
              </a:rPr>
              <a:t>增加銷貨收入 </a:t>
            </a:r>
            <a:r>
              <a:rPr lang="en-US" altLang="zh-TW" sz="2000" b="0" dirty="0">
                <a:solidFill>
                  <a:srgbClr val="000000"/>
                </a:solidFill>
              </a:rPr>
              <a:t>(3)BI</a:t>
            </a:r>
            <a:r>
              <a:rPr lang="zh-TW" altLang="en-US" sz="2000" b="0" dirty="0">
                <a:solidFill>
                  <a:srgbClr val="000000"/>
                </a:solidFill>
              </a:rPr>
              <a:t>系統的購置 </a:t>
            </a:r>
            <a:r>
              <a:rPr lang="en-US" altLang="zh-TW" sz="2000" b="0" dirty="0">
                <a:solidFill>
                  <a:srgbClr val="000000"/>
                </a:solidFill>
              </a:rPr>
              <a:t>(4)</a:t>
            </a:r>
            <a:r>
              <a:rPr lang="zh-TW" altLang="en-US" sz="2000" b="0" dirty="0">
                <a:solidFill>
                  <a:srgbClr val="000000"/>
                </a:solidFill>
              </a:rPr>
              <a:t>人員對新系統的適應</a:t>
            </a:r>
          </a:p>
          <a:p>
            <a:pPr marL="400050" indent="-581025" defTabSz="687388">
              <a:buFont typeface="Wingdings" pitchFamily="2" charset="2"/>
              <a:buAutoNum type="arabicPeriod"/>
            </a:pPr>
            <a:r>
              <a:rPr lang="zh-TW" altLang="en-US" sz="2000" b="0" dirty="0">
                <a:solidFill>
                  <a:srgbClr val="000000"/>
                </a:solidFill>
              </a:rPr>
              <a:t>下列何者不算是</a:t>
            </a:r>
            <a:r>
              <a:rPr lang="en-US" altLang="zh-TW" sz="2000" b="0" dirty="0">
                <a:solidFill>
                  <a:srgbClr val="000000"/>
                </a:solidFill>
              </a:rPr>
              <a:t>BI</a:t>
            </a:r>
            <a:r>
              <a:rPr lang="zh-TW" altLang="en-US" sz="2000" b="0" dirty="0">
                <a:solidFill>
                  <a:srgbClr val="000000"/>
                </a:solidFill>
              </a:rPr>
              <a:t>對組織的成效 </a:t>
            </a:r>
            <a:r>
              <a:rPr lang="en-US" altLang="zh-TW" sz="2000" b="0" dirty="0">
                <a:solidFill>
                  <a:srgbClr val="000000"/>
                </a:solidFill>
              </a:rPr>
              <a:t>(1)</a:t>
            </a:r>
            <a:r>
              <a:rPr lang="zh-TW" altLang="en-US" sz="2000" b="0" dirty="0">
                <a:solidFill>
                  <a:srgbClr val="000000"/>
                </a:solidFill>
              </a:rPr>
              <a:t>協助公司開發新客源 </a:t>
            </a:r>
            <a:r>
              <a:rPr lang="en-US" altLang="zh-TW" sz="2000" b="0" dirty="0">
                <a:solidFill>
                  <a:srgbClr val="000000"/>
                </a:solidFill>
              </a:rPr>
              <a:t>(2)</a:t>
            </a:r>
            <a:r>
              <a:rPr lang="zh-TW" altLang="en-US" sz="2000" b="0" dirty="0">
                <a:solidFill>
                  <a:srgbClr val="000000"/>
                </a:solidFill>
              </a:rPr>
              <a:t>提升服務整體效率 </a:t>
            </a:r>
            <a:r>
              <a:rPr lang="en-US" altLang="zh-TW" sz="2000" b="0" dirty="0">
                <a:solidFill>
                  <a:srgbClr val="000000"/>
                </a:solidFill>
              </a:rPr>
              <a:t>(3)</a:t>
            </a:r>
            <a:r>
              <a:rPr lang="zh-TW" altLang="en-US" sz="2000" b="0" dirty="0">
                <a:solidFill>
                  <a:srgbClr val="000000"/>
                </a:solidFill>
              </a:rPr>
              <a:t>整體降低產品的成本 </a:t>
            </a:r>
            <a:r>
              <a:rPr lang="en-US" altLang="zh-TW" sz="2000" b="0" dirty="0">
                <a:solidFill>
                  <a:srgbClr val="000000"/>
                </a:solidFill>
              </a:rPr>
              <a:t>(4)</a:t>
            </a:r>
            <a:r>
              <a:rPr lang="zh-TW" altLang="en-US" sz="2000" b="0" dirty="0">
                <a:solidFill>
                  <a:srgbClr val="000000"/>
                </a:solidFill>
              </a:rPr>
              <a:t>提升員工個人在統計方面的專業知識</a:t>
            </a:r>
          </a:p>
          <a:p>
            <a:pPr marL="400050" indent="-581025" defTabSz="687388">
              <a:buFont typeface="Wingdings" pitchFamily="2" charset="2"/>
              <a:buAutoNum type="arabicPeriod"/>
            </a:pPr>
            <a:r>
              <a:rPr lang="en-US" altLang="zh-TW" sz="2000" b="0" dirty="0">
                <a:solidFill>
                  <a:srgbClr val="000000"/>
                </a:solidFill>
              </a:rPr>
              <a:t>『</a:t>
            </a:r>
            <a:r>
              <a:rPr lang="zh-TW" altLang="en-US" sz="2000" b="0" dirty="0">
                <a:solidFill>
                  <a:srgbClr val="000000"/>
                </a:solidFill>
              </a:rPr>
              <a:t>企業除了使用</a:t>
            </a:r>
            <a:r>
              <a:rPr lang="en-US" altLang="zh-TW" sz="2000" b="0" dirty="0">
                <a:solidFill>
                  <a:srgbClr val="000000"/>
                </a:solidFill>
              </a:rPr>
              <a:t>MS EXCEL</a:t>
            </a:r>
            <a:r>
              <a:rPr lang="zh-TW" altLang="en-US" sz="2000" b="0" dirty="0">
                <a:solidFill>
                  <a:srgbClr val="000000"/>
                </a:solidFill>
              </a:rPr>
              <a:t>之外，是否進一步使用其統計分析</a:t>
            </a:r>
            <a:r>
              <a:rPr lang="en-US" altLang="zh-TW" sz="2000" b="0" dirty="0">
                <a:solidFill>
                  <a:srgbClr val="000000"/>
                </a:solidFill>
              </a:rPr>
              <a:t>』</a:t>
            </a:r>
            <a:r>
              <a:rPr lang="zh-TW" altLang="en-US" sz="2000" b="0" dirty="0">
                <a:solidFill>
                  <a:srgbClr val="000000"/>
                </a:solidFill>
              </a:rPr>
              <a:t>以上是屬於何項</a:t>
            </a:r>
            <a:r>
              <a:rPr lang="en-US" altLang="zh-TW" sz="2000" b="0" dirty="0">
                <a:solidFill>
                  <a:srgbClr val="000000"/>
                </a:solidFill>
              </a:rPr>
              <a:t>BI</a:t>
            </a:r>
            <a:r>
              <a:rPr lang="zh-TW" altLang="en-US" sz="2000" b="0" dirty="0">
                <a:solidFill>
                  <a:srgbClr val="000000"/>
                </a:solidFill>
              </a:rPr>
              <a:t>成效的評估內容 </a:t>
            </a:r>
            <a:r>
              <a:rPr lang="en-US" altLang="zh-TW" sz="2000" b="0" dirty="0">
                <a:solidFill>
                  <a:srgbClr val="000000"/>
                </a:solidFill>
              </a:rPr>
              <a:t>(1)</a:t>
            </a:r>
            <a:r>
              <a:rPr lang="zh-TW" altLang="en-US" sz="2000" b="0" dirty="0">
                <a:solidFill>
                  <a:srgbClr val="000000"/>
                </a:solidFill>
              </a:rPr>
              <a:t>系統連線數 </a:t>
            </a:r>
            <a:r>
              <a:rPr lang="en-US" altLang="zh-TW" sz="2000" b="0" dirty="0">
                <a:solidFill>
                  <a:srgbClr val="000000"/>
                </a:solidFill>
              </a:rPr>
              <a:t>(2)BI</a:t>
            </a:r>
            <a:r>
              <a:rPr lang="zh-TW" altLang="en-US" sz="2000" b="0" dirty="0">
                <a:solidFill>
                  <a:srgbClr val="000000"/>
                </a:solidFill>
              </a:rPr>
              <a:t>應用程式數 </a:t>
            </a:r>
            <a:r>
              <a:rPr lang="en-US" altLang="zh-TW" sz="2000" b="0" dirty="0">
                <a:solidFill>
                  <a:srgbClr val="000000"/>
                </a:solidFill>
              </a:rPr>
              <a:t>(3)</a:t>
            </a:r>
            <a:r>
              <a:rPr lang="zh-TW" altLang="en-US" sz="2000" b="0" dirty="0">
                <a:solidFill>
                  <a:srgbClr val="000000"/>
                </a:solidFill>
              </a:rPr>
              <a:t>使用者數 </a:t>
            </a:r>
            <a:r>
              <a:rPr lang="en-US" altLang="zh-TW" sz="2000" b="0" dirty="0">
                <a:solidFill>
                  <a:srgbClr val="000000"/>
                </a:solidFill>
              </a:rPr>
              <a:t>(4)</a:t>
            </a:r>
            <a:r>
              <a:rPr lang="zh-TW" altLang="en-US" sz="2000" b="0" dirty="0">
                <a:solidFill>
                  <a:srgbClr val="000000"/>
                </a:solidFill>
              </a:rPr>
              <a:t>平衡計分卡</a:t>
            </a:r>
          </a:p>
          <a:p>
            <a:pPr marL="400050" indent="-581025" defTabSz="687388">
              <a:buFont typeface="Wingdings" pitchFamily="2" charset="2"/>
              <a:buAutoNum type="arabicPeriod"/>
            </a:pPr>
            <a:r>
              <a:rPr lang="zh-TW" altLang="en-US" sz="2000" b="0" dirty="0">
                <a:solidFill>
                  <a:srgbClr val="000000"/>
                </a:solidFill>
              </a:rPr>
              <a:t>若使用平衡計分卡來衡量</a:t>
            </a:r>
            <a:r>
              <a:rPr lang="en-US" altLang="zh-TW" sz="2000" b="0" dirty="0">
                <a:solidFill>
                  <a:srgbClr val="000000"/>
                </a:solidFill>
              </a:rPr>
              <a:t>BI</a:t>
            </a:r>
            <a:r>
              <a:rPr lang="zh-TW" altLang="en-US" sz="2000" b="0" dirty="0">
                <a:solidFill>
                  <a:srgbClr val="000000"/>
                </a:solidFill>
              </a:rPr>
              <a:t>成效時，下列哪些是屬於對於</a:t>
            </a:r>
            <a:r>
              <a:rPr lang="en-US" altLang="zh-TW" sz="2000" b="0" dirty="0">
                <a:solidFill>
                  <a:srgbClr val="000000"/>
                </a:solidFill>
              </a:rPr>
              <a:t>『</a:t>
            </a:r>
            <a:r>
              <a:rPr lang="zh-TW" altLang="en-US" sz="2000" b="0" dirty="0">
                <a:solidFill>
                  <a:srgbClr val="000000"/>
                </a:solidFill>
              </a:rPr>
              <a:t>企業內部運作</a:t>
            </a:r>
            <a:r>
              <a:rPr lang="en-US" altLang="zh-TW" sz="2000" b="0" dirty="0">
                <a:solidFill>
                  <a:srgbClr val="000000"/>
                </a:solidFill>
              </a:rPr>
              <a:t>』</a:t>
            </a:r>
            <a:r>
              <a:rPr lang="zh-TW" altLang="en-US" sz="2000" b="0" dirty="0">
                <a:solidFill>
                  <a:srgbClr val="000000"/>
                </a:solidFill>
              </a:rPr>
              <a:t>方面的影響項目 </a:t>
            </a:r>
            <a:r>
              <a:rPr lang="en-US" altLang="zh-TW" sz="2000" b="0" dirty="0">
                <a:solidFill>
                  <a:srgbClr val="000000"/>
                </a:solidFill>
              </a:rPr>
              <a:t>(1) </a:t>
            </a:r>
            <a:r>
              <a:rPr lang="zh-TW" altLang="en-US" sz="2000" b="0" dirty="0">
                <a:solidFill>
                  <a:srgbClr val="000000"/>
                </a:solidFill>
              </a:rPr>
              <a:t>對客戶的回應 </a:t>
            </a:r>
            <a:r>
              <a:rPr lang="en-US" altLang="zh-TW" sz="2000" b="0" dirty="0">
                <a:solidFill>
                  <a:srgbClr val="000000"/>
                </a:solidFill>
              </a:rPr>
              <a:t>(2)</a:t>
            </a:r>
            <a:r>
              <a:rPr lang="zh-TW" altLang="en-US" sz="2000" b="0" dirty="0">
                <a:solidFill>
                  <a:srgbClr val="000000"/>
                </a:solidFill>
              </a:rPr>
              <a:t>銷售成長 </a:t>
            </a:r>
            <a:r>
              <a:rPr lang="en-US" altLang="zh-TW" sz="2000" b="0" dirty="0">
                <a:solidFill>
                  <a:srgbClr val="000000"/>
                </a:solidFill>
              </a:rPr>
              <a:t>(3)</a:t>
            </a:r>
            <a:r>
              <a:rPr lang="zh-TW" altLang="en-US" sz="2000" b="0" dirty="0">
                <a:solidFill>
                  <a:srgbClr val="000000"/>
                </a:solidFill>
              </a:rPr>
              <a:t>生產效率 </a:t>
            </a:r>
            <a:r>
              <a:rPr lang="en-US" altLang="zh-TW" sz="2000" b="0" dirty="0">
                <a:solidFill>
                  <a:srgbClr val="000000"/>
                </a:solidFill>
              </a:rPr>
              <a:t>(4)</a:t>
            </a:r>
            <a:r>
              <a:rPr lang="zh-TW" altLang="en-US" sz="2000" b="0" dirty="0">
                <a:solidFill>
                  <a:srgbClr val="000000"/>
                </a:solidFill>
              </a:rPr>
              <a:t>現金流</a:t>
            </a:r>
            <a:endParaRPr lang="en-US" altLang="zh-TW" sz="2000" b="0" dirty="0">
              <a:solidFill>
                <a:srgbClr val="000000"/>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25</a:t>
            </a:fld>
            <a:endParaRPr lang="en-US" altLang="ko-KR"/>
          </a:p>
        </p:txBody>
      </p:sp>
      <p:sp>
        <p:nvSpPr>
          <p:cNvPr id="10" name="Text Box 8"/>
          <p:cNvSpPr txBox="1">
            <a:spLocks noChangeArrowheads="1"/>
          </p:cNvSpPr>
          <p:nvPr/>
        </p:nvSpPr>
        <p:spPr bwMode="auto">
          <a:xfrm>
            <a:off x="34925" y="1844675"/>
            <a:ext cx="129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defRPr sz="2200" b="1">
                <a:solidFill>
                  <a:schemeClr val="bg1"/>
                </a:solidFill>
                <a:latin typeface="Arial-BoldMT" charset="0"/>
                <a:ea typeface="新細明體" pitchFamily="18" charset="-120"/>
              </a:defRPr>
            </a:lvl1pPr>
            <a:lvl2pPr marL="742950" indent="-285750" defTabSz="687388">
              <a:defRPr sz="2200" b="1">
                <a:solidFill>
                  <a:schemeClr val="bg1"/>
                </a:solidFill>
                <a:latin typeface="Arial-BoldMT" charset="0"/>
                <a:ea typeface="新細明體" pitchFamily="18" charset="-120"/>
              </a:defRPr>
            </a:lvl2pPr>
            <a:lvl3pPr marL="1143000" indent="-228600" defTabSz="687388">
              <a:defRPr sz="2200" b="1">
                <a:solidFill>
                  <a:schemeClr val="bg1"/>
                </a:solidFill>
                <a:latin typeface="Arial-BoldMT" charset="0"/>
                <a:ea typeface="新細明體" pitchFamily="18" charset="-120"/>
              </a:defRPr>
            </a:lvl3pPr>
            <a:lvl4pPr marL="1600200" indent="-228600" defTabSz="687388">
              <a:defRPr sz="2200" b="1">
                <a:solidFill>
                  <a:schemeClr val="bg1"/>
                </a:solidFill>
                <a:latin typeface="Arial-BoldMT" charset="0"/>
                <a:ea typeface="新細明體" pitchFamily="18" charset="-120"/>
              </a:defRPr>
            </a:lvl4pPr>
            <a:lvl5pPr marL="2057400" indent="-228600" defTabSz="687388">
              <a:defRPr sz="2200" b="1">
                <a:solidFill>
                  <a:schemeClr val="bg1"/>
                </a:solidFill>
                <a:latin typeface="Arial-BoldMT" charset="0"/>
                <a:ea typeface="新細明體" pitchFamily="18" charset="-120"/>
              </a:defRPr>
            </a:lvl5pPr>
            <a:lvl6pPr marL="25146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dirty="0">
                <a:solidFill>
                  <a:srgbClr val="FF3300"/>
                </a:solidFill>
              </a:rPr>
              <a:t>    1,3,4</a:t>
            </a:r>
          </a:p>
        </p:txBody>
      </p:sp>
      <p:sp>
        <p:nvSpPr>
          <p:cNvPr id="11" name="Text Box 9"/>
          <p:cNvSpPr txBox="1">
            <a:spLocks noChangeArrowheads="1"/>
          </p:cNvSpPr>
          <p:nvPr/>
        </p:nvSpPr>
        <p:spPr bwMode="auto">
          <a:xfrm>
            <a:off x="323850" y="2767013"/>
            <a:ext cx="576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defRPr sz="2200" b="1">
                <a:solidFill>
                  <a:schemeClr val="bg1"/>
                </a:solidFill>
                <a:latin typeface="Arial-BoldMT" charset="0"/>
                <a:ea typeface="新細明體" pitchFamily="18" charset="-120"/>
              </a:defRPr>
            </a:lvl1pPr>
            <a:lvl2pPr marL="742950" indent="-285750" defTabSz="687388">
              <a:defRPr sz="2200" b="1">
                <a:solidFill>
                  <a:schemeClr val="bg1"/>
                </a:solidFill>
                <a:latin typeface="Arial-BoldMT" charset="0"/>
                <a:ea typeface="新細明體" pitchFamily="18" charset="-120"/>
              </a:defRPr>
            </a:lvl2pPr>
            <a:lvl3pPr marL="1143000" indent="-228600" defTabSz="687388">
              <a:defRPr sz="2200" b="1">
                <a:solidFill>
                  <a:schemeClr val="bg1"/>
                </a:solidFill>
                <a:latin typeface="Arial-BoldMT" charset="0"/>
                <a:ea typeface="新細明體" pitchFamily="18" charset="-120"/>
              </a:defRPr>
            </a:lvl3pPr>
            <a:lvl4pPr marL="1600200" indent="-228600" defTabSz="687388">
              <a:defRPr sz="2200" b="1">
                <a:solidFill>
                  <a:schemeClr val="bg1"/>
                </a:solidFill>
                <a:latin typeface="Arial-BoldMT" charset="0"/>
                <a:ea typeface="新細明體" pitchFamily="18" charset="-120"/>
              </a:defRPr>
            </a:lvl4pPr>
            <a:lvl5pPr marL="2057400" indent="-228600" defTabSz="687388">
              <a:defRPr sz="2200" b="1">
                <a:solidFill>
                  <a:schemeClr val="bg1"/>
                </a:solidFill>
                <a:latin typeface="Arial-BoldMT" charset="0"/>
                <a:ea typeface="新細明體" pitchFamily="18" charset="-120"/>
              </a:defRPr>
            </a:lvl5pPr>
            <a:lvl6pPr marL="25146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a:solidFill>
                  <a:srgbClr val="FF3300"/>
                </a:solidFill>
              </a:rPr>
              <a:t>    3</a:t>
            </a:r>
          </a:p>
        </p:txBody>
      </p:sp>
      <p:sp>
        <p:nvSpPr>
          <p:cNvPr id="12" name="Text Box 10"/>
          <p:cNvSpPr txBox="1">
            <a:spLocks noChangeArrowheads="1"/>
          </p:cNvSpPr>
          <p:nvPr/>
        </p:nvSpPr>
        <p:spPr bwMode="auto">
          <a:xfrm>
            <a:off x="323850" y="3644900"/>
            <a:ext cx="576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defRPr sz="2200" b="1">
                <a:solidFill>
                  <a:schemeClr val="bg1"/>
                </a:solidFill>
                <a:latin typeface="Arial-BoldMT" charset="0"/>
                <a:ea typeface="新細明體" pitchFamily="18" charset="-120"/>
              </a:defRPr>
            </a:lvl1pPr>
            <a:lvl2pPr marL="742950" indent="-285750" defTabSz="687388">
              <a:defRPr sz="2200" b="1">
                <a:solidFill>
                  <a:schemeClr val="bg1"/>
                </a:solidFill>
                <a:latin typeface="Arial-BoldMT" charset="0"/>
                <a:ea typeface="新細明體" pitchFamily="18" charset="-120"/>
              </a:defRPr>
            </a:lvl2pPr>
            <a:lvl3pPr marL="1143000" indent="-228600" defTabSz="687388">
              <a:defRPr sz="2200" b="1">
                <a:solidFill>
                  <a:schemeClr val="bg1"/>
                </a:solidFill>
                <a:latin typeface="Arial-BoldMT" charset="0"/>
                <a:ea typeface="新細明體" pitchFamily="18" charset="-120"/>
              </a:defRPr>
            </a:lvl3pPr>
            <a:lvl4pPr marL="1600200" indent="-228600" defTabSz="687388">
              <a:defRPr sz="2200" b="1">
                <a:solidFill>
                  <a:schemeClr val="bg1"/>
                </a:solidFill>
                <a:latin typeface="Arial-BoldMT" charset="0"/>
                <a:ea typeface="新細明體" pitchFamily="18" charset="-120"/>
              </a:defRPr>
            </a:lvl4pPr>
            <a:lvl5pPr marL="2057400" indent="-228600" defTabSz="687388">
              <a:defRPr sz="2200" b="1">
                <a:solidFill>
                  <a:schemeClr val="bg1"/>
                </a:solidFill>
                <a:latin typeface="Arial-BoldMT" charset="0"/>
                <a:ea typeface="新細明體" pitchFamily="18" charset="-120"/>
              </a:defRPr>
            </a:lvl5pPr>
            <a:lvl6pPr marL="25146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a:solidFill>
                  <a:srgbClr val="FF3300"/>
                </a:solidFill>
              </a:rPr>
              <a:t>    4</a:t>
            </a:r>
          </a:p>
        </p:txBody>
      </p:sp>
      <p:sp>
        <p:nvSpPr>
          <p:cNvPr id="13" name="Text Box 11"/>
          <p:cNvSpPr txBox="1">
            <a:spLocks noChangeArrowheads="1"/>
          </p:cNvSpPr>
          <p:nvPr/>
        </p:nvSpPr>
        <p:spPr bwMode="auto">
          <a:xfrm>
            <a:off x="323850" y="4508500"/>
            <a:ext cx="576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defRPr sz="2200" b="1">
                <a:solidFill>
                  <a:schemeClr val="bg1"/>
                </a:solidFill>
                <a:latin typeface="Arial-BoldMT" charset="0"/>
                <a:ea typeface="新細明體" pitchFamily="18" charset="-120"/>
              </a:defRPr>
            </a:lvl1pPr>
            <a:lvl2pPr marL="742950" indent="-285750" defTabSz="687388">
              <a:defRPr sz="2200" b="1">
                <a:solidFill>
                  <a:schemeClr val="bg1"/>
                </a:solidFill>
                <a:latin typeface="Arial-BoldMT" charset="0"/>
                <a:ea typeface="新細明體" pitchFamily="18" charset="-120"/>
              </a:defRPr>
            </a:lvl2pPr>
            <a:lvl3pPr marL="1143000" indent="-228600" defTabSz="687388">
              <a:defRPr sz="2200" b="1">
                <a:solidFill>
                  <a:schemeClr val="bg1"/>
                </a:solidFill>
                <a:latin typeface="Arial-BoldMT" charset="0"/>
                <a:ea typeface="新細明體" pitchFamily="18" charset="-120"/>
              </a:defRPr>
            </a:lvl3pPr>
            <a:lvl4pPr marL="1600200" indent="-228600" defTabSz="687388">
              <a:defRPr sz="2200" b="1">
                <a:solidFill>
                  <a:schemeClr val="bg1"/>
                </a:solidFill>
                <a:latin typeface="Arial-BoldMT" charset="0"/>
                <a:ea typeface="新細明體" pitchFamily="18" charset="-120"/>
              </a:defRPr>
            </a:lvl4pPr>
            <a:lvl5pPr marL="2057400" indent="-228600" defTabSz="687388">
              <a:defRPr sz="2200" b="1">
                <a:solidFill>
                  <a:schemeClr val="bg1"/>
                </a:solidFill>
                <a:latin typeface="Arial-BoldMT" charset="0"/>
                <a:ea typeface="新細明體" pitchFamily="18" charset="-120"/>
              </a:defRPr>
            </a:lvl5pPr>
            <a:lvl6pPr marL="25146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a:solidFill>
                  <a:srgbClr val="FF3300"/>
                </a:solidFill>
              </a:rPr>
              <a:t>    2</a:t>
            </a:r>
          </a:p>
        </p:txBody>
      </p:sp>
      <p:sp>
        <p:nvSpPr>
          <p:cNvPr id="14" name="Text Box 12"/>
          <p:cNvSpPr txBox="1">
            <a:spLocks noChangeArrowheads="1"/>
          </p:cNvSpPr>
          <p:nvPr/>
        </p:nvSpPr>
        <p:spPr bwMode="auto">
          <a:xfrm>
            <a:off x="323850" y="5516563"/>
            <a:ext cx="576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defRPr sz="2200" b="1">
                <a:solidFill>
                  <a:schemeClr val="bg1"/>
                </a:solidFill>
                <a:latin typeface="Arial-BoldMT" charset="0"/>
                <a:ea typeface="新細明體" pitchFamily="18" charset="-120"/>
              </a:defRPr>
            </a:lvl1pPr>
            <a:lvl2pPr marL="742950" indent="-285750" defTabSz="687388">
              <a:defRPr sz="2200" b="1">
                <a:solidFill>
                  <a:schemeClr val="bg1"/>
                </a:solidFill>
                <a:latin typeface="Arial-BoldMT" charset="0"/>
                <a:ea typeface="新細明體" pitchFamily="18" charset="-120"/>
              </a:defRPr>
            </a:lvl2pPr>
            <a:lvl3pPr marL="1143000" indent="-228600" defTabSz="687388">
              <a:defRPr sz="2200" b="1">
                <a:solidFill>
                  <a:schemeClr val="bg1"/>
                </a:solidFill>
                <a:latin typeface="Arial-BoldMT" charset="0"/>
                <a:ea typeface="新細明體" pitchFamily="18" charset="-120"/>
              </a:defRPr>
            </a:lvl3pPr>
            <a:lvl4pPr marL="1600200" indent="-228600" defTabSz="687388">
              <a:defRPr sz="2200" b="1">
                <a:solidFill>
                  <a:schemeClr val="bg1"/>
                </a:solidFill>
                <a:latin typeface="Arial-BoldMT" charset="0"/>
                <a:ea typeface="新細明體" pitchFamily="18" charset="-120"/>
              </a:defRPr>
            </a:lvl4pPr>
            <a:lvl5pPr marL="2057400" indent="-228600" defTabSz="687388">
              <a:defRPr sz="2200" b="1">
                <a:solidFill>
                  <a:schemeClr val="bg1"/>
                </a:solidFill>
                <a:latin typeface="Arial-BoldMT" charset="0"/>
                <a:ea typeface="新細明體" pitchFamily="18" charset="-120"/>
              </a:defRPr>
            </a:lvl5pPr>
            <a:lvl6pPr marL="25146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a:solidFill>
                  <a:srgbClr val="FF3300"/>
                </a:solidFill>
              </a:rPr>
              <a:t>    3</a:t>
            </a:r>
          </a:p>
        </p:txBody>
      </p:sp>
    </p:spTree>
    <p:extLst>
      <p:ext uri="{BB962C8B-B14F-4D97-AF65-F5344CB8AC3E}">
        <p14:creationId xmlns:p14="http://schemas.microsoft.com/office/powerpoint/2010/main" val="347219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755576" y="3447231"/>
            <a:ext cx="7772400" cy="1362075"/>
          </a:xfrm>
        </p:spPr>
        <p:txBody>
          <a:bodyPr/>
          <a:lstStyle/>
          <a:p>
            <a:r>
              <a:rPr lang="en-US" altLang="zh-TW" sz="4800" i="1" dirty="0">
                <a:solidFill>
                  <a:srgbClr val="3333FF"/>
                </a:solidFill>
              </a:rPr>
              <a:t>HOW?</a:t>
            </a:r>
            <a:endParaRPr lang="zh-TW" altLang="en-US" sz="4800" dirty="0"/>
          </a:p>
        </p:txBody>
      </p:sp>
      <p:sp>
        <p:nvSpPr>
          <p:cNvPr id="7" name="文字版面配置區 6"/>
          <p:cNvSpPr>
            <a:spLocks noGrp="1"/>
          </p:cNvSpPr>
          <p:nvPr>
            <p:ph type="body" idx="1"/>
          </p:nvPr>
        </p:nvSpPr>
        <p:spPr>
          <a:xfrm>
            <a:off x="722313" y="2492896"/>
            <a:ext cx="7772400" cy="1500187"/>
          </a:xfrm>
        </p:spPr>
        <p:txBody>
          <a:bodyPr/>
          <a:lstStyle/>
          <a:p>
            <a:r>
              <a:rPr lang="zh-TW" altLang="en-US" sz="3600" dirty="0">
                <a:solidFill>
                  <a:srgbClr val="000000"/>
                </a:solidFill>
              </a:rPr>
              <a:t>衡量</a:t>
            </a:r>
            <a:r>
              <a:rPr lang="en-US" altLang="zh-TW" sz="3600" dirty="0">
                <a:solidFill>
                  <a:srgbClr val="000000"/>
                </a:solidFill>
              </a:rPr>
              <a:t>BI</a:t>
            </a:r>
            <a:r>
              <a:rPr lang="zh-TW" altLang="en-US" sz="3600" dirty="0">
                <a:solidFill>
                  <a:srgbClr val="000000"/>
                </a:solidFill>
              </a:rPr>
              <a:t>對於企業的效益：</a:t>
            </a:r>
            <a:endParaRPr lang="en-US" altLang="zh-TW" sz="3600" dirty="0">
              <a:solidFill>
                <a:srgbClr val="000000"/>
              </a:solidFill>
            </a:endParaRPr>
          </a:p>
          <a:p>
            <a:endParaRPr lang="zh-TW" altLang="en-US" sz="3600"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26</a:t>
            </a:fld>
            <a:endParaRPr lang="en-US" altLang="ko-KR"/>
          </a:p>
        </p:txBody>
      </p:sp>
    </p:spTree>
    <p:extLst>
      <p:ext uri="{BB962C8B-B14F-4D97-AF65-F5344CB8AC3E}">
        <p14:creationId xmlns:p14="http://schemas.microsoft.com/office/powerpoint/2010/main" val="2598102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00"/>
                </a:solidFill>
              </a:rPr>
              <a:t>運用專案管理方法</a:t>
            </a:r>
          </a:p>
        </p:txBody>
      </p:sp>
      <p:sp>
        <p:nvSpPr>
          <p:cNvPr id="3" name="內容版面配置區 2"/>
          <p:cNvSpPr>
            <a:spLocks noGrp="1"/>
          </p:cNvSpPr>
          <p:nvPr>
            <p:ph idx="1"/>
          </p:nvPr>
        </p:nvSpPr>
        <p:spPr>
          <a:xfrm>
            <a:off x="457200" y="1628775"/>
            <a:ext cx="5338936" cy="4695825"/>
          </a:xfrm>
        </p:spPr>
        <p:txBody>
          <a:bodyPr/>
          <a:lstStyle/>
          <a:p>
            <a:r>
              <a:rPr lang="en-US" altLang="zh-TW" dirty="0">
                <a:solidFill>
                  <a:srgbClr val="000000"/>
                </a:solidFill>
              </a:rPr>
              <a:t>BI</a:t>
            </a:r>
            <a:r>
              <a:rPr lang="zh-TW" altLang="en-US" dirty="0">
                <a:solidFill>
                  <a:srgbClr val="000000"/>
                </a:solidFill>
              </a:rPr>
              <a:t>的建置可視為一專案，那麼</a:t>
            </a:r>
            <a:r>
              <a:rPr lang="en-US" altLang="zh-TW" dirty="0">
                <a:solidFill>
                  <a:srgbClr val="000000"/>
                </a:solidFill>
              </a:rPr>
              <a:t>BI</a:t>
            </a:r>
            <a:r>
              <a:rPr lang="zh-TW" altLang="en-US" dirty="0">
                <a:solidFill>
                  <a:srgbClr val="000000"/>
                </a:solidFill>
              </a:rPr>
              <a:t>的成效就是該</a:t>
            </a:r>
            <a:r>
              <a:rPr lang="en-US" altLang="zh-TW" dirty="0">
                <a:solidFill>
                  <a:srgbClr val="000000"/>
                </a:solidFill>
              </a:rPr>
              <a:t>BI</a:t>
            </a:r>
            <a:r>
              <a:rPr lang="zh-TW" altLang="en-US" dirty="0">
                <a:solidFill>
                  <a:srgbClr val="000000"/>
                </a:solidFill>
              </a:rPr>
              <a:t>專案所應達到的專案目標。</a:t>
            </a:r>
          </a:p>
          <a:p>
            <a:r>
              <a:rPr lang="zh-TW" altLang="en-US" dirty="0">
                <a:solidFill>
                  <a:srgbClr val="000000"/>
                </a:solidFill>
              </a:rPr>
              <a:t>採用專案管理方式來進行分析。</a:t>
            </a:r>
          </a:p>
          <a:p>
            <a:r>
              <a:rPr lang="zh-TW" altLang="en-US" dirty="0">
                <a:solidFill>
                  <a:srgbClr val="000000"/>
                </a:solidFill>
              </a:rPr>
              <a:t>即專案管理中建立</a:t>
            </a:r>
            <a:r>
              <a:rPr lang="en-US" altLang="zh-TW" dirty="0">
                <a:solidFill>
                  <a:srgbClr val="000000"/>
                </a:solidFill>
              </a:rPr>
              <a:t>MOV (</a:t>
            </a:r>
            <a:r>
              <a:rPr lang="en-US" altLang="zh-TW" sz="2400" dirty="0">
                <a:solidFill>
                  <a:srgbClr val="000000"/>
                </a:solidFill>
              </a:rPr>
              <a:t>Measurable Organizational Values</a:t>
            </a:r>
            <a:r>
              <a:rPr lang="en-US" altLang="zh-TW" dirty="0">
                <a:solidFill>
                  <a:srgbClr val="000000"/>
                </a:solidFill>
              </a:rPr>
              <a:t>)</a:t>
            </a:r>
            <a:r>
              <a:rPr lang="zh-TW" altLang="en-US" dirty="0">
                <a:solidFill>
                  <a:srgbClr val="000000"/>
                </a:solidFill>
              </a:rPr>
              <a:t>的過程。</a:t>
            </a:r>
          </a:p>
          <a:p>
            <a:endParaRPr lang="zh-TW" altLang="en-US" dirty="0">
              <a:solidFill>
                <a:srgbClr val="000000"/>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27</a:t>
            </a:fld>
            <a:endParaRPr lang="en-US" altLang="ko-KR"/>
          </a:p>
        </p:txBody>
      </p:sp>
      <p:pic>
        <p:nvPicPr>
          <p:cNvPr id="8" name="圖片 7">
            <a:extLst>
              <a:ext uri="{FF2B5EF4-FFF2-40B4-BE49-F238E27FC236}">
                <a16:creationId xmlns:a16="http://schemas.microsoft.com/office/drawing/2014/main" id="{6EAA2FDF-54AF-4FBF-98AA-33D31B3FB8C1}"/>
              </a:ext>
            </a:extLst>
          </p:cNvPr>
          <p:cNvPicPr>
            <a:picLocks noChangeAspect="1"/>
          </p:cNvPicPr>
          <p:nvPr/>
        </p:nvPicPr>
        <p:blipFill>
          <a:blip r:embed="rId2"/>
          <a:stretch>
            <a:fillRect/>
          </a:stretch>
        </p:blipFill>
        <p:spPr>
          <a:xfrm>
            <a:off x="6183263" y="1110456"/>
            <a:ext cx="2283371" cy="5732462"/>
          </a:xfrm>
          <a:prstGeom prst="rect">
            <a:avLst/>
          </a:prstGeom>
        </p:spPr>
      </p:pic>
      <p:pic>
        <p:nvPicPr>
          <p:cNvPr id="9" name="圖片 8">
            <a:extLst>
              <a:ext uri="{FF2B5EF4-FFF2-40B4-BE49-F238E27FC236}">
                <a16:creationId xmlns:a16="http://schemas.microsoft.com/office/drawing/2014/main" id="{17858DC5-3912-4789-9439-BDAD5BF7E35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40845" y="6454044"/>
            <a:ext cx="2592189" cy="342446"/>
          </a:xfrm>
          <a:prstGeom prst="rect">
            <a:avLst/>
          </a:prstGeom>
        </p:spPr>
      </p:pic>
    </p:spTree>
    <p:extLst>
      <p:ext uri="{BB962C8B-B14F-4D97-AF65-F5344CB8AC3E}">
        <p14:creationId xmlns:p14="http://schemas.microsoft.com/office/powerpoint/2010/main" val="837979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solidFill>
                  <a:srgbClr val="000000"/>
                </a:solidFill>
                <a:effectLst>
                  <a:outerShdw blurRad="38100" dist="38100" dir="2700000" algn="tl">
                    <a:srgbClr val="C0C0C0"/>
                  </a:outerShdw>
                </a:effectLst>
              </a:rPr>
              <a:t>步驟</a:t>
            </a:r>
            <a:r>
              <a:rPr lang="en-US" altLang="zh-TW" sz="4000" dirty="0">
                <a:solidFill>
                  <a:srgbClr val="000000"/>
                </a:solidFill>
                <a:effectLst>
                  <a:outerShdw blurRad="38100" dist="38100" dir="2700000" algn="tl">
                    <a:srgbClr val="C0C0C0"/>
                  </a:outerShdw>
                </a:effectLst>
              </a:rPr>
              <a:t>1.</a:t>
            </a:r>
            <a:r>
              <a:rPr lang="zh-TW" altLang="en-US" sz="4000" dirty="0"/>
              <a:t>了解及建立</a:t>
            </a:r>
            <a:r>
              <a:rPr lang="en-US" altLang="zh-TW" sz="4000" dirty="0"/>
              <a:t>BI</a:t>
            </a:r>
            <a:r>
              <a:rPr lang="zh-TW" altLang="en-US" sz="4000" dirty="0"/>
              <a:t>對企業的影響</a:t>
            </a:r>
          </a:p>
        </p:txBody>
      </p:sp>
      <p:sp>
        <p:nvSpPr>
          <p:cNvPr id="3" name="內容版面配置區 2"/>
          <p:cNvSpPr>
            <a:spLocks noGrp="1"/>
          </p:cNvSpPr>
          <p:nvPr>
            <p:ph idx="1"/>
          </p:nvPr>
        </p:nvSpPr>
        <p:spPr/>
        <p:txBody>
          <a:bodyPr/>
          <a:lstStyle/>
          <a:p>
            <a:r>
              <a:rPr lang="zh-TW" altLang="en-US" dirty="0"/>
              <a:t>可從前述</a:t>
            </a:r>
            <a:r>
              <a:rPr lang="en-US" altLang="zh-TW" dirty="0"/>
              <a:t>BSC</a:t>
            </a:r>
            <a:r>
              <a:rPr lang="zh-TW" altLang="en-US" dirty="0"/>
              <a:t>的四大構面來探討及聚焦</a:t>
            </a:r>
            <a:endParaRPr lang="en-US" altLang="zh-TW" dirty="0"/>
          </a:p>
          <a:p>
            <a:pPr lvl="1">
              <a:spcBef>
                <a:spcPts val="900"/>
              </a:spcBef>
            </a:pPr>
            <a:r>
              <a:rPr lang="zh-TW" altLang="en-US" sz="2000" dirty="0">
                <a:solidFill>
                  <a:srgbClr val="000000"/>
                </a:solidFill>
              </a:rPr>
              <a:t>財務方面的影響可以是從獲利相關，例如銷售的成長、現金流的增加、經濟附加價值的產生例如股票價值的提昇、以及投資報酬等來探討。</a:t>
            </a:r>
          </a:p>
          <a:p>
            <a:pPr lvl="1">
              <a:spcBef>
                <a:spcPts val="900"/>
              </a:spcBef>
            </a:pPr>
            <a:r>
              <a:rPr lang="zh-TW" altLang="en-US" sz="2000" dirty="0">
                <a:solidFill>
                  <a:srgbClr val="000000"/>
                </a:solidFill>
              </a:rPr>
              <a:t>客戶面則是可以是客戶滿意、開發新客源、留住舊客戶、對於客戶的回應、市占率、以及協助客戶獲利能力的提昇等等。</a:t>
            </a:r>
          </a:p>
          <a:p>
            <a:pPr lvl="1">
              <a:spcBef>
                <a:spcPts val="900"/>
              </a:spcBef>
            </a:pPr>
            <a:r>
              <a:rPr lang="zh-TW" altLang="en-US" sz="2000" dirty="0">
                <a:solidFill>
                  <a:srgbClr val="000000"/>
                </a:solidFill>
              </a:rPr>
              <a:t>內部營運方面可以是如產品設計、產品開發、銷後服務、生產效率、品質、溝通、及使用者等等的探討。</a:t>
            </a:r>
          </a:p>
          <a:p>
            <a:pPr lvl="1">
              <a:spcBef>
                <a:spcPts val="900"/>
              </a:spcBef>
            </a:pPr>
            <a:r>
              <a:rPr lang="zh-TW" altLang="en-US" sz="2000" dirty="0">
                <a:solidFill>
                  <a:srgbClr val="000000"/>
                </a:solidFill>
              </a:rPr>
              <a:t>組織學習與成長包括員工技能，資訊系統生態、以及企業流程的改善等方面的影響 </a:t>
            </a:r>
            <a:r>
              <a:rPr lang="en-US" altLang="zh-TW" sz="2000" dirty="0">
                <a:solidFill>
                  <a:srgbClr val="000000"/>
                </a:solidFill>
              </a:rPr>
              <a:t>@ </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28</a:t>
            </a:fld>
            <a:endParaRPr lang="en-US" altLang="ko-KR"/>
          </a:p>
        </p:txBody>
      </p:sp>
    </p:spTree>
    <p:extLst>
      <p:ext uri="{BB962C8B-B14F-4D97-AF65-F5344CB8AC3E}">
        <p14:creationId xmlns:p14="http://schemas.microsoft.com/office/powerpoint/2010/main" val="407748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4016" y="304800"/>
            <a:ext cx="8892480" cy="820738"/>
          </a:xfrm>
        </p:spPr>
        <p:txBody>
          <a:bodyPr/>
          <a:lstStyle/>
          <a:p>
            <a:r>
              <a:rPr lang="zh-TW" altLang="en-US" sz="4000" dirty="0">
                <a:solidFill>
                  <a:srgbClr val="000000"/>
                </a:solidFill>
                <a:effectLst>
                  <a:outerShdw blurRad="38100" dist="38100" dir="2700000" algn="tl">
                    <a:srgbClr val="C0C0C0"/>
                  </a:outerShdw>
                </a:effectLst>
              </a:rPr>
              <a:t>步驟</a:t>
            </a:r>
            <a:r>
              <a:rPr lang="en-US" altLang="zh-TW" sz="4000" dirty="0">
                <a:solidFill>
                  <a:srgbClr val="000000"/>
                </a:solidFill>
                <a:effectLst>
                  <a:outerShdw blurRad="38100" dist="38100" dir="2700000" algn="tl">
                    <a:srgbClr val="C0C0C0"/>
                  </a:outerShdw>
                </a:effectLst>
              </a:rPr>
              <a:t>2.</a:t>
            </a:r>
            <a:r>
              <a:rPr lang="zh-TW" altLang="en-US" sz="4000" dirty="0">
                <a:solidFill>
                  <a:srgbClr val="000000"/>
                </a:solidFill>
              </a:rPr>
              <a:t>了解建置</a:t>
            </a:r>
            <a:r>
              <a:rPr lang="en-US" altLang="zh-TW" sz="4000" dirty="0">
                <a:solidFill>
                  <a:srgbClr val="000000"/>
                </a:solidFill>
              </a:rPr>
              <a:t>BI</a:t>
            </a:r>
            <a:r>
              <a:rPr lang="zh-TW" altLang="en-US" sz="4000" dirty="0">
                <a:solidFill>
                  <a:srgbClr val="000000"/>
                </a:solidFill>
              </a:rPr>
              <a:t>所期望的企業價值</a:t>
            </a:r>
            <a:r>
              <a:rPr lang="en-US" altLang="zh-TW" sz="4000" dirty="0">
                <a:solidFill>
                  <a:srgbClr val="000000"/>
                </a:solidFill>
              </a:rPr>
              <a:t>(1) </a:t>
            </a:r>
            <a:endParaRPr lang="zh-TW" altLang="en-US" sz="4000" dirty="0">
              <a:solidFill>
                <a:srgbClr val="000000"/>
              </a:solidFill>
            </a:endParaRPr>
          </a:p>
        </p:txBody>
      </p:sp>
      <p:sp>
        <p:nvSpPr>
          <p:cNvPr id="3" name="內容版面配置區 2"/>
          <p:cNvSpPr>
            <a:spLocks noGrp="1"/>
          </p:cNvSpPr>
          <p:nvPr>
            <p:ph idx="1"/>
          </p:nvPr>
        </p:nvSpPr>
        <p:spPr/>
        <p:txBody>
          <a:bodyPr/>
          <a:lstStyle/>
          <a:p>
            <a:r>
              <a:rPr lang="zh-TW" altLang="en-US" dirty="0">
                <a:solidFill>
                  <a:srgbClr val="000000"/>
                </a:solidFill>
              </a:rPr>
              <a:t>組織價值通常可以用下列四個更具體、以進一步量化的問題</a:t>
            </a:r>
            <a:r>
              <a:rPr lang="en-US" altLang="zh-TW" dirty="0">
                <a:solidFill>
                  <a:srgbClr val="000000"/>
                </a:solidFill>
              </a:rPr>
              <a:t>(Factual questions)</a:t>
            </a:r>
            <a:r>
              <a:rPr lang="zh-TW" altLang="en-US" dirty="0">
                <a:solidFill>
                  <a:srgbClr val="000000"/>
                </a:solidFill>
              </a:rPr>
              <a:t>來探討</a:t>
            </a:r>
          </a:p>
          <a:p>
            <a:pPr lvl="1"/>
            <a:r>
              <a:rPr lang="en-US" altLang="zh-TW" i="1" dirty="0">
                <a:solidFill>
                  <a:srgbClr val="0000FF"/>
                </a:solidFill>
              </a:rPr>
              <a:t>Better? </a:t>
            </a:r>
          </a:p>
          <a:p>
            <a:pPr lvl="1"/>
            <a:endParaRPr lang="zh-TW" altLang="en-US" i="1" dirty="0">
              <a:solidFill>
                <a:srgbClr val="0000FF"/>
              </a:solidFill>
            </a:endParaRPr>
          </a:p>
          <a:p>
            <a:pPr lvl="1"/>
            <a:r>
              <a:rPr lang="en-US" altLang="zh-TW" i="1" dirty="0">
                <a:solidFill>
                  <a:srgbClr val="0000FF"/>
                </a:solidFill>
              </a:rPr>
              <a:t>Cheaper? </a:t>
            </a:r>
          </a:p>
          <a:p>
            <a:pPr lvl="1"/>
            <a:endParaRPr lang="zh-TW" altLang="en-US" i="1" dirty="0">
              <a:solidFill>
                <a:srgbClr val="0000FF"/>
              </a:solidFill>
            </a:endParaRPr>
          </a:p>
          <a:p>
            <a:pPr lvl="1"/>
            <a:r>
              <a:rPr lang="en-US" altLang="zh-TW" i="1" dirty="0">
                <a:solidFill>
                  <a:srgbClr val="0000FF"/>
                </a:solidFill>
              </a:rPr>
              <a:t>Faster? </a:t>
            </a:r>
            <a:endParaRPr lang="zh-TW" altLang="en-US" i="1" dirty="0">
              <a:solidFill>
                <a:srgbClr val="0000FF"/>
              </a:solidFill>
            </a:endParaRPr>
          </a:p>
          <a:p>
            <a:pPr lvl="1"/>
            <a:endParaRPr lang="en-US" altLang="zh-TW" i="1" dirty="0">
              <a:solidFill>
                <a:srgbClr val="0000FF"/>
              </a:solidFill>
            </a:endParaRPr>
          </a:p>
          <a:p>
            <a:pPr lvl="1"/>
            <a:r>
              <a:rPr lang="en-US" altLang="zh-TW" i="1" dirty="0">
                <a:solidFill>
                  <a:srgbClr val="0000FF"/>
                </a:solidFill>
              </a:rPr>
              <a:t>Do more?</a:t>
            </a:r>
            <a:r>
              <a:rPr lang="en-US" altLang="zh-TW" dirty="0">
                <a:solidFill>
                  <a:srgbClr val="0000FF"/>
                </a:solidFill>
              </a:rPr>
              <a:t> </a:t>
            </a:r>
            <a:endParaRPr lang="zh-TW" altLang="en-US" dirty="0">
              <a:solidFill>
                <a:srgbClr val="0000FF"/>
              </a:solidFill>
            </a:endParaRP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29</a:t>
            </a:fld>
            <a:endParaRPr lang="en-US" altLang="ko-KR"/>
          </a:p>
        </p:txBody>
      </p:sp>
      <p:sp>
        <p:nvSpPr>
          <p:cNvPr id="6" name="AutoShape 5"/>
          <p:cNvSpPr>
            <a:spLocks noChangeArrowheads="1"/>
          </p:cNvSpPr>
          <p:nvPr/>
        </p:nvSpPr>
        <p:spPr bwMode="auto">
          <a:xfrm>
            <a:off x="2915989" y="2492524"/>
            <a:ext cx="5832475" cy="865187"/>
          </a:xfrm>
          <a:prstGeom prst="wedgeRoundRectCallout">
            <a:avLst>
              <a:gd name="adj1" fmla="val -59963"/>
              <a:gd name="adj2" fmla="val -22292"/>
              <a:gd name="adj3" fmla="val 16667"/>
            </a:avLst>
          </a:prstGeom>
          <a:solidFill>
            <a:srgbClr val="FFFFCC"/>
          </a:solidFill>
          <a:ln w="9525">
            <a:solidFill>
              <a:srgbClr val="993300"/>
            </a:solidFill>
            <a:miter lim="800000"/>
            <a:headEnd/>
            <a:tailEnd/>
          </a:ln>
        </p:spPr>
        <p:txBody>
          <a:bodyPr/>
          <a:lstStyle/>
          <a:p>
            <a:pPr eaLnBrk="1" hangingPunct="1">
              <a:lnSpc>
                <a:spcPct val="100000"/>
              </a:lnSpc>
              <a:spcAft>
                <a:spcPct val="0"/>
              </a:spcAft>
              <a:buClrTx/>
              <a:buSzTx/>
              <a:buFontTx/>
              <a:buNone/>
            </a:pPr>
            <a:r>
              <a:rPr lang="zh-TW" altLang="en-US" sz="1800" b="1">
                <a:solidFill>
                  <a:srgbClr val="0000CC"/>
                </a:solidFill>
                <a:latin typeface="標楷體" pitchFamily="65" charset="-120"/>
                <a:ea typeface="標楷體" pitchFamily="65" charset="-120"/>
              </a:rPr>
              <a:t>這部分可以是如品質變得更好</a:t>
            </a:r>
            <a:r>
              <a:rPr lang="en-US" altLang="zh-TW" sz="1800" b="1">
                <a:solidFill>
                  <a:srgbClr val="0000CC"/>
                </a:solidFill>
                <a:latin typeface="標楷體" pitchFamily="65" charset="-120"/>
                <a:ea typeface="標楷體" pitchFamily="65" charset="-120"/>
              </a:rPr>
              <a:t>(Better quality)</a:t>
            </a:r>
            <a:r>
              <a:rPr lang="zh-TW" altLang="en-US" sz="1800" b="1">
                <a:solidFill>
                  <a:srgbClr val="0000CC"/>
                </a:solidFill>
                <a:latin typeface="標楷體" pitchFamily="65" charset="-120"/>
                <a:ea typeface="標楷體" pitchFamily="65" charset="-120"/>
              </a:rPr>
              <a:t>或客戶對我方產品的更滿意 </a:t>
            </a:r>
            <a:r>
              <a:rPr lang="en-US" altLang="zh-TW" sz="1800" b="1">
                <a:solidFill>
                  <a:srgbClr val="0000CC"/>
                </a:solidFill>
                <a:latin typeface="標楷體" pitchFamily="65" charset="-120"/>
                <a:ea typeface="標楷體" pitchFamily="65" charset="-120"/>
              </a:rPr>
              <a:t>(Better satisfaction)</a:t>
            </a:r>
            <a:r>
              <a:rPr lang="zh-TW" altLang="en-US" sz="1800" b="1">
                <a:solidFill>
                  <a:srgbClr val="0000CC"/>
                </a:solidFill>
                <a:latin typeface="標楷體" pitchFamily="65" charset="-120"/>
                <a:ea typeface="標楷體" pitchFamily="65" charset="-120"/>
              </a:rPr>
              <a:t>等。</a:t>
            </a:r>
            <a:endParaRPr kumimoji="1" lang="zh-TW" altLang="en-US" sz="1800" b="1">
              <a:solidFill>
                <a:srgbClr val="0000CC"/>
              </a:solidFill>
              <a:latin typeface="標楷體" pitchFamily="65" charset="-120"/>
              <a:ea typeface="標楷體" pitchFamily="65" charset="-120"/>
            </a:endParaRPr>
          </a:p>
        </p:txBody>
      </p:sp>
      <p:sp>
        <p:nvSpPr>
          <p:cNvPr id="7" name="AutoShape 6"/>
          <p:cNvSpPr>
            <a:spLocks noChangeArrowheads="1"/>
          </p:cNvSpPr>
          <p:nvPr/>
        </p:nvSpPr>
        <p:spPr bwMode="auto">
          <a:xfrm>
            <a:off x="2915989" y="3502174"/>
            <a:ext cx="5832475" cy="719137"/>
          </a:xfrm>
          <a:prstGeom prst="wedgeRoundRectCallout">
            <a:avLst>
              <a:gd name="adj1" fmla="val -55579"/>
              <a:gd name="adj2" fmla="val -38963"/>
              <a:gd name="adj3" fmla="val 16667"/>
            </a:avLst>
          </a:prstGeom>
          <a:solidFill>
            <a:srgbClr val="FFFFCC"/>
          </a:solidFill>
          <a:ln w="9525">
            <a:solidFill>
              <a:srgbClr val="993300"/>
            </a:solidFill>
            <a:miter lim="800000"/>
            <a:headEnd/>
            <a:tailEnd/>
          </a:ln>
        </p:spPr>
        <p:txBody>
          <a:bodyPr/>
          <a:lstStyle/>
          <a:p>
            <a:pPr algn="ctr" eaLnBrk="1" hangingPunct="1">
              <a:lnSpc>
                <a:spcPct val="100000"/>
              </a:lnSpc>
              <a:spcAft>
                <a:spcPct val="0"/>
              </a:spcAft>
              <a:buClrTx/>
              <a:buSzTx/>
              <a:buFontTx/>
              <a:buNone/>
            </a:pPr>
            <a:r>
              <a:rPr lang="zh-TW" altLang="en-US" sz="1800" b="1">
                <a:solidFill>
                  <a:srgbClr val="0000CC"/>
                </a:solidFill>
                <a:latin typeface="標楷體" pitchFamily="65" charset="-120"/>
                <a:ea typeface="標楷體" pitchFamily="65" charset="-120"/>
              </a:rPr>
              <a:t>通常是指成本與價格方面的降低，例如開發成本、溝通成本等等。</a:t>
            </a:r>
          </a:p>
        </p:txBody>
      </p:sp>
      <p:sp>
        <p:nvSpPr>
          <p:cNvPr id="8" name="AutoShape 7"/>
          <p:cNvSpPr>
            <a:spLocks noChangeArrowheads="1"/>
          </p:cNvSpPr>
          <p:nvPr/>
        </p:nvSpPr>
        <p:spPr bwMode="auto">
          <a:xfrm>
            <a:off x="2628652" y="4364186"/>
            <a:ext cx="6119812" cy="719138"/>
          </a:xfrm>
          <a:prstGeom prst="wedgeRoundRectCallout">
            <a:avLst>
              <a:gd name="adj1" fmla="val -54227"/>
              <a:gd name="adj2" fmla="val -28810"/>
              <a:gd name="adj3" fmla="val 16667"/>
            </a:avLst>
          </a:prstGeom>
          <a:solidFill>
            <a:srgbClr val="FFFFCC"/>
          </a:solidFill>
          <a:ln w="9525">
            <a:solidFill>
              <a:srgbClr val="993300"/>
            </a:solidFill>
            <a:miter lim="800000"/>
            <a:headEnd/>
            <a:tailEnd/>
          </a:ln>
        </p:spPr>
        <p:txBody>
          <a:bodyPr/>
          <a:lstStyle/>
          <a:p>
            <a:pPr algn="ctr" eaLnBrk="1" hangingPunct="1">
              <a:lnSpc>
                <a:spcPct val="100000"/>
              </a:lnSpc>
              <a:spcAft>
                <a:spcPct val="0"/>
              </a:spcAft>
              <a:buClrTx/>
              <a:buSzTx/>
              <a:buFontTx/>
              <a:buNone/>
            </a:pPr>
            <a:r>
              <a:rPr lang="zh-TW" altLang="en-US" sz="1800" b="1">
                <a:solidFill>
                  <a:srgbClr val="0000CC"/>
                </a:solidFill>
                <a:latin typeface="標楷體" pitchFamily="65" charset="-120"/>
                <a:ea typeface="標楷體" pitchFamily="65" charset="-120"/>
              </a:rPr>
              <a:t>通常是指效率</a:t>
            </a:r>
            <a:r>
              <a:rPr lang="en-US" altLang="zh-TW" sz="1800" b="1">
                <a:solidFill>
                  <a:srgbClr val="0000CC"/>
                </a:solidFill>
                <a:latin typeface="標楷體" pitchFamily="65" charset="-120"/>
                <a:ea typeface="標楷體" pitchFamily="65" charset="-120"/>
              </a:rPr>
              <a:t>(Efficiency)</a:t>
            </a:r>
            <a:r>
              <a:rPr lang="zh-TW" altLang="en-US" sz="1800" b="1">
                <a:solidFill>
                  <a:srgbClr val="0000CC"/>
                </a:solidFill>
                <a:latin typeface="標楷體" pitchFamily="65" charset="-120"/>
                <a:ea typeface="標楷體" pitchFamily="65" charset="-120"/>
              </a:rPr>
              <a:t>的提昇，例如服務效率、新產品上市時間、銷售成長、生產效率等等。</a:t>
            </a:r>
          </a:p>
        </p:txBody>
      </p:sp>
      <p:sp>
        <p:nvSpPr>
          <p:cNvPr id="9" name="AutoShape 9"/>
          <p:cNvSpPr>
            <a:spLocks noChangeArrowheads="1"/>
          </p:cNvSpPr>
          <p:nvPr/>
        </p:nvSpPr>
        <p:spPr bwMode="auto">
          <a:xfrm>
            <a:off x="2700089" y="5445274"/>
            <a:ext cx="6048375" cy="1008062"/>
          </a:xfrm>
          <a:prstGeom prst="wedgeRoundRectCallout">
            <a:avLst>
              <a:gd name="adj1" fmla="val -52338"/>
              <a:gd name="adj2" fmla="val -39606"/>
              <a:gd name="adj3" fmla="val 16667"/>
            </a:avLst>
          </a:prstGeom>
          <a:solidFill>
            <a:srgbClr val="FFFFCC"/>
          </a:solidFill>
          <a:ln w="9525">
            <a:solidFill>
              <a:srgbClr val="993300"/>
            </a:solidFill>
            <a:miter lim="800000"/>
            <a:headEnd/>
            <a:tailEnd/>
          </a:ln>
        </p:spPr>
        <p:txBody>
          <a:bodyPr/>
          <a:lstStyle/>
          <a:p>
            <a:pPr algn="ctr" eaLnBrk="1" hangingPunct="1">
              <a:lnSpc>
                <a:spcPct val="100000"/>
              </a:lnSpc>
              <a:spcAft>
                <a:spcPct val="0"/>
              </a:spcAft>
              <a:buClrTx/>
              <a:buSzTx/>
              <a:buFontTx/>
              <a:buNone/>
            </a:pPr>
            <a:r>
              <a:rPr lang="zh-TW" altLang="en-US" sz="1800" b="1">
                <a:solidFill>
                  <a:srgbClr val="0000CC"/>
                </a:solidFill>
                <a:latin typeface="標楷體" pitchFamily="65" charset="-120"/>
                <a:ea typeface="標楷體" pitchFamily="65" charset="-120"/>
              </a:rPr>
              <a:t>這部分的含蓋是較廣；例如從新客源、市占率、產能、到資訊生態中企業的資訊系統數量、系統使用者數等等皆是。</a:t>
            </a:r>
          </a:p>
        </p:txBody>
      </p:sp>
    </p:spTree>
    <p:extLst>
      <p:ext uri="{BB962C8B-B14F-4D97-AF65-F5344CB8AC3E}">
        <p14:creationId xmlns:p14="http://schemas.microsoft.com/office/powerpoint/2010/main" val="195392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主題與學習目標</a:t>
            </a:r>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3</a:t>
            </a:fld>
            <a:endParaRPr lang="en-US" altLang="ko-KR"/>
          </a:p>
        </p:txBody>
      </p:sp>
      <p:sp>
        <p:nvSpPr>
          <p:cNvPr id="6" name="內容版面配置區 2"/>
          <p:cNvSpPr>
            <a:spLocks noGrp="1"/>
          </p:cNvSpPr>
          <p:nvPr>
            <p:ph idx="1"/>
          </p:nvPr>
        </p:nvSpPr>
        <p:spPr>
          <a:xfrm>
            <a:off x="252785" y="1989038"/>
            <a:ext cx="4967287" cy="4032250"/>
          </a:xfrm>
        </p:spPr>
        <p:txBody>
          <a:bodyPr/>
          <a:lstStyle/>
          <a:p>
            <a:pPr marL="457200" indent="-457200" eaLnBrk="1" hangingPunct="1">
              <a:buFont typeface="Wingdings" pitchFamily="2" charset="2"/>
              <a:buAutoNum type="arabicPeriod"/>
            </a:pPr>
            <a:r>
              <a:rPr lang="zh-TW" altLang="en-US" dirty="0">
                <a:solidFill>
                  <a:schemeClr val="tx2"/>
                </a:solidFill>
              </a:rPr>
              <a:t>衡量</a:t>
            </a:r>
            <a:r>
              <a:rPr lang="en-US" altLang="zh-TW" dirty="0">
                <a:solidFill>
                  <a:schemeClr val="tx2"/>
                </a:solidFill>
              </a:rPr>
              <a:t>BI</a:t>
            </a:r>
            <a:r>
              <a:rPr lang="zh-TW" altLang="en-US" dirty="0">
                <a:solidFill>
                  <a:schemeClr val="tx2"/>
                </a:solidFill>
              </a:rPr>
              <a:t>對於企業的效益</a:t>
            </a:r>
            <a:endParaRPr lang="en-US" altLang="zh-TW" dirty="0">
              <a:solidFill>
                <a:schemeClr val="tx2"/>
              </a:solidFill>
            </a:endParaRPr>
          </a:p>
          <a:p>
            <a:pPr marL="895350" lvl="1" indent="-381000" eaLnBrk="1" hangingPunct="1"/>
            <a:r>
              <a:rPr lang="en-US" altLang="zh-TW" sz="2400" i="1" dirty="0">
                <a:solidFill>
                  <a:schemeClr val="tx2"/>
                </a:solidFill>
              </a:rPr>
              <a:t>Why </a:t>
            </a:r>
            <a:r>
              <a:rPr lang="en-US" altLang="zh-TW" dirty="0">
                <a:solidFill>
                  <a:schemeClr val="tx2"/>
                </a:solidFill>
              </a:rPr>
              <a:t>(</a:t>
            </a:r>
            <a:r>
              <a:rPr lang="zh-TW" altLang="en-US" dirty="0">
                <a:solidFill>
                  <a:schemeClr val="tx2"/>
                </a:solidFill>
              </a:rPr>
              <a:t>為何需要衡量</a:t>
            </a:r>
            <a:r>
              <a:rPr lang="en-US" altLang="zh-TW" dirty="0">
                <a:solidFill>
                  <a:schemeClr val="tx2"/>
                </a:solidFill>
              </a:rPr>
              <a:t>)</a:t>
            </a:r>
          </a:p>
          <a:p>
            <a:pPr marL="895350" lvl="1" indent="-381000" eaLnBrk="1" hangingPunct="1"/>
            <a:r>
              <a:rPr lang="en-US" altLang="zh-TW" sz="2400" i="1" dirty="0">
                <a:solidFill>
                  <a:schemeClr val="tx2"/>
                </a:solidFill>
              </a:rPr>
              <a:t>What</a:t>
            </a:r>
            <a:r>
              <a:rPr lang="en-US" altLang="zh-TW" dirty="0">
                <a:solidFill>
                  <a:schemeClr val="tx2"/>
                </a:solidFill>
              </a:rPr>
              <a:t> (</a:t>
            </a:r>
            <a:r>
              <a:rPr lang="zh-TW" altLang="en-US" dirty="0">
                <a:solidFill>
                  <a:schemeClr val="tx2"/>
                </a:solidFill>
              </a:rPr>
              <a:t>定義</a:t>
            </a:r>
            <a:r>
              <a:rPr lang="en-US" altLang="zh-TW" dirty="0">
                <a:solidFill>
                  <a:schemeClr val="tx2"/>
                </a:solidFill>
              </a:rPr>
              <a:t>BI</a:t>
            </a:r>
            <a:r>
              <a:rPr lang="zh-TW" altLang="en-US" dirty="0">
                <a:solidFill>
                  <a:schemeClr val="tx2"/>
                </a:solidFill>
              </a:rPr>
              <a:t>的成效</a:t>
            </a:r>
            <a:r>
              <a:rPr lang="en-US" altLang="zh-TW" dirty="0">
                <a:solidFill>
                  <a:schemeClr val="tx2"/>
                </a:solidFill>
              </a:rPr>
              <a:t>)</a:t>
            </a:r>
          </a:p>
          <a:p>
            <a:pPr marL="895350" lvl="1" indent="-381000" eaLnBrk="1" hangingPunct="1"/>
            <a:r>
              <a:rPr lang="en-US" altLang="zh-TW" sz="2400" i="1" dirty="0">
                <a:solidFill>
                  <a:schemeClr val="tx2"/>
                </a:solidFill>
              </a:rPr>
              <a:t>Who</a:t>
            </a:r>
            <a:r>
              <a:rPr lang="en-US" altLang="zh-TW" dirty="0">
                <a:solidFill>
                  <a:schemeClr val="tx2"/>
                </a:solidFill>
              </a:rPr>
              <a:t> (BI</a:t>
            </a:r>
            <a:r>
              <a:rPr lang="zh-TW" altLang="en-US" dirty="0">
                <a:solidFill>
                  <a:schemeClr val="tx2"/>
                </a:solidFill>
              </a:rPr>
              <a:t>成效關鍵人員</a:t>
            </a:r>
            <a:r>
              <a:rPr lang="en-US" altLang="zh-TW" dirty="0">
                <a:solidFill>
                  <a:schemeClr val="tx2"/>
                </a:solidFill>
              </a:rPr>
              <a:t>)</a:t>
            </a:r>
          </a:p>
          <a:p>
            <a:pPr marL="895350" lvl="1" indent="-381000" eaLnBrk="1" hangingPunct="1"/>
            <a:r>
              <a:rPr lang="en-US" altLang="zh-TW" sz="2400" i="1" dirty="0">
                <a:solidFill>
                  <a:schemeClr val="tx2"/>
                </a:solidFill>
              </a:rPr>
              <a:t>How</a:t>
            </a:r>
            <a:r>
              <a:rPr lang="en-US" altLang="zh-TW" dirty="0">
                <a:solidFill>
                  <a:schemeClr val="tx2"/>
                </a:solidFill>
              </a:rPr>
              <a:t> (</a:t>
            </a:r>
            <a:r>
              <a:rPr lang="zh-TW" altLang="en-US" dirty="0">
                <a:solidFill>
                  <a:schemeClr val="tx2"/>
                </a:solidFill>
              </a:rPr>
              <a:t>專案管理方式</a:t>
            </a:r>
            <a:r>
              <a:rPr lang="en-US" altLang="zh-TW" dirty="0">
                <a:solidFill>
                  <a:schemeClr val="tx2"/>
                </a:solidFill>
              </a:rPr>
              <a:t>)</a:t>
            </a:r>
          </a:p>
          <a:p>
            <a:pPr marL="457200" indent="-457200" eaLnBrk="1" hangingPunct="1">
              <a:spcBef>
                <a:spcPts val="1200"/>
              </a:spcBef>
              <a:buFont typeface="Wingdings" pitchFamily="2" charset="2"/>
              <a:buAutoNum type="arabicPeriod"/>
            </a:pPr>
            <a:r>
              <a:rPr lang="zh-TW" altLang="en-US" dirty="0">
                <a:solidFill>
                  <a:schemeClr val="tx2"/>
                </a:solidFill>
              </a:rPr>
              <a:t>影響衡量</a:t>
            </a:r>
            <a:r>
              <a:rPr lang="en-US" altLang="zh-TW" dirty="0">
                <a:solidFill>
                  <a:schemeClr val="tx2"/>
                </a:solidFill>
              </a:rPr>
              <a:t>BI</a:t>
            </a:r>
            <a:r>
              <a:rPr lang="zh-TW" altLang="en-US" dirty="0">
                <a:solidFill>
                  <a:schemeClr val="tx2"/>
                </a:solidFill>
              </a:rPr>
              <a:t>成效的因素</a:t>
            </a:r>
            <a:endParaRPr lang="en-US" altLang="zh-TW" dirty="0">
              <a:solidFill>
                <a:schemeClr val="tx2"/>
              </a:solidFill>
            </a:endParaRPr>
          </a:p>
        </p:txBody>
      </p:sp>
      <p:grpSp>
        <p:nvGrpSpPr>
          <p:cNvPr id="7" name="Group 16"/>
          <p:cNvGrpSpPr>
            <a:grpSpLocks/>
          </p:cNvGrpSpPr>
          <p:nvPr/>
        </p:nvGrpSpPr>
        <p:grpSpPr bwMode="auto">
          <a:xfrm>
            <a:off x="4356100" y="1988476"/>
            <a:ext cx="4464051" cy="4032250"/>
            <a:chOff x="2744" y="1026"/>
            <a:chExt cx="2812" cy="2540"/>
          </a:xfrm>
        </p:grpSpPr>
        <p:sp>
          <p:nvSpPr>
            <p:cNvPr id="8" name="內容版面配置區 2"/>
            <p:cNvSpPr>
              <a:spLocks/>
            </p:cNvSpPr>
            <p:nvPr/>
          </p:nvSpPr>
          <p:spPr bwMode="auto">
            <a:xfrm>
              <a:off x="3288" y="1026"/>
              <a:ext cx="2268" cy="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457200" indent="-457200" defTabSz="687388" eaLnBrk="1" hangingPunct="1">
                <a:lnSpc>
                  <a:spcPct val="100000"/>
                </a:lnSpc>
                <a:buFont typeface="Wingdings" pitchFamily="2" charset="2"/>
                <a:buNone/>
              </a:pPr>
              <a:r>
                <a:rPr lang="zh-TW" altLang="en-US" sz="2900" dirty="0">
                  <a:solidFill>
                    <a:schemeClr val="tx2"/>
                  </a:solidFill>
                  <a:latin typeface="Arial" pitchFamily="34" charset="0"/>
                  <a:ea typeface="標楷體" pitchFamily="65" charset="-120"/>
                </a:rPr>
                <a:t>學習目標 </a:t>
              </a:r>
              <a:r>
                <a:rPr lang="en-US" altLang="zh-TW" sz="2000" dirty="0">
                  <a:solidFill>
                    <a:schemeClr val="tx2"/>
                  </a:solidFill>
                  <a:latin typeface="Arial" pitchFamily="34" charset="0"/>
                  <a:ea typeface="標楷體" pitchFamily="65" charset="-120"/>
                </a:rPr>
                <a:t>(p.412)</a:t>
              </a:r>
            </a:p>
            <a:p>
              <a:pPr marL="457200" indent="-457200" defTabSz="687388">
                <a:lnSpc>
                  <a:spcPct val="100000"/>
                </a:lnSpc>
                <a:buFont typeface="Wingdings" pitchFamily="2" charset="2"/>
                <a:buAutoNum type="arabicPeriod"/>
              </a:pPr>
              <a:r>
                <a:rPr lang="zh-TW" altLang="en-US" sz="2000" dirty="0">
                  <a:solidFill>
                    <a:schemeClr val="tx2"/>
                  </a:solidFill>
                  <a:latin typeface="Arial" pitchFamily="34" charset="0"/>
                  <a:ea typeface="標楷體" pitchFamily="65" charset="-120"/>
                </a:rPr>
                <a:t>瞭</a:t>
              </a:r>
              <a:r>
                <a:rPr lang="zh-TW" altLang="zh-TW" sz="2000" dirty="0">
                  <a:solidFill>
                    <a:schemeClr val="tx2"/>
                  </a:solidFill>
                  <a:latin typeface="Arial" pitchFamily="34" charset="0"/>
                  <a:ea typeface="標楷體" pitchFamily="65" charset="-120"/>
                </a:rPr>
                <a:t>解商業智慧對於企業效益是多面向</a:t>
              </a:r>
              <a:r>
                <a:rPr lang="zh-TW" altLang="en-US" sz="2000" dirty="0">
                  <a:solidFill>
                    <a:schemeClr val="tx2"/>
                  </a:solidFill>
                  <a:latin typeface="Arial" pitchFamily="34" charset="0"/>
                  <a:ea typeface="標楷體" pitchFamily="65" charset="-120"/>
                </a:rPr>
                <a:t>與</a:t>
              </a:r>
              <a:r>
                <a:rPr lang="zh-TW" altLang="zh-TW" sz="2000" dirty="0">
                  <a:solidFill>
                    <a:schemeClr val="tx2"/>
                  </a:solidFill>
                  <a:latin typeface="Arial" pitchFamily="34" charset="0"/>
                  <a:ea typeface="標楷體" pitchFamily="65" charset="-120"/>
                </a:rPr>
                <a:t>長期</a:t>
              </a:r>
              <a:r>
                <a:rPr lang="zh-TW" altLang="en-US" sz="2000" dirty="0">
                  <a:solidFill>
                    <a:schemeClr val="tx2"/>
                  </a:solidFill>
                  <a:latin typeface="Arial" pitchFamily="34" charset="0"/>
                  <a:ea typeface="標楷體" pitchFamily="65" charset="-120"/>
                </a:rPr>
                <a:t>性</a:t>
              </a:r>
              <a:endParaRPr lang="zh-TW" altLang="zh-TW" sz="2000" dirty="0">
                <a:solidFill>
                  <a:schemeClr val="tx2"/>
                </a:solidFill>
                <a:latin typeface="Arial" pitchFamily="34" charset="0"/>
                <a:ea typeface="標楷體" pitchFamily="65" charset="-120"/>
              </a:endParaRPr>
            </a:p>
            <a:p>
              <a:pPr marL="457200" indent="-457200" defTabSz="687388">
                <a:lnSpc>
                  <a:spcPct val="100000"/>
                </a:lnSpc>
                <a:buFont typeface="Wingdings" pitchFamily="2" charset="2"/>
                <a:buAutoNum type="arabicPeriod"/>
              </a:pPr>
              <a:r>
                <a:rPr lang="zh-TW" altLang="en-US" sz="2000" dirty="0">
                  <a:solidFill>
                    <a:schemeClr val="tx2"/>
                  </a:solidFill>
                  <a:latin typeface="Arial" pitchFamily="34" charset="0"/>
                  <a:ea typeface="標楷體" pitchFamily="65" charset="-120"/>
                </a:rPr>
                <a:t>瞭</a:t>
              </a:r>
              <a:r>
                <a:rPr lang="zh-TW" altLang="zh-TW" sz="2000" dirty="0">
                  <a:solidFill>
                    <a:schemeClr val="tx2"/>
                  </a:solidFill>
                  <a:latin typeface="Arial" pitchFamily="34" charset="0"/>
                  <a:ea typeface="標楷體" pitchFamily="65" charset="-120"/>
                </a:rPr>
                <a:t>解各方面的效益現有的評估方式</a:t>
              </a:r>
            </a:p>
            <a:p>
              <a:pPr marL="457200" indent="-457200" defTabSz="687388">
                <a:lnSpc>
                  <a:spcPct val="100000"/>
                </a:lnSpc>
                <a:buFont typeface="Wingdings" pitchFamily="2" charset="2"/>
                <a:buAutoNum type="arabicPeriod"/>
              </a:pPr>
              <a:r>
                <a:rPr lang="zh-TW" altLang="zh-TW" sz="2000" dirty="0">
                  <a:solidFill>
                    <a:schemeClr val="tx2"/>
                  </a:solidFill>
                  <a:latin typeface="Arial" pitchFamily="34" charset="0"/>
                  <a:ea typeface="標楷體" pitchFamily="65" charset="-120"/>
                </a:rPr>
                <a:t>知道如何運用專案管理方式來定義並檢視效益</a:t>
              </a:r>
            </a:p>
            <a:p>
              <a:pPr marL="457200" indent="-457200" defTabSz="687388">
                <a:lnSpc>
                  <a:spcPct val="100000"/>
                </a:lnSpc>
                <a:buFont typeface="Wingdings" pitchFamily="2" charset="2"/>
                <a:buAutoNum type="arabicPeriod"/>
              </a:pPr>
              <a:r>
                <a:rPr lang="zh-TW" altLang="zh-TW" sz="2000" dirty="0">
                  <a:solidFill>
                    <a:schemeClr val="tx2"/>
                  </a:solidFill>
                  <a:latin typeface="Arial" pitchFamily="34" charset="0"/>
                  <a:ea typeface="標楷體" pitchFamily="65" charset="-120"/>
                </a:rPr>
                <a:t>知道如何運用</a:t>
              </a:r>
              <a:r>
                <a:rPr lang="en-US" altLang="zh-TW" sz="2000" dirty="0">
                  <a:solidFill>
                    <a:schemeClr val="tx2"/>
                  </a:solidFill>
                  <a:latin typeface="Arial" pitchFamily="34" charset="0"/>
                  <a:ea typeface="標楷體" pitchFamily="65" charset="-120"/>
                </a:rPr>
                <a:t>CMMI</a:t>
              </a:r>
              <a:r>
                <a:rPr lang="zh-TW" altLang="en-US" sz="2000" dirty="0">
                  <a:solidFill>
                    <a:schemeClr val="tx2"/>
                  </a:solidFill>
                  <a:latin typeface="Arial" pitchFamily="34" charset="0"/>
                  <a:ea typeface="標楷體" pitchFamily="65" charset="-120"/>
                </a:rPr>
                <a:t>能力度來協助企業效益的維持</a:t>
              </a:r>
              <a:endParaRPr lang="en-US" altLang="zh-TW" sz="2000" dirty="0">
                <a:solidFill>
                  <a:schemeClr val="tx2"/>
                </a:solidFill>
                <a:latin typeface="Arial" pitchFamily="34" charset="0"/>
                <a:ea typeface="標楷體" pitchFamily="65" charset="-120"/>
              </a:endParaRPr>
            </a:p>
          </p:txBody>
        </p:sp>
        <p:sp>
          <p:nvSpPr>
            <p:cNvPr id="9" name="Line 7"/>
            <p:cNvSpPr>
              <a:spLocks noChangeShapeType="1"/>
            </p:cNvSpPr>
            <p:nvPr/>
          </p:nvSpPr>
          <p:spPr bwMode="auto">
            <a:xfrm flipV="1">
              <a:off x="2789" y="1434"/>
              <a:ext cx="454" cy="9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lstStyle/>
            <a:p>
              <a:endParaRPr lang="zh-TW" altLang="en-US">
                <a:solidFill>
                  <a:schemeClr val="tx2"/>
                </a:solidFill>
              </a:endParaRPr>
            </a:p>
          </p:txBody>
        </p:sp>
        <p:sp>
          <p:nvSpPr>
            <p:cNvPr id="10" name="Line 8"/>
            <p:cNvSpPr>
              <a:spLocks noChangeShapeType="1"/>
            </p:cNvSpPr>
            <p:nvPr/>
          </p:nvSpPr>
          <p:spPr bwMode="auto">
            <a:xfrm flipV="1">
              <a:off x="2789" y="1797"/>
              <a:ext cx="454"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lstStyle/>
            <a:p>
              <a:endParaRPr lang="zh-TW" altLang="en-US">
                <a:solidFill>
                  <a:schemeClr val="tx2"/>
                </a:solidFill>
              </a:endParaRPr>
            </a:p>
          </p:txBody>
        </p:sp>
        <p:sp>
          <p:nvSpPr>
            <p:cNvPr id="11" name="Line 9"/>
            <p:cNvSpPr>
              <a:spLocks noChangeShapeType="1"/>
            </p:cNvSpPr>
            <p:nvPr/>
          </p:nvSpPr>
          <p:spPr bwMode="auto">
            <a:xfrm flipV="1">
              <a:off x="2744" y="2160"/>
              <a:ext cx="499" cy="54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lstStyle/>
            <a:p>
              <a:endParaRPr lang="zh-TW" altLang="en-US">
                <a:solidFill>
                  <a:schemeClr val="tx2"/>
                </a:solidFill>
              </a:endParaRPr>
            </a:p>
          </p:txBody>
        </p:sp>
        <p:sp>
          <p:nvSpPr>
            <p:cNvPr id="12" name="Line 10"/>
            <p:cNvSpPr>
              <a:spLocks noChangeShapeType="1"/>
            </p:cNvSpPr>
            <p:nvPr/>
          </p:nvSpPr>
          <p:spPr bwMode="auto">
            <a:xfrm>
              <a:off x="2789" y="2296"/>
              <a:ext cx="454" cy="22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lstStyle/>
            <a:p>
              <a:endParaRPr lang="zh-TW" altLang="en-US">
                <a:solidFill>
                  <a:schemeClr val="tx2"/>
                </a:solidFill>
              </a:endParaRPr>
            </a:p>
          </p:txBody>
        </p:sp>
        <p:sp>
          <p:nvSpPr>
            <p:cNvPr id="13" name="Line 11"/>
            <p:cNvSpPr>
              <a:spLocks noChangeShapeType="1"/>
            </p:cNvSpPr>
            <p:nvPr/>
          </p:nvSpPr>
          <p:spPr bwMode="auto">
            <a:xfrm flipV="1">
              <a:off x="2789" y="1797"/>
              <a:ext cx="454" cy="27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lstStyle/>
            <a:p>
              <a:endParaRPr lang="zh-TW" altLang="en-US">
                <a:solidFill>
                  <a:schemeClr val="tx2"/>
                </a:solidFill>
              </a:endParaRPr>
            </a:p>
          </p:txBody>
        </p:sp>
        <p:sp>
          <p:nvSpPr>
            <p:cNvPr id="14" name="Line 12"/>
            <p:cNvSpPr>
              <a:spLocks noChangeShapeType="1"/>
            </p:cNvSpPr>
            <p:nvPr/>
          </p:nvSpPr>
          <p:spPr bwMode="auto">
            <a:xfrm flipV="1">
              <a:off x="2744" y="1435"/>
              <a:ext cx="499" cy="1269"/>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lstStyle/>
            <a:p>
              <a:endParaRPr lang="zh-TW" altLang="en-US">
                <a:solidFill>
                  <a:schemeClr val="tx2"/>
                </a:solidFill>
              </a:endParaRPr>
            </a:p>
          </p:txBody>
        </p:sp>
        <p:sp>
          <p:nvSpPr>
            <p:cNvPr id="15" name="Line 13"/>
            <p:cNvSpPr>
              <a:spLocks noChangeShapeType="1"/>
            </p:cNvSpPr>
            <p:nvPr/>
          </p:nvSpPr>
          <p:spPr bwMode="auto">
            <a:xfrm flipV="1">
              <a:off x="2744" y="1797"/>
              <a:ext cx="499" cy="9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lstStyle/>
            <a:p>
              <a:endParaRPr lang="zh-TW" altLang="en-US">
                <a:solidFill>
                  <a:schemeClr val="tx2"/>
                </a:solidFill>
              </a:endParaRPr>
            </a:p>
          </p:txBody>
        </p:sp>
        <p:sp>
          <p:nvSpPr>
            <p:cNvPr id="16" name="Line 14"/>
            <p:cNvSpPr>
              <a:spLocks noChangeShapeType="1"/>
            </p:cNvSpPr>
            <p:nvPr/>
          </p:nvSpPr>
          <p:spPr bwMode="auto">
            <a:xfrm flipV="1">
              <a:off x="2744" y="2524"/>
              <a:ext cx="499" cy="1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lstStyle/>
            <a:p>
              <a:endParaRPr lang="zh-TW" altLang="en-US">
                <a:solidFill>
                  <a:schemeClr val="tx2"/>
                </a:solidFill>
              </a:endParaRPr>
            </a:p>
          </p:txBody>
        </p:sp>
        <p:sp>
          <p:nvSpPr>
            <p:cNvPr id="17" name="Line 15"/>
            <p:cNvSpPr>
              <a:spLocks noChangeShapeType="1"/>
            </p:cNvSpPr>
            <p:nvPr/>
          </p:nvSpPr>
          <p:spPr bwMode="auto">
            <a:xfrm flipV="1">
              <a:off x="2789" y="2160"/>
              <a:ext cx="454" cy="1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lstStyle/>
            <a:p>
              <a:endParaRPr lang="zh-TW" altLang="en-US">
                <a:solidFill>
                  <a:schemeClr val="tx2"/>
                </a:solidFill>
              </a:endParaRPr>
            </a:p>
          </p:txBody>
        </p:sp>
      </p:grpSp>
    </p:spTree>
    <p:extLst>
      <p:ext uri="{BB962C8B-B14F-4D97-AF65-F5344CB8AC3E}">
        <p14:creationId xmlns:p14="http://schemas.microsoft.com/office/powerpoint/2010/main" val="346863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304800"/>
            <a:ext cx="8856984" cy="820738"/>
          </a:xfrm>
        </p:spPr>
        <p:txBody>
          <a:bodyPr/>
          <a:lstStyle/>
          <a:p>
            <a:r>
              <a:rPr lang="zh-TW" altLang="en-US" sz="4000" dirty="0">
                <a:latin typeface="Arial" pitchFamily="34" charset="0"/>
              </a:rPr>
              <a:t>步驟</a:t>
            </a:r>
            <a:r>
              <a:rPr lang="en-US" altLang="zh-TW" sz="4000" dirty="0">
                <a:latin typeface="Arial" pitchFamily="34" charset="0"/>
              </a:rPr>
              <a:t>2.</a:t>
            </a:r>
            <a:r>
              <a:rPr lang="zh-TW" altLang="en-US" sz="4000" dirty="0">
                <a:latin typeface="Arial" pitchFamily="34" charset="0"/>
              </a:rPr>
              <a:t>了解建置</a:t>
            </a:r>
            <a:r>
              <a:rPr lang="en-US" altLang="zh-TW" sz="4000" dirty="0">
                <a:latin typeface="Arial" pitchFamily="34" charset="0"/>
              </a:rPr>
              <a:t>BI</a:t>
            </a:r>
            <a:r>
              <a:rPr lang="zh-TW" altLang="en-US" sz="4000" dirty="0">
                <a:latin typeface="Arial" pitchFamily="34" charset="0"/>
              </a:rPr>
              <a:t>所期望的組織價值</a:t>
            </a:r>
            <a:r>
              <a:rPr lang="en-US" altLang="zh-TW" sz="4000" dirty="0">
                <a:latin typeface="Arial" pitchFamily="34" charset="0"/>
              </a:rPr>
              <a:t>(2)</a:t>
            </a:r>
            <a:endParaRPr lang="zh-TW" altLang="en-US" sz="4000" dirty="0"/>
          </a:p>
        </p:txBody>
      </p:sp>
      <p:sp>
        <p:nvSpPr>
          <p:cNvPr id="3" name="內容版面配置區 2"/>
          <p:cNvSpPr>
            <a:spLocks noGrp="1"/>
          </p:cNvSpPr>
          <p:nvPr>
            <p:ph idx="1"/>
          </p:nvPr>
        </p:nvSpPr>
        <p:spPr/>
        <p:txBody>
          <a:bodyPr/>
          <a:lstStyle/>
          <a:p>
            <a:r>
              <a:rPr lang="zh-TW" altLang="en-US" dirty="0">
                <a:solidFill>
                  <a:srgbClr val="000000"/>
                </a:solidFill>
              </a:rPr>
              <a:t>用上述四個具體問題來描述所期望帶來的影響 </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30</a:t>
            </a:fld>
            <a:endParaRPr lang="en-US" altLang="ko-KR"/>
          </a:p>
        </p:txBody>
      </p:sp>
      <p:pic>
        <p:nvPicPr>
          <p:cNvPr id="7" name="圖片 6">
            <a:extLst>
              <a:ext uri="{FF2B5EF4-FFF2-40B4-BE49-F238E27FC236}">
                <a16:creationId xmlns:a16="http://schemas.microsoft.com/office/drawing/2014/main" id="{5265F13C-D705-4C39-A2C1-194368C99106}"/>
              </a:ext>
            </a:extLst>
          </p:cNvPr>
          <p:cNvPicPr>
            <a:picLocks noChangeAspect="1"/>
          </p:cNvPicPr>
          <p:nvPr/>
        </p:nvPicPr>
        <p:blipFill>
          <a:blip r:embed="rId2"/>
          <a:stretch>
            <a:fillRect/>
          </a:stretch>
        </p:blipFill>
        <p:spPr>
          <a:xfrm>
            <a:off x="352288" y="2276872"/>
            <a:ext cx="8388424" cy="3701251"/>
          </a:xfrm>
          <a:prstGeom prst="rect">
            <a:avLst/>
          </a:prstGeom>
        </p:spPr>
      </p:pic>
    </p:spTree>
    <p:extLst>
      <p:ext uri="{BB962C8B-B14F-4D97-AF65-F5344CB8AC3E}">
        <p14:creationId xmlns:p14="http://schemas.microsoft.com/office/powerpoint/2010/main" val="1393021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solidFill>
                  <a:srgbClr val="000000"/>
                </a:solidFill>
                <a:effectLst>
                  <a:outerShdw blurRad="38100" dist="38100" dir="2700000" algn="tl">
                    <a:srgbClr val="C0C0C0"/>
                  </a:outerShdw>
                </a:effectLst>
              </a:rPr>
              <a:t>步驟</a:t>
            </a:r>
            <a:r>
              <a:rPr lang="en-US" altLang="zh-TW" sz="4000" dirty="0">
                <a:solidFill>
                  <a:srgbClr val="000000"/>
                </a:solidFill>
                <a:effectLst>
                  <a:outerShdw blurRad="38100" dist="38100" dir="2700000" algn="tl">
                    <a:srgbClr val="C0C0C0"/>
                  </a:outerShdw>
                </a:effectLst>
              </a:rPr>
              <a:t>3.</a:t>
            </a:r>
            <a:r>
              <a:rPr lang="zh-TW" altLang="en-US" sz="4000" dirty="0">
                <a:solidFill>
                  <a:srgbClr val="000000"/>
                </a:solidFill>
              </a:rPr>
              <a:t>建立適當的度量方法或</a:t>
            </a:r>
            <a:r>
              <a:rPr lang="en-US" altLang="zh-TW" sz="4000" dirty="0">
                <a:solidFill>
                  <a:srgbClr val="000000"/>
                </a:solidFill>
              </a:rPr>
              <a:t>KPI </a:t>
            </a:r>
            <a:endParaRPr lang="zh-TW" altLang="en-US" sz="4000" dirty="0">
              <a:solidFill>
                <a:srgbClr val="000000"/>
              </a:solidFill>
            </a:endParaRPr>
          </a:p>
        </p:txBody>
      </p:sp>
      <p:sp>
        <p:nvSpPr>
          <p:cNvPr id="3" name="內容版面配置區 2"/>
          <p:cNvSpPr>
            <a:spLocks noGrp="1"/>
          </p:cNvSpPr>
          <p:nvPr>
            <p:ph idx="1"/>
          </p:nvPr>
        </p:nvSpPr>
        <p:spPr>
          <a:xfrm>
            <a:off x="395536" y="1628800"/>
            <a:ext cx="8229600" cy="4695825"/>
          </a:xfrm>
        </p:spPr>
        <p:txBody>
          <a:bodyPr/>
          <a:lstStyle/>
          <a:p>
            <a:pPr marL="419100" indent="-419100"/>
            <a:r>
              <a:rPr lang="zh-TW" altLang="en-US" sz="2200" dirty="0">
                <a:solidFill>
                  <a:srgbClr val="000000"/>
                </a:solidFill>
              </a:rPr>
              <a:t>針對所選擇的組織效益進一步建立度量，即</a:t>
            </a:r>
            <a:r>
              <a:rPr lang="en-US" altLang="zh-TW" sz="2200" dirty="0">
                <a:solidFill>
                  <a:srgbClr val="000000"/>
                </a:solidFill>
              </a:rPr>
              <a:t>MOV</a:t>
            </a:r>
          </a:p>
          <a:p>
            <a:pPr marL="419100" indent="-419100"/>
            <a:r>
              <a:rPr lang="en-US" altLang="zh-TW" sz="2200" dirty="0">
                <a:solidFill>
                  <a:srgbClr val="000000"/>
                </a:solidFill>
              </a:rPr>
              <a:t>MOV KPI</a:t>
            </a:r>
            <a:r>
              <a:rPr lang="zh-TW" altLang="en-US" sz="2200" dirty="0">
                <a:solidFill>
                  <a:srgbClr val="000000"/>
                </a:solidFill>
              </a:rPr>
              <a:t>的單位。一般說來可分成下列幾種：</a:t>
            </a:r>
          </a:p>
          <a:p>
            <a:pPr marL="692150" lvl="1" indent="-400050">
              <a:lnSpc>
                <a:spcPct val="80000"/>
              </a:lnSpc>
              <a:buFont typeface="Wingdings 2" pitchFamily="18" charset="2"/>
              <a:buAutoNum type="arabicPeriod"/>
            </a:pPr>
            <a:r>
              <a:rPr lang="zh-TW" altLang="en-US" sz="2100" dirty="0">
                <a:solidFill>
                  <a:srgbClr val="0000FF"/>
                </a:solidFill>
              </a:rPr>
              <a:t>金錢貨幣單位</a:t>
            </a:r>
            <a:r>
              <a:rPr lang="en-US" altLang="zh-TW" sz="2100" dirty="0">
                <a:solidFill>
                  <a:srgbClr val="0000FF"/>
                </a:solidFill>
              </a:rPr>
              <a:t>(Money</a:t>
            </a:r>
            <a:r>
              <a:rPr lang="zh-TW" altLang="en-US" sz="2100" dirty="0">
                <a:solidFill>
                  <a:srgbClr val="0000FF"/>
                </a:solidFill>
              </a:rPr>
              <a:t>新台幣或美元</a:t>
            </a:r>
            <a:r>
              <a:rPr lang="en-US" altLang="zh-TW" sz="2100" dirty="0">
                <a:solidFill>
                  <a:srgbClr val="0000FF"/>
                </a:solidFill>
              </a:rPr>
              <a:t>)</a:t>
            </a:r>
            <a:endParaRPr lang="zh-TW" altLang="en-US" sz="2100" dirty="0">
              <a:solidFill>
                <a:srgbClr val="0000FF"/>
              </a:solidFill>
            </a:endParaRPr>
          </a:p>
          <a:p>
            <a:pPr marL="692150" lvl="1" indent="-400050">
              <a:lnSpc>
                <a:spcPct val="80000"/>
              </a:lnSpc>
              <a:buFont typeface="Wingdings 2" pitchFamily="18" charset="2"/>
              <a:buAutoNum type="arabicPeriod"/>
            </a:pPr>
            <a:endParaRPr lang="zh-TW" altLang="en-US" sz="2100" dirty="0">
              <a:solidFill>
                <a:srgbClr val="0000FF"/>
              </a:solidFill>
            </a:endParaRPr>
          </a:p>
          <a:p>
            <a:pPr marL="692150" lvl="1" indent="-400050">
              <a:lnSpc>
                <a:spcPct val="80000"/>
              </a:lnSpc>
              <a:buFont typeface="Wingdings 2" pitchFamily="18" charset="2"/>
              <a:buAutoNum type="arabicPeriod"/>
            </a:pPr>
            <a:r>
              <a:rPr lang="zh-TW" altLang="en-US" sz="2100" dirty="0">
                <a:solidFill>
                  <a:srgbClr val="0000FF"/>
                </a:solidFill>
              </a:rPr>
              <a:t>百分比 </a:t>
            </a:r>
            <a:r>
              <a:rPr lang="en-US" altLang="zh-TW" sz="2100" dirty="0">
                <a:solidFill>
                  <a:srgbClr val="0000FF"/>
                </a:solidFill>
              </a:rPr>
              <a:t>(Percentage)</a:t>
            </a:r>
          </a:p>
          <a:p>
            <a:pPr marL="692150" lvl="1" indent="-400050">
              <a:lnSpc>
                <a:spcPct val="80000"/>
              </a:lnSpc>
              <a:buFont typeface="Wingdings 2" pitchFamily="18" charset="2"/>
              <a:buAutoNum type="arabicPeriod"/>
            </a:pPr>
            <a:endParaRPr lang="zh-TW" altLang="en-US" sz="2100" dirty="0">
              <a:solidFill>
                <a:srgbClr val="0000FF"/>
              </a:solidFill>
            </a:endParaRPr>
          </a:p>
          <a:p>
            <a:pPr marL="692150" lvl="1" indent="-400050">
              <a:lnSpc>
                <a:spcPct val="80000"/>
              </a:lnSpc>
              <a:buFont typeface="Wingdings 2" pitchFamily="18" charset="2"/>
              <a:buAutoNum type="arabicPeriod"/>
            </a:pPr>
            <a:r>
              <a:rPr lang="zh-TW" altLang="en-US" sz="2100" dirty="0">
                <a:solidFill>
                  <a:srgbClr val="0000FF"/>
                </a:solidFill>
              </a:rPr>
              <a:t>時間</a:t>
            </a:r>
          </a:p>
          <a:p>
            <a:pPr marL="692150" lvl="1" indent="-400050">
              <a:lnSpc>
                <a:spcPct val="80000"/>
              </a:lnSpc>
              <a:buFont typeface="Wingdings 2" pitchFamily="18" charset="2"/>
              <a:buAutoNum type="arabicPeriod"/>
            </a:pPr>
            <a:endParaRPr lang="zh-TW" altLang="en-US" sz="2100" dirty="0">
              <a:solidFill>
                <a:srgbClr val="0000FF"/>
              </a:solidFill>
            </a:endParaRPr>
          </a:p>
          <a:p>
            <a:pPr marL="692150" lvl="1" indent="-400050">
              <a:lnSpc>
                <a:spcPct val="80000"/>
              </a:lnSpc>
              <a:buFont typeface="Wingdings 2" pitchFamily="18" charset="2"/>
              <a:buAutoNum type="arabicPeriod"/>
            </a:pPr>
            <a:r>
              <a:rPr lang="zh-TW" altLang="en-US" sz="2100" dirty="0">
                <a:solidFill>
                  <a:srgbClr val="0000FF"/>
                </a:solidFill>
              </a:rPr>
              <a:t>次數 </a:t>
            </a:r>
            <a:r>
              <a:rPr lang="en-US" altLang="zh-TW" sz="2100" dirty="0">
                <a:solidFill>
                  <a:srgbClr val="0000FF"/>
                </a:solidFill>
              </a:rPr>
              <a:t>(Counts)</a:t>
            </a:r>
          </a:p>
          <a:p>
            <a:pPr marL="692150" lvl="1" indent="-400050">
              <a:lnSpc>
                <a:spcPct val="80000"/>
              </a:lnSpc>
              <a:buFont typeface="Wingdings 2" pitchFamily="18" charset="2"/>
              <a:buAutoNum type="arabicPeriod"/>
            </a:pPr>
            <a:endParaRPr lang="zh-TW" altLang="en-US" sz="2100" dirty="0">
              <a:solidFill>
                <a:srgbClr val="0000FF"/>
              </a:solidFill>
            </a:endParaRPr>
          </a:p>
          <a:p>
            <a:pPr marL="692150" lvl="1" indent="-400050">
              <a:lnSpc>
                <a:spcPct val="80000"/>
              </a:lnSpc>
              <a:buFont typeface="Wingdings 2" pitchFamily="18" charset="2"/>
              <a:buAutoNum type="arabicPeriod"/>
            </a:pPr>
            <a:r>
              <a:rPr lang="zh-TW" altLang="en-US" sz="2100" dirty="0">
                <a:solidFill>
                  <a:srgbClr val="0000FF"/>
                </a:solidFill>
              </a:rPr>
              <a:t>名次</a:t>
            </a: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31</a:t>
            </a:fld>
            <a:endParaRPr lang="en-US" altLang="ko-KR"/>
          </a:p>
        </p:txBody>
      </p:sp>
      <p:sp>
        <p:nvSpPr>
          <p:cNvPr id="7" name="AutoShape 6"/>
          <p:cNvSpPr>
            <a:spLocks noChangeArrowheads="1"/>
          </p:cNvSpPr>
          <p:nvPr/>
        </p:nvSpPr>
        <p:spPr bwMode="auto">
          <a:xfrm>
            <a:off x="5850930" y="2456358"/>
            <a:ext cx="2627312" cy="935037"/>
          </a:xfrm>
          <a:prstGeom prst="wedgeRoundRectCallout">
            <a:avLst>
              <a:gd name="adj1" fmla="val -62083"/>
              <a:gd name="adj2" fmla="val -24361"/>
              <a:gd name="adj3" fmla="val 16667"/>
            </a:avLst>
          </a:prstGeom>
          <a:solidFill>
            <a:srgbClr val="FFFFCC"/>
          </a:solidFill>
          <a:ln w="9525">
            <a:solidFill>
              <a:srgbClr val="990000"/>
            </a:solidFill>
            <a:miter lim="800000"/>
            <a:headEnd/>
            <a:tailEnd/>
          </a:ln>
        </p:spPr>
        <p:txBody>
          <a:bodyPr/>
          <a:lstStyle/>
          <a:p>
            <a:pPr algn="ctr" eaLnBrk="1" hangingPunct="1">
              <a:lnSpc>
                <a:spcPct val="100000"/>
              </a:lnSpc>
              <a:spcAft>
                <a:spcPct val="0"/>
              </a:spcAft>
              <a:buClrTx/>
              <a:buSzTx/>
              <a:buFontTx/>
              <a:buNone/>
            </a:pPr>
            <a:r>
              <a:rPr lang="zh-TW" altLang="en-US" sz="1800" b="1">
                <a:solidFill>
                  <a:srgbClr val="0000CC"/>
                </a:solidFill>
                <a:latin typeface="Arial" pitchFamily="34" charset="0"/>
                <a:ea typeface="標楷體" pitchFamily="65" charset="-120"/>
                <a:cs typeface="微軟正黑體" pitchFamily="34" charset="-120"/>
              </a:rPr>
              <a:t>這是最常用的，例如成本的降低數額、收入、股票價值等等</a:t>
            </a:r>
          </a:p>
        </p:txBody>
      </p:sp>
      <p:sp>
        <p:nvSpPr>
          <p:cNvPr id="8" name="AutoShape 7"/>
          <p:cNvSpPr>
            <a:spLocks noChangeArrowheads="1"/>
          </p:cNvSpPr>
          <p:nvPr/>
        </p:nvSpPr>
        <p:spPr bwMode="auto">
          <a:xfrm>
            <a:off x="3779912" y="3497968"/>
            <a:ext cx="3383012" cy="648072"/>
          </a:xfrm>
          <a:prstGeom prst="wedgeRoundRectCallout">
            <a:avLst>
              <a:gd name="adj1" fmla="val -55857"/>
              <a:gd name="adj2" fmla="val -80258"/>
              <a:gd name="adj3" fmla="val 16667"/>
            </a:avLst>
          </a:prstGeom>
          <a:solidFill>
            <a:srgbClr val="FFFFCC"/>
          </a:solidFill>
          <a:ln w="9525">
            <a:solidFill>
              <a:srgbClr val="990000"/>
            </a:solidFill>
            <a:miter lim="800000"/>
            <a:headEnd/>
            <a:tailEnd/>
          </a:ln>
        </p:spPr>
        <p:txBody>
          <a:bodyPr/>
          <a:lstStyle/>
          <a:p>
            <a:pPr algn="ctr" eaLnBrk="1" hangingPunct="1">
              <a:lnSpc>
                <a:spcPct val="100000"/>
              </a:lnSpc>
              <a:spcAft>
                <a:spcPct val="0"/>
              </a:spcAft>
              <a:buClrTx/>
              <a:buSzTx/>
              <a:buFontTx/>
              <a:buNone/>
            </a:pPr>
            <a:r>
              <a:rPr lang="zh-TW" altLang="en-US" sz="1800" b="1" dirty="0">
                <a:solidFill>
                  <a:srgbClr val="0000CC"/>
                </a:solidFill>
                <a:latin typeface="Arial" pitchFamily="34" charset="0"/>
                <a:ea typeface="標楷體" pitchFamily="65" charset="-120"/>
                <a:cs typeface="微軟正黑體" pitchFamily="34" charset="-120"/>
              </a:rPr>
              <a:t>例如提昇或降低的相對百分比，或是使用率等等皆是</a:t>
            </a:r>
          </a:p>
        </p:txBody>
      </p:sp>
      <p:sp>
        <p:nvSpPr>
          <p:cNvPr id="9" name="AutoShape 8"/>
          <p:cNvSpPr>
            <a:spLocks noChangeArrowheads="1"/>
          </p:cNvSpPr>
          <p:nvPr/>
        </p:nvSpPr>
        <p:spPr bwMode="auto">
          <a:xfrm>
            <a:off x="3491880" y="4221088"/>
            <a:ext cx="3312368" cy="792163"/>
          </a:xfrm>
          <a:prstGeom prst="wedgeRoundRectCallout">
            <a:avLst>
              <a:gd name="adj1" fmla="val -81922"/>
              <a:gd name="adj2" fmla="val -72982"/>
              <a:gd name="adj3" fmla="val 16667"/>
            </a:avLst>
          </a:prstGeom>
          <a:solidFill>
            <a:srgbClr val="FFFFCC"/>
          </a:solidFill>
          <a:ln w="9525">
            <a:solidFill>
              <a:srgbClr val="990000"/>
            </a:solidFill>
            <a:miter lim="800000"/>
            <a:headEnd/>
            <a:tailEnd/>
          </a:ln>
        </p:spPr>
        <p:txBody>
          <a:bodyPr/>
          <a:lstStyle/>
          <a:p>
            <a:pPr algn="ctr" eaLnBrk="1" hangingPunct="1">
              <a:lnSpc>
                <a:spcPct val="100000"/>
              </a:lnSpc>
              <a:spcAft>
                <a:spcPct val="0"/>
              </a:spcAft>
              <a:buClrTx/>
              <a:buSzTx/>
              <a:buFontTx/>
              <a:buNone/>
            </a:pPr>
            <a:r>
              <a:rPr lang="zh-TW" altLang="en-US" sz="1800" b="1">
                <a:solidFill>
                  <a:srgbClr val="0000CC"/>
                </a:solidFill>
                <a:latin typeface="Arial" pitchFamily="34" charset="0"/>
                <a:ea typeface="標楷體" pitchFamily="65" charset="-120"/>
                <a:cs typeface="微軟正黑體" pitchFamily="34" charset="-120"/>
              </a:rPr>
              <a:t>通常指例如效率提昇多少時間、或是降低多少的時間差等</a:t>
            </a:r>
          </a:p>
        </p:txBody>
      </p:sp>
      <p:sp>
        <p:nvSpPr>
          <p:cNvPr id="10" name="AutoShape 9"/>
          <p:cNvSpPr>
            <a:spLocks noChangeArrowheads="1"/>
          </p:cNvSpPr>
          <p:nvPr/>
        </p:nvSpPr>
        <p:spPr bwMode="auto">
          <a:xfrm>
            <a:off x="3562623" y="5085184"/>
            <a:ext cx="4249737" cy="792163"/>
          </a:xfrm>
          <a:prstGeom prst="wedgeRoundRectCallout">
            <a:avLst>
              <a:gd name="adj1" fmla="val -67824"/>
              <a:gd name="adj2" fmla="val -65914"/>
              <a:gd name="adj3" fmla="val 16667"/>
            </a:avLst>
          </a:prstGeom>
          <a:solidFill>
            <a:srgbClr val="FFFFCC"/>
          </a:solidFill>
          <a:ln w="9525">
            <a:solidFill>
              <a:srgbClr val="990000"/>
            </a:solidFill>
            <a:miter lim="800000"/>
            <a:headEnd/>
            <a:tailEnd/>
          </a:ln>
        </p:spPr>
        <p:txBody>
          <a:bodyPr/>
          <a:lstStyle/>
          <a:p>
            <a:pPr algn="ctr" eaLnBrk="1" hangingPunct="1">
              <a:lnSpc>
                <a:spcPct val="100000"/>
              </a:lnSpc>
              <a:spcAft>
                <a:spcPct val="0"/>
              </a:spcAft>
              <a:buClrTx/>
              <a:buSzTx/>
              <a:buFontTx/>
              <a:buNone/>
            </a:pPr>
            <a:r>
              <a:rPr lang="zh-TW" altLang="en-US" sz="1800" b="1">
                <a:solidFill>
                  <a:srgbClr val="0000CC"/>
                </a:solidFill>
                <a:latin typeface="標楷體" pitchFamily="65" charset="-120"/>
                <a:ea typeface="標楷體" pitchFamily="65" charset="-120"/>
                <a:cs typeface="微軟正黑體" pitchFamily="34" charset="-120"/>
              </a:rPr>
              <a:t>例如錯誤數或缺失數、報表頁數、及如前述的人數</a:t>
            </a:r>
            <a:r>
              <a:rPr lang="en-US" altLang="zh-TW" sz="1800" b="1">
                <a:solidFill>
                  <a:srgbClr val="0000CC"/>
                </a:solidFill>
                <a:latin typeface="標楷體" pitchFamily="65" charset="-120"/>
                <a:ea typeface="標楷體" pitchFamily="65" charset="-120"/>
                <a:cs typeface="微軟正黑體" pitchFamily="34" charset="-120"/>
              </a:rPr>
              <a:t>(</a:t>
            </a:r>
            <a:r>
              <a:rPr lang="zh-TW" altLang="en-US" sz="1800" b="1">
                <a:solidFill>
                  <a:srgbClr val="0000CC"/>
                </a:solidFill>
                <a:latin typeface="標楷體" pitchFamily="65" charset="-120"/>
                <a:ea typeface="標楷體" pitchFamily="65" charset="-120"/>
                <a:cs typeface="微軟正黑體" pitchFamily="34" charset="-120"/>
              </a:rPr>
              <a:t>使用者、客戶數</a:t>
            </a:r>
            <a:r>
              <a:rPr lang="en-US" altLang="zh-TW" sz="1800" b="1">
                <a:solidFill>
                  <a:srgbClr val="0000CC"/>
                </a:solidFill>
                <a:latin typeface="標楷體" pitchFamily="65" charset="-120"/>
                <a:ea typeface="標楷體" pitchFamily="65" charset="-120"/>
                <a:cs typeface="微軟正黑體" pitchFamily="34" charset="-120"/>
              </a:rPr>
              <a:t>)</a:t>
            </a:r>
            <a:r>
              <a:rPr lang="zh-TW" altLang="en-US" sz="1800" b="1">
                <a:solidFill>
                  <a:srgbClr val="0000CC"/>
                </a:solidFill>
                <a:latin typeface="標楷體" pitchFamily="65" charset="-120"/>
                <a:ea typeface="標楷體" pitchFamily="65" charset="-120"/>
                <a:cs typeface="微軟正黑體" pitchFamily="34" charset="-120"/>
              </a:rPr>
              <a:t>等</a:t>
            </a:r>
          </a:p>
        </p:txBody>
      </p:sp>
      <p:sp>
        <p:nvSpPr>
          <p:cNvPr id="11" name="AutoShape 10"/>
          <p:cNvSpPr>
            <a:spLocks noChangeArrowheads="1"/>
          </p:cNvSpPr>
          <p:nvPr/>
        </p:nvSpPr>
        <p:spPr bwMode="auto">
          <a:xfrm>
            <a:off x="1259632" y="5733256"/>
            <a:ext cx="2233612" cy="720725"/>
          </a:xfrm>
          <a:prstGeom prst="wedgeRoundRectCallout">
            <a:avLst>
              <a:gd name="adj1" fmla="val -37471"/>
              <a:gd name="adj2" fmla="val -101622"/>
              <a:gd name="adj3" fmla="val 16667"/>
            </a:avLst>
          </a:prstGeom>
          <a:solidFill>
            <a:srgbClr val="FFFFCC"/>
          </a:solidFill>
          <a:ln w="9525">
            <a:solidFill>
              <a:srgbClr val="990000"/>
            </a:solidFill>
            <a:miter lim="800000"/>
            <a:headEnd/>
            <a:tailEnd/>
          </a:ln>
        </p:spPr>
        <p:txBody>
          <a:bodyPr/>
          <a:lstStyle/>
          <a:p>
            <a:pPr algn="ctr" eaLnBrk="1" hangingPunct="1">
              <a:lnSpc>
                <a:spcPct val="100000"/>
              </a:lnSpc>
              <a:spcAft>
                <a:spcPct val="0"/>
              </a:spcAft>
              <a:buClrTx/>
              <a:buSzTx/>
              <a:buFontTx/>
              <a:buNone/>
            </a:pPr>
            <a:r>
              <a:rPr lang="zh-TW" altLang="en-US" sz="1800" b="1">
                <a:solidFill>
                  <a:srgbClr val="0000CC"/>
                </a:solidFill>
                <a:latin typeface="Arial" pitchFamily="34" charset="0"/>
                <a:ea typeface="標楷體" pitchFamily="65" charset="-120"/>
                <a:cs typeface="微軟正黑體" pitchFamily="34" charset="-120"/>
              </a:rPr>
              <a:t>例如競爭力排名、品牌價值排名等等</a:t>
            </a:r>
          </a:p>
        </p:txBody>
      </p:sp>
    </p:spTree>
    <p:extLst>
      <p:ext uri="{BB962C8B-B14F-4D97-AF65-F5344CB8AC3E}">
        <p14:creationId xmlns:p14="http://schemas.microsoft.com/office/powerpoint/2010/main" val="107734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solidFill>
                  <a:srgbClr val="000000"/>
                </a:solidFill>
                <a:effectLst>
                  <a:outerShdw blurRad="38100" dist="38100" dir="2700000" algn="tl">
                    <a:srgbClr val="C0C0C0"/>
                  </a:outerShdw>
                </a:effectLst>
              </a:rPr>
              <a:t>步驟</a:t>
            </a:r>
            <a:r>
              <a:rPr lang="en-US" altLang="zh-TW" sz="4000" dirty="0">
                <a:solidFill>
                  <a:srgbClr val="000000"/>
                </a:solidFill>
                <a:effectLst>
                  <a:outerShdw blurRad="38100" dist="38100" dir="2700000" algn="tl">
                    <a:srgbClr val="C0C0C0"/>
                  </a:outerShdw>
                </a:effectLst>
              </a:rPr>
              <a:t>4.</a:t>
            </a:r>
            <a:r>
              <a:rPr lang="zh-TW" altLang="en-US" sz="4000" dirty="0">
                <a:solidFill>
                  <a:srgbClr val="000000"/>
                </a:solidFill>
              </a:rPr>
              <a:t>描述欲達成的目標</a:t>
            </a:r>
            <a:r>
              <a:rPr lang="en-US" altLang="zh-TW" sz="4000" dirty="0">
                <a:solidFill>
                  <a:srgbClr val="000000"/>
                </a:solidFill>
              </a:rPr>
              <a:t>(MOV)(1)</a:t>
            </a:r>
            <a:endParaRPr lang="zh-TW" altLang="en-US" sz="4000" dirty="0">
              <a:solidFill>
                <a:srgbClr val="000000"/>
              </a:solidFill>
            </a:endParaRPr>
          </a:p>
        </p:txBody>
      </p:sp>
      <p:sp>
        <p:nvSpPr>
          <p:cNvPr id="3" name="內容版面配置區 2"/>
          <p:cNvSpPr>
            <a:spLocks noGrp="1"/>
          </p:cNvSpPr>
          <p:nvPr>
            <p:ph idx="1"/>
          </p:nvPr>
        </p:nvSpPr>
        <p:spPr/>
        <p:txBody>
          <a:bodyPr/>
          <a:lstStyle/>
          <a:p>
            <a:r>
              <a:rPr lang="zh-TW" altLang="en-US" dirty="0">
                <a:solidFill>
                  <a:srgbClr val="000000"/>
                </a:solidFill>
              </a:rPr>
              <a:t>先來看課本提供的目標描述英文例子：</a:t>
            </a:r>
            <a:endParaRPr lang="en-US" altLang="zh-TW" dirty="0">
              <a:solidFill>
                <a:srgbClr val="000000"/>
              </a:solidFill>
            </a:endParaRPr>
          </a:p>
          <a:p>
            <a:endParaRPr lang="en-US" altLang="zh-TW" dirty="0">
              <a:solidFill>
                <a:srgbClr val="000000"/>
              </a:solidFill>
            </a:endParaRPr>
          </a:p>
          <a:p>
            <a:endParaRPr lang="en-US" altLang="zh-TW" dirty="0">
              <a:solidFill>
                <a:srgbClr val="000000"/>
              </a:solidFill>
            </a:endParaRPr>
          </a:p>
          <a:p>
            <a:endParaRPr lang="en-US" altLang="zh-TW" dirty="0">
              <a:solidFill>
                <a:srgbClr val="000000"/>
              </a:solidFill>
            </a:endParaRPr>
          </a:p>
          <a:p>
            <a:endParaRPr lang="en-US" altLang="zh-TW" dirty="0">
              <a:solidFill>
                <a:srgbClr val="000000"/>
              </a:solidFill>
            </a:endParaRPr>
          </a:p>
          <a:p>
            <a:endParaRPr lang="en-US" altLang="zh-TW" dirty="0">
              <a:solidFill>
                <a:srgbClr val="000000"/>
              </a:solidFill>
            </a:endParaRPr>
          </a:p>
          <a:p>
            <a:endParaRPr lang="en-US" altLang="zh-TW" sz="1200" dirty="0">
              <a:solidFill>
                <a:srgbClr val="000000"/>
              </a:solidFill>
            </a:endParaRPr>
          </a:p>
          <a:p>
            <a:r>
              <a:rPr lang="zh-TW" altLang="en-US" sz="2000" dirty="0">
                <a:solidFill>
                  <a:srgbClr val="000000"/>
                </a:solidFill>
              </a:rPr>
              <a:t>因此，對於目標定義的描述，有別於以往總是大作文章一番或是虛應故事；</a:t>
            </a:r>
            <a:r>
              <a:rPr lang="en-US" altLang="zh-TW" sz="2000" dirty="0">
                <a:solidFill>
                  <a:srgbClr val="000000"/>
                </a:solidFill>
              </a:rPr>
              <a:t>MOV</a:t>
            </a:r>
            <a:r>
              <a:rPr lang="zh-TW" altLang="en-US" sz="2000" dirty="0">
                <a:solidFill>
                  <a:srgbClr val="000000"/>
                </a:solidFill>
              </a:rPr>
              <a:t>需要：</a:t>
            </a:r>
            <a:r>
              <a:rPr lang="en-US" altLang="zh-TW" sz="2000" dirty="0">
                <a:solidFill>
                  <a:srgbClr val="000000"/>
                </a:solidFill>
              </a:rPr>
              <a:t>(1)</a:t>
            </a:r>
            <a:r>
              <a:rPr lang="zh-TW" altLang="en-US" sz="2000" dirty="0">
                <a:solidFill>
                  <a:srgbClr val="000000"/>
                </a:solidFill>
              </a:rPr>
              <a:t>具體的、量化的陳述，好讓日後在驗收、或檢驗成效時可操作或可測試 </a:t>
            </a:r>
            <a:r>
              <a:rPr lang="en-US" altLang="zh-TW" sz="2000" dirty="0">
                <a:solidFill>
                  <a:srgbClr val="000000"/>
                </a:solidFill>
              </a:rPr>
              <a:t>@</a:t>
            </a:r>
          </a:p>
          <a:p>
            <a:endParaRPr lang="en-US" altLang="zh-TW" dirty="0">
              <a:solidFill>
                <a:srgbClr val="000000"/>
              </a:solidFill>
            </a:endParaRP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32</a:t>
            </a:fld>
            <a:endParaRPr lang="en-US" altLang="ko-KR"/>
          </a:p>
        </p:txBody>
      </p:sp>
      <p:sp>
        <p:nvSpPr>
          <p:cNvPr id="6" name="矩形 3"/>
          <p:cNvSpPr>
            <a:spLocks noChangeArrowheads="1"/>
          </p:cNvSpPr>
          <p:nvPr/>
        </p:nvSpPr>
        <p:spPr bwMode="auto">
          <a:xfrm>
            <a:off x="930225" y="2295822"/>
            <a:ext cx="7242175" cy="830997"/>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zh-TW" altLang="en-US" sz="2400" b="1" dirty="0">
                <a:solidFill>
                  <a:srgbClr val="000000"/>
                </a:solidFill>
              </a:rPr>
              <a:t>目標：</a:t>
            </a:r>
            <a:r>
              <a:rPr lang="en-US" altLang="zh-TW" sz="2400" b="1" dirty="0">
                <a:solidFill>
                  <a:srgbClr val="000000"/>
                </a:solidFill>
              </a:rPr>
              <a:t>Install new BI hardware and software to improve our customer service to world class levels</a:t>
            </a:r>
            <a:endParaRPr lang="zh-TW" altLang="en-US" sz="2400" b="1" dirty="0">
              <a:solidFill>
                <a:srgbClr val="000000"/>
              </a:solidFill>
            </a:endParaRPr>
          </a:p>
        </p:txBody>
      </p:sp>
      <p:sp>
        <p:nvSpPr>
          <p:cNvPr id="7" name="矩形 4"/>
          <p:cNvSpPr>
            <a:spLocks noChangeArrowheads="1"/>
          </p:cNvSpPr>
          <p:nvPr/>
        </p:nvSpPr>
        <p:spPr bwMode="auto">
          <a:xfrm>
            <a:off x="899592" y="3429000"/>
            <a:ext cx="7242175" cy="1200329"/>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zh-TW" altLang="en-US" sz="2400" b="1" dirty="0">
                <a:solidFill>
                  <a:srgbClr val="000000"/>
                </a:solidFill>
              </a:rPr>
              <a:t>目標：</a:t>
            </a:r>
            <a:r>
              <a:rPr lang="en-US" sz="2400" b="1" dirty="0">
                <a:solidFill>
                  <a:srgbClr val="000000"/>
                </a:solidFill>
              </a:rPr>
              <a:t> </a:t>
            </a:r>
            <a:r>
              <a:rPr lang="en-US" altLang="zh-TW" sz="2400" b="1" dirty="0">
                <a:solidFill>
                  <a:srgbClr val="000000"/>
                </a:solidFill>
              </a:rPr>
              <a:t>Respond to 95% of our customers’ inquiries within 90 seconds with less than 5% callbacks about the same problem</a:t>
            </a:r>
            <a:endParaRPr lang="zh-TW" altLang="en-US" sz="2400" b="1" dirty="0">
              <a:solidFill>
                <a:srgbClr val="000000"/>
              </a:solidFill>
            </a:endParaRPr>
          </a:p>
        </p:txBody>
      </p:sp>
      <p:sp>
        <p:nvSpPr>
          <p:cNvPr id="8" name="AutoShape 10"/>
          <p:cNvSpPr>
            <a:spLocks noChangeArrowheads="1"/>
          </p:cNvSpPr>
          <p:nvPr/>
        </p:nvSpPr>
        <p:spPr bwMode="auto">
          <a:xfrm>
            <a:off x="7092281" y="2913360"/>
            <a:ext cx="1805460" cy="1595760"/>
          </a:xfrm>
          <a:prstGeom prst="wedgeRoundRectCallout">
            <a:avLst>
              <a:gd name="adj1" fmla="val -87892"/>
              <a:gd name="adj2" fmla="val -16499"/>
              <a:gd name="adj3" fmla="val 16667"/>
            </a:avLst>
          </a:prstGeom>
          <a:solidFill>
            <a:srgbClr val="FFFFCC"/>
          </a:solidFill>
          <a:ln w="9525">
            <a:solidFill>
              <a:srgbClr val="990000"/>
            </a:solidFill>
            <a:miter lim="800000"/>
            <a:headEnd/>
            <a:tailEnd/>
          </a:ln>
        </p:spPr>
        <p:txBody>
          <a:bodyPr lIns="18000" tIns="10800" rIns="18000" bIns="10800"/>
          <a:lstStyle/>
          <a:p>
            <a:pPr eaLnBrk="1" hangingPunct="1">
              <a:lnSpc>
                <a:spcPct val="100000"/>
              </a:lnSpc>
              <a:spcAft>
                <a:spcPct val="0"/>
              </a:spcAft>
              <a:buClrTx/>
              <a:buSzTx/>
              <a:buFontTx/>
              <a:buNone/>
            </a:pPr>
            <a:r>
              <a:rPr lang="zh-TW" altLang="en-US" sz="1800" b="1">
                <a:solidFill>
                  <a:schemeClr val="tx1"/>
                </a:solidFill>
                <a:latin typeface="Arial" pitchFamily="34" charset="0"/>
                <a:ea typeface="標楷體" pitchFamily="65" charset="-120"/>
                <a:cs typeface="微軟正黑體" pitchFamily="34" charset="-120"/>
              </a:rPr>
              <a:t>在</a:t>
            </a:r>
            <a:r>
              <a:rPr lang="en-US" altLang="zh-TW" sz="1800" b="1" i="1">
                <a:solidFill>
                  <a:srgbClr val="FF3300"/>
                </a:solidFill>
                <a:latin typeface="Arial" pitchFamily="34" charset="0"/>
                <a:ea typeface="標楷體" pitchFamily="65" charset="-120"/>
                <a:cs typeface="微軟正黑體" pitchFamily="34" charset="-120"/>
              </a:rPr>
              <a:t>BSC</a:t>
            </a:r>
            <a:r>
              <a:rPr lang="zh-TW" altLang="en-US" sz="1800" b="1" i="1">
                <a:solidFill>
                  <a:srgbClr val="FF3300"/>
                </a:solidFill>
                <a:latin typeface="Arial" pitchFamily="34" charset="0"/>
                <a:ea typeface="標楷體" pitchFamily="65" charset="-120"/>
                <a:cs typeface="微軟正黑體" pitchFamily="34" charset="-120"/>
              </a:rPr>
              <a:t>客戶面</a:t>
            </a:r>
            <a:r>
              <a:rPr lang="zh-TW" altLang="en-US" sz="1800" b="1">
                <a:solidFill>
                  <a:schemeClr val="tx1"/>
                </a:solidFill>
                <a:latin typeface="Arial" pitchFamily="34" charset="0"/>
                <a:ea typeface="標楷體" pitchFamily="65" charset="-120"/>
                <a:cs typeface="微軟正黑體" pitchFamily="34" charset="-120"/>
              </a:rPr>
              <a:t>，著種於</a:t>
            </a:r>
            <a:r>
              <a:rPr lang="zh-TW" altLang="en-US" sz="1800" b="1" i="1">
                <a:solidFill>
                  <a:srgbClr val="FF3300"/>
                </a:solidFill>
                <a:latin typeface="Arial" pitchFamily="34" charset="0"/>
                <a:ea typeface="標楷體" pitchFamily="65" charset="-120"/>
                <a:cs typeface="微軟正黑體" pitchFamily="34" charset="-120"/>
              </a:rPr>
              <a:t>對客戶回應</a:t>
            </a:r>
            <a:r>
              <a:rPr lang="en-US" altLang="zh-TW" sz="1800" b="1">
                <a:solidFill>
                  <a:schemeClr val="tx1"/>
                </a:solidFill>
                <a:latin typeface="Arial" pitchFamily="34" charset="0"/>
                <a:ea typeface="標楷體" pitchFamily="65" charset="-120"/>
                <a:cs typeface="微軟正黑體" pitchFamily="34" charset="-120"/>
              </a:rPr>
              <a:t>(d)</a:t>
            </a:r>
            <a:r>
              <a:rPr lang="zh-TW" altLang="en-US" sz="1800" b="1">
                <a:solidFill>
                  <a:schemeClr val="tx1"/>
                </a:solidFill>
                <a:latin typeface="Arial" pitchFamily="34" charset="0"/>
                <a:ea typeface="標楷體" pitchFamily="65" charset="-120"/>
                <a:cs typeface="微軟正黑體" pitchFamily="34" charset="-120"/>
              </a:rPr>
              <a:t>的效率</a:t>
            </a:r>
            <a:r>
              <a:rPr lang="en-US" altLang="zh-TW" sz="1800" b="1">
                <a:solidFill>
                  <a:schemeClr val="tx1"/>
                </a:solidFill>
                <a:latin typeface="Arial" pitchFamily="34" charset="0"/>
                <a:ea typeface="標楷體" pitchFamily="65" charset="-120"/>
                <a:cs typeface="微軟正黑體" pitchFamily="34" charset="-120"/>
                <a:sym typeface="Wingdings" pitchFamily="2" charset="2"/>
              </a:rPr>
              <a:t>(</a:t>
            </a:r>
            <a:r>
              <a:rPr lang="en-US" altLang="zh-TW" sz="1800" b="1" i="1">
                <a:solidFill>
                  <a:srgbClr val="FF3300"/>
                </a:solidFill>
                <a:latin typeface="Arial" pitchFamily="34" charset="0"/>
                <a:ea typeface="標楷體" pitchFamily="65" charset="-120"/>
                <a:cs typeface="微軟正黑體" pitchFamily="34" charset="-120"/>
                <a:sym typeface="Wingdings" pitchFamily="2" charset="2"/>
              </a:rPr>
              <a:t>Faster</a:t>
            </a:r>
            <a:r>
              <a:rPr lang="en-US" altLang="zh-TW" sz="1800" b="1">
                <a:solidFill>
                  <a:schemeClr val="tx1"/>
                </a:solidFill>
                <a:latin typeface="Arial" pitchFamily="34" charset="0"/>
                <a:ea typeface="標楷體" pitchFamily="65" charset="-120"/>
                <a:cs typeface="微軟正黑體" pitchFamily="34" charset="-120"/>
                <a:sym typeface="Wingdings" pitchFamily="2" charset="2"/>
              </a:rPr>
              <a:t>)</a:t>
            </a:r>
            <a:r>
              <a:rPr lang="zh-TW" altLang="en-US" sz="1800" b="1">
                <a:solidFill>
                  <a:schemeClr val="tx1"/>
                </a:solidFill>
                <a:latin typeface="Arial" pitchFamily="34" charset="0"/>
                <a:ea typeface="標楷體" pitchFamily="65" charset="-120"/>
                <a:cs typeface="微軟正黑體" pitchFamily="34" charset="-120"/>
                <a:sym typeface="Wingdings" pitchFamily="2" charset="2"/>
              </a:rPr>
              <a:t>，並用</a:t>
            </a:r>
            <a:r>
              <a:rPr lang="en-US" altLang="zh-TW" sz="1800" b="1" i="1">
                <a:solidFill>
                  <a:srgbClr val="FF3300"/>
                </a:solidFill>
                <a:latin typeface="Arial" pitchFamily="34" charset="0"/>
                <a:ea typeface="標楷體" pitchFamily="65" charset="-120"/>
                <a:cs typeface="微軟正黑體" pitchFamily="34" charset="-120"/>
                <a:sym typeface="Wingdings" pitchFamily="2" charset="2"/>
              </a:rPr>
              <a:t>%</a:t>
            </a:r>
            <a:r>
              <a:rPr lang="zh-TW" altLang="en-US" sz="1800" b="1">
                <a:solidFill>
                  <a:schemeClr val="tx1"/>
                </a:solidFill>
                <a:latin typeface="Arial" pitchFamily="34" charset="0"/>
                <a:ea typeface="標楷體" pitchFamily="65" charset="-120"/>
                <a:cs typeface="微軟正黑體" pitchFamily="34" charset="-120"/>
                <a:sym typeface="Wingdings" pitchFamily="2" charset="2"/>
              </a:rPr>
              <a:t>來看</a:t>
            </a:r>
            <a:endParaRPr lang="zh-TW" altLang="en-US" sz="1800" b="1">
              <a:solidFill>
                <a:schemeClr val="tx1"/>
              </a:solidFill>
              <a:latin typeface="Arial" pitchFamily="34" charset="0"/>
              <a:ea typeface="標楷體" pitchFamily="65" charset="-120"/>
              <a:cs typeface="微軟正黑體" pitchFamily="34" charset="-120"/>
            </a:endParaRPr>
          </a:p>
        </p:txBody>
      </p:sp>
    </p:spTree>
    <p:extLst>
      <p:ext uri="{BB962C8B-B14F-4D97-AF65-F5344CB8AC3E}">
        <p14:creationId xmlns:p14="http://schemas.microsoft.com/office/powerpoint/2010/main" val="7513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effectLst>
                  <a:outerShdw blurRad="38100" dist="38100" dir="2700000" algn="tl">
                    <a:srgbClr val="000000">
                      <a:alpha val="43137"/>
                    </a:srgbClr>
                  </a:outerShdw>
                </a:effectLst>
              </a:rPr>
              <a:t>步驟</a:t>
            </a:r>
            <a:r>
              <a:rPr lang="en-US" altLang="zh-TW" sz="4000" dirty="0">
                <a:effectLst>
                  <a:outerShdw blurRad="38100" dist="38100" dir="2700000" algn="tl">
                    <a:srgbClr val="000000">
                      <a:alpha val="43137"/>
                    </a:srgbClr>
                  </a:outerShdw>
                </a:effectLst>
              </a:rPr>
              <a:t>4</a:t>
            </a:r>
            <a:r>
              <a:rPr lang="en-US" altLang="zh-TW" sz="4000" dirty="0"/>
              <a:t>.</a:t>
            </a:r>
            <a:r>
              <a:rPr lang="zh-TW" altLang="en-US" sz="4000" dirty="0"/>
              <a:t>設定達成的目標</a:t>
            </a:r>
            <a:r>
              <a:rPr lang="en-US" altLang="zh-TW" sz="4000" dirty="0"/>
              <a:t>(MOV)(2)</a:t>
            </a:r>
            <a:endParaRPr lang="zh-TW" altLang="en-US" sz="4000" dirty="0"/>
          </a:p>
        </p:txBody>
      </p:sp>
      <p:sp>
        <p:nvSpPr>
          <p:cNvPr id="3" name="內容版面配置區 2"/>
          <p:cNvSpPr>
            <a:spLocks noGrp="1"/>
          </p:cNvSpPr>
          <p:nvPr>
            <p:ph idx="1"/>
          </p:nvPr>
        </p:nvSpPr>
        <p:spPr/>
        <p:txBody>
          <a:bodyPr/>
          <a:lstStyle/>
          <a:p>
            <a:r>
              <a:rPr lang="zh-TW" altLang="en-US" sz="2400" dirty="0">
                <a:solidFill>
                  <a:srgbClr val="000000"/>
                </a:solidFill>
              </a:rPr>
              <a:t>此外，</a:t>
            </a:r>
            <a:r>
              <a:rPr lang="en-US" altLang="zh-TW" sz="2400" dirty="0">
                <a:solidFill>
                  <a:srgbClr val="000000"/>
                </a:solidFill>
              </a:rPr>
              <a:t>『</a:t>
            </a:r>
            <a:r>
              <a:rPr lang="zh-TW" altLang="en-US" sz="2400" dirty="0">
                <a:solidFill>
                  <a:srgbClr val="000000"/>
                </a:solidFill>
              </a:rPr>
              <a:t>效益</a:t>
            </a:r>
            <a:r>
              <a:rPr lang="en-US" altLang="zh-TW" sz="2400" dirty="0">
                <a:solidFill>
                  <a:srgbClr val="000000"/>
                </a:solidFill>
              </a:rPr>
              <a:t>』</a:t>
            </a:r>
            <a:r>
              <a:rPr lang="zh-TW" altLang="en-US" sz="2400" dirty="0">
                <a:solidFill>
                  <a:srgbClr val="000000"/>
                </a:solidFill>
              </a:rPr>
              <a:t>有可能是在系統完成並正式上線一陣子後才會看得到。因此在定義目標時需考量到何時其才足以顯現出來。</a:t>
            </a:r>
            <a:endParaRPr lang="en-US" altLang="zh-TW" sz="2400" dirty="0">
              <a:solidFill>
                <a:srgbClr val="000000"/>
              </a:solidFill>
            </a:endParaRPr>
          </a:p>
          <a:p>
            <a:pPr lvl="1">
              <a:buNone/>
            </a:pPr>
            <a:r>
              <a:rPr lang="en-US" altLang="zh-TW" sz="2800" dirty="0">
                <a:solidFill>
                  <a:srgbClr val="0000FF"/>
                </a:solidFill>
                <a:sym typeface="Wingdings" pitchFamily="2" charset="2"/>
              </a:rPr>
              <a:t></a:t>
            </a:r>
            <a:r>
              <a:rPr lang="en-US" altLang="zh-TW" sz="2800" dirty="0">
                <a:solidFill>
                  <a:srgbClr val="0000FF"/>
                </a:solidFill>
              </a:rPr>
              <a:t>(2)</a:t>
            </a:r>
            <a:r>
              <a:rPr lang="zh-TW" altLang="en-US" sz="2800" dirty="0">
                <a:solidFill>
                  <a:srgbClr val="0000FF"/>
                </a:solidFill>
              </a:rPr>
              <a:t> 設定目標達成的期限</a:t>
            </a:r>
            <a:endParaRPr lang="en-US" altLang="zh-TW" sz="2800" dirty="0">
              <a:solidFill>
                <a:srgbClr val="0000FF"/>
              </a:solidFill>
            </a:endParaRPr>
          </a:p>
          <a:p>
            <a:r>
              <a:rPr lang="zh-TW" altLang="en-US" sz="2400" dirty="0">
                <a:solidFill>
                  <a:srgbClr val="000000"/>
                </a:solidFill>
              </a:rPr>
              <a:t>值得注意的是，系統完成後到評估效益之間的變數及變化你也要掌握到</a:t>
            </a:r>
          </a:p>
          <a:p>
            <a:endParaRPr lang="en-US" altLang="zh-TW" dirty="0">
              <a:solidFill>
                <a:schemeClr val="tx1"/>
              </a:solidFill>
            </a:endParaRPr>
          </a:p>
          <a:p>
            <a:endParaRPr lang="en-US" altLang="zh-TW" dirty="0">
              <a:solidFill>
                <a:schemeClr val="tx1"/>
              </a:solidFill>
            </a:endParaRPr>
          </a:p>
          <a:p>
            <a:r>
              <a:rPr lang="zh-TW" altLang="en-US" sz="2400" dirty="0">
                <a:solidFill>
                  <a:srgbClr val="000000"/>
                </a:solidFill>
              </a:rPr>
              <a:t>效益的呈現可以</a:t>
            </a:r>
            <a:r>
              <a:rPr lang="zh-TW" altLang="en-US" dirty="0">
                <a:solidFill>
                  <a:srgbClr val="0000CC"/>
                </a:solidFill>
              </a:rPr>
              <a:t>分期分階段</a:t>
            </a:r>
            <a:r>
              <a:rPr lang="zh-TW" altLang="en-US" sz="2400" dirty="0">
                <a:solidFill>
                  <a:srgbClr val="000000"/>
                </a:solidFill>
              </a:rPr>
              <a:t>達成。見下例 </a:t>
            </a:r>
            <a:r>
              <a:rPr lang="en-US" altLang="zh-TW" sz="2400" dirty="0">
                <a:solidFill>
                  <a:srgbClr val="000000"/>
                </a:solidFill>
              </a:rPr>
              <a:t>@</a:t>
            </a: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33</a:t>
            </a:fld>
            <a:endParaRPr lang="en-US" altLang="ko-KR"/>
          </a:p>
        </p:txBody>
      </p:sp>
      <p:sp>
        <p:nvSpPr>
          <p:cNvPr id="6" name="AutoShape 6"/>
          <p:cNvSpPr>
            <a:spLocks noChangeArrowheads="1"/>
          </p:cNvSpPr>
          <p:nvPr/>
        </p:nvSpPr>
        <p:spPr bwMode="auto">
          <a:xfrm>
            <a:off x="3635896" y="4077072"/>
            <a:ext cx="4103687" cy="935038"/>
          </a:xfrm>
          <a:prstGeom prst="wedgeRoundRectCallout">
            <a:avLst>
              <a:gd name="adj1" fmla="val -43542"/>
              <a:gd name="adj2" fmla="val -81069"/>
              <a:gd name="adj3" fmla="val 16667"/>
            </a:avLst>
          </a:prstGeom>
          <a:solidFill>
            <a:srgbClr val="FFFFCC"/>
          </a:solidFill>
          <a:ln w="9525">
            <a:solidFill>
              <a:srgbClr val="990000"/>
            </a:solidFill>
            <a:miter lim="800000"/>
            <a:headEnd/>
            <a:tailEnd/>
          </a:ln>
        </p:spPr>
        <p:txBody>
          <a:bodyPr/>
          <a:lstStyle/>
          <a:p>
            <a:pPr algn="ctr" eaLnBrk="1" hangingPunct="1">
              <a:lnSpc>
                <a:spcPct val="125000"/>
              </a:lnSpc>
              <a:spcAft>
                <a:spcPct val="0"/>
              </a:spcAft>
              <a:buClrTx/>
              <a:buSzTx/>
              <a:buFontTx/>
              <a:buNone/>
            </a:pPr>
            <a:r>
              <a:rPr lang="zh-TW" altLang="en-US" sz="1800" b="1">
                <a:solidFill>
                  <a:srgbClr val="0000CC"/>
                </a:solidFill>
                <a:latin typeface="Arial" pitchFamily="34" charset="0"/>
                <a:ea typeface="標楷體" pitchFamily="65" charset="-120"/>
                <a:cs typeface="微軟正黑體" pitchFamily="34" charset="-120"/>
              </a:rPr>
              <a:t>例如政策改變、資訊環境變遷等，並作好目標達成前的風險管理</a:t>
            </a:r>
          </a:p>
        </p:txBody>
      </p:sp>
    </p:spTree>
    <p:extLst>
      <p:ext uri="{BB962C8B-B14F-4D97-AF65-F5344CB8AC3E}">
        <p14:creationId xmlns:p14="http://schemas.microsoft.com/office/powerpoint/2010/main" val="139359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solidFill>
                  <a:srgbClr val="000000"/>
                </a:solidFill>
              </a:rPr>
              <a:t>BI</a:t>
            </a:r>
            <a:r>
              <a:rPr lang="zh-TW" altLang="en-US" sz="4000" dirty="0">
                <a:solidFill>
                  <a:srgbClr val="000000"/>
                </a:solidFill>
              </a:rPr>
              <a:t>專案目標的分期定義範例</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34</a:t>
            </a:fld>
            <a:endParaRPr lang="en-US" altLang="ko-KR"/>
          </a:p>
        </p:txBody>
      </p:sp>
      <p:graphicFrame>
        <p:nvGraphicFramePr>
          <p:cNvPr id="6" name="Group 37"/>
          <p:cNvGraphicFramePr>
            <a:graphicFrameLocks noGrp="1"/>
          </p:cNvGraphicFramePr>
          <p:nvPr/>
        </p:nvGraphicFramePr>
        <p:xfrm>
          <a:off x="2012950" y="1989138"/>
          <a:ext cx="5080000" cy="3384549"/>
        </p:xfrm>
        <a:graphic>
          <a:graphicData uri="http://schemas.openxmlformats.org/drawingml/2006/table">
            <a:tbl>
              <a:tblPr/>
              <a:tblGrid>
                <a:gridCol w="1182688">
                  <a:extLst>
                    <a:ext uri="{9D8B030D-6E8A-4147-A177-3AD203B41FA5}">
                      <a16:colId xmlns:a16="http://schemas.microsoft.com/office/drawing/2014/main" val="20000"/>
                    </a:ext>
                  </a:extLst>
                </a:gridCol>
                <a:gridCol w="3897312">
                  <a:extLst>
                    <a:ext uri="{9D8B030D-6E8A-4147-A177-3AD203B41FA5}">
                      <a16:colId xmlns:a16="http://schemas.microsoft.com/office/drawing/2014/main" val="20001"/>
                    </a:ext>
                  </a:extLst>
                </a:gridCol>
              </a:tblGrid>
              <a:tr h="457243">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zh-TW"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Year</a:t>
                      </a:r>
                      <a:endParaRPr kumimoji="0" lang="zh-TW" altLang="zh-TW" sz="2400" b="0" i="0" u="none" strike="noStrike" cap="none" normalizeH="0" baseline="0">
                        <a:ln>
                          <a:noFill/>
                        </a:ln>
                        <a:solidFill>
                          <a:schemeClr val="tx1"/>
                        </a:solidFill>
                        <a:effectLst/>
                        <a:latin typeface="Calibri" pitchFamily="34" charset="0"/>
                        <a:ea typeface="標楷體" pitchFamily="65" charset="-120"/>
                        <a:cs typeface="Times New Roman" pitchFamily="18" charset="0"/>
                      </a:endParaRPr>
                    </a:p>
                  </a:txBody>
                  <a:tcPr marT="45724" marB="45724"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zh-TW"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MOV</a:t>
                      </a:r>
                      <a:endParaRPr kumimoji="0" lang="zh-TW" altLang="zh-TW" sz="2400" b="0" i="0" u="none" strike="noStrike" cap="none" normalizeH="0" baseline="0">
                        <a:ln>
                          <a:noFill/>
                        </a:ln>
                        <a:solidFill>
                          <a:schemeClr val="tx1"/>
                        </a:solidFill>
                        <a:effectLst/>
                        <a:latin typeface="Calibri" pitchFamily="34" charset="0"/>
                        <a:ea typeface="標楷體" pitchFamily="65" charset="-120"/>
                        <a:cs typeface="Times New Roman" pitchFamily="18" charset="0"/>
                      </a:endParaRPr>
                    </a:p>
                  </a:txBody>
                  <a:tcPr marT="45724" marB="45724"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975451">
                <a:tc>
                  <a:txBody>
                    <a:bodyPr/>
                    <a:lstStyle/>
                    <a:p>
                      <a:pPr marL="304800" marR="0" lvl="0" indent="0" algn="just" defTabSz="914400" rtl="0" eaLnBrk="1" fontAlgn="base" latinLnBrk="0" hangingPunct="1">
                        <a:lnSpc>
                          <a:spcPct val="100000"/>
                        </a:lnSpc>
                        <a:spcBef>
                          <a:spcPts val="600"/>
                        </a:spcBef>
                        <a:spcAft>
                          <a:spcPts val="600"/>
                        </a:spcAft>
                        <a:buClrTx/>
                        <a:buSzTx/>
                        <a:buFontTx/>
                        <a:buNone/>
                        <a:tabLst/>
                      </a:pPr>
                      <a:r>
                        <a:rPr kumimoji="0" lang="en-US" altLang="zh-TW"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 </a:t>
                      </a:r>
                      <a:endParaRPr kumimoji="0" lang="zh-TW" altLang="zh-TW" sz="2400" b="0" i="0" u="none" strike="noStrike" cap="none" normalizeH="0" baseline="0">
                        <a:ln>
                          <a:noFill/>
                        </a:ln>
                        <a:solidFill>
                          <a:schemeClr val="tx1"/>
                        </a:solidFill>
                        <a:effectLst/>
                        <a:latin typeface="Calibri" pitchFamily="34" charset="0"/>
                        <a:ea typeface="標楷體" pitchFamily="65" charset="-120"/>
                        <a:cs typeface="Times New Roman" pitchFamily="18" charset="0"/>
                      </a:endParaRPr>
                    </a:p>
                  </a:txBody>
                  <a:tcPr marT="45724" marB="45724"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04800" marR="0" lvl="0" indent="0" algn="just" defTabSz="914400" rtl="0" eaLnBrk="1" fontAlgn="base" latinLnBrk="0" hangingPunct="1">
                        <a:lnSpc>
                          <a:spcPct val="100000"/>
                        </a:lnSpc>
                        <a:spcBef>
                          <a:spcPts val="600"/>
                        </a:spcBef>
                        <a:spcAft>
                          <a:spcPts val="600"/>
                        </a:spcAft>
                        <a:buClrTx/>
                        <a:buSzTx/>
                        <a:buFontTx/>
                        <a:buNone/>
                        <a:tabLst/>
                      </a:pPr>
                      <a:r>
                        <a:rPr kumimoji="0" lang="en-US" altLang="zh-TW"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20% </a:t>
                      </a:r>
                      <a:r>
                        <a:rPr kumimoji="0" lang="zh-TW" altLang="en-US"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的投資報酬率</a:t>
                      </a:r>
                      <a:endParaRPr kumimoji="0" lang="zh-TW" altLang="en-US" sz="2400" b="0" i="0" u="none" strike="noStrike" cap="none" normalizeH="0" baseline="0">
                        <a:ln>
                          <a:noFill/>
                        </a:ln>
                        <a:solidFill>
                          <a:schemeClr val="tx1"/>
                        </a:solidFill>
                        <a:effectLst/>
                        <a:latin typeface="Calibri" pitchFamily="34" charset="0"/>
                        <a:ea typeface="標楷體" pitchFamily="65" charset="-120"/>
                        <a:cs typeface="Times New Roman" pitchFamily="18" charset="0"/>
                      </a:endParaRPr>
                    </a:p>
                    <a:p>
                      <a:pPr marL="304800" marR="0" lvl="0" indent="0" algn="just" defTabSz="914400" rtl="0" eaLnBrk="1" fontAlgn="base" latinLnBrk="0" hangingPunct="1">
                        <a:lnSpc>
                          <a:spcPct val="100000"/>
                        </a:lnSpc>
                        <a:spcBef>
                          <a:spcPts val="600"/>
                        </a:spcBef>
                        <a:spcAft>
                          <a:spcPts val="600"/>
                        </a:spcAft>
                        <a:buClrTx/>
                        <a:buSzTx/>
                        <a:buFontTx/>
                        <a:buNone/>
                        <a:tabLst/>
                      </a:pPr>
                      <a:r>
                        <a:rPr kumimoji="0" lang="en-US"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 </a:t>
                      </a:r>
                      <a:r>
                        <a:rPr kumimoji="0" lang="zh-TW" altLang="en-US"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增加</a:t>
                      </a:r>
                      <a:r>
                        <a:rPr kumimoji="0" lang="en-US" altLang="zh-TW"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500 </a:t>
                      </a:r>
                      <a:r>
                        <a:rPr kumimoji="0" lang="zh-TW" altLang="en-US"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新的客戶</a:t>
                      </a:r>
                      <a:endParaRPr kumimoji="0" lang="zh-TW" altLang="en-US" sz="2400" b="0" i="0" u="none" strike="noStrike" cap="none" normalizeH="0" baseline="0">
                        <a:ln>
                          <a:noFill/>
                        </a:ln>
                        <a:solidFill>
                          <a:schemeClr val="tx1"/>
                        </a:solidFill>
                        <a:effectLst/>
                        <a:latin typeface="Calibri" pitchFamily="34" charset="0"/>
                        <a:ea typeface="標楷體" pitchFamily="65" charset="-120"/>
                        <a:cs typeface="Times New Roman" pitchFamily="18" charset="0"/>
                      </a:endParaRPr>
                    </a:p>
                  </a:txBody>
                  <a:tcPr marT="45724" marB="45724"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6404">
                <a:tc>
                  <a:txBody>
                    <a:bodyPr/>
                    <a:lstStyle/>
                    <a:p>
                      <a:pPr marL="304800" marR="0" lvl="0" indent="0" algn="just" defTabSz="914400" rtl="0" eaLnBrk="1" fontAlgn="base" latinLnBrk="0" hangingPunct="1">
                        <a:lnSpc>
                          <a:spcPct val="100000"/>
                        </a:lnSpc>
                        <a:spcBef>
                          <a:spcPts val="600"/>
                        </a:spcBef>
                        <a:spcAft>
                          <a:spcPts val="600"/>
                        </a:spcAft>
                        <a:buClrTx/>
                        <a:buSzTx/>
                        <a:buFontTx/>
                        <a:buNone/>
                        <a:tabLst/>
                      </a:pPr>
                      <a:r>
                        <a:rPr kumimoji="0" lang="en-US" altLang="zh-TW"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2 </a:t>
                      </a:r>
                      <a:endParaRPr kumimoji="0" lang="zh-TW" altLang="zh-TW" sz="2400" b="0" i="0" u="none" strike="noStrike" cap="none" normalizeH="0" baseline="0">
                        <a:ln>
                          <a:noFill/>
                        </a:ln>
                        <a:solidFill>
                          <a:schemeClr val="tx1"/>
                        </a:solidFill>
                        <a:effectLst/>
                        <a:latin typeface="Calibri" pitchFamily="34" charset="0"/>
                        <a:ea typeface="標楷體" pitchFamily="65" charset="-120"/>
                        <a:cs typeface="Times New Roman" pitchFamily="18" charset="0"/>
                      </a:endParaRPr>
                    </a:p>
                  </a:txBody>
                  <a:tcPr marT="45724" marB="45724"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04800" marR="0" lvl="0" indent="0" algn="just" defTabSz="914400" rtl="0" eaLnBrk="1" fontAlgn="base" latinLnBrk="0" hangingPunct="1">
                        <a:lnSpc>
                          <a:spcPct val="100000"/>
                        </a:lnSpc>
                        <a:spcBef>
                          <a:spcPts val="600"/>
                        </a:spcBef>
                        <a:spcAft>
                          <a:spcPts val="600"/>
                        </a:spcAft>
                        <a:buClrTx/>
                        <a:buSzTx/>
                        <a:buFontTx/>
                        <a:buNone/>
                        <a:tabLst/>
                      </a:pPr>
                      <a:r>
                        <a:rPr kumimoji="0" lang="en-US" altLang="zh-TW"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25%</a:t>
                      </a:r>
                      <a:r>
                        <a:rPr kumimoji="0" lang="zh-TW" altLang="en-US"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的投資報酬率</a:t>
                      </a:r>
                      <a:endParaRPr kumimoji="0" lang="zh-TW" altLang="en-US" sz="2400" b="0" i="0" u="none" strike="noStrike" cap="none" normalizeH="0" baseline="0">
                        <a:ln>
                          <a:noFill/>
                        </a:ln>
                        <a:solidFill>
                          <a:schemeClr val="tx1"/>
                        </a:solidFill>
                        <a:effectLst/>
                        <a:latin typeface="Calibri" pitchFamily="34" charset="0"/>
                        <a:ea typeface="標楷體" pitchFamily="65" charset="-120"/>
                        <a:cs typeface="Times New Roman" pitchFamily="18" charset="0"/>
                      </a:endParaRPr>
                    </a:p>
                    <a:p>
                      <a:pPr marL="304800" marR="0" lvl="0" indent="0" algn="just" defTabSz="914400" rtl="0" eaLnBrk="1" fontAlgn="base" latinLnBrk="0" hangingPunct="1">
                        <a:lnSpc>
                          <a:spcPct val="100000"/>
                        </a:lnSpc>
                        <a:spcBef>
                          <a:spcPts val="600"/>
                        </a:spcBef>
                        <a:spcAft>
                          <a:spcPts val="600"/>
                        </a:spcAft>
                        <a:buClrTx/>
                        <a:buSzTx/>
                        <a:buFontTx/>
                        <a:buNone/>
                        <a:tabLst/>
                      </a:pPr>
                      <a:r>
                        <a:rPr kumimoji="0" lang="zh-TW" altLang="en-US"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增加</a:t>
                      </a:r>
                      <a:r>
                        <a:rPr kumimoji="0" lang="en-US" altLang="zh-TW"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1000 </a:t>
                      </a:r>
                      <a:r>
                        <a:rPr kumimoji="0" lang="zh-TW" altLang="en-US"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新的客戶</a:t>
                      </a:r>
                      <a:endParaRPr kumimoji="0" lang="zh-TW" altLang="en-US" sz="2400" b="0" i="0" u="none" strike="noStrike" cap="none" normalizeH="0" baseline="0">
                        <a:ln>
                          <a:noFill/>
                        </a:ln>
                        <a:solidFill>
                          <a:schemeClr val="tx1"/>
                        </a:solidFill>
                        <a:effectLst/>
                        <a:latin typeface="Calibri" pitchFamily="34" charset="0"/>
                        <a:ea typeface="標楷體" pitchFamily="65" charset="-120"/>
                        <a:cs typeface="Times New Roman" pitchFamily="18" charset="0"/>
                      </a:endParaRPr>
                    </a:p>
                  </a:txBody>
                  <a:tcPr marT="45724" marB="45724"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5451">
                <a:tc>
                  <a:txBody>
                    <a:bodyPr/>
                    <a:lstStyle/>
                    <a:p>
                      <a:pPr marL="304800" marR="0" lvl="0" indent="0" algn="just" defTabSz="914400" rtl="0" eaLnBrk="1" fontAlgn="base" latinLnBrk="0" hangingPunct="1">
                        <a:lnSpc>
                          <a:spcPct val="100000"/>
                        </a:lnSpc>
                        <a:spcBef>
                          <a:spcPts val="600"/>
                        </a:spcBef>
                        <a:spcAft>
                          <a:spcPts val="600"/>
                        </a:spcAft>
                        <a:buClrTx/>
                        <a:buSzTx/>
                        <a:buFontTx/>
                        <a:buNone/>
                        <a:tabLst/>
                      </a:pPr>
                      <a:r>
                        <a:rPr kumimoji="0" lang="en-US" altLang="zh-TW" sz="24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3 </a:t>
                      </a:r>
                      <a:endParaRPr kumimoji="0" lang="zh-TW" altLang="zh-TW" sz="2400" b="0" i="0" u="none" strike="noStrike" cap="none" normalizeH="0" baseline="0">
                        <a:ln>
                          <a:noFill/>
                        </a:ln>
                        <a:solidFill>
                          <a:schemeClr val="tx1"/>
                        </a:solidFill>
                        <a:effectLst/>
                        <a:latin typeface="Calibri" pitchFamily="34" charset="0"/>
                        <a:ea typeface="標楷體" pitchFamily="65" charset="-120"/>
                        <a:cs typeface="Times New Roman" pitchFamily="18" charset="0"/>
                      </a:endParaRPr>
                    </a:p>
                  </a:txBody>
                  <a:tcPr marT="45724" marB="45724"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04800" marR="0" lvl="0" indent="0" algn="just" defTabSz="914400" rtl="0" eaLnBrk="1" fontAlgn="base" latinLnBrk="0" hangingPunct="1">
                        <a:lnSpc>
                          <a:spcPct val="100000"/>
                        </a:lnSpc>
                        <a:spcBef>
                          <a:spcPts val="600"/>
                        </a:spcBef>
                        <a:spcAft>
                          <a:spcPts val="600"/>
                        </a:spcAft>
                        <a:buClrTx/>
                        <a:buSzTx/>
                        <a:buFontTx/>
                        <a:buNone/>
                        <a:tabLst/>
                      </a:pPr>
                      <a:r>
                        <a:rPr kumimoji="0" lang="en-US" altLang="zh-TW" sz="2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30%</a:t>
                      </a:r>
                      <a:r>
                        <a:rPr kumimoji="0" lang="zh-TW" altLang="en-US" sz="2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的投資報酬率</a:t>
                      </a:r>
                      <a:endParaRPr kumimoji="0" lang="zh-TW" altLang="en-US" sz="2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304800" marR="0" lvl="0" indent="0" algn="just" defTabSz="914400" rtl="0" eaLnBrk="1" fontAlgn="base" latinLnBrk="0" hangingPunct="1">
                        <a:lnSpc>
                          <a:spcPct val="100000"/>
                        </a:lnSpc>
                        <a:spcBef>
                          <a:spcPts val="600"/>
                        </a:spcBef>
                        <a:spcAft>
                          <a:spcPts val="600"/>
                        </a:spcAft>
                        <a:buClrTx/>
                        <a:buSzTx/>
                        <a:buFontTx/>
                        <a:buNone/>
                        <a:tabLst/>
                      </a:pPr>
                      <a:r>
                        <a:rPr kumimoji="0" lang="zh-TW" altLang="en-US" sz="2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增加</a:t>
                      </a:r>
                      <a:r>
                        <a:rPr kumimoji="0" lang="en-US" altLang="zh-TW" sz="2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1500 </a:t>
                      </a:r>
                      <a:r>
                        <a:rPr kumimoji="0" lang="zh-TW" altLang="en-US" sz="2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新的客戶</a:t>
                      </a:r>
                      <a:endParaRPr kumimoji="0" lang="zh-TW" altLang="en-US" sz="2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txBody>
                  <a:tcPr marT="45724" marB="45724"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5134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2288" y="260648"/>
            <a:ext cx="8496176" cy="820738"/>
          </a:xfrm>
        </p:spPr>
        <p:txBody>
          <a:bodyPr/>
          <a:lstStyle/>
          <a:p>
            <a:r>
              <a:rPr lang="zh-TW" altLang="en-US" sz="4000" dirty="0">
                <a:solidFill>
                  <a:srgbClr val="000000"/>
                </a:solidFill>
                <a:effectLst>
                  <a:outerShdw blurRad="38100" dist="38100" dir="2700000" algn="tl">
                    <a:srgbClr val="C0C0C0"/>
                  </a:outerShdw>
                </a:effectLst>
              </a:rPr>
              <a:t>步驟</a:t>
            </a:r>
            <a:r>
              <a:rPr lang="en-US" altLang="zh-TW" sz="4000" dirty="0">
                <a:solidFill>
                  <a:srgbClr val="000000"/>
                </a:solidFill>
                <a:effectLst>
                  <a:outerShdw blurRad="38100" dist="38100" dir="2700000" algn="tl">
                    <a:srgbClr val="C0C0C0"/>
                  </a:outerShdw>
                </a:effectLst>
                <a:latin typeface="標楷體" pitchFamily="65" charset="-120"/>
              </a:rPr>
              <a:t>5.</a:t>
            </a:r>
            <a:r>
              <a:rPr lang="zh-TW" altLang="en-US" sz="4000" dirty="0">
                <a:solidFill>
                  <a:srgbClr val="000000"/>
                </a:solidFill>
                <a:latin typeface="標楷體" pitchFamily="65" charset="-120"/>
              </a:rPr>
              <a:t>與</a:t>
            </a:r>
            <a:r>
              <a:rPr lang="en-US" altLang="zh-TW" sz="4000" dirty="0">
                <a:solidFill>
                  <a:srgbClr val="000000"/>
                </a:solidFill>
                <a:latin typeface="標楷體" pitchFamily="65" charset="-120"/>
              </a:rPr>
              <a:t>BI</a:t>
            </a:r>
            <a:r>
              <a:rPr lang="zh-TW" altLang="en-US" sz="4000" dirty="0">
                <a:solidFill>
                  <a:srgbClr val="000000"/>
                </a:solidFill>
                <a:latin typeface="標楷體" pitchFamily="65" charset="-120"/>
              </a:rPr>
              <a:t>專案的關鍵人員建立共識</a:t>
            </a:r>
            <a:endParaRPr lang="zh-TW" altLang="en-US" sz="4000" dirty="0">
              <a:solidFill>
                <a:srgbClr val="000000"/>
              </a:solidFill>
            </a:endParaRPr>
          </a:p>
        </p:txBody>
      </p:sp>
      <p:sp>
        <p:nvSpPr>
          <p:cNvPr id="3" name="內容版面配置區 2"/>
          <p:cNvSpPr>
            <a:spLocks noGrp="1"/>
          </p:cNvSpPr>
          <p:nvPr>
            <p:ph idx="1"/>
          </p:nvPr>
        </p:nvSpPr>
        <p:spPr/>
        <p:txBody>
          <a:bodyPr/>
          <a:lstStyle/>
          <a:p>
            <a:r>
              <a:rPr lang="en-US" altLang="zh-TW" sz="3600" i="1" dirty="0"/>
              <a:t>Who:</a:t>
            </a:r>
            <a:r>
              <a:rPr lang="en-US" altLang="zh-TW" dirty="0"/>
              <a:t> </a:t>
            </a:r>
            <a:r>
              <a:rPr lang="zh-TW" altLang="en-US" dirty="0">
                <a:solidFill>
                  <a:srgbClr val="000000"/>
                </a:solidFill>
              </a:rPr>
              <a:t>所謂</a:t>
            </a:r>
            <a:r>
              <a:rPr lang="en-US" altLang="zh-TW" dirty="0">
                <a:solidFill>
                  <a:srgbClr val="000000"/>
                </a:solidFill>
              </a:rPr>
              <a:t>BI</a:t>
            </a:r>
            <a:r>
              <a:rPr lang="zh-TW" altLang="en-US" dirty="0">
                <a:solidFill>
                  <a:srgbClr val="000000"/>
                </a:solidFill>
              </a:rPr>
              <a:t>關鍵人員，是指和</a:t>
            </a:r>
            <a:r>
              <a:rPr lang="en-US" altLang="zh-TW" dirty="0">
                <a:solidFill>
                  <a:srgbClr val="000000"/>
                </a:solidFill>
              </a:rPr>
              <a:t>BI</a:t>
            </a:r>
            <a:r>
              <a:rPr lang="zh-TW" altLang="en-US" dirty="0">
                <a:solidFill>
                  <a:srgbClr val="000000"/>
                </a:solidFill>
              </a:rPr>
              <a:t>系統的建置有</a:t>
            </a:r>
            <a:r>
              <a:rPr lang="en-US" altLang="zh-TW" dirty="0">
                <a:solidFill>
                  <a:srgbClr val="000000"/>
                </a:solidFill>
              </a:rPr>
              <a:t>『</a:t>
            </a:r>
            <a:r>
              <a:rPr lang="zh-TW" altLang="en-US" dirty="0">
                <a:solidFill>
                  <a:srgbClr val="000000"/>
                </a:solidFill>
              </a:rPr>
              <a:t>利害關係</a:t>
            </a:r>
            <a:r>
              <a:rPr lang="en-US" altLang="zh-TW" dirty="0">
                <a:solidFill>
                  <a:srgbClr val="000000"/>
                </a:solidFill>
              </a:rPr>
              <a:t>』</a:t>
            </a:r>
            <a:r>
              <a:rPr lang="zh-TW" altLang="en-US" dirty="0">
                <a:solidFill>
                  <a:srgbClr val="000000"/>
                </a:solidFill>
              </a:rPr>
              <a:t>的人</a:t>
            </a:r>
            <a:endParaRPr lang="en-US" altLang="zh-TW" dirty="0">
              <a:solidFill>
                <a:srgbClr val="000000"/>
              </a:solidFill>
            </a:endParaRPr>
          </a:p>
          <a:p>
            <a:pPr lvl="1">
              <a:spcBef>
                <a:spcPts val="900"/>
              </a:spcBef>
            </a:pPr>
            <a:r>
              <a:rPr lang="zh-TW" altLang="en-US" sz="2000" dirty="0">
                <a:solidFill>
                  <a:srgbClr val="000000"/>
                </a:solidFill>
              </a:rPr>
              <a:t>除了建置過程中的專案團隊</a:t>
            </a:r>
            <a:r>
              <a:rPr lang="en-US" altLang="zh-TW" sz="2000" dirty="0">
                <a:solidFill>
                  <a:srgbClr val="000000"/>
                </a:solidFill>
              </a:rPr>
              <a:t>(</a:t>
            </a:r>
            <a:r>
              <a:rPr lang="zh-TW" altLang="en-US" sz="2000" dirty="0">
                <a:solidFill>
                  <a:srgbClr val="000000"/>
                </a:solidFill>
              </a:rPr>
              <a:t>包含導入顧問</a:t>
            </a:r>
            <a:r>
              <a:rPr lang="en-US" altLang="zh-TW" sz="2000" dirty="0">
                <a:solidFill>
                  <a:srgbClr val="000000"/>
                </a:solidFill>
              </a:rPr>
              <a:t>)</a:t>
            </a:r>
            <a:r>
              <a:rPr lang="zh-TW" altLang="en-US" sz="2000" dirty="0">
                <a:solidFill>
                  <a:srgbClr val="000000"/>
                </a:solidFill>
              </a:rPr>
              <a:t>肩負著</a:t>
            </a:r>
            <a:r>
              <a:rPr lang="en-US" altLang="zh-TW" sz="2000" dirty="0">
                <a:solidFill>
                  <a:srgbClr val="000000"/>
                </a:solidFill>
              </a:rPr>
              <a:t>BI</a:t>
            </a:r>
            <a:r>
              <a:rPr lang="zh-TW" altLang="en-US" sz="2000" dirty="0">
                <a:solidFill>
                  <a:srgbClr val="000000"/>
                </a:solidFill>
              </a:rPr>
              <a:t>系統是否符合預期之外，重要的關鍵人員尚包括了專案贊助者</a:t>
            </a:r>
            <a:r>
              <a:rPr lang="en-US" altLang="zh-TW" sz="2000" dirty="0">
                <a:solidFill>
                  <a:srgbClr val="000000"/>
                </a:solidFill>
              </a:rPr>
              <a:t>(Sponsor)</a:t>
            </a:r>
            <a:r>
              <a:rPr lang="zh-TW" altLang="en-US" sz="2000" dirty="0">
                <a:solidFill>
                  <a:srgbClr val="000000"/>
                </a:solidFill>
              </a:rPr>
              <a:t>，終端使用者</a:t>
            </a:r>
            <a:r>
              <a:rPr lang="en-US" altLang="zh-TW" sz="2000" dirty="0">
                <a:solidFill>
                  <a:srgbClr val="000000"/>
                </a:solidFill>
              </a:rPr>
              <a:t>(End users</a:t>
            </a:r>
            <a:r>
              <a:rPr lang="zh-TW" altLang="en-US" sz="2000" dirty="0">
                <a:solidFill>
                  <a:srgbClr val="000000"/>
                </a:solidFill>
              </a:rPr>
              <a:t>，包括受用者如顧客、供應商、下游廠商等</a:t>
            </a:r>
            <a:r>
              <a:rPr lang="en-US" altLang="zh-TW" sz="2000" dirty="0">
                <a:solidFill>
                  <a:srgbClr val="000000"/>
                </a:solidFill>
              </a:rPr>
              <a:t>)</a:t>
            </a:r>
            <a:r>
              <a:rPr lang="zh-TW" altLang="en-US" sz="2000" dirty="0">
                <a:solidFill>
                  <a:srgbClr val="000000"/>
                </a:solidFill>
              </a:rPr>
              <a:t>。</a:t>
            </a:r>
            <a:endParaRPr lang="en-US" altLang="zh-TW" sz="2000" dirty="0">
              <a:solidFill>
                <a:srgbClr val="000000"/>
              </a:solidFill>
            </a:endParaRPr>
          </a:p>
          <a:p>
            <a:pPr lvl="1">
              <a:spcBef>
                <a:spcPts val="900"/>
              </a:spcBef>
            </a:pPr>
            <a:endParaRPr lang="en-US" altLang="zh-TW" sz="2000" dirty="0">
              <a:solidFill>
                <a:srgbClr val="000000"/>
              </a:solidFill>
            </a:endParaRPr>
          </a:p>
          <a:p>
            <a:pPr lvl="1">
              <a:spcBef>
                <a:spcPts val="900"/>
              </a:spcBef>
            </a:pPr>
            <a:r>
              <a:rPr lang="en-US" altLang="zh-TW" sz="2000" dirty="0">
                <a:solidFill>
                  <a:srgbClr val="000000"/>
                </a:solidFill>
              </a:rPr>
              <a:t>MOV</a:t>
            </a:r>
            <a:r>
              <a:rPr lang="zh-TW" altLang="en-US" sz="2000" dirty="0">
                <a:solidFill>
                  <a:srgbClr val="000000"/>
                </a:solidFill>
              </a:rPr>
              <a:t>清楚定義之後，進一步跟這些</a:t>
            </a:r>
            <a:r>
              <a:rPr lang="en-US" altLang="zh-TW" sz="2000" dirty="0">
                <a:solidFill>
                  <a:srgbClr val="000000"/>
                </a:solidFill>
              </a:rPr>
              <a:t>BI</a:t>
            </a:r>
            <a:r>
              <a:rPr lang="zh-TW" altLang="en-US" sz="2000" dirty="0">
                <a:solidFill>
                  <a:srgbClr val="000000"/>
                </a:solidFill>
              </a:rPr>
              <a:t>關鍵人員進行溝通，以確定他們對於這目標的共識。此外也進一步確認他們在為達到目標所</a:t>
            </a:r>
            <a:r>
              <a:rPr lang="zh-TW" altLang="en-US" sz="2000" dirty="0">
                <a:solidFill>
                  <a:srgbClr val="0000CC"/>
                </a:solidFill>
              </a:rPr>
              <a:t>應配合的工作</a:t>
            </a:r>
            <a:r>
              <a:rPr lang="zh-TW" altLang="en-US" sz="2000" dirty="0">
                <a:solidFill>
                  <a:srgbClr val="000000"/>
                </a:solidFill>
              </a:rPr>
              <a:t>，是這一步驟的另一重要的訴求。</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35</a:t>
            </a:fld>
            <a:endParaRPr lang="en-US" altLang="ko-KR"/>
          </a:p>
        </p:txBody>
      </p:sp>
    </p:spTree>
    <p:extLst>
      <p:ext uri="{BB962C8B-B14F-4D97-AF65-F5344CB8AC3E}">
        <p14:creationId xmlns:p14="http://schemas.microsoft.com/office/powerpoint/2010/main" val="1387282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755576" y="3447231"/>
            <a:ext cx="7772400" cy="1362075"/>
          </a:xfrm>
        </p:spPr>
        <p:txBody>
          <a:bodyPr/>
          <a:lstStyle/>
          <a:p>
            <a:r>
              <a:rPr lang="zh-TW" altLang="en-US" sz="4800" dirty="0">
                <a:solidFill>
                  <a:srgbClr val="0000CC"/>
                </a:solidFill>
              </a:rPr>
              <a:t>四大因素</a:t>
            </a:r>
          </a:p>
        </p:txBody>
      </p:sp>
      <p:sp>
        <p:nvSpPr>
          <p:cNvPr id="7" name="文字版面配置區 6"/>
          <p:cNvSpPr>
            <a:spLocks noGrp="1"/>
          </p:cNvSpPr>
          <p:nvPr>
            <p:ph type="body" idx="1"/>
          </p:nvPr>
        </p:nvSpPr>
        <p:spPr>
          <a:xfrm>
            <a:off x="722313" y="2492896"/>
            <a:ext cx="7772400" cy="1500187"/>
          </a:xfrm>
        </p:spPr>
        <p:txBody>
          <a:bodyPr/>
          <a:lstStyle/>
          <a:p>
            <a:r>
              <a:rPr lang="zh-TW" altLang="en-US" sz="4000" dirty="0">
                <a:solidFill>
                  <a:srgbClr val="000000"/>
                </a:solidFill>
              </a:rPr>
              <a:t>影響</a:t>
            </a:r>
            <a:r>
              <a:rPr lang="en-US" altLang="zh-TW" sz="4000" dirty="0">
                <a:solidFill>
                  <a:srgbClr val="000000"/>
                </a:solidFill>
              </a:rPr>
              <a:t>BI</a:t>
            </a:r>
            <a:r>
              <a:rPr lang="zh-TW" altLang="en-US" sz="4000" dirty="0">
                <a:solidFill>
                  <a:srgbClr val="000000"/>
                </a:solidFill>
              </a:rPr>
              <a:t>成效的因素：</a:t>
            </a:r>
            <a:br>
              <a:rPr lang="en-US" altLang="zh-TW" sz="3600" dirty="0">
                <a:solidFill>
                  <a:srgbClr val="C00000"/>
                </a:solidFill>
              </a:rPr>
            </a:br>
            <a:endParaRPr lang="zh-TW" altLang="en-US" sz="3600"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36</a:t>
            </a:fld>
            <a:endParaRPr lang="en-US" altLang="ko-KR"/>
          </a:p>
        </p:txBody>
      </p:sp>
    </p:spTree>
    <p:extLst>
      <p:ext uri="{BB962C8B-B14F-4D97-AF65-F5344CB8AC3E}">
        <p14:creationId xmlns:p14="http://schemas.microsoft.com/office/powerpoint/2010/main" val="1126923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a:t>
            </a:r>
            <a:r>
              <a:rPr lang="zh-TW" altLang="en-US" dirty="0"/>
              <a:t>關鍵人員</a:t>
            </a:r>
          </a:p>
        </p:txBody>
      </p:sp>
      <p:sp>
        <p:nvSpPr>
          <p:cNvPr id="3" name="內容版面配置區 2"/>
          <p:cNvSpPr>
            <a:spLocks noGrp="1"/>
          </p:cNvSpPr>
          <p:nvPr>
            <p:ph idx="1"/>
          </p:nvPr>
        </p:nvSpPr>
        <p:spPr/>
        <p:txBody>
          <a:bodyPr/>
          <a:lstStyle/>
          <a:p>
            <a:pPr marL="457200" indent="-457200"/>
            <a:r>
              <a:rPr lang="zh-TW" altLang="en-US" dirty="0">
                <a:solidFill>
                  <a:srgbClr val="000000"/>
                </a:solidFill>
              </a:rPr>
              <a:t>使用者的專業素養</a:t>
            </a:r>
            <a:endParaRPr lang="en-US" altLang="zh-TW" dirty="0">
              <a:solidFill>
                <a:srgbClr val="000000"/>
              </a:solidFill>
            </a:endParaRPr>
          </a:p>
          <a:p>
            <a:pPr marL="457200" indent="-457200"/>
            <a:r>
              <a:rPr lang="zh-TW" altLang="en-US" dirty="0">
                <a:solidFill>
                  <a:srgbClr val="000000"/>
                </a:solidFill>
              </a:rPr>
              <a:t>使用者的抗拒</a:t>
            </a:r>
            <a:endParaRPr lang="en-US" altLang="zh-TW" dirty="0">
              <a:solidFill>
                <a:srgbClr val="000000"/>
              </a:solidFill>
            </a:endParaRPr>
          </a:p>
          <a:p>
            <a:pPr marL="457200" indent="-457200"/>
            <a:r>
              <a:rPr lang="zh-TW" altLang="en-US" dirty="0">
                <a:solidFill>
                  <a:srgbClr val="000000"/>
                </a:solidFill>
              </a:rPr>
              <a:t>贊助者</a:t>
            </a:r>
            <a:r>
              <a:rPr lang="en-US" altLang="zh-TW" dirty="0">
                <a:solidFill>
                  <a:srgbClr val="000000"/>
                </a:solidFill>
              </a:rPr>
              <a:t>(</a:t>
            </a:r>
            <a:r>
              <a:rPr lang="zh-TW" altLang="en-US" dirty="0">
                <a:solidFill>
                  <a:srgbClr val="000000"/>
                </a:solidFill>
              </a:rPr>
              <a:t>老闆</a:t>
            </a:r>
            <a:r>
              <a:rPr lang="en-US" altLang="zh-TW" dirty="0">
                <a:solidFill>
                  <a:srgbClr val="000000"/>
                </a:solidFill>
              </a:rPr>
              <a:t>)</a:t>
            </a:r>
            <a:r>
              <a:rPr lang="zh-TW" altLang="en-US" dirty="0">
                <a:solidFill>
                  <a:srgbClr val="000000"/>
                </a:solidFill>
              </a:rPr>
              <a:t>的支持</a:t>
            </a:r>
            <a:endParaRPr lang="en-US" altLang="zh-TW" dirty="0">
              <a:solidFill>
                <a:srgbClr val="000000"/>
              </a:solidFill>
              <a:ea typeface="微軟正黑體" pitchFamily="34" charset="-120"/>
            </a:endParaRPr>
          </a:p>
          <a:p>
            <a:pPr marL="457200" indent="-457200"/>
            <a:r>
              <a:rPr lang="en-US" altLang="zh-TW" dirty="0">
                <a:solidFill>
                  <a:srgbClr val="000000"/>
                </a:solidFill>
              </a:rPr>
              <a:t>BI</a:t>
            </a:r>
            <a:r>
              <a:rPr lang="zh-TW" altLang="en-US" dirty="0">
                <a:solidFill>
                  <a:srgbClr val="000000"/>
                </a:solidFill>
              </a:rPr>
              <a:t>顧問的關懷</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37</a:t>
            </a:fld>
            <a:endParaRPr lang="en-US" altLang="ko-KR"/>
          </a:p>
        </p:txBody>
      </p:sp>
      <p:sp>
        <p:nvSpPr>
          <p:cNvPr id="6" name="圓角矩形圖說文字 4"/>
          <p:cNvSpPr>
            <a:spLocks noChangeArrowheads="1"/>
          </p:cNvSpPr>
          <p:nvPr/>
        </p:nvSpPr>
        <p:spPr bwMode="auto">
          <a:xfrm>
            <a:off x="1259632" y="4783609"/>
            <a:ext cx="4446587" cy="1309687"/>
          </a:xfrm>
          <a:prstGeom prst="wedgeRoundRectCallout">
            <a:avLst>
              <a:gd name="adj1" fmla="val -37718"/>
              <a:gd name="adj2" fmla="val -120787"/>
              <a:gd name="adj3" fmla="val 16667"/>
            </a:avLst>
          </a:prstGeom>
          <a:solidFill>
            <a:srgbClr val="FFFFCC"/>
          </a:solidFill>
          <a:ln w="40000" algn="ctr">
            <a:solidFill>
              <a:srgbClr val="993300"/>
            </a:solidFill>
            <a:miter lim="800000"/>
            <a:headEnd/>
            <a:tailEnd/>
          </a:ln>
        </p:spPr>
        <p:txBody>
          <a:bodyPr anchor="ctr"/>
          <a:lstStyle/>
          <a:p>
            <a:pPr algn="ctr" eaLnBrk="1" hangingPunct="1">
              <a:lnSpc>
                <a:spcPct val="100000"/>
              </a:lnSpc>
              <a:spcAft>
                <a:spcPct val="0"/>
              </a:spcAft>
              <a:buClrTx/>
              <a:buSzTx/>
              <a:buFontTx/>
              <a:buNone/>
            </a:pPr>
            <a:r>
              <a:rPr kumimoji="1" lang="zh-TW" altLang="en-US" sz="1800" b="1">
                <a:solidFill>
                  <a:srgbClr val="0000CC"/>
                </a:solidFill>
                <a:latin typeface="標楷體" pitchFamily="65" charset="-120"/>
                <a:ea typeface="標楷體" pitchFamily="65" charset="-120"/>
              </a:rPr>
              <a:t>顧問公司的銷售與維護分離制度造成各階段各人員的服務目標僅止於各自的業務範圍，缺乏對於客戶端</a:t>
            </a:r>
            <a:r>
              <a:rPr kumimoji="1" lang="en-US" altLang="zh-TW" sz="1800" b="1">
                <a:solidFill>
                  <a:srgbClr val="0000CC"/>
                </a:solidFill>
                <a:latin typeface="標楷體" pitchFamily="65" charset="-120"/>
                <a:ea typeface="標楷體" pitchFamily="65" charset="-120"/>
              </a:rPr>
              <a:t>BI</a:t>
            </a:r>
            <a:r>
              <a:rPr kumimoji="1" lang="zh-TW" altLang="en-US" sz="1800" b="1">
                <a:solidFill>
                  <a:srgbClr val="0000CC"/>
                </a:solidFill>
                <a:latin typeface="標楷體" pitchFamily="65" charset="-120"/>
                <a:ea typeface="標楷體" pitchFamily="65" charset="-120"/>
              </a:rPr>
              <a:t>導入的生命週期上較整體性的關懷</a:t>
            </a:r>
          </a:p>
        </p:txBody>
      </p:sp>
      <p:sp>
        <p:nvSpPr>
          <p:cNvPr id="7" name="圓角矩形圖說文字 6"/>
          <p:cNvSpPr>
            <a:spLocks noChangeArrowheads="1"/>
          </p:cNvSpPr>
          <p:nvPr/>
        </p:nvSpPr>
        <p:spPr bwMode="auto">
          <a:xfrm>
            <a:off x="3720257" y="3415184"/>
            <a:ext cx="5099050" cy="1225550"/>
          </a:xfrm>
          <a:prstGeom prst="wedgeRoundRectCallout">
            <a:avLst>
              <a:gd name="adj1" fmla="val -63292"/>
              <a:gd name="adj2" fmla="val -72278"/>
              <a:gd name="adj3" fmla="val 16667"/>
            </a:avLst>
          </a:prstGeom>
          <a:solidFill>
            <a:srgbClr val="FFFFCC"/>
          </a:solidFill>
          <a:ln w="40000" algn="ctr">
            <a:solidFill>
              <a:srgbClr val="993300"/>
            </a:solidFill>
            <a:miter lim="800000"/>
            <a:headEnd/>
            <a:tailEnd/>
          </a:ln>
        </p:spPr>
        <p:txBody>
          <a:bodyPr anchor="ctr"/>
          <a:lstStyle/>
          <a:p>
            <a:pPr eaLnBrk="1" hangingPunct="1">
              <a:lnSpc>
                <a:spcPct val="100000"/>
              </a:lnSpc>
              <a:spcAft>
                <a:spcPct val="0"/>
              </a:spcAft>
              <a:buClrTx/>
              <a:buSzTx/>
              <a:buFontTx/>
              <a:buNone/>
            </a:pPr>
            <a:r>
              <a:rPr kumimoji="1" lang="zh-TW" altLang="en-US" sz="1800" b="1">
                <a:solidFill>
                  <a:srgbClr val="0000CC"/>
                </a:solidFill>
                <a:latin typeface="Times New Roman" pitchFamily="18" charset="0"/>
                <a:ea typeface="標楷體" pitchFamily="65" charset="-120"/>
              </a:rPr>
              <a:t>有些企業主對於投資在</a:t>
            </a:r>
            <a:r>
              <a:rPr kumimoji="1" lang="en-US" altLang="zh-TW" sz="1800" b="1">
                <a:solidFill>
                  <a:srgbClr val="0000CC"/>
                </a:solidFill>
                <a:latin typeface="Times New Roman" pitchFamily="18" charset="0"/>
                <a:ea typeface="標楷體" pitchFamily="65" charset="-120"/>
              </a:rPr>
              <a:t>BI</a:t>
            </a:r>
            <a:r>
              <a:rPr kumimoji="1" lang="zh-TW" altLang="en-US" sz="1800" b="1">
                <a:solidFill>
                  <a:srgbClr val="0000CC"/>
                </a:solidFill>
                <a:latin typeface="Times New Roman" pitchFamily="18" charset="0"/>
                <a:ea typeface="標楷體" pitchFamily="65" charset="-120"/>
              </a:rPr>
              <a:t>的成本所帶來的效益仍是認為不夠具體，或是認為資料整理是企業員工應盡的人為工作，因此不願額外花錢建置自動化的作業而讓員工閒置。</a:t>
            </a:r>
          </a:p>
        </p:txBody>
      </p:sp>
      <p:sp>
        <p:nvSpPr>
          <p:cNvPr id="8" name="圓角矩形圖說文字 7"/>
          <p:cNvSpPr>
            <a:spLocks noChangeArrowheads="1"/>
          </p:cNvSpPr>
          <p:nvPr/>
        </p:nvSpPr>
        <p:spPr bwMode="auto">
          <a:xfrm>
            <a:off x="3818682" y="2264246"/>
            <a:ext cx="4857750" cy="928688"/>
          </a:xfrm>
          <a:prstGeom prst="wedgeRoundRectCallout">
            <a:avLst>
              <a:gd name="adj1" fmla="val -59509"/>
              <a:gd name="adj2" fmla="val -26583"/>
              <a:gd name="adj3" fmla="val 16667"/>
            </a:avLst>
          </a:prstGeom>
          <a:solidFill>
            <a:srgbClr val="FFFFCC"/>
          </a:solidFill>
          <a:ln w="40000" algn="ctr">
            <a:solidFill>
              <a:srgbClr val="993300"/>
            </a:solidFill>
            <a:miter lim="800000"/>
            <a:headEnd/>
            <a:tailEnd/>
          </a:ln>
        </p:spPr>
        <p:txBody>
          <a:bodyPr anchor="ctr"/>
          <a:lstStyle/>
          <a:p>
            <a:pPr eaLnBrk="1" hangingPunct="1">
              <a:lnSpc>
                <a:spcPct val="100000"/>
              </a:lnSpc>
              <a:spcAft>
                <a:spcPct val="0"/>
              </a:spcAft>
              <a:buClrTx/>
              <a:buSzTx/>
              <a:buFontTx/>
              <a:buNone/>
            </a:pPr>
            <a:r>
              <a:rPr kumimoji="1" lang="zh-TW" altLang="en-US" sz="1800" b="1">
                <a:solidFill>
                  <a:srgbClr val="0000CC"/>
                </a:solidFill>
                <a:latin typeface="Times New Roman" pitchFamily="18" charset="0"/>
                <a:ea typeface="標楷體" pitchFamily="65" charset="-120"/>
              </a:rPr>
              <a:t>當人們因為新流程或新系統而需改變其長久以來已熟悉、甚至於知道哪裡可以偷懶的舊習慣或舊作業，即會產生抗拒心態</a:t>
            </a:r>
          </a:p>
        </p:txBody>
      </p:sp>
      <p:sp>
        <p:nvSpPr>
          <p:cNvPr id="9" name="圓角矩形圖說文字 8"/>
          <p:cNvSpPr>
            <a:spLocks noChangeArrowheads="1"/>
          </p:cNvSpPr>
          <p:nvPr/>
        </p:nvSpPr>
        <p:spPr bwMode="auto">
          <a:xfrm>
            <a:off x="4217144" y="895821"/>
            <a:ext cx="4530725" cy="1231900"/>
          </a:xfrm>
          <a:prstGeom prst="wedgeRoundRectCallout">
            <a:avLst>
              <a:gd name="adj1" fmla="val -56204"/>
              <a:gd name="adj2" fmla="val 28736"/>
              <a:gd name="adj3" fmla="val 16667"/>
            </a:avLst>
          </a:prstGeom>
          <a:solidFill>
            <a:srgbClr val="FFFFCC"/>
          </a:solidFill>
          <a:ln w="40000" algn="ctr">
            <a:solidFill>
              <a:srgbClr val="993300"/>
            </a:solidFill>
            <a:miter lim="800000"/>
            <a:headEnd/>
            <a:tailEnd/>
          </a:ln>
        </p:spPr>
        <p:txBody>
          <a:bodyPr anchor="ctr"/>
          <a:lstStyle/>
          <a:p>
            <a:pPr eaLnBrk="1" hangingPunct="1">
              <a:lnSpc>
                <a:spcPct val="100000"/>
              </a:lnSpc>
              <a:spcAft>
                <a:spcPct val="0"/>
              </a:spcAft>
              <a:buClrTx/>
              <a:buSzTx/>
              <a:buFontTx/>
              <a:buNone/>
            </a:pPr>
            <a:r>
              <a:rPr kumimoji="1" lang="zh-TW" altLang="en-US" sz="1800" b="1">
                <a:solidFill>
                  <a:srgbClr val="0000CC"/>
                </a:solidFill>
                <a:latin typeface="Times New Roman" pitchFamily="18" charset="0"/>
                <a:ea typeface="標楷體" pitchFamily="65" charset="-120"/>
              </a:rPr>
              <a:t>想像一下你花了一大筆錢買了一台專家一致推薦的</a:t>
            </a:r>
            <a:r>
              <a:rPr kumimoji="1" lang="en-US" altLang="zh-TW" sz="1800" b="1">
                <a:solidFill>
                  <a:srgbClr val="0000CC"/>
                </a:solidFill>
                <a:latin typeface="Times New Roman" pitchFamily="18" charset="0"/>
                <a:ea typeface="標楷體" pitchFamily="65" charset="-120"/>
              </a:rPr>
              <a:t>Pro</a:t>
            </a:r>
            <a:r>
              <a:rPr kumimoji="1" lang="zh-TW" altLang="en-US" sz="1800" b="1">
                <a:solidFill>
                  <a:srgbClr val="0000CC"/>
                </a:solidFill>
                <a:latin typeface="Times New Roman" pitchFamily="18" charset="0"/>
                <a:ea typeface="標楷體" pitchFamily="65" charset="-120"/>
              </a:rPr>
              <a:t>級的相機，但問題是你不知道如何攝影，那麼這台相機可能就無法發揮它強大的功能</a:t>
            </a:r>
          </a:p>
        </p:txBody>
      </p:sp>
    </p:spTree>
    <p:extLst>
      <p:ext uri="{BB962C8B-B14F-4D97-AF65-F5344CB8AC3E}">
        <p14:creationId xmlns:p14="http://schemas.microsoft.com/office/powerpoint/2010/main" val="8019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a:t>
            </a:r>
            <a:r>
              <a:rPr lang="zh-TW" altLang="en-US" dirty="0"/>
              <a:t>資訊品質與安全</a:t>
            </a:r>
          </a:p>
        </p:txBody>
      </p:sp>
      <p:sp>
        <p:nvSpPr>
          <p:cNvPr id="3" name="內容版面配置區 2"/>
          <p:cNvSpPr>
            <a:spLocks noGrp="1"/>
          </p:cNvSpPr>
          <p:nvPr>
            <p:ph idx="1"/>
          </p:nvPr>
        </p:nvSpPr>
        <p:spPr/>
        <p:txBody>
          <a:bodyPr/>
          <a:lstStyle/>
          <a:p>
            <a:r>
              <a:rPr lang="zh-TW" altLang="en-US" dirty="0"/>
              <a:t>資訊品質</a:t>
            </a:r>
            <a:endParaRPr lang="en-US" altLang="zh-TW" dirty="0"/>
          </a:p>
          <a:p>
            <a:pPr lvl="1"/>
            <a:r>
              <a:rPr lang="zh-TW" altLang="en-US" dirty="0">
                <a:solidFill>
                  <a:srgbClr val="000000"/>
                </a:solidFill>
              </a:rPr>
              <a:t>語法錯誤</a:t>
            </a:r>
            <a:r>
              <a:rPr lang="en-US" altLang="zh-TW" dirty="0">
                <a:solidFill>
                  <a:srgbClr val="000000"/>
                </a:solidFill>
              </a:rPr>
              <a:t>(Syntactic errors)</a:t>
            </a:r>
          </a:p>
          <a:p>
            <a:pPr lvl="1"/>
            <a:r>
              <a:rPr lang="zh-TW" altLang="en-US" dirty="0">
                <a:solidFill>
                  <a:srgbClr val="000000"/>
                </a:solidFill>
              </a:rPr>
              <a:t>因呈現</a:t>
            </a:r>
            <a:r>
              <a:rPr lang="en-US" altLang="zh-TW" dirty="0">
                <a:solidFill>
                  <a:srgbClr val="000000"/>
                </a:solidFill>
              </a:rPr>
              <a:t>(Presentation)</a:t>
            </a:r>
            <a:r>
              <a:rPr lang="zh-TW" altLang="en-US" dirty="0">
                <a:solidFill>
                  <a:srgbClr val="000000"/>
                </a:solidFill>
              </a:rPr>
              <a:t>、精確</a:t>
            </a:r>
            <a:r>
              <a:rPr lang="en-US" altLang="zh-TW" dirty="0">
                <a:solidFill>
                  <a:srgbClr val="000000"/>
                </a:solidFill>
              </a:rPr>
              <a:t>(Accuracy)</a:t>
            </a:r>
            <a:r>
              <a:rPr lang="zh-TW" altLang="en-US" dirty="0">
                <a:solidFill>
                  <a:srgbClr val="000000"/>
                </a:solidFill>
              </a:rPr>
              <a:t>、即時</a:t>
            </a:r>
            <a:r>
              <a:rPr lang="en-US" altLang="zh-TW" dirty="0">
                <a:solidFill>
                  <a:srgbClr val="000000"/>
                </a:solidFill>
              </a:rPr>
              <a:t>(Currency)</a:t>
            </a:r>
            <a:r>
              <a:rPr lang="zh-TW" altLang="en-US" dirty="0">
                <a:solidFill>
                  <a:srgbClr val="000000"/>
                </a:solidFill>
              </a:rPr>
              <a:t>、及時</a:t>
            </a:r>
            <a:r>
              <a:rPr lang="en-US" altLang="zh-TW" dirty="0">
                <a:solidFill>
                  <a:srgbClr val="000000"/>
                </a:solidFill>
              </a:rPr>
              <a:t>(Timeliness)</a:t>
            </a:r>
            <a:r>
              <a:rPr lang="zh-TW" altLang="en-US" dirty="0">
                <a:solidFill>
                  <a:srgbClr val="000000"/>
                </a:solidFill>
              </a:rPr>
              <a:t>、一致</a:t>
            </a:r>
            <a:r>
              <a:rPr lang="en-US" altLang="zh-TW" dirty="0">
                <a:solidFill>
                  <a:srgbClr val="000000"/>
                </a:solidFill>
              </a:rPr>
              <a:t>(Consistency)</a:t>
            </a:r>
            <a:r>
              <a:rPr lang="zh-TW" altLang="en-US" dirty="0">
                <a:solidFill>
                  <a:srgbClr val="000000"/>
                </a:solidFill>
              </a:rPr>
              <a:t>等造成的語意錯誤</a:t>
            </a:r>
            <a:r>
              <a:rPr lang="en-US" altLang="zh-TW" dirty="0">
                <a:solidFill>
                  <a:srgbClr val="000000"/>
                </a:solidFill>
              </a:rPr>
              <a:t>(Semantic errors)</a:t>
            </a:r>
            <a:r>
              <a:rPr lang="zh-TW" altLang="en-US" dirty="0">
                <a:solidFill>
                  <a:srgbClr val="000000"/>
                </a:solidFill>
              </a:rPr>
              <a:t>，進而影響決策品質</a:t>
            </a:r>
          </a:p>
          <a:p>
            <a:r>
              <a:rPr lang="zh-TW" altLang="en-US" dirty="0"/>
              <a:t>資訊安全</a:t>
            </a:r>
          </a:p>
          <a:p>
            <a:pPr lvl="1"/>
            <a:r>
              <a:rPr lang="zh-TW" altLang="en-US" dirty="0">
                <a:solidFill>
                  <a:srgbClr val="000000"/>
                </a:solidFill>
              </a:rPr>
              <a:t>人的問題例如分析用的客戶資料外洩</a:t>
            </a:r>
          </a:p>
          <a:p>
            <a:pPr lvl="1"/>
            <a:r>
              <a:rPr lang="zh-TW" altLang="en-US" dirty="0">
                <a:solidFill>
                  <a:srgbClr val="000000"/>
                </a:solidFill>
              </a:rPr>
              <a:t>資訊科技的問題例如網路攻擊、電腦病毒</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38</a:t>
            </a:fld>
            <a:endParaRPr lang="en-US" altLang="ko-KR"/>
          </a:p>
        </p:txBody>
      </p:sp>
    </p:spTree>
    <p:extLst>
      <p:ext uri="{BB962C8B-B14F-4D97-AF65-F5344CB8AC3E}">
        <p14:creationId xmlns:p14="http://schemas.microsoft.com/office/powerpoint/2010/main" val="2001823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a:t>
            </a:r>
            <a:r>
              <a:rPr lang="zh-TW" altLang="en-US" dirty="0"/>
              <a:t>流程</a:t>
            </a:r>
          </a:p>
        </p:txBody>
      </p:sp>
      <p:sp>
        <p:nvSpPr>
          <p:cNvPr id="3" name="內容版面配置區 2"/>
          <p:cNvSpPr>
            <a:spLocks noGrp="1"/>
          </p:cNvSpPr>
          <p:nvPr>
            <p:ph idx="1"/>
          </p:nvPr>
        </p:nvSpPr>
        <p:spPr>
          <a:xfrm>
            <a:off x="457200" y="1628775"/>
            <a:ext cx="8229600" cy="3816449"/>
          </a:xfrm>
        </p:spPr>
        <p:txBody>
          <a:bodyPr/>
          <a:lstStyle/>
          <a:p>
            <a:r>
              <a:rPr lang="zh-TW" altLang="en-US" dirty="0">
                <a:solidFill>
                  <a:srgbClr val="3333FF"/>
                </a:solidFill>
              </a:rPr>
              <a:t>流程整合：</a:t>
            </a:r>
            <a:r>
              <a:rPr lang="zh-TW" altLang="en-US" sz="2400" dirty="0">
                <a:solidFill>
                  <a:srgbClr val="000000"/>
                </a:solidFill>
              </a:rPr>
              <a:t>若企業僅是獨立安裝一</a:t>
            </a:r>
            <a:r>
              <a:rPr lang="en-US" altLang="zh-TW" sz="2400" dirty="0">
                <a:solidFill>
                  <a:srgbClr val="000000"/>
                </a:solidFill>
              </a:rPr>
              <a:t>BI</a:t>
            </a:r>
            <a:r>
              <a:rPr lang="zh-TW" altLang="en-US" sz="2400" dirty="0">
                <a:solidFill>
                  <a:srgbClr val="000000"/>
                </a:solidFill>
              </a:rPr>
              <a:t>工具或系統，而忽略了過程中其他系統的資訊整合及自動化，則</a:t>
            </a:r>
            <a:r>
              <a:rPr lang="en-US" altLang="zh-TW" sz="2400" dirty="0">
                <a:solidFill>
                  <a:srgbClr val="000000"/>
                </a:solidFill>
              </a:rPr>
              <a:t>BI</a:t>
            </a:r>
            <a:r>
              <a:rPr lang="zh-TW" altLang="en-US" sz="2400" dirty="0">
                <a:solidFill>
                  <a:srgbClr val="000000"/>
                </a:solidFill>
              </a:rPr>
              <a:t>的整體成效勢必會打折扣。</a:t>
            </a:r>
            <a:endParaRPr lang="en-US" altLang="zh-TW" sz="2400" dirty="0">
              <a:solidFill>
                <a:srgbClr val="000000"/>
              </a:solidFill>
            </a:endParaRPr>
          </a:p>
          <a:p>
            <a:r>
              <a:rPr lang="zh-TW" altLang="en-US" sz="2400" dirty="0">
                <a:solidFill>
                  <a:srgbClr val="000000"/>
                </a:solidFill>
              </a:rPr>
              <a:t>因此</a:t>
            </a:r>
            <a:r>
              <a:rPr lang="en-US" altLang="zh-TW" sz="2400" dirty="0">
                <a:solidFill>
                  <a:srgbClr val="000000"/>
                </a:solidFill>
              </a:rPr>
              <a:t>BI</a:t>
            </a:r>
            <a:r>
              <a:rPr lang="zh-TW" altLang="en-US" sz="2400" dirty="0">
                <a:solidFill>
                  <a:srgbClr val="000000"/>
                </a:solidFill>
              </a:rPr>
              <a:t>專案經理或</a:t>
            </a:r>
            <a:r>
              <a:rPr lang="en-US" altLang="zh-TW" sz="2400" dirty="0">
                <a:solidFill>
                  <a:srgbClr val="000000"/>
                </a:solidFill>
              </a:rPr>
              <a:t>BI</a:t>
            </a:r>
            <a:r>
              <a:rPr lang="zh-TW" altLang="en-US" sz="2400" dirty="0">
                <a:solidFill>
                  <a:srgbClr val="000000"/>
                </a:solidFill>
              </a:rPr>
              <a:t>系統架構師在規劃系統時，需考量到這些整合的環結 </a:t>
            </a:r>
            <a:r>
              <a:rPr lang="en-US" altLang="zh-TW" sz="2400" dirty="0">
                <a:solidFill>
                  <a:srgbClr val="000000"/>
                </a:solidFill>
              </a:rPr>
              <a:t>(</a:t>
            </a:r>
            <a:r>
              <a:rPr lang="zh-TW" altLang="en-US" sz="2400" dirty="0">
                <a:solidFill>
                  <a:srgbClr val="000000"/>
                </a:solidFill>
              </a:rPr>
              <a:t>利用資訊環境圖</a:t>
            </a:r>
            <a:r>
              <a:rPr lang="en-US" altLang="zh-TW" sz="2400" dirty="0">
                <a:solidFill>
                  <a:srgbClr val="000000"/>
                </a:solidFill>
              </a:rPr>
              <a:t>)</a:t>
            </a:r>
            <a:r>
              <a:rPr lang="zh-TW" altLang="en-US" sz="2400" dirty="0">
                <a:solidFill>
                  <a:srgbClr val="000000"/>
                </a:solidFill>
              </a:rPr>
              <a:t>。</a:t>
            </a:r>
            <a:endParaRPr lang="en-US" altLang="zh-TW" sz="2400" dirty="0">
              <a:solidFill>
                <a:srgbClr val="000000"/>
              </a:solidFill>
            </a:endParaRPr>
          </a:p>
          <a:p>
            <a:pPr lvl="1"/>
            <a:r>
              <a:rPr lang="zh-TW" altLang="en-US" sz="2000" dirty="0">
                <a:solidFill>
                  <a:srgbClr val="000000"/>
                </a:solidFill>
              </a:rPr>
              <a:t>如</a:t>
            </a:r>
            <a:r>
              <a:rPr lang="en-US" altLang="zh-TW" sz="2000" dirty="0" err="1">
                <a:solidFill>
                  <a:srgbClr val="000000"/>
                </a:solidFill>
              </a:rPr>
              <a:t>Golfarelli</a:t>
            </a:r>
            <a:r>
              <a:rPr lang="zh-TW" altLang="en-US" sz="2000" dirty="0">
                <a:solidFill>
                  <a:srgbClr val="000000"/>
                </a:solidFill>
              </a:rPr>
              <a:t> </a:t>
            </a:r>
            <a:r>
              <a:rPr lang="en-US" altLang="zh-TW" sz="2000" i="1" dirty="0">
                <a:solidFill>
                  <a:srgbClr val="000000"/>
                </a:solidFill>
              </a:rPr>
              <a:t>et al.</a:t>
            </a:r>
            <a:r>
              <a:rPr lang="en-US" altLang="zh-TW" sz="2000" dirty="0">
                <a:solidFill>
                  <a:srgbClr val="000000"/>
                </a:solidFill>
              </a:rPr>
              <a:t> (2004)</a:t>
            </a:r>
            <a:r>
              <a:rPr lang="zh-TW" altLang="en-US" sz="2000" dirty="0">
                <a:solidFill>
                  <a:srgbClr val="000000"/>
                </a:solidFill>
              </a:rPr>
              <a:t>所言，在流程導向的企業，對於</a:t>
            </a:r>
            <a:r>
              <a:rPr lang="en-US" altLang="zh-TW" sz="2000" dirty="0">
                <a:solidFill>
                  <a:srgbClr val="000000"/>
                </a:solidFill>
              </a:rPr>
              <a:t>BI</a:t>
            </a:r>
            <a:r>
              <a:rPr lang="zh-TW" altLang="en-US" sz="2000" dirty="0">
                <a:solidFill>
                  <a:srgbClr val="000000"/>
                </a:solidFill>
              </a:rPr>
              <a:t>行動的導入，企業應採取</a:t>
            </a:r>
            <a:r>
              <a:rPr lang="en-US" altLang="zh-TW" dirty="0">
                <a:solidFill>
                  <a:srgbClr val="3333FF"/>
                </a:solidFill>
              </a:rPr>
              <a:t>BPM (Business process management)</a:t>
            </a:r>
            <a:r>
              <a:rPr lang="zh-TW" altLang="en-US" dirty="0">
                <a:solidFill>
                  <a:srgbClr val="3333FF"/>
                </a:solidFill>
              </a:rPr>
              <a:t>的方式</a:t>
            </a:r>
            <a:r>
              <a:rPr lang="zh-TW" altLang="en-US" sz="2000" dirty="0">
                <a:solidFill>
                  <a:srgbClr val="000000"/>
                </a:solidFill>
              </a:rPr>
              <a:t>來整合並調整現有的流程資源，以使</a:t>
            </a:r>
            <a:r>
              <a:rPr lang="en-US" altLang="zh-TW" sz="2000" dirty="0">
                <a:solidFill>
                  <a:srgbClr val="000000"/>
                </a:solidFill>
              </a:rPr>
              <a:t>BI</a:t>
            </a:r>
            <a:r>
              <a:rPr lang="zh-TW" altLang="en-US" sz="2000" dirty="0">
                <a:solidFill>
                  <a:srgbClr val="000000"/>
                </a:solidFill>
              </a:rPr>
              <a:t>行動得以順利在企業</a:t>
            </a:r>
            <a:r>
              <a:rPr lang="zh-TW" altLang="en-US" dirty="0">
                <a:solidFill>
                  <a:srgbClr val="0000CC"/>
                </a:solidFill>
              </a:rPr>
              <a:t>推展。</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39</a:t>
            </a:fld>
            <a:endParaRPr lang="en-US" altLang="ko-KR"/>
          </a:p>
        </p:txBody>
      </p:sp>
      <p:sp>
        <p:nvSpPr>
          <p:cNvPr id="7" name="圓角矩形圖說文字 4"/>
          <p:cNvSpPr>
            <a:spLocks noChangeArrowheads="1"/>
          </p:cNvSpPr>
          <p:nvPr/>
        </p:nvSpPr>
        <p:spPr bwMode="auto">
          <a:xfrm>
            <a:off x="3957139" y="5013176"/>
            <a:ext cx="4446587" cy="1381125"/>
          </a:xfrm>
          <a:prstGeom prst="wedgeRoundRectCallout">
            <a:avLst>
              <a:gd name="adj1" fmla="val -61784"/>
              <a:gd name="adj2" fmla="val -150758"/>
              <a:gd name="adj3" fmla="val 16667"/>
            </a:avLst>
          </a:prstGeom>
          <a:solidFill>
            <a:srgbClr val="FFFFCC"/>
          </a:solidFill>
          <a:ln w="40000" algn="ctr">
            <a:solidFill>
              <a:srgbClr val="993300"/>
            </a:solidFill>
            <a:miter lim="800000"/>
            <a:headEnd/>
            <a:tailEnd/>
          </a:ln>
        </p:spPr>
        <p:txBody>
          <a:bodyPr anchor="ctr"/>
          <a:lstStyle/>
          <a:p>
            <a:pPr algn="ctr" eaLnBrk="1" hangingPunct="1">
              <a:lnSpc>
                <a:spcPct val="100000"/>
              </a:lnSpc>
              <a:spcAft>
                <a:spcPct val="0"/>
              </a:spcAft>
              <a:buClrTx/>
              <a:buSzTx/>
              <a:buFontTx/>
              <a:buNone/>
            </a:pPr>
            <a:r>
              <a:rPr kumimoji="1" lang="zh-TW" altLang="en-US" b="1" dirty="0">
                <a:solidFill>
                  <a:srgbClr val="0000CC"/>
                </a:solidFill>
                <a:latin typeface="標楷體" pitchFamily="65" charset="-120"/>
                <a:ea typeface="標楷體" pitchFamily="65" charset="-120"/>
              </a:rPr>
              <a:t>即：</a:t>
            </a:r>
            <a:r>
              <a:rPr kumimoji="1" lang="zh-TW" altLang="en-US" sz="1800" b="1" dirty="0">
                <a:solidFill>
                  <a:srgbClr val="0000CC"/>
                </a:solidFill>
                <a:latin typeface="標楷體" pitchFamily="65" charset="-120"/>
                <a:ea typeface="標楷體" pitchFamily="65" charset="-120"/>
              </a:rPr>
              <a:t>在建置</a:t>
            </a:r>
            <a:r>
              <a:rPr kumimoji="1" lang="en-US" altLang="zh-TW" sz="1800" b="1" dirty="0">
                <a:solidFill>
                  <a:srgbClr val="0000CC"/>
                </a:solidFill>
                <a:latin typeface="標楷體" pitchFamily="65" charset="-120"/>
                <a:ea typeface="標楷體" pitchFamily="65" charset="-120"/>
              </a:rPr>
              <a:t>BI</a:t>
            </a:r>
            <a:r>
              <a:rPr kumimoji="1" lang="zh-TW" altLang="en-US" sz="1800" b="1" dirty="0">
                <a:solidFill>
                  <a:srgbClr val="0000CC"/>
                </a:solidFill>
                <a:latin typeface="標楷體" pitchFamily="65" charset="-120"/>
                <a:ea typeface="標楷體" pitchFamily="65" charset="-120"/>
              </a:rPr>
              <a:t>的系統分析設計時，宜清楚地規劃</a:t>
            </a:r>
            <a:r>
              <a:rPr kumimoji="1" lang="zh-TW" altLang="en-US" sz="2400" b="1" dirty="0">
                <a:solidFill>
                  <a:srgbClr val="0000CC"/>
                </a:solidFill>
                <a:latin typeface="標楷體" pitchFamily="65" charset="-120"/>
                <a:ea typeface="標楷體" pitchFamily="65" charset="-120"/>
              </a:rPr>
              <a:t>資訊環境圖</a:t>
            </a:r>
            <a:r>
              <a:rPr kumimoji="1" lang="en-US" altLang="zh-TW" sz="2400" b="1" dirty="0">
                <a:solidFill>
                  <a:srgbClr val="0000CC"/>
                </a:solidFill>
                <a:ea typeface="標楷體" pitchFamily="65" charset="-120"/>
                <a:cs typeface="Times New Roman" pitchFamily="18" charset="0"/>
              </a:rPr>
              <a:t>(Context diagram)</a:t>
            </a:r>
            <a:r>
              <a:rPr kumimoji="1" lang="zh-TW" altLang="en-US" sz="1800" b="1" dirty="0">
                <a:solidFill>
                  <a:srgbClr val="0000CC"/>
                </a:solidFill>
                <a:latin typeface="標楷體" pitchFamily="65" charset="-120"/>
                <a:ea typeface="標楷體" pitchFamily="65" charset="-120"/>
              </a:rPr>
              <a:t>來先了解該</a:t>
            </a:r>
            <a:r>
              <a:rPr kumimoji="1" lang="en-US" altLang="zh-TW" sz="1800" b="1" dirty="0">
                <a:solidFill>
                  <a:srgbClr val="0000CC"/>
                </a:solidFill>
                <a:latin typeface="標楷體" pitchFamily="65" charset="-120"/>
                <a:ea typeface="標楷體" pitchFamily="65" charset="-120"/>
              </a:rPr>
              <a:t>BI</a:t>
            </a:r>
            <a:r>
              <a:rPr kumimoji="1" lang="zh-TW" altLang="en-US" sz="1800" b="1" dirty="0">
                <a:solidFill>
                  <a:srgbClr val="0000CC"/>
                </a:solidFill>
                <a:latin typeface="標楷體" pitchFamily="65" charset="-120"/>
                <a:ea typeface="標楷體" pitchFamily="65" charset="-120"/>
              </a:rPr>
              <a:t>系統對於現有的資訊環境的衝擊</a:t>
            </a:r>
            <a:r>
              <a:rPr kumimoji="1" lang="en-US" altLang="zh-TW" sz="1800" b="1" dirty="0">
                <a:solidFill>
                  <a:srgbClr val="0000CC"/>
                </a:solidFill>
                <a:latin typeface="標楷體" pitchFamily="65" charset="-120"/>
                <a:ea typeface="標楷體" pitchFamily="65" charset="-120"/>
              </a:rPr>
              <a:t>(</a:t>
            </a:r>
            <a:r>
              <a:rPr kumimoji="1" lang="zh-TW" altLang="en-US" sz="1800" b="1" dirty="0">
                <a:solidFill>
                  <a:srgbClr val="0000CC"/>
                </a:solidFill>
                <a:latin typeface="標楷體" pitchFamily="65" charset="-120"/>
                <a:ea typeface="標楷體" pitchFamily="65" charset="-120"/>
              </a:rPr>
              <a:t>即資料互動</a:t>
            </a:r>
            <a:r>
              <a:rPr kumimoji="1" lang="en-US" altLang="zh-TW" sz="1800" b="1" dirty="0">
                <a:solidFill>
                  <a:srgbClr val="0000CC"/>
                </a:solidFill>
                <a:latin typeface="標楷體" pitchFamily="65" charset="-120"/>
                <a:ea typeface="標楷體" pitchFamily="65" charset="-120"/>
              </a:rPr>
              <a:t>)</a:t>
            </a:r>
          </a:p>
        </p:txBody>
      </p:sp>
    </p:spTree>
    <p:extLst>
      <p:ext uri="{BB962C8B-B14F-4D97-AF65-F5344CB8AC3E}">
        <p14:creationId xmlns:p14="http://schemas.microsoft.com/office/powerpoint/2010/main" val="330128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755576" y="3447231"/>
            <a:ext cx="7772400" cy="1362075"/>
          </a:xfrm>
        </p:spPr>
        <p:txBody>
          <a:bodyPr/>
          <a:lstStyle/>
          <a:p>
            <a:r>
              <a:rPr lang="en-US" altLang="zh-TW" sz="4800" i="1" dirty="0">
                <a:solidFill>
                  <a:srgbClr val="3333FF"/>
                </a:solidFill>
              </a:rPr>
              <a:t>Why &amp; What</a:t>
            </a:r>
            <a:endParaRPr lang="zh-TW" altLang="en-US" sz="4800" dirty="0"/>
          </a:p>
        </p:txBody>
      </p:sp>
      <p:sp>
        <p:nvSpPr>
          <p:cNvPr id="7" name="文字版面配置區 6"/>
          <p:cNvSpPr>
            <a:spLocks noGrp="1"/>
          </p:cNvSpPr>
          <p:nvPr>
            <p:ph type="body" idx="1"/>
          </p:nvPr>
        </p:nvSpPr>
        <p:spPr>
          <a:xfrm>
            <a:off x="722313" y="2492896"/>
            <a:ext cx="7772400" cy="1500187"/>
          </a:xfrm>
        </p:spPr>
        <p:txBody>
          <a:bodyPr/>
          <a:lstStyle/>
          <a:p>
            <a:r>
              <a:rPr lang="zh-TW" altLang="en-US" sz="3600" dirty="0">
                <a:solidFill>
                  <a:srgbClr val="000000"/>
                </a:solidFill>
              </a:rPr>
              <a:t>衡量</a:t>
            </a:r>
            <a:r>
              <a:rPr lang="en-US" altLang="zh-TW" sz="3600" dirty="0">
                <a:solidFill>
                  <a:srgbClr val="000000"/>
                </a:solidFill>
              </a:rPr>
              <a:t>BI</a:t>
            </a:r>
            <a:r>
              <a:rPr lang="zh-TW" altLang="en-US" sz="3600" dirty="0">
                <a:solidFill>
                  <a:srgbClr val="000000"/>
                </a:solidFill>
              </a:rPr>
              <a:t>對於企業的效益：</a:t>
            </a:r>
            <a:endParaRPr lang="en-US" altLang="zh-TW" sz="3600" dirty="0">
              <a:solidFill>
                <a:srgbClr val="000000"/>
              </a:solidFill>
            </a:endParaRPr>
          </a:p>
          <a:p>
            <a:endParaRPr lang="zh-TW" altLang="en-US" sz="3600"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4</a:t>
            </a:fld>
            <a:endParaRPr lang="en-US" altLang="ko-KR"/>
          </a:p>
        </p:txBody>
      </p:sp>
    </p:spTree>
    <p:extLst>
      <p:ext uri="{BB962C8B-B14F-4D97-AF65-F5344CB8AC3E}">
        <p14:creationId xmlns:p14="http://schemas.microsoft.com/office/powerpoint/2010/main" val="2787926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資訊環境圖例</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40</a:t>
            </a:fld>
            <a:endParaRPr lang="en-US" altLang="ko-KR"/>
          </a:p>
        </p:txBody>
      </p:sp>
      <p:pic>
        <p:nvPicPr>
          <p:cNvPr id="6" name="Picture 2" descr="http://upload.wikimedia.org/wikipedia/commons/8/8e/NDE_Context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70" y="1441152"/>
            <a:ext cx="70818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692795" y="6338589"/>
            <a:ext cx="4895850" cy="258763"/>
          </a:xfrm>
          <a:prstGeom prst="rect">
            <a:avLst/>
          </a:prstGeom>
        </p:spPr>
        <p:txBody>
          <a:bodyPr>
            <a:spAutoFit/>
          </a:bodyPr>
          <a:lstStyle/>
          <a:p>
            <a:pPr>
              <a:buFont typeface="Wingdings" pitchFamily="2" charset="2"/>
              <a:buNone/>
              <a:defRPr/>
            </a:pPr>
            <a:r>
              <a:rPr lang="zh-TW" altLang="en-US" sz="1200" b="0" dirty="0">
                <a:solidFill>
                  <a:schemeClr val="tx1">
                    <a:lumMod val="65000"/>
                    <a:lumOff val="35000"/>
                  </a:schemeClr>
                </a:solidFill>
              </a:rPr>
              <a:t>資料來源  </a:t>
            </a:r>
            <a:r>
              <a:rPr lang="en-US" altLang="zh-TW" sz="1200" b="0" dirty="0">
                <a:solidFill>
                  <a:schemeClr val="tx1">
                    <a:lumMod val="65000"/>
                    <a:lumOff val="35000"/>
                  </a:schemeClr>
                </a:solidFill>
              </a:rPr>
              <a:t>http://en.wikipedia.org/wiki/File:NDE_Context_Diagram.jpg</a:t>
            </a:r>
            <a:endParaRPr lang="zh-TW" altLang="en-US" sz="1200" b="0" dirty="0">
              <a:solidFill>
                <a:schemeClr val="tx1">
                  <a:lumMod val="65000"/>
                  <a:lumOff val="35000"/>
                </a:schemeClr>
              </a:solidFill>
            </a:endParaRPr>
          </a:p>
        </p:txBody>
      </p:sp>
      <p:sp>
        <p:nvSpPr>
          <p:cNvPr id="8" name="橢圓 2"/>
          <p:cNvSpPr>
            <a:spLocks noChangeArrowheads="1"/>
          </p:cNvSpPr>
          <p:nvPr/>
        </p:nvSpPr>
        <p:spPr bwMode="auto">
          <a:xfrm>
            <a:off x="6444183" y="3241377"/>
            <a:ext cx="1800225" cy="1727200"/>
          </a:xfrm>
          <a:prstGeom prst="ellipse">
            <a:avLst/>
          </a:prstGeom>
          <a:noFill/>
          <a:ln w="38100" algn="ctr">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pPr marL="400050" indent="-581025" defTabSz="687388"/>
            <a:endParaRPr lang="zh-TW" altLang="en-US"/>
          </a:p>
        </p:txBody>
      </p:sp>
      <p:sp>
        <p:nvSpPr>
          <p:cNvPr id="9" name="橢圓 7"/>
          <p:cNvSpPr>
            <a:spLocks noChangeArrowheads="1"/>
          </p:cNvSpPr>
          <p:nvPr/>
        </p:nvSpPr>
        <p:spPr bwMode="auto">
          <a:xfrm>
            <a:off x="1053033" y="2665114"/>
            <a:ext cx="1574800" cy="1520825"/>
          </a:xfrm>
          <a:prstGeom prst="ellipse">
            <a:avLst/>
          </a:prstGeom>
          <a:noFill/>
          <a:ln w="38100" algn="ctr">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pPr marL="400050" indent="-581025" defTabSz="687388"/>
            <a:endParaRPr lang="zh-TW" altLang="en-US"/>
          </a:p>
        </p:txBody>
      </p:sp>
      <p:sp>
        <p:nvSpPr>
          <p:cNvPr id="10" name="橢圓 8"/>
          <p:cNvSpPr>
            <a:spLocks noChangeArrowheads="1"/>
          </p:cNvSpPr>
          <p:nvPr/>
        </p:nvSpPr>
        <p:spPr bwMode="auto">
          <a:xfrm>
            <a:off x="1476895" y="4897139"/>
            <a:ext cx="1439863" cy="1362075"/>
          </a:xfrm>
          <a:prstGeom prst="ellipse">
            <a:avLst/>
          </a:prstGeom>
          <a:noFill/>
          <a:ln w="38100" algn="ctr">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pPr marL="400050" indent="-581025" defTabSz="687388"/>
            <a:endParaRPr lang="zh-TW" altLang="en-US"/>
          </a:p>
        </p:txBody>
      </p:sp>
    </p:spTree>
    <p:extLst>
      <p:ext uri="{BB962C8B-B14F-4D97-AF65-F5344CB8AC3E}">
        <p14:creationId xmlns:p14="http://schemas.microsoft.com/office/powerpoint/2010/main" val="2500143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60B0CDE0-DD19-447A-9C86-089AD9600662}"/>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851920" y="2996952"/>
            <a:ext cx="5292080" cy="3047291"/>
          </a:xfrm>
          <a:prstGeom prst="rect">
            <a:avLst/>
          </a:prstGeom>
        </p:spPr>
      </p:pic>
      <p:sp>
        <p:nvSpPr>
          <p:cNvPr id="2" name="標題 1"/>
          <p:cNvSpPr>
            <a:spLocks noGrp="1"/>
          </p:cNvSpPr>
          <p:nvPr>
            <p:ph type="title"/>
          </p:nvPr>
        </p:nvSpPr>
        <p:spPr/>
        <p:txBody>
          <a:bodyPr/>
          <a:lstStyle/>
          <a:p>
            <a:r>
              <a:rPr lang="en-US" altLang="zh-TW" dirty="0"/>
              <a:t>4.</a:t>
            </a:r>
            <a:r>
              <a:rPr lang="zh-TW" altLang="en-US" dirty="0"/>
              <a:t>組織文化</a:t>
            </a:r>
          </a:p>
        </p:txBody>
      </p:sp>
      <p:sp>
        <p:nvSpPr>
          <p:cNvPr id="3" name="內容版面配置區 2"/>
          <p:cNvSpPr>
            <a:spLocks noGrp="1"/>
          </p:cNvSpPr>
          <p:nvPr>
            <p:ph idx="1"/>
          </p:nvPr>
        </p:nvSpPr>
        <p:spPr>
          <a:xfrm>
            <a:off x="251520" y="1685503"/>
            <a:ext cx="8229600" cy="4695825"/>
          </a:xfrm>
        </p:spPr>
        <p:txBody>
          <a:bodyPr/>
          <a:lstStyle/>
          <a:p>
            <a:r>
              <a:rPr lang="en-US" altLang="zh-TW" sz="2400" dirty="0">
                <a:solidFill>
                  <a:srgbClr val="000000"/>
                </a:solidFill>
              </a:rPr>
              <a:t>『</a:t>
            </a:r>
            <a:r>
              <a:rPr lang="zh-TW" altLang="en-US" sz="2400" dirty="0">
                <a:solidFill>
                  <a:srgbClr val="000000"/>
                </a:solidFill>
              </a:rPr>
              <a:t>因為是企業屬性關係，資料控管過於嚴格；並且管理者也擔心員工因涉及企業資料而了解太多，對企業可能不利</a:t>
            </a:r>
            <a:r>
              <a:rPr lang="en-US" altLang="zh-TW" sz="2400" dirty="0">
                <a:solidFill>
                  <a:srgbClr val="000000"/>
                </a:solidFill>
              </a:rPr>
              <a:t>』</a:t>
            </a:r>
          </a:p>
          <a:p>
            <a:r>
              <a:rPr lang="en-US" altLang="zh-TW" sz="2400" dirty="0">
                <a:solidFill>
                  <a:srgbClr val="000000"/>
                </a:solidFill>
              </a:rPr>
              <a:t>『</a:t>
            </a:r>
            <a:r>
              <a:rPr lang="zh-TW" altLang="en-US" sz="2400" dirty="0">
                <a:solidFill>
                  <a:srgbClr val="000000"/>
                </a:solidFill>
              </a:rPr>
              <a:t>企業決策通常還是由主管直覺、主觀決定，跟事實依據仍相差太遠</a:t>
            </a:r>
            <a:r>
              <a:rPr lang="en-US" altLang="zh-TW" sz="2400" dirty="0">
                <a:solidFill>
                  <a:srgbClr val="000000"/>
                </a:solidFill>
              </a:rPr>
              <a:t>』</a:t>
            </a:r>
          </a:p>
          <a:p>
            <a:r>
              <a:rPr lang="en-US" altLang="zh-TW" sz="2400" dirty="0">
                <a:solidFill>
                  <a:srgbClr val="000000"/>
                </a:solidFill>
              </a:rPr>
              <a:t>『</a:t>
            </a:r>
            <a:r>
              <a:rPr lang="zh-TW" altLang="en-US" sz="2400" dirty="0">
                <a:solidFill>
                  <a:srgbClr val="000000"/>
                </a:solidFill>
              </a:rPr>
              <a:t>我們企業力求革新，                                                                       鼓勵員工創新思考，為                                                                  企業注入新思維</a:t>
            </a:r>
            <a:r>
              <a:rPr lang="en-US" altLang="zh-TW" sz="2400" dirty="0">
                <a:solidFill>
                  <a:srgbClr val="000000"/>
                </a:solidFill>
              </a:rPr>
              <a:t>』『</a:t>
            </a:r>
            <a:r>
              <a:rPr lang="zh-TW" altLang="en-US" sz="2400" dirty="0">
                <a:solidFill>
                  <a:srgbClr val="000000"/>
                </a:solidFill>
              </a:rPr>
              <a:t>我                                                                 們都是儘量善用資訊技                                                                    術來創造更佳的競爭力</a:t>
            </a:r>
            <a:r>
              <a:rPr lang="en-US" altLang="zh-TW" sz="2400" dirty="0">
                <a:solidFill>
                  <a:srgbClr val="000000"/>
                </a:solidFill>
              </a:rPr>
              <a:t>』</a:t>
            </a:r>
            <a:endParaRPr lang="zh-TW" altLang="en-US" sz="2400" dirty="0">
              <a:solidFill>
                <a:srgbClr val="000000"/>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41</a:t>
            </a:fld>
            <a:endParaRPr lang="en-US" altLang="ko-KR"/>
          </a:p>
        </p:txBody>
      </p:sp>
      <p:pic>
        <p:nvPicPr>
          <p:cNvPr id="8" name="圖片 7">
            <a:extLst>
              <a:ext uri="{FF2B5EF4-FFF2-40B4-BE49-F238E27FC236}">
                <a16:creationId xmlns:a16="http://schemas.microsoft.com/office/drawing/2014/main" id="{88A07365-1408-4231-83F4-0B779BA208CE}"/>
              </a:ext>
            </a:extLst>
          </p:cNvPr>
          <p:cNvPicPr>
            <a:picLocks noChangeAspect="1"/>
          </p:cNvPicPr>
          <p:nvPr/>
        </p:nvPicPr>
        <p:blipFill>
          <a:blip r:embed="rId4"/>
          <a:stretch>
            <a:fillRect/>
          </a:stretch>
        </p:blipFill>
        <p:spPr>
          <a:xfrm>
            <a:off x="4168552" y="6019036"/>
            <a:ext cx="4644008" cy="482919"/>
          </a:xfrm>
          <a:prstGeom prst="rect">
            <a:avLst/>
          </a:prstGeom>
        </p:spPr>
      </p:pic>
    </p:spTree>
    <p:extLst>
      <p:ext uri="{BB962C8B-B14F-4D97-AF65-F5344CB8AC3E}">
        <p14:creationId xmlns:p14="http://schemas.microsoft.com/office/powerpoint/2010/main" val="1996537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6"/>
          <p:cNvSpPr>
            <a:spLocks noGrp="1"/>
          </p:cNvSpPr>
          <p:nvPr>
            <p:ph type="body" idx="1"/>
          </p:nvPr>
        </p:nvSpPr>
        <p:spPr>
          <a:xfrm>
            <a:off x="722313" y="2492896"/>
            <a:ext cx="7772400" cy="1500187"/>
          </a:xfrm>
        </p:spPr>
        <p:txBody>
          <a:bodyPr/>
          <a:lstStyle/>
          <a:p>
            <a:r>
              <a:rPr lang="en-US" altLang="zh-TW" sz="4000" dirty="0">
                <a:solidFill>
                  <a:srgbClr val="000000"/>
                </a:solidFill>
              </a:rPr>
              <a:t>BI</a:t>
            </a:r>
            <a:r>
              <a:rPr lang="zh-TW" altLang="en-US" sz="4000" dirty="0">
                <a:solidFill>
                  <a:srgbClr val="000000"/>
                </a:solidFill>
              </a:rPr>
              <a:t>成效的維持</a:t>
            </a:r>
            <a:br>
              <a:rPr lang="en-US" altLang="zh-TW" sz="3600" dirty="0">
                <a:solidFill>
                  <a:srgbClr val="C00000"/>
                </a:solidFill>
              </a:rPr>
            </a:br>
            <a:endParaRPr lang="zh-TW" altLang="en-US" sz="3600"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42</a:t>
            </a:fld>
            <a:endParaRPr lang="en-US" altLang="ko-KR"/>
          </a:p>
        </p:txBody>
      </p:sp>
    </p:spTree>
    <p:extLst>
      <p:ext uri="{BB962C8B-B14F-4D97-AF65-F5344CB8AC3E}">
        <p14:creationId xmlns:p14="http://schemas.microsoft.com/office/powerpoint/2010/main" val="3061901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BI</a:t>
            </a:r>
            <a:r>
              <a:rPr lang="zh-TW" altLang="en-US" dirty="0"/>
              <a:t>的使用與成效之維持</a:t>
            </a:r>
          </a:p>
        </p:txBody>
      </p:sp>
      <p:sp>
        <p:nvSpPr>
          <p:cNvPr id="3" name="內容版面配置區 2"/>
          <p:cNvSpPr>
            <a:spLocks noGrp="1"/>
          </p:cNvSpPr>
          <p:nvPr>
            <p:ph idx="1"/>
          </p:nvPr>
        </p:nvSpPr>
        <p:spPr/>
        <p:txBody>
          <a:bodyPr/>
          <a:lstStyle/>
          <a:p>
            <a:r>
              <a:rPr lang="zh-TW" altLang="en-US" sz="2400" dirty="0">
                <a:solidFill>
                  <a:srgbClr val="000000"/>
                </a:solidFill>
              </a:rPr>
              <a:t>在</a:t>
            </a:r>
            <a:r>
              <a:rPr lang="en-US" altLang="zh-TW" sz="2400" dirty="0">
                <a:solidFill>
                  <a:srgbClr val="000000"/>
                </a:solidFill>
              </a:rPr>
              <a:t>BI</a:t>
            </a:r>
            <a:r>
              <a:rPr lang="zh-TW" altLang="en-US" sz="2400" dirty="0">
                <a:solidFill>
                  <a:srgbClr val="000000"/>
                </a:solidFill>
              </a:rPr>
              <a:t>成功導入以及看到顯著的組織效益之後，</a:t>
            </a:r>
            <a:r>
              <a:rPr lang="en-US" altLang="zh-TW" sz="2400" dirty="0">
                <a:solidFill>
                  <a:srgbClr val="000000"/>
                </a:solidFill>
              </a:rPr>
              <a:t>BI</a:t>
            </a:r>
            <a:r>
              <a:rPr lang="zh-TW" altLang="en-US" sz="2400" dirty="0">
                <a:solidFill>
                  <a:srgbClr val="000000"/>
                </a:solidFill>
              </a:rPr>
              <a:t>專案接下來所面臨的問題，即是如何持續</a:t>
            </a:r>
            <a:r>
              <a:rPr lang="en-US" altLang="zh-TW" sz="2400" dirty="0">
                <a:solidFill>
                  <a:srgbClr val="000000"/>
                </a:solidFill>
              </a:rPr>
              <a:t>BI</a:t>
            </a:r>
            <a:r>
              <a:rPr lang="zh-TW" altLang="en-US" sz="2400" dirty="0">
                <a:solidFill>
                  <a:srgbClr val="000000"/>
                </a:solidFill>
              </a:rPr>
              <a:t>的成效，或是如何讓</a:t>
            </a:r>
            <a:r>
              <a:rPr lang="en-US" altLang="zh-TW" sz="2400" dirty="0">
                <a:solidFill>
                  <a:srgbClr val="000000"/>
                </a:solidFill>
              </a:rPr>
              <a:t>BI</a:t>
            </a:r>
            <a:r>
              <a:rPr lang="zh-TW" altLang="en-US" sz="2400" dirty="0">
                <a:solidFill>
                  <a:srgbClr val="000000"/>
                </a:solidFill>
              </a:rPr>
              <a:t>能確實持續地被企業使用</a:t>
            </a:r>
            <a:endParaRPr lang="en-US" altLang="zh-TW" sz="2400" dirty="0">
              <a:solidFill>
                <a:srgbClr val="000000"/>
              </a:solidFill>
            </a:endParaRPr>
          </a:p>
          <a:p>
            <a:pPr lvl="1"/>
            <a:r>
              <a:rPr lang="zh-TW" altLang="en-US" dirty="0">
                <a:solidFill>
                  <a:srgbClr val="000000"/>
                </a:solidFill>
              </a:rPr>
              <a:t>任何的資訊制度或資訊技術的導入，都會面臨到</a:t>
            </a:r>
            <a:r>
              <a:rPr lang="zh-TW" altLang="en-US" dirty="0">
                <a:solidFill>
                  <a:srgbClr val="0000FF"/>
                </a:solidFill>
              </a:rPr>
              <a:t>永續問題</a:t>
            </a:r>
            <a:endParaRPr lang="en-US" altLang="zh-TW" dirty="0">
              <a:solidFill>
                <a:srgbClr val="0000FF"/>
              </a:solidFill>
            </a:endParaRPr>
          </a:p>
          <a:p>
            <a:r>
              <a:rPr lang="zh-TW" altLang="en-US" sz="2400" dirty="0">
                <a:solidFill>
                  <a:srgbClr val="000000"/>
                </a:solidFill>
              </a:rPr>
              <a:t>運用</a:t>
            </a:r>
            <a:r>
              <a:rPr lang="en-US" altLang="zh-TW" sz="2400" dirty="0">
                <a:solidFill>
                  <a:srgbClr val="000000"/>
                </a:solidFill>
              </a:rPr>
              <a:t>CMMI</a:t>
            </a:r>
            <a:r>
              <a:rPr lang="zh-TW" altLang="en-US" sz="2400" dirty="0">
                <a:solidFill>
                  <a:srgbClr val="000000"/>
                </a:solidFill>
              </a:rPr>
              <a:t>的制度化設計</a:t>
            </a:r>
            <a:r>
              <a:rPr lang="en-US" altLang="zh-TW" sz="2400" dirty="0">
                <a:solidFill>
                  <a:srgbClr val="000000"/>
                </a:solidFill>
              </a:rPr>
              <a:t>(Institutionalization design)</a:t>
            </a:r>
            <a:r>
              <a:rPr lang="zh-TW" altLang="en-US" sz="2400" dirty="0">
                <a:solidFill>
                  <a:srgbClr val="000000"/>
                </a:solidFill>
              </a:rPr>
              <a:t>協助</a:t>
            </a:r>
            <a:r>
              <a:rPr lang="en-US" altLang="zh-TW" sz="2400" dirty="0">
                <a:solidFill>
                  <a:srgbClr val="000000"/>
                </a:solidFill>
              </a:rPr>
              <a:t>BI</a:t>
            </a:r>
            <a:r>
              <a:rPr lang="zh-TW" altLang="en-US" sz="2400" dirty="0">
                <a:solidFill>
                  <a:srgbClr val="000000"/>
                </a:solidFill>
              </a:rPr>
              <a:t>執行成效的永續</a:t>
            </a:r>
            <a:endParaRPr lang="en-US" altLang="zh-TW" sz="2400" dirty="0">
              <a:solidFill>
                <a:srgbClr val="000000"/>
              </a:solidFill>
            </a:endParaRPr>
          </a:p>
          <a:p>
            <a:pPr lvl="1"/>
            <a:r>
              <a:rPr lang="zh-TW" altLang="en-US" dirty="0">
                <a:solidFill>
                  <a:srgbClr val="000000"/>
                </a:solidFill>
              </a:rPr>
              <a:t>或所謂</a:t>
            </a:r>
            <a:r>
              <a:rPr lang="zh-TW" altLang="en-US" dirty="0">
                <a:solidFill>
                  <a:srgbClr val="0000FF"/>
                </a:solidFill>
              </a:rPr>
              <a:t>制度化深化程度</a:t>
            </a:r>
            <a:r>
              <a:rPr lang="en-US" altLang="zh-TW" dirty="0">
                <a:solidFill>
                  <a:srgbClr val="000000"/>
                </a:solidFill>
              </a:rPr>
              <a:t>(Degree of BI sustainability)</a:t>
            </a:r>
          </a:p>
          <a:p>
            <a:pPr lvl="2"/>
            <a:r>
              <a:rPr lang="en-US" altLang="zh-TW" dirty="0">
                <a:solidFill>
                  <a:srgbClr val="000000"/>
                </a:solidFill>
              </a:rPr>
              <a:t>CMMI (v1.2)</a:t>
            </a:r>
            <a:r>
              <a:rPr lang="zh-TW" altLang="en-US" dirty="0">
                <a:solidFill>
                  <a:srgbClr val="000000"/>
                </a:solidFill>
              </a:rPr>
              <a:t>稱之為能力度</a:t>
            </a:r>
            <a:r>
              <a:rPr lang="en-US" altLang="zh-TW" dirty="0">
                <a:solidFill>
                  <a:srgbClr val="000000"/>
                </a:solidFill>
              </a:rPr>
              <a:t>(Capability Level, CL)</a:t>
            </a:r>
            <a:endParaRPr lang="zh-TW" altLang="en-US" dirty="0">
              <a:solidFill>
                <a:srgbClr val="000000"/>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43</a:t>
            </a:fld>
            <a:endParaRPr lang="en-US" altLang="ko-KR"/>
          </a:p>
        </p:txBody>
      </p:sp>
      <p:sp>
        <p:nvSpPr>
          <p:cNvPr id="6" name="文字方塊 3"/>
          <p:cNvSpPr txBox="1">
            <a:spLocks noChangeArrowheads="1"/>
          </p:cNvSpPr>
          <p:nvPr/>
        </p:nvSpPr>
        <p:spPr bwMode="auto">
          <a:xfrm>
            <a:off x="3530724" y="4052366"/>
            <a:ext cx="12573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1"/>
                </a:solidFill>
                <a:latin typeface="Arial-BoldMT" charset="0"/>
                <a:ea typeface="新細明體" pitchFamily="18" charset="-120"/>
              </a:defRPr>
            </a:lvl1pPr>
            <a:lvl2pPr marL="742950" indent="-285750">
              <a:defRPr sz="2200" b="1">
                <a:solidFill>
                  <a:schemeClr val="bg1"/>
                </a:solidFill>
                <a:latin typeface="Arial-BoldMT" charset="0"/>
                <a:ea typeface="新細明體" pitchFamily="18" charset="-120"/>
              </a:defRPr>
            </a:lvl2pPr>
            <a:lvl3pPr marL="1143000" indent="-228600">
              <a:defRPr sz="2200" b="1">
                <a:solidFill>
                  <a:schemeClr val="bg1"/>
                </a:solidFill>
                <a:latin typeface="Arial-BoldMT" charset="0"/>
                <a:ea typeface="新細明體" pitchFamily="18" charset="-120"/>
              </a:defRPr>
            </a:lvl3pPr>
            <a:lvl4pPr marL="1600200" indent="-228600">
              <a:defRPr sz="2200" b="1">
                <a:solidFill>
                  <a:schemeClr val="bg1"/>
                </a:solidFill>
                <a:latin typeface="Arial-BoldMT" charset="0"/>
                <a:ea typeface="新細明體" pitchFamily="18" charset="-120"/>
              </a:defRPr>
            </a:lvl4pPr>
            <a:lvl5pPr marL="2057400" indent="-228600">
              <a:defRPr sz="2200" b="1">
                <a:solidFill>
                  <a:schemeClr val="bg1"/>
                </a:solidFill>
                <a:latin typeface="Arial-BoldMT" charset="0"/>
                <a:ea typeface="新細明體" pitchFamily="18" charset="-120"/>
              </a:defRPr>
            </a:lvl5pPr>
            <a:lvl6pPr marL="25146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sz="1600" b="0" dirty="0">
                <a:solidFill>
                  <a:schemeClr val="tx1"/>
                </a:solidFill>
                <a:latin typeface="Times New Roman" pitchFamily="18" charset="0"/>
              </a:rPr>
              <a:t>(Chen, 2010)</a:t>
            </a:r>
            <a:endParaRPr lang="zh-TW" altLang="en-US" sz="1600" b="0" dirty="0">
              <a:solidFill>
                <a:schemeClr val="tx1"/>
              </a:solidFill>
              <a:latin typeface="Times New Roman" pitchFamily="18" charset="0"/>
            </a:endParaRPr>
          </a:p>
        </p:txBody>
      </p:sp>
    </p:spTree>
    <p:extLst>
      <p:ext uri="{BB962C8B-B14F-4D97-AF65-F5344CB8AC3E}">
        <p14:creationId xmlns:p14="http://schemas.microsoft.com/office/powerpoint/2010/main" val="3739421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00"/>
                </a:solidFill>
              </a:rPr>
              <a:t>永續化的設計</a:t>
            </a:r>
            <a:r>
              <a:rPr lang="en-US" altLang="zh-TW" dirty="0">
                <a:solidFill>
                  <a:srgbClr val="000000"/>
                </a:solidFill>
              </a:rPr>
              <a:t>: CL-1</a:t>
            </a:r>
            <a:endParaRPr lang="zh-TW" altLang="en-US" dirty="0">
              <a:solidFill>
                <a:srgbClr val="000000"/>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44</a:t>
            </a:fld>
            <a:endParaRPr lang="en-US" altLang="ko-KR"/>
          </a:p>
        </p:txBody>
      </p:sp>
      <p:graphicFrame>
        <p:nvGraphicFramePr>
          <p:cNvPr id="6" name="Group 73"/>
          <p:cNvGraphicFramePr>
            <a:graphicFrameLocks noGrp="1"/>
          </p:cNvGraphicFramePr>
          <p:nvPr>
            <p:extLst>
              <p:ext uri="{D42A27DB-BD31-4B8C-83A1-F6EECF244321}">
                <p14:modId xmlns:p14="http://schemas.microsoft.com/office/powerpoint/2010/main" val="3057399670"/>
              </p:ext>
            </p:extLst>
          </p:nvPr>
        </p:nvGraphicFramePr>
        <p:xfrm>
          <a:off x="646113" y="1628775"/>
          <a:ext cx="7599362" cy="1570038"/>
        </p:xfrm>
        <a:graphic>
          <a:graphicData uri="http://schemas.openxmlformats.org/drawingml/2006/table">
            <a:tbl>
              <a:tblPr/>
              <a:tblGrid>
                <a:gridCol w="1693862">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4105275">
                  <a:extLst>
                    <a:ext uri="{9D8B030D-6E8A-4147-A177-3AD203B41FA5}">
                      <a16:colId xmlns:a16="http://schemas.microsoft.com/office/drawing/2014/main" val="20002"/>
                    </a:ext>
                  </a:extLst>
                </a:gridCol>
              </a:tblGrid>
              <a:tr h="54927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能力度</a:t>
                      </a:r>
                      <a:r>
                        <a:rPr kumimoji="0" lang="en-US" altLang="zh-TW" sz="1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Capability </a:t>
                      </a:r>
                      <a:endParaRPr kumimoji="0" lang="zh-TW" altLang="zh-TW" sz="1800" b="1"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制度化</a:t>
                      </a:r>
                      <a:endParaRPr kumimoji="0" lang="en-US" altLang="zh-TW"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目標</a:t>
                      </a:r>
                      <a:endParaRPr kumimoji="0" lang="zh-TW" altLang="en-US" sz="1800" b="1"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制度化措施</a:t>
                      </a:r>
                      <a:endParaRPr kumimoji="0" lang="zh-TW" altLang="en-US" sz="1800" b="1"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extLst>
                  <a:ext uri="{0D108BD9-81ED-4DB2-BD59-A6C34878D82A}">
                    <a16:rowId xmlns:a16="http://schemas.microsoft.com/office/drawing/2014/main" val="10000"/>
                  </a:ext>
                </a:extLst>
              </a:tr>
              <a:tr h="102076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CL-1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16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(Incomplete BI)</a:t>
                      </a:r>
                      <a:endParaRPr kumimoji="0" lang="zh-TW" altLang="zh-TW" sz="16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GG-1: </a:t>
                      </a:r>
                      <a:r>
                        <a:rPr kumimoji="0" lang="en-US" altLang="zh-TW" sz="16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Achieve specific goal</a:t>
                      </a:r>
                      <a:endParaRPr kumimoji="0" lang="zh-TW" altLang="zh-TW" sz="16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GP1.1  Perform specific practices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建立使用</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應用</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的企業標準程序</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7" name="Group 62"/>
          <p:cNvGrpSpPr>
            <a:grpSpLocks/>
          </p:cNvGrpSpPr>
          <p:nvPr/>
        </p:nvGrpSpPr>
        <p:grpSpPr bwMode="auto">
          <a:xfrm>
            <a:off x="611188" y="3486150"/>
            <a:ext cx="7705725" cy="2592388"/>
            <a:chOff x="158" y="2205"/>
            <a:chExt cx="4854" cy="1633"/>
          </a:xfrm>
        </p:grpSpPr>
        <p:sp>
          <p:nvSpPr>
            <p:cNvPr id="8" name="Rectangle 74"/>
            <p:cNvSpPr>
              <a:spLocks noChangeArrowheads="1"/>
            </p:cNvSpPr>
            <p:nvPr/>
          </p:nvSpPr>
          <p:spPr bwMode="auto">
            <a:xfrm>
              <a:off x="158" y="2205"/>
              <a:ext cx="4854" cy="1633"/>
            </a:xfrm>
            <a:prstGeom prst="rect">
              <a:avLst/>
            </a:prstGeom>
            <a:solidFill>
              <a:srgbClr val="993300"/>
            </a:solidFill>
            <a:ln w="9525">
              <a:solidFill>
                <a:schemeClr val="tx1"/>
              </a:solidFill>
              <a:miter lim="800000"/>
              <a:headEnd/>
              <a:tailEnd/>
            </a:ln>
          </p:spPr>
          <p:txBody>
            <a:bodyPr wrap="none" anchor="ctr"/>
            <a:lstStyle/>
            <a:p>
              <a:endParaRPr lang="zh-TW" altLang="en-US"/>
            </a:p>
          </p:txBody>
        </p:sp>
        <p:sp>
          <p:nvSpPr>
            <p:cNvPr id="9" name="AutoShape 27"/>
            <p:cNvSpPr>
              <a:spLocks noChangeArrowheads="1"/>
            </p:cNvSpPr>
            <p:nvPr/>
          </p:nvSpPr>
          <p:spPr bwMode="auto">
            <a:xfrm>
              <a:off x="3651" y="2869"/>
              <a:ext cx="201" cy="31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1 w 21600"/>
                <a:gd name="T13" fmla="*/ 5400 h 21600"/>
                <a:gd name="T14" fmla="*/ 1891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9525">
              <a:solidFill>
                <a:srgbClr val="000000"/>
              </a:solidFill>
              <a:miter lim="800000"/>
              <a:headEnd/>
              <a:tailEnd/>
            </a:ln>
          </p:spPr>
          <p:txBody>
            <a:bodyPr/>
            <a:lstStyle/>
            <a:p>
              <a:endParaRPr lang="zh-TW" altLang="en-US"/>
            </a:p>
          </p:txBody>
        </p:sp>
        <p:sp>
          <p:nvSpPr>
            <p:cNvPr id="10" name="AutoShape 28"/>
            <p:cNvSpPr>
              <a:spLocks noChangeArrowheads="1"/>
            </p:cNvSpPr>
            <p:nvPr/>
          </p:nvSpPr>
          <p:spPr bwMode="auto">
            <a:xfrm>
              <a:off x="3651" y="2973"/>
              <a:ext cx="302" cy="31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2 w 21600"/>
                <a:gd name="T13" fmla="*/ 5400 h 21600"/>
                <a:gd name="T14" fmla="*/ 1888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9525">
              <a:solidFill>
                <a:srgbClr val="000000"/>
              </a:solidFill>
              <a:miter lim="800000"/>
              <a:headEnd/>
              <a:tailEnd/>
            </a:ln>
          </p:spPr>
          <p:txBody>
            <a:bodyPr/>
            <a:lstStyle/>
            <a:p>
              <a:endParaRPr lang="zh-TW" altLang="en-US"/>
            </a:p>
          </p:txBody>
        </p:sp>
        <p:sp>
          <p:nvSpPr>
            <p:cNvPr id="11" name="Rectangle 29"/>
            <p:cNvSpPr>
              <a:spLocks noChangeArrowheads="1"/>
            </p:cNvSpPr>
            <p:nvPr/>
          </p:nvSpPr>
          <p:spPr bwMode="auto">
            <a:xfrm>
              <a:off x="3191" y="2660"/>
              <a:ext cx="359" cy="834"/>
            </a:xfrm>
            <a:prstGeom prst="rect">
              <a:avLst/>
            </a:prstGeom>
            <a:solidFill>
              <a:srgbClr val="FFFFFF"/>
            </a:solidFill>
            <a:ln w="9525">
              <a:solidFill>
                <a:srgbClr val="000000"/>
              </a:solidFill>
              <a:miter lim="800000"/>
              <a:headEnd/>
              <a:tailEnd/>
            </a:ln>
          </p:spPr>
          <p:txBody>
            <a:bodyPr/>
            <a:lstStyle/>
            <a:p>
              <a:endParaRPr lang="zh-TW" altLang="en-US"/>
            </a:p>
          </p:txBody>
        </p:sp>
        <p:sp>
          <p:nvSpPr>
            <p:cNvPr id="12" name="Rectangle 30"/>
            <p:cNvSpPr>
              <a:spLocks noChangeArrowheads="1"/>
            </p:cNvSpPr>
            <p:nvPr/>
          </p:nvSpPr>
          <p:spPr bwMode="auto">
            <a:xfrm>
              <a:off x="3282" y="2764"/>
              <a:ext cx="369" cy="834"/>
            </a:xfrm>
            <a:prstGeom prst="rect">
              <a:avLst/>
            </a:prstGeom>
            <a:solidFill>
              <a:srgbClr val="FFFFFF"/>
            </a:solidFill>
            <a:ln w="9525">
              <a:solidFill>
                <a:srgbClr val="000000"/>
              </a:solidFill>
              <a:miter lim="800000"/>
              <a:headEnd/>
              <a:tailEnd/>
            </a:ln>
          </p:spPr>
          <p:txBody>
            <a:bodyPr/>
            <a:lstStyle/>
            <a:p>
              <a:endParaRPr lang="zh-TW" altLang="en-US"/>
            </a:p>
          </p:txBody>
        </p:sp>
        <p:grpSp>
          <p:nvGrpSpPr>
            <p:cNvPr id="13" name="Group 31"/>
            <p:cNvGrpSpPr>
              <a:grpSpLocks/>
            </p:cNvGrpSpPr>
            <p:nvPr/>
          </p:nvGrpSpPr>
          <p:grpSpPr bwMode="auto">
            <a:xfrm>
              <a:off x="1360" y="2765"/>
              <a:ext cx="302" cy="625"/>
              <a:chOff x="4320" y="8280"/>
              <a:chExt cx="540" cy="1080"/>
            </a:xfrm>
          </p:grpSpPr>
          <p:sp>
            <p:nvSpPr>
              <p:cNvPr id="48" name="AutoShape 32"/>
              <p:cNvSpPr>
                <a:spLocks noChangeArrowheads="1"/>
              </p:cNvSpPr>
              <p:nvPr/>
            </p:nvSpPr>
            <p:spPr bwMode="auto">
              <a:xfrm>
                <a:off x="4320" y="8280"/>
                <a:ext cx="540" cy="180"/>
              </a:xfrm>
              <a:prstGeom prst="rightArrow">
                <a:avLst>
                  <a:gd name="adj1" fmla="val 50000"/>
                  <a:gd name="adj2" fmla="val 75000"/>
                </a:avLst>
              </a:prstGeom>
              <a:solidFill>
                <a:srgbClr val="FFFFFF"/>
              </a:solidFill>
              <a:ln w="9525">
                <a:solidFill>
                  <a:srgbClr val="000000"/>
                </a:solidFill>
                <a:miter lim="800000"/>
                <a:headEnd/>
                <a:tailEnd/>
              </a:ln>
            </p:spPr>
            <p:txBody>
              <a:bodyPr/>
              <a:lstStyle/>
              <a:p>
                <a:endParaRPr lang="zh-TW" altLang="en-US"/>
              </a:p>
            </p:txBody>
          </p:sp>
          <p:sp>
            <p:nvSpPr>
              <p:cNvPr id="49" name="AutoShape 33"/>
              <p:cNvSpPr>
                <a:spLocks noChangeArrowheads="1"/>
              </p:cNvSpPr>
              <p:nvPr/>
            </p:nvSpPr>
            <p:spPr bwMode="auto">
              <a:xfrm>
                <a:off x="4320" y="8520"/>
                <a:ext cx="540" cy="180"/>
              </a:xfrm>
              <a:prstGeom prst="rightArrow">
                <a:avLst>
                  <a:gd name="adj1" fmla="val 50000"/>
                  <a:gd name="adj2" fmla="val 75000"/>
                </a:avLst>
              </a:prstGeom>
              <a:solidFill>
                <a:srgbClr val="FFFFFF"/>
              </a:solidFill>
              <a:ln w="9525">
                <a:solidFill>
                  <a:srgbClr val="000000"/>
                </a:solidFill>
                <a:miter lim="800000"/>
                <a:headEnd/>
                <a:tailEnd/>
              </a:ln>
            </p:spPr>
            <p:txBody>
              <a:bodyPr/>
              <a:lstStyle/>
              <a:p>
                <a:endParaRPr lang="zh-TW" altLang="en-US"/>
              </a:p>
            </p:txBody>
          </p:sp>
          <p:sp>
            <p:nvSpPr>
              <p:cNvPr id="50" name="AutoShape 34"/>
              <p:cNvSpPr>
                <a:spLocks noChangeArrowheads="1"/>
              </p:cNvSpPr>
              <p:nvPr/>
            </p:nvSpPr>
            <p:spPr bwMode="auto">
              <a:xfrm>
                <a:off x="4320" y="8820"/>
                <a:ext cx="540" cy="180"/>
              </a:xfrm>
              <a:prstGeom prst="rightArrow">
                <a:avLst>
                  <a:gd name="adj1" fmla="val 50000"/>
                  <a:gd name="adj2" fmla="val 75000"/>
                </a:avLst>
              </a:prstGeom>
              <a:solidFill>
                <a:srgbClr val="FFFFFF"/>
              </a:solidFill>
              <a:ln w="9525">
                <a:solidFill>
                  <a:srgbClr val="000000"/>
                </a:solidFill>
                <a:miter lim="800000"/>
                <a:headEnd/>
                <a:tailEnd/>
              </a:ln>
            </p:spPr>
            <p:txBody>
              <a:bodyPr/>
              <a:lstStyle/>
              <a:p>
                <a:endParaRPr lang="zh-TW" altLang="en-US"/>
              </a:p>
            </p:txBody>
          </p:sp>
          <p:sp>
            <p:nvSpPr>
              <p:cNvPr id="51" name="AutoShape 35"/>
              <p:cNvSpPr>
                <a:spLocks noChangeArrowheads="1"/>
              </p:cNvSpPr>
              <p:nvPr/>
            </p:nvSpPr>
            <p:spPr bwMode="auto">
              <a:xfrm>
                <a:off x="4320" y="9000"/>
                <a:ext cx="540" cy="180"/>
              </a:xfrm>
              <a:prstGeom prst="rightArrow">
                <a:avLst>
                  <a:gd name="adj1" fmla="val 50000"/>
                  <a:gd name="adj2" fmla="val 75000"/>
                </a:avLst>
              </a:prstGeom>
              <a:solidFill>
                <a:srgbClr val="FFFFFF"/>
              </a:solidFill>
              <a:ln w="9525">
                <a:solidFill>
                  <a:srgbClr val="000000"/>
                </a:solidFill>
                <a:miter lim="800000"/>
                <a:headEnd/>
                <a:tailEnd/>
              </a:ln>
            </p:spPr>
            <p:txBody>
              <a:bodyPr/>
              <a:lstStyle/>
              <a:p>
                <a:endParaRPr lang="zh-TW" altLang="en-US"/>
              </a:p>
            </p:txBody>
          </p:sp>
          <p:sp>
            <p:nvSpPr>
              <p:cNvPr id="52" name="AutoShape 36"/>
              <p:cNvSpPr>
                <a:spLocks noChangeArrowheads="1"/>
              </p:cNvSpPr>
              <p:nvPr/>
            </p:nvSpPr>
            <p:spPr bwMode="auto">
              <a:xfrm>
                <a:off x="4320" y="9180"/>
                <a:ext cx="540" cy="180"/>
              </a:xfrm>
              <a:prstGeom prst="rightArrow">
                <a:avLst>
                  <a:gd name="adj1" fmla="val 50000"/>
                  <a:gd name="adj2" fmla="val 75000"/>
                </a:avLst>
              </a:prstGeom>
              <a:solidFill>
                <a:srgbClr val="FFFFFF"/>
              </a:solidFill>
              <a:ln w="9525">
                <a:solidFill>
                  <a:srgbClr val="000000"/>
                </a:solidFill>
                <a:miter lim="800000"/>
                <a:headEnd/>
                <a:tailEnd/>
              </a:ln>
            </p:spPr>
            <p:txBody>
              <a:bodyPr/>
              <a:lstStyle/>
              <a:p>
                <a:endParaRPr lang="zh-TW" altLang="en-US"/>
              </a:p>
            </p:txBody>
          </p:sp>
        </p:grpSp>
        <p:sp>
          <p:nvSpPr>
            <p:cNvPr id="14" name="Text Box 38"/>
            <p:cNvSpPr txBox="1">
              <a:spLocks noChangeArrowheads="1"/>
            </p:cNvSpPr>
            <p:nvPr/>
          </p:nvSpPr>
          <p:spPr bwMode="auto">
            <a:xfrm>
              <a:off x="3962" y="2703"/>
              <a:ext cx="1005"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200" b="1">
                  <a:solidFill>
                    <a:schemeClr val="bg1"/>
                  </a:solidFill>
                  <a:latin typeface="Arial-BoldMT" charset="0"/>
                  <a:ea typeface="新細明體" pitchFamily="18" charset="-120"/>
                </a:defRPr>
              </a:lvl1pPr>
              <a:lvl2pPr marL="742950" indent="-285750">
                <a:defRPr sz="2200" b="1">
                  <a:solidFill>
                    <a:schemeClr val="bg1"/>
                  </a:solidFill>
                  <a:latin typeface="Arial-BoldMT" charset="0"/>
                  <a:ea typeface="新細明體" pitchFamily="18" charset="-120"/>
                </a:defRPr>
              </a:lvl2pPr>
              <a:lvl3pPr marL="1143000" indent="-228600">
                <a:defRPr sz="2200" b="1">
                  <a:solidFill>
                    <a:schemeClr val="bg1"/>
                  </a:solidFill>
                  <a:latin typeface="Arial-BoldMT" charset="0"/>
                  <a:ea typeface="新細明體" pitchFamily="18" charset="-120"/>
                </a:defRPr>
              </a:lvl3pPr>
              <a:lvl4pPr marL="1600200" indent="-228600">
                <a:defRPr sz="2200" b="1">
                  <a:solidFill>
                    <a:schemeClr val="bg1"/>
                  </a:solidFill>
                  <a:latin typeface="Arial-BoldMT" charset="0"/>
                  <a:ea typeface="新細明體" pitchFamily="18" charset="-120"/>
                </a:defRPr>
              </a:lvl4pPr>
              <a:lvl5pPr marL="2057400" indent="-228600">
                <a:defRPr sz="2200" b="1">
                  <a:solidFill>
                    <a:schemeClr val="bg1"/>
                  </a:solidFill>
                  <a:latin typeface="Arial-BoldMT" charset="0"/>
                  <a:ea typeface="新細明體" pitchFamily="18" charset="-120"/>
                </a:defRPr>
              </a:lvl5pPr>
              <a:lvl6pPr marL="25146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lgn="ctr">
                <a:buFont typeface="Wingdings" pitchFamily="2" charset="2"/>
                <a:buNone/>
              </a:pPr>
              <a:r>
                <a:rPr lang="en-US" altLang="zh-TW" sz="1400">
                  <a:latin typeface="Times New Roman" pitchFamily="18" charset="0"/>
                </a:rPr>
                <a:t>Client: ad-hoc views or multi-dimensional fact tables</a:t>
              </a:r>
              <a:endParaRPr lang="en-US" altLang="zh-TW" sz="1400"/>
            </a:p>
          </p:txBody>
        </p:sp>
        <p:sp>
          <p:nvSpPr>
            <p:cNvPr id="15" name="AutoShape 39"/>
            <p:cNvSpPr>
              <a:spLocks noChangeArrowheads="1"/>
            </p:cNvSpPr>
            <p:nvPr/>
          </p:nvSpPr>
          <p:spPr bwMode="auto">
            <a:xfrm>
              <a:off x="3009" y="2927"/>
              <a:ext cx="302" cy="31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2 w 21600"/>
                <a:gd name="T13" fmla="*/ 5383 h 21600"/>
                <a:gd name="T14" fmla="*/ 18882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9525">
              <a:solidFill>
                <a:srgbClr val="000000"/>
              </a:solidFill>
              <a:miter lim="800000"/>
              <a:headEnd/>
              <a:tailEnd/>
            </a:ln>
          </p:spPr>
          <p:txBody>
            <a:bodyPr/>
            <a:lstStyle/>
            <a:p>
              <a:endParaRPr lang="zh-TW" altLang="en-US"/>
            </a:p>
          </p:txBody>
        </p:sp>
        <p:grpSp>
          <p:nvGrpSpPr>
            <p:cNvPr id="16" name="Group 40"/>
            <p:cNvGrpSpPr>
              <a:grpSpLocks/>
            </p:cNvGrpSpPr>
            <p:nvPr/>
          </p:nvGrpSpPr>
          <p:grpSpPr bwMode="auto">
            <a:xfrm>
              <a:off x="4163" y="3176"/>
              <a:ext cx="402" cy="208"/>
              <a:chOff x="2160" y="9720"/>
              <a:chExt cx="1620" cy="900"/>
            </a:xfrm>
          </p:grpSpPr>
          <p:sp>
            <p:nvSpPr>
              <p:cNvPr id="39" name="Rectangle 41"/>
              <p:cNvSpPr>
                <a:spLocks noChangeArrowheads="1"/>
              </p:cNvSpPr>
              <p:nvPr/>
            </p:nvSpPr>
            <p:spPr bwMode="auto">
              <a:xfrm>
                <a:off x="2160" y="9720"/>
                <a:ext cx="1620" cy="900"/>
              </a:xfrm>
              <a:prstGeom prst="rect">
                <a:avLst/>
              </a:prstGeom>
              <a:solidFill>
                <a:srgbClr val="FFFFFF"/>
              </a:solidFill>
              <a:ln w="9525">
                <a:solidFill>
                  <a:srgbClr val="000000"/>
                </a:solidFill>
                <a:miter lim="800000"/>
                <a:headEnd/>
                <a:tailEnd/>
              </a:ln>
            </p:spPr>
            <p:txBody>
              <a:bodyPr/>
              <a:lstStyle/>
              <a:p>
                <a:endParaRPr lang="zh-TW" altLang="en-US"/>
              </a:p>
            </p:txBody>
          </p:sp>
          <p:sp>
            <p:nvSpPr>
              <p:cNvPr id="40" name="Line 42"/>
              <p:cNvSpPr>
                <a:spLocks noChangeShapeType="1"/>
              </p:cNvSpPr>
              <p:nvPr/>
            </p:nvSpPr>
            <p:spPr bwMode="auto">
              <a:xfrm>
                <a:off x="2160" y="9900"/>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1" name="Line 43"/>
              <p:cNvSpPr>
                <a:spLocks noChangeShapeType="1"/>
              </p:cNvSpPr>
              <p:nvPr/>
            </p:nvSpPr>
            <p:spPr bwMode="auto">
              <a:xfrm>
                <a:off x="2160" y="10080"/>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 name="Line 44"/>
              <p:cNvSpPr>
                <a:spLocks noChangeShapeType="1"/>
              </p:cNvSpPr>
              <p:nvPr/>
            </p:nvSpPr>
            <p:spPr bwMode="auto">
              <a:xfrm>
                <a:off x="2160" y="10260"/>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 name="Line 45"/>
              <p:cNvSpPr>
                <a:spLocks noChangeShapeType="1"/>
              </p:cNvSpPr>
              <p:nvPr/>
            </p:nvSpPr>
            <p:spPr bwMode="auto">
              <a:xfrm>
                <a:off x="2160" y="10440"/>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4" name="Line 46"/>
              <p:cNvSpPr>
                <a:spLocks noChangeShapeType="1"/>
              </p:cNvSpPr>
              <p:nvPr/>
            </p:nvSpPr>
            <p:spPr bwMode="auto">
              <a:xfrm>
                <a:off x="2520" y="972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5" name="Line 47"/>
              <p:cNvSpPr>
                <a:spLocks noChangeShapeType="1"/>
              </p:cNvSpPr>
              <p:nvPr/>
            </p:nvSpPr>
            <p:spPr bwMode="auto">
              <a:xfrm>
                <a:off x="2880" y="972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 name="Line 48"/>
              <p:cNvSpPr>
                <a:spLocks noChangeShapeType="1"/>
              </p:cNvSpPr>
              <p:nvPr/>
            </p:nvSpPr>
            <p:spPr bwMode="auto">
              <a:xfrm>
                <a:off x="3240" y="972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 name="Line 49"/>
              <p:cNvSpPr>
                <a:spLocks noChangeShapeType="1"/>
              </p:cNvSpPr>
              <p:nvPr/>
            </p:nvSpPr>
            <p:spPr bwMode="auto">
              <a:xfrm>
                <a:off x="3600" y="972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7" name="Rectangle 50"/>
            <p:cNvSpPr>
              <a:spLocks noChangeArrowheads="1"/>
            </p:cNvSpPr>
            <p:nvPr/>
          </p:nvSpPr>
          <p:spPr bwMode="auto">
            <a:xfrm>
              <a:off x="1159" y="2661"/>
              <a:ext cx="302" cy="834"/>
            </a:xfrm>
            <a:prstGeom prst="rect">
              <a:avLst/>
            </a:prstGeom>
            <a:solidFill>
              <a:srgbClr val="FFFFFF"/>
            </a:solidFill>
            <a:ln w="9525">
              <a:solidFill>
                <a:srgbClr val="000000"/>
              </a:solidFill>
              <a:miter lim="800000"/>
              <a:headEnd/>
              <a:tailEnd/>
            </a:ln>
          </p:spPr>
          <p:txBody>
            <a:bodyPr/>
            <a:lstStyle/>
            <a:p>
              <a:endParaRPr lang="zh-TW" altLang="en-US"/>
            </a:p>
          </p:txBody>
        </p:sp>
        <p:sp>
          <p:nvSpPr>
            <p:cNvPr id="18" name="Rectangle 51"/>
            <p:cNvSpPr>
              <a:spLocks noChangeArrowheads="1"/>
            </p:cNvSpPr>
            <p:nvPr/>
          </p:nvSpPr>
          <p:spPr bwMode="auto">
            <a:xfrm>
              <a:off x="1662" y="2661"/>
              <a:ext cx="302" cy="833"/>
            </a:xfrm>
            <a:prstGeom prst="rect">
              <a:avLst/>
            </a:prstGeom>
            <a:solidFill>
              <a:srgbClr val="FFFFFF"/>
            </a:solidFill>
            <a:ln w="9525">
              <a:solidFill>
                <a:srgbClr val="000000"/>
              </a:solidFill>
              <a:miter lim="800000"/>
              <a:headEnd/>
              <a:tailEnd/>
            </a:ln>
          </p:spPr>
          <p:txBody>
            <a:bodyPr/>
            <a:lstStyle/>
            <a:p>
              <a:endParaRPr lang="zh-TW" altLang="en-US"/>
            </a:p>
          </p:txBody>
        </p:sp>
        <p:sp>
          <p:nvSpPr>
            <p:cNvPr id="19" name="Text Box 52"/>
            <p:cNvSpPr txBox="1">
              <a:spLocks noChangeArrowheads="1"/>
            </p:cNvSpPr>
            <p:nvPr/>
          </p:nvSpPr>
          <p:spPr bwMode="auto">
            <a:xfrm rot="-5400000">
              <a:off x="1113" y="2887"/>
              <a:ext cx="57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200" b="1">
                  <a:solidFill>
                    <a:schemeClr val="bg1"/>
                  </a:solidFill>
                  <a:latin typeface="Arial-BoldMT" charset="0"/>
                  <a:ea typeface="新細明體" pitchFamily="18" charset="-120"/>
                </a:defRPr>
              </a:lvl1pPr>
              <a:lvl2pPr marL="742950" indent="-285750">
                <a:defRPr sz="2200" b="1">
                  <a:solidFill>
                    <a:schemeClr val="bg1"/>
                  </a:solidFill>
                  <a:latin typeface="Arial-BoldMT" charset="0"/>
                  <a:ea typeface="新細明體" pitchFamily="18" charset="-120"/>
                </a:defRPr>
              </a:lvl2pPr>
              <a:lvl3pPr marL="1143000" indent="-228600">
                <a:defRPr sz="2200" b="1">
                  <a:solidFill>
                    <a:schemeClr val="bg1"/>
                  </a:solidFill>
                  <a:latin typeface="Arial-BoldMT" charset="0"/>
                  <a:ea typeface="新細明體" pitchFamily="18" charset="-120"/>
                </a:defRPr>
              </a:lvl3pPr>
              <a:lvl4pPr marL="1600200" indent="-228600">
                <a:defRPr sz="2200" b="1">
                  <a:solidFill>
                    <a:schemeClr val="bg1"/>
                  </a:solidFill>
                  <a:latin typeface="Arial-BoldMT" charset="0"/>
                  <a:ea typeface="新細明體" pitchFamily="18" charset="-120"/>
                </a:defRPr>
              </a:lvl4pPr>
              <a:lvl5pPr marL="2057400" indent="-228600">
                <a:defRPr sz="2200" b="1">
                  <a:solidFill>
                    <a:schemeClr val="bg1"/>
                  </a:solidFill>
                  <a:latin typeface="Arial-BoldMT" charset="0"/>
                  <a:ea typeface="新細明體" pitchFamily="18" charset="-120"/>
                </a:defRPr>
              </a:lvl5pPr>
              <a:lvl6pPr marL="25146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lgn="ctr">
                <a:lnSpc>
                  <a:spcPct val="50000"/>
                </a:lnSpc>
                <a:buFont typeface="Wingdings" pitchFamily="2" charset="2"/>
                <a:buNone/>
              </a:pPr>
              <a:r>
                <a:rPr lang="en-US" altLang="zh-TW" sz="1400">
                  <a:solidFill>
                    <a:schemeClr val="tx1"/>
                  </a:solidFill>
                  <a:latin typeface="Times New Roman" pitchFamily="18" charset="0"/>
                </a:rPr>
                <a:t>Data </a:t>
              </a:r>
            </a:p>
            <a:p>
              <a:pPr algn="ctr">
                <a:lnSpc>
                  <a:spcPct val="50000"/>
                </a:lnSpc>
                <a:buFont typeface="Wingdings" pitchFamily="2" charset="2"/>
                <a:buNone/>
              </a:pPr>
              <a:r>
                <a:rPr lang="en-US" altLang="zh-TW" sz="1400">
                  <a:solidFill>
                    <a:schemeClr val="tx1"/>
                  </a:solidFill>
                  <a:latin typeface="Times New Roman" pitchFamily="18" charset="0"/>
                </a:rPr>
                <a:t>Loading</a:t>
              </a:r>
              <a:endParaRPr lang="en-US" altLang="zh-TW" sz="1400">
                <a:solidFill>
                  <a:schemeClr val="tx1"/>
                </a:solidFill>
              </a:endParaRPr>
            </a:p>
          </p:txBody>
        </p:sp>
        <p:sp>
          <p:nvSpPr>
            <p:cNvPr id="20" name="Text Box 53"/>
            <p:cNvSpPr txBox="1">
              <a:spLocks noChangeArrowheads="1"/>
            </p:cNvSpPr>
            <p:nvPr/>
          </p:nvSpPr>
          <p:spPr bwMode="auto">
            <a:xfrm rot="-5531733">
              <a:off x="1558" y="2932"/>
              <a:ext cx="52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200" b="1">
                  <a:solidFill>
                    <a:schemeClr val="bg1"/>
                  </a:solidFill>
                  <a:latin typeface="Arial-BoldMT" charset="0"/>
                  <a:ea typeface="新細明體" pitchFamily="18" charset="-120"/>
                </a:defRPr>
              </a:lvl1pPr>
              <a:lvl2pPr marL="742950" indent="-285750">
                <a:defRPr sz="2200" b="1">
                  <a:solidFill>
                    <a:schemeClr val="bg1"/>
                  </a:solidFill>
                  <a:latin typeface="Arial-BoldMT" charset="0"/>
                  <a:ea typeface="新細明體" pitchFamily="18" charset="-120"/>
                </a:defRPr>
              </a:lvl2pPr>
              <a:lvl3pPr marL="1143000" indent="-228600">
                <a:defRPr sz="2200" b="1">
                  <a:solidFill>
                    <a:schemeClr val="bg1"/>
                  </a:solidFill>
                  <a:latin typeface="Arial-BoldMT" charset="0"/>
                  <a:ea typeface="新細明體" pitchFamily="18" charset="-120"/>
                </a:defRPr>
              </a:lvl3pPr>
              <a:lvl4pPr marL="1600200" indent="-228600">
                <a:defRPr sz="2200" b="1">
                  <a:solidFill>
                    <a:schemeClr val="bg1"/>
                  </a:solidFill>
                  <a:latin typeface="Arial-BoldMT" charset="0"/>
                  <a:ea typeface="新細明體" pitchFamily="18" charset="-120"/>
                </a:defRPr>
              </a:lvl4pPr>
              <a:lvl5pPr marL="2057400" indent="-228600">
                <a:defRPr sz="2200" b="1">
                  <a:solidFill>
                    <a:schemeClr val="bg1"/>
                  </a:solidFill>
                  <a:latin typeface="Arial-BoldMT" charset="0"/>
                  <a:ea typeface="新細明體" pitchFamily="18" charset="-120"/>
                </a:defRPr>
              </a:lvl5pPr>
              <a:lvl6pPr marL="25146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lgn="ctr">
                <a:buFont typeface="Wingdings" pitchFamily="2" charset="2"/>
                <a:buNone/>
              </a:pPr>
              <a:r>
                <a:rPr lang="en-US" altLang="zh-TW" sz="1400">
                  <a:solidFill>
                    <a:schemeClr val="tx1"/>
                  </a:solidFill>
                  <a:latin typeface="Times New Roman" pitchFamily="18" charset="0"/>
                </a:rPr>
                <a:t>Validation Process</a:t>
              </a:r>
              <a:endParaRPr lang="en-US" altLang="zh-TW" sz="1400">
                <a:solidFill>
                  <a:schemeClr val="tx1"/>
                </a:solidFill>
              </a:endParaRPr>
            </a:p>
          </p:txBody>
        </p:sp>
        <p:sp>
          <p:nvSpPr>
            <p:cNvPr id="21" name="AutoShape 54"/>
            <p:cNvSpPr>
              <a:spLocks noChangeArrowheads="1"/>
            </p:cNvSpPr>
            <p:nvPr/>
          </p:nvSpPr>
          <p:spPr bwMode="auto">
            <a:xfrm>
              <a:off x="858" y="2765"/>
              <a:ext cx="301" cy="104"/>
            </a:xfrm>
            <a:prstGeom prst="rightArrow">
              <a:avLst>
                <a:gd name="adj1" fmla="val 50000"/>
                <a:gd name="adj2" fmla="val 72356"/>
              </a:avLst>
            </a:prstGeom>
            <a:solidFill>
              <a:srgbClr val="FFFFFF"/>
            </a:solidFill>
            <a:ln w="9525">
              <a:solidFill>
                <a:srgbClr val="000000"/>
              </a:solidFill>
              <a:miter lim="800000"/>
              <a:headEnd/>
              <a:tailEnd/>
            </a:ln>
          </p:spPr>
          <p:txBody>
            <a:bodyPr/>
            <a:lstStyle/>
            <a:p>
              <a:endParaRPr lang="zh-TW" altLang="en-US"/>
            </a:p>
          </p:txBody>
        </p:sp>
        <p:sp>
          <p:nvSpPr>
            <p:cNvPr id="22" name="AutoShape 55"/>
            <p:cNvSpPr>
              <a:spLocks noChangeArrowheads="1"/>
            </p:cNvSpPr>
            <p:nvPr/>
          </p:nvSpPr>
          <p:spPr bwMode="auto">
            <a:xfrm>
              <a:off x="858" y="2904"/>
              <a:ext cx="301" cy="104"/>
            </a:xfrm>
            <a:prstGeom prst="rightArrow">
              <a:avLst>
                <a:gd name="adj1" fmla="val 50000"/>
                <a:gd name="adj2" fmla="val 72356"/>
              </a:avLst>
            </a:prstGeom>
            <a:solidFill>
              <a:srgbClr val="FFFFFF"/>
            </a:solidFill>
            <a:ln w="9525">
              <a:solidFill>
                <a:srgbClr val="000000"/>
              </a:solidFill>
              <a:miter lim="800000"/>
              <a:headEnd/>
              <a:tailEnd/>
            </a:ln>
          </p:spPr>
          <p:txBody>
            <a:bodyPr/>
            <a:lstStyle/>
            <a:p>
              <a:endParaRPr lang="zh-TW" altLang="en-US"/>
            </a:p>
          </p:txBody>
        </p:sp>
        <p:sp>
          <p:nvSpPr>
            <p:cNvPr id="23" name="AutoShape 56"/>
            <p:cNvSpPr>
              <a:spLocks noChangeArrowheads="1"/>
            </p:cNvSpPr>
            <p:nvPr/>
          </p:nvSpPr>
          <p:spPr bwMode="auto">
            <a:xfrm>
              <a:off x="858" y="3077"/>
              <a:ext cx="301" cy="105"/>
            </a:xfrm>
            <a:prstGeom prst="rightArrow">
              <a:avLst>
                <a:gd name="adj1" fmla="val 50000"/>
                <a:gd name="adj2" fmla="val 71667"/>
              </a:avLst>
            </a:prstGeom>
            <a:solidFill>
              <a:srgbClr val="FFFFFF"/>
            </a:solidFill>
            <a:ln w="9525">
              <a:solidFill>
                <a:srgbClr val="000000"/>
              </a:solidFill>
              <a:miter lim="800000"/>
              <a:headEnd/>
              <a:tailEnd/>
            </a:ln>
          </p:spPr>
          <p:txBody>
            <a:bodyPr/>
            <a:lstStyle/>
            <a:p>
              <a:endParaRPr lang="zh-TW" altLang="en-US"/>
            </a:p>
          </p:txBody>
        </p:sp>
        <p:sp>
          <p:nvSpPr>
            <p:cNvPr id="24" name="AutoShape 57"/>
            <p:cNvSpPr>
              <a:spLocks noChangeArrowheads="1"/>
            </p:cNvSpPr>
            <p:nvPr/>
          </p:nvSpPr>
          <p:spPr bwMode="auto">
            <a:xfrm>
              <a:off x="858" y="3182"/>
              <a:ext cx="301" cy="104"/>
            </a:xfrm>
            <a:prstGeom prst="rightArrow">
              <a:avLst>
                <a:gd name="adj1" fmla="val 50000"/>
                <a:gd name="adj2" fmla="val 72356"/>
              </a:avLst>
            </a:prstGeom>
            <a:solidFill>
              <a:srgbClr val="FFFFFF"/>
            </a:solidFill>
            <a:ln w="9525">
              <a:solidFill>
                <a:srgbClr val="000000"/>
              </a:solidFill>
              <a:miter lim="800000"/>
              <a:headEnd/>
              <a:tailEnd/>
            </a:ln>
          </p:spPr>
          <p:txBody>
            <a:bodyPr/>
            <a:lstStyle/>
            <a:p>
              <a:endParaRPr lang="zh-TW" altLang="en-US"/>
            </a:p>
          </p:txBody>
        </p:sp>
        <p:sp>
          <p:nvSpPr>
            <p:cNvPr id="25" name="AutoShape 58"/>
            <p:cNvSpPr>
              <a:spLocks noChangeArrowheads="1"/>
            </p:cNvSpPr>
            <p:nvPr/>
          </p:nvSpPr>
          <p:spPr bwMode="auto">
            <a:xfrm>
              <a:off x="858" y="3286"/>
              <a:ext cx="301" cy="104"/>
            </a:xfrm>
            <a:prstGeom prst="rightArrow">
              <a:avLst>
                <a:gd name="adj1" fmla="val 50000"/>
                <a:gd name="adj2" fmla="val 72356"/>
              </a:avLst>
            </a:prstGeom>
            <a:solidFill>
              <a:srgbClr val="FFFFFF"/>
            </a:solidFill>
            <a:ln w="9525">
              <a:solidFill>
                <a:srgbClr val="000000"/>
              </a:solidFill>
              <a:miter lim="800000"/>
              <a:headEnd/>
              <a:tailEnd/>
            </a:ln>
          </p:spPr>
          <p:txBody>
            <a:bodyPr/>
            <a:lstStyle/>
            <a:p>
              <a:endParaRPr lang="zh-TW" altLang="en-US"/>
            </a:p>
          </p:txBody>
        </p:sp>
        <p:grpSp>
          <p:nvGrpSpPr>
            <p:cNvPr id="26" name="Group 59"/>
            <p:cNvGrpSpPr>
              <a:grpSpLocks/>
            </p:cNvGrpSpPr>
            <p:nvPr/>
          </p:nvGrpSpPr>
          <p:grpSpPr bwMode="auto">
            <a:xfrm>
              <a:off x="288" y="2765"/>
              <a:ext cx="670" cy="625"/>
              <a:chOff x="2400" y="8280"/>
              <a:chExt cx="1200" cy="1080"/>
            </a:xfrm>
          </p:grpSpPr>
          <p:sp>
            <p:nvSpPr>
              <p:cNvPr id="34" name="AutoShape 60"/>
              <p:cNvSpPr>
                <a:spLocks noChangeArrowheads="1"/>
              </p:cNvSpPr>
              <p:nvPr/>
            </p:nvSpPr>
            <p:spPr bwMode="auto">
              <a:xfrm>
                <a:off x="2580" y="8280"/>
                <a:ext cx="540" cy="493"/>
              </a:xfrm>
              <a:prstGeom prst="can">
                <a:avLst>
                  <a:gd name="adj" fmla="val 25000"/>
                </a:avLst>
              </a:prstGeom>
              <a:solidFill>
                <a:srgbClr val="FFFFFF"/>
              </a:solidFill>
              <a:ln w="9525">
                <a:solidFill>
                  <a:srgbClr val="000000"/>
                </a:solidFill>
                <a:round/>
                <a:headEnd/>
                <a:tailEnd/>
              </a:ln>
            </p:spPr>
            <p:txBody>
              <a:bodyPr/>
              <a:lstStyle/>
              <a:p>
                <a:endParaRPr lang="zh-TW" altLang="en-US"/>
              </a:p>
            </p:txBody>
          </p:sp>
          <p:sp>
            <p:nvSpPr>
              <p:cNvPr id="35" name="AutoShape 61"/>
              <p:cNvSpPr>
                <a:spLocks noChangeArrowheads="1"/>
              </p:cNvSpPr>
              <p:nvPr/>
            </p:nvSpPr>
            <p:spPr bwMode="auto">
              <a:xfrm>
                <a:off x="2820" y="8520"/>
                <a:ext cx="540" cy="493"/>
              </a:xfrm>
              <a:prstGeom prst="can">
                <a:avLst>
                  <a:gd name="adj" fmla="val 25000"/>
                </a:avLst>
              </a:prstGeom>
              <a:solidFill>
                <a:srgbClr val="FFFFFF"/>
              </a:solidFill>
              <a:ln w="9525">
                <a:solidFill>
                  <a:srgbClr val="000000"/>
                </a:solidFill>
                <a:round/>
                <a:headEnd/>
                <a:tailEnd/>
              </a:ln>
            </p:spPr>
            <p:txBody>
              <a:bodyPr/>
              <a:lstStyle/>
              <a:p>
                <a:endParaRPr lang="zh-TW" altLang="en-US"/>
              </a:p>
            </p:txBody>
          </p:sp>
          <p:sp>
            <p:nvSpPr>
              <p:cNvPr id="36" name="AutoShape 62"/>
              <p:cNvSpPr>
                <a:spLocks noChangeArrowheads="1"/>
              </p:cNvSpPr>
              <p:nvPr/>
            </p:nvSpPr>
            <p:spPr bwMode="auto">
              <a:xfrm>
                <a:off x="3060" y="8760"/>
                <a:ext cx="540" cy="493"/>
              </a:xfrm>
              <a:prstGeom prst="can">
                <a:avLst>
                  <a:gd name="adj" fmla="val 25000"/>
                </a:avLst>
              </a:prstGeom>
              <a:solidFill>
                <a:srgbClr val="FFFFFF"/>
              </a:solidFill>
              <a:ln w="9525">
                <a:solidFill>
                  <a:srgbClr val="000000"/>
                </a:solidFill>
                <a:round/>
                <a:headEnd/>
                <a:tailEnd/>
              </a:ln>
            </p:spPr>
            <p:txBody>
              <a:bodyPr/>
              <a:lstStyle/>
              <a:p>
                <a:endParaRPr lang="zh-TW" altLang="en-US"/>
              </a:p>
            </p:txBody>
          </p:sp>
          <p:sp>
            <p:nvSpPr>
              <p:cNvPr id="37" name="AutoShape 63"/>
              <p:cNvSpPr>
                <a:spLocks noChangeArrowheads="1"/>
              </p:cNvSpPr>
              <p:nvPr/>
            </p:nvSpPr>
            <p:spPr bwMode="auto">
              <a:xfrm>
                <a:off x="2400" y="8640"/>
                <a:ext cx="540" cy="493"/>
              </a:xfrm>
              <a:prstGeom prst="can">
                <a:avLst>
                  <a:gd name="adj" fmla="val 25000"/>
                </a:avLst>
              </a:prstGeom>
              <a:solidFill>
                <a:srgbClr val="FFFFFF"/>
              </a:solidFill>
              <a:ln w="9525">
                <a:solidFill>
                  <a:srgbClr val="000000"/>
                </a:solidFill>
                <a:round/>
                <a:headEnd/>
                <a:tailEnd/>
              </a:ln>
            </p:spPr>
            <p:txBody>
              <a:bodyPr/>
              <a:lstStyle/>
              <a:p>
                <a:endParaRPr lang="zh-TW" altLang="en-US"/>
              </a:p>
            </p:txBody>
          </p:sp>
          <p:sp>
            <p:nvSpPr>
              <p:cNvPr id="38" name="AutoShape 64"/>
              <p:cNvSpPr>
                <a:spLocks noChangeArrowheads="1"/>
              </p:cNvSpPr>
              <p:nvPr/>
            </p:nvSpPr>
            <p:spPr bwMode="auto">
              <a:xfrm>
                <a:off x="2760" y="8867"/>
                <a:ext cx="540" cy="493"/>
              </a:xfrm>
              <a:prstGeom prst="can">
                <a:avLst>
                  <a:gd name="adj" fmla="val 25000"/>
                </a:avLst>
              </a:prstGeom>
              <a:solidFill>
                <a:srgbClr val="FFFFFF"/>
              </a:solidFill>
              <a:ln w="9525">
                <a:solidFill>
                  <a:srgbClr val="000000"/>
                </a:solidFill>
                <a:round/>
                <a:headEnd/>
                <a:tailEnd/>
              </a:ln>
            </p:spPr>
            <p:txBody>
              <a:bodyPr/>
              <a:lstStyle/>
              <a:p>
                <a:endParaRPr lang="zh-TW" altLang="en-US"/>
              </a:p>
            </p:txBody>
          </p:sp>
        </p:grpSp>
        <p:sp>
          <p:nvSpPr>
            <p:cNvPr id="27" name="AutoShape 65"/>
            <p:cNvSpPr>
              <a:spLocks noChangeArrowheads="1"/>
            </p:cNvSpPr>
            <p:nvPr/>
          </p:nvSpPr>
          <p:spPr bwMode="auto">
            <a:xfrm>
              <a:off x="2265" y="2659"/>
              <a:ext cx="704" cy="939"/>
            </a:xfrm>
            <a:prstGeom prst="can">
              <a:avLst>
                <a:gd name="adj" fmla="val 33345"/>
              </a:avLst>
            </a:prstGeom>
            <a:solidFill>
              <a:srgbClr val="FFFFFF"/>
            </a:solidFill>
            <a:ln w="9525">
              <a:solidFill>
                <a:srgbClr val="000000"/>
              </a:solidFill>
              <a:round/>
              <a:headEnd/>
              <a:tailEnd/>
            </a:ln>
          </p:spPr>
          <p:txBody>
            <a:bodyPr/>
            <a:lstStyle/>
            <a:p>
              <a:endParaRPr lang="zh-TW" altLang="en-US"/>
            </a:p>
          </p:txBody>
        </p:sp>
        <p:sp>
          <p:nvSpPr>
            <p:cNvPr id="28" name="Text Box 66"/>
            <p:cNvSpPr txBox="1">
              <a:spLocks noChangeArrowheads="1"/>
            </p:cNvSpPr>
            <p:nvPr/>
          </p:nvSpPr>
          <p:spPr bwMode="auto">
            <a:xfrm>
              <a:off x="2165" y="2973"/>
              <a:ext cx="804"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1"/>
                  </a:solidFill>
                  <a:latin typeface="Arial-BoldMT" charset="0"/>
                  <a:ea typeface="新細明體" pitchFamily="18" charset="-120"/>
                </a:defRPr>
              </a:lvl1pPr>
              <a:lvl2pPr marL="742950" indent="-285750">
                <a:defRPr sz="2200" b="1">
                  <a:solidFill>
                    <a:schemeClr val="bg1"/>
                  </a:solidFill>
                  <a:latin typeface="Arial-BoldMT" charset="0"/>
                  <a:ea typeface="新細明體" pitchFamily="18" charset="-120"/>
                </a:defRPr>
              </a:lvl2pPr>
              <a:lvl3pPr marL="1143000" indent="-228600">
                <a:defRPr sz="2200" b="1">
                  <a:solidFill>
                    <a:schemeClr val="bg1"/>
                  </a:solidFill>
                  <a:latin typeface="Arial-BoldMT" charset="0"/>
                  <a:ea typeface="新細明體" pitchFamily="18" charset="-120"/>
                </a:defRPr>
              </a:lvl3pPr>
              <a:lvl4pPr marL="1600200" indent="-228600">
                <a:defRPr sz="2200" b="1">
                  <a:solidFill>
                    <a:schemeClr val="bg1"/>
                  </a:solidFill>
                  <a:latin typeface="Arial-BoldMT" charset="0"/>
                  <a:ea typeface="新細明體" pitchFamily="18" charset="-120"/>
                </a:defRPr>
              </a:lvl4pPr>
              <a:lvl5pPr marL="2057400" indent="-228600">
                <a:defRPr sz="2200" b="1">
                  <a:solidFill>
                    <a:schemeClr val="bg1"/>
                  </a:solidFill>
                  <a:latin typeface="Arial-BoldMT" charset="0"/>
                  <a:ea typeface="新細明體" pitchFamily="18" charset="-120"/>
                </a:defRPr>
              </a:lvl5pPr>
              <a:lvl6pPr marL="25146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lgn="ctr">
                <a:buFont typeface="Wingdings" pitchFamily="2" charset="2"/>
                <a:buNone/>
              </a:pPr>
              <a:r>
                <a:rPr lang="zh-TW" altLang="en-US" sz="1400">
                  <a:solidFill>
                    <a:schemeClr val="tx1"/>
                  </a:solidFill>
                  <a:latin typeface="Times New Roman" pitchFamily="18" charset="0"/>
                </a:rPr>
                <a:t>   </a:t>
              </a:r>
              <a:r>
                <a:rPr lang="en-US" altLang="zh-TW" sz="1400">
                  <a:solidFill>
                    <a:schemeClr val="tx1"/>
                  </a:solidFill>
                  <a:latin typeface="Times New Roman" pitchFamily="18" charset="0"/>
                </a:rPr>
                <a:t>Data</a:t>
              </a:r>
            </a:p>
            <a:p>
              <a:pPr algn="ctr">
                <a:buFont typeface="Wingdings" pitchFamily="2" charset="2"/>
                <a:buNone/>
              </a:pPr>
              <a:r>
                <a:rPr lang="en-US" altLang="zh-TW" sz="1400">
                  <a:solidFill>
                    <a:schemeClr val="tx1"/>
                  </a:solidFill>
                  <a:latin typeface="Times New Roman" pitchFamily="18" charset="0"/>
                </a:rPr>
                <a:t>  Warehouse</a:t>
              </a:r>
              <a:endParaRPr lang="en-US" altLang="zh-TW" sz="1400">
                <a:solidFill>
                  <a:schemeClr val="tx1"/>
                </a:solidFill>
              </a:endParaRPr>
            </a:p>
          </p:txBody>
        </p:sp>
        <p:sp>
          <p:nvSpPr>
            <p:cNvPr id="29" name="Rectangle 67"/>
            <p:cNvSpPr>
              <a:spLocks noChangeArrowheads="1"/>
            </p:cNvSpPr>
            <p:nvPr/>
          </p:nvSpPr>
          <p:spPr bwMode="auto">
            <a:xfrm>
              <a:off x="3372" y="2869"/>
              <a:ext cx="379" cy="833"/>
            </a:xfrm>
            <a:prstGeom prst="rect">
              <a:avLst/>
            </a:prstGeom>
            <a:solidFill>
              <a:srgbClr val="FFFFFF"/>
            </a:solidFill>
            <a:ln w="9525">
              <a:solidFill>
                <a:srgbClr val="000000"/>
              </a:solidFill>
              <a:miter lim="800000"/>
              <a:headEnd/>
              <a:tailEnd/>
            </a:ln>
          </p:spPr>
          <p:txBody>
            <a:bodyPr/>
            <a:lstStyle/>
            <a:p>
              <a:endParaRPr lang="zh-TW" altLang="en-US"/>
            </a:p>
          </p:txBody>
        </p:sp>
        <p:sp>
          <p:nvSpPr>
            <p:cNvPr id="30" name="AutoShape 68"/>
            <p:cNvSpPr>
              <a:spLocks noChangeArrowheads="1"/>
            </p:cNvSpPr>
            <p:nvPr/>
          </p:nvSpPr>
          <p:spPr bwMode="auto">
            <a:xfrm>
              <a:off x="3751" y="3077"/>
              <a:ext cx="302" cy="31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2 w 21600"/>
                <a:gd name="T13" fmla="*/ 5400 h 21600"/>
                <a:gd name="T14" fmla="*/ 1888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9525">
              <a:solidFill>
                <a:srgbClr val="000000"/>
              </a:solidFill>
              <a:miter lim="800000"/>
              <a:headEnd/>
              <a:tailEnd/>
            </a:ln>
          </p:spPr>
          <p:txBody>
            <a:bodyPr/>
            <a:lstStyle/>
            <a:p>
              <a:endParaRPr lang="zh-TW" altLang="en-US"/>
            </a:p>
          </p:txBody>
        </p:sp>
        <p:sp>
          <p:nvSpPr>
            <p:cNvPr id="31" name="Text Box 69"/>
            <p:cNvSpPr txBox="1">
              <a:spLocks noChangeArrowheads="1"/>
            </p:cNvSpPr>
            <p:nvPr/>
          </p:nvSpPr>
          <p:spPr bwMode="auto">
            <a:xfrm>
              <a:off x="3372" y="2973"/>
              <a:ext cx="333"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200" b="1">
                  <a:solidFill>
                    <a:schemeClr val="bg1"/>
                  </a:solidFill>
                  <a:latin typeface="Arial-BoldMT" charset="0"/>
                  <a:ea typeface="新細明體" pitchFamily="18" charset="-120"/>
                </a:defRPr>
              </a:lvl1pPr>
              <a:lvl2pPr marL="742950" indent="-285750">
                <a:defRPr sz="2200" b="1">
                  <a:solidFill>
                    <a:schemeClr val="bg1"/>
                  </a:solidFill>
                  <a:latin typeface="Arial-BoldMT" charset="0"/>
                  <a:ea typeface="新細明體" pitchFamily="18" charset="-120"/>
                </a:defRPr>
              </a:lvl2pPr>
              <a:lvl3pPr marL="1143000" indent="-228600">
                <a:defRPr sz="2200" b="1">
                  <a:solidFill>
                    <a:schemeClr val="bg1"/>
                  </a:solidFill>
                  <a:latin typeface="Arial-BoldMT" charset="0"/>
                  <a:ea typeface="新細明體" pitchFamily="18" charset="-120"/>
                </a:defRPr>
              </a:lvl3pPr>
              <a:lvl4pPr marL="1600200" indent="-228600">
                <a:defRPr sz="2200" b="1">
                  <a:solidFill>
                    <a:schemeClr val="bg1"/>
                  </a:solidFill>
                  <a:latin typeface="Arial-BoldMT" charset="0"/>
                  <a:ea typeface="新細明體" pitchFamily="18" charset="-120"/>
                </a:defRPr>
              </a:lvl4pPr>
              <a:lvl5pPr marL="2057400" indent="-228600">
                <a:defRPr sz="2200" b="1">
                  <a:solidFill>
                    <a:schemeClr val="bg1"/>
                  </a:solidFill>
                  <a:latin typeface="Arial-BoldMT" charset="0"/>
                  <a:ea typeface="新細明體" pitchFamily="18" charset="-120"/>
                </a:defRPr>
              </a:lvl5pPr>
              <a:lvl6pPr marL="25146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lgn="ctr">
                <a:buFont typeface="Wingdings" pitchFamily="2" charset="2"/>
                <a:buNone/>
              </a:pPr>
              <a:r>
                <a:rPr lang="en-US" altLang="zh-TW" sz="1200">
                  <a:solidFill>
                    <a:schemeClr val="tx1"/>
                  </a:solidFill>
                  <a:latin typeface="Times New Roman" pitchFamily="18" charset="0"/>
                </a:rPr>
                <a:t>Data loading </a:t>
              </a:r>
            </a:p>
            <a:p>
              <a:pPr algn="ctr">
                <a:buFont typeface="Wingdings" pitchFamily="2" charset="2"/>
                <a:buNone/>
              </a:pPr>
              <a:r>
                <a:rPr lang="en-US" altLang="zh-TW" sz="1200">
                  <a:solidFill>
                    <a:schemeClr val="tx1"/>
                  </a:solidFill>
                  <a:latin typeface="Times New Roman" pitchFamily="18" charset="0"/>
                </a:rPr>
                <a:t>&amp; Join</a:t>
              </a:r>
              <a:endParaRPr lang="en-US" altLang="zh-TW" sz="1200">
                <a:solidFill>
                  <a:schemeClr val="tx1"/>
                </a:solidFill>
              </a:endParaRPr>
            </a:p>
          </p:txBody>
        </p:sp>
        <p:sp>
          <p:nvSpPr>
            <p:cNvPr id="32" name="AutoShape 37"/>
            <p:cNvSpPr>
              <a:spLocks noChangeArrowheads="1"/>
            </p:cNvSpPr>
            <p:nvPr/>
          </p:nvSpPr>
          <p:spPr bwMode="auto">
            <a:xfrm>
              <a:off x="1983" y="2765"/>
              <a:ext cx="301" cy="729"/>
            </a:xfrm>
            <a:prstGeom prst="rightArrow">
              <a:avLst>
                <a:gd name="adj1" fmla="val 52380"/>
                <a:gd name="adj2" fmla="val 55556"/>
              </a:avLst>
            </a:prstGeom>
            <a:solidFill>
              <a:srgbClr val="FFFFFF"/>
            </a:solidFill>
            <a:ln w="9525">
              <a:solidFill>
                <a:srgbClr val="000000"/>
              </a:solidFill>
              <a:miter lim="800000"/>
              <a:headEnd/>
              <a:tailEnd/>
            </a:ln>
          </p:spPr>
          <p:txBody>
            <a:bodyPr/>
            <a:lstStyle/>
            <a:p>
              <a:endParaRPr lang="zh-TW" altLang="en-US"/>
            </a:p>
          </p:txBody>
        </p:sp>
        <p:sp>
          <p:nvSpPr>
            <p:cNvPr id="33" name="Rectangle 75"/>
            <p:cNvSpPr>
              <a:spLocks noChangeArrowheads="1"/>
            </p:cNvSpPr>
            <p:nvPr/>
          </p:nvSpPr>
          <p:spPr bwMode="auto">
            <a:xfrm>
              <a:off x="158" y="2251"/>
              <a:ext cx="430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zh-TW" altLang="en-US" sz="2000" b="1" dirty="0">
                  <a:solidFill>
                    <a:schemeClr val="bg1"/>
                  </a:solidFill>
                  <a:latin typeface="Times New Roman" pitchFamily="18" charset="0"/>
                  <a:ea typeface="標楷體" pitchFamily="65" charset="-120"/>
                  <a:cs typeface="微軟正黑體" pitchFamily="34" charset="-120"/>
                </a:rPr>
                <a:t>使用</a:t>
              </a:r>
              <a:r>
                <a:rPr lang="en-US" altLang="zh-TW" sz="2000" b="1" dirty="0">
                  <a:solidFill>
                    <a:schemeClr val="bg1"/>
                  </a:solidFill>
                  <a:latin typeface="Times New Roman" pitchFamily="18" charset="0"/>
                  <a:ea typeface="標楷體" pitchFamily="65" charset="-120"/>
                  <a:cs typeface="微軟正黑體" pitchFamily="34" charset="-120"/>
                </a:rPr>
                <a:t>/</a:t>
              </a:r>
              <a:r>
                <a:rPr lang="zh-TW" altLang="en-US" sz="2000" b="1" dirty="0">
                  <a:solidFill>
                    <a:schemeClr val="bg1"/>
                  </a:solidFill>
                  <a:latin typeface="Times New Roman" pitchFamily="18" charset="0"/>
                  <a:ea typeface="標楷體" pitchFamily="65" charset="-120"/>
                  <a:cs typeface="微軟正黑體" pitchFamily="34" charset="-120"/>
                </a:rPr>
                <a:t>應用</a:t>
              </a:r>
              <a:r>
                <a:rPr lang="en-US" altLang="zh-TW" sz="2000" b="1" dirty="0">
                  <a:solidFill>
                    <a:schemeClr val="bg1"/>
                  </a:solidFill>
                  <a:latin typeface="Times New Roman" pitchFamily="18" charset="0"/>
                  <a:ea typeface="標楷體" pitchFamily="65" charset="-120"/>
                  <a:cs typeface="微軟正黑體" pitchFamily="34" charset="-120"/>
                </a:rPr>
                <a:t>BI</a:t>
              </a:r>
              <a:r>
                <a:rPr lang="zh-TW" altLang="en-US" sz="2000" b="1" dirty="0">
                  <a:solidFill>
                    <a:schemeClr val="bg1"/>
                  </a:solidFill>
                  <a:latin typeface="Times New Roman" pitchFamily="18" charset="0"/>
                  <a:ea typeface="標楷體" pitchFamily="65" charset="-120"/>
                  <a:cs typeface="微軟正黑體" pitchFamily="34" charset="-120"/>
                </a:rPr>
                <a:t>的企業標準程序，以資料倉儲為例 </a:t>
              </a:r>
              <a:r>
                <a:rPr lang="en-US" altLang="zh-TW" sz="1600" b="1" dirty="0">
                  <a:solidFill>
                    <a:schemeClr val="bg1"/>
                  </a:solidFill>
                  <a:latin typeface="Times New Roman" pitchFamily="18" charset="0"/>
                  <a:ea typeface="標楷體" pitchFamily="65" charset="-120"/>
                  <a:cs typeface="微軟正黑體" pitchFamily="34" charset="-120"/>
                </a:rPr>
                <a:t>(Chen, 2007)</a:t>
              </a:r>
              <a:r>
                <a:rPr lang="zh-TW" altLang="en-US" sz="2000" b="1" dirty="0">
                  <a:solidFill>
                    <a:schemeClr val="bg1"/>
                  </a:solidFill>
                  <a:latin typeface="Times New Roman" pitchFamily="18" charset="0"/>
                  <a:ea typeface="標楷體" pitchFamily="65" charset="-120"/>
                  <a:cs typeface="微軟正黑體" pitchFamily="34" charset="-120"/>
                </a:rPr>
                <a:t>：</a:t>
              </a:r>
            </a:p>
          </p:txBody>
        </p:sp>
      </p:grpSp>
    </p:spTree>
    <p:extLst>
      <p:ext uri="{BB962C8B-B14F-4D97-AF65-F5344CB8AC3E}">
        <p14:creationId xmlns:p14="http://schemas.microsoft.com/office/powerpoint/2010/main" val="3750641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00"/>
                </a:solidFill>
              </a:rPr>
              <a:t>永續化的設計</a:t>
            </a:r>
            <a:r>
              <a:rPr lang="en-US" altLang="zh-TW" dirty="0">
                <a:solidFill>
                  <a:srgbClr val="000000"/>
                </a:solidFill>
              </a:rPr>
              <a:t>: CL-2</a:t>
            </a:r>
            <a:endParaRPr lang="zh-TW" altLang="en-US" dirty="0">
              <a:solidFill>
                <a:srgbClr val="000000"/>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45</a:t>
            </a:fld>
            <a:endParaRPr lang="en-US" altLang="ko-KR"/>
          </a:p>
        </p:txBody>
      </p:sp>
      <p:graphicFrame>
        <p:nvGraphicFramePr>
          <p:cNvPr id="6" name="Group 25"/>
          <p:cNvGraphicFramePr>
            <a:graphicFrameLocks noGrp="1"/>
          </p:cNvGraphicFramePr>
          <p:nvPr>
            <p:ph idx="1"/>
            <p:extLst>
              <p:ext uri="{D42A27DB-BD31-4B8C-83A1-F6EECF244321}">
                <p14:modId xmlns:p14="http://schemas.microsoft.com/office/powerpoint/2010/main" val="1852307219"/>
              </p:ext>
            </p:extLst>
          </p:nvPr>
        </p:nvGraphicFramePr>
        <p:xfrm>
          <a:off x="395039" y="1628800"/>
          <a:ext cx="8353425" cy="4752975"/>
        </p:xfrm>
        <a:graphic>
          <a:graphicData uri="http://schemas.openxmlformats.org/drawingml/2006/table">
            <a:tbl>
              <a:tblPr/>
              <a:tblGrid>
                <a:gridCol w="1225550">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5759450">
                  <a:extLst>
                    <a:ext uri="{9D8B030D-6E8A-4147-A177-3AD203B41FA5}">
                      <a16:colId xmlns:a16="http://schemas.microsoft.com/office/drawing/2014/main" val="20002"/>
                    </a:ext>
                  </a:extLst>
                </a:gridCol>
              </a:tblGrid>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能力度</a:t>
                      </a:r>
                      <a:r>
                        <a:rPr kumimoji="0" lang="en-US" altLang="zh-TW" sz="1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Capability </a:t>
                      </a:r>
                      <a:endParaRPr kumimoji="0" lang="zh-TW" altLang="zh-TW" sz="1800" b="1"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制度化</a:t>
                      </a:r>
                      <a:endParaRPr kumimoji="0" lang="en-US" altLang="zh-TW" sz="1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目標</a:t>
                      </a:r>
                      <a:endParaRPr kumimoji="0" lang="zh-TW" altLang="en-US" sz="1800" b="1"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制度化措施</a:t>
                      </a:r>
                      <a:endParaRPr kumimoji="0" lang="zh-TW" altLang="en-US" sz="1800" b="1"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420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CL-2 </a:t>
                      </a:r>
                      <a:endParaRPr kumimoji="0" lang="zh-TW" altLang="zh-TW" sz="18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(Managed </a:t>
                      </a:r>
                      <a:r>
                        <a:rPr kumimoji="0" lang="zh-TW" altLang="en-US" sz="16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管理</a:t>
                      </a:r>
                      <a:r>
                        <a:rPr kumimoji="0" lang="en-US" altLang="zh-TW" sz="16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BI</a:t>
                      </a:r>
                      <a:r>
                        <a:rPr kumimoji="0" lang="zh-TW" altLang="en-US" sz="16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的使用</a:t>
                      </a:r>
                      <a:r>
                        <a:rPr kumimoji="0" lang="en-US" altLang="zh-TW" sz="16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6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GG-2: </a:t>
                      </a:r>
                      <a:r>
                        <a:rPr kumimoji="0" lang="en-US" altLang="zh-TW" sz="16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Institutionalize</a:t>
                      </a:r>
                      <a:endParaRPr kumimoji="0" lang="zh-TW" altLang="zh-TW" sz="16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a managed process</a:t>
                      </a:r>
                      <a:endParaRPr kumimoji="0" lang="zh-TW" altLang="zh-TW" sz="16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GP2.1  Establish organizational policies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建立使用</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的組織政策</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GP2.2  Plan the process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規劃</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流程</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GP2.3  Provide resources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提供資源來運作及推動</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GP2.4  Assign responsibilities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建立使用</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的職責與職權</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GP2.5  Train people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訓練人員使用</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GP2.6  Manage configurations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對於</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過程產出行組態管理</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GP2.7  Identify &amp; involve relevant stakeholders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對於每次的</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應用都有明確的關鍵人員投入</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GP2.8  Monitor and control the process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監督</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的應用過程，以協助其正確的使用，並了解是否有達應用目標</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GP2.9  Objectively verify adherence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公正客觀地進行稽核</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GP2.10 Review status with higher level management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與管理者溝通管理使用</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的狀況</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3262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00"/>
                </a:solidFill>
              </a:rPr>
              <a:t>永續化的設計</a:t>
            </a:r>
            <a:r>
              <a:rPr lang="en-US" altLang="zh-TW" dirty="0">
                <a:solidFill>
                  <a:srgbClr val="000000"/>
                </a:solidFill>
              </a:rPr>
              <a:t>:</a:t>
            </a:r>
            <a:r>
              <a:rPr lang="zh-TW" altLang="en-US" dirty="0">
                <a:solidFill>
                  <a:srgbClr val="000000"/>
                </a:solidFill>
              </a:rPr>
              <a:t> </a:t>
            </a:r>
            <a:r>
              <a:rPr lang="en-US" altLang="zh-TW" dirty="0">
                <a:solidFill>
                  <a:srgbClr val="000000"/>
                </a:solidFill>
              </a:rPr>
              <a:t>CL-3</a:t>
            </a:r>
            <a:endParaRPr lang="zh-TW" altLang="en-US" dirty="0">
              <a:solidFill>
                <a:srgbClr val="000000"/>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46</a:t>
            </a:fld>
            <a:endParaRPr lang="en-US" altLang="ko-KR"/>
          </a:p>
        </p:txBody>
      </p:sp>
      <p:graphicFrame>
        <p:nvGraphicFramePr>
          <p:cNvPr id="6" name="Group 16"/>
          <p:cNvGraphicFramePr>
            <a:graphicFrameLocks noGrp="1"/>
          </p:cNvGraphicFramePr>
          <p:nvPr>
            <p:extLst>
              <p:ext uri="{D42A27DB-BD31-4B8C-83A1-F6EECF244321}">
                <p14:modId xmlns:p14="http://schemas.microsoft.com/office/powerpoint/2010/main" val="2947980208"/>
              </p:ext>
            </p:extLst>
          </p:nvPr>
        </p:nvGraphicFramePr>
        <p:xfrm>
          <a:off x="611560" y="1772816"/>
          <a:ext cx="7813675" cy="2620963"/>
        </p:xfrm>
        <a:graphic>
          <a:graphicData uri="http://schemas.openxmlformats.org/drawingml/2006/table">
            <a:tbl>
              <a:tblPr/>
              <a:tblGrid>
                <a:gridCol w="1485900">
                  <a:extLst>
                    <a:ext uri="{9D8B030D-6E8A-4147-A177-3AD203B41FA5}">
                      <a16:colId xmlns:a16="http://schemas.microsoft.com/office/drawing/2014/main" val="20000"/>
                    </a:ext>
                  </a:extLst>
                </a:gridCol>
                <a:gridCol w="1647825">
                  <a:extLst>
                    <a:ext uri="{9D8B030D-6E8A-4147-A177-3AD203B41FA5}">
                      <a16:colId xmlns:a16="http://schemas.microsoft.com/office/drawing/2014/main" val="20001"/>
                    </a:ext>
                  </a:extLst>
                </a:gridCol>
                <a:gridCol w="4679950">
                  <a:extLst>
                    <a:ext uri="{9D8B030D-6E8A-4147-A177-3AD203B41FA5}">
                      <a16:colId xmlns:a16="http://schemas.microsoft.com/office/drawing/2014/main" val="20002"/>
                    </a:ext>
                  </a:extLst>
                </a:gridCol>
              </a:tblGrid>
              <a:tr h="749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能力度</a:t>
                      </a:r>
                      <a:r>
                        <a:rPr kumimoji="0" lang="en-US" altLang="zh-TW"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Capability </a:t>
                      </a:r>
                      <a:endParaRPr kumimoji="0" lang="zh-TW" altLang="zh-TW" sz="1800" b="1"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制度化</a:t>
                      </a:r>
                      <a:endParaRPr kumimoji="0" lang="en-US" altLang="zh-TW"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目標</a:t>
                      </a:r>
                      <a:endParaRPr kumimoji="0" lang="zh-TW" altLang="en-US" sz="1800" b="1"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制度化措施</a:t>
                      </a:r>
                      <a:endParaRPr kumimoji="0" lang="zh-TW" altLang="en-US" sz="1800" b="1"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extLst>
                  <a:ext uri="{0D108BD9-81ED-4DB2-BD59-A6C34878D82A}">
                    <a16:rowId xmlns:a16="http://schemas.microsoft.com/office/drawing/2014/main" val="10000"/>
                  </a:ext>
                </a:extLst>
              </a:tr>
              <a:tr h="187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CL-3 </a:t>
                      </a:r>
                      <a:endParaRPr kumimoji="0" lang="zh-TW" altLang="zh-TW" sz="18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(Defined </a:t>
                      </a:r>
                      <a:r>
                        <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嚴謹但有彈性的定義</a:t>
                      </a: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的使用</a:t>
                      </a: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8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GG-3: Institutionalize a defined process</a:t>
                      </a:r>
                      <a:endParaRPr kumimoji="0" lang="zh-TW" altLang="zh-TW" sz="18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GP3.1  Establish a defined process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進一步特徵化</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的企業標準程序</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GP3.2  Collect improvement information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正式地收集各種改善資訊，包括</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技術改善及</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使用程序的改善</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06011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何謂程序特徵化</a:t>
            </a:r>
          </a:p>
        </p:txBody>
      </p:sp>
      <p:sp>
        <p:nvSpPr>
          <p:cNvPr id="3" name="內容版面配置區 2"/>
          <p:cNvSpPr>
            <a:spLocks noGrp="1"/>
          </p:cNvSpPr>
          <p:nvPr>
            <p:ph idx="1"/>
          </p:nvPr>
        </p:nvSpPr>
        <p:spPr>
          <a:xfrm>
            <a:off x="179512" y="1541487"/>
            <a:ext cx="8229600" cy="4695825"/>
          </a:xfrm>
        </p:spPr>
        <p:txBody>
          <a:bodyPr/>
          <a:lstStyle/>
          <a:p>
            <a:r>
              <a:rPr lang="zh-TW" altLang="en-US" sz="2400" dirty="0"/>
              <a:t>又名程序規格化                                                                         即清楚定義程序                                                                       的九個操作元素                                                                              例如右例：</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47</a:t>
            </a:fld>
            <a:endParaRPr lang="en-US" altLang="ko-KR"/>
          </a:p>
        </p:txBody>
      </p:sp>
      <p:pic>
        <p:nvPicPr>
          <p:cNvPr id="7" name="圖片 6">
            <a:extLst>
              <a:ext uri="{FF2B5EF4-FFF2-40B4-BE49-F238E27FC236}">
                <a16:creationId xmlns:a16="http://schemas.microsoft.com/office/drawing/2014/main" id="{139435CF-2164-44F1-8AEB-311460610B95}"/>
              </a:ext>
            </a:extLst>
          </p:cNvPr>
          <p:cNvPicPr>
            <a:picLocks noChangeAspect="1"/>
          </p:cNvPicPr>
          <p:nvPr/>
        </p:nvPicPr>
        <p:blipFill>
          <a:blip r:embed="rId2"/>
          <a:stretch>
            <a:fillRect/>
          </a:stretch>
        </p:blipFill>
        <p:spPr>
          <a:xfrm>
            <a:off x="2841625" y="1784101"/>
            <a:ext cx="5938466" cy="4869160"/>
          </a:xfrm>
          <a:prstGeom prst="rect">
            <a:avLst/>
          </a:prstGeom>
        </p:spPr>
      </p:pic>
      <p:pic>
        <p:nvPicPr>
          <p:cNvPr id="8" name="圖片 7">
            <a:extLst>
              <a:ext uri="{FF2B5EF4-FFF2-40B4-BE49-F238E27FC236}">
                <a16:creationId xmlns:a16="http://schemas.microsoft.com/office/drawing/2014/main" id="{54B382D3-E93D-46DD-9B68-B0F72A4EAE5F}"/>
              </a:ext>
            </a:extLst>
          </p:cNvPr>
          <p:cNvPicPr>
            <a:picLocks noChangeAspect="1"/>
          </p:cNvPicPr>
          <p:nvPr/>
        </p:nvPicPr>
        <p:blipFill>
          <a:blip r:embed="rId3"/>
          <a:stretch>
            <a:fillRect/>
          </a:stretch>
        </p:blipFill>
        <p:spPr>
          <a:xfrm>
            <a:off x="3635896" y="1568852"/>
            <a:ext cx="4139952" cy="215249"/>
          </a:xfrm>
          <a:prstGeom prst="rect">
            <a:avLst/>
          </a:prstGeom>
        </p:spPr>
      </p:pic>
    </p:spTree>
    <p:extLst>
      <p:ext uri="{BB962C8B-B14F-4D97-AF65-F5344CB8AC3E}">
        <p14:creationId xmlns:p14="http://schemas.microsoft.com/office/powerpoint/2010/main" val="1977592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00"/>
                </a:solidFill>
              </a:rPr>
              <a:t>永續程度的設計</a:t>
            </a:r>
            <a:r>
              <a:rPr lang="en-US" altLang="zh-TW" dirty="0">
                <a:solidFill>
                  <a:srgbClr val="000000"/>
                </a:solidFill>
              </a:rPr>
              <a:t>: CL-4</a:t>
            </a:r>
            <a:endParaRPr lang="zh-TW" altLang="en-US" dirty="0">
              <a:solidFill>
                <a:srgbClr val="000000"/>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48</a:t>
            </a:fld>
            <a:endParaRPr lang="en-US" altLang="ko-KR"/>
          </a:p>
        </p:txBody>
      </p:sp>
      <p:graphicFrame>
        <p:nvGraphicFramePr>
          <p:cNvPr id="6" name="Group 18"/>
          <p:cNvGraphicFramePr>
            <a:graphicFrameLocks noGrp="1"/>
          </p:cNvGraphicFramePr>
          <p:nvPr>
            <p:extLst>
              <p:ext uri="{D42A27DB-BD31-4B8C-83A1-F6EECF244321}">
                <p14:modId xmlns:p14="http://schemas.microsoft.com/office/powerpoint/2010/main" val="3740337974"/>
              </p:ext>
            </p:extLst>
          </p:nvPr>
        </p:nvGraphicFramePr>
        <p:xfrm>
          <a:off x="466725" y="1787525"/>
          <a:ext cx="7850188" cy="2649538"/>
        </p:xfrm>
        <a:graphic>
          <a:graphicData uri="http://schemas.openxmlformats.org/drawingml/2006/table">
            <a:tbl>
              <a:tblPr/>
              <a:tblGrid>
                <a:gridCol w="1600200">
                  <a:extLst>
                    <a:ext uri="{9D8B030D-6E8A-4147-A177-3AD203B41FA5}">
                      <a16:colId xmlns:a16="http://schemas.microsoft.com/office/drawing/2014/main" val="20000"/>
                    </a:ext>
                  </a:extLst>
                </a:gridCol>
                <a:gridCol w="1704975">
                  <a:extLst>
                    <a:ext uri="{9D8B030D-6E8A-4147-A177-3AD203B41FA5}">
                      <a16:colId xmlns:a16="http://schemas.microsoft.com/office/drawing/2014/main" val="20001"/>
                    </a:ext>
                  </a:extLst>
                </a:gridCol>
                <a:gridCol w="4545013">
                  <a:extLst>
                    <a:ext uri="{9D8B030D-6E8A-4147-A177-3AD203B41FA5}">
                      <a16:colId xmlns:a16="http://schemas.microsoft.com/office/drawing/2014/main" val="20002"/>
                    </a:ext>
                  </a:extLst>
                </a:gridCol>
              </a:tblGrid>
              <a:tr h="757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能力度</a:t>
                      </a:r>
                      <a:r>
                        <a:rPr kumimoji="0" lang="en-US" altLang="zh-TW"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Capability </a:t>
                      </a:r>
                      <a:endParaRPr kumimoji="0" lang="zh-TW" altLang="zh-TW" sz="1800" b="1"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制度化</a:t>
                      </a:r>
                      <a:endParaRPr kumimoji="0" lang="en-US" altLang="zh-TW"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目標</a:t>
                      </a:r>
                      <a:endParaRPr kumimoji="0" lang="zh-TW" altLang="en-US" sz="1800" b="1"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制度化措施</a:t>
                      </a:r>
                      <a:endParaRPr kumimoji="0" lang="zh-TW" altLang="en-US" sz="1800" b="1"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extLst>
                  <a:ext uri="{0D108BD9-81ED-4DB2-BD59-A6C34878D82A}">
                    <a16:rowId xmlns:a16="http://schemas.microsoft.com/office/drawing/2014/main" val="10000"/>
                  </a:ext>
                </a:extLst>
              </a:tr>
              <a:tr h="1892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CL-4 (Quantitatively Managed </a:t>
                      </a:r>
                      <a:r>
                        <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量化管理</a:t>
                      </a: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的使用</a:t>
                      </a: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8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GG-4: Institutionalize a quantitatively managed process</a:t>
                      </a:r>
                      <a:endParaRPr kumimoji="0" lang="zh-TW" altLang="zh-TW" sz="18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GP4.1  Establish quality objectives for the process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對於每次的應用都能建立目標</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GP4.2  Stabilize sub-process performance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透過量化來了解並管理</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的使用狀況</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59100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00"/>
                </a:solidFill>
              </a:rPr>
              <a:t>永續程度的設計</a:t>
            </a:r>
            <a:r>
              <a:rPr lang="en-US" altLang="zh-TW" dirty="0">
                <a:solidFill>
                  <a:srgbClr val="000000"/>
                </a:solidFill>
              </a:rPr>
              <a:t>: CL-5</a:t>
            </a:r>
            <a:endParaRPr lang="zh-TW" altLang="en-US" dirty="0">
              <a:solidFill>
                <a:srgbClr val="000000"/>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49</a:t>
            </a:fld>
            <a:endParaRPr lang="en-US" altLang="ko-KR"/>
          </a:p>
        </p:txBody>
      </p:sp>
      <p:graphicFrame>
        <p:nvGraphicFramePr>
          <p:cNvPr id="6" name="Group 17"/>
          <p:cNvGraphicFramePr>
            <a:graphicFrameLocks noGrp="1"/>
          </p:cNvGraphicFramePr>
          <p:nvPr>
            <p:extLst>
              <p:ext uri="{D42A27DB-BD31-4B8C-83A1-F6EECF244321}">
                <p14:modId xmlns:p14="http://schemas.microsoft.com/office/powerpoint/2010/main" val="1470850695"/>
              </p:ext>
            </p:extLst>
          </p:nvPr>
        </p:nvGraphicFramePr>
        <p:xfrm>
          <a:off x="683568" y="1571625"/>
          <a:ext cx="7743825" cy="3009900"/>
        </p:xfrm>
        <a:graphic>
          <a:graphicData uri="http://schemas.openxmlformats.org/drawingml/2006/table">
            <a:tbl>
              <a:tblPr/>
              <a:tblGrid>
                <a:gridCol w="1368425">
                  <a:extLst>
                    <a:ext uri="{9D8B030D-6E8A-4147-A177-3AD203B41FA5}">
                      <a16:colId xmlns:a16="http://schemas.microsoft.com/office/drawing/2014/main" val="20000"/>
                    </a:ext>
                  </a:extLst>
                </a:gridCol>
                <a:gridCol w="1703388">
                  <a:extLst>
                    <a:ext uri="{9D8B030D-6E8A-4147-A177-3AD203B41FA5}">
                      <a16:colId xmlns:a16="http://schemas.microsoft.com/office/drawing/2014/main" val="20001"/>
                    </a:ext>
                  </a:extLst>
                </a:gridCol>
                <a:gridCol w="4672012">
                  <a:extLst>
                    <a:ext uri="{9D8B030D-6E8A-4147-A177-3AD203B41FA5}">
                      <a16:colId xmlns:a16="http://schemas.microsoft.com/office/drawing/2014/main" val="20002"/>
                    </a:ext>
                  </a:extLst>
                </a:gridCol>
              </a:tblGrid>
              <a:tr h="884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能力度</a:t>
                      </a:r>
                      <a:r>
                        <a:rPr kumimoji="0" lang="en-US" altLang="zh-TW"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Capability </a:t>
                      </a:r>
                      <a:endParaRPr kumimoji="0" lang="zh-TW" altLang="zh-TW" sz="1800" b="1"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制度化</a:t>
                      </a:r>
                      <a:endParaRPr kumimoji="0" lang="en-US" altLang="zh-TW"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目標</a:t>
                      </a:r>
                      <a:endParaRPr kumimoji="0" lang="zh-TW" altLang="en-US" sz="1800" b="1"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制度化措施</a:t>
                      </a:r>
                      <a:endParaRPr kumimoji="0" lang="zh-TW" altLang="en-US" sz="1800" b="1"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extLst>
                  <a:ext uri="{0D108BD9-81ED-4DB2-BD59-A6C34878D82A}">
                    <a16:rowId xmlns:a16="http://schemas.microsoft.com/office/drawing/2014/main" val="10000"/>
                  </a:ext>
                </a:extLst>
              </a:tr>
              <a:tr h="2125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CL-5 (Optimizing </a:t>
                      </a:r>
                      <a:r>
                        <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最佳化的</a:t>
                      </a: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狀態</a:t>
                      </a: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8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GG-5: Institutionalize an optimizing process</a:t>
                      </a:r>
                      <a:endParaRPr kumimoji="0" lang="zh-TW" altLang="zh-TW" sz="1800" b="0" i="0" u="none" strike="noStrike" cap="none" normalizeH="0" baseline="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GP5.1  Ensure continuous process improvement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確保對於</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不管是技術或使用上的永續創新與改善</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GP5.2  Correct root causes of problems             </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改善各種可能的共同變異，以求全面提昇</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BI</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的使用品質</a:t>
                      </a:r>
                      <a:endParaRPr kumimoji="0" lang="zh-TW" altLang="zh-TW" sz="1800" b="0" i="0" u="none" strike="noStrike" cap="none" normalizeH="0" baseline="0" dirty="0">
                        <a:ln>
                          <a:noFill/>
                        </a:ln>
                        <a:solidFill>
                          <a:srgbClr val="000000"/>
                        </a:solidFill>
                        <a:effectLst/>
                        <a:latin typeface="Calibri" pitchFamily="34" charset="0"/>
                        <a:ea typeface="標楷體" pitchFamily="65" charset="-12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7" name="文字方塊 6"/>
          <p:cNvSpPr txBox="1"/>
          <p:nvPr/>
        </p:nvSpPr>
        <p:spPr>
          <a:xfrm>
            <a:off x="683568" y="4797152"/>
            <a:ext cx="8032968" cy="646331"/>
          </a:xfrm>
          <a:prstGeom prst="rect">
            <a:avLst/>
          </a:prstGeom>
          <a:noFill/>
        </p:spPr>
        <p:txBody>
          <a:bodyPr wrap="none" rtlCol="0">
            <a:spAutoFit/>
          </a:bodyPr>
          <a:lstStyle/>
          <a:p>
            <a:r>
              <a:rPr lang="zh-TW" altLang="en-US" dirty="0">
                <a:solidFill>
                  <a:srgbClr val="000000"/>
                </a:solidFill>
                <a:latin typeface="標楷體" pitchFamily="65" charset="-120"/>
                <a:ea typeface="標楷體" pitchFamily="65" charset="-120"/>
              </a:rPr>
              <a:t>如欲進一步了解如何將上述規範實作出來，請洽滄海書局或直接與作者聯絡：</a:t>
            </a:r>
            <a:endParaRPr lang="en-US" altLang="zh-TW" dirty="0">
              <a:solidFill>
                <a:srgbClr val="000000"/>
              </a:solidFill>
              <a:latin typeface="標楷體" pitchFamily="65" charset="-120"/>
              <a:ea typeface="標楷體" pitchFamily="65" charset="-120"/>
            </a:endParaRPr>
          </a:p>
          <a:p>
            <a:r>
              <a:rPr lang="en-US" altLang="zh-TW" dirty="0">
                <a:solidFill>
                  <a:srgbClr val="000000"/>
                </a:solidFill>
                <a:latin typeface="+mj-ea"/>
                <a:ea typeface="+mj-ea"/>
              </a:rPr>
              <a:t>cychen@mgt.ncu.edu.tw</a:t>
            </a:r>
            <a:endParaRPr lang="zh-TW" altLang="en-US" dirty="0">
              <a:solidFill>
                <a:srgbClr val="000000"/>
              </a:solidFill>
              <a:latin typeface="+mj-ea"/>
              <a:ea typeface="+mj-ea"/>
            </a:endParaRPr>
          </a:p>
        </p:txBody>
      </p:sp>
    </p:spTree>
    <p:extLst>
      <p:ext uri="{BB962C8B-B14F-4D97-AF65-F5344CB8AC3E}">
        <p14:creationId xmlns:p14="http://schemas.microsoft.com/office/powerpoint/2010/main" val="151761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Measuring BI, </a:t>
            </a:r>
            <a:r>
              <a:rPr lang="en-US" altLang="zh-TW" i="1" dirty="0"/>
              <a:t>WHY?</a:t>
            </a:r>
            <a:endParaRPr lang="zh-TW" altLang="en-US" dirty="0"/>
          </a:p>
        </p:txBody>
      </p:sp>
      <p:sp>
        <p:nvSpPr>
          <p:cNvPr id="7" name="內容版面配置區 6"/>
          <p:cNvSpPr>
            <a:spLocks noGrp="1"/>
          </p:cNvSpPr>
          <p:nvPr>
            <p:ph idx="1"/>
          </p:nvPr>
        </p:nvSpPr>
        <p:spPr/>
        <p:txBody>
          <a:bodyPr/>
          <a:lstStyle/>
          <a:p>
            <a:pPr marL="495300" indent="-495300"/>
            <a:r>
              <a:rPr lang="en-US" altLang="zh-TW" dirty="0"/>
              <a:t>Two main purposes</a:t>
            </a:r>
            <a:endParaRPr lang="en-US" altLang="zh-TW" sz="2200" dirty="0"/>
          </a:p>
          <a:p>
            <a:pPr marL="730250" lvl="1" indent="-438150">
              <a:buFont typeface="Wingdings 2" pitchFamily="18" charset="2"/>
              <a:buAutoNum type="arabicPeriod"/>
            </a:pPr>
            <a:r>
              <a:rPr lang="en-US" altLang="zh-TW" sz="2600" dirty="0">
                <a:solidFill>
                  <a:schemeClr val="tx2"/>
                </a:solidFill>
              </a:rPr>
              <a:t>The evaluation of BI is to prove that it is worth the effort</a:t>
            </a:r>
            <a:r>
              <a:rPr lang="zh-TW" altLang="en-US" sz="2600" dirty="0">
                <a:solidFill>
                  <a:schemeClr val="tx2"/>
                </a:solidFill>
              </a:rPr>
              <a:t>    </a:t>
            </a:r>
            <a:r>
              <a:rPr lang="zh-TW" altLang="en-US" dirty="0">
                <a:solidFill>
                  <a:srgbClr val="3333FF"/>
                </a:solidFill>
              </a:rPr>
              <a:t>衡量</a:t>
            </a:r>
            <a:r>
              <a:rPr lang="en-US" altLang="zh-TW" dirty="0">
                <a:solidFill>
                  <a:srgbClr val="3333FF"/>
                </a:solidFill>
              </a:rPr>
              <a:t>BI</a:t>
            </a:r>
            <a:r>
              <a:rPr lang="zh-TW" altLang="en-US" dirty="0">
                <a:solidFill>
                  <a:srgbClr val="3333FF"/>
                </a:solidFill>
              </a:rPr>
              <a:t>的投資帶給企業的效益</a:t>
            </a:r>
            <a:endParaRPr lang="en-US" altLang="zh-TW" dirty="0">
              <a:solidFill>
                <a:srgbClr val="3333FF"/>
              </a:solidFill>
            </a:endParaRPr>
          </a:p>
          <a:p>
            <a:pPr marL="730250" lvl="1" indent="-438150">
              <a:buFont typeface="Wingdings 2" pitchFamily="18" charset="2"/>
              <a:buAutoNum type="arabicPeriod"/>
            </a:pPr>
            <a:r>
              <a:rPr lang="en-US" altLang="zh-TW" sz="2600" dirty="0">
                <a:solidFill>
                  <a:schemeClr val="tx2"/>
                </a:solidFill>
              </a:rPr>
              <a:t>The measurement of BI </a:t>
            </a:r>
            <a:r>
              <a:rPr lang="en-US" altLang="zh-TW" sz="2600" i="1" dirty="0">
                <a:solidFill>
                  <a:schemeClr val="tx2"/>
                </a:solidFill>
              </a:rPr>
              <a:t>activities</a:t>
            </a:r>
            <a:r>
              <a:rPr lang="en-US" altLang="zh-TW" sz="2600" dirty="0">
                <a:solidFill>
                  <a:schemeClr val="tx2"/>
                </a:solidFill>
              </a:rPr>
              <a:t> in order to help manage a BI </a:t>
            </a:r>
            <a:r>
              <a:rPr lang="en-US" altLang="zh-TW" sz="2600" i="1" dirty="0">
                <a:solidFill>
                  <a:schemeClr val="tx2"/>
                </a:solidFill>
              </a:rPr>
              <a:t>process  </a:t>
            </a:r>
            <a:r>
              <a:rPr lang="zh-TW" altLang="en-US" sz="2600" i="1" dirty="0">
                <a:solidFill>
                  <a:schemeClr val="tx2"/>
                </a:solidFill>
              </a:rPr>
              <a:t>  </a:t>
            </a:r>
            <a:r>
              <a:rPr lang="zh-TW" altLang="en-US" dirty="0">
                <a:solidFill>
                  <a:srgbClr val="3333FF"/>
                </a:solidFill>
              </a:rPr>
              <a:t>衡量</a:t>
            </a:r>
            <a:r>
              <a:rPr lang="en-US" altLang="zh-TW" dirty="0">
                <a:solidFill>
                  <a:srgbClr val="3333FF"/>
                </a:solidFill>
              </a:rPr>
              <a:t>BI</a:t>
            </a:r>
            <a:r>
              <a:rPr lang="zh-TW" altLang="en-US" dirty="0">
                <a:solidFill>
                  <a:srgbClr val="3333FF"/>
                </a:solidFill>
              </a:rPr>
              <a:t>系統執行的績效</a:t>
            </a:r>
            <a:endParaRPr lang="en-US" altLang="zh-TW" dirty="0">
              <a:solidFill>
                <a:srgbClr val="3333FF"/>
              </a:solidFill>
            </a:endParaRPr>
          </a:p>
          <a:p>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9023CDE5-8CA0-4585-BBBF-278180D3033E}" type="slidenum">
              <a:rPr lang="ko-KR" altLang="en-US" smtClean="0"/>
              <a:pPr/>
              <a:t>5</a:t>
            </a:fld>
            <a:endParaRPr lang="en-US" altLang="ko-KR"/>
          </a:p>
        </p:txBody>
      </p:sp>
    </p:spTree>
    <p:extLst>
      <p:ext uri="{BB962C8B-B14F-4D97-AF65-F5344CB8AC3E}">
        <p14:creationId xmlns:p14="http://schemas.microsoft.com/office/powerpoint/2010/main" val="225627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3300"/>
                </a:solidFill>
              </a:rPr>
              <a:t>隨堂練習</a:t>
            </a:r>
            <a:endParaRPr lang="zh-TW" altLang="en-US" dirty="0"/>
          </a:p>
        </p:txBody>
      </p:sp>
      <p:sp>
        <p:nvSpPr>
          <p:cNvPr id="3" name="內容版面配置區 2"/>
          <p:cNvSpPr>
            <a:spLocks noGrp="1"/>
          </p:cNvSpPr>
          <p:nvPr>
            <p:ph idx="1"/>
          </p:nvPr>
        </p:nvSpPr>
        <p:spPr/>
        <p:txBody>
          <a:bodyPr/>
          <a:lstStyle/>
          <a:p>
            <a:pPr marL="400050" indent="-581025" defTabSz="687388">
              <a:buFont typeface="Wingdings" pitchFamily="2" charset="2"/>
              <a:buAutoNum type="arabicPeriod"/>
            </a:pPr>
            <a:r>
              <a:rPr lang="zh-TW" altLang="en-US" sz="2400" b="0" dirty="0">
                <a:solidFill>
                  <a:srgbClr val="000000"/>
                </a:solidFill>
              </a:rPr>
              <a:t>為了不讓</a:t>
            </a:r>
            <a:r>
              <a:rPr lang="en-US" altLang="zh-TW" sz="2400" b="0" dirty="0">
                <a:solidFill>
                  <a:srgbClr val="000000"/>
                </a:solidFill>
              </a:rPr>
              <a:t>BI</a:t>
            </a:r>
            <a:r>
              <a:rPr lang="zh-TW" altLang="en-US" sz="2400" b="0" dirty="0">
                <a:solidFill>
                  <a:srgbClr val="000000"/>
                </a:solidFill>
              </a:rPr>
              <a:t>成效如曇花一現，企業可以 </a:t>
            </a:r>
            <a:r>
              <a:rPr lang="en-US" altLang="zh-TW" sz="2400" b="0" dirty="0">
                <a:solidFill>
                  <a:srgbClr val="000000"/>
                </a:solidFill>
              </a:rPr>
              <a:t>(1)</a:t>
            </a:r>
            <a:r>
              <a:rPr lang="zh-TW" altLang="en-US" sz="2400" b="0" dirty="0">
                <a:solidFill>
                  <a:srgbClr val="000000"/>
                </a:solidFill>
              </a:rPr>
              <a:t>導入制度化</a:t>
            </a:r>
            <a:r>
              <a:rPr lang="en-US" altLang="zh-TW" sz="2400" b="0" dirty="0">
                <a:solidFill>
                  <a:srgbClr val="000000"/>
                </a:solidFill>
              </a:rPr>
              <a:t>(Institutionalization)</a:t>
            </a:r>
            <a:r>
              <a:rPr lang="zh-TW" altLang="en-US" sz="2400" b="0" dirty="0">
                <a:solidFill>
                  <a:srgbClr val="000000"/>
                </a:solidFill>
              </a:rPr>
              <a:t>措施 </a:t>
            </a:r>
            <a:r>
              <a:rPr lang="en-US" altLang="zh-TW" sz="2400" b="0" dirty="0">
                <a:solidFill>
                  <a:srgbClr val="000000"/>
                </a:solidFill>
              </a:rPr>
              <a:t>(2)</a:t>
            </a:r>
            <a:r>
              <a:rPr lang="zh-TW" altLang="en-US" sz="2400" b="0" dirty="0">
                <a:solidFill>
                  <a:srgbClr val="000000"/>
                </a:solidFill>
              </a:rPr>
              <a:t>多購買</a:t>
            </a:r>
            <a:r>
              <a:rPr lang="en-US" altLang="zh-TW" sz="2400" b="0" dirty="0">
                <a:solidFill>
                  <a:srgbClr val="000000"/>
                </a:solidFill>
              </a:rPr>
              <a:t>BI</a:t>
            </a:r>
            <a:r>
              <a:rPr lang="zh-TW" altLang="en-US" sz="2400" b="0" dirty="0">
                <a:solidFill>
                  <a:srgbClr val="000000"/>
                </a:solidFill>
              </a:rPr>
              <a:t>系統 </a:t>
            </a:r>
            <a:r>
              <a:rPr lang="en-US" altLang="zh-TW" sz="2400" b="0" dirty="0">
                <a:solidFill>
                  <a:srgbClr val="000000"/>
                </a:solidFill>
              </a:rPr>
              <a:t>(3)</a:t>
            </a:r>
            <a:r>
              <a:rPr lang="zh-TW" altLang="en-US" sz="2400" b="0" dirty="0">
                <a:solidFill>
                  <a:srgbClr val="000000"/>
                </a:solidFill>
              </a:rPr>
              <a:t>加強資訊安全 </a:t>
            </a:r>
            <a:r>
              <a:rPr lang="en-US" altLang="zh-TW" sz="2400" b="0" dirty="0">
                <a:solidFill>
                  <a:srgbClr val="000000"/>
                </a:solidFill>
              </a:rPr>
              <a:t>(4)</a:t>
            </a:r>
            <a:r>
              <a:rPr lang="zh-TW" altLang="en-US" sz="2400" b="0" dirty="0">
                <a:solidFill>
                  <a:srgbClr val="000000"/>
                </a:solidFill>
              </a:rPr>
              <a:t>加強資料品質</a:t>
            </a:r>
            <a:r>
              <a:rPr lang="en-US" altLang="zh-TW" sz="2400" b="0" dirty="0">
                <a:solidFill>
                  <a:srgbClr val="000000"/>
                </a:solidFill>
              </a:rPr>
              <a:t>(Information quality)</a:t>
            </a:r>
            <a:r>
              <a:rPr lang="zh-TW" altLang="en-US" sz="2400" b="0" dirty="0">
                <a:solidFill>
                  <a:srgbClr val="000000"/>
                </a:solidFill>
              </a:rPr>
              <a:t>的維護</a:t>
            </a:r>
            <a:endParaRPr lang="en-US" altLang="zh-TW" sz="2400" b="0" dirty="0">
              <a:solidFill>
                <a:srgbClr val="000000"/>
              </a:solidFill>
            </a:endParaRPr>
          </a:p>
          <a:p>
            <a:pPr marL="400050" indent="-581025" defTabSz="687388">
              <a:buFont typeface="Wingdings" pitchFamily="2" charset="2"/>
              <a:buAutoNum type="arabicPeriod"/>
            </a:pPr>
            <a:r>
              <a:rPr lang="en-US" altLang="zh-TW" sz="2400" b="0" dirty="0">
                <a:solidFill>
                  <a:srgbClr val="000000"/>
                </a:solidFill>
              </a:rPr>
              <a:t>『</a:t>
            </a:r>
            <a:r>
              <a:rPr lang="zh-TW" altLang="en-US" sz="2400" b="0" dirty="0">
                <a:solidFill>
                  <a:srgbClr val="000000"/>
                </a:solidFill>
              </a:rPr>
              <a:t>雖然企業有</a:t>
            </a:r>
            <a:r>
              <a:rPr lang="en-US" altLang="zh-TW" sz="2400" b="0" dirty="0">
                <a:solidFill>
                  <a:srgbClr val="000000"/>
                </a:solidFill>
              </a:rPr>
              <a:t>BI</a:t>
            </a:r>
            <a:r>
              <a:rPr lang="zh-TW" altLang="en-US" sz="2400" b="0" dirty="0">
                <a:solidFill>
                  <a:srgbClr val="000000"/>
                </a:solidFill>
              </a:rPr>
              <a:t>，但我們公司主管們還是習慣以直覺來作決策</a:t>
            </a:r>
            <a:r>
              <a:rPr lang="en-US" altLang="zh-TW" sz="2400" b="0" dirty="0">
                <a:solidFill>
                  <a:srgbClr val="000000"/>
                </a:solidFill>
              </a:rPr>
              <a:t>』</a:t>
            </a:r>
            <a:r>
              <a:rPr lang="zh-TW" altLang="en-US" sz="2400" b="0" dirty="0">
                <a:solidFill>
                  <a:srgbClr val="000000"/>
                </a:solidFill>
              </a:rPr>
              <a:t>以上是有關影響</a:t>
            </a:r>
            <a:r>
              <a:rPr lang="en-US" altLang="zh-TW" sz="2400" b="0" dirty="0">
                <a:solidFill>
                  <a:srgbClr val="000000"/>
                </a:solidFill>
              </a:rPr>
              <a:t>BI</a:t>
            </a:r>
            <a:r>
              <a:rPr lang="zh-TW" altLang="en-US" sz="2400" b="0" dirty="0">
                <a:solidFill>
                  <a:srgbClr val="000000"/>
                </a:solidFill>
              </a:rPr>
              <a:t>成效因素中的 </a:t>
            </a:r>
            <a:r>
              <a:rPr lang="en-US" altLang="zh-TW" sz="2400" b="0" dirty="0">
                <a:solidFill>
                  <a:srgbClr val="000000"/>
                </a:solidFill>
              </a:rPr>
              <a:t>(1)</a:t>
            </a:r>
            <a:r>
              <a:rPr lang="zh-TW" altLang="en-US" sz="2400" b="0" dirty="0">
                <a:solidFill>
                  <a:srgbClr val="000000"/>
                </a:solidFill>
              </a:rPr>
              <a:t>資料因素 </a:t>
            </a:r>
            <a:r>
              <a:rPr lang="en-US" altLang="zh-TW" sz="2400" b="0" dirty="0">
                <a:solidFill>
                  <a:srgbClr val="000000"/>
                </a:solidFill>
              </a:rPr>
              <a:t>(2)</a:t>
            </a:r>
            <a:r>
              <a:rPr lang="zh-TW" altLang="en-US" sz="2400" b="0" dirty="0">
                <a:solidFill>
                  <a:srgbClr val="000000"/>
                </a:solidFill>
              </a:rPr>
              <a:t>流程因素 </a:t>
            </a:r>
            <a:r>
              <a:rPr lang="en-US" altLang="zh-TW" sz="2400" b="0" dirty="0">
                <a:solidFill>
                  <a:srgbClr val="000000"/>
                </a:solidFill>
              </a:rPr>
              <a:t>(3)</a:t>
            </a:r>
            <a:r>
              <a:rPr lang="zh-TW" altLang="en-US" sz="2400" b="0" dirty="0">
                <a:solidFill>
                  <a:srgbClr val="000000"/>
                </a:solidFill>
              </a:rPr>
              <a:t>組織文化因素 </a:t>
            </a:r>
            <a:r>
              <a:rPr lang="en-US" altLang="zh-TW" sz="2400" b="0" dirty="0">
                <a:solidFill>
                  <a:srgbClr val="000000"/>
                </a:solidFill>
              </a:rPr>
              <a:t>(4)</a:t>
            </a:r>
            <a:r>
              <a:rPr lang="zh-TW" altLang="en-US" sz="2400" b="0" dirty="0">
                <a:solidFill>
                  <a:srgbClr val="000000"/>
                </a:solidFill>
              </a:rPr>
              <a:t>制度化因素</a:t>
            </a:r>
            <a:endParaRPr lang="en-US" altLang="zh-TW" sz="2400" b="0" dirty="0">
              <a:solidFill>
                <a:srgbClr val="000000"/>
              </a:solidFill>
            </a:endParaRPr>
          </a:p>
          <a:p>
            <a:pPr marL="400050" indent="-581025" defTabSz="687388">
              <a:buFont typeface="Wingdings" pitchFamily="2" charset="2"/>
              <a:buAutoNum type="arabicPeriod"/>
            </a:pPr>
            <a:r>
              <a:rPr lang="zh-TW" altLang="en-US" sz="2400" b="0" dirty="0">
                <a:solidFill>
                  <a:srgbClr val="000000"/>
                </a:solidFill>
              </a:rPr>
              <a:t>根據投影片，下列何項不屬於</a:t>
            </a:r>
            <a:r>
              <a:rPr lang="en-US" altLang="zh-TW" sz="2400" b="0" dirty="0">
                <a:solidFill>
                  <a:srgbClr val="000000"/>
                </a:solidFill>
              </a:rPr>
              <a:t>BI</a:t>
            </a:r>
            <a:r>
              <a:rPr lang="zh-TW" altLang="en-US" sz="2400" b="0" dirty="0">
                <a:solidFill>
                  <a:srgbClr val="000000"/>
                </a:solidFill>
              </a:rPr>
              <a:t>作業特徵化的項目 </a:t>
            </a:r>
            <a:r>
              <a:rPr lang="en-US" altLang="zh-TW" sz="2400" b="0" dirty="0">
                <a:solidFill>
                  <a:srgbClr val="000000"/>
                </a:solidFill>
              </a:rPr>
              <a:t>(1)</a:t>
            </a:r>
            <a:r>
              <a:rPr lang="zh-TW" altLang="en-US" sz="2400" b="0" dirty="0">
                <a:solidFill>
                  <a:srgbClr val="000000"/>
                </a:solidFill>
              </a:rPr>
              <a:t>程序目的 </a:t>
            </a:r>
            <a:r>
              <a:rPr lang="en-US" altLang="zh-TW" sz="2400" b="0" dirty="0">
                <a:solidFill>
                  <a:srgbClr val="000000"/>
                </a:solidFill>
              </a:rPr>
              <a:t>(2)</a:t>
            </a:r>
            <a:r>
              <a:rPr lang="zh-TW" altLang="en-US" sz="2400" b="0" dirty="0">
                <a:solidFill>
                  <a:srgbClr val="000000"/>
                </a:solidFill>
              </a:rPr>
              <a:t>能力度等級 </a:t>
            </a:r>
            <a:r>
              <a:rPr lang="en-US" altLang="zh-TW" sz="2400" b="0" dirty="0">
                <a:solidFill>
                  <a:srgbClr val="000000"/>
                </a:solidFill>
              </a:rPr>
              <a:t>(3)</a:t>
            </a:r>
            <a:r>
              <a:rPr lang="zh-TW" altLang="en-US" sz="2400" b="0" dirty="0">
                <a:solidFill>
                  <a:srgbClr val="000000"/>
                </a:solidFill>
              </a:rPr>
              <a:t>執行角色</a:t>
            </a:r>
            <a:r>
              <a:rPr lang="en-US" altLang="zh-TW" sz="2400" b="0" dirty="0">
                <a:solidFill>
                  <a:srgbClr val="000000"/>
                </a:solidFill>
              </a:rPr>
              <a:t>(4)</a:t>
            </a:r>
            <a:r>
              <a:rPr lang="zh-TW" altLang="en-US" sz="2400" b="0" dirty="0">
                <a:solidFill>
                  <a:srgbClr val="000000"/>
                </a:solidFill>
              </a:rPr>
              <a:t>操作步驟</a:t>
            </a:r>
            <a:endParaRPr lang="en-US" altLang="zh-TW" sz="2400" b="0" dirty="0">
              <a:solidFill>
                <a:srgbClr val="000000"/>
              </a:solidFill>
            </a:endParaRPr>
          </a:p>
          <a:p>
            <a:pPr marL="400050" indent="-581025" defTabSz="687388">
              <a:buFont typeface="Wingdings" pitchFamily="2" charset="2"/>
              <a:buAutoNum type="arabicPeriod"/>
            </a:pPr>
            <a:r>
              <a:rPr lang="zh-TW" altLang="en-US" sz="2400" b="0" dirty="0">
                <a:solidFill>
                  <a:srgbClr val="000000"/>
                </a:solidFill>
              </a:rPr>
              <a:t>為何</a:t>
            </a:r>
            <a:r>
              <a:rPr lang="en-US" altLang="zh-TW" sz="2400" b="0" dirty="0">
                <a:solidFill>
                  <a:srgbClr val="000000"/>
                </a:solidFill>
              </a:rPr>
              <a:t>BI</a:t>
            </a:r>
            <a:r>
              <a:rPr lang="zh-TW" altLang="en-US" sz="2400" b="0" dirty="0">
                <a:solidFill>
                  <a:srgbClr val="000000"/>
                </a:solidFill>
              </a:rPr>
              <a:t>與能力成熟度整合模式有關 </a:t>
            </a:r>
            <a:r>
              <a:rPr lang="en-US" altLang="zh-TW" sz="2400" b="0" dirty="0">
                <a:solidFill>
                  <a:srgbClr val="000000"/>
                </a:solidFill>
              </a:rPr>
              <a:t>(1)</a:t>
            </a:r>
            <a:r>
              <a:rPr lang="zh-TW" altLang="en-US" sz="2400" b="0" dirty="0">
                <a:solidFill>
                  <a:srgbClr val="000000"/>
                </a:solidFill>
              </a:rPr>
              <a:t>員工對於</a:t>
            </a:r>
            <a:r>
              <a:rPr lang="en-US" altLang="zh-TW" sz="2400" b="0" dirty="0">
                <a:solidFill>
                  <a:srgbClr val="000000"/>
                </a:solidFill>
              </a:rPr>
              <a:t>BI</a:t>
            </a:r>
            <a:r>
              <a:rPr lang="zh-TW" altLang="en-US" sz="2400" b="0" dirty="0">
                <a:solidFill>
                  <a:srgbClr val="000000"/>
                </a:solidFill>
              </a:rPr>
              <a:t>專業能力的分級 </a:t>
            </a:r>
            <a:r>
              <a:rPr lang="en-US" altLang="zh-TW" sz="2400" b="0" dirty="0">
                <a:solidFill>
                  <a:srgbClr val="000000"/>
                </a:solidFill>
              </a:rPr>
              <a:t>(2)</a:t>
            </a:r>
            <a:r>
              <a:rPr lang="zh-TW" altLang="en-US" sz="2400" b="0" dirty="0">
                <a:solidFill>
                  <a:srgbClr val="000000"/>
                </a:solidFill>
              </a:rPr>
              <a:t>企業</a:t>
            </a:r>
            <a:r>
              <a:rPr lang="en-US" altLang="zh-TW" sz="2400" b="0" dirty="0">
                <a:solidFill>
                  <a:srgbClr val="000000"/>
                </a:solidFill>
              </a:rPr>
              <a:t>BI</a:t>
            </a:r>
            <a:r>
              <a:rPr lang="zh-TW" altLang="en-US" sz="2400" b="0" dirty="0">
                <a:solidFill>
                  <a:srgbClr val="000000"/>
                </a:solidFill>
              </a:rPr>
              <a:t>投資的深化程度 </a:t>
            </a:r>
            <a:r>
              <a:rPr lang="en-US" altLang="zh-TW" sz="2400" b="0" dirty="0">
                <a:solidFill>
                  <a:srgbClr val="000000"/>
                </a:solidFill>
              </a:rPr>
              <a:t>(3)</a:t>
            </a:r>
            <a:r>
              <a:rPr lang="zh-TW" altLang="en-US" sz="2400" b="0" dirty="0">
                <a:solidFill>
                  <a:srgbClr val="000000"/>
                </a:solidFill>
              </a:rPr>
              <a:t>企業對於</a:t>
            </a:r>
            <a:r>
              <a:rPr lang="en-US" altLang="zh-TW" sz="2400" b="0" dirty="0">
                <a:solidFill>
                  <a:srgbClr val="000000"/>
                </a:solidFill>
              </a:rPr>
              <a:t>BI</a:t>
            </a:r>
            <a:r>
              <a:rPr lang="zh-TW" altLang="en-US" sz="2400" b="0" dirty="0">
                <a:solidFill>
                  <a:srgbClr val="000000"/>
                </a:solidFill>
              </a:rPr>
              <a:t>計算與資訊品質的程度 </a:t>
            </a:r>
            <a:r>
              <a:rPr lang="en-US" altLang="zh-TW" sz="2400" b="0" dirty="0">
                <a:solidFill>
                  <a:srgbClr val="000000"/>
                </a:solidFill>
              </a:rPr>
              <a:t>(4)</a:t>
            </a:r>
            <a:r>
              <a:rPr lang="zh-TW" altLang="en-US" sz="2400" b="0" dirty="0">
                <a:solidFill>
                  <a:srgbClr val="000000"/>
                </a:solidFill>
              </a:rPr>
              <a:t>對於</a:t>
            </a:r>
            <a:r>
              <a:rPr lang="en-US" altLang="zh-TW" sz="2400" b="0" dirty="0">
                <a:solidFill>
                  <a:srgbClr val="000000"/>
                </a:solidFill>
              </a:rPr>
              <a:t>BI</a:t>
            </a:r>
            <a:r>
              <a:rPr lang="zh-TW" altLang="en-US" sz="2400" b="0" dirty="0">
                <a:solidFill>
                  <a:srgbClr val="000000"/>
                </a:solidFill>
              </a:rPr>
              <a:t>成效維持的程度之分級</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50</a:t>
            </a:fld>
            <a:endParaRPr lang="en-US" altLang="ko-KR"/>
          </a:p>
        </p:txBody>
      </p:sp>
      <p:sp>
        <p:nvSpPr>
          <p:cNvPr id="6" name="Text Box 7"/>
          <p:cNvSpPr txBox="1">
            <a:spLocks noChangeArrowheads="1"/>
          </p:cNvSpPr>
          <p:nvPr/>
        </p:nvSpPr>
        <p:spPr bwMode="auto">
          <a:xfrm>
            <a:off x="323850" y="2133600"/>
            <a:ext cx="576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defRPr sz="2200" b="1">
                <a:solidFill>
                  <a:schemeClr val="bg1"/>
                </a:solidFill>
                <a:latin typeface="Arial-BoldMT" charset="0"/>
                <a:ea typeface="新細明體" pitchFamily="18" charset="-120"/>
              </a:defRPr>
            </a:lvl1pPr>
            <a:lvl2pPr marL="742950" indent="-285750" defTabSz="687388">
              <a:defRPr sz="2200" b="1">
                <a:solidFill>
                  <a:schemeClr val="bg1"/>
                </a:solidFill>
                <a:latin typeface="Arial-BoldMT" charset="0"/>
                <a:ea typeface="新細明體" pitchFamily="18" charset="-120"/>
              </a:defRPr>
            </a:lvl2pPr>
            <a:lvl3pPr marL="1143000" indent="-228600" defTabSz="687388">
              <a:defRPr sz="2200" b="1">
                <a:solidFill>
                  <a:schemeClr val="bg1"/>
                </a:solidFill>
                <a:latin typeface="Arial-BoldMT" charset="0"/>
                <a:ea typeface="新細明體" pitchFamily="18" charset="-120"/>
              </a:defRPr>
            </a:lvl3pPr>
            <a:lvl4pPr marL="1600200" indent="-228600" defTabSz="687388">
              <a:defRPr sz="2200" b="1">
                <a:solidFill>
                  <a:schemeClr val="bg1"/>
                </a:solidFill>
                <a:latin typeface="Arial-BoldMT" charset="0"/>
                <a:ea typeface="新細明體" pitchFamily="18" charset="-120"/>
              </a:defRPr>
            </a:lvl4pPr>
            <a:lvl5pPr marL="2057400" indent="-228600" defTabSz="687388">
              <a:defRPr sz="2200" b="1">
                <a:solidFill>
                  <a:schemeClr val="bg1"/>
                </a:solidFill>
                <a:latin typeface="Arial-BoldMT" charset="0"/>
                <a:ea typeface="新細明體" pitchFamily="18" charset="-120"/>
              </a:defRPr>
            </a:lvl5pPr>
            <a:lvl6pPr marL="25146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a:solidFill>
                  <a:srgbClr val="FF3300"/>
                </a:solidFill>
              </a:rPr>
              <a:t>    1</a:t>
            </a:r>
          </a:p>
        </p:txBody>
      </p:sp>
      <p:sp>
        <p:nvSpPr>
          <p:cNvPr id="7" name="Text Box 8"/>
          <p:cNvSpPr txBox="1">
            <a:spLocks noChangeArrowheads="1"/>
          </p:cNvSpPr>
          <p:nvPr/>
        </p:nvSpPr>
        <p:spPr bwMode="auto">
          <a:xfrm>
            <a:off x="323850" y="3271838"/>
            <a:ext cx="576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defRPr sz="2200" b="1">
                <a:solidFill>
                  <a:schemeClr val="bg1"/>
                </a:solidFill>
                <a:latin typeface="Arial-BoldMT" charset="0"/>
                <a:ea typeface="新細明體" pitchFamily="18" charset="-120"/>
              </a:defRPr>
            </a:lvl1pPr>
            <a:lvl2pPr marL="742950" indent="-285750" defTabSz="687388">
              <a:defRPr sz="2200" b="1">
                <a:solidFill>
                  <a:schemeClr val="bg1"/>
                </a:solidFill>
                <a:latin typeface="Arial-BoldMT" charset="0"/>
                <a:ea typeface="新細明體" pitchFamily="18" charset="-120"/>
              </a:defRPr>
            </a:lvl2pPr>
            <a:lvl3pPr marL="1143000" indent="-228600" defTabSz="687388">
              <a:defRPr sz="2200" b="1">
                <a:solidFill>
                  <a:schemeClr val="bg1"/>
                </a:solidFill>
                <a:latin typeface="Arial-BoldMT" charset="0"/>
                <a:ea typeface="新細明體" pitchFamily="18" charset="-120"/>
              </a:defRPr>
            </a:lvl3pPr>
            <a:lvl4pPr marL="1600200" indent="-228600" defTabSz="687388">
              <a:defRPr sz="2200" b="1">
                <a:solidFill>
                  <a:schemeClr val="bg1"/>
                </a:solidFill>
                <a:latin typeface="Arial-BoldMT" charset="0"/>
                <a:ea typeface="新細明體" pitchFamily="18" charset="-120"/>
              </a:defRPr>
            </a:lvl4pPr>
            <a:lvl5pPr marL="2057400" indent="-228600" defTabSz="687388">
              <a:defRPr sz="2200" b="1">
                <a:solidFill>
                  <a:schemeClr val="bg1"/>
                </a:solidFill>
                <a:latin typeface="Arial-BoldMT" charset="0"/>
                <a:ea typeface="新細明體" pitchFamily="18" charset="-120"/>
              </a:defRPr>
            </a:lvl5pPr>
            <a:lvl6pPr marL="25146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a:solidFill>
                  <a:srgbClr val="FF3300"/>
                </a:solidFill>
              </a:rPr>
              <a:t>    3</a:t>
            </a:r>
          </a:p>
        </p:txBody>
      </p:sp>
      <p:sp>
        <p:nvSpPr>
          <p:cNvPr id="8" name="Text Box 9"/>
          <p:cNvSpPr txBox="1">
            <a:spLocks noChangeArrowheads="1"/>
          </p:cNvSpPr>
          <p:nvPr/>
        </p:nvSpPr>
        <p:spPr bwMode="auto">
          <a:xfrm>
            <a:off x="323850" y="4206875"/>
            <a:ext cx="576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defRPr sz="2200" b="1">
                <a:solidFill>
                  <a:schemeClr val="bg1"/>
                </a:solidFill>
                <a:latin typeface="Arial-BoldMT" charset="0"/>
                <a:ea typeface="新細明體" pitchFamily="18" charset="-120"/>
              </a:defRPr>
            </a:lvl1pPr>
            <a:lvl2pPr marL="742950" indent="-285750" defTabSz="687388">
              <a:defRPr sz="2200" b="1">
                <a:solidFill>
                  <a:schemeClr val="bg1"/>
                </a:solidFill>
                <a:latin typeface="Arial-BoldMT" charset="0"/>
                <a:ea typeface="新細明體" pitchFamily="18" charset="-120"/>
              </a:defRPr>
            </a:lvl2pPr>
            <a:lvl3pPr marL="1143000" indent="-228600" defTabSz="687388">
              <a:defRPr sz="2200" b="1">
                <a:solidFill>
                  <a:schemeClr val="bg1"/>
                </a:solidFill>
                <a:latin typeface="Arial-BoldMT" charset="0"/>
                <a:ea typeface="新細明體" pitchFamily="18" charset="-120"/>
              </a:defRPr>
            </a:lvl3pPr>
            <a:lvl4pPr marL="1600200" indent="-228600" defTabSz="687388">
              <a:defRPr sz="2200" b="1">
                <a:solidFill>
                  <a:schemeClr val="bg1"/>
                </a:solidFill>
                <a:latin typeface="Arial-BoldMT" charset="0"/>
                <a:ea typeface="新細明體" pitchFamily="18" charset="-120"/>
              </a:defRPr>
            </a:lvl4pPr>
            <a:lvl5pPr marL="2057400" indent="-228600" defTabSz="687388">
              <a:defRPr sz="2200" b="1">
                <a:solidFill>
                  <a:schemeClr val="bg1"/>
                </a:solidFill>
                <a:latin typeface="Arial-BoldMT" charset="0"/>
                <a:ea typeface="新細明體" pitchFamily="18" charset="-120"/>
              </a:defRPr>
            </a:lvl5pPr>
            <a:lvl6pPr marL="25146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a:solidFill>
                  <a:srgbClr val="FF3300"/>
                </a:solidFill>
              </a:rPr>
              <a:t>    2</a:t>
            </a:r>
          </a:p>
        </p:txBody>
      </p:sp>
      <p:sp>
        <p:nvSpPr>
          <p:cNvPr id="9" name="Text Box 10"/>
          <p:cNvSpPr txBox="1">
            <a:spLocks noChangeArrowheads="1"/>
          </p:cNvSpPr>
          <p:nvPr/>
        </p:nvSpPr>
        <p:spPr bwMode="auto">
          <a:xfrm>
            <a:off x="323850" y="5072063"/>
            <a:ext cx="576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defRPr sz="2200" b="1">
                <a:solidFill>
                  <a:schemeClr val="bg1"/>
                </a:solidFill>
                <a:latin typeface="Arial-BoldMT" charset="0"/>
                <a:ea typeface="新細明體" pitchFamily="18" charset="-120"/>
              </a:defRPr>
            </a:lvl1pPr>
            <a:lvl2pPr marL="742950" indent="-285750" defTabSz="687388">
              <a:defRPr sz="2200" b="1">
                <a:solidFill>
                  <a:schemeClr val="bg1"/>
                </a:solidFill>
                <a:latin typeface="Arial-BoldMT" charset="0"/>
                <a:ea typeface="新細明體" pitchFamily="18" charset="-120"/>
              </a:defRPr>
            </a:lvl2pPr>
            <a:lvl3pPr marL="1143000" indent="-228600" defTabSz="687388">
              <a:defRPr sz="2200" b="1">
                <a:solidFill>
                  <a:schemeClr val="bg1"/>
                </a:solidFill>
                <a:latin typeface="Arial-BoldMT" charset="0"/>
                <a:ea typeface="新細明體" pitchFamily="18" charset="-120"/>
              </a:defRPr>
            </a:lvl3pPr>
            <a:lvl4pPr marL="1600200" indent="-228600" defTabSz="687388">
              <a:defRPr sz="2200" b="1">
                <a:solidFill>
                  <a:schemeClr val="bg1"/>
                </a:solidFill>
                <a:latin typeface="Arial-BoldMT" charset="0"/>
                <a:ea typeface="新細明體" pitchFamily="18" charset="-120"/>
              </a:defRPr>
            </a:lvl4pPr>
            <a:lvl5pPr marL="2057400" indent="-228600" defTabSz="687388">
              <a:defRPr sz="2200" b="1">
                <a:solidFill>
                  <a:schemeClr val="bg1"/>
                </a:solidFill>
                <a:latin typeface="Arial-BoldMT" charset="0"/>
                <a:ea typeface="新細明體" pitchFamily="18" charset="-120"/>
              </a:defRPr>
            </a:lvl5pPr>
            <a:lvl6pPr marL="25146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a:solidFill>
                  <a:srgbClr val="FF3300"/>
                </a:solidFill>
              </a:rPr>
              <a:t>    4</a:t>
            </a:r>
          </a:p>
        </p:txBody>
      </p:sp>
    </p:spTree>
    <p:extLst>
      <p:ext uri="{BB962C8B-B14F-4D97-AF65-F5344CB8AC3E}">
        <p14:creationId xmlns:p14="http://schemas.microsoft.com/office/powerpoint/2010/main" val="44239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參考文獻簡表</a:t>
            </a:r>
          </a:p>
        </p:txBody>
      </p:sp>
      <p:sp>
        <p:nvSpPr>
          <p:cNvPr id="3" name="內容版面配置區 2"/>
          <p:cNvSpPr>
            <a:spLocks noGrp="1"/>
          </p:cNvSpPr>
          <p:nvPr>
            <p:ph idx="1"/>
          </p:nvPr>
        </p:nvSpPr>
        <p:spPr/>
        <p:txBody>
          <a:bodyPr/>
          <a:lstStyle/>
          <a:p>
            <a:pPr>
              <a:lnSpc>
                <a:spcPct val="90000"/>
              </a:lnSpc>
            </a:pPr>
            <a:r>
              <a:rPr lang="en-US" altLang="zh-TW" sz="1600" b="0" dirty="0">
                <a:solidFill>
                  <a:schemeClr val="bg1">
                    <a:lumMod val="50000"/>
                  </a:schemeClr>
                </a:solidFill>
              </a:rPr>
              <a:t>Chen, C.Y. (2010) Managing Projects from a Client Perspective: the Concept of the Meetings-Flow Approach. </a:t>
            </a:r>
            <a:r>
              <a:rPr lang="en-US" altLang="zh-TW" sz="1600" b="0" i="1" dirty="0">
                <a:solidFill>
                  <a:schemeClr val="bg1">
                    <a:lumMod val="50000"/>
                  </a:schemeClr>
                </a:solidFill>
              </a:rPr>
              <a:t>International Journal of Project Management</a:t>
            </a:r>
          </a:p>
          <a:p>
            <a:pPr>
              <a:lnSpc>
                <a:spcPct val="90000"/>
              </a:lnSpc>
            </a:pPr>
            <a:r>
              <a:rPr lang="en-US" altLang="zh-TW" sz="1600" b="0" dirty="0" err="1">
                <a:solidFill>
                  <a:schemeClr val="bg1">
                    <a:lumMod val="50000"/>
                  </a:schemeClr>
                </a:solidFill>
              </a:rPr>
              <a:t>Hannula</a:t>
            </a:r>
            <a:r>
              <a:rPr lang="en-US" altLang="zh-TW" sz="1600" b="0" dirty="0">
                <a:solidFill>
                  <a:schemeClr val="bg1">
                    <a:lumMod val="50000"/>
                  </a:schemeClr>
                </a:solidFill>
              </a:rPr>
              <a:t>, M. (2003) Business intelligence empirical study on the top 50 Finnish companies. </a:t>
            </a:r>
            <a:r>
              <a:rPr lang="en-US" altLang="zh-TW" sz="1600" b="0" i="1" dirty="0">
                <a:solidFill>
                  <a:schemeClr val="bg1">
                    <a:lumMod val="50000"/>
                  </a:schemeClr>
                </a:solidFill>
              </a:rPr>
              <a:t>Journal of American Academy of Business</a:t>
            </a:r>
          </a:p>
          <a:p>
            <a:pPr>
              <a:lnSpc>
                <a:spcPct val="90000"/>
              </a:lnSpc>
            </a:pPr>
            <a:r>
              <a:rPr lang="en-US" altLang="zh-TW" sz="1600" b="0" dirty="0" err="1">
                <a:solidFill>
                  <a:schemeClr val="bg1">
                    <a:lumMod val="50000"/>
                  </a:schemeClr>
                </a:solidFill>
              </a:rPr>
              <a:t>Pirttimaki</a:t>
            </a:r>
            <a:r>
              <a:rPr lang="en-US" altLang="zh-TW" sz="1600" b="0" dirty="0">
                <a:solidFill>
                  <a:schemeClr val="bg1">
                    <a:lumMod val="50000"/>
                  </a:schemeClr>
                </a:solidFill>
              </a:rPr>
              <a:t>, V. et al. (2006) Measurement of business intelligence in a Finnish telecommunication company.</a:t>
            </a:r>
            <a:r>
              <a:rPr lang="en-US" altLang="zh-TW" sz="1600" b="0" i="1" dirty="0">
                <a:solidFill>
                  <a:schemeClr val="bg1">
                    <a:lumMod val="50000"/>
                  </a:schemeClr>
                </a:solidFill>
              </a:rPr>
              <a:t> Electronic Journal of Knowledge Management.</a:t>
            </a:r>
          </a:p>
          <a:p>
            <a:pPr>
              <a:lnSpc>
                <a:spcPct val="90000"/>
              </a:lnSpc>
            </a:pPr>
            <a:r>
              <a:rPr lang="en-US" altLang="zh-TW" sz="1600" b="0" dirty="0" err="1">
                <a:solidFill>
                  <a:schemeClr val="bg1">
                    <a:lumMod val="50000"/>
                  </a:schemeClr>
                </a:solidFill>
              </a:rPr>
              <a:t>Hoque</a:t>
            </a:r>
            <a:r>
              <a:rPr lang="en-US" altLang="zh-TW" sz="1600" b="0" dirty="0">
                <a:solidFill>
                  <a:schemeClr val="bg1">
                    <a:lumMod val="50000"/>
                  </a:schemeClr>
                </a:solidFill>
              </a:rPr>
              <a:t>, Z. and James, W. (2000) Linking Balanced Scorecard Measures to Size and Market Factors: Impacts on Organizational Performance.</a:t>
            </a:r>
            <a:r>
              <a:rPr lang="en-US" altLang="zh-TW" sz="1600" b="0" i="1" dirty="0">
                <a:solidFill>
                  <a:schemeClr val="bg1">
                    <a:lumMod val="50000"/>
                  </a:schemeClr>
                </a:solidFill>
              </a:rPr>
              <a:t> Journal of Management Accounting Research</a:t>
            </a:r>
            <a:r>
              <a:rPr lang="en-US" altLang="zh-TW" sz="1600" b="0" dirty="0">
                <a:solidFill>
                  <a:schemeClr val="bg1">
                    <a:lumMod val="50000"/>
                  </a:schemeClr>
                </a:solidFill>
              </a:rPr>
              <a:t> </a:t>
            </a:r>
          </a:p>
          <a:p>
            <a:pPr>
              <a:lnSpc>
                <a:spcPct val="90000"/>
              </a:lnSpc>
            </a:pPr>
            <a:r>
              <a:rPr lang="en-US" altLang="zh-TW" sz="1600" b="0" dirty="0" err="1">
                <a:solidFill>
                  <a:schemeClr val="bg1">
                    <a:lumMod val="50000"/>
                  </a:schemeClr>
                </a:solidFill>
              </a:rPr>
              <a:t>Golfarelli</a:t>
            </a:r>
            <a:r>
              <a:rPr lang="en-US" altLang="zh-TW" sz="1600" b="0" dirty="0">
                <a:solidFill>
                  <a:schemeClr val="bg1">
                    <a:lumMod val="50000"/>
                  </a:schemeClr>
                </a:solidFill>
              </a:rPr>
              <a:t>, M., </a:t>
            </a:r>
            <a:r>
              <a:rPr lang="en-US" altLang="zh-TW" sz="1600" b="0" dirty="0" err="1">
                <a:solidFill>
                  <a:schemeClr val="bg1">
                    <a:lumMod val="50000"/>
                  </a:schemeClr>
                </a:solidFill>
              </a:rPr>
              <a:t>Rizzi</a:t>
            </a:r>
            <a:r>
              <a:rPr lang="en-US" altLang="zh-TW" sz="1600" b="0" dirty="0">
                <a:solidFill>
                  <a:schemeClr val="bg1">
                    <a:lumMod val="50000"/>
                  </a:schemeClr>
                </a:solidFill>
              </a:rPr>
              <a:t>, S., and </a:t>
            </a:r>
            <a:r>
              <a:rPr lang="en-US" altLang="zh-TW" sz="1600" b="0" dirty="0" err="1">
                <a:solidFill>
                  <a:schemeClr val="bg1">
                    <a:lumMod val="50000"/>
                  </a:schemeClr>
                </a:solidFill>
              </a:rPr>
              <a:t>Cella</a:t>
            </a:r>
            <a:r>
              <a:rPr lang="en-US" altLang="zh-TW" sz="1600" b="0" dirty="0">
                <a:solidFill>
                  <a:schemeClr val="bg1">
                    <a:lumMod val="50000"/>
                  </a:schemeClr>
                </a:solidFill>
              </a:rPr>
              <a:t>, I. (2004) Beyond Data Warehousing: What’s Next in Business Intelligence? </a:t>
            </a:r>
            <a:r>
              <a:rPr lang="en-US" altLang="zh-TW" sz="1600" b="0" i="1" dirty="0">
                <a:solidFill>
                  <a:schemeClr val="bg1">
                    <a:lumMod val="50000"/>
                  </a:schemeClr>
                </a:solidFill>
              </a:rPr>
              <a:t>DOLAP’04</a:t>
            </a:r>
          </a:p>
          <a:p>
            <a:pPr>
              <a:lnSpc>
                <a:spcPct val="90000"/>
              </a:lnSpc>
            </a:pPr>
            <a:r>
              <a:rPr lang="en-US" altLang="zh-TW" sz="1600" b="0" dirty="0" err="1">
                <a:solidFill>
                  <a:schemeClr val="bg1">
                    <a:lumMod val="50000"/>
                  </a:schemeClr>
                </a:solidFill>
              </a:rPr>
              <a:t>Lonnqvist</a:t>
            </a:r>
            <a:r>
              <a:rPr lang="en-US" altLang="zh-TW" sz="1600" b="0" dirty="0">
                <a:solidFill>
                  <a:schemeClr val="bg1">
                    <a:lumMod val="50000"/>
                  </a:schemeClr>
                </a:solidFill>
              </a:rPr>
              <a:t>, A. and </a:t>
            </a:r>
            <a:r>
              <a:rPr lang="en-US" altLang="zh-TW" sz="1600" b="0" dirty="0" err="1">
                <a:solidFill>
                  <a:schemeClr val="bg1">
                    <a:lumMod val="50000"/>
                  </a:schemeClr>
                </a:solidFill>
              </a:rPr>
              <a:t>Pirttimaki</a:t>
            </a:r>
            <a:r>
              <a:rPr lang="en-US" altLang="zh-TW" sz="1600" b="0" dirty="0">
                <a:solidFill>
                  <a:schemeClr val="bg1">
                    <a:lumMod val="50000"/>
                  </a:schemeClr>
                </a:solidFill>
              </a:rPr>
              <a:t>, V. (2006) The measurement of business intelligence, </a:t>
            </a:r>
            <a:r>
              <a:rPr lang="en-US" altLang="zh-TW" sz="1600" b="0" i="1" dirty="0">
                <a:solidFill>
                  <a:schemeClr val="bg1">
                    <a:lumMod val="50000"/>
                  </a:schemeClr>
                </a:solidFill>
              </a:rPr>
              <a:t>Information Systems Management</a:t>
            </a:r>
          </a:p>
          <a:p>
            <a:pPr>
              <a:lnSpc>
                <a:spcPct val="90000"/>
              </a:lnSpc>
            </a:pPr>
            <a:r>
              <a:rPr lang="en-US" altLang="zh-TW" sz="1600" b="0" dirty="0">
                <a:solidFill>
                  <a:schemeClr val="bg1">
                    <a:lumMod val="50000"/>
                  </a:schemeClr>
                </a:solidFill>
              </a:rPr>
              <a:t>Chen, C.Y. (2010) </a:t>
            </a:r>
            <a:r>
              <a:rPr lang="en-US" altLang="zh-TW" sz="1600" b="0" i="1" dirty="0">
                <a:solidFill>
                  <a:schemeClr val="bg1">
                    <a:lumMod val="50000"/>
                  </a:schemeClr>
                </a:solidFill>
              </a:rPr>
              <a:t>Sustaining BI success</a:t>
            </a:r>
            <a:r>
              <a:rPr lang="en-US" altLang="zh-TW" sz="1600" b="0" dirty="0">
                <a:solidFill>
                  <a:schemeClr val="bg1">
                    <a:lumMod val="50000"/>
                  </a:schemeClr>
                </a:solidFill>
              </a:rPr>
              <a:t>, unpublished paper</a:t>
            </a:r>
          </a:p>
          <a:p>
            <a:pPr>
              <a:lnSpc>
                <a:spcPct val="90000"/>
              </a:lnSpc>
            </a:pPr>
            <a:r>
              <a:rPr lang="en-US" altLang="zh-TW" sz="1600" b="0" dirty="0" err="1">
                <a:solidFill>
                  <a:schemeClr val="bg1">
                    <a:lumMod val="50000"/>
                  </a:schemeClr>
                </a:solidFill>
              </a:rPr>
              <a:t>Elbashir</a:t>
            </a:r>
            <a:r>
              <a:rPr lang="en-US" altLang="zh-TW" sz="1600" b="0" dirty="0">
                <a:solidFill>
                  <a:schemeClr val="bg1">
                    <a:lumMod val="50000"/>
                  </a:schemeClr>
                </a:solidFill>
              </a:rPr>
              <a:t>, M. et al. (2008) Measuring the effects of business intelligence systems. </a:t>
            </a:r>
            <a:r>
              <a:rPr lang="en-US" altLang="zh-TW" sz="1600" b="0" i="1" dirty="0">
                <a:solidFill>
                  <a:schemeClr val="bg1">
                    <a:lumMod val="50000"/>
                  </a:schemeClr>
                </a:solidFill>
              </a:rPr>
              <a:t>International Journal of Accounting Information Systems</a:t>
            </a:r>
          </a:p>
          <a:p>
            <a:pPr>
              <a:lnSpc>
                <a:spcPct val="90000"/>
              </a:lnSpc>
            </a:pPr>
            <a:r>
              <a:rPr lang="en-US" altLang="zh-TW" sz="1600" b="0" dirty="0">
                <a:solidFill>
                  <a:schemeClr val="bg1">
                    <a:lumMod val="50000"/>
                  </a:schemeClr>
                </a:solidFill>
              </a:rPr>
              <a:t>Williams, S. and Williams, N. (2003) The business value of business intelligence. </a:t>
            </a:r>
            <a:r>
              <a:rPr lang="en-US" altLang="zh-TW" sz="1600" b="0" i="1" dirty="0">
                <a:solidFill>
                  <a:schemeClr val="bg1">
                    <a:lumMod val="50000"/>
                  </a:schemeClr>
                </a:solidFill>
              </a:rPr>
              <a:t>Business Intelligence Journal</a:t>
            </a:r>
          </a:p>
          <a:p>
            <a:pPr>
              <a:lnSpc>
                <a:spcPct val="90000"/>
              </a:lnSpc>
            </a:pPr>
            <a:r>
              <a:rPr lang="en-US" altLang="zh-TW" sz="1600" b="0" dirty="0" err="1">
                <a:solidFill>
                  <a:schemeClr val="bg1">
                    <a:lumMod val="50000"/>
                  </a:schemeClr>
                </a:solidFill>
              </a:rPr>
              <a:t>Howson</a:t>
            </a:r>
            <a:r>
              <a:rPr lang="en-US" altLang="zh-TW" sz="1600" b="0" dirty="0">
                <a:solidFill>
                  <a:schemeClr val="bg1">
                    <a:lumMod val="50000"/>
                  </a:schemeClr>
                </a:solidFill>
              </a:rPr>
              <a:t>, C. (2008) </a:t>
            </a:r>
            <a:r>
              <a:rPr lang="en-US" altLang="zh-TW" sz="1600" b="0" i="1" dirty="0">
                <a:solidFill>
                  <a:schemeClr val="bg1">
                    <a:lumMod val="50000"/>
                  </a:schemeClr>
                </a:solidFill>
              </a:rPr>
              <a:t>Successful Business Intelligence</a:t>
            </a:r>
            <a:r>
              <a:rPr lang="en-US" altLang="zh-TW" sz="1600" b="0" dirty="0">
                <a:solidFill>
                  <a:schemeClr val="bg1">
                    <a:lumMod val="50000"/>
                  </a:schemeClr>
                </a:solidFill>
              </a:rPr>
              <a:t>, McGraw Hill, New York. </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51</a:t>
            </a:fld>
            <a:endParaRPr lang="en-US" altLang="ko-KR"/>
          </a:p>
        </p:txBody>
      </p:sp>
    </p:spTree>
    <p:extLst>
      <p:ext uri="{BB962C8B-B14F-4D97-AF65-F5344CB8AC3E}">
        <p14:creationId xmlns:p14="http://schemas.microsoft.com/office/powerpoint/2010/main" val="39116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t>
            </a:r>
            <a:r>
              <a:rPr lang="zh-TW" altLang="en-US" dirty="0"/>
              <a:t>補充說明</a:t>
            </a:r>
            <a:r>
              <a:rPr lang="en-US" altLang="zh-TW" dirty="0"/>
              <a:t>)</a:t>
            </a:r>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6</a:t>
            </a:fld>
            <a:endParaRPr lang="en-US" altLang="ko-KR"/>
          </a:p>
        </p:txBody>
      </p:sp>
      <p:graphicFrame>
        <p:nvGraphicFramePr>
          <p:cNvPr id="6" name="Group 24"/>
          <p:cNvGraphicFramePr>
            <a:graphicFrameLocks noGrp="1"/>
          </p:cNvGraphicFramePr>
          <p:nvPr>
            <p:ph idx="1"/>
            <p:extLst>
              <p:ext uri="{D42A27DB-BD31-4B8C-83A1-F6EECF244321}">
                <p14:modId xmlns:p14="http://schemas.microsoft.com/office/powerpoint/2010/main" val="3363222125"/>
              </p:ext>
            </p:extLst>
          </p:nvPr>
        </p:nvGraphicFramePr>
        <p:xfrm>
          <a:off x="683270" y="1691729"/>
          <a:ext cx="7777162" cy="4116391"/>
        </p:xfrm>
        <a:graphic>
          <a:graphicData uri="http://schemas.openxmlformats.org/drawingml/2006/table">
            <a:tbl>
              <a:tblPr/>
              <a:tblGrid>
                <a:gridCol w="1871662">
                  <a:extLst>
                    <a:ext uri="{9D8B030D-6E8A-4147-A177-3AD203B41FA5}">
                      <a16:colId xmlns:a16="http://schemas.microsoft.com/office/drawing/2014/main" val="20000"/>
                    </a:ext>
                  </a:extLst>
                </a:gridCol>
                <a:gridCol w="2592388">
                  <a:extLst>
                    <a:ext uri="{9D8B030D-6E8A-4147-A177-3AD203B41FA5}">
                      <a16:colId xmlns:a16="http://schemas.microsoft.com/office/drawing/2014/main" val="20001"/>
                    </a:ext>
                  </a:extLst>
                </a:gridCol>
                <a:gridCol w="3313112">
                  <a:extLst>
                    <a:ext uri="{9D8B030D-6E8A-4147-A177-3AD203B41FA5}">
                      <a16:colId xmlns:a16="http://schemas.microsoft.com/office/drawing/2014/main" val="20002"/>
                    </a:ext>
                  </a:extLst>
                </a:gridCol>
              </a:tblGrid>
              <a:tr h="936481">
                <a:tc>
                  <a:txBody>
                    <a:bodyPr/>
                    <a:lstStyle/>
                    <a:p>
                      <a:pPr marL="0" marR="0" lvl="0" indent="0" algn="ctr"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1" i="0" u="none" strike="noStrike" cap="none" normalizeH="0" baseline="0" dirty="0">
                          <a:ln>
                            <a:noFill/>
                          </a:ln>
                          <a:solidFill>
                            <a:schemeClr val="bg1"/>
                          </a:solidFill>
                          <a:effectLst/>
                          <a:latin typeface="Times New Roman" pitchFamily="18" charset="0"/>
                          <a:ea typeface="微軟正黑體" pitchFamily="34" charset="-120"/>
                        </a:rPr>
                        <a:t>Purpose for measurement </a:t>
                      </a:r>
                      <a:endParaRPr kumimoji="0" lang="zh-TW" altLang="en-US" sz="1800" b="1" i="0" u="none" strike="noStrike" cap="none" normalizeH="0" baseline="0" dirty="0">
                        <a:ln>
                          <a:noFill/>
                        </a:ln>
                        <a:solidFill>
                          <a:schemeClr val="bg1"/>
                        </a:solidFill>
                        <a:effectLst/>
                        <a:latin typeface="Times New Roman" pitchFamily="18" charset="0"/>
                        <a:ea typeface="微軟正黑體" pitchFamily="34" charset="-120"/>
                      </a:endParaRPr>
                    </a:p>
                  </a:txBody>
                  <a:tcPr marT="45713" marB="45713"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1" i="0" u="none" strike="noStrike" cap="none" normalizeH="0" baseline="0">
                          <a:ln>
                            <a:noFill/>
                          </a:ln>
                          <a:solidFill>
                            <a:schemeClr val="bg1"/>
                          </a:solidFill>
                          <a:effectLst/>
                          <a:latin typeface="Times New Roman" pitchFamily="18" charset="0"/>
                          <a:ea typeface="微軟正黑體" pitchFamily="34" charset="-120"/>
                        </a:rPr>
                        <a:t>Main users of measurement information </a:t>
                      </a:r>
                      <a:endParaRPr kumimoji="0" lang="zh-TW" altLang="en-US" sz="1800" b="1" i="0" u="none" strike="noStrike" cap="none" normalizeH="0" baseline="0">
                        <a:ln>
                          <a:noFill/>
                        </a:ln>
                        <a:solidFill>
                          <a:schemeClr val="bg1"/>
                        </a:solidFill>
                        <a:effectLst/>
                        <a:latin typeface="Times New Roman" pitchFamily="18" charset="0"/>
                        <a:ea typeface="微軟正黑體" pitchFamily="34" charset="-120"/>
                      </a:endParaRPr>
                    </a:p>
                  </a:txBody>
                  <a:tcPr marT="45713" marB="45713"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endParaRPr kumimoji="0" lang="en-US" altLang="zh-TW" sz="1400" b="1" i="0" u="none" strike="noStrike" cap="none" normalizeH="0" baseline="0">
                        <a:ln>
                          <a:noFill/>
                        </a:ln>
                        <a:solidFill>
                          <a:schemeClr val="bg1"/>
                        </a:solidFill>
                        <a:effectLst/>
                        <a:latin typeface="Times New Roman" pitchFamily="18" charset="0"/>
                        <a:ea typeface="微軟正黑體" pitchFamily="34" charset="-120"/>
                      </a:endParaRPr>
                    </a:p>
                    <a:p>
                      <a:pPr marL="0" marR="0" lvl="0" indent="0" algn="ctr"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1" i="0" u="none" strike="noStrike" cap="none" normalizeH="0" baseline="0">
                          <a:ln>
                            <a:noFill/>
                          </a:ln>
                          <a:solidFill>
                            <a:schemeClr val="bg1"/>
                          </a:solidFill>
                          <a:effectLst/>
                          <a:latin typeface="Times New Roman" pitchFamily="18" charset="0"/>
                          <a:ea typeface="微軟正黑體" pitchFamily="34" charset="-120"/>
                        </a:rPr>
                        <a:t>Expected benefits 	</a:t>
                      </a:r>
                      <a:endParaRPr kumimoji="0" lang="zh-TW" altLang="en-US" sz="1800" b="1" i="0" u="none" strike="noStrike" cap="none" normalizeH="0" baseline="0">
                        <a:ln>
                          <a:noFill/>
                        </a:ln>
                        <a:solidFill>
                          <a:schemeClr val="bg1"/>
                        </a:solidFill>
                        <a:effectLst/>
                        <a:latin typeface="Times New Roman" pitchFamily="18" charset="0"/>
                        <a:ea typeface="微軟正黑體" pitchFamily="34" charset="-120"/>
                      </a:endParaRPr>
                    </a:p>
                  </a:txBody>
                  <a:tcPr marT="45713" marB="45713"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10000"/>
                  </a:ext>
                </a:extLst>
              </a:tr>
              <a:tr h="2164063">
                <a:tc>
                  <a:txBody>
                    <a:bodyPr/>
                    <a:lstStyle/>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dirty="0">
                          <a:ln>
                            <a:noFill/>
                          </a:ln>
                          <a:solidFill>
                            <a:schemeClr val="tx2"/>
                          </a:solidFill>
                          <a:effectLst/>
                          <a:latin typeface="Times New Roman" pitchFamily="18" charset="0"/>
                          <a:ea typeface="微軟正黑體" pitchFamily="34" charset="-120"/>
                        </a:rPr>
                        <a:t>Valuation of the effects of BI </a:t>
                      </a:r>
                      <a:endParaRPr kumimoji="0" lang="zh-TW" altLang="en-US" sz="1800" b="0" i="0" u="none" strike="noStrike" cap="none" normalizeH="0" baseline="0" dirty="0">
                        <a:ln>
                          <a:noFill/>
                        </a:ln>
                        <a:solidFill>
                          <a:schemeClr val="tx2"/>
                        </a:solidFill>
                        <a:effectLst/>
                        <a:latin typeface="Times New Roman" pitchFamily="18" charset="0"/>
                        <a:ea typeface="微軟正黑體" pitchFamily="34" charset="-12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dirty="0">
                          <a:ln>
                            <a:noFill/>
                          </a:ln>
                          <a:solidFill>
                            <a:schemeClr val="tx2"/>
                          </a:solidFill>
                          <a:effectLst/>
                          <a:latin typeface="Times New Roman" pitchFamily="18" charset="0"/>
                          <a:ea typeface="微軟正黑體" pitchFamily="34" charset="-120"/>
                        </a:rPr>
                        <a:t>• Companies (i.e. executives) applying BI </a:t>
                      </a:r>
                    </a:p>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dirty="0">
                          <a:ln>
                            <a:noFill/>
                          </a:ln>
                          <a:solidFill>
                            <a:schemeClr val="tx2"/>
                          </a:solidFill>
                          <a:effectLst/>
                          <a:latin typeface="Times New Roman" pitchFamily="18" charset="0"/>
                          <a:ea typeface="微軟正黑體" pitchFamily="34" charset="-120"/>
                        </a:rPr>
                        <a:t>• BI service providers </a:t>
                      </a:r>
                    </a:p>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dirty="0">
                          <a:ln>
                            <a:noFill/>
                          </a:ln>
                          <a:solidFill>
                            <a:schemeClr val="tx2"/>
                          </a:solidFill>
                          <a:effectLst/>
                          <a:latin typeface="Times New Roman" pitchFamily="18" charset="0"/>
                          <a:ea typeface="微軟正黑體" pitchFamily="34" charset="-120"/>
                        </a:rPr>
                        <a:t>• BI professionals </a:t>
                      </a:r>
                    </a:p>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dirty="0">
                          <a:ln>
                            <a:noFill/>
                          </a:ln>
                          <a:solidFill>
                            <a:schemeClr val="tx2"/>
                          </a:solidFill>
                          <a:effectLst/>
                          <a:latin typeface="Times New Roman" pitchFamily="18" charset="0"/>
                          <a:ea typeface="微軟正黑體" pitchFamily="34" charset="-120"/>
                        </a:rPr>
                        <a:t>• Researchers </a:t>
                      </a:r>
                      <a:endParaRPr kumimoji="0" lang="zh-TW" altLang="en-US" sz="1800" b="0" i="0" u="none" strike="noStrike" cap="none" normalizeH="0" baseline="0" dirty="0">
                        <a:ln>
                          <a:noFill/>
                        </a:ln>
                        <a:solidFill>
                          <a:schemeClr val="tx2"/>
                        </a:solidFill>
                        <a:effectLst/>
                        <a:latin typeface="Times New Roman" pitchFamily="18" charset="0"/>
                        <a:ea typeface="微軟正黑體" pitchFamily="34" charset="-12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dirty="0">
                          <a:ln>
                            <a:noFill/>
                          </a:ln>
                          <a:solidFill>
                            <a:schemeClr val="tx2"/>
                          </a:solidFill>
                          <a:effectLst/>
                          <a:latin typeface="Times New Roman" pitchFamily="18" charset="0"/>
                          <a:ea typeface="微軟正黑體" pitchFamily="34" charset="-120"/>
                        </a:rPr>
                        <a:t>• Ability to prove that BI services are worth the effort &amp; to demonstrate the actual effects of BI </a:t>
                      </a:r>
                    </a:p>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dirty="0">
                          <a:ln>
                            <a:noFill/>
                          </a:ln>
                          <a:solidFill>
                            <a:schemeClr val="tx2"/>
                          </a:solidFill>
                          <a:effectLst/>
                          <a:latin typeface="Times New Roman" pitchFamily="18" charset="0"/>
                          <a:ea typeface="微軟正黑體" pitchFamily="34" charset="-120"/>
                        </a:rPr>
                        <a:t>• Increased credibility of BI as a managerial tool </a:t>
                      </a:r>
                    </a:p>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dirty="0">
                          <a:ln>
                            <a:noFill/>
                          </a:ln>
                          <a:solidFill>
                            <a:schemeClr val="tx2"/>
                          </a:solidFill>
                          <a:effectLst/>
                          <a:latin typeface="Times New Roman" pitchFamily="18" charset="0"/>
                          <a:ea typeface="微軟正黑體" pitchFamily="34" charset="-120"/>
                        </a:rPr>
                        <a:t>• Improved rigor in BI research </a:t>
                      </a:r>
                      <a:endParaRPr kumimoji="0" lang="zh-TW" altLang="en-US" sz="1800" b="0" i="0" u="none" strike="noStrike" cap="none" normalizeH="0" baseline="0" dirty="0">
                        <a:ln>
                          <a:noFill/>
                        </a:ln>
                        <a:solidFill>
                          <a:schemeClr val="tx2"/>
                        </a:solidFill>
                        <a:effectLst/>
                        <a:latin typeface="Times New Roman" pitchFamily="18" charset="0"/>
                        <a:ea typeface="微軟正黑體" pitchFamily="34" charset="-12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5844">
                <a:tc>
                  <a:txBody>
                    <a:bodyPr/>
                    <a:lstStyle/>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a:ln>
                            <a:noFill/>
                          </a:ln>
                          <a:solidFill>
                            <a:schemeClr val="tx2"/>
                          </a:solidFill>
                          <a:effectLst/>
                          <a:latin typeface="Times New Roman" pitchFamily="18" charset="0"/>
                          <a:ea typeface="微軟正黑體" pitchFamily="34" charset="-120"/>
                        </a:rPr>
                        <a:t>Management of BI process 	</a:t>
                      </a:r>
                      <a:endParaRPr kumimoji="0" lang="zh-TW" altLang="en-US" sz="1800" b="0" i="0" u="none" strike="noStrike" cap="none" normalizeH="0" baseline="0">
                        <a:ln>
                          <a:noFill/>
                        </a:ln>
                        <a:solidFill>
                          <a:schemeClr val="tx2"/>
                        </a:solidFill>
                        <a:effectLst/>
                        <a:latin typeface="Times New Roman" pitchFamily="18" charset="0"/>
                        <a:ea typeface="微軟正黑體" pitchFamily="34" charset="-12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a:ln>
                            <a:noFill/>
                          </a:ln>
                          <a:solidFill>
                            <a:schemeClr val="tx2"/>
                          </a:solidFill>
                          <a:effectLst/>
                          <a:latin typeface="Times New Roman" pitchFamily="18" charset="0"/>
                          <a:ea typeface="微軟正黑體" pitchFamily="34" charset="-120"/>
                        </a:rPr>
                        <a:t>• BI service providers </a:t>
                      </a:r>
                    </a:p>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a:ln>
                            <a:noFill/>
                          </a:ln>
                          <a:solidFill>
                            <a:schemeClr val="tx2"/>
                          </a:solidFill>
                          <a:effectLst/>
                          <a:latin typeface="Times New Roman" pitchFamily="18" charset="0"/>
                          <a:ea typeface="微軟正黑體" pitchFamily="34" charset="-120"/>
                        </a:rPr>
                        <a:t>• BI professionals </a:t>
                      </a:r>
                      <a:endParaRPr kumimoji="0" lang="zh-TW" altLang="en-US" sz="1800" b="0" i="0" u="none" strike="noStrike" cap="none" normalizeH="0" baseline="0">
                        <a:ln>
                          <a:noFill/>
                        </a:ln>
                        <a:solidFill>
                          <a:schemeClr val="tx2"/>
                        </a:solidFill>
                        <a:effectLst/>
                        <a:latin typeface="Times New Roman" pitchFamily="18" charset="0"/>
                        <a:ea typeface="微軟正黑體" pitchFamily="34" charset="-12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tx2"/>
                        </a:buClr>
                        <a:buSzPct val="73000"/>
                        <a:buFont typeface="Wingdings 2" pitchFamily="18" charset="2"/>
                        <a:buNone/>
                        <a:tabLst/>
                      </a:pPr>
                      <a:r>
                        <a:rPr kumimoji="0" lang="en-US" altLang="zh-TW" sz="1800" b="0" i="0" u="none" strike="noStrike" cap="none" normalizeH="0" baseline="0" dirty="0">
                          <a:ln>
                            <a:noFill/>
                          </a:ln>
                          <a:solidFill>
                            <a:schemeClr val="tx2"/>
                          </a:solidFill>
                          <a:effectLst/>
                          <a:latin typeface="Times New Roman" pitchFamily="18" charset="0"/>
                          <a:ea typeface="微軟正黑體" pitchFamily="34" charset="-120"/>
                        </a:rPr>
                        <a:t>Continuous improvement of BI products and services</a:t>
                      </a:r>
                      <a:r>
                        <a:rPr kumimoji="0" lang="en-US" altLang="zh-TW" sz="2200" b="0" i="0" u="none" strike="noStrike" cap="none" normalizeH="0" baseline="0" dirty="0">
                          <a:ln>
                            <a:noFill/>
                          </a:ln>
                          <a:solidFill>
                            <a:schemeClr val="tx2"/>
                          </a:solidFill>
                          <a:effectLst/>
                          <a:latin typeface="Times New Roman" pitchFamily="18" charset="0"/>
                          <a:ea typeface="微軟正黑體" pitchFamily="34" charset="-120"/>
                        </a:rPr>
                        <a:t> 	</a:t>
                      </a:r>
                      <a:endParaRPr kumimoji="0" lang="zh-TW" altLang="en-US" sz="1800" b="0" i="0" u="none" strike="noStrike" cap="none" normalizeH="0" baseline="0" dirty="0">
                        <a:ln>
                          <a:noFill/>
                        </a:ln>
                        <a:solidFill>
                          <a:schemeClr val="tx2"/>
                        </a:solidFill>
                        <a:effectLst/>
                        <a:latin typeface="Times New Roman" pitchFamily="18" charset="0"/>
                        <a:ea typeface="微軟正黑體" pitchFamily="34" charset="-12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文字方塊 3"/>
          <p:cNvSpPr txBox="1">
            <a:spLocks noChangeArrowheads="1"/>
          </p:cNvSpPr>
          <p:nvPr/>
        </p:nvSpPr>
        <p:spPr bwMode="auto">
          <a:xfrm>
            <a:off x="5940152" y="620688"/>
            <a:ext cx="2893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1"/>
                </a:solidFill>
                <a:latin typeface="Arial-BoldMT" charset="0"/>
                <a:ea typeface="新細明體" pitchFamily="18" charset="-120"/>
              </a:defRPr>
            </a:lvl1pPr>
            <a:lvl2pPr marL="742950" indent="-285750">
              <a:defRPr sz="2200" b="1">
                <a:solidFill>
                  <a:schemeClr val="bg1"/>
                </a:solidFill>
                <a:latin typeface="Arial-BoldMT" charset="0"/>
                <a:ea typeface="新細明體" pitchFamily="18" charset="-120"/>
              </a:defRPr>
            </a:lvl2pPr>
            <a:lvl3pPr marL="1143000" indent="-228600">
              <a:defRPr sz="2200" b="1">
                <a:solidFill>
                  <a:schemeClr val="bg1"/>
                </a:solidFill>
                <a:latin typeface="Arial-BoldMT" charset="0"/>
                <a:ea typeface="新細明體" pitchFamily="18" charset="-120"/>
              </a:defRPr>
            </a:lvl3pPr>
            <a:lvl4pPr marL="1600200" indent="-228600">
              <a:defRPr sz="2200" b="1">
                <a:solidFill>
                  <a:schemeClr val="bg1"/>
                </a:solidFill>
                <a:latin typeface="Arial-BoldMT" charset="0"/>
                <a:ea typeface="新細明體" pitchFamily="18" charset="-120"/>
              </a:defRPr>
            </a:lvl4pPr>
            <a:lvl5pPr marL="2057400" indent="-228600">
              <a:defRPr sz="2200" b="1">
                <a:solidFill>
                  <a:schemeClr val="bg1"/>
                </a:solidFill>
                <a:latin typeface="Arial-BoldMT" charset="0"/>
                <a:ea typeface="新細明體" pitchFamily="18" charset="-120"/>
              </a:defRPr>
            </a:lvl5pPr>
            <a:lvl6pPr marL="25146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sz="1600" b="0" dirty="0">
                <a:solidFill>
                  <a:schemeClr val="tx1"/>
                </a:solidFill>
                <a:latin typeface="Times New Roman" pitchFamily="18" charset="0"/>
              </a:rPr>
              <a:t>(</a:t>
            </a:r>
            <a:r>
              <a:rPr lang="en-US" altLang="zh-TW" sz="1600" b="0" dirty="0" err="1">
                <a:solidFill>
                  <a:schemeClr val="tx1"/>
                </a:solidFill>
                <a:latin typeface="Times New Roman" pitchFamily="18" charset="0"/>
              </a:rPr>
              <a:t>Lonnqvist</a:t>
            </a:r>
            <a:r>
              <a:rPr lang="en-US" altLang="zh-TW" sz="1600" b="0" dirty="0">
                <a:solidFill>
                  <a:schemeClr val="tx1"/>
                </a:solidFill>
                <a:latin typeface="Times New Roman" pitchFamily="18" charset="0"/>
              </a:rPr>
              <a:t> and </a:t>
            </a:r>
            <a:r>
              <a:rPr lang="en-US" altLang="zh-TW" sz="1600" b="0" dirty="0" err="1">
                <a:solidFill>
                  <a:schemeClr val="tx1"/>
                </a:solidFill>
                <a:latin typeface="Times New Roman" pitchFamily="18" charset="0"/>
              </a:rPr>
              <a:t>Pirttimaki</a:t>
            </a:r>
            <a:r>
              <a:rPr lang="en-US" altLang="zh-TW" sz="1600" b="0" dirty="0">
                <a:solidFill>
                  <a:schemeClr val="tx1"/>
                </a:solidFill>
                <a:latin typeface="Times New Roman" pitchFamily="18" charset="0"/>
              </a:rPr>
              <a:t>, 2006)</a:t>
            </a:r>
            <a:endParaRPr lang="zh-TW" altLang="en-US" sz="1600" b="0" dirty="0">
              <a:solidFill>
                <a:schemeClr val="tx1"/>
              </a:solidFill>
              <a:latin typeface="Times New Roman" pitchFamily="18" charset="0"/>
            </a:endParaRPr>
          </a:p>
        </p:txBody>
      </p:sp>
    </p:spTree>
    <p:extLst>
      <p:ext uri="{BB962C8B-B14F-4D97-AF65-F5344CB8AC3E}">
        <p14:creationId xmlns:p14="http://schemas.microsoft.com/office/powerpoint/2010/main" val="365610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Measuring BI, </a:t>
            </a:r>
            <a:r>
              <a:rPr lang="en-US" altLang="zh-TW" i="1" dirty="0"/>
              <a:t>WHAT?</a:t>
            </a:r>
            <a:endParaRPr lang="zh-TW" altLang="en-US" dirty="0"/>
          </a:p>
        </p:txBody>
      </p:sp>
      <p:sp>
        <p:nvSpPr>
          <p:cNvPr id="3" name="內容版面配置區 2"/>
          <p:cNvSpPr>
            <a:spLocks noGrp="1"/>
          </p:cNvSpPr>
          <p:nvPr>
            <p:ph idx="1"/>
          </p:nvPr>
        </p:nvSpPr>
        <p:spPr>
          <a:xfrm>
            <a:off x="457200" y="1556792"/>
            <a:ext cx="8229600" cy="4695825"/>
          </a:xfrm>
        </p:spPr>
        <p:txBody>
          <a:bodyPr/>
          <a:lstStyle/>
          <a:p>
            <a:pPr>
              <a:lnSpc>
                <a:spcPct val="90000"/>
              </a:lnSpc>
              <a:spcBef>
                <a:spcPct val="30000"/>
              </a:spcBef>
              <a:buNone/>
            </a:pPr>
            <a:r>
              <a:rPr lang="zh-TW" altLang="en-US" sz="3200" dirty="0"/>
              <a:t>衡量內容 </a:t>
            </a:r>
            <a:r>
              <a:rPr lang="en-US" altLang="zh-TW" sz="3200" dirty="0"/>
              <a:t>(1)</a:t>
            </a:r>
            <a:r>
              <a:rPr lang="zh-TW" altLang="en-US" sz="3200" dirty="0"/>
              <a:t>：質性</a:t>
            </a:r>
            <a:r>
              <a:rPr lang="en-US" altLang="zh-TW" sz="3200" dirty="0"/>
              <a:t>(Qualitative)</a:t>
            </a:r>
          </a:p>
          <a:p>
            <a:pPr>
              <a:lnSpc>
                <a:spcPct val="60000"/>
              </a:lnSpc>
            </a:pPr>
            <a:r>
              <a:rPr lang="zh-TW" altLang="en-US" dirty="0">
                <a:solidFill>
                  <a:srgbClr val="3333FF"/>
                </a:solidFill>
              </a:rPr>
              <a:t>偏向於認知方面的衡量</a:t>
            </a:r>
            <a:endParaRPr lang="en-US" altLang="zh-TW" dirty="0">
              <a:solidFill>
                <a:srgbClr val="3333FF"/>
              </a:solidFill>
            </a:endParaRPr>
          </a:p>
          <a:p>
            <a:pPr lvl="1">
              <a:lnSpc>
                <a:spcPct val="90000"/>
              </a:lnSpc>
            </a:pPr>
            <a:r>
              <a:rPr lang="zh-TW" altLang="en-US" dirty="0">
                <a:solidFill>
                  <a:schemeClr val="tx2"/>
                </a:solidFill>
              </a:rPr>
              <a:t>針對</a:t>
            </a:r>
            <a:r>
              <a:rPr lang="en-US" altLang="zh-TW" dirty="0">
                <a:solidFill>
                  <a:schemeClr val="tx2"/>
                </a:solidFill>
              </a:rPr>
              <a:t>BI</a:t>
            </a:r>
            <a:r>
              <a:rPr lang="zh-TW" altLang="en-US" dirty="0">
                <a:solidFill>
                  <a:schemeClr val="tx2"/>
                </a:solidFill>
              </a:rPr>
              <a:t>系統的服務及系統品質效用之認知感受</a:t>
            </a:r>
          </a:p>
          <a:p>
            <a:pPr lvl="2">
              <a:lnSpc>
                <a:spcPct val="60000"/>
              </a:lnSpc>
            </a:pPr>
            <a:r>
              <a:rPr lang="zh-TW" altLang="en-US" sz="2000" dirty="0"/>
              <a:t>例如滿意度、重要度、操作度等等</a:t>
            </a:r>
            <a:endParaRPr lang="en-US" altLang="zh-TW" sz="2000" dirty="0">
              <a:ea typeface="微軟正黑體" pitchFamily="34" charset="-120"/>
            </a:endParaRPr>
          </a:p>
          <a:p>
            <a:pPr lvl="1">
              <a:lnSpc>
                <a:spcPct val="60000"/>
              </a:lnSpc>
              <a:spcBef>
                <a:spcPct val="30000"/>
              </a:spcBef>
              <a:spcAft>
                <a:spcPct val="20000"/>
              </a:spcAft>
            </a:pPr>
            <a:r>
              <a:rPr lang="zh-TW" altLang="en-US" dirty="0">
                <a:solidFill>
                  <a:schemeClr val="tx2"/>
                </a:solidFill>
              </a:rPr>
              <a:t>常以</a:t>
            </a:r>
            <a:r>
              <a:rPr lang="zh-TW" altLang="en-US" dirty="0">
                <a:solidFill>
                  <a:srgbClr val="FF0000"/>
                </a:solidFill>
              </a:rPr>
              <a:t>問卷調查</a:t>
            </a:r>
            <a:r>
              <a:rPr lang="en-US" altLang="zh-TW" dirty="0">
                <a:solidFill>
                  <a:srgbClr val="FF0000"/>
                </a:solidFill>
              </a:rPr>
              <a:t>(Survey)</a:t>
            </a:r>
            <a:r>
              <a:rPr lang="zh-TW" altLang="en-US" dirty="0">
                <a:solidFill>
                  <a:schemeClr val="tx2"/>
                </a:solidFill>
              </a:rPr>
              <a:t>方式</a:t>
            </a:r>
            <a:endParaRPr lang="en-US" altLang="zh-TW" dirty="0">
              <a:solidFill>
                <a:schemeClr val="tx2"/>
              </a:solidFill>
            </a:endParaRPr>
          </a:p>
          <a:p>
            <a:pPr lvl="2">
              <a:lnSpc>
                <a:spcPct val="90000"/>
              </a:lnSpc>
              <a:spcAft>
                <a:spcPct val="20000"/>
              </a:spcAft>
            </a:pPr>
            <a:r>
              <a:rPr lang="zh-TW" altLang="en-US" sz="2000" dirty="0"/>
              <a:t>以</a:t>
            </a:r>
            <a:r>
              <a:rPr lang="en-US" altLang="zh-TW" sz="2000" dirty="0" err="1"/>
              <a:t>Likert</a:t>
            </a:r>
            <a:r>
              <a:rPr lang="zh-TW" altLang="en-US" sz="2000" dirty="0"/>
              <a:t>尺度來了解使用者對於各問項的感受程度，以確認</a:t>
            </a:r>
            <a:r>
              <a:rPr lang="en-US" altLang="zh-TW" sz="2000" dirty="0"/>
              <a:t>BI</a:t>
            </a:r>
            <a:r>
              <a:rPr lang="zh-TW" altLang="en-US" sz="2000" dirty="0"/>
              <a:t>對關鍵人員</a:t>
            </a:r>
            <a:r>
              <a:rPr lang="en-US" altLang="zh-TW" sz="2000" dirty="0"/>
              <a:t>(Stakeholders)</a:t>
            </a:r>
            <a:r>
              <a:rPr lang="zh-TW" altLang="en-US" sz="2000" dirty="0"/>
              <a:t>的成效感受。</a:t>
            </a:r>
          </a:p>
          <a:p>
            <a:pPr lvl="2">
              <a:lnSpc>
                <a:spcPct val="90000"/>
              </a:lnSpc>
            </a:pPr>
            <a:r>
              <a:rPr lang="zh-TW" altLang="en-US" sz="2000" dirty="0"/>
              <a:t>例如可能是問你對於某</a:t>
            </a:r>
            <a:r>
              <a:rPr lang="en-US" altLang="zh-TW" sz="2000" dirty="0"/>
              <a:t>BI</a:t>
            </a:r>
            <a:r>
              <a:rPr lang="zh-TW" altLang="en-US" sz="2000" dirty="0"/>
              <a:t>系統滿意嗎，分數從</a:t>
            </a:r>
            <a:r>
              <a:rPr lang="en-US" altLang="zh-TW" sz="2000" dirty="0"/>
              <a:t>1</a:t>
            </a:r>
            <a:r>
              <a:rPr lang="zh-TW" altLang="en-US" sz="2000" dirty="0"/>
              <a:t>表極不滿意到</a:t>
            </a:r>
            <a:r>
              <a:rPr lang="en-US" altLang="zh-TW" sz="2000" dirty="0"/>
              <a:t>10</a:t>
            </a:r>
            <a:r>
              <a:rPr lang="zh-TW" altLang="en-US" sz="2000" dirty="0"/>
              <a:t>為非常滿意等</a:t>
            </a:r>
            <a:r>
              <a:rPr lang="en-US" altLang="zh-TW" sz="2000" dirty="0"/>
              <a:t>)</a:t>
            </a:r>
            <a:r>
              <a:rPr lang="zh-TW" altLang="en-US" sz="2000" dirty="0"/>
              <a:t>，並且進一步利用統計來分析所得的結果的代表性及正確性。</a:t>
            </a:r>
            <a:endParaRPr lang="en-US" altLang="zh-TW" sz="2000" dirty="0"/>
          </a:p>
          <a:p>
            <a:pPr lvl="1">
              <a:lnSpc>
                <a:spcPct val="60000"/>
              </a:lnSpc>
              <a:spcBef>
                <a:spcPct val="30000"/>
              </a:spcBef>
              <a:spcAft>
                <a:spcPct val="20000"/>
              </a:spcAft>
            </a:pPr>
            <a:r>
              <a:rPr lang="zh-TW" altLang="en-US" dirty="0">
                <a:solidFill>
                  <a:schemeClr val="tx2"/>
                </a:solidFill>
              </a:rPr>
              <a:t>問題？</a:t>
            </a:r>
            <a:endParaRPr lang="en-US" altLang="zh-TW" dirty="0">
              <a:solidFill>
                <a:schemeClr val="tx2"/>
              </a:solidFill>
            </a:endParaRPr>
          </a:p>
          <a:p>
            <a:pPr lvl="2">
              <a:lnSpc>
                <a:spcPct val="90000"/>
              </a:lnSpc>
            </a:pPr>
            <a:r>
              <a:rPr lang="zh-TW" altLang="en-US" sz="2000" dirty="0"/>
              <a:t>易受到訪問者或問題設計的影響；或由於答題者心目中的尺度標準不一，以致於衡量結果有過於主觀之虞 </a:t>
            </a:r>
            <a:r>
              <a:rPr lang="en-US" altLang="zh-TW" sz="2000" dirty="0"/>
              <a:t>@</a:t>
            </a: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7</a:t>
            </a:fld>
            <a:endParaRPr lang="en-US" altLang="ko-KR"/>
          </a:p>
        </p:txBody>
      </p:sp>
    </p:spTree>
    <p:extLst>
      <p:ext uri="{BB962C8B-B14F-4D97-AF65-F5344CB8AC3E}">
        <p14:creationId xmlns:p14="http://schemas.microsoft.com/office/powerpoint/2010/main" val="373125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What is BI measurement</a:t>
            </a:r>
            <a:endParaRPr lang="zh-TW" altLang="en-US" dirty="0"/>
          </a:p>
        </p:txBody>
      </p:sp>
      <p:sp>
        <p:nvSpPr>
          <p:cNvPr id="3" name="內容版面配置區 2"/>
          <p:cNvSpPr>
            <a:spLocks noGrp="1"/>
          </p:cNvSpPr>
          <p:nvPr>
            <p:ph idx="1"/>
          </p:nvPr>
        </p:nvSpPr>
        <p:spPr>
          <a:xfrm>
            <a:off x="395536" y="1556792"/>
            <a:ext cx="8229600" cy="4695825"/>
          </a:xfrm>
        </p:spPr>
        <p:txBody>
          <a:bodyPr/>
          <a:lstStyle/>
          <a:p>
            <a:pPr marL="0" indent="0">
              <a:buNone/>
            </a:pPr>
            <a:r>
              <a:rPr lang="en-US" altLang="zh-TW" sz="2400" dirty="0">
                <a:solidFill>
                  <a:schemeClr val="tx2"/>
                </a:solidFill>
              </a:rPr>
              <a:t>(</a:t>
            </a:r>
            <a:r>
              <a:rPr lang="zh-TW" altLang="en-US" sz="2400" dirty="0">
                <a:solidFill>
                  <a:schemeClr val="tx2"/>
                </a:solidFill>
              </a:rPr>
              <a:t>國外研究</a:t>
            </a:r>
            <a:r>
              <a:rPr lang="en-US" altLang="zh-TW" sz="2400" dirty="0">
                <a:solidFill>
                  <a:schemeClr val="tx2"/>
                </a:solidFill>
              </a:rPr>
              <a:t>) Useful items in qualitative/survey measurement (1)</a:t>
            </a:r>
          </a:p>
          <a:p>
            <a:pPr lvl="1"/>
            <a:r>
              <a:rPr lang="en-US" altLang="zh-TW" sz="2000" b="0" dirty="0" err="1"/>
              <a:t>Hunnula</a:t>
            </a:r>
            <a:r>
              <a:rPr lang="en-US" altLang="zh-TW" sz="2000" b="0" dirty="0"/>
              <a:t> </a:t>
            </a:r>
            <a:r>
              <a:rPr lang="en-US" altLang="zh-TW" sz="2000" b="0" i="1" dirty="0"/>
              <a:t>et al</a:t>
            </a:r>
            <a:r>
              <a:rPr lang="en-US" altLang="zh-TW" sz="2000" b="0" dirty="0"/>
              <a:t> (2003) identified several substantial benefit items of BI bringing to org.:</a:t>
            </a:r>
          </a:p>
          <a:p>
            <a:pPr marL="1130300" lvl="2" indent="-438150">
              <a:buFont typeface="Wingdings 2" pitchFamily="18" charset="2"/>
              <a:buAutoNum type="arabicPeriod"/>
            </a:pPr>
            <a:r>
              <a:rPr lang="en-US" altLang="zh-TW" sz="2000" b="0" dirty="0">
                <a:solidFill>
                  <a:schemeClr val="tx2"/>
                </a:solidFill>
              </a:rPr>
              <a:t>Better quality information (95%)</a:t>
            </a:r>
          </a:p>
          <a:p>
            <a:pPr marL="1130300" lvl="2" indent="-438150">
              <a:buFont typeface="Wingdings 2" pitchFamily="18" charset="2"/>
              <a:buAutoNum type="arabicPeriod"/>
            </a:pPr>
            <a:r>
              <a:rPr lang="en-US" altLang="zh-TW" sz="2000" b="0" dirty="0">
                <a:solidFill>
                  <a:schemeClr val="tx2"/>
                </a:solidFill>
              </a:rPr>
              <a:t>Better observation of threats and opportunities (83%)</a:t>
            </a:r>
          </a:p>
          <a:p>
            <a:pPr marL="1130300" lvl="2" indent="-438150">
              <a:buFont typeface="Wingdings 2" pitchFamily="18" charset="2"/>
              <a:buAutoNum type="arabicPeriod"/>
            </a:pPr>
            <a:r>
              <a:rPr lang="en-US" altLang="zh-TW" sz="2000" b="0" dirty="0">
                <a:solidFill>
                  <a:schemeClr val="tx2"/>
                </a:solidFill>
              </a:rPr>
              <a:t>Growth of knowledge (76%)</a:t>
            </a:r>
          </a:p>
          <a:p>
            <a:pPr marL="1130300" lvl="2" indent="-438150">
              <a:buFont typeface="Wingdings 2" pitchFamily="18" charset="2"/>
              <a:buAutoNum type="arabicPeriod"/>
            </a:pPr>
            <a:r>
              <a:rPr lang="en-US" altLang="zh-TW" sz="2000" b="0" dirty="0">
                <a:solidFill>
                  <a:schemeClr val="tx2"/>
                </a:solidFill>
              </a:rPr>
              <a:t>Increasing of sharing information (73%)</a:t>
            </a:r>
          </a:p>
          <a:p>
            <a:pPr marL="1130300" lvl="2" indent="-438150">
              <a:buFont typeface="Wingdings 2" pitchFamily="18" charset="2"/>
              <a:buAutoNum type="arabicPeriod"/>
            </a:pPr>
            <a:r>
              <a:rPr lang="en-US" altLang="zh-TW" sz="2000" b="0" dirty="0">
                <a:solidFill>
                  <a:schemeClr val="tx2"/>
                </a:solidFill>
              </a:rPr>
              <a:t>Improved efficiency (65%)</a:t>
            </a:r>
          </a:p>
          <a:p>
            <a:pPr marL="1130300" lvl="2" indent="-438150">
              <a:buFont typeface="Wingdings 2" pitchFamily="18" charset="2"/>
              <a:buAutoNum type="arabicPeriod"/>
            </a:pPr>
            <a:r>
              <a:rPr lang="en-US" altLang="zh-TW" sz="2000" b="0" dirty="0">
                <a:solidFill>
                  <a:schemeClr val="tx2"/>
                </a:solidFill>
              </a:rPr>
              <a:t>Easier info acquisition and analysis (57%)</a:t>
            </a:r>
          </a:p>
          <a:p>
            <a:pPr marL="1130300" lvl="2" indent="-438150">
              <a:buFont typeface="Wingdings 2" pitchFamily="18" charset="2"/>
              <a:buAutoNum type="arabicPeriod"/>
            </a:pPr>
            <a:r>
              <a:rPr lang="en-US" altLang="zh-TW" sz="2000" b="0" dirty="0">
                <a:solidFill>
                  <a:schemeClr val="tx2"/>
                </a:solidFill>
              </a:rPr>
              <a:t>Faster decision-making (52%)</a:t>
            </a:r>
          </a:p>
          <a:p>
            <a:pPr marL="1130300" lvl="2" indent="-438150">
              <a:buFont typeface="Wingdings 2" pitchFamily="18" charset="2"/>
              <a:buAutoNum type="arabicPeriod"/>
            </a:pPr>
            <a:r>
              <a:rPr lang="en-US" altLang="zh-TW" sz="2000" b="0" dirty="0">
                <a:solidFill>
                  <a:schemeClr val="tx2"/>
                </a:solidFill>
              </a:rPr>
              <a:t>Time-savings (30%)</a:t>
            </a:r>
          </a:p>
          <a:p>
            <a:pPr marL="1130300" lvl="2" indent="-438150">
              <a:buFont typeface="Wingdings 2" pitchFamily="18" charset="2"/>
              <a:buAutoNum type="arabicPeriod"/>
            </a:pPr>
            <a:r>
              <a:rPr lang="en-US" altLang="zh-TW" sz="2000" b="0" dirty="0">
                <a:solidFill>
                  <a:schemeClr val="tx2"/>
                </a:solidFill>
              </a:rPr>
              <a:t>Cost-savings (14%)</a:t>
            </a:r>
          </a:p>
          <a:p>
            <a:pPr lvl="1"/>
            <a:endParaRPr lang="en-US" altLang="zh-TW" b="0" dirty="0"/>
          </a:p>
          <a:p>
            <a:endParaRPr lang="zh-TW" altLang="en-US" dirty="0">
              <a:solidFill>
                <a:schemeClr val="tx2"/>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8</a:t>
            </a:fld>
            <a:endParaRPr lang="en-US" altLang="ko-KR"/>
          </a:p>
        </p:txBody>
      </p:sp>
    </p:spTree>
    <p:extLst>
      <p:ext uri="{BB962C8B-B14F-4D97-AF65-F5344CB8AC3E}">
        <p14:creationId xmlns:p14="http://schemas.microsoft.com/office/powerpoint/2010/main" val="135771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Cont’d</a:t>
            </a:r>
            <a:endParaRPr lang="zh-TW" altLang="en-US" dirty="0"/>
          </a:p>
        </p:txBody>
      </p:sp>
      <p:sp>
        <p:nvSpPr>
          <p:cNvPr id="3" name="內容版面配置區 2"/>
          <p:cNvSpPr>
            <a:spLocks noGrp="1"/>
          </p:cNvSpPr>
          <p:nvPr>
            <p:ph idx="1"/>
          </p:nvPr>
        </p:nvSpPr>
        <p:spPr>
          <a:xfrm>
            <a:off x="324669" y="1412776"/>
            <a:ext cx="8639819" cy="4695825"/>
          </a:xfrm>
        </p:spPr>
        <p:txBody>
          <a:bodyPr/>
          <a:lstStyle/>
          <a:p>
            <a:pPr marL="0" indent="0">
              <a:buNone/>
            </a:pPr>
            <a:r>
              <a:rPr lang="en-US" altLang="zh-TW" sz="2400" dirty="0">
                <a:solidFill>
                  <a:schemeClr val="tx2"/>
                </a:solidFill>
              </a:rPr>
              <a:t>(</a:t>
            </a:r>
            <a:r>
              <a:rPr lang="zh-TW" altLang="en-US" sz="2400" dirty="0">
                <a:solidFill>
                  <a:schemeClr val="tx2"/>
                </a:solidFill>
              </a:rPr>
              <a:t>國外研究</a:t>
            </a:r>
            <a:r>
              <a:rPr lang="en-US" altLang="zh-TW" sz="2400" dirty="0">
                <a:solidFill>
                  <a:schemeClr val="tx2"/>
                </a:solidFill>
              </a:rPr>
              <a:t>) Useful items in qualitative/survey measurement (2)</a:t>
            </a:r>
            <a:endParaRPr lang="zh-TW" altLang="en-US" sz="2400" dirty="0">
              <a:solidFill>
                <a:schemeClr val="tx2"/>
              </a:solidFill>
            </a:endParaRPr>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p:cNvSpPr>
            <a:spLocks noGrp="1"/>
          </p:cNvSpPr>
          <p:nvPr>
            <p:ph type="sldNum" sz="quarter" idx="11"/>
          </p:nvPr>
        </p:nvSpPr>
        <p:spPr/>
        <p:txBody>
          <a:bodyPr/>
          <a:lstStyle/>
          <a:p>
            <a:fld id="{CDD5C7F3-8092-4300-B4C6-3AA8CE4E7EF6}" type="slidenum">
              <a:rPr lang="ko-KR" altLang="en-US" smtClean="0"/>
              <a:pPr/>
              <a:t>9</a:t>
            </a:fld>
            <a:endParaRPr lang="en-US" altLang="ko-KR"/>
          </a:p>
        </p:txBody>
      </p:sp>
      <p:pic>
        <p:nvPicPr>
          <p:cNvPr id="6" name="圖片 4" descr="Measuring the effects of businand organizational performance 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898352"/>
            <a:ext cx="4608512" cy="49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5"/>
          <p:cNvSpPr txBox="1">
            <a:spLocks noChangeArrowheads="1"/>
          </p:cNvSpPr>
          <p:nvPr/>
        </p:nvSpPr>
        <p:spPr bwMode="auto">
          <a:xfrm>
            <a:off x="6520340" y="6500638"/>
            <a:ext cx="19558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1"/>
                </a:solidFill>
                <a:latin typeface="Arial-BoldMT" charset="0"/>
                <a:ea typeface="新細明體" pitchFamily="18" charset="-120"/>
              </a:defRPr>
            </a:lvl1pPr>
            <a:lvl2pPr marL="742950" indent="-285750">
              <a:defRPr sz="2200" b="1">
                <a:solidFill>
                  <a:schemeClr val="bg1"/>
                </a:solidFill>
                <a:latin typeface="Arial-BoldMT" charset="0"/>
                <a:ea typeface="新細明體" pitchFamily="18" charset="-120"/>
              </a:defRPr>
            </a:lvl2pPr>
            <a:lvl3pPr marL="1143000" indent="-228600">
              <a:defRPr sz="2200" b="1">
                <a:solidFill>
                  <a:schemeClr val="bg1"/>
                </a:solidFill>
                <a:latin typeface="Arial-BoldMT" charset="0"/>
                <a:ea typeface="新細明體" pitchFamily="18" charset="-120"/>
              </a:defRPr>
            </a:lvl3pPr>
            <a:lvl4pPr marL="1600200" indent="-228600">
              <a:defRPr sz="2200" b="1">
                <a:solidFill>
                  <a:schemeClr val="bg1"/>
                </a:solidFill>
                <a:latin typeface="Arial-BoldMT" charset="0"/>
                <a:ea typeface="新細明體" pitchFamily="18" charset="-120"/>
              </a:defRPr>
            </a:lvl4pPr>
            <a:lvl5pPr marL="2057400" indent="-228600">
              <a:defRPr sz="2200" b="1">
                <a:solidFill>
                  <a:schemeClr val="bg1"/>
                </a:solidFill>
                <a:latin typeface="Arial-BoldMT" charset="0"/>
                <a:ea typeface="新細明體" pitchFamily="18" charset="-120"/>
              </a:defRPr>
            </a:lvl5pPr>
            <a:lvl6pPr marL="25146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en-US" altLang="zh-TW" sz="1600" b="0" dirty="0">
                <a:solidFill>
                  <a:schemeClr val="tx1"/>
                </a:solidFill>
                <a:latin typeface="Times New Roman" pitchFamily="18" charset="0"/>
              </a:rPr>
              <a:t>(</a:t>
            </a:r>
            <a:r>
              <a:rPr lang="en-US" altLang="zh-TW" sz="1600" b="0" dirty="0" err="1">
                <a:solidFill>
                  <a:schemeClr val="tx1"/>
                </a:solidFill>
                <a:latin typeface="Times New Roman" pitchFamily="18" charset="0"/>
              </a:rPr>
              <a:t>Elbashir</a:t>
            </a:r>
            <a:r>
              <a:rPr lang="en-US" altLang="zh-TW" sz="1600" b="0" dirty="0">
                <a:solidFill>
                  <a:schemeClr val="tx1"/>
                </a:solidFill>
                <a:latin typeface="Times New Roman" pitchFamily="18" charset="0"/>
              </a:rPr>
              <a:t> et al., 2008)</a:t>
            </a:r>
            <a:endParaRPr lang="zh-TW" altLang="en-US" sz="1600" b="0" dirty="0">
              <a:solidFill>
                <a:schemeClr val="tx1"/>
              </a:solidFill>
              <a:latin typeface="Times New Roman" pitchFamily="18" charset="0"/>
            </a:endParaRPr>
          </a:p>
        </p:txBody>
      </p:sp>
      <p:sp>
        <p:nvSpPr>
          <p:cNvPr id="8" name="Text Box 9"/>
          <p:cNvSpPr txBox="1">
            <a:spLocks noChangeArrowheads="1"/>
          </p:cNvSpPr>
          <p:nvPr/>
        </p:nvSpPr>
        <p:spPr bwMode="auto">
          <a:xfrm>
            <a:off x="324669" y="2204864"/>
            <a:ext cx="28791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0" tIns="0" rIns="0" bIns="0">
            <a:spAutoFit/>
          </a:bodyPr>
          <a:lstStyle>
            <a:lvl1pPr defTabSz="687388">
              <a:defRPr sz="2200" b="1">
                <a:solidFill>
                  <a:schemeClr val="bg1"/>
                </a:solidFill>
                <a:latin typeface="Arial-BoldMT" charset="0"/>
                <a:ea typeface="新細明體" pitchFamily="18" charset="-120"/>
              </a:defRPr>
            </a:lvl1pPr>
            <a:lvl2pPr marL="742950" indent="-285750" defTabSz="687388">
              <a:defRPr sz="2200" b="1">
                <a:solidFill>
                  <a:schemeClr val="bg1"/>
                </a:solidFill>
                <a:latin typeface="Arial-BoldMT" charset="0"/>
                <a:ea typeface="新細明體" pitchFamily="18" charset="-120"/>
              </a:defRPr>
            </a:lvl2pPr>
            <a:lvl3pPr marL="1143000" indent="-228600" defTabSz="687388">
              <a:defRPr sz="2200" b="1">
                <a:solidFill>
                  <a:schemeClr val="bg1"/>
                </a:solidFill>
                <a:latin typeface="Arial-BoldMT" charset="0"/>
                <a:ea typeface="新細明體" pitchFamily="18" charset="-120"/>
              </a:defRPr>
            </a:lvl3pPr>
            <a:lvl4pPr marL="1600200" indent="-228600" defTabSz="687388">
              <a:defRPr sz="2200" b="1">
                <a:solidFill>
                  <a:schemeClr val="bg1"/>
                </a:solidFill>
                <a:latin typeface="Arial-BoldMT" charset="0"/>
                <a:ea typeface="新細明體" pitchFamily="18" charset="-120"/>
              </a:defRPr>
            </a:lvl4pPr>
            <a:lvl5pPr marL="2057400" indent="-228600" defTabSz="687388">
              <a:defRPr sz="2200" b="1">
                <a:solidFill>
                  <a:schemeClr val="bg1"/>
                </a:solidFill>
                <a:latin typeface="Arial-BoldMT" charset="0"/>
                <a:ea typeface="新細明體" pitchFamily="18" charset="-120"/>
              </a:defRPr>
            </a:lvl5pPr>
            <a:lvl6pPr marL="25146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buFont typeface="Wingdings" pitchFamily="2" charset="2"/>
              <a:buNone/>
            </a:pPr>
            <a:r>
              <a:rPr lang="zh-TW" altLang="en-US" sz="2000" dirty="0">
                <a:solidFill>
                  <a:schemeClr val="tx2"/>
                </a:solidFill>
              </a:rPr>
              <a:t>討論：</a:t>
            </a:r>
          </a:p>
          <a:p>
            <a:pPr>
              <a:buFont typeface="Wingdings" pitchFamily="2" charset="2"/>
              <a:buNone/>
            </a:pPr>
            <a:r>
              <a:rPr lang="zh-TW" altLang="en-US" sz="2000" dirty="0">
                <a:solidFill>
                  <a:schemeClr val="tx2"/>
                </a:solidFill>
              </a:rPr>
              <a:t>這些似乎可用數字來展現，為何還要用問卷方式？</a:t>
            </a:r>
          </a:p>
        </p:txBody>
      </p:sp>
      <p:sp>
        <p:nvSpPr>
          <p:cNvPr id="9" name="Text Box 10"/>
          <p:cNvSpPr txBox="1">
            <a:spLocks noChangeArrowheads="1"/>
          </p:cNvSpPr>
          <p:nvPr/>
        </p:nvSpPr>
        <p:spPr bwMode="auto">
          <a:xfrm>
            <a:off x="324669" y="3528219"/>
            <a:ext cx="2952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defRPr sz="2200" b="1">
                <a:solidFill>
                  <a:schemeClr val="bg1"/>
                </a:solidFill>
                <a:latin typeface="Arial-BoldMT" charset="0"/>
                <a:ea typeface="新細明體" pitchFamily="18" charset="-120"/>
              </a:defRPr>
            </a:lvl1pPr>
            <a:lvl2pPr marL="742950" indent="-285750" defTabSz="687388">
              <a:defRPr sz="2200" b="1">
                <a:solidFill>
                  <a:schemeClr val="bg1"/>
                </a:solidFill>
                <a:latin typeface="Arial-BoldMT" charset="0"/>
                <a:ea typeface="新細明體" pitchFamily="18" charset="-120"/>
              </a:defRPr>
            </a:lvl2pPr>
            <a:lvl3pPr marL="1143000" indent="-228600" defTabSz="687388">
              <a:defRPr sz="2200" b="1">
                <a:solidFill>
                  <a:schemeClr val="bg1"/>
                </a:solidFill>
                <a:latin typeface="Arial-BoldMT" charset="0"/>
                <a:ea typeface="新細明體" pitchFamily="18" charset="-120"/>
              </a:defRPr>
            </a:lvl3pPr>
            <a:lvl4pPr marL="1600200" indent="-228600" defTabSz="687388">
              <a:defRPr sz="2200" b="1">
                <a:solidFill>
                  <a:schemeClr val="bg1"/>
                </a:solidFill>
                <a:latin typeface="Arial-BoldMT" charset="0"/>
                <a:ea typeface="新細明體" pitchFamily="18" charset="-120"/>
              </a:defRPr>
            </a:lvl4pPr>
            <a:lvl5pPr marL="2057400" indent="-228600" defTabSz="687388">
              <a:defRPr sz="2200" b="1">
                <a:solidFill>
                  <a:schemeClr val="bg1"/>
                </a:solidFill>
                <a:latin typeface="Arial-BoldMT" charset="0"/>
                <a:ea typeface="新細明體" pitchFamily="18" charset="-120"/>
              </a:defRPr>
            </a:lvl5pPr>
            <a:lvl6pPr marL="25146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6pPr>
            <a:lvl7pPr marL="29718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7pPr>
            <a:lvl8pPr marL="34290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8pPr>
            <a:lvl9pPr marL="3886200" indent="-228600" defTabSz="687388" eaLnBrk="0" fontAlgn="base" hangingPunct="0">
              <a:lnSpc>
                <a:spcPct val="90000"/>
              </a:lnSpc>
              <a:spcBef>
                <a:spcPct val="0"/>
              </a:spcBef>
              <a:spcAft>
                <a:spcPct val="50000"/>
              </a:spcAft>
              <a:buClr>
                <a:srgbClr val="273C82"/>
              </a:buClr>
              <a:buSzPct val="100000"/>
              <a:buFont typeface="Wingdings" pitchFamily="2" charset="2"/>
              <a:buChar char="Ø"/>
              <a:defRPr sz="2200" b="1">
                <a:solidFill>
                  <a:schemeClr val="bg1"/>
                </a:solidFill>
                <a:latin typeface="Arial-BoldMT" charset="0"/>
                <a:ea typeface="新細明體" pitchFamily="18" charset="-120"/>
              </a:defRPr>
            </a:lvl9pPr>
          </a:lstStyle>
          <a:p>
            <a:pPr algn="r">
              <a:buFont typeface="Wingdings" pitchFamily="2" charset="2"/>
              <a:buNone/>
            </a:pPr>
            <a:r>
              <a:rPr lang="zh-TW" altLang="en-US" sz="2000">
                <a:solidFill>
                  <a:srgbClr val="FF0000"/>
                </a:solidFill>
              </a:rPr>
              <a:t>冰冷的數字</a:t>
            </a:r>
            <a:r>
              <a:rPr lang="en-US" altLang="zh-TW" sz="2000">
                <a:solidFill>
                  <a:srgbClr val="FF0000"/>
                </a:solidFill>
              </a:rPr>
              <a:t>vs.</a:t>
            </a:r>
            <a:r>
              <a:rPr lang="zh-TW" altLang="en-US" sz="2000">
                <a:solidFill>
                  <a:srgbClr val="FF0000"/>
                </a:solidFill>
              </a:rPr>
              <a:t>切身的感受</a:t>
            </a:r>
          </a:p>
        </p:txBody>
      </p:sp>
    </p:spTree>
    <p:extLst>
      <p:ext uri="{BB962C8B-B14F-4D97-AF65-F5344CB8AC3E}">
        <p14:creationId xmlns:p14="http://schemas.microsoft.com/office/powerpoint/2010/main" val="327535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PPT template">
  <a:themeElements>
    <a:clrScheme name="psh_9 4">
      <a:dk1>
        <a:srgbClr val="6699CC"/>
      </a:dk1>
      <a:lt1>
        <a:srgbClr val="FFFFFF"/>
      </a:lt1>
      <a:dk2>
        <a:srgbClr val="1C1C34"/>
      </a:dk2>
      <a:lt2>
        <a:srgbClr val="CCCCCC"/>
      </a:lt2>
      <a:accent1>
        <a:srgbClr val="3366CC"/>
      </a:accent1>
      <a:accent2>
        <a:srgbClr val="CCCCFF"/>
      </a:accent2>
      <a:accent3>
        <a:srgbClr val="FFFFFF"/>
      </a:accent3>
      <a:accent4>
        <a:srgbClr val="5682AE"/>
      </a:accent4>
      <a:accent5>
        <a:srgbClr val="ADB8E2"/>
      </a:accent5>
      <a:accent6>
        <a:srgbClr val="B9B9E7"/>
      </a:accent6>
      <a:hlink>
        <a:srgbClr val="AA65C3"/>
      </a:hlink>
      <a:folHlink>
        <a:srgbClr val="969696"/>
      </a:folHlink>
    </a:clrScheme>
    <a:fontScheme name="psh_9">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sh_9 1">
        <a:dk1>
          <a:srgbClr val="5F5F5F"/>
        </a:dk1>
        <a:lt1>
          <a:srgbClr val="FFFFFF"/>
        </a:lt1>
        <a:dk2>
          <a:srgbClr val="000000"/>
        </a:dk2>
        <a:lt2>
          <a:srgbClr val="B2B2B2"/>
        </a:lt2>
        <a:accent1>
          <a:srgbClr val="000000"/>
        </a:accent1>
        <a:accent2>
          <a:srgbClr val="C0C0C0"/>
        </a:accent2>
        <a:accent3>
          <a:srgbClr val="FFFFFF"/>
        </a:accent3>
        <a:accent4>
          <a:srgbClr val="505050"/>
        </a:accent4>
        <a:accent5>
          <a:srgbClr val="AAAAAA"/>
        </a:accent5>
        <a:accent6>
          <a:srgbClr val="AEAEAE"/>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psh_9 2">
        <a:dk1>
          <a:srgbClr val="5F5F5F"/>
        </a:dk1>
        <a:lt1>
          <a:srgbClr val="BBE5FF"/>
        </a:lt1>
        <a:dk2>
          <a:srgbClr val="000000"/>
        </a:dk2>
        <a:lt2>
          <a:srgbClr val="FFFFFF"/>
        </a:lt2>
        <a:accent1>
          <a:srgbClr val="336699"/>
        </a:accent1>
        <a:accent2>
          <a:srgbClr val="CCCCFF"/>
        </a:accent2>
        <a:accent3>
          <a:srgbClr val="AAAAAA"/>
        </a:accent3>
        <a:accent4>
          <a:srgbClr val="9FC3DA"/>
        </a:accent4>
        <a:accent5>
          <a:srgbClr val="ADB8CA"/>
        </a:accent5>
        <a:accent6>
          <a:srgbClr val="B9B9E7"/>
        </a:accent6>
        <a:hlink>
          <a:srgbClr val="918BDB"/>
        </a:hlink>
        <a:folHlink>
          <a:srgbClr val="B2B2B2"/>
        </a:folHlink>
      </a:clrScheme>
      <a:clrMap bg1="dk2" tx1="lt1" bg2="dk1" tx2="lt2" accent1="accent1" accent2="accent2" accent3="accent3" accent4="accent4" accent5="accent5" accent6="accent6" hlink="hlink" folHlink="folHlink"/>
    </a:extraClrScheme>
    <a:extraClrScheme>
      <a:clrScheme name="psh_9 3">
        <a:dk1>
          <a:srgbClr val="DDDDDD"/>
        </a:dk1>
        <a:lt1>
          <a:srgbClr val="EAF29E"/>
        </a:lt1>
        <a:dk2>
          <a:srgbClr val="800000"/>
        </a:dk2>
        <a:lt2>
          <a:srgbClr val="FFFFFF"/>
        </a:lt2>
        <a:accent1>
          <a:srgbClr val="FF9900"/>
        </a:accent1>
        <a:accent2>
          <a:srgbClr val="993300"/>
        </a:accent2>
        <a:accent3>
          <a:srgbClr val="C0AAAA"/>
        </a:accent3>
        <a:accent4>
          <a:srgbClr val="C8CF86"/>
        </a:accent4>
        <a:accent5>
          <a:srgbClr val="FFCAAA"/>
        </a:accent5>
        <a:accent6>
          <a:srgbClr val="8A2D00"/>
        </a:accent6>
        <a:hlink>
          <a:srgbClr val="996633"/>
        </a:hlink>
        <a:folHlink>
          <a:srgbClr val="CCCC00"/>
        </a:folHlink>
      </a:clrScheme>
      <a:clrMap bg1="dk2" tx1="lt1" bg2="dk1" tx2="lt2" accent1="accent1" accent2="accent2" accent3="accent3" accent4="accent4" accent5="accent5" accent6="accent6" hlink="hlink" folHlink="folHlink"/>
    </a:extraClrScheme>
    <a:extraClrScheme>
      <a:clrScheme name="psh_9 4">
        <a:dk1>
          <a:srgbClr val="6699CC"/>
        </a:dk1>
        <a:lt1>
          <a:srgbClr val="FFFFFF"/>
        </a:lt1>
        <a:dk2>
          <a:srgbClr val="1C1C34"/>
        </a:dk2>
        <a:lt2>
          <a:srgbClr val="CCCCCC"/>
        </a:lt2>
        <a:accent1>
          <a:srgbClr val="3366CC"/>
        </a:accent1>
        <a:accent2>
          <a:srgbClr val="CCCCFF"/>
        </a:accent2>
        <a:accent3>
          <a:srgbClr val="FFFFFF"/>
        </a:accent3>
        <a:accent4>
          <a:srgbClr val="5682AE"/>
        </a:accent4>
        <a:accent5>
          <a:srgbClr val="ADB8E2"/>
        </a:accent5>
        <a:accent6>
          <a:srgbClr val="B9B9E7"/>
        </a:accent6>
        <a:hlink>
          <a:srgbClr val="AA65C3"/>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118</TotalTime>
  <Words>4665</Words>
  <Application>Microsoft Office PowerPoint</Application>
  <PresentationFormat>如螢幕大小 (4:3)</PresentationFormat>
  <Paragraphs>495</Paragraphs>
  <Slides>51</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51</vt:i4>
      </vt:variant>
    </vt:vector>
  </HeadingPairs>
  <TitlesOfParts>
    <vt:vector size="63" baseType="lpstr">
      <vt:lpstr>Arial-BoldMT</vt:lpstr>
      <vt:lpstr>Gulim</vt:lpstr>
      <vt:lpstr>微軟正黑體</vt:lpstr>
      <vt:lpstr>新細明體</vt:lpstr>
      <vt:lpstr>標楷體</vt:lpstr>
      <vt:lpstr>Arial</vt:lpstr>
      <vt:lpstr>Calibri</vt:lpstr>
      <vt:lpstr>Times New Roman</vt:lpstr>
      <vt:lpstr>Verdana</vt:lpstr>
      <vt:lpstr>Wingdings</vt:lpstr>
      <vt:lpstr>Wingdings 2</vt:lpstr>
      <vt:lpstr>PPT template</vt:lpstr>
      <vt:lpstr>第 11 章 商業智慧對於企業的效益</vt:lpstr>
      <vt:lpstr>上課須知</vt:lpstr>
      <vt:lpstr>主題與學習目標</vt:lpstr>
      <vt:lpstr>Why &amp; What</vt:lpstr>
      <vt:lpstr>Measuring BI, WHY?</vt:lpstr>
      <vt:lpstr>(補充說明)</vt:lpstr>
      <vt:lpstr>Measuring BI, WHAT?</vt:lpstr>
      <vt:lpstr>What is BI measurement</vt:lpstr>
      <vt:lpstr>Cont’d</vt:lpstr>
      <vt:lpstr>PowerPoint 簡報</vt:lpstr>
      <vt:lpstr>常用來檢討BI 成效的度量方式(KPI)</vt:lpstr>
      <vt:lpstr>BI KPI 範例(1)：投資報酬分析 </vt:lpstr>
      <vt:lpstr>運用ROI來評估BI成效的步驟</vt:lpstr>
      <vt:lpstr>成本及收益項例子</vt:lpstr>
      <vt:lpstr>設定目標期間或年限</vt:lpstr>
      <vt:lpstr>Cont’d</vt:lpstr>
      <vt:lpstr>成本效益和投資報酬分析範例</vt:lpstr>
      <vt:lpstr>BI KPI (2): 使用者數、使用率</vt:lpstr>
      <vt:lpstr>Cont’d</vt:lpstr>
      <vt:lpstr>Cont’d</vt:lpstr>
      <vt:lpstr>BI KPI (3)：平衡計分卡</vt:lpstr>
      <vt:lpstr>PowerPoint 簡報</vt:lpstr>
      <vt:lpstr>其他BI KPI</vt:lpstr>
      <vt:lpstr>PowerPoint 簡報</vt:lpstr>
      <vt:lpstr>隨堂練習</vt:lpstr>
      <vt:lpstr>HOW?</vt:lpstr>
      <vt:lpstr>運用專案管理方法</vt:lpstr>
      <vt:lpstr>步驟1.了解及建立BI對企業的影響</vt:lpstr>
      <vt:lpstr>步驟2.了解建置BI所期望的企業價值(1) </vt:lpstr>
      <vt:lpstr>步驟2.了解建置BI所期望的組織價值(2)</vt:lpstr>
      <vt:lpstr>步驟3.建立適當的度量方法或KPI </vt:lpstr>
      <vt:lpstr>步驟4.描述欲達成的目標(MOV)(1)</vt:lpstr>
      <vt:lpstr>步驟4.設定達成的目標(MOV)(2)</vt:lpstr>
      <vt:lpstr>BI專案目標的分期定義範例</vt:lpstr>
      <vt:lpstr>步驟5.與BI專案的關鍵人員建立共識</vt:lpstr>
      <vt:lpstr>四大因素</vt:lpstr>
      <vt:lpstr>1.關鍵人員</vt:lpstr>
      <vt:lpstr>2.資訊品質與安全</vt:lpstr>
      <vt:lpstr>3.流程</vt:lpstr>
      <vt:lpstr>資訊環境圖例</vt:lpstr>
      <vt:lpstr>4.組織文化</vt:lpstr>
      <vt:lpstr>PowerPoint 簡報</vt:lpstr>
      <vt:lpstr>BI的使用與成效之維持</vt:lpstr>
      <vt:lpstr>永續化的設計: CL-1</vt:lpstr>
      <vt:lpstr>永續化的設計: CL-2</vt:lpstr>
      <vt:lpstr>永續化的設計: CL-3</vt:lpstr>
      <vt:lpstr>何謂程序特徵化</vt:lpstr>
      <vt:lpstr>永續程度的設計: CL-4</vt:lpstr>
      <vt:lpstr>永續程度的設計: CL-5</vt:lpstr>
      <vt:lpstr>隨堂練習</vt:lpstr>
      <vt:lpstr>參考文獻簡表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商業智慧對於企業的效益</dc:title>
  <dc:creator>user</dc:creator>
  <cp:lastModifiedBy>Fenny Lee</cp:lastModifiedBy>
  <cp:revision>24</cp:revision>
  <dcterms:created xsi:type="dcterms:W3CDTF">2012-09-11T06:56:23Z</dcterms:created>
  <dcterms:modified xsi:type="dcterms:W3CDTF">2017-08-16T02:30:58Z</dcterms:modified>
</cp:coreProperties>
</file>