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3" r:id="rId1"/>
  </p:sldMasterIdLst>
  <p:notesMasterIdLst>
    <p:notesMasterId r:id="rId66"/>
  </p:notesMasterIdLst>
  <p:sldIdLst>
    <p:sldId id="323" r:id="rId2"/>
    <p:sldId id="324" r:id="rId3"/>
    <p:sldId id="325" r:id="rId4"/>
    <p:sldId id="327" r:id="rId5"/>
    <p:sldId id="328" r:id="rId6"/>
    <p:sldId id="344" r:id="rId7"/>
    <p:sldId id="329" r:id="rId8"/>
    <p:sldId id="330" r:id="rId9"/>
    <p:sldId id="345" r:id="rId10"/>
    <p:sldId id="331" r:id="rId11"/>
    <p:sldId id="332" r:id="rId12"/>
    <p:sldId id="333" r:id="rId13"/>
    <p:sldId id="334" r:id="rId14"/>
    <p:sldId id="335" r:id="rId15"/>
    <p:sldId id="346" r:id="rId16"/>
    <p:sldId id="347" r:id="rId17"/>
    <p:sldId id="348" r:id="rId18"/>
    <p:sldId id="336" r:id="rId19"/>
    <p:sldId id="349" r:id="rId20"/>
    <p:sldId id="337" r:id="rId21"/>
    <p:sldId id="338" r:id="rId22"/>
    <p:sldId id="339" r:id="rId23"/>
    <p:sldId id="340" r:id="rId24"/>
    <p:sldId id="341" r:id="rId25"/>
    <p:sldId id="342" r:id="rId26"/>
    <p:sldId id="343" r:id="rId27"/>
    <p:sldId id="326" r:id="rId28"/>
    <p:sldId id="350" r:id="rId29"/>
    <p:sldId id="351" r:id="rId30"/>
    <p:sldId id="364" r:id="rId31"/>
    <p:sldId id="365" r:id="rId32"/>
    <p:sldId id="353" r:id="rId33"/>
    <p:sldId id="354" r:id="rId34"/>
    <p:sldId id="355" r:id="rId35"/>
    <p:sldId id="356" r:id="rId36"/>
    <p:sldId id="357" r:id="rId37"/>
    <p:sldId id="358" r:id="rId38"/>
    <p:sldId id="359" r:id="rId39"/>
    <p:sldId id="360" r:id="rId40"/>
    <p:sldId id="366" r:id="rId41"/>
    <p:sldId id="367" r:id="rId42"/>
    <p:sldId id="361" r:id="rId43"/>
    <p:sldId id="362" r:id="rId44"/>
    <p:sldId id="363" r:id="rId45"/>
    <p:sldId id="368" r:id="rId46"/>
    <p:sldId id="369" r:id="rId47"/>
    <p:sldId id="370" r:id="rId48"/>
    <p:sldId id="371" r:id="rId49"/>
    <p:sldId id="377" r:id="rId50"/>
    <p:sldId id="372" r:id="rId51"/>
    <p:sldId id="378" r:id="rId52"/>
    <p:sldId id="379" r:id="rId53"/>
    <p:sldId id="380" r:id="rId54"/>
    <p:sldId id="373" r:id="rId55"/>
    <p:sldId id="374" r:id="rId56"/>
    <p:sldId id="376" r:id="rId57"/>
    <p:sldId id="375" r:id="rId58"/>
    <p:sldId id="381" r:id="rId59"/>
    <p:sldId id="387" r:id="rId60"/>
    <p:sldId id="382" r:id="rId61"/>
    <p:sldId id="383" r:id="rId62"/>
    <p:sldId id="388" r:id="rId63"/>
    <p:sldId id="384" r:id="rId64"/>
    <p:sldId id="385" r:id="rId6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31" autoAdjust="0"/>
    <p:restoredTop sz="94693" autoAdjust="0"/>
  </p:normalViewPr>
  <p:slideViewPr>
    <p:cSldViewPr>
      <p:cViewPr varScale="1">
        <p:scale>
          <a:sx n="98" d="100"/>
          <a:sy n="98" d="100"/>
        </p:scale>
        <p:origin x="840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99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="" xmlns:a16="http://schemas.microsoft.com/office/drawing/2014/main" id="{FFAB2E98-4DA0-4EF8-931D-F640BB5A67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="" xmlns:a16="http://schemas.microsoft.com/office/drawing/2014/main" id="{B8AEBBF2-4482-48D0-819C-A09B241987E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A55F9515-A14E-4C79-B58A-D7303C079452}" type="datetimeFigureOut">
              <a:rPr lang="zh-TW" altLang="en-US"/>
              <a:pPr>
                <a:defRPr/>
              </a:pPr>
              <a:t>2017/7/27</a:t>
            </a:fld>
            <a:endParaRPr lang="zh-TW" altLang="en-US"/>
          </a:p>
        </p:txBody>
      </p:sp>
      <p:sp>
        <p:nvSpPr>
          <p:cNvPr id="4" name="投影片圖像版面配置區 3">
            <a:extLst>
              <a:ext uri="{FF2B5EF4-FFF2-40B4-BE49-F238E27FC236}">
                <a16:creationId xmlns="" xmlns:a16="http://schemas.microsoft.com/office/drawing/2014/main" id="{5641BF5A-2DF9-4056-9FE2-EFAAA09D82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>
            <a:extLst>
              <a:ext uri="{FF2B5EF4-FFF2-40B4-BE49-F238E27FC236}">
                <a16:creationId xmlns="" xmlns:a16="http://schemas.microsoft.com/office/drawing/2014/main" id="{061DCD11-D31D-4CF1-9DF2-131B82C68B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772B82CC-7AA8-43DC-B5C8-9EAE9D36CD7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EBE426E7-8C78-4246-B682-47EEEF93DD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Calibri" panose="020F0502020204030204" pitchFamily="34" charset="0"/>
              </a:defRPr>
            </a:lvl1pPr>
          </a:lstStyle>
          <a:p>
            <a:fld id="{5C60B68F-D6C9-4C5F-942A-2DC8C1E83D65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8" descr="rainbowdi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8"/>
          <p:cNvSpPr txBox="1">
            <a:spLocks noChangeArrowheads="1"/>
          </p:cNvSpPr>
          <p:nvPr/>
        </p:nvSpPr>
        <p:spPr bwMode="auto">
          <a:xfrm rot="19237452">
            <a:off x="6194135" y="51780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sz="180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196975"/>
            <a:ext cx="10363200" cy="1470025"/>
          </a:xfrm>
        </p:spPr>
        <p:txBody>
          <a:bodyPr/>
          <a:lstStyle>
            <a:lvl1pPr>
              <a:defRPr b="1" cap="none" spc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  <a:endParaRPr lang="en-US" altLang="en-US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91478" y="2952750"/>
            <a:ext cx="9409045" cy="1752600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>
              <a:buFontTx/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  <a:endParaRPr lang="en-US" altLang="en-US" noProof="0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zh-TW"/>
              <a:t>© </a:t>
            </a:r>
            <a:r>
              <a:rPr lang="zh-TW" altLang="en-US"/>
              <a:t>滄海圖書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461E15C-7C19-4177-A1C5-4F4C562205B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729" y="5300056"/>
            <a:ext cx="1936542" cy="649224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828800" y="6021288"/>
            <a:ext cx="85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800" b="1" dirty="0"/>
              <a:t>本內容僅供授課使用，禁止提供網路下載、重製或翻印。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075108F7-65ED-4425-B361-117B23F8FA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6"/>
          <a:stretch/>
        </p:blipFill>
        <p:spPr>
          <a:xfrm>
            <a:off x="9000523" y="490499"/>
            <a:ext cx="1800000" cy="2462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6778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© 滄海圖書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9134C5-D3FF-48ED-8AAC-F4BE64BCFA2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0793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4926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4926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© 滄海圖書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9134C5-D3FF-48ED-8AAC-F4BE64BCFA2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1243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標題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066801"/>
            <a:ext cx="10972800" cy="3700463"/>
          </a:xfrm>
        </p:spPr>
        <p:txBody>
          <a:bodyPr/>
          <a:lstStyle/>
          <a:p>
            <a:pPr lvl="0"/>
            <a:r>
              <a:rPr lang="zh-TW" altLang="en-US" noProof="0" smtClean="0"/>
              <a:t>按一下圖示以新增圖表</a:t>
            </a:r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© 滄海圖書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9134C5-D3FF-48ED-8AAC-F4BE64BCFA2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5881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066801"/>
            <a:ext cx="5384800" cy="37004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66801"/>
            <a:ext cx="5384800" cy="37004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© 滄海圖書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9134C5-D3FF-48ED-8AAC-F4BE64BCFA2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1703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tx2"/>
              </a:buClr>
              <a:defRPr/>
            </a:lvl2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© 滄海圖書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9134C5-D3FF-48ED-8AAC-F4BE64BCFA2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481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© 滄海圖書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9134C5-D3FF-48ED-8AAC-F4BE64BCFA2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5124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066801"/>
            <a:ext cx="5384800" cy="37004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66801"/>
            <a:ext cx="5384800" cy="37004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© 滄海圖書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9134C5-D3FF-48ED-8AAC-F4BE64BCFA2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784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© 滄海圖書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9134C5-D3FF-48ED-8AAC-F4BE64BCFA2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6127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© 滄海圖書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B3354A-B7C7-4433-9D7A-EADBC29AAA2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4590821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© 滄海圖書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A828F4-4B04-4A2D-B765-6687EAD1CED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626434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© 滄海圖書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9134C5-D3FF-48ED-8AAC-F4BE64BCFA2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2160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將圖片拖曳至版面配置區或按一下圖示以新增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© 滄海圖書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9134C5-D3FF-48ED-8AAC-F4BE64BCFA2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2521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4" descr="rainbowdirt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4645"/>
            <a:ext cx="10972800" cy="1002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51361"/>
            <a:ext cx="10972800" cy="479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altLang="en-US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73130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r>
              <a:rPr lang="en-US"/>
              <a:t>© 滄海圖書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73130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73130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fld id="{A69134C5-D3FF-48ED-8AAC-F4BE64BCFA2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552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 cap="none" spc="50">
          <a:ln w="0"/>
          <a:solidFill>
            <a:srgbClr val="C00000"/>
          </a:solidFill>
          <a:effectLst>
            <a:innerShdw blurRad="63500" dist="50800" dir="13500000">
              <a:srgbClr val="000000">
                <a:alpha val="50000"/>
              </a:srgbClr>
            </a:inn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ts val="600"/>
        </a:spcBef>
        <a:spcAft>
          <a:spcPts val="600"/>
        </a:spcAft>
        <a:buChar char="•"/>
        <a:defRPr sz="32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ts val="600"/>
        </a:spcBef>
        <a:spcAft>
          <a:spcPts val="600"/>
        </a:spcAft>
        <a:buChar char="•"/>
        <a:defRPr sz="24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ts val="600"/>
        </a:spcBef>
        <a:spcAft>
          <a:spcPts val="600"/>
        </a:spcAft>
        <a:buChar char="–"/>
        <a:defRPr sz="20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ts val="600"/>
        </a:spcBef>
        <a:spcAft>
          <a:spcPts val="600"/>
        </a:spcAft>
        <a:buChar char="»"/>
        <a:defRPr sz="20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="" xmlns:a16="http://schemas.microsoft.com/office/drawing/2014/main" id="{9D8453A0-B6B6-4AFD-8DE9-57EAFFD3EC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第 </a:t>
            </a:r>
            <a:r>
              <a:rPr lang="en-US" altLang="zh-TW" dirty="0" smtClean="0"/>
              <a:t>13 </a:t>
            </a:r>
            <a:r>
              <a:rPr lang="zh-TW" altLang="en-US" dirty="0" smtClean="0"/>
              <a:t>章</a:t>
            </a:r>
            <a:endParaRPr lang="zh-TW" altLang="en-US" dirty="0"/>
          </a:p>
        </p:txBody>
      </p:sp>
      <p:sp>
        <p:nvSpPr>
          <p:cNvPr id="8" name="副標題 7">
            <a:extLst>
              <a:ext uri="{FF2B5EF4-FFF2-40B4-BE49-F238E27FC236}">
                <a16:creationId xmlns="" xmlns:a16="http://schemas.microsoft.com/office/drawing/2014/main" id="{CD6A0200-48CB-45A2-B8AA-2AB3D11EB6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/>
              <a:t>分類技術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 smtClean="0"/>
              <a:t>許秉瑜、黃世翔 著</a:t>
            </a:r>
            <a:endParaRPr lang="zh-TW" alt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AB029658-E7E7-48D8-9D3E-11CC1F536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滄海圖書</a:t>
            </a:r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E4E3EADA-542B-4E5A-A7DE-5C22721E1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757E227B-5A86-474F-A5F0-41F0B81D5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858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如何建立分類模型？</a:t>
            </a:r>
            <a:r>
              <a:rPr lang="en-US" altLang="zh-TW" dirty="0"/>
              <a:t>(1)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451361"/>
            <a:ext cx="10972800" cy="681495"/>
          </a:xfrm>
        </p:spPr>
        <p:txBody>
          <a:bodyPr/>
          <a:lstStyle/>
          <a:p>
            <a:r>
              <a:rPr lang="zh-TW" altLang="en-US"/>
              <a:t>請分辨下列腫瘤細胞為良性還是惡性</a:t>
            </a:r>
            <a:r>
              <a:rPr lang="zh-TW" altLang="en-US" smtClean="0"/>
              <a:t>？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10</a:t>
            </a:fld>
            <a:endParaRPr lang="zh-TW" altLang="en-US"/>
          </a:p>
        </p:txBody>
      </p:sp>
      <p:grpSp>
        <p:nvGrpSpPr>
          <p:cNvPr id="7" name="Group 9"/>
          <p:cNvGrpSpPr/>
          <p:nvPr/>
        </p:nvGrpSpPr>
        <p:grpSpPr>
          <a:xfrm>
            <a:off x="4083592" y="2310313"/>
            <a:ext cx="3942808" cy="3885360"/>
            <a:chOff x="2168546" y="2200389"/>
            <a:chExt cx="3942808" cy="3885360"/>
          </a:xfrm>
        </p:grpSpPr>
        <p:sp>
          <p:nvSpPr>
            <p:cNvPr id="8" name="Explosion 1 6"/>
            <p:cNvSpPr/>
            <p:nvPr/>
          </p:nvSpPr>
          <p:spPr>
            <a:xfrm rot="1731879">
              <a:off x="2168546" y="2200389"/>
              <a:ext cx="3942808" cy="3885360"/>
            </a:xfrm>
            <a:prstGeom prst="irregularSeal1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Oval 7"/>
            <p:cNvSpPr/>
            <p:nvPr/>
          </p:nvSpPr>
          <p:spPr>
            <a:xfrm>
              <a:off x="3635896" y="3861048"/>
              <a:ext cx="1080120" cy="432048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" name="Rectangle 8"/>
          <p:cNvSpPr/>
          <p:nvPr/>
        </p:nvSpPr>
        <p:spPr>
          <a:xfrm>
            <a:off x="7333661" y="4774923"/>
            <a:ext cx="113364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儷黑 Std W7" pitchFamily="34" charset="-120"/>
                <a:ea typeface="華康儷黑 Std W7" pitchFamily="34" charset="-120"/>
              </a:rPr>
              <a:t>？</a:t>
            </a:r>
            <a:endParaRPr lang="en-US" altLang="zh-TW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華康儷黑 Std W7" pitchFamily="34" charset="-120"/>
              <a:ea typeface="華康儷黑 Std W7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61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如何建立分類模型？</a:t>
            </a:r>
            <a:r>
              <a:rPr lang="en-US" altLang="zh-TW" dirty="0"/>
              <a:t>(2)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先觀察已經確定類別的細胞吧！</a:t>
            </a:r>
            <a:endParaRPr lang="en-US" altLang="zh-TW" dirty="0"/>
          </a:p>
          <a:p>
            <a:pPr lvl="1"/>
            <a:r>
              <a:rPr lang="zh-TW" altLang="en-US" dirty="0"/>
              <a:t>良性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/>
            </a:r>
            <a:br>
              <a:rPr lang="en-US" altLang="zh-TW" dirty="0"/>
            </a:br>
            <a:endParaRPr lang="en-US" altLang="zh-TW" dirty="0"/>
          </a:p>
          <a:p>
            <a:pPr lvl="1"/>
            <a:endParaRPr lang="en-US" altLang="zh-TW" dirty="0"/>
          </a:p>
          <a:p>
            <a:pPr lvl="1"/>
            <a:r>
              <a:rPr lang="zh-TW" altLang="en-US" dirty="0"/>
              <a:t>惡性</a:t>
            </a:r>
          </a:p>
          <a:p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11</a:t>
            </a:fld>
            <a:endParaRPr lang="zh-TW" altLang="en-US"/>
          </a:p>
        </p:txBody>
      </p:sp>
      <p:sp>
        <p:nvSpPr>
          <p:cNvPr id="19" name="Explosion 1 5"/>
          <p:cNvSpPr/>
          <p:nvPr/>
        </p:nvSpPr>
        <p:spPr>
          <a:xfrm rot="4431020">
            <a:off x="1187624" y="4708452"/>
            <a:ext cx="1395338" cy="1432613"/>
          </a:xfrm>
          <a:prstGeom prst="irregularSeal1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Oval 6"/>
          <p:cNvSpPr/>
          <p:nvPr/>
        </p:nvSpPr>
        <p:spPr>
          <a:xfrm>
            <a:off x="1706911" y="5320771"/>
            <a:ext cx="382249" cy="159305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Explosion 2 7"/>
          <p:cNvSpPr/>
          <p:nvPr/>
        </p:nvSpPr>
        <p:spPr>
          <a:xfrm rot="2857959">
            <a:off x="3082250" y="4687988"/>
            <a:ext cx="1728192" cy="1584176"/>
          </a:xfrm>
          <a:prstGeom prst="irregularSeal2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Explosion 1 8"/>
          <p:cNvSpPr/>
          <p:nvPr/>
        </p:nvSpPr>
        <p:spPr>
          <a:xfrm rot="17369016">
            <a:off x="7039025" y="4631189"/>
            <a:ext cx="1512168" cy="1567094"/>
          </a:xfrm>
          <a:prstGeom prst="irregularSeal1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Explosion 2 9"/>
          <p:cNvSpPr/>
          <p:nvPr/>
        </p:nvSpPr>
        <p:spPr>
          <a:xfrm rot="19568787">
            <a:off x="4986778" y="4701690"/>
            <a:ext cx="2088232" cy="1379735"/>
          </a:xfrm>
          <a:prstGeom prst="irregularSeal2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Oval 10"/>
          <p:cNvSpPr/>
          <p:nvPr/>
        </p:nvSpPr>
        <p:spPr>
          <a:xfrm>
            <a:off x="3707904" y="5373216"/>
            <a:ext cx="382249" cy="159305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Oval 11"/>
          <p:cNvSpPr/>
          <p:nvPr/>
        </p:nvSpPr>
        <p:spPr>
          <a:xfrm>
            <a:off x="5845935" y="5357927"/>
            <a:ext cx="382249" cy="159305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Oval 12"/>
          <p:cNvSpPr/>
          <p:nvPr/>
        </p:nvSpPr>
        <p:spPr>
          <a:xfrm>
            <a:off x="7603984" y="5301208"/>
            <a:ext cx="382249" cy="159305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Explosion 2 13"/>
          <p:cNvSpPr/>
          <p:nvPr/>
        </p:nvSpPr>
        <p:spPr>
          <a:xfrm rot="3247235">
            <a:off x="1189059" y="2238344"/>
            <a:ext cx="1800200" cy="1742970"/>
          </a:xfrm>
          <a:prstGeom prst="irregularSeal2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Oval 14"/>
          <p:cNvSpPr/>
          <p:nvPr/>
        </p:nvSpPr>
        <p:spPr>
          <a:xfrm>
            <a:off x="1839704" y="2909442"/>
            <a:ext cx="382249" cy="334460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Explosion 1 15"/>
          <p:cNvSpPr/>
          <p:nvPr/>
        </p:nvSpPr>
        <p:spPr>
          <a:xfrm rot="17793917">
            <a:off x="3538725" y="2290225"/>
            <a:ext cx="1224136" cy="1366511"/>
          </a:xfrm>
          <a:prstGeom prst="irregularSeal1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Oval 16"/>
          <p:cNvSpPr/>
          <p:nvPr/>
        </p:nvSpPr>
        <p:spPr>
          <a:xfrm>
            <a:off x="3946346" y="2806250"/>
            <a:ext cx="382249" cy="334460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Explosion 2 17"/>
          <p:cNvSpPr/>
          <p:nvPr/>
        </p:nvSpPr>
        <p:spPr>
          <a:xfrm rot="10210031">
            <a:off x="4960923" y="2023607"/>
            <a:ext cx="2016224" cy="1888119"/>
          </a:xfrm>
          <a:prstGeom prst="irregularSeal2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Oval 18"/>
          <p:cNvSpPr/>
          <p:nvPr/>
        </p:nvSpPr>
        <p:spPr>
          <a:xfrm>
            <a:off x="5845935" y="2775369"/>
            <a:ext cx="382249" cy="334460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Explosion 2 19"/>
          <p:cNvSpPr/>
          <p:nvPr/>
        </p:nvSpPr>
        <p:spPr>
          <a:xfrm rot="16664730">
            <a:off x="7028365" y="2285266"/>
            <a:ext cx="1642963" cy="1500619"/>
          </a:xfrm>
          <a:prstGeom prst="irregularSeal2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Oval 20"/>
          <p:cNvSpPr/>
          <p:nvPr/>
        </p:nvSpPr>
        <p:spPr>
          <a:xfrm>
            <a:off x="7658721" y="2927769"/>
            <a:ext cx="382249" cy="334460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130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如何建立分類模型？</a:t>
            </a:r>
            <a:r>
              <a:rPr lang="en-US" altLang="zh-TW" dirty="0"/>
              <a:t>(3)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451361"/>
            <a:ext cx="10972800" cy="681495"/>
          </a:xfrm>
        </p:spPr>
        <p:txBody>
          <a:bodyPr/>
          <a:lstStyle/>
          <a:p>
            <a:r>
              <a:rPr lang="zh-TW" altLang="en-US"/>
              <a:t>再分辨一次腫瘤細胞為良性還是惡性</a:t>
            </a:r>
            <a:r>
              <a:rPr lang="zh-TW" altLang="en-US" smtClean="0"/>
              <a:t>？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12</a:t>
            </a:fld>
            <a:endParaRPr lang="zh-TW" altLang="en-US"/>
          </a:p>
        </p:txBody>
      </p:sp>
      <p:grpSp>
        <p:nvGrpSpPr>
          <p:cNvPr id="7" name="Group 4"/>
          <p:cNvGrpSpPr/>
          <p:nvPr/>
        </p:nvGrpSpPr>
        <p:grpSpPr>
          <a:xfrm>
            <a:off x="3860407" y="2234531"/>
            <a:ext cx="3942808" cy="3885360"/>
            <a:chOff x="2168546" y="2200389"/>
            <a:chExt cx="3942808" cy="3885360"/>
          </a:xfrm>
        </p:grpSpPr>
        <p:sp>
          <p:nvSpPr>
            <p:cNvPr id="8" name="Explosion 1 5"/>
            <p:cNvSpPr/>
            <p:nvPr/>
          </p:nvSpPr>
          <p:spPr>
            <a:xfrm rot="1731879">
              <a:off x="2168546" y="2200389"/>
              <a:ext cx="3942808" cy="3885360"/>
            </a:xfrm>
            <a:prstGeom prst="irregularSeal1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Oval 6"/>
            <p:cNvSpPr/>
            <p:nvPr/>
          </p:nvSpPr>
          <p:spPr>
            <a:xfrm>
              <a:off x="3635896" y="3861048"/>
              <a:ext cx="1080120" cy="432048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" name="Multiply 7"/>
          <p:cNvSpPr/>
          <p:nvPr/>
        </p:nvSpPr>
        <p:spPr>
          <a:xfrm>
            <a:off x="6047837" y="4327238"/>
            <a:ext cx="1944216" cy="1944216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466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effectLst/>
              </a:rPr>
              <a:t>分類模型分析</a:t>
            </a:r>
            <a:r>
              <a:rPr lang="zh-TW" altLang="zh-TW" dirty="0" smtClean="0">
                <a:effectLst/>
              </a:rPr>
              <a:t>流程</a:t>
            </a:r>
            <a:r>
              <a:rPr lang="en-US" altLang="zh-TW" dirty="0" smtClean="0">
                <a:effectLst/>
              </a:rPr>
              <a:t>(1)</a:t>
            </a:r>
            <a:r>
              <a:rPr lang="zh-TW" altLang="zh-TW" dirty="0" smtClean="0">
                <a:effectLst/>
              </a:rPr>
              <a:t> 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13</a:t>
            </a:fld>
            <a:endParaRPr lang="zh-TW" altLang="en-US"/>
          </a:p>
        </p:txBody>
      </p:sp>
      <p:sp>
        <p:nvSpPr>
          <p:cNvPr id="7" name="流程圖: 磁碟 4"/>
          <p:cNvSpPr/>
          <p:nvPr/>
        </p:nvSpPr>
        <p:spPr>
          <a:xfrm>
            <a:off x="3294260" y="1988840"/>
            <a:ext cx="1286190" cy="1065126"/>
          </a:xfrm>
          <a:prstGeom prst="flowChartMagneticDisk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</a:rPr>
              <a:t>訓練資料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8" name="流程圖: 磁碟 5"/>
          <p:cNvSpPr/>
          <p:nvPr/>
        </p:nvSpPr>
        <p:spPr>
          <a:xfrm>
            <a:off x="5159896" y="1988840"/>
            <a:ext cx="1286190" cy="1065126"/>
          </a:xfrm>
          <a:prstGeom prst="flowChartMagneticDisk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</a:rPr>
              <a:t>測試資料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9" name="流程圖: 磁碟 6"/>
          <p:cNvSpPr/>
          <p:nvPr/>
        </p:nvSpPr>
        <p:spPr>
          <a:xfrm>
            <a:off x="7200782" y="1988840"/>
            <a:ext cx="1286190" cy="1065126"/>
          </a:xfrm>
          <a:prstGeom prst="flowChartMagneticDisk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</a:rPr>
              <a:t>新資料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962667" y="1823043"/>
            <a:ext cx="3808325" cy="1356528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7025532" y="1823043"/>
            <a:ext cx="1615052" cy="1356528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4081999" y="146053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已知類別資料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7048228" y="145360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未知</a:t>
            </a:r>
            <a:r>
              <a:rPr lang="zh-TW" altLang="en-US" dirty="0" smtClean="0"/>
              <a:t>類別資料</a:t>
            </a:r>
            <a:endParaRPr lang="zh-TW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3294260" y="4067426"/>
            <a:ext cx="1286190" cy="7938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</a:rPr>
              <a:t>學習模型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412177" y="4302140"/>
            <a:ext cx="1286190" cy="7938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326611" y="4228450"/>
            <a:ext cx="1286190" cy="7938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241045" y="4154760"/>
            <a:ext cx="1286190" cy="7938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159896" y="4067426"/>
            <a:ext cx="1286190" cy="7938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</a:rPr>
              <a:t>分類模型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200782" y="4067425"/>
            <a:ext cx="1286190" cy="7938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</a:rPr>
              <a:t>應用模型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0" name="流程圖: 文件 19"/>
          <p:cNvSpPr/>
          <p:nvPr/>
        </p:nvSpPr>
        <p:spPr>
          <a:xfrm>
            <a:off x="3294260" y="5283527"/>
            <a:ext cx="1286190" cy="854111"/>
          </a:xfrm>
          <a:prstGeom prst="flowChartDocumen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</a:rPr>
              <a:t>學習</a:t>
            </a:r>
            <a:r>
              <a:rPr lang="en-US" altLang="zh-TW" dirty="0" smtClean="0">
                <a:solidFill>
                  <a:schemeClr val="tx1"/>
                </a:solidFill>
              </a:rPr>
              <a:t/>
            </a:r>
            <a:br>
              <a:rPr lang="en-US" altLang="zh-TW" dirty="0" smtClean="0">
                <a:solidFill>
                  <a:schemeClr val="tx1"/>
                </a:solidFill>
              </a:rPr>
            </a:br>
            <a:r>
              <a:rPr lang="zh-TW" altLang="en-US" dirty="0" smtClean="0">
                <a:solidFill>
                  <a:schemeClr val="tx1"/>
                </a:solidFill>
              </a:rPr>
              <a:t>演算法</a:t>
            </a:r>
            <a:endParaRPr lang="zh-TW" altLang="en-US" dirty="0">
              <a:solidFill>
                <a:schemeClr val="tx1"/>
              </a:solidFill>
            </a:endParaRPr>
          </a:p>
        </p:txBody>
      </p:sp>
      <p:cxnSp>
        <p:nvCxnSpPr>
          <p:cNvPr id="21" name="直線單箭頭接點 22"/>
          <p:cNvCxnSpPr>
            <a:stCxn id="10" idx="3"/>
            <a:endCxn id="17" idx="0"/>
          </p:cNvCxnSpPr>
          <p:nvPr/>
        </p:nvCxnSpPr>
        <p:spPr>
          <a:xfrm>
            <a:off x="3937355" y="3053966"/>
            <a:ext cx="0" cy="101346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3"/>
          <p:cNvCxnSpPr>
            <a:stCxn id="11" idx="3"/>
            <a:endCxn id="18" idx="0"/>
          </p:cNvCxnSpPr>
          <p:nvPr/>
        </p:nvCxnSpPr>
        <p:spPr>
          <a:xfrm>
            <a:off x="5802991" y="3053966"/>
            <a:ext cx="0" cy="101346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4"/>
          <p:cNvCxnSpPr>
            <a:stCxn id="24" idx="0"/>
            <a:endCxn id="12" idx="3"/>
          </p:cNvCxnSpPr>
          <p:nvPr/>
        </p:nvCxnSpPr>
        <p:spPr>
          <a:xfrm flipV="1">
            <a:off x="7843877" y="3053966"/>
            <a:ext cx="0" cy="1013459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6"/>
          <p:cNvCxnSpPr>
            <a:stCxn id="17" idx="3"/>
            <a:endCxn id="18" idx="1"/>
          </p:cNvCxnSpPr>
          <p:nvPr/>
        </p:nvCxnSpPr>
        <p:spPr>
          <a:xfrm>
            <a:off x="4580450" y="4464336"/>
            <a:ext cx="57944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7"/>
          <p:cNvCxnSpPr>
            <a:stCxn id="18" idx="3"/>
            <a:endCxn id="24" idx="1"/>
          </p:cNvCxnSpPr>
          <p:nvPr/>
        </p:nvCxnSpPr>
        <p:spPr>
          <a:xfrm flipV="1">
            <a:off x="6446086" y="4464335"/>
            <a:ext cx="754696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8"/>
          <p:cNvCxnSpPr>
            <a:stCxn id="25" idx="0"/>
            <a:endCxn id="17" idx="2"/>
          </p:cNvCxnSpPr>
          <p:nvPr/>
        </p:nvCxnSpPr>
        <p:spPr>
          <a:xfrm flipV="1">
            <a:off x="3937355" y="4861245"/>
            <a:ext cx="0" cy="42228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/>
          <p:cNvSpPr txBox="1"/>
          <p:nvPr/>
        </p:nvSpPr>
        <p:spPr>
          <a:xfrm>
            <a:off x="3932503" y="344468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建立</a:t>
            </a:r>
            <a:endParaRPr lang="zh-TW" altLang="en-US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5801374" y="343250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評估</a:t>
            </a:r>
            <a:endParaRPr lang="zh-TW" altLang="en-US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7869210" y="34388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預測</a:t>
            </a:r>
            <a:endParaRPr lang="zh-TW" altLang="en-US" dirty="0"/>
          </a:p>
        </p:txBody>
      </p:sp>
      <p:cxnSp>
        <p:nvCxnSpPr>
          <p:cNvPr id="30" name="直線單箭頭接點 42"/>
          <p:cNvCxnSpPr>
            <a:stCxn id="15" idx="3"/>
            <a:endCxn id="16" idx="1"/>
          </p:cNvCxnSpPr>
          <p:nvPr/>
        </p:nvCxnSpPr>
        <p:spPr>
          <a:xfrm flipV="1">
            <a:off x="5651659" y="1638269"/>
            <a:ext cx="1396569" cy="6929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/>
          <p:cNvSpPr txBox="1"/>
          <p:nvPr/>
        </p:nvSpPr>
        <p:spPr>
          <a:xfrm>
            <a:off x="5940334" y="129053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預測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4379056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7" grpId="0"/>
      <p:bldP spid="28" grpId="0"/>
      <p:bldP spid="29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effectLst/>
              </a:rPr>
              <a:t>分類模型分析</a:t>
            </a:r>
            <a:r>
              <a:rPr lang="zh-TW" altLang="zh-TW" dirty="0" smtClean="0">
                <a:effectLst/>
              </a:rPr>
              <a:t>流程</a:t>
            </a:r>
            <a:r>
              <a:rPr lang="en-US" altLang="zh-TW" dirty="0" smtClean="0">
                <a:effectLst/>
              </a:rPr>
              <a:t>(2)</a:t>
            </a:r>
            <a:r>
              <a:rPr lang="zh-TW" altLang="zh-TW" dirty="0" smtClean="0">
                <a:effectLst/>
              </a:rPr>
              <a:t> 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14</a:t>
            </a:fld>
            <a:endParaRPr lang="zh-TW" altLang="en-US"/>
          </a:p>
        </p:txBody>
      </p:sp>
      <p:grpSp>
        <p:nvGrpSpPr>
          <p:cNvPr id="31" name="畫布 102"/>
          <p:cNvGrpSpPr/>
          <p:nvPr/>
        </p:nvGrpSpPr>
        <p:grpSpPr>
          <a:xfrm>
            <a:off x="2918718" y="1556792"/>
            <a:ext cx="5818882" cy="3897816"/>
            <a:chOff x="0" y="0"/>
            <a:chExt cx="2149475" cy="1439840"/>
          </a:xfrm>
        </p:grpSpPr>
        <p:sp>
          <p:nvSpPr>
            <p:cNvPr id="32" name="矩形 31"/>
            <p:cNvSpPr/>
            <p:nvPr/>
          </p:nvSpPr>
          <p:spPr>
            <a:xfrm>
              <a:off x="0" y="0"/>
              <a:ext cx="2149475" cy="1439545"/>
            </a:xfrm>
            <a:prstGeom prst="rect">
              <a:avLst/>
            </a:prstGeom>
          </p:spPr>
        </p:sp>
        <p:cxnSp>
          <p:nvCxnSpPr>
            <p:cNvPr id="33" name="直線單箭頭接點 36"/>
            <p:cNvCxnSpPr/>
            <p:nvPr/>
          </p:nvCxnSpPr>
          <p:spPr>
            <a:xfrm>
              <a:off x="413385" y="1132840"/>
              <a:ext cx="157988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直線單箭頭接點 37"/>
            <p:cNvCxnSpPr/>
            <p:nvPr/>
          </p:nvCxnSpPr>
          <p:spPr>
            <a:xfrm flipV="1">
              <a:off x="504825" y="76200"/>
              <a:ext cx="0" cy="118364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/>
          </p:nvSpPr>
          <p:spPr>
            <a:xfrm>
              <a:off x="1663066" y="787400"/>
              <a:ext cx="45719" cy="4571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36" name="等腰三角形 43"/>
            <p:cNvSpPr/>
            <p:nvPr/>
          </p:nvSpPr>
          <p:spPr>
            <a:xfrm flipH="1">
              <a:off x="848031" y="421640"/>
              <a:ext cx="53034" cy="45719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37" name="文字方塊 36"/>
            <p:cNvSpPr txBox="1"/>
            <p:nvPr/>
          </p:nvSpPr>
          <p:spPr>
            <a:xfrm>
              <a:off x="1670345" y="1145200"/>
              <a:ext cx="443865" cy="2946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400">
                  <a:effectLst/>
                  <a:latin typeface="Times New Roman" charset="0"/>
                  <a:cs typeface="Times New Roman" charset="0"/>
                </a:rPr>
                <a:t>收入</a:t>
              </a:r>
              <a:endParaRPr lang="zh-TW" sz="3600">
                <a:effectLst/>
                <a:latin typeface="新細明體" charset="-120"/>
                <a:cs typeface="新細明體" charset="-120"/>
              </a:endParaRPr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0" y="76200"/>
              <a:ext cx="443865" cy="2946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400">
                  <a:effectLst/>
                  <a:latin typeface="Times New Roman" charset="0"/>
                  <a:cs typeface="Times New Roman" charset="0"/>
                </a:rPr>
                <a:t>年齡</a:t>
              </a:r>
              <a:endParaRPr lang="zh-TW" sz="3600">
                <a:effectLst/>
                <a:latin typeface="新細明體" charset="-120"/>
                <a:cs typeface="新細明體" charset="-120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1020105" y="788034"/>
              <a:ext cx="45085" cy="4508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1172505" y="639400"/>
              <a:ext cx="45085" cy="4508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1583985" y="576240"/>
              <a:ext cx="45085" cy="4508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1553505" y="403520"/>
              <a:ext cx="45085" cy="4508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1782105" y="637200"/>
              <a:ext cx="45085" cy="4508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1182665" y="896280"/>
              <a:ext cx="45085" cy="4508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1406185" y="667680"/>
              <a:ext cx="45085" cy="4508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1431585" y="907075"/>
              <a:ext cx="45085" cy="4508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47" name="等腰三角形 58"/>
            <p:cNvSpPr/>
            <p:nvPr/>
          </p:nvSpPr>
          <p:spPr>
            <a:xfrm flipH="1">
              <a:off x="708320" y="240960"/>
              <a:ext cx="52705" cy="45085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48" name="等腰三角形 59"/>
            <p:cNvSpPr/>
            <p:nvPr/>
          </p:nvSpPr>
          <p:spPr>
            <a:xfrm flipH="1">
              <a:off x="1101385" y="475275"/>
              <a:ext cx="52705" cy="45085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49" name="等腰三角形 60"/>
            <p:cNvSpPr/>
            <p:nvPr/>
          </p:nvSpPr>
          <p:spPr>
            <a:xfrm flipH="1">
              <a:off x="1456985" y="220640"/>
              <a:ext cx="52705" cy="45085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50" name="等腰三角形 97"/>
            <p:cNvSpPr/>
            <p:nvPr/>
          </p:nvSpPr>
          <p:spPr>
            <a:xfrm flipH="1">
              <a:off x="644185" y="520360"/>
              <a:ext cx="52705" cy="45085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51" name="等腰三角形 98"/>
            <p:cNvSpPr/>
            <p:nvPr/>
          </p:nvSpPr>
          <p:spPr>
            <a:xfrm flipH="1">
              <a:off x="813730" y="684485"/>
              <a:ext cx="52705" cy="45085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52" name="等腰三角形 99"/>
            <p:cNvSpPr/>
            <p:nvPr/>
          </p:nvSpPr>
          <p:spPr>
            <a:xfrm flipH="1">
              <a:off x="761025" y="947080"/>
              <a:ext cx="52705" cy="45085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53" name="等腰三角形 100"/>
            <p:cNvSpPr/>
            <p:nvPr/>
          </p:nvSpPr>
          <p:spPr>
            <a:xfrm flipH="1">
              <a:off x="1096305" y="276520"/>
              <a:ext cx="52705" cy="45085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54" name="等腰三角形 101"/>
            <p:cNvSpPr/>
            <p:nvPr/>
          </p:nvSpPr>
          <p:spPr>
            <a:xfrm flipH="1">
              <a:off x="1319825" y="467359"/>
              <a:ext cx="52705" cy="45085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0690184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effectLst/>
              </a:rPr>
              <a:t>分類模型分析</a:t>
            </a:r>
            <a:r>
              <a:rPr lang="zh-TW" altLang="zh-TW" dirty="0" smtClean="0">
                <a:effectLst/>
              </a:rPr>
              <a:t>流程</a:t>
            </a:r>
            <a:r>
              <a:rPr lang="en-US" altLang="zh-TW" dirty="0" smtClean="0">
                <a:effectLst/>
              </a:rPr>
              <a:t>(3)</a:t>
            </a:r>
            <a:r>
              <a:rPr lang="zh-TW" altLang="zh-TW" dirty="0" smtClean="0">
                <a:effectLst/>
              </a:rPr>
              <a:t> 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15</a:t>
            </a:fld>
            <a:endParaRPr lang="zh-TW" altLang="en-US"/>
          </a:p>
        </p:txBody>
      </p:sp>
      <p:grpSp>
        <p:nvGrpSpPr>
          <p:cNvPr id="7" name="畫布 28"/>
          <p:cNvGrpSpPr/>
          <p:nvPr/>
        </p:nvGrpSpPr>
        <p:grpSpPr>
          <a:xfrm>
            <a:off x="407368" y="1628800"/>
            <a:ext cx="11567229" cy="4032448"/>
            <a:chOff x="0" y="0"/>
            <a:chExt cx="4932680" cy="171958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4932680" cy="1719580"/>
            </a:xfrm>
            <a:prstGeom prst="rect">
              <a:avLst/>
            </a:prstGeom>
          </p:spPr>
        </p:sp>
        <p:cxnSp>
          <p:nvCxnSpPr>
            <p:cNvPr id="9" name="直線單箭頭接點 29"/>
            <p:cNvCxnSpPr/>
            <p:nvPr/>
          </p:nvCxnSpPr>
          <p:spPr>
            <a:xfrm>
              <a:off x="589280" y="1213825"/>
              <a:ext cx="157988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線單箭頭接點 30"/>
            <p:cNvCxnSpPr/>
            <p:nvPr/>
          </p:nvCxnSpPr>
          <p:spPr>
            <a:xfrm flipV="1">
              <a:off x="680720" y="157480"/>
              <a:ext cx="0" cy="118364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等腰三角形 34"/>
            <p:cNvSpPr/>
            <p:nvPr/>
          </p:nvSpPr>
          <p:spPr>
            <a:xfrm flipH="1">
              <a:off x="1023926" y="502625"/>
              <a:ext cx="53034" cy="45719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846240" y="1226185"/>
              <a:ext cx="443865" cy="2946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000">
                  <a:effectLst/>
                  <a:latin typeface="Times New Roman" charset="0"/>
                  <a:cs typeface="Times New Roman" charset="0"/>
                </a:rPr>
                <a:t>收入</a:t>
              </a:r>
              <a:endParaRPr lang="zh-TW" sz="3200">
                <a:effectLst/>
                <a:latin typeface="新細明體" charset="-120"/>
                <a:cs typeface="新細明體" charset="-12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175895" y="157480"/>
              <a:ext cx="443865" cy="2946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000">
                  <a:effectLst/>
                  <a:latin typeface="Times New Roman" charset="0"/>
                  <a:cs typeface="Times New Roman" charset="0"/>
                </a:rPr>
                <a:t>年齡</a:t>
              </a:r>
              <a:endParaRPr lang="zh-TW" sz="3200">
                <a:effectLst/>
                <a:latin typeface="新細明體" charset="-120"/>
                <a:cs typeface="新細明體" charset="-12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759880" y="657225"/>
              <a:ext cx="45085" cy="4508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15" name="矩形 14"/>
            <p:cNvSpPr/>
            <p:nvPr/>
          </p:nvSpPr>
          <p:spPr>
            <a:xfrm>
              <a:off x="1729400" y="484505"/>
              <a:ext cx="45085" cy="4508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16" name="矩形 15"/>
            <p:cNvSpPr/>
            <p:nvPr/>
          </p:nvSpPr>
          <p:spPr>
            <a:xfrm>
              <a:off x="1958000" y="718185"/>
              <a:ext cx="45085" cy="4508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17" name="矩形 16"/>
            <p:cNvSpPr/>
            <p:nvPr/>
          </p:nvSpPr>
          <p:spPr>
            <a:xfrm>
              <a:off x="1358560" y="977265"/>
              <a:ext cx="45085" cy="4508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18" name="矩形 17"/>
            <p:cNvSpPr/>
            <p:nvPr/>
          </p:nvSpPr>
          <p:spPr>
            <a:xfrm>
              <a:off x="1582080" y="748665"/>
              <a:ext cx="45085" cy="4508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19" name="矩形 18"/>
            <p:cNvSpPr/>
            <p:nvPr/>
          </p:nvSpPr>
          <p:spPr>
            <a:xfrm>
              <a:off x="1607480" y="988060"/>
              <a:ext cx="45085" cy="4508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20" name="等腰三角形 91"/>
            <p:cNvSpPr/>
            <p:nvPr/>
          </p:nvSpPr>
          <p:spPr>
            <a:xfrm flipH="1">
              <a:off x="1632880" y="301625"/>
              <a:ext cx="52705" cy="45085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21" name="等腰三角形 92"/>
            <p:cNvSpPr/>
            <p:nvPr/>
          </p:nvSpPr>
          <p:spPr>
            <a:xfrm flipH="1">
              <a:off x="820080" y="601345"/>
              <a:ext cx="52705" cy="45085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22" name="等腰三角形 93"/>
            <p:cNvSpPr/>
            <p:nvPr/>
          </p:nvSpPr>
          <p:spPr>
            <a:xfrm flipH="1">
              <a:off x="989625" y="765470"/>
              <a:ext cx="52705" cy="45085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23" name="等腰三角形 94"/>
            <p:cNvSpPr/>
            <p:nvPr/>
          </p:nvSpPr>
          <p:spPr>
            <a:xfrm flipH="1">
              <a:off x="936920" y="1028065"/>
              <a:ext cx="52705" cy="45085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24" name="等腰三角形 95"/>
            <p:cNvSpPr/>
            <p:nvPr/>
          </p:nvSpPr>
          <p:spPr>
            <a:xfrm flipH="1">
              <a:off x="1272200" y="357505"/>
              <a:ext cx="52705" cy="45085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cxnSp>
          <p:nvCxnSpPr>
            <p:cNvPr id="25" name="直線單箭頭接點 126"/>
            <p:cNvCxnSpPr/>
            <p:nvPr/>
          </p:nvCxnSpPr>
          <p:spPr>
            <a:xfrm>
              <a:off x="2960325" y="1213485"/>
              <a:ext cx="157988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直線單箭頭接點 127"/>
            <p:cNvCxnSpPr/>
            <p:nvPr/>
          </p:nvCxnSpPr>
          <p:spPr>
            <a:xfrm flipV="1">
              <a:off x="3051765" y="157480"/>
              <a:ext cx="0" cy="118364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矩形 26"/>
            <p:cNvSpPr/>
            <p:nvPr/>
          </p:nvSpPr>
          <p:spPr>
            <a:xfrm>
              <a:off x="4210005" y="868045"/>
              <a:ext cx="45085" cy="4508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4216990" y="1226185"/>
              <a:ext cx="443865" cy="2946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000">
                  <a:effectLst/>
                  <a:latin typeface="Times New Roman" charset="0"/>
                  <a:cs typeface="Times New Roman" charset="0"/>
                </a:rPr>
                <a:t>收入</a:t>
              </a:r>
              <a:endParaRPr lang="zh-TW" sz="3200">
                <a:effectLst/>
                <a:latin typeface="新細明體" charset="-120"/>
                <a:cs typeface="新細明體" charset="-120"/>
              </a:endParaRPr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2546940" y="157480"/>
              <a:ext cx="443865" cy="2946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000">
                  <a:effectLst/>
                  <a:latin typeface="Times New Roman" charset="0"/>
                  <a:cs typeface="Times New Roman" charset="0"/>
                </a:rPr>
                <a:t>年齡</a:t>
              </a:r>
              <a:endParaRPr lang="zh-TW" sz="3200">
                <a:effectLst/>
                <a:latin typeface="新細明體" charset="-120"/>
                <a:cs typeface="新細明體" charset="-12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3566750" y="868680"/>
              <a:ext cx="45085" cy="4508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31" name="矩形 30"/>
            <p:cNvSpPr/>
            <p:nvPr/>
          </p:nvSpPr>
          <p:spPr>
            <a:xfrm>
              <a:off x="3719150" y="720090"/>
              <a:ext cx="45085" cy="4508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32" name="等腰三角形 140"/>
            <p:cNvSpPr/>
            <p:nvPr/>
          </p:nvSpPr>
          <p:spPr>
            <a:xfrm flipH="1">
              <a:off x="3254965" y="321945"/>
              <a:ext cx="52705" cy="45085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33" name="等腰三角形 141"/>
            <p:cNvSpPr/>
            <p:nvPr/>
          </p:nvSpPr>
          <p:spPr>
            <a:xfrm flipH="1">
              <a:off x="3648030" y="556260"/>
              <a:ext cx="52705" cy="45085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34" name="等腰三角形 147"/>
            <p:cNvSpPr/>
            <p:nvPr/>
          </p:nvSpPr>
          <p:spPr>
            <a:xfrm flipH="1">
              <a:off x="3866470" y="548005"/>
              <a:ext cx="52705" cy="45085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35" name="文字方塊 34"/>
            <p:cNvSpPr txBox="1"/>
            <p:nvPr/>
          </p:nvSpPr>
          <p:spPr>
            <a:xfrm>
              <a:off x="1031535" y="1389040"/>
              <a:ext cx="697865" cy="2946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000">
                  <a:effectLst/>
                  <a:latin typeface="Times New Roman" charset="0"/>
                  <a:cs typeface="Times New Roman" charset="0"/>
                </a:rPr>
                <a:t>訓練資料</a:t>
              </a:r>
              <a:endParaRPr lang="zh-TW" sz="3200">
                <a:effectLst/>
                <a:latin typeface="新細明體" charset="-120"/>
                <a:cs typeface="新細明體" charset="-120"/>
              </a:endParaRPr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3519125" y="1389040"/>
              <a:ext cx="697865" cy="2946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000">
                  <a:effectLst/>
                  <a:latin typeface="Times New Roman" charset="0"/>
                  <a:cs typeface="Times New Roman" charset="0"/>
                </a:rPr>
                <a:t>測試資料</a:t>
              </a:r>
              <a:endParaRPr lang="zh-TW" sz="3200">
                <a:effectLst/>
                <a:latin typeface="新細明體" charset="-120"/>
                <a:cs typeface="新細明體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155799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effectLst/>
              </a:rPr>
              <a:t>分類模型分析</a:t>
            </a:r>
            <a:r>
              <a:rPr lang="zh-TW" altLang="zh-TW" dirty="0" smtClean="0">
                <a:effectLst/>
              </a:rPr>
              <a:t>流程</a:t>
            </a:r>
            <a:r>
              <a:rPr lang="en-US" altLang="zh-TW" dirty="0" smtClean="0">
                <a:effectLst/>
              </a:rPr>
              <a:t>(4)</a:t>
            </a:r>
            <a:r>
              <a:rPr lang="zh-TW" altLang="zh-TW" dirty="0" smtClean="0">
                <a:effectLst/>
              </a:rPr>
              <a:t> 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16</a:t>
            </a:fld>
            <a:endParaRPr lang="zh-TW" altLang="en-US"/>
          </a:p>
        </p:txBody>
      </p:sp>
      <p:grpSp>
        <p:nvGrpSpPr>
          <p:cNvPr id="7" name="畫布 178"/>
          <p:cNvGrpSpPr/>
          <p:nvPr/>
        </p:nvGrpSpPr>
        <p:grpSpPr>
          <a:xfrm>
            <a:off x="2855640" y="1701041"/>
            <a:ext cx="5685970" cy="4248472"/>
            <a:chOff x="0" y="0"/>
            <a:chExt cx="2372799" cy="177292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2372360" cy="1772920"/>
            </a:xfrm>
            <a:prstGeom prst="rect">
              <a:avLst/>
            </a:prstGeom>
          </p:spPr>
        </p:sp>
        <p:cxnSp>
          <p:nvCxnSpPr>
            <p:cNvPr id="9" name="直線單箭頭接點 150"/>
            <p:cNvCxnSpPr/>
            <p:nvPr/>
          </p:nvCxnSpPr>
          <p:spPr>
            <a:xfrm>
              <a:off x="671974" y="1200490"/>
              <a:ext cx="157988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線單箭頭接點 151"/>
            <p:cNvCxnSpPr/>
            <p:nvPr/>
          </p:nvCxnSpPr>
          <p:spPr>
            <a:xfrm flipV="1">
              <a:off x="763414" y="144145"/>
              <a:ext cx="0" cy="118364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等腰三角形 152"/>
            <p:cNvSpPr/>
            <p:nvPr/>
          </p:nvSpPr>
          <p:spPr>
            <a:xfrm flipH="1">
              <a:off x="1106620" y="489290"/>
              <a:ext cx="53034" cy="45719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928934" y="1212850"/>
              <a:ext cx="443865" cy="2946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000">
                  <a:effectLst/>
                  <a:latin typeface="Times New Roman" charset="0"/>
                  <a:cs typeface="Times New Roman" charset="0"/>
                </a:rPr>
                <a:t>收入</a:t>
              </a:r>
              <a:endParaRPr lang="zh-TW" sz="3200">
                <a:effectLst/>
                <a:latin typeface="新細明體" charset="-120"/>
                <a:cs typeface="新細明體" charset="-12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258589" y="144145"/>
              <a:ext cx="443865" cy="2946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000">
                  <a:effectLst/>
                  <a:latin typeface="Times New Roman" charset="0"/>
                  <a:cs typeface="Times New Roman" charset="0"/>
                </a:rPr>
                <a:t>年齡</a:t>
              </a:r>
              <a:endParaRPr lang="zh-TW" sz="3200">
                <a:effectLst/>
                <a:latin typeface="新細明體" charset="-120"/>
                <a:cs typeface="新細明體" charset="-12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842574" y="643890"/>
              <a:ext cx="45085" cy="4508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15" name="矩形 14"/>
            <p:cNvSpPr/>
            <p:nvPr/>
          </p:nvSpPr>
          <p:spPr>
            <a:xfrm>
              <a:off x="1812094" y="471170"/>
              <a:ext cx="45085" cy="4508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16" name="矩形 15"/>
            <p:cNvSpPr/>
            <p:nvPr/>
          </p:nvSpPr>
          <p:spPr>
            <a:xfrm>
              <a:off x="2040694" y="704850"/>
              <a:ext cx="45085" cy="4508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17" name="矩形 16"/>
            <p:cNvSpPr/>
            <p:nvPr/>
          </p:nvSpPr>
          <p:spPr>
            <a:xfrm>
              <a:off x="1441254" y="963930"/>
              <a:ext cx="45085" cy="4508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18" name="矩形 17"/>
            <p:cNvSpPr/>
            <p:nvPr/>
          </p:nvSpPr>
          <p:spPr>
            <a:xfrm>
              <a:off x="1664774" y="735330"/>
              <a:ext cx="45085" cy="4508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19" name="矩形 18"/>
            <p:cNvSpPr/>
            <p:nvPr/>
          </p:nvSpPr>
          <p:spPr>
            <a:xfrm>
              <a:off x="1690174" y="974725"/>
              <a:ext cx="45085" cy="4508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20" name="等腰三角形 161"/>
            <p:cNvSpPr/>
            <p:nvPr/>
          </p:nvSpPr>
          <p:spPr>
            <a:xfrm flipH="1">
              <a:off x="1715574" y="288290"/>
              <a:ext cx="52705" cy="45085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21" name="等腰三角形 162"/>
            <p:cNvSpPr/>
            <p:nvPr/>
          </p:nvSpPr>
          <p:spPr>
            <a:xfrm flipH="1">
              <a:off x="902774" y="588010"/>
              <a:ext cx="52705" cy="45085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22" name="等腰三角形 163"/>
            <p:cNvSpPr/>
            <p:nvPr/>
          </p:nvSpPr>
          <p:spPr>
            <a:xfrm flipH="1">
              <a:off x="1072319" y="752135"/>
              <a:ext cx="52705" cy="45085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23" name="等腰三角形 164"/>
            <p:cNvSpPr/>
            <p:nvPr/>
          </p:nvSpPr>
          <p:spPr>
            <a:xfrm flipH="1">
              <a:off x="1019614" y="1014730"/>
              <a:ext cx="52705" cy="45085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24" name="等腰三角形 165"/>
            <p:cNvSpPr/>
            <p:nvPr/>
          </p:nvSpPr>
          <p:spPr>
            <a:xfrm flipH="1">
              <a:off x="1354894" y="344170"/>
              <a:ext cx="52705" cy="45085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cxnSp>
          <p:nvCxnSpPr>
            <p:cNvPr id="25" name="直線接點 24"/>
            <p:cNvCxnSpPr/>
            <p:nvPr/>
          </p:nvCxnSpPr>
          <p:spPr>
            <a:xfrm flipV="1">
              <a:off x="924409" y="110150"/>
              <a:ext cx="1082040" cy="12598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直線接點 25"/>
            <p:cNvCxnSpPr/>
            <p:nvPr/>
          </p:nvCxnSpPr>
          <p:spPr>
            <a:xfrm flipV="1">
              <a:off x="606864" y="371770"/>
              <a:ext cx="1719580" cy="54864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直線接點 26"/>
            <p:cNvCxnSpPr/>
            <p:nvPr/>
          </p:nvCxnSpPr>
          <p:spPr>
            <a:xfrm flipH="1">
              <a:off x="1268874" y="54270"/>
              <a:ext cx="244815" cy="1332865"/>
            </a:xfrm>
            <a:prstGeom prst="line">
              <a:avLst/>
            </a:prstGeom>
            <a:ln>
              <a:prstDash val="lgDashDot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文字方塊 27"/>
            <p:cNvSpPr txBox="1"/>
            <p:nvPr/>
          </p:nvSpPr>
          <p:spPr>
            <a:xfrm>
              <a:off x="460224" y="1364910"/>
              <a:ext cx="570865" cy="2946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000">
                  <a:effectLst/>
                  <a:latin typeface="Times New Roman" charset="0"/>
                  <a:cs typeface="Times New Roman" charset="0"/>
                </a:rPr>
                <a:t>模型一</a:t>
              </a:r>
              <a:endParaRPr lang="zh-TW" sz="3200">
                <a:effectLst/>
                <a:latin typeface="新細明體" charset="-120"/>
                <a:cs typeface="新細明體" charset="-120"/>
              </a:endParaRPr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171624" y="857840"/>
              <a:ext cx="570865" cy="2946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000">
                  <a:effectLst/>
                  <a:latin typeface="Times New Roman" charset="0"/>
                  <a:cs typeface="Times New Roman" charset="0"/>
                </a:rPr>
                <a:t>模型二</a:t>
              </a:r>
              <a:endParaRPr lang="zh-TW" sz="3200">
                <a:effectLst/>
                <a:latin typeface="新細明體" charset="-120"/>
                <a:cs typeface="新細明體" charset="-120"/>
              </a:endParaRPr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1136499" y="1359830"/>
              <a:ext cx="570865" cy="2946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000">
                  <a:effectLst/>
                  <a:latin typeface="Times New Roman" charset="0"/>
                  <a:cs typeface="Times New Roman" charset="0"/>
                </a:rPr>
                <a:t>模型三</a:t>
              </a:r>
              <a:endParaRPr lang="zh-TW" sz="3200">
                <a:effectLst/>
                <a:latin typeface="新細明體" charset="-120"/>
                <a:cs typeface="新細明體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3348161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effectLst/>
              </a:rPr>
              <a:t>分類模型分析</a:t>
            </a:r>
            <a:r>
              <a:rPr lang="zh-TW" altLang="zh-TW" dirty="0" smtClean="0">
                <a:effectLst/>
              </a:rPr>
              <a:t>流程</a:t>
            </a:r>
            <a:r>
              <a:rPr lang="en-US" altLang="zh-TW" dirty="0" smtClean="0">
                <a:effectLst/>
              </a:rPr>
              <a:t>(5)</a:t>
            </a:r>
            <a:r>
              <a:rPr lang="zh-TW" altLang="zh-TW" dirty="0" smtClean="0">
                <a:effectLst/>
              </a:rPr>
              <a:t> 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17</a:t>
            </a:fld>
            <a:endParaRPr lang="zh-TW" altLang="en-US"/>
          </a:p>
        </p:txBody>
      </p:sp>
      <p:grpSp>
        <p:nvGrpSpPr>
          <p:cNvPr id="7" name="畫布 256"/>
          <p:cNvGrpSpPr/>
          <p:nvPr/>
        </p:nvGrpSpPr>
        <p:grpSpPr>
          <a:xfrm>
            <a:off x="2987187" y="1772816"/>
            <a:ext cx="5750413" cy="3995826"/>
            <a:chOff x="0" y="0"/>
            <a:chExt cx="2369284" cy="1646359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2369185" cy="1645920"/>
            </a:xfrm>
            <a:prstGeom prst="rect">
              <a:avLst/>
            </a:prstGeom>
          </p:spPr>
        </p:sp>
        <p:cxnSp>
          <p:nvCxnSpPr>
            <p:cNvPr id="9" name="直線單箭頭接點 241"/>
            <p:cNvCxnSpPr/>
            <p:nvPr/>
          </p:nvCxnSpPr>
          <p:spPr>
            <a:xfrm>
              <a:off x="668754" y="1154234"/>
              <a:ext cx="157988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線單箭頭接點 242"/>
            <p:cNvCxnSpPr/>
            <p:nvPr/>
          </p:nvCxnSpPr>
          <p:spPr>
            <a:xfrm flipV="1">
              <a:off x="760194" y="98229"/>
              <a:ext cx="0" cy="118364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矩形 10"/>
            <p:cNvSpPr/>
            <p:nvPr/>
          </p:nvSpPr>
          <p:spPr>
            <a:xfrm>
              <a:off x="1918434" y="808794"/>
              <a:ext cx="45085" cy="4508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925419" y="1166934"/>
              <a:ext cx="443865" cy="2946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000">
                  <a:effectLst/>
                  <a:latin typeface="Times New Roman" charset="0"/>
                  <a:cs typeface="Times New Roman" charset="0"/>
                </a:rPr>
                <a:t>收入</a:t>
              </a:r>
              <a:endParaRPr lang="zh-TW" sz="3200">
                <a:effectLst/>
                <a:latin typeface="新細明體" charset="-120"/>
                <a:cs typeface="新細明體" charset="-12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255369" y="98229"/>
              <a:ext cx="443865" cy="2946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000">
                  <a:effectLst/>
                  <a:latin typeface="Times New Roman" charset="0"/>
                  <a:cs typeface="Times New Roman" charset="0"/>
                </a:rPr>
                <a:t>年齡</a:t>
              </a:r>
              <a:endParaRPr lang="zh-TW" sz="3200">
                <a:effectLst/>
                <a:latin typeface="新細明體" charset="-120"/>
                <a:cs typeface="新細明體" charset="-12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275179" y="809429"/>
              <a:ext cx="45085" cy="4508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15" name="矩形 14"/>
            <p:cNvSpPr/>
            <p:nvPr/>
          </p:nvSpPr>
          <p:spPr>
            <a:xfrm>
              <a:off x="1427579" y="660839"/>
              <a:ext cx="45085" cy="4508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16" name="等腰三角形 248"/>
            <p:cNvSpPr/>
            <p:nvPr/>
          </p:nvSpPr>
          <p:spPr>
            <a:xfrm flipH="1">
              <a:off x="963394" y="262694"/>
              <a:ext cx="52705" cy="45085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17" name="等腰三角形 249"/>
            <p:cNvSpPr/>
            <p:nvPr/>
          </p:nvSpPr>
          <p:spPr>
            <a:xfrm flipH="1">
              <a:off x="1356459" y="497009"/>
              <a:ext cx="52705" cy="45085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sp>
          <p:nvSpPr>
            <p:cNvPr id="18" name="等腰三角形 250"/>
            <p:cNvSpPr/>
            <p:nvPr/>
          </p:nvSpPr>
          <p:spPr>
            <a:xfrm flipH="1">
              <a:off x="1574899" y="488754"/>
              <a:ext cx="52705" cy="45085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4400"/>
            </a:p>
          </p:txBody>
        </p:sp>
        <p:cxnSp>
          <p:nvCxnSpPr>
            <p:cNvPr id="19" name="直線接點 18"/>
            <p:cNvCxnSpPr/>
            <p:nvPr/>
          </p:nvCxnSpPr>
          <p:spPr>
            <a:xfrm flipV="1">
              <a:off x="926269" y="91879"/>
              <a:ext cx="1082040" cy="12598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線接點 19"/>
            <p:cNvCxnSpPr/>
            <p:nvPr/>
          </p:nvCxnSpPr>
          <p:spPr>
            <a:xfrm flipV="1">
              <a:off x="608134" y="353499"/>
              <a:ext cx="1719580" cy="54864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線接點 20"/>
            <p:cNvCxnSpPr/>
            <p:nvPr/>
          </p:nvCxnSpPr>
          <p:spPr>
            <a:xfrm flipH="1">
              <a:off x="1270439" y="35999"/>
              <a:ext cx="244475" cy="1332865"/>
            </a:xfrm>
            <a:prstGeom prst="line">
              <a:avLst/>
            </a:prstGeom>
            <a:ln>
              <a:prstDash val="lgDashDot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文字方塊 21"/>
            <p:cNvSpPr txBox="1"/>
            <p:nvPr/>
          </p:nvSpPr>
          <p:spPr>
            <a:xfrm>
              <a:off x="460179" y="1351719"/>
              <a:ext cx="570865" cy="2946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000">
                  <a:effectLst/>
                  <a:latin typeface="Times New Roman" charset="0"/>
                  <a:cs typeface="Times New Roman" charset="0"/>
                </a:rPr>
                <a:t>模型一</a:t>
              </a:r>
              <a:endParaRPr lang="zh-TW" sz="3200">
                <a:effectLst/>
                <a:latin typeface="新細明體" charset="-120"/>
                <a:cs typeface="新細明體" charset="-120"/>
              </a:endParaRPr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162254" y="836805"/>
              <a:ext cx="570865" cy="2946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000">
                  <a:effectLst/>
                  <a:latin typeface="Times New Roman" charset="0"/>
                  <a:cs typeface="Times New Roman" charset="0"/>
                </a:rPr>
                <a:t>模型二</a:t>
              </a:r>
              <a:endParaRPr lang="zh-TW" sz="3200">
                <a:effectLst/>
                <a:latin typeface="新細明體" charset="-120"/>
                <a:cs typeface="新細明體" charset="-120"/>
              </a:endParaRP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1136454" y="1346639"/>
              <a:ext cx="570865" cy="2946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000">
                  <a:effectLst/>
                  <a:latin typeface="Times New Roman" charset="0"/>
                  <a:cs typeface="Times New Roman" charset="0"/>
                </a:rPr>
                <a:t>模型三</a:t>
              </a:r>
              <a:endParaRPr lang="zh-TW" sz="3200">
                <a:effectLst/>
                <a:latin typeface="新細明體" charset="-120"/>
                <a:cs typeface="新細明體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1724038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effectLst/>
              </a:rPr>
              <a:t>分類模型資料集 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18</a:t>
            </a:fld>
            <a:endParaRPr lang="zh-TW" altLang="en-US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454123"/>
              </p:ext>
            </p:extLst>
          </p:nvPr>
        </p:nvGraphicFramePr>
        <p:xfrm>
          <a:off x="2711624" y="1231794"/>
          <a:ext cx="6794407" cy="4911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1607"/>
                <a:gridCol w="1132560"/>
                <a:gridCol w="1132560"/>
                <a:gridCol w="1132560"/>
                <a:gridCol w="1132560"/>
                <a:gridCol w="1132560"/>
              </a:tblGrid>
              <a:tr h="37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編號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是否負債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性別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婚姻狀態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收入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是否還款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  <a:tr h="37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</a:rPr>
                        <a:t>1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男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單身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低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否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  <a:tr h="37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</a:rPr>
                        <a:t>2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否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女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單身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低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否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  <a:tr h="37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</a:rPr>
                        <a:t>3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男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單身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高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  <a:tr h="37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</a:rPr>
                        <a:t>4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否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女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結婚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低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  <a:tr h="37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</a:rPr>
                        <a:t>5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否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男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單身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高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  <a:tr h="37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</a:rPr>
                        <a:t>6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女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單身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高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否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  <a:tr h="37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</a:rPr>
                        <a:t>7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否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女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結婚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低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  <a:tr h="37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</a:rPr>
                        <a:t>8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男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結婚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高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否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  <a:tr h="37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</a:rPr>
                        <a:t>9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否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男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單身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低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  <a:tr h="37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</a:rPr>
                        <a:t>10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女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結婚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低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否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  <a:tr h="37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</a:rPr>
                        <a:t>11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否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女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結婚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高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  <a:tr h="37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</a:rPr>
                        <a:t>12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男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結婚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高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否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</a:tbl>
          </a:graphicData>
        </a:graphic>
      </p:graphicFrame>
      <p:sp>
        <p:nvSpPr>
          <p:cNvPr id="12" name="左大括弧 11"/>
          <p:cNvSpPr/>
          <p:nvPr/>
        </p:nvSpPr>
        <p:spPr>
          <a:xfrm>
            <a:off x="2135560" y="1700808"/>
            <a:ext cx="504056" cy="3240360"/>
          </a:xfrm>
          <a:prstGeom prst="leftBrace">
            <a:avLst>
              <a:gd name="adj1" fmla="val 160714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" name="左大括弧 12"/>
          <p:cNvSpPr/>
          <p:nvPr/>
        </p:nvSpPr>
        <p:spPr>
          <a:xfrm>
            <a:off x="2135560" y="5048525"/>
            <a:ext cx="504056" cy="1088504"/>
          </a:xfrm>
          <a:prstGeom prst="leftBrace">
            <a:avLst>
              <a:gd name="adj1" fmla="val 3802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633812" y="309015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400" smtClean="0"/>
              <a:t>訓練資料</a:t>
            </a:r>
            <a:endParaRPr kumimoji="1" lang="zh-TW" altLang="en-US" sz="2400"/>
          </a:p>
        </p:txBody>
      </p:sp>
      <p:sp>
        <p:nvSpPr>
          <p:cNvPr id="15" name="文字方塊 14"/>
          <p:cNvSpPr txBox="1"/>
          <p:nvPr/>
        </p:nvSpPr>
        <p:spPr>
          <a:xfrm>
            <a:off x="744687" y="536194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400" dirty="0" smtClean="0"/>
              <a:t>測試資料</a:t>
            </a:r>
            <a:endParaRPr kumimoji="1"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72197673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7539AD0-6C25-4D44-AC42-6C1D9C136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本章目次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0BD82393-3C7D-4066-8D20-6AD511B4D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bg1"/>
                </a:solidFill>
              </a:rPr>
              <a:t>13.1 </a:t>
            </a:r>
            <a:r>
              <a:rPr lang="zh-TW" altLang="en-US" dirty="0" smtClean="0">
                <a:solidFill>
                  <a:schemeClr val="bg1"/>
                </a:solidFill>
              </a:rPr>
              <a:t>分類的概念</a:t>
            </a:r>
            <a:endParaRPr lang="en-US" altLang="zh-TW" dirty="0" smtClean="0">
              <a:solidFill>
                <a:schemeClr val="bg1"/>
              </a:solidFill>
            </a:endParaRPr>
          </a:p>
          <a:p>
            <a:r>
              <a:rPr lang="en-US" altLang="zh-TW" dirty="0" smtClean="0"/>
              <a:t>13.2 </a:t>
            </a:r>
            <a:r>
              <a:rPr lang="en-US" altLang="zh-TW" i="1" dirty="0" smtClean="0"/>
              <a:t>K</a:t>
            </a:r>
            <a:r>
              <a:rPr lang="zh-TW" altLang="en-US" dirty="0" smtClean="0"/>
              <a:t>最鄰近法</a:t>
            </a:r>
            <a:endParaRPr lang="en-US" altLang="zh-TW" dirty="0" smtClean="0"/>
          </a:p>
          <a:p>
            <a:r>
              <a:rPr lang="en-US" altLang="zh-TW" dirty="0" smtClean="0">
                <a:solidFill>
                  <a:schemeClr val="bg1"/>
                </a:solidFill>
              </a:rPr>
              <a:t>13.3 </a:t>
            </a:r>
            <a:r>
              <a:rPr lang="zh-TW" altLang="en-US" dirty="0" smtClean="0">
                <a:solidFill>
                  <a:schemeClr val="bg1"/>
                </a:solidFill>
              </a:rPr>
              <a:t>決策樹</a:t>
            </a:r>
            <a:endParaRPr lang="en-US" altLang="zh-TW" dirty="0" smtClean="0">
              <a:solidFill>
                <a:schemeClr val="bg1"/>
              </a:solidFill>
            </a:endParaRPr>
          </a:p>
          <a:p>
            <a:r>
              <a:rPr lang="en-US" altLang="zh-TW" dirty="0" smtClean="0">
                <a:solidFill>
                  <a:schemeClr val="bg1"/>
                </a:solidFill>
              </a:rPr>
              <a:t>13.4 </a:t>
            </a:r>
            <a:r>
              <a:rPr lang="zh-TW" altLang="en-US" dirty="0" smtClean="0">
                <a:solidFill>
                  <a:schemeClr val="bg1"/>
                </a:solidFill>
              </a:rPr>
              <a:t>分類模型的評估</a:t>
            </a:r>
            <a:endParaRPr lang="en-US" altLang="zh-TW" dirty="0" smtClean="0">
              <a:solidFill>
                <a:schemeClr val="bg1"/>
              </a:solidFill>
            </a:endParaRPr>
          </a:p>
          <a:p>
            <a:r>
              <a:rPr lang="en-US" altLang="zh-TW" dirty="0" smtClean="0">
                <a:solidFill>
                  <a:schemeClr val="bg1"/>
                </a:solidFill>
              </a:rPr>
              <a:t>13.5 </a:t>
            </a:r>
            <a:r>
              <a:rPr lang="zh-TW" altLang="en-US" dirty="0" smtClean="0">
                <a:solidFill>
                  <a:schemeClr val="bg1"/>
                </a:solidFill>
              </a:rPr>
              <a:t>結論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DF32592B-C4E0-4687-A8DA-90D3AB14C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滄海圖書</a:t>
            </a:r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5523CEEC-E1B3-4F5E-B24C-40C1DB7D2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4A2E5AB5-B71D-436D-8C0B-A57C54816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725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7539AD0-6C25-4D44-AC42-6C1D9C136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本章目次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0BD82393-3C7D-4066-8D20-6AD511B4D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13.1 </a:t>
            </a:r>
            <a:r>
              <a:rPr lang="zh-TW" altLang="en-US" dirty="0" smtClean="0"/>
              <a:t>分類的概念</a:t>
            </a:r>
            <a:endParaRPr lang="en-US" altLang="zh-TW" dirty="0" smtClean="0"/>
          </a:p>
          <a:p>
            <a:r>
              <a:rPr lang="en-US" altLang="zh-TW" dirty="0" smtClean="0"/>
              <a:t>13.2 </a:t>
            </a:r>
            <a:r>
              <a:rPr lang="en-US" altLang="zh-TW" i="1" dirty="0" smtClean="0"/>
              <a:t>K</a:t>
            </a:r>
            <a:r>
              <a:rPr lang="zh-TW" altLang="en-US" dirty="0" smtClean="0"/>
              <a:t>最鄰近法</a:t>
            </a:r>
            <a:endParaRPr lang="en-US" altLang="zh-TW" dirty="0" smtClean="0"/>
          </a:p>
          <a:p>
            <a:r>
              <a:rPr lang="en-US" altLang="zh-TW" dirty="0" smtClean="0"/>
              <a:t>13.3 </a:t>
            </a:r>
            <a:r>
              <a:rPr lang="zh-TW" altLang="en-US" dirty="0" smtClean="0"/>
              <a:t>決策樹</a:t>
            </a:r>
            <a:endParaRPr lang="en-US" altLang="zh-TW" dirty="0" smtClean="0"/>
          </a:p>
          <a:p>
            <a:r>
              <a:rPr lang="en-US" altLang="zh-TW" dirty="0" smtClean="0"/>
              <a:t>13.4 </a:t>
            </a:r>
            <a:r>
              <a:rPr lang="zh-TW" altLang="en-US" dirty="0" smtClean="0"/>
              <a:t>分類模型的評估</a:t>
            </a:r>
            <a:endParaRPr lang="en-US" altLang="zh-TW" dirty="0" smtClean="0"/>
          </a:p>
          <a:p>
            <a:r>
              <a:rPr lang="en-US" altLang="zh-TW" dirty="0" smtClean="0"/>
              <a:t>13.5 </a:t>
            </a:r>
            <a:r>
              <a:rPr lang="zh-TW" altLang="en-US" dirty="0" smtClean="0"/>
              <a:t>結論</a:t>
            </a:r>
            <a:endParaRPr lang="zh-TW" alt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DF32592B-C4E0-4687-A8DA-90D3AB14C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滄海圖書</a:t>
            </a:r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5523CEEC-E1B3-4F5E-B24C-40C1DB7D2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4A2E5AB5-B71D-436D-8C0B-A57C54816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247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effectLst/>
              </a:rPr>
              <a:t>城市的地圖與房價的判別 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20</a:t>
            </a:fld>
            <a:endParaRPr lang="zh-TW" altLang="en-US"/>
          </a:p>
        </p:txBody>
      </p:sp>
      <p:grpSp>
        <p:nvGrpSpPr>
          <p:cNvPr id="7" name="畫布 260"/>
          <p:cNvGrpSpPr/>
          <p:nvPr/>
        </p:nvGrpSpPr>
        <p:grpSpPr>
          <a:xfrm>
            <a:off x="2032000" y="1240242"/>
            <a:ext cx="7906505" cy="5041272"/>
            <a:chOff x="0" y="0"/>
            <a:chExt cx="3656965" cy="233172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3656965" cy="2331720"/>
            </a:xfrm>
            <a:prstGeom prst="rect">
              <a:avLst/>
            </a:prstGeom>
          </p:spPr>
        </p:sp>
        <p:cxnSp>
          <p:nvCxnSpPr>
            <p:cNvPr id="9" name="直線接點 8"/>
            <p:cNvCxnSpPr/>
            <p:nvPr/>
          </p:nvCxnSpPr>
          <p:spPr>
            <a:xfrm>
              <a:off x="125896" y="589280"/>
              <a:ext cx="3454400" cy="0"/>
            </a:xfrm>
            <a:prstGeom prst="line">
              <a:avLst/>
            </a:prstGeom>
            <a:ln w="7620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138256" y="1145200"/>
              <a:ext cx="3454400" cy="0"/>
            </a:xfrm>
            <a:prstGeom prst="line">
              <a:avLst/>
            </a:prstGeom>
            <a:ln w="7620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>
            <a:xfrm>
              <a:off x="148416" y="1751920"/>
              <a:ext cx="3454400" cy="0"/>
            </a:xfrm>
            <a:prstGeom prst="line">
              <a:avLst/>
            </a:prstGeom>
            <a:ln w="7620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" name="直線接點 11"/>
            <p:cNvCxnSpPr/>
            <p:nvPr/>
          </p:nvCxnSpPr>
          <p:spPr>
            <a:xfrm>
              <a:off x="710096" y="111760"/>
              <a:ext cx="0" cy="2128520"/>
            </a:xfrm>
            <a:prstGeom prst="line">
              <a:avLst/>
            </a:prstGeom>
            <a:ln w="7620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>
              <a:off x="1342216" y="111760"/>
              <a:ext cx="0" cy="1046480"/>
            </a:xfrm>
            <a:prstGeom prst="line">
              <a:avLst/>
            </a:prstGeom>
            <a:ln w="7620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>
            <a:xfrm>
              <a:off x="1979121" y="589280"/>
              <a:ext cx="0" cy="1645920"/>
            </a:xfrm>
            <a:prstGeom prst="line">
              <a:avLst/>
            </a:prstGeom>
            <a:ln w="7620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>
            <a:xfrm>
              <a:off x="3012266" y="111760"/>
              <a:ext cx="0" cy="1645920"/>
            </a:xfrm>
            <a:prstGeom prst="line">
              <a:avLst/>
            </a:prstGeom>
            <a:ln w="7620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6" name="菱形 15"/>
            <p:cNvSpPr/>
            <p:nvPr/>
          </p:nvSpPr>
          <p:spPr>
            <a:xfrm>
              <a:off x="2889416" y="1625600"/>
              <a:ext cx="45719" cy="45719"/>
            </a:xfrm>
            <a:prstGeom prst="diamon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3200"/>
            </a:p>
          </p:txBody>
        </p:sp>
        <p:sp>
          <p:nvSpPr>
            <p:cNvPr id="17" name="等腰三角形 271"/>
            <p:cNvSpPr/>
            <p:nvPr/>
          </p:nvSpPr>
          <p:spPr>
            <a:xfrm>
              <a:off x="1842267" y="1028359"/>
              <a:ext cx="53034" cy="45719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3200"/>
            </a:p>
          </p:txBody>
        </p:sp>
        <p:sp>
          <p:nvSpPr>
            <p:cNvPr id="18" name="五角星形 272"/>
            <p:cNvSpPr/>
            <p:nvPr/>
          </p:nvSpPr>
          <p:spPr>
            <a:xfrm>
              <a:off x="1850216" y="691514"/>
              <a:ext cx="45085" cy="45085"/>
            </a:xfrm>
            <a:prstGeom prst="star5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3200"/>
            </a:p>
          </p:txBody>
        </p:sp>
        <p:sp>
          <p:nvSpPr>
            <p:cNvPr id="19" name="五角星形 273"/>
            <p:cNvSpPr/>
            <p:nvPr/>
          </p:nvSpPr>
          <p:spPr>
            <a:xfrm>
              <a:off x="1205056" y="449240"/>
              <a:ext cx="45085" cy="45085"/>
            </a:xfrm>
            <a:prstGeom prst="star5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3200"/>
            </a:p>
          </p:txBody>
        </p:sp>
        <p:sp>
          <p:nvSpPr>
            <p:cNvPr id="20" name="五角星形 274"/>
            <p:cNvSpPr/>
            <p:nvPr/>
          </p:nvSpPr>
          <p:spPr>
            <a:xfrm>
              <a:off x="559896" y="1240154"/>
              <a:ext cx="45085" cy="45085"/>
            </a:xfrm>
            <a:prstGeom prst="star5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3200"/>
            </a:p>
          </p:txBody>
        </p:sp>
        <p:sp>
          <p:nvSpPr>
            <p:cNvPr id="21" name="五角星形 275"/>
            <p:cNvSpPr/>
            <p:nvPr/>
          </p:nvSpPr>
          <p:spPr>
            <a:xfrm>
              <a:off x="2866216" y="1018199"/>
              <a:ext cx="45085" cy="45085"/>
            </a:xfrm>
            <a:prstGeom prst="star5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3200"/>
            </a:p>
          </p:txBody>
        </p:sp>
        <p:sp>
          <p:nvSpPr>
            <p:cNvPr id="22" name="五角星形 276"/>
            <p:cNvSpPr/>
            <p:nvPr/>
          </p:nvSpPr>
          <p:spPr>
            <a:xfrm>
              <a:off x="1423496" y="691514"/>
              <a:ext cx="45085" cy="45085"/>
            </a:xfrm>
            <a:prstGeom prst="star5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3200"/>
            </a:p>
          </p:txBody>
        </p:sp>
        <p:sp>
          <p:nvSpPr>
            <p:cNvPr id="23" name="五角星形 277"/>
            <p:cNvSpPr/>
            <p:nvPr/>
          </p:nvSpPr>
          <p:spPr>
            <a:xfrm>
              <a:off x="1433656" y="449240"/>
              <a:ext cx="45085" cy="45085"/>
            </a:xfrm>
            <a:prstGeom prst="star5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3200"/>
            </a:p>
          </p:txBody>
        </p:sp>
        <p:sp>
          <p:nvSpPr>
            <p:cNvPr id="24" name="五角星形 278"/>
            <p:cNvSpPr/>
            <p:nvPr/>
          </p:nvSpPr>
          <p:spPr>
            <a:xfrm>
              <a:off x="1433656" y="1006474"/>
              <a:ext cx="45085" cy="45085"/>
            </a:xfrm>
            <a:prstGeom prst="star5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3200"/>
            </a:p>
          </p:txBody>
        </p:sp>
        <p:sp>
          <p:nvSpPr>
            <p:cNvPr id="25" name="五角星形 279"/>
            <p:cNvSpPr/>
            <p:nvPr/>
          </p:nvSpPr>
          <p:spPr>
            <a:xfrm>
              <a:off x="2083896" y="682285"/>
              <a:ext cx="45085" cy="45085"/>
            </a:xfrm>
            <a:prstGeom prst="star5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3200"/>
            </a:p>
          </p:txBody>
        </p:sp>
        <p:sp>
          <p:nvSpPr>
            <p:cNvPr id="26" name="菱形 25"/>
            <p:cNvSpPr/>
            <p:nvPr/>
          </p:nvSpPr>
          <p:spPr>
            <a:xfrm>
              <a:off x="3099896" y="1625600"/>
              <a:ext cx="45085" cy="45085"/>
            </a:xfrm>
            <a:prstGeom prst="diamon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3200"/>
            </a:p>
          </p:txBody>
        </p:sp>
        <p:sp>
          <p:nvSpPr>
            <p:cNvPr id="27" name="菱形 26"/>
            <p:cNvSpPr/>
            <p:nvPr/>
          </p:nvSpPr>
          <p:spPr>
            <a:xfrm>
              <a:off x="3094816" y="1038520"/>
              <a:ext cx="45085" cy="45085"/>
            </a:xfrm>
            <a:prstGeom prst="diamon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3200"/>
            </a:p>
          </p:txBody>
        </p:sp>
        <p:sp>
          <p:nvSpPr>
            <p:cNvPr id="28" name="菱形 27"/>
            <p:cNvSpPr/>
            <p:nvPr/>
          </p:nvSpPr>
          <p:spPr>
            <a:xfrm>
              <a:off x="595456" y="682285"/>
              <a:ext cx="45085" cy="45085"/>
            </a:xfrm>
            <a:prstGeom prst="diamon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3200"/>
            </a:p>
          </p:txBody>
        </p:sp>
        <p:sp>
          <p:nvSpPr>
            <p:cNvPr id="29" name="菱形 28"/>
            <p:cNvSpPr/>
            <p:nvPr/>
          </p:nvSpPr>
          <p:spPr>
            <a:xfrm>
              <a:off x="2876376" y="1226480"/>
              <a:ext cx="45085" cy="45085"/>
            </a:xfrm>
            <a:prstGeom prst="diamon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3200"/>
            </a:p>
          </p:txBody>
        </p:sp>
        <p:sp>
          <p:nvSpPr>
            <p:cNvPr id="30" name="菱形 29"/>
            <p:cNvSpPr/>
            <p:nvPr/>
          </p:nvSpPr>
          <p:spPr>
            <a:xfrm>
              <a:off x="575136" y="1831000"/>
              <a:ext cx="45085" cy="45085"/>
            </a:xfrm>
            <a:prstGeom prst="diamon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3200"/>
            </a:p>
          </p:txBody>
        </p:sp>
        <p:sp>
          <p:nvSpPr>
            <p:cNvPr id="31" name="菱形 30"/>
            <p:cNvSpPr/>
            <p:nvPr/>
          </p:nvSpPr>
          <p:spPr>
            <a:xfrm>
              <a:off x="585296" y="469560"/>
              <a:ext cx="45085" cy="45085"/>
            </a:xfrm>
            <a:prstGeom prst="diamon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3600"/>
            </a:p>
          </p:txBody>
        </p:sp>
        <p:sp>
          <p:nvSpPr>
            <p:cNvPr id="32" name="菱形 31"/>
            <p:cNvSpPr/>
            <p:nvPr/>
          </p:nvSpPr>
          <p:spPr>
            <a:xfrm>
              <a:off x="2881456" y="484800"/>
              <a:ext cx="45085" cy="45085"/>
            </a:xfrm>
            <a:prstGeom prst="diamon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3200"/>
            </a:p>
          </p:txBody>
        </p:sp>
        <p:sp>
          <p:nvSpPr>
            <p:cNvPr id="33" name="菱形 32"/>
            <p:cNvSpPr/>
            <p:nvPr/>
          </p:nvSpPr>
          <p:spPr>
            <a:xfrm>
              <a:off x="1860376" y="1836080"/>
              <a:ext cx="45085" cy="45085"/>
            </a:xfrm>
            <a:prstGeom prst="diamon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3200"/>
            </a:p>
          </p:txBody>
        </p:sp>
        <p:sp>
          <p:nvSpPr>
            <p:cNvPr id="34" name="菱形 33"/>
            <p:cNvSpPr/>
            <p:nvPr/>
          </p:nvSpPr>
          <p:spPr>
            <a:xfrm>
              <a:off x="3094816" y="484800"/>
              <a:ext cx="45085" cy="45085"/>
            </a:xfrm>
            <a:prstGeom prst="diamon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3200"/>
            </a:p>
          </p:txBody>
        </p:sp>
        <p:sp>
          <p:nvSpPr>
            <p:cNvPr id="35" name="五角星形 292"/>
            <p:cNvSpPr/>
            <p:nvPr/>
          </p:nvSpPr>
          <p:spPr>
            <a:xfrm>
              <a:off x="2083896" y="1231560"/>
              <a:ext cx="45085" cy="45085"/>
            </a:xfrm>
            <a:prstGeom prst="star5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3200"/>
            </a:p>
          </p:txBody>
        </p:sp>
        <p:sp>
          <p:nvSpPr>
            <p:cNvPr id="36" name="菱形 35"/>
            <p:cNvSpPr/>
            <p:nvPr/>
          </p:nvSpPr>
          <p:spPr>
            <a:xfrm>
              <a:off x="1850216" y="1231560"/>
              <a:ext cx="45085" cy="45085"/>
            </a:xfrm>
            <a:prstGeom prst="diamon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3200"/>
            </a:p>
          </p:txBody>
        </p:sp>
        <p:sp>
          <p:nvSpPr>
            <p:cNvPr id="37" name="菱形 36"/>
            <p:cNvSpPr/>
            <p:nvPr/>
          </p:nvSpPr>
          <p:spPr>
            <a:xfrm>
              <a:off x="1865456" y="1637960"/>
              <a:ext cx="45085" cy="45085"/>
            </a:xfrm>
            <a:prstGeom prst="diamon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3200"/>
            </a:p>
          </p:txBody>
        </p:sp>
        <p:sp>
          <p:nvSpPr>
            <p:cNvPr id="38" name="五角星形 295"/>
            <p:cNvSpPr/>
            <p:nvPr/>
          </p:nvSpPr>
          <p:spPr>
            <a:xfrm>
              <a:off x="575136" y="1006474"/>
              <a:ext cx="45085" cy="45085"/>
            </a:xfrm>
            <a:prstGeom prst="star5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3200"/>
            </a:p>
          </p:txBody>
        </p:sp>
        <p:sp>
          <p:nvSpPr>
            <p:cNvPr id="39" name="五角星形 296"/>
            <p:cNvSpPr/>
            <p:nvPr/>
          </p:nvSpPr>
          <p:spPr>
            <a:xfrm>
              <a:off x="3094816" y="682285"/>
              <a:ext cx="45085" cy="45085"/>
            </a:xfrm>
            <a:prstGeom prst="star5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3200"/>
            </a:p>
          </p:txBody>
        </p:sp>
        <p:sp>
          <p:nvSpPr>
            <p:cNvPr id="40" name="五角星形 297"/>
            <p:cNvSpPr/>
            <p:nvPr/>
          </p:nvSpPr>
          <p:spPr>
            <a:xfrm>
              <a:off x="1210136" y="1008039"/>
              <a:ext cx="45085" cy="45085"/>
            </a:xfrm>
            <a:prstGeom prst="star5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1975591454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i="1" dirty="0">
                <a:effectLst/>
              </a:rPr>
              <a:t>K</a:t>
            </a:r>
            <a:r>
              <a:rPr lang="zh-TW" altLang="zh-TW" dirty="0">
                <a:effectLst/>
              </a:rPr>
              <a:t>最鄰近法的分類流程 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 dirty="0" smtClean="0"/>
              <a:t>步驟</a:t>
            </a:r>
            <a:r>
              <a:rPr kumimoji="1" lang="zh-TW" altLang="en-US" dirty="0"/>
              <a:t>一：決定參數</a:t>
            </a:r>
            <a:r>
              <a:rPr kumimoji="1" lang="en-US" altLang="zh-TW" i="1" dirty="0"/>
              <a:t>K</a:t>
            </a:r>
            <a:r>
              <a:rPr kumimoji="1" lang="zh-TW" altLang="en-US" dirty="0"/>
              <a:t>（最鄰近物件的個數）</a:t>
            </a:r>
          </a:p>
          <a:p>
            <a:r>
              <a:rPr kumimoji="1" lang="zh-TW" altLang="en-US" dirty="0" smtClean="0"/>
              <a:t>步驟</a:t>
            </a:r>
            <a:r>
              <a:rPr kumimoji="1" lang="zh-TW" altLang="en-US" dirty="0"/>
              <a:t>二：利用屬性資料計算未知類別物件與所有訓練資料的距離</a:t>
            </a:r>
          </a:p>
          <a:p>
            <a:r>
              <a:rPr kumimoji="1" lang="zh-TW" altLang="en-US" dirty="0" smtClean="0"/>
              <a:t>步驟</a:t>
            </a:r>
            <a:r>
              <a:rPr kumimoji="1" lang="zh-TW" altLang="en-US" dirty="0"/>
              <a:t>三：排序距離並選出最小的</a:t>
            </a:r>
            <a:r>
              <a:rPr kumimoji="1" lang="en-US" altLang="zh-TW" i="1" dirty="0"/>
              <a:t>K</a:t>
            </a:r>
            <a:r>
              <a:rPr kumimoji="1" lang="zh-TW" altLang="en-US" dirty="0"/>
              <a:t>個最鄰近物件</a:t>
            </a:r>
          </a:p>
          <a:p>
            <a:r>
              <a:rPr kumimoji="1" lang="zh-TW" altLang="en-US" dirty="0" smtClean="0"/>
              <a:t>步驟</a:t>
            </a:r>
            <a:r>
              <a:rPr kumimoji="1" lang="zh-TW" altLang="en-US" dirty="0"/>
              <a:t>四：根據最鄰近物件多數的類別決定待分類物件的類別</a:t>
            </a:r>
          </a:p>
          <a:p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34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如何使用最鄰近法？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22</a:t>
            </a:fld>
            <a:endParaRPr lang="zh-TW" altLang="en-US"/>
          </a:p>
        </p:txBody>
      </p:sp>
      <p:cxnSp>
        <p:nvCxnSpPr>
          <p:cNvPr id="7" name="直線單箭頭接點 4"/>
          <p:cNvCxnSpPr/>
          <p:nvPr/>
        </p:nvCxnSpPr>
        <p:spPr>
          <a:xfrm>
            <a:off x="2712604" y="5498255"/>
            <a:ext cx="6624736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6"/>
          <p:cNvCxnSpPr/>
          <p:nvPr/>
        </p:nvCxnSpPr>
        <p:spPr>
          <a:xfrm flipV="1">
            <a:off x="3215680" y="1609823"/>
            <a:ext cx="0" cy="42484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等腰三角形 7"/>
          <p:cNvSpPr/>
          <p:nvPr/>
        </p:nvSpPr>
        <p:spPr>
          <a:xfrm>
            <a:off x="3980560" y="4255863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等腰三角形 8"/>
          <p:cNvSpPr/>
          <p:nvPr/>
        </p:nvSpPr>
        <p:spPr>
          <a:xfrm>
            <a:off x="3647728" y="3016507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等腰三角形 9"/>
          <p:cNvSpPr/>
          <p:nvPr/>
        </p:nvSpPr>
        <p:spPr>
          <a:xfrm>
            <a:off x="5752008" y="4461226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等腰三角形 10"/>
          <p:cNvSpPr/>
          <p:nvPr/>
        </p:nvSpPr>
        <p:spPr>
          <a:xfrm>
            <a:off x="5383052" y="1967691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等腰三角形 11"/>
          <p:cNvSpPr/>
          <p:nvPr/>
        </p:nvSpPr>
        <p:spPr>
          <a:xfrm>
            <a:off x="3980560" y="2083439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等腰三角形 12"/>
          <p:cNvSpPr/>
          <p:nvPr/>
        </p:nvSpPr>
        <p:spPr>
          <a:xfrm>
            <a:off x="7464152" y="4759919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等腰三角形 13"/>
          <p:cNvSpPr/>
          <p:nvPr/>
        </p:nvSpPr>
        <p:spPr>
          <a:xfrm>
            <a:off x="4803316" y="3156909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等腰三角形 14"/>
          <p:cNvSpPr/>
          <p:nvPr/>
        </p:nvSpPr>
        <p:spPr>
          <a:xfrm>
            <a:off x="4724460" y="4399879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等腰三角形 15"/>
          <p:cNvSpPr/>
          <p:nvPr/>
        </p:nvSpPr>
        <p:spPr>
          <a:xfrm>
            <a:off x="4448456" y="2711747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等腰三角形 16"/>
          <p:cNvSpPr/>
          <p:nvPr/>
        </p:nvSpPr>
        <p:spPr>
          <a:xfrm>
            <a:off x="5275040" y="3576199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等腰三角形 17"/>
          <p:cNvSpPr/>
          <p:nvPr/>
        </p:nvSpPr>
        <p:spPr>
          <a:xfrm>
            <a:off x="6807871" y="4958850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等腰三角形 18"/>
          <p:cNvSpPr/>
          <p:nvPr/>
        </p:nvSpPr>
        <p:spPr>
          <a:xfrm>
            <a:off x="4448456" y="3599839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等腰三角形 19"/>
          <p:cNvSpPr/>
          <p:nvPr/>
        </p:nvSpPr>
        <p:spPr>
          <a:xfrm>
            <a:off x="5264912" y="4244835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等腰三角形 20"/>
          <p:cNvSpPr/>
          <p:nvPr/>
        </p:nvSpPr>
        <p:spPr>
          <a:xfrm>
            <a:off x="5711064" y="3687067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等腰三角形 21"/>
          <p:cNvSpPr/>
          <p:nvPr/>
        </p:nvSpPr>
        <p:spPr>
          <a:xfrm>
            <a:off x="4670189" y="4994199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等腰三角形 22"/>
          <p:cNvSpPr/>
          <p:nvPr/>
        </p:nvSpPr>
        <p:spPr>
          <a:xfrm>
            <a:off x="5464747" y="5138215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橢圓 24"/>
          <p:cNvSpPr/>
          <p:nvPr/>
        </p:nvSpPr>
        <p:spPr>
          <a:xfrm>
            <a:off x="6271888" y="2808829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5"/>
          <p:cNvSpPr/>
          <p:nvPr/>
        </p:nvSpPr>
        <p:spPr>
          <a:xfrm>
            <a:off x="6271888" y="2144962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橢圓 26"/>
          <p:cNvSpPr/>
          <p:nvPr/>
        </p:nvSpPr>
        <p:spPr>
          <a:xfrm>
            <a:off x="7752184" y="2711747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橢圓 27"/>
          <p:cNvSpPr/>
          <p:nvPr/>
        </p:nvSpPr>
        <p:spPr>
          <a:xfrm>
            <a:off x="8400256" y="3043599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橢圓 28"/>
          <p:cNvSpPr/>
          <p:nvPr/>
        </p:nvSpPr>
        <p:spPr>
          <a:xfrm>
            <a:off x="7320136" y="3398251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7082880" y="4255983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橢圓 30"/>
          <p:cNvSpPr/>
          <p:nvPr/>
        </p:nvSpPr>
        <p:spPr>
          <a:xfrm>
            <a:off x="7523428" y="3966383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橢圓 31"/>
          <p:cNvSpPr/>
          <p:nvPr/>
        </p:nvSpPr>
        <p:spPr>
          <a:xfrm>
            <a:off x="8148228" y="4179743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橢圓 32"/>
          <p:cNvSpPr/>
          <p:nvPr/>
        </p:nvSpPr>
        <p:spPr>
          <a:xfrm>
            <a:off x="7120412" y="2007319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橢圓 33"/>
          <p:cNvSpPr/>
          <p:nvPr/>
        </p:nvSpPr>
        <p:spPr>
          <a:xfrm>
            <a:off x="5788012" y="2560051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橢圓 34"/>
          <p:cNvSpPr/>
          <p:nvPr/>
        </p:nvSpPr>
        <p:spPr>
          <a:xfrm>
            <a:off x="6105364" y="3398251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橢圓 35"/>
          <p:cNvSpPr/>
          <p:nvPr/>
        </p:nvSpPr>
        <p:spPr>
          <a:xfrm>
            <a:off x="6562564" y="2298719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橢圓 36"/>
          <p:cNvSpPr/>
          <p:nvPr/>
        </p:nvSpPr>
        <p:spPr>
          <a:xfrm>
            <a:off x="8184232" y="2483851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橢圓 37"/>
          <p:cNvSpPr/>
          <p:nvPr/>
        </p:nvSpPr>
        <p:spPr>
          <a:xfrm>
            <a:off x="7035320" y="2787947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橢圓 38"/>
          <p:cNvSpPr/>
          <p:nvPr/>
        </p:nvSpPr>
        <p:spPr>
          <a:xfrm>
            <a:off x="7619040" y="3160523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橢圓 39"/>
          <p:cNvSpPr/>
          <p:nvPr/>
        </p:nvSpPr>
        <p:spPr>
          <a:xfrm>
            <a:off x="6784055" y="3657859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橢圓 40"/>
          <p:cNvSpPr/>
          <p:nvPr/>
        </p:nvSpPr>
        <p:spPr>
          <a:xfrm>
            <a:off x="6683056" y="4247479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橢圓 41"/>
          <p:cNvSpPr/>
          <p:nvPr/>
        </p:nvSpPr>
        <p:spPr>
          <a:xfrm>
            <a:off x="7464152" y="2300227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Rectangle 44"/>
          <p:cNvSpPr/>
          <p:nvPr/>
        </p:nvSpPr>
        <p:spPr>
          <a:xfrm>
            <a:off x="5726857" y="3344207"/>
            <a:ext cx="236189" cy="22021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TextBox 47"/>
          <p:cNvSpPr txBox="1"/>
          <p:nvPr/>
        </p:nvSpPr>
        <p:spPr>
          <a:xfrm>
            <a:off x="9048328" y="5658240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屬性</a:t>
            </a:r>
            <a:r>
              <a:rPr lang="en-US" altLang="zh-TW" sz="2000" dirty="0"/>
              <a:t>1</a:t>
            </a:r>
            <a:endParaRPr lang="zh-TW" altLang="en-US" sz="2000" dirty="0"/>
          </a:p>
        </p:txBody>
      </p:sp>
      <p:sp>
        <p:nvSpPr>
          <p:cNvPr id="45" name="TextBox 48"/>
          <p:cNvSpPr txBox="1"/>
          <p:nvPr/>
        </p:nvSpPr>
        <p:spPr>
          <a:xfrm>
            <a:off x="2351584" y="1567581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屬性</a:t>
            </a:r>
            <a:r>
              <a:rPr lang="en-US" altLang="zh-TW" sz="2000" dirty="0"/>
              <a:t>2</a:t>
            </a:r>
            <a:endParaRPr lang="zh-TW" altLang="en-US" sz="2000" dirty="0"/>
          </a:p>
        </p:txBody>
      </p:sp>
      <p:sp>
        <p:nvSpPr>
          <p:cNvPr id="46" name="Oval 1"/>
          <p:cNvSpPr/>
          <p:nvPr/>
        </p:nvSpPr>
        <p:spPr>
          <a:xfrm>
            <a:off x="5212854" y="2895788"/>
            <a:ext cx="1181000" cy="1156320"/>
          </a:xfrm>
          <a:prstGeom prst="ellips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TextBox 30"/>
          <p:cNvSpPr txBox="1"/>
          <p:nvPr/>
        </p:nvSpPr>
        <p:spPr>
          <a:xfrm>
            <a:off x="4803316" y="2779894"/>
            <a:ext cx="2124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距離怎麼算？</a:t>
            </a:r>
          </a:p>
        </p:txBody>
      </p:sp>
      <p:sp>
        <p:nvSpPr>
          <p:cNvPr id="48" name="TextBox 30"/>
          <p:cNvSpPr txBox="1"/>
          <p:nvPr/>
        </p:nvSpPr>
        <p:spPr>
          <a:xfrm>
            <a:off x="4957924" y="3815924"/>
            <a:ext cx="2206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幾個怎麼挑？</a:t>
            </a:r>
          </a:p>
        </p:txBody>
      </p:sp>
    </p:spTree>
    <p:extLst>
      <p:ext uri="{BB962C8B-B14F-4D97-AF65-F5344CB8AC3E}">
        <p14:creationId xmlns:p14="http://schemas.microsoft.com/office/powerpoint/2010/main" val="61110712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距離怎麼算？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451361"/>
            <a:ext cx="10972800" cy="753503"/>
          </a:xfrm>
        </p:spPr>
        <p:txBody>
          <a:bodyPr/>
          <a:lstStyle/>
          <a:p>
            <a:r>
              <a:rPr lang="zh-TW" altLang="en-US"/>
              <a:t>歐式</a:t>
            </a:r>
            <a:r>
              <a:rPr lang="zh-TW" altLang="en-US" smtClean="0"/>
              <a:t>距離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23</a:t>
            </a:fld>
            <a:endParaRPr lang="zh-TW" altLang="en-US"/>
          </a:p>
        </p:txBody>
      </p:sp>
      <p:cxnSp>
        <p:nvCxnSpPr>
          <p:cNvPr id="7" name="直線接點 6"/>
          <p:cNvCxnSpPr/>
          <p:nvPr/>
        </p:nvCxnSpPr>
        <p:spPr>
          <a:xfrm>
            <a:off x="4849261" y="2308038"/>
            <a:ext cx="1366991" cy="1097154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直線單箭頭接點 5"/>
          <p:cNvCxnSpPr/>
          <p:nvPr/>
        </p:nvCxnSpPr>
        <p:spPr>
          <a:xfrm>
            <a:off x="3238274" y="4324036"/>
            <a:ext cx="415360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6"/>
          <p:cNvCxnSpPr/>
          <p:nvPr/>
        </p:nvCxnSpPr>
        <p:spPr>
          <a:xfrm flipH="1" flipV="1">
            <a:off x="3723885" y="1578603"/>
            <a:ext cx="17465" cy="310547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等腰三角形 9"/>
          <p:cNvSpPr/>
          <p:nvPr/>
        </p:nvSpPr>
        <p:spPr>
          <a:xfrm>
            <a:off x="6143216" y="3325846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Rectangle 44"/>
          <p:cNvSpPr/>
          <p:nvPr/>
        </p:nvSpPr>
        <p:spPr>
          <a:xfrm>
            <a:off x="4712136" y="2197930"/>
            <a:ext cx="236189" cy="22021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6358965" y="3369739"/>
                <a:ext cx="104714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TW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965" y="3369739"/>
                <a:ext cx="1047146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9884" r="-9884" b="-3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4951019" y="1911054"/>
                <a:ext cx="10329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TW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019" y="1911054"/>
                <a:ext cx="1032911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0000" r="-10000" b="-3770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5663952" y="2429509"/>
                <a:ext cx="3806748" cy="5218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zh-TW" altLang="en-US" sz="280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zh-TW" sz="280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TW" sz="28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sz="28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sz="28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TW" sz="28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sz="28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952" y="2429509"/>
                <a:ext cx="3806748" cy="52181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6546001" y="4424589"/>
                <a:ext cx="4340419" cy="16762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2800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ctrlPr>
                                <a:rPr lang="en-US" altLang="zh-TW" sz="2800" b="0" i="1" smtClean="0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sz="28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sz="2800" b="0" i="1" smtClean="0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sz="2800" i="1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sz="2800" i="1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001" y="4424589"/>
                <a:ext cx="4340419" cy="167629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2949595" y="4849022"/>
                <a:ext cx="290258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9595" y="4849022"/>
                <a:ext cx="2902589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2949594" y="5400900"/>
                <a:ext cx="284180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9594" y="5400900"/>
                <a:ext cx="2841804" cy="43088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6054860" y="5102447"/>
                <a:ext cx="39273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800" i="1" smtClean="0"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4860" y="5102447"/>
                <a:ext cx="392736" cy="43088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75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i="1" dirty="0">
                <a:effectLst/>
              </a:rPr>
              <a:t>K</a:t>
            </a:r>
            <a:r>
              <a:rPr lang="zh-TW" altLang="zh-TW" dirty="0">
                <a:effectLst/>
              </a:rPr>
              <a:t>最鄰近法的</a:t>
            </a:r>
            <a:r>
              <a:rPr lang="zh-TW" altLang="zh-TW" dirty="0" smtClean="0">
                <a:effectLst/>
              </a:rPr>
              <a:t>應用</a:t>
            </a:r>
            <a:r>
              <a:rPr lang="en-US" altLang="zh-TW" dirty="0" smtClean="0">
                <a:effectLst/>
              </a:rPr>
              <a:t>(1)</a:t>
            </a:r>
            <a:r>
              <a:rPr lang="zh-TW" altLang="zh-TW" dirty="0" smtClean="0">
                <a:effectLst/>
              </a:rPr>
              <a:t> 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24</a:t>
            </a:fld>
            <a:endParaRPr lang="zh-TW" altLang="en-US"/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447327"/>
              </p:ext>
            </p:extLst>
          </p:nvPr>
        </p:nvGraphicFramePr>
        <p:xfrm>
          <a:off x="2711624" y="1231794"/>
          <a:ext cx="6794407" cy="4911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1607"/>
                <a:gridCol w="1132560"/>
                <a:gridCol w="1132560"/>
                <a:gridCol w="1132560"/>
                <a:gridCol w="1132560"/>
                <a:gridCol w="1132560"/>
              </a:tblGrid>
              <a:tr h="37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編號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是否負債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性別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婚姻狀態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收入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是否還款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  <a:tr h="37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</a:rPr>
                        <a:t>1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是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男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單身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低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否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  <a:tr h="37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</a:rPr>
                        <a:t>2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否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女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單身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低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否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  <a:tr h="37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</a:rPr>
                        <a:t>3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男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單身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高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  <a:tr h="37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</a:rPr>
                        <a:t>4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否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女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結婚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低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  <a:tr h="37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</a:rPr>
                        <a:t>5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否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男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單身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高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  <a:tr h="37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</a:rPr>
                        <a:t>6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女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單身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高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否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  <a:tr h="37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</a:rPr>
                        <a:t>7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否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女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結婚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低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  <a:tr h="37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</a:rPr>
                        <a:t>8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男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結婚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高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否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  <a:tr h="37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</a:rPr>
                        <a:t>9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否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男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單身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低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  <a:tr h="37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</a:rPr>
                        <a:t>10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女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結婚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低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否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  <a:tr h="37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</a:rPr>
                        <a:t>11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否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女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結婚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高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是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  <a:tr h="37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</a:rPr>
                        <a:t>12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男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結婚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高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否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</a:tbl>
          </a:graphicData>
        </a:graphic>
      </p:graphicFrame>
      <p:sp>
        <p:nvSpPr>
          <p:cNvPr id="10" name="左大括弧 9"/>
          <p:cNvSpPr/>
          <p:nvPr/>
        </p:nvSpPr>
        <p:spPr>
          <a:xfrm>
            <a:off x="2135560" y="1700808"/>
            <a:ext cx="504056" cy="3240360"/>
          </a:xfrm>
          <a:prstGeom prst="leftBrace">
            <a:avLst>
              <a:gd name="adj1" fmla="val 160714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左大括弧 10"/>
          <p:cNvSpPr/>
          <p:nvPr/>
        </p:nvSpPr>
        <p:spPr>
          <a:xfrm>
            <a:off x="2135560" y="5048525"/>
            <a:ext cx="504056" cy="1088504"/>
          </a:xfrm>
          <a:prstGeom prst="leftBrace">
            <a:avLst>
              <a:gd name="adj1" fmla="val 3802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633812" y="309015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400" smtClean="0"/>
              <a:t>訓練資料</a:t>
            </a:r>
            <a:endParaRPr kumimoji="1" lang="zh-TW" altLang="en-US" sz="2400"/>
          </a:p>
        </p:txBody>
      </p:sp>
      <p:sp>
        <p:nvSpPr>
          <p:cNvPr id="13" name="文字方塊 12"/>
          <p:cNvSpPr txBox="1"/>
          <p:nvPr/>
        </p:nvSpPr>
        <p:spPr>
          <a:xfrm>
            <a:off x="744687" y="536194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400" dirty="0" smtClean="0"/>
              <a:t>測試資料</a:t>
            </a:r>
            <a:endParaRPr kumimoji="1"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5721629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i="1" dirty="0">
                <a:effectLst/>
              </a:rPr>
              <a:t>K</a:t>
            </a:r>
            <a:r>
              <a:rPr lang="zh-TW" altLang="zh-TW" dirty="0">
                <a:effectLst/>
              </a:rPr>
              <a:t>最鄰近法的應用</a:t>
            </a:r>
            <a:r>
              <a:rPr lang="en-US" altLang="zh-TW" dirty="0" smtClean="0">
                <a:effectLst/>
              </a:rPr>
              <a:t>(2)</a:t>
            </a:r>
            <a:r>
              <a:rPr lang="zh-TW" altLang="zh-TW" dirty="0" smtClean="0">
                <a:effectLst/>
              </a:rPr>
              <a:t> 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charset="0"/>
                      </a:rPr>
                      <m:t>距離</m:t>
                    </m:r>
                    <m:r>
                      <a:rPr lang="en-US" altLang="zh-TW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zh-TW" altLang="zh-TW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zh-TW" altLang="zh-TW">
                            <a:latin typeface="Cambria Math" charset="0"/>
                          </a:rPr>
                          <m:t>屬性值相</m:t>
                        </m:r>
                        <m:r>
                          <a:rPr lang="zh-TW" altLang="en-US" b="0" i="1" smtClean="0">
                            <a:latin typeface="Cambria Math" charset="0"/>
                          </a:rPr>
                          <m:t>異</m:t>
                        </m:r>
                        <m:r>
                          <a:rPr lang="zh-TW" altLang="zh-TW">
                            <a:latin typeface="Cambria Math" charset="0"/>
                          </a:rPr>
                          <m:t>個數</m:t>
                        </m:r>
                      </m:num>
                      <m:den>
                        <m:r>
                          <a:rPr lang="zh-TW" altLang="zh-TW">
                            <a:latin typeface="Cambria Math" charset="0"/>
                          </a:rPr>
                          <m:t>全部屬性個數</m:t>
                        </m:r>
                      </m:den>
                    </m:f>
                  </m:oMath>
                </a14:m>
                <a:endParaRPr kumimoji="1" lang="en-US" altLang="zh-TW" dirty="0" smtClean="0"/>
              </a:p>
              <a:p>
                <a:endParaRPr kumimoji="1"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25</a:t>
            </a:fld>
            <a:endParaRPr lang="zh-TW" altLang="en-US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766320"/>
              </p:ext>
            </p:extLst>
          </p:nvPr>
        </p:nvGraphicFramePr>
        <p:xfrm>
          <a:off x="2207568" y="2852936"/>
          <a:ext cx="6794407" cy="2267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1607"/>
                <a:gridCol w="1132560"/>
                <a:gridCol w="1132560"/>
                <a:gridCol w="1132560"/>
                <a:gridCol w="1132560"/>
                <a:gridCol w="1132560"/>
              </a:tblGrid>
              <a:tr h="37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編號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是否負債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性別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婚姻狀態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收入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是否還款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  <a:tr h="37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</a:rPr>
                        <a:t>1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是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男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單身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低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否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  <a:tr h="37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</a:rPr>
                        <a:t>2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否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女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單身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低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否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  <a:tr h="37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</a:rPr>
                        <a:t>10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女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結婚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低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否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  <a:tr h="37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</a:rPr>
                        <a:t>11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否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女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結婚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高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是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  <a:tr h="37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</a:rPr>
                        <a:t>12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男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結婚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高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否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750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i="1" dirty="0">
                <a:effectLst/>
              </a:rPr>
              <a:t>K</a:t>
            </a:r>
            <a:r>
              <a:rPr lang="zh-TW" altLang="zh-TW" dirty="0">
                <a:effectLst/>
              </a:rPr>
              <a:t>最鄰近法的應用</a:t>
            </a:r>
            <a:r>
              <a:rPr lang="en-US" altLang="zh-TW" dirty="0" smtClean="0">
                <a:effectLst/>
              </a:rPr>
              <a:t>(3)</a:t>
            </a:r>
            <a:r>
              <a:rPr lang="zh-TW" altLang="zh-TW" dirty="0" smtClean="0">
                <a:effectLst/>
              </a:rPr>
              <a:t> 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26</a:t>
            </a:fld>
            <a:endParaRPr lang="zh-TW" altLang="en-US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334859"/>
              </p:ext>
            </p:extLst>
          </p:nvPr>
        </p:nvGraphicFramePr>
        <p:xfrm>
          <a:off x="2675620" y="1412776"/>
          <a:ext cx="6840760" cy="4565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232"/>
                <a:gridCol w="1368382"/>
                <a:gridCol w="1368382"/>
                <a:gridCol w="1368382"/>
                <a:gridCol w="1368382"/>
              </a:tblGrid>
              <a:tr h="4565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距離</a:t>
                      </a:r>
                      <a:endParaRPr lang="zh-TW" sz="20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</a:t>
                      </a:r>
                      <a:endParaRPr lang="zh-TW" sz="20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11</a:t>
                      </a:r>
                      <a:endParaRPr lang="zh-TW" sz="20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12</a:t>
                      </a:r>
                      <a:endParaRPr lang="zh-TW" sz="20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是否還款</a:t>
                      </a:r>
                      <a:endParaRPr lang="zh-TW" sz="20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</a:tr>
              <a:tr h="4565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</a:t>
                      </a:r>
                      <a:endParaRPr lang="zh-TW" sz="20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2"/>
                          </a:solidFill>
                          <a:effectLst/>
                        </a:rPr>
                        <a:t>0.5</a:t>
                      </a:r>
                      <a:endParaRPr lang="zh-TW" sz="2000" kern="100" dirty="0"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</a:rPr>
                        <a:t>1</a:t>
                      </a:r>
                      <a:endParaRPr lang="zh-TW" sz="20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2"/>
                          </a:solidFill>
                          <a:effectLst/>
                        </a:rPr>
                        <a:t>0.5</a:t>
                      </a:r>
                      <a:endParaRPr lang="zh-TW" sz="2000" kern="100" dirty="0"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否</a:t>
                      </a:r>
                      <a:endParaRPr lang="zh-TW" sz="20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</a:tr>
              <a:tr h="4565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2</a:t>
                      </a:r>
                      <a:endParaRPr lang="zh-TW" sz="20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2"/>
                          </a:solidFill>
                          <a:effectLst/>
                        </a:rPr>
                        <a:t>0.5</a:t>
                      </a:r>
                      <a:endParaRPr lang="zh-TW" sz="2000" kern="100" dirty="0"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2"/>
                          </a:solidFill>
                          <a:effectLst/>
                        </a:rPr>
                        <a:t>0.5</a:t>
                      </a:r>
                      <a:endParaRPr lang="zh-TW" sz="2000" kern="100" dirty="0"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</a:rPr>
                        <a:t>1</a:t>
                      </a:r>
                      <a:endParaRPr lang="zh-TW" sz="20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否</a:t>
                      </a:r>
                      <a:endParaRPr lang="zh-TW" sz="20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</a:tr>
              <a:tr h="4565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3</a:t>
                      </a:r>
                      <a:endParaRPr lang="zh-TW" sz="20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</a:rPr>
                        <a:t>0.75</a:t>
                      </a:r>
                      <a:endParaRPr lang="zh-TW" sz="20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</a:rPr>
                        <a:t>0.75</a:t>
                      </a:r>
                      <a:endParaRPr lang="zh-TW" sz="20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0.25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是</a:t>
                      </a:r>
                      <a:endParaRPr lang="zh-TW" sz="20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</a:tr>
              <a:tr h="4565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4</a:t>
                      </a:r>
                      <a:endParaRPr lang="zh-TW" sz="20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0.25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0.25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</a:rPr>
                        <a:t>0.75</a:t>
                      </a:r>
                      <a:endParaRPr lang="zh-TW" sz="20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是</a:t>
                      </a:r>
                      <a:endParaRPr lang="zh-TW" sz="20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</a:tr>
              <a:tr h="4565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5</a:t>
                      </a:r>
                      <a:endParaRPr lang="zh-TW" sz="20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</a:rPr>
                        <a:t>1</a:t>
                      </a:r>
                      <a:endParaRPr lang="zh-TW" sz="20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2"/>
                          </a:solidFill>
                          <a:effectLst/>
                        </a:rPr>
                        <a:t>0.5</a:t>
                      </a:r>
                      <a:endParaRPr lang="zh-TW" sz="2000" kern="100" dirty="0"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2"/>
                          </a:solidFill>
                          <a:effectLst/>
                        </a:rPr>
                        <a:t>0.5</a:t>
                      </a:r>
                      <a:endParaRPr lang="zh-TW" sz="2000" kern="100" dirty="0"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是</a:t>
                      </a:r>
                      <a:endParaRPr lang="zh-TW" sz="20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</a:tr>
              <a:tr h="4565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6</a:t>
                      </a:r>
                      <a:endParaRPr lang="zh-TW" sz="20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2"/>
                          </a:solidFill>
                          <a:effectLst/>
                        </a:rPr>
                        <a:t>0.5</a:t>
                      </a:r>
                      <a:endParaRPr lang="zh-TW" sz="2000" kern="100" dirty="0"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2"/>
                          </a:solidFill>
                          <a:effectLst/>
                        </a:rPr>
                        <a:t>0.5</a:t>
                      </a:r>
                      <a:endParaRPr lang="zh-TW" sz="2000" kern="100" dirty="0"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2"/>
                          </a:solidFill>
                          <a:effectLst/>
                        </a:rPr>
                        <a:t>0.5</a:t>
                      </a:r>
                      <a:endParaRPr lang="zh-TW" sz="2000" kern="100" dirty="0"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否</a:t>
                      </a:r>
                      <a:endParaRPr lang="zh-TW" sz="20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</a:tr>
              <a:tr h="4565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7</a:t>
                      </a:r>
                      <a:endParaRPr lang="zh-TW" sz="20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0.25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0.25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</a:rPr>
                        <a:t>0.75</a:t>
                      </a:r>
                      <a:endParaRPr lang="zh-TW" sz="20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是</a:t>
                      </a:r>
                      <a:endParaRPr lang="zh-TW" sz="20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</a:tr>
              <a:tr h="4565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8</a:t>
                      </a:r>
                      <a:endParaRPr lang="zh-TW" sz="20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2"/>
                          </a:solidFill>
                          <a:effectLst/>
                        </a:rPr>
                        <a:t>0.5</a:t>
                      </a:r>
                      <a:endParaRPr lang="zh-TW" sz="2000" kern="100" dirty="0"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2"/>
                          </a:solidFill>
                          <a:effectLst/>
                        </a:rPr>
                        <a:t>0.5</a:t>
                      </a:r>
                      <a:endParaRPr lang="zh-TW" sz="2000" kern="100" dirty="0"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否</a:t>
                      </a:r>
                      <a:endParaRPr lang="zh-TW" sz="20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</a:tr>
              <a:tr h="4565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</a:t>
                      </a:r>
                      <a:endParaRPr lang="zh-TW" sz="20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</a:rPr>
                        <a:t>0.75</a:t>
                      </a:r>
                      <a:endParaRPr lang="zh-TW" sz="20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</a:rPr>
                        <a:t>0.75</a:t>
                      </a:r>
                      <a:endParaRPr lang="zh-TW" sz="20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</a:rPr>
                        <a:t>0.75</a:t>
                      </a:r>
                      <a:endParaRPr lang="zh-TW" sz="20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是</a:t>
                      </a:r>
                      <a:endParaRPr lang="zh-TW" sz="20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64359" marR="64359" marT="0" marB="0" anchor="ctr"/>
                </a:tc>
              </a:tr>
            </a:tbl>
          </a:graphicData>
        </a:graphic>
      </p:graphicFrame>
      <p:sp>
        <p:nvSpPr>
          <p:cNvPr id="8" name="甜甜圈 7"/>
          <p:cNvSpPr/>
          <p:nvPr/>
        </p:nvSpPr>
        <p:spPr>
          <a:xfrm>
            <a:off x="6312024" y="1455886"/>
            <a:ext cx="360040" cy="360040"/>
          </a:xfrm>
          <a:prstGeom prst="don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9" name="十字形 8"/>
          <p:cNvSpPr/>
          <p:nvPr/>
        </p:nvSpPr>
        <p:spPr>
          <a:xfrm rot="2788804">
            <a:off x="7667661" y="1441940"/>
            <a:ext cx="360040" cy="360040"/>
          </a:xfrm>
          <a:prstGeom prst="plus">
            <a:avLst>
              <a:gd name="adj" fmla="val 3261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甜甜圈 9"/>
          <p:cNvSpPr/>
          <p:nvPr/>
        </p:nvSpPr>
        <p:spPr>
          <a:xfrm>
            <a:off x="4943872" y="1441940"/>
            <a:ext cx="360040" cy="360040"/>
          </a:xfrm>
          <a:prstGeom prst="don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35387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i="1" dirty="0">
                <a:effectLst/>
              </a:rPr>
              <a:t>K</a:t>
            </a:r>
            <a:r>
              <a:rPr lang="zh-TW" altLang="zh-TW" dirty="0">
                <a:effectLst/>
              </a:rPr>
              <a:t>最鄰近法的</a:t>
            </a:r>
            <a:r>
              <a:rPr lang="zh-TW" altLang="zh-TW" dirty="0" smtClean="0">
                <a:effectLst/>
              </a:rPr>
              <a:t>討論</a:t>
            </a:r>
            <a:r>
              <a:rPr lang="en-US" altLang="zh-TW" dirty="0" smtClean="0">
                <a:effectLst/>
              </a:rPr>
              <a:t>(1)</a:t>
            </a:r>
            <a:r>
              <a:rPr lang="zh-TW" altLang="zh-TW" dirty="0" smtClean="0">
                <a:effectLst/>
              </a:rPr>
              <a:t> 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451361"/>
            <a:ext cx="10972800" cy="681495"/>
          </a:xfrm>
        </p:spPr>
        <p:txBody>
          <a:bodyPr/>
          <a:lstStyle/>
          <a:p>
            <a:r>
              <a:rPr lang="zh-TW" altLang="en-US"/>
              <a:t>尺度變異的控制：</a:t>
            </a:r>
            <a:r>
              <a:rPr lang="zh-TW" altLang="en-US" smtClean="0"/>
              <a:t>正規化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27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055440" y="2120861"/>
                <a:ext cx="379084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25,3000</m:t>
                          </m:r>
                        </m:e>
                      </m:d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𝑣𝑠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. (75,3000)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40" y="2120861"/>
                <a:ext cx="3790846" cy="43088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055440" y="2839203"/>
                <a:ext cx="379084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25,3000</m:t>
                          </m:r>
                        </m:e>
                      </m:d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𝑣𝑠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. (25,3100)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40" y="2839203"/>
                <a:ext cx="3790846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055440" y="3560284"/>
                <a:ext cx="424956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𝑚𝑖𝑛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𝑚𝑎𝑥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𝑛𝑜𝑟𝑚𝑎𝑙𝑖𝑧𝑎𝑡𝑖𝑜𝑛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40" y="3560284"/>
                <a:ext cx="4249560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055440" y="4278626"/>
                <a:ext cx="2632194" cy="8036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num>
                        <m:den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40" y="4278626"/>
                <a:ext cx="2632194" cy="80368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4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i="1" dirty="0">
                <a:effectLst/>
              </a:rPr>
              <a:t>K</a:t>
            </a:r>
            <a:r>
              <a:rPr lang="zh-TW" altLang="zh-TW" dirty="0">
                <a:effectLst/>
              </a:rPr>
              <a:t>最鄰近法的討論</a:t>
            </a:r>
            <a:r>
              <a:rPr lang="en-US" altLang="zh-TW" dirty="0" smtClean="0">
                <a:effectLst/>
              </a:rPr>
              <a:t>(2)</a:t>
            </a:r>
            <a:r>
              <a:rPr lang="zh-TW" altLang="zh-TW" dirty="0" smtClean="0">
                <a:effectLst/>
              </a:rPr>
              <a:t> 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51361"/>
                <a:ext cx="10972800" cy="4921769"/>
              </a:xfrm>
            </p:spPr>
            <p:txBody>
              <a:bodyPr/>
              <a:lstStyle/>
              <a:p>
                <a:r>
                  <a:rPr lang="zh-TW" altLang="en-US" dirty="0" smtClean="0"/>
                  <a:t>類別個數一樣</a:t>
                </a:r>
                <a:endParaRPr lang="en-US" altLang="zh-TW" dirty="0" smtClean="0"/>
              </a:p>
              <a:p>
                <a:pPr lvl="1"/>
                <a:r>
                  <a:rPr lang="zh-TW" altLang="en-US" dirty="0"/>
                  <a:t>加上權重的</a:t>
                </a:r>
                <a:r>
                  <a:rPr lang="zh-TW" altLang="en-US" dirty="0" smtClean="0"/>
                  <a:t>概念，距離</a:t>
                </a:r>
                <a:r>
                  <a:rPr lang="zh-TW" altLang="en-US" dirty="0"/>
                  <a:t>越近的影響力可能較</a:t>
                </a:r>
                <a:r>
                  <a:rPr lang="zh-TW" altLang="en-US" dirty="0" smtClean="0"/>
                  <a:t>大</a:t>
                </a:r>
                <a:endParaRPr lang="en-US" altLang="zh-TW" dirty="0" smtClean="0"/>
              </a:p>
              <a:p>
                <a:pPr lvl="1"/>
                <a:r>
                  <a:rPr lang="zh-TW" altLang="zh-TW" dirty="0"/>
                  <a:t>甲（</a:t>
                </a:r>
                <a:r>
                  <a:rPr lang="en-US" altLang="zh-TW" dirty="0"/>
                  <a:t>2</a:t>
                </a:r>
                <a:r>
                  <a:rPr lang="zh-TW" altLang="zh-TW" dirty="0"/>
                  <a:t>）、丙（</a:t>
                </a:r>
                <a:r>
                  <a:rPr lang="en-US" altLang="zh-TW" dirty="0"/>
                  <a:t>2</a:t>
                </a:r>
                <a:r>
                  <a:rPr lang="zh-TW" altLang="zh-TW" dirty="0"/>
                  <a:t>）、乙（</a:t>
                </a:r>
                <a:r>
                  <a:rPr lang="en-US" altLang="zh-TW" dirty="0"/>
                  <a:t>2</a:t>
                </a:r>
                <a:r>
                  <a:rPr lang="zh-TW" altLang="zh-TW" dirty="0"/>
                  <a:t>）、乙（</a:t>
                </a:r>
                <a:r>
                  <a:rPr lang="en-US" altLang="zh-TW" dirty="0"/>
                  <a:t>3</a:t>
                </a:r>
                <a:r>
                  <a:rPr lang="zh-TW" altLang="zh-TW" dirty="0"/>
                  <a:t>）、甲（</a:t>
                </a:r>
                <a:r>
                  <a:rPr lang="en-US" altLang="zh-TW" dirty="0"/>
                  <a:t>5</a:t>
                </a:r>
                <a:r>
                  <a:rPr lang="zh-TW" altLang="zh-TW" dirty="0"/>
                  <a:t>） </a:t>
                </a:r>
                <a:endParaRPr lang="en-US" altLang="zh-TW" dirty="0" smtClean="0"/>
              </a:p>
              <a:p>
                <a:pPr lvl="1"/>
                <a:r>
                  <a:rPr lang="zh-TW" altLang="zh-TW" dirty="0"/>
                  <a:t>使用距離的倒數當作權重 </a:t>
                </a:r>
                <a:endParaRPr lang="en-US" altLang="zh-TW" dirty="0" smtClean="0"/>
              </a:p>
              <a:p>
                <a:pPr lvl="1"/>
                <a:r>
                  <a:rPr lang="zh-TW" altLang="zh-TW" dirty="0"/>
                  <a:t>甲的權重得分為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TW" altLang="zh-TW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zh-TW" altLang="zh-TW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charset="0"/>
                          </a:rPr>
                          <m:t>5</m:t>
                        </m:r>
                      </m:den>
                    </m:f>
                    <m:r>
                      <a:rPr lang="en-US" altLang="zh-TW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zh-TW" altLang="zh-TW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charset="0"/>
                          </a:rPr>
                          <m:t>7</m:t>
                        </m:r>
                      </m:num>
                      <m:den>
                        <m:r>
                          <a:rPr lang="en-US" altLang="zh-TW" i="1">
                            <a:latin typeface="Cambria Math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zh-TW" altLang="zh-TW" dirty="0">
                    <a:effectLst/>
                  </a:rPr>
                  <a:t> </a:t>
                </a:r>
                <a:endParaRPr lang="en-US" altLang="zh-TW" dirty="0" smtClean="0">
                  <a:effectLst/>
                </a:endParaRPr>
              </a:p>
              <a:p>
                <a:pPr lvl="1"/>
                <a:r>
                  <a:rPr lang="zh-TW" altLang="zh-TW" dirty="0"/>
                  <a:t>乙的權重得分為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TW" altLang="zh-TW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zh-TW" altLang="zh-TW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charset="0"/>
                          </a:rPr>
                          <m:t>3</m:t>
                        </m:r>
                      </m:den>
                    </m:f>
                    <m:r>
                      <a:rPr lang="en-US" altLang="zh-TW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zh-TW" altLang="zh-TW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charset="0"/>
                          </a:rPr>
                          <m:t>5</m:t>
                        </m:r>
                      </m:num>
                      <m:den>
                        <m:r>
                          <a:rPr lang="en-US" altLang="zh-TW" i="1">
                            <a:latin typeface="Cambria Math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zh-TW" altLang="zh-TW" dirty="0">
                    <a:effectLst/>
                  </a:rPr>
                  <a:t> </a:t>
                </a:r>
                <a:endParaRPr lang="en-US" altLang="zh-TW" dirty="0" smtClean="0">
                  <a:effectLst/>
                </a:endParaRPr>
              </a:p>
              <a:p>
                <a:pPr lvl="1"/>
                <a:r>
                  <a:rPr lang="zh-TW" altLang="zh-TW" dirty="0"/>
                  <a:t>歸類為類別乙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51361"/>
                <a:ext cx="10972800" cy="4921769"/>
              </a:xfrm>
              <a:blipFill rotWithShape="0">
                <a:blip r:embed="rId2"/>
                <a:stretch>
                  <a:fillRect l="-1278" t="-198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540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i="1" dirty="0">
                <a:effectLst/>
              </a:rPr>
              <a:t>K</a:t>
            </a:r>
            <a:r>
              <a:rPr lang="zh-TW" altLang="zh-TW" dirty="0">
                <a:effectLst/>
              </a:rPr>
              <a:t>最鄰近法的特點 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 dirty="0" smtClean="0"/>
              <a:t>不</a:t>
            </a:r>
            <a:r>
              <a:rPr kumimoji="1" lang="zh-TW" altLang="en-US" dirty="0"/>
              <a:t>需要事先建立分類模型，直接使用已知類別的資料即可對未知類別的資料進行</a:t>
            </a:r>
            <a:r>
              <a:rPr kumimoji="1" lang="zh-TW" altLang="en-US" dirty="0" smtClean="0"/>
              <a:t>預測</a:t>
            </a:r>
            <a:endParaRPr kumimoji="1" lang="en-US" altLang="zh-TW" dirty="0"/>
          </a:p>
          <a:p>
            <a:r>
              <a:rPr kumimoji="1" lang="zh-TW" altLang="en-US" dirty="0" smtClean="0"/>
              <a:t>運算</a:t>
            </a:r>
            <a:r>
              <a:rPr kumimoji="1" lang="zh-TW" altLang="en-US" dirty="0"/>
              <a:t>成本過高，每一個待分類的資料點都要計算其到全部訓練資料的距離，為解決這個問題，可以事先將訓練資料進行集群，先計算距離哪一個群最近，再計算與最近的群內的資料</a:t>
            </a:r>
            <a:r>
              <a:rPr kumimoji="1" lang="zh-TW" altLang="en-US" dirty="0" smtClean="0"/>
              <a:t>距離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334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學習目標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瞭解分類技術的概念與分析流程</a:t>
            </a:r>
          </a:p>
          <a:p>
            <a:r>
              <a:rPr lang="zh-TW" altLang="zh-TW" dirty="0" smtClean="0"/>
              <a:t>瞭解</a:t>
            </a:r>
            <a:r>
              <a:rPr lang="en-US" altLang="zh-TW" i="1" dirty="0" smtClean="0"/>
              <a:t>K</a:t>
            </a:r>
            <a:r>
              <a:rPr lang="zh-TW" altLang="zh-TW" dirty="0" smtClean="0"/>
              <a:t>最</a:t>
            </a:r>
            <a:r>
              <a:rPr lang="zh-TW" altLang="zh-TW" dirty="0"/>
              <a:t>鄰近法的學習演算法與特性</a:t>
            </a:r>
          </a:p>
          <a:p>
            <a:r>
              <a:rPr lang="zh-TW" altLang="zh-TW" dirty="0"/>
              <a:t>瞭解決策樹的學習演算法與特性</a:t>
            </a:r>
          </a:p>
          <a:p>
            <a:r>
              <a:rPr lang="zh-TW" altLang="zh-TW" dirty="0"/>
              <a:t>瞭解分類模型的評估</a:t>
            </a:r>
            <a:r>
              <a:rPr lang="zh-TW" altLang="zh-TW" dirty="0" smtClean="0"/>
              <a:t>指標</a:t>
            </a:r>
            <a:endParaRPr lang="zh-TW" alt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881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i="1" dirty="0">
                <a:effectLst/>
              </a:rPr>
              <a:t>K</a:t>
            </a:r>
            <a:r>
              <a:rPr lang="zh-TW" altLang="zh-TW" dirty="0">
                <a:effectLst/>
              </a:rPr>
              <a:t>最鄰近法的特點 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 dirty="0" smtClean="0"/>
              <a:t>類別</a:t>
            </a:r>
            <a:r>
              <a:rPr kumimoji="1" lang="zh-TW" altLang="en-US" dirty="0"/>
              <a:t>的決定只需鄰近的</a:t>
            </a:r>
            <a:r>
              <a:rPr kumimoji="1" lang="en-US" altLang="zh-TW" i="1" dirty="0"/>
              <a:t>K</a:t>
            </a:r>
            <a:r>
              <a:rPr kumimoji="1" lang="zh-TW" altLang="en-US" dirty="0"/>
              <a:t>個樣本，可以避免類別分布不平衡的問題，對於不同類別的資料數差異過大或類別重疊過多的資料，</a:t>
            </a:r>
            <a:r>
              <a:rPr kumimoji="1" lang="en-US" altLang="zh-TW" i="1" dirty="0"/>
              <a:t>K</a:t>
            </a:r>
            <a:r>
              <a:rPr kumimoji="1" lang="zh-TW" altLang="en-US" dirty="0"/>
              <a:t>最鄰近法的效果</a:t>
            </a:r>
            <a:r>
              <a:rPr kumimoji="1" lang="zh-TW" altLang="en-US" dirty="0" smtClean="0"/>
              <a:t>良好</a:t>
            </a:r>
            <a:endParaRPr kumimoji="1" lang="zh-TW" altLang="en-US" dirty="0"/>
          </a:p>
          <a:p>
            <a:r>
              <a:rPr kumimoji="1" lang="en-US" altLang="zh-TW" i="1" dirty="0" smtClean="0"/>
              <a:t>K</a:t>
            </a:r>
            <a:r>
              <a:rPr kumimoji="1" lang="zh-TW" altLang="en-US" dirty="0"/>
              <a:t>值的決定會影響結果，故需多嘗試不同的</a:t>
            </a:r>
            <a:r>
              <a:rPr kumimoji="1" lang="en-US" altLang="zh-TW" i="1" dirty="0"/>
              <a:t>K</a:t>
            </a:r>
            <a:r>
              <a:rPr kumimoji="1" lang="zh-TW" altLang="en-US" dirty="0"/>
              <a:t>值以決定分類效果最好的</a:t>
            </a:r>
            <a:r>
              <a:rPr kumimoji="1" lang="en-US" altLang="zh-TW" i="1" dirty="0"/>
              <a:t>K</a:t>
            </a:r>
            <a:r>
              <a:rPr kumimoji="1" lang="zh-TW" altLang="en-US" dirty="0" smtClean="0"/>
              <a:t>值</a:t>
            </a:r>
            <a:endParaRPr kumimoji="1" lang="zh-TW" altLang="en-US" dirty="0"/>
          </a:p>
          <a:p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185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7539AD0-6C25-4D44-AC42-6C1D9C136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本章目次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0BD82393-3C7D-4066-8D20-6AD511B4D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bg1"/>
                </a:solidFill>
              </a:rPr>
              <a:t>13.1 </a:t>
            </a:r>
            <a:r>
              <a:rPr lang="zh-TW" altLang="en-US" dirty="0" smtClean="0">
                <a:solidFill>
                  <a:schemeClr val="bg1"/>
                </a:solidFill>
              </a:rPr>
              <a:t>分類的概念</a:t>
            </a:r>
            <a:endParaRPr lang="en-US" altLang="zh-TW" dirty="0" smtClean="0">
              <a:solidFill>
                <a:schemeClr val="bg1"/>
              </a:solidFill>
            </a:endParaRPr>
          </a:p>
          <a:p>
            <a:r>
              <a:rPr lang="en-US" altLang="zh-TW" dirty="0" smtClean="0">
                <a:solidFill>
                  <a:schemeClr val="bg1"/>
                </a:solidFill>
              </a:rPr>
              <a:t>13.2 </a:t>
            </a:r>
            <a:r>
              <a:rPr lang="en-US" altLang="zh-TW" i="1" dirty="0" smtClean="0">
                <a:solidFill>
                  <a:schemeClr val="bg1"/>
                </a:solidFill>
              </a:rPr>
              <a:t>K</a:t>
            </a:r>
            <a:r>
              <a:rPr lang="zh-TW" altLang="en-US" dirty="0" smtClean="0">
                <a:solidFill>
                  <a:schemeClr val="bg1"/>
                </a:solidFill>
              </a:rPr>
              <a:t>最鄰近法</a:t>
            </a:r>
            <a:endParaRPr lang="en-US" altLang="zh-TW" dirty="0" smtClean="0">
              <a:solidFill>
                <a:schemeClr val="bg1"/>
              </a:solidFill>
            </a:endParaRPr>
          </a:p>
          <a:p>
            <a:r>
              <a:rPr lang="en-US" altLang="zh-TW" dirty="0" smtClean="0"/>
              <a:t>13.3 </a:t>
            </a:r>
            <a:r>
              <a:rPr lang="zh-TW" altLang="en-US" dirty="0" smtClean="0"/>
              <a:t>決策樹</a:t>
            </a:r>
            <a:endParaRPr lang="en-US" altLang="zh-TW" dirty="0" smtClean="0"/>
          </a:p>
          <a:p>
            <a:r>
              <a:rPr lang="en-US" altLang="zh-TW" dirty="0" smtClean="0">
                <a:solidFill>
                  <a:schemeClr val="bg1"/>
                </a:solidFill>
              </a:rPr>
              <a:t>13.4 </a:t>
            </a:r>
            <a:r>
              <a:rPr lang="zh-TW" altLang="en-US" dirty="0" smtClean="0">
                <a:solidFill>
                  <a:schemeClr val="bg1"/>
                </a:solidFill>
              </a:rPr>
              <a:t>分類模型的評估</a:t>
            </a:r>
            <a:endParaRPr lang="en-US" altLang="zh-TW" dirty="0" smtClean="0">
              <a:solidFill>
                <a:schemeClr val="bg1"/>
              </a:solidFill>
            </a:endParaRPr>
          </a:p>
          <a:p>
            <a:r>
              <a:rPr lang="en-US" altLang="zh-TW" dirty="0" smtClean="0">
                <a:solidFill>
                  <a:schemeClr val="bg1"/>
                </a:solidFill>
              </a:rPr>
              <a:t>13.5 </a:t>
            </a:r>
            <a:r>
              <a:rPr lang="zh-TW" altLang="en-US" dirty="0" smtClean="0">
                <a:solidFill>
                  <a:schemeClr val="bg1"/>
                </a:solidFill>
              </a:rPr>
              <a:t>結論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DF32592B-C4E0-4687-A8DA-90D3AB14C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滄海圖書</a:t>
            </a:r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5523CEEC-E1B3-4F5E-B24C-40C1DB7D2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4A2E5AB5-B71D-436D-8C0B-A57C54816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159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effectLst/>
              </a:rPr>
              <a:t>小花的約會準則 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32</a:t>
            </a:fld>
            <a:endParaRPr lang="zh-TW" altLang="en-US"/>
          </a:p>
        </p:txBody>
      </p:sp>
      <p:grpSp>
        <p:nvGrpSpPr>
          <p:cNvPr id="7" name="畫布 10"/>
          <p:cNvGrpSpPr/>
          <p:nvPr/>
        </p:nvGrpSpPr>
        <p:grpSpPr>
          <a:xfrm>
            <a:off x="1134154" y="1226716"/>
            <a:ext cx="9944358" cy="4578548"/>
            <a:chOff x="0" y="0"/>
            <a:chExt cx="4876800" cy="224536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4876800" cy="2245360"/>
            </a:xfrm>
            <a:prstGeom prst="rect">
              <a:avLst/>
            </a:prstGeom>
          </p:spPr>
        </p:sp>
        <p:sp>
          <p:nvSpPr>
            <p:cNvPr id="9" name="矩形 8"/>
            <p:cNvSpPr/>
            <p:nvPr/>
          </p:nvSpPr>
          <p:spPr>
            <a:xfrm>
              <a:off x="1140120" y="35999"/>
              <a:ext cx="1130640" cy="2844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2000" kern="100">
                  <a:effectLst/>
                  <a:ea typeface="新細明體" charset="-120"/>
                  <a:cs typeface="Times New Roman" charset="0"/>
                </a:rPr>
                <a:t>年齡超過</a:t>
              </a:r>
              <a:r>
                <a:rPr lang="en-US" sz="2000" kern="100">
                  <a:effectLst/>
                  <a:ea typeface="新細明體" charset="-120"/>
                  <a:cs typeface="Times New Roman" charset="0"/>
                </a:rPr>
                <a:t>30</a:t>
              </a:r>
              <a:endParaRPr lang="zh-TW" sz="2000" kern="100">
                <a:effectLst/>
                <a:ea typeface="新細明體" charset="-120"/>
                <a:cs typeface="Times New Roman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22520" y="691319"/>
              <a:ext cx="1130640" cy="2844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2000">
                  <a:effectLst/>
                  <a:latin typeface="新細明體" charset="-120"/>
                  <a:cs typeface="Times New Roman" charset="0"/>
                </a:rPr>
                <a:t>是：拒絕</a:t>
              </a:r>
              <a:endParaRPr lang="zh-TW" sz="3200">
                <a:effectLst/>
                <a:latin typeface="新細明體" charset="-120"/>
                <a:cs typeface="新細明體" charset="-12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148160" y="691319"/>
              <a:ext cx="1130640" cy="2844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2000">
                  <a:effectLst/>
                  <a:latin typeface="新細明體" charset="-120"/>
                  <a:cs typeface="Times New Roman" charset="0"/>
                </a:rPr>
                <a:t>否：年收超過百萬</a:t>
              </a:r>
              <a:endParaRPr lang="zh-TW" sz="3200">
                <a:effectLst/>
                <a:latin typeface="新細明體" charset="-120"/>
                <a:cs typeface="新細明體" charset="-12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236640" y="1321239"/>
              <a:ext cx="1130300" cy="2844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2000">
                  <a:effectLst/>
                  <a:latin typeface="新細明體" charset="-120"/>
                  <a:cs typeface="Times New Roman" charset="0"/>
                </a:rPr>
                <a:t>是：答應</a:t>
              </a:r>
              <a:endParaRPr lang="zh-TW" sz="3200">
                <a:effectLst/>
                <a:latin typeface="新細明體" charset="-120"/>
                <a:cs typeface="新細明體" charset="-12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963840" y="1321239"/>
              <a:ext cx="1130300" cy="2844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2000" kern="100">
                  <a:effectLst/>
                  <a:ea typeface="新細明體" charset="-120"/>
                  <a:cs typeface="Times New Roman" charset="0"/>
                </a:rPr>
                <a:t>否：身高超過</a:t>
              </a:r>
              <a:r>
                <a:rPr lang="en-US" sz="2000" kern="100">
                  <a:effectLst/>
                  <a:ea typeface="新細明體" charset="-120"/>
                  <a:cs typeface="Times New Roman" charset="0"/>
                </a:rPr>
                <a:t>180</a:t>
              </a:r>
              <a:endParaRPr lang="zh-TW" sz="2000" kern="100">
                <a:effectLst/>
                <a:ea typeface="新細明體" charset="-120"/>
                <a:cs typeface="Times New Roman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239010" y="1920679"/>
              <a:ext cx="1130300" cy="2844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2000">
                  <a:effectLst/>
                  <a:latin typeface="新細明體" charset="-120"/>
                  <a:cs typeface="Times New Roman" charset="0"/>
                </a:rPr>
                <a:t>是：答應</a:t>
              </a:r>
              <a:endParaRPr lang="zh-TW" sz="3200">
                <a:effectLst/>
                <a:latin typeface="新細明體" charset="-120"/>
                <a:cs typeface="新細明體" charset="-12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3702050" y="1920679"/>
              <a:ext cx="1130300" cy="2844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2000">
                  <a:effectLst/>
                  <a:latin typeface="新細明體" charset="-120"/>
                  <a:cs typeface="Times New Roman" charset="0"/>
                </a:rPr>
                <a:t>否：拒絕</a:t>
              </a:r>
              <a:endParaRPr lang="zh-TW" sz="3200">
                <a:effectLst/>
                <a:latin typeface="新細明體" charset="-120"/>
                <a:cs typeface="新細明體" charset="-120"/>
              </a:endParaRPr>
            </a:p>
          </p:txBody>
        </p:sp>
        <p:cxnSp>
          <p:nvCxnSpPr>
            <p:cNvPr id="16" name="肘形接點 15"/>
            <p:cNvCxnSpPr>
              <a:stCxn id="9" idx="2"/>
              <a:endCxn id="10" idx="0"/>
            </p:cNvCxnSpPr>
            <p:nvPr/>
          </p:nvCxnSpPr>
          <p:spPr>
            <a:xfrm rot="5400000">
              <a:off x="961220" y="-52901"/>
              <a:ext cx="370840" cy="1117600"/>
            </a:xfrm>
            <a:prstGeom prst="bentConnector3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肘形接點 16"/>
            <p:cNvCxnSpPr>
              <a:stCxn id="9" idx="2"/>
              <a:endCxn id="11" idx="0"/>
            </p:cNvCxnSpPr>
            <p:nvPr/>
          </p:nvCxnSpPr>
          <p:spPr>
            <a:xfrm rot="16200000" flipH="1">
              <a:off x="2024040" y="1879"/>
              <a:ext cx="370840" cy="1008040"/>
            </a:xfrm>
            <a:prstGeom prst="bentConnector3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肘形接點 17"/>
            <p:cNvCxnSpPr>
              <a:stCxn id="11" idx="2"/>
              <a:endCxn id="12" idx="0"/>
            </p:cNvCxnSpPr>
            <p:nvPr/>
          </p:nvCxnSpPr>
          <p:spPr>
            <a:xfrm rot="5400000">
              <a:off x="2084915" y="692674"/>
              <a:ext cx="345440" cy="911690"/>
            </a:xfrm>
            <a:prstGeom prst="bentConnector3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肘形接點 18"/>
            <p:cNvCxnSpPr>
              <a:stCxn id="11" idx="2"/>
              <a:endCxn id="13" idx="0"/>
            </p:cNvCxnSpPr>
            <p:nvPr/>
          </p:nvCxnSpPr>
          <p:spPr>
            <a:xfrm rot="16200000" flipH="1">
              <a:off x="2948515" y="740764"/>
              <a:ext cx="345440" cy="815510"/>
            </a:xfrm>
            <a:prstGeom prst="bentConnector3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肘形接點 19"/>
            <p:cNvCxnSpPr>
              <a:stCxn id="13" idx="2"/>
              <a:endCxn id="14" idx="0"/>
            </p:cNvCxnSpPr>
            <p:nvPr/>
          </p:nvCxnSpPr>
          <p:spPr>
            <a:xfrm rot="5400000">
              <a:off x="3009095" y="1400784"/>
              <a:ext cx="314960" cy="724830"/>
            </a:xfrm>
            <a:prstGeom prst="bentConnector3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肘形接點 20"/>
            <p:cNvCxnSpPr>
              <a:stCxn id="13" idx="2"/>
              <a:endCxn id="15" idx="0"/>
            </p:cNvCxnSpPr>
            <p:nvPr/>
          </p:nvCxnSpPr>
          <p:spPr>
            <a:xfrm rot="16200000" flipH="1">
              <a:off x="3740615" y="1394094"/>
              <a:ext cx="314960" cy="738210"/>
            </a:xfrm>
            <a:prstGeom prst="bentConnector3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8438266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醫生問診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33</a:t>
            </a:fld>
            <a:endParaRPr lang="zh-TW" altLang="en-US"/>
          </a:p>
        </p:txBody>
      </p:sp>
      <p:sp>
        <p:nvSpPr>
          <p:cNvPr id="7" name="Rectangle 4"/>
          <p:cNvSpPr/>
          <p:nvPr/>
        </p:nvSpPr>
        <p:spPr>
          <a:xfrm>
            <a:off x="3579911" y="4487625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/>
              <a:t>B</a:t>
            </a:r>
            <a:r>
              <a:rPr lang="zh-TW" altLang="en-US" sz="2000" dirty="0"/>
              <a:t>型流感</a:t>
            </a:r>
          </a:p>
        </p:txBody>
      </p:sp>
      <p:sp>
        <p:nvSpPr>
          <p:cNvPr id="8" name="Oval 5"/>
          <p:cNvSpPr/>
          <p:nvPr/>
        </p:nvSpPr>
        <p:spPr>
          <a:xfrm>
            <a:off x="5591944" y="1844824"/>
            <a:ext cx="1872208" cy="86409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/>
              <a:t>是否</a:t>
            </a:r>
            <a:endParaRPr lang="en-US" altLang="zh-TW" sz="2000" dirty="0"/>
          </a:p>
          <a:p>
            <a:pPr algn="ctr"/>
            <a:r>
              <a:rPr lang="zh-TW" altLang="en-US" sz="2000" dirty="0"/>
              <a:t>頭痛</a:t>
            </a:r>
          </a:p>
        </p:txBody>
      </p:sp>
      <p:cxnSp>
        <p:nvCxnSpPr>
          <p:cNvPr id="9" name="Straight Arrow Connector 7"/>
          <p:cNvCxnSpPr>
            <a:stCxn id="15" idx="3"/>
          </p:cNvCxnSpPr>
          <p:nvPr/>
        </p:nvCxnSpPr>
        <p:spPr>
          <a:xfrm flipH="1">
            <a:off x="5411924" y="2582376"/>
            <a:ext cx="454199" cy="5585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5" idx="5"/>
          </p:cNvCxnSpPr>
          <p:nvPr/>
        </p:nvCxnSpPr>
        <p:spPr>
          <a:xfrm>
            <a:off x="7189973" y="2582376"/>
            <a:ext cx="418195" cy="5686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437081" y="3150987"/>
            <a:ext cx="1872208" cy="86409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/>
              <a:t>是否</a:t>
            </a:r>
            <a:endParaRPr lang="en-US" altLang="zh-TW" sz="2000" dirty="0"/>
          </a:p>
          <a:p>
            <a:pPr algn="ctr"/>
            <a:r>
              <a:rPr lang="zh-TW" altLang="en-US" sz="2000" dirty="0"/>
              <a:t>喉嚨痛</a:t>
            </a:r>
          </a:p>
        </p:txBody>
      </p:sp>
      <p:cxnSp>
        <p:nvCxnSpPr>
          <p:cNvPr id="12" name="Straight Arrow Connector 11"/>
          <p:cNvCxnSpPr>
            <a:stCxn id="18" idx="3"/>
          </p:cNvCxnSpPr>
          <p:nvPr/>
        </p:nvCxnSpPr>
        <p:spPr>
          <a:xfrm flipH="1">
            <a:off x="4257061" y="3888539"/>
            <a:ext cx="454199" cy="5585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8" idx="5"/>
          </p:cNvCxnSpPr>
          <p:nvPr/>
        </p:nvCxnSpPr>
        <p:spPr>
          <a:xfrm>
            <a:off x="6035110" y="3888539"/>
            <a:ext cx="490203" cy="5585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857525" y="4487625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/>
              <a:t>A</a:t>
            </a:r>
            <a:r>
              <a:rPr lang="zh-TW" altLang="en-US" sz="2000" dirty="0"/>
              <a:t>型流感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032104" y="3212247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/>
              <a:t>A</a:t>
            </a:r>
            <a:r>
              <a:rPr lang="zh-TW" altLang="en-US" sz="2000" dirty="0"/>
              <a:t>型流感</a:t>
            </a:r>
          </a:p>
        </p:txBody>
      </p:sp>
      <p:sp>
        <p:nvSpPr>
          <p:cNvPr id="16" name="TextBox 19"/>
          <p:cNvSpPr txBox="1"/>
          <p:nvPr/>
        </p:nvSpPr>
        <p:spPr>
          <a:xfrm>
            <a:off x="7260487" y="2564904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否</a:t>
            </a:r>
          </a:p>
        </p:txBody>
      </p:sp>
      <p:sp>
        <p:nvSpPr>
          <p:cNvPr id="17" name="TextBox 20"/>
          <p:cNvSpPr txBox="1"/>
          <p:nvPr/>
        </p:nvSpPr>
        <p:spPr>
          <a:xfrm>
            <a:off x="6154719" y="3888539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否</a:t>
            </a:r>
          </a:p>
        </p:txBody>
      </p:sp>
      <p:sp>
        <p:nvSpPr>
          <p:cNvPr id="18" name="TextBox 21"/>
          <p:cNvSpPr txBox="1"/>
          <p:nvPr/>
        </p:nvSpPr>
        <p:spPr>
          <a:xfrm>
            <a:off x="5290623" y="2564904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是</a:t>
            </a:r>
            <a:endParaRPr lang="zh-TW" altLang="en-US" sz="2000" dirty="0"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19" name="TextBox 22"/>
          <p:cNvSpPr txBox="1"/>
          <p:nvPr/>
        </p:nvSpPr>
        <p:spPr>
          <a:xfrm>
            <a:off x="4147593" y="389298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是</a:t>
            </a:r>
          </a:p>
        </p:txBody>
      </p:sp>
    </p:spTree>
    <p:extLst>
      <p:ext uri="{BB962C8B-B14F-4D97-AF65-F5344CB8AC3E}">
        <p14:creationId xmlns:p14="http://schemas.microsoft.com/office/powerpoint/2010/main" val="7233507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4" grpId="0" animBg="1"/>
      <p:bldP spid="15" grpId="0" animBg="1"/>
      <p:bldP spid="16" grpId="0"/>
      <p:bldP spid="17" grpId="0"/>
      <p:bldP spid="18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什麼是決策樹？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34</a:t>
            </a:fld>
            <a:endParaRPr lang="zh-TW" altLang="en-US"/>
          </a:p>
        </p:txBody>
      </p:sp>
      <p:sp>
        <p:nvSpPr>
          <p:cNvPr id="7" name="Oval 4"/>
          <p:cNvSpPr/>
          <p:nvPr/>
        </p:nvSpPr>
        <p:spPr>
          <a:xfrm>
            <a:off x="5951984" y="2763175"/>
            <a:ext cx="1872208" cy="86409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條件</a:t>
            </a:r>
          </a:p>
        </p:txBody>
      </p:sp>
      <p:cxnSp>
        <p:nvCxnSpPr>
          <p:cNvPr id="8" name="Straight Arrow Connector 5"/>
          <p:cNvCxnSpPr>
            <a:stCxn id="13" idx="3"/>
          </p:cNvCxnSpPr>
          <p:nvPr/>
        </p:nvCxnSpPr>
        <p:spPr>
          <a:xfrm flipH="1">
            <a:off x="5771964" y="3500727"/>
            <a:ext cx="454199" cy="5585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6"/>
          <p:cNvCxnSpPr>
            <a:stCxn id="13" idx="5"/>
          </p:cNvCxnSpPr>
          <p:nvPr/>
        </p:nvCxnSpPr>
        <p:spPr>
          <a:xfrm>
            <a:off x="7550013" y="3500727"/>
            <a:ext cx="418195" cy="5686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731520" y="1431619"/>
            <a:ext cx="1872208" cy="86409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條件</a:t>
            </a:r>
          </a:p>
        </p:txBody>
      </p:sp>
      <p:cxnSp>
        <p:nvCxnSpPr>
          <p:cNvPr id="11" name="Straight Arrow Connector 10"/>
          <p:cNvCxnSpPr>
            <a:stCxn id="16" idx="3"/>
          </p:cNvCxnSpPr>
          <p:nvPr/>
        </p:nvCxnSpPr>
        <p:spPr>
          <a:xfrm flipH="1">
            <a:off x="4551500" y="2169171"/>
            <a:ext cx="454199" cy="5585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6" idx="5"/>
          </p:cNvCxnSpPr>
          <p:nvPr/>
        </p:nvCxnSpPr>
        <p:spPr>
          <a:xfrm>
            <a:off x="6329549" y="2169171"/>
            <a:ext cx="418195" cy="5686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750333" y="4104865"/>
            <a:ext cx="1872208" cy="86409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條件</a:t>
            </a:r>
          </a:p>
        </p:txBody>
      </p:sp>
      <p:cxnSp>
        <p:nvCxnSpPr>
          <p:cNvPr id="14" name="Straight Arrow Connector 13"/>
          <p:cNvCxnSpPr>
            <a:stCxn id="19" idx="3"/>
          </p:cNvCxnSpPr>
          <p:nvPr/>
        </p:nvCxnSpPr>
        <p:spPr>
          <a:xfrm flipH="1">
            <a:off x="4570313" y="4842417"/>
            <a:ext cx="454199" cy="5585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9" idx="5"/>
          </p:cNvCxnSpPr>
          <p:nvPr/>
        </p:nvCxnSpPr>
        <p:spPr>
          <a:xfrm>
            <a:off x="6348362" y="4842417"/>
            <a:ext cx="418195" cy="5686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Rectangle 18"/>
          <p:cNvSpPr/>
          <p:nvPr/>
        </p:nvSpPr>
        <p:spPr>
          <a:xfrm>
            <a:off x="3869519" y="2763175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類別</a:t>
            </a:r>
          </a:p>
        </p:txBody>
      </p:sp>
      <p:sp>
        <p:nvSpPr>
          <p:cNvPr id="17" name="Rectangle 19"/>
          <p:cNvSpPr/>
          <p:nvPr/>
        </p:nvSpPr>
        <p:spPr>
          <a:xfrm>
            <a:off x="3888332" y="5413042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類別</a:t>
            </a:r>
          </a:p>
        </p:txBody>
      </p:sp>
      <p:sp>
        <p:nvSpPr>
          <p:cNvPr id="18" name="Rectangle 20"/>
          <p:cNvSpPr/>
          <p:nvPr/>
        </p:nvSpPr>
        <p:spPr>
          <a:xfrm>
            <a:off x="6065763" y="5411028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類別</a:t>
            </a:r>
          </a:p>
        </p:txBody>
      </p:sp>
      <p:sp>
        <p:nvSpPr>
          <p:cNvPr id="19" name="Rectangle 21"/>
          <p:cNvSpPr/>
          <p:nvPr/>
        </p:nvSpPr>
        <p:spPr>
          <a:xfrm>
            <a:off x="7286227" y="4100842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類別</a:t>
            </a:r>
          </a:p>
        </p:txBody>
      </p:sp>
      <p:sp>
        <p:nvSpPr>
          <p:cNvPr id="20" name="TextBox 22"/>
          <p:cNvSpPr txBox="1"/>
          <p:nvPr/>
        </p:nvSpPr>
        <p:spPr>
          <a:xfrm>
            <a:off x="6747743" y="164954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/>
              <a:t>根節點</a:t>
            </a:r>
          </a:p>
        </p:txBody>
      </p:sp>
      <p:sp>
        <p:nvSpPr>
          <p:cNvPr id="21" name="TextBox 23"/>
          <p:cNvSpPr txBox="1"/>
          <p:nvPr/>
        </p:nvSpPr>
        <p:spPr>
          <a:xfrm>
            <a:off x="8038641" y="293390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/>
              <a:t>內部節點</a:t>
            </a:r>
          </a:p>
        </p:txBody>
      </p:sp>
      <p:sp>
        <p:nvSpPr>
          <p:cNvPr id="22" name="TextBox 24"/>
          <p:cNvSpPr txBox="1"/>
          <p:nvPr/>
        </p:nvSpPr>
        <p:spPr>
          <a:xfrm>
            <a:off x="8772175" y="427157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/>
              <a:t>葉節點</a:t>
            </a:r>
          </a:p>
        </p:txBody>
      </p:sp>
    </p:spTree>
    <p:extLst>
      <p:ext uri="{BB962C8B-B14F-4D97-AF65-F5344CB8AC3E}">
        <p14:creationId xmlns:p14="http://schemas.microsoft.com/office/powerpoint/2010/main" val="1932819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如何建立決策樹？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cs typeface="Arial" pitchFamily="34" charset="0"/>
              </a:rPr>
              <a:t>Hunt’s</a:t>
            </a:r>
            <a:r>
              <a:rPr lang="zh-TW" altLang="en-US" dirty="0"/>
              <a:t>演算法</a:t>
            </a:r>
            <a:endParaRPr lang="en-US" altLang="zh-TW" dirty="0"/>
          </a:p>
          <a:p>
            <a:pPr lvl="1"/>
            <a:r>
              <a:rPr lang="zh-TW" altLang="en-US" dirty="0"/>
              <a:t>概念</a:t>
            </a:r>
            <a:endParaRPr lang="en-US" altLang="zh-TW" dirty="0"/>
          </a:p>
          <a:p>
            <a:pPr lvl="2"/>
            <a:r>
              <a:rPr lang="zh-TW" altLang="en-US" dirty="0"/>
              <a:t>遞迴分割</a:t>
            </a:r>
            <a:endParaRPr lang="en-US" altLang="zh-TW" dirty="0"/>
          </a:p>
          <a:p>
            <a:pPr lvl="1"/>
            <a:r>
              <a:rPr lang="zh-TW" altLang="en-US" dirty="0"/>
              <a:t>步驟</a:t>
            </a:r>
            <a:endParaRPr lang="en-US" altLang="zh-TW" dirty="0"/>
          </a:p>
          <a:p>
            <a:pPr lvl="2"/>
            <a:r>
              <a:rPr lang="zh-TW" altLang="en-US" dirty="0"/>
              <a:t>如果節點內的資料都是同個類別，則此節點變成此類別的葉節點</a:t>
            </a:r>
            <a:endParaRPr lang="en-US" altLang="zh-TW" dirty="0"/>
          </a:p>
          <a:p>
            <a:pPr lvl="2"/>
            <a:r>
              <a:rPr lang="zh-TW" altLang="en-US" dirty="0"/>
              <a:t>如果節點內的資料包含多個類別，則選擇適當地屬性測試條件將資料繼續</a:t>
            </a:r>
            <a:r>
              <a:rPr lang="zh-TW" altLang="en-US" dirty="0" smtClean="0"/>
              <a:t>分割</a:t>
            </a:r>
            <a:endParaRPr lang="en-US" alt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130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如何建立決策樹</a:t>
            </a:r>
            <a:r>
              <a:rPr lang="zh-TW" altLang="en-US" dirty="0" smtClean="0"/>
              <a:t>？</a:t>
            </a:r>
            <a:r>
              <a:rPr lang="en-US" altLang="zh-TW" dirty="0" smtClean="0"/>
              <a:t>(1)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36</a:t>
            </a:fld>
            <a:endParaRPr lang="zh-TW" altLang="en-US" dirty="0"/>
          </a:p>
        </p:txBody>
      </p:sp>
      <p:grpSp>
        <p:nvGrpSpPr>
          <p:cNvPr id="7" name="Group 48"/>
          <p:cNvGrpSpPr/>
          <p:nvPr/>
        </p:nvGrpSpPr>
        <p:grpSpPr>
          <a:xfrm>
            <a:off x="1156998" y="2339043"/>
            <a:ext cx="4516147" cy="3008451"/>
            <a:chOff x="631917" y="3012614"/>
            <a:chExt cx="4516147" cy="3008451"/>
          </a:xfrm>
        </p:grpSpPr>
        <p:cxnSp>
          <p:nvCxnSpPr>
            <p:cNvPr id="8" name="直線單箭頭接點 6"/>
            <p:cNvCxnSpPr/>
            <p:nvPr/>
          </p:nvCxnSpPr>
          <p:spPr>
            <a:xfrm>
              <a:off x="831930" y="5439695"/>
              <a:ext cx="404378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單箭頭接點 7"/>
            <p:cNvCxnSpPr/>
            <p:nvPr/>
          </p:nvCxnSpPr>
          <p:spPr>
            <a:xfrm flipV="1">
              <a:off x="1139011" y="3012614"/>
              <a:ext cx="0" cy="2651811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等腰三角形 8"/>
            <p:cNvSpPr/>
            <p:nvPr/>
          </p:nvSpPr>
          <p:spPr>
            <a:xfrm>
              <a:off x="1605900" y="4664219"/>
              <a:ext cx="131863" cy="898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等腰三角形 9"/>
            <p:cNvSpPr/>
            <p:nvPr/>
          </p:nvSpPr>
          <p:spPr>
            <a:xfrm>
              <a:off x="1402737" y="3890638"/>
              <a:ext cx="131863" cy="898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等腰三角形 10"/>
            <p:cNvSpPr/>
            <p:nvPr/>
          </p:nvSpPr>
          <p:spPr>
            <a:xfrm>
              <a:off x="2721961" y="4799057"/>
              <a:ext cx="131863" cy="898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等腰三角形 11"/>
            <p:cNvSpPr/>
            <p:nvPr/>
          </p:nvSpPr>
          <p:spPr>
            <a:xfrm>
              <a:off x="2461991" y="3235988"/>
              <a:ext cx="131863" cy="898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等腰三角形 12"/>
            <p:cNvSpPr/>
            <p:nvPr/>
          </p:nvSpPr>
          <p:spPr>
            <a:xfrm>
              <a:off x="1605900" y="3308236"/>
              <a:ext cx="131863" cy="898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等腰三角形 13"/>
            <p:cNvSpPr/>
            <p:nvPr/>
          </p:nvSpPr>
          <p:spPr>
            <a:xfrm>
              <a:off x="3732309" y="4978840"/>
              <a:ext cx="131863" cy="898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等腰三角形 14"/>
            <p:cNvSpPr/>
            <p:nvPr/>
          </p:nvSpPr>
          <p:spPr>
            <a:xfrm>
              <a:off x="2126475" y="4050236"/>
              <a:ext cx="131863" cy="898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等腰三角形 15"/>
            <p:cNvSpPr/>
            <p:nvPr/>
          </p:nvSpPr>
          <p:spPr>
            <a:xfrm>
              <a:off x="2059982" y="4754111"/>
              <a:ext cx="131863" cy="898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等腰三角形 16"/>
            <p:cNvSpPr/>
            <p:nvPr/>
          </p:nvSpPr>
          <p:spPr>
            <a:xfrm>
              <a:off x="1891507" y="3700413"/>
              <a:ext cx="131863" cy="898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等腰三角形 17"/>
            <p:cNvSpPr/>
            <p:nvPr/>
          </p:nvSpPr>
          <p:spPr>
            <a:xfrm>
              <a:off x="2396060" y="4239986"/>
              <a:ext cx="131863" cy="898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等腰三角形 18"/>
            <p:cNvSpPr/>
            <p:nvPr/>
          </p:nvSpPr>
          <p:spPr>
            <a:xfrm>
              <a:off x="3331711" y="5103009"/>
              <a:ext cx="131863" cy="898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等腰三角形 19"/>
            <p:cNvSpPr/>
            <p:nvPr/>
          </p:nvSpPr>
          <p:spPr>
            <a:xfrm>
              <a:off x="1891507" y="4254742"/>
              <a:ext cx="131863" cy="898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等腰三角形 20"/>
            <p:cNvSpPr/>
            <p:nvPr/>
          </p:nvSpPr>
          <p:spPr>
            <a:xfrm>
              <a:off x="2389877" y="4657335"/>
              <a:ext cx="131863" cy="898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等腰三角形 21"/>
            <p:cNvSpPr/>
            <p:nvPr/>
          </p:nvSpPr>
          <p:spPr>
            <a:xfrm>
              <a:off x="2662212" y="4309188"/>
              <a:ext cx="131863" cy="898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等腰三角形 22"/>
            <p:cNvSpPr/>
            <p:nvPr/>
          </p:nvSpPr>
          <p:spPr>
            <a:xfrm>
              <a:off x="2026854" y="5125073"/>
              <a:ext cx="131863" cy="898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等腰三角形 23"/>
            <p:cNvSpPr/>
            <p:nvPr/>
          </p:nvSpPr>
          <p:spPr>
            <a:xfrm>
              <a:off x="2511858" y="5214965"/>
              <a:ext cx="131863" cy="898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橢圓 25"/>
            <p:cNvSpPr/>
            <p:nvPr/>
          </p:nvSpPr>
          <p:spPr>
            <a:xfrm>
              <a:off x="3004543" y="3761009"/>
              <a:ext cx="87908" cy="9512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橢圓 26"/>
            <p:cNvSpPr/>
            <p:nvPr/>
          </p:nvSpPr>
          <p:spPr>
            <a:xfrm>
              <a:off x="3004543" y="3346637"/>
              <a:ext cx="87908" cy="9512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橢圓 27"/>
            <p:cNvSpPr/>
            <p:nvPr/>
          </p:nvSpPr>
          <p:spPr>
            <a:xfrm>
              <a:off x="3908126" y="3700413"/>
              <a:ext cx="87908" cy="9512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橢圓 28"/>
            <p:cNvSpPr/>
            <p:nvPr/>
          </p:nvSpPr>
          <p:spPr>
            <a:xfrm>
              <a:off x="4303714" y="3907548"/>
              <a:ext cx="87908" cy="9512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橢圓 29"/>
            <p:cNvSpPr/>
            <p:nvPr/>
          </p:nvSpPr>
          <p:spPr>
            <a:xfrm>
              <a:off x="3644401" y="4128915"/>
              <a:ext cx="87908" cy="9512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橢圓 30"/>
            <p:cNvSpPr/>
            <p:nvPr/>
          </p:nvSpPr>
          <p:spPr>
            <a:xfrm>
              <a:off x="3499578" y="4664294"/>
              <a:ext cx="87908" cy="9512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橢圓 31"/>
            <p:cNvSpPr/>
            <p:nvPr/>
          </p:nvSpPr>
          <p:spPr>
            <a:xfrm>
              <a:off x="3768492" y="4483531"/>
              <a:ext cx="87908" cy="9512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橢圓 32"/>
            <p:cNvSpPr/>
            <p:nvPr/>
          </p:nvSpPr>
          <p:spPr>
            <a:xfrm>
              <a:off x="4149874" y="4616706"/>
              <a:ext cx="87908" cy="9512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橢圓 33"/>
            <p:cNvSpPr/>
            <p:nvPr/>
          </p:nvSpPr>
          <p:spPr>
            <a:xfrm>
              <a:off x="3522488" y="3260723"/>
              <a:ext cx="87908" cy="9512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橢圓 34"/>
            <p:cNvSpPr/>
            <p:nvPr/>
          </p:nvSpPr>
          <p:spPr>
            <a:xfrm>
              <a:off x="2743938" y="3605727"/>
              <a:ext cx="87908" cy="9512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橢圓 35"/>
            <p:cNvSpPr/>
            <p:nvPr/>
          </p:nvSpPr>
          <p:spPr>
            <a:xfrm>
              <a:off x="2902895" y="4128915"/>
              <a:ext cx="87908" cy="9512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橢圓 36"/>
            <p:cNvSpPr/>
            <p:nvPr/>
          </p:nvSpPr>
          <p:spPr>
            <a:xfrm>
              <a:off x="3181974" y="3442609"/>
              <a:ext cx="87908" cy="9512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橢圓 37"/>
            <p:cNvSpPr/>
            <p:nvPr/>
          </p:nvSpPr>
          <p:spPr>
            <a:xfrm>
              <a:off x="4171851" y="3558165"/>
              <a:ext cx="87908" cy="9512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橢圓 38"/>
            <p:cNvSpPr/>
            <p:nvPr/>
          </p:nvSpPr>
          <p:spPr>
            <a:xfrm>
              <a:off x="3470547" y="3747975"/>
              <a:ext cx="87908" cy="9512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橢圓 39"/>
            <p:cNvSpPr/>
            <p:nvPr/>
          </p:nvSpPr>
          <p:spPr>
            <a:xfrm>
              <a:off x="3826854" y="3980530"/>
              <a:ext cx="87908" cy="9512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橢圓 40"/>
            <p:cNvSpPr/>
            <p:nvPr/>
          </p:nvSpPr>
          <p:spPr>
            <a:xfrm>
              <a:off x="3317173" y="4290957"/>
              <a:ext cx="87908" cy="9512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" name="橢圓 41"/>
            <p:cNvSpPr/>
            <p:nvPr/>
          </p:nvSpPr>
          <p:spPr>
            <a:xfrm>
              <a:off x="3255523" y="4658986"/>
              <a:ext cx="87908" cy="9512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橢圓 42"/>
            <p:cNvSpPr/>
            <p:nvPr/>
          </p:nvSpPr>
          <p:spPr>
            <a:xfrm>
              <a:off x="3732309" y="3443550"/>
              <a:ext cx="87908" cy="9512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TextBox 41"/>
            <p:cNvSpPr txBox="1"/>
            <p:nvPr/>
          </p:nvSpPr>
          <p:spPr>
            <a:xfrm>
              <a:off x="4303714" y="5620955"/>
              <a:ext cx="8443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dirty="0" smtClean="0">
                  <a:latin typeface="華康儷黑 Std W5" pitchFamily="34" charset="-120"/>
                  <a:ea typeface="華康儷黑 Std W5" pitchFamily="34" charset="-120"/>
                </a:rPr>
                <a:t>X1</a:t>
              </a:r>
              <a:endParaRPr lang="zh-TW" altLang="en-US" sz="2000" dirty="0">
                <a:latin typeface="華康儷黑 Std W5" pitchFamily="34" charset="-120"/>
                <a:ea typeface="華康儷黑 Std W5" pitchFamily="34" charset="-120"/>
              </a:endParaRPr>
            </a:p>
          </p:txBody>
        </p:sp>
        <p:sp>
          <p:nvSpPr>
            <p:cNvPr id="45" name="TextBox 42"/>
            <p:cNvSpPr txBox="1"/>
            <p:nvPr/>
          </p:nvSpPr>
          <p:spPr>
            <a:xfrm>
              <a:off x="631917" y="3153127"/>
              <a:ext cx="5070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dirty="0" smtClean="0">
                  <a:latin typeface="華康儷黑 Std W5" pitchFamily="34" charset="-120"/>
                  <a:ea typeface="華康儷黑 Std W5" pitchFamily="34" charset="-120"/>
                </a:rPr>
                <a:t>X2</a:t>
              </a:r>
              <a:endParaRPr lang="zh-TW" altLang="en-US" sz="2000" dirty="0">
                <a:latin typeface="華康儷黑 Std W5" pitchFamily="34" charset="-120"/>
                <a:ea typeface="華康儷黑 Std W5" pitchFamily="34" charset="-120"/>
              </a:endParaRPr>
            </a:p>
          </p:txBody>
        </p:sp>
      </p:grpSp>
      <p:cxnSp>
        <p:nvCxnSpPr>
          <p:cNvPr id="46" name="Straight Connector 43"/>
          <p:cNvCxnSpPr/>
          <p:nvPr/>
        </p:nvCxnSpPr>
        <p:spPr>
          <a:xfrm flipH="1">
            <a:off x="3158535" y="2307929"/>
            <a:ext cx="1" cy="1256372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7" name="Straight Connector 44"/>
          <p:cNvCxnSpPr/>
          <p:nvPr/>
        </p:nvCxnSpPr>
        <p:spPr>
          <a:xfrm>
            <a:off x="1664092" y="3566415"/>
            <a:ext cx="3648199" cy="0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8" name="Straight Connector 45"/>
          <p:cNvCxnSpPr/>
          <p:nvPr/>
        </p:nvCxnSpPr>
        <p:spPr>
          <a:xfrm>
            <a:off x="3617532" y="3564301"/>
            <a:ext cx="0" cy="1215369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9" name="Straight Connector 46"/>
          <p:cNvCxnSpPr/>
          <p:nvPr/>
        </p:nvCxnSpPr>
        <p:spPr>
          <a:xfrm>
            <a:off x="3617532" y="4229210"/>
            <a:ext cx="1606851" cy="0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0" name="Oval 63"/>
          <p:cNvSpPr/>
          <p:nvPr/>
        </p:nvSpPr>
        <p:spPr>
          <a:xfrm>
            <a:off x="8109669" y="1711425"/>
            <a:ext cx="1366993" cy="64807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latin typeface="華康儷黑 Std W5" pitchFamily="34" charset="-120"/>
                <a:ea typeface="華康儷黑 Std W5" pitchFamily="34" charset="-120"/>
              </a:rPr>
              <a:t>X2</a:t>
            </a:r>
            <a:endParaRPr lang="zh-TW" altLang="en-US" sz="2000" dirty="0">
              <a:latin typeface="華康儷黑 Std W5" pitchFamily="34" charset="-120"/>
              <a:ea typeface="華康儷黑 Std W5" pitchFamily="34" charset="-120"/>
            </a:endParaRPr>
          </a:p>
        </p:txBody>
      </p:sp>
      <p:cxnSp>
        <p:nvCxnSpPr>
          <p:cNvPr id="51" name="Straight Arrow Connector 64"/>
          <p:cNvCxnSpPr>
            <a:stCxn id="54" idx="3"/>
          </p:cNvCxnSpPr>
          <p:nvPr/>
        </p:nvCxnSpPr>
        <p:spPr>
          <a:xfrm flipH="1">
            <a:off x="7692696" y="2264589"/>
            <a:ext cx="617164" cy="2634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65"/>
          <p:cNvCxnSpPr>
            <a:stCxn id="54" idx="5"/>
          </p:cNvCxnSpPr>
          <p:nvPr/>
        </p:nvCxnSpPr>
        <p:spPr>
          <a:xfrm>
            <a:off x="9276471" y="2264589"/>
            <a:ext cx="613049" cy="2634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3" name="Oval 75"/>
          <p:cNvSpPr/>
          <p:nvPr/>
        </p:nvSpPr>
        <p:spPr>
          <a:xfrm>
            <a:off x="7009200" y="2562417"/>
            <a:ext cx="1366993" cy="64807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latin typeface="華康儷黑 Std W5" pitchFamily="34" charset="-120"/>
                <a:ea typeface="華康儷黑 Std W5" pitchFamily="34" charset="-120"/>
              </a:rPr>
              <a:t>X1</a:t>
            </a:r>
            <a:endParaRPr lang="zh-TW" altLang="en-US" sz="2000" dirty="0">
              <a:latin typeface="華康儷黑 Std W5" pitchFamily="34" charset="-120"/>
              <a:ea typeface="華康儷黑 Std W5" pitchFamily="34" charset="-120"/>
            </a:endParaRPr>
          </a:p>
        </p:txBody>
      </p:sp>
      <p:cxnSp>
        <p:nvCxnSpPr>
          <p:cNvPr id="54" name="Straight Arrow Connector 76"/>
          <p:cNvCxnSpPr>
            <a:stCxn id="57" idx="3"/>
          </p:cNvCxnSpPr>
          <p:nvPr/>
        </p:nvCxnSpPr>
        <p:spPr>
          <a:xfrm flipH="1">
            <a:off x="7019286" y="3115581"/>
            <a:ext cx="190105" cy="5269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77"/>
          <p:cNvCxnSpPr>
            <a:stCxn id="57" idx="5"/>
          </p:cNvCxnSpPr>
          <p:nvPr/>
        </p:nvCxnSpPr>
        <p:spPr>
          <a:xfrm>
            <a:off x="8176002" y="3115581"/>
            <a:ext cx="212355" cy="5269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6" name="Oval 78"/>
          <p:cNvSpPr/>
          <p:nvPr/>
        </p:nvSpPr>
        <p:spPr>
          <a:xfrm>
            <a:off x="9318080" y="2562417"/>
            <a:ext cx="1366993" cy="64807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latin typeface="華康儷黑 Std W5" pitchFamily="34" charset="-120"/>
                <a:ea typeface="華康儷黑 Std W5" pitchFamily="34" charset="-120"/>
              </a:rPr>
              <a:t>X1</a:t>
            </a:r>
            <a:endParaRPr lang="zh-TW" altLang="en-US" sz="2000" dirty="0">
              <a:latin typeface="華康儷黑 Std W5" pitchFamily="34" charset="-120"/>
              <a:ea typeface="華康儷黑 Std W5" pitchFamily="34" charset="-120"/>
            </a:endParaRPr>
          </a:p>
        </p:txBody>
      </p:sp>
      <p:cxnSp>
        <p:nvCxnSpPr>
          <p:cNvPr id="57" name="Straight Arrow Connector 79"/>
          <p:cNvCxnSpPr>
            <a:stCxn id="60" idx="3"/>
          </p:cNvCxnSpPr>
          <p:nvPr/>
        </p:nvCxnSpPr>
        <p:spPr>
          <a:xfrm flipH="1">
            <a:off x="9328166" y="3115581"/>
            <a:ext cx="190105" cy="5269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80"/>
          <p:cNvCxnSpPr>
            <a:stCxn id="60" idx="5"/>
          </p:cNvCxnSpPr>
          <p:nvPr/>
        </p:nvCxnSpPr>
        <p:spPr>
          <a:xfrm>
            <a:off x="10484882" y="3115581"/>
            <a:ext cx="212355" cy="5269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9" name="Oval 86"/>
          <p:cNvSpPr/>
          <p:nvPr/>
        </p:nvSpPr>
        <p:spPr>
          <a:xfrm>
            <a:off x="7626363" y="3664814"/>
            <a:ext cx="1366993" cy="64807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latin typeface="華康儷黑 Std W5" pitchFamily="34" charset="-120"/>
                <a:ea typeface="華康儷黑 Std W5" pitchFamily="34" charset="-120"/>
              </a:rPr>
              <a:t>X2</a:t>
            </a:r>
            <a:endParaRPr lang="zh-TW" altLang="en-US" sz="2000" dirty="0">
              <a:latin typeface="華康儷黑 Std W5" pitchFamily="34" charset="-120"/>
              <a:ea typeface="華康儷黑 Std W5" pitchFamily="34" charset="-120"/>
            </a:endParaRPr>
          </a:p>
        </p:txBody>
      </p:sp>
      <p:cxnSp>
        <p:nvCxnSpPr>
          <p:cNvPr id="60" name="Straight Arrow Connector 87"/>
          <p:cNvCxnSpPr>
            <a:stCxn id="63" idx="3"/>
          </p:cNvCxnSpPr>
          <p:nvPr/>
        </p:nvCxnSpPr>
        <p:spPr>
          <a:xfrm flipH="1">
            <a:off x="7636449" y="4217978"/>
            <a:ext cx="190105" cy="5269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88"/>
          <p:cNvCxnSpPr>
            <a:stCxn id="63" idx="5"/>
          </p:cNvCxnSpPr>
          <p:nvPr/>
        </p:nvCxnSpPr>
        <p:spPr>
          <a:xfrm>
            <a:off x="8793165" y="4217978"/>
            <a:ext cx="212355" cy="5269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2" name="Rectangle 89"/>
          <p:cNvSpPr/>
          <p:nvPr/>
        </p:nvSpPr>
        <p:spPr>
          <a:xfrm>
            <a:off x="9164287" y="3652007"/>
            <a:ext cx="517862" cy="5180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zh-TW" altLang="en-US" sz="2400" dirty="0">
              <a:solidFill>
                <a:srgbClr val="FF000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63" name="Rectangle 90"/>
          <p:cNvSpPr/>
          <p:nvPr/>
        </p:nvSpPr>
        <p:spPr>
          <a:xfrm>
            <a:off x="6760355" y="3666012"/>
            <a:ext cx="517862" cy="5180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zh-TW" altLang="en-US" sz="2400" dirty="0">
              <a:solidFill>
                <a:srgbClr val="FF000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64" name="Rectangle 92"/>
          <p:cNvSpPr/>
          <p:nvPr/>
        </p:nvSpPr>
        <p:spPr>
          <a:xfrm>
            <a:off x="7367432" y="4757756"/>
            <a:ext cx="517862" cy="5180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zh-TW" altLang="en-US" sz="2400" dirty="0">
              <a:solidFill>
                <a:srgbClr val="FF000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65" name="Rectangle 93"/>
          <p:cNvSpPr/>
          <p:nvPr/>
        </p:nvSpPr>
        <p:spPr>
          <a:xfrm>
            <a:off x="10438306" y="3652006"/>
            <a:ext cx="517862" cy="5180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rgbClr val="92D050"/>
                </a:solidFill>
                <a:latin typeface="華康儷黑 Std W5" pitchFamily="34" charset="-120"/>
                <a:ea typeface="華康儷黑 Std W5" pitchFamily="34" charset="-120"/>
              </a:rPr>
              <a:t>●</a:t>
            </a:r>
            <a:endParaRPr lang="zh-TW" altLang="en-US" sz="2400" dirty="0">
              <a:solidFill>
                <a:srgbClr val="92D05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66" name="Rectangle 95"/>
          <p:cNvSpPr/>
          <p:nvPr/>
        </p:nvSpPr>
        <p:spPr>
          <a:xfrm>
            <a:off x="8773443" y="4757756"/>
            <a:ext cx="517862" cy="5180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rgbClr val="92D050"/>
                </a:solidFill>
                <a:latin typeface="華康儷黑 Std W5" pitchFamily="34" charset="-120"/>
                <a:ea typeface="華康儷黑 Std W5" pitchFamily="34" charset="-120"/>
              </a:rPr>
              <a:t>●</a:t>
            </a:r>
            <a:endParaRPr lang="zh-TW" altLang="en-US" sz="2400" dirty="0">
              <a:solidFill>
                <a:srgbClr val="92D05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701331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3" grpId="0" animBg="1"/>
      <p:bldP spid="56" grpId="0" animBg="1"/>
      <p:bldP spid="59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如何建立決策樹</a:t>
            </a:r>
            <a:r>
              <a:rPr lang="zh-TW" altLang="en-US" dirty="0" smtClean="0"/>
              <a:t>？</a:t>
            </a:r>
            <a:r>
              <a:rPr lang="en-US" altLang="zh-TW" dirty="0" smtClean="0"/>
              <a:t>(2)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37</a:t>
            </a:fld>
            <a:endParaRPr lang="zh-TW" altLang="en-US"/>
          </a:p>
        </p:txBody>
      </p:sp>
      <p:sp>
        <p:nvSpPr>
          <p:cNvPr id="8" name="TextBox 30"/>
          <p:cNvSpPr txBox="1"/>
          <p:nvPr/>
        </p:nvSpPr>
        <p:spPr>
          <a:xfrm>
            <a:off x="2639616" y="1916832"/>
            <a:ext cx="4269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</a:rPr>
              <a:t>屬性的條件可以有幾個分支？</a:t>
            </a:r>
          </a:p>
        </p:txBody>
      </p:sp>
      <p:sp>
        <p:nvSpPr>
          <p:cNvPr id="9" name="TextBox 30"/>
          <p:cNvSpPr txBox="1"/>
          <p:nvPr/>
        </p:nvSpPr>
        <p:spPr>
          <a:xfrm>
            <a:off x="2768324" y="2676907"/>
            <a:ext cx="394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</a:rPr>
              <a:t>選哪個屬性來分割比較好？</a:t>
            </a:r>
          </a:p>
        </p:txBody>
      </p:sp>
      <p:sp>
        <p:nvSpPr>
          <p:cNvPr id="10" name="TextBox 30"/>
          <p:cNvSpPr txBox="1"/>
          <p:nvPr/>
        </p:nvSpPr>
        <p:spPr>
          <a:xfrm>
            <a:off x="3499110" y="3704527"/>
            <a:ext cx="2802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</a:rPr>
              <a:t>何時該停止分割？</a:t>
            </a:r>
          </a:p>
        </p:txBody>
      </p:sp>
      <p:sp>
        <p:nvSpPr>
          <p:cNvPr id="11" name="Oval 63"/>
          <p:cNvSpPr/>
          <p:nvPr/>
        </p:nvSpPr>
        <p:spPr>
          <a:xfrm>
            <a:off x="8111036" y="1693594"/>
            <a:ext cx="1366993" cy="64807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latin typeface="華康儷黑 Std W5" pitchFamily="34" charset="-120"/>
                <a:ea typeface="華康儷黑 Std W5" pitchFamily="34" charset="-120"/>
              </a:rPr>
              <a:t>X2</a:t>
            </a:r>
            <a:endParaRPr lang="zh-TW" altLang="en-US" sz="2000" dirty="0">
              <a:latin typeface="華康儷黑 Std W5" pitchFamily="34" charset="-120"/>
              <a:ea typeface="華康儷黑 Std W5" pitchFamily="34" charset="-120"/>
            </a:endParaRPr>
          </a:p>
        </p:txBody>
      </p:sp>
      <p:cxnSp>
        <p:nvCxnSpPr>
          <p:cNvPr id="12" name="Straight Arrow Connector 64"/>
          <p:cNvCxnSpPr/>
          <p:nvPr/>
        </p:nvCxnSpPr>
        <p:spPr>
          <a:xfrm flipH="1">
            <a:off x="7694063" y="2246758"/>
            <a:ext cx="617164" cy="2634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65"/>
          <p:cNvCxnSpPr/>
          <p:nvPr/>
        </p:nvCxnSpPr>
        <p:spPr>
          <a:xfrm>
            <a:off x="9277838" y="2246758"/>
            <a:ext cx="613049" cy="2634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Oval 75"/>
          <p:cNvSpPr/>
          <p:nvPr/>
        </p:nvSpPr>
        <p:spPr>
          <a:xfrm>
            <a:off x="7010567" y="2544586"/>
            <a:ext cx="1366993" cy="64807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latin typeface="華康儷黑 Std W5" pitchFamily="34" charset="-120"/>
                <a:ea typeface="華康儷黑 Std W5" pitchFamily="34" charset="-120"/>
              </a:rPr>
              <a:t>X1</a:t>
            </a:r>
            <a:endParaRPr lang="zh-TW" altLang="en-US" sz="2000" dirty="0">
              <a:latin typeface="華康儷黑 Std W5" pitchFamily="34" charset="-120"/>
              <a:ea typeface="華康儷黑 Std W5" pitchFamily="34" charset="-120"/>
            </a:endParaRPr>
          </a:p>
        </p:txBody>
      </p:sp>
      <p:cxnSp>
        <p:nvCxnSpPr>
          <p:cNvPr id="15" name="Straight Arrow Connector 76"/>
          <p:cNvCxnSpPr/>
          <p:nvPr/>
        </p:nvCxnSpPr>
        <p:spPr>
          <a:xfrm flipH="1">
            <a:off x="7020653" y="3097750"/>
            <a:ext cx="190105" cy="5269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77"/>
          <p:cNvCxnSpPr/>
          <p:nvPr/>
        </p:nvCxnSpPr>
        <p:spPr>
          <a:xfrm>
            <a:off x="8177369" y="3097750"/>
            <a:ext cx="212355" cy="5269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Oval 78"/>
          <p:cNvSpPr/>
          <p:nvPr/>
        </p:nvSpPr>
        <p:spPr>
          <a:xfrm>
            <a:off x="9319447" y="2544586"/>
            <a:ext cx="1366993" cy="64807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latin typeface="華康儷黑 Std W5" pitchFamily="34" charset="-120"/>
                <a:ea typeface="華康儷黑 Std W5" pitchFamily="34" charset="-120"/>
              </a:rPr>
              <a:t>X1</a:t>
            </a:r>
            <a:endParaRPr lang="zh-TW" altLang="en-US" sz="2000" dirty="0">
              <a:latin typeface="華康儷黑 Std W5" pitchFamily="34" charset="-120"/>
              <a:ea typeface="華康儷黑 Std W5" pitchFamily="34" charset="-120"/>
            </a:endParaRPr>
          </a:p>
        </p:txBody>
      </p:sp>
      <p:cxnSp>
        <p:nvCxnSpPr>
          <p:cNvPr id="18" name="Straight Arrow Connector 79"/>
          <p:cNvCxnSpPr/>
          <p:nvPr/>
        </p:nvCxnSpPr>
        <p:spPr>
          <a:xfrm flipH="1">
            <a:off x="9329533" y="3097750"/>
            <a:ext cx="190105" cy="5269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80"/>
          <p:cNvCxnSpPr/>
          <p:nvPr/>
        </p:nvCxnSpPr>
        <p:spPr>
          <a:xfrm>
            <a:off x="10486249" y="3097750"/>
            <a:ext cx="212355" cy="5269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Oval 86"/>
          <p:cNvSpPr/>
          <p:nvPr/>
        </p:nvSpPr>
        <p:spPr>
          <a:xfrm>
            <a:off x="7627730" y="3646983"/>
            <a:ext cx="1366993" cy="64807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latin typeface="華康儷黑 Std W5" pitchFamily="34" charset="-120"/>
                <a:ea typeface="華康儷黑 Std W5" pitchFamily="34" charset="-120"/>
              </a:rPr>
              <a:t>X2</a:t>
            </a:r>
            <a:endParaRPr lang="zh-TW" altLang="en-US" sz="2000" dirty="0">
              <a:latin typeface="華康儷黑 Std W5" pitchFamily="34" charset="-120"/>
              <a:ea typeface="華康儷黑 Std W5" pitchFamily="34" charset="-120"/>
            </a:endParaRPr>
          </a:p>
        </p:txBody>
      </p:sp>
      <p:cxnSp>
        <p:nvCxnSpPr>
          <p:cNvPr id="21" name="Straight Arrow Connector 87"/>
          <p:cNvCxnSpPr/>
          <p:nvPr/>
        </p:nvCxnSpPr>
        <p:spPr>
          <a:xfrm flipH="1">
            <a:off x="7637816" y="4200147"/>
            <a:ext cx="190105" cy="5269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88"/>
          <p:cNvCxnSpPr/>
          <p:nvPr/>
        </p:nvCxnSpPr>
        <p:spPr>
          <a:xfrm>
            <a:off x="8794532" y="4200147"/>
            <a:ext cx="212355" cy="5269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Rectangle 89"/>
          <p:cNvSpPr/>
          <p:nvPr/>
        </p:nvSpPr>
        <p:spPr>
          <a:xfrm>
            <a:off x="9165654" y="3634176"/>
            <a:ext cx="517862" cy="5180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zh-TW" altLang="en-US" sz="2400" dirty="0">
              <a:solidFill>
                <a:srgbClr val="FF000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24" name="Rectangle 90"/>
          <p:cNvSpPr/>
          <p:nvPr/>
        </p:nvSpPr>
        <p:spPr>
          <a:xfrm>
            <a:off x="6761722" y="3648181"/>
            <a:ext cx="517862" cy="5180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zh-TW" altLang="en-US" sz="2400" dirty="0">
              <a:solidFill>
                <a:srgbClr val="FF000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25" name="Rectangle 92"/>
          <p:cNvSpPr/>
          <p:nvPr/>
        </p:nvSpPr>
        <p:spPr>
          <a:xfrm>
            <a:off x="7368799" y="4739925"/>
            <a:ext cx="517862" cy="5180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zh-TW" altLang="en-US" sz="2400" dirty="0">
              <a:solidFill>
                <a:srgbClr val="FF000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26" name="Rectangle 93"/>
          <p:cNvSpPr/>
          <p:nvPr/>
        </p:nvSpPr>
        <p:spPr>
          <a:xfrm>
            <a:off x="10439673" y="3634175"/>
            <a:ext cx="517862" cy="5180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rgbClr val="92D050"/>
                </a:solidFill>
                <a:latin typeface="華康儷黑 Std W5" pitchFamily="34" charset="-120"/>
                <a:ea typeface="華康儷黑 Std W5" pitchFamily="34" charset="-120"/>
              </a:rPr>
              <a:t>●</a:t>
            </a:r>
            <a:endParaRPr lang="zh-TW" altLang="en-US" sz="2400" dirty="0">
              <a:solidFill>
                <a:srgbClr val="92D05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27" name="Rectangle 95"/>
          <p:cNvSpPr/>
          <p:nvPr/>
        </p:nvSpPr>
        <p:spPr>
          <a:xfrm>
            <a:off x="8774810" y="4739925"/>
            <a:ext cx="517862" cy="5180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rgbClr val="92D050"/>
                </a:solidFill>
                <a:latin typeface="華康儷黑 Std W5" pitchFamily="34" charset="-120"/>
                <a:ea typeface="華康儷黑 Std W5" pitchFamily="34" charset="-120"/>
              </a:rPr>
              <a:t>●</a:t>
            </a:r>
            <a:endParaRPr lang="zh-TW" altLang="en-US" sz="2400" dirty="0">
              <a:solidFill>
                <a:srgbClr val="92D05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28" name="向右箭號 27"/>
          <p:cNvSpPr/>
          <p:nvPr/>
        </p:nvSpPr>
        <p:spPr>
          <a:xfrm>
            <a:off x="6908962" y="2017630"/>
            <a:ext cx="459837" cy="324036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向右箭號 28"/>
          <p:cNvSpPr/>
          <p:nvPr/>
        </p:nvSpPr>
        <p:spPr>
          <a:xfrm>
            <a:off x="6526021" y="2754770"/>
            <a:ext cx="459837" cy="324036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向右箭號 29"/>
          <p:cNvSpPr/>
          <p:nvPr/>
        </p:nvSpPr>
        <p:spPr>
          <a:xfrm>
            <a:off x="6096126" y="3771804"/>
            <a:ext cx="459837" cy="324036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93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8" grpId="0" animBg="1"/>
      <p:bldP spid="29" grpId="0" animBg="1"/>
      <p:bldP spid="3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屬性的條件可以有幾個分支</a:t>
            </a:r>
            <a:r>
              <a:rPr lang="zh-TW" altLang="en-US" dirty="0" smtClean="0"/>
              <a:t>？</a:t>
            </a:r>
            <a:r>
              <a:rPr lang="en-US" altLang="zh-TW" dirty="0" smtClean="0"/>
              <a:t>(1)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451361"/>
            <a:ext cx="10972800" cy="1905631"/>
          </a:xfrm>
        </p:spPr>
        <p:txBody>
          <a:bodyPr/>
          <a:lstStyle/>
          <a:p>
            <a:r>
              <a:rPr lang="zh-TW" altLang="en-US" dirty="0"/>
              <a:t>二元屬性</a:t>
            </a:r>
          </a:p>
          <a:p>
            <a:pPr lvl="1"/>
            <a:r>
              <a:rPr lang="zh-TW" altLang="en-US" dirty="0"/>
              <a:t>是</a:t>
            </a:r>
            <a:r>
              <a:rPr lang="en-US" altLang="zh-TW" dirty="0"/>
              <a:t>/</a:t>
            </a:r>
            <a:r>
              <a:rPr lang="zh-TW" altLang="en-US" dirty="0"/>
              <a:t>否、男</a:t>
            </a:r>
            <a:r>
              <a:rPr lang="en-US" altLang="zh-TW" dirty="0"/>
              <a:t>/</a:t>
            </a:r>
            <a:r>
              <a:rPr lang="zh-TW" altLang="en-US" dirty="0"/>
              <a:t>女、</a:t>
            </a:r>
            <a:r>
              <a:rPr lang="en-US" altLang="zh-TW" dirty="0"/>
              <a:t>…</a:t>
            </a:r>
          </a:p>
          <a:p>
            <a:pPr lvl="1"/>
            <a:r>
              <a:rPr lang="zh-TW" altLang="en-US" dirty="0"/>
              <a:t>兩個分支條件恰好可以表示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38</a:t>
            </a:fld>
            <a:endParaRPr lang="zh-TW" altLang="en-US"/>
          </a:p>
        </p:txBody>
      </p:sp>
      <p:sp>
        <p:nvSpPr>
          <p:cNvPr id="7" name="Oval 4"/>
          <p:cNvSpPr/>
          <p:nvPr/>
        </p:nvSpPr>
        <p:spPr>
          <a:xfrm>
            <a:off x="4655840" y="3581637"/>
            <a:ext cx="1872208" cy="86409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是否欠款</a:t>
            </a:r>
          </a:p>
        </p:txBody>
      </p:sp>
      <p:cxnSp>
        <p:nvCxnSpPr>
          <p:cNvPr id="8" name="Straight Arrow Connector 5"/>
          <p:cNvCxnSpPr/>
          <p:nvPr/>
        </p:nvCxnSpPr>
        <p:spPr>
          <a:xfrm flipH="1">
            <a:off x="4475820" y="4319189"/>
            <a:ext cx="454199" cy="5585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6"/>
          <p:cNvCxnSpPr/>
          <p:nvPr/>
        </p:nvCxnSpPr>
        <p:spPr>
          <a:xfrm>
            <a:off x="6253869" y="4319189"/>
            <a:ext cx="418195" cy="5686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7"/>
          <p:cNvSpPr txBox="1"/>
          <p:nvPr/>
        </p:nvSpPr>
        <p:spPr>
          <a:xfrm>
            <a:off x="6328754" y="430171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否</a:t>
            </a:r>
          </a:p>
        </p:txBody>
      </p:sp>
      <p:sp>
        <p:nvSpPr>
          <p:cNvPr id="11" name="TextBox 8"/>
          <p:cNvSpPr txBox="1"/>
          <p:nvPr/>
        </p:nvSpPr>
        <p:spPr>
          <a:xfrm>
            <a:off x="4354519" y="430171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是</a:t>
            </a:r>
          </a:p>
        </p:txBody>
      </p:sp>
    </p:spTree>
    <p:extLst>
      <p:ext uri="{BB962C8B-B14F-4D97-AF65-F5344CB8AC3E}">
        <p14:creationId xmlns:p14="http://schemas.microsoft.com/office/powerpoint/2010/main" val="31862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屬性的條件可以有幾個分支？</a:t>
            </a:r>
            <a:r>
              <a:rPr lang="en-US" altLang="zh-TW" dirty="0" smtClean="0"/>
              <a:t>(2)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451361"/>
            <a:ext cx="10972800" cy="1833623"/>
          </a:xfrm>
        </p:spPr>
        <p:txBody>
          <a:bodyPr/>
          <a:lstStyle/>
          <a:p>
            <a:r>
              <a:rPr lang="zh-TW" altLang="en-US" dirty="0"/>
              <a:t>類別屬性</a:t>
            </a:r>
            <a:endParaRPr lang="en-US" altLang="zh-TW" dirty="0"/>
          </a:p>
          <a:p>
            <a:pPr lvl="1"/>
            <a:r>
              <a:rPr lang="zh-TW" altLang="en-US" dirty="0"/>
              <a:t>血型、隊名、</a:t>
            </a:r>
            <a:r>
              <a:rPr lang="en-US" altLang="zh-TW" dirty="0"/>
              <a:t>…</a:t>
            </a:r>
          </a:p>
          <a:p>
            <a:pPr lvl="1"/>
            <a:r>
              <a:rPr lang="zh-TW" altLang="en-US" dirty="0"/>
              <a:t>可多個分支條件亦可轉成兩個分支</a:t>
            </a:r>
            <a:r>
              <a:rPr lang="zh-TW" altLang="en-US" dirty="0" smtClean="0"/>
              <a:t>條件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39</a:t>
            </a:fld>
            <a:endParaRPr lang="zh-TW" altLang="en-US"/>
          </a:p>
        </p:txBody>
      </p:sp>
      <p:sp>
        <p:nvSpPr>
          <p:cNvPr id="7" name="Oval 4"/>
          <p:cNvSpPr/>
          <p:nvPr/>
        </p:nvSpPr>
        <p:spPr>
          <a:xfrm>
            <a:off x="5231904" y="3370150"/>
            <a:ext cx="1872208" cy="86409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/>
              <a:t>婚姻狀況</a:t>
            </a:r>
          </a:p>
        </p:txBody>
      </p:sp>
      <p:cxnSp>
        <p:nvCxnSpPr>
          <p:cNvPr id="8" name="Straight Arrow Connector 5"/>
          <p:cNvCxnSpPr>
            <a:stCxn id="15" idx="3"/>
          </p:cNvCxnSpPr>
          <p:nvPr/>
        </p:nvCxnSpPr>
        <p:spPr>
          <a:xfrm flipH="1">
            <a:off x="5051884" y="4107702"/>
            <a:ext cx="454199" cy="5585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6"/>
          <p:cNvCxnSpPr>
            <a:stCxn id="15" idx="5"/>
          </p:cNvCxnSpPr>
          <p:nvPr/>
        </p:nvCxnSpPr>
        <p:spPr>
          <a:xfrm>
            <a:off x="6829933" y="4107702"/>
            <a:ext cx="418195" cy="5686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7"/>
          <p:cNvSpPr txBox="1"/>
          <p:nvPr/>
        </p:nvSpPr>
        <p:spPr>
          <a:xfrm>
            <a:off x="6672064" y="412216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離婚</a:t>
            </a:r>
          </a:p>
        </p:txBody>
      </p:sp>
      <p:sp>
        <p:nvSpPr>
          <p:cNvPr id="11" name="TextBox 8"/>
          <p:cNvSpPr txBox="1"/>
          <p:nvPr/>
        </p:nvSpPr>
        <p:spPr>
          <a:xfrm>
            <a:off x="4930583" y="412216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未婚</a:t>
            </a:r>
          </a:p>
        </p:txBody>
      </p:sp>
      <p:cxnSp>
        <p:nvCxnSpPr>
          <p:cNvPr id="12" name="Straight Arrow Connector 9"/>
          <p:cNvCxnSpPr>
            <a:stCxn id="15" idx="4"/>
          </p:cNvCxnSpPr>
          <p:nvPr/>
        </p:nvCxnSpPr>
        <p:spPr>
          <a:xfrm>
            <a:off x="6168008" y="4234246"/>
            <a:ext cx="0" cy="44206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19194" y="412216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已婚</a:t>
            </a:r>
          </a:p>
        </p:txBody>
      </p:sp>
      <p:sp>
        <p:nvSpPr>
          <p:cNvPr id="14" name="Oval 13"/>
          <p:cNvSpPr/>
          <p:nvPr/>
        </p:nvSpPr>
        <p:spPr>
          <a:xfrm>
            <a:off x="5350113" y="4954326"/>
            <a:ext cx="1872208" cy="86409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/>
              <a:t>婚姻狀況</a:t>
            </a:r>
          </a:p>
        </p:txBody>
      </p:sp>
      <p:cxnSp>
        <p:nvCxnSpPr>
          <p:cNvPr id="15" name="Straight Arrow Connector 14"/>
          <p:cNvCxnSpPr>
            <a:stCxn id="22" idx="3"/>
          </p:cNvCxnSpPr>
          <p:nvPr/>
        </p:nvCxnSpPr>
        <p:spPr>
          <a:xfrm flipH="1">
            <a:off x="5170093" y="5691878"/>
            <a:ext cx="454199" cy="5585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2" idx="5"/>
          </p:cNvCxnSpPr>
          <p:nvPr/>
        </p:nvCxnSpPr>
        <p:spPr>
          <a:xfrm>
            <a:off x="6948142" y="5691878"/>
            <a:ext cx="418195" cy="5686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53236" y="567440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已婚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58575" y="5674406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未婚、離婚</a:t>
            </a:r>
          </a:p>
        </p:txBody>
      </p:sp>
      <p:sp>
        <p:nvSpPr>
          <p:cNvPr id="19" name="Oval 18"/>
          <p:cNvSpPr/>
          <p:nvPr/>
        </p:nvSpPr>
        <p:spPr>
          <a:xfrm>
            <a:off x="2639616" y="4954326"/>
            <a:ext cx="1872208" cy="86409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/>
              <a:t>婚姻狀況</a:t>
            </a:r>
          </a:p>
        </p:txBody>
      </p:sp>
      <p:cxnSp>
        <p:nvCxnSpPr>
          <p:cNvPr id="20" name="Straight Arrow Connector 19"/>
          <p:cNvCxnSpPr>
            <a:stCxn id="27" idx="3"/>
          </p:cNvCxnSpPr>
          <p:nvPr/>
        </p:nvCxnSpPr>
        <p:spPr>
          <a:xfrm flipH="1">
            <a:off x="2459596" y="5691878"/>
            <a:ext cx="454199" cy="5585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7" idx="5"/>
          </p:cNvCxnSpPr>
          <p:nvPr/>
        </p:nvCxnSpPr>
        <p:spPr>
          <a:xfrm>
            <a:off x="4237645" y="5691878"/>
            <a:ext cx="418195" cy="5686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066487" y="567440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離婚</a:t>
            </a:r>
            <a:endParaRPr lang="zh-TW" altLang="en-US" sz="2400" dirty="0"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50263" y="5674406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未婚、已婚</a:t>
            </a:r>
          </a:p>
        </p:txBody>
      </p:sp>
      <p:sp>
        <p:nvSpPr>
          <p:cNvPr id="24" name="Oval 23"/>
          <p:cNvSpPr/>
          <p:nvPr/>
        </p:nvSpPr>
        <p:spPr>
          <a:xfrm>
            <a:off x="8040216" y="4954326"/>
            <a:ext cx="1872208" cy="86409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/>
              <a:t>婚姻狀況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7860196" y="5691878"/>
            <a:ext cx="454199" cy="5585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9638245" y="5691878"/>
            <a:ext cx="418195" cy="5686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539095" y="567440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未婚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22871" y="5674406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已婚、離婚</a:t>
            </a:r>
          </a:p>
        </p:txBody>
      </p:sp>
    </p:spTree>
    <p:extLst>
      <p:ext uri="{BB962C8B-B14F-4D97-AF65-F5344CB8AC3E}">
        <p14:creationId xmlns:p14="http://schemas.microsoft.com/office/powerpoint/2010/main" val="113994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  <p:bldP spid="13" grpId="0"/>
      <p:bldP spid="14" grpId="0" animBg="1"/>
      <p:bldP spid="17" grpId="0"/>
      <p:bldP spid="18" grpId="0"/>
      <p:bldP spid="19" grpId="0" animBg="1"/>
      <p:bldP spid="22" grpId="0"/>
      <p:bldP spid="23" grpId="0"/>
      <p:bldP spid="24" grpId="0" animBg="1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7539AD0-6C25-4D44-AC42-6C1D9C136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本章目次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0BD82393-3C7D-4066-8D20-6AD511B4D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13.1 </a:t>
            </a:r>
            <a:r>
              <a:rPr lang="zh-TW" altLang="en-US" dirty="0" smtClean="0"/>
              <a:t>分類的概念</a:t>
            </a:r>
            <a:endParaRPr lang="en-US" altLang="zh-TW" dirty="0" smtClean="0"/>
          </a:p>
          <a:p>
            <a:r>
              <a:rPr lang="en-US" altLang="zh-TW" dirty="0" smtClean="0">
                <a:solidFill>
                  <a:schemeClr val="bg1"/>
                </a:solidFill>
              </a:rPr>
              <a:t>13.2 </a:t>
            </a:r>
            <a:r>
              <a:rPr lang="en-US" altLang="zh-TW" i="1" dirty="0" smtClean="0">
                <a:solidFill>
                  <a:schemeClr val="bg1"/>
                </a:solidFill>
              </a:rPr>
              <a:t>K</a:t>
            </a:r>
            <a:r>
              <a:rPr lang="zh-TW" altLang="en-US" dirty="0" smtClean="0">
                <a:solidFill>
                  <a:schemeClr val="bg1"/>
                </a:solidFill>
              </a:rPr>
              <a:t>最鄰近法</a:t>
            </a:r>
            <a:endParaRPr lang="en-US" altLang="zh-TW" dirty="0" smtClean="0">
              <a:solidFill>
                <a:schemeClr val="bg1"/>
              </a:solidFill>
            </a:endParaRPr>
          </a:p>
          <a:p>
            <a:r>
              <a:rPr lang="en-US" altLang="zh-TW" dirty="0" smtClean="0">
                <a:solidFill>
                  <a:schemeClr val="bg1"/>
                </a:solidFill>
              </a:rPr>
              <a:t>13.3 </a:t>
            </a:r>
            <a:r>
              <a:rPr lang="zh-TW" altLang="en-US" dirty="0" smtClean="0">
                <a:solidFill>
                  <a:schemeClr val="bg1"/>
                </a:solidFill>
              </a:rPr>
              <a:t>決策樹</a:t>
            </a:r>
            <a:endParaRPr lang="en-US" altLang="zh-TW" dirty="0" smtClean="0">
              <a:solidFill>
                <a:schemeClr val="bg1"/>
              </a:solidFill>
            </a:endParaRPr>
          </a:p>
          <a:p>
            <a:r>
              <a:rPr lang="en-US" altLang="zh-TW" dirty="0" smtClean="0">
                <a:solidFill>
                  <a:schemeClr val="bg1"/>
                </a:solidFill>
              </a:rPr>
              <a:t>13.4 </a:t>
            </a:r>
            <a:r>
              <a:rPr lang="zh-TW" altLang="en-US" dirty="0" smtClean="0">
                <a:solidFill>
                  <a:schemeClr val="bg1"/>
                </a:solidFill>
              </a:rPr>
              <a:t>分類模型的評估</a:t>
            </a:r>
            <a:endParaRPr lang="en-US" altLang="zh-TW" dirty="0" smtClean="0">
              <a:solidFill>
                <a:schemeClr val="bg1"/>
              </a:solidFill>
            </a:endParaRPr>
          </a:p>
          <a:p>
            <a:r>
              <a:rPr lang="en-US" altLang="zh-TW" dirty="0" smtClean="0">
                <a:solidFill>
                  <a:schemeClr val="bg1"/>
                </a:solidFill>
              </a:rPr>
              <a:t>13.5 </a:t>
            </a:r>
            <a:r>
              <a:rPr lang="zh-TW" altLang="en-US" dirty="0" smtClean="0">
                <a:solidFill>
                  <a:schemeClr val="bg1"/>
                </a:solidFill>
              </a:rPr>
              <a:t>結論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DF32592B-C4E0-4687-A8DA-90D3AB14C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滄海圖書</a:t>
            </a:r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5523CEEC-E1B3-4F5E-B24C-40C1DB7D2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4A2E5AB5-B71D-436D-8C0B-A57C54816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988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屬性的條件可以有幾個分支？</a:t>
            </a:r>
            <a:r>
              <a:rPr lang="en-US" altLang="zh-TW" dirty="0" smtClean="0"/>
              <a:t>(3)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451361"/>
            <a:ext cx="10972800" cy="1905631"/>
          </a:xfrm>
        </p:spPr>
        <p:txBody>
          <a:bodyPr/>
          <a:lstStyle/>
          <a:p>
            <a:r>
              <a:rPr lang="zh-TW" altLang="en-US" dirty="0"/>
              <a:t>順序屬性</a:t>
            </a:r>
            <a:endParaRPr lang="en-US" altLang="zh-TW" dirty="0"/>
          </a:p>
          <a:p>
            <a:pPr lvl="1"/>
            <a:r>
              <a:rPr lang="zh-TW" altLang="en-US" dirty="0"/>
              <a:t>學歷、等級、</a:t>
            </a:r>
            <a:r>
              <a:rPr lang="en-US" altLang="zh-TW" dirty="0"/>
              <a:t>…</a:t>
            </a:r>
          </a:p>
          <a:p>
            <a:pPr lvl="1"/>
            <a:r>
              <a:rPr lang="zh-TW" altLang="en-US" dirty="0"/>
              <a:t>可多個分支條件亦可轉成兩個分支</a:t>
            </a:r>
            <a:r>
              <a:rPr lang="zh-TW" altLang="en-US" dirty="0" smtClean="0"/>
              <a:t>條件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40</a:t>
            </a:fld>
            <a:endParaRPr lang="zh-TW" altLang="en-US"/>
          </a:p>
        </p:txBody>
      </p:sp>
      <p:sp>
        <p:nvSpPr>
          <p:cNvPr id="29" name="Oval 4"/>
          <p:cNvSpPr/>
          <p:nvPr/>
        </p:nvSpPr>
        <p:spPr>
          <a:xfrm>
            <a:off x="5519936" y="3212976"/>
            <a:ext cx="1872208" cy="86409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/>
              <a:t>衣服尺寸</a:t>
            </a:r>
          </a:p>
        </p:txBody>
      </p:sp>
      <p:cxnSp>
        <p:nvCxnSpPr>
          <p:cNvPr id="30" name="Straight Arrow Connector 5"/>
          <p:cNvCxnSpPr>
            <a:stCxn id="32" idx="3"/>
          </p:cNvCxnSpPr>
          <p:nvPr/>
        </p:nvCxnSpPr>
        <p:spPr>
          <a:xfrm flipH="1">
            <a:off x="5339916" y="3950528"/>
            <a:ext cx="454199" cy="5585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6"/>
          <p:cNvCxnSpPr>
            <a:stCxn id="32" idx="5"/>
          </p:cNvCxnSpPr>
          <p:nvPr/>
        </p:nvCxnSpPr>
        <p:spPr>
          <a:xfrm>
            <a:off x="7117965" y="3950528"/>
            <a:ext cx="418195" cy="5686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TextBox 7"/>
          <p:cNvSpPr txBox="1"/>
          <p:nvPr/>
        </p:nvSpPr>
        <p:spPr>
          <a:xfrm>
            <a:off x="7081725" y="3964994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小</a:t>
            </a:r>
            <a:endParaRPr lang="zh-TW" altLang="en-US" sz="2400" dirty="0">
              <a:solidFill>
                <a:srgbClr val="FF000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33" name="TextBox 8"/>
          <p:cNvSpPr txBox="1"/>
          <p:nvPr/>
        </p:nvSpPr>
        <p:spPr>
          <a:xfrm>
            <a:off x="5290623" y="3964994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大</a:t>
            </a:r>
          </a:p>
        </p:txBody>
      </p:sp>
      <p:cxnSp>
        <p:nvCxnSpPr>
          <p:cNvPr id="34" name="Straight Arrow Connector 9"/>
          <p:cNvCxnSpPr>
            <a:stCxn id="32" idx="4"/>
          </p:cNvCxnSpPr>
          <p:nvPr/>
        </p:nvCxnSpPr>
        <p:spPr>
          <a:xfrm>
            <a:off x="6456040" y="4077072"/>
            <a:ext cx="0" cy="44206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TextBox 10"/>
          <p:cNvSpPr txBox="1"/>
          <p:nvPr/>
        </p:nvSpPr>
        <p:spPr>
          <a:xfrm>
            <a:off x="6217629" y="3964994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中</a:t>
            </a:r>
          </a:p>
        </p:txBody>
      </p:sp>
      <p:sp>
        <p:nvSpPr>
          <p:cNvPr id="36" name="Oval 11"/>
          <p:cNvSpPr/>
          <p:nvPr/>
        </p:nvSpPr>
        <p:spPr>
          <a:xfrm>
            <a:off x="5638145" y="4797152"/>
            <a:ext cx="1872208" cy="86409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/>
              <a:t>衣服尺寸</a:t>
            </a:r>
          </a:p>
        </p:txBody>
      </p:sp>
      <p:cxnSp>
        <p:nvCxnSpPr>
          <p:cNvPr id="37" name="Straight Arrow Connector 12"/>
          <p:cNvCxnSpPr>
            <a:stCxn id="41" idx="3"/>
          </p:cNvCxnSpPr>
          <p:nvPr/>
        </p:nvCxnSpPr>
        <p:spPr>
          <a:xfrm flipH="1">
            <a:off x="5458125" y="5534704"/>
            <a:ext cx="454199" cy="5585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13"/>
          <p:cNvCxnSpPr>
            <a:stCxn id="41" idx="5"/>
          </p:cNvCxnSpPr>
          <p:nvPr/>
        </p:nvCxnSpPr>
        <p:spPr>
          <a:xfrm>
            <a:off x="7236174" y="5534704"/>
            <a:ext cx="418195" cy="5686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TextBox 14"/>
          <p:cNvSpPr txBox="1"/>
          <p:nvPr/>
        </p:nvSpPr>
        <p:spPr>
          <a:xfrm>
            <a:off x="6874799" y="5517232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中、小</a:t>
            </a:r>
          </a:p>
        </p:txBody>
      </p:sp>
      <p:sp>
        <p:nvSpPr>
          <p:cNvPr id="40" name="TextBox 15"/>
          <p:cNvSpPr txBox="1"/>
          <p:nvPr/>
        </p:nvSpPr>
        <p:spPr>
          <a:xfrm>
            <a:off x="5412589" y="5517232"/>
            <a:ext cx="511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 大</a:t>
            </a:r>
          </a:p>
        </p:txBody>
      </p:sp>
      <p:sp>
        <p:nvSpPr>
          <p:cNvPr id="41" name="Oval 16"/>
          <p:cNvSpPr/>
          <p:nvPr/>
        </p:nvSpPr>
        <p:spPr>
          <a:xfrm>
            <a:off x="2927648" y="4797152"/>
            <a:ext cx="1872208" cy="86409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/>
              <a:t>衣服尺寸</a:t>
            </a:r>
          </a:p>
        </p:txBody>
      </p:sp>
      <p:cxnSp>
        <p:nvCxnSpPr>
          <p:cNvPr id="42" name="Straight Arrow Connector 17"/>
          <p:cNvCxnSpPr>
            <a:stCxn id="46" idx="3"/>
          </p:cNvCxnSpPr>
          <p:nvPr/>
        </p:nvCxnSpPr>
        <p:spPr>
          <a:xfrm flipH="1">
            <a:off x="2747628" y="5534704"/>
            <a:ext cx="454199" cy="5585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18"/>
          <p:cNvCxnSpPr>
            <a:stCxn id="46" idx="5"/>
          </p:cNvCxnSpPr>
          <p:nvPr/>
        </p:nvCxnSpPr>
        <p:spPr>
          <a:xfrm>
            <a:off x="4525677" y="5534704"/>
            <a:ext cx="418195" cy="5686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4" name="TextBox 19"/>
          <p:cNvSpPr txBox="1"/>
          <p:nvPr/>
        </p:nvSpPr>
        <p:spPr>
          <a:xfrm>
            <a:off x="4417429" y="551723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小</a:t>
            </a:r>
          </a:p>
        </p:txBody>
      </p:sp>
      <p:sp>
        <p:nvSpPr>
          <p:cNvPr id="45" name="TextBox 20"/>
          <p:cNvSpPr txBox="1"/>
          <p:nvPr/>
        </p:nvSpPr>
        <p:spPr>
          <a:xfrm>
            <a:off x="2464308" y="5517232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大、中</a:t>
            </a:r>
          </a:p>
        </p:txBody>
      </p:sp>
      <p:sp>
        <p:nvSpPr>
          <p:cNvPr id="46" name="Oval 21"/>
          <p:cNvSpPr/>
          <p:nvPr/>
        </p:nvSpPr>
        <p:spPr>
          <a:xfrm>
            <a:off x="8328248" y="4797152"/>
            <a:ext cx="1872208" cy="86409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/>
              <a:t>衣服尺寸</a:t>
            </a:r>
          </a:p>
        </p:txBody>
      </p:sp>
      <p:cxnSp>
        <p:nvCxnSpPr>
          <p:cNvPr id="47" name="Straight Arrow Connector 22"/>
          <p:cNvCxnSpPr/>
          <p:nvPr/>
        </p:nvCxnSpPr>
        <p:spPr>
          <a:xfrm flipH="1">
            <a:off x="8148228" y="5534704"/>
            <a:ext cx="454199" cy="5585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23"/>
          <p:cNvCxnSpPr/>
          <p:nvPr/>
        </p:nvCxnSpPr>
        <p:spPr>
          <a:xfrm>
            <a:off x="9926277" y="5534704"/>
            <a:ext cx="418195" cy="5686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9" name="TextBox 24"/>
          <p:cNvSpPr txBox="1"/>
          <p:nvPr/>
        </p:nvSpPr>
        <p:spPr>
          <a:xfrm>
            <a:off x="9827127" y="551723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中</a:t>
            </a:r>
          </a:p>
        </p:txBody>
      </p:sp>
      <p:sp>
        <p:nvSpPr>
          <p:cNvPr id="50" name="TextBox 25"/>
          <p:cNvSpPr txBox="1"/>
          <p:nvPr/>
        </p:nvSpPr>
        <p:spPr>
          <a:xfrm>
            <a:off x="8008924" y="5517232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大、小</a:t>
            </a:r>
          </a:p>
        </p:txBody>
      </p:sp>
      <p:sp>
        <p:nvSpPr>
          <p:cNvPr id="52" name="Multiply 26"/>
          <p:cNvSpPr/>
          <p:nvPr/>
        </p:nvSpPr>
        <p:spPr>
          <a:xfrm rot="674584">
            <a:off x="8138792" y="4074751"/>
            <a:ext cx="2448272" cy="2348880"/>
          </a:xfrm>
          <a:prstGeom prst="mathMultiply">
            <a:avLst/>
          </a:prstGeom>
          <a:solidFill>
            <a:srgbClr val="C00000"/>
          </a:solidFill>
          <a:ln w="5715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825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/>
      <p:bldP spid="33" grpId="0"/>
      <p:bldP spid="35" grpId="0"/>
      <p:bldP spid="36" grpId="0" animBg="1"/>
      <p:bldP spid="39" grpId="0"/>
      <p:bldP spid="40" grpId="0"/>
      <p:bldP spid="41" grpId="0" animBg="1"/>
      <p:bldP spid="44" grpId="0"/>
      <p:bldP spid="45" grpId="0"/>
      <p:bldP spid="46" grpId="0" animBg="1"/>
      <p:bldP spid="49" grpId="0"/>
      <p:bldP spid="50" grpId="0"/>
      <p:bldP spid="5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屬性的條件可以有幾個分支？</a:t>
            </a:r>
            <a:r>
              <a:rPr lang="en-US" altLang="zh-TW" dirty="0" smtClean="0"/>
              <a:t>(4)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451361"/>
            <a:ext cx="10972800" cy="1905631"/>
          </a:xfrm>
        </p:spPr>
        <p:txBody>
          <a:bodyPr/>
          <a:lstStyle/>
          <a:p>
            <a:r>
              <a:rPr lang="zh-TW" altLang="en-US" dirty="0"/>
              <a:t>連續變數</a:t>
            </a:r>
            <a:endParaRPr lang="en-US" altLang="zh-TW" dirty="0"/>
          </a:p>
          <a:p>
            <a:pPr lvl="1"/>
            <a:r>
              <a:rPr lang="zh-TW" altLang="en-US" dirty="0"/>
              <a:t>溫度、身高、薪資、</a:t>
            </a:r>
            <a:r>
              <a:rPr lang="en-US" altLang="zh-TW" dirty="0"/>
              <a:t>…</a:t>
            </a:r>
          </a:p>
          <a:p>
            <a:pPr lvl="1"/>
            <a:r>
              <a:rPr lang="zh-TW" altLang="en-US" dirty="0"/>
              <a:t>使用多個區間條件或選一個值做</a:t>
            </a:r>
            <a:r>
              <a:rPr lang="zh-TW" altLang="en-US" dirty="0" smtClean="0"/>
              <a:t>分割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41</a:t>
            </a:fld>
            <a:endParaRPr lang="zh-TW" altLang="en-US"/>
          </a:p>
        </p:txBody>
      </p:sp>
      <p:sp>
        <p:nvSpPr>
          <p:cNvPr id="7" name="Oval 4"/>
          <p:cNvSpPr/>
          <p:nvPr/>
        </p:nvSpPr>
        <p:spPr>
          <a:xfrm>
            <a:off x="3215172" y="3618219"/>
            <a:ext cx="1872208" cy="86409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/>
              <a:t>年齡</a:t>
            </a:r>
          </a:p>
        </p:txBody>
      </p:sp>
      <p:cxnSp>
        <p:nvCxnSpPr>
          <p:cNvPr id="8" name="Straight Arrow Connector 5"/>
          <p:cNvCxnSpPr>
            <a:stCxn id="10" idx="3"/>
          </p:cNvCxnSpPr>
          <p:nvPr/>
        </p:nvCxnSpPr>
        <p:spPr>
          <a:xfrm flipH="1">
            <a:off x="3035152" y="4355771"/>
            <a:ext cx="454199" cy="5585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6"/>
          <p:cNvCxnSpPr>
            <a:stCxn id="10" idx="5"/>
          </p:cNvCxnSpPr>
          <p:nvPr/>
        </p:nvCxnSpPr>
        <p:spPr>
          <a:xfrm>
            <a:off x="4813201" y="4355771"/>
            <a:ext cx="418195" cy="5686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7"/>
          <p:cNvSpPr txBox="1"/>
          <p:nvPr/>
        </p:nvSpPr>
        <p:spPr>
          <a:xfrm>
            <a:off x="4714051" y="4338299"/>
            <a:ext cx="73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≧35</a:t>
            </a:r>
            <a:endParaRPr lang="zh-TW" altLang="en-US" sz="2400" dirty="0"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2964147" y="4338299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>
                <a:latin typeface="華康儷黑 Std W5" pitchFamily="34" charset="-120"/>
                <a:ea typeface="華康儷黑 Std W5" pitchFamily="34" charset="-120"/>
              </a:rPr>
              <a:t>&lt;35</a:t>
            </a:r>
            <a:endParaRPr lang="zh-TW" altLang="en-US" sz="2400" dirty="0"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12" name="Oval 9"/>
          <p:cNvSpPr/>
          <p:nvPr/>
        </p:nvSpPr>
        <p:spPr>
          <a:xfrm>
            <a:off x="6865392" y="3615627"/>
            <a:ext cx="1872208" cy="86409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/>
              <a:t>年齡</a:t>
            </a:r>
          </a:p>
        </p:txBody>
      </p:sp>
      <p:cxnSp>
        <p:nvCxnSpPr>
          <p:cNvPr id="13" name="Straight Arrow Connector 10"/>
          <p:cNvCxnSpPr>
            <a:stCxn id="17" idx="3"/>
          </p:cNvCxnSpPr>
          <p:nvPr/>
        </p:nvCxnSpPr>
        <p:spPr>
          <a:xfrm flipH="1">
            <a:off x="6685372" y="4353179"/>
            <a:ext cx="454199" cy="5585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1"/>
          <p:cNvCxnSpPr>
            <a:stCxn id="17" idx="5"/>
          </p:cNvCxnSpPr>
          <p:nvPr/>
        </p:nvCxnSpPr>
        <p:spPr>
          <a:xfrm>
            <a:off x="8463421" y="4353179"/>
            <a:ext cx="418195" cy="5686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2"/>
          <p:cNvSpPr txBox="1"/>
          <p:nvPr/>
        </p:nvSpPr>
        <p:spPr>
          <a:xfrm>
            <a:off x="8436279" y="4367645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>
                <a:latin typeface="華康儷黑 Std W5" pitchFamily="34" charset="-120"/>
                <a:ea typeface="華康儷黑 Std W5" pitchFamily="34" charset="-120"/>
              </a:rPr>
              <a:t>&gt;50</a:t>
            </a:r>
            <a:endParaRPr lang="zh-TW" altLang="en-US" sz="2400" dirty="0"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16" name="TextBox 13"/>
          <p:cNvSpPr txBox="1"/>
          <p:nvPr/>
        </p:nvSpPr>
        <p:spPr>
          <a:xfrm>
            <a:off x="6564071" y="4367645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>
                <a:latin typeface="華康儷黑 Std W5" pitchFamily="34" charset="-120"/>
                <a:ea typeface="華康儷黑 Std W5" pitchFamily="34" charset="-120"/>
              </a:rPr>
              <a:t>&lt;25</a:t>
            </a:r>
            <a:endParaRPr lang="zh-TW" altLang="en-US" sz="2400" dirty="0">
              <a:latin typeface="華康儷黑 Std W5" pitchFamily="34" charset="-120"/>
              <a:ea typeface="華康儷黑 Std W5" pitchFamily="34" charset="-120"/>
            </a:endParaRPr>
          </a:p>
        </p:txBody>
      </p:sp>
      <p:cxnSp>
        <p:nvCxnSpPr>
          <p:cNvPr id="17" name="Straight Arrow Connector 14"/>
          <p:cNvCxnSpPr>
            <a:stCxn id="17" idx="4"/>
          </p:cNvCxnSpPr>
          <p:nvPr/>
        </p:nvCxnSpPr>
        <p:spPr>
          <a:xfrm>
            <a:off x="7801496" y="4479723"/>
            <a:ext cx="0" cy="44206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5"/>
          <p:cNvSpPr txBox="1"/>
          <p:nvPr/>
        </p:nvSpPr>
        <p:spPr>
          <a:xfrm>
            <a:off x="7356159" y="4367645"/>
            <a:ext cx="115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>
                <a:latin typeface="華康儷黑 Std W5" pitchFamily="34" charset="-120"/>
                <a:ea typeface="華康儷黑 Std W5" pitchFamily="34" charset="-120"/>
              </a:rPr>
              <a:t>{25,50}</a:t>
            </a:r>
            <a:endParaRPr lang="zh-TW" altLang="en-US" sz="2400" dirty="0">
              <a:latin typeface="華康儷黑 Std W5" pitchFamily="34" charset="-120"/>
              <a:ea typeface="華康儷黑 Std W5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6189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  <p:bldP spid="12" grpId="0" animBg="1"/>
      <p:bldP spid="15" grpId="0"/>
      <p:bldP spid="16" grpId="0"/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選哪個屬性來分割比較好</a:t>
            </a:r>
            <a:r>
              <a:rPr lang="zh-TW" altLang="en-US" dirty="0" smtClean="0"/>
              <a:t>？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451361"/>
            <a:ext cx="10972800" cy="1185551"/>
          </a:xfrm>
        </p:spPr>
        <p:txBody>
          <a:bodyPr/>
          <a:lstStyle/>
          <a:p>
            <a:r>
              <a:rPr lang="zh-TW" altLang="en-US"/>
              <a:t>思考一下，你會選擇財務狀況抑或婚姻狀況當做分割的屬性條件？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42</a:t>
            </a:fld>
            <a:endParaRPr lang="zh-TW" altLang="en-US"/>
          </a:p>
        </p:txBody>
      </p:sp>
      <p:sp>
        <p:nvSpPr>
          <p:cNvPr id="7" name="Rectangle 4"/>
          <p:cNvSpPr/>
          <p:nvPr/>
        </p:nvSpPr>
        <p:spPr>
          <a:xfrm>
            <a:off x="5591944" y="2490769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1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</a:t>
            </a:r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en-US" sz="11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</a:t>
            </a:r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 ●</a:t>
            </a:r>
            <a:r>
              <a:rPr lang="zh-TW" altLang="en-US" sz="11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 ●</a:t>
            </a:r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en-US" sz="11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</a:t>
            </a:r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en-US" sz="11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</a:t>
            </a:r>
            <a:endParaRPr lang="en-US" altLang="zh-TW" sz="1100" dirty="0">
              <a:solidFill>
                <a:srgbClr val="FF000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en-US" sz="11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</a:t>
            </a:r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</a:t>
            </a:r>
            <a:r>
              <a:rPr lang="zh-TW" altLang="en-US" sz="11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</a:t>
            </a:r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 ●</a:t>
            </a:r>
            <a:r>
              <a:rPr lang="zh-TW" altLang="en-US" sz="11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●</a:t>
            </a:r>
            <a:endParaRPr lang="en-US" altLang="zh-TW" sz="1100" dirty="0">
              <a:solidFill>
                <a:srgbClr val="FF000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▲</a:t>
            </a:r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 ▲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 ▲</a:t>
            </a:r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en-US" altLang="zh-TW" sz="1100" dirty="0" smtClean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▲ ▲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</a:t>
            </a:r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zh-TW" altLang="en-US" sz="1100" dirty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8" name="Oval 5"/>
          <p:cNvSpPr/>
          <p:nvPr/>
        </p:nvSpPr>
        <p:spPr>
          <a:xfrm>
            <a:off x="3517401" y="3349921"/>
            <a:ext cx="1872208" cy="86409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/>
              <a:t>財務狀況</a:t>
            </a:r>
          </a:p>
        </p:txBody>
      </p:sp>
      <p:cxnSp>
        <p:nvCxnSpPr>
          <p:cNvPr id="9" name="Straight Arrow Connector 6"/>
          <p:cNvCxnSpPr>
            <a:stCxn id="12" idx="3"/>
          </p:cNvCxnSpPr>
          <p:nvPr/>
        </p:nvCxnSpPr>
        <p:spPr>
          <a:xfrm flipH="1">
            <a:off x="3337381" y="4087473"/>
            <a:ext cx="454199" cy="5585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7"/>
          <p:cNvCxnSpPr>
            <a:stCxn id="12" idx="5"/>
          </p:cNvCxnSpPr>
          <p:nvPr/>
        </p:nvCxnSpPr>
        <p:spPr>
          <a:xfrm>
            <a:off x="5115430" y="4087473"/>
            <a:ext cx="418195" cy="5686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Rectangle 8"/>
          <p:cNvSpPr/>
          <p:nvPr/>
        </p:nvSpPr>
        <p:spPr>
          <a:xfrm>
            <a:off x="2655400" y="4658098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● ● ● ● ●</a:t>
            </a:r>
            <a:endParaRPr lang="en-US" altLang="zh-TW" sz="1100" dirty="0">
              <a:solidFill>
                <a:srgbClr val="FF000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● ● ● ●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en-US" altLang="zh-TW" sz="1100" dirty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12" name="Rectangle 9"/>
          <p:cNvSpPr/>
          <p:nvPr/>
        </p:nvSpPr>
        <p:spPr>
          <a:xfrm>
            <a:off x="4832831" y="4656084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▲ ▲ ▲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r>
              <a:rPr lang="en-US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en-US" altLang="zh-TW" sz="1100" dirty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▲ ▲ ▲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r>
              <a:rPr lang="en-US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en-US" sz="11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</a:t>
            </a:r>
            <a:endParaRPr lang="zh-TW" altLang="en-US" sz="1100" dirty="0">
              <a:solidFill>
                <a:srgbClr val="0000FF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13" name="Oval 10"/>
          <p:cNvSpPr/>
          <p:nvPr/>
        </p:nvSpPr>
        <p:spPr>
          <a:xfrm>
            <a:off x="7421737" y="3315680"/>
            <a:ext cx="1872208" cy="86409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/>
              <a:t>婚姻狀況</a:t>
            </a:r>
          </a:p>
        </p:txBody>
      </p:sp>
      <p:cxnSp>
        <p:nvCxnSpPr>
          <p:cNvPr id="14" name="Straight Arrow Connector 11"/>
          <p:cNvCxnSpPr>
            <a:stCxn id="17" idx="3"/>
          </p:cNvCxnSpPr>
          <p:nvPr/>
        </p:nvCxnSpPr>
        <p:spPr>
          <a:xfrm flipH="1">
            <a:off x="7241717" y="4053232"/>
            <a:ext cx="454199" cy="5585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2"/>
          <p:cNvCxnSpPr>
            <a:stCxn id="17" idx="5"/>
          </p:cNvCxnSpPr>
          <p:nvPr/>
        </p:nvCxnSpPr>
        <p:spPr>
          <a:xfrm>
            <a:off x="9019766" y="4053232"/>
            <a:ext cx="418195" cy="5686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Rectangle 13"/>
          <p:cNvSpPr/>
          <p:nvPr/>
        </p:nvSpPr>
        <p:spPr>
          <a:xfrm>
            <a:off x="6559736" y="4623857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● ● ● ● ●</a:t>
            </a:r>
            <a:endParaRPr lang="en-US" altLang="zh-TW" sz="1100" dirty="0">
              <a:solidFill>
                <a:srgbClr val="FF000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</a:t>
            </a:r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▲ ▲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zh-TW" altLang="en-US" sz="1100" dirty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17" name="Rectangle 14"/>
          <p:cNvSpPr/>
          <p:nvPr/>
        </p:nvSpPr>
        <p:spPr>
          <a:xfrm>
            <a:off x="8737167" y="4621843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1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</a:t>
            </a:r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● ● </a:t>
            </a:r>
            <a:r>
              <a:rPr lang="zh-TW" altLang="en-US" sz="11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en-US" altLang="zh-TW" sz="1100" dirty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▲ ▲ ▲ ▲ ▲</a:t>
            </a:r>
            <a:endParaRPr lang="zh-TW" altLang="en-US" sz="1100" dirty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18" name="TextBox 16"/>
          <p:cNvSpPr txBox="1"/>
          <p:nvPr/>
        </p:nvSpPr>
        <p:spPr>
          <a:xfrm>
            <a:off x="4639209" y="5692431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</a:rPr>
              <a:t>分類的結果越乾淨越好</a:t>
            </a:r>
          </a:p>
        </p:txBody>
      </p:sp>
    </p:spTree>
    <p:extLst>
      <p:ext uri="{BB962C8B-B14F-4D97-AF65-F5344CB8AC3E}">
        <p14:creationId xmlns:p14="http://schemas.microsoft.com/office/powerpoint/2010/main" val="171040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選哪個屬性來分割比較好？</a:t>
            </a:r>
            <a:endParaRPr kumimoji="1"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609600" y="1451361"/>
            <a:ext cx="10972800" cy="681495"/>
          </a:xfrm>
        </p:spPr>
        <p:txBody>
          <a:bodyPr/>
          <a:lstStyle/>
          <a:p>
            <a:r>
              <a:rPr lang="zh-TW" altLang="en-US" dirty="0"/>
              <a:t>如何描述乾淨</a:t>
            </a:r>
            <a:r>
              <a:rPr lang="en-US" altLang="zh-TW" dirty="0"/>
              <a:t>(</a:t>
            </a:r>
            <a:r>
              <a:rPr lang="zh-TW" altLang="en-US" dirty="0"/>
              <a:t>混亂</a:t>
            </a:r>
            <a:r>
              <a:rPr lang="en-US" altLang="zh-TW" dirty="0"/>
              <a:t>)</a:t>
            </a:r>
            <a:r>
              <a:rPr lang="zh-TW" altLang="en-US" dirty="0"/>
              <a:t>的程度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43</a:t>
            </a:fld>
            <a:endParaRPr lang="zh-TW" altLang="en-US"/>
          </a:p>
        </p:txBody>
      </p:sp>
      <p:sp>
        <p:nvSpPr>
          <p:cNvPr id="21" name="Arc 14"/>
          <p:cNvSpPr/>
          <p:nvPr/>
        </p:nvSpPr>
        <p:spPr>
          <a:xfrm>
            <a:off x="3575720" y="2228147"/>
            <a:ext cx="5438699" cy="6914274"/>
          </a:xfrm>
          <a:prstGeom prst="arc">
            <a:avLst>
              <a:gd name="adj1" fmla="val 11423735"/>
              <a:gd name="adj2" fmla="val 20977070"/>
            </a:avLst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Rectangle 4"/>
          <p:cNvSpPr/>
          <p:nvPr/>
        </p:nvSpPr>
        <p:spPr>
          <a:xfrm>
            <a:off x="2875676" y="5468503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● ● ● ● ●</a:t>
            </a:r>
            <a:endParaRPr lang="en-US" altLang="zh-TW" sz="1100" dirty="0">
              <a:solidFill>
                <a:srgbClr val="FF000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en-US" sz="11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</a:t>
            </a:r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 ● ● ● ● ●</a:t>
            </a:r>
            <a:endParaRPr lang="en-US" altLang="zh-TW" sz="1100" dirty="0">
              <a:solidFill>
                <a:srgbClr val="FF000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23" name="Rectangle 5"/>
          <p:cNvSpPr/>
          <p:nvPr/>
        </p:nvSpPr>
        <p:spPr>
          <a:xfrm>
            <a:off x="4239637" y="5468504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● ● ● ● ●</a:t>
            </a:r>
            <a:endParaRPr lang="en-US" altLang="zh-TW" sz="1100" dirty="0">
              <a:solidFill>
                <a:srgbClr val="FF000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● ●</a:t>
            </a:r>
            <a:r>
              <a:rPr lang="zh-TW" altLang="zh-TW" sz="1100" dirty="0" smtClean="0">
                <a:solidFill>
                  <a:srgbClr val="0000FF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▲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zh-TW" altLang="en-US" sz="1100" dirty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24" name="Rectangle 6"/>
          <p:cNvSpPr/>
          <p:nvPr/>
        </p:nvSpPr>
        <p:spPr>
          <a:xfrm>
            <a:off x="5604518" y="5468506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● ● ● ● ●</a:t>
            </a:r>
            <a:endParaRPr lang="en-US" altLang="zh-TW" sz="1100" dirty="0">
              <a:solidFill>
                <a:srgbClr val="FF000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r>
              <a:rPr lang="zh-TW" altLang="en-US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</a:t>
            </a:r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▲ ▲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zh-TW" altLang="en-US" sz="1100" dirty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25" name="Rectangle 7"/>
          <p:cNvSpPr/>
          <p:nvPr/>
        </p:nvSpPr>
        <p:spPr>
          <a:xfrm>
            <a:off x="6968478" y="5468505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● ● </a:t>
            </a:r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r>
              <a:rPr lang="zh-TW" altLang="en-US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▲</a:t>
            </a:r>
            <a:endParaRPr lang="en-US" altLang="zh-TW" sz="1100" dirty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r>
              <a:rPr lang="zh-TW" altLang="en-US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</a:t>
            </a:r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▲ ▲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zh-TW" altLang="en-US" sz="1100" dirty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26" name="Rectangle 8"/>
          <p:cNvSpPr/>
          <p:nvPr/>
        </p:nvSpPr>
        <p:spPr>
          <a:xfrm>
            <a:off x="8332439" y="5468506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r>
              <a:rPr lang="zh-TW" altLang="en-US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▲ ▲ ▲ ▲</a:t>
            </a:r>
            <a:endParaRPr lang="zh-TW" altLang="en-US" sz="1100" dirty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r>
              <a:rPr lang="zh-TW" altLang="en-US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</a:t>
            </a:r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▲ ▲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zh-TW" altLang="en-US" sz="1100" dirty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cxnSp>
        <p:nvCxnSpPr>
          <p:cNvPr id="27" name="Straight Arrow Connector 10"/>
          <p:cNvCxnSpPr/>
          <p:nvPr/>
        </p:nvCxnSpPr>
        <p:spPr>
          <a:xfrm>
            <a:off x="2875676" y="5252483"/>
            <a:ext cx="7036748" cy="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12"/>
          <p:cNvCxnSpPr/>
          <p:nvPr/>
        </p:nvCxnSpPr>
        <p:spPr>
          <a:xfrm flipV="1">
            <a:off x="2875676" y="2156139"/>
            <a:ext cx="0" cy="3096344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13"/>
          <p:cNvSpPr txBox="1"/>
          <p:nvPr/>
        </p:nvSpPr>
        <p:spPr>
          <a:xfrm>
            <a:off x="2999656" y="2156139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/>
              <a:t>亂度</a:t>
            </a:r>
          </a:p>
        </p:txBody>
      </p:sp>
      <p:sp>
        <p:nvSpPr>
          <p:cNvPr id="30" name="Oval 15"/>
          <p:cNvSpPr/>
          <p:nvPr/>
        </p:nvSpPr>
        <p:spPr>
          <a:xfrm>
            <a:off x="3485648" y="5108467"/>
            <a:ext cx="234088" cy="21602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Oval 16"/>
          <p:cNvSpPr/>
          <p:nvPr/>
        </p:nvSpPr>
        <p:spPr>
          <a:xfrm>
            <a:off x="8886248" y="5108467"/>
            <a:ext cx="234088" cy="21602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Oval 17"/>
          <p:cNvSpPr/>
          <p:nvPr/>
        </p:nvSpPr>
        <p:spPr>
          <a:xfrm>
            <a:off x="4804573" y="3092243"/>
            <a:ext cx="234088" cy="21602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Oval 18"/>
          <p:cNvSpPr/>
          <p:nvPr/>
        </p:nvSpPr>
        <p:spPr>
          <a:xfrm>
            <a:off x="7533414" y="3092243"/>
            <a:ext cx="234088" cy="21602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Oval 19"/>
          <p:cNvSpPr/>
          <p:nvPr/>
        </p:nvSpPr>
        <p:spPr>
          <a:xfrm>
            <a:off x="6178025" y="2156139"/>
            <a:ext cx="234088" cy="21602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608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0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選哪個屬性來分割比較好？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451361"/>
            <a:ext cx="10972800" cy="753503"/>
          </a:xfrm>
        </p:spPr>
        <p:txBody>
          <a:bodyPr/>
          <a:lstStyle/>
          <a:p>
            <a:r>
              <a:rPr lang="zh-TW" altLang="en-US" dirty="0"/>
              <a:t>是否有這樣的亂度衡量指標？</a:t>
            </a:r>
          </a:p>
          <a:p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44</a:t>
            </a:fld>
            <a:endParaRPr lang="zh-TW" alt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848" y="2204864"/>
            <a:ext cx="5384304" cy="4038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16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選哪個屬性來分割比較好？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451361"/>
            <a:ext cx="10972800" cy="753503"/>
          </a:xfrm>
        </p:spPr>
        <p:txBody>
          <a:bodyPr/>
          <a:lstStyle/>
          <a:p>
            <a:r>
              <a:rPr lang="zh-TW" altLang="en-US" dirty="0"/>
              <a:t>亂度衡量指標的</a:t>
            </a:r>
            <a:r>
              <a:rPr lang="zh-TW" altLang="en-US" dirty="0" smtClean="0"/>
              <a:t>定義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45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911424" y="2172036"/>
                <a:ext cx="4715202" cy="9828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800" i="1">
                          <a:latin typeface="Cambria Math" charset="0"/>
                        </a:rPr>
                        <m:t>𝐸𝑛𝑡𝑟𝑜𝑝𝑦</m:t>
                      </m:r>
                      <m:r>
                        <a:rPr lang="zh-TW" altLang="en-US" sz="2800" i="0">
                          <a:latin typeface="Cambria Math" charset="0"/>
                        </a:rPr>
                        <m:t>=−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zh-TW" altLang="en-US" sz="28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zh-TW" altLang="en-US" sz="2800" i="1">
                              <a:latin typeface="Cambria Math" charset="0"/>
                            </a:rPr>
                            <m:t>𝑖</m:t>
                          </m:r>
                          <m:r>
                            <a:rPr lang="zh-TW" altLang="en-US" sz="2800" i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zh-TW" altLang="en-US" sz="2800" i="1">
                              <a:latin typeface="Cambria Math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zh-TW" altLang="en-US" sz="28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800" i="1"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zh-TW" altLang="en-US" sz="28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func>
                            <m:funcPr>
                              <m:ctrlPr>
                                <a:rPr lang="zh-TW" altLang="en-US" sz="2800" i="1">
                                  <a:latin typeface="Cambria Math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zh-TW" altLang="en-US" sz="28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zh-TW" altLang="en-US" sz="2800" i="0">
                                      <a:latin typeface="Cambria Math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zh-TW" altLang="en-US" sz="2800" i="0"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sSub>
                                <m:sSubPr>
                                  <m:ctrlPr>
                                    <a:rPr lang="zh-TW" altLang="en-US" sz="28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2800" i="1"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zh-TW" altLang="en-US" sz="28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424" y="2172036"/>
                <a:ext cx="4715202" cy="98289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948366" y="3396172"/>
                <a:ext cx="3343929" cy="9828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800" i="1">
                          <a:latin typeface="Cambria Math" charset="0"/>
                        </a:rPr>
                        <m:t>𝐺𝑖𝑛𝑖</m:t>
                      </m:r>
                      <m:r>
                        <a:rPr lang="zh-TW" altLang="en-US" sz="2800" i="0">
                          <a:latin typeface="Cambria Math" charset="0"/>
                        </a:rPr>
                        <m:t>=1−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zh-TW" altLang="en-US" sz="28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zh-TW" altLang="en-US" sz="2800" i="1">
                              <a:latin typeface="Cambria Math" charset="0"/>
                            </a:rPr>
                            <m:t>𝑖</m:t>
                          </m:r>
                          <m:r>
                            <a:rPr lang="zh-TW" altLang="en-US" sz="2800" i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zh-TW" altLang="en-US" sz="2800" i="1">
                              <a:latin typeface="Cambria Math" charset="0"/>
                            </a:rPr>
                            <m:t>𝑘</m:t>
                          </m:r>
                        </m:sup>
                        <m:e>
                          <m:sSubSup>
                            <m:sSubSupPr>
                              <m:ctrlPr>
                                <a:rPr lang="zh-TW" altLang="en-US" sz="2800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zh-TW" altLang="en-US" sz="2800" i="1"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zh-TW" altLang="en-US" sz="28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zh-TW" altLang="en-US" sz="2800" i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366" y="3396172"/>
                <a:ext cx="3343929" cy="9828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547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選哪個屬性來分割比較好？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46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2285780" y="2933555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zh-TW" sz="16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▲ </a:t>
            </a:r>
            <a:r>
              <a:rPr lang="zh-TW" altLang="zh-TW" sz="16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en-US" altLang="zh-TW" sz="1600" dirty="0" smtClean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zh-TW" sz="16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▲ ▲</a:t>
            </a:r>
            <a:endParaRPr lang="en-US" altLang="zh-TW" sz="1600" dirty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5780" y="4013675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</a:t>
            </a:r>
            <a:r>
              <a:rPr lang="zh-TW" altLang="zh-TW" sz="16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r>
              <a:rPr lang="zh-TW" altLang="en-US" sz="16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zh-TW" sz="16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en-US" altLang="zh-TW" sz="1600" dirty="0" smtClean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zh-TW" sz="16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</a:t>
            </a:r>
            <a:r>
              <a:rPr lang="zh-TW" altLang="zh-TW" sz="16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</a:t>
            </a:r>
            <a:r>
              <a:rPr lang="zh-TW" altLang="zh-TW" sz="16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zh-TW" altLang="en-US" sz="1600" dirty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5780" y="5093795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● </a:t>
            </a:r>
            <a:r>
              <a:rPr lang="zh-TW" altLang="en-US" sz="16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</a:t>
            </a:r>
            <a:endParaRPr lang="en-US" altLang="zh-TW" sz="1600" dirty="0" smtClean="0">
              <a:solidFill>
                <a:srgbClr val="FF000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zh-TW" sz="16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</a:t>
            </a:r>
            <a:r>
              <a:rPr lang="zh-TW" altLang="zh-TW" sz="16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</a:t>
            </a:r>
            <a:r>
              <a:rPr lang="zh-TW" altLang="zh-TW" sz="16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zh-TW" altLang="en-US" sz="1600" dirty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791744" y="2852936"/>
                <a:ext cx="384823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𝐺𝑖𝑛𝑖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24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num>
                                <m:den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sz="2400" i="1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2400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num>
                                <m:den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1744" y="2852936"/>
                <a:ext cx="3848233" cy="90281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3791744" y="3933056"/>
                <a:ext cx="4420506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𝐺𝑖𝑛𝑖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24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sz="2400" i="1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2400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=0.278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1744" y="3933056"/>
                <a:ext cx="4420506" cy="90281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791743" y="5007376"/>
                <a:ext cx="4080669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𝐺𝑖𝑛𝑖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24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sz="2400" i="1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2400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1743" y="5007376"/>
                <a:ext cx="4080669" cy="90281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1415480" y="1596988"/>
                <a:ext cx="3343929" cy="9828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800" i="1">
                          <a:latin typeface="Cambria Math" charset="0"/>
                        </a:rPr>
                        <m:t>𝐺𝑖𝑛𝑖</m:t>
                      </m:r>
                      <m:r>
                        <a:rPr lang="zh-TW" altLang="en-US" sz="2800" i="0">
                          <a:latin typeface="Cambria Math" charset="0"/>
                        </a:rPr>
                        <m:t>=1−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zh-TW" altLang="en-US" sz="28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zh-TW" altLang="en-US" sz="2800" i="1">
                              <a:latin typeface="Cambria Math" charset="0"/>
                            </a:rPr>
                            <m:t>𝑖</m:t>
                          </m:r>
                          <m:r>
                            <a:rPr lang="zh-TW" altLang="en-US" sz="2800" i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zh-TW" altLang="en-US" sz="2800" i="1">
                              <a:latin typeface="Cambria Math" charset="0"/>
                            </a:rPr>
                            <m:t>𝑘</m:t>
                          </m:r>
                        </m:sup>
                        <m:e>
                          <m:sSubSup>
                            <m:sSubSupPr>
                              <m:ctrlPr>
                                <a:rPr lang="zh-TW" altLang="en-US" sz="2800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zh-TW" altLang="en-US" sz="2800" i="1"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zh-TW" altLang="en-US" sz="28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zh-TW" altLang="en-US" sz="2800" i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480" y="1596988"/>
                <a:ext cx="3343929" cy="98289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873288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選哪個屬性來分割比較好？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47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2279576" y="2924944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zh-TW" sz="16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▲ </a:t>
            </a:r>
            <a:r>
              <a:rPr lang="zh-TW" altLang="zh-TW" sz="16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en-US" altLang="zh-TW" sz="1600" dirty="0" smtClean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zh-TW" sz="16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▲ ▲</a:t>
            </a:r>
            <a:endParaRPr lang="en-US" altLang="zh-TW" sz="1600" dirty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79576" y="4005064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</a:t>
            </a:r>
            <a:r>
              <a:rPr lang="zh-TW" altLang="zh-TW" sz="16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r>
              <a:rPr lang="zh-TW" altLang="en-US" sz="16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zh-TW" sz="16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en-US" altLang="zh-TW" sz="1600" dirty="0" smtClean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zh-TW" sz="16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</a:t>
            </a:r>
            <a:r>
              <a:rPr lang="zh-TW" altLang="zh-TW" sz="16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</a:t>
            </a:r>
            <a:r>
              <a:rPr lang="zh-TW" altLang="zh-TW" sz="16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zh-TW" altLang="en-US" sz="1600" dirty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79576" y="5085184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● </a:t>
            </a:r>
            <a:r>
              <a:rPr lang="zh-TW" altLang="en-US" sz="16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</a:t>
            </a:r>
            <a:endParaRPr lang="en-US" altLang="zh-TW" sz="1600" dirty="0" smtClean="0">
              <a:solidFill>
                <a:srgbClr val="FF000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zh-TW" sz="16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</a:t>
            </a:r>
            <a:r>
              <a:rPr lang="zh-TW" altLang="zh-TW" sz="16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</a:t>
            </a:r>
            <a:r>
              <a:rPr lang="zh-TW" altLang="zh-TW" sz="16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zh-TW" altLang="en-US" sz="1600" dirty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785540" y="2844325"/>
                <a:ext cx="6351354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𝐸𝑛𝑡𝑟𝑜𝑝𝑦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altLang="zh-TW" sz="2400" i="1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4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num>
                            <m:den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func>
                        <m:funcPr>
                          <m:ctrlPr>
                            <a:rPr lang="en-US" altLang="zh-TW" sz="2400" i="1" smtClean="0">
                              <a:latin typeface="Cambria Math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altLang="zh-TW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2400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num>
                                <m:den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zh-TW" sz="2400" i="1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4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func>
                        <m:funcPr>
                          <m:ctrlPr>
                            <a:rPr lang="en-US" altLang="zh-TW" sz="2400" i="1">
                              <a:latin typeface="Cambria Math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altLang="zh-TW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altLang="zh-TW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2400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num>
                                <m:den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5540" y="2844325"/>
                <a:ext cx="6351354" cy="82984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3785540" y="3924445"/>
                <a:ext cx="6811416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𝐸𝑛𝑡𝑟𝑜𝑝𝑦</m:t>
                      </m:r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altLang="zh-TW" sz="2400" i="1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4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func>
                        <m:funcPr>
                          <m:ctrlPr>
                            <a:rPr lang="en-US" altLang="zh-TW" sz="2400" i="1">
                              <a:latin typeface="Cambria Math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altLang="zh-TW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altLang="zh-TW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2400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zh-TW" sz="2400" i="1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4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func>
                        <m:funcPr>
                          <m:ctrlPr>
                            <a:rPr lang="en-US" altLang="zh-TW" sz="2400" i="1">
                              <a:latin typeface="Cambria Math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altLang="zh-TW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altLang="zh-TW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2400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.650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5540" y="3924445"/>
                <a:ext cx="6811416" cy="82984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785539" y="4998765"/>
                <a:ext cx="6409062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𝐸𝑛𝑡𝑟𝑜𝑝𝑦</m:t>
                      </m:r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altLang="zh-TW" sz="2400" i="1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4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func>
                        <m:funcPr>
                          <m:ctrlPr>
                            <a:rPr lang="en-US" altLang="zh-TW" sz="2400" i="1">
                              <a:latin typeface="Cambria Math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altLang="zh-TW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altLang="zh-TW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2400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zh-TW" sz="2400" i="1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4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func>
                        <m:funcPr>
                          <m:ctrlPr>
                            <a:rPr lang="en-US" altLang="zh-TW" sz="2400" i="1">
                              <a:latin typeface="Cambria Math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altLang="zh-TW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altLang="zh-TW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2400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5539" y="4998765"/>
                <a:ext cx="6409062" cy="8298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1285936" y="1539631"/>
                <a:ext cx="4715202" cy="9828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800" i="1">
                          <a:latin typeface="Cambria Math" charset="0"/>
                        </a:rPr>
                        <m:t>𝐸𝑛𝑡𝑟𝑜𝑝𝑦</m:t>
                      </m:r>
                      <m:r>
                        <a:rPr lang="zh-TW" altLang="en-US" sz="2800" i="0">
                          <a:latin typeface="Cambria Math" charset="0"/>
                        </a:rPr>
                        <m:t>=−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zh-TW" altLang="en-US" sz="28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zh-TW" altLang="en-US" sz="2800" i="1">
                              <a:latin typeface="Cambria Math" charset="0"/>
                            </a:rPr>
                            <m:t>𝑖</m:t>
                          </m:r>
                          <m:r>
                            <a:rPr lang="zh-TW" altLang="en-US" sz="2800" i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zh-TW" altLang="en-US" sz="2800" i="1">
                              <a:latin typeface="Cambria Math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zh-TW" altLang="en-US" sz="28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800" i="1"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zh-TW" altLang="en-US" sz="28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func>
                            <m:funcPr>
                              <m:ctrlPr>
                                <a:rPr lang="zh-TW" altLang="en-US" sz="2800" i="1">
                                  <a:latin typeface="Cambria Math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zh-TW" altLang="en-US" sz="28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zh-TW" altLang="en-US" sz="2800" i="0">
                                      <a:latin typeface="Cambria Math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zh-TW" altLang="en-US" sz="2800" i="0"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sSub>
                                <m:sSubPr>
                                  <m:ctrlPr>
                                    <a:rPr lang="zh-TW" altLang="en-US" sz="28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2800" i="1"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zh-TW" altLang="en-US" sz="28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936" y="1539631"/>
                <a:ext cx="4715202" cy="98289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48935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選哪個屬性來分割比較好？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48</a:t>
            </a:fld>
            <a:endParaRPr lang="zh-TW" altLang="en-US"/>
          </a:p>
        </p:txBody>
      </p:sp>
      <p:sp>
        <p:nvSpPr>
          <p:cNvPr id="7" name="Rectangle 4"/>
          <p:cNvSpPr/>
          <p:nvPr/>
        </p:nvSpPr>
        <p:spPr>
          <a:xfrm>
            <a:off x="2724901" y="2174885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1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</a:t>
            </a:r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en-US" sz="11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</a:t>
            </a:r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 ●</a:t>
            </a:r>
            <a:r>
              <a:rPr lang="zh-TW" altLang="en-US" sz="11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 ●</a:t>
            </a:r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en-US" sz="11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</a:t>
            </a:r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en-US" sz="11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</a:t>
            </a:r>
            <a:endParaRPr lang="en-US" altLang="zh-TW" sz="1100" dirty="0">
              <a:solidFill>
                <a:srgbClr val="FF000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en-US" sz="11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</a:t>
            </a:r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</a:t>
            </a:r>
            <a:r>
              <a:rPr lang="zh-TW" altLang="en-US" sz="11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</a:t>
            </a:r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 ●</a:t>
            </a:r>
            <a:r>
              <a:rPr lang="zh-TW" altLang="en-US" sz="11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●</a:t>
            </a:r>
            <a:endParaRPr lang="en-US" altLang="zh-TW" sz="1100" dirty="0">
              <a:solidFill>
                <a:srgbClr val="FF000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▲</a:t>
            </a:r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 ▲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 ▲</a:t>
            </a:r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en-US" altLang="zh-TW" sz="1100" dirty="0" smtClean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▲ ▲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</a:t>
            </a:r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zh-TW" altLang="en-US" sz="1100" dirty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8" name="Oval 5"/>
          <p:cNvSpPr/>
          <p:nvPr/>
        </p:nvSpPr>
        <p:spPr>
          <a:xfrm>
            <a:off x="7252562" y="1484784"/>
            <a:ext cx="1872208" cy="86409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atin typeface="華康儷黑 Std W5" pitchFamily="34" charset="-120"/>
                <a:ea typeface="華康儷黑 Std W5" pitchFamily="34" charset="-120"/>
              </a:rPr>
              <a:t>財務</a:t>
            </a:r>
            <a:r>
              <a:rPr lang="zh-TW" altLang="en-US" sz="2000" dirty="0" smtClean="0">
                <a:latin typeface="華康儷黑 Std W5" pitchFamily="34" charset="-120"/>
                <a:ea typeface="華康儷黑 Std W5" pitchFamily="34" charset="-120"/>
              </a:rPr>
              <a:t>狀況</a:t>
            </a:r>
            <a:endParaRPr lang="zh-TW" altLang="en-US" sz="2000" dirty="0">
              <a:latin typeface="華康儷黑 Std W5" pitchFamily="34" charset="-120"/>
              <a:ea typeface="華康儷黑 Std W5" pitchFamily="34" charset="-120"/>
            </a:endParaRPr>
          </a:p>
        </p:txBody>
      </p:sp>
      <p:cxnSp>
        <p:nvCxnSpPr>
          <p:cNvPr id="9" name="Straight Arrow Connector 6"/>
          <p:cNvCxnSpPr>
            <a:stCxn id="11" idx="3"/>
          </p:cNvCxnSpPr>
          <p:nvPr/>
        </p:nvCxnSpPr>
        <p:spPr>
          <a:xfrm flipH="1">
            <a:off x="7072542" y="2222336"/>
            <a:ext cx="454199" cy="5585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7"/>
          <p:cNvCxnSpPr>
            <a:stCxn id="11" idx="5"/>
          </p:cNvCxnSpPr>
          <p:nvPr/>
        </p:nvCxnSpPr>
        <p:spPr>
          <a:xfrm>
            <a:off x="8850591" y="2222336"/>
            <a:ext cx="418195" cy="5686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Rectangle 8"/>
          <p:cNvSpPr/>
          <p:nvPr/>
        </p:nvSpPr>
        <p:spPr>
          <a:xfrm>
            <a:off x="6390561" y="2792961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● ● ● ● ●</a:t>
            </a:r>
            <a:endParaRPr lang="en-US" altLang="zh-TW" sz="1100" dirty="0">
              <a:solidFill>
                <a:srgbClr val="FF000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● ● ● ●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en-US" altLang="zh-TW" sz="1100" dirty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12" name="Rectangle 9"/>
          <p:cNvSpPr/>
          <p:nvPr/>
        </p:nvSpPr>
        <p:spPr>
          <a:xfrm>
            <a:off x="8567992" y="2790947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▲ ▲ ▲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r>
              <a:rPr lang="en-US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en-US" altLang="zh-TW" sz="1100" dirty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▲ ▲ ▲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r>
              <a:rPr lang="en-US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en-US" sz="11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</a:t>
            </a:r>
            <a:endParaRPr lang="zh-TW" altLang="en-US" sz="1100" dirty="0">
              <a:solidFill>
                <a:srgbClr val="0000FF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2641799" y="2930037"/>
                <a:ext cx="14470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𝐺𝑖𝑛𝑖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1799" y="2930037"/>
                <a:ext cx="1447063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4202" r="-4622"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6179091" y="3546569"/>
                <a:ext cx="178689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𝐺𝑖𝑛𝑖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=0.153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091" y="3546569"/>
                <a:ext cx="1786899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3754" r="-4096"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8356522" y="3550167"/>
                <a:ext cx="178689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𝐺𝑖𝑛𝑖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=0.153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6522" y="3550167"/>
                <a:ext cx="1786899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3754" r="-4096"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左-右雙向箭號 15"/>
          <p:cNvSpPr/>
          <p:nvPr/>
        </p:nvSpPr>
        <p:spPr>
          <a:xfrm>
            <a:off x="4421369" y="2348880"/>
            <a:ext cx="1688909" cy="460487"/>
          </a:xfrm>
          <a:prstGeom prst="leftRightArrow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TextBox 8"/>
          <p:cNvSpPr txBox="1"/>
          <p:nvPr/>
        </p:nvSpPr>
        <p:spPr>
          <a:xfrm>
            <a:off x="4646661" y="2101522"/>
            <a:ext cx="1262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/>
              <a:t>計算差異</a:t>
            </a:r>
          </a:p>
        </p:txBody>
      </p:sp>
      <p:cxnSp>
        <p:nvCxnSpPr>
          <p:cNvPr id="18" name="直線單箭頭接點 21"/>
          <p:cNvCxnSpPr/>
          <p:nvPr/>
        </p:nvCxnSpPr>
        <p:spPr>
          <a:xfrm>
            <a:off x="3662561" y="3453500"/>
            <a:ext cx="1489909" cy="10933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4916828" y="4546813"/>
                <a:ext cx="4712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6828" y="4546813"/>
                <a:ext cx="471283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5584" r="-16883"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5505095" y="4546813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5095" y="4546813"/>
                <a:ext cx="298159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4082" r="-61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右大括弧 20"/>
          <p:cNvSpPr/>
          <p:nvPr/>
        </p:nvSpPr>
        <p:spPr>
          <a:xfrm rot="5400000">
            <a:off x="8079434" y="2707055"/>
            <a:ext cx="218464" cy="2781626"/>
          </a:xfrm>
          <a:prstGeom prst="rightBrace">
            <a:avLst>
              <a:gd name="adj1" fmla="val 103146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5920238" y="4315289"/>
                <a:ext cx="4254498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24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num>
                                <m:den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24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×0.153+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2400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num>
                                <m:den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24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×0.153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0238" y="4315289"/>
                <a:ext cx="4254498" cy="82984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3047248" y="4545544"/>
                <a:ext cx="17525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zh-TW" altLang="en-US" sz="2400" dirty="0"/>
                  <a:t>定義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charset="0"/>
                      </a:rPr>
                      <m:t>𝐺𝑎𝑖𝑛</m:t>
                    </m:r>
                    <m:r>
                      <m:rPr>
                        <m:sty m:val="p"/>
                      </m:rPr>
                      <a:rPr lang="el-GR" altLang="zh-TW" sz="2400" i="1">
                        <a:latin typeface="Cambria Math" charset="0"/>
                      </a:rPr>
                      <m:t>Δ</m:t>
                    </m:r>
                    <m:r>
                      <a:rPr lang="en-US" altLang="zh-TW" sz="2400" i="1">
                        <a:latin typeface="Cambria Math" charset="0"/>
                      </a:rPr>
                      <m:t>=</m:t>
                    </m:r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248" y="4545544"/>
                <a:ext cx="1752596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10801" t="-31667" r="-2787" b="-4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3560445" y="5298215"/>
                <a:ext cx="509966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zh-TW" altLang="en-US" sz="36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zh-TW" altLang="en-US" sz="3600" i="1">
                              <a:latin typeface="Cambria Math" charset="0"/>
                            </a:rPr>
                            <m:t>𝐺𝑎𝑖𝑛</m:t>
                          </m:r>
                          <m:d>
                            <m:dPr>
                              <m:ctrlPr>
                                <a:rPr lang="zh-TW" altLang="en-US" sz="36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zh-TW" altLang="en-US" sz="3600" i="1">
                                  <a:latin typeface="Cambria Math" charset="0"/>
                                </a:rPr>
                                <m:t>𝐴</m:t>
                              </m:r>
                            </m:e>
                          </m:d>
                          <m:r>
                            <a:rPr lang="zh-TW" altLang="en-US" sz="3600" i="0">
                              <a:latin typeface="Cambria Math" charset="0"/>
                            </a:rPr>
                            <m:t>=</m:t>
                          </m:r>
                          <m:r>
                            <a:rPr lang="zh-TW" altLang="en-US" sz="3600" i="1">
                              <a:latin typeface="Cambria Math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zh-TW" altLang="en-US" sz="36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zh-TW" altLang="en-US" sz="3600" i="1">
                                  <a:latin typeface="Cambria Math" charset="0"/>
                                </a:rPr>
                                <m:t>𝐷</m:t>
                              </m:r>
                            </m:e>
                          </m:d>
                          <m:r>
                            <a:rPr lang="zh-TW" altLang="en-US" sz="3600" i="0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zh-TW" altLang="en-US" sz="36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3600" i="1">
                                  <a:latin typeface="Cambria Math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zh-TW" altLang="en-US" sz="3600" i="1">
                                  <a:latin typeface="Cambria Math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zh-TW" altLang="en-US" sz="3600" i="0">
                              <a:latin typeface="Cambria Math" charset="0"/>
                            </a:rPr>
                            <m:t>(</m:t>
                          </m:r>
                          <m:r>
                            <a:rPr lang="zh-TW" altLang="en-US" sz="3600" i="1">
                              <a:latin typeface="Cambria Math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zh-TW" altLang="en-US" sz="3600" dirty="0"/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445" y="5298215"/>
                <a:ext cx="5099666" cy="64633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465515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/>
      <p:bldP spid="14" grpId="0"/>
      <p:bldP spid="15" grpId="0"/>
      <p:bldP spid="16" grpId="0" animBg="1"/>
      <p:bldP spid="17" grpId="0"/>
      <p:bldP spid="19" grpId="0"/>
      <p:bldP spid="20" grpId="0"/>
      <p:bldP spid="21" grpId="0" animBg="1"/>
      <p:bldP spid="22" grpId="0"/>
      <p:bldP spid="23" grpId="0"/>
      <p:bldP spid="2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選哪個屬性來分割比較好？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49</a:t>
            </a:fld>
            <a:endParaRPr lang="zh-TW" altLang="en-US"/>
          </a:p>
        </p:txBody>
      </p:sp>
      <p:sp>
        <p:nvSpPr>
          <p:cNvPr id="7" name="Rectangle 4"/>
          <p:cNvSpPr/>
          <p:nvPr/>
        </p:nvSpPr>
        <p:spPr>
          <a:xfrm>
            <a:off x="5417472" y="1319273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1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</a:t>
            </a:r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en-US" sz="11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</a:t>
            </a:r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 ●</a:t>
            </a:r>
            <a:r>
              <a:rPr lang="zh-TW" altLang="en-US" sz="11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 ●</a:t>
            </a:r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en-US" sz="11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</a:t>
            </a:r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en-US" sz="11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</a:t>
            </a:r>
            <a:endParaRPr lang="en-US" altLang="zh-TW" sz="1100" dirty="0">
              <a:solidFill>
                <a:srgbClr val="FF000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en-US" sz="11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</a:t>
            </a:r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</a:t>
            </a:r>
            <a:r>
              <a:rPr lang="zh-TW" altLang="en-US" sz="11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</a:t>
            </a:r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 ●</a:t>
            </a:r>
            <a:r>
              <a:rPr lang="zh-TW" altLang="en-US" sz="11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●</a:t>
            </a:r>
            <a:endParaRPr lang="en-US" altLang="zh-TW" sz="1100" dirty="0">
              <a:solidFill>
                <a:srgbClr val="FF000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▲</a:t>
            </a:r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 ▲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 ▲</a:t>
            </a:r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en-US" altLang="zh-TW" sz="1100" dirty="0" smtClean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▲ ▲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</a:t>
            </a:r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zh-TW" altLang="en-US" sz="1100" dirty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8" name="Oval 5"/>
          <p:cNvSpPr/>
          <p:nvPr/>
        </p:nvSpPr>
        <p:spPr>
          <a:xfrm>
            <a:off x="3145500" y="2178425"/>
            <a:ext cx="1872208" cy="86409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/>
              <a:t>財務狀況</a:t>
            </a:r>
          </a:p>
        </p:txBody>
      </p:sp>
      <p:cxnSp>
        <p:nvCxnSpPr>
          <p:cNvPr id="9" name="Straight Arrow Connector 6"/>
          <p:cNvCxnSpPr>
            <a:stCxn id="22" idx="3"/>
          </p:cNvCxnSpPr>
          <p:nvPr/>
        </p:nvCxnSpPr>
        <p:spPr>
          <a:xfrm flipH="1">
            <a:off x="2965480" y="2915977"/>
            <a:ext cx="454199" cy="5585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7"/>
          <p:cNvCxnSpPr>
            <a:stCxn id="22" idx="5"/>
          </p:cNvCxnSpPr>
          <p:nvPr/>
        </p:nvCxnSpPr>
        <p:spPr>
          <a:xfrm>
            <a:off x="4743529" y="2915977"/>
            <a:ext cx="418195" cy="5686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Rectangle 8"/>
          <p:cNvSpPr/>
          <p:nvPr/>
        </p:nvSpPr>
        <p:spPr>
          <a:xfrm>
            <a:off x="2283499" y="3486602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● ● ● ● ●</a:t>
            </a:r>
            <a:endParaRPr lang="en-US" altLang="zh-TW" sz="1100" dirty="0">
              <a:solidFill>
                <a:srgbClr val="FF000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● ● ● ●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en-US" altLang="zh-TW" sz="1100" dirty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12" name="Rectangle 9"/>
          <p:cNvSpPr/>
          <p:nvPr/>
        </p:nvSpPr>
        <p:spPr>
          <a:xfrm>
            <a:off x="4460930" y="3484588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▲ ▲ ▲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r>
              <a:rPr lang="en-US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en-US" altLang="zh-TW" sz="1100" dirty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▲ ▲ ▲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r>
              <a:rPr lang="en-US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en-US" sz="11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</a:t>
            </a:r>
            <a:endParaRPr lang="zh-TW" altLang="en-US" sz="1100" dirty="0">
              <a:solidFill>
                <a:srgbClr val="0000FF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13" name="Oval 10"/>
          <p:cNvSpPr/>
          <p:nvPr/>
        </p:nvSpPr>
        <p:spPr>
          <a:xfrm>
            <a:off x="7505087" y="2190474"/>
            <a:ext cx="1872208" cy="86409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/>
              <a:t>婚姻狀況</a:t>
            </a:r>
          </a:p>
        </p:txBody>
      </p:sp>
      <p:cxnSp>
        <p:nvCxnSpPr>
          <p:cNvPr id="14" name="Straight Arrow Connector 11"/>
          <p:cNvCxnSpPr>
            <a:stCxn id="27" idx="3"/>
          </p:cNvCxnSpPr>
          <p:nvPr/>
        </p:nvCxnSpPr>
        <p:spPr>
          <a:xfrm flipH="1">
            <a:off x="7325067" y="2928026"/>
            <a:ext cx="454199" cy="5585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2"/>
          <p:cNvCxnSpPr>
            <a:stCxn id="27" idx="5"/>
          </p:cNvCxnSpPr>
          <p:nvPr/>
        </p:nvCxnSpPr>
        <p:spPr>
          <a:xfrm>
            <a:off x="9103116" y="2928026"/>
            <a:ext cx="418195" cy="5686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Rectangle 13"/>
          <p:cNvSpPr/>
          <p:nvPr/>
        </p:nvSpPr>
        <p:spPr>
          <a:xfrm>
            <a:off x="6643086" y="3498651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● ● ● ● ●</a:t>
            </a:r>
            <a:endParaRPr lang="en-US" altLang="zh-TW" sz="1100" dirty="0">
              <a:solidFill>
                <a:srgbClr val="FF000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</a:t>
            </a:r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▲ ▲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zh-TW" altLang="en-US" sz="1100" dirty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17" name="Rectangle 14"/>
          <p:cNvSpPr/>
          <p:nvPr/>
        </p:nvSpPr>
        <p:spPr>
          <a:xfrm>
            <a:off x="8820517" y="3496637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1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</a:t>
            </a:r>
            <a:r>
              <a:rPr lang="zh-TW" altLang="en-US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● ● </a:t>
            </a:r>
            <a:r>
              <a:rPr lang="zh-TW" altLang="en-US" sz="11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</a:t>
            </a:r>
            <a:r>
              <a:rPr lang="zh-TW" altLang="zh-TW" sz="11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en-US" altLang="zh-TW" sz="1100" dirty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zh-TW" sz="11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▲ ▲ ▲ ▲ ▲</a:t>
            </a:r>
            <a:endParaRPr lang="zh-TW" altLang="en-US" sz="1100" dirty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5375920" y="2060848"/>
                <a:ext cx="14470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𝐺𝑖𝑛𝑖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5920" y="2060848"/>
                <a:ext cx="1447063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4641" r="-5063"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2072029" y="4240210"/>
                <a:ext cx="178689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𝐺𝑖𝑛𝑖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=0.153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029" y="4240210"/>
                <a:ext cx="1786899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3754" r="-4096"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4249460" y="4240210"/>
                <a:ext cx="178689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𝐺𝑖𝑛𝑖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=0.153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460" y="4240210"/>
                <a:ext cx="1786899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3413" r="-4096"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6431616" y="4252259"/>
                <a:ext cx="178689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𝐺𝑖𝑛𝑖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=0.486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616" y="4252259"/>
                <a:ext cx="1786899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3413" r="-4096"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8609047" y="4249750"/>
                <a:ext cx="178689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𝐺𝑖𝑛𝑖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=0.486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9047" y="4249750"/>
                <a:ext cx="1786899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3413" r="-4096"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3"/>
          <p:cNvSpPr/>
          <p:nvPr/>
        </p:nvSpPr>
        <p:spPr>
          <a:xfrm>
            <a:off x="2697300" y="1870787"/>
            <a:ext cx="896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icrosoft JhengHei" charset="-120"/>
                <a:ea typeface="Microsoft JhengHei" charset="-120"/>
                <a:cs typeface="Microsoft JhengHei" charset="-120"/>
              </a:rPr>
              <a:t>勝</a:t>
            </a:r>
            <a:endParaRPr lang="en-US" altLang="zh-TW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1920403" y="4732316"/>
                <a:ext cx="4322401" cy="691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2000" i="1" smtClean="0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0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num>
                            <m:den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den>
                          </m:f>
                        </m:e>
                      </m:d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×0.153+</m:t>
                      </m:r>
                      <m:d>
                        <m:dPr>
                          <m:ctrlPr>
                            <a:rPr lang="en-US" altLang="zh-TW" sz="2000" i="1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0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num>
                            <m:den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den>
                          </m:f>
                        </m:e>
                      </m:d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×0.153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=0.153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0403" y="4732316"/>
                <a:ext cx="4322401" cy="69153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6297510" y="4722029"/>
                <a:ext cx="4465068" cy="691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2000" i="1" smtClean="0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0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num>
                            <m:den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den>
                          </m:f>
                        </m:e>
                      </m:d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×0.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486</m:t>
                      </m:r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sz="2000" i="1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0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num>
                            <m:den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den>
                          </m:f>
                        </m:e>
                      </m:d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×0.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486=0.486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7510" y="4722029"/>
                <a:ext cx="4465068" cy="69153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2004099" y="5673893"/>
                <a:ext cx="330481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=0.5−0.153=0.347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099" y="5673893"/>
                <a:ext cx="3304815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1845" r="-1845"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6354639" y="5672226"/>
                <a:ext cx="330481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=0.5−0.486=0.014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639" y="5672226"/>
                <a:ext cx="3304815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1657" r="-1842"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986373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分類是什麼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5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628" y="1226716"/>
            <a:ext cx="6696744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45737"/>
      </p:ext>
    </p:extLst>
  </p:cSld>
  <p:clrMapOvr>
    <a:masterClrMapping/>
  </p:clrMapOvr>
  <p:transition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選哪個屬性來分割比較好？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50</a:t>
            </a:fld>
            <a:endParaRPr lang="zh-TW" altLang="en-US"/>
          </a:p>
        </p:txBody>
      </p:sp>
      <p:sp>
        <p:nvSpPr>
          <p:cNvPr id="7" name="Oval 4"/>
          <p:cNvSpPr/>
          <p:nvPr/>
        </p:nvSpPr>
        <p:spPr>
          <a:xfrm>
            <a:off x="3373430" y="1988840"/>
            <a:ext cx="1872208" cy="86409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Ａ屬性</a:t>
            </a:r>
          </a:p>
        </p:txBody>
      </p:sp>
      <p:cxnSp>
        <p:nvCxnSpPr>
          <p:cNvPr id="8" name="Straight Arrow Connector 5"/>
          <p:cNvCxnSpPr>
            <a:stCxn id="10" idx="3"/>
          </p:cNvCxnSpPr>
          <p:nvPr/>
        </p:nvCxnSpPr>
        <p:spPr>
          <a:xfrm flipH="1">
            <a:off x="3193410" y="2726392"/>
            <a:ext cx="454199" cy="5585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6"/>
          <p:cNvCxnSpPr>
            <a:stCxn id="10" idx="5"/>
          </p:cNvCxnSpPr>
          <p:nvPr/>
        </p:nvCxnSpPr>
        <p:spPr>
          <a:xfrm>
            <a:off x="4971459" y="2726392"/>
            <a:ext cx="418195" cy="5686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Rectangle 7"/>
          <p:cNvSpPr/>
          <p:nvPr/>
        </p:nvSpPr>
        <p:spPr>
          <a:xfrm>
            <a:off x="2511429" y="3297017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● </a:t>
            </a:r>
            <a:r>
              <a:rPr lang="zh-TW" altLang="en-US" sz="16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●</a:t>
            </a:r>
            <a:endParaRPr lang="en-US" altLang="zh-TW" sz="1600" dirty="0" smtClean="0">
              <a:solidFill>
                <a:srgbClr val="FF000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zh-TW" sz="16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▲</a:t>
            </a:r>
            <a:r>
              <a:rPr lang="zh-TW" altLang="zh-TW" sz="16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 ▲</a:t>
            </a:r>
            <a:endParaRPr lang="en-US" altLang="zh-TW" sz="1600" dirty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11" name="Rectangle 8"/>
          <p:cNvSpPr/>
          <p:nvPr/>
        </p:nvSpPr>
        <p:spPr>
          <a:xfrm>
            <a:off x="4688860" y="3295003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●</a:t>
            </a:r>
            <a:endParaRPr lang="en-US" altLang="zh-TW" sz="1600" dirty="0" smtClean="0">
              <a:solidFill>
                <a:srgbClr val="FF000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zh-TW" sz="16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</a:t>
            </a:r>
            <a:r>
              <a:rPr lang="zh-TW" altLang="zh-TW" sz="16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r>
              <a:rPr lang="zh-TW" altLang="zh-TW" sz="16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 ▲</a:t>
            </a:r>
            <a:endParaRPr lang="en-US" altLang="zh-TW" sz="1600" dirty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12" name="Oval 9"/>
          <p:cNvSpPr/>
          <p:nvPr/>
        </p:nvSpPr>
        <p:spPr>
          <a:xfrm>
            <a:off x="7248128" y="1988840"/>
            <a:ext cx="1872208" cy="86409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B</a:t>
            </a:r>
            <a:r>
              <a:rPr lang="zh-TW" altLang="en-US" dirty="0"/>
              <a:t>屬性</a:t>
            </a:r>
          </a:p>
        </p:txBody>
      </p:sp>
      <p:cxnSp>
        <p:nvCxnSpPr>
          <p:cNvPr id="13" name="Straight Arrow Connector 10"/>
          <p:cNvCxnSpPr>
            <a:stCxn id="17" idx="3"/>
          </p:cNvCxnSpPr>
          <p:nvPr/>
        </p:nvCxnSpPr>
        <p:spPr>
          <a:xfrm flipH="1">
            <a:off x="7068108" y="2726392"/>
            <a:ext cx="454199" cy="5585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1"/>
          <p:cNvCxnSpPr>
            <a:stCxn id="17" idx="5"/>
          </p:cNvCxnSpPr>
          <p:nvPr/>
        </p:nvCxnSpPr>
        <p:spPr>
          <a:xfrm>
            <a:off x="8846157" y="2726392"/>
            <a:ext cx="418195" cy="5686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Rectangle 12"/>
          <p:cNvSpPr/>
          <p:nvPr/>
        </p:nvSpPr>
        <p:spPr>
          <a:xfrm>
            <a:off x="6386127" y="3297017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</a:t>
            </a:r>
            <a:endParaRPr lang="en-US" altLang="zh-TW" sz="1600" dirty="0" smtClean="0">
              <a:solidFill>
                <a:srgbClr val="FF000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zh-TW" sz="16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</a:t>
            </a:r>
            <a:r>
              <a:rPr lang="zh-TW" altLang="zh-TW" sz="16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</a:t>
            </a:r>
            <a:r>
              <a:rPr lang="zh-TW" altLang="zh-TW" sz="16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▲</a:t>
            </a:r>
            <a:endParaRPr lang="zh-TW" altLang="en-US" sz="1600" dirty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16" name="Rectangle 13"/>
          <p:cNvSpPr/>
          <p:nvPr/>
        </p:nvSpPr>
        <p:spPr>
          <a:xfrm>
            <a:off x="8563558" y="3295003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● ● ● ● </a:t>
            </a:r>
            <a:r>
              <a:rPr lang="zh-TW" altLang="zh-TW" sz="16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r>
              <a:rPr lang="en-US" altLang="zh-TW" sz="16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zh-TW" sz="16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zh-TW" altLang="en-US" sz="1600" dirty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17" name="Rectangle 14"/>
          <p:cNvSpPr/>
          <p:nvPr/>
        </p:nvSpPr>
        <p:spPr>
          <a:xfrm>
            <a:off x="5482573" y="1568825"/>
            <a:ext cx="1363961" cy="7415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</a:t>
            </a:r>
            <a:r>
              <a:rPr lang="zh-TW" altLang="en-US" sz="16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en-US" sz="16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</a:t>
            </a:r>
            <a:r>
              <a:rPr lang="zh-TW" altLang="en-US" sz="16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 ●</a:t>
            </a:r>
            <a:r>
              <a:rPr lang="zh-TW" altLang="en-US" sz="16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 ●</a:t>
            </a:r>
            <a:r>
              <a:rPr lang="zh-TW" altLang="en-US" sz="16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en-US" sz="16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</a:t>
            </a:r>
            <a:r>
              <a:rPr lang="zh-TW" altLang="en-US" sz="16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en-US" sz="1600" dirty="0" smtClean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</a:t>
            </a:r>
            <a:r>
              <a:rPr lang="zh-TW" altLang="zh-TW" sz="16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 ▲</a:t>
            </a:r>
            <a:r>
              <a:rPr lang="zh-TW" altLang="zh-TW" sz="16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 ▲</a:t>
            </a:r>
            <a:r>
              <a:rPr lang="zh-TW" altLang="zh-TW" sz="16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 ▲</a:t>
            </a:r>
            <a:r>
              <a:rPr lang="zh-TW" altLang="zh-TW" sz="16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zh-TW" sz="16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r>
              <a:rPr lang="zh-TW" altLang="zh-TW" sz="1600" dirty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 </a:t>
            </a:r>
            <a:r>
              <a:rPr lang="zh-TW" altLang="zh-TW" sz="1600" dirty="0" smtClean="0">
                <a:solidFill>
                  <a:srgbClr val="00B050"/>
                </a:solidFill>
                <a:latin typeface="華康儷黑 Std W5" pitchFamily="34" charset="-120"/>
                <a:ea typeface="華康儷黑 Std W5" pitchFamily="34" charset="-120"/>
              </a:rPr>
              <a:t>▲</a:t>
            </a:r>
            <a:endParaRPr lang="en-US" altLang="zh-TW" sz="1600" dirty="0" smtClean="0">
              <a:solidFill>
                <a:srgbClr val="00B05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18" name="Rectangle 23"/>
          <p:cNvSpPr/>
          <p:nvPr/>
        </p:nvSpPr>
        <p:spPr>
          <a:xfrm>
            <a:off x="8743338" y="1761519"/>
            <a:ext cx="896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icrosoft JhengHei" charset="-120"/>
                <a:ea typeface="Microsoft JhengHei" charset="-120"/>
                <a:cs typeface="Microsoft JhengHei" charset="-120"/>
              </a:rPr>
              <a:t>勝</a:t>
            </a:r>
            <a:endParaRPr lang="en-US" altLang="zh-TW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5446595" y="2357060"/>
                <a:ext cx="14470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𝐺𝑖𝑛𝑖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595" y="2357060"/>
                <a:ext cx="1447063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4202" r="-4622"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2215000" y="4054765"/>
                <a:ext cx="195681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𝐺𝑖𝑛𝑖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=0.4898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000" y="4054765"/>
                <a:ext cx="1956818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3115" r="-3738"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4562349" y="4053337"/>
                <a:ext cx="16169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𝐺𝑖𝑛𝑖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=0.48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349" y="4053337"/>
                <a:ext cx="1616981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3759" r="-4135" b="-81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6259616" y="4053709"/>
                <a:ext cx="16169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𝐺𝑖𝑛𝑖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=0.32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616" y="4053709"/>
                <a:ext cx="1616981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4151" r="-4151" b="-81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8267129" y="4053337"/>
                <a:ext cx="195681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𝐺𝑖𝑛𝑖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=0.2778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7129" y="4053337"/>
                <a:ext cx="1956818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3115" r="-3738" b="-81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1897709" y="4570790"/>
                <a:ext cx="4281621" cy="691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2000" i="1" smtClean="0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0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</m:e>
                      </m:d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×0.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4898</m:t>
                      </m:r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sz="2000" i="1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0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</m:e>
                      </m:d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×0.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48=0.486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7709" y="4570790"/>
                <a:ext cx="4281621" cy="69153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6279528" y="4565483"/>
                <a:ext cx="4281621" cy="691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2000" i="1" smtClean="0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0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</m:e>
                      </m:d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×0.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32</m:t>
                      </m:r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sz="2000" i="1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0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</m:e>
                      </m:d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×0.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2778=0.375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9528" y="4565483"/>
                <a:ext cx="4281621" cy="69153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1930691" y="5490620"/>
                <a:ext cx="330481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=0.5−0.486=0.014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691" y="5490620"/>
                <a:ext cx="3304814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1845" r="-1845"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6281231" y="5488953"/>
                <a:ext cx="330481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=0.5−0.375=0.125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31" y="5488953"/>
                <a:ext cx="3304814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1657" r="-1842"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452958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何時該停止分割？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分割內都是同一個類別</a:t>
            </a:r>
            <a:endParaRPr lang="zh-TW" altLang="en-US" dirty="0"/>
          </a:p>
        </p:txBody>
      </p:sp>
      <p:sp>
        <p:nvSpPr>
          <p:cNvPr id="6" name="Rectangle 4"/>
          <p:cNvSpPr/>
          <p:nvPr/>
        </p:nvSpPr>
        <p:spPr>
          <a:xfrm>
            <a:off x="1055440" y="2348880"/>
            <a:ext cx="2965098" cy="17281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● ● ● ● ●</a:t>
            </a:r>
            <a:endParaRPr lang="en-US" altLang="zh-TW" sz="2400" dirty="0">
              <a:solidFill>
                <a:srgbClr val="FF000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en-US" sz="24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● ● ● ● ●</a:t>
            </a:r>
            <a:endParaRPr lang="en-US" altLang="zh-TW" sz="2400" dirty="0">
              <a:solidFill>
                <a:srgbClr val="FF000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en-US" sz="24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● ● ● ● ●</a:t>
            </a:r>
            <a:endParaRPr lang="en-US" altLang="zh-TW" sz="2400" dirty="0">
              <a:solidFill>
                <a:srgbClr val="FF0000"/>
              </a:solidFill>
              <a:latin typeface="華康儷黑 Std W5" pitchFamily="34" charset="-120"/>
              <a:ea typeface="華康儷黑 Std W5" pitchFamily="34" charset="-120"/>
            </a:endParaRPr>
          </a:p>
          <a:p>
            <a:pPr algn="ctr"/>
            <a:r>
              <a:rPr lang="zh-TW" altLang="en-US" sz="24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rPr>
              <a:t>● ● ● ● ● ●</a:t>
            </a:r>
            <a:endParaRPr lang="en-US" altLang="zh-TW" sz="2400" dirty="0">
              <a:solidFill>
                <a:srgbClr val="FF0000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318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何時該停止分割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695400" y="1628800"/>
            <a:ext cx="8391525" cy="962891"/>
          </a:xfrm>
        </p:spPr>
        <p:txBody>
          <a:bodyPr/>
          <a:lstStyle/>
          <a:p>
            <a:r>
              <a:rPr lang="zh-TW" altLang="en-US" dirty="0"/>
              <a:t>分割的子樹是空的，空節點用父結點多數決</a:t>
            </a:r>
          </a:p>
        </p:txBody>
      </p:sp>
      <p:grpSp>
        <p:nvGrpSpPr>
          <p:cNvPr id="14" name="群組 13"/>
          <p:cNvGrpSpPr/>
          <p:nvPr/>
        </p:nvGrpSpPr>
        <p:grpSpPr>
          <a:xfrm>
            <a:off x="2820807" y="2520392"/>
            <a:ext cx="4969641" cy="2558633"/>
            <a:chOff x="911614" y="3073689"/>
            <a:chExt cx="2699905" cy="1189053"/>
          </a:xfrm>
        </p:grpSpPr>
        <p:sp>
          <p:nvSpPr>
            <p:cNvPr id="15" name="Oval 5"/>
            <p:cNvSpPr/>
            <p:nvPr/>
          </p:nvSpPr>
          <p:spPr>
            <a:xfrm>
              <a:off x="1691680" y="3073689"/>
              <a:ext cx="1152128" cy="4320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dirty="0">
                  <a:latin typeface="華康儷黑 Std W5" pitchFamily="34" charset="-120"/>
                  <a:ea typeface="華康儷黑 Std W5" pitchFamily="34" charset="-120"/>
                </a:rPr>
                <a:t>A</a:t>
              </a:r>
              <a:endParaRPr lang="zh-TW" altLang="en-US" sz="2000" dirty="0">
                <a:latin typeface="華康儷黑 Std W5" pitchFamily="34" charset="-120"/>
                <a:ea typeface="華康儷黑 Std W5" pitchFamily="34" charset="-120"/>
              </a:endParaRPr>
            </a:p>
          </p:txBody>
        </p:sp>
        <p:cxnSp>
          <p:nvCxnSpPr>
            <p:cNvPr id="16" name="Straight Arrow Connector 6"/>
            <p:cNvCxnSpPr>
              <a:stCxn id="15" idx="3"/>
            </p:cNvCxnSpPr>
            <p:nvPr/>
          </p:nvCxnSpPr>
          <p:spPr>
            <a:xfrm flipH="1">
              <a:off x="1511661" y="3442465"/>
              <a:ext cx="348744" cy="34657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7"/>
            <p:cNvCxnSpPr>
              <a:stCxn id="15" idx="5"/>
            </p:cNvCxnSpPr>
            <p:nvPr/>
          </p:nvCxnSpPr>
          <p:spPr>
            <a:xfrm>
              <a:off x="2675083" y="3442465"/>
              <a:ext cx="456757" cy="34657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8"/>
            <p:cNvSpPr/>
            <p:nvPr/>
          </p:nvSpPr>
          <p:spPr>
            <a:xfrm>
              <a:off x="911614" y="3781638"/>
              <a:ext cx="780066" cy="47370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solidFill>
                    <a:srgbClr val="FF0000"/>
                  </a:solidFill>
                  <a:latin typeface="華康儷黑 Std W5" pitchFamily="34" charset="-120"/>
                  <a:ea typeface="華康儷黑 Std W5" pitchFamily="34" charset="-120"/>
                </a:rPr>
                <a:t>● ● ● ● </a:t>
              </a:r>
              <a:r>
                <a:rPr lang="zh-TW" altLang="zh-TW" sz="2400" dirty="0">
                  <a:solidFill>
                    <a:srgbClr val="0000FF"/>
                  </a:solidFill>
                  <a:latin typeface="華康儷黑 Std W5" pitchFamily="34" charset="-120"/>
                  <a:ea typeface="華康儷黑 Std W5" pitchFamily="34" charset="-120"/>
                </a:rPr>
                <a:t>▲</a:t>
              </a:r>
              <a:r>
                <a:rPr lang="en-US" altLang="zh-TW" sz="2400" dirty="0">
                  <a:solidFill>
                    <a:srgbClr val="0000FF"/>
                  </a:solidFill>
                  <a:latin typeface="華康儷黑 Std W5" pitchFamily="34" charset="-120"/>
                  <a:ea typeface="華康儷黑 Std W5" pitchFamily="34" charset="-120"/>
                </a:rPr>
                <a:t> </a:t>
              </a:r>
              <a:r>
                <a:rPr lang="zh-TW" altLang="zh-TW" sz="2400" dirty="0">
                  <a:solidFill>
                    <a:srgbClr val="0000FF"/>
                  </a:solidFill>
                  <a:latin typeface="華康儷黑 Std W5" pitchFamily="34" charset="-120"/>
                  <a:ea typeface="華康儷黑 Std W5" pitchFamily="34" charset="-120"/>
                </a:rPr>
                <a:t>▲</a:t>
              </a:r>
              <a:endParaRPr lang="en-US" altLang="zh-TW" sz="24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endParaRPr>
            </a:p>
          </p:txBody>
        </p:sp>
        <p:cxnSp>
          <p:nvCxnSpPr>
            <p:cNvPr id="19" name="Straight Arrow Connector 14"/>
            <p:cNvCxnSpPr>
              <a:stCxn id="15" idx="4"/>
            </p:cNvCxnSpPr>
            <p:nvPr/>
          </p:nvCxnSpPr>
          <p:spPr>
            <a:xfrm>
              <a:off x="2267744" y="3505737"/>
              <a:ext cx="0" cy="28330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7"/>
            <p:cNvSpPr/>
            <p:nvPr/>
          </p:nvSpPr>
          <p:spPr>
            <a:xfrm>
              <a:off x="1898913" y="3781638"/>
              <a:ext cx="780066" cy="47370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solidFill>
                    <a:srgbClr val="FF0000"/>
                  </a:solidFill>
                  <a:latin typeface="華康儷黑 Std W5" pitchFamily="34" charset="-120"/>
                  <a:ea typeface="華康儷黑 Std W5" pitchFamily="34" charset="-120"/>
                </a:rPr>
                <a:t>● </a:t>
              </a:r>
              <a:r>
                <a:rPr lang="zh-TW" altLang="zh-TW" sz="2400" dirty="0">
                  <a:solidFill>
                    <a:srgbClr val="0000FF"/>
                  </a:solidFill>
                  <a:latin typeface="華康儷黑 Std W5" pitchFamily="34" charset="-120"/>
                  <a:ea typeface="華康儷黑 Std W5" pitchFamily="34" charset="-120"/>
                </a:rPr>
                <a:t>▲</a:t>
              </a:r>
              <a:r>
                <a:rPr lang="en-US" altLang="zh-TW" sz="2400" dirty="0">
                  <a:solidFill>
                    <a:srgbClr val="0000FF"/>
                  </a:solidFill>
                  <a:latin typeface="華康儷黑 Std W5" pitchFamily="34" charset="-120"/>
                  <a:ea typeface="華康儷黑 Std W5" pitchFamily="34" charset="-120"/>
                </a:rPr>
                <a:t> </a:t>
              </a:r>
              <a:r>
                <a:rPr lang="zh-TW" altLang="zh-TW" sz="2400" dirty="0">
                  <a:solidFill>
                    <a:srgbClr val="0000FF"/>
                  </a:solidFill>
                  <a:latin typeface="華康儷黑 Std W5" pitchFamily="34" charset="-120"/>
                  <a:ea typeface="華康儷黑 Std W5" pitchFamily="34" charset="-120"/>
                </a:rPr>
                <a:t>▲</a:t>
              </a:r>
              <a:endParaRPr lang="en-US" altLang="zh-TW" sz="24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endParaRPr>
            </a:p>
          </p:txBody>
        </p:sp>
        <p:sp>
          <p:nvSpPr>
            <p:cNvPr id="21" name="Rectangle 18"/>
            <p:cNvSpPr/>
            <p:nvPr/>
          </p:nvSpPr>
          <p:spPr>
            <a:xfrm>
              <a:off x="2831453" y="3789040"/>
              <a:ext cx="780066" cy="47370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altLang="zh-TW" sz="1100" dirty="0">
                <a:solidFill>
                  <a:srgbClr val="FF0000"/>
                </a:solidFill>
                <a:latin typeface="華康儷黑 Std W5" pitchFamily="34" charset="-120"/>
                <a:ea typeface="華康儷黑 Std W5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51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何時該停止分割？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屬性的值皆一樣，多數</a:t>
            </a:r>
            <a:r>
              <a:rPr lang="zh-TW" altLang="en-US" dirty="0" smtClean="0"/>
              <a:t>決</a:t>
            </a:r>
            <a:endParaRPr lang="zh-TW" altLang="en-US" dirty="0"/>
          </a:p>
        </p:txBody>
      </p:sp>
      <p:graphicFrame>
        <p:nvGraphicFramePr>
          <p:cNvPr id="5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923803"/>
              </p:ext>
            </p:extLst>
          </p:nvPr>
        </p:nvGraphicFramePr>
        <p:xfrm>
          <a:off x="1343472" y="2276872"/>
          <a:ext cx="5551533" cy="278005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7402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028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028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028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0283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9501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dirty="0" smtClean="0">
                          <a:latin typeface="華康儷黑 Std W5" pitchFamily="34" charset="-120"/>
                          <a:ea typeface="華康儷黑 Std W5" pitchFamily="34" charset="-120"/>
                        </a:rPr>
                        <a:t>ID</a:t>
                      </a:r>
                      <a:endParaRPr lang="zh-TW" altLang="en-US" sz="2400" b="0" dirty="0">
                        <a:latin typeface="華康儷黑 Std W5" pitchFamily="34" charset="-120"/>
                        <a:ea typeface="華康儷黑 Std W5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華康儷黑 Std W5" pitchFamily="34" charset="-120"/>
                          <a:ea typeface="華康儷黑 Std W5" pitchFamily="34" charset="-120"/>
                        </a:rPr>
                        <a:t>已婚</a:t>
                      </a:r>
                      <a:endParaRPr lang="zh-TW" altLang="en-US" sz="2400" b="0" dirty="0">
                        <a:latin typeface="華康儷黑 Std W5" pitchFamily="34" charset="-120"/>
                        <a:ea typeface="華康儷黑 Std W5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華康儷黑 Std W5" pitchFamily="34" charset="-120"/>
                          <a:ea typeface="華康儷黑 Std W5" pitchFamily="34" charset="-120"/>
                        </a:rPr>
                        <a:t>收入</a:t>
                      </a:r>
                      <a:endParaRPr lang="zh-TW" altLang="en-US" sz="2400" b="0" dirty="0">
                        <a:latin typeface="華康儷黑 Std W5" pitchFamily="34" charset="-120"/>
                        <a:ea typeface="華康儷黑 Std W5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華康儷黑 Std W5" pitchFamily="34" charset="-120"/>
                          <a:ea typeface="華康儷黑 Std W5" pitchFamily="34" charset="-120"/>
                        </a:rPr>
                        <a:t>規格</a:t>
                      </a:r>
                      <a:endParaRPr lang="zh-TW" altLang="en-US" sz="2400" b="0" dirty="0">
                        <a:latin typeface="華康儷黑 Std W5" pitchFamily="34" charset="-120"/>
                        <a:ea typeface="華康儷黑 Std W5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400" b="0" kern="1200" dirty="0" smtClean="0">
                          <a:solidFill>
                            <a:schemeClr val="lt1"/>
                          </a:solidFill>
                          <a:latin typeface="華康儷黑 Std W5" pitchFamily="34" charset="-120"/>
                          <a:ea typeface="華康儷黑 Std W5" pitchFamily="34" charset="-120"/>
                          <a:cs typeface="+mn-cs"/>
                        </a:rPr>
                        <a:t>類別</a:t>
                      </a:r>
                      <a:endParaRPr lang="zh-TW" altLang="en-US" sz="2400" b="0" kern="1200" dirty="0">
                        <a:solidFill>
                          <a:schemeClr val="lt1"/>
                        </a:solidFill>
                        <a:latin typeface="華康儷黑 Std W5" pitchFamily="34" charset="-120"/>
                        <a:ea typeface="華康儷黑 Std W5" pitchFamily="34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9501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dirty="0" smtClean="0">
                          <a:latin typeface="華康儷黑 Std W5" pitchFamily="34" charset="-120"/>
                          <a:ea typeface="華康儷黑 Std W5" pitchFamily="34" charset="-120"/>
                        </a:rPr>
                        <a:t>1</a:t>
                      </a:r>
                      <a:endParaRPr lang="zh-TW" altLang="en-US" sz="2400" b="0" dirty="0">
                        <a:latin typeface="華康儷黑 Std W5" pitchFamily="34" charset="-120"/>
                        <a:ea typeface="華康儷黑 Std W5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華康儷黑 Std W5" pitchFamily="34" charset="-120"/>
                          <a:ea typeface="華康儷黑 Std W5" pitchFamily="34" charset="-120"/>
                        </a:rPr>
                        <a:t>是</a:t>
                      </a:r>
                      <a:endParaRPr lang="zh-TW" altLang="en-US" sz="2400" b="0" dirty="0">
                        <a:latin typeface="華康儷黑 Std W5" pitchFamily="34" charset="-120"/>
                        <a:ea typeface="華康儷黑 Std W5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dirty="0" smtClean="0">
                          <a:latin typeface="華康儷黑 Std W5" pitchFamily="34" charset="-120"/>
                          <a:ea typeface="華康儷黑 Std W5" pitchFamily="34" charset="-120"/>
                        </a:rPr>
                        <a:t>22K</a:t>
                      </a:r>
                      <a:endParaRPr lang="zh-TW" altLang="en-US" sz="2400" b="0" dirty="0">
                        <a:latin typeface="華康儷黑 Std W5" pitchFamily="34" charset="-120"/>
                        <a:ea typeface="華康儷黑 Std W5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華康儷黑 Std W5" pitchFamily="34" charset="-120"/>
                          <a:ea typeface="華康儷黑 Std W5" pitchFamily="34" charset="-120"/>
                        </a:rPr>
                        <a:t>大</a:t>
                      </a:r>
                      <a:endParaRPr lang="zh-TW" altLang="en-US" sz="2400" b="0" dirty="0">
                        <a:latin typeface="華康儷黑 Std W5" pitchFamily="34" charset="-120"/>
                        <a:ea typeface="華康儷黑 Std W5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華康儷黑 Std W5" pitchFamily="34" charset="-120"/>
                          <a:ea typeface="華康儷黑 Std W5" pitchFamily="34" charset="-120"/>
                        </a:rPr>
                        <a:t>是</a:t>
                      </a:r>
                      <a:endParaRPr lang="zh-TW" altLang="en-US" sz="2400" b="0" dirty="0">
                        <a:latin typeface="華康儷黑 Std W5" pitchFamily="34" charset="-120"/>
                        <a:ea typeface="華康儷黑 Std W5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9501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dirty="0" smtClean="0">
                          <a:latin typeface="華康儷黑 Std W5" pitchFamily="34" charset="-120"/>
                          <a:ea typeface="華康儷黑 Std W5" pitchFamily="34" charset="-120"/>
                        </a:rPr>
                        <a:t>2</a:t>
                      </a:r>
                      <a:endParaRPr lang="zh-TW" altLang="en-US" sz="2400" b="0" dirty="0">
                        <a:latin typeface="華康儷黑 Std W5" pitchFamily="34" charset="-120"/>
                        <a:ea typeface="華康儷黑 Std W5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華康儷黑 Std W5" pitchFamily="34" charset="-120"/>
                          <a:ea typeface="華康儷黑 Std W5" pitchFamily="34" charset="-120"/>
                        </a:rPr>
                        <a:t>是</a:t>
                      </a:r>
                      <a:endParaRPr lang="zh-TW" altLang="en-US" sz="2400" b="0" dirty="0">
                        <a:latin typeface="華康儷黑 Std W5" pitchFamily="34" charset="-120"/>
                        <a:ea typeface="華康儷黑 Std W5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dirty="0" smtClean="0">
                          <a:latin typeface="華康儷黑 Std W5" pitchFamily="34" charset="-120"/>
                          <a:ea typeface="華康儷黑 Std W5" pitchFamily="34" charset="-120"/>
                        </a:rPr>
                        <a:t>22K</a:t>
                      </a:r>
                      <a:endParaRPr lang="zh-TW" altLang="en-US" sz="2400" b="0" dirty="0">
                        <a:latin typeface="華康儷黑 Std W5" pitchFamily="34" charset="-120"/>
                        <a:ea typeface="華康儷黑 Std W5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華康儷黑 Std W5" pitchFamily="34" charset="-120"/>
                          <a:ea typeface="華康儷黑 Std W5" pitchFamily="34" charset="-120"/>
                        </a:rPr>
                        <a:t>大</a:t>
                      </a:r>
                      <a:endParaRPr lang="zh-TW" altLang="en-US" sz="2400" b="0" dirty="0">
                        <a:latin typeface="華康儷黑 Std W5" pitchFamily="34" charset="-120"/>
                        <a:ea typeface="華康儷黑 Std W5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華康儷黑 Std W5" pitchFamily="34" charset="-120"/>
                          <a:ea typeface="華康儷黑 Std W5" pitchFamily="34" charset="-120"/>
                        </a:rPr>
                        <a:t>否</a:t>
                      </a:r>
                      <a:endParaRPr lang="zh-TW" altLang="en-US" sz="2400" b="0" dirty="0">
                        <a:latin typeface="華康儷黑 Std W5" pitchFamily="34" charset="-120"/>
                        <a:ea typeface="華康儷黑 Std W5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9501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dirty="0" smtClean="0">
                          <a:latin typeface="華康儷黑 Std W5" pitchFamily="34" charset="-120"/>
                          <a:ea typeface="華康儷黑 Std W5" pitchFamily="34" charset="-120"/>
                        </a:rPr>
                        <a:t>3</a:t>
                      </a:r>
                      <a:endParaRPr lang="zh-TW" altLang="en-US" sz="2400" b="0" dirty="0">
                        <a:latin typeface="華康儷黑 Std W5" pitchFamily="34" charset="-120"/>
                        <a:ea typeface="華康儷黑 Std W5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華康儷黑 Std W5" pitchFamily="34" charset="-120"/>
                          <a:ea typeface="華康儷黑 Std W5" pitchFamily="34" charset="-120"/>
                        </a:rPr>
                        <a:t>是</a:t>
                      </a:r>
                      <a:endParaRPr lang="zh-TW" altLang="en-US" sz="2400" b="0" dirty="0">
                        <a:latin typeface="華康儷黑 Std W5" pitchFamily="34" charset="-120"/>
                        <a:ea typeface="華康儷黑 Std W5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dirty="0" smtClean="0">
                          <a:latin typeface="華康儷黑 Std W5" pitchFamily="34" charset="-120"/>
                          <a:ea typeface="華康儷黑 Std W5" pitchFamily="34" charset="-120"/>
                        </a:rPr>
                        <a:t>22K</a:t>
                      </a:r>
                      <a:endParaRPr lang="zh-TW" altLang="en-US" sz="2400" b="0" dirty="0">
                        <a:latin typeface="華康儷黑 Std W5" pitchFamily="34" charset="-120"/>
                        <a:ea typeface="華康儷黑 Std W5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華康儷黑 Std W5" pitchFamily="34" charset="-120"/>
                          <a:ea typeface="華康儷黑 Std W5" pitchFamily="34" charset="-120"/>
                        </a:rPr>
                        <a:t>大</a:t>
                      </a:r>
                      <a:endParaRPr lang="zh-TW" altLang="en-US" sz="2400" b="0" dirty="0">
                        <a:latin typeface="華康儷黑 Std W5" pitchFamily="34" charset="-120"/>
                        <a:ea typeface="華康儷黑 Std W5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華康儷黑 Std W5" pitchFamily="34" charset="-120"/>
                          <a:ea typeface="華康儷黑 Std W5" pitchFamily="34" charset="-120"/>
                        </a:rPr>
                        <a:t>是</a:t>
                      </a:r>
                      <a:endParaRPr lang="zh-TW" altLang="en-US" sz="2400" b="0" dirty="0">
                        <a:latin typeface="華康儷黑 Std W5" pitchFamily="34" charset="-120"/>
                        <a:ea typeface="華康儷黑 Std W5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762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effectLst/>
              </a:rPr>
              <a:t>決策樹的應用 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54</a:t>
            </a:fld>
            <a:endParaRPr lang="zh-TW" altLang="en-US"/>
          </a:p>
        </p:txBody>
      </p:sp>
      <p:grpSp>
        <p:nvGrpSpPr>
          <p:cNvPr id="7" name="畫布 167"/>
          <p:cNvGrpSpPr/>
          <p:nvPr/>
        </p:nvGrpSpPr>
        <p:grpSpPr>
          <a:xfrm>
            <a:off x="5186733" y="1700808"/>
            <a:ext cx="7040872" cy="3964487"/>
            <a:chOff x="0" y="0"/>
            <a:chExt cx="5034280" cy="283464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5034280" cy="2834640"/>
            </a:xfrm>
            <a:prstGeom prst="rect">
              <a:avLst/>
            </a:prstGeom>
          </p:spPr>
        </p:sp>
        <p:sp>
          <p:nvSpPr>
            <p:cNvPr id="9" name="矩形 8"/>
            <p:cNvSpPr/>
            <p:nvPr/>
          </p:nvSpPr>
          <p:spPr>
            <a:xfrm>
              <a:off x="2039915" y="35999"/>
              <a:ext cx="1130300" cy="2844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600" kern="100">
                  <a:effectLst/>
                  <a:ea typeface="新細明體" charset="-120"/>
                  <a:cs typeface="Times New Roman" charset="0"/>
                </a:rPr>
                <a:t>是否負債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3206241" y="696399"/>
              <a:ext cx="1130300" cy="2844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600">
                  <a:effectLst/>
                  <a:latin typeface="新細明體" charset="-120"/>
                  <a:cs typeface="Times New Roman" charset="0"/>
                </a:rPr>
                <a:t>否：性別</a:t>
              </a:r>
              <a:endParaRPr lang="zh-TW" sz="2400">
                <a:effectLst/>
                <a:latin typeface="新細明體" charset="-120"/>
                <a:cs typeface="新細明體" charset="-120"/>
              </a:endParaRPr>
            </a:p>
          </p:txBody>
        </p:sp>
        <p:cxnSp>
          <p:nvCxnSpPr>
            <p:cNvPr id="11" name="肘形接點 10"/>
            <p:cNvCxnSpPr>
              <a:stCxn id="9" idx="2"/>
              <a:endCxn id="15" idx="0"/>
            </p:cNvCxnSpPr>
            <p:nvPr/>
          </p:nvCxnSpPr>
          <p:spPr>
            <a:xfrm rot="5400000">
              <a:off x="1849794" y="-57112"/>
              <a:ext cx="377681" cy="1132862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肘形接點 11"/>
            <p:cNvCxnSpPr>
              <a:stCxn id="9" idx="2"/>
              <a:endCxn id="10" idx="0"/>
            </p:cNvCxnSpPr>
            <p:nvPr/>
          </p:nvCxnSpPr>
          <p:spPr>
            <a:xfrm rot="16200000" flipH="1">
              <a:off x="3000268" y="-74724"/>
              <a:ext cx="375920" cy="1166326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肘形接點 12"/>
            <p:cNvCxnSpPr>
              <a:stCxn id="10" idx="2"/>
              <a:endCxn id="19" idx="0"/>
            </p:cNvCxnSpPr>
            <p:nvPr/>
          </p:nvCxnSpPr>
          <p:spPr>
            <a:xfrm rot="16200000" flipH="1">
              <a:off x="3887901" y="864369"/>
              <a:ext cx="276081" cy="509100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肘形接點 13"/>
            <p:cNvCxnSpPr>
              <a:stCxn id="10" idx="2"/>
              <a:endCxn id="20" idx="0"/>
            </p:cNvCxnSpPr>
            <p:nvPr/>
          </p:nvCxnSpPr>
          <p:spPr>
            <a:xfrm rot="5400000">
              <a:off x="3373563" y="859425"/>
              <a:ext cx="276375" cy="519283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矩形 14"/>
            <p:cNvSpPr/>
            <p:nvPr/>
          </p:nvSpPr>
          <p:spPr>
            <a:xfrm>
              <a:off x="907053" y="698160"/>
              <a:ext cx="1130300" cy="2844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600">
                  <a:effectLst/>
                  <a:latin typeface="新細明體" charset="-120"/>
                  <a:cs typeface="Times New Roman" charset="0"/>
                </a:rPr>
                <a:t>是：收入高低</a:t>
              </a:r>
              <a:endParaRPr lang="zh-TW" sz="2400">
                <a:effectLst/>
                <a:latin typeface="新細明體" charset="-120"/>
                <a:cs typeface="新細明體" charset="-12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41903" y="1257255"/>
              <a:ext cx="1130300" cy="2844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600">
                  <a:effectLst/>
                  <a:latin typeface="新細明體" charset="-120"/>
                  <a:cs typeface="Times New Roman" charset="0"/>
                </a:rPr>
                <a:t>高：性別</a:t>
              </a:r>
              <a:endParaRPr lang="zh-TW" sz="2400">
                <a:effectLst/>
                <a:latin typeface="新細明體" charset="-120"/>
                <a:cs typeface="新細明體" charset="-12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82823" y="1897040"/>
              <a:ext cx="704215" cy="2844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600">
                  <a:effectLst/>
                  <a:latin typeface="新細明體" charset="-120"/>
                  <a:cs typeface="Times New Roman" charset="0"/>
                </a:rPr>
                <a:t>女：欠款</a:t>
              </a:r>
              <a:endParaRPr lang="zh-TW" sz="2400">
                <a:effectLst/>
                <a:latin typeface="新細明體" charset="-120"/>
                <a:cs typeface="新細明體" charset="-12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388383" y="1897040"/>
              <a:ext cx="1130300" cy="2844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600">
                  <a:effectLst/>
                  <a:latin typeface="新細明體" charset="-120"/>
                  <a:cs typeface="Times New Roman" charset="0"/>
                </a:rPr>
                <a:t>男：婚姻狀態</a:t>
              </a:r>
              <a:endParaRPr lang="zh-TW" sz="2400">
                <a:effectLst/>
                <a:latin typeface="新細明體" charset="-120"/>
                <a:cs typeface="新細明體" charset="-12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3928383" y="1256960"/>
              <a:ext cx="704215" cy="2844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600">
                  <a:effectLst/>
                  <a:latin typeface="新細明體" charset="-120"/>
                  <a:cs typeface="Times New Roman" charset="0"/>
                </a:rPr>
                <a:t>男：還款</a:t>
              </a:r>
              <a:endParaRPr lang="zh-TW" sz="2400">
                <a:effectLst/>
                <a:latin typeface="新細明體" charset="-120"/>
                <a:cs typeface="新細明體" charset="-12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2686958" y="1257254"/>
              <a:ext cx="1130300" cy="2844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600">
                  <a:effectLst/>
                  <a:latin typeface="新細明體" charset="-120"/>
                  <a:cs typeface="Times New Roman" charset="0"/>
                </a:rPr>
                <a:t>女：婚姻狀態</a:t>
              </a:r>
              <a:endParaRPr lang="zh-TW" sz="2400">
                <a:effectLst/>
                <a:latin typeface="新細明體" charset="-120"/>
                <a:cs typeface="新細明體" charset="-12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27226" y="2496480"/>
              <a:ext cx="892662" cy="2844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600">
                  <a:effectLst/>
                  <a:latin typeface="新細明體" charset="-120"/>
                  <a:cs typeface="Times New Roman" charset="0"/>
                </a:rPr>
                <a:t>單身：還款</a:t>
              </a:r>
              <a:endParaRPr lang="zh-TW" sz="2400">
                <a:effectLst/>
                <a:latin typeface="新細明體" charset="-120"/>
                <a:cs typeface="新細明體" charset="-12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2055768" y="2496480"/>
              <a:ext cx="892175" cy="2844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600">
                  <a:effectLst/>
                  <a:latin typeface="新細明體" charset="-120"/>
                  <a:cs typeface="Times New Roman" charset="0"/>
                </a:rPr>
                <a:t>結婚：欠款</a:t>
              </a:r>
              <a:endParaRPr lang="zh-TW" sz="2400">
                <a:effectLst/>
                <a:latin typeface="新細明體" charset="-120"/>
                <a:cs typeface="新細明體" charset="-12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673623" y="1897040"/>
              <a:ext cx="892175" cy="2844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600">
                  <a:effectLst/>
                  <a:latin typeface="新細明體" charset="-120"/>
                  <a:cs typeface="Times New Roman" charset="0"/>
                </a:rPr>
                <a:t>單身：欠款</a:t>
              </a:r>
              <a:endParaRPr lang="zh-TW" sz="2400">
                <a:effectLst/>
                <a:latin typeface="新細明體" charset="-120"/>
                <a:cs typeface="新細明體" charset="-12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852818" y="1897040"/>
              <a:ext cx="892175" cy="2844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600">
                  <a:effectLst/>
                  <a:latin typeface="新細明體" charset="-120"/>
                  <a:cs typeface="Times New Roman" charset="0"/>
                </a:rPr>
                <a:t>結婚：還款</a:t>
              </a:r>
              <a:endParaRPr lang="zh-TW" sz="2400">
                <a:effectLst/>
                <a:latin typeface="新細明體" charset="-120"/>
                <a:cs typeface="新細明體" charset="-120"/>
              </a:endParaRPr>
            </a:p>
          </p:txBody>
        </p:sp>
        <p:cxnSp>
          <p:nvCxnSpPr>
            <p:cNvPr id="25" name="肘形接點 24"/>
            <p:cNvCxnSpPr>
              <a:stCxn id="16" idx="2"/>
              <a:endCxn id="18" idx="0"/>
            </p:cNvCxnSpPr>
            <p:nvPr/>
          </p:nvCxnSpPr>
          <p:spPr>
            <a:xfrm rot="16200000" flipH="1">
              <a:off x="1252641" y="1196147"/>
              <a:ext cx="355305" cy="1046480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肘形接點 25"/>
            <p:cNvCxnSpPr>
              <a:stCxn id="16" idx="2"/>
              <a:endCxn id="17" idx="0"/>
            </p:cNvCxnSpPr>
            <p:nvPr/>
          </p:nvCxnSpPr>
          <p:spPr>
            <a:xfrm rot="5400000">
              <a:off x="493340" y="1483326"/>
              <a:ext cx="355305" cy="472122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肘形接點 26"/>
            <p:cNvCxnSpPr>
              <a:stCxn id="15" idx="2"/>
              <a:endCxn id="16" idx="0"/>
            </p:cNvCxnSpPr>
            <p:nvPr/>
          </p:nvCxnSpPr>
          <p:spPr>
            <a:xfrm rot="5400000">
              <a:off x="1052321" y="837372"/>
              <a:ext cx="274615" cy="565150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肘形接點 27"/>
            <p:cNvCxnSpPr>
              <a:stCxn id="15" idx="2"/>
              <a:endCxn id="29" idx="0"/>
            </p:cNvCxnSpPr>
            <p:nvPr/>
          </p:nvCxnSpPr>
          <p:spPr>
            <a:xfrm rot="16200000" flipH="1">
              <a:off x="1646987" y="807856"/>
              <a:ext cx="274320" cy="623888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矩形 28"/>
            <p:cNvSpPr/>
            <p:nvPr/>
          </p:nvSpPr>
          <p:spPr>
            <a:xfrm>
              <a:off x="1743983" y="1256960"/>
              <a:ext cx="704215" cy="2844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600">
                  <a:effectLst/>
                  <a:latin typeface="新細明體" charset="-120"/>
                  <a:cs typeface="Times New Roman" charset="0"/>
                </a:rPr>
                <a:t>低：欠款</a:t>
              </a:r>
              <a:endParaRPr lang="zh-TW" sz="2400">
                <a:effectLst/>
                <a:latin typeface="新細明體" charset="-120"/>
                <a:cs typeface="新細明體" charset="-120"/>
              </a:endParaRPr>
            </a:p>
          </p:txBody>
        </p:sp>
        <p:cxnSp>
          <p:nvCxnSpPr>
            <p:cNvPr id="30" name="肘形接點 29"/>
            <p:cNvCxnSpPr>
              <a:stCxn id="20" idx="2"/>
              <a:endCxn id="24" idx="0"/>
            </p:cNvCxnSpPr>
            <p:nvPr/>
          </p:nvCxnSpPr>
          <p:spPr>
            <a:xfrm rot="16200000" flipH="1">
              <a:off x="3597854" y="1195988"/>
              <a:ext cx="355306" cy="1046798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肘形接點 30"/>
            <p:cNvCxnSpPr>
              <a:stCxn id="20" idx="2"/>
              <a:endCxn id="23" idx="0"/>
            </p:cNvCxnSpPr>
            <p:nvPr/>
          </p:nvCxnSpPr>
          <p:spPr>
            <a:xfrm rot="5400000">
              <a:off x="3008257" y="1653189"/>
              <a:ext cx="355306" cy="132397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肘形接點 31"/>
            <p:cNvCxnSpPr>
              <a:stCxn id="18" idx="2"/>
              <a:endCxn id="21" idx="0"/>
            </p:cNvCxnSpPr>
            <p:nvPr/>
          </p:nvCxnSpPr>
          <p:spPr>
            <a:xfrm rot="5400000">
              <a:off x="1506065" y="2049012"/>
              <a:ext cx="314960" cy="579976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肘形接點 32"/>
            <p:cNvCxnSpPr>
              <a:stCxn id="18" idx="2"/>
              <a:endCxn id="22" idx="0"/>
            </p:cNvCxnSpPr>
            <p:nvPr/>
          </p:nvCxnSpPr>
          <p:spPr>
            <a:xfrm rot="16200000" flipH="1">
              <a:off x="2070214" y="2064838"/>
              <a:ext cx="314960" cy="548323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34" name="表格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560335"/>
              </p:ext>
            </p:extLst>
          </p:nvPr>
        </p:nvGraphicFramePr>
        <p:xfrm>
          <a:off x="566765" y="2275990"/>
          <a:ext cx="4463853" cy="3161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453"/>
                <a:gridCol w="744080"/>
                <a:gridCol w="744080"/>
                <a:gridCol w="744080"/>
                <a:gridCol w="744080"/>
                <a:gridCol w="744080"/>
              </a:tblGrid>
              <a:tr h="7903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編號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是否負債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性別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婚姻狀態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收入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是否還款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  <a:tr h="7903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</a:rPr>
                        <a:t>10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女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結婚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低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否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  <a:tr h="7903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</a:rPr>
                        <a:t>11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否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女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結婚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高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是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  <a:tr h="7903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</a:rPr>
                        <a:t>12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是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男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結婚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高</a:t>
                      </a:r>
                      <a:endParaRPr lang="zh-TW" sz="1500" kern="10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否</a:t>
                      </a:r>
                      <a:endParaRPr lang="zh-TW" sz="1500" kern="100" dirty="0">
                        <a:effectLst/>
                        <a:latin typeface="Times New Roman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02787" marR="102787" marT="0" marB="0" anchor="ctr"/>
                </a:tc>
              </a:tr>
            </a:tbl>
          </a:graphicData>
        </a:graphic>
      </p:graphicFrame>
      <p:sp>
        <p:nvSpPr>
          <p:cNvPr id="35" name="十字形 34"/>
          <p:cNvSpPr/>
          <p:nvPr/>
        </p:nvSpPr>
        <p:spPr>
          <a:xfrm rot="2788804">
            <a:off x="386743" y="3278753"/>
            <a:ext cx="360040" cy="360040"/>
          </a:xfrm>
          <a:prstGeom prst="plus">
            <a:avLst>
              <a:gd name="adj" fmla="val 3261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6" name="甜甜圈 35"/>
          <p:cNvSpPr/>
          <p:nvPr/>
        </p:nvSpPr>
        <p:spPr>
          <a:xfrm>
            <a:off x="398913" y="4105517"/>
            <a:ext cx="360040" cy="360040"/>
          </a:xfrm>
          <a:prstGeom prst="don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37" name="十字形 36"/>
          <p:cNvSpPr/>
          <p:nvPr/>
        </p:nvSpPr>
        <p:spPr>
          <a:xfrm rot="2788804">
            <a:off x="363210" y="4914863"/>
            <a:ext cx="360040" cy="360040"/>
          </a:xfrm>
          <a:prstGeom prst="plus">
            <a:avLst>
              <a:gd name="adj" fmla="val 3261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183051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effectLst/>
              </a:rPr>
              <a:t>決策樹的討論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55</a:t>
            </a:fld>
            <a:endParaRPr lang="zh-TW" altLang="en-US"/>
          </a:p>
        </p:txBody>
      </p:sp>
      <p:cxnSp>
        <p:nvCxnSpPr>
          <p:cNvPr id="7" name="直線單箭頭接點 4"/>
          <p:cNvCxnSpPr/>
          <p:nvPr/>
        </p:nvCxnSpPr>
        <p:spPr>
          <a:xfrm>
            <a:off x="3264501" y="5266008"/>
            <a:ext cx="6624736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5"/>
          <p:cNvCxnSpPr/>
          <p:nvPr/>
        </p:nvCxnSpPr>
        <p:spPr>
          <a:xfrm flipV="1">
            <a:off x="3767577" y="1377576"/>
            <a:ext cx="0" cy="42484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等腰三角形 6"/>
          <p:cNvSpPr/>
          <p:nvPr/>
        </p:nvSpPr>
        <p:spPr>
          <a:xfrm>
            <a:off x="4552018" y="3814796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等腰三角形 7"/>
          <p:cNvSpPr/>
          <p:nvPr/>
        </p:nvSpPr>
        <p:spPr>
          <a:xfrm>
            <a:off x="4199625" y="2784260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等腰三角形 8"/>
          <p:cNvSpPr/>
          <p:nvPr/>
        </p:nvSpPr>
        <p:spPr>
          <a:xfrm>
            <a:off x="6303905" y="4228979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等腰三角形 9"/>
          <p:cNvSpPr/>
          <p:nvPr/>
        </p:nvSpPr>
        <p:spPr>
          <a:xfrm>
            <a:off x="5934949" y="1735444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等腰三角形 10"/>
          <p:cNvSpPr/>
          <p:nvPr/>
        </p:nvSpPr>
        <p:spPr>
          <a:xfrm>
            <a:off x="4532457" y="1851192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等腰三角形 11"/>
          <p:cNvSpPr/>
          <p:nvPr/>
        </p:nvSpPr>
        <p:spPr>
          <a:xfrm>
            <a:off x="8016049" y="4527672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等腰三角形 12"/>
          <p:cNvSpPr/>
          <p:nvPr/>
        </p:nvSpPr>
        <p:spPr>
          <a:xfrm>
            <a:off x="5355213" y="2924662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等腰三角形 13"/>
          <p:cNvSpPr/>
          <p:nvPr/>
        </p:nvSpPr>
        <p:spPr>
          <a:xfrm>
            <a:off x="5276357" y="4167632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等腰三角形 14"/>
          <p:cNvSpPr/>
          <p:nvPr/>
        </p:nvSpPr>
        <p:spPr>
          <a:xfrm>
            <a:off x="5000353" y="2479500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等腰三角形 15"/>
          <p:cNvSpPr/>
          <p:nvPr/>
        </p:nvSpPr>
        <p:spPr>
          <a:xfrm>
            <a:off x="5826937" y="3343952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等腰三角形 16"/>
          <p:cNvSpPr/>
          <p:nvPr/>
        </p:nvSpPr>
        <p:spPr>
          <a:xfrm>
            <a:off x="7359768" y="4726603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等腰三角形 17"/>
          <p:cNvSpPr/>
          <p:nvPr/>
        </p:nvSpPr>
        <p:spPr>
          <a:xfrm>
            <a:off x="5000353" y="3367592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等腰三角形 18"/>
          <p:cNvSpPr/>
          <p:nvPr/>
        </p:nvSpPr>
        <p:spPr>
          <a:xfrm>
            <a:off x="5816809" y="4012588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等腰三角形 19"/>
          <p:cNvSpPr/>
          <p:nvPr/>
        </p:nvSpPr>
        <p:spPr>
          <a:xfrm>
            <a:off x="6262961" y="3454820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等腰三角形 20"/>
          <p:cNvSpPr/>
          <p:nvPr/>
        </p:nvSpPr>
        <p:spPr>
          <a:xfrm>
            <a:off x="5222086" y="4761952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等腰三角形 21"/>
          <p:cNvSpPr/>
          <p:nvPr/>
        </p:nvSpPr>
        <p:spPr>
          <a:xfrm>
            <a:off x="6016644" y="4905968"/>
            <a:ext cx="216024" cy="1440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橢圓 24"/>
          <p:cNvSpPr/>
          <p:nvPr/>
        </p:nvSpPr>
        <p:spPr>
          <a:xfrm>
            <a:off x="6823785" y="2576582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5"/>
          <p:cNvSpPr/>
          <p:nvPr/>
        </p:nvSpPr>
        <p:spPr>
          <a:xfrm>
            <a:off x="6823785" y="1912715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橢圓 26"/>
          <p:cNvSpPr/>
          <p:nvPr/>
        </p:nvSpPr>
        <p:spPr>
          <a:xfrm>
            <a:off x="8304081" y="2479500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橢圓 27"/>
          <p:cNvSpPr/>
          <p:nvPr/>
        </p:nvSpPr>
        <p:spPr>
          <a:xfrm>
            <a:off x="8952153" y="2811352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橢圓 28"/>
          <p:cNvSpPr/>
          <p:nvPr/>
        </p:nvSpPr>
        <p:spPr>
          <a:xfrm>
            <a:off x="7872033" y="3166004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7634777" y="4023736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橢圓 30"/>
          <p:cNvSpPr/>
          <p:nvPr/>
        </p:nvSpPr>
        <p:spPr>
          <a:xfrm>
            <a:off x="8075325" y="3734136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橢圓 31"/>
          <p:cNvSpPr/>
          <p:nvPr/>
        </p:nvSpPr>
        <p:spPr>
          <a:xfrm>
            <a:off x="8700125" y="3947496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橢圓 32"/>
          <p:cNvSpPr/>
          <p:nvPr/>
        </p:nvSpPr>
        <p:spPr>
          <a:xfrm>
            <a:off x="7672309" y="1775072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橢圓 33"/>
          <p:cNvSpPr/>
          <p:nvPr/>
        </p:nvSpPr>
        <p:spPr>
          <a:xfrm>
            <a:off x="6339909" y="2327804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橢圓 34"/>
          <p:cNvSpPr/>
          <p:nvPr/>
        </p:nvSpPr>
        <p:spPr>
          <a:xfrm>
            <a:off x="5009146" y="3813947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橢圓 35"/>
          <p:cNvSpPr/>
          <p:nvPr/>
        </p:nvSpPr>
        <p:spPr>
          <a:xfrm>
            <a:off x="7114461" y="2066472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橢圓 36"/>
          <p:cNvSpPr/>
          <p:nvPr/>
        </p:nvSpPr>
        <p:spPr>
          <a:xfrm>
            <a:off x="8736129" y="2251604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橢圓 37"/>
          <p:cNvSpPr/>
          <p:nvPr/>
        </p:nvSpPr>
        <p:spPr>
          <a:xfrm>
            <a:off x="7587217" y="2555700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橢圓 38"/>
          <p:cNvSpPr/>
          <p:nvPr/>
        </p:nvSpPr>
        <p:spPr>
          <a:xfrm>
            <a:off x="8170937" y="2928276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橢圓 39"/>
          <p:cNvSpPr/>
          <p:nvPr/>
        </p:nvSpPr>
        <p:spPr>
          <a:xfrm>
            <a:off x="7335952" y="3425612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橢圓 40"/>
          <p:cNvSpPr/>
          <p:nvPr/>
        </p:nvSpPr>
        <p:spPr>
          <a:xfrm>
            <a:off x="7234953" y="4015232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橢圓 41"/>
          <p:cNvSpPr/>
          <p:nvPr/>
        </p:nvSpPr>
        <p:spPr>
          <a:xfrm>
            <a:off x="8016049" y="2067980"/>
            <a:ext cx="144016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TextBox 47"/>
          <p:cNvSpPr txBox="1"/>
          <p:nvPr/>
        </p:nvSpPr>
        <p:spPr>
          <a:xfrm>
            <a:off x="9600225" y="5425993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屬性</a:t>
            </a:r>
            <a:r>
              <a:rPr lang="en-US" altLang="zh-TW" sz="2000" dirty="0"/>
              <a:t>1</a:t>
            </a:r>
            <a:endParaRPr lang="zh-TW" altLang="en-US" sz="2000" dirty="0"/>
          </a:p>
        </p:txBody>
      </p:sp>
      <p:sp>
        <p:nvSpPr>
          <p:cNvPr id="44" name="TextBox 48"/>
          <p:cNvSpPr txBox="1"/>
          <p:nvPr/>
        </p:nvSpPr>
        <p:spPr>
          <a:xfrm>
            <a:off x="2903481" y="1335334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屬性</a:t>
            </a:r>
            <a:r>
              <a:rPr lang="en-US" altLang="zh-TW" sz="2000" dirty="0"/>
              <a:t>2</a:t>
            </a:r>
            <a:endParaRPr lang="zh-TW" altLang="en-US" sz="2000" dirty="0"/>
          </a:p>
        </p:txBody>
      </p:sp>
      <p:cxnSp>
        <p:nvCxnSpPr>
          <p:cNvPr id="45" name="直線接點 44"/>
          <p:cNvCxnSpPr/>
          <p:nvPr/>
        </p:nvCxnSpPr>
        <p:spPr>
          <a:xfrm>
            <a:off x="3454400" y="3318404"/>
            <a:ext cx="624493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/>
          <p:cNvCxnSpPr/>
          <p:nvPr/>
        </p:nvCxnSpPr>
        <p:spPr>
          <a:xfrm>
            <a:off x="6232668" y="1377576"/>
            <a:ext cx="0" cy="194082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直線接點 46"/>
          <p:cNvCxnSpPr/>
          <p:nvPr/>
        </p:nvCxnSpPr>
        <p:spPr>
          <a:xfrm>
            <a:off x="6823785" y="3318404"/>
            <a:ext cx="0" cy="210758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/>
          <p:cNvCxnSpPr/>
          <p:nvPr/>
        </p:nvCxnSpPr>
        <p:spPr>
          <a:xfrm>
            <a:off x="6823785" y="4372995"/>
            <a:ext cx="287555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/>
          <p:cNvCxnSpPr/>
          <p:nvPr/>
        </p:nvCxnSpPr>
        <p:spPr>
          <a:xfrm flipH="1">
            <a:off x="3454400" y="3734136"/>
            <a:ext cx="336938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/>
          <p:cNvCxnSpPr/>
          <p:nvPr/>
        </p:nvCxnSpPr>
        <p:spPr>
          <a:xfrm>
            <a:off x="4893112" y="3734136"/>
            <a:ext cx="0" cy="189191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/>
          <p:cNvCxnSpPr/>
          <p:nvPr/>
        </p:nvCxnSpPr>
        <p:spPr>
          <a:xfrm>
            <a:off x="4893112" y="4012588"/>
            <a:ext cx="193067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2" name="TextBox 16"/>
          <p:cNvSpPr txBox="1"/>
          <p:nvPr/>
        </p:nvSpPr>
        <p:spPr>
          <a:xfrm>
            <a:off x="3718988" y="5774736"/>
            <a:ext cx="5929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</a:rPr>
              <a:t>為了少數的資料製造過度複雜的模型</a:t>
            </a:r>
          </a:p>
        </p:txBody>
      </p:sp>
      <p:sp>
        <p:nvSpPr>
          <p:cNvPr id="53" name="Rectangle 44"/>
          <p:cNvSpPr/>
          <p:nvPr/>
        </p:nvSpPr>
        <p:spPr>
          <a:xfrm>
            <a:off x="6064578" y="3767179"/>
            <a:ext cx="236189" cy="22021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081470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effectLst/>
              </a:rPr>
              <a:t>決策樹的討論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預先修剪</a:t>
            </a:r>
            <a:r>
              <a:rPr lang="en-US" altLang="zh-TW" dirty="0"/>
              <a:t>(Pre-Pruning)</a:t>
            </a:r>
          </a:p>
          <a:p>
            <a:pPr lvl="1"/>
            <a:r>
              <a:rPr lang="zh-TW" altLang="en-US" dirty="0"/>
              <a:t>定義門檻值阻止後續子樹的分割</a:t>
            </a:r>
            <a:endParaRPr lang="en-US" altLang="zh-TW" dirty="0"/>
          </a:p>
          <a:p>
            <a:pPr lvl="2"/>
            <a:r>
              <a:rPr lang="zh-TW" altLang="en-US" dirty="0"/>
              <a:t>類別數、類別比率、</a:t>
            </a:r>
            <a:r>
              <a:rPr lang="en-US" altLang="zh-TW" dirty="0"/>
              <a:t>Gain</a:t>
            </a:r>
            <a:r>
              <a:rPr lang="zh-TW" altLang="en-US" dirty="0"/>
              <a:t>獲取率、</a:t>
            </a:r>
            <a:r>
              <a:rPr lang="en-US" altLang="zh-TW" dirty="0"/>
              <a:t>…</a:t>
            </a:r>
          </a:p>
          <a:p>
            <a:pPr lvl="1"/>
            <a:r>
              <a:rPr lang="zh-TW" altLang="en-US" dirty="0"/>
              <a:t>優點</a:t>
            </a:r>
            <a:endParaRPr lang="en-US" altLang="zh-TW" dirty="0"/>
          </a:p>
          <a:p>
            <a:pPr lvl="2"/>
            <a:r>
              <a:rPr lang="zh-TW" altLang="en-US" dirty="0"/>
              <a:t>避免產生複雜的子樹</a:t>
            </a:r>
            <a:endParaRPr lang="en-US" altLang="zh-TW" dirty="0"/>
          </a:p>
          <a:p>
            <a:pPr lvl="1"/>
            <a:r>
              <a:rPr lang="zh-TW" altLang="en-US" dirty="0"/>
              <a:t>缺點</a:t>
            </a:r>
            <a:endParaRPr lang="en-US" altLang="zh-TW" dirty="0"/>
          </a:p>
          <a:p>
            <a:pPr lvl="2"/>
            <a:r>
              <a:rPr lang="zh-TW" altLang="en-US" dirty="0"/>
              <a:t>門檻值不易選取</a:t>
            </a:r>
            <a:endParaRPr lang="en-US" altLang="zh-TW" dirty="0"/>
          </a:p>
          <a:p>
            <a:pPr lvl="3"/>
            <a:r>
              <a:rPr lang="zh-TW" altLang="en-US" dirty="0"/>
              <a:t>低則過度配適，高則配適不足</a:t>
            </a:r>
            <a:endParaRPr lang="en-US" altLang="zh-TW" dirty="0"/>
          </a:p>
          <a:p>
            <a:pPr lvl="2"/>
            <a:r>
              <a:rPr lang="zh-TW" altLang="en-US" dirty="0"/>
              <a:t>現在沒有好的分割方式不代表之後</a:t>
            </a:r>
            <a:r>
              <a:rPr lang="zh-TW" altLang="en-US" dirty="0" smtClean="0"/>
              <a:t>沒有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59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effectLst/>
              </a:rPr>
              <a:t>決策樹的討論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事後修剪</a:t>
            </a:r>
            <a:r>
              <a:rPr lang="en-US" altLang="zh-TW" dirty="0"/>
              <a:t>(Post-pruning)</a:t>
            </a:r>
          </a:p>
          <a:p>
            <a:pPr lvl="1"/>
            <a:r>
              <a:rPr lang="zh-TW" altLang="en-US" dirty="0"/>
              <a:t>完整的決策樹產生後再進行評估</a:t>
            </a:r>
            <a:endParaRPr lang="en-US" altLang="zh-TW" dirty="0"/>
          </a:p>
          <a:p>
            <a:pPr lvl="1"/>
            <a:r>
              <a:rPr lang="zh-TW" altLang="en-US" dirty="0"/>
              <a:t>方法</a:t>
            </a:r>
            <a:endParaRPr lang="en-US" altLang="zh-TW" dirty="0"/>
          </a:p>
          <a:p>
            <a:pPr lvl="2"/>
            <a:r>
              <a:rPr lang="zh-TW" altLang="en-US" dirty="0"/>
              <a:t>常被使用→提昇子樹的位置</a:t>
            </a:r>
            <a:endParaRPr lang="en-US" altLang="zh-TW" dirty="0"/>
          </a:p>
          <a:p>
            <a:pPr lvl="2"/>
            <a:r>
              <a:rPr lang="zh-TW" altLang="en-US" dirty="0"/>
              <a:t>效果不好→刪除子樹</a:t>
            </a:r>
            <a:endParaRPr lang="en-US" altLang="zh-TW" dirty="0"/>
          </a:p>
          <a:p>
            <a:pPr lvl="1"/>
            <a:r>
              <a:rPr lang="zh-TW" altLang="en-US" dirty="0"/>
              <a:t>優點</a:t>
            </a:r>
            <a:endParaRPr lang="en-US" altLang="zh-TW" dirty="0"/>
          </a:p>
          <a:p>
            <a:pPr lvl="2"/>
            <a:r>
              <a:rPr lang="zh-TW" altLang="en-US" dirty="0"/>
              <a:t>修剪後的決策樹模型較佳</a:t>
            </a:r>
            <a:endParaRPr lang="en-US" altLang="zh-TW" dirty="0"/>
          </a:p>
          <a:p>
            <a:pPr lvl="1"/>
            <a:r>
              <a:rPr lang="zh-TW" altLang="en-US" dirty="0"/>
              <a:t>缺點</a:t>
            </a:r>
            <a:endParaRPr lang="en-US" altLang="zh-TW" dirty="0"/>
          </a:p>
          <a:p>
            <a:pPr lvl="2"/>
            <a:r>
              <a:rPr lang="zh-TW" altLang="en-US" dirty="0"/>
              <a:t>需要較多的額外計算成本</a:t>
            </a:r>
          </a:p>
          <a:p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809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決策樹的特點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不要求資料的分配</a:t>
            </a:r>
          </a:p>
          <a:p>
            <a:r>
              <a:rPr lang="zh-TW" altLang="en-US" dirty="0"/>
              <a:t>建置成本低、速度快、表示方法容易</a:t>
            </a:r>
          </a:p>
          <a:p>
            <a:r>
              <a:rPr lang="zh-TW" altLang="en-US" dirty="0"/>
              <a:t>對未知類別的紀錄，分類速度快</a:t>
            </a:r>
          </a:p>
          <a:p>
            <a:r>
              <a:rPr lang="zh-TW" altLang="en-US" dirty="0"/>
              <a:t>小型的決策樹容易對模型做解釋</a:t>
            </a:r>
          </a:p>
          <a:p>
            <a:r>
              <a:rPr lang="zh-TW" altLang="en-US" dirty="0"/>
              <a:t>與其他分類技術相比精確度不差</a:t>
            </a:r>
          </a:p>
          <a:p>
            <a:r>
              <a:rPr lang="zh-TW" altLang="en-US" dirty="0"/>
              <a:t>子樹可能重複出現</a:t>
            </a:r>
          </a:p>
          <a:p>
            <a:r>
              <a:rPr lang="zh-TW" altLang="en-US" dirty="0"/>
              <a:t>亂度測量方法的選擇對分類結果影響不</a:t>
            </a:r>
            <a:r>
              <a:rPr lang="zh-TW" altLang="en-US" dirty="0" smtClean="0"/>
              <a:t>大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78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7539AD0-6C25-4D44-AC42-6C1D9C136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本章目次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0BD82393-3C7D-4066-8D20-6AD511B4D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bg1"/>
                </a:solidFill>
              </a:rPr>
              <a:t>13.1 </a:t>
            </a:r>
            <a:r>
              <a:rPr lang="zh-TW" altLang="en-US" dirty="0" smtClean="0">
                <a:solidFill>
                  <a:schemeClr val="bg1"/>
                </a:solidFill>
              </a:rPr>
              <a:t>分類的概念</a:t>
            </a:r>
            <a:endParaRPr lang="en-US" altLang="zh-TW" dirty="0" smtClean="0">
              <a:solidFill>
                <a:schemeClr val="bg1"/>
              </a:solidFill>
            </a:endParaRPr>
          </a:p>
          <a:p>
            <a:r>
              <a:rPr lang="en-US" altLang="zh-TW" dirty="0" smtClean="0">
                <a:solidFill>
                  <a:schemeClr val="bg1"/>
                </a:solidFill>
              </a:rPr>
              <a:t>13.2 </a:t>
            </a:r>
            <a:r>
              <a:rPr lang="en-US" altLang="zh-TW" i="1" dirty="0" smtClean="0">
                <a:solidFill>
                  <a:schemeClr val="bg1"/>
                </a:solidFill>
              </a:rPr>
              <a:t>K</a:t>
            </a:r>
            <a:r>
              <a:rPr lang="zh-TW" altLang="en-US" dirty="0" smtClean="0">
                <a:solidFill>
                  <a:schemeClr val="bg1"/>
                </a:solidFill>
              </a:rPr>
              <a:t>最鄰近法</a:t>
            </a:r>
            <a:endParaRPr lang="en-US" altLang="zh-TW" dirty="0" smtClean="0">
              <a:solidFill>
                <a:schemeClr val="bg1"/>
              </a:solidFill>
            </a:endParaRPr>
          </a:p>
          <a:p>
            <a:r>
              <a:rPr lang="en-US" altLang="zh-TW" dirty="0" smtClean="0">
                <a:solidFill>
                  <a:schemeClr val="bg1"/>
                </a:solidFill>
              </a:rPr>
              <a:t>13.3 </a:t>
            </a:r>
            <a:r>
              <a:rPr lang="zh-TW" altLang="en-US" dirty="0" smtClean="0">
                <a:solidFill>
                  <a:schemeClr val="bg1"/>
                </a:solidFill>
              </a:rPr>
              <a:t>決策樹</a:t>
            </a:r>
            <a:endParaRPr lang="en-US" altLang="zh-TW" dirty="0" smtClean="0">
              <a:solidFill>
                <a:schemeClr val="bg1"/>
              </a:solidFill>
            </a:endParaRPr>
          </a:p>
          <a:p>
            <a:r>
              <a:rPr lang="en-US" altLang="zh-TW" dirty="0" smtClean="0"/>
              <a:t>13.4 </a:t>
            </a:r>
            <a:r>
              <a:rPr lang="zh-TW" altLang="en-US" dirty="0" smtClean="0"/>
              <a:t>分類模型的評估</a:t>
            </a:r>
            <a:endParaRPr lang="en-US" altLang="zh-TW" dirty="0" smtClean="0"/>
          </a:p>
          <a:p>
            <a:r>
              <a:rPr lang="en-US" altLang="zh-TW" dirty="0" smtClean="0">
                <a:solidFill>
                  <a:schemeClr val="bg1"/>
                </a:solidFill>
              </a:rPr>
              <a:t>13.5 </a:t>
            </a:r>
            <a:r>
              <a:rPr lang="zh-TW" altLang="en-US" dirty="0" smtClean="0">
                <a:solidFill>
                  <a:schemeClr val="bg1"/>
                </a:solidFill>
              </a:rPr>
              <a:t>結論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DF32592B-C4E0-4687-A8DA-90D3AB14C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滄海圖書</a:t>
            </a:r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5523CEEC-E1B3-4F5E-B24C-40C1DB7D2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4A2E5AB5-B71D-436D-8C0B-A57C54816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484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分類是什麼</a:t>
            </a:r>
            <a:endParaRPr kumimoji="1"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3354A-B7C7-4433-9D7A-EADBC29AAA22}" type="slidenum">
              <a:rPr lang="zh-TW" altLang="en-US" smtClean="0"/>
              <a:pPr/>
              <a:t>6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620" y="1226716"/>
            <a:ext cx="6840760" cy="513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6786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混淆矩陣</a:t>
            </a:r>
            <a:r>
              <a:rPr lang="en-US" altLang="zh-TW" dirty="0"/>
              <a:t>(Confusion Matrix</a:t>
            </a:r>
            <a:r>
              <a:rPr lang="en-US" altLang="zh-TW" dirty="0" smtClean="0"/>
              <a:t>)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60</a:t>
            </a:fld>
            <a:endParaRPr lang="zh-TW" altLang="en-US"/>
          </a:p>
        </p:txBody>
      </p:sp>
      <p:graphicFrame>
        <p:nvGraphicFramePr>
          <p:cNvPr id="7" name="內容版面配置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7073387"/>
              </p:ext>
            </p:extLst>
          </p:nvPr>
        </p:nvGraphicFramePr>
        <p:xfrm>
          <a:off x="1693485" y="1772816"/>
          <a:ext cx="4104455" cy="24880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61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06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674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9019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7556">
                <a:tc rowSpan="2" gridSpan="2">
                  <a:txBody>
                    <a:bodyPr/>
                    <a:lstStyle/>
                    <a:p>
                      <a:pPr algn="ctr"/>
                      <a:endParaRPr lang="zh-TW" altLang="en-US" sz="2400" dirty="0">
                        <a:latin typeface="Cambria" panose="02040503050406030204" pitchFamily="18" charset="0"/>
                        <a:ea typeface="華康黑體 Std W5" pitchFamily="34" charset="-12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/>
                        <a:t>預測類別</a:t>
                      </a:r>
                      <a:endParaRPr lang="zh-TW" altLang="en-US" sz="24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7112">
                <a:tc gridSpan="2" v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 hMerge="1" v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i="1" dirty="0" smtClean="0">
                          <a:latin typeface="Cambria" panose="02040503050406030204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altLang="zh-TW" sz="2400" baseline="-25000" dirty="0" smtClean="0">
                          <a:latin typeface="Cambria" panose="02040503050406030204" pitchFamily="18" charset="0"/>
                          <a:cs typeface="Times New Roman" pitchFamily="18" charset="0"/>
                        </a:rPr>
                        <a:t>1</a:t>
                      </a:r>
                      <a:endParaRPr lang="zh-TW" altLang="en-US" sz="2400" baseline="-25000" dirty="0">
                        <a:latin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i="1" dirty="0" smtClean="0">
                          <a:latin typeface="Cambria" panose="02040503050406030204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altLang="zh-TW" sz="2400" baseline="-25000" dirty="0" smtClean="0">
                          <a:latin typeface="Cambria" panose="02040503050406030204" pitchFamily="18" charset="0"/>
                          <a:cs typeface="Times New Roman" pitchFamily="18" charset="0"/>
                        </a:rPr>
                        <a:t>0</a:t>
                      </a:r>
                      <a:endParaRPr lang="zh-TW" altLang="en-US" sz="2400" dirty="0">
                        <a:latin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86802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實</a:t>
                      </a:r>
                      <a:r>
                        <a:rPr lang="en-US" altLang="zh-TW" sz="2400" dirty="0" smtClean="0"/>
                        <a:t/>
                      </a:r>
                      <a:br>
                        <a:rPr lang="en-US" altLang="zh-TW" sz="2400" dirty="0" smtClean="0"/>
                      </a:br>
                      <a:r>
                        <a:rPr lang="zh-TW" altLang="en-US" sz="2400" dirty="0" smtClean="0"/>
                        <a:t>際</a:t>
                      </a:r>
                      <a:r>
                        <a:rPr lang="en-US" altLang="zh-TW" sz="2400" dirty="0" smtClean="0"/>
                        <a:t/>
                      </a:r>
                      <a:br>
                        <a:rPr lang="en-US" altLang="zh-TW" sz="2400" dirty="0" smtClean="0"/>
                      </a:br>
                      <a:r>
                        <a:rPr lang="zh-TW" altLang="en-US" sz="2400" dirty="0" smtClean="0"/>
                        <a:t>類</a:t>
                      </a:r>
                      <a:r>
                        <a:rPr lang="en-US" altLang="zh-TW" sz="2400" dirty="0" smtClean="0"/>
                        <a:t/>
                      </a:r>
                      <a:br>
                        <a:rPr lang="en-US" altLang="zh-TW" sz="2400" dirty="0" smtClean="0"/>
                      </a:br>
                      <a:r>
                        <a:rPr lang="zh-TW" altLang="en-US" sz="2400" dirty="0" smtClean="0"/>
                        <a:t>別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i="1" dirty="0" smtClean="0">
                          <a:latin typeface="Cambria" panose="02040503050406030204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altLang="zh-TW" sz="2400" baseline="-25000" dirty="0" smtClean="0">
                          <a:latin typeface="Cambria" panose="02040503050406030204" pitchFamily="18" charset="0"/>
                          <a:cs typeface="Times New Roman" pitchFamily="18" charset="0"/>
                        </a:rPr>
                        <a:t>1</a:t>
                      </a:r>
                      <a:endParaRPr lang="zh-TW" altLang="en-US" sz="2400" dirty="0">
                        <a:latin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i="1" dirty="0" smtClean="0">
                          <a:latin typeface="Cambria" panose="02040503050406030204" pitchFamily="18" charset="0"/>
                          <a:cs typeface="Times New Roman" pitchFamily="18" charset="0"/>
                        </a:rPr>
                        <a:t>TP(a)</a:t>
                      </a:r>
                      <a:endParaRPr lang="zh-TW" altLang="en-US" sz="2800" dirty="0">
                        <a:latin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i="1" dirty="0" smtClean="0">
                          <a:latin typeface="Cambria" panose="02040503050406030204" pitchFamily="18" charset="0"/>
                          <a:cs typeface="Times New Roman" pitchFamily="18" charset="0"/>
                        </a:rPr>
                        <a:t>FN(b)</a:t>
                      </a:r>
                      <a:endParaRPr lang="zh-TW" altLang="en-US" sz="2800" dirty="0" smtClean="0">
                        <a:latin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86802">
                <a:tc v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i="1" dirty="0" smtClean="0">
                          <a:latin typeface="Cambria" panose="02040503050406030204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altLang="zh-TW" sz="2400" baseline="-25000" dirty="0" smtClean="0">
                          <a:latin typeface="Cambria" panose="02040503050406030204" pitchFamily="18" charset="0"/>
                          <a:cs typeface="Times New Roman" pitchFamily="18" charset="0"/>
                        </a:rPr>
                        <a:t>0</a:t>
                      </a:r>
                      <a:endParaRPr lang="zh-TW" altLang="en-US" sz="2400" dirty="0">
                        <a:latin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i="1" dirty="0" smtClean="0">
                          <a:latin typeface="Cambria" panose="02040503050406030204" pitchFamily="18" charset="0"/>
                          <a:cs typeface="Times New Roman" pitchFamily="18" charset="0"/>
                        </a:rPr>
                        <a:t>FP(c)</a:t>
                      </a:r>
                      <a:endParaRPr lang="zh-TW" altLang="en-US" sz="2800" dirty="0" smtClean="0">
                        <a:latin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i="1" dirty="0" smtClean="0">
                          <a:latin typeface="Cambria" panose="02040503050406030204" pitchFamily="18" charset="0"/>
                          <a:cs typeface="Times New Roman" pitchFamily="18" charset="0"/>
                        </a:rPr>
                        <a:t>TN(d)</a:t>
                      </a:r>
                      <a:endParaRPr lang="zh-TW" altLang="en-US" sz="2800" dirty="0" smtClean="0">
                        <a:latin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7320136" y="1662651"/>
                <a:ext cx="3732176" cy="799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𝐴𝑐𝑐𝑢𝑟𝑎𝑐𝑦</m:t>
                      </m:r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0136" y="1662651"/>
                <a:ext cx="3732176" cy="79977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7320136" y="2563528"/>
                <a:ext cx="3908699" cy="799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𝐸𝑟𝑟𝑜𝑟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0136" y="2563528"/>
                <a:ext cx="3908699" cy="79977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7320136" y="3464405"/>
                <a:ext cx="3094758" cy="7310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𝑃𝑟𝑒𝑐𝑖𝑠𝑖𝑜𝑛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altLang="zh-TW" sz="24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b="0" i="1" smtClean="0">
                              <a:latin typeface="Cambria Math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0136" y="3464405"/>
                <a:ext cx="3094758" cy="73103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7320136" y="4246859"/>
                <a:ext cx="2647135" cy="7310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𝑅𝑒𝑐𝑎𝑙𝑙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altLang="zh-TW" sz="24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b="0" i="1" smtClean="0">
                              <a:latin typeface="Cambria Math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0136" y="4246859"/>
                <a:ext cx="2647135" cy="73103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7320136" y="5156084"/>
                <a:ext cx="2738698" cy="8484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𝑚𝑒𝑠𝑢𝑟𝑒</m:t>
                      </m:r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𝑟𝑝</m:t>
                          </m:r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0136" y="5156084"/>
                <a:ext cx="2738698" cy="84843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599730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effectLst/>
              </a:rPr>
              <a:t>利用評估指標評估模型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K</a:t>
            </a:r>
            <a:r>
              <a:rPr lang="zh-TW" altLang="zh-TW" dirty="0"/>
              <a:t>最鄰近法：</a:t>
            </a:r>
            <a:r>
              <a:rPr lang="en-US" altLang="zh-TW" dirty="0"/>
              <a:t>66.7</a:t>
            </a:r>
            <a:r>
              <a:rPr lang="en-US" altLang="zh-TW" dirty="0" smtClean="0"/>
              <a:t>%</a:t>
            </a:r>
          </a:p>
          <a:p>
            <a:r>
              <a:rPr lang="zh-TW" altLang="zh-TW" dirty="0" smtClean="0"/>
              <a:t>決策</a:t>
            </a:r>
            <a:r>
              <a:rPr lang="zh-TW" altLang="zh-TW" dirty="0"/>
              <a:t>樹：</a:t>
            </a:r>
            <a:r>
              <a:rPr lang="en-US" altLang="zh-TW" dirty="0"/>
              <a:t>100%</a:t>
            </a:r>
            <a:br>
              <a:rPr lang="en-US" altLang="zh-TW" dirty="0"/>
            </a:b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292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7539AD0-6C25-4D44-AC42-6C1D9C136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本章目次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0BD82393-3C7D-4066-8D20-6AD511B4D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bg1"/>
                </a:solidFill>
              </a:rPr>
              <a:t>13.1 </a:t>
            </a:r>
            <a:r>
              <a:rPr lang="zh-TW" altLang="en-US" dirty="0" smtClean="0">
                <a:solidFill>
                  <a:schemeClr val="bg1"/>
                </a:solidFill>
              </a:rPr>
              <a:t>分類的概念</a:t>
            </a:r>
            <a:endParaRPr lang="en-US" altLang="zh-TW" dirty="0" smtClean="0">
              <a:solidFill>
                <a:schemeClr val="bg1"/>
              </a:solidFill>
            </a:endParaRPr>
          </a:p>
          <a:p>
            <a:r>
              <a:rPr lang="en-US" altLang="zh-TW" dirty="0" smtClean="0">
                <a:solidFill>
                  <a:schemeClr val="bg1"/>
                </a:solidFill>
              </a:rPr>
              <a:t>13.2 </a:t>
            </a:r>
            <a:r>
              <a:rPr lang="en-US" altLang="zh-TW" i="1" dirty="0" smtClean="0">
                <a:solidFill>
                  <a:schemeClr val="bg1"/>
                </a:solidFill>
              </a:rPr>
              <a:t>K</a:t>
            </a:r>
            <a:r>
              <a:rPr lang="zh-TW" altLang="en-US" dirty="0" smtClean="0">
                <a:solidFill>
                  <a:schemeClr val="bg1"/>
                </a:solidFill>
              </a:rPr>
              <a:t>最鄰近法</a:t>
            </a:r>
            <a:endParaRPr lang="en-US" altLang="zh-TW" dirty="0" smtClean="0">
              <a:solidFill>
                <a:schemeClr val="bg1"/>
              </a:solidFill>
            </a:endParaRPr>
          </a:p>
          <a:p>
            <a:r>
              <a:rPr lang="en-US" altLang="zh-TW" dirty="0" smtClean="0">
                <a:solidFill>
                  <a:schemeClr val="bg1"/>
                </a:solidFill>
              </a:rPr>
              <a:t>13.3 </a:t>
            </a:r>
            <a:r>
              <a:rPr lang="zh-TW" altLang="en-US" dirty="0" smtClean="0">
                <a:solidFill>
                  <a:schemeClr val="bg1"/>
                </a:solidFill>
              </a:rPr>
              <a:t>決策樹</a:t>
            </a:r>
            <a:endParaRPr lang="en-US" altLang="zh-TW" dirty="0" smtClean="0">
              <a:solidFill>
                <a:schemeClr val="bg1"/>
              </a:solidFill>
            </a:endParaRPr>
          </a:p>
          <a:p>
            <a:r>
              <a:rPr lang="en-US" altLang="zh-TW" dirty="0" smtClean="0">
                <a:solidFill>
                  <a:schemeClr val="bg1"/>
                </a:solidFill>
              </a:rPr>
              <a:t>13.4 </a:t>
            </a:r>
            <a:r>
              <a:rPr lang="zh-TW" altLang="en-US" dirty="0" smtClean="0">
                <a:solidFill>
                  <a:schemeClr val="bg1"/>
                </a:solidFill>
              </a:rPr>
              <a:t>分類模型的評估</a:t>
            </a:r>
            <a:endParaRPr lang="en-US" altLang="zh-TW" dirty="0" smtClean="0">
              <a:solidFill>
                <a:schemeClr val="bg1"/>
              </a:solidFill>
            </a:endParaRPr>
          </a:p>
          <a:p>
            <a:r>
              <a:rPr lang="en-US" altLang="zh-TW" dirty="0" smtClean="0"/>
              <a:t>13.5 </a:t>
            </a:r>
            <a:r>
              <a:rPr lang="zh-TW" altLang="en-US" dirty="0" smtClean="0"/>
              <a:t>結論</a:t>
            </a:r>
            <a:endParaRPr lang="zh-TW" alt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DF32592B-C4E0-4687-A8DA-90D3AB14C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滄海圖書</a:t>
            </a:r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5523CEEC-E1B3-4F5E-B24C-40C1DB7D2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4A2E5AB5-B71D-436D-8C0B-A57C54816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950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結論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分類是資料探勘的重要技術之一，本章介紹了分類的基本概念</a:t>
            </a:r>
            <a:r>
              <a:rPr lang="zh-TW" altLang="zh-TW" dirty="0" smtClean="0"/>
              <a:t>和</a:t>
            </a:r>
            <a:r>
              <a:rPr lang="zh-TW" altLang="en-US" dirty="0" smtClean="0"/>
              <a:t>兩</a:t>
            </a:r>
            <a:r>
              <a:rPr lang="zh-TW" altLang="zh-TW" dirty="0" smtClean="0"/>
              <a:t>個</a:t>
            </a:r>
            <a:r>
              <a:rPr lang="zh-TW" altLang="zh-TW" dirty="0"/>
              <a:t>常用的分類技術，每個分類技術都有其較適合的應用場合，並沒有絕對的優劣，而每個方法深入研究也都有更複雜的延伸和變化。 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883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結論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透過分類技術可以找出每一個類別中資料的特徵，並可以利用這些特徵去辨識未知類別的資料，實務上對於分類的應用更是廣泛，舉凡醫學診斷、貸款風險評估、手寫／語音／人臉辨識、廣告推薦等都有分類的技術在其中，在模型的選擇上，除了根據正確率、錯誤率這些指標的選擇之外，分類模型建置的成本也是常需考慮的。 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281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分類是什麼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將一個物件指定預先定義的分類</a:t>
            </a:r>
            <a:endParaRPr lang="en-US" altLang="zh-TW" dirty="0"/>
          </a:p>
          <a:p>
            <a:r>
              <a:rPr lang="zh-TW" altLang="en-US" dirty="0"/>
              <a:t>貼標</a:t>
            </a:r>
            <a:r>
              <a:rPr lang="zh-TW" altLang="en-US" dirty="0" smtClean="0"/>
              <a:t>籤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一般垃圾、資源回收</a:t>
            </a:r>
            <a:endParaRPr lang="en-US" altLang="zh-TW" dirty="0"/>
          </a:p>
          <a:p>
            <a:pPr lvl="1"/>
            <a:r>
              <a:rPr lang="zh-TW" altLang="en-US" dirty="0"/>
              <a:t>垃圾郵件、一般信件、重要</a:t>
            </a:r>
            <a:r>
              <a:rPr lang="zh-TW" altLang="en-US" dirty="0" smtClean="0"/>
              <a:t>信件</a:t>
            </a:r>
            <a:endParaRPr lang="en-US" altLang="zh-TW" dirty="0" smtClean="0"/>
          </a:p>
          <a:p>
            <a:pPr lvl="1"/>
            <a:r>
              <a:rPr kumimoji="1" lang="zh-TW" altLang="en-US" dirty="0" smtClean="0"/>
              <a:t>家人、摯友、同事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362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分類的定義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51361"/>
                <a:ext cx="10972800" cy="1185551"/>
              </a:xfrm>
            </p:spPr>
            <p:txBody>
              <a:bodyPr/>
              <a:lstStyle/>
              <a:p>
                <a:r>
                  <a:rPr lang="zh-TW" altLang="en-US" dirty="0"/>
                  <a:t>建立一個學習函數</a:t>
                </a:r>
                <a:r>
                  <a:rPr lang="en-US" altLang="zh-TW" dirty="0"/>
                  <a:t>(</a:t>
                </a:r>
                <a:r>
                  <a:rPr lang="zh-TW" altLang="en-US" dirty="0"/>
                  <a:t>分類模型</a:t>
                </a:r>
                <a:r>
                  <a:rPr lang="en-US" altLang="zh-TW" dirty="0"/>
                  <a:t>)</a:t>
                </a:r>
                <a:r>
                  <a:rPr lang="zh-TW" altLang="en-US" dirty="0"/>
                  <a:t>將每個屬性集</a:t>
                </a:r>
                <a14:m>
                  <m:oMath xmlns:m="http://schemas.openxmlformats.org/officeDocument/2006/math">
                    <m:r>
                      <a:rPr lang="en-US" altLang="zh-TW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altLang="zh-TW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,…,</m:t>
                    </m:r>
                    <m:sSub>
                      <m:sSubPr>
                        <m:ctrlPr>
                          <a:rPr lang="en-US" altLang="zh-TW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)</m:t>
                    </m:r>
                  </m:oMath>
                </a14:m>
                <a:r>
                  <a:rPr lang="zh-TW" altLang="en-US" dirty="0"/>
                  <a:t>對應到一個已定義的類別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𝑦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51361"/>
                <a:ext cx="10972800" cy="1185551"/>
              </a:xfrm>
              <a:blipFill rotWithShape="0">
                <a:blip r:embed="rId2"/>
                <a:stretch>
                  <a:fillRect l="-1278" t="-8205" r="-889" b="-51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8</a:t>
            </a:fld>
            <a:endParaRPr lang="zh-TW" altLang="en-US"/>
          </a:p>
        </p:txBody>
      </p:sp>
      <p:sp>
        <p:nvSpPr>
          <p:cNvPr id="7" name="Rectangle 4"/>
          <p:cNvSpPr/>
          <p:nvPr/>
        </p:nvSpPr>
        <p:spPr>
          <a:xfrm>
            <a:off x="4873798" y="3789040"/>
            <a:ext cx="2304256" cy="13681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/>
              <a:t>郵件</a:t>
            </a:r>
            <a:endParaRPr lang="en-US" altLang="zh-TW" sz="2800" dirty="0" smtClean="0"/>
          </a:p>
          <a:p>
            <a:pPr algn="ctr"/>
            <a:r>
              <a:rPr lang="zh-TW" altLang="en-US" sz="2800" dirty="0" smtClean="0"/>
              <a:t>分類模型</a:t>
            </a:r>
            <a:endParaRPr lang="en-US" altLang="zh-TW" sz="28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299858" y="2630397"/>
            <a:ext cx="5452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>
                <a:latin typeface="+mn-lt"/>
                <a:ea typeface="華康儷黑 Std W5" pitchFamily="34" charset="-120"/>
              </a:rPr>
              <a:t>(</a:t>
            </a:r>
            <a:r>
              <a:rPr lang="zh-TW" altLang="en-US" sz="2800" dirty="0" smtClean="0"/>
              <a:t>標題，內容，寄件者，寄件時間</a:t>
            </a:r>
            <a:r>
              <a:rPr lang="en-US" altLang="zh-TW" sz="2800" dirty="0" smtClean="0">
                <a:latin typeface="+mn-lt"/>
                <a:ea typeface="華康儷黑 Std W5" pitchFamily="34" charset="-120"/>
              </a:rPr>
              <a:t>)</a:t>
            </a:r>
            <a:endParaRPr lang="zh-TW" altLang="en-US" sz="2800" dirty="0">
              <a:latin typeface="+mn-lt"/>
              <a:ea typeface="華康儷黑 Std W5" pitchFamily="34" charset="-12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5737894" y="3220158"/>
            <a:ext cx="576064" cy="484892"/>
          </a:xfrm>
          <a:prstGeom prst="downArrow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Down Arrow 9"/>
          <p:cNvSpPr/>
          <p:nvPr/>
        </p:nvSpPr>
        <p:spPr>
          <a:xfrm>
            <a:off x="5737894" y="5229200"/>
            <a:ext cx="576064" cy="484892"/>
          </a:xfrm>
          <a:prstGeom prst="downArrow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215447" y="5744969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/>
              <a:t>郵件類別</a:t>
            </a:r>
            <a:endParaRPr lang="zh-TW" altLang="en-US" sz="2800" dirty="0">
              <a:latin typeface="華康儷黑 Std W5" pitchFamily="34" charset="-120"/>
              <a:ea typeface="華康儷黑 Std W5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732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effectLst/>
              </a:rPr>
              <a:t>分類</a:t>
            </a:r>
            <a:r>
              <a:rPr lang="zh-TW" altLang="zh-TW" dirty="0" smtClean="0">
                <a:effectLst/>
              </a:rPr>
              <a:t>模型的</a:t>
            </a:r>
            <a:r>
              <a:rPr lang="zh-TW" altLang="zh-TW" dirty="0">
                <a:effectLst/>
              </a:rPr>
              <a:t>功用 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 dirty="0" smtClean="0"/>
              <a:t>描述</a:t>
            </a:r>
            <a:r>
              <a:rPr kumimoji="1" lang="zh-TW" altLang="en-US" dirty="0"/>
              <a:t>已知類別的特徵，用於解釋與區分不同類別</a:t>
            </a:r>
          </a:p>
          <a:p>
            <a:r>
              <a:rPr kumimoji="1" lang="zh-TW" altLang="en-US" dirty="0" smtClean="0"/>
              <a:t>預測</a:t>
            </a:r>
            <a:r>
              <a:rPr kumimoji="1" lang="zh-TW" altLang="en-US" dirty="0"/>
              <a:t>未知類別的物件，用於判斷物件所屬類別</a:t>
            </a:r>
          </a:p>
          <a:p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滄海圖書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34C5-D3FF-48ED-8AAC-F4BE64BCFA21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72660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4C4C4C"/>
      </a:dk1>
      <a:lt1>
        <a:srgbClr val="CCCCCC"/>
      </a:lt1>
      <a:dk2>
        <a:srgbClr val="FF0080"/>
      </a:dk2>
      <a:lt2>
        <a:srgbClr val="666666"/>
      </a:lt2>
      <a:accent1>
        <a:srgbClr val="333333"/>
      </a:accent1>
      <a:accent2>
        <a:srgbClr val="66CCFF"/>
      </a:accent2>
      <a:accent3>
        <a:srgbClr val="E2E2E2"/>
      </a:accent3>
      <a:accent4>
        <a:srgbClr val="404040"/>
      </a:accent4>
      <a:accent5>
        <a:srgbClr val="ADADAD"/>
      </a:accent5>
      <a:accent6>
        <a:srgbClr val="5CB9E7"/>
      </a:accent6>
      <a:hlink>
        <a:srgbClr val="FF0080"/>
      </a:hlink>
      <a:folHlink>
        <a:srgbClr val="66666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ainbow background design.potx" id="{004AAC82-6E13-4E0D-87F5-D2ABB24A967F}" vid="{11B250D1-E3C9-4A03-862E-1C8D091AD08C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background design</Template>
  <TotalTime>376</TotalTime>
  <Words>3231</Words>
  <Application>Microsoft Macintosh PowerPoint</Application>
  <PresentationFormat>寬螢幕</PresentationFormat>
  <Paragraphs>885</Paragraphs>
  <Slides>64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64</vt:i4>
      </vt:variant>
    </vt:vector>
  </HeadingPairs>
  <TitlesOfParts>
    <vt:vector size="75" baseType="lpstr">
      <vt:lpstr>Calibri</vt:lpstr>
      <vt:lpstr>Cambria</vt:lpstr>
      <vt:lpstr>Cambria Math</vt:lpstr>
      <vt:lpstr>Microsoft JhengHei</vt:lpstr>
      <vt:lpstr>Times New Roman</vt:lpstr>
      <vt:lpstr>華康黑體 Std W5</vt:lpstr>
      <vt:lpstr>華康儷黑 Std W5</vt:lpstr>
      <vt:lpstr>華康儷黑 Std W7</vt:lpstr>
      <vt:lpstr>新細明體</vt:lpstr>
      <vt:lpstr>Arial</vt:lpstr>
      <vt:lpstr>Default Design</vt:lpstr>
      <vt:lpstr>第 13 章</vt:lpstr>
      <vt:lpstr>本章目次</vt:lpstr>
      <vt:lpstr>學習目標</vt:lpstr>
      <vt:lpstr>本章目次</vt:lpstr>
      <vt:lpstr>分類是什麼</vt:lpstr>
      <vt:lpstr>分類是什麼</vt:lpstr>
      <vt:lpstr>分類是什麼</vt:lpstr>
      <vt:lpstr>分類的定義</vt:lpstr>
      <vt:lpstr>分類模型的功用 </vt:lpstr>
      <vt:lpstr>如何建立分類模型？(1)</vt:lpstr>
      <vt:lpstr>如何建立分類模型？(2)</vt:lpstr>
      <vt:lpstr>如何建立分類模型？(3)</vt:lpstr>
      <vt:lpstr>分類模型分析流程(1) </vt:lpstr>
      <vt:lpstr>分類模型分析流程(2) </vt:lpstr>
      <vt:lpstr>分類模型分析流程(3) </vt:lpstr>
      <vt:lpstr>分類模型分析流程(4) </vt:lpstr>
      <vt:lpstr>分類模型分析流程(5) </vt:lpstr>
      <vt:lpstr>分類模型資料集 </vt:lpstr>
      <vt:lpstr>本章目次</vt:lpstr>
      <vt:lpstr>城市的地圖與房價的判別 </vt:lpstr>
      <vt:lpstr>K最鄰近法的分類流程 </vt:lpstr>
      <vt:lpstr>如何使用最鄰近法？</vt:lpstr>
      <vt:lpstr>距離怎麼算？</vt:lpstr>
      <vt:lpstr>K最鄰近法的應用(1) </vt:lpstr>
      <vt:lpstr>K最鄰近法的應用(2) </vt:lpstr>
      <vt:lpstr>K最鄰近法的應用(3) </vt:lpstr>
      <vt:lpstr>K最鄰近法的討論(1) </vt:lpstr>
      <vt:lpstr>K最鄰近法的討論(2) </vt:lpstr>
      <vt:lpstr>K最鄰近法的特點 </vt:lpstr>
      <vt:lpstr>K最鄰近法的特點 </vt:lpstr>
      <vt:lpstr>本章目次</vt:lpstr>
      <vt:lpstr>小花的約會準則 </vt:lpstr>
      <vt:lpstr>醫生問診</vt:lpstr>
      <vt:lpstr>什麼是決策樹？</vt:lpstr>
      <vt:lpstr>如何建立決策樹？</vt:lpstr>
      <vt:lpstr>如何建立決策樹？(1)</vt:lpstr>
      <vt:lpstr>如何建立決策樹？(2)</vt:lpstr>
      <vt:lpstr>屬性的條件可以有幾個分支？(1)</vt:lpstr>
      <vt:lpstr>屬性的條件可以有幾個分支？(2)</vt:lpstr>
      <vt:lpstr>屬性的條件可以有幾個分支？(3)</vt:lpstr>
      <vt:lpstr>屬性的條件可以有幾個分支？(4)</vt:lpstr>
      <vt:lpstr>選哪個屬性來分割比較好？</vt:lpstr>
      <vt:lpstr>選哪個屬性來分割比較好？</vt:lpstr>
      <vt:lpstr>選哪個屬性來分割比較好？</vt:lpstr>
      <vt:lpstr>選哪個屬性來分割比較好？</vt:lpstr>
      <vt:lpstr>選哪個屬性來分割比較好？</vt:lpstr>
      <vt:lpstr>選哪個屬性來分割比較好？</vt:lpstr>
      <vt:lpstr>選哪個屬性來分割比較好？</vt:lpstr>
      <vt:lpstr>選哪個屬性來分割比較好？</vt:lpstr>
      <vt:lpstr>選哪個屬性來分割比較好？</vt:lpstr>
      <vt:lpstr>何時該停止分割？</vt:lpstr>
      <vt:lpstr>何時該停止分割？</vt:lpstr>
      <vt:lpstr>何時該停止分割？</vt:lpstr>
      <vt:lpstr>決策樹的應用 </vt:lpstr>
      <vt:lpstr>決策樹的討論</vt:lpstr>
      <vt:lpstr>決策樹的討論</vt:lpstr>
      <vt:lpstr>決策樹的討論</vt:lpstr>
      <vt:lpstr>決策樹的特點</vt:lpstr>
      <vt:lpstr>本章目次</vt:lpstr>
      <vt:lpstr>混淆矩陣(Confusion Matrix)</vt:lpstr>
      <vt:lpstr>利用評估指標評估模型</vt:lpstr>
      <vt:lpstr>本章目次</vt:lpstr>
      <vt:lpstr>結論</vt:lpstr>
      <vt:lpstr>結論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Shih-Hsiang Huang</dc:creator>
  <cp:lastModifiedBy>Shih-Hsiang Huang</cp:lastModifiedBy>
  <cp:revision>15</cp:revision>
  <dcterms:created xsi:type="dcterms:W3CDTF">2017-07-26T18:09:58Z</dcterms:created>
  <dcterms:modified xsi:type="dcterms:W3CDTF">2017-07-27T12:56:14Z</dcterms:modified>
</cp:coreProperties>
</file>