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35"/>
  </p:notesMasterIdLst>
  <p:sldIdLst>
    <p:sldId id="323" r:id="rId2"/>
    <p:sldId id="354" r:id="rId3"/>
    <p:sldId id="355" r:id="rId4"/>
    <p:sldId id="324" r:id="rId5"/>
    <p:sldId id="327" r:id="rId6"/>
    <p:sldId id="328" r:id="rId7"/>
    <p:sldId id="329" r:id="rId8"/>
    <p:sldId id="330" r:id="rId9"/>
    <p:sldId id="331" r:id="rId10"/>
    <p:sldId id="332" r:id="rId11"/>
    <p:sldId id="333" r:id="rId12"/>
    <p:sldId id="325" r:id="rId13"/>
    <p:sldId id="334" r:id="rId14"/>
    <p:sldId id="335" r:id="rId15"/>
    <p:sldId id="336" r:id="rId16"/>
    <p:sldId id="337" r:id="rId17"/>
    <p:sldId id="326" r:id="rId18"/>
    <p:sldId id="338" r:id="rId19"/>
    <p:sldId id="339" r:id="rId20"/>
    <p:sldId id="340" r:id="rId21"/>
    <p:sldId id="342" r:id="rId22"/>
    <p:sldId id="343" r:id="rId23"/>
    <p:sldId id="344" r:id="rId24"/>
    <p:sldId id="345" r:id="rId25"/>
    <p:sldId id="346" r:id="rId26"/>
    <p:sldId id="347" r:id="rId27"/>
    <p:sldId id="341" r:id="rId28"/>
    <p:sldId id="348" r:id="rId29"/>
    <p:sldId id="349" r:id="rId30"/>
    <p:sldId id="350" r:id="rId31"/>
    <p:sldId id="351" r:id="rId32"/>
    <p:sldId id="352" r:id="rId33"/>
    <p:sldId id="353"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717" autoAdjust="0"/>
  </p:normalViewPr>
  <p:slideViewPr>
    <p:cSldViewPr>
      <p:cViewPr varScale="1">
        <p:scale>
          <a:sx n="86" d="100"/>
          <a:sy n="86" d="100"/>
        </p:scale>
        <p:origin x="162" y="96"/>
      </p:cViewPr>
      <p:guideLst>
        <p:guide orient="horz" pos="2160"/>
        <p:guide pos="3840"/>
      </p:guideLst>
    </p:cSldViewPr>
  </p:slideViewPr>
  <p:outlineViewPr>
    <p:cViewPr>
      <p:scale>
        <a:sx n="33" d="100"/>
        <a:sy n="33" d="100"/>
      </p:scale>
      <p:origin x="0" y="3994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FAB2E98-4DA0-4EF8-931D-F640BB5A675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id="{B8AEBBF2-4482-48D0-819C-A09B241987E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A55F9515-A14E-4C79-B58A-D7303C079452}" type="datetimeFigureOut">
              <a:rPr lang="zh-TW" altLang="en-US"/>
              <a:pPr>
                <a:defRPr/>
              </a:pPr>
              <a:t>2017/7/17</a:t>
            </a:fld>
            <a:endParaRPr lang="zh-TW" altLang="en-US"/>
          </a:p>
        </p:txBody>
      </p:sp>
      <p:sp>
        <p:nvSpPr>
          <p:cNvPr id="4" name="投影片圖像版面配置區 3">
            <a:extLst>
              <a:ext uri="{FF2B5EF4-FFF2-40B4-BE49-F238E27FC236}">
                <a16:creationId xmlns:a16="http://schemas.microsoft.com/office/drawing/2014/main" id="{5641BF5A-2DF9-4056-9FE2-EFAAA09D82B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061DCD11-D31D-4CF1-9DF2-131B82C68BA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772B82CC-7AA8-43DC-B5C8-9EAE9D36CD7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a:extLst>
              <a:ext uri="{FF2B5EF4-FFF2-40B4-BE49-F238E27FC236}">
                <a16:creationId xmlns:a16="http://schemas.microsoft.com/office/drawing/2014/main" id="{EBE426E7-8C78-4246-B682-47EEEF93DD1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5C60B68F-D6C9-4C5F-942A-2DC8C1E83D65}"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38" descr="rainbowdirt"/>
          <p:cNvPicPr>
            <a:picLocks noChangeAspect="1" noChangeArrowheads="1"/>
          </p:cNvPicPr>
          <p:nvPr/>
        </p:nvPicPr>
        <p:blipFill>
          <a:blip r:embed="rId2">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rot="19237452">
            <a:off x="6194135" y="51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1800"/>
          </a:p>
        </p:txBody>
      </p:sp>
      <p:sp>
        <p:nvSpPr>
          <p:cNvPr id="3074" name="Rectangle 2"/>
          <p:cNvSpPr>
            <a:spLocks noGrp="1" noChangeArrowheads="1"/>
          </p:cNvSpPr>
          <p:nvPr>
            <p:ph type="ctrTitle"/>
          </p:nvPr>
        </p:nvSpPr>
        <p:spPr>
          <a:xfrm>
            <a:off x="914400" y="1196975"/>
            <a:ext cx="10363200" cy="1470025"/>
          </a:xfrm>
        </p:spPr>
        <p:txBody>
          <a:bodyPr/>
          <a:lstStyle>
            <a:lvl1pPr>
              <a:defRPr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defRPr>
            </a:lvl1pPr>
          </a:lstStyle>
          <a:p>
            <a:pPr lvl="0"/>
            <a:r>
              <a:rPr lang="zh-TW" altLang="en-US" noProof="0"/>
              <a:t>按一下以編輯母片標題樣式</a:t>
            </a:r>
            <a:endParaRPr lang="en-US" altLang="en-US" noProof="0" dirty="0"/>
          </a:p>
        </p:txBody>
      </p:sp>
      <p:sp>
        <p:nvSpPr>
          <p:cNvPr id="3075" name="Rectangle 3"/>
          <p:cNvSpPr>
            <a:spLocks noGrp="1" noChangeArrowheads="1"/>
          </p:cNvSpPr>
          <p:nvPr>
            <p:ph type="subTitle" idx="1"/>
          </p:nvPr>
        </p:nvSpPr>
        <p:spPr>
          <a:xfrm>
            <a:off x="1391478" y="2952750"/>
            <a:ext cx="9409045"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sz="4000" b="1">
                <a:effectLst>
                  <a:outerShdw blurRad="38100" dist="38100" dir="2700000" algn="tl">
                    <a:srgbClr val="000000">
                      <a:alpha val="43137"/>
                    </a:srgbClr>
                  </a:outerShdw>
                </a:effectLst>
              </a:defRPr>
            </a:lvl1pPr>
          </a:lstStyle>
          <a:p>
            <a:pPr lvl="0"/>
            <a:r>
              <a:rPr lang="zh-TW" altLang="en-US" noProof="0"/>
              <a:t>按一下以編輯母片副標題樣式</a:t>
            </a:r>
            <a:endParaRPr lang="en-US" altLang="en-US" noProof="0" dirty="0"/>
          </a:p>
        </p:txBody>
      </p:sp>
      <p:sp>
        <p:nvSpPr>
          <p:cNvPr id="6" name="Rectangle 4"/>
          <p:cNvSpPr>
            <a:spLocks noGrp="1" noChangeArrowheads="1"/>
          </p:cNvSpPr>
          <p:nvPr>
            <p:ph type="dt" sz="half" idx="10"/>
          </p:nvPr>
        </p:nvSpPr>
        <p:spPr/>
        <p:txBody>
          <a:bodyPr/>
          <a:lstStyle>
            <a:lvl1pPr>
              <a:defRPr smtClean="0"/>
            </a:lvl1pPr>
          </a:lstStyle>
          <a:p>
            <a:pPr>
              <a:defRPr/>
            </a:pPr>
            <a:r>
              <a:rPr lang="en-US" altLang="zh-TW"/>
              <a:t>© </a:t>
            </a:r>
            <a:r>
              <a:rPr lang="zh-TW" altLang="en-US"/>
              <a:t>滄海圖書</a:t>
            </a:r>
          </a:p>
        </p:txBody>
      </p:sp>
      <p:sp>
        <p:nvSpPr>
          <p:cNvPr id="7" name="Rectangle 5"/>
          <p:cNvSpPr>
            <a:spLocks noGrp="1" noChangeArrowheads="1"/>
          </p:cNvSpPr>
          <p:nvPr>
            <p:ph type="ftr" sz="quarter" idx="11"/>
          </p:nvPr>
        </p:nvSpPr>
        <p:spPr/>
        <p:txBody>
          <a:bodyPr/>
          <a:lstStyle>
            <a:lvl1pPr>
              <a:defRPr smtClean="0"/>
            </a:lvl1pPr>
          </a:lstStyle>
          <a:p>
            <a:pPr>
              <a:defRPr/>
            </a:pPr>
            <a:endParaRPr lang="zh-TW" altLang="en-US"/>
          </a:p>
        </p:txBody>
      </p:sp>
      <p:sp>
        <p:nvSpPr>
          <p:cNvPr id="8" name="Rectangle 6"/>
          <p:cNvSpPr>
            <a:spLocks noGrp="1" noChangeArrowheads="1"/>
          </p:cNvSpPr>
          <p:nvPr>
            <p:ph type="sldNum" sz="quarter" idx="12"/>
          </p:nvPr>
        </p:nvSpPr>
        <p:spPr/>
        <p:txBody>
          <a:bodyPr/>
          <a:lstStyle>
            <a:lvl1pPr>
              <a:defRPr smtClean="0"/>
            </a:lvl1pPr>
          </a:lstStyle>
          <a:p>
            <a:fld id="{D461E15C-7C19-4177-A1C5-4F4C562205B2}" type="slidenum">
              <a:rPr lang="zh-TW" altLang="en-US" smtClean="0"/>
              <a:pPr/>
              <a:t>‹#›</a:t>
            </a:fld>
            <a:endParaRPr lang="zh-TW" altLang="en-US"/>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729" y="5300056"/>
            <a:ext cx="1936542" cy="649224"/>
          </a:xfrm>
          <a:prstGeom prst="rect">
            <a:avLst/>
          </a:prstGeom>
        </p:spPr>
      </p:pic>
      <p:sp>
        <p:nvSpPr>
          <p:cNvPr id="11" name="矩形 10"/>
          <p:cNvSpPr/>
          <p:nvPr/>
        </p:nvSpPr>
        <p:spPr>
          <a:xfrm>
            <a:off x="1828800" y="6021288"/>
            <a:ext cx="8534400" cy="369332"/>
          </a:xfrm>
          <a:prstGeom prst="rect">
            <a:avLst/>
          </a:prstGeom>
        </p:spPr>
        <p:txBody>
          <a:bodyPr wrap="square">
            <a:spAutoFit/>
          </a:bodyPr>
          <a:lstStyle/>
          <a:p>
            <a:pPr algn="ctr"/>
            <a:r>
              <a:rPr lang="zh-TW" altLang="en-US" sz="1800" b="1" dirty="0"/>
              <a:t>本內容僅供授課使用，禁止提供網路下載、重製或翻印。</a:t>
            </a:r>
          </a:p>
        </p:txBody>
      </p:sp>
      <p:pic>
        <p:nvPicPr>
          <p:cNvPr id="3" name="圖片 2">
            <a:extLst>
              <a:ext uri="{FF2B5EF4-FFF2-40B4-BE49-F238E27FC236}">
                <a16:creationId xmlns:a16="http://schemas.microsoft.com/office/drawing/2014/main" id="{075108F7-65ED-4425-B361-117B23F8FAF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716"/>
          <a:stretch/>
        </p:blipFill>
        <p:spPr>
          <a:xfrm>
            <a:off x="9000523" y="490499"/>
            <a:ext cx="1800000" cy="246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677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154079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492625"/>
          </a:xfrm>
        </p:spPr>
        <p:txBody>
          <a:bodyPr vert="eaVert"/>
          <a:lstStyle/>
          <a:p>
            <a:r>
              <a:rPr lang="zh-TW" altLang="en-US"/>
              <a:t>按一下以編輯母片標題樣式</a:t>
            </a:r>
            <a:endParaRPr lang="en-GB"/>
          </a:p>
        </p:txBody>
      </p:sp>
      <p:sp>
        <p:nvSpPr>
          <p:cNvPr id="3" name="Vertical Text Placeholder 2"/>
          <p:cNvSpPr>
            <a:spLocks noGrp="1"/>
          </p:cNvSpPr>
          <p:nvPr>
            <p:ph type="body" orient="vert" idx="1"/>
          </p:nvPr>
        </p:nvSpPr>
        <p:spPr>
          <a:xfrm>
            <a:off x="609600" y="274639"/>
            <a:ext cx="8026400" cy="44926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72124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Chart Placeholder 2"/>
          <p:cNvSpPr>
            <a:spLocks noGrp="1"/>
          </p:cNvSpPr>
          <p:nvPr>
            <p:ph type="chart" idx="1"/>
          </p:nvPr>
        </p:nvSpPr>
        <p:spPr>
          <a:xfrm>
            <a:off x="609600" y="1066801"/>
            <a:ext cx="10972800" cy="3700463"/>
          </a:xfrm>
        </p:spPr>
        <p:txBody>
          <a:bodyPr/>
          <a:lstStyle/>
          <a:p>
            <a:pPr lvl="0"/>
            <a:r>
              <a:rPr lang="zh-TW" altLang="en-US" noProof="0"/>
              <a:t>按一下圖示以新增圖表</a:t>
            </a:r>
            <a:endParaRPr lang="en-GB" noProof="0"/>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815881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Text Placeholder 2"/>
          <p:cNvSpPr>
            <a:spLocks noGrp="1"/>
          </p:cNvSpPr>
          <p:nvPr>
            <p:ph type="body"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16170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idx="1"/>
          </p:nvPr>
        </p:nvSpPr>
        <p:spPr/>
        <p:txBody>
          <a:bodyPr/>
          <a:lstStyle>
            <a:lvl2pPr>
              <a:buClr>
                <a:schemeClr val="tx2"/>
              </a:buClr>
              <a:defRPr/>
            </a:lvl2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371481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TW" altLang="en-US"/>
              <a:t>按一下以編輯母片標題樣式</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
        <p:nvSpPr>
          <p:cNvPr id="4"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8151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3878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zh-TW" altLang="en-US"/>
              <a:t>按一下以編輯母片標題樣式</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40318" y="2505075"/>
            <a:ext cx="5158316"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71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7"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25612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09B3354A-B7C7-4433-9D7A-EADBC29AAA22}" type="slidenum">
              <a:rPr lang="zh-TW" altLang="en-US" smtClean="0"/>
              <a:pPr/>
              <a:t>‹#›</a:t>
            </a:fld>
            <a:endParaRPr lang="zh-TW" altLang="en-US"/>
          </a:p>
        </p:txBody>
      </p:sp>
    </p:spTree>
    <p:extLst>
      <p:ext uri="{BB962C8B-B14F-4D97-AF65-F5344CB8AC3E}">
        <p14:creationId xmlns:p14="http://schemas.microsoft.com/office/powerpoint/2010/main" val="386459082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2A828F4-4B04-4A2D-B765-6687EAD1CED5}" type="slidenum">
              <a:rPr lang="zh-TW" altLang="en-US" smtClean="0"/>
              <a:pPr/>
              <a:t>‹#›</a:t>
            </a:fld>
            <a:endParaRPr lang="zh-TW" altLang="en-US"/>
          </a:p>
        </p:txBody>
      </p:sp>
    </p:spTree>
    <p:extLst>
      <p:ext uri="{BB962C8B-B14F-4D97-AF65-F5344CB8AC3E}">
        <p14:creationId xmlns:p14="http://schemas.microsoft.com/office/powerpoint/2010/main" val="16162643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102216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r>
              <a:rPr lang="en-US" altLang="zh-TW"/>
              <a:t>© </a:t>
            </a:r>
            <a:r>
              <a:rPr lang="zh-TW" altLang="en-US"/>
              <a:t>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359252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p:nvPicPr>
        <p:blipFill>
          <a:blip r:embed="rId15">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24645"/>
            <a:ext cx="10972800" cy="10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en-US" dirty="0"/>
          </a:p>
        </p:txBody>
      </p:sp>
      <p:sp>
        <p:nvSpPr>
          <p:cNvPr id="1028" name="Rectangle 3"/>
          <p:cNvSpPr>
            <a:spLocks noGrp="1" noChangeArrowheads="1"/>
          </p:cNvSpPr>
          <p:nvPr>
            <p:ph type="body" idx="1"/>
          </p:nvPr>
        </p:nvSpPr>
        <p:spPr bwMode="auto">
          <a:xfrm>
            <a:off x="609600" y="1451361"/>
            <a:ext cx="10972800" cy="47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en-US" dirty="0"/>
          </a:p>
        </p:txBody>
      </p:sp>
      <p:sp>
        <p:nvSpPr>
          <p:cNvPr id="2" name="Rectangle 4"/>
          <p:cNvSpPr>
            <a:spLocks noGrp="1" noChangeArrowheads="1"/>
          </p:cNvSpPr>
          <p:nvPr>
            <p:ph type="dt" sz="half" idx="2"/>
          </p:nvPr>
        </p:nvSpPr>
        <p:spPr bwMode="auto">
          <a:xfrm>
            <a:off x="609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r>
              <a:rPr lang="en-US" altLang="zh-TW"/>
              <a:t>© </a:t>
            </a:r>
            <a:r>
              <a:rPr lang="zh-TW" altLang="en-US"/>
              <a:t>滄海圖書</a:t>
            </a:r>
            <a:endParaRPr lang="en-US" dirty="0"/>
          </a:p>
        </p:txBody>
      </p:sp>
      <p:sp>
        <p:nvSpPr>
          <p:cNvPr id="1029" name="Rectangle 5"/>
          <p:cNvSpPr>
            <a:spLocks noGrp="1" noChangeArrowheads="1"/>
          </p:cNvSpPr>
          <p:nvPr>
            <p:ph type="ftr" sz="quarter" idx="3"/>
          </p:nvPr>
        </p:nvSpPr>
        <p:spPr bwMode="auto">
          <a:xfrm>
            <a:off x="4165600" y="637313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en-US" dirty="0"/>
          </a:p>
        </p:txBody>
      </p:sp>
      <p:sp>
        <p:nvSpPr>
          <p:cNvPr id="1030" name="Rectangle 6"/>
          <p:cNvSpPr>
            <a:spLocks noGrp="1" noChangeArrowheads="1"/>
          </p:cNvSpPr>
          <p:nvPr>
            <p:ph type="sldNum" sz="quarter" idx="4"/>
          </p:nvPr>
        </p:nvSpPr>
        <p:spPr bwMode="auto">
          <a:xfrm>
            <a:off x="8737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347552279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p:txStyles>
    <p:titleStyle>
      <a:lvl1pPr algn="ctr" rtl="0" eaLnBrk="1" fontAlgn="base" hangingPunct="1">
        <a:spcBef>
          <a:spcPct val="0"/>
        </a:spcBef>
        <a:spcAft>
          <a:spcPct val="0"/>
        </a:spcAft>
        <a:defRPr sz="4400" b="1" kern="1200" cap="none" spc="50">
          <a:ln w="0"/>
          <a:solidFill>
            <a:srgbClr val="C00000"/>
          </a:solidFill>
          <a:effectLst>
            <a:innerShdw blurRad="63500" dist="50800" dir="13500000">
              <a:srgbClr val="000000">
                <a:alpha val="50000"/>
              </a:srgbClr>
            </a:innerShdw>
          </a:effectLst>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ts val="600"/>
        </a:spcBef>
        <a:spcAft>
          <a:spcPts val="600"/>
        </a:spcAft>
        <a:buChar char="•"/>
        <a:defRPr sz="3200" b="1" kern="1200">
          <a:solidFill>
            <a:schemeClr val="bg1">
              <a:lumMod val="10000"/>
            </a:schemeClr>
          </a:solidFill>
          <a:latin typeface="+mn-lt"/>
          <a:ea typeface="+mn-ea"/>
          <a:cs typeface="+mn-cs"/>
        </a:defRPr>
      </a:lvl1pPr>
      <a:lvl2pPr marL="742950" indent="-285750" algn="l" rtl="0" eaLnBrk="1" fontAlgn="base" hangingPunct="1">
        <a:spcBef>
          <a:spcPts val="600"/>
        </a:spcBef>
        <a:spcAft>
          <a:spcPts val="600"/>
        </a:spcAft>
        <a:buFont typeface="Arial" panose="020B0604020202020204" pitchFamily="34" charset="0"/>
        <a:buChar char="•"/>
        <a:defRPr sz="2800" b="1" kern="1200">
          <a:solidFill>
            <a:schemeClr val="bg1">
              <a:lumMod val="10000"/>
            </a:schemeClr>
          </a:solidFill>
          <a:latin typeface="+mn-lt"/>
          <a:ea typeface="+mn-ea"/>
          <a:cs typeface="+mn-cs"/>
        </a:defRPr>
      </a:lvl2pPr>
      <a:lvl3pPr marL="1143000" indent="-228600" algn="l" rtl="0" eaLnBrk="1" fontAlgn="base" hangingPunct="1">
        <a:spcBef>
          <a:spcPts val="600"/>
        </a:spcBef>
        <a:spcAft>
          <a:spcPts val="600"/>
        </a:spcAft>
        <a:buChar char="•"/>
        <a:defRPr sz="2400" b="1" kern="1200">
          <a:solidFill>
            <a:schemeClr val="bg1">
              <a:lumMod val="10000"/>
            </a:schemeClr>
          </a:solidFill>
          <a:latin typeface="+mn-lt"/>
          <a:ea typeface="+mn-ea"/>
          <a:cs typeface="+mn-cs"/>
        </a:defRPr>
      </a:lvl3pPr>
      <a:lvl4pPr marL="1600200" indent="-228600" algn="l" rtl="0" eaLnBrk="1" fontAlgn="base" hangingPunct="1">
        <a:spcBef>
          <a:spcPts val="600"/>
        </a:spcBef>
        <a:spcAft>
          <a:spcPts val="600"/>
        </a:spcAft>
        <a:buChar char="–"/>
        <a:defRPr sz="2000" b="1" kern="1200">
          <a:solidFill>
            <a:schemeClr val="bg1">
              <a:lumMod val="10000"/>
            </a:schemeClr>
          </a:solidFill>
          <a:latin typeface="+mn-lt"/>
          <a:ea typeface="+mn-ea"/>
          <a:cs typeface="+mn-cs"/>
        </a:defRPr>
      </a:lvl4pPr>
      <a:lvl5pPr marL="2057400" indent="-228600" algn="l" rtl="0" eaLnBrk="1" fontAlgn="base" hangingPunct="1">
        <a:spcBef>
          <a:spcPts val="600"/>
        </a:spcBef>
        <a:spcAft>
          <a:spcPts val="600"/>
        </a:spcAft>
        <a:buChar char="»"/>
        <a:defRPr sz="2000" b="1"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9D8453A0-B6B6-4AFD-8DE9-57EAFFD3EC51}"/>
              </a:ext>
            </a:extLst>
          </p:cNvPr>
          <p:cNvSpPr>
            <a:spLocks noGrp="1"/>
          </p:cNvSpPr>
          <p:nvPr>
            <p:ph type="ctrTitle"/>
          </p:nvPr>
        </p:nvSpPr>
        <p:spPr/>
        <p:txBody>
          <a:bodyPr/>
          <a:lstStyle/>
          <a:p>
            <a:r>
              <a:rPr lang="zh-TW" altLang="en-US"/>
              <a:t>第 </a:t>
            </a:r>
            <a:r>
              <a:rPr lang="en-US" altLang="zh-TW"/>
              <a:t>14</a:t>
            </a:r>
            <a:r>
              <a:rPr lang="zh-TW" altLang="en-US"/>
              <a:t> 章</a:t>
            </a:r>
            <a:endParaRPr lang="zh-TW" altLang="en-US" dirty="0"/>
          </a:p>
        </p:txBody>
      </p:sp>
      <p:sp>
        <p:nvSpPr>
          <p:cNvPr id="8" name="副標題 7">
            <a:extLst>
              <a:ext uri="{FF2B5EF4-FFF2-40B4-BE49-F238E27FC236}">
                <a16:creationId xmlns:a16="http://schemas.microsoft.com/office/drawing/2014/main" id="{CD6A0200-48CB-45A2-B8AA-2AB3D11EB6EB}"/>
              </a:ext>
            </a:extLst>
          </p:cNvPr>
          <p:cNvSpPr>
            <a:spLocks noGrp="1"/>
          </p:cNvSpPr>
          <p:nvPr>
            <p:ph type="subTitle" idx="1"/>
          </p:nvPr>
        </p:nvSpPr>
        <p:spPr/>
        <p:txBody>
          <a:bodyPr/>
          <a:lstStyle/>
          <a:p>
            <a:r>
              <a:rPr lang="zh-TW" altLang="en-US"/>
              <a:t>關聯規則</a:t>
            </a:r>
            <a:endParaRPr lang="en-US" altLang="zh-TW"/>
          </a:p>
          <a:p>
            <a:endParaRPr lang="en-US" altLang="zh-TW"/>
          </a:p>
          <a:p>
            <a:r>
              <a:rPr lang="zh-TW" altLang="en-US"/>
              <a:t>沈建文、鍾震耀  著</a:t>
            </a:r>
            <a:endParaRPr lang="zh-TW" altLang="en-US" dirty="0"/>
          </a:p>
        </p:txBody>
      </p:sp>
    </p:spTree>
    <p:extLst>
      <p:ext uri="{BB962C8B-B14F-4D97-AF65-F5344CB8AC3E}">
        <p14:creationId xmlns:p14="http://schemas.microsoft.com/office/powerpoint/2010/main" val="186858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07BA0F-5998-405C-8F57-69BACAFE3430}"/>
              </a:ext>
            </a:extLst>
          </p:cNvPr>
          <p:cNvSpPr>
            <a:spLocks noGrp="1"/>
          </p:cNvSpPr>
          <p:nvPr>
            <p:ph type="title"/>
          </p:nvPr>
        </p:nvSpPr>
        <p:spPr/>
        <p:txBody>
          <a:bodyPr/>
          <a:lstStyle/>
          <a:p>
            <a:r>
              <a:rPr lang="zh-TW" altLang="en-US" dirty="0"/>
              <a:t>支持數量、支持度以及信賴度</a:t>
            </a:r>
          </a:p>
        </p:txBody>
      </p:sp>
      <p:sp>
        <p:nvSpPr>
          <p:cNvPr id="3" name="內容版面配置區 2">
            <a:extLst>
              <a:ext uri="{FF2B5EF4-FFF2-40B4-BE49-F238E27FC236}">
                <a16:creationId xmlns:a16="http://schemas.microsoft.com/office/drawing/2014/main" id="{FAE7E1F4-1CF0-470F-8E92-D93357D0DD1A}"/>
              </a:ext>
            </a:extLst>
          </p:cNvPr>
          <p:cNvSpPr>
            <a:spLocks noGrp="1"/>
          </p:cNvSpPr>
          <p:nvPr>
            <p:ph idx="1"/>
          </p:nvPr>
        </p:nvSpPr>
        <p:spPr/>
        <p:txBody>
          <a:bodyPr/>
          <a:lstStyle/>
          <a:p>
            <a:r>
              <a:rPr lang="zh-TW" altLang="en-US" dirty="0"/>
              <a:t>令 </a:t>
            </a:r>
            <a:r>
              <a:rPr lang="en-US" altLang="zh-TW" dirty="0"/>
              <a:t>X </a:t>
            </a:r>
            <a:r>
              <a:rPr lang="zh-TW" altLang="en-US" dirty="0"/>
              <a:t>與 </a:t>
            </a:r>
            <a:r>
              <a:rPr lang="en-US" altLang="zh-TW" dirty="0"/>
              <a:t>Y </a:t>
            </a:r>
            <a:r>
              <a:rPr lang="zh-TW" altLang="en-US" dirty="0"/>
              <a:t>為 </a:t>
            </a:r>
            <a:r>
              <a:rPr lang="en-US" altLang="zh-TW" dirty="0"/>
              <a:t>I </a:t>
            </a:r>
            <a:r>
              <a:rPr lang="zh-TW" altLang="en-US" dirty="0"/>
              <a:t>的兩個子項目集，假如 </a:t>
            </a:r>
            <a:r>
              <a:rPr lang="en-US" altLang="zh-TW" dirty="0"/>
              <a:t>X </a:t>
            </a:r>
            <a:r>
              <a:rPr lang="zh-TW" altLang="en-US" dirty="0"/>
              <a:t>與 </a:t>
            </a:r>
            <a:r>
              <a:rPr lang="en-US" altLang="zh-TW" dirty="0"/>
              <a:t>Y </a:t>
            </a:r>
            <a:r>
              <a:rPr lang="zh-TW" altLang="en-US" dirty="0"/>
              <a:t>產生關聯規則，則關聯規則可以表示為</a:t>
            </a:r>
            <a:br>
              <a:rPr lang="en-US" altLang="zh-TW" dirty="0"/>
            </a:br>
            <a:br>
              <a:rPr lang="en-US" altLang="zh-TW" dirty="0"/>
            </a:br>
            <a:r>
              <a:rPr lang="en-US" altLang="zh-TW" b="1" dirty="0"/>
              <a:t>X ⇒ Y[s, c] </a:t>
            </a:r>
            <a:r>
              <a:rPr lang="zh-TW" altLang="en-US" b="1" dirty="0"/>
              <a:t>的型式 </a:t>
            </a:r>
            <a:r>
              <a:rPr lang="en-US" altLang="zh-TW" b="1" dirty="0"/>
              <a:t>X, Y ⊆ I</a:t>
            </a:r>
            <a:r>
              <a:rPr lang="zh-TW" altLang="en-US" b="1" dirty="0"/>
              <a:t>，</a:t>
            </a:r>
            <a:br>
              <a:rPr lang="en-US" altLang="zh-TW" b="1" dirty="0"/>
            </a:br>
            <a:r>
              <a:rPr lang="en-US" altLang="zh-TW" b="1" dirty="0"/>
              <a:t>		</a:t>
            </a:r>
            <a:r>
              <a:rPr lang="zh-TW" altLang="en-US" b="1" dirty="0"/>
              <a:t>其中 </a:t>
            </a:r>
            <a:r>
              <a:rPr lang="en-US" altLang="zh-TW" b="1" dirty="0"/>
              <a:t>X, Y ≠ </a:t>
            </a:r>
            <a:r>
              <a:rPr lang="en-US" altLang="zh-TW" b="1" i="1" dirty="0">
                <a:latin typeface="Symbol" panose="05050102010706020507" pitchFamily="18" charset="2"/>
              </a:rPr>
              <a:t>f</a:t>
            </a:r>
            <a:r>
              <a:rPr lang="en-US" altLang="zh-TW" b="1" dirty="0"/>
              <a:t> </a:t>
            </a:r>
            <a:r>
              <a:rPr lang="zh-TW" altLang="en-US" b="1" dirty="0"/>
              <a:t>且 </a:t>
            </a:r>
            <a:r>
              <a:rPr lang="en-US" altLang="zh-TW" b="1" dirty="0"/>
              <a:t>X ∩ Y = </a:t>
            </a:r>
            <a:r>
              <a:rPr lang="en-US" altLang="zh-TW" b="1" i="1" dirty="0">
                <a:latin typeface="Symbol" panose="05050102010706020507" pitchFamily="18" charset="2"/>
              </a:rPr>
              <a:t>f</a:t>
            </a:r>
            <a:r>
              <a:rPr lang="en-US" altLang="zh-TW" b="1" dirty="0"/>
              <a:t> </a:t>
            </a:r>
            <a:r>
              <a:rPr lang="en-US" altLang="zh-TW" dirty="0"/>
              <a:t>		(</a:t>
            </a:r>
            <a:r>
              <a:rPr lang="zh-TW" altLang="en-US" dirty="0"/>
              <a:t>定義 </a:t>
            </a:r>
            <a:r>
              <a:rPr lang="en-US" altLang="zh-TW" dirty="0"/>
              <a:t>14.3)</a:t>
            </a:r>
            <a:endParaRPr lang="zh-TW" altLang="en-US" dirty="0"/>
          </a:p>
        </p:txBody>
      </p:sp>
      <p:sp>
        <p:nvSpPr>
          <p:cNvPr id="4" name="日期版面配置區 3">
            <a:extLst>
              <a:ext uri="{FF2B5EF4-FFF2-40B4-BE49-F238E27FC236}">
                <a16:creationId xmlns:a16="http://schemas.microsoft.com/office/drawing/2014/main" id="{4494CC6B-E1E0-4B32-A5B6-41A1D6AEAF84}"/>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06CFF04C-B6B0-494B-B903-E4A6FA9E087B}"/>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82DD8D48-F305-42B7-8BE8-DC3D064EB724}"/>
              </a:ext>
            </a:extLst>
          </p:cNvPr>
          <p:cNvSpPr>
            <a:spLocks noGrp="1"/>
          </p:cNvSpPr>
          <p:nvPr>
            <p:ph type="sldNum" sz="quarter" idx="12"/>
          </p:nvPr>
        </p:nvSpPr>
        <p:spPr/>
        <p:txBody>
          <a:bodyPr/>
          <a:lstStyle/>
          <a:p>
            <a:fld id="{A69134C5-D3FF-48ED-8AAC-F4BE64BCFA21}" type="slidenum">
              <a:rPr lang="zh-TW" altLang="en-US" smtClean="0"/>
              <a:pPr/>
              <a:t>10</a:t>
            </a:fld>
            <a:endParaRPr lang="zh-TW" altLang="en-US"/>
          </a:p>
        </p:txBody>
      </p:sp>
    </p:spTree>
    <p:extLst>
      <p:ext uri="{BB962C8B-B14F-4D97-AF65-F5344CB8AC3E}">
        <p14:creationId xmlns:p14="http://schemas.microsoft.com/office/powerpoint/2010/main" val="175720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7D5B2F-A404-4189-B6F4-79D66F92EF07}"/>
              </a:ext>
            </a:extLst>
          </p:cNvPr>
          <p:cNvSpPr>
            <a:spLocks noGrp="1"/>
          </p:cNvSpPr>
          <p:nvPr>
            <p:ph type="title"/>
          </p:nvPr>
        </p:nvSpPr>
        <p:spPr/>
        <p:txBody>
          <a:bodyPr/>
          <a:lstStyle/>
          <a:p>
            <a:r>
              <a:rPr lang="zh-TW" altLang="en-US" dirty="0"/>
              <a:t>支持數量、支持度以及信賴度</a:t>
            </a:r>
          </a:p>
        </p:txBody>
      </p:sp>
      <p:sp>
        <p:nvSpPr>
          <p:cNvPr id="3" name="內容版面配置區 2">
            <a:extLst>
              <a:ext uri="{FF2B5EF4-FFF2-40B4-BE49-F238E27FC236}">
                <a16:creationId xmlns:a16="http://schemas.microsoft.com/office/drawing/2014/main" id="{B1577523-504C-44C6-8268-1203C34CE08E}"/>
              </a:ext>
            </a:extLst>
          </p:cNvPr>
          <p:cNvSpPr>
            <a:spLocks noGrp="1"/>
          </p:cNvSpPr>
          <p:nvPr>
            <p:ph idx="1"/>
          </p:nvPr>
        </p:nvSpPr>
        <p:spPr/>
        <p:txBody>
          <a:bodyPr/>
          <a:lstStyle/>
          <a:p>
            <a:r>
              <a:rPr lang="zh-TW" altLang="en-US" dirty="0"/>
              <a:t>例如 </a:t>
            </a:r>
            <a:r>
              <a:rPr lang="en-US" altLang="zh-TW" dirty="0"/>
              <a:t>X </a:t>
            </a:r>
            <a:r>
              <a:rPr lang="zh-TW" altLang="en-US" dirty="0"/>
              <a:t>與 </a:t>
            </a:r>
            <a:r>
              <a:rPr lang="en-US" altLang="zh-TW" dirty="0"/>
              <a:t>Y </a:t>
            </a:r>
            <a:r>
              <a:rPr lang="zh-TW" altLang="en-US" dirty="0"/>
              <a:t>分別為</a:t>
            </a:r>
            <a:r>
              <a:rPr lang="en-US" altLang="zh-TW" dirty="0"/>
              <a:t>{</a:t>
            </a:r>
            <a:r>
              <a:rPr lang="zh-TW" altLang="en-US" dirty="0"/>
              <a:t>飯糰</a:t>
            </a:r>
            <a:r>
              <a:rPr lang="en-US" altLang="zh-TW" dirty="0"/>
              <a:t>, </a:t>
            </a:r>
            <a:r>
              <a:rPr lang="zh-TW" altLang="en-US" dirty="0"/>
              <a:t>豆漿</a:t>
            </a:r>
            <a:r>
              <a:rPr lang="en-US" altLang="zh-TW" dirty="0"/>
              <a:t>} </a:t>
            </a:r>
            <a:r>
              <a:rPr lang="zh-TW" altLang="en-US" dirty="0"/>
              <a:t>與 </a:t>
            </a:r>
            <a:r>
              <a:rPr lang="en-US" altLang="zh-TW" dirty="0"/>
              <a:t>{</a:t>
            </a:r>
            <a:r>
              <a:rPr lang="zh-TW" altLang="en-US" dirty="0"/>
              <a:t>啤酒</a:t>
            </a:r>
            <a:r>
              <a:rPr lang="en-US" altLang="zh-TW" dirty="0"/>
              <a:t>}</a:t>
            </a:r>
            <a:r>
              <a:rPr lang="zh-TW" altLang="en-US" dirty="0"/>
              <a:t>，則所產生的關聯規則可以表示為 </a:t>
            </a:r>
            <a:r>
              <a:rPr lang="en-US" altLang="zh-TW" dirty="0"/>
              <a:t>{</a:t>
            </a:r>
            <a:r>
              <a:rPr lang="zh-TW" altLang="en-US" dirty="0"/>
              <a:t>飯糰</a:t>
            </a:r>
            <a:r>
              <a:rPr lang="en-US" altLang="zh-TW" dirty="0"/>
              <a:t>, </a:t>
            </a:r>
            <a:r>
              <a:rPr lang="zh-TW" altLang="en-US" dirty="0"/>
              <a:t>豆漿</a:t>
            </a:r>
            <a:r>
              <a:rPr lang="en-US" altLang="zh-TW" dirty="0"/>
              <a:t>} </a:t>
            </a:r>
            <a:r>
              <a:rPr lang="zh-TW" altLang="en-US" dirty="0"/>
              <a:t>⇒ </a:t>
            </a:r>
            <a:r>
              <a:rPr lang="en-US" altLang="zh-TW" dirty="0"/>
              <a:t>{</a:t>
            </a:r>
            <a:r>
              <a:rPr lang="zh-TW" altLang="en-US" dirty="0"/>
              <a:t>啤酒</a:t>
            </a:r>
            <a:r>
              <a:rPr lang="en-US" altLang="zh-TW" dirty="0"/>
              <a:t>}[20%, 33%]</a:t>
            </a:r>
            <a:r>
              <a:rPr lang="zh-TW" altLang="en-US" dirty="0"/>
              <a:t>，其中 </a:t>
            </a:r>
            <a:r>
              <a:rPr lang="en-US" altLang="zh-TW" dirty="0"/>
              <a:t>{</a:t>
            </a:r>
            <a:r>
              <a:rPr lang="zh-TW" altLang="en-US" dirty="0"/>
              <a:t>飯糰</a:t>
            </a:r>
            <a:r>
              <a:rPr lang="en-US" altLang="zh-TW" dirty="0"/>
              <a:t>, </a:t>
            </a:r>
            <a:r>
              <a:rPr lang="zh-TW" altLang="en-US" dirty="0"/>
              <a:t>豆漿</a:t>
            </a:r>
            <a:r>
              <a:rPr lang="en-US" altLang="zh-TW" dirty="0"/>
              <a:t>} </a:t>
            </a:r>
            <a:r>
              <a:rPr lang="zh-TW" altLang="en-US" dirty="0"/>
              <a:t>為先導項目集，</a:t>
            </a:r>
            <a:r>
              <a:rPr lang="en-US" altLang="zh-TW" dirty="0"/>
              <a:t>{</a:t>
            </a:r>
            <a:r>
              <a:rPr lang="zh-TW" altLang="en-US" dirty="0"/>
              <a:t>啤酒</a:t>
            </a:r>
            <a:r>
              <a:rPr lang="en-US" altLang="zh-TW" dirty="0"/>
              <a:t>} </a:t>
            </a:r>
            <a:r>
              <a:rPr lang="zh-TW" altLang="en-US" dirty="0"/>
              <a:t>為後繼項目集，關聯規則的強度，可由 </a:t>
            </a:r>
            <a:r>
              <a:rPr lang="en-US" altLang="zh-TW" dirty="0"/>
              <a:t>s </a:t>
            </a:r>
            <a:r>
              <a:rPr lang="zh-TW" altLang="en-US" dirty="0"/>
              <a:t>與 </a:t>
            </a:r>
            <a:r>
              <a:rPr lang="en-US" altLang="zh-TW" dirty="0"/>
              <a:t>c </a:t>
            </a:r>
            <a:r>
              <a:rPr lang="zh-TW" altLang="en-US" dirty="0"/>
              <a:t>來表達，</a:t>
            </a:r>
            <a:r>
              <a:rPr lang="en-US" altLang="zh-TW" dirty="0"/>
              <a:t>s </a:t>
            </a:r>
            <a:r>
              <a:rPr lang="zh-TW" altLang="en-US" dirty="0"/>
              <a:t>稱為支持度 </a:t>
            </a:r>
            <a:r>
              <a:rPr lang="en-US" altLang="zh-TW" dirty="0"/>
              <a:t>(Support)</a:t>
            </a:r>
            <a:r>
              <a:rPr lang="zh-TW" altLang="en-US" dirty="0"/>
              <a:t>，</a:t>
            </a:r>
            <a:r>
              <a:rPr lang="en-US" altLang="zh-TW" dirty="0"/>
              <a:t>c </a:t>
            </a:r>
            <a:r>
              <a:rPr lang="zh-TW" altLang="en-US" dirty="0"/>
              <a:t>稱為信賴度 </a:t>
            </a:r>
            <a:r>
              <a:rPr lang="en-US" altLang="zh-TW" dirty="0"/>
              <a:t>(Confidence) </a:t>
            </a:r>
            <a:r>
              <a:rPr lang="zh-TW" altLang="en-US" dirty="0"/>
              <a:t>或信心水準</a:t>
            </a:r>
            <a:endParaRPr lang="en-US" altLang="zh-TW" dirty="0"/>
          </a:p>
          <a:p>
            <a:r>
              <a:rPr lang="zh-TW" altLang="en-US" dirty="0"/>
              <a:t>在 </a:t>
            </a:r>
            <a:r>
              <a:rPr lang="en-US" altLang="zh-TW" dirty="0"/>
              <a:t>{</a:t>
            </a:r>
            <a:r>
              <a:rPr lang="zh-TW" altLang="en-US" dirty="0"/>
              <a:t>飯糰</a:t>
            </a:r>
            <a:r>
              <a:rPr lang="en-US" altLang="zh-TW" dirty="0"/>
              <a:t>, </a:t>
            </a:r>
            <a:r>
              <a:rPr lang="zh-TW" altLang="en-US" dirty="0"/>
              <a:t>豆漿</a:t>
            </a:r>
            <a:r>
              <a:rPr lang="en-US" altLang="zh-TW" dirty="0"/>
              <a:t>} </a:t>
            </a:r>
            <a:r>
              <a:rPr lang="zh-TW" altLang="en-US" dirty="0"/>
              <a:t>⇒ </a:t>
            </a:r>
            <a:r>
              <a:rPr lang="en-US" altLang="zh-TW" dirty="0"/>
              <a:t>{</a:t>
            </a:r>
            <a:r>
              <a:rPr lang="zh-TW" altLang="en-US" dirty="0"/>
              <a:t>啤酒</a:t>
            </a:r>
            <a:r>
              <a:rPr lang="en-US" altLang="zh-TW" dirty="0"/>
              <a:t>}</a:t>
            </a:r>
            <a:r>
              <a:rPr lang="zh-TW" altLang="en-US" dirty="0"/>
              <a:t> </a:t>
            </a:r>
            <a:r>
              <a:rPr lang="en-US" altLang="zh-TW" dirty="0"/>
              <a:t>[20%, 33%] </a:t>
            </a:r>
            <a:r>
              <a:rPr lang="zh-TW" altLang="en-US" dirty="0"/>
              <a:t>規則中呈現出的管理意涵為所有交易中，有 </a:t>
            </a:r>
            <a:r>
              <a:rPr lang="en-US" altLang="zh-TW" dirty="0"/>
              <a:t>20% </a:t>
            </a:r>
            <a:r>
              <a:rPr lang="zh-TW" altLang="en-US" dirty="0"/>
              <a:t>的交易是一起購買飯糰、豆漿與啤酒，信賴度為 </a:t>
            </a:r>
            <a:r>
              <a:rPr lang="en-US" altLang="zh-TW" dirty="0"/>
              <a:t>33% </a:t>
            </a:r>
            <a:r>
              <a:rPr lang="zh-TW" altLang="en-US" dirty="0"/>
              <a:t>的意義代表著在購買飯糰與豆漿的顧客中，有 </a:t>
            </a:r>
            <a:r>
              <a:rPr lang="en-US" altLang="zh-TW" dirty="0"/>
              <a:t>33% </a:t>
            </a:r>
            <a:r>
              <a:rPr lang="zh-TW" altLang="en-US" dirty="0"/>
              <a:t>的信心程度會同時購買啤酒</a:t>
            </a:r>
          </a:p>
        </p:txBody>
      </p:sp>
      <p:sp>
        <p:nvSpPr>
          <p:cNvPr id="4" name="日期版面配置區 3">
            <a:extLst>
              <a:ext uri="{FF2B5EF4-FFF2-40B4-BE49-F238E27FC236}">
                <a16:creationId xmlns:a16="http://schemas.microsoft.com/office/drawing/2014/main" id="{DDA9E511-5796-4CBC-94D0-BF8C78075F53}"/>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A5BCDDE9-FF3E-4002-A81A-ABF3B40B3BD7}"/>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13A6FE97-DE5C-4CCE-B9E1-29C6C2F8368E}"/>
              </a:ext>
            </a:extLst>
          </p:cNvPr>
          <p:cNvSpPr>
            <a:spLocks noGrp="1"/>
          </p:cNvSpPr>
          <p:nvPr>
            <p:ph type="sldNum" sz="quarter" idx="12"/>
          </p:nvPr>
        </p:nvSpPr>
        <p:spPr/>
        <p:txBody>
          <a:bodyPr/>
          <a:lstStyle/>
          <a:p>
            <a:fld id="{A69134C5-D3FF-48ED-8AAC-F4BE64BCFA21}" type="slidenum">
              <a:rPr lang="zh-TW" altLang="en-US" smtClean="0"/>
              <a:pPr/>
              <a:t>11</a:t>
            </a:fld>
            <a:endParaRPr lang="zh-TW" altLang="en-US"/>
          </a:p>
        </p:txBody>
      </p:sp>
    </p:spTree>
    <p:extLst>
      <p:ext uri="{BB962C8B-B14F-4D97-AF65-F5344CB8AC3E}">
        <p14:creationId xmlns:p14="http://schemas.microsoft.com/office/powerpoint/2010/main" val="83143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0AADE2-D985-457A-831D-57D27A9F11AA}"/>
              </a:ext>
            </a:extLst>
          </p:cNvPr>
          <p:cNvSpPr>
            <a:spLocks noGrp="1"/>
          </p:cNvSpPr>
          <p:nvPr>
            <p:ph type="title"/>
          </p:nvPr>
        </p:nvSpPr>
        <p:spPr/>
        <p:txBody>
          <a:bodyPr/>
          <a:lstStyle/>
          <a:p>
            <a:r>
              <a:rPr lang="zh-TW" altLang="en-US" dirty="0"/>
              <a:t>支持數量、支持度以及信賴度</a:t>
            </a:r>
          </a:p>
        </p:txBody>
      </p:sp>
      <p:sp>
        <p:nvSpPr>
          <p:cNvPr id="4" name="日期版面配置區 3">
            <a:extLst>
              <a:ext uri="{FF2B5EF4-FFF2-40B4-BE49-F238E27FC236}">
                <a16:creationId xmlns:a16="http://schemas.microsoft.com/office/drawing/2014/main" id="{D89A4DA1-CCE9-42DE-9865-71640533D343}"/>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FA2902A6-588C-4591-9D66-9C596695879A}"/>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56A2D6EB-10E4-4CE3-8C53-C4B93FE1B7E6}"/>
              </a:ext>
            </a:extLst>
          </p:cNvPr>
          <p:cNvSpPr>
            <a:spLocks noGrp="1"/>
          </p:cNvSpPr>
          <p:nvPr>
            <p:ph type="sldNum" sz="quarter" idx="12"/>
          </p:nvPr>
        </p:nvSpPr>
        <p:spPr/>
        <p:txBody>
          <a:bodyPr/>
          <a:lstStyle/>
          <a:p>
            <a:fld id="{A69134C5-D3FF-48ED-8AAC-F4BE64BCFA21}" type="slidenum">
              <a:rPr lang="zh-TW" altLang="en-US" smtClean="0"/>
              <a:pPr/>
              <a:t>12</a:t>
            </a:fld>
            <a:endParaRPr lang="zh-TW" altLang="en-US"/>
          </a:p>
        </p:txBody>
      </p:sp>
      <p:sp>
        <p:nvSpPr>
          <p:cNvPr id="11" name="內容版面配置區 10">
            <a:extLst>
              <a:ext uri="{FF2B5EF4-FFF2-40B4-BE49-F238E27FC236}">
                <a16:creationId xmlns:a16="http://schemas.microsoft.com/office/drawing/2014/main" id="{6471919A-0338-4861-B460-FFF722133E62}"/>
              </a:ext>
            </a:extLst>
          </p:cNvPr>
          <p:cNvSpPr>
            <a:spLocks noGrp="1"/>
          </p:cNvSpPr>
          <p:nvPr>
            <p:ph idx="1"/>
          </p:nvPr>
        </p:nvSpPr>
        <p:spPr/>
        <p:txBody>
          <a:bodyPr/>
          <a:lstStyle/>
          <a:p>
            <a:r>
              <a:rPr lang="zh-TW" altLang="en-US" dirty="0"/>
              <a:t>綜合上述可以將關聯規則的支持度 </a:t>
            </a:r>
            <a:r>
              <a:rPr lang="en-US" altLang="zh-TW" dirty="0"/>
              <a:t>s </a:t>
            </a:r>
            <a:r>
              <a:rPr lang="zh-TW" altLang="en-US" dirty="0"/>
              <a:t>以公式 </a:t>
            </a:r>
            <a:r>
              <a:rPr lang="en-US" altLang="zh-TW" dirty="0"/>
              <a:t>14.1 </a:t>
            </a:r>
            <a:r>
              <a:rPr lang="zh-TW" altLang="en-US" dirty="0"/>
              <a:t>表示：</a:t>
            </a:r>
            <a:endParaRPr lang="en-US" altLang="zh-TW" dirty="0"/>
          </a:p>
          <a:p>
            <a:endParaRPr lang="en-US" altLang="zh-TW" dirty="0"/>
          </a:p>
          <a:p>
            <a:endParaRPr lang="en-US" altLang="zh-TW" dirty="0"/>
          </a:p>
          <a:p>
            <a:r>
              <a:rPr lang="zh-TW" altLang="en-US" dirty="0"/>
              <a:t>關聯規則的信賴度 </a:t>
            </a:r>
            <a:r>
              <a:rPr lang="en-US" altLang="zh-TW" dirty="0"/>
              <a:t>c </a:t>
            </a:r>
            <a:r>
              <a:rPr lang="zh-TW" altLang="en-US" dirty="0"/>
              <a:t>以公式 </a:t>
            </a:r>
            <a:r>
              <a:rPr lang="en-US" altLang="zh-TW" dirty="0"/>
              <a:t>14.2 </a:t>
            </a:r>
            <a:r>
              <a:rPr lang="zh-TW" altLang="en-US" dirty="0"/>
              <a:t>表示：</a:t>
            </a:r>
          </a:p>
        </p:txBody>
      </p:sp>
      <p:pic>
        <p:nvPicPr>
          <p:cNvPr id="12" name="圖片 11">
            <a:extLst>
              <a:ext uri="{FF2B5EF4-FFF2-40B4-BE49-F238E27FC236}">
                <a16:creationId xmlns:a16="http://schemas.microsoft.com/office/drawing/2014/main" id="{9BA79558-0DC7-42BB-A776-48520FAD926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47728" y="2276872"/>
            <a:ext cx="7827645" cy="840105"/>
          </a:xfrm>
          <a:prstGeom prst="rect">
            <a:avLst/>
          </a:prstGeom>
        </p:spPr>
      </p:pic>
      <p:pic>
        <p:nvPicPr>
          <p:cNvPr id="13" name="圖片 12">
            <a:extLst>
              <a:ext uri="{FF2B5EF4-FFF2-40B4-BE49-F238E27FC236}">
                <a16:creationId xmlns:a16="http://schemas.microsoft.com/office/drawing/2014/main" id="{DEA90BC5-652E-4EC3-BB8B-85339DCA51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81324" y="4077072"/>
            <a:ext cx="9194483" cy="1586865"/>
          </a:xfrm>
          <a:prstGeom prst="rect">
            <a:avLst/>
          </a:prstGeom>
        </p:spPr>
      </p:pic>
    </p:spTree>
    <p:extLst>
      <p:ext uri="{BB962C8B-B14F-4D97-AF65-F5344CB8AC3E}">
        <p14:creationId xmlns:p14="http://schemas.microsoft.com/office/powerpoint/2010/main" val="427254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5D770A-F26E-444B-8BA1-E7EDCC9A6540}"/>
              </a:ext>
            </a:extLst>
          </p:cNvPr>
          <p:cNvSpPr>
            <a:spLocks noGrp="1"/>
          </p:cNvSpPr>
          <p:nvPr>
            <p:ph type="title"/>
          </p:nvPr>
        </p:nvSpPr>
        <p:spPr/>
        <p:txBody>
          <a:bodyPr/>
          <a:lstStyle/>
          <a:p>
            <a:r>
              <a:rPr lang="zh-TW" altLang="en-US" dirty="0"/>
              <a:t>關聯規則方法所採取的策略與步驟</a:t>
            </a:r>
          </a:p>
        </p:txBody>
      </p:sp>
      <p:sp>
        <p:nvSpPr>
          <p:cNvPr id="11" name="內容版面配置區 10">
            <a:extLst>
              <a:ext uri="{FF2B5EF4-FFF2-40B4-BE49-F238E27FC236}">
                <a16:creationId xmlns:a16="http://schemas.microsoft.com/office/drawing/2014/main" id="{F164EC83-C5F9-46F0-8906-E4D0A29A3F42}"/>
              </a:ext>
            </a:extLst>
          </p:cNvPr>
          <p:cNvSpPr>
            <a:spLocks noGrp="1"/>
          </p:cNvSpPr>
          <p:nvPr>
            <p:ph idx="1"/>
          </p:nvPr>
        </p:nvSpPr>
        <p:spPr/>
        <p:txBody>
          <a:bodyPr/>
          <a:lstStyle/>
          <a:p>
            <a:r>
              <a:rPr lang="zh-TW" altLang="en-US" dirty="0"/>
              <a:t>關聯規則方法所採取的策略是將問題切為兩項工作步驟來進行，如圖 </a:t>
            </a:r>
            <a:r>
              <a:rPr lang="en-US" altLang="zh-TW" dirty="0"/>
              <a:t>14-4 </a:t>
            </a:r>
            <a:r>
              <a:rPr lang="zh-TW" altLang="en-US" dirty="0"/>
              <a:t>所示</a:t>
            </a:r>
          </a:p>
        </p:txBody>
      </p:sp>
      <p:sp>
        <p:nvSpPr>
          <p:cNvPr id="4" name="日期版面配置區 3">
            <a:extLst>
              <a:ext uri="{FF2B5EF4-FFF2-40B4-BE49-F238E27FC236}">
                <a16:creationId xmlns:a16="http://schemas.microsoft.com/office/drawing/2014/main" id="{504ADBBF-8DC8-46D3-9533-961856B0084E}"/>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722A3FC4-6EFB-4580-9E23-60FD095A2938}"/>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44115B12-AC50-41E4-849F-30B0AC96DAA2}"/>
              </a:ext>
            </a:extLst>
          </p:cNvPr>
          <p:cNvSpPr>
            <a:spLocks noGrp="1"/>
          </p:cNvSpPr>
          <p:nvPr>
            <p:ph type="sldNum" sz="quarter" idx="12"/>
          </p:nvPr>
        </p:nvSpPr>
        <p:spPr/>
        <p:txBody>
          <a:bodyPr/>
          <a:lstStyle/>
          <a:p>
            <a:fld id="{A69134C5-D3FF-48ED-8AAC-F4BE64BCFA21}" type="slidenum">
              <a:rPr lang="zh-TW" altLang="en-US" smtClean="0"/>
              <a:pPr/>
              <a:t>13</a:t>
            </a:fld>
            <a:endParaRPr lang="zh-TW" altLang="en-US"/>
          </a:p>
        </p:txBody>
      </p:sp>
      <p:pic>
        <p:nvPicPr>
          <p:cNvPr id="12" name="圖片 11">
            <a:extLst>
              <a:ext uri="{FF2B5EF4-FFF2-40B4-BE49-F238E27FC236}">
                <a16:creationId xmlns:a16="http://schemas.microsoft.com/office/drawing/2014/main" id="{6C1A78EF-DFA9-4684-8BE2-BCDD08E44F3A}"/>
              </a:ext>
            </a:extLst>
          </p:cNvPr>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3143672" y="2543256"/>
            <a:ext cx="4800340" cy="3829874"/>
          </a:xfrm>
          <a:prstGeom prst="rect">
            <a:avLst/>
          </a:prstGeom>
        </p:spPr>
      </p:pic>
    </p:spTree>
    <p:extLst>
      <p:ext uri="{BB962C8B-B14F-4D97-AF65-F5344CB8AC3E}">
        <p14:creationId xmlns:p14="http://schemas.microsoft.com/office/powerpoint/2010/main" val="238781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0F3F8B-CA6A-4432-A570-2D350F26B52D}"/>
              </a:ext>
            </a:extLst>
          </p:cNvPr>
          <p:cNvSpPr>
            <a:spLocks noGrp="1"/>
          </p:cNvSpPr>
          <p:nvPr>
            <p:ph type="title"/>
          </p:nvPr>
        </p:nvSpPr>
        <p:spPr/>
        <p:txBody>
          <a:bodyPr/>
          <a:lstStyle/>
          <a:p>
            <a:r>
              <a:rPr lang="zh-TW" altLang="en-US" dirty="0"/>
              <a:t>關聯規則方法所採取的策略與步驟</a:t>
            </a:r>
          </a:p>
        </p:txBody>
      </p:sp>
      <p:sp>
        <p:nvSpPr>
          <p:cNvPr id="3" name="內容版面配置區 2">
            <a:extLst>
              <a:ext uri="{FF2B5EF4-FFF2-40B4-BE49-F238E27FC236}">
                <a16:creationId xmlns:a16="http://schemas.microsoft.com/office/drawing/2014/main" id="{03AB075D-F76D-4DA0-9591-CD8D74D88863}"/>
              </a:ext>
            </a:extLst>
          </p:cNvPr>
          <p:cNvSpPr>
            <a:spLocks noGrp="1"/>
          </p:cNvSpPr>
          <p:nvPr>
            <p:ph idx="1"/>
          </p:nvPr>
        </p:nvSpPr>
        <p:spPr/>
        <p:txBody>
          <a:bodyPr/>
          <a:lstStyle/>
          <a:p>
            <a:r>
              <a:rPr lang="zh-TW" altLang="en-US" b="1" dirty="0"/>
              <a:t>步驟一：找出所有頻繁項目集 </a:t>
            </a:r>
            <a:r>
              <a:rPr lang="en-US" altLang="zh-TW" b="1" dirty="0"/>
              <a:t>(Frequent Itemset)</a:t>
            </a:r>
          </a:p>
          <a:p>
            <a:pPr lvl="1"/>
            <a:r>
              <a:rPr lang="zh-TW" altLang="en-US" dirty="0"/>
              <a:t>此步驟主要目的是從交易資料庫中找尋所有滿足最小支持度 </a:t>
            </a:r>
            <a:r>
              <a:rPr lang="en-US" altLang="zh-TW" dirty="0"/>
              <a:t>(Minimum</a:t>
            </a:r>
            <a:r>
              <a:rPr lang="zh-TW" altLang="en-US" dirty="0"/>
              <a:t> </a:t>
            </a:r>
            <a:r>
              <a:rPr lang="en-US" altLang="zh-TW" dirty="0"/>
              <a:t>Support) </a:t>
            </a:r>
            <a:r>
              <a:rPr lang="zh-TW" altLang="en-US" dirty="0"/>
              <a:t>門檻值的項目集，這些項目集被稱為頻繁項目集 </a:t>
            </a:r>
            <a:r>
              <a:rPr lang="en-US" altLang="zh-TW" dirty="0"/>
              <a:t>(Frequent Itemset)</a:t>
            </a:r>
            <a:r>
              <a:rPr lang="zh-TW" altLang="en-US" dirty="0"/>
              <a:t>，有時也稱為高頻項目集</a:t>
            </a:r>
            <a:endParaRPr lang="en-US" altLang="zh-TW" dirty="0"/>
          </a:p>
          <a:p>
            <a:pPr lvl="1"/>
            <a:r>
              <a:rPr lang="zh-TW" altLang="en-US" dirty="0"/>
              <a:t>最小支持度常以 </a:t>
            </a:r>
            <a:r>
              <a:rPr lang="en-US" altLang="zh-TW" i="1" dirty="0" err="1"/>
              <a:t>minsup</a:t>
            </a:r>
            <a:r>
              <a:rPr lang="en-US" altLang="zh-TW" i="1" dirty="0"/>
              <a:t> </a:t>
            </a:r>
            <a:r>
              <a:rPr lang="zh-TW" altLang="en-US" dirty="0"/>
              <a:t>縮寫表示，此門檻值的大小通常是由關聯規則分析師 </a:t>
            </a:r>
            <a:r>
              <a:rPr lang="en-US" altLang="zh-TW" dirty="0"/>
              <a:t>(</a:t>
            </a:r>
            <a:r>
              <a:rPr lang="zh-TW" altLang="en-US" dirty="0"/>
              <a:t>人為</a:t>
            </a:r>
            <a:r>
              <a:rPr lang="en-US" altLang="zh-TW" dirty="0"/>
              <a:t>) </a:t>
            </a:r>
            <a:r>
              <a:rPr lang="zh-TW" altLang="en-US" dirty="0"/>
              <a:t>依照其資料分析的需求來決定</a:t>
            </a:r>
            <a:endParaRPr lang="en-US" altLang="zh-TW" dirty="0"/>
          </a:p>
          <a:p>
            <a:pPr lvl="1"/>
            <a:r>
              <a:rPr lang="zh-TW" altLang="en-US" dirty="0"/>
              <a:t>一般而言，如果 </a:t>
            </a:r>
            <a:r>
              <a:rPr lang="en-US" altLang="zh-TW" i="1" dirty="0" err="1"/>
              <a:t>minsup</a:t>
            </a:r>
            <a:r>
              <a:rPr lang="en-US" altLang="zh-TW" i="1" dirty="0"/>
              <a:t> </a:t>
            </a:r>
            <a:r>
              <a:rPr lang="zh-TW" altLang="en-US" dirty="0"/>
              <a:t>設定值越大，則交易資料庫中的交易頻率需要很高的項目集才有辦法被發現，所以頻繁項目集的數量就會較少，此時可能比較有趣的規則 </a:t>
            </a:r>
            <a:r>
              <a:rPr lang="en-US" altLang="zh-TW" dirty="0"/>
              <a:t>(Interesting Rules) </a:t>
            </a:r>
            <a:r>
              <a:rPr lang="zh-TW" altLang="en-US" dirty="0"/>
              <a:t>會被犧牲掉而未出現在結果中</a:t>
            </a:r>
          </a:p>
        </p:txBody>
      </p:sp>
      <p:sp>
        <p:nvSpPr>
          <p:cNvPr id="4" name="日期版面配置區 3">
            <a:extLst>
              <a:ext uri="{FF2B5EF4-FFF2-40B4-BE49-F238E27FC236}">
                <a16:creationId xmlns:a16="http://schemas.microsoft.com/office/drawing/2014/main" id="{D397A469-0ACA-4D72-8328-C5282E8BDC92}"/>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C925D079-8B63-4A71-97F9-4B26A353D51A}"/>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0CEE9AED-D9D8-48E0-9739-231C635CEB60}"/>
              </a:ext>
            </a:extLst>
          </p:cNvPr>
          <p:cNvSpPr>
            <a:spLocks noGrp="1"/>
          </p:cNvSpPr>
          <p:nvPr>
            <p:ph type="sldNum" sz="quarter" idx="12"/>
          </p:nvPr>
        </p:nvSpPr>
        <p:spPr/>
        <p:txBody>
          <a:bodyPr/>
          <a:lstStyle/>
          <a:p>
            <a:fld id="{A69134C5-D3FF-48ED-8AAC-F4BE64BCFA21}" type="slidenum">
              <a:rPr lang="zh-TW" altLang="en-US" smtClean="0"/>
              <a:pPr/>
              <a:t>14</a:t>
            </a:fld>
            <a:endParaRPr lang="zh-TW" altLang="en-US"/>
          </a:p>
        </p:txBody>
      </p:sp>
    </p:spTree>
    <p:extLst>
      <p:ext uri="{BB962C8B-B14F-4D97-AF65-F5344CB8AC3E}">
        <p14:creationId xmlns:p14="http://schemas.microsoft.com/office/powerpoint/2010/main" val="89350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DF0A09CE-14C6-41C1-AB71-C090D0299D34}"/>
              </a:ext>
            </a:extLst>
          </p:cNvPr>
          <p:cNvSpPr>
            <a:spLocks noGrp="1"/>
          </p:cNvSpPr>
          <p:nvPr>
            <p:ph type="title"/>
          </p:nvPr>
        </p:nvSpPr>
        <p:spPr/>
        <p:txBody>
          <a:bodyPr/>
          <a:lstStyle/>
          <a:p>
            <a:r>
              <a:rPr lang="zh-TW" altLang="en-US" dirty="0"/>
              <a:t>關聯規則方法所採取的策略與步驟</a:t>
            </a:r>
          </a:p>
        </p:txBody>
      </p:sp>
      <p:sp>
        <p:nvSpPr>
          <p:cNvPr id="3" name="內容版面配置區 2">
            <a:extLst>
              <a:ext uri="{FF2B5EF4-FFF2-40B4-BE49-F238E27FC236}">
                <a16:creationId xmlns:a16="http://schemas.microsoft.com/office/drawing/2014/main" id="{DC71F6BA-8CA9-4BBB-BFAA-174A90EE28FC}"/>
              </a:ext>
            </a:extLst>
          </p:cNvPr>
          <p:cNvSpPr>
            <a:spLocks noGrp="1"/>
          </p:cNvSpPr>
          <p:nvPr>
            <p:ph idx="1"/>
          </p:nvPr>
        </p:nvSpPr>
        <p:spPr/>
        <p:txBody>
          <a:bodyPr/>
          <a:lstStyle/>
          <a:p>
            <a:r>
              <a:rPr lang="zh-TW" altLang="en-US" b="1" dirty="0"/>
              <a:t>步驟二：由頻繁項目集來產生強關聯規則 </a:t>
            </a:r>
            <a:r>
              <a:rPr lang="en-US" altLang="zh-TW" b="1" dirty="0"/>
              <a:t>(Strong Rules)</a:t>
            </a:r>
          </a:p>
          <a:p>
            <a:pPr lvl="1"/>
            <a:r>
              <a:rPr lang="zh-TW" altLang="en-US" dirty="0"/>
              <a:t>從步驟一的結果中，萃取所有具高度信賴度的關聯規則，即這些規則除了必須滿足步驟一中的最小支持度 </a:t>
            </a:r>
            <a:r>
              <a:rPr lang="en-US" altLang="zh-TW" dirty="0"/>
              <a:t>(</a:t>
            </a:r>
            <a:r>
              <a:rPr lang="en-US" altLang="zh-TW" i="1" dirty="0" err="1"/>
              <a:t>minsup</a:t>
            </a:r>
            <a:r>
              <a:rPr lang="en-US" altLang="zh-TW" dirty="0"/>
              <a:t>) </a:t>
            </a:r>
            <a:r>
              <a:rPr lang="zh-TW" altLang="en-US" dirty="0"/>
              <a:t>門檻值，而且還進一步需要滿足最小信賴度 </a:t>
            </a:r>
            <a:r>
              <a:rPr lang="en-US" altLang="zh-TW" dirty="0"/>
              <a:t>(Minimum Confidence) </a:t>
            </a:r>
            <a:r>
              <a:rPr lang="zh-TW" altLang="en-US" dirty="0"/>
              <a:t>的門檻值，因此以強關聯規則 </a:t>
            </a:r>
            <a:r>
              <a:rPr lang="en-US" altLang="zh-TW" dirty="0"/>
              <a:t>(Strong</a:t>
            </a:r>
            <a:r>
              <a:rPr lang="zh-TW" altLang="en-US" dirty="0"/>
              <a:t> </a:t>
            </a:r>
            <a:r>
              <a:rPr lang="en-US" altLang="zh-TW" dirty="0"/>
              <a:t>Rules) </a:t>
            </a:r>
            <a:r>
              <a:rPr lang="zh-TW" altLang="en-US" dirty="0"/>
              <a:t>稱之，最小信賴度常以 </a:t>
            </a:r>
            <a:r>
              <a:rPr lang="en-US" altLang="zh-TW" i="1" dirty="0" err="1"/>
              <a:t>minconf</a:t>
            </a:r>
            <a:r>
              <a:rPr lang="en-US" altLang="zh-TW" dirty="0"/>
              <a:t> </a:t>
            </a:r>
            <a:r>
              <a:rPr lang="zh-TW" altLang="en-US" dirty="0"/>
              <a:t>縮寫表示</a:t>
            </a:r>
            <a:endParaRPr lang="en-US" altLang="zh-TW" dirty="0"/>
          </a:p>
          <a:p>
            <a:pPr lvl="1"/>
            <a:r>
              <a:rPr lang="zh-TW" altLang="en-US" dirty="0"/>
              <a:t>關聯規則探勘的整體效能決定於步驟一所花的計算時間，例如國內某知名中型超商，交易資料庫中累積有 </a:t>
            </a:r>
            <a:r>
              <a:rPr lang="en-US" altLang="zh-TW" dirty="0"/>
              <a:t>3 </a:t>
            </a:r>
            <a:r>
              <a:rPr lang="zh-TW" altLang="en-US" dirty="0"/>
              <a:t>萬種交易商品品項，即令 </a:t>
            </a:r>
            <a:r>
              <a:rPr lang="en-US" altLang="zh-TW" dirty="0"/>
              <a:t>N = 30,000</a:t>
            </a:r>
            <a:r>
              <a:rPr lang="zh-TW" altLang="en-US" dirty="0"/>
              <a:t>，可能組合所產生的 </a:t>
            </a:r>
            <a:r>
              <a:rPr lang="en-US" altLang="zh-TW" dirty="0"/>
              <a:t>Itemset </a:t>
            </a:r>
            <a:r>
              <a:rPr lang="zh-TW" altLang="en-US" dirty="0"/>
              <a:t>的數量為 </a:t>
            </a:r>
            <a:r>
              <a:rPr lang="en-US" altLang="zh-TW" dirty="0"/>
              <a:t>2</a:t>
            </a:r>
            <a:r>
              <a:rPr lang="en-US" altLang="zh-TW" baseline="30000" dirty="0"/>
              <a:t>30000 </a:t>
            </a:r>
            <a:r>
              <a:rPr lang="zh-TW" altLang="en-US" dirty="0"/>
              <a:t>− </a:t>
            </a:r>
            <a:r>
              <a:rPr lang="en-US" altLang="zh-TW" dirty="0"/>
              <a:t>1</a:t>
            </a:r>
            <a:r>
              <a:rPr lang="zh-TW" altLang="en-US" dirty="0"/>
              <a:t>，大約等於 </a:t>
            </a:r>
            <a:r>
              <a:rPr lang="en-US" altLang="zh-TW" dirty="0"/>
              <a:t>8 *</a:t>
            </a:r>
            <a:r>
              <a:rPr lang="zh-TW" altLang="en-US" dirty="0"/>
              <a:t> </a:t>
            </a:r>
            <a:r>
              <a:rPr lang="en-US" altLang="zh-TW" dirty="0"/>
              <a:t>10</a:t>
            </a:r>
            <a:r>
              <a:rPr lang="en-US" altLang="zh-TW" baseline="30000" dirty="0"/>
              <a:t>9030</a:t>
            </a:r>
            <a:r>
              <a:rPr lang="zh-TW" altLang="en-US" dirty="0"/>
              <a:t>，</a:t>
            </a:r>
          </a:p>
        </p:txBody>
      </p:sp>
      <p:sp>
        <p:nvSpPr>
          <p:cNvPr id="4" name="日期版面配置區 3">
            <a:extLst>
              <a:ext uri="{FF2B5EF4-FFF2-40B4-BE49-F238E27FC236}">
                <a16:creationId xmlns:a16="http://schemas.microsoft.com/office/drawing/2014/main" id="{07A9B74B-EC59-4C9C-9A0E-B06EBC124CFE}"/>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4166AF4E-6A4B-4EA0-AC8B-0B5C72565EFE}"/>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AFED6069-A402-47D7-8492-21C1D593782D}"/>
              </a:ext>
            </a:extLst>
          </p:cNvPr>
          <p:cNvSpPr>
            <a:spLocks noGrp="1"/>
          </p:cNvSpPr>
          <p:nvPr>
            <p:ph type="sldNum" sz="quarter" idx="12"/>
          </p:nvPr>
        </p:nvSpPr>
        <p:spPr/>
        <p:txBody>
          <a:bodyPr/>
          <a:lstStyle/>
          <a:p>
            <a:fld id="{A69134C5-D3FF-48ED-8AAC-F4BE64BCFA21}" type="slidenum">
              <a:rPr lang="zh-TW" altLang="en-US" smtClean="0"/>
              <a:pPr/>
              <a:t>15</a:t>
            </a:fld>
            <a:endParaRPr lang="zh-TW" altLang="en-US"/>
          </a:p>
        </p:txBody>
      </p:sp>
    </p:spTree>
    <p:extLst>
      <p:ext uri="{BB962C8B-B14F-4D97-AF65-F5344CB8AC3E}">
        <p14:creationId xmlns:p14="http://schemas.microsoft.com/office/powerpoint/2010/main" val="3488021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4DCEAA-8FD3-4272-9E8F-0B5AA5582B87}"/>
              </a:ext>
            </a:extLst>
          </p:cNvPr>
          <p:cNvSpPr>
            <a:spLocks noGrp="1"/>
          </p:cNvSpPr>
          <p:nvPr>
            <p:ph type="title"/>
          </p:nvPr>
        </p:nvSpPr>
        <p:spPr/>
        <p:txBody>
          <a:bodyPr/>
          <a:lstStyle/>
          <a:p>
            <a:r>
              <a:rPr lang="en-US" altLang="zh-TW" dirty="0" err="1"/>
              <a:t>Apriori</a:t>
            </a:r>
            <a:r>
              <a:rPr lang="en-US" altLang="zh-TW" dirty="0"/>
              <a:t> </a:t>
            </a:r>
            <a:r>
              <a:rPr lang="zh-TW" altLang="en-US" dirty="0"/>
              <a:t>方法介紹</a:t>
            </a:r>
          </a:p>
        </p:txBody>
      </p:sp>
      <p:sp>
        <p:nvSpPr>
          <p:cNvPr id="11" name="內容版面配置區 10">
            <a:extLst>
              <a:ext uri="{FF2B5EF4-FFF2-40B4-BE49-F238E27FC236}">
                <a16:creationId xmlns:a16="http://schemas.microsoft.com/office/drawing/2014/main" id="{99CD86CA-FA25-48D6-8A47-D0AD6B8CC34F}"/>
              </a:ext>
            </a:extLst>
          </p:cNvPr>
          <p:cNvSpPr>
            <a:spLocks noGrp="1"/>
          </p:cNvSpPr>
          <p:nvPr>
            <p:ph idx="1"/>
          </p:nvPr>
        </p:nvSpPr>
        <p:spPr/>
        <p:txBody>
          <a:bodyPr/>
          <a:lstStyle/>
          <a:p>
            <a:r>
              <a:rPr lang="zh-TW" altLang="en-US" dirty="0"/>
              <a:t>關聯規則探勘中經常被採用來找出頻繁項目集 </a:t>
            </a:r>
            <a:r>
              <a:rPr lang="en-US" altLang="zh-TW" dirty="0"/>
              <a:t>(Frequent</a:t>
            </a:r>
            <a:r>
              <a:rPr lang="zh-TW" altLang="en-US" dirty="0"/>
              <a:t> </a:t>
            </a:r>
            <a:r>
              <a:rPr lang="en-US" altLang="zh-TW" dirty="0"/>
              <a:t>Itemset) </a:t>
            </a:r>
            <a:r>
              <a:rPr lang="zh-TW" altLang="en-US" dirty="0"/>
              <a:t>的方法，即 </a:t>
            </a:r>
            <a:r>
              <a:rPr lang="en-US" altLang="zh-TW" dirty="0" err="1"/>
              <a:t>Apriori</a:t>
            </a:r>
            <a:r>
              <a:rPr lang="en-US" altLang="zh-TW" dirty="0"/>
              <a:t> </a:t>
            </a:r>
            <a:r>
              <a:rPr lang="zh-TW" altLang="en-US" dirty="0"/>
              <a:t>方法</a:t>
            </a:r>
          </a:p>
        </p:txBody>
      </p:sp>
      <p:sp>
        <p:nvSpPr>
          <p:cNvPr id="4" name="日期版面配置區 3">
            <a:extLst>
              <a:ext uri="{FF2B5EF4-FFF2-40B4-BE49-F238E27FC236}">
                <a16:creationId xmlns:a16="http://schemas.microsoft.com/office/drawing/2014/main" id="{15EF77CF-B24B-4C14-A2F9-EA7B9623BD2B}"/>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E5B248B0-3A50-4A2F-87D2-96E6C1D5B5D2}"/>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0939B5B2-338F-44D3-AC5F-BF637F27DC56}"/>
              </a:ext>
            </a:extLst>
          </p:cNvPr>
          <p:cNvSpPr>
            <a:spLocks noGrp="1"/>
          </p:cNvSpPr>
          <p:nvPr>
            <p:ph type="sldNum" sz="quarter" idx="12"/>
          </p:nvPr>
        </p:nvSpPr>
        <p:spPr/>
        <p:txBody>
          <a:bodyPr/>
          <a:lstStyle/>
          <a:p>
            <a:fld id="{A69134C5-D3FF-48ED-8AAC-F4BE64BCFA21}" type="slidenum">
              <a:rPr lang="zh-TW" altLang="en-US" smtClean="0"/>
              <a:pPr/>
              <a:t>16</a:t>
            </a:fld>
            <a:endParaRPr lang="zh-TW" altLang="en-US"/>
          </a:p>
        </p:txBody>
      </p:sp>
      <p:pic>
        <p:nvPicPr>
          <p:cNvPr id="12" name="圖片 11">
            <a:extLst>
              <a:ext uri="{FF2B5EF4-FFF2-40B4-BE49-F238E27FC236}">
                <a16:creationId xmlns:a16="http://schemas.microsoft.com/office/drawing/2014/main" id="{1F42D594-4F06-4DB2-9963-AF295747E370}"/>
              </a:ext>
            </a:extLst>
          </p:cNvPr>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1415480" y="2996952"/>
            <a:ext cx="6851945" cy="2592288"/>
          </a:xfrm>
          <a:prstGeom prst="rect">
            <a:avLst/>
          </a:prstGeom>
        </p:spPr>
      </p:pic>
    </p:spTree>
    <p:extLst>
      <p:ext uri="{BB962C8B-B14F-4D97-AF65-F5344CB8AC3E}">
        <p14:creationId xmlns:p14="http://schemas.microsoft.com/office/powerpoint/2010/main" val="13074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4934E3-1B54-4643-B520-9EFD6C0D22D4}"/>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A1740109-41CF-410E-BBB8-D2A374916EC3}"/>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4BE3B74C-99AD-458C-8E7C-974874FD2142}"/>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BCF20D52-9255-4DE1-A5B0-89CA06CEF52F}"/>
              </a:ext>
            </a:extLst>
          </p:cNvPr>
          <p:cNvSpPr>
            <a:spLocks noGrp="1"/>
          </p:cNvSpPr>
          <p:nvPr>
            <p:ph type="sldNum" sz="quarter" idx="12"/>
          </p:nvPr>
        </p:nvSpPr>
        <p:spPr/>
        <p:txBody>
          <a:bodyPr/>
          <a:lstStyle/>
          <a:p>
            <a:fld id="{A69134C5-D3FF-48ED-8AAC-F4BE64BCFA21}" type="slidenum">
              <a:rPr lang="zh-TW" altLang="en-US" smtClean="0"/>
              <a:pPr/>
              <a:t>17</a:t>
            </a:fld>
            <a:endParaRPr lang="zh-TW" altLang="en-US"/>
          </a:p>
        </p:txBody>
      </p:sp>
      <p:pic>
        <p:nvPicPr>
          <p:cNvPr id="9" name="內容版面配置區 8">
            <a:extLst>
              <a:ext uri="{FF2B5EF4-FFF2-40B4-BE49-F238E27FC236}">
                <a16:creationId xmlns:a16="http://schemas.microsoft.com/office/drawing/2014/main" id="{6A6BC589-ED5D-4259-938F-62C841D6B169}"/>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2267434" y="620713"/>
            <a:ext cx="7657132" cy="5624512"/>
          </a:xfrm>
          <a:prstGeom prst="rect">
            <a:avLst/>
          </a:prstGeom>
        </p:spPr>
      </p:pic>
    </p:spTree>
    <p:extLst>
      <p:ext uri="{BB962C8B-B14F-4D97-AF65-F5344CB8AC3E}">
        <p14:creationId xmlns:p14="http://schemas.microsoft.com/office/powerpoint/2010/main" val="1504570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2127CC-26E6-4B6F-AFC3-6E793D86B2F5}"/>
              </a:ext>
            </a:extLst>
          </p:cNvPr>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90C57807-BD20-49F9-A860-CB90C2A9F21A}"/>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2196877" y="404813"/>
            <a:ext cx="7798246" cy="5840412"/>
          </a:xfrm>
          <a:prstGeom prst="rect">
            <a:avLst/>
          </a:prstGeom>
        </p:spPr>
      </p:pic>
      <p:sp>
        <p:nvSpPr>
          <p:cNvPr id="4" name="日期版面配置區 3">
            <a:extLst>
              <a:ext uri="{FF2B5EF4-FFF2-40B4-BE49-F238E27FC236}">
                <a16:creationId xmlns:a16="http://schemas.microsoft.com/office/drawing/2014/main" id="{D0CF19F6-E457-44EB-B9D9-30F36CF78C0F}"/>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A304D3AC-89B9-48C6-BB58-AC286B4CAB87}"/>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AAB27C41-FB84-4438-83DF-8EB3FDB0715B}"/>
              </a:ext>
            </a:extLst>
          </p:cNvPr>
          <p:cNvSpPr>
            <a:spLocks noGrp="1"/>
          </p:cNvSpPr>
          <p:nvPr>
            <p:ph type="sldNum" sz="quarter" idx="12"/>
          </p:nvPr>
        </p:nvSpPr>
        <p:spPr/>
        <p:txBody>
          <a:bodyPr/>
          <a:lstStyle/>
          <a:p>
            <a:fld id="{A69134C5-D3FF-48ED-8AAC-F4BE64BCFA21}" type="slidenum">
              <a:rPr lang="zh-TW" altLang="en-US" smtClean="0"/>
              <a:pPr/>
              <a:t>18</a:t>
            </a:fld>
            <a:endParaRPr lang="zh-TW" altLang="en-US"/>
          </a:p>
        </p:txBody>
      </p:sp>
    </p:spTree>
    <p:extLst>
      <p:ext uri="{BB962C8B-B14F-4D97-AF65-F5344CB8AC3E}">
        <p14:creationId xmlns:p14="http://schemas.microsoft.com/office/powerpoint/2010/main" val="3257626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5A8019-CD09-44BE-9E55-F1C6FE0A8A51}"/>
              </a:ext>
            </a:extLst>
          </p:cNvPr>
          <p:cNvSpPr>
            <a:spLocks noGrp="1"/>
          </p:cNvSpPr>
          <p:nvPr>
            <p:ph type="title"/>
          </p:nvPr>
        </p:nvSpPr>
        <p:spPr/>
        <p:txBody>
          <a:bodyPr/>
          <a:lstStyle/>
          <a:p>
            <a:r>
              <a:rPr lang="zh-TW" altLang="en-US" dirty="0"/>
              <a:t>使用 </a:t>
            </a:r>
            <a:r>
              <a:rPr lang="en-US" altLang="zh-TW" dirty="0" err="1"/>
              <a:t>Apriori</a:t>
            </a:r>
            <a:r>
              <a:rPr lang="en-US" altLang="zh-TW" dirty="0"/>
              <a:t> </a:t>
            </a:r>
            <a:r>
              <a:rPr lang="zh-TW" altLang="en-US" dirty="0"/>
              <a:t>方法產生頻繁項目集的過</a:t>
            </a:r>
            <a:br>
              <a:rPr lang="zh-TW" altLang="en-US" dirty="0"/>
            </a:br>
            <a:r>
              <a:rPr lang="zh-TW" altLang="en-US" dirty="0"/>
              <a:t>程介紹</a:t>
            </a:r>
          </a:p>
        </p:txBody>
      </p:sp>
      <p:pic>
        <p:nvPicPr>
          <p:cNvPr id="12" name="內容版面配置區 11">
            <a:extLst>
              <a:ext uri="{FF2B5EF4-FFF2-40B4-BE49-F238E27FC236}">
                <a16:creationId xmlns:a16="http://schemas.microsoft.com/office/drawing/2014/main" id="{E858B410-9A93-4CB3-8BED-53368FCC5D5C}"/>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2857935" y="1450975"/>
            <a:ext cx="6476130" cy="5218113"/>
          </a:xfrm>
          <a:prstGeom prst="rect">
            <a:avLst/>
          </a:prstGeom>
        </p:spPr>
      </p:pic>
      <p:sp>
        <p:nvSpPr>
          <p:cNvPr id="4" name="日期版面配置區 3">
            <a:extLst>
              <a:ext uri="{FF2B5EF4-FFF2-40B4-BE49-F238E27FC236}">
                <a16:creationId xmlns:a16="http://schemas.microsoft.com/office/drawing/2014/main" id="{BBC64BAC-A4CB-470F-AA9D-48104A863E72}"/>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BA69B740-B170-45A3-9473-5320944D0DE1}"/>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8C47C18D-404F-4838-9128-154AEF97F223}"/>
              </a:ext>
            </a:extLst>
          </p:cNvPr>
          <p:cNvSpPr>
            <a:spLocks noGrp="1"/>
          </p:cNvSpPr>
          <p:nvPr>
            <p:ph type="sldNum" sz="quarter" idx="12"/>
          </p:nvPr>
        </p:nvSpPr>
        <p:spPr/>
        <p:txBody>
          <a:bodyPr/>
          <a:lstStyle/>
          <a:p>
            <a:fld id="{A69134C5-D3FF-48ED-8AAC-F4BE64BCFA21}" type="slidenum">
              <a:rPr lang="zh-TW" altLang="en-US" smtClean="0"/>
              <a:pPr/>
              <a:t>19</a:t>
            </a:fld>
            <a:endParaRPr lang="zh-TW" altLang="en-US"/>
          </a:p>
        </p:txBody>
      </p:sp>
    </p:spTree>
    <p:extLst>
      <p:ext uri="{BB962C8B-B14F-4D97-AF65-F5344CB8AC3E}">
        <p14:creationId xmlns:p14="http://schemas.microsoft.com/office/powerpoint/2010/main" val="111544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9C139D-5854-4436-BC46-D86E534351F8}"/>
              </a:ext>
            </a:extLst>
          </p:cNvPr>
          <p:cNvSpPr>
            <a:spLocks noGrp="1"/>
          </p:cNvSpPr>
          <p:nvPr>
            <p:ph type="title"/>
          </p:nvPr>
        </p:nvSpPr>
        <p:spPr/>
        <p:txBody>
          <a:bodyPr/>
          <a:lstStyle/>
          <a:p>
            <a:r>
              <a:rPr lang="zh-TW" altLang="en-US"/>
              <a:t>本章目次</a:t>
            </a:r>
            <a:endParaRPr lang="zh-TW" altLang="en-US" dirty="0"/>
          </a:p>
        </p:txBody>
      </p:sp>
      <p:sp>
        <p:nvSpPr>
          <p:cNvPr id="11" name="內容版面配置區 10">
            <a:extLst>
              <a:ext uri="{FF2B5EF4-FFF2-40B4-BE49-F238E27FC236}">
                <a16:creationId xmlns:a16="http://schemas.microsoft.com/office/drawing/2014/main" id="{4ACF6CDB-84F0-4DE9-AB67-251A8C0BE4AC}"/>
              </a:ext>
            </a:extLst>
          </p:cNvPr>
          <p:cNvSpPr>
            <a:spLocks noGrp="1"/>
          </p:cNvSpPr>
          <p:nvPr>
            <p:ph idx="1"/>
          </p:nvPr>
        </p:nvSpPr>
        <p:spPr/>
        <p:txBody>
          <a:bodyPr>
            <a:normAutofit fontScale="85000" lnSpcReduction="20000"/>
          </a:bodyPr>
          <a:lstStyle/>
          <a:p>
            <a:r>
              <a:rPr lang="en-US" altLang="zh-TW" dirty="0"/>
              <a:t>14.1</a:t>
            </a:r>
            <a:r>
              <a:rPr lang="zh-TW" altLang="en-US" dirty="0"/>
              <a:t> 關聯規則簡介</a:t>
            </a:r>
          </a:p>
          <a:p>
            <a:r>
              <a:rPr lang="en-US" altLang="zh-TW" dirty="0"/>
              <a:t>14.2 </a:t>
            </a:r>
            <a:r>
              <a:rPr lang="zh-TW" altLang="en-US" dirty="0"/>
              <a:t>關聯規則實務案例</a:t>
            </a:r>
          </a:p>
          <a:p>
            <a:r>
              <a:rPr lang="en-US" altLang="zh-TW" dirty="0"/>
              <a:t>14.3 </a:t>
            </a:r>
            <a:r>
              <a:rPr lang="zh-TW" altLang="en-US" dirty="0"/>
              <a:t>關聯規則方法介紹</a:t>
            </a:r>
          </a:p>
          <a:p>
            <a:r>
              <a:rPr lang="en-US" altLang="zh-TW" dirty="0"/>
              <a:t>14.4 </a:t>
            </a:r>
            <a:r>
              <a:rPr lang="zh-TW" altLang="en-US" dirty="0"/>
              <a:t>支持數量、支持度以及信賴度</a:t>
            </a:r>
          </a:p>
          <a:p>
            <a:r>
              <a:rPr lang="en-US" altLang="zh-TW" dirty="0"/>
              <a:t>14.5 </a:t>
            </a:r>
            <a:r>
              <a:rPr lang="zh-TW" altLang="en-US" dirty="0"/>
              <a:t>關聯規則方法所採取的策略與步驟</a:t>
            </a:r>
          </a:p>
          <a:p>
            <a:r>
              <a:rPr lang="en-US" altLang="zh-TW" dirty="0"/>
              <a:t>14.6 </a:t>
            </a:r>
            <a:r>
              <a:rPr lang="en-US" altLang="zh-TW" dirty="0" err="1"/>
              <a:t>Apriori</a:t>
            </a:r>
            <a:r>
              <a:rPr lang="en-US" altLang="zh-TW" dirty="0"/>
              <a:t> </a:t>
            </a:r>
            <a:r>
              <a:rPr lang="zh-TW" altLang="en-US" dirty="0"/>
              <a:t>方法介紹</a:t>
            </a:r>
          </a:p>
          <a:p>
            <a:r>
              <a:rPr lang="en-US" altLang="zh-TW" dirty="0"/>
              <a:t>14.7 </a:t>
            </a:r>
            <a:r>
              <a:rPr lang="zh-TW" altLang="en-US" dirty="0"/>
              <a:t>使用 </a:t>
            </a:r>
            <a:r>
              <a:rPr lang="en-US" altLang="zh-TW" dirty="0" err="1"/>
              <a:t>Apriori</a:t>
            </a:r>
            <a:r>
              <a:rPr lang="en-US" altLang="zh-TW" dirty="0"/>
              <a:t> </a:t>
            </a:r>
            <a:r>
              <a:rPr lang="zh-TW" altLang="en-US" dirty="0"/>
              <a:t>方法產生頻繁項目集的過程介紹</a:t>
            </a:r>
          </a:p>
          <a:p>
            <a:r>
              <a:rPr lang="en-US" altLang="zh-TW" dirty="0"/>
              <a:t>14.8 </a:t>
            </a:r>
            <a:r>
              <a:rPr lang="zh-TW" altLang="en-US" dirty="0"/>
              <a:t>使用頻繁項目集產生關聯規則的過程介紹</a:t>
            </a:r>
          </a:p>
          <a:p>
            <a:r>
              <a:rPr lang="en-US" altLang="zh-TW" dirty="0"/>
              <a:t>14.9 </a:t>
            </a:r>
            <a:r>
              <a:rPr lang="zh-TW" altLang="en-US" dirty="0"/>
              <a:t>評估強關聯規則的有趣程度</a:t>
            </a:r>
          </a:p>
          <a:p>
            <a:r>
              <a:rPr lang="en-US" altLang="zh-TW" dirty="0"/>
              <a:t>14.10 </a:t>
            </a:r>
            <a:r>
              <a:rPr lang="zh-TW" altLang="en-US" dirty="0"/>
              <a:t>結論</a:t>
            </a:r>
          </a:p>
        </p:txBody>
      </p:sp>
      <p:sp>
        <p:nvSpPr>
          <p:cNvPr id="4" name="日期版面配置區 3">
            <a:extLst>
              <a:ext uri="{FF2B5EF4-FFF2-40B4-BE49-F238E27FC236}">
                <a16:creationId xmlns:a16="http://schemas.microsoft.com/office/drawing/2014/main" id="{0A2D9FDD-47A1-49B8-AD5A-E6684B9453B0}"/>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DFAF7196-69D1-4C1F-AA0E-269091AFC05C}"/>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F9B9C4E3-9BB6-47E1-872C-8749D37CA3FB}"/>
              </a:ext>
            </a:extLst>
          </p:cNvPr>
          <p:cNvSpPr>
            <a:spLocks noGrp="1"/>
          </p:cNvSpPr>
          <p:nvPr>
            <p:ph type="sldNum" sz="quarter" idx="12"/>
          </p:nvPr>
        </p:nvSpPr>
        <p:spPr/>
        <p:txBody>
          <a:bodyPr/>
          <a:lstStyle/>
          <a:p>
            <a:fld id="{A69134C5-D3FF-48ED-8AAC-F4BE64BCFA21}" type="slidenum">
              <a:rPr lang="zh-TW" altLang="en-US" smtClean="0"/>
              <a:pPr/>
              <a:t>2</a:t>
            </a:fld>
            <a:endParaRPr lang="zh-TW" altLang="en-US"/>
          </a:p>
        </p:txBody>
      </p:sp>
    </p:spTree>
    <p:extLst>
      <p:ext uri="{BB962C8B-B14F-4D97-AF65-F5344CB8AC3E}">
        <p14:creationId xmlns:p14="http://schemas.microsoft.com/office/powerpoint/2010/main" val="1893841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CF2DB4-0EEA-4833-BDFF-F9B56020378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2AE13BB-28F6-4152-BCB8-C7BD544613DA}"/>
              </a:ext>
            </a:extLst>
          </p:cNvPr>
          <p:cNvSpPr>
            <a:spLocks noGrp="1"/>
          </p:cNvSpPr>
          <p:nvPr>
            <p:ph idx="1"/>
          </p:nvPr>
        </p:nvSpPr>
        <p:spPr>
          <a:xfrm>
            <a:off x="609600" y="548679"/>
            <a:ext cx="10972800" cy="5696545"/>
          </a:xfrm>
        </p:spPr>
        <p:txBody>
          <a:bodyPr/>
          <a:lstStyle/>
          <a:p>
            <a:r>
              <a:rPr lang="en-US" altLang="zh-TW" dirty="0" err="1"/>
              <a:t>Apriori</a:t>
            </a:r>
            <a:r>
              <a:rPr lang="en-US" altLang="zh-TW" dirty="0"/>
              <a:t> </a:t>
            </a:r>
            <a:r>
              <a:rPr lang="zh-TW" altLang="en-US" dirty="0"/>
              <a:t>方法分成四個步驟來執行，如圖 </a:t>
            </a:r>
            <a:r>
              <a:rPr lang="en-US" altLang="zh-TW" dirty="0"/>
              <a:t>14-9 </a:t>
            </a:r>
            <a:r>
              <a:rPr lang="zh-TW" altLang="en-US" dirty="0"/>
              <a:t>所示</a:t>
            </a:r>
          </a:p>
        </p:txBody>
      </p:sp>
      <p:sp>
        <p:nvSpPr>
          <p:cNvPr id="4" name="日期版面配置區 3">
            <a:extLst>
              <a:ext uri="{FF2B5EF4-FFF2-40B4-BE49-F238E27FC236}">
                <a16:creationId xmlns:a16="http://schemas.microsoft.com/office/drawing/2014/main" id="{65B5F452-1D02-4FC7-A43B-26BFBAD1A8F9}"/>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6D8072C2-B335-4C3B-AA1F-59FFA2E05DE9}"/>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B63DE855-9CA2-4F51-93B0-EDEC26CE36E9}"/>
              </a:ext>
            </a:extLst>
          </p:cNvPr>
          <p:cNvSpPr>
            <a:spLocks noGrp="1"/>
          </p:cNvSpPr>
          <p:nvPr>
            <p:ph type="sldNum" sz="quarter" idx="12"/>
          </p:nvPr>
        </p:nvSpPr>
        <p:spPr/>
        <p:txBody>
          <a:bodyPr/>
          <a:lstStyle/>
          <a:p>
            <a:fld id="{A69134C5-D3FF-48ED-8AAC-F4BE64BCFA21}" type="slidenum">
              <a:rPr lang="zh-TW" altLang="en-US" smtClean="0"/>
              <a:pPr/>
              <a:t>20</a:t>
            </a:fld>
            <a:endParaRPr lang="zh-TW" altLang="en-US"/>
          </a:p>
        </p:txBody>
      </p:sp>
      <p:pic>
        <p:nvPicPr>
          <p:cNvPr id="7" name="內容版面配置區 6">
            <a:extLst>
              <a:ext uri="{FF2B5EF4-FFF2-40B4-BE49-F238E27FC236}">
                <a16:creationId xmlns:a16="http://schemas.microsoft.com/office/drawing/2014/main" id="{751EB889-934D-45E9-9C1B-F5F8831943E9}"/>
              </a:ext>
            </a:extLst>
          </p:cNvPr>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bwMode="auto">
          <a:xfrm>
            <a:off x="2810792" y="1192592"/>
            <a:ext cx="5215608" cy="562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71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027A5C-5364-4646-A72C-A80F554449F1}"/>
              </a:ext>
            </a:extLst>
          </p:cNvPr>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43D7B75C-C475-4861-ADB7-7F3A943E41D4}"/>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2635437" y="404664"/>
            <a:ext cx="6518754" cy="5840561"/>
          </a:xfrm>
          <a:prstGeom prst="rect">
            <a:avLst/>
          </a:prstGeom>
        </p:spPr>
      </p:pic>
      <p:sp>
        <p:nvSpPr>
          <p:cNvPr id="4" name="日期版面配置區 3">
            <a:extLst>
              <a:ext uri="{FF2B5EF4-FFF2-40B4-BE49-F238E27FC236}">
                <a16:creationId xmlns:a16="http://schemas.microsoft.com/office/drawing/2014/main" id="{715777AC-2F73-467E-B00A-451C2039B69C}"/>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6564BB89-A1F9-4CC3-8A9A-7A4DAE91B59D}"/>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7A9659FE-46D1-48CB-82A0-D663896D8389}"/>
              </a:ext>
            </a:extLst>
          </p:cNvPr>
          <p:cNvSpPr>
            <a:spLocks noGrp="1"/>
          </p:cNvSpPr>
          <p:nvPr>
            <p:ph type="sldNum" sz="quarter" idx="12"/>
          </p:nvPr>
        </p:nvSpPr>
        <p:spPr/>
        <p:txBody>
          <a:bodyPr/>
          <a:lstStyle/>
          <a:p>
            <a:fld id="{A69134C5-D3FF-48ED-8AAC-F4BE64BCFA21}" type="slidenum">
              <a:rPr lang="zh-TW" altLang="en-US" smtClean="0"/>
              <a:pPr/>
              <a:t>21</a:t>
            </a:fld>
            <a:endParaRPr lang="zh-TW" altLang="en-US"/>
          </a:p>
        </p:txBody>
      </p:sp>
    </p:spTree>
    <p:extLst>
      <p:ext uri="{BB962C8B-B14F-4D97-AF65-F5344CB8AC3E}">
        <p14:creationId xmlns:p14="http://schemas.microsoft.com/office/powerpoint/2010/main" val="86794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22C1C4-9EE9-4BF8-9CB7-00C8850D5F13}"/>
              </a:ext>
            </a:extLst>
          </p:cNvPr>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7AC6596E-5756-403C-B82B-AB15B2A08017}"/>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2279576" y="1556792"/>
            <a:ext cx="5904656" cy="3191521"/>
          </a:xfrm>
          <a:prstGeom prst="rect">
            <a:avLst/>
          </a:prstGeom>
        </p:spPr>
      </p:pic>
      <p:sp>
        <p:nvSpPr>
          <p:cNvPr id="4" name="日期版面配置區 3">
            <a:extLst>
              <a:ext uri="{FF2B5EF4-FFF2-40B4-BE49-F238E27FC236}">
                <a16:creationId xmlns:a16="http://schemas.microsoft.com/office/drawing/2014/main" id="{73601306-467C-43FB-8E6A-935E7294B94C}"/>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79C97CC2-D1E5-4613-8760-76B3E67306D3}"/>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ED841B09-865B-4485-A578-376A920A8D27}"/>
              </a:ext>
            </a:extLst>
          </p:cNvPr>
          <p:cNvSpPr>
            <a:spLocks noGrp="1"/>
          </p:cNvSpPr>
          <p:nvPr>
            <p:ph type="sldNum" sz="quarter" idx="12"/>
          </p:nvPr>
        </p:nvSpPr>
        <p:spPr/>
        <p:txBody>
          <a:bodyPr/>
          <a:lstStyle/>
          <a:p>
            <a:fld id="{A69134C5-D3FF-48ED-8AAC-F4BE64BCFA21}" type="slidenum">
              <a:rPr lang="zh-TW" altLang="en-US" smtClean="0"/>
              <a:pPr/>
              <a:t>22</a:t>
            </a:fld>
            <a:endParaRPr lang="zh-TW" altLang="en-US"/>
          </a:p>
        </p:txBody>
      </p:sp>
    </p:spTree>
    <p:extLst>
      <p:ext uri="{BB962C8B-B14F-4D97-AF65-F5344CB8AC3E}">
        <p14:creationId xmlns:p14="http://schemas.microsoft.com/office/powerpoint/2010/main" val="84114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D2BF02-C2FF-437D-9F14-90D67B0272F2}"/>
              </a:ext>
            </a:extLst>
          </p:cNvPr>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C96EE801-374E-47D1-841F-51F3BCA1B4B2}"/>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2368355" y="225424"/>
            <a:ext cx="7891386" cy="6371927"/>
          </a:xfrm>
          <a:prstGeom prst="rect">
            <a:avLst/>
          </a:prstGeom>
        </p:spPr>
      </p:pic>
      <p:sp>
        <p:nvSpPr>
          <p:cNvPr id="4" name="日期版面配置區 3">
            <a:extLst>
              <a:ext uri="{FF2B5EF4-FFF2-40B4-BE49-F238E27FC236}">
                <a16:creationId xmlns:a16="http://schemas.microsoft.com/office/drawing/2014/main" id="{E292B84B-04E4-403E-947D-8C133AE50AD8}"/>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1B4E6877-DAE9-4592-851D-9FB145E30A37}"/>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C6235C97-2452-4373-81F7-310CB657530E}"/>
              </a:ext>
            </a:extLst>
          </p:cNvPr>
          <p:cNvSpPr>
            <a:spLocks noGrp="1"/>
          </p:cNvSpPr>
          <p:nvPr>
            <p:ph type="sldNum" sz="quarter" idx="12"/>
          </p:nvPr>
        </p:nvSpPr>
        <p:spPr/>
        <p:txBody>
          <a:bodyPr/>
          <a:lstStyle/>
          <a:p>
            <a:fld id="{A69134C5-D3FF-48ED-8AAC-F4BE64BCFA21}" type="slidenum">
              <a:rPr lang="zh-TW" altLang="en-US" smtClean="0"/>
              <a:pPr/>
              <a:t>23</a:t>
            </a:fld>
            <a:endParaRPr lang="zh-TW" altLang="en-US"/>
          </a:p>
        </p:txBody>
      </p:sp>
    </p:spTree>
    <p:extLst>
      <p:ext uri="{BB962C8B-B14F-4D97-AF65-F5344CB8AC3E}">
        <p14:creationId xmlns:p14="http://schemas.microsoft.com/office/powerpoint/2010/main" val="2587888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40FFCB-CAD2-4B54-9D7C-A13D07A34F22}"/>
              </a:ext>
            </a:extLst>
          </p:cNvPr>
          <p:cNvSpPr>
            <a:spLocks noGrp="1"/>
          </p:cNvSpPr>
          <p:nvPr>
            <p:ph type="title"/>
          </p:nvPr>
        </p:nvSpPr>
        <p:spPr/>
        <p:txBody>
          <a:bodyPr/>
          <a:lstStyle/>
          <a:p>
            <a:r>
              <a:rPr lang="zh-TW" altLang="en-US" dirty="0"/>
              <a:t>使用頻繁項目集產生關聯規則的過程介紹</a:t>
            </a:r>
          </a:p>
        </p:txBody>
      </p:sp>
      <p:pic>
        <p:nvPicPr>
          <p:cNvPr id="12" name="內容版面配置區 11">
            <a:extLst>
              <a:ext uri="{FF2B5EF4-FFF2-40B4-BE49-F238E27FC236}">
                <a16:creationId xmlns:a16="http://schemas.microsoft.com/office/drawing/2014/main" id="{A49A7B3B-EC5D-41EC-B880-7EB8E16D78FE}"/>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3943946" y="981075"/>
            <a:ext cx="4304108" cy="5688013"/>
          </a:xfrm>
          <a:prstGeom prst="rect">
            <a:avLst/>
          </a:prstGeom>
        </p:spPr>
      </p:pic>
      <p:sp>
        <p:nvSpPr>
          <p:cNvPr id="4" name="日期版面配置區 3">
            <a:extLst>
              <a:ext uri="{FF2B5EF4-FFF2-40B4-BE49-F238E27FC236}">
                <a16:creationId xmlns:a16="http://schemas.microsoft.com/office/drawing/2014/main" id="{405CE33D-323F-4C8E-A6EC-9C6090FFC4D7}"/>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8F7869CD-F5CA-4A16-80C8-D8D7CADA2953}"/>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116125E6-8FE1-4043-93A3-472CB2692006}"/>
              </a:ext>
            </a:extLst>
          </p:cNvPr>
          <p:cNvSpPr>
            <a:spLocks noGrp="1"/>
          </p:cNvSpPr>
          <p:nvPr>
            <p:ph type="sldNum" sz="quarter" idx="12"/>
          </p:nvPr>
        </p:nvSpPr>
        <p:spPr/>
        <p:txBody>
          <a:bodyPr/>
          <a:lstStyle/>
          <a:p>
            <a:fld id="{A69134C5-D3FF-48ED-8AAC-F4BE64BCFA21}" type="slidenum">
              <a:rPr lang="zh-TW" altLang="en-US" smtClean="0"/>
              <a:pPr/>
              <a:t>24</a:t>
            </a:fld>
            <a:endParaRPr lang="zh-TW" altLang="en-US"/>
          </a:p>
        </p:txBody>
      </p:sp>
    </p:spTree>
    <p:extLst>
      <p:ext uri="{BB962C8B-B14F-4D97-AF65-F5344CB8AC3E}">
        <p14:creationId xmlns:p14="http://schemas.microsoft.com/office/powerpoint/2010/main" val="2127736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D77685-D003-4137-989A-DFB8A35B576F}"/>
              </a:ext>
            </a:extLst>
          </p:cNvPr>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C1DCE4AB-015A-4F3B-A862-D0A739EC1048}"/>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1693112" y="225425"/>
            <a:ext cx="8805775" cy="6019800"/>
          </a:xfrm>
          <a:prstGeom prst="rect">
            <a:avLst/>
          </a:prstGeom>
        </p:spPr>
      </p:pic>
      <p:sp>
        <p:nvSpPr>
          <p:cNvPr id="4" name="日期版面配置區 3">
            <a:extLst>
              <a:ext uri="{FF2B5EF4-FFF2-40B4-BE49-F238E27FC236}">
                <a16:creationId xmlns:a16="http://schemas.microsoft.com/office/drawing/2014/main" id="{82C3959A-4F41-4D06-8343-F0AECFC5C610}"/>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C65A5FE0-1A8A-496F-A8C1-4ED8AA424B61}"/>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244B5947-F007-4B5D-A847-4081B7B562E6}"/>
              </a:ext>
            </a:extLst>
          </p:cNvPr>
          <p:cNvSpPr>
            <a:spLocks noGrp="1"/>
          </p:cNvSpPr>
          <p:nvPr>
            <p:ph type="sldNum" sz="quarter" idx="12"/>
          </p:nvPr>
        </p:nvSpPr>
        <p:spPr/>
        <p:txBody>
          <a:bodyPr/>
          <a:lstStyle/>
          <a:p>
            <a:fld id="{A69134C5-D3FF-48ED-8AAC-F4BE64BCFA21}" type="slidenum">
              <a:rPr lang="zh-TW" altLang="en-US" smtClean="0"/>
              <a:pPr/>
              <a:t>25</a:t>
            </a:fld>
            <a:endParaRPr lang="zh-TW" altLang="en-US"/>
          </a:p>
        </p:txBody>
      </p:sp>
    </p:spTree>
    <p:extLst>
      <p:ext uri="{BB962C8B-B14F-4D97-AF65-F5344CB8AC3E}">
        <p14:creationId xmlns:p14="http://schemas.microsoft.com/office/powerpoint/2010/main" val="2707516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EE46AC-C09A-4A27-9EFE-4C89900F1676}"/>
              </a:ext>
            </a:extLst>
          </p:cNvPr>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BA8B5498-D23C-4C79-A324-5CF703E170AC}"/>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1352649" y="549275"/>
            <a:ext cx="9486702" cy="5695950"/>
          </a:xfrm>
          <a:prstGeom prst="rect">
            <a:avLst/>
          </a:prstGeom>
        </p:spPr>
      </p:pic>
      <p:sp>
        <p:nvSpPr>
          <p:cNvPr id="4" name="日期版面配置區 3">
            <a:extLst>
              <a:ext uri="{FF2B5EF4-FFF2-40B4-BE49-F238E27FC236}">
                <a16:creationId xmlns:a16="http://schemas.microsoft.com/office/drawing/2014/main" id="{31FF1CB3-388A-447B-9572-07CB0AEAEFE2}"/>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86BBA2E6-CD71-4299-973D-CCC3172702BD}"/>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E88FB9DC-EE5C-4CEB-B074-CA5C8CAC4FBA}"/>
              </a:ext>
            </a:extLst>
          </p:cNvPr>
          <p:cNvSpPr>
            <a:spLocks noGrp="1"/>
          </p:cNvSpPr>
          <p:nvPr>
            <p:ph type="sldNum" sz="quarter" idx="12"/>
          </p:nvPr>
        </p:nvSpPr>
        <p:spPr/>
        <p:txBody>
          <a:bodyPr/>
          <a:lstStyle/>
          <a:p>
            <a:fld id="{A69134C5-D3FF-48ED-8AAC-F4BE64BCFA21}" type="slidenum">
              <a:rPr lang="zh-TW" altLang="en-US" smtClean="0"/>
              <a:pPr/>
              <a:t>26</a:t>
            </a:fld>
            <a:endParaRPr lang="zh-TW" altLang="en-US"/>
          </a:p>
        </p:txBody>
      </p:sp>
    </p:spTree>
    <p:extLst>
      <p:ext uri="{BB962C8B-B14F-4D97-AF65-F5344CB8AC3E}">
        <p14:creationId xmlns:p14="http://schemas.microsoft.com/office/powerpoint/2010/main" val="1595064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04124B-5C16-466E-BE5D-468A421F0316}"/>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9D475ECF-E720-4038-A75E-C076A85F1275}"/>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5A6A752F-D744-4737-AC0F-60182AE73035}"/>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3CE429DA-3290-4F0E-BC68-87DE3E1F6622}"/>
              </a:ext>
            </a:extLst>
          </p:cNvPr>
          <p:cNvSpPr>
            <a:spLocks noGrp="1"/>
          </p:cNvSpPr>
          <p:nvPr>
            <p:ph type="sldNum" sz="quarter" idx="12"/>
          </p:nvPr>
        </p:nvSpPr>
        <p:spPr/>
        <p:txBody>
          <a:bodyPr/>
          <a:lstStyle/>
          <a:p>
            <a:fld id="{A69134C5-D3FF-48ED-8AAC-F4BE64BCFA21}" type="slidenum">
              <a:rPr lang="zh-TW" altLang="en-US" smtClean="0"/>
              <a:pPr/>
              <a:t>27</a:t>
            </a:fld>
            <a:endParaRPr lang="zh-TW" altLang="en-US"/>
          </a:p>
        </p:txBody>
      </p:sp>
      <p:pic>
        <p:nvPicPr>
          <p:cNvPr id="9" name="內容版面配置區 8">
            <a:extLst>
              <a:ext uri="{FF2B5EF4-FFF2-40B4-BE49-F238E27FC236}">
                <a16:creationId xmlns:a16="http://schemas.microsoft.com/office/drawing/2014/main" id="{7CD37691-DF6E-4B7D-8B0D-D41A1AB5F55A}"/>
              </a:ext>
            </a:extLst>
          </p:cNvPr>
          <p:cNvPicPr>
            <a:picLocks noGrp="1" noChangeAspect="1"/>
          </p:cNvPicPr>
          <p:nvPr>
            <p:ph idx="1"/>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1699517" y="225425"/>
            <a:ext cx="8792966" cy="6019800"/>
          </a:xfrm>
          <a:prstGeom prst="rect">
            <a:avLst/>
          </a:prstGeom>
        </p:spPr>
      </p:pic>
    </p:spTree>
    <p:extLst>
      <p:ext uri="{BB962C8B-B14F-4D97-AF65-F5344CB8AC3E}">
        <p14:creationId xmlns:p14="http://schemas.microsoft.com/office/powerpoint/2010/main" val="2677393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41AA9D-0CD2-4D39-9113-C3B2533313AA}"/>
              </a:ext>
            </a:extLst>
          </p:cNvPr>
          <p:cNvSpPr>
            <a:spLocks noGrp="1"/>
          </p:cNvSpPr>
          <p:nvPr>
            <p:ph type="title"/>
          </p:nvPr>
        </p:nvSpPr>
        <p:spPr/>
        <p:txBody>
          <a:bodyPr/>
          <a:lstStyle/>
          <a:p>
            <a:r>
              <a:rPr lang="zh-TW" altLang="en-US" dirty="0"/>
              <a:t>評估強關聯規則的有趣程度</a:t>
            </a:r>
          </a:p>
        </p:txBody>
      </p:sp>
      <p:sp>
        <p:nvSpPr>
          <p:cNvPr id="11" name="內容版面配置區 10">
            <a:extLst>
              <a:ext uri="{FF2B5EF4-FFF2-40B4-BE49-F238E27FC236}">
                <a16:creationId xmlns:a16="http://schemas.microsoft.com/office/drawing/2014/main" id="{645195F1-03B3-430C-BB84-63ABF9522A1A}"/>
              </a:ext>
            </a:extLst>
          </p:cNvPr>
          <p:cNvSpPr>
            <a:spLocks noGrp="1"/>
          </p:cNvSpPr>
          <p:nvPr>
            <p:ph idx="1"/>
          </p:nvPr>
        </p:nvSpPr>
        <p:spPr/>
        <p:txBody>
          <a:bodyPr/>
          <a:lstStyle/>
          <a:p>
            <a:r>
              <a:rPr lang="zh-TW" altLang="en-US" dirty="0"/>
              <a:t>大部分的關聯規則探勘方法是以通過最小支持度 </a:t>
            </a:r>
            <a:r>
              <a:rPr lang="en-US" altLang="zh-TW" dirty="0"/>
              <a:t>(</a:t>
            </a:r>
            <a:r>
              <a:rPr lang="en-US" altLang="zh-TW" i="1" dirty="0" err="1"/>
              <a:t>minsup</a:t>
            </a:r>
            <a:r>
              <a:rPr lang="en-US" altLang="zh-TW" dirty="0"/>
              <a:t>) </a:t>
            </a:r>
            <a:r>
              <a:rPr lang="zh-TW" altLang="en-US" dirty="0"/>
              <a:t>與最小信賴度 </a:t>
            </a:r>
            <a:r>
              <a:rPr lang="en-US" altLang="zh-TW" dirty="0"/>
              <a:t>(</a:t>
            </a:r>
            <a:r>
              <a:rPr lang="en-US" altLang="zh-TW" i="1" dirty="0" err="1"/>
              <a:t>minconf</a:t>
            </a:r>
            <a:r>
              <a:rPr lang="en-US" altLang="zh-TW" i="1" dirty="0"/>
              <a:t> </a:t>
            </a:r>
            <a:r>
              <a:rPr lang="en-US" altLang="zh-TW" dirty="0"/>
              <a:t>) </a:t>
            </a:r>
            <a:r>
              <a:rPr lang="zh-TW" altLang="en-US" dirty="0"/>
              <a:t>門檻值來產出強關聯規則，過程中會先移除掉許多不感興趣的規則，即無趣的 </a:t>
            </a:r>
            <a:r>
              <a:rPr lang="en-US" altLang="zh-TW" dirty="0"/>
              <a:t>(Uninteresting) </a:t>
            </a:r>
            <a:r>
              <a:rPr lang="zh-TW" altLang="en-US" dirty="0"/>
              <a:t>關聯規則，但是究竟最後留下的強關聯規則是否就是真正有趣的呢？會不會被支持度與信賴度蒙蔽而產生誤會</a:t>
            </a:r>
          </a:p>
        </p:txBody>
      </p:sp>
      <p:sp>
        <p:nvSpPr>
          <p:cNvPr id="4" name="日期版面配置區 3">
            <a:extLst>
              <a:ext uri="{FF2B5EF4-FFF2-40B4-BE49-F238E27FC236}">
                <a16:creationId xmlns:a16="http://schemas.microsoft.com/office/drawing/2014/main" id="{2098D101-B26A-420B-84E8-CF5B87BD51A1}"/>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4BBAFB3A-690E-4A15-BB15-FD593B820F1D}"/>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2184F2DD-EE92-440C-91C6-6E2938098BDA}"/>
              </a:ext>
            </a:extLst>
          </p:cNvPr>
          <p:cNvSpPr>
            <a:spLocks noGrp="1"/>
          </p:cNvSpPr>
          <p:nvPr>
            <p:ph type="sldNum" sz="quarter" idx="12"/>
          </p:nvPr>
        </p:nvSpPr>
        <p:spPr/>
        <p:txBody>
          <a:bodyPr/>
          <a:lstStyle/>
          <a:p>
            <a:fld id="{A69134C5-D3FF-48ED-8AAC-F4BE64BCFA21}" type="slidenum">
              <a:rPr lang="zh-TW" altLang="en-US" smtClean="0"/>
              <a:pPr/>
              <a:t>28</a:t>
            </a:fld>
            <a:endParaRPr lang="zh-TW" altLang="en-US"/>
          </a:p>
        </p:txBody>
      </p:sp>
    </p:spTree>
    <p:extLst>
      <p:ext uri="{BB962C8B-B14F-4D97-AF65-F5344CB8AC3E}">
        <p14:creationId xmlns:p14="http://schemas.microsoft.com/office/powerpoint/2010/main" val="1650338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1D1FBB-5B7B-44E0-B972-07869BB8BA2B}"/>
              </a:ext>
            </a:extLst>
          </p:cNvPr>
          <p:cNvSpPr>
            <a:spLocks noGrp="1"/>
          </p:cNvSpPr>
          <p:nvPr>
            <p:ph type="title"/>
          </p:nvPr>
        </p:nvSpPr>
        <p:spPr/>
        <p:txBody>
          <a:bodyPr/>
          <a:lstStyle/>
          <a:p>
            <a:r>
              <a:rPr lang="zh-TW" altLang="en-US" dirty="0"/>
              <a:t>評估強關聯規則的有趣程度</a:t>
            </a:r>
          </a:p>
        </p:txBody>
      </p:sp>
      <p:sp>
        <p:nvSpPr>
          <p:cNvPr id="3" name="內容版面配置區 2">
            <a:extLst>
              <a:ext uri="{FF2B5EF4-FFF2-40B4-BE49-F238E27FC236}">
                <a16:creationId xmlns:a16="http://schemas.microsoft.com/office/drawing/2014/main" id="{6D14B379-B27D-4926-BA01-049A92EE001B}"/>
              </a:ext>
            </a:extLst>
          </p:cNvPr>
          <p:cNvSpPr>
            <a:spLocks noGrp="1"/>
          </p:cNvSpPr>
          <p:nvPr>
            <p:ph idx="1"/>
          </p:nvPr>
        </p:nvSpPr>
        <p:spPr/>
        <p:txBody>
          <a:bodyPr/>
          <a:lstStyle/>
          <a:p>
            <a:r>
              <a:rPr lang="zh-TW" altLang="en-US" dirty="0"/>
              <a:t>造成高信賴度的關聯規則被錯誤地解讀與應用，不得不謹慎，而引起誤解的主要原因是當量測信賴度時 </a:t>
            </a:r>
            <a:r>
              <a:rPr lang="en-US" altLang="zh-TW" dirty="0"/>
              <a:t>(</a:t>
            </a:r>
            <a:r>
              <a:rPr lang="zh-TW" altLang="en-US" dirty="0"/>
              <a:t>參考公式</a:t>
            </a:r>
            <a:r>
              <a:rPr lang="en-US" altLang="zh-TW" dirty="0"/>
              <a:t>14.2) </a:t>
            </a:r>
            <a:r>
              <a:rPr lang="zh-TW" altLang="en-US" dirty="0"/>
              <a:t>忽略了關聯規則中的後繼項目集的支持度，為了改善此缺點可再加入另外一項輔助指標作為過濾相互關係強度大小的標準，目前已經有許多這類的量測指標被提出使用，例如較為簡單的有提升度 </a:t>
            </a:r>
            <a:r>
              <a:rPr lang="en-US" altLang="zh-TW" dirty="0"/>
              <a:t>(Lift) </a:t>
            </a:r>
            <a:r>
              <a:rPr lang="zh-TW" altLang="en-US" dirty="0"/>
              <a:t>與卡方檢定 </a:t>
            </a:r>
            <a:r>
              <a:rPr lang="en-US" altLang="zh-TW" dirty="0"/>
              <a:t>(</a:t>
            </a:r>
            <a:r>
              <a:rPr lang="en-US" altLang="zh-TW" i="1" dirty="0">
                <a:latin typeface="Symbol" panose="05050102010706020507" pitchFamily="18" charset="2"/>
                <a:sym typeface="Symbol" panose="05050102010706020507" pitchFamily="18" charset="2"/>
              </a:rPr>
              <a:t></a:t>
            </a:r>
            <a:r>
              <a:rPr lang="en-US" altLang="zh-TW" baseline="30000" dirty="0"/>
              <a:t>2</a:t>
            </a:r>
            <a:r>
              <a:rPr lang="en-US" altLang="zh-TW" dirty="0"/>
              <a:t> test)</a:t>
            </a:r>
            <a:r>
              <a:rPr lang="zh-TW" altLang="en-US" dirty="0"/>
              <a:t>，</a:t>
            </a:r>
          </a:p>
        </p:txBody>
      </p:sp>
      <p:sp>
        <p:nvSpPr>
          <p:cNvPr id="4" name="日期版面配置區 3">
            <a:extLst>
              <a:ext uri="{FF2B5EF4-FFF2-40B4-BE49-F238E27FC236}">
                <a16:creationId xmlns:a16="http://schemas.microsoft.com/office/drawing/2014/main" id="{A5EE7E5F-5250-466C-B39F-5263A6AEFE47}"/>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1635B877-DC4F-4011-8DF9-AF933AB863BB}"/>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73A37FD9-3AAD-45F1-BDC4-E1F3C6460D5C}"/>
              </a:ext>
            </a:extLst>
          </p:cNvPr>
          <p:cNvSpPr>
            <a:spLocks noGrp="1"/>
          </p:cNvSpPr>
          <p:nvPr>
            <p:ph type="sldNum" sz="quarter" idx="12"/>
          </p:nvPr>
        </p:nvSpPr>
        <p:spPr/>
        <p:txBody>
          <a:bodyPr/>
          <a:lstStyle/>
          <a:p>
            <a:fld id="{A69134C5-D3FF-48ED-8AAC-F4BE64BCFA21}" type="slidenum">
              <a:rPr lang="zh-TW" altLang="en-US" smtClean="0"/>
              <a:pPr/>
              <a:t>29</a:t>
            </a:fld>
            <a:endParaRPr lang="zh-TW" altLang="en-US"/>
          </a:p>
        </p:txBody>
      </p:sp>
    </p:spTree>
    <p:extLst>
      <p:ext uri="{BB962C8B-B14F-4D97-AF65-F5344CB8AC3E}">
        <p14:creationId xmlns:p14="http://schemas.microsoft.com/office/powerpoint/2010/main" val="317013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ED3CA6-C14A-4D79-8AAF-4A778475D13B}"/>
              </a:ext>
            </a:extLst>
          </p:cNvPr>
          <p:cNvSpPr>
            <a:spLocks noGrp="1"/>
          </p:cNvSpPr>
          <p:nvPr>
            <p:ph type="title"/>
          </p:nvPr>
        </p:nvSpPr>
        <p:spPr/>
        <p:txBody>
          <a:bodyPr/>
          <a:lstStyle/>
          <a:p>
            <a:r>
              <a:rPr lang="zh-TW" altLang="en-US"/>
              <a:t>學習目標</a:t>
            </a:r>
            <a:endParaRPr lang="zh-TW" altLang="en-US" dirty="0"/>
          </a:p>
        </p:txBody>
      </p:sp>
      <p:sp>
        <p:nvSpPr>
          <p:cNvPr id="11" name="內容版面配置區 10">
            <a:extLst>
              <a:ext uri="{FF2B5EF4-FFF2-40B4-BE49-F238E27FC236}">
                <a16:creationId xmlns:a16="http://schemas.microsoft.com/office/drawing/2014/main" id="{6E9940E2-BD89-4BF0-B585-37CDE4008468}"/>
              </a:ext>
            </a:extLst>
          </p:cNvPr>
          <p:cNvSpPr>
            <a:spLocks noGrp="1"/>
          </p:cNvSpPr>
          <p:nvPr>
            <p:ph idx="1"/>
          </p:nvPr>
        </p:nvSpPr>
        <p:spPr/>
        <p:txBody>
          <a:bodyPr/>
          <a:lstStyle/>
          <a:p>
            <a:r>
              <a:rPr lang="zh-TW" altLang="en-US" dirty="0"/>
              <a:t>瞭解關聯規則的功能與概念。</a:t>
            </a:r>
          </a:p>
          <a:p>
            <a:r>
              <a:rPr lang="zh-TW" altLang="en-US" dirty="0"/>
              <a:t>瞭解關聯規則的商業應用。</a:t>
            </a:r>
          </a:p>
          <a:p>
            <a:r>
              <a:rPr lang="zh-TW" altLang="en-US" dirty="0"/>
              <a:t>瞭解關聯規則的方法、特性與運算方式。</a:t>
            </a:r>
          </a:p>
        </p:txBody>
      </p:sp>
      <p:sp>
        <p:nvSpPr>
          <p:cNvPr id="4" name="日期版面配置區 3">
            <a:extLst>
              <a:ext uri="{FF2B5EF4-FFF2-40B4-BE49-F238E27FC236}">
                <a16:creationId xmlns:a16="http://schemas.microsoft.com/office/drawing/2014/main" id="{EAEB62CF-73E4-427A-8E6B-7C4D75164DE8}"/>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6FB06D3E-2407-49B0-8EEB-73CEE61C54D9}"/>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AA0FBC89-061B-4F03-85C0-7C3F775259CC}"/>
              </a:ext>
            </a:extLst>
          </p:cNvPr>
          <p:cNvSpPr>
            <a:spLocks noGrp="1"/>
          </p:cNvSpPr>
          <p:nvPr>
            <p:ph type="sldNum" sz="quarter" idx="12"/>
          </p:nvPr>
        </p:nvSpPr>
        <p:spPr/>
        <p:txBody>
          <a:bodyPr/>
          <a:lstStyle/>
          <a:p>
            <a:fld id="{A69134C5-D3FF-48ED-8AAC-F4BE64BCFA21}" type="slidenum">
              <a:rPr lang="zh-TW" altLang="en-US" smtClean="0"/>
              <a:pPr/>
              <a:t>3</a:t>
            </a:fld>
            <a:endParaRPr lang="zh-TW" altLang="en-US"/>
          </a:p>
        </p:txBody>
      </p:sp>
    </p:spTree>
    <p:extLst>
      <p:ext uri="{BB962C8B-B14F-4D97-AF65-F5344CB8AC3E}">
        <p14:creationId xmlns:p14="http://schemas.microsoft.com/office/powerpoint/2010/main" val="2058573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F1BB14-2EB9-46D4-ABF1-6AF64DB133C0}"/>
              </a:ext>
            </a:extLst>
          </p:cNvPr>
          <p:cNvSpPr>
            <a:spLocks noGrp="1"/>
          </p:cNvSpPr>
          <p:nvPr>
            <p:ph type="title"/>
          </p:nvPr>
        </p:nvSpPr>
        <p:spPr/>
        <p:txBody>
          <a:bodyPr/>
          <a:lstStyle/>
          <a:p>
            <a:r>
              <a:rPr lang="zh-TW" altLang="en-US" dirty="0"/>
              <a:t>評估強關聯規則的有趣程度</a:t>
            </a:r>
          </a:p>
        </p:txBody>
      </p:sp>
      <p:sp>
        <p:nvSpPr>
          <p:cNvPr id="3" name="內容版面配置區 2">
            <a:extLst>
              <a:ext uri="{FF2B5EF4-FFF2-40B4-BE49-F238E27FC236}">
                <a16:creationId xmlns:a16="http://schemas.microsoft.com/office/drawing/2014/main" id="{F310AF75-D942-47C8-8464-0999A750C82B}"/>
              </a:ext>
            </a:extLst>
          </p:cNvPr>
          <p:cNvSpPr>
            <a:spLocks noGrp="1"/>
          </p:cNvSpPr>
          <p:nvPr>
            <p:ph idx="1"/>
          </p:nvPr>
        </p:nvSpPr>
        <p:spPr/>
        <p:txBody>
          <a:bodyPr/>
          <a:lstStyle/>
          <a:p>
            <a:r>
              <a:rPr lang="zh-TW" altLang="en-US" dirty="0"/>
              <a:t>提升度 </a:t>
            </a:r>
            <a:r>
              <a:rPr lang="en-US" altLang="zh-TW" dirty="0"/>
              <a:t>(Lift) </a:t>
            </a:r>
            <a:r>
              <a:rPr lang="zh-TW" altLang="en-US" dirty="0"/>
              <a:t>又可稱為增益 </a:t>
            </a:r>
            <a:r>
              <a:rPr lang="en-US" altLang="zh-TW" dirty="0"/>
              <a:t>(</a:t>
            </a:r>
            <a:r>
              <a:rPr lang="zh-TW" altLang="en-US" dirty="0"/>
              <a:t>增加、幫助</a:t>
            </a:r>
            <a:r>
              <a:rPr lang="en-US" altLang="zh-TW" dirty="0"/>
              <a:t>)</a:t>
            </a:r>
            <a:r>
              <a:rPr lang="zh-TW" altLang="en-US" dirty="0"/>
              <a:t>，是一種可以簡單量測相互關係的指標，在關聯規則探勘技術中，除了支持度與信賴度之外，透過 </a:t>
            </a:r>
            <a:r>
              <a:rPr lang="en-US" altLang="zh-TW" dirty="0"/>
              <a:t>Lift </a:t>
            </a:r>
            <a:r>
              <a:rPr lang="zh-TW" altLang="en-US" dirty="0"/>
              <a:t>還可以再進一步過濾掉不感興趣的關聯規則</a:t>
            </a:r>
          </a:p>
        </p:txBody>
      </p:sp>
      <p:sp>
        <p:nvSpPr>
          <p:cNvPr id="4" name="日期版面配置區 3">
            <a:extLst>
              <a:ext uri="{FF2B5EF4-FFF2-40B4-BE49-F238E27FC236}">
                <a16:creationId xmlns:a16="http://schemas.microsoft.com/office/drawing/2014/main" id="{85B9194F-BD2F-421C-A442-B2FAEC8FBBF8}"/>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935EC51F-A674-406C-A390-6A3F5835C348}"/>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CC7AF491-B64B-4CA2-9C17-38DFAAF35F5E}"/>
              </a:ext>
            </a:extLst>
          </p:cNvPr>
          <p:cNvSpPr>
            <a:spLocks noGrp="1"/>
          </p:cNvSpPr>
          <p:nvPr>
            <p:ph type="sldNum" sz="quarter" idx="12"/>
          </p:nvPr>
        </p:nvSpPr>
        <p:spPr/>
        <p:txBody>
          <a:bodyPr/>
          <a:lstStyle/>
          <a:p>
            <a:fld id="{A69134C5-D3FF-48ED-8AAC-F4BE64BCFA21}" type="slidenum">
              <a:rPr lang="zh-TW" altLang="en-US" smtClean="0"/>
              <a:pPr/>
              <a:t>30</a:t>
            </a:fld>
            <a:endParaRPr lang="zh-TW" altLang="en-US"/>
          </a:p>
        </p:txBody>
      </p:sp>
      <p:pic>
        <p:nvPicPr>
          <p:cNvPr id="7" name="圖片 6">
            <a:extLst>
              <a:ext uri="{FF2B5EF4-FFF2-40B4-BE49-F238E27FC236}">
                <a16:creationId xmlns:a16="http://schemas.microsoft.com/office/drawing/2014/main" id="{83EE55CF-77E5-472B-85B3-B13551C5312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15480" y="3717032"/>
            <a:ext cx="10014585" cy="1893570"/>
          </a:xfrm>
          <a:prstGeom prst="rect">
            <a:avLst/>
          </a:prstGeom>
        </p:spPr>
      </p:pic>
    </p:spTree>
    <p:extLst>
      <p:ext uri="{BB962C8B-B14F-4D97-AF65-F5344CB8AC3E}">
        <p14:creationId xmlns:p14="http://schemas.microsoft.com/office/powerpoint/2010/main" val="3818849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FF9BDC-E465-4F29-A2F4-89FE735066E0}"/>
              </a:ext>
            </a:extLst>
          </p:cNvPr>
          <p:cNvSpPr>
            <a:spLocks noGrp="1"/>
          </p:cNvSpPr>
          <p:nvPr>
            <p:ph type="title"/>
          </p:nvPr>
        </p:nvSpPr>
        <p:spPr/>
        <p:txBody>
          <a:bodyPr/>
          <a:lstStyle/>
          <a:p>
            <a:r>
              <a:rPr lang="zh-TW" altLang="en-US" dirty="0"/>
              <a:t>評估強關聯規則的有趣程度</a:t>
            </a:r>
          </a:p>
        </p:txBody>
      </p:sp>
      <p:sp>
        <p:nvSpPr>
          <p:cNvPr id="3" name="內容版面配置區 2">
            <a:extLst>
              <a:ext uri="{FF2B5EF4-FFF2-40B4-BE49-F238E27FC236}">
                <a16:creationId xmlns:a16="http://schemas.microsoft.com/office/drawing/2014/main" id="{E465B543-5337-47B2-BA75-57598A3D3FCE}"/>
              </a:ext>
            </a:extLst>
          </p:cNvPr>
          <p:cNvSpPr>
            <a:spLocks noGrp="1"/>
          </p:cNvSpPr>
          <p:nvPr>
            <p:ph idx="1"/>
          </p:nvPr>
        </p:nvSpPr>
        <p:spPr>
          <a:xfrm>
            <a:off x="609600" y="1052736"/>
            <a:ext cx="10972800" cy="5472608"/>
          </a:xfrm>
        </p:spPr>
        <p:txBody>
          <a:bodyPr/>
          <a:lstStyle/>
          <a:p>
            <a:r>
              <a:rPr lang="en-US" altLang="zh-TW" dirty="0"/>
              <a:t>Lift </a:t>
            </a:r>
            <a:r>
              <a:rPr lang="zh-TW" altLang="en-US" dirty="0"/>
              <a:t>值會有三種可能性</a:t>
            </a:r>
            <a:endParaRPr lang="en-US" altLang="zh-TW" dirty="0"/>
          </a:p>
          <a:p>
            <a:pPr marL="981075" lvl="1" indent="-523875">
              <a:buNone/>
            </a:pPr>
            <a:r>
              <a:rPr lang="en-US" altLang="zh-TW" b="1" dirty="0"/>
              <a:t>(1) </a:t>
            </a:r>
            <a:r>
              <a:rPr lang="zh-TW" altLang="en-US" dirty="0"/>
              <a:t>當 </a:t>
            </a:r>
            <a:r>
              <a:rPr lang="en-US" altLang="zh-TW" dirty="0"/>
              <a:t>Lift &gt; 1 </a:t>
            </a:r>
            <a:r>
              <a:rPr lang="zh-TW" altLang="en-US" dirty="0"/>
              <a:t>時，前導項目集 </a:t>
            </a:r>
            <a:r>
              <a:rPr lang="en-US" altLang="zh-TW" dirty="0"/>
              <a:t>X </a:t>
            </a:r>
            <a:r>
              <a:rPr lang="zh-TW" altLang="en-US" dirty="0"/>
              <a:t>與後繼項目集 </a:t>
            </a:r>
            <a:r>
              <a:rPr lang="en-US" altLang="zh-TW" dirty="0"/>
              <a:t>Y </a:t>
            </a:r>
            <a:r>
              <a:rPr lang="zh-TW" altLang="en-US" dirty="0"/>
              <a:t>是正相關 </a:t>
            </a:r>
            <a:r>
              <a:rPr lang="en-US" altLang="zh-TW" dirty="0"/>
              <a:t>(Positively Correlated)</a:t>
            </a:r>
            <a:r>
              <a:rPr lang="zh-TW" altLang="en-US" dirty="0"/>
              <a:t>，即項目集 </a:t>
            </a:r>
            <a:r>
              <a:rPr lang="en-US" altLang="zh-TW" dirty="0"/>
              <a:t>X </a:t>
            </a:r>
            <a:r>
              <a:rPr lang="zh-TW" altLang="en-US" dirty="0"/>
              <a:t>的出現會造成項目集 </a:t>
            </a:r>
            <a:r>
              <a:rPr lang="en-US" altLang="zh-TW" dirty="0"/>
              <a:t>Y </a:t>
            </a:r>
            <a:r>
              <a:rPr lang="zh-TW" altLang="en-US" dirty="0"/>
              <a:t>出現的機率增加，此類規則會被視為有趣的關聯規則。</a:t>
            </a:r>
            <a:endParaRPr lang="en-US" altLang="zh-TW" dirty="0"/>
          </a:p>
          <a:p>
            <a:pPr marL="981075" lvl="1" indent="-523875">
              <a:buNone/>
            </a:pPr>
            <a:r>
              <a:rPr lang="en-US" altLang="zh-TW" b="1" dirty="0"/>
              <a:t>(2) </a:t>
            </a:r>
            <a:r>
              <a:rPr lang="zh-TW" altLang="en-US" dirty="0"/>
              <a:t>當 </a:t>
            </a:r>
            <a:r>
              <a:rPr lang="en-US" altLang="zh-TW" dirty="0"/>
              <a:t>Lift &lt; 1 </a:t>
            </a:r>
            <a:r>
              <a:rPr lang="zh-TW" altLang="en-US" dirty="0"/>
              <a:t>時，前導項目集 </a:t>
            </a:r>
            <a:r>
              <a:rPr lang="en-US" altLang="zh-TW" dirty="0"/>
              <a:t>X </a:t>
            </a:r>
            <a:r>
              <a:rPr lang="zh-TW" altLang="en-US" dirty="0"/>
              <a:t>與後繼項目集 </a:t>
            </a:r>
            <a:r>
              <a:rPr lang="en-US" altLang="zh-TW" dirty="0"/>
              <a:t>Y </a:t>
            </a:r>
            <a:r>
              <a:rPr lang="zh-TW" altLang="en-US" dirty="0"/>
              <a:t>是負相關 </a:t>
            </a:r>
            <a:r>
              <a:rPr lang="en-US" altLang="zh-TW" dirty="0"/>
              <a:t>(Negatively Correlated)</a:t>
            </a:r>
            <a:r>
              <a:rPr lang="zh-TW" altLang="en-US" dirty="0"/>
              <a:t>，即項目集 </a:t>
            </a:r>
            <a:r>
              <a:rPr lang="en-US" altLang="zh-TW" dirty="0"/>
              <a:t>X </a:t>
            </a:r>
            <a:r>
              <a:rPr lang="zh-TW" altLang="en-US" dirty="0"/>
              <a:t>的出現會造成項目集 </a:t>
            </a:r>
            <a:r>
              <a:rPr lang="en-US" altLang="zh-TW" dirty="0"/>
              <a:t>Y </a:t>
            </a:r>
            <a:r>
              <a:rPr lang="zh-TW" altLang="en-US" dirty="0"/>
              <a:t>出現的機率降低，此類規則會被視為無趣的關聯規則。</a:t>
            </a:r>
            <a:endParaRPr lang="en-US" altLang="zh-TW" dirty="0"/>
          </a:p>
          <a:p>
            <a:pPr marL="981075" lvl="1" indent="-523875">
              <a:buNone/>
            </a:pPr>
            <a:r>
              <a:rPr lang="en-US" altLang="zh-TW" b="1" dirty="0"/>
              <a:t>(3) </a:t>
            </a:r>
            <a:r>
              <a:rPr lang="zh-TW" altLang="en-US" dirty="0"/>
              <a:t>當 </a:t>
            </a:r>
            <a:r>
              <a:rPr lang="en-US" altLang="zh-TW" dirty="0"/>
              <a:t>Lift = 1 </a:t>
            </a:r>
            <a:r>
              <a:rPr lang="zh-TW" altLang="en-US" dirty="0"/>
              <a:t>時，前導項目集 </a:t>
            </a:r>
            <a:r>
              <a:rPr lang="en-US" altLang="zh-TW" dirty="0"/>
              <a:t>X </a:t>
            </a:r>
            <a:r>
              <a:rPr lang="zh-TW" altLang="en-US" dirty="0"/>
              <a:t>與後繼項目集 </a:t>
            </a:r>
            <a:r>
              <a:rPr lang="en-US" altLang="zh-TW" dirty="0"/>
              <a:t>Y </a:t>
            </a:r>
            <a:r>
              <a:rPr lang="zh-TW" altLang="en-US" dirty="0"/>
              <a:t>兩者之間是獨立的</a:t>
            </a:r>
            <a:r>
              <a:rPr lang="en-US" altLang="zh-TW" dirty="0"/>
              <a:t>(Independent)</a:t>
            </a:r>
            <a:r>
              <a:rPr lang="zh-TW" altLang="en-US" dirty="0"/>
              <a:t>，即項目集 </a:t>
            </a:r>
            <a:r>
              <a:rPr lang="en-US" altLang="zh-TW" dirty="0"/>
              <a:t>X </a:t>
            </a:r>
            <a:r>
              <a:rPr lang="zh-TW" altLang="en-US" dirty="0"/>
              <a:t>的出現會造成項目集 </a:t>
            </a:r>
            <a:r>
              <a:rPr lang="en-US" altLang="zh-TW" dirty="0"/>
              <a:t>Y </a:t>
            </a:r>
            <a:r>
              <a:rPr lang="zh-TW" altLang="en-US" dirty="0"/>
              <a:t>出現的機率是無關係的，在實際應用時，這一種狀況發生的機會比較少見，因為分子項與分母項要相同值才會發生。</a:t>
            </a:r>
          </a:p>
        </p:txBody>
      </p:sp>
      <p:sp>
        <p:nvSpPr>
          <p:cNvPr id="4" name="日期版面配置區 3">
            <a:extLst>
              <a:ext uri="{FF2B5EF4-FFF2-40B4-BE49-F238E27FC236}">
                <a16:creationId xmlns:a16="http://schemas.microsoft.com/office/drawing/2014/main" id="{A126D969-D7F2-4A02-B867-0448CB84DF49}"/>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7ABD175E-D9D6-4EA0-B79F-D78B4ED3227E}"/>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6337036F-4608-452E-AA54-4EA9C62A0D67}"/>
              </a:ext>
            </a:extLst>
          </p:cNvPr>
          <p:cNvSpPr>
            <a:spLocks noGrp="1"/>
          </p:cNvSpPr>
          <p:nvPr>
            <p:ph type="sldNum" sz="quarter" idx="12"/>
          </p:nvPr>
        </p:nvSpPr>
        <p:spPr/>
        <p:txBody>
          <a:bodyPr/>
          <a:lstStyle/>
          <a:p>
            <a:fld id="{A69134C5-D3FF-48ED-8AAC-F4BE64BCFA21}" type="slidenum">
              <a:rPr lang="zh-TW" altLang="en-US" smtClean="0"/>
              <a:pPr/>
              <a:t>31</a:t>
            </a:fld>
            <a:endParaRPr lang="zh-TW" altLang="en-US"/>
          </a:p>
        </p:txBody>
      </p:sp>
    </p:spTree>
    <p:extLst>
      <p:ext uri="{BB962C8B-B14F-4D97-AF65-F5344CB8AC3E}">
        <p14:creationId xmlns:p14="http://schemas.microsoft.com/office/powerpoint/2010/main" val="144033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8121FED4-9992-4A08-999E-3CC2BFD2D60B}"/>
              </a:ext>
            </a:extLst>
          </p:cNvPr>
          <p:cNvSpPr>
            <a:spLocks noGrp="1"/>
          </p:cNvSpPr>
          <p:nvPr>
            <p:ph type="title"/>
          </p:nvPr>
        </p:nvSpPr>
        <p:spPr/>
        <p:txBody>
          <a:bodyPr/>
          <a:lstStyle/>
          <a:p>
            <a:r>
              <a:rPr lang="zh-TW" altLang="en-US" dirty="0"/>
              <a:t>評估強關聯規則的有趣程度</a:t>
            </a:r>
          </a:p>
        </p:txBody>
      </p:sp>
      <p:sp>
        <p:nvSpPr>
          <p:cNvPr id="11" name="內容版面配置區 10">
            <a:extLst>
              <a:ext uri="{FF2B5EF4-FFF2-40B4-BE49-F238E27FC236}">
                <a16:creationId xmlns:a16="http://schemas.microsoft.com/office/drawing/2014/main" id="{826C66FF-7F90-4B8F-B9BB-BF507762CC0F}"/>
              </a:ext>
            </a:extLst>
          </p:cNvPr>
          <p:cNvSpPr>
            <a:spLocks noGrp="1"/>
          </p:cNvSpPr>
          <p:nvPr>
            <p:ph idx="1"/>
          </p:nvPr>
        </p:nvSpPr>
        <p:spPr/>
        <p:txBody>
          <a:bodyPr/>
          <a:lstStyle/>
          <a:p>
            <a:r>
              <a:rPr lang="zh-TW" altLang="en-US" dirty="0"/>
              <a:t>支持度、信賴度以及提升度此三者在找尋有趣的強關聯規則過程中扮演重要的角色，且關係相當密切，以零售業銷售交易資料來看，例如關聯規則 </a:t>
            </a:r>
            <a:r>
              <a:rPr lang="en-US" altLang="zh-TW" dirty="0"/>
              <a:t>X </a:t>
            </a:r>
            <a:r>
              <a:rPr lang="zh-TW" altLang="en-US" dirty="0"/>
              <a:t>⇒ </a:t>
            </a:r>
            <a:r>
              <a:rPr lang="en-US" altLang="zh-TW" dirty="0"/>
              <a:t>Y[s, c, Lift] </a:t>
            </a:r>
            <a:r>
              <a:rPr lang="zh-TW" altLang="en-US" dirty="0"/>
              <a:t>所呈現的意涵為購買 </a:t>
            </a:r>
            <a:r>
              <a:rPr lang="en-US" altLang="zh-TW" dirty="0"/>
              <a:t>X </a:t>
            </a:r>
            <a:r>
              <a:rPr lang="zh-TW" altLang="en-US" dirty="0"/>
              <a:t>則會購買 </a:t>
            </a:r>
            <a:r>
              <a:rPr lang="en-US" altLang="zh-TW" dirty="0"/>
              <a:t>Y</a:t>
            </a:r>
            <a:r>
              <a:rPr lang="zh-TW" altLang="en-US" dirty="0"/>
              <a:t>，當信賴度 </a:t>
            </a:r>
            <a:r>
              <a:rPr lang="en-US" altLang="zh-TW" dirty="0"/>
              <a:t>c</a:t>
            </a:r>
            <a:r>
              <a:rPr lang="zh-TW" altLang="en-US" dirty="0"/>
              <a:t>很高，但是支持度 </a:t>
            </a:r>
            <a:r>
              <a:rPr lang="en-US" altLang="zh-TW" dirty="0"/>
              <a:t>s </a:t>
            </a:r>
            <a:r>
              <a:rPr lang="zh-TW" altLang="en-US" dirty="0"/>
              <a:t>卻很低時，只能說明購買 </a:t>
            </a:r>
            <a:r>
              <a:rPr lang="en-US" altLang="zh-TW" dirty="0"/>
              <a:t>X </a:t>
            </a:r>
            <a:r>
              <a:rPr lang="zh-TW" altLang="en-US" dirty="0"/>
              <a:t>則會購買 </a:t>
            </a:r>
            <a:r>
              <a:rPr lang="en-US" altLang="zh-TW" dirty="0"/>
              <a:t>Y </a:t>
            </a:r>
            <a:r>
              <a:rPr lang="zh-TW" altLang="en-US" dirty="0"/>
              <a:t>的比例很高，但是這種購買組合占所有交易的比例卻很低，因此對企業主而言，即便很努力對這一類商品組合進行行銷，通常是不符合經濟成本效益的</a:t>
            </a:r>
          </a:p>
        </p:txBody>
      </p:sp>
      <p:sp>
        <p:nvSpPr>
          <p:cNvPr id="4" name="日期版面配置區 3">
            <a:extLst>
              <a:ext uri="{FF2B5EF4-FFF2-40B4-BE49-F238E27FC236}">
                <a16:creationId xmlns:a16="http://schemas.microsoft.com/office/drawing/2014/main" id="{58821640-04EA-4390-943F-930D21EE619C}"/>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DFA2E4F6-0588-4F0A-8EDC-062E3C15DBD7}"/>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F127278B-9E70-474E-A6B2-1ED3BEAE7FB7}"/>
              </a:ext>
            </a:extLst>
          </p:cNvPr>
          <p:cNvSpPr>
            <a:spLocks noGrp="1"/>
          </p:cNvSpPr>
          <p:nvPr>
            <p:ph type="sldNum" sz="quarter" idx="12"/>
          </p:nvPr>
        </p:nvSpPr>
        <p:spPr/>
        <p:txBody>
          <a:bodyPr/>
          <a:lstStyle/>
          <a:p>
            <a:fld id="{A69134C5-D3FF-48ED-8AAC-F4BE64BCFA21}" type="slidenum">
              <a:rPr lang="zh-TW" altLang="en-US" smtClean="0"/>
              <a:pPr/>
              <a:t>32</a:t>
            </a:fld>
            <a:endParaRPr lang="zh-TW" altLang="en-US"/>
          </a:p>
        </p:txBody>
      </p:sp>
    </p:spTree>
    <p:extLst>
      <p:ext uri="{BB962C8B-B14F-4D97-AF65-F5344CB8AC3E}">
        <p14:creationId xmlns:p14="http://schemas.microsoft.com/office/powerpoint/2010/main" val="3072579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66A28C-9B7D-47D3-BCEF-A7B1EEF8709A}"/>
              </a:ext>
            </a:extLst>
          </p:cNvPr>
          <p:cNvSpPr>
            <a:spLocks noGrp="1"/>
          </p:cNvSpPr>
          <p:nvPr>
            <p:ph type="title"/>
          </p:nvPr>
        </p:nvSpPr>
        <p:spPr/>
        <p:txBody>
          <a:bodyPr/>
          <a:lstStyle/>
          <a:p>
            <a:r>
              <a:rPr lang="zh-TW" altLang="en-US" dirty="0"/>
              <a:t>評估強關聯規則的有趣程度</a:t>
            </a:r>
          </a:p>
        </p:txBody>
      </p:sp>
      <p:sp>
        <p:nvSpPr>
          <p:cNvPr id="3" name="內容版面配置區 2">
            <a:extLst>
              <a:ext uri="{FF2B5EF4-FFF2-40B4-BE49-F238E27FC236}">
                <a16:creationId xmlns:a16="http://schemas.microsoft.com/office/drawing/2014/main" id="{39F631BA-742A-467D-A591-A7FA083BF57D}"/>
              </a:ext>
            </a:extLst>
          </p:cNvPr>
          <p:cNvSpPr>
            <a:spLocks noGrp="1"/>
          </p:cNvSpPr>
          <p:nvPr>
            <p:ph idx="1"/>
          </p:nvPr>
        </p:nvSpPr>
        <p:spPr/>
        <p:txBody>
          <a:bodyPr/>
          <a:lstStyle/>
          <a:p>
            <a:r>
              <a:rPr lang="zh-TW" altLang="en-US" dirty="0"/>
              <a:t>另外，當提升度 </a:t>
            </a:r>
            <a:r>
              <a:rPr lang="en-US" altLang="zh-TW" dirty="0"/>
              <a:t>Lift </a:t>
            </a:r>
            <a:r>
              <a:rPr lang="zh-TW" altLang="en-US" dirty="0"/>
              <a:t>很高，但是支持度 </a:t>
            </a:r>
            <a:r>
              <a:rPr lang="en-US" altLang="zh-TW" dirty="0"/>
              <a:t>s </a:t>
            </a:r>
            <a:r>
              <a:rPr lang="zh-TW" altLang="en-US" dirty="0"/>
              <a:t>卻很低時，以關聯規則方式 </a:t>
            </a:r>
            <a:r>
              <a:rPr lang="en-US" altLang="zh-TW" dirty="0"/>
              <a:t>(</a:t>
            </a:r>
            <a:r>
              <a:rPr lang="zh-TW" altLang="en-US" dirty="0"/>
              <a:t>購買 </a:t>
            </a:r>
            <a:r>
              <a:rPr lang="en-US" altLang="zh-TW" dirty="0"/>
              <a:t>X </a:t>
            </a:r>
            <a:r>
              <a:rPr lang="zh-TW" altLang="en-US" dirty="0"/>
              <a:t>則會購買 </a:t>
            </a:r>
            <a:r>
              <a:rPr lang="en-US" altLang="zh-TW" dirty="0"/>
              <a:t>Y)</a:t>
            </a:r>
            <a:r>
              <a:rPr lang="zh-TW" altLang="en-US" dirty="0"/>
              <a:t>來銷售會比隨機賣 </a:t>
            </a:r>
            <a:r>
              <a:rPr lang="en-US" altLang="zh-TW" dirty="0"/>
              <a:t>Y </a:t>
            </a:r>
            <a:r>
              <a:rPr lang="zh-TW" altLang="en-US" dirty="0"/>
              <a:t>來得好，但同樣的問題，這種購買組合占所有交易的比例很低的話，對企業主而言也是不會產生太大的效益。</a:t>
            </a:r>
          </a:p>
        </p:txBody>
      </p:sp>
      <p:sp>
        <p:nvSpPr>
          <p:cNvPr id="4" name="日期版面配置區 3">
            <a:extLst>
              <a:ext uri="{FF2B5EF4-FFF2-40B4-BE49-F238E27FC236}">
                <a16:creationId xmlns:a16="http://schemas.microsoft.com/office/drawing/2014/main" id="{5809C876-CD64-4964-A7C4-F2508BDC5113}"/>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9442DEB3-D22D-4967-B6C9-F466B80E336C}"/>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8C7496C5-3EA3-4A27-B119-440B61068790}"/>
              </a:ext>
            </a:extLst>
          </p:cNvPr>
          <p:cNvSpPr>
            <a:spLocks noGrp="1"/>
          </p:cNvSpPr>
          <p:nvPr>
            <p:ph type="sldNum" sz="quarter" idx="12"/>
          </p:nvPr>
        </p:nvSpPr>
        <p:spPr/>
        <p:txBody>
          <a:bodyPr/>
          <a:lstStyle/>
          <a:p>
            <a:fld id="{A69134C5-D3FF-48ED-8AAC-F4BE64BCFA21}" type="slidenum">
              <a:rPr lang="zh-TW" altLang="en-US" smtClean="0"/>
              <a:pPr/>
              <a:t>33</a:t>
            </a:fld>
            <a:endParaRPr lang="zh-TW" altLang="en-US"/>
          </a:p>
        </p:txBody>
      </p:sp>
    </p:spTree>
    <p:extLst>
      <p:ext uri="{BB962C8B-B14F-4D97-AF65-F5344CB8AC3E}">
        <p14:creationId xmlns:p14="http://schemas.microsoft.com/office/powerpoint/2010/main" val="365024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539AD0-6C25-4D44-AC42-6C1D9C136637}"/>
              </a:ext>
            </a:extLst>
          </p:cNvPr>
          <p:cNvSpPr>
            <a:spLocks noGrp="1"/>
          </p:cNvSpPr>
          <p:nvPr>
            <p:ph type="title"/>
          </p:nvPr>
        </p:nvSpPr>
        <p:spPr/>
        <p:txBody>
          <a:bodyPr/>
          <a:lstStyle/>
          <a:p>
            <a:r>
              <a:rPr lang="zh-TW" altLang="en-US" dirty="0"/>
              <a:t>關聯規則簡介</a:t>
            </a:r>
          </a:p>
        </p:txBody>
      </p:sp>
      <p:sp>
        <p:nvSpPr>
          <p:cNvPr id="11" name="內容版面配置區 10">
            <a:extLst>
              <a:ext uri="{FF2B5EF4-FFF2-40B4-BE49-F238E27FC236}">
                <a16:creationId xmlns:a16="http://schemas.microsoft.com/office/drawing/2014/main" id="{D79210C8-8442-4020-A472-6A4BFB14E6D1}"/>
              </a:ext>
            </a:extLst>
          </p:cNvPr>
          <p:cNvSpPr>
            <a:spLocks noGrp="1"/>
          </p:cNvSpPr>
          <p:nvPr>
            <p:ph idx="1"/>
          </p:nvPr>
        </p:nvSpPr>
        <p:spPr>
          <a:xfrm>
            <a:off x="609600" y="1451361"/>
            <a:ext cx="6206480" cy="4793864"/>
          </a:xfrm>
        </p:spPr>
        <p:txBody>
          <a:bodyPr/>
          <a:lstStyle/>
          <a:p>
            <a:r>
              <a:rPr lang="zh-TW" altLang="en-US" dirty="0"/>
              <a:t>產業中常使用關聯規則來探討的問題如下：</a:t>
            </a:r>
            <a:endParaRPr lang="en-US" altLang="zh-TW" dirty="0"/>
          </a:p>
          <a:p>
            <a:pPr marL="1028700" lvl="1" indent="-571500">
              <a:buAutoNum type="romanUcPeriod"/>
            </a:pPr>
            <a:r>
              <a:rPr lang="zh-TW" altLang="en-US" dirty="0"/>
              <a:t>假如某消費者單次購買了 </a:t>
            </a:r>
            <a:r>
              <a:rPr lang="en-US" altLang="zh-TW" dirty="0"/>
              <a:t>A </a:t>
            </a:r>
            <a:r>
              <a:rPr lang="zh-TW" altLang="en-US" dirty="0"/>
              <a:t>品項商品，則此消費者購買 </a:t>
            </a:r>
            <a:r>
              <a:rPr lang="en-US" altLang="zh-TW" dirty="0"/>
              <a:t>B </a:t>
            </a:r>
            <a:r>
              <a:rPr lang="zh-TW" altLang="en-US" dirty="0"/>
              <a:t>品項產品的機率究竟會有多大呢？其概念如圖 </a:t>
            </a:r>
            <a:r>
              <a:rPr lang="en-US" altLang="zh-TW" dirty="0"/>
              <a:t>14-1 </a:t>
            </a:r>
            <a:r>
              <a:rPr lang="zh-TW" altLang="en-US" dirty="0"/>
              <a:t>購物車 </a:t>
            </a:r>
            <a:r>
              <a:rPr lang="en-US" altLang="zh-TW" dirty="0"/>
              <a:t>(I) </a:t>
            </a:r>
            <a:r>
              <a:rPr lang="zh-TW" altLang="en-US" dirty="0"/>
              <a:t>所示。</a:t>
            </a:r>
            <a:endParaRPr lang="en-US" altLang="zh-TW" dirty="0"/>
          </a:p>
          <a:p>
            <a:pPr marL="1028700" lvl="1" indent="-571500">
              <a:buAutoNum type="romanUcPeriod"/>
            </a:pPr>
            <a:r>
              <a:rPr lang="zh-TW" altLang="en-US" dirty="0"/>
              <a:t>假如某消費者購買了 </a:t>
            </a:r>
            <a:r>
              <a:rPr lang="en-US" altLang="zh-TW" dirty="0"/>
              <a:t>C </a:t>
            </a:r>
            <a:r>
              <a:rPr lang="zh-TW" altLang="en-US" dirty="0"/>
              <a:t>和 </a:t>
            </a:r>
            <a:r>
              <a:rPr lang="en-US" altLang="zh-TW" dirty="0"/>
              <a:t>D </a:t>
            </a:r>
            <a:r>
              <a:rPr lang="zh-TW" altLang="en-US" dirty="0"/>
              <a:t>品項商品，則此消費者還可能搭配購買什麼額外產品呢？其概念如圖 </a:t>
            </a:r>
            <a:r>
              <a:rPr lang="en-US" altLang="zh-TW" dirty="0"/>
              <a:t>14-2 </a:t>
            </a:r>
            <a:r>
              <a:rPr lang="zh-TW" altLang="en-US" dirty="0"/>
              <a:t>購物車 </a:t>
            </a:r>
            <a:r>
              <a:rPr lang="en-US" altLang="zh-TW" dirty="0"/>
              <a:t>(II) </a:t>
            </a:r>
            <a:r>
              <a:rPr lang="zh-TW" altLang="en-US" dirty="0"/>
              <a:t>所示。</a:t>
            </a:r>
          </a:p>
        </p:txBody>
      </p:sp>
      <p:sp>
        <p:nvSpPr>
          <p:cNvPr id="4" name="日期版面配置區 3">
            <a:extLst>
              <a:ext uri="{FF2B5EF4-FFF2-40B4-BE49-F238E27FC236}">
                <a16:creationId xmlns:a16="http://schemas.microsoft.com/office/drawing/2014/main" id="{DF32592B-C4E0-4687-A8DA-90D3AB14C2A6}"/>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5523CEEC-E1B3-4F5E-B24C-40C1DB7D2028}"/>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4A2E5AB5-B71D-436D-8C0B-A57C54816729}"/>
              </a:ext>
            </a:extLst>
          </p:cNvPr>
          <p:cNvSpPr>
            <a:spLocks noGrp="1"/>
          </p:cNvSpPr>
          <p:nvPr>
            <p:ph type="sldNum" sz="quarter" idx="12"/>
          </p:nvPr>
        </p:nvSpPr>
        <p:spPr/>
        <p:txBody>
          <a:bodyPr/>
          <a:lstStyle/>
          <a:p>
            <a:fld id="{A69134C5-D3FF-48ED-8AAC-F4BE64BCFA21}" type="slidenum">
              <a:rPr lang="zh-TW" altLang="en-US" smtClean="0"/>
              <a:pPr/>
              <a:t>4</a:t>
            </a:fld>
            <a:endParaRPr lang="zh-TW" altLang="en-US"/>
          </a:p>
        </p:txBody>
      </p:sp>
      <p:pic>
        <p:nvPicPr>
          <p:cNvPr id="12" name="內容版面配置區 9">
            <a:extLst>
              <a:ext uri="{FF2B5EF4-FFF2-40B4-BE49-F238E27FC236}">
                <a16:creationId xmlns:a16="http://schemas.microsoft.com/office/drawing/2014/main" id="{69BB07F9-87CE-41D5-8064-9BA2C6F9408E}"/>
              </a:ext>
            </a:extLst>
          </p:cNvPr>
          <p:cNvPicPr>
            <a:picLocks noChangeAspect="1"/>
          </p:cNvPicPr>
          <p:nvPr/>
        </p:nvPicPr>
        <p:blipFill>
          <a:blip r:embed="rId2">
            <a:clrChange>
              <a:clrFrom>
                <a:srgbClr val="FFFFFF"/>
              </a:clrFrom>
              <a:clrTo>
                <a:srgbClr val="FFFFFF">
                  <a:alpha val="0"/>
                </a:srgbClr>
              </a:clrTo>
            </a:clrChange>
            <a:duotone>
              <a:prstClr val="black"/>
              <a:schemeClr val="tx2">
                <a:tint val="45000"/>
                <a:satMod val="400000"/>
              </a:schemeClr>
            </a:duotone>
          </a:blip>
          <a:stretch>
            <a:fillRect/>
          </a:stretch>
        </p:blipFill>
        <p:spPr bwMode="auto">
          <a:xfrm>
            <a:off x="6672064" y="476672"/>
            <a:ext cx="3916985" cy="297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內容版面配置區 6">
            <a:extLst>
              <a:ext uri="{FF2B5EF4-FFF2-40B4-BE49-F238E27FC236}">
                <a16:creationId xmlns:a16="http://schemas.microsoft.com/office/drawing/2014/main" id="{48094464-ABE8-4975-93AE-956BCBDFCA2D}"/>
              </a:ext>
            </a:extLst>
          </p:cNvPr>
          <p:cNvPicPr>
            <a:picLocks noChangeAspect="1"/>
          </p:cNvPicPr>
          <p:nvPr/>
        </p:nvPicPr>
        <p:blipFill>
          <a:blip r:embed="rId3">
            <a:clrChange>
              <a:clrFrom>
                <a:srgbClr val="FFFFFF"/>
              </a:clrFrom>
              <a:clrTo>
                <a:srgbClr val="FFFFFF">
                  <a:alpha val="0"/>
                </a:srgbClr>
              </a:clrTo>
            </a:clrChange>
          </a:blip>
          <a:stretch>
            <a:fillRect/>
          </a:stretch>
        </p:blipFill>
        <p:spPr bwMode="auto">
          <a:xfrm>
            <a:off x="7997622" y="3834520"/>
            <a:ext cx="3714139" cy="297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47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837C80-2DB9-4399-A984-B4B50C498378}"/>
              </a:ext>
            </a:extLst>
          </p:cNvPr>
          <p:cNvSpPr>
            <a:spLocks noGrp="1"/>
          </p:cNvSpPr>
          <p:nvPr>
            <p:ph type="title"/>
          </p:nvPr>
        </p:nvSpPr>
        <p:spPr/>
        <p:txBody>
          <a:bodyPr/>
          <a:lstStyle/>
          <a:p>
            <a:r>
              <a:rPr lang="zh-TW" altLang="en-US" dirty="0"/>
              <a:t>關聯規則簡介</a:t>
            </a:r>
          </a:p>
        </p:txBody>
      </p:sp>
      <p:sp>
        <p:nvSpPr>
          <p:cNvPr id="3" name="內容版面配置區 2">
            <a:extLst>
              <a:ext uri="{FF2B5EF4-FFF2-40B4-BE49-F238E27FC236}">
                <a16:creationId xmlns:a16="http://schemas.microsoft.com/office/drawing/2014/main" id="{13AF0055-E430-48EF-991A-C6BCED639BF1}"/>
              </a:ext>
            </a:extLst>
          </p:cNvPr>
          <p:cNvSpPr>
            <a:spLocks noGrp="1"/>
          </p:cNvSpPr>
          <p:nvPr>
            <p:ph idx="1"/>
          </p:nvPr>
        </p:nvSpPr>
        <p:spPr/>
        <p:txBody>
          <a:bodyPr/>
          <a:lstStyle/>
          <a:p>
            <a:r>
              <a:rPr lang="zh-TW" altLang="en-US" dirty="0"/>
              <a:t>關聯規則要觀察的即是品項之間彼此的關係，關聯規則所考量的是其品項的組合性，並不考慮品項在不同時間出現的次序性 </a:t>
            </a:r>
            <a:r>
              <a:rPr lang="en-US" altLang="zh-TW" dirty="0"/>
              <a:t>(</a:t>
            </a:r>
            <a:r>
              <a:rPr lang="zh-TW" altLang="en-US" dirty="0"/>
              <a:t>即品項交易的時間先後順序</a:t>
            </a:r>
            <a:r>
              <a:rPr lang="en-US" altLang="zh-TW" dirty="0"/>
              <a:t>)</a:t>
            </a:r>
            <a:endParaRPr lang="zh-TW" altLang="en-US" dirty="0"/>
          </a:p>
        </p:txBody>
      </p:sp>
      <p:sp>
        <p:nvSpPr>
          <p:cNvPr id="4" name="日期版面配置區 3">
            <a:extLst>
              <a:ext uri="{FF2B5EF4-FFF2-40B4-BE49-F238E27FC236}">
                <a16:creationId xmlns:a16="http://schemas.microsoft.com/office/drawing/2014/main" id="{EAA0210A-60C3-4F14-BB22-028092864AB9}"/>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A4AB28D7-F80B-4700-B56B-0D5BB16C7F2D}"/>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CBF499B1-E0E7-43AE-9A58-5984B620784A}"/>
              </a:ext>
            </a:extLst>
          </p:cNvPr>
          <p:cNvSpPr>
            <a:spLocks noGrp="1"/>
          </p:cNvSpPr>
          <p:nvPr>
            <p:ph type="sldNum" sz="quarter" idx="12"/>
          </p:nvPr>
        </p:nvSpPr>
        <p:spPr/>
        <p:txBody>
          <a:bodyPr/>
          <a:lstStyle/>
          <a:p>
            <a:fld id="{A69134C5-D3FF-48ED-8AAC-F4BE64BCFA21}" type="slidenum">
              <a:rPr lang="zh-TW" altLang="en-US" smtClean="0"/>
              <a:pPr/>
              <a:t>5</a:t>
            </a:fld>
            <a:endParaRPr lang="zh-TW" altLang="en-US"/>
          </a:p>
        </p:txBody>
      </p:sp>
    </p:spTree>
    <p:extLst>
      <p:ext uri="{BB962C8B-B14F-4D97-AF65-F5344CB8AC3E}">
        <p14:creationId xmlns:p14="http://schemas.microsoft.com/office/powerpoint/2010/main" val="4317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837C80-2DB9-4399-A984-B4B50C498378}"/>
              </a:ext>
            </a:extLst>
          </p:cNvPr>
          <p:cNvSpPr>
            <a:spLocks noGrp="1"/>
          </p:cNvSpPr>
          <p:nvPr>
            <p:ph type="title"/>
          </p:nvPr>
        </p:nvSpPr>
        <p:spPr/>
        <p:txBody>
          <a:bodyPr/>
          <a:lstStyle/>
          <a:p>
            <a:r>
              <a:rPr lang="zh-TW" altLang="en-US" dirty="0"/>
              <a:t>關聯規則簡介</a:t>
            </a:r>
          </a:p>
        </p:txBody>
      </p:sp>
      <p:sp>
        <p:nvSpPr>
          <p:cNvPr id="3" name="內容版面配置區 2">
            <a:extLst>
              <a:ext uri="{FF2B5EF4-FFF2-40B4-BE49-F238E27FC236}">
                <a16:creationId xmlns:a16="http://schemas.microsoft.com/office/drawing/2014/main" id="{13AF0055-E430-48EF-991A-C6BCED639BF1}"/>
              </a:ext>
            </a:extLst>
          </p:cNvPr>
          <p:cNvSpPr>
            <a:spLocks noGrp="1"/>
          </p:cNvSpPr>
          <p:nvPr>
            <p:ph idx="1"/>
          </p:nvPr>
        </p:nvSpPr>
        <p:spPr/>
        <p:txBody>
          <a:bodyPr/>
          <a:lstStyle/>
          <a:p>
            <a:r>
              <a:rPr lang="zh-TW" altLang="en-US" dirty="0"/>
              <a:t>關聯規則分析方法在零售產業應用中比較常聽到的名稱為購物籃分析</a:t>
            </a:r>
            <a:r>
              <a:rPr lang="en-US" altLang="zh-TW" dirty="0"/>
              <a:t>(Market Basket Analysis, MBA)</a:t>
            </a:r>
            <a:r>
              <a:rPr lang="zh-TW" altLang="en-US" dirty="0"/>
              <a:t>，</a:t>
            </a:r>
            <a:r>
              <a:rPr lang="en-US" altLang="zh-TW" dirty="0"/>
              <a:t>MBA </a:t>
            </a:r>
            <a:r>
              <a:rPr lang="zh-TW" altLang="en-US" dirty="0"/>
              <a:t>主要功能是能夠在數量龐大的交易資料中，分析客戶的購買行為，並呈現出購買品項間的關係，希望透過尋找這些品項間的關係做出有價值的商業決策</a:t>
            </a:r>
            <a:endParaRPr lang="en-US" altLang="zh-TW" dirty="0"/>
          </a:p>
          <a:p>
            <a:r>
              <a:rPr lang="zh-TW" altLang="en-US" dirty="0"/>
              <a:t>如此的結果可以提供給管理者作為經營管理、賣場中商品組合配置、市場預測等決策資訊的根據。甚至進而可成為商品推薦 </a:t>
            </a:r>
            <a:r>
              <a:rPr lang="en-US" altLang="zh-TW" dirty="0"/>
              <a:t>(Recommendation) </a:t>
            </a:r>
            <a:r>
              <a:rPr lang="zh-TW" altLang="en-US" dirty="0"/>
              <a:t>的基礎</a:t>
            </a:r>
          </a:p>
        </p:txBody>
      </p:sp>
      <p:sp>
        <p:nvSpPr>
          <p:cNvPr id="4" name="日期版面配置區 3">
            <a:extLst>
              <a:ext uri="{FF2B5EF4-FFF2-40B4-BE49-F238E27FC236}">
                <a16:creationId xmlns:a16="http://schemas.microsoft.com/office/drawing/2014/main" id="{EAA0210A-60C3-4F14-BB22-028092864AB9}"/>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A4AB28D7-F80B-4700-B56B-0D5BB16C7F2D}"/>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CBF499B1-E0E7-43AE-9A58-5984B620784A}"/>
              </a:ext>
            </a:extLst>
          </p:cNvPr>
          <p:cNvSpPr>
            <a:spLocks noGrp="1"/>
          </p:cNvSpPr>
          <p:nvPr>
            <p:ph type="sldNum" sz="quarter" idx="12"/>
          </p:nvPr>
        </p:nvSpPr>
        <p:spPr/>
        <p:txBody>
          <a:bodyPr/>
          <a:lstStyle/>
          <a:p>
            <a:fld id="{A69134C5-D3FF-48ED-8AAC-F4BE64BCFA21}" type="slidenum">
              <a:rPr lang="zh-TW" altLang="en-US" smtClean="0"/>
              <a:pPr/>
              <a:t>6</a:t>
            </a:fld>
            <a:endParaRPr lang="zh-TW" altLang="en-US"/>
          </a:p>
        </p:txBody>
      </p:sp>
    </p:spTree>
    <p:extLst>
      <p:ext uri="{BB962C8B-B14F-4D97-AF65-F5344CB8AC3E}">
        <p14:creationId xmlns:p14="http://schemas.microsoft.com/office/powerpoint/2010/main" val="353507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1E0F1A-E253-48A3-B142-D60E271125B3}"/>
              </a:ext>
            </a:extLst>
          </p:cNvPr>
          <p:cNvSpPr>
            <a:spLocks noGrp="1"/>
          </p:cNvSpPr>
          <p:nvPr>
            <p:ph type="title"/>
          </p:nvPr>
        </p:nvSpPr>
        <p:spPr/>
        <p:txBody>
          <a:bodyPr/>
          <a:lstStyle/>
          <a:p>
            <a:r>
              <a:rPr lang="zh-TW" altLang="en-US" dirty="0"/>
              <a:t>關聯規則方法介紹</a:t>
            </a:r>
          </a:p>
        </p:txBody>
      </p:sp>
      <p:sp>
        <p:nvSpPr>
          <p:cNvPr id="11" name="內容版面配置區 10">
            <a:extLst>
              <a:ext uri="{FF2B5EF4-FFF2-40B4-BE49-F238E27FC236}">
                <a16:creationId xmlns:a16="http://schemas.microsoft.com/office/drawing/2014/main" id="{4632F5C6-1E6A-47F3-AF68-243F82C2558F}"/>
              </a:ext>
            </a:extLst>
          </p:cNvPr>
          <p:cNvSpPr>
            <a:spLocks noGrp="1"/>
          </p:cNvSpPr>
          <p:nvPr>
            <p:ph idx="1"/>
          </p:nvPr>
        </p:nvSpPr>
        <p:spPr/>
        <p:txBody>
          <a:bodyPr/>
          <a:lstStyle/>
          <a:p>
            <a:r>
              <a:rPr lang="zh-TW" altLang="en-US" dirty="0"/>
              <a:t>首先介紹關聯規則基本觀念與形式，假設 </a:t>
            </a:r>
            <a:r>
              <a:rPr lang="en-US" altLang="zh-TW" dirty="0"/>
              <a:t>I </a:t>
            </a:r>
            <a:r>
              <a:rPr lang="zh-TW" altLang="en-US" dirty="0"/>
              <a:t>是所有購物籃 </a:t>
            </a:r>
            <a:r>
              <a:rPr lang="en-US" altLang="zh-TW" dirty="0"/>
              <a:t>(</a:t>
            </a:r>
            <a:r>
              <a:rPr lang="zh-TW" altLang="en-US" dirty="0"/>
              <a:t>或車</a:t>
            </a:r>
            <a:r>
              <a:rPr lang="en-US" altLang="zh-TW" dirty="0"/>
              <a:t>) </a:t>
            </a:r>
            <a:r>
              <a:rPr lang="zh-TW" altLang="en-US" dirty="0"/>
              <a:t>中曾經賣過的所有商品項目 </a:t>
            </a:r>
            <a:r>
              <a:rPr lang="en-US" altLang="zh-TW" dirty="0"/>
              <a:t>(Items) </a:t>
            </a:r>
            <a:r>
              <a:rPr lang="zh-TW" altLang="en-US" dirty="0"/>
              <a:t>的集合，我們以 </a:t>
            </a:r>
            <a:r>
              <a:rPr lang="en-US" altLang="zh-TW" dirty="0"/>
              <a:t>I = {I</a:t>
            </a:r>
            <a:r>
              <a:rPr lang="en-US" altLang="zh-TW" baseline="-25000" dirty="0"/>
              <a:t>1</a:t>
            </a:r>
            <a:r>
              <a:rPr lang="en-US" altLang="zh-TW" dirty="0"/>
              <a:t>, I</a:t>
            </a:r>
            <a:r>
              <a:rPr lang="en-US" altLang="zh-TW" baseline="-25000" dirty="0"/>
              <a:t>2</a:t>
            </a:r>
            <a:r>
              <a:rPr lang="en-US" altLang="zh-TW" dirty="0"/>
              <a:t>, I</a:t>
            </a:r>
            <a:r>
              <a:rPr lang="en-US" altLang="zh-TW" baseline="-25000" dirty="0"/>
              <a:t>3</a:t>
            </a:r>
            <a:r>
              <a:rPr lang="en-US" altLang="zh-TW" dirty="0"/>
              <a:t>, …, </a:t>
            </a:r>
            <a:r>
              <a:rPr lang="en-US" altLang="zh-TW" dirty="0" err="1"/>
              <a:t>I</a:t>
            </a:r>
            <a:r>
              <a:rPr lang="en-US" altLang="zh-TW" baseline="-25000" dirty="0" err="1"/>
              <a:t>m</a:t>
            </a:r>
            <a:r>
              <a:rPr lang="en-US" altLang="zh-TW" dirty="0"/>
              <a:t>} </a:t>
            </a:r>
            <a:r>
              <a:rPr lang="zh-TW" altLang="en-US" dirty="0"/>
              <a:t>來表示，而資料庫 </a:t>
            </a:r>
            <a:r>
              <a:rPr lang="en-US" altLang="zh-TW" dirty="0"/>
              <a:t>D </a:t>
            </a:r>
            <a:r>
              <a:rPr lang="zh-TW" altLang="en-US" dirty="0"/>
              <a:t>為所有交易 </a:t>
            </a:r>
            <a:r>
              <a:rPr lang="en-US" altLang="zh-TW" dirty="0"/>
              <a:t>(Transaction) </a:t>
            </a:r>
            <a:r>
              <a:rPr lang="zh-TW" altLang="en-US" dirty="0"/>
              <a:t>資料 </a:t>
            </a:r>
            <a:r>
              <a:rPr lang="en-US" altLang="zh-TW" dirty="0"/>
              <a:t>T </a:t>
            </a:r>
            <a:r>
              <a:rPr lang="zh-TW" altLang="en-US" dirty="0"/>
              <a:t>的集合，</a:t>
            </a:r>
            <a:r>
              <a:rPr lang="en-US" altLang="zh-TW" dirty="0"/>
              <a:t>D = {T</a:t>
            </a:r>
            <a:r>
              <a:rPr lang="en-US" altLang="zh-TW" baseline="-25000" dirty="0"/>
              <a:t>1</a:t>
            </a:r>
            <a:r>
              <a:rPr lang="en-US" altLang="zh-TW" dirty="0"/>
              <a:t>, T</a:t>
            </a:r>
            <a:r>
              <a:rPr lang="en-US" altLang="zh-TW" baseline="-25000" dirty="0"/>
              <a:t>2</a:t>
            </a:r>
            <a:r>
              <a:rPr lang="en-US" altLang="zh-TW" dirty="0"/>
              <a:t>, T</a:t>
            </a:r>
            <a:r>
              <a:rPr lang="en-US" altLang="zh-TW" baseline="-25000" dirty="0"/>
              <a:t>3</a:t>
            </a:r>
            <a:r>
              <a:rPr lang="en-US" altLang="zh-TW" dirty="0"/>
              <a:t>, …, </a:t>
            </a:r>
            <a:r>
              <a:rPr lang="en-US" altLang="zh-TW" dirty="0" err="1"/>
              <a:t>T</a:t>
            </a:r>
            <a:r>
              <a:rPr lang="en-US" altLang="zh-TW" baseline="-25000" dirty="0" err="1"/>
              <a:t>n</a:t>
            </a:r>
            <a:r>
              <a:rPr lang="en-US" altLang="zh-TW" dirty="0"/>
              <a:t>}</a:t>
            </a:r>
            <a:r>
              <a:rPr lang="zh-TW" altLang="en-US" dirty="0"/>
              <a:t>，如表 </a:t>
            </a:r>
            <a:r>
              <a:rPr lang="en-US" altLang="zh-TW" dirty="0"/>
              <a:t>14-1 </a:t>
            </a:r>
            <a:r>
              <a:rPr lang="zh-TW" altLang="en-US" dirty="0"/>
              <a:t>所示</a:t>
            </a:r>
          </a:p>
        </p:txBody>
      </p:sp>
      <p:sp>
        <p:nvSpPr>
          <p:cNvPr id="4" name="日期版面配置區 3">
            <a:extLst>
              <a:ext uri="{FF2B5EF4-FFF2-40B4-BE49-F238E27FC236}">
                <a16:creationId xmlns:a16="http://schemas.microsoft.com/office/drawing/2014/main" id="{3FC0365F-3BCA-441D-90FA-D4FB4C08934E}"/>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E319ACFA-C767-44AA-8E2E-5394D7315562}"/>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F62A5C09-90E8-470B-B335-2F2AC4184097}"/>
              </a:ext>
            </a:extLst>
          </p:cNvPr>
          <p:cNvSpPr>
            <a:spLocks noGrp="1"/>
          </p:cNvSpPr>
          <p:nvPr>
            <p:ph type="sldNum" sz="quarter" idx="12"/>
          </p:nvPr>
        </p:nvSpPr>
        <p:spPr/>
        <p:txBody>
          <a:bodyPr/>
          <a:lstStyle/>
          <a:p>
            <a:fld id="{A69134C5-D3FF-48ED-8AAC-F4BE64BCFA21}" type="slidenum">
              <a:rPr lang="zh-TW" altLang="en-US" smtClean="0"/>
              <a:pPr/>
              <a:t>7</a:t>
            </a:fld>
            <a:endParaRPr lang="zh-TW" altLang="en-US"/>
          </a:p>
        </p:txBody>
      </p:sp>
      <p:pic>
        <p:nvPicPr>
          <p:cNvPr id="12" name="圖片 11">
            <a:extLst>
              <a:ext uri="{FF2B5EF4-FFF2-40B4-BE49-F238E27FC236}">
                <a16:creationId xmlns:a16="http://schemas.microsoft.com/office/drawing/2014/main" id="{21152833-ADA4-48E0-B9A0-EBB1E12E58A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935760" y="3717032"/>
            <a:ext cx="5616331" cy="3018697"/>
          </a:xfrm>
          <a:prstGeom prst="rect">
            <a:avLst/>
          </a:prstGeom>
        </p:spPr>
      </p:pic>
    </p:spTree>
    <p:extLst>
      <p:ext uri="{BB962C8B-B14F-4D97-AF65-F5344CB8AC3E}">
        <p14:creationId xmlns:p14="http://schemas.microsoft.com/office/powerpoint/2010/main" val="184599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E80EAB-4CDA-461B-95FD-79FDF0ED4C11}"/>
              </a:ext>
            </a:extLst>
          </p:cNvPr>
          <p:cNvSpPr>
            <a:spLocks noGrp="1"/>
          </p:cNvSpPr>
          <p:nvPr>
            <p:ph type="title"/>
          </p:nvPr>
        </p:nvSpPr>
        <p:spPr/>
        <p:txBody>
          <a:bodyPr/>
          <a:lstStyle/>
          <a:p>
            <a:r>
              <a:rPr lang="zh-TW" altLang="en-US" dirty="0"/>
              <a:t>關聯規則方法介紹</a:t>
            </a:r>
          </a:p>
        </p:txBody>
      </p:sp>
      <p:sp>
        <p:nvSpPr>
          <p:cNvPr id="3" name="內容版面配置區 2">
            <a:extLst>
              <a:ext uri="{FF2B5EF4-FFF2-40B4-BE49-F238E27FC236}">
                <a16:creationId xmlns:a16="http://schemas.microsoft.com/office/drawing/2014/main" id="{7C4511A4-502C-484D-ADA7-43E7D0206F93}"/>
              </a:ext>
            </a:extLst>
          </p:cNvPr>
          <p:cNvSpPr>
            <a:spLocks noGrp="1"/>
          </p:cNvSpPr>
          <p:nvPr>
            <p:ph idx="1"/>
          </p:nvPr>
        </p:nvSpPr>
        <p:spPr/>
        <p:txBody>
          <a:bodyPr/>
          <a:lstStyle/>
          <a:p>
            <a:r>
              <a:rPr lang="zh-TW" altLang="en-US" dirty="0"/>
              <a:t>在圖 </a:t>
            </a:r>
            <a:r>
              <a:rPr lang="en-US" altLang="zh-TW" dirty="0"/>
              <a:t>14-3 </a:t>
            </a:r>
            <a:r>
              <a:rPr lang="zh-TW" altLang="en-US" dirty="0"/>
              <a:t>中以格結構 </a:t>
            </a:r>
            <a:r>
              <a:rPr lang="en-US" altLang="zh-TW" dirty="0"/>
              <a:t>(Lattice Structure) </a:t>
            </a:r>
            <a:r>
              <a:rPr lang="zh-TW" altLang="en-US" dirty="0"/>
              <a:t>的圖形來展現由 </a:t>
            </a:r>
            <a:r>
              <a:rPr lang="en-US" altLang="zh-TW" dirty="0"/>
              <a:t>4 </a:t>
            </a:r>
            <a:r>
              <a:rPr lang="zh-TW" altLang="en-US" dirty="0"/>
              <a:t>個商品項目所組合出的所有可能的 </a:t>
            </a:r>
            <a:r>
              <a:rPr lang="en-US" altLang="zh-TW" dirty="0"/>
              <a:t>Itemset </a:t>
            </a:r>
            <a:r>
              <a:rPr lang="zh-TW" altLang="en-US" dirty="0"/>
              <a:t>之狀況，總共 </a:t>
            </a:r>
            <a:r>
              <a:rPr lang="en-US" altLang="zh-TW" dirty="0"/>
              <a:t>15 </a:t>
            </a:r>
            <a:r>
              <a:rPr lang="zh-TW" altLang="en-US" dirty="0"/>
              <a:t>種。</a:t>
            </a:r>
          </a:p>
        </p:txBody>
      </p:sp>
      <p:sp>
        <p:nvSpPr>
          <p:cNvPr id="4" name="日期版面配置區 3">
            <a:extLst>
              <a:ext uri="{FF2B5EF4-FFF2-40B4-BE49-F238E27FC236}">
                <a16:creationId xmlns:a16="http://schemas.microsoft.com/office/drawing/2014/main" id="{62DEC40B-CB9B-4DAE-9048-AED570B58FB2}"/>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188447CE-F3D3-4553-A807-C08A8E13D1AC}"/>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E3CD5772-52EC-4286-8F6D-CDBD20FEDEBA}"/>
              </a:ext>
            </a:extLst>
          </p:cNvPr>
          <p:cNvSpPr>
            <a:spLocks noGrp="1"/>
          </p:cNvSpPr>
          <p:nvPr>
            <p:ph type="sldNum" sz="quarter" idx="12"/>
          </p:nvPr>
        </p:nvSpPr>
        <p:spPr/>
        <p:txBody>
          <a:bodyPr/>
          <a:lstStyle/>
          <a:p>
            <a:fld id="{A69134C5-D3FF-48ED-8AAC-F4BE64BCFA21}" type="slidenum">
              <a:rPr lang="zh-TW" altLang="en-US" smtClean="0"/>
              <a:pPr/>
              <a:t>8</a:t>
            </a:fld>
            <a:endParaRPr lang="zh-TW" altLang="en-US"/>
          </a:p>
        </p:txBody>
      </p:sp>
      <p:pic>
        <p:nvPicPr>
          <p:cNvPr id="7" name="圖片 6">
            <a:extLst>
              <a:ext uri="{FF2B5EF4-FFF2-40B4-BE49-F238E27FC236}">
                <a16:creationId xmlns:a16="http://schemas.microsoft.com/office/drawing/2014/main" id="{2FF5A10F-0805-46AB-8EEC-8DEF11253D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79576" y="2564904"/>
            <a:ext cx="5985295" cy="4199696"/>
          </a:xfrm>
          <a:prstGeom prst="rect">
            <a:avLst/>
          </a:prstGeom>
        </p:spPr>
      </p:pic>
    </p:spTree>
    <p:extLst>
      <p:ext uri="{BB962C8B-B14F-4D97-AF65-F5344CB8AC3E}">
        <p14:creationId xmlns:p14="http://schemas.microsoft.com/office/powerpoint/2010/main" val="110644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A34F64-7215-4779-AD1E-B14E54DFB79A}"/>
              </a:ext>
            </a:extLst>
          </p:cNvPr>
          <p:cNvSpPr>
            <a:spLocks noGrp="1"/>
          </p:cNvSpPr>
          <p:nvPr>
            <p:ph type="title"/>
          </p:nvPr>
        </p:nvSpPr>
        <p:spPr/>
        <p:txBody>
          <a:bodyPr/>
          <a:lstStyle/>
          <a:p>
            <a:r>
              <a:rPr lang="zh-TW" altLang="en-US" dirty="0"/>
              <a:t>支持數量、支持度以及信賴度</a:t>
            </a:r>
          </a:p>
        </p:txBody>
      </p:sp>
      <p:sp>
        <p:nvSpPr>
          <p:cNvPr id="11" name="內容版面配置區 10">
            <a:extLst>
              <a:ext uri="{FF2B5EF4-FFF2-40B4-BE49-F238E27FC236}">
                <a16:creationId xmlns:a16="http://schemas.microsoft.com/office/drawing/2014/main" id="{A9094DB2-9743-4DEF-930E-90F223BB0612}"/>
              </a:ext>
            </a:extLst>
          </p:cNvPr>
          <p:cNvSpPr>
            <a:spLocks noGrp="1"/>
          </p:cNvSpPr>
          <p:nvPr>
            <p:ph idx="1"/>
          </p:nvPr>
        </p:nvSpPr>
        <p:spPr/>
        <p:txBody>
          <a:bodyPr/>
          <a:lstStyle/>
          <a:p>
            <a:r>
              <a:rPr lang="zh-TW" altLang="en-US" dirty="0"/>
              <a:t>每一個項目集 </a:t>
            </a:r>
            <a:r>
              <a:rPr lang="en-US" altLang="zh-TW" dirty="0"/>
              <a:t>X </a:t>
            </a:r>
            <a:r>
              <a:rPr lang="zh-TW" altLang="en-US" dirty="0"/>
              <a:t>的支持數量可以寫成 </a:t>
            </a:r>
            <a:r>
              <a:rPr lang="en-US" altLang="zh-TW" i="1" dirty="0"/>
              <a:t>σ</a:t>
            </a:r>
            <a:r>
              <a:rPr lang="en-US" altLang="zh-TW" dirty="0"/>
              <a:t>(X)</a:t>
            </a:r>
            <a:r>
              <a:rPr lang="zh-TW" altLang="en-US" dirty="0"/>
              <a:t>，</a:t>
            </a:r>
            <a:br>
              <a:rPr lang="en-US" altLang="zh-TW" dirty="0"/>
            </a:br>
            <a:br>
              <a:rPr lang="en-US" altLang="zh-TW" dirty="0"/>
            </a:br>
            <a:r>
              <a:rPr lang="el-GR" altLang="zh-TW" b="1" i="1" dirty="0"/>
              <a:t>σ</a:t>
            </a:r>
            <a:r>
              <a:rPr lang="el-GR" altLang="zh-TW" b="1" dirty="0"/>
              <a:t>(</a:t>
            </a:r>
            <a:r>
              <a:rPr lang="en-US" altLang="zh-TW" b="1" dirty="0"/>
              <a:t>X) = |{</a:t>
            </a:r>
            <a:r>
              <a:rPr lang="en-US" altLang="zh-TW" b="1" dirty="0" err="1"/>
              <a:t>T</a:t>
            </a:r>
            <a:r>
              <a:rPr lang="en-US" altLang="zh-TW" b="1" baseline="-25000" dirty="0" err="1"/>
              <a:t>i</a:t>
            </a:r>
            <a:r>
              <a:rPr lang="en-US" altLang="zh-TW" b="1" dirty="0"/>
              <a:t> | X ⊆ </a:t>
            </a:r>
            <a:r>
              <a:rPr lang="en-US" altLang="zh-TW" b="1" dirty="0" err="1"/>
              <a:t>T</a:t>
            </a:r>
            <a:r>
              <a:rPr lang="en-US" altLang="zh-TW" b="1" baseline="-25000" dirty="0" err="1"/>
              <a:t>i</a:t>
            </a:r>
            <a:r>
              <a:rPr lang="en-US" altLang="zh-TW" b="1" dirty="0"/>
              <a:t>, </a:t>
            </a:r>
            <a:r>
              <a:rPr lang="en-US" altLang="zh-TW" b="1" dirty="0" err="1"/>
              <a:t>T</a:t>
            </a:r>
            <a:r>
              <a:rPr lang="en-US" altLang="zh-TW" b="1" baseline="-25000" dirty="0" err="1"/>
              <a:t>i</a:t>
            </a:r>
            <a:r>
              <a:rPr lang="en-US" altLang="zh-TW" b="1" dirty="0"/>
              <a:t> ∈ D}|</a:t>
            </a:r>
            <a:r>
              <a:rPr lang="zh-TW" altLang="en-US" b="1" dirty="0"/>
              <a:t>，</a:t>
            </a:r>
            <a:br>
              <a:rPr lang="en-US" altLang="zh-TW" b="1" dirty="0"/>
            </a:br>
            <a:r>
              <a:rPr lang="en-US" altLang="zh-TW" b="1" dirty="0"/>
              <a:t>		</a:t>
            </a:r>
            <a:r>
              <a:rPr lang="zh-TW" altLang="en-US" b="1" dirty="0"/>
              <a:t>其中 </a:t>
            </a:r>
            <a:r>
              <a:rPr lang="en-US" altLang="zh-TW" b="1" dirty="0"/>
              <a:t>|·| </a:t>
            </a:r>
            <a:r>
              <a:rPr lang="zh-TW" altLang="en-US" b="1" dirty="0"/>
              <a:t>表示集合中元素的數量 </a:t>
            </a:r>
            <a:r>
              <a:rPr lang="en-US" altLang="zh-TW" dirty="0"/>
              <a:t>	(</a:t>
            </a:r>
            <a:r>
              <a:rPr lang="zh-TW" altLang="en-US" dirty="0"/>
              <a:t>定義 </a:t>
            </a:r>
            <a:r>
              <a:rPr lang="en-US" altLang="zh-TW" dirty="0"/>
              <a:t>14.1)</a:t>
            </a:r>
          </a:p>
          <a:p>
            <a:endParaRPr lang="en-US" altLang="zh-TW" dirty="0"/>
          </a:p>
          <a:p>
            <a:r>
              <a:rPr lang="zh-TW" altLang="en-US" dirty="0"/>
              <a:t>每一個項目集 </a:t>
            </a:r>
            <a:r>
              <a:rPr lang="en-US" altLang="zh-TW" dirty="0"/>
              <a:t>X </a:t>
            </a:r>
            <a:r>
              <a:rPr lang="zh-TW" altLang="en-US" dirty="0"/>
              <a:t>的支持度可以寫成 </a:t>
            </a:r>
            <a:r>
              <a:rPr lang="en-US" altLang="zh-TW" dirty="0"/>
              <a:t>s(X)</a:t>
            </a:r>
            <a:r>
              <a:rPr lang="zh-TW" altLang="en-US" dirty="0"/>
              <a:t>，其定義為</a:t>
            </a:r>
            <a:br>
              <a:rPr lang="en-US" altLang="zh-TW" dirty="0"/>
            </a:br>
            <a:br>
              <a:rPr lang="en-US" altLang="zh-TW" dirty="0"/>
            </a:br>
            <a:r>
              <a:rPr lang="en-US" altLang="zh-TW" dirty="0"/>
              <a:t>		</a:t>
            </a:r>
            <a:r>
              <a:rPr lang="zh-TW" altLang="en-US" b="1" dirty="0"/>
              <a:t>，其中 </a:t>
            </a:r>
            <a:r>
              <a:rPr lang="en-US" altLang="zh-TW" b="1" dirty="0"/>
              <a:t>|D| </a:t>
            </a:r>
            <a:r>
              <a:rPr lang="zh-TW" altLang="en-US" b="1" dirty="0"/>
              <a:t>為交易資料庫</a:t>
            </a:r>
            <a:br>
              <a:rPr lang="en-US" altLang="zh-TW" b="1" dirty="0"/>
            </a:br>
            <a:r>
              <a:rPr lang="en-US" altLang="zh-TW" b="1" dirty="0"/>
              <a:t>		</a:t>
            </a:r>
            <a:r>
              <a:rPr lang="zh-TW" altLang="en-US" b="1" dirty="0"/>
              <a:t>中的總交易資料筆數 </a:t>
            </a:r>
            <a:r>
              <a:rPr lang="en-US" altLang="zh-TW" dirty="0"/>
              <a:t>			(</a:t>
            </a:r>
            <a:r>
              <a:rPr lang="zh-TW" altLang="en-US" dirty="0"/>
              <a:t>定義 </a:t>
            </a:r>
            <a:r>
              <a:rPr lang="en-US" altLang="zh-TW" dirty="0"/>
              <a:t>14.2)</a:t>
            </a:r>
            <a:endParaRPr lang="zh-TW" altLang="en-US" dirty="0"/>
          </a:p>
        </p:txBody>
      </p:sp>
      <p:sp>
        <p:nvSpPr>
          <p:cNvPr id="4" name="日期版面配置區 3">
            <a:extLst>
              <a:ext uri="{FF2B5EF4-FFF2-40B4-BE49-F238E27FC236}">
                <a16:creationId xmlns:a16="http://schemas.microsoft.com/office/drawing/2014/main" id="{51862E4D-0B1F-47E6-9AF9-80F4C98735F3}"/>
              </a:ext>
            </a:extLst>
          </p:cNvPr>
          <p:cNvSpPr>
            <a:spLocks noGrp="1"/>
          </p:cNvSpPr>
          <p:nvPr>
            <p:ph type="dt" sz="half" idx="10"/>
          </p:nvPr>
        </p:nvSpPr>
        <p:spPr/>
        <p:txBody>
          <a:bodyPr/>
          <a:lstStyle/>
          <a:p>
            <a:r>
              <a:rPr lang="en-US" altLang="zh-TW"/>
              <a:t>© </a:t>
            </a:r>
            <a:r>
              <a:rPr lang="zh-TW" altLang="en-US"/>
              <a:t>滄海圖書</a:t>
            </a:r>
            <a:endParaRPr lang="en-US" dirty="0"/>
          </a:p>
        </p:txBody>
      </p:sp>
      <p:sp>
        <p:nvSpPr>
          <p:cNvPr id="5" name="頁尾版面配置區 4">
            <a:extLst>
              <a:ext uri="{FF2B5EF4-FFF2-40B4-BE49-F238E27FC236}">
                <a16:creationId xmlns:a16="http://schemas.microsoft.com/office/drawing/2014/main" id="{16DE2B2A-EC01-40F5-AA13-8BC8F8D2DC34}"/>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B89D32F5-F1F9-4AC7-A3AC-AE7969764D16}"/>
              </a:ext>
            </a:extLst>
          </p:cNvPr>
          <p:cNvSpPr>
            <a:spLocks noGrp="1"/>
          </p:cNvSpPr>
          <p:nvPr>
            <p:ph type="sldNum" sz="quarter" idx="12"/>
          </p:nvPr>
        </p:nvSpPr>
        <p:spPr/>
        <p:txBody>
          <a:bodyPr/>
          <a:lstStyle/>
          <a:p>
            <a:fld id="{A69134C5-D3FF-48ED-8AAC-F4BE64BCFA21}" type="slidenum">
              <a:rPr lang="zh-TW" altLang="en-US" smtClean="0"/>
              <a:pPr/>
              <a:t>9</a:t>
            </a:fld>
            <a:endParaRPr lang="zh-TW" altLang="en-US"/>
          </a:p>
        </p:txBody>
      </p:sp>
      <p:pic>
        <p:nvPicPr>
          <p:cNvPr id="12" name="圖片 11">
            <a:extLst>
              <a:ext uri="{FF2B5EF4-FFF2-40B4-BE49-F238E27FC236}">
                <a16:creationId xmlns:a16="http://schemas.microsoft.com/office/drawing/2014/main" id="{9A9573A6-3AC3-495B-A5A5-E7F32927CAC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27448" y="5013176"/>
            <a:ext cx="1378074" cy="700333"/>
          </a:xfrm>
          <a:prstGeom prst="rect">
            <a:avLst/>
          </a:prstGeom>
        </p:spPr>
      </p:pic>
    </p:spTree>
    <p:extLst>
      <p:ext uri="{BB962C8B-B14F-4D97-AF65-F5344CB8AC3E}">
        <p14:creationId xmlns:p14="http://schemas.microsoft.com/office/powerpoint/2010/main" val="3120429213"/>
      </p:ext>
    </p:extLst>
  </p:cSld>
  <p:clrMapOvr>
    <a:masterClrMapping/>
  </p:clrMapOvr>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inbow background design.potx" id="{004AAC82-6E13-4E0D-87F5-D2ABB24A967F}" vid="{11B250D1-E3C9-4A03-862E-1C8D091AD08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38</TotalTime>
  <Words>1947</Words>
  <Application>Microsoft Office PowerPoint</Application>
  <PresentationFormat>寬螢幕</PresentationFormat>
  <Paragraphs>141</Paragraphs>
  <Slides>33</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33</vt:i4>
      </vt:variant>
    </vt:vector>
  </HeadingPairs>
  <TitlesOfParts>
    <vt:vector size="38" baseType="lpstr">
      <vt:lpstr>新細明體</vt:lpstr>
      <vt:lpstr>Arial</vt:lpstr>
      <vt:lpstr>Calibri</vt:lpstr>
      <vt:lpstr>Symbol</vt:lpstr>
      <vt:lpstr>Default Design</vt:lpstr>
      <vt:lpstr>第 14 章</vt:lpstr>
      <vt:lpstr>本章目次</vt:lpstr>
      <vt:lpstr>學習目標</vt:lpstr>
      <vt:lpstr>關聯規則簡介</vt:lpstr>
      <vt:lpstr>關聯規則簡介</vt:lpstr>
      <vt:lpstr>關聯規則簡介</vt:lpstr>
      <vt:lpstr>關聯規則方法介紹</vt:lpstr>
      <vt:lpstr>關聯規則方法介紹</vt:lpstr>
      <vt:lpstr>支持數量、支持度以及信賴度</vt:lpstr>
      <vt:lpstr>支持數量、支持度以及信賴度</vt:lpstr>
      <vt:lpstr>支持數量、支持度以及信賴度</vt:lpstr>
      <vt:lpstr>支持數量、支持度以及信賴度</vt:lpstr>
      <vt:lpstr>關聯規則方法所採取的策略與步驟</vt:lpstr>
      <vt:lpstr>關聯規則方法所採取的策略與步驟</vt:lpstr>
      <vt:lpstr>關聯規則方法所採取的策略與步驟</vt:lpstr>
      <vt:lpstr>Apriori 方法介紹</vt:lpstr>
      <vt:lpstr>PowerPoint 簡報</vt:lpstr>
      <vt:lpstr>PowerPoint 簡報</vt:lpstr>
      <vt:lpstr>使用 Apriori 方法產生頻繁項目集的過 程介紹</vt:lpstr>
      <vt:lpstr>PowerPoint 簡報</vt:lpstr>
      <vt:lpstr>PowerPoint 簡報</vt:lpstr>
      <vt:lpstr>PowerPoint 簡報</vt:lpstr>
      <vt:lpstr>PowerPoint 簡報</vt:lpstr>
      <vt:lpstr>使用頻繁項目集產生關聯規則的過程介紹</vt:lpstr>
      <vt:lpstr>PowerPoint 簡報</vt:lpstr>
      <vt:lpstr>PowerPoint 簡報</vt:lpstr>
      <vt:lpstr>PowerPoint 簡報</vt:lpstr>
      <vt:lpstr>評估強關聯規則的有趣程度</vt:lpstr>
      <vt:lpstr>評估強關聯規則的有趣程度</vt:lpstr>
      <vt:lpstr>評估強關聯規則的有趣程度</vt:lpstr>
      <vt:lpstr>評估強關聯規則的有趣程度</vt:lpstr>
      <vt:lpstr>評估強關聯規則的有趣程度</vt:lpstr>
      <vt:lpstr>評估強關聯規則的有趣程度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 14 章</dc:title>
  <dc:creator>Fenny Lee</dc:creator>
  <cp:lastModifiedBy>Fenny Lee</cp:lastModifiedBy>
  <cp:revision>28</cp:revision>
  <dcterms:created xsi:type="dcterms:W3CDTF">2017-07-17T06:55:10Z</dcterms:created>
  <dcterms:modified xsi:type="dcterms:W3CDTF">2017-07-17T07:56:21Z</dcterms:modified>
</cp:coreProperties>
</file>