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8" r:id="rId3"/>
    <p:sldId id="262" r:id="rId4"/>
    <p:sldId id="263" r:id="rId5"/>
    <p:sldId id="264" r:id="rId6"/>
    <p:sldId id="265" r:id="rId7"/>
    <p:sldId id="266" r:id="rId8"/>
    <p:sldId id="267" r:id="rId9"/>
    <p:sldId id="268" r:id="rId10"/>
    <p:sldId id="269" r:id="rId11"/>
    <p:sldId id="270" r:id="rId12"/>
    <p:sldId id="271" r:id="rId13"/>
    <p:sldId id="272" r:id="rId14"/>
    <p:sldId id="280" r:id="rId15"/>
    <p:sldId id="279" r:id="rId16"/>
    <p:sldId id="278" r:id="rId17"/>
    <p:sldId id="282" r:id="rId18"/>
    <p:sldId id="283" r:id="rId19"/>
    <p:sldId id="284" r:id="rId20"/>
    <p:sldId id="285" r:id="rId21"/>
    <p:sldId id="286" r:id="rId22"/>
    <p:sldId id="287" r:id="rId23"/>
    <p:sldId id="288" r:id="rId24"/>
    <p:sldId id="289" r:id="rId25"/>
    <p:sldId id="290" r:id="rId26"/>
    <p:sldId id="273" r:id="rId27"/>
    <p:sldId id="274" r:id="rId28"/>
    <p:sldId id="275" r:id="rId29"/>
    <p:sldId id="276" r:id="rId30"/>
    <p:sldId id="291" r:id="rId31"/>
    <p:sldId id="292"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4F306-BA2D-40FB-A525-7B84475FBB1C}" type="datetimeFigureOut">
              <a:rPr lang="zh-TW" altLang="en-US" smtClean="0"/>
              <a:pPr/>
              <a:t>2010/8/10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15149-321A-463A-B693-9C718F80A84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24</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25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26</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27</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28</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29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30</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31</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32</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33</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34</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35</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36</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37</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38</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39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40</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41</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42</a:t>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43</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44</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45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98C006-6711-46AE-9BB9-6599610EC91F}" type="slidenum">
              <a:rPr lang="zh-TW" altLang="en-US" smtClean="0"/>
              <a:pPr>
                <a:defRPr/>
              </a:pPr>
              <a:t>8</a:t>
            </a:fld>
            <a:endParaRPr lang="en-US" altLang="zh-TW"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B15149-321A-463A-B693-9C718F80A840}"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D0769926-370C-4890-9288-7297F8F84006}" type="datetimeFigureOut">
              <a:rPr lang="zh-TW" altLang="en-US" smtClean="0"/>
              <a:pPr/>
              <a:t>2010/8/10</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C7BB2A7B-D2D9-4B29-8FEE-EB6121534428}"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0769926-370C-4890-9288-7297F8F84006}" type="datetimeFigureOut">
              <a:rPr lang="zh-TW" altLang="en-US" smtClean="0"/>
              <a:pPr/>
              <a:t>2010/8/10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7BB2A7B-D2D9-4B29-8FEE-EB6121534428}"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0769926-370C-4890-9288-7297F8F84006}" type="datetimeFigureOut">
              <a:rPr lang="zh-TW" altLang="en-US" smtClean="0"/>
              <a:pPr/>
              <a:t>2010/8/10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7BB2A7B-D2D9-4B29-8FEE-EB6121534428}"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D0769926-370C-4890-9288-7297F8F84006}" type="datetimeFigureOut">
              <a:rPr lang="zh-TW" altLang="en-US" smtClean="0"/>
              <a:pPr/>
              <a:t>2010/8/10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7BB2A7B-D2D9-4B29-8FEE-EB6121534428}"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D0769926-370C-4890-9288-7297F8F84006}" type="datetimeFigureOut">
              <a:rPr lang="zh-TW" altLang="en-US" smtClean="0"/>
              <a:pPr/>
              <a:t>2010/8/10</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C7BB2A7B-D2D9-4B29-8FEE-EB6121534428}"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D0769926-370C-4890-9288-7297F8F84006}" type="datetimeFigureOut">
              <a:rPr lang="zh-TW" altLang="en-US" smtClean="0"/>
              <a:pPr/>
              <a:t>2010/8/10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7BB2A7B-D2D9-4B29-8FEE-EB6121534428}"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D0769926-370C-4890-9288-7297F8F84006}" type="datetimeFigureOut">
              <a:rPr lang="zh-TW" altLang="en-US" smtClean="0"/>
              <a:pPr/>
              <a:t>2010/8/10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7BB2A7B-D2D9-4B29-8FEE-EB6121534428}"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D0769926-370C-4890-9288-7297F8F84006}" type="datetimeFigureOut">
              <a:rPr lang="zh-TW" altLang="en-US" smtClean="0"/>
              <a:pPr/>
              <a:t>2010/8/10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7BB2A7B-D2D9-4B29-8FEE-EB612153442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0769926-370C-4890-9288-7297F8F84006}" type="datetimeFigureOut">
              <a:rPr lang="zh-TW" altLang="en-US" smtClean="0"/>
              <a:pPr/>
              <a:t>2010/8/10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7BB2A7B-D2D9-4B29-8FEE-EB612153442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D0769926-370C-4890-9288-7297F8F84006}" type="datetimeFigureOut">
              <a:rPr lang="zh-TW" altLang="en-US" smtClean="0"/>
              <a:pPr/>
              <a:t>2010/8/10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7BB2A7B-D2D9-4B29-8FEE-EB6121534428}"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D0769926-370C-4890-9288-7297F8F84006}" type="datetimeFigureOut">
              <a:rPr lang="zh-TW" altLang="en-US" smtClean="0"/>
              <a:pPr/>
              <a:t>2010/8/10</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C7BB2A7B-D2D9-4B29-8FEE-EB6121534428}"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0769926-370C-4890-9288-7297F8F84006}" type="datetimeFigureOut">
              <a:rPr lang="zh-TW" altLang="en-US" smtClean="0"/>
              <a:pPr/>
              <a:t>2010/8/10</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7BB2A7B-D2D9-4B29-8FEE-EB612153442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295400" y="3471874"/>
            <a:ext cx="6400800" cy="1600200"/>
          </a:xfrm>
        </p:spPr>
        <p:txBody>
          <a:bodyPr>
            <a:noAutofit/>
          </a:bodyPr>
          <a:lstStyle/>
          <a:p>
            <a:r>
              <a:rPr lang="zh-TW" altLang="en-US" sz="3200" b="1" dirty="0" smtClean="0">
                <a:solidFill>
                  <a:schemeClr val="tx1"/>
                </a:solidFill>
                <a:latin typeface="標楷體" pitchFamily="65" charset="-120"/>
                <a:ea typeface="標楷體" pitchFamily="65" charset="-120"/>
              </a:rPr>
              <a:t>鄭晉昌</a:t>
            </a:r>
            <a:endParaRPr lang="en-US" altLang="zh-TW" sz="3200" b="1" dirty="0" smtClean="0">
              <a:solidFill>
                <a:schemeClr val="tx1"/>
              </a:solidFill>
              <a:latin typeface="標楷體" pitchFamily="65" charset="-120"/>
              <a:ea typeface="標楷體" pitchFamily="65" charset="-120"/>
            </a:endParaRPr>
          </a:p>
          <a:p>
            <a:r>
              <a:rPr lang="zh-TW" altLang="en-US" sz="3200" b="1" dirty="0" smtClean="0">
                <a:solidFill>
                  <a:schemeClr val="tx1"/>
                </a:solidFill>
                <a:latin typeface="標楷體" pitchFamily="65" charset="-120"/>
                <a:ea typeface="標楷體" pitchFamily="65" charset="-120"/>
              </a:rPr>
              <a:t>國立中央大學人力資源管理研究所</a:t>
            </a:r>
            <a:endParaRPr lang="en-US" altLang="zh-TW" sz="3200" b="1" dirty="0" smtClean="0">
              <a:solidFill>
                <a:schemeClr val="tx1"/>
              </a:solidFill>
              <a:latin typeface="標楷體" pitchFamily="65" charset="-120"/>
              <a:ea typeface="標楷體" pitchFamily="65" charset="-120"/>
            </a:endParaRPr>
          </a:p>
          <a:p>
            <a:r>
              <a:rPr lang="zh-TW" altLang="en-US" sz="3200" b="1" dirty="0" smtClean="0">
                <a:solidFill>
                  <a:schemeClr val="tx1"/>
                </a:solidFill>
                <a:latin typeface="標楷體" pitchFamily="65" charset="-120"/>
                <a:ea typeface="標楷體" pitchFamily="65" charset="-120"/>
              </a:rPr>
              <a:t>教授</a:t>
            </a:r>
            <a:endParaRPr lang="zh-TW" altLang="en-US" sz="3200" b="1" dirty="0">
              <a:solidFill>
                <a:schemeClr val="tx1"/>
              </a:solidFill>
              <a:latin typeface="標楷體" pitchFamily="65" charset="-120"/>
              <a:ea typeface="標楷體" pitchFamily="65" charset="-120"/>
            </a:endParaRPr>
          </a:p>
        </p:txBody>
      </p:sp>
      <p:sp>
        <p:nvSpPr>
          <p:cNvPr id="2" name="標題 1"/>
          <p:cNvSpPr>
            <a:spLocks noGrp="1"/>
          </p:cNvSpPr>
          <p:nvPr>
            <p:ph type="ctrTitle"/>
          </p:nvPr>
        </p:nvSpPr>
        <p:spPr>
          <a:xfrm>
            <a:off x="428596" y="1500174"/>
            <a:ext cx="8472518" cy="1470025"/>
          </a:xfrm>
        </p:spPr>
        <p:txBody>
          <a:bodyPr>
            <a:normAutofit/>
          </a:bodyPr>
          <a:lstStyle/>
          <a:p>
            <a:r>
              <a:rPr lang="zh-TW" altLang="en-US" sz="4800" b="1" dirty="0" smtClean="0"/>
              <a:t>人力資源績效指標</a:t>
            </a:r>
            <a:endParaRPr lang="zh-TW" altLang="en-US"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7813"/>
            <a:ext cx="8229600" cy="949325"/>
          </a:xfrm>
        </p:spPr>
        <p:txBody>
          <a:bodyPr/>
          <a:lstStyle/>
          <a:p>
            <a:pPr algn="ctr" eaLnBrk="1" hangingPunct="1">
              <a:defRPr/>
            </a:pPr>
            <a:r>
              <a:rPr lang="en-US" altLang="zh-TW" sz="4000" b="1" dirty="0" smtClean="0">
                <a:solidFill>
                  <a:schemeClr val="tx1"/>
                </a:solidFill>
                <a:latin typeface="+mj-ea"/>
              </a:rPr>
              <a:t>KPI </a:t>
            </a:r>
            <a:r>
              <a:rPr lang="zh-TW" altLang="en-US" sz="4000" b="1" dirty="0" smtClean="0">
                <a:solidFill>
                  <a:schemeClr val="tx1"/>
                </a:solidFill>
                <a:latin typeface="+mj-ea"/>
              </a:rPr>
              <a:t>測量內容</a:t>
            </a:r>
            <a:endParaRPr lang="en-US" altLang="zh-TW" sz="4000" b="1" dirty="0" smtClean="0">
              <a:solidFill>
                <a:schemeClr val="tx1"/>
              </a:solidFill>
              <a:latin typeface="+mj-ea"/>
            </a:endParaRPr>
          </a:p>
        </p:txBody>
      </p:sp>
      <p:sp>
        <p:nvSpPr>
          <p:cNvPr id="21507" name="圓角矩形 2"/>
          <p:cNvSpPr>
            <a:spLocks noChangeArrowheads="1"/>
          </p:cNvSpPr>
          <p:nvPr/>
        </p:nvSpPr>
        <p:spPr bwMode="auto">
          <a:xfrm>
            <a:off x="609600" y="1458913"/>
            <a:ext cx="2362200" cy="990600"/>
          </a:xfrm>
          <a:prstGeom prst="roundRect">
            <a:avLst>
              <a:gd name="adj" fmla="val 16667"/>
            </a:avLst>
          </a:prstGeom>
          <a:solidFill>
            <a:schemeClr val="accent1"/>
          </a:solidFill>
          <a:ln w="9525" algn="ctr">
            <a:solidFill>
              <a:schemeClr val="tx1"/>
            </a:solidFill>
            <a:round/>
            <a:headEnd/>
            <a:tailEnd/>
          </a:ln>
        </p:spPr>
        <p:txBody>
          <a:bodyPr/>
          <a:lstStyle/>
          <a:p>
            <a:pPr algn="ctr" eaLnBrk="0" hangingPunct="0"/>
            <a:r>
              <a:rPr kumimoji="0" lang="zh-TW" altLang="en-US" sz="2400" b="1" dirty="0">
                <a:solidFill>
                  <a:schemeClr val="bg1"/>
                </a:solidFill>
              </a:rPr>
              <a:t>生產量</a:t>
            </a:r>
            <a:r>
              <a:rPr kumimoji="0" lang="en-US" altLang="zh-TW" sz="2400" b="1" dirty="0">
                <a:solidFill>
                  <a:schemeClr val="bg1"/>
                </a:solidFill>
              </a:rPr>
              <a:t>(Productivity)</a:t>
            </a:r>
            <a:endParaRPr kumimoji="0" lang="zh-TW" altLang="en-US" sz="2400" b="1" dirty="0">
              <a:solidFill>
                <a:schemeClr val="bg1"/>
              </a:solidFill>
            </a:endParaRPr>
          </a:p>
        </p:txBody>
      </p:sp>
      <p:sp>
        <p:nvSpPr>
          <p:cNvPr id="21508" name="文字方塊 3"/>
          <p:cNvSpPr txBox="1">
            <a:spLocks noChangeArrowheads="1"/>
          </p:cNvSpPr>
          <p:nvPr/>
        </p:nvSpPr>
        <p:spPr bwMode="auto">
          <a:xfrm>
            <a:off x="3048000" y="1719263"/>
            <a:ext cx="5486400" cy="584775"/>
          </a:xfrm>
          <a:prstGeom prst="rect">
            <a:avLst/>
          </a:prstGeom>
          <a:noFill/>
          <a:ln w="9525">
            <a:noFill/>
            <a:miter lim="800000"/>
            <a:headEnd/>
            <a:tailEnd/>
          </a:ln>
        </p:spPr>
        <p:txBody>
          <a:bodyPr>
            <a:spAutoFit/>
          </a:bodyPr>
          <a:lstStyle/>
          <a:p>
            <a:pPr eaLnBrk="0" hangingPunct="0"/>
            <a:r>
              <a:rPr kumimoji="0" lang="zh-TW" altLang="en-US" sz="1600" dirty="0">
                <a:solidFill>
                  <a:srgbClr val="161616"/>
                </a:solidFill>
              </a:rPr>
              <a:t>衡量員工每單位時間 </a:t>
            </a:r>
            <a:r>
              <a:rPr kumimoji="0" lang="en-US" altLang="zh-TW" sz="1600" dirty="0">
                <a:solidFill>
                  <a:srgbClr val="161616"/>
                </a:solidFill>
              </a:rPr>
              <a:t>(</a:t>
            </a:r>
            <a:r>
              <a:rPr kumimoji="0" lang="zh-TW" altLang="en-US" sz="1600" dirty="0">
                <a:solidFill>
                  <a:srgbClr val="161616"/>
                </a:solidFill>
              </a:rPr>
              <a:t>日</a:t>
            </a:r>
            <a:r>
              <a:rPr kumimoji="0" lang="en-US" altLang="zh-TW" sz="1600" dirty="0">
                <a:solidFill>
                  <a:srgbClr val="161616"/>
                </a:solidFill>
              </a:rPr>
              <a:t>/</a:t>
            </a:r>
            <a:r>
              <a:rPr kumimoji="0" lang="zh-TW" altLang="en-US" sz="1600" dirty="0">
                <a:solidFill>
                  <a:srgbClr val="161616"/>
                </a:solidFill>
              </a:rPr>
              <a:t>周</a:t>
            </a:r>
            <a:r>
              <a:rPr kumimoji="0" lang="en-US" altLang="zh-TW" sz="1600" dirty="0">
                <a:solidFill>
                  <a:srgbClr val="161616"/>
                </a:solidFill>
              </a:rPr>
              <a:t>/</a:t>
            </a:r>
            <a:r>
              <a:rPr kumimoji="0" lang="zh-TW" altLang="en-US" sz="1600" dirty="0">
                <a:solidFill>
                  <a:srgbClr val="161616"/>
                </a:solidFill>
              </a:rPr>
              <a:t>月</a:t>
            </a:r>
            <a:r>
              <a:rPr kumimoji="0" lang="en-US" altLang="zh-TW" sz="1600" dirty="0">
                <a:solidFill>
                  <a:srgbClr val="161616"/>
                </a:solidFill>
              </a:rPr>
              <a:t>)</a:t>
            </a:r>
            <a:r>
              <a:rPr kumimoji="0" lang="zh-TW" altLang="en-US" sz="1600" dirty="0">
                <a:solidFill>
                  <a:srgbClr val="161616"/>
                </a:solidFill>
              </a:rPr>
              <a:t>之產出或銷售</a:t>
            </a:r>
            <a:r>
              <a:rPr kumimoji="0" lang="zh-TW" altLang="en-US" sz="1600" dirty="0" smtClean="0">
                <a:solidFill>
                  <a:srgbClr val="161616"/>
                </a:solidFill>
              </a:rPr>
              <a:t>績效 </a:t>
            </a:r>
            <a:r>
              <a:rPr kumimoji="0" lang="en-US" altLang="zh-TW" sz="1600" dirty="0" smtClean="0">
                <a:solidFill>
                  <a:srgbClr val="161616"/>
                </a:solidFill>
              </a:rPr>
              <a:t>(</a:t>
            </a:r>
            <a:r>
              <a:rPr kumimoji="0" lang="zh-TW" altLang="en-US" sz="1600" dirty="0" smtClean="0">
                <a:solidFill>
                  <a:srgbClr val="161616"/>
                </a:solidFill>
              </a:rPr>
              <a:t>每位員工平均服務客戶數</a:t>
            </a:r>
            <a:r>
              <a:rPr kumimoji="0" lang="en-US" altLang="zh-TW" sz="1600" dirty="0" smtClean="0">
                <a:solidFill>
                  <a:srgbClr val="161616"/>
                </a:solidFill>
              </a:rPr>
              <a:t>)</a:t>
            </a:r>
            <a:endParaRPr kumimoji="0" lang="zh-TW" altLang="en-US" sz="1600" dirty="0">
              <a:solidFill>
                <a:srgbClr val="161616"/>
              </a:solidFill>
            </a:endParaRPr>
          </a:p>
        </p:txBody>
      </p:sp>
      <p:sp>
        <p:nvSpPr>
          <p:cNvPr id="21509" name="圓角矩形 4"/>
          <p:cNvSpPr>
            <a:spLocks noChangeArrowheads="1"/>
          </p:cNvSpPr>
          <p:nvPr/>
        </p:nvSpPr>
        <p:spPr bwMode="auto">
          <a:xfrm>
            <a:off x="609600" y="2678113"/>
            <a:ext cx="2362200" cy="990600"/>
          </a:xfrm>
          <a:prstGeom prst="roundRect">
            <a:avLst>
              <a:gd name="adj" fmla="val 16667"/>
            </a:avLst>
          </a:prstGeom>
          <a:solidFill>
            <a:schemeClr val="accent1"/>
          </a:solidFill>
          <a:ln w="9525" algn="ctr">
            <a:solidFill>
              <a:schemeClr val="tx1"/>
            </a:solidFill>
            <a:round/>
            <a:headEnd/>
            <a:tailEnd/>
          </a:ln>
        </p:spPr>
        <p:txBody>
          <a:bodyPr/>
          <a:lstStyle/>
          <a:p>
            <a:pPr algn="ctr" eaLnBrk="0" hangingPunct="0"/>
            <a:endParaRPr kumimoji="0" lang="en-US" altLang="zh-TW" dirty="0"/>
          </a:p>
          <a:p>
            <a:pPr algn="ctr" eaLnBrk="0" hangingPunct="0"/>
            <a:r>
              <a:rPr kumimoji="0" lang="zh-TW" altLang="en-US" sz="2400" b="1" dirty="0">
                <a:solidFill>
                  <a:schemeClr val="bg1"/>
                </a:solidFill>
              </a:rPr>
              <a:t>品質 </a:t>
            </a:r>
            <a:r>
              <a:rPr kumimoji="0" lang="en-US" altLang="zh-TW" sz="2400" b="1" dirty="0">
                <a:solidFill>
                  <a:schemeClr val="bg1"/>
                </a:solidFill>
              </a:rPr>
              <a:t>(Quality)</a:t>
            </a:r>
            <a:endParaRPr kumimoji="0" lang="zh-TW" altLang="en-US" sz="2400" b="1" dirty="0">
              <a:solidFill>
                <a:schemeClr val="bg1"/>
              </a:solidFill>
            </a:endParaRPr>
          </a:p>
        </p:txBody>
      </p:sp>
      <p:sp>
        <p:nvSpPr>
          <p:cNvPr id="21510" name="矩形 5"/>
          <p:cNvSpPr>
            <a:spLocks noChangeArrowheads="1"/>
          </p:cNvSpPr>
          <p:nvPr/>
        </p:nvSpPr>
        <p:spPr bwMode="auto">
          <a:xfrm>
            <a:off x="3048000" y="2895600"/>
            <a:ext cx="5867400" cy="338554"/>
          </a:xfrm>
          <a:prstGeom prst="rect">
            <a:avLst/>
          </a:prstGeom>
          <a:noFill/>
          <a:ln w="9525">
            <a:noFill/>
            <a:miter lim="800000"/>
            <a:headEnd/>
            <a:tailEnd/>
          </a:ln>
        </p:spPr>
        <p:txBody>
          <a:bodyPr>
            <a:spAutoFit/>
          </a:bodyPr>
          <a:lstStyle/>
          <a:p>
            <a:pPr eaLnBrk="0" hangingPunct="0"/>
            <a:r>
              <a:rPr kumimoji="0" lang="zh-TW" altLang="en-US" sz="1600" dirty="0">
                <a:solidFill>
                  <a:srgbClr val="161616"/>
                </a:solidFill>
              </a:rPr>
              <a:t>衡量符合或超越客戶能力的表現 </a:t>
            </a:r>
            <a:r>
              <a:rPr kumimoji="0" lang="en-US" altLang="zh-TW" sz="1600" dirty="0">
                <a:solidFill>
                  <a:srgbClr val="161616"/>
                </a:solidFill>
              </a:rPr>
              <a:t>(</a:t>
            </a:r>
            <a:r>
              <a:rPr kumimoji="0" lang="zh-TW" altLang="en-US" sz="1600" dirty="0">
                <a:solidFill>
                  <a:srgbClr val="161616"/>
                </a:solidFill>
              </a:rPr>
              <a:t>客戶抱怨</a:t>
            </a:r>
            <a:r>
              <a:rPr kumimoji="0" lang="zh-TW" altLang="en-US" sz="1600" dirty="0" smtClean="0">
                <a:solidFill>
                  <a:srgbClr val="161616"/>
                </a:solidFill>
              </a:rPr>
              <a:t>頻率</a:t>
            </a:r>
            <a:r>
              <a:rPr kumimoji="0" lang="en-US" altLang="zh-TW" sz="1600" dirty="0" smtClean="0">
                <a:solidFill>
                  <a:srgbClr val="161616"/>
                </a:solidFill>
              </a:rPr>
              <a:t>)</a:t>
            </a:r>
            <a:endParaRPr kumimoji="0" lang="zh-TW" altLang="en-US" sz="1600" dirty="0">
              <a:solidFill>
                <a:srgbClr val="161616"/>
              </a:solidFill>
            </a:endParaRPr>
          </a:p>
        </p:txBody>
      </p:sp>
      <p:sp>
        <p:nvSpPr>
          <p:cNvPr id="21511" name="圓角矩形 6"/>
          <p:cNvSpPr>
            <a:spLocks noChangeArrowheads="1"/>
          </p:cNvSpPr>
          <p:nvPr/>
        </p:nvSpPr>
        <p:spPr bwMode="auto">
          <a:xfrm>
            <a:off x="609600" y="3973513"/>
            <a:ext cx="2362200" cy="990600"/>
          </a:xfrm>
          <a:prstGeom prst="roundRect">
            <a:avLst>
              <a:gd name="adj" fmla="val 16667"/>
            </a:avLst>
          </a:prstGeom>
          <a:solidFill>
            <a:schemeClr val="accent1"/>
          </a:solidFill>
          <a:ln w="9525" algn="ctr">
            <a:solidFill>
              <a:schemeClr val="tx1"/>
            </a:solidFill>
            <a:round/>
            <a:headEnd/>
            <a:tailEnd/>
          </a:ln>
        </p:spPr>
        <p:txBody>
          <a:bodyPr/>
          <a:lstStyle/>
          <a:p>
            <a:pPr algn="ctr" eaLnBrk="0" hangingPunct="0"/>
            <a:r>
              <a:rPr kumimoji="0" lang="zh-TW" altLang="en-US" sz="2400" b="1" dirty="0">
                <a:solidFill>
                  <a:schemeClr val="bg1"/>
                </a:solidFill>
              </a:rPr>
              <a:t>獲利效率</a:t>
            </a:r>
            <a:r>
              <a:rPr kumimoji="0" lang="en-US" altLang="zh-TW" sz="2400" b="1" dirty="0">
                <a:solidFill>
                  <a:schemeClr val="bg1"/>
                </a:solidFill>
              </a:rPr>
              <a:t>(Profitability)</a:t>
            </a:r>
            <a:endParaRPr kumimoji="0" lang="zh-TW" altLang="en-US" sz="2400" b="1" dirty="0">
              <a:solidFill>
                <a:schemeClr val="bg1"/>
              </a:solidFill>
            </a:endParaRPr>
          </a:p>
        </p:txBody>
      </p:sp>
      <p:sp>
        <p:nvSpPr>
          <p:cNvPr id="21512" name="矩形 7"/>
          <p:cNvSpPr>
            <a:spLocks noChangeArrowheads="1"/>
          </p:cNvSpPr>
          <p:nvPr/>
        </p:nvSpPr>
        <p:spPr bwMode="auto">
          <a:xfrm>
            <a:off x="3048000" y="4191000"/>
            <a:ext cx="5105400" cy="338138"/>
          </a:xfrm>
          <a:prstGeom prst="rect">
            <a:avLst/>
          </a:prstGeom>
          <a:noFill/>
          <a:ln w="9525">
            <a:noFill/>
            <a:miter lim="800000"/>
            <a:headEnd/>
            <a:tailEnd/>
          </a:ln>
        </p:spPr>
        <p:txBody>
          <a:bodyPr>
            <a:spAutoFit/>
          </a:bodyPr>
          <a:lstStyle/>
          <a:p>
            <a:pPr eaLnBrk="0" hangingPunct="0"/>
            <a:r>
              <a:rPr kumimoji="0" lang="zh-TW" altLang="en-US" sz="1600">
                <a:solidFill>
                  <a:srgbClr val="161616"/>
                </a:solidFill>
              </a:rPr>
              <a:t>衡量組織管理整體效益所產生的利益 </a:t>
            </a:r>
            <a:r>
              <a:rPr kumimoji="0" lang="en-US" altLang="zh-TW" sz="1600">
                <a:solidFill>
                  <a:srgbClr val="161616"/>
                </a:solidFill>
              </a:rPr>
              <a:t>(</a:t>
            </a:r>
            <a:r>
              <a:rPr kumimoji="0" lang="zh-TW" altLang="en-US" sz="1600">
                <a:solidFill>
                  <a:srgbClr val="161616"/>
                </a:solidFill>
              </a:rPr>
              <a:t>員工均產值</a:t>
            </a:r>
            <a:r>
              <a:rPr kumimoji="0" lang="en-US" altLang="zh-TW" sz="1600">
                <a:solidFill>
                  <a:srgbClr val="161616"/>
                </a:solidFill>
              </a:rPr>
              <a:t>)</a:t>
            </a:r>
            <a:endParaRPr kumimoji="0" lang="zh-TW" altLang="en-US" sz="1600">
              <a:solidFill>
                <a:srgbClr val="161616"/>
              </a:solidFill>
            </a:endParaRPr>
          </a:p>
        </p:txBody>
      </p:sp>
      <p:sp>
        <p:nvSpPr>
          <p:cNvPr id="21513" name="圓角矩形 8"/>
          <p:cNvSpPr>
            <a:spLocks noChangeArrowheads="1"/>
          </p:cNvSpPr>
          <p:nvPr/>
        </p:nvSpPr>
        <p:spPr bwMode="auto">
          <a:xfrm>
            <a:off x="609600" y="5192713"/>
            <a:ext cx="2362200" cy="990600"/>
          </a:xfrm>
          <a:prstGeom prst="roundRect">
            <a:avLst>
              <a:gd name="adj" fmla="val 16667"/>
            </a:avLst>
          </a:prstGeom>
          <a:solidFill>
            <a:schemeClr val="accent1"/>
          </a:solidFill>
          <a:ln w="9525" algn="ctr">
            <a:solidFill>
              <a:schemeClr val="tx1"/>
            </a:solidFill>
            <a:round/>
            <a:headEnd/>
            <a:tailEnd/>
          </a:ln>
        </p:spPr>
        <p:txBody>
          <a:bodyPr/>
          <a:lstStyle/>
          <a:p>
            <a:pPr algn="ctr" eaLnBrk="0" hangingPunct="0"/>
            <a:r>
              <a:rPr kumimoji="0" lang="zh-TW" altLang="en-US" sz="2400" b="1" dirty="0">
                <a:solidFill>
                  <a:schemeClr val="bg1"/>
                </a:solidFill>
              </a:rPr>
              <a:t>及時性</a:t>
            </a:r>
            <a:r>
              <a:rPr kumimoji="0" lang="en-US" altLang="zh-TW" sz="2400" b="1" dirty="0">
                <a:solidFill>
                  <a:schemeClr val="bg1"/>
                </a:solidFill>
              </a:rPr>
              <a:t>(Timeliness)</a:t>
            </a:r>
            <a:endParaRPr kumimoji="0" lang="zh-TW" altLang="en-US" sz="2400" b="1" dirty="0">
              <a:solidFill>
                <a:schemeClr val="bg1"/>
              </a:solidFill>
            </a:endParaRPr>
          </a:p>
        </p:txBody>
      </p:sp>
      <p:sp>
        <p:nvSpPr>
          <p:cNvPr id="21514" name="矩形 9"/>
          <p:cNvSpPr>
            <a:spLocks noChangeArrowheads="1"/>
          </p:cNvSpPr>
          <p:nvPr/>
        </p:nvSpPr>
        <p:spPr bwMode="auto">
          <a:xfrm>
            <a:off x="3048000" y="5435600"/>
            <a:ext cx="5638800" cy="584200"/>
          </a:xfrm>
          <a:prstGeom prst="rect">
            <a:avLst/>
          </a:prstGeom>
          <a:noFill/>
          <a:ln w="9525">
            <a:noFill/>
            <a:miter lim="800000"/>
            <a:headEnd/>
            <a:tailEnd/>
          </a:ln>
        </p:spPr>
        <p:txBody>
          <a:bodyPr>
            <a:spAutoFit/>
          </a:bodyPr>
          <a:lstStyle/>
          <a:p>
            <a:pPr eaLnBrk="0" hangingPunct="0"/>
            <a:r>
              <a:rPr kumimoji="0" lang="zh-TW" altLang="en-US" sz="1600">
                <a:solidFill>
                  <a:srgbClr val="161616"/>
                </a:solidFill>
              </a:rPr>
              <a:t>衡量某時間點</a:t>
            </a:r>
            <a:r>
              <a:rPr kumimoji="0" lang="en-US" altLang="zh-TW" sz="1600">
                <a:solidFill>
                  <a:srgbClr val="161616"/>
                </a:solidFill>
              </a:rPr>
              <a:t>(</a:t>
            </a:r>
            <a:r>
              <a:rPr kumimoji="0" lang="zh-TW" altLang="en-US" sz="1600">
                <a:solidFill>
                  <a:srgbClr val="161616"/>
                </a:solidFill>
              </a:rPr>
              <a:t>日</a:t>
            </a:r>
            <a:r>
              <a:rPr kumimoji="0" lang="en-US" altLang="zh-TW" sz="1600">
                <a:solidFill>
                  <a:srgbClr val="161616"/>
                </a:solidFill>
              </a:rPr>
              <a:t>/</a:t>
            </a:r>
            <a:r>
              <a:rPr kumimoji="0" lang="zh-TW" altLang="en-US" sz="1600">
                <a:solidFill>
                  <a:srgbClr val="161616"/>
                </a:solidFill>
              </a:rPr>
              <a:t>周</a:t>
            </a:r>
            <a:r>
              <a:rPr kumimoji="0" lang="en-US" altLang="zh-TW" sz="1600">
                <a:solidFill>
                  <a:srgbClr val="161616"/>
                </a:solidFill>
              </a:rPr>
              <a:t>/</a:t>
            </a:r>
            <a:r>
              <a:rPr kumimoji="0" lang="zh-TW" altLang="en-US" sz="1600">
                <a:solidFill>
                  <a:srgbClr val="161616"/>
                </a:solidFill>
              </a:rPr>
              <a:t>月</a:t>
            </a:r>
            <a:r>
              <a:rPr kumimoji="0" lang="en-US" altLang="zh-TW" sz="1600">
                <a:solidFill>
                  <a:srgbClr val="161616"/>
                </a:solidFill>
              </a:rPr>
              <a:t>) </a:t>
            </a:r>
            <a:r>
              <a:rPr kumimoji="0" lang="zh-TW" altLang="en-US" sz="1600">
                <a:solidFill>
                  <a:srgbClr val="161616"/>
                </a:solidFill>
              </a:rPr>
              <a:t>工作完成的狀況 </a:t>
            </a:r>
            <a:r>
              <a:rPr kumimoji="0" lang="en-US" altLang="zh-TW" sz="1600">
                <a:solidFill>
                  <a:srgbClr val="161616"/>
                </a:solidFill>
              </a:rPr>
              <a:t>(</a:t>
            </a:r>
            <a:r>
              <a:rPr kumimoji="0" lang="zh-TW" altLang="en-US" sz="1600">
                <a:solidFill>
                  <a:srgbClr val="161616"/>
                </a:solidFill>
              </a:rPr>
              <a:t>及時交付</a:t>
            </a:r>
            <a:r>
              <a:rPr kumimoji="0" lang="en-US" altLang="zh-TW" sz="1600">
                <a:solidFill>
                  <a:srgbClr val="161616"/>
                </a:solidFill>
              </a:rPr>
              <a:t>, </a:t>
            </a:r>
            <a:r>
              <a:rPr kumimoji="0" lang="zh-TW" altLang="en-US" sz="1600">
                <a:solidFill>
                  <a:srgbClr val="161616"/>
                </a:solidFill>
              </a:rPr>
              <a:t>多少百分比延遲</a:t>
            </a:r>
            <a:r>
              <a:rPr kumimoji="0" lang="en-US" altLang="zh-TW" sz="1600">
                <a:solidFill>
                  <a:srgbClr val="161616"/>
                </a:solidFill>
              </a:rPr>
              <a:t>)</a:t>
            </a:r>
            <a:endParaRPr kumimoji="0" lang="zh-TW" altLang="en-US" sz="1600">
              <a:solidFill>
                <a:srgbClr val="161616"/>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4800" y="304800"/>
            <a:ext cx="8229600" cy="838200"/>
          </a:xfrm>
          <a:prstGeom prst="rect">
            <a:avLst/>
          </a:prstGeom>
          <a:noFill/>
          <a:ln w="9525">
            <a:noFill/>
            <a:miter lim="800000"/>
            <a:headEnd/>
            <a:tailEnd/>
          </a:ln>
          <a:effectLst/>
        </p:spPr>
        <p:txBody>
          <a:bodyPr anchor="ctr" anchorCtr="1"/>
          <a:lstStyle/>
          <a:p>
            <a:pPr algn="ctr">
              <a:defRPr/>
            </a:pPr>
            <a:r>
              <a:rPr kumimoji="0" lang="en-US" altLang="zh-TW" sz="4000" b="1" kern="0" dirty="0">
                <a:latin typeface="+mj-ea"/>
                <a:ea typeface="+mj-ea"/>
                <a:cs typeface="+mj-cs"/>
              </a:rPr>
              <a:t>KPI </a:t>
            </a:r>
            <a:r>
              <a:rPr kumimoji="0" lang="zh-TW" altLang="en-US" sz="4000" b="1" kern="0" dirty="0">
                <a:latin typeface="+mj-ea"/>
                <a:ea typeface="+mj-ea"/>
                <a:cs typeface="+mj-cs"/>
              </a:rPr>
              <a:t>測量內容</a:t>
            </a:r>
            <a:endParaRPr kumimoji="0" lang="en-US" altLang="zh-TW" sz="4000" b="1" kern="0" dirty="0">
              <a:latin typeface="+mj-ea"/>
              <a:ea typeface="+mj-ea"/>
              <a:cs typeface="+mj-cs"/>
            </a:endParaRPr>
          </a:p>
        </p:txBody>
      </p:sp>
      <p:sp>
        <p:nvSpPr>
          <p:cNvPr id="22531" name="矩形 6"/>
          <p:cNvSpPr>
            <a:spLocks noChangeArrowheads="1"/>
          </p:cNvSpPr>
          <p:nvPr/>
        </p:nvSpPr>
        <p:spPr bwMode="auto">
          <a:xfrm>
            <a:off x="2895600" y="1524000"/>
            <a:ext cx="5715000" cy="584200"/>
          </a:xfrm>
          <a:prstGeom prst="rect">
            <a:avLst/>
          </a:prstGeom>
          <a:noFill/>
          <a:ln w="9525">
            <a:noFill/>
            <a:miter lim="800000"/>
            <a:headEnd/>
            <a:tailEnd/>
          </a:ln>
        </p:spPr>
        <p:txBody>
          <a:bodyPr>
            <a:spAutoFit/>
          </a:bodyPr>
          <a:lstStyle/>
          <a:p>
            <a:pPr eaLnBrk="0" hangingPunct="0"/>
            <a:r>
              <a:rPr kumimoji="0" lang="zh-TW" altLang="en-US" sz="1600" dirty="0">
                <a:solidFill>
                  <a:srgbClr val="161616"/>
                </a:solidFill>
              </a:rPr>
              <a:t>衡量企業導入品質管控、 六個標準差及最佳實務的操作流程之</a:t>
            </a:r>
            <a:r>
              <a:rPr kumimoji="0" lang="zh-TW" altLang="en-US" sz="1600" dirty="0" smtClean="0">
                <a:solidFill>
                  <a:srgbClr val="161616"/>
                </a:solidFill>
              </a:rPr>
              <a:t>效率 </a:t>
            </a:r>
            <a:r>
              <a:rPr kumimoji="0" lang="en-US" altLang="zh-TW" sz="1600" dirty="0" smtClean="0">
                <a:solidFill>
                  <a:srgbClr val="161616"/>
                </a:solidFill>
              </a:rPr>
              <a:t>(</a:t>
            </a:r>
            <a:r>
              <a:rPr kumimoji="0" lang="zh-TW" altLang="en-US" sz="1600" dirty="0">
                <a:solidFill>
                  <a:srgbClr val="161616"/>
                </a:solidFill>
              </a:rPr>
              <a:t>產出百分比、最佳作業狀態、產能利用率</a:t>
            </a:r>
            <a:r>
              <a:rPr kumimoji="0" lang="en-US" altLang="zh-TW" sz="1600" dirty="0">
                <a:solidFill>
                  <a:srgbClr val="161616"/>
                </a:solidFill>
              </a:rPr>
              <a:t>)</a:t>
            </a:r>
            <a:endParaRPr kumimoji="0" lang="zh-TW" altLang="en-US" sz="1600" dirty="0">
              <a:solidFill>
                <a:srgbClr val="161616"/>
              </a:solidFill>
            </a:endParaRPr>
          </a:p>
        </p:txBody>
      </p:sp>
      <p:sp>
        <p:nvSpPr>
          <p:cNvPr id="22532" name="圓角矩形 7"/>
          <p:cNvSpPr>
            <a:spLocks noChangeArrowheads="1"/>
          </p:cNvSpPr>
          <p:nvPr/>
        </p:nvSpPr>
        <p:spPr bwMode="auto">
          <a:xfrm>
            <a:off x="457200" y="1306513"/>
            <a:ext cx="2362200" cy="990600"/>
          </a:xfrm>
          <a:prstGeom prst="roundRect">
            <a:avLst>
              <a:gd name="adj" fmla="val 16667"/>
            </a:avLst>
          </a:prstGeom>
          <a:solidFill>
            <a:schemeClr val="accent1"/>
          </a:solidFill>
          <a:ln w="9525" algn="ctr">
            <a:solidFill>
              <a:schemeClr val="tx1"/>
            </a:solidFill>
            <a:round/>
            <a:headEnd/>
            <a:tailEnd/>
          </a:ln>
        </p:spPr>
        <p:txBody>
          <a:bodyPr/>
          <a:lstStyle/>
          <a:p>
            <a:pPr algn="ctr" eaLnBrk="0" hangingPunct="0"/>
            <a:r>
              <a:rPr kumimoji="0" lang="zh-TW" altLang="en-US" sz="2400" b="1" dirty="0">
                <a:solidFill>
                  <a:schemeClr val="bg1"/>
                </a:solidFill>
              </a:rPr>
              <a:t>流程效率</a:t>
            </a:r>
            <a:endParaRPr kumimoji="0" lang="en-US" altLang="zh-TW" sz="2400" b="1" dirty="0">
              <a:solidFill>
                <a:schemeClr val="bg1"/>
              </a:solidFill>
            </a:endParaRPr>
          </a:p>
          <a:p>
            <a:pPr algn="ctr" eaLnBrk="0" hangingPunct="0"/>
            <a:r>
              <a:rPr kumimoji="0" lang="en-US" altLang="zh-TW" b="1" dirty="0">
                <a:solidFill>
                  <a:schemeClr val="bg1"/>
                </a:solidFill>
              </a:rPr>
              <a:t>(Process efficiency)</a:t>
            </a:r>
            <a:endParaRPr kumimoji="0" lang="zh-TW" altLang="en-US" b="1" dirty="0">
              <a:solidFill>
                <a:schemeClr val="bg1"/>
              </a:solidFill>
            </a:endParaRPr>
          </a:p>
        </p:txBody>
      </p:sp>
      <p:sp>
        <p:nvSpPr>
          <p:cNvPr id="22533" name="圓角矩形 8"/>
          <p:cNvSpPr>
            <a:spLocks noChangeArrowheads="1"/>
          </p:cNvSpPr>
          <p:nvPr/>
        </p:nvSpPr>
        <p:spPr bwMode="auto">
          <a:xfrm>
            <a:off x="457200" y="2601913"/>
            <a:ext cx="2362200" cy="914400"/>
          </a:xfrm>
          <a:prstGeom prst="roundRect">
            <a:avLst>
              <a:gd name="adj" fmla="val 16667"/>
            </a:avLst>
          </a:prstGeom>
          <a:solidFill>
            <a:schemeClr val="accent1"/>
          </a:solidFill>
          <a:ln w="9525" algn="ctr">
            <a:solidFill>
              <a:schemeClr val="tx1"/>
            </a:solidFill>
            <a:round/>
            <a:headEnd/>
            <a:tailEnd/>
          </a:ln>
        </p:spPr>
        <p:txBody>
          <a:bodyPr/>
          <a:lstStyle/>
          <a:p>
            <a:pPr algn="ctr" eaLnBrk="0" hangingPunct="0"/>
            <a:r>
              <a:rPr kumimoji="0" lang="zh-TW" altLang="en-US" sz="2000" b="1" dirty="0">
                <a:solidFill>
                  <a:schemeClr val="bg1"/>
                </a:solidFill>
              </a:rPr>
              <a:t>資源利用率</a:t>
            </a:r>
            <a:r>
              <a:rPr kumimoji="0" lang="en-US" altLang="zh-TW" sz="1600" b="1" dirty="0">
                <a:solidFill>
                  <a:schemeClr val="bg1"/>
                </a:solidFill>
              </a:rPr>
              <a:t>(</a:t>
            </a:r>
            <a:r>
              <a:rPr kumimoji="0" lang="en-US" altLang="zh-TW" b="1" dirty="0">
                <a:solidFill>
                  <a:schemeClr val="bg1"/>
                </a:solidFill>
              </a:rPr>
              <a:t>Resource utilization)</a:t>
            </a:r>
            <a:endParaRPr kumimoji="0" lang="zh-TW" altLang="en-US" sz="1600" b="1" dirty="0">
              <a:solidFill>
                <a:schemeClr val="bg1"/>
              </a:solidFill>
            </a:endParaRPr>
          </a:p>
        </p:txBody>
      </p:sp>
      <p:sp>
        <p:nvSpPr>
          <p:cNvPr id="22534" name="矩形 9"/>
          <p:cNvSpPr>
            <a:spLocks noChangeArrowheads="1"/>
          </p:cNvSpPr>
          <p:nvPr/>
        </p:nvSpPr>
        <p:spPr bwMode="auto">
          <a:xfrm>
            <a:off x="2895600" y="2743200"/>
            <a:ext cx="5943600" cy="584200"/>
          </a:xfrm>
          <a:prstGeom prst="rect">
            <a:avLst/>
          </a:prstGeom>
          <a:noFill/>
          <a:ln w="9525">
            <a:noFill/>
            <a:miter lim="800000"/>
            <a:headEnd/>
            <a:tailEnd/>
          </a:ln>
        </p:spPr>
        <p:txBody>
          <a:bodyPr>
            <a:spAutoFit/>
          </a:bodyPr>
          <a:lstStyle/>
          <a:p>
            <a:pPr eaLnBrk="0" hangingPunct="0"/>
            <a:r>
              <a:rPr kumimoji="0" lang="zh-TW" altLang="en-US" sz="1600" dirty="0">
                <a:solidFill>
                  <a:srgbClr val="161616"/>
                </a:solidFill>
              </a:rPr>
              <a:t>衡量企業利用資源與資產之效率</a:t>
            </a:r>
            <a:r>
              <a:rPr kumimoji="0" lang="en-US" altLang="zh-TW" sz="1600" dirty="0">
                <a:solidFill>
                  <a:srgbClr val="161616"/>
                </a:solidFill>
              </a:rPr>
              <a:t> </a:t>
            </a:r>
            <a:r>
              <a:rPr kumimoji="0" lang="en-US" altLang="zh-TW" sz="1600" dirty="0" smtClean="0">
                <a:solidFill>
                  <a:srgbClr val="161616"/>
                </a:solidFill>
              </a:rPr>
              <a:t>(</a:t>
            </a:r>
            <a:r>
              <a:rPr kumimoji="0" lang="zh-TW" altLang="en-US" sz="1600" dirty="0" smtClean="0">
                <a:solidFill>
                  <a:srgbClr val="161616"/>
                </a:solidFill>
              </a:rPr>
              <a:t>每一招募管道之</a:t>
            </a:r>
            <a:r>
              <a:rPr lang="zh-TW" altLang="en-US" sz="1600" dirty="0" smtClean="0">
                <a:solidFill>
                  <a:srgbClr val="161616"/>
                </a:solidFill>
              </a:rPr>
              <a:t>招募</a:t>
            </a:r>
            <a:r>
              <a:rPr kumimoji="0" lang="zh-TW" altLang="en-US" sz="1600" dirty="0" smtClean="0">
                <a:solidFill>
                  <a:srgbClr val="161616"/>
                </a:solidFill>
              </a:rPr>
              <a:t>績效，成功率</a:t>
            </a:r>
            <a:r>
              <a:rPr kumimoji="0" lang="en-US" altLang="zh-TW" sz="1600" dirty="0">
                <a:solidFill>
                  <a:srgbClr val="161616"/>
                </a:solidFill>
              </a:rPr>
              <a:t>)</a:t>
            </a:r>
            <a:endParaRPr kumimoji="0" lang="zh-TW" altLang="en-US" sz="1600" dirty="0">
              <a:solidFill>
                <a:srgbClr val="161616"/>
              </a:solidFill>
            </a:endParaRPr>
          </a:p>
        </p:txBody>
      </p:sp>
      <p:sp>
        <p:nvSpPr>
          <p:cNvPr id="22535" name="圓角矩形 10"/>
          <p:cNvSpPr>
            <a:spLocks noChangeArrowheads="1"/>
          </p:cNvSpPr>
          <p:nvPr/>
        </p:nvSpPr>
        <p:spPr bwMode="auto">
          <a:xfrm>
            <a:off x="457200" y="3897313"/>
            <a:ext cx="2362200" cy="914400"/>
          </a:xfrm>
          <a:prstGeom prst="roundRect">
            <a:avLst>
              <a:gd name="adj" fmla="val 16667"/>
            </a:avLst>
          </a:prstGeom>
          <a:solidFill>
            <a:schemeClr val="accent1"/>
          </a:solidFill>
          <a:ln w="9525" algn="ctr">
            <a:solidFill>
              <a:schemeClr val="tx1"/>
            </a:solidFill>
            <a:round/>
            <a:headEnd/>
            <a:tailEnd/>
          </a:ln>
        </p:spPr>
        <p:txBody>
          <a:bodyPr/>
          <a:lstStyle/>
          <a:p>
            <a:pPr algn="ctr" eaLnBrk="0" hangingPunct="0"/>
            <a:r>
              <a:rPr kumimoji="0" lang="zh-TW" altLang="en-US" sz="2400" b="1" dirty="0">
                <a:solidFill>
                  <a:schemeClr val="bg1"/>
                </a:solidFill>
              </a:rPr>
              <a:t>成本管控</a:t>
            </a:r>
            <a:endParaRPr kumimoji="0" lang="en-US" altLang="zh-TW" sz="2400" b="1" dirty="0">
              <a:solidFill>
                <a:schemeClr val="bg1"/>
              </a:solidFill>
            </a:endParaRPr>
          </a:p>
          <a:p>
            <a:pPr algn="ctr" eaLnBrk="0" hangingPunct="0"/>
            <a:r>
              <a:rPr kumimoji="0" lang="en-US" altLang="zh-TW" sz="2400" b="1" dirty="0">
                <a:solidFill>
                  <a:schemeClr val="bg1"/>
                </a:solidFill>
              </a:rPr>
              <a:t>(Cost</a:t>
            </a:r>
            <a:r>
              <a:rPr kumimoji="0" lang="zh-TW" altLang="en-US" sz="2400" b="1" dirty="0">
                <a:solidFill>
                  <a:schemeClr val="bg1"/>
                </a:solidFill>
              </a:rPr>
              <a:t> </a:t>
            </a:r>
            <a:r>
              <a:rPr kumimoji="0" lang="en-US" altLang="zh-TW" sz="2400" b="1" dirty="0">
                <a:solidFill>
                  <a:schemeClr val="bg1"/>
                </a:solidFill>
              </a:rPr>
              <a:t>Saving)</a:t>
            </a:r>
          </a:p>
          <a:p>
            <a:pPr algn="ctr" eaLnBrk="0" hangingPunct="0"/>
            <a:endParaRPr kumimoji="0" lang="zh-TW" altLang="en-US" sz="2000" b="1" dirty="0"/>
          </a:p>
        </p:txBody>
      </p:sp>
      <p:sp>
        <p:nvSpPr>
          <p:cNvPr id="22536" name="矩形 11"/>
          <p:cNvSpPr>
            <a:spLocks noChangeArrowheads="1"/>
          </p:cNvSpPr>
          <p:nvPr/>
        </p:nvSpPr>
        <p:spPr bwMode="auto">
          <a:xfrm>
            <a:off x="2895600" y="4038600"/>
            <a:ext cx="6096000" cy="584775"/>
          </a:xfrm>
          <a:prstGeom prst="rect">
            <a:avLst/>
          </a:prstGeom>
          <a:noFill/>
          <a:ln w="9525">
            <a:noFill/>
            <a:miter lim="800000"/>
            <a:headEnd/>
            <a:tailEnd/>
          </a:ln>
        </p:spPr>
        <p:txBody>
          <a:bodyPr>
            <a:spAutoFit/>
          </a:bodyPr>
          <a:lstStyle/>
          <a:p>
            <a:pPr eaLnBrk="0" hangingPunct="0"/>
            <a:r>
              <a:rPr kumimoji="0" lang="zh-TW" altLang="en-US" sz="1600" dirty="0">
                <a:solidFill>
                  <a:srgbClr val="161616"/>
                </a:solidFill>
              </a:rPr>
              <a:t>衡量企業每一單位人員、 作業內容所必須花費的成本</a:t>
            </a:r>
            <a:r>
              <a:rPr kumimoji="0" lang="en-US" altLang="zh-TW" sz="1600" dirty="0">
                <a:solidFill>
                  <a:srgbClr val="161616"/>
                </a:solidFill>
              </a:rPr>
              <a:t> </a:t>
            </a:r>
            <a:r>
              <a:rPr kumimoji="0" lang="en-US" altLang="zh-TW" sz="1600" dirty="0" smtClean="0">
                <a:solidFill>
                  <a:srgbClr val="161616"/>
                </a:solidFill>
              </a:rPr>
              <a:t>(</a:t>
            </a:r>
            <a:r>
              <a:rPr lang="zh-TW" altLang="en-US" sz="1600" dirty="0" smtClean="0">
                <a:solidFill>
                  <a:srgbClr val="161616"/>
                </a:solidFill>
              </a:rPr>
              <a:t>每名新進員工之招募成本</a:t>
            </a:r>
            <a:r>
              <a:rPr kumimoji="0" lang="en-US" altLang="zh-TW" sz="1600" dirty="0" smtClean="0">
                <a:solidFill>
                  <a:srgbClr val="161616"/>
                </a:solidFill>
              </a:rPr>
              <a:t>)</a:t>
            </a:r>
            <a:endParaRPr kumimoji="0" lang="zh-TW" altLang="en-US" sz="1600" dirty="0">
              <a:solidFill>
                <a:srgbClr val="161616"/>
              </a:solidFill>
            </a:endParaRPr>
          </a:p>
        </p:txBody>
      </p:sp>
      <p:sp>
        <p:nvSpPr>
          <p:cNvPr id="22537" name="圓角矩形 12"/>
          <p:cNvSpPr>
            <a:spLocks noChangeArrowheads="1"/>
          </p:cNvSpPr>
          <p:nvPr/>
        </p:nvSpPr>
        <p:spPr bwMode="auto">
          <a:xfrm>
            <a:off x="457200" y="5192713"/>
            <a:ext cx="2362200" cy="914400"/>
          </a:xfrm>
          <a:prstGeom prst="roundRect">
            <a:avLst>
              <a:gd name="adj" fmla="val 16667"/>
            </a:avLst>
          </a:prstGeom>
          <a:solidFill>
            <a:schemeClr val="accent1"/>
          </a:solidFill>
          <a:ln w="9525" algn="ctr">
            <a:solidFill>
              <a:schemeClr val="tx1"/>
            </a:solidFill>
            <a:round/>
            <a:headEnd/>
            <a:tailEnd/>
          </a:ln>
        </p:spPr>
        <p:txBody>
          <a:bodyPr/>
          <a:lstStyle/>
          <a:p>
            <a:pPr algn="ctr" eaLnBrk="0" hangingPunct="0"/>
            <a:r>
              <a:rPr kumimoji="0" lang="zh-TW" altLang="en-US" sz="2400" b="1" dirty="0">
                <a:solidFill>
                  <a:schemeClr val="bg1"/>
                </a:solidFill>
              </a:rPr>
              <a:t>成長</a:t>
            </a:r>
            <a:r>
              <a:rPr kumimoji="0" lang="zh-TW" altLang="en-US" sz="2400" b="1" dirty="0" smtClean="0">
                <a:solidFill>
                  <a:schemeClr val="bg1"/>
                </a:solidFill>
              </a:rPr>
              <a:t>效率</a:t>
            </a:r>
            <a:endParaRPr kumimoji="0" lang="en-US" altLang="zh-TW" sz="2400" b="1" dirty="0" smtClean="0">
              <a:solidFill>
                <a:schemeClr val="bg1"/>
              </a:solidFill>
            </a:endParaRPr>
          </a:p>
          <a:p>
            <a:pPr algn="ctr" eaLnBrk="0" hangingPunct="0"/>
            <a:r>
              <a:rPr kumimoji="0" lang="en-US" altLang="zh-TW" sz="2400" b="1" dirty="0" smtClean="0">
                <a:solidFill>
                  <a:schemeClr val="bg1"/>
                </a:solidFill>
              </a:rPr>
              <a:t>(</a:t>
            </a:r>
            <a:r>
              <a:rPr kumimoji="0" lang="en-US" altLang="zh-TW" sz="2400" b="1" dirty="0">
                <a:solidFill>
                  <a:schemeClr val="bg1"/>
                </a:solidFill>
              </a:rPr>
              <a:t>Growth)</a:t>
            </a:r>
            <a:endParaRPr kumimoji="0" lang="zh-TW" altLang="en-US" sz="2400" b="1" dirty="0">
              <a:solidFill>
                <a:schemeClr val="bg1"/>
              </a:solidFill>
            </a:endParaRPr>
          </a:p>
        </p:txBody>
      </p:sp>
      <p:sp>
        <p:nvSpPr>
          <p:cNvPr id="22538" name="矩形 13"/>
          <p:cNvSpPr>
            <a:spLocks noChangeArrowheads="1"/>
          </p:cNvSpPr>
          <p:nvPr/>
        </p:nvSpPr>
        <p:spPr bwMode="auto">
          <a:xfrm>
            <a:off x="2895600" y="5359400"/>
            <a:ext cx="6019800" cy="584200"/>
          </a:xfrm>
          <a:prstGeom prst="rect">
            <a:avLst/>
          </a:prstGeom>
          <a:noFill/>
          <a:ln w="9525">
            <a:noFill/>
            <a:miter lim="800000"/>
            <a:headEnd/>
            <a:tailEnd/>
          </a:ln>
        </p:spPr>
        <p:txBody>
          <a:bodyPr>
            <a:spAutoFit/>
          </a:bodyPr>
          <a:lstStyle/>
          <a:p>
            <a:pPr eaLnBrk="0" hangingPunct="0"/>
            <a:r>
              <a:rPr kumimoji="0" lang="zh-TW" altLang="en-US" sz="1600">
                <a:solidFill>
                  <a:srgbClr val="161616"/>
                </a:solidFill>
              </a:rPr>
              <a:t>衡量企業為維持競爭應具備的成長能力</a:t>
            </a:r>
            <a:r>
              <a:rPr kumimoji="0" lang="en-US" altLang="zh-TW" sz="1600">
                <a:solidFill>
                  <a:srgbClr val="161616"/>
                </a:solidFill>
              </a:rPr>
              <a:t> (</a:t>
            </a:r>
            <a:r>
              <a:rPr kumimoji="0" lang="zh-TW" altLang="en-US" sz="1600">
                <a:solidFill>
                  <a:srgbClr val="161616"/>
                </a:solidFill>
              </a:rPr>
              <a:t>市場佔有</a:t>
            </a:r>
            <a:r>
              <a:rPr kumimoji="0" lang="en-US" altLang="zh-TW" sz="1600">
                <a:solidFill>
                  <a:srgbClr val="161616"/>
                </a:solidFill>
              </a:rPr>
              <a:t>, </a:t>
            </a:r>
            <a:r>
              <a:rPr kumimoji="0" lang="zh-TW" altLang="en-US" sz="1600">
                <a:solidFill>
                  <a:srgbClr val="161616"/>
                </a:solidFill>
              </a:rPr>
              <a:t>客戶獲取</a:t>
            </a:r>
            <a:r>
              <a:rPr kumimoji="0" lang="en-US" altLang="zh-TW" sz="1600">
                <a:solidFill>
                  <a:srgbClr val="161616"/>
                </a:solidFill>
              </a:rPr>
              <a:t>/</a:t>
            </a:r>
            <a:r>
              <a:rPr kumimoji="0" lang="zh-TW" altLang="en-US" sz="1600">
                <a:solidFill>
                  <a:srgbClr val="161616"/>
                </a:solidFill>
              </a:rPr>
              <a:t>維持</a:t>
            </a:r>
            <a:r>
              <a:rPr kumimoji="0" lang="en-US" altLang="zh-TW" sz="1600">
                <a:solidFill>
                  <a:srgbClr val="161616"/>
                </a:solidFill>
              </a:rPr>
              <a:t>, </a:t>
            </a:r>
            <a:r>
              <a:rPr kumimoji="0" lang="zh-TW" altLang="en-US" sz="1600">
                <a:solidFill>
                  <a:srgbClr val="161616"/>
                </a:solidFill>
              </a:rPr>
              <a:t>主要客戶獲取</a:t>
            </a:r>
            <a:r>
              <a:rPr kumimoji="0" lang="en-US" altLang="zh-TW" sz="1600">
                <a:solidFill>
                  <a:srgbClr val="161616"/>
                </a:solidFill>
              </a:rPr>
              <a:t>)</a:t>
            </a:r>
            <a:endParaRPr kumimoji="0" lang="zh-TW" altLang="en-US" sz="1600">
              <a:solidFill>
                <a:srgbClr val="161616"/>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8229600" cy="949325"/>
          </a:xfrm>
        </p:spPr>
        <p:txBody>
          <a:bodyPr/>
          <a:lstStyle/>
          <a:p>
            <a:pPr algn="ctr" eaLnBrk="1" hangingPunct="1">
              <a:defRPr/>
            </a:pPr>
            <a:r>
              <a:rPr lang="en-US" altLang="zh-TW" b="1" dirty="0" smtClean="0">
                <a:solidFill>
                  <a:schemeClr val="tx1"/>
                </a:solidFill>
                <a:latin typeface="+mj-ea"/>
              </a:rPr>
              <a:t>KPI </a:t>
            </a:r>
            <a:r>
              <a:rPr lang="zh-TW" altLang="en-US" b="1" dirty="0" smtClean="0">
                <a:solidFill>
                  <a:schemeClr val="tx1"/>
                </a:solidFill>
                <a:latin typeface="+mj-ea"/>
              </a:rPr>
              <a:t>量化數據呈現方式</a:t>
            </a:r>
            <a:endParaRPr lang="en-US" altLang="zh-TW" b="1" dirty="0" smtClean="0">
              <a:solidFill>
                <a:schemeClr val="tx1"/>
              </a:solidFill>
              <a:latin typeface="+mj-ea"/>
            </a:endParaRPr>
          </a:p>
        </p:txBody>
      </p:sp>
      <p:sp>
        <p:nvSpPr>
          <p:cNvPr id="23555" name="圓角矩形 6"/>
          <p:cNvSpPr>
            <a:spLocks noChangeArrowheads="1"/>
          </p:cNvSpPr>
          <p:nvPr/>
        </p:nvSpPr>
        <p:spPr bwMode="auto">
          <a:xfrm>
            <a:off x="304800" y="1524000"/>
            <a:ext cx="2362200" cy="990600"/>
          </a:xfrm>
          <a:prstGeom prst="roundRect">
            <a:avLst>
              <a:gd name="adj" fmla="val 16667"/>
            </a:avLst>
          </a:prstGeom>
          <a:solidFill>
            <a:srgbClr val="FFC000"/>
          </a:solidFill>
          <a:ln w="9525" algn="ctr">
            <a:solidFill>
              <a:schemeClr val="tx1"/>
            </a:solidFill>
            <a:round/>
            <a:headEnd/>
            <a:tailEnd/>
          </a:ln>
        </p:spPr>
        <p:txBody>
          <a:bodyPr/>
          <a:lstStyle/>
          <a:p>
            <a:pPr algn="ctr" eaLnBrk="0" hangingPunct="0"/>
            <a:r>
              <a:rPr kumimoji="0" lang="zh-TW" altLang="en-US" sz="2400" b="1" dirty="0"/>
              <a:t>直接量化數 </a:t>
            </a:r>
            <a:r>
              <a:rPr kumimoji="0" lang="en-US" altLang="zh-TW" sz="2000" b="1" dirty="0"/>
              <a:t>(Direct</a:t>
            </a:r>
            <a:r>
              <a:rPr kumimoji="0" lang="zh-TW" altLang="en-US" sz="2000" b="1" dirty="0"/>
              <a:t> </a:t>
            </a:r>
            <a:r>
              <a:rPr kumimoji="0" lang="en-US" altLang="zh-TW" sz="2000" b="1" dirty="0"/>
              <a:t>number)</a:t>
            </a:r>
            <a:endParaRPr kumimoji="0" lang="zh-TW" altLang="en-US" sz="2400" b="1" dirty="0"/>
          </a:p>
        </p:txBody>
      </p:sp>
      <p:sp>
        <p:nvSpPr>
          <p:cNvPr id="23556" name="矩形 7"/>
          <p:cNvSpPr>
            <a:spLocks noChangeArrowheads="1"/>
          </p:cNvSpPr>
          <p:nvPr/>
        </p:nvSpPr>
        <p:spPr bwMode="auto">
          <a:xfrm>
            <a:off x="2743200" y="1752600"/>
            <a:ext cx="5791200" cy="338138"/>
          </a:xfrm>
          <a:prstGeom prst="rect">
            <a:avLst/>
          </a:prstGeom>
          <a:noFill/>
          <a:ln w="9525">
            <a:noFill/>
            <a:miter lim="800000"/>
            <a:headEnd/>
            <a:tailEnd/>
          </a:ln>
        </p:spPr>
        <p:txBody>
          <a:bodyPr>
            <a:spAutoFit/>
          </a:bodyPr>
          <a:lstStyle/>
          <a:p>
            <a:pPr eaLnBrk="0" hangingPunct="0"/>
            <a:r>
              <a:rPr kumimoji="0" lang="zh-TW" altLang="en-US" sz="1600" dirty="0"/>
              <a:t>實際原始資料數 </a:t>
            </a:r>
            <a:r>
              <a:rPr kumimoji="0" lang="en-US" altLang="zh-TW" sz="1600" dirty="0"/>
              <a:t>(e.g.,</a:t>
            </a:r>
            <a:r>
              <a:rPr kumimoji="0" lang="zh-TW" altLang="en-US" sz="1600" dirty="0"/>
              <a:t> 銷售額</a:t>
            </a:r>
            <a:r>
              <a:rPr kumimoji="0" lang="en-US" altLang="zh-TW" sz="1600" dirty="0"/>
              <a:t>).</a:t>
            </a:r>
            <a:endParaRPr kumimoji="0" lang="zh-TW" altLang="en-US" sz="1600" dirty="0"/>
          </a:p>
        </p:txBody>
      </p:sp>
      <p:sp>
        <p:nvSpPr>
          <p:cNvPr id="23557" name="矩形 8"/>
          <p:cNvSpPr>
            <a:spLocks noChangeArrowheads="1"/>
          </p:cNvSpPr>
          <p:nvPr/>
        </p:nvSpPr>
        <p:spPr bwMode="auto">
          <a:xfrm>
            <a:off x="2743200" y="2921000"/>
            <a:ext cx="6019800" cy="584200"/>
          </a:xfrm>
          <a:prstGeom prst="rect">
            <a:avLst/>
          </a:prstGeom>
          <a:noFill/>
          <a:ln w="9525">
            <a:noFill/>
            <a:miter lim="800000"/>
            <a:headEnd/>
            <a:tailEnd/>
          </a:ln>
        </p:spPr>
        <p:txBody>
          <a:bodyPr>
            <a:spAutoFit/>
          </a:bodyPr>
          <a:lstStyle/>
          <a:p>
            <a:pPr eaLnBrk="0" hangingPunct="0"/>
            <a:r>
              <a:rPr kumimoji="0" lang="zh-TW" altLang="en-US" sz="1600" dirty="0"/>
              <a:t>同一數值於不同時間或地域之比值</a:t>
            </a:r>
            <a:r>
              <a:rPr kumimoji="0" lang="en-US" altLang="zh-TW" sz="1600" dirty="0"/>
              <a:t> (e.g., </a:t>
            </a:r>
            <a:r>
              <a:rPr kumimoji="0" lang="zh-TW" altLang="en-US" sz="1600" dirty="0"/>
              <a:t>今年與去年銷售差之比值</a:t>
            </a:r>
            <a:r>
              <a:rPr kumimoji="0" lang="en-US" altLang="zh-TW" sz="1600" dirty="0"/>
              <a:t>).</a:t>
            </a:r>
            <a:endParaRPr kumimoji="0" lang="zh-TW" altLang="en-US" sz="1600" dirty="0"/>
          </a:p>
        </p:txBody>
      </p:sp>
      <p:sp>
        <p:nvSpPr>
          <p:cNvPr id="23558" name="圓角矩形 9"/>
          <p:cNvSpPr>
            <a:spLocks noChangeArrowheads="1"/>
          </p:cNvSpPr>
          <p:nvPr/>
        </p:nvSpPr>
        <p:spPr bwMode="auto">
          <a:xfrm>
            <a:off x="304800" y="2743200"/>
            <a:ext cx="2362200" cy="990600"/>
          </a:xfrm>
          <a:prstGeom prst="roundRect">
            <a:avLst>
              <a:gd name="adj" fmla="val 16667"/>
            </a:avLst>
          </a:prstGeom>
          <a:solidFill>
            <a:srgbClr val="FFC000"/>
          </a:solidFill>
          <a:ln w="9525" algn="ctr">
            <a:solidFill>
              <a:schemeClr val="tx1"/>
            </a:solidFill>
            <a:round/>
            <a:headEnd/>
            <a:tailEnd/>
          </a:ln>
        </p:spPr>
        <p:txBody>
          <a:bodyPr/>
          <a:lstStyle/>
          <a:p>
            <a:pPr algn="ctr" eaLnBrk="0" hangingPunct="0"/>
            <a:r>
              <a:rPr kumimoji="0" lang="zh-TW" altLang="en-US" sz="2000" b="1" dirty="0"/>
              <a:t>百分比</a:t>
            </a:r>
            <a:r>
              <a:rPr kumimoji="0" lang="en-US" altLang="zh-TW" sz="2000" b="1" dirty="0"/>
              <a:t>(Percentage)</a:t>
            </a:r>
            <a:endParaRPr kumimoji="0" lang="zh-TW" altLang="en-US" sz="2000" b="1" dirty="0"/>
          </a:p>
        </p:txBody>
      </p:sp>
      <p:sp>
        <p:nvSpPr>
          <p:cNvPr id="23559" name="矩形 10"/>
          <p:cNvSpPr>
            <a:spLocks noChangeArrowheads="1"/>
          </p:cNvSpPr>
          <p:nvPr/>
        </p:nvSpPr>
        <p:spPr bwMode="auto">
          <a:xfrm>
            <a:off x="2743200" y="4122738"/>
            <a:ext cx="5867400" cy="338137"/>
          </a:xfrm>
          <a:prstGeom prst="rect">
            <a:avLst/>
          </a:prstGeom>
          <a:noFill/>
          <a:ln w="9525">
            <a:noFill/>
            <a:miter lim="800000"/>
            <a:headEnd/>
            <a:tailEnd/>
          </a:ln>
        </p:spPr>
        <p:txBody>
          <a:bodyPr>
            <a:spAutoFit/>
          </a:bodyPr>
          <a:lstStyle/>
          <a:p>
            <a:pPr eaLnBrk="0" hangingPunct="0"/>
            <a:r>
              <a:rPr kumimoji="0" lang="zh-TW" altLang="en-US" sz="1600" dirty="0"/>
              <a:t>與標竿值間之比較直 </a:t>
            </a:r>
            <a:r>
              <a:rPr kumimoji="0" lang="en-US" altLang="zh-TW" sz="1600" dirty="0"/>
              <a:t>(e.g., </a:t>
            </a:r>
            <a:r>
              <a:rPr kumimoji="0" lang="zh-TW" altLang="en-US" sz="1600" dirty="0"/>
              <a:t>每天平均銷售額</a:t>
            </a:r>
            <a:r>
              <a:rPr kumimoji="0" lang="en-US" altLang="zh-TW" sz="1600" dirty="0"/>
              <a:t>)</a:t>
            </a:r>
            <a:endParaRPr kumimoji="0" lang="zh-TW" altLang="en-US" sz="1600" dirty="0"/>
          </a:p>
        </p:txBody>
      </p:sp>
      <p:sp>
        <p:nvSpPr>
          <p:cNvPr id="23560" name="圓角矩形 11"/>
          <p:cNvSpPr>
            <a:spLocks noChangeArrowheads="1"/>
          </p:cNvSpPr>
          <p:nvPr/>
        </p:nvSpPr>
        <p:spPr bwMode="auto">
          <a:xfrm>
            <a:off x="304800" y="4038600"/>
            <a:ext cx="2362200" cy="990600"/>
          </a:xfrm>
          <a:prstGeom prst="roundRect">
            <a:avLst>
              <a:gd name="adj" fmla="val 16667"/>
            </a:avLst>
          </a:prstGeom>
          <a:solidFill>
            <a:srgbClr val="FFC000"/>
          </a:solidFill>
          <a:ln w="9525" algn="ctr">
            <a:solidFill>
              <a:schemeClr val="tx1"/>
            </a:solidFill>
            <a:round/>
            <a:headEnd/>
            <a:tailEnd/>
          </a:ln>
        </p:spPr>
        <p:txBody>
          <a:bodyPr/>
          <a:lstStyle/>
          <a:p>
            <a:pPr algn="ctr" eaLnBrk="0" hangingPunct="0"/>
            <a:r>
              <a:rPr kumimoji="0" lang="zh-TW" altLang="en-US" sz="2000" b="1" dirty="0"/>
              <a:t>比值 </a:t>
            </a:r>
            <a:endParaRPr kumimoji="0" lang="en-US" altLang="zh-TW" sz="2000" b="1" dirty="0" smtClean="0"/>
          </a:p>
          <a:p>
            <a:pPr algn="ctr" eaLnBrk="0" hangingPunct="0"/>
            <a:r>
              <a:rPr kumimoji="0" lang="en-US" altLang="zh-TW" sz="2000" b="1" dirty="0" smtClean="0"/>
              <a:t>(</a:t>
            </a:r>
            <a:r>
              <a:rPr kumimoji="0" lang="en-US" altLang="zh-TW" sz="2000" b="1" dirty="0"/>
              <a:t>Simple</a:t>
            </a:r>
            <a:r>
              <a:rPr kumimoji="0" lang="zh-TW" altLang="en-US" sz="2000" b="1" dirty="0"/>
              <a:t> </a:t>
            </a:r>
            <a:r>
              <a:rPr kumimoji="0" lang="en-US" altLang="zh-TW" sz="2000" b="1" dirty="0"/>
              <a:t>ratio)</a:t>
            </a:r>
            <a:endParaRPr kumimoji="0" lang="zh-TW" altLang="en-US" sz="2000" b="1" dirty="0"/>
          </a:p>
        </p:txBody>
      </p:sp>
      <p:sp>
        <p:nvSpPr>
          <p:cNvPr id="23561" name="矩形 12"/>
          <p:cNvSpPr>
            <a:spLocks noChangeArrowheads="1"/>
          </p:cNvSpPr>
          <p:nvPr/>
        </p:nvSpPr>
        <p:spPr bwMode="auto">
          <a:xfrm>
            <a:off x="2743200" y="5435600"/>
            <a:ext cx="5943600" cy="584200"/>
          </a:xfrm>
          <a:prstGeom prst="rect">
            <a:avLst/>
          </a:prstGeom>
          <a:noFill/>
          <a:ln w="9525">
            <a:noFill/>
            <a:miter lim="800000"/>
            <a:headEnd/>
            <a:tailEnd/>
          </a:ln>
        </p:spPr>
        <p:txBody>
          <a:bodyPr>
            <a:spAutoFit/>
          </a:bodyPr>
          <a:lstStyle/>
          <a:p>
            <a:pPr eaLnBrk="0" hangingPunct="0"/>
            <a:r>
              <a:rPr kumimoji="0" lang="zh-TW" altLang="en-US" sz="1600"/>
              <a:t>幾個衡量值之加總， 產生一個整體的數值來表示績效</a:t>
            </a:r>
            <a:r>
              <a:rPr kumimoji="0" lang="en-US" altLang="zh-TW" sz="1600"/>
              <a:t> (e.g., </a:t>
            </a:r>
            <a:r>
              <a:rPr kumimoji="0" lang="zh-TW" altLang="en-US" sz="1600"/>
              <a:t>公司年銷售額</a:t>
            </a:r>
            <a:r>
              <a:rPr kumimoji="0" lang="en-US" altLang="zh-TW" sz="1600"/>
              <a:t>, </a:t>
            </a:r>
            <a:r>
              <a:rPr kumimoji="0" lang="zh-TW" altLang="en-US" sz="1600"/>
              <a:t>特定區域的銷售成長</a:t>
            </a:r>
            <a:r>
              <a:rPr kumimoji="0" lang="en-US" altLang="zh-TW" sz="1600"/>
              <a:t>)</a:t>
            </a:r>
            <a:endParaRPr kumimoji="0" lang="zh-TW" altLang="en-US" sz="1600"/>
          </a:p>
        </p:txBody>
      </p:sp>
      <p:sp>
        <p:nvSpPr>
          <p:cNvPr id="23562" name="圓角矩形 13"/>
          <p:cNvSpPr>
            <a:spLocks noChangeArrowheads="1"/>
          </p:cNvSpPr>
          <p:nvPr/>
        </p:nvSpPr>
        <p:spPr bwMode="auto">
          <a:xfrm>
            <a:off x="304800" y="5257800"/>
            <a:ext cx="2362200" cy="990600"/>
          </a:xfrm>
          <a:prstGeom prst="roundRect">
            <a:avLst>
              <a:gd name="adj" fmla="val 16667"/>
            </a:avLst>
          </a:prstGeom>
          <a:solidFill>
            <a:srgbClr val="FFC000"/>
          </a:solidFill>
          <a:ln w="9525" algn="ctr">
            <a:solidFill>
              <a:schemeClr val="tx1"/>
            </a:solidFill>
            <a:round/>
            <a:headEnd/>
            <a:tailEnd/>
          </a:ln>
        </p:spPr>
        <p:txBody>
          <a:bodyPr/>
          <a:lstStyle/>
          <a:p>
            <a:pPr algn="ctr" eaLnBrk="0" hangingPunct="0"/>
            <a:r>
              <a:rPr kumimoji="0" lang="zh-TW" altLang="en-US" sz="2000" b="1" dirty="0"/>
              <a:t>綜合</a:t>
            </a:r>
            <a:r>
              <a:rPr kumimoji="0" lang="zh-TW" altLang="en-US" sz="2000" b="1" dirty="0" smtClean="0"/>
              <a:t>指標</a:t>
            </a:r>
            <a:endParaRPr kumimoji="0" lang="en-US" altLang="zh-TW" sz="2000" b="1" dirty="0" smtClean="0"/>
          </a:p>
          <a:p>
            <a:pPr algn="ctr" eaLnBrk="0" hangingPunct="0"/>
            <a:r>
              <a:rPr kumimoji="0" lang="en-US" altLang="zh-TW" sz="2000" b="1" dirty="0" smtClean="0"/>
              <a:t>(</a:t>
            </a:r>
            <a:r>
              <a:rPr kumimoji="0" lang="en-US" altLang="zh-TW" sz="2000" b="1" dirty="0"/>
              <a:t>Index)</a:t>
            </a:r>
            <a:endParaRPr kumimoji="0" lang="zh-TW" altLang="en-US" sz="20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8229600" cy="823912"/>
          </a:xfrm>
        </p:spPr>
        <p:txBody>
          <a:bodyPr/>
          <a:lstStyle/>
          <a:p>
            <a:pPr algn="ctr" eaLnBrk="1" hangingPunct="1">
              <a:defRPr/>
            </a:pPr>
            <a:r>
              <a:rPr lang="en-US" altLang="zh-TW" sz="4000" b="1" dirty="0" smtClean="0">
                <a:solidFill>
                  <a:schemeClr val="tx1"/>
                </a:solidFill>
                <a:latin typeface="+mj-ea"/>
              </a:rPr>
              <a:t>KPI </a:t>
            </a:r>
            <a:r>
              <a:rPr lang="zh-TW" altLang="en-US" sz="4000" b="1" dirty="0" smtClean="0">
                <a:solidFill>
                  <a:schemeClr val="tx1"/>
                </a:solidFill>
                <a:latin typeface="+mj-ea"/>
              </a:rPr>
              <a:t>量化數據呈現方式</a:t>
            </a:r>
            <a:endParaRPr lang="en-US" altLang="zh-TW" sz="4000" b="1" dirty="0" smtClean="0">
              <a:solidFill>
                <a:schemeClr val="tx1"/>
              </a:solidFill>
              <a:latin typeface="+mj-ea"/>
            </a:endParaRPr>
          </a:p>
        </p:txBody>
      </p:sp>
      <p:sp>
        <p:nvSpPr>
          <p:cNvPr id="24579" name="圓角矩形 4"/>
          <p:cNvSpPr>
            <a:spLocks noChangeArrowheads="1"/>
          </p:cNvSpPr>
          <p:nvPr/>
        </p:nvSpPr>
        <p:spPr bwMode="auto">
          <a:xfrm>
            <a:off x="304800" y="1600200"/>
            <a:ext cx="2362200" cy="990600"/>
          </a:xfrm>
          <a:prstGeom prst="roundRect">
            <a:avLst>
              <a:gd name="adj" fmla="val 16667"/>
            </a:avLst>
          </a:prstGeom>
          <a:solidFill>
            <a:srgbClr val="FFC000"/>
          </a:solidFill>
          <a:ln w="9525" algn="ctr">
            <a:solidFill>
              <a:schemeClr val="tx1"/>
            </a:solidFill>
            <a:round/>
            <a:headEnd/>
            <a:tailEnd/>
          </a:ln>
        </p:spPr>
        <p:txBody>
          <a:bodyPr/>
          <a:lstStyle/>
          <a:p>
            <a:pPr algn="ctr" eaLnBrk="0" hangingPunct="0"/>
            <a:r>
              <a:rPr kumimoji="0" lang="zh-TW" altLang="en-US" sz="2000" b="1" dirty="0" smtClean="0"/>
              <a:t>平均值</a:t>
            </a:r>
            <a:endParaRPr kumimoji="0" lang="en-US" altLang="zh-TW" sz="2000" b="1" dirty="0" smtClean="0"/>
          </a:p>
          <a:p>
            <a:pPr algn="ctr" eaLnBrk="0" hangingPunct="0"/>
            <a:r>
              <a:rPr kumimoji="0" lang="en-US" altLang="zh-TW" b="1" dirty="0" smtClean="0"/>
              <a:t>(</a:t>
            </a:r>
            <a:r>
              <a:rPr kumimoji="0" lang="en-US" altLang="zh-TW" b="1" dirty="0"/>
              <a:t>Composite</a:t>
            </a:r>
          </a:p>
          <a:p>
            <a:pPr algn="ctr" eaLnBrk="0" hangingPunct="0"/>
            <a:r>
              <a:rPr kumimoji="0" lang="en-US" altLang="zh-TW" b="1" dirty="0"/>
              <a:t>Average)</a:t>
            </a:r>
            <a:endParaRPr kumimoji="0" lang="zh-TW" altLang="en-US" b="1" dirty="0"/>
          </a:p>
        </p:txBody>
      </p:sp>
      <p:sp>
        <p:nvSpPr>
          <p:cNvPr id="24580" name="矩形 5"/>
          <p:cNvSpPr>
            <a:spLocks noChangeArrowheads="1"/>
          </p:cNvSpPr>
          <p:nvPr/>
        </p:nvSpPr>
        <p:spPr bwMode="auto">
          <a:xfrm>
            <a:off x="2819400" y="1828800"/>
            <a:ext cx="5791200" cy="584200"/>
          </a:xfrm>
          <a:prstGeom prst="rect">
            <a:avLst/>
          </a:prstGeom>
          <a:noFill/>
          <a:ln w="9525">
            <a:noFill/>
            <a:miter lim="800000"/>
            <a:headEnd/>
            <a:tailEnd/>
          </a:ln>
        </p:spPr>
        <p:txBody>
          <a:bodyPr>
            <a:spAutoFit/>
          </a:bodyPr>
          <a:lstStyle/>
          <a:p>
            <a:pPr eaLnBrk="0" hangingPunct="0"/>
            <a:r>
              <a:rPr kumimoji="0" lang="zh-TW" altLang="en-US" sz="1600" dirty="0"/>
              <a:t>好幾個衡量值的平均值</a:t>
            </a:r>
            <a:r>
              <a:rPr kumimoji="0" lang="en-US" altLang="zh-TW" sz="1600" dirty="0"/>
              <a:t> (e.g., </a:t>
            </a:r>
            <a:r>
              <a:rPr kumimoji="0" lang="zh-TW" altLang="en-US" sz="1600" dirty="0"/>
              <a:t>客戶滿意度是由調查問卷題項</a:t>
            </a:r>
            <a:r>
              <a:rPr kumimoji="0" lang="zh-TW" altLang="en-US" sz="1600" dirty="0" smtClean="0"/>
              <a:t>得分各項</a:t>
            </a:r>
            <a:r>
              <a:rPr kumimoji="0" lang="zh-TW" altLang="en-US" sz="1600" dirty="0"/>
              <a:t>計分的平均值</a:t>
            </a:r>
            <a:r>
              <a:rPr kumimoji="0" lang="en-US" altLang="zh-TW" sz="1600" dirty="0"/>
              <a:t>)</a:t>
            </a:r>
            <a:endParaRPr kumimoji="0" lang="zh-TW" altLang="en-US" sz="1600" dirty="0"/>
          </a:p>
        </p:txBody>
      </p:sp>
      <p:sp>
        <p:nvSpPr>
          <p:cNvPr id="24581" name="圓角矩形 6"/>
          <p:cNvSpPr>
            <a:spLocks noChangeArrowheads="1"/>
          </p:cNvSpPr>
          <p:nvPr/>
        </p:nvSpPr>
        <p:spPr bwMode="auto">
          <a:xfrm>
            <a:off x="304800" y="2924175"/>
            <a:ext cx="2362200" cy="990600"/>
          </a:xfrm>
          <a:prstGeom prst="roundRect">
            <a:avLst>
              <a:gd name="adj" fmla="val 16667"/>
            </a:avLst>
          </a:prstGeom>
          <a:solidFill>
            <a:srgbClr val="FFC000"/>
          </a:solidFill>
          <a:ln w="9525" algn="ctr">
            <a:solidFill>
              <a:schemeClr val="tx1"/>
            </a:solidFill>
            <a:round/>
            <a:headEnd/>
            <a:tailEnd/>
          </a:ln>
        </p:spPr>
        <p:txBody>
          <a:bodyPr/>
          <a:lstStyle/>
          <a:p>
            <a:pPr algn="ctr" eaLnBrk="0" hangingPunct="0"/>
            <a:r>
              <a:rPr kumimoji="0" lang="zh-TW" altLang="en-US" sz="2000" b="1" dirty="0"/>
              <a:t>統計 </a:t>
            </a:r>
            <a:endParaRPr kumimoji="0" lang="en-US" altLang="zh-TW" sz="2000" b="1" dirty="0" smtClean="0"/>
          </a:p>
          <a:p>
            <a:pPr algn="ctr" eaLnBrk="0" hangingPunct="0"/>
            <a:r>
              <a:rPr kumimoji="0" lang="en-US" altLang="zh-TW" sz="2000" b="1" dirty="0" smtClean="0"/>
              <a:t>(</a:t>
            </a:r>
            <a:r>
              <a:rPr kumimoji="0" lang="en-US" altLang="zh-TW" sz="2000" b="1" dirty="0"/>
              <a:t>Statistics)</a:t>
            </a:r>
            <a:endParaRPr kumimoji="0" lang="zh-TW" altLang="en-US" sz="2000" b="1" dirty="0"/>
          </a:p>
        </p:txBody>
      </p:sp>
      <p:sp>
        <p:nvSpPr>
          <p:cNvPr id="24582" name="矩形 7"/>
          <p:cNvSpPr>
            <a:spLocks noChangeArrowheads="1"/>
          </p:cNvSpPr>
          <p:nvPr/>
        </p:nvSpPr>
        <p:spPr bwMode="auto">
          <a:xfrm>
            <a:off x="2895600" y="2971800"/>
            <a:ext cx="5299075" cy="830263"/>
          </a:xfrm>
          <a:prstGeom prst="rect">
            <a:avLst/>
          </a:prstGeom>
          <a:noFill/>
          <a:ln w="9525">
            <a:noFill/>
            <a:miter lim="800000"/>
            <a:headEnd/>
            <a:tailEnd/>
          </a:ln>
        </p:spPr>
        <p:txBody>
          <a:bodyPr>
            <a:spAutoFit/>
          </a:bodyPr>
          <a:lstStyle/>
          <a:p>
            <a:pPr eaLnBrk="0" hangingPunct="0"/>
            <a:r>
              <a:rPr kumimoji="0" lang="zh-TW" altLang="en-US" sz="1600"/>
              <a:t>衡量指標的統計量數， 包括平均數、 標準差及變異數來說明績效的分布狀態</a:t>
            </a:r>
            <a:r>
              <a:rPr kumimoji="0" lang="en-US" altLang="zh-TW" sz="1600"/>
              <a:t> (e.g., </a:t>
            </a:r>
            <a:r>
              <a:rPr kumimoji="0" lang="zh-TW" altLang="en-US" sz="1600"/>
              <a:t>每一人口統計變項、 地域或管道的銷售額</a:t>
            </a:r>
            <a:r>
              <a:rPr kumimoji="0" lang="en-US" altLang="zh-TW" sz="1600"/>
              <a:t>)</a:t>
            </a:r>
            <a:endParaRPr kumimoji="0" lang="zh-TW" altLang="en-US" sz="16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defRPr/>
            </a:pPr>
            <a:r>
              <a:rPr lang="en-US" altLang="zh-TW" b="1" dirty="0" err="1" smtClean="0">
                <a:solidFill>
                  <a:schemeClr val="tx1"/>
                </a:solidFill>
                <a:effectLst>
                  <a:outerShdw blurRad="38100" dist="38100" dir="2700000" algn="tl">
                    <a:srgbClr val="C0C0C0"/>
                  </a:outerShdw>
                </a:effectLst>
                <a:latin typeface="+mj-ea"/>
              </a:rPr>
              <a:t>KPl</a:t>
            </a:r>
            <a:r>
              <a:rPr lang="en-US" altLang="zh-TW" b="1" dirty="0" smtClean="0">
                <a:solidFill>
                  <a:schemeClr val="tx1"/>
                </a:solidFill>
                <a:effectLst>
                  <a:outerShdw blurRad="38100" dist="38100" dir="2700000" algn="tl">
                    <a:srgbClr val="C0C0C0"/>
                  </a:outerShdw>
                </a:effectLst>
                <a:latin typeface="+mj-ea"/>
              </a:rPr>
              <a:t> </a:t>
            </a:r>
            <a:r>
              <a:rPr lang="zh-TW" altLang="en-US" b="1" dirty="0" smtClean="0">
                <a:solidFill>
                  <a:schemeClr val="tx1"/>
                </a:solidFill>
                <a:effectLst>
                  <a:outerShdw blurRad="38100" dist="38100" dir="2700000" algn="tl">
                    <a:srgbClr val="C0C0C0"/>
                  </a:outerShdw>
                </a:effectLst>
                <a:latin typeface="+mj-ea"/>
              </a:rPr>
              <a:t>設計可能發生的錯誤</a:t>
            </a:r>
          </a:p>
        </p:txBody>
      </p:sp>
      <p:sp>
        <p:nvSpPr>
          <p:cNvPr id="3" name="內容版面配置區 2"/>
          <p:cNvSpPr>
            <a:spLocks noGrp="1"/>
          </p:cNvSpPr>
          <p:nvPr>
            <p:ph sz="half" idx="1"/>
          </p:nvPr>
        </p:nvSpPr>
        <p:spPr>
          <a:xfrm>
            <a:off x="457200" y="1600200"/>
            <a:ext cx="8229600" cy="4530725"/>
          </a:xfrm>
        </p:spPr>
        <p:txBody>
          <a:bodyPr/>
          <a:lstStyle/>
          <a:p>
            <a:pPr>
              <a:defRPr/>
            </a:pPr>
            <a:r>
              <a:rPr lang="zh-TW" altLang="en-US" dirty="0" smtClean="0">
                <a:effectLst>
                  <a:outerShdw blurRad="38100" dist="38100" dir="2700000" algn="tl">
                    <a:srgbClr val="C0C0C0"/>
                  </a:outerShdw>
                </a:effectLst>
                <a:latin typeface="標楷體" pitchFamily="65" charset="-120"/>
                <a:ea typeface="標楷體" pitchFamily="65" charset="-120"/>
              </a:rPr>
              <a:t>指標過度細化</a:t>
            </a:r>
            <a:endParaRPr lang="en-US" altLang="zh-TW" dirty="0" smtClean="0">
              <a:effectLst>
                <a:outerShdw blurRad="38100" dist="38100" dir="2700000" algn="tl">
                  <a:srgbClr val="C0C0C0"/>
                </a:outerShdw>
              </a:effectLst>
              <a:latin typeface="標楷體" pitchFamily="65" charset="-120"/>
              <a:ea typeface="標楷體" pitchFamily="65" charset="-120"/>
            </a:endParaRPr>
          </a:p>
          <a:p>
            <a:pPr lvl="1">
              <a:defRPr/>
            </a:pPr>
            <a:r>
              <a:rPr lang="zh-TW" altLang="en-US" dirty="0" smtClean="0">
                <a:effectLst>
                  <a:outerShdw blurRad="38100" dist="38100" dir="2700000" algn="tl">
                    <a:srgbClr val="C0C0C0"/>
                  </a:outerShdw>
                </a:effectLst>
                <a:latin typeface="標楷體" pitchFamily="65" charset="-120"/>
                <a:ea typeface="標楷體" pitchFamily="65" charset="-120"/>
              </a:rPr>
              <a:t>辦公用品發放態度</a:t>
            </a:r>
            <a:r>
              <a:rPr lang="en-US" altLang="zh-TW" dirty="0" smtClean="0">
                <a:effectLst>
                  <a:outerShdw blurRad="38100" dist="38100" dir="2700000" algn="tl">
                    <a:srgbClr val="C0C0C0"/>
                  </a:outerShdw>
                </a:effectLst>
                <a:latin typeface="標楷體" pitchFamily="65" charset="-120"/>
                <a:ea typeface="標楷體" pitchFamily="65" charset="-120"/>
              </a:rPr>
              <a:t>?</a:t>
            </a:r>
          </a:p>
          <a:p>
            <a:pPr>
              <a:defRPr/>
            </a:pPr>
            <a:r>
              <a:rPr lang="zh-TW" altLang="en-US" dirty="0" smtClean="0">
                <a:effectLst>
                  <a:outerShdw blurRad="38100" dist="38100" dir="2700000" algn="tl">
                    <a:srgbClr val="C0C0C0"/>
                  </a:outerShdw>
                </a:effectLst>
                <a:latin typeface="標楷體" pitchFamily="65" charset="-120"/>
                <a:ea typeface="標楷體" pitchFamily="65" charset="-120"/>
              </a:rPr>
              <a:t>遺漏關鍵指標</a:t>
            </a:r>
            <a:endParaRPr lang="en-US" altLang="zh-TW" dirty="0" smtClean="0">
              <a:effectLst>
                <a:outerShdw blurRad="38100" dist="38100" dir="2700000" algn="tl">
                  <a:srgbClr val="C0C0C0"/>
                </a:outerShdw>
              </a:effectLst>
              <a:latin typeface="標楷體" pitchFamily="65" charset="-120"/>
              <a:ea typeface="標楷體" pitchFamily="65" charset="-120"/>
            </a:endParaRPr>
          </a:p>
          <a:p>
            <a:pPr lvl="1">
              <a:defRPr/>
            </a:pPr>
            <a:r>
              <a:rPr lang="zh-TW" altLang="en-US" dirty="0" smtClean="0">
                <a:effectLst>
                  <a:outerShdw blurRad="38100" dist="38100" dir="2700000" algn="tl">
                    <a:srgbClr val="C0C0C0"/>
                  </a:outerShdw>
                </a:effectLst>
                <a:latin typeface="標楷體" pitchFamily="65" charset="-120"/>
                <a:ea typeface="標楷體" pitchFamily="65" charset="-120"/>
              </a:rPr>
              <a:t>尤其是哪些難以量化的指標</a:t>
            </a:r>
            <a:endParaRPr lang="en-US" altLang="zh-TW" dirty="0" smtClean="0">
              <a:effectLst>
                <a:outerShdw blurRad="38100" dist="38100" dir="2700000" algn="tl">
                  <a:srgbClr val="C0C0C0"/>
                </a:outerShdw>
              </a:effectLst>
              <a:latin typeface="標楷體" pitchFamily="65" charset="-120"/>
              <a:ea typeface="標楷體" pitchFamily="65" charset="-120"/>
            </a:endParaRPr>
          </a:p>
          <a:p>
            <a:pPr>
              <a:defRPr/>
            </a:pPr>
            <a:r>
              <a:rPr lang="zh-TW" altLang="en-US" dirty="0" smtClean="0">
                <a:effectLst>
                  <a:outerShdw blurRad="38100" dist="38100" dir="2700000" algn="tl">
                    <a:srgbClr val="C0C0C0"/>
                  </a:outerShdw>
                </a:effectLst>
                <a:latin typeface="標楷體" pitchFamily="65" charset="-120"/>
                <a:ea typeface="標楷體" pitchFamily="65" charset="-120"/>
              </a:rPr>
              <a:t>指標值之設置趨於 “中庸” </a:t>
            </a:r>
          </a:p>
          <a:p>
            <a:pPr lvl="1">
              <a:defRPr/>
            </a:pPr>
            <a:r>
              <a:rPr lang="zh-TW" altLang="en-US" dirty="0" smtClean="0">
                <a:effectLst>
                  <a:outerShdw blurRad="38100" dist="38100" dir="2700000" algn="tl">
                    <a:srgbClr val="C0C0C0"/>
                  </a:outerShdw>
                </a:effectLst>
                <a:latin typeface="標楷體" pitchFamily="65" charset="-120"/>
                <a:ea typeface="標楷體" pitchFamily="65" charset="-120"/>
              </a:rPr>
              <a:t>指標是在企業現有實力下，員工們經過努力，而且是巨大的努力可以實現的</a:t>
            </a:r>
            <a:endParaRPr lang="en-US" altLang="zh-TW" sz="2800" dirty="0" smtClean="0">
              <a:effectLst>
                <a:outerShdw blurRad="38100" dist="38100" dir="2700000" algn="tl">
                  <a:srgbClr val="C0C0C0"/>
                </a:outerShdw>
              </a:effectLst>
              <a:latin typeface="標楷體" pitchFamily="65" charset="-120"/>
              <a:ea typeface="標楷體" pitchFamily="65" charset="-120"/>
            </a:endParaRPr>
          </a:p>
          <a:p>
            <a:pPr>
              <a:defRPr/>
            </a:pPr>
            <a:r>
              <a:rPr lang="zh-TW" altLang="en-US" dirty="0" smtClean="0">
                <a:effectLst>
                  <a:outerShdw blurRad="38100" dist="38100" dir="2700000" algn="tl">
                    <a:srgbClr val="C0C0C0"/>
                  </a:outerShdw>
                </a:effectLst>
                <a:latin typeface="標楷體" pitchFamily="65" charset="-120"/>
                <a:ea typeface="標楷體" pitchFamily="65" charset="-120"/>
              </a:rPr>
              <a:t>績效考核偏離目標</a:t>
            </a:r>
            <a:endParaRPr lang="en-US" altLang="zh-TW" dirty="0" smtClean="0">
              <a:effectLst>
                <a:outerShdw blurRad="38100" dist="38100" dir="2700000" algn="tl">
                  <a:srgbClr val="C0C0C0"/>
                </a:outerShdw>
              </a:effectLst>
              <a:latin typeface="標楷體" pitchFamily="65" charset="-120"/>
              <a:ea typeface="標楷體" pitchFamily="65" charset="-120"/>
            </a:endParaRPr>
          </a:p>
          <a:p>
            <a:pPr lvl="1">
              <a:defRPr/>
            </a:pPr>
            <a:r>
              <a:rPr lang="zh-TW" altLang="en-US" dirty="0" smtClean="0">
                <a:effectLst>
                  <a:outerShdw blurRad="38100" dist="38100" dir="2700000" algn="tl">
                    <a:srgbClr val="C0C0C0"/>
                  </a:outerShdw>
                </a:effectLst>
                <a:latin typeface="標楷體" pitchFamily="65" charset="-120"/>
                <a:ea typeface="標楷體" pitchFamily="65" charset="-120"/>
              </a:rPr>
              <a:t>關鍵業績指標被捨棄得過多導致</a:t>
            </a:r>
            <a:r>
              <a:rPr lang="en-US" altLang="zh-TW" dirty="0" smtClean="0">
                <a:effectLst>
                  <a:outerShdw blurRad="38100" dist="38100" dir="2700000" algn="tl">
                    <a:srgbClr val="C0C0C0"/>
                  </a:outerShdw>
                </a:effectLst>
                <a:latin typeface="標楷體" pitchFamily="65" charset="-120"/>
                <a:ea typeface="標楷體" pitchFamily="65" charset="-120"/>
              </a:rPr>
              <a:t>KPI</a:t>
            </a:r>
            <a:r>
              <a:rPr lang="zh-TW" altLang="en-US" dirty="0" smtClean="0">
                <a:effectLst>
                  <a:outerShdw blurRad="38100" dist="38100" dir="2700000" algn="tl">
                    <a:srgbClr val="C0C0C0"/>
                  </a:outerShdw>
                </a:effectLst>
                <a:latin typeface="標楷體" pitchFamily="65" charset="-120"/>
                <a:ea typeface="標楷體" pitchFamily="65" charset="-120"/>
              </a:rPr>
              <a:t>與公司策略目標脫離</a:t>
            </a:r>
            <a:endParaRPr lang="en-US" altLang="zh-TW" dirty="0" smtClean="0">
              <a:effectLst>
                <a:outerShdw blurRad="38100" dist="38100" dir="2700000" algn="tl">
                  <a:srgbClr val="C0C0C0"/>
                </a:outerShdw>
              </a:effectLst>
              <a:latin typeface="標楷體" pitchFamily="65" charset="-120"/>
              <a:ea typeface="標楷體" pitchFamily="65" charset="-120"/>
            </a:endParaRPr>
          </a:p>
          <a:p>
            <a:pPr>
              <a:defRPr/>
            </a:pPr>
            <a:endParaRPr lang="en-US" altLang="zh-TW" sz="3200" dirty="0" smtClean="0">
              <a:effectLst>
                <a:outerShdw blurRad="38100" dist="38100" dir="2700000" algn="tl">
                  <a:srgbClr val="C0C0C0"/>
                </a:outerShdw>
              </a:effectLst>
              <a:ea typeface="新細明體" pitchFamily="18" charset="-12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788987"/>
          </a:xfrm>
        </p:spPr>
        <p:txBody>
          <a:bodyPr/>
          <a:lstStyle/>
          <a:p>
            <a:pPr algn="ctr">
              <a:defRPr/>
            </a:pPr>
            <a:r>
              <a:rPr lang="en-US" altLang="zh-TW" b="1" dirty="0" err="1" smtClean="0">
                <a:solidFill>
                  <a:schemeClr val="tx1"/>
                </a:solidFill>
                <a:effectLst>
                  <a:outerShdw blurRad="38100" dist="38100" dir="2700000" algn="tl">
                    <a:srgbClr val="C0C0C0"/>
                  </a:outerShdw>
                </a:effectLst>
                <a:latin typeface="+mj-ea"/>
              </a:rPr>
              <a:t>KPl</a:t>
            </a:r>
            <a:r>
              <a:rPr lang="en-US" altLang="zh-TW" b="1" dirty="0" smtClean="0">
                <a:solidFill>
                  <a:schemeClr val="tx1"/>
                </a:solidFill>
                <a:effectLst>
                  <a:outerShdw blurRad="38100" dist="38100" dir="2700000" algn="tl">
                    <a:srgbClr val="C0C0C0"/>
                  </a:outerShdw>
                </a:effectLst>
                <a:latin typeface="+mj-ea"/>
              </a:rPr>
              <a:t> </a:t>
            </a:r>
            <a:r>
              <a:rPr lang="zh-TW" altLang="en-US" b="1" dirty="0" smtClean="0">
                <a:solidFill>
                  <a:schemeClr val="tx1"/>
                </a:solidFill>
                <a:effectLst>
                  <a:outerShdw blurRad="38100" dist="38100" dir="2700000" algn="tl">
                    <a:srgbClr val="C0C0C0"/>
                  </a:outerShdw>
                </a:effectLst>
                <a:latin typeface="+mj-ea"/>
              </a:rPr>
              <a:t>設計可能發生的錯誤</a:t>
            </a:r>
          </a:p>
        </p:txBody>
      </p:sp>
      <p:sp>
        <p:nvSpPr>
          <p:cNvPr id="3" name="內容版面配置區 2"/>
          <p:cNvSpPr>
            <a:spLocks noGrp="1"/>
          </p:cNvSpPr>
          <p:nvPr>
            <p:ph sz="half" idx="1"/>
          </p:nvPr>
        </p:nvSpPr>
        <p:spPr>
          <a:xfrm>
            <a:off x="714348" y="1785926"/>
            <a:ext cx="7358114" cy="4530725"/>
          </a:xfrm>
        </p:spPr>
        <p:txBody>
          <a:bodyPr>
            <a:normAutofit/>
          </a:bodyPr>
          <a:lstStyle/>
          <a:p>
            <a:pPr>
              <a:defRPr/>
            </a:pPr>
            <a:r>
              <a:rPr lang="zh-TW" altLang="en-US" sz="3200" b="1" dirty="0" smtClean="0">
                <a:effectLst>
                  <a:outerShdw blurRad="38100" dist="38100" dir="2700000" algn="tl">
                    <a:srgbClr val="C0C0C0"/>
                  </a:outerShdw>
                </a:effectLst>
                <a:latin typeface="標楷體" pitchFamily="65" charset="-120"/>
                <a:ea typeface="標楷體" pitchFamily="65" charset="-120"/>
              </a:rPr>
              <a:t>考核週期過短</a:t>
            </a:r>
            <a:endParaRPr lang="en-US" altLang="zh-TW" sz="3200" b="1" dirty="0" smtClean="0">
              <a:effectLst>
                <a:outerShdw blurRad="38100" dist="38100" dir="2700000" algn="tl">
                  <a:srgbClr val="C0C0C0"/>
                </a:outerShdw>
              </a:effectLst>
              <a:latin typeface="標楷體" pitchFamily="65" charset="-120"/>
              <a:ea typeface="標楷體" pitchFamily="65" charset="-120"/>
            </a:endParaRPr>
          </a:p>
          <a:p>
            <a:pPr lvl="1">
              <a:buSzPct val="70000"/>
              <a:buFont typeface="Wingdings" pitchFamily="2" charset="2"/>
              <a:buChar char="n"/>
              <a:defRPr/>
            </a:pPr>
            <a:r>
              <a:rPr lang="zh-TW" altLang="en-US" b="1" dirty="0" smtClean="0">
                <a:effectLst/>
                <a:ea typeface="標楷體" pitchFamily="65" charset="-120"/>
              </a:rPr>
              <a:t>實務上，不同的指標應該有不同的考核週期，有些指標是可以短期看到成效的，可以每季度考核一次，而有些指標是需要長時間才可以看出效果的，則可能需要每年考核一次。但是在一般情況下，不建議 </a:t>
            </a:r>
            <a:r>
              <a:rPr lang="en-US" altLang="zh-TW" b="1" dirty="0" smtClean="0">
                <a:effectLst/>
                <a:ea typeface="標楷體" pitchFamily="65" charset="-120"/>
              </a:rPr>
              <a:t>KPI </a:t>
            </a:r>
            <a:r>
              <a:rPr lang="zh-TW" altLang="en-US" b="1" dirty="0" smtClean="0">
                <a:effectLst/>
                <a:ea typeface="標楷體" pitchFamily="65" charset="-120"/>
              </a:rPr>
              <a:t>指標每月考核，因為這會浪費大量的人力和物力，打亂正常的工作計畫，使考核成為企業的負擔，長久以往，考核制度勢必流於形式。 </a:t>
            </a:r>
          </a:p>
          <a:p>
            <a:pPr lvl="1">
              <a:defRPr/>
            </a:pPr>
            <a:endParaRPr lang="zh-TW" altLang="en-US" dirty="0" smtClean="0">
              <a:effectLst>
                <a:outerShdw blurRad="38100" dist="38100" dir="2700000" algn="tl">
                  <a:srgbClr val="C0C0C0"/>
                </a:outerShdw>
              </a:effectLst>
              <a:ea typeface="新細明體" pitchFamily="18" charset="-120"/>
            </a:endParaRPr>
          </a:p>
          <a:p>
            <a:pPr>
              <a:defRPr/>
            </a:pPr>
            <a:endParaRPr lang="zh-TW" altLang="en-US" dirty="0" smtClean="0">
              <a:effectLst>
                <a:outerShdw blurRad="38100" dist="38100" dir="2700000" algn="tl">
                  <a:srgbClr val="C0C0C0"/>
                </a:outerShdw>
              </a:effectLst>
              <a:ea typeface="新細明體" pitchFamily="18" charset="-12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defRPr/>
            </a:pPr>
            <a:r>
              <a:rPr lang="zh-TW" altLang="en-US" b="1" dirty="0" smtClean="0">
                <a:solidFill>
                  <a:schemeClr val="tx1"/>
                </a:solidFill>
                <a:effectLst>
                  <a:outerShdw blurRad="38100" dist="38100" dir="2700000" algn="tl">
                    <a:srgbClr val="C0C0C0"/>
                  </a:outerShdw>
                </a:effectLst>
                <a:latin typeface="+mj-ea"/>
              </a:rPr>
              <a:t>企業 </a:t>
            </a:r>
            <a:r>
              <a:rPr lang="en-US" altLang="zh-TW" b="1" dirty="0" smtClean="0">
                <a:solidFill>
                  <a:schemeClr val="tx1"/>
                </a:solidFill>
                <a:effectLst>
                  <a:outerShdw blurRad="38100" dist="38100" dir="2700000" algn="tl">
                    <a:srgbClr val="C0C0C0"/>
                  </a:outerShdw>
                </a:effectLst>
                <a:latin typeface="+mj-ea"/>
              </a:rPr>
              <a:t>KPI</a:t>
            </a:r>
            <a:r>
              <a:rPr lang="zh-TW" altLang="en-US" b="1" dirty="0" smtClean="0">
                <a:solidFill>
                  <a:schemeClr val="tx1"/>
                </a:solidFill>
                <a:effectLst>
                  <a:outerShdw blurRad="38100" dist="38100" dir="2700000" algn="tl">
                    <a:srgbClr val="C0C0C0"/>
                  </a:outerShdw>
                </a:effectLst>
                <a:latin typeface="+mj-ea"/>
              </a:rPr>
              <a:t> 的提取</a:t>
            </a:r>
          </a:p>
        </p:txBody>
      </p:sp>
      <p:pic>
        <p:nvPicPr>
          <p:cNvPr id="34819" name="圖片 4"/>
          <p:cNvPicPr>
            <a:picLocks noChangeAspect="1" noChangeArrowheads="1"/>
          </p:cNvPicPr>
          <p:nvPr/>
        </p:nvPicPr>
        <p:blipFill>
          <a:blip r:embed="rId3" cstate="print"/>
          <a:srcRect/>
          <a:stretch>
            <a:fillRect/>
          </a:stretch>
        </p:blipFill>
        <p:spPr bwMode="auto">
          <a:xfrm>
            <a:off x="1905000" y="1981200"/>
            <a:ext cx="518160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smtClean="0">
                <a:solidFill>
                  <a:schemeClr val="tx1"/>
                </a:solidFill>
                <a:effectLst>
                  <a:outerShdw blurRad="38100" dist="38100" dir="2700000" algn="tl">
                    <a:srgbClr val="C0C0C0"/>
                  </a:outerShdw>
                </a:effectLst>
                <a:latin typeface="+mj-ea"/>
              </a:rPr>
              <a:t>早期的策略分析工具 </a:t>
            </a:r>
            <a:r>
              <a:rPr lang="en-US" altLang="zh-TW" b="1" dirty="0" smtClean="0">
                <a:solidFill>
                  <a:schemeClr val="tx1"/>
                </a:solidFill>
                <a:effectLst>
                  <a:outerShdw blurRad="38100" dist="38100" dir="2700000" algn="tl">
                    <a:srgbClr val="C0C0C0"/>
                  </a:outerShdw>
                </a:effectLst>
                <a:latin typeface="+mj-ea"/>
              </a:rPr>
              <a:t>–</a:t>
            </a:r>
            <a:r>
              <a:rPr lang="zh-TW" altLang="en-US" b="1" dirty="0" smtClean="0">
                <a:solidFill>
                  <a:schemeClr val="tx1"/>
                </a:solidFill>
                <a:effectLst>
                  <a:outerShdw blurRad="38100" dist="38100" dir="2700000" algn="tl">
                    <a:srgbClr val="C0C0C0"/>
                  </a:outerShdw>
                </a:effectLst>
                <a:latin typeface="+mj-ea"/>
              </a:rPr>
              <a:t> 魚骨圖</a:t>
            </a:r>
          </a:p>
        </p:txBody>
      </p:sp>
      <p:pic>
        <p:nvPicPr>
          <p:cNvPr id="54275" name="圖片 3"/>
          <p:cNvPicPr>
            <a:picLocks noChangeAspect="1" noChangeArrowheads="1"/>
          </p:cNvPicPr>
          <p:nvPr/>
        </p:nvPicPr>
        <p:blipFill>
          <a:blip r:embed="rId3" cstate="print"/>
          <a:srcRect/>
          <a:stretch>
            <a:fillRect/>
          </a:stretch>
        </p:blipFill>
        <p:spPr bwMode="auto">
          <a:xfrm>
            <a:off x="857224" y="1928802"/>
            <a:ext cx="7696200" cy="4191000"/>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user\Desktop\jagershomework.jpg"/>
          <p:cNvPicPr>
            <a:picLocks noChangeAspect="1" noChangeArrowheads="1"/>
          </p:cNvPicPr>
          <p:nvPr/>
        </p:nvPicPr>
        <p:blipFill>
          <a:blip r:embed="rId3" cstate="print"/>
          <a:srcRect/>
          <a:stretch>
            <a:fillRect/>
          </a:stretch>
        </p:blipFill>
        <p:spPr bwMode="auto">
          <a:xfrm>
            <a:off x="785786" y="381000"/>
            <a:ext cx="7772400" cy="647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圓角矩形 12"/>
          <p:cNvSpPr>
            <a:spLocks noChangeArrowheads="1"/>
          </p:cNvSpPr>
          <p:nvPr/>
        </p:nvSpPr>
        <p:spPr bwMode="auto">
          <a:xfrm>
            <a:off x="1143000" y="2819400"/>
            <a:ext cx="7696200" cy="685800"/>
          </a:xfrm>
          <a:prstGeom prst="roundRect">
            <a:avLst>
              <a:gd name="adj" fmla="val 16667"/>
            </a:avLst>
          </a:prstGeom>
          <a:solidFill>
            <a:srgbClr val="FFFF00"/>
          </a:solidFill>
          <a:ln w="9525" algn="ctr">
            <a:solidFill>
              <a:schemeClr val="tx1"/>
            </a:solidFill>
            <a:round/>
            <a:headEnd/>
            <a:tailEnd/>
          </a:ln>
        </p:spPr>
        <p:txBody>
          <a:bodyPr/>
          <a:lstStyle/>
          <a:p>
            <a:pPr eaLnBrk="0" hangingPunct="0"/>
            <a:endParaRPr kumimoji="0" lang="zh-TW" altLang="en-US"/>
          </a:p>
        </p:txBody>
      </p:sp>
      <p:sp>
        <p:nvSpPr>
          <p:cNvPr id="52226" name="Rectangle 2"/>
          <p:cNvSpPr>
            <a:spLocks noGrp="1" noChangeArrowheads="1"/>
          </p:cNvSpPr>
          <p:nvPr>
            <p:ph type="title"/>
          </p:nvPr>
        </p:nvSpPr>
        <p:spPr>
          <a:xfrm>
            <a:off x="457200" y="0"/>
            <a:ext cx="8229600" cy="762000"/>
          </a:xfrm>
        </p:spPr>
        <p:txBody>
          <a:bodyPr/>
          <a:lstStyle/>
          <a:p>
            <a:pPr algn="ctr" eaLnBrk="1" hangingPunct="1">
              <a:defRPr/>
            </a:pPr>
            <a:r>
              <a:rPr lang="zh-TW" altLang="en-US" sz="3200" b="1" dirty="0" smtClean="0">
                <a:solidFill>
                  <a:schemeClr val="tx1"/>
                </a:solidFill>
                <a:latin typeface="+mj-ea"/>
              </a:rPr>
              <a:t>平衡計分卡策略地圖架構  </a:t>
            </a:r>
            <a:r>
              <a:rPr lang="en-US" altLang="zh-TW" sz="3200" b="1" dirty="0" smtClean="0">
                <a:solidFill>
                  <a:schemeClr val="tx1"/>
                </a:solidFill>
                <a:latin typeface="+mj-ea"/>
              </a:rPr>
              <a:t>--  </a:t>
            </a:r>
            <a:r>
              <a:rPr lang="zh-TW" altLang="en-US" sz="3200" b="1" dirty="0" smtClean="0">
                <a:solidFill>
                  <a:schemeClr val="tx1"/>
                </a:solidFill>
                <a:latin typeface="+mj-ea"/>
              </a:rPr>
              <a:t>成效與結果</a:t>
            </a:r>
            <a:endParaRPr lang="en-US" altLang="zh-TW" sz="3200" b="1" dirty="0" smtClean="0">
              <a:solidFill>
                <a:schemeClr val="tx1"/>
              </a:solidFill>
              <a:latin typeface="+mj-ea"/>
            </a:endParaRPr>
          </a:p>
        </p:txBody>
      </p:sp>
      <p:sp>
        <p:nvSpPr>
          <p:cNvPr id="5" name="圓角矩形 4"/>
          <p:cNvSpPr/>
          <p:nvPr/>
        </p:nvSpPr>
        <p:spPr bwMode="auto">
          <a:xfrm>
            <a:off x="2895600" y="990600"/>
            <a:ext cx="3200400" cy="4572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62469" name="圓角矩形 5"/>
          <p:cNvSpPr>
            <a:spLocks noChangeArrowheads="1"/>
          </p:cNvSpPr>
          <p:nvPr/>
        </p:nvSpPr>
        <p:spPr bwMode="auto">
          <a:xfrm>
            <a:off x="1981200" y="1676400"/>
            <a:ext cx="2438400" cy="457200"/>
          </a:xfrm>
          <a:prstGeom prst="roundRect">
            <a:avLst>
              <a:gd name="adj" fmla="val 16667"/>
            </a:avLst>
          </a:prstGeom>
          <a:solidFill>
            <a:srgbClr val="92D050"/>
          </a:solidFill>
          <a:ln w="9525" algn="ctr">
            <a:solidFill>
              <a:schemeClr val="tx1"/>
            </a:solidFill>
            <a:round/>
            <a:headEnd/>
            <a:tailEnd/>
          </a:ln>
        </p:spPr>
        <p:txBody>
          <a:bodyPr/>
          <a:lstStyle/>
          <a:p>
            <a:pPr eaLnBrk="0" hangingPunct="0"/>
            <a:endParaRPr kumimoji="0" lang="zh-TW" altLang="en-US"/>
          </a:p>
        </p:txBody>
      </p:sp>
      <p:sp>
        <p:nvSpPr>
          <p:cNvPr id="62470" name="圓角矩形 6"/>
          <p:cNvSpPr>
            <a:spLocks noChangeArrowheads="1"/>
          </p:cNvSpPr>
          <p:nvPr/>
        </p:nvSpPr>
        <p:spPr bwMode="auto">
          <a:xfrm>
            <a:off x="5029200" y="1752600"/>
            <a:ext cx="2438400" cy="457200"/>
          </a:xfrm>
          <a:prstGeom prst="roundRect">
            <a:avLst>
              <a:gd name="adj" fmla="val 16667"/>
            </a:avLst>
          </a:prstGeom>
          <a:solidFill>
            <a:srgbClr val="92D050"/>
          </a:solidFill>
          <a:ln w="9525" algn="ctr">
            <a:solidFill>
              <a:schemeClr val="tx1"/>
            </a:solidFill>
            <a:round/>
            <a:headEnd/>
            <a:tailEnd/>
          </a:ln>
        </p:spPr>
        <p:txBody>
          <a:bodyPr/>
          <a:lstStyle/>
          <a:p>
            <a:pPr eaLnBrk="0" hangingPunct="0"/>
            <a:endParaRPr kumimoji="0" lang="zh-TW" altLang="en-US"/>
          </a:p>
        </p:txBody>
      </p:sp>
      <p:sp>
        <p:nvSpPr>
          <p:cNvPr id="62471" name="圓角矩形 7"/>
          <p:cNvSpPr>
            <a:spLocks noChangeArrowheads="1"/>
          </p:cNvSpPr>
          <p:nvPr/>
        </p:nvSpPr>
        <p:spPr bwMode="auto">
          <a:xfrm>
            <a:off x="1600200" y="2971800"/>
            <a:ext cx="1219200" cy="3810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62472" name="圓角矩形 8"/>
          <p:cNvSpPr>
            <a:spLocks noChangeArrowheads="1"/>
          </p:cNvSpPr>
          <p:nvPr/>
        </p:nvSpPr>
        <p:spPr bwMode="auto">
          <a:xfrm>
            <a:off x="2971800" y="2971800"/>
            <a:ext cx="1219200" cy="3810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62473" name="圓角矩形 9"/>
          <p:cNvSpPr>
            <a:spLocks noChangeArrowheads="1"/>
          </p:cNvSpPr>
          <p:nvPr/>
        </p:nvSpPr>
        <p:spPr bwMode="auto">
          <a:xfrm>
            <a:off x="4343400" y="2971800"/>
            <a:ext cx="1295400" cy="3810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62474" name="圓角矩形 10"/>
          <p:cNvSpPr>
            <a:spLocks noChangeArrowheads="1"/>
          </p:cNvSpPr>
          <p:nvPr/>
        </p:nvSpPr>
        <p:spPr bwMode="auto">
          <a:xfrm>
            <a:off x="5791200" y="2971800"/>
            <a:ext cx="1295400" cy="3810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62475" name="圓角矩形 11"/>
          <p:cNvSpPr>
            <a:spLocks noChangeArrowheads="1"/>
          </p:cNvSpPr>
          <p:nvPr/>
        </p:nvSpPr>
        <p:spPr bwMode="auto">
          <a:xfrm>
            <a:off x="7315200" y="2971800"/>
            <a:ext cx="1219200" cy="3810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cxnSp>
        <p:nvCxnSpPr>
          <p:cNvPr id="62476" name="直線接點 14"/>
          <p:cNvCxnSpPr>
            <a:cxnSpLocks noChangeShapeType="1"/>
          </p:cNvCxnSpPr>
          <p:nvPr/>
        </p:nvCxnSpPr>
        <p:spPr bwMode="auto">
          <a:xfrm>
            <a:off x="228600" y="2514600"/>
            <a:ext cx="8686800" cy="1588"/>
          </a:xfrm>
          <a:prstGeom prst="line">
            <a:avLst/>
          </a:prstGeom>
          <a:noFill/>
          <a:ln w="9525" algn="ctr">
            <a:solidFill>
              <a:schemeClr val="tx1"/>
            </a:solidFill>
            <a:round/>
            <a:headEnd/>
            <a:tailEnd/>
          </a:ln>
        </p:spPr>
      </p:cxnSp>
      <p:cxnSp>
        <p:nvCxnSpPr>
          <p:cNvPr id="62477" name="直線接點 16"/>
          <p:cNvCxnSpPr>
            <a:cxnSpLocks noChangeShapeType="1"/>
          </p:cNvCxnSpPr>
          <p:nvPr/>
        </p:nvCxnSpPr>
        <p:spPr bwMode="auto">
          <a:xfrm>
            <a:off x="228600" y="3884613"/>
            <a:ext cx="8686800" cy="1587"/>
          </a:xfrm>
          <a:prstGeom prst="line">
            <a:avLst/>
          </a:prstGeom>
          <a:noFill/>
          <a:ln w="9525" algn="ctr">
            <a:solidFill>
              <a:schemeClr val="tx1"/>
            </a:solidFill>
            <a:round/>
            <a:headEnd/>
            <a:tailEnd/>
          </a:ln>
        </p:spPr>
      </p:cxnSp>
      <p:cxnSp>
        <p:nvCxnSpPr>
          <p:cNvPr id="62478" name="直線接點 17"/>
          <p:cNvCxnSpPr>
            <a:cxnSpLocks noChangeShapeType="1"/>
          </p:cNvCxnSpPr>
          <p:nvPr/>
        </p:nvCxnSpPr>
        <p:spPr bwMode="auto">
          <a:xfrm>
            <a:off x="228600" y="5332413"/>
            <a:ext cx="8686800" cy="1587"/>
          </a:xfrm>
          <a:prstGeom prst="line">
            <a:avLst/>
          </a:prstGeom>
          <a:noFill/>
          <a:ln w="9525" algn="ctr">
            <a:solidFill>
              <a:schemeClr val="tx1"/>
            </a:solidFill>
            <a:round/>
            <a:headEnd/>
            <a:tailEnd/>
          </a:ln>
        </p:spPr>
      </p:cxnSp>
      <p:sp>
        <p:nvSpPr>
          <p:cNvPr id="62479" name="圓角矩形 18"/>
          <p:cNvSpPr>
            <a:spLocks noChangeArrowheads="1"/>
          </p:cNvSpPr>
          <p:nvPr/>
        </p:nvSpPr>
        <p:spPr bwMode="auto">
          <a:xfrm>
            <a:off x="1905000" y="4267200"/>
            <a:ext cx="1371600" cy="8382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62480" name="圓角矩形 19"/>
          <p:cNvSpPr>
            <a:spLocks noChangeArrowheads="1"/>
          </p:cNvSpPr>
          <p:nvPr/>
        </p:nvSpPr>
        <p:spPr bwMode="auto">
          <a:xfrm>
            <a:off x="3429000" y="4267200"/>
            <a:ext cx="1295400" cy="8382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62481" name="圓角矩形 20"/>
          <p:cNvSpPr>
            <a:spLocks noChangeArrowheads="1"/>
          </p:cNvSpPr>
          <p:nvPr/>
        </p:nvSpPr>
        <p:spPr bwMode="auto">
          <a:xfrm>
            <a:off x="4953000" y="4267200"/>
            <a:ext cx="1295400" cy="8382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62482" name="圓角矩形 21"/>
          <p:cNvSpPr>
            <a:spLocks noChangeArrowheads="1"/>
          </p:cNvSpPr>
          <p:nvPr/>
        </p:nvSpPr>
        <p:spPr bwMode="auto">
          <a:xfrm>
            <a:off x="6553200" y="4267200"/>
            <a:ext cx="1295400" cy="8382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62483" name="圓角矩形 22"/>
          <p:cNvSpPr>
            <a:spLocks noChangeArrowheads="1"/>
          </p:cNvSpPr>
          <p:nvPr/>
        </p:nvSpPr>
        <p:spPr bwMode="auto">
          <a:xfrm>
            <a:off x="2057400" y="5791200"/>
            <a:ext cx="1676400" cy="5334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kumimoji="0" lang="zh-TW" altLang="en-US"/>
          </a:p>
        </p:txBody>
      </p:sp>
      <p:sp>
        <p:nvSpPr>
          <p:cNvPr id="62484" name="圓角矩形 23"/>
          <p:cNvSpPr>
            <a:spLocks noChangeArrowheads="1"/>
          </p:cNvSpPr>
          <p:nvPr/>
        </p:nvSpPr>
        <p:spPr bwMode="auto">
          <a:xfrm>
            <a:off x="4114800" y="5791200"/>
            <a:ext cx="1676400" cy="5334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kumimoji="0" lang="zh-TW" altLang="en-US"/>
          </a:p>
        </p:txBody>
      </p:sp>
      <p:sp>
        <p:nvSpPr>
          <p:cNvPr id="62485" name="圓角矩形 24"/>
          <p:cNvSpPr>
            <a:spLocks noChangeArrowheads="1"/>
          </p:cNvSpPr>
          <p:nvPr/>
        </p:nvSpPr>
        <p:spPr bwMode="auto">
          <a:xfrm>
            <a:off x="6248400" y="5791200"/>
            <a:ext cx="1676400" cy="5334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kumimoji="0" lang="zh-TW" altLang="en-US"/>
          </a:p>
        </p:txBody>
      </p:sp>
      <p:sp>
        <p:nvSpPr>
          <p:cNvPr id="62486" name="文字方塊 25"/>
          <p:cNvSpPr txBox="1">
            <a:spLocks noChangeArrowheads="1"/>
          </p:cNvSpPr>
          <p:nvPr/>
        </p:nvSpPr>
        <p:spPr bwMode="auto">
          <a:xfrm>
            <a:off x="304800" y="2057400"/>
            <a:ext cx="1524000" cy="369888"/>
          </a:xfrm>
          <a:prstGeom prst="rect">
            <a:avLst/>
          </a:prstGeom>
          <a:noFill/>
          <a:ln w="9525">
            <a:noFill/>
            <a:miter lim="800000"/>
            <a:headEnd/>
            <a:tailEnd/>
          </a:ln>
        </p:spPr>
        <p:txBody>
          <a:bodyPr>
            <a:spAutoFit/>
          </a:bodyPr>
          <a:lstStyle/>
          <a:p>
            <a:pPr eaLnBrk="0" hangingPunct="0"/>
            <a:r>
              <a:rPr kumimoji="0" lang="zh-TW" altLang="en-US" b="1"/>
              <a:t>財務面向</a:t>
            </a:r>
          </a:p>
        </p:txBody>
      </p:sp>
      <p:sp>
        <p:nvSpPr>
          <p:cNvPr id="62487" name="文字方塊 26"/>
          <p:cNvSpPr txBox="1">
            <a:spLocks noChangeArrowheads="1"/>
          </p:cNvSpPr>
          <p:nvPr/>
        </p:nvSpPr>
        <p:spPr bwMode="auto">
          <a:xfrm>
            <a:off x="304800" y="3516313"/>
            <a:ext cx="1524000" cy="369887"/>
          </a:xfrm>
          <a:prstGeom prst="rect">
            <a:avLst/>
          </a:prstGeom>
          <a:noFill/>
          <a:ln w="9525">
            <a:noFill/>
            <a:miter lim="800000"/>
            <a:headEnd/>
            <a:tailEnd/>
          </a:ln>
        </p:spPr>
        <p:txBody>
          <a:bodyPr>
            <a:spAutoFit/>
          </a:bodyPr>
          <a:lstStyle/>
          <a:p>
            <a:pPr eaLnBrk="0" hangingPunct="0"/>
            <a:r>
              <a:rPr kumimoji="0" lang="zh-TW" altLang="en-US" b="1"/>
              <a:t>客戶面向</a:t>
            </a:r>
          </a:p>
        </p:txBody>
      </p:sp>
      <p:sp>
        <p:nvSpPr>
          <p:cNvPr id="62488" name="文字方塊 27"/>
          <p:cNvSpPr txBox="1">
            <a:spLocks noChangeArrowheads="1"/>
          </p:cNvSpPr>
          <p:nvPr/>
        </p:nvSpPr>
        <p:spPr bwMode="auto">
          <a:xfrm>
            <a:off x="304800" y="4648200"/>
            <a:ext cx="1524000" cy="646113"/>
          </a:xfrm>
          <a:prstGeom prst="rect">
            <a:avLst/>
          </a:prstGeom>
          <a:noFill/>
          <a:ln w="9525">
            <a:noFill/>
            <a:miter lim="800000"/>
            <a:headEnd/>
            <a:tailEnd/>
          </a:ln>
        </p:spPr>
        <p:txBody>
          <a:bodyPr>
            <a:spAutoFit/>
          </a:bodyPr>
          <a:lstStyle/>
          <a:p>
            <a:pPr eaLnBrk="0" hangingPunct="0"/>
            <a:r>
              <a:rPr kumimoji="0" lang="zh-TW" altLang="en-US" b="1"/>
              <a:t>內部流程面向</a:t>
            </a:r>
          </a:p>
        </p:txBody>
      </p:sp>
      <p:sp>
        <p:nvSpPr>
          <p:cNvPr id="62489" name="文字方塊 28"/>
          <p:cNvSpPr txBox="1">
            <a:spLocks noChangeArrowheads="1"/>
          </p:cNvSpPr>
          <p:nvPr/>
        </p:nvSpPr>
        <p:spPr bwMode="auto">
          <a:xfrm>
            <a:off x="304800" y="6059488"/>
            <a:ext cx="1524000" cy="369887"/>
          </a:xfrm>
          <a:prstGeom prst="rect">
            <a:avLst/>
          </a:prstGeom>
          <a:noFill/>
          <a:ln w="9525">
            <a:noFill/>
            <a:miter lim="800000"/>
            <a:headEnd/>
            <a:tailEnd/>
          </a:ln>
        </p:spPr>
        <p:txBody>
          <a:bodyPr>
            <a:spAutoFit/>
          </a:bodyPr>
          <a:lstStyle/>
          <a:p>
            <a:pPr eaLnBrk="0" hangingPunct="0"/>
            <a:r>
              <a:rPr kumimoji="0" lang="zh-TW" altLang="en-US" b="1"/>
              <a:t>學習與成長</a:t>
            </a:r>
          </a:p>
        </p:txBody>
      </p:sp>
      <p:sp>
        <p:nvSpPr>
          <p:cNvPr id="62490" name="文字方塊 29"/>
          <p:cNvSpPr txBox="1">
            <a:spLocks noChangeArrowheads="1"/>
          </p:cNvSpPr>
          <p:nvPr/>
        </p:nvSpPr>
        <p:spPr bwMode="auto">
          <a:xfrm>
            <a:off x="2895600" y="1066800"/>
            <a:ext cx="3276600" cy="369888"/>
          </a:xfrm>
          <a:prstGeom prst="rect">
            <a:avLst/>
          </a:prstGeom>
          <a:noFill/>
          <a:ln w="9525">
            <a:noFill/>
            <a:miter lim="800000"/>
            <a:headEnd/>
            <a:tailEnd/>
          </a:ln>
        </p:spPr>
        <p:txBody>
          <a:bodyPr>
            <a:spAutoFit/>
          </a:bodyPr>
          <a:lstStyle/>
          <a:p>
            <a:pPr algn="ctr" eaLnBrk="0" hangingPunct="0"/>
            <a:r>
              <a:rPr kumimoji="0" lang="zh-TW" altLang="en-US" b="1">
                <a:solidFill>
                  <a:srgbClr val="002060"/>
                </a:solidFill>
              </a:rPr>
              <a:t>長期股東利得</a:t>
            </a:r>
          </a:p>
        </p:txBody>
      </p:sp>
      <p:sp>
        <p:nvSpPr>
          <p:cNvPr id="62491" name="文字方塊 30"/>
          <p:cNvSpPr txBox="1">
            <a:spLocks noChangeArrowheads="1"/>
          </p:cNvSpPr>
          <p:nvPr/>
        </p:nvSpPr>
        <p:spPr bwMode="auto">
          <a:xfrm>
            <a:off x="2209800" y="1752600"/>
            <a:ext cx="1981200" cy="338138"/>
          </a:xfrm>
          <a:prstGeom prst="rect">
            <a:avLst/>
          </a:prstGeom>
          <a:noFill/>
          <a:ln w="9525">
            <a:noFill/>
            <a:miter lim="800000"/>
            <a:headEnd/>
            <a:tailEnd/>
          </a:ln>
        </p:spPr>
        <p:txBody>
          <a:bodyPr>
            <a:spAutoFit/>
          </a:bodyPr>
          <a:lstStyle/>
          <a:p>
            <a:pPr algn="ctr" eaLnBrk="0" hangingPunct="0"/>
            <a:r>
              <a:rPr kumimoji="0" lang="zh-TW" altLang="en-US" sz="1600" b="1"/>
              <a:t>成本效益</a:t>
            </a:r>
          </a:p>
        </p:txBody>
      </p:sp>
      <p:sp>
        <p:nvSpPr>
          <p:cNvPr id="62492" name="文字方塊 31"/>
          <p:cNvSpPr txBox="1">
            <a:spLocks noChangeArrowheads="1"/>
          </p:cNvSpPr>
          <p:nvPr/>
        </p:nvSpPr>
        <p:spPr bwMode="auto">
          <a:xfrm>
            <a:off x="4953000" y="1795463"/>
            <a:ext cx="2438400" cy="338137"/>
          </a:xfrm>
          <a:prstGeom prst="rect">
            <a:avLst/>
          </a:prstGeom>
          <a:noFill/>
          <a:ln w="9525">
            <a:noFill/>
            <a:miter lim="800000"/>
            <a:headEnd/>
            <a:tailEnd/>
          </a:ln>
        </p:spPr>
        <p:txBody>
          <a:bodyPr>
            <a:spAutoFit/>
          </a:bodyPr>
          <a:lstStyle/>
          <a:p>
            <a:pPr algn="ctr" eaLnBrk="0" hangingPunct="0"/>
            <a:r>
              <a:rPr kumimoji="0" lang="zh-TW" altLang="en-US" sz="1600" b="1"/>
              <a:t>營收成長</a:t>
            </a:r>
          </a:p>
        </p:txBody>
      </p:sp>
      <p:sp>
        <p:nvSpPr>
          <p:cNvPr id="33" name="向上箭號 32"/>
          <p:cNvSpPr/>
          <p:nvPr/>
        </p:nvSpPr>
        <p:spPr bwMode="auto">
          <a:xfrm>
            <a:off x="2667000" y="2514600"/>
            <a:ext cx="609600" cy="3048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4" name="向上箭號 33"/>
          <p:cNvSpPr/>
          <p:nvPr/>
        </p:nvSpPr>
        <p:spPr bwMode="auto">
          <a:xfrm>
            <a:off x="4648200" y="2514600"/>
            <a:ext cx="609600" cy="3048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5" name="向上箭號 34"/>
          <p:cNvSpPr/>
          <p:nvPr/>
        </p:nvSpPr>
        <p:spPr bwMode="auto">
          <a:xfrm>
            <a:off x="6400800" y="2514600"/>
            <a:ext cx="609600" cy="3048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6" name="向上箭號 35"/>
          <p:cNvSpPr/>
          <p:nvPr/>
        </p:nvSpPr>
        <p:spPr bwMode="auto">
          <a:xfrm>
            <a:off x="22860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7" name="向上箭號 36"/>
          <p:cNvSpPr/>
          <p:nvPr/>
        </p:nvSpPr>
        <p:spPr bwMode="auto">
          <a:xfrm>
            <a:off x="38100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8" name="向上箭號 37"/>
          <p:cNvSpPr/>
          <p:nvPr/>
        </p:nvSpPr>
        <p:spPr bwMode="auto">
          <a:xfrm>
            <a:off x="52578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9" name="向上箭號 38"/>
          <p:cNvSpPr/>
          <p:nvPr/>
        </p:nvSpPr>
        <p:spPr bwMode="auto">
          <a:xfrm>
            <a:off x="68580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40" name="向上箭號 39"/>
          <p:cNvSpPr/>
          <p:nvPr/>
        </p:nvSpPr>
        <p:spPr bwMode="auto">
          <a:xfrm>
            <a:off x="25908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41" name="向上箭號 40"/>
          <p:cNvSpPr/>
          <p:nvPr/>
        </p:nvSpPr>
        <p:spPr bwMode="auto">
          <a:xfrm>
            <a:off x="46482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42" name="向上箭號 41"/>
          <p:cNvSpPr/>
          <p:nvPr/>
        </p:nvSpPr>
        <p:spPr bwMode="auto">
          <a:xfrm>
            <a:off x="67818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62503" name="文字方塊 42"/>
          <p:cNvSpPr txBox="1">
            <a:spLocks noChangeArrowheads="1"/>
          </p:cNvSpPr>
          <p:nvPr/>
        </p:nvSpPr>
        <p:spPr bwMode="auto">
          <a:xfrm>
            <a:off x="1676400" y="3011488"/>
            <a:ext cx="1143000" cy="307975"/>
          </a:xfrm>
          <a:prstGeom prst="rect">
            <a:avLst/>
          </a:prstGeom>
          <a:noFill/>
          <a:ln w="9525">
            <a:noFill/>
            <a:miter lim="800000"/>
            <a:headEnd/>
            <a:tailEnd/>
          </a:ln>
        </p:spPr>
        <p:txBody>
          <a:bodyPr>
            <a:spAutoFit/>
          </a:bodyPr>
          <a:lstStyle/>
          <a:p>
            <a:pPr algn="ctr" eaLnBrk="0" hangingPunct="0"/>
            <a:r>
              <a:rPr kumimoji="0" lang="zh-TW" altLang="en-US" sz="1400" b="1"/>
              <a:t>客戶的獲取</a:t>
            </a:r>
          </a:p>
        </p:txBody>
      </p:sp>
      <p:sp>
        <p:nvSpPr>
          <p:cNvPr id="62504" name="文字方塊 44"/>
          <p:cNvSpPr txBox="1">
            <a:spLocks noChangeArrowheads="1"/>
          </p:cNvSpPr>
          <p:nvPr/>
        </p:nvSpPr>
        <p:spPr bwMode="auto">
          <a:xfrm>
            <a:off x="2971800" y="2998788"/>
            <a:ext cx="1143000" cy="307975"/>
          </a:xfrm>
          <a:prstGeom prst="rect">
            <a:avLst/>
          </a:prstGeom>
          <a:noFill/>
          <a:ln w="9525">
            <a:noFill/>
            <a:miter lim="800000"/>
            <a:headEnd/>
            <a:tailEnd/>
          </a:ln>
        </p:spPr>
        <p:txBody>
          <a:bodyPr>
            <a:spAutoFit/>
          </a:bodyPr>
          <a:lstStyle/>
          <a:p>
            <a:pPr algn="ctr" eaLnBrk="0" hangingPunct="0"/>
            <a:r>
              <a:rPr kumimoji="0" lang="zh-TW" altLang="en-US" sz="1400" b="1"/>
              <a:t>客戶的維持</a:t>
            </a:r>
          </a:p>
        </p:txBody>
      </p:sp>
      <p:sp>
        <p:nvSpPr>
          <p:cNvPr id="62505" name="文字方塊 45"/>
          <p:cNvSpPr txBox="1">
            <a:spLocks noChangeArrowheads="1"/>
          </p:cNvSpPr>
          <p:nvPr/>
        </p:nvSpPr>
        <p:spPr bwMode="auto">
          <a:xfrm>
            <a:off x="4422775" y="3011488"/>
            <a:ext cx="1139825" cy="307975"/>
          </a:xfrm>
          <a:prstGeom prst="rect">
            <a:avLst/>
          </a:prstGeom>
          <a:noFill/>
          <a:ln w="9525">
            <a:noFill/>
            <a:miter lim="800000"/>
            <a:headEnd/>
            <a:tailEnd/>
          </a:ln>
        </p:spPr>
        <p:txBody>
          <a:bodyPr>
            <a:spAutoFit/>
          </a:bodyPr>
          <a:lstStyle/>
          <a:p>
            <a:pPr algn="ctr" eaLnBrk="0" hangingPunct="0"/>
            <a:r>
              <a:rPr kumimoji="0" lang="zh-TW" altLang="en-US" sz="1400" b="1"/>
              <a:t>客戶的獲利</a:t>
            </a:r>
          </a:p>
        </p:txBody>
      </p:sp>
      <p:sp>
        <p:nvSpPr>
          <p:cNvPr id="62506" name="文字方塊 46"/>
          <p:cNvSpPr txBox="1">
            <a:spLocks noChangeArrowheads="1"/>
          </p:cNvSpPr>
          <p:nvPr/>
        </p:nvSpPr>
        <p:spPr bwMode="auto">
          <a:xfrm>
            <a:off x="5715000" y="2998788"/>
            <a:ext cx="1447800" cy="307975"/>
          </a:xfrm>
          <a:prstGeom prst="rect">
            <a:avLst/>
          </a:prstGeom>
          <a:noFill/>
          <a:ln w="9525">
            <a:noFill/>
            <a:miter lim="800000"/>
            <a:headEnd/>
            <a:tailEnd/>
          </a:ln>
        </p:spPr>
        <p:txBody>
          <a:bodyPr>
            <a:spAutoFit/>
          </a:bodyPr>
          <a:lstStyle/>
          <a:p>
            <a:pPr algn="ctr" eaLnBrk="0" hangingPunct="0"/>
            <a:r>
              <a:rPr kumimoji="0" lang="zh-TW" altLang="en-US" sz="1400" b="1"/>
              <a:t>市場的佔有</a:t>
            </a:r>
            <a:endParaRPr kumimoji="0" lang="en-US" altLang="zh-TW" sz="1400" b="1"/>
          </a:p>
        </p:txBody>
      </p:sp>
      <p:sp>
        <p:nvSpPr>
          <p:cNvPr id="62507" name="文字方塊 47"/>
          <p:cNvSpPr txBox="1">
            <a:spLocks noChangeArrowheads="1"/>
          </p:cNvSpPr>
          <p:nvPr/>
        </p:nvSpPr>
        <p:spPr bwMode="auto">
          <a:xfrm>
            <a:off x="7175500" y="3008313"/>
            <a:ext cx="1447800" cy="307975"/>
          </a:xfrm>
          <a:prstGeom prst="rect">
            <a:avLst/>
          </a:prstGeom>
          <a:noFill/>
          <a:ln w="9525">
            <a:noFill/>
            <a:miter lim="800000"/>
            <a:headEnd/>
            <a:tailEnd/>
          </a:ln>
        </p:spPr>
        <p:txBody>
          <a:bodyPr>
            <a:spAutoFit/>
          </a:bodyPr>
          <a:lstStyle/>
          <a:p>
            <a:pPr algn="ctr" eaLnBrk="0" hangingPunct="0"/>
            <a:r>
              <a:rPr kumimoji="0" lang="zh-TW" altLang="en-US" sz="1400" b="1"/>
              <a:t>客戶的滿意</a:t>
            </a:r>
          </a:p>
        </p:txBody>
      </p:sp>
      <p:sp>
        <p:nvSpPr>
          <p:cNvPr id="62508" name="矩形 48"/>
          <p:cNvSpPr>
            <a:spLocks noChangeArrowheads="1"/>
          </p:cNvSpPr>
          <p:nvPr/>
        </p:nvSpPr>
        <p:spPr bwMode="auto">
          <a:xfrm>
            <a:off x="1905000" y="4383088"/>
            <a:ext cx="1371600" cy="708025"/>
          </a:xfrm>
          <a:prstGeom prst="rect">
            <a:avLst/>
          </a:prstGeom>
          <a:noFill/>
          <a:ln w="9525">
            <a:noFill/>
            <a:miter lim="800000"/>
            <a:headEnd/>
            <a:tailEnd/>
          </a:ln>
        </p:spPr>
        <p:txBody>
          <a:bodyPr>
            <a:spAutoFit/>
          </a:bodyPr>
          <a:lstStyle/>
          <a:p>
            <a:pPr algn="ctr" eaLnBrk="0" hangingPunct="0"/>
            <a:r>
              <a:rPr kumimoji="0" lang="zh-TW" altLang="en-US" sz="2000" b="1"/>
              <a:t>作業管理流程</a:t>
            </a:r>
          </a:p>
        </p:txBody>
      </p:sp>
      <p:sp>
        <p:nvSpPr>
          <p:cNvPr id="62509" name="矩形 49"/>
          <p:cNvSpPr>
            <a:spLocks noChangeArrowheads="1"/>
          </p:cNvSpPr>
          <p:nvPr/>
        </p:nvSpPr>
        <p:spPr bwMode="auto">
          <a:xfrm>
            <a:off x="3429000" y="4343400"/>
            <a:ext cx="1371600" cy="708025"/>
          </a:xfrm>
          <a:prstGeom prst="rect">
            <a:avLst/>
          </a:prstGeom>
          <a:noFill/>
          <a:ln w="9525">
            <a:noFill/>
            <a:miter lim="800000"/>
            <a:headEnd/>
            <a:tailEnd/>
          </a:ln>
        </p:spPr>
        <p:txBody>
          <a:bodyPr>
            <a:spAutoFit/>
          </a:bodyPr>
          <a:lstStyle/>
          <a:p>
            <a:pPr algn="ctr" eaLnBrk="0" hangingPunct="0"/>
            <a:r>
              <a:rPr kumimoji="0" lang="zh-TW" altLang="en-US" sz="2000" b="1"/>
              <a:t>客戶管理流程</a:t>
            </a:r>
          </a:p>
        </p:txBody>
      </p:sp>
      <p:sp>
        <p:nvSpPr>
          <p:cNvPr id="62510" name="矩形 50"/>
          <p:cNvSpPr>
            <a:spLocks noChangeArrowheads="1"/>
          </p:cNvSpPr>
          <p:nvPr/>
        </p:nvSpPr>
        <p:spPr bwMode="auto">
          <a:xfrm>
            <a:off x="4876800" y="4419600"/>
            <a:ext cx="1371600" cy="400050"/>
          </a:xfrm>
          <a:prstGeom prst="rect">
            <a:avLst/>
          </a:prstGeom>
          <a:noFill/>
          <a:ln w="9525">
            <a:noFill/>
            <a:miter lim="800000"/>
            <a:headEnd/>
            <a:tailEnd/>
          </a:ln>
        </p:spPr>
        <p:txBody>
          <a:bodyPr>
            <a:spAutoFit/>
          </a:bodyPr>
          <a:lstStyle/>
          <a:p>
            <a:pPr algn="ctr" eaLnBrk="0" hangingPunct="0"/>
            <a:r>
              <a:rPr kumimoji="0" lang="zh-TW" altLang="en-US" sz="2000" b="1"/>
              <a:t>創新流程</a:t>
            </a:r>
          </a:p>
        </p:txBody>
      </p:sp>
      <p:sp>
        <p:nvSpPr>
          <p:cNvPr id="62511" name="矩形 51"/>
          <p:cNvSpPr>
            <a:spLocks noChangeArrowheads="1"/>
          </p:cNvSpPr>
          <p:nvPr/>
        </p:nvSpPr>
        <p:spPr bwMode="auto">
          <a:xfrm>
            <a:off x="6553200" y="4343400"/>
            <a:ext cx="1371600" cy="646113"/>
          </a:xfrm>
          <a:prstGeom prst="rect">
            <a:avLst/>
          </a:prstGeom>
          <a:noFill/>
          <a:ln w="9525">
            <a:noFill/>
            <a:miter lim="800000"/>
            <a:headEnd/>
            <a:tailEnd/>
          </a:ln>
        </p:spPr>
        <p:txBody>
          <a:bodyPr>
            <a:spAutoFit/>
          </a:bodyPr>
          <a:lstStyle/>
          <a:p>
            <a:pPr algn="ctr" eaLnBrk="0" hangingPunct="0"/>
            <a:r>
              <a:rPr kumimoji="0" lang="zh-TW" altLang="en-US" b="1"/>
              <a:t>法令及社會流程</a:t>
            </a:r>
          </a:p>
        </p:txBody>
      </p:sp>
      <p:sp>
        <p:nvSpPr>
          <p:cNvPr id="62512" name="文字方塊 52"/>
          <p:cNvSpPr txBox="1">
            <a:spLocks noChangeArrowheads="1"/>
          </p:cNvSpPr>
          <p:nvPr/>
        </p:nvSpPr>
        <p:spPr bwMode="auto">
          <a:xfrm>
            <a:off x="2093913" y="5840413"/>
            <a:ext cx="1600200" cy="400050"/>
          </a:xfrm>
          <a:prstGeom prst="rect">
            <a:avLst/>
          </a:prstGeom>
          <a:noFill/>
          <a:ln w="9525">
            <a:noFill/>
            <a:miter lim="800000"/>
            <a:headEnd/>
            <a:tailEnd/>
          </a:ln>
        </p:spPr>
        <p:txBody>
          <a:bodyPr>
            <a:spAutoFit/>
          </a:bodyPr>
          <a:lstStyle/>
          <a:p>
            <a:pPr algn="ctr" eaLnBrk="0" hangingPunct="0"/>
            <a:r>
              <a:rPr kumimoji="0" lang="zh-TW" altLang="en-US" sz="2000" b="1">
                <a:solidFill>
                  <a:srgbClr val="002060"/>
                </a:solidFill>
              </a:rPr>
              <a:t>人才資本</a:t>
            </a:r>
            <a:endParaRPr kumimoji="0" lang="en-US" altLang="zh-TW" sz="2000" b="1">
              <a:solidFill>
                <a:srgbClr val="002060"/>
              </a:solidFill>
            </a:endParaRPr>
          </a:p>
        </p:txBody>
      </p:sp>
      <p:sp>
        <p:nvSpPr>
          <p:cNvPr id="62513" name="文字方塊 53"/>
          <p:cNvSpPr txBox="1">
            <a:spLocks noChangeArrowheads="1"/>
          </p:cNvSpPr>
          <p:nvPr/>
        </p:nvSpPr>
        <p:spPr bwMode="auto">
          <a:xfrm>
            <a:off x="4175125" y="5830888"/>
            <a:ext cx="1600200" cy="400050"/>
          </a:xfrm>
          <a:prstGeom prst="rect">
            <a:avLst/>
          </a:prstGeom>
          <a:noFill/>
          <a:ln w="9525">
            <a:noFill/>
            <a:miter lim="800000"/>
            <a:headEnd/>
            <a:tailEnd/>
          </a:ln>
        </p:spPr>
        <p:txBody>
          <a:bodyPr>
            <a:spAutoFit/>
          </a:bodyPr>
          <a:lstStyle/>
          <a:p>
            <a:pPr algn="ctr" eaLnBrk="0" hangingPunct="0"/>
            <a:r>
              <a:rPr kumimoji="0" lang="zh-TW" altLang="en-US" sz="2000" b="1">
                <a:solidFill>
                  <a:srgbClr val="002060"/>
                </a:solidFill>
              </a:rPr>
              <a:t>組織資本</a:t>
            </a:r>
            <a:endParaRPr kumimoji="0" lang="en-US" altLang="zh-TW" sz="2000" b="1">
              <a:solidFill>
                <a:srgbClr val="002060"/>
              </a:solidFill>
            </a:endParaRPr>
          </a:p>
        </p:txBody>
      </p:sp>
      <p:sp>
        <p:nvSpPr>
          <p:cNvPr id="62514" name="文字方塊 54"/>
          <p:cNvSpPr txBox="1">
            <a:spLocks noChangeArrowheads="1"/>
          </p:cNvSpPr>
          <p:nvPr/>
        </p:nvSpPr>
        <p:spPr bwMode="auto">
          <a:xfrm>
            <a:off x="6291263" y="5818188"/>
            <a:ext cx="1600200" cy="400050"/>
          </a:xfrm>
          <a:prstGeom prst="rect">
            <a:avLst/>
          </a:prstGeom>
          <a:noFill/>
          <a:ln w="9525">
            <a:noFill/>
            <a:miter lim="800000"/>
            <a:headEnd/>
            <a:tailEnd/>
          </a:ln>
        </p:spPr>
        <p:txBody>
          <a:bodyPr>
            <a:spAutoFit/>
          </a:bodyPr>
          <a:lstStyle/>
          <a:p>
            <a:pPr algn="ctr" eaLnBrk="0" hangingPunct="0"/>
            <a:r>
              <a:rPr kumimoji="0" lang="zh-TW" altLang="en-US" sz="2000" b="1">
                <a:solidFill>
                  <a:srgbClr val="002060"/>
                </a:solidFill>
              </a:rPr>
              <a:t>信息資本</a:t>
            </a:r>
            <a:endParaRPr kumimoji="0" lang="en-US" altLang="zh-TW" sz="2000" b="1">
              <a:solidFill>
                <a:srgbClr val="00206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5786" y="428604"/>
            <a:ext cx="7772400" cy="928694"/>
          </a:xfrm>
        </p:spPr>
        <p:txBody>
          <a:bodyPr/>
          <a:lstStyle/>
          <a:p>
            <a:pPr algn="ctr"/>
            <a:r>
              <a:rPr lang="zh-TW" altLang="en-US" b="1" dirty="0" smtClean="0">
                <a:solidFill>
                  <a:schemeClr val="tx1"/>
                </a:solidFill>
              </a:rPr>
              <a:t>甚麼是關鍵績效指標？</a:t>
            </a:r>
            <a:endParaRPr lang="zh-TW" altLang="en-US" b="1" dirty="0">
              <a:solidFill>
                <a:schemeClr val="tx1"/>
              </a:solidFill>
            </a:endParaRPr>
          </a:p>
        </p:txBody>
      </p:sp>
      <p:sp>
        <p:nvSpPr>
          <p:cNvPr id="3" name="內容版面配置區 2"/>
          <p:cNvSpPr>
            <a:spLocks noGrp="1"/>
          </p:cNvSpPr>
          <p:nvPr>
            <p:ph sz="quarter" idx="1"/>
          </p:nvPr>
        </p:nvSpPr>
        <p:spPr>
          <a:xfrm>
            <a:off x="642910" y="1928802"/>
            <a:ext cx="7643866" cy="4572000"/>
          </a:xfrm>
        </p:spPr>
        <p:txBody>
          <a:bodyPr/>
          <a:lstStyle/>
          <a:p>
            <a:pPr lvl="1">
              <a:buNone/>
            </a:pPr>
            <a:r>
              <a:rPr lang="zh-TW" altLang="en-US" sz="3200" dirty="0" smtClean="0"/>
              <a:t>   </a:t>
            </a:r>
            <a:r>
              <a:rPr lang="zh-TW" altLang="en-US" sz="3200" dirty="0" smtClean="0">
                <a:ea typeface="標楷體" pitchFamily="65" charset="-120"/>
              </a:rPr>
              <a:t>企業關鍵績效指標 </a:t>
            </a:r>
            <a:r>
              <a:rPr lang="en-US" sz="3200" dirty="0" smtClean="0">
                <a:ea typeface="標楷體" pitchFamily="65" charset="-120"/>
              </a:rPr>
              <a:t>(KPI, Key Performance Indicator) </a:t>
            </a:r>
            <a:r>
              <a:rPr lang="zh-TW" altLang="en-US" sz="3200" dirty="0" smtClean="0">
                <a:ea typeface="標楷體" pitchFamily="65" charset="-120"/>
              </a:rPr>
              <a:t>是透過對組織內部流程之輸入與產出端的關鍵參數進行設置、資訊蒐集、計算、分析，衡量組織績效的一種</a:t>
            </a:r>
            <a:r>
              <a:rPr lang="zh-TW" altLang="en-US" sz="3200" dirty="0" smtClean="0">
                <a:solidFill>
                  <a:srgbClr val="FF0000"/>
                </a:solidFill>
                <a:ea typeface="標楷體" pitchFamily="65" charset="-120"/>
              </a:rPr>
              <a:t>目標式量化管理指標</a:t>
            </a:r>
            <a:r>
              <a:rPr lang="zh-TW" altLang="en-US" sz="3200" b="1" dirty="0" smtClean="0">
                <a:ea typeface="標楷體" pitchFamily="65" charset="-120"/>
              </a:rPr>
              <a:t>，</a:t>
            </a:r>
            <a:r>
              <a:rPr lang="zh-TW" altLang="en-US" sz="3200" dirty="0" smtClean="0">
                <a:ea typeface="標楷體" pitchFamily="65" charset="-120"/>
              </a:rPr>
              <a:t>是將企業的策略目標分解為可操作的工作目標的工具，是企業</a:t>
            </a:r>
            <a:r>
              <a:rPr lang="zh-TW" altLang="en-US" sz="3200" dirty="0" smtClean="0">
                <a:solidFill>
                  <a:srgbClr val="FF0000"/>
                </a:solidFill>
                <a:ea typeface="標楷體" pitchFamily="65" charset="-120"/>
              </a:rPr>
              <a:t>績效管理</a:t>
            </a:r>
            <a:r>
              <a:rPr lang="zh-TW" altLang="en-US" sz="3200" dirty="0" smtClean="0">
                <a:ea typeface="標楷體" pitchFamily="65" charset="-120"/>
              </a:rPr>
              <a:t>的基礎。</a:t>
            </a:r>
            <a:endParaRPr lang="en-US" altLang="zh-TW" sz="3200" dirty="0" smtClean="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28596" y="500042"/>
            <a:ext cx="8229600" cy="569913"/>
          </a:xfrm>
        </p:spPr>
        <p:txBody>
          <a:bodyPr>
            <a:normAutofit fontScale="90000"/>
          </a:bodyPr>
          <a:lstStyle/>
          <a:p>
            <a:pPr algn="ctr" eaLnBrk="1" hangingPunct="1">
              <a:defRPr/>
            </a:pPr>
            <a:r>
              <a:rPr lang="zh-TW" altLang="en-US" sz="4000" b="1" dirty="0" smtClean="0">
                <a:solidFill>
                  <a:schemeClr val="tx1"/>
                </a:solidFill>
                <a:latin typeface="微軟正黑體" pitchFamily="34" charset="-120"/>
                <a:ea typeface="微軟正黑體" pitchFamily="34" charset="-120"/>
              </a:rPr>
              <a:t>學習與成長面向</a:t>
            </a:r>
            <a:endParaRPr lang="en-US" altLang="zh-TW" sz="4000" b="1" dirty="0" smtClean="0">
              <a:solidFill>
                <a:schemeClr val="tx1"/>
              </a:solidFill>
              <a:latin typeface="微軟正黑體" pitchFamily="34" charset="-120"/>
              <a:ea typeface="微軟正黑體" pitchFamily="34" charset="-120"/>
            </a:endParaRPr>
          </a:p>
        </p:txBody>
      </p:sp>
      <p:sp>
        <p:nvSpPr>
          <p:cNvPr id="53251" name="Rectangle 3"/>
          <p:cNvSpPr>
            <a:spLocks noGrp="1" noChangeArrowheads="1"/>
          </p:cNvSpPr>
          <p:nvPr>
            <p:ph type="body" idx="1"/>
          </p:nvPr>
        </p:nvSpPr>
        <p:spPr>
          <a:xfrm>
            <a:off x="762000" y="1295400"/>
            <a:ext cx="7543800" cy="2362200"/>
          </a:xfrm>
        </p:spPr>
        <p:txBody>
          <a:bodyPr>
            <a:normAutofit/>
          </a:bodyPr>
          <a:lstStyle/>
          <a:p>
            <a:pPr eaLnBrk="1" hangingPunct="1">
              <a:spcBef>
                <a:spcPts val="600"/>
              </a:spcBef>
              <a:defRPr/>
            </a:pPr>
            <a:r>
              <a:rPr lang="zh-TW" altLang="en-US" sz="3200" b="1" dirty="0" smtClean="0">
                <a:solidFill>
                  <a:srgbClr val="161616"/>
                </a:solidFill>
                <a:latin typeface="標楷體" pitchFamily="65" charset="-120"/>
                <a:ea typeface="標楷體" pitchFamily="65" charset="-120"/>
              </a:rPr>
              <a:t>此面向反應組織應具備的能力，包括</a:t>
            </a:r>
            <a:endParaRPr lang="en-US" altLang="zh-TW" sz="3200" b="1" dirty="0" smtClean="0">
              <a:solidFill>
                <a:srgbClr val="161616"/>
              </a:solidFill>
              <a:latin typeface="標楷體" pitchFamily="65" charset="-120"/>
              <a:ea typeface="標楷體" pitchFamily="65" charset="-120"/>
            </a:endParaRPr>
          </a:p>
          <a:p>
            <a:pPr lvl="1" eaLnBrk="1" hangingPunct="1">
              <a:spcBef>
                <a:spcPts val="600"/>
              </a:spcBef>
              <a:buSzPct val="70000"/>
              <a:buFont typeface="Wingdings" pitchFamily="2" charset="2"/>
              <a:buChar char="n"/>
              <a:defRPr/>
            </a:pPr>
            <a:r>
              <a:rPr lang="zh-TW" altLang="en-US" sz="2400" dirty="0" smtClean="0">
                <a:solidFill>
                  <a:srgbClr val="161616"/>
                </a:solidFill>
                <a:ea typeface="新細明體" pitchFamily="18" charset="-120"/>
              </a:rPr>
              <a:t>人才資本 </a:t>
            </a:r>
            <a:r>
              <a:rPr lang="en-US" altLang="zh-TW" sz="2400" dirty="0" smtClean="0">
                <a:solidFill>
                  <a:srgbClr val="161616"/>
                </a:solidFill>
                <a:ea typeface="新細明體" pitchFamily="18" charset="-120"/>
              </a:rPr>
              <a:t>(Human Capital)</a:t>
            </a:r>
          </a:p>
          <a:p>
            <a:pPr lvl="1" eaLnBrk="1" hangingPunct="1">
              <a:spcBef>
                <a:spcPts val="600"/>
              </a:spcBef>
              <a:buSzPct val="70000"/>
              <a:buFont typeface="Wingdings" pitchFamily="2" charset="2"/>
              <a:buChar char="n"/>
              <a:defRPr/>
            </a:pPr>
            <a:r>
              <a:rPr lang="zh-TW" altLang="en-US" sz="2400" dirty="0" smtClean="0">
                <a:solidFill>
                  <a:srgbClr val="161616"/>
                </a:solidFill>
                <a:ea typeface="新細明體" pitchFamily="18" charset="-120"/>
              </a:rPr>
              <a:t>組織資本 </a:t>
            </a:r>
            <a:r>
              <a:rPr lang="en-US" altLang="zh-TW" sz="2400" dirty="0" smtClean="0">
                <a:solidFill>
                  <a:srgbClr val="161616"/>
                </a:solidFill>
                <a:ea typeface="新細明體" pitchFamily="18" charset="-120"/>
              </a:rPr>
              <a:t>(Organization Capital)</a:t>
            </a:r>
          </a:p>
          <a:p>
            <a:pPr lvl="1" eaLnBrk="1" hangingPunct="1">
              <a:spcBef>
                <a:spcPts val="600"/>
              </a:spcBef>
              <a:buSzPct val="70000"/>
              <a:buFont typeface="Wingdings" pitchFamily="2" charset="2"/>
              <a:buChar char="n"/>
              <a:defRPr/>
            </a:pPr>
            <a:r>
              <a:rPr lang="zh-TW" altLang="en-US" sz="2400" dirty="0" smtClean="0">
                <a:solidFill>
                  <a:srgbClr val="161616"/>
                </a:solidFill>
                <a:ea typeface="新細明體" pitchFamily="18" charset="-120"/>
              </a:rPr>
              <a:t>信息資本 </a:t>
            </a:r>
            <a:r>
              <a:rPr lang="en-US" altLang="zh-TW" sz="2400" dirty="0" smtClean="0">
                <a:solidFill>
                  <a:srgbClr val="161616"/>
                </a:solidFill>
                <a:ea typeface="新細明體" pitchFamily="18" charset="-120"/>
              </a:rPr>
              <a:t>(Information Capital)</a:t>
            </a:r>
          </a:p>
        </p:txBody>
      </p:sp>
      <p:sp>
        <p:nvSpPr>
          <p:cNvPr id="4" name="圓角化對角線角落矩形 3"/>
          <p:cNvSpPr/>
          <p:nvPr/>
        </p:nvSpPr>
        <p:spPr bwMode="auto">
          <a:xfrm>
            <a:off x="1447800" y="4038600"/>
            <a:ext cx="1752600" cy="609600"/>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0" hangingPunct="0">
              <a:defRPr/>
            </a:pPr>
            <a:r>
              <a:rPr kumimoji="0" lang="zh-TW" altLang="en-US" sz="2400" b="1" dirty="0">
                <a:solidFill>
                  <a:schemeClr val="bg1"/>
                </a:solidFill>
                <a:effectLst>
                  <a:outerShdw blurRad="38100" dist="38100" dir="2700000" algn="tl">
                    <a:srgbClr val="000000"/>
                  </a:outerShdw>
                </a:effectLst>
              </a:rPr>
              <a:t>人才資本</a:t>
            </a:r>
            <a:endParaRPr kumimoji="0" lang="zh-TW" altLang="en-US" sz="2400" b="1" dirty="0">
              <a:solidFill>
                <a:schemeClr val="bg1"/>
              </a:solidFill>
            </a:endParaRPr>
          </a:p>
        </p:txBody>
      </p:sp>
      <p:sp>
        <p:nvSpPr>
          <p:cNvPr id="5" name="圓角化對角線角落矩形 4"/>
          <p:cNvSpPr/>
          <p:nvPr/>
        </p:nvSpPr>
        <p:spPr bwMode="auto">
          <a:xfrm>
            <a:off x="3581400" y="4038600"/>
            <a:ext cx="1752600" cy="609600"/>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0" hangingPunct="0">
              <a:defRPr/>
            </a:pPr>
            <a:r>
              <a:rPr kumimoji="0" lang="zh-TW" altLang="en-US" sz="2400" b="1" dirty="0">
                <a:solidFill>
                  <a:schemeClr val="bg1"/>
                </a:solidFill>
                <a:effectLst>
                  <a:outerShdw blurRad="38100" dist="38100" dir="2700000" algn="tl">
                    <a:srgbClr val="000000"/>
                  </a:outerShdw>
                </a:effectLst>
              </a:rPr>
              <a:t>組織資本</a:t>
            </a:r>
          </a:p>
        </p:txBody>
      </p:sp>
      <p:sp>
        <p:nvSpPr>
          <p:cNvPr id="6" name="圓角化對角線角落矩形 5"/>
          <p:cNvSpPr/>
          <p:nvPr/>
        </p:nvSpPr>
        <p:spPr bwMode="auto">
          <a:xfrm>
            <a:off x="5715000" y="4038600"/>
            <a:ext cx="1752600" cy="609600"/>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0" hangingPunct="0">
              <a:defRPr/>
            </a:pPr>
            <a:r>
              <a:rPr kumimoji="0" lang="zh-TW" altLang="en-US" sz="2400" b="1" dirty="0">
                <a:solidFill>
                  <a:schemeClr val="bg1"/>
                </a:solidFill>
                <a:effectLst>
                  <a:outerShdw blurRad="38100" dist="38100" dir="2700000" algn="tl">
                    <a:srgbClr val="000000"/>
                  </a:outerShdw>
                </a:effectLst>
              </a:rPr>
              <a:t>信息資本</a:t>
            </a:r>
            <a:endParaRPr kumimoji="0" lang="zh-TW" altLang="en-US" sz="2400" b="1" dirty="0">
              <a:solidFill>
                <a:schemeClr val="bg1"/>
              </a:solidFill>
            </a:endParaRPr>
          </a:p>
        </p:txBody>
      </p:sp>
      <p:sp>
        <p:nvSpPr>
          <p:cNvPr id="71687" name="向下箭號 6"/>
          <p:cNvSpPr>
            <a:spLocks noChangeArrowheads="1"/>
          </p:cNvSpPr>
          <p:nvPr/>
        </p:nvSpPr>
        <p:spPr bwMode="auto">
          <a:xfrm>
            <a:off x="2133600" y="4724400"/>
            <a:ext cx="3048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71688" name="向下箭號 7"/>
          <p:cNvSpPr>
            <a:spLocks noChangeArrowheads="1"/>
          </p:cNvSpPr>
          <p:nvPr/>
        </p:nvSpPr>
        <p:spPr bwMode="auto">
          <a:xfrm>
            <a:off x="4343400" y="4724400"/>
            <a:ext cx="3048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71689" name="向下箭號 8"/>
          <p:cNvSpPr>
            <a:spLocks noChangeArrowheads="1"/>
          </p:cNvSpPr>
          <p:nvPr/>
        </p:nvSpPr>
        <p:spPr bwMode="auto">
          <a:xfrm>
            <a:off x="6477000" y="4724400"/>
            <a:ext cx="3048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71690" name="矩形 9"/>
          <p:cNvSpPr>
            <a:spLocks noChangeArrowheads="1"/>
          </p:cNvSpPr>
          <p:nvPr/>
        </p:nvSpPr>
        <p:spPr bwMode="auto">
          <a:xfrm>
            <a:off x="1524000" y="5257800"/>
            <a:ext cx="1600200" cy="1295400"/>
          </a:xfrm>
          <a:prstGeom prst="rect">
            <a:avLst/>
          </a:prstGeom>
          <a:solidFill>
            <a:srgbClr val="FFFF00"/>
          </a:solidFill>
          <a:ln w="9525" algn="ctr">
            <a:solidFill>
              <a:schemeClr val="tx1"/>
            </a:solidFill>
            <a:round/>
            <a:headEnd/>
            <a:tailEnd/>
          </a:ln>
        </p:spPr>
        <p:txBody>
          <a:bodyPr/>
          <a:lstStyle/>
          <a:p>
            <a:pPr eaLnBrk="0" hangingPunct="0"/>
            <a:endParaRPr kumimoji="0" lang="zh-TW" altLang="en-US"/>
          </a:p>
        </p:txBody>
      </p:sp>
      <p:sp>
        <p:nvSpPr>
          <p:cNvPr id="71691" name="矩形 10"/>
          <p:cNvSpPr>
            <a:spLocks noChangeArrowheads="1"/>
          </p:cNvSpPr>
          <p:nvPr/>
        </p:nvSpPr>
        <p:spPr bwMode="auto">
          <a:xfrm>
            <a:off x="3657600" y="5257800"/>
            <a:ext cx="1600200" cy="1295400"/>
          </a:xfrm>
          <a:prstGeom prst="rect">
            <a:avLst/>
          </a:prstGeom>
          <a:solidFill>
            <a:srgbClr val="FFFF00"/>
          </a:solidFill>
          <a:ln w="9525" algn="ctr">
            <a:solidFill>
              <a:schemeClr val="tx1"/>
            </a:solidFill>
            <a:round/>
            <a:headEnd/>
            <a:tailEnd/>
          </a:ln>
        </p:spPr>
        <p:txBody>
          <a:bodyPr/>
          <a:lstStyle/>
          <a:p>
            <a:pPr eaLnBrk="0" hangingPunct="0"/>
            <a:endParaRPr kumimoji="0" lang="zh-TW" altLang="en-US"/>
          </a:p>
        </p:txBody>
      </p:sp>
      <p:sp>
        <p:nvSpPr>
          <p:cNvPr id="71692" name="矩形 11"/>
          <p:cNvSpPr>
            <a:spLocks noChangeArrowheads="1"/>
          </p:cNvSpPr>
          <p:nvPr/>
        </p:nvSpPr>
        <p:spPr bwMode="auto">
          <a:xfrm>
            <a:off x="5867400" y="5257800"/>
            <a:ext cx="1600200" cy="1295400"/>
          </a:xfrm>
          <a:prstGeom prst="rect">
            <a:avLst/>
          </a:prstGeom>
          <a:solidFill>
            <a:srgbClr val="FFFF00"/>
          </a:solidFill>
          <a:ln w="9525" algn="ctr">
            <a:solidFill>
              <a:schemeClr val="tx1"/>
            </a:solidFill>
            <a:round/>
            <a:headEnd/>
            <a:tailEnd/>
          </a:ln>
        </p:spPr>
        <p:txBody>
          <a:bodyPr/>
          <a:lstStyle/>
          <a:p>
            <a:pPr eaLnBrk="0" hangingPunct="0"/>
            <a:endParaRPr kumimoji="0" lang="zh-TW" altLang="en-US"/>
          </a:p>
        </p:txBody>
      </p:sp>
      <p:sp>
        <p:nvSpPr>
          <p:cNvPr id="71693" name="文字方塊 12"/>
          <p:cNvSpPr txBox="1">
            <a:spLocks noChangeArrowheads="1"/>
          </p:cNvSpPr>
          <p:nvPr/>
        </p:nvSpPr>
        <p:spPr bwMode="auto">
          <a:xfrm>
            <a:off x="1600200" y="5410200"/>
            <a:ext cx="1524000" cy="954088"/>
          </a:xfrm>
          <a:prstGeom prst="rect">
            <a:avLst/>
          </a:prstGeom>
          <a:noFill/>
          <a:ln w="9525">
            <a:noFill/>
            <a:miter lim="800000"/>
            <a:headEnd/>
            <a:tailEnd/>
          </a:ln>
        </p:spPr>
        <p:txBody>
          <a:bodyPr>
            <a:spAutoFit/>
          </a:bodyPr>
          <a:lstStyle/>
          <a:p>
            <a:pPr eaLnBrk="0" hangingPunct="0">
              <a:buFont typeface="Arial" pitchFamily="34" charset="0"/>
              <a:buChar char="•"/>
            </a:pPr>
            <a:r>
              <a:rPr kumimoji="0" lang="zh-TW" altLang="en-US" b="1"/>
              <a:t> 技能 </a:t>
            </a:r>
            <a:endParaRPr kumimoji="0" lang="en-US" altLang="zh-TW" b="1"/>
          </a:p>
          <a:p>
            <a:pPr eaLnBrk="0" hangingPunct="0">
              <a:buFont typeface="Arial" pitchFamily="34" charset="0"/>
              <a:buChar char="•"/>
            </a:pPr>
            <a:r>
              <a:rPr kumimoji="0" lang="zh-TW" altLang="en-US" b="1"/>
              <a:t> 知識</a:t>
            </a:r>
            <a:r>
              <a:rPr kumimoji="0" lang="en-US" altLang="zh-TW" b="1"/>
              <a:t> </a:t>
            </a:r>
          </a:p>
          <a:p>
            <a:pPr eaLnBrk="0" hangingPunct="0">
              <a:buFont typeface="Arial" pitchFamily="34" charset="0"/>
              <a:buChar char="•"/>
            </a:pPr>
            <a:r>
              <a:rPr kumimoji="0" lang="zh-TW" altLang="en-US" b="1"/>
              <a:t> 態度</a:t>
            </a:r>
          </a:p>
        </p:txBody>
      </p:sp>
      <p:sp>
        <p:nvSpPr>
          <p:cNvPr id="71694" name="文字方塊 13"/>
          <p:cNvSpPr txBox="1">
            <a:spLocks noChangeArrowheads="1"/>
          </p:cNvSpPr>
          <p:nvPr/>
        </p:nvSpPr>
        <p:spPr bwMode="auto">
          <a:xfrm>
            <a:off x="3657600" y="5386388"/>
            <a:ext cx="1676400" cy="954087"/>
          </a:xfrm>
          <a:prstGeom prst="rect">
            <a:avLst/>
          </a:prstGeom>
          <a:noFill/>
          <a:ln w="9525">
            <a:noFill/>
            <a:miter lim="800000"/>
            <a:headEnd/>
            <a:tailEnd/>
          </a:ln>
        </p:spPr>
        <p:txBody>
          <a:bodyPr>
            <a:spAutoFit/>
          </a:bodyPr>
          <a:lstStyle/>
          <a:p>
            <a:pPr eaLnBrk="0" hangingPunct="0">
              <a:buFont typeface="Arial" pitchFamily="34" charset="0"/>
              <a:buChar char="•"/>
            </a:pPr>
            <a:r>
              <a:rPr kumimoji="0" lang="zh-TW" altLang="en-US" b="1"/>
              <a:t> 文化</a:t>
            </a:r>
            <a:endParaRPr kumimoji="0" lang="en-US" altLang="zh-TW" b="1"/>
          </a:p>
          <a:p>
            <a:pPr eaLnBrk="0" hangingPunct="0">
              <a:buFont typeface="Arial" pitchFamily="34" charset="0"/>
              <a:buChar char="•"/>
            </a:pPr>
            <a:r>
              <a:rPr kumimoji="0" lang="en-US" altLang="zh-TW" b="1"/>
              <a:t> </a:t>
            </a:r>
            <a:r>
              <a:rPr kumimoji="0" lang="zh-TW" altLang="en-US" b="1"/>
              <a:t>領導</a:t>
            </a:r>
            <a:r>
              <a:rPr kumimoji="0" lang="en-US" altLang="zh-TW" b="1"/>
              <a:t> </a:t>
            </a:r>
          </a:p>
          <a:p>
            <a:pPr eaLnBrk="0" hangingPunct="0">
              <a:buFont typeface="Arial" pitchFamily="34" charset="0"/>
              <a:buChar char="•"/>
            </a:pPr>
            <a:r>
              <a:rPr kumimoji="0" lang="en-US" altLang="zh-TW" b="1"/>
              <a:t> </a:t>
            </a:r>
            <a:r>
              <a:rPr kumimoji="0" lang="zh-TW" altLang="en-US" b="1"/>
              <a:t>組織發展</a:t>
            </a:r>
          </a:p>
        </p:txBody>
      </p:sp>
      <p:sp>
        <p:nvSpPr>
          <p:cNvPr id="71695" name="文字方塊 14"/>
          <p:cNvSpPr txBox="1">
            <a:spLocks noChangeArrowheads="1"/>
          </p:cNvSpPr>
          <p:nvPr/>
        </p:nvSpPr>
        <p:spPr bwMode="auto">
          <a:xfrm>
            <a:off x="5943600" y="5410200"/>
            <a:ext cx="1295400" cy="923925"/>
          </a:xfrm>
          <a:prstGeom prst="rect">
            <a:avLst/>
          </a:prstGeom>
          <a:noFill/>
          <a:ln w="9525">
            <a:noFill/>
            <a:miter lim="800000"/>
            <a:headEnd/>
            <a:tailEnd/>
          </a:ln>
        </p:spPr>
        <p:txBody>
          <a:bodyPr>
            <a:spAutoFit/>
          </a:bodyPr>
          <a:lstStyle/>
          <a:p>
            <a:pPr eaLnBrk="0" hangingPunct="0">
              <a:buFont typeface="Arial" pitchFamily="34" charset="0"/>
              <a:buChar char="•"/>
            </a:pPr>
            <a:r>
              <a:rPr kumimoji="0" lang="zh-TW" altLang="en-US" sz="1400" b="1"/>
              <a:t> </a:t>
            </a:r>
            <a:r>
              <a:rPr kumimoji="0" lang="zh-TW" altLang="en-US" b="1"/>
              <a:t>資訊系統</a:t>
            </a:r>
            <a:endParaRPr kumimoji="0" lang="en-US" altLang="zh-TW" b="1"/>
          </a:p>
          <a:p>
            <a:pPr eaLnBrk="0" hangingPunct="0">
              <a:buFont typeface="Arial" pitchFamily="34" charset="0"/>
              <a:buChar char="•"/>
            </a:pPr>
            <a:r>
              <a:rPr kumimoji="0" lang="zh-TW" altLang="en-US" b="1"/>
              <a:t> 資料庫</a:t>
            </a:r>
            <a:r>
              <a:rPr kumimoji="0" lang="en-US" altLang="zh-TW" b="1"/>
              <a:t> </a:t>
            </a:r>
          </a:p>
          <a:p>
            <a:pPr eaLnBrk="0" hangingPunct="0">
              <a:buFont typeface="Arial" pitchFamily="34" charset="0"/>
              <a:buChar char="•"/>
            </a:pPr>
            <a:r>
              <a:rPr kumimoji="0" lang="en-US" altLang="zh-TW" b="1"/>
              <a:t> </a:t>
            </a:r>
            <a:r>
              <a:rPr kumimoji="0" lang="zh-TW" altLang="en-US" b="1"/>
              <a:t>網路</a:t>
            </a:r>
          </a:p>
        </p:txBody>
      </p:sp>
      <p:sp>
        <p:nvSpPr>
          <p:cNvPr id="71696" name="Text Box 28"/>
          <p:cNvSpPr txBox="1">
            <a:spLocks noChangeArrowheads="1"/>
          </p:cNvSpPr>
          <p:nvPr/>
        </p:nvSpPr>
        <p:spPr bwMode="auto">
          <a:xfrm>
            <a:off x="7572396" y="5429264"/>
            <a:ext cx="1285884" cy="784830"/>
          </a:xfrm>
          <a:prstGeom prst="rect">
            <a:avLst/>
          </a:prstGeom>
          <a:noFill/>
          <a:ln w="9525">
            <a:noFill/>
            <a:miter lim="800000"/>
            <a:headEnd/>
            <a:tailEnd/>
          </a:ln>
        </p:spPr>
        <p:txBody>
          <a:bodyPr wrap="square">
            <a:spAutoFit/>
          </a:bodyPr>
          <a:lstStyle/>
          <a:p>
            <a:pPr eaLnBrk="0" hangingPunct="0">
              <a:spcBef>
                <a:spcPct val="50000"/>
              </a:spcBef>
            </a:pPr>
            <a:r>
              <a:rPr kumimoji="0" lang="zh-TW" altLang="en-US" b="1" i="1" dirty="0">
                <a:solidFill>
                  <a:srgbClr val="990000"/>
                </a:solidFill>
              </a:rPr>
              <a:t>驅動因子</a:t>
            </a:r>
            <a:endParaRPr kumimoji="0" lang="en-US" altLang="zh-TW" b="1" i="1" dirty="0">
              <a:solidFill>
                <a:srgbClr val="990000"/>
              </a:solidFill>
            </a:endParaRPr>
          </a:p>
          <a:p>
            <a:pPr eaLnBrk="0" hangingPunct="0">
              <a:spcBef>
                <a:spcPct val="50000"/>
              </a:spcBef>
            </a:pPr>
            <a:r>
              <a:rPr kumimoji="0" lang="en-US" altLang="zh-TW" b="1" i="1" dirty="0">
                <a:solidFill>
                  <a:srgbClr val="990000"/>
                </a:solidFill>
              </a:rPr>
              <a:t>(drivers)</a:t>
            </a:r>
          </a:p>
        </p:txBody>
      </p:sp>
      <p:sp>
        <p:nvSpPr>
          <p:cNvPr id="71697" name="Text Box 27"/>
          <p:cNvSpPr txBox="1">
            <a:spLocks noChangeArrowheads="1"/>
          </p:cNvSpPr>
          <p:nvPr/>
        </p:nvSpPr>
        <p:spPr bwMode="auto">
          <a:xfrm>
            <a:off x="7572396" y="3929066"/>
            <a:ext cx="1295400" cy="1061829"/>
          </a:xfrm>
          <a:prstGeom prst="rect">
            <a:avLst/>
          </a:prstGeom>
          <a:noFill/>
          <a:ln w="9525">
            <a:noFill/>
            <a:miter lim="800000"/>
            <a:headEnd/>
            <a:tailEnd/>
          </a:ln>
        </p:spPr>
        <p:txBody>
          <a:bodyPr>
            <a:spAutoFit/>
          </a:bodyPr>
          <a:lstStyle/>
          <a:p>
            <a:pPr eaLnBrk="0" hangingPunct="0">
              <a:spcBef>
                <a:spcPct val="50000"/>
              </a:spcBef>
            </a:pPr>
            <a:r>
              <a:rPr kumimoji="0" lang="zh-TW" altLang="en-US" b="1" i="1" dirty="0">
                <a:solidFill>
                  <a:srgbClr val="990000"/>
                </a:solidFill>
              </a:rPr>
              <a:t>成效</a:t>
            </a:r>
            <a:endParaRPr kumimoji="0" lang="en-US" altLang="zh-TW" b="1" i="1" dirty="0">
              <a:solidFill>
                <a:srgbClr val="990000"/>
              </a:solidFill>
            </a:endParaRPr>
          </a:p>
          <a:p>
            <a:pPr eaLnBrk="0" hangingPunct="0">
              <a:spcBef>
                <a:spcPct val="50000"/>
              </a:spcBef>
            </a:pPr>
            <a:r>
              <a:rPr kumimoji="0" lang="en-US" altLang="zh-TW" b="1" i="1" dirty="0">
                <a:solidFill>
                  <a:srgbClr val="990000"/>
                </a:solidFill>
              </a:rPr>
              <a:t>(Outcomes)</a:t>
            </a:r>
          </a:p>
          <a:p>
            <a:pPr eaLnBrk="0" hangingPunct="0">
              <a:spcBef>
                <a:spcPct val="50000"/>
              </a:spcBef>
            </a:pPr>
            <a:endParaRPr kumimoji="0" lang="en-US" altLang="zh-TW" sz="1200" i="1" dirty="0">
              <a:solidFill>
                <a:srgbClr val="99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圓角矩形 53"/>
          <p:cNvSpPr>
            <a:spLocks noChangeArrowheads="1"/>
          </p:cNvSpPr>
          <p:nvPr/>
        </p:nvSpPr>
        <p:spPr bwMode="auto">
          <a:xfrm>
            <a:off x="1828800" y="5562600"/>
            <a:ext cx="6934200" cy="9906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38914" name="Rectangle 2"/>
          <p:cNvSpPr>
            <a:spLocks noGrp="1" noChangeArrowheads="1"/>
          </p:cNvSpPr>
          <p:nvPr>
            <p:ph type="title"/>
          </p:nvPr>
        </p:nvSpPr>
        <p:spPr>
          <a:xfrm>
            <a:off x="914400" y="0"/>
            <a:ext cx="8229600" cy="838200"/>
          </a:xfrm>
        </p:spPr>
        <p:txBody>
          <a:bodyPr/>
          <a:lstStyle/>
          <a:p>
            <a:pPr algn="ctr" eaLnBrk="1" hangingPunct="1">
              <a:defRPr/>
            </a:pPr>
            <a:r>
              <a:rPr lang="en-US" altLang="zh-TW" sz="3600" b="1" dirty="0" smtClean="0">
                <a:solidFill>
                  <a:schemeClr val="tx1"/>
                </a:solidFill>
                <a:ea typeface="新細明體" charset="-120"/>
              </a:rPr>
              <a:t>HR</a:t>
            </a:r>
            <a:r>
              <a:rPr lang="zh-TW" altLang="en-US" sz="3600" b="1" dirty="0" smtClean="0">
                <a:solidFill>
                  <a:schemeClr val="tx1"/>
                </a:solidFill>
                <a:ea typeface="新細明體" charset="-120"/>
              </a:rPr>
              <a:t> 部門策略地圖</a:t>
            </a:r>
            <a:endParaRPr lang="en-US" altLang="zh-TW" sz="3600" b="1" dirty="0" smtClean="0">
              <a:solidFill>
                <a:schemeClr val="tx1"/>
              </a:solidFill>
              <a:ea typeface="新細明體" charset="-120"/>
            </a:endParaRPr>
          </a:p>
        </p:txBody>
      </p:sp>
      <p:sp>
        <p:nvSpPr>
          <p:cNvPr id="74756" name="圓角矩形 12"/>
          <p:cNvSpPr>
            <a:spLocks noChangeArrowheads="1"/>
          </p:cNvSpPr>
          <p:nvPr/>
        </p:nvSpPr>
        <p:spPr bwMode="auto">
          <a:xfrm>
            <a:off x="1905000" y="2743200"/>
            <a:ext cx="7010400" cy="838200"/>
          </a:xfrm>
          <a:prstGeom prst="roundRect">
            <a:avLst>
              <a:gd name="adj" fmla="val 16667"/>
            </a:avLst>
          </a:prstGeom>
          <a:solidFill>
            <a:srgbClr val="FFFF00"/>
          </a:solidFill>
          <a:ln w="9525" algn="ctr">
            <a:solidFill>
              <a:schemeClr val="tx1"/>
            </a:solidFill>
            <a:round/>
            <a:headEnd/>
            <a:tailEnd/>
          </a:ln>
        </p:spPr>
        <p:txBody>
          <a:bodyPr/>
          <a:lstStyle/>
          <a:p>
            <a:pPr eaLnBrk="0" hangingPunct="0"/>
            <a:endParaRPr kumimoji="0" lang="zh-TW" altLang="en-US"/>
          </a:p>
        </p:txBody>
      </p:sp>
      <p:sp>
        <p:nvSpPr>
          <p:cNvPr id="6" name="圓角矩形 5"/>
          <p:cNvSpPr/>
          <p:nvPr/>
        </p:nvSpPr>
        <p:spPr bwMode="auto">
          <a:xfrm>
            <a:off x="3706813" y="990600"/>
            <a:ext cx="3200400" cy="4572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74758" name="圓角矩形 5"/>
          <p:cNvSpPr>
            <a:spLocks noChangeArrowheads="1"/>
          </p:cNvSpPr>
          <p:nvPr/>
        </p:nvSpPr>
        <p:spPr bwMode="auto">
          <a:xfrm>
            <a:off x="2182813" y="1676400"/>
            <a:ext cx="2971800" cy="609600"/>
          </a:xfrm>
          <a:prstGeom prst="roundRect">
            <a:avLst>
              <a:gd name="adj" fmla="val 16667"/>
            </a:avLst>
          </a:prstGeom>
          <a:solidFill>
            <a:srgbClr val="92D050"/>
          </a:solidFill>
          <a:ln w="9525" algn="ctr">
            <a:solidFill>
              <a:schemeClr val="tx1"/>
            </a:solidFill>
            <a:round/>
            <a:headEnd/>
            <a:tailEnd/>
          </a:ln>
        </p:spPr>
        <p:txBody>
          <a:bodyPr/>
          <a:lstStyle/>
          <a:p>
            <a:pPr eaLnBrk="0" hangingPunct="0"/>
            <a:endParaRPr kumimoji="0" lang="zh-TW" altLang="en-US"/>
          </a:p>
        </p:txBody>
      </p:sp>
      <p:sp>
        <p:nvSpPr>
          <p:cNvPr id="74759" name="圓角矩形 6"/>
          <p:cNvSpPr>
            <a:spLocks noChangeArrowheads="1"/>
          </p:cNvSpPr>
          <p:nvPr/>
        </p:nvSpPr>
        <p:spPr bwMode="auto">
          <a:xfrm>
            <a:off x="5562600" y="1676400"/>
            <a:ext cx="2971800" cy="609600"/>
          </a:xfrm>
          <a:prstGeom prst="roundRect">
            <a:avLst>
              <a:gd name="adj" fmla="val 16667"/>
            </a:avLst>
          </a:prstGeom>
          <a:solidFill>
            <a:srgbClr val="92D050"/>
          </a:solidFill>
          <a:ln w="9525" algn="ctr">
            <a:solidFill>
              <a:schemeClr val="tx1"/>
            </a:solidFill>
            <a:round/>
            <a:headEnd/>
            <a:tailEnd/>
          </a:ln>
        </p:spPr>
        <p:txBody>
          <a:bodyPr/>
          <a:lstStyle/>
          <a:p>
            <a:pPr eaLnBrk="0" hangingPunct="0"/>
            <a:endParaRPr kumimoji="0" lang="zh-TW" altLang="en-US"/>
          </a:p>
        </p:txBody>
      </p:sp>
      <p:sp>
        <p:nvSpPr>
          <p:cNvPr id="74760" name="圓角矩形 7"/>
          <p:cNvSpPr>
            <a:spLocks noChangeArrowheads="1"/>
          </p:cNvSpPr>
          <p:nvPr/>
        </p:nvSpPr>
        <p:spPr bwMode="auto">
          <a:xfrm>
            <a:off x="2209800" y="2895600"/>
            <a:ext cx="1905000" cy="5334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74761" name="圓角矩形 8"/>
          <p:cNvSpPr>
            <a:spLocks noChangeArrowheads="1"/>
          </p:cNvSpPr>
          <p:nvPr/>
        </p:nvSpPr>
        <p:spPr bwMode="auto">
          <a:xfrm>
            <a:off x="4800600" y="2895600"/>
            <a:ext cx="1828800" cy="5334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74762" name="圓角矩形 10"/>
          <p:cNvSpPr>
            <a:spLocks noChangeArrowheads="1"/>
          </p:cNvSpPr>
          <p:nvPr/>
        </p:nvSpPr>
        <p:spPr bwMode="auto">
          <a:xfrm>
            <a:off x="6783388" y="2895600"/>
            <a:ext cx="1903412" cy="5334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cxnSp>
        <p:nvCxnSpPr>
          <p:cNvPr id="74763" name="直線接點 14"/>
          <p:cNvCxnSpPr>
            <a:cxnSpLocks noChangeShapeType="1"/>
          </p:cNvCxnSpPr>
          <p:nvPr/>
        </p:nvCxnSpPr>
        <p:spPr bwMode="auto">
          <a:xfrm>
            <a:off x="228600" y="2438400"/>
            <a:ext cx="8686800" cy="1588"/>
          </a:xfrm>
          <a:prstGeom prst="line">
            <a:avLst/>
          </a:prstGeom>
          <a:noFill/>
          <a:ln w="9525" algn="ctr">
            <a:solidFill>
              <a:schemeClr val="tx1"/>
            </a:solidFill>
            <a:round/>
            <a:headEnd/>
            <a:tailEnd/>
          </a:ln>
        </p:spPr>
      </p:cxnSp>
      <p:cxnSp>
        <p:nvCxnSpPr>
          <p:cNvPr id="74764" name="直線接點 16"/>
          <p:cNvCxnSpPr>
            <a:cxnSpLocks noChangeShapeType="1"/>
          </p:cNvCxnSpPr>
          <p:nvPr/>
        </p:nvCxnSpPr>
        <p:spPr bwMode="auto">
          <a:xfrm>
            <a:off x="228600" y="3886200"/>
            <a:ext cx="8686800" cy="1588"/>
          </a:xfrm>
          <a:prstGeom prst="line">
            <a:avLst/>
          </a:prstGeom>
          <a:noFill/>
          <a:ln w="9525" algn="ctr">
            <a:solidFill>
              <a:schemeClr val="tx1"/>
            </a:solidFill>
            <a:round/>
            <a:headEnd/>
            <a:tailEnd/>
          </a:ln>
        </p:spPr>
      </p:cxnSp>
      <p:cxnSp>
        <p:nvCxnSpPr>
          <p:cNvPr id="74765" name="直線接點 17"/>
          <p:cNvCxnSpPr>
            <a:cxnSpLocks noChangeShapeType="1"/>
          </p:cNvCxnSpPr>
          <p:nvPr/>
        </p:nvCxnSpPr>
        <p:spPr bwMode="auto">
          <a:xfrm>
            <a:off x="152400" y="5334000"/>
            <a:ext cx="8686800" cy="1588"/>
          </a:xfrm>
          <a:prstGeom prst="line">
            <a:avLst/>
          </a:prstGeom>
          <a:noFill/>
          <a:ln w="9525" algn="ctr">
            <a:solidFill>
              <a:schemeClr val="tx1"/>
            </a:solidFill>
            <a:round/>
            <a:headEnd/>
            <a:tailEnd/>
          </a:ln>
        </p:spPr>
      </p:cxnSp>
      <p:sp>
        <p:nvSpPr>
          <p:cNvPr id="74766" name="圓角矩形 18"/>
          <p:cNvSpPr>
            <a:spLocks noChangeArrowheads="1"/>
          </p:cNvSpPr>
          <p:nvPr/>
        </p:nvSpPr>
        <p:spPr bwMode="auto">
          <a:xfrm>
            <a:off x="2590800" y="4267200"/>
            <a:ext cx="1524000" cy="8382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74767" name="圓角矩形 19"/>
          <p:cNvSpPr>
            <a:spLocks noChangeArrowheads="1"/>
          </p:cNvSpPr>
          <p:nvPr/>
        </p:nvSpPr>
        <p:spPr bwMode="auto">
          <a:xfrm>
            <a:off x="5029200" y="4267200"/>
            <a:ext cx="1447800" cy="8382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74768" name="圓角矩形 20"/>
          <p:cNvSpPr>
            <a:spLocks noChangeArrowheads="1"/>
          </p:cNvSpPr>
          <p:nvPr/>
        </p:nvSpPr>
        <p:spPr bwMode="auto">
          <a:xfrm>
            <a:off x="6934200" y="4267200"/>
            <a:ext cx="1447800" cy="838200"/>
          </a:xfrm>
          <a:prstGeom prst="roundRect">
            <a:avLst>
              <a:gd name="adj" fmla="val 16667"/>
            </a:avLst>
          </a:prstGeom>
          <a:solidFill>
            <a:schemeClr val="accent1"/>
          </a:solidFill>
          <a:ln w="9525" algn="ctr">
            <a:solidFill>
              <a:schemeClr val="tx1"/>
            </a:solidFill>
            <a:round/>
            <a:headEnd/>
            <a:tailEnd/>
          </a:ln>
        </p:spPr>
        <p:txBody>
          <a:bodyPr/>
          <a:lstStyle/>
          <a:p>
            <a:pPr eaLnBrk="0" hangingPunct="0"/>
            <a:endParaRPr kumimoji="0" lang="zh-TW" altLang="en-US"/>
          </a:p>
        </p:txBody>
      </p:sp>
      <p:sp>
        <p:nvSpPr>
          <p:cNvPr id="74769" name="圓角矩形 22"/>
          <p:cNvSpPr>
            <a:spLocks noChangeArrowheads="1"/>
          </p:cNvSpPr>
          <p:nvPr/>
        </p:nvSpPr>
        <p:spPr bwMode="auto">
          <a:xfrm>
            <a:off x="2362200" y="5791200"/>
            <a:ext cx="1676400" cy="5334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kumimoji="0" lang="zh-TW" altLang="en-US"/>
          </a:p>
        </p:txBody>
      </p:sp>
      <p:sp>
        <p:nvSpPr>
          <p:cNvPr id="74770" name="圓角矩形 23"/>
          <p:cNvSpPr>
            <a:spLocks noChangeArrowheads="1"/>
          </p:cNvSpPr>
          <p:nvPr/>
        </p:nvSpPr>
        <p:spPr bwMode="auto">
          <a:xfrm>
            <a:off x="4876800" y="5791200"/>
            <a:ext cx="1676400" cy="5334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kumimoji="0" lang="zh-TW" altLang="en-US"/>
          </a:p>
        </p:txBody>
      </p:sp>
      <p:sp>
        <p:nvSpPr>
          <p:cNvPr id="74771" name="圓角矩形 24"/>
          <p:cNvSpPr>
            <a:spLocks noChangeArrowheads="1"/>
          </p:cNvSpPr>
          <p:nvPr/>
        </p:nvSpPr>
        <p:spPr bwMode="auto">
          <a:xfrm>
            <a:off x="7010400" y="5791200"/>
            <a:ext cx="1676400" cy="5334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kumimoji="0" lang="zh-TW" altLang="en-US"/>
          </a:p>
        </p:txBody>
      </p:sp>
      <p:sp>
        <p:nvSpPr>
          <p:cNvPr id="74772" name="文字方塊 25"/>
          <p:cNvSpPr txBox="1">
            <a:spLocks noChangeArrowheads="1"/>
          </p:cNvSpPr>
          <p:nvPr/>
        </p:nvSpPr>
        <p:spPr bwMode="auto">
          <a:xfrm>
            <a:off x="228600" y="990600"/>
            <a:ext cx="1524000" cy="369888"/>
          </a:xfrm>
          <a:prstGeom prst="rect">
            <a:avLst/>
          </a:prstGeom>
          <a:noFill/>
          <a:ln w="9525">
            <a:noFill/>
            <a:miter lim="800000"/>
            <a:headEnd/>
            <a:tailEnd/>
          </a:ln>
        </p:spPr>
        <p:txBody>
          <a:bodyPr>
            <a:spAutoFit/>
          </a:bodyPr>
          <a:lstStyle/>
          <a:p>
            <a:pPr eaLnBrk="0" hangingPunct="0"/>
            <a:r>
              <a:rPr kumimoji="0" lang="zh-TW" altLang="en-US" b="1"/>
              <a:t>財務面向</a:t>
            </a:r>
          </a:p>
        </p:txBody>
      </p:sp>
      <p:sp>
        <p:nvSpPr>
          <p:cNvPr id="74773" name="文字方塊 26"/>
          <p:cNvSpPr txBox="1">
            <a:spLocks noChangeArrowheads="1"/>
          </p:cNvSpPr>
          <p:nvPr/>
        </p:nvSpPr>
        <p:spPr bwMode="auto">
          <a:xfrm>
            <a:off x="228600" y="3200400"/>
            <a:ext cx="1524000" cy="369888"/>
          </a:xfrm>
          <a:prstGeom prst="rect">
            <a:avLst/>
          </a:prstGeom>
          <a:noFill/>
          <a:ln w="9525">
            <a:noFill/>
            <a:miter lim="800000"/>
            <a:headEnd/>
            <a:tailEnd/>
          </a:ln>
        </p:spPr>
        <p:txBody>
          <a:bodyPr>
            <a:spAutoFit/>
          </a:bodyPr>
          <a:lstStyle/>
          <a:p>
            <a:pPr eaLnBrk="0" hangingPunct="0"/>
            <a:r>
              <a:rPr kumimoji="0" lang="zh-TW" altLang="en-US" b="1"/>
              <a:t>內部客戶</a:t>
            </a:r>
          </a:p>
        </p:txBody>
      </p:sp>
      <p:sp>
        <p:nvSpPr>
          <p:cNvPr id="74774" name="文字方塊 27"/>
          <p:cNvSpPr txBox="1">
            <a:spLocks noChangeArrowheads="1"/>
          </p:cNvSpPr>
          <p:nvPr/>
        </p:nvSpPr>
        <p:spPr bwMode="auto">
          <a:xfrm>
            <a:off x="304800" y="4343400"/>
            <a:ext cx="1524000" cy="646113"/>
          </a:xfrm>
          <a:prstGeom prst="rect">
            <a:avLst/>
          </a:prstGeom>
          <a:noFill/>
          <a:ln w="9525">
            <a:noFill/>
            <a:miter lim="800000"/>
            <a:headEnd/>
            <a:tailEnd/>
          </a:ln>
        </p:spPr>
        <p:txBody>
          <a:bodyPr>
            <a:spAutoFit/>
          </a:bodyPr>
          <a:lstStyle/>
          <a:p>
            <a:pPr eaLnBrk="0" hangingPunct="0"/>
            <a:r>
              <a:rPr kumimoji="0" lang="en-US" altLang="zh-TW" b="1"/>
              <a:t>HR</a:t>
            </a:r>
            <a:r>
              <a:rPr kumimoji="0" lang="zh-TW" altLang="en-US" b="1"/>
              <a:t> 作業流程</a:t>
            </a:r>
            <a:endParaRPr kumimoji="0" lang="en-US" altLang="zh-TW" b="1"/>
          </a:p>
        </p:txBody>
      </p:sp>
      <p:sp>
        <p:nvSpPr>
          <p:cNvPr id="74775" name="文字方塊 28"/>
          <p:cNvSpPr txBox="1">
            <a:spLocks noChangeArrowheads="1"/>
          </p:cNvSpPr>
          <p:nvPr/>
        </p:nvSpPr>
        <p:spPr bwMode="auto">
          <a:xfrm>
            <a:off x="304800" y="6059488"/>
            <a:ext cx="1524000" cy="369887"/>
          </a:xfrm>
          <a:prstGeom prst="rect">
            <a:avLst/>
          </a:prstGeom>
          <a:noFill/>
          <a:ln w="9525">
            <a:noFill/>
            <a:miter lim="800000"/>
            <a:headEnd/>
            <a:tailEnd/>
          </a:ln>
        </p:spPr>
        <p:txBody>
          <a:bodyPr>
            <a:spAutoFit/>
          </a:bodyPr>
          <a:lstStyle/>
          <a:p>
            <a:pPr eaLnBrk="0" hangingPunct="0"/>
            <a:r>
              <a:rPr kumimoji="0" lang="zh-TW" altLang="en-US" b="1"/>
              <a:t>學習與成長</a:t>
            </a:r>
          </a:p>
        </p:txBody>
      </p:sp>
      <p:sp>
        <p:nvSpPr>
          <p:cNvPr id="42008" name="文字方塊 29"/>
          <p:cNvSpPr txBox="1">
            <a:spLocks noChangeArrowheads="1"/>
          </p:cNvSpPr>
          <p:nvPr/>
        </p:nvSpPr>
        <p:spPr bwMode="auto">
          <a:xfrm>
            <a:off x="3657600" y="990600"/>
            <a:ext cx="3276600" cy="369888"/>
          </a:xfrm>
          <a:prstGeom prst="rect">
            <a:avLst/>
          </a:prstGeom>
          <a:noFill/>
          <a:ln w="9525">
            <a:noFill/>
            <a:miter lim="800000"/>
            <a:headEnd/>
            <a:tailEnd/>
          </a:ln>
        </p:spPr>
        <p:txBody>
          <a:bodyPr>
            <a:spAutoFit/>
          </a:bodyPr>
          <a:lstStyle/>
          <a:p>
            <a:pPr algn="ctr" eaLnBrk="0" hangingPunct="0">
              <a:defRPr/>
            </a:pPr>
            <a:r>
              <a:rPr kumimoji="0" lang="zh-TW" altLang="en-US" b="1" dirty="0">
                <a:solidFill>
                  <a:schemeClr val="accent4">
                    <a:lumMod val="10000"/>
                  </a:schemeClr>
                </a:solidFill>
                <a:effectLst>
                  <a:outerShdw blurRad="38100" dist="38100" dir="2700000" algn="tl">
                    <a:srgbClr val="000000">
                      <a:alpha val="43137"/>
                    </a:srgbClr>
                  </a:outerShdw>
                </a:effectLst>
                <a:latin typeface="微軟正黑體" pitchFamily="34" charset="-120"/>
                <a:ea typeface="微軟正黑體" pitchFamily="34" charset="-120"/>
              </a:rPr>
              <a:t>長期股東利得</a:t>
            </a:r>
            <a:endParaRPr kumimoji="0" lang="zh-TW" altLang="en-US" b="1" dirty="0">
              <a:latin typeface="微軟正黑體" pitchFamily="34" charset="-120"/>
              <a:ea typeface="微軟正黑體" pitchFamily="34" charset="-120"/>
            </a:endParaRPr>
          </a:p>
        </p:txBody>
      </p:sp>
      <p:sp>
        <p:nvSpPr>
          <p:cNvPr id="74777" name="文字方塊 30"/>
          <p:cNvSpPr txBox="1">
            <a:spLocks noChangeArrowheads="1"/>
          </p:cNvSpPr>
          <p:nvPr/>
        </p:nvSpPr>
        <p:spPr bwMode="auto">
          <a:xfrm>
            <a:off x="2030413" y="1809750"/>
            <a:ext cx="3352800" cy="400050"/>
          </a:xfrm>
          <a:prstGeom prst="rect">
            <a:avLst/>
          </a:prstGeom>
          <a:noFill/>
          <a:ln w="9525">
            <a:noFill/>
            <a:miter lim="800000"/>
            <a:headEnd/>
            <a:tailEnd/>
          </a:ln>
        </p:spPr>
        <p:txBody>
          <a:bodyPr>
            <a:spAutoFit/>
          </a:bodyPr>
          <a:lstStyle/>
          <a:p>
            <a:pPr algn="ctr" eaLnBrk="0" hangingPunct="0"/>
            <a:r>
              <a:rPr kumimoji="0" lang="en-US" altLang="zh-TW" sz="2000" b="1"/>
              <a:t>HR</a:t>
            </a:r>
            <a:r>
              <a:rPr kumimoji="0" lang="zh-TW" altLang="en-US" sz="2000" b="1"/>
              <a:t> 效率最佳化</a:t>
            </a:r>
          </a:p>
        </p:txBody>
      </p:sp>
      <p:sp>
        <p:nvSpPr>
          <p:cNvPr id="74778" name="文字方塊 31"/>
          <p:cNvSpPr txBox="1">
            <a:spLocks noChangeArrowheads="1"/>
          </p:cNvSpPr>
          <p:nvPr/>
        </p:nvSpPr>
        <p:spPr bwMode="auto">
          <a:xfrm>
            <a:off x="5257800" y="1809750"/>
            <a:ext cx="3505200" cy="400050"/>
          </a:xfrm>
          <a:prstGeom prst="rect">
            <a:avLst/>
          </a:prstGeom>
          <a:noFill/>
          <a:ln w="9525">
            <a:noFill/>
            <a:miter lim="800000"/>
            <a:headEnd/>
            <a:tailEnd/>
          </a:ln>
        </p:spPr>
        <p:txBody>
          <a:bodyPr>
            <a:spAutoFit/>
          </a:bodyPr>
          <a:lstStyle/>
          <a:p>
            <a:pPr algn="ctr" eaLnBrk="0" hangingPunct="0"/>
            <a:r>
              <a:rPr kumimoji="0" lang="zh-TW" altLang="en-US" sz="2000" b="1"/>
              <a:t>強化人員及組織效率</a:t>
            </a:r>
          </a:p>
        </p:txBody>
      </p:sp>
      <p:sp>
        <p:nvSpPr>
          <p:cNvPr id="31" name="向上箭號 30"/>
          <p:cNvSpPr/>
          <p:nvPr/>
        </p:nvSpPr>
        <p:spPr bwMode="auto">
          <a:xfrm>
            <a:off x="2895600" y="2514600"/>
            <a:ext cx="609600" cy="3048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3" name="向上箭號 32"/>
          <p:cNvSpPr/>
          <p:nvPr/>
        </p:nvSpPr>
        <p:spPr bwMode="auto">
          <a:xfrm>
            <a:off x="6400800" y="2514600"/>
            <a:ext cx="609600" cy="3048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4" name="向上箭號 33"/>
          <p:cNvSpPr/>
          <p:nvPr/>
        </p:nvSpPr>
        <p:spPr bwMode="auto">
          <a:xfrm>
            <a:off x="30480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5" name="向上箭號 34"/>
          <p:cNvSpPr/>
          <p:nvPr/>
        </p:nvSpPr>
        <p:spPr bwMode="auto">
          <a:xfrm>
            <a:off x="54102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6" name="向上箭號 35"/>
          <p:cNvSpPr/>
          <p:nvPr/>
        </p:nvSpPr>
        <p:spPr bwMode="auto">
          <a:xfrm>
            <a:off x="7315200" y="3886200"/>
            <a:ext cx="609600" cy="3810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8" name="向上箭號 37"/>
          <p:cNvSpPr/>
          <p:nvPr/>
        </p:nvSpPr>
        <p:spPr bwMode="auto">
          <a:xfrm>
            <a:off x="28956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39" name="向上箭號 38"/>
          <p:cNvSpPr/>
          <p:nvPr/>
        </p:nvSpPr>
        <p:spPr bwMode="auto">
          <a:xfrm>
            <a:off x="54102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40" name="向上箭號 39"/>
          <p:cNvSpPr/>
          <p:nvPr/>
        </p:nvSpPr>
        <p:spPr bwMode="auto">
          <a:xfrm>
            <a:off x="7543800" y="5334000"/>
            <a:ext cx="609600" cy="457200"/>
          </a:xfrm>
          <a:prstGeom prst="up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a:ea typeface="新細明體" charset="-120"/>
            </a:endParaRPr>
          </a:p>
        </p:txBody>
      </p:sp>
      <p:sp>
        <p:nvSpPr>
          <p:cNvPr id="74787" name="文字方塊 42"/>
          <p:cNvSpPr txBox="1">
            <a:spLocks noChangeArrowheads="1"/>
          </p:cNvSpPr>
          <p:nvPr/>
        </p:nvSpPr>
        <p:spPr bwMode="auto">
          <a:xfrm>
            <a:off x="2114550" y="2971800"/>
            <a:ext cx="2133600" cy="307975"/>
          </a:xfrm>
          <a:prstGeom prst="rect">
            <a:avLst/>
          </a:prstGeom>
          <a:noFill/>
          <a:ln w="9525">
            <a:noFill/>
            <a:miter lim="800000"/>
            <a:headEnd/>
            <a:tailEnd/>
          </a:ln>
        </p:spPr>
        <p:txBody>
          <a:bodyPr>
            <a:spAutoFit/>
          </a:bodyPr>
          <a:lstStyle/>
          <a:p>
            <a:pPr algn="ctr" eaLnBrk="0" hangingPunct="0"/>
            <a:r>
              <a:rPr kumimoji="0" lang="zh-TW" altLang="en-US" sz="1400" b="1" dirty="0">
                <a:solidFill>
                  <a:schemeClr val="bg1"/>
                </a:solidFill>
              </a:rPr>
              <a:t>發展正向的工作環境</a:t>
            </a:r>
          </a:p>
        </p:txBody>
      </p:sp>
      <p:sp>
        <p:nvSpPr>
          <p:cNvPr id="74788" name="文字方塊 44"/>
          <p:cNvSpPr txBox="1">
            <a:spLocks noChangeArrowheads="1"/>
          </p:cNvSpPr>
          <p:nvPr/>
        </p:nvSpPr>
        <p:spPr bwMode="auto">
          <a:xfrm>
            <a:off x="4800600" y="2895600"/>
            <a:ext cx="1865313" cy="523875"/>
          </a:xfrm>
          <a:prstGeom prst="rect">
            <a:avLst/>
          </a:prstGeom>
          <a:noFill/>
          <a:ln w="9525">
            <a:noFill/>
            <a:miter lim="800000"/>
            <a:headEnd/>
            <a:tailEnd/>
          </a:ln>
        </p:spPr>
        <p:txBody>
          <a:bodyPr>
            <a:spAutoFit/>
          </a:bodyPr>
          <a:lstStyle/>
          <a:p>
            <a:pPr algn="ctr" eaLnBrk="0" hangingPunct="0"/>
            <a:r>
              <a:rPr kumimoji="0" lang="zh-TW" altLang="en-US" sz="1400" b="1" dirty="0">
                <a:solidFill>
                  <a:schemeClr val="bg1"/>
                </a:solidFill>
              </a:rPr>
              <a:t>提供高品質的</a:t>
            </a:r>
            <a:r>
              <a:rPr kumimoji="0" lang="en-US" altLang="zh-TW" sz="1400" b="1" dirty="0">
                <a:solidFill>
                  <a:schemeClr val="bg1"/>
                </a:solidFill>
              </a:rPr>
              <a:t>HR</a:t>
            </a:r>
          </a:p>
          <a:p>
            <a:pPr algn="ctr" eaLnBrk="0" hangingPunct="0"/>
            <a:r>
              <a:rPr kumimoji="0" lang="zh-TW" altLang="en-US" sz="1400" b="1" dirty="0">
                <a:solidFill>
                  <a:schemeClr val="bg1"/>
                </a:solidFill>
              </a:rPr>
              <a:t>服務</a:t>
            </a:r>
          </a:p>
        </p:txBody>
      </p:sp>
      <p:sp>
        <p:nvSpPr>
          <p:cNvPr id="74789" name="矩形 48"/>
          <p:cNvSpPr>
            <a:spLocks noChangeArrowheads="1"/>
          </p:cNvSpPr>
          <p:nvPr/>
        </p:nvSpPr>
        <p:spPr bwMode="auto">
          <a:xfrm>
            <a:off x="2667000" y="4429125"/>
            <a:ext cx="1371600" cy="523875"/>
          </a:xfrm>
          <a:prstGeom prst="rect">
            <a:avLst/>
          </a:prstGeom>
          <a:noFill/>
          <a:ln w="9525">
            <a:noFill/>
            <a:miter lim="800000"/>
            <a:headEnd/>
            <a:tailEnd/>
          </a:ln>
        </p:spPr>
        <p:txBody>
          <a:bodyPr>
            <a:spAutoFit/>
          </a:bodyPr>
          <a:lstStyle/>
          <a:p>
            <a:pPr algn="ctr" eaLnBrk="0" hangingPunct="0"/>
            <a:r>
              <a:rPr kumimoji="0" lang="zh-TW" altLang="en-US" sz="1400" b="1" dirty="0">
                <a:solidFill>
                  <a:schemeClr val="bg1"/>
                </a:solidFill>
              </a:rPr>
              <a:t>達成高效率的</a:t>
            </a:r>
            <a:r>
              <a:rPr kumimoji="0" lang="en-US" altLang="zh-TW" sz="1400" b="1" dirty="0">
                <a:solidFill>
                  <a:schemeClr val="bg1"/>
                </a:solidFill>
              </a:rPr>
              <a:t> HR </a:t>
            </a:r>
            <a:r>
              <a:rPr kumimoji="0" lang="zh-TW" altLang="en-US" sz="1400" b="1" dirty="0">
                <a:solidFill>
                  <a:schemeClr val="bg1"/>
                </a:solidFill>
              </a:rPr>
              <a:t>作業流程</a:t>
            </a:r>
            <a:endParaRPr kumimoji="0" lang="zh-TW" altLang="en-US" sz="1400" dirty="0">
              <a:solidFill>
                <a:schemeClr val="bg1"/>
              </a:solidFill>
            </a:endParaRPr>
          </a:p>
        </p:txBody>
      </p:sp>
      <p:sp>
        <p:nvSpPr>
          <p:cNvPr id="74790" name="矩形 49"/>
          <p:cNvSpPr>
            <a:spLocks noChangeArrowheads="1"/>
          </p:cNvSpPr>
          <p:nvPr/>
        </p:nvSpPr>
        <p:spPr bwMode="auto">
          <a:xfrm>
            <a:off x="4953000" y="4429125"/>
            <a:ext cx="1524000" cy="523875"/>
          </a:xfrm>
          <a:prstGeom prst="rect">
            <a:avLst/>
          </a:prstGeom>
          <a:noFill/>
          <a:ln w="9525">
            <a:noFill/>
            <a:miter lim="800000"/>
            <a:headEnd/>
            <a:tailEnd/>
          </a:ln>
        </p:spPr>
        <p:txBody>
          <a:bodyPr>
            <a:spAutoFit/>
          </a:bodyPr>
          <a:lstStyle/>
          <a:p>
            <a:pPr algn="ctr" eaLnBrk="0" hangingPunct="0"/>
            <a:r>
              <a:rPr kumimoji="0" lang="zh-TW" altLang="en-US" sz="1400" b="1" dirty="0">
                <a:solidFill>
                  <a:schemeClr val="bg1"/>
                </a:solidFill>
              </a:rPr>
              <a:t>建立策略性員工</a:t>
            </a:r>
            <a:endParaRPr kumimoji="0" lang="en-US" altLang="zh-TW" sz="1400" b="1" dirty="0">
              <a:solidFill>
                <a:schemeClr val="bg1"/>
              </a:solidFill>
            </a:endParaRPr>
          </a:p>
          <a:p>
            <a:pPr algn="ctr" eaLnBrk="0" hangingPunct="0"/>
            <a:r>
              <a:rPr kumimoji="0" lang="zh-TW" altLang="en-US" sz="1400" b="1" dirty="0">
                <a:solidFill>
                  <a:schemeClr val="bg1"/>
                </a:solidFill>
              </a:rPr>
              <a:t>核心能力</a:t>
            </a:r>
          </a:p>
        </p:txBody>
      </p:sp>
      <p:sp>
        <p:nvSpPr>
          <p:cNvPr id="74791" name="矩形 50"/>
          <p:cNvSpPr>
            <a:spLocks noChangeArrowheads="1"/>
          </p:cNvSpPr>
          <p:nvPr/>
        </p:nvSpPr>
        <p:spPr bwMode="auto">
          <a:xfrm>
            <a:off x="6934200" y="4462463"/>
            <a:ext cx="1524000" cy="338137"/>
          </a:xfrm>
          <a:prstGeom prst="rect">
            <a:avLst/>
          </a:prstGeom>
          <a:noFill/>
          <a:ln w="9525">
            <a:noFill/>
            <a:miter lim="800000"/>
            <a:headEnd/>
            <a:tailEnd/>
          </a:ln>
        </p:spPr>
        <p:txBody>
          <a:bodyPr>
            <a:spAutoFit/>
          </a:bodyPr>
          <a:lstStyle/>
          <a:p>
            <a:pPr algn="ctr" eaLnBrk="0" hangingPunct="0"/>
            <a:r>
              <a:rPr kumimoji="0" lang="zh-TW" altLang="en-US" sz="1600" b="1" dirty="0">
                <a:solidFill>
                  <a:schemeClr val="bg1"/>
                </a:solidFill>
              </a:rPr>
              <a:t>驅策組織績效</a:t>
            </a:r>
          </a:p>
        </p:txBody>
      </p:sp>
      <p:sp>
        <p:nvSpPr>
          <p:cNvPr id="74792" name="文字方塊 52"/>
          <p:cNvSpPr txBox="1">
            <a:spLocks noChangeArrowheads="1"/>
          </p:cNvSpPr>
          <p:nvPr/>
        </p:nvSpPr>
        <p:spPr bwMode="auto">
          <a:xfrm>
            <a:off x="2398713" y="5824557"/>
            <a:ext cx="1600200" cy="461963"/>
          </a:xfrm>
          <a:prstGeom prst="rect">
            <a:avLst/>
          </a:prstGeom>
          <a:noFill/>
          <a:ln w="9525">
            <a:noFill/>
            <a:miter lim="800000"/>
            <a:headEnd/>
            <a:tailEnd/>
          </a:ln>
        </p:spPr>
        <p:txBody>
          <a:bodyPr>
            <a:spAutoFit/>
          </a:bodyPr>
          <a:lstStyle/>
          <a:p>
            <a:pPr algn="ctr" eaLnBrk="0" hangingPunct="0"/>
            <a:r>
              <a:rPr kumimoji="0" lang="zh-TW" altLang="en-US" sz="1200" b="1" dirty="0">
                <a:solidFill>
                  <a:srgbClr val="002060"/>
                </a:solidFill>
              </a:rPr>
              <a:t>發展策略性及功能性</a:t>
            </a:r>
            <a:endParaRPr kumimoji="0" lang="en-US" altLang="zh-TW" sz="1200" b="1" dirty="0">
              <a:solidFill>
                <a:srgbClr val="002060"/>
              </a:solidFill>
            </a:endParaRPr>
          </a:p>
          <a:p>
            <a:pPr algn="ctr" eaLnBrk="0" hangingPunct="0"/>
            <a:r>
              <a:rPr kumimoji="0" lang="en-US" altLang="zh-TW" sz="1200" b="1" dirty="0">
                <a:solidFill>
                  <a:srgbClr val="002060"/>
                </a:solidFill>
              </a:rPr>
              <a:t>HR</a:t>
            </a:r>
            <a:r>
              <a:rPr kumimoji="0" lang="zh-TW" altLang="en-US" sz="1200" b="1" dirty="0">
                <a:solidFill>
                  <a:srgbClr val="002060"/>
                </a:solidFill>
              </a:rPr>
              <a:t> 專業職能</a:t>
            </a:r>
            <a:endParaRPr kumimoji="0" lang="en-US" altLang="zh-TW" sz="1200" b="1" dirty="0">
              <a:solidFill>
                <a:srgbClr val="002060"/>
              </a:solidFill>
            </a:endParaRPr>
          </a:p>
        </p:txBody>
      </p:sp>
      <p:sp>
        <p:nvSpPr>
          <p:cNvPr id="74793" name="文字方塊 53"/>
          <p:cNvSpPr txBox="1">
            <a:spLocks noChangeArrowheads="1"/>
          </p:cNvSpPr>
          <p:nvPr/>
        </p:nvSpPr>
        <p:spPr bwMode="auto">
          <a:xfrm>
            <a:off x="4937125" y="5830888"/>
            <a:ext cx="1600200" cy="523875"/>
          </a:xfrm>
          <a:prstGeom prst="rect">
            <a:avLst/>
          </a:prstGeom>
          <a:noFill/>
          <a:ln w="9525">
            <a:noFill/>
            <a:miter lim="800000"/>
            <a:headEnd/>
            <a:tailEnd/>
          </a:ln>
        </p:spPr>
        <p:txBody>
          <a:bodyPr>
            <a:spAutoFit/>
          </a:bodyPr>
          <a:lstStyle/>
          <a:p>
            <a:pPr algn="ctr" eaLnBrk="0" hangingPunct="0"/>
            <a:r>
              <a:rPr kumimoji="0" lang="zh-TW" altLang="en-US" sz="1400" b="1">
                <a:solidFill>
                  <a:srgbClr val="002060"/>
                </a:solidFill>
              </a:rPr>
              <a:t>發展有利於 </a:t>
            </a:r>
            <a:r>
              <a:rPr kumimoji="0" lang="en-US" altLang="zh-TW" sz="1400" b="1">
                <a:solidFill>
                  <a:srgbClr val="002060"/>
                </a:solidFill>
              </a:rPr>
              <a:t>HR </a:t>
            </a:r>
          </a:p>
          <a:p>
            <a:pPr algn="ctr" eaLnBrk="0" hangingPunct="0"/>
            <a:r>
              <a:rPr kumimoji="0" lang="zh-TW" altLang="en-US" sz="1400" b="1">
                <a:solidFill>
                  <a:srgbClr val="002060"/>
                </a:solidFill>
              </a:rPr>
              <a:t>的文化</a:t>
            </a:r>
          </a:p>
        </p:txBody>
      </p:sp>
      <p:sp>
        <p:nvSpPr>
          <p:cNvPr id="74794" name="文字方塊 54"/>
          <p:cNvSpPr txBox="1">
            <a:spLocks noChangeArrowheads="1"/>
          </p:cNvSpPr>
          <p:nvPr/>
        </p:nvSpPr>
        <p:spPr bwMode="auto">
          <a:xfrm>
            <a:off x="7086600" y="5867400"/>
            <a:ext cx="1600200" cy="338138"/>
          </a:xfrm>
          <a:prstGeom prst="rect">
            <a:avLst/>
          </a:prstGeom>
          <a:noFill/>
          <a:ln w="9525">
            <a:noFill/>
            <a:miter lim="800000"/>
            <a:headEnd/>
            <a:tailEnd/>
          </a:ln>
        </p:spPr>
        <p:txBody>
          <a:bodyPr>
            <a:spAutoFit/>
          </a:bodyPr>
          <a:lstStyle/>
          <a:p>
            <a:pPr algn="ctr" eaLnBrk="0" hangingPunct="0"/>
            <a:r>
              <a:rPr kumimoji="0" lang="zh-TW" altLang="en-US" sz="1600" b="1">
                <a:solidFill>
                  <a:srgbClr val="002060"/>
                </a:solidFill>
              </a:rPr>
              <a:t>發展</a:t>
            </a:r>
            <a:r>
              <a:rPr kumimoji="0" lang="en-US" altLang="zh-TW" sz="1600" b="1">
                <a:solidFill>
                  <a:srgbClr val="002060"/>
                </a:solidFill>
              </a:rPr>
              <a:t> HR </a:t>
            </a:r>
            <a:r>
              <a:rPr kumimoji="0" lang="zh-TW" altLang="en-US" sz="1600" b="1">
                <a:solidFill>
                  <a:srgbClr val="002060"/>
                </a:solidFill>
              </a:rPr>
              <a:t>科技</a:t>
            </a:r>
          </a:p>
        </p:txBody>
      </p:sp>
      <p:sp>
        <p:nvSpPr>
          <p:cNvPr id="74795" name="文字方塊 44"/>
          <p:cNvSpPr txBox="1">
            <a:spLocks noChangeArrowheads="1"/>
          </p:cNvSpPr>
          <p:nvPr/>
        </p:nvSpPr>
        <p:spPr bwMode="auto">
          <a:xfrm>
            <a:off x="6629400" y="2967038"/>
            <a:ext cx="2286000" cy="523875"/>
          </a:xfrm>
          <a:prstGeom prst="rect">
            <a:avLst/>
          </a:prstGeom>
          <a:noFill/>
          <a:ln w="9525">
            <a:noFill/>
            <a:miter lim="800000"/>
            <a:headEnd/>
            <a:tailEnd/>
          </a:ln>
        </p:spPr>
        <p:txBody>
          <a:bodyPr>
            <a:spAutoFit/>
          </a:bodyPr>
          <a:lstStyle/>
          <a:p>
            <a:pPr algn="ctr" eaLnBrk="0" hangingPunct="0"/>
            <a:r>
              <a:rPr kumimoji="0" lang="zh-TW" altLang="en-US" sz="1600" b="1" dirty="0">
                <a:solidFill>
                  <a:schemeClr val="bg1"/>
                </a:solidFill>
              </a:rPr>
              <a:t>提供高效率的員工</a:t>
            </a:r>
            <a:endParaRPr kumimoji="0" lang="en-US" altLang="zh-TW" sz="1600" b="1" dirty="0">
              <a:solidFill>
                <a:schemeClr val="bg1"/>
              </a:solidFill>
            </a:endParaRPr>
          </a:p>
          <a:p>
            <a:pPr algn="ctr" eaLnBrk="0" hangingPunct="0"/>
            <a:endParaRPr kumimoji="0" lang="zh-TW" altLang="en-US" sz="12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457200" y="114300"/>
            <a:ext cx="8229600" cy="647700"/>
          </a:xfrm>
        </p:spPr>
        <p:txBody>
          <a:bodyPr/>
          <a:lstStyle/>
          <a:p>
            <a:pPr algn="ctr" eaLnBrk="1" hangingPunct="1">
              <a:defRPr/>
            </a:pPr>
            <a:r>
              <a:rPr lang="zh-TW" altLang="en-US" sz="3200" b="1" dirty="0" smtClean="0">
                <a:solidFill>
                  <a:schemeClr val="tx1"/>
                </a:solidFill>
                <a:latin typeface="微軟正黑體" pitchFamily="34" charset="-120"/>
                <a:ea typeface="微軟正黑體" pitchFamily="34" charset="-120"/>
              </a:rPr>
              <a:t>人力資源計分卡之策略地圖範例</a:t>
            </a:r>
            <a:endParaRPr lang="zh-TW" altLang="en-US" b="1" dirty="0" smtClean="0">
              <a:solidFill>
                <a:schemeClr val="tx1"/>
              </a:solidFill>
              <a:latin typeface="微軟正黑體" pitchFamily="34" charset="-120"/>
              <a:ea typeface="微軟正黑體" pitchFamily="34" charset="-120"/>
            </a:endParaRPr>
          </a:p>
        </p:txBody>
      </p:sp>
      <p:graphicFrame>
        <p:nvGraphicFramePr>
          <p:cNvPr id="2050" name="Object 4"/>
          <p:cNvGraphicFramePr>
            <a:graphicFrameLocks noChangeAspect="1"/>
          </p:cNvGraphicFramePr>
          <p:nvPr>
            <p:ph type="body" idx="1"/>
          </p:nvPr>
        </p:nvGraphicFramePr>
        <p:xfrm>
          <a:off x="266700" y="881063"/>
          <a:ext cx="8640763" cy="5573712"/>
        </p:xfrm>
        <a:graphic>
          <a:graphicData uri="http://schemas.openxmlformats.org/presentationml/2006/ole">
            <p:oleObj spid="_x0000_s1026" name="Document" r:id="rId4" imgW="5962768" imgH="3846691" progId="Word.Documen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solidFill>
                  <a:schemeClr val="tx1"/>
                </a:solidFill>
              </a:rPr>
              <a:t>人力資源績效指標的分類</a:t>
            </a:r>
            <a:endParaRPr lang="zh-TW" altLang="en-US" b="1" dirty="0">
              <a:solidFill>
                <a:schemeClr val="tx1"/>
              </a:solidFill>
            </a:endParaRPr>
          </a:p>
        </p:txBody>
      </p:sp>
      <p:graphicFrame>
        <p:nvGraphicFramePr>
          <p:cNvPr id="4" name="表格 3"/>
          <p:cNvGraphicFramePr>
            <a:graphicFrameLocks noGrp="1"/>
          </p:cNvGraphicFramePr>
          <p:nvPr/>
        </p:nvGraphicFramePr>
        <p:xfrm>
          <a:off x="785785" y="2190750"/>
          <a:ext cx="7643865" cy="3804508"/>
        </p:xfrm>
        <a:graphic>
          <a:graphicData uri="http://schemas.openxmlformats.org/drawingml/2006/table">
            <a:tbl>
              <a:tblPr/>
              <a:tblGrid>
                <a:gridCol w="1528773"/>
                <a:gridCol w="1528773"/>
                <a:gridCol w="1528773"/>
                <a:gridCol w="1528773"/>
                <a:gridCol w="1528773"/>
              </a:tblGrid>
              <a:tr h="424236">
                <a:tc rowSpan="2">
                  <a:txBody>
                    <a:bodyPr/>
                    <a:lstStyle/>
                    <a:p>
                      <a:pPr indent="114300" algn="r">
                        <a:spcAft>
                          <a:spcPts val="0"/>
                        </a:spcAft>
                      </a:pPr>
                      <a:r>
                        <a:rPr lang="en-US" sz="2000" kern="100" dirty="0">
                          <a:latin typeface="Arial"/>
                          <a:ea typeface="標楷體"/>
                          <a:cs typeface="Times New Roman"/>
                        </a:rPr>
                        <a:t>  </a:t>
                      </a:r>
                      <a:r>
                        <a:rPr lang="en-US" sz="2000" kern="100" dirty="0" smtClean="0">
                          <a:latin typeface="Arial"/>
                          <a:ea typeface="標楷體"/>
                          <a:cs typeface="Times New Roman"/>
                        </a:rPr>
                        <a:t>    </a:t>
                      </a:r>
                      <a:r>
                        <a:rPr lang="zh-TW" sz="2000" kern="100" dirty="0" smtClean="0">
                          <a:latin typeface="Arial"/>
                          <a:ea typeface="標楷體"/>
                          <a:cs typeface="Arial"/>
                        </a:rPr>
                        <a:t>評估</a:t>
                      </a:r>
                      <a:r>
                        <a:rPr lang="zh-TW" sz="2000" kern="100" dirty="0">
                          <a:latin typeface="Arial"/>
                          <a:ea typeface="標楷體"/>
                          <a:cs typeface="Arial"/>
                        </a:rPr>
                        <a:t>重點</a:t>
                      </a:r>
                      <a:endParaRPr lang="zh-TW" sz="2000" kern="100" dirty="0">
                        <a:latin typeface="Times New Roman"/>
                        <a:ea typeface="新細明體"/>
                        <a:cs typeface="Times New Roman"/>
                      </a:endParaRPr>
                    </a:p>
                    <a:p>
                      <a:pPr>
                        <a:spcAft>
                          <a:spcPts val="0"/>
                        </a:spcAft>
                      </a:pPr>
                      <a:r>
                        <a:rPr lang="zh-TW" sz="2000" kern="100" dirty="0">
                          <a:latin typeface="Arial"/>
                          <a:ea typeface="標楷體"/>
                          <a:cs typeface="Arial"/>
                        </a:rPr>
                        <a:t>評估本質</a:t>
                      </a:r>
                      <a:endParaRPr lang="zh-TW" sz="20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2">
                  <a:txBody>
                    <a:bodyPr/>
                    <a:lstStyle/>
                    <a:p>
                      <a:pPr algn="ctr">
                        <a:spcAft>
                          <a:spcPts val="0"/>
                        </a:spcAft>
                      </a:pPr>
                      <a:r>
                        <a:rPr lang="zh-TW" sz="2000" kern="100" dirty="0">
                          <a:latin typeface="Arial"/>
                          <a:ea typeface="標楷體"/>
                          <a:cs typeface="Arial"/>
                        </a:rPr>
                        <a:t>整體人力資源運用效能</a:t>
                      </a:r>
                      <a:endParaRPr lang="zh-TW" sz="20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spcAft>
                          <a:spcPts val="0"/>
                        </a:spcAft>
                      </a:pPr>
                      <a:r>
                        <a:rPr lang="zh-TW" sz="2000" kern="100" dirty="0">
                          <a:latin typeface="Arial"/>
                          <a:ea typeface="標楷體"/>
                          <a:cs typeface="Arial"/>
                        </a:rPr>
                        <a:t>個別人力資源活動效能</a:t>
                      </a:r>
                      <a:endParaRPr lang="zh-TW" sz="20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zh-TW" altLang="en-US"/>
                    </a:p>
                  </a:txBody>
                  <a:tcPr/>
                </a:tc>
              </a:tr>
              <a:tr h="424236">
                <a:tc vMerge="1">
                  <a:txBody>
                    <a:bodyPr/>
                    <a:lstStyle/>
                    <a:p>
                      <a:endParaRPr lang="zh-TW" altLang="en-US"/>
                    </a:p>
                  </a:txBody>
                  <a:tcPr/>
                </a:tc>
                <a:tc>
                  <a:txBody>
                    <a:bodyPr/>
                    <a:lstStyle/>
                    <a:p>
                      <a:pPr algn="ctr">
                        <a:spcAft>
                          <a:spcPts val="0"/>
                        </a:spcAft>
                      </a:pPr>
                      <a:r>
                        <a:rPr lang="zh-TW" sz="2000" kern="100" dirty="0">
                          <a:latin typeface="Arial"/>
                          <a:ea typeface="標楷體"/>
                          <a:cs typeface="Arial"/>
                        </a:rPr>
                        <a:t>量化指標</a:t>
                      </a:r>
                      <a:endParaRPr lang="zh-TW" sz="20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2000" kern="100">
                          <a:latin typeface="Arial"/>
                          <a:ea typeface="標楷體"/>
                          <a:cs typeface="Arial"/>
                        </a:rPr>
                        <a:t>質化指標</a:t>
                      </a:r>
                      <a:endParaRPr lang="zh-TW" sz="20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2000" kern="100">
                          <a:latin typeface="Arial"/>
                          <a:ea typeface="標楷體"/>
                          <a:cs typeface="Arial"/>
                        </a:rPr>
                        <a:t>量化指標</a:t>
                      </a:r>
                      <a:endParaRPr lang="zh-TW" sz="2000" kern="10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2000" kern="100" dirty="0">
                          <a:latin typeface="Arial"/>
                          <a:ea typeface="標楷體"/>
                          <a:cs typeface="Arial"/>
                        </a:rPr>
                        <a:t>質化指標</a:t>
                      </a:r>
                      <a:endParaRPr lang="zh-TW" sz="20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05282">
                <a:tc>
                  <a:txBody>
                    <a:bodyPr/>
                    <a:lstStyle/>
                    <a:p>
                      <a:pPr algn="ctr">
                        <a:spcAft>
                          <a:spcPts val="0"/>
                        </a:spcAft>
                      </a:pPr>
                      <a:r>
                        <a:rPr lang="zh-TW" sz="2000" kern="100" dirty="0">
                          <a:latin typeface="Arial"/>
                          <a:ea typeface="標楷體"/>
                          <a:cs typeface="Arial"/>
                        </a:rPr>
                        <a:t>過程導向</a:t>
                      </a:r>
                      <a:endParaRPr lang="zh-TW" sz="20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1800" kern="100" dirty="0">
                          <a:latin typeface="Arial"/>
                          <a:ea typeface="標楷體"/>
                          <a:cs typeface="Arial"/>
                        </a:rPr>
                        <a:t>缺勤率</a:t>
                      </a:r>
                      <a:endParaRPr lang="zh-TW" sz="2800" kern="100" dirty="0">
                        <a:latin typeface="Times New Roman"/>
                        <a:ea typeface="新細明體"/>
                        <a:cs typeface="Times New Roman"/>
                      </a:endParaRPr>
                    </a:p>
                    <a:p>
                      <a:pPr algn="ctr">
                        <a:spcAft>
                          <a:spcPts val="0"/>
                        </a:spcAft>
                      </a:pPr>
                      <a:r>
                        <a:rPr lang="zh-TW" sz="1800" kern="100" dirty="0">
                          <a:latin typeface="Arial"/>
                          <a:ea typeface="標楷體"/>
                          <a:cs typeface="Arial"/>
                        </a:rPr>
                        <a:t>流動率</a:t>
                      </a:r>
                      <a:endParaRPr lang="zh-TW" sz="2800" kern="100" dirty="0">
                        <a:latin typeface="Times New Roman"/>
                        <a:ea typeface="新細明體"/>
                        <a:cs typeface="Times New Roman"/>
                      </a:endParaRPr>
                    </a:p>
                    <a:p>
                      <a:pPr algn="ctr">
                        <a:spcAft>
                          <a:spcPts val="0"/>
                        </a:spcAft>
                      </a:pPr>
                      <a:r>
                        <a:rPr lang="zh-TW" sz="1800" kern="100" dirty="0">
                          <a:latin typeface="Arial"/>
                          <a:ea typeface="標楷體"/>
                          <a:cs typeface="Arial"/>
                        </a:rPr>
                        <a:t>抱怨率</a:t>
                      </a:r>
                      <a:endParaRPr lang="zh-TW" sz="2800" kern="100" dirty="0">
                        <a:latin typeface="Times New Roman"/>
                        <a:ea typeface="新細明體"/>
                        <a:cs typeface="Times New Roman"/>
                      </a:endParaRPr>
                    </a:p>
                    <a:p>
                      <a:pPr algn="ctr">
                        <a:spcAft>
                          <a:spcPts val="0"/>
                        </a:spcAft>
                      </a:pPr>
                      <a:r>
                        <a:rPr lang="zh-TW" sz="1800" kern="100" dirty="0">
                          <a:latin typeface="Arial"/>
                          <a:ea typeface="標楷體"/>
                          <a:cs typeface="Arial"/>
                        </a:rPr>
                        <a:t>雇用率</a:t>
                      </a:r>
                      <a:endParaRPr lang="zh-TW" sz="28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latin typeface="Arial"/>
                          <a:ea typeface="標楷體"/>
                          <a:cs typeface="Arial"/>
                        </a:rPr>
                        <a:t>創新程度</a:t>
                      </a:r>
                      <a:endParaRPr lang="zh-TW" sz="2800" kern="100" dirty="0">
                        <a:latin typeface="Times New Roman"/>
                        <a:ea typeface="新細明體"/>
                        <a:cs typeface="Times New Roman"/>
                      </a:endParaRPr>
                    </a:p>
                    <a:p>
                      <a:pPr algn="ctr">
                        <a:spcAft>
                          <a:spcPts val="0"/>
                        </a:spcAft>
                      </a:pPr>
                      <a:r>
                        <a:rPr lang="zh-TW" sz="1800" kern="100" dirty="0">
                          <a:latin typeface="Arial"/>
                          <a:ea typeface="標楷體"/>
                          <a:cs typeface="Arial"/>
                        </a:rPr>
                        <a:t>工會關係</a:t>
                      </a:r>
                      <a:endParaRPr lang="zh-TW" sz="2800" kern="100" dirty="0">
                        <a:latin typeface="Times New Roman"/>
                        <a:ea typeface="新細明體"/>
                        <a:cs typeface="Times New Roman"/>
                      </a:endParaRPr>
                    </a:p>
                    <a:p>
                      <a:pPr algn="ctr">
                        <a:spcAft>
                          <a:spcPts val="0"/>
                        </a:spcAft>
                      </a:pPr>
                      <a:r>
                        <a:rPr lang="zh-TW" sz="1800" kern="100" dirty="0">
                          <a:latin typeface="Arial"/>
                          <a:ea typeface="標楷體"/>
                          <a:cs typeface="Arial"/>
                        </a:rPr>
                        <a:t>彈性程度</a:t>
                      </a:r>
                      <a:endParaRPr lang="zh-TW" sz="28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dirty="0">
                          <a:latin typeface="Arial"/>
                          <a:ea typeface="標楷體"/>
                          <a:cs typeface="Arial"/>
                        </a:rPr>
                        <a:t>職務補缺平均時間</a:t>
                      </a:r>
                      <a:endParaRPr lang="zh-TW" sz="2000" kern="100" dirty="0">
                        <a:latin typeface="Times New Roman"/>
                        <a:ea typeface="新細明體"/>
                        <a:cs typeface="Times New Roman"/>
                      </a:endParaRPr>
                    </a:p>
                    <a:p>
                      <a:pPr algn="just">
                        <a:spcAft>
                          <a:spcPts val="0"/>
                        </a:spcAft>
                      </a:pPr>
                      <a:r>
                        <a:rPr lang="zh-TW" sz="1400" kern="100" dirty="0">
                          <a:latin typeface="Arial"/>
                          <a:ea typeface="標楷體"/>
                          <a:cs typeface="Arial"/>
                        </a:rPr>
                        <a:t>平均雇用員工成本</a:t>
                      </a:r>
                      <a:endParaRPr lang="zh-TW" sz="2000" kern="100" dirty="0">
                        <a:latin typeface="Times New Roman"/>
                        <a:ea typeface="新細明體"/>
                        <a:cs typeface="Times New Roman"/>
                      </a:endParaRPr>
                    </a:p>
                    <a:p>
                      <a:pPr algn="just">
                        <a:spcAft>
                          <a:spcPts val="0"/>
                        </a:spcAft>
                      </a:pPr>
                      <a:r>
                        <a:rPr lang="zh-TW" sz="1400" kern="100" dirty="0">
                          <a:latin typeface="Arial"/>
                          <a:ea typeface="標楷體"/>
                          <a:cs typeface="Arial"/>
                        </a:rPr>
                        <a:t>少數族群正職人員</a:t>
                      </a:r>
                      <a:endParaRPr lang="zh-TW" sz="2000" kern="100" dirty="0">
                        <a:latin typeface="Times New Roman"/>
                        <a:ea typeface="新細明體"/>
                        <a:cs typeface="Times New Roman"/>
                      </a:endParaRPr>
                    </a:p>
                    <a:p>
                      <a:pPr algn="just">
                        <a:spcAft>
                          <a:spcPts val="0"/>
                        </a:spcAft>
                      </a:pPr>
                      <a:r>
                        <a:rPr lang="zh-TW" sz="1400" kern="100" dirty="0">
                          <a:latin typeface="Arial"/>
                          <a:ea typeface="標楷體"/>
                          <a:cs typeface="Arial"/>
                        </a:rPr>
                        <a:t>員工平均受訓時間</a:t>
                      </a:r>
                      <a:endParaRPr lang="zh-TW" sz="20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dirty="0">
                          <a:latin typeface="Arial"/>
                          <a:ea typeface="標楷體"/>
                          <a:cs typeface="Arial"/>
                        </a:rPr>
                        <a:t>回應要求之時間</a:t>
                      </a:r>
                      <a:endParaRPr lang="zh-TW" sz="2000" kern="100" dirty="0">
                        <a:latin typeface="Times New Roman"/>
                        <a:ea typeface="新細明體"/>
                        <a:cs typeface="Times New Roman"/>
                      </a:endParaRPr>
                    </a:p>
                    <a:p>
                      <a:pPr algn="just">
                        <a:spcAft>
                          <a:spcPts val="0"/>
                        </a:spcAft>
                      </a:pPr>
                      <a:r>
                        <a:rPr lang="zh-TW" sz="1400" kern="100" dirty="0">
                          <a:latin typeface="Arial"/>
                          <a:ea typeface="標楷體"/>
                          <a:cs typeface="Arial"/>
                        </a:rPr>
                        <a:t>人力資源服務品質</a:t>
                      </a:r>
                      <a:endParaRPr lang="zh-TW" sz="2000" kern="100" dirty="0">
                        <a:latin typeface="Times New Roman"/>
                        <a:ea typeface="新細明體"/>
                        <a:cs typeface="Times New Roman"/>
                      </a:endParaRPr>
                    </a:p>
                    <a:p>
                      <a:pPr algn="just">
                        <a:spcAft>
                          <a:spcPts val="0"/>
                        </a:spcAft>
                      </a:pPr>
                      <a:r>
                        <a:rPr lang="zh-TW" sz="1400" kern="100" dirty="0">
                          <a:latin typeface="Arial"/>
                          <a:ea typeface="標楷體"/>
                          <a:cs typeface="Arial"/>
                        </a:rPr>
                        <a:t>人事幕僚合作程度</a:t>
                      </a:r>
                      <a:endParaRPr lang="zh-TW" sz="2000" kern="100" dirty="0">
                        <a:latin typeface="Times New Roman"/>
                        <a:ea typeface="新細明體"/>
                        <a:cs typeface="Times New Roman"/>
                      </a:endParaRPr>
                    </a:p>
                    <a:p>
                      <a:pPr algn="just">
                        <a:spcAft>
                          <a:spcPts val="0"/>
                        </a:spcAft>
                      </a:pPr>
                      <a:r>
                        <a:rPr lang="zh-TW" sz="1400" kern="100" dirty="0">
                          <a:latin typeface="Arial"/>
                          <a:ea typeface="標楷體"/>
                          <a:cs typeface="Arial"/>
                        </a:rPr>
                        <a:t>人力方案品質</a:t>
                      </a:r>
                      <a:endParaRPr lang="zh-TW" sz="20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4826">
                <a:tc>
                  <a:txBody>
                    <a:bodyPr/>
                    <a:lstStyle/>
                    <a:p>
                      <a:pPr algn="ctr">
                        <a:spcAft>
                          <a:spcPts val="0"/>
                        </a:spcAft>
                      </a:pPr>
                      <a:r>
                        <a:rPr lang="zh-TW" sz="2000" kern="100" dirty="0">
                          <a:latin typeface="Arial"/>
                          <a:ea typeface="標楷體"/>
                          <a:cs typeface="Arial"/>
                        </a:rPr>
                        <a:t>結果導向</a:t>
                      </a:r>
                      <a:endParaRPr lang="zh-TW" sz="20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zh-TW" sz="1600" kern="100" dirty="0">
                          <a:latin typeface="Arial"/>
                          <a:ea typeface="標楷體"/>
                          <a:cs typeface="Arial"/>
                        </a:rPr>
                        <a:t>員工平均收益</a:t>
                      </a:r>
                      <a:endParaRPr lang="zh-TW" sz="2400" kern="100" dirty="0">
                        <a:latin typeface="Times New Roman"/>
                        <a:ea typeface="新細明體"/>
                        <a:cs typeface="Times New Roman"/>
                      </a:endParaRPr>
                    </a:p>
                    <a:p>
                      <a:pPr algn="just">
                        <a:spcAft>
                          <a:spcPts val="0"/>
                        </a:spcAft>
                      </a:pPr>
                      <a:r>
                        <a:rPr lang="zh-TW" sz="1600" kern="100" dirty="0">
                          <a:latin typeface="Arial"/>
                          <a:ea typeface="標楷體"/>
                          <a:cs typeface="Arial"/>
                        </a:rPr>
                        <a:t>員工生產力</a:t>
                      </a:r>
                      <a:endParaRPr lang="zh-TW" sz="2400" kern="100" dirty="0">
                        <a:latin typeface="Times New Roman"/>
                        <a:ea typeface="新細明體"/>
                        <a:cs typeface="Times New Roman"/>
                      </a:endParaRPr>
                    </a:p>
                    <a:p>
                      <a:pPr algn="just">
                        <a:spcAft>
                          <a:spcPts val="0"/>
                        </a:spcAft>
                      </a:pPr>
                      <a:r>
                        <a:rPr lang="zh-TW" sz="1600" kern="100" dirty="0">
                          <a:latin typeface="Arial"/>
                          <a:ea typeface="標楷體"/>
                          <a:cs typeface="Arial"/>
                        </a:rPr>
                        <a:t>重要員工留任率</a:t>
                      </a:r>
                      <a:endParaRPr lang="zh-TW" sz="24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TW" sz="1400" kern="100" dirty="0">
                          <a:latin typeface="Arial"/>
                          <a:ea typeface="標楷體"/>
                          <a:cs typeface="Arial"/>
                        </a:rPr>
                        <a:t>員工工作士氣</a:t>
                      </a:r>
                      <a:endParaRPr lang="zh-TW" sz="2000" kern="100" dirty="0">
                        <a:latin typeface="Times New Roman"/>
                        <a:ea typeface="新細明體"/>
                        <a:cs typeface="Times New Roman"/>
                      </a:endParaRPr>
                    </a:p>
                    <a:p>
                      <a:pPr algn="l">
                        <a:spcAft>
                          <a:spcPts val="0"/>
                        </a:spcAft>
                      </a:pPr>
                      <a:r>
                        <a:rPr lang="zh-TW" sz="1400" kern="100" dirty="0">
                          <a:latin typeface="Arial"/>
                          <a:ea typeface="標楷體"/>
                          <a:cs typeface="Arial"/>
                        </a:rPr>
                        <a:t>相關人員認同程度</a:t>
                      </a:r>
                      <a:endParaRPr lang="zh-TW" sz="2000" kern="100" dirty="0">
                        <a:latin typeface="Times New Roman"/>
                        <a:ea typeface="新細明體"/>
                        <a:cs typeface="Times New Roman"/>
                      </a:endParaRPr>
                    </a:p>
                    <a:p>
                      <a:pPr algn="l">
                        <a:spcAft>
                          <a:spcPts val="0"/>
                        </a:spcAft>
                      </a:pPr>
                      <a:r>
                        <a:rPr lang="zh-TW" sz="1400" kern="100" dirty="0">
                          <a:latin typeface="Arial"/>
                          <a:ea typeface="標楷體"/>
                          <a:cs typeface="Arial"/>
                        </a:rPr>
                        <a:t>人力資源聲望</a:t>
                      </a:r>
                      <a:endParaRPr lang="zh-TW" sz="28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just">
                        <a:spcAft>
                          <a:spcPts val="0"/>
                        </a:spcAft>
                      </a:pPr>
                      <a:r>
                        <a:rPr lang="zh-TW" sz="1400" kern="100" dirty="0">
                          <a:latin typeface="Arial"/>
                          <a:ea typeface="標楷體"/>
                          <a:cs typeface="Arial"/>
                        </a:rPr>
                        <a:t>人力資源投資之附加價值</a:t>
                      </a:r>
                      <a:endParaRPr lang="zh-TW" sz="2000" kern="100" dirty="0">
                        <a:latin typeface="Times New Roman"/>
                        <a:ea typeface="新細明體"/>
                        <a:cs typeface="Times New Roman"/>
                      </a:endParaRPr>
                    </a:p>
                    <a:p>
                      <a:pPr marL="127000" indent="-127000" algn="just">
                        <a:spcAft>
                          <a:spcPts val="0"/>
                        </a:spcAft>
                      </a:pPr>
                      <a:r>
                        <a:rPr lang="zh-TW" sz="1400" kern="100" dirty="0">
                          <a:latin typeface="Arial"/>
                          <a:ea typeface="標楷體"/>
                          <a:cs typeface="Arial"/>
                        </a:rPr>
                        <a:t>每位員工之人力預算</a:t>
                      </a:r>
                      <a:endParaRPr lang="zh-TW" sz="2000" kern="100" dirty="0">
                        <a:latin typeface="Times New Roman"/>
                        <a:ea typeface="新細明體"/>
                        <a:cs typeface="Times New Roman"/>
                      </a:endParaRPr>
                    </a:p>
                    <a:p>
                      <a:pPr algn="just">
                        <a:spcAft>
                          <a:spcPts val="0"/>
                        </a:spcAft>
                      </a:pPr>
                      <a:r>
                        <a:rPr lang="zh-TW" sz="1400" kern="100" dirty="0">
                          <a:latin typeface="Arial"/>
                          <a:ea typeface="標楷體"/>
                          <a:cs typeface="Arial"/>
                        </a:rPr>
                        <a:t>人事幕僚比例</a:t>
                      </a:r>
                      <a:endParaRPr lang="zh-TW" sz="20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dirty="0">
                          <a:latin typeface="Arial"/>
                          <a:ea typeface="標楷體"/>
                          <a:cs typeface="Arial"/>
                        </a:rPr>
                        <a:t>員工滿意程度</a:t>
                      </a:r>
                      <a:endParaRPr lang="zh-TW" sz="2000" kern="100" dirty="0">
                        <a:latin typeface="Times New Roman"/>
                        <a:ea typeface="新細明體"/>
                        <a:cs typeface="Times New Roman"/>
                      </a:endParaRPr>
                    </a:p>
                    <a:p>
                      <a:pPr algn="just">
                        <a:spcAft>
                          <a:spcPts val="0"/>
                        </a:spcAft>
                      </a:pPr>
                      <a:r>
                        <a:rPr lang="zh-TW" sz="1400" kern="100" dirty="0">
                          <a:latin typeface="Arial"/>
                          <a:ea typeface="標楷體"/>
                          <a:cs typeface="Arial"/>
                        </a:rPr>
                        <a:t>直線經理滿意程度</a:t>
                      </a:r>
                      <a:endParaRPr lang="zh-TW" sz="2000" kern="100" dirty="0">
                        <a:latin typeface="Times New Roman"/>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0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sp>
        <p:nvSpPr>
          <p:cNvPr id="6" name="矩形 5"/>
          <p:cNvSpPr/>
          <p:nvPr/>
        </p:nvSpPr>
        <p:spPr>
          <a:xfrm>
            <a:off x="1888380" y="1477020"/>
            <a:ext cx="6041206" cy="523220"/>
          </a:xfrm>
          <a:prstGeom prst="rect">
            <a:avLst/>
          </a:prstGeom>
        </p:spPr>
        <p:txBody>
          <a:bodyPr wrap="none">
            <a:spAutoFit/>
          </a:bodyPr>
          <a:lstStyle/>
          <a:p>
            <a:pPr algn="ctr"/>
            <a:r>
              <a:rPr lang="en-US" sz="2800" dirty="0" smtClean="0"/>
              <a:t>(Bird &amp; </a:t>
            </a:r>
            <a:r>
              <a:rPr lang="en-US" sz="2800" dirty="0" err="1" smtClean="0"/>
              <a:t>Beechler</a:t>
            </a:r>
            <a:r>
              <a:rPr lang="en-US" sz="2800" dirty="0" smtClean="0"/>
              <a:t>, 1995; Gomez-Mejia, 1998)</a:t>
            </a:r>
            <a:endParaRPr lang="zh-TW"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857356" y="162794"/>
          <a:ext cx="7072362" cy="6552354"/>
        </p:xfrm>
        <a:graphic>
          <a:graphicData uri="http://schemas.openxmlformats.org/drawingml/2006/table">
            <a:tbl>
              <a:tblPr/>
              <a:tblGrid>
                <a:gridCol w="2117441"/>
                <a:gridCol w="1729582"/>
                <a:gridCol w="3225339"/>
              </a:tblGrid>
              <a:tr h="274557">
                <a:tc>
                  <a:txBody>
                    <a:bodyPr/>
                    <a:lstStyle/>
                    <a:p>
                      <a:pPr algn="ctr">
                        <a:spcAft>
                          <a:spcPts val="0"/>
                        </a:spcAft>
                      </a:pPr>
                      <a:r>
                        <a:rPr lang="zh-TW" sz="2000" kern="100" dirty="0">
                          <a:latin typeface="Arial"/>
                          <a:ea typeface="標楷體"/>
                          <a:cs typeface="Arial"/>
                        </a:rPr>
                        <a:t>概念性構面</a:t>
                      </a:r>
                      <a:endParaRPr lang="zh-TW" sz="2000" kern="100" dirty="0">
                        <a:latin typeface="Times New Roman"/>
                        <a:ea typeface="新細明體"/>
                        <a:cs typeface="Times New Roman"/>
                      </a:endParaRPr>
                    </a:p>
                  </a:txBody>
                  <a:tcPr marL="15100" marR="15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2000" kern="100" dirty="0">
                          <a:latin typeface="Arial"/>
                          <a:ea typeface="標楷體"/>
                          <a:cs typeface="Arial"/>
                        </a:rPr>
                        <a:t>衡量構面</a:t>
                      </a:r>
                      <a:endParaRPr lang="zh-TW" sz="2000" kern="100" dirty="0">
                        <a:latin typeface="Times New Roman"/>
                        <a:ea typeface="新細明體"/>
                        <a:cs typeface="Times New Roman"/>
                      </a:endParaRPr>
                    </a:p>
                  </a:txBody>
                  <a:tcPr marL="15100" marR="15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2000" kern="100" dirty="0">
                          <a:latin typeface="Arial"/>
                          <a:ea typeface="標楷體"/>
                          <a:cs typeface="Arial"/>
                        </a:rPr>
                        <a:t>衡量指標要素</a:t>
                      </a:r>
                      <a:endParaRPr lang="zh-TW" sz="20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rowSpan="17">
                  <a:txBody>
                    <a:bodyPr/>
                    <a:lstStyle/>
                    <a:p>
                      <a:pPr algn="ctr">
                        <a:spcAft>
                          <a:spcPts val="0"/>
                        </a:spcAft>
                      </a:pPr>
                      <a:r>
                        <a:rPr lang="zh-TW" sz="1400" kern="100" dirty="0">
                          <a:latin typeface="Arial"/>
                          <a:ea typeface="標楷體"/>
                          <a:cs typeface="Arial"/>
                        </a:rPr>
                        <a:t>策</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略</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性</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人</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力</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資</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源</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管</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理</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效</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能</a:t>
                      </a:r>
                      <a:endParaRPr lang="zh-TW" sz="1400" kern="100" dirty="0">
                        <a:latin typeface="Times New Roman"/>
                        <a:ea typeface="新細明體"/>
                        <a:cs typeface="Times New Roman"/>
                      </a:endParaRPr>
                    </a:p>
                  </a:txBody>
                  <a:tcPr marL="15100" marR="15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11">
                  <a:txBody>
                    <a:bodyPr/>
                    <a:lstStyle/>
                    <a:p>
                      <a:pPr algn="ctr">
                        <a:spcAft>
                          <a:spcPts val="0"/>
                        </a:spcAft>
                      </a:pPr>
                      <a:r>
                        <a:rPr lang="zh-TW" sz="1400" kern="100" dirty="0">
                          <a:latin typeface="Arial"/>
                          <a:ea typeface="標楷體"/>
                          <a:cs typeface="Arial"/>
                        </a:rPr>
                        <a:t>人力規劃及策略</a:t>
                      </a:r>
                      <a:endParaRPr lang="zh-TW" sz="1400" kern="100" dirty="0">
                        <a:latin typeface="Times New Roman"/>
                        <a:ea typeface="新細明體"/>
                        <a:cs typeface="Times New Roman"/>
                      </a:endParaRPr>
                    </a:p>
                  </a:txBody>
                  <a:tcPr marL="15100" marR="15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zh-TW" sz="1400" kern="100" dirty="0">
                          <a:latin typeface="Arial"/>
                          <a:ea typeface="標楷體"/>
                          <a:cs typeface="Arial"/>
                        </a:rPr>
                        <a:t>績效評估系統</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人力資源規劃</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管理與執行發展</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經理人續承及發展計劃</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人力策略及政策形成</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a:latin typeface="Arial"/>
                          <a:ea typeface="標楷體"/>
                          <a:cs typeface="Arial"/>
                        </a:rPr>
                        <a:t>員工及管理者溝通</a:t>
                      </a:r>
                      <a:endParaRPr lang="zh-TW" sz="1800" kern="10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員工生涯規劃及發展</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組織設計及發展</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策略規劃參與</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國際員工發展</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人力資源管理系統與組織文化配適</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rowSpan="6">
                  <a:txBody>
                    <a:bodyPr/>
                    <a:lstStyle/>
                    <a:p>
                      <a:pPr algn="ctr">
                        <a:spcAft>
                          <a:spcPts val="0"/>
                        </a:spcAft>
                      </a:pPr>
                      <a:r>
                        <a:rPr lang="zh-TW" sz="1400" kern="100" dirty="0">
                          <a:latin typeface="Arial"/>
                          <a:ea typeface="標楷體"/>
                          <a:cs typeface="Arial"/>
                        </a:rPr>
                        <a:t>團隊能力</a:t>
                      </a:r>
                      <a:endParaRPr lang="zh-TW" sz="1400" kern="100" dirty="0">
                        <a:latin typeface="Times New Roman"/>
                        <a:ea typeface="新細明體"/>
                        <a:cs typeface="Times New Roman"/>
                      </a:endParaRPr>
                    </a:p>
                  </a:txBody>
                  <a:tcPr marL="15100" marR="15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zh-TW" sz="1400" kern="100" dirty="0">
                          <a:latin typeface="Arial"/>
                          <a:ea typeface="標楷體"/>
                          <a:cs typeface="Arial"/>
                        </a:rPr>
                        <a:t>訓練管理效率</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員工抱怨系統</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員工協助方案</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團隊工作設計</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員工參與與授權</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員工生產力及產出品質</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rowSpan="12">
                  <a:txBody>
                    <a:bodyPr/>
                    <a:lstStyle/>
                    <a:p>
                      <a:pPr algn="ctr">
                        <a:spcAft>
                          <a:spcPts val="0"/>
                        </a:spcAft>
                      </a:pPr>
                      <a:r>
                        <a:rPr lang="zh-TW" sz="1400" kern="100" dirty="0">
                          <a:latin typeface="Arial"/>
                          <a:ea typeface="標楷體"/>
                          <a:cs typeface="Arial"/>
                        </a:rPr>
                        <a:t>技</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術</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性</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人</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力</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資</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源</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管</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理</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效</a:t>
                      </a:r>
                      <a:endParaRPr lang="zh-TW" sz="1400" kern="100" dirty="0">
                        <a:latin typeface="Times New Roman"/>
                        <a:ea typeface="新細明體"/>
                        <a:cs typeface="Times New Roman"/>
                      </a:endParaRPr>
                    </a:p>
                    <a:p>
                      <a:pPr algn="ctr">
                        <a:spcAft>
                          <a:spcPts val="0"/>
                        </a:spcAft>
                      </a:pPr>
                      <a:r>
                        <a:rPr lang="zh-TW" sz="1400" kern="100" dirty="0">
                          <a:latin typeface="Arial"/>
                          <a:ea typeface="標楷體"/>
                          <a:cs typeface="Arial"/>
                        </a:rPr>
                        <a:t>能</a:t>
                      </a:r>
                      <a:endParaRPr lang="zh-TW" sz="1400" kern="100" dirty="0">
                        <a:latin typeface="Times New Roman"/>
                        <a:ea typeface="新細明體"/>
                        <a:cs typeface="Times New Roman"/>
                      </a:endParaRPr>
                    </a:p>
                  </a:txBody>
                  <a:tcPr marL="15100" marR="15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7">
                  <a:txBody>
                    <a:bodyPr/>
                    <a:lstStyle/>
                    <a:p>
                      <a:pPr algn="ctr">
                        <a:spcAft>
                          <a:spcPts val="0"/>
                        </a:spcAft>
                      </a:pPr>
                      <a:r>
                        <a:rPr lang="zh-TW" sz="1400" kern="100" dirty="0">
                          <a:latin typeface="Arial"/>
                          <a:ea typeface="標楷體"/>
                          <a:cs typeface="Arial"/>
                        </a:rPr>
                        <a:t>人員工作配適</a:t>
                      </a:r>
                      <a:endParaRPr lang="zh-TW" sz="1400" kern="100" dirty="0">
                        <a:latin typeface="Times New Roman"/>
                        <a:ea typeface="新細明體"/>
                        <a:cs typeface="Times New Roman"/>
                      </a:endParaRPr>
                    </a:p>
                  </a:txBody>
                  <a:tcPr marL="15100" marR="15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zh-TW" sz="1400" kern="100" dirty="0">
                          <a:latin typeface="Arial"/>
                          <a:ea typeface="標楷體"/>
                          <a:cs typeface="Arial"/>
                        </a:rPr>
                        <a:t>人事成本管理</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招募測驗</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人力資源資訊系統</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工作配置</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變革管理</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補缺人工數</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工作說明書及規範</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rowSpan="5">
                  <a:txBody>
                    <a:bodyPr/>
                    <a:lstStyle/>
                    <a:p>
                      <a:pPr algn="ctr">
                        <a:spcAft>
                          <a:spcPts val="0"/>
                        </a:spcAft>
                      </a:pPr>
                      <a:r>
                        <a:rPr lang="zh-TW" sz="1400" kern="100" dirty="0">
                          <a:latin typeface="Arial"/>
                          <a:ea typeface="標楷體"/>
                          <a:cs typeface="Arial"/>
                        </a:rPr>
                        <a:t>訓練及</a:t>
                      </a:r>
                      <a:r>
                        <a:rPr lang="zh-TW" sz="1400" kern="100" dirty="0" smtClean="0">
                          <a:latin typeface="Arial"/>
                          <a:ea typeface="標楷體"/>
                          <a:cs typeface="Arial"/>
                        </a:rPr>
                        <a:t>產業關係</a:t>
                      </a:r>
                      <a:endParaRPr lang="zh-TW" sz="1400" kern="100" dirty="0">
                        <a:latin typeface="Times New Roman"/>
                        <a:ea typeface="新細明體"/>
                        <a:cs typeface="Times New Roman"/>
                      </a:endParaRPr>
                    </a:p>
                  </a:txBody>
                  <a:tcPr marL="15100" marR="15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zh-TW" sz="1400" kern="100" dirty="0">
                          <a:latin typeface="Arial"/>
                          <a:ea typeface="標楷體"/>
                          <a:cs typeface="Arial"/>
                        </a:rPr>
                        <a:t>招募及訓練</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安全及健康</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員工教育及訓練</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190">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a:latin typeface="Arial"/>
                          <a:ea typeface="標楷體"/>
                          <a:cs typeface="Arial"/>
                        </a:rPr>
                        <a:t>退休策略</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74">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400" kern="100" dirty="0" smtClean="0">
                          <a:latin typeface="Arial"/>
                          <a:ea typeface="標楷體"/>
                          <a:cs typeface="Arial"/>
                        </a:rPr>
                        <a:t>員工產業</a:t>
                      </a:r>
                      <a:r>
                        <a:rPr lang="zh-TW" sz="1400" kern="100" dirty="0">
                          <a:latin typeface="Arial"/>
                          <a:ea typeface="標楷體"/>
                          <a:cs typeface="Arial"/>
                        </a:rPr>
                        <a:t>關係</a:t>
                      </a:r>
                      <a:endParaRPr lang="zh-TW" sz="1800" kern="100" dirty="0">
                        <a:latin typeface="Times New Roman"/>
                        <a:ea typeface="新細明體"/>
                        <a:cs typeface="Times New Roman"/>
                      </a:endParaRPr>
                    </a:p>
                  </a:txBody>
                  <a:tcPr marL="15100" marR="15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sp>
        <p:nvSpPr>
          <p:cNvPr id="6" name="矩形 5"/>
          <p:cNvSpPr/>
          <p:nvPr/>
        </p:nvSpPr>
        <p:spPr>
          <a:xfrm>
            <a:off x="214282" y="500042"/>
            <a:ext cx="1643074" cy="3108543"/>
          </a:xfrm>
          <a:prstGeom prst="rect">
            <a:avLst/>
          </a:prstGeom>
        </p:spPr>
        <p:txBody>
          <a:bodyPr wrap="square">
            <a:spAutoFit/>
          </a:bodyPr>
          <a:lstStyle/>
          <a:p>
            <a:r>
              <a:rPr lang="zh-TW" altLang="en-US" sz="2800" b="1" dirty="0" smtClean="0">
                <a:latin typeface="+mj-ea"/>
                <a:ea typeface="+mj-ea"/>
              </a:rPr>
              <a:t>人力資源績效指標的分類</a:t>
            </a:r>
            <a:endParaRPr lang="en-US" altLang="zh-TW" sz="2800" b="1" dirty="0" smtClean="0">
              <a:latin typeface="+mj-ea"/>
              <a:ea typeface="+mj-ea"/>
            </a:endParaRPr>
          </a:p>
          <a:p>
            <a:r>
              <a:rPr lang="en-US" altLang="zh-TW" sz="2800" b="1" dirty="0" smtClean="0">
                <a:latin typeface="+mj-ea"/>
                <a:ea typeface="+mj-ea"/>
              </a:rPr>
              <a:t>(</a:t>
            </a:r>
            <a:r>
              <a:rPr lang="en-US" sz="2800" dirty="0" err="1" smtClean="0"/>
              <a:t>Huselid</a:t>
            </a:r>
            <a:r>
              <a:rPr lang="en-US" sz="2800" dirty="0" smtClean="0"/>
              <a:t>, Jackson &amp; Schuler, 1997).</a:t>
            </a:r>
            <a:endParaRPr lang="zh-TW" altLang="en-US" sz="2800" dirty="0">
              <a:latin typeface="+mj-ea"/>
              <a:ea typeface="+mj-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654032"/>
          </a:xfrm>
        </p:spPr>
        <p:txBody>
          <a:bodyPr>
            <a:normAutofit fontScale="90000"/>
          </a:bodyPr>
          <a:lstStyle/>
          <a:p>
            <a:pPr algn="ctr"/>
            <a:r>
              <a:rPr lang="zh-TW" altLang="en-US" b="1" dirty="0" smtClean="0">
                <a:solidFill>
                  <a:schemeClr val="tx1"/>
                </a:solidFill>
              </a:rPr>
              <a:t>人力資源績效指標的分類 </a:t>
            </a:r>
            <a:r>
              <a:rPr lang="en-US" altLang="zh-TW" sz="2700" b="1" dirty="0" smtClean="0">
                <a:solidFill>
                  <a:schemeClr val="tx1"/>
                </a:solidFill>
              </a:rPr>
              <a:t>(</a:t>
            </a:r>
            <a:r>
              <a:rPr lang="zh-TW" altLang="en-US" sz="2700" b="1" dirty="0" smtClean="0">
                <a:solidFill>
                  <a:schemeClr val="tx1"/>
                </a:solidFill>
              </a:rPr>
              <a:t>黃英忠</a:t>
            </a:r>
            <a:r>
              <a:rPr lang="en-US" altLang="zh-TW" sz="2700" b="1" dirty="0" smtClean="0">
                <a:solidFill>
                  <a:schemeClr val="tx1"/>
                </a:solidFill>
              </a:rPr>
              <a:t>, 1994)</a:t>
            </a:r>
            <a:endParaRPr lang="zh-TW" altLang="en-US" dirty="0"/>
          </a:p>
        </p:txBody>
      </p:sp>
      <p:graphicFrame>
        <p:nvGraphicFramePr>
          <p:cNvPr id="4" name="表格 3"/>
          <p:cNvGraphicFramePr>
            <a:graphicFrameLocks noGrp="1"/>
          </p:cNvGraphicFramePr>
          <p:nvPr/>
        </p:nvGraphicFramePr>
        <p:xfrm>
          <a:off x="1428728" y="1071546"/>
          <a:ext cx="6500858" cy="5344277"/>
        </p:xfrm>
        <a:graphic>
          <a:graphicData uri="http://schemas.openxmlformats.org/drawingml/2006/table">
            <a:tbl>
              <a:tblPr/>
              <a:tblGrid>
                <a:gridCol w="3250429"/>
                <a:gridCol w="3250429"/>
              </a:tblGrid>
              <a:tr h="151709">
                <a:tc gridSpan="2">
                  <a:txBody>
                    <a:bodyPr/>
                    <a:lstStyle/>
                    <a:p>
                      <a:pPr algn="ctr">
                        <a:spcAft>
                          <a:spcPts val="0"/>
                        </a:spcAft>
                      </a:pPr>
                      <a:r>
                        <a:rPr lang="zh-TW" sz="2800" kern="100" dirty="0">
                          <a:latin typeface="Arial"/>
                          <a:ea typeface="標楷體"/>
                          <a:cs typeface="Arial"/>
                        </a:rPr>
                        <a:t>人力資源體系</a:t>
                      </a:r>
                      <a:endParaRPr lang="zh-TW" sz="2800" kern="100" dirty="0">
                        <a:latin typeface="Times New Roman"/>
                        <a:ea typeface="新細明體"/>
                        <a:cs typeface="Times New Roman"/>
                      </a:endParaRPr>
                    </a:p>
                  </a:txBody>
                  <a:tcPr marL="14749" marR="14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606834">
                <a:tc rowSpan="2">
                  <a:txBody>
                    <a:bodyPr/>
                    <a:lstStyle/>
                    <a:p>
                      <a:pPr algn="ctr">
                        <a:spcAft>
                          <a:spcPts val="0"/>
                        </a:spcAft>
                      </a:pPr>
                      <a:r>
                        <a:rPr lang="zh-TW" sz="2800" kern="100" dirty="0" smtClean="0">
                          <a:latin typeface="Arial"/>
                          <a:ea typeface="標楷體"/>
                          <a:cs typeface="Arial"/>
                        </a:rPr>
                        <a:t>人力確保</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2800" kern="100" dirty="0">
                          <a:latin typeface="Arial"/>
                          <a:ea typeface="標楷體"/>
                          <a:cs typeface="Arial"/>
                        </a:rPr>
                        <a:t>人力規劃</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329">
                <a:tc vMerge="1">
                  <a:txBody>
                    <a:bodyPr/>
                    <a:lstStyle/>
                    <a:p>
                      <a:pPr algn="ctr">
                        <a:spcAft>
                          <a:spcPts val="0"/>
                        </a:spcAft>
                      </a:pPr>
                      <a:endParaRPr lang="zh-TW" sz="2800" kern="100" dirty="0">
                        <a:latin typeface="Times New Roman"/>
                        <a:ea typeface="新細明體"/>
                        <a:cs typeface="Times New Roman"/>
                      </a:endParaRPr>
                    </a:p>
                  </a:txBody>
                  <a:tcPr marL="14749" marR="14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800" kern="100" dirty="0">
                          <a:latin typeface="Arial"/>
                          <a:ea typeface="標楷體"/>
                          <a:cs typeface="Arial"/>
                        </a:rPr>
                        <a:t>招募與任用</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834">
                <a:tc rowSpan="3">
                  <a:txBody>
                    <a:bodyPr/>
                    <a:lstStyle/>
                    <a:p>
                      <a:pPr algn="ctr">
                        <a:spcAft>
                          <a:spcPts val="0"/>
                        </a:spcAft>
                      </a:pPr>
                      <a:r>
                        <a:rPr lang="zh-TW" sz="2800" kern="100" dirty="0" smtClean="0">
                          <a:latin typeface="Arial"/>
                          <a:ea typeface="標楷體"/>
                          <a:cs typeface="Arial"/>
                        </a:rPr>
                        <a:t>人力開發</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2800" kern="100" dirty="0">
                          <a:latin typeface="Arial"/>
                          <a:ea typeface="標楷體"/>
                          <a:cs typeface="Arial"/>
                        </a:rPr>
                        <a:t>教育訓練</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17">
                <a:tc vMerge="1">
                  <a:txBody>
                    <a:bodyPr/>
                    <a:lstStyle/>
                    <a:p>
                      <a:pPr algn="ctr">
                        <a:spcAft>
                          <a:spcPts val="0"/>
                        </a:spcAft>
                      </a:pPr>
                      <a:endParaRPr lang="zh-TW" sz="2800" kern="100" dirty="0">
                        <a:latin typeface="Times New Roman"/>
                        <a:ea typeface="新細明體"/>
                        <a:cs typeface="Times New Roman"/>
                      </a:endParaRPr>
                    </a:p>
                  </a:txBody>
                  <a:tcPr marL="14749" marR="14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800" kern="100" dirty="0">
                          <a:latin typeface="Arial"/>
                          <a:ea typeface="標楷體"/>
                          <a:cs typeface="Arial"/>
                        </a:rPr>
                        <a:t>績效評估與發展</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54">
                <a:tc vMerge="1">
                  <a:txBody>
                    <a:bodyPr/>
                    <a:lstStyle/>
                    <a:p>
                      <a:endParaRPr lang="zh-TW" altLang="en-US"/>
                    </a:p>
                  </a:txBody>
                  <a:tcPr/>
                </a:tc>
                <a:tc>
                  <a:txBody>
                    <a:bodyPr/>
                    <a:lstStyle/>
                    <a:p>
                      <a:pPr algn="ctr">
                        <a:spcAft>
                          <a:spcPts val="0"/>
                        </a:spcAft>
                      </a:pPr>
                      <a:r>
                        <a:rPr lang="zh-TW" sz="2800" kern="100" dirty="0">
                          <a:latin typeface="Arial"/>
                          <a:ea typeface="標楷體"/>
                          <a:cs typeface="Arial"/>
                        </a:rPr>
                        <a:t>人力異動</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709">
                <a:tc rowSpan="3">
                  <a:txBody>
                    <a:bodyPr/>
                    <a:lstStyle/>
                    <a:p>
                      <a:pPr>
                        <a:spcAft>
                          <a:spcPts val="0"/>
                        </a:spcAft>
                      </a:pPr>
                      <a:endParaRPr lang="en-US" sz="2800" kern="100" dirty="0">
                        <a:latin typeface="Arial"/>
                        <a:ea typeface="標楷體"/>
                        <a:cs typeface="Times New Roman"/>
                      </a:endParaRPr>
                    </a:p>
                    <a:p>
                      <a:pPr algn="ctr">
                        <a:spcAft>
                          <a:spcPts val="0"/>
                        </a:spcAft>
                      </a:pPr>
                      <a:r>
                        <a:rPr lang="zh-TW" sz="2800" kern="100" dirty="0" smtClean="0">
                          <a:latin typeface="Arial"/>
                          <a:ea typeface="標楷體"/>
                          <a:cs typeface="Arial"/>
                        </a:rPr>
                        <a:t>人力報償</a:t>
                      </a:r>
                      <a:endParaRPr lang="zh-TW" sz="2800" kern="100" dirty="0">
                        <a:latin typeface="Times New Roman"/>
                        <a:ea typeface="新細明體"/>
                        <a:cs typeface="Times New Roman"/>
                      </a:endParaRPr>
                    </a:p>
                  </a:txBody>
                  <a:tcPr marL="14749" marR="14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2800" kern="100" dirty="0">
                          <a:latin typeface="Arial"/>
                          <a:ea typeface="標楷體"/>
                          <a:cs typeface="Arial"/>
                        </a:rPr>
                        <a:t>薪資管理</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709">
                <a:tc vMerge="1">
                  <a:txBody>
                    <a:bodyPr/>
                    <a:lstStyle/>
                    <a:p>
                      <a:endParaRPr lang="zh-TW" altLang="en-US"/>
                    </a:p>
                  </a:txBody>
                  <a:tcPr/>
                </a:tc>
                <a:tc>
                  <a:txBody>
                    <a:bodyPr/>
                    <a:lstStyle/>
                    <a:p>
                      <a:pPr algn="ctr">
                        <a:spcAft>
                          <a:spcPts val="0"/>
                        </a:spcAft>
                      </a:pPr>
                      <a:r>
                        <a:rPr lang="zh-TW" sz="2800" kern="100" dirty="0">
                          <a:latin typeface="Arial"/>
                          <a:ea typeface="標楷體"/>
                          <a:cs typeface="Arial"/>
                        </a:rPr>
                        <a:t>福利措施</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126">
                <a:tc vMerge="1">
                  <a:txBody>
                    <a:bodyPr/>
                    <a:lstStyle/>
                    <a:p>
                      <a:endParaRPr lang="zh-TW" altLang="en-US"/>
                    </a:p>
                  </a:txBody>
                  <a:tcPr/>
                </a:tc>
                <a:tc>
                  <a:txBody>
                    <a:bodyPr/>
                    <a:lstStyle/>
                    <a:p>
                      <a:pPr algn="ctr">
                        <a:spcAft>
                          <a:spcPts val="0"/>
                        </a:spcAft>
                      </a:pPr>
                      <a:r>
                        <a:rPr lang="zh-TW" sz="2800" kern="100" dirty="0">
                          <a:latin typeface="Arial"/>
                          <a:ea typeface="標楷體"/>
                          <a:cs typeface="Arial"/>
                        </a:rPr>
                        <a:t>員工安全</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834">
                <a:tc>
                  <a:txBody>
                    <a:bodyPr/>
                    <a:lstStyle/>
                    <a:p>
                      <a:pPr algn="ctr">
                        <a:spcAft>
                          <a:spcPts val="0"/>
                        </a:spcAft>
                      </a:pPr>
                      <a:r>
                        <a:rPr lang="zh-TW" sz="2800" kern="100" dirty="0" smtClean="0">
                          <a:latin typeface="Arial"/>
                          <a:ea typeface="標楷體"/>
                          <a:cs typeface="Arial"/>
                        </a:rPr>
                        <a:t>人力維持</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zh-TW" sz="2800" kern="100" dirty="0">
                          <a:latin typeface="Arial"/>
                          <a:ea typeface="標楷體"/>
                          <a:cs typeface="Arial"/>
                        </a:rPr>
                        <a:t>勞資關係</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045">
                <a:tc gridSpan="2">
                  <a:txBody>
                    <a:bodyPr/>
                    <a:lstStyle/>
                    <a:p>
                      <a:pPr algn="ctr">
                        <a:spcAft>
                          <a:spcPts val="0"/>
                        </a:spcAft>
                      </a:pPr>
                      <a:r>
                        <a:rPr lang="zh-TW" altLang="en-US" sz="2800" kern="100" dirty="0" smtClean="0">
                          <a:latin typeface="Arial"/>
                          <a:ea typeface="標楷體"/>
                          <a:cs typeface="Arial"/>
                        </a:rPr>
                        <a:t>人力資源</a:t>
                      </a:r>
                      <a:r>
                        <a:rPr lang="zh-TW" sz="2800" kern="100" dirty="0" smtClean="0">
                          <a:latin typeface="Arial"/>
                          <a:ea typeface="標楷體"/>
                          <a:cs typeface="Arial"/>
                        </a:rPr>
                        <a:t>整體</a:t>
                      </a:r>
                      <a:r>
                        <a:rPr lang="zh-TW" sz="2800" kern="100" dirty="0">
                          <a:latin typeface="Arial"/>
                          <a:ea typeface="標楷體"/>
                          <a:cs typeface="Arial"/>
                        </a:rPr>
                        <a:t>效能</a:t>
                      </a:r>
                      <a:endParaRPr lang="zh-TW" sz="2800" kern="100" dirty="0">
                        <a:latin typeface="Times New Roman"/>
                        <a:ea typeface="新細明體"/>
                        <a:cs typeface="Times New Roman"/>
                      </a:endParaRPr>
                    </a:p>
                  </a:txBody>
                  <a:tcPr marL="14749" marR="14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zh-TW" altLang="en-US"/>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865187"/>
          </a:xfrm>
        </p:spPr>
        <p:txBody>
          <a:bodyPr/>
          <a:lstStyle/>
          <a:p>
            <a:pPr algn="ctr">
              <a:defRPr/>
            </a:pPr>
            <a:r>
              <a:rPr lang="zh-TW" altLang="en-US" b="1" dirty="0" smtClean="0">
                <a:solidFill>
                  <a:schemeClr val="tx1"/>
                </a:solidFill>
                <a:latin typeface="+mj-ea"/>
              </a:rPr>
              <a:t>人力資源 </a:t>
            </a:r>
            <a:r>
              <a:rPr lang="en-US" altLang="zh-TW" sz="4000" b="1" dirty="0" smtClean="0">
                <a:solidFill>
                  <a:schemeClr val="tx1"/>
                </a:solidFill>
                <a:latin typeface="+mj-ea"/>
              </a:rPr>
              <a:t>KPI</a:t>
            </a:r>
            <a:r>
              <a:rPr lang="zh-TW" altLang="en-US" sz="4000" b="1" dirty="0" smtClean="0">
                <a:solidFill>
                  <a:schemeClr val="tx1"/>
                </a:solidFill>
                <a:latin typeface="+mj-ea"/>
              </a:rPr>
              <a:t> 之運用</a:t>
            </a:r>
          </a:p>
        </p:txBody>
      </p:sp>
      <p:sp>
        <p:nvSpPr>
          <p:cNvPr id="3" name="內容版面配置區 2"/>
          <p:cNvSpPr>
            <a:spLocks noGrp="1"/>
          </p:cNvSpPr>
          <p:nvPr>
            <p:ph idx="1"/>
          </p:nvPr>
        </p:nvSpPr>
        <p:spPr>
          <a:xfrm>
            <a:off x="457200" y="1295400"/>
            <a:ext cx="8229600" cy="4530725"/>
          </a:xfrm>
        </p:spPr>
        <p:txBody>
          <a:bodyPr>
            <a:normAutofit lnSpcReduction="10000"/>
          </a:bodyPr>
          <a:lstStyle/>
          <a:p>
            <a:pPr>
              <a:buFont typeface="Wingdings" pitchFamily="2" charset="2"/>
              <a:buNone/>
              <a:defRPr/>
            </a:pPr>
            <a:r>
              <a:rPr lang="zh-TW" altLang="en-US" b="1" dirty="0" smtClean="0">
                <a:ea typeface="新細明體" pitchFamily="18" charset="-120"/>
              </a:rPr>
              <a:t>舉例說明</a:t>
            </a:r>
            <a:endParaRPr lang="en-US" altLang="zh-TW" b="1" dirty="0" smtClean="0">
              <a:ea typeface="新細明體" pitchFamily="18" charset="-120"/>
            </a:endParaRPr>
          </a:p>
          <a:p>
            <a:pPr>
              <a:buFont typeface="Wingdings" pitchFamily="2" charset="2"/>
              <a:buNone/>
              <a:defRPr/>
            </a:pPr>
            <a:endParaRPr lang="en-US" altLang="zh-TW" sz="2000" b="1" dirty="0" smtClean="0">
              <a:solidFill>
                <a:srgbClr val="FF0000"/>
              </a:solidFill>
              <a:effectLst/>
              <a:ea typeface="新細明體" pitchFamily="18" charset="-120"/>
            </a:endParaRPr>
          </a:p>
          <a:p>
            <a:pPr>
              <a:buFont typeface="Wingdings" pitchFamily="2" charset="2"/>
              <a:buNone/>
              <a:defRPr/>
            </a:pPr>
            <a:r>
              <a:rPr lang="zh-TW" altLang="en-US" sz="2000" b="1" dirty="0" smtClean="0">
                <a:solidFill>
                  <a:srgbClr val="FF0000"/>
                </a:solidFill>
                <a:effectLst/>
                <a:ea typeface="新細明體" pitchFamily="18" charset="-120"/>
              </a:rPr>
              <a:t>關鍵員工留任率 </a:t>
            </a:r>
            <a:r>
              <a:rPr lang="en-US" altLang="zh-TW" sz="2000" b="1" dirty="0" smtClean="0">
                <a:solidFill>
                  <a:srgbClr val="FF0000"/>
                </a:solidFill>
                <a:effectLst/>
                <a:ea typeface="新細明體" pitchFamily="18" charset="-120"/>
              </a:rPr>
              <a:t>= (</a:t>
            </a:r>
            <a:r>
              <a:rPr lang="zh-TW" altLang="en-US" sz="2000" b="1" dirty="0" smtClean="0">
                <a:solidFill>
                  <a:srgbClr val="FF0000"/>
                </a:solidFill>
                <a:effectLst/>
                <a:ea typeface="新細明體" pitchFamily="18" charset="-120"/>
              </a:rPr>
              <a:t>期末剩下的人數 </a:t>
            </a:r>
            <a:r>
              <a:rPr lang="en-US" altLang="zh-TW" sz="2000" b="1" dirty="0" smtClean="0">
                <a:solidFill>
                  <a:srgbClr val="FF0000"/>
                </a:solidFill>
                <a:effectLst/>
                <a:ea typeface="新細明體" pitchFamily="18" charset="-120"/>
              </a:rPr>
              <a:t>/ </a:t>
            </a:r>
            <a:r>
              <a:rPr lang="zh-TW" altLang="en-US" sz="2000" b="1" dirty="0" smtClean="0">
                <a:solidFill>
                  <a:srgbClr val="FF0000"/>
                </a:solidFill>
                <a:effectLst/>
                <a:ea typeface="新細明體" pitchFamily="18" charset="-120"/>
              </a:rPr>
              <a:t>期初確認的總人數</a:t>
            </a:r>
            <a:r>
              <a:rPr lang="en-US" altLang="zh-TW" sz="2000" b="1" dirty="0" smtClean="0">
                <a:solidFill>
                  <a:srgbClr val="FF0000"/>
                </a:solidFill>
                <a:effectLst/>
                <a:ea typeface="新細明體" pitchFamily="18" charset="-120"/>
              </a:rPr>
              <a:t>) × 100%</a:t>
            </a:r>
          </a:p>
          <a:p>
            <a:pPr>
              <a:buFont typeface="Wingdings" pitchFamily="2" charset="2"/>
              <a:buNone/>
              <a:defRPr/>
            </a:pPr>
            <a:endParaRPr lang="en-US" altLang="zh-TW" sz="2000" b="1" dirty="0" smtClean="0">
              <a:solidFill>
                <a:srgbClr val="FF0000"/>
              </a:solidFill>
              <a:effectLst/>
              <a:ea typeface="新細明體" pitchFamily="18" charset="-120"/>
            </a:endParaRPr>
          </a:p>
          <a:p>
            <a:pPr marL="0" lvl="1" indent="0">
              <a:buFontTx/>
              <a:buNone/>
              <a:defRPr/>
            </a:pPr>
            <a:r>
              <a:rPr lang="zh-TW" altLang="en-US" sz="1800" dirty="0" smtClean="0">
                <a:ea typeface="新細明體" pitchFamily="18" charset="-120"/>
              </a:rPr>
              <a:t>資料來源：</a:t>
            </a:r>
          </a:p>
          <a:p>
            <a:pPr>
              <a:buFont typeface="Wingdings" pitchFamily="2" charset="2"/>
              <a:buNone/>
              <a:defRPr/>
            </a:pPr>
            <a:r>
              <a:rPr lang="zh-TW" altLang="en-US" sz="1800" b="1" dirty="0" smtClean="0">
                <a:effectLst/>
                <a:ea typeface="新細明體" pitchFamily="18" charset="-120"/>
              </a:rPr>
              <a:t>企業組織必須對所謂 ”關鍵員工” </a:t>
            </a:r>
            <a:r>
              <a:rPr lang="en-US" altLang="zh-TW" sz="1800" b="1" dirty="0" smtClean="0">
                <a:effectLst/>
                <a:ea typeface="新細明體" pitchFamily="18" charset="-120"/>
              </a:rPr>
              <a:t>(key personnel) </a:t>
            </a:r>
            <a:r>
              <a:rPr lang="zh-TW" altLang="en-US" sz="1800" b="1" dirty="0" smtClean="0">
                <a:effectLst/>
                <a:ea typeface="新細明體" pitchFamily="18" charset="-120"/>
              </a:rPr>
              <a:t>有清楚的標準及定義。通常關鍵員工的界定是根據企業組織的營運策略、企業文化及核心價值、企業所重視且不易被模仿取代的核心技能及績效報酬的策略。這些資料可以自薪資系統 </a:t>
            </a:r>
            <a:r>
              <a:rPr lang="en-US" altLang="zh-TW" sz="1800" b="1" dirty="0" smtClean="0">
                <a:effectLst/>
                <a:ea typeface="新細明體" pitchFamily="18" charset="-120"/>
              </a:rPr>
              <a:t>(</a:t>
            </a:r>
            <a:r>
              <a:rPr lang="zh-TW" altLang="en-US" sz="1800" b="1" dirty="0" smtClean="0">
                <a:effectLst/>
                <a:ea typeface="新細明體" pitchFamily="18" charset="-120"/>
              </a:rPr>
              <a:t>用以瞭解員工是否有異動</a:t>
            </a:r>
            <a:r>
              <a:rPr lang="en-US" altLang="zh-TW" sz="1800" b="1" dirty="0" smtClean="0">
                <a:effectLst/>
                <a:ea typeface="新細明體" pitchFamily="18" charset="-120"/>
              </a:rPr>
              <a:t>) </a:t>
            </a:r>
            <a:r>
              <a:rPr lang="zh-TW" altLang="en-US" sz="1800" b="1" dirty="0" smtClean="0">
                <a:effectLst/>
                <a:ea typeface="新細明體" pitchFamily="18" charset="-120"/>
              </a:rPr>
              <a:t>及人事基本資料庫中取得。</a:t>
            </a:r>
          </a:p>
          <a:p>
            <a:pPr>
              <a:buFont typeface="Wingdings" pitchFamily="2" charset="2"/>
              <a:buNone/>
              <a:defRPr/>
            </a:pPr>
            <a:endParaRPr lang="en-US" altLang="zh-TW" sz="2000" dirty="0" smtClean="0">
              <a:ea typeface="新細明體" pitchFamily="18" charset="-120"/>
            </a:endParaRPr>
          </a:p>
          <a:p>
            <a:pPr>
              <a:buFont typeface="Wingdings" pitchFamily="2" charset="2"/>
              <a:buNone/>
              <a:defRPr/>
            </a:pPr>
            <a:r>
              <a:rPr lang="zh-TW" altLang="en-US" sz="1800" b="1" dirty="0" smtClean="0">
                <a:effectLst/>
                <a:ea typeface="新細明體" pitchFamily="18" charset="-120"/>
              </a:rPr>
              <a:t>舉例說明：</a:t>
            </a:r>
          </a:p>
          <a:p>
            <a:pPr>
              <a:buFont typeface="Wingdings" pitchFamily="2" charset="2"/>
              <a:buNone/>
              <a:defRPr/>
            </a:pPr>
            <a:r>
              <a:rPr lang="zh-TW" altLang="en-US" sz="1800" b="1" dirty="0" smtClean="0">
                <a:effectLst/>
                <a:ea typeface="新細明體" pitchFamily="18" charset="-120"/>
              </a:rPr>
              <a:t>假設一家企業在年初確認公司關鍵員工數為 </a:t>
            </a:r>
            <a:r>
              <a:rPr lang="en-US" altLang="zh-TW" sz="1800" b="1" dirty="0" smtClean="0">
                <a:effectLst/>
                <a:ea typeface="新細明體" pitchFamily="18" charset="-120"/>
              </a:rPr>
              <a:t>50 </a:t>
            </a:r>
            <a:r>
              <a:rPr lang="zh-TW" altLang="en-US" sz="1800" b="1" dirty="0" smtClean="0">
                <a:effectLst/>
                <a:ea typeface="新細明體" pitchFamily="18" charset="-120"/>
              </a:rPr>
              <a:t>人，其中有 </a:t>
            </a:r>
            <a:r>
              <a:rPr lang="en-US" altLang="zh-TW" sz="1800" b="1" dirty="0" smtClean="0">
                <a:effectLst/>
                <a:ea typeface="新細明體" pitchFamily="18" charset="-120"/>
              </a:rPr>
              <a:t>4 </a:t>
            </a:r>
            <a:r>
              <a:rPr lang="zh-TW" altLang="en-US" sz="1800" b="1" dirty="0" smtClean="0">
                <a:effectLst/>
                <a:ea typeface="新細明體" pitchFamily="18" charset="-120"/>
              </a:rPr>
              <a:t>人在期中離職。</a:t>
            </a:r>
          </a:p>
          <a:p>
            <a:pPr>
              <a:buFont typeface="Wingdings" pitchFamily="2" charset="2"/>
              <a:buNone/>
              <a:defRPr/>
            </a:pPr>
            <a:r>
              <a:rPr lang="zh-TW" altLang="en-US" sz="1800" b="1" dirty="0" smtClean="0">
                <a:effectLst/>
                <a:ea typeface="新細明體" pitchFamily="18" charset="-120"/>
              </a:rPr>
              <a:t>該公司關鍵員工年度留任率 </a:t>
            </a:r>
            <a:r>
              <a:rPr lang="en-US" altLang="zh-TW" sz="1800" b="1" dirty="0" smtClean="0">
                <a:effectLst/>
                <a:ea typeface="新細明體" pitchFamily="18" charset="-120"/>
              </a:rPr>
              <a:t>= (50 – 4) / 50 × 100% = 92%</a:t>
            </a:r>
            <a:endParaRPr lang="zh-TW" altLang="en-US" sz="1800" b="1" dirty="0" smtClean="0">
              <a:effectLst/>
              <a:ea typeface="新細明體" pitchFamily="18" charset="-120"/>
            </a:endParaRPr>
          </a:p>
          <a:p>
            <a:pPr>
              <a:buFont typeface="Wingdings" pitchFamily="2" charset="2"/>
              <a:buNone/>
              <a:defRPr/>
            </a:pPr>
            <a:r>
              <a:rPr lang="en-US" altLang="zh-TW" sz="1800" b="1" dirty="0" smtClean="0">
                <a:effectLst/>
                <a:ea typeface="新細明體" pitchFamily="18" charset="-120"/>
              </a:rPr>
              <a:t> </a:t>
            </a:r>
            <a:endParaRPr lang="zh-TW" altLang="en-US" sz="1800" b="1" dirty="0" smtClean="0">
              <a:effectLst/>
              <a:ea typeface="新細明體" pitchFamily="18" charset="-12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371600"/>
            <a:ext cx="7848600" cy="4530725"/>
          </a:xfrm>
        </p:spPr>
        <p:txBody>
          <a:bodyPr/>
          <a:lstStyle/>
          <a:p>
            <a:pPr marL="0" lvl="1" indent="0">
              <a:buFontTx/>
              <a:buNone/>
              <a:defRPr/>
            </a:pPr>
            <a:r>
              <a:rPr lang="zh-TW" altLang="en-US" b="1" dirty="0" smtClean="0">
                <a:ea typeface="新細明體" pitchFamily="18" charset="-120"/>
              </a:rPr>
              <a:t>管理意涵：</a:t>
            </a:r>
            <a:endParaRPr lang="en-US" altLang="zh-TW" b="1" dirty="0" smtClean="0">
              <a:ea typeface="新細明體" pitchFamily="18" charset="-120"/>
            </a:endParaRPr>
          </a:p>
          <a:p>
            <a:pPr marL="0" lvl="1" indent="0">
              <a:buFontTx/>
              <a:buNone/>
              <a:defRPr/>
            </a:pPr>
            <a:endParaRPr lang="zh-TW" altLang="en-US" dirty="0" smtClean="0">
              <a:ea typeface="新細明體" pitchFamily="18" charset="-120"/>
            </a:endParaRPr>
          </a:p>
          <a:p>
            <a:pPr>
              <a:spcBef>
                <a:spcPts val="1200"/>
              </a:spcBef>
              <a:defRPr/>
            </a:pPr>
            <a:r>
              <a:rPr lang="zh-TW" altLang="en-US" sz="2000" b="1" dirty="0" smtClean="0">
                <a:solidFill>
                  <a:srgbClr val="002060"/>
                </a:solidFill>
                <a:effectLst/>
                <a:ea typeface="新細明體" pitchFamily="18" charset="-120"/>
              </a:rPr>
              <a:t>一般說來，高績效企業關鍵員工的年度留任率平均值在 </a:t>
            </a:r>
            <a:r>
              <a:rPr lang="en-US" altLang="zh-TW" sz="2000" b="1" dirty="0" smtClean="0">
                <a:solidFill>
                  <a:srgbClr val="002060"/>
                </a:solidFill>
                <a:effectLst/>
                <a:ea typeface="新細明體" pitchFamily="18" charset="-120"/>
              </a:rPr>
              <a:t>95% - 97.5% </a:t>
            </a:r>
            <a:r>
              <a:rPr lang="zh-TW" altLang="en-US" sz="2000" b="1" dirty="0" smtClean="0">
                <a:solidFill>
                  <a:srgbClr val="002060"/>
                </a:solidFill>
                <a:effectLst/>
                <a:ea typeface="新細明體" pitchFamily="18" charset="-120"/>
              </a:rPr>
              <a:t>之間。比產業均值較高的企業，顯示其</a:t>
            </a:r>
            <a:r>
              <a:rPr lang="zh-TW" altLang="en-US" sz="2000" b="1" dirty="0" smtClean="0">
                <a:solidFill>
                  <a:srgbClr val="FF0000"/>
                </a:solidFill>
                <a:effectLst/>
                <a:ea typeface="新細明體" pitchFamily="18" charset="-120"/>
              </a:rPr>
              <a:t>關鍵員工的滿意度及參與率會比較高，可以突顯企業文化及核心價值，同時可能對外部人才有很大的吸引力。</a:t>
            </a:r>
            <a:endParaRPr lang="en-US" altLang="zh-TW" sz="2000" b="1" dirty="0" smtClean="0">
              <a:solidFill>
                <a:srgbClr val="FF0000"/>
              </a:solidFill>
              <a:effectLst/>
              <a:ea typeface="新細明體" pitchFamily="18" charset="-120"/>
            </a:endParaRPr>
          </a:p>
          <a:p>
            <a:pPr>
              <a:spcBef>
                <a:spcPts val="1200"/>
              </a:spcBef>
              <a:defRPr/>
            </a:pPr>
            <a:endParaRPr lang="zh-TW" altLang="en-US" sz="2000" b="1" dirty="0" smtClean="0">
              <a:solidFill>
                <a:srgbClr val="002060"/>
              </a:solidFill>
              <a:effectLst/>
              <a:ea typeface="新細明體" pitchFamily="18" charset="-120"/>
            </a:endParaRPr>
          </a:p>
          <a:p>
            <a:pPr>
              <a:spcBef>
                <a:spcPts val="1200"/>
              </a:spcBef>
              <a:defRPr/>
            </a:pPr>
            <a:r>
              <a:rPr lang="zh-TW" altLang="en-US" sz="2000" b="1" dirty="0" smtClean="0">
                <a:solidFill>
                  <a:srgbClr val="002060"/>
                </a:solidFill>
                <a:effectLst/>
                <a:ea typeface="新細明體" pitchFamily="18" charset="-120"/>
              </a:rPr>
              <a:t>如果企業組織關鍵員工的年度留任率比產業均值為低，一方面顯示企業在替換關鍵員工的相關成本 </a:t>
            </a:r>
            <a:r>
              <a:rPr lang="en-US" altLang="zh-TW" sz="2000" b="1" dirty="0" smtClean="0">
                <a:solidFill>
                  <a:srgbClr val="002060"/>
                </a:solidFill>
                <a:effectLst/>
                <a:ea typeface="新細明體" pitchFamily="18" charset="-120"/>
              </a:rPr>
              <a:t>(</a:t>
            </a:r>
            <a:r>
              <a:rPr lang="zh-TW" altLang="en-US" sz="2000" b="1" dirty="0" smtClean="0">
                <a:solidFill>
                  <a:srgbClr val="002060"/>
                </a:solidFill>
                <a:effectLst/>
                <a:ea typeface="新細明體" pitchFamily="18" charset="-120"/>
              </a:rPr>
              <a:t>包括時間及費用上</a:t>
            </a:r>
            <a:r>
              <a:rPr lang="en-US" altLang="zh-TW" sz="2000" b="1" dirty="0" smtClean="0">
                <a:solidFill>
                  <a:srgbClr val="002060"/>
                </a:solidFill>
                <a:effectLst/>
                <a:ea typeface="新細明體" pitchFamily="18" charset="-120"/>
              </a:rPr>
              <a:t>) </a:t>
            </a:r>
            <a:r>
              <a:rPr lang="zh-TW" altLang="en-US" sz="2000" b="1" dirty="0" smtClean="0">
                <a:solidFill>
                  <a:srgbClr val="002060"/>
                </a:solidFill>
                <a:effectLst/>
                <a:ea typeface="新細明體" pitchFamily="18" charset="-120"/>
              </a:rPr>
              <a:t>可能很高外，也會反映在企業的績效與企業與客戶間的關係。較低的關鍵員工的年度留任率，很可能顯示企業文化無法維繫與發展，另一方面企業績效也因為關鍵員工的流失，一時之間無法有效的提昇。</a:t>
            </a:r>
          </a:p>
          <a:p>
            <a:pPr>
              <a:defRPr/>
            </a:pPr>
            <a:endParaRPr lang="en-US" altLang="zh-TW" sz="2400" dirty="0" smtClean="0">
              <a:solidFill>
                <a:srgbClr val="002060"/>
              </a:solidFill>
              <a:effectLst/>
              <a:ea typeface="新細明體" pitchFamily="18" charset="-120"/>
            </a:endParaRPr>
          </a:p>
          <a:p>
            <a:pPr>
              <a:defRPr/>
            </a:pPr>
            <a:endParaRPr lang="zh-TW" altLang="en-US" sz="2400" dirty="0" smtClean="0">
              <a:ea typeface="新細明體" pitchFamily="18" charset="-120"/>
            </a:endParaRPr>
          </a:p>
        </p:txBody>
      </p:sp>
      <p:sp>
        <p:nvSpPr>
          <p:cNvPr id="4" name="標題 1"/>
          <p:cNvSpPr>
            <a:spLocks noGrp="1"/>
          </p:cNvSpPr>
          <p:nvPr>
            <p:ph type="title"/>
          </p:nvPr>
        </p:nvSpPr>
        <p:spPr>
          <a:xfrm>
            <a:off x="457200" y="277813"/>
            <a:ext cx="8229600" cy="865187"/>
          </a:xfrm>
        </p:spPr>
        <p:txBody>
          <a:bodyPr/>
          <a:lstStyle/>
          <a:p>
            <a:pPr algn="ctr">
              <a:defRPr/>
            </a:pPr>
            <a:r>
              <a:rPr lang="zh-TW" altLang="en-US" b="1" dirty="0" smtClean="0">
                <a:solidFill>
                  <a:schemeClr val="tx1"/>
                </a:solidFill>
                <a:latin typeface="+mj-ea"/>
              </a:rPr>
              <a:t>人力資源 </a:t>
            </a:r>
            <a:r>
              <a:rPr lang="en-US" altLang="zh-TW" sz="4000" b="1" dirty="0" smtClean="0">
                <a:solidFill>
                  <a:schemeClr val="tx1"/>
                </a:solidFill>
                <a:latin typeface="+mj-ea"/>
              </a:rPr>
              <a:t>KPI</a:t>
            </a:r>
            <a:r>
              <a:rPr lang="zh-TW" altLang="en-US" sz="4000" b="1" dirty="0" smtClean="0">
                <a:solidFill>
                  <a:schemeClr val="tx1"/>
                </a:solidFill>
                <a:latin typeface="+mj-ea"/>
              </a:rPr>
              <a:t> 之運用</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788987"/>
          </a:xfrm>
        </p:spPr>
        <p:txBody>
          <a:bodyPr/>
          <a:lstStyle/>
          <a:p>
            <a:pPr algn="ctr">
              <a:defRPr/>
            </a:pPr>
            <a:r>
              <a:rPr lang="zh-TW" altLang="en-US" b="1" dirty="0" smtClean="0">
                <a:solidFill>
                  <a:schemeClr val="tx1"/>
                </a:solidFill>
                <a:latin typeface="+mj-ea"/>
              </a:rPr>
              <a:t>人力資源 </a:t>
            </a:r>
            <a:r>
              <a:rPr lang="en-US" altLang="zh-TW" sz="4000" b="1" dirty="0" smtClean="0">
                <a:solidFill>
                  <a:schemeClr val="tx1"/>
                </a:solidFill>
                <a:latin typeface="+mj-ea"/>
              </a:rPr>
              <a:t>KPI</a:t>
            </a:r>
            <a:r>
              <a:rPr lang="zh-TW" altLang="en-US" sz="4000" b="1" dirty="0" smtClean="0">
                <a:solidFill>
                  <a:schemeClr val="tx1"/>
                </a:solidFill>
                <a:latin typeface="+mj-ea"/>
              </a:rPr>
              <a:t> 之應用</a:t>
            </a:r>
          </a:p>
        </p:txBody>
      </p:sp>
      <p:sp>
        <p:nvSpPr>
          <p:cNvPr id="3" name="內容版面配置區 2"/>
          <p:cNvSpPr>
            <a:spLocks noGrp="1"/>
          </p:cNvSpPr>
          <p:nvPr>
            <p:ph idx="1"/>
          </p:nvPr>
        </p:nvSpPr>
        <p:spPr>
          <a:xfrm>
            <a:off x="457200" y="1143000"/>
            <a:ext cx="8305800" cy="4530725"/>
          </a:xfrm>
        </p:spPr>
        <p:txBody>
          <a:bodyPr>
            <a:normAutofit fontScale="92500" lnSpcReduction="10000"/>
          </a:bodyPr>
          <a:lstStyle/>
          <a:p>
            <a:pPr>
              <a:buFont typeface="Wingdings" pitchFamily="2" charset="2"/>
              <a:buNone/>
              <a:defRPr/>
            </a:pPr>
            <a:r>
              <a:rPr lang="zh-TW" altLang="en-US" sz="2400" b="1" dirty="0" smtClean="0">
                <a:ea typeface="新細明體" pitchFamily="18" charset="-120"/>
              </a:rPr>
              <a:t>舉例說明</a:t>
            </a:r>
            <a:endParaRPr lang="en-US" altLang="zh-TW" sz="2400" b="1" dirty="0" smtClean="0">
              <a:ea typeface="新細明體" pitchFamily="18" charset="-120"/>
            </a:endParaRPr>
          </a:p>
          <a:p>
            <a:pPr>
              <a:buFont typeface="Wingdings" pitchFamily="2" charset="2"/>
              <a:buNone/>
              <a:defRPr/>
            </a:pPr>
            <a:r>
              <a:rPr lang="zh-TW" altLang="en-US" sz="2000" dirty="0" smtClean="0">
                <a:ea typeface="新細明體" pitchFamily="18" charset="-120"/>
              </a:rPr>
              <a:t>     </a:t>
            </a:r>
            <a:endParaRPr lang="en-US" altLang="zh-TW" sz="2000" dirty="0" smtClean="0">
              <a:ea typeface="新細明體" pitchFamily="18" charset="-120"/>
            </a:endParaRPr>
          </a:p>
          <a:p>
            <a:pPr>
              <a:buFont typeface="Wingdings" pitchFamily="2" charset="2"/>
              <a:buNone/>
              <a:defRPr/>
            </a:pPr>
            <a:r>
              <a:rPr lang="zh-TW" altLang="en-US" sz="2000" dirty="0" smtClean="0">
                <a:ea typeface="新細明體" pitchFamily="18" charset="-120"/>
              </a:rPr>
              <a:t>    </a:t>
            </a:r>
            <a:r>
              <a:rPr lang="zh-TW" altLang="en-US" sz="2000" b="1" dirty="0" smtClean="0">
                <a:solidFill>
                  <a:srgbClr val="FF0000"/>
                </a:solidFill>
                <a:effectLst/>
                <a:ea typeface="新細明體" pitchFamily="18" charset="-120"/>
              </a:rPr>
              <a:t>員工每人平均獲利 </a:t>
            </a:r>
            <a:r>
              <a:rPr lang="en-US" altLang="zh-TW" sz="2000" b="1" dirty="0" smtClean="0">
                <a:solidFill>
                  <a:srgbClr val="FF0000"/>
                </a:solidFill>
                <a:effectLst/>
                <a:ea typeface="新細明體" pitchFamily="18" charset="-120"/>
              </a:rPr>
              <a:t>= </a:t>
            </a:r>
            <a:r>
              <a:rPr lang="zh-TW" altLang="en-US" sz="2000" b="1" dirty="0" smtClean="0">
                <a:solidFill>
                  <a:srgbClr val="FF0000"/>
                </a:solidFill>
                <a:effectLst/>
                <a:ea typeface="新細明體" pitchFamily="18" charset="-120"/>
              </a:rPr>
              <a:t>營業利潤 </a:t>
            </a:r>
            <a:r>
              <a:rPr lang="en-US" altLang="zh-TW" sz="2000" b="1" dirty="0" smtClean="0">
                <a:solidFill>
                  <a:srgbClr val="FF0000"/>
                </a:solidFill>
                <a:effectLst/>
                <a:ea typeface="新細明體" pitchFamily="18" charset="-120"/>
              </a:rPr>
              <a:t>/ </a:t>
            </a:r>
            <a:r>
              <a:rPr lang="zh-TW" altLang="en-US" sz="2000" b="1" dirty="0" smtClean="0">
                <a:solidFill>
                  <a:srgbClr val="FF0000"/>
                </a:solidFill>
                <a:effectLst/>
                <a:ea typeface="新細明體" pitchFamily="18" charset="-120"/>
              </a:rPr>
              <a:t>全職員工的約當數</a:t>
            </a:r>
            <a:endParaRPr lang="en-US" altLang="zh-TW" sz="2000" b="1" dirty="0" smtClean="0">
              <a:solidFill>
                <a:srgbClr val="FF0000"/>
              </a:solidFill>
              <a:effectLst/>
              <a:ea typeface="新細明體" pitchFamily="18" charset="-120"/>
            </a:endParaRPr>
          </a:p>
          <a:p>
            <a:pPr>
              <a:buFont typeface="Wingdings" pitchFamily="2" charset="2"/>
              <a:buNone/>
              <a:defRPr/>
            </a:pPr>
            <a:endParaRPr lang="zh-TW" altLang="en-US" sz="2000" dirty="0" smtClean="0">
              <a:ea typeface="新細明體" pitchFamily="18" charset="-120"/>
            </a:endParaRPr>
          </a:p>
          <a:p>
            <a:pPr marL="342900" lvl="1" indent="-342900">
              <a:buClr>
                <a:schemeClr val="hlink"/>
              </a:buClr>
              <a:buSzPct val="60000"/>
              <a:buFontTx/>
              <a:buNone/>
              <a:defRPr/>
            </a:pPr>
            <a:r>
              <a:rPr lang="zh-TW" altLang="en-US" sz="1800" b="1" dirty="0" smtClean="0">
                <a:effectLst/>
                <a:ea typeface="新細明體" pitchFamily="18" charset="-120"/>
              </a:rPr>
              <a:t>資料來源：</a:t>
            </a:r>
            <a:endParaRPr lang="en-US" altLang="zh-TW" sz="1800" b="1" dirty="0" smtClean="0">
              <a:effectLst/>
              <a:ea typeface="新細明體" pitchFamily="18" charset="-120"/>
            </a:endParaRPr>
          </a:p>
          <a:p>
            <a:pPr marL="342900" lvl="1" indent="-342900">
              <a:buClr>
                <a:schemeClr val="hlink"/>
              </a:buClr>
              <a:buSzPct val="60000"/>
              <a:buFontTx/>
              <a:buNone/>
              <a:defRPr/>
            </a:pPr>
            <a:r>
              <a:rPr lang="zh-TW" altLang="en-US" sz="1800" b="1" dirty="0" smtClean="0">
                <a:effectLst/>
                <a:ea typeface="新細明體" pitchFamily="18" charset="-120"/>
              </a:rPr>
              <a:t>營業利潤可以自公司的年度財務報表中取得，全職員工的約當數可以從企業的薪資系統或員工基本資料表中取得。全職員工的約當數指的是每週工作</a:t>
            </a:r>
            <a:r>
              <a:rPr lang="en-US" altLang="zh-TW" sz="1800" b="1" dirty="0" smtClean="0">
                <a:effectLst/>
                <a:ea typeface="新細明體" pitchFamily="18" charset="-120"/>
              </a:rPr>
              <a:t>40</a:t>
            </a:r>
            <a:r>
              <a:rPr lang="zh-TW" altLang="en-US" sz="1800" b="1" dirty="0" smtClean="0">
                <a:effectLst/>
                <a:ea typeface="新細明體" pitchFamily="18" charset="-120"/>
              </a:rPr>
              <a:t>小時的員工總數，其中包括兼職、約聘及臨時員工，這些人的工時需要被轉化為全職員工的約當人數。</a:t>
            </a:r>
            <a:endParaRPr lang="en-US" altLang="zh-TW" sz="1800" b="1" dirty="0" smtClean="0">
              <a:effectLst/>
              <a:ea typeface="新細明體" pitchFamily="18" charset="-120"/>
            </a:endParaRPr>
          </a:p>
          <a:p>
            <a:pPr marL="342900" lvl="1" indent="-342900">
              <a:buClr>
                <a:schemeClr val="hlink"/>
              </a:buClr>
              <a:buSzPct val="60000"/>
              <a:buFontTx/>
              <a:buNone/>
              <a:defRPr/>
            </a:pPr>
            <a:endParaRPr lang="en-US" altLang="zh-TW" sz="1800" b="1" dirty="0" smtClean="0">
              <a:effectLst/>
              <a:ea typeface="新細明體" pitchFamily="18" charset="-120"/>
            </a:endParaRPr>
          </a:p>
          <a:p>
            <a:pPr marL="342900" lvl="1" indent="-342900">
              <a:buClr>
                <a:schemeClr val="hlink"/>
              </a:buClr>
              <a:buSzPct val="60000"/>
              <a:buFontTx/>
              <a:buNone/>
              <a:defRPr/>
            </a:pPr>
            <a:r>
              <a:rPr lang="zh-TW" altLang="en-US" sz="1800" b="1" dirty="0" smtClean="0">
                <a:effectLst/>
                <a:ea typeface="新細明體" pitchFamily="18" charset="-120"/>
              </a:rPr>
              <a:t>說明：</a:t>
            </a:r>
            <a:endParaRPr lang="en-US" altLang="zh-TW" sz="1800" b="1" dirty="0" smtClean="0">
              <a:effectLst/>
              <a:ea typeface="新細明體" pitchFamily="18" charset="-120"/>
            </a:endParaRPr>
          </a:p>
          <a:p>
            <a:pPr marL="0" indent="0">
              <a:buFont typeface="Wingdings" pitchFamily="2" charset="2"/>
              <a:buNone/>
              <a:defRPr/>
            </a:pPr>
            <a:r>
              <a:rPr lang="zh-TW" altLang="en-US" sz="1800" b="1" dirty="0" smtClean="0">
                <a:effectLst/>
                <a:ea typeface="新細明體" pitchFamily="18" charset="-120"/>
              </a:rPr>
              <a:t>假設國內一家上櫃公司</a:t>
            </a:r>
            <a:r>
              <a:rPr lang="en-US" altLang="zh-TW" sz="1800" b="1" dirty="0" smtClean="0">
                <a:effectLst/>
                <a:ea typeface="新細明體" pitchFamily="18" charset="-120"/>
              </a:rPr>
              <a:t>2007</a:t>
            </a:r>
            <a:r>
              <a:rPr lang="zh-TW" altLang="en-US" sz="1800" b="1" dirty="0" smtClean="0">
                <a:effectLst/>
                <a:ea typeface="新細明體" pitchFamily="18" charset="-120"/>
              </a:rPr>
              <a:t>六月份的營業利益為五千萬元。自公司的人事資本庫中，從事全職工作的員工數有 </a:t>
            </a:r>
            <a:r>
              <a:rPr lang="en-US" altLang="zh-TW" sz="1800" b="1" dirty="0" smtClean="0">
                <a:effectLst/>
                <a:ea typeface="新細明體" pitchFamily="18" charset="-120"/>
              </a:rPr>
              <a:t>250 </a:t>
            </a:r>
            <a:r>
              <a:rPr lang="zh-TW" altLang="en-US" sz="1800" b="1" dirty="0" smtClean="0">
                <a:effectLst/>
                <a:ea typeface="新細明體" pitchFamily="18" charset="-120"/>
              </a:rPr>
              <a:t>人，平均每人六月的加班時數為</a:t>
            </a:r>
            <a:r>
              <a:rPr lang="en-US" altLang="zh-TW" sz="1800" b="1" dirty="0" smtClean="0">
                <a:effectLst/>
                <a:ea typeface="新細明體" pitchFamily="18" charset="-120"/>
              </a:rPr>
              <a:t>2</a:t>
            </a:r>
            <a:r>
              <a:rPr lang="zh-TW" altLang="en-US" sz="1800" b="1" dirty="0" smtClean="0">
                <a:effectLst/>
                <a:ea typeface="新細明體" pitchFamily="18" charset="-120"/>
              </a:rPr>
              <a:t>小時。臨時工有 </a:t>
            </a:r>
            <a:r>
              <a:rPr lang="en-US" altLang="zh-TW" sz="1800" b="1" dirty="0" smtClean="0">
                <a:effectLst/>
                <a:ea typeface="新細明體" pitchFamily="18" charset="-120"/>
              </a:rPr>
              <a:t>100 </a:t>
            </a:r>
            <a:r>
              <a:rPr lang="zh-TW" altLang="en-US" sz="1800" b="1" dirty="0" smtClean="0">
                <a:effectLst/>
                <a:ea typeface="新細明體" pitchFamily="18" charset="-120"/>
              </a:rPr>
              <a:t>人，臨時員工的全職員工約當數為 </a:t>
            </a:r>
            <a:r>
              <a:rPr lang="en-US" altLang="zh-TW" sz="1800" b="1" dirty="0" smtClean="0">
                <a:effectLst/>
                <a:ea typeface="新細明體" pitchFamily="18" charset="-120"/>
              </a:rPr>
              <a:t>50 </a:t>
            </a:r>
            <a:r>
              <a:rPr lang="zh-TW" altLang="en-US" sz="1800" b="1" dirty="0" smtClean="0">
                <a:effectLst/>
                <a:ea typeface="新細明體" pitchFamily="18" charset="-120"/>
              </a:rPr>
              <a:t>人。</a:t>
            </a:r>
          </a:p>
          <a:p>
            <a:pPr>
              <a:buFont typeface="Wingdings" pitchFamily="2" charset="2"/>
              <a:buNone/>
              <a:defRPr/>
            </a:pPr>
            <a:r>
              <a:rPr lang="zh-TW" altLang="en-US" sz="1800" b="1" dirty="0" smtClean="0">
                <a:effectLst/>
                <a:ea typeface="新細明體" pitchFamily="18" charset="-120"/>
              </a:rPr>
              <a:t>該公司六月份全職員工約當數總合為 </a:t>
            </a:r>
            <a:r>
              <a:rPr lang="en-US" altLang="zh-TW" sz="1800" b="1" dirty="0" smtClean="0">
                <a:effectLst/>
                <a:ea typeface="新細明體" pitchFamily="18" charset="-120"/>
              </a:rPr>
              <a:t>250 + 50 + (2 × 250) / 8 = 362.5</a:t>
            </a:r>
            <a:endParaRPr lang="zh-TW" altLang="en-US" sz="1800" b="1" dirty="0" smtClean="0">
              <a:effectLst/>
              <a:ea typeface="新細明體" pitchFamily="18" charset="-120"/>
            </a:endParaRPr>
          </a:p>
          <a:p>
            <a:pPr>
              <a:buFont typeface="Wingdings" pitchFamily="2" charset="2"/>
              <a:buNone/>
              <a:defRPr/>
            </a:pPr>
            <a:r>
              <a:rPr lang="zh-TW" altLang="en-US" sz="1800" b="1" dirty="0" smtClean="0">
                <a:effectLst/>
                <a:ea typeface="新細明體" pitchFamily="18" charset="-120"/>
              </a:rPr>
              <a:t>該公司每位員工六月平均獲利為 </a:t>
            </a:r>
            <a:r>
              <a:rPr lang="en-US" altLang="zh-TW" sz="1800" b="1" dirty="0" smtClean="0">
                <a:effectLst/>
                <a:ea typeface="新細明體" pitchFamily="18" charset="-120"/>
              </a:rPr>
              <a:t>$50,000,000 / 362.5 = $ 137,931</a:t>
            </a:r>
            <a:endParaRPr lang="zh-TW" altLang="en-US" sz="1800" b="1" dirty="0" smtClean="0">
              <a:effectLst/>
              <a:ea typeface="新細明體" pitchFamily="18" charset="-120"/>
            </a:endParaRPr>
          </a:p>
          <a:p>
            <a:pPr marL="342900" lvl="1" indent="-342900">
              <a:buClr>
                <a:schemeClr val="hlink"/>
              </a:buClr>
              <a:buSzPct val="60000"/>
              <a:buFont typeface="Wingdings" pitchFamily="2" charset="2"/>
              <a:buChar char="n"/>
              <a:defRPr/>
            </a:pPr>
            <a:endParaRPr lang="zh-TW" altLang="en-US" sz="1800" b="1" dirty="0" smtClean="0">
              <a:ea typeface="新細明體" pitchFamily="18" charset="-120"/>
            </a:endParaRPr>
          </a:p>
          <a:p>
            <a:pPr>
              <a:defRPr/>
            </a:pPr>
            <a:endParaRPr lang="zh-TW" altLang="en-US" b="1" dirty="0" smtClean="0">
              <a:ea typeface="新細明體" pitchFamily="18" charset="-12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865187"/>
          </a:xfrm>
        </p:spPr>
        <p:txBody>
          <a:bodyPr/>
          <a:lstStyle/>
          <a:p>
            <a:pPr algn="ctr">
              <a:defRPr/>
            </a:pPr>
            <a:r>
              <a:rPr lang="zh-TW" altLang="en-US" b="1" dirty="0" smtClean="0">
                <a:solidFill>
                  <a:schemeClr val="tx1"/>
                </a:solidFill>
                <a:latin typeface="+mj-ea"/>
              </a:rPr>
              <a:t>人力資源 </a:t>
            </a:r>
            <a:r>
              <a:rPr lang="en-US" altLang="zh-TW" b="1" dirty="0" smtClean="0">
                <a:solidFill>
                  <a:schemeClr val="tx1"/>
                </a:solidFill>
                <a:latin typeface="+mj-ea"/>
              </a:rPr>
              <a:t>KPI</a:t>
            </a:r>
            <a:r>
              <a:rPr lang="zh-TW" altLang="en-US" b="1" dirty="0" smtClean="0">
                <a:solidFill>
                  <a:schemeClr val="tx1"/>
                </a:solidFill>
                <a:latin typeface="+mj-ea"/>
              </a:rPr>
              <a:t> 之應用</a:t>
            </a:r>
          </a:p>
        </p:txBody>
      </p:sp>
      <p:sp>
        <p:nvSpPr>
          <p:cNvPr id="3" name="內容版面配置區 2"/>
          <p:cNvSpPr>
            <a:spLocks noGrp="1"/>
          </p:cNvSpPr>
          <p:nvPr>
            <p:ph idx="1"/>
          </p:nvPr>
        </p:nvSpPr>
        <p:spPr>
          <a:xfrm>
            <a:off x="685800" y="1371600"/>
            <a:ext cx="7772400" cy="4530725"/>
          </a:xfrm>
        </p:spPr>
        <p:txBody>
          <a:bodyPr/>
          <a:lstStyle/>
          <a:p>
            <a:pPr marL="285750" lvl="1">
              <a:buFontTx/>
              <a:buNone/>
              <a:defRPr/>
            </a:pPr>
            <a:r>
              <a:rPr lang="zh-TW" altLang="en-US" sz="2400" b="1" dirty="0" smtClean="0">
                <a:effectLst/>
                <a:ea typeface="新細明體" pitchFamily="18" charset="-120"/>
              </a:rPr>
              <a:t>實務運用與管理意涵</a:t>
            </a:r>
            <a:r>
              <a:rPr lang="zh-TW" altLang="en-US" sz="2400" dirty="0" smtClean="0">
                <a:latin typeface="新細明體" pitchFamily="18" charset="-120"/>
                <a:ea typeface="新細明體" pitchFamily="18" charset="-120"/>
              </a:rPr>
              <a:t>：</a:t>
            </a:r>
            <a:endParaRPr lang="en-US" altLang="zh-TW" sz="2400" dirty="0" smtClean="0">
              <a:ea typeface="新細明體" pitchFamily="18" charset="-120"/>
            </a:endParaRPr>
          </a:p>
          <a:p>
            <a:pPr marL="285750" lvl="1">
              <a:buFontTx/>
              <a:buNone/>
              <a:defRPr/>
            </a:pPr>
            <a:endParaRPr lang="en-US" altLang="zh-TW" sz="2400" dirty="0" smtClean="0">
              <a:ea typeface="新細明體" pitchFamily="18" charset="-120"/>
            </a:endParaRPr>
          </a:p>
          <a:p>
            <a:pPr marL="268288" indent="-268288">
              <a:defRPr/>
            </a:pPr>
            <a:r>
              <a:rPr lang="zh-TW" altLang="en-US" sz="1800" b="1" dirty="0" smtClean="0">
                <a:effectLst/>
                <a:ea typeface="新細明體" pitchFamily="18" charset="-120"/>
              </a:rPr>
              <a:t>由於離職因素的影響，每個月</a:t>
            </a:r>
            <a:r>
              <a:rPr lang="en-US" altLang="zh-TW" sz="1800" b="1" dirty="0" smtClean="0">
                <a:effectLst/>
                <a:ea typeface="新細明體" pitchFamily="18" charset="-120"/>
              </a:rPr>
              <a:t>(</a:t>
            </a:r>
            <a:r>
              <a:rPr lang="zh-TW" altLang="en-US" sz="1800" b="1" dirty="0" smtClean="0">
                <a:effectLst/>
                <a:ea typeface="新細明體" pitchFamily="18" charset="-120"/>
              </a:rPr>
              <a:t>季</a:t>
            </a:r>
            <a:r>
              <a:rPr lang="en-US" altLang="zh-TW" sz="1800" b="1" dirty="0" smtClean="0">
                <a:effectLst/>
                <a:ea typeface="新細明體" pitchFamily="18" charset="-120"/>
              </a:rPr>
              <a:t>)</a:t>
            </a:r>
            <a:r>
              <a:rPr lang="zh-TW" altLang="en-US" sz="1800" b="1" dirty="0" smtClean="0">
                <a:effectLst/>
                <a:ea typeface="新細明體" pitchFamily="18" charset="-120"/>
              </a:rPr>
              <a:t>全職員工約當數總合會有所變動，所以為求精確，員工每人平均獲利通常以月</a:t>
            </a:r>
            <a:r>
              <a:rPr lang="en-US" altLang="zh-TW" sz="1800" b="1" dirty="0" smtClean="0">
                <a:effectLst/>
                <a:ea typeface="新細明體" pitchFamily="18" charset="-120"/>
              </a:rPr>
              <a:t>(</a:t>
            </a:r>
            <a:r>
              <a:rPr lang="zh-TW" altLang="en-US" sz="1800" b="1" dirty="0" smtClean="0">
                <a:effectLst/>
                <a:ea typeface="新細明體" pitchFamily="18" charset="-120"/>
              </a:rPr>
              <a:t>季</a:t>
            </a:r>
            <a:r>
              <a:rPr lang="en-US" altLang="zh-TW" sz="1800" b="1" dirty="0" smtClean="0">
                <a:effectLst/>
                <a:ea typeface="新細明體" pitchFamily="18" charset="-120"/>
              </a:rPr>
              <a:t>)</a:t>
            </a:r>
            <a:r>
              <a:rPr lang="zh-TW" altLang="en-US" sz="1800" b="1" dirty="0" smtClean="0">
                <a:effectLst/>
                <a:ea typeface="新細明體" pitchFamily="18" charset="-120"/>
              </a:rPr>
              <a:t>為計算之基準。如果需得到年度員工每人平均獲利，則需累計當年度每個月</a:t>
            </a:r>
            <a:r>
              <a:rPr lang="en-US" altLang="zh-TW" sz="1800" b="1" dirty="0" smtClean="0">
                <a:effectLst/>
                <a:ea typeface="新細明體" pitchFamily="18" charset="-120"/>
              </a:rPr>
              <a:t>(</a:t>
            </a:r>
            <a:r>
              <a:rPr lang="zh-TW" altLang="en-US" sz="1800" b="1" dirty="0" smtClean="0">
                <a:effectLst/>
                <a:ea typeface="新細明體" pitchFamily="18" charset="-120"/>
              </a:rPr>
              <a:t>季</a:t>
            </a:r>
            <a:r>
              <a:rPr lang="en-US" altLang="zh-TW" sz="1800" b="1" dirty="0" smtClean="0">
                <a:effectLst/>
                <a:ea typeface="新細明體" pitchFamily="18" charset="-120"/>
              </a:rPr>
              <a:t>)</a:t>
            </a:r>
            <a:r>
              <a:rPr lang="zh-TW" altLang="en-US" sz="1800" b="1" dirty="0" smtClean="0">
                <a:effectLst/>
                <a:ea typeface="新細明體" pitchFamily="18" charset="-120"/>
              </a:rPr>
              <a:t>員工每人平均獲利而得到最後的數字。</a:t>
            </a:r>
          </a:p>
          <a:p>
            <a:pPr marL="268288" indent="-268288">
              <a:defRPr/>
            </a:pPr>
            <a:r>
              <a:rPr lang="zh-TW" altLang="en-US" sz="1800" b="1" dirty="0" smtClean="0">
                <a:effectLst/>
                <a:ea typeface="新細明體" pitchFamily="18" charset="-120"/>
              </a:rPr>
              <a:t>如果</a:t>
            </a:r>
            <a:r>
              <a:rPr lang="zh-TW" altLang="en-US" sz="1800" b="1" dirty="0" smtClean="0">
                <a:solidFill>
                  <a:srgbClr val="FF0000"/>
                </a:solidFill>
                <a:effectLst/>
                <a:ea typeface="新細明體" pitchFamily="18" charset="-120"/>
              </a:rPr>
              <a:t>一家企業的每位員工的平均獲利高於產業的平均水準，通常表示其比其他同業擁有較佳的營運效率。</a:t>
            </a:r>
            <a:r>
              <a:rPr lang="zh-TW" altLang="en-US" sz="1800" b="1" dirty="0" smtClean="0">
                <a:effectLst/>
                <a:ea typeface="新細明體" pitchFamily="18" charset="-120"/>
              </a:rPr>
              <a:t>較高的員工每人平均獲利間接意謂著企業可以以較低的成本來營運，因此可以雇用較少的員工，卻有較多的產出。值得注意的是，通常企業在營運的早期階段，會有較低的員工每人平均獲利，由其是那些著重在研發與產品開發的新興企業。</a:t>
            </a:r>
          </a:p>
          <a:p>
            <a:pPr marL="268288" indent="-268288">
              <a:defRPr/>
            </a:pPr>
            <a:r>
              <a:rPr lang="zh-TW" altLang="en-US" sz="1800" b="1" dirty="0" smtClean="0">
                <a:effectLst/>
                <a:ea typeface="新細明體" pitchFamily="18" charset="-120"/>
              </a:rPr>
              <a:t>在實務運用上，員工每人平均獲利所獲得的數據最好用來比較相類似的公司，而不要與跨產業的公司相互比較，例如零售服務業會雇用較多的員工，其員工每人平均獲利會與產品研發的資訊軟體產業的員工有相當大的差距。</a:t>
            </a:r>
          </a:p>
          <a:p>
            <a:pPr marL="268288" indent="-268288">
              <a:defRPr/>
            </a:pPr>
            <a:endParaRPr lang="zh-TW" altLang="en-US" sz="1800" dirty="0" smtClean="0">
              <a:effectLst/>
              <a:ea typeface="新細明體" pitchFamily="18" charset="-12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solidFill>
                  <a:schemeClr val="tx1"/>
                </a:solidFill>
              </a:rPr>
              <a:t>KPI </a:t>
            </a:r>
            <a:r>
              <a:rPr lang="zh-TW" altLang="en-US" b="1" dirty="0" smtClean="0">
                <a:solidFill>
                  <a:schemeClr val="tx1"/>
                </a:solidFill>
              </a:rPr>
              <a:t>管理原理</a:t>
            </a:r>
            <a:endParaRPr lang="zh-TW" altLang="en-US" b="1" dirty="0">
              <a:solidFill>
                <a:schemeClr val="tx1"/>
              </a:solidFill>
            </a:endParaRPr>
          </a:p>
        </p:txBody>
      </p:sp>
      <p:sp>
        <p:nvSpPr>
          <p:cNvPr id="3" name="內容版面配置區 2"/>
          <p:cNvSpPr>
            <a:spLocks noGrp="1"/>
          </p:cNvSpPr>
          <p:nvPr>
            <p:ph sz="quarter" idx="1"/>
          </p:nvPr>
        </p:nvSpPr>
        <p:spPr>
          <a:xfrm>
            <a:off x="785786" y="1785926"/>
            <a:ext cx="7772400" cy="4572000"/>
          </a:xfrm>
        </p:spPr>
        <p:txBody>
          <a:bodyPr/>
          <a:lstStyle/>
          <a:p>
            <a:pPr>
              <a:buNone/>
            </a:pPr>
            <a:r>
              <a:rPr lang="en-US" altLang="zh-TW" dirty="0" smtClean="0"/>
              <a:t>    </a:t>
            </a:r>
            <a:r>
              <a:rPr lang="en-US" altLang="zh-TW" sz="3200" dirty="0" smtClean="0">
                <a:solidFill>
                  <a:srgbClr val="FF0000"/>
                </a:solidFill>
                <a:latin typeface="+mj-lt"/>
                <a:ea typeface="標楷體" pitchFamily="65" charset="-120"/>
              </a:rPr>
              <a:t>80/20</a:t>
            </a:r>
            <a:r>
              <a:rPr lang="zh-TW" altLang="en-US" sz="3200" dirty="0" smtClean="0">
                <a:solidFill>
                  <a:srgbClr val="FF0000"/>
                </a:solidFill>
                <a:latin typeface="+mj-lt"/>
                <a:ea typeface="標楷體" pitchFamily="65" charset="-120"/>
              </a:rPr>
              <a:t>原理 </a:t>
            </a:r>
            <a:r>
              <a:rPr lang="en-US" altLang="zh-TW" sz="3200" dirty="0" smtClean="0">
                <a:latin typeface="+mj-lt"/>
                <a:ea typeface="標楷體" pitchFamily="65" charset="-120"/>
              </a:rPr>
              <a:t>--- </a:t>
            </a:r>
            <a:r>
              <a:rPr lang="zh-TW" altLang="en-US" sz="3200" dirty="0" smtClean="0">
                <a:latin typeface="+mj-lt"/>
                <a:ea typeface="標楷體" pitchFamily="65" charset="-120"/>
              </a:rPr>
              <a:t>在一個企業的價值創造的過程中，存在著</a:t>
            </a:r>
            <a:r>
              <a:rPr lang="en-US" sz="3200" dirty="0" smtClean="0">
                <a:latin typeface="+mj-lt"/>
                <a:ea typeface="標楷體" pitchFamily="65" charset="-120"/>
              </a:rPr>
              <a:t> “80/20” </a:t>
            </a:r>
            <a:r>
              <a:rPr lang="zh-TW" altLang="en-US" sz="3200" dirty="0" smtClean="0">
                <a:latin typeface="+mj-lt"/>
                <a:ea typeface="標楷體" pitchFamily="65" charset="-120"/>
              </a:rPr>
              <a:t>的規律，即</a:t>
            </a:r>
            <a:r>
              <a:rPr lang="en-US" sz="3200" dirty="0" smtClean="0">
                <a:latin typeface="+mj-lt"/>
                <a:ea typeface="標楷體" pitchFamily="65" charset="-120"/>
              </a:rPr>
              <a:t>20%</a:t>
            </a:r>
            <a:r>
              <a:rPr lang="zh-TW" altLang="en-US" sz="3200" dirty="0" smtClean="0">
                <a:latin typeface="+mj-lt"/>
                <a:ea typeface="標楷體" pitchFamily="65" charset="-120"/>
              </a:rPr>
              <a:t>的關鍵人員創造企業 </a:t>
            </a:r>
            <a:r>
              <a:rPr lang="en-US" sz="3200" dirty="0" smtClean="0">
                <a:latin typeface="+mj-lt"/>
                <a:ea typeface="標楷體" pitchFamily="65" charset="-120"/>
              </a:rPr>
              <a:t>80% </a:t>
            </a:r>
            <a:r>
              <a:rPr lang="zh-TW" altLang="en-US" sz="3200" dirty="0" smtClean="0">
                <a:latin typeface="+mj-lt"/>
                <a:ea typeface="標楷體" pitchFamily="65" charset="-120"/>
              </a:rPr>
              <a:t>的價值；而且在每一位員工身上  </a:t>
            </a:r>
            <a:r>
              <a:rPr lang="en-US" sz="3200" dirty="0" smtClean="0">
                <a:latin typeface="+mj-lt"/>
                <a:ea typeface="標楷體" pitchFamily="65" charset="-120"/>
              </a:rPr>
              <a:t>“</a:t>
            </a:r>
            <a:r>
              <a:rPr lang="zh-TW" altLang="en-US" sz="3200" dirty="0" smtClean="0">
                <a:latin typeface="+mj-lt"/>
                <a:ea typeface="標楷體" pitchFamily="65" charset="-120"/>
              </a:rPr>
              <a:t>八二原理</a:t>
            </a:r>
            <a:r>
              <a:rPr lang="en-US" sz="3200" dirty="0" smtClean="0">
                <a:latin typeface="+mj-lt"/>
                <a:ea typeface="標楷體" pitchFamily="65" charset="-120"/>
              </a:rPr>
              <a:t>”  </a:t>
            </a:r>
            <a:r>
              <a:rPr lang="zh-TW" altLang="en-US" sz="3200" dirty="0" smtClean="0">
                <a:latin typeface="+mj-lt"/>
                <a:ea typeface="標楷體" pitchFamily="65" charset="-120"/>
              </a:rPr>
              <a:t>同樣適用，即</a:t>
            </a:r>
            <a:r>
              <a:rPr lang="en-US" sz="3200" dirty="0" smtClean="0">
                <a:latin typeface="+mj-lt"/>
                <a:ea typeface="標楷體" pitchFamily="65" charset="-120"/>
              </a:rPr>
              <a:t> 80% </a:t>
            </a:r>
            <a:r>
              <a:rPr lang="zh-TW" altLang="en-US" sz="3200" dirty="0" smtClean="0">
                <a:latin typeface="+mj-lt"/>
                <a:ea typeface="標楷體" pitchFamily="65" charset="-120"/>
              </a:rPr>
              <a:t>的工作任務是由 </a:t>
            </a:r>
            <a:r>
              <a:rPr lang="en-US" sz="3200" dirty="0" smtClean="0">
                <a:latin typeface="+mj-lt"/>
                <a:ea typeface="標楷體" pitchFamily="65" charset="-120"/>
              </a:rPr>
              <a:t>20% </a:t>
            </a:r>
            <a:r>
              <a:rPr lang="zh-TW" altLang="en-US" sz="3200" dirty="0" smtClean="0">
                <a:latin typeface="+mj-lt"/>
                <a:ea typeface="標楷體" pitchFamily="65" charset="-120"/>
              </a:rPr>
              <a:t>的關鍵行為完成的。因此，必須抓住 </a:t>
            </a:r>
            <a:r>
              <a:rPr lang="en-US" sz="3200" dirty="0" smtClean="0">
                <a:latin typeface="+mj-lt"/>
                <a:ea typeface="標楷體" pitchFamily="65" charset="-120"/>
              </a:rPr>
              <a:t>20% </a:t>
            </a:r>
            <a:r>
              <a:rPr lang="zh-TW" altLang="en-US" sz="3200" dirty="0" smtClean="0">
                <a:latin typeface="+mj-lt"/>
                <a:ea typeface="標楷體" pitchFamily="65" charset="-120"/>
              </a:rPr>
              <a:t>的關鍵行為，對之進行分析和衡量，這樣就能抓住工作績效的重心。</a:t>
            </a:r>
            <a:endParaRPr lang="zh-TW" altLang="en-US" dirty="0">
              <a:latin typeface="+mj-lt"/>
              <a:ea typeface="標楷體" pitchFamily="65"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079376" y="3471874"/>
            <a:ext cx="7165032" cy="1600200"/>
          </a:xfrm>
        </p:spPr>
        <p:txBody>
          <a:bodyPr>
            <a:noAutofit/>
          </a:bodyPr>
          <a:lstStyle/>
          <a:p>
            <a:r>
              <a:rPr lang="zh-TW" altLang="en-US" sz="3200" b="1" dirty="0" smtClean="0">
                <a:solidFill>
                  <a:schemeClr val="tx1"/>
                </a:solidFill>
                <a:latin typeface="標楷體" pitchFamily="65" charset="-120"/>
                <a:ea typeface="標楷體" pitchFamily="65" charset="-120"/>
              </a:rPr>
              <a:t>莊育維</a:t>
            </a:r>
            <a:endParaRPr lang="en-US" altLang="zh-TW" sz="3200" b="1" dirty="0" smtClean="0">
              <a:solidFill>
                <a:schemeClr val="tx1"/>
              </a:solidFill>
              <a:latin typeface="標楷體" pitchFamily="65" charset="-120"/>
              <a:ea typeface="標楷體" pitchFamily="65" charset="-120"/>
            </a:endParaRPr>
          </a:p>
          <a:p>
            <a:r>
              <a:rPr lang="zh-TW" altLang="en-US" sz="3200" b="1" dirty="0" smtClean="0">
                <a:solidFill>
                  <a:schemeClr val="tx1"/>
                </a:solidFill>
                <a:latin typeface="標楷體" pitchFamily="65" charset="-120"/>
                <a:ea typeface="標楷體" pitchFamily="65" charset="-120"/>
              </a:rPr>
              <a:t>國立中央大學企業管理學系</a:t>
            </a:r>
            <a:r>
              <a:rPr lang="zh-TW" altLang="en-US" sz="3200" b="1" dirty="0" smtClean="0">
                <a:solidFill>
                  <a:schemeClr val="tx1"/>
                </a:solidFill>
                <a:latin typeface="標楷體" pitchFamily="65" charset="-120"/>
                <a:ea typeface="標楷體" pitchFamily="65" charset="-120"/>
              </a:rPr>
              <a:t>博士候選人</a:t>
            </a:r>
            <a:endParaRPr lang="en-US" altLang="zh-TW" sz="3200" b="1" dirty="0" smtClean="0">
              <a:solidFill>
                <a:schemeClr val="tx1"/>
              </a:solidFill>
              <a:latin typeface="標楷體" pitchFamily="65" charset="-120"/>
              <a:ea typeface="標楷體" pitchFamily="65" charset="-120"/>
            </a:endParaRPr>
          </a:p>
          <a:p>
            <a:r>
              <a:rPr lang="en-US" altLang="zh-TW" sz="2800" b="1" dirty="0" smtClean="0">
                <a:solidFill>
                  <a:schemeClr val="tx1"/>
                </a:solidFill>
                <a:latin typeface="Times New Roman" pitchFamily="18" charset="0"/>
                <a:ea typeface="標楷體" pitchFamily="65" charset="-120"/>
                <a:cs typeface="Times New Roman" pitchFamily="18" charset="0"/>
              </a:rPr>
              <a:t>SAP HR Consultant certified</a:t>
            </a:r>
            <a:r>
              <a:rPr lang="zh-TW" altLang="en-US" sz="2800" b="1" dirty="0" smtClean="0">
                <a:solidFill>
                  <a:schemeClr val="tx1"/>
                </a:solidFill>
                <a:latin typeface="Times New Roman" pitchFamily="18" charset="0"/>
                <a:ea typeface="標楷體" pitchFamily="65" charset="-120"/>
                <a:cs typeface="Times New Roman" pitchFamily="18" charset="0"/>
              </a:rPr>
              <a:t>、</a:t>
            </a:r>
            <a:endParaRPr lang="en-US" altLang="zh-TW" sz="2800" b="1" dirty="0" smtClean="0">
              <a:solidFill>
                <a:schemeClr val="tx1"/>
              </a:solidFill>
              <a:latin typeface="Times New Roman" pitchFamily="18" charset="0"/>
              <a:ea typeface="標楷體" pitchFamily="65" charset="-120"/>
              <a:cs typeface="Times New Roman" pitchFamily="18" charset="0"/>
            </a:endParaRPr>
          </a:p>
          <a:p>
            <a:r>
              <a:rPr lang="en-US" altLang="zh-TW" sz="2800" b="1" dirty="0" smtClean="0">
                <a:solidFill>
                  <a:schemeClr val="tx1"/>
                </a:solidFill>
                <a:latin typeface="Times New Roman" pitchFamily="18" charset="0"/>
                <a:ea typeface="標楷體" pitchFamily="65" charset="-120"/>
                <a:cs typeface="Times New Roman" pitchFamily="18" charset="0"/>
              </a:rPr>
              <a:t>SAP BP ERP Consultant certified</a:t>
            </a:r>
          </a:p>
        </p:txBody>
      </p:sp>
      <p:sp>
        <p:nvSpPr>
          <p:cNvPr id="2" name="標題 1"/>
          <p:cNvSpPr>
            <a:spLocks noGrp="1"/>
          </p:cNvSpPr>
          <p:nvPr>
            <p:ph type="ctrTitle"/>
          </p:nvPr>
        </p:nvSpPr>
        <p:spPr>
          <a:xfrm>
            <a:off x="428596" y="1500174"/>
            <a:ext cx="8472518" cy="1470025"/>
          </a:xfrm>
        </p:spPr>
        <p:txBody>
          <a:bodyPr>
            <a:normAutofit/>
          </a:bodyPr>
          <a:lstStyle/>
          <a:p>
            <a:r>
              <a:rPr lang="zh-TW" altLang="en-US" sz="3800" b="1" dirty="0" smtClean="0"/>
              <a:t>人力資源績效指標</a:t>
            </a:r>
            <a:r>
              <a:rPr lang="en-US" altLang="zh-TW" sz="3800" b="1" dirty="0" smtClean="0"/>
              <a:t>_</a:t>
            </a:r>
            <a:r>
              <a:rPr lang="zh-TW" altLang="zh-TW" sz="3800" b="1" dirty="0" smtClean="0"/>
              <a:t>系統操作範例說明</a:t>
            </a:r>
            <a:endParaRPr lang="zh-TW" altLang="en-US" sz="3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zh-TW" b="1" dirty="0" smtClean="0">
                <a:solidFill>
                  <a:schemeClr val="tx1"/>
                </a:solidFill>
                <a:latin typeface="+mj-ea"/>
              </a:rPr>
              <a:t>系統操作範例說明</a:t>
            </a:r>
            <a:endParaRPr lang="zh-TW" altLang="en-US" b="1" dirty="0" smtClean="0">
              <a:solidFill>
                <a:schemeClr val="tx1"/>
              </a:solidFill>
              <a:latin typeface="+mj-ea"/>
            </a:endParaRPr>
          </a:p>
        </p:txBody>
      </p:sp>
      <p:sp>
        <p:nvSpPr>
          <p:cNvPr id="3" name="內容版面配置區 2"/>
          <p:cNvSpPr>
            <a:spLocks noGrp="1"/>
          </p:cNvSpPr>
          <p:nvPr>
            <p:ph sz="quarter" idx="1"/>
          </p:nvPr>
        </p:nvSpPr>
        <p:spPr/>
        <p:txBody>
          <a:bodyPr>
            <a:normAutofit/>
          </a:bodyPr>
          <a:lstStyle/>
          <a:p>
            <a:r>
              <a:rPr lang="zh-TW" altLang="zh-TW" sz="2400" b="1" dirty="0" smtClean="0">
                <a:latin typeface="+mn-ea"/>
              </a:rPr>
              <a:t>在這一節中，將就人力資源績效指標中所提到的幾個例子，以坊間某</a:t>
            </a:r>
            <a:r>
              <a:rPr lang="en-US" altLang="zh-TW" sz="2400" b="1" dirty="0" smtClean="0">
                <a:latin typeface="+mn-ea"/>
              </a:rPr>
              <a:t>ERP</a:t>
            </a:r>
            <a:r>
              <a:rPr lang="zh-TW" altLang="zh-TW" sz="2400" b="1" dirty="0" smtClean="0">
                <a:latin typeface="+mn-ea"/>
              </a:rPr>
              <a:t>系統的</a:t>
            </a:r>
            <a:r>
              <a:rPr lang="en-US" altLang="zh-TW" sz="2400" b="1" dirty="0" smtClean="0">
                <a:latin typeface="+mn-ea"/>
              </a:rPr>
              <a:t>BI</a:t>
            </a:r>
            <a:r>
              <a:rPr lang="zh-TW" altLang="zh-TW" sz="2400" b="1" dirty="0" smtClean="0">
                <a:latin typeface="+mn-ea"/>
              </a:rPr>
              <a:t>模組示範操作。</a:t>
            </a:r>
            <a:endParaRPr lang="en-US" altLang="zh-TW" sz="2400" b="1" dirty="0" smtClean="0">
              <a:latin typeface="+mn-ea"/>
            </a:endParaRPr>
          </a:p>
          <a:p>
            <a:endParaRPr lang="en-US" altLang="zh-TW" sz="2400" b="1" dirty="0" smtClean="0">
              <a:latin typeface="+mn-ea"/>
            </a:endParaRPr>
          </a:p>
          <a:p>
            <a:r>
              <a:rPr lang="zh-TW" altLang="zh-TW" sz="2400" b="1" dirty="0" smtClean="0">
                <a:latin typeface="+mn-ea"/>
              </a:rPr>
              <a:t>我們在進行人力資源關鍵績效指標的查詢</a:t>
            </a:r>
            <a:r>
              <a:rPr lang="en-US" altLang="zh-TW" sz="2400" b="1" dirty="0" smtClean="0">
                <a:latin typeface="+mn-ea"/>
              </a:rPr>
              <a:t>(Query)</a:t>
            </a:r>
            <a:r>
              <a:rPr lang="zh-TW" altLang="zh-TW" sz="2400" b="1" dirty="0" smtClean="0">
                <a:latin typeface="+mn-ea"/>
              </a:rPr>
              <a:t>之前，我們必須在該系統的模型化</a:t>
            </a:r>
            <a:r>
              <a:rPr lang="en-US" altLang="zh-TW" sz="2400" b="1" dirty="0" smtClean="0">
                <a:latin typeface="+mn-ea"/>
              </a:rPr>
              <a:t>(Modeling)</a:t>
            </a:r>
            <a:r>
              <a:rPr lang="zh-TW" altLang="zh-TW" sz="2400" b="1" dirty="0" smtClean="0">
                <a:latin typeface="+mn-ea"/>
              </a:rPr>
              <a:t>部份，</a:t>
            </a:r>
            <a:endParaRPr lang="en-US" altLang="zh-TW" sz="2400" b="1" dirty="0" smtClean="0">
              <a:latin typeface="+mn-ea"/>
            </a:endParaRPr>
          </a:p>
          <a:p>
            <a:pPr lvl="1"/>
            <a:r>
              <a:rPr lang="zh-TW" altLang="en-US" b="1" dirty="0" smtClean="0">
                <a:latin typeface="+mn-ea"/>
              </a:rPr>
              <a:t>建立</a:t>
            </a:r>
            <a:r>
              <a:rPr lang="zh-TW" altLang="zh-TW" b="1" dirty="0" smtClean="0">
                <a:latin typeface="+mn-ea"/>
              </a:rPr>
              <a:t>資料模型</a:t>
            </a:r>
            <a:r>
              <a:rPr lang="en-US" altLang="zh-TW" b="1" dirty="0" smtClean="0">
                <a:latin typeface="+mn-ea"/>
              </a:rPr>
              <a:t>(Data Model)</a:t>
            </a:r>
            <a:r>
              <a:rPr lang="zh-TW" altLang="en-US" b="1" dirty="0" smtClean="0">
                <a:latin typeface="+mn-ea"/>
              </a:rPr>
              <a:t>、</a:t>
            </a:r>
            <a:endParaRPr lang="en-US" altLang="zh-TW" b="1" dirty="0" smtClean="0">
              <a:latin typeface="+mn-ea"/>
            </a:endParaRPr>
          </a:p>
          <a:p>
            <a:pPr lvl="1"/>
            <a:r>
              <a:rPr lang="zh-TW" altLang="zh-TW" b="1" dirty="0" smtClean="0">
                <a:latin typeface="+mn-ea"/>
              </a:rPr>
              <a:t>把要分析的資料或數值先匯入系統</a:t>
            </a:r>
            <a:r>
              <a:rPr lang="zh-TW" altLang="en-US" b="1" dirty="0" smtClean="0">
                <a:latin typeface="+mn-ea"/>
              </a:rPr>
              <a:t>、</a:t>
            </a:r>
            <a:endParaRPr lang="en-US" altLang="zh-TW" b="1" dirty="0" smtClean="0">
              <a:latin typeface="+mn-ea"/>
            </a:endParaRPr>
          </a:p>
          <a:p>
            <a:pPr lvl="1"/>
            <a:r>
              <a:rPr lang="zh-TW" altLang="zh-TW" b="1" dirty="0" smtClean="0">
                <a:latin typeface="+mn-ea"/>
              </a:rPr>
              <a:t>標明並定義所有的資料元素，並從而建立資料方塊</a:t>
            </a:r>
            <a:r>
              <a:rPr lang="en-US" altLang="zh-TW" b="1" dirty="0" smtClean="0">
                <a:latin typeface="+mn-ea"/>
              </a:rPr>
              <a:t>(Data Cube)</a:t>
            </a:r>
            <a:r>
              <a:rPr lang="zh-TW" altLang="zh-TW" b="1" dirty="0" smtClean="0">
                <a:latin typeface="+mn-ea"/>
              </a:rPr>
              <a:t>。</a:t>
            </a:r>
          </a:p>
          <a:p>
            <a:endParaRPr lang="zh-TW" altLang="zh-TW" sz="2400" b="1" dirty="0" smtClean="0">
              <a:latin typeface="+mn-ea"/>
            </a:endParaRPr>
          </a:p>
          <a:p>
            <a:endParaRPr lang="zh-TW" altLang="en-US" sz="2400" b="1" dirty="0">
              <a:latin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solidFill>
                  <a:schemeClr val="tx1"/>
                </a:solidFill>
              </a:rPr>
              <a:t>範例操作：員工每人平均獲利</a:t>
            </a:r>
            <a:endParaRPr lang="zh-TW" altLang="en-US" b="1" dirty="0">
              <a:solidFill>
                <a:schemeClr val="tx1"/>
              </a:solidFill>
            </a:endParaRPr>
          </a:p>
        </p:txBody>
      </p:sp>
      <p:sp>
        <p:nvSpPr>
          <p:cNvPr id="3" name="內容版面配置區 2"/>
          <p:cNvSpPr>
            <a:spLocks noGrp="1"/>
          </p:cNvSpPr>
          <p:nvPr>
            <p:ph sz="quarter" idx="1"/>
          </p:nvPr>
        </p:nvSpPr>
        <p:spPr/>
        <p:txBody>
          <a:bodyPr/>
          <a:lstStyle/>
          <a:p>
            <a:endParaRPr lang="zh-TW" altLang="en-US" dirty="0"/>
          </a:p>
        </p:txBody>
      </p:sp>
      <p:pic>
        <p:nvPicPr>
          <p:cNvPr id="59394" name="Picture 2"/>
          <p:cNvPicPr>
            <a:picLocks noChangeAspect="1" noChangeArrowheads="1"/>
          </p:cNvPicPr>
          <p:nvPr/>
        </p:nvPicPr>
        <p:blipFill>
          <a:blip r:embed="rId3" cstate="print"/>
          <a:srcRect/>
          <a:stretch>
            <a:fillRect/>
          </a:stretch>
        </p:blipFill>
        <p:spPr bwMode="auto">
          <a:xfrm>
            <a:off x="1833563" y="2062163"/>
            <a:ext cx="5476875" cy="2733675"/>
          </a:xfrm>
          <a:prstGeom prst="rect">
            <a:avLst/>
          </a:prstGeom>
          <a:noFill/>
          <a:ln w="9525">
            <a:noFill/>
            <a:miter lim="800000"/>
            <a:headEnd/>
            <a:tailEnd/>
          </a:ln>
        </p:spPr>
      </p:pic>
      <p:sp>
        <p:nvSpPr>
          <p:cNvPr id="59395" name="Rectangle 3"/>
          <p:cNvSpPr>
            <a:spLocks noChangeArrowheads="1"/>
          </p:cNvSpPr>
          <p:nvPr/>
        </p:nvSpPr>
        <p:spPr bwMode="auto">
          <a:xfrm>
            <a:off x="2051720" y="5136867"/>
            <a:ext cx="603242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 typeface="Arial" pitchFamily="34" charset="0"/>
              <a:buChar char="•"/>
              <a:tabLst/>
            </a:pPr>
            <a:r>
              <a:rPr kumimoji="1" lang="zh-TW" b="1" i="0" u="none" strike="noStrike" cap="none" normalizeH="0" baseline="0" dirty="0" smtClean="0">
                <a:ln>
                  <a:noFill/>
                </a:ln>
                <a:solidFill>
                  <a:schemeClr val="tx1"/>
                </a:solidFill>
                <a:effectLst/>
                <a:latin typeface="細明體" pitchFamily="49" charset="-120"/>
                <a:ea typeface="細明體" pitchFamily="49" charset="-120"/>
                <a:cs typeface="Arial" pitchFamily="34" charset="0"/>
              </a:rPr>
              <a:t>「關鍵數字」是指要進行評估的屬性，</a:t>
            </a:r>
            <a:endParaRPr kumimoji="1" lang="en-US" altLang="zh-TW" b="1" i="0" u="none" strike="noStrike" cap="none" normalizeH="0" baseline="0" dirty="0" smtClean="0">
              <a:ln>
                <a:noFill/>
              </a:ln>
              <a:solidFill>
                <a:schemeClr val="tx1"/>
              </a:solidFill>
              <a:effectLst/>
              <a:latin typeface="細明體" pitchFamily="49" charset="-120"/>
              <a:ea typeface="細明體" pitchFamily="49" charset="-120"/>
              <a:cs typeface="Arial" pitchFamily="34" charset="0"/>
            </a:endParaRPr>
          </a:p>
          <a:p>
            <a:pPr marL="0" marR="0" lvl="0" indent="304800" algn="l" defTabSz="914400" rtl="0" eaLnBrk="1" fontAlgn="base" latinLnBrk="0" hangingPunct="1">
              <a:lnSpc>
                <a:spcPct val="100000"/>
              </a:lnSpc>
              <a:spcBef>
                <a:spcPct val="0"/>
              </a:spcBef>
              <a:spcAft>
                <a:spcPct val="0"/>
              </a:spcAft>
              <a:buClrTx/>
              <a:buSzTx/>
              <a:buFont typeface="Arial" pitchFamily="34" charset="0"/>
              <a:buChar char="•"/>
              <a:tabLst/>
            </a:pPr>
            <a:r>
              <a:rPr kumimoji="1" lang="zh-TW" b="1" i="0" u="none" strike="noStrike" cap="none" normalizeH="0" baseline="0" dirty="0" smtClean="0">
                <a:ln>
                  <a:noFill/>
                </a:ln>
                <a:solidFill>
                  <a:schemeClr val="tx1"/>
                </a:solidFill>
                <a:effectLst/>
                <a:latin typeface="細明體" pitchFamily="49" charset="-120"/>
                <a:ea typeface="細明體" pitchFamily="49" charset="-120"/>
                <a:cs typeface="Arial" pitchFamily="34" charset="0"/>
              </a:rPr>
              <a:t>「</a:t>
            </a:r>
            <a:r>
              <a:rPr kumimoji="1" lang="zh-TW" altLang="en-US" b="1" i="0" u="none" strike="noStrike" cap="none" normalizeH="0" baseline="0" dirty="0" smtClean="0">
                <a:ln>
                  <a:noFill/>
                </a:ln>
                <a:solidFill>
                  <a:schemeClr val="tx1"/>
                </a:solidFill>
                <a:effectLst/>
                <a:latin typeface="細明體" pitchFamily="49" charset="-120"/>
                <a:ea typeface="細明體" pitchFamily="49" charset="-120"/>
                <a:cs typeface="Arial" pitchFamily="34" charset="0"/>
              </a:rPr>
              <a:t>維度</a:t>
            </a:r>
            <a:r>
              <a:rPr kumimoji="1" lang="zh-TW" b="1" i="0" u="none" strike="noStrike" cap="none" normalizeH="0" baseline="0" dirty="0" smtClean="0">
                <a:ln>
                  <a:noFill/>
                </a:ln>
                <a:solidFill>
                  <a:schemeClr val="tx1"/>
                </a:solidFill>
                <a:effectLst/>
                <a:latin typeface="細明體" pitchFamily="49" charset="-120"/>
                <a:ea typeface="細明體" pitchFamily="49" charset="-120"/>
                <a:cs typeface="Arial" pitchFamily="34" charset="0"/>
              </a:rPr>
              <a:t>」則是讓上述的「關鍵數字」進行參考的欄位。</a:t>
            </a:r>
            <a:endParaRPr kumimoji="1" lang="zh-TW" b="1" i="0" u="none" strike="noStrike" cap="none" normalizeH="0" baseline="0" dirty="0" smtClean="0">
              <a:ln>
                <a:noFill/>
              </a:ln>
              <a:solidFill>
                <a:schemeClr val="tx1"/>
              </a:solidFill>
              <a:effectLst/>
              <a:latin typeface="細明體" pitchFamily="49" charset="-120"/>
              <a:ea typeface="細明體" pitchFamily="49"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solidFill>
                  <a:schemeClr val="tx1"/>
                </a:solidFill>
              </a:rPr>
              <a:t>員工每人平均獲利</a:t>
            </a:r>
            <a:endParaRPr lang="zh-TW" altLang="en-US" b="1" dirty="0">
              <a:solidFill>
                <a:schemeClr val="tx1"/>
              </a:solidFill>
            </a:endParaRPr>
          </a:p>
        </p:txBody>
      </p:sp>
      <p:sp>
        <p:nvSpPr>
          <p:cNvPr id="3" name="內容版面配置區 2"/>
          <p:cNvSpPr>
            <a:spLocks noGrp="1"/>
          </p:cNvSpPr>
          <p:nvPr>
            <p:ph sz="quarter" idx="1"/>
          </p:nvPr>
        </p:nvSpPr>
        <p:spPr/>
        <p:txBody>
          <a:bodyPr/>
          <a:lstStyle/>
          <a:p>
            <a:endParaRPr lang="zh-TW" altLang="en-US" dirty="0"/>
          </a:p>
        </p:txBody>
      </p:sp>
      <p:pic>
        <p:nvPicPr>
          <p:cNvPr id="61444" name="Picture 4"/>
          <p:cNvPicPr>
            <a:picLocks noChangeAspect="1" noChangeArrowheads="1"/>
          </p:cNvPicPr>
          <p:nvPr/>
        </p:nvPicPr>
        <p:blipFill>
          <a:blip r:embed="rId3" cstate="print"/>
          <a:srcRect/>
          <a:stretch>
            <a:fillRect/>
          </a:stretch>
        </p:blipFill>
        <p:spPr bwMode="auto">
          <a:xfrm>
            <a:off x="971600" y="1556792"/>
            <a:ext cx="7798602" cy="4320480"/>
          </a:xfrm>
          <a:prstGeom prst="rect">
            <a:avLst/>
          </a:prstGeom>
          <a:noFill/>
          <a:ln w="9525">
            <a:noFill/>
            <a:miter lim="800000"/>
            <a:headEnd/>
            <a:tailEnd/>
          </a:ln>
        </p:spPr>
      </p:pic>
      <p:sp>
        <p:nvSpPr>
          <p:cNvPr id="61445" name="Oval 5"/>
          <p:cNvSpPr>
            <a:spLocks noChangeArrowheads="1"/>
          </p:cNvSpPr>
          <p:nvPr/>
        </p:nvSpPr>
        <p:spPr bwMode="auto">
          <a:xfrm>
            <a:off x="1691680" y="2132856"/>
            <a:ext cx="1080120" cy="648072"/>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61446" name="Oval 6"/>
          <p:cNvSpPr>
            <a:spLocks noChangeArrowheads="1"/>
          </p:cNvSpPr>
          <p:nvPr/>
        </p:nvSpPr>
        <p:spPr bwMode="auto">
          <a:xfrm>
            <a:off x="6732240" y="2708920"/>
            <a:ext cx="1944216" cy="3096344"/>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b="1" dirty="0" smtClean="0">
                <a:solidFill>
                  <a:schemeClr val="tx1"/>
                </a:solidFill>
              </a:rPr>
              <a:t>員工每人平均獲利</a:t>
            </a:r>
            <a:r>
              <a:rPr lang="en-US" altLang="zh-TW" b="1" dirty="0" smtClean="0">
                <a:solidFill>
                  <a:schemeClr val="tx1"/>
                </a:solidFill>
              </a:rPr>
              <a:t>_</a:t>
            </a:r>
            <a:r>
              <a:rPr lang="zh-TW" altLang="en-US" b="1" dirty="0" smtClean="0">
                <a:solidFill>
                  <a:schemeClr val="tx1"/>
                </a:solidFill>
              </a:rPr>
              <a:t>切換不同分析畫面</a:t>
            </a:r>
            <a:endParaRPr lang="zh-TW" altLang="en-US" b="1" dirty="0">
              <a:solidFill>
                <a:schemeClr val="tx1"/>
              </a:solidFill>
            </a:endParaRPr>
          </a:p>
        </p:txBody>
      </p:sp>
      <p:sp>
        <p:nvSpPr>
          <p:cNvPr id="3" name="內容版面配置區 2"/>
          <p:cNvSpPr>
            <a:spLocks noGrp="1"/>
          </p:cNvSpPr>
          <p:nvPr>
            <p:ph sz="quarter" idx="1"/>
          </p:nvPr>
        </p:nvSpPr>
        <p:spPr/>
        <p:txBody>
          <a:bodyPr/>
          <a:lstStyle/>
          <a:p>
            <a:endParaRPr lang="zh-TW" altLang="en-US"/>
          </a:p>
        </p:txBody>
      </p:sp>
      <p:pic>
        <p:nvPicPr>
          <p:cNvPr id="83970" name="Picture 2"/>
          <p:cNvPicPr>
            <a:picLocks noChangeAspect="1" noChangeArrowheads="1"/>
          </p:cNvPicPr>
          <p:nvPr/>
        </p:nvPicPr>
        <p:blipFill>
          <a:blip r:embed="rId3" cstate="print"/>
          <a:srcRect/>
          <a:stretch>
            <a:fillRect/>
          </a:stretch>
        </p:blipFill>
        <p:spPr bwMode="auto">
          <a:xfrm>
            <a:off x="755576" y="2564904"/>
            <a:ext cx="8103226" cy="2088232"/>
          </a:xfrm>
          <a:prstGeom prst="rect">
            <a:avLst/>
          </a:prstGeom>
          <a:noFill/>
          <a:ln w="9525">
            <a:noFill/>
            <a:miter lim="800000"/>
            <a:headEnd/>
            <a:tailEnd/>
          </a:ln>
        </p:spPr>
      </p:pic>
      <p:sp>
        <p:nvSpPr>
          <p:cNvPr id="6" name="矩形 5"/>
          <p:cNvSpPr/>
          <p:nvPr/>
        </p:nvSpPr>
        <p:spPr>
          <a:xfrm>
            <a:off x="2123728" y="5013176"/>
            <a:ext cx="5688632" cy="646331"/>
          </a:xfrm>
          <a:prstGeom prst="rect">
            <a:avLst/>
          </a:prstGeom>
        </p:spPr>
        <p:txBody>
          <a:bodyPr wrap="square">
            <a:spAutoFit/>
          </a:bodyPr>
          <a:lstStyle/>
          <a:p>
            <a:pPr>
              <a:buFont typeface="Arial" pitchFamily="34" charset="0"/>
              <a:buChar char="•"/>
            </a:pPr>
            <a:r>
              <a:rPr lang="zh-TW" altLang="zh-TW" b="1" dirty="0" smtClean="0"/>
              <a:t>在「員工每人平均獲利」欄位上，按滑鼠右鍵，選擇「轉換關鍵數字</a:t>
            </a:r>
            <a:r>
              <a:rPr lang="en-US" altLang="zh-TW" b="1" dirty="0" smtClean="0"/>
              <a:t>(Swap Key Figures with) → </a:t>
            </a:r>
            <a:r>
              <a:rPr lang="zh-TW" altLang="zh-TW" b="1" dirty="0" smtClean="0"/>
              <a:t>公司名稱」</a:t>
            </a:r>
            <a:endParaRPr lang="zh-TW" alt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600" b="1" dirty="0" smtClean="0">
                <a:solidFill>
                  <a:schemeClr val="tx1"/>
                </a:solidFill>
              </a:rPr>
              <a:t>員工每人平均獲利</a:t>
            </a:r>
            <a:r>
              <a:rPr lang="en-US" altLang="zh-TW" sz="3600" b="1" dirty="0" smtClean="0">
                <a:solidFill>
                  <a:schemeClr val="tx1"/>
                </a:solidFill>
              </a:rPr>
              <a:t>_</a:t>
            </a:r>
            <a:r>
              <a:rPr lang="zh-TW" altLang="zh-TW" sz="3600" b="1" dirty="0" smtClean="0">
                <a:solidFill>
                  <a:schemeClr val="tx1"/>
                </a:solidFill>
              </a:rPr>
              <a:t>排序</a:t>
            </a:r>
            <a:r>
              <a:rPr lang="en-US" altLang="zh-TW" sz="3600" b="1" dirty="0" smtClean="0">
                <a:solidFill>
                  <a:schemeClr val="tx1"/>
                </a:solidFill>
              </a:rPr>
              <a:t>(Sort)</a:t>
            </a:r>
            <a:r>
              <a:rPr lang="zh-TW" altLang="zh-TW" sz="3600" b="1" dirty="0" smtClean="0">
                <a:solidFill>
                  <a:schemeClr val="tx1"/>
                </a:solidFill>
              </a:rPr>
              <a:t> </a:t>
            </a:r>
            <a:r>
              <a:rPr lang="en-US" altLang="zh-TW" sz="3600" b="1" dirty="0" smtClean="0">
                <a:solidFill>
                  <a:schemeClr val="tx1"/>
                </a:solidFill>
              </a:rPr>
              <a:t>_</a:t>
            </a:r>
            <a:r>
              <a:rPr lang="zh-TW" altLang="zh-TW" sz="3600" b="1" dirty="0" smtClean="0">
                <a:solidFill>
                  <a:schemeClr val="tx1"/>
                </a:solidFill>
              </a:rPr>
              <a:t>降冪</a:t>
            </a:r>
            <a:r>
              <a:rPr lang="en-US" altLang="zh-TW" sz="3600" b="1" dirty="0" smtClean="0">
                <a:solidFill>
                  <a:schemeClr val="tx1"/>
                </a:solidFill>
              </a:rPr>
              <a:t>(Descending)</a:t>
            </a:r>
            <a:endParaRPr lang="zh-TW" altLang="en-US" sz="3600" b="1" dirty="0">
              <a:solidFill>
                <a:schemeClr val="tx1"/>
              </a:solidFill>
            </a:endParaRPr>
          </a:p>
        </p:txBody>
      </p:sp>
      <p:sp>
        <p:nvSpPr>
          <p:cNvPr id="3" name="內容版面配置區 2"/>
          <p:cNvSpPr>
            <a:spLocks noGrp="1"/>
          </p:cNvSpPr>
          <p:nvPr>
            <p:ph sz="quarter" idx="1"/>
          </p:nvPr>
        </p:nvSpPr>
        <p:spPr/>
        <p:txBody>
          <a:bodyPr/>
          <a:lstStyle/>
          <a:p>
            <a:endParaRPr lang="zh-TW" altLang="en-US"/>
          </a:p>
        </p:txBody>
      </p:sp>
      <p:pic>
        <p:nvPicPr>
          <p:cNvPr id="84994" name="Picture 2"/>
          <p:cNvPicPr>
            <a:picLocks noChangeAspect="1" noChangeArrowheads="1"/>
          </p:cNvPicPr>
          <p:nvPr/>
        </p:nvPicPr>
        <p:blipFill>
          <a:blip r:embed="rId3" cstate="print"/>
          <a:srcRect/>
          <a:stretch>
            <a:fillRect/>
          </a:stretch>
        </p:blipFill>
        <p:spPr bwMode="auto">
          <a:xfrm>
            <a:off x="1331640" y="1628800"/>
            <a:ext cx="6838950" cy="4029075"/>
          </a:xfrm>
          <a:prstGeom prst="rect">
            <a:avLst/>
          </a:prstGeom>
          <a:noFill/>
          <a:ln w="9525">
            <a:noFill/>
            <a:miter lim="800000"/>
            <a:headEnd/>
            <a:tailEnd/>
          </a:ln>
        </p:spPr>
      </p:pic>
      <p:sp>
        <p:nvSpPr>
          <p:cNvPr id="84995" name="Oval 3"/>
          <p:cNvSpPr>
            <a:spLocks noChangeArrowheads="1"/>
          </p:cNvSpPr>
          <p:nvPr/>
        </p:nvSpPr>
        <p:spPr bwMode="auto">
          <a:xfrm>
            <a:off x="6588224" y="2852936"/>
            <a:ext cx="1440160" cy="2664296"/>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b="1" dirty="0" smtClean="0">
                <a:solidFill>
                  <a:schemeClr val="tx1"/>
                </a:solidFill>
              </a:rPr>
              <a:t>範例操作：</a:t>
            </a:r>
            <a:r>
              <a:rPr lang="zh-TW" altLang="en-US" b="1" dirty="0" smtClean="0">
                <a:solidFill>
                  <a:schemeClr val="tx1"/>
                </a:solidFill>
              </a:rPr>
              <a:t>關鍵員工留任率</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86018" name="Picture 2"/>
          <p:cNvPicPr>
            <a:picLocks noChangeAspect="1" noChangeArrowheads="1"/>
          </p:cNvPicPr>
          <p:nvPr/>
        </p:nvPicPr>
        <p:blipFill>
          <a:blip r:embed="rId3" cstate="print"/>
          <a:srcRect/>
          <a:stretch>
            <a:fillRect/>
          </a:stretch>
        </p:blipFill>
        <p:spPr bwMode="auto">
          <a:xfrm>
            <a:off x="1309688" y="1828800"/>
            <a:ext cx="6524625" cy="3200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rPr>
              <a:t>關鍵員工留任率</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87042" name="Picture 2"/>
          <p:cNvPicPr>
            <a:picLocks noChangeAspect="1" noChangeArrowheads="1"/>
          </p:cNvPicPr>
          <p:nvPr/>
        </p:nvPicPr>
        <p:blipFill>
          <a:blip r:embed="rId3" cstate="print"/>
          <a:srcRect/>
          <a:stretch>
            <a:fillRect/>
          </a:stretch>
        </p:blipFill>
        <p:spPr bwMode="auto">
          <a:xfrm>
            <a:off x="827584" y="1470620"/>
            <a:ext cx="8105775" cy="4838700"/>
          </a:xfrm>
          <a:prstGeom prst="rect">
            <a:avLst/>
          </a:prstGeom>
          <a:noFill/>
          <a:ln w="9525">
            <a:noFill/>
            <a:miter lim="800000"/>
            <a:headEnd/>
            <a:tailEnd/>
          </a:ln>
        </p:spPr>
      </p:pic>
      <p:sp>
        <p:nvSpPr>
          <p:cNvPr id="87043" name="Oval 3"/>
          <p:cNvSpPr>
            <a:spLocks noChangeArrowheads="1"/>
          </p:cNvSpPr>
          <p:nvPr/>
        </p:nvSpPr>
        <p:spPr bwMode="auto">
          <a:xfrm>
            <a:off x="6732240" y="2924944"/>
            <a:ext cx="1944216" cy="3096344"/>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rPr>
              <a:t>關鍵員工留任率</a:t>
            </a:r>
            <a:r>
              <a:rPr lang="en-US" altLang="zh-TW" b="1" dirty="0" smtClean="0">
                <a:solidFill>
                  <a:schemeClr val="tx1"/>
                </a:solidFill>
              </a:rPr>
              <a:t>_</a:t>
            </a:r>
            <a:r>
              <a:rPr lang="zh-TW" altLang="en-US" b="1" dirty="0" smtClean="0">
                <a:solidFill>
                  <a:schemeClr val="tx1"/>
                </a:solidFill>
              </a:rPr>
              <a:t>維持</a:t>
            </a:r>
            <a:r>
              <a:rPr lang="zh-TW" altLang="zh-TW" b="1" dirty="0" smtClean="0">
                <a:solidFill>
                  <a:schemeClr val="tx1"/>
                </a:solidFill>
              </a:rPr>
              <a:t>篩選值</a:t>
            </a:r>
            <a:endParaRPr lang="zh-TW" altLang="en-US" dirty="0">
              <a:solidFill>
                <a:schemeClr val="tx1"/>
              </a:solidFill>
            </a:endParaRPr>
          </a:p>
        </p:txBody>
      </p:sp>
      <p:sp>
        <p:nvSpPr>
          <p:cNvPr id="3" name="內容版面配置區 2"/>
          <p:cNvSpPr>
            <a:spLocks noGrp="1"/>
          </p:cNvSpPr>
          <p:nvPr>
            <p:ph sz="quarter" idx="1"/>
          </p:nvPr>
        </p:nvSpPr>
        <p:spPr/>
        <p:txBody>
          <a:bodyPr/>
          <a:lstStyle/>
          <a:p>
            <a:endParaRPr lang="zh-TW" altLang="en-US"/>
          </a:p>
        </p:txBody>
      </p:sp>
      <p:sp>
        <p:nvSpPr>
          <p:cNvPr id="4" name="矩形 3"/>
          <p:cNvSpPr/>
          <p:nvPr/>
        </p:nvSpPr>
        <p:spPr>
          <a:xfrm>
            <a:off x="2295598" y="6309320"/>
            <a:ext cx="5804794" cy="369332"/>
          </a:xfrm>
          <a:prstGeom prst="rect">
            <a:avLst/>
          </a:prstGeom>
        </p:spPr>
        <p:txBody>
          <a:bodyPr wrap="none">
            <a:spAutoFit/>
          </a:bodyPr>
          <a:lstStyle/>
          <a:p>
            <a:pPr>
              <a:buFont typeface="Arial" pitchFamily="34" charset="0"/>
              <a:buChar char="•"/>
            </a:pPr>
            <a:r>
              <a:rPr lang="zh-TW" altLang="en-US" b="1" dirty="0" smtClean="0"/>
              <a:t>在</a:t>
            </a:r>
            <a:r>
              <a:rPr lang="zh-TW" altLang="zh-TW" b="1" dirty="0" smtClean="0"/>
              <a:t>「關鍵員工留任率」</a:t>
            </a:r>
            <a:r>
              <a:rPr lang="zh-TW" altLang="en-US" b="1" dirty="0" smtClean="0"/>
              <a:t>上，按右鍵</a:t>
            </a:r>
            <a:r>
              <a:rPr lang="zh-TW" altLang="zh-TW" b="1" dirty="0" smtClean="0"/>
              <a:t>選擇「維持篩選值」</a:t>
            </a:r>
            <a:endParaRPr lang="zh-TW" altLang="en-US" b="1" dirty="0"/>
          </a:p>
        </p:txBody>
      </p:sp>
      <p:pic>
        <p:nvPicPr>
          <p:cNvPr id="88066" name="Picture 2"/>
          <p:cNvPicPr>
            <a:picLocks noChangeAspect="1" noChangeArrowheads="1"/>
          </p:cNvPicPr>
          <p:nvPr/>
        </p:nvPicPr>
        <p:blipFill>
          <a:blip r:embed="rId3" cstate="print"/>
          <a:srcRect/>
          <a:stretch>
            <a:fillRect/>
          </a:stretch>
        </p:blipFill>
        <p:spPr bwMode="auto">
          <a:xfrm>
            <a:off x="2915816" y="1700808"/>
            <a:ext cx="3665408" cy="438189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rPr>
              <a:t>關鍵員工留任率</a:t>
            </a:r>
            <a:r>
              <a:rPr lang="en-US" altLang="zh-TW" b="1" dirty="0" smtClean="0">
                <a:solidFill>
                  <a:schemeClr val="tx1"/>
                </a:solidFill>
              </a:rPr>
              <a:t>_</a:t>
            </a:r>
            <a:r>
              <a:rPr lang="zh-TW" altLang="en-US" b="1" dirty="0" smtClean="0">
                <a:solidFill>
                  <a:schemeClr val="tx1"/>
                </a:solidFill>
              </a:rPr>
              <a:t>新增</a:t>
            </a:r>
            <a:r>
              <a:rPr lang="zh-TW" altLang="zh-TW" b="1" dirty="0" smtClean="0">
                <a:solidFill>
                  <a:schemeClr val="tx1"/>
                </a:solidFill>
              </a:rPr>
              <a:t>篩選值</a:t>
            </a:r>
            <a:endParaRPr lang="zh-TW" altLang="en-US" dirty="0"/>
          </a:p>
        </p:txBody>
      </p:sp>
      <p:sp>
        <p:nvSpPr>
          <p:cNvPr id="3" name="內容版面配置區 2"/>
          <p:cNvSpPr>
            <a:spLocks noGrp="1"/>
          </p:cNvSpPr>
          <p:nvPr>
            <p:ph sz="quarter" idx="1"/>
          </p:nvPr>
        </p:nvSpPr>
        <p:spPr/>
        <p:txBody>
          <a:bodyPr/>
          <a:lstStyle/>
          <a:p>
            <a:endParaRPr lang="zh-TW" altLang="en-US"/>
          </a:p>
        </p:txBody>
      </p:sp>
      <p:sp>
        <p:nvSpPr>
          <p:cNvPr id="4" name="矩形 3"/>
          <p:cNvSpPr/>
          <p:nvPr/>
        </p:nvSpPr>
        <p:spPr>
          <a:xfrm>
            <a:off x="2627784" y="5661248"/>
            <a:ext cx="5804794" cy="646331"/>
          </a:xfrm>
          <a:prstGeom prst="rect">
            <a:avLst/>
          </a:prstGeom>
        </p:spPr>
        <p:txBody>
          <a:bodyPr wrap="none">
            <a:spAutoFit/>
          </a:bodyPr>
          <a:lstStyle/>
          <a:p>
            <a:pPr>
              <a:buFont typeface="Arial" pitchFamily="34" charset="0"/>
              <a:buChar char="•"/>
            </a:pPr>
            <a:r>
              <a:rPr lang="zh-TW" altLang="zh-TW" b="1" dirty="0" smtClean="0"/>
              <a:t>選擇「選擇篩選值</a:t>
            </a:r>
            <a:r>
              <a:rPr lang="en-US" altLang="zh-TW" b="1" dirty="0" smtClean="0"/>
              <a:t>(Select Filter Values)</a:t>
            </a:r>
            <a:r>
              <a:rPr lang="zh-TW" altLang="zh-TW" b="1" dirty="0" smtClean="0"/>
              <a:t>」，</a:t>
            </a:r>
            <a:endParaRPr lang="en-US" altLang="zh-TW" b="1" dirty="0" smtClean="0"/>
          </a:p>
          <a:p>
            <a:pPr>
              <a:buFont typeface="Arial" pitchFamily="34" charset="0"/>
              <a:buChar char="•"/>
            </a:pPr>
            <a:r>
              <a:rPr lang="zh-TW" altLang="zh-TW" b="1" dirty="0" smtClean="0"/>
              <a:t>接著只要把想要分析的欄位新增完成後，即會顯示結果</a:t>
            </a:r>
            <a:endParaRPr lang="zh-TW" altLang="en-US" b="1" dirty="0"/>
          </a:p>
        </p:txBody>
      </p:sp>
      <p:pic>
        <p:nvPicPr>
          <p:cNvPr id="89090" name="Picture 2"/>
          <p:cNvPicPr>
            <a:picLocks noChangeAspect="1" noChangeArrowheads="1"/>
          </p:cNvPicPr>
          <p:nvPr/>
        </p:nvPicPr>
        <p:blipFill>
          <a:blip r:embed="rId3" cstate="print"/>
          <a:srcRect/>
          <a:stretch>
            <a:fillRect/>
          </a:stretch>
        </p:blipFill>
        <p:spPr bwMode="auto">
          <a:xfrm>
            <a:off x="1331640" y="1412776"/>
            <a:ext cx="6516715" cy="4216698"/>
          </a:xfrm>
          <a:prstGeom prst="rect">
            <a:avLst/>
          </a:prstGeom>
          <a:noFill/>
          <a:ln w="9525">
            <a:noFill/>
            <a:miter lim="800000"/>
            <a:headEnd/>
            <a:tailEnd/>
          </a:ln>
        </p:spPr>
      </p:pic>
      <p:sp>
        <p:nvSpPr>
          <p:cNvPr id="89091" name="Oval 3"/>
          <p:cNvSpPr>
            <a:spLocks noChangeArrowheads="1"/>
          </p:cNvSpPr>
          <p:nvPr/>
        </p:nvSpPr>
        <p:spPr bwMode="auto">
          <a:xfrm>
            <a:off x="2987824" y="1916832"/>
            <a:ext cx="3384376" cy="36004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defRPr/>
            </a:pPr>
            <a:r>
              <a:rPr lang="zh-TW" altLang="en-US" b="1" dirty="0" smtClean="0">
                <a:solidFill>
                  <a:schemeClr val="tx1"/>
                </a:solidFill>
                <a:latin typeface="+mj-ea"/>
              </a:rPr>
              <a:t>與 </a:t>
            </a:r>
            <a:r>
              <a:rPr lang="en-US" altLang="zh-TW" b="1" dirty="0" smtClean="0">
                <a:solidFill>
                  <a:schemeClr val="tx1"/>
                </a:solidFill>
                <a:latin typeface="+mj-ea"/>
              </a:rPr>
              <a:t>KPI</a:t>
            </a:r>
            <a:r>
              <a:rPr lang="zh-TW" altLang="en-US" b="1" dirty="0" smtClean="0">
                <a:solidFill>
                  <a:schemeClr val="tx1"/>
                </a:solidFill>
                <a:latin typeface="+mj-ea"/>
              </a:rPr>
              <a:t> 相關的概念</a:t>
            </a:r>
          </a:p>
        </p:txBody>
      </p:sp>
      <p:sp>
        <p:nvSpPr>
          <p:cNvPr id="3" name="內容版面配置區 2"/>
          <p:cNvSpPr>
            <a:spLocks noGrp="1"/>
          </p:cNvSpPr>
          <p:nvPr>
            <p:ph idx="1"/>
          </p:nvPr>
        </p:nvSpPr>
        <p:spPr>
          <a:xfrm>
            <a:off x="928662" y="1785926"/>
            <a:ext cx="7391400" cy="4530725"/>
          </a:xfrm>
        </p:spPr>
        <p:txBody>
          <a:bodyPr/>
          <a:lstStyle/>
          <a:p>
            <a:pPr>
              <a:buClr>
                <a:srgbClr val="FFC000"/>
              </a:buClr>
              <a:defRPr/>
            </a:pPr>
            <a:r>
              <a:rPr lang="en-US" altLang="zh-TW" sz="2800" b="1" dirty="0" smtClean="0">
                <a:ea typeface="標楷體" pitchFamily="65" charset="-120"/>
              </a:rPr>
              <a:t>KPA</a:t>
            </a:r>
            <a:r>
              <a:rPr lang="zh-TW" altLang="en-US" sz="2800" b="1" dirty="0" smtClean="0">
                <a:ea typeface="標楷體" pitchFamily="65" charset="-120"/>
              </a:rPr>
              <a:t> </a:t>
            </a:r>
            <a:r>
              <a:rPr lang="en-US" altLang="zh-TW" sz="2800" b="1" dirty="0" smtClean="0">
                <a:ea typeface="標楷體" pitchFamily="65" charset="-120"/>
              </a:rPr>
              <a:t>(Key Process Area)</a:t>
            </a:r>
            <a:r>
              <a:rPr lang="zh-TW" altLang="en-US" sz="2800" b="1" dirty="0" smtClean="0">
                <a:ea typeface="標楷體" pitchFamily="65" charset="-120"/>
              </a:rPr>
              <a:t>意為關鍵流程領域，這些關鍵流程領域指出了企業需要集中力量改進和解決問題的流程。同時，這些關鍵流程領域指明了為了要達到企業最佳績效表現所需要解決的具體問題。每個</a:t>
            </a:r>
            <a:r>
              <a:rPr lang="en-US" altLang="zh-TW" sz="2800" b="1" dirty="0" smtClean="0">
                <a:ea typeface="標楷體" pitchFamily="65" charset="-120"/>
              </a:rPr>
              <a:t>KPA</a:t>
            </a:r>
            <a:r>
              <a:rPr lang="zh-TW" altLang="en-US" sz="2800" b="1" dirty="0" smtClean="0">
                <a:ea typeface="標楷體" pitchFamily="65" charset="-120"/>
              </a:rPr>
              <a:t> 都明確地列出一個或多個的目標</a:t>
            </a:r>
            <a:r>
              <a:rPr lang="en-US" altLang="zh-TW" sz="2800" b="1" dirty="0" smtClean="0">
                <a:ea typeface="標楷體" pitchFamily="65" charset="-120"/>
              </a:rPr>
              <a:t>(Goal)</a:t>
            </a:r>
            <a:r>
              <a:rPr lang="zh-TW" altLang="en-US" sz="2800" b="1" dirty="0" smtClean="0">
                <a:ea typeface="標楷體" pitchFamily="65" charset="-120"/>
              </a:rPr>
              <a:t>，並且指明了一組相關聯的關鍵實務</a:t>
            </a:r>
            <a:r>
              <a:rPr lang="en-US" altLang="zh-TW" sz="2800" b="1" dirty="0" smtClean="0">
                <a:ea typeface="標楷體" pitchFamily="65" charset="-120"/>
              </a:rPr>
              <a:t>(Key Practices)</a:t>
            </a:r>
            <a:r>
              <a:rPr lang="zh-TW" altLang="en-US" sz="2800" b="1" dirty="0" smtClean="0">
                <a:ea typeface="標楷體" pitchFamily="65" charset="-120"/>
              </a:rPr>
              <a:t>。</a:t>
            </a:r>
            <a:endParaRPr lang="en-US" altLang="zh-TW" sz="2800" b="1" dirty="0" smtClean="0">
              <a:ea typeface="標楷體" pitchFamily="65" charset="-120"/>
            </a:endParaRPr>
          </a:p>
          <a:p>
            <a:pPr>
              <a:buClr>
                <a:srgbClr val="FFC000"/>
              </a:buClr>
              <a:defRPr/>
            </a:pPr>
            <a:r>
              <a:rPr lang="zh-TW" altLang="en-US" sz="2800" b="1" dirty="0" smtClean="0">
                <a:ea typeface="標楷體" pitchFamily="65" charset="-120"/>
              </a:rPr>
              <a:t>在平衡計分卡的系統中，</a:t>
            </a:r>
            <a:r>
              <a:rPr lang="zh-TW" altLang="en-US" sz="2800" b="1" dirty="0" smtClean="0">
                <a:solidFill>
                  <a:srgbClr val="FF0000"/>
                </a:solidFill>
                <a:ea typeface="標楷體" pitchFamily="65" charset="-120"/>
              </a:rPr>
              <a:t>內部流程</a:t>
            </a:r>
            <a:r>
              <a:rPr lang="zh-TW" altLang="en-US" sz="2800" b="1" dirty="0" smtClean="0">
                <a:ea typeface="標楷體" pitchFamily="65" charset="-120"/>
              </a:rPr>
              <a:t>與</a:t>
            </a:r>
            <a:r>
              <a:rPr lang="zh-TW" altLang="en-US" sz="2800" b="1" dirty="0" smtClean="0">
                <a:solidFill>
                  <a:srgbClr val="FF0000"/>
                </a:solidFill>
                <a:ea typeface="標楷體" pitchFamily="65" charset="-120"/>
              </a:rPr>
              <a:t>學習</a:t>
            </a:r>
            <a:r>
              <a:rPr lang="zh-TW" altLang="en-US" sz="2800" b="1" dirty="0" smtClean="0">
                <a:ea typeface="標楷體" pitchFamily="65" charset="-120"/>
              </a:rPr>
              <a:t>與成長面向屬於</a:t>
            </a:r>
            <a:r>
              <a:rPr lang="en-US" altLang="zh-TW" sz="2800" b="1" dirty="0" smtClean="0">
                <a:ea typeface="標楷體" pitchFamily="65" charset="-120"/>
              </a:rPr>
              <a:t>KPA</a:t>
            </a:r>
            <a:endParaRPr lang="zh-TW" altLang="en-US" sz="2800" b="1" dirty="0" smtClean="0">
              <a:ea typeface="標楷體" pitchFamily="65" charset="-12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rPr>
              <a:t>關鍵員工留任率</a:t>
            </a:r>
            <a:r>
              <a:rPr lang="en-US" altLang="zh-TW" b="1" dirty="0" smtClean="0">
                <a:solidFill>
                  <a:schemeClr val="tx1"/>
                </a:solidFill>
              </a:rPr>
              <a:t>_</a:t>
            </a:r>
            <a:r>
              <a:rPr lang="zh-TW" altLang="zh-TW" b="1" dirty="0" smtClean="0">
                <a:solidFill>
                  <a:schemeClr val="tx1"/>
                </a:solidFill>
              </a:rPr>
              <a:t>資訊往下探查</a:t>
            </a:r>
            <a:endParaRPr lang="zh-TW" altLang="en-US" dirty="0">
              <a:solidFill>
                <a:schemeClr val="tx1"/>
              </a:solidFill>
            </a:endParaRPr>
          </a:p>
        </p:txBody>
      </p:sp>
      <p:sp>
        <p:nvSpPr>
          <p:cNvPr id="3" name="內容版面配置區 2"/>
          <p:cNvSpPr>
            <a:spLocks noGrp="1"/>
          </p:cNvSpPr>
          <p:nvPr>
            <p:ph sz="quarter" idx="1"/>
          </p:nvPr>
        </p:nvSpPr>
        <p:spPr/>
        <p:txBody>
          <a:bodyPr/>
          <a:lstStyle/>
          <a:p>
            <a:endParaRPr lang="zh-TW" altLang="en-US"/>
          </a:p>
        </p:txBody>
      </p:sp>
      <p:sp>
        <p:nvSpPr>
          <p:cNvPr id="4" name="矩形 3"/>
          <p:cNvSpPr/>
          <p:nvPr/>
        </p:nvSpPr>
        <p:spPr>
          <a:xfrm>
            <a:off x="6732240" y="2564904"/>
            <a:ext cx="2009059" cy="3139321"/>
          </a:xfrm>
          <a:prstGeom prst="rect">
            <a:avLst/>
          </a:prstGeom>
        </p:spPr>
        <p:txBody>
          <a:bodyPr wrap="square">
            <a:spAutoFit/>
          </a:bodyPr>
          <a:lstStyle/>
          <a:p>
            <a:pPr>
              <a:buFont typeface="Arial" pitchFamily="34" charset="0"/>
              <a:buChar char="•"/>
            </a:pPr>
            <a:r>
              <a:rPr lang="zh-TW" altLang="zh-TW" b="1" dirty="0" smtClean="0"/>
              <a:t>我們也可以進行「資訊往下探查」的動作，在「關鍵數字」的「關鍵員工總人數」與「關鍵員工留任率」這兩個欄位上按滑鼠右鍵，選擇「往下探查</a:t>
            </a:r>
            <a:r>
              <a:rPr lang="en-US" altLang="zh-TW" b="1" dirty="0" smtClean="0"/>
              <a:t>(Drilldown) → </a:t>
            </a:r>
            <a:r>
              <a:rPr lang="zh-TW" altLang="zh-TW" b="1" dirty="0" smtClean="0"/>
              <a:t>往下</a:t>
            </a:r>
            <a:r>
              <a:rPr lang="en-US" altLang="zh-TW" b="1" dirty="0" smtClean="0"/>
              <a:t>(Down)</a:t>
            </a:r>
            <a:r>
              <a:rPr lang="zh-TW" altLang="zh-TW" b="1" dirty="0" smtClean="0"/>
              <a:t>」</a:t>
            </a:r>
            <a:endParaRPr lang="zh-TW" altLang="en-US" b="1" dirty="0"/>
          </a:p>
        </p:txBody>
      </p:sp>
      <p:pic>
        <p:nvPicPr>
          <p:cNvPr id="90114" name="Picture 2"/>
          <p:cNvPicPr>
            <a:picLocks noChangeAspect="1" noChangeArrowheads="1"/>
          </p:cNvPicPr>
          <p:nvPr/>
        </p:nvPicPr>
        <p:blipFill>
          <a:blip r:embed="rId3" cstate="print"/>
          <a:srcRect/>
          <a:stretch>
            <a:fillRect/>
          </a:stretch>
        </p:blipFill>
        <p:spPr bwMode="auto">
          <a:xfrm>
            <a:off x="1043608" y="1412776"/>
            <a:ext cx="4798179" cy="5112568"/>
          </a:xfrm>
          <a:prstGeom prst="rect">
            <a:avLst/>
          </a:prstGeom>
          <a:noFill/>
          <a:ln w="9525">
            <a:noFill/>
            <a:miter lim="800000"/>
            <a:headEnd/>
            <a:tailEnd/>
          </a:ln>
        </p:spPr>
      </p:pic>
      <p:sp>
        <p:nvSpPr>
          <p:cNvPr id="90115" name="Oval 3"/>
          <p:cNvSpPr>
            <a:spLocks noChangeArrowheads="1"/>
          </p:cNvSpPr>
          <p:nvPr/>
        </p:nvSpPr>
        <p:spPr bwMode="auto">
          <a:xfrm>
            <a:off x="1895475" y="2224310"/>
            <a:ext cx="4100513" cy="4373042"/>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400" b="1" dirty="0" smtClean="0">
                <a:solidFill>
                  <a:schemeClr val="tx1"/>
                </a:solidFill>
              </a:rPr>
              <a:t>關鍵員工留任率</a:t>
            </a:r>
            <a:r>
              <a:rPr lang="en-US" altLang="zh-TW" sz="3400" b="1" dirty="0" smtClean="0">
                <a:solidFill>
                  <a:schemeClr val="tx1"/>
                </a:solidFill>
              </a:rPr>
              <a:t>_</a:t>
            </a:r>
            <a:r>
              <a:rPr lang="zh-TW" altLang="en-US" sz="3400" b="1" dirty="0" smtClean="0">
                <a:solidFill>
                  <a:schemeClr val="tx1"/>
                </a:solidFill>
              </a:rPr>
              <a:t>僅對某公司資料有興趣</a:t>
            </a:r>
            <a:endParaRPr lang="zh-TW" altLang="en-US" sz="3400" dirty="0"/>
          </a:p>
        </p:txBody>
      </p:sp>
      <p:sp>
        <p:nvSpPr>
          <p:cNvPr id="3" name="內容版面配置區 2"/>
          <p:cNvSpPr>
            <a:spLocks noGrp="1"/>
          </p:cNvSpPr>
          <p:nvPr>
            <p:ph sz="quarter" idx="1"/>
          </p:nvPr>
        </p:nvSpPr>
        <p:spPr/>
        <p:txBody>
          <a:bodyPr/>
          <a:lstStyle/>
          <a:p>
            <a:endParaRPr lang="zh-TW" altLang="en-US"/>
          </a:p>
        </p:txBody>
      </p:sp>
      <p:pic>
        <p:nvPicPr>
          <p:cNvPr id="87042" name="Picture 2"/>
          <p:cNvPicPr>
            <a:picLocks noChangeAspect="1" noChangeArrowheads="1"/>
          </p:cNvPicPr>
          <p:nvPr/>
        </p:nvPicPr>
        <p:blipFill>
          <a:blip r:embed="rId3" cstate="print"/>
          <a:srcRect/>
          <a:stretch>
            <a:fillRect/>
          </a:stretch>
        </p:blipFill>
        <p:spPr bwMode="auto">
          <a:xfrm>
            <a:off x="858713" y="1412776"/>
            <a:ext cx="8105775" cy="4838700"/>
          </a:xfrm>
          <a:prstGeom prst="rect">
            <a:avLst/>
          </a:prstGeom>
          <a:noFill/>
          <a:ln w="9525">
            <a:noFill/>
            <a:miter lim="800000"/>
            <a:headEnd/>
            <a:tailEnd/>
          </a:ln>
        </p:spPr>
      </p:pic>
      <p:sp>
        <p:nvSpPr>
          <p:cNvPr id="87043" name="Oval 3"/>
          <p:cNvSpPr>
            <a:spLocks noChangeArrowheads="1"/>
          </p:cNvSpPr>
          <p:nvPr/>
        </p:nvSpPr>
        <p:spPr bwMode="auto">
          <a:xfrm>
            <a:off x="1331640" y="3140968"/>
            <a:ext cx="1008112" cy="288032"/>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400" b="1" dirty="0" smtClean="0">
                <a:solidFill>
                  <a:schemeClr val="tx1"/>
                </a:solidFill>
              </a:rPr>
              <a:t>關鍵員工留任率</a:t>
            </a:r>
            <a:r>
              <a:rPr lang="en-US" altLang="zh-TW" sz="3400" b="1" dirty="0" smtClean="0">
                <a:solidFill>
                  <a:schemeClr val="tx1"/>
                </a:solidFill>
              </a:rPr>
              <a:t>_</a:t>
            </a:r>
            <a:r>
              <a:rPr lang="zh-TW" altLang="en-US" sz="3400" b="1" dirty="0" smtClean="0">
                <a:solidFill>
                  <a:schemeClr val="tx1"/>
                </a:solidFill>
              </a:rPr>
              <a:t>查詢</a:t>
            </a:r>
            <a:r>
              <a:rPr lang="en-US" altLang="zh-TW" sz="3400" b="1" dirty="0" smtClean="0">
                <a:solidFill>
                  <a:schemeClr val="tx1"/>
                </a:solidFill>
              </a:rPr>
              <a:t>ABC</a:t>
            </a:r>
            <a:r>
              <a:rPr lang="zh-TW" altLang="en-US" sz="3400" b="1" dirty="0" smtClean="0">
                <a:solidFill>
                  <a:schemeClr val="tx1"/>
                </a:solidFill>
              </a:rPr>
              <a:t>公司的</a:t>
            </a:r>
            <a:r>
              <a:rPr lang="zh-TW" altLang="zh-TW" sz="3400" b="1" dirty="0" smtClean="0">
                <a:solidFill>
                  <a:schemeClr val="tx1"/>
                </a:solidFill>
              </a:rPr>
              <a:t>「關鍵員工總人數」</a:t>
            </a:r>
            <a:endParaRPr lang="zh-TW" altLang="en-US" sz="3400" dirty="0">
              <a:solidFill>
                <a:schemeClr val="tx1"/>
              </a:solidFill>
            </a:endParaRPr>
          </a:p>
        </p:txBody>
      </p:sp>
      <p:sp>
        <p:nvSpPr>
          <p:cNvPr id="3" name="內容版面配置區 2"/>
          <p:cNvSpPr>
            <a:spLocks noGrp="1"/>
          </p:cNvSpPr>
          <p:nvPr>
            <p:ph sz="quarter" idx="1"/>
          </p:nvPr>
        </p:nvSpPr>
        <p:spPr/>
        <p:txBody>
          <a:bodyPr/>
          <a:lstStyle/>
          <a:p>
            <a:endParaRPr lang="zh-TW" altLang="en-US"/>
          </a:p>
        </p:txBody>
      </p:sp>
      <p:pic>
        <p:nvPicPr>
          <p:cNvPr id="91138" name="Picture 2"/>
          <p:cNvPicPr>
            <a:picLocks noChangeAspect="1" noChangeArrowheads="1"/>
          </p:cNvPicPr>
          <p:nvPr/>
        </p:nvPicPr>
        <p:blipFill>
          <a:blip r:embed="rId3" cstate="print"/>
          <a:srcRect/>
          <a:stretch>
            <a:fillRect/>
          </a:stretch>
        </p:blipFill>
        <p:spPr bwMode="auto">
          <a:xfrm>
            <a:off x="899592" y="2348880"/>
            <a:ext cx="7735824" cy="2498775"/>
          </a:xfrm>
          <a:prstGeom prst="rect">
            <a:avLst/>
          </a:prstGeom>
          <a:noFill/>
          <a:ln w="9525">
            <a:noFill/>
            <a:miter lim="800000"/>
            <a:headEnd/>
            <a:tailEnd/>
          </a:ln>
        </p:spPr>
      </p:pic>
      <p:sp>
        <p:nvSpPr>
          <p:cNvPr id="91139" name="Oval 3"/>
          <p:cNvSpPr>
            <a:spLocks noChangeArrowheads="1"/>
          </p:cNvSpPr>
          <p:nvPr/>
        </p:nvSpPr>
        <p:spPr bwMode="auto">
          <a:xfrm>
            <a:off x="2987824" y="3284984"/>
            <a:ext cx="792088" cy="360040"/>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91140" name="Oval 4"/>
          <p:cNvSpPr>
            <a:spLocks noChangeArrowheads="1"/>
          </p:cNvSpPr>
          <p:nvPr/>
        </p:nvSpPr>
        <p:spPr bwMode="auto">
          <a:xfrm>
            <a:off x="4788024" y="3789040"/>
            <a:ext cx="1800200" cy="432048"/>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7" name="矩形 6"/>
          <p:cNvSpPr/>
          <p:nvPr/>
        </p:nvSpPr>
        <p:spPr>
          <a:xfrm>
            <a:off x="2483768" y="5157192"/>
            <a:ext cx="4572000" cy="923330"/>
          </a:xfrm>
          <a:prstGeom prst="rect">
            <a:avLst/>
          </a:prstGeom>
        </p:spPr>
        <p:txBody>
          <a:bodyPr>
            <a:spAutoFit/>
          </a:bodyPr>
          <a:lstStyle/>
          <a:p>
            <a:pPr>
              <a:buFont typeface="Arial" pitchFamily="34" charset="0"/>
              <a:buChar char="•"/>
            </a:pPr>
            <a:r>
              <a:rPr lang="zh-TW" altLang="zh-TW" b="1" dirty="0" smtClean="0"/>
              <a:t>若只想查詢</a:t>
            </a:r>
            <a:r>
              <a:rPr lang="en-US" altLang="zh-TW" b="1" dirty="0" smtClean="0"/>
              <a:t>ABC</a:t>
            </a:r>
            <a:r>
              <a:rPr lang="zh-TW" altLang="zh-TW" b="1" dirty="0" smtClean="0"/>
              <a:t>公司的「關鍵員工總人數」的資料，則在「關鍵員工總人數」上再按滑鼠左鍵兩下</a:t>
            </a:r>
            <a:endParaRPr lang="zh-TW" alt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400" b="1" dirty="0" smtClean="0">
                <a:solidFill>
                  <a:schemeClr val="tx1"/>
                </a:solidFill>
              </a:rPr>
              <a:t>關鍵員工留任率</a:t>
            </a:r>
            <a:r>
              <a:rPr lang="en-US" altLang="zh-TW" sz="3400" b="1" dirty="0" smtClean="0">
                <a:solidFill>
                  <a:schemeClr val="tx1"/>
                </a:solidFill>
              </a:rPr>
              <a:t>_</a:t>
            </a:r>
            <a:r>
              <a:rPr lang="zh-TW" altLang="en-US" sz="3400" b="1" dirty="0" smtClean="0">
                <a:solidFill>
                  <a:schemeClr val="tx1"/>
                </a:solidFill>
                <a:latin typeface="+mj-ea"/>
              </a:rPr>
              <a:t>僅</a:t>
            </a:r>
            <a:r>
              <a:rPr lang="zh-TW" altLang="zh-TW" sz="3400" b="1" dirty="0" smtClean="0">
                <a:solidFill>
                  <a:schemeClr val="tx1"/>
                </a:solidFill>
                <a:latin typeface="+mj-ea"/>
              </a:rPr>
              <a:t>查詢</a:t>
            </a:r>
            <a:r>
              <a:rPr lang="en-US" altLang="zh-TW" sz="3400" b="1" dirty="0" smtClean="0">
                <a:solidFill>
                  <a:schemeClr val="tx1"/>
                </a:solidFill>
                <a:latin typeface="+mj-ea"/>
              </a:rPr>
              <a:t>ABC</a:t>
            </a:r>
            <a:r>
              <a:rPr lang="zh-TW" altLang="zh-TW" sz="3400" b="1" dirty="0" smtClean="0">
                <a:solidFill>
                  <a:schemeClr val="tx1"/>
                </a:solidFill>
                <a:latin typeface="+mj-ea"/>
              </a:rPr>
              <a:t>公司的「關鍵員工總人數」</a:t>
            </a:r>
            <a:endParaRPr lang="zh-TW" altLang="en-US" sz="3400" b="1" dirty="0">
              <a:solidFill>
                <a:schemeClr val="tx1"/>
              </a:solidFill>
              <a:latin typeface="+mj-ea"/>
            </a:endParaRPr>
          </a:p>
        </p:txBody>
      </p:sp>
      <p:sp>
        <p:nvSpPr>
          <p:cNvPr id="3" name="內容版面配置區 2"/>
          <p:cNvSpPr>
            <a:spLocks noGrp="1"/>
          </p:cNvSpPr>
          <p:nvPr>
            <p:ph sz="quarter" idx="1"/>
          </p:nvPr>
        </p:nvSpPr>
        <p:spPr/>
        <p:txBody>
          <a:bodyPr/>
          <a:lstStyle/>
          <a:p>
            <a:endParaRPr lang="zh-TW" altLang="en-US"/>
          </a:p>
        </p:txBody>
      </p:sp>
      <p:pic>
        <p:nvPicPr>
          <p:cNvPr id="92162" name="Picture 2"/>
          <p:cNvPicPr>
            <a:picLocks noChangeAspect="1" noChangeArrowheads="1"/>
          </p:cNvPicPr>
          <p:nvPr/>
        </p:nvPicPr>
        <p:blipFill>
          <a:blip r:embed="rId3" cstate="print"/>
          <a:srcRect/>
          <a:stretch>
            <a:fillRect/>
          </a:stretch>
        </p:blipFill>
        <p:spPr bwMode="auto">
          <a:xfrm>
            <a:off x="2185988" y="1928813"/>
            <a:ext cx="4772025" cy="3000375"/>
          </a:xfrm>
          <a:prstGeom prst="rect">
            <a:avLst/>
          </a:prstGeom>
          <a:noFill/>
          <a:ln w="9525">
            <a:noFill/>
            <a:miter lim="800000"/>
            <a:headEnd/>
            <a:tailEnd/>
          </a:ln>
        </p:spPr>
      </p:pic>
      <p:sp>
        <p:nvSpPr>
          <p:cNvPr id="92163" name="Oval 3"/>
          <p:cNvSpPr>
            <a:spLocks noChangeArrowheads="1"/>
          </p:cNvSpPr>
          <p:nvPr/>
        </p:nvSpPr>
        <p:spPr bwMode="auto">
          <a:xfrm>
            <a:off x="4499992" y="2564904"/>
            <a:ext cx="2304256" cy="1008112"/>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b="1" dirty="0" smtClean="0">
                <a:solidFill>
                  <a:schemeClr val="tx1"/>
                </a:solidFill>
              </a:rPr>
              <a:t>關鍵員工留任率</a:t>
            </a:r>
            <a:r>
              <a:rPr lang="en-US" altLang="zh-TW" b="1" dirty="0" smtClean="0">
                <a:solidFill>
                  <a:schemeClr val="tx1"/>
                </a:solidFill>
              </a:rPr>
              <a:t>_</a:t>
            </a:r>
            <a:r>
              <a:rPr lang="zh-TW" altLang="zh-TW" b="1" dirty="0" smtClean="0">
                <a:solidFill>
                  <a:schemeClr val="tx1"/>
                </a:solidFill>
              </a:rPr>
              <a:t>查詢所有公司的「關鍵員工總人數」的資料</a:t>
            </a:r>
            <a:endParaRPr lang="zh-TW" altLang="en-US" dirty="0">
              <a:solidFill>
                <a:schemeClr val="tx1"/>
              </a:solidFill>
            </a:endParaRPr>
          </a:p>
        </p:txBody>
      </p:sp>
      <p:sp>
        <p:nvSpPr>
          <p:cNvPr id="3" name="內容版面配置區 2"/>
          <p:cNvSpPr>
            <a:spLocks noGrp="1"/>
          </p:cNvSpPr>
          <p:nvPr>
            <p:ph sz="quarter" idx="1"/>
          </p:nvPr>
        </p:nvSpPr>
        <p:spPr/>
        <p:txBody>
          <a:bodyPr/>
          <a:lstStyle/>
          <a:p>
            <a:endParaRPr lang="zh-TW" altLang="en-US"/>
          </a:p>
        </p:txBody>
      </p:sp>
      <p:sp>
        <p:nvSpPr>
          <p:cNvPr id="4" name="矩形 3"/>
          <p:cNvSpPr/>
          <p:nvPr/>
        </p:nvSpPr>
        <p:spPr>
          <a:xfrm>
            <a:off x="2483768" y="5685055"/>
            <a:ext cx="4572000" cy="1200329"/>
          </a:xfrm>
          <a:prstGeom prst="rect">
            <a:avLst/>
          </a:prstGeom>
        </p:spPr>
        <p:txBody>
          <a:bodyPr>
            <a:spAutoFit/>
          </a:bodyPr>
          <a:lstStyle/>
          <a:p>
            <a:pPr>
              <a:buFont typeface="Arial" pitchFamily="34" charset="0"/>
              <a:buChar char="•"/>
            </a:pPr>
            <a:r>
              <a:rPr lang="zh-TW" altLang="zh-TW" b="1" dirty="0" smtClean="0"/>
              <a:t>若同時想查詢所有公司的「關鍵員工總人數」的資料，可以在</a:t>
            </a:r>
            <a:r>
              <a:rPr lang="en-US" altLang="zh-TW" b="1" dirty="0" smtClean="0"/>
              <a:t>ABC</a:t>
            </a:r>
            <a:r>
              <a:rPr lang="zh-TW" altLang="zh-TW" b="1" dirty="0" smtClean="0"/>
              <a:t>公司上，按滑鼠右鍵，選擇「選擇篩選值」，把所有公司都新增至欲分析的位置處</a:t>
            </a:r>
            <a:endParaRPr lang="zh-TW" altLang="en-US" b="1" dirty="0"/>
          </a:p>
        </p:txBody>
      </p:sp>
      <p:pic>
        <p:nvPicPr>
          <p:cNvPr id="93186" name="Picture 2"/>
          <p:cNvPicPr>
            <a:picLocks noChangeAspect="1" noChangeArrowheads="1"/>
          </p:cNvPicPr>
          <p:nvPr/>
        </p:nvPicPr>
        <p:blipFill>
          <a:blip r:embed="rId3" cstate="print"/>
          <a:srcRect/>
          <a:stretch>
            <a:fillRect/>
          </a:stretch>
        </p:blipFill>
        <p:spPr bwMode="auto">
          <a:xfrm>
            <a:off x="971600" y="1412776"/>
            <a:ext cx="7318688" cy="4325466"/>
          </a:xfrm>
          <a:prstGeom prst="rect">
            <a:avLst/>
          </a:prstGeom>
          <a:noFill/>
          <a:ln w="9525">
            <a:noFill/>
            <a:miter lim="800000"/>
            <a:headEnd/>
            <a:tailEnd/>
          </a:ln>
        </p:spPr>
      </p:pic>
      <p:sp>
        <p:nvSpPr>
          <p:cNvPr id="93187" name="Oval 3"/>
          <p:cNvSpPr>
            <a:spLocks noChangeArrowheads="1"/>
          </p:cNvSpPr>
          <p:nvPr/>
        </p:nvSpPr>
        <p:spPr bwMode="auto">
          <a:xfrm>
            <a:off x="2699792" y="1988840"/>
            <a:ext cx="5544616" cy="648072"/>
          </a:xfrm>
          <a:prstGeom prst="ellipse">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b="1" dirty="0" smtClean="0">
                <a:solidFill>
                  <a:schemeClr val="tx1"/>
                </a:solidFill>
              </a:rPr>
              <a:t>總結</a:t>
            </a:r>
            <a:endParaRPr lang="zh-TW" altLang="en-US" dirty="0">
              <a:solidFill>
                <a:schemeClr val="tx1"/>
              </a:solidFill>
            </a:endParaRPr>
          </a:p>
        </p:txBody>
      </p:sp>
      <p:sp>
        <p:nvSpPr>
          <p:cNvPr id="3" name="內容版面配置區 2"/>
          <p:cNvSpPr>
            <a:spLocks noGrp="1"/>
          </p:cNvSpPr>
          <p:nvPr>
            <p:ph sz="quarter" idx="1"/>
          </p:nvPr>
        </p:nvSpPr>
        <p:spPr/>
        <p:txBody>
          <a:bodyPr>
            <a:normAutofit fontScale="92500" lnSpcReduction="20000"/>
          </a:bodyPr>
          <a:lstStyle/>
          <a:p>
            <a:r>
              <a:rPr lang="zh-TW" altLang="zh-TW" dirty="0" smtClean="0"/>
              <a:t>人力資源績效指標是企業經營績效的領先指標，企業組織人力資源管理與運用的效率直接影響企業內部作業流程的品質，間接影響客戶對企業的信賴與最終企業經營的財務績效。</a:t>
            </a:r>
            <a:endParaRPr lang="en-US" altLang="zh-TW" dirty="0" smtClean="0"/>
          </a:p>
          <a:p>
            <a:endParaRPr lang="en-US" altLang="zh-TW" dirty="0" smtClean="0"/>
          </a:p>
          <a:p>
            <a:r>
              <a:rPr lang="zh-TW" altLang="zh-TW" dirty="0" smtClean="0"/>
              <a:t>但是人力資源績效指標的設定不僅僅反映企業組織人力資源作業層次的效率，仍必須配合企業組織整體策略的執行，達到策略層次的效率。</a:t>
            </a:r>
            <a:endParaRPr lang="en-US" altLang="zh-TW" dirty="0" smtClean="0"/>
          </a:p>
          <a:p>
            <a:endParaRPr lang="en-US" altLang="zh-TW" dirty="0" smtClean="0"/>
          </a:p>
          <a:p>
            <a:r>
              <a:rPr lang="zh-TW" altLang="zh-TW" dirty="0" smtClean="0"/>
              <a:t>吾人在運用人力資源績效指標時，不僅要瞭解指標公式的內容與相關資料的來源，更必須掌握指標公式運用上的管理意涵，才能達到人力資源績效指標的最終意義。</a:t>
            </a:r>
          </a:p>
          <a:p>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defRPr/>
            </a:pPr>
            <a:r>
              <a:rPr lang="zh-TW" altLang="en-US" b="1" dirty="0" smtClean="0">
                <a:solidFill>
                  <a:schemeClr val="tx1"/>
                </a:solidFill>
                <a:latin typeface="+mj-ea"/>
              </a:rPr>
              <a:t>與 </a:t>
            </a:r>
            <a:r>
              <a:rPr lang="en-US" altLang="zh-TW" b="1" dirty="0" smtClean="0">
                <a:solidFill>
                  <a:schemeClr val="tx1"/>
                </a:solidFill>
                <a:latin typeface="+mj-ea"/>
              </a:rPr>
              <a:t>KPI</a:t>
            </a:r>
            <a:r>
              <a:rPr lang="zh-TW" altLang="en-US" b="1" dirty="0" smtClean="0">
                <a:solidFill>
                  <a:schemeClr val="tx1"/>
                </a:solidFill>
                <a:latin typeface="+mj-ea"/>
              </a:rPr>
              <a:t> 相關的概念</a:t>
            </a:r>
          </a:p>
        </p:txBody>
      </p:sp>
      <p:sp>
        <p:nvSpPr>
          <p:cNvPr id="3" name="內容版面配置區 2"/>
          <p:cNvSpPr>
            <a:spLocks noGrp="1"/>
          </p:cNvSpPr>
          <p:nvPr>
            <p:ph idx="1"/>
          </p:nvPr>
        </p:nvSpPr>
        <p:spPr>
          <a:xfrm>
            <a:off x="914400" y="1752600"/>
            <a:ext cx="7391400" cy="4530725"/>
          </a:xfrm>
        </p:spPr>
        <p:txBody>
          <a:bodyPr/>
          <a:lstStyle/>
          <a:p>
            <a:pPr>
              <a:buClr>
                <a:srgbClr val="FFC000"/>
              </a:buClr>
              <a:defRPr/>
            </a:pPr>
            <a:r>
              <a:rPr lang="en-US" altLang="zh-TW" sz="2800" b="1" dirty="0" smtClean="0">
                <a:ea typeface="標楷體" pitchFamily="65" charset="-120"/>
              </a:rPr>
              <a:t>KRA</a:t>
            </a:r>
            <a:r>
              <a:rPr lang="zh-TW" altLang="en-US" sz="2800" b="1" dirty="0" smtClean="0">
                <a:ea typeface="標楷體" pitchFamily="65" charset="-120"/>
              </a:rPr>
              <a:t> </a:t>
            </a:r>
            <a:r>
              <a:rPr lang="en-US" altLang="zh-TW" sz="2800" b="1" dirty="0" smtClean="0">
                <a:ea typeface="標楷體" pitchFamily="65" charset="-120"/>
              </a:rPr>
              <a:t>(Key Result Area) </a:t>
            </a:r>
            <a:r>
              <a:rPr lang="zh-TW" altLang="en-US" sz="2800" b="1" dirty="0" smtClean="0">
                <a:ea typeface="標楷體" pitchFamily="65" charset="-120"/>
              </a:rPr>
              <a:t>意為關鍵成效領域，它是為實現企業整體目標、不可或缺的、必須取得滿意成效的領域，是企業關鍵成功要素的焦點。 </a:t>
            </a:r>
            <a:endParaRPr lang="zh-TW" sz="2800" b="1" dirty="0" smtClean="0">
              <a:ea typeface="標楷體" pitchFamily="65" charset="-120"/>
            </a:endParaRPr>
          </a:p>
          <a:p>
            <a:pPr>
              <a:buClr>
                <a:srgbClr val="FFC000"/>
              </a:buClr>
              <a:defRPr/>
            </a:pPr>
            <a:r>
              <a:rPr lang="zh-TW" altLang="en-US" sz="2800" b="1" dirty="0" smtClean="0">
                <a:ea typeface="標楷體" pitchFamily="65" charset="-120"/>
              </a:rPr>
              <a:t>在平衡計分卡的系統中，</a:t>
            </a:r>
            <a:r>
              <a:rPr lang="zh-TW" altLang="en-US" sz="2800" b="1" dirty="0" smtClean="0">
                <a:solidFill>
                  <a:srgbClr val="FF0000"/>
                </a:solidFill>
                <a:ea typeface="標楷體" pitchFamily="65" charset="-120"/>
              </a:rPr>
              <a:t>財物</a:t>
            </a:r>
            <a:r>
              <a:rPr lang="zh-TW" altLang="en-US" sz="2800" b="1" dirty="0" smtClean="0">
                <a:ea typeface="標楷體" pitchFamily="65" charset="-120"/>
              </a:rPr>
              <a:t>與</a:t>
            </a:r>
            <a:r>
              <a:rPr lang="zh-TW" altLang="en-US" sz="2800" b="1" dirty="0" smtClean="0">
                <a:solidFill>
                  <a:srgbClr val="FF0000"/>
                </a:solidFill>
                <a:ea typeface="標楷體" pitchFamily="65" charset="-120"/>
              </a:rPr>
              <a:t>客戶</a:t>
            </a:r>
            <a:r>
              <a:rPr lang="zh-TW" altLang="en-US" sz="2800" b="1" dirty="0" smtClean="0">
                <a:ea typeface="標楷體" pitchFamily="65" charset="-120"/>
              </a:rPr>
              <a:t>面向屬於關鍵成效領域</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990600" y="2181225"/>
            <a:ext cx="1357313" cy="714375"/>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a:lstStyle/>
          <a:p>
            <a:pPr>
              <a:defRPr/>
            </a:pPr>
            <a:endParaRPr lang="zh-TW" altLang="en-US">
              <a:solidFill>
                <a:schemeClr val="tx1"/>
              </a:solidFill>
              <a:latin typeface="Arial" pitchFamily="34" charset="0"/>
              <a:ea typeface="SimSun" pitchFamily="2" charset="-122"/>
            </a:endParaRPr>
          </a:p>
        </p:txBody>
      </p:sp>
      <p:sp>
        <p:nvSpPr>
          <p:cNvPr id="5123" name="文字方塊 4"/>
          <p:cNvSpPr txBox="1">
            <a:spLocks noChangeArrowheads="1"/>
          </p:cNvSpPr>
          <p:nvPr/>
        </p:nvSpPr>
        <p:spPr bwMode="auto">
          <a:xfrm>
            <a:off x="1062038" y="2252663"/>
            <a:ext cx="1214437" cy="646112"/>
          </a:xfrm>
          <a:prstGeom prst="rect">
            <a:avLst/>
          </a:prstGeom>
          <a:noFill/>
          <a:ln w="9525">
            <a:noFill/>
            <a:miter lim="800000"/>
            <a:headEnd/>
            <a:tailEnd/>
          </a:ln>
        </p:spPr>
        <p:txBody>
          <a:bodyPr>
            <a:spAutoFit/>
          </a:bodyPr>
          <a:lstStyle/>
          <a:p>
            <a:pPr algn="ctr">
              <a:defRPr/>
            </a:pPr>
            <a:r>
              <a:rPr lang="zh-TW" altLang="en-US" dirty="0">
                <a:solidFill>
                  <a:schemeClr val="bg1"/>
                </a:solidFill>
              </a:rPr>
              <a:t>靜態</a:t>
            </a:r>
            <a:endParaRPr lang="en-US" altLang="zh-TW" dirty="0">
              <a:solidFill>
                <a:schemeClr val="bg1"/>
              </a:solidFill>
            </a:endParaRPr>
          </a:p>
          <a:p>
            <a:pPr algn="ctr">
              <a:defRPr/>
            </a:pPr>
            <a:r>
              <a:rPr lang="zh-TW" altLang="en-US" dirty="0">
                <a:solidFill>
                  <a:schemeClr val="bg1"/>
                </a:solidFill>
              </a:rPr>
              <a:t>組織職掌</a:t>
            </a:r>
          </a:p>
        </p:txBody>
      </p:sp>
      <p:sp>
        <p:nvSpPr>
          <p:cNvPr id="6" name="矩形 5"/>
          <p:cNvSpPr/>
          <p:nvPr/>
        </p:nvSpPr>
        <p:spPr bwMode="auto">
          <a:xfrm>
            <a:off x="990600" y="3535363"/>
            <a:ext cx="1357313" cy="714375"/>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a:lstStyle/>
          <a:p>
            <a:pPr>
              <a:defRPr/>
            </a:pPr>
            <a:endParaRPr lang="zh-TW" altLang="en-US">
              <a:solidFill>
                <a:schemeClr val="tx1"/>
              </a:solidFill>
              <a:latin typeface="Arial" pitchFamily="34" charset="0"/>
              <a:ea typeface="SimSun" pitchFamily="2" charset="-122"/>
            </a:endParaRPr>
          </a:p>
        </p:txBody>
      </p:sp>
      <p:sp>
        <p:nvSpPr>
          <p:cNvPr id="5125" name="文字方塊 6"/>
          <p:cNvSpPr txBox="1">
            <a:spLocks noChangeArrowheads="1"/>
          </p:cNvSpPr>
          <p:nvPr/>
        </p:nvSpPr>
        <p:spPr bwMode="auto">
          <a:xfrm>
            <a:off x="1062038" y="3606800"/>
            <a:ext cx="1214437" cy="646113"/>
          </a:xfrm>
          <a:prstGeom prst="rect">
            <a:avLst/>
          </a:prstGeom>
          <a:noFill/>
          <a:ln w="9525">
            <a:noFill/>
            <a:miter lim="800000"/>
            <a:headEnd/>
            <a:tailEnd/>
          </a:ln>
        </p:spPr>
        <p:txBody>
          <a:bodyPr>
            <a:spAutoFit/>
          </a:bodyPr>
          <a:lstStyle/>
          <a:p>
            <a:pPr algn="ctr">
              <a:defRPr/>
            </a:pPr>
            <a:r>
              <a:rPr lang="zh-TW" altLang="en-US" dirty="0">
                <a:solidFill>
                  <a:schemeClr val="bg1"/>
                </a:solidFill>
              </a:rPr>
              <a:t>動態</a:t>
            </a:r>
            <a:endParaRPr lang="en-US" altLang="zh-TW" dirty="0">
              <a:solidFill>
                <a:schemeClr val="bg1"/>
              </a:solidFill>
            </a:endParaRPr>
          </a:p>
          <a:p>
            <a:pPr algn="ctr">
              <a:defRPr/>
            </a:pPr>
            <a:r>
              <a:rPr lang="zh-TW" altLang="en-US" dirty="0">
                <a:solidFill>
                  <a:schemeClr val="bg1"/>
                </a:solidFill>
              </a:rPr>
              <a:t>流程表單</a:t>
            </a:r>
          </a:p>
        </p:txBody>
      </p:sp>
      <p:cxnSp>
        <p:nvCxnSpPr>
          <p:cNvPr id="9" name="直線接點 8"/>
          <p:cNvCxnSpPr>
            <a:stCxn id="4" idx="3"/>
          </p:cNvCxnSpPr>
          <p:nvPr/>
        </p:nvCxnSpPr>
        <p:spPr bwMode="auto">
          <a:xfrm>
            <a:off x="2347913" y="2538413"/>
            <a:ext cx="428625" cy="1587"/>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 name="直線接點 10"/>
          <p:cNvCxnSpPr/>
          <p:nvPr/>
        </p:nvCxnSpPr>
        <p:spPr bwMode="auto">
          <a:xfrm rot="5400000">
            <a:off x="2096294" y="3217069"/>
            <a:ext cx="1358900" cy="1588"/>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直線接點 12"/>
          <p:cNvCxnSpPr>
            <a:stCxn id="6" idx="3"/>
          </p:cNvCxnSpPr>
          <p:nvPr/>
        </p:nvCxnSpPr>
        <p:spPr bwMode="auto">
          <a:xfrm>
            <a:off x="2347913" y="3892550"/>
            <a:ext cx="428625" cy="3175"/>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5" name="直線單箭頭接點 14"/>
          <p:cNvCxnSpPr/>
          <p:nvPr/>
        </p:nvCxnSpPr>
        <p:spPr bwMode="auto">
          <a:xfrm>
            <a:off x="2919413" y="3181350"/>
            <a:ext cx="714375" cy="1588"/>
          </a:xfrm>
          <a:prstGeom prst="straightConnector1">
            <a:avLst/>
          </a:prstGeom>
          <a:ln>
            <a:headEnd type="none" w="sm" len="sm"/>
            <a:tailEnd type="arrow"/>
          </a:ln>
        </p:spPr>
        <p:style>
          <a:lnRef idx="1">
            <a:schemeClr val="dk1"/>
          </a:lnRef>
          <a:fillRef idx="0">
            <a:schemeClr val="dk1"/>
          </a:fillRef>
          <a:effectRef idx="0">
            <a:schemeClr val="dk1"/>
          </a:effectRef>
          <a:fontRef idx="minor">
            <a:schemeClr val="tx1"/>
          </a:fontRef>
        </p:style>
      </p:cxnSp>
      <p:sp>
        <p:nvSpPr>
          <p:cNvPr id="17418" name="文字方塊 15"/>
          <p:cNvSpPr txBox="1">
            <a:spLocks noChangeArrowheads="1"/>
          </p:cNvSpPr>
          <p:nvPr/>
        </p:nvSpPr>
        <p:spPr bwMode="auto">
          <a:xfrm>
            <a:off x="2990850" y="1909763"/>
            <a:ext cx="500063" cy="1200150"/>
          </a:xfrm>
          <a:prstGeom prst="rect">
            <a:avLst/>
          </a:prstGeom>
          <a:noFill/>
          <a:ln w="9525">
            <a:noFill/>
            <a:miter lim="800000"/>
            <a:headEnd/>
            <a:tailEnd/>
          </a:ln>
        </p:spPr>
        <p:txBody>
          <a:bodyPr>
            <a:spAutoFit/>
          </a:bodyPr>
          <a:lstStyle/>
          <a:p>
            <a:r>
              <a:rPr lang="zh-TW" altLang="en-US" b="1">
                <a:solidFill>
                  <a:srgbClr val="000066"/>
                </a:solidFill>
              </a:rPr>
              <a:t>資料探勘</a:t>
            </a:r>
          </a:p>
        </p:txBody>
      </p:sp>
      <p:sp>
        <p:nvSpPr>
          <p:cNvPr id="17419" name="橢圓 17"/>
          <p:cNvSpPr>
            <a:spLocks noChangeArrowheads="1"/>
          </p:cNvSpPr>
          <p:nvPr/>
        </p:nvSpPr>
        <p:spPr bwMode="auto">
          <a:xfrm>
            <a:off x="3776663" y="2609850"/>
            <a:ext cx="1285875" cy="1000125"/>
          </a:xfrm>
          <a:prstGeom prst="ellipse">
            <a:avLst/>
          </a:prstGeom>
          <a:solidFill>
            <a:schemeClr val="accent1"/>
          </a:solidFill>
          <a:ln w="12700" cap="sq" algn="ctr">
            <a:solidFill>
              <a:schemeClr val="tx1"/>
            </a:solidFill>
            <a:round/>
            <a:headEnd type="none" w="sm" len="sm"/>
            <a:tailEnd type="none" w="sm" len="sm"/>
          </a:ln>
        </p:spPr>
        <p:txBody>
          <a:bodyPr/>
          <a:lstStyle/>
          <a:p>
            <a:endParaRPr lang="zh-TW" altLang="en-US"/>
          </a:p>
        </p:txBody>
      </p:sp>
      <p:sp>
        <p:nvSpPr>
          <p:cNvPr id="17420" name="文字方塊 18"/>
          <p:cNvSpPr txBox="1">
            <a:spLocks noChangeArrowheads="1"/>
          </p:cNvSpPr>
          <p:nvPr/>
        </p:nvSpPr>
        <p:spPr bwMode="auto">
          <a:xfrm>
            <a:off x="3633788" y="2752725"/>
            <a:ext cx="1571625" cy="646113"/>
          </a:xfrm>
          <a:prstGeom prst="rect">
            <a:avLst/>
          </a:prstGeom>
          <a:noFill/>
          <a:ln w="9525">
            <a:noFill/>
            <a:miter lim="800000"/>
            <a:headEnd/>
            <a:tailEnd/>
          </a:ln>
        </p:spPr>
        <p:txBody>
          <a:bodyPr>
            <a:spAutoFit/>
          </a:bodyPr>
          <a:lstStyle/>
          <a:p>
            <a:pPr algn="ctr"/>
            <a:r>
              <a:rPr lang="zh-TW" altLang="en-US" dirty="0">
                <a:solidFill>
                  <a:schemeClr val="bg1"/>
                </a:solidFill>
              </a:rPr>
              <a:t>動態</a:t>
            </a:r>
            <a:endParaRPr lang="en-US" altLang="zh-TW" dirty="0">
              <a:solidFill>
                <a:schemeClr val="bg1"/>
              </a:solidFill>
            </a:endParaRPr>
          </a:p>
          <a:p>
            <a:pPr algn="ctr"/>
            <a:r>
              <a:rPr lang="en-US" altLang="zh-TW" dirty="0">
                <a:solidFill>
                  <a:schemeClr val="bg1"/>
                </a:solidFill>
              </a:rPr>
              <a:t>KPI</a:t>
            </a:r>
            <a:r>
              <a:rPr lang="zh-TW" altLang="en-US" dirty="0">
                <a:solidFill>
                  <a:schemeClr val="bg1"/>
                </a:solidFill>
              </a:rPr>
              <a:t> 指標</a:t>
            </a:r>
          </a:p>
        </p:txBody>
      </p:sp>
      <p:cxnSp>
        <p:nvCxnSpPr>
          <p:cNvPr id="20" name="直線單箭頭接點 19"/>
          <p:cNvCxnSpPr/>
          <p:nvPr/>
        </p:nvCxnSpPr>
        <p:spPr bwMode="auto">
          <a:xfrm>
            <a:off x="5205413" y="3181350"/>
            <a:ext cx="714375" cy="1588"/>
          </a:xfrm>
          <a:prstGeom prst="straightConnector1">
            <a:avLst/>
          </a:prstGeom>
          <a:ln>
            <a:headEnd type="none" w="sm" len="sm"/>
            <a:tailEnd type="arrow"/>
          </a:ln>
        </p:spPr>
        <p:style>
          <a:lnRef idx="1">
            <a:schemeClr val="dk1"/>
          </a:lnRef>
          <a:fillRef idx="0">
            <a:schemeClr val="dk1"/>
          </a:fillRef>
          <a:effectRef idx="0">
            <a:schemeClr val="dk1"/>
          </a:effectRef>
          <a:fontRef idx="minor">
            <a:schemeClr val="tx1"/>
          </a:fontRef>
        </p:style>
      </p:cxnSp>
      <p:sp>
        <p:nvSpPr>
          <p:cNvPr id="17422" name="文字方塊 20"/>
          <p:cNvSpPr txBox="1">
            <a:spLocks noChangeArrowheads="1"/>
          </p:cNvSpPr>
          <p:nvPr/>
        </p:nvSpPr>
        <p:spPr bwMode="auto">
          <a:xfrm>
            <a:off x="5276850" y="1895475"/>
            <a:ext cx="500063" cy="1200150"/>
          </a:xfrm>
          <a:prstGeom prst="rect">
            <a:avLst/>
          </a:prstGeom>
          <a:noFill/>
          <a:ln w="9525">
            <a:noFill/>
            <a:miter lim="800000"/>
            <a:headEnd/>
            <a:tailEnd/>
          </a:ln>
        </p:spPr>
        <p:txBody>
          <a:bodyPr>
            <a:spAutoFit/>
          </a:bodyPr>
          <a:lstStyle/>
          <a:p>
            <a:r>
              <a:rPr lang="zh-TW" altLang="en-US" b="1">
                <a:solidFill>
                  <a:srgbClr val="000066"/>
                </a:solidFill>
              </a:rPr>
              <a:t>逐層分析</a:t>
            </a:r>
          </a:p>
        </p:txBody>
      </p:sp>
      <p:sp>
        <p:nvSpPr>
          <p:cNvPr id="22" name="矩形 21"/>
          <p:cNvSpPr/>
          <p:nvPr/>
        </p:nvSpPr>
        <p:spPr bwMode="auto">
          <a:xfrm>
            <a:off x="6205538" y="2038350"/>
            <a:ext cx="1785937" cy="2214563"/>
          </a:xfrm>
          <a:prstGeom prst="rect">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a:lstStyle/>
          <a:p>
            <a:pPr>
              <a:defRPr/>
            </a:pPr>
            <a:endParaRPr lang="zh-TW" altLang="en-US">
              <a:solidFill>
                <a:schemeClr val="tx1"/>
              </a:solidFill>
              <a:latin typeface="Arial" pitchFamily="34" charset="0"/>
              <a:ea typeface="SimSun" pitchFamily="2" charset="-122"/>
            </a:endParaRPr>
          </a:p>
        </p:txBody>
      </p:sp>
      <p:sp>
        <p:nvSpPr>
          <p:cNvPr id="17424" name="文字方塊 22"/>
          <p:cNvSpPr txBox="1">
            <a:spLocks noChangeArrowheads="1"/>
          </p:cNvSpPr>
          <p:nvPr/>
        </p:nvSpPr>
        <p:spPr bwMode="auto">
          <a:xfrm>
            <a:off x="6276975" y="2181225"/>
            <a:ext cx="1571625" cy="461963"/>
          </a:xfrm>
          <a:prstGeom prst="rect">
            <a:avLst/>
          </a:prstGeom>
          <a:noFill/>
          <a:ln w="9525">
            <a:noFill/>
            <a:miter lim="800000"/>
            <a:headEnd/>
            <a:tailEnd/>
          </a:ln>
        </p:spPr>
        <p:txBody>
          <a:bodyPr>
            <a:spAutoFit/>
          </a:bodyPr>
          <a:lstStyle/>
          <a:p>
            <a:pPr algn="ctr"/>
            <a:r>
              <a:rPr lang="zh-TW" altLang="en-US" sz="2400" dirty="0">
                <a:solidFill>
                  <a:schemeClr val="bg1"/>
                </a:solidFill>
              </a:rPr>
              <a:t>數位情報</a:t>
            </a:r>
          </a:p>
        </p:txBody>
      </p:sp>
      <p:sp>
        <p:nvSpPr>
          <p:cNvPr id="17425" name="文字方塊 23"/>
          <p:cNvSpPr txBox="1">
            <a:spLocks noChangeArrowheads="1"/>
          </p:cNvSpPr>
          <p:nvPr/>
        </p:nvSpPr>
        <p:spPr bwMode="auto">
          <a:xfrm>
            <a:off x="6419850" y="2895600"/>
            <a:ext cx="1357313" cy="1077913"/>
          </a:xfrm>
          <a:prstGeom prst="rect">
            <a:avLst/>
          </a:prstGeom>
          <a:noFill/>
          <a:ln w="9525">
            <a:noFill/>
            <a:miter lim="800000"/>
            <a:headEnd/>
            <a:tailEnd/>
          </a:ln>
        </p:spPr>
        <p:txBody>
          <a:bodyPr>
            <a:spAutoFit/>
          </a:bodyPr>
          <a:lstStyle/>
          <a:p>
            <a:pPr algn="ctr">
              <a:spcBef>
                <a:spcPts val="600"/>
              </a:spcBef>
            </a:pPr>
            <a:r>
              <a:rPr lang="zh-TW" altLang="en-US" dirty="0">
                <a:solidFill>
                  <a:schemeClr val="bg1"/>
                </a:solidFill>
              </a:rPr>
              <a:t>管理日報</a:t>
            </a:r>
            <a:endParaRPr lang="en-US" altLang="zh-TW" dirty="0">
              <a:solidFill>
                <a:schemeClr val="bg1"/>
              </a:solidFill>
            </a:endParaRPr>
          </a:p>
          <a:p>
            <a:pPr algn="ctr">
              <a:spcBef>
                <a:spcPts val="600"/>
              </a:spcBef>
            </a:pPr>
            <a:r>
              <a:rPr lang="zh-TW" altLang="en-US" dirty="0">
                <a:solidFill>
                  <a:schemeClr val="bg1"/>
                </a:solidFill>
              </a:rPr>
              <a:t>管理週報</a:t>
            </a:r>
            <a:endParaRPr lang="en-US" altLang="zh-TW" dirty="0">
              <a:solidFill>
                <a:schemeClr val="bg1"/>
              </a:solidFill>
            </a:endParaRPr>
          </a:p>
          <a:p>
            <a:pPr algn="ctr">
              <a:spcBef>
                <a:spcPts val="600"/>
              </a:spcBef>
            </a:pPr>
            <a:r>
              <a:rPr lang="zh-TW" altLang="en-US" dirty="0">
                <a:solidFill>
                  <a:schemeClr val="bg1"/>
                </a:solidFill>
              </a:rPr>
              <a:t>管理月報</a:t>
            </a:r>
          </a:p>
        </p:txBody>
      </p:sp>
      <p:sp>
        <p:nvSpPr>
          <p:cNvPr id="25" name="五邊形 24"/>
          <p:cNvSpPr/>
          <p:nvPr/>
        </p:nvSpPr>
        <p:spPr bwMode="auto">
          <a:xfrm>
            <a:off x="990600" y="5253038"/>
            <a:ext cx="1571625" cy="714375"/>
          </a:xfrm>
          <a:prstGeom prst="homePlate">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zh-TW" altLang="en-US">
              <a:solidFill>
                <a:schemeClr val="bg1"/>
              </a:solidFill>
              <a:latin typeface="Arial" pitchFamily="34" charset="0"/>
              <a:ea typeface="SimSun" pitchFamily="2" charset="-122"/>
            </a:endParaRPr>
          </a:p>
        </p:txBody>
      </p:sp>
      <p:sp>
        <p:nvSpPr>
          <p:cNvPr id="26" name="五邊形 25"/>
          <p:cNvSpPr/>
          <p:nvPr/>
        </p:nvSpPr>
        <p:spPr bwMode="auto">
          <a:xfrm>
            <a:off x="2776538" y="5253038"/>
            <a:ext cx="1714500" cy="714375"/>
          </a:xfrm>
          <a:prstGeom prst="homePlate">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zh-TW" altLang="en-US">
              <a:solidFill>
                <a:schemeClr val="bg1"/>
              </a:solidFill>
              <a:latin typeface="Arial" pitchFamily="34" charset="0"/>
              <a:ea typeface="SimSun" pitchFamily="2" charset="-122"/>
            </a:endParaRPr>
          </a:p>
        </p:txBody>
      </p:sp>
      <p:sp>
        <p:nvSpPr>
          <p:cNvPr id="27" name="五邊形 26"/>
          <p:cNvSpPr/>
          <p:nvPr/>
        </p:nvSpPr>
        <p:spPr bwMode="auto">
          <a:xfrm>
            <a:off x="4633913" y="5253038"/>
            <a:ext cx="1643062" cy="714375"/>
          </a:xfrm>
          <a:prstGeom prst="homePlate">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zh-TW" altLang="en-US">
              <a:solidFill>
                <a:schemeClr val="bg1"/>
              </a:solidFill>
              <a:latin typeface="Arial" pitchFamily="34" charset="0"/>
              <a:ea typeface="SimSun" pitchFamily="2" charset="-122"/>
            </a:endParaRPr>
          </a:p>
        </p:txBody>
      </p:sp>
      <p:sp>
        <p:nvSpPr>
          <p:cNvPr id="28" name="五邊形 27"/>
          <p:cNvSpPr/>
          <p:nvPr/>
        </p:nvSpPr>
        <p:spPr bwMode="auto">
          <a:xfrm>
            <a:off x="6419850" y="4824413"/>
            <a:ext cx="1857375" cy="1428750"/>
          </a:xfrm>
          <a:prstGeom prst="homePlate">
            <a:avLst>
              <a:gd name="adj" fmla="val 48824"/>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zh-TW" altLang="en-US">
              <a:solidFill>
                <a:schemeClr val="tx1"/>
              </a:solidFill>
              <a:latin typeface="Arial" pitchFamily="34" charset="0"/>
              <a:ea typeface="SimSun" pitchFamily="2" charset="-122"/>
            </a:endParaRPr>
          </a:p>
        </p:txBody>
      </p:sp>
      <p:sp>
        <p:nvSpPr>
          <p:cNvPr id="17430" name="文字方塊 29"/>
          <p:cNvSpPr txBox="1">
            <a:spLocks noChangeArrowheads="1"/>
          </p:cNvSpPr>
          <p:nvPr/>
        </p:nvSpPr>
        <p:spPr bwMode="auto">
          <a:xfrm>
            <a:off x="1062038" y="5324475"/>
            <a:ext cx="1214437" cy="584200"/>
          </a:xfrm>
          <a:prstGeom prst="rect">
            <a:avLst/>
          </a:prstGeom>
          <a:noFill/>
          <a:ln w="9525">
            <a:noFill/>
            <a:miter lim="800000"/>
            <a:headEnd/>
            <a:tailEnd/>
          </a:ln>
        </p:spPr>
        <p:txBody>
          <a:bodyPr>
            <a:spAutoFit/>
          </a:bodyPr>
          <a:lstStyle/>
          <a:p>
            <a:pPr algn="ctr"/>
            <a:r>
              <a:rPr lang="zh-TW" altLang="en-US" sz="1600">
                <a:solidFill>
                  <a:schemeClr val="bg1"/>
                </a:solidFill>
              </a:rPr>
              <a:t>作業合理化</a:t>
            </a:r>
            <a:endParaRPr lang="en-US" altLang="zh-TW" sz="1600">
              <a:solidFill>
                <a:schemeClr val="bg1"/>
              </a:solidFill>
            </a:endParaRPr>
          </a:p>
          <a:p>
            <a:pPr algn="ctr"/>
            <a:r>
              <a:rPr lang="en-US" altLang="zh-TW" sz="1600">
                <a:solidFill>
                  <a:schemeClr val="bg1"/>
                </a:solidFill>
              </a:rPr>
              <a:t>(BPR)</a:t>
            </a:r>
            <a:endParaRPr lang="zh-TW" altLang="en-US" sz="1600">
              <a:solidFill>
                <a:schemeClr val="bg1"/>
              </a:solidFill>
            </a:endParaRPr>
          </a:p>
        </p:txBody>
      </p:sp>
      <p:sp>
        <p:nvSpPr>
          <p:cNvPr id="17431" name="文字方塊 30"/>
          <p:cNvSpPr txBox="1">
            <a:spLocks noChangeArrowheads="1"/>
          </p:cNvSpPr>
          <p:nvPr/>
        </p:nvSpPr>
        <p:spPr bwMode="auto">
          <a:xfrm>
            <a:off x="2919413" y="5324475"/>
            <a:ext cx="1214437" cy="584200"/>
          </a:xfrm>
          <a:prstGeom prst="rect">
            <a:avLst/>
          </a:prstGeom>
          <a:noFill/>
          <a:ln w="9525">
            <a:noFill/>
            <a:miter lim="800000"/>
            <a:headEnd/>
            <a:tailEnd/>
          </a:ln>
        </p:spPr>
        <p:txBody>
          <a:bodyPr>
            <a:spAutoFit/>
          </a:bodyPr>
          <a:lstStyle/>
          <a:p>
            <a:pPr algn="ctr"/>
            <a:r>
              <a:rPr lang="zh-TW" altLang="en-US" sz="1600">
                <a:solidFill>
                  <a:schemeClr val="bg1"/>
                </a:solidFill>
              </a:rPr>
              <a:t>作業標準化</a:t>
            </a:r>
            <a:endParaRPr lang="en-US" altLang="zh-TW" sz="1600">
              <a:solidFill>
                <a:schemeClr val="bg1"/>
              </a:solidFill>
            </a:endParaRPr>
          </a:p>
          <a:p>
            <a:pPr algn="ctr"/>
            <a:r>
              <a:rPr lang="en-US" altLang="zh-TW" sz="1600">
                <a:solidFill>
                  <a:schemeClr val="bg1"/>
                </a:solidFill>
              </a:rPr>
              <a:t>(ISO)</a:t>
            </a:r>
            <a:endParaRPr lang="zh-TW" altLang="en-US" sz="1600">
              <a:solidFill>
                <a:schemeClr val="bg1"/>
              </a:solidFill>
            </a:endParaRPr>
          </a:p>
        </p:txBody>
      </p:sp>
      <p:sp>
        <p:nvSpPr>
          <p:cNvPr id="17432" name="文字方塊 31"/>
          <p:cNvSpPr txBox="1">
            <a:spLocks noChangeArrowheads="1"/>
          </p:cNvSpPr>
          <p:nvPr/>
        </p:nvSpPr>
        <p:spPr bwMode="auto">
          <a:xfrm>
            <a:off x="4705350" y="5324475"/>
            <a:ext cx="1214438" cy="584200"/>
          </a:xfrm>
          <a:prstGeom prst="rect">
            <a:avLst/>
          </a:prstGeom>
          <a:noFill/>
          <a:ln w="9525">
            <a:noFill/>
            <a:miter lim="800000"/>
            <a:headEnd/>
            <a:tailEnd/>
          </a:ln>
        </p:spPr>
        <p:txBody>
          <a:bodyPr>
            <a:spAutoFit/>
          </a:bodyPr>
          <a:lstStyle/>
          <a:p>
            <a:pPr algn="ctr"/>
            <a:r>
              <a:rPr lang="zh-TW" altLang="en-US" sz="1600">
                <a:solidFill>
                  <a:schemeClr val="bg1"/>
                </a:solidFill>
              </a:rPr>
              <a:t>作業電腦化</a:t>
            </a:r>
            <a:endParaRPr lang="en-US" altLang="zh-TW" sz="1600">
              <a:solidFill>
                <a:schemeClr val="bg1"/>
              </a:solidFill>
            </a:endParaRPr>
          </a:p>
          <a:p>
            <a:pPr algn="ctr"/>
            <a:r>
              <a:rPr lang="en-US" altLang="zh-TW" sz="1600">
                <a:solidFill>
                  <a:schemeClr val="bg1"/>
                </a:solidFill>
              </a:rPr>
              <a:t>(ERP)</a:t>
            </a:r>
            <a:endParaRPr lang="zh-TW" altLang="en-US" sz="1600">
              <a:solidFill>
                <a:schemeClr val="bg1"/>
              </a:solidFill>
            </a:endParaRPr>
          </a:p>
        </p:txBody>
      </p:sp>
      <p:sp>
        <p:nvSpPr>
          <p:cNvPr id="17433" name="文字方塊 32"/>
          <p:cNvSpPr txBox="1">
            <a:spLocks noChangeArrowheads="1"/>
          </p:cNvSpPr>
          <p:nvPr/>
        </p:nvSpPr>
        <p:spPr bwMode="auto">
          <a:xfrm>
            <a:off x="6634163" y="5324475"/>
            <a:ext cx="1214437" cy="584200"/>
          </a:xfrm>
          <a:prstGeom prst="rect">
            <a:avLst/>
          </a:prstGeom>
          <a:noFill/>
          <a:ln w="9525">
            <a:noFill/>
            <a:miter lim="800000"/>
            <a:headEnd/>
            <a:tailEnd/>
          </a:ln>
        </p:spPr>
        <p:txBody>
          <a:bodyPr>
            <a:spAutoFit/>
          </a:bodyPr>
          <a:lstStyle/>
          <a:p>
            <a:pPr algn="ctr"/>
            <a:r>
              <a:rPr lang="zh-TW" altLang="en-US" sz="1600">
                <a:solidFill>
                  <a:schemeClr val="bg1"/>
                </a:solidFill>
              </a:rPr>
              <a:t>管理智慧化</a:t>
            </a:r>
            <a:r>
              <a:rPr lang="en-US" altLang="zh-TW" sz="1600">
                <a:solidFill>
                  <a:schemeClr val="bg1"/>
                </a:solidFill>
              </a:rPr>
              <a:t>(BI)</a:t>
            </a:r>
            <a:endParaRPr lang="zh-TW" altLang="en-US" sz="1600">
              <a:solidFill>
                <a:schemeClr val="bg1"/>
              </a:solidFill>
            </a:endParaRPr>
          </a:p>
        </p:txBody>
      </p:sp>
      <p:sp>
        <p:nvSpPr>
          <p:cNvPr id="17434" name="橢圓 28"/>
          <p:cNvSpPr>
            <a:spLocks noChangeArrowheads="1"/>
          </p:cNvSpPr>
          <p:nvPr/>
        </p:nvSpPr>
        <p:spPr bwMode="auto">
          <a:xfrm>
            <a:off x="2205038" y="609600"/>
            <a:ext cx="1857375" cy="1000125"/>
          </a:xfrm>
          <a:prstGeom prst="ellipse">
            <a:avLst/>
          </a:prstGeom>
          <a:solidFill>
            <a:schemeClr val="accent1"/>
          </a:solidFill>
          <a:ln w="12700" cap="sq" algn="ctr">
            <a:solidFill>
              <a:schemeClr val="tx1"/>
            </a:solidFill>
            <a:round/>
            <a:headEnd type="none" w="sm" len="sm"/>
            <a:tailEnd type="none" w="sm" len="sm"/>
          </a:ln>
        </p:spPr>
        <p:txBody>
          <a:bodyPr/>
          <a:lstStyle/>
          <a:p>
            <a:endParaRPr lang="zh-TW" altLang="en-US"/>
          </a:p>
        </p:txBody>
      </p:sp>
      <p:sp>
        <p:nvSpPr>
          <p:cNvPr id="17435" name="橢圓 29"/>
          <p:cNvSpPr>
            <a:spLocks noChangeArrowheads="1"/>
          </p:cNvSpPr>
          <p:nvPr/>
        </p:nvSpPr>
        <p:spPr bwMode="auto">
          <a:xfrm>
            <a:off x="5776913" y="609600"/>
            <a:ext cx="1857375" cy="1000125"/>
          </a:xfrm>
          <a:prstGeom prst="ellipse">
            <a:avLst/>
          </a:prstGeom>
          <a:solidFill>
            <a:schemeClr val="accent1"/>
          </a:solidFill>
          <a:ln w="12700" cap="sq" algn="ctr">
            <a:solidFill>
              <a:schemeClr val="tx1"/>
            </a:solidFill>
            <a:round/>
            <a:headEnd type="none" w="sm" len="sm"/>
            <a:tailEnd type="none" w="sm" len="sm"/>
          </a:ln>
        </p:spPr>
        <p:txBody>
          <a:bodyPr/>
          <a:lstStyle/>
          <a:p>
            <a:endParaRPr lang="zh-TW" altLang="en-US"/>
          </a:p>
        </p:txBody>
      </p:sp>
      <p:sp>
        <p:nvSpPr>
          <p:cNvPr id="17436" name="文字方塊 30"/>
          <p:cNvSpPr txBox="1">
            <a:spLocks noChangeArrowheads="1"/>
          </p:cNvSpPr>
          <p:nvPr/>
        </p:nvSpPr>
        <p:spPr bwMode="auto">
          <a:xfrm>
            <a:off x="2562225" y="823913"/>
            <a:ext cx="1071563" cy="584200"/>
          </a:xfrm>
          <a:prstGeom prst="rect">
            <a:avLst/>
          </a:prstGeom>
          <a:noFill/>
          <a:ln w="9525">
            <a:noFill/>
            <a:miter lim="800000"/>
            <a:headEnd/>
            <a:tailEnd/>
          </a:ln>
        </p:spPr>
        <p:txBody>
          <a:bodyPr>
            <a:spAutoFit/>
          </a:bodyPr>
          <a:lstStyle/>
          <a:p>
            <a:pPr algn="ctr"/>
            <a:r>
              <a:rPr lang="zh-TW" altLang="en-US" sz="3200" dirty="0">
                <a:solidFill>
                  <a:schemeClr val="bg1"/>
                </a:solidFill>
              </a:rPr>
              <a:t>穴位</a:t>
            </a:r>
          </a:p>
        </p:txBody>
      </p:sp>
      <p:sp>
        <p:nvSpPr>
          <p:cNvPr id="17437" name="文字方塊 31"/>
          <p:cNvSpPr txBox="1">
            <a:spLocks noChangeArrowheads="1"/>
          </p:cNvSpPr>
          <p:nvPr/>
        </p:nvSpPr>
        <p:spPr bwMode="auto">
          <a:xfrm>
            <a:off x="5848350" y="895350"/>
            <a:ext cx="1785938" cy="461963"/>
          </a:xfrm>
          <a:prstGeom prst="rect">
            <a:avLst/>
          </a:prstGeom>
          <a:noFill/>
          <a:ln w="9525">
            <a:noFill/>
            <a:miter lim="800000"/>
            <a:headEnd/>
            <a:tailEnd/>
          </a:ln>
        </p:spPr>
        <p:txBody>
          <a:bodyPr>
            <a:spAutoFit/>
          </a:bodyPr>
          <a:lstStyle/>
          <a:p>
            <a:pPr algn="ctr"/>
            <a:r>
              <a:rPr lang="zh-TW" altLang="en-US" sz="2400" dirty="0">
                <a:solidFill>
                  <a:schemeClr val="bg1"/>
                </a:solidFill>
              </a:rPr>
              <a:t>氣血循環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7813"/>
            <a:ext cx="8229600" cy="949325"/>
          </a:xfrm>
        </p:spPr>
        <p:txBody>
          <a:bodyPr/>
          <a:lstStyle/>
          <a:p>
            <a:pPr algn="ctr" eaLnBrk="1" hangingPunct="1">
              <a:defRPr/>
            </a:pPr>
            <a:r>
              <a:rPr lang="en-US" altLang="zh-TW" sz="4000" b="1" dirty="0" smtClean="0">
                <a:solidFill>
                  <a:schemeClr val="tx1"/>
                </a:solidFill>
                <a:latin typeface="+mj-ea"/>
              </a:rPr>
              <a:t>KPI </a:t>
            </a:r>
            <a:r>
              <a:rPr lang="zh-TW" altLang="en-US" sz="4000" b="1" dirty="0" smtClean="0">
                <a:solidFill>
                  <a:schemeClr val="tx1"/>
                </a:solidFill>
                <a:latin typeface="+mj-ea"/>
              </a:rPr>
              <a:t>設計準則</a:t>
            </a:r>
            <a:endParaRPr lang="en-US" altLang="zh-TW" sz="4000" b="1" dirty="0" smtClean="0">
              <a:solidFill>
                <a:schemeClr val="tx1"/>
              </a:solidFill>
              <a:latin typeface="+mj-ea"/>
            </a:endParaRPr>
          </a:p>
        </p:txBody>
      </p:sp>
      <p:sp>
        <p:nvSpPr>
          <p:cNvPr id="24579" name="Rectangle 3"/>
          <p:cNvSpPr>
            <a:spLocks noGrp="1" noChangeArrowheads="1"/>
          </p:cNvSpPr>
          <p:nvPr>
            <p:ph type="body" idx="1"/>
          </p:nvPr>
        </p:nvSpPr>
        <p:spPr>
          <a:xfrm>
            <a:off x="914400" y="1524000"/>
            <a:ext cx="7086600" cy="3813175"/>
          </a:xfrm>
        </p:spPr>
        <p:txBody>
          <a:bodyPr>
            <a:normAutofit/>
          </a:bodyPr>
          <a:lstStyle/>
          <a:p>
            <a:pPr>
              <a:buClr>
                <a:srgbClr val="FFC000"/>
              </a:buClr>
              <a:defRPr/>
            </a:pPr>
            <a:r>
              <a:rPr lang="en-US" altLang="zh-TW"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KPI </a:t>
            </a:r>
            <a:r>
              <a:rPr lang="zh-TW" altLang="en-US"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必須清楚 </a:t>
            </a:r>
            <a:r>
              <a:rPr lang="en-US" altLang="zh-TW"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(clear)</a:t>
            </a:r>
            <a:r>
              <a:rPr lang="zh-TW" altLang="en-US"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、精確 </a:t>
            </a:r>
            <a:r>
              <a:rPr lang="en-US" altLang="zh-TW"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(specific) </a:t>
            </a:r>
            <a:r>
              <a:rPr lang="zh-TW" altLang="en-US"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及可測量 </a:t>
            </a:r>
            <a:r>
              <a:rPr lang="en-US" altLang="zh-TW"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(measurable)</a:t>
            </a:r>
            <a:r>
              <a:rPr lang="zh-TW" altLang="en-US"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以衡量績效</a:t>
            </a:r>
            <a:endParaRPr lang="en-US" altLang="zh-TW" sz="3200" dirty="0" smtClean="0">
              <a:solidFill>
                <a:schemeClr val="accent4">
                  <a:lumMod val="10000"/>
                </a:schemeClr>
              </a:solidFill>
              <a:effectLst>
                <a:outerShdw blurRad="38100" dist="38100" dir="2700000" algn="tl">
                  <a:srgbClr val="000000">
                    <a:alpha val="43137"/>
                  </a:srgbClr>
                </a:outerShdw>
              </a:effectLst>
              <a:ea typeface="標楷體" pitchFamily="65" charset="-120"/>
            </a:endParaRPr>
          </a:p>
          <a:p>
            <a:pPr>
              <a:buClr>
                <a:srgbClr val="FFC000"/>
              </a:buClr>
              <a:defRPr/>
            </a:pPr>
            <a:r>
              <a:rPr lang="en-US" altLang="zh-TW"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KPI</a:t>
            </a:r>
            <a:r>
              <a:rPr lang="zh-TW" altLang="en-US"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 必須清晰及詳細地呈現衡量的內容</a:t>
            </a:r>
            <a:endParaRPr lang="en-US" altLang="zh-TW" sz="3200" dirty="0" smtClean="0">
              <a:solidFill>
                <a:schemeClr val="accent4">
                  <a:lumMod val="10000"/>
                </a:schemeClr>
              </a:solidFill>
              <a:effectLst>
                <a:outerShdw blurRad="38100" dist="38100" dir="2700000" algn="tl">
                  <a:srgbClr val="000000">
                    <a:alpha val="43137"/>
                  </a:srgbClr>
                </a:outerShdw>
              </a:effectLst>
              <a:ea typeface="標楷體" pitchFamily="65" charset="-120"/>
            </a:endParaRPr>
          </a:p>
          <a:p>
            <a:pPr>
              <a:buClr>
                <a:srgbClr val="FFC000"/>
              </a:buClr>
              <a:defRPr/>
            </a:pPr>
            <a:r>
              <a:rPr lang="zh-TW" altLang="en-US"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測量所需花費的成本 </a:t>
            </a:r>
            <a:r>
              <a:rPr lang="en-US" altLang="zh-TW"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a:t>
            </a:r>
            <a:r>
              <a:rPr lang="zh-TW" altLang="en-US"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資料確認與追蹤</a:t>
            </a:r>
            <a:r>
              <a:rPr lang="en-US" altLang="zh-TW"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a:t>
            </a:r>
            <a:r>
              <a:rPr lang="zh-TW" altLang="en-US" sz="3200" dirty="0" smtClean="0">
                <a:solidFill>
                  <a:schemeClr val="accent4">
                    <a:lumMod val="10000"/>
                  </a:schemeClr>
                </a:solidFill>
                <a:effectLst>
                  <a:outerShdw blurRad="38100" dist="38100" dir="2700000" algn="tl">
                    <a:srgbClr val="000000">
                      <a:alpha val="43137"/>
                    </a:srgbClr>
                  </a:outerShdw>
                </a:effectLst>
                <a:ea typeface="標楷體" pitchFamily="65" charset="-120"/>
              </a:rPr>
              <a:t> 不會超越其價值</a:t>
            </a:r>
            <a:endParaRPr lang="en-US" altLang="zh-TW" sz="3200" dirty="0" smtClean="0">
              <a:solidFill>
                <a:schemeClr val="accent4">
                  <a:lumMod val="10000"/>
                </a:schemeClr>
              </a:solidFill>
              <a:effectLst>
                <a:outerShdw blurRad="38100" dist="38100" dir="2700000" algn="tl">
                  <a:srgbClr val="000000">
                    <a:alpha val="43137"/>
                  </a:srgbClr>
                </a:outerShdw>
              </a:effectLst>
              <a:ea typeface="標楷體" pitchFamily="65" charset="-12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012" name="Rectangle 4"/>
          <p:cNvSpPr>
            <a:spLocks noGrp="1" noChangeArrowheads="1"/>
          </p:cNvSpPr>
          <p:nvPr>
            <p:ph type="body" idx="1"/>
          </p:nvPr>
        </p:nvSpPr>
        <p:spPr>
          <a:xfrm>
            <a:off x="714348" y="1857364"/>
            <a:ext cx="7772400" cy="4519613"/>
          </a:xfrm>
        </p:spPr>
        <p:txBody>
          <a:bodyPr/>
          <a:lstStyle/>
          <a:p>
            <a:pPr marL="268288" indent="-268288">
              <a:buNone/>
              <a:defRPr/>
            </a:pPr>
            <a:r>
              <a:rPr lang="zh-TW" altLang="en-US" sz="2800" b="1" dirty="0" smtClean="0">
                <a:solidFill>
                  <a:schemeClr val="accent4">
                    <a:lumMod val="10000"/>
                  </a:schemeClr>
                </a:solidFill>
                <a:latin typeface="標楷體" pitchFamily="65" charset="-120"/>
                <a:ea typeface="標楷體" pitchFamily="65" charset="-120"/>
              </a:rPr>
              <a:t>以具體</a:t>
            </a:r>
            <a:r>
              <a:rPr lang="zh-TW" altLang="en-US" sz="2800" b="1" dirty="0" smtClean="0">
                <a:solidFill>
                  <a:schemeClr val="accent4">
                    <a:lumMod val="10000"/>
                  </a:schemeClr>
                </a:solidFill>
                <a:latin typeface="新細明體"/>
                <a:ea typeface="新細明體"/>
              </a:rPr>
              <a:t>、</a:t>
            </a:r>
            <a:r>
              <a:rPr lang="zh-TW" altLang="en-US" sz="2800" b="1" dirty="0" smtClean="0">
                <a:solidFill>
                  <a:schemeClr val="accent4">
                    <a:lumMod val="10000"/>
                  </a:schemeClr>
                </a:solidFill>
                <a:latin typeface="標楷體" pitchFamily="65" charset="-120"/>
                <a:ea typeface="標楷體" pitchFamily="65" charset="-120"/>
              </a:rPr>
              <a:t>精確及量化的方式來陳述 </a:t>
            </a:r>
            <a:r>
              <a:rPr lang="en-US" altLang="zh-TW" sz="2800" b="1" dirty="0" smtClean="0">
                <a:solidFill>
                  <a:schemeClr val="accent4">
                    <a:lumMod val="10000"/>
                  </a:schemeClr>
                </a:solidFill>
                <a:latin typeface="標楷體" pitchFamily="65" charset="-120"/>
                <a:ea typeface="標楷體" pitchFamily="65" charset="-120"/>
              </a:rPr>
              <a:t>KPI</a:t>
            </a:r>
            <a:endParaRPr lang="en-US" altLang="zh-TW" sz="2800" b="1" dirty="0">
              <a:solidFill>
                <a:schemeClr val="accent4">
                  <a:lumMod val="10000"/>
                </a:schemeClr>
              </a:solidFill>
              <a:latin typeface="標楷體" pitchFamily="65" charset="-120"/>
              <a:ea typeface="標楷體" pitchFamily="65" charset="-120"/>
            </a:endParaRPr>
          </a:p>
          <a:p>
            <a:pPr marL="457200" indent="-457200">
              <a:buFontTx/>
              <a:buNone/>
              <a:defRPr/>
            </a:pPr>
            <a:r>
              <a:rPr lang="en-US" altLang="zh-TW" sz="2400" dirty="0">
                <a:ea typeface="新細明體" pitchFamily="18" charset="-120"/>
              </a:rPr>
              <a:t>	</a:t>
            </a:r>
            <a:endParaRPr lang="en-US" altLang="zh-TW" sz="2400" dirty="0" smtClean="0">
              <a:ea typeface="新細明體" pitchFamily="18" charset="-120"/>
            </a:endParaRPr>
          </a:p>
          <a:p>
            <a:pPr marL="457200" indent="-457200">
              <a:buFontTx/>
              <a:buNone/>
              <a:defRPr/>
            </a:pPr>
            <a:r>
              <a:rPr lang="en-US" altLang="zh-TW" sz="2400" b="1" dirty="0" smtClean="0">
                <a:effectLst/>
                <a:latin typeface="新細明體" pitchFamily="18" charset="-120"/>
                <a:ea typeface="新細明體" pitchFamily="18" charset="-120"/>
              </a:rPr>
              <a:t>	</a:t>
            </a:r>
            <a:r>
              <a:rPr lang="zh-TW" altLang="en-US" sz="2400" b="1" dirty="0" smtClean="0">
                <a:effectLst/>
                <a:latin typeface="標楷體" pitchFamily="65" charset="-120"/>
                <a:ea typeface="標楷體" pitchFamily="65" charset="-120"/>
              </a:rPr>
              <a:t>太模糊</a:t>
            </a:r>
            <a:endParaRPr lang="en-US" altLang="zh-TW" sz="2400" b="1" i="1" dirty="0">
              <a:effectLst/>
              <a:latin typeface="標楷體" pitchFamily="65" charset="-120"/>
              <a:ea typeface="標楷體" pitchFamily="65" charset="-120"/>
            </a:endParaRPr>
          </a:p>
          <a:p>
            <a:pPr marL="457200" indent="-457200">
              <a:buFontTx/>
              <a:buNone/>
              <a:defRPr/>
            </a:pPr>
            <a:r>
              <a:rPr lang="en-US" altLang="zh-TW" sz="2400" dirty="0">
                <a:ea typeface="新細明體" pitchFamily="18" charset="-120"/>
              </a:rPr>
              <a:t>	</a:t>
            </a:r>
          </a:p>
          <a:p>
            <a:pPr marL="457200" indent="-457200">
              <a:buFontTx/>
              <a:buNone/>
              <a:defRPr/>
            </a:pPr>
            <a:r>
              <a:rPr lang="en-US" altLang="zh-TW" sz="2400" dirty="0">
                <a:ea typeface="新細明體" pitchFamily="18" charset="-120"/>
              </a:rPr>
              <a:t>	</a:t>
            </a:r>
            <a:r>
              <a:rPr lang="zh-TW" altLang="en-US" sz="2400" b="1" dirty="0" smtClean="0">
                <a:effectLst/>
                <a:latin typeface="標楷體" pitchFamily="65" charset="-120"/>
                <a:ea typeface="標楷體" pitchFamily="65" charset="-120"/>
              </a:rPr>
              <a:t>比較精確</a:t>
            </a:r>
            <a:endParaRPr lang="en-US" altLang="zh-TW" sz="2400" b="1" i="1" dirty="0">
              <a:effectLst/>
              <a:latin typeface="標楷體" pitchFamily="65" charset="-120"/>
              <a:ea typeface="標楷體" pitchFamily="65" charset="-120"/>
            </a:endParaRPr>
          </a:p>
          <a:p>
            <a:pPr marL="457200" indent="-457200">
              <a:buFontTx/>
              <a:buNone/>
              <a:defRPr/>
            </a:pPr>
            <a:endParaRPr lang="en-US" altLang="zh-TW" sz="2400" dirty="0">
              <a:ea typeface="新細明體" pitchFamily="18" charset="-120"/>
            </a:endParaRPr>
          </a:p>
          <a:p>
            <a:pPr marL="457200" indent="-457200">
              <a:defRPr/>
            </a:pPr>
            <a:endParaRPr lang="en-US" altLang="zh-TW" sz="2400" dirty="0" smtClean="0">
              <a:ea typeface="新細明體" pitchFamily="18" charset="-120"/>
            </a:endParaRPr>
          </a:p>
        </p:txBody>
      </p:sp>
      <p:sp>
        <p:nvSpPr>
          <p:cNvPr id="1835015" name="Rectangle 7"/>
          <p:cNvSpPr>
            <a:spLocks noGrp="1" noChangeArrowheads="1"/>
          </p:cNvSpPr>
          <p:nvPr>
            <p:ph type="title"/>
          </p:nvPr>
        </p:nvSpPr>
        <p:spPr>
          <a:xfrm>
            <a:off x="428596" y="571480"/>
            <a:ext cx="8242300" cy="762000"/>
          </a:xfrm>
        </p:spPr>
        <p:txBody>
          <a:bodyPr/>
          <a:lstStyle/>
          <a:p>
            <a:pPr algn="ctr">
              <a:defRPr/>
            </a:pPr>
            <a:r>
              <a:rPr lang="zh-TW" altLang="en-US" sz="4000" b="1" dirty="0" smtClean="0">
                <a:solidFill>
                  <a:schemeClr val="tx1"/>
                </a:solidFill>
                <a:latin typeface="+mj-ea"/>
              </a:rPr>
              <a:t>量化 </a:t>
            </a:r>
            <a:r>
              <a:rPr lang="en-US" altLang="zh-TW" sz="4000" b="1" dirty="0" smtClean="0">
                <a:solidFill>
                  <a:schemeClr val="tx1"/>
                </a:solidFill>
                <a:latin typeface="+mj-ea"/>
              </a:rPr>
              <a:t>KPI</a:t>
            </a:r>
            <a:endParaRPr lang="en-US" altLang="zh-TW" sz="4000" b="1" dirty="0">
              <a:solidFill>
                <a:schemeClr val="tx1"/>
              </a:solidFill>
              <a:latin typeface="+mj-ea"/>
            </a:endParaRPr>
          </a:p>
        </p:txBody>
      </p:sp>
      <p:sp>
        <p:nvSpPr>
          <p:cNvPr id="19460" name="AutoShape 9"/>
          <p:cNvSpPr>
            <a:spLocks noChangeArrowheads="1"/>
          </p:cNvSpPr>
          <p:nvPr/>
        </p:nvSpPr>
        <p:spPr bwMode="auto">
          <a:xfrm>
            <a:off x="2357422" y="2932111"/>
            <a:ext cx="376238" cy="282575"/>
          </a:xfrm>
          <a:prstGeom prst="rightArrow">
            <a:avLst>
              <a:gd name="adj1" fmla="val 50000"/>
              <a:gd name="adj2" fmla="val 33287"/>
            </a:avLst>
          </a:prstGeom>
          <a:solidFill>
            <a:srgbClr val="FFFF99"/>
          </a:solidFill>
          <a:ln w="38100">
            <a:solidFill>
              <a:schemeClr val="tx1"/>
            </a:solidFill>
            <a:miter lim="800000"/>
            <a:headEnd/>
            <a:tailEnd/>
          </a:ln>
        </p:spPr>
        <p:txBody>
          <a:bodyPr wrap="none" anchor="ctr"/>
          <a:lstStyle/>
          <a:p>
            <a:pPr eaLnBrk="0" hangingPunct="0"/>
            <a:endParaRPr kumimoji="0" lang="zh-TW" altLang="en-US"/>
          </a:p>
        </p:txBody>
      </p:sp>
      <p:sp>
        <p:nvSpPr>
          <p:cNvPr id="19461" name="AutoShape 10"/>
          <p:cNvSpPr>
            <a:spLocks noChangeArrowheads="1"/>
          </p:cNvSpPr>
          <p:nvPr/>
        </p:nvSpPr>
        <p:spPr bwMode="auto">
          <a:xfrm>
            <a:off x="2695564" y="3789367"/>
            <a:ext cx="376238" cy="282575"/>
          </a:xfrm>
          <a:prstGeom prst="rightArrow">
            <a:avLst>
              <a:gd name="adj1" fmla="val 50000"/>
              <a:gd name="adj2" fmla="val 33287"/>
            </a:avLst>
          </a:prstGeom>
          <a:solidFill>
            <a:srgbClr val="FFFF99"/>
          </a:solidFill>
          <a:ln w="38100">
            <a:solidFill>
              <a:schemeClr val="tx1"/>
            </a:solidFill>
            <a:miter lim="800000"/>
            <a:headEnd/>
            <a:tailEnd/>
          </a:ln>
        </p:spPr>
        <p:txBody>
          <a:bodyPr wrap="none" anchor="ctr"/>
          <a:lstStyle/>
          <a:p>
            <a:pPr eaLnBrk="0" hangingPunct="0"/>
            <a:endParaRPr kumimoji="0" lang="zh-TW" altLang="en-US"/>
          </a:p>
        </p:txBody>
      </p:sp>
      <p:sp>
        <p:nvSpPr>
          <p:cNvPr id="27654" name="Text Box 11"/>
          <p:cNvSpPr txBox="1">
            <a:spLocks noChangeArrowheads="1"/>
          </p:cNvSpPr>
          <p:nvPr/>
        </p:nvSpPr>
        <p:spPr bwMode="auto">
          <a:xfrm>
            <a:off x="2814662" y="2844798"/>
            <a:ext cx="5257800" cy="369888"/>
          </a:xfrm>
          <a:prstGeom prst="rect">
            <a:avLst/>
          </a:prstGeom>
          <a:noFill/>
          <a:ln w="9525">
            <a:noFill/>
            <a:miter lim="800000"/>
            <a:headEnd/>
            <a:tailEnd/>
          </a:ln>
        </p:spPr>
        <p:txBody>
          <a:bodyPr>
            <a:spAutoFit/>
          </a:bodyPr>
          <a:lstStyle/>
          <a:p>
            <a:pPr eaLnBrk="0" hangingPunct="0">
              <a:spcBef>
                <a:spcPct val="50000"/>
              </a:spcBef>
              <a:defRPr/>
            </a:pPr>
            <a:r>
              <a:rPr kumimoji="0" lang="zh-TW" altLang="en-US" b="1" i="1" dirty="0">
                <a:solidFill>
                  <a:schemeClr val="accent4">
                    <a:lumMod val="10000"/>
                  </a:schemeClr>
                </a:solidFill>
              </a:rPr>
              <a:t>改善客戶服務 </a:t>
            </a:r>
            <a:r>
              <a:rPr kumimoji="0" lang="en-US" altLang="zh-TW" b="1" i="1" dirty="0">
                <a:solidFill>
                  <a:schemeClr val="accent4">
                    <a:lumMod val="10000"/>
                  </a:schemeClr>
                </a:solidFill>
              </a:rPr>
              <a:t>(improve customer service)</a:t>
            </a:r>
          </a:p>
        </p:txBody>
      </p:sp>
      <p:sp>
        <p:nvSpPr>
          <p:cNvPr id="27655" name="Text Box 12"/>
          <p:cNvSpPr txBox="1">
            <a:spLocks noChangeArrowheads="1"/>
          </p:cNvSpPr>
          <p:nvPr/>
        </p:nvSpPr>
        <p:spPr bwMode="auto">
          <a:xfrm>
            <a:off x="3200400" y="3719521"/>
            <a:ext cx="4724400" cy="923925"/>
          </a:xfrm>
          <a:prstGeom prst="rect">
            <a:avLst/>
          </a:prstGeom>
          <a:noFill/>
          <a:ln w="9525">
            <a:noFill/>
            <a:miter lim="800000"/>
            <a:headEnd/>
            <a:tailEnd/>
          </a:ln>
        </p:spPr>
        <p:txBody>
          <a:bodyPr>
            <a:spAutoFit/>
          </a:bodyPr>
          <a:lstStyle/>
          <a:p>
            <a:pPr eaLnBrk="0" hangingPunct="0">
              <a:spcBef>
                <a:spcPct val="50000"/>
              </a:spcBef>
              <a:defRPr/>
            </a:pPr>
            <a:r>
              <a:rPr kumimoji="0" lang="zh-TW" altLang="en-US" b="1" i="1" dirty="0">
                <a:solidFill>
                  <a:schemeClr val="accent4">
                    <a:lumMod val="10000"/>
                  </a:schemeClr>
                </a:solidFill>
              </a:rPr>
              <a:t>至年底減少客戶百分之三十的等待時間 </a:t>
            </a:r>
            <a:r>
              <a:rPr kumimoji="0" lang="en-US" altLang="zh-TW" b="1" i="1" dirty="0">
                <a:solidFill>
                  <a:schemeClr val="accent4">
                    <a:lumMod val="10000"/>
                  </a:schemeClr>
                </a:solidFill>
              </a:rPr>
              <a:t>(Reduce average customer wait times by 30% by year end)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01634"/>
            <a:ext cx="8229600" cy="569912"/>
          </a:xfrm>
        </p:spPr>
        <p:txBody>
          <a:bodyPr>
            <a:normAutofit fontScale="90000"/>
          </a:bodyPr>
          <a:lstStyle/>
          <a:p>
            <a:pPr algn="ctr" eaLnBrk="1" hangingPunct="1">
              <a:defRPr/>
            </a:pPr>
            <a:r>
              <a:rPr lang="en-US" altLang="zh-TW" sz="4000" b="1" dirty="0" smtClean="0">
                <a:solidFill>
                  <a:schemeClr val="tx1"/>
                </a:solidFill>
                <a:latin typeface="+mj-ea"/>
              </a:rPr>
              <a:t>KPI </a:t>
            </a:r>
            <a:r>
              <a:rPr lang="zh-TW" altLang="en-US" sz="4000" b="1" dirty="0" smtClean="0">
                <a:solidFill>
                  <a:schemeClr val="tx1"/>
                </a:solidFill>
                <a:latin typeface="+mj-ea"/>
              </a:rPr>
              <a:t>設計準則</a:t>
            </a:r>
            <a:endParaRPr lang="en-US" altLang="zh-TW" sz="4000" b="1" dirty="0" smtClean="0">
              <a:solidFill>
                <a:schemeClr val="tx1"/>
              </a:solidFill>
              <a:latin typeface="+mj-ea"/>
            </a:endParaRPr>
          </a:p>
        </p:txBody>
      </p:sp>
      <p:sp>
        <p:nvSpPr>
          <p:cNvPr id="26627" name="Rectangle 3"/>
          <p:cNvSpPr>
            <a:spLocks noGrp="1" noChangeArrowheads="1"/>
          </p:cNvSpPr>
          <p:nvPr>
            <p:ph type="body" idx="1"/>
          </p:nvPr>
        </p:nvSpPr>
        <p:spPr>
          <a:xfrm>
            <a:off x="714348" y="1285860"/>
            <a:ext cx="7356475" cy="4038600"/>
          </a:xfrm>
        </p:spPr>
        <p:txBody>
          <a:bodyPr>
            <a:noAutofit/>
          </a:bodyPr>
          <a:lstStyle/>
          <a:p>
            <a:pPr>
              <a:buClr>
                <a:srgbClr val="FFC000"/>
              </a:buClr>
              <a:defRPr/>
            </a:pPr>
            <a:r>
              <a:rPr lang="zh-TW" altLang="en-US" sz="2800" b="1" dirty="0" smtClean="0">
                <a:ea typeface="標楷體" pitchFamily="65" charset="-120"/>
              </a:rPr>
              <a:t>與策略目標息息相關 </a:t>
            </a:r>
            <a:r>
              <a:rPr lang="en-US" altLang="zh-TW" sz="2800" b="1" dirty="0" smtClean="0">
                <a:ea typeface="標楷體" pitchFamily="65" charset="-120"/>
              </a:rPr>
              <a:t>(Relevant to the Strategic Objective)</a:t>
            </a:r>
          </a:p>
          <a:p>
            <a:pPr lvl="1">
              <a:buClr>
                <a:srgbClr val="FFC000"/>
              </a:buClr>
              <a:buSzPct val="70000"/>
              <a:buFont typeface="Wingdings" pitchFamily="2" charset="2"/>
              <a:buChar char="n"/>
              <a:defRPr/>
            </a:pPr>
            <a:r>
              <a:rPr lang="zh-TW" altLang="en-US" b="1" dirty="0" smtClean="0">
                <a:effectLst/>
                <a:ea typeface="標楷體" pitchFamily="65" charset="-120"/>
              </a:rPr>
              <a:t>關鍵績效指標的設計必須與企業策略連結</a:t>
            </a:r>
            <a:endParaRPr lang="en-US" altLang="zh-TW" b="1" dirty="0" smtClean="0">
              <a:effectLst/>
              <a:ea typeface="標楷體" pitchFamily="65" charset="-120"/>
            </a:endParaRPr>
          </a:p>
          <a:p>
            <a:pPr>
              <a:buClr>
                <a:srgbClr val="FFC000"/>
              </a:buClr>
              <a:defRPr/>
            </a:pPr>
            <a:r>
              <a:rPr lang="zh-TW" altLang="en-US" sz="2800" b="1" dirty="0" smtClean="0">
                <a:ea typeface="標楷體" pitchFamily="65" charset="-120"/>
              </a:rPr>
              <a:t>在可控制下 </a:t>
            </a:r>
            <a:r>
              <a:rPr lang="en-US" altLang="zh-TW" sz="2800" b="1" dirty="0" smtClean="0">
                <a:ea typeface="標楷體" pitchFamily="65" charset="-120"/>
              </a:rPr>
              <a:t>(Controllable)</a:t>
            </a:r>
          </a:p>
          <a:p>
            <a:pPr lvl="1">
              <a:buClr>
                <a:srgbClr val="FFC000"/>
              </a:buClr>
              <a:buSzPct val="70000"/>
              <a:buFont typeface="Wingdings" pitchFamily="2" charset="2"/>
              <a:buChar char="n"/>
              <a:defRPr/>
            </a:pPr>
            <a:r>
              <a:rPr lang="zh-TW" altLang="en-US" b="1" dirty="0" smtClean="0">
                <a:effectLst/>
                <a:ea typeface="標楷體" pitchFamily="65" charset="-120"/>
              </a:rPr>
              <a:t>關鍵績效指標的達成是在可控制的範圍下</a:t>
            </a:r>
            <a:endParaRPr lang="en-US" altLang="zh-TW" b="1" dirty="0" smtClean="0">
              <a:effectLst/>
              <a:ea typeface="標楷體" pitchFamily="65" charset="-120"/>
            </a:endParaRPr>
          </a:p>
          <a:p>
            <a:pPr>
              <a:buClr>
                <a:srgbClr val="FFC000"/>
              </a:buClr>
              <a:defRPr/>
            </a:pPr>
            <a:r>
              <a:rPr lang="zh-TW" altLang="en-US" sz="2800" b="1" dirty="0" smtClean="0">
                <a:ea typeface="標楷體" pitchFamily="65" charset="-120"/>
              </a:rPr>
              <a:t>可行動的 </a:t>
            </a:r>
            <a:r>
              <a:rPr lang="en-US" altLang="zh-TW" sz="2800" b="1" dirty="0" smtClean="0">
                <a:ea typeface="標楷體" pitchFamily="65" charset="-120"/>
              </a:rPr>
              <a:t>(Actionable)</a:t>
            </a:r>
          </a:p>
          <a:p>
            <a:pPr lvl="1">
              <a:buClr>
                <a:srgbClr val="FFC000"/>
              </a:buClr>
              <a:buSzPct val="70000"/>
              <a:buFont typeface="Wingdings" pitchFamily="2" charset="2"/>
              <a:buChar char="n"/>
              <a:defRPr/>
            </a:pPr>
            <a:r>
              <a:rPr lang="zh-TW" altLang="en-US" b="1" dirty="0" smtClean="0">
                <a:effectLst/>
                <a:ea typeface="標楷體" pitchFamily="65" charset="-120"/>
              </a:rPr>
              <a:t>關鍵績效指標能夠協助善後續的績效</a:t>
            </a:r>
            <a:endParaRPr lang="en-US" altLang="zh-TW" b="1" dirty="0" smtClean="0">
              <a:effectLst/>
              <a:ea typeface="標楷體" pitchFamily="65" charset="-120"/>
            </a:endParaRPr>
          </a:p>
          <a:p>
            <a:pPr>
              <a:buClr>
                <a:srgbClr val="FFC000"/>
              </a:buClr>
              <a:defRPr/>
            </a:pPr>
            <a:r>
              <a:rPr lang="zh-TW" altLang="en-US" sz="2800" b="1" dirty="0" smtClean="0">
                <a:ea typeface="標楷體" pitchFamily="65" charset="-120"/>
              </a:rPr>
              <a:t>簡單的 </a:t>
            </a:r>
            <a:r>
              <a:rPr lang="en-US" altLang="zh-TW" sz="2800" b="1" dirty="0" smtClean="0">
                <a:ea typeface="標楷體" pitchFamily="65" charset="-120"/>
              </a:rPr>
              <a:t>(Simple)</a:t>
            </a:r>
          </a:p>
          <a:p>
            <a:pPr lvl="1">
              <a:buClr>
                <a:srgbClr val="FFC000"/>
              </a:buClr>
              <a:buSzPct val="70000"/>
              <a:buFont typeface="Wingdings" pitchFamily="2" charset="2"/>
              <a:buChar char="n"/>
              <a:defRPr/>
            </a:pPr>
            <a:r>
              <a:rPr lang="zh-TW" altLang="en-US" b="1" dirty="0" smtClean="0">
                <a:effectLst/>
                <a:ea typeface="標楷體" pitchFamily="65" charset="-120"/>
              </a:rPr>
              <a:t>關鍵績效指標必須異於解釋</a:t>
            </a:r>
            <a:endParaRPr lang="en-US" altLang="zh-TW" b="1" dirty="0" smtClean="0">
              <a:effectLst/>
              <a:ea typeface="標楷體" pitchFamily="65" charset="-120"/>
            </a:endParaRPr>
          </a:p>
          <a:p>
            <a:pPr>
              <a:buClr>
                <a:srgbClr val="FFC000"/>
              </a:buClr>
              <a:defRPr/>
            </a:pPr>
            <a:r>
              <a:rPr lang="zh-TW" altLang="en-US" sz="2800" b="1" dirty="0" smtClean="0">
                <a:ea typeface="標楷體" pitchFamily="65" charset="-120"/>
              </a:rPr>
              <a:t>可靠的 </a:t>
            </a:r>
            <a:r>
              <a:rPr lang="en-US" altLang="zh-TW" sz="2800" b="1" dirty="0" smtClean="0">
                <a:ea typeface="標楷體" pitchFamily="65" charset="-120"/>
              </a:rPr>
              <a:t>(Credible)</a:t>
            </a:r>
          </a:p>
          <a:p>
            <a:pPr lvl="1">
              <a:buClr>
                <a:srgbClr val="FFC000"/>
              </a:buClr>
              <a:buSzPct val="70000"/>
              <a:buFont typeface="Wingdings" pitchFamily="2" charset="2"/>
              <a:buChar char="n"/>
              <a:defRPr/>
            </a:pPr>
            <a:r>
              <a:rPr lang="zh-TW" altLang="en-US" b="1" dirty="0" smtClean="0">
                <a:effectLst/>
                <a:ea typeface="標楷體" pitchFamily="65" charset="-120"/>
              </a:rPr>
              <a:t>關鍵績效指標必須異於計算</a:t>
            </a:r>
            <a:endParaRPr lang="en-US" altLang="zh-TW" b="1" dirty="0" smtClean="0">
              <a:effectLst/>
              <a:ea typeface="標楷體" pitchFamily="65" charset="-12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2868</TotalTime>
  <Words>3100</Words>
  <Application>Microsoft Office PowerPoint</Application>
  <PresentationFormat>如螢幕大小 (4:3)</PresentationFormat>
  <Paragraphs>412</Paragraphs>
  <Slides>45</Slides>
  <Notes>45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45</vt:i4>
      </vt:variant>
    </vt:vector>
  </HeadingPairs>
  <TitlesOfParts>
    <vt:vector size="47" baseType="lpstr">
      <vt:lpstr>公正</vt:lpstr>
      <vt:lpstr>Document</vt:lpstr>
      <vt:lpstr>人力資源績效指標</vt:lpstr>
      <vt:lpstr>甚麼是關鍵績效指標？</vt:lpstr>
      <vt:lpstr>KPI 管理原理</vt:lpstr>
      <vt:lpstr>與 KPI 相關的概念</vt:lpstr>
      <vt:lpstr>與 KPI 相關的概念</vt:lpstr>
      <vt:lpstr>投影片 6</vt:lpstr>
      <vt:lpstr>KPI 設計準則</vt:lpstr>
      <vt:lpstr>量化 KPI</vt:lpstr>
      <vt:lpstr>KPI 設計準則</vt:lpstr>
      <vt:lpstr>KPI 測量內容</vt:lpstr>
      <vt:lpstr>投影片 11</vt:lpstr>
      <vt:lpstr>KPI 量化數據呈現方式</vt:lpstr>
      <vt:lpstr>KPI 量化數據呈現方式</vt:lpstr>
      <vt:lpstr>KPl 設計可能發生的錯誤</vt:lpstr>
      <vt:lpstr>KPl 設計可能發生的錯誤</vt:lpstr>
      <vt:lpstr>企業 KPI 的提取</vt:lpstr>
      <vt:lpstr>早期的策略分析工具 – 魚骨圖</vt:lpstr>
      <vt:lpstr>投影片 18</vt:lpstr>
      <vt:lpstr>平衡計分卡策略地圖架構  --  成效與結果</vt:lpstr>
      <vt:lpstr>學習與成長面向</vt:lpstr>
      <vt:lpstr>HR 部門策略地圖</vt:lpstr>
      <vt:lpstr>人力資源計分卡之策略地圖範例</vt:lpstr>
      <vt:lpstr>人力資源績效指標的分類</vt:lpstr>
      <vt:lpstr>投影片 24</vt:lpstr>
      <vt:lpstr>人力資源績效指標的分類 (黃英忠, 1994)</vt:lpstr>
      <vt:lpstr>人力資源 KPI 之運用</vt:lpstr>
      <vt:lpstr>人力資源 KPI 之運用</vt:lpstr>
      <vt:lpstr>人力資源 KPI 之應用</vt:lpstr>
      <vt:lpstr>人力資源 KPI 之應用</vt:lpstr>
      <vt:lpstr>人力資源績效指標_系統操作範例說明</vt:lpstr>
      <vt:lpstr>系統操作範例說明</vt:lpstr>
      <vt:lpstr>範例操作：員工每人平均獲利</vt:lpstr>
      <vt:lpstr>員工每人平均獲利</vt:lpstr>
      <vt:lpstr>員工每人平均獲利_切換不同分析畫面</vt:lpstr>
      <vt:lpstr>員工每人平均獲利_排序(Sort) _降冪(Descending)</vt:lpstr>
      <vt:lpstr>範例操作：關鍵員工留任率</vt:lpstr>
      <vt:lpstr>關鍵員工留任率</vt:lpstr>
      <vt:lpstr>關鍵員工留任率_維持篩選值</vt:lpstr>
      <vt:lpstr>關鍵員工留任率_新增篩選值</vt:lpstr>
      <vt:lpstr>關鍵員工留任率_資訊往下探查</vt:lpstr>
      <vt:lpstr>關鍵員工留任率_僅對某公司資料有興趣</vt:lpstr>
      <vt:lpstr>關鍵員工留任率_查詢ABC公司的「關鍵員工總人數」</vt:lpstr>
      <vt:lpstr>關鍵員工留任率_僅查詢ABC公司的「關鍵員工總人數」</vt:lpstr>
      <vt:lpstr>關鍵員工留任率_查詢所有公司的「關鍵員工總人數」的資料</vt:lpstr>
      <vt:lpstr>總結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世曦工程顧問公司績效制度建置專案</dc:title>
  <dc:creator>user</dc:creator>
  <cp:lastModifiedBy>Yu-Wei</cp:lastModifiedBy>
  <cp:revision>110</cp:revision>
  <dcterms:created xsi:type="dcterms:W3CDTF">2009-08-13T03:13:14Z</dcterms:created>
  <dcterms:modified xsi:type="dcterms:W3CDTF">2010-08-10T14:52:01Z</dcterms:modified>
</cp:coreProperties>
</file>