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0" r:id="rId2"/>
    <p:sldId id="349" r:id="rId3"/>
    <p:sldId id="262" r:id="rId4"/>
    <p:sldId id="263" r:id="rId5"/>
    <p:sldId id="351" r:id="rId6"/>
    <p:sldId id="352" r:id="rId7"/>
    <p:sldId id="353" r:id="rId8"/>
    <p:sldId id="373" r:id="rId9"/>
    <p:sldId id="354" r:id="rId10"/>
    <p:sldId id="355" r:id="rId11"/>
    <p:sldId id="366" r:id="rId12"/>
    <p:sldId id="356" r:id="rId13"/>
    <p:sldId id="357" r:id="rId14"/>
    <p:sldId id="358" r:id="rId15"/>
    <p:sldId id="359" r:id="rId16"/>
    <p:sldId id="360" r:id="rId17"/>
    <p:sldId id="361" r:id="rId18"/>
    <p:sldId id="367" r:id="rId19"/>
    <p:sldId id="369" r:id="rId20"/>
    <p:sldId id="368" r:id="rId21"/>
    <p:sldId id="362" r:id="rId22"/>
    <p:sldId id="370" r:id="rId23"/>
    <p:sldId id="363" r:id="rId24"/>
    <p:sldId id="364" r:id="rId25"/>
    <p:sldId id="371" r:id="rId26"/>
    <p:sldId id="365" r:id="rId27"/>
    <p:sldId id="372" r:id="rId28"/>
    <p:sldId id="342" r:id="rId2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746" autoAdjust="0"/>
  </p:normalViewPr>
  <p:slideViewPr>
    <p:cSldViewPr>
      <p:cViewPr>
        <p:scale>
          <a:sx n="80" d="100"/>
          <a:sy n="80" d="100"/>
        </p:scale>
        <p:origin x="-1272" y="-192"/>
      </p:cViewPr>
      <p:guideLst>
        <p:guide orient="horz" pos="2160"/>
        <p:guide pos="2880"/>
      </p:guideLst>
    </p:cSldViewPr>
  </p:slideViewPr>
  <p:outlineViewPr>
    <p:cViewPr>
      <p:scale>
        <a:sx n="33" d="100"/>
        <a:sy n="33" d="100"/>
      </p:scale>
      <p:origin x="0" y="35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B978F955-AA35-4C9C-BA0D-6D37F532C1C9}" type="datetimeFigureOut">
              <a:rPr lang="zh-TW" altLang="en-US"/>
              <a:pPr>
                <a:defRPr/>
              </a:pPr>
              <a:t>2018/3/22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02A07EC9-EFED-4B04-A187-E4AD591F74A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B858C97C-B506-4714-8A68-7E835C4370CB}"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C2E8488A-BF23-40A9-90DB-B1D3D56633A7}"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B10F9051-C7D6-42C1-8B57-229EDCA8F7B8}"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2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10.xml"/><Relationship Id="rId15" Type="http://schemas.openxmlformats.org/officeDocument/2006/relationships/slide" Target="slide12.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3635375" y="1484313"/>
            <a:ext cx="1884363" cy="633412"/>
          </a:xfrm>
          <a:prstGeom prst="rect">
            <a:avLst/>
          </a:prstGeom>
          <a:noFill/>
          <a:ln>
            <a:miter lim="800000"/>
            <a:headEnd/>
            <a:tailEnd/>
          </a:ln>
        </p:spPr>
        <p:txBody>
          <a:bodyPr/>
          <a:lstStyle/>
          <a:p>
            <a:r>
              <a:rPr lang="zh-TW" altLang="en-US" smtClean="0"/>
              <a:t>計畫</a:t>
            </a:r>
          </a:p>
        </p:txBody>
      </p:sp>
      <p:sp>
        <p:nvSpPr>
          <p:cNvPr id="15363" name="Rectangle 3"/>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將類似的專案集中納入一起管理</a:t>
            </a:r>
          </a:p>
        </p:txBody>
      </p:sp>
      <p:pic>
        <p:nvPicPr>
          <p:cNvPr id="15364" name="Picture 6" descr="ch01-02"/>
          <p:cNvPicPr>
            <a:picLocks noGrp="1" noChangeAspect="1" noChangeArrowheads="1"/>
          </p:cNvPicPr>
          <p:nvPr>
            <p:ph sz="half" idx="4294967295"/>
          </p:nvPr>
        </p:nvPicPr>
        <p:blipFill>
          <a:blip r:embed="rId3" cstate="print"/>
          <a:srcRect/>
          <a:stretch>
            <a:fillRect/>
          </a:stretch>
        </p:blipFill>
        <p:spPr bwMode="auto">
          <a:xfrm>
            <a:off x="755650" y="4221163"/>
            <a:ext cx="7705725" cy="1512887"/>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2987675" y="1628775"/>
            <a:ext cx="3313113" cy="633413"/>
          </a:xfrm>
          <a:prstGeom prst="rect">
            <a:avLst/>
          </a:prstGeom>
          <a:noFill/>
          <a:ln>
            <a:miter lim="800000"/>
            <a:headEnd/>
            <a:tailEnd/>
          </a:ln>
        </p:spPr>
        <p:txBody>
          <a:bodyPr/>
          <a:lstStyle/>
          <a:p>
            <a:r>
              <a:rPr lang="zh-TW" altLang="en-US" smtClean="0"/>
              <a:t>專案組合管理</a:t>
            </a:r>
          </a:p>
        </p:txBody>
      </p:sp>
      <p:sp>
        <p:nvSpPr>
          <p:cNvPr id="16387" name="Rectangle 3"/>
          <p:cNvSpPr>
            <a:spLocks noGrp="1" noChangeArrowheads="1"/>
          </p:cNvSpPr>
          <p:nvPr>
            <p:ph type="body" sz="half" idx="4294967295"/>
          </p:nvPr>
        </p:nvSpPr>
        <p:spPr bwMode="auto">
          <a:xfrm>
            <a:off x="673100" y="2565400"/>
            <a:ext cx="7283450" cy="1008063"/>
          </a:xfrm>
          <a:prstGeom prst="rect">
            <a:avLst/>
          </a:prstGeom>
          <a:noFill/>
          <a:ln>
            <a:miter lim="800000"/>
            <a:headEnd/>
            <a:tailEnd/>
          </a:ln>
        </p:spPr>
        <p:txBody>
          <a:bodyPr/>
          <a:lstStyle/>
          <a:p>
            <a:r>
              <a:rPr lang="zh-TW" altLang="en-US" sz="2800" smtClean="0"/>
              <a:t>組織為了達成策略目標，將內部所有相關專案、計畫集中一起管理，以求發揮資源的最大效率，並向組織最終目標邁進。</a:t>
            </a:r>
          </a:p>
        </p:txBody>
      </p:sp>
      <p:pic>
        <p:nvPicPr>
          <p:cNvPr id="16388" name="圖片 4" descr="圖1"/>
          <p:cNvPicPr>
            <a:picLocks noChangeAspect="1" noChangeArrowheads="1"/>
          </p:cNvPicPr>
          <p:nvPr/>
        </p:nvPicPr>
        <p:blipFill>
          <a:blip r:embed="rId3" cstate="print"/>
          <a:srcRect/>
          <a:stretch>
            <a:fillRect/>
          </a:stretch>
        </p:blipFill>
        <p:spPr bwMode="auto">
          <a:xfrm>
            <a:off x="1835150" y="4005263"/>
            <a:ext cx="5832475"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2627313" y="1628775"/>
            <a:ext cx="3384550" cy="633413"/>
          </a:xfrm>
          <a:prstGeom prst="rect">
            <a:avLst/>
          </a:prstGeom>
          <a:noFill/>
          <a:ln>
            <a:miter lim="800000"/>
            <a:headEnd/>
            <a:tailEnd/>
          </a:ln>
        </p:spPr>
        <p:txBody>
          <a:bodyPr/>
          <a:lstStyle/>
          <a:p>
            <a:r>
              <a:rPr lang="zh-TW" altLang="en-US" smtClean="0"/>
              <a:t>專案管理辦公室</a:t>
            </a:r>
          </a:p>
        </p:txBody>
      </p:sp>
      <p:sp>
        <p:nvSpPr>
          <p:cNvPr id="17411" name="Rectangle 3"/>
          <p:cNvSpPr>
            <a:spLocks noGrp="1" noChangeArrowheads="1"/>
          </p:cNvSpPr>
          <p:nvPr>
            <p:ph type="body" sz="half" idx="4294967295"/>
          </p:nvPr>
        </p:nvSpPr>
        <p:spPr bwMode="auto">
          <a:xfrm>
            <a:off x="457200" y="2852738"/>
            <a:ext cx="4475163" cy="2952750"/>
          </a:xfrm>
          <a:prstGeom prst="rect">
            <a:avLst/>
          </a:prstGeom>
          <a:noFill/>
          <a:ln>
            <a:miter lim="800000"/>
            <a:headEnd/>
            <a:tailEnd/>
          </a:ln>
        </p:spPr>
        <p:txBody>
          <a:bodyPr/>
          <a:lstStyle/>
          <a:p>
            <a:r>
              <a:rPr lang="zh-TW" altLang="en-US" sz="2800" smtClean="0"/>
              <a:t>專案辦公室它負責統一專案管理流程與表單，讓組織內所有做事的方法都一致，使得人員的調動與支援變得機動而簡單</a:t>
            </a:r>
          </a:p>
        </p:txBody>
      </p:sp>
      <p:pic>
        <p:nvPicPr>
          <p:cNvPr id="17412" name="Picture 6" descr="ch01-03"/>
          <p:cNvPicPr>
            <a:picLocks noGrp="1" noChangeAspect="1" noChangeArrowheads="1"/>
          </p:cNvPicPr>
          <p:nvPr>
            <p:ph sz="half" idx="4294967295"/>
          </p:nvPr>
        </p:nvPicPr>
        <p:blipFill>
          <a:blip r:embed="rId3" cstate="print"/>
          <a:srcRect/>
          <a:stretch>
            <a:fillRect/>
          </a:stretch>
        </p:blipFill>
        <p:spPr bwMode="auto">
          <a:xfrm>
            <a:off x="5076825" y="2781300"/>
            <a:ext cx="3244850" cy="3819525"/>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3059113" y="1628775"/>
            <a:ext cx="2449512" cy="647700"/>
          </a:xfrm>
          <a:prstGeom prst="rect">
            <a:avLst/>
          </a:prstGeom>
          <a:noFill/>
          <a:ln>
            <a:miter lim="800000"/>
            <a:headEnd/>
            <a:tailEnd/>
          </a:ln>
        </p:spPr>
        <p:txBody>
          <a:bodyPr/>
          <a:lstStyle/>
          <a:p>
            <a:r>
              <a:rPr lang="zh-TW" altLang="en-US" sz="3200" smtClean="0"/>
              <a:t>專案贊助人</a:t>
            </a:r>
          </a:p>
        </p:txBody>
      </p:sp>
      <p:sp>
        <p:nvSpPr>
          <p:cNvPr id="38915" name="Rectangle 3"/>
          <p:cNvSpPr>
            <a:spLocks noGrp="1" noChangeArrowheads="1"/>
          </p:cNvSpPr>
          <p:nvPr>
            <p:ph type="body" idx="4294967295"/>
          </p:nvPr>
        </p:nvSpPr>
        <p:spPr bwMode="auto">
          <a:xfrm>
            <a:off x="457200" y="2708275"/>
            <a:ext cx="5699125" cy="3417888"/>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zh-TW" altLang="en-US" dirty="0" smtClean="0"/>
              <a:t>出資讓專案執行的人或單位</a:t>
            </a:r>
            <a:endParaRPr lang="en-US" altLang="zh-TW" dirty="0" smtClean="0"/>
          </a:p>
          <a:p>
            <a:pPr lvl="1">
              <a:defRPr/>
            </a:pPr>
            <a:r>
              <a:rPr lang="zh-TW" altLang="en-US" sz="2000" dirty="0" smtClean="0"/>
              <a:t>	推動與支持專案</a:t>
            </a:r>
          </a:p>
          <a:p>
            <a:pPr lvl="1">
              <a:defRPr/>
            </a:pPr>
            <a:r>
              <a:rPr lang="zh-TW" altLang="en-US" sz="2000" dirty="0" smtClean="0"/>
              <a:t>	籌措專案資金</a:t>
            </a:r>
          </a:p>
          <a:p>
            <a:pPr lvl="1">
              <a:defRPr/>
            </a:pPr>
            <a:r>
              <a:rPr lang="zh-TW" altLang="en-US" sz="2000" dirty="0" smtClean="0"/>
              <a:t>	撰寫專案章程</a:t>
            </a:r>
            <a:r>
              <a:rPr lang="en-US" altLang="zh-TW" sz="2000" dirty="0" smtClean="0"/>
              <a:t>(Project Charter)</a:t>
            </a:r>
          </a:p>
          <a:p>
            <a:pPr lvl="1">
              <a:defRPr/>
            </a:pPr>
            <a:r>
              <a:rPr lang="en-US" altLang="zh-TW" sz="2000" dirty="0" smtClean="0"/>
              <a:t>	</a:t>
            </a:r>
            <a:r>
              <a:rPr lang="zh-TW" altLang="en-US" sz="2000" dirty="0" smtClean="0"/>
              <a:t>指定專案經理與主要成員</a:t>
            </a:r>
          </a:p>
          <a:p>
            <a:pPr lvl="1">
              <a:defRPr/>
            </a:pPr>
            <a:r>
              <a:rPr lang="zh-TW" altLang="en-US" sz="2000" dirty="0" smtClean="0"/>
              <a:t>	定義專案範圍</a:t>
            </a:r>
          </a:p>
          <a:p>
            <a:pPr lvl="1">
              <a:defRPr/>
            </a:pPr>
            <a:r>
              <a:rPr lang="zh-TW" altLang="en-US" sz="2000" dirty="0" smtClean="0"/>
              <a:t>	核准專案重大變更</a:t>
            </a:r>
          </a:p>
          <a:p>
            <a:pPr lvl="1">
              <a:defRPr/>
            </a:pPr>
            <a:r>
              <a:rPr lang="zh-TW" altLang="en-US" sz="2000" dirty="0" smtClean="0"/>
              <a:t>	協助專案經理解決問題</a:t>
            </a:r>
          </a:p>
          <a:p>
            <a:pPr marL="457200" lvl="1" indent="0">
              <a:buFont typeface="Arial" charset="0"/>
              <a:buNone/>
              <a:defRPr/>
            </a:pPr>
            <a:endParaRPr lang="zh-TW" altLang="en-US" sz="2000" dirty="0" smtClean="0"/>
          </a:p>
          <a:p>
            <a:pPr marL="457200" lvl="1" indent="0">
              <a:buFont typeface="Arial" charset="0"/>
              <a:buNone/>
              <a:defRPr/>
            </a:pPr>
            <a:endParaRPr lang="zh-TW" altLang="en-US" dirty="0" smtClean="0"/>
          </a:p>
        </p:txBody>
      </p:sp>
      <p:sp>
        <p:nvSpPr>
          <p:cNvPr id="2" name="矩形 1"/>
          <p:cNvSpPr/>
          <p:nvPr/>
        </p:nvSpPr>
        <p:spPr>
          <a:xfrm>
            <a:off x="5219700" y="3284538"/>
            <a:ext cx="3455988" cy="1631950"/>
          </a:xfrm>
          <a:prstGeom prst="rect">
            <a:avLst/>
          </a:prstGeom>
        </p:spPr>
        <p:txBody>
          <a:bodyPr>
            <a:spAutoFit/>
          </a:bodyPr>
          <a:lstStyle/>
          <a:p>
            <a:pPr marL="285750" indent="-285750">
              <a:buFont typeface="Arial" panose="020B0604020202020204" pitchFamily="34" charset="0"/>
              <a:buChar char="−"/>
              <a:defRPr/>
            </a:pPr>
            <a:r>
              <a:rPr lang="zh-TW" altLang="en-US" sz="2000" dirty="0">
                <a:latin typeface="+mn-lt"/>
                <a:ea typeface="+mn-ea"/>
              </a:rPr>
              <a:t>提供專案方向</a:t>
            </a:r>
          </a:p>
          <a:p>
            <a:pPr marL="285750" indent="-285750">
              <a:buFont typeface="Arial" panose="020B0604020202020204" pitchFamily="34" charset="0"/>
              <a:buChar char="−"/>
              <a:defRPr/>
            </a:pPr>
            <a:r>
              <a:rPr lang="zh-TW" altLang="en-US" sz="2000" dirty="0">
                <a:latin typeface="+mn-lt"/>
                <a:ea typeface="+mn-ea"/>
              </a:rPr>
              <a:t>監控專案進度</a:t>
            </a:r>
          </a:p>
          <a:p>
            <a:pPr marL="285750" indent="-285750">
              <a:buFont typeface="Arial" panose="020B0604020202020204" pitchFamily="34" charset="0"/>
              <a:buChar char="−"/>
              <a:defRPr/>
            </a:pPr>
            <a:r>
              <a:rPr lang="zh-TW" altLang="en-US" sz="2000" dirty="0">
                <a:latin typeface="+mn-lt"/>
                <a:ea typeface="+mn-ea"/>
              </a:rPr>
              <a:t>在高層中替專案發聲背書</a:t>
            </a:r>
          </a:p>
          <a:p>
            <a:pPr marL="285750" indent="-285750">
              <a:buFont typeface="Arial" panose="020B0604020202020204" pitchFamily="34" charset="0"/>
              <a:buChar char="−"/>
              <a:defRPr/>
            </a:pPr>
            <a:r>
              <a:rPr lang="zh-TW" altLang="en-US" sz="2000" dirty="0">
                <a:latin typeface="+mn-lt"/>
                <a:ea typeface="+mn-ea"/>
              </a:rPr>
              <a:t>驗收專案最終成果</a:t>
            </a:r>
          </a:p>
          <a:p>
            <a:pPr marL="285750" indent="-285750">
              <a:buFont typeface="Arial" panose="020B0604020202020204" pitchFamily="34" charset="0"/>
              <a:buChar char="−"/>
              <a:defRPr/>
            </a:pPr>
            <a:r>
              <a:rPr lang="zh-TW" altLang="en-US" sz="2000" dirty="0">
                <a:latin typeface="+mn-lt"/>
                <a:ea typeface="+mn-ea"/>
              </a:rPr>
              <a:t>終止專案</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2555875" y="1628775"/>
            <a:ext cx="3529013" cy="647700"/>
          </a:xfrm>
          <a:prstGeom prst="rect">
            <a:avLst/>
          </a:prstGeom>
          <a:noFill/>
          <a:ln>
            <a:miter lim="800000"/>
            <a:headEnd/>
            <a:tailEnd/>
          </a:ln>
        </p:spPr>
        <p:txBody>
          <a:bodyPr/>
          <a:lstStyle/>
          <a:p>
            <a:r>
              <a:rPr lang="zh-TW" altLang="en-US" smtClean="0"/>
              <a:t>專案利害關係人</a:t>
            </a:r>
          </a:p>
        </p:txBody>
      </p:sp>
      <p:sp>
        <p:nvSpPr>
          <p:cNvPr id="19459"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r>
              <a:rPr lang="zh-TW" altLang="en-US" dirty="0" smtClean="0"/>
              <a:t>專案的失敗或成功，對他的利益會有影響的人或團體</a:t>
            </a:r>
            <a:r>
              <a:rPr lang="zh-TW" altLang="en-US" dirty="0" smtClean="0"/>
              <a:t>。</a:t>
            </a:r>
            <a:endParaRPr lang="en-US" altLang="zh-TW" dirty="0" smtClean="0"/>
          </a:p>
          <a:p>
            <a:pPr lvl="1"/>
            <a:r>
              <a:rPr lang="zh-TW" altLang="zh-TW" sz="2000" dirty="0" smtClean="0"/>
              <a:t>專案贊助人</a:t>
            </a:r>
          </a:p>
          <a:p>
            <a:pPr lvl="1"/>
            <a:r>
              <a:rPr lang="zh-TW" altLang="zh-TW" sz="2000" dirty="0" smtClean="0"/>
              <a:t>計畫經理</a:t>
            </a:r>
          </a:p>
          <a:p>
            <a:pPr lvl="1"/>
            <a:r>
              <a:rPr lang="zh-TW" altLang="zh-TW" sz="2000" dirty="0" smtClean="0"/>
              <a:t>專案經理</a:t>
            </a:r>
          </a:p>
          <a:p>
            <a:pPr lvl="1"/>
            <a:r>
              <a:rPr lang="zh-TW" altLang="zh-TW" sz="2000" dirty="0" smtClean="0"/>
              <a:t>專案團隊</a:t>
            </a:r>
          </a:p>
          <a:p>
            <a:pPr lvl="1"/>
            <a:r>
              <a:rPr lang="zh-TW" altLang="zh-TW" sz="2000" dirty="0" smtClean="0"/>
              <a:t>客戶</a:t>
            </a:r>
          </a:p>
          <a:p>
            <a:pPr lvl="1"/>
            <a:r>
              <a:rPr lang="zh-TW" altLang="zh-TW" sz="2000" dirty="0" smtClean="0"/>
              <a:t>外包廠商</a:t>
            </a:r>
          </a:p>
          <a:p>
            <a:pPr lvl="1"/>
            <a:r>
              <a:rPr lang="zh-TW" altLang="zh-TW" sz="2000" dirty="0" smtClean="0"/>
              <a:t>下游採購</a:t>
            </a:r>
            <a:r>
              <a:rPr lang="zh-TW" altLang="zh-TW" sz="2000" dirty="0" smtClean="0"/>
              <a:t>商</a:t>
            </a:r>
            <a:endParaRPr lang="zh-TW" altLang="zh-TW" sz="2000" dirty="0" smtClean="0"/>
          </a:p>
        </p:txBody>
      </p:sp>
      <p:sp>
        <p:nvSpPr>
          <p:cNvPr id="4" name="矩形 3"/>
          <p:cNvSpPr/>
          <p:nvPr/>
        </p:nvSpPr>
        <p:spPr>
          <a:xfrm>
            <a:off x="5076056" y="3717032"/>
            <a:ext cx="3455988" cy="1015663"/>
          </a:xfrm>
          <a:prstGeom prst="rect">
            <a:avLst/>
          </a:prstGeom>
        </p:spPr>
        <p:txBody>
          <a:bodyPr>
            <a:spAutoFit/>
          </a:bodyPr>
          <a:lstStyle/>
          <a:p>
            <a:pPr>
              <a:buFont typeface="Arial" pitchFamily="34" charset="0"/>
              <a:buChar char="−"/>
            </a:pPr>
            <a:r>
              <a:rPr lang="zh-TW" altLang="en-US" sz="2000" dirty="0" smtClean="0"/>
              <a:t> </a:t>
            </a:r>
            <a:r>
              <a:rPr lang="zh-TW" altLang="zh-TW" sz="2000" dirty="0" smtClean="0"/>
              <a:t>專案辦公室</a:t>
            </a:r>
          </a:p>
          <a:p>
            <a:pPr>
              <a:buFont typeface="Arial" pitchFamily="34" charset="0"/>
              <a:buChar char="−"/>
            </a:pPr>
            <a:r>
              <a:rPr lang="zh-TW" altLang="en-US" sz="2000" dirty="0" smtClean="0"/>
              <a:t> </a:t>
            </a:r>
            <a:r>
              <a:rPr lang="zh-TW" altLang="zh-TW" sz="2000" dirty="0" smtClean="0"/>
              <a:t>專案成員之部門經理</a:t>
            </a:r>
          </a:p>
          <a:p>
            <a:pPr>
              <a:buFont typeface="Arial" pitchFamily="34" charset="0"/>
              <a:buChar char="−"/>
            </a:pPr>
            <a:r>
              <a:rPr lang="zh-TW" altLang="en-US" sz="2000" dirty="0" smtClean="0"/>
              <a:t> </a:t>
            </a:r>
            <a:r>
              <a:rPr lang="zh-TW" altLang="zh-TW" sz="2000" dirty="0" smtClean="0"/>
              <a:t>其他</a:t>
            </a:r>
            <a:endParaRPr lang="zh-TW" altLang="zh-TW"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3419475" y="1628775"/>
            <a:ext cx="1884363" cy="633413"/>
          </a:xfrm>
          <a:prstGeom prst="rect">
            <a:avLst/>
          </a:prstGeom>
          <a:noFill/>
          <a:ln>
            <a:miter lim="800000"/>
            <a:headEnd/>
            <a:tailEnd/>
          </a:ln>
        </p:spPr>
        <p:txBody>
          <a:bodyPr/>
          <a:lstStyle/>
          <a:p>
            <a:r>
              <a:rPr lang="zh-TW" altLang="en-US" smtClean="0"/>
              <a:t>組織</a:t>
            </a:r>
          </a:p>
        </p:txBody>
      </p:sp>
      <p:sp>
        <p:nvSpPr>
          <p:cNvPr id="20483" name="Rectangle 3"/>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功能式組織</a:t>
            </a:r>
          </a:p>
        </p:txBody>
      </p:sp>
      <p:pic>
        <p:nvPicPr>
          <p:cNvPr id="20484" name="Picture 6" descr="ch01-03-1"/>
          <p:cNvPicPr>
            <a:picLocks noGrp="1" noChangeAspect="1" noChangeArrowheads="1"/>
          </p:cNvPicPr>
          <p:nvPr>
            <p:ph sz="half" idx="4294967295"/>
          </p:nvPr>
        </p:nvPicPr>
        <p:blipFill>
          <a:blip r:embed="rId3" cstate="print"/>
          <a:srcRect/>
          <a:stretch>
            <a:fillRect/>
          </a:stretch>
        </p:blipFill>
        <p:spPr bwMode="auto">
          <a:xfrm>
            <a:off x="827088" y="3860800"/>
            <a:ext cx="6265862" cy="173355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3419475" y="1628775"/>
            <a:ext cx="1884363" cy="633413"/>
          </a:xfrm>
          <a:prstGeom prst="rect">
            <a:avLst/>
          </a:prstGeom>
          <a:noFill/>
          <a:ln>
            <a:miter lim="800000"/>
            <a:headEnd/>
            <a:tailEnd/>
          </a:ln>
        </p:spPr>
        <p:txBody>
          <a:bodyPr/>
          <a:lstStyle/>
          <a:p>
            <a:r>
              <a:rPr lang="zh-TW" altLang="en-US" smtClean="0"/>
              <a:t>組織</a:t>
            </a:r>
          </a:p>
        </p:txBody>
      </p:sp>
      <p:sp>
        <p:nvSpPr>
          <p:cNvPr id="21507" name="Rectangle 3"/>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專案式組織</a:t>
            </a:r>
          </a:p>
        </p:txBody>
      </p:sp>
      <p:pic>
        <p:nvPicPr>
          <p:cNvPr id="21508" name="Picture 6" descr="ch01-03-2"/>
          <p:cNvPicPr>
            <a:picLocks noGrp="1" noChangeAspect="1" noChangeArrowheads="1"/>
          </p:cNvPicPr>
          <p:nvPr>
            <p:ph sz="half" idx="4294967295"/>
          </p:nvPr>
        </p:nvPicPr>
        <p:blipFill>
          <a:blip r:embed="rId3" cstate="print"/>
          <a:srcRect/>
          <a:stretch>
            <a:fillRect/>
          </a:stretch>
        </p:blipFill>
        <p:spPr bwMode="auto">
          <a:xfrm>
            <a:off x="1908175" y="3716338"/>
            <a:ext cx="5843588" cy="266700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3419475" y="1628775"/>
            <a:ext cx="1884363" cy="633413"/>
          </a:xfrm>
          <a:prstGeom prst="rect">
            <a:avLst/>
          </a:prstGeom>
          <a:noFill/>
          <a:ln>
            <a:miter lim="800000"/>
            <a:headEnd/>
            <a:tailEnd/>
          </a:ln>
        </p:spPr>
        <p:txBody>
          <a:bodyPr/>
          <a:lstStyle/>
          <a:p>
            <a:r>
              <a:rPr lang="zh-TW" altLang="en-US" smtClean="0"/>
              <a:t>組織</a:t>
            </a:r>
          </a:p>
        </p:txBody>
      </p:sp>
      <p:sp>
        <p:nvSpPr>
          <p:cNvPr id="22531" name="Rectangle 3"/>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矩陣式組織</a:t>
            </a:r>
          </a:p>
        </p:txBody>
      </p:sp>
      <p:pic>
        <p:nvPicPr>
          <p:cNvPr id="22532" name="Picture 6" descr="ch01-03-3"/>
          <p:cNvPicPr>
            <a:picLocks noGrp="1" noChangeAspect="1" noChangeArrowheads="1"/>
          </p:cNvPicPr>
          <p:nvPr>
            <p:ph sz="half" idx="4294967295"/>
          </p:nvPr>
        </p:nvPicPr>
        <p:blipFill>
          <a:blip r:embed="rId3" cstate="print"/>
          <a:srcRect/>
          <a:stretch>
            <a:fillRect/>
          </a:stretch>
        </p:blipFill>
        <p:spPr bwMode="auto">
          <a:xfrm>
            <a:off x="3348038" y="3284538"/>
            <a:ext cx="5040312" cy="298450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bwMode="auto">
          <a:xfrm>
            <a:off x="3419475" y="1628775"/>
            <a:ext cx="1884363" cy="633413"/>
          </a:xfrm>
          <a:prstGeom prst="rect">
            <a:avLst/>
          </a:prstGeom>
          <a:noFill/>
          <a:ln>
            <a:miter lim="800000"/>
            <a:headEnd/>
            <a:tailEnd/>
          </a:ln>
        </p:spPr>
        <p:txBody>
          <a:bodyPr/>
          <a:lstStyle/>
          <a:p>
            <a:r>
              <a:rPr lang="zh-TW" altLang="en-US" smtClean="0"/>
              <a:t>組織</a:t>
            </a:r>
          </a:p>
        </p:txBody>
      </p:sp>
      <p:sp>
        <p:nvSpPr>
          <p:cNvPr id="23555" name="Rectangle 3"/>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弱矩陣式組織</a:t>
            </a:r>
          </a:p>
        </p:txBody>
      </p:sp>
      <p:pic>
        <p:nvPicPr>
          <p:cNvPr id="23556" name="圖片 4" descr="圖1"/>
          <p:cNvPicPr>
            <a:picLocks noChangeAspect="1" noChangeArrowheads="1"/>
          </p:cNvPicPr>
          <p:nvPr/>
        </p:nvPicPr>
        <p:blipFill>
          <a:blip r:embed="rId3" cstate="print"/>
          <a:srcRect/>
          <a:stretch>
            <a:fillRect/>
          </a:stretch>
        </p:blipFill>
        <p:spPr bwMode="auto">
          <a:xfrm>
            <a:off x="3348038" y="3429000"/>
            <a:ext cx="51054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bwMode="auto">
          <a:xfrm>
            <a:off x="3443288" y="1628775"/>
            <a:ext cx="1884362" cy="633413"/>
          </a:xfrm>
          <a:prstGeom prst="rect">
            <a:avLst/>
          </a:prstGeom>
          <a:noFill/>
          <a:ln>
            <a:miter lim="800000"/>
            <a:headEnd/>
            <a:tailEnd/>
          </a:ln>
        </p:spPr>
        <p:txBody>
          <a:bodyPr/>
          <a:lstStyle/>
          <a:p>
            <a:r>
              <a:rPr lang="zh-TW" altLang="en-US" smtClean="0"/>
              <a:t>組織</a:t>
            </a:r>
          </a:p>
        </p:txBody>
      </p:sp>
      <p:sp>
        <p:nvSpPr>
          <p:cNvPr id="24579" name="Rectangle 3"/>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平衡式組織</a:t>
            </a:r>
          </a:p>
        </p:txBody>
      </p:sp>
      <p:pic>
        <p:nvPicPr>
          <p:cNvPr id="24580" name="圖片 5" descr="圖1"/>
          <p:cNvPicPr>
            <a:picLocks noChangeAspect="1" noChangeArrowheads="1"/>
          </p:cNvPicPr>
          <p:nvPr/>
        </p:nvPicPr>
        <p:blipFill>
          <a:blip r:embed="rId3" cstate="print"/>
          <a:srcRect/>
          <a:stretch>
            <a:fillRect/>
          </a:stretch>
        </p:blipFill>
        <p:spPr bwMode="auto">
          <a:xfrm>
            <a:off x="3419475" y="3409950"/>
            <a:ext cx="5057775"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bwMode="auto">
          <a:xfrm>
            <a:off x="3419475" y="1628775"/>
            <a:ext cx="1884363" cy="633413"/>
          </a:xfrm>
          <a:prstGeom prst="rect">
            <a:avLst/>
          </a:prstGeom>
          <a:noFill/>
          <a:ln>
            <a:miter lim="800000"/>
            <a:headEnd/>
            <a:tailEnd/>
          </a:ln>
        </p:spPr>
        <p:txBody>
          <a:bodyPr/>
          <a:lstStyle/>
          <a:p>
            <a:r>
              <a:rPr lang="zh-TW" altLang="en-US" smtClean="0"/>
              <a:t>組織</a:t>
            </a:r>
          </a:p>
        </p:txBody>
      </p:sp>
      <p:sp>
        <p:nvSpPr>
          <p:cNvPr id="25603" name="Rectangle 3"/>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強矩陣式組織</a:t>
            </a:r>
          </a:p>
        </p:txBody>
      </p:sp>
      <p:pic>
        <p:nvPicPr>
          <p:cNvPr id="25604" name="圖片 5" descr="圖1"/>
          <p:cNvPicPr>
            <a:picLocks noChangeAspect="1" noChangeArrowheads="1"/>
          </p:cNvPicPr>
          <p:nvPr/>
        </p:nvPicPr>
        <p:blipFill>
          <a:blip r:embed="rId3" cstate="print"/>
          <a:srcRect/>
          <a:stretch>
            <a:fillRect/>
          </a:stretch>
        </p:blipFill>
        <p:spPr bwMode="auto">
          <a:xfrm>
            <a:off x="2987675" y="3429000"/>
            <a:ext cx="5545138"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bwMode="auto">
          <a:xfrm>
            <a:off x="3419475" y="1628775"/>
            <a:ext cx="1884363" cy="633413"/>
          </a:xfrm>
          <a:prstGeom prst="rect">
            <a:avLst/>
          </a:prstGeom>
          <a:noFill/>
          <a:ln>
            <a:miter lim="800000"/>
            <a:headEnd/>
            <a:tailEnd/>
          </a:ln>
        </p:spPr>
        <p:txBody>
          <a:bodyPr/>
          <a:lstStyle/>
          <a:p>
            <a:r>
              <a:rPr lang="zh-TW" altLang="en-US" smtClean="0"/>
              <a:t>組織</a:t>
            </a:r>
          </a:p>
        </p:txBody>
      </p:sp>
      <p:sp>
        <p:nvSpPr>
          <p:cNvPr id="26627" name="Rectangle 3"/>
          <p:cNvSpPr>
            <a:spLocks noGrp="1" noChangeArrowheads="1"/>
          </p:cNvSpPr>
          <p:nvPr>
            <p:ph type="body" sz="half" idx="4294967295"/>
          </p:nvPr>
        </p:nvSpPr>
        <p:spPr bwMode="auto">
          <a:xfrm>
            <a:off x="457200" y="2852738"/>
            <a:ext cx="7283450" cy="3672606"/>
          </a:xfrm>
          <a:prstGeom prst="rect">
            <a:avLst/>
          </a:prstGeom>
          <a:noFill/>
          <a:ln>
            <a:miter lim="800000"/>
            <a:headEnd/>
            <a:tailEnd/>
          </a:ln>
        </p:spPr>
        <p:txBody>
          <a:bodyPr/>
          <a:lstStyle/>
          <a:p>
            <a:r>
              <a:rPr lang="zh-TW" altLang="en-US" sz="2800" dirty="0" smtClean="0"/>
              <a:t>虛擬式</a:t>
            </a:r>
            <a:r>
              <a:rPr lang="zh-TW" altLang="en-US" sz="2800" dirty="0" smtClean="0"/>
              <a:t>組織</a:t>
            </a:r>
            <a:endParaRPr lang="en-US" altLang="zh-TW" sz="2800" dirty="0" smtClean="0"/>
          </a:p>
          <a:p>
            <a:pPr lvl="1">
              <a:buNone/>
            </a:pPr>
            <a:r>
              <a:rPr lang="zh-TW" altLang="en-US" sz="2400" dirty="0" smtClean="0"/>
              <a:t>    </a:t>
            </a:r>
            <a:r>
              <a:rPr lang="zh-TW" altLang="zh-TW" sz="2400" dirty="0" smtClean="0"/>
              <a:t>隨著</a:t>
            </a:r>
            <a:r>
              <a:rPr lang="zh-TW" altLang="zh-TW" sz="2400" dirty="0" smtClean="0"/>
              <a:t>網際網路的方便，虛擬式組織出現的機會將越來越頻繁。不但分屬不同公司，甚至很有可能位居不同國家。</a:t>
            </a:r>
            <a:endParaRPr lang="zh-TW" alt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3348038" y="1628775"/>
            <a:ext cx="2387600" cy="633413"/>
          </a:xfrm>
          <a:prstGeom prst="rect">
            <a:avLst/>
          </a:prstGeom>
          <a:noFill/>
          <a:ln>
            <a:miter lim="800000"/>
            <a:headEnd/>
            <a:tailEnd/>
          </a:ln>
        </p:spPr>
        <p:txBody>
          <a:bodyPr/>
          <a:lstStyle/>
          <a:p>
            <a:r>
              <a:rPr lang="zh-TW" altLang="en-US" smtClean="0"/>
              <a:t>功能經理</a:t>
            </a:r>
          </a:p>
        </p:txBody>
      </p:sp>
      <p:sp>
        <p:nvSpPr>
          <p:cNvPr id="27651" name="Rectangle 3"/>
          <p:cNvSpPr>
            <a:spLocks noGrp="1" noChangeArrowheads="1"/>
          </p:cNvSpPr>
          <p:nvPr>
            <p:ph type="body" sz="half" idx="4294967295"/>
          </p:nvPr>
        </p:nvSpPr>
        <p:spPr bwMode="auto">
          <a:xfrm>
            <a:off x="457200" y="2852738"/>
            <a:ext cx="7283450" cy="2016125"/>
          </a:xfrm>
          <a:prstGeom prst="rect">
            <a:avLst/>
          </a:prstGeom>
          <a:noFill/>
          <a:ln>
            <a:miter lim="800000"/>
            <a:headEnd/>
            <a:tailEnd/>
          </a:ln>
        </p:spPr>
        <p:txBody>
          <a:bodyPr/>
          <a:lstStyle/>
          <a:p>
            <a:r>
              <a:rPr lang="zh-TW" altLang="en-US" sz="2800" smtClean="0"/>
              <a:t>功能經理</a:t>
            </a:r>
            <a:endParaRPr lang="en-US" altLang="zh-TW" sz="2800" smtClean="0"/>
          </a:p>
          <a:p>
            <a:pPr lvl="1"/>
            <a:r>
              <a:rPr lang="zh-TW" altLang="en-US" sz="2400" smtClean="0"/>
              <a:t>功能式組織中的每一個部門主管，稱為功能經理</a:t>
            </a:r>
            <a:r>
              <a:rPr lang="en-US" altLang="zh-TW" sz="2400" smtClean="0"/>
              <a:t>(Functional Manager)</a:t>
            </a:r>
            <a:r>
              <a:rPr lang="zh-TW" altLang="en-US" sz="2400" smtClean="0"/>
              <a:t>，負責管理該部門資源，並提供服務。</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bwMode="auto">
          <a:xfrm>
            <a:off x="2627313" y="1628775"/>
            <a:ext cx="3744912" cy="633413"/>
          </a:xfrm>
          <a:prstGeom prst="rect">
            <a:avLst/>
          </a:prstGeom>
          <a:noFill/>
          <a:ln>
            <a:miter lim="800000"/>
            <a:headEnd/>
            <a:tailEnd/>
          </a:ln>
        </p:spPr>
        <p:txBody>
          <a:bodyPr/>
          <a:lstStyle/>
          <a:p>
            <a:r>
              <a:rPr lang="zh-TW" altLang="en-US" smtClean="0"/>
              <a:t>專案生命週期</a:t>
            </a:r>
          </a:p>
        </p:txBody>
      </p:sp>
      <p:sp>
        <p:nvSpPr>
          <p:cNvPr id="28675" name="Rectangle 3"/>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從專案開始到結束，我們稱為專案的生命週期。為了管理上方便，會分成幾個階段，</a:t>
            </a:r>
          </a:p>
        </p:txBody>
      </p:sp>
      <p:pic>
        <p:nvPicPr>
          <p:cNvPr id="28676" name="Picture 4" descr="ch01-03-4"/>
          <p:cNvPicPr>
            <a:picLocks noGrp="1" noChangeAspect="1" noChangeArrowheads="1"/>
          </p:cNvPicPr>
          <p:nvPr>
            <p:ph sz="half" idx="4294967295"/>
          </p:nvPr>
        </p:nvPicPr>
        <p:blipFill>
          <a:blip r:embed="rId3" cstate="print"/>
          <a:srcRect/>
          <a:stretch>
            <a:fillRect/>
          </a:stretch>
        </p:blipFill>
        <p:spPr bwMode="auto">
          <a:xfrm>
            <a:off x="1619250" y="3860800"/>
            <a:ext cx="5618163" cy="277495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xfrm>
            <a:off x="2627313" y="1484313"/>
            <a:ext cx="3744912" cy="633412"/>
          </a:xfrm>
          <a:prstGeom prst="rect">
            <a:avLst/>
          </a:prstGeom>
          <a:noFill/>
          <a:ln>
            <a:miter lim="800000"/>
            <a:headEnd/>
            <a:tailEnd/>
          </a:ln>
        </p:spPr>
        <p:txBody>
          <a:bodyPr/>
          <a:lstStyle/>
          <a:p>
            <a:r>
              <a:rPr lang="zh-TW" altLang="en-US" smtClean="0"/>
              <a:t>專案生命週期</a:t>
            </a:r>
          </a:p>
        </p:txBody>
      </p:sp>
      <p:pic>
        <p:nvPicPr>
          <p:cNvPr id="2050" name="Picture 2" descr="07_MO31401_CH01-圖02"/>
          <p:cNvPicPr>
            <a:picLocks noChangeAspect="1" noChangeArrowheads="1"/>
          </p:cNvPicPr>
          <p:nvPr/>
        </p:nvPicPr>
        <p:blipFill>
          <a:blip r:embed="rId3" cstate="print"/>
          <a:srcRect/>
          <a:stretch>
            <a:fillRect/>
          </a:stretch>
        </p:blipFill>
        <p:spPr bwMode="auto">
          <a:xfrm>
            <a:off x="2195736" y="3068960"/>
            <a:ext cx="4667250"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2555875" y="1628775"/>
            <a:ext cx="3744913" cy="633413"/>
          </a:xfrm>
          <a:prstGeom prst="rect">
            <a:avLst/>
          </a:prstGeom>
          <a:noFill/>
          <a:ln>
            <a:miter lim="800000"/>
            <a:headEnd/>
            <a:tailEnd/>
          </a:ln>
        </p:spPr>
        <p:txBody>
          <a:bodyPr/>
          <a:lstStyle/>
          <a:p>
            <a:r>
              <a:rPr lang="zh-TW" altLang="en-US" smtClean="0"/>
              <a:t>修補成本曲線</a:t>
            </a:r>
          </a:p>
        </p:txBody>
      </p:sp>
      <p:pic>
        <p:nvPicPr>
          <p:cNvPr id="30723" name="圖片 3" descr="圖1"/>
          <p:cNvPicPr>
            <a:picLocks noChangeAspect="1" noChangeArrowheads="1"/>
          </p:cNvPicPr>
          <p:nvPr/>
        </p:nvPicPr>
        <p:blipFill>
          <a:blip r:embed="rId3" cstate="print"/>
          <a:srcRect/>
          <a:stretch>
            <a:fillRect/>
          </a:stretch>
        </p:blipFill>
        <p:spPr bwMode="auto">
          <a:xfrm>
            <a:off x="2408238" y="3068638"/>
            <a:ext cx="4251325"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3276600" y="1628775"/>
            <a:ext cx="2808288" cy="633413"/>
          </a:xfrm>
          <a:prstGeom prst="rect">
            <a:avLst/>
          </a:prstGeom>
          <a:noFill/>
          <a:ln>
            <a:miter lim="800000"/>
            <a:headEnd/>
            <a:tailEnd/>
          </a:ln>
        </p:spPr>
        <p:txBody>
          <a:bodyPr/>
          <a:lstStyle/>
          <a:p>
            <a:r>
              <a:rPr lang="zh-TW" altLang="en-US" smtClean="0"/>
              <a:t>流程群組</a:t>
            </a:r>
          </a:p>
        </p:txBody>
      </p:sp>
      <p:pic>
        <p:nvPicPr>
          <p:cNvPr id="31747" name="Picture 5" descr="ch01-05"/>
          <p:cNvPicPr>
            <a:picLocks noGrp="1" noChangeAspect="1" noChangeArrowheads="1"/>
          </p:cNvPicPr>
          <p:nvPr>
            <p:ph sz="half" idx="4294967295"/>
          </p:nvPr>
        </p:nvPicPr>
        <p:blipFill>
          <a:blip r:embed="rId3" cstate="print"/>
          <a:srcRect/>
          <a:stretch>
            <a:fillRect/>
          </a:stretch>
        </p:blipFill>
        <p:spPr bwMode="auto">
          <a:xfrm>
            <a:off x="2339752" y="3573016"/>
            <a:ext cx="4248150" cy="2638425"/>
          </a:xfrm>
          <a:prstGeom prst="rect">
            <a:avLst/>
          </a:prstGeom>
          <a:noFill/>
          <a:ln>
            <a:miter lim="800000"/>
            <a:headEnd/>
            <a:tailEnd/>
          </a:ln>
        </p:spPr>
      </p:pic>
      <p:sp>
        <p:nvSpPr>
          <p:cNvPr id="31748" name="Rectangle 6"/>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流程</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3262313" y="1628775"/>
            <a:ext cx="2806700" cy="633413"/>
          </a:xfrm>
          <a:prstGeom prst="rect">
            <a:avLst/>
          </a:prstGeom>
          <a:noFill/>
          <a:ln>
            <a:miter lim="800000"/>
            <a:headEnd/>
            <a:tailEnd/>
          </a:ln>
        </p:spPr>
        <p:txBody>
          <a:bodyPr/>
          <a:lstStyle/>
          <a:p>
            <a:r>
              <a:rPr lang="zh-TW" altLang="en-US" smtClean="0"/>
              <a:t>流程群組</a:t>
            </a:r>
          </a:p>
        </p:txBody>
      </p:sp>
      <p:sp>
        <p:nvSpPr>
          <p:cNvPr id="32771" name="Rectangle 6"/>
          <p:cNvSpPr>
            <a:spLocks noGrp="1" noChangeArrowheads="1"/>
          </p:cNvSpPr>
          <p:nvPr>
            <p:ph type="body" sz="half" idx="4294967295"/>
          </p:nvPr>
        </p:nvSpPr>
        <p:spPr bwMode="auto">
          <a:xfrm>
            <a:off x="457200" y="2852738"/>
            <a:ext cx="7283450" cy="1008062"/>
          </a:xfrm>
          <a:prstGeom prst="rect">
            <a:avLst/>
          </a:prstGeom>
          <a:noFill/>
          <a:ln>
            <a:miter lim="800000"/>
            <a:headEnd/>
            <a:tailEnd/>
          </a:ln>
        </p:spPr>
        <p:txBody>
          <a:bodyPr/>
          <a:lstStyle/>
          <a:p>
            <a:r>
              <a:rPr lang="zh-TW" altLang="en-US" sz="2800" smtClean="0"/>
              <a:t>專案起始、專案規劃、專案執行、專案監控與專案結束五個流程群組</a:t>
            </a:r>
          </a:p>
        </p:txBody>
      </p:sp>
      <p:pic>
        <p:nvPicPr>
          <p:cNvPr id="32772" name="圖片 4" descr="圖1"/>
          <p:cNvPicPr>
            <a:picLocks noChangeAspect="1" noChangeArrowheads="1"/>
          </p:cNvPicPr>
          <p:nvPr/>
        </p:nvPicPr>
        <p:blipFill>
          <a:blip r:embed="rId3" cstate="print"/>
          <a:srcRect/>
          <a:stretch>
            <a:fillRect/>
          </a:stretch>
        </p:blipFill>
        <p:spPr bwMode="auto">
          <a:xfrm>
            <a:off x="2627313" y="3857625"/>
            <a:ext cx="4219575" cy="288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33795"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dirty="0" smtClean="0">
                <a:solidFill>
                  <a:srgbClr val="FFFF00"/>
                </a:solidFill>
                <a:cs typeface="Arial" charset="0"/>
              </a:rPr>
              <a:t>本章結束</a:t>
            </a:r>
          </a:p>
        </p:txBody>
      </p:sp>
      <p:pic>
        <p:nvPicPr>
          <p:cNvPr id="33796"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33797"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33798"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33799"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第一章 專案概論</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944562"/>
          </a:xfrm>
          <a:prstGeom prst="rect">
            <a:avLst/>
          </a:prstGeom>
          <a:noFill/>
          <a:ln w="9525">
            <a:noFill/>
            <a:miter lim="800000"/>
            <a:headEnd/>
            <a:tailEnd/>
          </a:ln>
        </p:spPr>
        <p:txBody>
          <a:bodyPr>
            <a:spAutoFit/>
          </a:bodyPr>
          <a:lstStyle/>
          <a:p>
            <a:pPr latinLnBrk="1"/>
            <a:r>
              <a:rPr kumimoji="0" lang="zh-TW" altLang="en-US" sz="3200">
                <a:solidFill>
                  <a:srgbClr val="FFFF00"/>
                </a:solidFill>
                <a:latin typeface="標楷體" pitchFamily="65" charset="-120"/>
                <a:ea typeface="標楷體" pitchFamily="65" charset="-120"/>
              </a:rPr>
              <a:t>課前指引</a:t>
            </a:r>
          </a:p>
          <a:p>
            <a:pPr latinLnBrk="1"/>
            <a:r>
              <a:rPr lang="zh-TW" altLang="en-US" sz="2400">
                <a:ea typeface="標楷體" pitchFamily="65" charset="-120"/>
              </a:rPr>
              <a:t>專案管理的專有名詞介紹，與專案管理的概念說明</a:t>
            </a:r>
            <a:r>
              <a:rPr lang="zh-TW" altLang="en-US" sz="240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420888"/>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1-1</a:t>
            </a:r>
            <a:r>
              <a:rPr lang="zh-TW" altLang="en-US" sz="2000" smtClean="0">
                <a:solidFill>
                  <a:schemeClr val="bg1"/>
                </a:solidFill>
                <a:latin typeface="Times New Roman" pitchFamily="18" charset="0"/>
                <a:ea typeface="標楷體" pitchFamily="65" charset="-120"/>
                <a:cs typeface="Times New Roman" pitchFamily="18" charset="0"/>
              </a:rPr>
              <a:t> 專案 </a:t>
            </a:r>
            <a:endParaRPr lang="ko-KR" altLang="en-US" sz="2000" smtClean="0">
              <a:solidFill>
                <a:schemeClr val="bg1"/>
              </a:solidFill>
              <a:latin typeface="Times New Roman" pitchFamily="18" charset="0"/>
              <a:ea typeface="標楷體" pitchFamily="65" charset="-120"/>
              <a:cs typeface="Times New Roman" pitchFamily="18" charset="0"/>
            </a:endParaRPr>
          </a:p>
        </p:txBody>
      </p:sp>
      <p:sp>
        <p:nvSpPr>
          <p:cNvPr id="13" name="圓角矩形 12">
            <a:hlinkClick r:id="rId4" action="ppaction://hlinksldjump"/>
          </p:cNvPr>
          <p:cNvSpPr/>
          <p:nvPr/>
        </p:nvSpPr>
        <p:spPr bwMode="auto">
          <a:xfrm>
            <a:off x="428596" y="3100343"/>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1-2</a:t>
            </a:r>
            <a:r>
              <a:rPr lang="zh-TW" altLang="en-US" sz="2000" smtClean="0">
                <a:solidFill>
                  <a:schemeClr val="bg1"/>
                </a:solidFill>
                <a:latin typeface="Times New Roman" pitchFamily="18" charset="0"/>
                <a:ea typeface="標楷體" pitchFamily="65" charset="-120"/>
                <a:cs typeface="Times New Roman" pitchFamily="18" charset="0"/>
              </a:rPr>
              <a:t> 專案管理</a:t>
            </a:r>
          </a:p>
        </p:txBody>
      </p:sp>
      <p:sp>
        <p:nvSpPr>
          <p:cNvPr id="14" name="圓角矩形 13">
            <a:hlinkClick r:id="rId5" action="ppaction://hlinksldjump"/>
          </p:cNvPr>
          <p:cNvSpPr/>
          <p:nvPr/>
        </p:nvSpPr>
        <p:spPr bwMode="auto">
          <a:xfrm>
            <a:off x="387351" y="5043438"/>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1-5</a:t>
            </a:r>
            <a:r>
              <a:rPr lang="zh-TW" altLang="en-US" sz="2000" smtClean="0">
                <a:solidFill>
                  <a:schemeClr val="bg1"/>
                </a:solidFill>
                <a:latin typeface="Times New Roman" pitchFamily="18" charset="0"/>
                <a:ea typeface="標楷體" pitchFamily="65" charset="-120"/>
                <a:cs typeface="Times New Roman" pitchFamily="18" charset="0"/>
              </a:rPr>
              <a:t> 計畫 </a:t>
            </a:r>
            <a:endParaRPr lang="ko-KR" altLang="en-US" sz="2000" smtClean="0">
              <a:solidFill>
                <a:schemeClr val="bg1"/>
              </a:solidFill>
              <a:latin typeface="Times New Roman" pitchFamily="18" charset="0"/>
              <a:ea typeface="標楷體" pitchFamily="65" charset="-120"/>
              <a:cs typeface="Times New Roman" pitchFamily="18" charset="0"/>
            </a:endParaRPr>
          </a:p>
        </p:txBody>
      </p:sp>
      <p:sp>
        <p:nvSpPr>
          <p:cNvPr id="15" name="圓角矩形 14">
            <a:hlinkClick r:id="rId6" action="ppaction://hlinksldjump"/>
          </p:cNvPr>
          <p:cNvSpPr/>
          <p:nvPr/>
        </p:nvSpPr>
        <p:spPr bwMode="auto">
          <a:xfrm>
            <a:off x="428596" y="3751223"/>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1-3 </a:t>
            </a:r>
            <a:r>
              <a:rPr lang="zh-TW" altLang="en-US" sz="2000" smtClean="0">
                <a:solidFill>
                  <a:schemeClr val="bg1"/>
                </a:solidFill>
                <a:latin typeface="Times New Roman" pitchFamily="18" charset="0"/>
                <a:ea typeface="標楷體" pitchFamily="65" charset="-120"/>
                <a:cs typeface="Times New Roman" pitchFamily="18" charset="0"/>
              </a:rPr>
              <a:t>專案經理</a:t>
            </a:r>
          </a:p>
        </p:txBody>
      </p:sp>
      <p:sp>
        <p:nvSpPr>
          <p:cNvPr id="16" name="圓角矩形 15">
            <a:hlinkClick r:id="rId7" action="ppaction://hlinksldjump"/>
          </p:cNvPr>
          <p:cNvSpPr/>
          <p:nvPr/>
        </p:nvSpPr>
        <p:spPr bwMode="auto">
          <a:xfrm>
            <a:off x="428596" y="4398928"/>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1-4 </a:t>
            </a:r>
            <a:r>
              <a:rPr lang="zh-TW" altLang="en-US" sz="2000" smtClean="0">
                <a:solidFill>
                  <a:schemeClr val="bg1"/>
                </a:solidFill>
                <a:latin typeface="Times New Roman" pitchFamily="18" charset="0"/>
                <a:ea typeface="標楷體" pitchFamily="65" charset="-120"/>
                <a:cs typeface="Times New Roman" pitchFamily="18" charset="0"/>
              </a:rPr>
              <a:t>日常作業</a:t>
            </a:r>
          </a:p>
        </p:txBody>
      </p:sp>
      <p:sp>
        <p:nvSpPr>
          <p:cNvPr id="17" name="圓角矩形 16">
            <a:hlinkClick r:id="rId8" action="ppaction://hlinksldjump"/>
          </p:cNvPr>
          <p:cNvSpPr/>
          <p:nvPr/>
        </p:nvSpPr>
        <p:spPr bwMode="auto">
          <a:xfrm>
            <a:off x="387351" y="5692730"/>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1-6 </a:t>
            </a:r>
            <a:r>
              <a:rPr lang="zh-TW" altLang="en-US" sz="2000" dirty="0" smtClean="0">
                <a:solidFill>
                  <a:schemeClr val="bg1"/>
                </a:solidFill>
                <a:latin typeface="Times New Roman" pitchFamily="18" charset="0"/>
                <a:ea typeface="標楷體" pitchFamily="65" charset="-120"/>
                <a:cs typeface="Times New Roman" pitchFamily="18" charset="0"/>
              </a:rPr>
              <a:t>專案組合管理</a:t>
            </a:r>
          </a:p>
        </p:txBody>
      </p:sp>
      <p:sp>
        <p:nvSpPr>
          <p:cNvPr id="18" name="圓角矩形 17">
            <a:hlinkClick r:id="rId9" action="ppaction://hlinksldjump"/>
          </p:cNvPr>
          <p:cNvSpPr/>
          <p:nvPr/>
        </p:nvSpPr>
        <p:spPr bwMode="auto">
          <a:xfrm>
            <a:off x="4706939" y="2420888"/>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1-8 </a:t>
            </a:r>
            <a:r>
              <a:rPr lang="zh-TW" altLang="en-US" sz="2000" dirty="0" smtClean="0">
                <a:solidFill>
                  <a:schemeClr val="bg1"/>
                </a:solidFill>
                <a:latin typeface="Times New Roman" pitchFamily="18" charset="0"/>
                <a:ea typeface="標楷體" pitchFamily="65" charset="-120"/>
                <a:cs typeface="Times New Roman" pitchFamily="18" charset="0"/>
              </a:rPr>
              <a:t>專案贊助人</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
        <p:nvSpPr>
          <p:cNvPr id="19" name="圓角矩形 18">
            <a:hlinkClick r:id="rId10" action="ppaction://hlinksldjump"/>
          </p:cNvPr>
          <p:cNvSpPr/>
          <p:nvPr/>
        </p:nvSpPr>
        <p:spPr bwMode="auto">
          <a:xfrm>
            <a:off x="4714876" y="3140031"/>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1-9  </a:t>
            </a:r>
            <a:r>
              <a:rPr lang="zh-TW" altLang="en-US" sz="2000" dirty="0" smtClean="0">
                <a:solidFill>
                  <a:schemeClr val="bg1"/>
                </a:solidFill>
                <a:latin typeface="Times New Roman" pitchFamily="18" charset="0"/>
                <a:ea typeface="標楷體" pitchFamily="65" charset="-120"/>
                <a:cs typeface="Times New Roman" pitchFamily="18" charset="0"/>
              </a:rPr>
              <a:t>專案利害關係人</a:t>
            </a:r>
          </a:p>
        </p:txBody>
      </p:sp>
      <p:sp>
        <p:nvSpPr>
          <p:cNvPr id="2" name="圓角矩形 15">
            <a:hlinkClick r:id="rId11" action="ppaction://hlinksldjump"/>
          </p:cNvPr>
          <p:cNvSpPr/>
          <p:nvPr/>
        </p:nvSpPr>
        <p:spPr bwMode="auto">
          <a:xfrm>
            <a:off x="4706909" y="3789318"/>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1-10 </a:t>
            </a:r>
            <a:r>
              <a:rPr lang="zh-TW" altLang="en-US" sz="2000" dirty="0" smtClean="0">
                <a:solidFill>
                  <a:schemeClr val="bg1"/>
                </a:solidFill>
                <a:latin typeface="Times New Roman" pitchFamily="18" charset="0"/>
                <a:ea typeface="標楷體" pitchFamily="65" charset="-120"/>
                <a:cs typeface="Times New Roman" pitchFamily="18" charset="0"/>
              </a:rPr>
              <a:t>組織</a:t>
            </a:r>
          </a:p>
        </p:txBody>
      </p:sp>
      <p:sp>
        <p:nvSpPr>
          <p:cNvPr id="3" name="圓角矩形 15">
            <a:hlinkClick r:id="rId12" action="ppaction://hlinksldjump"/>
          </p:cNvPr>
          <p:cNvSpPr/>
          <p:nvPr/>
        </p:nvSpPr>
        <p:spPr bwMode="auto">
          <a:xfrm>
            <a:off x="4706909" y="4437018"/>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1-11 </a:t>
            </a:r>
            <a:r>
              <a:rPr lang="zh-TW" altLang="en-US" sz="2000" dirty="0" smtClean="0">
                <a:solidFill>
                  <a:schemeClr val="bg1"/>
                </a:solidFill>
                <a:latin typeface="Times New Roman" pitchFamily="18" charset="0"/>
                <a:ea typeface="標楷體" pitchFamily="65" charset="-120"/>
                <a:cs typeface="Times New Roman" pitchFamily="18" charset="0"/>
              </a:rPr>
              <a:t>功能經理</a:t>
            </a:r>
          </a:p>
        </p:txBody>
      </p:sp>
      <p:sp>
        <p:nvSpPr>
          <p:cNvPr id="4" name="圓角矩形 15">
            <a:hlinkClick r:id="rId13" action="ppaction://hlinksldjump"/>
          </p:cNvPr>
          <p:cNvSpPr/>
          <p:nvPr/>
        </p:nvSpPr>
        <p:spPr bwMode="auto">
          <a:xfrm>
            <a:off x="4706909" y="5051381"/>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1-12 </a:t>
            </a:r>
            <a:r>
              <a:rPr lang="zh-TW" altLang="en-US" sz="2000" dirty="0" smtClean="0">
                <a:solidFill>
                  <a:schemeClr val="bg1"/>
                </a:solidFill>
                <a:latin typeface="Times New Roman" pitchFamily="18" charset="0"/>
                <a:ea typeface="標楷體" pitchFamily="65" charset="-120"/>
                <a:cs typeface="Times New Roman" pitchFamily="18" charset="0"/>
              </a:rPr>
              <a:t>專案生命週期</a:t>
            </a:r>
          </a:p>
        </p:txBody>
      </p:sp>
      <p:sp>
        <p:nvSpPr>
          <p:cNvPr id="20" name="圓角矩形 15">
            <a:hlinkClick r:id="rId14" action="ppaction://hlinksldjump"/>
          </p:cNvPr>
          <p:cNvSpPr/>
          <p:nvPr/>
        </p:nvSpPr>
        <p:spPr bwMode="auto">
          <a:xfrm>
            <a:off x="4716016" y="5694778"/>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1-13 </a:t>
            </a:r>
            <a:r>
              <a:rPr lang="zh-TW" altLang="en-US" sz="2000" dirty="0" smtClean="0">
                <a:solidFill>
                  <a:schemeClr val="bg1"/>
                </a:solidFill>
                <a:latin typeface="Times New Roman" pitchFamily="18" charset="0"/>
                <a:ea typeface="標楷體" pitchFamily="65" charset="-120"/>
                <a:cs typeface="Times New Roman" pitchFamily="18" charset="0"/>
              </a:rPr>
              <a:t>流程群組</a:t>
            </a:r>
          </a:p>
        </p:txBody>
      </p:sp>
      <p:sp>
        <p:nvSpPr>
          <p:cNvPr id="21" name="圓角矩形 20">
            <a:hlinkClick r:id="rId15" action="ppaction://hlinksldjump"/>
          </p:cNvPr>
          <p:cNvSpPr/>
          <p:nvPr/>
        </p:nvSpPr>
        <p:spPr bwMode="auto">
          <a:xfrm>
            <a:off x="395536" y="6347228"/>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1-7 </a:t>
            </a:r>
            <a:r>
              <a:rPr lang="zh-TW" altLang="en-US" sz="2000" dirty="0" smtClean="0">
                <a:solidFill>
                  <a:schemeClr val="bg1"/>
                </a:solidFill>
                <a:latin typeface="Times New Roman" pitchFamily="18" charset="0"/>
                <a:ea typeface="標楷體" pitchFamily="65" charset="-120"/>
                <a:cs typeface="Times New Roman" pitchFamily="18" charset="0"/>
              </a:rPr>
              <a:t>專案管理辦公室</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563938" y="1628775"/>
            <a:ext cx="1655762" cy="647700"/>
          </a:xfrm>
          <a:prstGeom prst="rect">
            <a:avLst/>
          </a:prstGeom>
          <a:noFill/>
          <a:ln>
            <a:miter lim="800000"/>
            <a:headEnd/>
            <a:tailEnd/>
          </a:ln>
        </p:spPr>
        <p:txBody>
          <a:bodyPr/>
          <a:lstStyle/>
          <a:p>
            <a:r>
              <a:rPr lang="zh-TW" altLang="en-US" smtClean="0"/>
              <a:t>專案</a:t>
            </a:r>
          </a:p>
        </p:txBody>
      </p:sp>
      <p:sp>
        <p:nvSpPr>
          <p:cNvPr id="11267"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r>
              <a:rPr lang="zh-TW" altLang="en-US" dirty="0" smtClean="0"/>
              <a:t>專案是一暫時性的努力行為，其目的是為了完成一項獨一無二的產品、服務或是結果。</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132138" y="1628775"/>
            <a:ext cx="2160587" cy="647700"/>
          </a:xfrm>
          <a:prstGeom prst="rect">
            <a:avLst/>
          </a:prstGeom>
          <a:noFill/>
          <a:ln>
            <a:miter lim="800000"/>
            <a:headEnd/>
            <a:tailEnd/>
          </a:ln>
        </p:spPr>
        <p:txBody>
          <a:bodyPr/>
          <a:lstStyle/>
          <a:p>
            <a:r>
              <a:rPr lang="zh-TW" altLang="en-US" smtClean="0"/>
              <a:t>專案管理</a:t>
            </a:r>
          </a:p>
        </p:txBody>
      </p:sp>
      <p:sp>
        <p:nvSpPr>
          <p:cNvPr id="12291"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r>
              <a:rPr lang="zh-TW" altLang="en-US" smtClean="0"/>
              <a:t>專案管理就是運用所有我們所知道的知識、技術、工具與技巧，透過專案的活動，達成專案所設定的目標。</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3132138" y="1628775"/>
            <a:ext cx="2243137" cy="633413"/>
          </a:xfrm>
          <a:prstGeom prst="rect">
            <a:avLst/>
          </a:prstGeom>
          <a:noFill/>
          <a:ln>
            <a:miter lim="800000"/>
            <a:headEnd/>
            <a:tailEnd/>
          </a:ln>
        </p:spPr>
        <p:txBody>
          <a:bodyPr/>
          <a:lstStyle/>
          <a:p>
            <a:r>
              <a:rPr lang="zh-TW" altLang="en-US" smtClean="0"/>
              <a:t>專案經理</a:t>
            </a:r>
          </a:p>
        </p:txBody>
      </p:sp>
      <p:sp>
        <p:nvSpPr>
          <p:cNvPr id="13315" name="Rectangle 3"/>
          <p:cNvSpPr>
            <a:spLocks noGrp="1" noChangeArrowheads="1"/>
          </p:cNvSpPr>
          <p:nvPr>
            <p:ph type="body" sz="half" idx="4294967295"/>
          </p:nvPr>
        </p:nvSpPr>
        <p:spPr bwMode="auto">
          <a:xfrm>
            <a:off x="457200" y="2852738"/>
            <a:ext cx="7283450" cy="3273425"/>
          </a:xfrm>
          <a:prstGeom prst="rect">
            <a:avLst/>
          </a:prstGeom>
          <a:noFill/>
          <a:ln>
            <a:miter lim="800000"/>
            <a:headEnd/>
            <a:tailEnd/>
          </a:ln>
        </p:spPr>
        <p:txBody>
          <a:bodyPr/>
          <a:lstStyle/>
          <a:p>
            <a:r>
              <a:rPr lang="zh-TW" altLang="en-US" sz="2800" smtClean="0"/>
              <a:t>專案經理負責專案成敗</a:t>
            </a:r>
          </a:p>
        </p:txBody>
      </p:sp>
      <p:pic>
        <p:nvPicPr>
          <p:cNvPr id="13316" name="Picture 4" descr="ch01-01"/>
          <p:cNvPicPr>
            <a:picLocks noGrp="1" noChangeAspect="1" noChangeArrowheads="1"/>
          </p:cNvPicPr>
          <p:nvPr>
            <p:ph sz="half" idx="4294967295"/>
          </p:nvPr>
        </p:nvPicPr>
        <p:blipFill>
          <a:blip r:embed="rId3" cstate="print"/>
          <a:srcRect/>
          <a:stretch>
            <a:fillRect/>
          </a:stretch>
        </p:blipFill>
        <p:spPr bwMode="auto">
          <a:xfrm>
            <a:off x="5076825" y="3213100"/>
            <a:ext cx="3095625" cy="3095625"/>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2771800" y="1628775"/>
            <a:ext cx="2736304" cy="633413"/>
          </a:xfrm>
          <a:prstGeom prst="rect">
            <a:avLst/>
          </a:prstGeom>
          <a:noFill/>
          <a:ln>
            <a:miter lim="800000"/>
            <a:headEnd/>
            <a:tailEnd/>
          </a:ln>
        </p:spPr>
        <p:txBody>
          <a:bodyPr/>
          <a:lstStyle/>
          <a:p>
            <a:r>
              <a:rPr lang="zh-TW" altLang="en-US" dirty="0" smtClean="0"/>
              <a:t>職能金三角</a:t>
            </a:r>
            <a:endParaRPr lang="zh-TW" altLang="en-US" dirty="0" smtClean="0"/>
          </a:p>
        </p:txBody>
      </p:sp>
      <p:sp>
        <p:nvSpPr>
          <p:cNvPr id="13315" name="Rectangle 3"/>
          <p:cNvSpPr>
            <a:spLocks noGrp="1" noChangeArrowheads="1"/>
          </p:cNvSpPr>
          <p:nvPr>
            <p:ph type="body" sz="half" idx="4294967295"/>
          </p:nvPr>
        </p:nvSpPr>
        <p:spPr bwMode="auto">
          <a:xfrm>
            <a:off x="457200" y="2852738"/>
            <a:ext cx="7283450" cy="3273425"/>
          </a:xfrm>
          <a:prstGeom prst="rect">
            <a:avLst/>
          </a:prstGeom>
          <a:noFill/>
          <a:ln>
            <a:miter lim="800000"/>
            <a:headEnd/>
            <a:tailEnd/>
          </a:ln>
        </p:spPr>
        <p:txBody>
          <a:bodyPr/>
          <a:lstStyle/>
          <a:p>
            <a:r>
              <a:rPr lang="zh-TW" altLang="en-US" sz="2800" dirty="0" smtClean="0"/>
              <a:t>專案管理技術</a:t>
            </a:r>
            <a:endParaRPr lang="en-US" altLang="zh-TW" sz="2800" dirty="0" smtClean="0"/>
          </a:p>
          <a:p>
            <a:r>
              <a:rPr lang="zh-TW" altLang="en-US" sz="2800" dirty="0" smtClean="0"/>
              <a:t>領導統御</a:t>
            </a:r>
            <a:r>
              <a:rPr lang="zh-TW" altLang="en-US" sz="2800" dirty="0" smtClean="0"/>
              <a:t>能力</a:t>
            </a:r>
            <a:endParaRPr lang="en-US" altLang="zh-TW" sz="2800" dirty="0" smtClean="0"/>
          </a:p>
          <a:p>
            <a:r>
              <a:rPr lang="zh-TW" altLang="en-US" sz="2800" dirty="0" smtClean="0"/>
              <a:t>策略與商業管理知識</a:t>
            </a:r>
            <a:endParaRPr lang="zh-TW" altLang="en-US" sz="2800" dirty="0" smtClean="0"/>
          </a:p>
        </p:txBody>
      </p:sp>
      <p:pic>
        <p:nvPicPr>
          <p:cNvPr id="1026" name="Picture 2" descr="07_MO31401_CH01-圖01"/>
          <p:cNvPicPr>
            <a:picLocks noChangeAspect="1" noChangeArrowheads="1"/>
          </p:cNvPicPr>
          <p:nvPr/>
        </p:nvPicPr>
        <p:blipFill>
          <a:blip r:embed="rId3" cstate="print"/>
          <a:srcRect/>
          <a:stretch>
            <a:fillRect/>
          </a:stretch>
        </p:blipFill>
        <p:spPr bwMode="auto">
          <a:xfrm>
            <a:off x="5004048" y="2996952"/>
            <a:ext cx="379095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3059113" y="1628775"/>
            <a:ext cx="2449512" cy="647700"/>
          </a:xfrm>
          <a:prstGeom prst="rect">
            <a:avLst/>
          </a:prstGeom>
          <a:noFill/>
          <a:ln>
            <a:miter lim="800000"/>
            <a:headEnd/>
            <a:tailEnd/>
          </a:ln>
        </p:spPr>
        <p:txBody>
          <a:bodyPr/>
          <a:lstStyle/>
          <a:p>
            <a:r>
              <a:rPr lang="zh-TW" altLang="en-US" smtClean="0"/>
              <a:t>日常作業</a:t>
            </a:r>
          </a:p>
        </p:txBody>
      </p:sp>
      <p:sp>
        <p:nvSpPr>
          <p:cNvPr id="14339"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r>
              <a:rPr lang="zh-TW" altLang="en-US" smtClean="0"/>
              <a:t>是重複性的、持續性的工作。它不會有很明確的開始時間，也不會有結束時間。</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658</Words>
  <Application>Microsoft Office PowerPoint</Application>
  <PresentationFormat>如螢幕大小 (4:3)</PresentationFormat>
  <Paragraphs>107</Paragraphs>
  <Slides>28</Slides>
  <Notes>28</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Office 佈景主題</vt:lpstr>
      <vt:lpstr>投影片 1</vt:lpstr>
      <vt:lpstr>投影片 2</vt:lpstr>
      <vt:lpstr>投影片 3</vt:lpstr>
      <vt:lpstr>投影片 4</vt:lpstr>
      <vt:lpstr>專案</vt:lpstr>
      <vt:lpstr>專案管理</vt:lpstr>
      <vt:lpstr>專案經理</vt:lpstr>
      <vt:lpstr>職能金三角</vt:lpstr>
      <vt:lpstr>日常作業</vt:lpstr>
      <vt:lpstr>計畫</vt:lpstr>
      <vt:lpstr>專案組合管理</vt:lpstr>
      <vt:lpstr>專案管理辦公室</vt:lpstr>
      <vt:lpstr>專案贊助人</vt:lpstr>
      <vt:lpstr>專案利害關係人</vt:lpstr>
      <vt:lpstr>組織</vt:lpstr>
      <vt:lpstr>組織</vt:lpstr>
      <vt:lpstr>組織</vt:lpstr>
      <vt:lpstr>組織</vt:lpstr>
      <vt:lpstr>組織</vt:lpstr>
      <vt:lpstr>組織</vt:lpstr>
      <vt:lpstr>組織</vt:lpstr>
      <vt:lpstr>功能經理</vt:lpstr>
      <vt:lpstr>專案生命週期</vt:lpstr>
      <vt:lpstr>專案生命週期</vt:lpstr>
      <vt:lpstr>修補成本曲線</vt:lpstr>
      <vt:lpstr>流程群組</vt:lpstr>
      <vt:lpstr>流程群組</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dc:title>
  <dc:creator>Wayne</dc:creator>
  <cp:lastModifiedBy>user</cp:lastModifiedBy>
  <cp:revision>86</cp:revision>
  <dcterms:created xsi:type="dcterms:W3CDTF">2009-02-01T09:37:13Z</dcterms:created>
  <dcterms:modified xsi:type="dcterms:W3CDTF">2018-03-22T02:56:13Z</dcterms:modified>
</cp:coreProperties>
</file>