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0" r:id="rId2"/>
    <p:sldId id="358" r:id="rId3"/>
    <p:sldId id="262" r:id="rId4"/>
    <p:sldId id="263" r:id="rId5"/>
    <p:sldId id="359" r:id="rId6"/>
    <p:sldId id="351" r:id="rId7"/>
    <p:sldId id="352" r:id="rId8"/>
    <p:sldId id="355" r:id="rId9"/>
    <p:sldId id="356" r:id="rId10"/>
    <p:sldId id="360" r:id="rId11"/>
    <p:sldId id="353" r:id="rId12"/>
    <p:sldId id="357" r:id="rId13"/>
    <p:sldId id="342" r:id="rId1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7A17158A-02BB-4AE4-8609-64C9084B6FB7}" type="datetimeFigureOut">
              <a:rPr lang="zh-TW" altLang="en-US"/>
              <a:pPr>
                <a:defRPr/>
              </a:pPr>
              <a:t>2018/3/23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BF1078BD-BB71-4AA5-88DE-9626D060702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0D024198-C67B-47A3-A641-8C9EA7CB24BB}"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35E87CCD-E2BF-4306-8D1F-D57908411177}"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4CA77620-BF04-4FEC-8B06-F9CDD7DA6EC7}"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slide" Target="slide8.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276600" y="1557338"/>
            <a:ext cx="2243138" cy="777875"/>
          </a:xfrm>
          <a:prstGeom prst="rect">
            <a:avLst/>
          </a:prstGeom>
          <a:noFill/>
          <a:ln>
            <a:miter lim="800000"/>
            <a:headEnd/>
            <a:tailEnd/>
          </a:ln>
        </p:spPr>
        <p:txBody>
          <a:bodyPr/>
          <a:lstStyle/>
          <a:p>
            <a:r>
              <a:rPr lang="zh-TW" altLang="en-US" dirty="0" smtClean="0"/>
              <a:t>獎勵原則</a:t>
            </a:r>
            <a:endParaRPr lang="zh-TW" altLang="en-US" dirty="0" smtClean="0"/>
          </a:p>
        </p:txBody>
      </p:sp>
      <p:sp>
        <p:nvSpPr>
          <p:cNvPr id="4097" name="Rectangle 1"/>
          <p:cNvSpPr>
            <a:spLocks noChangeArrowheads="1"/>
          </p:cNvSpPr>
          <p:nvPr/>
        </p:nvSpPr>
        <p:spPr bwMode="auto">
          <a:xfrm>
            <a:off x="755576" y="2924944"/>
            <a:ext cx="590465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27000" algn="l"/>
                <a:tab pos="180975" algn="l"/>
              </a:tabLst>
            </a:pPr>
            <a:r>
              <a:rPr kumimoji="1" lang="zh-TW" sz="32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盡量獎勵團體，避免獎勵個人</a:t>
            </a:r>
            <a:endParaRPr kumimoji="1" lang="en-US" altLang="zh-TW" sz="32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a:tabLst>
                <a:tab pos="-127000" algn="l"/>
                <a:tab pos="180975" algn="l"/>
              </a:tabLst>
            </a:pPr>
            <a:r>
              <a:rPr lang="zh-TW" altLang="zh-TW" sz="3200" dirty="0" smtClean="0"/>
              <a:t>獎勵不必貴重，但要頻繁</a:t>
            </a:r>
          </a:p>
          <a:p>
            <a:pPr>
              <a:tabLst>
                <a:tab pos="-127000" algn="l"/>
                <a:tab pos="180975" algn="l"/>
              </a:tabLst>
            </a:pPr>
            <a:r>
              <a:rPr lang="zh-TW" altLang="zh-TW" sz="3200" dirty="0" smtClean="0"/>
              <a:t>獎勵的方式與禮品要恰當</a:t>
            </a:r>
          </a:p>
          <a:p>
            <a:pPr>
              <a:tabLst>
                <a:tab pos="-127000" algn="l"/>
                <a:tab pos="180975" algn="l"/>
              </a:tabLst>
            </a:pPr>
            <a:r>
              <a:rPr lang="zh-TW" altLang="zh-TW" sz="3200" dirty="0" smtClean="0"/>
              <a:t>獎勵要能擴及配偶</a:t>
            </a:r>
            <a:r>
              <a:rPr lang="zh-TW" altLang="zh-TW" sz="3200" dirty="0" smtClean="0"/>
              <a:t>家屬</a:t>
            </a:r>
            <a:endParaRPr lang="zh-TW" altLang="zh-TW"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3276600" y="1628775"/>
            <a:ext cx="2303463" cy="647700"/>
          </a:xfrm>
          <a:prstGeom prst="rect">
            <a:avLst/>
          </a:prstGeom>
          <a:noFill/>
          <a:ln>
            <a:miter lim="800000"/>
            <a:headEnd/>
            <a:tailEnd/>
          </a:ln>
        </p:spPr>
        <p:txBody>
          <a:bodyPr/>
          <a:lstStyle/>
          <a:p>
            <a:r>
              <a:rPr lang="zh-TW" altLang="en-US" sz="3200" smtClean="0"/>
              <a:t>夥伴關係</a:t>
            </a:r>
          </a:p>
        </p:txBody>
      </p:sp>
      <p:pic>
        <p:nvPicPr>
          <p:cNvPr id="12289" name="Picture 1"/>
          <p:cNvPicPr>
            <a:picLocks noChangeAspect="1" noChangeArrowheads="1"/>
          </p:cNvPicPr>
          <p:nvPr/>
        </p:nvPicPr>
        <p:blipFill>
          <a:blip r:embed="rId3" cstate="print"/>
          <a:srcRect/>
          <a:stretch>
            <a:fillRect/>
          </a:stretch>
        </p:blipFill>
        <p:spPr bwMode="auto">
          <a:xfrm>
            <a:off x="1619672" y="3429000"/>
            <a:ext cx="562927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3276600" y="1628775"/>
            <a:ext cx="2303463" cy="647700"/>
          </a:xfrm>
          <a:prstGeom prst="rect">
            <a:avLst/>
          </a:prstGeom>
          <a:noFill/>
          <a:ln>
            <a:miter lim="800000"/>
            <a:headEnd/>
            <a:tailEnd/>
          </a:ln>
        </p:spPr>
        <p:txBody>
          <a:bodyPr/>
          <a:lstStyle/>
          <a:p>
            <a:r>
              <a:rPr lang="zh-TW" altLang="en-US" sz="3200" smtClean="0"/>
              <a:t>選擇夥伴</a:t>
            </a:r>
          </a:p>
        </p:txBody>
      </p:sp>
      <p:pic>
        <p:nvPicPr>
          <p:cNvPr id="16387" name="Picture 4" descr="ch10-04"/>
          <p:cNvPicPr>
            <a:picLocks noChangeAspect="1" noChangeArrowheads="1"/>
          </p:cNvPicPr>
          <p:nvPr/>
        </p:nvPicPr>
        <p:blipFill>
          <a:blip r:embed="rId3" cstate="print"/>
          <a:srcRect/>
          <a:stretch>
            <a:fillRect/>
          </a:stretch>
        </p:blipFill>
        <p:spPr bwMode="auto">
          <a:xfrm>
            <a:off x="323850" y="4005263"/>
            <a:ext cx="8424863" cy="55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7411"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7412"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7413"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7414"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7415"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第十章 團隊管理</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674812"/>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r>
              <a:rPr lang="zh-TW" altLang="en-US" sz="2400">
                <a:ea typeface="標楷體" pitchFamily="65" charset="-120"/>
              </a:rPr>
              <a:t>專案還是以人為主，凝聚來自各方成員，組成ㄧ個堅強的團隊，會是專案成功很大的關鍵所在。包括有專案經理、專案團隊與合作廠商。</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10-1</a:t>
            </a:r>
            <a:r>
              <a:rPr lang="zh-TW" altLang="en-US" sz="2000" smtClean="0">
                <a:solidFill>
                  <a:schemeClr val="bg1"/>
                </a:solidFill>
                <a:latin typeface="Times New Roman" pitchFamily="18" charset="0"/>
                <a:ea typeface="標楷體" pitchFamily="65" charset="-120"/>
                <a:cs typeface="Times New Roman" pitchFamily="18" charset="0"/>
              </a:rPr>
              <a:t> 專案經理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10-3 </a:t>
            </a:r>
            <a:r>
              <a:rPr lang="zh-TW" altLang="en-US" sz="2000" dirty="0" smtClean="0">
                <a:solidFill>
                  <a:schemeClr val="bg1"/>
                </a:solidFill>
                <a:latin typeface="Times New Roman" pitchFamily="18" charset="0"/>
                <a:ea typeface="標楷體" pitchFamily="65" charset="-120"/>
                <a:cs typeface="Times New Roman" pitchFamily="18" charset="0"/>
              </a:rPr>
              <a:t>夥伴關係建立</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2" name="圓角矩形 11">
            <a:hlinkClick r:id="rId5" action="ppaction://hlinksldjump"/>
          </p:cNvPr>
          <p:cNvSpPr/>
          <p:nvPr/>
        </p:nvSpPr>
        <p:spPr bwMode="auto">
          <a:xfrm>
            <a:off x="442884" y="357301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10-2</a:t>
            </a:r>
            <a:r>
              <a:rPr lang="zh-TW" altLang="en-US" sz="2000" dirty="0" smtClean="0">
                <a:solidFill>
                  <a:schemeClr val="bg1"/>
                </a:solidFill>
                <a:latin typeface="Times New Roman" pitchFamily="18" charset="0"/>
                <a:ea typeface="標楷體" pitchFamily="65" charset="-120"/>
                <a:cs typeface="Times New Roman" pitchFamily="18" charset="0"/>
              </a:rPr>
              <a:t> 團隊建立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1691680" y="1628775"/>
            <a:ext cx="5328592" cy="647700"/>
          </a:xfrm>
          <a:prstGeom prst="rect">
            <a:avLst/>
          </a:prstGeom>
          <a:noFill/>
          <a:ln>
            <a:miter lim="800000"/>
            <a:headEnd/>
            <a:tailEnd/>
          </a:ln>
        </p:spPr>
        <p:txBody>
          <a:bodyPr/>
          <a:lstStyle/>
          <a:p>
            <a:r>
              <a:rPr kumimoji="1" lang="zh-TW" altLang="en-US" dirty="0" smtClean="0"/>
              <a:t>團隊建立為何長期被忽視</a:t>
            </a:r>
            <a:r>
              <a:rPr kumimoji="1" lang="zh-TW" altLang="en-US" dirty="0" smtClean="0"/>
              <a:t> </a:t>
            </a:r>
            <a:endParaRPr kumimoji="1" lang="zh-TW" altLang="en-US" dirty="0" smtClean="0"/>
          </a:p>
        </p:txBody>
      </p:sp>
      <p:sp>
        <p:nvSpPr>
          <p:cNvPr id="11267" name="Rectangle 3"/>
          <p:cNvSpPr>
            <a:spLocks noGrp="1" noChangeArrowheads="1"/>
          </p:cNvSpPr>
          <p:nvPr>
            <p:ph type="body" idx="4294967295"/>
          </p:nvPr>
        </p:nvSpPr>
        <p:spPr bwMode="auto">
          <a:xfrm>
            <a:off x="457200" y="2708275"/>
            <a:ext cx="5194920" cy="2016869"/>
          </a:xfrm>
          <a:prstGeom prst="rect">
            <a:avLst/>
          </a:prstGeom>
          <a:noFill/>
          <a:ln>
            <a:miter lim="800000"/>
            <a:headEnd/>
            <a:tailEnd/>
          </a:ln>
        </p:spPr>
        <p:txBody>
          <a:bodyPr/>
          <a:lstStyle/>
          <a:p>
            <a:pPr lvl="0"/>
            <a:r>
              <a:rPr lang="zh-TW" altLang="zh-TW" dirty="0" smtClean="0"/>
              <a:t>不了解團隊需要建立</a:t>
            </a:r>
          </a:p>
          <a:p>
            <a:pPr>
              <a:lnSpc>
                <a:spcPct val="90000"/>
              </a:lnSpc>
            </a:pPr>
            <a:r>
              <a:rPr lang="zh-TW" altLang="zh-TW" dirty="0" smtClean="0"/>
              <a:t>沒有辦法衡量</a:t>
            </a:r>
            <a:r>
              <a:rPr lang="zh-TW" altLang="zh-TW" dirty="0" smtClean="0"/>
              <a:t>成效</a:t>
            </a:r>
            <a:endParaRPr lang="en-US" altLang="zh-TW" dirty="0" smtClean="0"/>
          </a:p>
          <a:p>
            <a:pPr>
              <a:lnSpc>
                <a:spcPct val="90000"/>
              </a:lnSpc>
            </a:pPr>
            <a:r>
              <a:rPr lang="zh-TW" altLang="zh-TW" dirty="0" smtClean="0"/>
              <a:t>需要成本與時間</a:t>
            </a:r>
            <a:endParaRPr lang="zh-TW"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03575" y="1628775"/>
            <a:ext cx="2808288" cy="647700"/>
          </a:xfrm>
          <a:prstGeom prst="rect">
            <a:avLst/>
          </a:prstGeom>
          <a:noFill/>
          <a:ln>
            <a:miter lim="800000"/>
            <a:headEnd/>
            <a:tailEnd/>
          </a:ln>
        </p:spPr>
        <p:txBody>
          <a:bodyPr/>
          <a:lstStyle/>
          <a:p>
            <a:r>
              <a:rPr lang="zh-TW" altLang="en-US" smtClean="0"/>
              <a:t>專案經理</a:t>
            </a:r>
            <a:r>
              <a:rPr kumimoji="1" lang="zh-TW" altLang="en-US" smtClean="0"/>
              <a:t> </a:t>
            </a:r>
          </a:p>
        </p:txBody>
      </p:sp>
      <p:sp>
        <p:nvSpPr>
          <p:cNvPr id="1126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zh-TW" altLang="en-US" dirty="0" smtClean="0"/>
              <a:t>管理者</a:t>
            </a:r>
          </a:p>
          <a:p>
            <a:pPr>
              <a:lnSpc>
                <a:spcPct val="90000"/>
              </a:lnSpc>
            </a:pPr>
            <a:r>
              <a:rPr lang="zh-TW" altLang="en-US" dirty="0" smtClean="0"/>
              <a:t>領導者</a:t>
            </a:r>
          </a:p>
          <a:p>
            <a:pPr>
              <a:lnSpc>
                <a:spcPct val="90000"/>
              </a:lnSpc>
            </a:pPr>
            <a:r>
              <a:rPr lang="zh-TW" altLang="en-US" dirty="0" smtClean="0"/>
              <a:t>溝通者</a:t>
            </a:r>
          </a:p>
          <a:p>
            <a:pPr>
              <a:lnSpc>
                <a:spcPct val="90000"/>
              </a:lnSpc>
            </a:pPr>
            <a:r>
              <a:rPr lang="zh-TW" altLang="en-US" dirty="0" smtClean="0"/>
              <a:t>談判者</a:t>
            </a:r>
          </a:p>
          <a:p>
            <a:pPr>
              <a:lnSpc>
                <a:spcPct val="90000"/>
              </a:lnSpc>
            </a:pPr>
            <a:r>
              <a:rPr lang="zh-TW" altLang="en-US" dirty="0" smtClean="0"/>
              <a:t>思考者</a:t>
            </a:r>
          </a:p>
          <a:p>
            <a:pPr>
              <a:lnSpc>
                <a:spcPct val="90000"/>
              </a:lnSpc>
            </a:pPr>
            <a:r>
              <a:rPr lang="zh-TW" altLang="en-US" dirty="0" smtClean="0"/>
              <a:t>決策者</a:t>
            </a:r>
          </a:p>
          <a:p>
            <a:pPr>
              <a:lnSpc>
                <a:spcPct val="90000"/>
              </a:lnSpc>
            </a:pPr>
            <a:endParaRPr lang="zh-TW"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276600" y="1557338"/>
            <a:ext cx="2243138" cy="777875"/>
          </a:xfrm>
          <a:prstGeom prst="rect">
            <a:avLst/>
          </a:prstGeom>
          <a:noFill/>
          <a:ln>
            <a:miter lim="800000"/>
            <a:headEnd/>
            <a:tailEnd/>
          </a:ln>
        </p:spPr>
        <p:txBody>
          <a:bodyPr/>
          <a:lstStyle/>
          <a:p>
            <a:r>
              <a:rPr lang="zh-TW" altLang="en-US" smtClean="0"/>
              <a:t>專案團隊</a:t>
            </a:r>
          </a:p>
        </p:txBody>
      </p:sp>
      <p:pic>
        <p:nvPicPr>
          <p:cNvPr id="12291" name="圖片 3"/>
          <p:cNvPicPr>
            <a:picLocks noChangeAspect="1" noChangeArrowheads="1"/>
          </p:cNvPicPr>
          <p:nvPr/>
        </p:nvPicPr>
        <p:blipFill>
          <a:blip r:embed="rId3" cstate="print"/>
          <a:srcRect/>
          <a:stretch>
            <a:fillRect/>
          </a:stretch>
        </p:blipFill>
        <p:spPr bwMode="auto">
          <a:xfrm>
            <a:off x="2813050" y="2708275"/>
            <a:ext cx="3846513" cy="3529013"/>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3276600" y="1557338"/>
            <a:ext cx="2243138" cy="777875"/>
          </a:xfrm>
          <a:prstGeom prst="rect">
            <a:avLst/>
          </a:prstGeom>
          <a:noFill/>
          <a:ln>
            <a:miter lim="800000"/>
            <a:headEnd/>
            <a:tailEnd/>
          </a:ln>
        </p:spPr>
        <p:txBody>
          <a:bodyPr/>
          <a:lstStyle/>
          <a:p>
            <a:r>
              <a:rPr lang="zh-TW" altLang="en-US" smtClean="0"/>
              <a:t>團隊建立</a:t>
            </a:r>
          </a:p>
        </p:txBody>
      </p:sp>
      <p:pic>
        <p:nvPicPr>
          <p:cNvPr id="1026" name="Picture 2"/>
          <p:cNvPicPr>
            <a:picLocks noChangeAspect="1" noChangeArrowheads="1"/>
          </p:cNvPicPr>
          <p:nvPr/>
        </p:nvPicPr>
        <p:blipFill>
          <a:blip r:embed="rId3" cstate="print"/>
          <a:srcRect/>
          <a:stretch>
            <a:fillRect/>
          </a:stretch>
        </p:blipFill>
        <p:spPr bwMode="auto">
          <a:xfrm>
            <a:off x="2555776" y="2564904"/>
            <a:ext cx="3689764" cy="4080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276600" y="1557338"/>
            <a:ext cx="2243138" cy="777875"/>
          </a:xfrm>
          <a:prstGeom prst="rect">
            <a:avLst/>
          </a:prstGeom>
          <a:noFill/>
          <a:ln>
            <a:miter lim="800000"/>
            <a:headEnd/>
            <a:tailEnd/>
          </a:ln>
        </p:spPr>
        <p:txBody>
          <a:bodyPr/>
          <a:lstStyle/>
          <a:p>
            <a:r>
              <a:rPr lang="zh-TW" altLang="en-US" smtClean="0"/>
              <a:t>衝突管理</a:t>
            </a:r>
          </a:p>
        </p:txBody>
      </p:sp>
      <p:pic>
        <p:nvPicPr>
          <p:cNvPr id="14339" name="圖片 4" descr="圖10"/>
          <p:cNvPicPr>
            <a:picLocks noChangeAspect="1" noChangeArrowheads="1"/>
          </p:cNvPicPr>
          <p:nvPr/>
        </p:nvPicPr>
        <p:blipFill>
          <a:blip r:embed="rId3" cstate="print"/>
          <a:srcRect/>
          <a:stretch>
            <a:fillRect/>
          </a:stretch>
        </p:blipFill>
        <p:spPr bwMode="auto">
          <a:xfrm>
            <a:off x="2483768" y="2708920"/>
            <a:ext cx="4032448" cy="3800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316</Words>
  <Application>Microsoft Office PowerPoint</Application>
  <PresentationFormat>如螢幕大小 (4:3)</PresentationFormat>
  <Paragraphs>48</Paragraphs>
  <Slides>13</Slides>
  <Notes>13</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投影片 1</vt:lpstr>
      <vt:lpstr>投影片 2</vt:lpstr>
      <vt:lpstr>投影片 3</vt:lpstr>
      <vt:lpstr>投影片 4</vt:lpstr>
      <vt:lpstr>團隊建立為何長期被忽視 </vt:lpstr>
      <vt:lpstr>專案經理 </vt:lpstr>
      <vt:lpstr>專案團隊</vt:lpstr>
      <vt:lpstr>團隊建立</vt:lpstr>
      <vt:lpstr>衝突管理</vt:lpstr>
      <vt:lpstr>獎勵原則</vt:lpstr>
      <vt:lpstr>夥伴關係</vt:lpstr>
      <vt:lpstr>選擇夥伴</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dc:title>
  <dc:creator>Wayne</dc:creator>
  <cp:lastModifiedBy>user</cp:lastModifiedBy>
  <cp:revision>84</cp:revision>
  <dcterms:created xsi:type="dcterms:W3CDTF">2009-02-01T09:37:13Z</dcterms:created>
  <dcterms:modified xsi:type="dcterms:W3CDTF">2018-03-23T04:45:43Z</dcterms:modified>
</cp:coreProperties>
</file>