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50" r:id="rId2"/>
    <p:sldId id="354" r:id="rId3"/>
    <p:sldId id="262" r:id="rId4"/>
    <p:sldId id="263" r:id="rId5"/>
    <p:sldId id="351" r:id="rId6"/>
    <p:sldId id="355" r:id="rId7"/>
    <p:sldId id="356" r:id="rId8"/>
    <p:sldId id="357" r:id="rId9"/>
    <p:sldId id="358" r:id="rId10"/>
    <p:sldId id="352" r:id="rId11"/>
    <p:sldId id="359" r:id="rId12"/>
    <p:sldId id="360" r:id="rId13"/>
    <p:sldId id="361" r:id="rId14"/>
    <p:sldId id="362" r:id="rId15"/>
    <p:sldId id="363" r:id="rId16"/>
    <p:sldId id="364" r:id="rId17"/>
    <p:sldId id="342" r:id="rId18"/>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FF00"/>
    <a:srgbClr val="32DA66"/>
    <a:srgbClr val="339933"/>
    <a:srgbClr val="00CC00"/>
  </p:clrMru>
</p:presentationPr>
</file>

<file path=ppt/tableStyles.xml><?xml version="1.0" encoding="utf-8"?>
<a:tblStyleLst xmlns:a="http://schemas.openxmlformats.org/drawingml/2006/main" def="{5C22544A-7EE6-4342-B048-85BDC9FD1C3A}">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572"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pitchFamily="18" charset="-120"/>
              </a:defRPr>
            </a:lvl1pPr>
          </a:lstStyle>
          <a:p>
            <a:pPr>
              <a:defRPr/>
            </a:pPr>
            <a:fld id="{51BADDE6-B13A-48F2-B654-F032A2553044}" type="datetimeFigureOut">
              <a:rPr lang="zh-TW" altLang="en-US"/>
              <a:pPr>
                <a:defRPr/>
              </a:pPr>
              <a:t>2018/3/23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pitchFamily="18" charset="-120"/>
              </a:defRPr>
            </a:lvl1pPr>
          </a:lstStyle>
          <a:p>
            <a:pPr>
              <a:defRPr/>
            </a:pPr>
            <a:fld id="{6B26452A-DBE9-4770-B1CD-78CEEC06B44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 Target="../slides/slide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標題投影片">
    <p:bg>
      <p:bgPr>
        <a:solidFill>
          <a:srgbClr val="A6A6A6">
            <a:alpha val="90979"/>
          </a:srgbClr>
        </a:solidFill>
        <a:effectLst/>
      </p:bgPr>
    </p:bg>
    <p:spTree>
      <p:nvGrpSpPr>
        <p:cNvPr id="1" name=""/>
        <p:cNvGrpSpPr/>
        <p:nvPr/>
      </p:nvGrpSpPr>
      <p:grpSpPr>
        <a:xfrm>
          <a:off x="0" y="0"/>
          <a:ext cx="0" cy="0"/>
          <a:chOff x="0" y="0"/>
          <a:chExt cx="0" cy="0"/>
        </a:xfrm>
      </p:grpSpPr>
      <p:pic>
        <p:nvPicPr>
          <p:cNvPr id="2" name="Picture 2" descr="C:\Documents and Settings\Axel\桌面\圖片11.jpg"/>
          <p:cNvPicPr>
            <a:picLocks noChangeAspect="1" noChangeArrowheads="1"/>
          </p:cNvPicPr>
          <p:nvPr userDrawn="1"/>
        </p:nvPicPr>
        <p:blipFill>
          <a:blip r:embed="rId2" cstate="print"/>
          <a:srcRect/>
          <a:stretch>
            <a:fillRect/>
          </a:stretch>
        </p:blipFill>
        <p:spPr bwMode="auto">
          <a:xfrm>
            <a:off x="0" y="0"/>
            <a:ext cx="3500438" cy="6858000"/>
          </a:xfrm>
          <a:prstGeom prst="rect">
            <a:avLst/>
          </a:prstGeom>
          <a:noFill/>
          <a:ln w="9525">
            <a:noFill/>
            <a:miter lim="800000"/>
            <a:headEnd/>
            <a:tailEnd/>
          </a:ln>
        </p:spPr>
      </p:pic>
      <p:grpSp>
        <p:nvGrpSpPr>
          <p:cNvPr id="3" name="Group 263"/>
          <p:cNvGrpSpPr>
            <a:grpSpLocks/>
          </p:cNvGrpSpPr>
          <p:nvPr userDrawn="1"/>
        </p:nvGrpSpPr>
        <p:grpSpPr bwMode="auto">
          <a:xfrm>
            <a:off x="0" y="812800"/>
            <a:ext cx="9059863" cy="544513"/>
            <a:chOff x="54" y="28"/>
            <a:chExt cx="5618" cy="312"/>
          </a:xfrm>
        </p:grpSpPr>
        <p:sp>
          <p:nvSpPr>
            <p:cNvPr id="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1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2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3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4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sp>
          <p:nvSpPr>
            <p:cNvPr id="5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pPr latinLnBrk="1"/>
              <a:endParaRPr kumimoji="0" lang="zh-TW" altLang="en-US">
                <a:latin typeface="Calibri" pitchFamily="34" charset="0"/>
              </a:endParaRPr>
            </a:p>
          </p:txBody>
        </p:sp>
      </p:grpSp>
      <p:grpSp>
        <p:nvGrpSpPr>
          <p:cNvPr id="53" name="Group 263"/>
          <p:cNvGrpSpPr>
            <a:grpSpLocks/>
          </p:cNvGrpSpPr>
          <p:nvPr userDrawn="1"/>
        </p:nvGrpSpPr>
        <p:grpSpPr bwMode="auto">
          <a:xfrm>
            <a:off x="0" y="455613"/>
            <a:ext cx="9059863" cy="544512"/>
            <a:chOff x="54" y="28"/>
            <a:chExt cx="5618" cy="312"/>
          </a:xfrm>
        </p:grpSpPr>
        <p:sp>
          <p:nvSpPr>
            <p:cNvPr id="54" name="Oval 264"/>
            <p:cNvSpPr>
              <a:spLocks noChangeArrowheads="1"/>
            </p:cNvSpPr>
            <p:nvPr/>
          </p:nvSpPr>
          <p:spPr bwMode="auto">
            <a:xfrm>
              <a:off x="54"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5" name="Oval 265"/>
            <p:cNvSpPr>
              <a:spLocks noChangeArrowheads="1"/>
            </p:cNvSpPr>
            <p:nvPr/>
          </p:nvSpPr>
          <p:spPr bwMode="auto">
            <a:xfrm>
              <a:off x="2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6" name="Oval 266"/>
            <p:cNvSpPr>
              <a:spLocks noChangeArrowheads="1"/>
            </p:cNvSpPr>
            <p:nvPr/>
          </p:nvSpPr>
          <p:spPr bwMode="auto">
            <a:xfrm>
              <a:off x="4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7" name="Oval 267"/>
            <p:cNvSpPr>
              <a:spLocks noChangeArrowheads="1"/>
            </p:cNvSpPr>
            <p:nvPr/>
          </p:nvSpPr>
          <p:spPr bwMode="auto">
            <a:xfrm>
              <a:off x="6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8" name="Oval 268"/>
            <p:cNvSpPr>
              <a:spLocks noChangeArrowheads="1"/>
            </p:cNvSpPr>
            <p:nvPr/>
          </p:nvSpPr>
          <p:spPr bwMode="auto">
            <a:xfrm>
              <a:off x="7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59" name="Oval 269"/>
            <p:cNvSpPr>
              <a:spLocks noChangeArrowheads="1"/>
            </p:cNvSpPr>
            <p:nvPr/>
          </p:nvSpPr>
          <p:spPr bwMode="auto">
            <a:xfrm>
              <a:off x="9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0" name="Oval 270"/>
            <p:cNvSpPr>
              <a:spLocks noChangeArrowheads="1"/>
            </p:cNvSpPr>
            <p:nvPr/>
          </p:nvSpPr>
          <p:spPr bwMode="auto">
            <a:xfrm>
              <a:off x="11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1" name="Oval 271"/>
            <p:cNvSpPr>
              <a:spLocks noChangeArrowheads="1"/>
            </p:cNvSpPr>
            <p:nvPr/>
          </p:nvSpPr>
          <p:spPr bwMode="auto">
            <a:xfrm>
              <a:off x="13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2" name="Oval 272"/>
            <p:cNvSpPr>
              <a:spLocks noChangeArrowheads="1"/>
            </p:cNvSpPr>
            <p:nvPr/>
          </p:nvSpPr>
          <p:spPr bwMode="auto">
            <a:xfrm>
              <a:off x="15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3" name="Oval 273"/>
            <p:cNvSpPr>
              <a:spLocks noChangeArrowheads="1"/>
            </p:cNvSpPr>
            <p:nvPr/>
          </p:nvSpPr>
          <p:spPr bwMode="auto">
            <a:xfrm>
              <a:off x="17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4" name="Oval 274"/>
            <p:cNvSpPr>
              <a:spLocks noChangeArrowheads="1"/>
            </p:cNvSpPr>
            <p:nvPr/>
          </p:nvSpPr>
          <p:spPr bwMode="auto">
            <a:xfrm>
              <a:off x="19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5" name="Oval 275"/>
            <p:cNvSpPr>
              <a:spLocks noChangeArrowheads="1"/>
            </p:cNvSpPr>
            <p:nvPr/>
          </p:nvSpPr>
          <p:spPr bwMode="auto">
            <a:xfrm>
              <a:off x="21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6" name="Oval 276"/>
            <p:cNvSpPr>
              <a:spLocks noChangeArrowheads="1"/>
            </p:cNvSpPr>
            <p:nvPr/>
          </p:nvSpPr>
          <p:spPr bwMode="auto">
            <a:xfrm>
              <a:off x="23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7" name="Oval 277"/>
            <p:cNvSpPr>
              <a:spLocks noChangeArrowheads="1"/>
            </p:cNvSpPr>
            <p:nvPr/>
          </p:nvSpPr>
          <p:spPr bwMode="auto">
            <a:xfrm>
              <a:off x="25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8" name="Oval 278"/>
            <p:cNvSpPr>
              <a:spLocks noChangeArrowheads="1"/>
            </p:cNvSpPr>
            <p:nvPr/>
          </p:nvSpPr>
          <p:spPr bwMode="auto">
            <a:xfrm>
              <a:off x="26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69" name="Oval 279"/>
            <p:cNvSpPr>
              <a:spLocks noChangeArrowheads="1"/>
            </p:cNvSpPr>
            <p:nvPr/>
          </p:nvSpPr>
          <p:spPr bwMode="auto">
            <a:xfrm>
              <a:off x="28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0" name="Oval 280"/>
            <p:cNvSpPr>
              <a:spLocks noChangeArrowheads="1"/>
            </p:cNvSpPr>
            <p:nvPr/>
          </p:nvSpPr>
          <p:spPr bwMode="auto">
            <a:xfrm>
              <a:off x="30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1" name="Oval 281"/>
            <p:cNvSpPr>
              <a:spLocks noChangeArrowheads="1"/>
            </p:cNvSpPr>
            <p:nvPr/>
          </p:nvSpPr>
          <p:spPr bwMode="auto">
            <a:xfrm>
              <a:off x="32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2" name="Oval 282"/>
            <p:cNvSpPr>
              <a:spLocks noChangeArrowheads="1"/>
            </p:cNvSpPr>
            <p:nvPr/>
          </p:nvSpPr>
          <p:spPr bwMode="auto">
            <a:xfrm>
              <a:off x="34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3" name="Oval 283"/>
            <p:cNvSpPr>
              <a:spLocks noChangeArrowheads="1"/>
            </p:cNvSpPr>
            <p:nvPr/>
          </p:nvSpPr>
          <p:spPr bwMode="auto">
            <a:xfrm>
              <a:off x="36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4" name="Oval 284"/>
            <p:cNvSpPr>
              <a:spLocks noChangeArrowheads="1"/>
            </p:cNvSpPr>
            <p:nvPr/>
          </p:nvSpPr>
          <p:spPr bwMode="auto">
            <a:xfrm>
              <a:off x="383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5" name="Oval 285"/>
            <p:cNvSpPr>
              <a:spLocks noChangeArrowheads="1"/>
            </p:cNvSpPr>
            <p:nvPr/>
          </p:nvSpPr>
          <p:spPr bwMode="auto">
            <a:xfrm>
              <a:off x="402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6" name="Oval 286"/>
            <p:cNvSpPr>
              <a:spLocks noChangeArrowheads="1"/>
            </p:cNvSpPr>
            <p:nvPr/>
          </p:nvSpPr>
          <p:spPr bwMode="auto">
            <a:xfrm>
              <a:off x="421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7" name="Oval 287"/>
            <p:cNvSpPr>
              <a:spLocks noChangeArrowheads="1"/>
            </p:cNvSpPr>
            <p:nvPr/>
          </p:nvSpPr>
          <p:spPr bwMode="auto">
            <a:xfrm>
              <a:off x="440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8" name="Oval 288"/>
            <p:cNvSpPr>
              <a:spLocks noChangeArrowheads="1"/>
            </p:cNvSpPr>
            <p:nvPr/>
          </p:nvSpPr>
          <p:spPr bwMode="auto">
            <a:xfrm>
              <a:off x="459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79" name="Oval 289"/>
            <p:cNvSpPr>
              <a:spLocks noChangeArrowheads="1"/>
            </p:cNvSpPr>
            <p:nvPr/>
          </p:nvSpPr>
          <p:spPr bwMode="auto">
            <a:xfrm>
              <a:off x="478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0" name="Oval 290"/>
            <p:cNvSpPr>
              <a:spLocks noChangeArrowheads="1"/>
            </p:cNvSpPr>
            <p:nvPr/>
          </p:nvSpPr>
          <p:spPr bwMode="auto">
            <a:xfrm>
              <a:off x="497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1" name="Oval 291"/>
            <p:cNvSpPr>
              <a:spLocks noChangeArrowheads="1"/>
            </p:cNvSpPr>
            <p:nvPr/>
          </p:nvSpPr>
          <p:spPr bwMode="auto">
            <a:xfrm>
              <a:off x="516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2" name="Oval 292"/>
            <p:cNvSpPr>
              <a:spLocks noChangeArrowheads="1"/>
            </p:cNvSpPr>
            <p:nvPr/>
          </p:nvSpPr>
          <p:spPr bwMode="auto">
            <a:xfrm>
              <a:off x="535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3" name="Oval 293"/>
            <p:cNvSpPr>
              <a:spLocks noChangeArrowheads="1"/>
            </p:cNvSpPr>
            <p:nvPr/>
          </p:nvSpPr>
          <p:spPr bwMode="auto">
            <a:xfrm>
              <a:off x="5540" y="20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4" name="Oval 294"/>
            <p:cNvSpPr>
              <a:spLocks noChangeArrowheads="1"/>
            </p:cNvSpPr>
            <p:nvPr/>
          </p:nvSpPr>
          <p:spPr bwMode="auto">
            <a:xfrm>
              <a:off x="60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5" name="Oval 295"/>
            <p:cNvSpPr>
              <a:spLocks noChangeArrowheads="1"/>
            </p:cNvSpPr>
            <p:nvPr/>
          </p:nvSpPr>
          <p:spPr bwMode="auto">
            <a:xfrm>
              <a:off x="79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6" name="Oval 296"/>
            <p:cNvSpPr>
              <a:spLocks noChangeArrowheads="1"/>
            </p:cNvSpPr>
            <p:nvPr/>
          </p:nvSpPr>
          <p:spPr bwMode="auto">
            <a:xfrm>
              <a:off x="98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7" name="Oval 297"/>
            <p:cNvSpPr>
              <a:spLocks noChangeArrowheads="1"/>
            </p:cNvSpPr>
            <p:nvPr/>
          </p:nvSpPr>
          <p:spPr bwMode="auto">
            <a:xfrm>
              <a:off x="117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8" name="Oval 298"/>
            <p:cNvSpPr>
              <a:spLocks noChangeArrowheads="1"/>
            </p:cNvSpPr>
            <p:nvPr/>
          </p:nvSpPr>
          <p:spPr bwMode="auto">
            <a:xfrm>
              <a:off x="1360"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89" name="Oval 299"/>
            <p:cNvSpPr>
              <a:spLocks noChangeArrowheads="1"/>
            </p:cNvSpPr>
            <p:nvPr/>
          </p:nvSpPr>
          <p:spPr bwMode="auto">
            <a:xfrm>
              <a:off x="23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0" name="Oval 300"/>
            <p:cNvSpPr>
              <a:spLocks noChangeArrowheads="1"/>
            </p:cNvSpPr>
            <p:nvPr/>
          </p:nvSpPr>
          <p:spPr bwMode="auto">
            <a:xfrm>
              <a:off x="24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1" name="Oval 301"/>
            <p:cNvSpPr>
              <a:spLocks noChangeArrowheads="1"/>
            </p:cNvSpPr>
            <p:nvPr/>
          </p:nvSpPr>
          <p:spPr bwMode="auto">
            <a:xfrm>
              <a:off x="268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2" name="Oval 302"/>
            <p:cNvSpPr>
              <a:spLocks noChangeArrowheads="1"/>
            </p:cNvSpPr>
            <p:nvPr/>
          </p:nvSpPr>
          <p:spPr bwMode="auto">
            <a:xfrm>
              <a:off x="287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3" name="Oval 303"/>
            <p:cNvSpPr>
              <a:spLocks noChangeArrowheads="1"/>
            </p:cNvSpPr>
            <p:nvPr/>
          </p:nvSpPr>
          <p:spPr bwMode="auto">
            <a:xfrm>
              <a:off x="306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4" name="Oval 304"/>
            <p:cNvSpPr>
              <a:spLocks noChangeArrowheads="1"/>
            </p:cNvSpPr>
            <p:nvPr/>
          </p:nvSpPr>
          <p:spPr bwMode="auto">
            <a:xfrm>
              <a:off x="325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5" name="Oval 305"/>
            <p:cNvSpPr>
              <a:spLocks noChangeArrowheads="1"/>
            </p:cNvSpPr>
            <p:nvPr/>
          </p:nvSpPr>
          <p:spPr bwMode="auto">
            <a:xfrm>
              <a:off x="344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6" name="Oval 306"/>
            <p:cNvSpPr>
              <a:spLocks noChangeArrowheads="1"/>
            </p:cNvSpPr>
            <p:nvPr/>
          </p:nvSpPr>
          <p:spPr bwMode="auto">
            <a:xfrm>
              <a:off x="363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7" name="Oval 307"/>
            <p:cNvSpPr>
              <a:spLocks noChangeArrowheads="1"/>
            </p:cNvSpPr>
            <p:nvPr/>
          </p:nvSpPr>
          <p:spPr bwMode="auto">
            <a:xfrm>
              <a:off x="382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8" name="Oval 308"/>
            <p:cNvSpPr>
              <a:spLocks noChangeArrowheads="1"/>
            </p:cNvSpPr>
            <p:nvPr/>
          </p:nvSpPr>
          <p:spPr bwMode="auto">
            <a:xfrm>
              <a:off x="401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99" name="Oval 309"/>
            <p:cNvSpPr>
              <a:spLocks noChangeArrowheads="1"/>
            </p:cNvSpPr>
            <p:nvPr/>
          </p:nvSpPr>
          <p:spPr bwMode="auto">
            <a:xfrm>
              <a:off x="420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0" name="Oval 310"/>
            <p:cNvSpPr>
              <a:spLocks noChangeArrowheads="1"/>
            </p:cNvSpPr>
            <p:nvPr/>
          </p:nvSpPr>
          <p:spPr bwMode="auto">
            <a:xfrm>
              <a:off x="4398" y="28"/>
              <a:ext cx="132" cy="132"/>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1" name="Oval 311"/>
            <p:cNvSpPr>
              <a:spLocks noChangeArrowheads="1"/>
            </p:cNvSpPr>
            <p:nvPr/>
          </p:nvSpPr>
          <p:spPr bwMode="auto">
            <a:xfrm>
              <a:off x="534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sp>
          <p:nvSpPr>
            <p:cNvPr id="102" name="Oval 312"/>
            <p:cNvSpPr>
              <a:spLocks noChangeArrowheads="1"/>
            </p:cNvSpPr>
            <p:nvPr/>
          </p:nvSpPr>
          <p:spPr bwMode="auto">
            <a:xfrm>
              <a:off x="5538" y="32"/>
              <a:ext cx="132" cy="136"/>
            </a:xfrm>
            <a:prstGeom prst="ellipse">
              <a:avLst/>
            </a:prstGeom>
            <a:solidFill>
              <a:srgbClr val="FFFFFF">
                <a:alpha val="10196"/>
              </a:srgbClr>
            </a:solidFill>
            <a:ln w="9525" algn="ctr">
              <a:noFill/>
              <a:round/>
              <a:headEnd/>
              <a:tailEnd/>
            </a:ln>
          </p:spPr>
          <p:txBody>
            <a:bodyPr wrap="none" anchor="ctr"/>
            <a:lstStyle/>
            <a:p>
              <a:endParaRPr kumimoji="0" lang="zh-TW" altLang="en-US">
                <a:latin typeface="Calibri" pitchFamily="34" charset="0"/>
              </a:endParaRPr>
            </a:p>
          </p:txBody>
        </p:sp>
      </p:grpSp>
      <p:pic>
        <p:nvPicPr>
          <p:cNvPr id="103" name="Picture 239" descr="영문간지"/>
          <p:cNvPicPr>
            <a:picLocks noChangeAspect="1" noChangeArrowheads="1"/>
          </p:cNvPicPr>
          <p:nvPr userDrawn="1"/>
        </p:nvPicPr>
        <p:blipFill>
          <a:blip r:embed="rId3" cstate="print"/>
          <a:srcRect/>
          <a:stretch>
            <a:fillRect/>
          </a:stretch>
        </p:blipFill>
        <p:spPr bwMode="auto">
          <a:xfrm>
            <a:off x="428625" y="5143500"/>
            <a:ext cx="2786063" cy="150653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DE6CC396-E8F0-4BD1-8024-31DF579A10A8}" type="slidenum">
              <a:rPr kumimoji="0" lang="en-US" altLang="ko-KR" sz="1200" smtClean="0">
                <a:latin typeface="Times New Roman" pitchFamily="18" charset="0"/>
                <a:ea typeface="微軟正黑體" pitchFamily="34" charset="-12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ea typeface="微軟正黑體" pitchFamily="34" charset="-12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3"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buFontTx/>
              <a:buBlip>
                <a:blip r:embed="rId9"/>
              </a:buBlip>
              <a:defRPr>
                <a:latin typeface="Times New Roman" pitchFamily="18" charset="0"/>
                <a:ea typeface="標楷體" pitchFamily="65" charset="-120"/>
                <a:cs typeface="Times New Roman" pitchFamily="18" charset="0"/>
              </a:defRPr>
            </a:lvl3pPr>
            <a:lvl4pPr>
              <a:buFontTx/>
              <a:buBlip>
                <a:blip r:embed="rId9"/>
              </a:buBlip>
              <a:defRPr>
                <a:latin typeface="Times New Roman" pitchFamily="18" charset="0"/>
                <a:ea typeface="標楷體" pitchFamily="65" charset="-120"/>
                <a:cs typeface="Times New Roman" pitchFamily="18" charset="0"/>
              </a:defRPr>
            </a:lvl4pPr>
            <a:lvl5pPr>
              <a:buFontTx/>
              <a:buBlip>
                <a:blip r:embed="rId9"/>
              </a:buBlip>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9"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投影片編號版面配置區 79"/>
          <p:cNvSpPr txBox="1">
            <a:spLocks/>
          </p:cNvSpPr>
          <p:nvPr userDrawn="1"/>
        </p:nvSpPr>
        <p:spPr bwMode="auto">
          <a:xfrm>
            <a:off x="7010400" y="6556375"/>
            <a:ext cx="2133600" cy="476250"/>
          </a:xfrm>
          <a:prstGeom prst="rect">
            <a:avLst/>
          </a:prstGeom>
          <a:noFill/>
          <a:ln w="9525">
            <a:noFill/>
            <a:miter lim="800000"/>
            <a:headEnd/>
            <a:tailEnd/>
          </a:ln>
          <a:effectLst/>
        </p:spPr>
        <p:txBody>
          <a:bodyPr/>
          <a:lstStyle>
            <a:lvl1pPr>
              <a:defRPr b="1">
                <a:latin typeface="標楷體" pitchFamily="65" charset="-120"/>
                <a:ea typeface="標楷體" pitchFamily="65" charset="-120"/>
                <a:cs typeface="Arial" pitchFamily="34" charset="0"/>
              </a:defRPr>
            </a:lvl1pPr>
          </a:lstStyle>
          <a:p>
            <a:pPr algn="r" fontAlgn="auto" latinLnBrk="1">
              <a:spcBef>
                <a:spcPts val="0"/>
              </a:spcBef>
              <a:spcAft>
                <a:spcPts val="0"/>
              </a:spcAft>
              <a:defRPr/>
            </a:pPr>
            <a:fld id="{9D9A2C8C-1713-47E5-B637-86FD9A167746}" type="slidenum">
              <a:rPr kumimoji="0" lang="en-US" altLang="ko-KR" sz="1200" smtClean="0">
                <a:latin typeface="Times New Roman" pitchFamily="18" charset="0"/>
                <a:cs typeface="Times New Roman" pitchFamily="18" charset="0"/>
              </a:rPr>
              <a:pPr algn="r" fontAlgn="auto" latinLnBrk="1">
                <a:spcBef>
                  <a:spcPts val="0"/>
                </a:spcBef>
                <a:spcAft>
                  <a:spcPts val="0"/>
                </a:spcAft>
                <a:defRPr/>
              </a:pPr>
              <a:t>‹#›</a:t>
            </a:fld>
            <a:endParaRPr kumimoji="0" lang="en-US" altLang="ko-KR" sz="1200" dirty="0">
              <a:latin typeface="Times New Roman" pitchFamily="18" charset="0"/>
              <a:cs typeface="Times New Roman" pitchFamily="18" charset="0"/>
            </a:endParaRPr>
          </a:p>
        </p:txBody>
      </p:sp>
      <p:pic>
        <p:nvPicPr>
          <p:cNvPr id="5" name="Picture 3" descr="C:\Users\axel\Desktop\Drmaster\pic\WebIcons1_by_KenSaunders\PNG_128x128\Back.png">
            <a:hlinkClick r:id="" action="ppaction://hlinkshowjump?jump=previousslide" tooltip="前一頁"/>
          </p:cNvPr>
          <p:cNvPicPr>
            <a:picLocks noChangeAspect="1" noChangeArrowheads="1"/>
          </p:cNvPicPr>
          <p:nvPr userDrawn="1"/>
        </p:nvPicPr>
        <p:blipFill>
          <a:blip r:embed="rId2" cstate="print"/>
          <a:srcRect/>
          <a:stretch>
            <a:fillRect/>
          </a:stretch>
        </p:blipFill>
        <p:spPr bwMode="auto">
          <a:xfrm>
            <a:off x="8356600" y="642938"/>
            <a:ext cx="287338" cy="287337"/>
          </a:xfrm>
          <a:prstGeom prst="rect">
            <a:avLst/>
          </a:prstGeom>
          <a:noFill/>
          <a:ln w="9525">
            <a:noFill/>
            <a:miter lim="800000"/>
            <a:headEnd/>
            <a:tailEnd/>
          </a:ln>
        </p:spPr>
      </p:pic>
      <p:pic>
        <p:nvPicPr>
          <p:cNvPr id="6" name="Picture 14" descr="C:\Users\axel\Desktop\Drmaster\pic\WebIcons1_by_KenSaunders\PNG_128x128\Forward.png">
            <a:hlinkClick r:id="" action="ppaction://hlinkshowjump?jump=nextslide" tooltip="下一頁"/>
          </p:cNvPr>
          <p:cNvPicPr>
            <a:picLocks noChangeAspect="1" noChangeArrowheads="1"/>
          </p:cNvPicPr>
          <p:nvPr userDrawn="1"/>
        </p:nvPicPr>
        <p:blipFill>
          <a:blip r:embed="rId3" cstate="print"/>
          <a:srcRect/>
          <a:stretch>
            <a:fillRect/>
          </a:stretch>
        </p:blipFill>
        <p:spPr bwMode="auto">
          <a:xfrm>
            <a:off x="8642350" y="642938"/>
            <a:ext cx="287338" cy="287337"/>
          </a:xfrm>
          <a:prstGeom prst="rect">
            <a:avLst/>
          </a:prstGeom>
          <a:noFill/>
          <a:ln w="9525">
            <a:noFill/>
            <a:miter lim="800000"/>
            <a:headEnd/>
            <a:tailEnd/>
          </a:ln>
        </p:spPr>
      </p:pic>
      <p:pic>
        <p:nvPicPr>
          <p:cNvPr id="7" name="Picture 19" descr="C:\Users\axel\Desktop\Drmaster\pic\WebIcons1_by_KenSaunders\PNG_128x128\Home.png">
            <a:hlinkClick r:id="rId4" action="ppaction://hlinksldjump" tooltip="回大綱"/>
          </p:cNvPr>
          <p:cNvPicPr>
            <a:picLocks noChangeAspect="1" noChangeArrowheads="1"/>
          </p:cNvPicPr>
          <p:nvPr userDrawn="1"/>
        </p:nvPicPr>
        <p:blipFill>
          <a:blip r:embed="rId5" cstate="print"/>
          <a:srcRect/>
          <a:stretch>
            <a:fillRect/>
          </a:stretch>
        </p:blipFill>
        <p:spPr bwMode="auto">
          <a:xfrm>
            <a:off x="8070850" y="642938"/>
            <a:ext cx="287338" cy="287337"/>
          </a:xfrm>
          <a:prstGeom prst="rect">
            <a:avLst/>
          </a:prstGeom>
          <a:noFill/>
          <a:ln w="9525">
            <a:noFill/>
            <a:miter lim="800000"/>
            <a:headEnd/>
            <a:tailEnd/>
          </a:ln>
        </p:spPr>
      </p:pic>
      <p:pic>
        <p:nvPicPr>
          <p:cNvPr id="8" name="Picture 20" descr="C:\Users\axel\Desktop\Drmaster\pic\WebIcons1_by_KenSaunders\PNG_128x128\Info.png">
            <a:hlinkClick r:id="" action="ppaction://hlinkshowjump?jump=endshow"/>
          </p:cNvPr>
          <p:cNvPicPr>
            <a:picLocks noChangeAspect="1" noChangeArrowheads="1"/>
          </p:cNvPicPr>
          <p:nvPr userDrawn="1"/>
        </p:nvPicPr>
        <p:blipFill>
          <a:blip r:embed="rId6" cstate="print"/>
          <a:srcRect/>
          <a:stretch>
            <a:fillRect/>
          </a:stretch>
        </p:blipFill>
        <p:spPr bwMode="auto">
          <a:xfrm>
            <a:off x="7785100" y="642938"/>
            <a:ext cx="287338" cy="287337"/>
          </a:xfrm>
          <a:prstGeom prst="rect">
            <a:avLst/>
          </a:prstGeom>
          <a:noFill/>
          <a:ln w="9525">
            <a:noFill/>
            <a:miter lim="800000"/>
            <a:headEnd/>
            <a:tailEnd/>
          </a:ln>
        </p:spPr>
      </p:pic>
      <p:sp>
        <p:nvSpPr>
          <p:cNvPr id="24" name="內容版面配置區 2"/>
          <p:cNvSpPr>
            <a:spLocks noGrp="1"/>
          </p:cNvSpPr>
          <p:nvPr>
            <p:ph idx="1"/>
          </p:nvPr>
        </p:nvSpPr>
        <p:spPr>
          <a:xfrm>
            <a:off x="285720" y="1142984"/>
            <a:ext cx="8643998" cy="5429288"/>
          </a:xfrm>
          <a:prstGeom prst="rect">
            <a:avLst/>
          </a:prstGeom>
        </p:spPr>
        <p:txBody>
          <a:bodyPr/>
          <a:lstStyle>
            <a:lvl1pPr>
              <a:buFontTx/>
              <a:buBlip>
                <a:blip r:embed="rId7"/>
              </a:buBlip>
              <a:defRPr sz="3200">
                <a:solidFill>
                  <a:srgbClr val="0070C0"/>
                </a:solidFill>
                <a:latin typeface="Times New Roman" pitchFamily="18" charset="0"/>
                <a:ea typeface="標楷體" pitchFamily="65" charset="-120"/>
                <a:cs typeface="Times New Roman" pitchFamily="18" charset="0"/>
              </a:defRPr>
            </a:lvl1pPr>
            <a:lvl2pPr>
              <a:buFontTx/>
              <a:buBlip>
                <a:blip r:embed="rId8"/>
              </a:buBlip>
              <a:defRPr>
                <a:solidFill>
                  <a:srgbClr val="339933"/>
                </a:solidFill>
                <a:latin typeface="Times New Roman" pitchFamily="18" charset="0"/>
                <a:ea typeface="標楷體" pitchFamily="65" charset="-120"/>
                <a:cs typeface="Times New Roman" pitchFamily="18" charset="0"/>
              </a:defRPr>
            </a:lvl2pPr>
            <a:lvl3pPr>
              <a:defRPr>
                <a:latin typeface="Times New Roman" pitchFamily="18" charset="0"/>
                <a:ea typeface="標楷體" pitchFamily="65" charset="-120"/>
                <a:cs typeface="Times New Roman" pitchFamily="18" charset="0"/>
              </a:defRPr>
            </a:lvl3pPr>
            <a:lvl4pPr>
              <a:defRPr>
                <a:latin typeface="Times New Roman" pitchFamily="18" charset="0"/>
                <a:ea typeface="標楷體" pitchFamily="65" charset="-120"/>
                <a:cs typeface="Times New Roman" pitchFamily="18" charset="0"/>
              </a:defRPr>
            </a:lvl4pPr>
            <a:lvl5pPr>
              <a:defRPr sz="1600">
                <a:latin typeface="Times New Roman" pitchFamily="18" charset="0"/>
                <a:ea typeface="標楷體" pitchFamily="65"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3" name="Rectangle 2"/>
          <p:cNvSpPr>
            <a:spLocks noGrp="1" noChangeArrowheads="1"/>
          </p:cNvSpPr>
          <p:nvPr>
            <p:ph type="title"/>
          </p:nvPr>
        </p:nvSpPr>
        <p:spPr bwMode="auto">
          <a:xfrm>
            <a:off x="107505" y="260648"/>
            <a:ext cx="7679206" cy="766464"/>
          </a:xfrm>
          <a:prstGeom prst="rect">
            <a:avLst/>
          </a:prstGeom>
          <a:noFill/>
          <a:ln w="9525">
            <a:noFill/>
            <a:miter lim="800000"/>
            <a:headEnd/>
            <a:tailEnd/>
          </a:ln>
          <a:effectLst/>
        </p:spPr>
        <p:txBody>
          <a:bodyPr/>
          <a:lstStyle>
            <a:lvl1pPr>
              <a:defRPr sz="3600" b="0">
                <a:solidFill>
                  <a:schemeClr val="bg1"/>
                </a:solidFill>
                <a:effectLst/>
                <a:latin typeface="Times New Roman" pitchFamily="18" charset="0"/>
                <a:ea typeface="標楷體" pitchFamily="65" charset="-120"/>
                <a:cs typeface="Times New Roman" pitchFamily="18" charset="0"/>
              </a:defRPr>
            </a:lvl1pPr>
          </a:lstStyle>
          <a:p>
            <a:pPr lvl="0"/>
            <a:r>
              <a:rPr lang="zh-TW" altLang="en-US" dirty="0" smtClean="0"/>
              <a:t>按一下以編輯母片標題樣式</a:t>
            </a:r>
            <a:endParaRPr lang="ko-KR" alt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標題投影片">
    <p:spTree>
      <p:nvGrpSpPr>
        <p:cNvPr id="1" name=""/>
        <p:cNvGrpSpPr/>
        <p:nvPr/>
      </p:nvGrpSpPr>
      <p:grpSpPr>
        <a:xfrm>
          <a:off x="0" y="0"/>
          <a:ext cx="0" cy="0"/>
          <a:chOff x="0" y="0"/>
          <a:chExt cx="0" cy="0"/>
        </a:xfrm>
      </p:grpSpPr>
      <p:pic>
        <p:nvPicPr>
          <p:cNvPr id="2" name="Picture 4" descr="C:\Documents and Settings\Axel\桌面\圖片13.png"/>
          <p:cNvPicPr>
            <a:picLocks noChangeAspect="1" noChangeArrowheads="1"/>
          </p:cNvPicPr>
          <p:nvPr userDrawn="1"/>
        </p:nvPicPr>
        <p:blipFill>
          <a:blip r:embed="rId2" cstate="print"/>
          <a:srcRect/>
          <a:stretch>
            <a:fillRect/>
          </a:stretch>
        </p:blipFill>
        <p:spPr bwMode="auto">
          <a:xfrm>
            <a:off x="-4763" y="-4763"/>
            <a:ext cx="9155113" cy="686911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標題投影片">
    <p:bg>
      <p:bgPr>
        <a:solidFill>
          <a:srgbClr val="C0C0C0"/>
        </a:solidFill>
        <a:effectLst/>
      </p:bgPr>
    </p:bg>
    <p:spTree>
      <p:nvGrpSpPr>
        <p:cNvPr id="1" name=""/>
        <p:cNvGrpSpPr/>
        <p:nvPr/>
      </p:nvGrpSpPr>
      <p:grpSpPr>
        <a:xfrm>
          <a:off x="0" y="0"/>
          <a:ext cx="0" cy="0"/>
          <a:chOff x="0" y="0"/>
          <a:chExt cx="0" cy="0"/>
        </a:xfrm>
      </p:grpSpPr>
      <p:pic>
        <p:nvPicPr>
          <p:cNvPr id="2" name="Picture 3" descr="C:\Documents and Settings\Axel\桌面\圖片10.png"/>
          <p:cNvPicPr>
            <a:picLocks noChangeAspect="1" noChangeArrowheads="1"/>
          </p:cNvPicPr>
          <p:nvPr userDrawn="1"/>
        </p:nvPicPr>
        <p:blipFill>
          <a:blip r:embed="rId2" cstate="print"/>
          <a:srcRect/>
          <a:stretch>
            <a:fillRect/>
          </a:stretch>
        </p:blipFill>
        <p:spPr bwMode="auto">
          <a:xfrm>
            <a:off x="0" y="-71438"/>
            <a:ext cx="9190038" cy="2435226"/>
          </a:xfrm>
          <a:prstGeom prst="rect">
            <a:avLst/>
          </a:prstGeom>
          <a:noFill/>
          <a:ln w="9525">
            <a:noFill/>
            <a:miter lim="800000"/>
            <a:headEnd/>
            <a:tailEnd/>
          </a:ln>
        </p:spPr>
      </p:pic>
      <p:sp>
        <p:nvSpPr>
          <p:cNvPr id="3" name="矩形 2"/>
          <p:cNvSpPr/>
          <p:nvPr userDrawn="1"/>
        </p:nvSpPr>
        <p:spPr>
          <a:xfrm>
            <a:off x="0" y="1643063"/>
            <a:ext cx="9190038" cy="78581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effectLst>
                <a:outerShdw blurRad="38100" dist="38100" dir="2700000" algn="tl">
                  <a:srgbClr val="000000">
                    <a:alpha val="43137"/>
                  </a:srgbClr>
                </a:outerShdw>
              </a:effectLs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C:\Documents and Settings\Axel\桌面\圖片12.jpg"/>
          <p:cNvPicPr>
            <a:picLocks noChangeAspect="1" noChangeArrowheads="1"/>
          </p:cNvPicPr>
          <p:nvPr userDrawn="1"/>
        </p:nvPicPr>
        <p:blipFill>
          <a:blip r:embed="rId7" cstate="print"/>
          <a:srcRect/>
          <a:stretch>
            <a:fillRect/>
          </a:stretch>
        </p:blipFill>
        <p:spPr bwMode="auto">
          <a:xfrm>
            <a:off x="0" y="-71438"/>
            <a:ext cx="9180513" cy="996951"/>
          </a:xfrm>
          <a:prstGeom prst="rect">
            <a:avLst/>
          </a:prstGeom>
          <a:noFill/>
          <a:ln w="9525">
            <a:noFill/>
            <a:miter lim="800000"/>
            <a:headEnd/>
            <a:tailEnd/>
          </a:ln>
        </p:spPr>
      </p:pic>
      <p:sp>
        <p:nvSpPr>
          <p:cNvPr id="1027" name="Rectangle 8"/>
          <p:cNvSpPr>
            <a:spLocks noChangeArrowheads="1"/>
          </p:cNvSpPr>
          <p:nvPr userDrawn="1"/>
        </p:nvSpPr>
        <p:spPr bwMode="auto">
          <a:xfrm>
            <a:off x="0" y="576263"/>
            <a:ext cx="9144000" cy="503237"/>
          </a:xfrm>
          <a:prstGeom prst="rect">
            <a:avLst/>
          </a:prstGeom>
          <a:solidFill>
            <a:srgbClr val="111111">
              <a:alpha val="50195"/>
            </a:srgbClr>
          </a:solid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sp>
        <p:nvSpPr>
          <p:cNvPr id="1028" name="Rectangle 9" descr="좁은 수평선"/>
          <p:cNvSpPr>
            <a:spLocks noChangeArrowheads="1"/>
          </p:cNvSpPr>
          <p:nvPr userDrawn="1"/>
        </p:nvSpPr>
        <p:spPr bwMode="auto">
          <a:xfrm>
            <a:off x="0" y="792163"/>
            <a:ext cx="9144000" cy="431800"/>
          </a:xfrm>
          <a:prstGeom prst="rect">
            <a:avLst/>
          </a:prstGeom>
          <a:pattFill prst="narHorz">
            <a:fgClr>
              <a:schemeClr val="bg2">
                <a:alpha val="20000"/>
              </a:schemeClr>
            </a:fgClr>
            <a:bgClr>
              <a:srgbClr val="FFFFFF">
                <a:alpha val="20000"/>
              </a:srgbClr>
            </a:bgClr>
          </a:pattFill>
          <a:ln w="9525" algn="ctr">
            <a:noFill/>
            <a:miter lim="800000"/>
            <a:headEnd/>
            <a:tailEnd/>
          </a:ln>
        </p:spPr>
        <p:txBody>
          <a:bodyPr wrap="none" anchor="ctr"/>
          <a:lstStyle/>
          <a:p>
            <a:pPr latinLnBrk="1"/>
            <a:endParaRPr kumimoji="0" lang="zh-TW" altLang="en-US">
              <a:latin typeface="標楷體" pitchFamily="65" charset="-120"/>
              <a:ea typeface="標楷體" pitchFamily="65" charset="-120"/>
            </a:endParaRPr>
          </a:p>
        </p:txBody>
      </p:sp>
      <p:pic>
        <p:nvPicPr>
          <p:cNvPr id="1029" name="Picture 10" descr="영문간지"/>
          <p:cNvPicPr>
            <a:picLocks noChangeAspect="1" noChangeArrowheads="1"/>
          </p:cNvPicPr>
          <p:nvPr userDrawn="1"/>
        </p:nvPicPr>
        <p:blipFill>
          <a:blip r:embed="rId8" cstate="print"/>
          <a:srcRect/>
          <a:stretch>
            <a:fillRect/>
          </a:stretch>
        </p:blipFill>
        <p:spPr bwMode="auto">
          <a:xfrm>
            <a:off x="5767388" y="-188913"/>
            <a:ext cx="1622425" cy="1271588"/>
          </a:xfrm>
          <a:prstGeom prst="rect">
            <a:avLst/>
          </a:prstGeom>
          <a:noFill/>
          <a:ln w="9525">
            <a:noFill/>
            <a:miter lim="800000"/>
            <a:headEnd/>
            <a:tailEnd/>
          </a:ln>
        </p:spPr>
      </p:pic>
      <p:sp>
        <p:nvSpPr>
          <p:cNvPr id="1030" name="Line 11"/>
          <p:cNvSpPr>
            <a:spLocks noChangeShapeType="1"/>
          </p:cNvSpPr>
          <p:nvPr userDrawn="1"/>
        </p:nvSpPr>
        <p:spPr bwMode="auto">
          <a:xfrm>
            <a:off x="0" y="928688"/>
            <a:ext cx="9144000" cy="0"/>
          </a:xfrm>
          <a:prstGeom prst="line">
            <a:avLst/>
          </a:prstGeom>
          <a:noFill/>
          <a:ln w="12700">
            <a:solidFill>
              <a:srgbClr val="FFFF00"/>
            </a:solidFill>
            <a:prstDash val="sysDot"/>
            <a:round/>
            <a:headEnd/>
            <a:tailEnd/>
          </a:ln>
        </p:spPr>
        <p:txBody>
          <a:bodyPr wrap="none" anchor="ctr"/>
          <a:lstStyle/>
          <a:p>
            <a:endParaRPr lang="zh-TW" altLang="en-US"/>
          </a:p>
        </p:txBody>
      </p:sp>
      <p:sp>
        <p:nvSpPr>
          <p:cNvPr id="22" name="Rectangle 6"/>
          <p:cNvSpPr>
            <a:spLocks noGrp="1" noChangeArrowheads="1"/>
          </p:cNvSpPr>
          <p:nvPr>
            <p:ph type="sldNum" sz="quarter" idx="4"/>
          </p:nvPr>
        </p:nvSpPr>
        <p:spPr bwMode="auto">
          <a:xfrm>
            <a:off x="2654300" y="65246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latinLnBrk="1">
              <a:spcBef>
                <a:spcPts val="0"/>
              </a:spcBef>
              <a:spcAft>
                <a:spcPts val="0"/>
              </a:spcAft>
              <a:defRPr kumimoji="0" sz="1200" b="0">
                <a:latin typeface="標楷體" pitchFamily="65" charset="-120"/>
                <a:ea typeface="標楷體" pitchFamily="65" charset="-120"/>
              </a:defRPr>
            </a:lvl1pPr>
          </a:lstStyle>
          <a:p>
            <a:pPr>
              <a:defRPr/>
            </a:pPr>
            <a:fld id="{7D15955F-224A-4F57-8B59-6FF8B3CA8AE7}" type="slidenum">
              <a:rPr lang="en-US" altLang="ko-KR"/>
              <a:pPr>
                <a:defRPr/>
              </a:pPr>
              <a:t>‹#›</a:t>
            </a:fld>
            <a:endParaRPr lang="en-US" altLang="ko-KR"/>
          </a:p>
        </p:txBody>
      </p:sp>
      <p:sp>
        <p:nvSpPr>
          <p:cNvPr id="24" name="Rectangle 2"/>
          <p:cNvSpPr txBox="1">
            <a:spLocks noChangeArrowheads="1"/>
          </p:cNvSpPr>
          <p:nvPr userDrawn="1"/>
        </p:nvSpPr>
        <p:spPr bwMode="auto">
          <a:xfrm>
            <a:off x="785813" y="144463"/>
            <a:ext cx="8207375" cy="882650"/>
          </a:xfrm>
          <a:prstGeom prst="rect">
            <a:avLst/>
          </a:prstGeom>
          <a:noFill/>
          <a:ln w="9525">
            <a:noFill/>
            <a:miter lim="800000"/>
            <a:headEnd/>
            <a:tailEnd/>
          </a:ln>
          <a:effectLst/>
        </p:spPr>
        <p:txBody>
          <a:bodyPr anchor="ctr"/>
          <a:lstStyle>
            <a:lvl1pPr>
              <a:defRPr b="0">
                <a:effectLst/>
                <a:latin typeface="標楷體" pitchFamily="65" charset="-120"/>
                <a:ea typeface="標楷體" pitchFamily="65" charset="-120"/>
                <a:cs typeface="Arial" pitchFamily="34" charset="0"/>
              </a:defRPr>
            </a:lvl1pPr>
          </a:lstStyle>
          <a:p>
            <a:pPr fontAlgn="auto">
              <a:spcAft>
                <a:spcPts val="0"/>
              </a:spcAft>
              <a:defRPr/>
            </a:pPr>
            <a:endParaRPr kumimoji="0" lang="ko-KR" altLang="en-US" sz="3600" dirty="0" smtClean="0">
              <a:solidFill>
                <a:srgbClr val="FFFF00"/>
              </a:solidFill>
            </a:endParaRPr>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Lst>
  <p:txStyles>
    <p:titleStyle>
      <a:lvl1pPr algn="l" rtl="0" eaLnBrk="0" fontAlgn="base" hangingPunct="0">
        <a:spcBef>
          <a:spcPct val="0"/>
        </a:spcBef>
        <a:spcAft>
          <a:spcPct val="0"/>
        </a:spcAft>
        <a:defRPr sz="3600" kern="1200">
          <a:solidFill>
            <a:srgbClr val="FFFF00"/>
          </a:solidFill>
          <a:latin typeface="標楷體" pitchFamily="65" charset="-120"/>
          <a:ea typeface="標楷體" pitchFamily="65" charset="-120"/>
          <a:cs typeface="+mj-cs"/>
        </a:defRPr>
      </a:lvl1pPr>
      <a:lvl2pPr algn="l" rtl="0" eaLnBrk="0" fontAlgn="base" hangingPunct="0">
        <a:spcBef>
          <a:spcPct val="0"/>
        </a:spcBef>
        <a:spcAft>
          <a:spcPct val="0"/>
        </a:spcAft>
        <a:defRPr sz="3600">
          <a:solidFill>
            <a:srgbClr val="FFFF00"/>
          </a:solidFill>
          <a:latin typeface="標楷體" pitchFamily="65" charset="-120"/>
          <a:ea typeface="標楷體" pitchFamily="65" charset="-120"/>
        </a:defRPr>
      </a:lvl2pPr>
      <a:lvl3pPr algn="l" rtl="0" eaLnBrk="0" fontAlgn="base" hangingPunct="0">
        <a:spcBef>
          <a:spcPct val="0"/>
        </a:spcBef>
        <a:spcAft>
          <a:spcPct val="0"/>
        </a:spcAft>
        <a:defRPr sz="3600">
          <a:solidFill>
            <a:srgbClr val="FFFF00"/>
          </a:solidFill>
          <a:latin typeface="標楷體" pitchFamily="65" charset="-120"/>
          <a:ea typeface="標楷體" pitchFamily="65" charset="-120"/>
        </a:defRPr>
      </a:lvl3pPr>
      <a:lvl4pPr algn="l" rtl="0" eaLnBrk="0" fontAlgn="base" hangingPunct="0">
        <a:spcBef>
          <a:spcPct val="0"/>
        </a:spcBef>
        <a:spcAft>
          <a:spcPct val="0"/>
        </a:spcAft>
        <a:defRPr sz="3600">
          <a:solidFill>
            <a:srgbClr val="FFFF00"/>
          </a:solidFill>
          <a:latin typeface="標楷體" pitchFamily="65" charset="-120"/>
          <a:ea typeface="標楷體" pitchFamily="65" charset="-120"/>
        </a:defRPr>
      </a:lvl4pPr>
      <a:lvl5pPr algn="l" rtl="0" eaLnBrk="0" fontAlgn="base" hangingPunct="0">
        <a:spcBef>
          <a:spcPct val="0"/>
        </a:spcBef>
        <a:spcAft>
          <a:spcPct val="0"/>
        </a:spcAft>
        <a:defRPr sz="3600">
          <a:solidFill>
            <a:srgbClr val="FFFF00"/>
          </a:solidFill>
          <a:latin typeface="標楷體" pitchFamily="65" charset="-120"/>
          <a:ea typeface="標楷體" pitchFamily="65" charset="-120"/>
        </a:defRPr>
      </a:lvl5pPr>
      <a:lvl6pPr marL="457200" algn="l" rtl="0" fontAlgn="base">
        <a:spcBef>
          <a:spcPct val="0"/>
        </a:spcBef>
        <a:spcAft>
          <a:spcPct val="0"/>
        </a:spcAft>
        <a:defRPr sz="3600">
          <a:solidFill>
            <a:srgbClr val="FFFF00"/>
          </a:solidFill>
          <a:latin typeface="標楷體" pitchFamily="65" charset="-120"/>
          <a:ea typeface="標楷體" pitchFamily="65" charset="-120"/>
        </a:defRPr>
      </a:lvl6pPr>
      <a:lvl7pPr marL="914400" algn="l" rtl="0" fontAlgn="base">
        <a:spcBef>
          <a:spcPct val="0"/>
        </a:spcBef>
        <a:spcAft>
          <a:spcPct val="0"/>
        </a:spcAft>
        <a:defRPr sz="3600">
          <a:solidFill>
            <a:srgbClr val="FFFF00"/>
          </a:solidFill>
          <a:latin typeface="標楷體" pitchFamily="65" charset="-120"/>
          <a:ea typeface="標楷體" pitchFamily="65" charset="-120"/>
        </a:defRPr>
      </a:lvl7pPr>
      <a:lvl8pPr marL="1371600" algn="l" rtl="0" fontAlgn="base">
        <a:spcBef>
          <a:spcPct val="0"/>
        </a:spcBef>
        <a:spcAft>
          <a:spcPct val="0"/>
        </a:spcAft>
        <a:defRPr sz="3600">
          <a:solidFill>
            <a:srgbClr val="FFFF00"/>
          </a:solidFill>
          <a:latin typeface="標楷體" pitchFamily="65" charset="-120"/>
          <a:ea typeface="標楷體" pitchFamily="65" charset="-120"/>
        </a:defRPr>
      </a:lvl8pPr>
      <a:lvl9pPr marL="1828800" algn="l" rtl="0" fontAlgn="base">
        <a:spcBef>
          <a:spcPct val="0"/>
        </a:spcBef>
        <a:spcAft>
          <a:spcPct val="0"/>
        </a:spcAft>
        <a:defRPr sz="3600">
          <a:solidFill>
            <a:srgbClr val="FFFF00"/>
          </a:solidFill>
          <a:latin typeface="標楷體" pitchFamily="65" charset="-120"/>
          <a:ea typeface="標楷體" pitchFamily="65"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master.com.tw/"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hyperlink" Target="mailto:school@drmaster.com.tw"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slide" Target="slide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slide" Target="slide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字方塊 37"/>
          <p:cNvSpPr txBox="1">
            <a:spLocks noChangeArrowheads="1"/>
          </p:cNvSpPr>
          <p:nvPr/>
        </p:nvSpPr>
        <p:spPr bwMode="auto">
          <a:xfrm>
            <a:off x="2643188" y="1643063"/>
            <a:ext cx="4143375" cy="769937"/>
          </a:xfrm>
          <a:prstGeom prst="rect">
            <a:avLst/>
          </a:prstGeom>
          <a:noFill/>
          <a:ln w="9525">
            <a:noFill/>
            <a:miter lim="800000"/>
            <a:headEnd/>
            <a:tailEnd/>
          </a:ln>
        </p:spPr>
        <p:txBody>
          <a:bodyPr>
            <a:spAutoFit/>
          </a:bodyPr>
          <a:lstStyle/>
          <a:p>
            <a:pPr>
              <a:defRPr/>
            </a:pPr>
            <a:r>
              <a:rPr kumimoji="0" lang="zh-TW" altLang="en-US" sz="4400" dirty="0">
                <a:solidFill>
                  <a:srgbClr val="FFFF00"/>
                </a:solidFill>
                <a:effectLst>
                  <a:outerShdw blurRad="38100" dist="38100" dir="2700000" algn="tl">
                    <a:srgbClr val="000000">
                      <a:alpha val="43137"/>
                    </a:srgbClr>
                  </a:outerShdw>
                </a:effectLst>
                <a:latin typeface="標楷體" pitchFamily="65" charset="-120"/>
                <a:ea typeface="標楷體" pitchFamily="65" charset="-120"/>
              </a:rPr>
              <a:t>親愛的老師您好</a:t>
            </a:r>
          </a:p>
        </p:txBody>
      </p:sp>
      <p:sp>
        <p:nvSpPr>
          <p:cNvPr id="20" name="矩形 19"/>
          <p:cNvSpPr/>
          <p:nvPr/>
        </p:nvSpPr>
        <p:spPr>
          <a:xfrm>
            <a:off x="0" y="2428875"/>
            <a:ext cx="8929688" cy="2528888"/>
          </a:xfrm>
          <a:prstGeom prst="rect">
            <a:avLst/>
          </a:prstGeom>
        </p:spPr>
        <p:txBody>
          <a:bodyPr>
            <a:spAutoFit/>
          </a:bodyPr>
          <a:lstStyle/>
          <a:p>
            <a:pPr>
              <a:defRPr/>
            </a:pPr>
            <a:r>
              <a:rPr lang="zh-TW" altLang="en-US" sz="2400" dirty="0">
                <a:solidFill>
                  <a:srgbClr val="0070C0"/>
                </a:solidFill>
                <a:ea typeface="標楷體" pitchFamily="65" charset="-120"/>
              </a:rPr>
              <a:t>感謝您選用本書作為授課教材，博碩文化準備本書精選簡報檔，特別摘錄重點提供給您授課專用。</a:t>
            </a:r>
            <a:endParaRPr lang="en-US" altLang="zh-TW" sz="2400" dirty="0">
              <a:solidFill>
                <a:srgbClr val="0070C0"/>
              </a:solidFill>
              <a:latin typeface="標楷體" pitchFamily="65" charset="-120"/>
              <a:ea typeface="標楷體" pitchFamily="65" charset="-120"/>
            </a:endParaRPr>
          </a:p>
          <a:p>
            <a:pPr>
              <a:defRPr/>
            </a:pPr>
            <a:endParaRPr lang="en-US" altLang="zh-TW" sz="800" dirty="0">
              <a:solidFill>
                <a:srgbClr val="FF0000"/>
              </a:solidFill>
              <a:latin typeface="標楷體" pitchFamily="65" charset="-120"/>
              <a:ea typeface="標楷體" pitchFamily="65" charset="-120"/>
            </a:endParaRPr>
          </a:p>
          <a:p>
            <a:pPr>
              <a:defRPr/>
            </a:pPr>
            <a:r>
              <a:rPr lang="zh-TW" altLang="en-US" sz="2400" dirty="0">
                <a:solidFill>
                  <a:srgbClr val="FF0000"/>
                </a:solidFill>
                <a:latin typeface="標楷體" pitchFamily="65" charset="-120"/>
                <a:ea typeface="標楷體" pitchFamily="65" charset="-120"/>
              </a:rPr>
              <a:t>說明：</a:t>
            </a:r>
            <a:endParaRPr lang="en-US" altLang="zh-TW" sz="2400" dirty="0">
              <a:solidFill>
                <a:srgbClr val="FF00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1</a:t>
            </a:r>
            <a:r>
              <a:rPr lang="zh-TW" altLang="en-US" sz="2000" dirty="0">
                <a:solidFill>
                  <a:srgbClr val="006600"/>
                </a:solidFill>
                <a:latin typeface="標楷體" pitchFamily="65" charset="-120"/>
                <a:ea typeface="標楷體" pitchFamily="65" charset="-120"/>
              </a:rPr>
              <a:t>、本教具為非賣品，不得作為商業之用。</a:t>
            </a:r>
          </a:p>
          <a:p>
            <a:pPr>
              <a:defRPr/>
            </a:pPr>
            <a:r>
              <a:rPr lang="en-US" altLang="zh-TW" sz="2000" dirty="0">
                <a:solidFill>
                  <a:srgbClr val="006600"/>
                </a:solidFill>
                <a:latin typeface="標楷體" pitchFamily="65" charset="-120"/>
                <a:ea typeface="標楷體" pitchFamily="65" charset="-120"/>
              </a:rPr>
              <a:t>2</a:t>
            </a:r>
            <a:r>
              <a:rPr lang="zh-TW" altLang="en-US" sz="2000" dirty="0">
                <a:solidFill>
                  <a:srgbClr val="006600"/>
                </a:solidFill>
                <a:latin typeface="標楷體" pitchFamily="65" charset="-120"/>
                <a:ea typeface="標楷體" pitchFamily="65" charset="-120"/>
              </a:rPr>
              <a:t>、本教具僅授權使用原著作為授課教材之教師作為教學或研究等學術用途。</a:t>
            </a:r>
          </a:p>
          <a:p>
            <a:pPr>
              <a:defRPr/>
            </a:pPr>
            <a:r>
              <a:rPr lang="en-US" altLang="zh-TW" sz="2000" dirty="0">
                <a:solidFill>
                  <a:srgbClr val="006600"/>
                </a:solidFill>
                <a:latin typeface="標楷體" pitchFamily="65" charset="-120"/>
                <a:ea typeface="標楷體" pitchFamily="65" charset="-120"/>
              </a:rPr>
              <a:t>3</a:t>
            </a:r>
            <a:r>
              <a:rPr lang="zh-TW" altLang="en-US" sz="2000" dirty="0">
                <a:solidFill>
                  <a:srgbClr val="006600"/>
                </a:solidFill>
                <a:latin typeface="標楷體" pitchFamily="65" charset="-120"/>
                <a:ea typeface="標楷體" pitchFamily="65" charset="-120"/>
              </a:rPr>
              <a:t>、本教具未授權提供學生任何拷貝、影印、引用、翻印等行為。</a:t>
            </a:r>
            <a:endParaRPr lang="en-US" altLang="zh-TW" sz="2000" dirty="0">
              <a:solidFill>
                <a:srgbClr val="006600"/>
              </a:solidFill>
              <a:latin typeface="標楷體" pitchFamily="65" charset="-120"/>
              <a:ea typeface="標楷體" pitchFamily="65" charset="-120"/>
            </a:endParaRPr>
          </a:p>
          <a:p>
            <a:pPr>
              <a:defRPr/>
            </a:pPr>
            <a:r>
              <a:rPr lang="en-US" altLang="zh-TW" sz="2000" dirty="0">
                <a:solidFill>
                  <a:srgbClr val="006600"/>
                </a:solidFill>
                <a:latin typeface="標楷體" pitchFamily="65" charset="-120"/>
                <a:ea typeface="標楷體" pitchFamily="65" charset="-120"/>
              </a:rPr>
              <a:t>4</a:t>
            </a:r>
            <a:r>
              <a:rPr lang="zh-TW" altLang="en-US" sz="2000" dirty="0">
                <a:solidFill>
                  <a:srgbClr val="006600"/>
                </a:solidFill>
                <a:latin typeface="標楷體" pitchFamily="65" charset="-120"/>
                <a:ea typeface="標楷體" pitchFamily="65" charset="-120"/>
              </a:rPr>
              <a:t>、教師若需申請網站或內容授權，可透過您的博碩業務協助處理，謝謝。</a:t>
            </a:r>
            <a:endParaRPr lang="en-US" altLang="zh-TW" sz="2000" dirty="0">
              <a:solidFill>
                <a:srgbClr val="0066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7172" name="Rectangle 23"/>
          <p:cNvSpPr>
            <a:spLocks noChangeArrowheads="1"/>
          </p:cNvSpPr>
          <p:nvPr/>
        </p:nvSpPr>
        <p:spPr bwMode="auto">
          <a:xfrm>
            <a:off x="71438" y="5000625"/>
            <a:ext cx="7227887" cy="1609725"/>
          </a:xfrm>
          <a:prstGeom prst="rect">
            <a:avLst/>
          </a:prstGeom>
          <a:noFill/>
          <a:ln w="9525">
            <a:noFill/>
            <a:miter lim="800000"/>
            <a:headEnd/>
            <a:tailEnd/>
          </a:ln>
        </p:spPr>
        <p:txBody>
          <a:bodyPr/>
          <a:lstStyle/>
          <a:p>
            <a:pPr>
              <a:spcBef>
                <a:spcPct val="20000"/>
              </a:spcBef>
            </a:pPr>
            <a:r>
              <a:rPr lang="zh-TW" altLang="en-US" sz="2400">
                <a:solidFill>
                  <a:srgbClr val="FF0000"/>
                </a:solidFill>
                <a:latin typeface="標楷體" pitchFamily="65" charset="-120"/>
                <a:ea typeface="標楷體" pitchFamily="65" charset="-120"/>
              </a:rPr>
              <a:t>博碩文化：</a:t>
            </a:r>
            <a:endParaRPr lang="en-US" altLang="zh-TW" sz="2400">
              <a:solidFill>
                <a:srgbClr val="FF0000"/>
              </a:solidFill>
              <a:latin typeface="標楷體" pitchFamily="65" charset="-120"/>
              <a:ea typeface="標楷體" pitchFamily="65" charset="-120"/>
            </a:endParaRPr>
          </a:p>
          <a:p>
            <a:pPr>
              <a:spcBef>
                <a:spcPct val="20000"/>
              </a:spcBef>
            </a:pPr>
            <a:r>
              <a:rPr lang="zh-TW" altLang="en-US" sz="1600">
                <a:latin typeface="微軟正黑體" pitchFamily="34" charset="-120"/>
                <a:ea typeface="微軟正黑體" pitchFamily="34" charset="-120"/>
              </a:rPr>
              <a:t>總公司：台北縣汐止市新台五路一段</a:t>
            </a:r>
            <a:r>
              <a:rPr lang="en-US" altLang="zh-TW" sz="1600">
                <a:latin typeface="微軟正黑體" pitchFamily="34" charset="-120"/>
                <a:ea typeface="微軟正黑體" pitchFamily="34" charset="-120"/>
              </a:rPr>
              <a:t>112</a:t>
            </a:r>
            <a:r>
              <a:rPr lang="zh-TW" altLang="en-US" sz="1600">
                <a:latin typeface="微軟正黑體" pitchFamily="34" charset="-120"/>
                <a:ea typeface="微軟正黑體" pitchFamily="34" charset="-120"/>
              </a:rPr>
              <a:t>號</a:t>
            </a:r>
            <a:r>
              <a:rPr lang="en-US" altLang="zh-TW" sz="1600">
                <a:latin typeface="微軟正黑體" pitchFamily="34" charset="-120"/>
                <a:ea typeface="微軟正黑體" pitchFamily="34" charset="-120"/>
              </a:rPr>
              <a:t>10</a:t>
            </a:r>
            <a:r>
              <a:rPr lang="zh-TW" altLang="en-US" sz="1600">
                <a:latin typeface="微軟正黑體" pitchFamily="34" charset="-120"/>
                <a:ea typeface="微軟正黑體" pitchFamily="34" charset="-120"/>
              </a:rPr>
              <a:t>樓</a:t>
            </a:r>
            <a:r>
              <a:rPr lang="en-US" altLang="zh-TW" sz="1600">
                <a:latin typeface="微軟正黑體" pitchFamily="34" charset="-120"/>
                <a:ea typeface="微軟正黑體" pitchFamily="34" charset="-120"/>
              </a:rPr>
              <a:t>A</a:t>
            </a:r>
            <a:r>
              <a:rPr lang="zh-TW" altLang="en-US" sz="1600">
                <a:latin typeface="微軟正黑體" pitchFamily="34" charset="-120"/>
                <a:ea typeface="微軟正黑體" pitchFamily="34" charset="-120"/>
              </a:rPr>
              <a:t>棟</a:t>
            </a:r>
            <a:endParaRPr lang="en-US" altLang="zh-TW" sz="1600">
              <a:latin typeface="微軟正黑體" pitchFamily="34" charset="-120"/>
              <a:ea typeface="微軟正黑體" pitchFamily="34" charset="-120"/>
            </a:endParaRPr>
          </a:p>
          <a:p>
            <a:pPr>
              <a:spcBef>
                <a:spcPct val="20000"/>
              </a:spcBef>
            </a:pPr>
            <a:r>
              <a:rPr lang="zh-TW" altLang="en-US" sz="1600">
                <a:latin typeface="微軟正黑體" pitchFamily="34" charset="-120"/>
                <a:ea typeface="微軟正黑體" pitchFamily="34" charset="-120"/>
              </a:rPr>
              <a:t>電話：</a:t>
            </a:r>
            <a:r>
              <a:rPr lang="en-US" altLang="zh-TW" sz="1600">
                <a:latin typeface="微軟正黑體" pitchFamily="34" charset="-120"/>
                <a:ea typeface="微軟正黑體" pitchFamily="34" charset="-120"/>
              </a:rPr>
              <a:t>(02) 2696-2869 </a:t>
            </a:r>
            <a:r>
              <a:rPr lang="zh-TW" altLang="en-US" sz="1600">
                <a:latin typeface="微軟正黑體" pitchFamily="34" charset="-120"/>
                <a:ea typeface="微軟正黑體" pitchFamily="34" charset="-120"/>
              </a:rPr>
              <a:t>分機 </a:t>
            </a:r>
            <a:r>
              <a:rPr lang="en-US" altLang="zh-TW" sz="1600">
                <a:latin typeface="微軟正黑體" pitchFamily="34" charset="-120"/>
                <a:ea typeface="微軟正黑體" pitchFamily="34" charset="-120"/>
              </a:rPr>
              <a:t>313   </a:t>
            </a:r>
            <a:r>
              <a:rPr lang="zh-TW" altLang="en-US" sz="1600">
                <a:latin typeface="微軟正黑體" pitchFamily="34" charset="-120"/>
                <a:ea typeface="微軟正黑體" pitchFamily="34" charset="-120"/>
              </a:rPr>
              <a:t>傳真：</a:t>
            </a:r>
            <a:r>
              <a:rPr lang="en-US" altLang="zh-TW" sz="1600">
                <a:latin typeface="微軟正黑體" pitchFamily="34" charset="-120"/>
                <a:ea typeface="微軟正黑體" pitchFamily="34" charset="-120"/>
              </a:rPr>
              <a:t>(02) 2696-2867</a:t>
            </a:r>
          </a:p>
          <a:p>
            <a:pPr>
              <a:spcBef>
                <a:spcPct val="20000"/>
              </a:spcBef>
            </a:pPr>
            <a:r>
              <a:rPr lang="zh-TW" altLang="en-US" sz="1600" u="sng">
                <a:solidFill>
                  <a:srgbClr val="66FF33"/>
                </a:solidFill>
                <a:latin typeface="微軟正黑體" pitchFamily="34" charset="-120"/>
                <a:ea typeface="微軟正黑體" pitchFamily="34" charset="-120"/>
                <a:hlinkClick r:id="rId3"/>
              </a:rPr>
              <a:t>網址：</a:t>
            </a:r>
            <a:r>
              <a:rPr lang="en-US" altLang="zh-TW" sz="1600">
                <a:solidFill>
                  <a:srgbClr val="66FF33"/>
                </a:solidFill>
                <a:latin typeface="微軟正黑體" pitchFamily="34" charset="-120"/>
                <a:ea typeface="微軟正黑體" pitchFamily="34" charset="-120"/>
                <a:hlinkClick r:id="rId3"/>
              </a:rPr>
              <a:t>www.drmaster.com.tw</a:t>
            </a:r>
            <a:r>
              <a:rPr lang="en-US" altLang="zh-TW" sz="1600">
                <a:solidFill>
                  <a:srgbClr val="66FF33"/>
                </a:solidFill>
                <a:latin typeface="微軟正黑體" pitchFamily="34" charset="-120"/>
                <a:ea typeface="微軟正黑體" pitchFamily="34" charset="-120"/>
              </a:rPr>
              <a:t>       </a:t>
            </a:r>
            <a:r>
              <a:rPr lang="zh-TW" altLang="en-US" sz="1600">
                <a:latin typeface="微軟正黑體" pitchFamily="34" charset="-120"/>
                <a:ea typeface="微軟正黑體" pitchFamily="34" charset="-120"/>
                <a:hlinkClick r:id="rId4"/>
              </a:rPr>
              <a:t>客服信箱：</a:t>
            </a:r>
            <a:r>
              <a:rPr lang="en-US" altLang="zh-TW" sz="1600">
                <a:latin typeface="微軟正黑體" pitchFamily="34" charset="-120"/>
                <a:ea typeface="微軟正黑體" pitchFamily="34" charset="-120"/>
                <a:hlinkClick r:id="rId4"/>
              </a:rPr>
              <a:t>school@drmaster.com.tw</a:t>
            </a:r>
            <a:endParaRPr lang="en-US" altLang="zh-TW" sz="1600">
              <a:latin typeface="微軟正黑體" pitchFamily="34" charset="-120"/>
              <a:ea typeface="微軟正黑體" pitchFamily="34" charset="-120"/>
            </a:endParaRPr>
          </a:p>
          <a:p>
            <a:pPr>
              <a:spcBef>
                <a:spcPct val="20000"/>
              </a:spcBef>
            </a:pPr>
            <a:r>
              <a:rPr lang="zh-TW" altLang="en-US" sz="1600" u="sng">
                <a:latin typeface="微軟正黑體" pitchFamily="34" charset="-120"/>
                <a:ea typeface="微軟正黑體" pitchFamily="34" charset="-120"/>
              </a:rPr>
              <a:t>出書提案信箱 </a:t>
            </a:r>
            <a:r>
              <a:rPr lang="en-US" altLang="zh-TW" sz="1600" u="sng">
                <a:latin typeface="微軟正黑體" pitchFamily="34" charset="-120"/>
                <a:ea typeface="微軟正黑體" pitchFamily="34" charset="-120"/>
              </a:rPr>
              <a:t>schoolbook@drmaster.com.tw</a:t>
            </a:r>
            <a:endParaRPr lang="en-US" altLang="zh-TW" sz="1600">
              <a:latin typeface="微軟正黑體" pitchFamily="34" charset="-120"/>
              <a:ea typeface="微軟正黑體" pitchFamily="34" charset="-120"/>
            </a:endParaRPr>
          </a:p>
        </p:txBody>
      </p:sp>
      <p:pic>
        <p:nvPicPr>
          <p:cNvPr id="7173" name="Picture 7" descr="D:\PPT\Logo\深色直右商標.gif"/>
          <p:cNvPicPr>
            <a:picLocks noChangeAspect="1" noChangeArrowheads="1"/>
          </p:cNvPicPr>
          <p:nvPr/>
        </p:nvPicPr>
        <p:blipFill>
          <a:blip r:embed="rId5" cstate="print"/>
          <a:srcRect/>
          <a:stretch>
            <a:fillRect/>
          </a:stretch>
        </p:blipFill>
        <p:spPr bwMode="auto">
          <a:xfrm>
            <a:off x="7429500" y="6215063"/>
            <a:ext cx="1428750" cy="481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2987873" y="1628775"/>
            <a:ext cx="3024287" cy="647700"/>
          </a:xfrm>
          <a:prstGeom prst="rect">
            <a:avLst/>
          </a:prstGeom>
          <a:noFill/>
          <a:ln>
            <a:miter lim="800000"/>
            <a:headEnd/>
            <a:tailEnd/>
          </a:ln>
        </p:spPr>
        <p:txBody>
          <a:bodyPr/>
          <a:lstStyle/>
          <a:p>
            <a:r>
              <a:rPr lang="zh-TW" altLang="en-US" dirty="0" smtClean="0"/>
              <a:t>十二</a:t>
            </a:r>
            <a:r>
              <a:rPr lang="zh-TW" altLang="en-US" dirty="0" smtClean="0"/>
              <a:t>項原則</a:t>
            </a:r>
            <a:endParaRPr lang="zh-TW" altLang="en-US" dirty="0" smtClean="0"/>
          </a:p>
        </p:txBody>
      </p:sp>
      <p:sp>
        <p:nvSpPr>
          <p:cNvPr id="12291" name="Rectangle 3"/>
          <p:cNvSpPr>
            <a:spLocks noGrp="1" noChangeArrowheads="1"/>
          </p:cNvSpPr>
          <p:nvPr>
            <p:ph type="body" idx="4294967295"/>
          </p:nvPr>
        </p:nvSpPr>
        <p:spPr bwMode="auto">
          <a:xfrm>
            <a:off x="457200" y="2708275"/>
            <a:ext cx="8229600" cy="3417888"/>
          </a:xfrm>
          <a:prstGeom prst="rect">
            <a:avLst/>
          </a:prstGeom>
          <a:noFill/>
          <a:ln>
            <a:miter lim="800000"/>
            <a:headEnd/>
            <a:tailEnd/>
          </a:ln>
        </p:spPr>
        <p:txBody>
          <a:bodyPr/>
          <a:lstStyle/>
          <a:p>
            <a:pPr lvl="0"/>
            <a:r>
              <a:rPr lang="zh-TW" altLang="zh-TW" sz="2000" dirty="0" smtClean="0"/>
              <a:t>開發</a:t>
            </a:r>
            <a:r>
              <a:rPr lang="zh-TW" altLang="zh-TW" sz="2000" dirty="0" smtClean="0"/>
              <a:t>進度的衡量方式，主要看開發出了多少可用的軟體。</a:t>
            </a:r>
          </a:p>
          <a:p>
            <a:pPr lvl="0"/>
            <a:r>
              <a:rPr lang="zh-TW" altLang="zh-TW" sz="2000" dirty="0" smtClean="0"/>
              <a:t>敏捷式流程著重持續開發，贊助人、開發團隊、及客戶必須要能維持相同的步調。</a:t>
            </a:r>
          </a:p>
          <a:p>
            <a:pPr lvl="0"/>
            <a:r>
              <a:rPr lang="zh-TW" altLang="zh-TW" sz="2000" dirty="0" smtClean="0"/>
              <a:t>持續關注在卓越的技術及優越的設計上，以強化敏捷度。</a:t>
            </a:r>
          </a:p>
          <a:p>
            <a:pPr lvl="0"/>
            <a:r>
              <a:rPr lang="zh-TW" altLang="zh-TW" sz="2000" dirty="0" smtClean="0"/>
              <a:t>簡化是必須的 </a:t>
            </a:r>
            <a:r>
              <a:rPr lang="en-US" altLang="zh-TW" sz="2000" dirty="0" smtClean="0"/>
              <a:t>– </a:t>
            </a:r>
            <a:r>
              <a:rPr lang="zh-TW" altLang="zh-TW" sz="2000" dirty="0" smtClean="0"/>
              <a:t>所謂簡化是將不需要的工作盡量找出而後刪除。</a:t>
            </a:r>
          </a:p>
          <a:p>
            <a:pPr lvl="0"/>
            <a:r>
              <a:rPr lang="zh-TW" altLang="zh-TW" sz="2000" dirty="0" smtClean="0"/>
              <a:t>自我組織的開發團隊會產出最佳的架構、最適當的需求、以及最好的設計成果。</a:t>
            </a:r>
          </a:p>
          <a:p>
            <a:pPr lvl="0"/>
            <a:r>
              <a:rPr lang="zh-TW" altLang="zh-TW" sz="2000" dirty="0" smtClean="0"/>
              <a:t>開發團隊會定期自我檢討如何能更有效率，然後調整自己的行為做法。</a:t>
            </a:r>
            <a:endParaRPr lang="zh-TW" altLang="zh-TW"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419872" y="1628775"/>
            <a:ext cx="2088232" cy="647700"/>
          </a:xfrm>
          <a:prstGeom prst="rect">
            <a:avLst/>
          </a:prstGeom>
          <a:noFill/>
          <a:ln>
            <a:miter lim="800000"/>
            <a:headEnd/>
            <a:tailEnd/>
          </a:ln>
        </p:spPr>
        <p:txBody>
          <a:bodyPr/>
          <a:lstStyle/>
          <a:p>
            <a:r>
              <a:rPr kumimoji="1" lang="zh-TW" altLang="en-US" sz="3200" dirty="0" smtClean="0"/>
              <a:t>組織變革</a:t>
            </a:r>
            <a:endParaRPr kumimoji="1" lang="zh-TW" altLang="en-US" sz="3200" dirty="0" smtClean="0"/>
          </a:p>
        </p:txBody>
      </p:sp>
      <p:sp>
        <p:nvSpPr>
          <p:cNvPr id="11267" name="Rectangle 3"/>
          <p:cNvSpPr>
            <a:spLocks noGrp="1" noChangeArrowheads="1"/>
          </p:cNvSpPr>
          <p:nvPr>
            <p:ph type="body" idx="4294967295"/>
          </p:nvPr>
        </p:nvSpPr>
        <p:spPr bwMode="auto">
          <a:xfrm>
            <a:off x="251520" y="2564904"/>
            <a:ext cx="8147248" cy="1080120"/>
          </a:xfrm>
          <a:prstGeom prst="rect">
            <a:avLst/>
          </a:prstGeom>
          <a:noFill/>
          <a:ln>
            <a:miter lim="800000"/>
            <a:headEnd/>
            <a:tailEnd/>
          </a:ln>
        </p:spPr>
        <p:txBody>
          <a:bodyPr/>
          <a:lstStyle/>
          <a:p>
            <a:pPr>
              <a:buNone/>
            </a:pPr>
            <a:r>
              <a:rPr lang="en-US" altLang="zh-TW" dirty="0" smtClean="0"/>
              <a:t>	</a:t>
            </a:r>
            <a:r>
              <a:rPr lang="zh-TW" altLang="zh-TW" sz="2800" dirty="0" smtClean="0"/>
              <a:t>推動敏捷式專案</a:t>
            </a:r>
            <a:r>
              <a:rPr lang="zh-TW" altLang="zh-TW" sz="2800" dirty="0" smtClean="0"/>
              <a:t>管理是一</a:t>
            </a:r>
            <a:r>
              <a:rPr lang="zh-TW" altLang="en-US" sz="2800" dirty="0" smtClean="0"/>
              <a:t>件</a:t>
            </a:r>
            <a:r>
              <a:rPr lang="zh-TW" altLang="zh-TW" sz="2800" dirty="0" smtClean="0"/>
              <a:t>組織</a:t>
            </a:r>
            <a:r>
              <a:rPr lang="zh-TW" altLang="zh-TW" sz="2800" dirty="0" smtClean="0"/>
              <a:t>變革</a:t>
            </a:r>
            <a:r>
              <a:rPr lang="en-US" altLang="zh-TW" sz="2800" dirty="0" smtClean="0"/>
              <a:t>(Organization Change)</a:t>
            </a:r>
            <a:endParaRPr lang="en-US" altLang="zh-TW" sz="2800" dirty="0" smtClean="0"/>
          </a:p>
          <a:p>
            <a:pPr>
              <a:buNone/>
            </a:pPr>
            <a:endParaRPr lang="zh-TW" altLang="en-US" sz="2800" dirty="0" smtClean="0"/>
          </a:p>
        </p:txBody>
      </p:sp>
      <p:pic>
        <p:nvPicPr>
          <p:cNvPr id="3074" name="Picture 2" descr="16_MO31401_CH12-圖12"/>
          <p:cNvPicPr>
            <a:picLocks noChangeAspect="1" noChangeArrowheads="1"/>
          </p:cNvPicPr>
          <p:nvPr/>
        </p:nvPicPr>
        <p:blipFill>
          <a:blip r:embed="rId3" cstate="print"/>
          <a:srcRect/>
          <a:stretch>
            <a:fillRect/>
          </a:stretch>
        </p:blipFill>
        <p:spPr bwMode="auto">
          <a:xfrm>
            <a:off x="2051720" y="3861048"/>
            <a:ext cx="5230661"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2843808" y="1628775"/>
            <a:ext cx="3096344" cy="647700"/>
          </a:xfrm>
          <a:prstGeom prst="rect">
            <a:avLst/>
          </a:prstGeom>
          <a:noFill/>
          <a:ln>
            <a:miter lim="800000"/>
            <a:headEnd/>
            <a:tailEnd/>
          </a:ln>
        </p:spPr>
        <p:txBody>
          <a:bodyPr/>
          <a:lstStyle/>
          <a:p>
            <a:r>
              <a:rPr kumimoji="1" lang="zh-TW" altLang="en-US" sz="3200" dirty="0" smtClean="0"/>
              <a:t>敏捷式團隊角色</a:t>
            </a:r>
            <a:endParaRPr kumimoji="1" lang="zh-TW" altLang="en-US" sz="3200" dirty="0" smtClean="0"/>
          </a:p>
        </p:txBody>
      </p:sp>
      <p:sp>
        <p:nvSpPr>
          <p:cNvPr id="11267" name="Rectangle 3"/>
          <p:cNvSpPr>
            <a:spLocks noGrp="1" noChangeArrowheads="1"/>
          </p:cNvSpPr>
          <p:nvPr>
            <p:ph type="body" idx="4294967295"/>
          </p:nvPr>
        </p:nvSpPr>
        <p:spPr bwMode="auto">
          <a:xfrm>
            <a:off x="251520" y="2564904"/>
            <a:ext cx="8147248" cy="1944216"/>
          </a:xfrm>
          <a:prstGeom prst="rect">
            <a:avLst/>
          </a:prstGeom>
          <a:noFill/>
          <a:ln>
            <a:miter lim="800000"/>
            <a:headEnd/>
            <a:tailEnd/>
          </a:ln>
        </p:spPr>
        <p:txBody>
          <a:bodyPr/>
          <a:lstStyle/>
          <a:p>
            <a:pPr>
              <a:buNone/>
            </a:pPr>
            <a:r>
              <a:rPr lang="zh-TW" altLang="zh-TW" sz="2800" dirty="0" smtClean="0"/>
              <a:t>產品</a:t>
            </a:r>
            <a:r>
              <a:rPr lang="zh-TW" altLang="zh-TW" sz="2800" dirty="0" smtClean="0"/>
              <a:t>負責人</a:t>
            </a:r>
            <a:r>
              <a:rPr lang="en-US" altLang="zh-TW" sz="2800" dirty="0" smtClean="0"/>
              <a:t>(PO</a:t>
            </a:r>
            <a:r>
              <a:rPr lang="zh-TW" altLang="zh-TW" sz="2800" dirty="0" smtClean="0"/>
              <a:t>：</a:t>
            </a:r>
            <a:r>
              <a:rPr lang="en-US" altLang="zh-TW" sz="2800" dirty="0" smtClean="0"/>
              <a:t>Product Owner</a:t>
            </a:r>
            <a:r>
              <a:rPr lang="en-US" altLang="zh-TW" sz="2800" dirty="0" smtClean="0"/>
              <a:t>)</a:t>
            </a:r>
            <a:endParaRPr lang="en-US" altLang="zh-TW" sz="2800" dirty="0" smtClean="0"/>
          </a:p>
          <a:p>
            <a:pPr>
              <a:buNone/>
            </a:pPr>
            <a:r>
              <a:rPr lang="zh-TW" altLang="zh-TW" sz="2800" dirty="0" smtClean="0"/>
              <a:t>團隊</a:t>
            </a:r>
            <a:r>
              <a:rPr lang="zh-TW" altLang="zh-TW" sz="2800" dirty="0" smtClean="0"/>
              <a:t>主持人</a:t>
            </a:r>
            <a:r>
              <a:rPr lang="en-US" altLang="zh-TW" sz="2800" dirty="0" smtClean="0"/>
              <a:t>(Team Facilitator</a:t>
            </a:r>
            <a:r>
              <a:rPr lang="en-US" altLang="zh-TW" sz="2800" dirty="0" smtClean="0"/>
              <a:t>)</a:t>
            </a:r>
          </a:p>
          <a:p>
            <a:pPr>
              <a:buNone/>
            </a:pPr>
            <a:r>
              <a:rPr lang="zh-TW" altLang="zh-TW" sz="2800" dirty="0" smtClean="0"/>
              <a:t>團隊</a:t>
            </a:r>
            <a:r>
              <a:rPr lang="zh-TW" altLang="zh-TW" sz="2800" dirty="0" smtClean="0"/>
              <a:t>成員</a:t>
            </a:r>
            <a:r>
              <a:rPr lang="en-US" altLang="zh-TW" sz="2800" dirty="0" smtClean="0"/>
              <a:t>(Team Member)</a:t>
            </a:r>
            <a:endParaRPr lang="zh-TW" alt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275856" y="1628775"/>
            <a:ext cx="2592288" cy="647700"/>
          </a:xfrm>
          <a:prstGeom prst="rect">
            <a:avLst/>
          </a:prstGeom>
          <a:noFill/>
          <a:ln>
            <a:miter lim="800000"/>
            <a:headEnd/>
            <a:tailEnd/>
          </a:ln>
        </p:spPr>
        <p:txBody>
          <a:bodyPr/>
          <a:lstStyle/>
          <a:p>
            <a:r>
              <a:rPr kumimoji="1" lang="zh-TW" altLang="en-US" sz="3200" dirty="0" smtClean="0"/>
              <a:t>待辦清單</a:t>
            </a:r>
            <a:endParaRPr kumimoji="1" lang="zh-TW" altLang="en-US" sz="3200" dirty="0" smtClean="0"/>
          </a:p>
        </p:txBody>
      </p:sp>
      <p:sp>
        <p:nvSpPr>
          <p:cNvPr id="11267" name="Rectangle 3"/>
          <p:cNvSpPr>
            <a:spLocks noGrp="1" noChangeArrowheads="1"/>
          </p:cNvSpPr>
          <p:nvPr>
            <p:ph type="body" idx="4294967295"/>
          </p:nvPr>
        </p:nvSpPr>
        <p:spPr bwMode="auto">
          <a:xfrm>
            <a:off x="251520" y="2564904"/>
            <a:ext cx="8147248" cy="3240360"/>
          </a:xfrm>
          <a:prstGeom prst="rect">
            <a:avLst/>
          </a:prstGeom>
          <a:noFill/>
          <a:ln>
            <a:miter lim="800000"/>
            <a:headEnd/>
            <a:tailEnd/>
          </a:ln>
        </p:spPr>
        <p:txBody>
          <a:bodyPr/>
          <a:lstStyle/>
          <a:p>
            <a:pPr>
              <a:buNone/>
            </a:pPr>
            <a:r>
              <a:rPr lang="en-US" altLang="zh-TW" dirty="0" smtClean="0"/>
              <a:t>	</a:t>
            </a:r>
            <a:r>
              <a:rPr lang="zh-TW" altLang="zh-TW" sz="2800" dirty="0" smtClean="0"/>
              <a:t>專案預期會產出的交付</a:t>
            </a:r>
            <a:r>
              <a:rPr lang="zh-TW" altLang="zh-TW" sz="2800" dirty="0" smtClean="0"/>
              <a:t>物件</a:t>
            </a:r>
            <a:r>
              <a:rPr lang="zh-TW" altLang="en-US" sz="2800" dirty="0" smtClean="0"/>
              <a:t>，</a:t>
            </a:r>
            <a:r>
              <a:rPr lang="zh-TW" altLang="zh-TW" sz="2800" dirty="0" smtClean="0"/>
              <a:t>常以使用者故事</a:t>
            </a:r>
            <a:r>
              <a:rPr lang="en-US" altLang="zh-TW" sz="2800" dirty="0" smtClean="0"/>
              <a:t>(User Story)</a:t>
            </a:r>
            <a:r>
              <a:rPr lang="zh-TW" altLang="zh-TW" sz="2800" dirty="0" smtClean="0"/>
              <a:t>方式</a:t>
            </a:r>
            <a:r>
              <a:rPr lang="zh-TW" altLang="zh-TW" sz="2800" dirty="0" smtClean="0"/>
              <a:t>記錄</a:t>
            </a:r>
            <a:endParaRPr lang="en-US" altLang="zh-TW" sz="2800" dirty="0" smtClean="0"/>
          </a:p>
          <a:p>
            <a:pPr>
              <a:buNone/>
            </a:pPr>
            <a:endParaRPr lang="en-US" altLang="zh-TW" sz="2800" dirty="0" smtClean="0"/>
          </a:p>
          <a:p>
            <a:pPr algn="ctr">
              <a:buNone/>
            </a:pPr>
            <a:r>
              <a:rPr lang="zh-TW" altLang="zh-TW" sz="2000" dirty="0" smtClean="0"/>
              <a:t>做為</a:t>
            </a:r>
            <a:r>
              <a:rPr lang="en-US" altLang="zh-TW" sz="2000" dirty="0" smtClean="0"/>
              <a:t>&lt;</a:t>
            </a:r>
            <a:r>
              <a:rPr lang="zh-TW" altLang="zh-TW" sz="2000" dirty="0" smtClean="0"/>
              <a:t>某種角色</a:t>
            </a:r>
            <a:r>
              <a:rPr lang="en-US" altLang="zh-TW" sz="2000" dirty="0" smtClean="0"/>
              <a:t>&gt;</a:t>
            </a:r>
            <a:endParaRPr lang="zh-TW" altLang="zh-TW" sz="2000" dirty="0" smtClean="0"/>
          </a:p>
          <a:p>
            <a:pPr algn="ctr">
              <a:buNone/>
            </a:pPr>
            <a:r>
              <a:rPr lang="zh-TW" altLang="zh-TW" sz="2000" dirty="0" smtClean="0"/>
              <a:t>我希望</a:t>
            </a:r>
            <a:r>
              <a:rPr lang="en-US" altLang="zh-TW" sz="2000" dirty="0" smtClean="0"/>
              <a:t>&lt;</a:t>
            </a:r>
            <a:r>
              <a:rPr lang="zh-TW" altLang="zh-TW" sz="2000" dirty="0" smtClean="0"/>
              <a:t>做某件事情</a:t>
            </a:r>
            <a:r>
              <a:rPr lang="en-US" altLang="zh-TW" sz="2000" dirty="0" smtClean="0"/>
              <a:t>&gt;</a:t>
            </a:r>
            <a:endParaRPr lang="zh-TW" altLang="zh-TW" sz="2000" dirty="0" smtClean="0"/>
          </a:p>
          <a:p>
            <a:pPr algn="ctr">
              <a:buNone/>
            </a:pPr>
            <a:r>
              <a:rPr lang="zh-TW" altLang="zh-TW" sz="2000" dirty="0" smtClean="0"/>
              <a:t>這樣就可以</a:t>
            </a:r>
            <a:r>
              <a:rPr lang="en-US" altLang="zh-TW" sz="2000" dirty="0" smtClean="0"/>
              <a:t>&lt;</a:t>
            </a:r>
            <a:r>
              <a:rPr lang="zh-TW" altLang="zh-TW" sz="2000" dirty="0" smtClean="0"/>
              <a:t>得到某些好處</a:t>
            </a:r>
            <a:r>
              <a:rPr lang="en-US" altLang="zh-TW" sz="2000" dirty="0" smtClean="0"/>
              <a:t>&gt;</a:t>
            </a:r>
            <a:endParaRPr lang="zh-TW" altLang="zh-TW" sz="2000" dirty="0" smtClean="0"/>
          </a:p>
          <a:p>
            <a:pPr>
              <a:buNone/>
            </a:pPr>
            <a:endParaRPr lang="en-US" altLang="zh-TW" sz="2800" dirty="0" smtClean="0"/>
          </a:p>
          <a:p>
            <a:pPr>
              <a:buNone/>
            </a:pPr>
            <a:endParaRPr lang="zh-TW" alt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059832" y="1628775"/>
            <a:ext cx="2736304" cy="647700"/>
          </a:xfrm>
          <a:prstGeom prst="rect">
            <a:avLst/>
          </a:prstGeom>
          <a:noFill/>
          <a:ln>
            <a:miter lim="800000"/>
            <a:headEnd/>
            <a:tailEnd/>
          </a:ln>
        </p:spPr>
        <p:txBody>
          <a:bodyPr/>
          <a:lstStyle/>
          <a:p>
            <a:r>
              <a:rPr kumimoji="1" lang="zh-TW" altLang="en-US" sz="3200" dirty="0" smtClean="0"/>
              <a:t>敏捷開發流程</a:t>
            </a:r>
            <a:endParaRPr kumimoji="1" lang="zh-TW" altLang="en-US" sz="3200" dirty="0" smtClean="0"/>
          </a:p>
        </p:txBody>
      </p:sp>
      <p:sp>
        <p:nvSpPr>
          <p:cNvPr id="11267" name="Rectangle 3"/>
          <p:cNvSpPr>
            <a:spLocks noGrp="1" noChangeArrowheads="1"/>
          </p:cNvSpPr>
          <p:nvPr>
            <p:ph type="body" idx="4294967295"/>
          </p:nvPr>
        </p:nvSpPr>
        <p:spPr bwMode="auto">
          <a:xfrm>
            <a:off x="251520" y="2564904"/>
            <a:ext cx="8424936" cy="1440160"/>
          </a:xfrm>
          <a:prstGeom prst="rect">
            <a:avLst/>
          </a:prstGeom>
          <a:noFill/>
          <a:ln>
            <a:miter lim="800000"/>
            <a:headEnd/>
            <a:tailEnd/>
          </a:ln>
        </p:spPr>
        <p:txBody>
          <a:bodyPr/>
          <a:lstStyle/>
          <a:p>
            <a:pPr>
              <a:buNone/>
            </a:pPr>
            <a:r>
              <a:rPr lang="en-US" altLang="zh-TW" dirty="0" smtClean="0"/>
              <a:t>	</a:t>
            </a:r>
            <a:r>
              <a:rPr lang="zh-TW" altLang="zh-TW" sz="2800" dirty="0" smtClean="0"/>
              <a:t>敏捷式有個特性，就是在一定區間內反覆</a:t>
            </a:r>
            <a:r>
              <a:rPr lang="en-US" altLang="zh-TW" sz="2800" dirty="0" smtClean="0"/>
              <a:t>(iteration)</a:t>
            </a:r>
            <a:r>
              <a:rPr lang="zh-TW" altLang="zh-TW" sz="2800" dirty="0" smtClean="0"/>
              <a:t>完成專案部分內容，整個開發</a:t>
            </a:r>
            <a:r>
              <a:rPr lang="zh-TW" altLang="zh-TW" sz="2800" dirty="0" smtClean="0"/>
              <a:t>過程切割</a:t>
            </a:r>
            <a:r>
              <a:rPr lang="zh-TW" altLang="zh-TW" sz="2800" dirty="0" smtClean="0"/>
              <a:t>成同樣長度的區間</a:t>
            </a:r>
            <a:endParaRPr lang="en-US" altLang="zh-TW" sz="2800" dirty="0" smtClean="0"/>
          </a:p>
        </p:txBody>
      </p:sp>
      <p:pic>
        <p:nvPicPr>
          <p:cNvPr id="4098" name="Picture 2" descr="16_MO31401_CH12-圖12"/>
          <p:cNvPicPr>
            <a:picLocks noChangeAspect="1" noChangeArrowheads="1"/>
          </p:cNvPicPr>
          <p:nvPr/>
        </p:nvPicPr>
        <p:blipFill>
          <a:blip r:embed="rId3" cstate="print"/>
          <a:srcRect/>
          <a:stretch>
            <a:fillRect/>
          </a:stretch>
        </p:blipFill>
        <p:spPr bwMode="auto">
          <a:xfrm>
            <a:off x="611560" y="4149080"/>
            <a:ext cx="8002280"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203848" y="1628775"/>
            <a:ext cx="2304256" cy="647700"/>
          </a:xfrm>
          <a:prstGeom prst="rect">
            <a:avLst/>
          </a:prstGeom>
          <a:noFill/>
          <a:ln>
            <a:miter lim="800000"/>
            <a:headEnd/>
            <a:tailEnd/>
          </a:ln>
        </p:spPr>
        <p:txBody>
          <a:bodyPr/>
          <a:lstStyle/>
          <a:p>
            <a:r>
              <a:rPr kumimoji="1" lang="zh-TW" altLang="en-US" sz="3200" dirty="0" smtClean="0"/>
              <a:t>估算工作量</a:t>
            </a:r>
            <a:endParaRPr kumimoji="1" lang="zh-TW" altLang="en-US" sz="3200" dirty="0" smtClean="0"/>
          </a:p>
        </p:txBody>
      </p:sp>
      <p:sp>
        <p:nvSpPr>
          <p:cNvPr id="11267" name="Rectangle 3"/>
          <p:cNvSpPr>
            <a:spLocks noGrp="1" noChangeArrowheads="1"/>
          </p:cNvSpPr>
          <p:nvPr>
            <p:ph type="body" idx="4294967295"/>
          </p:nvPr>
        </p:nvSpPr>
        <p:spPr bwMode="auto">
          <a:xfrm>
            <a:off x="251520" y="2708920"/>
            <a:ext cx="8147248" cy="3168352"/>
          </a:xfrm>
          <a:prstGeom prst="rect">
            <a:avLst/>
          </a:prstGeom>
          <a:noFill/>
          <a:ln>
            <a:miter lim="800000"/>
            <a:headEnd/>
            <a:tailEnd/>
          </a:ln>
        </p:spPr>
        <p:txBody>
          <a:bodyPr/>
          <a:lstStyle/>
          <a:p>
            <a:r>
              <a:rPr lang="zh-TW" altLang="zh-TW" sz="2800" dirty="0" smtClean="0"/>
              <a:t>採取相對難度的</a:t>
            </a:r>
            <a:r>
              <a:rPr lang="zh-TW" altLang="zh-TW" sz="2800" dirty="0" smtClean="0"/>
              <a:t>觀念</a:t>
            </a:r>
            <a:r>
              <a:rPr lang="zh-TW" altLang="en-US" sz="2800" dirty="0" smtClean="0"/>
              <a:t>，例如：故事點</a:t>
            </a:r>
            <a:r>
              <a:rPr lang="en-US" altLang="zh-TW" sz="2800" dirty="0" smtClean="0"/>
              <a:t>(story point)</a:t>
            </a:r>
          </a:p>
          <a:p>
            <a:r>
              <a:rPr lang="zh-TW" altLang="zh-TW" sz="2800" dirty="0" smtClean="0"/>
              <a:t>使用者</a:t>
            </a:r>
            <a:r>
              <a:rPr lang="zh-TW" altLang="zh-TW" sz="2800" dirty="0" smtClean="0"/>
              <a:t>故事除了</a:t>
            </a:r>
            <a:r>
              <a:rPr lang="zh-TW" altLang="zh-TW" sz="2800" dirty="0" smtClean="0"/>
              <a:t>要決定優先次序之外，還要從用戶的</a:t>
            </a:r>
            <a:r>
              <a:rPr lang="zh-TW" altLang="zh-TW" sz="2800" dirty="0" smtClean="0"/>
              <a:t>角度給予</a:t>
            </a:r>
            <a:r>
              <a:rPr lang="zh-TW" altLang="zh-TW" sz="2800" dirty="0" smtClean="0"/>
              <a:t>故事</a:t>
            </a:r>
            <a:r>
              <a:rPr lang="zh-TW" altLang="zh-TW" sz="2800" dirty="0" smtClean="0"/>
              <a:t>點</a:t>
            </a:r>
            <a:r>
              <a:rPr lang="zh-TW" altLang="en-US" sz="2800" dirty="0" smtClean="0"/>
              <a:t>代表難度</a:t>
            </a:r>
            <a:endParaRPr lang="en-US" altLang="zh-TW" sz="2800" dirty="0" smtClean="0"/>
          </a:p>
          <a:p>
            <a:r>
              <a:rPr lang="zh-TW" altLang="en-US" sz="2800" dirty="0" smtClean="0"/>
              <a:t>通常</a:t>
            </a:r>
            <a:r>
              <a:rPr lang="zh-TW" altLang="zh-TW" sz="2800" dirty="0" smtClean="0"/>
              <a:t>使用費</a:t>
            </a:r>
            <a:r>
              <a:rPr lang="zh-TW" altLang="zh-TW" sz="2800" dirty="0" smtClean="0"/>
              <a:t>氏數列</a:t>
            </a:r>
            <a:r>
              <a:rPr lang="en-US" altLang="zh-TW" sz="2800" dirty="0" smtClean="0"/>
              <a:t>(</a:t>
            </a:r>
            <a:r>
              <a:rPr lang="en-US" altLang="zh-TW" sz="2800" dirty="0" err="1" smtClean="0"/>
              <a:t>Successione</a:t>
            </a:r>
            <a:r>
              <a:rPr lang="en-US" altLang="zh-TW" sz="2800" dirty="0" smtClean="0"/>
              <a:t> </a:t>
            </a:r>
            <a:r>
              <a:rPr lang="en-US" altLang="zh-TW" sz="2800" dirty="0" err="1" smtClean="0"/>
              <a:t>di</a:t>
            </a:r>
            <a:r>
              <a:rPr lang="en-US" altLang="zh-TW" sz="2800" dirty="0" smtClean="0"/>
              <a:t> Fibonacci</a:t>
            </a:r>
            <a:r>
              <a:rPr lang="en-US" altLang="zh-TW" sz="2800" dirty="0" smtClean="0"/>
              <a:t>)</a:t>
            </a:r>
            <a:r>
              <a:rPr lang="zh-TW" altLang="en-US" sz="2800" dirty="0" smtClean="0"/>
              <a:t>估算故事難易度</a:t>
            </a:r>
            <a:endParaRPr lang="en-US" altLang="zh-TW" sz="2800" dirty="0" smtClean="0"/>
          </a:p>
          <a:p>
            <a:endParaRPr lang="zh-TW" altLang="en-US"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203848" y="1628775"/>
            <a:ext cx="2304256" cy="647700"/>
          </a:xfrm>
          <a:prstGeom prst="rect">
            <a:avLst/>
          </a:prstGeom>
          <a:noFill/>
          <a:ln>
            <a:miter lim="800000"/>
            <a:headEnd/>
            <a:tailEnd/>
          </a:ln>
        </p:spPr>
        <p:txBody>
          <a:bodyPr/>
          <a:lstStyle/>
          <a:p>
            <a:r>
              <a:rPr kumimoji="1" lang="zh-TW" altLang="en-US" sz="3200" dirty="0" smtClean="0"/>
              <a:t>敏捷</a:t>
            </a:r>
            <a:r>
              <a:rPr kumimoji="1" lang="zh-TW" altLang="en-US" sz="3200" dirty="0" smtClean="0"/>
              <a:t>式迷思</a:t>
            </a:r>
            <a:endParaRPr kumimoji="1" lang="zh-TW" altLang="en-US" sz="3200" dirty="0" smtClean="0"/>
          </a:p>
        </p:txBody>
      </p:sp>
      <p:sp>
        <p:nvSpPr>
          <p:cNvPr id="11267" name="Rectangle 3"/>
          <p:cNvSpPr>
            <a:spLocks noGrp="1" noChangeArrowheads="1"/>
          </p:cNvSpPr>
          <p:nvPr>
            <p:ph type="body" idx="4294967295"/>
          </p:nvPr>
        </p:nvSpPr>
        <p:spPr bwMode="auto">
          <a:xfrm>
            <a:off x="251520" y="2708920"/>
            <a:ext cx="8147248" cy="3168352"/>
          </a:xfrm>
          <a:prstGeom prst="rect">
            <a:avLst/>
          </a:prstGeom>
          <a:noFill/>
          <a:ln>
            <a:miter lim="800000"/>
            <a:headEnd/>
            <a:tailEnd/>
          </a:ln>
        </p:spPr>
        <p:txBody>
          <a:bodyPr/>
          <a:lstStyle/>
          <a:p>
            <a:r>
              <a:rPr lang="zh-TW" altLang="zh-TW" sz="2800" dirty="0" smtClean="0"/>
              <a:t>敏捷式不必做</a:t>
            </a:r>
            <a:r>
              <a:rPr lang="zh-TW" altLang="zh-TW" sz="2800" dirty="0" smtClean="0"/>
              <a:t>計劃</a:t>
            </a:r>
            <a:endParaRPr lang="en-US" altLang="zh-TW" sz="2800" dirty="0" smtClean="0"/>
          </a:p>
          <a:p>
            <a:r>
              <a:rPr lang="zh-TW" altLang="zh-TW" sz="2800" dirty="0" smtClean="0"/>
              <a:t>敏捷式不必寫</a:t>
            </a:r>
            <a:r>
              <a:rPr lang="zh-TW" altLang="zh-TW" sz="2800" dirty="0" smtClean="0"/>
              <a:t>文件</a:t>
            </a:r>
            <a:endParaRPr lang="en-US" altLang="zh-TW" sz="2800" dirty="0" smtClean="0"/>
          </a:p>
          <a:p>
            <a:r>
              <a:rPr lang="zh-TW" altLang="zh-TW" sz="2800" dirty="0" smtClean="0"/>
              <a:t>敏捷式比瀑布式好</a:t>
            </a:r>
            <a:r>
              <a:rPr lang="en-US" altLang="zh-TW" sz="2800" dirty="0" smtClean="0"/>
              <a:t/>
            </a:r>
            <a:br>
              <a:rPr lang="en-US" altLang="zh-TW" sz="2800" dirty="0" smtClean="0"/>
            </a:br>
            <a:endParaRPr lang="zh-TW" altLang="en-US"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內容版面配置區 1"/>
          <p:cNvSpPr>
            <a:spLocks noGrp="1"/>
          </p:cNvSpPr>
          <p:nvPr>
            <p:ph idx="1"/>
          </p:nvPr>
        </p:nvSpPr>
        <p:spPr bwMode="auto">
          <a:xfrm>
            <a:off x="285750" y="1143000"/>
            <a:ext cx="8643938" cy="5429250"/>
          </a:xfrm>
          <a:noFill/>
          <a:ln>
            <a:miter lim="800000"/>
            <a:headEnd/>
            <a:tailEnd/>
          </a:ln>
        </p:spPr>
        <p:txBody>
          <a:bodyPr vert="horz" wrap="square" lIns="91440" tIns="45720" rIns="91440" bIns="45720" numCol="1" anchor="ctr" anchorCtr="0" compatLnSpc="1">
            <a:prstTxWarp prst="textNoShape">
              <a:avLst/>
            </a:prstTxWarp>
          </a:bodyPr>
          <a:lstStyle/>
          <a:p>
            <a:pPr algn="ctr" eaLnBrk="1" hangingPunct="1">
              <a:buFontTx/>
              <a:buNone/>
            </a:pPr>
            <a:r>
              <a:rPr lang="en-US" altLang="zh-TW" sz="7200" smtClean="0">
                <a:cs typeface="Arial" charset="0"/>
              </a:rPr>
              <a:t>Q&amp;A</a:t>
            </a:r>
            <a:r>
              <a:rPr lang="zh-TW" altLang="en-US" sz="7200" smtClean="0">
                <a:cs typeface="Arial" charset="0"/>
              </a:rPr>
              <a:t>討論時間</a:t>
            </a:r>
          </a:p>
        </p:txBody>
      </p:sp>
      <p:sp>
        <p:nvSpPr>
          <p:cNvPr id="13315" name="標題 2"/>
          <p:cNvSpPr>
            <a:spLocks noGrp="1"/>
          </p:cNvSpPr>
          <p:nvPr>
            <p:ph type="title"/>
          </p:nvPr>
        </p:nvSpPr>
        <p:spPr>
          <a:xfrm>
            <a:off x="107950" y="260350"/>
            <a:ext cx="7678738" cy="766763"/>
          </a:xfrm>
          <a:noFill/>
        </p:spPr>
        <p:txBody>
          <a:bodyPr vert="horz" wrap="square" lIns="91440" tIns="45720" rIns="91440" bIns="45720" numCol="1" anchor="t" anchorCtr="0" compatLnSpc="1">
            <a:prstTxWarp prst="textNoShape">
              <a:avLst/>
            </a:prstTxWarp>
          </a:bodyPr>
          <a:lstStyle/>
          <a:p>
            <a:pPr eaLnBrk="1" hangingPunct="1"/>
            <a:r>
              <a:rPr lang="zh-TW" altLang="en-US" smtClean="0">
                <a:solidFill>
                  <a:srgbClr val="FFFF00"/>
                </a:solidFill>
                <a:cs typeface="Arial" charset="0"/>
              </a:rPr>
              <a:t>本章結束</a:t>
            </a:r>
          </a:p>
        </p:txBody>
      </p:sp>
      <p:pic>
        <p:nvPicPr>
          <p:cNvPr id="13316" name="Picture 3" descr="C:\Users\axel\Desktop\Drmaster\pic\WebIcons1_by_KenSaunders\PNG_128x128\Back.png">
            <a:hlinkClick r:id="" action="ppaction://hlinkshowjump?jump=previousslide" tooltip="前一頁"/>
          </p:cNvPr>
          <p:cNvPicPr>
            <a:picLocks noChangeAspect="1" noChangeArrowheads="1"/>
          </p:cNvPicPr>
          <p:nvPr/>
        </p:nvPicPr>
        <p:blipFill>
          <a:blip r:embed="rId3" cstate="print"/>
          <a:srcRect/>
          <a:stretch>
            <a:fillRect/>
          </a:stretch>
        </p:blipFill>
        <p:spPr bwMode="auto">
          <a:xfrm>
            <a:off x="8356600" y="642938"/>
            <a:ext cx="287338" cy="287337"/>
          </a:xfrm>
          <a:prstGeom prst="rect">
            <a:avLst/>
          </a:prstGeom>
          <a:noFill/>
          <a:ln w="9525">
            <a:noFill/>
            <a:miter lim="800000"/>
            <a:headEnd/>
            <a:tailEnd/>
          </a:ln>
        </p:spPr>
      </p:pic>
      <p:pic>
        <p:nvPicPr>
          <p:cNvPr id="13317" name="Picture 14" descr="C:\Users\axel\Desktop\Drmaster\pic\WebIcons1_by_KenSaunders\PNG_128x128\Forward.png">
            <a:hlinkClick r:id="" action="ppaction://hlinkshowjump?jump=nextslide" tooltip="下一頁"/>
          </p:cNvPr>
          <p:cNvPicPr>
            <a:picLocks noChangeAspect="1" noChangeArrowheads="1"/>
          </p:cNvPicPr>
          <p:nvPr/>
        </p:nvPicPr>
        <p:blipFill>
          <a:blip r:embed="rId4" cstate="print"/>
          <a:srcRect/>
          <a:stretch>
            <a:fillRect/>
          </a:stretch>
        </p:blipFill>
        <p:spPr bwMode="auto">
          <a:xfrm>
            <a:off x="8642350" y="642938"/>
            <a:ext cx="287338" cy="287337"/>
          </a:xfrm>
          <a:prstGeom prst="rect">
            <a:avLst/>
          </a:prstGeom>
          <a:noFill/>
          <a:ln w="9525">
            <a:noFill/>
            <a:miter lim="800000"/>
            <a:headEnd/>
            <a:tailEnd/>
          </a:ln>
        </p:spPr>
      </p:pic>
      <p:pic>
        <p:nvPicPr>
          <p:cNvPr id="13318" name="Picture 19" descr="C:\Users\axel\Desktop\Drmaster\pic\WebIcons1_by_KenSaunders\PNG_128x128\Home.png">
            <a:hlinkClick r:id="rId5" action="ppaction://hlinksldjump" tooltip="回大綱"/>
          </p:cNvPr>
          <p:cNvPicPr>
            <a:picLocks noChangeAspect="1" noChangeArrowheads="1"/>
          </p:cNvPicPr>
          <p:nvPr/>
        </p:nvPicPr>
        <p:blipFill>
          <a:blip r:embed="rId6" cstate="print"/>
          <a:srcRect/>
          <a:stretch>
            <a:fillRect/>
          </a:stretch>
        </p:blipFill>
        <p:spPr bwMode="auto">
          <a:xfrm>
            <a:off x="8070850" y="642938"/>
            <a:ext cx="287338" cy="287337"/>
          </a:xfrm>
          <a:prstGeom prst="rect">
            <a:avLst/>
          </a:prstGeom>
          <a:noFill/>
          <a:ln w="9525">
            <a:noFill/>
            <a:miter lim="800000"/>
            <a:headEnd/>
            <a:tailEnd/>
          </a:ln>
        </p:spPr>
      </p:pic>
      <p:pic>
        <p:nvPicPr>
          <p:cNvPr id="13319" name="Picture 20" descr="C:\Users\axel\Desktop\Drmaster\pic\WebIcons1_by_KenSaunders\PNG_128x128\Info.png">
            <a:hlinkClick r:id="" action="ppaction://hlinkshowjump?jump=endshow"/>
          </p:cNvPr>
          <p:cNvPicPr>
            <a:picLocks noChangeAspect="1" noChangeArrowheads="1"/>
          </p:cNvPicPr>
          <p:nvPr/>
        </p:nvPicPr>
        <p:blipFill>
          <a:blip r:embed="rId7" cstate="print"/>
          <a:srcRect/>
          <a:stretch>
            <a:fillRect/>
          </a:stretch>
        </p:blipFill>
        <p:spPr bwMode="auto">
          <a:xfrm>
            <a:off x="7785100" y="642938"/>
            <a:ext cx="287338" cy="287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43375" y="3001963"/>
            <a:ext cx="4500563" cy="641350"/>
          </a:xfrm>
          <a:prstGeom prst="rect">
            <a:avLst/>
          </a:prstGeom>
          <a:noFill/>
        </p:spPr>
        <p:txBody>
          <a:bodyPr anchor="ctr">
            <a:spAutoFit/>
          </a:bodyPr>
          <a:lstStyle/>
          <a:p>
            <a:pPr latinLnBrk="1">
              <a:defRPr/>
            </a:pPr>
            <a:r>
              <a:rPr lang="zh-TW" altLang="en-US" sz="36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rPr>
              <a:t>請老師填入姓名主講</a:t>
            </a:r>
            <a:endParaRPr lang="en-US" altLang="zh-TW" sz="2000" dirty="0">
              <a:solidFill>
                <a:srgbClr val="FFFF00"/>
              </a:solidFill>
              <a:effectLst>
                <a:outerShdw blurRad="38100" dist="38100" dir="2700000" algn="tl">
                  <a:srgbClr val="000000">
                    <a:alpha val="43137"/>
                  </a:srgbClr>
                </a:outerShdw>
              </a:effectLst>
              <a:latin typeface="標楷體" pitchFamily="65" charset="-120"/>
              <a:ea typeface="標楷體" pitchFamily="65" charset="-120"/>
              <a:cs typeface="Times New Roman" pitchFamily="18" charset="0"/>
            </a:endParaRPr>
          </a:p>
        </p:txBody>
      </p:sp>
      <p:sp>
        <p:nvSpPr>
          <p:cNvPr id="49" name="矩形 48"/>
          <p:cNvSpPr/>
          <p:nvPr/>
        </p:nvSpPr>
        <p:spPr>
          <a:xfrm>
            <a:off x="5072063" y="6072188"/>
            <a:ext cx="3214687" cy="519112"/>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2800" smtClean="0">
                <a:solidFill>
                  <a:srgbClr val="E46C0A"/>
                </a:solidFill>
                <a:effectLst>
                  <a:outerShdw blurRad="38100" dist="38100" dir="2700000" algn="tl">
                    <a:srgbClr val="000000"/>
                  </a:outerShdw>
                </a:effectLst>
                <a:latin typeface="標楷體" pitchFamily="65" charset="-120"/>
                <a:ea typeface="標楷體" pitchFamily="65" charset="-120"/>
                <a:cs typeface="Times New Roman" pitchFamily="18" charset="0"/>
              </a:rPr>
              <a:t>博碩文化出版發行</a:t>
            </a:r>
            <a:endParaRPr lang="zh-TW" altLang="en-US" sz="2800" smtClean="0">
              <a:solidFill>
                <a:srgbClr val="E46C0A"/>
              </a:solidFill>
              <a:ea typeface="標楷體" pitchFamily="65" charset="-120"/>
              <a:cs typeface="Times New Roman" pitchFamily="18" charset="0"/>
            </a:endParaRPr>
          </a:p>
        </p:txBody>
      </p:sp>
      <p:pic>
        <p:nvPicPr>
          <p:cNvPr id="8196" name="圖片 11" descr="NEW封面商標黑色01 [轉換].tif"/>
          <p:cNvPicPr>
            <a:picLocks noChangeAspect="1"/>
          </p:cNvPicPr>
          <p:nvPr/>
        </p:nvPicPr>
        <p:blipFill>
          <a:blip r:embed="rId3" cstate="print"/>
          <a:srcRect/>
          <a:stretch>
            <a:fillRect/>
          </a:stretch>
        </p:blipFill>
        <p:spPr bwMode="auto">
          <a:xfrm>
            <a:off x="8358188" y="6072188"/>
            <a:ext cx="469900" cy="576262"/>
          </a:xfrm>
          <a:prstGeom prst="rect">
            <a:avLst/>
          </a:prstGeom>
          <a:noFill/>
          <a:ln w="9525">
            <a:noFill/>
            <a:miter lim="800000"/>
            <a:headEnd/>
            <a:tailEnd/>
          </a:ln>
        </p:spPr>
      </p:pic>
      <p:sp>
        <p:nvSpPr>
          <p:cNvPr id="51" name="矩形 50"/>
          <p:cNvSpPr>
            <a:spLocks noChangeArrowheads="1"/>
          </p:cNvSpPr>
          <p:nvPr/>
        </p:nvSpPr>
        <p:spPr bwMode="auto">
          <a:xfrm>
            <a:off x="4000500" y="4214813"/>
            <a:ext cx="445928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課本：</a:t>
            </a:r>
          </a:p>
          <a:p>
            <a:pPr eaLnBrk="1" hangingPunct="1">
              <a:defRPr/>
            </a:pP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學會專案管理的</a:t>
            </a:r>
            <a:r>
              <a:rPr lang="en-US" altLang="zh-TW"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12</a:t>
            </a:r>
            <a:r>
              <a:rPr lang="zh-TW" altLang="en-US" sz="3200" dirty="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堂課</a:t>
            </a:r>
            <a:endParaRPr lang="zh-TW" altLang="en-US" sz="3200" dirty="0" smtClean="0">
              <a:ea typeface="標楷體" pitchFamily="65" charset="-120"/>
              <a:cs typeface="Times New Roman" pitchFamily="18" charset="0"/>
            </a:endParaRPr>
          </a:p>
        </p:txBody>
      </p:sp>
      <p:sp>
        <p:nvSpPr>
          <p:cNvPr id="52" name="矩形 51"/>
          <p:cNvSpPr/>
          <p:nvPr/>
        </p:nvSpPr>
        <p:spPr>
          <a:xfrm>
            <a:off x="4572000" y="1714500"/>
            <a:ext cx="3286125" cy="9144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latinLnBrk="1" hangingPunct="1">
              <a:defRPr/>
            </a:pPr>
            <a:r>
              <a:rPr lang="zh-TW" altLang="en-US"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rPr>
              <a:t>專案管理</a:t>
            </a:r>
            <a:endParaRPr lang="en-US" altLang="zh-TW" sz="5400" smtClean="0">
              <a:solidFill>
                <a:srgbClr val="FFFF00"/>
              </a:solidFill>
              <a:effectLst>
                <a:outerShdw blurRad="38100" dist="38100" dir="2700000" algn="tl">
                  <a:srgbClr val="000000"/>
                </a:outerShdw>
              </a:effectLst>
              <a:latin typeface="標楷體" pitchFamily="65" charset="-120"/>
              <a:ea typeface="標楷體" pitchFamily="65" charset="-120"/>
              <a:cs typeface="Times New Roman" pitchFamily="18" charset="0"/>
            </a:endParaRPr>
          </a:p>
        </p:txBody>
      </p:sp>
      <p:pic>
        <p:nvPicPr>
          <p:cNvPr id="8" name="圖片 7" descr="正面.jpg"/>
          <p:cNvPicPr>
            <a:picLocks noChangeAspect="1"/>
          </p:cNvPicPr>
          <p:nvPr/>
        </p:nvPicPr>
        <p:blipFill>
          <a:blip r:embed="rId4" cstate="print"/>
          <a:stretch>
            <a:fillRect/>
          </a:stretch>
        </p:blipFill>
        <p:spPr>
          <a:xfrm>
            <a:off x="467544" y="1484784"/>
            <a:ext cx="2448272" cy="336343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4375" y="785813"/>
            <a:ext cx="7786688" cy="762000"/>
          </a:xfrm>
          <a:prstGeom prst="rect">
            <a:avLst/>
          </a:prstGeom>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r>
              <a:rPr lang="zh-TW" altLang="en-US" sz="4400" dirty="0" smtClean="0">
                <a:solidFill>
                  <a:srgbClr val="F8F8F8"/>
                </a:solidFill>
                <a:effectLst>
                  <a:outerShdw blurRad="38100" dist="38100" dir="2700000" algn="tl">
                    <a:srgbClr val="C0C0C0"/>
                  </a:outerShdw>
                </a:effectLst>
                <a:latin typeface="標楷體" pitchFamily="65" charset="-120"/>
                <a:ea typeface="標楷體" pitchFamily="65" charset="-120"/>
              </a:rPr>
              <a:t>第十二章 敏捷式專案管理</a:t>
            </a:r>
            <a:endParaRPr lang="zh-TW" altLang="en-US" sz="4400" dirty="0" smtClean="0">
              <a:latin typeface="標楷體" pitchFamily="65" charset="-120"/>
              <a:ea typeface="標楷體" pitchFamily="65" charset="-120"/>
            </a:endParaRPr>
          </a:p>
        </p:txBody>
      </p:sp>
      <p:sp>
        <p:nvSpPr>
          <p:cNvPr id="9219" name="文字方塊 4"/>
          <p:cNvSpPr txBox="1">
            <a:spLocks noChangeArrowheads="1"/>
          </p:cNvSpPr>
          <p:nvPr/>
        </p:nvSpPr>
        <p:spPr bwMode="auto">
          <a:xfrm>
            <a:off x="214313" y="3929063"/>
            <a:ext cx="8715375" cy="1692771"/>
          </a:xfrm>
          <a:prstGeom prst="rect">
            <a:avLst/>
          </a:prstGeom>
          <a:noFill/>
          <a:ln w="9525">
            <a:noFill/>
            <a:miter lim="800000"/>
            <a:headEnd/>
            <a:tailEnd/>
          </a:ln>
        </p:spPr>
        <p:txBody>
          <a:bodyPr>
            <a:spAutoFit/>
          </a:bodyPr>
          <a:lstStyle/>
          <a:p>
            <a:pPr latinLnBrk="1"/>
            <a:r>
              <a:rPr kumimoji="0" lang="zh-TW" altLang="en-US" sz="3200" dirty="0">
                <a:solidFill>
                  <a:srgbClr val="FFFF00"/>
                </a:solidFill>
                <a:latin typeface="標楷體" pitchFamily="65" charset="-120"/>
                <a:ea typeface="標楷體" pitchFamily="65" charset="-120"/>
              </a:rPr>
              <a:t>課前指引</a:t>
            </a:r>
          </a:p>
          <a:p>
            <a:r>
              <a:rPr lang="zh-TW" altLang="zh-TW" sz="2400" dirty="0" smtClean="0">
                <a:latin typeface="標楷體" pitchFamily="65" charset="-120"/>
                <a:ea typeface="標楷體" pitchFamily="65" charset="-120"/>
              </a:rPr>
              <a:t>傳統瀑布式專案管理有其限制，無法滿足所有專案的需求；近年來敏捷式的專案管理手法正好彌補了這個缺口，本章對此管理模式做了簡單的介紹。</a:t>
            </a:r>
            <a:endParaRPr lang="zh-TW" altLang="en-US" sz="24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字方塊 37"/>
          <p:cNvSpPr txBox="1">
            <a:spLocks noChangeArrowheads="1"/>
          </p:cNvSpPr>
          <p:nvPr/>
        </p:nvSpPr>
        <p:spPr bwMode="auto">
          <a:xfrm>
            <a:off x="2714625" y="1643063"/>
            <a:ext cx="3357563" cy="762000"/>
          </a:xfrm>
          <a:prstGeom prst="rect">
            <a:avLst/>
          </a:prstGeom>
          <a:noFill/>
          <a:ln w="9525">
            <a:noFill/>
            <a:miter lim="800000"/>
            <a:headEnd/>
            <a:tailEnd/>
          </a:ln>
        </p:spPr>
        <p:txBody>
          <a:bodyPr>
            <a:spAutoFit/>
          </a:bodyPr>
          <a:lstStyle/>
          <a:p>
            <a:pPr algn="ctr">
              <a:defRPr/>
            </a:pPr>
            <a:r>
              <a:rPr kumimoji="0" lang="zh-TW" altLang="en-US" sz="4400" dirty="0">
                <a:solidFill>
                  <a:srgbClr val="FFFF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章節大綱</a:t>
            </a:r>
          </a:p>
        </p:txBody>
      </p:sp>
      <p:sp>
        <p:nvSpPr>
          <p:cNvPr id="12" name="圓角矩形 11">
            <a:hlinkClick r:id="rId3" action="ppaction://hlinksldjump"/>
          </p:cNvPr>
          <p:cNvSpPr/>
          <p:nvPr/>
        </p:nvSpPr>
        <p:spPr bwMode="auto">
          <a:xfrm>
            <a:off x="428596" y="285749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12-1</a:t>
            </a:r>
            <a:r>
              <a:rPr lang="zh-TW" altLang="en-US" sz="2000" dirty="0" smtClean="0">
                <a:solidFill>
                  <a:schemeClr val="bg1"/>
                </a:solidFill>
                <a:latin typeface="Times New Roman" pitchFamily="18" charset="0"/>
                <a:ea typeface="標楷體" pitchFamily="65" charset="-120"/>
                <a:cs typeface="Times New Roman" pitchFamily="18" charset="0"/>
              </a:rPr>
              <a:t> 敏捷式的起源 </a:t>
            </a:r>
            <a:endParaRPr lang="ko-KR" altLang="en-US" sz="2000" dirty="0" smtClean="0">
              <a:solidFill>
                <a:schemeClr val="bg1"/>
              </a:solidFill>
              <a:latin typeface="Times New Roman" pitchFamily="18" charset="0"/>
              <a:ea typeface="標楷體" pitchFamily="65" charset="-120"/>
              <a:cs typeface="Times New Roman" pitchFamily="18" charset="0"/>
            </a:endParaRPr>
          </a:p>
        </p:txBody>
      </p:sp>
      <p:sp>
        <p:nvSpPr>
          <p:cNvPr id="18" name="圓角矩形 17">
            <a:hlinkClick r:id="rId4" action="ppaction://hlinksldjump"/>
          </p:cNvPr>
          <p:cNvSpPr/>
          <p:nvPr/>
        </p:nvSpPr>
        <p:spPr bwMode="auto">
          <a:xfrm>
            <a:off x="4706939" y="2857496"/>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12-3 </a:t>
            </a:r>
            <a:r>
              <a:rPr lang="zh-TW" altLang="en-US" sz="2000" dirty="0" smtClean="0">
                <a:solidFill>
                  <a:schemeClr val="bg1"/>
                </a:solidFill>
                <a:latin typeface="Times New Roman" pitchFamily="18" charset="0"/>
                <a:ea typeface="標楷體" pitchFamily="65" charset="-120"/>
                <a:cs typeface="Times New Roman" pitchFamily="18" charset="0"/>
              </a:rPr>
              <a:t>敏捷式專案管理環境</a:t>
            </a:r>
            <a:endParaRPr lang="zh-TW" altLang="en-US" sz="1400" dirty="0" smtClean="0">
              <a:solidFill>
                <a:schemeClr val="bg1"/>
              </a:solidFill>
              <a:latin typeface="Times New Roman" pitchFamily="18" charset="0"/>
              <a:ea typeface="標楷體" pitchFamily="65" charset="-120"/>
              <a:cs typeface="Times New Roman" pitchFamily="18" charset="0"/>
            </a:endParaRPr>
          </a:p>
        </p:txBody>
      </p:sp>
      <p:sp>
        <p:nvSpPr>
          <p:cNvPr id="5" name="圓角矩形 4">
            <a:hlinkClick r:id="rId3" action="ppaction://hlinksldjump"/>
          </p:cNvPr>
          <p:cNvSpPr/>
          <p:nvPr/>
        </p:nvSpPr>
        <p:spPr bwMode="auto">
          <a:xfrm>
            <a:off x="395536" y="3432990"/>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12-2</a:t>
            </a:r>
            <a:r>
              <a:rPr lang="zh-TW" altLang="en-US" sz="2000" dirty="0" smtClean="0">
                <a:solidFill>
                  <a:schemeClr val="bg1"/>
                </a:solidFill>
                <a:latin typeface="Times New Roman" pitchFamily="18" charset="0"/>
                <a:ea typeface="標楷體" pitchFamily="65" charset="-120"/>
                <a:cs typeface="Times New Roman" pitchFamily="18" charset="0"/>
              </a:rPr>
              <a:t> 敏捷式的精神</a:t>
            </a:r>
            <a:endParaRPr lang="ko-KR" altLang="en-US" sz="2000" dirty="0" smtClean="0">
              <a:solidFill>
                <a:schemeClr val="bg1"/>
              </a:solidFill>
              <a:latin typeface="Times New Roman" pitchFamily="18" charset="0"/>
              <a:ea typeface="標楷體" pitchFamily="65" charset="-120"/>
              <a:cs typeface="Times New Roman" pitchFamily="18" charset="0"/>
            </a:endParaRPr>
          </a:p>
        </p:txBody>
      </p:sp>
      <p:sp>
        <p:nvSpPr>
          <p:cNvPr id="6" name="圓角矩形 5">
            <a:hlinkClick r:id="rId4" action="ppaction://hlinksldjump"/>
          </p:cNvPr>
          <p:cNvSpPr/>
          <p:nvPr/>
        </p:nvSpPr>
        <p:spPr bwMode="auto">
          <a:xfrm>
            <a:off x="4673879" y="3432990"/>
            <a:ext cx="4000528" cy="500066"/>
          </a:xfrm>
          <a:prstGeom prst="roundRect">
            <a:avLst/>
          </a:prstGeom>
          <a:solidFill>
            <a:schemeClr val="accent6">
              <a:lumMod val="75000"/>
            </a:schemeClr>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latinLnBrk="1" hangingPunct="1">
              <a:defRPr/>
            </a:pPr>
            <a:r>
              <a:rPr lang="en-US" altLang="zh-TW" sz="2000" dirty="0" smtClean="0">
                <a:solidFill>
                  <a:schemeClr val="bg1"/>
                </a:solidFill>
                <a:latin typeface="Times New Roman" pitchFamily="18" charset="0"/>
                <a:ea typeface="標楷體" pitchFamily="65" charset="-120"/>
                <a:cs typeface="Times New Roman" pitchFamily="18" charset="0"/>
              </a:rPr>
              <a:t>  12-4 </a:t>
            </a:r>
            <a:r>
              <a:rPr lang="zh-TW" altLang="en-US" sz="2000" dirty="0" smtClean="0">
                <a:solidFill>
                  <a:schemeClr val="bg1"/>
                </a:solidFill>
                <a:latin typeface="Times New Roman" pitchFamily="18" charset="0"/>
                <a:ea typeface="標楷體" pitchFamily="65" charset="-120"/>
                <a:cs typeface="Times New Roman" pitchFamily="18" charset="0"/>
              </a:rPr>
              <a:t>敏捷式的迷思</a:t>
            </a:r>
            <a:endParaRPr lang="zh-TW" altLang="en-US" sz="1400" dirty="0" smtClean="0">
              <a:solidFill>
                <a:schemeClr val="bg1"/>
              </a:solidFill>
              <a:latin typeface="Times New Roman" pitchFamily="18" charset="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2627313" y="1628775"/>
            <a:ext cx="3816350" cy="647700"/>
          </a:xfrm>
          <a:prstGeom prst="rect">
            <a:avLst/>
          </a:prstGeom>
          <a:noFill/>
          <a:ln>
            <a:miter lim="800000"/>
            <a:headEnd/>
            <a:tailEnd/>
          </a:ln>
        </p:spPr>
        <p:txBody>
          <a:bodyPr/>
          <a:lstStyle/>
          <a:p>
            <a:r>
              <a:rPr kumimoji="1" lang="zh-TW" altLang="en-US" sz="3200" dirty="0" smtClean="0"/>
              <a:t>敏捷式概念的起源</a:t>
            </a:r>
            <a:endParaRPr kumimoji="1" lang="zh-TW" altLang="en-US" sz="3200" dirty="0" smtClean="0"/>
          </a:p>
        </p:txBody>
      </p:sp>
      <p:sp>
        <p:nvSpPr>
          <p:cNvPr id="11267" name="Rectangle 3"/>
          <p:cNvSpPr>
            <a:spLocks noGrp="1" noChangeArrowheads="1"/>
          </p:cNvSpPr>
          <p:nvPr>
            <p:ph type="body" idx="4294967295"/>
          </p:nvPr>
        </p:nvSpPr>
        <p:spPr bwMode="auto">
          <a:xfrm>
            <a:off x="251520" y="2564904"/>
            <a:ext cx="8147248" cy="3417888"/>
          </a:xfrm>
          <a:prstGeom prst="rect">
            <a:avLst/>
          </a:prstGeom>
          <a:noFill/>
          <a:ln>
            <a:miter lim="800000"/>
            <a:headEnd/>
            <a:tailEnd/>
          </a:ln>
        </p:spPr>
        <p:txBody>
          <a:bodyPr/>
          <a:lstStyle/>
          <a:p>
            <a:pPr>
              <a:buNone/>
            </a:pPr>
            <a:r>
              <a:rPr lang="en-US" altLang="zh-TW" dirty="0" smtClean="0"/>
              <a:t>	</a:t>
            </a:r>
            <a:r>
              <a:rPr lang="zh-TW" altLang="zh-TW" sz="2800" dirty="0" smtClean="0"/>
              <a:t>敏捷</a:t>
            </a:r>
            <a:r>
              <a:rPr lang="zh-TW" altLang="zh-TW" sz="2800" dirty="0" smtClean="0"/>
              <a:t>式</a:t>
            </a:r>
            <a:r>
              <a:rPr lang="en-US" altLang="zh-TW" sz="2800" dirty="0" smtClean="0"/>
              <a:t>(Agile)</a:t>
            </a:r>
            <a:r>
              <a:rPr lang="zh-TW" altLang="zh-TW" sz="2800" dirty="0" smtClean="0"/>
              <a:t>的概念可以往前追溯到</a:t>
            </a:r>
            <a:r>
              <a:rPr lang="en-US" altLang="zh-TW" sz="2800" dirty="0" smtClean="0"/>
              <a:t>50</a:t>
            </a:r>
            <a:r>
              <a:rPr lang="zh-TW" altLang="zh-TW" sz="2800" dirty="0" smtClean="0"/>
              <a:t>年代，</a:t>
            </a:r>
            <a:r>
              <a:rPr lang="zh-TW" altLang="zh-TW" sz="2800" dirty="0" smtClean="0"/>
              <a:t>企圖想要解決軟體開發專案長久以來在傳統的專案管理模式下，所遭遇到的種種無法克服的問題，如：</a:t>
            </a:r>
            <a:endParaRPr lang="zh-TW" altLang="en-US" sz="2800" dirty="0" smtClean="0"/>
          </a:p>
          <a:p>
            <a:pPr lvl="1"/>
            <a:r>
              <a:rPr lang="zh-TW" altLang="zh-TW" sz="2000" dirty="0" smtClean="0"/>
              <a:t>使用者對於需求</a:t>
            </a:r>
            <a:r>
              <a:rPr lang="zh-TW" altLang="zh-TW" sz="2000" dirty="0" smtClean="0"/>
              <a:t>的</a:t>
            </a:r>
            <a:r>
              <a:rPr lang="zh-TW" altLang="zh-TW" sz="2000" dirty="0" smtClean="0"/>
              <a:t>描述很難說</a:t>
            </a:r>
            <a:r>
              <a:rPr lang="zh-TW" altLang="zh-TW" sz="2000" dirty="0" smtClean="0"/>
              <a:t>得清楚</a:t>
            </a:r>
            <a:r>
              <a:rPr lang="zh-TW" altLang="zh-TW" sz="2000" dirty="0" smtClean="0"/>
              <a:t>完整</a:t>
            </a:r>
            <a:endParaRPr lang="en-US" altLang="zh-TW" sz="2000" dirty="0" smtClean="0"/>
          </a:p>
          <a:p>
            <a:pPr lvl="1"/>
            <a:r>
              <a:rPr lang="zh-TW" altLang="zh-TW" sz="2000" dirty="0" smtClean="0"/>
              <a:t>使用者在開發過程中的參與度不夠</a:t>
            </a:r>
            <a:endParaRPr lang="en-US" altLang="zh-TW" sz="2000" dirty="0" smtClean="0"/>
          </a:p>
          <a:p>
            <a:pPr lvl="1"/>
            <a:r>
              <a:rPr lang="zh-TW" altLang="zh-TW" sz="2000" dirty="0" smtClean="0"/>
              <a:t>軟體</a:t>
            </a:r>
            <a:r>
              <a:rPr lang="zh-TW" altLang="zh-TW" sz="2000" dirty="0" smtClean="0"/>
              <a:t>需求只</a:t>
            </a:r>
            <a:r>
              <a:rPr lang="zh-TW" altLang="zh-TW" sz="2000" dirty="0" smtClean="0"/>
              <a:t>能以文字方式</a:t>
            </a:r>
            <a:r>
              <a:rPr lang="zh-TW" altLang="zh-TW" sz="2000" dirty="0" smtClean="0"/>
              <a:t>陳述</a:t>
            </a:r>
            <a:endParaRPr lang="en-US" altLang="zh-TW" sz="2000" dirty="0" smtClean="0"/>
          </a:p>
          <a:p>
            <a:pPr lvl="1"/>
            <a:r>
              <a:rPr lang="zh-TW" altLang="zh-TW" sz="2000" dirty="0" smtClean="0"/>
              <a:t>開發</a:t>
            </a:r>
            <a:r>
              <a:rPr lang="zh-TW" altLang="zh-TW" sz="2000" dirty="0" smtClean="0"/>
              <a:t>團隊耗費</a:t>
            </a:r>
            <a:r>
              <a:rPr lang="zh-TW" altLang="zh-TW" sz="2000" dirty="0" smtClean="0"/>
              <a:t>太多時間在製作各式文件上</a:t>
            </a:r>
            <a:endParaRPr lang="zh-TW" altLang="en-US" sz="20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2771800" y="1628800"/>
            <a:ext cx="3096344" cy="647700"/>
          </a:xfrm>
          <a:prstGeom prst="rect">
            <a:avLst/>
          </a:prstGeom>
          <a:noFill/>
          <a:ln>
            <a:miter lim="800000"/>
            <a:headEnd/>
            <a:tailEnd/>
          </a:ln>
        </p:spPr>
        <p:txBody>
          <a:bodyPr/>
          <a:lstStyle/>
          <a:p>
            <a:r>
              <a:rPr kumimoji="1" lang="zh-TW" altLang="en-US" sz="3200" dirty="0" smtClean="0"/>
              <a:t>瀑布式開發模式</a:t>
            </a:r>
            <a:endParaRPr kumimoji="1" lang="zh-TW" altLang="en-US" sz="3200" dirty="0" smtClean="0"/>
          </a:p>
        </p:txBody>
      </p:sp>
      <p:pic>
        <p:nvPicPr>
          <p:cNvPr id="1027" name="Picture 3" descr="16_MO31401_CH12-圖12"/>
          <p:cNvPicPr>
            <a:picLocks noChangeAspect="1" noChangeArrowheads="1"/>
          </p:cNvPicPr>
          <p:nvPr/>
        </p:nvPicPr>
        <p:blipFill>
          <a:blip r:embed="rId3" cstate="print"/>
          <a:srcRect/>
          <a:stretch>
            <a:fillRect/>
          </a:stretch>
        </p:blipFill>
        <p:spPr bwMode="auto">
          <a:xfrm>
            <a:off x="2105519" y="2564904"/>
            <a:ext cx="5202785" cy="41526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2771800" y="1628775"/>
            <a:ext cx="3240360" cy="647700"/>
          </a:xfrm>
          <a:prstGeom prst="rect">
            <a:avLst/>
          </a:prstGeom>
          <a:noFill/>
          <a:ln>
            <a:miter lim="800000"/>
            <a:headEnd/>
            <a:tailEnd/>
          </a:ln>
        </p:spPr>
        <p:txBody>
          <a:bodyPr/>
          <a:lstStyle/>
          <a:p>
            <a:r>
              <a:rPr kumimoji="1" lang="zh-TW" altLang="en-US" sz="3200" dirty="0" smtClean="0"/>
              <a:t>敏捷式開發模式</a:t>
            </a:r>
            <a:endParaRPr kumimoji="1" lang="zh-TW" altLang="en-US" sz="3200" dirty="0" smtClean="0"/>
          </a:p>
        </p:txBody>
      </p:sp>
      <p:sp>
        <p:nvSpPr>
          <p:cNvPr id="11267" name="Rectangle 3"/>
          <p:cNvSpPr>
            <a:spLocks noGrp="1" noChangeArrowheads="1"/>
          </p:cNvSpPr>
          <p:nvPr>
            <p:ph type="body" idx="4294967295"/>
          </p:nvPr>
        </p:nvSpPr>
        <p:spPr bwMode="auto">
          <a:xfrm>
            <a:off x="529208" y="2564904"/>
            <a:ext cx="8147248" cy="936104"/>
          </a:xfrm>
          <a:prstGeom prst="rect">
            <a:avLst/>
          </a:prstGeom>
          <a:noFill/>
          <a:ln>
            <a:miter lim="800000"/>
            <a:headEnd/>
            <a:tailEnd/>
          </a:ln>
        </p:spPr>
        <p:txBody>
          <a:bodyPr/>
          <a:lstStyle/>
          <a:p>
            <a:pPr>
              <a:buNone/>
            </a:pPr>
            <a:r>
              <a:rPr lang="zh-TW" altLang="en-US" dirty="0" smtClean="0"/>
              <a:t>反覆 </a:t>
            </a:r>
            <a:r>
              <a:rPr lang="en-US" altLang="zh-TW" dirty="0" smtClean="0"/>
              <a:t>iterative                               </a:t>
            </a:r>
            <a:r>
              <a:rPr lang="zh-TW" altLang="en-US" dirty="0" smtClean="0"/>
              <a:t>漸進</a:t>
            </a:r>
            <a:r>
              <a:rPr lang="en-US" altLang="zh-TW" dirty="0" smtClean="0"/>
              <a:t>incremental</a:t>
            </a:r>
          </a:p>
          <a:p>
            <a:pPr>
              <a:buNone/>
            </a:pPr>
            <a:endParaRPr lang="zh-TW" altLang="en-US" sz="2800" dirty="0" smtClean="0"/>
          </a:p>
        </p:txBody>
      </p:sp>
      <p:pic>
        <p:nvPicPr>
          <p:cNvPr id="2050" name="Picture 2" descr="16_MO31401_CH12-圖12"/>
          <p:cNvPicPr>
            <a:picLocks noChangeAspect="1" noChangeArrowheads="1"/>
          </p:cNvPicPr>
          <p:nvPr/>
        </p:nvPicPr>
        <p:blipFill>
          <a:blip r:embed="rId3" cstate="print"/>
          <a:srcRect/>
          <a:stretch>
            <a:fillRect/>
          </a:stretch>
        </p:blipFill>
        <p:spPr bwMode="auto">
          <a:xfrm>
            <a:off x="2627784" y="3262719"/>
            <a:ext cx="3384376" cy="34066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bwMode="auto">
          <a:xfrm>
            <a:off x="3131840" y="1628775"/>
            <a:ext cx="2376264" cy="647700"/>
          </a:xfrm>
          <a:prstGeom prst="rect">
            <a:avLst/>
          </a:prstGeom>
          <a:noFill/>
          <a:ln>
            <a:miter lim="800000"/>
            <a:headEnd/>
            <a:tailEnd/>
          </a:ln>
        </p:spPr>
        <p:txBody>
          <a:bodyPr/>
          <a:lstStyle/>
          <a:p>
            <a:r>
              <a:rPr kumimoji="1" lang="zh-TW" altLang="en-US" sz="3200" dirty="0" smtClean="0"/>
              <a:t>敏捷式宣言</a:t>
            </a:r>
            <a:endParaRPr kumimoji="1" lang="zh-TW" altLang="en-US" sz="3200" dirty="0" smtClean="0"/>
          </a:p>
        </p:txBody>
      </p:sp>
      <p:sp>
        <p:nvSpPr>
          <p:cNvPr id="11267" name="Rectangle 3"/>
          <p:cNvSpPr>
            <a:spLocks noGrp="1" noChangeArrowheads="1"/>
          </p:cNvSpPr>
          <p:nvPr>
            <p:ph type="body" idx="4294967295"/>
          </p:nvPr>
        </p:nvSpPr>
        <p:spPr bwMode="auto">
          <a:xfrm>
            <a:off x="251520" y="2564904"/>
            <a:ext cx="8147248" cy="1944216"/>
          </a:xfrm>
          <a:prstGeom prst="rect">
            <a:avLst/>
          </a:prstGeom>
          <a:noFill/>
          <a:ln>
            <a:miter lim="800000"/>
            <a:headEnd/>
            <a:tailEnd/>
          </a:ln>
        </p:spPr>
        <p:txBody>
          <a:bodyPr/>
          <a:lstStyle/>
          <a:p>
            <a:pPr>
              <a:buNone/>
            </a:pPr>
            <a:r>
              <a:rPr lang="en-US" altLang="zh-TW" dirty="0" smtClean="0"/>
              <a:t>	</a:t>
            </a:r>
            <a:r>
              <a:rPr lang="en-US" altLang="zh-TW" sz="2800" dirty="0" smtClean="0"/>
              <a:t>2001</a:t>
            </a:r>
            <a:r>
              <a:rPr lang="zh-TW" altLang="zh-TW" sz="2800" dirty="0" smtClean="0"/>
              <a:t>年</a:t>
            </a:r>
            <a:r>
              <a:rPr lang="en-US" altLang="zh-TW" sz="2800" dirty="0" smtClean="0"/>
              <a:t>2</a:t>
            </a:r>
            <a:r>
              <a:rPr lang="zh-TW" altLang="zh-TW" sz="2800" dirty="0" smtClean="0"/>
              <a:t>月</a:t>
            </a:r>
            <a:r>
              <a:rPr lang="en-US" altLang="zh-TW" sz="2800" dirty="0" smtClean="0"/>
              <a:t>11</a:t>
            </a:r>
            <a:r>
              <a:rPr lang="zh-TW" altLang="zh-TW" sz="2800" dirty="0" smtClean="0"/>
              <a:t>日，</a:t>
            </a:r>
            <a:r>
              <a:rPr lang="en-US" altLang="zh-TW" sz="2800" dirty="0" smtClean="0"/>
              <a:t>17</a:t>
            </a:r>
            <a:r>
              <a:rPr lang="zh-TW" altLang="zh-TW" sz="2800" dirty="0" smtClean="0"/>
              <a:t>位各種漸進式軟體開發方法論的學者專家聚集在美國猶他州雪鳥滑雪渡假村</a:t>
            </a:r>
            <a:r>
              <a:rPr lang="en-US" altLang="zh-TW" sz="2800" dirty="0" smtClean="0"/>
              <a:t>(Snowbird, Utah, USA</a:t>
            </a:r>
            <a:r>
              <a:rPr lang="en-US" altLang="zh-TW" sz="2800" dirty="0" smtClean="0"/>
              <a:t>)</a:t>
            </a:r>
            <a:r>
              <a:rPr lang="zh-TW" altLang="zh-TW" sz="2800" dirty="0" smtClean="0"/>
              <a:t>共同</a:t>
            </a:r>
            <a:r>
              <a:rPr lang="zh-TW" altLang="zh-TW" sz="2800" dirty="0" smtClean="0"/>
              <a:t>發表 “</a:t>
            </a:r>
            <a:r>
              <a:rPr lang="zh-TW" altLang="zh-TW" sz="2800" dirty="0" smtClean="0"/>
              <a:t>敏捷宣言</a:t>
            </a:r>
            <a:r>
              <a:rPr lang="en-US" altLang="zh-TW" sz="2800" dirty="0" smtClean="0"/>
              <a:t>(Agile Manifesto</a:t>
            </a:r>
            <a:r>
              <a:rPr lang="en-US" altLang="zh-TW" sz="2800" dirty="0" smtClean="0"/>
              <a:t>)</a:t>
            </a:r>
          </a:p>
          <a:p>
            <a:pPr>
              <a:buNone/>
            </a:pPr>
            <a:endParaRPr lang="zh-TW" altLang="en-US" sz="2800" dirty="0" smtClean="0"/>
          </a:p>
        </p:txBody>
      </p:sp>
      <p:pic>
        <p:nvPicPr>
          <p:cNvPr id="1026" name="Picture 2" descr="16_MO31401_CH12-圖12"/>
          <p:cNvPicPr>
            <a:picLocks noChangeAspect="1" noChangeArrowheads="1"/>
          </p:cNvPicPr>
          <p:nvPr/>
        </p:nvPicPr>
        <p:blipFill>
          <a:blip r:embed="rId3" cstate="print"/>
          <a:srcRect/>
          <a:stretch>
            <a:fillRect/>
          </a:stretch>
        </p:blipFill>
        <p:spPr bwMode="auto">
          <a:xfrm>
            <a:off x="2699792" y="4221088"/>
            <a:ext cx="3724275"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bwMode="auto">
          <a:xfrm>
            <a:off x="2987873" y="1628775"/>
            <a:ext cx="3024287" cy="647700"/>
          </a:xfrm>
          <a:prstGeom prst="rect">
            <a:avLst/>
          </a:prstGeom>
          <a:noFill/>
          <a:ln>
            <a:miter lim="800000"/>
            <a:headEnd/>
            <a:tailEnd/>
          </a:ln>
        </p:spPr>
        <p:txBody>
          <a:bodyPr/>
          <a:lstStyle/>
          <a:p>
            <a:r>
              <a:rPr lang="zh-TW" altLang="en-US" dirty="0" smtClean="0"/>
              <a:t>十二</a:t>
            </a:r>
            <a:r>
              <a:rPr lang="zh-TW" altLang="en-US" dirty="0" smtClean="0"/>
              <a:t>項原則</a:t>
            </a:r>
            <a:endParaRPr lang="zh-TW" altLang="en-US" dirty="0" smtClean="0"/>
          </a:p>
        </p:txBody>
      </p:sp>
      <p:sp>
        <p:nvSpPr>
          <p:cNvPr id="12291" name="Rectangle 3"/>
          <p:cNvSpPr>
            <a:spLocks noGrp="1" noChangeArrowheads="1"/>
          </p:cNvSpPr>
          <p:nvPr>
            <p:ph type="body" idx="4294967295"/>
          </p:nvPr>
        </p:nvSpPr>
        <p:spPr bwMode="auto">
          <a:xfrm>
            <a:off x="457200" y="2708274"/>
            <a:ext cx="8229600" cy="3817069"/>
          </a:xfrm>
          <a:prstGeom prst="rect">
            <a:avLst/>
          </a:prstGeom>
          <a:noFill/>
          <a:ln>
            <a:miter lim="800000"/>
            <a:headEnd/>
            <a:tailEnd/>
          </a:ln>
        </p:spPr>
        <p:txBody>
          <a:bodyPr/>
          <a:lstStyle/>
          <a:p>
            <a:pPr lvl="0"/>
            <a:r>
              <a:rPr lang="zh-TW" altLang="zh-TW" sz="2000" dirty="0" smtClean="0"/>
              <a:t>經由儘快及持續的產出有價值的軟體，以滿足客戶需求是我們的最大優先考量。</a:t>
            </a:r>
          </a:p>
          <a:p>
            <a:pPr lvl="0"/>
            <a:r>
              <a:rPr lang="zh-TW" altLang="zh-TW" sz="2000" dirty="0" smtClean="0"/>
              <a:t>我們歡迎需求變動，即使是發生在開發末期。為了客戶的競爭優勢，敏捷式流程竭盡心力掌握變化。</a:t>
            </a:r>
          </a:p>
          <a:p>
            <a:pPr lvl="0"/>
            <a:r>
              <a:rPr lang="zh-TW" altLang="zh-TW" sz="2000" dirty="0" smtClean="0"/>
              <a:t>經常產出可以使用的軟體，週期從數周到數月皆可，但週期越短越好。</a:t>
            </a:r>
          </a:p>
          <a:p>
            <a:pPr lvl="0"/>
            <a:r>
              <a:rPr lang="zh-TW" altLang="zh-TW" sz="2000" dirty="0" smtClean="0"/>
              <a:t>業務方面專業人員與開發團隊在專案過程當中，必須要每天在一起工作。</a:t>
            </a:r>
          </a:p>
          <a:p>
            <a:pPr lvl="0"/>
            <a:r>
              <a:rPr lang="zh-TW" altLang="zh-TW" sz="2000" dirty="0" smtClean="0"/>
              <a:t>在一群主動且積極的人群中進行專案，提供開發團隊所需的環境，支持並相信他們能夠把事情做好。</a:t>
            </a:r>
          </a:p>
          <a:p>
            <a:pPr lvl="0"/>
            <a:r>
              <a:rPr lang="zh-TW" altLang="zh-TW" sz="2000" dirty="0" smtClean="0"/>
              <a:t>開發團隊中採用面對面的溝通對話，是最有效率的訊息傳遞方式</a:t>
            </a:r>
            <a:r>
              <a:rPr lang="zh-TW" altLang="zh-TW" sz="2000" dirty="0" smtClean="0"/>
              <a:t>。</a:t>
            </a:r>
            <a:endParaRPr lang="zh-TW" altLang="zh-TW"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631</Words>
  <Application>Microsoft Office PowerPoint</Application>
  <PresentationFormat>如螢幕大小 (4:3)</PresentationFormat>
  <Paragraphs>75</Paragraphs>
  <Slides>17</Slides>
  <Notes>17</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Office 佈景主題</vt:lpstr>
      <vt:lpstr>投影片 1</vt:lpstr>
      <vt:lpstr>投影片 2</vt:lpstr>
      <vt:lpstr>投影片 3</vt:lpstr>
      <vt:lpstr>投影片 4</vt:lpstr>
      <vt:lpstr>敏捷式概念的起源</vt:lpstr>
      <vt:lpstr>瀑布式開發模式</vt:lpstr>
      <vt:lpstr>敏捷式開發模式</vt:lpstr>
      <vt:lpstr>敏捷式宣言</vt:lpstr>
      <vt:lpstr>十二項原則</vt:lpstr>
      <vt:lpstr>十二項原則</vt:lpstr>
      <vt:lpstr>組織變革</vt:lpstr>
      <vt:lpstr>敏捷式團隊角色</vt:lpstr>
      <vt:lpstr>待辦清單</vt:lpstr>
      <vt:lpstr>敏捷開發流程</vt:lpstr>
      <vt:lpstr>估算工作量</vt:lpstr>
      <vt:lpstr>敏捷式迷思</vt:lpstr>
      <vt:lpstr>本章結束</vt:lpstr>
    </vt:vector>
  </TitlesOfParts>
  <Company>Drmaster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第十二章</dc:title>
  <dc:creator>Wayne</dc:creator>
  <cp:lastModifiedBy>user</cp:lastModifiedBy>
  <cp:revision>93</cp:revision>
  <dcterms:created xsi:type="dcterms:W3CDTF">2009-02-01T09:37:13Z</dcterms:created>
  <dcterms:modified xsi:type="dcterms:W3CDTF">2018-03-23T07:32:17Z</dcterms:modified>
</cp:coreProperties>
</file>