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50" r:id="rId2"/>
    <p:sldId id="355" r:id="rId3"/>
    <p:sldId id="262" r:id="rId4"/>
    <p:sldId id="263" r:id="rId5"/>
    <p:sldId id="354" r:id="rId6"/>
    <p:sldId id="351" r:id="rId7"/>
    <p:sldId id="357" r:id="rId8"/>
    <p:sldId id="356" r:id="rId9"/>
    <p:sldId id="358" r:id="rId10"/>
    <p:sldId id="360" r:id="rId11"/>
    <p:sldId id="359" r:id="rId12"/>
    <p:sldId id="361" r:id="rId13"/>
    <p:sldId id="352" r:id="rId14"/>
    <p:sldId id="362" r:id="rId15"/>
    <p:sldId id="363" r:id="rId16"/>
    <p:sldId id="342" r:id="rId1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68545E02-822F-4DC9-953A-9960E840C348}"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0A61F4CA-20B4-4492-918D-601BAD4D2CA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07162541-684D-496B-913B-72DB96A7C718}"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6BB7E2F1-9B2E-4596-B2FA-DE9A8757E585}"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CA4F7449-B524-4967-AB56-440974679ED1}"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915816" y="1628775"/>
            <a:ext cx="3096344" cy="633413"/>
          </a:xfrm>
          <a:prstGeom prst="rect">
            <a:avLst/>
          </a:prstGeom>
          <a:noFill/>
          <a:ln>
            <a:miter lim="800000"/>
            <a:headEnd/>
            <a:tailEnd/>
          </a:ln>
        </p:spPr>
        <p:txBody>
          <a:bodyPr/>
          <a:lstStyle/>
          <a:p>
            <a:r>
              <a:rPr kumimoji="1" lang="zh-TW" altLang="en-US" sz="3200" dirty="0" smtClean="0"/>
              <a:t>收集專案提案書</a:t>
            </a:r>
          </a:p>
        </p:txBody>
      </p:sp>
      <p:sp>
        <p:nvSpPr>
          <p:cNvPr id="3" name="Rectangle 3"/>
          <p:cNvSpPr txBox="1">
            <a:spLocks noChangeArrowheads="1"/>
          </p:cNvSpPr>
          <p:nvPr/>
        </p:nvSpPr>
        <p:spPr bwMode="auto">
          <a:xfrm>
            <a:off x="457200" y="2708275"/>
            <a:ext cx="8229600" cy="3417888"/>
          </a:xfrm>
          <a:prstGeom prst="rect">
            <a:avLst/>
          </a:prstGeom>
          <a:noFill/>
          <a:ln>
            <a:miter lim="800000"/>
            <a:headEnd/>
            <a:tailEnd/>
          </a:ln>
        </p:spPr>
        <p:txBody>
          <a:bodyPr/>
          <a:lstStyle/>
          <a:p>
            <a:r>
              <a:rPr lang="zh-TW" altLang="zh-TW" sz="3200" dirty="0" smtClean="0"/>
              <a:t>一般國內企業大都是由高階管理階層提出專案候選名單，經過討論後定案。其實，可以更公開地對所有員工甄選專案提案書。藉由群體的智慧，發掘出更適合組織進行的專案。對某些非核心業務專案，甚至可以對組織外公開徵求提案書。</a:t>
            </a:r>
            <a:endParaRPr lang="zh-TW" altLang="zh-TW"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771800" y="1628775"/>
            <a:ext cx="3096344" cy="633413"/>
          </a:xfrm>
          <a:prstGeom prst="rect">
            <a:avLst/>
          </a:prstGeom>
          <a:noFill/>
          <a:ln>
            <a:miter lim="800000"/>
            <a:headEnd/>
            <a:tailEnd/>
          </a:ln>
        </p:spPr>
        <p:txBody>
          <a:bodyPr/>
          <a:lstStyle/>
          <a:p>
            <a:r>
              <a:rPr lang="zh-TW" altLang="en-US" sz="3200" dirty="0" smtClean="0"/>
              <a:t>審核專案提案書</a:t>
            </a:r>
            <a:endParaRPr kumimoji="1" lang="zh-TW" altLang="en-US" sz="3200" dirty="0" smtClean="0"/>
          </a:p>
        </p:txBody>
      </p:sp>
      <p:sp>
        <p:nvSpPr>
          <p:cNvPr id="3" name="Rectangle 3"/>
          <p:cNvSpPr txBox="1">
            <a:spLocks noChangeArrowheads="1"/>
          </p:cNvSpPr>
          <p:nvPr/>
        </p:nvSpPr>
        <p:spPr bwMode="auto">
          <a:xfrm>
            <a:off x="457200" y="2708275"/>
            <a:ext cx="8229600" cy="3417888"/>
          </a:xfrm>
          <a:prstGeom prst="rect">
            <a:avLst/>
          </a:prstGeom>
          <a:noFill/>
          <a:ln>
            <a:miter lim="800000"/>
            <a:headEnd/>
            <a:tailEnd/>
          </a:ln>
        </p:spPr>
        <p:txBody>
          <a:bodyPr/>
          <a:lstStyle/>
          <a:p>
            <a:r>
              <a:rPr lang="zh-TW" altLang="zh-TW" sz="3200" dirty="0" smtClean="0"/>
              <a:t>評審委員會根據專案類別，將專案提案書經不同的選擇準則一一評估，產生專案的優先次序。優先權高的專案，表示最能契合組織策略目標，優先核准執行。</a:t>
            </a:r>
            <a:endParaRPr lang="zh-TW" altLang="zh-TW"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771800" y="1628775"/>
            <a:ext cx="3096344" cy="633413"/>
          </a:xfrm>
          <a:prstGeom prst="rect">
            <a:avLst/>
          </a:prstGeom>
          <a:noFill/>
          <a:ln>
            <a:miter lim="800000"/>
            <a:headEnd/>
            <a:tailEnd/>
          </a:ln>
        </p:spPr>
        <p:txBody>
          <a:bodyPr/>
          <a:lstStyle/>
          <a:p>
            <a:r>
              <a:rPr lang="zh-TW" altLang="en-US" sz="3200" dirty="0" smtClean="0"/>
              <a:t>定期評估專案</a:t>
            </a:r>
            <a:endParaRPr kumimoji="1" lang="zh-TW" altLang="en-US" sz="3200" dirty="0" smtClean="0"/>
          </a:p>
        </p:txBody>
      </p:sp>
      <p:sp>
        <p:nvSpPr>
          <p:cNvPr id="3" name="Rectangle 3"/>
          <p:cNvSpPr txBox="1">
            <a:spLocks noChangeArrowheads="1"/>
          </p:cNvSpPr>
          <p:nvPr/>
        </p:nvSpPr>
        <p:spPr bwMode="auto">
          <a:xfrm>
            <a:off x="457200" y="2708275"/>
            <a:ext cx="8229600" cy="3417888"/>
          </a:xfrm>
          <a:prstGeom prst="rect">
            <a:avLst/>
          </a:prstGeom>
          <a:noFill/>
          <a:ln>
            <a:miter lim="800000"/>
            <a:headEnd/>
            <a:tailEnd/>
          </a:ln>
        </p:spPr>
        <p:txBody>
          <a:bodyPr/>
          <a:lstStyle/>
          <a:p>
            <a:r>
              <a:rPr lang="zh-TW" altLang="zh-TW" sz="3200" dirty="0" smtClean="0"/>
              <a:t>專案辦公室需要定期審查目前執行中專案，看看是否有背離組織願景與目標的情形發生。</a:t>
            </a:r>
            <a:endParaRPr lang="en-US" altLang="zh-TW" sz="3200" dirty="0" smtClean="0"/>
          </a:p>
          <a:p>
            <a:endParaRPr lang="en-US" altLang="zh-TW" sz="3200" dirty="0" smtClean="0"/>
          </a:p>
          <a:p>
            <a:r>
              <a:rPr lang="zh-TW" altLang="zh-TW" sz="3200" dirty="0" smtClean="0"/>
              <a:t>已偏離的專案都沒有再繼續下去的正當性，不是要導回正軌、就是該斷然中止。</a:t>
            </a:r>
            <a:endParaRPr lang="en-US" altLang="zh-TW" sz="3200" dirty="0" smtClean="0"/>
          </a:p>
          <a:p>
            <a:endParaRPr lang="en-US" altLang="zh-TW" sz="3200" dirty="0" smtClean="0"/>
          </a:p>
          <a:p>
            <a:endParaRPr lang="zh-TW" altLang="zh-TW"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3059113" y="1628775"/>
            <a:ext cx="2160587" cy="647700"/>
          </a:xfrm>
          <a:prstGeom prst="rect">
            <a:avLst/>
          </a:prstGeom>
          <a:noFill/>
          <a:ln>
            <a:miter lim="800000"/>
            <a:headEnd/>
            <a:tailEnd/>
          </a:ln>
        </p:spPr>
        <p:txBody>
          <a:bodyPr/>
          <a:lstStyle/>
          <a:p>
            <a:r>
              <a:rPr lang="zh-TW" altLang="en-US" smtClean="0"/>
              <a:t>專案起始</a:t>
            </a:r>
          </a:p>
        </p:txBody>
      </p:sp>
      <p:sp>
        <p:nvSpPr>
          <p:cNvPr id="13315"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dirty="0" smtClean="0"/>
              <a:t>取得專案章程</a:t>
            </a:r>
          </a:p>
          <a:p>
            <a:r>
              <a:rPr lang="zh-TW" altLang="en-US" dirty="0" smtClean="0"/>
              <a:t>指派專案經理</a:t>
            </a:r>
          </a:p>
          <a:p>
            <a:r>
              <a:rPr lang="zh-TW" altLang="en-US" dirty="0" smtClean="0"/>
              <a:t>指認專案利害關係人</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419872" y="1628775"/>
            <a:ext cx="2160240" cy="633413"/>
          </a:xfrm>
          <a:prstGeom prst="rect">
            <a:avLst/>
          </a:prstGeom>
          <a:noFill/>
          <a:ln>
            <a:miter lim="800000"/>
            <a:headEnd/>
            <a:tailEnd/>
          </a:ln>
        </p:spPr>
        <p:txBody>
          <a:bodyPr/>
          <a:lstStyle/>
          <a:p>
            <a:r>
              <a:rPr kumimoji="1" lang="zh-TW" altLang="en-US" sz="3200" dirty="0" smtClean="0"/>
              <a:t>專案章程</a:t>
            </a:r>
            <a:endParaRPr kumimoji="1" lang="zh-TW" altLang="en-US" sz="3200" dirty="0" smtClean="0"/>
          </a:p>
        </p:txBody>
      </p:sp>
      <p:sp>
        <p:nvSpPr>
          <p:cNvPr id="4" name="Rectangle 3"/>
          <p:cNvSpPr txBox="1">
            <a:spLocks noChangeArrowheads="1"/>
          </p:cNvSpPr>
          <p:nvPr/>
        </p:nvSpPr>
        <p:spPr bwMode="auto">
          <a:xfrm>
            <a:off x="457200" y="2708275"/>
            <a:ext cx="8229600" cy="3417888"/>
          </a:xfrm>
          <a:prstGeom prst="rect">
            <a:avLst/>
          </a:prstGeom>
          <a:noFill/>
          <a:ln>
            <a:miter lim="800000"/>
            <a:headEnd/>
            <a:tailEnd/>
          </a:ln>
        </p:spPr>
        <p:txBody>
          <a:bodyPr/>
          <a:lstStyle/>
          <a:p>
            <a:pPr marL="342900" lvl="0" indent="-342900" eaLnBrk="0" hangingPunct="0">
              <a:spcBef>
                <a:spcPct val="20000"/>
              </a:spcBef>
            </a:pPr>
            <a:r>
              <a:rPr lang="zh-TW" altLang="zh-TW" sz="3200" dirty="0" smtClean="0"/>
              <a:t>專案</a:t>
            </a:r>
            <a:r>
              <a:rPr lang="zh-TW" altLang="zh-TW" sz="3200" dirty="0" smtClean="0"/>
              <a:t>章程應該是由專案贊助人或是組織管理階層撰寫</a:t>
            </a:r>
            <a:r>
              <a:rPr lang="zh-TW" altLang="zh-TW" sz="3200" dirty="0" smtClean="0"/>
              <a:t>，</a:t>
            </a:r>
            <a:r>
              <a:rPr lang="zh-TW" altLang="zh-TW" sz="3200" dirty="0" smtClean="0"/>
              <a:t>正式宣佈專案成立的文件，內容包括</a:t>
            </a:r>
            <a:r>
              <a:rPr lang="zh-TW" altLang="zh-TW" sz="3200" dirty="0" smtClean="0"/>
              <a:t>：</a:t>
            </a:r>
            <a:r>
              <a:rPr lang="zh-TW" altLang="zh-TW" sz="3200" dirty="0" smtClean="0"/>
              <a:t>。</a:t>
            </a:r>
            <a:endParaRPr lang="en-US" altLang="zh-TW" sz="3200" dirty="0" smtClean="0"/>
          </a:p>
          <a:p>
            <a:pPr lvl="2"/>
            <a:r>
              <a:rPr lang="zh-TW" altLang="zh-TW" dirty="0" smtClean="0"/>
              <a:t>專案</a:t>
            </a:r>
            <a:r>
              <a:rPr lang="zh-TW" altLang="zh-TW" dirty="0" smtClean="0"/>
              <a:t>名稱</a:t>
            </a:r>
            <a:r>
              <a:rPr lang="zh-TW" altLang="en-US" dirty="0" smtClean="0"/>
              <a:t>               </a:t>
            </a:r>
            <a:r>
              <a:rPr lang="zh-TW" altLang="zh-TW" dirty="0" smtClean="0"/>
              <a:t>專案經理</a:t>
            </a:r>
            <a:r>
              <a:rPr lang="zh-TW" altLang="en-US" dirty="0" smtClean="0"/>
              <a:t>                 </a:t>
            </a:r>
            <a:r>
              <a:rPr lang="zh-TW" altLang="zh-TW" dirty="0" smtClean="0"/>
              <a:t>商業</a:t>
            </a:r>
            <a:r>
              <a:rPr lang="zh-TW" altLang="zh-TW" dirty="0" smtClean="0"/>
              <a:t>需求</a:t>
            </a:r>
          </a:p>
          <a:p>
            <a:pPr lvl="2"/>
            <a:r>
              <a:rPr lang="zh-TW" altLang="zh-TW" dirty="0" smtClean="0"/>
              <a:t>專案目標</a:t>
            </a:r>
            <a:r>
              <a:rPr lang="zh-TW" altLang="en-US" dirty="0" smtClean="0"/>
              <a:t>               </a:t>
            </a:r>
            <a:r>
              <a:rPr lang="zh-TW" altLang="zh-TW" dirty="0" smtClean="0"/>
              <a:t>產品描述</a:t>
            </a:r>
            <a:r>
              <a:rPr lang="zh-TW" altLang="en-US" dirty="0" smtClean="0"/>
              <a:t>                 </a:t>
            </a:r>
            <a:r>
              <a:rPr lang="zh-TW" altLang="zh-TW" dirty="0" smtClean="0"/>
              <a:t>專案</a:t>
            </a:r>
            <a:r>
              <a:rPr lang="zh-TW" altLang="zh-TW" dirty="0" smtClean="0"/>
              <a:t>完成</a:t>
            </a:r>
            <a:r>
              <a:rPr lang="zh-TW" altLang="zh-TW" dirty="0" smtClean="0"/>
              <a:t>標準</a:t>
            </a:r>
            <a:endParaRPr lang="en-US" altLang="zh-TW" dirty="0" smtClean="0"/>
          </a:p>
          <a:p>
            <a:pPr lvl="2"/>
            <a:r>
              <a:rPr lang="zh-TW" altLang="zh-TW" dirty="0" smtClean="0"/>
              <a:t>重大里程碑</a:t>
            </a:r>
            <a:r>
              <a:rPr lang="zh-TW" altLang="en-US" dirty="0" smtClean="0"/>
              <a:t>           </a:t>
            </a:r>
            <a:r>
              <a:rPr lang="zh-TW" altLang="zh-TW" dirty="0" smtClean="0"/>
              <a:t>大致預算</a:t>
            </a:r>
            <a:r>
              <a:rPr lang="zh-TW" altLang="en-US" dirty="0" smtClean="0"/>
              <a:t>                  </a:t>
            </a:r>
            <a:r>
              <a:rPr lang="zh-TW" altLang="zh-TW" dirty="0" smtClean="0"/>
              <a:t>大致</a:t>
            </a:r>
            <a:r>
              <a:rPr lang="zh-TW" altLang="zh-TW" dirty="0" smtClean="0"/>
              <a:t>時程</a:t>
            </a:r>
          </a:p>
          <a:p>
            <a:pPr lvl="2"/>
            <a:r>
              <a:rPr lang="zh-TW" altLang="zh-TW" dirty="0" smtClean="0"/>
              <a:t>假設與</a:t>
            </a:r>
            <a:r>
              <a:rPr lang="zh-TW" altLang="zh-TW" dirty="0" smtClean="0"/>
              <a:t>限制</a:t>
            </a:r>
            <a:r>
              <a:rPr lang="zh-TW" altLang="en-US" dirty="0" smtClean="0"/>
              <a:t>           </a:t>
            </a:r>
            <a:r>
              <a:rPr lang="zh-TW" altLang="zh-TW" dirty="0" smtClean="0"/>
              <a:t>初步風險</a:t>
            </a:r>
            <a:r>
              <a:rPr lang="zh-TW" altLang="en-US" dirty="0" smtClean="0"/>
              <a:t>                  </a:t>
            </a:r>
            <a:r>
              <a:rPr lang="zh-TW" altLang="zh-TW" dirty="0" smtClean="0"/>
              <a:t>簽署</a:t>
            </a:r>
            <a:r>
              <a:rPr lang="zh-TW" altLang="zh-TW" dirty="0" smtClean="0"/>
              <a:t>人</a:t>
            </a:r>
          </a:p>
          <a:p>
            <a:endParaRPr lang="en-US" altLang="zh-TW" dirty="0" smtClean="0"/>
          </a:p>
          <a:p>
            <a:endParaRPr lang="zh-TW"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1691680" y="1628775"/>
            <a:ext cx="5688631" cy="647700"/>
          </a:xfrm>
          <a:prstGeom prst="rect">
            <a:avLst/>
          </a:prstGeom>
          <a:noFill/>
          <a:ln>
            <a:miter lim="800000"/>
            <a:headEnd/>
            <a:tailEnd/>
          </a:ln>
        </p:spPr>
        <p:txBody>
          <a:bodyPr/>
          <a:lstStyle/>
          <a:p>
            <a:r>
              <a:rPr lang="zh-TW" altLang="en-US" dirty="0" smtClean="0"/>
              <a:t>專案成功與利益實現管理</a:t>
            </a:r>
            <a:endParaRPr lang="zh-TW" altLang="en-US" dirty="0" smtClean="0"/>
          </a:p>
        </p:txBody>
      </p:sp>
      <p:pic>
        <p:nvPicPr>
          <p:cNvPr id="1026" name="Picture 2" descr="07_MO31401_CH02-圖2"/>
          <p:cNvPicPr>
            <a:picLocks noChangeAspect="1" noChangeArrowheads="1"/>
          </p:cNvPicPr>
          <p:nvPr/>
        </p:nvPicPr>
        <p:blipFill>
          <a:blip r:embed="rId3" cstate="print"/>
          <a:srcRect/>
          <a:stretch>
            <a:fillRect/>
          </a:stretch>
        </p:blipFill>
        <p:spPr bwMode="auto">
          <a:xfrm>
            <a:off x="1547664" y="2780928"/>
            <a:ext cx="6120680"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4339"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4340"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4341"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4342"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4343"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第二章 專案成立</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954107"/>
          </a:xfrm>
          <a:prstGeom prst="rect">
            <a:avLst/>
          </a:prstGeom>
          <a:noFill/>
          <a:ln w="9525">
            <a:noFill/>
            <a:miter lim="800000"/>
            <a:headEnd/>
            <a:tailEnd/>
          </a:ln>
        </p:spPr>
        <p:txBody>
          <a:bodyPr>
            <a:spAutoFit/>
          </a:bodyPr>
          <a:lstStyle/>
          <a:p>
            <a:pPr latinLnBrk="1"/>
            <a:r>
              <a:rPr kumimoji="0" lang="zh-TW" altLang="en-US" sz="3200" dirty="0">
                <a:solidFill>
                  <a:srgbClr val="FFFF00"/>
                </a:solidFill>
                <a:latin typeface="標楷體" pitchFamily="65" charset="-120"/>
                <a:ea typeface="標楷體" pitchFamily="65" charset="-120"/>
              </a:rPr>
              <a:t>課前指引</a:t>
            </a:r>
          </a:p>
          <a:p>
            <a:pPr latinLnBrk="1"/>
            <a:r>
              <a:rPr lang="zh-TW" altLang="en-US" sz="2400" dirty="0">
                <a:ea typeface="標楷體" pitchFamily="65" charset="-120"/>
              </a:rPr>
              <a:t>說明專案成立的原因，以及組織</a:t>
            </a:r>
            <a:r>
              <a:rPr lang="zh-TW" altLang="en-US" sz="2400" dirty="0" smtClean="0">
                <a:ea typeface="標楷體" pitchFamily="65" charset="-120"/>
              </a:rPr>
              <a:t>如何挑選專案執行。</a:t>
            </a:r>
            <a:endParaRPr lang="zh-TW" altLang="en-US" sz="2400" dirty="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2-1</a:t>
            </a:r>
            <a:r>
              <a:rPr lang="zh-TW" altLang="en-US" sz="2000" dirty="0" smtClean="0">
                <a:solidFill>
                  <a:schemeClr val="bg1"/>
                </a:solidFill>
                <a:latin typeface="Times New Roman" pitchFamily="18" charset="0"/>
                <a:ea typeface="標楷體" pitchFamily="65" charset="-120"/>
                <a:cs typeface="Times New Roman" pitchFamily="18" charset="0"/>
              </a:rPr>
              <a:t> 運用專案組合管理 </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
        <p:nvSpPr>
          <p:cNvPr id="18" name="圓角矩形 17">
            <a:hlinkClick r:id="rId3" action="ppaction://hlinksldjump"/>
          </p:cNvPr>
          <p:cNvSpPr/>
          <p:nvPr/>
        </p:nvSpPr>
        <p:spPr bwMode="auto">
          <a:xfrm>
            <a:off x="395536" y="3645024"/>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2-2 </a:t>
            </a:r>
            <a:r>
              <a:rPr lang="zh-TW" altLang="en-US" sz="2000" dirty="0" smtClean="0">
                <a:solidFill>
                  <a:schemeClr val="bg1"/>
                </a:solidFill>
                <a:latin typeface="Times New Roman" pitchFamily="18" charset="0"/>
                <a:ea typeface="標楷體" pitchFamily="65" charset="-120"/>
                <a:cs typeface="Times New Roman" pitchFamily="18" charset="0"/>
              </a:rPr>
              <a:t>專案起始</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5" name="圓角矩形 4">
            <a:hlinkClick r:id="rId3" action="ppaction://hlinksldjump"/>
          </p:cNvPr>
          <p:cNvSpPr/>
          <p:nvPr/>
        </p:nvSpPr>
        <p:spPr bwMode="auto">
          <a:xfrm>
            <a:off x="395536" y="4437112"/>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2-3</a:t>
            </a:r>
            <a:r>
              <a:rPr lang="zh-TW" altLang="en-US" sz="2000" dirty="0" smtClean="0">
                <a:solidFill>
                  <a:schemeClr val="bg1"/>
                </a:solidFill>
                <a:latin typeface="Times New Roman" pitchFamily="18" charset="0"/>
                <a:ea typeface="標楷體" pitchFamily="65" charset="-120"/>
                <a:cs typeface="Times New Roman" pitchFamily="18" charset="0"/>
              </a:rPr>
              <a:t> 專案成功與利益實現管理 </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916238" y="1628775"/>
            <a:ext cx="3035300" cy="633413"/>
          </a:xfrm>
          <a:prstGeom prst="rect">
            <a:avLst/>
          </a:prstGeom>
          <a:noFill/>
          <a:ln>
            <a:miter lim="800000"/>
            <a:headEnd/>
            <a:tailEnd/>
          </a:ln>
        </p:spPr>
        <p:txBody>
          <a:bodyPr/>
          <a:lstStyle/>
          <a:p>
            <a:r>
              <a:rPr lang="zh-TW" altLang="en-US" sz="3200" smtClean="0"/>
              <a:t>組織願景與專案</a:t>
            </a:r>
            <a:endParaRPr kumimoji="1" lang="zh-TW" altLang="en-US" sz="3200" smtClean="0"/>
          </a:p>
        </p:txBody>
      </p:sp>
      <p:pic>
        <p:nvPicPr>
          <p:cNvPr id="11267" name="圖片 3"/>
          <p:cNvPicPr>
            <a:picLocks noChangeAspect="1" noChangeArrowheads="1"/>
          </p:cNvPicPr>
          <p:nvPr/>
        </p:nvPicPr>
        <p:blipFill>
          <a:blip r:embed="rId3" cstate="print"/>
          <a:srcRect/>
          <a:stretch>
            <a:fillRect/>
          </a:stretch>
        </p:blipFill>
        <p:spPr bwMode="auto">
          <a:xfrm>
            <a:off x="2411413" y="3213100"/>
            <a:ext cx="4321175" cy="259238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700338" y="1628775"/>
            <a:ext cx="3600450" cy="633413"/>
          </a:xfrm>
          <a:prstGeom prst="rect">
            <a:avLst/>
          </a:prstGeom>
          <a:noFill/>
          <a:ln>
            <a:miter lim="800000"/>
            <a:headEnd/>
            <a:tailEnd/>
          </a:ln>
        </p:spPr>
        <p:txBody>
          <a:bodyPr/>
          <a:lstStyle/>
          <a:p>
            <a:r>
              <a:rPr lang="zh-TW" altLang="en-US" sz="3200" smtClean="0"/>
              <a:t>運用專案組合管理</a:t>
            </a:r>
            <a:endParaRPr kumimoji="1" lang="zh-TW" altLang="en-US" sz="3200" smtClean="0"/>
          </a:p>
        </p:txBody>
      </p:sp>
      <p:pic>
        <p:nvPicPr>
          <p:cNvPr id="1026" name="圖片 2"/>
          <p:cNvPicPr>
            <a:picLocks noChangeAspect="1" noChangeArrowheads="1"/>
          </p:cNvPicPr>
          <p:nvPr/>
        </p:nvPicPr>
        <p:blipFill>
          <a:blip r:embed="rId3" cstate="print"/>
          <a:srcRect/>
          <a:stretch>
            <a:fillRect/>
          </a:stretch>
        </p:blipFill>
        <p:spPr bwMode="auto">
          <a:xfrm>
            <a:off x="3779912" y="2708920"/>
            <a:ext cx="1008112" cy="389339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347864" y="1628775"/>
            <a:ext cx="2232248" cy="633413"/>
          </a:xfrm>
          <a:prstGeom prst="rect">
            <a:avLst/>
          </a:prstGeom>
          <a:noFill/>
          <a:ln>
            <a:miter lim="800000"/>
            <a:headEnd/>
            <a:tailEnd/>
          </a:ln>
        </p:spPr>
        <p:txBody>
          <a:bodyPr/>
          <a:lstStyle/>
          <a:p>
            <a:r>
              <a:rPr lang="zh-TW" altLang="en-US" sz="3200" dirty="0" smtClean="0"/>
              <a:t>專案分類</a:t>
            </a:r>
            <a:endParaRPr kumimoji="1" lang="zh-TW" altLang="en-US" sz="3200" dirty="0" smtClean="0"/>
          </a:p>
        </p:txBody>
      </p:sp>
      <p:graphicFrame>
        <p:nvGraphicFramePr>
          <p:cNvPr id="4" name="表格 3"/>
          <p:cNvGraphicFramePr>
            <a:graphicFrameLocks noGrp="1"/>
          </p:cNvGraphicFramePr>
          <p:nvPr/>
        </p:nvGraphicFramePr>
        <p:xfrm>
          <a:off x="683567" y="2780929"/>
          <a:ext cx="7632849" cy="3456384"/>
        </p:xfrm>
        <a:graphic>
          <a:graphicData uri="http://schemas.openxmlformats.org/drawingml/2006/table">
            <a:tbl>
              <a:tblPr/>
              <a:tblGrid>
                <a:gridCol w="1082269"/>
                <a:gridCol w="3275290"/>
                <a:gridCol w="3275290"/>
              </a:tblGrid>
              <a:tr h="265875">
                <a:tc>
                  <a:txBody>
                    <a:bodyPr/>
                    <a:lstStyle/>
                    <a:p>
                      <a:pPr>
                        <a:spcAft>
                          <a:spcPts val="0"/>
                        </a:spcAft>
                      </a:pPr>
                      <a:r>
                        <a:rPr lang="zh-TW" sz="1200" kern="100" dirty="0">
                          <a:latin typeface="Times New Roman"/>
                          <a:ea typeface="新細明體"/>
                          <a:cs typeface="Times New Roman"/>
                        </a:rPr>
                        <a:t>類型</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a:latin typeface="Times New Roman"/>
                          <a:ea typeface="新細明體"/>
                          <a:cs typeface="Times New Roman"/>
                        </a:rPr>
                        <a:t>說明</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a:latin typeface="Times New Roman"/>
                          <a:ea typeface="新細明體"/>
                          <a:cs typeface="Times New Roman"/>
                        </a:rPr>
                        <a:t>舉例</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503">
                <a:tc>
                  <a:txBody>
                    <a:bodyPr/>
                    <a:lstStyle/>
                    <a:p>
                      <a:pPr>
                        <a:spcAft>
                          <a:spcPts val="0"/>
                        </a:spcAft>
                      </a:pPr>
                      <a:r>
                        <a:rPr lang="zh-TW" sz="1200" kern="100">
                          <a:latin typeface="Times New Roman"/>
                          <a:ea typeface="新細明體"/>
                          <a:cs typeface="Times New Roman"/>
                        </a:rPr>
                        <a:t>強制型</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a:latin typeface="Times New Roman"/>
                          <a:ea typeface="新細明體"/>
                          <a:cs typeface="Times New Roman"/>
                        </a:rPr>
                        <a:t>組織一定得進行的專案，通常牽涉到法律、標準的要求，或是新技術的發展，必須相對配合改善或加強。</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a:latin typeface="Times New Roman"/>
                          <a:ea typeface="新細明體"/>
                          <a:cs typeface="Times New Roman"/>
                        </a:rPr>
                        <a:t>因應政府廢氣排放標準提高，進行工廠廢氣排放改善專案。</a:t>
                      </a:r>
                    </a:p>
                    <a:p>
                      <a:pPr>
                        <a:spcAft>
                          <a:spcPts val="0"/>
                        </a:spcAft>
                      </a:pPr>
                      <a:r>
                        <a:rPr lang="zh-TW" sz="1200" kern="100">
                          <a:latin typeface="Times New Roman"/>
                          <a:ea typeface="新細明體"/>
                          <a:cs typeface="Times New Roman"/>
                        </a:rPr>
                        <a:t>微軟作業系統新版上市，公司相關應用軟體被迫必須隨之升級調整。</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503">
                <a:tc>
                  <a:txBody>
                    <a:bodyPr/>
                    <a:lstStyle/>
                    <a:p>
                      <a:pPr>
                        <a:spcAft>
                          <a:spcPts val="0"/>
                        </a:spcAft>
                      </a:pPr>
                      <a:r>
                        <a:rPr lang="zh-TW" sz="1200" kern="100">
                          <a:latin typeface="Times New Roman"/>
                          <a:ea typeface="新細明體"/>
                          <a:cs typeface="Times New Roman"/>
                        </a:rPr>
                        <a:t>策略型</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a:latin typeface="Times New Roman"/>
                          <a:ea typeface="新細明體"/>
                          <a:cs typeface="Times New Roman"/>
                        </a:rPr>
                        <a:t>考慮組織長遠目標，策略性發展出來的專案，譬如新產品研發或是提高社會責任與形象的專案。</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a:latin typeface="Times New Roman"/>
                          <a:ea typeface="新細明體"/>
                          <a:cs typeface="Times New Roman"/>
                        </a:rPr>
                        <a:t>因應市場趨勢偏向綠色環保概念，研發由回收材質製作的新產品。</a:t>
                      </a:r>
                    </a:p>
                    <a:p>
                      <a:pPr>
                        <a:spcAft>
                          <a:spcPts val="0"/>
                        </a:spcAft>
                      </a:pPr>
                      <a:r>
                        <a:rPr lang="zh-TW" sz="1200" kern="100">
                          <a:latin typeface="Times New Roman"/>
                          <a:ea typeface="新細明體"/>
                          <a:cs typeface="Times New Roman"/>
                        </a:rPr>
                        <a:t>舉辦親子園遊會或是路跑活動，創造話題。</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503">
                <a:tc>
                  <a:txBody>
                    <a:bodyPr/>
                    <a:lstStyle/>
                    <a:p>
                      <a:pPr>
                        <a:spcAft>
                          <a:spcPts val="0"/>
                        </a:spcAft>
                      </a:pPr>
                      <a:r>
                        <a:rPr lang="zh-TW" sz="1200" kern="100">
                          <a:latin typeface="Times New Roman"/>
                          <a:ea typeface="新細明體"/>
                          <a:cs typeface="Times New Roman"/>
                        </a:rPr>
                        <a:t>日常型</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dirty="0">
                          <a:latin typeface="Times New Roman"/>
                          <a:ea typeface="新細明體"/>
                          <a:cs typeface="Times New Roman"/>
                        </a:rPr>
                        <a:t>維持組織營運的各項專案，通常是因為得到客戶訂單。</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200" kern="100" dirty="0">
                          <a:latin typeface="Times New Roman"/>
                          <a:ea typeface="新細明體"/>
                          <a:cs typeface="Times New Roman"/>
                        </a:rPr>
                        <a:t>軟體公司接獲客戶合約，開發企業資源整合系統。</a:t>
                      </a:r>
                    </a:p>
                    <a:p>
                      <a:pPr>
                        <a:spcAft>
                          <a:spcPts val="0"/>
                        </a:spcAft>
                      </a:pPr>
                      <a:r>
                        <a:rPr lang="zh-TW" sz="1200" kern="100" dirty="0">
                          <a:latin typeface="Times New Roman"/>
                          <a:ea typeface="新細明體"/>
                          <a:cs typeface="Times New Roman"/>
                        </a:rPr>
                        <a:t>手機代工廠接到訂單，限期生產一百萬支手機。</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059832" y="1628775"/>
            <a:ext cx="2808312" cy="633413"/>
          </a:xfrm>
          <a:prstGeom prst="rect">
            <a:avLst/>
          </a:prstGeom>
          <a:noFill/>
          <a:ln>
            <a:miter lim="800000"/>
            <a:headEnd/>
            <a:tailEnd/>
          </a:ln>
        </p:spPr>
        <p:txBody>
          <a:bodyPr/>
          <a:lstStyle/>
          <a:p>
            <a:r>
              <a:rPr lang="zh-TW" altLang="en-US" sz="3200" dirty="0" smtClean="0"/>
              <a:t>設定選擇準則</a:t>
            </a:r>
            <a:endParaRPr kumimoji="1" lang="zh-TW" altLang="en-US" sz="3200" dirty="0" smtClean="0"/>
          </a:p>
        </p:txBody>
      </p:sp>
      <p:sp>
        <p:nvSpPr>
          <p:cNvPr id="4" name="Rectangle 3"/>
          <p:cNvSpPr txBox="1">
            <a:spLocks noChangeArrowheads="1"/>
          </p:cNvSpPr>
          <p:nvPr/>
        </p:nvSpPr>
        <p:spPr bwMode="auto">
          <a:xfrm>
            <a:off x="457200" y="2708275"/>
            <a:ext cx="8229600" cy="3417888"/>
          </a:xfrm>
          <a:prstGeom prst="rect">
            <a:avLst/>
          </a:prstGeom>
          <a:noFill/>
          <a:ln>
            <a:miter lim="800000"/>
            <a:headEnd/>
            <a:tailEnd/>
          </a:ln>
        </p:spPr>
        <p:txBody>
          <a:bodyPr/>
          <a:lstStyle/>
          <a:p>
            <a:pPr marL="342900" lvl="0" indent="-342900" eaLnBrk="0" hangingPunct="0">
              <a:spcBef>
                <a:spcPct val="20000"/>
              </a:spcBef>
            </a:pPr>
            <a:r>
              <a:rPr lang="zh-TW" altLang="zh-TW" sz="3200" dirty="0" smtClean="0"/>
              <a:t>不同類型專案，可以有不同選擇準則，但都要圍繞著組織的願景與目標，不可偏離。</a:t>
            </a:r>
            <a:endParaRPr lang="en-US" altLang="zh-TW" sz="3200" dirty="0" smtClean="0"/>
          </a:p>
          <a:p>
            <a:pPr lvl="1">
              <a:buFont typeface="Arial" pitchFamily="34" charset="0"/>
              <a:buChar char="•"/>
            </a:pPr>
            <a:r>
              <a:rPr lang="zh-TW" altLang="en-US" dirty="0" smtClean="0"/>
              <a:t> </a:t>
            </a:r>
            <a:r>
              <a:rPr lang="zh-TW" altLang="zh-TW" sz="2000" dirty="0" smtClean="0"/>
              <a:t>符合組織願景</a:t>
            </a:r>
          </a:p>
          <a:p>
            <a:pPr lvl="1">
              <a:buFont typeface="Arial" pitchFamily="34" charset="0"/>
              <a:buChar char="•"/>
            </a:pPr>
            <a:r>
              <a:rPr lang="zh-TW" altLang="en-US" sz="2000" dirty="0" smtClean="0"/>
              <a:t> </a:t>
            </a:r>
            <a:r>
              <a:rPr lang="zh-TW" altLang="zh-TW" sz="2000" dirty="0" smtClean="0"/>
              <a:t>組織核心能力</a:t>
            </a:r>
          </a:p>
          <a:p>
            <a:pPr lvl="1">
              <a:buFont typeface="Arial" pitchFamily="34" charset="0"/>
              <a:buChar char="•"/>
            </a:pPr>
            <a:r>
              <a:rPr lang="zh-TW" altLang="en-US" sz="2000" dirty="0" smtClean="0"/>
              <a:t> </a:t>
            </a:r>
            <a:r>
              <a:rPr lang="zh-TW" altLang="zh-TW" sz="2000" dirty="0" smtClean="0"/>
              <a:t>公共形像</a:t>
            </a:r>
          </a:p>
          <a:p>
            <a:pPr lvl="1">
              <a:buFont typeface="Arial" pitchFamily="34" charset="0"/>
              <a:buChar char="•"/>
            </a:pPr>
            <a:r>
              <a:rPr lang="zh-TW" altLang="en-US" sz="2000" dirty="0" smtClean="0"/>
              <a:t> </a:t>
            </a:r>
            <a:r>
              <a:rPr lang="zh-TW" altLang="zh-TW" sz="2000" dirty="0" smtClean="0"/>
              <a:t>社會責任</a:t>
            </a:r>
          </a:p>
          <a:p>
            <a:pPr lvl="1">
              <a:buFont typeface="Arial" pitchFamily="34" charset="0"/>
              <a:buChar char="•"/>
            </a:pPr>
            <a:r>
              <a:rPr lang="zh-TW" altLang="en-US" sz="2000" dirty="0" smtClean="0"/>
              <a:t> </a:t>
            </a:r>
            <a:r>
              <a:rPr lang="zh-TW" altLang="zh-TW" sz="2000" dirty="0" smtClean="0"/>
              <a:t>環境保護</a:t>
            </a:r>
            <a:endParaRPr lang="zh-TW" altLang="zh-TW"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059832" y="1628775"/>
            <a:ext cx="2808312" cy="633413"/>
          </a:xfrm>
          <a:prstGeom prst="rect">
            <a:avLst/>
          </a:prstGeom>
          <a:noFill/>
          <a:ln>
            <a:miter lim="800000"/>
            <a:headEnd/>
            <a:tailEnd/>
          </a:ln>
        </p:spPr>
        <p:txBody>
          <a:bodyPr/>
          <a:lstStyle/>
          <a:p>
            <a:r>
              <a:rPr lang="zh-TW" altLang="en-US" sz="3200" dirty="0" smtClean="0"/>
              <a:t>設定選擇準則</a:t>
            </a:r>
            <a:endParaRPr kumimoji="1" lang="zh-TW" altLang="en-US" sz="3200" dirty="0" smtClean="0"/>
          </a:p>
        </p:txBody>
      </p:sp>
      <p:sp>
        <p:nvSpPr>
          <p:cNvPr id="3" name="Rectangle 3"/>
          <p:cNvSpPr txBox="1">
            <a:spLocks noChangeArrowheads="1"/>
          </p:cNvSpPr>
          <p:nvPr/>
        </p:nvSpPr>
        <p:spPr bwMode="auto">
          <a:xfrm>
            <a:off x="457200" y="2708275"/>
            <a:ext cx="8229600" cy="3417888"/>
          </a:xfrm>
          <a:prstGeom prst="rect">
            <a:avLst/>
          </a:prstGeom>
          <a:noFill/>
          <a:ln>
            <a:miter lim="800000"/>
            <a:headEnd/>
            <a:tailEnd/>
          </a:ln>
        </p:spPr>
        <p:txBody>
          <a:bodyPr/>
          <a:lstStyle/>
          <a:p>
            <a:pPr>
              <a:buFont typeface="Arial" pitchFamily="34" charset="0"/>
              <a:buChar char="•"/>
            </a:pPr>
            <a:r>
              <a:rPr lang="zh-TW" altLang="en-US" sz="3200" dirty="0" smtClean="0"/>
              <a:t> </a:t>
            </a:r>
            <a:r>
              <a:rPr lang="zh-TW" altLang="zh-TW" sz="3200" dirty="0" smtClean="0"/>
              <a:t>回收期間法（</a:t>
            </a:r>
            <a:r>
              <a:rPr lang="en-US" altLang="zh-TW" sz="3200" dirty="0" smtClean="0"/>
              <a:t>Payback Period</a:t>
            </a:r>
            <a:r>
              <a:rPr lang="zh-TW" altLang="zh-TW" sz="3200" dirty="0" smtClean="0"/>
              <a:t>）</a:t>
            </a:r>
          </a:p>
          <a:p>
            <a:pPr>
              <a:buFont typeface="Arial" pitchFamily="34" charset="0"/>
              <a:buChar char="•"/>
            </a:pPr>
            <a:r>
              <a:rPr lang="zh-TW" altLang="en-US" sz="3200" dirty="0" smtClean="0"/>
              <a:t> </a:t>
            </a:r>
            <a:r>
              <a:rPr lang="zh-TW" altLang="zh-TW" sz="3200" dirty="0" smtClean="0"/>
              <a:t>淨現值法（</a:t>
            </a:r>
            <a:r>
              <a:rPr lang="en-US" altLang="zh-TW" sz="3200" dirty="0" smtClean="0"/>
              <a:t>Net Present Value</a:t>
            </a:r>
            <a:r>
              <a:rPr lang="zh-TW" altLang="zh-TW" sz="3200" dirty="0" smtClean="0"/>
              <a:t>）</a:t>
            </a:r>
            <a:endParaRPr lang="zh-TW" altLang="zh-TW"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691</Words>
  <Application>Microsoft Office PowerPoint</Application>
  <PresentationFormat>如螢幕大小 (4:3)</PresentationFormat>
  <Paragraphs>74</Paragraphs>
  <Slides>16</Slides>
  <Notes>16</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投影片 1</vt:lpstr>
      <vt:lpstr>投影片 2</vt:lpstr>
      <vt:lpstr>投影片 3</vt:lpstr>
      <vt:lpstr>投影片 4</vt:lpstr>
      <vt:lpstr>組織願景與專案</vt:lpstr>
      <vt:lpstr>運用專案組合管理</vt:lpstr>
      <vt:lpstr>專案分類</vt:lpstr>
      <vt:lpstr>設定選擇準則</vt:lpstr>
      <vt:lpstr>設定選擇準則</vt:lpstr>
      <vt:lpstr>收集專案提案書</vt:lpstr>
      <vt:lpstr>審核專案提案書</vt:lpstr>
      <vt:lpstr>定期評估專案</vt:lpstr>
      <vt:lpstr>專案起始</vt:lpstr>
      <vt:lpstr>專案章程</vt:lpstr>
      <vt:lpstr>專案成功與利益實現管理</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第二章</dc:title>
  <dc:creator>Wayne</dc:creator>
  <cp:lastModifiedBy>user</cp:lastModifiedBy>
  <cp:revision>81</cp:revision>
  <dcterms:created xsi:type="dcterms:W3CDTF">2009-02-01T09:37:13Z</dcterms:created>
  <dcterms:modified xsi:type="dcterms:W3CDTF">2018-03-22T03:53:39Z</dcterms:modified>
</cp:coreProperties>
</file>