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50" r:id="rId2"/>
    <p:sldId id="357" r:id="rId3"/>
    <p:sldId id="262" r:id="rId4"/>
    <p:sldId id="263" r:id="rId5"/>
    <p:sldId id="351" r:id="rId6"/>
    <p:sldId id="354" r:id="rId7"/>
    <p:sldId id="352" r:id="rId8"/>
    <p:sldId id="355" r:id="rId9"/>
    <p:sldId id="356" r:id="rId10"/>
    <p:sldId id="342" r:id="rId1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72"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8EE994C6-F852-4DC3-9E6C-E1ACC944D4EF}" type="datetimeFigureOut">
              <a:rPr lang="zh-TW" altLang="en-US"/>
              <a:pPr>
                <a:defRPr/>
              </a:pPr>
              <a:t>2018/3/22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3BAB9F1F-2723-4EFF-8501-B0FD155EA21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4D730160-D9D4-491D-BAAF-D15F238982B6}"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DB8599B0-E299-4A75-8E2F-28FF51E971F3}"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62F926A7-4514-494D-BB09-5DEA068826C8}"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slide" Target="slide8.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16387"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smtClean="0">
                <a:solidFill>
                  <a:srgbClr val="FFFF00"/>
                </a:solidFill>
                <a:cs typeface="Arial" charset="0"/>
              </a:rPr>
              <a:t>本章結束</a:t>
            </a:r>
          </a:p>
        </p:txBody>
      </p:sp>
      <p:pic>
        <p:nvPicPr>
          <p:cNvPr id="16388"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16389"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16390"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16391"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dirty="0" smtClean="0">
                <a:solidFill>
                  <a:srgbClr val="F8F8F8"/>
                </a:solidFill>
                <a:effectLst>
                  <a:outerShdw blurRad="38100" dist="38100" dir="2700000" algn="tl">
                    <a:srgbClr val="C0C0C0"/>
                  </a:outerShdw>
                </a:effectLst>
                <a:latin typeface="標楷體" pitchFamily="65" charset="-120"/>
                <a:ea typeface="標楷體" pitchFamily="65" charset="-120"/>
              </a:rPr>
              <a:t>第三章 專案規畫</a:t>
            </a:r>
            <a:endParaRPr lang="zh-TW" altLang="en-US" sz="4400" dirty="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1323975"/>
          </a:xfrm>
          <a:prstGeom prst="rect">
            <a:avLst/>
          </a:prstGeom>
          <a:noFill/>
          <a:ln w="9525">
            <a:noFill/>
            <a:miter lim="800000"/>
            <a:headEnd/>
            <a:tailEnd/>
          </a:ln>
        </p:spPr>
        <p:txBody>
          <a:bodyPr>
            <a:spAutoFit/>
          </a:bodyPr>
          <a:lstStyle/>
          <a:p>
            <a:pPr latinLnBrk="1"/>
            <a:r>
              <a:rPr kumimoji="0" lang="zh-TW" altLang="en-US" sz="3200" dirty="0">
                <a:solidFill>
                  <a:srgbClr val="FFFF00"/>
                </a:solidFill>
                <a:latin typeface="標楷體" pitchFamily="65" charset="-120"/>
                <a:ea typeface="標楷體" pitchFamily="65" charset="-120"/>
              </a:rPr>
              <a:t>課前指引</a:t>
            </a:r>
          </a:p>
          <a:p>
            <a:r>
              <a:rPr lang="zh-TW" altLang="en-US" sz="2400">
                <a:ea typeface="標楷體" pitchFamily="65" charset="-120"/>
              </a:rPr>
              <a:t>專案確定後，就要開始規畫。先從專案管理原則性做起，再針對各專案內容詳細規畫。</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3-1</a:t>
            </a:r>
            <a:r>
              <a:rPr lang="zh-TW" altLang="en-US" sz="2000" dirty="0" smtClean="0">
                <a:solidFill>
                  <a:schemeClr val="bg1"/>
                </a:solidFill>
                <a:latin typeface="Times New Roman" pitchFamily="18" charset="0"/>
                <a:ea typeface="標楷體" pitchFamily="65" charset="-120"/>
                <a:cs typeface="Times New Roman" pitchFamily="18" charset="0"/>
              </a:rPr>
              <a:t> 專案規畫 </a:t>
            </a:r>
            <a:endParaRPr lang="ko-KR" altLang="en-US" sz="2000" dirty="0" smtClean="0">
              <a:solidFill>
                <a:schemeClr val="bg1"/>
              </a:solidFill>
              <a:latin typeface="Times New Roman" pitchFamily="18" charset="0"/>
              <a:ea typeface="標楷體" pitchFamily="65" charset="-120"/>
              <a:cs typeface="Times New Roman" pitchFamily="18" charset="0"/>
            </a:endParaRPr>
          </a:p>
        </p:txBody>
      </p:sp>
      <p:sp>
        <p:nvSpPr>
          <p:cNvPr id="18" name="圓角矩形 17">
            <a:hlinkClick r:id="rId4" action="ppaction://hlinksldjump"/>
          </p:cNvPr>
          <p:cNvSpPr/>
          <p:nvPr/>
        </p:nvSpPr>
        <p:spPr bwMode="auto">
          <a:xfrm>
            <a:off x="4706939" y="281940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3-3 </a:t>
            </a:r>
            <a:r>
              <a:rPr lang="zh-TW" altLang="en-US" sz="2000" dirty="0" smtClean="0">
                <a:solidFill>
                  <a:schemeClr val="bg1"/>
                </a:solidFill>
                <a:latin typeface="Times New Roman" pitchFamily="18" charset="0"/>
                <a:ea typeface="標楷體" pitchFamily="65" charset="-120"/>
                <a:cs typeface="Times New Roman" pitchFamily="18" charset="0"/>
              </a:rPr>
              <a:t>腦力激盪法</a:t>
            </a:r>
            <a:endParaRPr lang="zh-TW" altLang="en-US" sz="1400" dirty="0" smtClean="0">
              <a:solidFill>
                <a:schemeClr val="bg1"/>
              </a:solidFill>
              <a:latin typeface="Times New Roman" pitchFamily="18" charset="0"/>
              <a:ea typeface="標楷體" pitchFamily="65" charset="-120"/>
              <a:cs typeface="Times New Roman" pitchFamily="18" charset="0"/>
            </a:endParaRPr>
          </a:p>
        </p:txBody>
      </p:sp>
      <p:sp>
        <p:nvSpPr>
          <p:cNvPr id="5" name="圓角矩形 4">
            <a:hlinkClick r:id="rId5" action="ppaction://hlinksldjump"/>
          </p:cNvPr>
          <p:cNvSpPr/>
          <p:nvPr/>
        </p:nvSpPr>
        <p:spPr bwMode="auto">
          <a:xfrm>
            <a:off x="427456" y="357700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3-2 </a:t>
            </a:r>
            <a:r>
              <a:rPr lang="zh-TW" altLang="en-US" sz="2000" dirty="0" smtClean="0">
                <a:solidFill>
                  <a:schemeClr val="bg1"/>
                </a:solidFill>
                <a:latin typeface="Times New Roman" pitchFamily="18" charset="0"/>
                <a:ea typeface="標楷體" pitchFamily="65" charset="-120"/>
                <a:cs typeface="Times New Roman" pitchFamily="18" charset="0"/>
              </a:rPr>
              <a:t>專案原則規畫</a:t>
            </a:r>
            <a:endParaRPr lang="zh-TW" altLang="en-US" sz="1400" dirty="0" smtClean="0">
              <a:solidFill>
                <a:schemeClr val="bg1"/>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2555776" y="1628775"/>
            <a:ext cx="3816423" cy="633413"/>
          </a:xfrm>
          <a:prstGeom prst="rect">
            <a:avLst/>
          </a:prstGeom>
          <a:noFill/>
          <a:ln>
            <a:miter lim="800000"/>
            <a:headEnd/>
            <a:tailEnd/>
          </a:ln>
        </p:spPr>
        <p:txBody>
          <a:bodyPr/>
          <a:lstStyle/>
          <a:p>
            <a:r>
              <a:rPr lang="zh-TW" altLang="en-US" sz="3200" dirty="0" smtClean="0"/>
              <a:t>專案</a:t>
            </a:r>
            <a:r>
              <a:rPr lang="zh-TW" altLang="en-US" sz="3200" dirty="0" smtClean="0"/>
              <a:t>十大</a:t>
            </a:r>
            <a:r>
              <a:rPr lang="zh-TW" altLang="en-US" sz="3200" dirty="0" smtClean="0"/>
              <a:t>知識</a:t>
            </a:r>
            <a:r>
              <a:rPr lang="zh-TW" altLang="en-US" sz="3200" dirty="0" smtClean="0"/>
              <a:t>領域</a:t>
            </a:r>
            <a:endParaRPr kumimoji="1" lang="zh-TW" altLang="en-US" sz="3200" dirty="0" smtClean="0"/>
          </a:p>
        </p:txBody>
      </p:sp>
      <p:pic>
        <p:nvPicPr>
          <p:cNvPr id="1026" name="Picture 2" descr="07_MO31401_CH03-圖3"/>
          <p:cNvPicPr>
            <a:picLocks noChangeAspect="1" noChangeArrowheads="1"/>
          </p:cNvPicPr>
          <p:nvPr/>
        </p:nvPicPr>
        <p:blipFill>
          <a:blip r:embed="rId3" cstate="print"/>
          <a:srcRect/>
          <a:stretch>
            <a:fillRect/>
          </a:stretch>
        </p:blipFill>
        <p:spPr bwMode="auto">
          <a:xfrm>
            <a:off x="2699792" y="2780928"/>
            <a:ext cx="3759655" cy="3710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3348038" y="1628775"/>
            <a:ext cx="2601912" cy="633413"/>
          </a:xfrm>
          <a:prstGeom prst="rect">
            <a:avLst/>
          </a:prstGeom>
          <a:noFill/>
          <a:ln>
            <a:miter lim="800000"/>
            <a:headEnd/>
            <a:tailEnd/>
          </a:ln>
        </p:spPr>
        <p:txBody>
          <a:bodyPr/>
          <a:lstStyle/>
          <a:p>
            <a:r>
              <a:rPr lang="zh-TW" altLang="en-US" sz="3200" smtClean="0"/>
              <a:t>專案規畫</a:t>
            </a:r>
            <a:endParaRPr kumimoji="1" lang="zh-TW" altLang="en-US" sz="3200" smtClean="0"/>
          </a:p>
        </p:txBody>
      </p:sp>
      <p:sp>
        <p:nvSpPr>
          <p:cNvPr id="12291" name="Rectangle 3"/>
          <p:cNvSpPr>
            <a:spLocks noGrp="1" noChangeArrowheads="1"/>
          </p:cNvSpPr>
          <p:nvPr>
            <p:ph type="body" sz="half" idx="4294967295"/>
          </p:nvPr>
        </p:nvSpPr>
        <p:spPr bwMode="auto">
          <a:xfrm>
            <a:off x="457200" y="1600200"/>
            <a:ext cx="4038600" cy="4525963"/>
          </a:xfrm>
          <a:prstGeom prst="rect">
            <a:avLst/>
          </a:prstGeom>
          <a:noFill/>
          <a:ln>
            <a:miter lim="800000"/>
            <a:headEnd/>
            <a:tailEnd/>
          </a:ln>
        </p:spPr>
        <p:txBody>
          <a:bodyPr/>
          <a:lstStyle/>
          <a:p>
            <a:endParaRPr lang="zh-TW" altLang="en-US" sz="2800" smtClean="0"/>
          </a:p>
          <a:p>
            <a:endParaRPr lang="zh-TW" altLang="en-US" sz="2800" smtClean="0"/>
          </a:p>
        </p:txBody>
      </p:sp>
      <p:pic>
        <p:nvPicPr>
          <p:cNvPr id="12292" name="Picture 4" descr="ch03-01"/>
          <p:cNvPicPr>
            <a:picLocks noGrp="1" noChangeAspect="1" noChangeArrowheads="1"/>
          </p:cNvPicPr>
          <p:nvPr>
            <p:ph sz="half" idx="4294967295"/>
          </p:nvPr>
        </p:nvPicPr>
        <p:blipFill>
          <a:blip r:embed="rId3" cstate="print"/>
          <a:srcRect/>
          <a:stretch>
            <a:fillRect/>
          </a:stretch>
        </p:blipFill>
        <p:spPr bwMode="auto">
          <a:xfrm>
            <a:off x="1835150" y="2809875"/>
            <a:ext cx="5329238" cy="3717925"/>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bwMode="auto">
          <a:xfrm>
            <a:off x="2771775" y="1701800"/>
            <a:ext cx="3095625" cy="647700"/>
          </a:xfrm>
          <a:prstGeom prst="rect">
            <a:avLst/>
          </a:prstGeom>
          <a:noFill/>
          <a:ln>
            <a:miter lim="800000"/>
            <a:headEnd/>
            <a:tailEnd/>
          </a:ln>
        </p:spPr>
        <p:txBody>
          <a:bodyPr/>
          <a:lstStyle/>
          <a:p>
            <a:r>
              <a:rPr lang="zh-TW" altLang="en-US" sz="3200" smtClean="0"/>
              <a:t>專案管理計畫書</a:t>
            </a:r>
          </a:p>
        </p:txBody>
      </p:sp>
      <p:sp>
        <p:nvSpPr>
          <p:cNvPr id="13315" name="Rectangle 3"/>
          <p:cNvSpPr>
            <a:spLocks noGrp="1" noChangeArrowheads="1"/>
          </p:cNvSpPr>
          <p:nvPr>
            <p:ph type="body" idx="4294967295"/>
          </p:nvPr>
        </p:nvSpPr>
        <p:spPr bwMode="auto">
          <a:xfrm>
            <a:off x="457200" y="2708275"/>
            <a:ext cx="3970338" cy="3417888"/>
          </a:xfrm>
          <a:prstGeom prst="rect">
            <a:avLst/>
          </a:prstGeom>
          <a:noFill/>
          <a:ln>
            <a:miter lim="800000"/>
            <a:headEnd/>
            <a:tailEnd/>
          </a:ln>
        </p:spPr>
        <p:txBody>
          <a:bodyPr/>
          <a:lstStyle/>
          <a:p>
            <a:r>
              <a:rPr lang="zh-TW" altLang="en-US" sz="2800" dirty="0" smtClean="0"/>
              <a:t>範疇管理計畫書</a:t>
            </a:r>
          </a:p>
          <a:p>
            <a:r>
              <a:rPr lang="zh-TW" altLang="en-US" sz="2800" dirty="0" smtClean="0"/>
              <a:t>時間管理計畫書</a:t>
            </a:r>
          </a:p>
          <a:p>
            <a:r>
              <a:rPr lang="zh-TW" altLang="en-US" sz="2800" dirty="0" smtClean="0"/>
              <a:t>成本管理計畫書</a:t>
            </a:r>
          </a:p>
          <a:p>
            <a:r>
              <a:rPr lang="zh-TW" altLang="en-US" sz="2800" dirty="0" smtClean="0"/>
              <a:t>品質管理計畫書</a:t>
            </a:r>
          </a:p>
          <a:p>
            <a:r>
              <a:rPr lang="zh-TW" altLang="en-US" sz="2800" dirty="0" smtClean="0"/>
              <a:t>資源</a:t>
            </a:r>
            <a:r>
              <a:rPr lang="zh-TW" altLang="en-US" sz="2800" dirty="0" smtClean="0"/>
              <a:t>管理計畫書</a:t>
            </a:r>
          </a:p>
          <a:p>
            <a:r>
              <a:rPr lang="zh-TW" altLang="en-US" sz="2800" dirty="0" smtClean="0"/>
              <a:t>溝通管理計畫</a:t>
            </a:r>
            <a:r>
              <a:rPr lang="zh-TW" altLang="en-US" sz="2800" dirty="0" smtClean="0"/>
              <a:t>書</a:t>
            </a:r>
            <a:endParaRPr lang="en-US" altLang="zh-TW" sz="2800" dirty="0" smtClean="0"/>
          </a:p>
          <a:p>
            <a:r>
              <a:rPr lang="zh-TW" altLang="en-US" sz="2800" dirty="0" smtClean="0">
                <a:latin typeface="Calibri" pitchFamily="34" charset="0"/>
              </a:rPr>
              <a:t>風險管理計畫</a:t>
            </a:r>
            <a:r>
              <a:rPr lang="zh-TW" altLang="en-US" sz="2800" dirty="0" smtClean="0">
                <a:latin typeface="Calibri" pitchFamily="34" charset="0"/>
              </a:rPr>
              <a:t>書</a:t>
            </a:r>
            <a:endParaRPr lang="zh-TW" altLang="en-US" sz="2800" dirty="0" smtClean="0"/>
          </a:p>
        </p:txBody>
      </p:sp>
      <p:sp>
        <p:nvSpPr>
          <p:cNvPr id="13316" name="Rectangle 4"/>
          <p:cNvSpPr>
            <a:spLocks noChangeArrowheads="1"/>
          </p:cNvSpPr>
          <p:nvPr/>
        </p:nvSpPr>
        <p:spPr bwMode="auto">
          <a:xfrm>
            <a:off x="4644008" y="2708275"/>
            <a:ext cx="4320605" cy="3417888"/>
          </a:xfrm>
          <a:prstGeom prst="rect">
            <a:avLst/>
          </a:prstGeom>
          <a:noFill/>
          <a:ln w="9525">
            <a:noFill/>
            <a:miter lim="800000"/>
            <a:headEnd/>
            <a:tailEnd/>
          </a:ln>
          <a:effectLst/>
        </p:spPr>
        <p:txBody>
          <a:bodyPr/>
          <a:lstStyle/>
          <a:p>
            <a:pPr marL="342900" indent="-342900" eaLnBrk="0" hangingPunct="0">
              <a:lnSpc>
                <a:spcPct val="80000"/>
              </a:lnSpc>
              <a:spcBef>
                <a:spcPct val="20000"/>
              </a:spcBef>
              <a:buFont typeface="Arial" charset="0"/>
              <a:buChar char="•"/>
            </a:pPr>
            <a:r>
              <a:rPr kumimoji="0" lang="zh-TW" altLang="en-US" sz="2800" dirty="0" smtClean="0">
                <a:latin typeface="Calibri" pitchFamily="34" charset="0"/>
              </a:rPr>
              <a:t>採購</a:t>
            </a:r>
            <a:r>
              <a:rPr kumimoji="0" lang="zh-TW" altLang="en-US" sz="2800" dirty="0">
                <a:latin typeface="Calibri" pitchFamily="34" charset="0"/>
              </a:rPr>
              <a:t>管理計畫</a:t>
            </a:r>
            <a:r>
              <a:rPr kumimoji="0" lang="zh-TW" altLang="en-US" sz="2800" dirty="0" smtClean="0">
                <a:latin typeface="Calibri" pitchFamily="34" charset="0"/>
              </a:rPr>
              <a:t>書</a:t>
            </a:r>
            <a:endParaRPr kumimoji="0" lang="en-US" altLang="zh-TW" sz="2800" dirty="0" smtClean="0">
              <a:latin typeface="Calibri" pitchFamily="34" charset="0"/>
            </a:endParaRPr>
          </a:p>
          <a:p>
            <a:pPr marL="342900" indent="-342900" eaLnBrk="0" hangingPunct="0">
              <a:lnSpc>
                <a:spcPct val="80000"/>
              </a:lnSpc>
              <a:spcBef>
                <a:spcPct val="20000"/>
              </a:spcBef>
              <a:buFont typeface="Arial" charset="0"/>
              <a:buChar char="•"/>
            </a:pPr>
            <a:r>
              <a:rPr kumimoji="0" lang="zh-TW" altLang="en-US" sz="2800" dirty="0" smtClean="0">
                <a:latin typeface="Calibri" pitchFamily="34" charset="0"/>
              </a:rPr>
              <a:t>利害關係人參與計畫書</a:t>
            </a:r>
            <a:endParaRPr kumimoji="0" lang="zh-TW" altLang="en-US" sz="2800" dirty="0">
              <a:latin typeface="Calibri" pitchFamily="34" charset="0"/>
            </a:endParaRPr>
          </a:p>
          <a:p>
            <a:pPr marL="342900" indent="-342900" eaLnBrk="0" hangingPunct="0">
              <a:lnSpc>
                <a:spcPct val="80000"/>
              </a:lnSpc>
              <a:spcBef>
                <a:spcPct val="20000"/>
              </a:spcBef>
              <a:buFont typeface="Arial" charset="0"/>
              <a:buChar char="•"/>
            </a:pPr>
            <a:r>
              <a:rPr kumimoji="0" lang="zh-TW" altLang="en-US" sz="2800" dirty="0">
                <a:latin typeface="Calibri" pitchFamily="34" charset="0"/>
              </a:rPr>
              <a:t>流程改善計畫書</a:t>
            </a:r>
            <a:endParaRPr kumimoji="0" lang="en-US" altLang="zh-TW" sz="2800" dirty="0">
              <a:latin typeface="Calibri" pitchFamily="34" charset="0"/>
            </a:endParaRPr>
          </a:p>
          <a:p>
            <a:pPr marL="342900" indent="-342900" eaLnBrk="0" hangingPunct="0">
              <a:lnSpc>
                <a:spcPct val="80000"/>
              </a:lnSpc>
              <a:spcBef>
                <a:spcPct val="20000"/>
              </a:spcBef>
              <a:buFont typeface="Arial" charset="0"/>
              <a:buChar char="•"/>
            </a:pPr>
            <a:r>
              <a:rPr kumimoji="0" lang="zh-TW" altLang="en-US" sz="2800" dirty="0">
                <a:latin typeface="Calibri" pitchFamily="34" charset="0"/>
              </a:rPr>
              <a:t>專案階段定義</a:t>
            </a:r>
            <a:endParaRPr kumimoji="0" lang="en-US" altLang="zh-TW" sz="2800" dirty="0">
              <a:latin typeface="Calibri" pitchFamily="34" charset="0"/>
            </a:endParaRPr>
          </a:p>
          <a:p>
            <a:pPr marL="342900" indent="-342900" eaLnBrk="0" hangingPunct="0">
              <a:lnSpc>
                <a:spcPct val="80000"/>
              </a:lnSpc>
              <a:spcBef>
                <a:spcPct val="20000"/>
              </a:spcBef>
              <a:buFont typeface="Arial" charset="0"/>
              <a:buChar char="•"/>
            </a:pPr>
            <a:r>
              <a:rPr kumimoji="0" lang="zh-TW" altLang="en-US" sz="2800" dirty="0">
                <a:latin typeface="Calibri" pitchFamily="34" charset="0"/>
              </a:rPr>
              <a:t>專案流程</a:t>
            </a:r>
          </a:p>
          <a:p>
            <a:pPr marL="342900" indent="-342900" eaLnBrk="0" hangingPunct="0">
              <a:lnSpc>
                <a:spcPct val="80000"/>
              </a:lnSpc>
              <a:spcBef>
                <a:spcPct val="20000"/>
              </a:spcBef>
              <a:buFont typeface="Arial" charset="0"/>
              <a:buChar char="•"/>
            </a:pPr>
            <a:r>
              <a:rPr kumimoji="0" lang="zh-TW" altLang="en-US" sz="2800" dirty="0">
                <a:latin typeface="Calibri" pitchFamily="34" charset="0"/>
              </a:rPr>
              <a:t>變更管理計畫書</a:t>
            </a:r>
          </a:p>
          <a:p>
            <a:pPr marL="342900" indent="-342900" eaLnBrk="0" hangingPunct="0">
              <a:lnSpc>
                <a:spcPct val="80000"/>
              </a:lnSpc>
              <a:spcBef>
                <a:spcPct val="20000"/>
              </a:spcBef>
              <a:buFont typeface="Arial" charset="0"/>
              <a:buChar char="•"/>
            </a:pPr>
            <a:r>
              <a:rPr kumimoji="0" lang="zh-TW" altLang="en-US" sz="2800" dirty="0">
                <a:latin typeface="Calibri" pitchFamily="34" charset="0"/>
              </a:rPr>
              <a:t>建構管理計畫書</a:t>
            </a:r>
            <a:endParaRPr kumimoji="0" lang="en-US" altLang="zh-TW" sz="2800" dirty="0">
              <a:latin typeface="Calibri" pitchFamily="34" charset="0"/>
            </a:endParaRPr>
          </a:p>
          <a:p>
            <a:pPr marL="342900" indent="-342900" eaLnBrk="0" hangingPunct="0">
              <a:lnSpc>
                <a:spcPct val="80000"/>
              </a:lnSpc>
              <a:spcBef>
                <a:spcPct val="20000"/>
              </a:spcBef>
              <a:buFont typeface="Arial" charset="0"/>
              <a:buChar char="•"/>
            </a:pPr>
            <a:r>
              <a:rPr kumimoji="0" lang="en-US" altLang="zh-TW" sz="2800" dirty="0">
                <a:latin typeface="Calibri" pitchFamily="34" charset="0"/>
              </a:rPr>
              <a:t>…</a:t>
            </a:r>
            <a:endParaRPr kumimoji="0" lang="zh-TW" altLang="en-US" sz="2800" dirty="0">
              <a:latin typeface="Calibri" pitchFamily="34" charset="0"/>
            </a:endParaRPr>
          </a:p>
          <a:p>
            <a:pPr marL="342900" indent="-342900" eaLnBrk="0" hangingPunct="0">
              <a:lnSpc>
                <a:spcPct val="80000"/>
              </a:lnSpc>
              <a:spcBef>
                <a:spcPct val="20000"/>
              </a:spcBef>
              <a:buFont typeface="Arial" charset="0"/>
              <a:buChar char="•"/>
            </a:pPr>
            <a:endParaRPr kumimoji="0" lang="zh-TW" altLang="en-US" sz="28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2771775" y="1701800"/>
            <a:ext cx="3095625" cy="647700"/>
          </a:xfrm>
          <a:prstGeom prst="rect">
            <a:avLst/>
          </a:prstGeom>
          <a:noFill/>
          <a:ln>
            <a:miter lim="800000"/>
            <a:headEnd/>
            <a:tailEnd/>
          </a:ln>
        </p:spPr>
        <p:txBody>
          <a:bodyPr/>
          <a:lstStyle/>
          <a:p>
            <a:r>
              <a:rPr lang="zh-TW" altLang="en-US" sz="3200" dirty="0" smtClean="0"/>
              <a:t>專案原則</a:t>
            </a:r>
            <a:r>
              <a:rPr lang="zh-TW" altLang="en-US" sz="3200" dirty="0" smtClean="0"/>
              <a:t>規劃</a:t>
            </a:r>
            <a:endParaRPr lang="zh-TW" altLang="en-US" sz="3200" dirty="0" smtClean="0"/>
          </a:p>
        </p:txBody>
      </p:sp>
      <p:sp>
        <p:nvSpPr>
          <p:cNvPr id="14339" name="Rectangle 3"/>
          <p:cNvSpPr>
            <a:spLocks noGrp="1" noChangeArrowheads="1"/>
          </p:cNvSpPr>
          <p:nvPr>
            <p:ph type="body" idx="4294967295"/>
          </p:nvPr>
        </p:nvSpPr>
        <p:spPr bwMode="auto">
          <a:xfrm>
            <a:off x="457200" y="2708275"/>
            <a:ext cx="6923112" cy="3417888"/>
          </a:xfrm>
          <a:prstGeom prst="rect">
            <a:avLst/>
          </a:prstGeom>
          <a:noFill/>
          <a:ln>
            <a:miter lim="800000"/>
            <a:headEnd/>
            <a:tailEnd/>
          </a:ln>
        </p:spPr>
        <p:txBody>
          <a:bodyPr/>
          <a:lstStyle/>
          <a:p>
            <a:pPr>
              <a:buNone/>
            </a:pPr>
            <a:r>
              <a:rPr lang="zh-TW" altLang="en-US" sz="2800" dirty="0" smtClean="0"/>
              <a:t>專案規劃</a:t>
            </a:r>
            <a:r>
              <a:rPr lang="zh-TW" altLang="zh-TW" sz="2800" dirty="0" smtClean="0"/>
              <a:t>首先要把專案基本管理原則規畫好，產生各種管理計畫書。譬如</a:t>
            </a:r>
            <a:r>
              <a:rPr lang="zh-TW" altLang="zh-TW" sz="2800" dirty="0" smtClean="0"/>
              <a:t>：</a:t>
            </a:r>
            <a:endParaRPr lang="en-US" altLang="zh-TW" sz="2800" dirty="0" smtClean="0"/>
          </a:p>
          <a:p>
            <a:pPr lvl="1"/>
            <a:r>
              <a:rPr lang="zh-TW" altLang="zh-TW" sz="2000" dirty="0" smtClean="0">
                <a:latin typeface="+mn-ea"/>
              </a:rPr>
              <a:t>專案</a:t>
            </a:r>
            <a:r>
              <a:rPr lang="zh-TW" altLang="zh-TW" sz="2000" dirty="0" smtClean="0">
                <a:latin typeface="+mn-ea"/>
              </a:rPr>
              <a:t>採用什麼方式預估成本</a:t>
            </a:r>
            <a:r>
              <a:rPr lang="zh-TW" altLang="zh-TW" sz="2000" dirty="0" smtClean="0">
                <a:latin typeface="+mn-ea"/>
              </a:rPr>
              <a:t>？</a:t>
            </a:r>
            <a:endParaRPr lang="en-US" altLang="zh-TW" sz="2000" dirty="0" smtClean="0">
              <a:latin typeface="+mn-ea"/>
            </a:endParaRPr>
          </a:p>
          <a:p>
            <a:pPr lvl="1"/>
            <a:r>
              <a:rPr lang="zh-TW" altLang="zh-TW" sz="2000" dirty="0" smtClean="0">
                <a:latin typeface="+mn-ea"/>
              </a:rPr>
              <a:t>成本</a:t>
            </a:r>
            <a:r>
              <a:rPr lang="zh-TW" altLang="zh-TW" sz="2000" dirty="0" smtClean="0">
                <a:latin typeface="+mn-ea"/>
              </a:rPr>
              <a:t>單位到個位數、十位數還是百位數</a:t>
            </a:r>
            <a:r>
              <a:rPr lang="zh-TW" altLang="zh-TW" sz="2000" dirty="0" smtClean="0">
                <a:latin typeface="+mn-ea"/>
              </a:rPr>
              <a:t>？</a:t>
            </a:r>
            <a:endParaRPr lang="en-US" altLang="zh-TW" sz="2000" dirty="0" smtClean="0">
              <a:latin typeface="+mn-ea"/>
            </a:endParaRPr>
          </a:p>
          <a:p>
            <a:pPr lvl="1"/>
            <a:r>
              <a:rPr lang="zh-TW" altLang="zh-TW" sz="2000" dirty="0" smtClean="0">
                <a:latin typeface="+mn-ea"/>
              </a:rPr>
              <a:t>如何</a:t>
            </a:r>
            <a:r>
              <a:rPr lang="zh-TW" altLang="zh-TW" sz="2000" dirty="0" smtClean="0">
                <a:latin typeface="+mn-ea"/>
              </a:rPr>
              <a:t>確保專案品質</a:t>
            </a:r>
            <a:r>
              <a:rPr lang="zh-TW" altLang="zh-TW" sz="2000" dirty="0" smtClean="0">
                <a:latin typeface="+mn-ea"/>
              </a:rPr>
              <a:t>？</a:t>
            </a:r>
            <a:endParaRPr lang="en-US" altLang="zh-TW" sz="2000" dirty="0" smtClean="0">
              <a:latin typeface="+mn-ea"/>
            </a:endParaRPr>
          </a:p>
          <a:p>
            <a:pPr lvl="1"/>
            <a:r>
              <a:rPr lang="zh-TW" altLang="zh-TW" sz="2000" dirty="0" smtClean="0">
                <a:latin typeface="+mn-ea"/>
              </a:rPr>
              <a:t>如何</a:t>
            </a:r>
            <a:r>
              <a:rPr lang="zh-TW" altLang="zh-TW" sz="2000" dirty="0" smtClean="0">
                <a:latin typeface="+mn-ea"/>
              </a:rPr>
              <a:t>進行品質稽核</a:t>
            </a:r>
            <a:r>
              <a:rPr lang="zh-TW" altLang="zh-TW" sz="2000" dirty="0" smtClean="0">
                <a:latin typeface="+mn-ea"/>
              </a:rPr>
              <a:t>？</a:t>
            </a:r>
            <a:endParaRPr lang="en-US" altLang="zh-TW" sz="2000" dirty="0" smtClean="0">
              <a:latin typeface="+mn-ea"/>
            </a:endParaRPr>
          </a:p>
          <a:p>
            <a:pPr lvl="1"/>
            <a:r>
              <a:rPr lang="zh-TW" altLang="zh-TW" sz="2000" dirty="0" smtClean="0">
                <a:latin typeface="+mn-ea"/>
              </a:rPr>
              <a:t>採用</a:t>
            </a:r>
            <a:r>
              <a:rPr lang="zh-TW" altLang="zh-TW" sz="2000" dirty="0" smtClean="0">
                <a:latin typeface="+mn-ea"/>
              </a:rPr>
              <a:t>哪些專案管理流程</a:t>
            </a:r>
            <a:r>
              <a:rPr lang="zh-TW" altLang="zh-TW" sz="2000" dirty="0" smtClean="0">
                <a:latin typeface="+mn-ea"/>
              </a:rPr>
              <a:t>？</a:t>
            </a:r>
            <a:endParaRPr lang="en-US" altLang="zh-TW" sz="2000" dirty="0" smtClean="0">
              <a:latin typeface="+mn-ea"/>
            </a:endParaRPr>
          </a:p>
          <a:p>
            <a:pPr lvl="1"/>
            <a:r>
              <a:rPr lang="zh-TW" altLang="zh-TW" sz="2000" dirty="0" smtClean="0">
                <a:latin typeface="+mn-ea"/>
              </a:rPr>
              <a:t>使用</a:t>
            </a:r>
            <a:r>
              <a:rPr lang="zh-TW" altLang="zh-TW" sz="2000" dirty="0" smtClean="0">
                <a:latin typeface="+mn-ea"/>
              </a:rPr>
              <a:t>哪些專案管理工具？</a:t>
            </a:r>
            <a:r>
              <a:rPr lang="en-US" altLang="zh-TW" sz="2000" dirty="0" smtClean="0">
                <a:latin typeface="+mn-ea"/>
              </a:rPr>
              <a:t>…</a:t>
            </a:r>
            <a:r>
              <a:rPr lang="zh-TW" altLang="zh-TW" sz="2000" dirty="0" smtClean="0">
                <a:latin typeface="+mn-ea"/>
              </a:rPr>
              <a:t>等等。</a:t>
            </a:r>
            <a:endParaRPr lang="en-US" altLang="zh-TW" sz="2000" dirty="0" smtClean="0">
              <a:latin typeface="+mn-ea"/>
            </a:endParaRPr>
          </a:p>
          <a:p>
            <a:pPr>
              <a:buNone/>
            </a:pPr>
            <a:endParaRPr lang="zh-TW" alt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bwMode="auto">
          <a:xfrm>
            <a:off x="3132138" y="1701800"/>
            <a:ext cx="2808287" cy="647700"/>
          </a:xfrm>
          <a:prstGeom prst="rect">
            <a:avLst/>
          </a:prstGeom>
          <a:noFill/>
          <a:ln>
            <a:miter lim="800000"/>
            <a:headEnd/>
            <a:tailEnd/>
          </a:ln>
        </p:spPr>
        <p:txBody>
          <a:bodyPr/>
          <a:lstStyle/>
          <a:p>
            <a:r>
              <a:rPr lang="zh-TW" altLang="en-US" sz="3200" smtClean="0"/>
              <a:t>腦力激盪法</a:t>
            </a:r>
          </a:p>
        </p:txBody>
      </p:sp>
      <p:sp>
        <p:nvSpPr>
          <p:cNvPr id="15363" name="Rectangle 3"/>
          <p:cNvSpPr>
            <a:spLocks noGrp="1" noChangeArrowheads="1"/>
          </p:cNvSpPr>
          <p:nvPr>
            <p:ph type="body" idx="4294967295"/>
          </p:nvPr>
        </p:nvSpPr>
        <p:spPr bwMode="auto">
          <a:xfrm>
            <a:off x="457200" y="2708275"/>
            <a:ext cx="7715250" cy="3417888"/>
          </a:xfrm>
          <a:prstGeom prst="rect">
            <a:avLst/>
          </a:prstGeom>
          <a:noFill/>
          <a:ln>
            <a:miter lim="800000"/>
            <a:headEnd/>
            <a:tailEnd/>
          </a:ln>
        </p:spPr>
        <p:txBody>
          <a:bodyPr/>
          <a:lstStyle/>
          <a:p>
            <a:r>
              <a:rPr lang="zh-TW" altLang="en-US" sz="2800" dirty="0" smtClean="0"/>
              <a:t>透過集體的相互激盪，激發創意，找出最適當的解決方案。</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390</Words>
  <Application>Microsoft Office PowerPoint</Application>
  <PresentationFormat>如螢幕大小 (4:3)</PresentationFormat>
  <Paragraphs>55</Paragraphs>
  <Slides>10</Slides>
  <Notes>10</Notes>
  <HiddenSlides>0</HiddenSlides>
  <MMClips>0</MMClips>
  <ScaleCrop>false</ScaleCrop>
  <HeadingPairs>
    <vt:vector size="4" baseType="variant">
      <vt:variant>
        <vt:lpstr>佈景主題</vt:lpstr>
      </vt:variant>
      <vt:variant>
        <vt:i4>1</vt:i4>
      </vt:variant>
      <vt:variant>
        <vt:lpstr>投影片標題</vt:lpstr>
      </vt:variant>
      <vt:variant>
        <vt:i4>10</vt:i4>
      </vt:variant>
    </vt:vector>
  </HeadingPairs>
  <TitlesOfParts>
    <vt:vector size="11" baseType="lpstr">
      <vt:lpstr>Office 佈景主題</vt:lpstr>
      <vt:lpstr>投影片 1</vt:lpstr>
      <vt:lpstr>投影片 2</vt:lpstr>
      <vt:lpstr>投影片 3</vt:lpstr>
      <vt:lpstr>投影片 4</vt:lpstr>
      <vt:lpstr>專案十大知識領域</vt:lpstr>
      <vt:lpstr>專案規畫</vt:lpstr>
      <vt:lpstr>專案管理計畫書</vt:lpstr>
      <vt:lpstr>專案原則規劃</vt:lpstr>
      <vt:lpstr>腦力激盪法</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第三章</dc:title>
  <dc:creator>Wayne</dc:creator>
  <cp:lastModifiedBy>user</cp:lastModifiedBy>
  <cp:revision>77</cp:revision>
  <dcterms:created xsi:type="dcterms:W3CDTF">2009-02-01T09:37:13Z</dcterms:created>
  <dcterms:modified xsi:type="dcterms:W3CDTF">2018-03-22T07:24:07Z</dcterms:modified>
</cp:coreProperties>
</file>