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0" r:id="rId2"/>
    <p:sldId id="359" r:id="rId3"/>
    <p:sldId id="262" r:id="rId4"/>
    <p:sldId id="263" r:id="rId5"/>
    <p:sldId id="360" r:id="rId6"/>
    <p:sldId id="351" r:id="rId7"/>
    <p:sldId id="352" r:id="rId8"/>
    <p:sldId id="358" r:id="rId9"/>
    <p:sldId id="357" r:id="rId10"/>
    <p:sldId id="361" r:id="rId11"/>
    <p:sldId id="353" r:id="rId12"/>
    <p:sldId id="354" r:id="rId13"/>
    <p:sldId id="355" r:id="rId14"/>
    <p:sldId id="342" r:id="rId1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F80F517C-BD78-4BF0-BC3F-32F04EA4A101}"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4F14EF0D-0B74-4588-8AF7-E8C570FD294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06B28D90-C16B-49C9-AF45-3BF78244F0E1}"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9D8F7FC2-F966-4516-B566-B414B43FBF35}"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21F7B7FC-A1BE-4C27-845A-A0886C28DCB1}"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1979712" y="1628775"/>
            <a:ext cx="4896544" cy="647700"/>
          </a:xfrm>
          <a:prstGeom prst="rect">
            <a:avLst/>
          </a:prstGeom>
          <a:noFill/>
          <a:ln>
            <a:miter lim="800000"/>
            <a:headEnd/>
            <a:tailEnd/>
          </a:ln>
        </p:spPr>
        <p:txBody>
          <a:bodyPr/>
          <a:lstStyle/>
          <a:p>
            <a:r>
              <a:rPr lang="zh-TW" altLang="en-US" dirty="0" smtClean="0"/>
              <a:t>工作分解</a:t>
            </a:r>
            <a:r>
              <a:rPr lang="zh-TW" altLang="en-US" dirty="0" smtClean="0"/>
              <a:t>結構拆解方式</a:t>
            </a:r>
            <a:endParaRPr kumimoji="1" lang="zh-TW" altLang="en-US" dirty="0" smtClean="0"/>
          </a:p>
        </p:txBody>
      </p:sp>
      <p:sp>
        <p:nvSpPr>
          <p:cNvPr id="11267" name="Rectangle 3"/>
          <p:cNvSpPr>
            <a:spLocks noGrp="1" noChangeArrowheads="1"/>
          </p:cNvSpPr>
          <p:nvPr>
            <p:ph type="body" idx="4294967295"/>
          </p:nvPr>
        </p:nvSpPr>
        <p:spPr bwMode="auto">
          <a:xfrm>
            <a:off x="457200" y="2708275"/>
            <a:ext cx="6059016" cy="3417888"/>
          </a:xfrm>
          <a:prstGeom prst="rect">
            <a:avLst/>
          </a:prstGeom>
          <a:noFill/>
          <a:ln>
            <a:miter lim="800000"/>
            <a:headEnd/>
            <a:tailEnd/>
          </a:ln>
        </p:spPr>
        <p:txBody>
          <a:bodyPr/>
          <a:lstStyle/>
          <a:p>
            <a:pPr lvl="0"/>
            <a:r>
              <a:rPr lang="zh-TW" altLang="zh-TW" dirty="0" smtClean="0"/>
              <a:t>以交付項目拆</a:t>
            </a:r>
            <a:r>
              <a:rPr lang="zh-TW" altLang="zh-TW" dirty="0" smtClean="0"/>
              <a:t>解</a:t>
            </a:r>
            <a:endParaRPr lang="en-US" altLang="zh-TW" dirty="0" smtClean="0"/>
          </a:p>
          <a:p>
            <a:pPr lvl="0"/>
            <a:r>
              <a:rPr lang="zh-TW" altLang="zh-TW" dirty="0" smtClean="0"/>
              <a:t>以次專案拆</a:t>
            </a:r>
            <a:r>
              <a:rPr lang="zh-TW" altLang="zh-TW" dirty="0" smtClean="0"/>
              <a:t>解</a:t>
            </a:r>
            <a:endParaRPr lang="en-US" altLang="zh-TW" dirty="0" smtClean="0"/>
          </a:p>
          <a:p>
            <a:pPr lvl="0"/>
            <a:r>
              <a:rPr lang="zh-TW" altLang="zh-TW" dirty="0" smtClean="0"/>
              <a:t>以產品生命週期拆</a:t>
            </a:r>
            <a:r>
              <a:rPr lang="zh-TW" altLang="zh-TW" dirty="0" smtClean="0"/>
              <a:t>解</a:t>
            </a:r>
            <a:endParaRPr lang="en-US" altLang="zh-TW" dirty="0" smtClean="0"/>
          </a:p>
          <a:p>
            <a:pPr lvl="0"/>
            <a:r>
              <a:rPr lang="zh-TW" altLang="zh-TW" dirty="0" smtClean="0"/>
              <a:t>以負責單位拆</a:t>
            </a:r>
            <a:r>
              <a:rPr lang="zh-TW" altLang="zh-TW" dirty="0" smtClean="0"/>
              <a:t>解</a:t>
            </a:r>
            <a:endParaRPr lang="en-US" altLang="zh-TW" dirty="0" smtClean="0"/>
          </a:p>
          <a:p>
            <a:pPr lvl="0"/>
            <a:r>
              <a:rPr lang="zh-TW" altLang="zh-TW" dirty="0" smtClean="0"/>
              <a:t>以地區國家拆</a:t>
            </a:r>
            <a:r>
              <a:rPr lang="zh-TW" altLang="zh-TW" dirty="0" smtClean="0"/>
              <a:t>解</a:t>
            </a:r>
            <a:endParaRPr lang="en-US" altLang="zh-TW" dirty="0" smtClean="0"/>
          </a:p>
          <a:p>
            <a:pPr lvl="0"/>
            <a:r>
              <a:rPr lang="zh-TW" altLang="zh-TW" dirty="0" smtClean="0"/>
              <a:t>混合以上方式</a:t>
            </a:r>
            <a:endParaRPr lang="en-US" altLang="zh-TW"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843213" y="1628775"/>
            <a:ext cx="3467100" cy="633413"/>
          </a:xfrm>
          <a:prstGeom prst="rect">
            <a:avLst/>
          </a:prstGeom>
          <a:noFill/>
          <a:ln>
            <a:miter lim="800000"/>
            <a:headEnd/>
            <a:tailEnd/>
          </a:ln>
        </p:spPr>
        <p:txBody>
          <a:bodyPr/>
          <a:lstStyle/>
          <a:p>
            <a:r>
              <a:rPr lang="zh-TW" altLang="en-US" sz="3200" smtClean="0"/>
              <a:t>流程分解結構</a:t>
            </a:r>
          </a:p>
        </p:txBody>
      </p:sp>
      <p:pic>
        <p:nvPicPr>
          <p:cNvPr id="15363" name="圖片 3" descr="圖4"/>
          <p:cNvPicPr>
            <a:picLocks noChangeAspect="1" noChangeArrowheads="1"/>
          </p:cNvPicPr>
          <p:nvPr/>
        </p:nvPicPr>
        <p:blipFill>
          <a:blip r:embed="rId3" cstate="print"/>
          <a:srcRect/>
          <a:stretch>
            <a:fillRect/>
          </a:stretch>
        </p:blipFill>
        <p:spPr bwMode="auto">
          <a:xfrm>
            <a:off x="1692275" y="3521075"/>
            <a:ext cx="5759450"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3059113" y="1557338"/>
            <a:ext cx="3025775" cy="777875"/>
          </a:xfrm>
          <a:prstGeom prst="rect">
            <a:avLst/>
          </a:prstGeom>
          <a:noFill/>
          <a:ln>
            <a:miter lim="800000"/>
            <a:headEnd/>
            <a:tailEnd/>
          </a:ln>
        </p:spPr>
        <p:txBody>
          <a:bodyPr/>
          <a:lstStyle/>
          <a:p>
            <a:r>
              <a:rPr lang="zh-TW" altLang="en-US" smtClean="0"/>
              <a:t>責任指派矩陣</a:t>
            </a:r>
          </a:p>
        </p:txBody>
      </p:sp>
      <p:pic>
        <p:nvPicPr>
          <p:cNvPr id="16387" name="Picture 5" descr="ch04-06"/>
          <p:cNvPicPr>
            <a:picLocks noGrp="1" noChangeAspect="1" noChangeArrowheads="1"/>
          </p:cNvPicPr>
          <p:nvPr>
            <p:ph idx="4294967295"/>
          </p:nvPr>
        </p:nvPicPr>
        <p:blipFill>
          <a:blip r:embed="rId3" cstate="print"/>
          <a:srcRect/>
          <a:stretch>
            <a:fillRect/>
          </a:stretch>
        </p:blipFill>
        <p:spPr bwMode="auto">
          <a:xfrm>
            <a:off x="1692275" y="2924175"/>
            <a:ext cx="6335713" cy="360203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3276600" y="1557338"/>
            <a:ext cx="2601913" cy="777875"/>
          </a:xfrm>
          <a:prstGeom prst="rect">
            <a:avLst/>
          </a:prstGeom>
          <a:noFill/>
          <a:ln>
            <a:miter lim="800000"/>
            <a:headEnd/>
            <a:tailEnd/>
          </a:ln>
        </p:spPr>
        <p:txBody>
          <a:bodyPr/>
          <a:lstStyle/>
          <a:p>
            <a:r>
              <a:rPr lang="en-US" altLang="zh-TW" smtClean="0"/>
              <a:t>RACI Chart</a:t>
            </a:r>
            <a:endParaRPr lang="zh-TW" altLang="en-US" smtClean="0"/>
          </a:p>
        </p:txBody>
      </p:sp>
      <p:pic>
        <p:nvPicPr>
          <p:cNvPr id="17411" name="Picture 5" descr="ch04-07"/>
          <p:cNvPicPr>
            <a:picLocks noGrp="1" noChangeAspect="1" noChangeArrowheads="1"/>
          </p:cNvPicPr>
          <p:nvPr>
            <p:ph idx="4294967295"/>
          </p:nvPr>
        </p:nvPicPr>
        <p:blipFill>
          <a:blip r:embed="rId3" cstate="print"/>
          <a:srcRect/>
          <a:stretch>
            <a:fillRect/>
          </a:stretch>
        </p:blipFill>
        <p:spPr bwMode="auto">
          <a:xfrm>
            <a:off x="1908175" y="2636838"/>
            <a:ext cx="5832475" cy="3840162"/>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8435"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8436"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8437"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8438"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8439"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第四章 專案範疇</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309687"/>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r>
              <a:rPr lang="zh-TW" altLang="en-US" sz="2400">
                <a:latin typeface="標楷體" pitchFamily="65" charset="-120"/>
                <a:ea typeface="標楷體" pitchFamily="65" charset="-120"/>
              </a:rPr>
              <a:t>釐清專案範疇是專案管理重要的環節之一。說明如何訂定專案範圍，如何利用工作分解結構</a:t>
            </a:r>
            <a:r>
              <a:rPr lang="en-US" altLang="zh-TW" sz="2400">
                <a:latin typeface="標楷體" pitchFamily="65" charset="-120"/>
                <a:ea typeface="標楷體" pitchFamily="65" charset="-120"/>
              </a:rPr>
              <a:t>(WBS) </a:t>
            </a:r>
            <a:r>
              <a:rPr lang="zh-TW" altLang="en-US" sz="2400">
                <a:latin typeface="標楷體" pitchFamily="65" charset="-120"/>
                <a:ea typeface="標楷體" pitchFamily="65" charset="-120"/>
              </a:rPr>
              <a:t>與其他工具協助。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4-1</a:t>
            </a:r>
            <a:r>
              <a:rPr lang="zh-TW" altLang="en-US" sz="2000" smtClean="0">
                <a:solidFill>
                  <a:schemeClr val="bg1"/>
                </a:solidFill>
                <a:latin typeface="Times New Roman" pitchFamily="18" charset="0"/>
                <a:ea typeface="標楷體" pitchFamily="65" charset="-120"/>
                <a:cs typeface="Times New Roman" pitchFamily="18" charset="0"/>
              </a:rPr>
              <a:t> 定義範疇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3" name="圓角矩形 12">
            <a:hlinkClick r:id="rId4" action="ppaction://hlinksldjump"/>
          </p:cNvPr>
          <p:cNvSpPr/>
          <p:nvPr/>
        </p:nvSpPr>
        <p:spPr bwMode="auto">
          <a:xfrm>
            <a:off x="428596" y="353695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4-2</a:t>
            </a:r>
            <a:r>
              <a:rPr lang="zh-TW" altLang="en-US" sz="2000" dirty="0" smtClean="0">
                <a:solidFill>
                  <a:schemeClr val="bg1"/>
                </a:solidFill>
                <a:latin typeface="Times New Roman" pitchFamily="18" charset="0"/>
                <a:ea typeface="標楷體" pitchFamily="65" charset="-120"/>
                <a:cs typeface="Times New Roman" pitchFamily="18" charset="0"/>
              </a:rPr>
              <a:t> 商業分析師</a:t>
            </a:r>
          </a:p>
        </p:txBody>
      </p:sp>
      <p:sp>
        <p:nvSpPr>
          <p:cNvPr id="18" name="圓角矩形 17">
            <a:hlinkClick r:id="rId5"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4-4 </a:t>
            </a:r>
            <a:r>
              <a:rPr lang="zh-TW" altLang="en-US" sz="2000" dirty="0" smtClean="0">
                <a:solidFill>
                  <a:schemeClr val="bg1"/>
                </a:solidFill>
                <a:latin typeface="Times New Roman" pitchFamily="18" charset="0"/>
                <a:ea typeface="標楷體" pitchFamily="65" charset="-120"/>
                <a:cs typeface="Times New Roman" pitchFamily="18" charset="0"/>
              </a:rPr>
              <a:t>流程分解結構</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19" name="圓角矩形 18">
            <a:hlinkClick r:id="rId6" action="ppaction://hlinksldjump"/>
          </p:cNvPr>
          <p:cNvSpPr/>
          <p:nvPr/>
        </p:nvSpPr>
        <p:spPr bwMode="auto">
          <a:xfrm>
            <a:off x="4714876" y="3538549"/>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4-5 </a:t>
            </a:r>
            <a:r>
              <a:rPr lang="zh-TW" altLang="en-US" sz="2000" dirty="0" smtClean="0">
                <a:solidFill>
                  <a:schemeClr val="bg1"/>
                </a:solidFill>
                <a:latin typeface="Times New Roman" pitchFamily="18" charset="0"/>
                <a:ea typeface="標楷體" pitchFamily="65" charset="-120"/>
                <a:cs typeface="Times New Roman" pitchFamily="18" charset="0"/>
              </a:rPr>
              <a:t>責任指派矩陣</a:t>
            </a:r>
          </a:p>
        </p:txBody>
      </p:sp>
      <p:sp>
        <p:nvSpPr>
          <p:cNvPr id="7" name="圓角矩形 6">
            <a:hlinkClick r:id="rId7" action="ppaction://hlinksldjump"/>
          </p:cNvPr>
          <p:cNvSpPr/>
          <p:nvPr/>
        </p:nvSpPr>
        <p:spPr bwMode="auto">
          <a:xfrm>
            <a:off x="395536" y="4225078"/>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4-3</a:t>
            </a:r>
            <a:r>
              <a:rPr lang="zh-TW" altLang="en-US" sz="2000" dirty="0" smtClean="0">
                <a:solidFill>
                  <a:schemeClr val="bg1"/>
                </a:solidFill>
                <a:latin typeface="Times New Roman" pitchFamily="18" charset="0"/>
                <a:ea typeface="標楷體" pitchFamily="65" charset="-120"/>
                <a:cs typeface="Times New Roman" pitchFamily="18" charset="0"/>
              </a:rPr>
              <a:t> 工作分解結構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059113" y="1628775"/>
            <a:ext cx="2520950" cy="647700"/>
          </a:xfrm>
          <a:prstGeom prst="rect">
            <a:avLst/>
          </a:prstGeom>
          <a:noFill/>
          <a:ln>
            <a:miter lim="800000"/>
            <a:headEnd/>
            <a:tailEnd/>
          </a:ln>
        </p:spPr>
        <p:txBody>
          <a:bodyPr/>
          <a:lstStyle/>
          <a:p>
            <a:r>
              <a:rPr lang="zh-TW" altLang="en-US" dirty="0" smtClean="0"/>
              <a:t>商業需求</a:t>
            </a:r>
            <a:r>
              <a:rPr kumimoji="1" lang="zh-TW" altLang="en-US" dirty="0" smtClean="0"/>
              <a:t> </a:t>
            </a:r>
            <a:endParaRPr kumimoji="1" lang="zh-TW" altLang="en-US" dirty="0" smtClean="0"/>
          </a:p>
        </p:txBody>
      </p:sp>
      <p:sp>
        <p:nvSpPr>
          <p:cNvPr id="11267" name="Rectangle 3"/>
          <p:cNvSpPr>
            <a:spLocks noGrp="1" noChangeArrowheads="1"/>
          </p:cNvSpPr>
          <p:nvPr>
            <p:ph type="body" idx="4294967295"/>
          </p:nvPr>
        </p:nvSpPr>
        <p:spPr bwMode="auto">
          <a:xfrm>
            <a:off x="457200" y="2708275"/>
            <a:ext cx="6059016" cy="3417888"/>
          </a:xfrm>
          <a:prstGeom prst="rect">
            <a:avLst/>
          </a:prstGeom>
          <a:noFill/>
          <a:ln>
            <a:miter lim="800000"/>
            <a:headEnd/>
            <a:tailEnd/>
          </a:ln>
        </p:spPr>
        <p:txBody>
          <a:bodyPr/>
          <a:lstStyle/>
          <a:p>
            <a:pPr lvl="0"/>
            <a:r>
              <a:rPr lang="zh-TW" altLang="zh-TW" dirty="0" smtClean="0"/>
              <a:t>市場需求</a:t>
            </a:r>
          </a:p>
          <a:p>
            <a:pPr lvl="0"/>
            <a:r>
              <a:rPr lang="zh-TW" altLang="zh-TW" dirty="0" smtClean="0"/>
              <a:t>組織需要</a:t>
            </a:r>
          </a:p>
          <a:p>
            <a:pPr lvl="0"/>
            <a:r>
              <a:rPr lang="zh-TW" altLang="zh-TW" dirty="0" smtClean="0"/>
              <a:t>客戶要求</a:t>
            </a:r>
          </a:p>
          <a:p>
            <a:pPr lvl="0"/>
            <a:r>
              <a:rPr lang="zh-TW" altLang="zh-TW" dirty="0" smtClean="0"/>
              <a:t>新技術的興起</a:t>
            </a:r>
          </a:p>
          <a:p>
            <a:pPr lvl="0"/>
            <a:r>
              <a:rPr lang="zh-TW" altLang="zh-TW" dirty="0" smtClean="0"/>
              <a:t>法令變更</a:t>
            </a:r>
          </a:p>
          <a:p>
            <a:pPr lvl="0"/>
            <a:r>
              <a:rPr lang="zh-TW" altLang="zh-TW" dirty="0" smtClean="0"/>
              <a:t>社會責任</a:t>
            </a:r>
          </a:p>
          <a:p>
            <a:endParaRPr lang="en-US" altLang="zh-TW"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059113" y="1628775"/>
            <a:ext cx="2520950" cy="647700"/>
          </a:xfrm>
          <a:prstGeom prst="rect">
            <a:avLst/>
          </a:prstGeom>
          <a:noFill/>
          <a:ln>
            <a:miter lim="800000"/>
            <a:headEnd/>
            <a:tailEnd/>
          </a:ln>
        </p:spPr>
        <p:txBody>
          <a:bodyPr/>
          <a:lstStyle/>
          <a:p>
            <a:r>
              <a:rPr lang="zh-TW" altLang="en-US" smtClean="0"/>
              <a:t>定義範疇</a:t>
            </a:r>
            <a:r>
              <a:rPr kumimoji="1" lang="zh-TW" altLang="en-US" smtClean="0"/>
              <a:t> </a:t>
            </a:r>
          </a:p>
        </p:txBody>
      </p:sp>
      <p:sp>
        <p:nvSpPr>
          <p:cNvPr id="1126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dirty="0" smtClean="0"/>
              <a:t>專案範疇說明書</a:t>
            </a:r>
            <a:r>
              <a:rPr lang="en-US" altLang="zh-TW" dirty="0" smtClean="0"/>
              <a:t>(Project Scope Statement)</a:t>
            </a:r>
          </a:p>
        </p:txBody>
      </p:sp>
      <p:pic>
        <p:nvPicPr>
          <p:cNvPr id="11268" name="圖片 3"/>
          <p:cNvPicPr>
            <a:picLocks noChangeAspect="1" noChangeArrowheads="1"/>
          </p:cNvPicPr>
          <p:nvPr/>
        </p:nvPicPr>
        <p:blipFill>
          <a:blip r:embed="rId3" cstate="print"/>
          <a:srcRect/>
          <a:stretch>
            <a:fillRect/>
          </a:stretch>
        </p:blipFill>
        <p:spPr bwMode="auto">
          <a:xfrm>
            <a:off x="1935163" y="3681413"/>
            <a:ext cx="5273675" cy="262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132138" y="1628775"/>
            <a:ext cx="3105150" cy="490538"/>
          </a:xfrm>
          <a:prstGeom prst="rect">
            <a:avLst/>
          </a:prstGeom>
          <a:noFill/>
          <a:ln>
            <a:miter lim="800000"/>
            <a:headEnd/>
            <a:tailEnd/>
          </a:ln>
        </p:spPr>
        <p:txBody>
          <a:bodyPr/>
          <a:lstStyle/>
          <a:p>
            <a:r>
              <a:rPr lang="zh-TW" altLang="en-US" sz="3200" smtClean="0"/>
              <a:t>商業分析師</a:t>
            </a:r>
          </a:p>
        </p:txBody>
      </p:sp>
      <p:sp>
        <p:nvSpPr>
          <p:cNvPr id="12291" name="Rectangle 3"/>
          <p:cNvSpPr txBox="1">
            <a:spLocks noChangeArrowheads="1"/>
          </p:cNvSpPr>
          <p:nvPr/>
        </p:nvSpPr>
        <p:spPr bwMode="auto">
          <a:xfrm>
            <a:off x="457200" y="2708275"/>
            <a:ext cx="8229600" cy="3417888"/>
          </a:xfrm>
          <a:prstGeom prst="rect">
            <a:avLst/>
          </a:prstGeom>
          <a:noFill/>
          <a:ln w="9525">
            <a:noFill/>
            <a:miter lim="800000"/>
            <a:headEnd/>
            <a:tailEnd/>
          </a:ln>
          <a:effectLst/>
        </p:spPr>
        <p:txBody>
          <a:bodyPr/>
          <a:lstStyle/>
          <a:p>
            <a:pPr marL="342900" indent="-342900" eaLnBrk="0" hangingPunct="0">
              <a:spcBef>
                <a:spcPct val="20000"/>
              </a:spcBef>
            </a:pPr>
            <a:r>
              <a:rPr lang="zh-TW" altLang="zh-TW" sz="3200" dirty="0" smtClean="0"/>
              <a:t>負責蒐集需求，釐清問題，定義出專案範疇</a:t>
            </a:r>
            <a:endParaRPr kumimoji="0" lang="en-US" altLang="zh-TW" sz="3200" dirty="0">
              <a:latin typeface="Calibri" pitchFamily="34" charset="0"/>
            </a:endParaRPr>
          </a:p>
        </p:txBody>
      </p:sp>
      <p:pic>
        <p:nvPicPr>
          <p:cNvPr id="12292" name="圖片 4" descr="圖4"/>
          <p:cNvPicPr>
            <a:picLocks noChangeAspect="1" noChangeArrowheads="1"/>
          </p:cNvPicPr>
          <p:nvPr/>
        </p:nvPicPr>
        <p:blipFill>
          <a:blip r:embed="rId3" cstate="print"/>
          <a:srcRect/>
          <a:stretch>
            <a:fillRect/>
          </a:stretch>
        </p:blipFill>
        <p:spPr bwMode="auto">
          <a:xfrm>
            <a:off x="2414588" y="3679825"/>
            <a:ext cx="4533900" cy="270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700338" y="1628775"/>
            <a:ext cx="3536950" cy="490538"/>
          </a:xfrm>
          <a:prstGeom prst="rect">
            <a:avLst/>
          </a:prstGeom>
          <a:noFill/>
          <a:ln>
            <a:miter lim="800000"/>
            <a:headEnd/>
            <a:tailEnd/>
          </a:ln>
        </p:spPr>
        <p:txBody>
          <a:bodyPr/>
          <a:lstStyle/>
          <a:p>
            <a:r>
              <a:rPr lang="zh-TW" altLang="en-US" sz="3200" smtClean="0"/>
              <a:t>定義專案範疇步驟</a:t>
            </a:r>
          </a:p>
        </p:txBody>
      </p:sp>
      <p:pic>
        <p:nvPicPr>
          <p:cNvPr id="13315" name="圖片 3" descr="圖4"/>
          <p:cNvPicPr>
            <a:picLocks noChangeAspect="1" noChangeArrowheads="1"/>
          </p:cNvPicPr>
          <p:nvPr/>
        </p:nvPicPr>
        <p:blipFill>
          <a:blip r:embed="rId3" cstate="print"/>
          <a:srcRect/>
          <a:stretch>
            <a:fillRect/>
          </a:stretch>
        </p:blipFill>
        <p:spPr bwMode="auto">
          <a:xfrm>
            <a:off x="2124075" y="3103563"/>
            <a:ext cx="5184775" cy="320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059113" y="1628775"/>
            <a:ext cx="3178175" cy="490538"/>
          </a:xfrm>
          <a:prstGeom prst="rect">
            <a:avLst/>
          </a:prstGeom>
          <a:noFill/>
          <a:ln>
            <a:miter lim="800000"/>
            <a:headEnd/>
            <a:tailEnd/>
          </a:ln>
        </p:spPr>
        <p:txBody>
          <a:bodyPr/>
          <a:lstStyle/>
          <a:p>
            <a:r>
              <a:rPr lang="zh-TW" altLang="en-US" sz="3200" dirty="0" smtClean="0"/>
              <a:t>工作分解結構</a:t>
            </a:r>
          </a:p>
        </p:txBody>
      </p:sp>
      <p:pic>
        <p:nvPicPr>
          <p:cNvPr id="14339" name="Picture 4" descr="ch04-01"/>
          <p:cNvPicPr>
            <a:picLocks noGrp="1" noChangeAspect="1" noChangeArrowheads="1"/>
          </p:cNvPicPr>
          <p:nvPr>
            <p:ph idx="4294967295"/>
          </p:nvPr>
        </p:nvPicPr>
        <p:blipFill>
          <a:blip r:embed="rId3" cstate="print"/>
          <a:srcRect/>
          <a:stretch>
            <a:fillRect/>
          </a:stretch>
        </p:blipFill>
        <p:spPr bwMode="auto">
          <a:xfrm>
            <a:off x="3708400" y="2414588"/>
            <a:ext cx="1282700" cy="4443412"/>
          </a:xfrm>
          <a:prstGeom prst="rect">
            <a:avLst/>
          </a:prstGeom>
          <a:noFill/>
          <a:ln>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338</Words>
  <Application>Microsoft Office PowerPoint</Application>
  <PresentationFormat>如螢幕大小 (4:3)</PresentationFormat>
  <Paragraphs>52</Paragraphs>
  <Slides>14</Slides>
  <Notes>14</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Office 佈景主題</vt:lpstr>
      <vt:lpstr>投影片 1</vt:lpstr>
      <vt:lpstr>投影片 2</vt:lpstr>
      <vt:lpstr>投影片 3</vt:lpstr>
      <vt:lpstr>投影片 4</vt:lpstr>
      <vt:lpstr>商業需求 </vt:lpstr>
      <vt:lpstr>定義範疇 </vt:lpstr>
      <vt:lpstr>商業分析師</vt:lpstr>
      <vt:lpstr>定義專案範疇步驟</vt:lpstr>
      <vt:lpstr>工作分解結構</vt:lpstr>
      <vt:lpstr>工作分解結構拆解方式</vt:lpstr>
      <vt:lpstr>流程分解結構</vt:lpstr>
      <vt:lpstr>責任指派矩陣</vt:lpstr>
      <vt:lpstr>RACI Chart</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dc:title>
  <dc:creator>Wayne</dc:creator>
  <cp:lastModifiedBy>user</cp:lastModifiedBy>
  <cp:revision>84</cp:revision>
  <dcterms:created xsi:type="dcterms:W3CDTF">2009-02-01T09:37:13Z</dcterms:created>
  <dcterms:modified xsi:type="dcterms:W3CDTF">2018-03-22T07:44:44Z</dcterms:modified>
</cp:coreProperties>
</file>