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50" r:id="rId2"/>
    <p:sldId id="355" r:id="rId3"/>
    <p:sldId id="262" r:id="rId4"/>
    <p:sldId id="263" r:id="rId5"/>
    <p:sldId id="356" r:id="rId6"/>
    <p:sldId id="351" r:id="rId7"/>
    <p:sldId id="357" r:id="rId8"/>
    <p:sldId id="358" r:id="rId9"/>
    <p:sldId id="353" r:id="rId10"/>
    <p:sldId id="359" r:id="rId11"/>
    <p:sldId id="352" r:id="rId12"/>
    <p:sldId id="342" r:id="rId1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67A87E7D-BE26-4F15-A567-AD86B02A1D2B}" type="datetimeFigureOut">
              <a:rPr lang="zh-TW" altLang="en-US"/>
              <a:pPr>
                <a:defRPr/>
              </a:pPr>
              <a:t>2018/3/22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ADED7F85-DAC0-452B-8FBD-81862BF65DB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22639E4F-F8E8-43C4-8655-25F23F81FDF7}"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5105B25B-DE99-4BE2-BD07-75F567F251B1}"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992EB7E9-5C5C-4000-8F4C-77A95D71AD2F}"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132138" y="1571625"/>
            <a:ext cx="2592387" cy="777875"/>
          </a:xfrm>
          <a:prstGeom prst="rect">
            <a:avLst/>
          </a:prstGeom>
          <a:noFill/>
          <a:ln>
            <a:miter lim="800000"/>
            <a:headEnd/>
            <a:tailEnd/>
          </a:ln>
        </p:spPr>
        <p:txBody>
          <a:bodyPr/>
          <a:lstStyle/>
          <a:p>
            <a:r>
              <a:rPr kumimoji="1" lang="zh-TW" altLang="en-US" smtClean="0"/>
              <a:t>專案準備金</a:t>
            </a:r>
          </a:p>
        </p:txBody>
      </p:sp>
      <p:sp>
        <p:nvSpPr>
          <p:cNvPr id="12291" name="Rectangle 3"/>
          <p:cNvSpPr>
            <a:spLocks noGrp="1" noChangeArrowheads="1"/>
          </p:cNvSpPr>
          <p:nvPr>
            <p:ph type="body" sz="half" idx="4294967295"/>
          </p:nvPr>
        </p:nvSpPr>
        <p:spPr bwMode="auto">
          <a:xfrm>
            <a:off x="457200" y="2603500"/>
            <a:ext cx="4038600" cy="3561804"/>
          </a:xfrm>
          <a:prstGeom prst="rect">
            <a:avLst/>
          </a:prstGeom>
          <a:noFill/>
          <a:ln>
            <a:miter lim="800000"/>
            <a:headEnd/>
            <a:tailEnd/>
          </a:ln>
        </p:spPr>
        <p:txBody>
          <a:bodyPr/>
          <a:lstStyle/>
          <a:p>
            <a:pPr>
              <a:buNone/>
            </a:pPr>
            <a:r>
              <a:rPr lang="zh-TW" altLang="en-US" sz="2800" dirty="0" smtClean="0"/>
              <a:t>管理準備金</a:t>
            </a:r>
            <a:endParaRPr lang="en-US" altLang="zh-TW" sz="2800" dirty="0" smtClean="0"/>
          </a:p>
          <a:p>
            <a:pPr>
              <a:buNone/>
            </a:pPr>
            <a:r>
              <a:rPr lang="en-US" altLang="zh-TW" sz="2800" dirty="0" smtClean="0"/>
              <a:t>	</a:t>
            </a:r>
            <a:r>
              <a:rPr lang="zh-TW" altLang="zh-TW" sz="2000" dirty="0" smtClean="0"/>
              <a:t>預留給突發事故發生時的處理費用，通常是依據過去經驗，預估一個百分比，做為管理準備金</a:t>
            </a:r>
            <a:r>
              <a:rPr lang="zh-TW" altLang="zh-TW" sz="2000" dirty="0" smtClean="0"/>
              <a:t>。</a:t>
            </a:r>
            <a:endParaRPr lang="en-US" altLang="zh-TW" sz="2000" dirty="0" smtClean="0"/>
          </a:p>
          <a:p>
            <a:pPr>
              <a:buNone/>
            </a:pPr>
            <a:r>
              <a:rPr lang="en-US" altLang="zh-TW" sz="2000" dirty="0" smtClean="0"/>
              <a:t>	</a:t>
            </a:r>
            <a:r>
              <a:rPr lang="zh-TW" altLang="zh-TW" sz="2000" dirty="0" smtClean="0"/>
              <a:t>此</a:t>
            </a:r>
            <a:r>
              <a:rPr lang="zh-TW" altLang="zh-TW" sz="2000" dirty="0" smtClean="0"/>
              <a:t>筆金額，不屬於專案預算，專案經理也無權動用，需要經由專案贊助人核准後，才可以運用。</a:t>
            </a:r>
          </a:p>
          <a:p>
            <a:pPr>
              <a:buNone/>
            </a:pPr>
            <a:endParaRPr lang="zh-TW" altLang="en-US" sz="2800" dirty="0" smtClean="0"/>
          </a:p>
          <a:p>
            <a:endParaRPr lang="zh-TW" altLang="en-US" sz="2800" dirty="0" smtClean="0"/>
          </a:p>
        </p:txBody>
      </p:sp>
      <p:pic>
        <p:nvPicPr>
          <p:cNvPr id="12292" name="Picture 6" descr="ch05-03"/>
          <p:cNvPicPr>
            <a:picLocks noGrp="1" noChangeAspect="1" noChangeArrowheads="1"/>
          </p:cNvPicPr>
          <p:nvPr>
            <p:ph sz="half" idx="4294967295"/>
          </p:nvPr>
        </p:nvPicPr>
        <p:blipFill>
          <a:blip r:embed="rId3" cstate="print"/>
          <a:srcRect/>
          <a:stretch>
            <a:fillRect/>
          </a:stretch>
        </p:blipFill>
        <p:spPr bwMode="auto">
          <a:xfrm>
            <a:off x="5148263" y="2636838"/>
            <a:ext cx="1363662" cy="4105275"/>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2843213" y="1628775"/>
            <a:ext cx="2736850" cy="647700"/>
          </a:xfrm>
          <a:prstGeom prst="rect">
            <a:avLst/>
          </a:prstGeom>
          <a:noFill/>
          <a:ln>
            <a:miter lim="800000"/>
            <a:headEnd/>
            <a:tailEnd/>
          </a:ln>
        </p:spPr>
        <p:txBody>
          <a:bodyPr/>
          <a:lstStyle/>
          <a:p>
            <a:r>
              <a:rPr lang="zh-TW" altLang="en-US" smtClean="0"/>
              <a:t>決定預算</a:t>
            </a:r>
          </a:p>
        </p:txBody>
      </p:sp>
      <p:sp>
        <p:nvSpPr>
          <p:cNvPr id="13315" name="Rectangle 3"/>
          <p:cNvSpPr>
            <a:spLocks noGrp="1" noChangeArrowheads="1"/>
          </p:cNvSpPr>
          <p:nvPr>
            <p:ph type="body" idx="4294967295"/>
          </p:nvPr>
        </p:nvSpPr>
        <p:spPr bwMode="auto">
          <a:xfrm>
            <a:off x="457200" y="2708275"/>
            <a:ext cx="8229600" cy="2016125"/>
          </a:xfrm>
          <a:prstGeom prst="rect">
            <a:avLst/>
          </a:prstGeom>
          <a:noFill/>
          <a:ln>
            <a:miter lim="800000"/>
            <a:headEnd/>
            <a:tailEnd/>
          </a:ln>
        </p:spPr>
        <p:txBody>
          <a:bodyPr/>
          <a:lstStyle/>
          <a:p>
            <a:r>
              <a:rPr lang="zh-TW" altLang="en-US" dirty="0" smtClean="0"/>
              <a:t>成本是將工作包予以加總所得，專案成本每天都會發生，然而，預算卻會是一段區間的總額。</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4339"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4340"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4341"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4342"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4343"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第五章 成本預估</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1309687"/>
          </a:xfrm>
          <a:prstGeom prst="rect">
            <a:avLst/>
          </a:prstGeom>
          <a:noFill/>
          <a:ln w="9525">
            <a:noFill/>
            <a:miter lim="800000"/>
            <a:headEnd/>
            <a:tailEnd/>
          </a:ln>
        </p:spPr>
        <p:txBody>
          <a:bodyPr>
            <a:spAutoFit/>
          </a:bodyPr>
          <a:lstStyle/>
          <a:p>
            <a:pPr latinLnBrk="1"/>
            <a:r>
              <a:rPr kumimoji="0" lang="zh-TW" altLang="en-US" sz="3200">
                <a:solidFill>
                  <a:srgbClr val="FFFF00"/>
                </a:solidFill>
                <a:latin typeface="標楷體" pitchFamily="65" charset="-120"/>
                <a:ea typeface="標楷體" pitchFamily="65" charset="-120"/>
              </a:rPr>
              <a:t>課前指引</a:t>
            </a:r>
          </a:p>
          <a:p>
            <a:r>
              <a:rPr lang="zh-TW" altLang="en-US" sz="2400">
                <a:ea typeface="標楷體" pitchFamily="65" charset="-120"/>
              </a:rPr>
              <a:t>範疇確認後，開始預估專案成本，介紹如何得到專案預估總成本。</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5-1</a:t>
            </a:r>
            <a:r>
              <a:rPr lang="zh-TW" altLang="en-US" sz="2000" smtClean="0">
                <a:solidFill>
                  <a:schemeClr val="bg1"/>
                </a:solidFill>
                <a:latin typeface="Times New Roman" pitchFamily="18" charset="0"/>
                <a:ea typeface="標楷體" pitchFamily="65" charset="-120"/>
                <a:cs typeface="Times New Roman" pitchFamily="18" charset="0"/>
              </a:rPr>
              <a:t> 估算成本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8" name="圓角矩形 17">
            <a:hlinkClick r:id="rId4" action="ppaction://hlinksldjump"/>
          </p:cNvPr>
          <p:cNvSpPr/>
          <p:nvPr/>
        </p:nvSpPr>
        <p:spPr bwMode="auto">
          <a:xfrm>
            <a:off x="4706939" y="28194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5-2 </a:t>
            </a:r>
            <a:r>
              <a:rPr lang="zh-TW" altLang="en-US" sz="2000" smtClean="0">
                <a:solidFill>
                  <a:schemeClr val="bg1"/>
                </a:solidFill>
                <a:latin typeface="Times New Roman" pitchFamily="18" charset="0"/>
                <a:ea typeface="標楷體" pitchFamily="65" charset="-120"/>
                <a:cs typeface="Times New Roman" pitchFamily="18" charset="0"/>
              </a:rPr>
              <a:t>決定預算</a:t>
            </a:r>
            <a:endParaRPr lang="zh-TW" altLang="en-US" sz="1400" smtClean="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1547664" y="1628775"/>
            <a:ext cx="5760640" cy="647700"/>
          </a:xfrm>
          <a:prstGeom prst="rect">
            <a:avLst/>
          </a:prstGeom>
          <a:noFill/>
          <a:ln>
            <a:miter lim="800000"/>
            <a:headEnd/>
            <a:tailEnd/>
          </a:ln>
        </p:spPr>
        <p:txBody>
          <a:bodyPr/>
          <a:lstStyle/>
          <a:p>
            <a:r>
              <a:rPr lang="zh-TW" altLang="en-US" dirty="0" smtClean="0"/>
              <a:t>專案成本預估品質影響因素</a:t>
            </a:r>
            <a:endParaRPr lang="zh-TW" altLang="en-US" dirty="0" smtClean="0"/>
          </a:p>
        </p:txBody>
      </p:sp>
      <p:sp>
        <p:nvSpPr>
          <p:cNvPr id="13315" name="Rectangle 3"/>
          <p:cNvSpPr>
            <a:spLocks noGrp="1" noChangeArrowheads="1"/>
          </p:cNvSpPr>
          <p:nvPr>
            <p:ph type="body" idx="4294967295"/>
          </p:nvPr>
        </p:nvSpPr>
        <p:spPr bwMode="auto">
          <a:xfrm>
            <a:off x="457200" y="2708275"/>
            <a:ext cx="8229600" cy="3601045"/>
          </a:xfrm>
          <a:prstGeom prst="rect">
            <a:avLst/>
          </a:prstGeom>
          <a:noFill/>
          <a:ln>
            <a:miter lim="800000"/>
            <a:headEnd/>
            <a:tailEnd/>
          </a:ln>
        </p:spPr>
        <p:txBody>
          <a:bodyPr/>
          <a:lstStyle/>
          <a:p>
            <a:r>
              <a:rPr lang="zh-TW" altLang="zh-TW" dirty="0" smtClean="0"/>
              <a:t>專案</a:t>
            </a:r>
            <a:r>
              <a:rPr lang="zh-TW" altLang="zh-TW" dirty="0" smtClean="0"/>
              <a:t>長度</a:t>
            </a:r>
            <a:endParaRPr lang="en-US" altLang="zh-TW" dirty="0" smtClean="0"/>
          </a:p>
          <a:p>
            <a:r>
              <a:rPr lang="zh-TW" altLang="zh-TW" dirty="0" smtClean="0"/>
              <a:t>專案範疇的明確</a:t>
            </a:r>
            <a:r>
              <a:rPr lang="zh-TW" altLang="zh-TW" dirty="0" smtClean="0"/>
              <a:t>度</a:t>
            </a:r>
            <a:endParaRPr lang="en-US" altLang="zh-TW" dirty="0" smtClean="0"/>
          </a:p>
          <a:p>
            <a:r>
              <a:rPr lang="zh-TW" altLang="zh-TW" dirty="0" smtClean="0"/>
              <a:t>專案應用新技術的</a:t>
            </a:r>
            <a:r>
              <a:rPr lang="zh-TW" altLang="zh-TW" dirty="0" smtClean="0"/>
              <a:t>程度</a:t>
            </a:r>
            <a:endParaRPr lang="en-US" altLang="zh-TW" dirty="0" smtClean="0"/>
          </a:p>
          <a:p>
            <a:r>
              <a:rPr lang="zh-TW" altLang="zh-TW" dirty="0" smtClean="0"/>
              <a:t>預估人員的專業</a:t>
            </a:r>
            <a:r>
              <a:rPr lang="zh-TW" altLang="zh-TW" dirty="0" smtClean="0"/>
              <a:t>度</a:t>
            </a:r>
            <a:endParaRPr lang="en-US" altLang="zh-TW" dirty="0" smtClean="0"/>
          </a:p>
          <a:p>
            <a:r>
              <a:rPr lang="zh-TW" altLang="zh-TW" dirty="0" smtClean="0"/>
              <a:t>組織文化</a:t>
            </a:r>
            <a:endParaRPr lang="zh-TW"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132138" y="1412875"/>
            <a:ext cx="2386012" cy="777875"/>
          </a:xfrm>
          <a:prstGeom prst="rect">
            <a:avLst/>
          </a:prstGeom>
          <a:noFill/>
          <a:ln>
            <a:miter lim="800000"/>
            <a:headEnd/>
            <a:tailEnd/>
          </a:ln>
        </p:spPr>
        <p:txBody>
          <a:bodyPr/>
          <a:lstStyle/>
          <a:p>
            <a:r>
              <a:rPr lang="zh-TW" altLang="en-US" smtClean="0"/>
              <a:t>估算成本</a:t>
            </a:r>
            <a:endParaRPr kumimoji="1" lang="zh-TW" altLang="en-US" smtClean="0"/>
          </a:p>
        </p:txBody>
      </p:sp>
      <p:sp>
        <p:nvSpPr>
          <p:cNvPr id="11269" name="Rectangle 3"/>
          <p:cNvSpPr txBox="1">
            <a:spLocks noChangeArrowheads="1"/>
          </p:cNvSpPr>
          <p:nvPr/>
        </p:nvSpPr>
        <p:spPr bwMode="auto">
          <a:xfrm>
            <a:off x="457200" y="2636838"/>
            <a:ext cx="8229600" cy="1944687"/>
          </a:xfrm>
          <a:prstGeom prst="rect">
            <a:avLst/>
          </a:prstGeom>
          <a:noFill/>
          <a:ln w="9525">
            <a:noFill/>
            <a:miter lim="800000"/>
            <a:headEnd/>
            <a:tailEnd/>
          </a:ln>
          <a:effectLst/>
        </p:spPr>
        <p:txBody>
          <a:bodyPr/>
          <a:lstStyle/>
          <a:p>
            <a:pPr marL="342900" indent="-342900" eaLnBrk="0" hangingPunct="0">
              <a:spcBef>
                <a:spcPct val="20000"/>
              </a:spcBef>
            </a:pPr>
            <a:r>
              <a:rPr kumimoji="0" lang="zh-TW" altLang="en-US" sz="3200" dirty="0">
                <a:latin typeface="Calibri" pitchFamily="34" charset="0"/>
              </a:rPr>
              <a:t>巨視</a:t>
            </a:r>
            <a:r>
              <a:rPr kumimoji="0" lang="zh-TW" altLang="en-US" sz="3200" dirty="0" smtClean="0">
                <a:latin typeface="Calibri" pitchFamily="34" charset="0"/>
              </a:rPr>
              <a:t>法</a:t>
            </a:r>
            <a:endParaRPr kumimoji="0" lang="en-US" altLang="zh-TW" sz="3200" dirty="0" smtClean="0">
              <a:latin typeface="Calibri" pitchFamily="34" charset="0"/>
            </a:endParaRPr>
          </a:p>
          <a:p>
            <a:pPr marL="342900" indent="-342900" eaLnBrk="0" hangingPunct="0">
              <a:spcBef>
                <a:spcPct val="20000"/>
              </a:spcBef>
            </a:pPr>
            <a:r>
              <a:rPr lang="en-US" altLang="zh-TW" sz="3200" dirty="0" smtClean="0"/>
              <a:t>	</a:t>
            </a:r>
            <a:r>
              <a:rPr lang="zh-TW" altLang="zh-TW" sz="3200" dirty="0" smtClean="0"/>
              <a:t>利用</a:t>
            </a:r>
            <a:r>
              <a:rPr lang="zh-TW" altLang="zh-TW" sz="3200" dirty="0" smtClean="0"/>
              <a:t>過去相類似的專案，或是採用業界一般標準來做為估算的依據。</a:t>
            </a:r>
            <a:endParaRPr kumimoji="0" lang="zh-TW" altLang="en-US" sz="3200" dirty="0" smtClean="0">
              <a:latin typeface="Calibri" pitchFamily="34" charset="0"/>
            </a:endParaRPr>
          </a:p>
          <a:p>
            <a:pPr marL="342900" indent="-342900" eaLnBrk="0" hangingPunct="0">
              <a:spcBef>
                <a:spcPct val="20000"/>
              </a:spcBef>
            </a:pPr>
            <a:endParaRPr kumimoji="0" lang="en-US" altLang="zh-TW" sz="3200"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132138" y="1412875"/>
            <a:ext cx="2386012" cy="777875"/>
          </a:xfrm>
          <a:prstGeom prst="rect">
            <a:avLst/>
          </a:prstGeom>
          <a:noFill/>
          <a:ln>
            <a:miter lim="800000"/>
            <a:headEnd/>
            <a:tailEnd/>
          </a:ln>
        </p:spPr>
        <p:txBody>
          <a:bodyPr/>
          <a:lstStyle/>
          <a:p>
            <a:r>
              <a:rPr lang="zh-TW" altLang="en-US" smtClean="0"/>
              <a:t>估算成本</a:t>
            </a:r>
            <a:endParaRPr kumimoji="1" lang="zh-TW" altLang="en-US" smtClean="0"/>
          </a:p>
        </p:txBody>
      </p:sp>
      <p:sp>
        <p:nvSpPr>
          <p:cNvPr id="11269" name="Rectangle 3"/>
          <p:cNvSpPr txBox="1">
            <a:spLocks noChangeArrowheads="1"/>
          </p:cNvSpPr>
          <p:nvPr/>
        </p:nvSpPr>
        <p:spPr bwMode="auto">
          <a:xfrm>
            <a:off x="457200" y="2636838"/>
            <a:ext cx="8229600" cy="2952402"/>
          </a:xfrm>
          <a:prstGeom prst="rect">
            <a:avLst/>
          </a:prstGeom>
          <a:noFill/>
          <a:ln w="9525">
            <a:noFill/>
            <a:miter lim="800000"/>
            <a:headEnd/>
            <a:tailEnd/>
          </a:ln>
          <a:effectLst/>
        </p:spPr>
        <p:txBody>
          <a:bodyPr/>
          <a:lstStyle/>
          <a:p>
            <a:pPr marL="342900" indent="-342900" eaLnBrk="0" hangingPunct="0">
              <a:spcBef>
                <a:spcPct val="20000"/>
              </a:spcBef>
            </a:pPr>
            <a:r>
              <a:rPr kumimoji="0" lang="zh-TW" altLang="en-US" sz="3200" dirty="0" smtClean="0">
                <a:latin typeface="Calibri" pitchFamily="34" charset="0"/>
              </a:rPr>
              <a:t>微</a:t>
            </a:r>
            <a:r>
              <a:rPr kumimoji="0" lang="zh-TW" altLang="en-US" sz="3200" dirty="0">
                <a:latin typeface="Calibri" pitchFamily="34" charset="0"/>
              </a:rPr>
              <a:t>視</a:t>
            </a:r>
            <a:r>
              <a:rPr kumimoji="0" lang="zh-TW" altLang="en-US" sz="3200" dirty="0" smtClean="0">
                <a:latin typeface="Calibri" pitchFamily="34" charset="0"/>
              </a:rPr>
              <a:t>法</a:t>
            </a:r>
            <a:endParaRPr kumimoji="0" lang="en-US" altLang="zh-TW" sz="3200" dirty="0" smtClean="0">
              <a:latin typeface="Calibri" pitchFamily="34" charset="0"/>
            </a:endParaRPr>
          </a:p>
          <a:p>
            <a:pPr marL="342900" indent="-342900" eaLnBrk="0" hangingPunct="0">
              <a:spcBef>
                <a:spcPct val="20000"/>
              </a:spcBef>
            </a:pPr>
            <a:r>
              <a:rPr lang="en-US" altLang="zh-TW" sz="3200" dirty="0" smtClean="0"/>
              <a:t>	</a:t>
            </a:r>
            <a:r>
              <a:rPr lang="zh-TW" altLang="zh-TW" sz="2000" dirty="0" smtClean="0"/>
              <a:t>先</a:t>
            </a:r>
            <a:r>
              <a:rPr lang="zh-TW" altLang="zh-TW" sz="2000" dirty="0" smtClean="0"/>
              <a:t>利用工作分解結構（</a:t>
            </a:r>
            <a:r>
              <a:rPr lang="en-US" altLang="zh-TW" sz="2000" dirty="0" smtClean="0"/>
              <a:t>WBS</a:t>
            </a:r>
            <a:r>
              <a:rPr lang="zh-TW" altLang="zh-TW" sz="2000" dirty="0" smtClean="0"/>
              <a:t>）將專案範疇展開至工作包後，請對該工作包熟悉的人，針對每一個工作包詳細預估成本，再將工作包往上累加</a:t>
            </a:r>
            <a:endParaRPr kumimoji="0" lang="en-US" altLang="zh-TW" sz="2000" dirty="0">
              <a:latin typeface="Calibri" pitchFamily="34" charset="0"/>
            </a:endParaRPr>
          </a:p>
        </p:txBody>
      </p:sp>
      <p:pic>
        <p:nvPicPr>
          <p:cNvPr id="1026" name="圖片 11"/>
          <p:cNvPicPr>
            <a:picLocks noChangeAspect="1" noChangeArrowheads="1"/>
          </p:cNvPicPr>
          <p:nvPr/>
        </p:nvPicPr>
        <p:blipFill>
          <a:blip r:embed="rId3" cstate="print"/>
          <a:srcRect/>
          <a:stretch>
            <a:fillRect/>
          </a:stretch>
        </p:blipFill>
        <p:spPr bwMode="auto">
          <a:xfrm>
            <a:off x="3563888" y="4365104"/>
            <a:ext cx="4810125" cy="23241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132138" y="1412875"/>
            <a:ext cx="2386012" cy="777875"/>
          </a:xfrm>
          <a:prstGeom prst="rect">
            <a:avLst/>
          </a:prstGeom>
          <a:noFill/>
          <a:ln>
            <a:miter lim="800000"/>
            <a:headEnd/>
            <a:tailEnd/>
          </a:ln>
        </p:spPr>
        <p:txBody>
          <a:bodyPr/>
          <a:lstStyle/>
          <a:p>
            <a:r>
              <a:rPr lang="zh-TW" altLang="en-US" smtClean="0"/>
              <a:t>估算成本</a:t>
            </a:r>
            <a:endParaRPr kumimoji="1" lang="zh-TW" altLang="en-US" smtClean="0"/>
          </a:p>
        </p:txBody>
      </p:sp>
      <p:sp>
        <p:nvSpPr>
          <p:cNvPr id="11269" name="Rectangle 3"/>
          <p:cNvSpPr txBox="1">
            <a:spLocks noChangeArrowheads="1"/>
          </p:cNvSpPr>
          <p:nvPr/>
        </p:nvSpPr>
        <p:spPr bwMode="auto">
          <a:xfrm>
            <a:off x="457200" y="2636838"/>
            <a:ext cx="8229600" cy="3528466"/>
          </a:xfrm>
          <a:prstGeom prst="rect">
            <a:avLst/>
          </a:prstGeom>
          <a:noFill/>
          <a:ln w="9525">
            <a:noFill/>
            <a:miter lim="800000"/>
            <a:headEnd/>
            <a:tailEnd/>
          </a:ln>
          <a:effectLst/>
        </p:spPr>
        <p:txBody>
          <a:bodyPr/>
          <a:lstStyle/>
          <a:p>
            <a:pPr marL="342900" indent="-342900" eaLnBrk="0" hangingPunct="0">
              <a:spcBef>
                <a:spcPct val="20000"/>
              </a:spcBef>
            </a:pPr>
            <a:r>
              <a:rPr kumimoji="0" lang="zh-TW" altLang="en-US" sz="3200" dirty="0" smtClean="0">
                <a:latin typeface="Calibri" pitchFamily="34" charset="0"/>
              </a:rPr>
              <a:t>階段預估法</a:t>
            </a:r>
            <a:endParaRPr kumimoji="0" lang="en-US" altLang="zh-TW" sz="3200" dirty="0" smtClean="0">
              <a:latin typeface="Calibri" pitchFamily="34" charset="0"/>
            </a:endParaRPr>
          </a:p>
          <a:p>
            <a:pPr marL="342900" indent="-342900" eaLnBrk="0" hangingPunct="0">
              <a:spcBef>
                <a:spcPct val="20000"/>
              </a:spcBef>
            </a:pPr>
            <a:r>
              <a:rPr lang="en-US" altLang="zh-TW" sz="3200" dirty="0" smtClean="0"/>
              <a:t>	</a:t>
            </a:r>
            <a:r>
              <a:rPr lang="zh-TW" altLang="zh-TW" sz="3200" dirty="0" smtClean="0"/>
              <a:t>不確定</a:t>
            </a:r>
            <a:r>
              <a:rPr lang="zh-TW" altLang="zh-TW" sz="3200" dirty="0" smtClean="0"/>
              <a:t>性因素高的專案適合用階段預估法，對即將到來的階段，因為時間上已較為接近，掌握度比較高，可以使用微視法，詳細預估成本。而對於其他較為後期的階段，則使用巨視法預估，取得概略成本。</a:t>
            </a:r>
            <a:endParaRPr kumimoji="0" lang="en-US" altLang="zh-TW" sz="32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132138" y="1571625"/>
            <a:ext cx="2592387" cy="777875"/>
          </a:xfrm>
          <a:prstGeom prst="rect">
            <a:avLst/>
          </a:prstGeom>
          <a:noFill/>
          <a:ln>
            <a:miter lim="800000"/>
            <a:headEnd/>
            <a:tailEnd/>
          </a:ln>
        </p:spPr>
        <p:txBody>
          <a:bodyPr/>
          <a:lstStyle/>
          <a:p>
            <a:r>
              <a:rPr kumimoji="1" lang="zh-TW" altLang="en-US" smtClean="0"/>
              <a:t>專案準備金</a:t>
            </a:r>
          </a:p>
        </p:txBody>
      </p:sp>
      <p:sp>
        <p:nvSpPr>
          <p:cNvPr id="12291" name="Rectangle 3"/>
          <p:cNvSpPr>
            <a:spLocks noGrp="1" noChangeArrowheads="1"/>
          </p:cNvSpPr>
          <p:nvPr>
            <p:ph type="body" sz="half" idx="4294967295"/>
          </p:nvPr>
        </p:nvSpPr>
        <p:spPr bwMode="auto">
          <a:xfrm>
            <a:off x="457200" y="2603500"/>
            <a:ext cx="4038600" cy="4065588"/>
          </a:xfrm>
          <a:prstGeom prst="rect">
            <a:avLst/>
          </a:prstGeom>
          <a:noFill/>
          <a:ln>
            <a:miter lim="800000"/>
            <a:headEnd/>
            <a:tailEnd/>
          </a:ln>
        </p:spPr>
        <p:txBody>
          <a:bodyPr/>
          <a:lstStyle/>
          <a:p>
            <a:pPr>
              <a:buNone/>
            </a:pPr>
            <a:r>
              <a:rPr lang="zh-TW" altLang="en-US" sz="2800" dirty="0" smtClean="0"/>
              <a:t>風險準備金</a:t>
            </a:r>
            <a:endParaRPr lang="en-US" altLang="zh-TW" sz="2800" dirty="0" smtClean="0"/>
          </a:p>
          <a:p>
            <a:pPr>
              <a:buNone/>
            </a:pPr>
            <a:r>
              <a:rPr lang="en-US" altLang="zh-TW" sz="2800" dirty="0" smtClean="0"/>
              <a:t>	</a:t>
            </a:r>
            <a:r>
              <a:rPr lang="zh-TW" altLang="zh-TW" sz="2000" dirty="0" smtClean="0"/>
              <a:t>當已經被指認出來的風險一旦真的發生了，可以運用此筆準備金，依照預定</a:t>
            </a:r>
            <a:r>
              <a:rPr lang="zh-TW" altLang="zh-TW" sz="2000" dirty="0" smtClean="0"/>
              <a:t>的因應</a:t>
            </a:r>
            <a:r>
              <a:rPr lang="zh-TW" altLang="zh-TW" sz="2000" dirty="0" smtClean="0"/>
              <a:t>措施，面對此專案風險</a:t>
            </a:r>
            <a:r>
              <a:rPr lang="zh-TW" altLang="zh-TW" sz="2000" dirty="0" smtClean="0"/>
              <a:t>。</a:t>
            </a:r>
            <a:endParaRPr lang="en-US" altLang="zh-TW" sz="2000" dirty="0" smtClean="0"/>
          </a:p>
          <a:p>
            <a:pPr>
              <a:buNone/>
            </a:pPr>
            <a:r>
              <a:rPr lang="en-US" altLang="zh-TW" sz="2000" dirty="0" smtClean="0"/>
              <a:t>	</a:t>
            </a:r>
            <a:r>
              <a:rPr lang="zh-TW" altLang="zh-TW" sz="2000" dirty="0" smtClean="0"/>
              <a:t>這筆準備金屬於專案成本，專案經理有權動用。</a:t>
            </a:r>
            <a:endParaRPr lang="zh-TW" altLang="en-US" sz="2000" dirty="0" smtClean="0"/>
          </a:p>
        </p:txBody>
      </p:sp>
      <p:pic>
        <p:nvPicPr>
          <p:cNvPr id="12292" name="Picture 6" descr="ch05-03"/>
          <p:cNvPicPr>
            <a:picLocks noGrp="1" noChangeAspect="1" noChangeArrowheads="1"/>
          </p:cNvPicPr>
          <p:nvPr>
            <p:ph sz="half" idx="4294967295"/>
          </p:nvPr>
        </p:nvPicPr>
        <p:blipFill>
          <a:blip r:embed="rId3" cstate="print"/>
          <a:srcRect/>
          <a:stretch>
            <a:fillRect/>
          </a:stretch>
        </p:blipFill>
        <p:spPr bwMode="auto">
          <a:xfrm>
            <a:off x="5148263" y="2636838"/>
            <a:ext cx="1363662" cy="4105275"/>
          </a:xfrm>
          <a:prstGeom prst="rect">
            <a:avLst/>
          </a:prstGeom>
          <a:noFill/>
          <a:ln>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295</Words>
  <Application>Microsoft Office PowerPoint</Application>
  <PresentationFormat>如螢幕大小 (4:3)</PresentationFormat>
  <Paragraphs>51</Paragraphs>
  <Slides>12</Slides>
  <Notes>12</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投影片 1</vt:lpstr>
      <vt:lpstr>投影片 2</vt:lpstr>
      <vt:lpstr>投影片 3</vt:lpstr>
      <vt:lpstr>投影片 4</vt:lpstr>
      <vt:lpstr>專案成本預估品質影響因素</vt:lpstr>
      <vt:lpstr>估算成本</vt:lpstr>
      <vt:lpstr>估算成本</vt:lpstr>
      <vt:lpstr>估算成本</vt:lpstr>
      <vt:lpstr>專案準備金</vt:lpstr>
      <vt:lpstr>專案準備金</vt:lpstr>
      <vt:lpstr>決定預算</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第五章</dc:title>
  <dc:creator>Wayne</dc:creator>
  <cp:lastModifiedBy>user</cp:lastModifiedBy>
  <cp:revision>79</cp:revision>
  <dcterms:created xsi:type="dcterms:W3CDTF">2009-02-01T09:37:13Z</dcterms:created>
  <dcterms:modified xsi:type="dcterms:W3CDTF">2018-03-22T08:25:27Z</dcterms:modified>
</cp:coreProperties>
</file>