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50" r:id="rId2"/>
    <p:sldId id="361" r:id="rId3"/>
    <p:sldId id="262" r:id="rId4"/>
    <p:sldId id="263" r:id="rId5"/>
    <p:sldId id="362" r:id="rId6"/>
    <p:sldId id="351" r:id="rId7"/>
    <p:sldId id="352" r:id="rId8"/>
    <p:sldId id="353" r:id="rId9"/>
    <p:sldId id="365" r:id="rId10"/>
    <p:sldId id="364" r:id="rId11"/>
    <p:sldId id="363" r:id="rId12"/>
    <p:sldId id="367" r:id="rId13"/>
    <p:sldId id="366" r:id="rId14"/>
    <p:sldId id="357" r:id="rId15"/>
    <p:sldId id="354" r:id="rId16"/>
    <p:sldId id="358" r:id="rId17"/>
    <p:sldId id="356" r:id="rId18"/>
    <p:sldId id="355" r:id="rId19"/>
    <p:sldId id="368" r:id="rId20"/>
    <p:sldId id="369" r:id="rId21"/>
    <p:sldId id="370" r:id="rId22"/>
    <p:sldId id="371" r:id="rId23"/>
    <p:sldId id="359" r:id="rId24"/>
    <p:sldId id="372" r:id="rId25"/>
    <p:sldId id="373" r:id="rId26"/>
    <p:sldId id="374" r:id="rId27"/>
    <p:sldId id="342" r:id="rId2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A09F1BFD-B006-4C96-9E92-026FDB469E3B}"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8FDB0114-5F42-4F77-81FD-FC538CD6CB5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45B6F770-3E6C-4782-A864-91B261424E2F}"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50451306-6DD8-497E-91FA-BA63AD06D777}"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62698006-1140-4A73-BB0D-949680B918C3}"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6.xml"/><Relationship Id="rId7"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slide" Target="slide15.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pic>
        <p:nvPicPr>
          <p:cNvPr id="13317" name="Picture 9" descr="ch06-06"/>
          <p:cNvPicPr>
            <a:picLocks noGrp="1" noChangeAspect="1" noChangeArrowheads="1"/>
          </p:cNvPicPr>
          <p:nvPr>
            <p:ph sz="quarter" idx="4294967295"/>
          </p:nvPr>
        </p:nvPicPr>
        <p:blipFill>
          <a:blip r:embed="rId3" cstate="print"/>
          <a:srcRect/>
          <a:stretch>
            <a:fillRect/>
          </a:stretch>
        </p:blipFill>
        <p:spPr bwMode="auto">
          <a:xfrm>
            <a:off x="3419872" y="4437112"/>
            <a:ext cx="1754187" cy="2160588"/>
          </a:xfrm>
          <a:prstGeom prst="rect">
            <a:avLst/>
          </a:prstGeom>
          <a:noFill/>
          <a:ln>
            <a:miter lim="800000"/>
            <a:headEnd/>
            <a:tailEnd/>
          </a:ln>
        </p:spPr>
      </p:pic>
      <p:sp>
        <p:nvSpPr>
          <p:cNvPr id="13321" name="文字方塊 8"/>
          <p:cNvSpPr txBox="1">
            <a:spLocks noChangeArrowheads="1"/>
          </p:cNvSpPr>
          <p:nvPr/>
        </p:nvSpPr>
        <p:spPr bwMode="auto">
          <a:xfrm>
            <a:off x="4643834" y="5300712"/>
            <a:ext cx="647700" cy="369888"/>
          </a:xfrm>
          <a:prstGeom prst="rect">
            <a:avLst/>
          </a:prstGeom>
          <a:noFill/>
          <a:ln w="9525">
            <a:noFill/>
            <a:miter lim="800000"/>
            <a:headEnd/>
            <a:tailEnd/>
          </a:ln>
        </p:spPr>
        <p:txBody>
          <a:bodyPr>
            <a:spAutoFit/>
          </a:bodyPr>
          <a:lstStyle/>
          <a:p>
            <a:r>
              <a:rPr lang="en-US" altLang="zh-TW"/>
              <a:t>FF</a:t>
            </a:r>
            <a:endParaRPr lang="zh-TW" altLang="en-US"/>
          </a:p>
        </p:txBody>
      </p:sp>
      <p:sp>
        <p:nvSpPr>
          <p:cNvPr id="11" name="Rectangle 1"/>
          <p:cNvSpPr>
            <a:spLocks noChangeArrowheads="1"/>
          </p:cNvSpPr>
          <p:nvPr/>
        </p:nvSpPr>
        <p:spPr bwMode="auto">
          <a:xfrm>
            <a:off x="1043608" y="2852358"/>
            <a:ext cx="66967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ltLang="zh-TW" sz="2800" dirty="0" smtClean="0"/>
              <a:t>FF</a:t>
            </a:r>
            <a:r>
              <a:rPr lang="zh-TW" altLang="zh-TW" sz="2800" dirty="0" smtClean="0"/>
              <a:t>（</a:t>
            </a:r>
            <a:r>
              <a:rPr lang="en-US" altLang="zh-TW" sz="2800" dirty="0" smtClean="0"/>
              <a:t>Finish to Finish</a:t>
            </a:r>
            <a:r>
              <a:rPr lang="zh-TW" altLang="zh-TW" sz="2800" dirty="0" smtClean="0"/>
              <a:t>）關係，代表二個活動要同時完成。</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pic>
        <p:nvPicPr>
          <p:cNvPr id="13318" name="Picture 11" descr="ch06-07"/>
          <p:cNvPicPr>
            <a:picLocks noGrp="1" noChangeAspect="1" noChangeArrowheads="1"/>
          </p:cNvPicPr>
          <p:nvPr>
            <p:ph sz="quarter" idx="4294967295"/>
          </p:nvPr>
        </p:nvPicPr>
        <p:blipFill>
          <a:blip r:embed="rId3" cstate="print"/>
          <a:srcRect/>
          <a:stretch>
            <a:fillRect/>
          </a:stretch>
        </p:blipFill>
        <p:spPr bwMode="auto">
          <a:xfrm>
            <a:off x="3346624" y="4459436"/>
            <a:ext cx="2449512" cy="1993900"/>
          </a:xfrm>
          <a:prstGeom prst="rect">
            <a:avLst/>
          </a:prstGeom>
          <a:noFill/>
          <a:ln>
            <a:miter lim="800000"/>
            <a:headEnd/>
            <a:tailEnd/>
          </a:ln>
        </p:spPr>
      </p:pic>
      <p:sp>
        <p:nvSpPr>
          <p:cNvPr id="13322" name="文字方塊 9"/>
          <p:cNvSpPr txBox="1">
            <a:spLocks noChangeArrowheads="1"/>
          </p:cNvSpPr>
          <p:nvPr/>
        </p:nvSpPr>
        <p:spPr bwMode="auto">
          <a:xfrm>
            <a:off x="3706986" y="5035699"/>
            <a:ext cx="647700" cy="369887"/>
          </a:xfrm>
          <a:prstGeom prst="rect">
            <a:avLst/>
          </a:prstGeom>
          <a:noFill/>
          <a:ln w="9525">
            <a:noFill/>
            <a:miter lim="800000"/>
            <a:headEnd/>
            <a:tailEnd/>
          </a:ln>
        </p:spPr>
        <p:txBody>
          <a:bodyPr>
            <a:spAutoFit/>
          </a:bodyPr>
          <a:lstStyle/>
          <a:p>
            <a:r>
              <a:rPr lang="en-US" altLang="zh-TW"/>
              <a:t>SF</a:t>
            </a:r>
            <a:endParaRPr lang="zh-TW" altLang="en-US"/>
          </a:p>
        </p:txBody>
      </p:sp>
      <p:sp>
        <p:nvSpPr>
          <p:cNvPr id="11" name="Rectangle 1"/>
          <p:cNvSpPr>
            <a:spLocks noChangeArrowheads="1"/>
          </p:cNvSpPr>
          <p:nvPr/>
        </p:nvSpPr>
        <p:spPr bwMode="auto">
          <a:xfrm>
            <a:off x="1043608" y="2852358"/>
            <a:ext cx="66967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ltLang="zh-TW" sz="2800" dirty="0" smtClean="0"/>
              <a:t>SF</a:t>
            </a:r>
            <a:r>
              <a:rPr lang="zh-TW" altLang="zh-TW" sz="2800" dirty="0" smtClean="0"/>
              <a:t>（</a:t>
            </a:r>
            <a:r>
              <a:rPr lang="en-US" altLang="zh-TW" sz="2800" dirty="0" smtClean="0"/>
              <a:t>Start to Finish</a:t>
            </a:r>
            <a:r>
              <a:rPr lang="zh-TW" altLang="zh-TW" sz="2800" dirty="0" smtClean="0"/>
              <a:t>）</a:t>
            </a:r>
            <a:r>
              <a:rPr lang="zh-TW" altLang="zh-TW" sz="2800" dirty="0" smtClean="0"/>
              <a:t>關</a:t>
            </a:r>
            <a:r>
              <a:rPr lang="zh-TW" altLang="en-US" sz="2800" dirty="0" smtClean="0"/>
              <a:t>係，</a:t>
            </a:r>
            <a:r>
              <a:rPr lang="zh-TW" altLang="zh-TW" sz="2800" dirty="0" smtClean="0"/>
              <a:t>活動</a:t>
            </a:r>
            <a:r>
              <a:rPr lang="en-US" altLang="zh-TW" sz="2800" dirty="0" smtClean="0"/>
              <a:t>A</a:t>
            </a:r>
            <a:r>
              <a:rPr lang="zh-TW" altLang="zh-TW" sz="2800" dirty="0" smtClean="0"/>
              <a:t>開始後，活動</a:t>
            </a:r>
            <a:r>
              <a:rPr lang="en-US" altLang="zh-TW" sz="2800" dirty="0" smtClean="0"/>
              <a:t>B</a:t>
            </a:r>
            <a:r>
              <a:rPr lang="zh-TW" altLang="zh-TW" sz="2800" dirty="0" smtClean="0"/>
              <a:t>才算結束。</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sp>
        <p:nvSpPr>
          <p:cNvPr id="11" name="Rectangle 1"/>
          <p:cNvSpPr>
            <a:spLocks noChangeArrowheads="1"/>
          </p:cNvSpPr>
          <p:nvPr/>
        </p:nvSpPr>
        <p:spPr bwMode="auto">
          <a:xfrm>
            <a:off x="611560" y="2708920"/>
            <a:ext cx="66967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zh-TW" altLang="zh-TW" sz="2800" dirty="0" smtClean="0"/>
              <a:t>延</a:t>
            </a:r>
            <a:r>
              <a:rPr lang="zh-TW" altLang="zh-TW" sz="2800" dirty="0" smtClean="0"/>
              <a:t>後（</a:t>
            </a:r>
            <a:r>
              <a:rPr lang="en-US" altLang="zh-TW" sz="2800" dirty="0" smtClean="0"/>
              <a:t>Lag</a:t>
            </a:r>
            <a:r>
              <a:rPr lang="zh-TW" altLang="zh-TW" sz="2800" dirty="0" smtClean="0"/>
              <a:t>）</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46082" name="圖片 38"/>
          <p:cNvPicPr>
            <a:picLocks noChangeAspect="1" noChangeArrowheads="1"/>
          </p:cNvPicPr>
          <p:nvPr/>
        </p:nvPicPr>
        <p:blipFill>
          <a:blip r:embed="rId3" cstate="print"/>
          <a:srcRect/>
          <a:stretch>
            <a:fillRect/>
          </a:stretch>
        </p:blipFill>
        <p:spPr bwMode="auto">
          <a:xfrm>
            <a:off x="2267744" y="3933056"/>
            <a:ext cx="3990905" cy="792088"/>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sp>
        <p:nvSpPr>
          <p:cNvPr id="11" name="Rectangle 1"/>
          <p:cNvSpPr>
            <a:spLocks noChangeArrowheads="1"/>
          </p:cNvSpPr>
          <p:nvPr/>
        </p:nvSpPr>
        <p:spPr bwMode="auto">
          <a:xfrm>
            <a:off x="611560" y="2708920"/>
            <a:ext cx="66967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zh-TW" altLang="zh-TW" sz="2800" dirty="0" smtClean="0"/>
              <a:t>提前（</a:t>
            </a:r>
            <a:r>
              <a:rPr lang="en-US" altLang="zh-TW" sz="2800" dirty="0" smtClean="0"/>
              <a:t>Lead</a:t>
            </a:r>
            <a:r>
              <a:rPr lang="zh-TW" altLang="zh-TW" sz="2800" dirty="0" smtClean="0"/>
              <a:t>）</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45059" name="圖片 39"/>
          <p:cNvPicPr>
            <a:picLocks noChangeAspect="1" noChangeArrowheads="1"/>
          </p:cNvPicPr>
          <p:nvPr/>
        </p:nvPicPr>
        <p:blipFill>
          <a:blip r:embed="rId3" cstate="print"/>
          <a:srcRect/>
          <a:stretch>
            <a:fillRect/>
          </a:stretch>
        </p:blipFill>
        <p:spPr bwMode="auto">
          <a:xfrm>
            <a:off x="3203848" y="3933056"/>
            <a:ext cx="2304256" cy="2004833"/>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pic>
        <p:nvPicPr>
          <p:cNvPr id="14339" name="Picture 11" descr="ch06-10"/>
          <p:cNvPicPr>
            <a:picLocks noGrp="1" noChangeAspect="1" noChangeArrowheads="1"/>
          </p:cNvPicPr>
          <p:nvPr>
            <p:ph sz="quarter" idx="4294967295"/>
          </p:nvPr>
        </p:nvPicPr>
        <p:blipFill>
          <a:blip r:embed="rId3" cstate="print"/>
          <a:srcRect/>
          <a:stretch>
            <a:fillRect/>
          </a:stretch>
        </p:blipFill>
        <p:spPr bwMode="auto">
          <a:xfrm>
            <a:off x="395288" y="2708275"/>
            <a:ext cx="3960688" cy="3659188"/>
          </a:xfrm>
          <a:prstGeom prst="rect">
            <a:avLst/>
          </a:prstGeom>
          <a:noFill/>
          <a:ln>
            <a:miter lim="800000"/>
            <a:headEnd/>
            <a:tailEnd/>
          </a:ln>
        </p:spPr>
      </p:pic>
      <p:pic>
        <p:nvPicPr>
          <p:cNvPr id="14340" name="Picture 12" descr="ch06-11"/>
          <p:cNvPicPr>
            <a:picLocks noGrp="1" noChangeAspect="1" noChangeArrowheads="1"/>
          </p:cNvPicPr>
          <p:nvPr>
            <p:ph sz="quarter" idx="4294967295"/>
          </p:nvPr>
        </p:nvPicPr>
        <p:blipFill>
          <a:blip r:embed="rId4" cstate="print"/>
          <a:srcRect/>
          <a:stretch>
            <a:fillRect/>
          </a:stretch>
        </p:blipFill>
        <p:spPr bwMode="auto">
          <a:xfrm>
            <a:off x="5148064" y="2717800"/>
            <a:ext cx="3816549" cy="3597275"/>
          </a:xfrm>
          <a:prstGeom prst="rect">
            <a:avLst/>
          </a:prstGeom>
          <a:noFill/>
          <a:ln>
            <a:miter lim="800000"/>
            <a:headEnd/>
            <a:tailEnd/>
          </a:ln>
        </p:spPr>
      </p:pic>
      <p:sp>
        <p:nvSpPr>
          <p:cNvPr id="14341" name="文字方塊 1"/>
          <p:cNvSpPr txBox="1">
            <a:spLocks noChangeArrowheads="1"/>
          </p:cNvSpPr>
          <p:nvPr/>
        </p:nvSpPr>
        <p:spPr bwMode="auto">
          <a:xfrm>
            <a:off x="3708772" y="4284960"/>
            <a:ext cx="1511300" cy="584200"/>
          </a:xfrm>
          <a:prstGeom prst="rect">
            <a:avLst/>
          </a:prstGeom>
          <a:noFill/>
          <a:ln w="9525">
            <a:noFill/>
            <a:miter lim="800000"/>
            <a:headEnd/>
            <a:tailEnd/>
          </a:ln>
        </p:spPr>
        <p:txBody>
          <a:bodyPr>
            <a:spAutoFit/>
          </a:bodyPr>
          <a:lstStyle/>
          <a:p>
            <a:r>
              <a:rPr lang="en-US" altLang="zh-TW" sz="1600" dirty="0"/>
              <a:t>A</a:t>
            </a:r>
            <a:r>
              <a:rPr lang="zh-TW" altLang="en-US" sz="1600" dirty="0"/>
              <a:t> 延長一天</a:t>
            </a:r>
            <a:endParaRPr lang="en-US" altLang="zh-TW" sz="1600" dirty="0"/>
          </a:p>
          <a:p>
            <a:r>
              <a:rPr lang="en-US" altLang="zh-TW" sz="1600" dirty="0"/>
              <a:t>B</a:t>
            </a:r>
            <a:r>
              <a:rPr lang="zh-TW" altLang="en-US" sz="1600" dirty="0"/>
              <a:t> 縮短一天</a:t>
            </a:r>
          </a:p>
        </p:txBody>
      </p:sp>
      <p:sp>
        <p:nvSpPr>
          <p:cNvPr id="3" name="向右箭號 2"/>
          <p:cNvSpPr/>
          <p:nvPr/>
        </p:nvSpPr>
        <p:spPr>
          <a:xfrm>
            <a:off x="3419872" y="4076700"/>
            <a:ext cx="1728787"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2987675" y="1700213"/>
            <a:ext cx="3106738" cy="635000"/>
          </a:xfrm>
          <a:prstGeom prst="rect">
            <a:avLst/>
          </a:prstGeom>
          <a:noFill/>
          <a:ln>
            <a:miter lim="800000"/>
            <a:headEnd/>
            <a:tailEnd/>
          </a:ln>
        </p:spPr>
        <p:txBody>
          <a:bodyPr/>
          <a:lstStyle/>
          <a:p>
            <a:r>
              <a:rPr lang="zh-TW" altLang="en-US" sz="3200" smtClean="0"/>
              <a:t>估算活動資源</a:t>
            </a:r>
          </a:p>
        </p:txBody>
      </p:sp>
      <p:pic>
        <p:nvPicPr>
          <p:cNvPr id="15363" name="Picture 4" descr="ch06-12"/>
          <p:cNvPicPr>
            <a:picLocks noGrp="1" noChangeAspect="1" noChangeArrowheads="1"/>
          </p:cNvPicPr>
          <p:nvPr>
            <p:ph sz="half" idx="4294967295"/>
          </p:nvPr>
        </p:nvPicPr>
        <p:blipFill>
          <a:blip r:embed="rId3" cstate="print"/>
          <a:srcRect/>
          <a:stretch>
            <a:fillRect/>
          </a:stretch>
        </p:blipFill>
        <p:spPr bwMode="auto">
          <a:xfrm>
            <a:off x="1692275" y="2636838"/>
            <a:ext cx="5976938" cy="384810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987675" y="1628775"/>
            <a:ext cx="3106738" cy="647700"/>
          </a:xfrm>
          <a:prstGeom prst="rect">
            <a:avLst/>
          </a:prstGeom>
          <a:noFill/>
          <a:ln>
            <a:miter lim="800000"/>
            <a:headEnd/>
            <a:tailEnd/>
          </a:ln>
        </p:spPr>
        <p:txBody>
          <a:bodyPr/>
          <a:lstStyle/>
          <a:p>
            <a:r>
              <a:rPr lang="zh-TW" altLang="en-US" sz="3200" smtClean="0"/>
              <a:t>資源分解結構圖</a:t>
            </a:r>
            <a:endParaRPr lang="en-US" altLang="zh-TW" sz="3200" smtClean="0"/>
          </a:p>
        </p:txBody>
      </p:sp>
      <p:pic>
        <p:nvPicPr>
          <p:cNvPr id="16387" name="Picture 5" descr="ch06-13"/>
          <p:cNvPicPr>
            <a:picLocks noGrp="1" noChangeAspect="1" noChangeArrowheads="1"/>
          </p:cNvPicPr>
          <p:nvPr>
            <p:ph sz="half" idx="4294967295"/>
          </p:nvPr>
        </p:nvPicPr>
        <p:blipFill>
          <a:blip r:embed="rId3" cstate="print"/>
          <a:srcRect/>
          <a:stretch>
            <a:fillRect/>
          </a:stretch>
        </p:blipFill>
        <p:spPr bwMode="auto">
          <a:xfrm>
            <a:off x="1835150" y="2852738"/>
            <a:ext cx="5616575" cy="3465512"/>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2771775" y="1628775"/>
            <a:ext cx="3097213" cy="647700"/>
          </a:xfrm>
          <a:prstGeom prst="rect">
            <a:avLst/>
          </a:prstGeom>
          <a:noFill/>
          <a:ln>
            <a:miter lim="800000"/>
            <a:headEnd/>
            <a:tailEnd/>
          </a:ln>
        </p:spPr>
        <p:txBody>
          <a:bodyPr/>
          <a:lstStyle/>
          <a:p>
            <a:r>
              <a:rPr lang="zh-TW" altLang="en-US" smtClean="0"/>
              <a:t>估算活動工期</a:t>
            </a:r>
          </a:p>
        </p:txBody>
      </p:sp>
      <p:sp>
        <p:nvSpPr>
          <p:cNvPr id="17411" name="Rectangle 5"/>
          <p:cNvSpPr>
            <a:spLocks noChangeArrowheads="1"/>
          </p:cNvSpPr>
          <p:nvPr/>
        </p:nvSpPr>
        <p:spPr bwMode="auto">
          <a:xfrm>
            <a:off x="827088" y="2833688"/>
            <a:ext cx="6408737" cy="1554162"/>
          </a:xfrm>
          <a:prstGeom prst="rect">
            <a:avLst/>
          </a:prstGeom>
          <a:noFill/>
          <a:ln w="9525">
            <a:noFill/>
            <a:miter lim="800000"/>
            <a:headEnd/>
            <a:tailEnd/>
          </a:ln>
          <a:effectLst/>
        </p:spPr>
        <p:txBody>
          <a:bodyPr>
            <a:spAutoFit/>
          </a:bodyPr>
          <a:lstStyle/>
          <a:p>
            <a:r>
              <a:rPr lang="zh-TW" altLang="en-US" sz="3200" dirty="0"/>
              <a:t>預估在此資源條件下，活動需要多久時間可以完成，我們稱為活動工期</a:t>
            </a:r>
            <a:r>
              <a:rPr lang="en-US" altLang="zh-TW" sz="3200" dirty="0"/>
              <a:t>(duration)</a:t>
            </a:r>
            <a:r>
              <a:rPr lang="zh-TW" altLang="en-US" sz="3200" dirty="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491881" y="1628775"/>
            <a:ext cx="1800200" cy="504825"/>
          </a:xfrm>
          <a:prstGeom prst="rect">
            <a:avLst/>
          </a:prstGeom>
          <a:noFill/>
          <a:ln>
            <a:miter lim="800000"/>
            <a:headEnd/>
            <a:tailEnd/>
          </a:ln>
        </p:spPr>
        <p:txBody>
          <a:bodyPr/>
          <a:lstStyle/>
          <a:p>
            <a:r>
              <a:rPr lang="zh-TW" altLang="en-US" sz="3200" dirty="0" smtClean="0"/>
              <a:t>網絡圖</a:t>
            </a:r>
            <a:endParaRPr lang="zh-TW" altLang="en-US" sz="3200" dirty="0" smtClean="0"/>
          </a:p>
        </p:txBody>
      </p:sp>
      <p:pic>
        <p:nvPicPr>
          <p:cNvPr id="18436" name="Picture 4" descr="ch06-14"/>
          <p:cNvPicPr>
            <a:picLocks noGrp="1" noChangeAspect="1" noChangeArrowheads="1"/>
          </p:cNvPicPr>
          <p:nvPr>
            <p:ph sz="half" idx="4294967295"/>
          </p:nvPr>
        </p:nvPicPr>
        <p:blipFill>
          <a:blip r:embed="rId3" cstate="print"/>
          <a:srcRect/>
          <a:stretch>
            <a:fillRect/>
          </a:stretch>
        </p:blipFill>
        <p:spPr bwMode="auto">
          <a:xfrm>
            <a:off x="1763713" y="3225800"/>
            <a:ext cx="5400675" cy="3371850"/>
          </a:xfrm>
          <a:prstGeom prst="rect">
            <a:avLst/>
          </a:prstGeom>
          <a:noFill/>
          <a:ln>
            <a:miter lim="800000"/>
            <a:headEnd/>
            <a:tailEnd/>
          </a:ln>
        </p:spPr>
      </p:pic>
      <p:sp>
        <p:nvSpPr>
          <p:cNvPr id="18437" name="Rectangle 5"/>
          <p:cNvSpPr>
            <a:spLocks noChangeArrowheads="1"/>
          </p:cNvSpPr>
          <p:nvPr/>
        </p:nvSpPr>
        <p:spPr bwMode="auto">
          <a:xfrm>
            <a:off x="684213" y="2565400"/>
            <a:ext cx="6408737" cy="584200"/>
          </a:xfrm>
          <a:prstGeom prst="rect">
            <a:avLst/>
          </a:prstGeom>
          <a:noFill/>
          <a:ln w="9525">
            <a:noFill/>
            <a:miter lim="800000"/>
            <a:headEnd/>
            <a:tailEnd/>
          </a:ln>
          <a:effectLst/>
        </p:spPr>
        <p:txBody>
          <a:bodyPr>
            <a:spAutoFit/>
          </a:bodyPr>
          <a:lstStyle/>
          <a:p>
            <a:r>
              <a:rPr lang="zh-TW" altLang="en-US" sz="3200" dirty="0" smtClean="0"/>
              <a:t>節點</a:t>
            </a:r>
            <a:r>
              <a:rPr lang="zh-TW" altLang="en-US" sz="3200" dirty="0"/>
              <a:t>圖示法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491880" y="1628800"/>
            <a:ext cx="1872034" cy="504825"/>
          </a:xfrm>
          <a:prstGeom prst="rect">
            <a:avLst/>
          </a:prstGeom>
          <a:noFill/>
          <a:ln>
            <a:miter lim="800000"/>
            <a:headEnd/>
            <a:tailEnd/>
          </a:ln>
        </p:spPr>
        <p:txBody>
          <a:bodyPr/>
          <a:lstStyle/>
          <a:p>
            <a:r>
              <a:rPr lang="zh-TW" altLang="en-US" sz="3200" dirty="0" smtClean="0"/>
              <a:t>網</a:t>
            </a:r>
            <a:r>
              <a:rPr lang="zh-TW" altLang="en-US" sz="3200" dirty="0" smtClean="0"/>
              <a:t>絡圖 </a:t>
            </a:r>
            <a:endParaRPr lang="zh-TW" altLang="en-US" sz="3200" dirty="0" smtClean="0"/>
          </a:p>
        </p:txBody>
      </p:sp>
      <p:sp>
        <p:nvSpPr>
          <p:cNvPr id="18437" name="Rectangle 5"/>
          <p:cNvSpPr>
            <a:spLocks noChangeArrowheads="1"/>
          </p:cNvSpPr>
          <p:nvPr/>
        </p:nvSpPr>
        <p:spPr bwMode="auto">
          <a:xfrm>
            <a:off x="684213" y="2565400"/>
            <a:ext cx="6408737" cy="584200"/>
          </a:xfrm>
          <a:prstGeom prst="rect">
            <a:avLst/>
          </a:prstGeom>
          <a:noFill/>
          <a:ln w="9525">
            <a:noFill/>
            <a:miter lim="800000"/>
            <a:headEnd/>
            <a:tailEnd/>
          </a:ln>
          <a:effectLst/>
        </p:spPr>
        <p:txBody>
          <a:bodyPr>
            <a:spAutoFit/>
          </a:bodyPr>
          <a:lstStyle/>
          <a:p>
            <a:r>
              <a:rPr lang="zh-TW" altLang="en-US" sz="3200" dirty="0"/>
              <a:t>網絡</a:t>
            </a:r>
            <a:r>
              <a:rPr lang="zh-TW" altLang="en-US" sz="3200" dirty="0" smtClean="0"/>
              <a:t>圖不可有循環性流程</a:t>
            </a:r>
            <a:endParaRPr lang="zh-TW" altLang="en-US" sz="3200" dirty="0"/>
          </a:p>
        </p:txBody>
      </p:sp>
      <p:pic>
        <p:nvPicPr>
          <p:cNvPr id="47106" name="Picture 2"/>
          <p:cNvPicPr>
            <a:picLocks noChangeAspect="1" noChangeArrowheads="1"/>
          </p:cNvPicPr>
          <p:nvPr/>
        </p:nvPicPr>
        <p:blipFill>
          <a:blip r:embed="rId3" cstate="print"/>
          <a:srcRect/>
          <a:stretch>
            <a:fillRect/>
          </a:stretch>
        </p:blipFill>
        <p:spPr bwMode="auto">
          <a:xfrm>
            <a:off x="1763688" y="3573016"/>
            <a:ext cx="49911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491880" y="1628800"/>
            <a:ext cx="1872034" cy="504825"/>
          </a:xfrm>
          <a:prstGeom prst="rect">
            <a:avLst/>
          </a:prstGeom>
          <a:noFill/>
          <a:ln>
            <a:miter lim="800000"/>
            <a:headEnd/>
            <a:tailEnd/>
          </a:ln>
        </p:spPr>
        <p:txBody>
          <a:bodyPr/>
          <a:lstStyle/>
          <a:p>
            <a:r>
              <a:rPr lang="zh-TW" altLang="en-US" sz="3200" dirty="0" smtClean="0"/>
              <a:t>網</a:t>
            </a:r>
            <a:r>
              <a:rPr lang="zh-TW" altLang="en-US" sz="3200" dirty="0" smtClean="0"/>
              <a:t>絡圖 </a:t>
            </a:r>
            <a:endParaRPr lang="zh-TW" altLang="en-US" sz="3200" dirty="0" smtClean="0"/>
          </a:p>
        </p:txBody>
      </p:sp>
      <p:sp>
        <p:nvSpPr>
          <p:cNvPr id="18437" name="Rectangle 5"/>
          <p:cNvSpPr>
            <a:spLocks noChangeArrowheads="1"/>
          </p:cNvSpPr>
          <p:nvPr/>
        </p:nvSpPr>
        <p:spPr bwMode="auto">
          <a:xfrm>
            <a:off x="684213" y="2565400"/>
            <a:ext cx="6408737" cy="584200"/>
          </a:xfrm>
          <a:prstGeom prst="rect">
            <a:avLst/>
          </a:prstGeom>
          <a:noFill/>
          <a:ln w="9525">
            <a:noFill/>
            <a:miter lim="800000"/>
            <a:headEnd/>
            <a:tailEnd/>
          </a:ln>
          <a:effectLst/>
        </p:spPr>
        <p:txBody>
          <a:bodyPr>
            <a:spAutoFit/>
          </a:bodyPr>
          <a:lstStyle/>
          <a:p>
            <a:r>
              <a:rPr lang="zh-TW" altLang="en-US" sz="3200" dirty="0"/>
              <a:t>網絡</a:t>
            </a:r>
            <a:r>
              <a:rPr lang="zh-TW" altLang="en-US" sz="3200" dirty="0" smtClean="0"/>
              <a:t>圖不可有選擇性流程</a:t>
            </a:r>
            <a:endParaRPr lang="zh-TW" altLang="en-US" sz="3200" dirty="0"/>
          </a:p>
        </p:txBody>
      </p:sp>
      <p:pic>
        <p:nvPicPr>
          <p:cNvPr id="48130" name="Picture 2"/>
          <p:cNvPicPr>
            <a:picLocks noChangeAspect="1" noChangeArrowheads="1"/>
          </p:cNvPicPr>
          <p:nvPr/>
        </p:nvPicPr>
        <p:blipFill>
          <a:blip r:embed="rId3" cstate="print"/>
          <a:srcRect/>
          <a:stretch>
            <a:fillRect/>
          </a:stretch>
        </p:blipFill>
        <p:spPr bwMode="auto">
          <a:xfrm>
            <a:off x="1835696" y="3212976"/>
            <a:ext cx="521017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348038" y="1628775"/>
            <a:ext cx="2160587" cy="504825"/>
          </a:xfrm>
          <a:prstGeom prst="rect">
            <a:avLst/>
          </a:prstGeom>
          <a:noFill/>
          <a:ln>
            <a:miter lim="800000"/>
            <a:headEnd/>
            <a:tailEnd/>
          </a:ln>
        </p:spPr>
        <p:txBody>
          <a:bodyPr/>
          <a:lstStyle/>
          <a:p>
            <a:r>
              <a:rPr lang="zh-TW" altLang="en-US" sz="3200" smtClean="0"/>
              <a:t>發展時程</a:t>
            </a:r>
          </a:p>
        </p:txBody>
      </p:sp>
      <p:sp>
        <p:nvSpPr>
          <p:cNvPr id="18437" name="Rectangle 5"/>
          <p:cNvSpPr>
            <a:spLocks noChangeArrowheads="1"/>
          </p:cNvSpPr>
          <p:nvPr/>
        </p:nvSpPr>
        <p:spPr bwMode="auto">
          <a:xfrm>
            <a:off x="684213" y="2565400"/>
            <a:ext cx="6408737" cy="584200"/>
          </a:xfrm>
          <a:prstGeom prst="rect">
            <a:avLst/>
          </a:prstGeom>
          <a:noFill/>
          <a:ln w="9525">
            <a:noFill/>
            <a:miter lim="800000"/>
            <a:headEnd/>
            <a:tailEnd/>
          </a:ln>
          <a:effectLst/>
        </p:spPr>
        <p:txBody>
          <a:bodyPr>
            <a:spAutoFit/>
          </a:bodyPr>
          <a:lstStyle/>
          <a:p>
            <a:r>
              <a:rPr lang="zh-TW" altLang="en-US" sz="3200" dirty="0" smtClean="0"/>
              <a:t>前推法</a:t>
            </a:r>
            <a:endParaRPr lang="zh-TW" altLang="en-US" sz="3200" dirty="0"/>
          </a:p>
        </p:txBody>
      </p:sp>
      <p:pic>
        <p:nvPicPr>
          <p:cNvPr id="49154" name="圖片 48"/>
          <p:cNvPicPr>
            <a:picLocks noChangeAspect="1" noChangeArrowheads="1"/>
          </p:cNvPicPr>
          <p:nvPr/>
        </p:nvPicPr>
        <p:blipFill>
          <a:blip r:embed="rId3" cstate="print"/>
          <a:srcRect/>
          <a:stretch>
            <a:fillRect/>
          </a:stretch>
        </p:blipFill>
        <p:spPr bwMode="auto">
          <a:xfrm>
            <a:off x="683568" y="3429000"/>
            <a:ext cx="2276475" cy="2838450"/>
          </a:xfrm>
          <a:prstGeom prst="rect">
            <a:avLst/>
          </a:prstGeom>
          <a:solidFill>
            <a:srgbClr val="FFFFFF"/>
          </a:solidFill>
          <a:ln w="9525">
            <a:noFill/>
            <a:miter lim="800000"/>
            <a:headEnd/>
            <a:tailEnd/>
          </a:ln>
        </p:spPr>
      </p:pic>
      <p:pic>
        <p:nvPicPr>
          <p:cNvPr id="49155" name="圖片 50"/>
          <p:cNvPicPr>
            <a:picLocks noChangeAspect="1" noChangeArrowheads="1"/>
          </p:cNvPicPr>
          <p:nvPr/>
        </p:nvPicPr>
        <p:blipFill>
          <a:blip r:embed="rId4" cstate="print"/>
          <a:srcRect/>
          <a:stretch>
            <a:fillRect/>
          </a:stretch>
        </p:blipFill>
        <p:spPr bwMode="auto">
          <a:xfrm>
            <a:off x="3491880" y="3284984"/>
            <a:ext cx="5248275" cy="32194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348038" y="1628775"/>
            <a:ext cx="2160587" cy="504825"/>
          </a:xfrm>
          <a:prstGeom prst="rect">
            <a:avLst/>
          </a:prstGeom>
          <a:noFill/>
          <a:ln>
            <a:miter lim="800000"/>
            <a:headEnd/>
            <a:tailEnd/>
          </a:ln>
        </p:spPr>
        <p:txBody>
          <a:bodyPr/>
          <a:lstStyle/>
          <a:p>
            <a:r>
              <a:rPr lang="zh-TW" altLang="en-US" sz="3200" smtClean="0"/>
              <a:t>發展時程</a:t>
            </a:r>
          </a:p>
        </p:txBody>
      </p:sp>
      <p:sp>
        <p:nvSpPr>
          <p:cNvPr id="18437" name="Rectangle 5"/>
          <p:cNvSpPr>
            <a:spLocks noChangeArrowheads="1"/>
          </p:cNvSpPr>
          <p:nvPr/>
        </p:nvSpPr>
        <p:spPr bwMode="auto">
          <a:xfrm>
            <a:off x="684213" y="2565400"/>
            <a:ext cx="6408737" cy="584200"/>
          </a:xfrm>
          <a:prstGeom prst="rect">
            <a:avLst/>
          </a:prstGeom>
          <a:noFill/>
          <a:ln w="9525">
            <a:noFill/>
            <a:miter lim="800000"/>
            <a:headEnd/>
            <a:tailEnd/>
          </a:ln>
          <a:effectLst/>
        </p:spPr>
        <p:txBody>
          <a:bodyPr>
            <a:spAutoFit/>
          </a:bodyPr>
          <a:lstStyle/>
          <a:p>
            <a:r>
              <a:rPr lang="zh-TW" altLang="en-US" sz="3200" dirty="0" smtClean="0"/>
              <a:t>後</a:t>
            </a:r>
            <a:r>
              <a:rPr lang="zh-TW" altLang="en-US" sz="3200" dirty="0" smtClean="0"/>
              <a:t>推法</a:t>
            </a:r>
            <a:endParaRPr lang="zh-TW" altLang="en-US" sz="3200" dirty="0"/>
          </a:p>
        </p:txBody>
      </p:sp>
      <p:pic>
        <p:nvPicPr>
          <p:cNvPr id="49154" name="圖片 48"/>
          <p:cNvPicPr>
            <a:picLocks noChangeAspect="1" noChangeArrowheads="1"/>
          </p:cNvPicPr>
          <p:nvPr/>
        </p:nvPicPr>
        <p:blipFill>
          <a:blip r:embed="rId3" cstate="print"/>
          <a:srcRect/>
          <a:stretch>
            <a:fillRect/>
          </a:stretch>
        </p:blipFill>
        <p:spPr bwMode="auto">
          <a:xfrm>
            <a:off x="683568" y="3429000"/>
            <a:ext cx="2276475" cy="2838450"/>
          </a:xfrm>
          <a:prstGeom prst="rect">
            <a:avLst/>
          </a:prstGeom>
          <a:solidFill>
            <a:srgbClr val="FFFFFF"/>
          </a:solidFill>
          <a:ln w="9525">
            <a:noFill/>
            <a:miter lim="800000"/>
            <a:headEnd/>
            <a:tailEnd/>
          </a:ln>
        </p:spPr>
      </p:pic>
      <p:pic>
        <p:nvPicPr>
          <p:cNvPr id="50178" name="圖片 51"/>
          <p:cNvPicPr>
            <a:picLocks noChangeAspect="1" noChangeArrowheads="1"/>
          </p:cNvPicPr>
          <p:nvPr/>
        </p:nvPicPr>
        <p:blipFill>
          <a:blip r:embed="rId4" cstate="print"/>
          <a:srcRect/>
          <a:stretch>
            <a:fillRect/>
          </a:stretch>
        </p:blipFill>
        <p:spPr bwMode="auto">
          <a:xfrm>
            <a:off x="3491880" y="3284984"/>
            <a:ext cx="5248275" cy="32194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3348038" y="1628775"/>
            <a:ext cx="2160587" cy="504825"/>
          </a:xfrm>
          <a:prstGeom prst="rect">
            <a:avLst/>
          </a:prstGeom>
          <a:noFill/>
          <a:ln>
            <a:miter lim="800000"/>
            <a:headEnd/>
            <a:tailEnd/>
          </a:ln>
        </p:spPr>
        <p:txBody>
          <a:bodyPr/>
          <a:lstStyle/>
          <a:p>
            <a:r>
              <a:rPr lang="zh-TW" altLang="en-US" sz="3200" dirty="0" smtClean="0"/>
              <a:t>發展時程</a:t>
            </a:r>
            <a:endParaRPr lang="zh-TW" altLang="en-US" sz="3200" dirty="0" smtClean="0"/>
          </a:p>
        </p:txBody>
      </p:sp>
      <p:sp>
        <p:nvSpPr>
          <p:cNvPr id="19459" name="Rectangle 3"/>
          <p:cNvSpPr>
            <a:spLocks noGrp="1" noChangeArrowheads="1"/>
          </p:cNvSpPr>
          <p:nvPr>
            <p:ph type="body" sz="half" idx="4294967295"/>
          </p:nvPr>
        </p:nvSpPr>
        <p:spPr bwMode="auto">
          <a:xfrm>
            <a:off x="457200" y="2636913"/>
            <a:ext cx="4038600" cy="720080"/>
          </a:xfrm>
          <a:prstGeom prst="rect">
            <a:avLst/>
          </a:prstGeom>
          <a:noFill/>
          <a:ln>
            <a:miter lim="800000"/>
            <a:headEnd/>
            <a:tailEnd/>
          </a:ln>
        </p:spPr>
        <p:txBody>
          <a:bodyPr/>
          <a:lstStyle/>
          <a:p>
            <a:pPr>
              <a:buNone/>
            </a:pPr>
            <a:r>
              <a:rPr lang="zh-TW" altLang="en-US" dirty="0" smtClean="0"/>
              <a:t>關鍵路徑</a:t>
            </a:r>
            <a:endParaRPr lang="zh-TW" altLang="en-US" dirty="0" smtClean="0"/>
          </a:p>
        </p:txBody>
      </p:sp>
      <p:pic>
        <p:nvPicPr>
          <p:cNvPr id="19460" name="Picture 6" descr="ch06-22"/>
          <p:cNvPicPr>
            <a:picLocks noGrp="1" noChangeAspect="1" noChangeArrowheads="1"/>
          </p:cNvPicPr>
          <p:nvPr>
            <p:ph sz="half" idx="4294967295"/>
          </p:nvPr>
        </p:nvPicPr>
        <p:blipFill>
          <a:blip r:embed="rId3" cstate="print"/>
          <a:srcRect/>
          <a:stretch>
            <a:fillRect/>
          </a:stretch>
        </p:blipFill>
        <p:spPr bwMode="auto">
          <a:xfrm>
            <a:off x="2267744" y="3212976"/>
            <a:ext cx="5581600" cy="3189188"/>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3348038" y="1628775"/>
            <a:ext cx="2160587" cy="504825"/>
          </a:xfrm>
          <a:prstGeom prst="rect">
            <a:avLst/>
          </a:prstGeom>
          <a:noFill/>
          <a:ln>
            <a:miter lim="800000"/>
            <a:headEnd/>
            <a:tailEnd/>
          </a:ln>
        </p:spPr>
        <p:txBody>
          <a:bodyPr/>
          <a:lstStyle/>
          <a:p>
            <a:r>
              <a:rPr lang="zh-TW" altLang="en-US" sz="3200" dirty="0" smtClean="0"/>
              <a:t>時程縮短</a:t>
            </a:r>
            <a:endParaRPr lang="zh-TW" altLang="en-US" sz="3200" dirty="0" smtClean="0"/>
          </a:p>
        </p:txBody>
      </p:sp>
      <p:sp>
        <p:nvSpPr>
          <p:cNvPr id="19459" name="Rectangle 3"/>
          <p:cNvSpPr>
            <a:spLocks noGrp="1" noChangeArrowheads="1"/>
          </p:cNvSpPr>
          <p:nvPr>
            <p:ph type="body" sz="half" idx="4294967295"/>
          </p:nvPr>
        </p:nvSpPr>
        <p:spPr bwMode="auto">
          <a:xfrm>
            <a:off x="457200" y="2636913"/>
            <a:ext cx="4038600" cy="720080"/>
          </a:xfrm>
          <a:prstGeom prst="rect">
            <a:avLst/>
          </a:prstGeom>
          <a:noFill/>
          <a:ln>
            <a:miter lim="800000"/>
            <a:headEnd/>
            <a:tailEnd/>
          </a:ln>
        </p:spPr>
        <p:txBody>
          <a:bodyPr/>
          <a:lstStyle/>
          <a:p>
            <a:pPr>
              <a:buNone/>
            </a:pPr>
            <a:r>
              <a:rPr lang="zh-TW" altLang="en-US" dirty="0" smtClean="0"/>
              <a:t>快速跟進 </a:t>
            </a:r>
            <a:endParaRPr lang="zh-TW" altLang="en-US" dirty="0" smtClean="0"/>
          </a:p>
        </p:txBody>
      </p:sp>
      <p:pic>
        <p:nvPicPr>
          <p:cNvPr id="51202" name="圖片 56"/>
          <p:cNvPicPr>
            <a:picLocks noChangeAspect="1" noChangeArrowheads="1"/>
          </p:cNvPicPr>
          <p:nvPr/>
        </p:nvPicPr>
        <p:blipFill>
          <a:blip r:embed="rId3" cstate="print"/>
          <a:srcRect/>
          <a:stretch>
            <a:fillRect/>
          </a:stretch>
        </p:blipFill>
        <p:spPr bwMode="auto">
          <a:xfrm>
            <a:off x="2195736" y="3429000"/>
            <a:ext cx="3889226" cy="353566"/>
          </a:xfrm>
          <a:prstGeom prst="rect">
            <a:avLst/>
          </a:prstGeom>
          <a:solidFill>
            <a:srgbClr val="FFFFFF"/>
          </a:solidFill>
          <a:ln w="9525">
            <a:noFill/>
            <a:miter lim="800000"/>
            <a:headEnd/>
            <a:tailEnd/>
          </a:ln>
        </p:spPr>
      </p:pic>
      <p:pic>
        <p:nvPicPr>
          <p:cNvPr id="51203" name="圖片 57"/>
          <p:cNvPicPr>
            <a:picLocks noChangeAspect="1" noChangeArrowheads="1"/>
          </p:cNvPicPr>
          <p:nvPr/>
        </p:nvPicPr>
        <p:blipFill>
          <a:blip r:embed="rId4" cstate="print"/>
          <a:srcRect/>
          <a:stretch>
            <a:fillRect/>
          </a:stretch>
        </p:blipFill>
        <p:spPr bwMode="auto">
          <a:xfrm>
            <a:off x="3275856" y="4941168"/>
            <a:ext cx="1728675" cy="1413123"/>
          </a:xfrm>
          <a:prstGeom prst="rect">
            <a:avLst/>
          </a:prstGeom>
          <a:solidFill>
            <a:srgbClr val="FFFFFF"/>
          </a:solidFill>
          <a:ln w="9525">
            <a:noFill/>
            <a:miter lim="800000"/>
            <a:headEnd/>
            <a:tailEnd/>
          </a:ln>
        </p:spPr>
      </p:pic>
      <p:sp>
        <p:nvSpPr>
          <p:cNvPr id="7" name="向下箭號 6"/>
          <p:cNvSpPr/>
          <p:nvPr/>
        </p:nvSpPr>
        <p:spPr>
          <a:xfrm>
            <a:off x="3851920" y="4077072"/>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3348038" y="1628775"/>
            <a:ext cx="2160587" cy="504825"/>
          </a:xfrm>
          <a:prstGeom prst="rect">
            <a:avLst/>
          </a:prstGeom>
          <a:noFill/>
          <a:ln>
            <a:miter lim="800000"/>
            <a:headEnd/>
            <a:tailEnd/>
          </a:ln>
        </p:spPr>
        <p:txBody>
          <a:bodyPr/>
          <a:lstStyle/>
          <a:p>
            <a:r>
              <a:rPr lang="zh-TW" altLang="en-US" sz="3200" dirty="0" smtClean="0"/>
              <a:t>時程縮短</a:t>
            </a:r>
            <a:endParaRPr lang="zh-TW" altLang="en-US" sz="3200" dirty="0" smtClean="0"/>
          </a:p>
        </p:txBody>
      </p:sp>
      <p:sp>
        <p:nvSpPr>
          <p:cNvPr id="19459" name="Rectangle 3"/>
          <p:cNvSpPr>
            <a:spLocks noGrp="1" noChangeArrowheads="1"/>
          </p:cNvSpPr>
          <p:nvPr>
            <p:ph type="body" sz="half" idx="4294967295"/>
          </p:nvPr>
        </p:nvSpPr>
        <p:spPr bwMode="auto">
          <a:xfrm>
            <a:off x="457200" y="2636912"/>
            <a:ext cx="7211144" cy="3816424"/>
          </a:xfrm>
          <a:prstGeom prst="rect">
            <a:avLst/>
          </a:prstGeom>
          <a:noFill/>
          <a:ln>
            <a:miter lim="800000"/>
            <a:headEnd/>
            <a:tailEnd/>
          </a:ln>
        </p:spPr>
        <p:txBody>
          <a:bodyPr/>
          <a:lstStyle/>
          <a:p>
            <a:pPr>
              <a:buNone/>
            </a:pPr>
            <a:r>
              <a:rPr lang="zh-TW" altLang="en-US" dirty="0" smtClean="0"/>
              <a:t>縮程</a:t>
            </a:r>
            <a:r>
              <a:rPr lang="zh-TW" altLang="en-US" dirty="0" smtClean="0"/>
              <a:t>法</a:t>
            </a:r>
            <a:endParaRPr lang="en-US" altLang="zh-TW" dirty="0" smtClean="0"/>
          </a:p>
          <a:p>
            <a:pPr>
              <a:buNone/>
            </a:pPr>
            <a:r>
              <a:rPr lang="en-US" altLang="zh-TW" dirty="0" smtClean="0"/>
              <a:t>	</a:t>
            </a:r>
            <a:r>
              <a:rPr lang="zh-TW" altLang="zh-TW" sz="2000" dirty="0" smtClean="0"/>
              <a:t>將</a:t>
            </a:r>
            <a:r>
              <a:rPr lang="zh-TW" altLang="zh-TW" sz="2000" dirty="0" smtClean="0"/>
              <a:t>專案活動重新檢視，看看是否可以藉由其他方式縮短活動工期，譬如</a:t>
            </a:r>
            <a:r>
              <a:rPr lang="zh-TW" altLang="zh-TW" sz="2000" dirty="0" smtClean="0"/>
              <a:t>：</a:t>
            </a:r>
            <a:endParaRPr lang="en-US" altLang="zh-TW" sz="2000" dirty="0" smtClean="0"/>
          </a:p>
          <a:p>
            <a:pPr lvl="1"/>
            <a:r>
              <a:rPr lang="zh-TW" altLang="zh-TW" sz="2000" dirty="0" smtClean="0"/>
              <a:t>增加人力</a:t>
            </a:r>
          </a:p>
          <a:p>
            <a:pPr lvl="1"/>
            <a:r>
              <a:rPr lang="zh-TW" altLang="zh-TW" sz="2000" dirty="0" smtClean="0"/>
              <a:t>縮小範圍，刪除優先次序低的項目</a:t>
            </a:r>
          </a:p>
          <a:p>
            <a:pPr lvl="1"/>
            <a:r>
              <a:rPr lang="zh-TW" altLang="zh-TW" sz="2000" dirty="0" smtClean="0"/>
              <a:t>降低品質</a:t>
            </a:r>
          </a:p>
          <a:p>
            <a:pPr lvl="1"/>
            <a:r>
              <a:rPr lang="zh-TW" altLang="zh-TW" sz="2000" dirty="0" smtClean="0"/>
              <a:t>更換更有經驗的成員</a:t>
            </a:r>
          </a:p>
          <a:p>
            <a:pPr lvl="1"/>
            <a:r>
              <a:rPr lang="zh-TW" altLang="zh-TW" sz="2000" dirty="0" smtClean="0"/>
              <a:t>增加機器設備</a:t>
            </a:r>
          </a:p>
          <a:p>
            <a:pPr lvl="1"/>
            <a:r>
              <a:rPr lang="zh-TW" altLang="zh-TW" sz="2000" dirty="0" smtClean="0"/>
              <a:t>外包專業公司</a:t>
            </a:r>
          </a:p>
          <a:p>
            <a:pPr lvl="1"/>
            <a:r>
              <a:rPr lang="zh-TW" altLang="zh-TW" sz="2000" dirty="0" smtClean="0"/>
              <a:t>加班</a:t>
            </a:r>
            <a:r>
              <a:rPr lang="en-US" altLang="zh-TW" sz="2000" dirty="0" smtClean="0"/>
              <a:t>…</a:t>
            </a:r>
            <a:r>
              <a:rPr lang="zh-TW" altLang="zh-TW" sz="2000" dirty="0" smtClean="0"/>
              <a:t>等等。</a:t>
            </a:r>
          </a:p>
          <a:p>
            <a:pPr>
              <a:buNone/>
            </a:pPr>
            <a:endParaRPr lang="en-US" altLang="zh-TW" sz="2000" dirty="0" smtClean="0"/>
          </a:p>
          <a:p>
            <a:pPr>
              <a:buNone/>
            </a:pPr>
            <a:endParaRPr lang="zh-TW"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3491879" y="1628775"/>
            <a:ext cx="1584177" cy="504825"/>
          </a:xfrm>
          <a:prstGeom prst="rect">
            <a:avLst/>
          </a:prstGeom>
          <a:noFill/>
          <a:ln>
            <a:miter lim="800000"/>
            <a:headEnd/>
            <a:tailEnd/>
          </a:ln>
        </p:spPr>
        <p:txBody>
          <a:bodyPr/>
          <a:lstStyle/>
          <a:p>
            <a:r>
              <a:rPr lang="zh-TW" altLang="en-US" sz="3200" dirty="0" smtClean="0"/>
              <a:t>關鍵鏈</a:t>
            </a:r>
            <a:endParaRPr lang="zh-TW" altLang="en-US" sz="3200" dirty="0" smtClean="0"/>
          </a:p>
        </p:txBody>
      </p:sp>
      <p:sp>
        <p:nvSpPr>
          <p:cNvPr id="19459" name="Rectangle 3"/>
          <p:cNvSpPr>
            <a:spLocks noGrp="1" noChangeArrowheads="1"/>
          </p:cNvSpPr>
          <p:nvPr>
            <p:ph type="body" sz="half" idx="4294967295"/>
          </p:nvPr>
        </p:nvSpPr>
        <p:spPr bwMode="auto">
          <a:xfrm>
            <a:off x="457200" y="2636912"/>
            <a:ext cx="7211144" cy="3600400"/>
          </a:xfrm>
          <a:prstGeom prst="rect">
            <a:avLst/>
          </a:prstGeom>
          <a:noFill/>
          <a:ln>
            <a:miter lim="800000"/>
            <a:headEnd/>
            <a:tailEnd/>
          </a:ln>
        </p:spPr>
        <p:txBody>
          <a:bodyPr/>
          <a:lstStyle/>
          <a:p>
            <a:pPr>
              <a:buNone/>
            </a:pPr>
            <a:r>
              <a:rPr lang="en-US" altLang="zh-TW" dirty="0" smtClean="0"/>
              <a:t>	</a:t>
            </a:r>
            <a:r>
              <a:rPr lang="zh-TW" altLang="zh-TW" dirty="0" smtClean="0"/>
              <a:t>找出</a:t>
            </a:r>
            <a:r>
              <a:rPr lang="zh-TW" altLang="zh-TW" dirty="0" smtClean="0"/>
              <a:t>瓶頸點所在，然後全力去維持瓶頸點的</a:t>
            </a:r>
            <a:r>
              <a:rPr lang="zh-TW" altLang="zh-TW" dirty="0" smtClean="0"/>
              <a:t>順暢</a:t>
            </a:r>
            <a:r>
              <a:rPr lang="zh-TW" altLang="en-US" dirty="0" smtClean="0"/>
              <a:t>，提高</a:t>
            </a:r>
            <a:r>
              <a:rPr lang="zh-TW" altLang="zh-TW" dirty="0" smtClean="0"/>
              <a:t>整體效率。</a:t>
            </a:r>
            <a:endParaRPr lang="en-US" altLang="zh-TW" dirty="0" smtClean="0"/>
          </a:p>
          <a:p>
            <a:pPr lvl="1"/>
            <a:r>
              <a:rPr lang="zh-TW" altLang="zh-TW" dirty="0" smtClean="0"/>
              <a:t>匯入緩衝（</a:t>
            </a:r>
            <a:r>
              <a:rPr lang="en-US" altLang="zh-TW" dirty="0" smtClean="0"/>
              <a:t>Feeding Buffer</a:t>
            </a:r>
            <a:r>
              <a:rPr lang="zh-TW" altLang="zh-TW" dirty="0" smtClean="0"/>
              <a:t>）</a:t>
            </a:r>
            <a:endParaRPr lang="en-US" altLang="zh-TW" dirty="0" smtClean="0"/>
          </a:p>
          <a:p>
            <a:pPr lvl="1"/>
            <a:r>
              <a:rPr lang="zh-TW" altLang="zh-TW" dirty="0" smtClean="0"/>
              <a:t>資源緩衝（</a:t>
            </a:r>
            <a:r>
              <a:rPr lang="en-US" altLang="zh-TW" dirty="0" smtClean="0"/>
              <a:t>Resource Buffer</a:t>
            </a:r>
            <a:r>
              <a:rPr lang="zh-TW" altLang="zh-TW" dirty="0" smtClean="0"/>
              <a:t>）</a:t>
            </a:r>
            <a:endParaRPr lang="en-US" altLang="zh-TW" dirty="0" smtClean="0"/>
          </a:p>
          <a:p>
            <a:pPr lvl="1"/>
            <a:r>
              <a:rPr lang="zh-TW" altLang="zh-TW" dirty="0" smtClean="0"/>
              <a:t>專案緩衝（</a:t>
            </a:r>
            <a:r>
              <a:rPr lang="en-US" altLang="zh-TW" dirty="0" smtClean="0"/>
              <a:t>Project Buffer</a:t>
            </a:r>
            <a:r>
              <a:rPr lang="zh-TW" altLang="zh-TW" dirty="0" smtClean="0"/>
              <a:t>）</a:t>
            </a:r>
            <a:endParaRPr lang="en-US" altLang="zh-TW" dirty="0" smtClean="0"/>
          </a:p>
          <a:p>
            <a:pPr>
              <a:buNone/>
            </a:pPr>
            <a:r>
              <a:rPr lang="en-US" altLang="zh-TW" dirty="0" smtClean="0"/>
              <a:t>	</a:t>
            </a:r>
            <a:endParaRPr lang="en-US" altLang="zh-TW" sz="2000" dirty="0" smtClean="0"/>
          </a:p>
          <a:p>
            <a:pPr>
              <a:buNone/>
            </a:pPr>
            <a:endParaRPr lang="zh-TW"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20483"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20484"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20485"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20486"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20487"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第六章 時程發展</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954107"/>
          </a:xfrm>
          <a:prstGeom prst="rect">
            <a:avLst/>
          </a:prstGeom>
          <a:noFill/>
          <a:ln w="9525">
            <a:noFill/>
            <a:miter lim="800000"/>
            <a:headEnd/>
            <a:tailEnd/>
          </a:ln>
        </p:spPr>
        <p:txBody>
          <a:bodyPr>
            <a:spAutoFit/>
          </a:bodyPr>
          <a:lstStyle/>
          <a:p>
            <a:pPr latinLnBrk="1"/>
            <a:r>
              <a:rPr kumimoji="0" lang="zh-TW" altLang="en-US" sz="3200" dirty="0">
                <a:solidFill>
                  <a:srgbClr val="FFFF00"/>
                </a:solidFill>
                <a:latin typeface="標楷體" pitchFamily="65" charset="-120"/>
                <a:ea typeface="標楷體" pitchFamily="65" charset="-120"/>
              </a:rPr>
              <a:t>課前指引</a:t>
            </a:r>
          </a:p>
          <a:p>
            <a:pPr latinLnBrk="1"/>
            <a:r>
              <a:rPr lang="zh-TW" altLang="en-US" sz="2400" smtClean="0">
                <a:ea typeface="標楷體" pitchFamily="65" charset="-120"/>
              </a:rPr>
              <a:t>說明</a:t>
            </a:r>
            <a:r>
              <a:rPr lang="zh-TW" altLang="en-US" sz="2400">
                <a:ea typeface="標楷體" pitchFamily="65" charset="-120"/>
              </a:rPr>
              <a:t>發展專案時程的步驟，並介紹關鍵路徑的觀念。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6-1</a:t>
            </a:r>
            <a:r>
              <a:rPr lang="zh-TW" altLang="en-US" sz="2000" smtClean="0">
                <a:solidFill>
                  <a:schemeClr val="bg1"/>
                </a:solidFill>
                <a:latin typeface="Times New Roman" pitchFamily="18" charset="0"/>
                <a:ea typeface="標楷體" pitchFamily="65" charset="-120"/>
                <a:cs typeface="Times New Roman" pitchFamily="18" charset="0"/>
              </a:rPr>
              <a:t> 專案時程估算 </a:t>
            </a:r>
            <a:endParaRPr lang="ko-KR" altLang="en-US" sz="2000" smtClean="0">
              <a:solidFill>
                <a:schemeClr val="bg1"/>
              </a:solidFill>
              <a:latin typeface="Times New Roman" pitchFamily="18" charset="0"/>
              <a:ea typeface="標楷體" pitchFamily="65" charset="-120"/>
              <a:cs typeface="Times New Roman" pitchFamily="18" charset="0"/>
            </a:endParaRPr>
          </a:p>
        </p:txBody>
      </p:sp>
      <p:sp>
        <p:nvSpPr>
          <p:cNvPr id="13" name="圓角矩形 12">
            <a:hlinkClick r:id="rId4" action="ppaction://hlinksldjump"/>
          </p:cNvPr>
          <p:cNvSpPr/>
          <p:nvPr/>
        </p:nvSpPr>
        <p:spPr bwMode="auto">
          <a:xfrm>
            <a:off x="428596" y="353695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6-2</a:t>
            </a:r>
            <a:r>
              <a:rPr lang="zh-TW" altLang="en-US" sz="2000" smtClean="0">
                <a:solidFill>
                  <a:schemeClr val="bg1"/>
                </a:solidFill>
                <a:latin typeface="Times New Roman" pitchFamily="18" charset="0"/>
                <a:ea typeface="標楷體" pitchFamily="65" charset="-120"/>
                <a:cs typeface="Times New Roman" pitchFamily="18" charset="0"/>
              </a:rPr>
              <a:t> 定義活動</a:t>
            </a:r>
          </a:p>
        </p:txBody>
      </p:sp>
      <p:sp>
        <p:nvSpPr>
          <p:cNvPr id="15" name="圓角矩形 14">
            <a:hlinkClick r:id="rId5" action="ppaction://hlinksldjump"/>
          </p:cNvPr>
          <p:cNvSpPr/>
          <p:nvPr/>
        </p:nvSpPr>
        <p:spPr bwMode="auto">
          <a:xfrm>
            <a:off x="428596" y="4187831"/>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6-3 </a:t>
            </a:r>
            <a:r>
              <a:rPr lang="zh-TW" altLang="en-US" sz="2000" smtClean="0">
                <a:solidFill>
                  <a:schemeClr val="bg1"/>
                </a:solidFill>
                <a:latin typeface="Times New Roman" pitchFamily="18" charset="0"/>
                <a:ea typeface="標楷體" pitchFamily="65" charset="-120"/>
                <a:cs typeface="Times New Roman" pitchFamily="18" charset="0"/>
              </a:rPr>
              <a:t>排序活動</a:t>
            </a:r>
          </a:p>
        </p:txBody>
      </p:sp>
      <p:sp>
        <p:nvSpPr>
          <p:cNvPr id="18" name="圓角矩形 17">
            <a:hlinkClick r:id="rId6"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6-4 </a:t>
            </a:r>
            <a:r>
              <a:rPr lang="zh-TW" altLang="en-US" sz="2000" smtClean="0">
                <a:solidFill>
                  <a:schemeClr val="bg1"/>
                </a:solidFill>
                <a:latin typeface="Times New Roman" pitchFamily="18" charset="0"/>
                <a:ea typeface="標楷體" pitchFamily="65" charset="-120"/>
                <a:cs typeface="Times New Roman" pitchFamily="18" charset="0"/>
              </a:rPr>
              <a:t>估算活動資源</a:t>
            </a:r>
            <a:endParaRPr lang="zh-TW" altLang="en-US" sz="1400" smtClean="0">
              <a:solidFill>
                <a:schemeClr val="bg1"/>
              </a:solidFill>
              <a:latin typeface="Times New Roman" pitchFamily="18" charset="0"/>
              <a:ea typeface="標楷體" pitchFamily="65" charset="-120"/>
              <a:cs typeface="Times New Roman" pitchFamily="18" charset="0"/>
            </a:endParaRPr>
          </a:p>
        </p:txBody>
      </p:sp>
      <p:sp>
        <p:nvSpPr>
          <p:cNvPr id="19" name="圓角矩形 18">
            <a:hlinkClick r:id="rId7" action="ppaction://hlinksldjump"/>
          </p:cNvPr>
          <p:cNvSpPr/>
          <p:nvPr/>
        </p:nvSpPr>
        <p:spPr bwMode="auto">
          <a:xfrm>
            <a:off x="4714876" y="3538549"/>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6-5 </a:t>
            </a:r>
            <a:r>
              <a:rPr lang="zh-TW" altLang="en-US" sz="2000" smtClean="0">
                <a:solidFill>
                  <a:schemeClr val="bg1"/>
                </a:solidFill>
                <a:latin typeface="Times New Roman" pitchFamily="18" charset="0"/>
                <a:ea typeface="標楷體" pitchFamily="65" charset="-120"/>
                <a:cs typeface="Times New Roman" pitchFamily="18" charset="0"/>
              </a:rPr>
              <a:t>估算活動工期</a:t>
            </a:r>
          </a:p>
        </p:txBody>
      </p:sp>
      <p:sp>
        <p:nvSpPr>
          <p:cNvPr id="16" name="圓角矩形 15">
            <a:hlinkClick r:id="rId8" action="ppaction://hlinksldjump"/>
          </p:cNvPr>
          <p:cNvSpPr/>
          <p:nvPr/>
        </p:nvSpPr>
        <p:spPr bwMode="auto">
          <a:xfrm>
            <a:off x="4706909" y="418783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smtClean="0">
                <a:solidFill>
                  <a:schemeClr val="bg1"/>
                </a:solidFill>
                <a:latin typeface="Times New Roman" pitchFamily="18" charset="0"/>
                <a:ea typeface="標楷體" pitchFamily="65" charset="-120"/>
                <a:cs typeface="Times New Roman" pitchFamily="18" charset="0"/>
              </a:rPr>
              <a:t>  6-6 </a:t>
            </a:r>
            <a:r>
              <a:rPr lang="zh-TW" altLang="en-US" sz="2000" smtClean="0">
                <a:solidFill>
                  <a:schemeClr val="bg1"/>
                </a:solidFill>
                <a:latin typeface="Times New Roman" pitchFamily="18" charset="0"/>
                <a:ea typeface="標楷體" pitchFamily="65" charset="-120"/>
                <a:cs typeface="Times New Roman" pitchFamily="18" charset="0"/>
              </a:rPr>
              <a:t>發展時程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843213" y="1700213"/>
            <a:ext cx="3106737" cy="561975"/>
          </a:xfrm>
          <a:prstGeom prst="rect">
            <a:avLst/>
          </a:prstGeom>
          <a:noFill/>
          <a:ln>
            <a:miter lim="800000"/>
            <a:headEnd/>
            <a:tailEnd/>
          </a:ln>
        </p:spPr>
        <p:txBody>
          <a:bodyPr/>
          <a:lstStyle/>
          <a:p>
            <a:r>
              <a:rPr lang="zh-TW" altLang="en-US" sz="3200" smtClean="0"/>
              <a:t>專案時程估算</a:t>
            </a:r>
          </a:p>
        </p:txBody>
      </p:sp>
      <p:sp>
        <p:nvSpPr>
          <p:cNvPr id="11268" name="Rectangle 3"/>
          <p:cNvSpPr txBox="1">
            <a:spLocks noChangeArrowheads="1"/>
          </p:cNvSpPr>
          <p:nvPr/>
        </p:nvSpPr>
        <p:spPr bwMode="auto">
          <a:xfrm>
            <a:off x="457200" y="2565400"/>
            <a:ext cx="8229600" cy="3417888"/>
          </a:xfrm>
          <a:prstGeom prst="rect">
            <a:avLst/>
          </a:prstGeom>
          <a:noFill/>
          <a:ln w="9525">
            <a:noFill/>
            <a:miter lim="800000"/>
            <a:headEnd/>
            <a:tailEnd/>
          </a:ln>
          <a:effectLst/>
        </p:spPr>
        <p:txBody>
          <a:bodyPr/>
          <a:lstStyle/>
          <a:p>
            <a:pPr marL="342900" indent="-342900" eaLnBrk="0" hangingPunct="0">
              <a:spcBef>
                <a:spcPct val="20000"/>
              </a:spcBef>
            </a:pPr>
            <a:r>
              <a:rPr kumimoji="0" lang="zh-TW" altLang="en-US" sz="3200" dirty="0">
                <a:latin typeface="Calibri" pitchFamily="34" charset="0"/>
              </a:rPr>
              <a:t>由上而下</a:t>
            </a:r>
            <a:r>
              <a:rPr kumimoji="0" lang="zh-TW" altLang="en-US" sz="3200" dirty="0" smtClean="0">
                <a:latin typeface="Calibri" pitchFamily="34" charset="0"/>
              </a:rPr>
              <a:t>估算</a:t>
            </a:r>
            <a:endParaRPr kumimoji="0" lang="en-US" altLang="zh-TW" sz="3200" dirty="0" smtClean="0">
              <a:latin typeface="Calibri" pitchFamily="34" charset="0"/>
            </a:endParaRPr>
          </a:p>
          <a:p>
            <a:pPr marL="342900" indent="-342900" eaLnBrk="0" hangingPunct="0">
              <a:spcBef>
                <a:spcPct val="20000"/>
              </a:spcBef>
            </a:pPr>
            <a:r>
              <a:rPr lang="en-US" altLang="zh-TW" sz="3200" dirty="0" smtClean="0"/>
              <a:t>	</a:t>
            </a:r>
            <a:r>
              <a:rPr lang="zh-TW" altLang="zh-TW" sz="2000" dirty="0" smtClean="0">
                <a:latin typeface="+mn-ea"/>
                <a:ea typeface="+mn-ea"/>
              </a:rPr>
              <a:t>需要</a:t>
            </a:r>
            <a:r>
              <a:rPr lang="zh-TW" altLang="zh-TW" sz="2000" dirty="0" smtClean="0">
                <a:latin typeface="+mn-ea"/>
                <a:ea typeface="+mn-ea"/>
              </a:rPr>
              <a:t>有很好的參考值，可能是公司以前做過相類似專案的歷史資料，或是業界所共同認可的基準值（</a:t>
            </a:r>
            <a:r>
              <a:rPr lang="en-US" altLang="zh-TW" sz="2000" dirty="0" smtClean="0">
                <a:latin typeface="+mn-ea"/>
                <a:ea typeface="+mn-ea"/>
              </a:rPr>
              <a:t>Bench Mark</a:t>
            </a:r>
            <a:r>
              <a:rPr lang="zh-TW" altLang="zh-TW" sz="2000" dirty="0" smtClean="0">
                <a:latin typeface="+mn-ea"/>
                <a:ea typeface="+mn-ea"/>
              </a:rPr>
              <a:t>），或是由外部顧問公司買來的參考依據。將這些參考值套用後，依據現有狀況做些調整，立即可以估計出專案時程。</a:t>
            </a:r>
            <a:endParaRPr kumimoji="0" lang="en-US" altLang="zh-TW" sz="2000" dirty="0" smtClean="0">
              <a:latin typeface="+mn-ea"/>
              <a:ea typeface="+mn-ea"/>
            </a:endParaRPr>
          </a:p>
          <a:p>
            <a:pPr marL="342900" indent="-342900" eaLnBrk="0" hangingPunct="0">
              <a:spcBef>
                <a:spcPct val="20000"/>
              </a:spcBef>
            </a:pPr>
            <a:r>
              <a:rPr kumimoji="0" lang="en-US" altLang="zh-TW" sz="3200" dirty="0" smtClean="0">
                <a:latin typeface="Calibri" pitchFamily="34" charset="0"/>
              </a:rPr>
              <a:t>	</a:t>
            </a:r>
            <a:endParaRPr kumimoji="0" lang="en-US" altLang="zh-TW" sz="32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843213" y="1700213"/>
            <a:ext cx="3106737" cy="561975"/>
          </a:xfrm>
          <a:prstGeom prst="rect">
            <a:avLst/>
          </a:prstGeom>
          <a:noFill/>
          <a:ln>
            <a:miter lim="800000"/>
            <a:headEnd/>
            <a:tailEnd/>
          </a:ln>
        </p:spPr>
        <p:txBody>
          <a:bodyPr/>
          <a:lstStyle/>
          <a:p>
            <a:r>
              <a:rPr lang="zh-TW" altLang="en-US" sz="3200" smtClean="0"/>
              <a:t>專案時程估算</a:t>
            </a:r>
          </a:p>
        </p:txBody>
      </p:sp>
      <p:pic>
        <p:nvPicPr>
          <p:cNvPr id="11267" name="Picture 7" descr="ch06-02"/>
          <p:cNvPicPr>
            <a:picLocks noGrp="1" noChangeAspect="1" noChangeArrowheads="1"/>
          </p:cNvPicPr>
          <p:nvPr>
            <p:ph sz="half" idx="4294967295"/>
          </p:nvPr>
        </p:nvPicPr>
        <p:blipFill>
          <a:blip r:embed="rId3" cstate="print"/>
          <a:srcRect/>
          <a:stretch>
            <a:fillRect/>
          </a:stretch>
        </p:blipFill>
        <p:spPr bwMode="auto">
          <a:xfrm>
            <a:off x="323850" y="3645024"/>
            <a:ext cx="8424863" cy="2670175"/>
          </a:xfrm>
          <a:prstGeom prst="rect">
            <a:avLst/>
          </a:prstGeom>
          <a:noFill/>
          <a:ln>
            <a:miter lim="800000"/>
            <a:headEnd/>
            <a:tailEnd/>
          </a:ln>
        </p:spPr>
      </p:pic>
      <p:sp>
        <p:nvSpPr>
          <p:cNvPr id="11268" name="Rectangle 3"/>
          <p:cNvSpPr txBox="1">
            <a:spLocks noChangeArrowheads="1"/>
          </p:cNvSpPr>
          <p:nvPr/>
        </p:nvSpPr>
        <p:spPr bwMode="auto">
          <a:xfrm>
            <a:off x="457200" y="2565400"/>
            <a:ext cx="8229600" cy="3417888"/>
          </a:xfrm>
          <a:prstGeom prst="rect">
            <a:avLst/>
          </a:prstGeom>
          <a:noFill/>
          <a:ln w="9525">
            <a:noFill/>
            <a:miter lim="800000"/>
            <a:headEnd/>
            <a:tailEnd/>
          </a:ln>
          <a:effectLst/>
        </p:spPr>
        <p:txBody>
          <a:bodyPr/>
          <a:lstStyle/>
          <a:p>
            <a:pPr marL="342900" indent="-342900" eaLnBrk="0" hangingPunct="0">
              <a:spcBef>
                <a:spcPct val="20000"/>
              </a:spcBef>
            </a:pPr>
            <a:r>
              <a:rPr kumimoji="0" lang="zh-TW" altLang="en-US" sz="3200" dirty="0" smtClean="0">
                <a:latin typeface="Calibri" pitchFamily="34" charset="0"/>
              </a:rPr>
              <a:t>由下而上</a:t>
            </a:r>
            <a:r>
              <a:rPr kumimoji="0" lang="zh-TW" altLang="en-US" sz="3200" dirty="0">
                <a:latin typeface="Calibri" pitchFamily="34" charset="0"/>
              </a:rPr>
              <a:t>估算</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336925" y="1570038"/>
            <a:ext cx="2314575" cy="706437"/>
          </a:xfrm>
          <a:prstGeom prst="rect">
            <a:avLst/>
          </a:prstGeom>
          <a:noFill/>
          <a:ln>
            <a:miter lim="800000"/>
            <a:headEnd/>
            <a:tailEnd/>
          </a:ln>
        </p:spPr>
        <p:txBody>
          <a:bodyPr/>
          <a:lstStyle/>
          <a:p>
            <a:r>
              <a:rPr lang="zh-TW" altLang="en-US" smtClean="0"/>
              <a:t>定義活動</a:t>
            </a:r>
          </a:p>
        </p:txBody>
      </p:sp>
      <p:pic>
        <p:nvPicPr>
          <p:cNvPr id="12291" name="Picture 5" descr="ch06-03"/>
          <p:cNvPicPr>
            <a:picLocks noGrp="1" noChangeAspect="1" noChangeArrowheads="1"/>
          </p:cNvPicPr>
          <p:nvPr>
            <p:ph idx="4294967295"/>
          </p:nvPr>
        </p:nvPicPr>
        <p:blipFill>
          <a:blip r:embed="rId3" cstate="print"/>
          <a:srcRect/>
          <a:stretch>
            <a:fillRect/>
          </a:stretch>
        </p:blipFill>
        <p:spPr bwMode="auto">
          <a:xfrm>
            <a:off x="1258888" y="2708275"/>
            <a:ext cx="6985000" cy="3900488"/>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pic>
        <p:nvPicPr>
          <p:cNvPr id="13315" name="Picture 5" descr="ch06-04"/>
          <p:cNvPicPr>
            <a:picLocks noGrp="1" noChangeAspect="1" noChangeArrowheads="1"/>
          </p:cNvPicPr>
          <p:nvPr>
            <p:ph sz="quarter" idx="4294967295"/>
          </p:nvPr>
        </p:nvPicPr>
        <p:blipFill>
          <a:blip r:embed="rId3" cstate="print"/>
          <a:srcRect/>
          <a:stretch>
            <a:fillRect/>
          </a:stretch>
        </p:blipFill>
        <p:spPr bwMode="auto">
          <a:xfrm>
            <a:off x="2123728" y="4576291"/>
            <a:ext cx="4465638" cy="796925"/>
          </a:xfrm>
          <a:prstGeom prst="rect">
            <a:avLst/>
          </a:prstGeom>
          <a:noFill/>
          <a:ln>
            <a:miter lim="800000"/>
            <a:headEnd/>
            <a:tailEnd/>
          </a:ln>
        </p:spPr>
      </p:pic>
      <p:sp>
        <p:nvSpPr>
          <p:cNvPr id="13319" name="文字方塊 1"/>
          <p:cNvSpPr txBox="1">
            <a:spLocks noChangeArrowheads="1"/>
          </p:cNvSpPr>
          <p:nvPr/>
        </p:nvSpPr>
        <p:spPr bwMode="auto">
          <a:xfrm>
            <a:off x="3995391" y="4592166"/>
            <a:ext cx="647700" cy="369887"/>
          </a:xfrm>
          <a:prstGeom prst="rect">
            <a:avLst/>
          </a:prstGeom>
          <a:noFill/>
          <a:ln w="9525">
            <a:noFill/>
            <a:miter lim="800000"/>
            <a:headEnd/>
            <a:tailEnd/>
          </a:ln>
        </p:spPr>
        <p:txBody>
          <a:bodyPr>
            <a:spAutoFit/>
          </a:bodyPr>
          <a:lstStyle/>
          <a:p>
            <a:r>
              <a:rPr lang="en-US" altLang="zh-TW"/>
              <a:t>FS</a:t>
            </a:r>
            <a:endParaRPr lang="zh-TW" altLang="en-US"/>
          </a:p>
        </p:txBody>
      </p:sp>
      <p:sp>
        <p:nvSpPr>
          <p:cNvPr id="24577" name="Rectangle 1"/>
          <p:cNvSpPr>
            <a:spLocks noChangeArrowheads="1"/>
          </p:cNvSpPr>
          <p:nvPr/>
        </p:nvSpPr>
        <p:spPr bwMode="auto">
          <a:xfrm>
            <a:off x="1043608" y="2636912"/>
            <a:ext cx="669674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最常被使用的關係，是前後關係，稱為</a:t>
            </a:r>
            <a:r>
              <a:rPr kumimoji="1" lang="en-US" altLang="zh-TW"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FS</a:t>
            </a:r>
            <a:r>
              <a:rPr kumimoji="1" lang="zh-TW" altLang="en-US"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a:t>
            </a:r>
            <a:r>
              <a:rPr kumimoji="1" lang="en-US" altLang="zh-TW"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Finish to Start</a:t>
            </a:r>
            <a:r>
              <a:rPr kumimoji="1" lang="zh-TW" altLang="en-US"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）關係。也就是當活動</a:t>
            </a:r>
            <a:r>
              <a:rPr kumimoji="1" lang="en-US" altLang="zh-TW"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A</a:t>
            </a:r>
            <a:r>
              <a:rPr kumimoji="1" lang="zh-TW" altLang="en-US"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做完後，接下來活動</a:t>
            </a:r>
            <a:r>
              <a:rPr kumimoji="1" lang="en-US" altLang="zh-TW"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B</a:t>
            </a:r>
            <a:r>
              <a:rPr kumimoji="1" lang="zh-TW" altLang="en-US" sz="28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才可以進行。</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idx="4294967295"/>
          </p:nvPr>
        </p:nvSpPr>
        <p:spPr bwMode="auto">
          <a:xfrm>
            <a:off x="3276600" y="1557338"/>
            <a:ext cx="2243138" cy="652462"/>
          </a:xfrm>
          <a:prstGeom prst="rect">
            <a:avLst/>
          </a:prstGeom>
          <a:noFill/>
          <a:ln>
            <a:miter lim="800000"/>
            <a:headEnd/>
            <a:tailEnd/>
          </a:ln>
        </p:spPr>
        <p:txBody>
          <a:bodyPr/>
          <a:lstStyle/>
          <a:p>
            <a:r>
              <a:rPr lang="zh-TW" altLang="en-US" smtClean="0"/>
              <a:t>排序活動</a:t>
            </a:r>
          </a:p>
        </p:txBody>
      </p:sp>
      <p:pic>
        <p:nvPicPr>
          <p:cNvPr id="13316" name="Picture 7" descr="ch06-05"/>
          <p:cNvPicPr>
            <a:picLocks noGrp="1" noChangeAspect="1" noChangeArrowheads="1"/>
          </p:cNvPicPr>
          <p:nvPr>
            <p:ph sz="quarter" idx="4294967295"/>
          </p:nvPr>
        </p:nvPicPr>
        <p:blipFill>
          <a:blip r:embed="rId3" cstate="print"/>
          <a:srcRect/>
          <a:stretch>
            <a:fillRect/>
          </a:stretch>
        </p:blipFill>
        <p:spPr bwMode="auto">
          <a:xfrm>
            <a:off x="3799383" y="4509219"/>
            <a:ext cx="1636713" cy="2016125"/>
          </a:xfrm>
          <a:prstGeom prst="rect">
            <a:avLst/>
          </a:prstGeom>
          <a:noFill/>
          <a:ln>
            <a:miter lim="800000"/>
            <a:headEnd/>
            <a:tailEnd/>
          </a:ln>
        </p:spPr>
      </p:pic>
      <p:sp>
        <p:nvSpPr>
          <p:cNvPr id="13320" name="文字方塊 7"/>
          <p:cNvSpPr txBox="1">
            <a:spLocks noChangeArrowheads="1"/>
          </p:cNvSpPr>
          <p:nvPr/>
        </p:nvSpPr>
        <p:spPr bwMode="auto">
          <a:xfrm>
            <a:off x="3365996" y="5220419"/>
            <a:ext cx="649287" cy="369888"/>
          </a:xfrm>
          <a:prstGeom prst="rect">
            <a:avLst/>
          </a:prstGeom>
          <a:noFill/>
          <a:ln w="9525">
            <a:noFill/>
            <a:miter lim="800000"/>
            <a:headEnd/>
            <a:tailEnd/>
          </a:ln>
        </p:spPr>
        <p:txBody>
          <a:bodyPr>
            <a:spAutoFit/>
          </a:bodyPr>
          <a:lstStyle/>
          <a:p>
            <a:r>
              <a:rPr lang="en-US" altLang="zh-TW"/>
              <a:t>SS</a:t>
            </a:r>
            <a:endParaRPr lang="zh-TW" altLang="en-US"/>
          </a:p>
        </p:txBody>
      </p:sp>
      <p:sp>
        <p:nvSpPr>
          <p:cNvPr id="11" name="Rectangle 1"/>
          <p:cNvSpPr>
            <a:spLocks noChangeArrowheads="1"/>
          </p:cNvSpPr>
          <p:nvPr/>
        </p:nvSpPr>
        <p:spPr bwMode="auto">
          <a:xfrm>
            <a:off x="1043608" y="2852357"/>
            <a:ext cx="66967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altLang="zh-TW" sz="2800" dirty="0" smtClean="0"/>
              <a:t>SS</a:t>
            </a:r>
            <a:r>
              <a:rPr lang="zh-TW" altLang="zh-TW" sz="2800" dirty="0" smtClean="0"/>
              <a:t>（</a:t>
            </a:r>
            <a:r>
              <a:rPr lang="en-US" altLang="zh-TW" sz="2800" dirty="0" smtClean="0"/>
              <a:t>Start to Start</a:t>
            </a:r>
            <a:r>
              <a:rPr lang="zh-TW" altLang="zh-TW" sz="2800" dirty="0" smtClean="0"/>
              <a:t>）關係，代表的是兩個活動同時進行。</a:t>
            </a:r>
            <a:endParaRPr kumimoji="1" lang="zh-TW" altLang="en-US" sz="2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457</Words>
  <Application>Microsoft Office PowerPoint</Application>
  <PresentationFormat>如螢幕大小 (4:3)</PresentationFormat>
  <Paragraphs>90</Paragraphs>
  <Slides>27</Slides>
  <Notes>27</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Office 佈景主題</vt:lpstr>
      <vt:lpstr>投影片 1</vt:lpstr>
      <vt:lpstr>投影片 2</vt:lpstr>
      <vt:lpstr>投影片 3</vt:lpstr>
      <vt:lpstr>投影片 4</vt:lpstr>
      <vt:lpstr>專案時程估算</vt:lpstr>
      <vt:lpstr>專案時程估算</vt:lpstr>
      <vt:lpstr>定義活動</vt:lpstr>
      <vt:lpstr>排序活動</vt:lpstr>
      <vt:lpstr>排序活動</vt:lpstr>
      <vt:lpstr>排序活動</vt:lpstr>
      <vt:lpstr>排序活動</vt:lpstr>
      <vt:lpstr>排序活動</vt:lpstr>
      <vt:lpstr>排序活動</vt:lpstr>
      <vt:lpstr>排序活動</vt:lpstr>
      <vt:lpstr>估算活動資源</vt:lpstr>
      <vt:lpstr>資源分解結構圖</vt:lpstr>
      <vt:lpstr>估算活動工期</vt:lpstr>
      <vt:lpstr>網絡圖</vt:lpstr>
      <vt:lpstr>網絡圖 </vt:lpstr>
      <vt:lpstr>網絡圖 </vt:lpstr>
      <vt:lpstr>發展時程</vt:lpstr>
      <vt:lpstr>發展時程</vt:lpstr>
      <vt:lpstr>發展時程</vt:lpstr>
      <vt:lpstr>時程縮短</vt:lpstr>
      <vt:lpstr>時程縮短</vt:lpstr>
      <vt:lpstr>關鍵鏈</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第六章</dc:title>
  <dc:creator>Wayne</dc:creator>
  <cp:lastModifiedBy>user</cp:lastModifiedBy>
  <cp:revision>95</cp:revision>
  <dcterms:created xsi:type="dcterms:W3CDTF">2009-02-01T09:37:13Z</dcterms:created>
  <dcterms:modified xsi:type="dcterms:W3CDTF">2018-03-22T09:25:50Z</dcterms:modified>
</cp:coreProperties>
</file>