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50" r:id="rId2"/>
    <p:sldId id="361" r:id="rId3"/>
    <p:sldId id="262" r:id="rId4"/>
    <p:sldId id="362" r:id="rId5"/>
    <p:sldId id="263" r:id="rId6"/>
    <p:sldId id="363" r:id="rId7"/>
    <p:sldId id="351" r:id="rId8"/>
    <p:sldId id="357" r:id="rId9"/>
    <p:sldId id="352" r:id="rId10"/>
    <p:sldId id="353" r:id="rId11"/>
    <p:sldId id="364" r:id="rId12"/>
    <p:sldId id="358" r:id="rId13"/>
    <p:sldId id="354" r:id="rId14"/>
    <p:sldId id="359" r:id="rId15"/>
    <p:sldId id="356" r:id="rId16"/>
    <p:sldId id="342" r:id="rId17"/>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32DA66"/>
    <a:srgbClr val="339933"/>
    <a:srgbClr val="00CC00"/>
  </p:clrMru>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572"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pitchFamily="18" charset="-120"/>
              </a:defRPr>
            </a:lvl1pPr>
          </a:lstStyle>
          <a:p>
            <a:pPr>
              <a:defRPr/>
            </a:pPr>
            <a:fld id="{B87ECCE6-DBA3-4F32-89EF-C60CCE3466AC}" type="datetimeFigureOut">
              <a:rPr lang="zh-TW" altLang="en-US"/>
              <a:pPr>
                <a:defRPr/>
              </a:pPr>
              <a:t>2018/3/22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pitchFamily="18" charset="-120"/>
              </a:defRPr>
            </a:lvl1pPr>
          </a:lstStyle>
          <a:p>
            <a:pPr>
              <a:defRPr/>
            </a:pPr>
            <a:fld id="{62674830-12B5-4D34-B6DC-534B23B1EEC0}"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5.xm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標題投影片">
    <p:bg>
      <p:bgPr>
        <a:solidFill>
          <a:srgbClr val="A6A6A6">
            <a:alpha val="90979"/>
          </a:srgbClr>
        </a:solidFill>
        <a:effectLst/>
      </p:bgPr>
    </p:bg>
    <p:spTree>
      <p:nvGrpSpPr>
        <p:cNvPr id="1" name=""/>
        <p:cNvGrpSpPr/>
        <p:nvPr/>
      </p:nvGrpSpPr>
      <p:grpSpPr>
        <a:xfrm>
          <a:off x="0" y="0"/>
          <a:ext cx="0" cy="0"/>
          <a:chOff x="0" y="0"/>
          <a:chExt cx="0" cy="0"/>
        </a:xfrm>
      </p:grpSpPr>
      <p:pic>
        <p:nvPicPr>
          <p:cNvPr id="2" name="Picture 2" descr="C:\Documents and Settings\Axel\桌面\圖片11.jpg"/>
          <p:cNvPicPr>
            <a:picLocks noChangeAspect="1" noChangeArrowheads="1"/>
          </p:cNvPicPr>
          <p:nvPr userDrawn="1"/>
        </p:nvPicPr>
        <p:blipFill>
          <a:blip r:embed="rId2" cstate="print"/>
          <a:srcRect/>
          <a:stretch>
            <a:fillRect/>
          </a:stretch>
        </p:blipFill>
        <p:spPr bwMode="auto">
          <a:xfrm>
            <a:off x="0" y="0"/>
            <a:ext cx="3500438" cy="6858000"/>
          </a:xfrm>
          <a:prstGeom prst="rect">
            <a:avLst/>
          </a:prstGeom>
          <a:noFill/>
          <a:ln w="9525">
            <a:noFill/>
            <a:miter lim="800000"/>
            <a:headEnd/>
            <a:tailEnd/>
          </a:ln>
        </p:spPr>
      </p:pic>
      <p:grpSp>
        <p:nvGrpSpPr>
          <p:cNvPr id="3" name="Group 263"/>
          <p:cNvGrpSpPr>
            <a:grpSpLocks/>
          </p:cNvGrpSpPr>
          <p:nvPr userDrawn="1"/>
        </p:nvGrpSpPr>
        <p:grpSpPr bwMode="auto">
          <a:xfrm>
            <a:off x="0" y="812800"/>
            <a:ext cx="9059863" cy="544513"/>
            <a:chOff x="54" y="28"/>
            <a:chExt cx="5618" cy="312"/>
          </a:xfrm>
        </p:grpSpPr>
        <p:sp>
          <p:nvSpPr>
            <p:cNvPr id="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grpSp>
      <p:grpSp>
        <p:nvGrpSpPr>
          <p:cNvPr id="53" name="Group 263"/>
          <p:cNvGrpSpPr>
            <a:grpSpLocks/>
          </p:cNvGrpSpPr>
          <p:nvPr userDrawn="1"/>
        </p:nvGrpSpPr>
        <p:grpSpPr bwMode="auto">
          <a:xfrm>
            <a:off x="0" y="455613"/>
            <a:ext cx="9059863" cy="544512"/>
            <a:chOff x="54" y="28"/>
            <a:chExt cx="5618" cy="312"/>
          </a:xfrm>
        </p:grpSpPr>
        <p:sp>
          <p:nvSpPr>
            <p:cNvPr id="5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grpSp>
      <p:pic>
        <p:nvPicPr>
          <p:cNvPr id="103" name="Picture 239" descr="영문간지"/>
          <p:cNvPicPr>
            <a:picLocks noChangeAspect="1" noChangeArrowheads="1"/>
          </p:cNvPicPr>
          <p:nvPr userDrawn="1"/>
        </p:nvPicPr>
        <p:blipFill>
          <a:blip r:embed="rId3" cstate="print"/>
          <a:srcRect/>
          <a:stretch>
            <a:fillRect/>
          </a:stretch>
        </p:blipFill>
        <p:spPr bwMode="auto">
          <a:xfrm>
            <a:off x="428625" y="5143500"/>
            <a:ext cx="2786063" cy="15065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0A688A98-1A10-4CA0-B348-A4B8676547B8}" type="slidenum">
              <a:rPr kumimoji="0" lang="en-US" altLang="ko-KR" sz="1200" smtClean="0">
                <a:latin typeface="Times New Roman" pitchFamily="18" charset="0"/>
                <a:ea typeface="微軟正黑體" pitchFamily="34" charset="-12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ea typeface="微軟正黑體" pitchFamily="34" charset="-12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3"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buFontTx/>
              <a:buBlip>
                <a:blip r:embed="rId9"/>
              </a:buBlip>
              <a:defRPr>
                <a:latin typeface="Times New Roman" pitchFamily="18" charset="0"/>
                <a:ea typeface="標楷體" pitchFamily="65" charset="-120"/>
                <a:cs typeface="Times New Roman" pitchFamily="18" charset="0"/>
              </a:defRPr>
            </a:lvl3pPr>
            <a:lvl4pPr>
              <a:buFontTx/>
              <a:buBlip>
                <a:blip r:embed="rId9"/>
              </a:buBlip>
              <a:defRPr>
                <a:latin typeface="Times New Roman" pitchFamily="18" charset="0"/>
                <a:ea typeface="標楷體" pitchFamily="65" charset="-120"/>
                <a:cs typeface="Times New Roman" pitchFamily="18" charset="0"/>
              </a:defRPr>
            </a:lvl4pPr>
            <a:lvl5pPr>
              <a:buFontTx/>
              <a:buBlip>
                <a:blip r:embed="rId9"/>
              </a:buBlip>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CB27809A-AF27-48DE-821D-810FFB22891E}" type="slidenum">
              <a:rPr kumimoji="0" lang="en-US" altLang="ko-KR" sz="1200" smtClean="0">
                <a:latin typeface="Times New Roman" pitchFamily="18" charset="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24"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defRPr>
                <a:latin typeface="Times New Roman" pitchFamily="18" charset="0"/>
                <a:ea typeface="標楷體" pitchFamily="65" charset="-120"/>
                <a:cs typeface="Times New Roman" pitchFamily="18" charset="0"/>
              </a:defRPr>
            </a:lvl3pPr>
            <a:lvl4pPr>
              <a:defRPr>
                <a:latin typeface="Times New Roman" pitchFamily="18" charset="0"/>
                <a:ea typeface="標楷體" pitchFamily="65" charset="-120"/>
                <a:cs typeface="Times New Roman" pitchFamily="18" charset="0"/>
              </a:defRPr>
            </a:lvl4pPr>
            <a:lvl5pPr>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3"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標題投影片">
    <p:spTree>
      <p:nvGrpSpPr>
        <p:cNvPr id="1" name=""/>
        <p:cNvGrpSpPr/>
        <p:nvPr/>
      </p:nvGrpSpPr>
      <p:grpSpPr>
        <a:xfrm>
          <a:off x="0" y="0"/>
          <a:ext cx="0" cy="0"/>
          <a:chOff x="0" y="0"/>
          <a:chExt cx="0" cy="0"/>
        </a:xfrm>
      </p:grpSpPr>
      <p:pic>
        <p:nvPicPr>
          <p:cNvPr id="2" name="Picture 4" descr="C:\Documents and Settings\Axel\桌面\圖片13.png"/>
          <p:cNvPicPr>
            <a:picLocks noChangeAspect="1" noChangeArrowheads="1"/>
          </p:cNvPicPr>
          <p:nvPr userDrawn="1"/>
        </p:nvPicPr>
        <p:blipFill>
          <a:blip r:embed="rId2" cstate="print"/>
          <a:srcRect/>
          <a:stretch>
            <a:fillRect/>
          </a:stretch>
        </p:blipFill>
        <p:spPr bwMode="auto">
          <a:xfrm>
            <a:off x="-4763" y="-4763"/>
            <a:ext cx="9155113" cy="686911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標題投影片">
    <p:bg>
      <p:bgPr>
        <a:solidFill>
          <a:srgbClr val="C0C0C0"/>
        </a:solidFill>
        <a:effectLst/>
      </p:bgPr>
    </p:bg>
    <p:spTree>
      <p:nvGrpSpPr>
        <p:cNvPr id="1" name=""/>
        <p:cNvGrpSpPr/>
        <p:nvPr/>
      </p:nvGrpSpPr>
      <p:grpSpPr>
        <a:xfrm>
          <a:off x="0" y="0"/>
          <a:ext cx="0" cy="0"/>
          <a:chOff x="0" y="0"/>
          <a:chExt cx="0" cy="0"/>
        </a:xfrm>
      </p:grpSpPr>
      <p:pic>
        <p:nvPicPr>
          <p:cNvPr id="2" name="Picture 3" descr="C:\Documents and Settings\Axel\桌面\圖片10.png"/>
          <p:cNvPicPr>
            <a:picLocks noChangeAspect="1" noChangeArrowheads="1"/>
          </p:cNvPicPr>
          <p:nvPr userDrawn="1"/>
        </p:nvPicPr>
        <p:blipFill>
          <a:blip r:embed="rId2" cstate="print"/>
          <a:srcRect/>
          <a:stretch>
            <a:fillRect/>
          </a:stretch>
        </p:blipFill>
        <p:spPr bwMode="auto">
          <a:xfrm>
            <a:off x="0" y="-71438"/>
            <a:ext cx="9190038" cy="2435226"/>
          </a:xfrm>
          <a:prstGeom prst="rect">
            <a:avLst/>
          </a:prstGeom>
          <a:noFill/>
          <a:ln w="9525">
            <a:noFill/>
            <a:miter lim="800000"/>
            <a:headEnd/>
            <a:tailEnd/>
          </a:ln>
        </p:spPr>
      </p:pic>
      <p:sp>
        <p:nvSpPr>
          <p:cNvPr id="3" name="矩形 2"/>
          <p:cNvSpPr/>
          <p:nvPr userDrawn="1"/>
        </p:nvSpPr>
        <p:spPr>
          <a:xfrm>
            <a:off x="0" y="1643063"/>
            <a:ext cx="9190038" cy="78581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ffectLst>
                <a:outerShdw blurRad="38100" dist="38100" dir="2700000" algn="tl">
                  <a:srgbClr val="000000">
                    <a:alpha val="43137"/>
                  </a:srgbClr>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C:\Documents and Settings\Axel\桌面\圖片12.jpg"/>
          <p:cNvPicPr>
            <a:picLocks noChangeAspect="1" noChangeArrowheads="1"/>
          </p:cNvPicPr>
          <p:nvPr userDrawn="1"/>
        </p:nvPicPr>
        <p:blipFill>
          <a:blip r:embed="rId7" cstate="print"/>
          <a:srcRect/>
          <a:stretch>
            <a:fillRect/>
          </a:stretch>
        </p:blipFill>
        <p:spPr bwMode="auto">
          <a:xfrm>
            <a:off x="0" y="-71438"/>
            <a:ext cx="9180513" cy="996951"/>
          </a:xfrm>
          <a:prstGeom prst="rect">
            <a:avLst/>
          </a:prstGeom>
          <a:noFill/>
          <a:ln w="9525">
            <a:noFill/>
            <a:miter lim="800000"/>
            <a:headEnd/>
            <a:tailEnd/>
          </a:ln>
        </p:spPr>
      </p:pic>
      <p:sp>
        <p:nvSpPr>
          <p:cNvPr id="1027" name="Rectangle 8"/>
          <p:cNvSpPr>
            <a:spLocks noChangeArrowheads="1"/>
          </p:cNvSpPr>
          <p:nvPr userDrawn="1"/>
        </p:nvSpPr>
        <p:spPr bwMode="auto">
          <a:xfrm>
            <a:off x="0" y="576263"/>
            <a:ext cx="9144000" cy="503237"/>
          </a:xfrm>
          <a:prstGeom prst="rect">
            <a:avLst/>
          </a:prstGeom>
          <a:solidFill>
            <a:srgbClr val="111111">
              <a:alpha val="50195"/>
            </a:srgbClr>
          </a:solid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sp>
        <p:nvSpPr>
          <p:cNvPr id="1028" name="Rectangle 9" descr="좁은 수평선"/>
          <p:cNvSpPr>
            <a:spLocks noChangeArrowheads="1"/>
          </p:cNvSpPr>
          <p:nvPr userDrawn="1"/>
        </p:nvSpPr>
        <p:spPr bwMode="auto">
          <a:xfrm>
            <a:off x="0" y="792163"/>
            <a:ext cx="9144000" cy="431800"/>
          </a:xfrm>
          <a:prstGeom prst="rect">
            <a:avLst/>
          </a:prstGeom>
          <a:pattFill prst="narHorz">
            <a:fgClr>
              <a:schemeClr val="bg2">
                <a:alpha val="20000"/>
              </a:schemeClr>
            </a:fgClr>
            <a:bgClr>
              <a:srgbClr val="FFFFFF">
                <a:alpha val="20000"/>
              </a:srgbClr>
            </a:bgClr>
          </a:patt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pic>
        <p:nvPicPr>
          <p:cNvPr id="1029" name="Picture 10" descr="영문간지"/>
          <p:cNvPicPr>
            <a:picLocks noChangeAspect="1" noChangeArrowheads="1"/>
          </p:cNvPicPr>
          <p:nvPr userDrawn="1"/>
        </p:nvPicPr>
        <p:blipFill>
          <a:blip r:embed="rId8" cstate="print"/>
          <a:srcRect/>
          <a:stretch>
            <a:fillRect/>
          </a:stretch>
        </p:blipFill>
        <p:spPr bwMode="auto">
          <a:xfrm>
            <a:off x="5767388" y="-188913"/>
            <a:ext cx="1622425" cy="1271588"/>
          </a:xfrm>
          <a:prstGeom prst="rect">
            <a:avLst/>
          </a:prstGeom>
          <a:noFill/>
          <a:ln w="9525">
            <a:noFill/>
            <a:miter lim="800000"/>
            <a:headEnd/>
            <a:tailEnd/>
          </a:ln>
        </p:spPr>
      </p:pic>
      <p:sp>
        <p:nvSpPr>
          <p:cNvPr id="1030" name="Line 11"/>
          <p:cNvSpPr>
            <a:spLocks noChangeShapeType="1"/>
          </p:cNvSpPr>
          <p:nvPr userDrawn="1"/>
        </p:nvSpPr>
        <p:spPr bwMode="auto">
          <a:xfrm>
            <a:off x="0" y="928688"/>
            <a:ext cx="9144000" cy="0"/>
          </a:xfrm>
          <a:prstGeom prst="line">
            <a:avLst/>
          </a:prstGeom>
          <a:noFill/>
          <a:ln w="12700">
            <a:solidFill>
              <a:srgbClr val="FFFF00"/>
            </a:solidFill>
            <a:prstDash val="sysDot"/>
            <a:round/>
            <a:headEnd/>
            <a:tailEnd/>
          </a:ln>
        </p:spPr>
        <p:txBody>
          <a:bodyPr wrap="none" anchor="ctr"/>
          <a:lstStyle/>
          <a:p>
            <a:endParaRPr lang="zh-TW" altLang="en-US"/>
          </a:p>
        </p:txBody>
      </p:sp>
      <p:sp>
        <p:nvSpPr>
          <p:cNvPr id="22" name="Rectangle 6"/>
          <p:cNvSpPr>
            <a:spLocks noGrp="1" noChangeArrowheads="1"/>
          </p:cNvSpPr>
          <p:nvPr>
            <p:ph type="sldNum" sz="quarter" idx="4"/>
          </p:nvPr>
        </p:nvSpPr>
        <p:spPr bwMode="auto">
          <a:xfrm>
            <a:off x="2654300"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latinLnBrk="1">
              <a:spcBef>
                <a:spcPts val="0"/>
              </a:spcBef>
              <a:spcAft>
                <a:spcPts val="0"/>
              </a:spcAft>
              <a:defRPr kumimoji="0" sz="1200" b="0">
                <a:latin typeface="標楷體" pitchFamily="65" charset="-120"/>
                <a:ea typeface="標楷體" pitchFamily="65" charset="-120"/>
              </a:defRPr>
            </a:lvl1pPr>
          </a:lstStyle>
          <a:p>
            <a:pPr>
              <a:defRPr/>
            </a:pPr>
            <a:fld id="{B52149D8-E2DC-4370-8615-AA8274B148EE}" type="slidenum">
              <a:rPr lang="en-US" altLang="ko-KR"/>
              <a:pPr>
                <a:defRPr/>
              </a:pPr>
              <a:t>‹#›</a:t>
            </a:fld>
            <a:endParaRPr lang="en-US" altLang="ko-KR"/>
          </a:p>
        </p:txBody>
      </p:sp>
      <p:sp>
        <p:nvSpPr>
          <p:cNvPr id="24" name="Rectangle 2"/>
          <p:cNvSpPr txBox="1">
            <a:spLocks noChangeArrowheads="1"/>
          </p:cNvSpPr>
          <p:nvPr userDrawn="1"/>
        </p:nvSpPr>
        <p:spPr bwMode="auto">
          <a:xfrm>
            <a:off x="785813" y="144463"/>
            <a:ext cx="8207375" cy="882650"/>
          </a:xfrm>
          <a:prstGeom prst="rect">
            <a:avLst/>
          </a:prstGeom>
          <a:noFill/>
          <a:ln w="9525">
            <a:noFill/>
            <a:miter lim="800000"/>
            <a:headEnd/>
            <a:tailEnd/>
          </a:ln>
          <a:effectLst/>
        </p:spPr>
        <p:txBody>
          <a:bodyPr anchor="ctr"/>
          <a:lstStyle>
            <a:lvl1pPr>
              <a:defRPr b="0">
                <a:effectLst/>
                <a:latin typeface="標楷體" pitchFamily="65" charset="-120"/>
                <a:ea typeface="標楷體" pitchFamily="65" charset="-120"/>
                <a:cs typeface="Arial" pitchFamily="34" charset="0"/>
              </a:defRPr>
            </a:lvl1pPr>
          </a:lstStyle>
          <a:p>
            <a:pPr fontAlgn="auto">
              <a:spcAft>
                <a:spcPts val="0"/>
              </a:spcAft>
              <a:defRPr/>
            </a:pPr>
            <a:endParaRPr kumimoji="0" lang="ko-KR" altLang="en-US" sz="3600" dirty="0" smtClean="0">
              <a:solidFill>
                <a:srgbClr val="FFFF00"/>
              </a:solidFill>
            </a:endParaRPr>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Lst>
  <p:txStyles>
    <p:titleStyle>
      <a:lvl1pPr algn="l" rtl="0" eaLnBrk="0" fontAlgn="base" hangingPunct="0">
        <a:spcBef>
          <a:spcPct val="0"/>
        </a:spcBef>
        <a:spcAft>
          <a:spcPct val="0"/>
        </a:spcAft>
        <a:defRPr sz="3600" kern="1200">
          <a:solidFill>
            <a:srgbClr val="FFFF00"/>
          </a:solidFill>
          <a:latin typeface="標楷體" pitchFamily="65" charset="-120"/>
          <a:ea typeface="標楷體" pitchFamily="65" charset="-120"/>
          <a:cs typeface="+mj-cs"/>
        </a:defRPr>
      </a:lvl1pPr>
      <a:lvl2pPr algn="l" rtl="0" eaLnBrk="0" fontAlgn="base" hangingPunct="0">
        <a:spcBef>
          <a:spcPct val="0"/>
        </a:spcBef>
        <a:spcAft>
          <a:spcPct val="0"/>
        </a:spcAft>
        <a:defRPr sz="3600">
          <a:solidFill>
            <a:srgbClr val="FFFF00"/>
          </a:solidFill>
          <a:latin typeface="標楷體" pitchFamily="65" charset="-120"/>
          <a:ea typeface="標楷體" pitchFamily="65" charset="-120"/>
        </a:defRPr>
      </a:lvl2pPr>
      <a:lvl3pPr algn="l" rtl="0" eaLnBrk="0" fontAlgn="base" hangingPunct="0">
        <a:spcBef>
          <a:spcPct val="0"/>
        </a:spcBef>
        <a:spcAft>
          <a:spcPct val="0"/>
        </a:spcAft>
        <a:defRPr sz="3600">
          <a:solidFill>
            <a:srgbClr val="FFFF00"/>
          </a:solidFill>
          <a:latin typeface="標楷體" pitchFamily="65" charset="-120"/>
          <a:ea typeface="標楷體" pitchFamily="65" charset="-120"/>
        </a:defRPr>
      </a:lvl3pPr>
      <a:lvl4pPr algn="l" rtl="0" eaLnBrk="0" fontAlgn="base" hangingPunct="0">
        <a:spcBef>
          <a:spcPct val="0"/>
        </a:spcBef>
        <a:spcAft>
          <a:spcPct val="0"/>
        </a:spcAft>
        <a:defRPr sz="3600">
          <a:solidFill>
            <a:srgbClr val="FFFF00"/>
          </a:solidFill>
          <a:latin typeface="標楷體" pitchFamily="65" charset="-120"/>
          <a:ea typeface="標楷體" pitchFamily="65" charset="-120"/>
        </a:defRPr>
      </a:lvl4pPr>
      <a:lvl5pPr algn="l" rtl="0" eaLnBrk="0" fontAlgn="base" hangingPunct="0">
        <a:spcBef>
          <a:spcPct val="0"/>
        </a:spcBef>
        <a:spcAft>
          <a:spcPct val="0"/>
        </a:spcAft>
        <a:defRPr sz="3600">
          <a:solidFill>
            <a:srgbClr val="FFFF00"/>
          </a:solidFill>
          <a:latin typeface="標楷體" pitchFamily="65" charset="-120"/>
          <a:ea typeface="標楷體" pitchFamily="65" charset="-120"/>
        </a:defRPr>
      </a:lvl5pPr>
      <a:lvl6pPr marL="457200" algn="l" rtl="0" fontAlgn="base">
        <a:spcBef>
          <a:spcPct val="0"/>
        </a:spcBef>
        <a:spcAft>
          <a:spcPct val="0"/>
        </a:spcAft>
        <a:defRPr sz="3600">
          <a:solidFill>
            <a:srgbClr val="FFFF00"/>
          </a:solidFill>
          <a:latin typeface="標楷體" pitchFamily="65" charset="-120"/>
          <a:ea typeface="標楷體" pitchFamily="65" charset="-120"/>
        </a:defRPr>
      </a:lvl6pPr>
      <a:lvl7pPr marL="914400" algn="l" rtl="0" fontAlgn="base">
        <a:spcBef>
          <a:spcPct val="0"/>
        </a:spcBef>
        <a:spcAft>
          <a:spcPct val="0"/>
        </a:spcAft>
        <a:defRPr sz="3600">
          <a:solidFill>
            <a:srgbClr val="FFFF00"/>
          </a:solidFill>
          <a:latin typeface="標楷體" pitchFamily="65" charset="-120"/>
          <a:ea typeface="標楷體" pitchFamily="65" charset="-120"/>
        </a:defRPr>
      </a:lvl7pPr>
      <a:lvl8pPr marL="1371600" algn="l" rtl="0" fontAlgn="base">
        <a:spcBef>
          <a:spcPct val="0"/>
        </a:spcBef>
        <a:spcAft>
          <a:spcPct val="0"/>
        </a:spcAft>
        <a:defRPr sz="3600">
          <a:solidFill>
            <a:srgbClr val="FFFF00"/>
          </a:solidFill>
          <a:latin typeface="標楷體" pitchFamily="65" charset="-120"/>
          <a:ea typeface="標楷體" pitchFamily="65" charset="-120"/>
        </a:defRPr>
      </a:lvl8pPr>
      <a:lvl9pPr marL="1828800" algn="l" rtl="0" fontAlgn="base">
        <a:spcBef>
          <a:spcPct val="0"/>
        </a:spcBef>
        <a:spcAft>
          <a:spcPct val="0"/>
        </a:spcAft>
        <a:defRPr sz="3600">
          <a:solidFill>
            <a:srgbClr val="FFFF00"/>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master.com.tw/"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mailto:school@drmaster.com.t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slide" Target="slide13.xml"/><Relationship Id="rId5" Type="http://schemas.openxmlformats.org/officeDocument/2006/relationships/slide" Target="slide10.xml"/><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字方塊 37"/>
          <p:cNvSpPr txBox="1">
            <a:spLocks noChangeArrowheads="1"/>
          </p:cNvSpPr>
          <p:nvPr/>
        </p:nvSpPr>
        <p:spPr bwMode="auto">
          <a:xfrm>
            <a:off x="2643188" y="1643063"/>
            <a:ext cx="4143375" cy="769937"/>
          </a:xfrm>
          <a:prstGeom prst="rect">
            <a:avLst/>
          </a:prstGeom>
          <a:noFill/>
          <a:ln w="9525">
            <a:noFill/>
            <a:miter lim="800000"/>
            <a:headEnd/>
            <a:tailEnd/>
          </a:ln>
        </p:spPr>
        <p:txBody>
          <a:bodyPr>
            <a:spAutoFit/>
          </a:bodyPr>
          <a:lstStyle/>
          <a:p>
            <a:pPr>
              <a:defRPr/>
            </a:pPr>
            <a:r>
              <a:rPr kumimoji="0" lang="zh-TW" altLang="en-US" sz="4400"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親愛的老師您好</a:t>
            </a:r>
          </a:p>
        </p:txBody>
      </p:sp>
      <p:sp>
        <p:nvSpPr>
          <p:cNvPr id="20" name="矩形 19"/>
          <p:cNvSpPr/>
          <p:nvPr/>
        </p:nvSpPr>
        <p:spPr>
          <a:xfrm>
            <a:off x="0" y="2428875"/>
            <a:ext cx="8929688" cy="2528888"/>
          </a:xfrm>
          <a:prstGeom prst="rect">
            <a:avLst/>
          </a:prstGeom>
        </p:spPr>
        <p:txBody>
          <a:bodyPr>
            <a:spAutoFit/>
          </a:bodyPr>
          <a:lstStyle/>
          <a:p>
            <a:pPr>
              <a:defRPr/>
            </a:pPr>
            <a:r>
              <a:rPr lang="zh-TW" altLang="en-US" sz="2400" dirty="0">
                <a:solidFill>
                  <a:srgbClr val="0070C0"/>
                </a:solidFill>
                <a:ea typeface="標楷體" pitchFamily="65" charset="-120"/>
              </a:rPr>
              <a:t>感謝您選用本書作為授課教材，博碩文化準備本書精選簡報檔，特別摘錄重點提供給您授課專用。</a:t>
            </a:r>
            <a:endParaRPr lang="en-US" altLang="zh-TW" sz="2400" dirty="0">
              <a:solidFill>
                <a:srgbClr val="0070C0"/>
              </a:solidFill>
              <a:latin typeface="標楷體" pitchFamily="65" charset="-120"/>
              <a:ea typeface="標楷體" pitchFamily="65" charset="-120"/>
            </a:endParaRPr>
          </a:p>
          <a:p>
            <a:pPr>
              <a:defRPr/>
            </a:pPr>
            <a:endParaRPr lang="en-US" altLang="zh-TW" sz="800" dirty="0">
              <a:solidFill>
                <a:srgbClr val="FF0000"/>
              </a:solidFill>
              <a:latin typeface="標楷體" pitchFamily="65" charset="-120"/>
              <a:ea typeface="標楷體" pitchFamily="65" charset="-120"/>
            </a:endParaRPr>
          </a:p>
          <a:p>
            <a:pPr>
              <a:defRPr/>
            </a:pPr>
            <a:r>
              <a:rPr lang="zh-TW" altLang="en-US" sz="2400" dirty="0">
                <a:solidFill>
                  <a:srgbClr val="FF0000"/>
                </a:solidFill>
                <a:latin typeface="標楷體" pitchFamily="65" charset="-120"/>
                <a:ea typeface="標楷體" pitchFamily="65" charset="-120"/>
              </a:rPr>
              <a:t>說明：</a:t>
            </a:r>
            <a:endParaRPr lang="en-US" altLang="zh-TW" sz="2400" dirty="0">
              <a:solidFill>
                <a:srgbClr val="FF00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1</a:t>
            </a:r>
            <a:r>
              <a:rPr lang="zh-TW" altLang="en-US" sz="2000" dirty="0">
                <a:solidFill>
                  <a:srgbClr val="006600"/>
                </a:solidFill>
                <a:latin typeface="標楷體" pitchFamily="65" charset="-120"/>
                <a:ea typeface="標楷體" pitchFamily="65" charset="-120"/>
              </a:rPr>
              <a:t>、本教具為非賣品，不得作為商業之用。</a:t>
            </a:r>
          </a:p>
          <a:p>
            <a:pPr>
              <a:defRPr/>
            </a:pPr>
            <a:r>
              <a:rPr lang="en-US" altLang="zh-TW" sz="2000" dirty="0">
                <a:solidFill>
                  <a:srgbClr val="006600"/>
                </a:solidFill>
                <a:latin typeface="標楷體" pitchFamily="65" charset="-120"/>
                <a:ea typeface="標楷體" pitchFamily="65" charset="-120"/>
              </a:rPr>
              <a:t>2</a:t>
            </a:r>
            <a:r>
              <a:rPr lang="zh-TW" altLang="en-US" sz="2000" dirty="0">
                <a:solidFill>
                  <a:srgbClr val="006600"/>
                </a:solidFill>
                <a:latin typeface="標楷體" pitchFamily="65" charset="-120"/>
                <a:ea typeface="標楷體" pitchFamily="65" charset="-120"/>
              </a:rPr>
              <a:t>、本教具僅授權使用原著作為授課教材之教師作為教學或研究等學術用途。</a:t>
            </a:r>
          </a:p>
          <a:p>
            <a:pPr>
              <a:defRPr/>
            </a:pPr>
            <a:r>
              <a:rPr lang="en-US" altLang="zh-TW" sz="2000" dirty="0">
                <a:solidFill>
                  <a:srgbClr val="006600"/>
                </a:solidFill>
                <a:latin typeface="標楷體" pitchFamily="65" charset="-120"/>
                <a:ea typeface="標楷體" pitchFamily="65" charset="-120"/>
              </a:rPr>
              <a:t>3</a:t>
            </a:r>
            <a:r>
              <a:rPr lang="zh-TW" altLang="en-US" sz="2000" dirty="0">
                <a:solidFill>
                  <a:srgbClr val="006600"/>
                </a:solidFill>
                <a:latin typeface="標楷體" pitchFamily="65" charset="-120"/>
                <a:ea typeface="標楷體" pitchFamily="65" charset="-120"/>
              </a:rPr>
              <a:t>、本教具未授權提供學生任何拷貝、影印、引用、翻印等行為。</a:t>
            </a:r>
            <a:endParaRPr lang="en-US" altLang="zh-TW" sz="2000" dirty="0">
              <a:solidFill>
                <a:srgbClr val="0066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4</a:t>
            </a:r>
            <a:r>
              <a:rPr lang="zh-TW" altLang="en-US" sz="2000" dirty="0">
                <a:solidFill>
                  <a:srgbClr val="006600"/>
                </a:solidFill>
                <a:latin typeface="標楷體" pitchFamily="65" charset="-120"/>
                <a:ea typeface="標楷體" pitchFamily="65" charset="-120"/>
              </a:rPr>
              <a:t>、教師若需申請網站或內容授權，可透過您的博碩業務協助處理，謝謝。</a:t>
            </a:r>
            <a:endParaRPr lang="en-US" altLang="zh-TW" sz="2000"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7172" name="Rectangle 23"/>
          <p:cNvSpPr>
            <a:spLocks noChangeArrowheads="1"/>
          </p:cNvSpPr>
          <p:nvPr/>
        </p:nvSpPr>
        <p:spPr bwMode="auto">
          <a:xfrm>
            <a:off x="71438" y="5000625"/>
            <a:ext cx="7227887" cy="1609725"/>
          </a:xfrm>
          <a:prstGeom prst="rect">
            <a:avLst/>
          </a:prstGeom>
          <a:noFill/>
          <a:ln w="9525">
            <a:noFill/>
            <a:miter lim="800000"/>
            <a:headEnd/>
            <a:tailEnd/>
          </a:ln>
        </p:spPr>
        <p:txBody>
          <a:bodyPr/>
          <a:lstStyle/>
          <a:p>
            <a:pPr>
              <a:spcBef>
                <a:spcPct val="20000"/>
              </a:spcBef>
            </a:pPr>
            <a:r>
              <a:rPr lang="zh-TW" altLang="en-US" sz="2400">
                <a:solidFill>
                  <a:srgbClr val="FF0000"/>
                </a:solidFill>
                <a:latin typeface="標楷體" pitchFamily="65" charset="-120"/>
                <a:ea typeface="標楷體" pitchFamily="65" charset="-120"/>
              </a:rPr>
              <a:t>博碩文化：</a:t>
            </a:r>
            <a:endParaRPr lang="en-US" altLang="zh-TW" sz="2400">
              <a:solidFill>
                <a:srgbClr val="FF0000"/>
              </a:solidFill>
              <a:latin typeface="標楷體" pitchFamily="65" charset="-120"/>
              <a:ea typeface="標楷體" pitchFamily="65" charset="-120"/>
            </a:endParaRPr>
          </a:p>
          <a:p>
            <a:pPr>
              <a:spcBef>
                <a:spcPct val="20000"/>
              </a:spcBef>
            </a:pPr>
            <a:r>
              <a:rPr lang="zh-TW" altLang="en-US" sz="1600">
                <a:latin typeface="微軟正黑體" pitchFamily="34" charset="-120"/>
                <a:ea typeface="微軟正黑體" pitchFamily="34" charset="-120"/>
              </a:rPr>
              <a:t>總公司：台北縣汐止市新台五路一段</a:t>
            </a:r>
            <a:r>
              <a:rPr lang="en-US" altLang="zh-TW" sz="1600">
                <a:latin typeface="微軟正黑體" pitchFamily="34" charset="-120"/>
                <a:ea typeface="微軟正黑體" pitchFamily="34" charset="-120"/>
              </a:rPr>
              <a:t>112</a:t>
            </a:r>
            <a:r>
              <a:rPr lang="zh-TW" altLang="en-US" sz="1600">
                <a:latin typeface="微軟正黑體" pitchFamily="34" charset="-120"/>
                <a:ea typeface="微軟正黑體" pitchFamily="34" charset="-120"/>
              </a:rPr>
              <a:t>號</a:t>
            </a:r>
            <a:r>
              <a:rPr lang="en-US" altLang="zh-TW" sz="1600">
                <a:latin typeface="微軟正黑體" pitchFamily="34" charset="-120"/>
                <a:ea typeface="微軟正黑體" pitchFamily="34" charset="-120"/>
              </a:rPr>
              <a:t>10</a:t>
            </a:r>
            <a:r>
              <a:rPr lang="zh-TW" altLang="en-US" sz="1600">
                <a:latin typeface="微軟正黑體" pitchFamily="34" charset="-120"/>
                <a:ea typeface="微軟正黑體" pitchFamily="34" charset="-120"/>
              </a:rPr>
              <a:t>樓</a:t>
            </a:r>
            <a:r>
              <a:rPr lang="en-US" altLang="zh-TW" sz="1600">
                <a:latin typeface="微軟正黑體" pitchFamily="34" charset="-120"/>
                <a:ea typeface="微軟正黑體" pitchFamily="34" charset="-120"/>
              </a:rPr>
              <a:t>A</a:t>
            </a:r>
            <a:r>
              <a:rPr lang="zh-TW" altLang="en-US" sz="1600">
                <a:latin typeface="微軟正黑體" pitchFamily="34" charset="-120"/>
                <a:ea typeface="微軟正黑體" pitchFamily="34" charset="-120"/>
              </a:rPr>
              <a:t>棟</a:t>
            </a:r>
            <a:endParaRPr lang="en-US" altLang="zh-TW" sz="1600">
              <a:latin typeface="微軟正黑體" pitchFamily="34" charset="-120"/>
              <a:ea typeface="微軟正黑體" pitchFamily="34" charset="-120"/>
            </a:endParaRPr>
          </a:p>
          <a:p>
            <a:pPr>
              <a:spcBef>
                <a:spcPct val="20000"/>
              </a:spcBef>
            </a:pPr>
            <a:r>
              <a:rPr lang="zh-TW" altLang="en-US" sz="1600">
                <a:latin typeface="微軟正黑體" pitchFamily="34" charset="-120"/>
                <a:ea typeface="微軟正黑體" pitchFamily="34" charset="-120"/>
              </a:rPr>
              <a:t>電話：</a:t>
            </a:r>
            <a:r>
              <a:rPr lang="en-US" altLang="zh-TW" sz="1600">
                <a:latin typeface="微軟正黑體" pitchFamily="34" charset="-120"/>
                <a:ea typeface="微軟正黑體" pitchFamily="34" charset="-120"/>
              </a:rPr>
              <a:t>(02) 2696-2869 </a:t>
            </a:r>
            <a:r>
              <a:rPr lang="zh-TW" altLang="en-US" sz="1600">
                <a:latin typeface="微軟正黑體" pitchFamily="34" charset="-120"/>
                <a:ea typeface="微軟正黑體" pitchFamily="34" charset="-120"/>
              </a:rPr>
              <a:t>分機 </a:t>
            </a:r>
            <a:r>
              <a:rPr lang="en-US" altLang="zh-TW" sz="1600">
                <a:latin typeface="微軟正黑體" pitchFamily="34" charset="-120"/>
                <a:ea typeface="微軟正黑體" pitchFamily="34" charset="-120"/>
              </a:rPr>
              <a:t>313   </a:t>
            </a:r>
            <a:r>
              <a:rPr lang="zh-TW" altLang="en-US" sz="1600">
                <a:latin typeface="微軟正黑體" pitchFamily="34" charset="-120"/>
                <a:ea typeface="微軟正黑體" pitchFamily="34" charset="-120"/>
              </a:rPr>
              <a:t>傳真：</a:t>
            </a:r>
            <a:r>
              <a:rPr lang="en-US" altLang="zh-TW" sz="1600">
                <a:latin typeface="微軟正黑體" pitchFamily="34" charset="-120"/>
                <a:ea typeface="微軟正黑體" pitchFamily="34" charset="-120"/>
              </a:rPr>
              <a:t>(02) 2696-2867</a:t>
            </a:r>
          </a:p>
          <a:p>
            <a:pPr>
              <a:spcBef>
                <a:spcPct val="20000"/>
              </a:spcBef>
            </a:pPr>
            <a:r>
              <a:rPr lang="zh-TW" altLang="en-US" sz="1600" u="sng">
                <a:solidFill>
                  <a:srgbClr val="66FF33"/>
                </a:solidFill>
                <a:latin typeface="微軟正黑體" pitchFamily="34" charset="-120"/>
                <a:ea typeface="微軟正黑體" pitchFamily="34" charset="-120"/>
                <a:hlinkClick r:id="rId3"/>
              </a:rPr>
              <a:t>網址：</a:t>
            </a:r>
            <a:r>
              <a:rPr lang="en-US" altLang="zh-TW" sz="1600">
                <a:solidFill>
                  <a:srgbClr val="66FF33"/>
                </a:solidFill>
                <a:latin typeface="微軟正黑體" pitchFamily="34" charset="-120"/>
                <a:ea typeface="微軟正黑體" pitchFamily="34" charset="-120"/>
                <a:hlinkClick r:id="rId3"/>
              </a:rPr>
              <a:t>www.drmaster.com.tw</a:t>
            </a:r>
            <a:r>
              <a:rPr lang="en-US" altLang="zh-TW" sz="1600">
                <a:solidFill>
                  <a:srgbClr val="66FF33"/>
                </a:solidFill>
                <a:latin typeface="微軟正黑體" pitchFamily="34" charset="-120"/>
                <a:ea typeface="微軟正黑體" pitchFamily="34" charset="-120"/>
              </a:rPr>
              <a:t>       </a:t>
            </a:r>
            <a:r>
              <a:rPr lang="zh-TW" altLang="en-US" sz="1600">
                <a:latin typeface="微軟正黑體" pitchFamily="34" charset="-120"/>
                <a:ea typeface="微軟正黑體" pitchFamily="34" charset="-120"/>
                <a:hlinkClick r:id="rId4"/>
              </a:rPr>
              <a:t>客服信箱：</a:t>
            </a:r>
            <a:r>
              <a:rPr lang="en-US" altLang="zh-TW" sz="1600">
                <a:latin typeface="微軟正黑體" pitchFamily="34" charset="-120"/>
                <a:ea typeface="微軟正黑體" pitchFamily="34" charset="-120"/>
                <a:hlinkClick r:id="rId4"/>
              </a:rPr>
              <a:t>school@drmaster.com.tw</a:t>
            </a:r>
            <a:endParaRPr lang="en-US" altLang="zh-TW" sz="1600">
              <a:latin typeface="微軟正黑體" pitchFamily="34" charset="-120"/>
              <a:ea typeface="微軟正黑體" pitchFamily="34" charset="-120"/>
            </a:endParaRPr>
          </a:p>
          <a:p>
            <a:pPr>
              <a:spcBef>
                <a:spcPct val="20000"/>
              </a:spcBef>
            </a:pPr>
            <a:r>
              <a:rPr lang="zh-TW" altLang="en-US" sz="1600" u="sng">
                <a:latin typeface="微軟正黑體" pitchFamily="34" charset="-120"/>
                <a:ea typeface="微軟正黑體" pitchFamily="34" charset="-120"/>
              </a:rPr>
              <a:t>出書提案信箱 </a:t>
            </a:r>
            <a:r>
              <a:rPr lang="en-US" altLang="zh-TW" sz="1600" u="sng">
                <a:latin typeface="微軟正黑體" pitchFamily="34" charset="-120"/>
                <a:ea typeface="微軟正黑體" pitchFamily="34" charset="-120"/>
              </a:rPr>
              <a:t>schoolbook@drmaster.com.tw</a:t>
            </a:r>
            <a:endParaRPr lang="en-US" altLang="zh-TW" sz="1600">
              <a:latin typeface="微軟正黑體" pitchFamily="34" charset="-120"/>
              <a:ea typeface="微軟正黑體" pitchFamily="34" charset="-120"/>
            </a:endParaRPr>
          </a:p>
        </p:txBody>
      </p:sp>
      <p:pic>
        <p:nvPicPr>
          <p:cNvPr id="7173" name="Picture 7" descr="D:\PPT\Logo\深色直右商標.gif"/>
          <p:cNvPicPr>
            <a:picLocks noChangeAspect="1" noChangeArrowheads="1"/>
          </p:cNvPicPr>
          <p:nvPr/>
        </p:nvPicPr>
        <p:blipFill>
          <a:blip r:embed="rId5" cstate="print"/>
          <a:srcRect/>
          <a:stretch>
            <a:fillRect/>
          </a:stretch>
        </p:blipFill>
        <p:spPr bwMode="auto">
          <a:xfrm>
            <a:off x="7429500" y="6215063"/>
            <a:ext cx="1428750" cy="48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3276600" y="1628775"/>
            <a:ext cx="2386013" cy="647700"/>
          </a:xfrm>
          <a:prstGeom prst="rect">
            <a:avLst/>
          </a:prstGeom>
          <a:noFill/>
          <a:ln>
            <a:miter lim="800000"/>
            <a:headEnd/>
            <a:tailEnd/>
          </a:ln>
        </p:spPr>
        <p:txBody>
          <a:bodyPr/>
          <a:lstStyle/>
          <a:p>
            <a:r>
              <a:rPr lang="zh-TW" altLang="en-US" smtClean="0"/>
              <a:t>風險評估</a:t>
            </a:r>
          </a:p>
        </p:txBody>
      </p:sp>
      <p:sp>
        <p:nvSpPr>
          <p:cNvPr id="14339" name="Rectangle 3"/>
          <p:cNvSpPr>
            <a:spLocks noGrp="1" noChangeArrowheads="1"/>
          </p:cNvSpPr>
          <p:nvPr>
            <p:ph type="body" sz="half" idx="4294967295"/>
          </p:nvPr>
        </p:nvSpPr>
        <p:spPr bwMode="auto">
          <a:xfrm>
            <a:off x="467544" y="2852936"/>
            <a:ext cx="4038600" cy="649288"/>
          </a:xfrm>
          <a:prstGeom prst="rect">
            <a:avLst/>
          </a:prstGeom>
          <a:noFill/>
          <a:ln>
            <a:miter lim="800000"/>
            <a:headEnd/>
            <a:tailEnd/>
          </a:ln>
        </p:spPr>
        <p:txBody>
          <a:bodyPr/>
          <a:lstStyle/>
          <a:p>
            <a:pPr>
              <a:buNone/>
            </a:pPr>
            <a:r>
              <a:rPr lang="zh-TW" altLang="en-US" dirty="0" smtClean="0"/>
              <a:t>定性法 </a:t>
            </a:r>
            <a:r>
              <a:rPr lang="en-US" altLang="zh-TW" dirty="0" smtClean="0"/>
              <a:t>-</a:t>
            </a:r>
            <a:r>
              <a:rPr lang="zh-TW" altLang="en-US" dirty="0" smtClean="0"/>
              <a:t> </a:t>
            </a:r>
            <a:r>
              <a:rPr lang="en-US" altLang="zh-TW" dirty="0" smtClean="0"/>
              <a:t>PI</a:t>
            </a:r>
            <a:r>
              <a:rPr lang="zh-TW" altLang="en-US" dirty="0" smtClean="0"/>
              <a:t>矩陣</a:t>
            </a:r>
          </a:p>
        </p:txBody>
      </p:sp>
      <p:pic>
        <p:nvPicPr>
          <p:cNvPr id="14340" name="圖片 4" descr="ch07-04"/>
          <p:cNvPicPr>
            <a:picLocks noChangeAspect="1" noChangeArrowheads="1"/>
          </p:cNvPicPr>
          <p:nvPr/>
        </p:nvPicPr>
        <p:blipFill>
          <a:blip r:embed="rId3" cstate="print"/>
          <a:srcRect/>
          <a:stretch>
            <a:fillRect/>
          </a:stretch>
        </p:blipFill>
        <p:spPr bwMode="auto">
          <a:xfrm>
            <a:off x="2843213" y="3500438"/>
            <a:ext cx="3673475" cy="309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3276600" y="1628775"/>
            <a:ext cx="2386013" cy="647700"/>
          </a:xfrm>
          <a:prstGeom prst="rect">
            <a:avLst/>
          </a:prstGeom>
          <a:noFill/>
          <a:ln>
            <a:miter lim="800000"/>
            <a:headEnd/>
            <a:tailEnd/>
          </a:ln>
        </p:spPr>
        <p:txBody>
          <a:bodyPr/>
          <a:lstStyle/>
          <a:p>
            <a:r>
              <a:rPr lang="zh-TW" altLang="en-US" smtClean="0"/>
              <a:t>風險評估</a:t>
            </a:r>
          </a:p>
        </p:txBody>
      </p:sp>
      <p:sp>
        <p:nvSpPr>
          <p:cNvPr id="14339" name="Rectangle 3"/>
          <p:cNvSpPr>
            <a:spLocks noGrp="1" noChangeArrowheads="1"/>
          </p:cNvSpPr>
          <p:nvPr>
            <p:ph type="body" sz="half" idx="4294967295"/>
          </p:nvPr>
        </p:nvSpPr>
        <p:spPr bwMode="auto">
          <a:xfrm>
            <a:off x="467544" y="2852936"/>
            <a:ext cx="4038600" cy="649288"/>
          </a:xfrm>
          <a:prstGeom prst="rect">
            <a:avLst/>
          </a:prstGeom>
          <a:noFill/>
          <a:ln>
            <a:miter lim="800000"/>
            <a:headEnd/>
            <a:tailEnd/>
          </a:ln>
        </p:spPr>
        <p:txBody>
          <a:bodyPr/>
          <a:lstStyle/>
          <a:p>
            <a:pPr>
              <a:buNone/>
            </a:pPr>
            <a:r>
              <a:rPr lang="zh-TW" altLang="en-US" dirty="0" smtClean="0"/>
              <a:t>定性法 </a:t>
            </a:r>
            <a:r>
              <a:rPr lang="en-US" altLang="zh-TW" dirty="0" smtClean="0"/>
              <a:t>-</a:t>
            </a:r>
            <a:r>
              <a:rPr lang="zh-TW" altLang="en-US" dirty="0" smtClean="0"/>
              <a:t> </a:t>
            </a:r>
            <a:r>
              <a:rPr lang="en-US" altLang="zh-TW" dirty="0" smtClean="0"/>
              <a:t>PI</a:t>
            </a:r>
            <a:r>
              <a:rPr lang="zh-TW" altLang="en-US" dirty="0" smtClean="0"/>
              <a:t>矩陣</a:t>
            </a:r>
          </a:p>
        </p:txBody>
      </p:sp>
      <p:pic>
        <p:nvPicPr>
          <p:cNvPr id="38914" name="圖片 5"/>
          <p:cNvPicPr>
            <a:picLocks noChangeAspect="1" noChangeArrowheads="1"/>
          </p:cNvPicPr>
          <p:nvPr/>
        </p:nvPicPr>
        <p:blipFill>
          <a:blip r:embed="rId3" cstate="print"/>
          <a:srcRect/>
          <a:stretch>
            <a:fillRect/>
          </a:stretch>
        </p:blipFill>
        <p:spPr bwMode="auto">
          <a:xfrm>
            <a:off x="514022" y="4047310"/>
            <a:ext cx="2977858" cy="1469921"/>
          </a:xfrm>
          <a:prstGeom prst="rect">
            <a:avLst/>
          </a:prstGeom>
          <a:solidFill>
            <a:srgbClr val="FFFFFF"/>
          </a:solidFill>
          <a:ln w="9525">
            <a:noFill/>
            <a:miter lim="800000"/>
            <a:headEnd/>
            <a:tailEnd/>
          </a:ln>
        </p:spPr>
      </p:pic>
      <p:pic>
        <p:nvPicPr>
          <p:cNvPr id="38915" name="圖片 6" descr="ch07-06"/>
          <p:cNvPicPr>
            <a:picLocks noChangeAspect="1" noChangeArrowheads="1"/>
          </p:cNvPicPr>
          <p:nvPr/>
        </p:nvPicPr>
        <p:blipFill>
          <a:blip r:embed="rId4" cstate="print"/>
          <a:srcRect/>
          <a:stretch>
            <a:fillRect/>
          </a:stretch>
        </p:blipFill>
        <p:spPr bwMode="auto">
          <a:xfrm>
            <a:off x="4139952" y="2694858"/>
            <a:ext cx="3600400" cy="39519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bwMode="auto">
          <a:xfrm>
            <a:off x="3276600" y="1628775"/>
            <a:ext cx="2386013" cy="633413"/>
          </a:xfrm>
          <a:prstGeom prst="rect">
            <a:avLst/>
          </a:prstGeom>
          <a:noFill/>
          <a:ln>
            <a:miter lim="800000"/>
            <a:headEnd/>
            <a:tailEnd/>
          </a:ln>
        </p:spPr>
        <p:txBody>
          <a:bodyPr/>
          <a:lstStyle/>
          <a:p>
            <a:r>
              <a:rPr lang="zh-TW" altLang="en-US" smtClean="0"/>
              <a:t>風險評估</a:t>
            </a:r>
          </a:p>
        </p:txBody>
      </p:sp>
      <p:sp>
        <p:nvSpPr>
          <p:cNvPr id="15363" name="Rectangle 3"/>
          <p:cNvSpPr>
            <a:spLocks noGrp="1" noChangeArrowheads="1"/>
          </p:cNvSpPr>
          <p:nvPr>
            <p:ph type="body" sz="half" idx="4294967295"/>
          </p:nvPr>
        </p:nvSpPr>
        <p:spPr bwMode="auto">
          <a:xfrm>
            <a:off x="457200" y="2780928"/>
            <a:ext cx="5626968" cy="649288"/>
          </a:xfrm>
          <a:prstGeom prst="rect">
            <a:avLst/>
          </a:prstGeom>
          <a:noFill/>
          <a:ln>
            <a:miter lim="800000"/>
            <a:headEnd/>
            <a:tailEnd/>
          </a:ln>
        </p:spPr>
        <p:txBody>
          <a:bodyPr/>
          <a:lstStyle/>
          <a:p>
            <a:pPr>
              <a:buNone/>
            </a:pPr>
            <a:r>
              <a:rPr lang="zh-TW" altLang="en-US" dirty="0" smtClean="0"/>
              <a:t>定量</a:t>
            </a:r>
            <a:r>
              <a:rPr lang="zh-TW" altLang="en-US" dirty="0" smtClean="0"/>
              <a:t>法 </a:t>
            </a:r>
            <a:r>
              <a:rPr lang="en-US" altLang="zh-TW" dirty="0" smtClean="0"/>
              <a:t>– </a:t>
            </a:r>
            <a:r>
              <a:rPr lang="zh-TW" altLang="en-US" dirty="0" smtClean="0"/>
              <a:t>期望值貨幣分析</a:t>
            </a:r>
            <a:endParaRPr lang="zh-TW" altLang="en-US" dirty="0" smtClean="0"/>
          </a:p>
        </p:txBody>
      </p:sp>
      <p:pic>
        <p:nvPicPr>
          <p:cNvPr id="15364" name="Picture 6" descr="ch07-07"/>
          <p:cNvPicPr>
            <a:picLocks noGrp="1" noChangeAspect="1" noChangeArrowheads="1"/>
          </p:cNvPicPr>
          <p:nvPr>
            <p:ph sz="half" idx="4294967295"/>
          </p:nvPr>
        </p:nvPicPr>
        <p:blipFill>
          <a:blip r:embed="rId3" cstate="print"/>
          <a:srcRect/>
          <a:stretch>
            <a:fillRect/>
          </a:stretch>
        </p:blipFill>
        <p:spPr bwMode="auto">
          <a:xfrm>
            <a:off x="1861922" y="3573016"/>
            <a:ext cx="6704133" cy="2880320"/>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bwMode="auto">
          <a:xfrm>
            <a:off x="2916238" y="1628775"/>
            <a:ext cx="3035300" cy="633413"/>
          </a:xfrm>
          <a:prstGeom prst="rect">
            <a:avLst/>
          </a:prstGeom>
          <a:noFill/>
          <a:ln>
            <a:miter lim="800000"/>
            <a:headEnd/>
            <a:tailEnd/>
          </a:ln>
        </p:spPr>
        <p:txBody>
          <a:bodyPr/>
          <a:lstStyle/>
          <a:p>
            <a:r>
              <a:rPr lang="zh-TW" altLang="en-US" smtClean="0"/>
              <a:t>風險回應規劃</a:t>
            </a:r>
          </a:p>
        </p:txBody>
      </p:sp>
      <p:pic>
        <p:nvPicPr>
          <p:cNvPr id="16387" name="Picture 5" descr="ch07-08"/>
          <p:cNvPicPr>
            <a:picLocks noGrp="1" noChangeAspect="1" noChangeArrowheads="1"/>
          </p:cNvPicPr>
          <p:nvPr>
            <p:ph idx="4294967295"/>
          </p:nvPr>
        </p:nvPicPr>
        <p:blipFill>
          <a:blip r:embed="rId3" cstate="print"/>
          <a:srcRect/>
          <a:stretch>
            <a:fillRect/>
          </a:stretch>
        </p:blipFill>
        <p:spPr bwMode="auto">
          <a:xfrm>
            <a:off x="2627313" y="2997200"/>
            <a:ext cx="3527425" cy="3482975"/>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2555875" y="1628775"/>
            <a:ext cx="3455988" cy="633413"/>
          </a:xfrm>
          <a:prstGeom prst="rect">
            <a:avLst/>
          </a:prstGeom>
          <a:noFill/>
          <a:ln>
            <a:miter lim="800000"/>
            <a:headEnd/>
            <a:tailEnd/>
          </a:ln>
        </p:spPr>
        <p:txBody>
          <a:bodyPr/>
          <a:lstStyle/>
          <a:p>
            <a:r>
              <a:rPr lang="zh-TW" altLang="en-US" smtClean="0"/>
              <a:t>風險準備金種類</a:t>
            </a:r>
          </a:p>
        </p:txBody>
      </p:sp>
      <p:pic>
        <p:nvPicPr>
          <p:cNvPr id="17411" name="圖片 3" descr="圖7"/>
          <p:cNvPicPr>
            <a:picLocks noChangeAspect="1" noChangeArrowheads="1"/>
          </p:cNvPicPr>
          <p:nvPr/>
        </p:nvPicPr>
        <p:blipFill>
          <a:blip r:embed="rId3" cstate="print"/>
          <a:srcRect/>
          <a:stretch>
            <a:fillRect/>
          </a:stretch>
        </p:blipFill>
        <p:spPr bwMode="auto">
          <a:xfrm>
            <a:off x="971550" y="3141663"/>
            <a:ext cx="7056438" cy="2519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3132138" y="1628775"/>
            <a:ext cx="2736850" cy="647700"/>
          </a:xfrm>
          <a:prstGeom prst="rect">
            <a:avLst/>
          </a:prstGeom>
          <a:noFill/>
          <a:ln>
            <a:miter lim="800000"/>
            <a:headEnd/>
            <a:tailEnd/>
          </a:ln>
        </p:spPr>
        <p:txBody>
          <a:bodyPr/>
          <a:lstStyle/>
          <a:p>
            <a:r>
              <a:rPr lang="zh-TW" altLang="en-US" smtClean="0"/>
              <a:t>風險監控</a:t>
            </a:r>
          </a:p>
        </p:txBody>
      </p:sp>
      <p:sp>
        <p:nvSpPr>
          <p:cNvPr id="18435"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r>
              <a:rPr lang="zh-TW" altLang="en-US" sz="2800" dirty="0" smtClean="0"/>
              <a:t>定期審視專案風險登錄表與風險因應計畫，看看是否有哪些風險該刪除，哪些風險該新增。</a:t>
            </a:r>
          </a:p>
          <a:p>
            <a:r>
              <a:rPr lang="zh-TW" altLang="en-US" sz="2800" dirty="0" smtClean="0"/>
              <a:t>每當執行一項應變因應計畫時，也需要很快速的審查看看，是否有因此而增加了新的風險，或是執行完因應計畫後，還有殘留的風險事件存在。</a:t>
            </a:r>
          </a:p>
          <a:p>
            <a:r>
              <a:rPr lang="zh-TW" altLang="en-US" sz="2800" dirty="0" smtClean="0"/>
              <a:t>監控風險觸動點，一旦發覺觸動點被啟動，立刻執行相關應變因應計畫。</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內容版面配置區 1"/>
          <p:cNvSpPr>
            <a:spLocks noGrp="1"/>
          </p:cNvSpPr>
          <p:nvPr>
            <p:ph idx="1"/>
          </p:nvPr>
        </p:nvSpPr>
        <p:spPr bwMode="auto">
          <a:xfrm>
            <a:off x="285750" y="1143000"/>
            <a:ext cx="8643938" cy="5429250"/>
          </a:xfrm>
          <a:noFill/>
          <a:ln>
            <a:miter lim="800000"/>
            <a:headEnd/>
            <a:tailEnd/>
          </a:ln>
        </p:spPr>
        <p:txBody>
          <a:bodyPr vert="horz" wrap="square" lIns="91440" tIns="45720" rIns="91440" bIns="45720" numCol="1" anchor="ctr" anchorCtr="0" compatLnSpc="1">
            <a:prstTxWarp prst="textNoShape">
              <a:avLst/>
            </a:prstTxWarp>
          </a:bodyPr>
          <a:lstStyle/>
          <a:p>
            <a:pPr algn="ctr" eaLnBrk="1" hangingPunct="1">
              <a:buFontTx/>
              <a:buNone/>
            </a:pPr>
            <a:r>
              <a:rPr lang="en-US" altLang="zh-TW" sz="7200" smtClean="0">
                <a:cs typeface="Arial" charset="0"/>
              </a:rPr>
              <a:t>Q&amp;A</a:t>
            </a:r>
            <a:r>
              <a:rPr lang="zh-TW" altLang="en-US" sz="7200" smtClean="0">
                <a:cs typeface="Arial" charset="0"/>
              </a:rPr>
              <a:t>討論時間</a:t>
            </a:r>
          </a:p>
        </p:txBody>
      </p:sp>
      <p:sp>
        <p:nvSpPr>
          <p:cNvPr id="19459" name="標題 2"/>
          <p:cNvSpPr>
            <a:spLocks noGrp="1"/>
          </p:cNvSpPr>
          <p:nvPr>
            <p:ph type="title"/>
          </p:nvPr>
        </p:nvSpPr>
        <p:spPr>
          <a:xfrm>
            <a:off x="107950" y="260350"/>
            <a:ext cx="7678738" cy="766763"/>
          </a:xfrm>
          <a:noFill/>
        </p:spPr>
        <p:txBody>
          <a:bodyPr vert="horz" wrap="square" lIns="91440" tIns="45720" rIns="91440" bIns="45720" numCol="1" anchor="t" anchorCtr="0" compatLnSpc="1">
            <a:prstTxWarp prst="textNoShape">
              <a:avLst/>
            </a:prstTxWarp>
          </a:bodyPr>
          <a:lstStyle/>
          <a:p>
            <a:pPr eaLnBrk="1" hangingPunct="1"/>
            <a:r>
              <a:rPr lang="zh-TW" altLang="en-US" smtClean="0">
                <a:solidFill>
                  <a:srgbClr val="FFFF00"/>
                </a:solidFill>
                <a:cs typeface="Arial" charset="0"/>
              </a:rPr>
              <a:t>本章結束</a:t>
            </a:r>
          </a:p>
        </p:txBody>
      </p:sp>
      <p:pic>
        <p:nvPicPr>
          <p:cNvPr id="19460" name="Picture 3" descr="C:\Users\axel\Desktop\Drmaster\pic\WebIcons1_by_KenSaunders\PNG_128x128\Back.png">
            <a:hlinkClick r:id="" action="ppaction://hlinkshowjump?jump=previousslide" tooltip="前一頁"/>
          </p:cNvPr>
          <p:cNvPicPr>
            <a:picLocks noChangeAspect="1" noChangeArrowheads="1"/>
          </p:cNvPicPr>
          <p:nvPr/>
        </p:nvPicPr>
        <p:blipFill>
          <a:blip r:embed="rId3" cstate="print"/>
          <a:srcRect/>
          <a:stretch>
            <a:fillRect/>
          </a:stretch>
        </p:blipFill>
        <p:spPr bwMode="auto">
          <a:xfrm>
            <a:off x="8356600" y="642938"/>
            <a:ext cx="287338" cy="287337"/>
          </a:xfrm>
          <a:prstGeom prst="rect">
            <a:avLst/>
          </a:prstGeom>
          <a:noFill/>
          <a:ln w="9525">
            <a:noFill/>
            <a:miter lim="800000"/>
            <a:headEnd/>
            <a:tailEnd/>
          </a:ln>
        </p:spPr>
      </p:pic>
      <p:pic>
        <p:nvPicPr>
          <p:cNvPr id="19461" name="Picture 14" descr="C:\Users\axel\Desktop\Drmaster\pic\WebIcons1_by_KenSaunders\PNG_128x128\Forward.png">
            <a:hlinkClick r:id="" action="ppaction://hlinkshowjump?jump=nextslide" tooltip="下一頁"/>
          </p:cNvPr>
          <p:cNvPicPr>
            <a:picLocks noChangeAspect="1" noChangeArrowheads="1"/>
          </p:cNvPicPr>
          <p:nvPr/>
        </p:nvPicPr>
        <p:blipFill>
          <a:blip r:embed="rId4" cstate="print"/>
          <a:srcRect/>
          <a:stretch>
            <a:fillRect/>
          </a:stretch>
        </p:blipFill>
        <p:spPr bwMode="auto">
          <a:xfrm>
            <a:off x="8642350" y="642938"/>
            <a:ext cx="287338" cy="287337"/>
          </a:xfrm>
          <a:prstGeom prst="rect">
            <a:avLst/>
          </a:prstGeom>
          <a:noFill/>
          <a:ln w="9525">
            <a:noFill/>
            <a:miter lim="800000"/>
            <a:headEnd/>
            <a:tailEnd/>
          </a:ln>
        </p:spPr>
      </p:pic>
      <p:pic>
        <p:nvPicPr>
          <p:cNvPr id="19462" name="Picture 19" descr="C:\Users\axel\Desktop\Drmaster\pic\WebIcons1_by_KenSaunders\PNG_128x128\Home.png">
            <a:hlinkClick r:id="rId5" action="ppaction://hlinksldjump" tooltip="回大綱"/>
          </p:cNvPr>
          <p:cNvPicPr>
            <a:picLocks noChangeAspect="1" noChangeArrowheads="1"/>
          </p:cNvPicPr>
          <p:nvPr/>
        </p:nvPicPr>
        <p:blipFill>
          <a:blip r:embed="rId6" cstate="print"/>
          <a:srcRect/>
          <a:stretch>
            <a:fillRect/>
          </a:stretch>
        </p:blipFill>
        <p:spPr bwMode="auto">
          <a:xfrm>
            <a:off x="8070850" y="642938"/>
            <a:ext cx="287338" cy="287337"/>
          </a:xfrm>
          <a:prstGeom prst="rect">
            <a:avLst/>
          </a:prstGeom>
          <a:noFill/>
          <a:ln w="9525">
            <a:noFill/>
            <a:miter lim="800000"/>
            <a:headEnd/>
            <a:tailEnd/>
          </a:ln>
        </p:spPr>
      </p:pic>
      <p:pic>
        <p:nvPicPr>
          <p:cNvPr id="19463" name="Picture 20" descr="C:\Users\axel\Desktop\Drmaster\pic\WebIcons1_by_KenSaunders\PNG_128x128\Info.png">
            <a:hlinkClick r:id="" action="ppaction://hlinkshowjump?jump=endshow"/>
          </p:cNvPr>
          <p:cNvPicPr>
            <a:picLocks noChangeAspect="1" noChangeArrowheads="1"/>
          </p:cNvPicPr>
          <p:nvPr/>
        </p:nvPicPr>
        <p:blipFill>
          <a:blip r:embed="rId7" cstate="print"/>
          <a:srcRect/>
          <a:stretch>
            <a:fillRect/>
          </a:stretch>
        </p:blipFill>
        <p:spPr bwMode="auto">
          <a:xfrm>
            <a:off x="7785100" y="642938"/>
            <a:ext cx="287338" cy="28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43375" y="3001963"/>
            <a:ext cx="4500563" cy="641350"/>
          </a:xfrm>
          <a:prstGeom prst="rect">
            <a:avLst/>
          </a:prstGeom>
          <a:noFill/>
        </p:spPr>
        <p:txBody>
          <a:bodyPr anchor="ctr">
            <a:spAutoFit/>
          </a:bodyPr>
          <a:lstStyle/>
          <a:p>
            <a:pPr latinLnBrk="1">
              <a:defRPr/>
            </a:pPr>
            <a:r>
              <a:rPr lang="zh-TW" altLang="en-US" sz="36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請老師填入姓名主講</a:t>
            </a:r>
            <a:endParaRPr lang="en-US" altLang="zh-TW" sz="20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49" name="矩形 48"/>
          <p:cNvSpPr/>
          <p:nvPr/>
        </p:nvSpPr>
        <p:spPr>
          <a:xfrm>
            <a:off x="5072063" y="6072188"/>
            <a:ext cx="3214687" cy="519112"/>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2800" smtClean="0">
                <a:solidFill>
                  <a:srgbClr val="E46C0A"/>
                </a:solidFill>
                <a:effectLst>
                  <a:outerShdw blurRad="38100" dist="38100" dir="2700000" algn="tl">
                    <a:srgbClr val="000000"/>
                  </a:outerShdw>
                </a:effectLst>
                <a:latin typeface="標楷體" pitchFamily="65" charset="-120"/>
                <a:ea typeface="標楷體" pitchFamily="65" charset="-120"/>
                <a:cs typeface="Times New Roman" pitchFamily="18" charset="0"/>
              </a:rPr>
              <a:t>博碩文化出版發行</a:t>
            </a:r>
            <a:endParaRPr lang="zh-TW" altLang="en-US" sz="2800" smtClean="0">
              <a:solidFill>
                <a:srgbClr val="E46C0A"/>
              </a:solidFill>
              <a:ea typeface="標楷體" pitchFamily="65" charset="-120"/>
              <a:cs typeface="Times New Roman" pitchFamily="18" charset="0"/>
            </a:endParaRPr>
          </a:p>
        </p:txBody>
      </p:sp>
      <p:pic>
        <p:nvPicPr>
          <p:cNvPr id="8196" name="圖片 11" descr="NEW封面商標黑色01 [轉換].tif"/>
          <p:cNvPicPr>
            <a:picLocks noChangeAspect="1"/>
          </p:cNvPicPr>
          <p:nvPr/>
        </p:nvPicPr>
        <p:blipFill>
          <a:blip r:embed="rId3" cstate="print"/>
          <a:srcRect/>
          <a:stretch>
            <a:fillRect/>
          </a:stretch>
        </p:blipFill>
        <p:spPr bwMode="auto">
          <a:xfrm>
            <a:off x="8358188" y="6072188"/>
            <a:ext cx="469900" cy="576262"/>
          </a:xfrm>
          <a:prstGeom prst="rect">
            <a:avLst/>
          </a:prstGeom>
          <a:noFill/>
          <a:ln w="9525">
            <a:noFill/>
            <a:miter lim="800000"/>
            <a:headEnd/>
            <a:tailEnd/>
          </a:ln>
        </p:spPr>
      </p:pic>
      <p:sp>
        <p:nvSpPr>
          <p:cNvPr id="51" name="矩形 50"/>
          <p:cNvSpPr>
            <a:spLocks noChangeArrowheads="1"/>
          </p:cNvSpPr>
          <p:nvPr/>
        </p:nvSpPr>
        <p:spPr bwMode="auto">
          <a:xfrm>
            <a:off x="4000500" y="4214813"/>
            <a:ext cx="445928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課本：</a:t>
            </a:r>
          </a:p>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學會專案管理的</a:t>
            </a:r>
            <a:r>
              <a:rPr lang="en-US" altLang="zh-TW"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12</a:t>
            </a: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堂課</a:t>
            </a:r>
            <a:endParaRPr lang="zh-TW" altLang="en-US" sz="3200" dirty="0" smtClean="0">
              <a:ea typeface="標楷體" pitchFamily="65" charset="-120"/>
              <a:cs typeface="Times New Roman" pitchFamily="18" charset="0"/>
            </a:endParaRPr>
          </a:p>
        </p:txBody>
      </p:sp>
      <p:sp>
        <p:nvSpPr>
          <p:cNvPr id="52" name="矩形 51"/>
          <p:cNvSpPr/>
          <p:nvPr/>
        </p:nvSpPr>
        <p:spPr>
          <a:xfrm>
            <a:off x="4572000" y="1714500"/>
            <a:ext cx="3286125" cy="9144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latinLnBrk="1" hangingPunct="1">
              <a:defRPr/>
            </a:pPr>
            <a:r>
              <a:rPr lang="zh-TW" altLang="en-US"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專案管理</a:t>
            </a:r>
            <a:endParaRPr lang="en-US" altLang="zh-TW"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pic>
        <p:nvPicPr>
          <p:cNvPr id="8" name="圖片 7" descr="正面.jpg"/>
          <p:cNvPicPr>
            <a:picLocks noChangeAspect="1"/>
          </p:cNvPicPr>
          <p:nvPr/>
        </p:nvPicPr>
        <p:blipFill>
          <a:blip r:embed="rId4" cstate="print"/>
          <a:stretch>
            <a:fillRect/>
          </a:stretch>
        </p:blipFill>
        <p:spPr>
          <a:xfrm>
            <a:off x="467544" y="1484784"/>
            <a:ext cx="2448272" cy="33634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375" y="785813"/>
            <a:ext cx="7786688" cy="7620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zh-TW" altLang="en-US" sz="4400" smtClean="0">
                <a:solidFill>
                  <a:srgbClr val="F8F8F8"/>
                </a:solidFill>
                <a:effectLst>
                  <a:outerShdw blurRad="38100" dist="38100" dir="2700000" algn="tl">
                    <a:srgbClr val="C0C0C0"/>
                  </a:outerShdw>
                </a:effectLst>
                <a:latin typeface="標楷體" pitchFamily="65" charset="-120"/>
                <a:ea typeface="標楷體" pitchFamily="65" charset="-120"/>
              </a:rPr>
              <a:t>第七章 風險控管</a:t>
            </a:r>
            <a:endParaRPr lang="zh-TW" altLang="en-US" sz="4400" smtClean="0">
              <a:latin typeface="標楷體" pitchFamily="65" charset="-120"/>
              <a:ea typeface="標楷體" pitchFamily="65" charset="-120"/>
            </a:endParaRPr>
          </a:p>
        </p:txBody>
      </p:sp>
      <p:sp>
        <p:nvSpPr>
          <p:cNvPr id="9219" name="文字方塊 4"/>
          <p:cNvSpPr txBox="1">
            <a:spLocks noChangeArrowheads="1"/>
          </p:cNvSpPr>
          <p:nvPr/>
        </p:nvSpPr>
        <p:spPr bwMode="auto">
          <a:xfrm>
            <a:off x="214313" y="3929063"/>
            <a:ext cx="8715375" cy="944562"/>
          </a:xfrm>
          <a:prstGeom prst="rect">
            <a:avLst/>
          </a:prstGeom>
          <a:noFill/>
          <a:ln w="9525">
            <a:noFill/>
            <a:miter lim="800000"/>
            <a:headEnd/>
            <a:tailEnd/>
          </a:ln>
        </p:spPr>
        <p:txBody>
          <a:bodyPr>
            <a:spAutoFit/>
          </a:bodyPr>
          <a:lstStyle/>
          <a:p>
            <a:pPr latinLnBrk="1"/>
            <a:r>
              <a:rPr kumimoji="0" lang="zh-TW" altLang="en-US" sz="3200" dirty="0">
                <a:solidFill>
                  <a:srgbClr val="FFFF00"/>
                </a:solidFill>
                <a:latin typeface="標楷體" pitchFamily="65" charset="-120"/>
                <a:ea typeface="標楷體" pitchFamily="65" charset="-120"/>
              </a:rPr>
              <a:t>課前指引</a:t>
            </a:r>
          </a:p>
          <a:p>
            <a:r>
              <a:rPr lang="zh-TW" altLang="en-US" sz="2400" dirty="0">
                <a:ea typeface="標楷體" pitchFamily="65" charset="-120"/>
              </a:rPr>
              <a:t>針對專案風險，說明如何管理能讓專案風險降至最低。</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43375" y="3001963"/>
            <a:ext cx="4500563" cy="641350"/>
          </a:xfrm>
          <a:prstGeom prst="rect">
            <a:avLst/>
          </a:prstGeom>
          <a:noFill/>
        </p:spPr>
        <p:txBody>
          <a:bodyPr anchor="ctr">
            <a:spAutoFit/>
          </a:bodyPr>
          <a:lstStyle/>
          <a:p>
            <a:pPr latinLnBrk="1">
              <a:defRPr/>
            </a:pPr>
            <a:r>
              <a:rPr lang="zh-TW" altLang="en-US" sz="36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請老師填入姓名主講</a:t>
            </a:r>
            <a:endParaRPr lang="en-US" altLang="zh-TW" sz="20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49" name="矩形 48"/>
          <p:cNvSpPr/>
          <p:nvPr/>
        </p:nvSpPr>
        <p:spPr>
          <a:xfrm>
            <a:off x="5072063" y="6072188"/>
            <a:ext cx="3214687" cy="519112"/>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2800" smtClean="0">
                <a:solidFill>
                  <a:srgbClr val="E46C0A"/>
                </a:solidFill>
                <a:effectLst>
                  <a:outerShdw blurRad="38100" dist="38100" dir="2700000" algn="tl">
                    <a:srgbClr val="000000"/>
                  </a:outerShdw>
                </a:effectLst>
                <a:latin typeface="標楷體" pitchFamily="65" charset="-120"/>
                <a:ea typeface="標楷體" pitchFamily="65" charset="-120"/>
                <a:cs typeface="Times New Roman" pitchFamily="18" charset="0"/>
              </a:rPr>
              <a:t>博碩文化出版發行</a:t>
            </a:r>
            <a:endParaRPr lang="zh-TW" altLang="en-US" sz="2800" smtClean="0">
              <a:solidFill>
                <a:srgbClr val="E46C0A"/>
              </a:solidFill>
              <a:ea typeface="標楷體" pitchFamily="65" charset="-120"/>
              <a:cs typeface="Times New Roman" pitchFamily="18" charset="0"/>
            </a:endParaRPr>
          </a:p>
        </p:txBody>
      </p:sp>
      <p:pic>
        <p:nvPicPr>
          <p:cNvPr id="8196" name="圖片 11" descr="NEW封面商標黑色01 [轉換].tif"/>
          <p:cNvPicPr>
            <a:picLocks noChangeAspect="1"/>
          </p:cNvPicPr>
          <p:nvPr/>
        </p:nvPicPr>
        <p:blipFill>
          <a:blip r:embed="rId3" cstate="print"/>
          <a:srcRect/>
          <a:stretch>
            <a:fillRect/>
          </a:stretch>
        </p:blipFill>
        <p:spPr bwMode="auto">
          <a:xfrm>
            <a:off x="8358188" y="6072188"/>
            <a:ext cx="469900" cy="576262"/>
          </a:xfrm>
          <a:prstGeom prst="rect">
            <a:avLst/>
          </a:prstGeom>
          <a:noFill/>
          <a:ln w="9525">
            <a:noFill/>
            <a:miter lim="800000"/>
            <a:headEnd/>
            <a:tailEnd/>
          </a:ln>
        </p:spPr>
      </p:pic>
      <p:sp>
        <p:nvSpPr>
          <p:cNvPr id="51" name="矩形 50"/>
          <p:cNvSpPr>
            <a:spLocks noChangeArrowheads="1"/>
          </p:cNvSpPr>
          <p:nvPr/>
        </p:nvSpPr>
        <p:spPr bwMode="auto">
          <a:xfrm>
            <a:off x="4000500" y="4214813"/>
            <a:ext cx="445928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課本：</a:t>
            </a:r>
          </a:p>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學會專案管理的</a:t>
            </a:r>
            <a:r>
              <a:rPr lang="en-US" altLang="zh-TW"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12</a:t>
            </a: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堂課</a:t>
            </a:r>
            <a:endParaRPr lang="zh-TW" altLang="en-US" sz="3200" dirty="0" smtClean="0">
              <a:ea typeface="標楷體" pitchFamily="65" charset="-120"/>
              <a:cs typeface="Times New Roman" pitchFamily="18" charset="0"/>
            </a:endParaRPr>
          </a:p>
        </p:txBody>
      </p:sp>
      <p:sp>
        <p:nvSpPr>
          <p:cNvPr id="52" name="矩形 51"/>
          <p:cNvSpPr/>
          <p:nvPr/>
        </p:nvSpPr>
        <p:spPr>
          <a:xfrm>
            <a:off x="4572000" y="1714500"/>
            <a:ext cx="3286125" cy="9144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latinLnBrk="1" hangingPunct="1">
              <a:defRPr/>
            </a:pPr>
            <a:r>
              <a:rPr lang="zh-TW" altLang="en-US"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專案管理</a:t>
            </a:r>
            <a:endParaRPr lang="en-US" altLang="zh-TW"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pic>
        <p:nvPicPr>
          <p:cNvPr id="8" name="圖片 7" descr="正面.jpg"/>
          <p:cNvPicPr>
            <a:picLocks noChangeAspect="1"/>
          </p:cNvPicPr>
          <p:nvPr/>
        </p:nvPicPr>
        <p:blipFill>
          <a:blip r:embed="rId4" cstate="print"/>
          <a:stretch>
            <a:fillRect/>
          </a:stretch>
        </p:blipFill>
        <p:spPr>
          <a:xfrm>
            <a:off x="467544" y="1484784"/>
            <a:ext cx="2448272" cy="336343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字方塊 37"/>
          <p:cNvSpPr txBox="1">
            <a:spLocks noChangeArrowheads="1"/>
          </p:cNvSpPr>
          <p:nvPr/>
        </p:nvSpPr>
        <p:spPr bwMode="auto">
          <a:xfrm>
            <a:off x="2714625" y="1643063"/>
            <a:ext cx="3357563" cy="762000"/>
          </a:xfrm>
          <a:prstGeom prst="rect">
            <a:avLst/>
          </a:prstGeom>
          <a:noFill/>
          <a:ln w="9525">
            <a:noFill/>
            <a:miter lim="800000"/>
            <a:headEnd/>
            <a:tailEnd/>
          </a:ln>
        </p:spPr>
        <p:txBody>
          <a:bodyPr>
            <a:spAutoFit/>
          </a:bodyPr>
          <a:lstStyle/>
          <a:p>
            <a:pPr algn="ctr">
              <a:defRPr/>
            </a:pPr>
            <a:r>
              <a:rPr kumimoji="0" lang="zh-TW" altLang="en-US" sz="4400"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章節大綱</a:t>
            </a:r>
          </a:p>
        </p:txBody>
      </p:sp>
      <p:sp>
        <p:nvSpPr>
          <p:cNvPr id="12" name="圓角矩形 11">
            <a:hlinkClick r:id="rId3" action="ppaction://hlinksldjump"/>
          </p:cNvPr>
          <p:cNvSpPr/>
          <p:nvPr/>
        </p:nvSpPr>
        <p:spPr bwMode="auto">
          <a:xfrm>
            <a:off x="428596" y="285749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7-1</a:t>
            </a:r>
            <a:r>
              <a:rPr lang="zh-TW" altLang="en-US" sz="2000" smtClean="0">
                <a:solidFill>
                  <a:schemeClr val="bg1"/>
                </a:solidFill>
                <a:latin typeface="Times New Roman" pitchFamily="18" charset="0"/>
                <a:ea typeface="標楷體" pitchFamily="65" charset="-120"/>
                <a:cs typeface="Times New Roman" pitchFamily="18" charset="0"/>
              </a:rPr>
              <a:t> 專案風險 </a:t>
            </a:r>
            <a:endParaRPr lang="ko-KR" altLang="en-US" sz="2000" smtClean="0">
              <a:solidFill>
                <a:schemeClr val="bg1"/>
              </a:solidFill>
              <a:latin typeface="Times New Roman" pitchFamily="18" charset="0"/>
              <a:ea typeface="標楷體" pitchFamily="65" charset="-120"/>
              <a:cs typeface="Times New Roman" pitchFamily="18" charset="0"/>
            </a:endParaRPr>
          </a:p>
        </p:txBody>
      </p:sp>
      <p:sp>
        <p:nvSpPr>
          <p:cNvPr id="13" name="圓角矩形 12">
            <a:hlinkClick r:id="rId4" action="ppaction://hlinksldjump"/>
          </p:cNvPr>
          <p:cNvSpPr/>
          <p:nvPr/>
        </p:nvSpPr>
        <p:spPr bwMode="auto">
          <a:xfrm>
            <a:off x="428596" y="3536951"/>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7-2</a:t>
            </a:r>
            <a:r>
              <a:rPr lang="zh-TW" altLang="en-US" sz="2000" smtClean="0">
                <a:solidFill>
                  <a:schemeClr val="bg1"/>
                </a:solidFill>
                <a:latin typeface="Times New Roman" pitchFamily="18" charset="0"/>
                <a:ea typeface="標楷體" pitchFamily="65" charset="-120"/>
                <a:cs typeface="Times New Roman" pitchFamily="18" charset="0"/>
              </a:rPr>
              <a:t> 風險識別</a:t>
            </a:r>
          </a:p>
        </p:txBody>
      </p:sp>
      <p:sp>
        <p:nvSpPr>
          <p:cNvPr id="15" name="圓角矩形 14">
            <a:hlinkClick r:id="rId5" action="ppaction://hlinksldjump"/>
          </p:cNvPr>
          <p:cNvSpPr/>
          <p:nvPr/>
        </p:nvSpPr>
        <p:spPr bwMode="auto">
          <a:xfrm>
            <a:off x="428596" y="4187831"/>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7-3 </a:t>
            </a:r>
            <a:r>
              <a:rPr lang="zh-TW" altLang="en-US" sz="2000" smtClean="0">
                <a:solidFill>
                  <a:schemeClr val="bg1"/>
                </a:solidFill>
                <a:latin typeface="Times New Roman" pitchFamily="18" charset="0"/>
                <a:ea typeface="標楷體" pitchFamily="65" charset="-120"/>
                <a:cs typeface="Times New Roman" pitchFamily="18" charset="0"/>
              </a:rPr>
              <a:t>風險評估</a:t>
            </a:r>
          </a:p>
        </p:txBody>
      </p:sp>
      <p:sp>
        <p:nvSpPr>
          <p:cNvPr id="18" name="圓角矩形 17">
            <a:hlinkClick r:id="rId6" action="ppaction://hlinksldjump"/>
          </p:cNvPr>
          <p:cNvSpPr/>
          <p:nvPr/>
        </p:nvSpPr>
        <p:spPr bwMode="auto">
          <a:xfrm>
            <a:off x="4706939" y="281940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7-4 </a:t>
            </a:r>
            <a:r>
              <a:rPr lang="zh-TW" altLang="en-US" sz="2000" smtClean="0">
                <a:solidFill>
                  <a:schemeClr val="bg1"/>
                </a:solidFill>
                <a:latin typeface="Times New Roman" pitchFamily="18" charset="0"/>
                <a:ea typeface="標楷體" pitchFamily="65" charset="-120"/>
                <a:cs typeface="Times New Roman" pitchFamily="18" charset="0"/>
              </a:rPr>
              <a:t>風險回應規劃</a:t>
            </a:r>
            <a:endParaRPr lang="zh-TW" altLang="en-US" sz="1400" smtClean="0">
              <a:solidFill>
                <a:schemeClr val="bg1"/>
              </a:solidFill>
              <a:latin typeface="Times New Roman" pitchFamily="18" charset="0"/>
              <a:ea typeface="標楷體" pitchFamily="65" charset="-120"/>
              <a:cs typeface="Times New Roman" pitchFamily="18" charset="0"/>
            </a:endParaRPr>
          </a:p>
        </p:txBody>
      </p:sp>
      <p:sp>
        <p:nvSpPr>
          <p:cNvPr id="19" name="圓角矩形 18">
            <a:hlinkClick r:id="rId7" action="ppaction://hlinksldjump"/>
          </p:cNvPr>
          <p:cNvSpPr/>
          <p:nvPr/>
        </p:nvSpPr>
        <p:spPr bwMode="auto">
          <a:xfrm>
            <a:off x="4714876" y="3538549"/>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7-5 </a:t>
            </a:r>
            <a:r>
              <a:rPr lang="zh-TW" altLang="en-US" sz="2000" smtClean="0">
                <a:solidFill>
                  <a:schemeClr val="bg1"/>
                </a:solidFill>
                <a:latin typeface="Times New Roman" pitchFamily="18" charset="0"/>
                <a:ea typeface="標楷體" pitchFamily="65" charset="-120"/>
                <a:cs typeface="Times New Roman" pitchFamily="18" charset="0"/>
              </a:rPr>
              <a:t>風險監控</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132138" y="1557338"/>
            <a:ext cx="2592387" cy="647700"/>
          </a:xfrm>
          <a:prstGeom prst="rect">
            <a:avLst/>
          </a:prstGeom>
          <a:noFill/>
          <a:ln>
            <a:miter lim="800000"/>
            <a:headEnd/>
            <a:tailEnd/>
          </a:ln>
        </p:spPr>
        <p:txBody>
          <a:bodyPr/>
          <a:lstStyle/>
          <a:p>
            <a:r>
              <a:rPr lang="zh-TW" altLang="en-US" smtClean="0"/>
              <a:t>專案風險</a:t>
            </a:r>
            <a:r>
              <a:rPr kumimoji="1" lang="zh-TW" altLang="en-US" smtClean="0"/>
              <a:t> </a:t>
            </a:r>
          </a:p>
        </p:txBody>
      </p:sp>
      <p:sp>
        <p:nvSpPr>
          <p:cNvPr id="4" name="矩形 3"/>
          <p:cNvSpPr/>
          <p:nvPr/>
        </p:nvSpPr>
        <p:spPr>
          <a:xfrm>
            <a:off x="827584" y="2780928"/>
            <a:ext cx="7416824" cy="2985433"/>
          </a:xfrm>
          <a:prstGeom prst="rect">
            <a:avLst/>
          </a:prstGeom>
        </p:spPr>
        <p:txBody>
          <a:bodyPr wrap="square">
            <a:spAutoFit/>
          </a:bodyPr>
          <a:lstStyle/>
          <a:p>
            <a:r>
              <a:rPr lang="zh-TW" altLang="zh-TW" sz="3200" dirty="0" smtClean="0"/>
              <a:t>專案風險是有可能會發生，也有可能不會發生的事件。然而，一旦發生了，對專案目標會就有正面或是負面的影響</a:t>
            </a:r>
            <a:r>
              <a:rPr lang="zh-TW" altLang="zh-TW" sz="3200" dirty="0" smtClean="0"/>
              <a:t>。</a:t>
            </a:r>
            <a:endParaRPr lang="en-US" altLang="zh-TW" sz="3200" dirty="0" smtClean="0"/>
          </a:p>
          <a:p>
            <a:endParaRPr lang="en-US" altLang="zh-TW" sz="3200" dirty="0" smtClean="0"/>
          </a:p>
          <a:p>
            <a:pPr lvl="1">
              <a:buFont typeface="Arial" pitchFamily="34" charset="0"/>
              <a:buChar char="•"/>
            </a:pPr>
            <a:r>
              <a:rPr lang="en-US" altLang="zh-TW" sz="2000" dirty="0" smtClean="0"/>
              <a:t> </a:t>
            </a:r>
            <a:r>
              <a:rPr lang="zh-TW" altLang="zh-TW" sz="2000" dirty="0" smtClean="0"/>
              <a:t>它</a:t>
            </a:r>
            <a:r>
              <a:rPr lang="zh-TW" altLang="zh-TW" sz="2000" dirty="0" smtClean="0"/>
              <a:t>有不確定</a:t>
            </a:r>
            <a:r>
              <a:rPr lang="zh-TW" altLang="zh-TW" sz="2000" dirty="0" smtClean="0"/>
              <a:t>性</a:t>
            </a:r>
            <a:endParaRPr lang="en-US" altLang="zh-TW" sz="2000" dirty="0" smtClean="0"/>
          </a:p>
          <a:p>
            <a:pPr lvl="1">
              <a:buFont typeface="Arial" pitchFamily="34" charset="0"/>
              <a:buChar char="•"/>
            </a:pPr>
            <a:r>
              <a:rPr lang="en-US" altLang="zh-TW" sz="2000" dirty="0" smtClean="0"/>
              <a:t> </a:t>
            </a:r>
            <a:r>
              <a:rPr lang="zh-TW" altLang="zh-TW" sz="2000" dirty="0" smtClean="0"/>
              <a:t>它</a:t>
            </a:r>
            <a:r>
              <a:rPr lang="zh-TW" altLang="zh-TW" sz="2000" dirty="0" smtClean="0"/>
              <a:t>需要對專案目標有</a:t>
            </a:r>
            <a:r>
              <a:rPr lang="zh-TW" altLang="zh-TW" sz="2000" dirty="0" smtClean="0"/>
              <a:t>影響</a:t>
            </a:r>
            <a:endParaRPr lang="en-US" altLang="zh-TW" sz="2000" dirty="0" smtClean="0"/>
          </a:p>
          <a:p>
            <a:pPr lvl="1">
              <a:buFont typeface="Arial" pitchFamily="34" charset="0"/>
              <a:buChar char="•"/>
            </a:pPr>
            <a:r>
              <a:rPr lang="en-US" altLang="zh-TW" sz="2000" dirty="0" smtClean="0"/>
              <a:t> </a:t>
            </a:r>
            <a:r>
              <a:rPr lang="zh-TW" altLang="zh-TW" sz="2000" dirty="0" smtClean="0"/>
              <a:t>它有</a:t>
            </a:r>
            <a:r>
              <a:rPr lang="zh-TW" altLang="zh-TW" sz="2000" dirty="0" smtClean="0"/>
              <a:t>正面與負面的</a:t>
            </a:r>
            <a:r>
              <a:rPr lang="zh-TW" altLang="zh-TW" sz="2000" dirty="0" smtClean="0"/>
              <a:t>影響</a:t>
            </a:r>
            <a:endParaRPr lang="zh-TW" alt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132138" y="1557338"/>
            <a:ext cx="2592387" cy="647700"/>
          </a:xfrm>
          <a:prstGeom prst="rect">
            <a:avLst/>
          </a:prstGeom>
          <a:noFill/>
          <a:ln>
            <a:miter lim="800000"/>
            <a:headEnd/>
            <a:tailEnd/>
          </a:ln>
        </p:spPr>
        <p:txBody>
          <a:bodyPr/>
          <a:lstStyle/>
          <a:p>
            <a:r>
              <a:rPr lang="zh-TW" altLang="en-US" smtClean="0"/>
              <a:t>專案風險</a:t>
            </a:r>
            <a:r>
              <a:rPr kumimoji="1" lang="zh-TW" altLang="en-US" smtClean="0"/>
              <a:t> </a:t>
            </a:r>
          </a:p>
        </p:txBody>
      </p:sp>
      <p:pic>
        <p:nvPicPr>
          <p:cNvPr id="11267" name="Picture 5" descr="ch07-01"/>
          <p:cNvPicPr>
            <a:picLocks noGrp="1" noChangeAspect="1" noChangeArrowheads="1"/>
          </p:cNvPicPr>
          <p:nvPr>
            <p:ph idx="4294967295"/>
          </p:nvPr>
        </p:nvPicPr>
        <p:blipFill>
          <a:blip r:embed="rId3" cstate="print"/>
          <a:srcRect/>
          <a:stretch>
            <a:fillRect/>
          </a:stretch>
        </p:blipFill>
        <p:spPr bwMode="auto">
          <a:xfrm>
            <a:off x="1763713" y="2708275"/>
            <a:ext cx="5329237" cy="3994150"/>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2916238" y="1628775"/>
            <a:ext cx="3024187" cy="576263"/>
          </a:xfrm>
          <a:prstGeom prst="rect">
            <a:avLst/>
          </a:prstGeom>
          <a:noFill/>
          <a:ln>
            <a:miter lim="800000"/>
            <a:headEnd/>
            <a:tailEnd/>
          </a:ln>
        </p:spPr>
        <p:txBody>
          <a:bodyPr/>
          <a:lstStyle/>
          <a:p>
            <a:r>
              <a:rPr lang="zh-TW" altLang="en-US" smtClean="0"/>
              <a:t>風險管理流程</a:t>
            </a:r>
            <a:r>
              <a:rPr kumimoji="1" lang="zh-TW" altLang="en-US" smtClean="0"/>
              <a:t> </a:t>
            </a:r>
          </a:p>
        </p:txBody>
      </p:sp>
      <p:pic>
        <p:nvPicPr>
          <p:cNvPr id="12291" name="Picture 5" descr="ch07-02"/>
          <p:cNvPicPr>
            <a:picLocks noGrp="1" noChangeAspect="1" noChangeArrowheads="1"/>
          </p:cNvPicPr>
          <p:nvPr>
            <p:ph idx="4294967295"/>
          </p:nvPr>
        </p:nvPicPr>
        <p:blipFill>
          <a:blip r:embed="rId3" cstate="print"/>
          <a:srcRect/>
          <a:stretch>
            <a:fillRect/>
          </a:stretch>
        </p:blipFill>
        <p:spPr bwMode="auto">
          <a:xfrm>
            <a:off x="395288" y="3557588"/>
            <a:ext cx="8184952" cy="1023540"/>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3276600" y="1628775"/>
            <a:ext cx="2232025" cy="647700"/>
          </a:xfrm>
          <a:prstGeom prst="rect">
            <a:avLst/>
          </a:prstGeom>
          <a:noFill/>
          <a:ln>
            <a:miter lim="800000"/>
            <a:headEnd/>
            <a:tailEnd/>
          </a:ln>
        </p:spPr>
        <p:txBody>
          <a:bodyPr/>
          <a:lstStyle/>
          <a:p>
            <a:r>
              <a:rPr lang="zh-TW" altLang="en-US" dirty="0" smtClean="0"/>
              <a:t>風險識別</a:t>
            </a:r>
          </a:p>
        </p:txBody>
      </p:sp>
      <p:sp>
        <p:nvSpPr>
          <p:cNvPr id="13315" name="Rectangle 3"/>
          <p:cNvSpPr>
            <a:spLocks noGrp="1" noChangeArrowheads="1"/>
          </p:cNvSpPr>
          <p:nvPr>
            <p:ph type="body" idx="4294967295"/>
          </p:nvPr>
        </p:nvSpPr>
        <p:spPr bwMode="auto">
          <a:xfrm>
            <a:off x="457200" y="2708275"/>
            <a:ext cx="8686800" cy="3457575"/>
          </a:xfrm>
          <a:prstGeom prst="rect">
            <a:avLst/>
          </a:prstGeom>
          <a:noFill/>
          <a:ln>
            <a:miter lim="800000"/>
            <a:headEnd/>
            <a:tailEnd/>
          </a:ln>
        </p:spPr>
        <p:txBody>
          <a:bodyPr/>
          <a:lstStyle/>
          <a:p>
            <a:r>
              <a:rPr lang="zh-TW" altLang="en-US" dirty="0" smtClean="0"/>
              <a:t>要管理風險，首先要先找出風險。</a:t>
            </a:r>
            <a:endParaRPr lang="en-US" altLang="zh-TW" dirty="0" smtClean="0"/>
          </a:p>
          <a:p>
            <a:pPr lvl="1"/>
            <a:r>
              <a:rPr lang="zh-TW" altLang="en-US" sz="2400" dirty="0" smtClean="0"/>
              <a:t>腦力激盪</a:t>
            </a:r>
            <a:r>
              <a:rPr lang="en-US" altLang="zh-TW" sz="2400" dirty="0" smtClean="0"/>
              <a:t>(Brainstorming)</a:t>
            </a:r>
          </a:p>
          <a:p>
            <a:pPr lvl="1"/>
            <a:r>
              <a:rPr lang="zh-TW" altLang="en-US" sz="2400" dirty="0" smtClean="0"/>
              <a:t>工作分解結構</a:t>
            </a:r>
            <a:r>
              <a:rPr lang="en-US" altLang="zh-TW" sz="2400" dirty="0" smtClean="0"/>
              <a:t>(WBS)</a:t>
            </a:r>
          </a:p>
          <a:p>
            <a:pPr lvl="1"/>
            <a:r>
              <a:rPr lang="zh-TW" altLang="en-US" sz="2400" dirty="0" smtClean="0"/>
              <a:t>檢核清單</a:t>
            </a:r>
            <a:r>
              <a:rPr lang="en-US" altLang="zh-TW" sz="2400" dirty="0" smtClean="0"/>
              <a:t>(Check List or Risk Profile)</a:t>
            </a:r>
          </a:p>
          <a:p>
            <a:pPr lvl="1"/>
            <a:r>
              <a:rPr lang="zh-TW" altLang="en-US" sz="2400" dirty="0" smtClean="0"/>
              <a:t>假設與限制分析</a:t>
            </a:r>
            <a:r>
              <a:rPr lang="en-US" altLang="zh-TW" sz="2400" dirty="0" smtClean="0"/>
              <a:t>(Assumptions and Constrains Analysis)</a:t>
            </a:r>
          </a:p>
          <a:p>
            <a:pPr lvl="1"/>
            <a:r>
              <a:rPr lang="zh-TW" altLang="zh-TW" sz="2400" dirty="0" smtClean="0"/>
              <a:t>因果圖（</a:t>
            </a:r>
            <a:r>
              <a:rPr lang="en-US" altLang="zh-TW" sz="2400" dirty="0" smtClean="0"/>
              <a:t>Cause and Effect Diagram or Fishbone Diagram</a:t>
            </a:r>
            <a:r>
              <a:rPr lang="zh-TW" altLang="zh-TW" sz="2400" dirty="0" smtClean="0"/>
              <a:t>）</a:t>
            </a:r>
            <a:endParaRPr lang="en-US" altLang="zh-TW" sz="2400" dirty="0" smtClean="0"/>
          </a:p>
          <a:p>
            <a:pPr lvl="1"/>
            <a:r>
              <a:rPr lang="en-US" altLang="zh-TW" sz="2400" dirty="0" smtClean="0"/>
              <a:t>SWOT</a:t>
            </a:r>
            <a:r>
              <a:rPr lang="zh-TW" altLang="en-US" sz="2400" dirty="0" smtClean="0"/>
              <a:t>分析</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481</Words>
  <Application>Microsoft Office PowerPoint</Application>
  <PresentationFormat>如螢幕大小 (4:3)</PresentationFormat>
  <Paragraphs>62</Paragraphs>
  <Slides>16</Slides>
  <Notes>16</Notes>
  <HiddenSlides>0</HiddenSlides>
  <MMClips>0</MMClips>
  <ScaleCrop>false</ScaleCrop>
  <HeadingPairs>
    <vt:vector size="4" baseType="variant">
      <vt:variant>
        <vt:lpstr>佈景主題</vt:lpstr>
      </vt:variant>
      <vt:variant>
        <vt:i4>1</vt:i4>
      </vt:variant>
      <vt:variant>
        <vt:lpstr>投影片標題</vt:lpstr>
      </vt:variant>
      <vt:variant>
        <vt:i4>16</vt:i4>
      </vt:variant>
    </vt:vector>
  </HeadingPairs>
  <TitlesOfParts>
    <vt:vector size="17" baseType="lpstr">
      <vt:lpstr>Office 佈景主題</vt:lpstr>
      <vt:lpstr>投影片 1</vt:lpstr>
      <vt:lpstr>投影片 2</vt:lpstr>
      <vt:lpstr>投影片 3</vt:lpstr>
      <vt:lpstr>投影片 4</vt:lpstr>
      <vt:lpstr>投影片 5</vt:lpstr>
      <vt:lpstr>專案風險 </vt:lpstr>
      <vt:lpstr>專案風險 </vt:lpstr>
      <vt:lpstr>風險管理流程 </vt:lpstr>
      <vt:lpstr>風險識別</vt:lpstr>
      <vt:lpstr>風險評估</vt:lpstr>
      <vt:lpstr>風險評估</vt:lpstr>
      <vt:lpstr>風險評估</vt:lpstr>
      <vt:lpstr>風險回應規劃</vt:lpstr>
      <vt:lpstr>風險準備金種類</vt:lpstr>
      <vt:lpstr>風險監控</vt:lpstr>
      <vt:lpstr>本章結束</vt:lpstr>
    </vt:vector>
  </TitlesOfParts>
  <Company>Drmaster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第七章</dc:title>
  <dc:creator>Wayne</dc:creator>
  <cp:lastModifiedBy>user</cp:lastModifiedBy>
  <cp:revision>83</cp:revision>
  <dcterms:created xsi:type="dcterms:W3CDTF">2009-02-01T09:37:13Z</dcterms:created>
  <dcterms:modified xsi:type="dcterms:W3CDTF">2018-03-22T13:06:00Z</dcterms:modified>
</cp:coreProperties>
</file>