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50" r:id="rId2"/>
    <p:sldId id="360" r:id="rId3"/>
    <p:sldId id="262" r:id="rId4"/>
    <p:sldId id="263" r:id="rId5"/>
    <p:sldId id="351" r:id="rId6"/>
    <p:sldId id="361" r:id="rId7"/>
    <p:sldId id="352" r:id="rId8"/>
    <p:sldId id="357" r:id="rId9"/>
    <p:sldId id="353" r:id="rId10"/>
    <p:sldId id="354" r:id="rId11"/>
    <p:sldId id="362" r:id="rId12"/>
    <p:sldId id="356" r:id="rId13"/>
    <p:sldId id="359" r:id="rId14"/>
    <p:sldId id="355" r:id="rId15"/>
    <p:sldId id="363" r:id="rId16"/>
    <p:sldId id="342" r:id="rId17"/>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32DA66"/>
    <a:srgbClr val="339933"/>
    <a:srgbClr val="00CC00"/>
  </p:clrMru>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572"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pitchFamily="18" charset="-120"/>
              </a:defRPr>
            </a:lvl1pPr>
          </a:lstStyle>
          <a:p>
            <a:pPr>
              <a:defRPr/>
            </a:pPr>
            <a:fld id="{42F2FF7E-8B7E-4090-8595-5A02AC97CEBF}" type="datetimeFigureOut">
              <a:rPr lang="zh-TW" altLang="en-US"/>
              <a:pPr>
                <a:defRPr/>
              </a:pPr>
              <a:t>2018/3/22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pitchFamily="18" charset="-120"/>
              </a:defRPr>
            </a:lvl1pPr>
          </a:lstStyle>
          <a:p>
            <a:pPr>
              <a:defRPr/>
            </a:pPr>
            <a:fld id="{2B5A205D-9AA5-44C2-A48B-7BBD3234863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標題投影片">
    <p:bg>
      <p:bgPr>
        <a:solidFill>
          <a:srgbClr val="A6A6A6">
            <a:alpha val="90979"/>
          </a:srgbClr>
        </a:solidFill>
        <a:effectLst/>
      </p:bgPr>
    </p:bg>
    <p:spTree>
      <p:nvGrpSpPr>
        <p:cNvPr id="1" name=""/>
        <p:cNvGrpSpPr/>
        <p:nvPr/>
      </p:nvGrpSpPr>
      <p:grpSpPr>
        <a:xfrm>
          <a:off x="0" y="0"/>
          <a:ext cx="0" cy="0"/>
          <a:chOff x="0" y="0"/>
          <a:chExt cx="0" cy="0"/>
        </a:xfrm>
      </p:grpSpPr>
      <p:pic>
        <p:nvPicPr>
          <p:cNvPr id="2" name="Picture 2" descr="C:\Documents and Settings\Axel\桌面\圖片11.jpg"/>
          <p:cNvPicPr>
            <a:picLocks noChangeAspect="1" noChangeArrowheads="1"/>
          </p:cNvPicPr>
          <p:nvPr userDrawn="1"/>
        </p:nvPicPr>
        <p:blipFill>
          <a:blip r:embed="rId2" cstate="print"/>
          <a:srcRect/>
          <a:stretch>
            <a:fillRect/>
          </a:stretch>
        </p:blipFill>
        <p:spPr bwMode="auto">
          <a:xfrm>
            <a:off x="0" y="0"/>
            <a:ext cx="3500438" cy="6858000"/>
          </a:xfrm>
          <a:prstGeom prst="rect">
            <a:avLst/>
          </a:prstGeom>
          <a:noFill/>
          <a:ln w="9525">
            <a:noFill/>
            <a:miter lim="800000"/>
            <a:headEnd/>
            <a:tailEnd/>
          </a:ln>
        </p:spPr>
      </p:pic>
      <p:grpSp>
        <p:nvGrpSpPr>
          <p:cNvPr id="3" name="Group 263"/>
          <p:cNvGrpSpPr>
            <a:grpSpLocks/>
          </p:cNvGrpSpPr>
          <p:nvPr userDrawn="1"/>
        </p:nvGrpSpPr>
        <p:grpSpPr bwMode="auto">
          <a:xfrm>
            <a:off x="0" y="812800"/>
            <a:ext cx="9059863" cy="544513"/>
            <a:chOff x="54" y="28"/>
            <a:chExt cx="5618" cy="312"/>
          </a:xfrm>
        </p:grpSpPr>
        <p:sp>
          <p:nvSpPr>
            <p:cNvPr id="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grpSp>
      <p:grpSp>
        <p:nvGrpSpPr>
          <p:cNvPr id="53" name="Group 263"/>
          <p:cNvGrpSpPr>
            <a:grpSpLocks/>
          </p:cNvGrpSpPr>
          <p:nvPr userDrawn="1"/>
        </p:nvGrpSpPr>
        <p:grpSpPr bwMode="auto">
          <a:xfrm>
            <a:off x="0" y="455613"/>
            <a:ext cx="9059863" cy="544512"/>
            <a:chOff x="54" y="28"/>
            <a:chExt cx="5618" cy="312"/>
          </a:xfrm>
        </p:grpSpPr>
        <p:sp>
          <p:nvSpPr>
            <p:cNvPr id="5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grpSp>
      <p:pic>
        <p:nvPicPr>
          <p:cNvPr id="103" name="Picture 239" descr="영문간지"/>
          <p:cNvPicPr>
            <a:picLocks noChangeAspect="1" noChangeArrowheads="1"/>
          </p:cNvPicPr>
          <p:nvPr userDrawn="1"/>
        </p:nvPicPr>
        <p:blipFill>
          <a:blip r:embed="rId3" cstate="print"/>
          <a:srcRect/>
          <a:stretch>
            <a:fillRect/>
          </a:stretch>
        </p:blipFill>
        <p:spPr bwMode="auto">
          <a:xfrm>
            <a:off x="428625" y="5143500"/>
            <a:ext cx="2786063" cy="15065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8A81187B-DD7B-49BC-B303-4621EC6514D7}" type="slidenum">
              <a:rPr kumimoji="0" lang="en-US" altLang="ko-KR" sz="1200" smtClean="0">
                <a:latin typeface="Times New Roman" pitchFamily="18" charset="0"/>
                <a:ea typeface="微軟正黑體" pitchFamily="34" charset="-12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ea typeface="微軟正黑體" pitchFamily="34" charset="-12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3"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buFontTx/>
              <a:buBlip>
                <a:blip r:embed="rId9"/>
              </a:buBlip>
              <a:defRPr>
                <a:latin typeface="Times New Roman" pitchFamily="18" charset="0"/>
                <a:ea typeface="標楷體" pitchFamily="65" charset="-120"/>
                <a:cs typeface="Times New Roman" pitchFamily="18" charset="0"/>
              </a:defRPr>
            </a:lvl3pPr>
            <a:lvl4pPr>
              <a:buFontTx/>
              <a:buBlip>
                <a:blip r:embed="rId9"/>
              </a:buBlip>
              <a:defRPr>
                <a:latin typeface="Times New Roman" pitchFamily="18" charset="0"/>
                <a:ea typeface="標楷體" pitchFamily="65" charset="-120"/>
                <a:cs typeface="Times New Roman" pitchFamily="18" charset="0"/>
              </a:defRPr>
            </a:lvl4pPr>
            <a:lvl5pPr>
              <a:buFontTx/>
              <a:buBlip>
                <a:blip r:embed="rId9"/>
              </a:buBlip>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6DE7F69B-1B76-45AA-B0F7-6A69A0B650F9}" type="slidenum">
              <a:rPr kumimoji="0" lang="en-US" altLang="ko-KR" sz="1200" smtClean="0">
                <a:latin typeface="Times New Roman" pitchFamily="18" charset="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24"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defRPr>
                <a:latin typeface="Times New Roman" pitchFamily="18" charset="0"/>
                <a:ea typeface="標楷體" pitchFamily="65" charset="-120"/>
                <a:cs typeface="Times New Roman" pitchFamily="18" charset="0"/>
              </a:defRPr>
            </a:lvl3pPr>
            <a:lvl4pPr>
              <a:defRPr>
                <a:latin typeface="Times New Roman" pitchFamily="18" charset="0"/>
                <a:ea typeface="標楷體" pitchFamily="65" charset="-120"/>
                <a:cs typeface="Times New Roman" pitchFamily="18" charset="0"/>
              </a:defRPr>
            </a:lvl4pPr>
            <a:lvl5pPr>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3"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標題投影片">
    <p:spTree>
      <p:nvGrpSpPr>
        <p:cNvPr id="1" name=""/>
        <p:cNvGrpSpPr/>
        <p:nvPr/>
      </p:nvGrpSpPr>
      <p:grpSpPr>
        <a:xfrm>
          <a:off x="0" y="0"/>
          <a:ext cx="0" cy="0"/>
          <a:chOff x="0" y="0"/>
          <a:chExt cx="0" cy="0"/>
        </a:xfrm>
      </p:grpSpPr>
      <p:pic>
        <p:nvPicPr>
          <p:cNvPr id="2" name="Picture 4" descr="C:\Documents and Settings\Axel\桌面\圖片13.png"/>
          <p:cNvPicPr>
            <a:picLocks noChangeAspect="1" noChangeArrowheads="1"/>
          </p:cNvPicPr>
          <p:nvPr userDrawn="1"/>
        </p:nvPicPr>
        <p:blipFill>
          <a:blip r:embed="rId2" cstate="print"/>
          <a:srcRect/>
          <a:stretch>
            <a:fillRect/>
          </a:stretch>
        </p:blipFill>
        <p:spPr bwMode="auto">
          <a:xfrm>
            <a:off x="-4763" y="-4763"/>
            <a:ext cx="9155113" cy="686911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標題投影片">
    <p:bg>
      <p:bgPr>
        <a:solidFill>
          <a:srgbClr val="C0C0C0"/>
        </a:solidFill>
        <a:effectLst/>
      </p:bgPr>
    </p:bg>
    <p:spTree>
      <p:nvGrpSpPr>
        <p:cNvPr id="1" name=""/>
        <p:cNvGrpSpPr/>
        <p:nvPr/>
      </p:nvGrpSpPr>
      <p:grpSpPr>
        <a:xfrm>
          <a:off x="0" y="0"/>
          <a:ext cx="0" cy="0"/>
          <a:chOff x="0" y="0"/>
          <a:chExt cx="0" cy="0"/>
        </a:xfrm>
      </p:grpSpPr>
      <p:pic>
        <p:nvPicPr>
          <p:cNvPr id="2" name="Picture 3" descr="C:\Documents and Settings\Axel\桌面\圖片10.png"/>
          <p:cNvPicPr>
            <a:picLocks noChangeAspect="1" noChangeArrowheads="1"/>
          </p:cNvPicPr>
          <p:nvPr userDrawn="1"/>
        </p:nvPicPr>
        <p:blipFill>
          <a:blip r:embed="rId2" cstate="print"/>
          <a:srcRect/>
          <a:stretch>
            <a:fillRect/>
          </a:stretch>
        </p:blipFill>
        <p:spPr bwMode="auto">
          <a:xfrm>
            <a:off x="0" y="-71438"/>
            <a:ext cx="9190038" cy="2435226"/>
          </a:xfrm>
          <a:prstGeom prst="rect">
            <a:avLst/>
          </a:prstGeom>
          <a:noFill/>
          <a:ln w="9525">
            <a:noFill/>
            <a:miter lim="800000"/>
            <a:headEnd/>
            <a:tailEnd/>
          </a:ln>
        </p:spPr>
      </p:pic>
      <p:sp>
        <p:nvSpPr>
          <p:cNvPr id="3" name="矩形 2"/>
          <p:cNvSpPr/>
          <p:nvPr userDrawn="1"/>
        </p:nvSpPr>
        <p:spPr>
          <a:xfrm>
            <a:off x="0" y="1643063"/>
            <a:ext cx="9190038" cy="78581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ffectLst>
                <a:outerShdw blurRad="38100" dist="38100" dir="2700000" algn="tl">
                  <a:srgbClr val="000000">
                    <a:alpha val="43137"/>
                  </a:srgbClr>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C:\Documents and Settings\Axel\桌面\圖片12.jpg"/>
          <p:cNvPicPr>
            <a:picLocks noChangeAspect="1" noChangeArrowheads="1"/>
          </p:cNvPicPr>
          <p:nvPr userDrawn="1"/>
        </p:nvPicPr>
        <p:blipFill>
          <a:blip r:embed="rId7" cstate="print"/>
          <a:srcRect/>
          <a:stretch>
            <a:fillRect/>
          </a:stretch>
        </p:blipFill>
        <p:spPr bwMode="auto">
          <a:xfrm>
            <a:off x="0" y="-71438"/>
            <a:ext cx="9180513" cy="996951"/>
          </a:xfrm>
          <a:prstGeom prst="rect">
            <a:avLst/>
          </a:prstGeom>
          <a:noFill/>
          <a:ln w="9525">
            <a:noFill/>
            <a:miter lim="800000"/>
            <a:headEnd/>
            <a:tailEnd/>
          </a:ln>
        </p:spPr>
      </p:pic>
      <p:sp>
        <p:nvSpPr>
          <p:cNvPr id="1027" name="Rectangle 8"/>
          <p:cNvSpPr>
            <a:spLocks noChangeArrowheads="1"/>
          </p:cNvSpPr>
          <p:nvPr userDrawn="1"/>
        </p:nvSpPr>
        <p:spPr bwMode="auto">
          <a:xfrm>
            <a:off x="0" y="576263"/>
            <a:ext cx="9144000" cy="503237"/>
          </a:xfrm>
          <a:prstGeom prst="rect">
            <a:avLst/>
          </a:prstGeom>
          <a:solidFill>
            <a:srgbClr val="111111">
              <a:alpha val="50195"/>
            </a:srgbClr>
          </a:solid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sp>
        <p:nvSpPr>
          <p:cNvPr id="1028" name="Rectangle 9" descr="좁은 수평선"/>
          <p:cNvSpPr>
            <a:spLocks noChangeArrowheads="1"/>
          </p:cNvSpPr>
          <p:nvPr userDrawn="1"/>
        </p:nvSpPr>
        <p:spPr bwMode="auto">
          <a:xfrm>
            <a:off x="0" y="792163"/>
            <a:ext cx="9144000" cy="431800"/>
          </a:xfrm>
          <a:prstGeom prst="rect">
            <a:avLst/>
          </a:prstGeom>
          <a:pattFill prst="narHorz">
            <a:fgClr>
              <a:schemeClr val="bg2">
                <a:alpha val="20000"/>
              </a:schemeClr>
            </a:fgClr>
            <a:bgClr>
              <a:srgbClr val="FFFFFF">
                <a:alpha val="20000"/>
              </a:srgbClr>
            </a:bgClr>
          </a:patt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pic>
        <p:nvPicPr>
          <p:cNvPr id="1029" name="Picture 10" descr="영문간지"/>
          <p:cNvPicPr>
            <a:picLocks noChangeAspect="1" noChangeArrowheads="1"/>
          </p:cNvPicPr>
          <p:nvPr userDrawn="1"/>
        </p:nvPicPr>
        <p:blipFill>
          <a:blip r:embed="rId8" cstate="print"/>
          <a:srcRect/>
          <a:stretch>
            <a:fillRect/>
          </a:stretch>
        </p:blipFill>
        <p:spPr bwMode="auto">
          <a:xfrm>
            <a:off x="5767388" y="-188913"/>
            <a:ext cx="1622425" cy="1271588"/>
          </a:xfrm>
          <a:prstGeom prst="rect">
            <a:avLst/>
          </a:prstGeom>
          <a:noFill/>
          <a:ln w="9525">
            <a:noFill/>
            <a:miter lim="800000"/>
            <a:headEnd/>
            <a:tailEnd/>
          </a:ln>
        </p:spPr>
      </p:pic>
      <p:sp>
        <p:nvSpPr>
          <p:cNvPr id="1030" name="Line 11"/>
          <p:cNvSpPr>
            <a:spLocks noChangeShapeType="1"/>
          </p:cNvSpPr>
          <p:nvPr userDrawn="1"/>
        </p:nvSpPr>
        <p:spPr bwMode="auto">
          <a:xfrm>
            <a:off x="0" y="928688"/>
            <a:ext cx="9144000" cy="0"/>
          </a:xfrm>
          <a:prstGeom prst="line">
            <a:avLst/>
          </a:prstGeom>
          <a:noFill/>
          <a:ln w="12700">
            <a:solidFill>
              <a:srgbClr val="FFFF00"/>
            </a:solidFill>
            <a:prstDash val="sysDot"/>
            <a:round/>
            <a:headEnd/>
            <a:tailEnd/>
          </a:ln>
        </p:spPr>
        <p:txBody>
          <a:bodyPr wrap="none" anchor="ctr"/>
          <a:lstStyle/>
          <a:p>
            <a:endParaRPr lang="zh-TW" altLang="en-US"/>
          </a:p>
        </p:txBody>
      </p:sp>
      <p:sp>
        <p:nvSpPr>
          <p:cNvPr id="22" name="Rectangle 6"/>
          <p:cNvSpPr>
            <a:spLocks noGrp="1" noChangeArrowheads="1"/>
          </p:cNvSpPr>
          <p:nvPr>
            <p:ph type="sldNum" sz="quarter" idx="4"/>
          </p:nvPr>
        </p:nvSpPr>
        <p:spPr bwMode="auto">
          <a:xfrm>
            <a:off x="2654300"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latinLnBrk="1">
              <a:spcBef>
                <a:spcPts val="0"/>
              </a:spcBef>
              <a:spcAft>
                <a:spcPts val="0"/>
              </a:spcAft>
              <a:defRPr kumimoji="0" sz="1200" b="0">
                <a:latin typeface="標楷體" pitchFamily="65" charset="-120"/>
                <a:ea typeface="標楷體" pitchFamily="65" charset="-120"/>
              </a:defRPr>
            </a:lvl1pPr>
          </a:lstStyle>
          <a:p>
            <a:pPr>
              <a:defRPr/>
            </a:pPr>
            <a:fld id="{664A79ED-44B1-4972-92AD-782042EFB222}" type="slidenum">
              <a:rPr lang="en-US" altLang="ko-KR"/>
              <a:pPr>
                <a:defRPr/>
              </a:pPr>
              <a:t>‹#›</a:t>
            </a:fld>
            <a:endParaRPr lang="en-US" altLang="ko-KR"/>
          </a:p>
        </p:txBody>
      </p:sp>
      <p:sp>
        <p:nvSpPr>
          <p:cNvPr id="24" name="Rectangle 2"/>
          <p:cNvSpPr txBox="1">
            <a:spLocks noChangeArrowheads="1"/>
          </p:cNvSpPr>
          <p:nvPr userDrawn="1"/>
        </p:nvSpPr>
        <p:spPr bwMode="auto">
          <a:xfrm>
            <a:off x="785813" y="144463"/>
            <a:ext cx="8207375" cy="882650"/>
          </a:xfrm>
          <a:prstGeom prst="rect">
            <a:avLst/>
          </a:prstGeom>
          <a:noFill/>
          <a:ln w="9525">
            <a:noFill/>
            <a:miter lim="800000"/>
            <a:headEnd/>
            <a:tailEnd/>
          </a:ln>
          <a:effectLst/>
        </p:spPr>
        <p:txBody>
          <a:bodyPr anchor="ctr"/>
          <a:lstStyle>
            <a:lvl1pPr>
              <a:defRPr b="0">
                <a:effectLst/>
                <a:latin typeface="標楷體" pitchFamily="65" charset="-120"/>
                <a:ea typeface="標楷體" pitchFamily="65" charset="-120"/>
                <a:cs typeface="Arial" pitchFamily="34" charset="0"/>
              </a:defRPr>
            </a:lvl1pPr>
          </a:lstStyle>
          <a:p>
            <a:pPr fontAlgn="auto">
              <a:spcAft>
                <a:spcPts val="0"/>
              </a:spcAft>
              <a:defRPr/>
            </a:pPr>
            <a:endParaRPr kumimoji="0" lang="ko-KR" altLang="en-US" sz="3600" dirty="0" smtClean="0">
              <a:solidFill>
                <a:srgbClr val="FFFF00"/>
              </a:solidFill>
            </a:endParaRPr>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Lst>
  <p:txStyles>
    <p:titleStyle>
      <a:lvl1pPr algn="l" rtl="0" eaLnBrk="0" fontAlgn="base" hangingPunct="0">
        <a:spcBef>
          <a:spcPct val="0"/>
        </a:spcBef>
        <a:spcAft>
          <a:spcPct val="0"/>
        </a:spcAft>
        <a:defRPr sz="3600" kern="1200">
          <a:solidFill>
            <a:srgbClr val="FFFF00"/>
          </a:solidFill>
          <a:latin typeface="標楷體" pitchFamily="65" charset="-120"/>
          <a:ea typeface="標楷體" pitchFamily="65" charset="-120"/>
          <a:cs typeface="+mj-cs"/>
        </a:defRPr>
      </a:lvl1pPr>
      <a:lvl2pPr algn="l" rtl="0" eaLnBrk="0" fontAlgn="base" hangingPunct="0">
        <a:spcBef>
          <a:spcPct val="0"/>
        </a:spcBef>
        <a:spcAft>
          <a:spcPct val="0"/>
        </a:spcAft>
        <a:defRPr sz="3600">
          <a:solidFill>
            <a:srgbClr val="FFFF00"/>
          </a:solidFill>
          <a:latin typeface="標楷體" pitchFamily="65" charset="-120"/>
          <a:ea typeface="標楷體" pitchFamily="65" charset="-120"/>
        </a:defRPr>
      </a:lvl2pPr>
      <a:lvl3pPr algn="l" rtl="0" eaLnBrk="0" fontAlgn="base" hangingPunct="0">
        <a:spcBef>
          <a:spcPct val="0"/>
        </a:spcBef>
        <a:spcAft>
          <a:spcPct val="0"/>
        </a:spcAft>
        <a:defRPr sz="3600">
          <a:solidFill>
            <a:srgbClr val="FFFF00"/>
          </a:solidFill>
          <a:latin typeface="標楷體" pitchFamily="65" charset="-120"/>
          <a:ea typeface="標楷體" pitchFamily="65" charset="-120"/>
        </a:defRPr>
      </a:lvl3pPr>
      <a:lvl4pPr algn="l" rtl="0" eaLnBrk="0" fontAlgn="base" hangingPunct="0">
        <a:spcBef>
          <a:spcPct val="0"/>
        </a:spcBef>
        <a:spcAft>
          <a:spcPct val="0"/>
        </a:spcAft>
        <a:defRPr sz="3600">
          <a:solidFill>
            <a:srgbClr val="FFFF00"/>
          </a:solidFill>
          <a:latin typeface="標楷體" pitchFamily="65" charset="-120"/>
          <a:ea typeface="標楷體" pitchFamily="65" charset="-120"/>
        </a:defRPr>
      </a:lvl4pPr>
      <a:lvl5pPr algn="l" rtl="0" eaLnBrk="0" fontAlgn="base" hangingPunct="0">
        <a:spcBef>
          <a:spcPct val="0"/>
        </a:spcBef>
        <a:spcAft>
          <a:spcPct val="0"/>
        </a:spcAft>
        <a:defRPr sz="3600">
          <a:solidFill>
            <a:srgbClr val="FFFF00"/>
          </a:solidFill>
          <a:latin typeface="標楷體" pitchFamily="65" charset="-120"/>
          <a:ea typeface="標楷體" pitchFamily="65" charset="-120"/>
        </a:defRPr>
      </a:lvl5pPr>
      <a:lvl6pPr marL="457200" algn="l" rtl="0" fontAlgn="base">
        <a:spcBef>
          <a:spcPct val="0"/>
        </a:spcBef>
        <a:spcAft>
          <a:spcPct val="0"/>
        </a:spcAft>
        <a:defRPr sz="3600">
          <a:solidFill>
            <a:srgbClr val="FFFF00"/>
          </a:solidFill>
          <a:latin typeface="標楷體" pitchFamily="65" charset="-120"/>
          <a:ea typeface="標楷體" pitchFamily="65" charset="-120"/>
        </a:defRPr>
      </a:lvl6pPr>
      <a:lvl7pPr marL="914400" algn="l" rtl="0" fontAlgn="base">
        <a:spcBef>
          <a:spcPct val="0"/>
        </a:spcBef>
        <a:spcAft>
          <a:spcPct val="0"/>
        </a:spcAft>
        <a:defRPr sz="3600">
          <a:solidFill>
            <a:srgbClr val="FFFF00"/>
          </a:solidFill>
          <a:latin typeface="標楷體" pitchFamily="65" charset="-120"/>
          <a:ea typeface="標楷體" pitchFamily="65" charset="-120"/>
        </a:defRPr>
      </a:lvl7pPr>
      <a:lvl8pPr marL="1371600" algn="l" rtl="0" fontAlgn="base">
        <a:spcBef>
          <a:spcPct val="0"/>
        </a:spcBef>
        <a:spcAft>
          <a:spcPct val="0"/>
        </a:spcAft>
        <a:defRPr sz="3600">
          <a:solidFill>
            <a:srgbClr val="FFFF00"/>
          </a:solidFill>
          <a:latin typeface="標楷體" pitchFamily="65" charset="-120"/>
          <a:ea typeface="標楷體" pitchFamily="65" charset="-120"/>
        </a:defRPr>
      </a:lvl8pPr>
      <a:lvl9pPr marL="1828800" algn="l" rtl="0" fontAlgn="base">
        <a:spcBef>
          <a:spcPct val="0"/>
        </a:spcBef>
        <a:spcAft>
          <a:spcPct val="0"/>
        </a:spcAft>
        <a:defRPr sz="3600">
          <a:solidFill>
            <a:srgbClr val="FFFF00"/>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master.com.tw/"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mailto:school@drmaster.com.t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字方塊 37"/>
          <p:cNvSpPr txBox="1">
            <a:spLocks noChangeArrowheads="1"/>
          </p:cNvSpPr>
          <p:nvPr/>
        </p:nvSpPr>
        <p:spPr bwMode="auto">
          <a:xfrm>
            <a:off x="2643188" y="1643063"/>
            <a:ext cx="4143375" cy="769937"/>
          </a:xfrm>
          <a:prstGeom prst="rect">
            <a:avLst/>
          </a:prstGeom>
          <a:noFill/>
          <a:ln w="9525">
            <a:noFill/>
            <a:miter lim="800000"/>
            <a:headEnd/>
            <a:tailEnd/>
          </a:ln>
        </p:spPr>
        <p:txBody>
          <a:bodyPr>
            <a:spAutoFit/>
          </a:bodyPr>
          <a:lstStyle/>
          <a:p>
            <a:pPr>
              <a:defRPr/>
            </a:pPr>
            <a:r>
              <a:rPr kumimoji="0" lang="zh-TW" altLang="en-US" sz="4400"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親愛的老師您好</a:t>
            </a:r>
          </a:p>
        </p:txBody>
      </p:sp>
      <p:sp>
        <p:nvSpPr>
          <p:cNvPr id="20" name="矩形 19"/>
          <p:cNvSpPr/>
          <p:nvPr/>
        </p:nvSpPr>
        <p:spPr>
          <a:xfrm>
            <a:off x="0" y="2428875"/>
            <a:ext cx="8929688" cy="2528888"/>
          </a:xfrm>
          <a:prstGeom prst="rect">
            <a:avLst/>
          </a:prstGeom>
        </p:spPr>
        <p:txBody>
          <a:bodyPr>
            <a:spAutoFit/>
          </a:bodyPr>
          <a:lstStyle/>
          <a:p>
            <a:pPr>
              <a:defRPr/>
            </a:pPr>
            <a:r>
              <a:rPr lang="zh-TW" altLang="en-US" sz="2400" dirty="0">
                <a:solidFill>
                  <a:srgbClr val="0070C0"/>
                </a:solidFill>
                <a:ea typeface="標楷體" pitchFamily="65" charset="-120"/>
              </a:rPr>
              <a:t>感謝您選用本書作為授課教材，博碩文化準備本書精選簡報檔，特別摘錄重點提供給您授課專用。</a:t>
            </a:r>
            <a:endParaRPr lang="en-US" altLang="zh-TW" sz="2400" dirty="0">
              <a:solidFill>
                <a:srgbClr val="0070C0"/>
              </a:solidFill>
              <a:latin typeface="標楷體" pitchFamily="65" charset="-120"/>
              <a:ea typeface="標楷體" pitchFamily="65" charset="-120"/>
            </a:endParaRPr>
          </a:p>
          <a:p>
            <a:pPr>
              <a:defRPr/>
            </a:pPr>
            <a:endParaRPr lang="en-US" altLang="zh-TW" sz="800" dirty="0">
              <a:solidFill>
                <a:srgbClr val="FF0000"/>
              </a:solidFill>
              <a:latin typeface="標楷體" pitchFamily="65" charset="-120"/>
              <a:ea typeface="標楷體" pitchFamily="65" charset="-120"/>
            </a:endParaRPr>
          </a:p>
          <a:p>
            <a:pPr>
              <a:defRPr/>
            </a:pPr>
            <a:r>
              <a:rPr lang="zh-TW" altLang="en-US" sz="2400" dirty="0">
                <a:solidFill>
                  <a:srgbClr val="FF0000"/>
                </a:solidFill>
                <a:latin typeface="標楷體" pitchFamily="65" charset="-120"/>
                <a:ea typeface="標楷體" pitchFamily="65" charset="-120"/>
              </a:rPr>
              <a:t>說明：</a:t>
            </a:r>
            <a:endParaRPr lang="en-US" altLang="zh-TW" sz="2400" dirty="0">
              <a:solidFill>
                <a:srgbClr val="FF00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1</a:t>
            </a:r>
            <a:r>
              <a:rPr lang="zh-TW" altLang="en-US" sz="2000" dirty="0">
                <a:solidFill>
                  <a:srgbClr val="006600"/>
                </a:solidFill>
                <a:latin typeface="標楷體" pitchFamily="65" charset="-120"/>
                <a:ea typeface="標楷體" pitchFamily="65" charset="-120"/>
              </a:rPr>
              <a:t>、本教具為非賣品，不得作為商業之用。</a:t>
            </a:r>
          </a:p>
          <a:p>
            <a:pPr>
              <a:defRPr/>
            </a:pPr>
            <a:r>
              <a:rPr lang="en-US" altLang="zh-TW" sz="2000" dirty="0">
                <a:solidFill>
                  <a:srgbClr val="006600"/>
                </a:solidFill>
                <a:latin typeface="標楷體" pitchFamily="65" charset="-120"/>
                <a:ea typeface="標楷體" pitchFamily="65" charset="-120"/>
              </a:rPr>
              <a:t>2</a:t>
            </a:r>
            <a:r>
              <a:rPr lang="zh-TW" altLang="en-US" sz="2000" dirty="0">
                <a:solidFill>
                  <a:srgbClr val="006600"/>
                </a:solidFill>
                <a:latin typeface="標楷體" pitchFamily="65" charset="-120"/>
                <a:ea typeface="標楷體" pitchFamily="65" charset="-120"/>
              </a:rPr>
              <a:t>、本教具僅授權使用原著作為授課教材之教師作為教學或研究等學術用途。</a:t>
            </a:r>
          </a:p>
          <a:p>
            <a:pPr>
              <a:defRPr/>
            </a:pPr>
            <a:r>
              <a:rPr lang="en-US" altLang="zh-TW" sz="2000" dirty="0">
                <a:solidFill>
                  <a:srgbClr val="006600"/>
                </a:solidFill>
                <a:latin typeface="標楷體" pitchFamily="65" charset="-120"/>
                <a:ea typeface="標楷體" pitchFamily="65" charset="-120"/>
              </a:rPr>
              <a:t>3</a:t>
            </a:r>
            <a:r>
              <a:rPr lang="zh-TW" altLang="en-US" sz="2000" dirty="0">
                <a:solidFill>
                  <a:srgbClr val="006600"/>
                </a:solidFill>
                <a:latin typeface="標楷體" pitchFamily="65" charset="-120"/>
                <a:ea typeface="標楷體" pitchFamily="65" charset="-120"/>
              </a:rPr>
              <a:t>、本教具未授權提供學生任何拷貝、影印、引用、翻印等行為。</a:t>
            </a:r>
            <a:endParaRPr lang="en-US" altLang="zh-TW" sz="2000" dirty="0">
              <a:solidFill>
                <a:srgbClr val="0066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4</a:t>
            </a:r>
            <a:r>
              <a:rPr lang="zh-TW" altLang="en-US" sz="2000" dirty="0">
                <a:solidFill>
                  <a:srgbClr val="006600"/>
                </a:solidFill>
                <a:latin typeface="標楷體" pitchFamily="65" charset="-120"/>
                <a:ea typeface="標楷體" pitchFamily="65" charset="-120"/>
              </a:rPr>
              <a:t>、教師若需申請網站或內容授權，可透過您的博碩業務協助處理，謝謝。</a:t>
            </a:r>
            <a:endParaRPr lang="en-US" altLang="zh-TW" sz="2000"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7172" name="Rectangle 23"/>
          <p:cNvSpPr>
            <a:spLocks noChangeArrowheads="1"/>
          </p:cNvSpPr>
          <p:nvPr/>
        </p:nvSpPr>
        <p:spPr bwMode="auto">
          <a:xfrm>
            <a:off x="71438" y="5000625"/>
            <a:ext cx="7227887" cy="1609725"/>
          </a:xfrm>
          <a:prstGeom prst="rect">
            <a:avLst/>
          </a:prstGeom>
          <a:noFill/>
          <a:ln w="9525">
            <a:noFill/>
            <a:miter lim="800000"/>
            <a:headEnd/>
            <a:tailEnd/>
          </a:ln>
        </p:spPr>
        <p:txBody>
          <a:bodyPr/>
          <a:lstStyle/>
          <a:p>
            <a:pPr>
              <a:spcBef>
                <a:spcPct val="20000"/>
              </a:spcBef>
            </a:pPr>
            <a:r>
              <a:rPr lang="zh-TW" altLang="en-US" sz="2400">
                <a:solidFill>
                  <a:srgbClr val="FF0000"/>
                </a:solidFill>
                <a:latin typeface="標楷體" pitchFamily="65" charset="-120"/>
                <a:ea typeface="標楷體" pitchFamily="65" charset="-120"/>
              </a:rPr>
              <a:t>博碩文化：</a:t>
            </a:r>
            <a:endParaRPr lang="en-US" altLang="zh-TW" sz="2400">
              <a:solidFill>
                <a:srgbClr val="FF0000"/>
              </a:solidFill>
              <a:latin typeface="標楷體" pitchFamily="65" charset="-120"/>
              <a:ea typeface="標楷體" pitchFamily="65" charset="-120"/>
            </a:endParaRPr>
          </a:p>
          <a:p>
            <a:pPr>
              <a:spcBef>
                <a:spcPct val="20000"/>
              </a:spcBef>
            </a:pPr>
            <a:r>
              <a:rPr lang="zh-TW" altLang="en-US" sz="1600">
                <a:latin typeface="微軟正黑體" pitchFamily="34" charset="-120"/>
                <a:ea typeface="微軟正黑體" pitchFamily="34" charset="-120"/>
              </a:rPr>
              <a:t>總公司：台北縣汐止市新台五路一段</a:t>
            </a:r>
            <a:r>
              <a:rPr lang="en-US" altLang="zh-TW" sz="1600">
                <a:latin typeface="微軟正黑體" pitchFamily="34" charset="-120"/>
                <a:ea typeface="微軟正黑體" pitchFamily="34" charset="-120"/>
              </a:rPr>
              <a:t>112</a:t>
            </a:r>
            <a:r>
              <a:rPr lang="zh-TW" altLang="en-US" sz="1600">
                <a:latin typeface="微軟正黑體" pitchFamily="34" charset="-120"/>
                <a:ea typeface="微軟正黑體" pitchFamily="34" charset="-120"/>
              </a:rPr>
              <a:t>號</a:t>
            </a:r>
            <a:r>
              <a:rPr lang="en-US" altLang="zh-TW" sz="1600">
                <a:latin typeface="微軟正黑體" pitchFamily="34" charset="-120"/>
                <a:ea typeface="微軟正黑體" pitchFamily="34" charset="-120"/>
              </a:rPr>
              <a:t>10</a:t>
            </a:r>
            <a:r>
              <a:rPr lang="zh-TW" altLang="en-US" sz="1600">
                <a:latin typeface="微軟正黑體" pitchFamily="34" charset="-120"/>
                <a:ea typeface="微軟正黑體" pitchFamily="34" charset="-120"/>
              </a:rPr>
              <a:t>樓</a:t>
            </a:r>
            <a:r>
              <a:rPr lang="en-US" altLang="zh-TW" sz="1600">
                <a:latin typeface="微軟正黑體" pitchFamily="34" charset="-120"/>
                <a:ea typeface="微軟正黑體" pitchFamily="34" charset="-120"/>
              </a:rPr>
              <a:t>A</a:t>
            </a:r>
            <a:r>
              <a:rPr lang="zh-TW" altLang="en-US" sz="1600">
                <a:latin typeface="微軟正黑體" pitchFamily="34" charset="-120"/>
                <a:ea typeface="微軟正黑體" pitchFamily="34" charset="-120"/>
              </a:rPr>
              <a:t>棟</a:t>
            </a:r>
            <a:endParaRPr lang="en-US" altLang="zh-TW" sz="1600">
              <a:latin typeface="微軟正黑體" pitchFamily="34" charset="-120"/>
              <a:ea typeface="微軟正黑體" pitchFamily="34" charset="-120"/>
            </a:endParaRPr>
          </a:p>
          <a:p>
            <a:pPr>
              <a:spcBef>
                <a:spcPct val="20000"/>
              </a:spcBef>
            </a:pPr>
            <a:r>
              <a:rPr lang="zh-TW" altLang="en-US" sz="1600">
                <a:latin typeface="微軟正黑體" pitchFamily="34" charset="-120"/>
                <a:ea typeface="微軟正黑體" pitchFamily="34" charset="-120"/>
              </a:rPr>
              <a:t>電話：</a:t>
            </a:r>
            <a:r>
              <a:rPr lang="en-US" altLang="zh-TW" sz="1600">
                <a:latin typeface="微軟正黑體" pitchFamily="34" charset="-120"/>
                <a:ea typeface="微軟正黑體" pitchFamily="34" charset="-120"/>
              </a:rPr>
              <a:t>(02) 2696-2869 </a:t>
            </a:r>
            <a:r>
              <a:rPr lang="zh-TW" altLang="en-US" sz="1600">
                <a:latin typeface="微軟正黑體" pitchFamily="34" charset="-120"/>
                <a:ea typeface="微軟正黑體" pitchFamily="34" charset="-120"/>
              </a:rPr>
              <a:t>分機 </a:t>
            </a:r>
            <a:r>
              <a:rPr lang="en-US" altLang="zh-TW" sz="1600">
                <a:latin typeface="微軟正黑體" pitchFamily="34" charset="-120"/>
                <a:ea typeface="微軟正黑體" pitchFamily="34" charset="-120"/>
              </a:rPr>
              <a:t>313   </a:t>
            </a:r>
            <a:r>
              <a:rPr lang="zh-TW" altLang="en-US" sz="1600">
                <a:latin typeface="微軟正黑體" pitchFamily="34" charset="-120"/>
                <a:ea typeface="微軟正黑體" pitchFamily="34" charset="-120"/>
              </a:rPr>
              <a:t>傳真：</a:t>
            </a:r>
            <a:r>
              <a:rPr lang="en-US" altLang="zh-TW" sz="1600">
                <a:latin typeface="微軟正黑體" pitchFamily="34" charset="-120"/>
                <a:ea typeface="微軟正黑體" pitchFamily="34" charset="-120"/>
              </a:rPr>
              <a:t>(02) 2696-2867</a:t>
            </a:r>
          </a:p>
          <a:p>
            <a:pPr>
              <a:spcBef>
                <a:spcPct val="20000"/>
              </a:spcBef>
            </a:pPr>
            <a:r>
              <a:rPr lang="zh-TW" altLang="en-US" sz="1600" u="sng">
                <a:solidFill>
                  <a:srgbClr val="66FF33"/>
                </a:solidFill>
                <a:latin typeface="微軟正黑體" pitchFamily="34" charset="-120"/>
                <a:ea typeface="微軟正黑體" pitchFamily="34" charset="-120"/>
                <a:hlinkClick r:id="rId3"/>
              </a:rPr>
              <a:t>網址：</a:t>
            </a:r>
            <a:r>
              <a:rPr lang="en-US" altLang="zh-TW" sz="1600">
                <a:solidFill>
                  <a:srgbClr val="66FF33"/>
                </a:solidFill>
                <a:latin typeface="微軟正黑體" pitchFamily="34" charset="-120"/>
                <a:ea typeface="微軟正黑體" pitchFamily="34" charset="-120"/>
                <a:hlinkClick r:id="rId3"/>
              </a:rPr>
              <a:t>www.drmaster.com.tw</a:t>
            </a:r>
            <a:r>
              <a:rPr lang="en-US" altLang="zh-TW" sz="1600">
                <a:solidFill>
                  <a:srgbClr val="66FF33"/>
                </a:solidFill>
                <a:latin typeface="微軟正黑體" pitchFamily="34" charset="-120"/>
                <a:ea typeface="微軟正黑體" pitchFamily="34" charset="-120"/>
              </a:rPr>
              <a:t>       </a:t>
            </a:r>
            <a:r>
              <a:rPr lang="zh-TW" altLang="en-US" sz="1600">
                <a:latin typeface="微軟正黑體" pitchFamily="34" charset="-120"/>
                <a:ea typeface="微軟正黑體" pitchFamily="34" charset="-120"/>
                <a:hlinkClick r:id="rId4"/>
              </a:rPr>
              <a:t>客服信箱：</a:t>
            </a:r>
            <a:r>
              <a:rPr lang="en-US" altLang="zh-TW" sz="1600">
                <a:latin typeface="微軟正黑體" pitchFamily="34" charset="-120"/>
                <a:ea typeface="微軟正黑體" pitchFamily="34" charset="-120"/>
                <a:hlinkClick r:id="rId4"/>
              </a:rPr>
              <a:t>school@drmaster.com.tw</a:t>
            </a:r>
            <a:endParaRPr lang="en-US" altLang="zh-TW" sz="1600">
              <a:latin typeface="微軟正黑體" pitchFamily="34" charset="-120"/>
              <a:ea typeface="微軟正黑體" pitchFamily="34" charset="-120"/>
            </a:endParaRPr>
          </a:p>
          <a:p>
            <a:pPr>
              <a:spcBef>
                <a:spcPct val="20000"/>
              </a:spcBef>
            </a:pPr>
            <a:r>
              <a:rPr lang="zh-TW" altLang="en-US" sz="1600" u="sng">
                <a:latin typeface="微軟正黑體" pitchFamily="34" charset="-120"/>
                <a:ea typeface="微軟正黑體" pitchFamily="34" charset="-120"/>
              </a:rPr>
              <a:t>出書提案信箱 </a:t>
            </a:r>
            <a:r>
              <a:rPr lang="en-US" altLang="zh-TW" sz="1600" u="sng">
                <a:latin typeface="微軟正黑體" pitchFamily="34" charset="-120"/>
                <a:ea typeface="微軟正黑體" pitchFamily="34" charset="-120"/>
              </a:rPr>
              <a:t>schoolbook@drmaster.com.tw</a:t>
            </a:r>
            <a:endParaRPr lang="en-US" altLang="zh-TW" sz="1600">
              <a:latin typeface="微軟正黑體" pitchFamily="34" charset="-120"/>
              <a:ea typeface="微軟正黑體" pitchFamily="34" charset="-120"/>
            </a:endParaRPr>
          </a:p>
        </p:txBody>
      </p:sp>
      <p:pic>
        <p:nvPicPr>
          <p:cNvPr id="7173" name="Picture 7" descr="D:\PPT\Logo\深色直右商標.gif"/>
          <p:cNvPicPr>
            <a:picLocks noChangeAspect="1" noChangeArrowheads="1"/>
          </p:cNvPicPr>
          <p:nvPr/>
        </p:nvPicPr>
        <p:blipFill>
          <a:blip r:embed="rId5" cstate="print"/>
          <a:srcRect/>
          <a:stretch>
            <a:fillRect/>
          </a:stretch>
        </p:blipFill>
        <p:spPr bwMode="auto">
          <a:xfrm>
            <a:off x="7429500" y="6215063"/>
            <a:ext cx="1428750" cy="48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bwMode="auto">
          <a:xfrm>
            <a:off x="2268538" y="1628775"/>
            <a:ext cx="3959225" cy="647700"/>
          </a:xfrm>
          <a:prstGeom prst="rect">
            <a:avLst/>
          </a:prstGeom>
          <a:noFill/>
          <a:ln>
            <a:miter lim="800000"/>
            <a:headEnd/>
            <a:tailEnd/>
          </a:ln>
        </p:spPr>
        <p:txBody>
          <a:bodyPr/>
          <a:lstStyle/>
          <a:p>
            <a:r>
              <a:rPr lang="zh-TW" altLang="en-US" sz="3200" smtClean="0"/>
              <a:t>取得並發展專案團隊</a:t>
            </a:r>
          </a:p>
        </p:txBody>
      </p:sp>
      <p:sp>
        <p:nvSpPr>
          <p:cNvPr id="15363"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r>
              <a:rPr lang="zh-TW" altLang="en-US" smtClean="0"/>
              <a:t>取得專案成員</a:t>
            </a:r>
          </a:p>
          <a:p>
            <a:r>
              <a:rPr lang="zh-TW" altLang="en-US" smtClean="0"/>
              <a:t>發展專案團隊</a:t>
            </a:r>
          </a:p>
        </p:txBody>
      </p:sp>
      <p:pic>
        <p:nvPicPr>
          <p:cNvPr id="15364" name="圖片 3" descr="圖8"/>
          <p:cNvPicPr>
            <a:picLocks noChangeAspect="1" noChangeArrowheads="1"/>
          </p:cNvPicPr>
          <p:nvPr/>
        </p:nvPicPr>
        <p:blipFill>
          <a:blip r:embed="rId3" cstate="print"/>
          <a:srcRect/>
          <a:stretch>
            <a:fillRect/>
          </a:stretch>
        </p:blipFill>
        <p:spPr bwMode="auto">
          <a:xfrm>
            <a:off x="3348038" y="4005263"/>
            <a:ext cx="5256212"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bwMode="auto">
          <a:xfrm>
            <a:off x="2196530" y="1628775"/>
            <a:ext cx="4391694" cy="647700"/>
          </a:xfrm>
          <a:prstGeom prst="rect">
            <a:avLst/>
          </a:prstGeom>
          <a:noFill/>
          <a:ln>
            <a:miter lim="800000"/>
            <a:headEnd/>
            <a:tailEnd/>
          </a:ln>
        </p:spPr>
        <p:txBody>
          <a:bodyPr/>
          <a:lstStyle/>
          <a:p>
            <a:r>
              <a:rPr lang="zh-TW" altLang="en-US" sz="3200" dirty="0" smtClean="0"/>
              <a:t>正向效率專案團隊特點</a:t>
            </a:r>
            <a:endParaRPr lang="zh-TW" altLang="en-US" sz="3200" dirty="0" smtClean="0"/>
          </a:p>
        </p:txBody>
      </p:sp>
      <p:sp>
        <p:nvSpPr>
          <p:cNvPr id="15363"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pPr lvl="0"/>
            <a:r>
              <a:rPr lang="zh-TW" altLang="zh-TW" sz="2400" dirty="0" smtClean="0"/>
              <a:t>成員對自己職責與工作指派很清楚，且承諾會完成。</a:t>
            </a:r>
          </a:p>
          <a:p>
            <a:pPr lvl="0"/>
            <a:r>
              <a:rPr lang="zh-TW" altLang="zh-TW" sz="2400" dirty="0" smtClean="0"/>
              <a:t>成員間互信、互諒、並互相協助不藏私。</a:t>
            </a:r>
          </a:p>
          <a:p>
            <a:pPr lvl="0"/>
            <a:r>
              <a:rPr lang="zh-TW" altLang="zh-TW" sz="2400" dirty="0" smtClean="0"/>
              <a:t>成員會針對問題充份表達意見，一旦作成決議，即全力支持。</a:t>
            </a:r>
          </a:p>
          <a:p>
            <a:pPr lvl="0"/>
            <a:r>
              <a:rPr lang="zh-TW" altLang="zh-TW" sz="2400" dirty="0" smtClean="0"/>
              <a:t>犯錯在團隊中是被允許的，修正過來即可。</a:t>
            </a:r>
          </a:p>
          <a:p>
            <a:pPr lvl="0"/>
            <a:r>
              <a:rPr lang="zh-TW" altLang="zh-TW" sz="2400" dirty="0" smtClean="0"/>
              <a:t>成員以身在團隊中為榮，並全力維護團隊名譽。</a:t>
            </a:r>
          </a:p>
          <a:p>
            <a:pPr lvl="0"/>
            <a:r>
              <a:rPr lang="zh-TW" altLang="zh-TW" sz="2400" dirty="0" smtClean="0"/>
              <a:t>成員接受變化，並樂於接受挑戰。</a:t>
            </a:r>
            <a:endParaRPr lang="zh-TW" altLang="zh-TW"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bwMode="auto">
          <a:xfrm>
            <a:off x="2268538" y="1628775"/>
            <a:ext cx="3887787" cy="647700"/>
          </a:xfrm>
          <a:prstGeom prst="rect">
            <a:avLst/>
          </a:prstGeom>
          <a:noFill/>
          <a:ln>
            <a:miter lim="800000"/>
            <a:headEnd/>
            <a:tailEnd/>
          </a:ln>
        </p:spPr>
        <p:txBody>
          <a:bodyPr/>
          <a:lstStyle/>
          <a:p>
            <a:r>
              <a:rPr lang="zh-TW" altLang="en-US" sz="3200" smtClean="0"/>
              <a:t>管理專案利害關係人</a:t>
            </a:r>
          </a:p>
        </p:txBody>
      </p:sp>
      <p:pic>
        <p:nvPicPr>
          <p:cNvPr id="16387" name="Picture 6" descr="ch08-06"/>
          <p:cNvPicPr>
            <a:picLocks noChangeAspect="1" noChangeArrowheads="1"/>
          </p:cNvPicPr>
          <p:nvPr/>
        </p:nvPicPr>
        <p:blipFill>
          <a:blip r:embed="rId3" cstate="print"/>
          <a:srcRect/>
          <a:stretch>
            <a:fillRect/>
          </a:stretch>
        </p:blipFill>
        <p:spPr bwMode="auto">
          <a:xfrm>
            <a:off x="1547813" y="3284538"/>
            <a:ext cx="5232400" cy="237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2771775" y="1628775"/>
            <a:ext cx="3384550" cy="647700"/>
          </a:xfrm>
          <a:prstGeom prst="rect">
            <a:avLst/>
          </a:prstGeom>
          <a:noFill/>
          <a:ln>
            <a:miter lim="800000"/>
            <a:headEnd/>
            <a:tailEnd/>
          </a:ln>
        </p:spPr>
        <p:txBody>
          <a:bodyPr/>
          <a:lstStyle/>
          <a:p>
            <a:r>
              <a:rPr lang="zh-TW" altLang="en-US" sz="3200" smtClean="0"/>
              <a:t>利害關係人矩陣</a:t>
            </a:r>
          </a:p>
        </p:txBody>
      </p:sp>
      <p:pic>
        <p:nvPicPr>
          <p:cNvPr id="17411" name="Picture 5" descr="ch08-07"/>
          <p:cNvPicPr>
            <a:picLocks noChangeAspect="1" noChangeArrowheads="1"/>
          </p:cNvPicPr>
          <p:nvPr/>
        </p:nvPicPr>
        <p:blipFill>
          <a:blip r:embed="rId3" cstate="print"/>
          <a:srcRect/>
          <a:stretch>
            <a:fillRect/>
          </a:stretch>
        </p:blipFill>
        <p:spPr bwMode="auto">
          <a:xfrm>
            <a:off x="2627313" y="3213100"/>
            <a:ext cx="3384550" cy="273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2268538" y="1628775"/>
            <a:ext cx="3959225" cy="647700"/>
          </a:xfrm>
          <a:prstGeom prst="rect">
            <a:avLst/>
          </a:prstGeom>
          <a:noFill/>
          <a:ln>
            <a:miter lim="800000"/>
            <a:headEnd/>
            <a:tailEnd/>
          </a:ln>
        </p:spPr>
        <p:txBody>
          <a:bodyPr/>
          <a:lstStyle/>
          <a:p>
            <a:r>
              <a:rPr lang="zh-TW" altLang="en-US" smtClean="0"/>
              <a:t>執行品質保證活動</a:t>
            </a:r>
          </a:p>
        </p:txBody>
      </p:sp>
      <p:sp>
        <p:nvSpPr>
          <p:cNvPr id="18435" name="Rectangle 3"/>
          <p:cNvSpPr>
            <a:spLocks noGrp="1" noChangeArrowheads="1"/>
          </p:cNvSpPr>
          <p:nvPr>
            <p:ph type="body" idx="4294967295"/>
          </p:nvPr>
        </p:nvSpPr>
        <p:spPr bwMode="auto">
          <a:xfrm>
            <a:off x="457200" y="2708275"/>
            <a:ext cx="7571184" cy="3417888"/>
          </a:xfrm>
          <a:prstGeom prst="rect">
            <a:avLst/>
          </a:prstGeom>
          <a:noFill/>
          <a:ln>
            <a:miter lim="800000"/>
            <a:headEnd/>
            <a:tailEnd/>
          </a:ln>
        </p:spPr>
        <p:txBody>
          <a:bodyPr/>
          <a:lstStyle/>
          <a:p>
            <a:r>
              <a:rPr lang="zh-TW" altLang="en-US" sz="2800" dirty="0" smtClean="0"/>
              <a:t>品質保證</a:t>
            </a:r>
            <a:r>
              <a:rPr lang="en-US" altLang="zh-TW" sz="2800" dirty="0" smtClean="0"/>
              <a:t>(Quality Assurance) </a:t>
            </a:r>
            <a:r>
              <a:rPr lang="zh-TW" altLang="en-US" sz="2800" dirty="0" smtClean="0"/>
              <a:t>主要的目的是要確保專案擁有一定的品質水準。</a:t>
            </a:r>
          </a:p>
          <a:p>
            <a:r>
              <a:rPr lang="zh-TW" altLang="en-US" sz="2800" dirty="0" smtClean="0"/>
              <a:t>它的重點在稽核專案執行的流程，不在專案產出的成果。</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2123728" y="1628775"/>
            <a:ext cx="4464496" cy="647700"/>
          </a:xfrm>
          <a:prstGeom prst="rect">
            <a:avLst/>
          </a:prstGeom>
          <a:noFill/>
          <a:ln>
            <a:miter lim="800000"/>
            <a:headEnd/>
            <a:tailEnd/>
          </a:ln>
        </p:spPr>
        <p:txBody>
          <a:bodyPr/>
          <a:lstStyle/>
          <a:p>
            <a:r>
              <a:rPr lang="zh-TW" altLang="en-US" dirty="0" smtClean="0"/>
              <a:t>品質保證與品質控制</a:t>
            </a:r>
            <a:endParaRPr lang="zh-TW" altLang="en-US" dirty="0" smtClean="0"/>
          </a:p>
        </p:txBody>
      </p:sp>
      <p:sp>
        <p:nvSpPr>
          <p:cNvPr id="18435" name="Rectangle 3"/>
          <p:cNvSpPr>
            <a:spLocks noGrp="1" noChangeArrowheads="1"/>
          </p:cNvSpPr>
          <p:nvPr>
            <p:ph type="body" idx="4294967295"/>
          </p:nvPr>
        </p:nvSpPr>
        <p:spPr bwMode="auto">
          <a:xfrm>
            <a:off x="457200" y="2852291"/>
            <a:ext cx="3610744" cy="3457029"/>
          </a:xfrm>
          <a:prstGeom prst="rect">
            <a:avLst/>
          </a:prstGeom>
          <a:noFill/>
          <a:ln>
            <a:miter lim="800000"/>
            <a:headEnd/>
            <a:tailEnd/>
          </a:ln>
        </p:spPr>
        <p:txBody>
          <a:bodyPr/>
          <a:lstStyle/>
          <a:p>
            <a:r>
              <a:rPr lang="zh-TW" altLang="zh-TW" sz="2800" dirty="0" smtClean="0"/>
              <a:t>品質</a:t>
            </a:r>
            <a:r>
              <a:rPr lang="zh-TW" altLang="zh-TW" sz="2800" dirty="0" smtClean="0"/>
              <a:t>保證</a:t>
            </a:r>
            <a:r>
              <a:rPr lang="en-US" altLang="zh-TW" sz="2800" dirty="0" smtClean="0"/>
              <a:t>(QA)</a:t>
            </a:r>
            <a:r>
              <a:rPr lang="zh-TW" altLang="zh-TW" sz="2800" dirty="0" smtClean="0"/>
              <a:t>偏向</a:t>
            </a:r>
            <a:r>
              <a:rPr lang="zh-TW" altLang="zh-TW" sz="2800" dirty="0" smtClean="0"/>
              <a:t>注重專案管理的</a:t>
            </a:r>
            <a:r>
              <a:rPr lang="zh-TW" altLang="zh-TW" sz="2800" dirty="0" smtClean="0"/>
              <a:t>品質</a:t>
            </a:r>
            <a:endParaRPr lang="en-US" altLang="zh-TW" sz="2800" dirty="0" smtClean="0"/>
          </a:p>
          <a:p>
            <a:r>
              <a:rPr lang="zh-TW" altLang="zh-TW" sz="2800" dirty="0" smtClean="0"/>
              <a:t>品質控制</a:t>
            </a:r>
            <a:r>
              <a:rPr lang="en-US" altLang="zh-TW" sz="2800" dirty="0" smtClean="0"/>
              <a:t>(QC)</a:t>
            </a:r>
            <a:r>
              <a:rPr lang="zh-TW" altLang="zh-TW" sz="2800" dirty="0" smtClean="0"/>
              <a:t>在乎</a:t>
            </a:r>
            <a:r>
              <a:rPr lang="zh-TW" altLang="zh-TW" sz="2800" dirty="0" smtClean="0"/>
              <a:t>專案所產出之專案產品的品質</a:t>
            </a:r>
            <a:endParaRPr lang="zh-TW" altLang="en-US" sz="2800" dirty="0" smtClean="0"/>
          </a:p>
        </p:txBody>
      </p:sp>
      <p:pic>
        <p:nvPicPr>
          <p:cNvPr id="18436" name="圖片 3" descr="圖8"/>
          <p:cNvPicPr>
            <a:picLocks noChangeAspect="1" noChangeArrowheads="1"/>
          </p:cNvPicPr>
          <p:nvPr/>
        </p:nvPicPr>
        <p:blipFill>
          <a:blip r:embed="rId3" cstate="print"/>
          <a:srcRect/>
          <a:stretch>
            <a:fillRect/>
          </a:stretch>
        </p:blipFill>
        <p:spPr bwMode="auto">
          <a:xfrm>
            <a:off x="4499992" y="2780928"/>
            <a:ext cx="4138383"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內容版面配置區 1"/>
          <p:cNvSpPr>
            <a:spLocks noGrp="1"/>
          </p:cNvSpPr>
          <p:nvPr>
            <p:ph idx="1"/>
          </p:nvPr>
        </p:nvSpPr>
        <p:spPr bwMode="auto">
          <a:xfrm>
            <a:off x="285750" y="1143000"/>
            <a:ext cx="8643938" cy="5429250"/>
          </a:xfrm>
          <a:noFill/>
          <a:ln>
            <a:miter lim="800000"/>
            <a:headEnd/>
            <a:tailEnd/>
          </a:ln>
        </p:spPr>
        <p:txBody>
          <a:bodyPr vert="horz" wrap="square" lIns="91440" tIns="45720" rIns="91440" bIns="45720" numCol="1" anchor="ctr" anchorCtr="0" compatLnSpc="1">
            <a:prstTxWarp prst="textNoShape">
              <a:avLst/>
            </a:prstTxWarp>
          </a:bodyPr>
          <a:lstStyle/>
          <a:p>
            <a:pPr algn="ctr" eaLnBrk="1" hangingPunct="1">
              <a:buFontTx/>
              <a:buNone/>
            </a:pPr>
            <a:r>
              <a:rPr lang="en-US" altLang="zh-TW" sz="7200" smtClean="0">
                <a:cs typeface="Arial" charset="0"/>
              </a:rPr>
              <a:t>Q&amp;A</a:t>
            </a:r>
            <a:r>
              <a:rPr lang="zh-TW" altLang="en-US" sz="7200" smtClean="0">
                <a:cs typeface="Arial" charset="0"/>
              </a:rPr>
              <a:t>討論時間</a:t>
            </a:r>
          </a:p>
        </p:txBody>
      </p:sp>
      <p:sp>
        <p:nvSpPr>
          <p:cNvPr id="19459" name="標題 2"/>
          <p:cNvSpPr>
            <a:spLocks noGrp="1"/>
          </p:cNvSpPr>
          <p:nvPr>
            <p:ph type="title"/>
          </p:nvPr>
        </p:nvSpPr>
        <p:spPr>
          <a:xfrm>
            <a:off x="107950" y="260350"/>
            <a:ext cx="7678738" cy="766763"/>
          </a:xfrm>
          <a:noFill/>
        </p:spPr>
        <p:txBody>
          <a:bodyPr vert="horz" wrap="square" lIns="91440" tIns="45720" rIns="91440" bIns="45720" numCol="1" anchor="t" anchorCtr="0" compatLnSpc="1">
            <a:prstTxWarp prst="textNoShape">
              <a:avLst/>
            </a:prstTxWarp>
          </a:bodyPr>
          <a:lstStyle/>
          <a:p>
            <a:pPr eaLnBrk="1" hangingPunct="1"/>
            <a:r>
              <a:rPr lang="zh-TW" altLang="en-US" smtClean="0">
                <a:solidFill>
                  <a:srgbClr val="FFFF00"/>
                </a:solidFill>
                <a:cs typeface="Arial" charset="0"/>
              </a:rPr>
              <a:t>本章結束</a:t>
            </a:r>
          </a:p>
        </p:txBody>
      </p:sp>
      <p:pic>
        <p:nvPicPr>
          <p:cNvPr id="19460" name="Picture 3" descr="C:\Users\axel\Desktop\Drmaster\pic\WebIcons1_by_KenSaunders\PNG_128x128\Back.png">
            <a:hlinkClick r:id="" action="ppaction://hlinkshowjump?jump=previousslide" tooltip="前一頁"/>
          </p:cNvPr>
          <p:cNvPicPr>
            <a:picLocks noChangeAspect="1" noChangeArrowheads="1"/>
          </p:cNvPicPr>
          <p:nvPr/>
        </p:nvPicPr>
        <p:blipFill>
          <a:blip r:embed="rId3" cstate="print"/>
          <a:srcRect/>
          <a:stretch>
            <a:fillRect/>
          </a:stretch>
        </p:blipFill>
        <p:spPr bwMode="auto">
          <a:xfrm>
            <a:off x="8356600" y="642938"/>
            <a:ext cx="287338" cy="287337"/>
          </a:xfrm>
          <a:prstGeom prst="rect">
            <a:avLst/>
          </a:prstGeom>
          <a:noFill/>
          <a:ln w="9525">
            <a:noFill/>
            <a:miter lim="800000"/>
            <a:headEnd/>
            <a:tailEnd/>
          </a:ln>
        </p:spPr>
      </p:pic>
      <p:pic>
        <p:nvPicPr>
          <p:cNvPr id="19461" name="Picture 14" descr="C:\Users\axel\Desktop\Drmaster\pic\WebIcons1_by_KenSaunders\PNG_128x128\Forward.png">
            <a:hlinkClick r:id="" action="ppaction://hlinkshowjump?jump=nextslide" tooltip="下一頁"/>
          </p:cNvPr>
          <p:cNvPicPr>
            <a:picLocks noChangeAspect="1" noChangeArrowheads="1"/>
          </p:cNvPicPr>
          <p:nvPr/>
        </p:nvPicPr>
        <p:blipFill>
          <a:blip r:embed="rId4" cstate="print"/>
          <a:srcRect/>
          <a:stretch>
            <a:fillRect/>
          </a:stretch>
        </p:blipFill>
        <p:spPr bwMode="auto">
          <a:xfrm>
            <a:off x="8642350" y="642938"/>
            <a:ext cx="287338" cy="287337"/>
          </a:xfrm>
          <a:prstGeom prst="rect">
            <a:avLst/>
          </a:prstGeom>
          <a:noFill/>
          <a:ln w="9525">
            <a:noFill/>
            <a:miter lim="800000"/>
            <a:headEnd/>
            <a:tailEnd/>
          </a:ln>
        </p:spPr>
      </p:pic>
      <p:pic>
        <p:nvPicPr>
          <p:cNvPr id="19462" name="Picture 19" descr="C:\Users\axel\Desktop\Drmaster\pic\WebIcons1_by_KenSaunders\PNG_128x128\Home.png">
            <a:hlinkClick r:id="rId5" action="ppaction://hlinksldjump" tooltip="回大綱"/>
          </p:cNvPr>
          <p:cNvPicPr>
            <a:picLocks noChangeAspect="1" noChangeArrowheads="1"/>
          </p:cNvPicPr>
          <p:nvPr/>
        </p:nvPicPr>
        <p:blipFill>
          <a:blip r:embed="rId6" cstate="print"/>
          <a:srcRect/>
          <a:stretch>
            <a:fillRect/>
          </a:stretch>
        </p:blipFill>
        <p:spPr bwMode="auto">
          <a:xfrm>
            <a:off x="8070850" y="642938"/>
            <a:ext cx="287338" cy="287337"/>
          </a:xfrm>
          <a:prstGeom prst="rect">
            <a:avLst/>
          </a:prstGeom>
          <a:noFill/>
          <a:ln w="9525">
            <a:noFill/>
            <a:miter lim="800000"/>
            <a:headEnd/>
            <a:tailEnd/>
          </a:ln>
        </p:spPr>
      </p:pic>
      <p:pic>
        <p:nvPicPr>
          <p:cNvPr id="19463" name="Picture 20" descr="C:\Users\axel\Desktop\Drmaster\pic\WebIcons1_by_KenSaunders\PNG_128x128\Info.png">
            <a:hlinkClick r:id="" action="ppaction://hlinkshowjump?jump=endshow"/>
          </p:cNvPr>
          <p:cNvPicPr>
            <a:picLocks noChangeAspect="1" noChangeArrowheads="1"/>
          </p:cNvPicPr>
          <p:nvPr/>
        </p:nvPicPr>
        <p:blipFill>
          <a:blip r:embed="rId7" cstate="print"/>
          <a:srcRect/>
          <a:stretch>
            <a:fillRect/>
          </a:stretch>
        </p:blipFill>
        <p:spPr bwMode="auto">
          <a:xfrm>
            <a:off x="7785100" y="642938"/>
            <a:ext cx="287338" cy="28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43375" y="3001963"/>
            <a:ext cx="4500563" cy="641350"/>
          </a:xfrm>
          <a:prstGeom prst="rect">
            <a:avLst/>
          </a:prstGeom>
          <a:noFill/>
        </p:spPr>
        <p:txBody>
          <a:bodyPr anchor="ctr">
            <a:spAutoFit/>
          </a:bodyPr>
          <a:lstStyle/>
          <a:p>
            <a:pPr latinLnBrk="1">
              <a:defRPr/>
            </a:pPr>
            <a:r>
              <a:rPr lang="zh-TW" altLang="en-US" sz="36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請老師填入姓名主講</a:t>
            </a:r>
            <a:endParaRPr lang="en-US" altLang="zh-TW" sz="20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49" name="矩形 48"/>
          <p:cNvSpPr/>
          <p:nvPr/>
        </p:nvSpPr>
        <p:spPr>
          <a:xfrm>
            <a:off x="5072063" y="6072188"/>
            <a:ext cx="3214687" cy="519112"/>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2800" smtClean="0">
                <a:solidFill>
                  <a:srgbClr val="E46C0A"/>
                </a:solidFill>
                <a:effectLst>
                  <a:outerShdw blurRad="38100" dist="38100" dir="2700000" algn="tl">
                    <a:srgbClr val="000000"/>
                  </a:outerShdw>
                </a:effectLst>
                <a:latin typeface="標楷體" pitchFamily="65" charset="-120"/>
                <a:ea typeface="標楷體" pitchFamily="65" charset="-120"/>
                <a:cs typeface="Times New Roman" pitchFamily="18" charset="0"/>
              </a:rPr>
              <a:t>博碩文化出版發行</a:t>
            </a:r>
            <a:endParaRPr lang="zh-TW" altLang="en-US" sz="2800" smtClean="0">
              <a:solidFill>
                <a:srgbClr val="E46C0A"/>
              </a:solidFill>
              <a:ea typeface="標楷體" pitchFamily="65" charset="-120"/>
              <a:cs typeface="Times New Roman" pitchFamily="18" charset="0"/>
            </a:endParaRPr>
          </a:p>
        </p:txBody>
      </p:sp>
      <p:pic>
        <p:nvPicPr>
          <p:cNvPr id="8196" name="圖片 11" descr="NEW封面商標黑色01 [轉換].tif"/>
          <p:cNvPicPr>
            <a:picLocks noChangeAspect="1"/>
          </p:cNvPicPr>
          <p:nvPr/>
        </p:nvPicPr>
        <p:blipFill>
          <a:blip r:embed="rId3" cstate="print"/>
          <a:srcRect/>
          <a:stretch>
            <a:fillRect/>
          </a:stretch>
        </p:blipFill>
        <p:spPr bwMode="auto">
          <a:xfrm>
            <a:off x="8358188" y="6072188"/>
            <a:ext cx="469900" cy="576262"/>
          </a:xfrm>
          <a:prstGeom prst="rect">
            <a:avLst/>
          </a:prstGeom>
          <a:noFill/>
          <a:ln w="9525">
            <a:noFill/>
            <a:miter lim="800000"/>
            <a:headEnd/>
            <a:tailEnd/>
          </a:ln>
        </p:spPr>
      </p:pic>
      <p:sp>
        <p:nvSpPr>
          <p:cNvPr id="51" name="矩形 50"/>
          <p:cNvSpPr>
            <a:spLocks noChangeArrowheads="1"/>
          </p:cNvSpPr>
          <p:nvPr/>
        </p:nvSpPr>
        <p:spPr bwMode="auto">
          <a:xfrm>
            <a:off x="4000500" y="4214813"/>
            <a:ext cx="445928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課本：</a:t>
            </a:r>
          </a:p>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學會專案管理的</a:t>
            </a:r>
            <a:r>
              <a:rPr lang="en-US" altLang="zh-TW"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12</a:t>
            </a: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堂課</a:t>
            </a:r>
            <a:endParaRPr lang="zh-TW" altLang="en-US" sz="3200" dirty="0" smtClean="0">
              <a:ea typeface="標楷體" pitchFamily="65" charset="-120"/>
              <a:cs typeface="Times New Roman" pitchFamily="18" charset="0"/>
            </a:endParaRPr>
          </a:p>
        </p:txBody>
      </p:sp>
      <p:sp>
        <p:nvSpPr>
          <p:cNvPr id="52" name="矩形 51"/>
          <p:cNvSpPr/>
          <p:nvPr/>
        </p:nvSpPr>
        <p:spPr>
          <a:xfrm>
            <a:off x="4572000" y="1714500"/>
            <a:ext cx="3286125" cy="9144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latinLnBrk="1" hangingPunct="1">
              <a:defRPr/>
            </a:pPr>
            <a:r>
              <a:rPr lang="zh-TW" altLang="en-US"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專案管理</a:t>
            </a:r>
            <a:endParaRPr lang="en-US" altLang="zh-TW"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pic>
        <p:nvPicPr>
          <p:cNvPr id="8" name="圖片 7" descr="正面.jpg"/>
          <p:cNvPicPr>
            <a:picLocks noChangeAspect="1"/>
          </p:cNvPicPr>
          <p:nvPr/>
        </p:nvPicPr>
        <p:blipFill>
          <a:blip r:embed="rId4" cstate="print"/>
          <a:stretch>
            <a:fillRect/>
          </a:stretch>
        </p:blipFill>
        <p:spPr>
          <a:xfrm>
            <a:off x="467544" y="1484784"/>
            <a:ext cx="2448272" cy="33634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375" y="785813"/>
            <a:ext cx="7786688" cy="7620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zh-TW" altLang="en-US" sz="4400" smtClean="0">
                <a:solidFill>
                  <a:srgbClr val="F8F8F8"/>
                </a:solidFill>
                <a:effectLst>
                  <a:outerShdw blurRad="38100" dist="38100" dir="2700000" algn="tl">
                    <a:srgbClr val="C0C0C0"/>
                  </a:outerShdw>
                </a:effectLst>
                <a:latin typeface="標楷體" pitchFamily="65" charset="-120"/>
                <a:ea typeface="標楷體" pitchFamily="65" charset="-120"/>
              </a:rPr>
              <a:t>第八章 專案執行</a:t>
            </a:r>
            <a:endParaRPr lang="zh-TW" altLang="en-US" sz="4400" smtClean="0">
              <a:latin typeface="標楷體" pitchFamily="65" charset="-120"/>
              <a:ea typeface="標楷體" pitchFamily="65" charset="-120"/>
            </a:endParaRPr>
          </a:p>
        </p:txBody>
      </p:sp>
      <p:sp>
        <p:nvSpPr>
          <p:cNvPr id="9219" name="文字方塊 4"/>
          <p:cNvSpPr txBox="1">
            <a:spLocks noChangeArrowheads="1"/>
          </p:cNvSpPr>
          <p:nvPr/>
        </p:nvSpPr>
        <p:spPr bwMode="auto">
          <a:xfrm>
            <a:off x="214313" y="3929063"/>
            <a:ext cx="8715375" cy="1309687"/>
          </a:xfrm>
          <a:prstGeom prst="rect">
            <a:avLst/>
          </a:prstGeom>
          <a:noFill/>
          <a:ln w="9525">
            <a:noFill/>
            <a:miter lim="800000"/>
            <a:headEnd/>
            <a:tailEnd/>
          </a:ln>
        </p:spPr>
        <p:txBody>
          <a:bodyPr>
            <a:spAutoFit/>
          </a:bodyPr>
          <a:lstStyle/>
          <a:p>
            <a:pPr latinLnBrk="1"/>
            <a:r>
              <a:rPr kumimoji="0" lang="zh-TW" altLang="en-US" sz="3200">
                <a:solidFill>
                  <a:srgbClr val="FFFF00"/>
                </a:solidFill>
                <a:latin typeface="標楷體" pitchFamily="65" charset="-120"/>
                <a:ea typeface="標楷體" pitchFamily="65" charset="-120"/>
              </a:rPr>
              <a:t>課前指引</a:t>
            </a:r>
          </a:p>
          <a:p>
            <a:r>
              <a:rPr lang="zh-TW" altLang="en-US" sz="2400">
                <a:ea typeface="標楷體" pitchFamily="65" charset="-120"/>
              </a:rPr>
              <a:t>說明專案進行當中需要注意的事項，包括：溝通、團隊建立、品質保證</a:t>
            </a:r>
            <a:r>
              <a:rPr lang="en-US" altLang="zh-TW" sz="2400">
                <a:ea typeface="標楷體" pitchFamily="65" charset="-120"/>
              </a:rPr>
              <a:t>⋯</a:t>
            </a:r>
            <a:r>
              <a:rPr lang="zh-TW" altLang="en-US" sz="2400">
                <a:ea typeface="標楷體" pitchFamily="65" charset="-120"/>
              </a:rPr>
              <a:t>等等。</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字方塊 37"/>
          <p:cNvSpPr txBox="1">
            <a:spLocks noChangeArrowheads="1"/>
          </p:cNvSpPr>
          <p:nvPr/>
        </p:nvSpPr>
        <p:spPr bwMode="auto">
          <a:xfrm>
            <a:off x="2714625" y="1643063"/>
            <a:ext cx="3357563" cy="762000"/>
          </a:xfrm>
          <a:prstGeom prst="rect">
            <a:avLst/>
          </a:prstGeom>
          <a:noFill/>
          <a:ln w="9525">
            <a:noFill/>
            <a:miter lim="800000"/>
            <a:headEnd/>
            <a:tailEnd/>
          </a:ln>
        </p:spPr>
        <p:txBody>
          <a:bodyPr>
            <a:spAutoFit/>
          </a:bodyPr>
          <a:lstStyle/>
          <a:p>
            <a:pPr algn="ctr">
              <a:defRPr/>
            </a:pPr>
            <a:r>
              <a:rPr kumimoji="0" lang="zh-TW" altLang="en-US" sz="4400"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章節大綱</a:t>
            </a:r>
          </a:p>
        </p:txBody>
      </p:sp>
      <p:sp>
        <p:nvSpPr>
          <p:cNvPr id="12" name="圓角矩形 11">
            <a:hlinkClick r:id="rId3" action="ppaction://hlinksldjump"/>
          </p:cNvPr>
          <p:cNvSpPr/>
          <p:nvPr/>
        </p:nvSpPr>
        <p:spPr bwMode="auto">
          <a:xfrm>
            <a:off x="428596" y="285749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8-1</a:t>
            </a:r>
            <a:r>
              <a:rPr lang="zh-TW" altLang="en-US" sz="2000" smtClean="0">
                <a:solidFill>
                  <a:schemeClr val="bg1"/>
                </a:solidFill>
                <a:latin typeface="Times New Roman" pitchFamily="18" charset="0"/>
                <a:ea typeface="標楷體" pitchFamily="65" charset="-120"/>
                <a:cs typeface="Times New Roman" pitchFamily="18" charset="0"/>
              </a:rPr>
              <a:t> 依照計畫進行各項工作 </a:t>
            </a:r>
            <a:endParaRPr lang="ko-KR" altLang="en-US" sz="2000" smtClean="0">
              <a:solidFill>
                <a:schemeClr val="bg1"/>
              </a:solidFill>
              <a:latin typeface="Times New Roman" pitchFamily="18" charset="0"/>
              <a:ea typeface="標楷體" pitchFamily="65" charset="-120"/>
              <a:cs typeface="Times New Roman" pitchFamily="18" charset="0"/>
            </a:endParaRPr>
          </a:p>
        </p:txBody>
      </p:sp>
      <p:sp>
        <p:nvSpPr>
          <p:cNvPr id="13" name="圓角矩形 12">
            <a:hlinkClick r:id="rId4" action="ppaction://hlinksldjump"/>
          </p:cNvPr>
          <p:cNvSpPr/>
          <p:nvPr/>
        </p:nvSpPr>
        <p:spPr bwMode="auto">
          <a:xfrm>
            <a:off x="428596" y="3536951"/>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8-2</a:t>
            </a:r>
            <a:r>
              <a:rPr lang="zh-TW" altLang="en-US" sz="2000" dirty="0" smtClean="0">
                <a:solidFill>
                  <a:schemeClr val="bg1"/>
                </a:solidFill>
                <a:latin typeface="Times New Roman" pitchFamily="18" charset="0"/>
                <a:ea typeface="標楷體" pitchFamily="65" charset="-120"/>
                <a:cs typeface="Times New Roman" pitchFamily="18" charset="0"/>
              </a:rPr>
              <a:t> 收集與發佈專案狀況</a:t>
            </a:r>
          </a:p>
        </p:txBody>
      </p:sp>
      <p:sp>
        <p:nvSpPr>
          <p:cNvPr id="15" name="圓角矩形 14">
            <a:hlinkClick r:id="rId5" action="ppaction://hlinksldjump"/>
          </p:cNvPr>
          <p:cNvSpPr/>
          <p:nvPr/>
        </p:nvSpPr>
        <p:spPr bwMode="auto">
          <a:xfrm>
            <a:off x="428596" y="4187831"/>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8-3 </a:t>
            </a:r>
            <a:r>
              <a:rPr lang="zh-TW" altLang="en-US" sz="2000" smtClean="0">
                <a:solidFill>
                  <a:schemeClr val="bg1"/>
                </a:solidFill>
                <a:latin typeface="Times New Roman" pitchFamily="18" charset="0"/>
                <a:ea typeface="標楷體" pitchFamily="65" charset="-120"/>
                <a:cs typeface="Times New Roman" pitchFamily="18" charset="0"/>
              </a:rPr>
              <a:t>召開專案定期會議</a:t>
            </a:r>
          </a:p>
        </p:txBody>
      </p:sp>
      <p:sp>
        <p:nvSpPr>
          <p:cNvPr id="18" name="圓角矩形 17">
            <a:hlinkClick r:id="rId6" action="ppaction://hlinksldjump"/>
          </p:cNvPr>
          <p:cNvSpPr/>
          <p:nvPr/>
        </p:nvSpPr>
        <p:spPr bwMode="auto">
          <a:xfrm>
            <a:off x="4706939" y="281940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8-4 </a:t>
            </a:r>
            <a:r>
              <a:rPr lang="zh-TW" altLang="en-US" sz="2000" dirty="0" smtClean="0">
                <a:solidFill>
                  <a:schemeClr val="bg1"/>
                </a:solidFill>
                <a:latin typeface="Times New Roman" pitchFamily="18" charset="0"/>
                <a:ea typeface="標楷體" pitchFamily="65" charset="-120"/>
                <a:cs typeface="Times New Roman" pitchFamily="18" charset="0"/>
              </a:rPr>
              <a:t>取得並發展專案團隊</a:t>
            </a:r>
            <a:endParaRPr lang="zh-TW" altLang="en-US" sz="1400" dirty="0" smtClean="0">
              <a:solidFill>
                <a:schemeClr val="bg1"/>
              </a:solidFill>
              <a:latin typeface="Times New Roman" pitchFamily="18" charset="0"/>
              <a:ea typeface="標楷體" pitchFamily="65" charset="-120"/>
              <a:cs typeface="Times New Roman" pitchFamily="18" charset="0"/>
            </a:endParaRPr>
          </a:p>
        </p:txBody>
      </p:sp>
      <p:sp>
        <p:nvSpPr>
          <p:cNvPr id="19" name="圓角矩形 18">
            <a:hlinkClick r:id="rId7" action="ppaction://hlinksldjump"/>
          </p:cNvPr>
          <p:cNvSpPr/>
          <p:nvPr/>
        </p:nvSpPr>
        <p:spPr bwMode="auto">
          <a:xfrm>
            <a:off x="4714876" y="3538549"/>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8-5 </a:t>
            </a:r>
            <a:r>
              <a:rPr lang="zh-TW" altLang="en-US" sz="2000" dirty="0" smtClean="0">
                <a:solidFill>
                  <a:schemeClr val="bg1"/>
                </a:solidFill>
                <a:latin typeface="Times New Roman" pitchFamily="18" charset="0"/>
                <a:ea typeface="標楷體" pitchFamily="65" charset="-120"/>
                <a:cs typeface="Times New Roman" pitchFamily="18" charset="0"/>
              </a:rPr>
              <a:t>管理專案利害關係人</a:t>
            </a:r>
          </a:p>
        </p:txBody>
      </p:sp>
      <p:sp>
        <p:nvSpPr>
          <p:cNvPr id="16" name="圓角矩形 15">
            <a:hlinkClick r:id="rId8" action="ppaction://hlinksldjump"/>
          </p:cNvPr>
          <p:cNvSpPr/>
          <p:nvPr/>
        </p:nvSpPr>
        <p:spPr bwMode="auto">
          <a:xfrm>
            <a:off x="4706909" y="418783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8-6 </a:t>
            </a:r>
            <a:r>
              <a:rPr lang="zh-TW" altLang="en-US" sz="2000" dirty="0" smtClean="0">
                <a:solidFill>
                  <a:schemeClr val="bg1"/>
                </a:solidFill>
                <a:latin typeface="Times New Roman" pitchFamily="18" charset="0"/>
                <a:ea typeface="標楷體" pitchFamily="65" charset="-120"/>
                <a:cs typeface="Times New Roman" pitchFamily="18" charset="0"/>
              </a:rPr>
              <a:t>執行品質保證活動</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347864" y="1628775"/>
            <a:ext cx="2016224" cy="633413"/>
          </a:xfrm>
          <a:prstGeom prst="rect">
            <a:avLst/>
          </a:prstGeom>
          <a:noFill/>
          <a:ln>
            <a:miter lim="800000"/>
            <a:headEnd/>
            <a:tailEnd/>
          </a:ln>
        </p:spPr>
        <p:txBody>
          <a:bodyPr/>
          <a:lstStyle/>
          <a:p>
            <a:r>
              <a:rPr lang="zh-TW" altLang="en-US" sz="3200" dirty="0" smtClean="0"/>
              <a:t>專案</a:t>
            </a:r>
            <a:r>
              <a:rPr lang="zh-TW" altLang="en-US" sz="3200" dirty="0" smtClean="0"/>
              <a:t>執行</a:t>
            </a:r>
            <a:r>
              <a:rPr kumimoji="1" lang="zh-TW" altLang="en-US" sz="3200" dirty="0" smtClean="0"/>
              <a:t> </a:t>
            </a:r>
            <a:endParaRPr kumimoji="1" lang="zh-TW" altLang="en-US" sz="3200" dirty="0" smtClean="0"/>
          </a:p>
        </p:txBody>
      </p:sp>
      <p:sp>
        <p:nvSpPr>
          <p:cNvPr id="11268" name="Rectangle 3"/>
          <p:cNvSpPr txBox="1">
            <a:spLocks noChangeArrowheads="1"/>
          </p:cNvSpPr>
          <p:nvPr/>
        </p:nvSpPr>
        <p:spPr bwMode="auto">
          <a:xfrm>
            <a:off x="457200" y="2636838"/>
            <a:ext cx="7715250" cy="3744490"/>
          </a:xfrm>
          <a:prstGeom prst="rect">
            <a:avLst/>
          </a:prstGeom>
          <a:noFill/>
          <a:ln w="9525">
            <a:noFill/>
            <a:miter lim="800000"/>
            <a:headEnd/>
            <a:tailEnd/>
          </a:ln>
          <a:effectLst/>
        </p:spPr>
        <p:txBody>
          <a:bodyPr/>
          <a:lstStyle/>
          <a:p>
            <a:pPr marL="342900" indent="-342900" eaLnBrk="0" hangingPunct="0">
              <a:spcBef>
                <a:spcPct val="20000"/>
              </a:spcBef>
            </a:pPr>
            <a:r>
              <a:rPr kumimoji="0" lang="en-US" altLang="zh-TW" sz="2800" dirty="0" smtClean="0">
                <a:latin typeface="Calibri" pitchFamily="34" charset="0"/>
              </a:rPr>
              <a:t>	</a:t>
            </a:r>
            <a:r>
              <a:rPr lang="zh-TW" altLang="zh-TW" sz="2800" dirty="0" smtClean="0"/>
              <a:t>專案執行階段佔據專案最長時間，花費專案最多費用，也是專案成員數量的巔峰時期。專案的產出，大部份都是在此階段完成</a:t>
            </a:r>
            <a:r>
              <a:rPr lang="zh-TW" altLang="zh-TW" sz="2800" dirty="0" smtClean="0"/>
              <a:t>。</a:t>
            </a:r>
            <a:r>
              <a:rPr lang="zh-TW" altLang="zh-TW" sz="2800" dirty="0" smtClean="0"/>
              <a:t>專案執行階段的主要活動有</a:t>
            </a:r>
            <a:r>
              <a:rPr lang="zh-TW" altLang="zh-TW" sz="2800" dirty="0" smtClean="0"/>
              <a:t>：</a:t>
            </a:r>
            <a:endParaRPr lang="en-US" altLang="zh-TW" sz="2800" dirty="0" smtClean="0"/>
          </a:p>
          <a:p>
            <a:pPr lvl="2">
              <a:buFont typeface="Arial" pitchFamily="34" charset="0"/>
              <a:buChar char="•"/>
            </a:pPr>
            <a:r>
              <a:rPr lang="zh-TW" altLang="en-US" sz="2000" dirty="0" smtClean="0"/>
              <a:t> </a:t>
            </a:r>
            <a:r>
              <a:rPr lang="zh-TW" altLang="zh-TW" sz="2000" dirty="0" smtClean="0"/>
              <a:t>依照</a:t>
            </a:r>
            <a:r>
              <a:rPr lang="zh-TW" altLang="zh-TW" sz="2000" dirty="0" smtClean="0"/>
              <a:t>計畫進行各項工作</a:t>
            </a:r>
          </a:p>
          <a:p>
            <a:pPr lvl="2">
              <a:buFont typeface="Arial" pitchFamily="34" charset="0"/>
              <a:buChar char="•"/>
            </a:pPr>
            <a:r>
              <a:rPr lang="zh-TW" altLang="en-US" sz="2000" dirty="0" smtClean="0"/>
              <a:t> </a:t>
            </a:r>
            <a:r>
              <a:rPr lang="zh-TW" altLang="zh-TW" sz="2000" dirty="0" smtClean="0"/>
              <a:t>收集</a:t>
            </a:r>
            <a:r>
              <a:rPr lang="zh-TW" altLang="zh-TW" sz="2000" dirty="0" smtClean="0"/>
              <a:t>與發布專案狀況</a:t>
            </a:r>
          </a:p>
          <a:p>
            <a:pPr lvl="2">
              <a:buFont typeface="Arial" pitchFamily="34" charset="0"/>
              <a:buChar char="•"/>
            </a:pPr>
            <a:r>
              <a:rPr lang="zh-TW" altLang="en-US" sz="2000" dirty="0" smtClean="0"/>
              <a:t> </a:t>
            </a:r>
            <a:r>
              <a:rPr lang="zh-TW" altLang="zh-TW" sz="2000" dirty="0" smtClean="0"/>
              <a:t>召開</a:t>
            </a:r>
            <a:r>
              <a:rPr lang="zh-TW" altLang="zh-TW" sz="2000" dirty="0" smtClean="0"/>
              <a:t>專案定期會議</a:t>
            </a:r>
          </a:p>
          <a:p>
            <a:pPr lvl="2">
              <a:buFont typeface="Arial" pitchFamily="34" charset="0"/>
              <a:buChar char="•"/>
            </a:pPr>
            <a:r>
              <a:rPr lang="zh-TW" altLang="en-US" sz="2000" dirty="0" smtClean="0"/>
              <a:t> </a:t>
            </a:r>
            <a:r>
              <a:rPr lang="zh-TW" altLang="zh-TW" sz="2000" dirty="0" smtClean="0"/>
              <a:t>取得</a:t>
            </a:r>
            <a:r>
              <a:rPr lang="zh-TW" altLang="zh-TW" sz="2000" dirty="0" smtClean="0"/>
              <a:t>並發展專案團隊</a:t>
            </a:r>
          </a:p>
          <a:p>
            <a:pPr lvl="2">
              <a:buFont typeface="Arial" pitchFamily="34" charset="0"/>
              <a:buChar char="•"/>
            </a:pPr>
            <a:r>
              <a:rPr lang="zh-TW" altLang="en-US" sz="2000" dirty="0" smtClean="0"/>
              <a:t> </a:t>
            </a:r>
            <a:r>
              <a:rPr lang="zh-TW" altLang="zh-TW" sz="2000" dirty="0" smtClean="0"/>
              <a:t>管理</a:t>
            </a:r>
            <a:r>
              <a:rPr lang="zh-TW" altLang="zh-TW" sz="2000" dirty="0" smtClean="0"/>
              <a:t>專案利害關係人</a:t>
            </a:r>
          </a:p>
          <a:p>
            <a:pPr lvl="2">
              <a:buFont typeface="Arial" pitchFamily="34" charset="0"/>
              <a:buChar char="•"/>
            </a:pPr>
            <a:r>
              <a:rPr lang="zh-TW" altLang="en-US" sz="2000" dirty="0" smtClean="0"/>
              <a:t> </a:t>
            </a:r>
            <a:r>
              <a:rPr lang="zh-TW" altLang="zh-TW" sz="2000" dirty="0" smtClean="0"/>
              <a:t>選擇</a:t>
            </a:r>
            <a:r>
              <a:rPr lang="zh-TW" altLang="zh-TW" sz="2000" dirty="0" smtClean="0"/>
              <a:t>合作外包廠商</a:t>
            </a:r>
          </a:p>
          <a:p>
            <a:pPr lvl="2">
              <a:buFont typeface="Arial" pitchFamily="34" charset="0"/>
              <a:buChar char="•"/>
            </a:pPr>
            <a:r>
              <a:rPr lang="zh-TW" altLang="en-US" sz="2000" dirty="0" smtClean="0"/>
              <a:t> </a:t>
            </a:r>
            <a:r>
              <a:rPr lang="zh-TW" altLang="zh-TW" sz="2000" dirty="0" smtClean="0"/>
              <a:t>執行</a:t>
            </a:r>
            <a:r>
              <a:rPr lang="zh-TW" altLang="zh-TW" sz="2000" dirty="0" smtClean="0"/>
              <a:t>品質保證活動</a:t>
            </a:r>
          </a:p>
          <a:p>
            <a:pPr marL="342900" indent="-342900" eaLnBrk="0" hangingPunct="0">
              <a:spcBef>
                <a:spcPct val="20000"/>
              </a:spcBef>
            </a:pPr>
            <a:endParaRPr lang="en-US" altLang="zh-TW" sz="2800" dirty="0" smtClean="0"/>
          </a:p>
          <a:p>
            <a:pPr marL="342900" indent="-342900" eaLnBrk="0" hangingPunct="0">
              <a:spcBef>
                <a:spcPct val="20000"/>
              </a:spcBef>
            </a:pPr>
            <a:endParaRPr kumimoji="0" lang="zh-TW" altLang="en-US" sz="28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2339975" y="1628775"/>
            <a:ext cx="4259263" cy="633413"/>
          </a:xfrm>
          <a:prstGeom prst="rect">
            <a:avLst/>
          </a:prstGeom>
          <a:noFill/>
          <a:ln>
            <a:miter lim="800000"/>
            <a:headEnd/>
            <a:tailEnd/>
          </a:ln>
        </p:spPr>
        <p:txBody>
          <a:bodyPr/>
          <a:lstStyle/>
          <a:p>
            <a:r>
              <a:rPr lang="zh-TW" altLang="en-US" sz="3200" smtClean="0"/>
              <a:t>依照計畫進行各項工作</a:t>
            </a:r>
            <a:r>
              <a:rPr kumimoji="1" lang="zh-TW" altLang="en-US" sz="3200" smtClean="0"/>
              <a:t> </a:t>
            </a:r>
          </a:p>
        </p:txBody>
      </p:sp>
      <p:sp>
        <p:nvSpPr>
          <p:cNvPr id="11268" name="Rectangle 3"/>
          <p:cNvSpPr txBox="1">
            <a:spLocks noChangeArrowheads="1"/>
          </p:cNvSpPr>
          <p:nvPr/>
        </p:nvSpPr>
        <p:spPr bwMode="auto">
          <a:xfrm>
            <a:off x="457200" y="2636838"/>
            <a:ext cx="7715250" cy="2663825"/>
          </a:xfrm>
          <a:prstGeom prst="rect">
            <a:avLst/>
          </a:prstGeom>
          <a:noFill/>
          <a:ln w="9525">
            <a:noFill/>
            <a:miter lim="800000"/>
            <a:headEnd/>
            <a:tailEnd/>
          </a:ln>
          <a:effectLst/>
        </p:spPr>
        <p:txBody>
          <a:bodyPr/>
          <a:lstStyle/>
          <a:p>
            <a:pPr marL="342900" indent="-342900" eaLnBrk="0" hangingPunct="0">
              <a:spcBef>
                <a:spcPct val="20000"/>
              </a:spcBef>
              <a:buFont typeface="Arial" charset="0"/>
              <a:buChar char="•"/>
            </a:pPr>
            <a:r>
              <a:rPr kumimoji="0" lang="zh-TW" altLang="en-US" sz="2800">
                <a:latin typeface="Calibri" pitchFamily="34" charset="0"/>
              </a:rPr>
              <a:t>專案經過規劃後，會產生時程表與各式計畫。基本上，專案執行階段，專案經理只需跟據專案時程，要求專案成員按表操課即可，不多不少，計畫該怎做就怎進行。</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2484438" y="1628775"/>
            <a:ext cx="3898900" cy="706438"/>
          </a:xfrm>
          <a:prstGeom prst="rect">
            <a:avLst/>
          </a:prstGeom>
          <a:noFill/>
          <a:ln>
            <a:miter lim="800000"/>
            <a:headEnd/>
            <a:tailEnd/>
          </a:ln>
        </p:spPr>
        <p:txBody>
          <a:bodyPr/>
          <a:lstStyle/>
          <a:p>
            <a:r>
              <a:rPr lang="zh-TW" altLang="en-US" sz="3200" dirty="0" smtClean="0"/>
              <a:t>收集與發佈專案狀況</a:t>
            </a:r>
          </a:p>
        </p:txBody>
      </p:sp>
      <p:sp>
        <p:nvSpPr>
          <p:cNvPr id="12291" name="Rectangle 3"/>
          <p:cNvSpPr>
            <a:spLocks noGrp="1" noChangeArrowheads="1"/>
          </p:cNvSpPr>
          <p:nvPr>
            <p:ph type="body" sz="half" idx="4294967295"/>
          </p:nvPr>
        </p:nvSpPr>
        <p:spPr bwMode="auto">
          <a:xfrm>
            <a:off x="457200" y="2636838"/>
            <a:ext cx="7355160" cy="3096418"/>
          </a:xfrm>
          <a:prstGeom prst="rect">
            <a:avLst/>
          </a:prstGeom>
          <a:noFill/>
          <a:ln>
            <a:miter lim="800000"/>
            <a:headEnd/>
            <a:tailEnd/>
          </a:ln>
        </p:spPr>
        <p:txBody>
          <a:bodyPr/>
          <a:lstStyle/>
          <a:p>
            <a:r>
              <a:rPr lang="zh-TW" altLang="zh-TW" sz="2800" dirty="0" smtClean="0"/>
              <a:t>專案訊息種類繁多</a:t>
            </a:r>
            <a:r>
              <a:rPr lang="zh-TW" altLang="zh-TW" sz="2800" dirty="0" smtClean="0"/>
              <a:t>，</a:t>
            </a:r>
            <a:r>
              <a:rPr lang="zh-TW" altLang="zh-TW" sz="2800" dirty="0" smtClean="0"/>
              <a:t>如何把適當的資訊內容，在適當的時機，透過適當的管道，傳遞給適當的人，這是一件非常重要的事情。</a:t>
            </a:r>
            <a:endParaRPr lang="en-US" altLang="zh-TW" sz="2800" dirty="0" smtClean="0"/>
          </a:p>
          <a:p>
            <a:r>
              <a:rPr lang="zh-TW" altLang="zh-TW" sz="2800" dirty="0" smtClean="0"/>
              <a:t>溝通</a:t>
            </a:r>
            <a:r>
              <a:rPr lang="zh-TW" altLang="zh-TW" sz="2800" dirty="0" smtClean="0"/>
              <a:t>管道</a:t>
            </a:r>
            <a:r>
              <a:rPr lang="zh-TW" altLang="en-US" sz="2800" dirty="0" smtClean="0"/>
              <a:t>   </a:t>
            </a:r>
            <a:r>
              <a:rPr lang="en-US" altLang="zh-TW" sz="2800" dirty="0" smtClean="0"/>
              <a:t>N </a:t>
            </a:r>
            <a:r>
              <a:rPr lang="en-US" altLang="zh-TW" sz="2800" dirty="0" smtClean="0"/>
              <a:t>* (N – 1) / 2 </a:t>
            </a:r>
            <a:r>
              <a:rPr lang="zh-TW" altLang="en-US" sz="2800" dirty="0" smtClean="0"/>
              <a:t>其中 </a:t>
            </a:r>
            <a:r>
              <a:rPr lang="en-US" altLang="zh-TW" sz="2800" dirty="0" smtClean="0"/>
              <a:t>N </a:t>
            </a:r>
            <a:r>
              <a:rPr lang="zh-TW" altLang="en-US" sz="2800" dirty="0" smtClean="0"/>
              <a:t>為專案成員</a:t>
            </a:r>
          </a:p>
        </p:txBody>
      </p:sp>
      <p:pic>
        <p:nvPicPr>
          <p:cNvPr id="12292" name="Picture 4" descr="ch08-03"/>
          <p:cNvPicPr>
            <a:picLocks noGrp="1" noChangeAspect="1" noChangeArrowheads="1"/>
          </p:cNvPicPr>
          <p:nvPr>
            <p:ph sz="half" idx="4294967295"/>
          </p:nvPr>
        </p:nvPicPr>
        <p:blipFill>
          <a:blip r:embed="rId3" cstate="print"/>
          <a:srcRect/>
          <a:stretch>
            <a:fillRect/>
          </a:stretch>
        </p:blipFill>
        <p:spPr bwMode="auto">
          <a:xfrm>
            <a:off x="3347864" y="4797152"/>
            <a:ext cx="2160588" cy="1790700"/>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3419475" y="1628775"/>
            <a:ext cx="1871663" cy="706438"/>
          </a:xfrm>
          <a:prstGeom prst="rect">
            <a:avLst/>
          </a:prstGeom>
          <a:noFill/>
          <a:ln>
            <a:miter lim="800000"/>
            <a:headEnd/>
            <a:tailEnd/>
          </a:ln>
        </p:spPr>
        <p:txBody>
          <a:bodyPr/>
          <a:lstStyle/>
          <a:p>
            <a:r>
              <a:rPr lang="zh-TW" altLang="en-US" sz="3200" smtClean="0"/>
              <a:t>溝通模式</a:t>
            </a:r>
          </a:p>
        </p:txBody>
      </p:sp>
      <p:pic>
        <p:nvPicPr>
          <p:cNvPr id="13315" name="Picture 6" descr="ch08-04"/>
          <p:cNvPicPr>
            <a:picLocks noGrp="1" noChangeAspect="1" noChangeArrowheads="1"/>
          </p:cNvPicPr>
          <p:nvPr>
            <p:ph sz="half" idx="4294967295"/>
          </p:nvPr>
        </p:nvPicPr>
        <p:blipFill>
          <a:blip r:embed="rId3" cstate="print"/>
          <a:srcRect/>
          <a:stretch>
            <a:fillRect/>
          </a:stretch>
        </p:blipFill>
        <p:spPr bwMode="auto">
          <a:xfrm>
            <a:off x="971550" y="2752725"/>
            <a:ext cx="7416800" cy="3829050"/>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2268538" y="1628775"/>
            <a:ext cx="3887787" cy="647700"/>
          </a:xfrm>
          <a:prstGeom prst="rect">
            <a:avLst/>
          </a:prstGeom>
          <a:noFill/>
          <a:ln>
            <a:miter lim="800000"/>
            <a:headEnd/>
            <a:tailEnd/>
          </a:ln>
        </p:spPr>
        <p:txBody>
          <a:bodyPr/>
          <a:lstStyle/>
          <a:p>
            <a:r>
              <a:rPr lang="zh-TW" altLang="en-US" sz="3200" smtClean="0"/>
              <a:t>召開專案定期會議</a:t>
            </a:r>
          </a:p>
        </p:txBody>
      </p:sp>
      <p:sp>
        <p:nvSpPr>
          <p:cNvPr id="14339"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pPr>
              <a:lnSpc>
                <a:spcPct val="90000"/>
              </a:lnSpc>
            </a:pPr>
            <a:r>
              <a:rPr lang="zh-TW" altLang="en-US" sz="2400" dirty="0" smtClean="0"/>
              <a:t>開會前先發議程</a:t>
            </a:r>
          </a:p>
          <a:p>
            <a:pPr>
              <a:lnSpc>
                <a:spcPct val="90000"/>
              </a:lnSpc>
            </a:pPr>
            <a:r>
              <a:rPr lang="zh-TW" altLang="en-US" sz="2400" dirty="0" smtClean="0"/>
              <a:t>不論是否到齊準時開會</a:t>
            </a:r>
          </a:p>
          <a:p>
            <a:pPr>
              <a:lnSpc>
                <a:spcPct val="90000"/>
              </a:lnSpc>
            </a:pPr>
            <a:r>
              <a:rPr lang="zh-TW" altLang="en-US" sz="2400" dirty="0" smtClean="0"/>
              <a:t>開會開始先申明會議時間安排</a:t>
            </a:r>
          </a:p>
          <a:p>
            <a:pPr>
              <a:lnSpc>
                <a:spcPct val="90000"/>
              </a:lnSpc>
            </a:pPr>
            <a:r>
              <a:rPr lang="zh-TW" altLang="en-US" sz="2400" dirty="0" smtClean="0"/>
              <a:t>首先追蹤上次決議事項</a:t>
            </a:r>
          </a:p>
          <a:p>
            <a:pPr>
              <a:lnSpc>
                <a:spcPct val="90000"/>
              </a:lnSpc>
            </a:pPr>
            <a:r>
              <a:rPr lang="zh-TW" altLang="en-US" sz="2400" dirty="0" smtClean="0"/>
              <a:t>依重要次序討論議題</a:t>
            </a:r>
          </a:p>
          <a:p>
            <a:pPr>
              <a:lnSpc>
                <a:spcPct val="90000"/>
              </a:lnSpc>
            </a:pPr>
            <a:r>
              <a:rPr lang="zh-TW" altLang="en-US" sz="2400" dirty="0" smtClean="0"/>
              <a:t>分配決議事項負責人</a:t>
            </a:r>
          </a:p>
          <a:p>
            <a:pPr>
              <a:lnSpc>
                <a:spcPct val="90000"/>
              </a:lnSpc>
            </a:pPr>
            <a:r>
              <a:rPr lang="zh-TW" altLang="en-US" sz="2400" dirty="0" smtClean="0"/>
              <a:t>彙整會議結論</a:t>
            </a:r>
          </a:p>
          <a:p>
            <a:pPr>
              <a:lnSpc>
                <a:spcPct val="90000"/>
              </a:lnSpc>
            </a:pPr>
            <a:r>
              <a:rPr lang="zh-TW" altLang="en-US" sz="2400" dirty="0" smtClean="0"/>
              <a:t>做好會議記錄，會後分發與會者</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589</Words>
  <Application>Microsoft Office PowerPoint</Application>
  <PresentationFormat>如螢幕大小 (4:3)</PresentationFormat>
  <Paragraphs>72</Paragraphs>
  <Slides>16</Slides>
  <Notes>16</Notes>
  <HiddenSlides>0</HiddenSlides>
  <MMClips>0</MMClips>
  <ScaleCrop>false</ScaleCrop>
  <HeadingPairs>
    <vt:vector size="4" baseType="variant">
      <vt:variant>
        <vt:lpstr>佈景主題</vt:lpstr>
      </vt:variant>
      <vt:variant>
        <vt:i4>1</vt:i4>
      </vt:variant>
      <vt:variant>
        <vt:lpstr>投影片標題</vt:lpstr>
      </vt:variant>
      <vt:variant>
        <vt:i4>16</vt:i4>
      </vt:variant>
    </vt:vector>
  </HeadingPairs>
  <TitlesOfParts>
    <vt:vector size="17" baseType="lpstr">
      <vt:lpstr>Office 佈景主題</vt:lpstr>
      <vt:lpstr>投影片 1</vt:lpstr>
      <vt:lpstr>投影片 2</vt:lpstr>
      <vt:lpstr>投影片 3</vt:lpstr>
      <vt:lpstr>投影片 4</vt:lpstr>
      <vt:lpstr>專案執行 </vt:lpstr>
      <vt:lpstr>依照計畫進行各項工作 </vt:lpstr>
      <vt:lpstr>收集與發佈專案狀況</vt:lpstr>
      <vt:lpstr>溝通模式</vt:lpstr>
      <vt:lpstr>召開專案定期會議</vt:lpstr>
      <vt:lpstr>取得並發展專案團隊</vt:lpstr>
      <vt:lpstr>正向效率專案團隊特點</vt:lpstr>
      <vt:lpstr>管理專案利害關係人</vt:lpstr>
      <vt:lpstr>利害關係人矩陣</vt:lpstr>
      <vt:lpstr>執行品質保證活動</vt:lpstr>
      <vt:lpstr>品質保證與品質控制</vt:lpstr>
      <vt:lpstr>本章結束</vt:lpstr>
    </vt:vector>
  </TitlesOfParts>
  <Company>Drmaster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第八章</dc:title>
  <dc:creator>Wayne</dc:creator>
  <cp:lastModifiedBy>user</cp:lastModifiedBy>
  <cp:revision>87</cp:revision>
  <dcterms:created xsi:type="dcterms:W3CDTF">2009-02-01T09:37:13Z</dcterms:created>
  <dcterms:modified xsi:type="dcterms:W3CDTF">2018-03-22T13:26:10Z</dcterms:modified>
</cp:coreProperties>
</file>