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50" r:id="rId2"/>
    <p:sldId id="364" r:id="rId3"/>
    <p:sldId id="262" r:id="rId4"/>
    <p:sldId id="263" r:id="rId5"/>
    <p:sldId id="351" r:id="rId6"/>
    <p:sldId id="365" r:id="rId7"/>
    <p:sldId id="360" r:id="rId8"/>
    <p:sldId id="353" r:id="rId9"/>
    <p:sldId id="355" r:id="rId10"/>
    <p:sldId id="361" r:id="rId11"/>
    <p:sldId id="362" r:id="rId12"/>
    <p:sldId id="366" r:id="rId13"/>
    <p:sldId id="354" r:id="rId14"/>
    <p:sldId id="367" r:id="rId15"/>
    <p:sldId id="356" r:id="rId16"/>
    <p:sldId id="358" r:id="rId17"/>
    <p:sldId id="368" r:id="rId18"/>
    <p:sldId id="357" r:id="rId19"/>
    <p:sldId id="369" r:id="rId20"/>
    <p:sldId id="370" r:id="rId21"/>
    <p:sldId id="371" r:id="rId22"/>
    <p:sldId id="372" r:id="rId23"/>
    <p:sldId id="352" r:id="rId24"/>
    <p:sldId id="363" r:id="rId25"/>
    <p:sldId id="342" r:id="rId26"/>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FF00"/>
    <a:srgbClr val="32DA66"/>
    <a:srgbClr val="339933"/>
    <a:srgbClr val="00CC00"/>
  </p:clrMru>
</p:presentationPr>
</file>

<file path=ppt/tableStyles.xml><?xml version="1.0" encoding="utf-8"?>
<a:tblStyleLst xmlns:a="http://schemas.openxmlformats.org/drawingml/2006/main" def="{5C22544A-7EE6-4342-B048-85BDC9FD1C3A}">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572" y="-4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新細明體" pitchFamily="18" charset="-120"/>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新細明體" pitchFamily="18" charset="-120"/>
              </a:defRPr>
            </a:lvl1pPr>
          </a:lstStyle>
          <a:p>
            <a:pPr>
              <a:defRPr/>
            </a:pPr>
            <a:fld id="{0C518B67-DE18-4809-8063-3F8890C679B7}" type="datetimeFigureOut">
              <a:rPr lang="zh-TW" altLang="en-US"/>
              <a:pPr>
                <a:defRPr/>
              </a:pPr>
              <a:t>2018/3/23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新細明體" pitchFamily="18" charset="-120"/>
              </a:defRPr>
            </a:lvl1pPr>
          </a:lstStyle>
          <a:p>
            <a:pPr>
              <a:defRPr/>
            </a:pPr>
            <a:fld id="{C059C32C-456B-4BF4-8F4D-94373AC608E1}"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s/slide4.xml"/><Relationship Id="rId9"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s/slide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標題投影片">
    <p:bg>
      <p:bgPr>
        <a:solidFill>
          <a:srgbClr val="A6A6A6">
            <a:alpha val="90979"/>
          </a:srgbClr>
        </a:solidFill>
        <a:effectLst/>
      </p:bgPr>
    </p:bg>
    <p:spTree>
      <p:nvGrpSpPr>
        <p:cNvPr id="1" name=""/>
        <p:cNvGrpSpPr/>
        <p:nvPr/>
      </p:nvGrpSpPr>
      <p:grpSpPr>
        <a:xfrm>
          <a:off x="0" y="0"/>
          <a:ext cx="0" cy="0"/>
          <a:chOff x="0" y="0"/>
          <a:chExt cx="0" cy="0"/>
        </a:xfrm>
      </p:grpSpPr>
      <p:pic>
        <p:nvPicPr>
          <p:cNvPr id="2" name="Picture 2" descr="C:\Documents and Settings\Axel\桌面\圖片11.jpg"/>
          <p:cNvPicPr>
            <a:picLocks noChangeAspect="1" noChangeArrowheads="1"/>
          </p:cNvPicPr>
          <p:nvPr userDrawn="1"/>
        </p:nvPicPr>
        <p:blipFill>
          <a:blip r:embed="rId2" cstate="print"/>
          <a:srcRect/>
          <a:stretch>
            <a:fillRect/>
          </a:stretch>
        </p:blipFill>
        <p:spPr bwMode="auto">
          <a:xfrm>
            <a:off x="0" y="0"/>
            <a:ext cx="3500438" cy="6858000"/>
          </a:xfrm>
          <a:prstGeom prst="rect">
            <a:avLst/>
          </a:prstGeom>
          <a:noFill/>
          <a:ln w="9525">
            <a:noFill/>
            <a:miter lim="800000"/>
            <a:headEnd/>
            <a:tailEnd/>
          </a:ln>
        </p:spPr>
      </p:pic>
      <p:grpSp>
        <p:nvGrpSpPr>
          <p:cNvPr id="3" name="Group 263"/>
          <p:cNvGrpSpPr>
            <a:grpSpLocks/>
          </p:cNvGrpSpPr>
          <p:nvPr userDrawn="1"/>
        </p:nvGrpSpPr>
        <p:grpSpPr bwMode="auto">
          <a:xfrm>
            <a:off x="0" y="812800"/>
            <a:ext cx="9059863" cy="544513"/>
            <a:chOff x="54" y="28"/>
            <a:chExt cx="5618" cy="312"/>
          </a:xfrm>
        </p:grpSpPr>
        <p:sp>
          <p:nvSpPr>
            <p:cNvPr id="4" name="Oval 264"/>
            <p:cNvSpPr>
              <a:spLocks noChangeArrowheads="1"/>
            </p:cNvSpPr>
            <p:nvPr/>
          </p:nvSpPr>
          <p:spPr bwMode="auto">
            <a:xfrm>
              <a:off x="54"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 name="Oval 265"/>
            <p:cNvSpPr>
              <a:spLocks noChangeArrowheads="1"/>
            </p:cNvSpPr>
            <p:nvPr/>
          </p:nvSpPr>
          <p:spPr bwMode="auto">
            <a:xfrm>
              <a:off x="22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6" name="Oval 266"/>
            <p:cNvSpPr>
              <a:spLocks noChangeArrowheads="1"/>
            </p:cNvSpPr>
            <p:nvPr/>
          </p:nvSpPr>
          <p:spPr bwMode="auto">
            <a:xfrm>
              <a:off x="41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7" name="Oval 267"/>
            <p:cNvSpPr>
              <a:spLocks noChangeArrowheads="1"/>
            </p:cNvSpPr>
            <p:nvPr/>
          </p:nvSpPr>
          <p:spPr bwMode="auto">
            <a:xfrm>
              <a:off x="60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8" name="Oval 268"/>
            <p:cNvSpPr>
              <a:spLocks noChangeArrowheads="1"/>
            </p:cNvSpPr>
            <p:nvPr/>
          </p:nvSpPr>
          <p:spPr bwMode="auto">
            <a:xfrm>
              <a:off x="79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9" name="Oval 269"/>
            <p:cNvSpPr>
              <a:spLocks noChangeArrowheads="1"/>
            </p:cNvSpPr>
            <p:nvPr/>
          </p:nvSpPr>
          <p:spPr bwMode="auto">
            <a:xfrm>
              <a:off x="98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0" name="Oval 270"/>
            <p:cNvSpPr>
              <a:spLocks noChangeArrowheads="1"/>
            </p:cNvSpPr>
            <p:nvPr/>
          </p:nvSpPr>
          <p:spPr bwMode="auto">
            <a:xfrm>
              <a:off x="117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1" name="Oval 271"/>
            <p:cNvSpPr>
              <a:spLocks noChangeArrowheads="1"/>
            </p:cNvSpPr>
            <p:nvPr/>
          </p:nvSpPr>
          <p:spPr bwMode="auto">
            <a:xfrm>
              <a:off x="136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2" name="Oval 272"/>
            <p:cNvSpPr>
              <a:spLocks noChangeArrowheads="1"/>
            </p:cNvSpPr>
            <p:nvPr/>
          </p:nvSpPr>
          <p:spPr bwMode="auto">
            <a:xfrm>
              <a:off x="155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3" name="Oval 273"/>
            <p:cNvSpPr>
              <a:spLocks noChangeArrowheads="1"/>
            </p:cNvSpPr>
            <p:nvPr/>
          </p:nvSpPr>
          <p:spPr bwMode="auto">
            <a:xfrm>
              <a:off x="174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4" name="Oval 274"/>
            <p:cNvSpPr>
              <a:spLocks noChangeArrowheads="1"/>
            </p:cNvSpPr>
            <p:nvPr/>
          </p:nvSpPr>
          <p:spPr bwMode="auto">
            <a:xfrm>
              <a:off x="193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5" name="Oval 275"/>
            <p:cNvSpPr>
              <a:spLocks noChangeArrowheads="1"/>
            </p:cNvSpPr>
            <p:nvPr/>
          </p:nvSpPr>
          <p:spPr bwMode="auto">
            <a:xfrm>
              <a:off x="212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6" name="Oval 276"/>
            <p:cNvSpPr>
              <a:spLocks noChangeArrowheads="1"/>
            </p:cNvSpPr>
            <p:nvPr/>
          </p:nvSpPr>
          <p:spPr bwMode="auto">
            <a:xfrm>
              <a:off x="231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7" name="Oval 277"/>
            <p:cNvSpPr>
              <a:spLocks noChangeArrowheads="1"/>
            </p:cNvSpPr>
            <p:nvPr/>
          </p:nvSpPr>
          <p:spPr bwMode="auto">
            <a:xfrm>
              <a:off x="250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8" name="Oval 278"/>
            <p:cNvSpPr>
              <a:spLocks noChangeArrowheads="1"/>
            </p:cNvSpPr>
            <p:nvPr/>
          </p:nvSpPr>
          <p:spPr bwMode="auto">
            <a:xfrm>
              <a:off x="269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9" name="Oval 279"/>
            <p:cNvSpPr>
              <a:spLocks noChangeArrowheads="1"/>
            </p:cNvSpPr>
            <p:nvPr/>
          </p:nvSpPr>
          <p:spPr bwMode="auto">
            <a:xfrm>
              <a:off x="288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0" name="Oval 280"/>
            <p:cNvSpPr>
              <a:spLocks noChangeArrowheads="1"/>
            </p:cNvSpPr>
            <p:nvPr/>
          </p:nvSpPr>
          <p:spPr bwMode="auto">
            <a:xfrm>
              <a:off x="307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1" name="Oval 281"/>
            <p:cNvSpPr>
              <a:spLocks noChangeArrowheads="1"/>
            </p:cNvSpPr>
            <p:nvPr/>
          </p:nvSpPr>
          <p:spPr bwMode="auto">
            <a:xfrm>
              <a:off x="326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2" name="Oval 282"/>
            <p:cNvSpPr>
              <a:spLocks noChangeArrowheads="1"/>
            </p:cNvSpPr>
            <p:nvPr/>
          </p:nvSpPr>
          <p:spPr bwMode="auto">
            <a:xfrm>
              <a:off x="345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3" name="Oval 283"/>
            <p:cNvSpPr>
              <a:spLocks noChangeArrowheads="1"/>
            </p:cNvSpPr>
            <p:nvPr/>
          </p:nvSpPr>
          <p:spPr bwMode="auto">
            <a:xfrm>
              <a:off x="364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4" name="Oval 284"/>
            <p:cNvSpPr>
              <a:spLocks noChangeArrowheads="1"/>
            </p:cNvSpPr>
            <p:nvPr/>
          </p:nvSpPr>
          <p:spPr bwMode="auto">
            <a:xfrm>
              <a:off x="383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5" name="Oval 285"/>
            <p:cNvSpPr>
              <a:spLocks noChangeArrowheads="1"/>
            </p:cNvSpPr>
            <p:nvPr/>
          </p:nvSpPr>
          <p:spPr bwMode="auto">
            <a:xfrm>
              <a:off x="402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6" name="Oval 286"/>
            <p:cNvSpPr>
              <a:spLocks noChangeArrowheads="1"/>
            </p:cNvSpPr>
            <p:nvPr/>
          </p:nvSpPr>
          <p:spPr bwMode="auto">
            <a:xfrm>
              <a:off x="421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7" name="Oval 287"/>
            <p:cNvSpPr>
              <a:spLocks noChangeArrowheads="1"/>
            </p:cNvSpPr>
            <p:nvPr/>
          </p:nvSpPr>
          <p:spPr bwMode="auto">
            <a:xfrm>
              <a:off x="440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8" name="Oval 288"/>
            <p:cNvSpPr>
              <a:spLocks noChangeArrowheads="1"/>
            </p:cNvSpPr>
            <p:nvPr/>
          </p:nvSpPr>
          <p:spPr bwMode="auto">
            <a:xfrm>
              <a:off x="459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9" name="Oval 289"/>
            <p:cNvSpPr>
              <a:spLocks noChangeArrowheads="1"/>
            </p:cNvSpPr>
            <p:nvPr/>
          </p:nvSpPr>
          <p:spPr bwMode="auto">
            <a:xfrm>
              <a:off x="478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0" name="Oval 290"/>
            <p:cNvSpPr>
              <a:spLocks noChangeArrowheads="1"/>
            </p:cNvSpPr>
            <p:nvPr/>
          </p:nvSpPr>
          <p:spPr bwMode="auto">
            <a:xfrm>
              <a:off x="497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1" name="Oval 291"/>
            <p:cNvSpPr>
              <a:spLocks noChangeArrowheads="1"/>
            </p:cNvSpPr>
            <p:nvPr/>
          </p:nvSpPr>
          <p:spPr bwMode="auto">
            <a:xfrm>
              <a:off x="516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2" name="Oval 292"/>
            <p:cNvSpPr>
              <a:spLocks noChangeArrowheads="1"/>
            </p:cNvSpPr>
            <p:nvPr/>
          </p:nvSpPr>
          <p:spPr bwMode="auto">
            <a:xfrm>
              <a:off x="535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3" name="Oval 293"/>
            <p:cNvSpPr>
              <a:spLocks noChangeArrowheads="1"/>
            </p:cNvSpPr>
            <p:nvPr/>
          </p:nvSpPr>
          <p:spPr bwMode="auto">
            <a:xfrm>
              <a:off x="554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4" name="Oval 294"/>
            <p:cNvSpPr>
              <a:spLocks noChangeArrowheads="1"/>
            </p:cNvSpPr>
            <p:nvPr/>
          </p:nvSpPr>
          <p:spPr bwMode="auto">
            <a:xfrm>
              <a:off x="60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5" name="Oval 295"/>
            <p:cNvSpPr>
              <a:spLocks noChangeArrowheads="1"/>
            </p:cNvSpPr>
            <p:nvPr/>
          </p:nvSpPr>
          <p:spPr bwMode="auto">
            <a:xfrm>
              <a:off x="79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6" name="Oval 296"/>
            <p:cNvSpPr>
              <a:spLocks noChangeArrowheads="1"/>
            </p:cNvSpPr>
            <p:nvPr/>
          </p:nvSpPr>
          <p:spPr bwMode="auto">
            <a:xfrm>
              <a:off x="98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7" name="Oval 297"/>
            <p:cNvSpPr>
              <a:spLocks noChangeArrowheads="1"/>
            </p:cNvSpPr>
            <p:nvPr/>
          </p:nvSpPr>
          <p:spPr bwMode="auto">
            <a:xfrm>
              <a:off x="117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8" name="Oval 298"/>
            <p:cNvSpPr>
              <a:spLocks noChangeArrowheads="1"/>
            </p:cNvSpPr>
            <p:nvPr/>
          </p:nvSpPr>
          <p:spPr bwMode="auto">
            <a:xfrm>
              <a:off x="136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9" name="Oval 299"/>
            <p:cNvSpPr>
              <a:spLocks noChangeArrowheads="1"/>
            </p:cNvSpPr>
            <p:nvPr/>
          </p:nvSpPr>
          <p:spPr bwMode="auto">
            <a:xfrm>
              <a:off x="230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0" name="Oval 300"/>
            <p:cNvSpPr>
              <a:spLocks noChangeArrowheads="1"/>
            </p:cNvSpPr>
            <p:nvPr/>
          </p:nvSpPr>
          <p:spPr bwMode="auto">
            <a:xfrm>
              <a:off x="249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1" name="Oval 301"/>
            <p:cNvSpPr>
              <a:spLocks noChangeArrowheads="1"/>
            </p:cNvSpPr>
            <p:nvPr/>
          </p:nvSpPr>
          <p:spPr bwMode="auto">
            <a:xfrm>
              <a:off x="268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2" name="Oval 302"/>
            <p:cNvSpPr>
              <a:spLocks noChangeArrowheads="1"/>
            </p:cNvSpPr>
            <p:nvPr/>
          </p:nvSpPr>
          <p:spPr bwMode="auto">
            <a:xfrm>
              <a:off x="287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3" name="Oval 303"/>
            <p:cNvSpPr>
              <a:spLocks noChangeArrowheads="1"/>
            </p:cNvSpPr>
            <p:nvPr/>
          </p:nvSpPr>
          <p:spPr bwMode="auto">
            <a:xfrm>
              <a:off x="306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4" name="Oval 304"/>
            <p:cNvSpPr>
              <a:spLocks noChangeArrowheads="1"/>
            </p:cNvSpPr>
            <p:nvPr/>
          </p:nvSpPr>
          <p:spPr bwMode="auto">
            <a:xfrm>
              <a:off x="325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5" name="Oval 305"/>
            <p:cNvSpPr>
              <a:spLocks noChangeArrowheads="1"/>
            </p:cNvSpPr>
            <p:nvPr/>
          </p:nvSpPr>
          <p:spPr bwMode="auto">
            <a:xfrm>
              <a:off x="344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6" name="Oval 306"/>
            <p:cNvSpPr>
              <a:spLocks noChangeArrowheads="1"/>
            </p:cNvSpPr>
            <p:nvPr/>
          </p:nvSpPr>
          <p:spPr bwMode="auto">
            <a:xfrm>
              <a:off x="363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7" name="Oval 307"/>
            <p:cNvSpPr>
              <a:spLocks noChangeArrowheads="1"/>
            </p:cNvSpPr>
            <p:nvPr/>
          </p:nvSpPr>
          <p:spPr bwMode="auto">
            <a:xfrm>
              <a:off x="382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8" name="Oval 308"/>
            <p:cNvSpPr>
              <a:spLocks noChangeArrowheads="1"/>
            </p:cNvSpPr>
            <p:nvPr/>
          </p:nvSpPr>
          <p:spPr bwMode="auto">
            <a:xfrm>
              <a:off x="401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9" name="Oval 309"/>
            <p:cNvSpPr>
              <a:spLocks noChangeArrowheads="1"/>
            </p:cNvSpPr>
            <p:nvPr/>
          </p:nvSpPr>
          <p:spPr bwMode="auto">
            <a:xfrm>
              <a:off x="420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0" name="Oval 310"/>
            <p:cNvSpPr>
              <a:spLocks noChangeArrowheads="1"/>
            </p:cNvSpPr>
            <p:nvPr/>
          </p:nvSpPr>
          <p:spPr bwMode="auto">
            <a:xfrm>
              <a:off x="439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1" name="Oval 311"/>
            <p:cNvSpPr>
              <a:spLocks noChangeArrowheads="1"/>
            </p:cNvSpPr>
            <p:nvPr/>
          </p:nvSpPr>
          <p:spPr bwMode="auto">
            <a:xfrm>
              <a:off x="5348" y="32"/>
              <a:ext cx="132" cy="136"/>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2" name="Oval 312"/>
            <p:cNvSpPr>
              <a:spLocks noChangeArrowheads="1"/>
            </p:cNvSpPr>
            <p:nvPr/>
          </p:nvSpPr>
          <p:spPr bwMode="auto">
            <a:xfrm>
              <a:off x="5538" y="32"/>
              <a:ext cx="132" cy="136"/>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grpSp>
      <p:grpSp>
        <p:nvGrpSpPr>
          <p:cNvPr id="53" name="Group 263"/>
          <p:cNvGrpSpPr>
            <a:grpSpLocks/>
          </p:cNvGrpSpPr>
          <p:nvPr userDrawn="1"/>
        </p:nvGrpSpPr>
        <p:grpSpPr bwMode="auto">
          <a:xfrm>
            <a:off x="0" y="455613"/>
            <a:ext cx="9059863" cy="544512"/>
            <a:chOff x="54" y="28"/>
            <a:chExt cx="5618" cy="312"/>
          </a:xfrm>
        </p:grpSpPr>
        <p:sp>
          <p:nvSpPr>
            <p:cNvPr id="54" name="Oval 264"/>
            <p:cNvSpPr>
              <a:spLocks noChangeArrowheads="1"/>
            </p:cNvSpPr>
            <p:nvPr/>
          </p:nvSpPr>
          <p:spPr bwMode="auto">
            <a:xfrm>
              <a:off x="54"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5" name="Oval 265"/>
            <p:cNvSpPr>
              <a:spLocks noChangeArrowheads="1"/>
            </p:cNvSpPr>
            <p:nvPr/>
          </p:nvSpPr>
          <p:spPr bwMode="auto">
            <a:xfrm>
              <a:off x="22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6" name="Oval 266"/>
            <p:cNvSpPr>
              <a:spLocks noChangeArrowheads="1"/>
            </p:cNvSpPr>
            <p:nvPr/>
          </p:nvSpPr>
          <p:spPr bwMode="auto">
            <a:xfrm>
              <a:off x="41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7" name="Oval 267"/>
            <p:cNvSpPr>
              <a:spLocks noChangeArrowheads="1"/>
            </p:cNvSpPr>
            <p:nvPr/>
          </p:nvSpPr>
          <p:spPr bwMode="auto">
            <a:xfrm>
              <a:off x="60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8" name="Oval 268"/>
            <p:cNvSpPr>
              <a:spLocks noChangeArrowheads="1"/>
            </p:cNvSpPr>
            <p:nvPr/>
          </p:nvSpPr>
          <p:spPr bwMode="auto">
            <a:xfrm>
              <a:off x="79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9" name="Oval 269"/>
            <p:cNvSpPr>
              <a:spLocks noChangeArrowheads="1"/>
            </p:cNvSpPr>
            <p:nvPr/>
          </p:nvSpPr>
          <p:spPr bwMode="auto">
            <a:xfrm>
              <a:off x="98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0" name="Oval 270"/>
            <p:cNvSpPr>
              <a:spLocks noChangeArrowheads="1"/>
            </p:cNvSpPr>
            <p:nvPr/>
          </p:nvSpPr>
          <p:spPr bwMode="auto">
            <a:xfrm>
              <a:off x="117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1" name="Oval 271"/>
            <p:cNvSpPr>
              <a:spLocks noChangeArrowheads="1"/>
            </p:cNvSpPr>
            <p:nvPr/>
          </p:nvSpPr>
          <p:spPr bwMode="auto">
            <a:xfrm>
              <a:off x="136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2" name="Oval 272"/>
            <p:cNvSpPr>
              <a:spLocks noChangeArrowheads="1"/>
            </p:cNvSpPr>
            <p:nvPr/>
          </p:nvSpPr>
          <p:spPr bwMode="auto">
            <a:xfrm>
              <a:off x="155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3" name="Oval 273"/>
            <p:cNvSpPr>
              <a:spLocks noChangeArrowheads="1"/>
            </p:cNvSpPr>
            <p:nvPr/>
          </p:nvSpPr>
          <p:spPr bwMode="auto">
            <a:xfrm>
              <a:off x="174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4" name="Oval 274"/>
            <p:cNvSpPr>
              <a:spLocks noChangeArrowheads="1"/>
            </p:cNvSpPr>
            <p:nvPr/>
          </p:nvSpPr>
          <p:spPr bwMode="auto">
            <a:xfrm>
              <a:off x="193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5" name="Oval 275"/>
            <p:cNvSpPr>
              <a:spLocks noChangeArrowheads="1"/>
            </p:cNvSpPr>
            <p:nvPr/>
          </p:nvSpPr>
          <p:spPr bwMode="auto">
            <a:xfrm>
              <a:off x="212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6" name="Oval 276"/>
            <p:cNvSpPr>
              <a:spLocks noChangeArrowheads="1"/>
            </p:cNvSpPr>
            <p:nvPr/>
          </p:nvSpPr>
          <p:spPr bwMode="auto">
            <a:xfrm>
              <a:off x="231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7" name="Oval 277"/>
            <p:cNvSpPr>
              <a:spLocks noChangeArrowheads="1"/>
            </p:cNvSpPr>
            <p:nvPr/>
          </p:nvSpPr>
          <p:spPr bwMode="auto">
            <a:xfrm>
              <a:off x="250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8" name="Oval 278"/>
            <p:cNvSpPr>
              <a:spLocks noChangeArrowheads="1"/>
            </p:cNvSpPr>
            <p:nvPr/>
          </p:nvSpPr>
          <p:spPr bwMode="auto">
            <a:xfrm>
              <a:off x="269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9" name="Oval 279"/>
            <p:cNvSpPr>
              <a:spLocks noChangeArrowheads="1"/>
            </p:cNvSpPr>
            <p:nvPr/>
          </p:nvSpPr>
          <p:spPr bwMode="auto">
            <a:xfrm>
              <a:off x="288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0" name="Oval 280"/>
            <p:cNvSpPr>
              <a:spLocks noChangeArrowheads="1"/>
            </p:cNvSpPr>
            <p:nvPr/>
          </p:nvSpPr>
          <p:spPr bwMode="auto">
            <a:xfrm>
              <a:off x="307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1" name="Oval 281"/>
            <p:cNvSpPr>
              <a:spLocks noChangeArrowheads="1"/>
            </p:cNvSpPr>
            <p:nvPr/>
          </p:nvSpPr>
          <p:spPr bwMode="auto">
            <a:xfrm>
              <a:off x="326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2" name="Oval 282"/>
            <p:cNvSpPr>
              <a:spLocks noChangeArrowheads="1"/>
            </p:cNvSpPr>
            <p:nvPr/>
          </p:nvSpPr>
          <p:spPr bwMode="auto">
            <a:xfrm>
              <a:off x="345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3" name="Oval 283"/>
            <p:cNvSpPr>
              <a:spLocks noChangeArrowheads="1"/>
            </p:cNvSpPr>
            <p:nvPr/>
          </p:nvSpPr>
          <p:spPr bwMode="auto">
            <a:xfrm>
              <a:off x="364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4" name="Oval 284"/>
            <p:cNvSpPr>
              <a:spLocks noChangeArrowheads="1"/>
            </p:cNvSpPr>
            <p:nvPr/>
          </p:nvSpPr>
          <p:spPr bwMode="auto">
            <a:xfrm>
              <a:off x="383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5" name="Oval 285"/>
            <p:cNvSpPr>
              <a:spLocks noChangeArrowheads="1"/>
            </p:cNvSpPr>
            <p:nvPr/>
          </p:nvSpPr>
          <p:spPr bwMode="auto">
            <a:xfrm>
              <a:off x="402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6" name="Oval 286"/>
            <p:cNvSpPr>
              <a:spLocks noChangeArrowheads="1"/>
            </p:cNvSpPr>
            <p:nvPr/>
          </p:nvSpPr>
          <p:spPr bwMode="auto">
            <a:xfrm>
              <a:off x="421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7" name="Oval 287"/>
            <p:cNvSpPr>
              <a:spLocks noChangeArrowheads="1"/>
            </p:cNvSpPr>
            <p:nvPr/>
          </p:nvSpPr>
          <p:spPr bwMode="auto">
            <a:xfrm>
              <a:off x="440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8" name="Oval 288"/>
            <p:cNvSpPr>
              <a:spLocks noChangeArrowheads="1"/>
            </p:cNvSpPr>
            <p:nvPr/>
          </p:nvSpPr>
          <p:spPr bwMode="auto">
            <a:xfrm>
              <a:off x="459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9" name="Oval 289"/>
            <p:cNvSpPr>
              <a:spLocks noChangeArrowheads="1"/>
            </p:cNvSpPr>
            <p:nvPr/>
          </p:nvSpPr>
          <p:spPr bwMode="auto">
            <a:xfrm>
              <a:off x="478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0" name="Oval 290"/>
            <p:cNvSpPr>
              <a:spLocks noChangeArrowheads="1"/>
            </p:cNvSpPr>
            <p:nvPr/>
          </p:nvSpPr>
          <p:spPr bwMode="auto">
            <a:xfrm>
              <a:off x="497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1" name="Oval 291"/>
            <p:cNvSpPr>
              <a:spLocks noChangeArrowheads="1"/>
            </p:cNvSpPr>
            <p:nvPr/>
          </p:nvSpPr>
          <p:spPr bwMode="auto">
            <a:xfrm>
              <a:off x="516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2" name="Oval 292"/>
            <p:cNvSpPr>
              <a:spLocks noChangeArrowheads="1"/>
            </p:cNvSpPr>
            <p:nvPr/>
          </p:nvSpPr>
          <p:spPr bwMode="auto">
            <a:xfrm>
              <a:off x="535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3" name="Oval 293"/>
            <p:cNvSpPr>
              <a:spLocks noChangeArrowheads="1"/>
            </p:cNvSpPr>
            <p:nvPr/>
          </p:nvSpPr>
          <p:spPr bwMode="auto">
            <a:xfrm>
              <a:off x="554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4" name="Oval 294"/>
            <p:cNvSpPr>
              <a:spLocks noChangeArrowheads="1"/>
            </p:cNvSpPr>
            <p:nvPr/>
          </p:nvSpPr>
          <p:spPr bwMode="auto">
            <a:xfrm>
              <a:off x="60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5" name="Oval 295"/>
            <p:cNvSpPr>
              <a:spLocks noChangeArrowheads="1"/>
            </p:cNvSpPr>
            <p:nvPr/>
          </p:nvSpPr>
          <p:spPr bwMode="auto">
            <a:xfrm>
              <a:off x="79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6" name="Oval 296"/>
            <p:cNvSpPr>
              <a:spLocks noChangeArrowheads="1"/>
            </p:cNvSpPr>
            <p:nvPr/>
          </p:nvSpPr>
          <p:spPr bwMode="auto">
            <a:xfrm>
              <a:off x="98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7" name="Oval 297"/>
            <p:cNvSpPr>
              <a:spLocks noChangeArrowheads="1"/>
            </p:cNvSpPr>
            <p:nvPr/>
          </p:nvSpPr>
          <p:spPr bwMode="auto">
            <a:xfrm>
              <a:off x="117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8" name="Oval 298"/>
            <p:cNvSpPr>
              <a:spLocks noChangeArrowheads="1"/>
            </p:cNvSpPr>
            <p:nvPr/>
          </p:nvSpPr>
          <p:spPr bwMode="auto">
            <a:xfrm>
              <a:off x="136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9" name="Oval 299"/>
            <p:cNvSpPr>
              <a:spLocks noChangeArrowheads="1"/>
            </p:cNvSpPr>
            <p:nvPr/>
          </p:nvSpPr>
          <p:spPr bwMode="auto">
            <a:xfrm>
              <a:off x="230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0" name="Oval 300"/>
            <p:cNvSpPr>
              <a:spLocks noChangeArrowheads="1"/>
            </p:cNvSpPr>
            <p:nvPr/>
          </p:nvSpPr>
          <p:spPr bwMode="auto">
            <a:xfrm>
              <a:off x="249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1" name="Oval 301"/>
            <p:cNvSpPr>
              <a:spLocks noChangeArrowheads="1"/>
            </p:cNvSpPr>
            <p:nvPr/>
          </p:nvSpPr>
          <p:spPr bwMode="auto">
            <a:xfrm>
              <a:off x="268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2" name="Oval 302"/>
            <p:cNvSpPr>
              <a:spLocks noChangeArrowheads="1"/>
            </p:cNvSpPr>
            <p:nvPr/>
          </p:nvSpPr>
          <p:spPr bwMode="auto">
            <a:xfrm>
              <a:off x="287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3" name="Oval 303"/>
            <p:cNvSpPr>
              <a:spLocks noChangeArrowheads="1"/>
            </p:cNvSpPr>
            <p:nvPr/>
          </p:nvSpPr>
          <p:spPr bwMode="auto">
            <a:xfrm>
              <a:off x="306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4" name="Oval 304"/>
            <p:cNvSpPr>
              <a:spLocks noChangeArrowheads="1"/>
            </p:cNvSpPr>
            <p:nvPr/>
          </p:nvSpPr>
          <p:spPr bwMode="auto">
            <a:xfrm>
              <a:off x="325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5" name="Oval 305"/>
            <p:cNvSpPr>
              <a:spLocks noChangeArrowheads="1"/>
            </p:cNvSpPr>
            <p:nvPr/>
          </p:nvSpPr>
          <p:spPr bwMode="auto">
            <a:xfrm>
              <a:off x="344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6" name="Oval 306"/>
            <p:cNvSpPr>
              <a:spLocks noChangeArrowheads="1"/>
            </p:cNvSpPr>
            <p:nvPr/>
          </p:nvSpPr>
          <p:spPr bwMode="auto">
            <a:xfrm>
              <a:off x="363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7" name="Oval 307"/>
            <p:cNvSpPr>
              <a:spLocks noChangeArrowheads="1"/>
            </p:cNvSpPr>
            <p:nvPr/>
          </p:nvSpPr>
          <p:spPr bwMode="auto">
            <a:xfrm>
              <a:off x="382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8" name="Oval 308"/>
            <p:cNvSpPr>
              <a:spLocks noChangeArrowheads="1"/>
            </p:cNvSpPr>
            <p:nvPr/>
          </p:nvSpPr>
          <p:spPr bwMode="auto">
            <a:xfrm>
              <a:off x="401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9" name="Oval 309"/>
            <p:cNvSpPr>
              <a:spLocks noChangeArrowheads="1"/>
            </p:cNvSpPr>
            <p:nvPr/>
          </p:nvSpPr>
          <p:spPr bwMode="auto">
            <a:xfrm>
              <a:off x="420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100" name="Oval 310"/>
            <p:cNvSpPr>
              <a:spLocks noChangeArrowheads="1"/>
            </p:cNvSpPr>
            <p:nvPr/>
          </p:nvSpPr>
          <p:spPr bwMode="auto">
            <a:xfrm>
              <a:off x="439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101" name="Oval 311"/>
            <p:cNvSpPr>
              <a:spLocks noChangeArrowheads="1"/>
            </p:cNvSpPr>
            <p:nvPr/>
          </p:nvSpPr>
          <p:spPr bwMode="auto">
            <a:xfrm>
              <a:off x="5348" y="32"/>
              <a:ext cx="132" cy="136"/>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102" name="Oval 312"/>
            <p:cNvSpPr>
              <a:spLocks noChangeArrowheads="1"/>
            </p:cNvSpPr>
            <p:nvPr/>
          </p:nvSpPr>
          <p:spPr bwMode="auto">
            <a:xfrm>
              <a:off x="5538" y="32"/>
              <a:ext cx="132" cy="136"/>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grpSp>
      <p:pic>
        <p:nvPicPr>
          <p:cNvPr id="103" name="Picture 239" descr="영문간지"/>
          <p:cNvPicPr>
            <a:picLocks noChangeAspect="1" noChangeArrowheads="1"/>
          </p:cNvPicPr>
          <p:nvPr userDrawn="1"/>
        </p:nvPicPr>
        <p:blipFill>
          <a:blip r:embed="rId3" cstate="print"/>
          <a:srcRect/>
          <a:stretch>
            <a:fillRect/>
          </a:stretch>
        </p:blipFill>
        <p:spPr bwMode="auto">
          <a:xfrm>
            <a:off x="428625" y="5143500"/>
            <a:ext cx="2786063" cy="150653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4" name="投影片編號版面配置區 79"/>
          <p:cNvSpPr txBox="1">
            <a:spLocks/>
          </p:cNvSpPr>
          <p:nvPr userDrawn="1"/>
        </p:nvSpPr>
        <p:spPr bwMode="auto">
          <a:xfrm>
            <a:off x="7010400" y="6556375"/>
            <a:ext cx="2133600" cy="476250"/>
          </a:xfrm>
          <a:prstGeom prst="rect">
            <a:avLst/>
          </a:prstGeom>
          <a:noFill/>
          <a:ln w="9525">
            <a:noFill/>
            <a:miter lim="800000"/>
            <a:headEnd/>
            <a:tailEnd/>
          </a:ln>
          <a:effectLst/>
        </p:spPr>
        <p:txBody>
          <a:bodyPr/>
          <a:lstStyle>
            <a:lvl1pPr>
              <a:defRPr b="1">
                <a:latin typeface="標楷體" pitchFamily="65" charset="-120"/>
                <a:ea typeface="標楷體" pitchFamily="65" charset="-120"/>
                <a:cs typeface="Arial" pitchFamily="34" charset="0"/>
              </a:defRPr>
            </a:lvl1pPr>
          </a:lstStyle>
          <a:p>
            <a:pPr algn="r" fontAlgn="auto" latinLnBrk="1">
              <a:spcBef>
                <a:spcPts val="0"/>
              </a:spcBef>
              <a:spcAft>
                <a:spcPts val="0"/>
              </a:spcAft>
              <a:defRPr/>
            </a:pPr>
            <a:fld id="{3E991916-C744-4903-83B5-D637D048F7C7}" type="slidenum">
              <a:rPr kumimoji="0" lang="en-US" altLang="ko-KR" sz="1200" smtClean="0">
                <a:latin typeface="Times New Roman" pitchFamily="18" charset="0"/>
                <a:ea typeface="微軟正黑體" pitchFamily="34" charset="-120"/>
                <a:cs typeface="Times New Roman" pitchFamily="18" charset="0"/>
              </a:rPr>
              <a:pPr algn="r" fontAlgn="auto" latinLnBrk="1">
                <a:spcBef>
                  <a:spcPts val="0"/>
                </a:spcBef>
                <a:spcAft>
                  <a:spcPts val="0"/>
                </a:spcAft>
                <a:defRPr/>
              </a:pPr>
              <a:t>‹#›</a:t>
            </a:fld>
            <a:endParaRPr kumimoji="0" lang="en-US" altLang="ko-KR" sz="1200" dirty="0">
              <a:latin typeface="Times New Roman" pitchFamily="18" charset="0"/>
              <a:ea typeface="微軟正黑體" pitchFamily="34" charset="-120"/>
              <a:cs typeface="Times New Roman" pitchFamily="18" charset="0"/>
            </a:endParaRPr>
          </a:p>
        </p:txBody>
      </p:sp>
      <p:pic>
        <p:nvPicPr>
          <p:cNvPr id="5" name="Picture 3" descr="C:\Users\axel\Desktop\Drmaster\pic\WebIcons1_by_KenSaunders\PNG_128x128\Back.png">
            <a:hlinkClick r:id="" action="ppaction://hlinkshowjump?jump=previousslide" tooltip="前一頁"/>
          </p:cNvPr>
          <p:cNvPicPr>
            <a:picLocks noChangeAspect="1" noChangeArrowheads="1"/>
          </p:cNvPicPr>
          <p:nvPr userDrawn="1"/>
        </p:nvPicPr>
        <p:blipFill>
          <a:blip r:embed="rId2" cstate="print"/>
          <a:srcRect/>
          <a:stretch>
            <a:fillRect/>
          </a:stretch>
        </p:blipFill>
        <p:spPr bwMode="auto">
          <a:xfrm>
            <a:off x="8356600" y="642938"/>
            <a:ext cx="287338" cy="287337"/>
          </a:xfrm>
          <a:prstGeom prst="rect">
            <a:avLst/>
          </a:prstGeom>
          <a:noFill/>
          <a:ln w="9525">
            <a:noFill/>
            <a:miter lim="800000"/>
            <a:headEnd/>
            <a:tailEnd/>
          </a:ln>
        </p:spPr>
      </p:pic>
      <p:pic>
        <p:nvPicPr>
          <p:cNvPr id="6" name="Picture 14" descr="C:\Users\axel\Desktop\Drmaster\pic\WebIcons1_by_KenSaunders\PNG_128x128\Forward.png">
            <a:hlinkClick r:id="" action="ppaction://hlinkshowjump?jump=nextslide" tooltip="下一頁"/>
          </p:cNvPr>
          <p:cNvPicPr>
            <a:picLocks noChangeAspect="1" noChangeArrowheads="1"/>
          </p:cNvPicPr>
          <p:nvPr userDrawn="1"/>
        </p:nvPicPr>
        <p:blipFill>
          <a:blip r:embed="rId3" cstate="print"/>
          <a:srcRect/>
          <a:stretch>
            <a:fillRect/>
          </a:stretch>
        </p:blipFill>
        <p:spPr bwMode="auto">
          <a:xfrm>
            <a:off x="8642350" y="642938"/>
            <a:ext cx="287338" cy="287337"/>
          </a:xfrm>
          <a:prstGeom prst="rect">
            <a:avLst/>
          </a:prstGeom>
          <a:noFill/>
          <a:ln w="9525">
            <a:noFill/>
            <a:miter lim="800000"/>
            <a:headEnd/>
            <a:tailEnd/>
          </a:ln>
        </p:spPr>
      </p:pic>
      <p:pic>
        <p:nvPicPr>
          <p:cNvPr id="7" name="Picture 19" descr="C:\Users\axel\Desktop\Drmaster\pic\WebIcons1_by_KenSaunders\PNG_128x128\Home.png">
            <a:hlinkClick r:id="rId4" action="ppaction://hlinksldjump" tooltip="回大綱"/>
          </p:cNvPr>
          <p:cNvPicPr>
            <a:picLocks noChangeAspect="1" noChangeArrowheads="1"/>
          </p:cNvPicPr>
          <p:nvPr userDrawn="1"/>
        </p:nvPicPr>
        <p:blipFill>
          <a:blip r:embed="rId5" cstate="print"/>
          <a:srcRect/>
          <a:stretch>
            <a:fillRect/>
          </a:stretch>
        </p:blipFill>
        <p:spPr bwMode="auto">
          <a:xfrm>
            <a:off x="8070850" y="642938"/>
            <a:ext cx="287338" cy="287337"/>
          </a:xfrm>
          <a:prstGeom prst="rect">
            <a:avLst/>
          </a:prstGeom>
          <a:noFill/>
          <a:ln w="9525">
            <a:noFill/>
            <a:miter lim="800000"/>
            <a:headEnd/>
            <a:tailEnd/>
          </a:ln>
        </p:spPr>
      </p:pic>
      <p:pic>
        <p:nvPicPr>
          <p:cNvPr id="8" name="Picture 20" descr="C:\Users\axel\Desktop\Drmaster\pic\WebIcons1_by_KenSaunders\PNG_128x128\Info.png">
            <a:hlinkClick r:id="" action="ppaction://hlinkshowjump?jump=endshow"/>
          </p:cNvPr>
          <p:cNvPicPr>
            <a:picLocks noChangeAspect="1" noChangeArrowheads="1"/>
          </p:cNvPicPr>
          <p:nvPr userDrawn="1"/>
        </p:nvPicPr>
        <p:blipFill>
          <a:blip r:embed="rId6" cstate="print"/>
          <a:srcRect/>
          <a:stretch>
            <a:fillRect/>
          </a:stretch>
        </p:blipFill>
        <p:spPr bwMode="auto">
          <a:xfrm>
            <a:off x="7785100" y="642938"/>
            <a:ext cx="287338" cy="287337"/>
          </a:xfrm>
          <a:prstGeom prst="rect">
            <a:avLst/>
          </a:prstGeom>
          <a:noFill/>
          <a:ln w="9525">
            <a:noFill/>
            <a:miter lim="800000"/>
            <a:headEnd/>
            <a:tailEnd/>
          </a:ln>
        </p:spPr>
      </p:pic>
      <p:sp>
        <p:nvSpPr>
          <p:cNvPr id="3" name="內容版面配置區 2"/>
          <p:cNvSpPr>
            <a:spLocks noGrp="1"/>
          </p:cNvSpPr>
          <p:nvPr>
            <p:ph idx="1"/>
          </p:nvPr>
        </p:nvSpPr>
        <p:spPr>
          <a:xfrm>
            <a:off x="285720" y="1142984"/>
            <a:ext cx="8643998" cy="5429288"/>
          </a:xfrm>
          <a:prstGeom prst="rect">
            <a:avLst/>
          </a:prstGeom>
        </p:spPr>
        <p:txBody>
          <a:bodyPr/>
          <a:lstStyle>
            <a:lvl1pPr>
              <a:buFontTx/>
              <a:buBlip>
                <a:blip r:embed="rId7"/>
              </a:buBlip>
              <a:defRPr sz="3200">
                <a:solidFill>
                  <a:srgbClr val="0070C0"/>
                </a:solidFill>
                <a:latin typeface="Times New Roman" pitchFamily="18" charset="0"/>
                <a:ea typeface="標楷體" pitchFamily="65" charset="-120"/>
                <a:cs typeface="Times New Roman" pitchFamily="18" charset="0"/>
              </a:defRPr>
            </a:lvl1pPr>
            <a:lvl2pPr>
              <a:buFontTx/>
              <a:buBlip>
                <a:blip r:embed="rId8"/>
              </a:buBlip>
              <a:defRPr>
                <a:solidFill>
                  <a:srgbClr val="339933"/>
                </a:solidFill>
                <a:latin typeface="Times New Roman" pitchFamily="18" charset="0"/>
                <a:ea typeface="標楷體" pitchFamily="65" charset="-120"/>
                <a:cs typeface="Times New Roman" pitchFamily="18" charset="0"/>
              </a:defRPr>
            </a:lvl2pPr>
            <a:lvl3pPr>
              <a:buFontTx/>
              <a:buBlip>
                <a:blip r:embed="rId9"/>
              </a:buBlip>
              <a:defRPr>
                <a:latin typeface="Times New Roman" pitchFamily="18" charset="0"/>
                <a:ea typeface="標楷體" pitchFamily="65" charset="-120"/>
                <a:cs typeface="Times New Roman" pitchFamily="18" charset="0"/>
              </a:defRPr>
            </a:lvl3pPr>
            <a:lvl4pPr>
              <a:buFontTx/>
              <a:buBlip>
                <a:blip r:embed="rId9"/>
              </a:buBlip>
              <a:defRPr>
                <a:latin typeface="Times New Roman" pitchFamily="18" charset="0"/>
                <a:ea typeface="標楷體" pitchFamily="65" charset="-120"/>
                <a:cs typeface="Times New Roman" pitchFamily="18" charset="0"/>
              </a:defRPr>
            </a:lvl4pPr>
            <a:lvl5pPr>
              <a:buFontTx/>
              <a:buBlip>
                <a:blip r:embed="rId9"/>
              </a:buBlip>
              <a:defRPr sz="1600">
                <a:latin typeface="Times New Roman" pitchFamily="18" charset="0"/>
                <a:ea typeface="標楷體" pitchFamily="65"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9" name="Rectangle 2"/>
          <p:cNvSpPr>
            <a:spLocks noGrp="1" noChangeArrowheads="1"/>
          </p:cNvSpPr>
          <p:nvPr>
            <p:ph type="title"/>
          </p:nvPr>
        </p:nvSpPr>
        <p:spPr bwMode="auto">
          <a:xfrm>
            <a:off x="107505" y="260648"/>
            <a:ext cx="7679206" cy="766464"/>
          </a:xfrm>
          <a:prstGeom prst="rect">
            <a:avLst/>
          </a:prstGeom>
          <a:noFill/>
          <a:ln w="9525">
            <a:noFill/>
            <a:miter lim="800000"/>
            <a:headEnd/>
            <a:tailEnd/>
          </a:ln>
          <a:effectLst/>
        </p:spPr>
        <p:txBody>
          <a:bodyPr/>
          <a:lstStyle>
            <a:lvl1pPr>
              <a:defRPr sz="3600" b="0">
                <a:solidFill>
                  <a:schemeClr val="bg1"/>
                </a:solidFill>
                <a:effectLst/>
                <a:latin typeface="Times New Roman" pitchFamily="18" charset="0"/>
                <a:ea typeface="標楷體" pitchFamily="65" charset="-120"/>
                <a:cs typeface="Times New Roman" pitchFamily="18" charset="0"/>
              </a:defRPr>
            </a:lvl1pPr>
          </a:lstStyle>
          <a:p>
            <a:pPr lvl="0"/>
            <a:r>
              <a:rPr lang="zh-TW" altLang="en-US" dirty="0" smtClean="0"/>
              <a:t>按一下以編輯母片標題樣式</a:t>
            </a:r>
            <a:endParaRPr lang="ko-KR" alt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4" name="投影片編號版面配置區 79"/>
          <p:cNvSpPr txBox="1">
            <a:spLocks/>
          </p:cNvSpPr>
          <p:nvPr userDrawn="1"/>
        </p:nvSpPr>
        <p:spPr bwMode="auto">
          <a:xfrm>
            <a:off x="7010400" y="6556375"/>
            <a:ext cx="2133600" cy="476250"/>
          </a:xfrm>
          <a:prstGeom prst="rect">
            <a:avLst/>
          </a:prstGeom>
          <a:noFill/>
          <a:ln w="9525">
            <a:noFill/>
            <a:miter lim="800000"/>
            <a:headEnd/>
            <a:tailEnd/>
          </a:ln>
          <a:effectLst/>
        </p:spPr>
        <p:txBody>
          <a:bodyPr/>
          <a:lstStyle>
            <a:lvl1pPr>
              <a:defRPr b="1">
                <a:latin typeface="標楷體" pitchFamily="65" charset="-120"/>
                <a:ea typeface="標楷體" pitchFamily="65" charset="-120"/>
                <a:cs typeface="Arial" pitchFamily="34" charset="0"/>
              </a:defRPr>
            </a:lvl1pPr>
          </a:lstStyle>
          <a:p>
            <a:pPr algn="r" fontAlgn="auto" latinLnBrk="1">
              <a:spcBef>
                <a:spcPts val="0"/>
              </a:spcBef>
              <a:spcAft>
                <a:spcPts val="0"/>
              </a:spcAft>
              <a:defRPr/>
            </a:pPr>
            <a:fld id="{8296E13B-C86A-4A2D-ACA1-2763415A5815}" type="slidenum">
              <a:rPr kumimoji="0" lang="en-US" altLang="ko-KR" sz="1200" smtClean="0">
                <a:latin typeface="Times New Roman" pitchFamily="18" charset="0"/>
                <a:cs typeface="Times New Roman" pitchFamily="18" charset="0"/>
              </a:rPr>
              <a:pPr algn="r" fontAlgn="auto" latinLnBrk="1">
                <a:spcBef>
                  <a:spcPts val="0"/>
                </a:spcBef>
                <a:spcAft>
                  <a:spcPts val="0"/>
                </a:spcAft>
                <a:defRPr/>
              </a:pPr>
              <a:t>‹#›</a:t>
            </a:fld>
            <a:endParaRPr kumimoji="0" lang="en-US" altLang="ko-KR" sz="1200" dirty="0">
              <a:latin typeface="Times New Roman" pitchFamily="18" charset="0"/>
              <a:cs typeface="Times New Roman" pitchFamily="18" charset="0"/>
            </a:endParaRPr>
          </a:p>
        </p:txBody>
      </p:sp>
      <p:pic>
        <p:nvPicPr>
          <p:cNvPr id="5" name="Picture 3" descr="C:\Users\axel\Desktop\Drmaster\pic\WebIcons1_by_KenSaunders\PNG_128x128\Back.png">
            <a:hlinkClick r:id="" action="ppaction://hlinkshowjump?jump=previousslide" tooltip="前一頁"/>
          </p:cNvPr>
          <p:cNvPicPr>
            <a:picLocks noChangeAspect="1" noChangeArrowheads="1"/>
          </p:cNvPicPr>
          <p:nvPr userDrawn="1"/>
        </p:nvPicPr>
        <p:blipFill>
          <a:blip r:embed="rId2" cstate="print"/>
          <a:srcRect/>
          <a:stretch>
            <a:fillRect/>
          </a:stretch>
        </p:blipFill>
        <p:spPr bwMode="auto">
          <a:xfrm>
            <a:off x="8356600" y="642938"/>
            <a:ext cx="287338" cy="287337"/>
          </a:xfrm>
          <a:prstGeom prst="rect">
            <a:avLst/>
          </a:prstGeom>
          <a:noFill/>
          <a:ln w="9525">
            <a:noFill/>
            <a:miter lim="800000"/>
            <a:headEnd/>
            <a:tailEnd/>
          </a:ln>
        </p:spPr>
      </p:pic>
      <p:pic>
        <p:nvPicPr>
          <p:cNvPr id="6" name="Picture 14" descr="C:\Users\axel\Desktop\Drmaster\pic\WebIcons1_by_KenSaunders\PNG_128x128\Forward.png">
            <a:hlinkClick r:id="" action="ppaction://hlinkshowjump?jump=nextslide" tooltip="下一頁"/>
          </p:cNvPr>
          <p:cNvPicPr>
            <a:picLocks noChangeAspect="1" noChangeArrowheads="1"/>
          </p:cNvPicPr>
          <p:nvPr userDrawn="1"/>
        </p:nvPicPr>
        <p:blipFill>
          <a:blip r:embed="rId3" cstate="print"/>
          <a:srcRect/>
          <a:stretch>
            <a:fillRect/>
          </a:stretch>
        </p:blipFill>
        <p:spPr bwMode="auto">
          <a:xfrm>
            <a:off x="8642350" y="642938"/>
            <a:ext cx="287338" cy="287337"/>
          </a:xfrm>
          <a:prstGeom prst="rect">
            <a:avLst/>
          </a:prstGeom>
          <a:noFill/>
          <a:ln w="9525">
            <a:noFill/>
            <a:miter lim="800000"/>
            <a:headEnd/>
            <a:tailEnd/>
          </a:ln>
        </p:spPr>
      </p:pic>
      <p:pic>
        <p:nvPicPr>
          <p:cNvPr id="7" name="Picture 19" descr="C:\Users\axel\Desktop\Drmaster\pic\WebIcons1_by_KenSaunders\PNG_128x128\Home.png">
            <a:hlinkClick r:id="rId4" action="ppaction://hlinksldjump" tooltip="回大綱"/>
          </p:cNvPr>
          <p:cNvPicPr>
            <a:picLocks noChangeAspect="1" noChangeArrowheads="1"/>
          </p:cNvPicPr>
          <p:nvPr userDrawn="1"/>
        </p:nvPicPr>
        <p:blipFill>
          <a:blip r:embed="rId5" cstate="print"/>
          <a:srcRect/>
          <a:stretch>
            <a:fillRect/>
          </a:stretch>
        </p:blipFill>
        <p:spPr bwMode="auto">
          <a:xfrm>
            <a:off x="8070850" y="642938"/>
            <a:ext cx="287338" cy="287337"/>
          </a:xfrm>
          <a:prstGeom prst="rect">
            <a:avLst/>
          </a:prstGeom>
          <a:noFill/>
          <a:ln w="9525">
            <a:noFill/>
            <a:miter lim="800000"/>
            <a:headEnd/>
            <a:tailEnd/>
          </a:ln>
        </p:spPr>
      </p:pic>
      <p:pic>
        <p:nvPicPr>
          <p:cNvPr id="8" name="Picture 20" descr="C:\Users\axel\Desktop\Drmaster\pic\WebIcons1_by_KenSaunders\PNG_128x128\Info.png">
            <a:hlinkClick r:id="" action="ppaction://hlinkshowjump?jump=endshow"/>
          </p:cNvPr>
          <p:cNvPicPr>
            <a:picLocks noChangeAspect="1" noChangeArrowheads="1"/>
          </p:cNvPicPr>
          <p:nvPr userDrawn="1"/>
        </p:nvPicPr>
        <p:blipFill>
          <a:blip r:embed="rId6" cstate="print"/>
          <a:srcRect/>
          <a:stretch>
            <a:fillRect/>
          </a:stretch>
        </p:blipFill>
        <p:spPr bwMode="auto">
          <a:xfrm>
            <a:off x="7785100" y="642938"/>
            <a:ext cx="287338" cy="287337"/>
          </a:xfrm>
          <a:prstGeom prst="rect">
            <a:avLst/>
          </a:prstGeom>
          <a:noFill/>
          <a:ln w="9525">
            <a:noFill/>
            <a:miter lim="800000"/>
            <a:headEnd/>
            <a:tailEnd/>
          </a:ln>
        </p:spPr>
      </p:pic>
      <p:sp>
        <p:nvSpPr>
          <p:cNvPr id="24" name="內容版面配置區 2"/>
          <p:cNvSpPr>
            <a:spLocks noGrp="1"/>
          </p:cNvSpPr>
          <p:nvPr>
            <p:ph idx="1"/>
          </p:nvPr>
        </p:nvSpPr>
        <p:spPr>
          <a:xfrm>
            <a:off x="285720" y="1142984"/>
            <a:ext cx="8643998" cy="5429288"/>
          </a:xfrm>
          <a:prstGeom prst="rect">
            <a:avLst/>
          </a:prstGeom>
        </p:spPr>
        <p:txBody>
          <a:bodyPr/>
          <a:lstStyle>
            <a:lvl1pPr>
              <a:buFontTx/>
              <a:buBlip>
                <a:blip r:embed="rId7"/>
              </a:buBlip>
              <a:defRPr sz="3200">
                <a:solidFill>
                  <a:srgbClr val="0070C0"/>
                </a:solidFill>
                <a:latin typeface="Times New Roman" pitchFamily="18" charset="0"/>
                <a:ea typeface="標楷體" pitchFamily="65" charset="-120"/>
                <a:cs typeface="Times New Roman" pitchFamily="18" charset="0"/>
              </a:defRPr>
            </a:lvl1pPr>
            <a:lvl2pPr>
              <a:buFontTx/>
              <a:buBlip>
                <a:blip r:embed="rId8"/>
              </a:buBlip>
              <a:defRPr>
                <a:solidFill>
                  <a:srgbClr val="339933"/>
                </a:solidFill>
                <a:latin typeface="Times New Roman" pitchFamily="18" charset="0"/>
                <a:ea typeface="標楷體" pitchFamily="65" charset="-120"/>
                <a:cs typeface="Times New Roman" pitchFamily="18" charset="0"/>
              </a:defRPr>
            </a:lvl2pPr>
            <a:lvl3pPr>
              <a:defRPr>
                <a:latin typeface="Times New Roman" pitchFamily="18" charset="0"/>
                <a:ea typeface="標楷體" pitchFamily="65" charset="-120"/>
                <a:cs typeface="Times New Roman" pitchFamily="18" charset="0"/>
              </a:defRPr>
            </a:lvl3pPr>
            <a:lvl4pPr>
              <a:defRPr>
                <a:latin typeface="Times New Roman" pitchFamily="18" charset="0"/>
                <a:ea typeface="標楷體" pitchFamily="65" charset="-120"/>
                <a:cs typeface="Times New Roman" pitchFamily="18" charset="0"/>
              </a:defRPr>
            </a:lvl4pPr>
            <a:lvl5pPr>
              <a:defRPr sz="1600">
                <a:latin typeface="Times New Roman" pitchFamily="18" charset="0"/>
                <a:ea typeface="標楷體" pitchFamily="65"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3" name="Rectangle 2"/>
          <p:cNvSpPr>
            <a:spLocks noGrp="1" noChangeArrowheads="1"/>
          </p:cNvSpPr>
          <p:nvPr>
            <p:ph type="title"/>
          </p:nvPr>
        </p:nvSpPr>
        <p:spPr bwMode="auto">
          <a:xfrm>
            <a:off x="107505" y="260648"/>
            <a:ext cx="7679206" cy="766464"/>
          </a:xfrm>
          <a:prstGeom prst="rect">
            <a:avLst/>
          </a:prstGeom>
          <a:noFill/>
          <a:ln w="9525">
            <a:noFill/>
            <a:miter lim="800000"/>
            <a:headEnd/>
            <a:tailEnd/>
          </a:ln>
          <a:effectLst/>
        </p:spPr>
        <p:txBody>
          <a:bodyPr/>
          <a:lstStyle>
            <a:lvl1pPr>
              <a:defRPr sz="3600" b="0">
                <a:solidFill>
                  <a:schemeClr val="bg1"/>
                </a:solidFill>
                <a:effectLst/>
                <a:latin typeface="Times New Roman" pitchFamily="18" charset="0"/>
                <a:ea typeface="標楷體" pitchFamily="65" charset="-120"/>
                <a:cs typeface="Times New Roman" pitchFamily="18" charset="0"/>
              </a:defRPr>
            </a:lvl1pPr>
          </a:lstStyle>
          <a:p>
            <a:pPr lvl="0"/>
            <a:r>
              <a:rPr lang="zh-TW" altLang="en-US" dirty="0" smtClean="0"/>
              <a:t>按一下以編輯母片標題樣式</a:t>
            </a:r>
            <a:endParaRPr lang="ko-KR" altLang="en-US"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標題投影片">
    <p:spTree>
      <p:nvGrpSpPr>
        <p:cNvPr id="1" name=""/>
        <p:cNvGrpSpPr/>
        <p:nvPr/>
      </p:nvGrpSpPr>
      <p:grpSpPr>
        <a:xfrm>
          <a:off x="0" y="0"/>
          <a:ext cx="0" cy="0"/>
          <a:chOff x="0" y="0"/>
          <a:chExt cx="0" cy="0"/>
        </a:xfrm>
      </p:grpSpPr>
      <p:pic>
        <p:nvPicPr>
          <p:cNvPr id="2" name="Picture 4" descr="C:\Documents and Settings\Axel\桌面\圖片13.png"/>
          <p:cNvPicPr>
            <a:picLocks noChangeAspect="1" noChangeArrowheads="1"/>
          </p:cNvPicPr>
          <p:nvPr userDrawn="1"/>
        </p:nvPicPr>
        <p:blipFill>
          <a:blip r:embed="rId2" cstate="print"/>
          <a:srcRect/>
          <a:stretch>
            <a:fillRect/>
          </a:stretch>
        </p:blipFill>
        <p:spPr bwMode="auto">
          <a:xfrm>
            <a:off x="-4763" y="-4763"/>
            <a:ext cx="9155113" cy="6869113"/>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標題投影片">
    <p:bg>
      <p:bgPr>
        <a:solidFill>
          <a:srgbClr val="C0C0C0"/>
        </a:solidFill>
        <a:effectLst/>
      </p:bgPr>
    </p:bg>
    <p:spTree>
      <p:nvGrpSpPr>
        <p:cNvPr id="1" name=""/>
        <p:cNvGrpSpPr/>
        <p:nvPr/>
      </p:nvGrpSpPr>
      <p:grpSpPr>
        <a:xfrm>
          <a:off x="0" y="0"/>
          <a:ext cx="0" cy="0"/>
          <a:chOff x="0" y="0"/>
          <a:chExt cx="0" cy="0"/>
        </a:xfrm>
      </p:grpSpPr>
      <p:pic>
        <p:nvPicPr>
          <p:cNvPr id="2" name="Picture 3" descr="C:\Documents and Settings\Axel\桌面\圖片10.png"/>
          <p:cNvPicPr>
            <a:picLocks noChangeAspect="1" noChangeArrowheads="1"/>
          </p:cNvPicPr>
          <p:nvPr userDrawn="1"/>
        </p:nvPicPr>
        <p:blipFill>
          <a:blip r:embed="rId2" cstate="print"/>
          <a:srcRect/>
          <a:stretch>
            <a:fillRect/>
          </a:stretch>
        </p:blipFill>
        <p:spPr bwMode="auto">
          <a:xfrm>
            <a:off x="0" y="-71438"/>
            <a:ext cx="9190038" cy="2435226"/>
          </a:xfrm>
          <a:prstGeom prst="rect">
            <a:avLst/>
          </a:prstGeom>
          <a:noFill/>
          <a:ln w="9525">
            <a:noFill/>
            <a:miter lim="800000"/>
            <a:headEnd/>
            <a:tailEnd/>
          </a:ln>
        </p:spPr>
      </p:pic>
      <p:sp>
        <p:nvSpPr>
          <p:cNvPr id="3" name="矩形 2"/>
          <p:cNvSpPr/>
          <p:nvPr userDrawn="1"/>
        </p:nvSpPr>
        <p:spPr>
          <a:xfrm>
            <a:off x="0" y="1643063"/>
            <a:ext cx="9190038" cy="78581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effectLst>
                <a:outerShdw blurRad="38100" dist="38100" dir="2700000" algn="tl">
                  <a:srgbClr val="000000">
                    <a:alpha val="43137"/>
                  </a:srgbClr>
                </a:outerShdw>
              </a:effectLs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C:\Documents and Settings\Axel\桌面\圖片12.jpg"/>
          <p:cNvPicPr>
            <a:picLocks noChangeAspect="1" noChangeArrowheads="1"/>
          </p:cNvPicPr>
          <p:nvPr userDrawn="1"/>
        </p:nvPicPr>
        <p:blipFill>
          <a:blip r:embed="rId7" cstate="print"/>
          <a:srcRect/>
          <a:stretch>
            <a:fillRect/>
          </a:stretch>
        </p:blipFill>
        <p:spPr bwMode="auto">
          <a:xfrm>
            <a:off x="0" y="-71438"/>
            <a:ext cx="9180513" cy="996951"/>
          </a:xfrm>
          <a:prstGeom prst="rect">
            <a:avLst/>
          </a:prstGeom>
          <a:noFill/>
          <a:ln w="9525">
            <a:noFill/>
            <a:miter lim="800000"/>
            <a:headEnd/>
            <a:tailEnd/>
          </a:ln>
        </p:spPr>
      </p:pic>
      <p:sp>
        <p:nvSpPr>
          <p:cNvPr id="1027" name="Rectangle 8"/>
          <p:cNvSpPr>
            <a:spLocks noChangeArrowheads="1"/>
          </p:cNvSpPr>
          <p:nvPr userDrawn="1"/>
        </p:nvSpPr>
        <p:spPr bwMode="auto">
          <a:xfrm>
            <a:off x="0" y="576263"/>
            <a:ext cx="9144000" cy="503237"/>
          </a:xfrm>
          <a:prstGeom prst="rect">
            <a:avLst/>
          </a:prstGeom>
          <a:solidFill>
            <a:srgbClr val="111111">
              <a:alpha val="50195"/>
            </a:srgbClr>
          </a:solidFill>
          <a:ln w="9525" algn="ctr">
            <a:noFill/>
            <a:miter lim="800000"/>
            <a:headEnd/>
            <a:tailEnd/>
          </a:ln>
        </p:spPr>
        <p:txBody>
          <a:bodyPr wrap="none" anchor="ctr"/>
          <a:lstStyle/>
          <a:p>
            <a:pPr latinLnBrk="1"/>
            <a:endParaRPr kumimoji="0" lang="zh-TW" altLang="en-US">
              <a:latin typeface="標楷體" pitchFamily="65" charset="-120"/>
              <a:ea typeface="標楷體" pitchFamily="65" charset="-120"/>
            </a:endParaRPr>
          </a:p>
        </p:txBody>
      </p:sp>
      <p:sp>
        <p:nvSpPr>
          <p:cNvPr id="1028" name="Rectangle 9" descr="좁은 수평선"/>
          <p:cNvSpPr>
            <a:spLocks noChangeArrowheads="1"/>
          </p:cNvSpPr>
          <p:nvPr userDrawn="1"/>
        </p:nvSpPr>
        <p:spPr bwMode="auto">
          <a:xfrm>
            <a:off x="0" y="792163"/>
            <a:ext cx="9144000" cy="431800"/>
          </a:xfrm>
          <a:prstGeom prst="rect">
            <a:avLst/>
          </a:prstGeom>
          <a:pattFill prst="narHorz">
            <a:fgClr>
              <a:schemeClr val="bg2">
                <a:alpha val="20000"/>
              </a:schemeClr>
            </a:fgClr>
            <a:bgClr>
              <a:srgbClr val="FFFFFF">
                <a:alpha val="20000"/>
              </a:srgbClr>
            </a:bgClr>
          </a:pattFill>
          <a:ln w="9525" algn="ctr">
            <a:noFill/>
            <a:miter lim="800000"/>
            <a:headEnd/>
            <a:tailEnd/>
          </a:ln>
        </p:spPr>
        <p:txBody>
          <a:bodyPr wrap="none" anchor="ctr"/>
          <a:lstStyle/>
          <a:p>
            <a:pPr latinLnBrk="1"/>
            <a:endParaRPr kumimoji="0" lang="zh-TW" altLang="en-US">
              <a:latin typeface="標楷體" pitchFamily="65" charset="-120"/>
              <a:ea typeface="標楷體" pitchFamily="65" charset="-120"/>
            </a:endParaRPr>
          </a:p>
        </p:txBody>
      </p:sp>
      <p:pic>
        <p:nvPicPr>
          <p:cNvPr id="1029" name="Picture 10" descr="영문간지"/>
          <p:cNvPicPr>
            <a:picLocks noChangeAspect="1" noChangeArrowheads="1"/>
          </p:cNvPicPr>
          <p:nvPr userDrawn="1"/>
        </p:nvPicPr>
        <p:blipFill>
          <a:blip r:embed="rId8" cstate="print"/>
          <a:srcRect/>
          <a:stretch>
            <a:fillRect/>
          </a:stretch>
        </p:blipFill>
        <p:spPr bwMode="auto">
          <a:xfrm>
            <a:off x="5767388" y="-188913"/>
            <a:ext cx="1622425" cy="1271588"/>
          </a:xfrm>
          <a:prstGeom prst="rect">
            <a:avLst/>
          </a:prstGeom>
          <a:noFill/>
          <a:ln w="9525">
            <a:noFill/>
            <a:miter lim="800000"/>
            <a:headEnd/>
            <a:tailEnd/>
          </a:ln>
        </p:spPr>
      </p:pic>
      <p:sp>
        <p:nvSpPr>
          <p:cNvPr id="1030" name="Line 11"/>
          <p:cNvSpPr>
            <a:spLocks noChangeShapeType="1"/>
          </p:cNvSpPr>
          <p:nvPr userDrawn="1"/>
        </p:nvSpPr>
        <p:spPr bwMode="auto">
          <a:xfrm>
            <a:off x="0" y="928688"/>
            <a:ext cx="9144000" cy="0"/>
          </a:xfrm>
          <a:prstGeom prst="line">
            <a:avLst/>
          </a:prstGeom>
          <a:noFill/>
          <a:ln w="12700">
            <a:solidFill>
              <a:srgbClr val="FFFF00"/>
            </a:solidFill>
            <a:prstDash val="sysDot"/>
            <a:round/>
            <a:headEnd/>
            <a:tailEnd/>
          </a:ln>
        </p:spPr>
        <p:txBody>
          <a:bodyPr wrap="none" anchor="ctr"/>
          <a:lstStyle/>
          <a:p>
            <a:endParaRPr lang="zh-TW" altLang="en-US"/>
          </a:p>
        </p:txBody>
      </p:sp>
      <p:sp>
        <p:nvSpPr>
          <p:cNvPr id="22" name="Rectangle 6"/>
          <p:cNvSpPr>
            <a:spLocks noGrp="1" noChangeArrowheads="1"/>
          </p:cNvSpPr>
          <p:nvPr>
            <p:ph type="sldNum" sz="quarter" idx="4"/>
          </p:nvPr>
        </p:nvSpPr>
        <p:spPr bwMode="auto">
          <a:xfrm>
            <a:off x="2654300" y="65246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latinLnBrk="1">
              <a:spcBef>
                <a:spcPts val="0"/>
              </a:spcBef>
              <a:spcAft>
                <a:spcPts val="0"/>
              </a:spcAft>
              <a:defRPr kumimoji="0" sz="1200" b="0">
                <a:latin typeface="標楷體" pitchFamily="65" charset="-120"/>
                <a:ea typeface="標楷體" pitchFamily="65" charset="-120"/>
              </a:defRPr>
            </a:lvl1pPr>
          </a:lstStyle>
          <a:p>
            <a:pPr>
              <a:defRPr/>
            </a:pPr>
            <a:fld id="{2CE3A0E9-1FD7-4C58-A782-2FA03B68B244}" type="slidenum">
              <a:rPr lang="en-US" altLang="ko-KR"/>
              <a:pPr>
                <a:defRPr/>
              </a:pPr>
              <a:t>‹#›</a:t>
            </a:fld>
            <a:endParaRPr lang="en-US" altLang="ko-KR"/>
          </a:p>
        </p:txBody>
      </p:sp>
      <p:sp>
        <p:nvSpPr>
          <p:cNvPr id="24" name="Rectangle 2"/>
          <p:cNvSpPr txBox="1">
            <a:spLocks noChangeArrowheads="1"/>
          </p:cNvSpPr>
          <p:nvPr userDrawn="1"/>
        </p:nvSpPr>
        <p:spPr bwMode="auto">
          <a:xfrm>
            <a:off x="785813" y="144463"/>
            <a:ext cx="8207375" cy="882650"/>
          </a:xfrm>
          <a:prstGeom prst="rect">
            <a:avLst/>
          </a:prstGeom>
          <a:noFill/>
          <a:ln w="9525">
            <a:noFill/>
            <a:miter lim="800000"/>
            <a:headEnd/>
            <a:tailEnd/>
          </a:ln>
          <a:effectLst/>
        </p:spPr>
        <p:txBody>
          <a:bodyPr anchor="ctr"/>
          <a:lstStyle>
            <a:lvl1pPr>
              <a:defRPr b="0">
                <a:effectLst/>
                <a:latin typeface="標楷體" pitchFamily="65" charset="-120"/>
                <a:ea typeface="標楷體" pitchFamily="65" charset="-120"/>
                <a:cs typeface="Arial" pitchFamily="34" charset="0"/>
              </a:defRPr>
            </a:lvl1pPr>
          </a:lstStyle>
          <a:p>
            <a:pPr fontAlgn="auto">
              <a:spcAft>
                <a:spcPts val="0"/>
              </a:spcAft>
              <a:defRPr/>
            </a:pPr>
            <a:endParaRPr kumimoji="0" lang="ko-KR" altLang="en-US" sz="3600" dirty="0" smtClean="0">
              <a:solidFill>
                <a:srgbClr val="FFFF00"/>
              </a:solidFill>
            </a:endParaRPr>
          </a:p>
        </p:txBody>
      </p:sp>
    </p:spTree>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Lst>
  <p:txStyles>
    <p:titleStyle>
      <a:lvl1pPr algn="l" rtl="0" eaLnBrk="0" fontAlgn="base" hangingPunct="0">
        <a:spcBef>
          <a:spcPct val="0"/>
        </a:spcBef>
        <a:spcAft>
          <a:spcPct val="0"/>
        </a:spcAft>
        <a:defRPr sz="3600" kern="1200">
          <a:solidFill>
            <a:srgbClr val="FFFF00"/>
          </a:solidFill>
          <a:latin typeface="標楷體" pitchFamily="65" charset="-120"/>
          <a:ea typeface="標楷體" pitchFamily="65" charset="-120"/>
          <a:cs typeface="+mj-cs"/>
        </a:defRPr>
      </a:lvl1pPr>
      <a:lvl2pPr algn="l" rtl="0" eaLnBrk="0" fontAlgn="base" hangingPunct="0">
        <a:spcBef>
          <a:spcPct val="0"/>
        </a:spcBef>
        <a:spcAft>
          <a:spcPct val="0"/>
        </a:spcAft>
        <a:defRPr sz="3600">
          <a:solidFill>
            <a:srgbClr val="FFFF00"/>
          </a:solidFill>
          <a:latin typeface="標楷體" pitchFamily="65" charset="-120"/>
          <a:ea typeface="標楷體" pitchFamily="65" charset="-120"/>
        </a:defRPr>
      </a:lvl2pPr>
      <a:lvl3pPr algn="l" rtl="0" eaLnBrk="0" fontAlgn="base" hangingPunct="0">
        <a:spcBef>
          <a:spcPct val="0"/>
        </a:spcBef>
        <a:spcAft>
          <a:spcPct val="0"/>
        </a:spcAft>
        <a:defRPr sz="3600">
          <a:solidFill>
            <a:srgbClr val="FFFF00"/>
          </a:solidFill>
          <a:latin typeface="標楷體" pitchFamily="65" charset="-120"/>
          <a:ea typeface="標楷體" pitchFamily="65" charset="-120"/>
        </a:defRPr>
      </a:lvl3pPr>
      <a:lvl4pPr algn="l" rtl="0" eaLnBrk="0" fontAlgn="base" hangingPunct="0">
        <a:spcBef>
          <a:spcPct val="0"/>
        </a:spcBef>
        <a:spcAft>
          <a:spcPct val="0"/>
        </a:spcAft>
        <a:defRPr sz="3600">
          <a:solidFill>
            <a:srgbClr val="FFFF00"/>
          </a:solidFill>
          <a:latin typeface="標楷體" pitchFamily="65" charset="-120"/>
          <a:ea typeface="標楷體" pitchFamily="65" charset="-120"/>
        </a:defRPr>
      </a:lvl4pPr>
      <a:lvl5pPr algn="l" rtl="0" eaLnBrk="0" fontAlgn="base" hangingPunct="0">
        <a:spcBef>
          <a:spcPct val="0"/>
        </a:spcBef>
        <a:spcAft>
          <a:spcPct val="0"/>
        </a:spcAft>
        <a:defRPr sz="3600">
          <a:solidFill>
            <a:srgbClr val="FFFF00"/>
          </a:solidFill>
          <a:latin typeface="標楷體" pitchFamily="65" charset="-120"/>
          <a:ea typeface="標楷體" pitchFamily="65" charset="-120"/>
        </a:defRPr>
      </a:lvl5pPr>
      <a:lvl6pPr marL="457200" algn="l" rtl="0" fontAlgn="base">
        <a:spcBef>
          <a:spcPct val="0"/>
        </a:spcBef>
        <a:spcAft>
          <a:spcPct val="0"/>
        </a:spcAft>
        <a:defRPr sz="3600">
          <a:solidFill>
            <a:srgbClr val="FFFF00"/>
          </a:solidFill>
          <a:latin typeface="標楷體" pitchFamily="65" charset="-120"/>
          <a:ea typeface="標楷體" pitchFamily="65" charset="-120"/>
        </a:defRPr>
      </a:lvl6pPr>
      <a:lvl7pPr marL="914400" algn="l" rtl="0" fontAlgn="base">
        <a:spcBef>
          <a:spcPct val="0"/>
        </a:spcBef>
        <a:spcAft>
          <a:spcPct val="0"/>
        </a:spcAft>
        <a:defRPr sz="3600">
          <a:solidFill>
            <a:srgbClr val="FFFF00"/>
          </a:solidFill>
          <a:latin typeface="標楷體" pitchFamily="65" charset="-120"/>
          <a:ea typeface="標楷體" pitchFamily="65" charset="-120"/>
        </a:defRPr>
      </a:lvl7pPr>
      <a:lvl8pPr marL="1371600" algn="l" rtl="0" fontAlgn="base">
        <a:spcBef>
          <a:spcPct val="0"/>
        </a:spcBef>
        <a:spcAft>
          <a:spcPct val="0"/>
        </a:spcAft>
        <a:defRPr sz="3600">
          <a:solidFill>
            <a:srgbClr val="FFFF00"/>
          </a:solidFill>
          <a:latin typeface="標楷體" pitchFamily="65" charset="-120"/>
          <a:ea typeface="標楷體" pitchFamily="65" charset="-120"/>
        </a:defRPr>
      </a:lvl8pPr>
      <a:lvl9pPr marL="1828800" algn="l" rtl="0" fontAlgn="base">
        <a:spcBef>
          <a:spcPct val="0"/>
        </a:spcBef>
        <a:spcAft>
          <a:spcPct val="0"/>
        </a:spcAft>
        <a:defRPr sz="3600">
          <a:solidFill>
            <a:srgbClr val="FFFF00"/>
          </a:solidFill>
          <a:latin typeface="標楷體" pitchFamily="65" charset="-120"/>
          <a:ea typeface="標楷體" pitchFamily="65"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rmaster.com.tw/"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hyperlink" Target="mailto:school@drmaster.com.tw"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slide" Target="slide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slide" Target="slide13.xml"/><Relationship Id="rId4" Type="http://schemas.openxmlformats.org/officeDocument/2006/relationships/slide" Target="slide23.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字方塊 37"/>
          <p:cNvSpPr txBox="1">
            <a:spLocks noChangeArrowheads="1"/>
          </p:cNvSpPr>
          <p:nvPr/>
        </p:nvSpPr>
        <p:spPr bwMode="auto">
          <a:xfrm>
            <a:off x="2643188" y="1643063"/>
            <a:ext cx="4143375" cy="769937"/>
          </a:xfrm>
          <a:prstGeom prst="rect">
            <a:avLst/>
          </a:prstGeom>
          <a:noFill/>
          <a:ln w="9525">
            <a:noFill/>
            <a:miter lim="800000"/>
            <a:headEnd/>
            <a:tailEnd/>
          </a:ln>
        </p:spPr>
        <p:txBody>
          <a:bodyPr>
            <a:spAutoFit/>
          </a:bodyPr>
          <a:lstStyle/>
          <a:p>
            <a:pPr>
              <a:defRPr/>
            </a:pPr>
            <a:r>
              <a:rPr kumimoji="0" lang="zh-TW" altLang="en-US" sz="4400" dirty="0">
                <a:solidFill>
                  <a:srgbClr val="FFFF00"/>
                </a:solidFill>
                <a:effectLst>
                  <a:outerShdw blurRad="38100" dist="38100" dir="2700000" algn="tl">
                    <a:srgbClr val="000000">
                      <a:alpha val="43137"/>
                    </a:srgbClr>
                  </a:outerShdw>
                </a:effectLst>
                <a:latin typeface="標楷體" pitchFamily="65" charset="-120"/>
                <a:ea typeface="標楷體" pitchFamily="65" charset="-120"/>
              </a:rPr>
              <a:t>親愛的老師您好</a:t>
            </a:r>
          </a:p>
        </p:txBody>
      </p:sp>
      <p:sp>
        <p:nvSpPr>
          <p:cNvPr id="20" name="矩形 19"/>
          <p:cNvSpPr/>
          <p:nvPr/>
        </p:nvSpPr>
        <p:spPr>
          <a:xfrm>
            <a:off x="0" y="2428875"/>
            <a:ext cx="8929688" cy="2528888"/>
          </a:xfrm>
          <a:prstGeom prst="rect">
            <a:avLst/>
          </a:prstGeom>
        </p:spPr>
        <p:txBody>
          <a:bodyPr>
            <a:spAutoFit/>
          </a:bodyPr>
          <a:lstStyle/>
          <a:p>
            <a:pPr>
              <a:defRPr/>
            </a:pPr>
            <a:r>
              <a:rPr lang="zh-TW" altLang="en-US" sz="2400" dirty="0">
                <a:solidFill>
                  <a:srgbClr val="0070C0"/>
                </a:solidFill>
                <a:ea typeface="標楷體" pitchFamily="65" charset="-120"/>
              </a:rPr>
              <a:t>感謝您選用本書作為授課教材，博碩文化準備本書精選簡報檔，特別摘錄重點提供給您授課專用。</a:t>
            </a:r>
            <a:endParaRPr lang="en-US" altLang="zh-TW" sz="2400" dirty="0">
              <a:solidFill>
                <a:srgbClr val="0070C0"/>
              </a:solidFill>
              <a:latin typeface="標楷體" pitchFamily="65" charset="-120"/>
              <a:ea typeface="標楷體" pitchFamily="65" charset="-120"/>
            </a:endParaRPr>
          </a:p>
          <a:p>
            <a:pPr>
              <a:defRPr/>
            </a:pPr>
            <a:endParaRPr lang="en-US" altLang="zh-TW" sz="800" dirty="0">
              <a:solidFill>
                <a:srgbClr val="FF0000"/>
              </a:solidFill>
              <a:latin typeface="標楷體" pitchFamily="65" charset="-120"/>
              <a:ea typeface="標楷體" pitchFamily="65" charset="-120"/>
            </a:endParaRPr>
          </a:p>
          <a:p>
            <a:pPr>
              <a:defRPr/>
            </a:pPr>
            <a:r>
              <a:rPr lang="zh-TW" altLang="en-US" sz="2400" dirty="0">
                <a:solidFill>
                  <a:srgbClr val="FF0000"/>
                </a:solidFill>
                <a:latin typeface="標楷體" pitchFamily="65" charset="-120"/>
                <a:ea typeface="標楷體" pitchFamily="65" charset="-120"/>
              </a:rPr>
              <a:t>說明：</a:t>
            </a:r>
            <a:endParaRPr lang="en-US" altLang="zh-TW" sz="2400" dirty="0">
              <a:solidFill>
                <a:srgbClr val="FF0000"/>
              </a:solidFill>
              <a:latin typeface="標楷體" pitchFamily="65" charset="-120"/>
              <a:ea typeface="標楷體" pitchFamily="65" charset="-120"/>
            </a:endParaRPr>
          </a:p>
          <a:p>
            <a:pPr>
              <a:defRPr/>
            </a:pPr>
            <a:r>
              <a:rPr lang="en-US" altLang="zh-TW" sz="2000" dirty="0">
                <a:solidFill>
                  <a:srgbClr val="006600"/>
                </a:solidFill>
                <a:latin typeface="標楷體" pitchFamily="65" charset="-120"/>
                <a:ea typeface="標楷體" pitchFamily="65" charset="-120"/>
              </a:rPr>
              <a:t>1</a:t>
            </a:r>
            <a:r>
              <a:rPr lang="zh-TW" altLang="en-US" sz="2000" dirty="0">
                <a:solidFill>
                  <a:srgbClr val="006600"/>
                </a:solidFill>
                <a:latin typeface="標楷體" pitchFamily="65" charset="-120"/>
                <a:ea typeface="標楷體" pitchFamily="65" charset="-120"/>
              </a:rPr>
              <a:t>、本教具為非賣品，不得作為商業之用。</a:t>
            </a:r>
          </a:p>
          <a:p>
            <a:pPr>
              <a:defRPr/>
            </a:pPr>
            <a:r>
              <a:rPr lang="en-US" altLang="zh-TW" sz="2000" dirty="0">
                <a:solidFill>
                  <a:srgbClr val="006600"/>
                </a:solidFill>
                <a:latin typeface="標楷體" pitchFamily="65" charset="-120"/>
                <a:ea typeface="標楷體" pitchFamily="65" charset="-120"/>
              </a:rPr>
              <a:t>2</a:t>
            </a:r>
            <a:r>
              <a:rPr lang="zh-TW" altLang="en-US" sz="2000" dirty="0">
                <a:solidFill>
                  <a:srgbClr val="006600"/>
                </a:solidFill>
                <a:latin typeface="標楷體" pitchFamily="65" charset="-120"/>
                <a:ea typeface="標楷體" pitchFamily="65" charset="-120"/>
              </a:rPr>
              <a:t>、本教具僅授權使用原著作為授課教材之教師作為教學或研究等學術用途。</a:t>
            </a:r>
          </a:p>
          <a:p>
            <a:pPr>
              <a:defRPr/>
            </a:pPr>
            <a:r>
              <a:rPr lang="en-US" altLang="zh-TW" sz="2000" dirty="0">
                <a:solidFill>
                  <a:srgbClr val="006600"/>
                </a:solidFill>
                <a:latin typeface="標楷體" pitchFamily="65" charset="-120"/>
                <a:ea typeface="標楷體" pitchFamily="65" charset="-120"/>
              </a:rPr>
              <a:t>3</a:t>
            </a:r>
            <a:r>
              <a:rPr lang="zh-TW" altLang="en-US" sz="2000" dirty="0">
                <a:solidFill>
                  <a:srgbClr val="006600"/>
                </a:solidFill>
                <a:latin typeface="標楷體" pitchFamily="65" charset="-120"/>
                <a:ea typeface="標楷體" pitchFamily="65" charset="-120"/>
              </a:rPr>
              <a:t>、本教具未授權提供學生任何拷貝、影印、引用、翻印等行為。</a:t>
            </a:r>
            <a:endParaRPr lang="en-US" altLang="zh-TW" sz="2000" dirty="0">
              <a:solidFill>
                <a:srgbClr val="006600"/>
              </a:solidFill>
              <a:latin typeface="標楷體" pitchFamily="65" charset="-120"/>
              <a:ea typeface="標楷體" pitchFamily="65" charset="-120"/>
            </a:endParaRPr>
          </a:p>
          <a:p>
            <a:pPr>
              <a:defRPr/>
            </a:pPr>
            <a:r>
              <a:rPr lang="en-US" altLang="zh-TW" sz="2000" dirty="0">
                <a:solidFill>
                  <a:srgbClr val="006600"/>
                </a:solidFill>
                <a:latin typeface="標楷體" pitchFamily="65" charset="-120"/>
                <a:ea typeface="標楷體" pitchFamily="65" charset="-120"/>
              </a:rPr>
              <a:t>4</a:t>
            </a:r>
            <a:r>
              <a:rPr lang="zh-TW" altLang="en-US" sz="2000" dirty="0">
                <a:solidFill>
                  <a:srgbClr val="006600"/>
                </a:solidFill>
                <a:latin typeface="標楷體" pitchFamily="65" charset="-120"/>
                <a:ea typeface="標楷體" pitchFamily="65" charset="-120"/>
              </a:rPr>
              <a:t>、教師若需申請網站或內容授權，可透過您的博碩業務協助處理，謝謝。</a:t>
            </a:r>
            <a:endParaRPr lang="en-US" altLang="zh-TW" sz="2000"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
        <p:nvSpPr>
          <p:cNvPr id="7172" name="Rectangle 23"/>
          <p:cNvSpPr>
            <a:spLocks noChangeArrowheads="1"/>
          </p:cNvSpPr>
          <p:nvPr/>
        </p:nvSpPr>
        <p:spPr bwMode="auto">
          <a:xfrm>
            <a:off x="71438" y="5000625"/>
            <a:ext cx="7227887" cy="1609725"/>
          </a:xfrm>
          <a:prstGeom prst="rect">
            <a:avLst/>
          </a:prstGeom>
          <a:noFill/>
          <a:ln w="9525">
            <a:noFill/>
            <a:miter lim="800000"/>
            <a:headEnd/>
            <a:tailEnd/>
          </a:ln>
        </p:spPr>
        <p:txBody>
          <a:bodyPr/>
          <a:lstStyle/>
          <a:p>
            <a:pPr>
              <a:spcBef>
                <a:spcPct val="20000"/>
              </a:spcBef>
            </a:pPr>
            <a:r>
              <a:rPr lang="zh-TW" altLang="en-US" sz="2400">
                <a:solidFill>
                  <a:srgbClr val="FF0000"/>
                </a:solidFill>
                <a:latin typeface="標楷體" pitchFamily="65" charset="-120"/>
                <a:ea typeface="標楷體" pitchFamily="65" charset="-120"/>
              </a:rPr>
              <a:t>博碩文化：</a:t>
            </a:r>
            <a:endParaRPr lang="en-US" altLang="zh-TW" sz="2400">
              <a:solidFill>
                <a:srgbClr val="FF0000"/>
              </a:solidFill>
              <a:latin typeface="標楷體" pitchFamily="65" charset="-120"/>
              <a:ea typeface="標楷體" pitchFamily="65" charset="-120"/>
            </a:endParaRPr>
          </a:p>
          <a:p>
            <a:pPr>
              <a:spcBef>
                <a:spcPct val="20000"/>
              </a:spcBef>
            </a:pPr>
            <a:r>
              <a:rPr lang="zh-TW" altLang="en-US" sz="1600">
                <a:latin typeface="微軟正黑體" pitchFamily="34" charset="-120"/>
                <a:ea typeface="微軟正黑體" pitchFamily="34" charset="-120"/>
              </a:rPr>
              <a:t>總公司：台北縣汐止市新台五路一段</a:t>
            </a:r>
            <a:r>
              <a:rPr lang="en-US" altLang="zh-TW" sz="1600">
                <a:latin typeface="微軟正黑體" pitchFamily="34" charset="-120"/>
                <a:ea typeface="微軟正黑體" pitchFamily="34" charset="-120"/>
              </a:rPr>
              <a:t>112</a:t>
            </a:r>
            <a:r>
              <a:rPr lang="zh-TW" altLang="en-US" sz="1600">
                <a:latin typeface="微軟正黑體" pitchFamily="34" charset="-120"/>
                <a:ea typeface="微軟正黑體" pitchFamily="34" charset="-120"/>
              </a:rPr>
              <a:t>號</a:t>
            </a:r>
            <a:r>
              <a:rPr lang="en-US" altLang="zh-TW" sz="1600">
                <a:latin typeface="微軟正黑體" pitchFamily="34" charset="-120"/>
                <a:ea typeface="微軟正黑體" pitchFamily="34" charset="-120"/>
              </a:rPr>
              <a:t>10</a:t>
            </a:r>
            <a:r>
              <a:rPr lang="zh-TW" altLang="en-US" sz="1600">
                <a:latin typeface="微軟正黑體" pitchFamily="34" charset="-120"/>
                <a:ea typeface="微軟正黑體" pitchFamily="34" charset="-120"/>
              </a:rPr>
              <a:t>樓</a:t>
            </a:r>
            <a:r>
              <a:rPr lang="en-US" altLang="zh-TW" sz="1600">
                <a:latin typeface="微軟正黑體" pitchFamily="34" charset="-120"/>
                <a:ea typeface="微軟正黑體" pitchFamily="34" charset="-120"/>
              </a:rPr>
              <a:t>A</a:t>
            </a:r>
            <a:r>
              <a:rPr lang="zh-TW" altLang="en-US" sz="1600">
                <a:latin typeface="微軟正黑體" pitchFamily="34" charset="-120"/>
                <a:ea typeface="微軟正黑體" pitchFamily="34" charset="-120"/>
              </a:rPr>
              <a:t>棟</a:t>
            </a:r>
            <a:endParaRPr lang="en-US" altLang="zh-TW" sz="1600">
              <a:latin typeface="微軟正黑體" pitchFamily="34" charset="-120"/>
              <a:ea typeface="微軟正黑體" pitchFamily="34" charset="-120"/>
            </a:endParaRPr>
          </a:p>
          <a:p>
            <a:pPr>
              <a:spcBef>
                <a:spcPct val="20000"/>
              </a:spcBef>
            </a:pPr>
            <a:r>
              <a:rPr lang="zh-TW" altLang="en-US" sz="1600">
                <a:latin typeface="微軟正黑體" pitchFamily="34" charset="-120"/>
                <a:ea typeface="微軟正黑體" pitchFamily="34" charset="-120"/>
              </a:rPr>
              <a:t>電話：</a:t>
            </a:r>
            <a:r>
              <a:rPr lang="en-US" altLang="zh-TW" sz="1600">
                <a:latin typeface="微軟正黑體" pitchFamily="34" charset="-120"/>
                <a:ea typeface="微軟正黑體" pitchFamily="34" charset="-120"/>
              </a:rPr>
              <a:t>(02) 2696-2869 </a:t>
            </a:r>
            <a:r>
              <a:rPr lang="zh-TW" altLang="en-US" sz="1600">
                <a:latin typeface="微軟正黑體" pitchFamily="34" charset="-120"/>
                <a:ea typeface="微軟正黑體" pitchFamily="34" charset="-120"/>
              </a:rPr>
              <a:t>分機 </a:t>
            </a:r>
            <a:r>
              <a:rPr lang="en-US" altLang="zh-TW" sz="1600">
                <a:latin typeface="微軟正黑體" pitchFamily="34" charset="-120"/>
                <a:ea typeface="微軟正黑體" pitchFamily="34" charset="-120"/>
              </a:rPr>
              <a:t>313   </a:t>
            </a:r>
            <a:r>
              <a:rPr lang="zh-TW" altLang="en-US" sz="1600">
                <a:latin typeface="微軟正黑體" pitchFamily="34" charset="-120"/>
                <a:ea typeface="微軟正黑體" pitchFamily="34" charset="-120"/>
              </a:rPr>
              <a:t>傳真：</a:t>
            </a:r>
            <a:r>
              <a:rPr lang="en-US" altLang="zh-TW" sz="1600">
                <a:latin typeface="微軟正黑體" pitchFamily="34" charset="-120"/>
                <a:ea typeface="微軟正黑體" pitchFamily="34" charset="-120"/>
              </a:rPr>
              <a:t>(02) 2696-2867</a:t>
            </a:r>
          </a:p>
          <a:p>
            <a:pPr>
              <a:spcBef>
                <a:spcPct val="20000"/>
              </a:spcBef>
            </a:pPr>
            <a:r>
              <a:rPr lang="zh-TW" altLang="en-US" sz="1600" u="sng">
                <a:solidFill>
                  <a:srgbClr val="66FF33"/>
                </a:solidFill>
                <a:latin typeface="微軟正黑體" pitchFamily="34" charset="-120"/>
                <a:ea typeface="微軟正黑體" pitchFamily="34" charset="-120"/>
                <a:hlinkClick r:id="rId3"/>
              </a:rPr>
              <a:t>網址：</a:t>
            </a:r>
            <a:r>
              <a:rPr lang="en-US" altLang="zh-TW" sz="1600">
                <a:solidFill>
                  <a:srgbClr val="66FF33"/>
                </a:solidFill>
                <a:latin typeface="微軟正黑體" pitchFamily="34" charset="-120"/>
                <a:ea typeface="微軟正黑體" pitchFamily="34" charset="-120"/>
                <a:hlinkClick r:id="rId3"/>
              </a:rPr>
              <a:t>www.drmaster.com.tw</a:t>
            </a:r>
            <a:r>
              <a:rPr lang="en-US" altLang="zh-TW" sz="1600">
                <a:solidFill>
                  <a:srgbClr val="66FF33"/>
                </a:solidFill>
                <a:latin typeface="微軟正黑體" pitchFamily="34" charset="-120"/>
                <a:ea typeface="微軟正黑體" pitchFamily="34" charset="-120"/>
              </a:rPr>
              <a:t>       </a:t>
            </a:r>
            <a:r>
              <a:rPr lang="zh-TW" altLang="en-US" sz="1600">
                <a:latin typeface="微軟正黑體" pitchFamily="34" charset="-120"/>
                <a:ea typeface="微軟正黑體" pitchFamily="34" charset="-120"/>
                <a:hlinkClick r:id="rId4"/>
              </a:rPr>
              <a:t>客服信箱：</a:t>
            </a:r>
            <a:r>
              <a:rPr lang="en-US" altLang="zh-TW" sz="1600">
                <a:latin typeface="微軟正黑體" pitchFamily="34" charset="-120"/>
                <a:ea typeface="微軟正黑體" pitchFamily="34" charset="-120"/>
                <a:hlinkClick r:id="rId4"/>
              </a:rPr>
              <a:t>school@drmaster.com.tw</a:t>
            </a:r>
            <a:endParaRPr lang="en-US" altLang="zh-TW" sz="1600">
              <a:latin typeface="微軟正黑體" pitchFamily="34" charset="-120"/>
              <a:ea typeface="微軟正黑體" pitchFamily="34" charset="-120"/>
            </a:endParaRPr>
          </a:p>
          <a:p>
            <a:pPr>
              <a:spcBef>
                <a:spcPct val="20000"/>
              </a:spcBef>
            </a:pPr>
            <a:r>
              <a:rPr lang="zh-TW" altLang="en-US" sz="1600" u="sng">
                <a:latin typeface="微軟正黑體" pitchFamily="34" charset="-120"/>
                <a:ea typeface="微軟正黑體" pitchFamily="34" charset="-120"/>
              </a:rPr>
              <a:t>出書提案信箱 </a:t>
            </a:r>
            <a:r>
              <a:rPr lang="en-US" altLang="zh-TW" sz="1600" u="sng">
                <a:latin typeface="微軟正黑體" pitchFamily="34" charset="-120"/>
                <a:ea typeface="微軟正黑體" pitchFamily="34" charset="-120"/>
              </a:rPr>
              <a:t>schoolbook@drmaster.com.tw</a:t>
            </a:r>
            <a:endParaRPr lang="en-US" altLang="zh-TW" sz="1600">
              <a:latin typeface="微軟正黑體" pitchFamily="34" charset="-120"/>
              <a:ea typeface="微軟正黑體" pitchFamily="34" charset="-120"/>
            </a:endParaRPr>
          </a:p>
        </p:txBody>
      </p:sp>
      <p:pic>
        <p:nvPicPr>
          <p:cNvPr id="7173" name="Picture 7" descr="D:\PPT\Logo\深色直右商標.gif"/>
          <p:cNvPicPr>
            <a:picLocks noChangeAspect="1" noChangeArrowheads="1"/>
          </p:cNvPicPr>
          <p:nvPr/>
        </p:nvPicPr>
        <p:blipFill>
          <a:blip r:embed="rId5" cstate="print"/>
          <a:srcRect/>
          <a:stretch>
            <a:fillRect/>
          </a:stretch>
        </p:blipFill>
        <p:spPr bwMode="auto">
          <a:xfrm>
            <a:off x="7429500" y="6215063"/>
            <a:ext cx="1428750" cy="481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bwMode="auto">
          <a:xfrm>
            <a:off x="2411413" y="1628775"/>
            <a:ext cx="3455987" cy="647700"/>
          </a:xfrm>
          <a:prstGeom prst="rect">
            <a:avLst/>
          </a:prstGeom>
          <a:noFill/>
          <a:ln>
            <a:miter lim="800000"/>
            <a:headEnd/>
            <a:tailEnd/>
          </a:ln>
        </p:spPr>
        <p:txBody>
          <a:bodyPr/>
          <a:lstStyle/>
          <a:p>
            <a:r>
              <a:rPr lang="zh-TW" altLang="en-US" smtClean="0"/>
              <a:t>實獲值基本元素</a:t>
            </a:r>
            <a:r>
              <a:rPr lang="en-US" altLang="zh-TW" smtClean="0"/>
              <a:t/>
            </a:r>
            <a:br>
              <a:rPr lang="en-US" altLang="zh-TW" smtClean="0"/>
            </a:br>
            <a:endParaRPr lang="zh-TW" altLang="en-US" smtClean="0"/>
          </a:p>
        </p:txBody>
      </p:sp>
      <p:sp>
        <p:nvSpPr>
          <p:cNvPr id="15363" name="Rectangle 3"/>
          <p:cNvSpPr>
            <a:spLocks noGrp="1" noChangeArrowheads="1"/>
          </p:cNvSpPr>
          <p:nvPr>
            <p:ph type="body" idx="4294967295"/>
          </p:nvPr>
        </p:nvSpPr>
        <p:spPr bwMode="auto">
          <a:xfrm>
            <a:off x="457200" y="2708275"/>
            <a:ext cx="8229600" cy="3417888"/>
          </a:xfrm>
          <a:prstGeom prst="rect">
            <a:avLst/>
          </a:prstGeom>
          <a:noFill/>
          <a:ln>
            <a:miter lim="800000"/>
            <a:headEnd/>
            <a:tailEnd/>
          </a:ln>
        </p:spPr>
        <p:txBody>
          <a:bodyPr/>
          <a:lstStyle/>
          <a:p>
            <a:pPr>
              <a:lnSpc>
                <a:spcPct val="90000"/>
              </a:lnSpc>
            </a:pPr>
            <a:r>
              <a:rPr lang="zh-TW" altLang="en-US" sz="2800" smtClean="0"/>
              <a:t>計畫值</a:t>
            </a:r>
            <a:r>
              <a:rPr lang="en-US" altLang="zh-TW" sz="2800" smtClean="0"/>
              <a:t>(PV</a:t>
            </a:r>
            <a:r>
              <a:rPr lang="zh-TW" altLang="en-US" sz="2800" smtClean="0"/>
              <a:t>，</a:t>
            </a:r>
            <a:r>
              <a:rPr lang="en-US" altLang="zh-TW" sz="2800" smtClean="0"/>
              <a:t>Planed Value)</a:t>
            </a:r>
            <a:r>
              <a:rPr lang="zh-TW" altLang="en-US" sz="2800" smtClean="0"/>
              <a:t>，又稱 </a:t>
            </a:r>
            <a:r>
              <a:rPr lang="en-US" altLang="zh-TW" sz="2800" smtClean="0"/>
              <a:t>BCWS (Budgeted Costs for Work Scheduled)</a:t>
            </a:r>
            <a:r>
              <a:rPr lang="zh-TW" altLang="en-US" sz="2800" smtClean="0"/>
              <a:t>，表示專案原來計畫中應該完成的工作總值。</a:t>
            </a:r>
          </a:p>
          <a:p>
            <a:pPr>
              <a:lnSpc>
                <a:spcPct val="90000"/>
              </a:lnSpc>
            </a:pPr>
            <a:r>
              <a:rPr lang="zh-TW" altLang="en-US" sz="2800" smtClean="0"/>
              <a:t>實際成本</a:t>
            </a:r>
            <a:r>
              <a:rPr lang="en-US" altLang="zh-TW" sz="2800" smtClean="0"/>
              <a:t>(AC</a:t>
            </a:r>
            <a:r>
              <a:rPr lang="zh-TW" altLang="en-US" sz="2800" smtClean="0"/>
              <a:t>，</a:t>
            </a:r>
            <a:r>
              <a:rPr lang="en-US" altLang="zh-TW" sz="2800" smtClean="0"/>
              <a:t>Actual Cost)</a:t>
            </a:r>
            <a:r>
              <a:rPr lang="zh-TW" altLang="en-US" sz="2800" smtClean="0"/>
              <a:t>，又稱</a:t>
            </a:r>
            <a:r>
              <a:rPr lang="en-US" altLang="zh-TW" sz="2800" smtClean="0"/>
              <a:t>ACWS (Actual Costs of Work Performed )</a:t>
            </a:r>
            <a:r>
              <a:rPr lang="zh-TW" altLang="en-US" sz="2800" smtClean="0"/>
              <a:t>，表示專案實際上所花費的總值。</a:t>
            </a:r>
          </a:p>
          <a:p>
            <a:pPr>
              <a:lnSpc>
                <a:spcPct val="90000"/>
              </a:lnSpc>
            </a:pPr>
            <a:r>
              <a:rPr lang="zh-TW" altLang="en-US" sz="2800" smtClean="0"/>
              <a:t>實獲值</a:t>
            </a:r>
            <a:r>
              <a:rPr lang="en-US" altLang="zh-TW" sz="2800" smtClean="0"/>
              <a:t>(EV</a:t>
            </a:r>
            <a:r>
              <a:rPr lang="zh-TW" altLang="en-US" sz="2800" smtClean="0"/>
              <a:t>，</a:t>
            </a:r>
            <a:r>
              <a:rPr lang="en-US" altLang="zh-TW" sz="2800" smtClean="0"/>
              <a:t>Earned Value)</a:t>
            </a:r>
            <a:r>
              <a:rPr lang="zh-TW" altLang="en-US" sz="2800" smtClean="0"/>
              <a:t>，又稱</a:t>
            </a:r>
            <a:r>
              <a:rPr lang="en-US" altLang="zh-TW" sz="2800" smtClean="0"/>
              <a:t>BCWP (Budgeted Cost for Work Performed )</a:t>
            </a:r>
            <a:r>
              <a:rPr lang="zh-TW" altLang="en-US" sz="2800" smtClean="0"/>
              <a:t>，表示專案實際上已經完成工作的總值。</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bwMode="auto">
          <a:xfrm>
            <a:off x="2771800" y="1628775"/>
            <a:ext cx="3095600" cy="647700"/>
          </a:xfrm>
          <a:prstGeom prst="rect">
            <a:avLst/>
          </a:prstGeom>
          <a:noFill/>
          <a:ln>
            <a:miter lim="800000"/>
            <a:headEnd/>
            <a:tailEnd/>
          </a:ln>
        </p:spPr>
        <p:txBody>
          <a:bodyPr/>
          <a:lstStyle/>
          <a:p>
            <a:r>
              <a:rPr lang="zh-TW" altLang="en-US" dirty="0" smtClean="0"/>
              <a:t>實獲</a:t>
            </a:r>
            <a:r>
              <a:rPr lang="zh-TW" altLang="en-US" dirty="0" smtClean="0"/>
              <a:t>值變異值</a:t>
            </a:r>
            <a:r>
              <a:rPr lang="en-US" altLang="zh-TW" dirty="0" smtClean="0"/>
              <a:t/>
            </a:r>
            <a:br>
              <a:rPr lang="en-US" altLang="zh-TW" dirty="0" smtClean="0"/>
            </a:br>
            <a:endParaRPr lang="zh-TW" altLang="en-US" dirty="0" smtClean="0"/>
          </a:p>
        </p:txBody>
      </p:sp>
      <p:sp>
        <p:nvSpPr>
          <p:cNvPr id="16387" name="Rectangle 3"/>
          <p:cNvSpPr>
            <a:spLocks noGrp="1" noChangeArrowheads="1"/>
          </p:cNvSpPr>
          <p:nvPr>
            <p:ph type="body" idx="4294967295"/>
          </p:nvPr>
        </p:nvSpPr>
        <p:spPr bwMode="auto">
          <a:xfrm>
            <a:off x="457200" y="2708275"/>
            <a:ext cx="8229600" cy="3417888"/>
          </a:xfrm>
          <a:prstGeom prst="rect">
            <a:avLst/>
          </a:prstGeom>
          <a:noFill/>
          <a:ln>
            <a:miter lim="800000"/>
            <a:headEnd/>
            <a:tailEnd/>
          </a:ln>
        </p:spPr>
        <p:txBody>
          <a:bodyPr/>
          <a:lstStyle/>
          <a:p>
            <a:pPr>
              <a:lnSpc>
                <a:spcPct val="90000"/>
              </a:lnSpc>
            </a:pPr>
            <a:r>
              <a:rPr lang="zh-TW" altLang="en-US" sz="2800" dirty="0" smtClean="0"/>
              <a:t>時程變異值</a:t>
            </a:r>
            <a:r>
              <a:rPr lang="en-US" altLang="zh-TW" sz="2800" dirty="0" smtClean="0"/>
              <a:t>SV(Schedule Variance) = EV - PV</a:t>
            </a:r>
            <a:r>
              <a:rPr lang="zh-TW" altLang="en-US" sz="2800" dirty="0" smtClean="0"/>
              <a:t>。</a:t>
            </a:r>
            <a:endParaRPr lang="en-US" altLang="zh-TW" sz="2800" dirty="0" smtClean="0"/>
          </a:p>
          <a:p>
            <a:pPr lvl="1"/>
            <a:r>
              <a:rPr lang="en-US" altLang="zh-TW" sz="2000" dirty="0" smtClean="0"/>
              <a:t>SV </a:t>
            </a:r>
            <a:r>
              <a:rPr lang="zh-TW" altLang="en-US" sz="2000" dirty="0" smtClean="0"/>
              <a:t> </a:t>
            </a:r>
            <a:r>
              <a:rPr lang="en-US" altLang="zh-TW" sz="2000" dirty="0" smtClean="0"/>
              <a:t>=  </a:t>
            </a:r>
            <a:r>
              <a:rPr lang="en-US" altLang="zh-TW" sz="2000" dirty="0" smtClean="0"/>
              <a:t>0 </a:t>
            </a:r>
            <a:r>
              <a:rPr lang="zh-TW" altLang="en-US" sz="2000" dirty="0" smtClean="0"/>
              <a:t> </a:t>
            </a:r>
            <a:r>
              <a:rPr lang="zh-TW" altLang="zh-TW" sz="2000" dirty="0" smtClean="0"/>
              <a:t>符合</a:t>
            </a:r>
            <a:r>
              <a:rPr lang="zh-TW" altLang="zh-TW" sz="2000" dirty="0" smtClean="0"/>
              <a:t>計畫</a:t>
            </a:r>
          </a:p>
          <a:p>
            <a:pPr lvl="1"/>
            <a:r>
              <a:rPr lang="en-US" altLang="zh-TW" sz="2000" dirty="0" smtClean="0"/>
              <a:t>SV  &gt;</a:t>
            </a:r>
            <a:r>
              <a:rPr lang="zh-TW" altLang="en-US" sz="2000" dirty="0" smtClean="0"/>
              <a:t> </a:t>
            </a:r>
            <a:r>
              <a:rPr lang="en-US" altLang="zh-TW" sz="2000" dirty="0" smtClean="0"/>
              <a:t> </a:t>
            </a:r>
            <a:r>
              <a:rPr lang="en-US" altLang="zh-TW" sz="2000" dirty="0" smtClean="0"/>
              <a:t>0 </a:t>
            </a:r>
            <a:r>
              <a:rPr lang="zh-TW" altLang="en-US" sz="2000" dirty="0" smtClean="0"/>
              <a:t> </a:t>
            </a:r>
            <a:r>
              <a:rPr lang="zh-TW" altLang="zh-TW" sz="2000" dirty="0" smtClean="0"/>
              <a:t>超前</a:t>
            </a:r>
            <a:r>
              <a:rPr lang="zh-TW" altLang="zh-TW" sz="2000" dirty="0" smtClean="0"/>
              <a:t>進度</a:t>
            </a:r>
          </a:p>
          <a:p>
            <a:pPr lvl="1"/>
            <a:r>
              <a:rPr lang="en-US" altLang="zh-TW" sz="2000" dirty="0" smtClean="0"/>
              <a:t>SV  </a:t>
            </a:r>
            <a:r>
              <a:rPr lang="en-US" altLang="zh-TW" sz="2000" dirty="0" smtClean="0"/>
              <a:t>&lt; </a:t>
            </a:r>
            <a:r>
              <a:rPr lang="zh-TW" altLang="en-US" sz="2000" dirty="0" smtClean="0"/>
              <a:t> </a:t>
            </a:r>
            <a:r>
              <a:rPr lang="en-US" altLang="zh-TW" sz="2000" dirty="0" smtClean="0"/>
              <a:t>0</a:t>
            </a:r>
            <a:r>
              <a:rPr lang="zh-TW" altLang="en-US" sz="2000" dirty="0" smtClean="0"/>
              <a:t> </a:t>
            </a:r>
            <a:r>
              <a:rPr lang="en-US" altLang="zh-TW" sz="2000" dirty="0" smtClean="0"/>
              <a:t> </a:t>
            </a:r>
            <a:r>
              <a:rPr lang="zh-TW" altLang="zh-TW" sz="2000" dirty="0" smtClean="0"/>
              <a:t>落後進度</a:t>
            </a:r>
          </a:p>
          <a:p>
            <a:pPr>
              <a:lnSpc>
                <a:spcPct val="90000"/>
              </a:lnSpc>
            </a:pPr>
            <a:r>
              <a:rPr lang="zh-TW" altLang="en-US" sz="2800" dirty="0" smtClean="0"/>
              <a:t>成本</a:t>
            </a:r>
            <a:r>
              <a:rPr lang="zh-TW" altLang="en-US" sz="2800" dirty="0" smtClean="0"/>
              <a:t>變異值</a:t>
            </a:r>
            <a:r>
              <a:rPr lang="en-US" altLang="zh-TW" sz="2800" dirty="0" smtClean="0"/>
              <a:t>CV(Cost Variance) = EV </a:t>
            </a:r>
            <a:r>
              <a:rPr lang="en-US" altLang="zh-TW" sz="2800" dirty="0" smtClean="0"/>
              <a:t>– </a:t>
            </a:r>
            <a:r>
              <a:rPr lang="en-US" altLang="zh-TW" sz="2800" dirty="0" smtClean="0"/>
              <a:t>AC</a:t>
            </a:r>
            <a:r>
              <a:rPr lang="zh-TW" altLang="en-US" sz="2800" dirty="0" smtClean="0"/>
              <a:t>。</a:t>
            </a:r>
            <a:endParaRPr lang="en-US" altLang="zh-TW" sz="2800" dirty="0" smtClean="0"/>
          </a:p>
          <a:p>
            <a:pPr lvl="1"/>
            <a:r>
              <a:rPr lang="en-US" altLang="zh-TW" sz="2000" dirty="0" smtClean="0"/>
              <a:t>CV </a:t>
            </a:r>
            <a:r>
              <a:rPr lang="en-US" altLang="zh-TW" sz="2000" dirty="0" smtClean="0"/>
              <a:t> </a:t>
            </a:r>
            <a:r>
              <a:rPr lang="en-US" altLang="zh-TW" sz="2000" dirty="0" smtClean="0"/>
              <a:t>= 0 </a:t>
            </a:r>
            <a:r>
              <a:rPr lang="zh-TW" altLang="zh-TW" sz="2000" dirty="0" smtClean="0"/>
              <a:t>符合預算</a:t>
            </a:r>
          </a:p>
          <a:p>
            <a:pPr lvl="1"/>
            <a:r>
              <a:rPr lang="en-US" altLang="zh-TW" sz="2000" dirty="0" smtClean="0"/>
              <a:t>CV  </a:t>
            </a:r>
            <a:r>
              <a:rPr lang="en-US" altLang="zh-TW" sz="2000" dirty="0" smtClean="0"/>
              <a:t>&gt; 0 </a:t>
            </a:r>
            <a:r>
              <a:rPr lang="zh-TW" altLang="zh-TW" sz="2000" dirty="0" smtClean="0"/>
              <a:t>低於預算</a:t>
            </a:r>
          </a:p>
          <a:p>
            <a:pPr lvl="1"/>
            <a:r>
              <a:rPr lang="en-US" altLang="zh-TW" sz="2000" dirty="0" smtClean="0"/>
              <a:t>CV  </a:t>
            </a:r>
            <a:r>
              <a:rPr lang="en-US" altLang="zh-TW" sz="2000" dirty="0" smtClean="0"/>
              <a:t>&lt; 0 </a:t>
            </a:r>
            <a:r>
              <a:rPr lang="zh-TW" altLang="zh-TW" sz="2000" dirty="0" smtClean="0"/>
              <a:t>超出預算</a:t>
            </a:r>
          </a:p>
          <a:p>
            <a:pPr>
              <a:lnSpc>
                <a:spcPct val="90000"/>
              </a:lnSpc>
            </a:pPr>
            <a:endParaRPr lang="en-US" altLang="zh-TW" sz="2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bwMode="auto">
          <a:xfrm>
            <a:off x="2411413" y="1628775"/>
            <a:ext cx="3455987" cy="647700"/>
          </a:xfrm>
          <a:prstGeom prst="rect">
            <a:avLst/>
          </a:prstGeom>
          <a:noFill/>
          <a:ln>
            <a:miter lim="800000"/>
            <a:headEnd/>
            <a:tailEnd/>
          </a:ln>
        </p:spPr>
        <p:txBody>
          <a:bodyPr/>
          <a:lstStyle/>
          <a:p>
            <a:r>
              <a:rPr lang="zh-TW" altLang="en-US" smtClean="0"/>
              <a:t>實獲值績效指標</a:t>
            </a:r>
            <a:r>
              <a:rPr lang="en-US" altLang="zh-TW" smtClean="0"/>
              <a:t/>
            </a:r>
            <a:br>
              <a:rPr lang="en-US" altLang="zh-TW" smtClean="0"/>
            </a:br>
            <a:endParaRPr lang="zh-TW" altLang="en-US" smtClean="0"/>
          </a:p>
        </p:txBody>
      </p:sp>
      <p:sp>
        <p:nvSpPr>
          <p:cNvPr id="16387" name="Rectangle 3"/>
          <p:cNvSpPr>
            <a:spLocks noGrp="1" noChangeArrowheads="1"/>
          </p:cNvSpPr>
          <p:nvPr>
            <p:ph type="body" idx="4294967295"/>
          </p:nvPr>
        </p:nvSpPr>
        <p:spPr bwMode="auto">
          <a:xfrm>
            <a:off x="323528" y="2708275"/>
            <a:ext cx="8496944" cy="3417888"/>
          </a:xfrm>
          <a:prstGeom prst="rect">
            <a:avLst/>
          </a:prstGeom>
          <a:noFill/>
          <a:ln>
            <a:miter lim="800000"/>
            <a:headEnd/>
            <a:tailEnd/>
          </a:ln>
        </p:spPr>
        <p:txBody>
          <a:bodyPr/>
          <a:lstStyle/>
          <a:p>
            <a:pPr>
              <a:lnSpc>
                <a:spcPct val="90000"/>
              </a:lnSpc>
            </a:pPr>
            <a:r>
              <a:rPr lang="zh-TW" altLang="en-US" sz="2800" dirty="0" smtClean="0"/>
              <a:t>時</a:t>
            </a:r>
            <a:r>
              <a:rPr lang="zh-TW" altLang="en-US" sz="2800" dirty="0" smtClean="0"/>
              <a:t>程績效指標</a:t>
            </a:r>
            <a:r>
              <a:rPr lang="en-US" altLang="zh-TW" sz="2800" dirty="0" smtClean="0"/>
              <a:t>SPI(Schedule Performance Index) = EV/PV</a:t>
            </a:r>
            <a:r>
              <a:rPr lang="zh-TW" altLang="en-US" sz="2800" dirty="0" smtClean="0"/>
              <a:t>。</a:t>
            </a:r>
            <a:endParaRPr lang="en-US" altLang="zh-TW" sz="2800" dirty="0" smtClean="0"/>
          </a:p>
          <a:p>
            <a:pPr lvl="1"/>
            <a:r>
              <a:rPr lang="en-US" altLang="zh-TW" sz="2000" dirty="0" smtClean="0"/>
              <a:t>SPI  = 1 </a:t>
            </a:r>
            <a:r>
              <a:rPr lang="zh-TW" altLang="zh-TW" sz="2000" dirty="0" smtClean="0"/>
              <a:t>符合進度</a:t>
            </a:r>
          </a:p>
          <a:p>
            <a:pPr lvl="1"/>
            <a:r>
              <a:rPr lang="en-US" altLang="zh-TW" sz="2000" dirty="0" smtClean="0"/>
              <a:t>SPI  &gt; 1 </a:t>
            </a:r>
            <a:r>
              <a:rPr lang="zh-TW" altLang="zh-TW" sz="2000" dirty="0" smtClean="0"/>
              <a:t>超前進度</a:t>
            </a:r>
          </a:p>
          <a:p>
            <a:pPr lvl="1"/>
            <a:r>
              <a:rPr lang="en-US" altLang="zh-TW" sz="2000" dirty="0" smtClean="0"/>
              <a:t>SPI  &lt; 1 </a:t>
            </a:r>
            <a:r>
              <a:rPr lang="zh-TW" altLang="zh-TW" sz="2000" dirty="0" smtClean="0"/>
              <a:t>落後進度</a:t>
            </a:r>
            <a:endParaRPr lang="en-US" altLang="zh-TW" sz="2800" dirty="0" smtClean="0"/>
          </a:p>
          <a:p>
            <a:pPr>
              <a:lnSpc>
                <a:spcPct val="90000"/>
              </a:lnSpc>
            </a:pPr>
            <a:r>
              <a:rPr lang="zh-TW" altLang="en-US" sz="2800" dirty="0" smtClean="0"/>
              <a:t>成本</a:t>
            </a:r>
            <a:r>
              <a:rPr lang="zh-TW" altLang="en-US" sz="2800" dirty="0" smtClean="0"/>
              <a:t>績效指標</a:t>
            </a:r>
            <a:r>
              <a:rPr lang="en-US" altLang="zh-TW" sz="2800" dirty="0" smtClean="0"/>
              <a:t>CPI(Cost Performance Index) = EV/AC</a:t>
            </a:r>
            <a:r>
              <a:rPr lang="zh-TW" altLang="en-US" sz="2800" dirty="0" smtClean="0"/>
              <a:t>。</a:t>
            </a:r>
            <a:endParaRPr lang="en-US" altLang="zh-TW" sz="2800" dirty="0" smtClean="0"/>
          </a:p>
          <a:p>
            <a:pPr lvl="1"/>
            <a:r>
              <a:rPr lang="en-US" altLang="zh-TW" sz="2000" dirty="0" smtClean="0"/>
              <a:t>CPI  </a:t>
            </a:r>
            <a:r>
              <a:rPr lang="en-US" altLang="zh-TW" sz="2000" dirty="0" smtClean="0"/>
              <a:t>= 1 </a:t>
            </a:r>
            <a:r>
              <a:rPr lang="zh-TW" altLang="zh-TW" sz="2000" dirty="0" smtClean="0"/>
              <a:t>符合</a:t>
            </a:r>
            <a:r>
              <a:rPr lang="zh-TW" altLang="en-US" sz="2000" dirty="0" smtClean="0"/>
              <a:t>預算</a:t>
            </a:r>
            <a:endParaRPr lang="zh-TW" altLang="zh-TW" sz="2000" dirty="0" smtClean="0"/>
          </a:p>
          <a:p>
            <a:pPr lvl="1"/>
            <a:r>
              <a:rPr lang="en-US" altLang="zh-TW" sz="2000" dirty="0" smtClean="0"/>
              <a:t>CPI  </a:t>
            </a:r>
            <a:r>
              <a:rPr lang="en-US" altLang="zh-TW" sz="2000" dirty="0" smtClean="0"/>
              <a:t>&gt; 1 </a:t>
            </a:r>
            <a:r>
              <a:rPr lang="zh-TW" altLang="en-US" sz="2000" dirty="0" smtClean="0"/>
              <a:t>低於預算</a:t>
            </a:r>
            <a:endParaRPr lang="zh-TW" altLang="zh-TW" sz="2000" dirty="0" smtClean="0"/>
          </a:p>
          <a:p>
            <a:pPr lvl="1"/>
            <a:r>
              <a:rPr lang="en-US" altLang="zh-TW" sz="2000" dirty="0" smtClean="0"/>
              <a:t>CPI  </a:t>
            </a:r>
            <a:r>
              <a:rPr lang="en-US" altLang="zh-TW" sz="2000" dirty="0" smtClean="0"/>
              <a:t>&lt; 1 </a:t>
            </a:r>
            <a:r>
              <a:rPr lang="zh-TW" altLang="en-US" sz="2000" dirty="0" smtClean="0"/>
              <a:t>超出預算</a:t>
            </a:r>
            <a:endParaRPr lang="zh-TW" altLang="en-US" sz="2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bwMode="auto">
          <a:xfrm>
            <a:off x="3132138" y="1557338"/>
            <a:ext cx="2890837" cy="706437"/>
          </a:xfrm>
          <a:prstGeom prst="rect">
            <a:avLst/>
          </a:prstGeom>
          <a:noFill/>
          <a:ln>
            <a:miter lim="800000"/>
            <a:headEnd/>
            <a:tailEnd/>
          </a:ln>
        </p:spPr>
        <p:txBody>
          <a:bodyPr/>
          <a:lstStyle/>
          <a:p>
            <a:r>
              <a:rPr lang="zh-TW" altLang="en-US" dirty="0" smtClean="0"/>
              <a:t>實獲值管理</a:t>
            </a:r>
            <a:endParaRPr kumimoji="1" lang="zh-TW" altLang="en-US" dirty="0" smtClean="0"/>
          </a:p>
        </p:txBody>
      </p:sp>
      <p:pic>
        <p:nvPicPr>
          <p:cNvPr id="17411" name="Picture 5"/>
          <p:cNvPicPr>
            <a:picLocks noChangeAspect="1" noChangeArrowheads="1"/>
          </p:cNvPicPr>
          <p:nvPr/>
        </p:nvPicPr>
        <p:blipFill>
          <a:blip r:embed="rId3" cstate="print"/>
          <a:srcRect/>
          <a:stretch>
            <a:fillRect/>
          </a:stretch>
        </p:blipFill>
        <p:spPr bwMode="auto">
          <a:xfrm>
            <a:off x="3419872" y="2564904"/>
            <a:ext cx="5273675" cy="4048125"/>
          </a:xfrm>
          <a:prstGeom prst="rect">
            <a:avLst/>
          </a:prstGeom>
          <a:noFill/>
          <a:ln w="9525">
            <a:noFill/>
            <a:miter lim="800000"/>
            <a:headEnd/>
            <a:tailEnd/>
          </a:ln>
          <a:effectLst/>
        </p:spPr>
      </p:pic>
      <p:sp>
        <p:nvSpPr>
          <p:cNvPr id="18433" name="Rectangle 1"/>
          <p:cNvSpPr>
            <a:spLocks noChangeArrowheads="1"/>
          </p:cNvSpPr>
          <p:nvPr/>
        </p:nvSpPr>
        <p:spPr bwMode="auto">
          <a:xfrm>
            <a:off x="395536" y="3097704"/>
            <a:ext cx="288032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1"/>
                </a:solidFill>
                <a:effectLst/>
                <a:latin typeface="細明體" pitchFamily="49" charset="-120"/>
                <a:ea typeface="細明體" pitchFamily="49" charset="-120"/>
                <a:cs typeface="細明體" pitchFamily="49" charset="-120"/>
              </a:rPr>
              <a:t>AC = 150</a:t>
            </a:r>
            <a:r>
              <a:rPr kumimoji="1" lang="zh-TW" altLang="en-US" sz="2000" b="0" i="0" u="none" strike="noStrike" cap="none" normalizeH="0" baseline="0" dirty="0" smtClean="0">
                <a:ln>
                  <a:noFill/>
                </a:ln>
                <a:solidFill>
                  <a:schemeClr val="tx1"/>
                </a:solidFill>
                <a:effectLst/>
                <a:latin typeface="細明體" pitchFamily="49" charset="-120"/>
                <a:ea typeface="細明體" pitchFamily="49" charset="-120"/>
                <a:cs typeface="細明體" pitchFamily="49" charset="-120"/>
              </a:rPr>
              <a:t>萬</a:t>
            </a:r>
            <a:endParaRPr kumimoji="1" lang="en-US" altLang="zh-TW" sz="2000" b="0" i="0" u="none" strike="noStrike" cap="none" normalizeH="0" baseline="0" dirty="0" smtClean="0">
              <a:ln>
                <a:noFill/>
              </a:ln>
              <a:solidFill>
                <a:schemeClr val="tx1"/>
              </a:solidFill>
              <a:effectLst/>
              <a:latin typeface="細明體" pitchFamily="49" charset="-120"/>
              <a:ea typeface="細明體" pitchFamily="49" charset="-120"/>
              <a:cs typeface="細明體" pitchFamily="49"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chemeClr val="tx1"/>
                </a:solidFill>
                <a:effectLst/>
                <a:latin typeface="細明體" pitchFamily="49" charset="-120"/>
                <a:ea typeface="細明體" pitchFamily="49" charset="-120"/>
                <a:cs typeface="細明體" pitchFamily="49" charset="-120"/>
              </a:rPr>
              <a:t>已經花了總預算的</a:t>
            </a:r>
            <a:r>
              <a:rPr kumimoji="1" lang="en-US" altLang="zh-TW" sz="2000" b="0" i="0" u="none" strike="noStrike" cap="none" normalizeH="0" baseline="0" dirty="0" smtClean="0">
                <a:ln>
                  <a:noFill/>
                </a:ln>
                <a:solidFill>
                  <a:schemeClr val="tx1"/>
                </a:solidFill>
                <a:effectLst/>
                <a:latin typeface="細明體" pitchFamily="49" charset="-120"/>
                <a:ea typeface="細明體" pitchFamily="49" charset="-120"/>
                <a:cs typeface="細明體" pitchFamily="49" charset="-120"/>
              </a:rPr>
              <a:t>60%</a:t>
            </a: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1"/>
                </a:solidFill>
                <a:effectLst/>
                <a:latin typeface="細明體" pitchFamily="49" charset="-120"/>
                <a:ea typeface="細明體" pitchFamily="49" charset="-120"/>
                <a:cs typeface="細明體" pitchFamily="49" charset="-120"/>
              </a:rPr>
              <a:t> </a:t>
            </a:r>
            <a:endParaRPr kumimoji="1" lang="en-US" altLang="zh-TW" sz="20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1"/>
                </a:solidFill>
                <a:effectLst/>
                <a:latin typeface="細明體" pitchFamily="49" charset="-120"/>
                <a:ea typeface="細明體" pitchFamily="49" charset="-120"/>
                <a:cs typeface="細明體" pitchFamily="49" charset="-120"/>
              </a:rPr>
              <a:t>PV = 115</a:t>
            </a:r>
            <a:r>
              <a:rPr kumimoji="1" lang="zh-TW" altLang="en-US" sz="2000" b="0" i="0" u="none" strike="noStrike" cap="none" normalizeH="0" baseline="0" dirty="0" smtClean="0">
                <a:ln>
                  <a:noFill/>
                </a:ln>
                <a:solidFill>
                  <a:schemeClr val="tx1"/>
                </a:solidFill>
                <a:effectLst/>
                <a:latin typeface="細明體" pitchFamily="49" charset="-120"/>
                <a:ea typeface="細明體" pitchFamily="49" charset="-120"/>
                <a:cs typeface="細明體" pitchFamily="49" charset="-120"/>
              </a:rPr>
              <a:t>萬</a:t>
            </a:r>
            <a:endParaRPr kumimoji="1" lang="en-US" altLang="zh-TW" sz="2000" b="0" i="0" u="none" strike="noStrike" cap="none" normalizeH="0" baseline="0" dirty="0" smtClean="0">
              <a:ln>
                <a:noFill/>
              </a:ln>
              <a:solidFill>
                <a:schemeClr val="tx1"/>
              </a:solidFill>
              <a:effectLst/>
              <a:latin typeface="細明體" pitchFamily="49" charset="-120"/>
              <a:ea typeface="細明體" pitchFamily="49" charset="-120"/>
              <a:cs typeface="細明體" pitchFamily="49"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chemeClr val="tx1"/>
                </a:solidFill>
                <a:effectLst/>
                <a:latin typeface="細明體" pitchFamily="49" charset="-120"/>
                <a:ea typeface="細明體" pitchFamily="49" charset="-120"/>
                <a:cs typeface="細明體" pitchFamily="49" charset="-120"/>
              </a:rPr>
              <a:t>計畫應該要完成</a:t>
            </a:r>
            <a:r>
              <a:rPr kumimoji="1" lang="en-US" altLang="zh-TW" sz="2000" b="0" i="0" u="none" strike="noStrike" cap="none" normalizeH="0" baseline="0" dirty="0" smtClean="0">
                <a:ln>
                  <a:noFill/>
                </a:ln>
                <a:solidFill>
                  <a:schemeClr val="tx1"/>
                </a:solidFill>
                <a:effectLst/>
                <a:latin typeface="細明體" pitchFamily="49" charset="-120"/>
                <a:ea typeface="細明體" pitchFamily="49" charset="-120"/>
                <a:cs typeface="細明體" pitchFamily="49" charset="-120"/>
              </a:rPr>
              <a:t>46%</a:t>
            </a:r>
            <a:r>
              <a:rPr kumimoji="1" lang="zh-TW" altLang="en-US" sz="2000" b="0" i="0" u="none" strike="noStrike" cap="none" normalizeH="0" baseline="0" dirty="0" smtClean="0">
                <a:ln>
                  <a:noFill/>
                </a:ln>
                <a:solidFill>
                  <a:schemeClr val="tx1"/>
                </a:solidFill>
                <a:effectLst/>
                <a:latin typeface="細明體" pitchFamily="49" charset="-120"/>
                <a:ea typeface="細明體" pitchFamily="49" charset="-120"/>
                <a:cs typeface="細明體" pitchFamily="49" charset="-120"/>
              </a:rPr>
              <a:t>了</a:t>
            </a:r>
            <a:endParaRPr kumimoji="1" lang="en-US" altLang="zh-TW" sz="2000" b="0" i="0" u="none" strike="noStrike" cap="none" normalizeH="0" baseline="0" dirty="0" smtClean="0">
              <a:ln>
                <a:noFill/>
              </a:ln>
              <a:solidFill>
                <a:schemeClr val="tx1"/>
              </a:solidFill>
              <a:effectLst/>
              <a:latin typeface="細明體" pitchFamily="49" charset="-120"/>
              <a:ea typeface="細明體" pitchFamily="49" charset="-120"/>
              <a:cs typeface="細明體" pitchFamily="49" charset="-12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zh-TW" altLang="en-US" sz="20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1"/>
                </a:solidFill>
                <a:effectLst/>
                <a:latin typeface="細明體" pitchFamily="49" charset="-120"/>
                <a:ea typeface="細明體" pitchFamily="49" charset="-120"/>
                <a:cs typeface="細明體" pitchFamily="49" charset="-120"/>
              </a:rPr>
              <a:t>EV = 75</a:t>
            </a:r>
            <a:r>
              <a:rPr kumimoji="1" lang="zh-TW" altLang="en-US" sz="2000" b="0" i="0" u="none" strike="noStrike" cap="none" normalizeH="0" baseline="0" dirty="0" smtClean="0">
                <a:ln>
                  <a:noFill/>
                </a:ln>
                <a:solidFill>
                  <a:schemeClr val="tx1"/>
                </a:solidFill>
                <a:effectLst/>
                <a:latin typeface="細明體" pitchFamily="49" charset="-120"/>
                <a:ea typeface="細明體" pitchFamily="49" charset="-120"/>
                <a:cs typeface="細明體" pitchFamily="49" charset="-120"/>
              </a:rPr>
              <a:t>萬</a:t>
            </a:r>
            <a:endParaRPr kumimoji="1" lang="en-US" altLang="zh-TW" sz="2000" b="0" i="0" u="none" strike="noStrike" cap="none" normalizeH="0" baseline="0" dirty="0" smtClean="0">
              <a:ln>
                <a:noFill/>
              </a:ln>
              <a:solidFill>
                <a:schemeClr val="tx1"/>
              </a:solidFill>
              <a:effectLst/>
              <a:latin typeface="細明體" pitchFamily="49" charset="-120"/>
              <a:ea typeface="細明體" pitchFamily="49" charset="-120"/>
              <a:cs typeface="細明體" pitchFamily="49"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000" b="0" i="0" u="none" strike="noStrike" cap="none" normalizeH="0" baseline="0" dirty="0" smtClean="0">
                <a:ln>
                  <a:noFill/>
                </a:ln>
                <a:solidFill>
                  <a:schemeClr val="tx1"/>
                </a:solidFill>
                <a:effectLst/>
                <a:latin typeface="細明體" pitchFamily="49" charset="-120"/>
                <a:ea typeface="細明體" pitchFamily="49" charset="-120"/>
                <a:cs typeface="細明體" pitchFamily="49" charset="-120"/>
              </a:rPr>
              <a:t>只完成了專案的</a:t>
            </a:r>
            <a:r>
              <a:rPr kumimoji="1" lang="en-US" altLang="zh-TW" sz="2000" b="0" i="0" u="none" strike="noStrike" cap="none" normalizeH="0" baseline="0" dirty="0" smtClean="0">
                <a:ln>
                  <a:noFill/>
                </a:ln>
                <a:solidFill>
                  <a:schemeClr val="tx1"/>
                </a:solidFill>
                <a:effectLst/>
                <a:latin typeface="細明體" pitchFamily="49" charset="-120"/>
                <a:ea typeface="細明體" pitchFamily="49" charset="-120"/>
                <a:cs typeface="細明體" pitchFamily="49" charset="-120"/>
              </a:rPr>
              <a:t>30%</a:t>
            </a:r>
            <a:r>
              <a:rPr kumimoji="1" lang="zh-TW" altLang="en-US" sz="2000" b="0" i="0" u="none" strike="noStrike" cap="none" normalizeH="0" baseline="0" dirty="0" smtClean="0">
                <a:ln>
                  <a:noFill/>
                </a:ln>
                <a:solidFill>
                  <a:schemeClr val="tx1"/>
                </a:solidFill>
                <a:effectLst/>
                <a:latin typeface="細明體" pitchFamily="49" charset="-120"/>
                <a:ea typeface="細明體" pitchFamily="49" charset="-120"/>
                <a:cs typeface="細明體" pitchFamily="49" charset="-120"/>
              </a:rPr>
              <a:t>而已</a:t>
            </a:r>
            <a:endParaRPr kumimoji="1" lang="zh-TW" altLang="en-US" sz="20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bwMode="auto">
          <a:xfrm>
            <a:off x="3132138" y="1557338"/>
            <a:ext cx="2890837" cy="706437"/>
          </a:xfrm>
          <a:prstGeom prst="rect">
            <a:avLst/>
          </a:prstGeom>
          <a:noFill/>
          <a:ln>
            <a:miter lim="800000"/>
            <a:headEnd/>
            <a:tailEnd/>
          </a:ln>
        </p:spPr>
        <p:txBody>
          <a:bodyPr/>
          <a:lstStyle/>
          <a:p>
            <a:r>
              <a:rPr lang="zh-TW" altLang="en-US" dirty="0" smtClean="0"/>
              <a:t>實獲值管理</a:t>
            </a:r>
            <a:endParaRPr kumimoji="1" lang="zh-TW" altLang="en-US" dirty="0" smtClean="0"/>
          </a:p>
        </p:txBody>
      </p:sp>
      <p:pic>
        <p:nvPicPr>
          <p:cNvPr id="17411" name="Picture 5"/>
          <p:cNvPicPr>
            <a:picLocks noChangeAspect="1" noChangeArrowheads="1"/>
          </p:cNvPicPr>
          <p:nvPr/>
        </p:nvPicPr>
        <p:blipFill>
          <a:blip r:embed="rId3" cstate="print"/>
          <a:srcRect/>
          <a:stretch>
            <a:fillRect/>
          </a:stretch>
        </p:blipFill>
        <p:spPr bwMode="auto">
          <a:xfrm>
            <a:off x="3419872" y="2564904"/>
            <a:ext cx="5273675" cy="4048125"/>
          </a:xfrm>
          <a:prstGeom prst="rect">
            <a:avLst/>
          </a:prstGeom>
          <a:noFill/>
          <a:ln w="9525">
            <a:noFill/>
            <a:miter lim="800000"/>
            <a:headEnd/>
            <a:tailEnd/>
          </a:ln>
          <a:effectLst/>
        </p:spPr>
      </p:pic>
      <p:sp>
        <p:nvSpPr>
          <p:cNvPr id="18433" name="Rectangle 1"/>
          <p:cNvSpPr>
            <a:spLocks noChangeArrowheads="1"/>
          </p:cNvSpPr>
          <p:nvPr/>
        </p:nvSpPr>
        <p:spPr bwMode="auto">
          <a:xfrm>
            <a:off x="107504" y="2780928"/>
            <a:ext cx="3168352"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zh-TW" altLang="en-US" sz="2000" dirty="0" smtClean="0"/>
              <a:t>成本：</a:t>
            </a:r>
            <a:endParaRPr lang="en-US" altLang="zh-TW" sz="2000" dirty="0" smtClean="0"/>
          </a:p>
          <a:p>
            <a:pPr lvl="0"/>
            <a:r>
              <a:rPr lang="en-US" altLang="zh-TW" sz="2000" dirty="0" smtClean="0"/>
              <a:t>CV </a:t>
            </a:r>
            <a:r>
              <a:rPr lang="en-US" altLang="zh-TW" sz="2000" dirty="0" smtClean="0"/>
              <a:t>= EV </a:t>
            </a:r>
            <a:r>
              <a:rPr lang="zh-TW" altLang="zh-TW" sz="2000" dirty="0" smtClean="0"/>
              <a:t>–</a:t>
            </a:r>
            <a:r>
              <a:rPr lang="en-US" altLang="zh-TW" sz="2000" dirty="0" smtClean="0"/>
              <a:t> AC = 75 </a:t>
            </a:r>
            <a:r>
              <a:rPr lang="zh-TW" altLang="zh-TW" sz="2000" dirty="0" smtClean="0"/>
              <a:t>–</a:t>
            </a:r>
            <a:r>
              <a:rPr lang="en-US" altLang="zh-TW" sz="2000" dirty="0" smtClean="0"/>
              <a:t> 150 = - 75 &lt; </a:t>
            </a:r>
            <a:r>
              <a:rPr lang="en-US" altLang="zh-TW" sz="2000" dirty="0" smtClean="0"/>
              <a:t>0</a:t>
            </a:r>
          </a:p>
          <a:p>
            <a:r>
              <a:rPr lang="en-US" altLang="zh-TW" sz="2000" dirty="0" smtClean="0"/>
              <a:t>CPI = EV / AC = 75/150 = 0.5 &lt; 1</a:t>
            </a:r>
            <a:endParaRPr lang="zh-TW" altLang="zh-TW" sz="2000" dirty="0" smtClean="0"/>
          </a:p>
          <a:p>
            <a:pPr lvl="0"/>
            <a:endParaRPr lang="en-US" altLang="zh-TW" sz="2000" dirty="0" smtClean="0"/>
          </a:p>
          <a:p>
            <a:pPr lvl="0"/>
            <a:r>
              <a:rPr lang="zh-TW" altLang="en-US" sz="2000" dirty="0" smtClean="0"/>
              <a:t>時</a:t>
            </a:r>
            <a:r>
              <a:rPr lang="zh-TW" altLang="en-US" sz="2000" dirty="0" smtClean="0"/>
              <a:t>程：</a:t>
            </a:r>
            <a:endParaRPr lang="en-US" altLang="zh-TW" sz="2000" dirty="0" smtClean="0"/>
          </a:p>
          <a:p>
            <a:pPr lvl="0"/>
            <a:r>
              <a:rPr lang="en-US" altLang="zh-TW" sz="2000" dirty="0" smtClean="0"/>
              <a:t>SV = EV </a:t>
            </a:r>
            <a:r>
              <a:rPr lang="zh-TW" altLang="zh-TW" sz="2000" dirty="0" smtClean="0"/>
              <a:t>–</a:t>
            </a:r>
            <a:r>
              <a:rPr lang="en-US" altLang="zh-TW" sz="2000" dirty="0" smtClean="0"/>
              <a:t> PV = 75 </a:t>
            </a:r>
            <a:r>
              <a:rPr lang="zh-TW" altLang="zh-TW" sz="2000" dirty="0" smtClean="0"/>
              <a:t>–</a:t>
            </a:r>
            <a:r>
              <a:rPr lang="en-US" altLang="zh-TW" sz="2000" dirty="0" smtClean="0"/>
              <a:t> 115 = - 40 &lt; </a:t>
            </a:r>
            <a:r>
              <a:rPr lang="en-US" altLang="zh-TW" sz="2000" dirty="0" smtClean="0"/>
              <a:t>0</a:t>
            </a:r>
          </a:p>
          <a:p>
            <a:r>
              <a:rPr lang="en-US" altLang="zh-TW" sz="2000" dirty="0" smtClean="0"/>
              <a:t>SPI = EV / PV = 75/115 = 0.65 &lt; </a:t>
            </a:r>
            <a:r>
              <a:rPr lang="en-US" altLang="zh-TW" sz="2000" dirty="0" smtClean="0"/>
              <a:t>1</a:t>
            </a:r>
            <a:endParaRPr kumimoji="1" lang="zh-TW" altLang="en-US" sz="20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bwMode="auto">
          <a:xfrm>
            <a:off x="3132138" y="1557338"/>
            <a:ext cx="2890837" cy="706437"/>
          </a:xfrm>
          <a:prstGeom prst="rect">
            <a:avLst/>
          </a:prstGeom>
          <a:noFill/>
          <a:ln>
            <a:miter lim="800000"/>
            <a:headEnd/>
            <a:tailEnd/>
          </a:ln>
        </p:spPr>
        <p:txBody>
          <a:bodyPr/>
          <a:lstStyle/>
          <a:p>
            <a:r>
              <a:rPr lang="zh-TW" altLang="en-US" smtClean="0"/>
              <a:t>實獲值圖例</a:t>
            </a:r>
            <a:endParaRPr kumimoji="1" lang="zh-TW" altLang="en-US" smtClean="0"/>
          </a:p>
        </p:txBody>
      </p:sp>
      <p:pic>
        <p:nvPicPr>
          <p:cNvPr id="18435" name="Picture 5" descr="ch09-05"/>
          <p:cNvPicPr>
            <a:picLocks noGrp="1" noChangeAspect="1" noChangeArrowheads="1"/>
          </p:cNvPicPr>
          <p:nvPr>
            <p:ph idx="4294967295"/>
          </p:nvPr>
        </p:nvPicPr>
        <p:blipFill>
          <a:blip r:embed="rId3" cstate="print"/>
          <a:srcRect/>
          <a:stretch>
            <a:fillRect/>
          </a:stretch>
        </p:blipFill>
        <p:spPr bwMode="auto">
          <a:xfrm>
            <a:off x="2339975" y="2517775"/>
            <a:ext cx="4716463" cy="4151313"/>
          </a:xfrm>
          <a:prstGeom prst="rect">
            <a:avLst/>
          </a:prstGeom>
          <a:noFill/>
          <a:ln>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bwMode="auto">
          <a:xfrm>
            <a:off x="2843213" y="1557338"/>
            <a:ext cx="3384550" cy="706437"/>
          </a:xfrm>
          <a:prstGeom prst="rect">
            <a:avLst/>
          </a:prstGeom>
          <a:noFill/>
          <a:ln>
            <a:miter lim="800000"/>
            <a:headEnd/>
            <a:tailEnd/>
          </a:ln>
        </p:spPr>
        <p:txBody>
          <a:bodyPr/>
          <a:lstStyle/>
          <a:p>
            <a:r>
              <a:rPr lang="zh-TW" altLang="en-US" smtClean="0"/>
              <a:t>實獲值監控指標</a:t>
            </a:r>
            <a:endParaRPr kumimoji="1" lang="zh-TW" altLang="en-US" smtClean="0"/>
          </a:p>
        </p:txBody>
      </p:sp>
      <p:pic>
        <p:nvPicPr>
          <p:cNvPr id="19459" name="Picture 5" descr="ch09-06"/>
          <p:cNvPicPr>
            <a:picLocks noGrp="1" noChangeAspect="1" noChangeArrowheads="1"/>
          </p:cNvPicPr>
          <p:nvPr>
            <p:ph idx="4294967295"/>
          </p:nvPr>
        </p:nvPicPr>
        <p:blipFill>
          <a:blip r:embed="rId3" cstate="print"/>
          <a:srcRect/>
          <a:stretch>
            <a:fillRect/>
          </a:stretch>
        </p:blipFill>
        <p:spPr bwMode="auto">
          <a:xfrm>
            <a:off x="2268538" y="2636838"/>
            <a:ext cx="4714875" cy="3952875"/>
          </a:xfrm>
          <a:prstGeom prst="rect">
            <a:avLst/>
          </a:prstGeom>
          <a:noFill/>
          <a:ln>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bwMode="auto">
          <a:xfrm>
            <a:off x="3276600" y="1557338"/>
            <a:ext cx="2746375" cy="706437"/>
          </a:xfrm>
          <a:prstGeom prst="rect">
            <a:avLst/>
          </a:prstGeom>
          <a:noFill/>
          <a:ln>
            <a:miter lim="800000"/>
            <a:headEnd/>
            <a:tailEnd/>
          </a:ln>
        </p:spPr>
        <p:txBody>
          <a:bodyPr/>
          <a:lstStyle/>
          <a:p>
            <a:r>
              <a:rPr lang="zh-TW" altLang="en-US" dirty="0" smtClean="0"/>
              <a:t>專案預測</a:t>
            </a:r>
            <a:endParaRPr kumimoji="1" lang="zh-TW" altLang="en-US" dirty="0" smtClean="0"/>
          </a:p>
        </p:txBody>
      </p:sp>
      <p:pic>
        <p:nvPicPr>
          <p:cNvPr id="20483" name="圖片 3"/>
          <p:cNvPicPr>
            <a:picLocks noChangeAspect="1" noChangeArrowheads="1"/>
          </p:cNvPicPr>
          <p:nvPr/>
        </p:nvPicPr>
        <p:blipFill>
          <a:blip r:embed="rId3" cstate="print"/>
          <a:srcRect/>
          <a:stretch>
            <a:fillRect/>
          </a:stretch>
        </p:blipFill>
        <p:spPr bwMode="auto">
          <a:xfrm>
            <a:off x="3275856" y="2636912"/>
            <a:ext cx="5445125" cy="3887787"/>
          </a:xfrm>
          <a:prstGeom prst="rect">
            <a:avLst/>
          </a:prstGeom>
          <a:noFill/>
          <a:ln w="9525">
            <a:noFill/>
            <a:miter lim="800000"/>
            <a:headEnd/>
            <a:tailEnd/>
          </a:ln>
        </p:spPr>
      </p:pic>
      <p:sp>
        <p:nvSpPr>
          <p:cNvPr id="4" name="矩形 3"/>
          <p:cNvSpPr/>
          <p:nvPr/>
        </p:nvSpPr>
        <p:spPr>
          <a:xfrm>
            <a:off x="251520" y="3140968"/>
            <a:ext cx="2880320" cy="2554545"/>
          </a:xfrm>
          <a:prstGeom prst="rect">
            <a:avLst/>
          </a:prstGeom>
        </p:spPr>
        <p:txBody>
          <a:bodyPr wrap="square">
            <a:spAutoFit/>
          </a:bodyPr>
          <a:lstStyle/>
          <a:p>
            <a:r>
              <a:rPr lang="zh-TW" altLang="zh-TW" sz="2000" dirty="0" smtClean="0"/>
              <a:t>完工</a:t>
            </a:r>
            <a:r>
              <a:rPr lang="zh-TW" altLang="zh-TW" sz="2000" dirty="0" smtClean="0"/>
              <a:t>預算</a:t>
            </a:r>
            <a:r>
              <a:rPr lang="zh-TW" altLang="en-US" sz="2000" dirty="0" smtClean="0"/>
              <a:t> </a:t>
            </a:r>
            <a:r>
              <a:rPr lang="en-US" altLang="zh-TW" sz="2000" dirty="0" smtClean="0"/>
              <a:t>BAC</a:t>
            </a:r>
          </a:p>
          <a:p>
            <a:r>
              <a:rPr lang="en-US" altLang="zh-TW" sz="2000" dirty="0" smtClean="0"/>
              <a:t>Budget </a:t>
            </a:r>
            <a:r>
              <a:rPr lang="en-US" altLang="zh-TW" sz="2000" dirty="0" smtClean="0"/>
              <a:t>At </a:t>
            </a:r>
            <a:r>
              <a:rPr lang="en-US" altLang="zh-TW" sz="2000" dirty="0" smtClean="0"/>
              <a:t>Completion</a:t>
            </a:r>
          </a:p>
          <a:p>
            <a:endParaRPr lang="en-US" altLang="zh-TW" sz="2000" dirty="0" smtClean="0"/>
          </a:p>
          <a:p>
            <a:r>
              <a:rPr lang="zh-TW" altLang="zh-TW" sz="2000" dirty="0" smtClean="0"/>
              <a:t>完工成本預估</a:t>
            </a:r>
            <a:r>
              <a:rPr lang="zh-TW" altLang="zh-TW" sz="2000" dirty="0" smtClean="0"/>
              <a:t>值</a:t>
            </a:r>
            <a:r>
              <a:rPr lang="zh-TW" altLang="en-US" sz="2000" dirty="0" smtClean="0"/>
              <a:t> </a:t>
            </a:r>
            <a:r>
              <a:rPr lang="en-US" altLang="zh-TW" sz="2000" dirty="0" smtClean="0"/>
              <a:t>EAC</a:t>
            </a:r>
          </a:p>
          <a:p>
            <a:r>
              <a:rPr lang="en-US" altLang="zh-TW" sz="2000" dirty="0" smtClean="0"/>
              <a:t>Estimate </a:t>
            </a:r>
            <a:r>
              <a:rPr lang="en-US" altLang="zh-TW" sz="2000" dirty="0" smtClean="0"/>
              <a:t>At </a:t>
            </a:r>
            <a:r>
              <a:rPr lang="en-US" altLang="zh-TW" sz="2000" dirty="0" smtClean="0"/>
              <a:t>Completion</a:t>
            </a:r>
            <a:endParaRPr lang="en-US" altLang="zh-TW" sz="2000" dirty="0" smtClean="0"/>
          </a:p>
          <a:p>
            <a:endParaRPr lang="en-US" altLang="zh-TW" sz="2000" dirty="0" smtClean="0"/>
          </a:p>
          <a:p>
            <a:r>
              <a:rPr lang="zh-TW" altLang="zh-TW" sz="2000" dirty="0" smtClean="0"/>
              <a:t>未</a:t>
            </a:r>
            <a:r>
              <a:rPr lang="zh-TW" altLang="zh-TW" sz="2000" dirty="0" smtClean="0"/>
              <a:t>完工成本預估</a:t>
            </a:r>
            <a:r>
              <a:rPr lang="zh-TW" altLang="zh-TW" sz="2000" dirty="0" smtClean="0"/>
              <a:t>值</a:t>
            </a:r>
            <a:r>
              <a:rPr lang="zh-TW" altLang="en-US" sz="2000" dirty="0" smtClean="0"/>
              <a:t> </a:t>
            </a:r>
            <a:r>
              <a:rPr lang="en-US" altLang="zh-TW" sz="2000" dirty="0" smtClean="0"/>
              <a:t>ETC</a:t>
            </a:r>
          </a:p>
          <a:p>
            <a:r>
              <a:rPr lang="en-US" altLang="zh-TW" sz="2000" dirty="0" smtClean="0"/>
              <a:t>Estimate </a:t>
            </a:r>
            <a:r>
              <a:rPr lang="en-US" altLang="zh-TW" sz="2000" dirty="0" smtClean="0"/>
              <a:t>to </a:t>
            </a:r>
            <a:r>
              <a:rPr lang="en-US" altLang="zh-TW" sz="2000" dirty="0" smtClean="0"/>
              <a:t>Complete</a:t>
            </a:r>
            <a:endParaRPr lang="en-US" altLang="zh-TW" sz="20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bwMode="auto">
          <a:xfrm>
            <a:off x="2555776" y="1557338"/>
            <a:ext cx="3672408" cy="706437"/>
          </a:xfrm>
          <a:prstGeom prst="rect">
            <a:avLst/>
          </a:prstGeom>
          <a:noFill/>
          <a:ln>
            <a:miter lim="800000"/>
            <a:headEnd/>
            <a:tailEnd/>
          </a:ln>
        </p:spPr>
        <p:txBody>
          <a:bodyPr/>
          <a:lstStyle/>
          <a:p>
            <a:r>
              <a:rPr lang="zh-TW" altLang="en-US" dirty="0" smtClean="0"/>
              <a:t>專案</a:t>
            </a:r>
            <a:r>
              <a:rPr lang="zh-TW" altLang="en-US" dirty="0" smtClean="0"/>
              <a:t>預測方法一</a:t>
            </a:r>
            <a:endParaRPr kumimoji="1" lang="zh-TW" altLang="en-US" dirty="0" smtClean="0"/>
          </a:p>
        </p:txBody>
      </p:sp>
      <p:sp>
        <p:nvSpPr>
          <p:cNvPr id="4" name="矩形 3"/>
          <p:cNvSpPr/>
          <p:nvPr/>
        </p:nvSpPr>
        <p:spPr>
          <a:xfrm>
            <a:off x="611560" y="2924944"/>
            <a:ext cx="8129148" cy="2246769"/>
          </a:xfrm>
          <a:prstGeom prst="rect">
            <a:avLst/>
          </a:prstGeom>
        </p:spPr>
        <p:txBody>
          <a:bodyPr wrap="none">
            <a:spAutoFit/>
          </a:bodyPr>
          <a:lstStyle/>
          <a:p>
            <a:r>
              <a:rPr lang="zh-TW" altLang="zh-TW" sz="2800" dirty="0" smtClean="0"/>
              <a:t>完工預算（</a:t>
            </a:r>
            <a:r>
              <a:rPr lang="en-US" altLang="zh-TW" sz="2800" dirty="0" smtClean="0"/>
              <a:t>BAC, Budget At </a:t>
            </a:r>
            <a:r>
              <a:rPr lang="en-US" altLang="zh-TW" sz="2800" dirty="0" smtClean="0"/>
              <a:t>Completion</a:t>
            </a:r>
            <a:r>
              <a:rPr lang="zh-TW" altLang="zh-TW" sz="2800" dirty="0" smtClean="0"/>
              <a:t>）</a:t>
            </a:r>
            <a:endParaRPr lang="en-US" altLang="zh-TW" sz="2800" dirty="0" smtClean="0"/>
          </a:p>
          <a:p>
            <a:r>
              <a:rPr lang="zh-TW" altLang="zh-TW" sz="2800" dirty="0" smtClean="0"/>
              <a:t>完工成本預估值（</a:t>
            </a:r>
            <a:r>
              <a:rPr lang="en-US" altLang="zh-TW" sz="2800" dirty="0" smtClean="0"/>
              <a:t>EAC, Estimate At Completion</a:t>
            </a:r>
            <a:r>
              <a:rPr lang="zh-TW" altLang="zh-TW" sz="2800" dirty="0" smtClean="0"/>
              <a:t>）</a:t>
            </a:r>
            <a:endParaRPr lang="en-US" altLang="zh-TW" sz="2800" dirty="0" smtClean="0"/>
          </a:p>
          <a:p>
            <a:r>
              <a:rPr lang="zh-TW" altLang="zh-TW" sz="2800" dirty="0" smtClean="0"/>
              <a:t>未完工成本預估值（</a:t>
            </a:r>
            <a:r>
              <a:rPr lang="en-US" altLang="zh-TW" sz="2800" dirty="0" smtClean="0"/>
              <a:t>ETC, Estimate to Complete</a:t>
            </a:r>
            <a:r>
              <a:rPr lang="zh-TW" altLang="zh-TW" sz="2800" dirty="0" smtClean="0"/>
              <a:t>）</a:t>
            </a:r>
            <a:endParaRPr lang="en-US" altLang="zh-TW" sz="2800" dirty="0" smtClean="0"/>
          </a:p>
          <a:p>
            <a:r>
              <a:rPr lang="en-US" altLang="zh-TW" sz="2800" dirty="0" smtClean="0"/>
              <a:t>	</a:t>
            </a:r>
          </a:p>
          <a:p>
            <a:r>
              <a:rPr lang="en-US" altLang="zh-TW" sz="2800" dirty="0" smtClean="0"/>
              <a:t>EAC </a:t>
            </a:r>
            <a:r>
              <a:rPr lang="en-US" altLang="zh-TW" sz="2800" dirty="0" smtClean="0"/>
              <a:t>= ETC + AC</a:t>
            </a:r>
            <a:endParaRPr lang="zh-TW" alt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bwMode="auto">
          <a:xfrm>
            <a:off x="2555776" y="1557338"/>
            <a:ext cx="3672408" cy="706437"/>
          </a:xfrm>
          <a:prstGeom prst="rect">
            <a:avLst/>
          </a:prstGeom>
          <a:noFill/>
          <a:ln>
            <a:miter lim="800000"/>
            <a:headEnd/>
            <a:tailEnd/>
          </a:ln>
        </p:spPr>
        <p:txBody>
          <a:bodyPr/>
          <a:lstStyle/>
          <a:p>
            <a:r>
              <a:rPr lang="zh-TW" altLang="en-US" dirty="0" smtClean="0"/>
              <a:t>專案</a:t>
            </a:r>
            <a:r>
              <a:rPr lang="zh-TW" altLang="en-US" dirty="0" smtClean="0"/>
              <a:t>預測方法二</a:t>
            </a:r>
            <a:endParaRPr kumimoji="1" lang="zh-TW" altLang="en-US" dirty="0" smtClean="0"/>
          </a:p>
        </p:txBody>
      </p:sp>
      <p:sp>
        <p:nvSpPr>
          <p:cNvPr id="4" name="矩形 3"/>
          <p:cNvSpPr/>
          <p:nvPr/>
        </p:nvSpPr>
        <p:spPr>
          <a:xfrm>
            <a:off x="611560" y="2924944"/>
            <a:ext cx="8129148" cy="2677656"/>
          </a:xfrm>
          <a:prstGeom prst="rect">
            <a:avLst/>
          </a:prstGeom>
        </p:spPr>
        <p:txBody>
          <a:bodyPr wrap="none">
            <a:spAutoFit/>
          </a:bodyPr>
          <a:lstStyle/>
          <a:p>
            <a:r>
              <a:rPr lang="zh-TW" altLang="zh-TW" sz="2800" dirty="0" smtClean="0"/>
              <a:t>完工預算（</a:t>
            </a:r>
            <a:r>
              <a:rPr lang="en-US" altLang="zh-TW" sz="2800" dirty="0" smtClean="0"/>
              <a:t>BAC, Budget At </a:t>
            </a:r>
            <a:r>
              <a:rPr lang="en-US" altLang="zh-TW" sz="2800" dirty="0" smtClean="0"/>
              <a:t>Completion</a:t>
            </a:r>
            <a:r>
              <a:rPr lang="zh-TW" altLang="zh-TW" sz="2800" dirty="0" smtClean="0"/>
              <a:t>）</a:t>
            </a:r>
            <a:endParaRPr lang="en-US" altLang="zh-TW" sz="2800" dirty="0" smtClean="0"/>
          </a:p>
          <a:p>
            <a:r>
              <a:rPr lang="zh-TW" altLang="zh-TW" sz="2800" dirty="0" smtClean="0"/>
              <a:t>完工成本預估值（</a:t>
            </a:r>
            <a:r>
              <a:rPr lang="en-US" altLang="zh-TW" sz="2800" dirty="0" smtClean="0"/>
              <a:t>EAC, Estimate At Completion</a:t>
            </a:r>
            <a:r>
              <a:rPr lang="zh-TW" altLang="zh-TW" sz="2800" dirty="0" smtClean="0"/>
              <a:t>）</a:t>
            </a:r>
            <a:endParaRPr lang="en-US" altLang="zh-TW" sz="2800" dirty="0" smtClean="0"/>
          </a:p>
          <a:p>
            <a:r>
              <a:rPr lang="zh-TW" altLang="zh-TW" sz="2800" dirty="0" smtClean="0"/>
              <a:t>未完工成本預估值（</a:t>
            </a:r>
            <a:r>
              <a:rPr lang="en-US" altLang="zh-TW" sz="2800" dirty="0" smtClean="0"/>
              <a:t>ETC, Estimate to Complete</a:t>
            </a:r>
            <a:r>
              <a:rPr lang="zh-TW" altLang="zh-TW" sz="2800" dirty="0" smtClean="0"/>
              <a:t>）</a:t>
            </a:r>
            <a:endParaRPr lang="en-US" altLang="zh-TW" sz="2800" dirty="0" smtClean="0"/>
          </a:p>
          <a:p>
            <a:r>
              <a:rPr lang="en-US" altLang="zh-TW" sz="2800" dirty="0" smtClean="0"/>
              <a:t>	</a:t>
            </a:r>
          </a:p>
          <a:p>
            <a:r>
              <a:rPr lang="en-US" altLang="zh-TW" sz="2800" dirty="0" smtClean="0"/>
              <a:t>ETC</a:t>
            </a:r>
            <a:r>
              <a:rPr lang="en-US" altLang="zh-TW" sz="2800" baseline="30000" dirty="0" smtClean="0"/>
              <a:t>B</a:t>
            </a:r>
            <a:r>
              <a:rPr lang="en-US" altLang="zh-TW" sz="2800" dirty="0" smtClean="0"/>
              <a:t> = BAC </a:t>
            </a:r>
            <a:r>
              <a:rPr lang="zh-TW" altLang="zh-TW" sz="2800" dirty="0" smtClean="0"/>
              <a:t>–</a:t>
            </a:r>
            <a:r>
              <a:rPr lang="en-US" altLang="zh-TW" sz="2800" dirty="0" smtClean="0"/>
              <a:t> EV</a:t>
            </a:r>
            <a:r>
              <a:rPr lang="zh-TW" altLang="zh-TW" sz="2800" dirty="0" smtClean="0"/>
              <a:t>（根據原有專案預算）</a:t>
            </a:r>
            <a:endParaRPr lang="en-US" altLang="zh-TW" sz="2800" dirty="0" smtClean="0"/>
          </a:p>
          <a:p>
            <a:r>
              <a:rPr lang="en-US" altLang="zh-TW" sz="2800" dirty="0" smtClean="0"/>
              <a:t>EAC = ETC</a:t>
            </a:r>
            <a:r>
              <a:rPr lang="en-US" altLang="zh-TW" sz="2800" baseline="30000" dirty="0" smtClean="0"/>
              <a:t>B</a:t>
            </a:r>
            <a:r>
              <a:rPr lang="en-US" altLang="zh-TW" sz="2800" dirty="0" smtClean="0"/>
              <a:t> + AC</a:t>
            </a:r>
            <a:endParaRPr lang="zh-TW" alt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143375" y="3001963"/>
            <a:ext cx="4500563" cy="641350"/>
          </a:xfrm>
          <a:prstGeom prst="rect">
            <a:avLst/>
          </a:prstGeom>
          <a:noFill/>
        </p:spPr>
        <p:txBody>
          <a:bodyPr anchor="ctr">
            <a:spAutoFit/>
          </a:bodyPr>
          <a:lstStyle/>
          <a:p>
            <a:pPr latinLnBrk="1">
              <a:defRPr/>
            </a:pPr>
            <a:r>
              <a:rPr lang="zh-TW" altLang="en-US" sz="3600" dirty="0">
                <a:solidFill>
                  <a:srgbClr val="FFFF00"/>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請老師填入姓名主講</a:t>
            </a:r>
            <a:endParaRPr lang="en-US" altLang="zh-TW" sz="2000" dirty="0">
              <a:solidFill>
                <a:srgbClr val="FFFF00"/>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
        <p:nvSpPr>
          <p:cNvPr id="49" name="矩形 48"/>
          <p:cNvSpPr/>
          <p:nvPr/>
        </p:nvSpPr>
        <p:spPr>
          <a:xfrm>
            <a:off x="5072063" y="6072188"/>
            <a:ext cx="3214687" cy="519112"/>
          </a:xfrm>
          <a:prstGeom prst="rect">
            <a:avLst/>
          </a:prstGeom>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lang="zh-TW" altLang="en-US" sz="2800" smtClean="0">
                <a:solidFill>
                  <a:srgbClr val="E46C0A"/>
                </a:solidFill>
                <a:effectLst>
                  <a:outerShdw blurRad="38100" dist="38100" dir="2700000" algn="tl">
                    <a:srgbClr val="000000"/>
                  </a:outerShdw>
                </a:effectLst>
                <a:latin typeface="標楷體" pitchFamily="65" charset="-120"/>
                <a:ea typeface="標楷體" pitchFamily="65" charset="-120"/>
                <a:cs typeface="Times New Roman" pitchFamily="18" charset="0"/>
              </a:rPr>
              <a:t>博碩文化出版發行</a:t>
            </a:r>
            <a:endParaRPr lang="zh-TW" altLang="en-US" sz="2800" smtClean="0">
              <a:solidFill>
                <a:srgbClr val="E46C0A"/>
              </a:solidFill>
              <a:ea typeface="標楷體" pitchFamily="65" charset="-120"/>
              <a:cs typeface="Times New Roman" pitchFamily="18" charset="0"/>
            </a:endParaRPr>
          </a:p>
        </p:txBody>
      </p:sp>
      <p:pic>
        <p:nvPicPr>
          <p:cNvPr id="8196" name="圖片 11" descr="NEW封面商標黑色01 [轉換].tif"/>
          <p:cNvPicPr>
            <a:picLocks noChangeAspect="1"/>
          </p:cNvPicPr>
          <p:nvPr/>
        </p:nvPicPr>
        <p:blipFill>
          <a:blip r:embed="rId3" cstate="print"/>
          <a:srcRect/>
          <a:stretch>
            <a:fillRect/>
          </a:stretch>
        </p:blipFill>
        <p:spPr bwMode="auto">
          <a:xfrm>
            <a:off x="8358188" y="6072188"/>
            <a:ext cx="469900" cy="576262"/>
          </a:xfrm>
          <a:prstGeom prst="rect">
            <a:avLst/>
          </a:prstGeom>
          <a:noFill/>
          <a:ln w="9525">
            <a:noFill/>
            <a:miter lim="800000"/>
            <a:headEnd/>
            <a:tailEnd/>
          </a:ln>
        </p:spPr>
      </p:pic>
      <p:sp>
        <p:nvSpPr>
          <p:cNvPr id="51" name="矩形 50"/>
          <p:cNvSpPr>
            <a:spLocks noChangeArrowheads="1"/>
          </p:cNvSpPr>
          <p:nvPr/>
        </p:nvSpPr>
        <p:spPr bwMode="auto">
          <a:xfrm>
            <a:off x="4000500" y="4214813"/>
            <a:ext cx="4459288"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lang="zh-TW" altLang="en-US"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課本：</a:t>
            </a:r>
          </a:p>
          <a:p>
            <a:pPr eaLnBrk="1" hangingPunct="1">
              <a:defRPr/>
            </a:pPr>
            <a:r>
              <a:rPr lang="zh-TW" altLang="en-US"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學會專案管理的</a:t>
            </a:r>
            <a:r>
              <a:rPr lang="en-US" altLang="zh-TW"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12</a:t>
            </a:r>
            <a:r>
              <a:rPr lang="zh-TW" altLang="en-US"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堂課</a:t>
            </a:r>
            <a:endParaRPr lang="zh-TW" altLang="en-US" sz="3200" dirty="0" smtClean="0">
              <a:ea typeface="標楷體" pitchFamily="65" charset="-120"/>
              <a:cs typeface="Times New Roman" pitchFamily="18" charset="0"/>
            </a:endParaRPr>
          </a:p>
        </p:txBody>
      </p:sp>
      <p:sp>
        <p:nvSpPr>
          <p:cNvPr id="52" name="矩形 51"/>
          <p:cNvSpPr/>
          <p:nvPr/>
        </p:nvSpPr>
        <p:spPr>
          <a:xfrm>
            <a:off x="4572000" y="1714500"/>
            <a:ext cx="3286125" cy="914400"/>
          </a:xfrm>
          <a:prstGeom prst="rect">
            <a:avLst/>
          </a:prstGeom>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latinLnBrk="1" hangingPunct="1">
              <a:defRPr/>
            </a:pPr>
            <a:r>
              <a:rPr lang="zh-TW" altLang="en-US" sz="540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專案管理</a:t>
            </a:r>
            <a:endParaRPr lang="en-US" altLang="zh-TW" sz="540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endParaRPr>
          </a:p>
        </p:txBody>
      </p:sp>
      <p:pic>
        <p:nvPicPr>
          <p:cNvPr id="8" name="圖片 7" descr="正面.jpg"/>
          <p:cNvPicPr>
            <a:picLocks noChangeAspect="1"/>
          </p:cNvPicPr>
          <p:nvPr/>
        </p:nvPicPr>
        <p:blipFill>
          <a:blip r:embed="rId4" cstate="print"/>
          <a:stretch>
            <a:fillRect/>
          </a:stretch>
        </p:blipFill>
        <p:spPr>
          <a:xfrm>
            <a:off x="467544" y="1484784"/>
            <a:ext cx="2448272" cy="336343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bwMode="auto">
          <a:xfrm>
            <a:off x="2555776" y="1557338"/>
            <a:ext cx="3672408" cy="706437"/>
          </a:xfrm>
          <a:prstGeom prst="rect">
            <a:avLst/>
          </a:prstGeom>
          <a:noFill/>
          <a:ln>
            <a:miter lim="800000"/>
            <a:headEnd/>
            <a:tailEnd/>
          </a:ln>
        </p:spPr>
        <p:txBody>
          <a:bodyPr/>
          <a:lstStyle/>
          <a:p>
            <a:r>
              <a:rPr lang="zh-TW" altLang="en-US" dirty="0" smtClean="0"/>
              <a:t>專案</a:t>
            </a:r>
            <a:r>
              <a:rPr lang="zh-TW" altLang="en-US" dirty="0" smtClean="0"/>
              <a:t>預測方法三</a:t>
            </a:r>
            <a:endParaRPr kumimoji="1" lang="zh-TW" altLang="en-US" dirty="0" smtClean="0"/>
          </a:p>
        </p:txBody>
      </p:sp>
      <p:sp>
        <p:nvSpPr>
          <p:cNvPr id="4" name="矩形 3"/>
          <p:cNvSpPr/>
          <p:nvPr/>
        </p:nvSpPr>
        <p:spPr>
          <a:xfrm>
            <a:off x="611560" y="2924944"/>
            <a:ext cx="8129148" cy="2677656"/>
          </a:xfrm>
          <a:prstGeom prst="rect">
            <a:avLst/>
          </a:prstGeom>
        </p:spPr>
        <p:txBody>
          <a:bodyPr wrap="none">
            <a:spAutoFit/>
          </a:bodyPr>
          <a:lstStyle/>
          <a:p>
            <a:r>
              <a:rPr lang="zh-TW" altLang="zh-TW" sz="2800" dirty="0" smtClean="0"/>
              <a:t>完工預算（</a:t>
            </a:r>
            <a:r>
              <a:rPr lang="en-US" altLang="zh-TW" sz="2800" dirty="0" smtClean="0"/>
              <a:t>BAC, Budget At </a:t>
            </a:r>
            <a:r>
              <a:rPr lang="en-US" altLang="zh-TW" sz="2800" dirty="0" smtClean="0"/>
              <a:t>Completion</a:t>
            </a:r>
            <a:r>
              <a:rPr lang="zh-TW" altLang="zh-TW" sz="2800" dirty="0" smtClean="0"/>
              <a:t>）</a:t>
            </a:r>
            <a:endParaRPr lang="en-US" altLang="zh-TW" sz="2800" dirty="0" smtClean="0"/>
          </a:p>
          <a:p>
            <a:r>
              <a:rPr lang="zh-TW" altLang="zh-TW" sz="2800" dirty="0" smtClean="0"/>
              <a:t>完工成本預估值（</a:t>
            </a:r>
            <a:r>
              <a:rPr lang="en-US" altLang="zh-TW" sz="2800" dirty="0" smtClean="0"/>
              <a:t>EAC, Estimate At Completion</a:t>
            </a:r>
            <a:r>
              <a:rPr lang="zh-TW" altLang="zh-TW" sz="2800" dirty="0" smtClean="0"/>
              <a:t>）</a:t>
            </a:r>
            <a:endParaRPr lang="en-US" altLang="zh-TW" sz="2800" dirty="0" smtClean="0"/>
          </a:p>
          <a:p>
            <a:r>
              <a:rPr lang="zh-TW" altLang="zh-TW" sz="2800" dirty="0" smtClean="0"/>
              <a:t>未完工成本預估值（</a:t>
            </a:r>
            <a:r>
              <a:rPr lang="en-US" altLang="zh-TW" sz="2800" dirty="0" smtClean="0"/>
              <a:t>ETC, Estimate to Complete</a:t>
            </a:r>
            <a:r>
              <a:rPr lang="zh-TW" altLang="zh-TW" sz="2800" dirty="0" smtClean="0"/>
              <a:t>）</a:t>
            </a:r>
            <a:endParaRPr lang="en-US" altLang="zh-TW" sz="2800" dirty="0" smtClean="0"/>
          </a:p>
          <a:p>
            <a:r>
              <a:rPr lang="en-US" altLang="zh-TW" sz="2800" dirty="0" smtClean="0"/>
              <a:t>	</a:t>
            </a:r>
          </a:p>
          <a:p>
            <a:r>
              <a:rPr lang="en-US" altLang="zh-TW" sz="2800" dirty="0" smtClean="0"/>
              <a:t>EAC = BAC / CPI </a:t>
            </a:r>
            <a:r>
              <a:rPr lang="zh-TW" altLang="zh-TW" sz="2800" dirty="0" smtClean="0"/>
              <a:t>（</a:t>
            </a:r>
            <a:r>
              <a:rPr lang="zh-TW" altLang="zh-TW" sz="2800" dirty="0" smtClean="0"/>
              <a:t>依據</a:t>
            </a:r>
            <a:r>
              <a:rPr lang="en-US" altLang="zh-TW" sz="2800" dirty="0" smtClean="0"/>
              <a:t>CPI</a:t>
            </a:r>
            <a:r>
              <a:rPr lang="zh-TW" altLang="zh-TW" sz="2800" dirty="0" smtClean="0"/>
              <a:t>值做調整</a:t>
            </a:r>
            <a:r>
              <a:rPr lang="zh-TW" altLang="zh-TW" sz="2800" dirty="0" smtClean="0"/>
              <a:t>）</a:t>
            </a:r>
            <a:endParaRPr lang="en-US" altLang="zh-TW" sz="2800" dirty="0" smtClean="0"/>
          </a:p>
          <a:p>
            <a:r>
              <a:rPr lang="en-US" altLang="zh-TW" sz="2800" dirty="0" smtClean="0"/>
              <a:t>ETC</a:t>
            </a:r>
            <a:r>
              <a:rPr lang="en-US" altLang="zh-TW" sz="2800" baseline="30000" dirty="0" smtClean="0"/>
              <a:t>E</a:t>
            </a:r>
            <a:r>
              <a:rPr lang="en-US" altLang="zh-TW" sz="2800" dirty="0" smtClean="0"/>
              <a:t> = EAC </a:t>
            </a:r>
            <a:r>
              <a:rPr lang="zh-TW" altLang="zh-TW" sz="2800" dirty="0" smtClean="0"/>
              <a:t>–</a:t>
            </a:r>
            <a:r>
              <a:rPr lang="en-US" altLang="zh-TW" sz="2800" dirty="0" smtClean="0"/>
              <a:t> EV</a:t>
            </a:r>
            <a:endParaRPr lang="zh-TW" alt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bwMode="auto">
          <a:xfrm>
            <a:off x="2555776" y="1557338"/>
            <a:ext cx="3672408" cy="706437"/>
          </a:xfrm>
          <a:prstGeom prst="rect">
            <a:avLst/>
          </a:prstGeom>
          <a:noFill/>
          <a:ln>
            <a:miter lim="800000"/>
            <a:headEnd/>
            <a:tailEnd/>
          </a:ln>
        </p:spPr>
        <p:txBody>
          <a:bodyPr/>
          <a:lstStyle/>
          <a:p>
            <a:r>
              <a:rPr lang="zh-TW" altLang="en-US" dirty="0" smtClean="0"/>
              <a:t>專案</a:t>
            </a:r>
            <a:r>
              <a:rPr lang="zh-TW" altLang="en-US" dirty="0" smtClean="0"/>
              <a:t>預測方法四</a:t>
            </a:r>
            <a:endParaRPr kumimoji="1" lang="zh-TW" altLang="en-US" dirty="0" smtClean="0"/>
          </a:p>
        </p:txBody>
      </p:sp>
      <p:sp>
        <p:nvSpPr>
          <p:cNvPr id="4" name="矩形 3"/>
          <p:cNvSpPr/>
          <p:nvPr/>
        </p:nvSpPr>
        <p:spPr>
          <a:xfrm>
            <a:off x="611560" y="2924944"/>
            <a:ext cx="8626079" cy="2677656"/>
          </a:xfrm>
          <a:prstGeom prst="rect">
            <a:avLst/>
          </a:prstGeom>
        </p:spPr>
        <p:txBody>
          <a:bodyPr wrap="none">
            <a:spAutoFit/>
          </a:bodyPr>
          <a:lstStyle/>
          <a:p>
            <a:r>
              <a:rPr lang="zh-TW" altLang="zh-TW" sz="2800" dirty="0" smtClean="0"/>
              <a:t>完工預算（</a:t>
            </a:r>
            <a:r>
              <a:rPr lang="en-US" altLang="zh-TW" sz="2800" dirty="0" smtClean="0"/>
              <a:t>BAC, Budget At </a:t>
            </a:r>
            <a:r>
              <a:rPr lang="en-US" altLang="zh-TW" sz="2800" dirty="0" smtClean="0"/>
              <a:t>Completion</a:t>
            </a:r>
            <a:r>
              <a:rPr lang="zh-TW" altLang="zh-TW" sz="2800" dirty="0" smtClean="0"/>
              <a:t>）</a:t>
            </a:r>
            <a:endParaRPr lang="en-US" altLang="zh-TW" sz="2800" dirty="0" smtClean="0"/>
          </a:p>
          <a:p>
            <a:r>
              <a:rPr lang="zh-TW" altLang="zh-TW" sz="2800" dirty="0" smtClean="0"/>
              <a:t>完工成本預估值（</a:t>
            </a:r>
            <a:r>
              <a:rPr lang="en-US" altLang="zh-TW" sz="2800" dirty="0" smtClean="0"/>
              <a:t>EAC, Estimate At Completion</a:t>
            </a:r>
            <a:r>
              <a:rPr lang="zh-TW" altLang="zh-TW" sz="2800" dirty="0" smtClean="0"/>
              <a:t>）</a:t>
            </a:r>
            <a:endParaRPr lang="en-US" altLang="zh-TW" sz="2800" dirty="0" smtClean="0"/>
          </a:p>
          <a:p>
            <a:r>
              <a:rPr lang="zh-TW" altLang="zh-TW" sz="2800" dirty="0" smtClean="0"/>
              <a:t>未完工成本預估值（</a:t>
            </a:r>
            <a:r>
              <a:rPr lang="en-US" altLang="zh-TW" sz="2800" dirty="0" smtClean="0"/>
              <a:t>ETC, Estimate to Complete</a:t>
            </a:r>
            <a:r>
              <a:rPr lang="zh-TW" altLang="zh-TW" sz="2800" dirty="0" smtClean="0"/>
              <a:t>）</a:t>
            </a:r>
            <a:endParaRPr lang="en-US" altLang="zh-TW" sz="2800" dirty="0" smtClean="0"/>
          </a:p>
          <a:p>
            <a:r>
              <a:rPr lang="en-US" altLang="zh-TW" sz="2800" dirty="0" smtClean="0"/>
              <a:t>	</a:t>
            </a:r>
          </a:p>
          <a:p>
            <a:r>
              <a:rPr lang="en-US" altLang="zh-TW" sz="2800" dirty="0" smtClean="0"/>
              <a:t>EAC = BAC / (CPI * SPI) </a:t>
            </a:r>
            <a:r>
              <a:rPr lang="zh-TW" altLang="zh-TW" sz="2800" dirty="0" smtClean="0"/>
              <a:t>（依據</a:t>
            </a:r>
            <a:r>
              <a:rPr lang="en-US" altLang="zh-TW" sz="2800" dirty="0" smtClean="0"/>
              <a:t>CPI</a:t>
            </a:r>
            <a:r>
              <a:rPr lang="zh-TW" altLang="zh-TW" sz="2800" dirty="0" smtClean="0"/>
              <a:t>與</a:t>
            </a:r>
            <a:r>
              <a:rPr lang="en-US" altLang="zh-TW" sz="2800" dirty="0" smtClean="0"/>
              <a:t>SPI</a:t>
            </a:r>
            <a:r>
              <a:rPr lang="zh-TW" altLang="zh-TW" sz="2800" dirty="0" smtClean="0"/>
              <a:t>值</a:t>
            </a:r>
            <a:r>
              <a:rPr lang="zh-TW" altLang="zh-TW" sz="2800" dirty="0" smtClean="0"/>
              <a:t>做調整</a:t>
            </a:r>
            <a:r>
              <a:rPr lang="zh-TW" altLang="zh-TW" sz="2800" dirty="0" smtClean="0"/>
              <a:t>）</a:t>
            </a:r>
            <a:endParaRPr lang="en-US" altLang="zh-TW" sz="2800" dirty="0" smtClean="0"/>
          </a:p>
          <a:p>
            <a:r>
              <a:rPr lang="en-US" altLang="zh-TW" sz="2800" dirty="0" smtClean="0"/>
              <a:t>ETC</a:t>
            </a:r>
            <a:r>
              <a:rPr lang="en-US" altLang="zh-TW" sz="2800" baseline="30000" dirty="0" smtClean="0"/>
              <a:t>E</a:t>
            </a:r>
            <a:r>
              <a:rPr lang="en-US" altLang="zh-TW" sz="2800" dirty="0" smtClean="0"/>
              <a:t> = EAC </a:t>
            </a:r>
            <a:r>
              <a:rPr lang="zh-TW" altLang="zh-TW" sz="2800" dirty="0" smtClean="0"/>
              <a:t>–</a:t>
            </a:r>
            <a:r>
              <a:rPr lang="en-US" altLang="zh-TW" sz="2800" dirty="0" smtClean="0"/>
              <a:t> EV</a:t>
            </a:r>
            <a:endParaRPr lang="zh-TW" alt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bwMode="auto">
          <a:xfrm>
            <a:off x="3131840" y="1557338"/>
            <a:ext cx="2664296" cy="706437"/>
          </a:xfrm>
          <a:prstGeom prst="rect">
            <a:avLst/>
          </a:prstGeom>
          <a:noFill/>
          <a:ln>
            <a:miter lim="800000"/>
            <a:headEnd/>
            <a:tailEnd/>
          </a:ln>
        </p:spPr>
        <p:txBody>
          <a:bodyPr/>
          <a:lstStyle/>
          <a:p>
            <a:r>
              <a:rPr lang="zh-TW" altLang="en-US" dirty="0" smtClean="0"/>
              <a:t>專案完工率</a:t>
            </a:r>
            <a:endParaRPr kumimoji="1" lang="zh-TW" altLang="en-US" dirty="0" smtClean="0"/>
          </a:p>
        </p:txBody>
      </p:sp>
      <p:sp>
        <p:nvSpPr>
          <p:cNvPr id="4" name="矩形 3"/>
          <p:cNvSpPr/>
          <p:nvPr/>
        </p:nvSpPr>
        <p:spPr>
          <a:xfrm>
            <a:off x="611560" y="2924944"/>
            <a:ext cx="6482865" cy="2123658"/>
          </a:xfrm>
          <a:prstGeom prst="rect">
            <a:avLst/>
          </a:prstGeom>
        </p:spPr>
        <p:txBody>
          <a:bodyPr wrap="none">
            <a:spAutoFit/>
          </a:bodyPr>
          <a:lstStyle/>
          <a:p>
            <a:r>
              <a:rPr lang="zh-TW" altLang="zh-TW" sz="2800" dirty="0" smtClean="0"/>
              <a:t>專案完工率（</a:t>
            </a:r>
            <a:r>
              <a:rPr lang="en-US" altLang="zh-TW" sz="2800" dirty="0" smtClean="0"/>
              <a:t>PC</a:t>
            </a:r>
            <a:r>
              <a:rPr lang="zh-TW" altLang="zh-TW" sz="2800" dirty="0" smtClean="0"/>
              <a:t>，</a:t>
            </a:r>
            <a:r>
              <a:rPr lang="en-US" altLang="zh-TW" sz="2800" dirty="0" smtClean="0"/>
              <a:t>Percent Complete</a:t>
            </a:r>
            <a:r>
              <a:rPr lang="zh-TW" altLang="zh-TW" sz="2800" dirty="0" smtClean="0"/>
              <a:t>）</a:t>
            </a:r>
            <a:endParaRPr lang="en-US" altLang="zh-TW" sz="2800" dirty="0" smtClean="0"/>
          </a:p>
          <a:p>
            <a:r>
              <a:rPr lang="zh-TW" altLang="zh-TW" sz="2800" dirty="0" smtClean="0"/>
              <a:t>說明</a:t>
            </a:r>
            <a:r>
              <a:rPr lang="zh-TW" altLang="zh-TW" sz="2800" dirty="0" smtClean="0"/>
              <a:t>專案已經完成的</a:t>
            </a:r>
            <a:r>
              <a:rPr lang="zh-TW" altLang="zh-TW" sz="2800" dirty="0" smtClean="0"/>
              <a:t>百分比：</a:t>
            </a:r>
            <a:endParaRPr lang="en-US" altLang="zh-TW" sz="2800" dirty="0" smtClean="0"/>
          </a:p>
          <a:p>
            <a:endParaRPr lang="zh-TW" altLang="zh-TW" sz="2800" dirty="0" smtClean="0"/>
          </a:p>
          <a:p>
            <a:r>
              <a:rPr lang="en-US" altLang="zh-TW" sz="2400" dirty="0" smtClean="0"/>
              <a:t>PC</a:t>
            </a:r>
            <a:r>
              <a:rPr lang="en-US" altLang="zh-TW" sz="2400" baseline="30000" dirty="0" smtClean="0"/>
              <a:t>B</a:t>
            </a:r>
            <a:r>
              <a:rPr lang="en-US" altLang="zh-TW" sz="2400" dirty="0" smtClean="0"/>
              <a:t> </a:t>
            </a:r>
            <a:r>
              <a:rPr lang="en-US" altLang="zh-TW" sz="2400" dirty="0" smtClean="0"/>
              <a:t>= EV / BAC </a:t>
            </a:r>
            <a:r>
              <a:rPr lang="zh-TW" altLang="zh-TW" sz="2400" dirty="0" smtClean="0"/>
              <a:t>以原來估算之完工成本為基準</a:t>
            </a:r>
          </a:p>
          <a:p>
            <a:r>
              <a:rPr lang="en-US" altLang="zh-TW" sz="2400" dirty="0" smtClean="0"/>
              <a:t>PC</a:t>
            </a:r>
            <a:r>
              <a:rPr lang="en-US" altLang="zh-TW" sz="2400" baseline="30000" dirty="0" smtClean="0"/>
              <a:t>E</a:t>
            </a:r>
            <a:r>
              <a:rPr lang="en-US" altLang="zh-TW" sz="2400" dirty="0" smtClean="0"/>
              <a:t> </a:t>
            </a:r>
            <a:r>
              <a:rPr lang="en-US" altLang="zh-TW" sz="2400" dirty="0" smtClean="0"/>
              <a:t>= EV / EAC </a:t>
            </a:r>
            <a:r>
              <a:rPr lang="zh-TW" altLang="zh-TW" sz="2400" dirty="0" smtClean="0"/>
              <a:t>以重新預估之完工成本為基準</a:t>
            </a:r>
            <a:endParaRPr lang="zh-TW" altLang="zh-TW"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bwMode="auto">
          <a:xfrm>
            <a:off x="2843213" y="1628775"/>
            <a:ext cx="2736850" cy="647700"/>
          </a:xfrm>
          <a:prstGeom prst="rect">
            <a:avLst/>
          </a:prstGeom>
          <a:noFill/>
          <a:ln>
            <a:miter lim="800000"/>
            <a:headEnd/>
            <a:tailEnd/>
          </a:ln>
        </p:spPr>
        <p:txBody>
          <a:bodyPr/>
          <a:lstStyle/>
          <a:p>
            <a:r>
              <a:rPr lang="zh-TW" altLang="en-US" smtClean="0"/>
              <a:t>實獲值應用</a:t>
            </a:r>
          </a:p>
        </p:txBody>
      </p:sp>
      <p:sp>
        <p:nvSpPr>
          <p:cNvPr id="21507" name="Rectangle 3"/>
          <p:cNvSpPr>
            <a:spLocks noGrp="1" noChangeArrowheads="1"/>
          </p:cNvSpPr>
          <p:nvPr>
            <p:ph type="body" idx="4294967295"/>
          </p:nvPr>
        </p:nvSpPr>
        <p:spPr bwMode="auto">
          <a:xfrm>
            <a:off x="457200" y="2708275"/>
            <a:ext cx="8229600" cy="3417888"/>
          </a:xfrm>
          <a:prstGeom prst="rect">
            <a:avLst/>
          </a:prstGeom>
          <a:noFill/>
          <a:ln>
            <a:miter lim="800000"/>
            <a:headEnd/>
            <a:tailEnd/>
          </a:ln>
        </p:spPr>
        <p:txBody>
          <a:bodyPr/>
          <a:lstStyle/>
          <a:p>
            <a:pPr>
              <a:lnSpc>
                <a:spcPct val="90000"/>
              </a:lnSpc>
            </a:pPr>
            <a:r>
              <a:rPr lang="zh-TW" altLang="en-US" sz="2800" dirty="0" smtClean="0"/>
              <a:t>實獲值管理絕非單一專案想實施就可以實施，它需要專案所在的組織成熟度夠，能夠有系統的配合。</a:t>
            </a:r>
          </a:p>
          <a:p>
            <a:pPr>
              <a:lnSpc>
                <a:spcPct val="90000"/>
              </a:lnSpc>
            </a:pPr>
            <a:r>
              <a:rPr lang="en-US" altLang="zh-TW" sz="2800" dirty="0" smtClean="0"/>
              <a:t>PV </a:t>
            </a:r>
            <a:r>
              <a:rPr lang="zh-TW" altLang="en-US" sz="2800" dirty="0" smtClean="0"/>
              <a:t>在專案規劃階段，透過專案管理流程，逐步整理預估。</a:t>
            </a:r>
          </a:p>
          <a:p>
            <a:pPr>
              <a:lnSpc>
                <a:spcPct val="90000"/>
              </a:lnSpc>
            </a:pPr>
            <a:r>
              <a:rPr lang="zh-TW" altLang="en-US" sz="2800" dirty="0" smtClean="0"/>
              <a:t>每到進度追蹤時點，也許是每週或是每月，專案團隊要收集</a:t>
            </a:r>
            <a:r>
              <a:rPr lang="en-US" altLang="zh-TW" sz="2800" dirty="0" smtClean="0"/>
              <a:t>AC </a:t>
            </a:r>
            <a:r>
              <a:rPr lang="zh-TW" altLang="en-US" sz="2800" dirty="0" smtClean="0"/>
              <a:t>與</a:t>
            </a:r>
            <a:r>
              <a:rPr lang="en-US" altLang="zh-TW" sz="2800" dirty="0" smtClean="0"/>
              <a:t>EV</a:t>
            </a:r>
            <a:r>
              <a:rPr lang="zh-TW" altLang="en-US" sz="2800" dirty="0" smtClean="0"/>
              <a:t>值。</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bwMode="auto">
          <a:xfrm>
            <a:off x="2411413" y="1628775"/>
            <a:ext cx="3384550" cy="647700"/>
          </a:xfrm>
          <a:prstGeom prst="rect">
            <a:avLst/>
          </a:prstGeom>
          <a:noFill/>
          <a:ln>
            <a:miter lim="800000"/>
            <a:headEnd/>
            <a:tailEnd/>
          </a:ln>
        </p:spPr>
        <p:txBody>
          <a:bodyPr/>
          <a:lstStyle/>
          <a:p>
            <a:r>
              <a:rPr lang="zh-TW" altLang="en-US" smtClean="0"/>
              <a:t>實獲值取得方式</a:t>
            </a:r>
          </a:p>
        </p:txBody>
      </p:sp>
      <p:sp>
        <p:nvSpPr>
          <p:cNvPr id="22531" name="Rectangle 3"/>
          <p:cNvSpPr>
            <a:spLocks noGrp="1" noChangeArrowheads="1"/>
          </p:cNvSpPr>
          <p:nvPr>
            <p:ph type="body" idx="4294967295"/>
          </p:nvPr>
        </p:nvSpPr>
        <p:spPr bwMode="auto">
          <a:xfrm>
            <a:off x="457200" y="2708275"/>
            <a:ext cx="8229600" cy="3417888"/>
          </a:xfrm>
          <a:prstGeom prst="rect">
            <a:avLst/>
          </a:prstGeom>
          <a:noFill/>
          <a:ln>
            <a:miter lim="800000"/>
            <a:headEnd/>
            <a:tailEnd/>
          </a:ln>
        </p:spPr>
        <p:txBody>
          <a:bodyPr/>
          <a:lstStyle/>
          <a:p>
            <a:pPr>
              <a:lnSpc>
                <a:spcPct val="90000"/>
              </a:lnSpc>
            </a:pPr>
            <a:r>
              <a:rPr lang="en-US" altLang="zh-TW" sz="2800" smtClean="0"/>
              <a:t>0/100</a:t>
            </a:r>
            <a:r>
              <a:rPr lang="ar-SA" altLang="zh-TW" sz="2800" smtClean="0"/>
              <a:t>原則</a:t>
            </a:r>
            <a:endParaRPr lang="zh-TW" altLang="en-US" sz="2800" smtClean="0"/>
          </a:p>
          <a:p>
            <a:pPr>
              <a:lnSpc>
                <a:spcPct val="90000"/>
              </a:lnSpc>
            </a:pPr>
            <a:r>
              <a:rPr lang="en-US" altLang="zh-TW" sz="2800" smtClean="0"/>
              <a:t>50/50</a:t>
            </a:r>
            <a:r>
              <a:rPr lang="ar-SA" altLang="zh-TW" sz="2800" smtClean="0"/>
              <a:t>原則</a:t>
            </a:r>
            <a:endParaRPr lang="en-US" altLang="zh-TW" sz="2800" smtClean="0"/>
          </a:p>
          <a:p>
            <a:pPr>
              <a:lnSpc>
                <a:spcPct val="90000"/>
              </a:lnSpc>
            </a:pPr>
            <a:r>
              <a:rPr lang="ar-SA" altLang="zh-TW" sz="2800" smtClean="0"/>
              <a:t>完成比例原則</a:t>
            </a:r>
            <a:endParaRPr lang="en-US" altLang="zh-TW" sz="2800" smtClean="0"/>
          </a:p>
          <a:p>
            <a:pPr>
              <a:lnSpc>
                <a:spcPct val="90000"/>
              </a:lnSpc>
            </a:pPr>
            <a:r>
              <a:rPr lang="ar-SA" altLang="zh-TW" sz="2800" smtClean="0"/>
              <a:t>時間比例原則</a:t>
            </a:r>
            <a:endParaRPr lang="en-US" altLang="zh-TW" sz="2800" smtClean="0"/>
          </a:p>
          <a:p>
            <a:pPr>
              <a:lnSpc>
                <a:spcPct val="90000"/>
              </a:lnSpc>
            </a:pPr>
            <a:r>
              <a:rPr lang="ar-SA" altLang="zh-TW" sz="2800" smtClean="0"/>
              <a:t>量化比例原則</a:t>
            </a:r>
            <a:endParaRPr lang="zh-TW" altLang="en-US" sz="28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內容版面配置區 1"/>
          <p:cNvSpPr>
            <a:spLocks noGrp="1"/>
          </p:cNvSpPr>
          <p:nvPr>
            <p:ph idx="1"/>
          </p:nvPr>
        </p:nvSpPr>
        <p:spPr bwMode="auto">
          <a:xfrm>
            <a:off x="285750" y="1143000"/>
            <a:ext cx="8643938" cy="5429250"/>
          </a:xfrm>
          <a:noFill/>
          <a:ln>
            <a:miter lim="800000"/>
            <a:headEnd/>
            <a:tailEnd/>
          </a:ln>
        </p:spPr>
        <p:txBody>
          <a:bodyPr vert="horz" wrap="square" lIns="91440" tIns="45720" rIns="91440" bIns="45720" numCol="1" anchor="ctr" anchorCtr="0" compatLnSpc="1">
            <a:prstTxWarp prst="textNoShape">
              <a:avLst/>
            </a:prstTxWarp>
          </a:bodyPr>
          <a:lstStyle/>
          <a:p>
            <a:pPr algn="ctr" eaLnBrk="1" hangingPunct="1">
              <a:buFontTx/>
              <a:buNone/>
            </a:pPr>
            <a:r>
              <a:rPr lang="en-US" altLang="zh-TW" sz="7200" smtClean="0">
                <a:cs typeface="Arial" charset="0"/>
              </a:rPr>
              <a:t>Q&amp;A</a:t>
            </a:r>
            <a:r>
              <a:rPr lang="zh-TW" altLang="en-US" sz="7200" smtClean="0">
                <a:cs typeface="Arial" charset="0"/>
              </a:rPr>
              <a:t>討論時間</a:t>
            </a:r>
          </a:p>
        </p:txBody>
      </p:sp>
      <p:sp>
        <p:nvSpPr>
          <p:cNvPr id="23555" name="標題 2"/>
          <p:cNvSpPr>
            <a:spLocks noGrp="1"/>
          </p:cNvSpPr>
          <p:nvPr>
            <p:ph type="title"/>
          </p:nvPr>
        </p:nvSpPr>
        <p:spPr>
          <a:xfrm>
            <a:off x="107950" y="260350"/>
            <a:ext cx="7678738" cy="766763"/>
          </a:xfrm>
          <a:noFill/>
        </p:spPr>
        <p:txBody>
          <a:bodyPr vert="horz" wrap="square" lIns="91440" tIns="45720" rIns="91440" bIns="45720" numCol="1" anchor="t" anchorCtr="0" compatLnSpc="1">
            <a:prstTxWarp prst="textNoShape">
              <a:avLst/>
            </a:prstTxWarp>
          </a:bodyPr>
          <a:lstStyle/>
          <a:p>
            <a:pPr eaLnBrk="1" hangingPunct="1"/>
            <a:r>
              <a:rPr lang="zh-TW" altLang="en-US" smtClean="0">
                <a:solidFill>
                  <a:srgbClr val="FFFF00"/>
                </a:solidFill>
                <a:cs typeface="Arial" charset="0"/>
              </a:rPr>
              <a:t>本章結束</a:t>
            </a:r>
          </a:p>
        </p:txBody>
      </p:sp>
      <p:pic>
        <p:nvPicPr>
          <p:cNvPr id="23556" name="Picture 3" descr="C:\Users\axel\Desktop\Drmaster\pic\WebIcons1_by_KenSaunders\PNG_128x128\Back.png">
            <a:hlinkClick r:id="" action="ppaction://hlinkshowjump?jump=previousslide" tooltip="前一頁"/>
          </p:cNvPr>
          <p:cNvPicPr>
            <a:picLocks noChangeAspect="1" noChangeArrowheads="1"/>
          </p:cNvPicPr>
          <p:nvPr/>
        </p:nvPicPr>
        <p:blipFill>
          <a:blip r:embed="rId3" cstate="print"/>
          <a:srcRect/>
          <a:stretch>
            <a:fillRect/>
          </a:stretch>
        </p:blipFill>
        <p:spPr bwMode="auto">
          <a:xfrm>
            <a:off x="8356600" y="642938"/>
            <a:ext cx="287338" cy="287337"/>
          </a:xfrm>
          <a:prstGeom prst="rect">
            <a:avLst/>
          </a:prstGeom>
          <a:noFill/>
          <a:ln w="9525">
            <a:noFill/>
            <a:miter lim="800000"/>
            <a:headEnd/>
            <a:tailEnd/>
          </a:ln>
        </p:spPr>
      </p:pic>
      <p:pic>
        <p:nvPicPr>
          <p:cNvPr id="23557" name="Picture 14" descr="C:\Users\axel\Desktop\Drmaster\pic\WebIcons1_by_KenSaunders\PNG_128x128\Forward.png">
            <a:hlinkClick r:id="" action="ppaction://hlinkshowjump?jump=nextslide" tooltip="下一頁"/>
          </p:cNvPr>
          <p:cNvPicPr>
            <a:picLocks noChangeAspect="1" noChangeArrowheads="1"/>
          </p:cNvPicPr>
          <p:nvPr/>
        </p:nvPicPr>
        <p:blipFill>
          <a:blip r:embed="rId4" cstate="print"/>
          <a:srcRect/>
          <a:stretch>
            <a:fillRect/>
          </a:stretch>
        </p:blipFill>
        <p:spPr bwMode="auto">
          <a:xfrm>
            <a:off x="8642350" y="642938"/>
            <a:ext cx="287338" cy="287337"/>
          </a:xfrm>
          <a:prstGeom prst="rect">
            <a:avLst/>
          </a:prstGeom>
          <a:noFill/>
          <a:ln w="9525">
            <a:noFill/>
            <a:miter lim="800000"/>
            <a:headEnd/>
            <a:tailEnd/>
          </a:ln>
        </p:spPr>
      </p:pic>
      <p:pic>
        <p:nvPicPr>
          <p:cNvPr id="23558" name="Picture 19" descr="C:\Users\axel\Desktop\Drmaster\pic\WebIcons1_by_KenSaunders\PNG_128x128\Home.png">
            <a:hlinkClick r:id="rId5" action="ppaction://hlinksldjump" tooltip="回大綱"/>
          </p:cNvPr>
          <p:cNvPicPr>
            <a:picLocks noChangeAspect="1" noChangeArrowheads="1"/>
          </p:cNvPicPr>
          <p:nvPr/>
        </p:nvPicPr>
        <p:blipFill>
          <a:blip r:embed="rId6" cstate="print"/>
          <a:srcRect/>
          <a:stretch>
            <a:fillRect/>
          </a:stretch>
        </p:blipFill>
        <p:spPr bwMode="auto">
          <a:xfrm>
            <a:off x="8070850" y="642938"/>
            <a:ext cx="287338" cy="287337"/>
          </a:xfrm>
          <a:prstGeom prst="rect">
            <a:avLst/>
          </a:prstGeom>
          <a:noFill/>
          <a:ln w="9525">
            <a:noFill/>
            <a:miter lim="800000"/>
            <a:headEnd/>
            <a:tailEnd/>
          </a:ln>
        </p:spPr>
      </p:pic>
      <p:pic>
        <p:nvPicPr>
          <p:cNvPr id="23559" name="Picture 20" descr="C:\Users\axel\Desktop\Drmaster\pic\WebIcons1_by_KenSaunders\PNG_128x128\Info.png">
            <a:hlinkClick r:id="" action="ppaction://hlinkshowjump?jump=endshow"/>
          </p:cNvPr>
          <p:cNvPicPr>
            <a:picLocks noChangeAspect="1" noChangeArrowheads="1"/>
          </p:cNvPicPr>
          <p:nvPr/>
        </p:nvPicPr>
        <p:blipFill>
          <a:blip r:embed="rId7" cstate="print"/>
          <a:srcRect/>
          <a:stretch>
            <a:fillRect/>
          </a:stretch>
        </p:blipFill>
        <p:spPr bwMode="auto">
          <a:xfrm>
            <a:off x="7785100" y="642938"/>
            <a:ext cx="287338" cy="287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4375" y="785813"/>
            <a:ext cx="7786688" cy="762000"/>
          </a:xfrm>
          <a:prstGeom prst="rect">
            <a:avLst/>
          </a:prstGeom>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zh-TW" altLang="en-US" sz="4400" smtClean="0">
                <a:solidFill>
                  <a:srgbClr val="F8F8F8"/>
                </a:solidFill>
                <a:effectLst>
                  <a:outerShdw blurRad="38100" dist="38100" dir="2700000" algn="tl">
                    <a:srgbClr val="C0C0C0"/>
                  </a:outerShdw>
                </a:effectLst>
                <a:latin typeface="標楷體" pitchFamily="65" charset="-120"/>
                <a:ea typeface="標楷體" pitchFamily="65" charset="-120"/>
              </a:rPr>
              <a:t>第九章 專案監控</a:t>
            </a:r>
            <a:endParaRPr lang="zh-TW" altLang="en-US" sz="4400" smtClean="0">
              <a:latin typeface="標楷體" pitchFamily="65" charset="-120"/>
              <a:ea typeface="標楷體" pitchFamily="65" charset="-120"/>
            </a:endParaRPr>
          </a:p>
        </p:txBody>
      </p:sp>
      <p:sp>
        <p:nvSpPr>
          <p:cNvPr id="9219" name="文字方塊 4"/>
          <p:cNvSpPr txBox="1">
            <a:spLocks noChangeArrowheads="1"/>
          </p:cNvSpPr>
          <p:nvPr/>
        </p:nvSpPr>
        <p:spPr bwMode="auto">
          <a:xfrm>
            <a:off x="214313" y="3929063"/>
            <a:ext cx="8715375" cy="1309687"/>
          </a:xfrm>
          <a:prstGeom prst="rect">
            <a:avLst/>
          </a:prstGeom>
          <a:noFill/>
          <a:ln w="9525">
            <a:noFill/>
            <a:miter lim="800000"/>
            <a:headEnd/>
            <a:tailEnd/>
          </a:ln>
        </p:spPr>
        <p:txBody>
          <a:bodyPr>
            <a:spAutoFit/>
          </a:bodyPr>
          <a:lstStyle/>
          <a:p>
            <a:pPr latinLnBrk="1"/>
            <a:r>
              <a:rPr kumimoji="0" lang="zh-TW" altLang="en-US" sz="3200">
                <a:solidFill>
                  <a:srgbClr val="FFFF00"/>
                </a:solidFill>
                <a:latin typeface="標楷體" pitchFamily="65" charset="-120"/>
                <a:ea typeface="標楷體" pitchFamily="65" charset="-120"/>
              </a:rPr>
              <a:t>課前指引</a:t>
            </a:r>
          </a:p>
          <a:p>
            <a:r>
              <a:rPr lang="zh-TW" altLang="en-US" sz="2400">
                <a:latin typeface="標楷體" pitchFamily="65" charset="-120"/>
                <a:ea typeface="標楷體" pitchFamily="65" charset="-120"/>
              </a:rPr>
              <a:t>專案如何確保執行績效能夠符合預定計畫？本章將介紹專案監控的工具</a:t>
            </a:r>
            <a:r>
              <a:rPr lang="en-US" altLang="zh-TW" sz="2400">
                <a:latin typeface="標楷體" pitchFamily="65" charset="-120"/>
                <a:ea typeface="標楷體" pitchFamily="65" charset="-120"/>
              </a:rPr>
              <a:t>- </a:t>
            </a:r>
            <a:r>
              <a:rPr lang="zh-TW" altLang="en-US" sz="2400">
                <a:latin typeface="標楷體" pitchFamily="65" charset="-120"/>
                <a:ea typeface="標楷體" pitchFamily="65" charset="-120"/>
              </a:rPr>
              <a:t>實獲值管理。</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字方塊 37"/>
          <p:cNvSpPr txBox="1">
            <a:spLocks noChangeArrowheads="1"/>
          </p:cNvSpPr>
          <p:nvPr/>
        </p:nvSpPr>
        <p:spPr bwMode="auto">
          <a:xfrm>
            <a:off x="2714625" y="1643063"/>
            <a:ext cx="3357563" cy="762000"/>
          </a:xfrm>
          <a:prstGeom prst="rect">
            <a:avLst/>
          </a:prstGeom>
          <a:noFill/>
          <a:ln w="9525">
            <a:noFill/>
            <a:miter lim="800000"/>
            <a:headEnd/>
            <a:tailEnd/>
          </a:ln>
        </p:spPr>
        <p:txBody>
          <a:bodyPr>
            <a:spAutoFit/>
          </a:bodyPr>
          <a:lstStyle/>
          <a:p>
            <a:pPr algn="ctr">
              <a:defRPr/>
            </a:pPr>
            <a:r>
              <a:rPr kumimoji="0" lang="zh-TW" altLang="en-US" sz="4400" dirty="0">
                <a:solidFill>
                  <a:srgbClr val="FFFF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章節大綱</a:t>
            </a:r>
          </a:p>
        </p:txBody>
      </p:sp>
      <p:sp>
        <p:nvSpPr>
          <p:cNvPr id="12" name="圓角矩形 11">
            <a:hlinkClick r:id="rId3" action="ppaction://hlinksldjump"/>
          </p:cNvPr>
          <p:cNvSpPr/>
          <p:nvPr/>
        </p:nvSpPr>
        <p:spPr bwMode="auto">
          <a:xfrm>
            <a:off x="428596" y="2857496"/>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dirty="0" smtClean="0">
                <a:solidFill>
                  <a:schemeClr val="bg1"/>
                </a:solidFill>
                <a:latin typeface="Times New Roman" pitchFamily="18" charset="0"/>
                <a:ea typeface="標楷體" pitchFamily="65" charset="-120"/>
                <a:cs typeface="Times New Roman" pitchFamily="18" charset="0"/>
              </a:rPr>
              <a:t>  9-1</a:t>
            </a:r>
            <a:r>
              <a:rPr lang="zh-TW" altLang="en-US" sz="2000" dirty="0" smtClean="0">
                <a:solidFill>
                  <a:schemeClr val="bg1"/>
                </a:solidFill>
                <a:latin typeface="Times New Roman" pitchFamily="18" charset="0"/>
                <a:ea typeface="標楷體" pitchFamily="65" charset="-120"/>
                <a:cs typeface="Times New Roman" pitchFamily="18" charset="0"/>
              </a:rPr>
              <a:t> 變更控制流程 </a:t>
            </a:r>
            <a:endParaRPr lang="ko-KR" altLang="en-US" sz="2000" dirty="0" smtClean="0">
              <a:solidFill>
                <a:schemeClr val="bg1"/>
              </a:solidFill>
              <a:latin typeface="Times New Roman" pitchFamily="18" charset="0"/>
              <a:ea typeface="標楷體" pitchFamily="65" charset="-120"/>
              <a:cs typeface="Times New Roman" pitchFamily="18" charset="0"/>
            </a:endParaRPr>
          </a:p>
        </p:txBody>
      </p:sp>
      <p:sp>
        <p:nvSpPr>
          <p:cNvPr id="18" name="圓角矩形 17">
            <a:hlinkClick r:id="rId4" action="ppaction://hlinksldjump"/>
          </p:cNvPr>
          <p:cNvSpPr/>
          <p:nvPr/>
        </p:nvSpPr>
        <p:spPr bwMode="auto">
          <a:xfrm>
            <a:off x="4706939" y="2819406"/>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dirty="0" smtClean="0">
                <a:solidFill>
                  <a:schemeClr val="bg1"/>
                </a:solidFill>
                <a:latin typeface="Times New Roman" pitchFamily="18" charset="0"/>
                <a:ea typeface="標楷體" pitchFamily="65" charset="-120"/>
                <a:cs typeface="Times New Roman" pitchFamily="18" charset="0"/>
              </a:rPr>
              <a:t>  9-3 </a:t>
            </a:r>
            <a:r>
              <a:rPr lang="zh-TW" altLang="en-US" sz="2000" dirty="0" smtClean="0">
                <a:solidFill>
                  <a:schemeClr val="bg1"/>
                </a:solidFill>
                <a:latin typeface="Times New Roman" pitchFamily="18" charset="0"/>
                <a:ea typeface="標楷體" pitchFamily="65" charset="-120"/>
                <a:cs typeface="Times New Roman" pitchFamily="18" charset="0"/>
              </a:rPr>
              <a:t>實獲值應用</a:t>
            </a:r>
            <a:endParaRPr lang="zh-TW" altLang="en-US" sz="1400" dirty="0" smtClean="0">
              <a:solidFill>
                <a:schemeClr val="bg1"/>
              </a:solidFill>
              <a:latin typeface="Times New Roman" pitchFamily="18" charset="0"/>
              <a:ea typeface="標楷體" pitchFamily="65" charset="-120"/>
              <a:cs typeface="Times New Roman" pitchFamily="18" charset="0"/>
            </a:endParaRPr>
          </a:p>
        </p:txBody>
      </p:sp>
      <p:sp>
        <p:nvSpPr>
          <p:cNvPr id="5" name="圓角矩形 4">
            <a:hlinkClick r:id="rId5" action="ppaction://hlinksldjump"/>
          </p:cNvPr>
          <p:cNvSpPr/>
          <p:nvPr/>
        </p:nvSpPr>
        <p:spPr bwMode="auto">
          <a:xfrm>
            <a:off x="395536" y="3577006"/>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dirty="0" smtClean="0">
                <a:solidFill>
                  <a:schemeClr val="bg1"/>
                </a:solidFill>
                <a:latin typeface="Times New Roman" pitchFamily="18" charset="0"/>
                <a:ea typeface="標楷體" pitchFamily="65" charset="-120"/>
                <a:cs typeface="Times New Roman" pitchFamily="18" charset="0"/>
              </a:rPr>
              <a:t>  9-2</a:t>
            </a:r>
            <a:r>
              <a:rPr lang="zh-TW" altLang="en-US" sz="2000" dirty="0" smtClean="0">
                <a:solidFill>
                  <a:schemeClr val="bg1"/>
                </a:solidFill>
                <a:latin typeface="Times New Roman" pitchFamily="18" charset="0"/>
                <a:ea typeface="標楷體" pitchFamily="65" charset="-120"/>
                <a:cs typeface="Times New Roman" pitchFamily="18" charset="0"/>
              </a:rPr>
              <a:t> 實獲值管理 </a:t>
            </a:r>
            <a:endParaRPr lang="ko-KR" altLang="en-US" sz="2000" dirty="0" smtClean="0">
              <a:solidFill>
                <a:schemeClr val="bg1"/>
              </a:solidFill>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bwMode="auto">
          <a:xfrm>
            <a:off x="3276600" y="1557338"/>
            <a:ext cx="2170113" cy="706437"/>
          </a:xfrm>
          <a:prstGeom prst="rect">
            <a:avLst/>
          </a:prstGeom>
          <a:noFill/>
          <a:ln>
            <a:miter lim="800000"/>
            <a:headEnd/>
            <a:tailEnd/>
          </a:ln>
        </p:spPr>
        <p:txBody>
          <a:bodyPr/>
          <a:lstStyle/>
          <a:p>
            <a:r>
              <a:rPr lang="zh-TW" altLang="en-US" smtClean="0"/>
              <a:t>監控專案</a:t>
            </a:r>
            <a:endParaRPr kumimoji="1" lang="zh-TW" altLang="en-US" smtClean="0"/>
          </a:p>
        </p:txBody>
      </p:sp>
      <p:pic>
        <p:nvPicPr>
          <p:cNvPr id="11267" name="Picture 5" descr="ch09-01"/>
          <p:cNvPicPr>
            <a:picLocks noGrp="1" noChangeAspect="1" noChangeArrowheads="1"/>
          </p:cNvPicPr>
          <p:nvPr>
            <p:ph idx="4294967295"/>
          </p:nvPr>
        </p:nvPicPr>
        <p:blipFill>
          <a:blip r:embed="rId3" cstate="print"/>
          <a:srcRect/>
          <a:stretch>
            <a:fillRect/>
          </a:stretch>
        </p:blipFill>
        <p:spPr bwMode="auto">
          <a:xfrm>
            <a:off x="2914650" y="2781300"/>
            <a:ext cx="2809875" cy="3763963"/>
          </a:xfrm>
          <a:prstGeom prst="rect">
            <a:avLst/>
          </a:prstGeom>
          <a:noFill/>
          <a:ln>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bwMode="auto">
          <a:xfrm>
            <a:off x="3276600" y="1557338"/>
            <a:ext cx="2170113" cy="706437"/>
          </a:xfrm>
          <a:prstGeom prst="rect">
            <a:avLst/>
          </a:prstGeom>
          <a:noFill/>
          <a:ln>
            <a:miter lim="800000"/>
            <a:headEnd/>
            <a:tailEnd/>
          </a:ln>
        </p:spPr>
        <p:txBody>
          <a:bodyPr/>
          <a:lstStyle/>
          <a:p>
            <a:r>
              <a:rPr lang="zh-TW" altLang="en-US" dirty="0" smtClean="0"/>
              <a:t>變更需求</a:t>
            </a:r>
            <a:endParaRPr kumimoji="1" lang="zh-TW" altLang="en-US" dirty="0" smtClean="0"/>
          </a:p>
        </p:txBody>
      </p:sp>
      <p:sp>
        <p:nvSpPr>
          <p:cNvPr id="4" name="矩形 3"/>
          <p:cNvSpPr/>
          <p:nvPr/>
        </p:nvSpPr>
        <p:spPr>
          <a:xfrm>
            <a:off x="1187624" y="2996952"/>
            <a:ext cx="2563522" cy="1815882"/>
          </a:xfrm>
          <a:prstGeom prst="rect">
            <a:avLst/>
          </a:prstGeom>
        </p:spPr>
        <p:txBody>
          <a:bodyPr wrap="square">
            <a:spAutoFit/>
          </a:bodyPr>
          <a:lstStyle/>
          <a:p>
            <a:pPr>
              <a:buFont typeface="Arial" pitchFamily="34" charset="0"/>
              <a:buChar char="•"/>
            </a:pPr>
            <a:r>
              <a:rPr lang="zh-TW" altLang="en-US" sz="2800" dirty="0" smtClean="0"/>
              <a:t> </a:t>
            </a:r>
            <a:r>
              <a:rPr lang="zh-TW" altLang="zh-TW" sz="2800" dirty="0" smtClean="0"/>
              <a:t>提出</a:t>
            </a:r>
            <a:r>
              <a:rPr lang="zh-TW" altLang="zh-TW" sz="2800" dirty="0" smtClean="0"/>
              <a:t>改善</a:t>
            </a:r>
            <a:r>
              <a:rPr lang="zh-TW" altLang="zh-TW" sz="2800" dirty="0" smtClean="0"/>
              <a:t>措施</a:t>
            </a:r>
            <a:endParaRPr lang="en-US" altLang="zh-TW" sz="2800" dirty="0" smtClean="0"/>
          </a:p>
          <a:p>
            <a:pPr>
              <a:buFont typeface="Arial" pitchFamily="34" charset="0"/>
              <a:buChar char="•"/>
            </a:pPr>
            <a:r>
              <a:rPr lang="zh-TW" altLang="en-US" sz="2800" dirty="0" smtClean="0"/>
              <a:t> </a:t>
            </a:r>
            <a:r>
              <a:rPr lang="zh-TW" altLang="zh-TW" sz="2800" dirty="0" smtClean="0"/>
              <a:t>提出</a:t>
            </a:r>
            <a:r>
              <a:rPr lang="zh-TW" altLang="zh-TW" sz="2800" dirty="0" smtClean="0"/>
              <a:t>預防</a:t>
            </a:r>
            <a:r>
              <a:rPr lang="zh-TW" altLang="zh-TW" sz="2800" dirty="0" smtClean="0"/>
              <a:t>措施</a:t>
            </a:r>
            <a:endParaRPr lang="en-US" altLang="zh-TW" sz="2800" dirty="0" smtClean="0"/>
          </a:p>
          <a:p>
            <a:pPr>
              <a:buFont typeface="Arial" pitchFamily="34" charset="0"/>
              <a:buChar char="•"/>
            </a:pPr>
            <a:r>
              <a:rPr lang="zh-TW" altLang="en-US" sz="2800" dirty="0" smtClean="0"/>
              <a:t> </a:t>
            </a:r>
            <a:r>
              <a:rPr lang="zh-TW" altLang="zh-TW" sz="2800" dirty="0" smtClean="0"/>
              <a:t>修改瑕疵</a:t>
            </a:r>
            <a:endParaRPr lang="en-US" altLang="zh-TW" sz="2800" dirty="0" smtClean="0"/>
          </a:p>
          <a:p>
            <a:pPr>
              <a:buFont typeface="Arial" pitchFamily="34" charset="0"/>
              <a:buChar char="•"/>
            </a:pPr>
            <a:r>
              <a:rPr lang="zh-TW" altLang="en-US" sz="2800" dirty="0" smtClean="0"/>
              <a:t> </a:t>
            </a:r>
            <a:r>
              <a:rPr lang="zh-TW" altLang="zh-TW" sz="2800" dirty="0" smtClean="0"/>
              <a:t>變更</a:t>
            </a:r>
            <a:r>
              <a:rPr lang="zh-TW" altLang="zh-TW" sz="2800" dirty="0" smtClean="0"/>
              <a:t>計畫</a:t>
            </a:r>
            <a:endParaRPr lang="zh-TW" altLang="en-US" sz="2800" dirty="0"/>
          </a:p>
        </p:txBody>
      </p:sp>
      <p:pic>
        <p:nvPicPr>
          <p:cNvPr id="1026" name="圖片 2" descr="圖9"/>
          <p:cNvPicPr>
            <a:picLocks noChangeAspect="1" noChangeArrowheads="1"/>
          </p:cNvPicPr>
          <p:nvPr/>
        </p:nvPicPr>
        <p:blipFill>
          <a:blip r:embed="rId3" cstate="print"/>
          <a:srcRect b="5624"/>
          <a:stretch>
            <a:fillRect/>
          </a:stretch>
        </p:blipFill>
        <p:spPr bwMode="auto">
          <a:xfrm>
            <a:off x="4788024" y="2636912"/>
            <a:ext cx="2922841" cy="37170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bwMode="auto">
          <a:xfrm>
            <a:off x="2771775" y="1557338"/>
            <a:ext cx="3095625" cy="706437"/>
          </a:xfrm>
          <a:prstGeom prst="rect">
            <a:avLst/>
          </a:prstGeom>
          <a:noFill/>
          <a:ln>
            <a:miter lim="800000"/>
            <a:headEnd/>
            <a:tailEnd/>
          </a:ln>
        </p:spPr>
        <p:txBody>
          <a:bodyPr/>
          <a:lstStyle/>
          <a:p>
            <a:r>
              <a:rPr kumimoji="1" lang="zh-TW" altLang="en-US" smtClean="0"/>
              <a:t>變更控制流程</a:t>
            </a:r>
          </a:p>
        </p:txBody>
      </p:sp>
      <p:pic>
        <p:nvPicPr>
          <p:cNvPr id="12291" name="圖片 3" descr="圖9"/>
          <p:cNvPicPr>
            <a:picLocks noChangeAspect="1" noChangeArrowheads="1"/>
          </p:cNvPicPr>
          <p:nvPr/>
        </p:nvPicPr>
        <p:blipFill>
          <a:blip r:embed="rId3" cstate="print"/>
          <a:srcRect/>
          <a:stretch>
            <a:fillRect/>
          </a:stretch>
        </p:blipFill>
        <p:spPr bwMode="auto">
          <a:xfrm>
            <a:off x="1979613" y="2492375"/>
            <a:ext cx="4968875" cy="4249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bwMode="auto">
          <a:xfrm>
            <a:off x="2483768" y="1628775"/>
            <a:ext cx="4464496" cy="647700"/>
          </a:xfrm>
          <a:prstGeom prst="rect">
            <a:avLst/>
          </a:prstGeom>
          <a:noFill/>
          <a:ln>
            <a:miter lim="800000"/>
            <a:headEnd/>
            <a:tailEnd/>
          </a:ln>
        </p:spPr>
        <p:txBody>
          <a:bodyPr/>
          <a:lstStyle/>
          <a:p>
            <a:r>
              <a:rPr lang="zh-TW" altLang="en-US" dirty="0" smtClean="0"/>
              <a:t>追蹤進度 </a:t>
            </a:r>
            <a:r>
              <a:rPr lang="en-US" altLang="zh-TW" dirty="0" smtClean="0"/>
              <a:t>:</a:t>
            </a:r>
            <a:r>
              <a:rPr lang="zh-TW" altLang="en-US" dirty="0" smtClean="0"/>
              <a:t> 甘</a:t>
            </a:r>
            <a:r>
              <a:rPr lang="zh-TW" altLang="en-US" dirty="0" smtClean="0"/>
              <a:t>特圖</a:t>
            </a:r>
            <a:endParaRPr kumimoji="1" lang="zh-TW" altLang="en-US" dirty="0" smtClean="0"/>
          </a:p>
        </p:txBody>
      </p:sp>
      <p:pic>
        <p:nvPicPr>
          <p:cNvPr id="13315" name="Picture 4" descr="ch09-02"/>
          <p:cNvPicPr>
            <a:picLocks noChangeAspect="1" noChangeArrowheads="1"/>
          </p:cNvPicPr>
          <p:nvPr/>
        </p:nvPicPr>
        <p:blipFill>
          <a:blip r:embed="rId3" cstate="print"/>
          <a:srcRect/>
          <a:stretch>
            <a:fillRect/>
          </a:stretch>
        </p:blipFill>
        <p:spPr bwMode="auto">
          <a:xfrm>
            <a:off x="962395" y="2564904"/>
            <a:ext cx="7340662"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bwMode="auto">
          <a:xfrm>
            <a:off x="3276600" y="1628775"/>
            <a:ext cx="2447925" cy="647700"/>
          </a:xfrm>
          <a:prstGeom prst="rect">
            <a:avLst/>
          </a:prstGeom>
          <a:noFill/>
          <a:ln>
            <a:miter lim="800000"/>
            <a:headEnd/>
            <a:tailEnd/>
          </a:ln>
        </p:spPr>
        <p:txBody>
          <a:bodyPr/>
          <a:lstStyle/>
          <a:p>
            <a:r>
              <a:rPr kumimoji="1" lang="zh-TW" altLang="en-US" dirty="0" smtClean="0"/>
              <a:t>追蹤支出</a:t>
            </a:r>
            <a:endParaRPr kumimoji="1" lang="zh-TW" altLang="en-US" dirty="0" smtClean="0"/>
          </a:p>
        </p:txBody>
      </p:sp>
      <p:pic>
        <p:nvPicPr>
          <p:cNvPr id="14339" name="Picture 3" descr="ch09-03"/>
          <p:cNvPicPr>
            <a:picLocks noChangeAspect="1" noChangeArrowheads="1"/>
          </p:cNvPicPr>
          <p:nvPr/>
        </p:nvPicPr>
        <p:blipFill>
          <a:blip r:embed="rId3" cstate="print"/>
          <a:srcRect/>
          <a:stretch>
            <a:fillRect/>
          </a:stretch>
        </p:blipFill>
        <p:spPr bwMode="auto">
          <a:xfrm>
            <a:off x="1619250" y="2670175"/>
            <a:ext cx="5689600" cy="401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428</TotalTime>
  <Words>872</Words>
  <Application>Microsoft Office PowerPoint</Application>
  <PresentationFormat>如螢幕大小 (4:3)</PresentationFormat>
  <Paragraphs>129</Paragraphs>
  <Slides>25</Slides>
  <Notes>25</Notes>
  <HiddenSlides>0</HiddenSlides>
  <MMClips>0</MMClips>
  <ScaleCrop>false</ScaleCrop>
  <HeadingPairs>
    <vt:vector size="4" baseType="variant">
      <vt:variant>
        <vt:lpstr>佈景主題</vt:lpstr>
      </vt:variant>
      <vt:variant>
        <vt:i4>1</vt:i4>
      </vt:variant>
      <vt:variant>
        <vt:lpstr>投影片標題</vt:lpstr>
      </vt:variant>
      <vt:variant>
        <vt:i4>25</vt:i4>
      </vt:variant>
    </vt:vector>
  </HeadingPairs>
  <TitlesOfParts>
    <vt:vector size="26" baseType="lpstr">
      <vt:lpstr>Office 佈景主題</vt:lpstr>
      <vt:lpstr>投影片 1</vt:lpstr>
      <vt:lpstr>投影片 2</vt:lpstr>
      <vt:lpstr>投影片 3</vt:lpstr>
      <vt:lpstr>投影片 4</vt:lpstr>
      <vt:lpstr>監控專案</vt:lpstr>
      <vt:lpstr>變更需求</vt:lpstr>
      <vt:lpstr>變更控制流程</vt:lpstr>
      <vt:lpstr>追蹤進度 : 甘特圖</vt:lpstr>
      <vt:lpstr>追蹤支出</vt:lpstr>
      <vt:lpstr>實獲值基本元素 </vt:lpstr>
      <vt:lpstr>實獲值變異值 </vt:lpstr>
      <vt:lpstr>實獲值績效指標 </vt:lpstr>
      <vt:lpstr>實獲值管理</vt:lpstr>
      <vt:lpstr>實獲值管理</vt:lpstr>
      <vt:lpstr>實獲值圖例</vt:lpstr>
      <vt:lpstr>實獲值監控指標</vt:lpstr>
      <vt:lpstr>專案預測</vt:lpstr>
      <vt:lpstr>專案預測方法一</vt:lpstr>
      <vt:lpstr>專案預測方法二</vt:lpstr>
      <vt:lpstr>專案預測方法三</vt:lpstr>
      <vt:lpstr>專案預測方法四</vt:lpstr>
      <vt:lpstr>專案完工率</vt:lpstr>
      <vt:lpstr>實獲值應用</vt:lpstr>
      <vt:lpstr>實獲值取得方式</vt:lpstr>
      <vt:lpstr>本章結束</vt:lpstr>
    </vt:vector>
  </TitlesOfParts>
  <Company>Drmaster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第九章</dc:title>
  <dc:creator>Wayne</dc:creator>
  <cp:lastModifiedBy>user</cp:lastModifiedBy>
  <cp:revision>90</cp:revision>
  <dcterms:created xsi:type="dcterms:W3CDTF">2009-02-01T09:37:13Z</dcterms:created>
  <dcterms:modified xsi:type="dcterms:W3CDTF">2018-03-23T04:29:48Z</dcterms:modified>
</cp:coreProperties>
</file>