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319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320" r:id="rId28"/>
    <p:sldId id="282" r:id="rId29"/>
    <p:sldId id="321" r:id="rId30"/>
    <p:sldId id="283" r:id="rId31"/>
    <p:sldId id="284" r:id="rId32"/>
    <p:sldId id="285" r:id="rId33"/>
    <p:sldId id="286" r:id="rId34"/>
    <p:sldId id="323" r:id="rId35"/>
    <p:sldId id="287" r:id="rId36"/>
    <p:sldId id="322" r:id="rId37"/>
    <p:sldId id="288" r:id="rId38"/>
    <p:sldId id="324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259" r:id="rId7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7"/>
          <a:stretch/>
        </p:blipFill>
        <p:spPr bwMode="auto">
          <a:xfrm>
            <a:off x="0" y="-1949"/>
            <a:ext cx="9163285" cy="26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5"/>
          <a:stretch/>
        </p:blipFill>
        <p:spPr bwMode="auto">
          <a:xfrm>
            <a:off x="5580112" y="1772816"/>
            <a:ext cx="2978093" cy="392366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92888" cy="6480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7992888" cy="554461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" y="0"/>
            <a:ext cx="46330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529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352928" cy="5516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288000" indent="-288000" algn="l" defTabSz="914400" rtl="0" eaLnBrk="1" latinLnBrk="0" hangingPunct="1">
        <a:lnSpc>
          <a:spcPts val="3200"/>
        </a:lnSpc>
        <a:spcBef>
          <a:spcPts val="5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648000" indent="-285750" algn="l" defTabSz="914400" rtl="0" eaLnBrk="1" latinLnBrk="0" hangingPunct="1">
        <a:lnSpc>
          <a:spcPts val="3200"/>
        </a:lnSpc>
        <a:spcBef>
          <a:spcPts val="500"/>
        </a:spcBef>
        <a:buClr>
          <a:srgbClr val="7030A0"/>
        </a:buClr>
        <a:buFont typeface="Arial" pitchFamily="34" charset="0"/>
        <a:buChar char="–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8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png"/><Relationship Id="rId5" Type="http://schemas.openxmlformats.org/officeDocument/2006/relationships/image" Target="../media/image30.wmf"/><Relationship Id="rId4" Type="http://schemas.openxmlformats.org/officeDocument/2006/relationships/oleObject" Target="../embeddings/oleObject3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7.png"/><Relationship Id="rId5" Type="http://schemas.openxmlformats.org/officeDocument/2006/relationships/image" Target="../media/image36.wmf"/><Relationship Id="rId4" Type="http://schemas.openxmlformats.org/officeDocument/2006/relationships/oleObject" Target="../embeddings/oleObject4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2852936"/>
            <a:ext cx="4392488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4365104"/>
            <a:ext cx="5328592" cy="1080120"/>
          </a:xfrm>
        </p:spPr>
        <p:txBody>
          <a:bodyPr>
            <a:noAutofit/>
          </a:bodyPr>
          <a:lstStyle/>
          <a:p>
            <a:pPr algn="l"/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一階常微分方程式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大 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1.1	</a:t>
            </a:r>
            <a:r>
              <a:rPr lang="zh-TW" altLang="zh-TW" b="1" dirty="0"/>
              <a:t>微分方程式簡介</a:t>
            </a:r>
          </a:p>
          <a:p>
            <a:r>
              <a:rPr lang="en-US" altLang="zh-TW" b="1" dirty="0"/>
              <a:t>1.2	</a:t>
            </a:r>
            <a:r>
              <a:rPr lang="zh-TW" altLang="zh-TW" b="1" dirty="0"/>
              <a:t>分離變數法</a:t>
            </a:r>
          </a:p>
          <a:p>
            <a:r>
              <a:rPr lang="en-US" altLang="zh-TW" b="1" dirty="0"/>
              <a:t>1.3	</a:t>
            </a:r>
            <a:r>
              <a:rPr lang="zh-TW" altLang="zh-TW" b="1" dirty="0"/>
              <a:t>可化成可分離變數型之常微分方程式</a:t>
            </a:r>
          </a:p>
          <a:p>
            <a:r>
              <a:rPr lang="en-US" altLang="zh-TW" b="1" dirty="0"/>
              <a:t>1.4	</a:t>
            </a:r>
            <a:r>
              <a:rPr lang="zh-TW" altLang="zh-TW" b="1" dirty="0"/>
              <a:t>正合微分方程式</a:t>
            </a:r>
          </a:p>
          <a:p>
            <a:r>
              <a:rPr lang="en-US" altLang="zh-TW" b="1" dirty="0"/>
              <a:t>1.5	</a:t>
            </a:r>
            <a:r>
              <a:rPr lang="zh-TW" altLang="zh-TW" b="1" dirty="0"/>
              <a:t>積分因子</a:t>
            </a:r>
          </a:p>
          <a:p>
            <a:r>
              <a:rPr lang="en-US" altLang="zh-TW" b="1" dirty="0"/>
              <a:t>1.6	</a:t>
            </a:r>
            <a:r>
              <a:rPr lang="zh-TW" altLang="zh-TW" b="1" dirty="0"/>
              <a:t>合併法</a:t>
            </a:r>
          </a:p>
          <a:p>
            <a:r>
              <a:rPr lang="en-US" altLang="zh-TW" b="1" dirty="0"/>
              <a:t>1.7	</a:t>
            </a:r>
            <a:r>
              <a:rPr lang="zh-TW" altLang="zh-TW" b="1" dirty="0"/>
              <a:t>一階線性常微分方程式</a:t>
            </a:r>
          </a:p>
          <a:p>
            <a:r>
              <a:rPr lang="en-US" altLang="zh-TW" b="1" dirty="0"/>
              <a:t>1.8	</a:t>
            </a:r>
            <a:r>
              <a:rPr lang="zh-TW" altLang="zh-TW" b="1" dirty="0"/>
              <a:t>柏努利方程式</a:t>
            </a:r>
          </a:p>
          <a:p>
            <a:r>
              <a:rPr lang="en-US" altLang="zh-TW" b="1" dirty="0"/>
              <a:t>1.9	</a:t>
            </a:r>
            <a:r>
              <a:rPr lang="zh-TW" altLang="zh-TW" b="1" dirty="0"/>
              <a:t>一階常微分方程式之應用</a:t>
            </a:r>
          </a:p>
          <a:p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5333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4131984" cy="5544616"/>
          </a:xfrm>
        </p:spPr>
        <p:txBody>
          <a:bodyPr/>
          <a:lstStyle/>
          <a:p>
            <a:r>
              <a:rPr lang="zh-TW" altLang="zh-TW" dirty="0"/>
              <a:t>工程問題求解之</a:t>
            </a:r>
            <a:r>
              <a:rPr lang="zh-TW" altLang="zh-TW" dirty="0" smtClean="0"/>
              <a:t>流程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zh-TW" dirty="0"/>
              <a:t>常見的工程問題，如電路問題、熱傳問題、振動問題、化學反應問題、材料受力與變形問題，與一般的物理及化學</a:t>
            </a:r>
            <a:r>
              <a:rPr lang="zh-TW" altLang="zh-TW" dirty="0" smtClean="0"/>
              <a:t>現象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19075"/>
            <a:ext cx="3960440" cy="511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33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微分方程式簡介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476000"/>
            <a:ext cx="7272809" cy="3219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87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267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68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微分方程式的產生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4890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1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2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39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294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18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0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184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49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01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 smtClean="0">
                <a:solidFill>
                  <a:srgbClr val="0000FF"/>
                </a:solidFill>
              </a:rPr>
              <a:t>微分</a:t>
            </a:r>
            <a:r>
              <a:rPr lang="zh-TW" altLang="zh-TW" b="1" dirty="0">
                <a:solidFill>
                  <a:srgbClr val="0000FF"/>
                </a:solidFill>
              </a:rPr>
              <a:t>方程式的解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92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95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04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19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703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539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初始值問題與邊界值問題</a:t>
            </a:r>
          </a:p>
          <a:p>
            <a:pPr>
              <a:buBlip>
                <a:blip r:embed="rId2"/>
              </a:buBlip>
            </a:pPr>
            <a:endParaRPr lang="zh-TW" alt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03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34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17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14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i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900000"/>
            <a:ext cx="6480000" cy="5476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836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480000" cy="4478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63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900000"/>
            <a:ext cx="6480000" cy="5253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75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1.1</a:t>
            </a:r>
            <a:r>
              <a:rPr lang="zh-TW" altLang="en-US" dirty="0"/>
              <a:t> 微分方程式簡介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1476000"/>
            <a:ext cx="6480000" cy="453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67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1.2</a:t>
            </a:r>
            <a:r>
              <a:rPr lang="zh-TW" altLang="en-US" dirty="0" smtClean="0"/>
              <a:t> </a:t>
            </a:r>
            <a:r>
              <a:rPr lang="zh-TW" altLang="zh-TW" dirty="0" smtClean="0"/>
              <a:t>分離</a:t>
            </a:r>
            <a:r>
              <a:rPr lang="zh-TW" altLang="zh-TW" dirty="0"/>
              <a:t>變數法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156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191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1.2</a:t>
            </a:r>
            <a:r>
              <a:rPr lang="zh-TW" altLang="en-US" dirty="0"/>
              <a:t> </a:t>
            </a:r>
            <a:r>
              <a:rPr lang="zh-TW" altLang="zh-TW" dirty="0"/>
              <a:t>分離變數法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4456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26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1.2</a:t>
            </a:r>
            <a:r>
              <a:rPr lang="zh-TW" altLang="en-US" dirty="0"/>
              <a:t> </a:t>
            </a:r>
            <a:r>
              <a:rPr lang="zh-TW" altLang="zh-TW" dirty="0"/>
              <a:t>分離變數法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2739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1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1.2</a:t>
            </a:r>
            <a:r>
              <a:rPr lang="zh-TW" altLang="en-US" dirty="0"/>
              <a:t> </a:t>
            </a:r>
            <a:r>
              <a:rPr lang="zh-TW" altLang="zh-TW" dirty="0"/>
              <a:t>分離變數法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3809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989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1.3</a:t>
            </a:r>
            <a:r>
              <a:rPr lang="zh-TW" altLang="en-US" dirty="0" smtClean="0"/>
              <a:t> </a:t>
            </a:r>
            <a:r>
              <a:rPr lang="zh-TW" altLang="zh-TW" dirty="0" smtClean="0"/>
              <a:t>可</a:t>
            </a:r>
            <a:r>
              <a:rPr lang="zh-TW" altLang="zh-TW" dirty="0"/>
              <a:t>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本節將討論下列</a:t>
            </a:r>
            <a:r>
              <a:rPr lang="en-US" altLang="zh-TW" dirty="0"/>
              <a:t>2</a:t>
            </a:r>
            <a:r>
              <a:rPr lang="zh-TW" altLang="zh-TW" dirty="0"/>
              <a:t>種可化成可分離變數型之常微分方程式的解法</a:t>
            </a:r>
            <a:r>
              <a:rPr lang="zh-TW" altLang="zh-TW" dirty="0" smtClean="0"/>
              <a:t>：</a:t>
            </a:r>
            <a:endParaRPr lang="en-US" altLang="zh-TW" dirty="0" smtClean="0"/>
          </a:p>
          <a:p>
            <a:pPr lvl="1" indent="-28800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TW" altLang="en-US" dirty="0" smtClean="0"/>
              <a:t>                 </a:t>
            </a:r>
            <a:r>
              <a:rPr lang="zh-TW" altLang="zh-TW" dirty="0" smtClean="0"/>
              <a:t>型</a:t>
            </a:r>
            <a:endParaRPr lang="en-US" altLang="zh-TW" dirty="0" smtClean="0"/>
          </a:p>
          <a:p>
            <a:pPr lvl="1" indent="-28800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TW" altLang="en-US" dirty="0" smtClean="0"/>
              <a:t>                        </a:t>
            </a:r>
            <a:r>
              <a:rPr lang="zh-TW" altLang="zh-TW" dirty="0" smtClean="0"/>
              <a:t>型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1275148"/>
              </p:ext>
            </p:extLst>
          </p:nvPr>
        </p:nvGraphicFramePr>
        <p:xfrm>
          <a:off x="1691680" y="1772816"/>
          <a:ext cx="11475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4" name="Equation" r:id="rId3" imgW="647640" imgH="406080" progId="Equation.DSMT4">
                  <p:embed/>
                </p:oleObj>
              </mc:Choice>
              <mc:Fallback>
                <p:oleObj name="Equation" r:id="rId3" imgW="64764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91680" y="1772816"/>
                        <a:ext cx="11475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9034762"/>
              </p:ext>
            </p:extLst>
          </p:nvPr>
        </p:nvGraphicFramePr>
        <p:xfrm>
          <a:off x="1673888" y="2672960"/>
          <a:ext cx="17325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5" name="Equation" r:id="rId5" imgW="888840" imgH="203040" progId="Equation.DSMT4">
                  <p:embed/>
                </p:oleObj>
              </mc:Choice>
              <mc:Fallback>
                <p:oleObj name="Equation" r:id="rId5" imgW="8888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73888" y="2672960"/>
                        <a:ext cx="17325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852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3"/>
              </a:buBlip>
            </a:pPr>
            <a:r>
              <a:rPr lang="zh-TW" altLang="en-US" dirty="0" smtClean="0">
                <a:solidFill>
                  <a:srgbClr val="0000FF"/>
                </a:solidFill>
              </a:rPr>
              <a:t>                </a:t>
            </a:r>
            <a:r>
              <a:rPr lang="zh-TW" altLang="zh-TW" b="1" dirty="0" smtClean="0">
                <a:solidFill>
                  <a:srgbClr val="0000FF"/>
                </a:solidFill>
              </a:rPr>
              <a:t>型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9999342"/>
              </p:ext>
            </p:extLst>
          </p:nvPr>
        </p:nvGraphicFramePr>
        <p:xfrm>
          <a:off x="1187624" y="836712"/>
          <a:ext cx="1249412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" name="Equation" r:id="rId4" imgW="749160" imgH="431640" progId="Equation.DSMT4">
                  <p:embed/>
                </p:oleObj>
              </mc:Choice>
              <mc:Fallback>
                <p:oleObj name="Equation" r:id="rId4" imgW="74916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87624" y="836712"/>
                        <a:ext cx="1249412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620000"/>
            <a:ext cx="7272000" cy="368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73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9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25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5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53298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96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431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503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37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3"/>
              </a:buBlip>
            </a:pPr>
            <a:r>
              <a:rPr lang="zh-TW" altLang="en-US" b="1" dirty="0" smtClean="0">
                <a:solidFill>
                  <a:srgbClr val="0000FF"/>
                </a:solidFill>
              </a:rPr>
              <a:t>                         </a:t>
            </a:r>
            <a:r>
              <a:rPr lang="zh-TW" altLang="zh-TW" b="1" dirty="0" smtClean="0">
                <a:solidFill>
                  <a:srgbClr val="0000FF"/>
                </a:solidFill>
              </a:rPr>
              <a:t>型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1226956"/>
              </p:ext>
            </p:extLst>
          </p:nvPr>
        </p:nvGraphicFramePr>
        <p:xfrm>
          <a:off x="1248598" y="980728"/>
          <a:ext cx="195525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name="Equation" r:id="rId4" imgW="1002960" imgH="203040" progId="Equation.DSMT4">
                  <p:embed/>
                </p:oleObj>
              </mc:Choice>
              <mc:Fallback>
                <p:oleObj name="Equation" r:id="rId4" imgW="10029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48598" y="980728"/>
                        <a:ext cx="195525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079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484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43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763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1.3</a:t>
            </a:r>
            <a:r>
              <a:rPr lang="zh-TW" altLang="en-US" dirty="0"/>
              <a:t> </a:t>
            </a:r>
            <a:r>
              <a:rPr lang="zh-TW" altLang="zh-TW" dirty="0"/>
              <a:t>可化成可分離變數型之常微分方程式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864000"/>
            <a:ext cx="6840000" cy="5723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49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1.4</a:t>
            </a:r>
            <a:r>
              <a:rPr lang="zh-TW" altLang="en-US" dirty="0" smtClean="0"/>
              <a:t> </a:t>
            </a:r>
            <a:r>
              <a:rPr lang="zh-TW" altLang="zh-TW" dirty="0" smtClean="0"/>
              <a:t>正</a:t>
            </a:r>
            <a:r>
              <a:rPr lang="zh-TW" altLang="zh-TW" dirty="0"/>
              <a:t>合微分方程式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049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418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1.4</a:t>
            </a:r>
            <a:r>
              <a:rPr lang="zh-TW" altLang="en-US" dirty="0"/>
              <a:t> </a:t>
            </a:r>
            <a:r>
              <a:rPr lang="zh-TW" altLang="zh-TW" dirty="0"/>
              <a:t>正合微分方程式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748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2317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1.4</a:t>
            </a:r>
            <a:r>
              <a:rPr lang="zh-TW" altLang="en-US" dirty="0"/>
              <a:t> </a:t>
            </a:r>
            <a:r>
              <a:rPr lang="zh-TW" altLang="zh-TW" dirty="0"/>
              <a:t>正合微分方程式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62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080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1.4</a:t>
            </a:r>
            <a:r>
              <a:rPr lang="zh-TW" altLang="en-US" dirty="0"/>
              <a:t> </a:t>
            </a:r>
            <a:r>
              <a:rPr lang="zh-TW" altLang="zh-TW" dirty="0"/>
              <a:t>正合微分方程式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55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9300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1.4</a:t>
            </a:r>
            <a:r>
              <a:rPr lang="zh-TW" altLang="en-US" dirty="0"/>
              <a:t> </a:t>
            </a:r>
            <a:r>
              <a:rPr lang="zh-TW" altLang="zh-TW" dirty="0"/>
              <a:t>正合微分方程式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39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683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1.4</a:t>
            </a:r>
            <a:r>
              <a:rPr lang="zh-TW" altLang="en-US" dirty="0"/>
              <a:t> </a:t>
            </a:r>
            <a:r>
              <a:rPr lang="zh-TW" altLang="zh-TW" dirty="0"/>
              <a:t>正合微分方程式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7272000" cy="378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78757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1.5</a:t>
            </a:r>
            <a:r>
              <a:rPr lang="zh-TW" altLang="en-US" dirty="0" smtClean="0"/>
              <a:t> </a:t>
            </a:r>
            <a:r>
              <a:rPr lang="zh-TW" altLang="zh-TW" dirty="0" smtClean="0"/>
              <a:t>積分</a:t>
            </a:r>
            <a:r>
              <a:rPr lang="zh-TW" altLang="zh-TW" dirty="0"/>
              <a:t>因子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979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9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1.5</a:t>
            </a:r>
            <a:r>
              <a:rPr lang="zh-TW" altLang="en-US" dirty="0"/>
              <a:t> </a:t>
            </a:r>
            <a:r>
              <a:rPr lang="zh-TW" altLang="zh-TW" dirty="0"/>
              <a:t>積分因子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5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61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1.5</a:t>
            </a:r>
            <a:r>
              <a:rPr lang="zh-TW" altLang="en-US" dirty="0"/>
              <a:t> </a:t>
            </a:r>
            <a:r>
              <a:rPr lang="zh-TW" altLang="zh-TW" dirty="0"/>
              <a:t>積分因子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9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725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1.5</a:t>
            </a:r>
            <a:r>
              <a:rPr lang="zh-TW" altLang="en-US" dirty="0"/>
              <a:t> </a:t>
            </a:r>
            <a:r>
              <a:rPr lang="zh-TW" altLang="zh-TW" dirty="0"/>
              <a:t>積分因子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96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34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1.5</a:t>
            </a:r>
            <a:r>
              <a:rPr lang="zh-TW" altLang="en-US" dirty="0"/>
              <a:t> </a:t>
            </a:r>
            <a:r>
              <a:rPr lang="zh-TW" altLang="zh-TW" dirty="0"/>
              <a:t>積分因子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0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88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1.5</a:t>
            </a:r>
            <a:r>
              <a:rPr lang="zh-TW" altLang="en-US" dirty="0"/>
              <a:t> </a:t>
            </a:r>
            <a:r>
              <a:rPr lang="zh-TW" altLang="zh-TW" dirty="0"/>
              <a:t>積分因子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19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668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1.6</a:t>
            </a:r>
            <a:r>
              <a:rPr lang="zh-TW" altLang="en-US" dirty="0" smtClean="0"/>
              <a:t> </a:t>
            </a:r>
            <a:r>
              <a:rPr lang="zh-TW" altLang="zh-TW" dirty="0" smtClean="0"/>
              <a:t>合併</a:t>
            </a:r>
            <a:r>
              <a:rPr lang="zh-TW" altLang="zh-TW" dirty="0"/>
              <a:t>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7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99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5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74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97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30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4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208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5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73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2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58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50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185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1.6</a:t>
            </a:r>
            <a:r>
              <a:rPr lang="zh-TW" altLang="en-US" dirty="0"/>
              <a:t> </a:t>
            </a:r>
            <a:r>
              <a:rPr lang="zh-TW" altLang="zh-TW" dirty="0"/>
              <a:t>合併法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83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71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1.7</a:t>
            </a:r>
            <a:r>
              <a:rPr lang="zh-TW" altLang="en-US" dirty="0" smtClean="0"/>
              <a:t> </a:t>
            </a:r>
            <a:r>
              <a:rPr lang="zh-TW" altLang="zh-TW" dirty="0" smtClean="0"/>
              <a:t>一</a:t>
            </a:r>
            <a:r>
              <a:rPr lang="zh-TW" altLang="zh-TW" dirty="0"/>
              <a:t>階線性常微分方程式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55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833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1.7</a:t>
            </a:r>
            <a:r>
              <a:rPr lang="zh-TW" altLang="en-US" dirty="0"/>
              <a:t> </a:t>
            </a:r>
            <a:r>
              <a:rPr lang="zh-TW" altLang="zh-TW" dirty="0"/>
              <a:t>一階線性常微分方程式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01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612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1.7</a:t>
            </a:r>
            <a:r>
              <a:rPr lang="zh-TW" altLang="en-US" dirty="0"/>
              <a:t> </a:t>
            </a:r>
            <a:r>
              <a:rPr lang="zh-TW" altLang="zh-TW" dirty="0"/>
              <a:t>一階線性常微分方程式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65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262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1.8</a:t>
            </a:r>
            <a:r>
              <a:rPr lang="zh-TW" altLang="en-US" dirty="0" smtClean="0"/>
              <a:t> </a:t>
            </a:r>
            <a:r>
              <a:rPr lang="zh-TW" altLang="zh-TW" dirty="0" smtClean="0"/>
              <a:t>柏</a:t>
            </a:r>
            <a:r>
              <a:rPr lang="zh-TW" altLang="zh-TW" dirty="0"/>
              <a:t>努利方程式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900000"/>
            <a:ext cx="7200000" cy="5535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568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1.8</a:t>
            </a:r>
            <a:r>
              <a:rPr lang="zh-TW" altLang="en-US" dirty="0"/>
              <a:t> </a:t>
            </a:r>
            <a:r>
              <a:rPr lang="zh-TW" altLang="zh-TW" dirty="0"/>
              <a:t>柏努利方程式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79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5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1.8</a:t>
            </a:r>
            <a:r>
              <a:rPr lang="zh-TW" altLang="en-US" dirty="0"/>
              <a:t> </a:t>
            </a:r>
            <a:r>
              <a:rPr lang="zh-TW" altLang="zh-TW" dirty="0"/>
              <a:t>柏努利方程式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8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98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1.9</a:t>
            </a:r>
            <a:r>
              <a:rPr lang="zh-TW" altLang="en-US" dirty="0" smtClean="0"/>
              <a:t> </a:t>
            </a:r>
            <a:r>
              <a:rPr lang="zh-TW" altLang="zh-TW" dirty="0" smtClean="0"/>
              <a:t>一</a:t>
            </a:r>
            <a:r>
              <a:rPr lang="zh-TW" altLang="zh-TW" dirty="0"/>
              <a:t>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幾何問題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3677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978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96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521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43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81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33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938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88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69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40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888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64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37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17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086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78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701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1.9</a:t>
            </a:r>
            <a:r>
              <a:rPr lang="zh-TW" altLang="en-US" dirty="0"/>
              <a:t> </a:t>
            </a:r>
            <a:r>
              <a:rPr lang="zh-TW" altLang="zh-TW" dirty="0"/>
              <a:t>一階常微分方程式之應用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4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952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470</Words>
  <Application>Microsoft Office PowerPoint</Application>
  <PresentationFormat>如螢幕大小 (4:3)</PresentationFormat>
  <Paragraphs>90</Paragraphs>
  <Slides>69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69</vt:i4>
      </vt:variant>
    </vt:vector>
  </HeadingPairs>
  <TitlesOfParts>
    <vt:vector size="71" baseType="lpstr">
      <vt:lpstr>Office 佈景主題</vt:lpstr>
      <vt:lpstr>Equation</vt:lpstr>
      <vt:lpstr>Chapter 1</vt:lpstr>
      <vt:lpstr>大 綱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1.1 微分方程式簡介</vt:lpstr>
      <vt:lpstr>1.2 分離變數法</vt:lpstr>
      <vt:lpstr>1.2 分離變數法</vt:lpstr>
      <vt:lpstr>1.2 分離變數法</vt:lpstr>
      <vt:lpstr>1.2 分離變數法</vt:lpstr>
      <vt:lpstr>1.3 可化成可分離變數型之常微分方程式</vt:lpstr>
      <vt:lpstr>1.3 可化成可分離變數型之常微分方程式</vt:lpstr>
      <vt:lpstr>1.3 可化成可分離變數型之常微分方程式</vt:lpstr>
      <vt:lpstr>1.3 可化成可分離變數型之常微分方程式</vt:lpstr>
      <vt:lpstr>1.3 可化成可分離變數型之常微分方程式</vt:lpstr>
      <vt:lpstr>1.3 可化成可分離變數型之常微分方程式</vt:lpstr>
      <vt:lpstr>1.3 可化成可分離變數型之常微分方程式</vt:lpstr>
      <vt:lpstr>1.3 可化成可分離變數型之常微分方程式</vt:lpstr>
      <vt:lpstr>1.3 可化成可分離變數型之常微分方程式</vt:lpstr>
      <vt:lpstr>1.4 正合微分方程式</vt:lpstr>
      <vt:lpstr>1.4 正合微分方程式</vt:lpstr>
      <vt:lpstr>1.4 正合微分方程式</vt:lpstr>
      <vt:lpstr>1.4 正合微分方程式</vt:lpstr>
      <vt:lpstr>1.4 正合微分方程式</vt:lpstr>
      <vt:lpstr>1.4 正合微分方程式</vt:lpstr>
      <vt:lpstr>1.5 積分因子</vt:lpstr>
      <vt:lpstr>1.5 積分因子</vt:lpstr>
      <vt:lpstr>1.5 積分因子</vt:lpstr>
      <vt:lpstr>1.5 積分因子</vt:lpstr>
      <vt:lpstr>1.5 積分因子</vt:lpstr>
      <vt:lpstr>1.5 積分因子</vt:lpstr>
      <vt:lpstr>1.6 合併法</vt:lpstr>
      <vt:lpstr>1.6 合併法</vt:lpstr>
      <vt:lpstr>1.6 合併法</vt:lpstr>
      <vt:lpstr>1.6 合併法</vt:lpstr>
      <vt:lpstr>1.6 合併法</vt:lpstr>
      <vt:lpstr>1.6 合併法</vt:lpstr>
      <vt:lpstr>1.6 合併法</vt:lpstr>
      <vt:lpstr>1.6 合併法</vt:lpstr>
      <vt:lpstr>1.7 一階線性常微分方程式</vt:lpstr>
      <vt:lpstr>1.7 一階線性常微分方程式</vt:lpstr>
      <vt:lpstr>1.7 一階線性常微分方程式</vt:lpstr>
      <vt:lpstr>1.8 柏努利方程式</vt:lpstr>
      <vt:lpstr>1.8 柏努利方程式</vt:lpstr>
      <vt:lpstr>1.8 柏努利方程式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1.9 一階常微分方程式之應用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24</cp:revision>
  <dcterms:created xsi:type="dcterms:W3CDTF">2017-08-29T02:12:46Z</dcterms:created>
  <dcterms:modified xsi:type="dcterms:W3CDTF">2017-08-31T01:18:20Z</dcterms:modified>
</cp:coreProperties>
</file>