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7" r:id="rId17"/>
    <p:sldId id="278" r:id="rId18"/>
    <p:sldId id="275" r:id="rId19"/>
    <p:sldId id="276" r:id="rId20"/>
    <p:sldId id="272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7" r:id="rId89"/>
    <p:sldId id="348" r:id="rId90"/>
    <p:sldId id="346" r:id="rId91"/>
    <p:sldId id="349" r:id="rId92"/>
    <p:sldId id="259" r:id="rId9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07"/>
          <a:stretch/>
        </p:blipFill>
        <p:spPr bwMode="auto">
          <a:xfrm>
            <a:off x="0" y="-1949"/>
            <a:ext cx="9163285" cy="26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5"/>
          <a:stretch/>
        </p:blipFill>
        <p:spPr bwMode="auto">
          <a:xfrm>
            <a:off x="5580112" y="1772816"/>
            <a:ext cx="2978093" cy="392366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185025" y="6497638"/>
            <a:ext cx="1958975" cy="36036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17902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89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11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992888" cy="6480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908720"/>
            <a:ext cx="7992888" cy="554461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51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26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9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63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1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40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76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69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" y="0"/>
            <a:ext cx="46330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552" y="980728"/>
            <a:ext cx="8352928" cy="5516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4BC2B-D3F8-48F7-A667-471890AF0660}" type="datetimeFigureOut">
              <a:rPr lang="zh-TW" altLang="en-US" smtClean="0"/>
              <a:t>2017/8/31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7185025" y="6497638"/>
            <a:ext cx="1958975" cy="36036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248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21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標楷體" pitchFamily="65" charset="-120"/>
          <a:cs typeface="Times New Roman" pitchFamily="18" charset="0"/>
        </a:defRPr>
      </a:lvl1pPr>
    </p:titleStyle>
    <p:bodyStyle>
      <a:lvl1pPr marL="288000" indent="-288000" algn="l" defTabSz="914400" rtl="0" eaLnBrk="1" latinLnBrk="0" hangingPunct="1">
        <a:lnSpc>
          <a:spcPts val="3200"/>
        </a:lnSpc>
        <a:spcBef>
          <a:spcPts val="500"/>
        </a:spcBef>
        <a:buClr>
          <a:srgbClr val="0033CC"/>
        </a:buClr>
        <a:buSzPct val="80000"/>
        <a:buFont typeface="Wingdings" pitchFamily="2" charset="2"/>
        <a:buChar char="l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648000" indent="-285750" algn="l" defTabSz="914400" rtl="0" eaLnBrk="1" latinLnBrk="0" hangingPunct="1">
        <a:lnSpc>
          <a:spcPts val="3200"/>
        </a:lnSpc>
        <a:spcBef>
          <a:spcPts val="500"/>
        </a:spcBef>
        <a:buClr>
          <a:srgbClr val="7030A0"/>
        </a:buClr>
        <a:buFont typeface="Arial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defTabSz="914400" rtl="0" eaLnBrk="1" latinLnBrk="0" hangingPunct="1">
        <a:lnSpc>
          <a:spcPts val="32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defTabSz="914400" rtl="0" eaLnBrk="1" latinLnBrk="0" hangingPunct="1">
        <a:lnSpc>
          <a:spcPts val="3200"/>
        </a:lnSpc>
        <a:spcBef>
          <a:spcPts val="5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defTabSz="914400" rtl="0" eaLnBrk="1" latinLnBrk="0" hangingPunct="1">
        <a:lnSpc>
          <a:spcPts val="3200"/>
        </a:lnSpc>
        <a:spcBef>
          <a:spcPts val="5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2852936"/>
            <a:ext cx="4392488" cy="144016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Chapter</a:t>
            </a:r>
            <a:r>
              <a:rPr lang="en-US" altLang="zh-TW" dirty="0" smtClean="0"/>
              <a:t> </a:t>
            </a:r>
            <a:r>
              <a:rPr lang="en-US" altLang="zh-TW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TW" alt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4293096"/>
            <a:ext cx="5328592" cy="1872208"/>
          </a:xfrm>
        </p:spPr>
        <p:txBody>
          <a:bodyPr>
            <a:noAutofit/>
          </a:bodyPr>
          <a:lstStyle/>
          <a:p>
            <a:pPr algn="l"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拉普拉斯轉換</a:t>
            </a:r>
            <a:endParaRPr lang="zh-TW" altLang="en-US" sz="4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6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53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4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6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11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30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6840000" cy="562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2" y="1556792"/>
            <a:ext cx="6480000" cy="396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13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55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56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大 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3.1	</a:t>
            </a:r>
            <a:r>
              <a:rPr lang="zh-TW" altLang="zh-TW" b="1" dirty="0"/>
              <a:t>簡　介</a:t>
            </a:r>
          </a:p>
          <a:p>
            <a:r>
              <a:rPr lang="en-US" altLang="zh-TW" b="1" dirty="0"/>
              <a:t>3.2	</a:t>
            </a:r>
            <a:r>
              <a:rPr lang="zh-TW" altLang="zh-TW" b="1" dirty="0"/>
              <a:t>常見函數之拉普拉斯轉換</a:t>
            </a:r>
          </a:p>
          <a:p>
            <a:r>
              <a:rPr lang="en-US" altLang="zh-TW" b="1" dirty="0"/>
              <a:t>3.3	</a:t>
            </a:r>
            <a:r>
              <a:rPr lang="zh-TW" altLang="zh-TW" b="1" dirty="0"/>
              <a:t>拉普拉斯轉換的性質</a:t>
            </a:r>
          </a:p>
          <a:p>
            <a:r>
              <a:rPr lang="en-US" altLang="zh-TW" b="1" dirty="0"/>
              <a:t>3.4	</a:t>
            </a:r>
            <a:r>
              <a:rPr lang="zh-TW" altLang="zh-TW" b="1" dirty="0"/>
              <a:t>特殊函數的拉普拉斯轉換</a:t>
            </a:r>
          </a:p>
          <a:p>
            <a:r>
              <a:rPr lang="en-US" altLang="zh-TW" b="1" dirty="0"/>
              <a:t>3.5	</a:t>
            </a:r>
            <a:r>
              <a:rPr lang="zh-TW" altLang="zh-TW" b="1" dirty="0"/>
              <a:t>拉普拉斯反轉換</a:t>
            </a:r>
          </a:p>
          <a:p>
            <a:r>
              <a:rPr lang="en-US" altLang="zh-TW" b="1" dirty="0"/>
              <a:t>3.6	</a:t>
            </a:r>
            <a:r>
              <a:rPr lang="zh-TW" altLang="zh-TW" b="1" dirty="0"/>
              <a:t>應　用</a:t>
            </a:r>
          </a:p>
        </p:txBody>
      </p:sp>
    </p:spTree>
    <p:extLst>
      <p:ext uri="{BB962C8B-B14F-4D97-AF65-F5344CB8AC3E}">
        <p14:creationId xmlns:p14="http://schemas.microsoft.com/office/powerpoint/2010/main" val="35333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56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64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864000"/>
            <a:ext cx="668550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23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15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1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26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32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225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15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拉普拉斯轉換</a:t>
            </a:r>
            <a:r>
              <a:rPr lang="zh-TW" altLang="zh-TW" dirty="0" smtClean="0"/>
              <a:t>法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zh-TW" dirty="0"/>
              <a:t>將微分方程式轉換成代數</a:t>
            </a:r>
            <a:r>
              <a:rPr lang="zh-TW" altLang="zh-TW" dirty="0" smtClean="0"/>
              <a:t>方程式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zh-TW" dirty="0"/>
              <a:t>在力學、電學、自動控制等，均有相當重要的</a:t>
            </a:r>
            <a:r>
              <a:rPr lang="zh-TW" altLang="zh-TW" dirty="0" smtClean="0"/>
              <a:t>應用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57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1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72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02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42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70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9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95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42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26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3.3 </a:t>
            </a:r>
            <a:r>
              <a:rPr lang="zh-TW" altLang="zh-TW" dirty="0" smtClean="0"/>
              <a:t>拉</a:t>
            </a:r>
            <a:r>
              <a:rPr lang="zh-TW" altLang="zh-TW" dirty="0"/>
              <a:t>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8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3.1 </a:t>
            </a:r>
            <a:r>
              <a:rPr lang="zh-TW" altLang="zh-TW" dirty="0" smtClean="0"/>
              <a:t>簡</a:t>
            </a:r>
            <a:r>
              <a:rPr lang="zh-TW" altLang="zh-TW" dirty="0"/>
              <a:t>　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「轉換」的</a:t>
            </a:r>
            <a:r>
              <a:rPr lang="zh-TW" altLang="zh-TW" dirty="0" smtClean="0"/>
              <a:t>觀念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zh-TW" dirty="0"/>
              <a:t>將一個比較複雜的問題轉換成另一個比較簡單的問題，以便</a:t>
            </a:r>
            <a:r>
              <a:rPr lang="zh-TW" altLang="zh-TW" dirty="0" smtClean="0"/>
              <a:t>求解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zh-TW" dirty="0"/>
              <a:t>有時則將該較複雜之問題轉換成吾人所熟悉且已有解答的問題，再利用現有之解加以類比而獲得問題的</a:t>
            </a:r>
            <a:r>
              <a:rPr lang="zh-TW" altLang="zh-TW" dirty="0" smtClean="0"/>
              <a:t>答案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03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3.3 </a:t>
            </a:r>
            <a:r>
              <a:rPr lang="zh-TW" altLang="zh-TW" dirty="0"/>
              <a:t>拉普拉斯轉換的性質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253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3.3 </a:t>
            </a:r>
            <a:r>
              <a:rPr lang="zh-TW" altLang="zh-TW" dirty="0"/>
              <a:t>拉普拉斯轉換的性質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37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3.3 </a:t>
            </a:r>
            <a:r>
              <a:rPr lang="zh-TW" altLang="zh-TW" dirty="0"/>
              <a:t>拉普拉斯轉換的性質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228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3.3 </a:t>
            </a:r>
            <a:r>
              <a:rPr lang="zh-TW" altLang="zh-TW" dirty="0"/>
              <a:t>拉普拉斯轉換的性質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20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3.3 </a:t>
            </a:r>
            <a:r>
              <a:rPr lang="zh-TW" altLang="zh-TW" dirty="0"/>
              <a:t>拉普拉斯轉換的性質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04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81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3" y="3573016"/>
            <a:ext cx="675547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2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55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73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3.1 </a:t>
            </a:r>
            <a:r>
              <a:rPr lang="zh-TW" altLang="zh-TW" dirty="0"/>
              <a:t>簡　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拉普拉斯轉換</a:t>
            </a:r>
            <a:r>
              <a:rPr lang="en-US" altLang="zh-TW" dirty="0"/>
              <a:t> (Laplace Transform) </a:t>
            </a:r>
            <a:r>
              <a:rPr lang="zh-TW" altLang="zh-TW" dirty="0"/>
              <a:t>是一種積分轉換，其意義如下：</a:t>
            </a:r>
          </a:p>
          <a:p>
            <a:endParaRPr lang="zh-TW" alt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944000"/>
            <a:ext cx="7272000" cy="14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2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3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18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55525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264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1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61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3.4 </a:t>
            </a:r>
            <a:r>
              <a:rPr lang="zh-TW" altLang="zh-TW" dirty="0" smtClean="0"/>
              <a:t>特殊</a:t>
            </a:r>
            <a:r>
              <a:rPr lang="zh-TW" altLang="zh-TW" dirty="0"/>
              <a:t>函數的拉普拉斯轉換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98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19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求拉普拉斯反轉換的</a:t>
            </a:r>
            <a:r>
              <a:rPr lang="zh-TW" altLang="zh-TW" dirty="0" smtClean="0"/>
              <a:t>方法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依照拉普拉斯反轉換之定義。</a:t>
            </a:r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查拉普拉斯轉換表</a:t>
            </a:r>
            <a:r>
              <a:rPr lang="en-US" altLang="zh-TW" dirty="0"/>
              <a:t> ( </a:t>
            </a:r>
            <a:r>
              <a:rPr lang="zh-TW" altLang="zh-TW" dirty="0"/>
              <a:t>如表</a:t>
            </a:r>
            <a:r>
              <a:rPr lang="en-US" altLang="zh-TW" dirty="0"/>
              <a:t>3.1 )</a:t>
            </a:r>
            <a:r>
              <a:rPr lang="zh-TW" altLang="zh-TW" dirty="0"/>
              <a:t>。</a:t>
            </a:r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利用拉普拉斯轉換的性質</a:t>
            </a:r>
            <a:r>
              <a:rPr lang="en-US" altLang="zh-TW" dirty="0"/>
              <a:t> ( 3.3</a:t>
            </a:r>
            <a:r>
              <a:rPr lang="zh-TW" altLang="zh-TW" dirty="0"/>
              <a:t>節</a:t>
            </a:r>
            <a:r>
              <a:rPr lang="en-US" altLang="zh-TW" dirty="0"/>
              <a:t> )</a:t>
            </a:r>
            <a:r>
              <a:rPr lang="zh-TW" altLang="zh-TW" dirty="0"/>
              <a:t>。</a:t>
            </a:r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部分分式法。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查表法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29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33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3.1 </a:t>
            </a:r>
            <a:r>
              <a:rPr lang="zh-TW" altLang="zh-TW" dirty="0"/>
              <a:t>簡　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76000"/>
            <a:ext cx="7272000" cy="408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利用拉普拉斯轉換的性質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49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03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17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46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部分分式法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423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15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2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81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96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400600" cy="277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3.1 </a:t>
            </a:r>
            <a:r>
              <a:rPr lang="zh-TW" altLang="zh-TW" dirty="0"/>
              <a:t>簡　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函數</a:t>
            </a:r>
            <a:r>
              <a:rPr lang="en-US" altLang="zh-TW" dirty="0"/>
              <a:t> </a:t>
            </a:r>
            <a:r>
              <a:rPr lang="en-US" altLang="zh-TW" i="1" dirty="0" smtClean="0"/>
              <a:t>f</a:t>
            </a:r>
            <a:r>
              <a:rPr lang="en-US" altLang="zh-TW" dirty="0" smtClean="0"/>
              <a:t> </a:t>
            </a:r>
            <a:r>
              <a:rPr lang="zh-TW" altLang="zh-TW" dirty="0" smtClean="0"/>
              <a:t>存在</a:t>
            </a:r>
            <a:r>
              <a:rPr lang="zh-TW" altLang="zh-TW" dirty="0"/>
              <a:t>拉普拉斯轉換的條件有二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en-US" altLang="zh-TW" dirty="0" smtClean="0"/>
              <a:t> </a:t>
            </a:r>
            <a:r>
              <a:rPr lang="en-US" altLang="zh-TW" i="1" dirty="0" smtClean="0"/>
              <a:t>f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為具有指數階</a:t>
            </a:r>
            <a:r>
              <a:rPr lang="en-US" altLang="zh-TW" dirty="0" smtClean="0"/>
              <a:t> </a:t>
            </a:r>
            <a:r>
              <a:rPr lang="en-US" altLang="zh-TW" dirty="0"/>
              <a:t>(Exponential Order) </a:t>
            </a:r>
            <a:r>
              <a:rPr lang="en-US" altLang="zh-TW" dirty="0" err="1"/>
              <a:t>之函數</a:t>
            </a:r>
            <a:r>
              <a:rPr lang="en-US" altLang="zh-TW" dirty="0" smtClean="0"/>
              <a:t>。</a:t>
            </a:r>
          </a:p>
          <a:p>
            <a:pPr lvl="1" indent="-288000">
              <a:buFont typeface="+mj-lt"/>
              <a:buAutoNum type="arabicPeriod"/>
            </a:pPr>
            <a:r>
              <a:rPr lang="en-US" altLang="zh-TW" dirty="0" smtClean="0"/>
              <a:t> </a:t>
            </a:r>
            <a:r>
              <a:rPr lang="en-US" altLang="zh-TW" i="1" dirty="0" smtClean="0"/>
              <a:t>f</a:t>
            </a:r>
            <a:r>
              <a:rPr lang="en-US" altLang="zh-TW" dirty="0" smtClean="0"/>
              <a:t> 在           </a:t>
            </a:r>
            <a:r>
              <a:rPr lang="en-US" altLang="zh-TW" dirty="0" err="1"/>
              <a:t>為分段連續函數</a:t>
            </a:r>
            <a:r>
              <a:rPr lang="en-US" altLang="zh-TW" dirty="0"/>
              <a:t> (Piecewise Continuous Function)。</a:t>
            </a:r>
            <a:endParaRPr lang="zh-TW" altLang="zh-TW" dirty="0"/>
          </a:p>
          <a:p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311991"/>
              </p:ext>
            </p:extLst>
          </p:nvPr>
        </p:nvGraphicFramePr>
        <p:xfrm>
          <a:off x="2195736" y="1916832"/>
          <a:ext cx="8184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7" name="Equation" r:id="rId3" imgW="393480" imgH="190440" progId="Equation.DSMT4">
                  <p:embed/>
                </p:oleObj>
              </mc:Choice>
              <mc:Fallback>
                <p:oleObj name="Equation" r:id="rId3" imgW="393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1916832"/>
                        <a:ext cx="8184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996952"/>
            <a:ext cx="38074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6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6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1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177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1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92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1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65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1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76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1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65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5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6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5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5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5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34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1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3.1 </a:t>
            </a:r>
            <a:r>
              <a:rPr lang="zh-TW" altLang="zh-TW" dirty="0"/>
              <a:t>簡　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51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9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33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1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3.5 </a:t>
            </a:r>
            <a:r>
              <a:rPr lang="zh-TW" altLang="zh-TW" dirty="0" smtClean="0"/>
              <a:t>拉</a:t>
            </a:r>
            <a:r>
              <a:rPr lang="zh-TW" altLang="zh-TW" dirty="0"/>
              <a:t>普拉斯反轉換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440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1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effectLst/>
              </a:rPr>
              <a:t>3.6 </a:t>
            </a:r>
            <a:r>
              <a:rPr lang="zh-TW" altLang="zh-TW" b="1" dirty="0" smtClean="0">
                <a:effectLst/>
              </a:rPr>
              <a:t>應</a:t>
            </a:r>
            <a:r>
              <a:rPr lang="zh-TW" altLang="zh-TW" b="1" dirty="0">
                <a:effectLst/>
              </a:rPr>
              <a:t>　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拉普拉斯轉換</a:t>
            </a:r>
            <a:r>
              <a:rPr lang="zh-TW" altLang="zh-TW" dirty="0" smtClean="0"/>
              <a:t>的應用</a:t>
            </a:r>
            <a:r>
              <a:rPr lang="zh-TW" altLang="zh-TW" dirty="0"/>
              <a:t>包括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瑕積分的計算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微分方程式的求解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積分方程式的求解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力學的應用</a:t>
            </a:r>
            <a:r>
              <a:rPr lang="en-US" altLang="zh-TW" dirty="0"/>
              <a:t> ( </a:t>
            </a:r>
            <a:r>
              <a:rPr lang="zh-TW" altLang="zh-TW" dirty="0"/>
              <a:t>二階系統</a:t>
            </a:r>
            <a:r>
              <a:rPr lang="en-US" altLang="zh-TW" dirty="0"/>
              <a:t> )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 indent="-288000">
              <a:buFont typeface="+mj-lt"/>
              <a:buAutoNum type="arabicPeriod"/>
            </a:pPr>
            <a:r>
              <a:rPr lang="zh-TW" altLang="zh-TW" dirty="0"/>
              <a:t>電學的應用</a:t>
            </a:r>
            <a:r>
              <a:rPr lang="en-US" altLang="zh-TW" dirty="0"/>
              <a:t> ( </a:t>
            </a:r>
            <a:r>
              <a:rPr lang="zh-TW" altLang="zh-TW" dirty="0"/>
              <a:t>二階系統</a:t>
            </a:r>
            <a:r>
              <a:rPr lang="en-US" altLang="zh-TW" dirty="0"/>
              <a:t> )</a:t>
            </a:r>
            <a:r>
              <a:rPr lang="zh-TW" altLang="zh-TW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56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瑕積分的計算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240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1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微分方程式的求解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395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積分方程式的解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379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370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力學的應用 </a:t>
            </a:r>
            <a:r>
              <a:rPr lang="en-US" altLang="zh-TW" b="1" dirty="0">
                <a:solidFill>
                  <a:srgbClr val="0000FF"/>
                </a:solidFill>
              </a:rPr>
              <a:t>( </a:t>
            </a:r>
            <a:r>
              <a:rPr lang="zh-TW" altLang="zh-TW" b="1" dirty="0">
                <a:solidFill>
                  <a:srgbClr val="0000FF"/>
                </a:solidFill>
              </a:rPr>
              <a:t>二階系統 </a:t>
            </a:r>
            <a:r>
              <a:rPr lang="en-US" altLang="zh-TW" b="1" dirty="0">
                <a:solidFill>
                  <a:srgbClr val="0000FF"/>
                </a:solidFill>
              </a:rPr>
              <a:t>)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490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22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3.2 </a:t>
            </a:r>
            <a:r>
              <a:rPr lang="zh-TW" altLang="zh-TW" dirty="0" smtClean="0"/>
              <a:t>常見</a:t>
            </a:r>
            <a:r>
              <a:rPr lang="zh-TW" altLang="zh-TW" dirty="0"/>
              <a:t>函數之拉普拉斯轉換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080000"/>
            <a:ext cx="6840000" cy="226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5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zh-TW" altLang="zh-TW" b="1" dirty="0">
                <a:solidFill>
                  <a:srgbClr val="0000FF"/>
                </a:solidFill>
              </a:rPr>
              <a:t>電學的應用 </a:t>
            </a:r>
            <a:r>
              <a:rPr lang="en-US" altLang="zh-TW" b="1" dirty="0">
                <a:solidFill>
                  <a:srgbClr val="0000FF"/>
                </a:solidFill>
              </a:rPr>
              <a:t>( </a:t>
            </a:r>
            <a:r>
              <a:rPr lang="zh-TW" altLang="zh-TW" b="1" dirty="0">
                <a:solidFill>
                  <a:srgbClr val="0000FF"/>
                </a:solidFill>
              </a:rPr>
              <a:t>二階系統 </a:t>
            </a:r>
            <a:r>
              <a:rPr lang="en-US" altLang="zh-TW" b="1" dirty="0">
                <a:solidFill>
                  <a:srgbClr val="0000FF"/>
                </a:solidFill>
              </a:rPr>
              <a:t>)</a:t>
            </a:r>
            <a:endParaRPr lang="zh-TW" altLang="zh-TW" b="1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386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effectLst/>
              </a:rPr>
              <a:t>3.6 </a:t>
            </a:r>
            <a:r>
              <a:rPr lang="zh-TW" altLang="zh-TW" b="1" dirty="0">
                <a:effectLst/>
              </a:rPr>
              <a:t>應　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476000"/>
            <a:ext cx="6840000" cy="218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7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28" y="2132856"/>
            <a:ext cx="4349155" cy="28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890</Words>
  <Application>Microsoft Office PowerPoint</Application>
  <PresentationFormat>如螢幕大小 (4:3)</PresentationFormat>
  <Paragraphs>126</Paragraphs>
  <Slides>92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92</vt:i4>
      </vt:variant>
    </vt:vector>
  </HeadingPairs>
  <TitlesOfParts>
    <vt:vector size="94" baseType="lpstr">
      <vt:lpstr>Office 佈景主題</vt:lpstr>
      <vt:lpstr>Equation</vt:lpstr>
      <vt:lpstr>Chapter 3</vt:lpstr>
      <vt:lpstr>大 綱</vt:lpstr>
      <vt:lpstr>PowerPoint 簡報</vt:lpstr>
      <vt:lpstr>3.1 簡　介</vt:lpstr>
      <vt:lpstr>3.1 簡　介</vt:lpstr>
      <vt:lpstr>3.1 簡　介</vt:lpstr>
      <vt:lpstr>3.1 簡　介</vt:lpstr>
      <vt:lpstr>3.1 簡　介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3.2 常見函數之拉普拉斯轉換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3.3 拉普拉斯轉換的性質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3.4 特殊函數的拉普拉斯轉換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3.5 拉普拉斯反轉換</vt:lpstr>
      <vt:lpstr>3.6 應　用</vt:lpstr>
      <vt:lpstr>3.6 應　用</vt:lpstr>
      <vt:lpstr>3.6 應　用</vt:lpstr>
      <vt:lpstr>3.6 應　用</vt:lpstr>
      <vt:lpstr>3.6 應　用</vt:lpstr>
      <vt:lpstr>3.6 應　用</vt:lpstr>
      <vt:lpstr>3.6 應　用</vt:lpstr>
      <vt:lpstr>3.6 應　用</vt:lpstr>
      <vt:lpstr>3.6 應　用</vt:lpstr>
      <vt:lpstr>3.6 應　用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winx</dc:creator>
  <cp:lastModifiedBy>Owner</cp:lastModifiedBy>
  <cp:revision>45</cp:revision>
  <dcterms:created xsi:type="dcterms:W3CDTF">2017-08-29T02:12:46Z</dcterms:created>
  <dcterms:modified xsi:type="dcterms:W3CDTF">2017-08-31T01:27:54Z</dcterms:modified>
</cp:coreProperties>
</file>