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354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0" r:id="rId63"/>
    <p:sldId id="321" r:id="rId64"/>
    <p:sldId id="322" r:id="rId65"/>
    <p:sldId id="323" r:id="rId66"/>
    <p:sldId id="327" r:id="rId67"/>
    <p:sldId id="355" r:id="rId68"/>
    <p:sldId id="328" r:id="rId69"/>
    <p:sldId id="324" r:id="rId70"/>
    <p:sldId id="325" r:id="rId71"/>
    <p:sldId id="326" r:id="rId72"/>
    <p:sldId id="329" r:id="rId73"/>
    <p:sldId id="330" r:id="rId74"/>
    <p:sldId id="331" r:id="rId75"/>
    <p:sldId id="332" r:id="rId76"/>
    <p:sldId id="333" r:id="rId77"/>
    <p:sldId id="334" r:id="rId78"/>
    <p:sldId id="335" r:id="rId79"/>
    <p:sldId id="336" r:id="rId80"/>
    <p:sldId id="337" r:id="rId81"/>
    <p:sldId id="338" r:id="rId82"/>
    <p:sldId id="339" r:id="rId83"/>
    <p:sldId id="340" r:id="rId84"/>
    <p:sldId id="341" r:id="rId85"/>
    <p:sldId id="342" r:id="rId86"/>
    <p:sldId id="343" r:id="rId87"/>
    <p:sldId id="344" r:id="rId88"/>
    <p:sldId id="345" r:id="rId89"/>
    <p:sldId id="346" r:id="rId90"/>
    <p:sldId id="347" r:id="rId91"/>
    <p:sldId id="348" r:id="rId92"/>
    <p:sldId id="349" r:id="rId93"/>
    <p:sldId id="350" r:id="rId94"/>
    <p:sldId id="351" r:id="rId95"/>
    <p:sldId id="352" r:id="rId96"/>
    <p:sldId id="353" r:id="rId97"/>
    <p:sldId id="259" r:id="rId9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6"/>
      </p:cViewPr>
      <p:guideLst>
        <p:guide orient="horz" pos="2024"/>
        <p:guide pos="79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4" Type="http://schemas.openxmlformats.org/officeDocument/2006/relationships/image" Target="../media/image60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07"/>
          <a:stretch/>
        </p:blipFill>
        <p:spPr bwMode="auto">
          <a:xfrm>
            <a:off x="0" y="-1949"/>
            <a:ext cx="9163285" cy="267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5"/>
          <a:stretch/>
        </p:blipFill>
        <p:spPr bwMode="auto">
          <a:xfrm>
            <a:off x="5580112" y="1772816"/>
            <a:ext cx="2978093" cy="3923668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 userDrawn="1"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</p:spTree>
    <p:extLst>
      <p:ext uri="{BB962C8B-B14F-4D97-AF65-F5344CB8AC3E}">
        <p14:creationId xmlns:p14="http://schemas.microsoft.com/office/powerpoint/2010/main" val="179022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992888" cy="64807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908720"/>
            <a:ext cx="7992888" cy="5544616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1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3263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91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863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19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0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76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5697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889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3112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5" y="0"/>
            <a:ext cx="46330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35292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980728"/>
            <a:ext cx="8352928" cy="55169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Picture 4"/>
          <p:cNvPicPr>
            <a:picLocks noChangeAspect="1" noChangeArrowheads="1"/>
          </p:cNvPicPr>
          <p:nvPr userDrawn="1"/>
        </p:nvPicPr>
        <p:blipFill>
          <a:blip r:embed="rId1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224837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1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288000" indent="-288000" algn="l" defTabSz="914400" rtl="0" eaLnBrk="1" latinLnBrk="0" hangingPunct="1">
        <a:lnSpc>
          <a:spcPts val="3200"/>
        </a:lnSpc>
        <a:spcBef>
          <a:spcPts val="500"/>
        </a:spcBef>
        <a:buClr>
          <a:srgbClr val="0033CC"/>
        </a:buClr>
        <a:buSzPct val="80000"/>
        <a:buFont typeface="Wingdings" pitchFamily="2" charset="2"/>
        <a:buChar char="l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648000" indent="-285750" algn="l" defTabSz="914400" rtl="0" eaLnBrk="1" latinLnBrk="0" hangingPunct="1">
        <a:lnSpc>
          <a:spcPts val="3200"/>
        </a:lnSpc>
        <a:spcBef>
          <a:spcPts val="500"/>
        </a:spcBef>
        <a:buClr>
          <a:srgbClr val="7030A0"/>
        </a:buClr>
        <a:buFont typeface="Arial" pitchFamily="34" charset="0"/>
        <a:buChar char="–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4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8.wmf"/><Relationship Id="rId5" Type="http://schemas.openxmlformats.org/officeDocument/2006/relationships/oleObject" Target="../embeddings/oleObject5.bin"/><Relationship Id="rId10" Type="http://schemas.openxmlformats.org/officeDocument/2006/relationships/image" Target="../media/image60.wmf"/><Relationship Id="rId4" Type="http://schemas.openxmlformats.org/officeDocument/2006/relationships/image" Target="../media/image57.wmf"/><Relationship Id="rId9" Type="http://schemas.openxmlformats.org/officeDocument/2006/relationships/oleObject" Target="../embeddings/oleObject7.bin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1520" y="2852936"/>
            <a:ext cx="4392488" cy="1440160"/>
          </a:xfrm>
        </p:spPr>
        <p:txBody>
          <a:bodyPr>
            <a:normAutofit/>
          </a:bodyPr>
          <a:lstStyle/>
          <a:p>
            <a:pPr algn="l"/>
            <a:r>
              <a:rPr lang="en-US" altLang="zh-TW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</a:t>
            </a:r>
            <a:r>
              <a:rPr lang="en-US" altLang="zh-TW" dirty="0" smtClean="0"/>
              <a:t> </a:t>
            </a:r>
            <a:r>
              <a:rPr lang="en-US" altLang="zh-TW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zh-TW" altLang="en-US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1520" y="4293096"/>
            <a:ext cx="5328592" cy="1872208"/>
          </a:xfrm>
        </p:spPr>
        <p:txBody>
          <a:bodyPr>
            <a:noAutofit/>
          </a:bodyPr>
          <a:lstStyle/>
          <a:p>
            <a:pPr algn="l">
              <a:lnSpc>
                <a:spcPts val="48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線性代數 </a:t>
            </a:r>
            <a:endParaRPr lang="zh-TW" altLang="en-US" sz="4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96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大 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/>
              <a:t>4.1	</a:t>
            </a:r>
            <a:r>
              <a:rPr lang="zh-TW" altLang="zh-TW" b="1" dirty="0"/>
              <a:t>矩陣的基本運算</a:t>
            </a:r>
          </a:p>
          <a:p>
            <a:r>
              <a:rPr lang="en-US" altLang="zh-TW" b="1" dirty="0"/>
              <a:t>4.2	</a:t>
            </a:r>
            <a:r>
              <a:rPr lang="zh-TW" altLang="zh-TW" b="1" dirty="0"/>
              <a:t>行列式</a:t>
            </a:r>
          </a:p>
          <a:p>
            <a:r>
              <a:rPr lang="en-US" altLang="zh-TW" b="1" dirty="0"/>
              <a:t>4.3	</a:t>
            </a:r>
            <a:r>
              <a:rPr lang="zh-TW" altLang="zh-TW" b="1" dirty="0"/>
              <a:t>反矩陣</a:t>
            </a:r>
          </a:p>
          <a:p>
            <a:r>
              <a:rPr lang="en-US" altLang="zh-TW" b="1" dirty="0"/>
              <a:t>4.4	</a:t>
            </a:r>
            <a:r>
              <a:rPr lang="zh-TW" altLang="zh-TW" b="1" dirty="0"/>
              <a:t>線性方程組</a:t>
            </a:r>
          </a:p>
          <a:p>
            <a:r>
              <a:rPr lang="en-US" altLang="zh-TW" b="1" dirty="0"/>
              <a:t>4.5	</a:t>
            </a:r>
            <a:r>
              <a:rPr lang="zh-TW" altLang="zh-TW" b="1" dirty="0"/>
              <a:t>特徵值與特徵向量</a:t>
            </a:r>
          </a:p>
          <a:p>
            <a:r>
              <a:rPr lang="en-US" altLang="zh-TW" b="1" dirty="0"/>
              <a:t>4.6	</a:t>
            </a:r>
            <a:r>
              <a:rPr lang="zh-TW" altLang="zh-TW" b="1" dirty="0"/>
              <a:t>相似轉換與對角化</a:t>
            </a:r>
          </a:p>
        </p:txBody>
      </p:sp>
    </p:spTree>
    <p:extLst>
      <p:ext uri="{BB962C8B-B14F-4D97-AF65-F5344CB8AC3E}">
        <p14:creationId xmlns:p14="http://schemas.microsoft.com/office/powerpoint/2010/main" val="353337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4.1</a:t>
            </a:r>
            <a:r>
              <a:rPr lang="zh-TW" altLang="en-US" dirty="0" smtClean="0"/>
              <a:t> </a:t>
            </a:r>
            <a:r>
              <a:rPr lang="zh-TW" altLang="zh-TW" dirty="0" smtClean="0"/>
              <a:t>矩陣</a:t>
            </a:r>
            <a:r>
              <a:rPr lang="zh-TW" altLang="zh-TW" dirty="0"/>
              <a:t>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840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0324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000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502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232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958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004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958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683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958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08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958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569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958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561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829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381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829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46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829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697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829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974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141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36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141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141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835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141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4.1</a:t>
            </a:r>
            <a:r>
              <a:rPr lang="zh-TW" altLang="en-US" dirty="0"/>
              <a:t> </a:t>
            </a:r>
            <a:r>
              <a:rPr lang="zh-TW" altLang="zh-TW" dirty="0"/>
              <a:t>矩陣的基本運算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468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141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4.2 </a:t>
            </a:r>
            <a:r>
              <a:rPr lang="zh-TW" altLang="zh-TW" dirty="0" smtClean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740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761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16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678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373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196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31746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849600"/>
            <a:ext cx="6840000" cy="5669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47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18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92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380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511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842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28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413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679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620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595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19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832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17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832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621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832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405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832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38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832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3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549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474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549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4.2 </a:t>
            </a:r>
            <a:r>
              <a:rPr lang="zh-TW" altLang="zh-TW" dirty="0"/>
              <a:t>行列式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428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549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4.3 </a:t>
            </a:r>
            <a:r>
              <a:rPr lang="zh-TW" altLang="zh-TW" dirty="0" smtClean="0"/>
              <a:t>反</a:t>
            </a:r>
            <a:r>
              <a:rPr lang="zh-TW" altLang="zh-TW" dirty="0"/>
              <a:t>矩陣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4566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549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4.3 </a:t>
            </a:r>
            <a:r>
              <a:rPr lang="zh-TW" altLang="zh-TW" dirty="0" smtClean="0"/>
              <a:t>反</a:t>
            </a:r>
            <a:r>
              <a:rPr lang="zh-TW" altLang="zh-TW" dirty="0"/>
              <a:t>矩陣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254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26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4.3 </a:t>
            </a:r>
            <a:r>
              <a:rPr lang="zh-TW" altLang="zh-TW" dirty="0" smtClean="0"/>
              <a:t>反</a:t>
            </a:r>
            <a:r>
              <a:rPr lang="zh-TW" altLang="zh-TW" dirty="0"/>
              <a:t>矩陣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78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26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4.3 </a:t>
            </a:r>
            <a:r>
              <a:rPr lang="zh-TW" altLang="zh-TW" dirty="0" smtClean="0"/>
              <a:t>反</a:t>
            </a:r>
            <a:r>
              <a:rPr lang="zh-TW" altLang="zh-TW" dirty="0"/>
              <a:t>矩陣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70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26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4.3 </a:t>
            </a:r>
            <a:r>
              <a:rPr lang="zh-TW" altLang="zh-TW" dirty="0" smtClean="0"/>
              <a:t>反</a:t>
            </a:r>
            <a:r>
              <a:rPr lang="zh-TW" altLang="zh-TW" dirty="0"/>
              <a:t>矩陣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635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26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4.3 </a:t>
            </a:r>
            <a:r>
              <a:rPr lang="zh-TW" altLang="zh-TW" dirty="0" smtClean="0"/>
              <a:t>反</a:t>
            </a:r>
            <a:r>
              <a:rPr lang="zh-TW" altLang="zh-TW" dirty="0"/>
              <a:t>矩陣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618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26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4.3 </a:t>
            </a:r>
            <a:r>
              <a:rPr lang="zh-TW" altLang="zh-TW" dirty="0" smtClean="0"/>
              <a:t>反</a:t>
            </a:r>
            <a:r>
              <a:rPr lang="zh-TW" altLang="zh-TW" dirty="0"/>
              <a:t>矩陣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671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26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4.3 </a:t>
            </a:r>
            <a:r>
              <a:rPr lang="zh-TW" altLang="zh-TW" dirty="0" smtClean="0"/>
              <a:t>反</a:t>
            </a:r>
            <a:r>
              <a:rPr lang="zh-TW" altLang="zh-TW" dirty="0"/>
              <a:t>矩陣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778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26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4.3 </a:t>
            </a:r>
            <a:r>
              <a:rPr lang="zh-TW" altLang="zh-TW" dirty="0" smtClean="0"/>
              <a:t>反</a:t>
            </a:r>
            <a:r>
              <a:rPr lang="zh-TW" altLang="zh-TW" dirty="0"/>
              <a:t>矩陣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471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26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4.3 </a:t>
            </a:r>
            <a:r>
              <a:rPr lang="zh-TW" altLang="zh-TW" dirty="0" smtClean="0"/>
              <a:t>反</a:t>
            </a:r>
            <a:r>
              <a:rPr lang="zh-TW" altLang="zh-TW" dirty="0"/>
              <a:t>矩陣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022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717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4.4 </a:t>
            </a:r>
            <a:r>
              <a:rPr lang="zh-TW" altLang="zh-TW" dirty="0" smtClean="0"/>
              <a:t>線性</a:t>
            </a:r>
            <a:r>
              <a:rPr lang="zh-TW" altLang="zh-TW" dirty="0"/>
              <a:t>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可將具有</a:t>
            </a:r>
            <a:r>
              <a:rPr lang="en-US" altLang="zh-TW" dirty="0"/>
              <a:t> </a:t>
            </a:r>
            <a:r>
              <a:rPr lang="en-US" altLang="zh-TW" i="1" dirty="0" smtClean="0"/>
              <a:t>n</a:t>
            </a:r>
            <a:r>
              <a:rPr lang="en-US" altLang="zh-TW" dirty="0" smtClean="0"/>
              <a:t> </a:t>
            </a:r>
            <a:r>
              <a:rPr lang="zh-TW" altLang="zh-TW" dirty="0" smtClean="0"/>
              <a:t>個</a:t>
            </a:r>
            <a:r>
              <a:rPr lang="zh-TW" altLang="zh-TW" dirty="0"/>
              <a:t>未知數</a:t>
            </a:r>
            <a:r>
              <a:rPr lang="zh-TW" altLang="zh-TW" dirty="0" smtClean="0"/>
              <a:t>，</a:t>
            </a:r>
            <a:r>
              <a:rPr lang="en-US" altLang="zh-TW" i="1" dirty="0" smtClean="0"/>
              <a:t>m</a:t>
            </a:r>
            <a:r>
              <a:rPr lang="en-US" altLang="zh-TW" dirty="0" smtClean="0"/>
              <a:t> </a:t>
            </a:r>
            <a:r>
              <a:rPr lang="zh-TW" altLang="zh-TW" dirty="0"/>
              <a:t>個方程式的線性方程</a:t>
            </a:r>
            <a:r>
              <a:rPr lang="zh-TW" altLang="zh-TW" dirty="0" smtClean="0"/>
              <a:t>組</a:t>
            </a:r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pPr>
              <a:lnSpc>
                <a:spcPts val="3800"/>
              </a:lnSpc>
            </a:pPr>
            <a:endParaRPr lang="en-US" altLang="zh-TW" dirty="0"/>
          </a:p>
          <a:p>
            <a:r>
              <a:rPr lang="zh-TW" altLang="zh-TW" dirty="0"/>
              <a:t>表</a:t>
            </a:r>
            <a:r>
              <a:rPr lang="zh-TW" altLang="zh-TW" dirty="0" smtClean="0"/>
              <a:t>成</a:t>
            </a:r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pPr>
              <a:lnSpc>
                <a:spcPts val="3800"/>
              </a:lnSpc>
            </a:pPr>
            <a:endParaRPr lang="en-US" altLang="zh-TW" dirty="0"/>
          </a:p>
          <a:p>
            <a:r>
              <a:rPr lang="zh-TW" altLang="zh-TW" dirty="0"/>
              <a:t>或</a:t>
            </a:r>
          </a:p>
          <a:p>
            <a:endParaRPr lang="zh-TW" altLang="zh-TW" dirty="0"/>
          </a:p>
          <a:p>
            <a:endParaRPr lang="zh-TW" altLang="zh-TW" dirty="0"/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4204317"/>
              </p:ext>
            </p:extLst>
          </p:nvPr>
        </p:nvGraphicFramePr>
        <p:xfrm>
          <a:off x="2627784" y="1412776"/>
          <a:ext cx="3202238" cy="1512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9" name="Equation" r:id="rId3" imgW="1828800" imgH="863280" progId="Equation.DSMT4">
                  <p:embed/>
                </p:oleObj>
              </mc:Choice>
              <mc:Fallback>
                <p:oleObj name="Equation" r:id="rId3" imgW="1828800" imgH="863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27784" y="1412776"/>
                        <a:ext cx="3202238" cy="15121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4239325"/>
              </p:ext>
            </p:extLst>
          </p:nvPr>
        </p:nvGraphicFramePr>
        <p:xfrm>
          <a:off x="2631392" y="3356992"/>
          <a:ext cx="3452776" cy="151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0" name="Equation" r:id="rId5" imgW="1942920" imgH="850680" progId="Equation.DSMT4">
                  <p:embed/>
                </p:oleObj>
              </mc:Choice>
              <mc:Fallback>
                <p:oleObj name="Equation" r:id="rId5" imgW="1942920" imgH="850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31392" y="3356992"/>
                        <a:ext cx="3452776" cy="151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0782205"/>
              </p:ext>
            </p:extLst>
          </p:nvPr>
        </p:nvGraphicFramePr>
        <p:xfrm>
          <a:off x="3954897" y="5301208"/>
          <a:ext cx="977143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1" name="Equation" r:id="rId7" imgW="482400" imgH="177480" progId="Equation.DSMT4">
                  <p:embed/>
                </p:oleObj>
              </mc:Choice>
              <mc:Fallback>
                <p:oleObj name="Equation" r:id="rId7" imgW="48240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54897" y="5301208"/>
                        <a:ext cx="977143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8146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4.4 </a:t>
            </a:r>
            <a:r>
              <a:rPr lang="zh-TW" altLang="zh-TW" dirty="0" smtClean="0"/>
              <a:t>線性</a:t>
            </a:r>
            <a:r>
              <a:rPr lang="zh-TW" altLang="zh-TW" dirty="0"/>
              <a:t>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zh-TW" dirty="0" smtClean="0"/>
              <a:t>其中 </a:t>
            </a:r>
            <a:r>
              <a:rPr lang="en-US" altLang="zh-TW" dirty="0" smtClean="0"/>
              <a:t>                                       </a:t>
            </a:r>
            <a:r>
              <a:rPr lang="zh-TW" altLang="zh-TW" dirty="0" smtClean="0"/>
              <a:t>階</a:t>
            </a:r>
            <a:r>
              <a:rPr lang="zh-TW" altLang="zh-TW" dirty="0"/>
              <a:t>係數</a:t>
            </a:r>
            <a:r>
              <a:rPr lang="zh-TW" altLang="zh-TW" dirty="0" smtClean="0"/>
              <a:t>矩陣</a:t>
            </a:r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pPr>
              <a:lnSpc>
                <a:spcPts val="800"/>
              </a:lnSpc>
            </a:pPr>
            <a:endParaRPr lang="zh-TW" altLang="zh-TW" dirty="0"/>
          </a:p>
          <a:p>
            <a:pPr marL="0" indent="0">
              <a:buNone/>
            </a:pPr>
            <a:r>
              <a:rPr lang="en-US" altLang="zh-TW" dirty="0"/>
              <a:t> </a:t>
            </a:r>
            <a:r>
              <a:rPr lang="en-US" altLang="zh-TW" dirty="0" smtClean="0"/>
              <a:t>                           </a:t>
            </a:r>
            <a:r>
              <a:rPr lang="zh-TW" altLang="zh-TW" dirty="0" smtClean="0"/>
              <a:t>階</a:t>
            </a:r>
            <a:r>
              <a:rPr lang="zh-TW" altLang="zh-TW" dirty="0"/>
              <a:t>變數矩陣，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         </a:t>
            </a:r>
            <a:r>
              <a:rPr lang="zh-TW" altLang="zh-TW" dirty="0" smtClean="0"/>
              <a:t>階</a:t>
            </a:r>
            <a:r>
              <a:rPr lang="zh-TW" altLang="zh-TW" dirty="0"/>
              <a:t>輸入</a:t>
            </a:r>
            <a:r>
              <a:rPr lang="zh-TW" altLang="zh-TW" dirty="0" smtClean="0"/>
              <a:t>矩陣</a:t>
            </a:r>
            <a:endParaRPr lang="en-US" altLang="zh-TW" dirty="0" smtClean="0"/>
          </a:p>
          <a:p>
            <a:pPr>
              <a:lnSpc>
                <a:spcPts val="4200"/>
              </a:lnSpc>
            </a:pPr>
            <a:endParaRPr lang="en-US" altLang="zh-TW" dirty="0"/>
          </a:p>
          <a:p>
            <a:r>
              <a:rPr lang="en-US" altLang="zh-TW" dirty="0" smtClean="0"/>
              <a:t>            </a:t>
            </a:r>
            <a:r>
              <a:rPr lang="en-US" altLang="zh-TW" dirty="0" err="1" smtClean="0"/>
              <a:t>解的型式有三種</a:t>
            </a:r>
            <a:r>
              <a:rPr lang="en-US" altLang="zh-TW" dirty="0" err="1"/>
              <a:t>：無解、</a:t>
            </a:r>
            <a:r>
              <a:rPr lang="en-US" altLang="zh-TW" dirty="0" err="1" smtClean="0"/>
              <a:t>唯一解及無窮多組解</a:t>
            </a:r>
            <a:r>
              <a:rPr lang="zh-TW" altLang="en-US" dirty="0" smtClean="0"/>
              <a:t>。</a:t>
            </a:r>
            <a:endParaRPr lang="zh-TW" altLang="zh-TW" dirty="0"/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8546418"/>
              </p:ext>
            </p:extLst>
          </p:nvPr>
        </p:nvGraphicFramePr>
        <p:xfrm>
          <a:off x="1944000" y="908720"/>
          <a:ext cx="2962703" cy="151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1" name="Equation" r:id="rId3" imgW="1841400" imgH="939600" progId="Equation.DSMT4">
                  <p:embed/>
                </p:oleObj>
              </mc:Choice>
              <mc:Fallback>
                <p:oleObj name="Equation" r:id="rId3" imgW="1841400" imgH="939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44000" y="908720"/>
                        <a:ext cx="2962703" cy="151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0725221"/>
              </p:ext>
            </p:extLst>
          </p:nvPr>
        </p:nvGraphicFramePr>
        <p:xfrm>
          <a:off x="1259632" y="2493064"/>
          <a:ext cx="1823294" cy="151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2" name="Equation" r:id="rId5" imgW="1041120" imgH="863280" progId="Equation.DSMT4">
                  <p:embed/>
                </p:oleObj>
              </mc:Choice>
              <mc:Fallback>
                <p:oleObj name="Equation" r:id="rId5" imgW="1041120" imgH="863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59632" y="2493064"/>
                        <a:ext cx="1823294" cy="151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7584940"/>
              </p:ext>
            </p:extLst>
          </p:nvPr>
        </p:nvGraphicFramePr>
        <p:xfrm>
          <a:off x="4978967" y="2448000"/>
          <a:ext cx="1969297" cy="158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3" name="Equation" r:id="rId7" imgW="1168200" imgH="939600" progId="Equation.DSMT4">
                  <p:embed/>
                </p:oleObj>
              </mc:Choice>
              <mc:Fallback>
                <p:oleObj name="Equation" r:id="rId7" imgW="1168200" imgH="939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978967" y="2448000"/>
                        <a:ext cx="1969297" cy="158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1932693"/>
              </p:ext>
            </p:extLst>
          </p:nvPr>
        </p:nvGraphicFramePr>
        <p:xfrm>
          <a:off x="1259632" y="4095112"/>
          <a:ext cx="903858" cy="34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4" name="Equation" r:id="rId9" imgW="469800" imgH="177480" progId="Equation.DSMT4">
                  <p:embed/>
                </p:oleObj>
              </mc:Choice>
              <mc:Fallback>
                <p:oleObj name="Equation" r:id="rId9" imgW="46980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259632" y="4095112"/>
                        <a:ext cx="903858" cy="34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058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4.4 </a:t>
            </a:r>
            <a:r>
              <a:rPr lang="zh-TW" altLang="zh-TW" dirty="0" smtClean="0"/>
              <a:t>線性</a:t>
            </a:r>
            <a:r>
              <a:rPr lang="zh-TW" altLang="zh-TW" dirty="0"/>
              <a:t>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336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58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4.4 </a:t>
            </a:r>
            <a:r>
              <a:rPr lang="zh-TW" altLang="zh-TW" dirty="0" smtClean="0"/>
              <a:t>線性</a:t>
            </a:r>
            <a:r>
              <a:rPr lang="zh-TW" altLang="zh-TW" dirty="0"/>
              <a:t>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820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58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4.4 </a:t>
            </a:r>
            <a:r>
              <a:rPr lang="zh-TW" altLang="zh-TW" dirty="0" smtClean="0"/>
              <a:t>線性</a:t>
            </a:r>
            <a:r>
              <a:rPr lang="zh-TW" altLang="zh-TW" dirty="0"/>
              <a:t>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780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58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4.4 </a:t>
            </a:r>
            <a:r>
              <a:rPr lang="zh-TW" altLang="zh-TW" dirty="0" smtClean="0"/>
              <a:t>線性</a:t>
            </a:r>
            <a:r>
              <a:rPr lang="zh-TW" altLang="zh-TW" dirty="0"/>
              <a:t>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73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58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4.4 </a:t>
            </a:r>
            <a:r>
              <a:rPr lang="zh-TW" altLang="zh-TW" dirty="0" smtClean="0"/>
              <a:t>線性</a:t>
            </a:r>
            <a:r>
              <a:rPr lang="zh-TW" altLang="zh-TW" dirty="0"/>
              <a:t>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484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58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4.4 </a:t>
            </a:r>
            <a:r>
              <a:rPr lang="zh-TW" altLang="zh-TW" dirty="0" smtClean="0"/>
              <a:t>線性</a:t>
            </a:r>
            <a:r>
              <a:rPr lang="zh-TW" altLang="zh-TW" dirty="0"/>
              <a:t>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4245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08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4.4 </a:t>
            </a:r>
            <a:r>
              <a:rPr lang="zh-TW" altLang="zh-TW" dirty="0" smtClean="0"/>
              <a:t>線性</a:t>
            </a:r>
            <a:r>
              <a:rPr lang="zh-TW" altLang="zh-TW" dirty="0"/>
              <a:t>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164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08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4.4 </a:t>
            </a:r>
            <a:r>
              <a:rPr lang="zh-TW" altLang="zh-TW" dirty="0" smtClean="0"/>
              <a:t>線性</a:t>
            </a:r>
            <a:r>
              <a:rPr lang="zh-TW" altLang="zh-TW" dirty="0"/>
              <a:t>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93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08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4.4 </a:t>
            </a:r>
            <a:r>
              <a:rPr lang="zh-TW" altLang="zh-TW" dirty="0" smtClean="0"/>
              <a:t>線性</a:t>
            </a:r>
            <a:r>
              <a:rPr lang="zh-TW" altLang="zh-TW" dirty="0"/>
              <a:t>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321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08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4.4 </a:t>
            </a:r>
            <a:r>
              <a:rPr lang="zh-TW" altLang="zh-TW" dirty="0"/>
              <a:t>線性方程組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79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774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4.4 </a:t>
            </a:r>
            <a:r>
              <a:rPr lang="zh-TW" altLang="zh-TW" dirty="0"/>
              <a:t>線性方程組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40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22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4.4 </a:t>
            </a:r>
            <a:r>
              <a:rPr lang="zh-TW" altLang="zh-TW" dirty="0"/>
              <a:t>線性方程組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98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22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4.4 </a:t>
            </a:r>
            <a:r>
              <a:rPr lang="zh-TW" altLang="zh-TW" dirty="0"/>
              <a:t>線性方程組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995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22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4.4 </a:t>
            </a:r>
            <a:r>
              <a:rPr lang="zh-TW" altLang="zh-TW" dirty="0"/>
              <a:t>線性方程組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42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854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4.4 </a:t>
            </a:r>
            <a:r>
              <a:rPr lang="zh-TW" altLang="zh-TW" dirty="0"/>
              <a:t>線性方程組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349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039714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4.4 </a:t>
            </a:r>
            <a:r>
              <a:rPr lang="zh-TW" altLang="zh-TW" dirty="0"/>
              <a:t>線性方程組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1623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854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4.4 </a:t>
            </a:r>
            <a:r>
              <a:rPr lang="zh-TW" altLang="zh-TW" dirty="0"/>
              <a:t>線性方程組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4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22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4.4 </a:t>
            </a:r>
            <a:r>
              <a:rPr lang="zh-TW" altLang="zh-TW" dirty="0"/>
              <a:t>線性方程組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786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22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4.4 </a:t>
            </a:r>
            <a:r>
              <a:rPr lang="zh-TW" altLang="zh-TW" dirty="0"/>
              <a:t>線性方程組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91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22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4.5 </a:t>
            </a:r>
            <a:r>
              <a:rPr lang="zh-TW" altLang="zh-TW" dirty="0" smtClean="0"/>
              <a:t>特徵值</a:t>
            </a:r>
            <a:r>
              <a:rPr lang="zh-TW" altLang="zh-TW" dirty="0"/>
              <a:t>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96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834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4.5 </a:t>
            </a:r>
            <a:r>
              <a:rPr lang="zh-TW" altLang="zh-TW" dirty="0" smtClean="0"/>
              <a:t>特徵值</a:t>
            </a:r>
            <a:r>
              <a:rPr lang="zh-TW" altLang="zh-TW" dirty="0"/>
              <a:t>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632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111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4.5 </a:t>
            </a:r>
            <a:r>
              <a:rPr lang="zh-TW" altLang="zh-TW" dirty="0" smtClean="0"/>
              <a:t>特徵值</a:t>
            </a:r>
            <a:r>
              <a:rPr lang="zh-TW" altLang="zh-TW" dirty="0"/>
              <a:t>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971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111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4.5 </a:t>
            </a:r>
            <a:r>
              <a:rPr lang="zh-TW" altLang="zh-TW" dirty="0" smtClean="0"/>
              <a:t>特徵值</a:t>
            </a:r>
            <a:r>
              <a:rPr lang="zh-TW" altLang="zh-TW" dirty="0"/>
              <a:t>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25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111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4.5 </a:t>
            </a:r>
            <a:r>
              <a:rPr lang="zh-TW" altLang="zh-TW" dirty="0" smtClean="0"/>
              <a:t>特徵值</a:t>
            </a:r>
            <a:r>
              <a:rPr lang="zh-TW" altLang="zh-TW" dirty="0"/>
              <a:t>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20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111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4.5 </a:t>
            </a:r>
            <a:r>
              <a:rPr lang="zh-TW" altLang="zh-TW" dirty="0" smtClean="0"/>
              <a:t>特徵值</a:t>
            </a:r>
            <a:r>
              <a:rPr lang="zh-TW" altLang="zh-TW" dirty="0"/>
              <a:t>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1642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111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4.5 </a:t>
            </a:r>
            <a:r>
              <a:rPr lang="zh-TW" altLang="zh-TW" dirty="0" smtClean="0"/>
              <a:t>特徵值</a:t>
            </a:r>
            <a:r>
              <a:rPr lang="zh-TW" altLang="zh-TW" dirty="0"/>
              <a:t>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016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111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4.5 </a:t>
            </a:r>
            <a:r>
              <a:rPr lang="zh-TW" altLang="zh-TW" dirty="0" smtClean="0"/>
              <a:t>特徵值</a:t>
            </a:r>
            <a:r>
              <a:rPr lang="zh-TW" altLang="zh-TW" dirty="0"/>
              <a:t>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240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577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4.5 </a:t>
            </a:r>
            <a:r>
              <a:rPr lang="zh-TW" altLang="zh-TW" dirty="0" smtClean="0"/>
              <a:t>特徵值</a:t>
            </a:r>
            <a:r>
              <a:rPr lang="zh-TW" altLang="zh-TW" dirty="0"/>
              <a:t>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624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577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4.5 </a:t>
            </a:r>
            <a:r>
              <a:rPr lang="zh-TW" altLang="zh-TW" dirty="0" smtClean="0"/>
              <a:t>特徵值</a:t>
            </a:r>
            <a:r>
              <a:rPr lang="zh-TW" altLang="zh-TW" dirty="0"/>
              <a:t>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370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577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4.5 </a:t>
            </a:r>
            <a:r>
              <a:rPr lang="zh-TW" altLang="zh-TW" dirty="0"/>
              <a:t>特徵值與特徵向量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010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60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4.5 </a:t>
            </a:r>
            <a:r>
              <a:rPr lang="zh-TW" altLang="zh-TW" dirty="0"/>
              <a:t>特徵值與特徵向量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61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84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4.5 </a:t>
            </a:r>
            <a:r>
              <a:rPr lang="zh-TW" altLang="zh-TW" dirty="0"/>
              <a:t>特徵值與特徵向量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303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84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4.5 </a:t>
            </a:r>
            <a:r>
              <a:rPr lang="zh-TW" altLang="zh-TW" dirty="0"/>
              <a:t>特徵值與特徵向量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430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84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4.5 </a:t>
            </a:r>
            <a:r>
              <a:rPr lang="zh-TW" altLang="zh-TW" dirty="0"/>
              <a:t>特徵值與特徵向量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379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84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4.5 </a:t>
            </a:r>
            <a:r>
              <a:rPr lang="zh-TW" altLang="zh-TW" dirty="0"/>
              <a:t>特徵值與特徵向量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977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84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4.6 </a:t>
            </a:r>
            <a:r>
              <a:rPr lang="zh-TW" altLang="zh-TW" dirty="0" smtClean="0"/>
              <a:t>相似</a:t>
            </a:r>
            <a:r>
              <a:rPr lang="zh-TW" altLang="zh-TW" dirty="0"/>
              <a:t>轉換與對角化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808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84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4.6 </a:t>
            </a:r>
            <a:r>
              <a:rPr lang="zh-TW" altLang="zh-TW" dirty="0" smtClean="0"/>
              <a:t>相似</a:t>
            </a:r>
            <a:r>
              <a:rPr lang="zh-TW" altLang="zh-TW" dirty="0"/>
              <a:t>轉換與對角化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411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47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4.6 </a:t>
            </a:r>
            <a:r>
              <a:rPr lang="zh-TW" altLang="zh-TW" dirty="0" smtClean="0"/>
              <a:t>相似</a:t>
            </a:r>
            <a:r>
              <a:rPr lang="zh-TW" altLang="zh-TW" dirty="0"/>
              <a:t>轉換與對角化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526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47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4.6 </a:t>
            </a:r>
            <a:r>
              <a:rPr lang="zh-TW" altLang="zh-TW" dirty="0" smtClean="0"/>
              <a:t>相似</a:t>
            </a:r>
            <a:r>
              <a:rPr lang="zh-TW" altLang="zh-TW" dirty="0"/>
              <a:t>轉換與對角化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105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47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4.6 </a:t>
            </a:r>
            <a:r>
              <a:rPr lang="zh-TW" altLang="zh-TW" dirty="0" smtClean="0"/>
              <a:t>相似</a:t>
            </a:r>
            <a:r>
              <a:rPr lang="zh-TW" altLang="zh-TW" dirty="0"/>
              <a:t>轉換與對角化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1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47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4.6 </a:t>
            </a:r>
            <a:r>
              <a:rPr lang="zh-TW" altLang="zh-TW" dirty="0" smtClean="0"/>
              <a:t>相似</a:t>
            </a:r>
            <a:r>
              <a:rPr lang="zh-TW" altLang="zh-TW" dirty="0"/>
              <a:t>轉換與對角化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533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47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4.6 </a:t>
            </a:r>
            <a:r>
              <a:rPr lang="zh-TW" altLang="zh-TW" dirty="0" smtClean="0"/>
              <a:t>相似</a:t>
            </a:r>
            <a:r>
              <a:rPr lang="zh-TW" altLang="zh-TW" dirty="0"/>
              <a:t>轉換與對角化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075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47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4.6 </a:t>
            </a:r>
            <a:r>
              <a:rPr lang="zh-TW" altLang="zh-TW" dirty="0" smtClean="0"/>
              <a:t>相似</a:t>
            </a:r>
            <a:r>
              <a:rPr lang="zh-TW" altLang="zh-TW" dirty="0"/>
              <a:t>轉換與對角化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05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47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4.6 </a:t>
            </a:r>
            <a:r>
              <a:rPr lang="zh-TW" altLang="zh-TW" dirty="0" smtClean="0"/>
              <a:t>相似</a:t>
            </a:r>
            <a:r>
              <a:rPr lang="zh-TW" altLang="zh-TW" dirty="0"/>
              <a:t>轉換與對角化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698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47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628" y="2132856"/>
            <a:ext cx="4349155" cy="289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79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415</Words>
  <Application>Microsoft Office PowerPoint</Application>
  <PresentationFormat>如螢幕大小 (4:3)</PresentationFormat>
  <Paragraphs>121</Paragraphs>
  <Slides>97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97</vt:i4>
      </vt:variant>
    </vt:vector>
  </HeadingPairs>
  <TitlesOfParts>
    <vt:vector size="99" baseType="lpstr">
      <vt:lpstr>Office 佈景主題</vt:lpstr>
      <vt:lpstr>Equation</vt:lpstr>
      <vt:lpstr>Chapter 4</vt:lpstr>
      <vt:lpstr>大 綱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4.1 矩陣的基本運算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4.2 行列式</vt:lpstr>
      <vt:lpstr>4.3 反矩陣</vt:lpstr>
      <vt:lpstr>4.3 反矩陣</vt:lpstr>
      <vt:lpstr>4.3 反矩陣</vt:lpstr>
      <vt:lpstr>4.3 反矩陣</vt:lpstr>
      <vt:lpstr>4.3 反矩陣</vt:lpstr>
      <vt:lpstr>4.3 反矩陣</vt:lpstr>
      <vt:lpstr>4.3 反矩陣</vt:lpstr>
      <vt:lpstr>4.3 反矩陣</vt:lpstr>
      <vt:lpstr>4.3 反矩陣</vt:lpstr>
      <vt:lpstr>4.3 反矩陣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4.4 線性方程組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4.5 特徵值與特徵向量</vt:lpstr>
      <vt:lpstr>4.6 相似轉換與對角化</vt:lpstr>
      <vt:lpstr>4.6 相似轉換與對角化</vt:lpstr>
      <vt:lpstr>4.6 相似轉換與對角化</vt:lpstr>
      <vt:lpstr>4.6 相似轉換與對角化</vt:lpstr>
      <vt:lpstr>4.6 相似轉換與對角化</vt:lpstr>
      <vt:lpstr>4.6 相似轉換與對角化</vt:lpstr>
      <vt:lpstr>4.6 相似轉換與對角化</vt:lpstr>
      <vt:lpstr>4.6 相似轉換與對角化</vt:lpstr>
      <vt:lpstr>4.6 相似轉換與對角化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</dc:title>
  <dc:creator>winx</dc:creator>
  <cp:lastModifiedBy>Owner</cp:lastModifiedBy>
  <cp:revision>59</cp:revision>
  <dcterms:created xsi:type="dcterms:W3CDTF">2017-08-29T02:12:46Z</dcterms:created>
  <dcterms:modified xsi:type="dcterms:W3CDTF">2017-08-31T01:34:12Z</dcterms:modified>
</cp:coreProperties>
</file>