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2" r:id="rId11"/>
    <p:sldId id="271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332" r:id="rId72"/>
    <p:sldId id="333" r:id="rId73"/>
    <p:sldId id="334" r:id="rId74"/>
    <p:sldId id="335" r:id="rId75"/>
    <p:sldId id="336" r:id="rId76"/>
    <p:sldId id="337" r:id="rId77"/>
    <p:sldId id="338" r:id="rId78"/>
    <p:sldId id="339" r:id="rId79"/>
    <p:sldId id="340" r:id="rId80"/>
    <p:sldId id="341" r:id="rId81"/>
    <p:sldId id="342" r:id="rId82"/>
    <p:sldId id="343" r:id="rId83"/>
    <p:sldId id="344" r:id="rId84"/>
    <p:sldId id="345" r:id="rId85"/>
    <p:sldId id="259" r:id="rId8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1661"/>
        <p:guide pos="79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10" Type="http://schemas.openxmlformats.org/officeDocument/2006/relationships/image" Target="../media/image57.wmf"/><Relationship Id="rId4" Type="http://schemas.openxmlformats.org/officeDocument/2006/relationships/image" Target="../media/image51.wmf"/><Relationship Id="rId9" Type="http://schemas.openxmlformats.org/officeDocument/2006/relationships/image" Target="../media/image5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2" Type="http://schemas.openxmlformats.org/officeDocument/2006/relationships/image" Target="../media/image94.wmf"/><Relationship Id="rId1" Type="http://schemas.openxmlformats.org/officeDocument/2006/relationships/image" Target="../media/image93.wmf"/><Relationship Id="rId4" Type="http://schemas.openxmlformats.org/officeDocument/2006/relationships/image" Target="../media/image9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22CFC-037D-4B99-B603-5AA155D6672F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BD8F4-FB32-4DB5-AFFE-9E7B92C57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399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BD8F4-FB32-4DB5-AFFE-9E7B92C577A5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9989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07"/>
          <a:stretch/>
        </p:blipFill>
        <p:spPr bwMode="auto">
          <a:xfrm>
            <a:off x="0" y="-1949"/>
            <a:ext cx="9163285" cy="267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5"/>
          <a:stretch/>
        </p:blipFill>
        <p:spPr bwMode="auto">
          <a:xfrm>
            <a:off x="5580112" y="1772816"/>
            <a:ext cx="2978093" cy="392366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92888" cy="64807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908720"/>
            <a:ext cx="7992888" cy="554461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" y="0"/>
            <a:ext cx="46330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529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8352928" cy="5516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1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288000" indent="-288000" algn="l" defTabSz="914400" rtl="0" eaLnBrk="1" latinLnBrk="0" hangingPunct="1">
        <a:lnSpc>
          <a:spcPts val="3200"/>
        </a:lnSpc>
        <a:spcBef>
          <a:spcPts val="5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648000" indent="-285750" algn="l" defTabSz="914400" rtl="0" eaLnBrk="1" latinLnBrk="0" hangingPunct="1">
        <a:lnSpc>
          <a:spcPts val="3200"/>
        </a:lnSpc>
        <a:spcBef>
          <a:spcPts val="500"/>
        </a:spcBef>
        <a:buClr>
          <a:srgbClr val="7030A0"/>
        </a:buClr>
        <a:buFont typeface="Arial" pitchFamily="34" charset="0"/>
        <a:buChar char="–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27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24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6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23.wmf"/><Relationship Id="rId19" Type="http://schemas.openxmlformats.org/officeDocument/2006/relationships/image" Target="../media/image28.png"/><Relationship Id="rId4" Type="http://schemas.openxmlformats.org/officeDocument/2006/relationships/image" Target="../media/image20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25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46.wmf"/><Relationship Id="rId3" Type="http://schemas.openxmlformats.org/officeDocument/2006/relationships/image" Target="../media/image18.gif"/><Relationship Id="rId7" Type="http://schemas.openxmlformats.org/officeDocument/2006/relationships/image" Target="../media/image43.wmf"/><Relationship Id="rId12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45.wmf"/><Relationship Id="rId5" Type="http://schemas.openxmlformats.org/officeDocument/2006/relationships/image" Target="../media/image42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44.w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52.wmf"/><Relationship Id="rId18" Type="http://schemas.openxmlformats.org/officeDocument/2006/relationships/oleObject" Target="../embeddings/oleObject21.bin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56.wmf"/><Relationship Id="rId7" Type="http://schemas.openxmlformats.org/officeDocument/2006/relationships/image" Target="../media/image49.wmf"/><Relationship Id="rId12" Type="http://schemas.openxmlformats.org/officeDocument/2006/relationships/oleObject" Target="../embeddings/oleObject18.bin"/><Relationship Id="rId17" Type="http://schemas.openxmlformats.org/officeDocument/2006/relationships/image" Target="../media/image54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0.bin"/><Relationship Id="rId20" Type="http://schemas.openxmlformats.org/officeDocument/2006/relationships/oleObject" Target="../embeddings/oleObject22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5" Type="http://schemas.openxmlformats.org/officeDocument/2006/relationships/image" Target="../media/image53.wmf"/><Relationship Id="rId23" Type="http://schemas.openxmlformats.org/officeDocument/2006/relationships/image" Target="../media/image57.wmf"/><Relationship Id="rId10" Type="http://schemas.openxmlformats.org/officeDocument/2006/relationships/oleObject" Target="../embeddings/oleObject17.bin"/><Relationship Id="rId19" Type="http://schemas.openxmlformats.org/officeDocument/2006/relationships/image" Target="../media/image55.wmf"/><Relationship Id="rId4" Type="http://schemas.openxmlformats.org/officeDocument/2006/relationships/oleObject" Target="../embeddings/oleObject14.bin"/><Relationship Id="rId9" Type="http://schemas.openxmlformats.org/officeDocument/2006/relationships/image" Target="../media/image50.wmf"/><Relationship Id="rId14" Type="http://schemas.openxmlformats.org/officeDocument/2006/relationships/oleObject" Target="../embeddings/oleObject19.bin"/><Relationship Id="rId22" Type="http://schemas.openxmlformats.org/officeDocument/2006/relationships/oleObject" Target="../embeddings/oleObject23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w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4.wmf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96.wmf"/><Relationship Id="rId4" Type="http://schemas.openxmlformats.org/officeDocument/2006/relationships/image" Target="../media/image93.wmf"/><Relationship Id="rId9" Type="http://schemas.openxmlformats.org/officeDocument/2006/relationships/oleObject" Target="../embeddings/oleObject27.bin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8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97.wmf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2852936"/>
            <a:ext cx="4392488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4293096"/>
            <a:ext cx="5328592" cy="1872208"/>
          </a:xfrm>
        </p:spPr>
        <p:txBody>
          <a:bodyPr>
            <a:noAutofit/>
          </a:bodyPr>
          <a:lstStyle/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向量分析基礎與</a:t>
            </a:r>
            <a:endParaRPr lang="en-US" altLang="zh-TW" sz="48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微分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大 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/>
              <a:t>6.1	</a:t>
            </a:r>
            <a:r>
              <a:rPr lang="zh-TW" altLang="zh-TW" b="1" dirty="0"/>
              <a:t>純量與向量</a:t>
            </a:r>
          </a:p>
          <a:p>
            <a:r>
              <a:rPr lang="en-US" altLang="zh-TW" b="1" dirty="0"/>
              <a:t>6.2	</a:t>
            </a:r>
            <a:r>
              <a:rPr lang="zh-TW" altLang="zh-TW" b="1" dirty="0"/>
              <a:t>向量運算</a:t>
            </a:r>
          </a:p>
          <a:p>
            <a:r>
              <a:rPr lang="en-US" altLang="zh-TW" b="1" dirty="0"/>
              <a:t>6.3	</a:t>
            </a:r>
            <a:r>
              <a:rPr lang="zh-TW" altLang="zh-TW" b="1" dirty="0"/>
              <a:t>純量場與向量場</a:t>
            </a:r>
          </a:p>
          <a:p>
            <a:r>
              <a:rPr lang="en-US" altLang="zh-TW" b="1" dirty="0"/>
              <a:t>6.4	</a:t>
            </a:r>
            <a:r>
              <a:rPr lang="zh-TW" altLang="zh-TW" b="1" dirty="0"/>
              <a:t>向量函數與微分</a:t>
            </a:r>
          </a:p>
          <a:p>
            <a:r>
              <a:rPr lang="en-US" altLang="zh-TW" b="1" dirty="0"/>
              <a:t>6.5	</a:t>
            </a:r>
            <a:r>
              <a:rPr lang="zh-TW" altLang="zh-TW" b="1" dirty="0"/>
              <a:t>梯度、散度與旋度</a:t>
            </a:r>
          </a:p>
          <a:p>
            <a:r>
              <a:rPr lang="en-US" altLang="zh-TW" b="1" dirty="0"/>
              <a:t>6.6	</a:t>
            </a:r>
            <a:r>
              <a:rPr lang="zh-TW" altLang="zh-TW" b="1" dirty="0"/>
              <a:t>拉普拉斯方程式</a:t>
            </a:r>
          </a:p>
        </p:txBody>
      </p:sp>
    </p:spTree>
    <p:extLst>
      <p:ext uri="{BB962C8B-B14F-4D97-AF65-F5344CB8AC3E}">
        <p14:creationId xmlns:p14="http://schemas.microsoft.com/office/powerpoint/2010/main" val="353337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6.1 </a:t>
            </a:r>
            <a:r>
              <a:rPr lang="zh-TW" altLang="zh-TW" dirty="0" smtClean="0"/>
              <a:t>純量</a:t>
            </a:r>
            <a:r>
              <a:rPr lang="zh-TW" altLang="zh-TW" dirty="0"/>
              <a:t>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117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71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zh-TW" dirty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常用的純量與向量。</a:t>
            </a:r>
            <a:endParaRPr lang="zh-TW" altLang="en-US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00000" cy="194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920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zh-TW" dirty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392" y="2189214"/>
            <a:ext cx="6480000" cy="3111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59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zh-TW" dirty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118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99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zh-TW" dirty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06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99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zh-TW" dirty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12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99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6.1 </a:t>
            </a:r>
            <a:r>
              <a:rPr lang="zh-TW" altLang="zh-TW" dirty="0" smtClean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568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99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zh-TW" dirty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75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12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zh-TW" dirty="0"/>
              <a:t>純量與向量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3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51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0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670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四種向量的乘法運算：</a:t>
            </a:r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向量與純量的乘積。</a:t>
            </a:r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向量與向量的點積，又稱純量積或內積。</a:t>
            </a:r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向量與向量的叉積，又稱向量積或外積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三個向量的連乘積。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6143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17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43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55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43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點　積</a:t>
            </a:r>
          </a:p>
          <a:p>
            <a:r>
              <a:rPr lang="zh-TW" altLang="zh-TW" dirty="0"/>
              <a:t>向量與向量的點積</a:t>
            </a:r>
            <a:r>
              <a:rPr lang="en-US" altLang="zh-TW" dirty="0"/>
              <a:t> (Dot Product) </a:t>
            </a:r>
            <a:r>
              <a:rPr lang="zh-TW" altLang="zh-TW" dirty="0"/>
              <a:t>又稱為純量積</a:t>
            </a:r>
            <a:r>
              <a:rPr lang="en-US" altLang="zh-TW" dirty="0"/>
              <a:t> (Scalar Product) </a:t>
            </a:r>
            <a:r>
              <a:rPr lang="zh-TW" altLang="zh-TW" dirty="0"/>
              <a:t>或內積</a:t>
            </a:r>
            <a:r>
              <a:rPr lang="en-US" altLang="zh-TW" dirty="0"/>
              <a:t> (Inner Product)</a:t>
            </a:r>
            <a:r>
              <a:rPr lang="zh-TW" altLang="zh-TW" dirty="0"/>
              <a:t>，其定義為：</a:t>
            </a:r>
            <a:endParaRPr lang="zh-TW" altLang="en-US" dirty="0"/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2348880"/>
            <a:ext cx="7272000" cy="2004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43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在圖</a:t>
            </a:r>
            <a:r>
              <a:rPr lang="en-US" altLang="zh-TW" dirty="0"/>
              <a:t>6.6</a:t>
            </a:r>
            <a:r>
              <a:rPr lang="zh-TW" altLang="zh-TW" dirty="0"/>
              <a:t>中，</a:t>
            </a:r>
            <a:r>
              <a:rPr lang="en-US" altLang="zh-TW" dirty="0"/>
              <a:t> </a:t>
            </a:r>
            <a:r>
              <a:rPr lang="en-US" altLang="zh-TW" dirty="0" smtClean="0"/>
              <a:t>   </a:t>
            </a:r>
            <a:r>
              <a:rPr lang="zh-TW" altLang="zh-TW" dirty="0" smtClean="0"/>
              <a:t>為</a:t>
            </a:r>
            <a:r>
              <a:rPr lang="zh-TW" altLang="zh-TW" dirty="0"/>
              <a:t>向量</a:t>
            </a:r>
            <a:r>
              <a:rPr lang="en-US" altLang="zh-TW" dirty="0"/>
              <a:t> </a:t>
            </a:r>
            <a:r>
              <a:rPr lang="en-US" altLang="zh-TW" dirty="0" smtClean="0"/>
              <a:t>   </a:t>
            </a:r>
            <a:r>
              <a:rPr lang="zh-TW" altLang="zh-TW" dirty="0" smtClean="0"/>
              <a:t>與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的</a:t>
            </a:r>
            <a:r>
              <a:rPr lang="zh-TW" altLang="zh-TW" dirty="0"/>
              <a:t>夾角，</a:t>
            </a:r>
            <a:r>
              <a:rPr lang="en-US" altLang="zh-TW" dirty="0"/>
              <a:t> </a:t>
            </a:r>
            <a:r>
              <a:rPr lang="en-US" altLang="zh-TW" dirty="0" smtClean="0"/>
              <a:t>           </a:t>
            </a:r>
            <a:r>
              <a:rPr lang="zh-TW" altLang="zh-TW" dirty="0" smtClean="0"/>
              <a:t>為向量</a:t>
            </a:r>
            <a:r>
              <a:rPr lang="en-US" altLang="zh-TW" dirty="0" smtClean="0"/>
              <a:t>   </a:t>
            </a:r>
            <a:r>
              <a:rPr lang="zh-TW" altLang="zh-TW" dirty="0" smtClean="0"/>
              <a:t>在</a:t>
            </a:r>
            <a:r>
              <a:rPr lang="en-US" altLang="zh-TW" dirty="0" smtClean="0"/>
              <a:t> </a:t>
            </a:r>
            <a:r>
              <a:rPr lang="zh-TW" altLang="zh-TW" dirty="0"/>
              <a:t>向量方向上之投影，亦可</a:t>
            </a:r>
            <a:r>
              <a:rPr lang="zh-TW" altLang="zh-TW" dirty="0" smtClean="0"/>
              <a:t>視為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在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向量</a:t>
            </a:r>
            <a:r>
              <a:rPr lang="zh-TW" altLang="zh-TW" dirty="0"/>
              <a:t>方向上之分量。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3209773"/>
              </p:ext>
            </p:extLst>
          </p:nvPr>
        </p:nvGraphicFramePr>
        <p:xfrm>
          <a:off x="2898000" y="980728"/>
          <a:ext cx="276923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34" name="Equation" r:id="rId3" imgW="126720" imgH="164880" progId="Equation.DSMT4">
                  <p:embed/>
                </p:oleObj>
              </mc:Choice>
              <mc:Fallback>
                <p:oleObj name="Equation" r:id="rId3" imgW="12672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98000" y="980728"/>
                        <a:ext cx="276923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5184010"/>
              </p:ext>
            </p:extLst>
          </p:nvPr>
        </p:nvGraphicFramePr>
        <p:xfrm>
          <a:off x="4139952" y="1052736"/>
          <a:ext cx="245455" cy="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35" name="Equation" r:id="rId5" imgW="126720" imgH="139680" progId="Equation.DSMT4">
                  <p:embed/>
                </p:oleObj>
              </mc:Choice>
              <mc:Fallback>
                <p:oleObj name="Equation" r:id="rId5" imgW="12672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39952" y="1052736"/>
                        <a:ext cx="245455" cy="27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7532861"/>
              </p:ext>
            </p:extLst>
          </p:nvPr>
        </p:nvGraphicFramePr>
        <p:xfrm>
          <a:off x="4734000" y="1052736"/>
          <a:ext cx="245455" cy="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36" name="Equation" r:id="rId7" imgW="126720" imgH="139680" progId="Equation.DSMT4">
                  <p:embed/>
                </p:oleObj>
              </mc:Choice>
              <mc:Fallback>
                <p:oleObj name="Equation" r:id="rId7" imgW="12672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34000" y="1052736"/>
                        <a:ext cx="245455" cy="27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0262042"/>
              </p:ext>
            </p:extLst>
          </p:nvPr>
        </p:nvGraphicFramePr>
        <p:xfrm>
          <a:off x="6248538" y="980728"/>
          <a:ext cx="91575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37" name="Equation" r:id="rId9" imgW="469800" imgH="203040" progId="Equation.DSMT4">
                  <p:embed/>
                </p:oleObj>
              </mc:Choice>
              <mc:Fallback>
                <p:oleObj name="Equation" r:id="rId9" imgW="4698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48538" y="980728"/>
                        <a:ext cx="91575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5848232"/>
              </p:ext>
            </p:extLst>
          </p:nvPr>
        </p:nvGraphicFramePr>
        <p:xfrm>
          <a:off x="8042262" y="1052736"/>
          <a:ext cx="274154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38" name="Equation" r:id="rId11" imgW="139680" imgH="164880" progId="Equation.DSMT4">
                  <p:embed/>
                </p:oleObj>
              </mc:Choice>
              <mc:Fallback>
                <p:oleObj name="Equation" r:id="rId11" imgW="1396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042262" y="1052736"/>
                        <a:ext cx="274154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871647"/>
              </p:ext>
            </p:extLst>
          </p:nvPr>
        </p:nvGraphicFramePr>
        <p:xfrm>
          <a:off x="8604448" y="1052736"/>
          <a:ext cx="258923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39" name="Equation" r:id="rId13" imgW="139680" imgH="164880" progId="Equation.DSMT4">
                  <p:embed/>
                </p:oleObj>
              </mc:Choice>
              <mc:Fallback>
                <p:oleObj name="Equation" r:id="rId13" imgW="1396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604448" y="1052736"/>
                        <a:ext cx="258923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物件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58212"/>
              </p:ext>
            </p:extLst>
          </p:nvPr>
        </p:nvGraphicFramePr>
        <p:xfrm>
          <a:off x="5241600" y="1454400"/>
          <a:ext cx="306000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40" name="Equation" r:id="rId15" imgW="126720" imgH="126720" progId="Equation.DSMT4">
                  <p:embed/>
                </p:oleObj>
              </mc:Choice>
              <mc:Fallback>
                <p:oleObj name="Equation" r:id="rId15" imgW="1267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241600" y="1454400"/>
                        <a:ext cx="306000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物件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923866"/>
              </p:ext>
            </p:extLst>
          </p:nvPr>
        </p:nvGraphicFramePr>
        <p:xfrm>
          <a:off x="5894358" y="1454400"/>
          <a:ext cx="261818" cy="28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41" name="Equation" r:id="rId17" imgW="126720" imgH="139680" progId="Equation.DSMT4">
                  <p:embed/>
                </p:oleObj>
              </mc:Choice>
              <mc:Fallback>
                <p:oleObj name="Equation" r:id="rId17" imgW="12672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894358" y="1454400"/>
                        <a:ext cx="261818" cy="28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7593" name="Picture 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11253"/>
            <a:ext cx="2880320" cy="2989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43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295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43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1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2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655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2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9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2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5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2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叉　</a:t>
            </a:r>
            <a:r>
              <a:rPr lang="zh-TW" altLang="zh-TW" b="1" dirty="0" smtClean="0">
                <a:solidFill>
                  <a:srgbClr val="0000FF"/>
                </a:solidFill>
              </a:rPr>
              <a:t>積</a:t>
            </a:r>
            <a:endParaRPr lang="en-US" altLang="zh-TW" b="1" dirty="0" smtClean="0">
              <a:solidFill>
                <a:srgbClr val="0000FF"/>
              </a:solidFill>
            </a:endParaRPr>
          </a:p>
          <a:p>
            <a:r>
              <a:rPr lang="zh-TW" altLang="zh-TW" dirty="0"/>
              <a:t>向量與向量的叉積</a:t>
            </a:r>
            <a:r>
              <a:rPr lang="en-US" altLang="zh-TW" dirty="0"/>
              <a:t> (Cross Product) </a:t>
            </a:r>
            <a:r>
              <a:rPr lang="zh-TW" altLang="zh-TW" dirty="0"/>
              <a:t>又稱為向量積</a:t>
            </a:r>
            <a:r>
              <a:rPr lang="en-US" altLang="zh-TW" dirty="0"/>
              <a:t> (Vector Product) </a:t>
            </a:r>
            <a:r>
              <a:rPr lang="zh-TW" altLang="zh-TW" dirty="0"/>
              <a:t>或外積</a:t>
            </a:r>
            <a:r>
              <a:rPr lang="en-US" altLang="zh-TW" dirty="0"/>
              <a:t> (Outer Product)</a:t>
            </a:r>
            <a:r>
              <a:rPr lang="zh-TW" altLang="zh-TW" dirty="0"/>
              <a:t>，其定義為：</a:t>
            </a:r>
            <a:endParaRPr lang="zh-TW" altLang="en-US" dirty="0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2420888"/>
            <a:ext cx="7272000" cy="251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2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127" y="2204863"/>
            <a:ext cx="7026297" cy="266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2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40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374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511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374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379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374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548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374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52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374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746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55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3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三重積</a:t>
            </a:r>
          </a:p>
          <a:p>
            <a:r>
              <a:rPr lang="zh-TW" altLang="zh-TW" dirty="0"/>
              <a:t>三種具有三個向量</a:t>
            </a:r>
            <a:r>
              <a:rPr lang="en-US" altLang="zh-TW" dirty="0"/>
              <a:t> </a:t>
            </a:r>
            <a:r>
              <a:rPr lang="en-US" altLang="zh-TW" dirty="0" smtClean="0"/>
              <a:t>              </a:t>
            </a:r>
            <a:r>
              <a:rPr lang="zh-TW" altLang="zh-TW" dirty="0" smtClean="0"/>
              <a:t>的</a:t>
            </a:r>
            <a:r>
              <a:rPr lang="zh-TW" altLang="zh-TW" dirty="0"/>
              <a:t>連乘積，即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  </a:t>
            </a:r>
            <a:r>
              <a:rPr lang="zh-TW" altLang="zh-TW" dirty="0" smtClean="0"/>
              <a:t>及</a:t>
            </a:r>
            <a:r>
              <a:rPr lang="en-US" altLang="zh-TW" dirty="0" smtClean="0"/>
              <a:t>                </a:t>
            </a:r>
            <a:r>
              <a:rPr lang="zh-TW" altLang="zh-TW" dirty="0" smtClean="0"/>
              <a:t>，其中</a:t>
            </a:r>
            <a:r>
              <a:rPr lang="en-US" altLang="zh-TW" dirty="0" smtClean="0"/>
              <a:t>               </a:t>
            </a:r>
            <a:r>
              <a:rPr lang="zh-TW" altLang="zh-TW" dirty="0" smtClean="0"/>
              <a:t>稱為</a:t>
            </a:r>
            <a:r>
              <a:rPr lang="zh-TW" altLang="zh-TW" dirty="0"/>
              <a:t>純量三重積</a:t>
            </a:r>
            <a:r>
              <a:rPr lang="en-US" altLang="zh-TW" dirty="0"/>
              <a:t> (Scalar Triple Product)</a:t>
            </a:r>
            <a:r>
              <a:rPr lang="zh-TW" altLang="zh-TW" dirty="0"/>
              <a:t>，</a:t>
            </a:r>
            <a:r>
              <a:rPr lang="zh-TW" altLang="zh-TW" dirty="0" smtClean="0"/>
              <a:t>而</a:t>
            </a:r>
            <a:r>
              <a:rPr lang="en-US" altLang="zh-TW" dirty="0" smtClean="0"/>
              <a:t>                 </a:t>
            </a:r>
            <a:r>
              <a:rPr lang="zh-TW" altLang="zh-TW" dirty="0"/>
              <a:t>稱為向量三重積</a:t>
            </a:r>
            <a:r>
              <a:rPr lang="en-US" altLang="zh-TW" dirty="0"/>
              <a:t> (Vector Triple Product)</a:t>
            </a:r>
            <a:r>
              <a:rPr lang="zh-TW" altLang="zh-TW" dirty="0"/>
              <a:t>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2804250"/>
              </p:ext>
            </p:extLst>
          </p:nvPr>
        </p:nvGraphicFramePr>
        <p:xfrm>
          <a:off x="3779912" y="1540800"/>
          <a:ext cx="1107000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5" name="Equation" r:id="rId4" imgW="520560" imgH="152280" progId="Equation.DSMT4">
                  <p:embed/>
                </p:oleObj>
              </mc:Choice>
              <mc:Fallback>
                <p:oleObj name="Equation" r:id="rId4" imgW="52056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79912" y="1540800"/>
                        <a:ext cx="1107000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3103783"/>
              </p:ext>
            </p:extLst>
          </p:nvPr>
        </p:nvGraphicFramePr>
        <p:xfrm>
          <a:off x="6732240" y="1484824"/>
          <a:ext cx="2112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6" name="Equation" r:id="rId6" imgW="1117440" imgH="190440" progId="Equation.DSMT4">
                  <p:embed/>
                </p:oleObj>
              </mc:Choice>
              <mc:Fallback>
                <p:oleObj name="Equation" r:id="rId6" imgW="11174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32240" y="1484824"/>
                        <a:ext cx="2112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425179"/>
              </p:ext>
            </p:extLst>
          </p:nvPr>
        </p:nvGraphicFramePr>
        <p:xfrm>
          <a:off x="1609200" y="1879200"/>
          <a:ext cx="1224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7" name="Equation" r:id="rId8" imgW="647640" imgH="190440" progId="Equation.DSMT4">
                  <p:embed/>
                </p:oleObj>
              </mc:Choice>
              <mc:Fallback>
                <p:oleObj name="Equation" r:id="rId8" imgW="6476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09200" y="1879200"/>
                        <a:ext cx="1224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645411"/>
              </p:ext>
            </p:extLst>
          </p:nvPr>
        </p:nvGraphicFramePr>
        <p:xfrm>
          <a:off x="3726000" y="1879200"/>
          <a:ext cx="1176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8" name="Equation" r:id="rId10" imgW="622080" imgH="190440" progId="Equation.DSMT4">
                  <p:embed/>
                </p:oleObj>
              </mc:Choice>
              <mc:Fallback>
                <p:oleObj name="Equation" r:id="rId10" imgW="62208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726000" y="1879200"/>
                        <a:ext cx="1176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945753"/>
              </p:ext>
            </p:extLst>
          </p:nvPr>
        </p:nvGraphicFramePr>
        <p:xfrm>
          <a:off x="2987960" y="2276872"/>
          <a:ext cx="1224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9" name="Equation" r:id="rId12" imgW="647640" imgH="190440" progId="Equation.DSMT4">
                  <p:embed/>
                </p:oleObj>
              </mc:Choice>
              <mc:Fallback>
                <p:oleObj name="Equation" r:id="rId12" imgW="6476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987960" y="2276872"/>
                        <a:ext cx="1224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4355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91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209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值得一提的是，上述之純量三重</a:t>
            </a:r>
            <a:r>
              <a:rPr lang="zh-TW" altLang="zh-TW" dirty="0" smtClean="0"/>
              <a:t>積</a:t>
            </a:r>
            <a:r>
              <a:rPr lang="en-US" altLang="zh-TW" dirty="0" smtClean="0"/>
              <a:t>                </a:t>
            </a:r>
            <a:r>
              <a:rPr lang="zh-TW" altLang="zh-TW" dirty="0"/>
              <a:t>的結果為一純量，其絕對值等於以</a:t>
            </a:r>
            <a:r>
              <a:rPr lang="en-US" altLang="zh-TW" dirty="0"/>
              <a:t> </a:t>
            </a:r>
            <a:r>
              <a:rPr lang="en-US" altLang="zh-TW" dirty="0" smtClean="0"/>
              <a:t>             </a:t>
            </a:r>
            <a:r>
              <a:rPr lang="zh-TW" altLang="zh-TW" dirty="0" smtClean="0"/>
              <a:t>為</a:t>
            </a:r>
            <a:r>
              <a:rPr lang="zh-TW" altLang="zh-TW" dirty="0"/>
              <a:t>邊的平行六面體的體積。於圖</a:t>
            </a:r>
            <a:r>
              <a:rPr lang="en-US" altLang="zh-TW" dirty="0"/>
              <a:t>6.9</a:t>
            </a:r>
            <a:r>
              <a:rPr lang="zh-TW" altLang="zh-TW" dirty="0"/>
              <a:t>中</a:t>
            </a:r>
            <a:r>
              <a:rPr lang="en-US" altLang="zh-TW" dirty="0"/>
              <a:t> </a:t>
            </a:r>
            <a:r>
              <a:rPr lang="en-US" altLang="zh-TW" dirty="0" smtClean="0"/>
              <a:t>              </a:t>
            </a:r>
            <a:r>
              <a:rPr lang="zh-TW" altLang="zh-TW" dirty="0" smtClean="0"/>
              <a:t>為</a:t>
            </a:r>
            <a:r>
              <a:rPr lang="zh-TW" altLang="zh-TW" dirty="0"/>
              <a:t>一垂直於由</a:t>
            </a:r>
            <a:r>
              <a:rPr lang="en-US" altLang="zh-TW" dirty="0"/>
              <a:t> 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與</a:t>
            </a:r>
            <a:r>
              <a:rPr lang="en-US" altLang="zh-TW" dirty="0" smtClean="0"/>
              <a:t>     </a:t>
            </a:r>
            <a:r>
              <a:rPr lang="zh-TW" altLang="zh-TW" dirty="0"/>
              <a:t>所形成之平面的向量，且其長度等於</a:t>
            </a:r>
            <a:r>
              <a:rPr lang="zh-TW" altLang="zh-TW" dirty="0" smtClean="0"/>
              <a:t>由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與</a:t>
            </a:r>
            <a:r>
              <a:rPr lang="en-US" altLang="zh-TW" dirty="0" smtClean="0"/>
              <a:t>      </a:t>
            </a:r>
            <a:r>
              <a:rPr lang="zh-TW" altLang="zh-TW" dirty="0" smtClean="0"/>
              <a:t>所</a:t>
            </a:r>
            <a:r>
              <a:rPr lang="zh-TW" altLang="zh-TW" dirty="0"/>
              <a:t>形成之平行四邊形的面積，而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pPr>
              <a:lnSpc>
                <a:spcPts val="1000"/>
              </a:lnSpc>
            </a:pPr>
            <a:endParaRPr lang="en-US" altLang="zh-TW" dirty="0"/>
          </a:p>
          <a:p>
            <a:r>
              <a:rPr lang="zh-TW" altLang="zh-TW" dirty="0"/>
              <a:t>很明顯的，若</a:t>
            </a:r>
            <a:r>
              <a:rPr lang="en-US" altLang="zh-TW" dirty="0"/>
              <a:t> </a:t>
            </a:r>
            <a:r>
              <a:rPr lang="en-US" altLang="zh-TW" dirty="0" smtClean="0"/>
              <a:t>             </a:t>
            </a:r>
            <a:r>
              <a:rPr lang="zh-TW" altLang="zh-TW" dirty="0" smtClean="0"/>
              <a:t>為</a:t>
            </a:r>
            <a:r>
              <a:rPr lang="zh-TW" altLang="zh-TW" dirty="0"/>
              <a:t>位於同一平面之三個向量，則由此三個向量所形成之平行六面體體積為</a:t>
            </a:r>
            <a:r>
              <a:rPr lang="en-US" altLang="zh-TW" dirty="0"/>
              <a:t>0</a:t>
            </a:r>
            <a:r>
              <a:rPr lang="zh-TW" altLang="zh-TW" dirty="0"/>
              <a:t>，即</a:t>
            </a:r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6112514"/>
              </p:ext>
            </p:extLst>
          </p:nvPr>
        </p:nvGraphicFramePr>
        <p:xfrm>
          <a:off x="5922000" y="1008000"/>
          <a:ext cx="1152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44" name="Equation" r:id="rId4" imgW="609480" imgH="190440" progId="Equation.DSMT4">
                  <p:embed/>
                </p:oleObj>
              </mc:Choice>
              <mc:Fallback>
                <p:oleObj name="Equation" r:id="rId4" imgW="60948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22000" y="1008000"/>
                        <a:ext cx="1152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3792307"/>
              </p:ext>
            </p:extLst>
          </p:nvPr>
        </p:nvGraphicFramePr>
        <p:xfrm>
          <a:off x="4370400" y="1458000"/>
          <a:ext cx="1053000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45" name="Equation" r:id="rId6" imgW="495000" imgH="152280" progId="Equation.DSMT4">
                  <p:embed/>
                </p:oleObj>
              </mc:Choice>
              <mc:Fallback>
                <p:oleObj name="Equation" r:id="rId6" imgW="49500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70400" y="1458000"/>
                        <a:ext cx="1053000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0181925"/>
              </p:ext>
            </p:extLst>
          </p:nvPr>
        </p:nvGraphicFramePr>
        <p:xfrm>
          <a:off x="2599200" y="1844824"/>
          <a:ext cx="1121538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46" name="Equation" r:id="rId8" imgW="571320" imgH="164880" progId="Equation.DSMT4">
                  <p:embed/>
                </p:oleObj>
              </mc:Choice>
              <mc:Fallback>
                <p:oleObj name="Equation" r:id="rId8" imgW="57132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599200" y="1844824"/>
                        <a:ext cx="1121538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8979973"/>
              </p:ext>
            </p:extLst>
          </p:nvPr>
        </p:nvGraphicFramePr>
        <p:xfrm>
          <a:off x="5580112" y="1861200"/>
          <a:ext cx="306000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47" name="Equation" r:id="rId10" imgW="126720" imgH="126720" progId="Equation.DSMT4">
                  <p:embed/>
                </p:oleObj>
              </mc:Choice>
              <mc:Fallback>
                <p:oleObj name="Equation" r:id="rId10" imgW="1267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580112" y="1861200"/>
                        <a:ext cx="306000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4970343"/>
              </p:ext>
            </p:extLst>
          </p:nvPr>
        </p:nvGraphicFramePr>
        <p:xfrm>
          <a:off x="6298596" y="1844824"/>
          <a:ext cx="361636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48" name="Equation" r:id="rId12" imgW="164880" imgH="139680" progId="Equation.DSMT4">
                  <p:embed/>
                </p:oleObj>
              </mc:Choice>
              <mc:Fallback>
                <p:oleObj name="Equation" r:id="rId12" imgW="16488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298596" y="1844824"/>
                        <a:ext cx="361636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3477864"/>
              </p:ext>
            </p:extLst>
          </p:nvPr>
        </p:nvGraphicFramePr>
        <p:xfrm>
          <a:off x="4365827" y="2258904"/>
          <a:ext cx="278181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49" name="Equation" r:id="rId14" imgW="126720" imgH="139680" progId="Equation.DSMT4">
                  <p:embed/>
                </p:oleObj>
              </mc:Choice>
              <mc:Fallback>
                <p:oleObj name="Equation" r:id="rId14" imgW="12672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365827" y="2258904"/>
                        <a:ext cx="278181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物件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6686358"/>
              </p:ext>
            </p:extLst>
          </p:nvPr>
        </p:nvGraphicFramePr>
        <p:xfrm>
          <a:off x="4996800" y="2260800"/>
          <a:ext cx="361636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50" name="Equation" r:id="rId16" imgW="164880" imgH="139680" progId="Equation.DSMT4">
                  <p:embed/>
                </p:oleObj>
              </mc:Choice>
              <mc:Fallback>
                <p:oleObj name="Equation" r:id="rId16" imgW="16488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996800" y="2260800"/>
                        <a:ext cx="361636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物件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5445791"/>
              </p:ext>
            </p:extLst>
          </p:nvPr>
        </p:nvGraphicFramePr>
        <p:xfrm>
          <a:off x="986296" y="3068960"/>
          <a:ext cx="7978192" cy="10424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51" name="Equation" r:id="rId18" imgW="4762440" imgH="622080" progId="Equation.DSMT4">
                  <p:embed/>
                </p:oleObj>
              </mc:Choice>
              <mc:Fallback>
                <p:oleObj name="Equation" r:id="rId18" imgW="4762440" imgH="622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986296" y="3068960"/>
                        <a:ext cx="7978192" cy="10424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物件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001551"/>
              </p:ext>
            </p:extLst>
          </p:nvPr>
        </p:nvGraphicFramePr>
        <p:xfrm>
          <a:off x="3158960" y="4293096"/>
          <a:ext cx="1053000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52" name="Equation" r:id="rId20" imgW="495000" imgH="152280" progId="Equation.DSMT4">
                  <p:embed/>
                </p:oleObj>
              </mc:Choice>
              <mc:Fallback>
                <p:oleObj name="Equation" r:id="rId20" imgW="49500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3158960" y="4293096"/>
                        <a:ext cx="1053000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物件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3040418"/>
              </p:ext>
            </p:extLst>
          </p:nvPr>
        </p:nvGraphicFramePr>
        <p:xfrm>
          <a:off x="3635896" y="5085184"/>
          <a:ext cx="16830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53" name="Equation" r:id="rId22" imgW="863280" imgH="203040" progId="Equation.DSMT4">
                  <p:embed/>
                </p:oleObj>
              </mc:Choice>
              <mc:Fallback>
                <p:oleObj name="Equation" r:id="rId22" imgW="8632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635896" y="5085184"/>
                        <a:ext cx="16830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209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456" y="2060848"/>
            <a:ext cx="5293888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209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471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209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82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32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6.2 </a:t>
            </a:r>
            <a:r>
              <a:rPr lang="zh-TW" altLang="zh-TW" dirty="0" smtClean="0"/>
              <a:t>向量</a:t>
            </a:r>
            <a:r>
              <a:rPr lang="zh-TW" altLang="zh-TW" dirty="0"/>
              <a:t>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52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32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78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616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320" y="1052736"/>
            <a:ext cx="5256000" cy="5322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97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312" y="908720"/>
            <a:ext cx="5256000" cy="5598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97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509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97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1080000"/>
            <a:ext cx="6480000" cy="15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97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900000"/>
            <a:ext cx="6480000" cy="5580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97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8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017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6.3 </a:t>
            </a:r>
            <a:r>
              <a:rPr lang="zh-TW" altLang="zh-TW" dirty="0" smtClean="0"/>
              <a:t>純量</a:t>
            </a:r>
            <a:r>
              <a:rPr lang="zh-TW" altLang="zh-TW" dirty="0"/>
              <a:t>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85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017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6.3 </a:t>
            </a:r>
            <a:r>
              <a:rPr lang="zh-TW" altLang="zh-TW" dirty="0"/>
              <a:t>純量場與向量場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08720"/>
            <a:ext cx="5318660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440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24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382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50" y="1556792"/>
            <a:ext cx="2344447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3933056"/>
            <a:ext cx="7272000" cy="1522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6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477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6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1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6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84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6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054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6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412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6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6.4 </a:t>
            </a:r>
            <a:r>
              <a:rPr lang="zh-TW" altLang="zh-TW" dirty="0" smtClean="0"/>
              <a:t>向量</a:t>
            </a:r>
            <a:r>
              <a:rPr lang="zh-TW" altLang="zh-TW" dirty="0"/>
              <a:t>函數與微分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117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65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890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74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973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22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3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967" y="1412776"/>
            <a:ext cx="6296433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00808"/>
            <a:ext cx="3672408" cy="3660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768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46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6.5 </a:t>
            </a:r>
            <a:r>
              <a:rPr lang="zh-TW" altLang="zh-TW" dirty="0" smtClean="0"/>
              <a:t>梯</a:t>
            </a:r>
            <a:r>
              <a:rPr lang="zh-TW" altLang="zh-TW" dirty="0"/>
              <a:t>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80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3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466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59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968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24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6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24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05595"/>
            <a:ext cx="5544616" cy="4499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24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質量守恆方程式</a:t>
            </a:r>
            <a:r>
              <a:rPr lang="en-US" altLang="zh-TW" dirty="0"/>
              <a:t> (Mass Conservation Equation) </a:t>
            </a:r>
            <a:r>
              <a:rPr lang="zh-TW" altLang="zh-TW" dirty="0"/>
              <a:t>或連續方程式</a:t>
            </a:r>
            <a:r>
              <a:rPr lang="en-US" altLang="zh-TW" dirty="0"/>
              <a:t> (Continuity Equation</a:t>
            </a:r>
            <a:r>
              <a:rPr lang="en-US" altLang="zh-TW" dirty="0" smtClean="0"/>
              <a:t>)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endParaRPr lang="en-US" altLang="zh-TW" dirty="0"/>
          </a:p>
          <a:p>
            <a:pPr>
              <a:lnSpc>
                <a:spcPts val="2400"/>
              </a:lnSpc>
            </a:pPr>
            <a:endParaRPr lang="en-US" altLang="zh-TW" dirty="0" smtClean="0"/>
          </a:p>
          <a:p>
            <a:r>
              <a:rPr lang="zh-TW" altLang="zh-TW" dirty="0"/>
              <a:t>可壓縮流體</a:t>
            </a:r>
            <a:r>
              <a:rPr lang="en-US" altLang="zh-TW" dirty="0"/>
              <a:t> ( </a:t>
            </a:r>
            <a:r>
              <a:rPr lang="zh-TW" altLang="zh-TW" dirty="0"/>
              <a:t>密度</a:t>
            </a:r>
            <a:r>
              <a:rPr lang="en-US" altLang="zh-TW" dirty="0"/>
              <a:t> </a:t>
            </a:r>
            <a:r>
              <a:rPr lang="en-US" altLang="zh-TW" dirty="0" smtClean="0"/>
              <a:t>   </a:t>
            </a:r>
            <a:r>
              <a:rPr lang="zh-TW" altLang="zh-TW" dirty="0" smtClean="0"/>
              <a:t>不</a:t>
            </a:r>
            <a:r>
              <a:rPr lang="zh-TW" altLang="zh-TW" dirty="0"/>
              <a:t>為常數</a:t>
            </a:r>
            <a:r>
              <a:rPr lang="en-US" altLang="zh-TW" dirty="0"/>
              <a:t> </a:t>
            </a:r>
            <a:r>
              <a:rPr lang="en-US" altLang="zh-TW" dirty="0" smtClean="0"/>
              <a:t>)</a:t>
            </a:r>
            <a:r>
              <a:rPr lang="zh-TW" altLang="en-US" dirty="0"/>
              <a:t>：</a:t>
            </a:r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7709710"/>
              </p:ext>
            </p:extLst>
          </p:nvPr>
        </p:nvGraphicFramePr>
        <p:xfrm>
          <a:off x="3203848" y="1844912"/>
          <a:ext cx="2697750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10" name="Equation" r:id="rId3" imgW="1384200" imgH="406080" progId="Equation.DSMT4">
                  <p:embed/>
                </p:oleObj>
              </mc:Choice>
              <mc:Fallback>
                <p:oleObj name="Equation" r:id="rId3" imgW="138420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03848" y="1844912"/>
                        <a:ext cx="2697750" cy="79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376633"/>
              </p:ext>
            </p:extLst>
          </p:nvPr>
        </p:nvGraphicFramePr>
        <p:xfrm>
          <a:off x="3707904" y="2780928"/>
          <a:ext cx="282462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11" name="Equation" r:id="rId5" imgW="152280" imgH="164880" progId="Equation.DSMT4">
                  <p:embed/>
                </p:oleObj>
              </mc:Choice>
              <mc:Fallback>
                <p:oleObj name="Equation" r:id="rId5" imgW="152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07904" y="2780928"/>
                        <a:ext cx="282462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636135"/>
              </p:ext>
            </p:extLst>
          </p:nvPr>
        </p:nvGraphicFramePr>
        <p:xfrm>
          <a:off x="3528104" y="3140968"/>
          <a:ext cx="1980000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12" name="Equation" r:id="rId7" imgW="1015920" imgH="406080" progId="Equation.DSMT4">
                  <p:embed/>
                </p:oleObj>
              </mc:Choice>
              <mc:Fallback>
                <p:oleObj name="Equation" r:id="rId7" imgW="10159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28104" y="3140968"/>
                        <a:ext cx="1980000" cy="79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7622851"/>
              </p:ext>
            </p:extLst>
          </p:nvPr>
        </p:nvGraphicFramePr>
        <p:xfrm>
          <a:off x="2627783" y="4192892"/>
          <a:ext cx="4248473" cy="16123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13" name="Equation" r:id="rId9" imgW="2108160" imgH="799920" progId="Equation.DSMT4">
                  <p:embed/>
                </p:oleObj>
              </mc:Choice>
              <mc:Fallback>
                <p:oleObj name="Equation" r:id="rId9" imgW="2108160" imgH="799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627783" y="4192892"/>
                        <a:ext cx="4248473" cy="16123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824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可壓縮流體之穩態流</a:t>
            </a:r>
            <a:r>
              <a:rPr lang="en-US" altLang="zh-TW" dirty="0"/>
              <a:t> (Steady Flow</a:t>
            </a:r>
            <a:r>
              <a:rPr lang="en-US" altLang="zh-TW" dirty="0" smtClean="0"/>
              <a:t>)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endParaRPr lang="en-US" altLang="zh-TW" dirty="0"/>
          </a:p>
          <a:p>
            <a:r>
              <a:rPr lang="zh-TW" altLang="zh-TW" dirty="0"/>
              <a:t>不可壓縮流體，即密度</a:t>
            </a:r>
            <a:r>
              <a:rPr lang="en-US" altLang="zh-TW" dirty="0"/>
              <a:t> 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為</a:t>
            </a:r>
            <a:r>
              <a:rPr lang="zh-TW" altLang="zh-TW" dirty="0"/>
              <a:t>常數之</a:t>
            </a:r>
            <a:r>
              <a:rPr lang="zh-TW" altLang="zh-TW" dirty="0" smtClean="0"/>
              <a:t>流體</a:t>
            </a:r>
            <a:r>
              <a:rPr lang="zh-TW" altLang="en-US" dirty="0" smtClean="0"/>
              <a:t>：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5263158"/>
              </p:ext>
            </p:extLst>
          </p:nvPr>
        </p:nvGraphicFramePr>
        <p:xfrm>
          <a:off x="3768072" y="1448824"/>
          <a:ext cx="14520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2" name="Equation" r:id="rId3" imgW="698400" imgH="190440" progId="Equation.DSMT4">
                  <p:embed/>
                </p:oleObj>
              </mc:Choice>
              <mc:Fallback>
                <p:oleObj name="Equation" r:id="rId3" imgW="69840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68072" y="1448824"/>
                        <a:ext cx="14520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4126771"/>
              </p:ext>
            </p:extLst>
          </p:nvPr>
        </p:nvGraphicFramePr>
        <p:xfrm>
          <a:off x="4410000" y="1988840"/>
          <a:ext cx="282462" cy="30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3" name="Equation" r:id="rId5" imgW="152280" imgH="164880" progId="Equation.DSMT4">
                  <p:embed/>
                </p:oleObj>
              </mc:Choice>
              <mc:Fallback>
                <p:oleObj name="Equation" r:id="rId5" imgW="152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10000" y="1988840"/>
                        <a:ext cx="282462" cy="30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1811176"/>
              </p:ext>
            </p:extLst>
          </p:nvPr>
        </p:nvGraphicFramePr>
        <p:xfrm>
          <a:off x="3995936" y="2420888"/>
          <a:ext cx="1107692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4" name="Equation" r:id="rId7" imgW="507960" imgH="164880" progId="Equation.DSMT4">
                  <p:embed/>
                </p:oleObj>
              </mc:Choice>
              <mc:Fallback>
                <p:oleObj name="Equation" r:id="rId7" imgW="50796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95936" y="2420888"/>
                        <a:ext cx="1107692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769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856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769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08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172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769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18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5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769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03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37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1746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37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6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37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678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37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69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5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37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147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2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 </a:t>
            </a:r>
            <a:r>
              <a:rPr lang="zh-TW" altLang="zh-TW" dirty="0"/>
              <a:t>梯度、散度與旋度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05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2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6.6 </a:t>
            </a:r>
            <a:r>
              <a:rPr lang="zh-TW" altLang="zh-TW" dirty="0" smtClean="0"/>
              <a:t>拉</a:t>
            </a:r>
            <a:r>
              <a:rPr lang="zh-TW" altLang="zh-TW" dirty="0"/>
              <a:t>普拉斯方程式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5999"/>
            <a:ext cx="7272000" cy="1601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2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6.6 </a:t>
            </a:r>
            <a:r>
              <a:rPr lang="zh-TW" altLang="zh-TW" dirty="0" smtClean="0"/>
              <a:t>拉</a:t>
            </a:r>
            <a:r>
              <a:rPr lang="zh-TW" altLang="zh-TW" dirty="0"/>
              <a:t>普拉斯方程式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69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8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6.6 </a:t>
            </a:r>
            <a:r>
              <a:rPr lang="zh-TW" altLang="zh-TW" dirty="0" smtClean="0"/>
              <a:t>拉</a:t>
            </a:r>
            <a:r>
              <a:rPr lang="zh-TW" altLang="zh-TW" dirty="0"/>
              <a:t>普拉斯方程式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241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8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6.6 </a:t>
            </a:r>
            <a:r>
              <a:rPr lang="zh-TW" altLang="zh-TW" dirty="0" smtClean="0"/>
              <a:t>拉</a:t>
            </a:r>
            <a:r>
              <a:rPr lang="zh-TW" altLang="zh-TW" dirty="0"/>
              <a:t>普拉斯方程式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956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8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6.6 </a:t>
            </a:r>
            <a:r>
              <a:rPr lang="zh-TW" altLang="zh-TW" dirty="0" smtClean="0"/>
              <a:t>拉</a:t>
            </a:r>
            <a:r>
              <a:rPr lang="zh-TW" altLang="zh-TW" dirty="0"/>
              <a:t>普拉斯方程式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4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30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734</Words>
  <Application>Microsoft Office PowerPoint</Application>
  <PresentationFormat>如螢幕大小 (4:3)</PresentationFormat>
  <Paragraphs>118</Paragraphs>
  <Slides>85</Slides>
  <Notes>1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85</vt:i4>
      </vt:variant>
    </vt:vector>
  </HeadingPairs>
  <TitlesOfParts>
    <vt:vector size="87" baseType="lpstr">
      <vt:lpstr>Office 佈景主題</vt:lpstr>
      <vt:lpstr>Equation</vt:lpstr>
      <vt:lpstr>Chapter 6</vt:lpstr>
      <vt:lpstr>大 綱</vt:lpstr>
      <vt:lpstr>6.1 純量與向量</vt:lpstr>
      <vt:lpstr>6.1 純量與向量</vt:lpstr>
      <vt:lpstr>6.1 純量與向量</vt:lpstr>
      <vt:lpstr>6.1 純量與向量</vt:lpstr>
      <vt:lpstr>6.1 純量與向量</vt:lpstr>
      <vt:lpstr>6.1 純量與向量</vt:lpstr>
      <vt:lpstr>6.1 純量與向量</vt:lpstr>
      <vt:lpstr>6.1 純量與向量</vt:lpstr>
      <vt:lpstr>6.1 純量與向量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6.2 向量運算</vt:lpstr>
      <vt:lpstr>6.3 純量場與向量場</vt:lpstr>
      <vt:lpstr>6.3 純量場與向量場</vt:lpstr>
      <vt:lpstr>6.3 純量場與向量場</vt:lpstr>
      <vt:lpstr>6.3 純量場與向量場</vt:lpstr>
      <vt:lpstr>6.3 純量場與向量場</vt:lpstr>
      <vt:lpstr>6.3 純量場與向量場</vt:lpstr>
      <vt:lpstr>6.3 純量場與向量場</vt:lpstr>
      <vt:lpstr>6.3 純量場與向量場</vt:lpstr>
      <vt:lpstr>6.3 純量場與向量場</vt:lpstr>
      <vt:lpstr>6.4 向量函數與微分</vt:lpstr>
      <vt:lpstr>6.4 向量函數與微分</vt:lpstr>
      <vt:lpstr>6.4 向量函數與微分</vt:lpstr>
      <vt:lpstr>6.4 向量函數與微分</vt:lpstr>
      <vt:lpstr>6.4 向量函數與微分</vt:lpstr>
      <vt:lpstr>6.4 向量函數與微分</vt:lpstr>
      <vt:lpstr>6.4 向量函數與微分</vt:lpstr>
      <vt:lpstr>6.4 向量函數與微分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6.5 梯度、散度與旋度</vt:lpstr>
      <vt:lpstr>6.6 拉普拉斯方程式</vt:lpstr>
      <vt:lpstr>6.6 拉普拉斯方程式</vt:lpstr>
      <vt:lpstr>6.6 拉普拉斯方程式</vt:lpstr>
      <vt:lpstr>6.6 拉普拉斯方程式</vt:lpstr>
      <vt:lpstr>6.6 拉普拉斯方程式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75</cp:revision>
  <dcterms:created xsi:type="dcterms:W3CDTF">2017-08-29T02:12:46Z</dcterms:created>
  <dcterms:modified xsi:type="dcterms:W3CDTF">2017-08-31T01:49:14Z</dcterms:modified>
</cp:coreProperties>
</file>