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8"/>
  </p:notes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5" r:id="rId75"/>
    <p:sldId id="336" r:id="rId76"/>
    <p:sldId id="259" r:id="rId7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2478"/>
        <p:guide pos="79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11" Type="http://schemas.openxmlformats.org/officeDocument/2006/relationships/image" Target="../media/image24.wmf"/><Relationship Id="rId5" Type="http://schemas.openxmlformats.org/officeDocument/2006/relationships/image" Target="../media/image18.wmf"/><Relationship Id="rId10" Type="http://schemas.openxmlformats.org/officeDocument/2006/relationships/image" Target="../media/image23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4" Type="http://schemas.openxmlformats.org/officeDocument/2006/relationships/image" Target="../media/image80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22CFC-037D-4B99-B603-5AA155D6672F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BD8F4-FB32-4DB5-AFFE-9E7B92C577A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399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07"/>
          <a:stretch/>
        </p:blipFill>
        <p:spPr bwMode="auto">
          <a:xfrm>
            <a:off x="0" y="-1949"/>
            <a:ext cx="9163285" cy="267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85"/>
          <a:stretch/>
        </p:blipFill>
        <p:spPr bwMode="auto">
          <a:xfrm>
            <a:off x="5580112" y="1772816"/>
            <a:ext cx="2978093" cy="392366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 userDrawn="1"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992888" cy="6480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908720"/>
            <a:ext cx="7992888" cy="5544616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" y="0"/>
            <a:ext cx="46330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529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8352928" cy="5516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2017/8/31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extLst/>
          </a:blip>
          <a:srcRect/>
          <a:stretch>
            <a:fillRect/>
          </a:stretch>
        </p:blipFill>
        <p:spPr bwMode="auto">
          <a:xfrm>
            <a:off x="7185025" y="6497638"/>
            <a:ext cx="1958975" cy="360362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</p:pic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288000" indent="-288000" algn="l" defTabSz="914400" rtl="0" eaLnBrk="1" latinLnBrk="0" hangingPunct="1">
        <a:lnSpc>
          <a:spcPts val="3200"/>
        </a:lnSpc>
        <a:spcBef>
          <a:spcPts val="5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648000" indent="-285750" algn="l" defTabSz="914400" rtl="0" eaLnBrk="1" latinLnBrk="0" hangingPunct="1">
        <a:lnSpc>
          <a:spcPts val="3200"/>
        </a:lnSpc>
        <a:spcBef>
          <a:spcPts val="500"/>
        </a:spcBef>
        <a:buClr>
          <a:srgbClr val="7030A0"/>
        </a:buClr>
        <a:buFont typeface="Arial" pitchFamily="34" charset="0"/>
        <a:buChar char="–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lnSpc>
          <a:spcPts val="3200"/>
        </a:lnSpc>
        <a:spcBef>
          <a:spcPts val="5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0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2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oleObject" Target="../embeddings/oleObject14.bin"/><Relationship Id="rId18" Type="http://schemas.openxmlformats.org/officeDocument/2006/relationships/image" Target="../media/image21.wmf"/><Relationship Id="rId3" Type="http://schemas.openxmlformats.org/officeDocument/2006/relationships/oleObject" Target="../embeddings/oleObject9.bin"/><Relationship Id="rId21" Type="http://schemas.openxmlformats.org/officeDocument/2006/relationships/oleObject" Target="../embeddings/oleObject18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8.wmf"/><Relationship Id="rId1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0.wmf"/><Relationship Id="rId20" Type="http://schemas.openxmlformats.org/officeDocument/2006/relationships/image" Target="../media/image22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wmf"/><Relationship Id="rId11" Type="http://schemas.openxmlformats.org/officeDocument/2006/relationships/oleObject" Target="../embeddings/oleObject13.bin"/><Relationship Id="rId24" Type="http://schemas.openxmlformats.org/officeDocument/2006/relationships/image" Target="../media/image24.wmf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5.bin"/><Relationship Id="rId23" Type="http://schemas.openxmlformats.org/officeDocument/2006/relationships/oleObject" Target="../embeddings/oleObject19.bin"/><Relationship Id="rId10" Type="http://schemas.openxmlformats.org/officeDocument/2006/relationships/image" Target="../media/image17.wmf"/><Relationship Id="rId19" Type="http://schemas.openxmlformats.org/officeDocument/2006/relationships/oleObject" Target="../embeddings/oleObject17.bin"/><Relationship Id="rId4" Type="http://schemas.openxmlformats.org/officeDocument/2006/relationships/image" Target="../media/image14.wmf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9.wmf"/><Relationship Id="rId22" Type="http://schemas.openxmlformats.org/officeDocument/2006/relationships/image" Target="../media/image2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oleObject" Target="../embeddings/oleObject25.bin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4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7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39.wmf"/><Relationship Id="rId4" Type="http://schemas.openxmlformats.org/officeDocument/2006/relationships/image" Target="../media/image36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41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43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33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0.bin"/><Relationship Id="rId12" Type="http://schemas.openxmlformats.org/officeDocument/2006/relationships/image" Target="../media/image5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32.bin"/><Relationship Id="rId5" Type="http://schemas.openxmlformats.org/officeDocument/2006/relationships/oleObject" Target="../embeddings/oleObject29.bin"/><Relationship Id="rId10" Type="http://schemas.openxmlformats.org/officeDocument/2006/relationships/image" Target="../media/image49.wmf"/><Relationship Id="rId4" Type="http://schemas.openxmlformats.org/officeDocument/2006/relationships/image" Target="../media/image46.wmf"/><Relationship Id="rId9" Type="http://schemas.openxmlformats.org/officeDocument/2006/relationships/oleObject" Target="../embeddings/oleObject31.bin"/><Relationship Id="rId14" Type="http://schemas.openxmlformats.org/officeDocument/2006/relationships/image" Target="../media/image51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0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59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38.bin"/><Relationship Id="rId10" Type="http://schemas.openxmlformats.org/officeDocument/2006/relationships/image" Target="../media/image66.wmf"/><Relationship Id="rId4" Type="http://schemas.openxmlformats.org/officeDocument/2006/relationships/image" Target="../media/image63.wmf"/><Relationship Id="rId9" Type="http://schemas.openxmlformats.org/officeDocument/2006/relationships/oleObject" Target="../embeddings/oleObject40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oleObject" Target="../embeddings/oleObject41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70.wmf"/><Relationship Id="rId9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7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44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8.wmf"/><Relationship Id="rId11" Type="http://schemas.openxmlformats.org/officeDocument/2006/relationships/image" Target="../media/image81.png"/><Relationship Id="rId5" Type="http://schemas.openxmlformats.org/officeDocument/2006/relationships/oleObject" Target="../embeddings/oleObject47.bin"/><Relationship Id="rId10" Type="http://schemas.openxmlformats.org/officeDocument/2006/relationships/image" Target="../media/image80.wmf"/><Relationship Id="rId4" Type="http://schemas.openxmlformats.org/officeDocument/2006/relationships/image" Target="../media/image77.wmf"/><Relationship Id="rId9" Type="http://schemas.openxmlformats.org/officeDocument/2006/relationships/oleObject" Target="../embeddings/oleObject49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7" Type="http://schemas.openxmlformats.org/officeDocument/2006/relationships/image" Target="../media/image8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86.wmf"/><Relationship Id="rId4" Type="http://schemas.openxmlformats.org/officeDocument/2006/relationships/oleObject" Target="../embeddings/oleObject50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2852936"/>
            <a:ext cx="4392488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4293096"/>
            <a:ext cx="5328592" cy="1872208"/>
          </a:xfrm>
        </p:spPr>
        <p:txBody>
          <a:bodyPr>
            <a:noAutofit/>
          </a:bodyPr>
          <a:lstStyle/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向量積分與積分</a:t>
            </a:r>
            <a:endParaRPr lang="en-US" altLang="zh-TW" sz="48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>
              <a:lnSpc>
                <a:spcPts val="48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定理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大 綱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b="1" dirty="0"/>
              <a:t>7.1	</a:t>
            </a:r>
            <a:r>
              <a:rPr lang="zh-TW" altLang="zh-TW" b="1" dirty="0"/>
              <a:t>向量函數之常積分</a:t>
            </a:r>
          </a:p>
          <a:p>
            <a:r>
              <a:rPr lang="en-US" altLang="zh-TW" b="1" dirty="0"/>
              <a:t>7.2	</a:t>
            </a:r>
            <a:r>
              <a:rPr lang="zh-TW" altLang="zh-TW" b="1" dirty="0"/>
              <a:t>線積分</a:t>
            </a:r>
          </a:p>
          <a:p>
            <a:r>
              <a:rPr lang="en-US" altLang="zh-TW" b="1" dirty="0"/>
              <a:t>7.3	</a:t>
            </a:r>
            <a:r>
              <a:rPr lang="zh-TW" altLang="zh-TW" b="1" dirty="0"/>
              <a:t>面積分</a:t>
            </a:r>
          </a:p>
          <a:p>
            <a:r>
              <a:rPr lang="en-US" altLang="zh-TW" b="1" dirty="0"/>
              <a:t>7.4	</a:t>
            </a:r>
            <a:r>
              <a:rPr lang="zh-TW" altLang="zh-TW" b="1" dirty="0"/>
              <a:t>體積分</a:t>
            </a:r>
          </a:p>
          <a:p>
            <a:r>
              <a:rPr lang="en-US" altLang="zh-TW" b="1" dirty="0"/>
              <a:t>7.5	</a:t>
            </a:r>
            <a:r>
              <a:rPr lang="zh-TW" altLang="zh-TW" b="1" dirty="0"/>
              <a:t>平面葛林定理</a:t>
            </a:r>
          </a:p>
          <a:p>
            <a:r>
              <a:rPr lang="en-US" altLang="zh-TW" b="1" dirty="0"/>
              <a:t>7.6	</a:t>
            </a:r>
            <a:r>
              <a:rPr lang="zh-TW" altLang="zh-TW" b="1" dirty="0"/>
              <a:t>史托克定理</a:t>
            </a:r>
          </a:p>
          <a:p>
            <a:r>
              <a:rPr lang="en-US" altLang="zh-TW" b="1" dirty="0"/>
              <a:t>7.7	</a:t>
            </a:r>
            <a:r>
              <a:rPr lang="zh-TW" altLang="zh-TW" b="1" dirty="0"/>
              <a:t>高斯散度定理</a:t>
            </a:r>
          </a:p>
        </p:txBody>
      </p:sp>
    </p:spTree>
    <p:extLst>
      <p:ext uri="{BB962C8B-B14F-4D97-AF65-F5344CB8AC3E}">
        <p14:creationId xmlns:p14="http://schemas.microsoft.com/office/powerpoint/2010/main" val="353337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</a:t>
            </a:r>
            <a:r>
              <a:rPr lang="zh-TW" altLang="zh-TW" dirty="0" smtClean="0"/>
              <a:t>向量</a:t>
            </a:r>
            <a:r>
              <a:rPr lang="zh-TW" altLang="zh-TW" dirty="0"/>
              <a:t>函數之常積分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對於一由參數</a:t>
            </a:r>
            <a:r>
              <a:rPr lang="en-US" altLang="zh-TW" dirty="0"/>
              <a:t> </a:t>
            </a:r>
            <a:r>
              <a:rPr lang="en-US" altLang="zh-TW" i="1" dirty="0" smtClean="0"/>
              <a:t>t</a:t>
            </a:r>
            <a:r>
              <a:rPr lang="en-US" altLang="zh-TW" dirty="0" smtClean="0"/>
              <a:t> </a:t>
            </a:r>
            <a:r>
              <a:rPr lang="zh-TW" altLang="zh-TW" dirty="0" smtClean="0"/>
              <a:t>所</a:t>
            </a:r>
            <a:r>
              <a:rPr lang="zh-TW" altLang="zh-TW" dirty="0"/>
              <a:t>定義之向量函數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                </a:t>
            </a:r>
            <a:r>
              <a:rPr lang="zh-TW" altLang="zh-TW" dirty="0" smtClean="0"/>
              <a:t>，</a:t>
            </a:r>
            <a:r>
              <a:rPr lang="zh-TW" altLang="zh-TW" dirty="0"/>
              <a:t>其中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</a:t>
            </a:r>
            <a:r>
              <a:rPr lang="zh-TW" altLang="zh-TW" dirty="0" smtClean="0"/>
              <a:t>及</a:t>
            </a:r>
            <a:r>
              <a:rPr lang="en-US" altLang="zh-TW" dirty="0" smtClean="0"/>
              <a:t>         </a:t>
            </a:r>
            <a:r>
              <a:rPr lang="zh-TW" altLang="zh-TW" dirty="0"/>
              <a:t>分別為該向量</a:t>
            </a:r>
            <a:r>
              <a:rPr lang="en-US" altLang="zh-TW" b="1" dirty="0"/>
              <a:t>v</a:t>
            </a:r>
            <a:r>
              <a:rPr lang="zh-TW" altLang="zh-TW" dirty="0"/>
              <a:t>在</a:t>
            </a:r>
            <a:r>
              <a:rPr lang="en-US" altLang="zh-TW" dirty="0"/>
              <a:t> </a:t>
            </a:r>
            <a:r>
              <a:rPr lang="en-US" altLang="zh-TW" dirty="0" smtClean="0"/>
              <a:t>        </a:t>
            </a:r>
            <a:r>
              <a:rPr lang="zh-TW" altLang="zh-TW" dirty="0" smtClean="0"/>
              <a:t>方向</a:t>
            </a:r>
            <a:r>
              <a:rPr lang="zh-TW" altLang="zh-TW" dirty="0"/>
              <a:t>上之分量。</a:t>
            </a:r>
            <a:r>
              <a:rPr lang="zh-TW" altLang="zh-TW" dirty="0" smtClean="0"/>
              <a:t>若</a:t>
            </a:r>
            <a:r>
              <a:rPr lang="en-US" altLang="zh-TW" dirty="0" smtClean="0"/>
              <a:t>                  </a:t>
            </a:r>
            <a:r>
              <a:rPr lang="zh-TW" altLang="zh-TW" dirty="0" smtClean="0"/>
              <a:t>及</a:t>
            </a:r>
            <a:r>
              <a:rPr lang="en-US" altLang="zh-TW" dirty="0" smtClean="0"/>
              <a:t>         </a:t>
            </a:r>
            <a:r>
              <a:rPr lang="zh-TW" altLang="zh-TW" dirty="0" smtClean="0"/>
              <a:t>在</a:t>
            </a:r>
            <a:r>
              <a:rPr lang="zh-TW" altLang="zh-TW" dirty="0"/>
              <a:t>某一指定區域中連續，則</a:t>
            </a:r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的</a:t>
            </a:r>
            <a:r>
              <a:rPr lang="zh-TW" altLang="zh-TW" dirty="0"/>
              <a:t>不定積分為</a:t>
            </a:r>
          </a:p>
          <a:p>
            <a:pPr marL="0" indent="0">
              <a:buNone/>
            </a:pPr>
            <a:r>
              <a:rPr lang="en-US" altLang="zh-TW" b="1" dirty="0" smtClean="0"/>
              <a:t> </a:t>
            </a:r>
            <a:endParaRPr lang="zh-TW" altLang="zh-TW" b="1" dirty="0"/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0840044"/>
              </p:ext>
            </p:extLst>
          </p:nvPr>
        </p:nvGraphicFramePr>
        <p:xfrm>
          <a:off x="5796136" y="980728"/>
          <a:ext cx="2917895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46" name="Equation" r:id="rId3" imgW="1777680" imgH="241200" progId="Equation.DSMT4">
                  <p:embed/>
                </p:oleObj>
              </mc:Choice>
              <mc:Fallback>
                <p:oleObj name="Equation" r:id="rId3" imgW="177768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6136" y="980728"/>
                        <a:ext cx="2917895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428803"/>
              </p:ext>
            </p:extLst>
          </p:nvPr>
        </p:nvGraphicFramePr>
        <p:xfrm>
          <a:off x="1955856" y="1386000"/>
          <a:ext cx="1320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47" name="Equation" r:id="rId5" imgW="698400" imgH="228600" progId="Equation.DSMT4">
                  <p:embed/>
                </p:oleObj>
              </mc:Choice>
              <mc:Fallback>
                <p:oleObj name="Equation" r:id="rId5" imgW="698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55856" y="1386000"/>
                        <a:ext cx="1320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3300734"/>
              </p:ext>
            </p:extLst>
          </p:nvPr>
        </p:nvGraphicFramePr>
        <p:xfrm>
          <a:off x="3635896" y="1376816"/>
          <a:ext cx="628941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48" name="Equation" r:id="rId7" imgW="342720" imgH="215640" progId="Equation.DSMT4">
                  <p:embed/>
                </p:oleObj>
              </mc:Choice>
              <mc:Fallback>
                <p:oleObj name="Equation" r:id="rId7" imgW="34272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635896" y="1376816"/>
                        <a:ext cx="628941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429550"/>
              </p:ext>
            </p:extLst>
          </p:nvPr>
        </p:nvGraphicFramePr>
        <p:xfrm>
          <a:off x="6588224" y="1458000"/>
          <a:ext cx="672923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49" name="Equation" r:id="rId9" imgW="342720" imgH="164880" progId="Equation.DSMT4">
                  <p:embed/>
                </p:oleObj>
              </mc:Choice>
              <mc:Fallback>
                <p:oleObj name="Equation" r:id="rId9" imgW="34272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88224" y="1458000"/>
                        <a:ext cx="672923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4250869"/>
              </p:ext>
            </p:extLst>
          </p:nvPr>
        </p:nvGraphicFramePr>
        <p:xfrm>
          <a:off x="2250000" y="1785600"/>
          <a:ext cx="1320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50" name="Equation" r:id="rId11" imgW="698400" imgH="228600" progId="Equation.DSMT4">
                  <p:embed/>
                </p:oleObj>
              </mc:Choice>
              <mc:Fallback>
                <p:oleObj name="Equation" r:id="rId11" imgW="698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250000" y="1785600"/>
                        <a:ext cx="1320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4964541"/>
              </p:ext>
            </p:extLst>
          </p:nvPr>
        </p:nvGraphicFramePr>
        <p:xfrm>
          <a:off x="3942000" y="1800000"/>
          <a:ext cx="61875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51" name="Equation" r:id="rId13" imgW="317160" imgH="203040" progId="Equation.DSMT4">
                  <p:embed/>
                </p:oleObj>
              </mc:Choice>
              <mc:Fallback>
                <p:oleObj name="Equation" r:id="rId13" imgW="3171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942000" y="1800000"/>
                        <a:ext cx="61875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20964"/>
              </p:ext>
            </p:extLst>
          </p:nvPr>
        </p:nvGraphicFramePr>
        <p:xfrm>
          <a:off x="8262000" y="1836000"/>
          <a:ext cx="540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52" name="Equation" r:id="rId15" imgW="304560" imgH="203040" progId="Equation.DSMT4">
                  <p:embed/>
                </p:oleObj>
              </mc:Choice>
              <mc:Fallback>
                <p:oleObj name="Equation" r:id="rId15" imgW="3045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262000" y="1836000"/>
                        <a:ext cx="540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3622998"/>
              </p:ext>
            </p:extLst>
          </p:nvPr>
        </p:nvGraphicFramePr>
        <p:xfrm>
          <a:off x="2411760" y="2708920"/>
          <a:ext cx="4633025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53" name="Equation" r:id="rId17" imgW="2743200" imgH="596880" progId="Equation.DSMT4">
                  <p:embed/>
                </p:oleObj>
              </mc:Choice>
              <mc:Fallback>
                <p:oleObj name="Equation" r:id="rId17" imgW="2743200" imgH="596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411760" y="2708920"/>
                        <a:ext cx="4633025" cy="1008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771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</a:t>
            </a:r>
            <a:r>
              <a:rPr lang="zh-TW" altLang="zh-TW" dirty="0" smtClean="0"/>
              <a:t>向量</a:t>
            </a:r>
            <a:r>
              <a:rPr lang="zh-TW" altLang="zh-TW" dirty="0"/>
              <a:t>函數之常積分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ts val="1000"/>
              </a:lnSpc>
            </a:pPr>
            <a:endParaRPr lang="en-US" altLang="zh-TW" dirty="0" smtClean="0"/>
          </a:p>
          <a:p>
            <a:r>
              <a:rPr lang="zh-TW" altLang="zh-TW" dirty="0" smtClean="0"/>
              <a:t>若</a:t>
            </a:r>
            <a:r>
              <a:rPr lang="zh-TW" altLang="zh-TW" dirty="0"/>
              <a:t>存在一</a:t>
            </a:r>
            <a:r>
              <a:rPr lang="zh-TW" altLang="zh-TW" dirty="0" smtClean="0"/>
              <a:t>向量</a:t>
            </a:r>
            <a:r>
              <a:rPr lang="en-US" altLang="zh-TW" dirty="0" smtClean="0"/>
              <a:t>       </a:t>
            </a:r>
            <a:r>
              <a:rPr lang="zh-TW" altLang="zh-TW" dirty="0"/>
              <a:t>，使得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</a:t>
            </a:r>
            <a:r>
              <a:rPr lang="zh-TW" altLang="zh-TW" dirty="0" smtClean="0"/>
              <a:t>，</a:t>
            </a:r>
            <a:r>
              <a:rPr lang="zh-TW" altLang="zh-TW" dirty="0"/>
              <a:t>則</a:t>
            </a:r>
          </a:p>
          <a:p>
            <a:pPr marL="0" indent="0">
              <a:buNone/>
            </a:pPr>
            <a:r>
              <a:rPr lang="en-US" altLang="zh-TW" b="1" dirty="0"/>
              <a:t>	 </a:t>
            </a:r>
            <a:endParaRPr lang="en-US" altLang="zh-TW" b="1" dirty="0" smtClean="0"/>
          </a:p>
          <a:p>
            <a:pPr marL="0" indent="0">
              <a:buNone/>
            </a:pPr>
            <a:endParaRPr lang="zh-TW" altLang="zh-TW" b="1" dirty="0"/>
          </a:p>
          <a:p>
            <a:r>
              <a:rPr lang="zh-TW" altLang="zh-TW" dirty="0" smtClean="0"/>
              <a:t>其中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為</a:t>
            </a:r>
            <a:r>
              <a:rPr lang="zh-TW" altLang="zh-TW" dirty="0"/>
              <a:t>一任意之常數向量。而</a:t>
            </a:r>
            <a:r>
              <a:rPr lang="en-US" altLang="zh-TW" dirty="0"/>
              <a:t> </a:t>
            </a:r>
            <a:r>
              <a:rPr lang="en-US" altLang="zh-TW" dirty="0" smtClean="0"/>
              <a:t>       </a:t>
            </a:r>
            <a:r>
              <a:rPr lang="zh-TW" altLang="zh-TW" dirty="0" smtClean="0"/>
              <a:t>若</a:t>
            </a:r>
            <a:r>
              <a:rPr lang="zh-TW" altLang="zh-TW" dirty="0"/>
              <a:t>在</a:t>
            </a:r>
            <a:r>
              <a:rPr lang="en-US" altLang="zh-TW" dirty="0"/>
              <a:t> 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為</a:t>
            </a:r>
            <a:r>
              <a:rPr lang="zh-TW" altLang="zh-TW" dirty="0"/>
              <a:t>連續，則</a:t>
            </a:r>
            <a:r>
              <a:rPr lang="en-US" altLang="zh-TW" dirty="0"/>
              <a:t> </a:t>
            </a:r>
            <a:r>
              <a:rPr lang="en-US" altLang="zh-TW" dirty="0" smtClean="0"/>
              <a:t>      </a:t>
            </a:r>
            <a:r>
              <a:rPr lang="zh-TW" altLang="zh-TW" dirty="0" smtClean="0"/>
              <a:t>由</a:t>
            </a:r>
            <a:r>
              <a:rPr lang="en-US" altLang="zh-TW" dirty="0" smtClean="0"/>
              <a:t>         </a:t>
            </a:r>
            <a:r>
              <a:rPr lang="zh-TW" altLang="zh-TW" dirty="0" smtClean="0"/>
              <a:t>至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的</a:t>
            </a:r>
            <a:r>
              <a:rPr lang="zh-TW" altLang="zh-TW" dirty="0"/>
              <a:t>定積分為</a:t>
            </a:r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buNone/>
            </a:pPr>
            <a:endParaRPr lang="zh-TW" altLang="zh-TW" b="1" dirty="0"/>
          </a:p>
          <a:p>
            <a:r>
              <a:rPr lang="zh-TW" altLang="zh-TW" dirty="0" smtClean="0"/>
              <a:t>其中</a:t>
            </a:r>
            <a:r>
              <a:rPr lang="en-US" altLang="zh-TW" dirty="0" smtClean="0"/>
              <a:t>                    </a:t>
            </a:r>
            <a:r>
              <a:rPr lang="zh-TW" altLang="zh-TW" dirty="0"/>
              <a:t>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6498824"/>
              </p:ext>
            </p:extLst>
          </p:nvPr>
        </p:nvGraphicFramePr>
        <p:xfrm>
          <a:off x="3186000" y="1196752"/>
          <a:ext cx="5175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17" name="Equation" r:id="rId3" imgW="291960" imgH="203040" progId="Equation.DSMT4">
                  <p:embed/>
                </p:oleObj>
              </mc:Choice>
              <mc:Fallback>
                <p:oleObj name="Equation" r:id="rId3" imgW="2919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86000" y="1196752"/>
                        <a:ext cx="5175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5203447"/>
              </p:ext>
            </p:extLst>
          </p:nvPr>
        </p:nvGraphicFramePr>
        <p:xfrm>
          <a:off x="4644168" y="980728"/>
          <a:ext cx="14400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18" name="Equation" r:id="rId5" imgW="787320" imgH="393480" progId="Equation.DSMT4">
                  <p:embed/>
                </p:oleObj>
              </mc:Choice>
              <mc:Fallback>
                <p:oleObj name="Equation" r:id="rId5" imgW="78732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4168" y="980728"/>
                        <a:ext cx="14400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9803919"/>
              </p:ext>
            </p:extLst>
          </p:nvPr>
        </p:nvGraphicFramePr>
        <p:xfrm>
          <a:off x="3427184" y="1772896"/>
          <a:ext cx="3089032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19" name="Equation" r:id="rId7" imgW="1688760" imgH="393480" progId="Equation.DSMT4">
                  <p:embed/>
                </p:oleObj>
              </mc:Choice>
              <mc:Fallback>
                <p:oleObj name="Equation" r:id="rId7" imgW="16887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27184" y="1772896"/>
                        <a:ext cx="3089032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7410575"/>
              </p:ext>
            </p:extLst>
          </p:nvPr>
        </p:nvGraphicFramePr>
        <p:xfrm>
          <a:off x="1946505" y="2646000"/>
          <a:ext cx="249231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0" name="Equation" r:id="rId9" imgW="126720" imgH="164880" progId="Equation.DSMT4">
                  <p:embed/>
                </p:oleObj>
              </mc:Choice>
              <mc:Fallback>
                <p:oleObj name="Equation" r:id="rId9" imgW="12672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46505" y="2646000"/>
                        <a:ext cx="249231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3812981"/>
              </p:ext>
            </p:extLst>
          </p:nvPr>
        </p:nvGraphicFramePr>
        <p:xfrm>
          <a:off x="5580112" y="2592000"/>
          <a:ext cx="594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1" name="Equation" r:id="rId11" imgW="304560" imgH="203040" progId="Equation.DSMT4">
                  <p:embed/>
                </p:oleObj>
              </mc:Choice>
              <mc:Fallback>
                <p:oleObj name="Equation" r:id="rId11" imgW="3045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580112" y="2592000"/>
                        <a:ext cx="5940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3048714"/>
              </p:ext>
            </p:extLst>
          </p:nvPr>
        </p:nvGraphicFramePr>
        <p:xfrm>
          <a:off x="6821176" y="2592000"/>
          <a:ext cx="11352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2" name="Equation" r:id="rId13" imgW="545760" imgH="190440" progId="Equation.DSMT4">
                  <p:embed/>
                </p:oleObj>
              </mc:Choice>
              <mc:Fallback>
                <p:oleObj name="Equation" r:id="rId13" imgW="5457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821176" y="2592000"/>
                        <a:ext cx="11352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8799974"/>
              </p:ext>
            </p:extLst>
          </p:nvPr>
        </p:nvGraphicFramePr>
        <p:xfrm>
          <a:off x="2231800" y="3013200"/>
          <a:ext cx="540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3" name="Equation" r:id="rId15" imgW="304560" imgH="203040" progId="Equation.DSMT4">
                  <p:embed/>
                </p:oleObj>
              </mc:Choice>
              <mc:Fallback>
                <p:oleObj name="Equation" r:id="rId15" imgW="3045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31800" y="3013200"/>
                        <a:ext cx="540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6170832"/>
              </p:ext>
            </p:extLst>
          </p:nvPr>
        </p:nvGraphicFramePr>
        <p:xfrm>
          <a:off x="3078000" y="3024000"/>
          <a:ext cx="642857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4" name="Equation" r:id="rId17" imgW="317160" imgH="177480" progId="Equation.DSMT4">
                  <p:embed/>
                </p:oleObj>
              </mc:Choice>
              <mc:Fallback>
                <p:oleObj name="Equation" r:id="rId17" imgW="31716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078000" y="3024000"/>
                        <a:ext cx="642857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物件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1179072"/>
              </p:ext>
            </p:extLst>
          </p:nvPr>
        </p:nvGraphicFramePr>
        <p:xfrm>
          <a:off x="4067944" y="3052800"/>
          <a:ext cx="240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5" name="Equation" r:id="rId19" imgW="126720" imgH="190440" progId="Equation.DSMT4">
                  <p:embed/>
                </p:oleObj>
              </mc:Choice>
              <mc:Fallback>
                <p:oleObj name="Equation" r:id="rId19" imgW="1267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067944" y="3052800"/>
                        <a:ext cx="240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物件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2191808"/>
              </p:ext>
            </p:extLst>
          </p:nvPr>
        </p:nvGraphicFramePr>
        <p:xfrm>
          <a:off x="2843808" y="3429000"/>
          <a:ext cx="3574286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6" name="Equation" r:id="rId21" imgW="1765080" imgH="355320" progId="Equation.DSMT4">
                  <p:embed/>
                </p:oleObj>
              </mc:Choice>
              <mc:Fallback>
                <p:oleObj name="Equation" r:id="rId21" imgW="176508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2843808" y="3429000"/>
                        <a:ext cx="3574286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物件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7880018"/>
              </p:ext>
            </p:extLst>
          </p:nvPr>
        </p:nvGraphicFramePr>
        <p:xfrm>
          <a:off x="1956646" y="4221088"/>
          <a:ext cx="1463226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7" name="Equation" r:id="rId23" imgW="799920" imgH="393480" progId="Equation.DSMT4">
                  <p:embed/>
                </p:oleObj>
              </mc:Choice>
              <mc:Fallback>
                <p:oleObj name="Equation" r:id="rId23" imgW="79992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956646" y="4221088"/>
                        <a:ext cx="1463226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37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</a:t>
            </a:r>
            <a:r>
              <a:rPr lang="zh-TW" altLang="zh-TW" dirty="0" smtClean="0"/>
              <a:t>向量</a:t>
            </a:r>
            <a:r>
              <a:rPr lang="zh-TW" altLang="zh-TW" dirty="0"/>
              <a:t>函數之常積分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758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7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7.1 </a:t>
            </a:r>
            <a:r>
              <a:rPr lang="zh-TW" altLang="zh-TW" dirty="0" smtClean="0"/>
              <a:t>向量</a:t>
            </a:r>
            <a:r>
              <a:rPr lang="zh-TW" altLang="zh-TW" dirty="0"/>
              <a:t>函數之常積分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3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74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7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192" y="2204864"/>
            <a:ext cx="394905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7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4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3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303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3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164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3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8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900000"/>
            <a:ext cx="6480000" cy="5613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3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1080000"/>
            <a:ext cx="6480000" cy="5002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3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1080001"/>
            <a:ext cx="6480000" cy="431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3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7.2 </a:t>
            </a:r>
            <a:r>
              <a:rPr lang="zh-TW" altLang="zh-TW" dirty="0" smtClean="0"/>
              <a:t>線</a:t>
            </a:r>
            <a:r>
              <a:rPr lang="zh-TW" altLang="zh-TW" dirty="0"/>
              <a:t>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49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7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7.3 </a:t>
            </a:r>
            <a:r>
              <a:rPr lang="zh-TW" altLang="zh-TW" dirty="0" smtClean="0"/>
              <a:t>面積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72816"/>
            <a:ext cx="5328592" cy="3327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7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該流體在單位時間流經某一微小</a:t>
            </a:r>
            <a:r>
              <a:rPr lang="zh-TW" altLang="zh-TW" dirty="0" smtClean="0"/>
              <a:t>曲面</a:t>
            </a:r>
            <a:r>
              <a:rPr lang="en-US" altLang="zh-TW" dirty="0" smtClean="0"/>
              <a:t>         </a:t>
            </a:r>
            <a:r>
              <a:rPr lang="en-US" altLang="zh-TW" dirty="0"/>
              <a:t>(</a:t>
            </a:r>
            <a:r>
              <a:rPr lang="en-US" altLang="zh-TW" b="1" dirty="0"/>
              <a:t>n</a:t>
            </a:r>
            <a:r>
              <a:rPr lang="zh-TW" altLang="zh-TW" dirty="0"/>
              <a:t>為微小</a:t>
            </a:r>
            <a:r>
              <a:rPr lang="zh-TW" altLang="zh-TW" dirty="0" smtClean="0"/>
              <a:t>曲面</a:t>
            </a:r>
            <a:r>
              <a:rPr lang="en-US" altLang="zh-TW" dirty="0" smtClean="0"/>
              <a:t> </a:t>
            </a:r>
            <a:r>
              <a:rPr lang="en-US" altLang="zh-TW" i="1" dirty="0" err="1" smtClean="0"/>
              <a:t>dA</a:t>
            </a:r>
            <a:r>
              <a:rPr lang="en-US" altLang="zh-TW" dirty="0" smtClean="0"/>
              <a:t> </a:t>
            </a:r>
            <a:r>
              <a:rPr lang="zh-TW" altLang="zh-TW" dirty="0"/>
              <a:t>之單位法向量</a:t>
            </a:r>
            <a:r>
              <a:rPr lang="en-US" altLang="zh-TW" dirty="0"/>
              <a:t> ) </a:t>
            </a:r>
            <a:r>
              <a:rPr lang="zh-TW" altLang="zh-TW" dirty="0"/>
              <a:t>之質量為</a:t>
            </a:r>
          </a:p>
          <a:p>
            <a:pPr marL="0" indent="0">
              <a:buNone/>
            </a:pPr>
            <a:endParaRPr lang="zh-TW" altLang="zh-TW" b="1" dirty="0"/>
          </a:p>
          <a:p>
            <a:r>
              <a:rPr lang="zh-TW" altLang="zh-TW" dirty="0"/>
              <a:t>而在單位時間流經曲面</a:t>
            </a:r>
            <a:r>
              <a:rPr lang="en-US" altLang="zh-TW" i="1" dirty="0"/>
              <a:t>S</a:t>
            </a:r>
            <a:r>
              <a:rPr lang="zh-TW" altLang="zh-TW" dirty="0"/>
              <a:t>之質量</a:t>
            </a:r>
            <a:r>
              <a:rPr lang="en-US" altLang="zh-TW" dirty="0"/>
              <a:t> ( </a:t>
            </a:r>
            <a:r>
              <a:rPr lang="zh-TW" altLang="zh-TW" dirty="0"/>
              <a:t>即質量流率</a:t>
            </a:r>
            <a:r>
              <a:rPr lang="en-US" altLang="zh-TW" dirty="0"/>
              <a:t> ) </a:t>
            </a:r>
            <a:r>
              <a:rPr lang="zh-TW" altLang="zh-TW" dirty="0"/>
              <a:t>為</a:t>
            </a:r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lnSpc>
                <a:spcPts val="1000"/>
              </a:lnSpc>
              <a:buNone/>
            </a:pPr>
            <a:endParaRPr lang="zh-TW" altLang="zh-TW" b="1" dirty="0"/>
          </a:p>
          <a:p>
            <a:r>
              <a:rPr lang="zh-TW" altLang="zh-TW" dirty="0"/>
              <a:t>上式積分係向量</a:t>
            </a:r>
            <a:r>
              <a:rPr lang="en-US" altLang="zh-TW" dirty="0"/>
              <a:t> </a:t>
            </a:r>
            <a:r>
              <a:rPr lang="en-US" altLang="zh-TW" dirty="0" smtClean="0"/>
              <a:t>     </a:t>
            </a:r>
            <a:r>
              <a:rPr lang="zh-TW" altLang="zh-TW" dirty="0" smtClean="0"/>
              <a:t>在</a:t>
            </a:r>
            <a:r>
              <a:rPr lang="zh-TW" altLang="zh-TW" dirty="0"/>
              <a:t>曲面</a:t>
            </a:r>
            <a:r>
              <a:rPr lang="en-US" altLang="zh-TW" dirty="0"/>
              <a:t> </a:t>
            </a:r>
            <a:r>
              <a:rPr lang="en-US" altLang="zh-TW" i="1" dirty="0" err="1" smtClean="0"/>
              <a:t>dA</a:t>
            </a:r>
            <a:r>
              <a:rPr lang="en-US" altLang="zh-TW" dirty="0" smtClean="0"/>
              <a:t> </a:t>
            </a:r>
            <a:r>
              <a:rPr lang="zh-TW" altLang="zh-TW" dirty="0" smtClean="0"/>
              <a:t>之</a:t>
            </a:r>
            <a:r>
              <a:rPr lang="zh-TW" altLang="zh-TW" dirty="0"/>
              <a:t>法線方向之</a:t>
            </a:r>
            <a:r>
              <a:rPr lang="zh-TW" altLang="zh-TW" dirty="0" smtClean="0"/>
              <a:t>分量</a:t>
            </a:r>
            <a:r>
              <a:rPr lang="en-US" altLang="zh-TW" dirty="0" smtClean="0"/>
              <a:t>          </a:t>
            </a:r>
            <a:r>
              <a:rPr lang="zh-TW" altLang="zh-TW" dirty="0" smtClean="0"/>
              <a:t>對</a:t>
            </a:r>
            <a:r>
              <a:rPr lang="en-US" altLang="zh-TW" dirty="0" smtClean="0"/>
              <a:t> </a:t>
            </a:r>
            <a:r>
              <a:rPr lang="en-US" altLang="zh-TW" i="1" dirty="0" err="1" smtClean="0"/>
              <a:t>dA</a:t>
            </a:r>
            <a:r>
              <a:rPr lang="en-US" altLang="zh-TW" dirty="0" smtClean="0"/>
              <a:t> </a:t>
            </a:r>
            <a:r>
              <a:rPr lang="zh-TW" altLang="zh-TW" dirty="0"/>
              <a:t>之積分，因其係對面積</a:t>
            </a:r>
            <a:r>
              <a:rPr lang="en-US" altLang="zh-TW" dirty="0"/>
              <a:t> </a:t>
            </a:r>
            <a:r>
              <a:rPr lang="en-US" altLang="zh-TW" i="1" dirty="0" err="1" smtClean="0"/>
              <a:t>dA</a:t>
            </a:r>
            <a:r>
              <a:rPr lang="en-US" altLang="zh-TW" dirty="0" smtClean="0"/>
              <a:t> </a:t>
            </a:r>
            <a:r>
              <a:rPr lang="zh-TW" altLang="zh-TW" dirty="0" smtClean="0"/>
              <a:t>積分</a:t>
            </a:r>
            <a:r>
              <a:rPr lang="zh-TW" altLang="zh-TW" dirty="0"/>
              <a:t>，故使用重積分符號，而此類積分即被稱為面積分</a:t>
            </a:r>
            <a:r>
              <a:rPr lang="en-US" altLang="zh-TW" dirty="0"/>
              <a:t> (Surface Integral)</a:t>
            </a:r>
            <a:r>
              <a:rPr lang="zh-TW" altLang="zh-TW" dirty="0"/>
              <a:t>。</a:t>
            </a:r>
          </a:p>
          <a:p>
            <a:r>
              <a:rPr lang="zh-TW" altLang="zh-TW" dirty="0"/>
              <a:t>在微積分學習過的重積分</a:t>
            </a:r>
          </a:p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1220857"/>
              </p:ext>
            </p:extLst>
          </p:nvPr>
        </p:nvGraphicFramePr>
        <p:xfrm>
          <a:off x="6210248" y="980728"/>
          <a:ext cx="594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8" name="Equation" r:id="rId3" imgW="304560" imgH="203040" progId="Equation.DSMT4">
                  <p:embed/>
                </p:oleObj>
              </mc:Choice>
              <mc:Fallback>
                <p:oleObj name="Equation" r:id="rId3" imgW="3045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10248" y="980728"/>
                        <a:ext cx="5940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6233766"/>
              </p:ext>
            </p:extLst>
          </p:nvPr>
        </p:nvGraphicFramePr>
        <p:xfrm>
          <a:off x="4139952" y="1844824"/>
          <a:ext cx="10824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9" name="Equation" r:id="rId5" imgW="520560" imgH="190440" progId="Equation.DSMT4">
                  <p:embed/>
                </p:oleObj>
              </mc:Choice>
              <mc:Fallback>
                <p:oleObj name="Equation" r:id="rId5" imgW="5205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39952" y="1844824"/>
                        <a:ext cx="10824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463143"/>
              </p:ext>
            </p:extLst>
          </p:nvPr>
        </p:nvGraphicFramePr>
        <p:xfrm>
          <a:off x="3728288" y="2780928"/>
          <a:ext cx="1995840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0" name="Equation" r:id="rId7" imgW="977760" imgH="317160" progId="Equation.DSMT4">
                  <p:embed/>
                </p:oleObj>
              </mc:Choice>
              <mc:Fallback>
                <p:oleObj name="Equation" r:id="rId7" imgW="97776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28288" y="2780928"/>
                        <a:ext cx="1995840" cy="64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5262208"/>
              </p:ext>
            </p:extLst>
          </p:nvPr>
        </p:nvGraphicFramePr>
        <p:xfrm>
          <a:off x="3434400" y="3501008"/>
          <a:ext cx="470769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1" name="Equation" r:id="rId9" imgW="215640" imgH="164880" progId="Equation.DSMT4">
                  <p:embed/>
                </p:oleObj>
              </mc:Choice>
              <mc:Fallback>
                <p:oleObj name="Equation" r:id="rId9" imgW="21564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434400" y="3501008"/>
                        <a:ext cx="470769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2532483"/>
              </p:ext>
            </p:extLst>
          </p:nvPr>
        </p:nvGraphicFramePr>
        <p:xfrm>
          <a:off x="7740352" y="3537048"/>
          <a:ext cx="722769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2" name="Equation" r:id="rId11" imgW="368280" imgH="164880" progId="Equation.DSMT4">
                  <p:embed/>
                </p:oleObj>
              </mc:Choice>
              <mc:Fallback>
                <p:oleObj name="Equation" r:id="rId11" imgW="368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740352" y="3537048"/>
                        <a:ext cx="722769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605918"/>
              </p:ext>
            </p:extLst>
          </p:nvPr>
        </p:nvGraphicFramePr>
        <p:xfrm>
          <a:off x="3703009" y="5229200"/>
          <a:ext cx="2237143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3" name="Equation" r:id="rId13" imgW="1104840" imgH="355320" progId="Equation.DSMT4">
                  <p:embed/>
                </p:oleObj>
              </mc:Choice>
              <mc:Fallback>
                <p:oleObj name="Equation" r:id="rId13" imgW="110484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703009" y="5229200"/>
                        <a:ext cx="2237143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72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82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8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在計算面積分時應注意係採用何種座標系統來表達曲面</a:t>
            </a:r>
            <a:r>
              <a:rPr lang="en-US" altLang="zh-TW" i="1" dirty="0"/>
              <a:t>S</a:t>
            </a:r>
            <a:r>
              <a:rPr lang="zh-TW" altLang="zh-TW" dirty="0"/>
              <a:t>。現考慮以參數</a:t>
            </a:r>
            <a:r>
              <a:rPr lang="en-US" altLang="zh-TW" dirty="0"/>
              <a:t> </a:t>
            </a:r>
            <a:r>
              <a:rPr lang="en-US" altLang="zh-TW" dirty="0" smtClean="0"/>
              <a:t>        </a:t>
            </a:r>
            <a:r>
              <a:rPr lang="zh-TW" altLang="zh-TW" dirty="0" smtClean="0"/>
              <a:t>來</a:t>
            </a:r>
            <a:r>
              <a:rPr lang="zh-TW" altLang="zh-TW" dirty="0"/>
              <a:t>表達一個曲面</a:t>
            </a:r>
            <a:r>
              <a:rPr lang="en-US" altLang="zh-TW" i="1" dirty="0"/>
              <a:t>S</a:t>
            </a:r>
            <a:r>
              <a:rPr lang="zh-TW" altLang="zh-TW" dirty="0"/>
              <a:t>的位置向量，亦即以</a:t>
            </a:r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192640"/>
              </p:ext>
            </p:extLst>
          </p:nvPr>
        </p:nvGraphicFramePr>
        <p:xfrm>
          <a:off x="3212912" y="1468800"/>
          <a:ext cx="567000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31" name="Equation" r:id="rId3" imgW="266400" imgH="152280" progId="Equation.DSMT4">
                  <p:embed/>
                </p:oleObj>
              </mc:Choice>
              <mc:Fallback>
                <p:oleObj name="Equation" r:id="rId3" imgW="26640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12912" y="1468800"/>
                        <a:ext cx="567000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8343942"/>
              </p:ext>
            </p:extLst>
          </p:nvPr>
        </p:nvGraphicFramePr>
        <p:xfrm>
          <a:off x="2837522" y="2240912"/>
          <a:ext cx="418275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32" name="Equation" r:id="rId5" imgW="2145960" imgH="203040" progId="Equation.DSMT4">
                  <p:embed/>
                </p:oleObj>
              </mc:Choice>
              <mc:Fallback>
                <p:oleObj name="Equation" r:id="rId5" imgW="21459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37522" y="2240912"/>
                        <a:ext cx="418275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541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088" y="2918317"/>
            <a:ext cx="6342312" cy="3463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8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而曲面</a:t>
            </a:r>
            <a:r>
              <a:rPr lang="en-US" altLang="zh-TW" i="1" dirty="0"/>
              <a:t>S</a:t>
            </a:r>
            <a:r>
              <a:rPr lang="zh-TW" altLang="zh-TW" dirty="0"/>
              <a:t>上之微小曲面</a:t>
            </a:r>
            <a:r>
              <a:rPr lang="en-US" altLang="zh-TW" dirty="0"/>
              <a:t> </a:t>
            </a:r>
            <a:r>
              <a:rPr lang="en-US" altLang="zh-TW" dirty="0" smtClean="0"/>
              <a:t>       </a:t>
            </a:r>
            <a:r>
              <a:rPr lang="zh-TW" altLang="zh-TW" dirty="0" smtClean="0"/>
              <a:t>為</a:t>
            </a:r>
            <a:endParaRPr lang="zh-TW" altLang="zh-TW" dirty="0"/>
          </a:p>
          <a:p>
            <a:endParaRPr lang="en-US" altLang="zh-TW" dirty="0" smtClean="0"/>
          </a:p>
          <a:p>
            <a:pPr>
              <a:lnSpc>
                <a:spcPts val="2000"/>
              </a:lnSpc>
            </a:pPr>
            <a:endParaRPr lang="en-US" altLang="zh-TW" dirty="0"/>
          </a:p>
          <a:p>
            <a:r>
              <a:rPr lang="zh-TW" altLang="zh-TW" dirty="0"/>
              <a:t>故</a:t>
            </a:r>
            <a:r>
              <a:rPr lang="en-US" altLang="zh-TW" b="1" dirty="0"/>
              <a:t>F</a:t>
            </a:r>
            <a:r>
              <a:rPr lang="zh-TW" altLang="zh-TW" dirty="0"/>
              <a:t>在曲面</a:t>
            </a:r>
            <a:r>
              <a:rPr lang="en-US" altLang="zh-TW" i="1" dirty="0"/>
              <a:t>S</a:t>
            </a:r>
            <a:r>
              <a:rPr lang="zh-TW" altLang="zh-TW" dirty="0"/>
              <a:t>之面積分為</a:t>
            </a:r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buNone/>
            </a:pPr>
            <a:endParaRPr lang="zh-TW" altLang="zh-TW" b="1" dirty="0"/>
          </a:p>
          <a:p>
            <a:r>
              <a:rPr lang="zh-TW" altLang="zh-TW" dirty="0"/>
              <a:t>其中</a:t>
            </a:r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lnSpc>
                <a:spcPts val="4000"/>
              </a:lnSpc>
              <a:buNone/>
            </a:pPr>
            <a:r>
              <a:rPr lang="en-US" altLang="zh-TW" b="1" dirty="0" smtClean="0"/>
              <a:t> </a:t>
            </a:r>
            <a:endParaRPr lang="zh-TW" altLang="zh-TW" b="1" dirty="0"/>
          </a:p>
          <a:p>
            <a:r>
              <a:rPr lang="en-US" altLang="zh-TW" dirty="0"/>
              <a:t> </a:t>
            </a:r>
            <a:r>
              <a:rPr lang="en-US" altLang="zh-TW" dirty="0" smtClean="0"/>
              <a:t>    </a:t>
            </a:r>
            <a:r>
              <a:rPr lang="zh-TW" altLang="zh-TW" dirty="0" smtClean="0"/>
              <a:t>為</a:t>
            </a:r>
            <a:r>
              <a:rPr lang="en-US" altLang="zh-TW" i="1" dirty="0"/>
              <a:t>S</a:t>
            </a:r>
            <a:r>
              <a:rPr lang="zh-TW" altLang="zh-TW" dirty="0"/>
              <a:t>在</a:t>
            </a:r>
            <a:r>
              <a:rPr lang="en-US" altLang="zh-TW" dirty="0"/>
              <a:t> </a:t>
            </a:r>
            <a:r>
              <a:rPr lang="en-US" altLang="zh-TW" dirty="0" smtClean="0"/>
              <a:t>     </a:t>
            </a:r>
            <a:r>
              <a:rPr lang="zh-TW" altLang="zh-TW" dirty="0" smtClean="0"/>
              <a:t>平面</a:t>
            </a:r>
            <a:r>
              <a:rPr lang="zh-TW" altLang="zh-TW" dirty="0"/>
              <a:t>之投影。</a:t>
            </a:r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7335454"/>
              </p:ext>
            </p:extLst>
          </p:nvPr>
        </p:nvGraphicFramePr>
        <p:xfrm>
          <a:off x="4230000" y="1026000"/>
          <a:ext cx="540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94" name="Equation" r:id="rId3" imgW="304560" imgH="203040" progId="Equation.DSMT4">
                  <p:embed/>
                </p:oleObj>
              </mc:Choice>
              <mc:Fallback>
                <p:oleObj name="Equation" r:id="rId3" imgW="3045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30000" y="1026000"/>
                        <a:ext cx="540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5650047"/>
              </p:ext>
            </p:extLst>
          </p:nvPr>
        </p:nvGraphicFramePr>
        <p:xfrm>
          <a:off x="1980312" y="1412776"/>
          <a:ext cx="54000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95" name="Equation" r:id="rId5" imgW="3047760" imgH="406080" progId="Equation.DSMT4">
                  <p:embed/>
                </p:oleObj>
              </mc:Choice>
              <mc:Fallback>
                <p:oleObj name="Equation" r:id="rId5" imgW="304776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80312" y="1412776"/>
                        <a:ext cx="54000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2238050"/>
              </p:ext>
            </p:extLst>
          </p:nvPr>
        </p:nvGraphicFramePr>
        <p:xfrm>
          <a:off x="2555776" y="2745016"/>
          <a:ext cx="4613143" cy="82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96" name="Equation" r:id="rId7" imgW="2476440" imgH="444240" progId="Equation.DSMT4">
                  <p:embed/>
                </p:oleObj>
              </mc:Choice>
              <mc:Fallback>
                <p:oleObj name="Equation" r:id="rId7" imgW="247644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55776" y="2745016"/>
                        <a:ext cx="4613143" cy="82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5489245"/>
              </p:ext>
            </p:extLst>
          </p:nvPr>
        </p:nvGraphicFramePr>
        <p:xfrm>
          <a:off x="2483768" y="4077072"/>
          <a:ext cx="4680520" cy="1440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97" name="Equation" r:id="rId9" imgW="2476440" imgH="761760" progId="Equation.DSMT4">
                  <p:embed/>
                </p:oleObj>
              </mc:Choice>
              <mc:Fallback>
                <p:oleObj name="Equation" r:id="rId9" imgW="2476440" imgH="761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83768" y="4077072"/>
                        <a:ext cx="4680520" cy="1440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251874"/>
              </p:ext>
            </p:extLst>
          </p:nvPr>
        </p:nvGraphicFramePr>
        <p:xfrm>
          <a:off x="1258888" y="5634000"/>
          <a:ext cx="374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98" name="Equation" r:id="rId11" imgW="215640" imgH="228600" progId="Equation.DSMT4">
                  <p:embed/>
                </p:oleObj>
              </mc:Choice>
              <mc:Fallback>
                <p:oleObj name="Equation" r:id="rId11" imgW="2156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58888" y="5634000"/>
                        <a:ext cx="3740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797133"/>
              </p:ext>
            </p:extLst>
          </p:nvPr>
        </p:nvGraphicFramePr>
        <p:xfrm>
          <a:off x="2483768" y="5697288"/>
          <a:ext cx="373846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99" name="Equation" r:id="rId13" imgW="190440" imgH="164880" progId="Equation.DSMT4">
                  <p:embed/>
                </p:oleObj>
              </mc:Choice>
              <mc:Fallback>
                <p:oleObj name="Equation" r:id="rId13" imgW="19044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483768" y="5697288"/>
                        <a:ext cx="373846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08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980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8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8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11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8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4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84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0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856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67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1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0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67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39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6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39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6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對於在一曲面</a:t>
            </a:r>
            <a:r>
              <a:rPr lang="en-US" altLang="zh-TW" i="1" dirty="0"/>
              <a:t>S</a:t>
            </a:r>
            <a:r>
              <a:rPr lang="zh-TW" altLang="zh-TW" dirty="0"/>
              <a:t>上之微小曲面</a:t>
            </a:r>
            <a:r>
              <a:rPr lang="en-US" altLang="zh-TW" dirty="0"/>
              <a:t> </a:t>
            </a:r>
            <a:r>
              <a:rPr lang="en-US" altLang="zh-TW" i="1" dirty="0" err="1" smtClean="0"/>
              <a:t>dA</a:t>
            </a:r>
            <a:r>
              <a:rPr lang="zh-TW" altLang="zh-TW" dirty="0" smtClean="0"/>
              <a:t>，</a:t>
            </a:r>
            <a:r>
              <a:rPr lang="zh-TW" altLang="zh-TW" dirty="0"/>
              <a:t>若能將其投影到</a:t>
            </a:r>
            <a:r>
              <a:rPr lang="en-US" altLang="zh-TW" dirty="0"/>
              <a:t> </a:t>
            </a:r>
            <a:r>
              <a:rPr lang="en-US" altLang="zh-TW" i="1" dirty="0" err="1" smtClean="0"/>
              <a:t>xy</a:t>
            </a:r>
            <a:r>
              <a:rPr lang="en-US" altLang="zh-TW" dirty="0" smtClean="0"/>
              <a:t> </a:t>
            </a:r>
            <a:r>
              <a:rPr lang="zh-TW" altLang="zh-TW" dirty="0" smtClean="0"/>
              <a:t>平面、</a:t>
            </a:r>
            <a:r>
              <a:rPr lang="en-US" altLang="zh-TW" i="1" dirty="0" err="1" smtClean="0"/>
              <a:t>xz</a:t>
            </a:r>
            <a:r>
              <a:rPr lang="en-US" altLang="zh-TW" dirty="0" smtClean="0"/>
              <a:t> </a:t>
            </a:r>
            <a:r>
              <a:rPr lang="zh-TW" altLang="zh-TW" dirty="0"/>
              <a:t>平面或</a:t>
            </a:r>
            <a:r>
              <a:rPr lang="en-US" altLang="zh-TW" dirty="0"/>
              <a:t> </a:t>
            </a:r>
            <a:r>
              <a:rPr lang="en-US" altLang="zh-TW" i="1" dirty="0" err="1" smtClean="0"/>
              <a:t>yz</a:t>
            </a:r>
            <a:r>
              <a:rPr lang="en-US" altLang="zh-TW" dirty="0" smtClean="0"/>
              <a:t> </a:t>
            </a:r>
            <a:r>
              <a:rPr lang="zh-TW" altLang="zh-TW" dirty="0" smtClean="0"/>
              <a:t>平面</a:t>
            </a:r>
            <a:r>
              <a:rPr lang="zh-TW" altLang="zh-TW" dirty="0"/>
              <a:t>，則對於某些面積分的計算將可獲得簡化。在圖</a:t>
            </a:r>
            <a:r>
              <a:rPr lang="en-US" altLang="zh-TW" dirty="0"/>
              <a:t>7.9</a:t>
            </a:r>
            <a:r>
              <a:rPr lang="zh-TW" altLang="zh-TW" dirty="0"/>
              <a:t>中將</a:t>
            </a:r>
            <a:r>
              <a:rPr lang="en-US" altLang="zh-TW" dirty="0"/>
              <a:t> </a:t>
            </a:r>
            <a:r>
              <a:rPr lang="en-US" altLang="zh-TW" i="1" dirty="0" err="1" smtClean="0"/>
              <a:t>dA</a:t>
            </a:r>
            <a:r>
              <a:rPr lang="en-US" altLang="zh-TW" dirty="0" smtClean="0"/>
              <a:t> </a:t>
            </a:r>
            <a:r>
              <a:rPr lang="zh-TW" altLang="zh-TW" dirty="0" smtClean="0"/>
              <a:t>投影</a:t>
            </a:r>
            <a:r>
              <a:rPr lang="zh-TW" altLang="zh-TW" dirty="0"/>
              <a:t>到</a:t>
            </a:r>
            <a:r>
              <a:rPr lang="en-US" altLang="zh-TW" dirty="0"/>
              <a:t> </a:t>
            </a:r>
            <a:r>
              <a:rPr lang="en-US" altLang="zh-TW" i="1" dirty="0" err="1" smtClean="0"/>
              <a:t>xy</a:t>
            </a:r>
            <a:r>
              <a:rPr lang="en-US" altLang="zh-TW" dirty="0" smtClean="0"/>
              <a:t> </a:t>
            </a:r>
            <a:r>
              <a:rPr lang="zh-TW" altLang="zh-TW" dirty="0" smtClean="0"/>
              <a:t>平面</a:t>
            </a:r>
            <a:r>
              <a:rPr lang="zh-TW" altLang="zh-TW" dirty="0"/>
              <a:t>，得</a:t>
            </a:r>
          </a:p>
          <a:p>
            <a:pPr marL="0" indent="0">
              <a:buNone/>
            </a:pPr>
            <a:endParaRPr lang="en-US" altLang="zh-TW" b="1" dirty="0" smtClean="0"/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lnSpc>
                <a:spcPts val="2000"/>
              </a:lnSpc>
              <a:buNone/>
            </a:pPr>
            <a:endParaRPr lang="zh-TW" altLang="zh-TW" b="1" dirty="0"/>
          </a:p>
          <a:p>
            <a:r>
              <a:rPr lang="zh-TW" altLang="zh-TW" dirty="0"/>
              <a:t>故</a:t>
            </a:r>
            <a:r>
              <a:rPr lang="en-US" altLang="zh-TW" b="1" dirty="0"/>
              <a:t>F</a:t>
            </a:r>
            <a:r>
              <a:rPr lang="zh-TW" altLang="zh-TW" dirty="0"/>
              <a:t>在曲面</a:t>
            </a:r>
            <a:r>
              <a:rPr lang="en-US" altLang="zh-TW" i="1" dirty="0"/>
              <a:t>S</a:t>
            </a:r>
            <a:r>
              <a:rPr lang="zh-TW" altLang="zh-TW" dirty="0"/>
              <a:t>之面積</a:t>
            </a:r>
            <a:r>
              <a:rPr lang="zh-TW" altLang="zh-TW" dirty="0" smtClean="0"/>
              <a:t>分為</a:t>
            </a:r>
            <a:endParaRPr lang="en-US" altLang="zh-TW" dirty="0" smtClean="0"/>
          </a:p>
          <a:p>
            <a:endParaRPr lang="en-US" altLang="zh-TW" dirty="0"/>
          </a:p>
          <a:p>
            <a:pPr>
              <a:lnSpc>
                <a:spcPts val="1400"/>
              </a:lnSpc>
            </a:pPr>
            <a:endParaRPr lang="en-US" altLang="zh-TW" dirty="0" smtClean="0"/>
          </a:p>
          <a:p>
            <a:r>
              <a:rPr lang="zh-TW" altLang="zh-TW" dirty="0"/>
              <a:t>同理，</a:t>
            </a:r>
            <a:r>
              <a:rPr lang="en-US" altLang="zh-TW" b="1" dirty="0"/>
              <a:t>F</a:t>
            </a:r>
            <a:r>
              <a:rPr lang="zh-TW" altLang="zh-TW" dirty="0"/>
              <a:t>在曲面</a:t>
            </a:r>
            <a:r>
              <a:rPr lang="en-US" altLang="zh-TW" i="1" dirty="0"/>
              <a:t>S</a:t>
            </a:r>
            <a:r>
              <a:rPr lang="zh-TW" altLang="zh-TW" dirty="0"/>
              <a:t>之面積分亦可由下二式計算</a:t>
            </a:r>
          </a:p>
          <a:p>
            <a:endParaRPr lang="zh-TW" altLang="zh-TW" dirty="0"/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303644"/>
              </p:ext>
            </p:extLst>
          </p:nvPr>
        </p:nvGraphicFramePr>
        <p:xfrm>
          <a:off x="2771800" y="2276872"/>
          <a:ext cx="4394582" cy="115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53" name="Equation" r:id="rId3" imgW="2323800" imgH="609480" progId="Equation.DSMT4">
                  <p:embed/>
                </p:oleObj>
              </mc:Choice>
              <mc:Fallback>
                <p:oleObj name="Equation" r:id="rId3" imgW="2323800" imgH="609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71800" y="2276872"/>
                        <a:ext cx="4394582" cy="115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6586204"/>
              </p:ext>
            </p:extLst>
          </p:nvPr>
        </p:nvGraphicFramePr>
        <p:xfrm>
          <a:off x="3262692" y="3960000"/>
          <a:ext cx="30375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54" name="Equation" r:id="rId5" imgW="1714320" imgH="406080" progId="Equation.DSMT4">
                  <p:embed/>
                </p:oleObj>
              </mc:Choice>
              <mc:Fallback>
                <p:oleObj name="Equation" r:id="rId5" imgW="17143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62692" y="3960000"/>
                        <a:ext cx="30375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295493"/>
              </p:ext>
            </p:extLst>
          </p:nvPr>
        </p:nvGraphicFramePr>
        <p:xfrm>
          <a:off x="3203848" y="5157360"/>
          <a:ext cx="3118500" cy="151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55" name="Equation" r:id="rId7" imgW="1676160" imgH="812520" progId="Equation.DSMT4">
                  <p:embed/>
                </p:oleObj>
              </mc:Choice>
              <mc:Fallback>
                <p:oleObj name="Equation" r:id="rId7" imgW="1676160" imgH="812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03848" y="5157360"/>
                        <a:ext cx="3118500" cy="151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36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5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08720"/>
            <a:ext cx="5112568" cy="5486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6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利用一純量函數</a:t>
            </a:r>
            <a:r>
              <a:rPr lang="en-US" altLang="zh-TW" dirty="0"/>
              <a:t> </a:t>
            </a:r>
            <a:r>
              <a:rPr lang="en-US" altLang="zh-TW" dirty="0" smtClean="0"/>
              <a:t>     </a:t>
            </a:r>
            <a:r>
              <a:rPr lang="zh-TW" altLang="zh-TW" dirty="0" smtClean="0"/>
              <a:t>之</a:t>
            </a:r>
            <a:r>
              <a:rPr lang="zh-TW" altLang="zh-TW" dirty="0"/>
              <a:t>梯度以計算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     </a:t>
            </a:r>
            <a:r>
              <a:rPr lang="zh-TW" altLang="zh-TW" dirty="0" smtClean="0"/>
              <a:t>之</a:t>
            </a:r>
            <a:r>
              <a:rPr lang="zh-TW" altLang="zh-TW" dirty="0"/>
              <a:t>等位面的單位法向量的作法以求出</a:t>
            </a:r>
            <a:r>
              <a:rPr lang="en-US" altLang="zh-TW" b="1" dirty="0"/>
              <a:t>n</a:t>
            </a:r>
            <a:r>
              <a:rPr lang="zh-TW" altLang="zh-TW" dirty="0"/>
              <a:t>，即以下列公式求出</a:t>
            </a:r>
            <a:r>
              <a:rPr lang="en-US" altLang="zh-TW" b="1" dirty="0"/>
              <a:t>n</a:t>
            </a:r>
            <a:endParaRPr lang="zh-TW" altLang="zh-TW" dirty="0"/>
          </a:p>
          <a:p>
            <a:pPr marL="0" indent="0">
              <a:buNone/>
            </a:pPr>
            <a:endParaRPr lang="en-US" altLang="zh-TW" b="1" dirty="0"/>
          </a:p>
          <a:p>
            <a:pPr marL="0" indent="0">
              <a:lnSpc>
                <a:spcPts val="2000"/>
              </a:lnSpc>
              <a:buNone/>
            </a:pPr>
            <a:endParaRPr lang="zh-TW" altLang="zh-TW" b="1" dirty="0"/>
          </a:p>
          <a:p>
            <a:r>
              <a:rPr lang="zh-TW" altLang="zh-TW" dirty="0" smtClean="0"/>
              <a:t>其中</a:t>
            </a:r>
            <a:r>
              <a:rPr lang="en-US" altLang="zh-TW" dirty="0" smtClean="0"/>
              <a:t>                    </a:t>
            </a:r>
            <a:r>
              <a:rPr lang="zh-TW" altLang="zh-TW" dirty="0"/>
              <a:t>為描述曲面</a:t>
            </a:r>
            <a:r>
              <a:rPr lang="en-US" altLang="zh-TW" i="1" dirty="0"/>
              <a:t>S</a:t>
            </a:r>
            <a:r>
              <a:rPr lang="zh-TW" altLang="zh-TW" dirty="0"/>
              <a:t>之方程式。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9051989"/>
              </p:ext>
            </p:extLst>
          </p:nvPr>
        </p:nvGraphicFramePr>
        <p:xfrm>
          <a:off x="3491880" y="1026000"/>
          <a:ext cx="312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2" name="Equation" r:id="rId3" imgW="164880" imgH="190440" progId="Equation.DSMT4">
                  <p:embed/>
                </p:oleObj>
              </mc:Choice>
              <mc:Fallback>
                <p:oleObj name="Equation" r:id="rId3" imgW="16488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1880" y="1026000"/>
                        <a:ext cx="312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5099844"/>
              </p:ext>
            </p:extLst>
          </p:nvPr>
        </p:nvGraphicFramePr>
        <p:xfrm>
          <a:off x="5791544" y="972000"/>
          <a:ext cx="18768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3" name="Equation" r:id="rId5" imgW="863280" imgH="190440" progId="Equation.DSMT4">
                  <p:embed/>
                </p:oleObj>
              </mc:Choice>
              <mc:Fallback>
                <p:oleObj name="Equation" r:id="rId5" imgW="86328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91544" y="972000"/>
                        <a:ext cx="18768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7834103"/>
              </p:ext>
            </p:extLst>
          </p:nvPr>
        </p:nvGraphicFramePr>
        <p:xfrm>
          <a:off x="4151685" y="1844904"/>
          <a:ext cx="1068387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4" name="Equation" r:id="rId7" imgW="583920" imgH="393480" progId="Equation.DSMT4">
                  <p:embed/>
                </p:oleObj>
              </mc:Choice>
              <mc:Fallback>
                <p:oleObj name="Equation" r:id="rId7" imgW="58392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151685" y="1844904"/>
                        <a:ext cx="1068387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5774530"/>
              </p:ext>
            </p:extLst>
          </p:nvPr>
        </p:nvGraphicFramePr>
        <p:xfrm>
          <a:off x="1926000" y="2664000"/>
          <a:ext cx="1488375" cy="3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5" name="Equation" r:id="rId9" imgW="799920" imgH="203040" progId="Equation.DSMT4">
                  <p:embed/>
                </p:oleObj>
              </mc:Choice>
              <mc:Fallback>
                <p:oleObj name="Equation" r:id="rId9" imgW="79992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26000" y="2664000"/>
                        <a:ext cx="1488375" cy="37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36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6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63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6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7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67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09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7.3 </a:t>
            </a:r>
            <a:r>
              <a:rPr lang="zh-TW" altLang="zh-TW" dirty="0"/>
              <a:t>面積分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8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4754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09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由空間中之封閉曲面所包圍，若已知在該體積內之物質的密度分佈為</a:t>
            </a:r>
            <a:r>
              <a:rPr lang="en-US" altLang="zh-TW" dirty="0"/>
              <a:t> </a:t>
            </a:r>
            <a:r>
              <a:rPr lang="en-US" altLang="zh-TW" dirty="0" smtClean="0"/>
              <a:t>            </a:t>
            </a:r>
            <a:r>
              <a:rPr lang="zh-TW" altLang="zh-TW" dirty="0" smtClean="0"/>
              <a:t>，</a:t>
            </a:r>
            <a:r>
              <a:rPr lang="zh-TW" altLang="zh-TW" dirty="0"/>
              <a:t>則在</a:t>
            </a:r>
            <a:r>
              <a:rPr lang="en-US" altLang="zh-TW" dirty="0"/>
              <a:t> </a:t>
            </a:r>
            <a:r>
              <a:rPr lang="en-US" altLang="zh-TW" i="1" dirty="0" smtClean="0"/>
              <a:t>V</a:t>
            </a:r>
            <a:r>
              <a:rPr lang="en-US" altLang="zh-TW" dirty="0" smtClean="0"/>
              <a:t> </a:t>
            </a:r>
            <a:r>
              <a:rPr lang="zh-TW" altLang="zh-TW" dirty="0" smtClean="0"/>
              <a:t>中</a:t>
            </a:r>
            <a:r>
              <a:rPr lang="zh-TW" altLang="zh-TW" dirty="0"/>
              <a:t>佔有一微小體積</a:t>
            </a:r>
            <a:r>
              <a:rPr lang="en-US" altLang="zh-TW" dirty="0"/>
              <a:t> </a:t>
            </a:r>
            <a:r>
              <a:rPr lang="en-US" altLang="zh-TW" i="1" dirty="0" err="1" smtClean="0"/>
              <a:t>dV</a:t>
            </a:r>
            <a:r>
              <a:rPr lang="en-US" altLang="zh-TW" dirty="0" smtClean="0"/>
              <a:t> </a:t>
            </a:r>
            <a:r>
              <a:rPr lang="zh-TW" altLang="zh-TW" dirty="0" smtClean="0"/>
              <a:t>之</a:t>
            </a:r>
            <a:r>
              <a:rPr lang="zh-TW" altLang="zh-TW" dirty="0"/>
              <a:t>物質質量為</a:t>
            </a:r>
          </a:p>
          <a:p>
            <a:pPr marL="0" indent="0">
              <a:buNone/>
            </a:pPr>
            <a:r>
              <a:rPr lang="en-US" altLang="zh-TW" b="1" dirty="0"/>
              <a:t>	 </a:t>
            </a:r>
            <a:endParaRPr lang="zh-TW" altLang="zh-TW" b="1" dirty="0"/>
          </a:p>
          <a:p>
            <a:r>
              <a:rPr lang="zh-TW" altLang="zh-TW" dirty="0"/>
              <a:t>而體積</a:t>
            </a:r>
            <a:r>
              <a:rPr lang="en-US" altLang="zh-TW" dirty="0"/>
              <a:t> </a:t>
            </a:r>
            <a:r>
              <a:rPr lang="en-US" altLang="zh-TW" i="1" dirty="0" smtClean="0"/>
              <a:t>V</a:t>
            </a:r>
            <a:r>
              <a:rPr lang="en-US" altLang="zh-TW" dirty="0" smtClean="0"/>
              <a:t> </a:t>
            </a:r>
            <a:r>
              <a:rPr lang="zh-TW" altLang="zh-TW" dirty="0" smtClean="0"/>
              <a:t>內</a:t>
            </a:r>
            <a:r>
              <a:rPr lang="zh-TW" altLang="zh-TW" dirty="0"/>
              <a:t>之所有物質的總質量為</a:t>
            </a:r>
          </a:p>
          <a:p>
            <a:pPr marL="0" indent="0">
              <a:buNone/>
            </a:pPr>
            <a:r>
              <a:rPr lang="en-US" altLang="zh-TW" b="1" dirty="0" smtClean="0"/>
              <a:t> </a:t>
            </a:r>
            <a:endParaRPr lang="zh-TW" altLang="zh-TW" b="1" dirty="0"/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1419016"/>
              </p:ext>
            </p:extLst>
          </p:nvPr>
        </p:nvGraphicFramePr>
        <p:xfrm>
          <a:off x="3149952" y="1412816"/>
          <a:ext cx="990000" cy="3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68" name="Equation" r:id="rId3" imgW="558720" imgH="203040" progId="Equation.DSMT4">
                  <p:embed/>
                </p:oleObj>
              </mc:Choice>
              <mc:Fallback>
                <p:oleObj name="Equation" r:id="rId3" imgW="55872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49952" y="1412816"/>
                        <a:ext cx="990000" cy="3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3884659"/>
              </p:ext>
            </p:extLst>
          </p:nvPr>
        </p:nvGraphicFramePr>
        <p:xfrm>
          <a:off x="3083944" y="2312920"/>
          <a:ext cx="6900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69" name="Equation" r:id="rId5" imgW="317160" imgH="190440" progId="Equation.DSMT4">
                  <p:embed/>
                </p:oleObj>
              </mc:Choice>
              <mc:Fallback>
                <p:oleObj name="Equation" r:id="rId5" imgW="31716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83944" y="2312920"/>
                        <a:ext cx="6900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4061019"/>
              </p:ext>
            </p:extLst>
          </p:nvPr>
        </p:nvGraphicFramePr>
        <p:xfrm>
          <a:off x="3011936" y="3212976"/>
          <a:ext cx="9840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70" name="Equation" r:id="rId7" imgW="520560" imgH="380880" progId="Equation.DSMT4">
                  <p:embed/>
                </p:oleObj>
              </mc:Choice>
              <mc:Fallback>
                <p:oleObj name="Equation" r:id="rId7" imgW="52056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11936" y="3212976"/>
                        <a:ext cx="9840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974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385422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09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r>
              <a:rPr lang="zh-TW" altLang="zh-TW" dirty="0" smtClean="0"/>
              <a:t>計算</a:t>
            </a:r>
            <a:r>
              <a:rPr lang="zh-TW" altLang="zh-TW" dirty="0"/>
              <a:t>體積分時，應注意所採用之座標系統，現考慮以參數</a:t>
            </a:r>
            <a:r>
              <a:rPr lang="en-US" altLang="zh-TW" dirty="0"/>
              <a:t> </a:t>
            </a:r>
            <a:r>
              <a:rPr lang="en-US" altLang="zh-TW" dirty="0" smtClean="0"/>
              <a:t>             </a:t>
            </a:r>
            <a:r>
              <a:rPr lang="zh-TW" altLang="zh-TW" dirty="0" smtClean="0"/>
              <a:t>來</a:t>
            </a:r>
            <a:r>
              <a:rPr lang="zh-TW" altLang="zh-TW" dirty="0"/>
              <a:t>表達空間中某一區域之位置向量，亦即以</a:t>
            </a:r>
          </a:p>
          <a:p>
            <a:endParaRPr lang="zh-TW" altLang="en-US" dirty="0"/>
          </a:p>
        </p:txBody>
      </p:sp>
      <p:pic>
        <p:nvPicPr>
          <p:cNvPr id="160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1529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678939"/>
              </p:ext>
            </p:extLst>
          </p:nvPr>
        </p:nvGraphicFramePr>
        <p:xfrm>
          <a:off x="1601784" y="3825080"/>
          <a:ext cx="1026000" cy="3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85" name="Equation" r:id="rId4" imgW="482400" imgH="152280" progId="Equation.DSMT4">
                  <p:embed/>
                </p:oleObj>
              </mc:Choice>
              <mc:Fallback>
                <p:oleObj name="Equation" r:id="rId4" imgW="48240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1784" y="3825080"/>
                        <a:ext cx="1026000" cy="32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9676955"/>
              </p:ext>
            </p:extLst>
          </p:nvPr>
        </p:nvGraphicFramePr>
        <p:xfrm>
          <a:off x="2051720" y="4221088"/>
          <a:ext cx="54912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86" name="Equation" r:id="rId6" imgW="2641320" imgH="190440" progId="Equation.DSMT4">
                  <p:embed/>
                </p:oleObj>
              </mc:Choice>
              <mc:Fallback>
                <p:oleObj name="Equation" r:id="rId6" imgW="264132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51720" y="4221088"/>
                        <a:ext cx="54912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76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由</a:t>
            </a:r>
            <a:r>
              <a:rPr lang="en-US" altLang="zh-TW" dirty="0"/>
              <a:t> 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及</a:t>
            </a:r>
            <a:r>
              <a:rPr lang="en-US" altLang="zh-TW" dirty="0" smtClean="0"/>
              <a:t>         </a:t>
            </a:r>
            <a:r>
              <a:rPr lang="zh-TW" altLang="zh-TW" dirty="0" smtClean="0"/>
              <a:t>所</a:t>
            </a:r>
            <a:r>
              <a:rPr lang="zh-TW" altLang="zh-TW" dirty="0"/>
              <a:t>形成之微小六面體之體積</a:t>
            </a:r>
            <a:r>
              <a:rPr lang="en-US" altLang="zh-TW" dirty="0"/>
              <a:t> </a:t>
            </a:r>
            <a:r>
              <a:rPr lang="en-US" altLang="zh-TW" i="1" dirty="0" err="1" smtClean="0"/>
              <a:t>dV</a:t>
            </a:r>
            <a:r>
              <a:rPr lang="en-US" altLang="zh-TW" dirty="0" smtClean="0"/>
              <a:t> </a:t>
            </a:r>
            <a:r>
              <a:rPr lang="zh-TW" altLang="zh-TW" dirty="0" smtClean="0"/>
              <a:t>為</a:t>
            </a:r>
            <a:endParaRPr lang="zh-TW" altLang="zh-TW" dirty="0"/>
          </a:p>
          <a:p>
            <a:endParaRPr lang="en-US" altLang="zh-TW" dirty="0" smtClean="0"/>
          </a:p>
          <a:p>
            <a:pPr>
              <a:lnSpc>
                <a:spcPts val="2000"/>
              </a:lnSpc>
            </a:pPr>
            <a:endParaRPr lang="en-US" altLang="zh-TW" dirty="0"/>
          </a:p>
          <a:p>
            <a:r>
              <a:rPr lang="zh-TW" altLang="zh-TW" dirty="0"/>
              <a:t>故</a:t>
            </a:r>
            <a:r>
              <a:rPr lang="en-US" altLang="zh-TW" dirty="0"/>
              <a:t> </a:t>
            </a:r>
            <a:r>
              <a:rPr lang="en-US" altLang="zh-TW" i="1" dirty="0" smtClean="0"/>
              <a:t>f</a:t>
            </a:r>
            <a:r>
              <a:rPr lang="en-US" altLang="zh-TW" dirty="0" smtClean="0"/>
              <a:t> </a:t>
            </a:r>
            <a:r>
              <a:rPr lang="zh-TW" altLang="zh-TW" dirty="0" smtClean="0"/>
              <a:t>在</a:t>
            </a:r>
            <a:r>
              <a:rPr lang="en-US" altLang="zh-TW" dirty="0" smtClean="0"/>
              <a:t> </a:t>
            </a:r>
            <a:r>
              <a:rPr lang="en-US" altLang="zh-TW" i="1" dirty="0" smtClean="0"/>
              <a:t>V</a:t>
            </a:r>
            <a:r>
              <a:rPr lang="en-US" altLang="zh-TW" dirty="0" smtClean="0"/>
              <a:t> </a:t>
            </a:r>
            <a:r>
              <a:rPr lang="zh-TW" altLang="zh-TW" dirty="0" smtClean="0"/>
              <a:t>中</a:t>
            </a:r>
            <a:r>
              <a:rPr lang="zh-TW" altLang="zh-TW" dirty="0"/>
              <a:t>之體積分可寫成</a:t>
            </a:r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7402107"/>
              </p:ext>
            </p:extLst>
          </p:nvPr>
        </p:nvGraphicFramePr>
        <p:xfrm>
          <a:off x="1595792" y="980728"/>
          <a:ext cx="1104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47" name="Equation" r:id="rId3" imgW="583920" imgH="228600" progId="Equation.DSMT4">
                  <p:embed/>
                </p:oleObj>
              </mc:Choice>
              <mc:Fallback>
                <p:oleObj name="Equation" r:id="rId3" imgW="5839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95792" y="980728"/>
                        <a:ext cx="1104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3479140"/>
              </p:ext>
            </p:extLst>
          </p:nvPr>
        </p:nvGraphicFramePr>
        <p:xfrm>
          <a:off x="3059832" y="980728"/>
          <a:ext cx="600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48" name="Equation" r:id="rId5" imgW="317160" imgH="228600" progId="Equation.DSMT4">
                  <p:embed/>
                </p:oleObj>
              </mc:Choice>
              <mc:Fallback>
                <p:oleObj name="Equation" r:id="rId5" imgW="3171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59832" y="980728"/>
                        <a:ext cx="600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8026715"/>
              </p:ext>
            </p:extLst>
          </p:nvPr>
        </p:nvGraphicFramePr>
        <p:xfrm>
          <a:off x="1547664" y="1412776"/>
          <a:ext cx="5589257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49" name="Equation" r:id="rId7" imgW="3136680" imgH="444240" progId="Equation.DSMT4">
                  <p:embed/>
                </p:oleObj>
              </mc:Choice>
              <mc:Fallback>
                <p:oleObj name="Equation" r:id="rId7" imgW="313668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47664" y="1412776"/>
                        <a:ext cx="5589257" cy="79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434668"/>
              </p:ext>
            </p:extLst>
          </p:nvPr>
        </p:nvGraphicFramePr>
        <p:xfrm>
          <a:off x="1475656" y="2708920"/>
          <a:ext cx="4356000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50" name="Equation" r:id="rId9" imgW="2514600" imgH="457200" progId="Equation.DSMT4">
                  <p:embed/>
                </p:oleObj>
              </mc:Choice>
              <mc:Fallback>
                <p:oleObj name="Equation" r:id="rId9" imgW="251460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75656" y="2708920"/>
                        <a:ext cx="4356000" cy="79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36912"/>
            <a:ext cx="3096344" cy="3766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6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007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6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4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24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6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58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900000"/>
            <a:ext cx="6480000" cy="5582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6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00" y="1080000"/>
            <a:ext cx="6480000" cy="4086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8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Blip>
                <a:blip r:embed="rId3"/>
              </a:buBlip>
            </a:pPr>
            <a:r>
              <a:rPr lang="zh-TW" altLang="zh-TW" b="1" dirty="0">
                <a:solidFill>
                  <a:srgbClr val="0000FF"/>
                </a:solidFill>
              </a:rPr>
              <a:t>利用體積分計算空間中之</a:t>
            </a:r>
            <a:r>
              <a:rPr lang="zh-TW" altLang="zh-TW" b="1" dirty="0" smtClean="0">
                <a:solidFill>
                  <a:srgbClr val="0000FF"/>
                </a:solidFill>
              </a:rPr>
              <a:t>體積</a:t>
            </a:r>
            <a:endParaRPr lang="en-US" altLang="zh-TW" b="1" dirty="0" smtClean="0">
              <a:solidFill>
                <a:srgbClr val="0000FF"/>
              </a:solidFill>
            </a:endParaRPr>
          </a:p>
          <a:p>
            <a:r>
              <a:rPr lang="zh-TW" altLang="zh-TW" dirty="0"/>
              <a:t>若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</a:t>
            </a:r>
            <a:r>
              <a:rPr lang="zh-TW" altLang="zh-TW" dirty="0" smtClean="0"/>
              <a:t>，</a:t>
            </a:r>
            <a:r>
              <a:rPr lang="zh-TW" altLang="zh-TW" dirty="0"/>
              <a:t>則可得一空間區域中之體積計算公式</a:t>
            </a:r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675855"/>
              </p:ext>
            </p:extLst>
          </p:nvPr>
        </p:nvGraphicFramePr>
        <p:xfrm>
          <a:off x="1574832" y="1448824"/>
          <a:ext cx="1485000" cy="3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6" name="Equation" r:id="rId4" imgW="761760" imgH="203040" progId="Equation.DSMT4">
                  <p:embed/>
                </p:oleObj>
              </mc:Choice>
              <mc:Fallback>
                <p:oleObj name="Equation" r:id="rId4" imgW="76176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74832" y="1448824"/>
                        <a:ext cx="1485000" cy="39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0904585"/>
              </p:ext>
            </p:extLst>
          </p:nvPr>
        </p:nvGraphicFramePr>
        <p:xfrm>
          <a:off x="3707904" y="1988840"/>
          <a:ext cx="1344000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7" name="Equation" r:id="rId6" imgW="711000" imgH="380880" progId="Equation.DSMT4">
                  <p:embed/>
                </p:oleObj>
              </mc:Choice>
              <mc:Fallback>
                <p:oleObj name="Equation" r:id="rId6" imgW="71100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07904" y="1988840"/>
                        <a:ext cx="1344000" cy="72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98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18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8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8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60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8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9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9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8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7.4 </a:t>
            </a:r>
            <a:r>
              <a:rPr lang="zh-TW" altLang="zh-TW" dirty="0" smtClean="0"/>
              <a:t>體積</a:t>
            </a:r>
            <a:r>
              <a:rPr lang="zh-TW" altLang="zh-TW" dirty="0"/>
              <a:t>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1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740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79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3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36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558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628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6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5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3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6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6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2559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6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865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6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8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38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6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208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66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70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95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78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95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2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230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95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3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659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95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7.5 </a:t>
            </a:r>
            <a:r>
              <a:rPr lang="zh-TW" altLang="zh-TW" dirty="0" smtClean="0"/>
              <a:t>平面</a:t>
            </a:r>
            <a:r>
              <a:rPr lang="zh-TW" altLang="zh-TW" dirty="0"/>
              <a:t>葛林定理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761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95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7.6 </a:t>
            </a:r>
            <a:r>
              <a:rPr lang="zh-TW" altLang="zh-TW" dirty="0" smtClean="0"/>
              <a:t>史</a:t>
            </a:r>
            <a:r>
              <a:rPr lang="zh-TW" altLang="zh-TW" dirty="0"/>
              <a:t>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52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83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6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080000"/>
            <a:ext cx="7272000" cy="520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43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57400"/>
            <a:ext cx="5543031" cy="3099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8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5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8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94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553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8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04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4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8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1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41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38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25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900000"/>
            <a:ext cx="6840000" cy="5652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22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3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378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22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7.6 </a:t>
            </a:r>
            <a:r>
              <a:rPr lang="zh-TW" altLang="zh-TW" dirty="0"/>
              <a:t>史托克定理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5370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22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7.7 </a:t>
            </a:r>
            <a:r>
              <a:rPr lang="zh-TW" altLang="zh-TW" dirty="0" smtClean="0"/>
              <a:t>高</a:t>
            </a:r>
            <a:r>
              <a:rPr lang="zh-TW" altLang="zh-TW" dirty="0"/>
              <a:t>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5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2255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488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6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00" y="1476000"/>
            <a:ext cx="7272000" cy="4412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598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677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5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8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03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5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9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433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5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85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5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1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3584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5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2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4601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5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7.7 </a:t>
            </a:r>
            <a:r>
              <a:rPr lang="zh-TW" altLang="zh-TW" dirty="0"/>
              <a:t>高斯散度定理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3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080000"/>
            <a:ext cx="6840000" cy="1577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969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712</Words>
  <Application>Microsoft Office PowerPoint</Application>
  <PresentationFormat>如螢幕大小 (4:3)</PresentationFormat>
  <Paragraphs>141</Paragraphs>
  <Slides>76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76</vt:i4>
      </vt:variant>
    </vt:vector>
  </HeadingPairs>
  <TitlesOfParts>
    <vt:vector size="78" baseType="lpstr">
      <vt:lpstr>Office 佈景主題</vt:lpstr>
      <vt:lpstr>Equation</vt:lpstr>
      <vt:lpstr>Chapter 7</vt:lpstr>
      <vt:lpstr>大 綱</vt:lpstr>
      <vt:lpstr>7.1 向量函數之常積分</vt:lpstr>
      <vt:lpstr>7.1 向量函數之常積分</vt:lpstr>
      <vt:lpstr>7.1 向量函數之常積分</vt:lpstr>
      <vt:lpstr>7.1 向量函數之常積分</vt:lpstr>
      <vt:lpstr>7.2 線積分</vt:lpstr>
      <vt:lpstr>7.2 線積分</vt:lpstr>
      <vt:lpstr>7.2 線積分</vt:lpstr>
      <vt:lpstr>7.2 線積分</vt:lpstr>
      <vt:lpstr>7.2 線積分</vt:lpstr>
      <vt:lpstr>7.2 線積分</vt:lpstr>
      <vt:lpstr>7.2 線積分</vt:lpstr>
      <vt:lpstr>7.2 線積分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7.3 面積分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7.4 體積分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7.5 平面葛林定理</vt:lpstr>
      <vt:lpstr>7.6 史托克定理</vt:lpstr>
      <vt:lpstr>7.6 史托克定理</vt:lpstr>
      <vt:lpstr>7.6 史托克定理</vt:lpstr>
      <vt:lpstr>7.6 史托克定理</vt:lpstr>
      <vt:lpstr>7.6 史托克定理</vt:lpstr>
      <vt:lpstr>7.6 史托克定理</vt:lpstr>
      <vt:lpstr>7.6 史托克定理</vt:lpstr>
      <vt:lpstr>7.6 史托克定理</vt:lpstr>
      <vt:lpstr>7.6 史托克定理</vt:lpstr>
      <vt:lpstr>7.6 史托克定理</vt:lpstr>
      <vt:lpstr>7.7 高斯散度定理</vt:lpstr>
      <vt:lpstr>7.7 高斯散度定理</vt:lpstr>
      <vt:lpstr>7.7 高斯散度定理</vt:lpstr>
      <vt:lpstr>7.7 高斯散度定理</vt:lpstr>
      <vt:lpstr>7.7 高斯散度定理</vt:lpstr>
      <vt:lpstr>7.7 高斯散度定理</vt:lpstr>
      <vt:lpstr>7.7 高斯散度定理</vt:lpstr>
      <vt:lpstr>7.7 高斯散度定理</vt:lpstr>
      <vt:lpstr>7.7 高斯散度定理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93</cp:revision>
  <dcterms:created xsi:type="dcterms:W3CDTF">2017-08-29T02:12:46Z</dcterms:created>
  <dcterms:modified xsi:type="dcterms:W3CDTF">2017-08-31T01:52:30Z</dcterms:modified>
</cp:coreProperties>
</file>