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9"/>
  </p:notes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8" r:id="rId44"/>
    <p:sldId id="309" r:id="rId45"/>
    <p:sldId id="310" r:id="rId46"/>
    <p:sldId id="306" r:id="rId47"/>
    <p:sldId id="307" r:id="rId48"/>
    <p:sldId id="311" r:id="rId49"/>
    <p:sldId id="312" r:id="rId50"/>
    <p:sldId id="313" r:id="rId51"/>
    <p:sldId id="314" r:id="rId52"/>
    <p:sldId id="315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259" r:id="rId6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1344"/>
        <p:guide pos="79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22CFC-037D-4B99-B603-5AA155D6672F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BD8F4-FB32-4DB5-AFFE-9E7B92C57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399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07"/>
          <a:stretch/>
        </p:blipFill>
        <p:spPr bwMode="auto">
          <a:xfrm>
            <a:off x="0" y="-1949"/>
            <a:ext cx="9163285" cy="267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5"/>
          <a:stretch/>
        </p:blipFill>
        <p:spPr bwMode="auto">
          <a:xfrm>
            <a:off x="5580112" y="1772816"/>
            <a:ext cx="2978093" cy="392366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92888" cy="64807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908720"/>
            <a:ext cx="7992888" cy="554461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" y="0"/>
            <a:ext cx="46330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529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8352928" cy="5516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1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288000" indent="-288000" algn="l" defTabSz="914400" rtl="0" eaLnBrk="1" latinLnBrk="0" hangingPunct="1">
        <a:lnSpc>
          <a:spcPts val="3200"/>
        </a:lnSpc>
        <a:spcBef>
          <a:spcPts val="5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648000" indent="-285750" algn="l" defTabSz="914400" rtl="0" eaLnBrk="1" latinLnBrk="0" hangingPunct="1">
        <a:lnSpc>
          <a:spcPts val="3200"/>
        </a:lnSpc>
        <a:spcBef>
          <a:spcPts val="500"/>
        </a:spcBef>
        <a:buClr>
          <a:srgbClr val="7030A0"/>
        </a:buClr>
        <a:buFont typeface="Arial" pitchFamily="34" charset="0"/>
        <a:buChar char="–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16.wmf"/><Relationship Id="rId3" Type="http://schemas.openxmlformats.org/officeDocument/2006/relationships/image" Target="../media/image17.png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5.wmf"/><Relationship Id="rId5" Type="http://schemas.openxmlformats.org/officeDocument/2006/relationships/image" Target="../media/image12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46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2852936"/>
            <a:ext cx="4392488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4293096"/>
            <a:ext cx="5328592" cy="1872208"/>
          </a:xfrm>
        </p:spPr>
        <p:txBody>
          <a:bodyPr>
            <a:noAutofit/>
          </a:bodyPr>
          <a:lstStyle/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向量積分與積分</a:t>
            </a:r>
            <a:endParaRPr lang="en-US" altLang="zh-TW" sz="48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定理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大 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/>
              <a:t>8.1	</a:t>
            </a:r>
            <a:r>
              <a:rPr lang="zh-TW" altLang="zh-TW" b="1" dirty="0"/>
              <a:t>傅立葉級數</a:t>
            </a:r>
          </a:p>
          <a:p>
            <a:r>
              <a:rPr lang="en-US" altLang="zh-TW" b="1" dirty="0"/>
              <a:t>8.2	</a:t>
            </a:r>
            <a:r>
              <a:rPr lang="zh-TW" altLang="zh-TW" b="1" dirty="0"/>
              <a:t>奇函數與偶函數之傅立葉級數</a:t>
            </a:r>
          </a:p>
          <a:p>
            <a:r>
              <a:rPr lang="en-US" altLang="zh-TW" b="1" dirty="0"/>
              <a:t>8.3	</a:t>
            </a:r>
            <a:r>
              <a:rPr lang="zh-TW" altLang="zh-TW" b="1" dirty="0"/>
              <a:t>非週期函數之傅立葉級數展開</a:t>
            </a:r>
          </a:p>
          <a:p>
            <a:r>
              <a:rPr lang="en-US" altLang="zh-TW" b="1" dirty="0"/>
              <a:t>8.4	</a:t>
            </a:r>
            <a:r>
              <a:rPr lang="zh-TW" altLang="zh-TW" b="1" dirty="0"/>
              <a:t>傅立葉級數之複數型式</a:t>
            </a:r>
          </a:p>
          <a:p>
            <a:r>
              <a:rPr lang="en-US" altLang="zh-TW" b="1" dirty="0"/>
              <a:t>8.5	</a:t>
            </a:r>
            <a:r>
              <a:rPr lang="zh-TW" altLang="zh-TW" b="1" dirty="0"/>
              <a:t>傅立葉積分</a:t>
            </a:r>
          </a:p>
          <a:p>
            <a:r>
              <a:rPr lang="en-US" altLang="zh-TW" b="1" dirty="0"/>
              <a:t>8.6	</a:t>
            </a:r>
            <a:r>
              <a:rPr lang="zh-TW" altLang="zh-TW" b="1" dirty="0"/>
              <a:t>傅立葉轉換</a:t>
            </a:r>
          </a:p>
          <a:p>
            <a:r>
              <a:rPr lang="en-US" altLang="zh-TW" b="1" dirty="0"/>
              <a:t>8.7	</a:t>
            </a:r>
            <a:r>
              <a:rPr lang="zh-TW" altLang="zh-TW" b="1" dirty="0"/>
              <a:t>應　用</a:t>
            </a:r>
          </a:p>
        </p:txBody>
      </p:sp>
    </p:spTree>
    <p:extLst>
      <p:ext uri="{BB962C8B-B14F-4D97-AF65-F5344CB8AC3E}">
        <p14:creationId xmlns:p14="http://schemas.microsoft.com/office/powerpoint/2010/main" val="353337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8.1 </a:t>
            </a:r>
            <a:r>
              <a:rPr lang="zh-TW" altLang="zh-TW" dirty="0" smtClean="0"/>
              <a:t>傅立葉</a:t>
            </a:r>
            <a:r>
              <a:rPr lang="zh-TW" altLang="zh-TW" dirty="0"/>
              <a:t>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73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1193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30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08920"/>
            <a:ext cx="6871271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73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424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356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51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49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5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6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037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5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683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5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r>
              <a:rPr lang="zh-TW" altLang="zh-TW" dirty="0"/>
              <a:t>將</a:t>
            </a:r>
            <a:r>
              <a:rPr lang="en-US" altLang="zh-TW" dirty="0"/>
              <a:t> </a:t>
            </a:r>
            <a:r>
              <a:rPr lang="en-US" altLang="zh-TW" dirty="0" smtClean="0"/>
              <a:t>       </a:t>
            </a:r>
            <a:r>
              <a:rPr lang="zh-TW" altLang="zh-TW" dirty="0" smtClean="0"/>
              <a:t>展開</a:t>
            </a:r>
            <a:r>
              <a:rPr lang="zh-TW" altLang="zh-TW" dirty="0"/>
              <a:t>成傅立葉級數，主要的工作有三</a:t>
            </a:r>
            <a:r>
              <a:rPr lang="zh-TW" altLang="zh-TW" dirty="0" smtClean="0"/>
              <a:t>：</a:t>
            </a:r>
            <a:endParaRPr lang="en-US" altLang="zh-TW" dirty="0" smtClean="0"/>
          </a:p>
          <a:p>
            <a:pPr lvl="1" indent="-288000">
              <a:spcBef>
                <a:spcPts val="18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zh-TW" altLang="zh-TW" dirty="0" smtClean="0"/>
              <a:t>找出</a:t>
            </a:r>
            <a:r>
              <a:rPr lang="en-US" altLang="zh-TW" dirty="0" smtClean="0"/>
              <a:t>        </a:t>
            </a:r>
            <a:r>
              <a:rPr lang="zh-TW" altLang="zh-TW" dirty="0"/>
              <a:t>之最小週期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 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寫出</a:t>
            </a:r>
            <a:r>
              <a:rPr lang="en-US" altLang="zh-TW" dirty="0"/>
              <a:t> </a:t>
            </a:r>
            <a:r>
              <a:rPr lang="en-US" altLang="zh-TW" dirty="0" smtClean="0"/>
              <a:t>       </a:t>
            </a:r>
            <a:r>
              <a:rPr lang="zh-TW" altLang="zh-TW" dirty="0" smtClean="0"/>
              <a:t>之</a:t>
            </a:r>
            <a:r>
              <a:rPr lang="zh-TW" altLang="zh-TW" dirty="0"/>
              <a:t>傅立葉級數的正確型式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計算傅立葉級數之</a:t>
            </a:r>
            <a:r>
              <a:rPr lang="zh-TW" altLang="zh-TW" dirty="0" smtClean="0"/>
              <a:t>係數</a:t>
            </a:r>
            <a:r>
              <a:rPr lang="en-US" altLang="zh-TW" dirty="0" smtClean="0"/>
              <a:t>                 </a:t>
            </a:r>
            <a:r>
              <a:rPr lang="zh-TW" altLang="zh-TW" dirty="0" smtClean="0"/>
              <a:t>。</a:t>
            </a:r>
            <a:endParaRPr lang="zh-TW" altLang="zh-TW" dirty="0"/>
          </a:p>
          <a:p>
            <a:endParaRPr lang="zh-TW" altLang="en-US" dirty="0"/>
          </a:p>
        </p:txBody>
      </p:sp>
      <p:pic>
        <p:nvPicPr>
          <p:cNvPr id="178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1144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2145005"/>
              </p:ext>
            </p:extLst>
          </p:nvPr>
        </p:nvGraphicFramePr>
        <p:xfrm>
          <a:off x="1619672" y="2420888"/>
          <a:ext cx="5625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04" name="Equation" r:id="rId4" imgW="317160" imgH="203040" progId="Equation.DSMT4">
                  <p:embed/>
                </p:oleObj>
              </mc:Choice>
              <mc:Fallback>
                <p:oleObj name="Equation" r:id="rId4" imgW="3171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672" y="2420888"/>
                        <a:ext cx="5625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4023397"/>
              </p:ext>
            </p:extLst>
          </p:nvPr>
        </p:nvGraphicFramePr>
        <p:xfrm>
          <a:off x="2281308" y="3068960"/>
          <a:ext cx="5625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05" name="Equation" r:id="rId6" imgW="317160" imgH="203040" progId="Equation.DSMT4">
                  <p:embed/>
                </p:oleObj>
              </mc:Choice>
              <mc:Fallback>
                <p:oleObj name="Equation" r:id="rId6" imgW="3171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81308" y="3068960"/>
                        <a:ext cx="5625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6970476"/>
              </p:ext>
            </p:extLst>
          </p:nvPr>
        </p:nvGraphicFramePr>
        <p:xfrm>
          <a:off x="4486668" y="2880000"/>
          <a:ext cx="15975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06" name="Equation" r:id="rId8" imgW="901440" imgH="406080" progId="Equation.DSMT4">
                  <p:embed/>
                </p:oleObj>
              </mc:Choice>
              <mc:Fallback>
                <p:oleObj name="Equation" r:id="rId8" imgW="90144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86668" y="2880000"/>
                        <a:ext cx="1597500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9348376"/>
              </p:ext>
            </p:extLst>
          </p:nvPr>
        </p:nvGraphicFramePr>
        <p:xfrm>
          <a:off x="2281308" y="3690000"/>
          <a:ext cx="5625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07" name="Equation" r:id="rId10" imgW="317160" imgH="203040" progId="Equation.DSMT4">
                  <p:embed/>
                </p:oleObj>
              </mc:Choice>
              <mc:Fallback>
                <p:oleObj name="Equation" r:id="rId10" imgW="3171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281308" y="3690000"/>
                        <a:ext cx="5625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9355045"/>
              </p:ext>
            </p:extLst>
          </p:nvPr>
        </p:nvGraphicFramePr>
        <p:xfrm>
          <a:off x="4764160" y="4122000"/>
          <a:ext cx="1248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08" name="Equation" r:id="rId12" imgW="660240" imgH="228600" progId="Equation.DSMT4">
                  <p:embed/>
                </p:oleObj>
              </mc:Choice>
              <mc:Fallback>
                <p:oleObj name="Equation" r:id="rId12" imgW="6602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764160" y="4122000"/>
                        <a:ext cx="1248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65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9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407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5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0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0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5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94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2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87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94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3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438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94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7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989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5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32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18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6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60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18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7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276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18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7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18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8.1 </a:t>
            </a:r>
            <a:r>
              <a:rPr lang="zh-TW" altLang="zh-TW" dirty="0"/>
              <a:t>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9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52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0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0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125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94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1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3"/>
            <a:ext cx="7864035" cy="324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2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20342"/>
            <a:ext cx="4903658" cy="3852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3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744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517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5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22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6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72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7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70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8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0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96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69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72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07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32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72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1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604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72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2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83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89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3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184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89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8.2 </a:t>
            </a:r>
            <a:r>
              <a:rPr lang="zh-TW" altLang="zh-TW" dirty="0" smtClean="0"/>
              <a:t>奇</a:t>
            </a:r>
            <a:r>
              <a:rPr lang="zh-TW" altLang="zh-TW" dirty="0"/>
              <a:t>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86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89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8.2 </a:t>
            </a:r>
            <a:r>
              <a:rPr lang="zh-TW" altLang="zh-TW" dirty="0"/>
              <a:t>奇函數與偶函數之傅立葉級數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40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424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8.2 </a:t>
            </a:r>
            <a:r>
              <a:rPr lang="zh-TW" altLang="zh-TW" dirty="0"/>
              <a:t>奇函數與偶函數之傅立葉級數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68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10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96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8.3 </a:t>
            </a:r>
            <a:r>
              <a:rPr lang="zh-TW" altLang="zh-TW" dirty="0" smtClean="0"/>
              <a:t>非</a:t>
            </a:r>
            <a:r>
              <a:rPr lang="zh-TW" altLang="zh-TW" dirty="0"/>
              <a:t>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將非週期函數延伸展開成週期函數的方法有</a:t>
            </a:r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半幅正弦展開：</a:t>
            </a:r>
            <a:r>
              <a:rPr lang="zh-TW" altLang="zh-TW" dirty="0" smtClean="0"/>
              <a:t>將</a:t>
            </a:r>
            <a:r>
              <a:rPr lang="en-US" altLang="zh-TW" dirty="0" smtClean="0"/>
              <a:t> </a:t>
            </a:r>
            <a:r>
              <a:rPr lang="en-US" altLang="zh-TW" i="1" dirty="0" smtClean="0"/>
              <a:t>f </a:t>
            </a:r>
            <a:r>
              <a:rPr lang="zh-TW" altLang="zh-TW" dirty="0" smtClean="0"/>
              <a:t>展開</a:t>
            </a:r>
            <a:r>
              <a:rPr lang="zh-TW" altLang="zh-TW" dirty="0"/>
              <a:t>成奇函數</a:t>
            </a:r>
            <a:r>
              <a:rPr lang="zh-TW" altLang="zh-TW" dirty="0" smtClean="0"/>
              <a:t>，</a:t>
            </a:r>
            <a:r>
              <a:rPr lang="en-US" altLang="zh-TW" dirty="0" smtClean="0"/>
              <a:t>                     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半幅餘弦展開：</a:t>
            </a:r>
            <a:r>
              <a:rPr lang="zh-TW" altLang="zh-TW" dirty="0" smtClean="0"/>
              <a:t>將</a:t>
            </a:r>
            <a:r>
              <a:rPr lang="en-US" altLang="zh-TW" dirty="0" smtClean="0"/>
              <a:t> </a:t>
            </a:r>
            <a:r>
              <a:rPr lang="en-US" altLang="zh-TW" i="1" dirty="0" smtClean="0"/>
              <a:t>f </a:t>
            </a:r>
            <a:r>
              <a:rPr lang="zh-TW" altLang="zh-TW" dirty="0" smtClean="0"/>
              <a:t>展開</a:t>
            </a:r>
            <a:r>
              <a:rPr lang="zh-TW" altLang="zh-TW" dirty="0"/>
              <a:t>成偶函數，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lvl="1" indent="-288000">
              <a:spcBef>
                <a:spcPts val="1800"/>
              </a:spcBef>
              <a:buFont typeface="+mj-lt"/>
              <a:buAutoNum type="arabicPeriod"/>
            </a:pPr>
            <a:r>
              <a:rPr lang="zh-TW" altLang="zh-TW" dirty="0"/>
              <a:t>全幅展開</a:t>
            </a:r>
            <a:r>
              <a:rPr lang="zh-TW" altLang="zh-TW" dirty="0" smtClean="0"/>
              <a:t>：</a:t>
            </a:r>
            <a:r>
              <a:rPr lang="en-US" altLang="zh-TW" dirty="0" smtClean="0"/>
              <a:t>                   </a:t>
            </a:r>
            <a:r>
              <a:rPr lang="zh-TW" altLang="zh-TW" dirty="0"/>
              <a:t>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2693003"/>
              </p:ext>
            </p:extLst>
          </p:nvPr>
        </p:nvGraphicFramePr>
        <p:xfrm>
          <a:off x="6466892" y="1484784"/>
          <a:ext cx="16335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85" name="Equation" r:id="rId3" imgW="838080" imgH="203040" progId="Equation.DSMT4">
                  <p:embed/>
                </p:oleObj>
              </mc:Choice>
              <mc:Fallback>
                <p:oleObj name="Equation" r:id="rId3" imgW="838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66892" y="1484784"/>
                        <a:ext cx="16335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6594811"/>
              </p:ext>
            </p:extLst>
          </p:nvPr>
        </p:nvGraphicFramePr>
        <p:xfrm>
          <a:off x="6466892" y="1952880"/>
          <a:ext cx="16335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86" name="Equation" r:id="rId5" imgW="838080" imgH="203040" progId="Equation.DSMT4">
                  <p:embed/>
                </p:oleObj>
              </mc:Choice>
              <mc:Fallback>
                <p:oleObj name="Equation" r:id="rId5" imgW="838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66892" y="1952880"/>
                        <a:ext cx="16335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016407"/>
              </p:ext>
            </p:extLst>
          </p:nvPr>
        </p:nvGraphicFramePr>
        <p:xfrm>
          <a:off x="3196800" y="2394000"/>
          <a:ext cx="1416774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87" name="Equation" r:id="rId7" imgW="774360" imgH="393480" progId="Equation.DSMT4">
                  <p:embed/>
                </p:oleObj>
              </mc:Choice>
              <mc:Fallback>
                <p:oleObj name="Equation" r:id="rId7" imgW="7743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96800" y="2394000"/>
                        <a:ext cx="1416774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96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7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88840"/>
            <a:ext cx="554037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28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8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210" y="2060848"/>
            <a:ext cx="7050556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99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6" y="2340452"/>
            <a:ext cx="6342922" cy="2816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0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715" y="2109514"/>
            <a:ext cx="6939709" cy="3119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2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51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4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99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35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60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35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6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820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35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70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60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8.3 </a:t>
            </a:r>
            <a:r>
              <a:rPr lang="zh-TW" altLang="zh-TW" dirty="0"/>
              <a:t>非週期函數之傅立葉級數展開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81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8.4 </a:t>
            </a:r>
            <a:r>
              <a:rPr lang="zh-TW" altLang="zh-TW" dirty="0" smtClean="0"/>
              <a:t>傅立葉</a:t>
            </a:r>
            <a:r>
              <a:rPr lang="zh-TW" altLang="zh-TW" dirty="0"/>
              <a:t>級數之複數型式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9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06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616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8.4 </a:t>
            </a:r>
            <a:r>
              <a:rPr lang="zh-TW" altLang="zh-TW" dirty="0" smtClean="0"/>
              <a:t>傅立葉</a:t>
            </a:r>
            <a:r>
              <a:rPr lang="zh-TW" altLang="zh-TW" dirty="0"/>
              <a:t>級數之複數型式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01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12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8.4 </a:t>
            </a:r>
            <a:r>
              <a:rPr lang="zh-TW" altLang="zh-TW" dirty="0" smtClean="0"/>
              <a:t>傅立葉</a:t>
            </a:r>
            <a:r>
              <a:rPr lang="zh-TW" altLang="zh-TW" dirty="0"/>
              <a:t>級數之複數型式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11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83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12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8.4 </a:t>
            </a:r>
            <a:r>
              <a:rPr lang="zh-TW" altLang="zh-TW" dirty="0" smtClean="0"/>
              <a:t>傅立葉</a:t>
            </a:r>
            <a:r>
              <a:rPr lang="zh-TW" altLang="zh-TW" dirty="0"/>
              <a:t>級數之複數型式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22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65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12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8.5 </a:t>
            </a:r>
            <a:r>
              <a:rPr lang="zh-TW" altLang="zh-TW" dirty="0" smtClean="0"/>
              <a:t>傅立葉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32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5358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12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8.5 </a:t>
            </a:r>
            <a:r>
              <a:rPr lang="zh-TW" altLang="zh-TW" dirty="0" smtClean="0"/>
              <a:t>傅立葉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5102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01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8.5 </a:t>
            </a:r>
            <a:r>
              <a:rPr lang="zh-TW" altLang="zh-TW" dirty="0" smtClean="0"/>
              <a:t>傅立葉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63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900000"/>
            <a:ext cx="6480000" cy="5641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01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8.5 </a:t>
            </a:r>
            <a:r>
              <a:rPr lang="zh-TW" altLang="zh-TW" dirty="0" smtClean="0"/>
              <a:t>傅立葉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73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899999"/>
            <a:ext cx="6840000" cy="554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01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8.6 </a:t>
            </a:r>
            <a:r>
              <a:rPr lang="zh-TW" altLang="zh-TW" dirty="0" smtClean="0"/>
              <a:t>傅立葉</a:t>
            </a:r>
            <a:r>
              <a:rPr lang="zh-TW" altLang="zh-TW" dirty="0"/>
              <a:t>轉換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914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198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8.6 </a:t>
            </a:r>
            <a:r>
              <a:rPr lang="zh-TW" altLang="zh-TW" dirty="0"/>
              <a:t>傅立葉轉換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93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213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095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8.6 </a:t>
            </a:r>
            <a:r>
              <a:rPr lang="zh-TW" altLang="zh-TW" dirty="0"/>
              <a:t>傅立葉轉換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73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90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8.6 </a:t>
            </a:r>
            <a:r>
              <a:rPr lang="zh-TW" altLang="zh-TW" dirty="0"/>
              <a:t>傅立葉轉換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14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078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90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8.6 </a:t>
            </a:r>
            <a:r>
              <a:rPr lang="zh-TW" altLang="zh-TW" dirty="0"/>
              <a:t>傅立葉轉換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82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90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8.6 </a:t>
            </a:r>
            <a:r>
              <a:rPr lang="zh-TW" altLang="zh-TW" dirty="0"/>
              <a:t>傅立葉轉換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3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19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90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8.6 </a:t>
            </a:r>
            <a:r>
              <a:rPr lang="zh-TW" altLang="zh-TW" dirty="0"/>
              <a:t>傅立葉轉換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44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11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90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8.7 </a:t>
            </a:r>
            <a:r>
              <a:rPr lang="zh-TW" altLang="zh-TW" dirty="0" smtClean="0"/>
              <a:t>應</a:t>
            </a:r>
            <a:r>
              <a:rPr lang="zh-TW" altLang="zh-TW" dirty="0"/>
              <a:t>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841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69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8.7 </a:t>
            </a:r>
            <a:r>
              <a:rPr lang="zh-TW" altLang="zh-TW" dirty="0" smtClean="0"/>
              <a:t>應</a:t>
            </a:r>
            <a:r>
              <a:rPr lang="zh-TW" altLang="zh-TW" dirty="0"/>
              <a:t>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65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6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14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8.7 </a:t>
            </a:r>
            <a:r>
              <a:rPr lang="zh-TW" altLang="zh-TW" dirty="0" smtClean="0"/>
              <a:t>應</a:t>
            </a:r>
            <a:r>
              <a:rPr lang="zh-TW" altLang="zh-TW" dirty="0"/>
              <a:t>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75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39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14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8.7 </a:t>
            </a:r>
            <a:r>
              <a:rPr lang="zh-TW" altLang="zh-TW" dirty="0" smtClean="0"/>
              <a:t>應</a:t>
            </a:r>
            <a:r>
              <a:rPr lang="zh-TW" altLang="zh-TW" dirty="0"/>
              <a:t>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864000"/>
            <a:ext cx="6480000" cy="5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14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411</Words>
  <Application>Microsoft Office PowerPoint</Application>
  <PresentationFormat>如螢幕大小 (4:3)</PresentationFormat>
  <Paragraphs>86</Paragraphs>
  <Slides>67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67</vt:i4>
      </vt:variant>
    </vt:vector>
  </HeadingPairs>
  <TitlesOfParts>
    <vt:vector size="69" baseType="lpstr">
      <vt:lpstr>Office 佈景主題</vt:lpstr>
      <vt:lpstr>Equation</vt:lpstr>
      <vt:lpstr>Chapter 7</vt:lpstr>
      <vt:lpstr>大 綱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8.1 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8.2 奇函數與偶函數之傅立葉級數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8.3 非週期函數之傅立葉級數展開</vt:lpstr>
      <vt:lpstr>8.4 傅立葉級數之複數型式</vt:lpstr>
      <vt:lpstr>8.4 傅立葉級數之複數型式</vt:lpstr>
      <vt:lpstr>8.4 傅立葉級數之複數型式</vt:lpstr>
      <vt:lpstr>8.4 傅立葉級數之複數型式</vt:lpstr>
      <vt:lpstr>8.5 傅立葉積分</vt:lpstr>
      <vt:lpstr>8.5 傅立葉積分</vt:lpstr>
      <vt:lpstr>8.5 傅立葉積分</vt:lpstr>
      <vt:lpstr>8.5 傅立葉積分</vt:lpstr>
      <vt:lpstr>8.6 傅立葉轉換</vt:lpstr>
      <vt:lpstr>8.6 傅立葉轉換</vt:lpstr>
      <vt:lpstr>8.6 傅立葉轉換</vt:lpstr>
      <vt:lpstr>8.6 傅立葉轉換</vt:lpstr>
      <vt:lpstr>8.6 傅立葉轉換</vt:lpstr>
      <vt:lpstr>8.6 傅立葉轉換</vt:lpstr>
      <vt:lpstr>8.6 傅立葉轉換</vt:lpstr>
      <vt:lpstr>8.7 應　用</vt:lpstr>
      <vt:lpstr>8.7 應　用</vt:lpstr>
      <vt:lpstr>8.7 應　用</vt:lpstr>
      <vt:lpstr>8.7 應　用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101</cp:revision>
  <dcterms:created xsi:type="dcterms:W3CDTF">2017-08-29T02:12:46Z</dcterms:created>
  <dcterms:modified xsi:type="dcterms:W3CDTF">2017-08-31T01:53:51Z</dcterms:modified>
</cp:coreProperties>
</file>