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38.JPG" ContentType="image/gif"/>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3"/>
  </p:notesMasterIdLst>
  <p:handoutMasterIdLst>
    <p:handoutMasterId r:id="rId34"/>
  </p:handout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87" r:id="rId15"/>
    <p:sldId id="271" r:id="rId16"/>
    <p:sldId id="272" r:id="rId17"/>
    <p:sldId id="273" r:id="rId18"/>
    <p:sldId id="274" r:id="rId19"/>
    <p:sldId id="275" r:id="rId20"/>
    <p:sldId id="276" r:id="rId21"/>
    <p:sldId id="277" r:id="rId22"/>
    <p:sldId id="278" r:id="rId23"/>
    <p:sldId id="279" r:id="rId24"/>
    <p:sldId id="280" r:id="rId25"/>
    <p:sldId id="281" r:id="rId26"/>
    <p:sldId id="288" r:id="rId27"/>
    <p:sldId id="283" r:id="rId28"/>
    <p:sldId id="284" r:id="rId29"/>
    <p:sldId id="285" r:id="rId30"/>
    <p:sldId id="286" r:id="rId31"/>
    <p:sldId id="259" r:id="rId32"/>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5002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5" d="100"/>
          <a:sy n="55" d="100"/>
        </p:scale>
        <p:origin x="53" y="758"/>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0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§3.1</a:t>
          </a:r>
          <a:r>
            <a:rPr lang="zh-TW" altLang="en-US" b="1" dirty="0" smtClean="0">
              <a:solidFill>
                <a:schemeClr val="bg1"/>
              </a:solidFill>
              <a:latin typeface="微軟正黑體" pitchFamily="34" charset="-120"/>
              <a:ea typeface="微軟正黑體" pitchFamily="34" charset="-120"/>
            </a:rPr>
            <a:t> 使命與願景</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§3.2</a:t>
          </a:r>
          <a:r>
            <a:rPr lang="zh-TW" altLang="en-US" b="1" dirty="0" smtClean="0">
              <a:solidFill>
                <a:schemeClr val="bg1"/>
              </a:solidFill>
              <a:latin typeface="微軟正黑體" pitchFamily="34" charset="-120"/>
              <a:ea typeface="微軟正黑體" pitchFamily="34" charset="-120"/>
            </a:rPr>
            <a:t> 企業的目標</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§3.3</a:t>
          </a:r>
          <a:r>
            <a:rPr lang="zh-TW" altLang="en-US" b="1" dirty="0" smtClean="0">
              <a:solidFill>
                <a:schemeClr val="bg1"/>
              </a:solidFill>
              <a:latin typeface="微軟正黑體" pitchFamily="34" charset="-120"/>
              <a:ea typeface="微軟正黑體" pitchFamily="34" charset="-120"/>
            </a:rPr>
            <a:t> 企業的道德與社會責任的考量</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3" custLinFactNeighborX="17712" custLinFactNeighborY="-61353">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3">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3">
        <dgm:presLayoutVars>
          <dgm:chMax val="0"/>
          <dgm:bulletEnabled val="1"/>
        </dgm:presLayoutVars>
      </dgm:prSet>
      <dgm:spPr/>
      <dgm:t>
        <a:bodyPr/>
        <a:lstStyle/>
        <a:p>
          <a:endParaRPr lang="zh-TW" altLang="en-US"/>
        </a:p>
      </dgm:t>
    </dgm:pt>
  </dgm:ptLst>
  <dgm:cxnLst>
    <dgm:cxn modelId="{D50E0C95-C477-431D-AFB9-5FBE1CB97CDF}"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E67AE5F3-E5D1-4844-9A6A-F8647193F31B}"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36723E3A-FE48-4BE0-A406-7FA7038E3075}" type="presOf" srcId="{4E70093C-0310-4E69-8776-A6DFB0C26E7F}" destId="{AE0AAF5F-BFF0-4A8C-9D32-008D956B3228}"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E01AB492-4EF0-4F44-BF03-1309DEAD34A4}" type="presOf" srcId="{5D83FBFE-DA44-4E7D-83ED-94E4B84DBE1F}" destId="{C4AE292F-DE7B-44B4-9E4C-25DCB97EF6B9}" srcOrd="0" destOrd="0" presId="urn:microsoft.com/office/officeart/2005/8/layout/vList2"/>
    <dgm:cxn modelId="{F2753081-0F1B-4C36-A0C5-795575E1B01D}" type="presParOf" srcId="{C4AE292F-DE7B-44B4-9E4C-25DCB97EF6B9}" destId="{712F8263-28A0-42F7-A532-BB05114E06A4}" srcOrd="0" destOrd="0" presId="urn:microsoft.com/office/officeart/2005/8/layout/vList2"/>
    <dgm:cxn modelId="{F51845ED-7F05-48EF-86AA-21FEA5806862}" type="presParOf" srcId="{C4AE292F-DE7B-44B4-9E4C-25DCB97EF6B9}" destId="{FBD49CCE-CFA8-4672-BC9D-DCAFEF8D5634}" srcOrd="1" destOrd="0" presId="urn:microsoft.com/office/officeart/2005/8/layout/vList2"/>
    <dgm:cxn modelId="{14F098FA-4D18-4516-8C22-0E39A61D139F}" type="presParOf" srcId="{C4AE292F-DE7B-44B4-9E4C-25DCB97EF6B9}" destId="{8ECE8589-8516-4D5C-8698-B69BE5F46FB4}" srcOrd="2" destOrd="0" presId="urn:microsoft.com/office/officeart/2005/8/layout/vList2"/>
    <dgm:cxn modelId="{FBCE8102-2337-4E37-BF93-3B0925246412}" type="presParOf" srcId="{C4AE292F-DE7B-44B4-9E4C-25DCB97EF6B9}" destId="{00A968C6-6FA7-4B96-BB75-94E6D5D63E87}" srcOrd="3" destOrd="0" presId="urn:microsoft.com/office/officeart/2005/8/layout/vList2"/>
    <dgm:cxn modelId="{54237FB0-57AF-45F0-8F66-0084A0D7C8EF}" type="presParOf" srcId="{C4AE292F-DE7B-44B4-9E4C-25DCB97EF6B9}" destId="{AE0AAF5F-BFF0-4A8C-9D32-008D956B32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§3.1</a:t>
          </a:r>
          <a:r>
            <a:rPr lang="zh-TW" altLang="en-US" b="1" dirty="0" smtClean="0">
              <a:solidFill>
                <a:schemeClr val="bg1"/>
              </a:solidFill>
              <a:latin typeface="微軟正黑體" pitchFamily="34" charset="-120"/>
              <a:ea typeface="微軟正黑體" pitchFamily="34" charset="-120"/>
            </a:rPr>
            <a:t> 使命與願景</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§3.2</a:t>
          </a:r>
          <a:r>
            <a:rPr lang="zh-TW" altLang="en-US" b="1" dirty="0" smtClean="0">
              <a:solidFill>
                <a:schemeClr val="bg1"/>
              </a:solidFill>
              <a:latin typeface="微軟正黑體" pitchFamily="34" charset="-120"/>
              <a:ea typeface="微軟正黑體" pitchFamily="34" charset="-120"/>
            </a:rPr>
            <a:t> 企業的目標</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§3.3</a:t>
          </a:r>
          <a:r>
            <a:rPr lang="zh-TW" altLang="en-US" b="1" dirty="0" smtClean="0">
              <a:solidFill>
                <a:schemeClr val="bg1"/>
              </a:solidFill>
              <a:latin typeface="微軟正黑體" pitchFamily="34" charset="-120"/>
              <a:ea typeface="微軟正黑體" pitchFamily="34" charset="-120"/>
            </a:rPr>
            <a:t> 企業的道德與社會責任的考量</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3" custLinFactNeighborX="17712" custLinFactNeighborY="-61353">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3">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3">
        <dgm:presLayoutVars>
          <dgm:chMax val="0"/>
          <dgm:bulletEnabled val="1"/>
        </dgm:presLayoutVars>
      </dgm:prSet>
      <dgm:spPr/>
      <dgm:t>
        <a:bodyPr/>
        <a:lstStyle/>
        <a:p>
          <a:endParaRPr lang="zh-TW" altLang="en-US"/>
        </a:p>
      </dgm:t>
    </dgm:pt>
  </dgm:ptLst>
  <dgm:cxnLst>
    <dgm:cxn modelId="{D50E0C95-C477-431D-AFB9-5FBE1CB97CDF}"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E67AE5F3-E5D1-4844-9A6A-F8647193F31B}"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36723E3A-FE48-4BE0-A406-7FA7038E3075}" type="presOf" srcId="{4E70093C-0310-4E69-8776-A6DFB0C26E7F}" destId="{AE0AAF5F-BFF0-4A8C-9D32-008D956B3228}"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E01AB492-4EF0-4F44-BF03-1309DEAD34A4}" type="presOf" srcId="{5D83FBFE-DA44-4E7D-83ED-94E4B84DBE1F}" destId="{C4AE292F-DE7B-44B4-9E4C-25DCB97EF6B9}" srcOrd="0" destOrd="0" presId="urn:microsoft.com/office/officeart/2005/8/layout/vList2"/>
    <dgm:cxn modelId="{F2753081-0F1B-4C36-A0C5-795575E1B01D}" type="presParOf" srcId="{C4AE292F-DE7B-44B4-9E4C-25DCB97EF6B9}" destId="{712F8263-28A0-42F7-A532-BB05114E06A4}" srcOrd="0" destOrd="0" presId="urn:microsoft.com/office/officeart/2005/8/layout/vList2"/>
    <dgm:cxn modelId="{F51845ED-7F05-48EF-86AA-21FEA5806862}" type="presParOf" srcId="{C4AE292F-DE7B-44B4-9E4C-25DCB97EF6B9}" destId="{FBD49CCE-CFA8-4672-BC9D-DCAFEF8D5634}" srcOrd="1" destOrd="0" presId="urn:microsoft.com/office/officeart/2005/8/layout/vList2"/>
    <dgm:cxn modelId="{14F098FA-4D18-4516-8C22-0E39A61D139F}" type="presParOf" srcId="{C4AE292F-DE7B-44B4-9E4C-25DCB97EF6B9}" destId="{8ECE8589-8516-4D5C-8698-B69BE5F46FB4}" srcOrd="2" destOrd="0" presId="urn:microsoft.com/office/officeart/2005/8/layout/vList2"/>
    <dgm:cxn modelId="{FBCE8102-2337-4E37-BF93-3B0925246412}" type="presParOf" srcId="{C4AE292F-DE7B-44B4-9E4C-25DCB97EF6B9}" destId="{00A968C6-6FA7-4B96-BB75-94E6D5D63E87}" srcOrd="3" destOrd="0" presId="urn:microsoft.com/office/officeart/2005/8/layout/vList2"/>
    <dgm:cxn modelId="{54237FB0-57AF-45F0-8F66-0084A0D7C8EF}" type="presParOf" srcId="{C4AE292F-DE7B-44B4-9E4C-25DCB97EF6B9}" destId="{AE0AAF5F-BFF0-4A8C-9D32-008D956B32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49923-64F9-4FBD-B23A-6B9EB37C6C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AF380A2A-CF37-493E-B3DE-59B8F8396ED8}">
      <dgm:prSet phldrT="[文字]"/>
      <dgm:spPr>
        <a:solidFill>
          <a:srgbClr val="FF7C80"/>
        </a:solidFill>
        <a:scene3d>
          <a:camera prst="orthographicFront"/>
          <a:lightRig rig="threePt" dir="t"/>
        </a:scene3d>
        <a:sp3d>
          <a:bevelT/>
        </a:sp3d>
      </dgm:spPr>
      <dgm:t>
        <a:bodyPr/>
        <a:lstStyle/>
        <a:p>
          <a:pPr algn="ct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顧客</a:t>
          </a:r>
          <a:endParaRPr lang="zh-TW" altLang="en-US" b="1" dirty="0">
            <a:latin typeface="微軟正黑體" pitchFamily="34" charset="-120"/>
            <a:ea typeface="微軟正黑體" pitchFamily="34" charset="-120"/>
          </a:endParaRPr>
        </a:p>
      </dgm:t>
    </dgm:pt>
    <dgm:pt modelId="{F1B9668F-6327-4CE9-9548-C007D5925E07}" type="parTrans" cxnId="{038E4717-1E93-482D-9A8F-2505BFB54B21}">
      <dgm:prSet/>
      <dgm:spPr/>
      <dgm:t>
        <a:bodyPr/>
        <a:lstStyle/>
        <a:p>
          <a:pPr algn="ctr"/>
          <a:endParaRPr lang="zh-TW" altLang="en-US" b="1"/>
        </a:p>
      </dgm:t>
    </dgm:pt>
    <dgm:pt modelId="{0542F0E6-2118-4A9D-9962-EEAEA555C388}" type="sibTrans" cxnId="{038E4717-1E93-482D-9A8F-2505BFB54B21}">
      <dgm:prSet/>
      <dgm:spPr/>
      <dgm:t>
        <a:bodyPr/>
        <a:lstStyle/>
        <a:p>
          <a:pPr algn="ctr"/>
          <a:endParaRPr lang="zh-TW" altLang="en-US" b="1"/>
        </a:p>
      </dgm:t>
    </dgm:pt>
    <dgm:pt modelId="{3F0EB2BB-B86F-420C-AEB9-FA4B8F0712C5}">
      <dgm:prSet phldrT="[文字]"/>
      <dgm:spPr>
        <a:solidFill>
          <a:srgbClr val="FFC0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產品或服務  </a:t>
          </a:r>
          <a:endParaRPr lang="zh-TW" altLang="en-US" b="1" dirty="0">
            <a:latin typeface="微軟正黑體" pitchFamily="34" charset="-120"/>
            <a:ea typeface="微軟正黑體" pitchFamily="34" charset="-120"/>
          </a:endParaRPr>
        </a:p>
      </dgm:t>
    </dgm:pt>
    <dgm:pt modelId="{1BFD1D9F-49BB-490B-9ED5-9E9A16F66020}" type="parTrans" cxnId="{380F1E89-3239-41E0-AFB2-5434EDE36C25}">
      <dgm:prSet/>
      <dgm:spPr/>
      <dgm:t>
        <a:bodyPr/>
        <a:lstStyle/>
        <a:p>
          <a:pPr algn="ctr"/>
          <a:endParaRPr lang="zh-TW" altLang="en-US" b="1"/>
        </a:p>
      </dgm:t>
    </dgm:pt>
    <dgm:pt modelId="{34CFABCC-9C7C-458D-8BB8-4E130A0D298D}" type="sibTrans" cxnId="{380F1E89-3239-41E0-AFB2-5434EDE36C25}">
      <dgm:prSet/>
      <dgm:spPr/>
      <dgm:t>
        <a:bodyPr/>
        <a:lstStyle/>
        <a:p>
          <a:pPr algn="ctr"/>
          <a:endParaRPr lang="zh-TW" altLang="en-US" b="1"/>
        </a:p>
      </dgm:t>
    </dgm:pt>
    <dgm:pt modelId="{534EA0C3-600D-4786-A7FE-D35358B5C11C}">
      <dgm:prSet phldrT="[文字]"/>
      <dgm:spPr>
        <a:solidFill>
          <a:srgbClr val="00B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核心技術 </a:t>
          </a:r>
          <a:endParaRPr lang="zh-TW" altLang="en-US" b="1" dirty="0">
            <a:latin typeface="微軟正黑體" pitchFamily="34" charset="-120"/>
            <a:ea typeface="微軟正黑體" pitchFamily="34" charset="-120"/>
          </a:endParaRPr>
        </a:p>
      </dgm:t>
    </dgm:pt>
    <dgm:pt modelId="{F9EE826B-2C3D-4F71-B98F-B626F3EF50B4}" type="parTrans" cxnId="{276DA42E-686B-4A83-A3FF-32EED53246E8}">
      <dgm:prSet/>
      <dgm:spPr/>
      <dgm:t>
        <a:bodyPr/>
        <a:lstStyle/>
        <a:p>
          <a:pPr algn="ctr"/>
          <a:endParaRPr lang="zh-TW" altLang="en-US" b="1"/>
        </a:p>
      </dgm:t>
    </dgm:pt>
    <dgm:pt modelId="{A00080BA-74F4-4B66-BD2A-C43649F93C8D}" type="sibTrans" cxnId="{276DA42E-686B-4A83-A3FF-32EED53246E8}">
      <dgm:prSet/>
      <dgm:spPr/>
      <dgm:t>
        <a:bodyPr/>
        <a:lstStyle/>
        <a:p>
          <a:pPr algn="ctr"/>
          <a:endParaRPr lang="zh-TW" altLang="en-US" b="1"/>
        </a:p>
      </dgm:t>
    </dgm:pt>
    <dgm:pt modelId="{6A140537-16C3-4C10-9D76-E619B0FD346A}">
      <dgm:prSet phldrT="[文字]"/>
      <dgm:spPr>
        <a:solidFill>
          <a:srgbClr val="0070C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企業目標 </a:t>
          </a:r>
          <a:endParaRPr lang="zh-TW" altLang="en-US" b="1" dirty="0">
            <a:latin typeface="微軟正黑體" pitchFamily="34" charset="-120"/>
            <a:ea typeface="微軟正黑體" pitchFamily="34" charset="-120"/>
          </a:endParaRPr>
        </a:p>
      </dgm:t>
    </dgm:pt>
    <dgm:pt modelId="{E8B55766-D2D0-479E-BAB0-37E577A55B37}" type="parTrans" cxnId="{1EF2D1F7-2A7B-4FED-BCCB-01B989CEB8E4}">
      <dgm:prSet/>
      <dgm:spPr/>
      <dgm:t>
        <a:bodyPr/>
        <a:lstStyle/>
        <a:p>
          <a:pPr algn="ctr"/>
          <a:endParaRPr lang="zh-TW" altLang="en-US" b="1"/>
        </a:p>
      </dgm:t>
    </dgm:pt>
    <dgm:pt modelId="{B7C3830A-6891-437F-B68D-00485DF87097}" type="sibTrans" cxnId="{1EF2D1F7-2A7B-4FED-BCCB-01B989CEB8E4}">
      <dgm:prSet/>
      <dgm:spPr/>
      <dgm:t>
        <a:bodyPr/>
        <a:lstStyle/>
        <a:p>
          <a:pPr algn="ctr"/>
          <a:endParaRPr lang="zh-TW" altLang="en-US" b="1"/>
        </a:p>
      </dgm:t>
    </dgm:pt>
    <dgm:pt modelId="{E9209136-DEDE-4CF6-8C1B-7500CA4AB914}">
      <dgm:prSet/>
      <dgm:spPr>
        <a:solidFill>
          <a:srgbClr val="FFFF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地理涵蓋範圍 </a:t>
          </a:r>
        </a:p>
      </dgm:t>
    </dgm:pt>
    <dgm:pt modelId="{1F35D952-B339-4585-99F3-7202E952A9FA}" type="parTrans" cxnId="{99D6405C-E755-4992-A65D-7C1D3B947E4A}">
      <dgm:prSet/>
      <dgm:spPr/>
      <dgm:t>
        <a:bodyPr/>
        <a:lstStyle/>
        <a:p>
          <a:pPr algn="ctr"/>
          <a:endParaRPr lang="zh-TW" altLang="en-US" b="1"/>
        </a:p>
      </dgm:t>
    </dgm:pt>
    <dgm:pt modelId="{449A9A95-4F1C-487F-80F2-3D119B058CF1}" type="sibTrans" cxnId="{99D6405C-E755-4992-A65D-7C1D3B947E4A}">
      <dgm:prSet/>
      <dgm:spPr/>
      <dgm:t>
        <a:bodyPr/>
        <a:lstStyle/>
        <a:p>
          <a:pPr algn="ctr"/>
          <a:endParaRPr lang="zh-TW" altLang="en-US" b="1"/>
        </a:p>
      </dgm:t>
    </dgm:pt>
    <dgm:pt modelId="{5C96DE69-A54A-4AB6-8EEC-14D3C34BF4CA}" type="pres">
      <dgm:prSet presAssocID="{39F49923-64F9-4FBD-B23A-6B9EB37C6CC1}" presName="linear" presStyleCnt="0">
        <dgm:presLayoutVars>
          <dgm:animLvl val="lvl"/>
          <dgm:resizeHandles val="exact"/>
        </dgm:presLayoutVars>
      </dgm:prSet>
      <dgm:spPr/>
      <dgm:t>
        <a:bodyPr/>
        <a:lstStyle/>
        <a:p>
          <a:endParaRPr lang="zh-TW" altLang="en-US"/>
        </a:p>
      </dgm:t>
    </dgm:pt>
    <dgm:pt modelId="{FE6133A3-5FA8-4D12-AE5B-8EFA577D5AB8}" type="pres">
      <dgm:prSet presAssocID="{AF380A2A-CF37-493E-B3DE-59B8F8396ED8}" presName="parentText" presStyleLbl="node1" presStyleIdx="0" presStyleCnt="5">
        <dgm:presLayoutVars>
          <dgm:chMax val="0"/>
          <dgm:bulletEnabled val="1"/>
        </dgm:presLayoutVars>
      </dgm:prSet>
      <dgm:spPr/>
      <dgm:t>
        <a:bodyPr/>
        <a:lstStyle/>
        <a:p>
          <a:endParaRPr lang="zh-TW" altLang="en-US"/>
        </a:p>
      </dgm:t>
    </dgm:pt>
    <dgm:pt modelId="{8B95A709-30F0-436A-8A71-2FF5778706AA}" type="pres">
      <dgm:prSet presAssocID="{0542F0E6-2118-4A9D-9962-EEAEA555C388}" presName="spacer" presStyleCnt="0"/>
      <dgm:spPr>
        <a:scene3d>
          <a:camera prst="orthographicFront"/>
          <a:lightRig rig="threePt" dir="t"/>
        </a:scene3d>
        <a:sp3d>
          <a:bevelT/>
        </a:sp3d>
      </dgm:spPr>
      <dgm:t>
        <a:bodyPr/>
        <a:lstStyle/>
        <a:p>
          <a:endParaRPr lang="zh-TW" altLang="en-US"/>
        </a:p>
      </dgm:t>
    </dgm:pt>
    <dgm:pt modelId="{7E200172-0291-47C1-9D18-F04C6E5BBAB6}" type="pres">
      <dgm:prSet presAssocID="{3F0EB2BB-B86F-420C-AEB9-FA4B8F0712C5}" presName="parentText" presStyleLbl="node1" presStyleIdx="1" presStyleCnt="5">
        <dgm:presLayoutVars>
          <dgm:chMax val="0"/>
          <dgm:bulletEnabled val="1"/>
        </dgm:presLayoutVars>
      </dgm:prSet>
      <dgm:spPr/>
      <dgm:t>
        <a:bodyPr/>
        <a:lstStyle/>
        <a:p>
          <a:endParaRPr lang="zh-TW" altLang="en-US"/>
        </a:p>
      </dgm:t>
    </dgm:pt>
    <dgm:pt modelId="{184F1136-B303-4EFE-B48E-BE6F03B984A5}" type="pres">
      <dgm:prSet presAssocID="{34CFABCC-9C7C-458D-8BB8-4E130A0D298D}" presName="spacer" presStyleCnt="0"/>
      <dgm:spPr>
        <a:scene3d>
          <a:camera prst="orthographicFront"/>
          <a:lightRig rig="threePt" dir="t"/>
        </a:scene3d>
        <a:sp3d>
          <a:bevelT/>
        </a:sp3d>
      </dgm:spPr>
      <dgm:t>
        <a:bodyPr/>
        <a:lstStyle/>
        <a:p>
          <a:endParaRPr lang="zh-TW" altLang="en-US"/>
        </a:p>
      </dgm:t>
    </dgm:pt>
    <dgm:pt modelId="{D85A5D41-83A0-4D79-9F16-E0A4E7914422}" type="pres">
      <dgm:prSet presAssocID="{E9209136-DEDE-4CF6-8C1B-7500CA4AB914}" presName="parentText" presStyleLbl="node1" presStyleIdx="2" presStyleCnt="5">
        <dgm:presLayoutVars>
          <dgm:chMax val="0"/>
          <dgm:bulletEnabled val="1"/>
        </dgm:presLayoutVars>
      </dgm:prSet>
      <dgm:spPr/>
      <dgm:t>
        <a:bodyPr/>
        <a:lstStyle/>
        <a:p>
          <a:endParaRPr lang="zh-TW" altLang="en-US"/>
        </a:p>
      </dgm:t>
    </dgm:pt>
    <dgm:pt modelId="{12BD25F9-A585-48DB-A1CB-9C65F48BB948}" type="pres">
      <dgm:prSet presAssocID="{449A9A95-4F1C-487F-80F2-3D119B058CF1}" presName="spacer" presStyleCnt="0"/>
      <dgm:spPr>
        <a:scene3d>
          <a:camera prst="orthographicFront"/>
          <a:lightRig rig="threePt" dir="t"/>
        </a:scene3d>
        <a:sp3d>
          <a:bevelT/>
        </a:sp3d>
      </dgm:spPr>
      <dgm:t>
        <a:bodyPr/>
        <a:lstStyle/>
        <a:p>
          <a:endParaRPr lang="zh-TW" altLang="en-US"/>
        </a:p>
      </dgm:t>
    </dgm:pt>
    <dgm:pt modelId="{80971AB8-C0F3-401E-BC14-89574C192331}" type="pres">
      <dgm:prSet presAssocID="{534EA0C3-600D-4786-A7FE-D35358B5C11C}" presName="parentText" presStyleLbl="node1" presStyleIdx="3" presStyleCnt="5">
        <dgm:presLayoutVars>
          <dgm:chMax val="0"/>
          <dgm:bulletEnabled val="1"/>
        </dgm:presLayoutVars>
      </dgm:prSet>
      <dgm:spPr/>
      <dgm:t>
        <a:bodyPr/>
        <a:lstStyle/>
        <a:p>
          <a:endParaRPr lang="zh-TW" altLang="en-US"/>
        </a:p>
      </dgm:t>
    </dgm:pt>
    <dgm:pt modelId="{F3848B82-8799-499C-A3FE-829370D9089B}" type="pres">
      <dgm:prSet presAssocID="{A00080BA-74F4-4B66-BD2A-C43649F93C8D}" presName="spacer" presStyleCnt="0"/>
      <dgm:spPr>
        <a:scene3d>
          <a:camera prst="orthographicFront"/>
          <a:lightRig rig="threePt" dir="t"/>
        </a:scene3d>
        <a:sp3d>
          <a:bevelT/>
        </a:sp3d>
      </dgm:spPr>
      <dgm:t>
        <a:bodyPr/>
        <a:lstStyle/>
        <a:p>
          <a:endParaRPr lang="zh-TW" altLang="en-US"/>
        </a:p>
      </dgm:t>
    </dgm:pt>
    <dgm:pt modelId="{05C071EC-81D8-4A7C-8B65-B95413FE6D95}" type="pres">
      <dgm:prSet presAssocID="{6A140537-16C3-4C10-9D76-E619B0FD346A}" presName="parentText" presStyleLbl="node1" presStyleIdx="4" presStyleCnt="5">
        <dgm:presLayoutVars>
          <dgm:chMax val="0"/>
          <dgm:bulletEnabled val="1"/>
        </dgm:presLayoutVars>
      </dgm:prSet>
      <dgm:spPr/>
      <dgm:t>
        <a:bodyPr/>
        <a:lstStyle/>
        <a:p>
          <a:endParaRPr lang="zh-TW" altLang="en-US"/>
        </a:p>
      </dgm:t>
    </dgm:pt>
  </dgm:ptLst>
  <dgm:cxnLst>
    <dgm:cxn modelId="{58307641-2712-4160-8AF5-69529D57FD40}" type="presOf" srcId="{AF380A2A-CF37-493E-B3DE-59B8F8396ED8}" destId="{FE6133A3-5FA8-4D12-AE5B-8EFA577D5AB8}" srcOrd="0" destOrd="0" presId="urn:microsoft.com/office/officeart/2005/8/layout/vList2"/>
    <dgm:cxn modelId="{95074F02-AFEE-488A-AEA6-8ABFE31EB397}" type="presOf" srcId="{3F0EB2BB-B86F-420C-AEB9-FA4B8F0712C5}" destId="{7E200172-0291-47C1-9D18-F04C6E5BBAB6}" srcOrd="0" destOrd="0" presId="urn:microsoft.com/office/officeart/2005/8/layout/vList2"/>
    <dgm:cxn modelId="{276DA42E-686B-4A83-A3FF-32EED53246E8}" srcId="{39F49923-64F9-4FBD-B23A-6B9EB37C6CC1}" destId="{534EA0C3-600D-4786-A7FE-D35358B5C11C}" srcOrd="3" destOrd="0" parTransId="{F9EE826B-2C3D-4F71-B98F-B626F3EF50B4}" sibTransId="{A00080BA-74F4-4B66-BD2A-C43649F93C8D}"/>
    <dgm:cxn modelId="{408D15B6-3689-4729-A501-7918C5F67A27}" type="presOf" srcId="{6A140537-16C3-4C10-9D76-E619B0FD346A}" destId="{05C071EC-81D8-4A7C-8B65-B95413FE6D95}" srcOrd="0" destOrd="0" presId="urn:microsoft.com/office/officeart/2005/8/layout/vList2"/>
    <dgm:cxn modelId="{99D6405C-E755-4992-A65D-7C1D3B947E4A}" srcId="{39F49923-64F9-4FBD-B23A-6B9EB37C6CC1}" destId="{E9209136-DEDE-4CF6-8C1B-7500CA4AB914}" srcOrd="2" destOrd="0" parTransId="{1F35D952-B339-4585-99F3-7202E952A9FA}" sibTransId="{449A9A95-4F1C-487F-80F2-3D119B058CF1}"/>
    <dgm:cxn modelId="{56CD6C74-E8AB-49A3-AAF3-F57FBAA2BFA0}" type="presOf" srcId="{E9209136-DEDE-4CF6-8C1B-7500CA4AB914}" destId="{D85A5D41-83A0-4D79-9F16-E0A4E7914422}" srcOrd="0" destOrd="0" presId="urn:microsoft.com/office/officeart/2005/8/layout/vList2"/>
    <dgm:cxn modelId="{380F1E89-3239-41E0-AFB2-5434EDE36C25}" srcId="{39F49923-64F9-4FBD-B23A-6B9EB37C6CC1}" destId="{3F0EB2BB-B86F-420C-AEB9-FA4B8F0712C5}" srcOrd="1" destOrd="0" parTransId="{1BFD1D9F-49BB-490B-9ED5-9E9A16F66020}" sibTransId="{34CFABCC-9C7C-458D-8BB8-4E130A0D298D}"/>
    <dgm:cxn modelId="{038E4717-1E93-482D-9A8F-2505BFB54B21}" srcId="{39F49923-64F9-4FBD-B23A-6B9EB37C6CC1}" destId="{AF380A2A-CF37-493E-B3DE-59B8F8396ED8}" srcOrd="0" destOrd="0" parTransId="{F1B9668F-6327-4CE9-9548-C007D5925E07}" sibTransId="{0542F0E6-2118-4A9D-9962-EEAEA555C388}"/>
    <dgm:cxn modelId="{2B38F04F-8EFB-4571-9882-405AA6D76067}" type="presOf" srcId="{39F49923-64F9-4FBD-B23A-6B9EB37C6CC1}" destId="{5C96DE69-A54A-4AB6-8EEC-14D3C34BF4CA}" srcOrd="0" destOrd="0" presId="urn:microsoft.com/office/officeart/2005/8/layout/vList2"/>
    <dgm:cxn modelId="{15876122-51C8-4E95-BD84-96843841121E}" type="presOf" srcId="{534EA0C3-600D-4786-A7FE-D35358B5C11C}" destId="{80971AB8-C0F3-401E-BC14-89574C192331}" srcOrd="0" destOrd="0" presId="urn:microsoft.com/office/officeart/2005/8/layout/vList2"/>
    <dgm:cxn modelId="{1EF2D1F7-2A7B-4FED-BCCB-01B989CEB8E4}" srcId="{39F49923-64F9-4FBD-B23A-6B9EB37C6CC1}" destId="{6A140537-16C3-4C10-9D76-E619B0FD346A}" srcOrd="4" destOrd="0" parTransId="{E8B55766-D2D0-479E-BAB0-37E577A55B37}" sibTransId="{B7C3830A-6891-437F-B68D-00485DF87097}"/>
    <dgm:cxn modelId="{4202EF30-CFBB-451B-B924-512788044DBE}" type="presParOf" srcId="{5C96DE69-A54A-4AB6-8EEC-14D3C34BF4CA}" destId="{FE6133A3-5FA8-4D12-AE5B-8EFA577D5AB8}" srcOrd="0" destOrd="0" presId="urn:microsoft.com/office/officeart/2005/8/layout/vList2"/>
    <dgm:cxn modelId="{9C9969B2-33E6-4AB5-B125-C41DDA7BEC1A}" type="presParOf" srcId="{5C96DE69-A54A-4AB6-8EEC-14D3C34BF4CA}" destId="{8B95A709-30F0-436A-8A71-2FF5778706AA}" srcOrd="1" destOrd="0" presId="urn:microsoft.com/office/officeart/2005/8/layout/vList2"/>
    <dgm:cxn modelId="{DC0FD751-316D-4660-A04E-0E86207CE273}" type="presParOf" srcId="{5C96DE69-A54A-4AB6-8EEC-14D3C34BF4CA}" destId="{7E200172-0291-47C1-9D18-F04C6E5BBAB6}" srcOrd="2" destOrd="0" presId="urn:microsoft.com/office/officeart/2005/8/layout/vList2"/>
    <dgm:cxn modelId="{2A2D6C74-C475-4E29-944B-9764016A5580}" type="presParOf" srcId="{5C96DE69-A54A-4AB6-8EEC-14D3C34BF4CA}" destId="{184F1136-B303-4EFE-B48E-BE6F03B984A5}" srcOrd="3" destOrd="0" presId="urn:microsoft.com/office/officeart/2005/8/layout/vList2"/>
    <dgm:cxn modelId="{071AD073-BA65-4BC3-8A76-672B4D8F0D03}" type="presParOf" srcId="{5C96DE69-A54A-4AB6-8EEC-14D3C34BF4CA}" destId="{D85A5D41-83A0-4D79-9F16-E0A4E7914422}" srcOrd="4" destOrd="0" presId="urn:microsoft.com/office/officeart/2005/8/layout/vList2"/>
    <dgm:cxn modelId="{BBA3033A-E542-4CBE-9C6C-9505C16293C8}" type="presParOf" srcId="{5C96DE69-A54A-4AB6-8EEC-14D3C34BF4CA}" destId="{12BD25F9-A585-48DB-A1CB-9C65F48BB948}" srcOrd="5" destOrd="0" presId="urn:microsoft.com/office/officeart/2005/8/layout/vList2"/>
    <dgm:cxn modelId="{F04D5609-FEBF-4F0E-AF92-B7915DE3EF61}" type="presParOf" srcId="{5C96DE69-A54A-4AB6-8EEC-14D3C34BF4CA}" destId="{80971AB8-C0F3-401E-BC14-89574C192331}" srcOrd="6" destOrd="0" presId="urn:microsoft.com/office/officeart/2005/8/layout/vList2"/>
    <dgm:cxn modelId="{8F72CCB1-9338-479B-8D8C-474EB1C8C16B}" type="presParOf" srcId="{5C96DE69-A54A-4AB6-8EEC-14D3C34BF4CA}" destId="{F3848B82-8799-499C-A3FE-829370D9089B}" srcOrd="7" destOrd="0" presId="urn:microsoft.com/office/officeart/2005/8/layout/vList2"/>
    <dgm:cxn modelId="{2BA9FB58-739E-41B9-BBF7-C5360C513411}" type="presParOf" srcId="{5C96DE69-A54A-4AB6-8EEC-14D3C34BF4CA}" destId="{05C071EC-81D8-4A7C-8B65-B95413FE6D9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F49923-64F9-4FBD-B23A-6B9EB37C6C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AF380A2A-CF37-493E-B3DE-59B8F8396ED8}">
      <dgm:prSet phldrT="[文字]"/>
      <dgm:spPr>
        <a:solidFill>
          <a:srgbClr val="92D050"/>
        </a:solidFill>
        <a:scene3d>
          <a:camera prst="orthographicFront"/>
          <a:lightRig rig="threePt" dir="t"/>
        </a:scene3d>
        <a:sp3d>
          <a:bevelT/>
        </a:sp3d>
      </dgm:spPr>
      <dgm:t>
        <a:bodyPr/>
        <a:lstStyle/>
        <a:p>
          <a:pPr algn="ct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經營哲學 </a:t>
          </a:r>
          <a:endParaRPr lang="zh-TW" altLang="en-US" dirty="0">
            <a:latin typeface="微軟正黑體" pitchFamily="34" charset="-120"/>
            <a:ea typeface="微軟正黑體" pitchFamily="34" charset="-120"/>
          </a:endParaRPr>
        </a:p>
      </dgm:t>
    </dgm:pt>
    <dgm:pt modelId="{F1B9668F-6327-4CE9-9548-C007D5925E07}" type="parTrans" cxnId="{038E4717-1E93-482D-9A8F-2505BFB54B21}">
      <dgm:prSet/>
      <dgm:spPr/>
      <dgm:t>
        <a:bodyPr/>
        <a:lstStyle/>
        <a:p>
          <a:endParaRPr lang="zh-TW" altLang="en-US"/>
        </a:p>
      </dgm:t>
    </dgm:pt>
    <dgm:pt modelId="{0542F0E6-2118-4A9D-9962-EEAEA555C388}" type="sibTrans" cxnId="{038E4717-1E93-482D-9A8F-2505BFB54B21}">
      <dgm:prSet/>
      <dgm:spPr/>
      <dgm:t>
        <a:bodyPr/>
        <a:lstStyle/>
        <a:p>
          <a:endParaRPr lang="zh-TW" altLang="en-US"/>
        </a:p>
      </dgm:t>
    </dgm:pt>
    <dgm:pt modelId="{3F0EB2BB-B86F-420C-AEB9-FA4B8F0712C5}">
      <dgm:prSet phldrT="[文字]"/>
      <dgm:spPr>
        <a:solidFill>
          <a:srgbClr val="00B0F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自我概念 </a:t>
          </a:r>
          <a:endParaRPr lang="zh-TW" altLang="en-US" dirty="0">
            <a:latin typeface="微軟正黑體" pitchFamily="34" charset="-120"/>
            <a:ea typeface="微軟正黑體" pitchFamily="34" charset="-120"/>
          </a:endParaRPr>
        </a:p>
      </dgm:t>
    </dgm:pt>
    <dgm:pt modelId="{1BFD1D9F-49BB-490B-9ED5-9E9A16F66020}" type="parTrans" cxnId="{380F1E89-3239-41E0-AFB2-5434EDE36C25}">
      <dgm:prSet/>
      <dgm:spPr/>
      <dgm:t>
        <a:bodyPr/>
        <a:lstStyle/>
        <a:p>
          <a:endParaRPr lang="zh-TW" altLang="en-US"/>
        </a:p>
      </dgm:t>
    </dgm:pt>
    <dgm:pt modelId="{34CFABCC-9C7C-458D-8BB8-4E130A0D298D}" type="sibTrans" cxnId="{380F1E89-3239-41E0-AFB2-5434EDE36C25}">
      <dgm:prSet/>
      <dgm:spPr/>
      <dgm:t>
        <a:bodyPr/>
        <a:lstStyle/>
        <a:p>
          <a:endParaRPr lang="zh-TW" altLang="en-US"/>
        </a:p>
      </dgm:t>
    </dgm:pt>
    <dgm:pt modelId="{534EA0C3-600D-4786-A7FE-D35358B5C11C}">
      <dgm:prSet phldrT="[文字]"/>
      <dgm:spPr>
        <a:solidFill>
          <a:srgbClr val="FF7C8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激勵的魅力 </a:t>
          </a:r>
          <a:endParaRPr lang="zh-TW" altLang="en-US" dirty="0">
            <a:latin typeface="微軟正黑體" pitchFamily="34" charset="-120"/>
            <a:ea typeface="微軟正黑體" pitchFamily="34" charset="-120"/>
          </a:endParaRPr>
        </a:p>
      </dgm:t>
    </dgm:pt>
    <dgm:pt modelId="{F9EE826B-2C3D-4F71-B98F-B626F3EF50B4}" type="parTrans" cxnId="{276DA42E-686B-4A83-A3FF-32EED53246E8}">
      <dgm:prSet/>
      <dgm:spPr/>
      <dgm:t>
        <a:bodyPr/>
        <a:lstStyle/>
        <a:p>
          <a:endParaRPr lang="zh-TW" altLang="en-US"/>
        </a:p>
      </dgm:t>
    </dgm:pt>
    <dgm:pt modelId="{A00080BA-74F4-4B66-BD2A-C43649F93C8D}" type="sibTrans" cxnId="{276DA42E-686B-4A83-A3FF-32EED53246E8}">
      <dgm:prSet/>
      <dgm:spPr/>
      <dgm:t>
        <a:bodyPr/>
        <a:lstStyle/>
        <a:p>
          <a:endParaRPr lang="zh-TW" altLang="en-US"/>
        </a:p>
      </dgm:t>
    </dgm:pt>
    <dgm:pt modelId="{6A140537-16C3-4C10-9D76-E619B0FD346A}">
      <dgm:prSet phldrT="[文字]"/>
      <dgm:spPr>
        <a:solidFill>
          <a:schemeClr val="accent6">
            <a:lumMod val="60000"/>
            <a:lumOff val="40000"/>
          </a:schemeClr>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對於員工的關切</a:t>
          </a:r>
          <a:endParaRPr lang="zh-TW" altLang="en-US" dirty="0">
            <a:latin typeface="微軟正黑體" pitchFamily="34" charset="-120"/>
            <a:ea typeface="微軟正黑體" pitchFamily="34" charset="-120"/>
          </a:endParaRPr>
        </a:p>
      </dgm:t>
    </dgm:pt>
    <dgm:pt modelId="{E8B55766-D2D0-479E-BAB0-37E577A55B37}" type="parTrans" cxnId="{1EF2D1F7-2A7B-4FED-BCCB-01B989CEB8E4}">
      <dgm:prSet/>
      <dgm:spPr/>
      <dgm:t>
        <a:bodyPr/>
        <a:lstStyle/>
        <a:p>
          <a:endParaRPr lang="zh-TW" altLang="en-US"/>
        </a:p>
      </dgm:t>
    </dgm:pt>
    <dgm:pt modelId="{B7C3830A-6891-437F-B68D-00485DF87097}" type="sibTrans" cxnId="{1EF2D1F7-2A7B-4FED-BCCB-01B989CEB8E4}">
      <dgm:prSet/>
      <dgm:spPr/>
      <dgm:t>
        <a:bodyPr/>
        <a:lstStyle/>
        <a:p>
          <a:endParaRPr lang="zh-TW" altLang="en-US"/>
        </a:p>
      </dgm:t>
    </dgm:pt>
    <dgm:pt modelId="{E9209136-DEDE-4CF6-8C1B-7500CA4AB914}">
      <dgm:prSet/>
      <dgm:spPr>
        <a:solidFill>
          <a:srgbClr val="FFFF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公共形象</a:t>
          </a:r>
        </a:p>
      </dgm:t>
    </dgm:pt>
    <dgm:pt modelId="{1F35D952-B339-4585-99F3-7202E952A9FA}" type="parTrans" cxnId="{99D6405C-E755-4992-A65D-7C1D3B947E4A}">
      <dgm:prSet/>
      <dgm:spPr/>
      <dgm:t>
        <a:bodyPr/>
        <a:lstStyle/>
        <a:p>
          <a:endParaRPr lang="zh-TW" altLang="en-US"/>
        </a:p>
      </dgm:t>
    </dgm:pt>
    <dgm:pt modelId="{449A9A95-4F1C-487F-80F2-3D119B058CF1}" type="sibTrans" cxnId="{99D6405C-E755-4992-A65D-7C1D3B947E4A}">
      <dgm:prSet/>
      <dgm:spPr/>
      <dgm:t>
        <a:bodyPr/>
        <a:lstStyle/>
        <a:p>
          <a:endParaRPr lang="zh-TW" altLang="en-US"/>
        </a:p>
      </dgm:t>
    </dgm:pt>
    <dgm:pt modelId="{5C96DE69-A54A-4AB6-8EEC-14D3C34BF4CA}" type="pres">
      <dgm:prSet presAssocID="{39F49923-64F9-4FBD-B23A-6B9EB37C6CC1}" presName="linear" presStyleCnt="0">
        <dgm:presLayoutVars>
          <dgm:animLvl val="lvl"/>
          <dgm:resizeHandles val="exact"/>
        </dgm:presLayoutVars>
      </dgm:prSet>
      <dgm:spPr/>
      <dgm:t>
        <a:bodyPr/>
        <a:lstStyle/>
        <a:p>
          <a:endParaRPr lang="zh-TW" altLang="en-US"/>
        </a:p>
      </dgm:t>
    </dgm:pt>
    <dgm:pt modelId="{FE6133A3-5FA8-4D12-AE5B-8EFA577D5AB8}" type="pres">
      <dgm:prSet presAssocID="{AF380A2A-CF37-493E-B3DE-59B8F8396ED8}" presName="parentText" presStyleLbl="node1" presStyleIdx="0" presStyleCnt="5">
        <dgm:presLayoutVars>
          <dgm:chMax val="0"/>
          <dgm:bulletEnabled val="1"/>
        </dgm:presLayoutVars>
      </dgm:prSet>
      <dgm:spPr/>
      <dgm:t>
        <a:bodyPr/>
        <a:lstStyle/>
        <a:p>
          <a:endParaRPr lang="zh-TW" altLang="en-US"/>
        </a:p>
      </dgm:t>
    </dgm:pt>
    <dgm:pt modelId="{8B95A709-30F0-436A-8A71-2FF5778706AA}" type="pres">
      <dgm:prSet presAssocID="{0542F0E6-2118-4A9D-9962-EEAEA555C388}" presName="spacer" presStyleCnt="0"/>
      <dgm:spPr>
        <a:scene3d>
          <a:camera prst="orthographicFront"/>
          <a:lightRig rig="threePt" dir="t"/>
        </a:scene3d>
        <a:sp3d>
          <a:bevelT/>
        </a:sp3d>
      </dgm:spPr>
      <dgm:t>
        <a:bodyPr/>
        <a:lstStyle/>
        <a:p>
          <a:endParaRPr lang="zh-TW" altLang="en-US"/>
        </a:p>
      </dgm:t>
    </dgm:pt>
    <dgm:pt modelId="{7E200172-0291-47C1-9D18-F04C6E5BBAB6}" type="pres">
      <dgm:prSet presAssocID="{3F0EB2BB-B86F-420C-AEB9-FA4B8F0712C5}" presName="parentText" presStyleLbl="node1" presStyleIdx="1" presStyleCnt="5">
        <dgm:presLayoutVars>
          <dgm:chMax val="0"/>
          <dgm:bulletEnabled val="1"/>
        </dgm:presLayoutVars>
      </dgm:prSet>
      <dgm:spPr/>
      <dgm:t>
        <a:bodyPr/>
        <a:lstStyle/>
        <a:p>
          <a:endParaRPr lang="zh-TW" altLang="en-US"/>
        </a:p>
      </dgm:t>
    </dgm:pt>
    <dgm:pt modelId="{184F1136-B303-4EFE-B48E-BE6F03B984A5}" type="pres">
      <dgm:prSet presAssocID="{34CFABCC-9C7C-458D-8BB8-4E130A0D298D}" presName="spacer" presStyleCnt="0"/>
      <dgm:spPr>
        <a:scene3d>
          <a:camera prst="orthographicFront"/>
          <a:lightRig rig="threePt" dir="t"/>
        </a:scene3d>
        <a:sp3d>
          <a:bevelT/>
        </a:sp3d>
      </dgm:spPr>
      <dgm:t>
        <a:bodyPr/>
        <a:lstStyle/>
        <a:p>
          <a:endParaRPr lang="zh-TW" altLang="en-US"/>
        </a:p>
      </dgm:t>
    </dgm:pt>
    <dgm:pt modelId="{D85A5D41-83A0-4D79-9F16-E0A4E7914422}" type="pres">
      <dgm:prSet presAssocID="{E9209136-DEDE-4CF6-8C1B-7500CA4AB914}" presName="parentText" presStyleLbl="node1" presStyleIdx="2" presStyleCnt="5">
        <dgm:presLayoutVars>
          <dgm:chMax val="0"/>
          <dgm:bulletEnabled val="1"/>
        </dgm:presLayoutVars>
      </dgm:prSet>
      <dgm:spPr/>
      <dgm:t>
        <a:bodyPr/>
        <a:lstStyle/>
        <a:p>
          <a:endParaRPr lang="zh-TW" altLang="en-US"/>
        </a:p>
      </dgm:t>
    </dgm:pt>
    <dgm:pt modelId="{12BD25F9-A585-48DB-A1CB-9C65F48BB948}" type="pres">
      <dgm:prSet presAssocID="{449A9A95-4F1C-487F-80F2-3D119B058CF1}" presName="spacer" presStyleCnt="0"/>
      <dgm:spPr>
        <a:scene3d>
          <a:camera prst="orthographicFront"/>
          <a:lightRig rig="threePt" dir="t"/>
        </a:scene3d>
        <a:sp3d>
          <a:bevelT/>
        </a:sp3d>
      </dgm:spPr>
      <dgm:t>
        <a:bodyPr/>
        <a:lstStyle/>
        <a:p>
          <a:endParaRPr lang="zh-TW" altLang="en-US"/>
        </a:p>
      </dgm:t>
    </dgm:pt>
    <dgm:pt modelId="{80971AB8-C0F3-401E-BC14-89574C192331}" type="pres">
      <dgm:prSet presAssocID="{534EA0C3-600D-4786-A7FE-D35358B5C11C}" presName="parentText" presStyleLbl="node1" presStyleIdx="3" presStyleCnt="5">
        <dgm:presLayoutVars>
          <dgm:chMax val="0"/>
          <dgm:bulletEnabled val="1"/>
        </dgm:presLayoutVars>
      </dgm:prSet>
      <dgm:spPr/>
      <dgm:t>
        <a:bodyPr/>
        <a:lstStyle/>
        <a:p>
          <a:endParaRPr lang="zh-TW" altLang="en-US"/>
        </a:p>
      </dgm:t>
    </dgm:pt>
    <dgm:pt modelId="{F3848B82-8799-499C-A3FE-829370D9089B}" type="pres">
      <dgm:prSet presAssocID="{A00080BA-74F4-4B66-BD2A-C43649F93C8D}" presName="spacer" presStyleCnt="0"/>
      <dgm:spPr>
        <a:scene3d>
          <a:camera prst="orthographicFront"/>
          <a:lightRig rig="threePt" dir="t"/>
        </a:scene3d>
        <a:sp3d>
          <a:bevelT/>
        </a:sp3d>
      </dgm:spPr>
      <dgm:t>
        <a:bodyPr/>
        <a:lstStyle/>
        <a:p>
          <a:endParaRPr lang="zh-TW" altLang="en-US"/>
        </a:p>
      </dgm:t>
    </dgm:pt>
    <dgm:pt modelId="{05C071EC-81D8-4A7C-8B65-B95413FE6D95}" type="pres">
      <dgm:prSet presAssocID="{6A140537-16C3-4C10-9D76-E619B0FD346A}" presName="parentText" presStyleLbl="node1" presStyleIdx="4" presStyleCnt="5">
        <dgm:presLayoutVars>
          <dgm:chMax val="0"/>
          <dgm:bulletEnabled val="1"/>
        </dgm:presLayoutVars>
      </dgm:prSet>
      <dgm:spPr/>
      <dgm:t>
        <a:bodyPr/>
        <a:lstStyle/>
        <a:p>
          <a:endParaRPr lang="zh-TW" altLang="en-US"/>
        </a:p>
      </dgm:t>
    </dgm:pt>
  </dgm:ptLst>
  <dgm:cxnLst>
    <dgm:cxn modelId="{5ED3DBDC-BBC6-407F-8876-CA54AC0B5946}" type="presOf" srcId="{6A140537-16C3-4C10-9D76-E619B0FD346A}" destId="{05C071EC-81D8-4A7C-8B65-B95413FE6D95}" srcOrd="0" destOrd="0" presId="urn:microsoft.com/office/officeart/2005/8/layout/vList2"/>
    <dgm:cxn modelId="{276DA42E-686B-4A83-A3FF-32EED53246E8}" srcId="{39F49923-64F9-4FBD-B23A-6B9EB37C6CC1}" destId="{534EA0C3-600D-4786-A7FE-D35358B5C11C}" srcOrd="3" destOrd="0" parTransId="{F9EE826B-2C3D-4F71-B98F-B626F3EF50B4}" sibTransId="{A00080BA-74F4-4B66-BD2A-C43649F93C8D}"/>
    <dgm:cxn modelId="{4FC3F05C-29AC-419A-8943-F5574635B20A}" type="presOf" srcId="{534EA0C3-600D-4786-A7FE-D35358B5C11C}" destId="{80971AB8-C0F3-401E-BC14-89574C192331}" srcOrd="0" destOrd="0" presId="urn:microsoft.com/office/officeart/2005/8/layout/vList2"/>
    <dgm:cxn modelId="{CB68A2DB-405F-4574-999A-BFF480862394}" type="presOf" srcId="{E9209136-DEDE-4CF6-8C1B-7500CA4AB914}" destId="{D85A5D41-83A0-4D79-9F16-E0A4E7914422}" srcOrd="0" destOrd="0" presId="urn:microsoft.com/office/officeart/2005/8/layout/vList2"/>
    <dgm:cxn modelId="{3955160B-F9BC-4D91-86E3-B57FE19CF597}" type="presOf" srcId="{39F49923-64F9-4FBD-B23A-6B9EB37C6CC1}" destId="{5C96DE69-A54A-4AB6-8EEC-14D3C34BF4CA}" srcOrd="0" destOrd="0" presId="urn:microsoft.com/office/officeart/2005/8/layout/vList2"/>
    <dgm:cxn modelId="{99D6405C-E755-4992-A65D-7C1D3B947E4A}" srcId="{39F49923-64F9-4FBD-B23A-6B9EB37C6CC1}" destId="{E9209136-DEDE-4CF6-8C1B-7500CA4AB914}" srcOrd="2" destOrd="0" parTransId="{1F35D952-B339-4585-99F3-7202E952A9FA}" sibTransId="{449A9A95-4F1C-487F-80F2-3D119B058CF1}"/>
    <dgm:cxn modelId="{380F1E89-3239-41E0-AFB2-5434EDE36C25}" srcId="{39F49923-64F9-4FBD-B23A-6B9EB37C6CC1}" destId="{3F0EB2BB-B86F-420C-AEB9-FA4B8F0712C5}" srcOrd="1" destOrd="0" parTransId="{1BFD1D9F-49BB-490B-9ED5-9E9A16F66020}" sibTransId="{34CFABCC-9C7C-458D-8BB8-4E130A0D298D}"/>
    <dgm:cxn modelId="{EF984059-F0D7-4F54-A4D7-4D6DB2DF03F7}" type="presOf" srcId="{AF380A2A-CF37-493E-B3DE-59B8F8396ED8}" destId="{FE6133A3-5FA8-4D12-AE5B-8EFA577D5AB8}" srcOrd="0" destOrd="0" presId="urn:microsoft.com/office/officeart/2005/8/layout/vList2"/>
    <dgm:cxn modelId="{038E4717-1E93-482D-9A8F-2505BFB54B21}" srcId="{39F49923-64F9-4FBD-B23A-6B9EB37C6CC1}" destId="{AF380A2A-CF37-493E-B3DE-59B8F8396ED8}" srcOrd="0" destOrd="0" parTransId="{F1B9668F-6327-4CE9-9548-C007D5925E07}" sibTransId="{0542F0E6-2118-4A9D-9962-EEAEA555C388}"/>
    <dgm:cxn modelId="{1EF2D1F7-2A7B-4FED-BCCB-01B989CEB8E4}" srcId="{39F49923-64F9-4FBD-B23A-6B9EB37C6CC1}" destId="{6A140537-16C3-4C10-9D76-E619B0FD346A}" srcOrd="4" destOrd="0" parTransId="{E8B55766-D2D0-479E-BAB0-37E577A55B37}" sibTransId="{B7C3830A-6891-437F-B68D-00485DF87097}"/>
    <dgm:cxn modelId="{CF911B0B-50F6-473A-8139-4BFFBE94318B}" type="presOf" srcId="{3F0EB2BB-B86F-420C-AEB9-FA4B8F0712C5}" destId="{7E200172-0291-47C1-9D18-F04C6E5BBAB6}" srcOrd="0" destOrd="0" presId="urn:microsoft.com/office/officeart/2005/8/layout/vList2"/>
    <dgm:cxn modelId="{57167FC6-6B73-49EC-8A38-F443736EE8DB}" type="presParOf" srcId="{5C96DE69-A54A-4AB6-8EEC-14D3C34BF4CA}" destId="{FE6133A3-5FA8-4D12-AE5B-8EFA577D5AB8}" srcOrd="0" destOrd="0" presId="urn:microsoft.com/office/officeart/2005/8/layout/vList2"/>
    <dgm:cxn modelId="{FB023AF0-FC7E-4723-B40B-F1645903B29B}" type="presParOf" srcId="{5C96DE69-A54A-4AB6-8EEC-14D3C34BF4CA}" destId="{8B95A709-30F0-436A-8A71-2FF5778706AA}" srcOrd="1" destOrd="0" presId="urn:microsoft.com/office/officeart/2005/8/layout/vList2"/>
    <dgm:cxn modelId="{F6CA8C9B-588F-4DE6-893F-E413B19E19E7}" type="presParOf" srcId="{5C96DE69-A54A-4AB6-8EEC-14D3C34BF4CA}" destId="{7E200172-0291-47C1-9D18-F04C6E5BBAB6}" srcOrd="2" destOrd="0" presId="urn:microsoft.com/office/officeart/2005/8/layout/vList2"/>
    <dgm:cxn modelId="{569B7D12-73A5-4E6C-AE84-C91D76FF162D}" type="presParOf" srcId="{5C96DE69-A54A-4AB6-8EEC-14D3C34BF4CA}" destId="{184F1136-B303-4EFE-B48E-BE6F03B984A5}" srcOrd="3" destOrd="0" presId="urn:microsoft.com/office/officeart/2005/8/layout/vList2"/>
    <dgm:cxn modelId="{3DAE4FAF-D70E-4BB3-BD4D-0644E9DB7DCD}" type="presParOf" srcId="{5C96DE69-A54A-4AB6-8EEC-14D3C34BF4CA}" destId="{D85A5D41-83A0-4D79-9F16-E0A4E7914422}" srcOrd="4" destOrd="0" presId="urn:microsoft.com/office/officeart/2005/8/layout/vList2"/>
    <dgm:cxn modelId="{1F2496EB-0041-4CE5-A28E-C3269F2F46F0}" type="presParOf" srcId="{5C96DE69-A54A-4AB6-8EEC-14D3C34BF4CA}" destId="{12BD25F9-A585-48DB-A1CB-9C65F48BB948}" srcOrd="5" destOrd="0" presId="urn:microsoft.com/office/officeart/2005/8/layout/vList2"/>
    <dgm:cxn modelId="{9602DCA8-BE5A-4B01-B46C-2E3336034ED6}" type="presParOf" srcId="{5C96DE69-A54A-4AB6-8EEC-14D3C34BF4CA}" destId="{80971AB8-C0F3-401E-BC14-89574C192331}" srcOrd="6" destOrd="0" presId="urn:microsoft.com/office/officeart/2005/8/layout/vList2"/>
    <dgm:cxn modelId="{AE9EB7B3-0BB6-4A11-8643-F5E4E5CDC939}" type="presParOf" srcId="{5C96DE69-A54A-4AB6-8EEC-14D3C34BF4CA}" destId="{F3848B82-8799-499C-A3FE-829370D9089B}" srcOrd="7" destOrd="0" presId="urn:microsoft.com/office/officeart/2005/8/layout/vList2"/>
    <dgm:cxn modelId="{159D9B0B-97D0-4B2B-888D-8BE715BCF3DB}" type="presParOf" srcId="{5C96DE69-A54A-4AB6-8EEC-14D3C34BF4CA}" destId="{05C071EC-81D8-4A7C-8B65-B95413FE6D9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§3.1</a:t>
          </a:r>
          <a:r>
            <a:rPr lang="zh-TW" altLang="en-US" b="1" dirty="0" smtClean="0">
              <a:solidFill>
                <a:schemeClr val="bg1"/>
              </a:solidFill>
              <a:latin typeface="微軟正黑體" pitchFamily="34" charset="-120"/>
              <a:ea typeface="微軟正黑體" pitchFamily="34" charset="-120"/>
            </a:rPr>
            <a:t> 使命與願景</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§3.2</a:t>
          </a:r>
          <a:r>
            <a:rPr lang="zh-TW" altLang="en-US" b="1" dirty="0" smtClean="0">
              <a:solidFill>
                <a:schemeClr val="bg1"/>
              </a:solidFill>
              <a:latin typeface="微軟正黑體" pitchFamily="34" charset="-120"/>
              <a:ea typeface="微軟正黑體" pitchFamily="34" charset="-120"/>
            </a:rPr>
            <a:t> 企業的目標</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§3.3</a:t>
          </a:r>
          <a:r>
            <a:rPr lang="zh-TW" altLang="en-US" b="1" dirty="0" smtClean="0">
              <a:solidFill>
                <a:schemeClr val="bg1"/>
              </a:solidFill>
              <a:latin typeface="微軟正黑體" pitchFamily="34" charset="-120"/>
              <a:ea typeface="微軟正黑體" pitchFamily="34" charset="-120"/>
            </a:rPr>
            <a:t> 企業的道德與社會責任的考量</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3" custLinFactNeighborX="17712" custLinFactNeighborY="-61353">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3">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3">
        <dgm:presLayoutVars>
          <dgm:chMax val="0"/>
          <dgm:bulletEnabled val="1"/>
        </dgm:presLayoutVars>
      </dgm:prSet>
      <dgm:spPr/>
      <dgm:t>
        <a:bodyPr/>
        <a:lstStyle/>
        <a:p>
          <a:endParaRPr lang="zh-TW" altLang="en-US"/>
        </a:p>
      </dgm:t>
    </dgm:pt>
  </dgm:ptLst>
  <dgm:cxnLst>
    <dgm:cxn modelId="{D50E0C95-C477-431D-AFB9-5FBE1CB97CDF}" type="presOf" srcId="{E0BE5102-0D12-4217-B370-5C6810A1ED0C}" destId="{712F8263-28A0-42F7-A532-BB05114E06A4}"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E67AE5F3-E5D1-4844-9A6A-F8647193F31B}" type="presOf" srcId="{8568854A-A447-4B03-835B-45F0AE423C9C}" destId="{8ECE8589-8516-4D5C-8698-B69BE5F46FB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36723E3A-FE48-4BE0-A406-7FA7038E3075}" type="presOf" srcId="{4E70093C-0310-4E69-8776-A6DFB0C26E7F}" destId="{AE0AAF5F-BFF0-4A8C-9D32-008D956B3228}"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E01AB492-4EF0-4F44-BF03-1309DEAD34A4}" type="presOf" srcId="{5D83FBFE-DA44-4E7D-83ED-94E4B84DBE1F}" destId="{C4AE292F-DE7B-44B4-9E4C-25DCB97EF6B9}" srcOrd="0" destOrd="0" presId="urn:microsoft.com/office/officeart/2005/8/layout/vList2"/>
    <dgm:cxn modelId="{F2753081-0F1B-4C36-A0C5-795575E1B01D}" type="presParOf" srcId="{C4AE292F-DE7B-44B4-9E4C-25DCB97EF6B9}" destId="{712F8263-28A0-42F7-A532-BB05114E06A4}" srcOrd="0" destOrd="0" presId="urn:microsoft.com/office/officeart/2005/8/layout/vList2"/>
    <dgm:cxn modelId="{F51845ED-7F05-48EF-86AA-21FEA5806862}" type="presParOf" srcId="{C4AE292F-DE7B-44B4-9E4C-25DCB97EF6B9}" destId="{FBD49CCE-CFA8-4672-BC9D-DCAFEF8D5634}" srcOrd="1" destOrd="0" presId="urn:microsoft.com/office/officeart/2005/8/layout/vList2"/>
    <dgm:cxn modelId="{14F098FA-4D18-4516-8C22-0E39A61D139F}" type="presParOf" srcId="{C4AE292F-DE7B-44B4-9E4C-25DCB97EF6B9}" destId="{8ECE8589-8516-4D5C-8698-B69BE5F46FB4}" srcOrd="2" destOrd="0" presId="urn:microsoft.com/office/officeart/2005/8/layout/vList2"/>
    <dgm:cxn modelId="{FBCE8102-2337-4E37-BF93-3B0925246412}" type="presParOf" srcId="{C4AE292F-DE7B-44B4-9E4C-25DCB97EF6B9}" destId="{00A968C6-6FA7-4B96-BB75-94E6D5D63E87}" srcOrd="3" destOrd="0" presId="urn:microsoft.com/office/officeart/2005/8/layout/vList2"/>
    <dgm:cxn modelId="{54237FB0-57AF-45F0-8F66-0084A0D7C8EF}" type="presParOf" srcId="{C4AE292F-DE7B-44B4-9E4C-25DCB97EF6B9}" destId="{AE0AAF5F-BFF0-4A8C-9D32-008D956B32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06CED0-2C8F-47E2-A34D-0279C913BB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9B6D7384-F654-4981-ABA5-1A611F54A391}">
      <dgm:prSet phldrT="[文字]"/>
      <dgm:spPr>
        <a:solidFill>
          <a:srgbClr val="00B050"/>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目標有助於界定企業在環境中之地位</a:t>
          </a:r>
          <a:endParaRPr lang="zh-TW" altLang="en-US" b="1" dirty="0">
            <a:latin typeface="微軟正黑體" pitchFamily="34" charset="-120"/>
            <a:ea typeface="微軟正黑體" pitchFamily="34" charset="-120"/>
          </a:endParaRPr>
        </a:p>
      </dgm:t>
    </dgm:pt>
    <dgm:pt modelId="{6FEBB198-C829-41C5-8DC2-D08E1BDD6C7C}" type="parTrans" cxnId="{84149EAB-0B50-4B98-B37B-24216070E08C}">
      <dgm:prSet/>
      <dgm:spPr/>
      <dgm:t>
        <a:bodyPr/>
        <a:lstStyle/>
        <a:p>
          <a:endParaRPr lang="zh-TW" altLang="en-US" b="1"/>
        </a:p>
      </dgm:t>
    </dgm:pt>
    <dgm:pt modelId="{F2E53220-E6AA-40C9-A549-464F4172CD18}" type="sibTrans" cxnId="{84149EAB-0B50-4B98-B37B-24216070E08C}">
      <dgm:prSet/>
      <dgm:spPr/>
      <dgm:t>
        <a:bodyPr/>
        <a:lstStyle/>
        <a:p>
          <a:endParaRPr lang="zh-TW" altLang="en-US" b="1"/>
        </a:p>
      </dgm:t>
    </dgm:pt>
    <dgm:pt modelId="{C33385CD-F374-42BF-A8FD-78F4470C9AAD}">
      <dgm:prSet phldrT="[文字]"/>
      <dgm:spPr>
        <a:solidFill>
          <a:srgbClr val="0066FF"/>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目標有助於協調決策以及人員間的衝突</a:t>
          </a:r>
          <a:endParaRPr lang="zh-TW" altLang="en-US" b="1" dirty="0">
            <a:latin typeface="微軟正黑體" pitchFamily="34" charset="-120"/>
            <a:ea typeface="微軟正黑體" pitchFamily="34" charset="-120"/>
          </a:endParaRPr>
        </a:p>
      </dgm:t>
    </dgm:pt>
    <dgm:pt modelId="{0C3B798F-08F0-4930-BEAC-400B62DACF8B}" type="parTrans" cxnId="{FADB28B7-8EAB-4C8A-BC3E-68647A5422D9}">
      <dgm:prSet/>
      <dgm:spPr/>
      <dgm:t>
        <a:bodyPr/>
        <a:lstStyle/>
        <a:p>
          <a:endParaRPr lang="zh-TW" altLang="en-US" b="1"/>
        </a:p>
      </dgm:t>
    </dgm:pt>
    <dgm:pt modelId="{17AA7E77-8C0F-466E-B38A-88731F19CF7F}" type="sibTrans" cxnId="{FADB28B7-8EAB-4C8A-BC3E-68647A5422D9}">
      <dgm:prSet/>
      <dgm:spPr/>
      <dgm:t>
        <a:bodyPr/>
        <a:lstStyle/>
        <a:p>
          <a:endParaRPr lang="zh-TW" altLang="en-US" b="1"/>
        </a:p>
      </dgm:t>
    </dgm:pt>
    <dgm:pt modelId="{7A734B1F-C5E3-4EE7-9C9D-ED6DAA0D264D}">
      <dgm:prSet phldrT="[文字]"/>
      <dgm:spPr>
        <a:solidFill>
          <a:srgbClr val="FFC000"/>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目標作為評估企業績效的準繩</a:t>
          </a:r>
          <a:endParaRPr lang="zh-TW" altLang="en-US" b="1" dirty="0">
            <a:latin typeface="微軟正黑體" pitchFamily="34" charset="-120"/>
            <a:ea typeface="微軟正黑體" pitchFamily="34" charset="-120"/>
          </a:endParaRPr>
        </a:p>
      </dgm:t>
    </dgm:pt>
    <dgm:pt modelId="{7D1D08BB-6877-4D18-B3B5-9DBF49F6275C}" type="parTrans" cxnId="{C5367549-109D-425E-B11C-D188629BE0EE}">
      <dgm:prSet/>
      <dgm:spPr/>
      <dgm:t>
        <a:bodyPr/>
        <a:lstStyle/>
        <a:p>
          <a:endParaRPr lang="zh-TW" altLang="en-US" b="1"/>
        </a:p>
      </dgm:t>
    </dgm:pt>
    <dgm:pt modelId="{C6DBC484-7D72-4073-9B18-1B9D5AFF87EB}" type="sibTrans" cxnId="{C5367549-109D-425E-B11C-D188629BE0EE}">
      <dgm:prSet/>
      <dgm:spPr/>
      <dgm:t>
        <a:bodyPr/>
        <a:lstStyle/>
        <a:p>
          <a:endParaRPr lang="zh-TW" altLang="en-US" b="1"/>
        </a:p>
      </dgm:t>
    </dgm:pt>
    <dgm:pt modelId="{E5C98582-F8FC-4266-8571-6B3865982344}">
      <dgm:prSet phldrT="[文字]"/>
      <dgm:spPr>
        <a:solidFill>
          <a:srgbClr val="FF7C80"/>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目標具有激勵的功能</a:t>
          </a:r>
          <a:endParaRPr lang="zh-TW" altLang="en-US" b="1" dirty="0">
            <a:latin typeface="微軟正黑體" pitchFamily="34" charset="-120"/>
            <a:ea typeface="微軟正黑體" pitchFamily="34" charset="-120"/>
          </a:endParaRPr>
        </a:p>
      </dgm:t>
    </dgm:pt>
    <dgm:pt modelId="{E6E85450-AF46-4803-A090-E13AC592C516}" type="parTrans" cxnId="{861CDC7E-CB0B-4FAC-9823-3B2955CEC872}">
      <dgm:prSet/>
      <dgm:spPr/>
      <dgm:t>
        <a:bodyPr/>
        <a:lstStyle/>
        <a:p>
          <a:endParaRPr lang="zh-TW" altLang="en-US" b="1"/>
        </a:p>
      </dgm:t>
    </dgm:pt>
    <dgm:pt modelId="{E7832712-196A-4727-A139-4B80D446A613}" type="sibTrans" cxnId="{861CDC7E-CB0B-4FAC-9823-3B2955CEC872}">
      <dgm:prSet/>
      <dgm:spPr/>
      <dgm:t>
        <a:bodyPr/>
        <a:lstStyle/>
        <a:p>
          <a:endParaRPr lang="zh-TW" altLang="en-US" b="1"/>
        </a:p>
      </dgm:t>
    </dgm:pt>
    <dgm:pt modelId="{D3A2E569-F9DB-4FDC-812F-EA9D821AC9FD}" type="pres">
      <dgm:prSet presAssocID="{5B06CED0-2C8F-47E2-A34D-0279C913BBE0}" presName="linear" presStyleCnt="0">
        <dgm:presLayoutVars>
          <dgm:animLvl val="lvl"/>
          <dgm:resizeHandles val="exact"/>
        </dgm:presLayoutVars>
      </dgm:prSet>
      <dgm:spPr/>
      <dgm:t>
        <a:bodyPr/>
        <a:lstStyle/>
        <a:p>
          <a:endParaRPr lang="zh-TW" altLang="en-US"/>
        </a:p>
      </dgm:t>
    </dgm:pt>
    <dgm:pt modelId="{A8E14C3D-6A6C-4A76-AC06-9EEC86A0DC30}" type="pres">
      <dgm:prSet presAssocID="{9B6D7384-F654-4981-ABA5-1A611F54A391}" presName="parentText" presStyleLbl="node1" presStyleIdx="0" presStyleCnt="4">
        <dgm:presLayoutVars>
          <dgm:chMax val="0"/>
          <dgm:bulletEnabled val="1"/>
        </dgm:presLayoutVars>
      </dgm:prSet>
      <dgm:spPr/>
      <dgm:t>
        <a:bodyPr/>
        <a:lstStyle/>
        <a:p>
          <a:endParaRPr lang="zh-TW" altLang="en-US"/>
        </a:p>
      </dgm:t>
    </dgm:pt>
    <dgm:pt modelId="{EDDF1D82-7012-4F4E-8E21-85DC0B82FFDE}" type="pres">
      <dgm:prSet presAssocID="{F2E53220-E6AA-40C9-A549-464F4172CD18}" presName="spacer" presStyleCnt="0"/>
      <dgm:spPr>
        <a:scene3d>
          <a:camera prst="orthographicFront"/>
          <a:lightRig rig="threePt" dir="t"/>
        </a:scene3d>
        <a:sp3d>
          <a:bevelT/>
        </a:sp3d>
      </dgm:spPr>
      <dgm:t>
        <a:bodyPr/>
        <a:lstStyle/>
        <a:p>
          <a:endParaRPr lang="zh-TW" altLang="en-US"/>
        </a:p>
      </dgm:t>
    </dgm:pt>
    <dgm:pt modelId="{97C41FFF-CB9F-4EE8-A8FF-B34BB5F58C79}" type="pres">
      <dgm:prSet presAssocID="{C33385CD-F374-42BF-A8FD-78F4470C9AAD}" presName="parentText" presStyleLbl="node1" presStyleIdx="1" presStyleCnt="4">
        <dgm:presLayoutVars>
          <dgm:chMax val="0"/>
          <dgm:bulletEnabled val="1"/>
        </dgm:presLayoutVars>
      </dgm:prSet>
      <dgm:spPr/>
      <dgm:t>
        <a:bodyPr/>
        <a:lstStyle/>
        <a:p>
          <a:endParaRPr lang="zh-TW" altLang="en-US"/>
        </a:p>
      </dgm:t>
    </dgm:pt>
    <dgm:pt modelId="{EAA6D755-EAF1-46B7-98CC-CAC9697654C7}" type="pres">
      <dgm:prSet presAssocID="{17AA7E77-8C0F-466E-B38A-88731F19CF7F}" presName="spacer" presStyleCnt="0"/>
      <dgm:spPr>
        <a:scene3d>
          <a:camera prst="orthographicFront"/>
          <a:lightRig rig="threePt" dir="t"/>
        </a:scene3d>
        <a:sp3d>
          <a:bevelT/>
        </a:sp3d>
      </dgm:spPr>
      <dgm:t>
        <a:bodyPr/>
        <a:lstStyle/>
        <a:p>
          <a:endParaRPr lang="zh-TW" altLang="en-US"/>
        </a:p>
      </dgm:t>
    </dgm:pt>
    <dgm:pt modelId="{CC61E6AD-90C5-4D45-94D1-393327D62DCC}" type="pres">
      <dgm:prSet presAssocID="{7A734B1F-C5E3-4EE7-9C9D-ED6DAA0D264D}" presName="parentText" presStyleLbl="node1" presStyleIdx="2" presStyleCnt="4">
        <dgm:presLayoutVars>
          <dgm:chMax val="0"/>
          <dgm:bulletEnabled val="1"/>
        </dgm:presLayoutVars>
      </dgm:prSet>
      <dgm:spPr/>
      <dgm:t>
        <a:bodyPr/>
        <a:lstStyle/>
        <a:p>
          <a:endParaRPr lang="zh-TW" altLang="en-US"/>
        </a:p>
      </dgm:t>
    </dgm:pt>
    <dgm:pt modelId="{32613564-DC3D-4699-A99E-7950FEEDE42F}" type="pres">
      <dgm:prSet presAssocID="{C6DBC484-7D72-4073-9B18-1B9D5AFF87EB}" presName="spacer" presStyleCnt="0"/>
      <dgm:spPr>
        <a:scene3d>
          <a:camera prst="orthographicFront"/>
          <a:lightRig rig="threePt" dir="t"/>
        </a:scene3d>
        <a:sp3d>
          <a:bevelT/>
        </a:sp3d>
      </dgm:spPr>
      <dgm:t>
        <a:bodyPr/>
        <a:lstStyle/>
        <a:p>
          <a:endParaRPr lang="zh-TW" altLang="en-US"/>
        </a:p>
      </dgm:t>
    </dgm:pt>
    <dgm:pt modelId="{165A3A01-5B7F-428A-8D3D-C717A53AEF42}" type="pres">
      <dgm:prSet presAssocID="{E5C98582-F8FC-4266-8571-6B3865982344}" presName="parentText" presStyleLbl="node1" presStyleIdx="3" presStyleCnt="4">
        <dgm:presLayoutVars>
          <dgm:chMax val="0"/>
          <dgm:bulletEnabled val="1"/>
        </dgm:presLayoutVars>
      </dgm:prSet>
      <dgm:spPr/>
      <dgm:t>
        <a:bodyPr/>
        <a:lstStyle/>
        <a:p>
          <a:endParaRPr lang="zh-TW" altLang="en-US"/>
        </a:p>
      </dgm:t>
    </dgm:pt>
  </dgm:ptLst>
  <dgm:cxnLst>
    <dgm:cxn modelId="{A9969B77-9D2A-4192-91D4-057562B59029}" type="presOf" srcId="{9B6D7384-F654-4981-ABA5-1A611F54A391}" destId="{A8E14C3D-6A6C-4A76-AC06-9EEC86A0DC30}" srcOrd="0" destOrd="0" presId="urn:microsoft.com/office/officeart/2005/8/layout/vList2"/>
    <dgm:cxn modelId="{7214B341-A7A9-419D-8924-1575384B50EE}" type="presOf" srcId="{7A734B1F-C5E3-4EE7-9C9D-ED6DAA0D264D}" destId="{CC61E6AD-90C5-4D45-94D1-393327D62DCC}" srcOrd="0" destOrd="0" presId="urn:microsoft.com/office/officeart/2005/8/layout/vList2"/>
    <dgm:cxn modelId="{E7EF55FA-5AA5-4367-83CA-9D0097048A96}" type="presOf" srcId="{C33385CD-F374-42BF-A8FD-78F4470C9AAD}" destId="{97C41FFF-CB9F-4EE8-A8FF-B34BB5F58C79}" srcOrd="0" destOrd="0" presId="urn:microsoft.com/office/officeart/2005/8/layout/vList2"/>
    <dgm:cxn modelId="{FADB28B7-8EAB-4C8A-BC3E-68647A5422D9}" srcId="{5B06CED0-2C8F-47E2-A34D-0279C913BBE0}" destId="{C33385CD-F374-42BF-A8FD-78F4470C9AAD}" srcOrd="1" destOrd="0" parTransId="{0C3B798F-08F0-4930-BEAC-400B62DACF8B}" sibTransId="{17AA7E77-8C0F-466E-B38A-88731F19CF7F}"/>
    <dgm:cxn modelId="{C5367549-109D-425E-B11C-D188629BE0EE}" srcId="{5B06CED0-2C8F-47E2-A34D-0279C913BBE0}" destId="{7A734B1F-C5E3-4EE7-9C9D-ED6DAA0D264D}" srcOrd="2" destOrd="0" parTransId="{7D1D08BB-6877-4D18-B3B5-9DBF49F6275C}" sibTransId="{C6DBC484-7D72-4073-9B18-1B9D5AFF87EB}"/>
    <dgm:cxn modelId="{84149EAB-0B50-4B98-B37B-24216070E08C}" srcId="{5B06CED0-2C8F-47E2-A34D-0279C913BBE0}" destId="{9B6D7384-F654-4981-ABA5-1A611F54A391}" srcOrd="0" destOrd="0" parTransId="{6FEBB198-C829-41C5-8DC2-D08E1BDD6C7C}" sibTransId="{F2E53220-E6AA-40C9-A549-464F4172CD18}"/>
    <dgm:cxn modelId="{047ADE60-7CEE-400B-AAE5-B0BFC0AE5274}" type="presOf" srcId="{E5C98582-F8FC-4266-8571-6B3865982344}" destId="{165A3A01-5B7F-428A-8D3D-C717A53AEF42}" srcOrd="0" destOrd="0" presId="urn:microsoft.com/office/officeart/2005/8/layout/vList2"/>
    <dgm:cxn modelId="{4C5D888C-347F-45FC-BB80-8AD1EFB43669}" type="presOf" srcId="{5B06CED0-2C8F-47E2-A34D-0279C913BBE0}" destId="{D3A2E569-F9DB-4FDC-812F-EA9D821AC9FD}" srcOrd="0" destOrd="0" presId="urn:microsoft.com/office/officeart/2005/8/layout/vList2"/>
    <dgm:cxn modelId="{861CDC7E-CB0B-4FAC-9823-3B2955CEC872}" srcId="{5B06CED0-2C8F-47E2-A34D-0279C913BBE0}" destId="{E5C98582-F8FC-4266-8571-6B3865982344}" srcOrd="3" destOrd="0" parTransId="{E6E85450-AF46-4803-A090-E13AC592C516}" sibTransId="{E7832712-196A-4727-A139-4B80D446A613}"/>
    <dgm:cxn modelId="{4060AAF7-7691-4A71-AE55-92E2390427B9}" type="presParOf" srcId="{D3A2E569-F9DB-4FDC-812F-EA9D821AC9FD}" destId="{A8E14C3D-6A6C-4A76-AC06-9EEC86A0DC30}" srcOrd="0" destOrd="0" presId="urn:microsoft.com/office/officeart/2005/8/layout/vList2"/>
    <dgm:cxn modelId="{16871BB4-289A-4385-8172-FF5468BF0EB0}" type="presParOf" srcId="{D3A2E569-F9DB-4FDC-812F-EA9D821AC9FD}" destId="{EDDF1D82-7012-4F4E-8E21-85DC0B82FFDE}" srcOrd="1" destOrd="0" presId="urn:microsoft.com/office/officeart/2005/8/layout/vList2"/>
    <dgm:cxn modelId="{A766D176-0DAD-478F-BDB4-3C6F8CCFD4D5}" type="presParOf" srcId="{D3A2E569-F9DB-4FDC-812F-EA9D821AC9FD}" destId="{97C41FFF-CB9F-4EE8-A8FF-B34BB5F58C79}" srcOrd="2" destOrd="0" presId="urn:microsoft.com/office/officeart/2005/8/layout/vList2"/>
    <dgm:cxn modelId="{0EB19DD6-A819-40DA-A2F4-1A8167A371A6}" type="presParOf" srcId="{D3A2E569-F9DB-4FDC-812F-EA9D821AC9FD}" destId="{EAA6D755-EAF1-46B7-98CC-CAC9697654C7}" srcOrd="3" destOrd="0" presId="urn:microsoft.com/office/officeart/2005/8/layout/vList2"/>
    <dgm:cxn modelId="{DB57DDFC-5F56-4792-80D6-6AD88F4B2DA4}" type="presParOf" srcId="{D3A2E569-F9DB-4FDC-812F-EA9D821AC9FD}" destId="{CC61E6AD-90C5-4D45-94D1-393327D62DCC}" srcOrd="4" destOrd="0" presId="urn:microsoft.com/office/officeart/2005/8/layout/vList2"/>
    <dgm:cxn modelId="{7BE0368C-376A-404F-A8F1-E1AABE5ACEA1}" type="presParOf" srcId="{D3A2E569-F9DB-4FDC-812F-EA9D821AC9FD}" destId="{32613564-DC3D-4699-A99E-7950FEEDE42F}" srcOrd="5" destOrd="0" presId="urn:microsoft.com/office/officeart/2005/8/layout/vList2"/>
    <dgm:cxn modelId="{4BF75BA5-0F75-40B7-AA3D-A14CF614FBBE}" type="presParOf" srcId="{D3A2E569-F9DB-4FDC-812F-EA9D821AC9FD}" destId="{165A3A01-5B7F-428A-8D3D-C717A53AEF4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C817D6-7365-4E3C-8837-42A8AD8B87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BDB9C39A-C0DF-4210-BE83-FC6A1D9C9AD0}">
      <dgm:prSet phldrT="[文字]"/>
      <dgm:spPr>
        <a:solidFill>
          <a:srgbClr val="FF7C80"/>
        </a:solidFill>
        <a:scene3d>
          <a:camera prst="orthographicFront"/>
          <a:lightRig rig="threePt" dir="t"/>
        </a:scene3d>
        <a:sp3d>
          <a:bevelT/>
        </a:sp3d>
      </dgm:spPr>
      <dgm:t>
        <a:bodyPr/>
        <a:lstStyle/>
        <a:p>
          <a:pPr algn="l"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市場地位 </a:t>
          </a:r>
          <a:endParaRPr lang="zh-TW" altLang="en-US" dirty="0">
            <a:latin typeface="微軟正黑體" pitchFamily="34" charset="-120"/>
            <a:ea typeface="微軟正黑體" pitchFamily="34" charset="-120"/>
          </a:endParaRPr>
        </a:p>
      </dgm:t>
    </dgm:pt>
    <dgm:pt modelId="{391C8924-45AE-4DBB-A494-7B4AE0DD22EB}" type="parTrans" cxnId="{C4730843-643B-4C81-B979-75904AC71FC6}">
      <dgm:prSet/>
      <dgm:spPr/>
      <dgm:t>
        <a:bodyPr/>
        <a:lstStyle/>
        <a:p>
          <a:endParaRPr lang="zh-TW" altLang="en-US">
            <a:latin typeface="微軟正黑體" pitchFamily="34" charset="-120"/>
            <a:ea typeface="微軟正黑體" pitchFamily="34" charset="-120"/>
          </a:endParaRPr>
        </a:p>
      </dgm:t>
    </dgm:pt>
    <dgm:pt modelId="{1C18CBBE-80F4-4CBA-8041-A810960CEE0F}" type="sibTrans" cxnId="{C4730843-643B-4C81-B979-75904AC71FC6}">
      <dgm:prSet/>
      <dgm:spPr/>
      <dgm:t>
        <a:bodyPr/>
        <a:lstStyle/>
        <a:p>
          <a:endParaRPr lang="zh-TW" altLang="en-US">
            <a:latin typeface="微軟正黑體" pitchFamily="34" charset="-120"/>
            <a:ea typeface="微軟正黑體" pitchFamily="34" charset="-120"/>
          </a:endParaRPr>
        </a:p>
      </dgm:t>
    </dgm:pt>
    <dgm:pt modelId="{EAD98A3B-2862-44A5-9DB3-C25BFB86D61D}">
      <dgm:prSet phldrT="[文字]"/>
      <dgm:spPr>
        <a:solidFill>
          <a:srgbClr val="FFFF0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創新 </a:t>
          </a:r>
          <a:endParaRPr lang="zh-TW" altLang="en-US" dirty="0">
            <a:latin typeface="微軟正黑體" pitchFamily="34" charset="-120"/>
            <a:ea typeface="微軟正黑體" pitchFamily="34" charset="-120"/>
          </a:endParaRPr>
        </a:p>
      </dgm:t>
    </dgm:pt>
    <dgm:pt modelId="{BBDD1A03-D48B-453E-AE91-DDA622D9E8A8}" type="parTrans" cxnId="{0A8EF300-92E4-4033-8788-991DFF73ECA4}">
      <dgm:prSet/>
      <dgm:spPr/>
      <dgm:t>
        <a:bodyPr/>
        <a:lstStyle/>
        <a:p>
          <a:endParaRPr lang="zh-TW" altLang="en-US">
            <a:latin typeface="微軟正黑體" pitchFamily="34" charset="-120"/>
            <a:ea typeface="微軟正黑體" pitchFamily="34" charset="-120"/>
          </a:endParaRPr>
        </a:p>
      </dgm:t>
    </dgm:pt>
    <dgm:pt modelId="{5001BE7B-677E-4E0F-B4F4-FEC3CFBC86E8}" type="sibTrans" cxnId="{0A8EF300-92E4-4033-8788-991DFF73ECA4}">
      <dgm:prSet/>
      <dgm:spPr/>
      <dgm:t>
        <a:bodyPr/>
        <a:lstStyle/>
        <a:p>
          <a:endParaRPr lang="zh-TW" altLang="en-US">
            <a:latin typeface="微軟正黑體" pitchFamily="34" charset="-120"/>
            <a:ea typeface="微軟正黑體" pitchFamily="34" charset="-120"/>
          </a:endParaRPr>
        </a:p>
      </dgm:t>
    </dgm:pt>
    <dgm:pt modelId="{CD53E687-9A49-4EAC-BEE5-F2BAB47DDE99}">
      <dgm:prSet phldrT="[文字]"/>
      <dgm:spPr>
        <a:solidFill>
          <a:srgbClr val="00B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生產力 </a:t>
          </a:r>
          <a:endParaRPr lang="zh-TW" altLang="en-US" dirty="0">
            <a:latin typeface="微軟正黑體" pitchFamily="34" charset="-120"/>
            <a:ea typeface="微軟正黑體" pitchFamily="34" charset="-120"/>
          </a:endParaRPr>
        </a:p>
      </dgm:t>
    </dgm:pt>
    <dgm:pt modelId="{EEAF6E94-FABA-471D-A68B-36366277CFB6}" type="parTrans" cxnId="{EA215B12-D48A-4AE5-9019-6AD622374B7E}">
      <dgm:prSet/>
      <dgm:spPr/>
      <dgm:t>
        <a:bodyPr/>
        <a:lstStyle/>
        <a:p>
          <a:endParaRPr lang="zh-TW" altLang="en-US">
            <a:latin typeface="微軟正黑體" pitchFamily="34" charset="-120"/>
            <a:ea typeface="微軟正黑體" pitchFamily="34" charset="-120"/>
          </a:endParaRPr>
        </a:p>
      </dgm:t>
    </dgm:pt>
    <dgm:pt modelId="{793E81BC-10A9-4DCF-943C-742792E788A0}" type="sibTrans" cxnId="{EA215B12-D48A-4AE5-9019-6AD622374B7E}">
      <dgm:prSet/>
      <dgm:spPr/>
      <dgm:t>
        <a:bodyPr/>
        <a:lstStyle/>
        <a:p>
          <a:endParaRPr lang="zh-TW" altLang="en-US">
            <a:latin typeface="微軟正黑體" pitchFamily="34" charset="-120"/>
            <a:ea typeface="微軟正黑體" pitchFamily="34" charset="-120"/>
          </a:endParaRPr>
        </a:p>
      </dgm:t>
    </dgm:pt>
    <dgm:pt modelId="{67283381-0664-494A-86AE-287A5CFE5354}">
      <dgm:prSet phldrT="[文字]"/>
      <dgm:spPr>
        <a:solidFill>
          <a:srgbClr val="00B0F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資源水準 </a:t>
          </a:r>
          <a:endParaRPr lang="zh-TW" altLang="en-US" dirty="0">
            <a:latin typeface="微軟正黑體" pitchFamily="34" charset="-120"/>
            <a:ea typeface="微軟正黑體" pitchFamily="34" charset="-120"/>
          </a:endParaRPr>
        </a:p>
      </dgm:t>
    </dgm:pt>
    <dgm:pt modelId="{2E121AED-53F5-4A63-82FC-D50C22C76474}" type="parTrans" cxnId="{DBB84CEE-3247-410C-8FCD-BAEA327E1275}">
      <dgm:prSet/>
      <dgm:spPr/>
      <dgm:t>
        <a:bodyPr/>
        <a:lstStyle/>
        <a:p>
          <a:endParaRPr lang="zh-TW" altLang="en-US">
            <a:latin typeface="微軟正黑體" pitchFamily="34" charset="-120"/>
            <a:ea typeface="微軟正黑體" pitchFamily="34" charset="-120"/>
          </a:endParaRPr>
        </a:p>
      </dgm:t>
    </dgm:pt>
    <dgm:pt modelId="{5F326B57-41E5-4A74-A3A8-F9CADE883F1A}" type="sibTrans" cxnId="{DBB84CEE-3247-410C-8FCD-BAEA327E1275}">
      <dgm:prSet/>
      <dgm:spPr/>
      <dgm:t>
        <a:bodyPr/>
        <a:lstStyle/>
        <a:p>
          <a:endParaRPr lang="zh-TW" altLang="en-US">
            <a:latin typeface="微軟正黑體" pitchFamily="34" charset="-120"/>
            <a:ea typeface="微軟正黑體" pitchFamily="34" charset="-120"/>
          </a:endParaRPr>
        </a:p>
      </dgm:t>
    </dgm:pt>
    <dgm:pt modelId="{2403114A-0099-4FC1-8DD4-9037C922022C}">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係指企業相對於其競爭者的地位。</a:t>
          </a:r>
          <a:endParaRPr lang="zh-TW" altLang="en-US" b="1" dirty="0">
            <a:latin typeface="微軟正黑體" pitchFamily="34" charset="-120"/>
            <a:ea typeface="微軟正黑體" pitchFamily="34" charset="-120"/>
          </a:endParaRPr>
        </a:p>
      </dgm:t>
    </dgm:pt>
    <dgm:pt modelId="{BA07E71D-12AC-444B-B00B-13C50826E776}" type="parTrans" cxnId="{AE9E0F82-B689-4C97-80C5-19C10FE80A42}">
      <dgm:prSet/>
      <dgm:spPr/>
      <dgm:t>
        <a:bodyPr/>
        <a:lstStyle/>
        <a:p>
          <a:endParaRPr lang="zh-TW" altLang="en-US">
            <a:latin typeface="微軟正黑體" pitchFamily="34" charset="-120"/>
            <a:ea typeface="微軟正黑體" pitchFamily="34" charset="-120"/>
          </a:endParaRPr>
        </a:p>
      </dgm:t>
    </dgm:pt>
    <dgm:pt modelId="{E1351B1E-955B-4938-A701-648ECD1EA30A}" type="sibTrans" cxnId="{AE9E0F82-B689-4C97-80C5-19C10FE80A42}">
      <dgm:prSet/>
      <dgm:spPr/>
      <dgm:t>
        <a:bodyPr/>
        <a:lstStyle/>
        <a:p>
          <a:endParaRPr lang="zh-TW" altLang="en-US">
            <a:latin typeface="微軟正黑體" pitchFamily="34" charset="-120"/>
            <a:ea typeface="微軟正黑體" pitchFamily="34" charset="-120"/>
          </a:endParaRPr>
        </a:p>
      </dgm:t>
    </dgm:pt>
    <dgm:pt modelId="{29153B0F-9CF3-4308-A25E-728704D79D92}">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係指任何足以改善企業營運方法的變革。</a:t>
          </a:r>
          <a:endParaRPr lang="zh-TW" altLang="en-US" b="1" dirty="0">
            <a:latin typeface="微軟正黑體" pitchFamily="34" charset="-120"/>
            <a:ea typeface="微軟正黑體" pitchFamily="34" charset="-120"/>
          </a:endParaRPr>
        </a:p>
      </dgm:t>
    </dgm:pt>
    <dgm:pt modelId="{CB898F31-2259-477B-9FE4-2521C3E65F8E}" type="parTrans" cxnId="{661C62E7-7450-408E-9305-3214661FB98B}">
      <dgm:prSet/>
      <dgm:spPr/>
      <dgm:t>
        <a:bodyPr/>
        <a:lstStyle/>
        <a:p>
          <a:endParaRPr lang="zh-TW" altLang="en-US">
            <a:latin typeface="微軟正黑體" pitchFamily="34" charset="-120"/>
            <a:ea typeface="微軟正黑體" pitchFamily="34" charset="-120"/>
          </a:endParaRPr>
        </a:p>
      </dgm:t>
    </dgm:pt>
    <dgm:pt modelId="{84288E54-F2F5-4489-9282-C12AAB0112B1}" type="sibTrans" cxnId="{661C62E7-7450-408E-9305-3214661FB98B}">
      <dgm:prSet/>
      <dgm:spPr/>
      <dgm:t>
        <a:bodyPr/>
        <a:lstStyle/>
        <a:p>
          <a:endParaRPr lang="zh-TW" altLang="en-US">
            <a:latin typeface="微軟正黑體" pitchFamily="34" charset="-120"/>
            <a:ea typeface="微軟正黑體" pitchFamily="34" charset="-120"/>
          </a:endParaRPr>
        </a:p>
      </dgm:t>
    </dgm:pt>
    <dgm:pt modelId="{C4DB9CB5-CE49-4A1A-A8BB-BEFBE380C755}">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係指企業的「投入」與其所達成的「產出」之比。</a:t>
          </a:r>
          <a:endParaRPr lang="zh-TW" altLang="en-US" b="1" dirty="0">
            <a:latin typeface="微軟正黑體" pitchFamily="34" charset="-120"/>
            <a:ea typeface="微軟正黑體" pitchFamily="34" charset="-120"/>
          </a:endParaRPr>
        </a:p>
      </dgm:t>
    </dgm:pt>
    <dgm:pt modelId="{80C4637B-18D1-4764-B257-066F2718A760}" type="parTrans" cxnId="{CC18E00C-5551-44E3-866C-44CDF132A137}">
      <dgm:prSet/>
      <dgm:spPr/>
      <dgm:t>
        <a:bodyPr/>
        <a:lstStyle/>
        <a:p>
          <a:endParaRPr lang="zh-TW" altLang="en-US">
            <a:latin typeface="微軟正黑體" pitchFamily="34" charset="-120"/>
            <a:ea typeface="微軟正黑體" pitchFamily="34" charset="-120"/>
          </a:endParaRPr>
        </a:p>
      </dgm:t>
    </dgm:pt>
    <dgm:pt modelId="{C7260234-8173-4FFF-8FBE-C15ADD95E3B8}" type="sibTrans" cxnId="{CC18E00C-5551-44E3-866C-44CDF132A137}">
      <dgm:prSet/>
      <dgm:spPr/>
      <dgm:t>
        <a:bodyPr/>
        <a:lstStyle/>
        <a:p>
          <a:endParaRPr lang="zh-TW" altLang="en-US">
            <a:latin typeface="微軟正黑體" pitchFamily="34" charset="-120"/>
            <a:ea typeface="微軟正黑體" pitchFamily="34" charset="-120"/>
          </a:endParaRPr>
        </a:p>
      </dgm:t>
    </dgm:pt>
    <dgm:pt modelId="{498BA53C-91FA-4806-A960-A5CEE87E9D76}">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指企業所擁有的各類資源之相對數量，比如存貨、設備與資金等。</a:t>
          </a:r>
          <a:endParaRPr lang="zh-TW" altLang="en-US" b="1" dirty="0">
            <a:latin typeface="微軟正黑體" pitchFamily="34" charset="-120"/>
            <a:ea typeface="微軟正黑體" pitchFamily="34" charset="-120"/>
          </a:endParaRPr>
        </a:p>
      </dgm:t>
    </dgm:pt>
    <dgm:pt modelId="{6D39CB4A-AFDF-4B24-AE34-B5C1B0652BB9}" type="parTrans" cxnId="{35FB61CB-DE40-4A18-8FA2-C605BAA16CD5}">
      <dgm:prSet/>
      <dgm:spPr/>
      <dgm:t>
        <a:bodyPr/>
        <a:lstStyle/>
        <a:p>
          <a:endParaRPr lang="zh-TW" altLang="en-US">
            <a:latin typeface="微軟正黑體" pitchFamily="34" charset="-120"/>
            <a:ea typeface="微軟正黑體" pitchFamily="34" charset="-120"/>
          </a:endParaRPr>
        </a:p>
      </dgm:t>
    </dgm:pt>
    <dgm:pt modelId="{AEBF44A3-8ABA-49EA-9B9A-22A694B6E79E}" type="sibTrans" cxnId="{35FB61CB-DE40-4A18-8FA2-C605BAA16CD5}">
      <dgm:prSet/>
      <dgm:spPr/>
      <dgm:t>
        <a:bodyPr/>
        <a:lstStyle/>
        <a:p>
          <a:endParaRPr lang="zh-TW" altLang="en-US">
            <a:latin typeface="微軟正黑體" pitchFamily="34" charset="-120"/>
            <a:ea typeface="微軟正黑體" pitchFamily="34" charset="-120"/>
          </a:endParaRPr>
        </a:p>
      </dgm:t>
    </dgm:pt>
    <dgm:pt modelId="{BCE31EC3-515B-4BE7-86A1-1FD36BFD2B6C}" type="pres">
      <dgm:prSet presAssocID="{2FC817D6-7365-4E3C-8837-42A8AD8B8777}" presName="linear" presStyleCnt="0">
        <dgm:presLayoutVars>
          <dgm:animLvl val="lvl"/>
          <dgm:resizeHandles val="exact"/>
        </dgm:presLayoutVars>
      </dgm:prSet>
      <dgm:spPr/>
      <dgm:t>
        <a:bodyPr/>
        <a:lstStyle/>
        <a:p>
          <a:endParaRPr lang="zh-TW" altLang="en-US"/>
        </a:p>
      </dgm:t>
    </dgm:pt>
    <dgm:pt modelId="{985CD525-FFAF-4100-82DA-7E24409D9AE7}" type="pres">
      <dgm:prSet presAssocID="{BDB9C39A-C0DF-4210-BE83-FC6A1D9C9AD0}" presName="parentText" presStyleLbl="node1" presStyleIdx="0" presStyleCnt="4">
        <dgm:presLayoutVars>
          <dgm:chMax val="0"/>
          <dgm:bulletEnabled val="1"/>
        </dgm:presLayoutVars>
      </dgm:prSet>
      <dgm:spPr/>
      <dgm:t>
        <a:bodyPr/>
        <a:lstStyle/>
        <a:p>
          <a:endParaRPr lang="zh-TW" altLang="en-US"/>
        </a:p>
      </dgm:t>
    </dgm:pt>
    <dgm:pt modelId="{48C632ED-433A-4333-A24E-C050186C4D39}" type="pres">
      <dgm:prSet presAssocID="{BDB9C39A-C0DF-4210-BE83-FC6A1D9C9AD0}" presName="childText" presStyleLbl="revTx" presStyleIdx="0" presStyleCnt="4">
        <dgm:presLayoutVars>
          <dgm:bulletEnabled val="1"/>
        </dgm:presLayoutVars>
      </dgm:prSet>
      <dgm:spPr/>
      <dgm:t>
        <a:bodyPr/>
        <a:lstStyle/>
        <a:p>
          <a:endParaRPr lang="zh-TW" altLang="en-US"/>
        </a:p>
      </dgm:t>
    </dgm:pt>
    <dgm:pt modelId="{F9D6B8F7-A585-4A00-B4AF-0640F8661824}" type="pres">
      <dgm:prSet presAssocID="{EAD98A3B-2862-44A5-9DB3-C25BFB86D61D}" presName="parentText" presStyleLbl="node1" presStyleIdx="1" presStyleCnt="4">
        <dgm:presLayoutVars>
          <dgm:chMax val="0"/>
          <dgm:bulletEnabled val="1"/>
        </dgm:presLayoutVars>
      </dgm:prSet>
      <dgm:spPr/>
      <dgm:t>
        <a:bodyPr/>
        <a:lstStyle/>
        <a:p>
          <a:endParaRPr lang="zh-TW" altLang="en-US"/>
        </a:p>
      </dgm:t>
    </dgm:pt>
    <dgm:pt modelId="{36626A0A-C82B-4457-B35B-318CB70BFEBB}" type="pres">
      <dgm:prSet presAssocID="{EAD98A3B-2862-44A5-9DB3-C25BFB86D61D}" presName="childText" presStyleLbl="revTx" presStyleIdx="1" presStyleCnt="4">
        <dgm:presLayoutVars>
          <dgm:bulletEnabled val="1"/>
        </dgm:presLayoutVars>
      </dgm:prSet>
      <dgm:spPr/>
      <dgm:t>
        <a:bodyPr/>
        <a:lstStyle/>
        <a:p>
          <a:endParaRPr lang="zh-TW" altLang="en-US"/>
        </a:p>
      </dgm:t>
    </dgm:pt>
    <dgm:pt modelId="{4891AF53-405A-403F-98F3-435B59D82FCF}" type="pres">
      <dgm:prSet presAssocID="{CD53E687-9A49-4EAC-BEE5-F2BAB47DDE99}" presName="parentText" presStyleLbl="node1" presStyleIdx="2" presStyleCnt="4">
        <dgm:presLayoutVars>
          <dgm:chMax val="0"/>
          <dgm:bulletEnabled val="1"/>
        </dgm:presLayoutVars>
      </dgm:prSet>
      <dgm:spPr/>
      <dgm:t>
        <a:bodyPr/>
        <a:lstStyle/>
        <a:p>
          <a:endParaRPr lang="zh-TW" altLang="en-US"/>
        </a:p>
      </dgm:t>
    </dgm:pt>
    <dgm:pt modelId="{EB02D950-FE1B-4934-89E9-8BC53F49451B}" type="pres">
      <dgm:prSet presAssocID="{CD53E687-9A49-4EAC-BEE5-F2BAB47DDE99}" presName="childText" presStyleLbl="revTx" presStyleIdx="2" presStyleCnt="4">
        <dgm:presLayoutVars>
          <dgm:bulletEnabled val="1"/>
        </dgm:presLayoutVars>
      </dgm:prSet>
      <dgm:spPr/>
      <dgm:t>
        <a:bodyPr/>
        <a:lstStyle/>
        <a:p>
          <a:endParaRPr lang="zh-TW" altLang="en-US"/>
        </a:p>
      </dgm:t>
    </dgm:pt>
    <dgm:pt modelId="{19734BDF-53F8-42A7-818C-9E4FDFC3D09C}" type="pres">
      <dgm:prSet presAssocID="{67283381-0664-494A-86AE-287A5CFE5354}" presName="parentText" presStyleLbl="node1" presStyleIdx="3" presStyleCnt="4">
        <dgm:presLayoutVars>
          <dgm:chMax val="0"/>
          <dgm:bulletEnabled val="1"/>
        </dgm:presLayoutVars>
      </dgm:prSet>
      <dgm:spPr/>
      <dgm:t>
        <a:bodyPr/>
        <a:lstStyle/>
        <a:p>
          <a:endParaRPr lang="zh-TW" altLang="en-US"/>
        </a:p>
      </dgm:t>
    </dgm:pt>
    <dgm:pt modelId="{2C260E28-7086-403C-A77E-076869BA21F7}" type="pres">
      <dgm:prSet presAssocID="{67283381-0664-494A-86AE-287A5CFE5354}" presName="childText" presStyleLbl="revTx" presStyleIdx="3" presStyleCnt="4">
        <dgm:presLayoutVars>
          <dgm:bulletEnabled val="1"/>
        </dgm:presLayoutVars>
      </dgm:prSet>
      <dgm:spPr/>
      <dgm:t>
        <a:bodyPr/>
        <a:lstStyle/>
        <a:p>
          <a:endParaRPr lang="zh-TW" altLang="en-US"/>
        </a:p>
      </dgm:t>
    </dgm:pt>
  </dgm:ptLst>
  <dgm:cxnLst>
    <dgm:cxn modelId="{0A8EF300-92E4-4033-8788-991DFF73ECA4}" srcId="{2FC817D6-7365-4E3C-8837-42A8AD8B8777}" destId="{EAD98A3B-2862-44A5-9DB3-C25BFB86D61D}" srcOrd="1" destOrd="0" parTransId="{BBDD1A03-D48B-453E-AE91-DDA622D9E8A8}" sibTransId="{5001BE7B-677E-4E0F-B4F4-FEC3CFBC86E8}"/>
    <dgm:cxn modelId="{79AAB080-7402-45C7-98DF-F7B6AA30197C}" type="presOf" srcId="{CD53E687-9A49-4EAC-BEE5-F2BAB47DDE99}" destId="{4891AF53-405A-403F-98F3-435B59D82FCF}" srcOrd="0" destOrd="0" presId="urn:microsoft.com/office/officeart/2005/8/layout/vList2"/>
    <dgm:cxn modelId="{CC18E00C-5551-44E3-866C-44CDF132A137}" srcId="{CD53E687-9A49-4EAC-BEE5-F2BAB47DDE99}" destId="{C4DB9CB5-CE49-4A1A-A8BB-BEFBE380C755}" srcOrd="0" destOrd="0" parTransId="{80C4637B-18D1-4764-B257-066F2718A760}" sibTransId="{C7260234-8173-4FFF-8FBE-C15ADD95E3B8}"/>
    <dgm:cxn modelId="{DD9CB0D7-0315-4151-837B-E6AE1CBE55DA}" type="presOf" srcId="{29153B0F-9CF3-4308-A25E-728704D79D92}" destId="{36626A0A-C82B-4457-B35B-318CB70BFEBB}" srcOrd="0" destOrd="0" presId="urn:microsoft.com/office/officeart/2005/8/layout/vList2"/>
    <dgm:cxn modelId="{B5CC9831-F59C-4C3C-9F41-9B513CB3FF4E}" type="presOf" srcId="{498BA53C-91FA-4806-A960-A5CEE87E9D76}" destId="{2C260E28-7086-403C-A77E-076869BA21F7}" srcOrd="0" destOrd="0" presId="urn:microsoft.com/office/officeart/2005/8/layout/vList2"/>
    <dgm:cxn modelId="{DBB84CEE-3247-410C-8FCD-BAEA327E1275}" srcId="{2FC817D6-7365-4E3C-8837-42A8AD8B8777}" destId="{67283381-0664-494A-86AE-287A5CFE5354}" srcOrd="3" destOrd="0" parTransId="{2E121AED-53F5-4A63-82FC-D50C22C76474}" sibTransId="{5F326B57-41E5-4A74-A3A8-F9CADE883F1A}"/>
    <dgm:cxn modelId="{C4730843-643B-4C81-B979-75904AC71FC6}" srcId="{2FC817D6-7365-4E3C-8837-42A8AD8B8777}" destId="{BDB9C39A-C0DF-4210-BE83-FC6A1D9C9AD0}" srcOrd="0" destOrd="0" parTransId="{391C8924-45AE-4DBB-A494-7B4AE0DD22EB}" sibTransId="{1C18CBBE-80F4-4CBA-8041-A810960CEE0F}"/>
    <dgm:cxn modelId="{661C62E7-7450-408E-9305-3214661FB98B}" srcId="{EAD98A3B-2862-44A5-9DB3-C25BFB86D61D}" destId="{29153B0F-9CF3-4308-A25E-728704D79D92}" srcOrd="0" destOrd="0" parTransId="{CB898F31-2259-477B-9FE4-2521C3E65F8E}" sibTransId="{84288E54-F2F5-4489-9282-C12AAB0112B1}"/>
    <dgm:cxn modelId="{7B83C289-FE6D-470B-BF6B-9667B47FBBF5}" type="presOf" srcId="{C4DB9CB5-CE49-4A1A-A8BB-BEFBE380C755}" destId="{EB02D950-FE1B-4934-89E9-8BC53F49451B}" srcOrd="0" destOrd="0" presId="urn:microsoft.com/office/officeart/2005/8/layout/vList2"/>
    <dgm:cxn modelId="{3DDC69E1-34CF-44A3-9588-8CB30BF70508}" type="presOf" srcId="{2403114A-0099-4FC1-8DD4-9037C922022C}" destId="{48C632ED-433A-4333-A24E-C050186C4D39}" srcOrd="0" destOrd="0" presId="urn:microsoft.com/office/officeart/2005/8/layout/vList2"/>
    <dgm:cxn modelId="{82497A71-D99A-4742-9204-6E5540E06C4B}" type="presOf" srcId="{BDB9C39A-C0DF-4210-BE83-FC6A1D9C9AD0}" destId="{985CD525-FFAF-4100-82DA-7E24409D9AE7}" srcOrd="0" destOrd="0" presId="urn:microsoft.com/office/officeart/2005/8/layout/vList2"/>
    <dgm:cxn modelId="{3F3A7D1F-4745-42E2-8EB8-FAD61BB4DFCB}" type="presOf" srcId="{EAD98A3B-2862-44A5-9DB3-C25BFB86D61D}" destId="{F9D6B8F7-A585-4A00-B4AF-0640F8661824}" srcOrd="0" destOrd="0" presId="urn:microsoft.com/office/officeart/2005/8/layout/vList2"/>
    <dgm:cxn modelId="{A8CC098F-4894-43C0-B5BB-7C4633053372}" type="presOf" srcId="{2FC817D6-7365-4E3C-8837-42A8AD8B8777}" destId="{BCE31EC3-515B-4BE7-86A1-1FD36BFD2B6C}" srcOrd="0" destOrd="0" presId="urn:microsoft.com/office/officeart/2005/8/layout/vList2"/>
    <dgm:cxn modelId="{AE9E0F82-B689-4C97-80C5-19C10FE80A42}" srcId="{BDB9C39A-C0DF-4210-BE83-FC6A1D9C9AD0}" destId="{2403114A-0099-4FC1-8DD4-9037C922022C}" srcOrd="0" destOrd="0" parTransId="{BA07E71D-12AC-444B-B00B-13C50826E776}" sibTransId="{E1351B1E-955B-4938-A701-648ECD1EA30A}"/>
    <dgm:cxn modelId="{35FB61CB-DE40-4A18-8FA2-C605BAA16CD5}" srcId="{67283381-0664-494A-86AE-287A5CFE5354}" destId="{498BA53C-91FA-4806-A960-A5CEE87E9D76}" srcOrd="0" destOrd="0" parTransId="{6D39CB4A-AFDF-4B24-AE34-B5C1B0652BB9}" sibTransId="{AEBF44A3-8ABA-49EA-9B9A-22A694B6E79E}"/>
    <dgm:cxn modelId="{EA215B12-D48A-4AE5-9019-6AD622374B7E}" srcId="{2FC817D6-7365-4E3C-8837-42A8AD8B8777}" destId="{CD53E687-9A49-4EAC-BEE5-F2BAB47DDE99}" srcOrd="2" destOrd="0" parTransId="{EEAF6E94-FABA-471D-A68B-36366277CFB6}" sibTransId="{793E81BC-10A9-4DCF-943C-742792E788A0}"/>
    <dgm:cxn modelId="{1F2A12C0-54B3-43A8-B013-40EA971B2F0E}" type="presOf" srcId="{67283381-0664-494A-86AE-287A5CFE5354}" destId="{19734BDF-53F8-42A7-818C-9E4FDFC3D09C}" srcOrd="0" destOrd="0" presId="urn:microsoft.com/office/officeart/2005/8/layout/vList2"/>
    <dgm:cxn modelId="{72B461AB-F2EB-4925-9AA2-AC3A139ECA7A}" type="presParOf" srcId="{BCE31EC3-515B-4BE7-86A1-1FD36BFD2B6C}" destId="{985CD525-FFAF-4100-82DA-7E24409D9AE7}" srcOrd="0" destOrd="0" presId="urn:microsoft.com/office/officeart/2005/8/layout/vList2"/>
    <dgm:cxn modelId="{03979268-E367-46D9-B6A5-72674B704FE5}" type="presParOf" srcId="{BCE31EC3-515B-4BE7-86A1-1FD36BFD2B6C}" destId="{48C632ED-433A-4333-A24E-C050186C4D39}" srcOrd="1" destOrd="0" presId="urn:microsoft.com/office/officeart/2005/8/layout/vList2"/>
    <dgm:cxn modelId="{6895F9C6-E24B-4D85-98FE-4D1ECC8AEF9E}" type="presParOf" srcId="{BCE31EC3-515B-4BE7-86A1-1FD36BFD2B6C}" destId="{F9D6B8F7-A585-4A00-B4AF-0640F8661824}" srcOrd="2" destOrd="0" presId="urn:microsoft.com/office/officeart/2005/8/layout/vList2"/>
    <dgm:cxn modelId="{87789C9A-A363-42B8-B7DB-61E1153F9124}" type="presParOf" srcId="{BCE31EC3-515B-4BE7-86A1-1FD36BFD2B6C}" destId="{36626A0A-C82B-4457-B35B-318CB70BFEBB}" srcOrd="3" destOrd="0" presId="urn:microsoft.com/office/officeart/2005/8/layout/vList2"/>
    <dgm:cxn modelId="{AF9CF0FD-7054-4021-8D7F-C04F4AF1A59C}" type="presParOf" srcId="{BCE31EC3-515B-4BE7-86A1-1FD36BFD2B6C}" destId="{4891AF53-405A-403F-98F3-435B59D82FCF}" srcOrd="4" destOrd="0" presId="urn:microsoft.com/office/officeart/2005/8/layout/vList2"/>
    <dgm:cxn modelId="{49229392-640F-4844-966B-E3344FF6F854}" type="presParOf" srcId="{BCE31EC3-515B-4BE7-86A1-1FD36BFD2B6C}" destId="{EB02D950-FE1B-4934-89E9-8BC53F49451B}" srcOrd="5" destOrd="0" presId="urn:microsoft.com/office/officeart/2005/8/layout/vList2"/>
    <dgm:cxn modelId="{557CFA8B-45CE-4D8C-B48D-F94FCA062466}" type="presParOf" srcId="{BCE31EC3-515B-4BE7-86A1-1FD36BFD2B6C}" destId="{19734BDF-53F8-42A7-818C-9E4FDFC3D09C}" srcOrd="6" destOrd="0" presId="urn:microsoft.com/office/officeart/2005/8/layout/vList2"/>
    <dgm:cxn modelId="{DB458193-86A5-483C-B0EE-6CF001A772F0}" type="presParOf" srcId="{BCE31EC3-515B-4BE7-86A1-1FD36BFD2B6C}" destId="{2C260E28-7086-403C-A77E-076869BA21F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FA50F7-251F-4EC2-8325-466CFC7673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467ABF2-92D4-4FDD-9224-237985524851}">
      <dgm:prSet phldrT="[文字]"/>
      <dgm:spPr>
        <a:solidFill>
          <a:srgbClr val="FF7C80"/>
        </a:solidFill>
        <a:scene3d>
          <a:camera prst="orthographicFront"/>
          <a:lightRig rig="threePt" dir="t"/>
        </a:scene3d>
        <a:sp3d>
          <a:bevelT/>
        </a:sp3d>
      </dgm:spPr>
      <dgm:t>
        <a:bodyPr/>
        <a:lstStyle/>
        <a:p>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獲利力</a:t>
          </a:r>
          <a:endParaRPr lang="zh-TW" altLang="en-US" dirty="0">
            <a:latin typeface="微軟正黑體" pitchFamily="34" charset="-120"/>
            <a:ea typeface="微軟正黑體" pitchFamily="34" charset="-120"/>
          </a:endParaRPr>
        </a:p>
      </dgm:t>
    </dgm:pt>
    <dgm:pt modelId="{700047F3-8896-405D-A04F-A50E5CD7CC89}" type="parTrans" cxnId="{CCDABE03-D3AF-4F67-8D04-B5B832001B92}">
      <dgm:prSet/>
      <dgm:spPr/>
      <dgm:t>
        <a:bodyPr/>
        <a:lstStyle/>
        <a:p>
          <a:endParaRPr lang="zh-TW" altLang="en-US"/>
        </a:p>
      </dgm:t>
    </dgm:pt>
    <dgm:pt modelId="{4BFD7E26-4699-41E5-BD04-813C10E742A2}" type="sibTrans" cxnId="{CCDABE03-D3AF-4F67-8D04-B5B832001B92}">
      <dgm:prSet/>
      <dgm:spPr/>
      <dgm:t>
        <a:bodyPr/>
        <a:lstStyle/>
        <a:p>
          <a:endParaRPr lang="zh-TW" altLang="en-US"/>
        </a:p>
      </dgm:t>
    </dgm:pt>
    <dgm:pt modelId="{8AEA3D67-C9EE-4987-9CA2-43344B262DBD}">
      <dgm:prSet phldrT="[文字]"/>
      <dgm:spPr>
        <a:solidFill>
          <a:srgbClr val="FFFF0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管理者績效及發展 </a:t>
          </a:r>
          <a:endParaRPr lang="zh-TW" altLang="en-US" dirty="0">
            <a:latin typeface="微軟正黑體" pitchFamily="34" charset="-120"/>
            <a:ea typeface="微軟正黑體" pitchFamily="34" charset="-120"/>
          </a:endParaRPr>
        </a:p>
      </dgm:t>
    </dgm:pt>
    <dgm:pt modelId="{266C693A-754D-4FFB-A43E-6490B3FEFF41}" type="parTrans" cxnId="{5DE7DD34-8782-413F-AA9E-5FE485C69C16}">
      <dgm:prSet/>
      <dgm:spPr/>
      <dgm:t>
        <a:bodyPr/>
        <a:lstStyle/>
        <a:p>
          <a:endParaRPr lang="zh-TW" altLang="en-US"/>
        </a:p>
      </dgm:t>
    </dgm:pt>
    <dgm:pt modelId="{60B3F783-58DB-4B52-AF54-C7341146E86E}" type="sibTrans" cxnId="{5DE7DD34-8782-413F-AA9E-5FE485C69C16}">
      <dgm:prSet/>
      <dgm:spPr/>
      <dgm:t>
        <a:bodyPr/>
        <a:lstStyle/>
        <a:p>
          <a:endParaRPr lang="zh-TW" altLang="en-US"/>
        </a:p>
      </dgm:t>
    </dgm:pt>
    <dgm:pt modelId="{53C18953-7EE7-4A0E-A858-49AEB2FA8209}">
      <dgm:prSet phldrT="[文字]"/>
      <dgm:spPr>
        <a:solidFill>
          <a:srgbClr val="0099FF"/>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員工績效與態度 </a:t>
          </a:r>
          <a:endParaRPr lang="zh-TW" altLang="en-US" dirty="0">
            <a:latin typeface="微軟正黑體" pitchFamily="34" charset="-120"/>
            <a:ea typeface="微軟正黑體" pitchFamily="34" charset="-120"/>
          </a:endParaRPr>
        </a:p>
      </dgm:t>
    </dgm:pt>
    <dgm:pt modelId="{B966A9D5-8C3E-4C8A-88C7-A5102169FA0C}" type="parTrans" cxnId="{EEC5C91D-F25D-4DE5-BEF3-C92AA4128F90}">
      <dgm:prSet/>
      <dgm:spPr/>
      <dgm:t>
        <a:bodyPr/>
        <a:lstStyle/>
        <a:p>
          <a:endParaRPr lang="zh-TW" altLang="en-US"/>
        </a:p>
      </dgm:t>
    </dgm:pt>
    <dgm:pt modelId="{6BDFAC66-5A24-4EDC-8660-A7064DDAF3E7}" type="sibTrans" cxnId="{EEC5C91D-F25D-4DE5-BEF3-C92AA4128F90}">
      <dgm:prSet/>
      <dgm:spPr/>
      <dgm:t>
        <a:bodyPr/>
        <a:lstStyle/>
        <a:p>
          <a:endParaRPr lang="zh-TW" altLang="en-US"/>
        </a:p>
      </dgm:t>
    </dgm:pt>
    <dgm:pt modelId="{CE0EACE8-8A50-45B7-8FCE-3EA4EA9AF37E}">
      <dgm:prSet phldrT="[文字]"/>
      <dgm:spPr>
        <a:solidFill>
          <a:srgbClr val="00B050"/>
        </a:solidFill>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社會責任 </a:t>
          </a:r>
          <a:endParaRPr lang="zh-TW" altLang="en-US" dirty="0">
            <a:latin typeface="微軟正黑體" pitchFamily="34" charset="-120"/>
            <a:ea typeface="微軟正黑體" pitchFamily="34" charset="-120"/>
          </a:endParaRPr>
        </a:p>
      </dgm:t>
    </dgm:pt>
    <dgm:pt modelId="{27917CEE-E650-4F30-A9D2-89079DC5B90E}" type="parTrans" cxnId="{CBEC9B04-EA9F-438D-A62D-90F315C7EF03}">
      <dgm:prSet/>
      <dgm:spPr/>
      <dgm:t>
        <a:bodyPr/>
        <a:lstStyle/>
        <a:p>
          <a:endParaRPr lang="zh-TW" altLang="en-US"/>
        </a:p>
      </dgm:t>
    </dgm:pt>
    <dgm:pt modelId="{E6172EDD-ABEE-4502-B77D-D55645285A69}" type="sibTrans" cxnId="{CBEC9B04-EA9F-438D-A62D-90F315C7EF03}">
      <dgm:prSet/>
      <dgm:spPr/>
      <dgm:t>
        <a:bodyPr/>
        <a:lstStyle/>
        <a:p>
          <a:endParaRPr lang="zh-TW" altLang="en-US"/>
        </a:p>
      </dgm:t>
    </dgm:pt>
    <dgm:pt modelId="{DCBFDC21-8E2B-47D0-9C61-4775A6B912D9}">
      <dgm:prSet phldrT="[文字]"/>
      <dgm:spPr>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指企業在扣除為產生營收所必須花費的成本與費用之後，所產生盈餘多寡的能力。</a:t>
          </a:r>
          <a:endParaRPr lang="zh-TW" altLang="en-US" b="1" dirty="0">
            <a:latin typeface="微軟正黑體" pitchFamily="34" charset="-120"/>
            <a:ea typeface="微軟正黑體" pitchFamily="34" charset="-120"/>
          </a:endParaRPr>
        </a:p>
      </dgm:t>
    </dgm:pt>
    <dgm:pt modelId="{42B8F87C-1DF6-4D81-8A39-13408516DED5}" type="parTrans" cxnId="{8CA69CA5-80DF-40F6-BDA4-C9A4BEE80F9F}">
      <dgm:prSet/>
      <dgm:spPr/>
      <dgm:t>
        <a:bodyPr/>
        <a:lstStyle/>
        <a:p>
          <a:endParaRPr lang="zh-TW" altLang="en-US"/>
        </a:p>
      </dgm:t>
    </dgm:pt>
    <dgm:pt modelId="{46968C2A-E859-4527-B071-CB9ECB96B444}" type="sibTrans" cxnId="{8CA69CA5-80DF-40F6-BDA4-C9A4BEE80F9F}">
      <dgm:prSet/>
      <dgm:spPr/>
      <dgm:t>
        <a:bodyPr/>
        <a:lstStyle/>
        <a:p>
          <a:endParaRPr lang="zh-TW" altLang="en-US"/>
        </a:p>
      </dgm:t>
    </dgm:pt>
    <dgm:pt modelId="{22C2C511-88FE-4C49-A402-3A5DBCF49F4B}">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企業經營成敗的關鍵</a:t>
          </a:r>
          <a:endParaRPr lang="zh-TW" altLang="en-US" b="1" dirty="0">
            <a:latin typeface="微軟正黑體" pitchFamily="34" charset="-120"/>
            <a:ea typeface="微軟正黑體" pitchFamily="34" charset="-120"/>
          </a:endParaRPr>
        </a:p>
      </dgm:t>
    </dgm:pt>
    <dgm:pt modelId="{F8A9B71E-7714-46ED-978A-3F6B46C13224}" type="parTrans" cxnId="{857082A4-71FE-4148-BFDE-395AE12E915D}">
      <dgm:prSet/>
      <dgm:spPr/>
      <dgm:t>
        <a:bodyPr/>
        <a:lstStyle/>
        <a:p>
          <a:endParaRPr lang="zh-TW" altLang="en-US"/>
        </a:p>
      </dgm:t>
    </dgm:pt>
    <dgm:pt modelId="{B29A24AD-0120-4E74-B5EF-11D974CE763E}" type="sibTrans" cxnId="{857082A4-71FE-4148-BFDE-395AE12E915D}">
      <dgm:prSet/>
      <dgm:spPr/>
      <dgm:t>
        <a:bodyPr/>
        <a:lstStyle/>
        <a:p>
          <a:endParaRPr lang="zh-TW" altLang="en-US"/>
        </a:p>
      </dgm:t>
    </dgm:pt>
    <dgm:pt modelId="{FB529722-A836-43EC-91E3-F4983358FC95}">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係指擔任非管理性工作人員的績效品質，與他們對於工作的感受。</a:t>
          </a:r>
          <a:endParaRPr lang="zh-TW" altLang="en-US" b="1" dirty="0">
            <a:latin typeface="微軟正黑體" pitchFamily="34" charset="-120"/>
            <a:ea typeface="微軟正黑體" pitchFamily="34" charset="-120"/>
          </a:endParaRPr>
        </a:p>
      </dgm:t>
    </dgm:pt>
    <dgm:pt modelId="{E492B8C3-0A2E-400E-9A2D-97A4668BA872}" type="parTrans" cxnId="{3EEAB647-2D8B-4238-8CE1-12B0D3715090}">
      <dgm:prSet/>
      <dgm:spPr/>
      <dgm:t>
        <a:bodyPr/>
        <a:lstStyle/>
        <a:p>
          <a:endParaRPr lang="zh-TW" altLang="en-US"/>
        </a:p>
      </dgm:t>
    </dgm:pt>
    <dgm:pt modelId="{C6B9B4B3-67CE-419F-AF81-FC33CBDE57FD}" type="sibTrans" cxnId="{3EEAB647-2D8B-4238-8CE1-12B0D3715090}">
      <dgm:prSet/>
      <dgm:spPr/>
      <dgm:t>
        <a:bodyPr/>
        <a:lstStyle/>
        <a:p>
          <a:endParaRPr lang="zh-TW" altLang="en-US"/>
        </a:p>
      </dgm:t>
    </dgm:pt>
    <dgm:pt modelId="{A0CA0A20-D04F-4809-9612-31ABDC9F21CC}">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指企業在追求經濟性目標的過程中，所應擔負增進社會福利的義務。</a:t>
          </a:r>
          <a:endParaRPr lang="zh-TW" altLang="en-US" b="1" dirty="0">
            <a:latin typeface="微軟正黑體" pitchFamily="34" charset="-120"/>
            <a:ea typeface="微軟正黑體" pitchFamily="34" charset="-120"/>
          </a:endParaRPr>
        </a:p>
      </dgm:t>
    </dgm:pt>
    <dgm:pt modelId="{905E45BF-8B9F-4A4D-B19C-AADA78B6ECB1}" type="parTrans" cxnId="{1B4B863A-3886-42F2-99E6-658AA71F854A}">
      <dgm:prSet/>
      <dgm:spPr/>
      <dgm:t>
        <a:bodyPr/>
        <a:lstStyle/>
        <a:p>
          <a:endParaRPr lang="zh-TW" altLang="en-US"/>
        </a:p>
      </dgm:t>
    </dgm:pt>
    <dgm:pt modelId="{77E0232B-B5CB-4EA4-BD89-CC5622D8B1A2}" type="sibTrans" cxnId="{1B4B863A-3886-42F2-99E6-658AA71F854A}">
      <dgm:prSet/>
      <dgm:spPr/>
      <dgm:t>
        <a:bodyPr/>
        <a:lstStyle/>
        <a:p>
          <a:endParaRPr lang="zh-TW" altLang="en-US"/>
        </a:p>
      </dgm:t>
    </dgm:pt>
    <dgm:pt modelId="{00D7F02A-F7D6-47B1-8D18-405E1CE6EE59}" type="pres">
      <dgm:prSet presAssocID="{15FA50F7-251F-4EC2-8325-466CFC767316}" presName="linear" presStyleCnt="0">
        <dgm:presLayoutVars>
          <dgm:animLvl val="lvl"/>
          <dgm:resizeHandles val="exact"/>
        </dgm:presLayoutVars>
      </dgm:prSet>
      <dgm:spPr/>
      <dgm:t>
        <a:bodyPr/>
        <a:lstStyle/>
        <a:p>
          <a:endParaRPr lang="zh-TW" altLang="en-US"/>
        </a:p>
      </dgm:t>
    </dgm:pt>
    <dgm:pt modelId="{BA05C759-2AE2-4C78-B2E0-309622A1B466}" type="pres">
      <dgm:prSet presAssocID="{C467ABF2-92D4-4FDD-9224-237985524851}" presName="parentText" presStyleLbl="node1" presStyleIdx="0" presStyleCnt="4">
        <dgm:presLayoutVars>
          <dgm:chMax val="0"/>
          <dgm:bulletEnabled val="1"/>
        </dgm:presLayoutVars>
      </dgm:prSet>
      <dgm:spPr/>
      <dgm:t>
        <a:bodyPr/>
        <a:lstStyle/>
        <a:p>
          <a:endParaRPr lang="zh-TW" altLang="en-US"/>
        </a:p>
      </dgm:t>
    </dgm:pt>
    <dgm:pt modelId="{FA2C5CAC-7C74-49CE-BBAE-58A74F0D4FA3}" type="pres">
      <dgm:prSet presAssocID="{C467ABF2-92D4-4FDD-9224-237985524851}" presName="childText" presStyleLbl="revTx" presStyleIdx="0" presStyleCnt="4">
        <dgm:presLayoutVars>
          <dgm:bulletEnabled val="1"/>
        </dgm:presLayoutVars>
      </dgm:prSet>
      <dgm:spPr/>
      <dgm:t>
        <a:bodyPr/>
        <a:lstStyle/>
        <a:p>
          <a:endParaRPr lang="zh-TW" altLang="en-US"/>
        </a:p>
      </dgm:t>
    </dgm:pt>
    <dgm:pt modelId="{EB42623A-1D95-415D-AE6E-1AC66B16E527}" type="pres">
      <dgm:prSet presAssocID="{8AEA3D67-C9EE-4987-9CA2-43344B262DBD}" presName="parentText" presStyleLbl="node1" presStyleIdx="1" presStyleCnt="4">
        <dgm:presLayoutVars>
          <dgm:chMax val="0"/>
          <dgm:bulletEnabled val="1"/>
        </dgm:presLayoutVars>
      </dgm:prSet>
      <dgm:spPr/>
      <dgm:t>
        <a:bodyPr/>
        <a:lstStyle/>
        <a:p>
          <a:endParaRPr lang="zh-TW" altLang="en-US"/>
        </a:p>
      </dgm:t>
    </dgm:pt>
    <dgm:pt modelId="{6BC39103-59A9-49F3-A19F-D2EEB57E2CC7}" type="pres">
      <dgm:prSet presAssocID="{8AEA3D67-C9EE-4987-9CA2-43344B262DBD}" presName="childText" presStyleLbl="revTx" presStyleIdx="1" presStyleCnt="4">
        <dgm:presLayoutVars>
          <dgm:bulletEnabled val="1"/>
        </dgm:presLayoutVars>
      </dgm:prSet>
      <dgm:spPr/>
      <dgm:t>
        <a:bodyPr/>
        <a:lstStyle/>
        <a:p>
          <a:endParaRPr lang="zh-TW" altLang="en-US"/>
        </a:p>
      </dgm:t>
    </dgm:pt>
    <dgm:pt modelId="{88763BF9-ED2B-4F36-977A-8A8E0361495D}" type="pres">
      <dgm:prSet presAssocID="{53C18953-7EE7-4A0E-A858-49AEB2FA8209}" presName="parentText" presStyleLbl="node1" presStyleIdx="2" presStyleCnt="4">
        <dgm:presLayoutVars>
          <dgm:chMax val="0"/>
          <dgm:bulletEnabled val="1"/>
        </dgm:presLayoutVars>
      </dgm:prSet>
      <dgm:spPr/>
      <dgm:t>
        <a:bodyPr/>
        <a:lstStyle/>
        <a:p>
          <a:endParaRPr lang="zh-TW" altLang="en-US"/>
        </a:p>
      </dgm:t>
    </dgm:pt>
    <dgm:pt modelId="{6182DF0B-B368-4891-88F3-1B726A5FB078}" type="pres">
      <dgm:prSet presAssocID="{53C18953-7EE7-4A0E-A858-49AEB2FA8209}" presName="childText" presStyleLbl="revTx" presStyleIdx="2" presStyleCnt="4" custLinFactNeighborX="68" custLinFactNeighborY="-5272">
        <dgm:presLayoutVars>
          <dgm:bulletEnabled val="1"/>
        </dgm:presLayoutVars>
      </dgm:prSet>
      <dgm:spPr/>
      <dgm:t>
        <a:bodyPr/>
        <a:lstStyle/>
        <a:p>
          <a:endParaRPr lang="zh-TW" altLang="en-US"/>
        </a:p>
      </dgm:t>
    </dgm:pt>
    <dgm:pt modelId="{5A9D8142-A16A-49F4-AFF9-55EE747D1987}" type="pres">
      <dgm:prSet presAssocID="{CE0EACE8-8A50-45B7-8FCE-3EA4EA9AF37E}" presName="parentText" presStyleLbl="node1" presStyleIdx="3" presStyleCnt="4">
        <dgm:presLayoutVars>
          <dgm:chMax val="0"/>
          <dgm:bulletEnabled val="1"/>
        </dgm:presLayoutVars>
      </dgm:prSet>
      <dgm:spPr/>
      <dgm:t>
        <a:bodyPr/>
        <a:lstStyle/>
        <a:p>
          <a:endParaRPr lang="zh-TW" altLang="en-US"/>
        </a:p>
      </dgm:t>
    </dgm:pt>
    <dgm:pt modelId="{AF132E1B-330F-4639-9028-8C0DA0BA0966}" type="pres">
      <dgm:prSet presAssocID="{CE0EACE8-8A50-45B7-8FCE-3EA4EA9AF37E}" presName="childText" presStyleLbl="revTx" presStyleIdx="3" presStyleCnt="4">
        <dgm:presLayoutVars>
          <dgm:bulletEnabled val="1"/>
        </dgm:presLayoutVars>
      </dgm:prSet>
      <dgm:spPr/>
      <dgm:t>
        <a:bodyPr/>
        <a:lstStyle/>
        <a:p>
          <a:endParaRPr lang="zh-TW" altLang="en-US"/>
        </a:p>
      </dgm:t>
    </dgm:pt>
  </dgm:ptLst>
  <dgm:cxnLst>
    <dgm:cxn modelId="{1B4B863A-3886-42F2-99E6-658AA71F854A}" srcId="{CE0EACE8-8A50-45B7-8FCE-3EA4EA9AF37E}" destId="{A0CA0A20-D04F-4809-9612-31ABDC9F21CC}" srcOrd="0" destOrd="0" parTransId="{905E45BF-8B9F-4A4D-B19C-AADA78B6ECB1}" sibTransId="{77E0232B-B5CB-4EA4-BD89-CC5622D8B1A2}"/>
    <dgm:cxn modelId="{CBEC9B04-EA9F-438D-A62D-90F315C7EF03}" srcId="{15FA50F7-251F-4EC2-8325-466CFC767316}" destId="{CE0EACE8-8A50-45B7-8FCE-3EA4EA9AF37E}" srcOrd="3" destOrd="0" parTransId="{27917CEE-E650-4F30-A9D2-89079DC5B90E}" sibTransId="{E6172EDD-ABEE-4502-B77D-D55645285A69}"/>
    <dgm:cxn modelId="{5DE7DD34-8782-413F-AA9E-5FE485C69C16}" srcId="{15FA50F7-251F-4EC2-8325-466CFC767316}" destId="{8AEA3D67-C9EE-4987-9CA2-43344B262DBD}" srcOrd="1" destOrd="0" parTransId="{266C693A-754D-4FFB-A43E-6490B3FEFF41}" sibTransId="{60B3F783-58DB-4B52-AF54-C7341146E86E}"/>
    <dgm:cxn modelId="{E8933631-3492-45CB-A982-0ED1D89154F7}" type="presOf" srcId="{DCBFDC21-8E2B-47D0-9C61-4775A6B912D9}" destId="{FA2C5CAC-7C74-49CE-BBAE-58A74F0D4FA3}" srcOrd="0" destOrd="0" presId="urn:microsoft.com/office/officeart/2005/8/layout/vList2"/>
    <dgm:cxn modelId="{A7451F11-D46E-4370-BA69-03F45A25CCC2}" type="presOf" srcId="{8AEA3D67-C9EE-4987-9CA2-43344B262DBD}" destId="{EB42623A-1D95-415D-AE6E-1AC66B16E527}" srcOrd="0" destOrd="0" presId="urn:microsoft.com/office/officeart/2005/8/layout/vList2"/>
    <dgm:cxn modelId="{EEC5C91D-F25D-4DE5-BEF3-C92AA4128F90}" srcId="{15FA50F7-251F-4EC2-8325-466CFC767316}" destId="{53C18953-7EE7-4A0E-A858-49AEB2FA8209}" srcOrd="2" destOrd="0" parTransId="{B966A9D5-8C3E-4C8A-88C7-A5102169FA0C}" sibTransId="{6BDFAC66-5A24-4EDC-8660-A7064DDAF3E7}"/>
    <dgm:cxn modelId="{AE8D6DCB-5E19-45A6-A3F6-548E88B9E5F7}" type="presOf" srcId="{A0CA0A20-D04F-4809-9612-31ABDC9F21CC}" destId="{AF132E1B-330F-4639-9028-8C0DA0BA0966}" srcOrd="0" destOrd="0" presId="urn:microsoft.com/office/officeart/2005/8/layout/vList2"/>
    <dgm:cxn modelId="{E94EA2D9-A216-4EE9-B813-16A3FB24C5B7}" type="presOf" srcId="{C467ABF2-92D4-4FDD-9224-237985524851}" destId="{BA05C759-2AE2-4C78-B2E0-309622A1B466}" srcOrd="0" destOrd="0" presId="urn:microsoft.com/office/officeart/2005/8/layout/vList2"/>
    <dgm:cxn modelId="{3EEAB647-2D8B-4238-8CE1-12B0D3715090}" srcId="{53C18953-7EE7-4A0E-A858-49AEB2FA8209}" destId="{FB529722-A836-43EC-91E3-F4983358FC95}" srcOrd="0" destOrd="0" parTransId="{E492B8C3-0A2E-400E-9A2D-97A4668BA872}" sibTransId="{C6B9B4B3-67CE-419F-AF81-FC33CBDE57FD}"/>
    <dgm:cxn modelId="{857082A4-71FE-4148-BFDE-395AE12E915D}" srcId="{8AEA3D67-C9EE-4987-9CA2-43344B262DBD}" destId="{22C2C511-88FE-4C49-A402-3A5DBCF49F4B}" srcOrd="0" destOrd="0" parTransId="{F8A9B71E-7714-46ED-978A-3F6B46C13224}" sibTransId="{B29A24AD-0120-4E74-B5EF-11D974CE763E}"/>
    <dgm:cxn modelId="{914CF8A8-F27E-4B82-9920-F084E13E190E}" type="presOf" srcId="{CE0EACE8-8A50-45B7-8FCE-3EA4EA9AF37E}" destId="{5A9D8142-A16A-49F4-AFF9-55EE747D1987}" srcOrd="0" destOrd="0" presId="urn:microsoft.com/office/officeart/2005/8/layout/vList2"/>
    <dgm:cxn modelId="{E2DDC3D9-F91E-4E1A-A200-002FF53E3DD6}" type="presOf" srcId="{FB529722-A836-43EC-91E3-F4983358FC95}" destId="{6182DF0B-B368-4891-88F3-1B726A5FB078}" srcOrd="0" destOrd="0" presId="urn:microsoft.com/office/officeart/2005/8/layout/vList2"/>
    <dgm:cxn modelId="{CCDABE03-D3AF-4F67-8D04-B5B832001B92}" srcId="{15FA50F7-251F-4EC2-8325-466CFC767316}" destId="{C467ABF2-92D4-4FDD-9224-237985524851}" srcOrd="0" destOrd="0" parTransId="{700047F3-8896-405D-A04F-A50E5CD7CC89}" sibTransId="{4BFD7E26-4699-41E5-BD04-813C10E742A2}"/>
    <dgm:cxn modelId="{FA2716CF-5E0E-4613-858D-35EA4A1E5821}" type="presOf" srcId="{53C18953-7EE7-4A0E-A858-49AEB2FA8209}" destId="{88763BF9-ED2B-4F36-977A-8A8E0361495D}" srcOrd="0" destOrd="0" presId="urn:microsoft.com/office/officeart/2005/8/layout/vList2"/>
    <dgm:cxn modelId="{0F7A9868-9265-43D5-BDF2-55E15F4FC6E7}" type="presOf" srcId="{15FA50F7-251F-4EC2-8325-466CFC767316}" destId="{00D7F02A-F7D6-47B1-8D18-405E1CE6EE59}" srcOrd="0" destOrd="0" presId="urn:microsoft.com/office/officeart/2005/8/layout/vList2"/>
    <dgm:cxn modelId="{8CA69CA5-80DF-40F6-BDA4-C9A4BEE80F9F}" srcId="{C467ABF2-92D4-4FDD-9224-237985524851}" destId="{DCBFDC21-8E2B-47D0-9C61-4775A6B912D9}" srcOrd="0" destOrd="0" parTransId="{42B8F87C-1DF6-4D81-8A39-13408516DED5}" sibTransId="{46968C2A-E859-4527-B071-CB9ECB96B444}"/>
    <dgm:cxn modelId="{D1E1C0FC-9497-47BD-B452-3237163DA211}" type="presOf" srcId="{22C2C511-88FE-4C49-A402-3A5DBCF49F4B}" destId="{6BC39103-59A9-49F3-A19F-D2EEB57E2CC7}" srcOrd="0" destOrd="0" presId="urn:microsoft.com/office/officeart/2005/8/layout/vList2"/>
    <dgm:cxn modelId="{3ED3AEE8-082B-4F47-9F4F-E45A52347253}" type="presParOf" srcId="{00D7F02A-F7D6-47B1-8D18-405E1CE6EE59}" destId="{BA05C759-2AE2-4C78-B2E0-309622A1B466}" srcOrd="0" destOrd="0" presId="urn:microsoft.com/office/officeart/2005/8/layout/vList2"/>
    <dgm:cxn modelId="{22C084F0-6E99-4F42-BA01-A77B65A6AEF5}" type="presParOf" srcId="{00D7F02A-F7D6-47B1-8D18-405E1CE6EE59}" destId="{FA2C5CAC-7C74-49CE-BBAE-58A74F0D4FA3}" srcOrd="1" destOrd="0" presId="urn:microsoft.com/office/officeart/2005/8/layout/vList2"/>
    <dgm:cxn modelId="{B7FFB057-9A0C-44CB-9B67-FAEE0C703927}" type="presParOf" srcId="{00D7F02A-F7D6-47B1-8D18-405E1CE6EE59}" destId="{EB42623A-1D95-415D-AE6E-1AC66B16E527}" srcOrd="2" destOrd="0" presId="urn:microsoft.com/office/officeart/2005/8/layout/vList2"/>
    <dgm:cxn modelId="{1E2CACB7-AF1C-4448-8F14-F21448300B81}" type="presParOf" srcId="{00D7F02A-F7D6-47B1-8D18-405E1CE6EE59}" destId="{6BC39103-59A9-49F3-A19F-D2EEB57E2CC7}" srcOrd="3" destOrd="0" presId="urn:microsoft.com/office/officeart/2005/8/layout/vList2"/>
    <dgm:cxn modelId="{C4E8D48E-00FC-4C06-9E44-33AE3F78274A}" type="presParOf" srcId="{00D7F02A-F7D6-47B1-8D18-405E1CE6EE59}" destId="{88763BF9-ED2B-4F36-977A-8A8E0361495D}" srcOrd="4" destOrd="0" presId="urn:microsoft.com/office/officeart/2005/8/layout/vList2"/>
    <dgm:cxn modelId="{58F49560-27DD-46E2-92D9-7DD27E0A9294}" type="presParOf" srcId="{00D7F02A-F7D6-47B1-8D18-405E1CE6EE59}" destId="{6182DF0B-B368-4891-88F3-1B726A5FB078}" srcOrd="5" destOrd="0" presId="urn:microsoft.com/office/officeart/2005/8/layout/vList2"/>
    <dgm:cxn modelId="{A09FC8BD-0486-4C85-9409-DE4A768B7B49}" type="presParOf" srcId="{00D7F02A-F7D6-47B1-8D18-405E1CE6EE59}" destId="{5A9D8142-A16A-49F4-AFF9-55EE747D1987}" srcOrd="6" destOrd="0" presId="urn:microsoft.com/office/officeart/2005/8/layout/vList2"/>
    <dgm:cxn modelId="{58E1A7E4-012D-41A5-8960-B52D16601526}" type="presParOf" srcId="{00D7F02A-F7D6-47B1-8D18-405E1CE6EE59}" destId="{AF132E1B-330F-4639-9028-8C0DA0BA096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4F5AF8-8B5D-4305-8599-FF56663405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308EAABC-DA26-46C5-BDB4-A1A87C191D75}">
      <dgm:prSet phldrT="[文字]"/>
      <dgm:spPr>
        <a:solidFill>
          <a:schemeClr val="accent6">
            <a:lumMod val="60000"/>
            <a:lumOff val="40000"/>
          </a:schemeClr>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特定性 </a:t>
          </a:r>
          <a:endParaRPr lang="zh-TW" altLang="en-US" dirty="0">
            <a:latin typeface="微軟正黑體" pitchFamily="34" charset="-120"/>
            <a:ea typeface="微軟正黑體" pitchFamily="34" charset="-120"/>
          </a:endParaRPr>
        </a:p>
      </dgm:t>
    </dgm:pt>
    <dgm:pt modelId="{4B3D9D72-AB2E-43ED-94F2-C1BC126BE167}" type="parTrans" cxnId="{B8D0D9EE-A853-4D4D-A9F5-5D0768761017}">
      <dgm:prSet/>
      <dgm:spPr/>
      <dgm:t>
        <a:bodyPr/>
        <a:lstStyle/>
        <a:p>
          <a:endParaRPr lang="zh-TW" altLang="en-US"/>
        </a:p>
      </dgm:t>
    </dgm:pt>
    <dgm:pt modelId="{462E9A89-10BE-48D2-BBEA-CA2E2A02ADCC}" type="sibTrans" cxnId="{B8D0D9EE-A853-4D4D-A9F5-5D0768761017}">
      <dgm:prSet/>
      <dgm:spPr/>
      <dgm:t>
        <a:bodyPr/>
        <a:lstStyle/>
        <a:p>
          <a:endParaRPr lang="zh-TW" altLang="en-US"/>
        </a:p>
      </dgm:t>
    </dgm:pt>
    <dgm:pt modelId="{A922ED74-CB3C-40C8-BA48-6E83403473A6}">
      <dgm:prSet phldrT="[文字]"/>
      <dgm:spPr>
        <a:solidFill>
          <a:srgbClr val="FF7C80"/>
        </a:solidFill>
        <a:scene3d>
          <a:camera prst="orthographicFront"/>
          <a:lightRig rig="threePt" dir="t"/>
        </a:scene3d>
        <a:sp3d>
          <a:bevelT/>
        </a:sp3d>
      </dgm:spPr>
      <dgm:t>
        <a:bodyPr/>
        <a:lstStyle/>
        <a:p>
          <a:pPr algn="ctr"/>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挑戰性</a:t>
          </a:r>
          <a:endParaRPr lang="zh-TW" altLang="en-US" dirty="0">
            <a:latin typeface="微軟正黑體" pitchFamily="34" charset="-120"/>
            <a:ea typeface="微軟正黑體" pitchFamily="34" charset="-120"/>
          </a:endParaRPr>
        </a:p>
      </dgm:t>
    </dgm:pt>
    <dgm:pt modelId="{05FB8B82-CA24-463F-839E-B55A49434E28}" type="parTrans" cxnId="{37AEBB8E-D7E6-4C55-9AC7-B303283BB333}">
      <dgm:prSet/>
      <dgm:spPr/>
      <dgm:t>
        <a:bodyPr/>
        <a:lstStyle/>
        <a:p>
          <a:endParaRPr lang="zh-TW" altLang="en-US"/>
        </a:p>
      </dgm:t>
    </dgm:pt>
    <dgm:pt modelId="{155BD22B-673C-41B7-A759-ECFD21DBA4DA}" type="sibTrans" cxnId="{37AEBB8E-D7E6-4C55-9AC7-B303283BB333}">
      <dgm:prSet/>
      <dgm:spPr/>
      <dgm:t>
        <a:bodyPr/>
        <a:lstStyle/>
        <a:p>
          <a:endParaRPr lang="zh-TW" altLang="en-US"/>
        </a:p>
      </dgm:t>
    </dgm:pt>
    <dgm:pt modelId="{116896E7-0E71-4110-9ADC-49EC8222842D}">
      <dgm:prSet phldrT="[文字]"/>
      <dgm:spPr>
        <a:solidFill>
          <a:srgbClr val="00B0F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可達成性 </a:t>
          </a:r>
          <a:endParaRPr lang="zh-TW" altLang="en-US" dirty="0">
            <a:latin typeface="微軟正黑體" pitchFamily="34" charset="-120"/>
            <a:ea typeface="微軟正黑體" pitchFamily="34" charset="-120"/>
          </a:endParaRPr>
        </a:p>
      </dgm:t>
    </dgm:pt>
    <dgm:pt modelId="{553A15EB-F2C5-4242-83AB-460E3911EA4D}" type="parTrans" cxnId="{5CCDB3CD-F0EF-4FF9-A2A3-7C2F88191B87}">
      <dgm:prSet/>
      <dgm:spPr/>
      <dgm:t>
        <a:bodyPr/>
        <a:lstStyle/>
        <a:p>
          <a:endParaRPr lang="zh-TW" altLang="en-US"/>
        </a:p>
      </dgm:t>
    </dgm:pt>
    <dgm:pt modelId="{B56DAE28-DFB0-41A2-95ED-53755EBDC82D}" type="sibTrans" cxnId="{5CCDB3CD-F0EF-4FF9-A2A3-7C2F88191B87}">
      <dgm:prSet/>
      <dgm:spPr/>
      <dgm:t>
        <a:bodyPr/>
        <a:lstStyle/>
        <a:p>
          <a:endParaRPr lang="zh-TW" altLang="en-US"/>
        </a:p>
      </dgm:t>
    </dgm:pt>
    <dgm:pt modelId="{1CD6CCDA-01C1-4B4B-9632-78F06F21CC40}">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目標必須能夠明確說明所要達成的成果、由誰來完成該目標，以及在什麼時間範圍內來完成該目標。</a:t>
          </a:r>
          <a:endParaRPr lang="zh-TW" altLang="en-US" b="1" dirty="0">
            <a:latin typeface="微軟正黑體" pitchFamily="34" charset="-120"/>
            <a:ea typeface="微軟正黑體" pitchFamily="34" charset="-120"/>
          </a:endParaRPr>
        </a:p>
      </dgm:t>
    </dgm:pt>
    <dgm:pt modelId="{84FCD82C-C0E7-486C-B310-1B566BC510C9}" type="parTrans" cxnId="{2502FF7F-7B94-48A0-B4AD-F04EB20C0668}">
      <dgm:prSet/>
      <dgm:spPr/>
      <dgm:t>
        <a:bodyPr/>
        <a:lstStyle/>
        <a:p>
          <a:endParaRPr lang="zh-TW" altLang="en-US"/>
        </a:p>
      </dgm:t>
    </dgm:pt>
    <dgm:pt modelId="{AA2D9202-6418-45E3-ACA4-1EFA90A58127}" type="sibTrans" cxnId="{2502FF7F-7B94-48A0-B4AD-F04EB20C0668}">
      <dgm:prSet/>
      <dgm:spPr/>
      <dgm:t>
        <a:bodyPr/>
        <a:lstStyle/>
        <a:p>
          <a:endParaRPr lang="zh-TW" altLang="en-US"/>
        </a:p>
      </dgm:t>
    </dgm:pt>
    <dgm:pt modelId="{B1C3F4E3-8D59-446C-909D-5124C74F45CA}">
      <dgm:prSet phldrT="[文字]"/>
      <dgm:spPr>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目標必須具有挑戰性，因為目標必須是付出努力後才能達成的。</a:t>
          </a:r>
          <a:endParaRPr lang="zh-TW" altLang="en-US" b="1" dirty="0">
            <a:latin typeface="微軟正黑體" pitchFamily="34" charset="-120"/>
            <a:ea typeface="微軟正黑體" pitchFamily="34" charset="-120"/>
          </a:endParaRPr>
        </a:p>
      </dgm:t>
    </dgm:pt>
    <dgm:pt modelId="{ECE49B8D-91B8-4036-B3DE-AFF0B53912FA}" type="parTrans" cxnId="{E230DAE2-DCBD-4206-A0FF-C41EA8D476DE}">
      <dgm:prSet/>
      <dgm:spPr/>
      <dgm:t>
        <a:bodyPr/>
        <a:lstStyle/>
        <a:p>
          <a:endParaRPr lang="zh-TW" altLang="en-US"/>
        </a:p>
      </dgm:t>
    </dgm:pt>
    <dgm:pt modelId="{123DB0D9-0265-430D-AD29-EEBF6C19140F}" type="sibTrans" cxnId="{E230DAE2-DCBD-4206-A0FF-C41EA8D476DE}">
      <dgm:prSet/>
      <dgm:spPr/>
      <dgm:t>
        <a:bodyPr/>
        <a:lstStyle/>
        <a:p>
          <a:endParaRPr lang="zh-TW" altLang="en-US"/>
        </a:p>
      </dgm:t>
    </dgm:pt>
    <dgm:pt modelId="{113892B7-CDE6-42A6-B4A3-CE2905169C1D}">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目標是必須可以達成的。</a:t>
          </a:r>
          <a:endParaRPr lang="zh-TW" altLang="en-US" b="1" dirty="0">
            <a:latin typeface="微軟正黑體" pitchFamily="34" charset="-120"/>
            <a:ea typeface="微軟正黑體" pitchFamily="34" charset="-120"/>
          </a:endParaRPr>
        </a:p>
      </dgm:t>
    </dgm:pt>
    <dgm:pt modelId="{18C6B3CC-387B-4CD4-941F-944B3D973B81}" type="parTrans" cxnId="{8087ED1C-46EF-4B20-AFD4-D70106FCC295}">
      <dgm:prSet/>
      <dgm:spPr/>
      <dgm:t>
        <a:bodyPr/>
        <a:lstStyle/>
        <a:p>
          <a:endParaRPr lang="zh-TW" altLang="en-US"/>
        </a:p>
      </dgm:t>
    </dgm:pt>
    <dgm:pt modelId="{0E703BEB-0E97-4BB1-8945-EDBFFDD83770}" type="sibTrans" cxnId="{8087ED1C-46EF-4B20-AFD4-D70106FCC295}">
      <dgm:prSet/>
      <dgm:spPr/>
      <dgm:t>
        <a:bodyPr/>
        <a:lstStyle/>
        <a:p>
          <a:endParaRPr lang="zh-TW" altLang="en-US"/>
        </a:p>
      </dgm:t>
    </dgm:pt>
    <dgm:pt modelId="{BF40C911-9E8F-42C5-9056-0670F32486EB}" type="pres">
      <dgm:prSet presAssocID="{BC4F5AF8-8B5D-4305-8599-FF56663405E8}" presName="linear" presStyleCnt="0">
        <dgm:presLayoutVars>
          <dgm:animLvl val="lvl"/>
          <dgm:resizeHandles val="exact"/>
        </dgm:presLayoutVars>
      </dgm:prSet>
      <dgm:spPr/>
      <dgm:t>
        <a:bodyPr/>
        <a:lstStyle/>
        <a:p>
          <a:endParaRPr lang="zh-TW" altLang="en-US"/>
        </a:p>
      </dgm:t>
    </dgm:pt>
    <dgm:pt modelId="{9EF32AEA-EFE7-49CB-901A-DFCB55AD47E9}" type="pres">
      <dgm:prSet presAssocID="{308EAABC-DA26-46C5-BDB4-A1A87C191D75}" presName="parentText" presStyleLbl="node1" presStyleIdx="0" presStyleCnt="3">
        <dgm:presLayoutVars>
          <dgm:chMax val="0"/>
          <dgm:bulletEnabled val="1"/>
        </dgm:presLayoutVars>
      </dgm:prSet>
      <dgm:spPr/>
      <dgm:t>
        <a:bodyPr/>
        <a:lstStyle/>
        <a:p>
          <a:endParaRPr lang="zh-TW" altLang="en-US"/>
        </a:p>
      </dgm:t>
    </dgm:pt>
    <dgm:pt modelId="{4A65B03D-FFE7-4DC1-A691-2F89C8A05284}" type="pres">
      <dgm:prSet presAssocID="{308EAABC-DA26-46C5-BDB4-A1A87C191D75}" presName="childText" presStyleLbl="revTx" presStyleIdx="0" presStyleCnt="3">
        <dgm:presLayoutVars>
          <dgm:bulletEnabled val="1"/>
        </dgm:presLayoutVars>
      </dgm:prSet>
      <dgm:spPr/>
      <dgm:t>
        <a:bodyPr/>
        <a:lstStyle/>
        <a:p>
          <a:endParaRPr lang="zh-TW" altLang="en-US"/>
        </a:p>
      </dgm:t>
    </dgm:pt>
    <dgm:pt modelId="{23C40C83-7B66-4292-94FB-3B678559E61F}" type="pres">
      <dgm:prSet presAssocID="{A922ED74-CB3C-40C8-BA48-6E83403473A6}" presName="parentText" presStyleLbl="node1" presStyleIdx="1" presStyleCnt="3">
        <dgm:presLayoutVars>
          <dgm:chMax val="0"/>
          <dgm:bulletEnabled val="1"/>
        </dgm:presLayoutVars>
      </dgm:prSet>
      <dgm:spPr/>
      <dgm:t>
        <a:bodyPr/>
        <a:lstStyle/>
        <a:p>
          <a:endParaRPr lang="zh-TW" altLang="en-US"/>
        </a:p>
      </dgm:t>
    </dgm:pt>
    <dgm:pt modelId="{90AB99F7-7CA4-4B83-9240-11CC77266895}" type="pres">
      <dgm:prSet presAssocID="{A922ED74-CB3C-40C8-BA48-6E83403473A6}" presName="childText" presStyleLbl="revTx" presStyleIdx="1" presStyleCnt="3">
        <dgm:presLayoutVars>
          <dgm:bulletEnabled val="1"/>
        </dgm:presLayoutVars>
      </dgm:prSet>
      <dgm:spPr/>
      <dgm:t>
        <a:bodyPr/>
        <a:lstStyle/>
        <a:p>
          <a:endParaRPr lang="zh-TW" altLang="en-US"/>
        </a:p>
      </dgm:t>
    </dgm:pt>
    <dgm:pt modelId="{A2A6D745-FE84-4D69-A518-5EEDE1294CF9}" type="pres">
      <dgm:prSet presAssocID="{116896E7-0E71-4110-9ADC-49EC8222842D}" presName="parentText" presStyleLbl="node1" presStyleIdx="2" presStyleCnt="3">
        <dgm:presLayoutVars>
          <dgm:chMax val="0"/>
          <dgm:bulletEnabled val="1"/>
        </dgm:presLayoutVars>
      </dgm:prSet>
      <dgm:spPr/>
      <dgm:t>
        <a:bodyPr/>
        <a:lstStyle/>
        <a:p>
          <a:endParaRPr lang="zh-TW" altLang="en-US"/>
        </a:p>
      </dgm:t>
    </dgm:pt>
    <dgm:pt modelId="{67EB0B9E-6707-47AA-8DAC-CAF8387C134A}" type="pres">
      <dgm:prSet presAssocID="{116896E7-0E71-4110-9ADC-49EC8222842D}" presName="childText" presStyleLbl="revTx" presStyleIdx="2" presStyleCnt="3">
        <dgm:presLayoutVars>
          <dgm:bulletEnabled val="1"/>
        </dgm:presLayoutVars>
      </dgm:prSet>
      <dgm:spPr/>
      <dgm:t>
        <a:bodyPr/>
        <a:lstStyle/>
        <a:p>
          <a:endParaRPr lang="zh-TW" altLang="en-US"/>
        </a:p>
      </dgm:t>
    </dgm:pt>
  </dgm:ptLst>
  <dgm:cxnLst>
    <dgm:cxn modelId="{B8D0D9EE-A853-4D4D-A9F5-5D0768761017}" srcId="{BC4F5AF8-8B5D-4305-8599-FF56663405E8}" destId="{308EAABC-DA26-46C5-BDB4-A1A87C191D75}" srcOrd="0" destOrd="0" parTransId="{4B3D9D72-AB2E-43ED-94F2-C1BC126BE167}" sibTransId="{462E9A89-10BE-48D2-BBEA-CA2E2A02ADCC}"/>
    <dgm:cxn modelId="{8C57BA6C-DEE8-4BD4-8C15-073F0708C6FB}" type="presOf" srcId="{1CD6CCDA-01C1-4B4B-9632-78F06F21CC40}" destId="{4A65B03D-FFE7-4DC1-A691-2F89C8A05284}" srcOrd="0" destOrd="0" presId="urn:microsoft.com/office/officeart/2005/8/layout/vList2"/>
    <dgm:cxn modelId="{88424A60-BA1E-490B-A82B-92C255DD3C53}" type="presOf" srcId="{113892B7-CDE6-42A6-B4A3-CE2905169C1D}" destId="{67EB0B9E-6707-47AA-8DAC-CAF8387C134A}" srcOrd="0" destOrd="0" presId="urn:microsoft.com/office/officeart/2005/8/layout/vList2"/>
    <dgm:cxn modelId="{EC2ACC48-7512-4BD0-A14B-B567556B66AC}" type="presOf" srcId="{B1C3F4E3-8D59-446C-909D-5124C74F45CA}" destId="{90AB99F7-7CA4-4B83-9240-11CC77266895}" srcOrd="0" destOrd="0" presId="urn:microsoft.com/office/officeart/2005/8/layout/vList2"/>
    <dgm:cxn modelId="{5CCDB3CD-F0EF-4FF9-A2A3-7C2F88191B87}" srcId="{BC4F5AF8-8B5D-4305-8599-FF56663405E8}" destId="{116896E7-0E71-4110-9ADC-49EC8222842D}" srcOrd="2" destOrd="0" parTransId="{553A15EB-F2C5-4242-83AB-460E3911EA4D}" sibTransId="{B56DAE28-DFB0-41A2-95ED-53755EBDC82D}"/>
    <dgm:cxn modelId="{E230DAE2-DCBD-4206-A0FF-C41EA8D476DE}" srcId="{A922ED74-CB3C-40C8-BA48-6E83403473A6}" destId="{B1C3F4E3-8D59-446C-909D-5124C74F45CA}" srcOrd="0" destOrd="0" parTransId="{ECE49B8D-91B8-4036-B3DE-AFF0B53912FA}" sibTransId="{123DB0D9-0265-430D-AD29-EEBF6C19140F}"/>
    <dgm:cxn modelId="{37AEBB8E-D7E6-4C55-9AC7-B303283BB333}" srcId="{BC4F5AF8-8B5D-4305-8599-FF56663405E8}" destId="{A922ED74-CB3C-40C8-BA48-6E83403473A6}" srcOrd="1" destOrd="0" parTransId="{05FB8B82-CA24-463F-839E-B55A49434E28}" sibTransId="{155BD22B-673C-41B7-A759-ECFD21DBA4DA}"/>
    <dgm:cxn modelId="{2502FF7F-7B94-48A0-B4AD-F04EB20C0668}" srcId="{308EAABC-DA26-46C5-BDB4-A1A87C191D75}" destId="{1CD6CCDA-01C1-4B4B-9632-78F06F21CC40}" srcOrd="0" destOrd="0" parTransId="{84FCD82C-C0E7-486C-B310-1B566BC510C9}" sibTransId="{AA2D9202-6418-45E3-ACA4-1EFA90A58127}"/>
    <dgm:cxn modelId="{8087ED1C-46EF-4B20-AFD4-D70106FCC295}" srcId="{116896E7-0E71-4110-9ADC-49EC8222842D}" destId="{113892B7-CDE6-42A6-B4A3-CE2905169C1D}" srcOrd="0" destOrd="0" parTransId="{18C6B3CC-387B-4CD4-941F-944B3D973B81}" sibTransId="{0E703BEB-0E97-4BB1-8945-EDBFFDD83770}"/>
    <dgm:cxn modelId="{30D08817-429D-491A-AE2A-09D77863181C}" type="presOf" srcId="{308EAABC-DA26-46C5-BDB4-A1A87C191D75}" destId="{9EF32AEA-EFE7-49CB-901A-DFCB55AD47E9}" srcOrd="0" destOrd="0" presId="urn:microsoft.com/office/officeart/2005/8/layout/vList2"/>
    <dgm:cxn modelId="{FA9FD8BE-A3A8-40C9-958A-38158582316C}" type="presOf" srcId="{A922ED74-CB3C-40C8-BA48-6E83403473A6}" destId="{23C40C83-7B66-4292-94FB-3B678559E61F}" srcOrd="0" destOrd="0" presId="urn:microsoft.com/office/officeart/2005/8/layout/vList2"/>
    <dgm:cxn modelId="{7156BB1C-CDFB-4DD2-9BAD-8AD233824B41}" type="presOf" srcId="{BC4F5AF8-8B5D-4305-8599-FF56663405E8}" destId="{BF40C911-9E8F-42C5-9056-0670F32486EB}" srcOrd="0" destOrd="0" presId="urn:microsoft.com/office/officeart/2005/8/layout/vList2"/>
    <dgm:cxn modelId="{0C270074-6B5C-4F00-AF4C-48B091EB7047}" type="presOf" srcId="{116896E7-0E71-4110-9ADC-49EC8222842D}" destId="{A2A6D745-FE84-4D69-A518-5EEDE1294CF9}" srcOrd="0" destOrd="0" presId="urn:microsoft.com/office/officeart/2005/8/layout/vList2"/>
    <dgm:cxn modelId="{E46B301E-1F42-42A1-BF4B-DF5AB6C4647A}" type="presParOf" srcId="{BF40C911-9E8F-42C5-9056-0670F32486EB}" destId="{9EF32AEA-EFE7-49CB-901A-DFCB55AD47E9}" srcOrd="0" destOrd="0" presId="urn:microsoft.com/office/officeart/2005/8/layout/vList2"/>
    <dgm:cxn modelId="{90D934A7-07ED-4043-BD77-A1278F1C735F}" type="presParOf" srcId="{BF40C911-9E8F-42C5-9056-0670F32486EB}" destId="{4A65B03D-FFE7-4DC1-A691-2F89C8A05284}" srcOrd="1" destOrd="0" presId="urn:microsoft.com/office/officeart/2005/8/layout/vList2"/>
    <dgm:cxn modelId="{E8367776-038F-41D3-97EC-E8D90B65A9F8}" type="presParOf" srcId="{BF40C911-9E8F-42C5-9056-0670F32486EB}" destId="{23C40C83-7B66-4292-94FB-3B678559E61F}" srcOrd="2" destOrd="0" presId="urn:microsoft.com/office/officeart/2005/8/layout/vList2"/>
    <dgm:cxn modelId="{086427AC-7B64-479A-8844-C9E2CA5A1C7F}" type="presParOf" srcId="{BF40C911-9E8F-42C5-9056-0670F32486EB}" destId="{90AB99F7-7CA4-4B83-9240-11CC77266895}" srcOrd="3" destOrd="0" presId="urn:microsoft.com/office/officeart/2005/8/layout/vList2"/>
    <dgm:cxn modelId="{9BB870E4-548D-4CE6-B5FB-6F5799624A9F}" type="presParOf" srcId="{BF40C911-9E8F-42C5-9056-0670F32486EB}" destId="{A2A6D745-FE84-4D69-A518-5EEDE1294CF9}" srcOrd="4" destOrd="0" presId="urn:microsoft.com/office/officeart/2005/8/layout/vList2"/>
    <dgm:cxn modelId="{B69E4BF2-6206-4624-BA6F-44D0C0250194}" type="presParOf" srcId="{BF40C911-9E8F-42C5-9056-0670F32486EB}" destId="{67EB0B9E-6707-47AA-8DAC-CAF8387C134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4F5AF8-8B5D-4305-8599-FF56663405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992C6BC-F1CB-4AE4-9779-6173BA59DEF4}">
      <dgm:prSet phldrT="[文字]"/>
      <dgm:spPr>
        <a:solidFill>
          <a:srgbClr val="FFC0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彈性</a:t>
          </a:r>
          <a:r>
            <a:rPr kumimoji="1" lang="zh-TW" altLang="en-US" b="1" i="0" u="none" strike="noStrike" cap="none" spc="0" normalizeH="0" baseline="0" noProof="0" dirty="0" smtClean="0">
              <a:ln>
                <a:noFill/>
              </a:ln>
              <a:solidFill>
                <a:schemeClr val="tx1"/>
              </a:solidFill>
              <a:effectLst/>
              <a:uLnTx/>
              <a:uFillTx/>
              <a:latin typeface="+mn-lt"/>
              <a:ea typeface="+mn-ea"/>
              <a:cs typeface="+mn-cs"/>
            </a:rPr>
            <a:t> </a:t>
          </a:r>
          <a:endParaRPr lang="zh-TW" altLang="en-US" dirty="0"/>
        </a:p>
      </dgm:t>
    </dgm:pt>
    <dgm:pt modelId="{5760D354-0DF8-425A-AA94-08E46BD8A465}" type="parTrans" cxnId="{C1DD5BC8-D29A-4071-808F-32F60ABBD46F}">
      <dgm:prSet/>
      <dgm:spPr/>
      <dgm:t>
        <a:bodyPr/>
        <a:lstStyle/>
        <a:p>
          <a:endParaRPr lang="zh-TW" altLang="en-US"/>
        </a:p>
      </dgm:t>
    </dgm:pt>
    <dgm:pt modelId="{05C7FF91-25DD-4C02-9C47-5DAAA69E46D9}" type="sibTrans" cxnId="{C1DD5BC8-D29A-4071-808F-32F60ABBD46F}">
      <dgm:prSet/>
      <dgm:spPr/>
      <dgm:t>
        <a:bodyPr/>
        <a:lstStyle/>
        <a:p>
          <a:endParaRPr lang="zh-TW" altLang="en-US"/>
        </a:p>
      </dgm:t>
    </dgm:pt>
    <dgm:pt modelId="{D1D3B116-8DDF-4629-A2BF-BDC7DB3BD310}">
      <dgm:prSet phldrT="[文字]"/>
      <dgm:spPr>
        <a:solidFill>
          <a:srgbClr val="FF7C8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可衡量性 </a:t>
          </a:r>
          <a:endParaRPr lang="zh-TW" altLang="en-US" dirty="0">
            <a:latin typeface="微軟正黑體" pitchFamily="34" charset="-120"/>
            <a:ea typeface="微軟正黑體" pitchFamily="34" charset="-120"/>
          </a:endParaRPr>
        </a:p>
      </dgm:t>
    </dgm:pt>
    <dgm:pt modelId="{0F203E38-2177-4ACD-B119-A517D7A8FA2A}" type="parTrans" cxnId="{68A0C6CE-63CC-4B26-A08F-92F474D35C23}">
      <dgm:prSet/>
      <dgm:spPr/>
      <dgm:t>
        <a:bodyPr/>
        <a:lstStyle/>
        <a:p>
          <a:endParaRPr lang="zh-TW" altLang="en-US"/>
        </a:p>
      </dgm:t>
    </dgm:pt>
    <dgm:pt modelId="{2EE79BD0-0E83-43A7-B91B-BE5AE2F3FCE4}" type="sibTrans" cxnId="{68A0C6CE-63CC-4B26-A08F-92F474D35C23}">
      <dgm:prSet/>
      <dgm:spPr/>
      <dgm:t>
        <a:bodyPr/>
        <a:lstStyle/>
        <a:p>
          <a:endParaRPr lang="zh-TW" altLang="en-US"/>
        </a:p>
      </dgm:t>
    </dgm:pt>
    <dgm:pt modelId="{6E426E15-B735-43EF-A5E5-E8ADCD00623B}">
      <dgm:prSet phldrT="[文字]"/>
      <dgm:spPr>
        <a:solidFill>
          <a:srgbClr val="00B0F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一致性</a:t>
          </a:r>
          <a:endParaRPr lang="zh-TW" altLang="en-US" dirty="0">
            <a:latin typeface="微軟正黑體" pitchFamily="34" charset="-120"/>
            <a:ea typeface="微軟正黑體" pitchFamily="34" charset="-120"/>
          </a:endParaRPr>
        </a:p>
      </dgm:t>
    </dgm:pt>
    <dgm:pt modelId="{0E8D3829-926D-4BB5-9AF3-544C6136D330}" type="parTrans" cxnId="{9A350489-0F49-47DA-A7F0-057868D2A169}">
      <dgm:prSet/>
      <dgm:spPr/>
      <dgm:t>
        <a:bodyPr/>
        <a:lstStyle/>
        <a:p>
          <a:endParaRPr lang="zh-TW" altLang="en-US"/>
        </a:p>
      </dgm:t>
    </dgm:pt>
    <dgm:pt modelId="{44FB4F99-A9F2-45E2-A654-5DBA9F10A86A}" type="sibTrans" cxnId="{9A350489-0F49-47DA-A7F0-057868D2A169}">
      <dgm:prSet/>
      <dgm:spPr/>
      <dgm:t>
        <a:bodyPr/>
        <a:lstStyle/>
        <a:p>
          <a:endParaRPr lang="zh-TW" altLang="en-US"/>
        </a:p>
      </dgm:t>
    </dgm:pt>
    <dgm:pt modelId="{478576AE-BB23-4FA9-836D-802B95A9F6F0}">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目標不是僵固而一成不變的。</a:t>
          </a:r>
          <a:endParaRPr lang="zh-TW" altLang="en-US" b="1" dirty="0">
            <a:latin typeface="微軟正黑體" pitchFamily="34" charset="-120"/>
            <a:ea typeface="微軟正黑體" pitchFamily="34" charset="-120"/>
          </a:endParaRPr>
        </a:p>
      </dgm:t>
    </dgm:pt>
    <dgm:pt modelId="{60B90174-3E14-4628-B819-E47A19BF47CB}" type="parTrans" cxnId="{6E65D041-10D9-4DDC-9563-ADBDF3DBAAE8}">
      <dgm:prSet/>
      <dgm:spPr/>
      <dgm:t>
        <a:bodyPr/>
        <a:lstStyle/>
        <a:p>
          <a:endParaRPr lang="zh-TW" altLang="en-US"/>
        </a:p>
      </dgm:t>
    </dgm:pt>
    <dgm:pt modelId="{75BA4121-D95C-4B9F-A85C-0ED17C3B75D9}" type="sibTrans" cxnId="{6E65D041-10D9-4DDC-9563-ADBDF3DBAAE8}">
      <dgm:prSet/>
      <dgm:spPr/>
      <dgm:t>
        <a:bodyPr/>
        <a:lstStyle/>
        <a:p>
          <a:endParaRPr lang="zh-TW" altLang="en-US"/>
        </a:p>
      </dgm:t>
    </dgm:pt>
    <dgm:pt modelId="{05370094-F1AB-49A9-8897-1292B9F0BF4C}">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目標必須是可以衡量的，可衡量的目標才能計算目標達成的程度。</a:t>
          </a:r>
          <a:endParaRPr lang="zh-TW" altLang="en-US" b="1" dirty="0">
            <a:latin typeface="微軟正黑體" pitchFamily="34" charset="-120"/>
            <a:ea typeface="微軟正黑體" pitchFamily="34" charset="-120"/>
          </a:endParaRPr>
        </a:p>
      </dgm:t>
    </dgm:pt>
    <dgm:pt modelId="{07651A81-4D3B-4E92-A59F-2700C6AF3711}" type="parTrans" cxnId="{FA6D8400-8B9D-49A2-B217-A2781D22E54A}">
      <dgm:prSet/>
      <dgm:spPr/>
      <dgm:t>
        <a:bodyPr/>
        <a:lstStyle/>
        <a:p>
          <a:endParaRPr lang="zh-TW" altLang="en-US"/>
        </a:p>
      </dgm:t>
    </dgm:pt>
    <dgm:pt modelId="{F028C2CD-B6CE-4E04-8A75-5999B2C94E66}" type="sibTrans" cxnId="{FA6D8400-8B9D-49A2-B217-A2781D22E54A}">
      <dgm:prSet/>
      <dgm:spPr/>
      <dgm:t>
        <a:bodyPr/>
        <a:lstStyle/>
        <a:p>
          <a:endParaRPr lang="zh-TW" altLang="en-US"/>
        </a:p>
      </dgm:t>
    </dgm:pt>
    <dgm:pt modelId="{50F004A1-95FD-46DB-8D29-44BEFEB4D8A8}">
      <dgm:prSet phldrT="[文字]"/>
      <dgm:spPr>
        <a:scene3d>
          <a:camera prst="orthographicFront"/>
          <a:lightRig rig="threePt" dir="t"/>
        </a:scene3d>
        <a:sp3d>
          <a:bevelT/>
        </a:sp3d>
      </dgm:spPr>
      <dgm:t>
        <a:bodyPr/>
        <a:lstStyle/>
        <a:p>
          <a:pPr rtl="0"/>
          <a:r>
            <a:rPr lang="zh-TW" altLang="en-US" b="1" dirty="0" smtClean="0">
              <a:latin typeface="微軟正黑體" pitchFamily="34" charset="-120"/>
              <a:ea typeface="微軟正黑體" pitchFamily="34" charset="-120"/>
            </a:rPr>
            <a:t>各項目標之間應該力求一致性，彼此應該互相支持。</a:t>
          </a:r>
          <a:endParaRPr lang="zh-TW" altLang="en-US" b="1" dirty="0">
            <a:latin typeface="微軟正黑體" pitchFamily="34" charset="-120"/>
            <a:ea typeface="微軟正黑體" pitchFamily="34" charset="-120"/>
          </a:endParaRPr>
        </a:p>
      </dgm:t>
    </dgm:pt>
    <dgm:pt modelId="{3CDE75B2-53A9-45F3-B1CA-386300A1FE4B}" type="parTrans" cxnId="{3C68716C-96CD-4F73-8201-E051D2386606}">
      <dgm:prSet/>
      <dgm:spPr/>
      <dgm:t>
        <a:bodyPr/>
        <a:lstStyle/>
        <a:p>
          <a:endParaRPr lang="zh-TW" altLang="en-US"/>
        </a:p>
      </dgm:t>
    </dgm:pt>
    <dgm:pt modelId="{3CD256F9-CCFE-496D-BDF3-887C8BDCFFE1}" type="sibTrans" cxnId="{3C68716C-96CD-4F73-8201-E051D2386606}">
      <dgm:prSet/>
      <dgm:spPr/>
      <dgm:t>
        <a:bodyPr/>
        <a:lstStyle/>
        <a:p>
          <a:endParaRPr lang="zh-TW" altLang="en-US"/>
        </a:p>
      </dgm:t>
    </dgm:pt>
    <dgm:pt modelId="{BF40C911-9E8F-42C5-9056-0670F32486EB}" type="pres">
      <dgm:prSet presAssocID="{BC4F5AF8-8B5D-4305-8599-FF56663405E8}" presName="linear" presStyleCnt="0">
        <dgm:presLayoutVars>
          <dgm:animLvl val="lvl"/>
          <dgm:resizeHandles val="exact"/>
        </dgm:presLayoutVars>
      </dgm:prSet>
      <dgm:spPr/>
      <dgm:t>
        <a:bodyPr/>
        <a:lstStyle/>
        <a:p>
          <a:endParaRPr lang="zh-TW" altLang="en-US"/>
        </a:p>
      </dgm:t>
    </dgm:pt>
    <dgm:pt modelId="{5A08B1FD-65F8-42E0-A0F3-682275764597}" type="pres">
      <dgm:prSet presAssocID="{2992C6BC-F1CB-4AE4-9779-6173BA59DEF4}" presName="parentText" presStyleLbl="node1" presStyleIdx="0" presStyleCnt="3">
        <dgm:presLayoutVars>
          <dgm:chMax val="0"/>
          <dgm:bulletEnabled val="1"/>
        </dgm:presLayoutVars>
      </dgm:prSet>
      <dgm:spPr/>
      <dgm:t>
        <a:bodyPr/>
        <a:lstStyle/>
        <a:p>
          <a:endParaRPr lang="zh-TW" altLang="en-US"/>
        </a:p>
      </dgm:t>
    </dgm:pt>
    <dgm:pt modelId="{6E464389-2DC7-4D1A-AA6C-230B5F14BBF4}" type="pres">
      <dgm:prSet presAssocID="{2992C6BC-F1CB-4AE4-9779-6173BA59DEF4}" presName="childText" presStyleLbl="revTx" presStyleIdx="0" presStyleCnt="3">
        <dgm:presLayoutVars>
          <dgm:bulletEnabled val="1"/>
        </dgm:presLayoutVars>
      </dgm:prSet>
      <dgm:spPr/>
      <dgm:t>
        <a:bodyPr/>
        <a:lstStyle/>
        <a:p>
          <a:endParaRPr lang="zh-TW" altLang="en-US"/>
        </a:p>
      </dgm:t>
    </dgm:pt>
    <dgm:pt modelId="{0885D931-AF9A-451A-A71F-032F72937E69}" type="pres">
      <dgm:prSet presAssocID="{D1D3B116-8DDF-4629-A2BF-BDC7DB3BD310}" presName="parentText" presStyleLbl="node1" presStyleIdx="1" presStyleCnt="3">
        <dgm:presLayoutVars>
          <dgm:chMax val="0"/>
          <dgm:bulletEnabled val="1"/>
        </dgm:presLayoutVars>
      </dgm:prSet>
      <dgm:spPr/>
      <dgm:t>
        <a:bodyPr/>
        <a:lstStyle/>
        <a:p>
          <a:endParaRPr lang="zh-TW" altLang="en-US"/>
        </a:p>
      </dgm:t>
    </dgm:pt>
    <dgm:pt modelId="{FBA00EF9-A16E-4CE8-BFC8-6B181B5CA76D}" type="pres">
      <dgm:prSet presAssocID="{D1D3B116-8DDF-4629-A2BF-BDC7DB3BD310}" presName="childText" presStyleLbl="revTx" presStyleIdx="1" presStyleCnt="3">
        <dgm:presLayoutVars>
          <dgm:bulletEnabled val="1"/>
        </dgm:presLayoutVars>
      </dgm:prSet>
      <dgm:spPr/>
      <dgm:t>
        <a:bodyPr/>
        <a:lstStyle/>
        <a:p>
          <a:endParaRPr lang="zh-TW" altLang="en-US"/>
        </a:p>
      </dgm:t>
    </dgm:pt>
    <dgm:pt modelId="{6E1DCA9C-00EE-477D-A109-A23EB8B3E27F}" type="pres">
      <dgm:prSet presAssocID="{6E426E15-B735-43EF-A5E5-E8ADCD00623B}" presName="parentText" presStyleLbl="node1" presStyleIdx="2" presStyleCnt="3">
        <dgm:presLayoutVars>
          <dgm:chMax val="0"/>
          <dgm:bulletEnabled val="1"/>
        </dgm:presLayoutVars>
      </dgm:prSet>
      <dgm:spPr/>
      <dgm:t>
        <a:bodyPr/>
        <a:lstStyle/>
        <a:p>
          <a:endParaRPr lang="zh-TW" altLang="en-US"/>
        </a:p>
      </dgm:t>
    </dgm:pt>
    <dgm:pt modelId="{687316FA-7FC2-4A01-A405-8D15D2D0CC5E}" type="pres">
      <dgm:prSet presAssocID="{6E426E15-B735-43EF-A5E5-E8ADCD00623B}" presName="childText" presStyleLbl="revTx" presStyleIdx="2" presStyleCnt="3">
        <dgm:presLayoutVars>
          <dgm:bulletEnabled val="1"/>
        </dgm:presLayoutVars>
      </dgm:prSet>
      <dgm:spPr/>
      <dgm:t>
        <a:bodyPr/>
        <a:lstStyle/>
        <a:p>
          <a:endParaRPr lang="zh-TW" altLang="en-US"/>
        </a:p>
      </dgm:t>
    </dgm:pt>
  </dgm:ptLst>
  <dgm:cxnLst>
    <dgm:cxn modelId="{CA0DEE15-0498-422C-811E-E1B3FCE73715}" type="presOf" srcId="{478576AE-BB23-4FA9-836D-802B95A9F6F0}" destId="{6E464389-2DC7-4D1A-AA6C-230B5F14BBF4}" srcOrd="0" destOrd="0" presId="urn:microsoft.com/office/officeart/2005/8/layout/vList2"/>
    <dgm:cxn modelId="{C1DD5BC8-D29A-4071-808F-32F60ABBD46F}" srcId="{BC4F5AF8-8B5D-4305-8599-FF56663405E8}" destId="{2992C6BC-F1CB-4AE4-9779-6173BA59DEF4}" srcOrd="0" destOrd="0" parTransId="{5760D354-0DF8-425A-AA94-08E46BD8A465}" sibTransId="{05C7FF91-25DD-4C02-9C47-5DAAA69E46D9}"/>
    <dgm:cxn modelId="{68A0C6CE-63CC-4B26-A08F-92F474D35C23}" srcId="{BC4F5AF8-8B5D-4305-8599-FF56663405E8}" destId="{D1D3B116-8DDF-4629-A2BF-BDC7DB3BD310}" srcOrd="1" destOrd="0" parTransId="{0F203E38-2177-4ACD-B119-A517D7A8FA2A}" sibTransId="{2EE79BD0-0E83-43A7-B91B-BE5AE2F3FCE4}"/>
    <dgm:cxn modelId="{CC71DF2F-12E9-4746-A967-EA3FDCF3226D}" type="presOf" srcId="{50F004A1-95FD-46DB-8D29-44BEFEB4D8A8}" destId="{687316FA-7FC2-4A01-A405-8D15D2D0CC5E}" srcOrd="0" destOrd="0" presId="urn:microsoft.com/office/officeart/2005/8/layout/vList2"/>
    <dgm:cxn modelId="{9A350489-0F49-47DA-A7F0-057868D2A169}" srcId="{BC4F5AF8-8B5D-4305-8599-FF56663405E8}" destId="{6E426E15-B735-43EF-A5E5-E8ADCD00623B}" srcOrd="2" destOrd="0" parTransId="{0E8D3829-926D-4BB5-9AF3-544C6136D330}" sibTransId="{44FB4F99-A9F2-45E2-A654-5DBA9F10A86A}"/>
    <dgm:cxn modelId="{9BF36897-68DA-4101-8F76-F8619B1ADB1B}" type="presOf" srcId="{2992C6BC-F1CB-4AE4-9779-6173BA59DEF4}" destId="{5A08B1FD-65F8-42E0-A0F3-682275764597}" srcOrd="0" destOrd="0" presId="urn:microsoft.com/office/officeart/2005/8/layout/vList2"/>
    <dgm:cxn modelId="{FA6D8400-8B9D-49A2-B217-A2781D22E54A}" srcId="{D1D3B116-8DDF-4629-A2BF-BDC7DB3BD310}" destId="{05370094-F1AB-49A9-8897-1292B9F0BF4C}" srcOrd="0" destOrd="0" parTransId="{07651A81-4D3B-4E92-A59F-2700C6AF3711}" sibTransId="{F028C2CD-B6CE-4E04-8A75-5999B2C94E66}"/>
    <dgm:cxn modelId="{A5B2A8EB-F823-4B12-AA83-162D48A47306}" type="presOf" srcId="{D1D3B116-8DDF-4629-A2BF-BDC7DB3BD310}" destId="{0885D931-AF9A-451A-A71F-032F72937E69}" srcOrd="0" destOrd="0" presId="urn:microsoft.com/office/officeart/2005/8/layout/vList2"/>
    <dgm:cxn modelId="{23C597A2-2090-4D6A-A947-6662A1E17E3C}" type="presOf" srcId="{BC4F5AF8-8B5D-4305-8599-FF56663405E8}" destId="{BF40C911-9E8F-42C5-9056-0670F32486EB}" srcOrd="0" destOrd="0" presId="urn:microsoft.com/office/officeart/2005/8/layout/vList2"/>
    <dgm:cxn modelId="{60C1910B-958D-4B59-9A04-A9FA26B2AE89}" type="presOf" srcId="{6E426E15-B735-43EF-A5E5-E8ADCD00623B}" destId="{6E1DCA9C-00EE-477D-A109-A23EB8B3E27F}" srcOrd="0" destOrd="0" presId="urn:microsoft.com/office/officeart/2005/8/layout/vList2"/>
    <dgm:cxn modelId="{B0A56FB8-3618-434D-9F98-681F0B775403}" type="presOf" srcId="{05370094-F1AB-49A9-8897-1292B9F0BF4C}" destId="{FBA00EF9-A16E-4CE8-BFC8-6B181B5CA76D}" srcOrd="0" destOrd="0" presId="urn:microsoft.com/office/officeart/2005/8/layout/vList2"/>
    <dgm:cxn modelId="{3C68716C-96CD-4F73-8201-E051D2386606}" srcId="{6E426E15-B735-43EF-A5E5-E8ADCD00623B}" destId="{50F004A1-95FD-46DB-8D29-44BEFEB4D8A8}" srcOrd="0" destOrd="0" parTransId="{3CDE75B2-53A9-45F3-B1CA-386300A1FE4B}" sibTransId="{3CD256F9-CCFE-496D-BDF3-887C8BDCFFE1}"/>
    <dgm:cxn modelId="{6E65D041-10D9-4DDC-9563-ADBDF3DBAAE8}" srcId="{2992C6BC-F1CB-4AE4-9779-6173BA59DEF4}" destId="{478576AE-BB23-4FA9-836D-802B95A9F6F0}" srcOrd="0" destOrd="0" parTransId="{60B90174-3E14-4628-B819-E47A19BF47CB}" sibTransId="{75BA4121-D95C-4B9F-A85C-0ED17C3B75D9}"/>
    <dgm:cxn modelId="{8E2C84A2-5406-4BF8-96CE-03F53129C789}" type="presParOf" srcId="{BF40C911-9E8F-42C5-9056-0670F32486EB}" destId="{5A08B1FD-65F8-42E0-A0F3-682275764597}" srcOrd="0" destOrd="0" presId="urn:microsoft.com/office/officeart/2005/8/layout/vList2"/>
    <dgm:cxn modelId="{94E13980-1666-40B3-9E47-B345B1853103}" type="presParOf" srcId="{BF40C911-9E8F-42C5-9056-0670F32486EB}" destId="{6E464389-2DC7-4D1A-AA6C-230B5F14BBF4}" srcOrd="1" destOrd="0" presId="urn:microsoft.com/office/officeart/2005/8/layout/vList2"/>
    <dgm:cxn modelId="{EE0B57C3-5524-4084-8FA2-AAD82D6E4D52}" type="presParOf" srcId="{BF40C911-9E8F-42C5-9056-0670F32486EB}" destId="{0885D931-AF9A-451A-A71F-032F72937E69}" srcOrd="2" destOrd="0" presId="urn:microsoft.com/office/officeart/2005/8/layout/vList2"/>
    <dgm:cxn modelId="{67F8FBDB-1FE0-4448-87E9-EFA180431649}" type="presParOf" srcId="{BF40C911-9E8F-42C5-9056-0670F32486EB}" destId="{FBA00EF9-A16E-4CE8-BFC8-6B181B5CA76D}" srcOrd="3" destOrd="0" presId="urn:microsoft.com/office/officeart/2005/8/layout/vList2"/>
    <dgm:cxn modelId="{DBC50C09-3A73-4D16-8F30-6D6D5C43F2F3}" type="presParOf" srcId="{BF40C911-9E8F-42C5-9056-0670F32486EB}" destId="{6E1DCA9C-00EE-477D-A109-A23EB8B3E27F}" srcOrd="4" destOrd="0" presId="urn:microsoft.com/office/officeart/2005/8/layout/vList2"/>
    <dgm:cxn modelId="{D4F61B3D-A659-4118-98A7-7FEAE41F6E87}" type="presParOf" srcId="{BF40C911-9E8F-42C5-9056-0670F32486EB}" destId="{687316FA-7FC2-4A01-A405-8D15D2D0CC5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22398"/>
          <a:ext cx="7182678" cy="109797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§3.1</a:t>
          </a:r>
          <a:r>
            <a:rPr lang="zh-TW" altLang="en-US" sz="3500" b="1" kern="1200" dirty="0" smtClean="0">
              <a:solidFill>
                <a:schemeClr val="bg1"/>
              </a:solidFill>
              <a:latin typeface="微軟正黑體" pitchFamily="34" charset="-120"/>
              <a:ea typeface="微軟正黑體" pitchFamily="34" charset="-120"/>
            </a:rPr>
            <a:t> 使命與願景</a:t>
          </a:r>
          <a:endParaRPr lang="zh-TW" altLang="en-US" sz="3500" b="1" kern="1200" dirty="0">
            <a:solidFill>
              <a:schemeClr val="bg1"/>
            </a:solidFill>
            <a:latin typeface="微軟正黑體" pitchFamily="34" charset="-120"/>
            <a:ea typeface="微軟正黑體" pitchFamily="34" charset="-120"/>
          </a:endParaRPr>
        </a:p>
      </dsp:txBody>
      <dsp:txXfrm>
        <a:off x="53599" y="275997"/>
        <a:ext cx="7075480" cy="990773"/>
      </dsp:txXfrm>
    </dsp:sp>
    <dsp:sp modelId="{8ECE8589-8516-4D5C-8698-B69BE5F46FB4}">
      <dsp:nvSpPr>
        <dsp:cNvPr id="0" name=""/>
        <dsp:cNvSpPr/>
      </dsp:nvSpPr>
      <dsp:spPr>
        <a:xfrm>
          <a:off x="0" y="1483014"/>
          <a:ext cx="7182678" cy="109797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§3.2</a:t>
          </a:r>
          <a:r>
            <a:rPr lang="zh-TW" altLang="en-US" sz="3500" b="1" kern="1200" dirty="0" smtClean="0">
              <a:solidFill>
                <a:schemeClr val="bg1"/>
              </a:solidFill>
              <a:latin typeface="微軟正黑體" pitchFamily="34" charset="-120"/>
              <a:ea typeface="微軟正黑體" pitchFamily="34" charset="-120"/>
            </a:rPr>
            <a:t> 企業的目標</a:t>
          </a:r>
          <a:endParaRPr lang="zh-TW" altLang="en-US" sz="3500" b="1" kern="1200" dirty="0">
            <a:solidFill>
              <a:schemeClr val="bg1"/>
            </a:solidFill>
            <a:latin typeface="微軟正黑體" pitchFamily="34" charset="-120"/>
            <a:ea typeface="微軟正黑體" pitchFamily="34" charset="-120"/>
          </a:endParaRPr>
        </a:p>
      </dsp:txBody>
      <dsp:txXfrm>
        <a:off x="53599" y="1536613"/>
        <a:ext cx="7075480" cy="990773"/>
      </dsp:txXfrm>
    </dsp:sp>
    <dsp:sp modelId="{AE0AAF5F-BFF0-4A8C-9D32-008D956B3228}">
      <dsp:nvSpPr>
        <dsp:cNvPr id="0" name=""/>
        <dsp:cNvSpPr/>
      </dsp:nvSpPr>
      <dsp:spPr>
        <a:xfrm>
          <a:off x="0" y="2681785"/>
          <a:ext cx="7182678" cy="109797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§3.3</a:t>
          </a:r>
          <a:r>
            <a:rPr lang="zh-TW" altLang="en-US" sz="3500" b="1" kern="1200" dirty="0" smtClean="0">
              <a:solidFill>
                <a:schemeClr val="bg1"/>
              </a:solidFill>
              <a:latin typeface="微軟正黑體" pitchFamily="34" charset="-120"/>
              <a:ea typeface="微軟正黑體" pitchFamily="34" charset="-120"/>
            </a:rPr>
            <a:t> 企業的道德與社會責任的考量</a:t>
          </a:r>
          <a:endParaRPr lang="zh-TW" altLang="en-US" sz="3500" b="1" kern="1200" dirty="0">
            <a:solidFill>
              <a:schemeClr val="bg1"/>
            </a:solidFill>
            <a:latin typeface="微軟正黑體" pitchFamily="34" charset="-120"/>
            <a:ea typeface="微軟正黑體" pitchFamily="34" charset="-120"/>
          </a:endParaRPr>
        </a:p>
      </dsp:txBody>
      <dsp:txXfrm>
        <a:off x="53599" y="2735384"/>
        <a:ext cx="7075480" cy="990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22398"/>
          <a:ext cx="7182678" cy="109797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§3.1</a:t>
          </a:r>
          <a:r>
            <a:rPr lang="zh-TW" altLang="en-US" sz="3500" b="1" kern="1200" dirty="0" smtClean="0">
              <a:solidFill>
                <a:schemeClr val="bg1"/>
              </a:solidFill>
              <a:latin typeface="微軟正黑體" pitchFamily="34" charset="-120"/>
              <a:ea typeface="微軟正黑體" pitchFamily="34" charset="-120"/>
            </a:rPr>
            <a:t> 使命與願景</a:t>
          </a:r>
          <a:endParaRPr lang="zh-TW" altLang="en-US" sz="3500" b="1" kern="1200" dirty="0">
            <a:solidFill>
              <a:schemeClr val="bg1"/>
            </a:solidFill>
            <a:latin typeface="微軟正黑體" pitchFamily="34" charset="-120"/>
            <a:ea typeface="微軟正黑體" pitchFamily="34" charset="-120"/>
          </a:endParaRPr>
        </a:p>
      </dsp:txBody>
      <dsp:txXfrm>
        <a:off x="53599" y="275997"/>
        <a:ext cx="7075480" cy="990773"/>
      </dsp:txXfrm>
    </dsp:sp>
    <dsp:sp modelId="{8ECE8589-8516-4D5C-8698-B69BE5F46FB4}">
      <dsp:nvSpPr>
        <dsp:cNvPr id="0" name=""/>
        <dsp:cNvSpPr/>
      </dsp:nvSpPr>
      <dsp:spPr>
        <a:xfrm>
          <a:off x="0" y="1483014"/>
          <a:ext cx="7182678" cy="109797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§3.2</a:t>
          </a:r>
          <a:r>
            <a:rPr lang="zh-TW" altLang="en-US" sz="3500" b="1" kern="1200" dirty="0" smtClean="0">
              <a:solidFill>
                <a:schemeClr val="bg1"/>
              </a:solidFill>
              <a:latin typeface="微軟正黑體" pitchFamily="34" charset="-120"/>
              <a:ea typeface="微軟正黑體" pitchFamily="34" charset="-120"/>
            </a:rPr>
            <a:t> 企業的目標</a:t>
          </a:r>
          <a:endParaRPr lang="zh-TW" altLang="en-US" sz="3500" b="1" kern="1200" dirty="0">
            <a:solidFill>
              <a:schemeClr val="bg1"/>
            </a:solidFill>
            <a:latin typeface="微軟正黑體" pitchFamily="34" charset="-120"/>
            <a:ea typeface="微軟正黑體" pitchFamily="34" charset="-120"/>
          </a:endParaRPr>
        </a:p>
      </dsp:txBody>
      <dsp:txXfrm>
        <a:off x="53599" y="1536613"/>
        <a:ext cx="7075480" cy="990773"/>
      </dsp:txXfrm>
    </dsp:sp>
    <dsp:sp modelId="{AE0AAF5F-BFF0-4A8C-9D32-008D956B3228}">
      <dsp:nvSpPr>
        <dsp:cNvPr id="0" name=""/>
        <dsp:cNvSpPr/>
      </dsp:nvSpPr>
      <dsp:spPr>
        <a:xfrm>
          <a:off x="0" y="2681785"/>
          <a:ext cx="7182678" cy="109797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§3.3</a:t>
          </a:r>
          <a:r>
            <a:rPr lang="zh-TW" altLang="en-US" sz="3500" b="1" kern="1200" dirty="0" smtClean="0">
              <a:solidFill>
                <a:schemeClr val="bg1"/>
              </a:solidFill>
              <a:latin typeface="微軟正黑體" pitchFamily="34" charset="-120"/>
              <a:ea typeface="微軟正黑體" pitchFamily="34" charset="-120"/>
            </a:rPr>
            <a:t> 企業的道德與社會責任的考量</a:t>
          </a:r>
          <a:endParaRPr lang="zh-TW" altLang="en-US" sz="3500" b="1" kern="1200" dirty="0">
            <a:solidFill>
              <a:schemeClr val="bg1"/>
            </a:solidFill>
            <a:latin typeface="微軟正黑體" pitchFamily="34" charset="-120"/>
            <a:ea typeface="微軟正黑體" pitchFamily="34" charset="-120"/>
          </a:endParaRPr>
        </a:p>
      </dsp:txBody>
      <dsp:txXfrm>
        <a:off x="53599" y="2735384"/>
        <a:ext cx="7075480" cy="990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133A3-5FA8-4D12-AE5B-8EFA577D5AB8}">
      <dsp:nvSpPr>
        <dsp:cNvPr id="0" name=""/>
        <dsp:cNvSpPr/>
      </dsp:nvSpPr>
      <dsp:spPr>
        <a:xfrm>
          <a:off x="0" y="11522"/>
          <a:ext cx="5122064" cy="752895"/>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顧客</a:t>
          </a:r>
          <a:endParaRPr lang="zh-TW" altLang="en-US" sz="2400" b="1" kern="1200" dirty="0">
            <a:latin typeface="微軟正黑體" pitchFamily="34" charset="-120"/>
            <a:ea typeface="微軟正黑體" pitchFamily="34" charset="-120"/>
          </a:endParaRPr>
        </a:p>
      </dsp:txBody>
      <dsp:txXfrm>
        <a:off x="36753" y="48275"/>
        <a:ext cx="5048558" cy="679389"/>
      </dsp:txXfrm>
    </dsp:sp>
    <dsp:sp modelId="{7E200172-0291-47C1-9D18-F04C6E5BBAB6}">
      <dsp:nvSpPr>
        <dsp:cNvPr id="0" name=""/>
        <dsp:cNvSpPr/>
      </dsp:nvSpPr>
      <dsp:spPr>
        <a:xfrm>
          <a:off x="0" y="833537"/>
          <a:ext cx="5122064" cy="75289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產品或服務  </a:t>
          </a:r>
          <a:endParaRPr lang="zh-TW" altLang="en-US" sz="2400" b="1" kern="1200" dirty="0">
            <a:latin typeface="微軟正黑體" pitchFamily="34" charset="-120"/>
            <a:ea typeface="微軟正黑體" pitchFamily="34" charset="-120"/>
          </a:endParaRPr>
        </a:p>
      </dsp:txBody>
      <dsp:txXfrm>
        <a:off x="36753" y="870290"/>
        <a:ext cx="5048558" cy="679389"/>
      </dsp:txXfrm>
    </dsp:sp>
    <dsp:sp modelId="{D85A5D41-83A0-4D79-9F16-E0A4E7914422}">
      <dsp:nvSpPr>
        <dsp:cNvPr id="0" name=""/>
        <dsp:cNvSpPr/>
      </dsp:nvSpPr>
      <dsp:spPr>
        <a:xfrm>
          <a:off x="0" y="1655552"/>
          <a:ext cx="5122064" cy="752895"/>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地理涵蓋範圍 </a:t>
          </a:r>
        </a:p>
      </dsp:txBody>
      <dsp:txXfrm>
        <a:off x="36753" y="1692305"/>
        <a:ext cx="5048558" cy="679389"/>
      </dsp:txXfrm>
    </dsp:sp>
    <dsp:sp modelId="{80971AB8-C0F3-401E-BC14-89574C192331}">
      <dsp:nvSpPr>
        <dsp:cNvPr id="0" name=""/>
        <dsp:cNvSpPr/>
      </dsp:nvSpPr>
      <dsp:spPr>
        <a:xfrm>
          <a:off x="0" y="2477567"/>
          <a:ext cx="5122064" cy="75289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核心技術 </a:t>
          </a:r>
          <a:endParaRPr lang="zh-TW" altLang="en-US" sz="2400" b="1" kern="1200" dirty="0">
            <a:latin typeface="微軟正黑體" pitchFamily="34" charset="-120"/>
            <a:ea typeface="微軟正黑體" pitchFamily="34" charset="-120"/>
          </a:endParaRPr>
        </a:p>
      </dsp:txBody>
      <dsp:txXfrm>
        <a:off x="36753" y="2514320"/>
        <a:ext cx="5048558" cy="679389"/>
      </dsp:txXfrm>
    </dsp:sp>
    <dsp:sp modelId="{05C071EC-81D8-4A7C-8B65-B95413FE6D95}">
      <dsp:nvSpPr>
        <dsp:cNvPr id="0" name=""/>
        <dsp:cNvSpPr/>
      </dsp:nvSpPr>
      <dsp:spPr>
        <a:xfrm>
          <a:off x="0" y="3299582"/>
          <a:ext cx="5122064" cy="75289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企業目標 </a:t>
          </a:r>
          <a:endParaRPr lang="zh-TW" altLang="en-US" sz="2400" b="1" kern="1200" dirty="0">
            <a:latin typeface="微軟正黑體" pitchFamily="34" charset="-120"/>
            <a:ea typeface="微軟正黑體" pitchFamily="34" charset="-120"/>
          </a:endParaRPr>
        </a:p>
      </dsp:txBody>
      <dsp:txXfrm>
        <a:off x="36753" y="3336335"/>
        <a:ext cx="5048558" cy="679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133A3-5FA8-4D12-AE5B-8EFA577D5AB8}">
      <dsp:nvSpPr>
        <dsp:cNvPr id="0" name=""/>
        <dsp:cNvSpPr/>
      </dsp:nvSpPr>
      <dsp:spPr>
        <a:xfrm>
          <a:off x="0" y="11522"/>
          <a:ext cx="6096000" cy="75289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經營哲學 </a:t>
          </a:r>
          <a:endParaRPr lang="zh-TW" altLang="en-US" sz="2400" kern="1200" dirty="0">
            <a:latin typeface="微軟正黑體" pitchFamily="34" charset="-120"/>
            <a:ea typeface="微軟正黑體" pitchFamily="34" charset="-120"/>
          </a:endParaRPr>
        </a:p>
      </dsp:txBody>
      <dsp:txXfrm>
        <a:off x="36753" y="48275"/>
        <a:ext cx="6022494" cy="679389"/>
      </dsp:txXfrm>
    </dsp:sp>
    <dsp:sp modelId="{7E200172-0291-47C1-9D18-F04C6E5BBAB6}">
      <dsp:nvSpPr>
        <dsp:cNvPr id="0" name=""/>
        <dsp:cNvSpPr/>
      </dsp:nvSpPr>
      <dsp:spPr>
        <a:xfrm>
          <a:off x="0" y="833537"/>
          <a:ext cx="6096000" cy="75289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自我概念 </a:t>
          </a:r>
          <a:endParaRPr lang="zh-TW" altLang="en-US" sz="2400" kern="1200" dirty="0">
            <a:latin typeface="微軟正黑體" pitchFamily="34" charset="-120"/>
            <a:ea typeface="微軟正黑體" pitchFamily="34" charset="-120"/>
          </a:endParaRPr>
        </a:p>
      </dsp:txBody>
      <dsp:txXfrm>
        <a:off x="36753" y="870290"/>
        <a:ext cx="6022494" cy="679389"/>
      </dsp:txXfrm>
    </dsp:sp>
    <dsp:sp modelId="{D85A5D41-83A0-4D79-9F16-E0A4E7914422}">
      <dsp:nvSpPr>
        <dsp:cNvPr id="0" name=""/>
        <dsp:cNvSpPr/>
      </dsp:nvSpPr>
      <dsp:spPr>
        <a:xfrm>
          <a:off x="0" y="1655552"/>
          <a:ext cx="6096000" cy="752895"/>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公共形象</a:t>
          </a:r>
        </a:p>
      </dsp:txBody>
      <dsp:txXfrm>
        <a:off x="36753" y="1692305"/>
        <a:ext cx="6022494" cy="679389"/>
      </dsp:txXfrm>
    </dsp:sp>
    <dsp:sp modelId="{80971AB8-C0F3-401E-BC14-89574C192331}">
      <dsp:nvSpPr>
        <dsp:cNvPr id="0" name=""/>
        <dsp:cNvSpPr/>
      </dsp:nvSpPr>
      <dsp:spPr>
        <a:xfrm>
          <a:off x="0" y="2477567"/>
          <a:ext cx="6096000" cy="752895"/>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激勵的魅力 </a:t>
          </a:r>
          <a:endParaRPr lang="zh-TW" altLang="en-US" sz="2400" kern="1200" dirty="0">
            <a:latin typeface="微軟正黑體" pitchFamily="34" charset="-120"/>
            <a:ea typeface="微軟正黑體" pitchFamily="34" charset="-120"/>
          </a:endParaRPr>
        </a:p>
      </dsp:txBody>
      <dsp:txXfrm>
        <a:off x="36753" y="2514320"/>
        <a:ext cx="6022494" cy="679389"/>
      </dsp:txXfrm>
    </dsp:sp>
    <dsp:sp modelId="{05C071EC-81D8-4A7C-8B65-B95413FE6D95}">
      <dsp:nvSpPr>
        <dsp:cNvPr id="0" name=""/>
        <dsp:cNvSpPr/>
      </dsp:nvSpPr>
      <dsp:spPr>
        <a:xfrm>
          <a:off x="0" y="3299582"/>
          <a:ext cx="6096000"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對於員工的關切</a:t>
          </a:r>
          <a:endParaRPr lang="zh-TW" altLang="en-US" sz="2400" kern="1200" dirty="0">
            <a:latin typeface="微軟正黑體" pitchFamily="34" charset="-120"/>
            <a:ea typeface="微軟正黑體" pitchFamily="34" charset="-120"/>
          </a:endParaRPr>
        </a:p>
      </dsp:txBody>
      <dsp:txXfrm>
        <a:off x="36753" y="3336335"/>
        <a:ext cx="6022494" cy="679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222398"/>
          <a:ext cx="7182678" cy="109797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§3.1</a:t>
          </a:r>
          <a:r>
            <a:rPr lang="zh-TW" altLang="en-US" sz="3500" b="1" kern="1200" dirty="0" smtClean="0">
              <a:solidFill>
                <a:schemeClr val="bg1"/>
              </a:solidFill>
              <a:latin typeface="微軟正黑體" pitchFamily="34" charset="-120"/>
              <a:ea typeface="微軟正黑體" pitchFamily="34" charset="-120"/>
            </a:rPr>
            <a:t> 使命與願景</a:t>
          </a:r>
          <a:endParaRPr lang="zh-TW" altLang="en-US" sz="3500" b="1" kern="1200" dirty="0">
            <a:solidFill>
              <a:schemeClr val="bg1"/>
            </a:solidFill>
            <a:latin typeface="微軟正黑體" pitchFamily="34" charset="-120"/>
            <a:ea typeface="微軟正黑體" pitchFamily="34" charset="-120"/>
          </a:endParaRPr>
        </a:p>
      </dsp:txBody>
      <dsp:txXfrm>
        <a:off x="53599" y="275997"/>
        <a:ext cx="7075480" cy="990773"/>
      </dsp:txXfrm>
    </dsp:sp>
    <dsp:sp modelId="{8ECE8589-8516-4D5C-8698-B69BE5F46FB4}">
      <dsp:nvSpPr>
        <dsp:cNvPr id="0" name=""/>
        <dsp:cNvSpPr/>
      </dsp:nvSpPr>
      <dsp:spPr>
        <a:xfrm>
          <a:off x="0" y="1483014"/>
          <a:ext cx="7182678" cy="109797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§3.2</a:t>
          </a:r>
          <a:r>
            <a:rPr lang="zh-TW" altLang="en-US" sz="3500" b="1" kern="1200" dirty="0" smtClean="0">
              <a:solidFill>
                <a:schemeClr val="bg1"/>
              </a:solidFill>
              <a:latin typeface="微軟正黑體" pitchFamily="34" charset="-120"/>
              <a:ea typeface="微軟正黑體" pitchFamily="34" charset="-120"/>
            </a:rPr>
            <a:t> 企業的目標</a:t>
          </a:r>
          <a:endParaRPr lang="zh-TW" altLang="en-US" sz="3500" b="1" kern="1200" dirty="0">
            <a:solidFill>
              <a:schemeClr val="bg1"/>
            </a:solidFill>
            <a:latin typeface="微軟正黑體" pitchFamily="34" charset="-120"/>
            <a:ea typeface="微軟正黑體" pitchFamily="34" charset="-120"/>
          </a:endParaRPr>
        </a:p>
      </dsp:txBody>
      <dsp:txXfrm>
        <a:off x="53599" y="1536613"/>
        <a:ext cx="7075480" cy="990773"/>
      </dsp:txXfrm>
    </dsp:sp>
    <dsp:sp modelId="{AE0AAF5F-BFF0-4A8C-9D32-008D956B3228}">
      <dsp:nvSpPr>
        <dsp:cNvPr id="0" name=""/>
        <dsp:cNvSpPr/>
      </dsp:nvSpPr>
      <dsp:spPr>
        <a:xfrm>
          <a:off x="0" y="2681785"/>
          <a:ext cx="7182678" cy="109797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TW" sz="3500" b="1" kern="1200" dirty="0" smtClean="0">
              <a:solidFill>
                <a:schemeClr val="bg1"/>
              </a:solidFill>
              <a:latin typeface="微軟正黑體" pitchFamily="34" charset="-120"/>
              <a:ea typeface="微軟正黑體" pitchFamily="34" charset="-120"/>
            </a:rPr>
            <a:t>§3.3</a:t>
          </a:r>
          <a:r>
            <a:rPr lang="zh-TW" altLang="en-US" sz="3500" b="1" kern="1200" dirty="0" smtClean="0">
              <a:solidFill>
                <a:schemeClr val="bg1"/>
              </a:solidFill>
              <a:latin typeface="微軟正黑體" pitchFamily="34" charset="-120"/>
              <a:ea typeface="微軟正黑體" pitchFamily="34" charset="-120"/>
            </a:rPr>
            <a:t> 企業的道德與社會責任的考量</a:t>
          </a:r>
          <a:endParaRPr lang="zh-TW" altLang="en-US" sz="3500" b="1" kern="1200" dirty="0">
            <a:solidFill>
              <a:schemeClr val="bg1"/>
            </a:solidFill>
            <a:latin typeface="微軟正黑體" pitchFamily="34" charset="-120"/>
            <a:ea typeface="微軟正黑體" pitchFamily="34" charset="-120"/>
          </a:endParaRPr>
        </a:p>
      </dsp:txBody>
      <dsp:txXfrm>
        <a:off x="53599" y="2735384"/>
        <a:ext cx="7075480" cy="9907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14C3D-6A6C-4A76-AC06-9EEC86A0DC30}">
      <dsp:nvSpPr>
        <dsp:cNvPr id="0" name=""/>
        <dsp:cNvSpPr/>
      </dsp:nvSpPr>
      <dsp:spPr>
        <a:xfrm>
          <a:off x="0" y="220754"/>
          <a:ext cx="6096000" cy="81563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目標有助於界定企業在環境中之地位</a:t>
          </a:r>
          <a:endParaRPr lang="zh-TW" altLang="en-US" sz="2600" b="1" kern="1200" dirty="0">
            <a:latin typeface="微軟正黑體" pitchFamily="34" charset="-120"/>
            <a:ea typeface="微軟正黑體" pitchFamily="34" charset="-120"/>
          </a:endParaRPr>
        </a:p>
      </dsp:txBody>
      <dsp:txXfrm>
        <a:off x="39816" y="260570"/>
        <a:ext cx="6016368" cy="736004"/>
      </dsp:txXfrm>
    </dsp:sp>
    <dsp:sp modelId="{97C41FFF-CB9F-4EE8-A8FF-B34BB5F58C79}">
      <dsp:nvSpPr>
        <dsp:cNvPr id="0" name=""/>
        <dsp:cNvSpPr/>
      </dsp:nvSpPr>
      <dsp:spPr>
        <a:xfrm>
          <a:off x="0" y="1111270"/>
          <a:ext cx="6096000" cy="815636"/>
        </a:xfrm>
        <a:prstGeom prst="roundRect">
          <a:avLst/>
        </a:prstGeom>
        <a:solidFill>
          <a:srgbClr val="0066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目標有助於協調決策以及人員間的衝突</a:t>
          </a:r>
          <a:endParaRPr lang="zh-TW" altLang="en-US" sz="2600" b="1" kern="1200" dirty="0">
            <a:latin typeface="微軟正黑體" pitchFamily="34" charset="-120"/>
            <a:ea typeface="微軟正黑體" pitchFamily="34" charset="-120"/>
          </a:endParaRPr>
        </a:p>
      </dsp:txBody>
      <dsp:txXfrm>
        <a:off x="39816" y="1151086"/>
        <a:ext cx="6016368" cy="736004"/>
      </dsp:txXfrm>
    </dsp:sp>
    <dsp:sp modelId="{CC61E6AD-90C5-4D45-94D1-393327D62DCC}">
      <dsp:nvSpPr>
        <dsp:cNvPr id="0" name=""/>
        <dsp:cNvSpPr/>
      </dsp:nvSpPr>
      <dsp:spPr>
        <a:xfrm>
          <a:off x="0" y="2001786"/>
          <a:ext cx="6096000" cy="81563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目標作為評估企業績效的準繩</a:t>
          </a:r>
          <a:endParaRPr lang="zh-TW" altLang="en-US" sz="2600" b="1" kern="1200" dirty="0">
            <a:latin typeface="微軟正黑體" pitchFamily="34" charset="-120"/>
            <a:ea typeface="微軟正黑體" pitchFamily="34" charset="-120"/>
          </a:endParaRPr>
        </a:p>
      </dsp:txBody>
      <dsp:txXfrm>
        <a:off x="39816" y="2041602"/>
        <a:ext cx="6016368" cy="736004"/>
      </dsp:txXfrm>
    </dsp:sp>
    <dsp:sp modelId="{165A3A01-5B7F-428A-8D3D-C717A53AEF42}">
      <dsp:nvSpPr>
        <dsp:cNvPr id="0" name=""/>
        <dsp:cNvSpPr/>
      </dsp:nvSpPr>
      <dsp:spPr>
        <a:xfrm>
          <a:off x="0" y="2892302"/>
          <a:ext cx="6096000" cy="815636"/>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目標具有激勵的功能</a:t>
          </a:r>
          <a:endParaRPr lang="zh-TW" altLang="en-US" sz="2600" b="1" kern="1200" dirty="0">
            <a:latin typeface="微軟正黑體" pitchFamily="34" charset="-120"/>
            <a:ea typeface="微軟正黑體" pitchFamily="34" charset="-120"/>
          </a:endParaRPr>
        </a:p>
      </dsp:txBody>
      <dsp:txXfrm>
        <a:off x="39816" y="2932118"/>
        <a:ext cx="6016368" cy="736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CD525-FFAF-4100-82DA-7E24409D9AE7}">
      <dsp:nvSpPr>
        <dsp:cNvPr id="0" name=""/>
        <dsp:cNvSpPr/>
      </dsp:nvSpPr>
      <dsp:spPr>
        <a:xfrm>
          <a:off x="0" y="75739"/>
          <a:ext cx="6374297" cy="658783"/>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市場地位 </a:t>
          </a:r>
          <a:endParaRPr lang="zh-TW" altLang="en-US" sz="2100" kern="1200" dirty="0">
            <a:latin typeface="微軟正黑體" pitchFamily="34" charset="-120"/>
            <a:ea typeface="微軟正黑體" pitchFamily="34" charset="-120"/>
          </a:endParaRPr>
        </a:p>
      </dsp:txBody>
      <dsp:txXfrm>
        <a:off x="32159" y="107898"/>
        <a:ext cx="6309979" cy="594465"/>
      </dsp:txXfrm>
    </dsp:sp>
    <dsp:sp modelId="{48C632ED-433A-4333-A24E-C050186C4D39}">
      <dsp:nvSpPr>
        <dsp:cNvPr id="0" name=""/>
        <dsp:cNvSpPr/>
      </dsp:nvSpPr>
      <dsp:spPr>
        <a:xfrm>
          <a:off x="0" y="734522"/>
          <a:ext cx="6374297"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0238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係指企業相對於其競爭者的地位。</a:t>
          </a:r>
          <a:endParaRPr lang="zh-TW" altLang="en-US" sz="1600" b="1" kern="1200" dirty="0">
            <a:latin typeface="微軟正黑體" pitchFamily="34" charset="-120"/>
            <a:ea typeface="微軟正黑體" pitchFamily="34" charset="-120"/>
          </a:endParaRPr>
        </a:p>
      </dsp:txBody>
      <dsp:txXfrm>
        <a:off x="0" y="734522"/>
        <a:ext cx="6374297" cy="380362"/>
      </dsp:txXfrm>
    </dsp:sp>
    <dsp:sp modelId="{F9D6B8F7-A585-4A00-B4AF-0640F8661824}">
      <dsp:nvSpPr>
        <dsp:cNvPr id="0" name=""/>
        <dsp:cNvSpPr/>
      </dsp:nvSpPr>
      <dsp:spPr>
        <a:xfrm>
          <a:off x="0" y="1114884"/>
          <a:ext cx="6374297" cy="658783"/>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創新 </a:t>
          </a:r>
          <a:endParaRPr lang="zh-TW" altLang="en-US" sz="2100" kern="1200" dirty="0">
            <a:latin typeface="微軟正黑體" pitchFamily="34" charset="-120"/>
            <a:ea typeface="微軟正黑體" pitchFamily="34" charset="-120"/>
          </a:endParaRPr>
        </a:p>
      </dsp:txBody>
      <dsp:txXfrm>
        <a:off x="32159" y="1147043"/>
        <a:ext cx="6309979" cy="594465"/>
      </dsp:txXfrm>
    </dsp:sp>
    <dsp:sp modelId="{36626A0A-C82B-4457-B35B-318CB70BFEBB}">
      <dsp:nvSpPr>
        <dsp:cNvPr id="0" name=""/>
        <dsp:cNvSpPr/>
      </dsp:nvSpPr>
      <dsp:spPr>
        <a:xfrm>
          <a:off x="0" y="1773668"/>
          <a:ext cx="6374297"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0238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係指任何足以改善企業營運方法的變革。</a:t>
          </a:r>
          <a:endParaRPr lang="zh-TW" altLang="en-US" sz="1600" b="1" kern="1200" dirty="0">
            <a:latin typeface="微軟正黑體" pitchFamily="34" charset="-120"/>
            <a:ea typeface="微軟正黑體" pitchFamily="34" charset="-120"/>
          </a:endParaRPr>
        </a:p>
      </dsp:txBody>
      <dsp:txXfrm>
        <a:off x="0" y="1773668"/>
        <a:ext cx="6374297" cy="380362"/>
      </dsp:txXfrm>
    </dsp:sp>
    <dsp:sp modelId="{4891AF53-405A-403F-98F3-435B59D82FCF}">
      <dsp:nvSpPr>
        <dsp:cNvPr id="0" name=""/>
        <dsp:cNvSpPr/>
      </dsp:nvSpPr>
      <dsp:spPr>
        <a:xfrm>
          <a:off x="0" y="2154030"/>
          <a:ext cx="6374297" cy="65878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生產力 </a:t>
          </a:r>
          <a:endParaRPr lang="zh-TW" altLang="en-US" sz="2100" kern="1200" dirty="0">
            <a:latin typeface="微軟正黑體" pitchFamily="34" charset="-120"/>
            <a:ea typeface="微軟正黑體" pitchFamily="34" charset="-120"/>
          </a:endParaRPr>
        </a:p>
      </dsp:txBody>
      <dsp:txXfrm>
        <a:off x="32159" y="2186189"/>
        <a:ext cx="6309979" cy="594465"/>
      </dsp:txXfrm>
    </dsp:sp>
    <dsp:sp modelId="{EB02D950-FE1B-4934-89E9-8BC53F49451B}">
      <dsp:nvSpPr>
        <dsp:cNvPr id="0" name=""/>
        <dsp:cNvSpPr/>
      </dsp:nvSpPr>
      <dsp:spPr>
        <a:xfrm>
          <a:off x="0" y="2812813"/>
          <a:ext cx="6374297"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0238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係指企業的「投入」與其所達成的「產出」之比。</a:t>
          </a:r>
          <a:endParaRPr lang="zh-TW" altLang="en-US" sz="1600" b="1" kern="1200" dirty="0">
            <a:latin typeface="微軟正黑體" pitchFamily="34" charset="-120"/>
            <a:ea typeface="微軟正黑體" pitchFamily="34" charset="-120"/>
          </a:endParaRPr>
        </a:p>
      </dsp:txBody>
      <dsp:txXfrm>
        <a:off x="0" y="2812813"/>
        <a:ext cx="6374297" cy="380362"/>
      </dsp:txXfrm>
    </dsp:sp>
    <dsp:sp modelId="{19734BDF-53F8-42A7-818C-9E4FDFC3D09C}">
      <dsp:nvSpPr>
        <dsp:cNvPr id="0" name=""/>
        <dsp:cNvSpPr/>
      </dsp:nvSpPr>
      <dsp:spPr>
        <a:xfrm>
          <a:off x="0" y="3193176"/>
          <a:ext cx="6374297" cy="658783"/>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資源水準 </a:t>
          </a:r>
          <a:endParaRPr lang="zh-TW" altLang="en-US" sz="2100" kern="1200" dirty="0">
            <a:latin typeface="微軟正黑體" pitchFamily="34" charset="-120"/>
            <a:ea typeface="微軟正黑體" pitchFamily="34" charset="-120"/>
          </a:endParaRPr>
        </a:p>
      </dsp:txBody>
      <dsp:txXfrm>
        <a:off x="32159" y="3225335"/>
        <a:ext cx="6309979" cy="594465"/>
      </dsp:txXfrm>
    </dsp:sp>
    <dsp:sp modelId="{2C260E28-7086-403C-A77E-076869BA21F7}">
      <dsp:nvSpPr>
        <dsp:cNvPr id="0" name=""/>
        <dsp:cNvSpPr/>
      </dsp:nvSpPr>
      <dsp:spPr>
        <a:xfrm>
          <a:off x="0" y="3851959"/>
          <a:ext cx="6374297"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0238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指企業所擁有的各類資源之相對數量，比如存貨、設備與資金等。</a:t>
          </a:r>
          <a:endParaRPr lang="zh-TW" altLang="en-US" sz="1600" b="1" kern="1200" dirty="0">
            <a:latin typeface="微軟正黑體" pitchFamily="34" charset="-120"/>
            <a:ea typeface="微軟正黑體" pitchFamily="34" charset="-120"/>
          </a:endParaRPr>
        </a:p>
      </dsp:txBody>
      <dsp:txXfrm>
        <a:off x="0" y="3851959"/>
        <a:ext cx="6374297" cy="380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5C759-2AE2-4C78-B2E0-309622A1B466}">
      <dsp:nvSpPr>
        <dsp:cNvPr id="0" name=""/>
        <dsp:cNvSpPr/>
      </dsp:nvSpPr>
      <dsp:spPr>
        <a:xfrm>
          <a:off x="0" y="155252"/>
          <a:ext cx="7871791" cy="658783"/>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獲利力</a:t>
          </a:r>
          <a:endParaRPr lang="zh-TW" altLang="en-US" sz="2100" kern="1200" dirty="0">
            <a:latin typeface="微軟正黑體" pitchFamily="34" charset="-120"/>
            <a:ea typeface="微軟正黑體" pitchFamily="34" charset="-120"/>
          </a:endParaRPr>
        </a:p>
      </dsp:txBody>
      <dsp:txXfrm>
        <a:off x="32159" y="187411"/>
        <a:ext cx="7807473" cy="594465"/>
      </dsp:txXfrm>
    </dsp:sp>
    <dsp:sp modelId="{FA2C5CAC-7C74-49CE-BBAE-58A74F0D4FA3}">
      <dsp:nvSpPr>
        <dsp:cNvPr id="0" name=""/>
        <dsp:cNvSpPr/>
      </dsp:nvSpPr>
      <dsp:spPr>
        <a:xfrm>
          <a:off x="0" y="814035"/>
          <a:ext cx="7871791"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992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指企業在扣除為產生營收所必須花費的成本與費用之後，所產生盈餘多寡的能力。</a:t>
          </a:r>
          <a:endParaRPr lang="zh-TW" altLang="en-US" sz="1600" b="1" kern="1200" dirty="0">
            <a:latin typeface="微軟正黑體" pitchFamily="34" charset="-120"/>
            <a:ea typeface="微軟正黑體" pitchFamily="34" charset="-120"/>
          </a:endParaRPr>
        </a:p>
      </dsp:txBody>
      <dsp:txXfrm>
        <a:off x="0" y="814035"/>
        <a:ext cx="7871791" cy="380362"/>
      </dsp:txXfrm>
    </dsp:sp>
    <dsp:sp modelId="{EB42623A-1D95-415D-AE6E-1AC66B16E527}">
      <dsp:nvSpPr>
        <dsp:cNvPr id="0" name=""/>
        <dsp:cNvSpPr/>
      </dsp:nvSpPr>
      <dsp:spPr>
        <a:xfrm>
          <a:off x="0" y="1194397"/>
          <a:ext cx="7871791" cy="658783"/>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管理者績效及發展 </a:t>
          </a:r>
          <a:endParaRPr lang="zh-TW" altLang="en-US" sz="2100" kern="1200" dirty="0">
            <a:latin typeface="微軟正黑體" pitchFamily="34" charset="-120"/>
            <a:ea typeface="微軟正黑體" pitchFamily="34" charset="-120"/>
          </a:endParaRPr>
        </a:p>
      </dsp:txBody>
      <dsp:txXfrm>
        <a:off x="32159" y="1226556"/>
        <a:ext cx="7807473" cy="594465"/>
      </dsp:txXfrm>
    </dsp:sp>
    <dsp:sp modelId="{6BC39103-59A9-49F3-A19F-D2EEB57E2CC7}">
      <dsp:nvSpPr>
        <dsp:cNvPr id="0" name=""/>
        <dsp:cNvSpPr/>
      </dsp:nvSpPr>
      <dsp:spPr>
        <a:xfrm>
          <a:off x="0" y="1853181"/>
          <a:ext cx="7871791"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992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企業經營成敗的關鍵</a:t>
          </a:r>
          <a:endParaRPr lang="zh-TW" altLang="en-US" sz="1600" b="1" kern="1200" dirty="0">
            <a:latin typeface="微軟正黑體" pitchFamily="34" charset="-120"/>
            <a:ea typeface="微軟正黑體" pitchFamily="34" charset="-120"/>
          </a:endParaRPr>
        </a:p>
      </dsp:txBody>
      <dsp:txXfrm>
        <a:off x="0" y="1853181"/>
        <a:ext cx="7871791" cy="380362"/>
      </dsp:txXfrm>
    </dsp:sp>
    <dsp:sp modelId="{88763BF9-ED2B-4F36-977A-8A8E0361495D}">
      <dsp:nvSpPr>
        <dsp:cNvPr id="0" name=""/>
        <dsp:cNvSpPr/>
      </dsp:nvSpPr>
      <dsp:spPr>
        <a:xfrm>
          <a:off x="0" y="2233543"/>
          <a:ext cx="7871791" cy="658783"/>
        </a:xfrm>
        <a:prstGeom prst="roundRect">
          <a:avLst/>
        </a:prstGeom>
        <a:solidFill>
          <a:srgbClr val="0099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員工績效與態度 </a:t>
          </a:r>
          <a:endParaRPr lang="zh-TW" altLang="en-US" sz="2100" kern="1200" dirty="0">
            <a:latin typeface="微軟正黑體" pitchFamily="34" charset="-120"/>
            <a:ea typeface="微軟正黑體" pitchFamily="34" charset="-120"/>
          </a:endParaRPr>
        </a:p>
      </dsp:txBody>
      <dsp:txXfrm>
        <a:off x="32159" y="2265702"/>
        <a:ext cx="7807473" cy="594465"/>
      </dsp:txXfrm>
    </dsp:sp>
    <dsp:sp modelId="{6182DF0B-B368-4891-88F3-1B726A5FB078}">
      <dsp:nvSpPr>
        <dsp:cNvPr id="0" name=""/>
        <dsp:cNvSpPr/>
      </dsp:nvSpPr>
      <dsp:spPr>
        <a:xfrm>
          <a:off x="0" y="2857595"/>
          <a:ext cx="7871791"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992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係指擔任非管理性工作人員的績效品質，與他們對於工作的感受。</a:t>
          </a:r>
          <a:endParaRPr lang="zh-TW" altLang="en-US" sz="1600" b="1" kern="1200" dirty="0">
            <a:latin typeface="微軟正黑體" pitchFamily="34" charset="-120"/>
            <a:ea typeface="微軟正黑體" pitchFamily="34" charset="-120"/>
          </a:endParaRPr>
        </a:p>
      </dsp:txBody>
      <dsp:txXfrm>
        <a:off x="0" y="2857595"/>
        <a:ext cx="7871791" cy="380362"/>
      </dsp:txXfrm>
    </dsp:sp>
    <dsp:sp modelId="{5A9D8142-A16A-49F4-AFF9-55EE747D1987}">
      <dsp:nvSpPr>
        <dsp:cNvPr id="0" name=""/>
        <dsp:cNvSpPr/>
      </dsp:nvSpPr>
      <dsp:spPr>
        <a:xfrm>
          <a:off x="0" y="3272689"/>
          <a:ext cx="7871791" cy="65878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kumimoji="1" lang="zh-TW" altLang="en-US" sz="21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社會責任 </a:t>
          </a:r>
          <a:endParaRPr lang="zh-TW" altLang="en-US" sz="2100" kern="1200" dirty="0">
            <a:latin typeface="微軟正黑體" pitchFamily="34" charset="-120"/>
            <a:ea typeface="微軟正黑體" pitchFamily="34" charset="-120"/>
          </a:endParaRPr>
        </a:p>
      </dsp:txBody>
      <dsp:txXfrm>
        <a:off x="32159" y="3304848"/>
        <a:ext cx="7807473" cy="594465"/>
      </dsp:txXfrm>
    </dsp:sp>
    <dsp:sp modelId="{AF132E1B-330F-4639-9028-8C0DA0BA0966}">
      <dsp:nvSpPr>
        <dsp:cNvPr id="0" name=""/>
        <dsp:cNvSpPr/>
      </dsp:nvSpPr>
      <dsp:spPr>
        <a:xfrm>
          <a:off x="0" y="3931472"/>
          <a:ext cx="7871791"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992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指企業在追求經濟性目標的過程中，所應擔負增進社會福利的義務。</a:t>
          </a:r>
          <a:endParaRPr lang="zh-TW" altLang="en-US" sz="1600" b="1" kern="1200" dirty="0">
            <a:latin typeface="微軟正黑體" pitchFamily="34" charset="-120"/>
            <a:ea typeface="微軟正黑體" pitchFamily="34" charset="-120"/>
          </a:endParaRPr>
        </a:p>
      </dsp:txBody>
      <dsp:txXfrm>
        <a:off x="0" y="3931472"/>
        <a:ext cx="7871791" cy="3803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32AEA-EFE7-49CB-901A-DFCB55AD47E9}">
      <dsp:nvSpPr>
        <dsp:cNvPr id="0" name=""/>
        <dsp:cNvSpPr/>
      </dsp:nvSpPr>
      <dsp:spPr>
        <a:xfrm>
          <a:off x="0" y="160529"/>
          <a:ext cx="7195930"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特定性 </a:t>
          </a:r>
          <a:endParaRPr lang="zh-TW" altLang="en-US" sz="2400" kern="1200" dirty="0">
            <a:latin typeface="微軟正黑體" pitchFamily="34" charset="-120"/>
            <a:ea typeface="微軟正黑體" pitchFamily="34" charset="-120"/>
          </a:endParaRPr>
        </a:p>
      </dsp:txBody>
      <dsp:txXfrm>
        <a:off x="36753" y="197282"/>
        <a:ext cx="7122424" cy="679389"/>
      </dsp:txXfrm>
    </dsp:sp>
    <dsp:sp modelId="{4A65B03D-FFE7-4DC1-A691-2F89C8A05284}">
      <dsp:nvSpPr>
        <dsp:cNvPr id="0" name=""/>
        <dsp:cNvSpPr/>
      </dsp:nvSpPr>
      <dsp:spPr>
        <a:xfrm>
          <a:off x="0" y="913424"/>
          <a:ext cx="7195930" cy="8197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2847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zh-TW" altLang="en-US" sz="1900" b="1" kern="1200" dirty="0" smtClean="0">
              <a:latin typeface="微軟正黑體" pitchFamily="34" charset="-120"/>
              <a:ea typeface="微軟正黑體" pitchFamily="34" charset="-120"/>
            </a:rPr>
            <a:t>目標必須能夠明確說明所要達成的成果、由誰來完成該目標，以及在什麼時間範圍內來完成該目標。</a:t>
          </a:r>
          <a:endParaRPr lang="zh-TW" altLang="en-US" sz="1900" b="1" kern="1200" dirty="0">
            <a:latin typeface="微軟正黑體" pitchFamily="34" charset="-120"/>
            <a:ea typeface="微軟正黑體" pitchFamily="34" charset="-120"/>
          </a:endParaRPr>
        </a:p>
      </dsp:txBody>
      <dsp:txXfrm>
        <a:off x="0" y="913424"/>
        <a:ext cx="7195930" cy="819720"/>
      </dsp:txXfrm>
    </dsp:sp>
    <dsp:sp modelId="{23C40C83-7B66-4292-94FB-3B678559E61F}">
      <dsp:nvSpPr>
        <dsp:cNvPr id="0" name=""/>
        <dsp:cNvSpPr/>
      </dsp:nvSpPr>
      <dsp:spPr>
        <a:xfrm>
          <a:off x="0" y="1733144"/>
          <a:ext cx="7195930" cy="752895"/>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挑戰性</a:t>
          </a:r>
          <a:endParaRPr lang="zh-TW" altLang="en-US" sz="2400" kern="1200" dirty="0">
            <a:latin typeface="微軟正黑體" pitchFamily="34" charset="-120"/>
            <a:ea typeface="微軟正黑體" pitchFamily="34" charset="-120"/>
          </a:endParaRPr>
        </a:p>
      </dsp:txBody>
      <dsp:txXfrm>
        <a:off x="36753" y="1769897"/>
        <a:ext cx="7122424" cy="679389"/>
      </dsp:txXfrm>
    </dsp:sp>
    <dsp:sp modelId="{90AB99F7-7CA4-4B83-9240-11CC77266895}">
      <dsp:nvSpPr>
        <dsp:cNvPr id="0" name=""/>
        <dsp:cNvSpPr/>
      </dsp:nvSpPr>
      <dsp:spPr>
        <a:xfrm>
          <a:off x="0" y="2486039"/>
          <a:ext cx="7195930" cy="4471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2847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zh-TW" altLang="en-US" sz="1900" b="1" kern="1200" dirty="0" smtClean="0">
              <a:latin typeface="微軟正黑體" pitchFamily="34" charset="-120"/>
              <a:ea typeface="微軟正黑體" pitchFamily="34" charset="-120"/>
            </a:rPr>
            <a:t>目標必須具有挑戰性，因為目標必須是付出努力後才能達成的。</a:t>
          </a:r>
          <a:endParaRPr lang="zh-TW" altLang="en-US" sz="1900" b="1" kern="1200" dirty="0">
            <a:latin typeface="微軟正黑體" pitchFamily="34" charset="-120"/>
            <a:ea typeface="微軟正黑體" pitchFamily="34" charset="-120"/>
          </a:endParaRPr>
        </a:p>
      </dsp:txBody>
      <dsp:txXfrm>
        <a:off x="0" y="2486039"/>
        <a:ext cx="7195930" cy="447120"/>
      </dsp:txXfrm>
    </dsp:sp>
    <dsp:sp modelId="{A2A6D745-FE84-4D69-A518-5EEDE1294CF9}">
      <dsp:nvSpPr>
        <dsp:cNvPr id="0" name=""/>
        <dsp:cNvSpPr/>
      </dsp:nvSpPr>
      <dsp:spPr>
        <a:xfrm>
          <a:off x="0" y="2933159"/>
          <a:ext cx="7195930" cy="75289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可達成性 </a:t>
          </a:r>
          <a:endParaRPr lang="zh-TW" altLang="en-US" sz="2400" kern="1200" dirty="0">
            <a:latin typeface="微軟正黑體" pitchFamily="34" charset="-120"/>
            <a:ea typeface="微軟正黑體" pitchFamily="34" charset="-120"/>
          </a:endParaRPr>
        </a:p>
      </dsp:txBody>
      <dsp:txXfrm>
        <a:off x="36753" y="2969912"/>
        <a:ext cx="7122424" cy="679389"/>
      </dsp:txXfrm>
    </dsp:sp>
    <dsp:sp modelId="{67EB0B9E-6707-47AA-8DAC-CAF8387C134A}">
      <dsp:nvSpPr>
        <dsp:cNvPr id="0" name=""/>
        <dsp:cNvSpPr/>
      </dsp:nvSpPr>
      <dsp:spPr>
        <a:xfrm>
          <a:off x="0" y="3686054"/>
          <a:ext cx="7195930" cy="4471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2847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zh-TW" altLang="en-US" sz="1900" b="1" kern="1200" dirty="0" smtClean="0">
              <a:latin typeface="微軟正黑體" pitchFamily="34" charset="-120"/>
              <a:ea typeface="微軟正黑體" pitchFamily="34" charset="-120"/>
            </a:rPr>
            <a:t>目標是必須可以達成的。</a:t>
          </a:r>
          <a:endParaRPr lang="zh-TW" altLang="en-US" sz="1900" b="1" kern="1200" dirty="0">
            <a:latin typeface="微軟正黑體" pitchFamily="34" charset="-120"/>
            <a:ea typeface="微軟正黑體" pitchFamily="34" charset="-120"/>
          </a:endParaRPr>
        </a:p>
      </dsp:txBody>
      <dsp:txXfrm>
        <a:off x="0" y="3686054"/>
        <a:ext cx="7195930" cy="447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8B1FD-65F8-42E0-A0F3-682275764597}">
      <dsp:nvSpPr>
        <dsp:cNvPr id="0" name=""/>
        <dsp:cNvSpPr/>
      </dsp:nvSpPr>
      <dsp:spPr>
        <a:xfrm>
          <a:off x="0" y="217010"/>
          <a:ext cx="7805531" cy="81563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kumimoji="1" lang="zh-TW" altLang="en-US" sz="2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彈性</a:t>
          </a:r>
          <a:r>
            <a:rPr kumimoji="1" lang="zh-TW" altLang="en-US" sz="2600" b="1" i="0" u="none" strike="noStrike" kern="1200" cap="none" spc="0" normalizeH="0" baseline="0" noProof="0" dirty="0" smtClean="0">
              <a:ln>
                <a:noFill/>
              </a:ln>
              <a:solidFill>
                <a:schemeClr val="tx1"/>
              </a:solidFill>
              <a:effectLst/>
              <a:uLnTx/>
              <a:uFillTx/>
              <a:latin typeface="+mn-lt"/>
              <a:ea typeface="+mn-ea"/>
              <a:cs typeface="+mn-cs"/>
            </a:rPr>
            <a:t> </a:t>
          </a:r>
          <a:endParaRPr lang="zh-TW" altLang="en-US" sz="2600" kern="1200" dirty="0"/>
        </a:p>
      </dsp:txBody>
      <dsp:txXfrm>
        <a:off x="39816" y="256826"/>
        <a:ext cx="7725899" cy="736004"/>
      </dsp:txXfrm>
    </dsp:sp>
    <dsp:sp modelId="{6E464389-2DC7-4D1A-AA6C-230B5F14BBF4}">
      <dsp:nvSpPr>
        <dsp:cNvPr id="0" name=""/>
        <dsp:cNvSpPr/>
      </dsp:nvSpPr>
      <dsp:spPr>
        <a:xfrm>
          <a:off x="0" y="1032646"/>
          <a:ext cx="7805531" cy="47092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782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zh-TW" altLang="en-US" sz="2000" b="1" kern="1200" dirty="0" smtClean="0">
              <a:latin typeface="微軟正黑體" pitchFamily="34" charset="-120"/>
              <a:ea typeface="微軟正黑體" pitchFamily="34" charset="-120"/>
            </a:rPr>
            <a:t>目標不是僵固而一成不變的。</a:t>
          </a:r>
          <a:endParaRPr lang="zh-TW" altLang="en-US" sz="2000" b="1" kern="1200" dirty="0">
            <a:latin typeface="微軟正黑體" pitchFamily="34" charset="-120"/>
            <a:ea typeface="微軟正黑體" pitchFamily="34" charset="-120"/>
          </a:endParaRPr>
        </a:p>
      </dsp:txBody>
      <dsp:txXfrm>
        <a:off x="0" y="1032646"/>
        <a:ext cx="7805531" cy="470925"/>
      </dsp:txXfrm>
    </dsp:sp>
    <dsp:sp modelId="{0885D931-AF9A-451A-A71F-032F72937E69}">
      <dsp:nvSpPr>
        <dsp:cNvPr id="0" name=""/>
        <dsp:cNvSpPr/>
      </dsp:nvSpPr>
      <dsp:spPr>
        <a:xfrm>
          <a:off x="0" y="1503571"/>
          <a:ext cx="7805531" cy="815636"/>
        </a:xfrm>
        <a:prstGeom prst="roundRect">
          <a:avLst/>
        </a:prstGeom>
        <a:solidFill>
          <a:srgbClr val="FF7C8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kumimoji="1" lang="zh-TW" altLang="en-US" sz="2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可衡量性 </a:t>
          </a:r>
          <a:endParaRPr lang="zh-TW" altLang="en-US" sz="2600" kern="1200" dirty="0">
            <a:latin typeface="微軟正黑體" pitchFamily="34" charset="-120"/>
            <a:ea typeface="微軟正黑體" pitchFamily="34" charset="-120"/>
          </a:endParaRPr>
        </a:p>
      </dsp:txBody>
      <dsp:txXfrm>
        <a:off x="39816" y="1543387"/>
        <a:ext cx="7725899" cy="736004"/>
      </dsp:txXfrm>
    </dsp:sp>
    <dsp:sp modelId="{FBA00EF9-A16E-4CE8-BFC8-6B181B5CA76D}">
      <dsp:nvSpPr>
        <dsp:cNvPr id="0" name=""/>
        <dsp:cNvSpPr/>
      </dsp:nvSpPr>
      <dsp:spPr>
        <a:xfrm>
          <a:off x="0" y="2319207"/>
          <a:ext cx="7805531" cy="47092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782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zh-TW" altLang="en-US" sz="2000" b="1" kern="1200" dirty="0" smtClean="0">
              <a:latin typeface="微軟正黑體" pitchFamily="34" charset="-120"/>
              <a:ea typeface="微軟正黑體" pitchFamily="34" charset="-120"/>
            </a:rPr>
            <a:t>目標必須是可以衡量的，可衡量的目標才能計算目標達成的程度。</a:t>
          </a:r>
          <a:endParaRPr lang="zh-TW" altLang="en-US" sz="2000" b="1" kern="1200" dirty="0">
            <a:latin typeface="微軟正黑體" pitchFamily="34" charset="-120"/>
            <a:ea typeface="微軟正黑體" pitchFamily="34" charset="-120"/>
          </a:endParaRPr>
        </a:p>
      </dsp:txBody>
      <dsp:txXfrm>
        <a:off x="0" y="2319207"/>
        <a:ext cx="7805531" cy="470925"/>
      </dsp:txXfrm>
    </dsp:sp>
    <dsp:sp modelId="{6E1DCA9C-00EE-477D-A109-A23EB8B3E27F}">
      <dsp:nvSpPr>
        <dsp:cNvPr id="0" name=""/>
        <dsp:cNvSpPr/>
      </dsp:nvSpPr>
      <dsp:spPr>
        <a:xfrm>
          <a:off x="0" y="2790132"/>
          <a:ext cx="7805531" cy="815636"/>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kumimoji="1" lang="zh-TW" altLang="en-US" sz="26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一致性</a:t>
          </a:r>
          <a:endParaRPr lang="zh-TW" altLang="en-US" sz="2600" kern="1200" dirty="0">
            <a:latin typeface="微軟正黑體" pitchFamily="34" charset="-120"/>
            <a:ea typeface="微軟正黑體" pitchFamily="34" charset="-120"/>
          </a:endParaRPr>
        </a:p>
      </dsp:txBody>
      <dsp:txXfrm>
        <a:off x="39816" y="2829948"/>
        <a:ext cx="7725899" cy="736004"/>
      </dsp:txXfrm>
    </dsp:sp>
    <dsp:sp modelId="{687316FA-7FC2-4A01-A405-8D15D2D0CC5E}">
      <dsp:nvSpPr>
        <dsp:cNvPr id="0" name=""/>
        <dsp:cNvSpPr/>
      </dsp:nvSpPr>
      <dsp:spPr>
        <a:xfrm>
          <a:off x="0" y="3605768"/>
          <a:ext cx="7805531" cy="47092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782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zh-TW" altLang="en-US" sz="2000" b="1" kern="1200" dirty="0" smtClean="0">
              <a:latin typeface="微軟正黑體" pitchFamily="34" charset="-120"/>
              <a:ea typeface="微軟正黑體" pitchFamily="34" charset="-120"/>
            </a:rPr>
            <a:t>各項目標之間應該力求一致性，彼此應該互相支持。</a:t>
          </a:r>
          <a:endParaRPr lang="zh-TW" altLang="en-US" sz="2000" b="1" kern="1200" dirty="0">
            <a:latin typeface="微軟正黑體" pitchFamily="34" charset="-120"/>
            <a:ea typeface="微軟正黑體" pitchFamily="34" charset="-120"/>
          </a:endParaRPr>
        </a:p>
      </dsp:txBody>
      <dsp:txXfrm>
        <a:off x="0" y="3605768"/>
        <a:ext cx="7805531" cy="4709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94B0432A-35E6-44A3-8B84-77B6B3042183}" type="datetimeFigureOut">
              <a:rPr lang="zh-TW" altLang="en-US"/>
              <a:pPr>
                <a:defRPr/>
              </a:pPr>
              <a:t>2017/6/22</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20B298-0729-40D4-AF0A-6C5EA97DB73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48EC6051-0DD2-479A-AAE9-8895D6A5A81F}" type="datetimeFigureOut">
              <a:rPr lang="zh-TW" altLang="en-US"/>
              <a:pPr>
                <a:defRPr/>
              </a:pPr>
              <a:t>2017/6/22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ECBADCD-7266-499F-94CD-BD87D254910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AF4AA3B6-87B5-4B68-BB60-28D71F2B06FB}" type="slidenum">
              <a:rPr lang="zh-TW" altLang="en-US" smtClean="0"/>
              <a:pPr/>
              <a:t>2</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9C828B4-D63C-4B1E-87FD-0E1787E357C8}" type="slidenum">
              <a:rPr lang="zh-TW" altLang="en-US"/>
              <a:pPr>
                <a:defRPr/>
              </a:pPr>
              <a:t>‹#›</a:t>
            </a:fld>
            <a:endParaRPr lang="zh-TW" altLang="en-US"/>
          </a:p>
        </p:txBody>
      </p:sp>
    </p:spTree>
    <p:extLst>
      <p:ext uri="{BB962C8B-B14F-4D97-AF65-F5344CB8AC3E}">
        <p14:creationId xmlns:p14="http://schemas.microsoft.com/office/powerpoint/2010/main" val="384955621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83E8366E-0F62-413A-8C6C-05ED55938B0A}" type="slidenum">
              <a:rPr lang="zh-TW" altLang="en-US"/>
              <a:pPr>
                <a:defRPr/>
              </a:pPr>
              <a:t>‹#›</a:t>
            </a:fld>
            <a:endParaRPr lang="zh-TW" altLang="en-US"/>
          </a:p>
        </p:txBody>
      </p:sp>
    </p:spTree>
    <p:extLst>
      <p:ext uri="{BB962C8B-B14F-4D97-AF65-F5344CB8AC3E}">
        <p14:creationId xmlns:p14="http://schemas.microsoft.com/office/powerpoint/2010/main" val="289931278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32F2C96E-1A52-4972-AC69-87994AE02E5C}" type="slidenum">
              <a:rPr lang="zh-TW" altLang="en-US"/>
              <a:pPr>
                <a:defRPr/>
              </a:pPr>
              <a:t>‹#›</a:t>
            </a:fld>
            <a:endParaRPr lang="zh-TW" altLang="en-US"/>
          </a:p>
        </p:txBody>
      </p:sp>
    </p:spTree>
    <p:extLst>
      <p:ext uri="{BB962C8B-B14F-4D97-AF65-F5344CB8AC3E}">
        <p14:creationId xmlns:p14="http://schemas.microsoft.com/office/powerpoint/2010/main" val="192751940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077239" y="788358"/>
            <a:ext cx="6412272" cy="935723"/>
          </a:xfrm>
        </p:spPr>
        <p:txBody>
          <a:bodyPr anchor="b">
            <a:noAutofit/>
          </a:bodyPr>
          <a:lstStyle>
            <a:lvl1pPr algn="l">
              <a:defRPr sz="4800" b="1">
                <a:latin typeface="Arial" panose="020B0604020202020204" pitchFamily="34" charset="0"/>
                <a:cs typeface="Arial" panose="020B0604020202020204"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233747" y="2897845"/>
            <a:ext cx="6676505" cy="1412170"/>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BDE8EA0-0139-4ADC-91AF-E0E24BEE95F4}" type="slidenum">
              <a:rPr lang="zh-TW" altLang="en-US"/>
              <a:pPr>
                <a:defRPr/>
              </a:pPr>
              <a:t>‹#›</a:t>
            </a:fld>
            <a:endParaRPr lang="zh-TW" altLang="en-US"/>
          </a:p>
        </p:txBody>
      </p:sp>
    </p:spTree>
    <p:extLst>
      <p:ext uri="{BB962C8B-B14F-4D97-AF65-F5344CB8AC3E}">
        <p14:creationId xmlns:p14="http://schemas.microsoft.com/office/powerpoint/2010/main" val="136122506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228600" indent="-228600">
              <a:buFont typeface="Myriad Hebrew" panose="01010101010101010101" pitchFamily="50" charset="-79"/>
              <a:buChar char="­"/>
              <a:defRPr/>
            </a:lvl1pPr>
            <a:lvl2pPr marL="685800" indent="-228600">
              <a:buFont typeface="Myriad Hebrew" panose="01010101010101010101" pitchFamily="50" charset="-79"/>
              <a:buChar char="­"/>
              <a:defRPr/>
            </a:lvl2pPr>
            <a:lvl3pPr marL="1143000" indent="-228600">
              <a:buFont typeface="Myriad Hebrew" panose="01010101010101010101" pitchFamily="50" charset="-79"/>
              <a:buChar char="­"/>
              <a:defRPr/>
            </a:lvl3pPr>
            <a:lvl4pPr marL="1600200" indent="-228600">
              <a:buFont typeface="Myriad Hebrew" panose="01010101010101010101" pitchFamily="50" charset="-79"/>
              <a:buChar char="­"/>
              <a:defRPr/>
            </a:lvl4pPr>
            <a:lvl5pPr marL="2057400" indent="-228600">
              <a:buFont typeface="Myriad Hebrew" panose="01010101010101010101" pitchFamily="50" charset="-79"/>
              <a:buChar cha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1-</a:t>
            </a:r>
            <a:fld id="{6F71A12A-AF0B-434E-8FD2-5FD425916298}" type="slidenum">
              <a:rPr lang="zh-TW" altLang="en-US"/>
              <a:pPr>
                <a:defRPr/>
              </a:pPr>
              <a:t>‹#›</a:t>
            </a:fld>
            <a:endParaRPr lang="zh-TW" altLang="en-US"/>
          </a:p>
        </p:txBody>
      </p:sp>
    </p:spTree>
    <p:extLst>
      <p:ext uri="{BB962C8B-B14F-4D97-AF65-F5344CB8AC3E}">
        <p14:creationId xmlns:p14="http://schemas.microsoft.com/office/powerpoint/2010/main" val="291746275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CFF3404-AE11-449B-8C44-FB938C9759F6}" type="slidenum">
              <a:rPr lang="zh-TW" altLang="en-US"/>
              <a:pPr>
                <a:defRPr/>
              </a:pPr>
              <a:t>‹#›</a:t>
            </a:fld>
            <a:endParaRPr lang="zh-TW" altLang="en-US"/>
          </a:p>
        </p:txBody>
      </p:sp>
    </p:spTree>
    <p:extLst>
      <p:ext uri="{BB962C8B-B14F-4D97-AF65-F5344CB8AC3E}">
        <p14:creationId xmlns:p14="http://schemas.microsoft.com/office/powerpoint/2010/main" val="166215055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6FCC845-A7CA-4237-88C0-6532124759B8}" type="slidenum">
              <a:rPr lang="zh-TW" altLang="en-US"/>
              <a:pPr>
                <a:defRPr/>
              </a:pPr>
              <a:t>‹#›</a:t>
            </a:fld>
            <a:endParaRPr lang="zh-TW" altLang="en-US"/>
          </a:p>
        </p:txBody>
      </p:sp>
    </p:spTree>
    <p:extLst>
      <p:ext uri="{BB962C8B-B14F-4D97-AF65-F5344CB8AC3E}">
        <p14:creationId xmlns:p14="http://schemas.microsoft.com/office/powerpoint/2010/main" val="367910461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0EBB5D7-DC7D-45DA-A6B0-A037D20DD44A}" type="slidenum">
              <a:rPr lang="zh-TW" altLang="en-US"/>
              <a:pPr>
                <a:defRPr/>
              </a:pPr>
              <a:t>‹#›</a:t>
            </a:fld>
            <a:endParaRPr lang="zh-TW" altLang="en-US"/>
          </a:p>
        </p:txBody>
      </p:sp>
    </p:spTree>
    <p:extLst>
      <p:ext uri="{BB962C8B-B14F-4D97-AF65-F5344CB8AC3E}">
        <p14:creationId xmlns:p14="http://schemas.microsoft.com/office/powerpoint/2010/main" val="141339779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9F985A8-18FB-49D1-B43D-5014140A10B1}" type="slidenum">
              <a:rPr lang="zh-TW" altLang="en-US"/>
              <a:pPr>
                <a:defRPr/>
              </a:pPr>
              <a:t>‹#›</a:t>
            </a:fld>
            <a:endParaRPr lang="zh-TW" altLang="en-US"/>
          </a:p>
        </p:txBody>
      </p:sp>
    </p:spTree>
    <p:extLst>
      <p:ext uri="{BB962C8B-B14F-4D97-AF65-F5344CB8AC3E}">
        <p14:creationId xmlns:p14="http://schemas.microsoft.com/office/powerpoint/2010/main" val="52495225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90614C2F-AFFB-4B2B-81B4-116A4F873B27}" type="slidenum">
              <a:rPr lang="zh-TW" altLang="en-US"/>
              <a:pPr>
                <a:defRPr/>
              </a:pPr>
              <a:t>‹#›</a:t>
            </a:fld>
            <a:endParaRPr lang="zh-TW" altLang="en-US"/>
          </a:p>
        </p:txBody>
      </p:sp>
    </p:spTree>
    <p:extLst>
      <p:ext uri="{BB962C8B-B14F-4D97-AF65-F5344CB8AC3E}">
        <p14:creationId xmlns:p14="http://schemas.microsoft.com/office/powerpoint/2010/main" val="428723969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13205D8-39D6-472D-93BC-62A15AA8D76E}" type="slidenum">
              <a:rPr lang="zh-TW" altLang="en-US"/>
              <a:pPr>
                <a:defRPr/>
              </a:pPr>
              <a:t>‹#›</a:t>
            </a:fld>
            <a:endParaRPr lang="zh-TW" altLang="en-US"/>
          </a:p>
        </p:txBody>
      </p:sp>
    </p:spTree>
    <p:extLst>
      <p:ext uri="{BB962C8B-B14F-4D97-AF65-F5344CB8AC3E}">
        <p14:creationId xmlns:p14="http://schemas.microsoft.com/office/powerpoint/2010/main" val="6894930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08522" y="552280"/>
            <a:ext cx="7594333" cy="747413"/>
          </a:xfrm>
        </p:spPr>
        <p:txBody>
          <a:bodyPr/>
          <a:lstStyle>
            <a:lvl1pPr>
              <a:defRPr>
                <a:solidFill>
                  <a:schemeClr val="accent1">
                    <a:lumMod val="50000"/>
                  </a:schemeClr>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808522" y="1653436"/>
            <a:ext cx="7594333" cy="4523527"/>
          </a:xfrm>
        </p:spPr>
        <p:txBody>
          <a:bodyPr/>
          <a:lstStyle>
            <a:lvl1pPr>
              <a:lnSpc>
                <a:spcPct val="100000"/>
              </a:lnSpc>
              <a:defRPr>
                <a:latin typeface="Times New Roman" panose="02020603050405020304" pitchFamily="18" charset="0"/>
                <a:cs typeface="Times New Roman" panose="02020603050405020304" pitchFamily="18" charset="0"/>
              </a:defRPr>
            </a:lvl1pPr>
            <a:lvl2pPr>
              <a:defRPr sz="25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115888" y="6388100"/>
            <a:ext cx="4418012" cy="276225"/>
          </a:xfrm>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6457950" y="6388100"/>
            <a:ext cx="2560638" cy="276225"/>
          </a:xfrm>
        </p:spPr>
        <p:txBody>
          <a:bodyPr/>
          <a:lstStyle>
            <a:lvl1pPr>
              <a:defRPr/>
            </a:lvl1pPr>
          </a:lstStyle>
          <a:p>
            <a:pPr>
              <a:defRPr/>
            </a:pPr>
            <a:r>
              <a:rPr lang="en-US" altLang="zh-TW"/>
              <a:t>1-</a:t>
            </a:r>
            <a:fld id="{E1FAA96E-E3B0-47B3-BCF7-B9FE592D1A60}" type="slidenum">
              <a:rPr lang="zh-TW" altLang="en-US"/>
              <a:pPr>
                <a:defRPr/>
              </a:pPr>
              <a:t>‹#›</a:t>
            </a:fld>
            <a:endParaRPr lang="zh-TW" altLang="en-US"/>
          </a:p>
        </p:txBody>
      </p:sp>
    </p:spTree>
    <p:extLst>
      <p:ext uri="{BB962C8B-B14F-4D97-AF65-F5344CB8AC3E}">
        <p14:creationId xmlns:p14="http://schemas.microsoft.com/office/powerpoint/2010/main" val="89730564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F89B568-D8EE-485F-B33C-8D2D6C309F7B}" type="slidenum">
              <a:rPr lang="zh-TW" altLang="en-US"/>
              <a:pPr>
                <a:defRPr/>
              </a:pPr>
              <a:t>‹#›</a:t>
            </a:fld>
            <a:endParaRPr lang="zh-TW" altLang="en-US"/>
          </a:p>
        </p:txBody>
      </p:sp>
    </p:spTree>
    <p:extLst>
      <p:ext uri="{BB962C8B-B14F-4D97-AF65-F5344CB8AC3E}">
        <p14:creationId xmlns:p14="http://schemas.microsoft.com/office/powerpoint/2010/main" val="37995205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80A1052-1FC2-4F16-ABB3-275EA62D19FA}" type="slidenum">
              <a:rPr lang="zh-TW" altLang="en-US"/>
              <a:pPr>
                <a:defRPr/>
              </a:pPr>
              <a:t>‹#›</a:t>
            </a:fld>
            <a:endParaRPr lang="zh-TW" altLang="en-US"/>
          </a:p>
        </p:txBody>
      </p:sp>
    </p:spTree>
    <p:extLst>
      <p:ext uri="{BB962C8B-B14F-4D97-AF65-F5344CB8AC3E}">
        <p14:creationId xmlns:p14="http://schemas.microsoft.com/office/powerpoint/2010/main" val="29239296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E3A4405-E854-4700-9836-64A4F510DC06}" type="slidenum">
              <a:rPr lang="zh-TW" altLang="en-US"/>
              <a:pPr>
                <a:defRPr/>
              </a:pPr>
              <a:t>‹#›</a:t>
            </a:fld>
            <a:endParaRPr lang="zh-TW" altLang="en-US"/>
          </a:p>
        </p:txBody>
      </p:sp>
    </p:spTree>
    <p:extLst>
      <p:ext uri="{BB962C8B-B14F-4D97-AF65-F5344CB8AC3E}">
        <p14:creationId xmlns:p14="http://schemas.microsoft.com/office/powerpoint/2010/main" val="21677469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4FE4D8E-F47F-48EC-8BC0-89634DF2A871}" type="slidenum">
              <a:rPr lang="zh-TW" altLang="en-US"/>
              <a:pPr>
                <a:defRPr/>
              </a:pPr>
              <a:t>‹#›</a:t>
            </a:fld>
            <a:endParaRPr lang="zh-TW" altLang="en-US"/>
          </a:p>
        </p:txBody>
      </p:sp>
    </p:spTree>
    <p:extLst>
      <p:ext uri="{BB962C8B-B14F-4D97-AF65-F5344CB8AC3E}">
        <p14:creationId xmlns:p14="http://schemas.microsoft.com/office/powerpoint/2010/main" val="254712298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r>
              <a:rPr lang="en-US" altLang="zh-TW"/>
              <a:t>1-</a:t>
            </a:r>
            <a:fld id="{4F3B1A0D-2883-4077-9E35-6690E8DE99EB}" type="slidenum">
              <a:rPr lang="zh-TW" altLang="en-US"/>
              <a:pPr>
                <a:defRPr/>
              </a:pPr>
              <a:t>‹#›</a:t>
            </a:fld>
            <a:endParaRPr lang="zh-TW" altLang="en-US"/>
          </a:p>
        </p:txBody>
      </p:sp>
    </p:spTree>
    <p:extLst>
      <p:ext uri="{BB962C8B-B14F-4D97-AF65-F5344CB8AC3E}">
        <p14:creationId xmlns:p14="http://schemas.microsoft.com/office/powerpoint/2010/main" val="81650081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410BFE8D-F0C0-4EDC-9B5A-CD6D8BDEA969}" type="slidenum">
              <a:rPr lang="zh-TW" altLang="en-US"/>
              <a:pPr>
                <a:defRPr/>
              </a:pPr>
              <a:t>‹#›</a:t>
            </a:fld>
            <a:endParaRPr lang="zh-TW" altLang="en-US"/>
          </a:p>
        </p:txBody>
      </p:sp>
    </p:spTree>
    <p:extLst>
      <p:ext uri="{BB962C8B-B14F-4D97-AF65-F5344CB8AC3E}">
        <p14:creationId xmlns:p14="http://schemas.microsoft.com/office/powerpoint/2010/main" val="388057736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106DA06D-71AC-4C5D-92B1-23FE16D962AF}" type="slidenum">
              <a:rPr lang="zh-TW" altLang="en-US"/>
              <a:pPr>
                <a:defRPr/>
              </a:pPr>
              <a:t>‹#›</a:t>
            </a:fld>
            <a:endParaRPr lang="zh-TW" altLang="en-US"/>
          </a:p>
        </p:txBody>
      </p:sp>
    </p:spTree>
    <p:extLst>
      <p:ext uri="{BB962C8B-B14F-4D97-AF65-F5344CB8AC3E}">
        <p14:creationId xmlns:p14="http://schemas.microsoft.com/office/powerpoint/2010/main" val="153824455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E233B0C8-513C-4BA6-92D8-2FF6139A5E42}" type="slidenum">
              <a:rPr lang="zh-TW" altLang="en-US"/>
              <a:pPr>
                <a:defRPr/>
              </a:pPr>
              <a:t>‹#›</a:t>
            </a:fld>
            <a:endParaRPr lang="zh-TW" altLang="en-US"/>
          </a:p>
        </p:txBody>
      </p:sp>
    </p:spTree>
    <p:extLst>
      <p:ext uri="{BB962C8B-B14F-4D97-AF65-F5344CB8AC3E}">
        <p14:creationId xmlns:p14="http://schemas.microsoft.com/office/powerpoint/2010/main" val="131025403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D2F7A6D0-A7DA-4BAA-B529-6A4484C3D689}" type="slidenum">
              <a:rPr lang="zh-TW" altLang="en-US"/>
              <a:pPr>
                <a:defRPr/>
              </a:pPr>
              <a:t>‹#›</a:t>
            </a:fld>
            <a:endParaRPr lang="zh-TW" altLang="en-US"/>
          </a:p>
        </p:txBody>
      </p:sp>
    </p:spTree>
    <p:extLst>
      <p:ext uri="{BB962C8B-B14F-4D97-AF65-F5344CB8AC3E}">
        <p14:creationId xmlns:p14="http://schemas.microsoft.com/office/powerpoint/2010/main" val="399287375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8F1E7B8A-4C9E-40C1-9C13-D3997F75EC50}" type="slidenum">
              <a:rPr lang="zh-TW" altLang="en-US"/>
              <a:pPr>
                <a:defRPr/>
              </a:pPr>
              <a:t>‹#›</a:t>
            </a:fld>
            <a:endParaRPr lang="zh-TW" altLang="en-US"/>
          </a:p>
        </p:txBody>
      </p:sp>
    </p:spTree>
    <p:extLst>
      <p:ext uri="{BB962C8B-B14F-4D97-AF65-F5344CB8AC3E}">
        <p14:creationId xmlns:p14="http://schemas.microsoft.com/office/powerpoint/2010/main" val="252299520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563563"/>
            <a:ext cx="7886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15888" y="6464300"/>
            <a:ext cx="4418012" cy="2762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lumMod val="50000"/>
                  </a:schemeClr>
                </a:solidFill>
                <a:latin typeface="+mn-lt"/>
                <a:ea typeface="+mn-ea"/>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3"/>
          </p:nvPr>
        </p:nvSpPr>
        <p:spPr>
          <a:xfrm>
            <a:off x="3028950" y="637540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464300"/>
            <a:ext cx="2560638"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lumMod val="50000"/>
                  </a:schemeClr>
                </a:solidFill>
              </a:defRPr>
            </a:lvl1pPr>
          </a:lstStyle>
          <a:p>
            <a:pPr>
              <a:defRPr/>
            </a:pPr>
            <a:fld id="{EA83C709-7AB8-471B-A0FA-F7C62436C15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58" r:id="rId3"/>
    <p:sldLayoutId id="2147484578" r:id="rId4"/>
    <p:sldLayoutId id="2147484559" r:id="rId5"/>
    <p:sldLayoutId id="2147484560" r:id="rId6"/>
    <p:sldLayoutId id="2147484561" r:id="rId7"/>
    <p:sldLayoutId id="2147484562" r:id="rId8"/>
    <p:sldLayoutId id="2147484563" r:id="rId9"/>
    <p:sldLayoutId id="2147484564" r:id="rId10"/>
    <p:sldLayoutId id="2147484565" r:id="rId11"/>
  </p:sldLayoutIdLst>
  <p:transition spd="med">
    <p:fade/>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3600" b="1" kern="1200">
          <a:solidFill>
            <a:srgbClr val="843C0C"/>
          </a:solidFill>
          <a:latin typeface="標楷體" panose="03000509000000000000" pitchFamily="65" charset="-120"/>
          <a:ea typeface="標楷體" panose="03000509000000000000" pitchFamily="65" charset="-120"/>
          <a:cs typeface="+mj-cs"/>
        </a:defRPr>
      </a:lvl1pPr>
      <a:lvl2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2pPr>
      <a:lvl3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3pPr>
      <a:lvl4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4pPr>
      <a:lvl5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9pPr>
    </p:titleStyle>
    <p:bodyStyle>
      <a:lvl1pPr marL="228600" indent="-228600" algn="l" rtl="0" eaLnBrk="0" fontAlgn="base" hangingPunct="0">
        <a:lnSpc>
          <a:spcPct val="90000"/>
        </a:lnSpc>
        <a:spcBef>
          <a:spcPts val="1000"/>
        </a:spcBef>
        <a:spcAft>
          <a:spcPct val="0"/>
        </a:spcAft>
        <a:buBlip>
          <a:blip r:embed="rId14"/>
        </a:buBlip>
        <a:defRPr sz="2800" b="1" kern="1200">
          <a:solidFill>
            <a:schemeClr val="tx1"/>
          </a:solidFill>
          <a:latin typeface="標楷體" panose="03000509000000000000" pitchFamily="65" charset="-120"/>
          <a:ea typeface="標楷體" panose="03000509000000000000" pitchFamily="65" charset="-120"/>
          <a:cs typeface="+mn-cs"/>
        </a:defRPr>
      </a:lvl1pPr>
      <a:lvl2pPr marL="685800" indent="-228600" algn="l" rtl="0" eaLnBrk="0" fontAlgn="base" hangingPunct="0">
        <a:lnSpc>
          <a:spcPct val="90000"/>
        </a:lnSpc>
        <a:spcBef>
          <a:spcPts val="500"/>
        </a:spcBef>
        <a:spcAft>
          <a:spcPct val="0"/>
        </a:spcAft>
        <a:buBlip>
          <a:blip r:embed="rId15"/>
        </a:buBlip>
        <a:defRPr sz="2400" b="1"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lnSpc>
          <a:spcPct val="90000"/>
        </a:lnSpc>
        <a:spcBef>
          <a:spcPts val="500"/>
        </a:spcBef>
        <a:spcAft>
          <a:spcPct val="0"/>
        </a:spcAft>
        <a:buBlip>
          <a:blip r:embed="rId16"/>
        </a:buBlip>
        <a:defRPr sz="2000" b="1"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lnSpc>
          <a:spcPct val="90000"/>
        </a:lnSpc>
        <a:spcBef>
          <a:spcPts val="500"/>
        </a:spcBef>
        <a:spcAft>
          <a:spcPct val="0"/>
        </a:spcAft>
        <a:buBlip>
          <a:blip r:embed="rId17"/>
        </a:buBlip>
        <a:defRPr b="1"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lnSpc>
          <a:spcPct val="90000"/>
        </a:lnSpc>
        <a:spcBef>
          <a:spcPts val="500"/>
        </a:spcBef>
        <a:spcAft>
          <a:spcPct val="0"/>
        </a:spcAft>
        <a:buBlip>
          <a:blip r:embed="rId18"/>
        </a:buBlip>
        <a:defRPr b="1"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25413" y="6453188"/>
            <a:ext cx="2560637"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solidFill>
                <a:latin typeface="+mn-lt"/>
                <a:ea typeface="+mn-ea"/>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457950" y="6453188"/>
            <a:ext cx="2589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solidFill>
              </a:defRPr>
            </a:lvl1pPr>
          </a:lstStyle>
          <a:p>
            <a:pPr>
              <a:defRPr/>
            </a:pPr>
            <a:fld id="{D9854D51-BE5A-4211-9EDF-705275AFDE8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66" r:id="rId1"/>
    <p:sldLayoutId id="2147484579"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ransition spd="slow">
    <p:push dir="u"/>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4400" b="1" kern="1200">
          <a:solidFill>
            <a:schemeClr val="bg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2pPr>
      <a:lvl3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3pPr>
      <a:lvl4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4pPr>
      <a:lvl5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5pPr>
      <a:lvl6pPr marL="4572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6pPr>
      <a:lvl7pPr marL="9144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7pPr>
      <a:lvl8pPr marL="13716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8pPr>
      <a:lvl9pPr marL="18288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bg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bg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bg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7.xml"/><Relationship Id="rId7" Type="http://schemas.openxmlformats.org/officeDocument/2006/relationships/image" Target="../media/image2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8.xml"/><Relationship Id="rId7" Type="http://schemas.openxmlformats.org/officeDocument/2006/relationships/image" Target="../media/image38.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9.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7" Type="http://schemas.microsoft.com/office/2007/relationships/hdphoto" Target="../media/hdphoto7.wdp"/><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6.wdp"/><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hdphoto" Target="../media/hdphoto4.wdp"/><Relationship Id="rId5" Type="http://schemas.openxmlformats.org/officeDocument/2006/relationships/diagramColors" Target="../diagrams/colors2.xml"/><Relationship Id="rId10" Type="http://schemas.openxmlformats.org/officeDocument/2006/relationships/image" Target="../media/image17.png"/><Relationship Id="rId4" Type="http://schemas.openxmlformats.org/officeDocument/2006/relationships/diagramQuickStyle" Target="../diagrams/quickStyle2.xml"/><Relationship Id="rId9" Type="http://schemas.microsoft.com/office/2007/relationships/hdphoto" Target="../media/hdphoto3.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p:txBody>
          <a:bodyPr/>
          <a:lstStyle/>
          <a:p>
            <a:pPr eaLnBrk="1" hangingPunct="1"/>
            <a:endParaRPr lang="zh-TW" altLang="en-US" smtClean="0"/>
          </a:p>
        </p:txBody>
      </p:sp>
      <p:sp>
        <p:nvSpPr>
          <p:cNvPr id="9219" name="副標題 4"/>
          <p:cNvSpPr>
            <a:spLocks noGrp="1"/>
          </p:cNvSpPr>
          <p:nvPr>
            <p:ph type="subTitle" idx="1"/>
          </p:nvPr>
        </p:nvSpPr>
        <p:spPr/>
        <p:txBody>
          <a:bodyPr/>
          <a:lstStyle/>
          <a:p>
            <a:pPr eaLnBrk="1" hangingPunct="1"/>
            <a:endParaRPr lang="zh-TW" alt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229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784F90DA-4144-43D6-80A2-CAEDDABC81E2}" type="slidenum">
              <a:rPr lang="en-US" altLang="zh-TW"/>
              <a:pPr eaLnBrk="1" hangingPunct="1"/>
              <a:t>10</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pic>
        <p:nvPicPr>
          <p:cNvPr id="6" name="Picture 4"/>
          <p:cNvPicPr>
            <a:picLocks noChangeAspect="1" noChangeArrowheads="1"/>
          </p:cNvPicPr>
          <p:nvPr/>
        </p:nvPicPr>
        <p:blipFill>
          <a:blip r:embed="rId2"/>
          <a:srcRect/>
          <a:stretch>
            <a:fillRect/>
          </a:stretch>
        </p:blipFill>
        <p:spPr bwMode="auto">
          <a:xfrm>
            <a:off x="314740" y="1228725"/>
            <a:ext cx="8242852" cy="50387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0986671">
            <a:off x="393541" y="1701337"/>
            <a:ext cx="2881331" cy="400110"/>
          </a:xfrm>
          <a:prstGeom prst="rect">
            <a:avLst/>
          </a:prstGeom>
          <a:solidFill>
            <a:srgbClr val="FFFF66"/>
          </a:solidFill>
          <a:scene3d>
            <a:camera prst="orthographicFront"/>
            <a:lightRig rig="threePt" dir="t"/>
          </a:scene3d>
          <a:sp3d>
            <a:bevelT/>
          </a:sp3d>
        </p:spPr>
        <p:txBody>
          <a:bodyPr anchor="ctr">
            <a:spAutoFit/>
          </a:bodyPr>
          <a:lstStyle/>
          <a:p>
            <a:pPr algn="ctr">
              <a:defRPr/>
            </a:pPr>
            <a:r>
              <a:rPr lang="zh-TW" altLang="en-US" sz="2000" b="1" dirty="0">
                <a:solidFill>
                  <a:srgbClr val="0070C0"/>
                </a:solidFill>
                <a:latin typeface="微軟正黑體" pitchFamily="34" charset="-120"/>
                <a:ea typeface="微軟正黑體" pitchFamily="34" charset="-120"/>
              </a:rPr>
              <a:t>事業界定的核心構面</a:t>
            </a:r>
          </a:p>
        </p:txBody>
      </p:sp>
    </p:spTree>
    <p:extLst>
      <p:ext uri="{BB962C8B-B14F-4D97-AF65-F5344CB8AC3E}">
        <p14:creationId xmlns:p14="http://schemas.microsoft.com/office/powerpoint/2010/main" val="65496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331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3-</a:t>
            </a:r>
            <a:fld id="{54CEB3E2-F97E-4022-8767-60445E3230AD}" type="slidenum">
              <a:rPr lang="en-US" altLang="zh-TW"/>
              <a:pPr eaLnBrk="1" hangingPunct="1"/>
              <a:t>11</a:t>
            </a:fld>
            <a:endParaRPr lang="en-US" altLang="zh-TW" dirty="0"/>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sp>
        <p:nvSpPr>
          <p:cNvPr id="13317" name="Rectangle 3"/>
          <p:cNvSpPr>
            <a:spLocks noGrp="1" noChangeArrowheads="1"/>
          </p:cNvSpPr>
          <p:nvPr>
            <p:ph type="body" idx="1"/>
          </p:nvPr>
        </p:nvSpPr>
        <p:spPr>
          <a:xfrm>
            <a:off x="457200" y="1677988"/>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企業的願景</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None/>
              <a:defRPr/>
            </a:pPr>
            <a:r>
              <a:rPr lang="zh-TW" altLang="en-US" dirty="0" smtClean="0"/>
              <a:t>    </a:t>
            </a:r>
            <a:r>
              <a:rPr lang="zh-TW" altLang="en-US" dirty="0" smtClean="0">
                <a:latin typeface="微軟正黑體" pitchFamily="34" charset="-120"/>
                <a:ea typeface="微軟正黑體" pitchFamily="34" charset="-120"/>
              </a:rPr>
              <a:t>願景反應了管理當局對於企業的期望，提供了未來往何處去的全面景象。 </a:t>
            </a:r>
          </a:p>
          <a:p>
            <a:pPr eaLnBrk="1" hangingPunct="1">
              <a:defRPr/>
            </a:pPr>
            <a:endParaRPr lang="zh-TW" altLang="zh-TW" dirty="0" smtClean="0"/>
          </a:p>
        </p:txBody>
      </p:sp>
      <p:sp>
        <p:nvSpPr>
          <p:cNvPr id="9" name="文字方塊 6"/>
          <p:cNvSpPr txBox="1">
            <a:spLocks noChangeArrowheads="1"/>
          </p:cNvSpPr>
          <p:nvPr/>
        </p:nvSpPr>
        <p:spPr bwMode="auto">
          <a:xfrm>
            <a:off x="5361128" y="3974445"/>
            <a:ext cx="3407481" cy="255454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defRPr/>
            </a:pPr>
            <a:r>
              <a:rPr lang="zh-TW" altLang="en-US" sz="2000" b="1" dirty="0" smtClean="0">
                <a:latin typeface="微軟正黑體" panose="020B0604030504040204" pitchFamily="34" charset="-120"/>
                <a:ea typeface="微軟正黑體" panose="020B0604030504040204" pitchFamily="34" charset="-120"/>
              </a:rPr>
              <a:t>以「創造顧客最佳使用經驗」為何心理念，提供全方位通訊與媒體服務，成為數位匯流時代的領導者。堅持誠信為本，落實企業社會責任，為股東、員工、社會大眾創造最大價值，打造國際一流企業。</a:t>
            </a:r>
            <a:endParaRPr lang="zh-TW" altLang="en-US" sz="2000" b="1" dirty="0">
              <a:latin typeface="微軟正黑體" pitchFamily="34" charset="-120"/>
              <a:ea typeface="微軟正黑體" pitchFamily="34" charset="-120"/>
            </a:endParaRPr>
          </a:p>
        </p:txBody>
      </p:sp>
      <p:pic>
        <p:nvPicPr>
          <p:cNvPr id="5" name="圖片 4"/>
          <p:cNvPicPr>
            <a:picLocks noChangeAspect="1"/>
          </p:cNvPicPr>
          <p:nvPr/>
        </p:nvPicPr>
        <p:blipFill>
          <a:blip r:embed="rId2"/>
          <a:stretch>
            <a:fillRect/>
          </a:stretch>
        </p:blipFill>
        <p:spPr>
          <a:xfrm>
            <a:off x="914401" y="3790296"/>
            <a:ext cx="3528050" cy="23477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utoShape 2" descr="「台灣大哥大」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圖片 7"/>
          <p:cNvPicPr>
            <a:picLocks noChangeAspect="1"/>
          </p:cNvPicPr>
          <p:nvPr/>
        </p:nvPicPr>
        <p:blipFill>
          <a:blip r:embed="rId3"/>
          <a:stretch>
            <a:fillRect/>
          </a:stretch>
        </p:blipFill>
        <p:spPr>
          <a:xfrm>
            <a:off x="5498936" y="3061532"/>
            <a:ext cx="3082204" cy="728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8952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1000" fill="hold"/>
                                        <p:tgtEl>
                                          <p:spTgt spid="133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7">
                                            <p:txEl>
                                              <p:pRg st="1" end="1"/>
                                            </p:txEl>
                                          </p:spTgt>
                                        </p:tgtEl>
                                        <p:attrNameLst>
                                          <p:attrName>style.visibility</p:attrName>
                                        </p:attrNameLst>
                                      </p:cBhvr>
                                      <p:to>
                                        <p:strVal val="visible"/>
                                      </p:to>
                                    </p:set>
                                    <p:anim calcmode="lin" valueType="num">
                                      <p:cBhvr>
                                        <p:cTn id="14" dur="1000" fill="hold"/>
                                        <p:tgtEl>
                                          <p:spTgt spid="1331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433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B97A72B3-56C4-48EE-8C4D-148F7ADE12FF}" type="slidenum">
              <a:rPr lang="en-US" altLang="zh-TW"/>
              <a:pPr eaLnBrk="1" hangingPunct="1"/>
              <a:t>12</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pic>
        <p:nvPicPr>
          <p:cNvPr id="6" name="Picture 6"/>
          <p:cNvPicPr>
            <a:picLocks noChangeAspect="1" noChangeArrowheads="1"/>
          </p:cNvPicPr>
          <p:nvPr/>
        </p:nvPicPr>
        <p:blipFill>
          <a:blip r:embed="rId2"/>
          <a:srcRect/>
          <a:stretch>
            <a:fillRect/>
          </a:stretch>
        </p:blipFill>
        <p:spPr bwMode="auto">
          <a:xfrm>
            <a:off x="457200" y="1633109"/>
            <a:ext cx="8269357" cy="4729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0986671">
            <a:off x="229058" y="1534308"/>
            <a:ext cx="3568914" cy="400110"/>
          </a:xfrm>
          <a:prstGeom prst="rect">
            <a:avLst/>
          </a:prstGeom>
          <a:solidFill>
            <a:srgbClr val="FFFF66"/>
          </a:solidFill>
          <a:scene3d>
            <a:camera prst="orthographicFront"/>
            <a:lightRig rig="threePt" dir="t"/>
          </a:scene3d>
          <a:sp3d>
            <a:bevelT/>
          </a:sp3d>
        </p:spPr>
        <p:txBody>
          <a:bodyPr anchor="ctr">
            <a:spAutoFit/>
          </a:bodyPr>
          <a:lstStyle/>
          <a:p>
            <a:pPr algn="ctr">
              <a:defRPr/>
            </a:pPr>
            <a:r>
              <a:rPr lang="zh-TW" altLang="en-US" sz="2000" b="1" dirty="0">
                <a:solidFill>
                  <a:srgbClr val="0070C0"/>
                </a:solidFill>
                <a:latin typeface="微軟正黑體" pitchFamily="34" charset="-120"/>
                <a:ea typeface="微軟正黑體" pitchFamily="34" charset="-120"/>
              </a:rPr>
              <a:t>使命、願景與目標間之關係</a:t>
            </a:r>
          </a:p>
        </p:txBody>
      </p:sp>
    </p:spTree>
    <p:extLst>
      <p:ext uri="{BB962C8B-B14F-4D97-AF65-F5344CB8AC3E}">
        <p14:creationId xmlns:p14="http://schemas.microsoft.com/office/powerpoint/2010/main" val="360189022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E67C07B1-3516-4069-AA84-B09DBFE66A2A}" type="slidenum">
              <a:rPr lang="en-US" altLang="zh-TW"/>
              <a:pPr eaLnBrk="1" hangingPunct="1"/>
              <a:t>13</a:t>
            </a:fld>
            <a:endParaRPr lang="en-US" altLang="zh-TW"/>
          </a:p>
        </p:txBody>
      </p:sp>
      <p:sp>
        <p:nvSpPr>
          <p:cNvPr id="5124" name="Rectangle 2"/>
          <p:cNvSpPr>
            <a:spLocks noGrp="1" noChangeArrowheads="1"/>
          </p:cNvSpPr>
          <p:nvPr>
            <p:ph type="title"/>
          </p:nvPr>
        </p:nvSpPr>
        <p:spPr>
          <a:xfrm>
            <a:off x="659932" y="517619"/>
            <a:ext cx="824975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3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使命、願景與目標</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3</a:t>
            </a:r>
          </a:p>
        </p:txBody>
      </p:sp>
      <p:graphicFrame>
        <p:nvGraphicFramePr>
          <p:cNvPr id="7" name="資料庫圖表 6"/>
          <p:cNvGraphicFramePr/>
          <p:nvPr>
            <p:extLst>
              <p:ext uri="{D42A27DB-BD31-4B8C-83A1-F6EECF244321}">
                <p14:modId xmlns:p14="http://schemas.microsoft.com/office/powerpoint/2010/main" val="3149909271"/>
              </p:ext>
            </p:extLst>
          </p:nvPr>
        </p:nvGraphicFramePr>
        <p:xfrm>
          <a:off x="967409" y="1794566"/>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44505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638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9994EFDA-E03A-4248-BA98-E76641A55CDD}" type="slidenum">
              <a:rPr lang="en-US" altLang="zh-TW"/>
              <a:pPr eaLnBrk="1" hangingPunct="1"/>
              <a:t>14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16389" name="Rectangle 3"/>
          <p:cNvSpPr>
            <a:spLocks noGrp="1" noChangeArrowheads="1"/>
          </p:cNvSpPr>
          <p:nvPr>
            <p:ph type="body" idx="1"/>
          </p:nvPr>
        </p:nvSpPr>
        <p:spPr>
          <a:xfrm>
            <a:off x="457200" y="1417638"/>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目標的意義與重要性</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目標是指企業所期望達到的成果與變成的狀態。目標在本質上反映出一種現實和期望間的落差。 </a:t>
            </a:r>
          </a:p>
          <a:p>
            <a:pPr eaLnBrk="1" hangingPunct="1">
              <a:buFontTx/>
              <a:buBlip>
                <a:blip r:embed="rId2"/>
              </a:buBlip>
              <a:defRPr/>
            </a:pPr>
            <a:r>
              <a:rPr lang="zh-TW" altLang="en-US" dirty="0" smtClean="0">
                <a:latin typeface="微軟正黑體" pitchFamily="34" charset="-120"/>
                <a:ea typeface="微軟正黑體" pitchFamily="34" charset="-120"/>
              </a:rPr>
              <a:t>策略計畫所追求的目標背後往往存在著強烈的策略意圖。</a:t>
            </a:r>
            <a:endParaRPr lang="en-US" altLang="zh-TW" dirty="0" smtClean="0">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策略意圖</a:t>
            </a:r>
            <a:r>
              <a:rPr lang="en-US" altLang="zh-TW" dirty="0" smtClean="0">
                <a:latin typeface="微軟正黑體" pitchFamily="34" charset="-120"/>
                <a:ea typeface="微軟正黑體" pitchFamily="34" charset="-120"/>
              </a:rPr>
              <a:t>(Strategic Intent)</a:t>
            </a:r>
            <a:r>
              <a:rPr lang="zh-TW" altLang="en-US" dirty="0" smtClean="0">
                <a:latin typeface="微軟正黑體" pitchFamily="34" charset="-120"/>
                <a:ea typeface="微軟正黑體" pitchFamily="34" charset="-120"/>
              </a:rPr>
              <a:t>是一種大膽的執著，其企圖往往是超過現有的資源所能支持。</a:t>
            </a:r>
            <a:endParaRPr lang="zh-TW" altLang="zh-TW" dirty="0" smtClean="0">
              <a:latin typeface="微軟正黑體" pitchFamily="34" charset="-120"/>
              <a:ea typeface="微軟正黑體" pitchFamily="34" charset="-120"/>
            </a:endParaRPr>
          </a:p>
        </p:txBody>
      </p:sp>
      <p:pic>
        <p:nvPicPr>
          <p:cNvPr id="60418" name="Picture 2" descr="「GOAL」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517" y="191278"/>
            <a:ext cx="2640301" cy="1795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420" name="Picture 4" descr="「strategy」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96" y="5083174"/>
            <a:ext cx="2895600" cy="1581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699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p:cTn id="7" dur="1000" fill="hold"/>
                                        <p:tgtEl>
                                          <p:spTgt spid="1638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9">
                                            <p:txEl>
                                              <p:pRg st="1" end="1"/>
                                            </p:txEl>
                                          </p:spTgt>
                                        </p:tgtEl>
                                        <p:attrNameLst>
                                          <p:attrName>style.visibility</p:attrName>
                                        </p:attrNameLst>
                                      </p:cBhvr>
                                      <p:to>
                                        <p:strVal val="visible"/>
                                      </p:to>
                                    </p:set>
                                    <p:anim calcmode="lin" valueType="num">
                                      <p:cBhvr>
                                        <p:cTn id="14" dur="1000" fill="hold"/>
                                        <p:tgtEl>
                                          <p:spTgt spid="1638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9">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0418"/>
                                        </p:tgtEl>
                                        <p:attrNameLst>
                                          <p:attrName>style.visibility</p:attrName>
                                        </p:attrNameLst>
                                      </p:cBhvr>
                                      <p:to>
                                        <p:strVal val="visible"/>
                                      </p:to>
                                    </p:set>
                                    <p:animEffect transition="in" filter="fade">
                                      <p:cBhvr>
                                        <p:cTn id="19" dur="500"/>
                                        <p:tgtEl>
                                          <p:spTgt spid="604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6389">
                                            <p:txEl>
                                              <p:pRg st="2" end="2"/>
                                            </p:txEl>
                                          </p:spTgt>
                                        </p:tgtEl>
                                        <p:attrNameLst>
                                          <p:attrName>style.visibility</p:attrName>
                                        </p:attrNameLst>
                                      </p:cBhvr>
                                      <p:to>
                                        <p:strVal val="visible"/>
                                      </p:to>
                                    </p:set>
                                    <p:anim calcmode="lin" valueType="num">
                                      <p:cBhvr>
                                        <p:cTn id="24" dur="1000" fill="hold"/>
                                        <p:tgtEl>
                                          <p:spTgt spid="16389">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1638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6389">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0420"/>
                                        </p:tgtEl>
                                        <p:attrNameLst>
                                          <p:attrName>style.visibility</p:attrName>
                                        </p:attrNameLst>
                                      </p:cBhvr>
                                      <p:to>
                                        <p:strVal val="visible"/>
                                      </p:to>
                                    </p:set>
                                    <p:animEffect transition="in" filter="fade">
                                      <p:cBhvr>
                                        <p:cTn id="29" dur="500"/>
                                        <p:tgtEl>
                                          <p:spTgt spid="604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6389">
                                            <p:txEl>
                                              <p:pRg st="3" end="3"/>
                                            </p:txEl>
                                          </p:spTgt>
                                        </p:tgtEl>
                                        <p:attrNameLst>
                                          <p:attrName>style.visibility</p:attrName>
                                        </p:attrNameLst>
                                      </p:cBhvr>
                                      <p:to>
                                        <p:strVal val="visible"/>
                                      </p:to>
                                    </p:set>
                                    <p:anim calcmode="lin" valueType="num">
                                      <p:cBhvr>
                                        <p:cTn id="34" dur="1000" fill="hold"/>
                                        <p:tgtEl>
                                          <p:spTgt spid="16389">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16389">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163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741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37F1167F-C803-4A40-BF04-A9D962DD7BF0}" type="slidenum">
              <a:rPr lang="en-US" altLang="zh-TW"/>
              <a:pPr eaLnBrk="1" hangingPunct="1"/>
              <a:t>15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17413" name="Rectangle 3"/>
          <p:cNvSpPr>
            <a:spLocks noGrp="1" noChangeArrowheads="1"/>
          </p:cNvSpPr>
          <p:nvPr>
            <p:ph type="body" idx="1"/>
          </p:nvPr>
        </p:nvSpPr>
        <p:spPr>
          <a:xfrm>
            <a:off x="586850" y="1479003"/>
            <a:ext cx="7594333" cy="4523527"/>
          </a:xfrm>
        </p:spPr>
        <p:txBody>
          <a:bodyPr/>
          <a:lstStyle/>
          <a:p>
            <a:pPr eaLnBrk="1" hangingPunct="1">
              <a:defRPr/>
            </a:pPr>
            <a:r>
              <a:rPr lang="zh-TW" altLang="en-US" sz="3200" dirty="0" smtClean="0">
                <a:solidFill>
                  <a:schemeClr val="accent6">
                    <a:lumMod val="75000"/>
                  </a:schemeClr>
                </a:solidFill>
                <a:latin typeface="微軟正黑體" pitchFamily="34" charset="-120"/>
                <a:ea typeface="微軟正黑體" pitchFamily="34" charset="-120"/>
              </a:rPr>
              <a:t>目標扮演的功能</a:t>
            </a:r>
            <a:endParaRPr lang="zh-TW" altLang="zh-TW" sz="3200" dirty="0" smtClean="0">
              <a:solidFill>
                <a:schemeClr val="accent6">
                  <a:lumMod val="75000"/>
                </a:schemeClr>
              </a:solidFill>
              <a:latin typeface="微軟正黑體" pitchFamily="34" charset="-120"/>
              <a:ea typeface="微軟正黑體" pitchFamily="34" charset="-120"/>
            </a:endParaRPr>
          </a:p>
        </p:txBody>
      </p:sp>
      <p:graphicFrame>
        <p:nvGraphicFramePr>
          <p:cNvPr id="6" name="資料庫圖表 5"/>
          <p:cNvGraphicFramePr/>
          <p:nvPr>
            <p:extLst/>
          </p:nvPr>
        </p:nvGraphicFramePr>
        <p:xfrm>
          <a:off x="1669774" y="2115402"/>
          <a:ext cx="6096000" cy="392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7726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843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603EE117-69DB-49C6-9D92-BABC01E3D1B6}" type="slidenum">
              <a:rPr lang="en-US" altLang="zh-TW"/>
              <a:pPr eaLnBrk="1" hangingPunct="1"/>
              <a:t>16</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18437" name="Rectangle 3"/>
          <p:cNvSpPr>
            <a:spLocks noGrp="1" noChangeArrowheads="1"/>
          </p:cNvSpPr>
          <p:nvPr>
            <p:ph type="body" idx="1"/>
          </p:nvPr>
        </p:nvSpPr>
        <p:spPr>
          <a:xfrm>
            <a:off x="457200" y="1143000"/>
            <a:ext cx="8229600" cy="4983163"/>
          </a:xfrm>
        </p:spPr>
        <p:txBody>
          <a:bodyPr/>
          <a:lstStyle/>
          <a:p>
            <a:pPr eaLnBrk="1" hangingPunct="1">
              <a:defRPr/>
            </a:pPr>
            <a:r>
              <a:rPr lang="zh-TW" altLang="en-US" dirty="0" smtClean="0">
                <a:solidFill>
                  <a:schemeClr val="accent6">
                    <a:lumMod val="75000"/>
                  </a:schemeClr>
                </a:solidFill>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目標領域</a:t>
            </a:r>
            <a:endParaRPr lang="zh-TW" altLang="zh-TW" sz="3200" dirty="0" smtClean="0">
              <a:solidFill>
                <a:schemeClr val="accent6">
                  <a:lumMod val="75000"/>
                </a:schemeClr>
              </a:solidFill>
              <a:latin typeface="微軟正黑體" pitchFamily="34" charset="-120"/>
              <a:ea typeface="微軟正黑體" pitchFamily="34" charset="-120"/>
            </a:endParaRPr>
          </a:p>
        </p:txBody>
      </p:sp>
      <p:graphicFrame>
        <p:nvGraphicFramePr>
          <p:cNvPr id="7" name="資料庫圖表 6"/>
          <p:cNvGraphicFramePr/>
          <p:nvPr>
            <p:extLst/>
          </p:nvPr>
        </p:nvGraphicFramePr>
        <p:xfrm>
          <a:off x="2544416" y="1934817"/>
          <a:ext cx="6374297" cy="4308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圓角矩形圖說文字 1"/>
          <p:cNvSpPr/>
          <p:nvPr/>
        </p:nvSpPr>
        <p:spPr>
          <a:xfrm>
            <a:off x="97631" y="4087813"/>
            <a:ext cx="2209800" cy="2336800"/>
          </a:xfrm>
          <a:prstGeom prst="wedgeRoundRectCallout">
            <a:avLst>
              <a:gd name="adj1" fmla="val 61545"/>
              <a:gd name="adj2" fmla="val -36230"/>
              <a:gd name="adj3" fmla="val 16667"/>
            </a:avLst>
          </a:prstGeom>
          <a:solidFill>
            <a:srgbClr val="66FF66"/>
          </a:solidFill>
        </p:spPr>
        <p:style>
          <a:lnRef idx="0">
            <a:schemeClr val="accent3"/>
          </a:lnRef>
          <a:fillRef idx="3">
            <a:schemeClr val="accent3"/>
          </a:fillRef>
          <a:effectRef idx="3">
            <a:schemeClr val="accent3"/>
          </a:effectRef>
          <a:fontRef idx="minor">
            <a:schemeClr val="lt1"/>
          </a:fontRef>
        </p:style>
        <p:txBody>
          <a:bodyPr rtlCol="0" anchor="ctr"/>
          <a:lstStyle/>
          <a:p>
            <a:pPr>
              <a:defRPr/>
            </a:pPr>
            <a:r>
              <a:rPr lang="zh-TW" altLang="en-US" b="1" dirty="0">
                <a:solidFill>
                  <a:schemeClr val="tx1"/>
                </a:solidFill>
                <a:latin typeface="微軟正黑體" pitchFamily="34" charset="-120"/>
                <a:ea typeface="微軟正黑體" pitchFamily="34" charset="-120"/>
              </a:rPr>
              <a:t>生產力係指企業的「投入」與其所達成的「產出」之比。產出與投入之比越大，表示生產力越高，反之則生產力越低。</a:t>
            </a:r>
          </a:p>
        </p:txBody>
      </p:sp>
      <p:sp>
        <p:nvSpPr>
          <p:cNvPr id="4" name="AutoShape 2" descr="「生產力」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p:cNvPicPr>
            <a:picLocks noChangeAspect="1"/>
          </p:cNvPicPr>
          <p:nvPr/>
        </p:nvPicPr>
        <p:blipFill>
          <a:blip r:embed="rId7"/>
          <a:stretch>
            <a:fillRect/>
          </a:stretch>
        </p:blipFill>
        <p:spPr>
          <a:xfrm>
            <a:off x="5926207" y="230947"/>
            <a:ext cx="2876550" cy="1590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3184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945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E7DAA43E-4E4F-4981-A438-A18ABDFB71FE}" type="slidenum">
              <a:rPr lang="en-US" altLang="zh-TW"/>
              <a:pPr eaLnBrk="1" hangingPunct="1"/>
              <a:t>17</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19461" name="Rectangle 3"/>
          <p:cNvSpPr>
            <a:spLocks noGrp="1" noChangeArrowheads="1"/>
          </p:cNvSpPr>
          <p:nvPr>
            <p:ph type="body" idx="1"/>
          </p:nvPr>
        </p:nvSpPr>
        <p:spPr>
          <a:xfrm>
            <a:off x="347134" y="1313392"/>
            <a:ext cx="8229600" cy="4906963"/>
          </a:xfrm>
        </p:spPr>
        <p:txBody>
          <a:bodyPr/>
          <a:lstStyle/>
          <a:p>
            <a:pPr eaLnBrk="1" hangingPunct="1">
              <a:defRPr/>
            </a:pPr>
            <a:r>
              <a:rPr lang="zh-TW" altLang="en-US" dirty="0" smtClean="0">
                <a:solidFill>
                  <a:schemeClr val="accent6">
                    <a:lumMod val="75000"/>
                  </a:schemeClr>
                </a:solidFill>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目標領域</a:t>
            </a:r>
            <a:endParaRPr lang="zh-TW"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資料庫圖表 5"/>
          <p:cNvGraphicFramePr/>
          <p:nvPr>
            <p:extLst/>
          </p:nvPr>
        </p:nvGraphicFramePr>
        <p:xfrm>
          <a:off x="671076" y="2042193"/>
          <a:ext cx="7871791" cy="446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PROFIT」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p:cNvPicPr>
            <a:picLocks noChangeAspect="1"/>
          </p:cNvPicPr>
          <p:nvPr/>
        </p:nvPicPr>
        <p:blipFill>
          <a:blip r:embed="rId7"/>
          <a:stretch>
            <a:fillRect/>
          </a:stretch>
        </p:blipFill>
        <p:spPr>
          <a:xfrm>
            <a:off x="6639215" y="160338"/>
            <a:ext cx="1920585" cy="1963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圖片 6"/>
          <p:cNvPicPr>
            <a:picLocks noChangeAspect="1"/>
          </p:cNvPicPr>
          <p:nvPr/>
        </p:nvPicPr>
        <p:blipFill>
          <a:blip r:embed="rId8"/>
          <a:stretch>
            <a:fillRect/>
          </a:stretch>
        </p:blipFill>
        <p:spPr>
          <a:xfrm>
            <a:off x="6745842" y="3706136"/>
            <a:ext cx="2034886" cy="1076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468" name="Picture 4" descr="「CSR」的圖片搜尋結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2115" y="5158587"/>
            <a:ext cx="1756473" cy="1080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1587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2468"/>
                                        </p:tgtEl>
                                        <p:attrNameLst>
                                          <p:attrName>style.visibility</p:attrName>
                                        </p:attrNameLst>
                                      </p:cBhvr>
                                      <p:to>
                                        <p:strVal val="visible"/>
                                      </p:to>
                                    </p:set>
                                    <p:animEffect transition="in" filter="fade">
                                      <p:cBhvr>
                                        <p:cTn id="24" dur="500"/>
                                        <p:tgtEl>
                                          <p:spTgt spid="6246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995" y="4049061"/>
            <a:ext cx="2912533" cy="2181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048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3-</a:t>
            </a:r>
            <a:fld id="{8F6C7146-478F-4960-BE6E-10385539BF88}" type="slidenum">
              <a:rPr lang="en-US" altLang="zh-TW"/>
              <a:pPr eaLnBrk="1" hangingPunct="1"/>
              <a:t>18</a:t>
            </a:fld>
            <a:endParaRPr lang="en-US" altLang="zh-TW" dirty="0"/>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20485" name="Rectangle 3"/>
          <p:cNvSpPr>
            <a:spLocks noGrp="1" noChangeArrowheads="1"/>
          </p:cNvSpPr>
          <p:nvPr>
            <p:ph type="body" idx="1"/>
          </p:nvPr>
        </p:nvSpPr>
        <p:spPr>
          <a:xfrm>
            <a:off x="393395" y="1299693"/>
            <a:ext cx="8424585" cy="4523527"/>
          </a:xfrm>
        </p:spPr>
        <p:txBody>
          <a:bodyPr/>
          <a:lstStyle/>
          <a:p>
            <a:pPr eaLnBrk="1" hangingPunct="1">
              <a:defRPr/>
            </a:pPr>
            <a:r>
              <a:rPr lang="zh-TW" altLang="en-US" dirty="0" smtClean="0">
                <a:solidFill>
                  <a:schemeClr val="accent6">
                    <a:lumMod val="75000"/>
                  </a:schemeClr>
                </a:solidFill>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目標層級與目標網</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3"/>
              </a:buBlip>
              <a:defRPr/>
            </a:pPr>
            <a:r>
              <a:rPr lang="zh-TW" altLang="en-US" dirty="0" smtClean="0">
                <a:latin typeface="微軟正黑體" pitchFamily="34" charset="-120"/>
                <a:ea typeface="微軟正黑體" pitchFamily="34" charset="-120"/>
              </a:rPr>
              <a:t>目標層級</a:t>
            </a:r>
            <a:r>
              <a:rPr lang="en-US" altLang="zh-TW" dirty="0" smtClean="0">
                <a:latin typeface="微軟正黑體" pitchFamily="34" charset="-120"/>
                <a:ea typeface="微軟正黑體" pitchFamily="34" charset="-120"/>
              </a:rPr>
              <a:t>(Hierarchy of Objectives)</a:t>
            </a:r>
            <a:r>
              <a:rPr lang="zh-TW" altLang="en-US" dirty="0" smtClean="0">
                <a:latin typeface="微軟正黑體" pitchFamily="34" charset="-120"/>
                <a:ea typeface="微軟正黑體" pitchFamily="34" charset="-120"/>
              </a:rPr>
              <a:t>是指一整套的企業目標，這套目標內包含針對整個企業的整體性目標，以及針對企業各個層級的次目標。</a:t>
            </a:r>
            <a:endParaRPr lang="en-US" altLang="zh-TW" dirty="0" smtClean="0">
              <a:latin typeface="微軟正黑體" pitchFamily="34" charset="-120"/>
              <a:ea typeface="微軟正黑體" pitchFamily="34" charset="-120"/>
            </a:endParaRPr>
          </a:p>
          <a:p>
            <a:pPr>
              <a:buFontTx/>
              <a:buBlip>
                <a:blip r:embed="rId3"/>
              </a:buBlip>
              <a:defRPr/>
            </a:pPr>
            <a:r>
              <a:rPr lang="zh-TW" altLang="en-US" dirty="0" smtClean="0">
                <a:latin typeface="微軟正黑體" pitchFamily="34" charset="-120"/>
                <a:ea typeface="微軟正黑體" pitchFamily="34" charset="-120"/>
              </a:rPr>
              <a:t>由於這些目標層層相扣，密切連結，因此我們也可稱之為目標網。</a:t>
            </a:r>
          </a:p>
          <a:p>
            <a:pPr eaLnBrk="1" hangingPunct="1">
              <a:defRPr/>
            </a:pPr>
            <a:endParaRPr lang="zh-TW" altLang="zh-TW"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284272266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150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5DC86188-7939-4FFB-ABE8-75D104B3F778}" type="slidenum">
              <a:rPr lang="en-US" altLang="zh-TW"/>
              <a:pPr eaLnBrk="1" hangingPunct="1"/>
              <a:t>19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pic>
        <p:nvPicPr>
          <p:cNvPr id="6" name="Picture 4"/>
          <p:cNvPicPr>
            <a:picLocks noChangeAspect="1" noChangeArrowheads="1"/>
          </p:cNvPicPr>
          <p:nvPr/>
        </p:nvPicPr>
        <p:blipFill>
          <a:blip r:embed="rId2"/>
          <a:srcRect/>
          <a:stretch>
            <a:fillRect/>
          </a:stretch>
        </p:blipFill>
        <p:spPr bwMode="auto">
          <a:xfrm>
            <a:off x="0" y="1819844"/>
            <a:ext cx="9144000" cy="539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文字方塊 12"/>
          <p:cNvSpPr txBox="1"/>
          <p:nvPr/>
        </p:nvSpPr>
        <p:spPr>
          <a:xfrm rot="20986671">
            <a:off x="616553" y="1704809"/>
            <a:ext cx="1498044" cy="400110"/>
          </a:xfrm>
          <a:prstGeom prst="rect">
            <a:avLst/>
          </a:prstGeom>
          <a:solidFill>
            <a:srgbClr val="FFFF66"/>
          </a:solidFill>
          <a:scene3d>
            <a:camera prst="orthographicFront"/>
            <a:lightRig rig="threePt" dir="t"/>
          </a:scene3d>
          <a:sp3d>
            <a:bevelT/>
          </a:sp3d>
        </p:spPr>
        <p:txBody>
          <a:bodyPr anchor="ctr">
            <a:spAutoFit/>
          </a:bodyPr>
          <a:lstStyle/>
          <a:p>
            <a:pPr algn="ctr">
              <a:defRPr/>
            </a:pPr>
            <a:r>
              <a:rPr lang="zh-TW" altLang="en-US" sz="2000" b="1" dirty="0">
                <a:solidFill>
                  <a:srgbClr val="0070C0"/>
                </a:solidFill>
                <a:latin typeface="微軟正黑體" pitchFamily="34" charset="-120"/>
                <a:ea typeface="微軟正黑體" pitchFamily="34" charset="-120"/>
              </a:rPr>
              <a:t>目標網</a:t>
            </a:r>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14438" t="-1303" r="32235"/>
          <a:stretch/>
        </p:blipFill>
        <p:spPr>
          <a:xfrm>
            <a:off x="6104467" y="1073674"/>
            <a:ext cx="1092200" cy="1492339"/>
          </a:xfrm>
          <a:prstGeom prst="ellipse">
            <a:avLst/>
          </a:prstGeom>
          <a:ln>
            <a:noFill/>
          </a:ln>
          <a:effectLst>
            <a:softEdge rad="112500"/>
          </a:effectLst>
        </p:spPr>
      </p:pic>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71889" t="-347" r="13000" b="5052"/>
          <a:stretch/>
        </p:blipFill>
        <p:spPr>
          <a:xfrm>
            <a:off x="5431366" y="2844997"/>
            <a:ext cx="575734" cy="1007532"/>
          </a:xfrm>
          <a:prstGeom prst="rect">
            <a:avLst/>
          </a:prstGeom>
        </p:spPr>
      </p:pic>
      <p:pic>
        <p:nvPicPr>
          <p:cNvPr id="17" name="圖片 16"/>
          <p:cNvPicPr>
            <a:picLocks noChangeAspect="1"/>
          </p:cNvPicPr>
          <p:nvPr/>
        </p:nvPicPr>
        <p:blipFill rotWithShape="1">
          <a:blip r:embed="rId4">
            <a:extLst>
              <a:ext uri="{28A0092B-C50C-407E-A947-70E740481C1C}">
                <a14:useLocalDpi xmlns:a14="http://schemas.microsoft.com/office/drawing/2010/main" val="0"/>
              </a:ext>
            </a:extLst>
          </a:blip>
          <a:srcRect l="-675" t="-7676" r="86712" b="-5117"/>
          <a:stretch/>
        </p:blipFill>
        <p:spPr>
          <a:xfrm>
            <a:off x="2406967" y="2794828"/>
            <a:ext cx="524933" cy="1119678"/>
          </a:xfrm>
          <a:prstGeom prst="rect">
            <a:avLst/>
          </a:prstGeom>
        </p:spPr>
      </p:pic>
      <p:pic>
        <p:nvPicPr>
          <p:cNvPr id="18" name="圖片 17"/>
          <p:cNvPicPr>
            <a:picLocks noChangeAspect="1"/>
          </p:cNvPicPr>
          <p:nvPr/>
        </p:nvPicPr>
        <p:blipFill rotWithShape="1">
          <a:blip r:embed="rId4">
            <a:extLst>
              <a:ext uri="{28A0092B-C50C-407E-A947-70E740481C1C}">
                <a14:useLocalDpi xmlns:a14="http://schemas.microsoft.com/office/drawing/2010/main" val="0"/>
              </a:ext>
            </a:extLst>
          </a:blip>
          <a:srcRect l="59861" t="1602" r="27027" b="4046"/>
          <a:stretch/>
        </p:blipFill>
        <p:spPr>
          <a:xfrm>
            <a:off x="554839" y="2844997"/>
            <a:ext cx="499534" cy="997561"/>
          </a:xfrm>
          <a:prstGeom prst="rect">
            <a:avLst/>
          </a:prstGeom>
        </p:spPr>
      </p:pic>
      <p:pic>
        <p:nvPicPr>
          <p:cNvPr id="19" name="圖片 18"/>
          <p:cNvPicPr>
            <a:picLocks noChangeAspect="1"/>
          </p:cNvPicPr>
          <p:nvPr/>
        </p:nvPicPr>
        <p:blipFill rotWithShape="1">
          <a:blip r:embed="rId4">
            <a:extLst>
              <a:ext uri="{28A0092B-C50C-407E-A947-70E740481C1C}">
                <a14:useLocalDpi xmlns:a14="http://schemas.microsoft.com/office/drawing/2010/main" val="0"/>
              </a:ext>
            </a:extLst>
          </a:blip>
          <a:srcRect l="86083" t="903" b="-1"/>
          <a:stretch/>
        </p:blipFill>
        <p:spPr>
          <a:xfrm>
            <a:off x="8156575" y="2794828"/>
            <a:ext cx="530225" cy="1047730"/>
          </a:xfrm>
          <a:prstGeom prst="rect">
            <a:avLst/>
          </a:prstGeom>
        </p:spPr>
      </p:pic>
      <p:pic>
        <p:nvPicPr>
          <p:cNvPr id="20" name="圖片 19"/>
          <p:cNvPicPr>
            <a:picLocks noChangeAspect="1"/>
          </p:cNvPicPr>
          <p:nvPr/>
        </p:nvPicPr>
        <p:blipFill rotWithShape="1">
          <a:blip r:embed="rId4">
            <a:extLst>
              <a:ext uri="{28A0092B-C50C-407E-A947-70E740481C1C}">
                <a14:useLocalDpi xmlns:a14="http://schemas.microsoft.com/office/drawing/2010/main" val="0"/>
              </a:ext>
            </a:extLst>
          </a:blip>
          <a:srcRect l="13001" t="454" r="67444" b="-6961"/>
          <a:stretch/>
        </p:blipFill>
        <p:spPr>
          <a:xfrm>
            <a:off x="5342466" y="5031097"/>
            <a:ext cx="664634" cy="1004503"/>
          </a:xfrm>
          <a:prstGeom prst="rect">
            <a:avLst/>
          </a:prstGeom>
        </p:spPr>
      </p:pic>
      <p:pic>
        <p:nvPicPr>
          <p:cNvPr id="5" name="圖片 4"/>
          <p:cNvPicPr>
            <a:picLocks noChangeAspect="1"/>
          </p:cNvPicPr>
          <p:nvPr/>
        </p:nvPicPr>
        <p:blipFill rotWithShape="1">
          <a:blip r:embed="rId5"/>
          <a:srcRect l="30601" t="-3270" r="54322" b="4321"/>
          <a:stretch/>
        </p:blipFill>
        <p:spPr>
          <a:xfrm>
            <a:off x="1303866" y="4921741"/>
            <a:ext cx="575733" cy="1024466"/>
          </a:xfrm>
          <a:prstGeom prst="rect">
            <a:avLst/>
          </a:prstGeom>
        </p:spPr>
      </p:pic>
    </p:spTree>
    <p:extLst>
      <p:ext uri="{BB962C8B-B14F-4D97-AF65-F5344CB8AC3E}">
        <p14:creationId xmlns:p14="http://schemas.microsoft.com/office/powerpoint/2010/main" val="161943629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4"/>
          <p:cNvSpPr>
            <a:spLocks noGrp="1"/>
          </p:cNvSpPr>
          <p:nvPr>
            <p:ph type="ctrTitle"/>
          </p:nvPr>
        </p:nvSpPr>
        <p:spPr>
          <a:xfrm>
            <a:off x="1077913" y="788988"/>
            <a:ext cx="6411912" cy="935037"/>
          </a:xfrm>
        </p:spPr>
        <p:txBody>
          <a:bodyPr/>
          <a:lstStyle/>
          <a:p>
            <a:r>
              <a:rPr lang="zh-TW" altLang="en-US" dirty="0" smtClean="0"/>
              <a:t>第 </a:t>
            </a:r>
            <a:r>
              <a:rPr lang="en-US" altLang="zh-TW" dirty="0"/>
              <a:t>3</a:t>
            </a:r>
            <a:r>
              <a:rPr lang="en-US" altLang="zh-TW" dirty="0" smtClean="0"/>
              <a:t> </a:t>
            </a:r>
            <a:r>
              <a:rPr lang="zh-TW" altLang="en-US" dirty="0" smtClean="0"/>
              <a:t>章</a:t>
            </a:r>
          </a:p>
        </p:txBody>
      </p:sp>
      <p:sp>
        <p:nvSpPr>
          <p:cNvPr id="10243" name="副標題 2"/>
          <p:cNvSpPr>
            <a:spLocks noGrp="1"/>
          </p:cNvSpPr>
          <p:nvPr>
            <p:ph type="subTitle" idx="1"/>
          </p:nvPr>
        </p:nvSpPr>
        <p:spPr>
          <a:xfrm>
            <a:off x="1884998" y="2748598"/>
            <a:ext cx="6150291" cy="1412875"/>
          </a:xfrm>
        </p:spPr>
        <p:txBody>
          <a:bodyPr>
            <a:noAutofit/>
          </a:bodyPr>
          <a:lstStyle/>
          <a:p>
            <a:pPr algn="r"/>
            <a:r>
              <a:rPr lang="zh-TW" altLang="en-US" sz="8000" dirty="0">
                <a:latin typeface="Arial" panose="020B0604020202020204" pitchFamily="34" charset="0"/>
                <a:cs typeface="Arial" panose="020B0604020202020204" pitchFamily="34" charset="0"/>
              </a:rPr>
              <a:t>使命、願景與目標</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253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4A62494B-9C2E-4A2E-B87C-B585147D3705}" type="slidenum">
              <a:rPr lang="en-US" altLang="zh-TW"/>
              <a:pPr eaLnBrk="1" hangingPunct="1"/>
              <a:t>20</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pic>
        <p:nvPicPr>
          <p:cNvPr id="7" name="Picture 4"/>
          <p:cNvPicPr>
            <a:picLocks noChangeAspect="1" noChangeArrowheads="1"/>
          </p:cNvPicPr>
          <p:nvPr/>
        </p:nvPicPr>
        <p:blipFill>
          <a:blip r:embed="rId2"/>
          <a:srcRect/>
          <a:stretch>
            <a:fillRect/>
          </a:stretch>
        </p:blipFill>
        <p:spPr bwMode="auto">
          <a:xfrm>
            <a:off x="256713" y="1403007"/>
            <a:ext cx="8630573" cy="497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文字方塊 5"/>
          <p:cNvSpPr txBox="1"/>
          <p:nvPr/>
        </p:nvSpPr>
        <p:spPr>
          <a:xfrm rot="20986671">
            <a:off x="237732" y="1631287"/>
            <a:ext cx="2475965" cy="400110"/>
          </a:xfrm>
          <a:prstGeom prst="rect">
            <a:avLst/>
          </a:prstGeom>
          <a:solidFill>
            <a:srgbClr val="FFFF66"/>
          </a:solidFill>
          <a:scene3d>
            <a:camera prst="orthographicFront"/>
            <a:lightRig rig="threePt" dir="t"/>
          </a:scene3d>
          <a:sp3d>
            <a:bevelT/>
          </a:sp3d>
        </p:spPr>
        <p:txBody>
          <a:bodyPr anchor="ctr">
            <a:spAutoFit/>
          </a:bodyPr>
          <a:lstStyle/>
          <a:p>
            <a:pPr algn="ctr">
              <a:defRPr/>
            </a:pPr>
            <a:r>
              <a:rPr lang="zh-TW" altLang="en-US" sz="2000" b="1" dirty="0">
                <a:solidFill>
                  <a:srgbClr val="0070C0"/>
                </a:solidFill>
                <a:latin typeface="微軟正黑體" pitchFamily="34" charset="-120"/>
                <a:ea typeface="微軟正黑體" pitchFamily="34" charset="-120"/>
              </a:rPr>
              <a:t>企業目標的層級</a:t>
            </a:r>
          </a:p>
        </p:txBody>
      </p:sp>
    </p:spTree>
    <p:extLst>
      <p:ext uri="{BB962C8B-B14F-4D97-AF65-F5344CB8AC3E}">
        <p14:creationId xmlns:p14="http://schemas.microsoft.com/office/powerpoint/2010/main" val="1549122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355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55FB27AE-3A55-4EA6-85DB-06F8C3C630BB}" type="slidenum">
              <a:rPr lang="en-US" altLang="zh-TW"/>
              <a:pPr eaLnBrk="1" hangingPunct="1"/>
              <a:t>21</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23557" name="Rectangle 3"/>
          <p:cNvSpPr>
            <a:spLocks noGrp="1" noChangeArrowheads="1"/>
          </p:cNvSpPr>
          <p:nvPr>
            <p:ph type="body" idx="1"/>
          </p:nvPr>
        </p:nvSpPr>
        <p:spPr>
          <a:xfrm>
            <a:off x="695325" y="1136650"/>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良好目標的條件 </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資料庫圖表 5"/>
          <p:cNvGraphicFramePr/>
          <p:nvPr>
            <p:extLst/>
          </p:nvPr>
        </p:nvGraphicFramePr>
        <p:xfrm>
          <a:off x="1007166" y="1961322"/>
          <a:ext cx="7195930" cy="429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圖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7643" y="2865335"/>
            <a:ext cx="1048808" cy="1588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0131" y="515002"/>
            <a:ext cx="1710553" cy="1379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425373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457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92644F28-B7A0-40DF-AE6C-0840622AD72B}" type="slidenum">
              <a:rPr lang="en-US" altLang="zh-TW"/>
              <a:pPr eaLnBrk="1" hangingPunct="1"/>
              <a:t>22</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23557" name="Rectangle 3"/>
          <p:cNvSpPr>
            <a:spLocks noGrp="1" noChangeArrowheads="1"/>
          </p:cNvSpPr>
          <p:nvPr>
            <p:ph type="body" idx="1"/>
          </p:nvPr>
        </p:nvSpPr>
        <p:spPr>
          <a:xfrm>
            <a:off x="695325" y="1136650"/>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良好目標的條件 </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資料庫圖表 5"/>
          <p:cNvGraphicFramePr/>
          <p:nvPr>
            <p:extLst/>
          </p:nvPr>
        </p:nvGraphicFramePr>
        <p:xfrm>
          <a:off x="1033668" y="1895062"/>
          <a:ext cx="7805531" cy="429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7950" y="2410428"/>
            <a:ext cx="2314165" cy="1631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956485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560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9C128F2B-2986-40C9-A987-5688B10794AC}" type="slidenum">
              <a:rPr lang="en-US" altLang="zh-TW"/>
              <a:pPr eaLnBrk="1" hangingPunct="1"/>
              <a:t>23</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24581" name="Rectangle 3"/>
          <p:cNvSpPr>
            <a:spLocks noGrp="1" noChangeArrowheads="1"/>
          </p:cNvSpPr>
          <p:nvPr>
            <p:ph type="body" idx="1"/>
          </p:nvPr>
        </p:nvSpPr>
        <p:spPr/>
        <p:txBody>
          <a:bodyPr/>
          <a:lstStyle/>
          <a:p>
            <a:pPr>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四點模型</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（一）行動的內涵</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（二）單一可衡量的成果</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（三）期望的日期或時間期限</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（四）可接受的成本（金錢或時間）</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pic>
        <p:nvPicPr>
          <p:cNvPr id="63490"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097118"/>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相關圖片"/>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68246" l="446" r="89286">
                        <a14:foregroundMark x1="56250" y1="27014" x2="67411" y2="38389"/>
                        <a14:foregroundMark x1="60268" y1="15640" x2="70089" y2="44550"/>
                      </a14:backgroundRemoval>
                    </a14:imgEffect>
                  </a14:imgLayer>
                </a14:imgProps>
              </a:ext>
              <a:ext uri="{28A0092B-C50C-407E-A947-70E740481C1C}">
                <a14:useLocalDpi xmlns:a14="http://schemas.microsoft.com/office/drawing/2010/main" val="0"/>
              </a:ext>
            </a:extLst>
          </a:blip>
          <a:srcRect b="23201"/>
          <a:stretch/>
        </p:blipFill>
        <p:spPr bwMode="auto">
          <a:xfrm>
            <a:off x="1608823" y="4792205"/>
            <a:ext cx="2133600" cy="154349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MONEY COST」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6">
            <a:extLst>
              <a:ext uri="{BEBA8EAE-BF5A-486C-A8C5-ECC9F3942E4B}">
                <a14:imgProps xmlns:a14="http://schemas.microsoft.com/office/drawing/2010/main">
                  <a14:imgLayer r:embed="rId7">
                    <a14:imgEffect>
                      <a14:backgroundRemoval t="6335" b="100000" l="0" r="100000">
                        <a14:foregroundMark x1="7895" y1="32127" x2="24561" y2="55656"/>
                        <a14:foregroundMark x1="8333" y1="35294" x2="26316" y2="59729"/>
                        <a14:foregroundMark x1="59649" y1="14932" x2="64474" y2="57466"/>
                        <a14:foregroundMark x1="69298" y1="71946" x2="63596" y2="70136"/>
                      </a14:backgroundRemoval>
                    </a14:imgEffect>
                  </a14:imgLayer>
                </a14:imgProps>
              </a:ext>
            </a:extLst>
          </a:blip>
          <a:stretch>
            <a:fillRect/>
          </a:stretch>
        </p:blipFill>
        <p:spPr>
          <a:xfrm>
            <a:off x="5217969" y="4230672"/>
            <a:ext cx="2171700" cy="2105025"/>
          </a:xfrm>
          <a:prstGeom prst="rect">
            <a:avLst/>
          </a:prstGeom>
        </p:spPr>
      </p:pic>
    </p:spTree>
    <p:extLst>
      <p:ext uri="{BB962C8B-B14F-4D97-AF65-F5344CB8AC3E}">
        <p14:creationId xmlns:p14="http://schemas.microsoft.com/office/powerpoint/2010/main" val="1307764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p:cTn id="7" dur="1000" fill="hold"/>
                                        <p:tgtEl>
                                          <p:spTgt spid="2458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58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58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581">
                                            <p:txEl>
                                              <p:pRg st="1" end="1"/>
                                            </p:txEl>
                                          </p:spTgt>
                                        </p:tgtEl>
                                        <p:attrNameLst>
                                          <p:attrName>style.visibility</p:attrName>
                                        </p:attrNameLst>
                                      </p:cBhvr>
                                      <p:to>
                                        <p:strVal val="visible"/>
                                      </p:to>
                                    </p:set>
                                    <p:anim calcmode="lin" valueType="num">
                                      <p:cBhvr>
                                        <p:cTn id="14" dur="1000" fill="hold"/>
                                        <p:tgtEl>
                                          <p:spTgt spid="2458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458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458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581">
                                            <p:txEl>
                                              <p:pRg st="2" end="2"/>
                                            </p:txEl>
                                          </p:spTgt>
                                        </p:tgtEl>
                                        <p:attrNameLst>
                                          <p:attrName>style.visibility</p:attrName>
                                        </p:attrNameLst>
                                      </p:cBhvr>
                                      <p:to>
                                        <p:strVal val="visible"/>
                                      </p:to>
                                    </p:set>
                                    <p:anim calcmode="lin" valueType="num">
                                      <p:cBhvr>
                                        <p:cTn id="21" dur="1000" fill="hold"/>
                                        <p:tgtEl>
                                          <p:spTgt spid="2458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458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458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581">
                                            <p:txEl>
                                              <p:pRg st="3" end="3"/>
                                            </p:txEl>
                                          </p:spTgt>
                                        </p:tgtEl>
                                        <p:attrNameLst>
                                          <p:attrName>style.visibility</p:attrName>
                                        </p:attrNameLst>
                                      </p:cBhvr>
                                      <p:to>
                                        <p:strVal val="visible"/>
                                      </p:to>
                                    </p:set>
                                    <p:anim calcmode="lin" valueType="num">
                                      <p:cBhvr>
                                        <p:cTn id="28" dur="1000" fill="hold"/>
                                        <p:tgtEl>
                                          <p:spTgt spid="2458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458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4581">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3490"/>
                                        </p:tgtEl>
                                        <p:attrNameLst>
                                          <p:attrName>style.visibility</p:attrName>
                                        </p:attrNameLst>
                                      </p:cBhvr>
                                      <p:to>
                                        <p:strVal val="visible"/>
                                      </p:to>
                                    </p:set>
                                    <p:animEffect transition="in" filter="fade">
                                      <p:cBhvr>
                                        <p:cTn id="33" dur="500"/>
                                        <p:tgtEl>
                                          <p:spTgt spid="6349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4581">
                                            <p:txEl>
                                              <p:pRg st="4" end="4"/>
                                            </p:txEl>
                                          </p:spTgt>
                                        </p:tgtEl>
                                        <p:attrNameLst>
                                          <p:attrName>style.visibility</p:attrName>
                                        </p:attrNameLst>
                                      </p:cBhvr>
                                      <p:to>
                                        <p:strVal val="visible"/>
                                      </p:to>
                                    </p:set>
                                    <p:anim calcmode="lin" valueType="num">
                                      <p:cBhvr>
                                        <p:cTn id="38" dur="1000" fill="hold"/>
                                        <p:tgtEl>
                                          <p:spTgt spid="24581">
                                            <p:txEl>
                                              <p:pRg st="4" end="4"/>
                                            </p:txEl>
                                          </p:spTgt>
                                        </p:tgtEl>
                                        <p:attrNameLst>
                                          <p:attrName>ppt_w</p:attrName>
                                        </p:attrNameLst>
                                      </p:cBhvr>
                                      <p:tavLst>
                                        <p:tav tm="0">
                                          <p:val>
                                            <p:strVal val="#ppt_w*0.70"/>
                                          </p:val>
                                        </p:tav>
                                        <p:tav tm="100000">
                                          <p:val>
                                            <p:strVal val="#ppt_w"/>
                                          </p:val>
                                        </p:tav>
                                      </p:tavLst>
                                    </p:anim>
                                    <p:anim calcmode="lin" valueType="num">
                                      <p:cBhvr>
                                        <p:cTn id="39" dur="1000" fill="hold"/>
                                        <p:tgtEl>
                                          <p:spTgt spid="24581">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24581">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63492"/>
                                        </p:tgtEl>
                                        <p:attrNameLst>
                                          <p:attrName>style.visibility</p:attrName>
                                        </p:attrNameLst>
                                      </p:cBhvr>
                                      <p:to>
                                        <p:strVal val="visible"/>
                                      </p:to>
                                    </p:set>
                                    <p:animEffect transition="in" filter="fade">
                                      <p:cBhvr>
                                        <p:cTn id="46"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662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2B4DFDB3-045D-45E5-AA39-699FB5D3699A}" type="slidenum">
              <a:rPr lang="en-US" altLang="zh-TW"/>
              <a:pPr eaLnBrk="1" hangingPunct="1"/>
              <a:t>24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§3.2</a:t>
            </a:r>
            <a:r>
              <a:rPr lang="zh-TW" altLang="en-US" sz="4400" dirty="0">
                <a:latin typeface="微軟正黑體" pitchFamily="34" charset="-120"/>
                <a:ea typeface="微軟正黑體" pitchFamily="34" charset="-120"/>
              </a:rPr>
              <a:t> 企業的目標</a:t>
            </a:r>
            <a:endParaRPr lang="zh-TW" altLang="zh-TW" sz="4400" dirty="0">
              <a:latin typeface="微軟正黑體" pitchFamily="34" charset="-120"/>
              <a:ea typeface="微軟正黑體" pitchFamily="34" charset="-120"/>
            </a:endParaRPr>
          </a:p>
        </p:txBody>
      </p:sp>
      <p:sp>
        <p:nvSpPr>
          <p:cNvPr id="25605"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目標的權衡取捨</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短期利潤與長期成長的權衡取捨</a:t>
            </a:r>
            <a:r>
              <a:rPr 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提高獲利率與增加市場占有率的權衡取捨</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滲透現有市場與開發新市場的權衡取捨</a:t>
            </a:r>
            <a:r>
              <a:rPr 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利潤目標與非利潤目標的權衡取捨</a:t>
            </a:r>
            <a:r>
              <a:rPr 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追求成長與維持穩定的權衡取捨</a:t>
            </a:r>
            <a:r>
              <a:rPr lang="zh-TW" dirty="0" smtClean="0">
                <a:latin typeface="微軟正黑體" pitchFamily="34" charset="-120"/>
                <a:ea typeface="微軟正黑體" pitchFamily="34" charset="-120"/>
              </a:rPr>
              <a:t> </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開發新產品與維持現有產品的權衡取捨</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113479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p:cTn id="7" dur="500" fill="hold"/>
                                        <p:tgtEl>
                                          <p:spTgt spid="256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anim calcmode="lin" valueType="num">
                                      <p:cBhvr>
                                        <p:cTn id="11" dur="500" fill="hold"/>
                                        <p:tgtEl>
                                          <p:spTgt spid="2560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560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anim calcmode="lin" valueType="num">
                                      <p:cBhvr>
                                        <p:cTn id="15" dur="500" fill="hold"/>
                                        <p:tgtEl>
                                          <p:spTgt spid="2560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5605">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anim calcmode="lin" valueType="num">
                                      <p:cBhvr>
                                        <p:cTn id="19" dur="500" fill="hold"/>
                                        <p:tgtEl>
                                          <p:spTgt spid="2560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5605">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5605">
                                            <p:txEl>
                                              <p:pRg st="4" end="4"/>
                                            </p:txEl>
                                          </p:spTgt>
                                        </p:tgtEl>
                                        <p:attrNameLst>
                                          <p:attrName>style.visibility</p:attrName>
                                        </p:attrNameLst>
                                      </p:cBhvr>
                                      <p:to>
                                        <p:strVal val="visible"/>
                                      </p:to>
                                    </p:set>
                                    <p:anim calcmode="lin" valueType="num">
                                      <p:cBhvr>
                                        <p:cTn id="23" dur="500" fill="hold"/>
                                        <p:tgtEl>
                                          <p:spTgt spid="2560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5605">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25605">
                                            <p:txEl>
                                              <p:pRg st="5" end="5"/>
                                            </p:txEl>
                                          </p:spTgt>
                                        </p:tgtEl>
                                        <p:attrNameLst>
                                          <p:attrName>style.visibility</p:attrName>
                                        </p:attrNameLst>
                                      </p:cBhvr>
                                      <p:to>
                                        <p:strVal val="visible"/>
                                      </p:to>
                                    </p:set>
                                    <p:anim calcmode="lin" valueType="num">
                                      <p:cBhvr>
                                        <p:cTn id="27" dur="500" fill="hold"/>
                                        <p:tgtEl>
                                          <p:spTgt spid="2560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5605">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5605">
                                            <p:txEl>
                                              <p:pRg st="6" end="6"/>
                                            </p:txEl>
                                          </p:spTgt>
                                        </p:tgtEl>
                                        <p:attrNameLst>
                                          <p:attrName>style.visibility</p:attrName>
                                        </p:attrNameLst>
                                      </p:cBhvr>
                                      <p:to>
                                        <p:strVal val="visible"/>
                                      </p:to>
                                    </p:set>
                                    <p:anim calcmode="lin" valueType="num">
                                      <p:cBhvr>
                                        <p:cTn id="31" dur="500" fill="hold"/>
                                        <p:tgtEl>
                                          <p:spTgt spid="2560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560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E67C07B1-3516-4069-AA84-B09DBFE66A2A}" type="slidenum">
              <a:rPr lang="en-US" altLang="zh-TW"/>
              <a:pPr eaLnBrk="1" hangingPunct="1"/>
              <a:t>25</a:t>
            </a:fld>
            <a:endParaRPr lang="en-US" altLang="zh-TW"/>
          </a:p>
        </p:txBody>
      </p:sp>
      <p:sp>
        <p:nvSpPr>
          <p:cNvPr id="5124" name="Rectangle 2"/>
          <p:cNvSpPr>
            <a:spLocks noGrp="1" noChangeArrowheads="1"/>
          </p:cNvSpPr>
          <p:nvPr>
            <p:ph type="title"/>
          </p:nvPr>
        </p:nvSpPr>
        <p:spPr>
          <a:xfrm>
            <a:off x="659932" y="517619"/>
            <a:ext cx="824975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3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使命、願景與目標</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3</a:t>
            </a:r>
          </a:p>
        </p:txBody>
      </p:sp>
      <p:graphicFrame>
        <p:nvGraphicFramePr>
          <p:cNvPr id="7" name="資料庫圖表 6"/>
          <p:cNvGraphicFramePr/>
          <p:nvPr>
            <p:extLst>
              <p:ext uri="{D42A27DB-BD31-4B8C-83A1-F6EECF244321}">
                <p14:modId xmlns:p14="http://schemas.microsoft.com/office/powerpoint/2010/main" val="2524285685"/>
              </p:ext>
            </p:extLst>
          </p:nvPr>
        </p:nvGraphicFramePr>
        <p:xfrm>
          <a:off x="967409" y="1794566"/>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98576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867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F3EBA791-8B1E-4FAF-99F6-D95AC0DCC956}" type="slidenum">
              <a:rPr lang="en-US" altLang="zh-TW"/>
              <a:pPr eaLnBrk="1" hangingPunct="1"/>
              <a:t>26</a:t>
            </a:fld>
            <a:endParaRPr lang="en-US" altLang="zh-TW"/>
          </a:p>
        </p:txBody>
      </p:sp>
      <p:sp>
        <p:nvSpPr>
          <p:cNvPr id="8194" name="Rectangle 2"/>
          <p:cNvSpPr>
            <a:spLocks noGrp="1" noChangeArrowheads="1"/>
          </p:cNvSpPr>
          <p:nvPr>
            <p:ph type="title"/>
          </p:nvPr>
        </p:nvSpPr>
        <p:spPr>
          <a:xfrm>
            <a:off x="188567" y="316752"/>
            <a:ext cx="8834242"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§3.3</a:t>
            </a:r>
            <a:r>
              <a:rPr lang="zh-TW" altLang="en-US" sz="4400" dirty="0">
                <a:latin typeface="微軟正黑體" pitchFamily="34" charset="-120"/>
                <a:ea typeface="微軟正黑體" pitchFamily="34" charset="-120"/>
              </a:rPr>
              <a:t> 企業的道德與社會責任的考量</a:t>
            </a:r>
            <a:endParaRPr lang="zh-TW" altLang="zh-TW" sz="4400" dirty="0">
              <a:latin typeface="微軟正黑體" pitchFamily="34" charset="-120"/>
              <a:ea typeface="微軟正黑體" pitchFamily="34" charset="-120"/>
            </a:endParaRPr>
          </a:p>
        </p:txBody>
      </p:sp>
      <p:sp>
        <p:nvSpPr>
          <p:cNvPr id="27653" name="Rectangle 3"/>
          <p:cNvSpPr>
            <a:spLocks noGrp="1" noChangeArrowheads="1"/>
          </p:cNvSpPr>
          <p:nvPr>
            <p:ph type="body" idx="1"/>
          </p:nvPr>
        </p:nvSpPr>
        <p:spPr>
          <a:xfrm>
            <a:off x="434450" y="1210090"/>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道德的考量</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大部分的企業為了降低道德判斷的模糊性，都會擬訂道德規範書</a:t>
            </a:r>
            <a:r>
              <a:rPr lang="en-US" altLang="zh-TW" dirty="0" smtClean="0">
                <a:latin typeface="微軟正黑體" pitchFamily="34" charset="-120"/>
                <a:ea typeface="微軟正黑體" pitchFamily="34" charset="-120"/>
              </a:rPr>
              <a:t>(Code of Ethics)</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道德規範書是一種正式的文件，主要用來描述企業核心的價值和期望員工遵守的道德規範；它能引導企業成員在面對道德問題時，據以做下正確的裁量和決策，而非自由地下判斷。</a:t>
            </a:r>
            <a:endParaRPr lang="zh-TW" altLang="zh-TW" dirty="0" smtClean="0">
              <a:latin typeface="微軟正黑體" pitchFamily="34" charset="-120"/>
              <a:ea typeface="微軟正黑體" pitchFamily="34" charset="-120"/>
            </a:endParaRPr>
          </a:p>
        </p:txBody>
      </p:sp>
      <p:pic>
        <p:nvPicPr>
          <p:cNvPr id="7" name="圖片 6" descr="m.bmp"/>
          <p:cNvPicPr>
            <a:picLocks noChangeAspect="1"/>
          </p:cNvPicPr>
          <p:nvPr/>
        </p:nvPicPr>
        <p:blipFill>
          <a:blip r:embed="rId3"/>
          <a:stretch>
            <a:fillRect/>
          </a:stretch>
        </p:blipFill>
        <p:spPr>
          <a:xfrm>
            <a:off x="6115050" y="4633548"/>
            <a:ext cx="2594649" cy="1943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5163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p:cTn id="7" dur="500" fill="hold"/>
                                        <p:tgtEl>
                                          <p:spTgt spid="276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7653">
                                            <p:txEl>
                                              <p:pRg st="1" end="1"/>
                                            </p:txEl>
                                          </p:spTgt>
                                        </p:tgtEl>
                                        <p:attrNameLst>
                                          <p:attrName>style.visibility</p:attrName>
                                        </p:attrNameLst>
                                      </p:cBhvr>
                                      <p:to>
                                        <p:strVal val="visible"/>
                                      </p:to>
                                    </p:set>
                                    <p:anim calcmode="lin" valueType="num">
                                      <p:cBhvr>
                                        <p:cTn id="13" dur="500" fill="hold"/>
                                        <p:tgtEl>
                                          <p:spTgt spid="2765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5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7653">
                                            <p:txEl>
                                              <p:pRg st="2" end="2"/>
                                            </p:txEl>
                                          </p:spTgt>
                                        </p:tgtEl>
                                        <p:attrNameLst>
                                          <p:attrName>style.visibility</p:attrName>
                                        </p:attrNameLst>
                                      </p:cBhvr>
                                      <p:to>
                                        <p:strVal val="visible"/>
                                      </p:to>
                                    </p:set>
                                    <p:anim calcmode="lin" valueType="num">
                                      <p:cBhvr>
                                        <p:cTn id="19" dur="500" fill="hold"/>
                                        <p:tgtEl>
                                          <p:spTgt spid="2765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3">
                                            <p:txEl>
                                              <p:pRg st="2" end="2"/>
                                            </p:txEl>
                                          </p:spTgt>
                                        </p:tgtEl>
                                        <p:attrNameLst>
                                          <p:attrName>ppt_h</p:attrName>
                                        </p:attrNameLst>
                                      </p:cBhvr>
                                      <p:tavLst>
                                        <p:tav tm="0">
                                          <p:val>
                                            <p:strVal val="#ppt_h"/>
                                          </p:val>
                                        </p:tav>
                                        <p:tav tm="100000">
                                          <p:val>
                                            <p:strVal val="#ppt_h"/>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2969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0B52B7C2-1FA8-4690-8562-3DA30130399C}" type="slidenum">
              <a:rPr lang="en-US" altLang="zh-TW"/>
              <a:pPr eaLnBrk="1" hangingPunct="1"/>
              <a:t>27</a:t>
            </a:fld>
            <a:endParaRPr lang="en-US" altLang="zh-TW"/>
          </a:p>
        </p:txBody>
      </p:sp>
      <p:sp>
        <p:nvSpPr>
          <p:cNvPr id="8194" name="Rectangle 2"/>
          <p:cNvSpPr>
            <a:spLocks noGrp="1" noChangeArrowheads="1"/>
          </p:cNvSpPr>
          <p:nvPr>
            <p:ph type="title"/>
          </p:nvPr>
        </p:nvSpPr>
        <p:spPr>
          <a:xfrm>
            <a:off x="281328" y="309842"/>
            <a:ext cx="8737260"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§3.3</a:t>
            </a:r>
            <a:r>
              <a:rPr lang="zh-TW" altLang="en-US" sz="4400" dirty="0">
                <a:latin typeface="微軟正黑體" pitchFamily="34" charset="-120"/>
                <a:ea typeface="微軟正黑體" pitchFamily="34" charset="-120"/>
              </a:rPr>
              <a:t> 企業的道德與社會責任的考量</a:t>
            </a:r>
            <a:endParaRPr lang="zh-TW" altLang="zh-TW" sz="4400" dirty="0">
              <a:latin typeface="微軟正黑體" pitchFamily="34" charset="-120"/>
              <a:ea typeface="微軟正黑體" pitchFamily="34" charset="-120"/>
            </a:endParaRPr>
          </a:p>
        </p:txBody>
      </p:sp>
      <p:sp>
        <p:nvSpPr>
          <p:cNvPr id="28677" name="Rectangle 3"/>
          <p:cNvSpPr>
            <a:spLocks noGrp="1" noChangeArrowheads="1"/>
          </p:cNvSpPr>
          <p:nvPr>
            <p:ph type="body" idx="1"/>
          </p:nvPr>
        </p:nvSpPr>
        <p:spPr>
          <a:xfrm>
            <a:off x="457200" y="1600200"/>
            <a:ext cx="4471988" cy="4525963"/>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社會責任的考量</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企業的社會責任是指企業為了保護和強化其所在社會而必須善盡的一套義務。 </a:t>
            </a:r>
          </a:p>
          <a:p>
            <a:pPr>
              <a:buFontTx/>
              <a:buBlip>
                <a:blip r:embed="rId2"/>
              </a:buBlip>
              <a:defRPr/>
            </a:pPr>
            <a:r>
              <a:rPr lang="zh-TW" altLang="en-US" dirty="0" smtClean="0">
                <a:latin typeface="微軟正黑體" pitchFamily="34" charset="-120"/>
                <a:ea typeface="微軟正黑體" pitchFamily="34" charset="-120"/>
              </a:rPr>
              <a:t>社會回應和社會責任的差別主要是在消極與積極上。</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grpSp>
        <p:nvGrpSpPr>
          <p:cNvPr id="2" name="群組 7"/>
          <p:cNvGrpSpPr>
            <a:grpSpLocks/>
          </p:cNvGrpSpPr>
          <p:nvPr/>
        </p:nvGrpSpPr>
        <p:grpSpPr bwMode="auto">
          <a:xfrm>
            <a:off x="281782" y="4922840"/>
            <a:ext cx="2411412" cy="1385887"/>
            <a:chOff x="821634" y="4028661"/>
            <a:chExt cx="2411895" cy="1385037"/>
          </a:xfrm>
        </p:grpSpPr>
        <p:sp>
          <p:nvSpPr>
            <p:cNvPr id="6" name="圓角矩形圖說文字 5"/>
            <p:cNvSpPr/>
            <p:nvPr/>
          </p:nvSpPr>
          <p:spPr>
            <a:xfrm rot="10800000">
              <a:off x="821634" y="4028661"/>
              <a:ext cx="2411895" cy="1351721"/>
            </a:xfrm>
            <a:prstGeom prst="wedgeRoundRectCallout">
              <a:avLst>
                <a:gd name="adj1" fmla="val -19522"/>
                <a:gd name="adj2" fmla="val 73373"/>
                <a:gd name="adj3" fmla="val 16667"/>
              </a:avLst>
            </a:prstGeom>
            <a:solidFill>
              <a:srgbClr val="FF7C8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716" name="文字方塊 6"/>
            <p:cNvSpPr txBox="1">
              <a:spLocks noChangeArrowheads="1"/>
            </p:cNvSpPr>
            <p:nvPr/>
          </p:nvSpPr>
          <p:spPr bwMode="auto">
            <a:xfrm>
              <a:off x="982638" y="4091070"/>
              <a:ext cx="2219347" cy="132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000" b="1" dirty="0" smtClean="0">
                  <a:latin typeface="微軟正黑體" panose="020B0604030504040204" pitchFamily="34" charset="-120"/>
                  <a:ea typeface="微軟正黑體" panose="020B0604030504040204" pitchFamily="34" charset="-120"/>
                </a:rPr>
                <a:t>社會回應</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指</a:t>
              </a:r>
              <a:r>
                <a:rPr lang="zh-TW" altLang="en-US" sz="2000" b="1" dirty="0">
                  <a:latin typeface="微軟正黑體" panose="020B0604030504040204" pitchFamily="34" charset="-120"/>
                  <a:ea typeface="微軟正黑體" panose="020B0604030504040204" pitchFamily="34" charset="-120"/>
                </a:rPr>
                <a:t>一個組織消極地順應外在社會要求所做的一種</a:t>
              </a:r>
              <a:r>
                <a:rPr lang="zh-TW" altLang="en-US" sz="2000" b="1" dirty="0" smtClean="0">
                  <a:latin typeface="微軟正黑體" panose="020B0604030504040204" pitchFamily="34" charset="-120"/>
                  <a:ea typeface="微軟正黑體" panose="020B0604030504040204" pitchFamily="34" charset="-120"/>
                </a:rPr>
                <a:t>調適。</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3" name="群組 8"/>
          <p:cNvGrpSpPr>
            <a:grpSpLocks/>
          </p:cNvGrpSpPr>
          <p:nvPr/>
        </p:nvGrpSpPr>
        <p:grpSpPr bwMode="auto">
          <a:xfrm>
            <a:off x="2749367" y="4847071"/>
            <a:ext cx="2859269" cy="1428317"/>
            <a:chOff x="821634" y="4028661"/>
            <a:chExt cx="2459277" cy="1350935"/>
          </a:xfrm>
        </p:grpSpPr>
        <p:sp>
          <p:nvSpPr>
            <p:cNvPr id="10" name="圓角矩形圖說文字 9"/>
            <p:cNvSpPr/>
            <p:nvPr/>
          </p:nvSpPr>
          <p:spPr>
            <a:xfrm rot="10800000">
              <a:off x="821634" y="4028661"/>
              <a:ext cx="2411895" cy="1350935"/>
            </a:xfrm>
            <a:prstGeom prst="wedgeRoundRectCallout">
              <a:avLst>
                <a:gd name="adj1" fmla="val 22236"/>
                <a:gd name="adj2" fmla="val 65530"/>
                <a:gd name="adj3" fmla="val 16667"/>
              </a:avLst>
            </a:prstGeom>
            <a:solidFill>
              <a:srgbClr val="CC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712" name="文字方塊 10"/>
            <p:cNvSpPr txBox="1">
              <a:spLocks noChangeArrowheads="1"/>
            </p:cNvSpPr>
            <p:nvPr/>
          </p:nvSpPr>
          <p:spPr bwMode="auto">
            <a:xfrm>
              <a:off x="886303" y="4091363"/>
              <a:ext cx="2394608" cy="110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000" b="1" dirty="0" smtClean="0">
                  <a:latin typeface="微軟正黑體" panose="020B0604030504040204" pitchFamily="34" charset="-120"/>
                  <a:ea typeface="微軟正黑體" panose="020B0604030504040204" pitchFamily="34" charset="-120"/>
                </a:rPr>
                <a:t>社會責任</a:t>
              </a:r>
              <a:r>
                <a:rPr lang="en-US" altLang="zh-TW" sz="2000" b="1" dirty="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一種</a:t>
              </a:r>
              <a:r>
                <a:rPr lang="zh-TW" altLang="en-US" sz="2000" b="1" dirty="0">
                  <a:latin typeface="微軟正黑體" panose="020B0604030504040204" pitchFamily="34" charset="-120"/>
                  <a:ea typeface="微軟正黑體" panose="020B0604030504040204" pitchFamily="34" charset="-120"/>
                </a:rPr>
                <a:t>要求組織應預先判定是非、對錯，並且積極努力去追求基本的道德</a:t>
              </a:r>
              <a:r>
                <a:rPr lang="zh-TW" altLang="en-US" sz="2000" b="1" dirty="0" smtClean="0">
                  <a:latin typeface="微軟正黑體" panose="020B0604030504040204" pitchFamily="34" charset="-120"/>
                  <a:ea typeface="微軟正黑體" panose="020B0604030504040204" pitchFamily="34" charset="-120"/>
                </a:rPr>
                <a:t>真理。</a:t>
              </a:r>
              <a:endParaRPr lang="zh-TW" altLang="en-US" sz="2000" b="1" dirty="0">
                <a:latin typeface="微軟正黑體" panose="020B0604030504040204" pitchFamily="34" charset="-120"/>
                <a:ea typeface="微軟正黑體" panose="020B0604030504040204" pitchFamily="34" charset="-120"/>
              </a:endParaRPr>
            </a:p>
          </p:txBody>
        </p:sp>
      </p:grpSp>
      <p:grpSp>
        <p:nvGrpSpPr>
          <p:cNvPr id="4" name="群組 14"/>
          <p:cNvGrpSpPr>
            <a:grpSpLocks/>
          </p:cNvGrpSpPr>
          <p:nvPr/>
        </p:nvGrpSpPr>
        <p:grpSpPr bwMode="auto">
          <a:xfrm>
            <a:off x="5452570" y="2249469"/>
            <a:ext cx="3366292" cy="4079745"/>
            <a:chOff x="5453185" y="2249767"/>
            <a:chExt cx="3365808" cy="4079395"/>
          </a:xfrm>
        </p:grpSpPr>
        <p:sp>
          <p:nvSpPr>
            <p:cNvPr id="28680" name="文字方塊 11"/>
            <p:cNvSpPr txBox="1">
              <a:spLocks noChangeArrowheads="1"/>
            </p:cNvSpPr>
            <p:nvPr/>
          </p:nvSpPr>
          <p:spPr bwMode="auto">
            <a:xfrm>
              <a:off x="5609229" y="4574986"/>
              <a:ext cx="3209764" cy="1754176"/>
            </a:xfrm>
            <a:prstGeom prst="rect">
              <a:avLst/>
            </a:prstGeom>
            <a:solidFill>
              <a:srgbClr val="FFFF00"/>
            </a:solidFill>
            <a:ln w="9525">
              <a:noFill/>
              <a:miter lim="800000"/>
              <a:headEnd/>
              <a:tailEnd/>
            </a:ln>
            <a:scene3d>
              <a:camera prst="orthographicFront"/>
              <a:lightRig rig="threePt" dir="t"/>
            </a:scene3d>
            <a:sp3d>
              <a:bevelT/>
            </a:sp3d>
          </p:spPr>
          <p:txBody>
            <a:bodyPr wrap="square">
              <a:spAutoFit/>
            </a:bodyPr>
            <a:lstStyle/>
            <a:p>
              <a:pPr>
                <a:defRPr/>
              </a:pPr>
              <a:r>
                <a:rPr lang="zh-TW" altLang="en-US" b="1" dirty="0">
                  <a:latin typeface="微軟正黑體" pitchFamily="34" charset="-120"/>
                  <a:ea typeface="微軟正黑體" pitchFamily="34" charset="-120"/>
                </a:rPr>
                <a:t>萊爾富的清境店是全省海拔最高的便利商店。為了避免因設店而對生態造成破壞，特別採取</a:t>
              </a:r>
              <a:r>
                <a:rPr lang="zh-TW" altLang="en-US" b="1" dirty="0" smtClean="0">
                  <a:latin typeface="微軟正黑體" pitchFamily="34" charset="-120"/>
                  <a:ea typeface="微軟正黑體" pitchFamily="34" charset="-120"/>
                </a:rPr>
                <a:t>很多</a:t>
              </a:r>
              <a:r>
                <a:rPr lang="zh-TW" altLang="en-US" b="1" dirty="0">
                  <a:latin typeface="微軟正黑體" pitchFamily="34" charset="-120"/>
                  <a:ea typeface="微軟正黑體" pitchFamily="34" charset="-120"/>
                </a:rPr>
                <a:t>防止</a:t>
              </a:r>
              <a:r>
                <a:rPr lang="zh-TW" altLang="en-US" b="1" dirty="0" smtClean="0">
                  <a:latin typeface="微軟正黑體" pitchFamily="34" charset="-120"/>
                  <a:ea typeface="微軟正黑體" pitchFamily="34" charset="-120"/>
                </a:rPr>
                <a:t>傷害</a:t>
              </a:r>
              <a:r>
                <a:rPr lang="zh-TW" altLang="en-US" b="1" dirty="0">
                  <a:latin typeface="微軟正黑體" pitchFamily="34" charset="-120"/>
                  <a:ea typeface="微軟正黑體" pitchFamily="34" charset="-120"/>
                </a:rPr>
                <a:t>昆蟲的</a:t>
              </a:r>
              <a:r>
                <a:rPr lang="zh-TW" altLang="en-US" b="1" dirty="0" smtClean="0">
                  <a:latin typeface="微軟正黑體" pitchFamily="34" charset="-120"/>
                  <a:ea typeface="微軟正黑體" pitchFamily="34" charset="-120"/>
                </a:rPr>
                <a:t>措施</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包括隔熱與隔光</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這是企業善盡社會責任的範例。</a:t>
              </a: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185" y="2249767"/>
              <a:ext cx="3365808" cy="2229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24253907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strVal val="#ppt_w*0.70"/>
                                          </p:val>
                                        </p:tav>
                                        <p:tav tm="100000">
                                          <p:val>
                                            <p:strVal val="#ppt_w"/>
                                          </p:val>
                                        </p:tav>
                                      </p:tavLst>
                                    </p:anim>
                                    <p:anim calcmode="lin" valueType="num">
                                      <p:cBhvr>
                                        <p:cTn id="8" dur="1000" fill="hold"/>
                                        <p:tgtEl>
                                          <p:spTgt spid="28677"/>
                                        </p:tgtEl>
                                        <p:attrNameLst>
                                          <p:attrName>ppt_h</p:attrName>
                                        </p:attrNameLst>
                                      </p:cBhvr>
                                      <p:tavLst>
                                        <p:tav tm="0">
                                          <p:val>
                                            <p:strVal val="#ppt_h"/>
                                          </p:val>
                                        </p:tav>
                                        <p:tav tm="100000">
                                          <p:val>
                                            <p:strVal val="#ppt_h"/>
                                          </p:val>
                                        </p:tav>
                                      </p:tavLst>
                                    </p:anim>
                                    <p:animEffect transition="in" filter="fade">
                                      <p:cBhvr>
                                        <p:cTn id="9" dur="1000"/>
                                        <p:tgtEl>
                                          <p:spTgt spid="286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307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FFCB9B0F-31C1-43DF-8B50-073422D9A844}" type="slidenum">
              <a:rPr lang="en-US" altLang="zh-TW"/>
              <a:pPr eaLnBrk="1" hangingPunct="1"/>
              <a:t>28</a:t>
            </a:fld>
            <a:endParaRPr lang="en-US" altLang="zh-TW"/>
          </a:p>
        </p:txBody>
      </p:sp>
      <p:sp>
        <p:nvSpPr>
          <p:cNvPr id="8194" name="Rectangle 2"/>
          <p:cNvSpPr>
            <a:spLocks noGrp="1" noChangeArrowheads="1"/>
          </p:cNvSpPr>
          <p:nvPr>
            <p:ph type="title"/>
          </p:nvPr>
        </p:nvSpPr>
        <p:spPr>
          <a:xfrm>
            <a:off x="210297" y="399880"/>
            <a:ext cx="8723405"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§3.3</a:t>
            </a:r>
            <a:r>
              <a:rPr lang="zh-TW" altLang="en-US" sz="4400" dirty="0">
                <a:latin typeface="微軟正黑體" pitchFamily="34" charset="-120"/>
                <a:ea typeface="微軟正黑體" pitchFamily="34" charset="-120"/>
              </a:rPr>
              <a:t> 企業的道德與社會責任的考量</a:t>
            </a:r>
            <a:endParaRPr lang="zh-TW" altLang="zh-TW" sz="4400" dirty="0">
              <a:latin typeface="微軟正黑體" pitchFamily="34" charset="-120"/>
              <a:ea typeface="微軟正黑體" pitchFamily="34" charset="-120"/>
            </a:endParaRPr>
          </a:p>
        </p:txBody>
      </p:sp>
      <p:pic>
        <p:nvPicPr>
          <p:cNvPr id="6" name="Picture 4"/>
          <p:cNvPicPr>
            <a:picLocks noChangeAspect="1" noChangeArrowheads="1"/>
          </p:cNvPicPr>
          <p:nvPr/>
        </p:nvPicPr>
        <p:blipFill>
          <a:blip r:embed="rId2"/>
          <a:srcRect/>
          <a:stretch>
            <a:fillRect/>
          </a:stretch>
        </p:blipFill>
        <p:spPr bwMode="auto">
          <a:xfrm>
            <a:off x="384313" y="1415498"/>
            <a:ext cx="8560904" cy="4895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093688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type="body" idx="1"/>
          </p:nvPr>
        </p:nvSpPr>
        <p:spPr>
          <a:xfrm>
            <a:off x="228599" y="1426634"/>
            <a:ext cx="8686800" cy="4525963"/>
          </a:xfrm>
        </p:spPr>
        <p:txBody>
          <a:bodyPr/>
          <a:lstStyle/>
          <a:p>
            <a:pPr eaLnBrk="1" hangingPunct="1">
              <a:defRPr/>
            </a:pPr>
            <a:r>
              <a:rPr lang="zh-TW" altLang="en-US" sz="2800" dirty="0" smtClean="0"/>
              <a:t>  </a:t>
            </a:r>
            <a:r>
              <a:rPr lang="zh-TW" altLang="en-US" sz="3200" dirty="0" smtClean="0">
                <a:solidFill>
                  <a:schemeClr val="accent6">
                    <a:lumMod val="75000"/>
                  </a:schemeClr>
                </a:solidFill>
                <a:latin typeface="微軟正黑體" pitchFamily="34" charset="-120"/>
                <a:ea typeface="微軟正黑體" pitchFamily="34" charset="-120"/>
              </a:rPr>
              <a:t>道德和社會責任決策的步驟</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制訂企業的道德與社會責任政策。</a:t>
            </a:r>
            <a:r>
              <a:rPr 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FontTx/>
              <a:buBlip>
                <a:blip r:embed="rId2"/>
              </a:buBlip>
              <a:defRPr/>
            </a:pP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評估策略決策和行動的道德性，以及是否符合企業的社會責任要求。</a:t>
            </a:r>
          </a:p>
          <a:p>
            <a:pPr>
              <a:buFontTx/>
              <a:buBlip>
                <a:blip r:embed="rId2"/>
              </a:buBlip>
              <a:defRPr/>
            </a:pP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應該激發企業遵守道德和善盡社會責任的強烈意圖。</a:t>
            </a:r>
          </a:p>
          <a:p>
            <a:pPr>
              <a:buFontTx/>
              <a:buBlip>
                <a:blip r:embed="rId2"/>
              </a:buBlip>
              <a:defRPr/>
            </a:pPr>
            <a:r>
              <a:rPr lang="en-US" altLang="zh-TW"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定期對企業自身和成員進行評估。</a:t>
            </a:r>
          </a:p>
          <a:p>
            <a:pPr eaLnBrk="1" hangingPunct="1">
              <a:defRPr/>
            </a:pPr>
            <a:endParaRPr lang="zh-TW" altLang="zh-TW" dirty="0" smtClean="0"/>
          </a:p>
        </p:txBody>
      </p:sp>
      <p:sp>
        <p:nvSpPr>
          <p:cNvPr id="317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317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3-</a:t>
            </a:r>
            <a:fld id="{DD0A56AE-9F9C-40CF-B607-2D4ADA59FCFE}" type="slidenum">
              <a:rPr lang="en-US" altLang="zh-TW"/>
              <a:pPr eaLnBrk="1" hangingPunct="1"/>
              <a:t>29</a:t>
            </a:fld>
            <a:endParaRPr lang="en-US" altLang="zh-TW" dirty="0"/>
          </a:p>
        </p:txBody>
      </p:sp>
      <p:sp>
        <p:nvSpPr>
          <p:cNvPr id="8194" name="Rectangle 2"/>
          <p:cNvSpPr>
            <a:spLocks noGrp="1" noChangeArrowheads="1"/>
          </p:cNvSpPr>
          <p:nvPr>
            <p:ph type="title"/>
          </p:nvPr>
        </p:nvSpPr>
        <p:spPr>
          <a:xfrm>
            <a:off x="457200" y="274638"/>
            <a:ext cx="8305800" cy="10027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§3.3</a:t>
            </a:r>
            <a:r>
              <a:rPr lang="zh-TW" altLang="en-US" sz="4400" dirty="0">
                <a:latin typeface="微軟正黑體" pitchFamily="34" charset="-120"/>
                <a:ea typeface="微軟正黑體" pitchFamily="34" charset="-120"/>
              </a:rPr>
              <a:t> 企業的道德與社會責任的考量</a:t>
            </a:r>
            <a:endParaRPr lang="zh-TW" altLang="zh-TW" sz="4400" dirty="0">
              <a:latin typeface="微軟正黑體" pitchFamily="34" charset="-120"/>
              <a:ea typeface="微軟正黑體" pitchFamily="34" charset="-120"/>
            </a:endParaRPr>
          </a:p>
        </p:txBody>
      </p:sp>
      <p:pic>
        <p:nvPicPr>
          <p:cNvPr id="5" name="圖片 4"/>
          <p:cNvPicPr>
            <a:picLocks noChangeAspect="1"/>
          </p:cNvPicPr>
          <p:nvPr/>
        </p:nvPicPr>
        <p:blipFill>
          <a:blip r:embed="rId3"/>
          <a:stretch>
            <a:fillRect/>
          </a:stretch>
        </p:blipFill>
        <p:spPr>
          <a:xfrm>
            <a:off x="6996469" y="829646"/>
            <a:ext cx="1766531" cy="1766531"/>
          </a:xfrm>
          <a:prstGeom prst="rect">
            <a:avLst/>
          </a:prstGeom>
        </p:spPr>
      </p:pic>
    </p:spTree>
    <p:extLst>
      <p:ext uri="{BB962C8B-B14F-4D97-AF65-F5344CB8AC3E}">
        <p14:creationId xmlns:p14="http://schemas.microsoft.com/office/powerpoint/2010/main" val="39844945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p:cTn id="7" dur="1000" fill="hold"/>
                                        <p:tgtEl>
                                          <p:spTgt spid="307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2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5">
                                            <p:txEl>
                                              <p:pRg st="1" end="1"/>
                                            </p:txEl>
                                          </p:spTgt>
                                        </p:tgtEl>
                                        <p:attrNameLst>
                                          <p:attrName>style.visibility</p:attrName>
                                        </p:attrNameLst>
                                      </p:cBhvr>
                                      <p:to>
                                        <p:strVal val="visible"/>
                                      </p:to>
                                    </p:set>
                                    <p:anim calcmode="lin" valueType="num">
                                      <p:cBhvr>
                                        <p:cTn id="14" dur="1000" fill="hold"/>
                                        <p:tgtEl>
                                          <p:spTgt spid="3072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072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072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5">
                                            <p:txEl>
                                              <p:pRg st="2" end="2"/>
                                            </p:txEl>
                                          </p:spTgt>
                                        </p:tgtEl>
                                        <p:attrNameLst>
                                          <p:attrName>style.visibility</p:attrName>
                                        </p:attrNameLst>
                                      </p:cBhvr>
                                      <p:to>
                                        <p:strVal val="visible"/>
                                      </p:to>
                                    </p:set>
                                    <p:anim calcmode="lin" valueType="num">
                                      <p:cBhvr>
                                        <p:cTn id="21" dur="1000" fill="hold"/>
                                        <p:tgtEl>
                                          <p:spTgt spid="3072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072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072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0725">
                                            <p:txEl>
                                              <p:pRg st="3" end="3"/>
                                            </p:txEl>
                                          </p:spTgt>
                                        </p:tgtEl>
                                        <p:attrNameLst>
                                          <p:attrName>style.visibility</p:attrName>
                                        </p:attrNameLst>
                                      </p:cBhvr>
                                      <p:to>
                                        <p:strVal val="visible"/>
                                      </p:to>
                                    </p:set>
                                    <p:anim calcmode="lin" valueType="num">
                                      <p:cBhvr>
                                        <p:cTn id="28" dur="1000" fill="hold"/>
                                        <p:tgtEl>
                                          <p:spTgt spid="3072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072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072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0725">
                                            <p:txEl>
                                              <p:pRg st="4" end="4"/>
                                            </p:txEl>
                                          </p:spTgt>
                                        </p:tgtEl>
                                        <p:attrNameLst>
                                          <p:attrName>style.visibility</p:attrName>
                                        </p:attrNameLst>
                                      </p:cBhvr>
                                      <p:to>
                                        <p:strVal val="visible"/>
                                      </p:to>
                                    </p:set>
                                    <p:anim calcmode="lin" valueType="num">
                                      <p:cBhvr>
                                        <p:cTn id="35" dur="1000" fill="hold"/>
                                        <p:tgtEl>
                                          <p:spTgt spid="3072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072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07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E67C07B1-3516-4069-AA84-B09DBFE66A2A}" type="slidenum">
              <a:rPr lang="en-US" altLang="zh-TW"/>
              <a:pPr eaLnBrk="1" hangingPunct="1"/>
              <a:t>3</a:t>
            </a:fld>
            <a:endParaRPr lang="en-US" altLang="zh-TW"/>
          </a:p>
        </p:txBody>
      </p:sp>
      <p:sp>
        <p:nvSpPr>
          <p:cNvPr id="5124" name="Rectangle 2"/>
          <p:cNvSpPr>
            <a:spLocks noGrp="1" noChangeArrowheads="1"/>
          </p:cNvSpPr>
          <p:nvPr>
            <p:ph type="title"/>
          </p:nvPr>
        </p:nvSpPr>
        <p:spPr>
          <a:xfrm>
            <a:off x="659932" y="517619"/>
            <a:ext cx="824975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3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使命、願景與目標</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3</a:t>
            </a:r>
          </a:p>
        </p:txBody>
      </p:sp>
      <p:graphicFrame>
        <p:nvGraphicFramePr>
          <p:cNvPr id="7" name="資料庫圖表 6"/>
          <p:cNvGraphicFramePr/>
          <p:nvPr>
            <p:extLst>
              <p:ext uri="{D42A27DB-BD31-4B8C-83A1-F6EECF244321}">
                <p14:modId xmlns:p14="http://schemas.microsoft.com/office/powerpoint/2010/main" val="2855706100"/>
              </p:ext>
            </p:extLst>
          </p:nvPr>
        </p:nvGraphicFramePr>
        <p:xfrm>
          <a:off x="967409" y="1794566"/>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64878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9625" y="2697163"/>
            <a:ext cx="3860800" cy="1233487"/>
          </a:xfrm>
          <a:extLst/>
        </p:spPr>
        <p:txBody>
          <a:bodyPr/>
          <a:lstStyle/>
          <a:p>
            <a:pPr eaLnBrk="1" hangingPunct="1">
              <a:defRPr/>
            </a:pPr>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en-US" sz="4400" dirty="0">
              <a:latin typeface="微軟正黑體" pitchFamily="34" charset="-120"/>
              <a:ea typeface="微軟正黑體" pitchFamily="34" charset="-120"/>
            </a:endParaRPr>
          </a:p>
        </p:txBody>
      </p:sp>
      <p:sp>
        <p:nvSpPr>
          <p:cNvPr id="13315" name="日期版面配置區 3"/>
          <p:cNvSpPr>
            <a:spLocks noGrp="1"/>
          </p:cNvSpPr>
          <p:nvPr>
            <p:ph type="dt" sz="quarter" idx="10"/>
          </p:nvPr>
        </p:nvSpPr>
        <p:spPr bwMode="auto">
          <a:xfrm>
            <a:off x="3028950" y="63754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gn="ctr" fontAlgn="base">
              <a:lnSpc>
                <a:spcPct val="100000"/>
              </a:lnSpc>
              <a:spcBef>
                <a:spcPct val="0"/>
              </a:spcBef>
              <a:spcAft>
                <a:spcPct val="0"/>
              </a:spcAft>
              <a:buFontTx/>
              <a:buNone/>
            </a:pPr>
            <a:r>
              <a:rPr kumimoji="1" lang="zh-TW" altLang="en-US" sz="1200" b="0" smtClean="0">
                <a:latin typeface="Arial" panose="020B0604020202020204" pitchFamily="34" charset="0"/>
                <a:ea typeface="微軟正黑體" panose="020B0604030504040204" pitchFamily="34" charset="-120"/>
              </a:rPr>
              <a:t>策略管理學   </a:t>
            </a:r>
            <a:r>
              <a:rPr kumimoji="1" lang="en-US" altLang="zh-TW" sz="1200" b="0" smtClean="0">
                <a:latin typeface="Arial" panose="020B0604020202020204" pitchFamily="34" charset="0"/>
                <a:ea typeface="微軟正黑體" panose="020B0604030504040204" pitchFamily="34" charset="-120"/>
              </a:rPr>
              <a:t>Chapter 1   </a:t>
            </a:r>
            <a:r>
              <a:rPr kumimoji="1" lang="zh-TW" altLang="en-US" sz="1200" b="0" smtClean="0">
                <a:latin typeface="Arial" panose="020B0604020202020204" pitchFamily="34" charset="0"/>
                <a:ea typeface="微軟正黑體" panose="020B0604030504040204" pitchFamily="34" charset="-120"/>
              </a:rPr>
              <a:t>緒論</a:t>
            </a:r>
          </a:p>
        </p:txBody>
      </p:sp>
      <p:sp>
        <p:nvSpPr>
          <p:cNvPr id="1331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nSpc>
                <a:spcPct val="100000"/>
              </a:lnSpc>
              <a:spcBef>
                <a:spcPct val="0"/>
              </a:spcBef>
              <a:buFontTx/>
              <a:buNone/>
            </a:pPr>
            <a:r>
              <a:rPr kumimoji="1" lang="en-US" altLang="zh-TW" sz="1100" b="0" smtClean="0">
                <a:latin typeface="Arial" panose="020B0604020202020204" pitchFamily="34" charset="0"/>
                <a:ea typeface="微軟正黑體" panose="020B0604030504040204" pitchFamily="34" charset="-120"/>
              </a:rPr>
              <a:t>1-</a:t>
            </a:r>
            <a:fld id="{61052F5F-92BF-4DD7-976F-AA504D75B3EA}" type="slidenum">
              <a:rPr kumimoji="1" lang="en-US" altLang="zh-TW" sz="1100" b="0" smtClean="0">
                <a:latin typeface="Arial" panose="020B0604020202020204" pitchFamily="34" charset="0"/>
                <a:ea typeface="微軟正黑體" panose="020B0604030504040204" pitchFamily="34" charset="-120"/>
              </a:rPr>
              <a:pPr>
                <a:lnSpc>
                  <a:spcPct val="100000"/>
                </a:lnSpc>
                <a:spcBef>
                  <a:spcPct val="0"/>
                </a:spcBef>
                <a:buFontTx/>
                <a:buNone/>
              </a:pPr>
              <a:t>30</a:t>
            </a:fld>
            <a:endParaRPr kumimoji="1" lang="en-US" altLang="zh-TW" sz="1100" b="0" smtClean="0">
              <a:latin typeface="Arial" panose="020B0604020202020204" pitchFamily="34" charset="0"/>
              <a:ea typeface="微軟正黑體" panose="020B0604030504040204" pitchFamily="34" charset="-12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61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826924A3-D922-4116-A6AC-F8E66FC92265}" type="slidenum">
              <a:rPr lang="en-US" altLang="zh-TW"/>
              <a:pPr eaLnBrk="1" hangingPunct="1"/>
              <a:t>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sp>
        <p:nvSpPr>
          <p:cNvPr id="5125" name="Rectangle 3"/>
          <p:cNvSpPr>
            <a:spLocks noGrp="1" noChangeArrowheads="1"/>
          </p:cNvSpPr>
          <p:nvPr>
            <p:ph type="body" idx="1"/>
          </p:nvPr>
        </p:nvSpPr>
        <p:spPr>
          <a:xfrm>
            <a:off x="774833" y="1505646"/>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企業使命的內涵</a:t>
            </a:r>
            <a:endParaRPr lang="en-US" altLang="zh-TW" sz="3200" dirty="0" smtClean="0">
              <a:solidFill>
                <a:schemeClr val="accent6">
                  <a:lumMod val="75000"/>
                </a:schemeClr>
              </a:solidFill>
              <a:latin typeface="微軟正黑體" pitchFamily="34" charset="-120"/>
              <a:ea typeface="微軟正黑體" pitchFamily="34" charset="-120"/>
            </a:endParaRPr>
          </a:p>
          <a:p>
            <a:pPr>
              <a:lnSpc>
                <a:spcPct val="90000"/>
              </a:lnSpc>
              <a:buFontTx/>
              <a:buBlip>
                <a:blip r:embed="rId2"/>
              </a:buBlip>
              <a:defRPr/>
            </a:pPr>
            <a:r>
              <a:rPr lang="zh-TW" altLang="en-US" dirty="0" smtClean="0">
                <a:latin typeface="微軟正黑體" pitchFamily="34" charset="-120"/>
                <a:ea typeface="微軟正黑體" pitchFamily="34" charset="-120"/>
              </a:rPr>
              <a:t>企業使命是指企業之所以存在的根本理由與所要</a:t>
            </a:r>
            <a:r>
              <a:rPr lang="zh-TW" altLang="en-US" dirty="0">
                <a:latin typeface="微軟正黑體" pitchFamily="34" charset="-120"/>
                <a:ea typeface="微軟正黑體" pitchFamily="34" charset="-120"/>
              </a:rPr>
              <a:t>實現</a:t>
            </a:r>
            <a:r>
              <a:rPr lang="zh-TW" altLang="en-US" dirty="0" smtClean="0">
                <a:latin typeface="微軟正黑體" pitchFamily="34" charset="-120"/>
                <a:ea typeface="微軟正黑體" pitchFamily="34" charset="-120"/>
              </a:rPr>
              <a:t>的價值，也就是企業的存在與否</a:t>
            </a:r>
            <a:r>
              <a:rPr lang="zh-TW" altLang="en-US" dirty="0" smtClean="0">
                <a:latin typeface="微軟正黑體" pitchFamily="34" charset="-120"/>
                <a:ea typeface="微軟正黑體" pitchFamily="34" charset="-120"/>
              </a:rPr>
              <a:t>對於關係</a:t>
            </a:r>
            <a:r>
              <a:rPr lang="zh-TW" altLang="en-US" dirty="0" smtClean="0">
                <a:latin typeface="微軟正黑體" pitchFamily="34" charset="-120"/>
                <a:ea typeface="微軟正黑體" pitchFamily="34" charset="-120"/>
              </a:rPr>
              <a:t>人和社會所產生的價值貢獻。</a:t>
            </a:r>
          </a:p>
          <a:p>
            <a:pPr>
              <a:lnSpc>
                <a:spcPct val="90000"/>
              </a:lnSpc>
              <a:buFontTx/>
              <a:buBlip>
                <a:blip r:embed="rId2"/>
              </a:buBlip>
              <a:defRPr/>
            </a:pPr>
            <a:r>
              <a:rPr lang="zh-TW" altLang="en-US" dirty="0" smtClean="0">
                <a:latin typeface="微軟正黑體" pitchFamily="34" charset="-120"/>
                <a:ea typeface="微軟正黑體" pitchFamily="34" charset="-120"/>
              </a:rPr>
              <a:t>使命代表了企業存在的根本價值。</a:t>
            </a:r>
          </a:p>
          <a:p>
            <a:pPr>
              <a:lnSpc>
                <a:spcPct val="90000"/>
              </a:lnSpc>
              <a:buFontTx/>
              <a:buBlip>
                <a:blip r:embed="rId2"/>
              </a:buBlip>
              <a:defRPr/>
            </a:pPr>
            <a:r>
              <a:rPr lang="zh-TW" altLang="en-US" dirty="0" smtClean="0">
                <a:latin typeface="微軟正黑體" pitchFamily="34" charset="-120"/>
                <a:ea typeface="微軟正黑體" pitchFamily="34" charset="-120"/>
              </a:rPr>
              <a:t>使命宣言揭櫫了企業的存在目的、哲學、信念、原則，與企業的自我定義。  </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3721918" y="5003188"/>
            <a:ext cx="4990148" cy="1543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2006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1000" fill="hold"/>
                                        <p:tgtEl>
                                          <p:spTgt spid="51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5">
                                            <p:txEl>
                                              <p:pRg st="1" end="1"/>
                                            </p:txEl>
                                          </p:spTgt>
                                        </p:tgtEl>
                                        <p:attrNameLst>
                                          <p:attrName>style.visibility</p:attrName>
                                        </p:attrNameLst>
                                      </p:cBhvr>
                                      <p:to>
                                        <p:strVal val="visible"/>
                                      </p:to>
                                    </p:set>
                                    <p:anim calcmode="lin" valueType="num">
                                      <p:cBhvr>
                                        <p:cTn id="14" dur="1000" fill="hold"/>
                                        <p:tgtEl>
                                          <p:spTgt spid="512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12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12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25">
                                            <p:txEl>
                                              <p:pRg st="2" end="2"/>
                                            </p:txEl>
                                          </p:spTgt>
                                        </p:tgtEl>
                                        <p:attrNameLst>
                                          <p:attrName>style.visibility</p:attrName>
                                        </p:attrNameLst>
                                      </p:cBhvr>
                                      <p:to>
                                        <p:strVal val="visible"/>
                                      </p:to>
                                    </p:set>
                                    <p:anim calcmode="lin" valueType="num">
                                      <p:cBhvr>
                                        <p:cTn id="21" dur="1000" fill="hold"/>
                                        <p:tgtEl>
                                          <p:spTgt spid="512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12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12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125">
                                            <p:txEl>
                                              <p:pRg st="3" end="3"/>
                                            </p:txEl>
                                          </p:spTgt>
                                        </p:tgtEl>
                                        <p:attrNameLst>
                                          <p:attrName>style.visibility</p:attrName>
                                        </p:attrNameLst>
                                      </p:cBhvr>
                                      <p:to>
                                        <p:strVal val="visible"/>
                                      </p:to>
                                    </p:set>
                                    <p:anim calcmode="lin" valueType="num">
                                      <p:cBhvr>
                                        <p:cTn id="28" dur="1000" fill="hold"/>
                                        <p:tgtEl>
                                          <p:spTgt spid="512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12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1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717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2A381505-67AC-4A3A-A99A-3952700CC2B1}" type="slidenum">
              <a:rPr lang="en-US" altLang="zh-TW"/>
              <a:pPr eaLnBrk="1" hangingPunct="1"/>
              <a:t>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sp>
        <p:nvSpPr>
          <p:cNvPr id="5125"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企業使命的功能 </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指引方向 ，來形成、引導與聚焦成員的努力</a:t>
            </a:r>
          </a:p>
          <a:p>
            <a:pPr>
              <a:buFontTx/>
              <a:buBlip>
                <a:blip r:embed="rId2"/>
              </a:buBlip>
              <a:defRPr/>
            </a:pPr>
            <a:r>
              <a:rPr lang="zh-TW" altLang="en-US" dirty="0" smtClean="0">
                <a:latin typeface="微軟正黑體" pitchFamily="34" charset="-120"/>
                <a:ea typeface="微軟正黑體" pitchFamily="34" charset="-120"/>
              </a:rPr>
              <a:t>避免出現互相衝突的目標 </a:t>
            </a:r>
          </a:p>
          <a:p>
            <a:pPr>
              <a:buFontTx/>
              <a:buBlip>
                <a:blip r:embed="rId2"/>
              </a:buBlip>
              <a:defRPr/>
            </a:pPr>
            <a:r>
              <a:rPr lang="zh-TW" altLang="en-US" dirty="0" smtClean="0">
                <a:latin typeface="微軟正黑體" pitchFamily="34" charset="-120"/>
                <a:ea typeface="微軟正黑體" pitchFamily="34" charset="-120"/>
              </a:rPr>
              <a:t>提供資源分配的準則 </a:t>
            </a:r>
          </a:p>
          <a:p>
            <a:pPr>
              <a:buFontTx/>
              <a:buBlip>
                <a:blip r:embed="rId2"/>
              </a:buBlip>
              <a:defRPr/>
            </a:pPr>
            <a:r>
              <a:rPr lang="zh-TW" altLang="en-US" dirty="0" smtClean="0">
                <a:latin typeface="微軟正黑體" pitchFamily="34" charset="-120"/>
                <a:ea typeface="微軟正黑體" pitchFamily="34" charset="-120"/>
              </a:rPr>
              <a:t>提供工作上的廣泛指導原則 </a:t>
            </a:r>
          </a:p>
          <a:p>
            <a:pPr>
              <a:buFontTx/>
              <a:buBlip>
                <a:blip r:embed="rId2"/>
              </a:buBlip>
              <a:defRPr/>
            </a:pPr>
            <a:r>
              <a:rPr lang="zh-TW" altLang="en-US" dirty="0" smtClean="0">
                <a:latin typeface="微軟正黑體" pitchFamily="34" charset="-120"/>
                <a:ea typeface="微軟正黑體" pitchFamily="34" charset="-120"/>
              </a:rPr>
              <a:t>作為發展企業後續目標的基礎 </a:t>
            </a:r>
          </a:p>
          <a:p>
            <a:pPr>
              <a:buFontTx/>
              <a:buBlip>
                <a:blip r:embed="rId2"/>
              </a:buBlip>
              <a:defRPr/>
            </a:pPr>
            <a:r>
              <a:rPr lang="zh-TW" altLang="en-US" dirty="0" smtClean="0">
                <a:latin typeface="微軟正黑體" pitchFamily="34" charset="-120"/>
                <a:ea typeface="微軟正黑體" pitchFamily="34" charset="-120"/>
              </a:rPr>
              <a:t>建立一種企業基調或組織氣候 </a:t>
            </a:r>
          </a:p>
          <a:p>
            <a:pPr eaLnBrk="1" hangingPunct="1">
              <a:buFontTx/>
              <a:buBlip>
                <a:blip r:embed="rId2"/>
              </a:buBlip>
              <a:defRPr/>
            </a:pPr>
            <a:endParaRPr lang="zh-TW" altLang="zh-TW" dirty="0" smtClean="0"/>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ackgroundRemoval t="0" b="100000" l="308" r="100000">
                        <a14:backgroundMark x1="7385" y1="23693" x2="7385" y2="23693"/>
                        <a14:backgroundMark x1="15231" y1="33972" x2="15231" y2="33972"/>
                        <a14:backgroundMark x1="20308" y1="45122" x2="20308" y2="45122"/>
                        <a14:backgroundMark x1="24923" y1="45993" x2="24923" y2="45993"/>
                        <a14:backgroundMark x1="14923" y1="45122" x2="14923" y2="45122"/>
                        <a14:backgroundMark x1="22308" y1="54355" x2="22308" y2="54355"/>
                        <a14:backgroundMark x1="27077" y1="51220" x2="27077" y2="51220"/>
                        <a14:backgroundMark x1="28923" y1="57143" x2="28923" y2="57143"/>
                        <a14:backgroundMark x1="30462" y1="64983" x2="30462" y2="64983"/>
                        <a14:backgroundMark x1="35231" y1="59756" x2="35231" y2="59756"/>
                      </a14:backgroundRemoval>
                    </a14:imgEffect>
                  </a14:imgLayer>
                </a14:imgProps>
              </a:ext>
            </a:extLst>
          </a:blip>
          <a:stretch>
            <a:fillRect/>
          </a:stretch>
        </p:blipFill>
        <p:spPr>
          <a:xfrm>
            <a:off x="7600733" y="921830"/>
            <a:ext cx="1417855" cy="1252075"/>
          </a:xfrm>
          <a:prstGeom prst="rect">
            <a:avLst/>
          </a:prstGeom>
        </p:spPr>
      </p:pic>
      <p:pic>
        <p:nvPicPr>
          <p:cNvPr id="3" name="圖片 2"/>
          <p:cNvPicPr>
            <a:picLocks noChangeAspect="1"/>
          </p:cNvPicPr>
          <p:nvPr/>
        </p:nvPicPr>
        <p:blipFill>
          <a:blip r:embed="rId5"/>
          <a:stretch>
            <a:fillRect/>
          </a:stretch>
        </p:blipFill>
        <p:spPr>
          <a:xfrm>
            <a:off x="5614826" y="2908958"/>
            <a:ext cx="2192441" cy="1286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a:blip r:embed="rId6">
            <a:extLst>
              <a:ext uri="{BEBA8EAE-BF5A-486C-A8C5-ECC9F3942E4B}">
                <a14:imgProps xmlns:a14="http://schemas.microsoft.com/office/drawing/2010/main">
                  <a14:imgLayer r:embed="rId7">
                    <a14:imgEffect>
                      <a14:backgroundRemoval t="0" b="100000" l="0" r="91846">
                        <a14:foregroundMark x1="38462" y1="13793" x2="38308" y2="19227"/>
                        <a14:foregroundMark x1="53385" y1="13271" x2="55846" y2="14838"/>
                        <a14:foregroundMark x1="56077" y1="10972" x2="51692" y2="22048"/>
                        <a14:foregroundMark x1="56615" y1="7106" x2="54538" y2="14629"/>
                        <a14:foregroundMark x1="57385" y1="5852" x2="54154" y2="15361"/>
                        <a14:foregroundMark x1="38462" y1="18391" x2="28615" y2="35632"/>
                        <a14:foregroundMark x1="18000" y1="55486" x2="11385" y2="75549"/>
                        <a14:foregroundMark x1="78231" y1="24869" x2="76154" y2="22257"/>
                        <a14:foregroundMark x1="76308" y1="23302" x2="68769" y2="34901"/>
                      </a14:backgroundRemoval>
                    </a14:imgEffect>
                  </a14:imgLayer>
                </a14:imgProps>
              </a:ext>
            </a:extLst>
          </a:blip>
          <a:stretch>
            <a:fillRect/>
          </a:stretch>
        </p:blipFill>
        <p:spPr>
          <a:xfrm rot="997083">
            <a:off x="6185614" y="4851661"/>
            <a:ext cx="2830240" cy="2083492"/>
          </a:xfrm>
          <a:prstGeom prst="rect">
            <a:avLst/>
          </a:prstGeom>
        </p:spPr>
      </p:pic>
    </p:spTree>
    <p:extLst>
      <p:ext uri="{BB962C8B-B14F-4D97-AF65-F5344CB8AC3E}">
        <p14:creationId xmlns:p14="http://schemas.microsoft.com/office/powerpoint/2010/main" val="4010138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1000" fill="hold"/>
                                        <p:tgtEl>
                                          <p:spTgt spid="51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5">
                                            <p:txEl>
                                              <p:pRg st="1" end="1"/>
                                            </p:txEl>
                                          </p:spTgt>
                                        </p:tgtEl>
                                        <p:attrNameLst>
                                          <p:attrName>style.visibility</p:attrName>
                                        </p:attrNameLst>
                                      </p:cBhvr>
                                      <p:to>
                                        <p:strVal val="visible"/>
                                      </p:to>
                                    </p:set>
                                    <p:anim calcmode="lin" valueType="num">
                                      <p:cBhvr>
                                        <p:cTn id="14" dur="1000" fill="hold"/>
                                        <p:tgtEl>
                                          <p:spTgt spid="512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12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12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125">
                                            <p:txEl>
                                              <p:pRg st="2" end="2"/>
                                            </p:txEl>
                                          </p:spTgt>
                                        </p:tgtEl>
                                        <p:attrNameLst>
                                          <p:attrName>style.visibility</p:attrName>
                                        </p:attrNameLst>
                                      </p:cBhvr>
                                      <p:to>
                                        <p:strVal val="visible"/>
                                      </p:to>
                                    </p:set>
                                    <p:anim calcmode="lin" valueType="num">
                                      <p:cBhvr>
                                        <p:cTn id="24" dur="1000" fill="hold"/>
                                        <p:tgtEl>
                                          <p:spTgt spid="5125">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512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512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125">
                                            <p:txEl>
                                              <p:pRg st="3" end="3"/>
                                            </p:txEl>
                                          </p:spTgt>
                                        </p:tgtEl>
                                        <p:attrNameLst>
                                          <p:attrName>style.visibility</p:attrName>
                                        </p:attrNameLst>
                                      </p:cBhvr>
                                      <p:to>
                                        <p:strVal val="visible"/>
                                      </p:to>
                                    </p:set>
                                    <p:anim calcmode="lin" valueType="num">
                                      <p:cBhvr>
                                        <p:cTn id="31" dur="1000" fill="hold"/>
                                        <p:tgtEl>
                                          <p:spTgt spid="5125">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512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5125">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5125">
                                            <p:txEl>
                                              <p:pRg st="4" end="4"/>
                                            </p:txEl>
                                          </p:spTgt>
                                        </p:tgtEl>
                                        <p:attrNameLst>
                                          <p:attrName>style.visibility</p:attrName>
                                        </p:attrNameLst>
                                      </p:cBhvr>
                                      <p:to>
                                        <p:strVal val="visible"/>
                                      </p:to>
                                    </p:set>
                                    <p:anim calcmode="lin" valueType="num">
                                      <p:cBhvr>
                                        <p:cTn id="41" dur="1000" fill="hold"/>
                                        <p:tgtEl>
                                          <p:spTgt spid="5125">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5125">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5125">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5125">
                                            <p:txEl>
                                              <p:pRg st="5" end="5"/>
                                            </p:txEl>
                                          </p:spTgt>
                                        </p:tgtEl>
                                        <p:attrNameLst>
                                          <p:attrName>style.visibility</p:attrName>
                                        </p:attrNameLst>
                                      </p:cBhvr>
                                      <p:to>
                                        <p:strVal val="visible"/>
                                      </p:to>
                                    </p:set>
                                    <p:anim calcmode="lin" valueType="num">
                                      <p:cBhvr>
                                        <p:cTn id="48" dur="1000" fill="hold"/>
                                        <p:tgtEl>
                                          <p:spTgt spid="5125">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5125">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5125">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5125">
                                            <p:txEl>
                                              <p:pRg st="6" end="6"/>
                                            </p:txEl>
                                          </p:spTgt>
                                        </p:tgtEl>
                                        <p:attrNameLst>
                                          <p:attrName>style.visibility</p:attrName>
                                        </p:attrNameLst>
                                      </p:cBhvr>
                                      <p:to>
                                        <p:strVal val="visible"/>
                                      </p:to>
                                    </p:set>
                                    <p:anim calcmode="lin" valueType="num">
                                      <p:cBhvr>
                                        <p:cTn id="58" dur="1000" fill="hold"/>
                                        <p:tgtEl>
                                          <p:spTgt spid="5125">
                                            <p:txEl>
                                              <p:pRg st="6" end="6"/>
                                            </p:txEl>
                                          </p:spTgt>
                                        </p:tgtEl>
                                        <p:attrNameLst>
                                          <p:attrName>ppt_w</p:attrName>
                                        </p:attrNameLst>
                                      </p:cBhvr>
                                      <p:tavLst>
                                        <p:tav tm="0">
                                          <p:val>
                                            <p:strVal val="#ppt_w*0.70"/>
                                          </p:val>
                                        </p:tav>
                                        <p:tav tm="100000">
                                          <p:val>
                                            <p:strVal val="#ppt_w"/>
                                          </p:val>
                                        </p:tav>
                                      </p:tavLst>
                                    </p:anim>
                                    <p:anim calcmode="lin" valueType="num">
                                      <p:cBhvr>
                                        <p:cTn id="59" dur="1000" fill="hold"/>
                                        <p:tgtEl>
                                          <p:spTgt spid="5125">
                                            <p:txEl>
                                              <p:pRg st="6" end="6"/>
                                            </p:txEl>
                                          </p:spTgt>
                                        </p:tgtEl>
                                        <p:attrNameLst>
                                          <p:attrName>ppt_h</p:attrName>
                                        </p:attrNameLst>
                                      </p:cBhvr>
                                      <p:tavLst>
                                        <p:tav tm="0">
                                          <p:val>
                                            <p:strVal val="#ppt_h"/>
                                          </p:val>
                                        </p:tav>
                                        <p:tav tm="100000">
                                          <p:val>
                                            <p:strVal val="#ppt_h"/>
                                          </p:val>
                                        </p:tav>
                                      </p:tavLst>
                                    </p:anim>
                                    <p:animEffect transition="in" filter="fade">
                                      <p:cBhvr>
                                        <p:cTn id="60" dur="1000"/>
                                        <p:tgtEl>
                                          <p:spTgt spid="51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type="body" idx="1"/>
          </p:nvPr>
        </p:nvSpPr>
        <p:spPr>
          <a:xfrm>
            <a:off x="652072" y="1462580"/>
            <a:ext cx="8229600" cy="4525963"/>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lumMod val="75000"/>
                  </a:schemeClr>
                </a:solidFill>
                <a:latin typeface="微軟正黑體" pitchFamily="34" charset="-120"/>
                <a:ea typeface="微軟正黑體" pitchFamily="34" charset="-120"/>
              </a:rPr>
              <a:t>制定企業的使命</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企業存在的根本理由是不能脫離價值的創造，亦即是創造關係人的價值。 </a:t>
            </a:r>
          </a:p>
          <a:p>
            <a:pPr eaLnBrk="1" hangingPunct="1">
              <a:buFontTx/>
              <a:buBlip>
                <a:blip r:embed="rId2"/>
              </a:buBlip>
              <a:defRPr/>
            </a:pPr>
            <a:r>
              <a:rPr lang="zh-TW" altLang="en-US" dirty="0" smtClean="0">
                <a:latin typeface="微軟正黑體" pitchFamily="34" charset="-120"/>
                <a:ea typeface="微軟正黑體" pitchFamily="34" charset="-120"/>
              </a:rPr>
              <a:t>企業使命的界定上，不應太著重於有形的物質面與實體面，而應該注意其精神面與利益面。</a:t>
            </a:r>
            <a:endParaRPr lang="zh-TW" altLang="zh-TW" dirty="0" smtClean="0">
              <a:latin typeface="微軟正黑體" pitchFamily="34" charset="-120"/>
              <a:ea typeface="微軟正黑體" pitchFamily="34" charset="-120"/>
            </a:endParaRPr>
          </a:p>
        </p:txBody>
      </p:sp>
      <p:sp>
        <p:nvSpPr>
          <p:cNvPr id="819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t>策略管理學   </a:t>
            </a:r>
            <a:r>
              <a:rPr lang="en-US" altLang="zh-TW" dirty="0" smtClean="0"/>
              <a:t>Chapter 3   </a:t>
            </a:r>
            <a:r>
              <a:rPr lang="zh-TW" altLang="en-US" dirty="0" smtClean="0"/>
              <a:t>使命、願景與目標</a:t>
            </a:r>
          </a:p>
        </p:txBody>
      </p:sp>
      <p:sp>
        <p:nvSpPr>
          <p:cNvPr id="819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12C4589E-7247-4C2C-BE35-E66D6BD332CB}" type="slidenum">
              <a:rPr lang="en-US" altLang="zh-TW"/>
              <a:pPr eaLnBrk="1" hangingPunct="1"/>
              <a:t>6</a:t>
            </a:fld>
            <a:endParaRPr lang="en-US" altLang="zh-TW"/>
          </a:p>
        </p:txBody>
      </p:sp>
      <p:sp>
        <p:nvSpPr>
          <p:cNvPr id="2"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028950" y="4306751"/>
            <a:ext cx="2790886" cy="2251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009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1000" fill="hold"/>
                                        <p:tgtEl>
                                          <p:spTgt spid="51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5">
                                            <p:txEl>
                                              <p:pRg st="1" end="1"/>
                                            </p:txEl>
                                          </p:spTgt>
                                        </p:tgtEl>
                                        <p:attrNameLst>
                                          <p:attrName>style.visibility</p:attrName>
                                        </p:attrNameLst>
                                      </p:cBhvr>
                                      <p:to>
                                        <p:strVal val="visible"/>
                                      </p:to>
                                    </p:set>
                                    <p:anim calcmode="lin" valueType="num">
                                      <p:cBhvr>
                                        <p:cTn id="14" dur="1000" fill="hold"/>
                                        <p:tgtEl>
                                          <p:spTgt spid="512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12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125">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125">
                                            <p:txEl>
                                              <p:pRg st="2" end="2"/>
                                            </p:txEl>
                                          </p:spTgt>
                                        </p:tgtEl>
                                        <p:attrNameLst>
                                          <p:attrName>style.visibility</p:attrName>
                                        </p:attrNameLst>
                                      </p:cBhvr>
                                      <p:to>
                                        <p:strVal val="visible"/>
                                      </p:to>
                                    </p:set>
                                    <p:anim calcmode="lin" valueType="num">
                                      <p:cBhvr>
                                        <p:cTn id="26" dur="1000" fill="hold"/>
                                        <p:tgtEl>
                                          <p:spTgt spid="512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512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5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t>策略管理學   </a:t>
            </a:r>
            <a:r>
              <a:rPr lang="en-US" altLang="zh-TW" dirty="0" smtClean="0"/>
              <a:t>Chapter 3   </a:t>
            </a:r>
            <a:r>
              <a:rPr lang="zh-TW" altLang="en-US" dirty="0" smtClean="0"/>
              <a:t>使命、願景與目標</a:t>
            </a:r>
          </a:p>
        </p:txBody>
      </p:sp>
      <p:sp>
        <p:nvSpPr>
          <p:cNvPr id="921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AB44D2C0-459A-42E7-B53E-3AB41357457E}" type="slidenum">
              <a:rPr lang="en-US" altLang="zh-TW"/>
              <a:pPr eaLnBrk="1" hangingPunct="1"/>
              <a:t>7</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sp>
        <p:nvSpPr>
          <p:cNvPr id="9221" name="Rectangle 3"/>
          <p:cNvSpPr>
            <a:spLocks noGrp="1" noChangeArrowheads="1"/>
          </p:cNvSpPr>
          <p:nvPr>
            <p:ph type="body" idx="1"/>
          </p:nvPr>
        </p:nvSpPr>
        <p:spPr>
          <a:xfrm>
            <a:off x="675445" y="1531899"/>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企業使命的內容</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9" name="資料庫圖表 8"/>
          <p:cNvGraphicFramePr/>
          <p:nvPr>
            <p:extLst/>
          </p:nvPr>
        </p:nvGraphicFramePr>
        <p:xfrm>
          <a:off x="2083953" y="2290417"/>
          <a:ext cx="51220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5"/>
          <p:cNvPicPr>
            <a:picLocks noChangeAspect="1"/>
          </p:cNvPicPr>
          <p:nvPr/>
        </p:nvPicPr>
        <p:blipFill>
          <a:blip r:embed="rId7"/>
          <a:stretch>
            <a:fillRect/>
          </a:stretch>
        </p:blipFill>
        <p:spPr>
          <a:xfrm>
            <a:off x="6096518" y="508807"/>
            <a:ext cx="2771720" cy="1558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圖片 6"/>
          <p:cNvPicPr>
            <a:picLocks noChangeAspect="1"/>
          </p:cNvPicPr>
          <p:nvPr/>
        </p:nvPicPr>
        <p:blipFill>
          <a:blip r:embed="rId8">
            <a:extLst>
              <a:ext uri="{BEBA8EAE-BF5A-486C-A8C5-ECC9F3942E4B}">
                <a14:imgProps xmlns:a14="http://schemas.microsoft.com/office/drawing/2010/main">
                  <a14:imgLayer r:embed="rId9">
                    <a14:imgEffect>
                      <a14:backgroundRemoval t="10000" b="98276" l="2074" r="98074">
                        <a14:foregroundMark x1="17926" y1="26207" x2="27407" y2="26552"/>
                        <a14:foregroundMark x1="13333" y1="31034" x2="9333" y2="29655"/>
                        <a14:foregroundMark x1="13778" y1="28276" x2="10370" y2="28621"/>
                        <a14:foregroundMark x1="10370" y1="81379" x2="19407" y2="77931"/>
                        <a14:foregroundMark x1="17185" y1="24138" x2="32741" y2="25172"/>
                        <a14:foregroundMark x1="83259" y1="66207" x2="83556" y2="35172"/>
                        <a14:foregroundMark x1="85185" y1="28621" x2="85185" y2="49310"/>
                        <a14:foregroundMark x1="73481" y1="58276" x2="45037" y2="78966"/>
                        <a14:foregroundMark x1="30370" y1="86207" x2="38222" y2="86207"/>
                        <a14:foregroundMark x1="58815" y1="64828" x2="58815" y2="64828"/>
                      </a14:backgroundRemoval>
                    </a14:imgEffect>
                  </a14:imgLayer>
                </a14:imgProps>
              </a:ext>
            </a:extLst>
          </a:blip>
          <a:stretch>
            <a:fillRect/>
          </a:stretch>
        </p:blipFill>
        <p:spPr>
          <a:xfrm>
            <a:off x="-283342" y="2256734"/>
            <a:ext cx="3537669" cy="1519887"/>
          </a:xfrm>
          <a:prstGeom prst="rect">
            <a:avLst/>
          </a:prstGeom>
        </p:spPr>
      </p:pic>
      <p:pic>
        <p:nvPicPr>
          <p:cNvPr id="8" name="圖片 7"/>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9574" y1="24581" x2="9574" y2="24581"/>
                        <a14:foregroundMark x1="15603" y1="11732" x2="15603" y2="11732"/>
                        <a14:foregroundMark x1="44326" y1="13408" x2="44326" y2="15642"/>
                        <a14:foregroundMark x1="48936" y1="5587" x2="46809" y2="15084"/>
                        <a14:foregroundMark x1="53901" y1="10615" x2="56738" y2="22905"/>
                        <a14:foregroundMark x1="58511" y1="5028" x2="59220" y2="23464"/>
                        <a14:foregroundMark x1="60993" y1="21788" x2="68085" y2="37989"/>
                        <a14:foregroundMark x1="58511" y1="77095" x2="58511" y2="77095"/>
                        <a14:foregroundMark x1="85461" y1="91061" x2="85461" y2="91061"/>
                        <a14:foregroundMark x1="92199" y1="90503" x2="92199" y2="90503"/>
                        <a14:foregroundMark x1="94681" y1="88268" x2="94681" y2="88268"/>
                        <a14:foregroundMark x1="92553" y1="70950" x2="92553" y2="70950"/>
                      </a14:backgroundRemoval>
                    </a14:imgEffect>
                  </a14:imgLayer>
                </a14:imgProps>
              </a:ext>
            </a:extLst>
          </a:blip>
          <a:stretch>
            <a:fillRect/>
          </a:stretch>
        </p:blipFill>
        <p:spPr>
          <a:xfrm>
            <a:off x="6527794" y="3031327"/>
            <a:ext cx="2700771" cy="1714319"/>
          </a:xfrm>
          <a:prstGeom prst="rect">
            <a:avLst/>
          </a:prstGeom>
        </p:spPr>
      </p:pic>
      <p:pic>
        <p:nvPicPr>
          <p:cNvPr id="10" name="圖片 9"/>
          <p:cNvPicPr>
            <a:picLocks noChangeAspect="1"/>
          </p:cNvPicPr>
          <p:nvPr/>
        </p:nvPicPr>
        <p:blipFill>
          <a:blip r:embed="rId12"/>
          <a:stretch>
            <a:fillRect/>
          </a:stretch>
        </p:blipFill>
        <p:spPr>
          <a:xfrm>
            <a:off x="76985" y="4490006"/>
            <a:ext cx="2139742" cy="1582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圖片 12"/>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foregroundMark x1="12000" y1="4889" x2="22667" y2="14667"/>
                        <a14:foregroundMark x1="8000" y1="12000" x2="29333" y2="25778"/>
                        <a14:foregroundMark x1="15556" y1="12000" x2="9778" y2="12889"/>
                        <a14:foregroundMark x1="6667" y1="3111" x2="16444" y2="8444"/>
                        <a14:foregroundMark x1="40444" y1="38222" x2="56000" y2="46667"/>
                        <a14:foregroundMark x1="64444" y1="40000" x2="67556" y2="68000"/>
                        <a14:foregroundMark x1="77333" y1="41333" x2="56444" y2="60889"/>
                        <a14:foregroundMark x1="69333" y1="43111" x2="59556" y2="25333"/>
                        <a14:foregroundMark x1="64889" y1="25778" x2="64889" y2="25778"/>
                        <a14:foregroundMark x1="6222" y1="14222" x2="19556" y2="15556"/>
                      </a14:backgroundRemoval>
                    </a14:imgEffect>
                  </a14:imgLayer>
                </a14:imgProps>
              </a:ext>
            </a:extLst>
          </a:blip>
          <a:stretch>
            <a:fillRect/>
          </a:stretch>
        </p:blipFill>
        <p:spPr>
          <a:xfrm>
            <a:off x="6988314" y="5053086"/>
            <a:ext cx="1760858" cy="1760858"/>
          </a:xfrm>
          <a:prstGeom prst="rect">
            <a:avLst/>
          </a:prstGeom>
        </p:spPr>
      </p:pic>
    </p:spTree>
    <p:extLst>
      <p:ext uri="{BB962C8B-B14F-4D97-AF65-F5344CB8AC3E}">
        <p14:creationId xmlns:p14="http://schemas.microsoft.com/office/powerpoint/2010/main" val="241689153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024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FB8C9125-2C7D-47B1-8F66-98D3107BA286}" type="slidenum">
              <a:rPr lang="en-US" altLang="zh-TW"/>
              <a:pPr eaLnBrk="1" hangingPunct="1"/>
              <a:t>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sp>
        <p:nvSpPr>
          <p:cNvPr id="10245" name="Rectangle 3"/>
          <p:cNvSpPr>
            <a:spLocks noGrp="1" noChangeArrowheads="1"/>
          </p:cNvSpPr>
          <p:nvPr>
            <p:ph type="body" idx="1"/>
          </p:nvPr>
        </p:nvSpPr>
        <p:spPr>
          <a:xfrm>
            <a:off x="628413" y="1333376"/>
            <a:ext cx="7594333" cy="4523527"/>
          </a:xfrm>
        </p:spPr>
        <p:txBody>
          <a:bodyPr/>
          <a:lstStyle/>
          <a:p>
            <a:pPr eaLnBrk="1" hangingPunct="1">
              <a:defRPr/>
            </a:pPr>
            <a:r>
              <a:rPr lang="zh-TW" altLang="en-US" sz="3200" dirty="0" smtClean="0">
                <a:solidFill>
                  <a:schemeClr val="accent6">
                    <a:lumMod val="75000"/>
                  </a:schemeClr>
                </a:solidFill>
                <a:latin typeface="微軟正黑體" pitchFamily="34" charset="-120"/>
                <a:ea typeface="微軟正黑體" pitchFamily="34" charset="-120"/>
              </a:rPr>
              <a:t>企業使命的內容</a:t>
            </a:r>
            <a:endParaRPr lang="zh-TW" altLang="zh-TW" sz="3200" dirty="0" smtClean="0">
              <a:solidFill>
                <a:schemeClr val="accent6">
                  <a:lumMod val="75000"/>
                </a:schemeClr>
              </a:solidFill>
              <a:latin typeface="微軟正黑體" pitchFamily="34" charset="-120"/>
              <a:ea typeface="微軟正黑體" pitchFamily="34" charset="-120"/>
            </a:endParaRPr>
          </a:p>
        </p:txBody>
      </p:sp>
      <p:graphicFrame>
        <p:nvGraphicFramePr>
          <p:cNvPr id="6" name="資料庫圖表 5"/>
          <p:cNvGraphicFramePr/>
          <p:nvPr>
            <p:extLst>
              <p:ext uri="{D42A27DB-BD31-4B8C-83A1-F6EECF244321}">
                <p14:modId xmlns:p14="http://schemas.microsoft.com/office/powerpoint/2010/main" val="3494583034"/>
              </p:ext>
            </p:extLst>
          </p:nvPr>
        </p:nvGraphicFramePr>
        <p:xfrm>
          <a:off x="1557688" y="21657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圖片 6" descr="imagesCA0JP3CA.jpg"/>
          <p:cNvPicPr>
            <a:picLocks noChangeAspect="1"/>
          </p:cNvPicPr>
          <p:nvPr/>
        </p:nvPicPr>
        <p:blipFill>
          <a:blip r:embed="rId7"/>
          <a:stretch>
            <a:fillRect/>
          </a:stretch>
        </p:blipFill>
        <p:spPr>
          <a:xfrm>
            <a:off x="254097" y="2410355"/>
            <a:ext cx="1416578" cy="1416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631427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3   </a:t>
            </a:r>
            <a:r>
              <a:rPr lang="zh-TW" altLang="en-US" smtClean="0"/>
              <a:t>使命、願景與目標</a:t>
            </a:r>
          </a:p>
        </p:txBody>
      </p:sp>
      <p:sp>
        <p:nvSpPr>
          <p:cNvPr id="1126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3-</a:t>
            </a:r>
            <a:fld id="{7C55B7D1-7A7E-45F6-81AF-DE8D7EB8391D}" type="slidenum">
              <a:rPr lang="en-US" altLang="zh-TW"/>
              <a:pPr eaLnBrk="1" hangingPunct="1"/>
              <a:t>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§3.1</a:t>
            </a:r>
            <a:r>
              <a:rPr lang="zh-TW" altLang="en-US" sz="4400" dirty="0">
                <a:latin typeface="微軟正黑體" pitchFamily="34" charset="-120"/>
                <a:ea typeface="微軟正黑體" pitchFamily="34" charset="-120"/>
              </a:rPr>
              <a:t>使命與願景</a:t>
            </a:r>
            <a:endParaRPr lang="zh-TW" altLang="zh-TW" sz="4400" dirty="0">
              <a:latin typeface="微軟正黑體" pitchFamily="34" charset="-120"/>
              <a:ea typeface="微軟正黑體" pitchFamily="34" charset="-120"/>
            </a:endParaRPr>
          </a:p>
        </p:txBody>
      </p:sp>
      <p:pic>
        <p:nvPicPr>
          <p:cNvPr id="11269" name="圖片 6" descr="03-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946" y="0"/>
            <a:ext cx="5462058" cy="683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227276" y="6007630"/>
            <a:ext cx="4519613" cy="368300"/>
          </a:xfrm>
          <a:prstGeom prst="rect">
            <a:avLst/>
          </a:prstGeom>
          <a:noFill/>
        </p:spPr>
        <p:txBody>
          <a:bodyPr>
            <a:spAutoFit/>
          </a:bodyPr>
          <a:lstStyle/>
          <a:p>
            <a:pPr>
              <a:defRPr/>
            </a:pPr>
            <a:r>
              <a:rPr lang="zh-TW" altLang="en-US" b="1" dirty="0">
                <a:solidFill>
                  <a:schemeClr val="accent6">
                    <a:lumMod val="60000"/>
                    <a:lumOff val="40000"/>
                  </a:schemeClr>
                </a:solidFill>
                <a:latin typeface="微軟正黑體" pitchFamily="34" charset="-120"/>
                <a:ea typeface="微軟正黑體" pitchFamily="34" charset="-120"/>
              </a:rPr>
              <a:t>表</a:t>
            </a:r>
            <a:r>
              <a:rPr lang="en-US" altLang="zh-TW" b="1" dirty="0">
                <a:solidFill>
                  <a:schemeClr val="accent6">
                    <a:lumMod val="60000"/>
                    <a:lumOff val="40000"/>
                  </a:schemeClr>
                </a:solidFill>
                <a:latin typeface="微軟正黑體" pitchFamily="34" charset="-120"/>
                <a:ea typeface="微軟正黑體" pitchFamily="34" charset="-120"/>
              </a:rPr>
              <a:t>3-1 </a:t>
            </a:r>
            <a:r>
              <a:rPr lang="zh-TW" altLang="en-US" b="1" dirty="0">
                <a:solidFill>
                  <a:schemeClr val="accent6">
                    <a:lumMod val="60000"/>
                    <a:lumOff val="40000"/>
                  </a:schemeClr>
                </a:solidFill>
                <a:latin typeface="微軟正黑體" pitchFamily="34" charset="-120"/>
                <a:ea typeface="微軟正黑體" pitchFamily="34" charset="-120"/>
              </a:rPr>
              <a:t>台灣積體電路公司的經營理念</a:t>
            </a:r>
          </a:p>
        </p:txBody>
      </p:sp>
    </p:spTree>
    <p:extLst>
      <p:ext uri="{BB962C8B-B14F-4D97-AF65-F5344CB8AC3E}">
        <p14:creationId xmlns:p14="http://schemas.microsoft.com/office/powerpoint/2010/main" val="285922002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TotalTime>
  <Words>1698</Words>
  <Application>Microsoft Office PowerPoint</Application>
  <PresentationFormat>如螢幕大小 (4:3)</PresentationFormat>
  <Paragraphs>204</Paragraphs>
  <Slides>30</Slides>
  <Notes>1</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30</vt:i4>
      </vt:variant>
    </vt:vector>
  </HeadingPairs>
  <TitlesOfParts>
    <vt:vector size="38" baseType="lpstr">
      <vt:lpstr>Calibri</vt:lpstr>
      <vt:lpstr>新細明體</vt:lpstr>
      <vt:lpstr>Arial</vt:lpstr>
      <vt:lpstr>標楷體</vt:lpstr>
      <vt:lpstr>微軟正黑體</vt:lpstr>
      <vt:lpstr>Times New Roman</vt:lpstr>
      <vt:lpstr>Office 佈景主題</vt:lpstr>
      <vt:lpstr>自訂設計</vt:lpstr>
      <vt:lpstr>PowerPoint 簡報</vt:lpstr>
      <vt:lpstr>第 3 章</vt:lpstr>
      <vt:lpstr>CHAPTER 3  使命、願景與目標</vt:lpstr>
      <vt:lpstr>§3.1使命與願景</vt:lpstr>
      <vt:lpstr>§3.1使命與願景</vt:lpstr>
      <vt:lpstr>§3.1使命與願景</vt:lpstr>
      <vt:lpstr>§3.1使命與願景</vt:lpstr>
      <vt:lpstr>§3.1使命與願景</vt:lpstr>
      <vt:lpstr>§3.1使命與願景</vt:lpstr>
      <vt:lpstr>§3.1使命與願景</vt:lpstr>
      <vt:lpstr>§3.1使命與願景</vt:lpstr>
      <vt:lpstr>§3.1使命與願景</vt:lpstr>
      <vt:lpstr>CHAPTER 3  使命、願景與目標</vt:lpstr>
      <vt:lpstr>§3.2 企業的目標</vt:lpstr>
      <vt:lpstr>§3.2 企業的目標</vt:lpstr>
      <vt:lpstr>§3.2 企業的目標</vt:lpstr>
      <vt:lpstr>§3.2 企業的目標</vt:lpstr>
      <vt:lpstr>§3.2 企業的目標</vt:lpstr>
      <vt:lpstr>§3.2 企業的目標</vt:lpstr>
      <vt:lpstr>§3.2 企業的目標</vt:lpstr>
      <vt:lpstr>§3.2 企業的目標</vt:lpstr>
      <vt:lpstr>§3.2 企業的目標</vt:lpstr>
      <vt:lpstr>§3.2 企業的目標</vt:lpstr>
      <vt:lpstr>§3.2 企業的目標</vt:lpstr>
      <vt:lpstr>CHAPTER 3  使命、願景與目標</vt:lpstr>
      <vt:lpstr>§3.3 企業的道德與社會責任的考量</vt:lpstr>
      <vt:lpstr>§3.3 企業的道德與社會責任的考量</vt:lpstr>
      <vt:lpstr>§3.3 企業的道德與社會責任的考量</vt:lpstr>
      <vt:lpstr>§3.3 企業的道德與社會責任的考量</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賴姵均</dc:creator>
  <cp:lastModifiedBy>USER</cp:lastModifiedBy>
  <cp:revision>94</cp:revision>
  <dcterms:created xsi:type="dcterms:W3CDTF">2016-08-22T01:57:40Z</dcterms:created>
  <dcterms:modified xsi:type="dcterms:W3CDTF">2017-06-22T12:49:23Z</dcterms:modified>
</cp:coreProperties>
</file>