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33"/>
  </p:notesMasterIdLst>
  <p:handoutMasterIdLst>
    <p:handoutMasterId r:id="rId34"/>
  </p:handoutMasterIdLst>
  <p:sldIdLst>
    <p:sldId id="256" r:id="rId3"/>
    <p:sldId id="257" r:id="rId4"/>
    <p:sldId id="260" r:id="rId5"/>
    <p:sldId id="261" r:id="rId6"/>
    <p:sldId id="262" r:id="rId7"/>
    <p:sldId id="263" r:id="rId8"/>
    <p:sldId id="264" r:id="rId9"/>
    <p:sldId id="265" r:id="rId10"/>
    <p:sldId id="266" r:id="rId11"/>
    <p:sldId id="267" r:id="rId12"/>
    <p:sldId id="287" r:id="rId13"/>
    <p:sldId id="269" r:id="rId14"/>
    <p:sldId id="270" r:id="rId15"/>
    <p:sldId id="271" r:id="rId16"/>
    <p:sldId id="272" r:id="rId17"/>
    <p:sldId id="273" r:id="rId18"/>
    <p:sldId id="274" r:id="rId19"/>
    <p:sldId id="275" r:id="rId20"/>
    <p:sldId id="276" r:id="rId21"/>
    <p:sldId id="277" r:id="rId22"/>
    <p:sldId id="278" r:id="rId23"/>
    <p:sldId id="288" r:id="rId24"/>
    <p:sldId id="280" r:id="rId25"/>
    <p:sldId id="281" r:id="rId26"/>
    <p:sldId id="282" r:id="rId27"/>
    <p:sldId id="283" r:id="rId28"/>
    <p:sldId id="289" r:id="rId29"/>
    <p:sldId id="285" r:id="rId30"/>
    <p:sldId id="286" r:id="rId31"/>
    <p:sldId id="259" r:id="rId32"/>
  </p:sldIdLst>
  <p:sldSz cx="9144000" cy="6858000" type="screen4x3"/>
  <p:notesSz cx="6858000" cy="9144000"/>
  <p:defaultTex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8CB"/>
    <a:srgbClr val="A50021"/>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57" autoAdjust="0"/>
    <p:restoredTop sz="94660"/>
  </p:normalViewPr>
  <p:slideViewPr>
    <p:cSldViewPr snapToGrid="0">
      <p:cViewPr varScale="1">
        <p:scale>
          <a:sx n="85" d="100"/>
          <a:sy n="85" d="100"/>
        </p:scale>
        <p:origin x="931" y="62"/>
      </p:cViewPr>
      <p:guideLst>
        <p:guide orient="horz" pos="2160"/>
        <p:guide pos="2880"/>
      </p:guideLst>
    </p:cSldViewPr>
  </p:slideViewPr>
  <p:notesTextViewPr>
    <p:cViewPr>
      <p:scale>
        <a:sx n="1" d="1"/>
        <a:sy n="1" d="1"/>
      </p:scale>
      <p:origin x="0" y="0"/>
    </p:cViewPr>
  </p:notesTextViewPr>
  <p:notesViewPr>
    <p:cSldViewPr snapToGrid="0">
      <p:cViewPr varScale="1">
        <p:scale>
          <a:sx n="77" d="100"/>
          <a:sy n="77" d="100"/>
        </p:scale>
        <p:origin x="204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3FBFE-DA44-4E7D-83ED-94E4B84D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0BE5102-0D12-4217-B370-5C6810A1ED0C}">
      <dgm:prSet phldrT="[文字]" custT="1"/>
      <dgm:spPr>
        <a:solidFill>
          <a:schemeClr val="accent6">
            <a:lumMod val="50000"/>
          </a:schemeClr>
        </a:solidFill>
      </dgm:spPr>
      <dgm:t>
        <a:bodyPr/>
        <a:lstStyle/>
        <a:p>
          <a:r>
            <a:rPr lang="en-US" altLang="zh-TW" sz="3600" b="1" dirty="0" smtClean="0">
              <a:solidFill>
                <a:schemeClr val="bg1"/>
              </a:solidFill>
              <a:latin typeface="微軟正黑體" pitchFamily="34" charset="-120"/>
              <a:ea typeface="微軟正黑體" pitchFamily="34" charset="-120"/>
            </a:rPr>
            <a:t>§7.1</a:t>
          </a:r>
          <a:r>
            <a:rPr lang="zh-TW" altLang="en-US" sz="3600" b="1" dirty="0" smtClean="0">
              <a:solidFill>
                <a:schemeClr val="bg1"/>
              </a:solidFill>
              <a:latin typeface="微軟正黑體" pitchFamily="34" charset="-120"/>
              <a:ea typeface="微軟正黑體" pitchFamily="34" charset="-120"/>
            </a:rPr>
            <a:t> </a:t>
          </a:r>
          <a:r>
            <a:rPr lang="en-US" altLang="zh-TW" sz="3600" b="1" dirty="0" smtClean="0">
              <a:solidFill>
                <a:schemeClr val="bg1"/>
              </a:solidFill>
              <a:latin typeface="微軟正黑體" pitchFamily="34" charset="-120"/>
              <a:ea typeface="微軟正黑體" pitchFamily="34" charset="-120"/>
            </a:rPr>
            <a:t>SBA</a:t>
          </a:r>
          <a:r>
            <a:rPr lang="zh-TW" altLang="en-US" sz="3600" b="1" dirty="0" smtClean="0">
              <a:solidFill>
                <a:schemeClr val="bg1"/>
              </a:solidFill>
              <a:latin typeface="微軟正黑體" pitchFamily="34" charset="-120"/>
              <a:ea typeface="微軟正黑體" pitchFamily="34" charset="-120"/>
            </a:rPr>
            <a:t>與</a:t>
          </a:r>
          <a:r>
            <a:rPr lang="en-US" altLang="zh-TW" sz="3600" b="1" dirty="0" smtClean="0">
              <a:solidFill>
                <a:schemeClr val="bg1"/>
              </a:solidFill>
              <a:latin typeface="微軟正黑體" pitchFamily="34" charset="-120"/>
              <a:ea typeface="微軟正黑體" pitchFamily="34" charset="-120"/>
            </a:rPr>
            <a:t>SBU</a:t>
          </a:r>
          <a:r>
            <a:rPr lang="zh-TW" altLang="en-US" sz="3600" b="1" dirty="0" smtClean="0">
              <a:solidFill>
                <a:schemeClr val="bg1"/>
              </a:solidFill>
              <a:latin typeface="微軟正黑體" pitchFamily="34" charset="-120"/>
              <a:ea typeface="微軟正黑體" pitchFamily="34" charset="-120"/>
            </a:rPr>
            <a:t>的概念</a:t>
          </a:r>
          <a:endParaRPr lang="zh-TW" altLang="en-US" sz="3600" b="1" dirty="0">
            <a:solidFill>
              <a:schemeClr val="bg1"/>
            </a:solidFill>
            <a:latin typeface="微軟正黑體" pitchFamily="34" charset="-120"/>
            <a:ea typeface="微軟正黑體" pitchFamily="34" charset="-120"/>
          </a:endParaRPr>
        </a:p>
      </dgm:t>
    </dgm:pt>
    <dgm:pt modelId="{AF50BAE1-748D-42B7-9988-785F865016BF}" type="parTrans" cxnId="{47C01544-8DD8-4312-B637-6C3D33CB396A}">
      <dgm:prSet/>
      <dgm:spPr/>
      <dgm:t>
        <a:bodyPr/>
        <a:lstStyle/>
        <a:p>
          <a:endParaRPr lang="zh-TW" altLang="en-US" sz="2000">
            <a:solidFill>
              <a:schemeClr val="bg1"/>
            </a:solidFill>
          </a:endParaRPr>
        </a:p>
      </dgm:t>
    </dgm:pt>
    <dgm:pt modelId="{09A1A4BB-F87A-43D9-AC54-9702698BADAC}" type="sibTrans" cxnId="{47C01544-8DD8-4312-B637-6C3D33CB396A}">
      <dgm:prSet/>
      <dgm:spPr/>
      <dgm:t>
        <a:bodyPr/>
        <a:lstStyle/>
        <a:p>
          <a:endParaRPr lang="zh-TW" altLang="en-US" sz="2000">
            <a:solidFill>
              <a:schemeClr val="bg1"/>
            </a:solidFill>
          </a:endParaRPr>
        </a:p>
      </dgm:t>
    </dgm:pt>
    <dgm:pt modelId="{8568854A-A447-4B03-835B-45F0AE423C9C}">
      <dgm:prSet phldrT="[文字]" custT="1"/>
      <dgm:spPr>
        <a:solidFill>
          <a:schemeClr val="accent6">
            <a:lumMod val="60000"/>
            <a:lumOff val="40000"/>
          </a:schemeClr>
        </a:solidFill>
      </dgm:spPr>
      <dgm:t>
        <a:bodyPr/>
        <a:lstStyle/>
        <a:p>
          <a:r>
            <a:rPr lang="en-US" altLang="zh-TW" sz="3600" b="1" dirty="0" smtClean="0">
              <a:solidFill>
                <a:schemeClr val="bg1"/>
              </a:solidFill>
              <a:latin typeface="微軟正黑體" pitchFamily="34" charset="-120"/>
              <a:ea typeface="微軟正黑體" pitchFamily="34" charset="-120"/>
            </a:rPr>
            <a:t>§7.2</a:t>
          </a:r>
          <a:r>
            <a:rPr lang="zh-TW" altLang="en-US" sz="3600" b="1" dirty="0" smtClean="0">
              <a:solidFill>
                <a:schemeClr val="bg1"/>
              </a:solidFill>
              <a:latin typeface="微軟正黑體" pitchFamily="34" charset="-120"/>
              <a:ea typeface="微軟正黑體" pitchFamily="34" charset="-120"/>
            </a:rPr>
            <a:t> 競爭領域的決定</a:t>
          </a:r>
          <a:endParaRPr lang="zh-TW" altLang="en-US" sz="3600" b="1" dirty="0">
            <a:solidFill>
              <a:schemeClr val="bg1"/>
            </a:solidFill>
            <a:latin typeface="微軟正黑體" pitchFamily="34" charset="-120"/>
            <a:ea typeface="微軟正黑體" pitchFamily="34" charset="-120"/>
          </a:endParaRPr>
        </a:p>
      </dgm:t>
    </dgm:pt>
    <dgm:pt modelId="{6636148B-3A1B-4331-8831-5384796FE18F}" type="parTrans" cxnId="{0DF401DF-5BA8-4CA0-8B4A-86FF63D176F0}">
      <dgm:prSet/>
      <dgm:spPr/>
      <dgm:t>
        <a:bodyPr/>
        <a:lstStyle/>
        <a:p>
          <a:endParaRPr lang="zh-TW" altLang="en-US" sz="2000">
            <a:solidFill>
              <a:schemeClr val="bg1"/>
            </a:solidFill>
          </a:endParaRPr>
        </a:p>
      </dgm:t>
    </dgm:pt>
    <dgm:pt modelId="{E4C276F7-0D70-4940-B8D3-F8CFA11B26E9}" type="sibTrans" cxnId="{0DF401DF-5BA8-4CA0-8B4A-86FF63D176F0}">
      <dgm:prSet/>
      <dgm:spPr/>
      <dgm:t>
        <a:bodyPr/>
        <a:lstStyle/>
        <a:p>
          <a:endParaRPr lang="zh-TW" altLang="en-US" sz="2000">
            <a:solidFill>
              <a:schemeClr val="bg1"/>
            </a:solidFill>
          </a:endParaRPr>
        </a:p>
      </dgm:t>
    </dgm:pt>
    <dgm:pt modelId="{4E70093C-0310-4E69-8776-A6DFB0C26E7F}">
      <dgm:prSet phldrT="[文字]" custT="1"/>
      <dgm:spPr>
        <a:solidFill>
          <a:schemeClr val="accent6">
            <a:lumMod val="60000"/>
            <a:lumOff val="40000"/>
          </a:schemeClr>
        </a:solidFill>
      </dgm:spPr>
      <dgm:t>
        <a:bodyPr/>
        <a:lstStyle/>
        <a:p>
          <a:r>
            <a:rPr lang="en-US" altLang="zh-TW" sz="3600" b="1" dirty="0" smtClean="0">
              <a:solidFill>
                <a:schemeClr val="bg1"/>
              </a:solidFill>
              <a:latin typeface="微軟正黑體" pitchFamily="34" charset="-120"/>
              <a:ea typeface="微軟正黑體" pitchFamily="34" charset="-120"/>
            </a:rPr>
            <a:t>§7.3</a:t>
          </a:r>
          <a:r>
            <a:rPr lang="zh-TW" altLang="en-US" sz="3600" b="1" dirty="0" smtClean="0">
              <a:solidFill>
                <a:schemeClr val="bg1"/>
              </a:solidFill>
              <a:latin typeface="微軟正黑體" pitchFamily="34" charset="-120"/>
              <a:ea typeface="微軟正黑體" pitchFamily="34" charset="-120"/>
            </a:rPr>
            <a:t> 策略的層級</a:t>
          </a:r>
          <a:endParaRPr lang="zh-TW" altLang="en-US" sz="3600" b="1" dirty="0">
            <a:solidFill>
              <a:schemeClr val="bg1"/>
            </a:solidFill>
            <a:latin typeface="微軟正黑體" pitchFamily="34" charset="-120"/>
            <a:ea typeface="微軟正黑體" pitchFamily="34" charset="-120"/>
          </a:endParaRPr>
        </a:p>
      </dgm:t>
    </dgm:pt>
    <dgm:pt modelId="{21BD4D73-0642-4E95-8E14-97BE1AAB21A7}" type="parTrans" cxnId="{41626EF4-E6BE-4245-9094-CB8FEA06D062}">
      <dgm:prSet/>
      <dgm:spPr/>
      <dgm:t>
        <a:bodyPr/>
        <a:lstStyle/>
        <a:p>
          <a:endParaRPr lang="zh-TW" altLang="en-US" sz="2000">
            <a:solidFill>
              <a:schemeClr val="bg1"/>
            </a:solidFill>
          </a:endParaRPr>
        </a:p>
      </dgm:t>
    </dgm:pt>
    <dgm:pt modelId="{D3B83BFA-C633-4D52-8135-033F0E93D69F}" type="sibTrans" cxnId="{41626EF4-E6BE-4245-9094-CB8FEA06D062}">
      <dgm:prSet/>
      <dgm:spPr/>
      <dgm:t>
        <a:bodyPr/>
        <a:lstStyle/>
        <a:p>
          <a:endParaRPr lang="zh-TW" altLang="en-US" sz="2000">
            <a:solidFill>
              <a:schemeClr val="bg1"/>
            </a:solidFill>
          </a:endParaRPr>
        </a:p>
      </dgm:t>
    </dgm:pt>
    <dgm:pt modelId="{17E29535-6AF0-42DF-A0D3-C9CB6560FA2F}">
      <dgm:prSet phldrT="[文字]" custT="1"/>
      <dgm:spPr>
        <a:solidFill>
          <a:schemeClr val="accent6">
            <a:lumMod val="60000"/>
            <a:lumOff val="40000"/>
          </a:schemeClr>
        </a:solidFill>
      </dgm:spPr>
      <dgm:t>
        <a:bodyPr/>
        <a:lstStyle/>
        <a:p>
          <a:r>
            <a:rPr lang="en-US" altLang="zh-TW" sz="3600" b="1" dirty="0" smtClean="0">
              <a:solidFill>
                <a:schemeClr val="bg1"/>
              </a:solidFill>
              <a:latin typeface="微軟正黑體" pitchFamily="34" charset="-120"/>
              <a:ea typeface="微軟正黑體" pitchFamily="34" charset="-120"/>
            </a:rPr>
            <a:t>§7.4</a:t>
          </a:r>
          <a:r>
            <a:rPr lang="zh-TW" altLang="en-US" sz="3600" b="1" dirty="0" smtClean="0">
              <a:solidFill>
                <a:schemeClr val="bg1"/>
              </a:solidFill>
              <a:latin typeface="微軟正黑體" pitchFamily="34" charset="-120"/>
              <a:ea typeface="微軟正黑體" pitchFamily="34" charset="-120"/>
            </a:rPr>
            <a:t> 策略布局的架構</a:t>
          </a:r>
          <a:endParaRPr lang="zh-TW" altLang="en-US" sz="3600" b="1" dirty="0">
            <a:solidFill>
              <a:schemeClr val="bg1"/>
            </a:solidFill>
            <a:latin typeface="微軟正黑體" pitchFamily="34" charset="-120"/>
            <a:ea typeface="微軟正黑體" pitchFamily="34" charset="-120"/>
          </a:endParaRPr>
        </a:p>
      </dgm:t>
    </dgm:pt>
    <dgm:pt modelId="{353D4049-5CD6-420C-B713-313EFB5547A8}" type="parTrans" cxnId="{CAA9DD61-0B59-4702-B251-C72065E39AA6}">
      <dgm:prSet/>
      <dgm:spPr/>
      <dgm:t>
        <a:bodyPr/>
        <a:lstStyle/>
        <a:p>
          <a:endParaRPr lang="zh-TW" altLang="en-US" sz="2000">
            <a:solidFill>
              <a:schemeClr val="bg1"/>
            </a:solidFill>
          </a:endParaRPr>
        </a:p>
      </dgm:t>
    </dgm:pt>
    <dgm:pt modelId="{9CFF9BF7-2A8E-4BF7-BAE1-5423A44D642F}" type="sibTrans" cxnId="{CAA9DD61-0B59-4702-B251-C72065E39AA6}">
      <dgm:prSet/>
      <dgm:spPr/>
      <dgm:t>
        <a:bodyPr/>
        <a:lstStyle/>
        <a:p>
          <a:endParaRPr lang="zh-TW" altLang="en-US" sz="2000">
            <a:solidFill>
              <a:schemeClr val="bg1"/>
            </a:solidFill>
          </a:endParaRPr>
        </a:p>
      </dgm:t>
    </dgm:pt>
    <dgm:pt modelId="{C4AE292F-DE7B-44B4-9E4C-25DCB97EF6B9}" type="pres">
      <dgm:prSet presAssocID="{5D83FBFE-DA44-4E7D-83ED-94E4B84DBE1F}" presName="linear" presStyleCnt="0">
        <dgm:presLayoutVars>
          <dgm:animLvl val="lvl"/>
          <dgm:resizeHandles val="exact"/>
        </dgm:presLayoutVars>
      </dgm:prSet>
      <dgm:spPr/>
      <dgm:t>
        <a:bodyPr/>
        <a:lstStyle/>
        <a:p>
          <a:endParaRPr lang="zh-TW" altLang="en-US"/>
        </a:p>
      </dgm:t>
    </dgm:pt>
    <dgm:pt modelId="{712F8263-28A0-42F7-A532-BB05114E06A4}" type="pres">
      <dgm:prSet presAssocID="{E0BE5102-0D12-4217-B370-5C6810A1ED0C}" presName="parentText" presStyleLbl="node1" presStyleIdx="0" presStyleCnt="4">
        <dgm:presLayoutVars>
          <dgm:chMax val="0"/>
          <dgm:bulletEnabled val="1"/>
        </dgm:presLayoutVars>
      </dgm:prSet>
      <dgm:spPr/>
      <dgm:t>
        <a:bodyPr/>
        <a:lstStyle/>
        <a:p>
          <a:endParaRPr lang="zh-TW" altLang="en-US"/>
        </a:p>
      </dgm:t>
    </dgm:pt>
    <dgm:pt modelId="{FBD49CCE-CFA8-4672-BC9D-DCAFEF8D5634}" type="pres">
      <dgm:prSet presAssocID="{09A1A4BB-F87A-43D9-AC54-9702698BADAC}" presName="spacer" presStyleCnt="0"/>
      <dgm:spPr/>
    </dgm:pt>
    <dgm:pt modelId="{8ECE8589-8516-4D5C-8698-B69BE5F46FB4}" type="pres">
      <dgm:prSet presAssocID="{8568854A-A447-4B03-835B-45F0AE423C9C}" presName="parentText" presStyleLbl="node1" presStyleIdx="1" presStyleCnt="4">
        <dgm:presLayoutVars>
          <dgm:chMax val="0"/>
          <dgm:bulletEnabled val="1"/>
        </dgm:presLayoutVars>
      </dgm:prSet>
      <dgm:spPr/>
      <dgm:t>
        <a:bodyPr/>
        <a:lstStyle/>
        <a:p>
          <a:endParaRPr lang="zh-TW" altLang="en-US"/>
        </a:p>
      </dgm:t>
    </dgm:pt>
    <dgm:pt modelId="{00A968C6-6FA7-4B96-BB75-94E6D5D63E87}" type="pres">
      <dgm:prSet presAssocID="{E4C276F7-0D70-4940-B8D3-F8CFA11B26E9}" presName="spacer" presStyleCnt="0"/>
      <dgm:spPr/>
    </dgm:pt>
    <dgm:pt modelId="{AE0AAF5F-BFF0-4A8C-9D32-008D956B3228}" type="pres">
      <dgm:prSet presAssocID="{4E70093C-0310-4E69-8776-A6DFB0C26E7F}" presName="parentText" presStyleLbl="node1" presStyleIdx="2" presStyleCnt="4">
        <dgm:presLayoutVars>
          <dgm:chMax val="0"/>
          <dgm:bulletEnabled val="1"/>
        </dgm:presLayoutVars>
      </dgm:prSet>
      <dgm:spPr/>
      <dgm:t>
        <a:bodyPr/>
        <a:lstStyle/>
        <a:p>
          <a:endParaRPr lang="zh-TW" altLang="en-US"/>
        </a:p>
      </dgm:t>
    </dgm:pt>
    <dgm:pt modelId="{BDD2B5E0-E2CA-4CBD-9E20-C7CA150C68F9}" type="pres">
      <dgm:prSet presAssocID="{D3B83BFA-C633-4D52-8135-033F0E93D69F}" presName="spacer" presStyleCnt="0"/>
      <dgm:spPr/>
    </dgm:pt>
    <dgm:pt modelId="{1571E1A3-2EAD-4D46-9361-502BECB663B7}" type="pres">
      <dgm:prSet presAssocID="{17E29535-6AF0-42DF-A0D3-C9CB6560FA2F}" presName="parentText" presStyleLbl="node1" presStyleIdx="3" presStyleCnt="4">
        <dgm:presLayoutVars>
          <dgm:chMax val="0"/>
          <dgm:bulletEnabled val="1"/>
        </dgm:presLayoutVars>
      </dgm:prSet>
      <dgm:spPr/>
      <dgm:t>
        <a:bodyPr/>
        <a:lstStyle/>
        <a:p>
          <a:endParaRPr lang="zh-TW" altLang="en-US"/>
        </a:p>
      </dgm:t>
    </dgm:pt>
  </dgm:ptLst>
  <dgm:cxnLst>
    <dgm:cxn modelId="{CAA9DD61-0B59-4702-B251-C72065E39AA6}" srcId="{5D83FBFE-DA44-4E7D-83ED-94E4B84DBE1F}" destId="{17E29535-6AF0-42DF-A0D3-C9CB6560FA2F}" srcOrd="3" destOrd="0" parTransId="{353D4049-5CD6-420C-B713-313EFB5547A8}" sibTransId="{9CFF9BF7-2A8E-4BF7-BAE1-5423A44D642F}"/>
    <dgm:cxn modelId="{A2CE3F58-D0B8-40DF-8415-245BB4B567B4}" type="presOf" srcId="{5D83FBFE-DA44-4E7D-83ED-94E4B84DBE1F}" destId="{C4AE292F-DE7B-44B4-9E4C-25DCB97EF6B9}" srcOrd="0" destOrd="0" presId="urn:microsoft.com/office/officeart/2005/8/layout/vList2"/>
    <dgm:cxn modelId="{0769C6AC-A558-4569-9375-EB9CF2605804}" type="presOf" srcId="{E0BE5102-0D12-4217-B370-5C6810A1ED0C}" destId="{712F8263-28A0-42F7-A532-BB05114E06A4}" srcOrd="0" destOrd="0" presId="urn:microsoft.com/office/officeart/2005/8/layout/vList2"/>
    <dgm:cxn modelId="{47C01544-8DD8-4312-B637-6C3D33CB396A}" srcId="{5D83FBFE-DA44-4E7D-83ED-94E4B84DBE1F}" destId="{E0BE5102-0D12-4217-B370-5C6810A1ED0C}" srcOrd="0" destOrd="0" parTransId="{AF50BAE1-748D-42B7-9988-785F865016BF}" sibTransId="{09A1A4BB-F87A-43D9-AC54-9702698BADAC}"/>
    <dgm:cxn modelId="{0DF401DF-5BA8-4CA0-8B4A-86FF63D176F0}" srcId="{5D83FBFE-DA44-4E7D-83ED-94E4B84DBE1F}" destId="{8568854A-A447-4B03-835B-45F0AE423C9C}" srcOrd="1" destOrd="0" parTransId="{6636148B-3A1B-4331-8831-5384796FE18F}" sibTransId="{E4C276F7-0D70-4940-B8D3-F8CFA11B26E9}"/>
    <dgm:cxn modelId="{05B8494B-E8FB-4E5E-BFF2-F239FCD475BB}" type="presOf" srcId="{8568854A-A447-4B03-835B-45F0AE423C9C}" destId="{8ECE8589-8516-4D5C-8698-B69BE5F46FB4}" srcOrd="0" destOrd="0" presId="urn:microsoft.com/office/officeart/2005/8/layout/vList2"/>
    <dgm:cxn modelId="{41626EF4-E6BE-4245-9094-CB8FEA06D062}" srcId="{5D83FBFE-DA44-4E7D-83ED-94E4B84DBE1F}" destId="{4E70093C-0310-4E69-8776-A6DFB0C26E7F}" srcOrd="2" destOrd="0" parTransId="{21BD4D73-0642-4E95-8E14-97BE1AAB21A7}" sibTransId="{D3B83BFA-C633-4D52-8135-033F0E93D69F}"/>
    <dgm:cxn modelId="{F796C67F-64AA-4FAD-A7B9-E72B6F9FE94D}" type="presOf" srcId="{17E29535-6AF0-42DF-A0D3-C9CB6560FA2F}" destId="{1571E1A3-2EAD-4D46-9361-502BECB663B7}" srcOrd="0" destOrd="0" presId="urn:microsoft.com/office/officeart/2005/8/layout/vList2"/>
    <dgm:cxn modelId="{278F98A4-CF83-4405-AFCC-20635987EA5E}" type="presOf" srcId="{4E70093C-0310-4E69-8776-A6DFB0C26E7F}" destId="{AE0AAF5F-BFF0-4A8C-9D32-008D956B3228}" srcOrd="0" destOrd="0" presId="urn:microsoft.com/office/officeart/2005/8/layout/vList2"/>
    <dgm:cxn modelId="{F9734565-484D-4654-87E0-C341341C0CBF}" type="presParOf" srcId="{C4AE292F-DE7B-44B4-9E4C-25DCB97EF6B9}" destId="{712F8263-28A0-42F7-A532-BB05114E06A4}" srcOrd="0" destOrd="0" presId="urn:microsoft.com/office/officeart/2005/8/layout/vList2"/>
    <dgm:cxn modelId="{D4734E68-A4DA-4698-8140-70AC37795F84}" type="presParOf" srcId="{C4AE292F-DE7B-44B4-9E4C-25DCB97EF6B9}" destId="{FBD49CCE-CFA8-4672-BC9D-DCAFEF8D5634}" srcOrd="1" destOrd="0" presId="urn:microsoft.com/office/officeart/2005/8/layout/vList2"/>
    <dgm:cxn modelId="{0914E905-C3D6-40DF-A029-C8308B5788AB}" type="presParOf" srcId="{C4AE292F-DE7B-44B4-9E4C-25DCB97EF6B9}" destId="{8ECE8589-8516-4D5C-8698-B69BE5F46FB4}" srcOrd="2" destOrd="0" presId="urn:microsoft.com/office/officeart/2005/8/layout/vList2"/>
    <dgm:cxn modelId="{27D4DBE5-C5A7-4CFC-BBB0-B9B8014A0C27}" type="presParOf" srcId="{C4AE292F-DE7B-44B4-9E4C-25DCB97EF6B9}" destId="{00A968C6-6FA7-4B96-BB75-94E6D5D63E87}" srcOrd="3" destOrd="0" presId="urn:microsoft.com/office/officeart/2005/8/layout/vList2"/>
    <dgm:cxn modelId="{6C58F715-E6C9-4A38-96C7-27EEADF1E927}" type="presParOf" srcId="{C4AE292F-DE7B-44B4-9E4C-25DCB97EF6B9}" destId="{AE0AAF5F-BFF0-4A8C-9D32-008D956B3228}" srcOrd="4" destOrd="0" presId="urn:microsoft.com/office/officeart/2005/8/layout/vList2"/>
    <dgm:cxn modelId="{57487235-0C5B-454C-AB4C-6CE9D63C3D0D}" type="presParOf" srcId="{C4AE292F-DE7B-44B4-9E4C-25DCB97EF6B9}" destId="{BDD2B5E0-E2CA-4CBD-9E20-C7CA150C68F9}" srcOrd="5" destOrd="0" presId="urn:microsoft.com/office/officeart/2005/8/layout/vList2"/>
    <dgm:cxn modelId="{4E1036BC-B4E8-4533-B8A3-5E02840DEC32}" type="presParOf" srcId="{C4AE292F-DE7B-44B4-9E4C-25DCB97EF6B9}" destId="{1571E1A3-2EAD-4D46-9361-502BECB663B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83FBFE-DA44-4E7D-83ED-94E4B84D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0BE5102-0D12-4217-B370-5C6810A1ED0C}">
      <dgm:prSet phldrT="[文字]" custT="1"/>
      <dgm:spPr>
        <a:solidFill>
          <a:schemeClr val="accent6">
            <a:lumMod val="60000"/>
            <a:lumOff val="40000"/>
          </a:schemeClr>
        </a:solidFill>
      </dgm:spPr>
      <dgm:t>
        <a:bodyPr/>
        <a:lstStyle/>
        <a:p>
          <a:r>
            <a:rPr lang="en-US" altLang="zh-TW" sz="3600" b="1" dirty="0" smtClean="0">
              <a:solidFill>
                <a:schemeClr val="bg1"/>
              </a:solidFill>
              <a:latin typeface="微軟正黑體" pitchFamily="34" charset="-120"/>
              <a:ea typeface="微軟正黑體" pitchFamily="34" charset="-120"/>
            </a:rPr>
            <a:t>§7.1</a:t>
          </a:r>
          <a:r>
            <a:rPr lang="zh-TW" altLang="en-US" sz="3600" b="1" dirty="0" smtClean="0">
              <a:solidFill>
                <a:schemeClr val="bg1"/>
              </a:solidFill>
              <a:latin typeface="微軟正黑體" pitchFamily="34" charset="-120"/>
              <a:ea typeface="微軟正黑體" pitchFamily="34" charset="-120"/>
            </a:rPr>
            <a:t> </a:t>
          </a:r>
          <a:r>
            <a:rPr lang="en-US" altLang="zh-TW" sz="3600" b="1" dirty="0" smtClean="0">
              <a:solidFill>
                <a:schemeClr val="bg1"/>
              </a:solidFill>
              <a:latin typeface="微軟正黑體" pitchFamily="34" charset="-120"/>
              <a:ea typeface="微軟正黑體" pitchFamily="34" charset="-120"/>
            </a:rPr>
            <a:t>SBA</a:t>
          </a:r>
          <a:r>
            <a:rPr lang="zh-TW" altLang="en-US" sz="3600" b="1" dirty="0" smtClean="0">
              <a:solidFill>
                <a:schemeClr val="bg1"/>
              </a:solidFill>
              <a:latin typeface="微軟正黑體" pitchFamily="34" charset="-120"/>
              <a:ea typeface="微軟正黑體" pitchFamily="34" charset="-120"/>
            </a:rPr>
            <a:t>與</a:t>
          </a:r>
          <a:r>
            <a:rPr lang="en-US" altLang="zh-TW" sz="3600" b="1" dirty="0" smtClean="0">
              <a:solidFill>
                <a:schemeClr val="bg1"/>
              </a:solidFill>
              <a:latin typeface="微軟正黑體" pitchFamily="34" charset="-120"/>
              <a:ea typeface="微軟正黑體" pitchFamily="34" charset="-120"/>
            </a:rPr>
            <a:t>SBU</a:t>
          </a:r>
          <a:r>
            <a:rPr lang="zh-TW" altLang="en-US" sz="3600" b="1" dirty="0" smtClean="0">
              <a:solidFill>
                <a:schemeClr val="bg1"/>
              </a:solidFill>
              <a:latin typeface="微軟正黑體" pitchFamily="34" charset="-120"/>
              <a:ea typeface="微軟正黑體" pitchFamily="34" charset="-120"/>
            </a:rPr>
            <a:t>的概念</a:t>
          </a:r>
          <a:endParaRPr lang="zh-TW" altLang="en-US" sz="3600" b="1" dirty="0">
            <a:solidFill>
              <a:schemeClr val="bg1"/>
            </a:solidFill>
            <a:latin typeface="微軟正黑體" pitchFamily="34" charset="-120"/>
            <a:ea typeface="微軟正黑體" pitchFamily="34" charset="-120"/>
          </a:endParaRPr>
        </a:p>
      </dgm:t>
    </dgm:pt>
    <dgm:pt modelId="{AF50BAE1-748D-42B7-9988-785F865016BF}" type="parTrans" cxnId="{47C01544-8DD8-4312-B637-6C3D33CB396A}">
      <dgm:prSet/>
      <dgm:spPr/>
      <dgm:t>
        <a:bodyPr/>
        <a:lstStyle/>
        <a:p>
          <a:endParaRPr lang="zh-TW" altLang="en-US" sz="2000">
            <a:solidFill>
              <a:schemeClr val="bg1"/>
            </a:solidFill>
          </a:endParaRPr>
        </a:p>
      </dgm:t>
    </dgm:pt>
    <dgm:pt modelId="{09A1A4BB-F87A-43D9-AC54-9702698BADAC}" type="sibTrans" cxnId="{47C01544-8DD8-4312-B637-6C3D33CB396A}">
      <dgm:prSet/>
      <dgm:spPr/>
      <dgm:t>
        <a:bodyPr/>
        <a:lstStyle/>
        <a:p>
          <a:endParaRPr lang="zh-TW" altLang="en-US" sz="2000">
            <a:solidFill>
              <a:schemeClr val="bg1"/>
            </a:solidFill>
          </a:endParaRPr>
        </a:p>
      </dgm:t>
    </dgm:pt>
    <dgm:pt modelId="{8568854A-A447-4B03-835B-45F0AE423C9C}">
      <dgm:prSet phldrT="[文字]" custT="1"/>
      <dgm:spPr>
        <a:solidFill>
          <a:schemeClr val="accent6">
            <a:lumMod val="60000"/>
            <a:lumOff val="40000"/>
          </a:schemeClr>
        </a:solidFill>
      </dgm:spPr>
      <dgm:t>
        <a:bodyPr/>
        <a:lstStyle/>
        <a:p>
          <a:r>
            <a:rPr lang="en-US" altLang="zh-TW" sz="3600" b="1" dirty="0" smtClean="0">
              <a:solidFill>
                <a:schemeClr val="bg1"/>
              </a:solidFill>
              <a:latin typeface="微軟正黑體" pitchFamily="34" charset="-120"/>
              <a:ea typeface="微軟正黑體" pitchFamily="34" charset="-120"/>
            </a:rPr>
            <a:t>§7.2</a:t>
          </a:r>
          <a:r>
            <a:rPr lang="zh-TW" altLang="en-US" sz="3600" b="1" dirty="0" smtClean="0">
              <a:solidFill>
                <a:schemeClr val="bg1"/>
              </a:solidFill>
              <a:latin typeface="微軟正黑體" pitchFamily="34" charset="-120"/>
              <a:ea typeface="微軟正黑體" pitchFamily="34" charset="-120"/>
            </a:rPr>
            <a:t> 競爭領域的決定</a:t>
          </a:r>
          <a:endParaRPr lang="zh-TW" altLang="en-US" sz="3600" b="1" dirty="0">
            <a:solidFill>
              <a:schemeClr val="bg1"/>
            </a:solidFill>
            <a:latin typeface="微軟正黑體" pitchFamily="34" charset="-120"/>
            <a:ea typeface="微軟正黑體" pitchFamily="34" charset="-120"/>
          </a:endParaRPr>
        </a:p>
      </dgm:t>
    </dgm:pt>
    <dgm:pt modelId="{6636148B-3A1B-4331-8831-5384796FE18F}" type="parTrans" cxnId="{0DF401DF-5BA8-4CA0-8B4A-86FF63D176F0}">
      <dgm:prSet/>
      <dgm:spPr/>
      <dgm:t>
        <a:bodyPr/>
        <a:lstStyle/>
        <a:p>
          <a:endParaRPr lang="zh-TW" altLang="en-US" sz="2000">
            <a:solidFill>
              <a:schemeClr val="bg1"/>
            </a:solidFill>
          </a:endParaRPr>
        </a:p>
      </dgm:t>
    </dgm:pt>
    <dgm:pt modelId="{E4C276F7-0D70-4940-B8D3-F8CFA11B26E9}" type="sibTrans" cxnId="{0DF401DF-5BA8-4CA0-8B4A-86FF63D176F0}">
      <dgm:prSet/>
      <dgm:spPr/>
      <dgm:t>
        <a:bodyPr/>
        <a:lstStyle/>
        <a:p>
          <a:endParaRPr lang="zh-TW" altLang="en-US" sz="2000">
            <a:solidFill>
              <a:schemeClr val="bg1"/>
            </a:solidFill>
          </a:endParaRPr>
        </a:p>
      </dgm:t>
    </dgm:pt>
    <dgm:pt modelId="{4E70093C-0310-4E69-8776-A6DFB0C26E7F}">
      <dgm:prSet phldrT="[文字]" custT="1"/>
      <dgm:spPr>
        <a:solidFill>
          <a:schemeClr val="accent6">
            <a:lumMod val="60000"/>
            <a:lumOff val="40000"/>
          </a:schemeClr>
        </a:solidFill>
      </dgm:spPr>
      <dgm:t>
        <a:bodyPr/>
        <a:lstStyle/>
        <a:p>
          <a:r>
            <a:rPr lang="en-US" altLang="zh-TW" sz="3600" b="1" dirty="0" smtClean="0">
              <a:solidFill>
                <a:schemeClr val="bg1"/>
              </a:solidFill>
              <a:latin typeface="微軟正黑體" pitchFamily="34" charset="-120"/>
              <a:ea typeface="微軟正黑體" pitchFamily="34" charset="-120"/>
            </a:rPr>
            <a:t>§7.3</a:t>
          </a:r>
          <a:r>
            <a:rPr lang="zh-TW" altLang="en-US" sz="3600" b="1" dirty="0" smtClean="0">
              <a:solidFill>
                <a:schemeClr val="bg1"/>
              </a:solidFill>
              <a:latin typeface="微軟正黑體" pitchFamily="34" charset="-120"/>
              <a:ea typeface="微軟正黑體" pitchFamily="34" charset="-120"/>
            </a:rPr>
            <a:t> 策略的層級</a:t>
          </a:r>
          <a:endParaRPr lang="zh-TW" altLang="en-US" sz="3600" b="1" dirty="0">
            <a:solidFill>
              <a:schemeClr val="bg1"/>
            </a:solidFill>
            <a:latin typeface="微軟正黑體" pitchFamily="34" charset="-120"/>
            <a:ea typeface="微軟正黑體" pitchFamily="34" charset="-120"/>
          </a:endParaRPr>
        </a:p>
      </dgm:t>
    </dgm:pt>
    <dgm:pt modelId="{21BD4D73-0642-4E95-8E14-97BE1AAB21A7}" type="parTrans" cxnId="{41626EF4-E6BE-4245-9094-CB8FEA06D062}">
      <dgm:prSet/>
      <dgm:spPr/>
      <dgm:t>
        <a:bodyPr/>
        <a:lstStyle/>
        <a:p>
          <a:endParaRPr lang="zh-TW" altLang="en-US" sz="2000">
            <a:solidFill>
              <a:schemeClr val="bg1"/>
            </a:solidFill>
          </a:endParaRPr>
        </a:p>
      </dgm:t>
    </dgm:pt>
    <dgm:pt modelId="{D3B83BFA-C633-4D52-8135-033F0E93D69F}" type="sibTrans" cxnId="{41626EF4-E6BE-4245-9094-CB8FEA06D062}">
      <dgm:prSet/>
      <dgm:spPr/>
      <dgm:t>
        <a:bodyPr/>
        <a:lstStyle/>
        <a:p>
          <a:endParaRPr lang="zh-TW" altLang="en-US" sz="2000">
            <a:solidFill>
              <a:schemeClr val="bg1"/>
            </a:solidFill>
          </a:endParaRPr>
        </a:p>
      </dgm:t>
    </dgm:pt>
    <dgm:pt modelId="{17E29535-6AF0-42DF-A0D3-C9CB6560FA2F}">
      <dgm:prSet phldrT="[文字]" custT="1"/>
      <dgm:spPr>
        <a:solidFill>
          <a:schemeClr val="accent6">
            <a:lumMod val="50000"/>
          </a:schemeClr>
        </a:solidFill>
      </dgm:spPr>
      <dgm:t>
        <a:bodyPr/>
        <a:lstStyle/>
        <a:p>
          <a:r>
            <a:rPr lang="en-US" altLang="zh-TW" sz="3600" b="1" dirty="0" smtClean="0">
              <a:solidFill>
                <a:schemeClr val="bg1"/>
              </a:solidFill>
              <a:latin typeface="微軟正黑體" pitchFamily="34" charset="-120"/>
              <a:ea typeface="微軟正黑體" pitchFamily="34" charset="-120"/>
            </a:rPr>
            <a:t>§7.4</a:t>
          </a:r>
          <a:r>
            <a:rPr lang="zh-TW" altLang="en-US" sz="3600" b="1" dirty="0" smtClean="0">
              <a:solidFill>
                <a:schemeClr val="bg1"/>
              </a:solidFill>
              <a:latin typeface="微軟正黑體" pitchFamily="34" charset="-120"/>
              <a:ea typeface="微軟正黑體" pitchFamily="34" charset="-120"/>
            </a:rPr>
            <a:t> 策略布局的架構</a:t>
          </a:r>
          <a:endParaRPr lang="zh-TW" altLang="en-US" sz="3600" b="1" dirty="0">
            <a:solidFill>
              <a:schemeClr val="bg1"/>
            </a:solidFill>
            <a:latin typeface="微軟正黑體" pitchFamily="34" charset="-120"/>
            <a:ea typeface="微軟正黑體" pitchFamily="34" charset="-120"/>
          </a:endParaRPr>
        </a:p>
      </dgm:t>
    </dgm:pt>
    <dgm:pt modelId="{353D4049-5CD6-420C-B713-313EFB5547A8}" type="parTrans" cxnId="{CAA9DD61-0B59-4702-B251-C72065E39AA6}">
      <dgm:prSet/>
      <dgm:spPr/>
      <dgm:t>
        <a:bodyPr/>
        <a:lstStyle/>
        <a:p>
          <a:endParaRPr lang="zh-TW" altLang="en-US" sz="2000">
            <a:solidFill>
              <a:schemeClr val="bg1"/>
            </a:solidFill>
          </a:endParaRPr>
        </a:p>
      </dgm:t>
    </dgm:pt>
    <dgm:pt modelId="{9CFF9BF7-2A8E-4BF7-BAE1-5423A44D642F}" type="sibTrans" cxnId="{CAA9DD61-0B59-4702-B251-C72065E39AA6}">
      <dgm:prSet/>
      <dgm:spPr/>
      <dgm:t>
        <a:bodyPr/>
        <a:lstStyle/>
        <a:p>
          <a:endParaRPr lang="zh-TW" altLang="en-US" sz="2000">
            <a:solidFill>
              <a:schemeClr val="bg1"/>
            </a:solidFill>
          </a:endParaRPr>
        </a:p>
      </dgm:t>
    </dgm:pt>
    <dgm:pt modelId="{C4AE292F-DE7B-44B4-9E4C-25DCB97EF6B9}" type="pres">
      <dgm:prSet presAssocID="{5D83FBFE-DA44-4E7D-83ED-94E4B84DBE1F}" presName="linear" presStyleCnt="0">
        <dgm:presLayoutVars>
          <dgm:animLvl val="lvl"/>
          <dgm:resizeHandles val="exact"/>
        </dgm:presLayoutVars>
      </dgm:prSet>
      <dgm:spPr/>
      <dgm:t>
        <a:bodyPr/>
        <a:lstStyle/>
        <a:p>
          <a:endParaRPr lang="zh-TW" altLang="en-US"/>
        </a:p>
      </dgm:t>
    </dgm:pt>
    <dgm:pt modelId="{712F8263-28A0-42F7-A532-BB05114E06A4}" type="pres">
      <dgm:prSet presAssocID="{E0BE5102-0D12-4217-B370-5C6810A1ED0C}" presName="parentText" presStyleLbl="node1" presStyleIdx="0" presStyleCnt="4">
        <dgm:presLayoutVars>
          <dgm:chMax val="0"/>
          <dgm:bulletEnabled val="1"/>
        </dgm:presLayoutVars>
      </dgm:prSet>
      <dgm:spPr/>
      <dgm:t>
        <a:bodyPr/>
        <a:lstStyle/>
        <a:p>
          <a:endParaRPr lang="zh-TW" altLang="en-US"/>
        </a:p>
      </dgm:t>
    </dgm:pt>
    <dgm:pt modelId="{FBD49CCE-CFA8-4672-BC9D-DCAFEF8D5634}" type="pres">
      <dgm:prSet presAssocID="{09A1A4BB-F87A-43D9-AC54-9702698BADAC}" presName="spacer" presStyleCnt="0"/>
      <dgm:spPr/>
    </dgm:pt>
    <dgm:pt modelId="{8ECE8589-8516-4D5C-8698-B69BE5F46FB4}" type="pres">
      <dgm:prSet presAssocID="{8568854A-A447-4B03-835B-45F0AE423C9C}" presName="parentText" presStyleLbl="node1" presStyleIdx="1" presStyleCnt="4">
        <dgm:presLayoutVars>
          <dgm:chMax val="0"/>
          <dgm:bulletEnabled val="1"/>
        </dgm:presLayoutVars>
      </dgm:prSet>
      <dgm:spPr/>
      <dgm:t>
        <a:bodyPr/>
        <a:lstStyle/>
        <a:p>
          <a:endParaRPr lang="zh-TW" altLang="en-US"/>
        </a:p>
      </dgm:t>
    </dgm:pt>
    <dgm:pt modelId="{00A968C6-6FA7-4B96-BB75-94E6D5D63E87}" type="pres">
      <dgm:prSet presAssocID="{E4C276F7-0D70-4940-B8D3-F8CFA11B26E9}" presName="spacer" presStyleCnt="0"/>
      <dgm:spPr/>
    </dgm:pt>
    <dgm:pt modelId="{AE0AAF5F-BFF0-4A8C-9D32-008D956B3228}" type="pres">
      <dgm:prSet presAssocID="{4E70093C-0310-4E69-8776-A6DFB0C26E7F}" presName="parentText" presStyleLbl="node1" presStyleIdx="2" presStyleCnt="4">
        <dgm:presLayoutVars>
          <dgm:chMax val="0"/>
          <dgm:bulletEnabled val="1"/>
        </dgm:presLayoutVars>
      </dgm:prSet>
      <dgm:spPr/>
      <dgm:t>
        <a:bodyPr/>
        <a:lstStyle/>
        <a:p>
          <a:endParaRPr lang="zh-TW" altLang="en-US"/>
        </a:p>
      </dgm:t>
    </dgm:pt>
    <dgm:pt modelId="{BDD2B5E0-E2CA-4CBD-9E20-C7CA150C68F9}" type="pres">
      <dgm:prSet presAssocID="{D3B83BFA-C633-4D52-8135-033F0E93D69F}" presName="spacer" presStyleCnt="0"/>
      <dgm:spPr/>
    </dgm:pt>
    <dgm:pt modelId="{1571E1A3-2EAD-4D46-9361-502BECB663B7}" type="pres">
      <dgm:prSet presAssocID="{17E29535-6AF0-42DF-A0D3-C9CB6560FA2F}" presName="parentText" presStyleLbl="node1" presStyleIdx="3" presStyleCnt="4">
        <dgm:presLayoutVars>
          <dgm:chMax val="0"/>
          <dgm:bulletEnabled val="1"/>
        </dgm:presLayoutVars>
      </dgm:prSet>
      <dgm:spPr/>
      <dgm:t>
        <a:bodyPr/>
        <a:lstStyle/>
        <a:p>
          <a:endParaRPr lang="zh-TW" altLang="en-US"/>
        </a:p>
      </dgm:t>
    </dgm:pt>
  </dgm:ptLst>
  <dgm:cxnLst>
    <dgm:cxn modelId="{05B8494B-E8FB-4E5E-BFF2-F239FCD475BB}" type="presOf" srcId="{8568854A-A447-4B03-835B-45F0AE423C9C}" destId="{8ECE8589-8516-4D5C-8698-B69BE5F46FB4}" srcOrd="0" destOrd="0" presId="urn:microsoft.com/office/officeart/2005/8/layout/vList2"/>
    <dgm:cxn modelId="{0769C6AC-A558-4569-9375-EB9CF2605804}" type="presOf" srcId="{E0BE5102-0D12-4217-B370-5C6810A1ED0C}" destId="{712F8263-28A0-42F7-A532-BB05114E06A4}" srcOrd="0" destOrd="0" presId="urn:microsoft.com/office/officeart/2005/8/layout/vList2"/>
    <dgm:cxn modelId="{47C01544-8DD8-4312-B637-6C3D33CB396A}" srcId="{5D83FBFE-DA44-4E7D-83ED-94E4B84DBE1F}" destId="{E0BE5102-0D12-4217-B370-5C6810A1ED0C}" srcOrd="0" destOrd="0" parTransId="{AF50BAE1-748D-42B7-9988-785F865016BF}" sibTransId="{09A1A4BB-F87A-43D9-AC54-9702698BADAC}"/>
    <dgm:cxn modelId="{CAA9DD61-0B59-4702-B251-C72065E39AA6}" srcId="{5D83FBFE-DA44-4E7D-83ED-94E4B84DBE1F}" destId="{17E29535-6AF0-42DF-A0D3-C9CB6560FA2F}" srcOrd="3" destOrd="0" parTransId="{353D4049-5CD6-420C-B713-313EFB5547A8}" sibTransId="{9CFF9BF7-2A8E-4BF7-BAE1-5423A44D642F}"/>
    <dgm:cxn modelId="{A2CE3F58-D0B8-40DF-8415-245BB4B567B4}" type="presOf" srcId="{5D83FBFE-DA44-4E7D-83ED-94E4B84DBE1F}" destId="{C4AE292F-DE7B-44B4-9E4C-25DCB97EF6B9}" srcOrd="0" destOrd="0" presId="urn:microsoft.com/office/officeart/2005/8/layout/vList2"/>
    <dgm:cxn modelId="{278F98A4-CF83-4405-AFCC-20635987EA5E}" type="presOf" srcId="{4E70093C-0310-4E69-8776-A6DFB0C26E7F}" destId="{AE0AAF5F-BFF0-4A8C-9D32-008D956B3228}" srcOrd="0" destOrd="0" presId="urn:microsoft.com/office/officeart/2005/8/layout/vList2"/>
    <dgm:cxn modelId="{41626EF4-E6BE-4245-9094-CB8FEA06D062}" srcId="{5D83FBFE-DA44-4E7D-83ED-94E4B84DBE1F}" destId="{4E70093C-0310-4E69-8776-A6DFB0C26E7F}" srcOrd="2" destOrd="0" parTransId="{21BD4D73-0642-4E95-8E14-97BE1AAB21A7}" sibTransId="{D3B83BFA-C633-4D52-8135-033F0E93D69F}"/>
    <dgm:cxn modelId="{0DF401DF-5BA8-4CA0-8B4A-86FF63D176F0}" srcId="{5D83FBFE-DA44-4E7D-83ED-94E4B84DBE1F}" destId="{8568854A-A447-4B03-835B-45F0AE423C9C}" srcOrd="1" destOrd="0" parTransId="{6636148B-3A1B-4331-8831-5384796FE18F}" sibTransId="{E4C276F7-0D70-4940-B8D3-F8CFA11B26E9}"/>
    <dgm:cxn modelId="{F796C67F-64AA-4FAD-A7B9-E72B6F9FE94D}" type="presOf" srcId="{17E29535-6AF0-42DF-A0D3-C9CB6560FA2F}" destId="{1571E1A3-2EAD-4D46-9361-502BECB663B7}" srcOrd="0" destOrd="0" presId="urn:microsoft.com/office/officeart/2005/8/layout/vList2"/>
    <dgm:cxn modelId="{F9734565-484D-4654-87E0-C341341C0CBF}" type="presParOf" srcId="{C4AE292F-DE7B-44B4-9E4C-25DCB97EF6B9}" destId="{712F8263-28A0-42F7-A532-BB05114E06A4}" srcOrd="0" destOrd="0" presId="urn:microsoft.com/office/officeart/2005/8/layout/vList2"/>
    <dgm:cxn modelId="{D4734E68-A4DA-4698-8140-70AC37795F84}" type="presParOf" srcId="{C4AE292F-DE7B-44B4-9E4C-25DCB97EF6B9}" destId="{FBD49CCE-CFA8-4672-BC9D-DCAFEF8D5634}" srcOrd="1" destOrd="0" presId="urn:microsoft.com/office/officeart/2005/8/layout/vList2"/>
    <dgm:cxn modelId="{0914E905-C3D6-40DF-A029-C8308B5788AB}" type="presParOf" srcId="{C4AE292F-DE7B-44B4-9E4C-25DCB97EF6B9}" destId="{8ECE8589-8516-4D5C-8698-B69BE5F46FB4}" srcOrd="2" destOrd="0" presId="urn:microsoft.com/office/officeart/2005/8/layout/vList2"/>
    <dgm:cxn modelId="{27D4DBE5-C5A7-4CFC-BBB0-B9B8014A0C27}" type="presParOf" srcId="{C4AE292F-DE7B-44B4-9E4C-25DCB97EF6B9}" destId="{00A968C6-6FA7-4B96-BB75-94E6D5D63E87}" srcOrd="3" destOrd="0" presId="urn:microsoft.com/office/officeart/2005/8/layout/vList2"/>
    <dgm:cxn modelId="{6C58F715-E6C9-4A38-96C7-27EEADF1E927}" type="presParOf" srcId="{C4AE292F-DE7B-44B4-9E4C-25DCB97EF6B9}" destId="{AE0AAF5F-BFF0-4A8C-9D32-008D956B3228}" srcOrd="4" destOrd="0" presId="urn:microsoft.com/office/officeart/2005/8/layout/vList2"/>
    <dgm:cxn modelId="{57487235-0C5B-454C-AB4C-6CE9D63C3D0D}" type="presParOf" srcId="{C4AE292F-DE7B-44B4-9E4C-25DCB97EF6B9}" destId="{BDD2B5E0-E2CA-4CBD-9E20-C7CA150C68F9}" srcOrd="5" destOrd="0" presId="urn:microsoft.com/office/officeart/2005/8/layout/vList2"/>
    <dgm:cxn modelId="{4E1036BC-B4E8-4533-B8A3-5E02840DEC32}" type="presParOf" srcId="{C4AE292F-DE7B-44B4-9E4C-25DCB97EF6B9}" destId="{1571E1A3-2EAD-4D46-9361-502BECB663B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4C7B6D-EBE1-4FE7-8833-02D740FAE5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CDA219A3-060D-4117-B01D-842D0C31D3BF}">
      <dgm:prSet phldrT="[文字]" custT="1"/>
      <dgm:spPr>
        <a:solidFill>
          <a:srgbClr val="00B0F0"/>
        </a:solidFill>
        <a:scene3d>
          <a:camera prst="orthographicFront"/>
          <a:lightRig rig="threePt" dir="t"/>
        </a:scene3d>
        <a:sp3d>
          <a:bevelT/>
        </a:sp3d>
      </dgm:spPr>
      <dgm:t>
        <a:bodyPr/>
        <a:lstStyle/>
        <a:p>
          <a:pPr algn="ctr"/>
          <a:r>
            <a:rPr kumimoji="1" lang="zh-TW" altLang="en-US" sz="3600"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技術的相容性高低</a:t>
          </a:r>
          <a:r>
            <a:rPr kumimoji="1" lang="zh-TW" sz="3600"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 </a:t>
          </a:r>
          <a:r>
            <a:rPr kumimoji="1" lang="en-US" sz="3600"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 </a:t>
          </a:r>
          <a:endParaRPr lang="zh-TW" altLang="en-US" sz="3600" b="1" dirty="0">
            <a:latin typeface="微軟正黑體" pitchFamily="34" charset="-120"/>
            <a:ea typeface="微軟正黑體" pitchFamily="34" charset="-120"/>
          </a:endParaRPr>
        </a:p>
      </dgm:t>
    </dgm:pt>
    <dgm:pt modelId="{DF0E42AF-1A42-4D6C-8C34-5E81BD229003}" type="parTrans" cxnId="{89CF86E6-4606-4401-88AF-73CA30E2995C}">
      <dgm:prSet/>
      <dgm:spPr/>
      <dgm:t>
        <a:bodyPr/>
        <a:lstStyle/>
        <a:p>
          <a:endParaRPr lang="zh-TW" altLang="en-US" b="1">
            <a:latin typeface="微軟正黑體" pitchFamily="34" charset="-120"/>
            <a:ea typeface="微軟正黑體" pitchFamily="34" charset="-120"/>
          </a:endParaRPr>
        </a:p>
      </dgm:t>
    </dgm:pt>
    <dgm:pt modelId="{98B1AB41-7B35-4064-995E-DC0EDB3C994E}" type="sibTrans" cxnId="{89CF86E6-4606-4401-88AF-73CA30E2995C}">
      <dgm:prSet/>
      <dgm:spPr/>
      <dgm:t>
        <a:bodyPr/>
        <a:lstStyle/>
        <a:p>
          <a:endParaRPr lang="zh-TW" altLang="en-US" b="1">
            <a:latin typeface="微軟正黑體" pitchFamily="34" charset="-120"/>
            <a:ea typeface="微軟正黑體" pitchFamily="34" charset="-120"/>
          </a:endParaRPr>
        </a:p>
      </dgm:t>
    </dgm:pt>
    <dgm:pt modelId="{8798324E-86D7-4381-B964-546C717BC8CA}">
      <dgm:prSet phldrT="[文字]" custT="1"/>
      <dgm:spPr>
        <a:solidFill>
          <a:srgbClr val="FFFF00"/>
        </a:solidFill>
        <a:scene3d>
          <a:camera prst="orthographicFront"/>
          <a:lightRig rig="threePt" dir="t"/>
        </a:scene3d>
        <a:sp3d>
          <a:bevelT/>
        </a:sp3d>
      </dgm:spPr>
      <dgm:t>
        <a:bodyPr/>
        <a:lstStyle/>
        <a:p>
          <a:pPr algn="ctr"/>
          <a:r>
            <a:rPr kumimoji="1" lang="zh-TW" altLang="en-US" sz="3600"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顧客需求的相似性高低</a:t>
          </a:r>
          <a:endParaRPr lang="zh-TW" altLang="en-US" sz="3600" b="1" dirty="0">
            <a:latin typeface="微軟正黑體" pitchFamily="34" charset="-120"/>
            <a:ea typeface="微軟正黑體" pitchFamily="34" charset="-120"/>
          </a:endParaRPr>
        </a:p>
      </dgm:t>
    </dgm:pt>
    <dgm:pt modelId="{BBBE5B9D-EE49-4051-931C-3C66B32EF8E0}" type="parTrans" cxnId="{8D8F1EB3-7BD3-4D97-ABEE-FD33D3C81414}">
      <dgm:prSet/>
      <dgm:spPr/>
      <dgm:t>
        <a:bodyPr/>
        <a:lstStyle/>
        <a:p>
          <a:endParaRPr lang="zh-TW" altLang="en-US" b="1">
            <a:latin typeface="微軟正黑體" pitchFamily="34" charset="-120"/>
            <a:ea typeface="微軟正黑體" pitchFamily="34" charset="-120"/>
          </a:endParaRPr>
        </a:p>
      </dgm:t>
    </dgm:pt>
    <dgm:pt modelId="{3226EF09-E47A-4255-9204-316D332397DB}" type="sibTrans" cxnId="{8D8F1EB3-7BD3-4D97-ABEE-FD33D3C81414}">
      <dgm:prSet/>
      <dgm:spPr/>
      <dgm:t>
        <a:bodyPr/>
        <a:lstStyle/>
        <a:p>
          <a:endParaRPr lang="zh-TW" altLang="en-US" b="1">
            <a:latin typeface="微軟正黑體" pitchFamily="34" charset="-120"/>
            <a:ea typeface="微軟正黑體" pitchFamily="34" charset="-120"/>
          </a:endParaRPr>
        </a:p>
      </dgm:t>
    </dgm:pt>
    <dgm:pt modelId="{7F92D668-0CE6-4D4E-93C3-1A18313EDE11}">
      <dgm:prSet phldrT="[文字]" custT="1"/>
      <dgm:spPr>
        <a:solidFill>
          <a:srgbClr val="FF7C80"/>
        </a:solidFill>
        <a:scene3d>
          <a:camera prst="orthographicFront"/>
          <a:lightRig rig="threePt" dir="t"/>
        </a:scene3d>
        <a:sp3d>
          <a:bevelT/>
        </a:sp3d>
      </dgm:spPr>
      <dgm:t>
        <a:bodyPr/>
        <a:lstStyle/>
        <a:p>
          <a:pPr algn="ctr" rtl="0"/>
          <a:r>
            <a:rPr kumimoji="1" lang="zh-TW" altLang="en-US" sz="3600"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顧客特性的相似性高低</a:t>
          </a:r>
          <a:endParaRPr lang="zh-TW" altLang="en-US" sz="3600" b="1" dirty="0">
            <a:latin typeface="微軟正黑體" pitchFamily="34" charset="-120"/>
            <a:ea typeface="微軟正黑體" pitchFamily="34" charset="-120"/>
          </a:endParaRPr>
        </a:p>
      </dgm:t>
    </dgm:pt>
    <dgm:pt modelId="{4EB8A977-9EA3-4592-BC34-CA42E3DDD02A}" type="parTrans" cxnId="{1BA2BC3B-285F-4FA1-B426-CE3742A8D37D}">
      <dgm:prSet/>
      <dgm:spPr/>
      <dgm:t>
        <a:bodyPr/>
        <a:lstStyle/>
        <a:p>
          <a:endParaRPr lang="zh-TW" altLang="en-US" b="1">
            <a:latin typeface="微軟正黑體" pitchFamily="34" charset="-120"/>
            <a:ea typeface="微軟正黑體" pitchFamily="34" charset="-120"/>
          </a:endParaRPr>
        </a:p>
      </dgm:t>
    </dgm:pt>
    <dgm:pt modelId="{C905E8EB-965F-486F-AECF-5EC48C3A5A7A}" type="sibTrans" cxnId="{1BA2BC3B-285F-4FA1-B426-CE3742A8D37D}">
      <dgm:prSet/>
      <dgm:spPr/>
      <dgm:t>
        <a:bodyPr/>
        <a:lstStyle/>
        <a:p>
          <a:endParaRPr lang="zh-TW" altLang="en-US" b="1">
            <a:latin typeface="微軟正黑體" pitchFamily="34" charset="-120"/>
            <a:ea typeface="微軟正黑體" pitchFamily="34" charset="-120"/>
          </a:endParaRPr>
        </a:p>
      </dgm:t>
    </dgm:pt>
    <dgm:pt modelId="{E1A85414-08D7-4650-A308-66C405821F4E}" type="pres">
      <dgm:prSet presAssocID="{224C7B6D-EBE1-4FE7-8833-02D740FAE547}" presName="linear" presStyleCnt="0">
        <dgm:presLayoutVars>
          <dgm:animLvl val="lvl"/>
          <dgm:resizeHandles val="exact"/>
        </dgm:presLayoutVars>
      </dgm:prSet>
      <dgm:spPr/>
      <dgm:t>
        <a:bodyPr/>
        <a:lstStyle/>
        <a:p>
          <a:endParaRPr lang="zh-TW" altLang="en-US"/>
        </a:p>
      </dgm:t>
    </dgm:pt>
    <dgm:pt modelId="{6F0AB359-F9A8-4E89-8CCB-4ED3166C7B21}" type="pres">
      <dgm:prSet presAssocID="{CDA219A3-060D-4117-B01D-842D0C31D3BF}" presName="parentText" presStyleLbl="node1" presStyleIdx="0" presStyleCnt="3">
        <dgm:presLayoutVars>
          <dgm:chMax val="0"/>
          <dgm:bulletEnabled val="1"/>
        </dgm:presLayoutVars>
      </dgm:prSet>
      <dgm:spPr/>
      <dgm:t>
        <a:bodyPr/>
        <a:lstStyle/>
        <a:p>
          <a:endParaRPr lang="zh-TW" altLang="en-US"/>
        </a:p>
      </dgm:t>
    </dgm:pt>
    <dgm:pt modelId="{3CC0A2B5-2B48-4BC1-AB0F-39572212DA2A}" type="pres">
      <dgm:prSet presAssocID="{98B1AB41-7B35-4064-995E-DC0EDB3C994E}" presName="spacer" presStyleCnt="0"/>
      <dgm:spPr>
        <a:scene3d>
          <a:camera prst="orthographicFront"/>
          <a:lightRig rig="threePt" dir="t"/>
        </a:scene3d>
        <a:sp3d>
          <a:bevelT/>
        </a:sp3d>
      </dgm:spPr>
      <dgm:t>
        <a:bodyPr/>
        <a:lstStyle/>
        <a:p>
          <a:endParaRPr lang="zh-TW" altLang="en-US"/>
        </a:p>
      </dgm:t>
    </dgm:pt>
    <dgm:pt modelId="{31748840-60A4-4E57-B845-1A280E7A6D0A}" type="pres">
      <dgm:prSet presAssocID="{8798324E-86D7-4381-B964-546C717BC8CA}" presName="parentText" presStyleLbl="node1" presStyleIdx="1" presStyleCnt="3">
        <dgm:presLayoutVars>
          <dgm:chMax val="0"/>
          <dgm:bulletEnabled val="1"/>
        </dgm:presLayoutVars>
      </dgm:prSet>
      <dgm:spPr/>
      <dgm:t>
        <a:bodyPr/>
        <a:lstStyle/>
        <a:p>
          <a:endParaRPr lang="zh-TW" altLang="en-US"/>
        </a:p>
      </dgm:t>
    </dgm:pt>
    <dgm:pt modelId="{E3825AEB-2203-4C20-AA34-226777D516E2}" type="pres">
      <dgm:prSet presAssocID="{3226EF09-E47A-4255-9204-316D332397DB}" presName="spacer" presStyleCnt="0"/>
      <dgm:spPr>
        <a:scene3d>
          <a:camera prst="orthographicFront"/>
          <a:lightRig rig="threePt" dir="t"/>
        </a:scene3d>
        <a:sp3d>
          <a:bevelT/>
        </a:sp3d>
      </dgm:spPr>
      <dgm:t>
        <a:bodyPr/>
        <a:lstStyle/>
        <a:p>
          <a:endParaRPr lang="zh-TW" altLang="en-US"/>
        </a:p>
      </dgm:t>
    </dgm:pt>
    <dgm:pt modelId="{E00787DE-5347-4580-9BE4-E494C5BCD5AC}" type="pres">
      <dgm:prSet presAssocID="{7F92D668-0CE6-4D4E-93C3-1A18313EDE11}" presName="parentText" presStyleLbl="node1" presStyleIdx="2" presStyleCnt="3">
        <dgm:presLayoutVars>
          <dgm:chMax val="0"/>
          <dgm:bulletEnabled val="1"/>
        </dgm:presLayoutVars>
      </dgm:prSet>
      <dgm:spPr/>
      <dgm:t>
        <a:bodyPr/>
        <a:lstStyle/>
        <a:p>
          <a:endParaRPr lang="zh-TW" altLang="en-US"/>
        </a:p>
      </dgm:t>
    </dgm:pt>
  </dgm:ptLst>
  <dgm:cxnLst>
    <dgm:cxn modelId="{888920E9-028A-416D-9E33-0677955A72F4}" type="presOf" srcId="{8798324E-86D7-4381-B964-546C717BC8CA}" destId="{31748840-60A4-4E57-B845-1A280E7A6D0A}" srcOrd="0" destOrd="0" presId="urn:microsoft.com/office/officeart/2005/8/layout/vList2"/>
    <dgm:cxn modelId="{8D8F1EB3-7BD3-4D97-ABEE-FD33D3C81414}" srcId="{224C7B6D-EBE1-4FE7-8833-02D740FAE547}" destId="{8798324E-86D7-4381-B964-546C717BC8CA}" srcOrd="1" destOrd="0" parTransId="{BBBE5B9D-EE49-4051-931C-3C66B32EF8E0}" sibTransId="{3226EF09-E47A-4255-9204-316D332397DB}"/>
    <dgm:cxn modelId="{2D86D0C9-596A-4859-8ED9-47B1AB75F18D}" type="presOf" srcId="{CDA219A3-060D-4117-B01D-842D0C31D3BF}" destId="{6F0AB359-F9A8-4E89-8CCB-4ED3166C7B21}" srcOrd="0" destOrd="0" presId="urn:microsoft.com/office/officeart/2005/8/layout/vList2"/>
    <dgm:cxn modelId="{7A621FD8-8C29-42CA-B804-85602B2E3F76}" type="presOf" srcId="{224C7B6D-EBE1-4FE7-8833-02D740FAE547}" destId="{E1A85414-08D7-4650-A308-66C405821F4E}" srcOrd="0" destOrd="0" presId="urn:microsoft.com/office/officeart/2005/8/layout/vList2"/>
    <dgm:cxn modelId="{89CF86E6-4606-4401-88AF-73CA30E2995C}" srcId="{224C7B6D-EBE1-4FE7-8833-02D740FAE547}" destId="{CDA219A3-060D-4117-B01D-842D0C31D3BF}" srcOrd="0" destOrd="0" parTransId="{DF0E42AF-1A42-4D6C-8C34-5E81BD229003}" sibTransId="{98B1AB41-7B35-4064-995E-DC0EDB3C994E}"/>
    <dgm:cxn modelId="{1BA2BC3B-285F-4FA1-B426-CE3742A8D37D}" srcId="{224C7B6D-EBE1-4FE7-8833-02D740FAE547}" destId="{7F92D668-0CE6-4D4E-93C3-1A18313EDE11}" srcOrd="2" destOrd="0" parTransId="{4EB8A977-9EA3-4592-BC34-CA42E3DDD02A}" sibTransId="{C905E8EB-965F-486F-AECF-5EC48C3A5A7A}"/>
    <dgm:cxn modelId="{A5D7C929-838D-421D-BCCC-00D2F54A156E}" type="presOf" srcId="{7F92D668-0CE6-4D4E-93C3-1A18313EDE11}" destId="{E00787DE-5347-4580-9BE4-E494C5BCD5AC}" srcOrd="0" destOrd="0" presId="urn:microsoft.com/office/officeart/2005/8/layout/vList2"/>
    <dgm:cxn modelId="{AEE61945-36F0-48EF-A768-FB91910187B9}" type="presParOf" srcId="{E1A85414-08D7-4650-A308-66C405821F4E}" destId="{6F0AB359-F9A8-4E89-8CCB-4ED3166C7B21}" srcOrd="0" destOrd="0" presId="urn:microsoft.com/office/officeart/2005/8/layout/vList2"/>
    <dgm:cxn modelId="{A1CF8B8A-4A28-4C52-A82C-57D609DF091C}" type="presParOf" srcId="{E1A85414-08D7-4650-A308-66C405821F4E}" destId="{3CC0A2B5-2B48-4BC1-AB0F-39572212DA2A}" srcOrd="1" destOrd="0" presId="urn:microsoft.com/office/officeart/2005/8/layout/vList2"/>
    <dgm:cxn modelId="{3E34A520-B83C-4A1E-8601-E93A8BFF0135}" type="presParOf" srcId="{E1A85414-08D7-4650-A308-66C405821F4E}" destId="{31748840-60A4-4E57-B845-1A280E7A6D0A}" srcOrd="2" destOrd="0" presId="urn:microsoft.com/office/officeart/2005/8/layout/vList2"/>
    <dgm:cxn modelId="{9D5B0960-0998-45DB-AC32-E0C86C88D276}" type="presParOf" srcId="{E1A85414-08D7-4650-A308-66C405821F4E}" destId="{E3825AEB-2203-4C20-AA34-226777D516E2}" srcOrd="3" destOrd="0" presId="urn:microsoft.com/office/officeart/2005/8/layout/vList2"/>
    <dgm:cxn modelId="{455B2DC0-80CE-46AD-8C89-644F64B57028}" type="presParOf" srcId="{E1A85414-08D7-4650-A308-66C405821F4E}" destId="{E00787DE-5347-4580-9BE4-E494C5BCD5AC}" srcOrd="4" destOrd="0" presId="urn:microsoft.com/office/officeart/2005/8/layout/vList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83FBFE-DA44-4E7D-83ED-94E4B84D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0BE5102-0D12-4217-B370-5C6810A1ED0C}">
      <dgm:prSet phldrT="[文字]" custT="1"/>
      <dgm:spPr>
        <a:solidFill>
          <a:schemeClr val="accent6">
            <a:lumMod val="60000"/>
            <a:lumOff val="40000"/>
          </a:schemeClr>
        </a:solidFill>
      </dgm:spPr>
      <dgm:t>
        <a:bodyPr/>
        <a:lstStyle/>
        <a:p>
          <a:r>
            <a:rPr lang="en-US" altLang="zh-TW" sz="3600" b="1" dirty="0" smtClean="0">
              <a:solidFill>
                <a:schemeClr val="bg1"/>
              </a:solidFill>
              <a:latin typeface="微軟正黑體" pitchFamily="34" charset="-120"/>
              <a:ea typeface="微軟正黑體" pitchFamily="34" charset="-120"/>
            </a:rPr>
            <a:t>§7.1</a:t>
          </a:r>
          <a:r>
            <a:rPr lang="zh-TW" altLang="en-US" sz="3600" b="1" dirty="0" smtClean="0">
              <a:solidFill>
                <a:schemeClr val="bg1"/>
              </a:solidFill>
              <a:latin typeface="微軟正黑體" pitchFamily="34" charset="-120"/>
              <a:ea typeface="微軟正黑體" pitchFamily="34" charset="-120"/>
            </a:rPr>
            <a:t> </a:t>
          </a:r>
          <a:r>
            <a:rPr lang="en-US" altLang="zh-TW" sz="3600" b="1" dirty="0" smtClean="0">
              <a:solidFill>
                <a:schemeClr val="bg1"/>
              </a:solidFill>
              <a:latin typeface="微軟正黑體" pitchFamily="34" charset="-120"/>
              <a:ea typeface="微軟正黑體" pitchFamily="34" charset="-120"/>
            </a:rPr>
            <a:t>SBA</a:t>
          </a:r>
          <a:r>
            <a:rPr lang="zh-TW" altLang="en-US" sz="3600" b="1" dirty="0" smtClean="0">
              <a:solidFill>
                <a:schemeClr val="bg1"/>
              </a:solidFill>
              <a:latin typeface="微軟正黑體" pitchFamily="34" charset="-120"/>
              <a:ea typeface="微軟正黑體" pitchFamily="34" charset="-120"/>
            </a:rPr>
            <a:t>與</a:t>
          </a:r>
          <a:r>
            <a:rPr lang="en-US" altLang="zh-TW" sz="3600" b="1" dirty="0" smtClean="0">
              <a:solidFill>
                <a:schemeClr val="bg1"/>
              </a:solidFill>
              <a:latin typeface="微軟正黑體" pitchFamily="34" charset="-120"/>
              <a:ea typeface="微軟正黑體" pitchFamily="34" charset="-120"/>
            </a:rPr>
            <a:t>SBU</a:t>
          </a:r>
          <a:r>
            <a:rPr lang="zh-TW" altLang="en-US" sz="3600" b="1" dirty="0" smtClean="0">
              <a:solidFill>
                <a:schemeClr val="bg1"/>
              </a:solidFill>
              <a:latin typeface="微軟正黑體" pitchFamily="34" charset="-120"/>
              <a:ea typeface="微軟正黑體" pitchFamily="34" charset="-120"/>
            </a:rPr>
            <a:t>的概念</a:t>
          </a:r>
          <a:endParaRPr lang="zh-TW" altLang="en-US" sz="3600" b="1" dirty="0">
            <a:solidFill>
              <a:schemeClr val="bg1"/>
            </a:solidFill>
            <a:latin typeface="微軟正黑體" pitchFamily="34" charset="-120"/>
            <a:ea typeface="微軟正黑體" pitchFamily="34" charset="-120"/>
          </a:endParaRPr>
        </a:p>
      </dgm:t>
    </dgm:pt>
    <dgm:pt modelId="{AF50BAE1-748D-42B7-9988-785F865016BF}" type="parTrans" cxnId="{47C01544-8DD8-4312-B637-6C3D33CB396A}">
      <dgm:prSet/>
      <dgm:spPr/>
      <dgm:t>
        <a:bodyPr/>
        <a:lstStyle/>
        <a:p>
          <a:endParaRPr lang="zh-TW" altLang="en-US" sz="2000">
            <a:solidFill>
              <a:schemeClr val="bg1"/>
            </a:solidFill>
          </a:endParaRPr>
        </a:p>
      </dgm:t>
    </dgm:pt>
    <dgm:pt modelId="{09A1A4BB-F87A-43D9-AC54-9702698BADAC}" type="sibTrans" cxnId="{47C01544-8DD8-4312-B637-6C3D33CB396A}">
      <dgm:prSet/>
      <dgm:spPr/>
      <dgm:t>
        <a:bodyPr/>
        <a:lstStyle/>
        <a:p>
          <a:endParaRPr lang="zh-TW" altLang="en-US" sz="2000">
            <a:solidFill>
              <a:schemeClr val="bg1"/>
            </a:solidFill>
          </a:endParaRPr>
        </a:p>
      </dgm:t>
    </dgm:pt>
    <dgm:pt modelId="{8568854A-A447-4B03-835B-45F0AE423C9C}">
      <dgm:prSet phldrT="[文字]" custT="1"/>
      <dgm:spPr>
        <a:solidFill>
          <a:schemeClr val="accent6">
            <a:lumMod val="50000"/>
          </a:schemeClr>
        </a:solidFill>
      </dgm:spPr>
      <dgm:t>
        <a:bodyPr/>
        <a:lstStyle/>
        <a:p>
          <a:r>
            <a:rPr lang="en-US" altLang="zh-TW" sz="3600" b="1" dirty="0" smtClean="0">
              <a:solidFill>
                <a:schemeClr val="bg1"/>
              </a:solidFill>
              <a:latin typeface="微軟正黑體" pitchFamily="34" charset="-120"/>
              <a:ea typeface="微軟正黑體" pitchFamily="34" charset="-120"/>
            </a:rPr>
            <a:t>§7.2</a:t>
          </a:r>
          <a:r>
            <a:rPr lang="zh-TW" altLang="en-US" sz="3600" b="1" dirty="0" smtClean="0">
              <a:solidFill>
                <a:schemeClr val="bg1"/>
              </a:solidFill>
              <a:latin typeface="微軟正黑體" pitchFamily="34" charset="-120"/>
              <a:ea typeface="微軟正黑體" pitchFamily="34" charset="-120"/>
            </a:rPr>
            <a:t> 競爭領域的決定</a:t>
          </a:r>
          <a:endParaRPr lang="zh-TW" altLang="en-US" sz="3600" b="1" dirty="0">
            <a:solidFill>
              <a:schemeClr val="bg1"/>
            </a:solidFill>
            <a:latin typeface="微軟正黑體" pitchFamily="34" charset="-120"/>
            <a:ea typeface="微軟正黑體" pitchFamily="34" charset="-120"/>
          </a:endParaRPr>
        </a:p>
      </dgm:t>
    </dgm:pt>
    <dgm:pt modelId="{6636148B-3A1B-4331-8831-5384796FE18F}" type="parTrans" cxnId="{0DF401DF-5BA8-4CA0-8B4A-86FF63D176F0}">
      <dgm:prSet/>
      <dgm:spPr/>
      <dgm:t>
        <a:bodyPr/>
        <a:lstStyle/>
        <a:p>
          <a:endParaRPr lang="zh-TW" altLang="en-US" sz="2000">
            <a:solidFill>
              <a:schemeClr val="bg1"/>
            </a:solidFill>
          </a:endParaRPr>
        </a:p>
      </dgm:t>
    </dgm:pt>
    <dgm:pt modelId="{E4C276F7-0D70-4940-B8D3-F8CFA11B26E9}" type="sibTrans" cxnId="{0DF401DF-5BA8-4CA0-8B4A-86FF63D176F0}">
      <dgm:prSet/>
      <dgm:spPr/>
      <dgm:t>
        <a:bodyPr/>
        <a:lstStyle/>
        <a:p>
          <a:endParaRPr lang="zh-TW" altLang="en-US" sz="2000">
            <a:solidFill>
              <a:schemeClr val="bg1"/>
            </a:solidFill>
          </a:endParaRPr>
        </a:p>
      </dgm:t>
    </dgm:pt>
    <dgm:pt modelId="{4E70093C-0310-4E69-8776-A6DFB0C26E7F}">
      <dgm:prSet phldrT="[文字]" custT="1"/>
      <dgm:spPr>
        <a:solidFill>
          <a:schemeClr val="accent6">
            <a:lumMod val="60000"/>
            <a:lumOff val="40000"/>
          </a:schemeClr>
        </a:solidFill>
      </dgm:spPr>
      <dgm:t>
        <a:bodyPr/>
        <a:lstStyle/>
        <a:p>
          <a:r>
            <a:rPr lang="en-US" altLang="zh-TW" sz="3600" b="1" dirty="0" smtClean="0">
              <a:solidFill>
                <a:schemeClr val="bg1"/>
              </a:solidFill>
              <a:latin typeface="微軟正黑體" pitchFamily="34" charset="-120"/>
              <a:ea typeface="微軟正黑體" pitchFamily="34" charset="-120"/>
            </a:rPr>
            <a:t>§7.3</a:t>
          </a:r>
          <a:r>
            <a:rPr lang="zh-TW" altLang="en-US" sz="3600" b="1" dirty="0" smtClean="0">
              <a:solidFill>
                <a:schemeClr val="bg1"/>
              </a:solidFill>
              <a:latin typeface="微軟正黑體" pitchFamily="34" charset="-120"/>
              <a:ea typeface="微軟正黑體" pitchFamily="34" charset="-120"/>
            </a:rPr>
            <a:t> 策略的層級</a:t>
          </a:r>
          <a:endParaRPr lang="zh-TW" altLang="en-US" sz="3600" b="1" dirty="0">
            <a:solidFill>
              <a:schemeClr val="bg1"/>
            </a:solidFill>
            <a:latin typeface="微軟正黑體" pitchFamily="34" charset="-120"/>
            <a:ea typeface="微軟正黑體" pitchFamily="34" charset="-120"/>
          </a:endParaRPr>
        </a:p>
      </dgm:t>
    </dgm:pt>
    <dgm:pt modelId="{21BD4D73-0642-4E95-8E14-97BE1AAB21A7}" type="parTrans" cxnId="{41626EF4-E6BE-4245-9094-CB8FEA06D062}">
      <dgm:prSet/>
      <dgm:spPr/>
      <dgm:t>
        <a:bodyPr/>
        <a:lstStyle/>
        <a:p>
          <a:endParaRPr lang="zh-TW" altLang="en-US" sz="2000">
            <a:solidFill>
              <a:schemeClr val="bg1"/>
            </a:solidFill>
          </a:endParaRPr>
        </a:p>
      </dgm:t>
    </dgm:pt>
    <dgm:pt modelId="{D3B83BFA-C633-4D52-8135-033F0E93D69F}" type="sibTrans" cxnId="{41626EF4-E6BE-4245-9094-CB8FEA06D062}">
      <dgm:prSet/>
      <dgm:spPr/>
      <dgm:t>
        <a:bodyPr/>
        <a:lstStyle/>
        <a:p>
          <a:endParaRPr lang="zh-TW" altLang="en-US" sz="2000">
            <a:solidFill>
              <a:schemeClr val="bg1"/>
            </a:solidFill>
          </a:endParaRPr>
        </a:p>
      </dgm:t>
    </dgm:pt>
    <dgm:pt modelId="{17E29535-6AF0-42DF-A0D3-C9CB6560FA2F}">
      <dgm:prSet phldrT="[文字]" custT="1"/>
      <dgm:spPr>
        <a:solidFill>
          <a:schemeClr val="accent6">
            <a:lumMod val="60000"/>
            <a:lumOff val="40000"/>
          </a:schemeClr>
        </a:solidFill>
      </dgm:spPr>
      <dgm:t>
        <a:bodyPr/>
        <a:lstStyle/>
        <a:p>
          <a:r>
            <a:rPr lang="en-US" altLang="zh-TW" sz="3600" b="1" dirty="0" smtClean="0">
              <a:solidFill>
                <a:schemeClr val="bg1"/>
              </a:solidFill>
              <a:latin typeface="微軟正黑體" pitchFamily="34" charset="-120"/>
              <a:ea typeface="微軟正黑體" pitchFamily="34" charset="-120"/>
            </a:rPr>
            <a:t>§7.4</a:t>
          </a:r>
          <a:r>
            <a:rPr lang="zh-TW" altLang="en-US" sz="3600" b="1" dirty="0" smtClean="0">
              <a:solidFill>
                <a:schemeClr val="bg1"/>
              </a:solidFill>
              <a:latin typeface="微軟正黑體" pitchFamily="34" charset="-120"/>
              <a:ea typeface="微軟正黑體" pitchFamily="34" charset="-120"/>
            </a:rPr>
            <a:t> 策略布局的架構</a:t>
          </a:r>
          <a:endParaRPr lang="zh-TW" altLang="en-US" sz="3600" b="1" dirty="0">
            <a:solidFill>
              <a:schemeClr val="bg1"/>
            </a:solidFill>
            <a:latin typeface="微軟正黑體" pitchFamily="34" charset="-120"/>
            <a:ea typeface="微軟正黑體" pitchFamily="34" charset="-120"/>
          </a:endParaRPr>
        </a:p>
      </dgm:t>
    </dgm:pt>
    <dgm:pt modelId="{353D4049-5CD6-420C-B713-313EFB5547A8}" type="parTrans" cxnId="{CAA9DD61-0B59-4702-B251-C72065E39AA6}">
      <dgm:prSet/>
      <dgm:spPr/>
      <dgm:t>
        <a:bodyPr/>
        <a:lstStyle/>
        <a:p>
          <a:endParaRPr lang="zh-TW" altLang="en-US" sz="2000">
            <a:solidFill>
              <a:schemeClr val="bg1"/>
            </a:solidFill>
          </a:endParaRPr>
        </a:p>
      </dgm:t>
    </dgm:pt>
    <dgm:pt modelId="{9CFF9BF7-2A8E-4BF7-BAE1-5423A44D642F}" type="sibTrans" cxnId="{CAA9DD61-0B59-4702-B251-C72065E39AA6}">
      <dgm:prSet/>
      <dgm:spPr/>
      <dgm:t>
        <a:bodyPr/>
        <a:lstStyle/>
        <a:p>
          <a:endParaRPr lang="zh-TW" altLang="en-US" sz="2000">
            <a:solidFill>
              <a:schemeClr val="bg1"/>
            </a:solidFill>
          </a:endParaRPr>
        </a:p>
      </dgm:t>
    </dgm:pt>
    <dgm:pt modelId="{C4AE292F-DE7B-44B4-9E4C-25DCB97EF6B9}" type="pres">
      <dgm:prSet presAssocID="{5D83FBFE-DA44-4E7D-83ED-94E4B84DBE1F}" presName="linear" presStyleCnt="0">
        <dgm:presLayoutVars>
          <dgm:animLvl val="lvl"/>
          <dgm:resizeHandles val="exact"/>
        </dgm:presLayoutVars>
      </dgm:prSet>
      <dgm:spPr/>
      <dgm:t>
        <a:bodyPr/>
        <a:lstStyle/>
        <a:p>
          <a:endParaRPr lang="zh-TW" altLang="en-US"/>
        </a:p>
      </dgm:t>
    </dgm:pt>
    <dgm:pt modelId="{712F8263-28A0-42F7-A532-BB05114E06A4}" type="pres">
      <dgm:prSet presAssocID="{E0BE5102-0D12-4217-B370-5C6810A1ED0C}" presName="parentText" presStyleLbl="node1" presStyleIdx="0" presStyleCnt="4">
        <dgm:presLayoutVars>
          <dgm:chMax val="0"/>
          <dgm:bulletEnabled val="1"/>
        </dgm:presLayoutVars>
      </dgm:prSet>
      <dgm:spPr/>
      <dgm:t>
        <a:bodyPr/>
        <a:lstStyle/>
        <a:p>
          <a:endParaRPr lang="zh-TW" altLang="en-US"/>
        </a:p>
      </dgm:t>
    </dgm:pt>
    <dgm:pt modelId="{FBD49CCE-CFA8-4672-BC9D-DCAFEF8D5634}" type="pres">
      <dgm:prSet presAssocID="{09A1A4BB-F87A-43D9-AC54-9702698BADAC}" presName="spacer" presStyleCnt="0"/>
      <dgm:spPr/>
    </dgm:pt>
    <dgm:pt modelId="{8ECE8589-8516-4D5C-8698-B69BE5F46FB4}" type="pres">
      <dgm:prSet presAssocID="{8568854A-A447-4B03-835B-45F0AE423C9C}" presName="parentText" presStyleLbl="node1" presStyleIdx="1" presStyleCnt="4">
        <dgm:presLayoutVars>
          <dgm:chMax val="0"/>
          <dgm:bulletEnabled val="1"/>
        </dgm:presLayoutVars>
      </dgm:prSet>
      <dgm:spPr/>
      <dgm:t>
        <a:bodyPr/>
        <a:lstStyle/>
        <a:p>
          <a:endParaRPr lang="zh-TW" altLang="en-US"/>
        </a:p>
      </dgm:t>
    </dgm:pt>
    <dgm:pt modelId="{00A968C6-6FA7-4B96-BB75-94E6D5D63E87}" type="pres">
      <dgm:prSet presAssocID="{E4C276F7-0D70-4940-B8D3-F8CFA11B26E9}" presName="spacer" presStyleCnt="0"/>
      <dgm:spPr/>
    </dgm:pt>
    <dgm:pt modelId="{AE0AAF5F-BFF0-4A8C-9D32-008D956B3228}" type="pres">
      <dgm:prSet presAssocID="{4E70093C-0310-4E69-8776-A6DFB0C26E7F}" presName="parentText" presStyleLbl="node1" presStyleIdx="2" presStyleCnt="4">
        <dgm:presLayoutVars>
          <dgm:chMax val="0"/>
          <dgm:bulletEnabled val="1"/>
        </dgm:presLayoutVars>
      </dgm:prSet>
      <dgm:spPr/>
      <dgm:t>
        <a:bodyPr/>
        <a:lstStyle/>
        <a:p>
          <a:endParaRPr lang="zh-TW" altLang="en-US"/>
        </a:p>
      </dgm:t>
    </dgm:pt>
    <dgm:pt modelId="{BDD2B5E0-E2CA-4CBD-9E20-C7CA150C68F9}" type="pres">
      <dgm:prSet presAssocID="{D3B83BFA-C633-4D52-8135-033F0E93D69F}" presName="spacer" presStyleCnt="0"/>
      <dgm:spPr/>
    </dgm:pt>
    <dgm:pt modelId="{1571E1A3-2EAD-4D46-9361-502BECB663B7}" type="pres">
      <dgm:prSet presAssocID="{17E29535-6AF0-42DF-A0D3-C9CB6560FA2F}" presName="parentText" presStyleLbl="node1" presStyleIdx="3" presStyleCnt="4">
        <dgm:presLayoutVars>
          <dgm:chMax val="0"/>
          <dgm:bulletEnabled val="1"/>
        </dgm:presLayoutVars>
      </dgm:prSet>
      <dgm:spPr/>
      <dgm:t>
        <a:bodyPr/>
        <a:lstStyle/>
        <a:p>
          <a:endParaRPr lang="zh-TW" altLang="en-US"/>
        </a:p>
      </dgm:t>
    </dgm:pt>
  </dgm:ptLst>
  <dgm:cxnLst>
    <dgm:cxn modelId="{05B8494B-E8FB-4E5E-BFF2-F239FCD475BB}" type="presOf" srcId="{8568854A-A447-4B03-835B-45F0AE423C9C}" destId="{8ECE8589-8516-4D5C-8698-B69BE5F46FB4}" srcOrd="0" destOrd="0" presId="urn:microsoft.com/office/officeart/2005/8/layout/vList2"/>
    <dgm:cxn modelId="{0769C6AC-A558-4569-9375-EB9CF2605804}" type="presOf" srcId="{E0BE5102-0D12-4217-B370-5C6810A1ED0C}" destId="{712F8263-28A0-42F7-A532-BB05114E06A4}" srcOrd="0" destOrd="0" presId="urn:microsoft.com/office/officeart/2005/8/layout/vList2"/>
    <dgm:cxn modelId="{47C01544-8DD8-4312-B637-6C3D33CB396A}" srcId="{5D83FBFE-DA44-4E7D-83ED-94E4B84DBE1F}" destId="{E0BE5102-0D12-4217-B370-5C6810A1ED0C}" srcOrd="0" destOrd="0" parTransId="{AF50BAE1-748D-42B7-9988-785F865016BF}" sibTransId="{09A1A4BB-F87A-43D9-AC54-9702698BADAC}"/>
    <dgm:cxn modelId="{CAA9DD61-0B59-4702-B251-C72065E39AA6}" srcId="{5D83FBFE-DA44-4E7D-83ED-94E4B84DBE1F}" destId="{17E29535-6AF0-42DF-A0D3-C9CB6560FA2F}" srcOrd="3" destOrd="0" parTransId="{353D4049-5CD6-420C-B713-313EFB5547A8}" sibTransId="{9CFF9BF7-2A8E-4BF7-BAE1-5423A44D642F}"/>
    <dgm:cxn modelId="{A2CE3F58-D0B8-40DF-8415-245BB4B567B4}" type="presOf" srcId="{5D83FBFE-DA44-4E7D-83ED-94E4B84DBE1F}" destId="{C4AE292F-DE7B-44B4-9E4C-25DCB97EF6B9}" srcOrd="0" destOrd="0" presId="urn:microsoft.com/office/officeart/2005/8/layout/vList2"/>
    <dgm:cxn modelId="{278F98A4-CF83-4405-AFCC-20635987EA5E}" type="presOf" srcId="{4E70093C-0310-4E69-8776-A6DFB0C26E7F}" destId="{AE0AAF5F-BFF0-4A8C-9D32-008D956B3228}" srcOrd="0" destOrd="0" presId="urn:microsoft.com/office/officeart/2005/8/layout/vList2"/>
    <dgm:cxn modelId="{41626EF4-E6BE-4245-9094-CB8FEA06D062}" srcId="{5D83FBFE-DA44-4E7D-83ED-94E4B84DBE1F}" destId="{4E70093C-0310-4E69-8776-A6DFB0C26E7F}" srcOrd="2" destOrd="0" parTransId="{21BD4D73-0642-4E95-8E14-97BE1AAB21A7}" sibTransId="{D3B83BFA-C633-4D52-8135-033F0E93D69F}"/>
    <dgm:cxn modelId="{0DF401DF-5BA8-4CA0-8B4A-86FF63D176F0}" srcId="{5D83FBFE-DA44-4E7D-83ED-94E4B84DBE1F}" destId="{8568854A-A447-4B03-835B-45F0AE423C9C}" srcOrd="1" destOrd="0" parTransId="{6636148B-3A1B-4331-8831-5384796FE18F}" sibTransId="{E4C276F7-0D70-4940-B8D3-F8CFA11B26E9}"/>
    <dgm:cxn modelId="{F796C67F-64AA-4FAD-A7B9-E72B6F9FE94D}" type="presOf" srcId="{17E29535-6AF0-42DF-A0D3-C9CB6560FA2F}" destId="{1571E1A3-2EAD-4D46-9361-502BECB663B7}" srcOrd="0" destOrd="0" presId="urn:microsoft.com/office/officeart/2005/8/layout/vList2"/>
    <dgm:cxn modelId="{F9734565-484D-4654-87E0-C341341C0CBF}" type="presParOf" srcId="{C4AE292F-DE7B-44B4-9E4C-25DCB97EF6B9}" destId="{712F8263-28A0-42F7-A532-BB05114E06A4}" srcOrd="0" destOrd="0" presId="urn:microsoft.com/office/officeart/2005/8/layout/vList2"/>
    <dgm:cxn modelId="{D4734E68-A4DA-4698-8140-70AC37795F84}" type="presParOf" srcId="{C4AE292F-DE7B-44B4-9E4C-25DCB97EF6B9}" destId="{FBD49CCE-CFA8-4672-BC9D-DCAFEF8D5634}" srcOrd="1" destOrd="0" presId="urn:microsoft.com/office/officeart/2005/8/layout/vList2"/>
    <dgm:cxn modelId="{0914E905-C3D6-40DF-A029-C8308B5788AB}" type="presParOf" srcId="{C4AE292F-DE7B-44B4-9E4C-25DCB97EF6B9}" destId="{8ECE8589-8516-4D5C-8698-B69BE5F46FB4}" srcOrd="2" destOrd="0" presId="urn:microsoft.com/office/officeart/2005/8/layout/vList2"/>
    <dgm:cxn modelId="{27D4DBE5-C5A7-4CFC-BBB0-B9B8014A0C27}" type="presParOf" srcId="{C4AE292F-DE7B-44B4-9E4C-25DCB97EF6B9}" destId="{00A968C6-6FA7-4B96-BB75-94E6D5D63E87}" srcOrd="3" destOrd="0" presId="urn:microsoft.com/office/officeart/2005/8/layout/vList2"/>
    <dgm:cxn modelId="{6C58F715-E6C9-4A38-96C7-27EEADF1E927}" type="presParOf" srcId="{C4AE292F-DE7B-44B4-9E4C-25DCB97EF6B9}" destId="{AE0AAF5F-BFF0-4A8C-9D32-008D956B3228}" srcOrd="4" destOrd="0" presId="urn:microsoft.com/office/officeart/2005/8/layout/vList2"/>
    <dgm:cxn modelId="{57487235-0C5B-454C-AB4C-6CE9D63C3D0D}" type="presParOf" srcId="{C4AE292F-DE7B-44B4-9E4C-25DCB97EF6B9}" destId="{BDD2B5E0-E2CA-4CBD-9E20-C7CA150C68F9}" srcOrd="5" destOrd="0" presId="urn:microsoft.com/office/officeart/2005/8/layout/vList2"/>
    <dgm:cxn modelId="{4E1036BC-B4E8-4533-B8A3-5E02840DEC32}" type="presParOf" srcId="{C4AE292F-DE7B-44B4-9E4C-25DCB97EF6B9}" destId="{1571E1A3-2EAD-4D46-9361-502BECB663B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97B15B-4DD4-4D49-A66C-E14B19DABECA}"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zh-TW" altLang="en-US"/>
        </a:p>
      </dgm:t>
    </dgm:pt>
    <dgm:pt modelId="{EBA819F2-0C39-48C7-A689-6F0FF963F56A}">
      <dgm:prSet phldrT="[文字]"/>
      <dgm:spPr>
        <a:solidFill>
          <a:srgbClr val="0066FF"/>
        </a:solidFill>
        <a:scene3d>
          <a:camera prst="orthographicFront"/>
          <a:lightRig rig="threePt" dir="t"/>
        </a:scene3d>
        <a:sp3d>
          <a:bevelT/>
        </a:sp3d>
      </dgm:spPr>
      <dgm:t>
        <a:bodyPr/>
        <a:lstStyle/>
        <a:p>
          <a:r>
            <a:rPr lang="en-US" altLang="zh-TW" b="1" dirty="0" smtClean="0">
              <a:latin typeface="微軟正黑體" pitchFamily="34" charset="-120"/>
              <a:ea typeface="微軟正黑體" pitchFamily="34" charset="-120"/>
            </a:rPr>
            <a:t>BCG</a:t>
          </a:r>
          <a:r>
            <a:rPr lang="zh-TW" altLang="en-US" b="1" dirty="0" smtClean="0">
              <a:latin typeface="微軟正黑體" pitchFamily="34" charset="-120"/>
              <a:ea typeface="微軟正黑體" pitchFamily="34" charset="-120"/>
            </a:rPr>
            <a:t>模式 </a:t>
          </a:r>
          <a:endParaRPr lang="en-US" altLang="zh-TW" b="1" dirty="0" smtClean="0">
            <a:latin typeface="微軟正黑體" pitchFamily="34" charset="-120"/>
            <a:ea typeface="微軟正黑體" pitchFamily="34" charset="-120"/>
          </a:endParaRPr>
        </a:p>
        <a:p>
          <a:r>
            <a:rPr lang="zh-TW" b="1" dirty="0" smtClean="0">
              <a:latin typeface="微軟正黑體" pitchFamily="34" charset="-120"/>
              <a:ea typeface="微軟正黑體" pitchFamily="34" charset="-120"/>
            </a:rPr>
            <a:t>（</a:t>
          </a:r>
          <a:r>
            <a:rPr lang="en-US" b="1" dirty="0" smtClean="0">
              <a:latin typeface="微軟正黑體" pitchFamily="34" charset="-120"/>
              <a:ea typeface="微軟正黑體" pitchFamily="34" charset="-120"/>
            </a:rPr>
            <a:t>BCG Model</a:t>
          </a:r>
          <a:r>
            <a:rPr lang="zh-TW" b="1" dirty="0" smtClean="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dgm:t>
    </dgm:pt>
    <dgm:pt modelId="{E7082CBD-D78C-4958-85DB-7D96DD73DEAD}" type="parTrans" cxnId="{D56590A2-83EA-4943-9ADD-D1CD30B884B8}">
      <dgm:prSet/>
      <dgm:spPr/>
      <dgm:t>
        <a:bodyPr/>
        <a:lstStyle/>
        <a:p>
          <a:endParaRPr lang="zh-TW" altLang="en-US" b="1">
            <a:latin typeface="微軟正黑體" pitchFamily="34" charset="-120"/>
            <a:ea typeface="微軟正黑體" pitchFamily="34" charset="-120"/>
          </a:endParaRPr>
        </a:p>
      </dgm:t>
    </dgm:pt>
    <dgm:pt modelId="{5DB56F0A-4DD6-470B-BE3A-4075062980D4}" type="sibTrans" cxnId="{D56590A2-83EA-4943-9ADD-D1CD30B884B8}">
      <dgm:prSet/>
      <dgm:spPr/>
      <dgm:t>
        <a:bodyPr/>
        <a:lstStyle/>
        <a:p>
          <a:endParaRPr lang="zh-TW" altLang="en-US" b="1">
            <a:latin typeface="微軟正黑體" pitchFamily="34" charset="-120"/>
            <a:ea typeface="微軟正黑體" pitchFamily="34" charset="-120"/>
          </a:endParaRPr>
        </a:p>
      </dgm:t>
    </dgm:pt>
    <dgm:pt modelId="{0E4EE415-4AD3-4236-8F52-44859A8BCA40}">
      <dgm:prSet phldrT="[文字]"/>
      <dgm:spPr>
        <a:solidFill>
          <a:srgbClr val="FF7C80"/>
        </a:solidFill>
        <a:ln>
          <a:noFill/>
        </a:ln>
        <a:scene3d>
          <a:camera prst="orthographicFront"/>
          <a:lightRig rig="threePt" dir="t"/>
        </a:scene3d>
        <a:sp3d>
          <a:bevelT/>
        </a:sp3d>
      </dgm:spPr>
      <dgm:t>
        <a:bodyPr/>
        <a:lstStyle/>
        <a:p>
          <a:r>
            <a:rPr lang="zh-TW" altLang="en-US" b="1" dirty="0" smtClean="0">
              <a:latin typeface="微軟正黑體" pitchFamily="34" charset="-120"/>
              <a:ea typeface="微軟正黑體" pitchFamily="34" charset="-120"/>
            </a:rPr>
            <a:t>多因子投資組合矩陣 </a:t>
          </a:r>
          <a:r>
            <a:rPr lang="zh-TW" b="1" dirty="0" smtClean="0">
              <a:latin typeface="微軟正黑體" pitchFamily="34" charset="-120"/>
              <a:ea typeface="微軟正黑體" pitchFamily="34" charset="-120"/>
            </a:rPr>
            <a:t>（</a:t>
          </a:r>
          <a:r>
            <a:rPr lang="en-US" b="1" dirty="0" smtClean="0">
              <a:latin typeface="微軟正黑體" pitchFamily="34" charset="-120"/>
              <a:ea typeface="微軟正黑體" pitchFamily="34" charset="-120"/>
            </a:rPr>
            <a:t>Multi-Factor Portfolio Matrix</a:t>
          </a:r>
          <a:r>
            <a:rPr lang="zh-TW" b="1" dirty="0" smtClean="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dgm:t>
    </dgm:pt>
    <dgm:pt modelId="{39CAE421-A348-41A0-8F64-AAE991DD22FC}" type="parTrans" cxnId="{C3BD649A-8928-4EFB-82F2-5D332DEA86BD}">
      <dgm:prSet/>
      <dgm:spPr/>
      <dgm:t>
        <a:bodyPr/>
        <a:lstStyle/>
        <a:p>
          <a:endParaRPr lang="zh-TW" altLang="en-US" b="1">
            <a:latin typeface="微軟正黑體" pitchFamily="34" charset="-120"/>
            <a:ea typeface="微軟正黑體" pitchFamily="34" charset="-120"/>
          </a:endParaRPr>
        </a:p>
      </dgm:t>
    </dgm:pt>
    <dgm:pt modelId="{E3FD41DD-931C-49D6-9E6E-5CC49B238321}" type="sibTrans" cxnId="{C3BD649A-8928-4EFB-82F2-5D332DEA86BD}">
      <dgm:prSet/>
      <dgm:spPr/>
      <dgm:t>
        <a:bodyPr/>
        <a:lstStyle/>
        <a:p>
          <a:endParaRPr lang="zh-TW" altLang="en-US" b="1">
            <a:latin typeface="微軟正黑體" pitchFamily="34" charset="-120"/>
            <a:ea typeface="微軟正黑體" pitchFamily="34" charset="-120"/>
          </a:endParaRPr>
        </a:p>
      </dgm:t>
    </dgm:pt>
    <dgm:pt modelId="{50BEB35B-895D-4E6A-9663-B0F438CE096D}" type="pres">
      <dgm:prSet presAssocID="{8397B15B-4DD4-4D49-A66C-E14B19DABECA}" presName="diagram" presStyleCnt="0">
        <dgm:presLayoutVars>
          <dgm:dir/>
          <dgm:resizeHandles val="exact"/>
        </dgm:presLayoutVars>
      </dgm:prSet>
      <dgm:spPr/>
      <dgm:t>
        <a:bodyPr/>
        <a:lstStyle/>
        <a:p>
          <a:endParaRPr lang="zh-TW" altLang="en-US"/>
        </a:p>
      </dgm:t>
    </dgm:pt>
    <dgm:pt modelId="{F6FE0D79-9131-4FFF-ABA4-36A6FA1989C7}" type="pres">
      <dgm:prSet presAssocID="{EBA819F2-0C39-48C7-A689-6F0FF963F56A}" presName="node" presStyleLbl="node1" presStyleIdx="0" presStyleCnt="2">
        <dgm:presLayoutVars>
          <dgm:bulletEnabled val="1"/>
        </dgm:presLayoutVars>
      </dgm:prSet>
      <dgm:spPr/>
      <dgm:t>
        <a:bodyPr/>
        <a:lstStyle/>
        <a:p>
          <a:endParaRPr lang="zh-TW" altLang="en-US"/>
        </a:p>
      </dgm:t>
    </dgm:pt>
    <dgm:pt modelId="{8EE27D1E-593B-4AEF-A340-EE1F528DD04D}" type="pres">
      <dgm:prSet presAssocID="{5DB56F0A-4DD6-470B-BE3A-4075062980D4}" presName="sibTrans" presStyleCnt="0"/>
      <dgm:spPr>
        <a:scene3d>
          <a:camera prst="orthographicFront"/>
          <a:lightRig rig="threePt" dir="t"/>
        </a:scene3d>
        <a:sp3d>
          <a:bevelT/>
        </a:sp3d>
      </dgm:spPr>
      <dgm:t>
        <a:bodyPr/>
        <a:lstStyle/>
        <a:p>
          <a:endParaRPr lang="zh-TW" altLang="en-US"/>
        </a:p>
      </dgm:t>
    </dgm:pt>
    <dgm:pt modelId="{0109DC55-4712-416C-90CE-A74C999F05CA}" type="pres">
      <dgm:prSet presAssocID="{0E4EE415-4AD3-4236-8F52-44859A8BCA40}" presName="node" presStyleLbl="node1" presStyleIdx="1" presStyleCnt="2">
        <dgm:presLayoutVars>
          <dgm:bulletEnabled val="1"/>
        </dgm:presLayoutVars>
      </dgm:prSet>
      <dgm:spPr/>
      <dgm:t>
        <a:bodyPr/>
        <a:lstStyle/>
        <a:p>
          <a:endParaRPr lang="zh-TW" altLang="en-US"/>
        </a:p>
      </dgm:t>
    </dgm:pt>
  </dgm:ptLst>
  <dgm:cxnLst>
    <dgm:cxn modelId="{C3BD649A-8928-4EFB-82F2-5D332DEA86BD}" srcId="{8397B15B-4DD4-4D49-A66C-E14B19DABECA}" destId="{0E4EE415-4AD3-4236-8F52-44859A8BCA40}" srcOrd="1" destOrd="0" parTransId="{39CAE421-A348-41A0-8F64-AAE991DD22FC}" sibTransId="{E3FD41DD-931C-49D6-9E6E-5CC49B238321}"/>
    <dgm:cxn modelId="{8D7AA78C-DE66-4422-9D0D-C55D165B5FA6}" type="presOf" srcId="{0E4EE415-4AD3-4236-8F52-44859A8BCA40}" destId="{0109DC55-4712-416C-90CE-A74C999F05CA}" srcOrd="0" destOrd="0" presId="urn:microsoft.com/office/officeart/2005/8/layout/default#3"/>
    <dgm:cxn modelId="{D56590A2-83EA-4943-9ADD-D1CD30B884B8}" srcId="{8397B15B-4DD4-4D49-A66C-E14B19DABECA}" destId="{EBA819F2-0C39-48C7-A689-6F0FF963F56A}" srcOrd="0" destOrd="0" parTransId="{E7082CBD-D78C-4958-85DB-7D96DD73DEAD}" sibTransId="{5DB56F0A-4DD6-470B-BE3A-4075062980D4}"/>
    <dgm:cxn modelId="{EAAFFDE5-ED14-428F-ACA0-8ACA7D8FF683}" type="presOf" srcId="{EBA819F2-0C39-48C7-A689-6F0FF963F56A}" destId="{F6FE0D79-9131-4FFF-ABA4-36A6FA1989C7}" srcOrd="0" destOrd="0" presId="urn:microsoft.com/office/officeart/2005/8/layout/default#3"/>
    <dgm:cxn modelId="{90BDA6E3-59F1-4886-824A-3525733B9E09}" type="presOf" srcId="{8397B15B-4DD4-4D49-A66C-E14B19DABECA}" destId="{50BEB35B-895D-4E6A-9663-B0F438CE096D}" srcOrd="0" destOrd="0" presId="urn:microsoft.com/office/officeart/2005/8/layout/default#3"/>
    <dgm:cxn modelId="{B1C7E429-F259-47B5-B40D-82A9CBE02677}" type="presParOf" srcId="{50BEB35B-895D-4E6A-9663-B0F438CE096D}" destId="{F6FE0D79-9131-4FFF-ABA4-36A6FA1989C7}" srcOrd="0" destOrd="0" presId="urn:microsoft.com/office/officeart/2005/8/layout/default#3"/>
    <dgm:cxn modelId="{94936AB7-649C-4D92-97EE-F56DBF6547C4}" type="presParOf" srcId="{50BEB35B-895D-4E6A-9663-B0F438CE096D}" destId="{8EE27D1E-593B-4AEF-A340-EE1F528DD04D}" srcOrd="1" destOrd="0" presId="urn:microsoft.com/office/officeart/2005/8/layout/default#3"/>
    <dgm:cxn modelId="{8C254863-08DE-4030-88A2-9C31BB9A5574}" type="presParOf" srcId="{50BEB35B-895D-4E6A-9663-B0F438CE096D}" destId="{0109DC55-4712-416C-90CE-A74C999F05CA}" srcOrd="2"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60C180-D070-431C-B947-36A174F7CDD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0315AF1B-C772-498C-B33D-9CF512153DEC}">
      <dgm:prSet phldrT="[文字]"/>
      <dgm:spPr>
        <a:solidFill>
          <a:srgbClr val="FF7C80"/>
        </a:solidFill>
        <a:scene3d>
          <a:camera prst="orthographicFront"/>
          <a:lightRig rig="threePt" dir="t"/>
        </a:scene3d>
        <a:sp3d>
          <a:bevelT/>
        </a:sp3d>
      </dgm:spPr>
      <dgm:t>
        <a:bodyPr/>
        <a:lstStyle/>
        <a:p>
          <a:pPr algn="ctr"/>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有形關係</a:t>
          </a:r>
          <a:endParaRPr lang="zh-TW" altLang="en-US" b="1" dirty="0">
            <a:solidFill>
              <a:schemeClr val="tx1"/>
            </a:solidFill>
            <a:latin typeface="微軟正黑體" pitchFamily="34" charset="-120"/>
            <a:ea typeface="微軟正黑體" pitchFamily="34" charset="-120"/>
          </a:endParaRPr>
        </a:p>
      </dgm:t>
    </dgm:pt>
    <dgm:pt modelId="{BDA446CA-F5E6-4ECE-8830-7CC3FCED442A}" type="parTrans" cxnId="{A6AB5DA5-5A7F-4AED-9212-551F8D9AF22A}">
      <dgm:prSet/>
      <dgm:spPr/>
      <dgm:t>
        <a:bodyPr/>
        <a:lstStyle/>
        <a:p>
          <a:endParaRPr lang="zh-TW" altLang="en-US" b="1">
            <a:latin typeface="微軟正黑體" pitchFamily="34" charset="-120"/>
            <a:ea typeface="微軟正黑體" pitchFamily="34" charset="-120"/>
          </a:endParaRPr>
        </a:p>
      </dgm:t>
    </dgm:pt>
    <dgm:pt modelId="{4D0180BF-5785-4137-9E5D-FA2A7C49F38F}" type="sibTrans" cxnId="{A6AB5DA5-5A7F-4AED-9212-551F8D9AF22A}">
      <dgm:prSet/>
      <dgm:spPr/>
      <dgm:t>
        <a:bodyPr/>
        <a:lstStyle/>
        <a:p>
          <a:endParaRPr lang="zh-TW" altLang="en-US" b="1">
            <a:latin typeface="微軟正黑體" pitchFamily="34" charset="-120"/>
            <a:ea typeface="微軟正黑體" pitchFamily="34" charset="-120"/>
          </a:endParaRPr>
        </a:p>
      </dgm:t>
    </dgm:pt>
    <dgm:pt modelId="{3DAA91E2-66EF-4BED-8270-8B44057F4BD6}">
      <dgm:prSet phldrT="[文字]"/>
      <dgm:spPr>
        <a:scene3d>
          <a:camera prst="orthographicFront"/>
          <a:lightRig rig="threePt" dir="t"/>
        </a:scene3d>
        <a:sp3d>
          <a:bevelT/>
        </a:sp3d>
      </dgm:spPr>
      <dgm:t>
        <a:bodyPr/>
        <a:lstStyle/>
        <a:p>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指彼此在價值鏈的活動上，存在著一種共享關係。</a:t>
          </a:r>
          <a:r>
            <a:rPr kumimoji="1" lang="zh-TW"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 </a:t>
          </a:r>
          <a:r>
            <a:rPr kumimoji="1" 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 </a:t>
          </a:r>
          <a:endParaRPr lang="zh-TW" altLang="en-US" b="1" dirty="0">
            <a:latin typeface="微軟正黑體" pitchFamily="34" charset="-120"/>
            <a:ea typeface="微軟正黑體" pitchFamily="34" charset="-120"/>
          </a:endParaRPr>
        </a:p>
      </dgm:t>
    </dgm:pt>
    <dgm:pt modelId="{C41997DB-1254-4FF9-9BA7-C5D5AB2AC246}" type="parTrans" cxnId="{2222CE1A-B3DB-480C-B85D-3F9D119C9735}">
      <dgm:prSet/>
      <dgm:spPr/>
      <dgm:t>
        <a:bodyPr/>
        <a:lstStyle/>
        <a:p>
          <a:endParaRPr lang="zh-TW" altLang="en-US" b="1">
            <a:latin typeface="微軟正黑體" pitchFamily="34" charset="-120"/>
            <a:ea typeface="微軟正黑體" pitchFamily="34" charset="-120"/>
          </a:endParaRPr>
        </a:p>
      </dgm:t>
    </dgm:pt>
    <dgm:pt modelId="{C14D85CF-B3E0-49C7-ADDB-CB4169D387C6}" type="sibTrans" cxnId="{2222CE1A-B3DB-480C-B85D-3F9D119C9735}">
      <dgm:prSet/>
      <dgm:spPr/>
      <dgm:t>
        <a:bodyPr/>
        <a:lstStyle/>
        <a:p>
          <a:endParaRPr lang="zh-TW" altLang="en-US" b="1">
            <a:latin typeface="微軟正黑體" pitchFamily="34" charset="-120"/>
            <a:ea typeface="微軟正黑體" pitchFamily="34" charset="-120"/>
          </a:endParaRPr>
        </a:p>
      </dgm:t>
    </dgm:pt>
    <dgm:pt modelId="{3A64A5C9-9CDD-4F9F-AEAD-096E86A9075A}">
      <dgm:prSet phldrT="[文字]"/>
      <dgm:spPr>
        <a:solidFill>
          <a:srgbClr val="00B050"/>
        </a:solidFill>
        <a:scene3d>
          <a:camera prst="orthographicFront"/>
          <a:lightRig rig="threePt" dir="t"/>
        </a:scene3d>
        <a:sp3d>
          <a:bevelT/>
        </a:sp3d>
      </dgm:spPr>
      <dgm:t>
        <a:bodyPr/>
        <a:lstStyle/>
        <a:p>
          <a:pPr algn="ctr"/>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無形關係</a:t>
          </a:r>
          <a:endParaRPr lang="zh-TW" altLang="en-US" b="1" dirty="0">
            <a:solidFill>
              <a:schemeClr val="tx1"/>
            </a:solidFill>
            <a:latin typeface="微軟正黑體" pitchFamily="34" charset="-120"/>
            <a:ea typeface="微軟正黑體" pitchFamily="34" charset="-120"/>
          </a:endParaRPr>
        </a:p>
      </dgm:t>
    </dgm:pt>
    <dgm:pt modelId="{D27E5807-7A20-412F-BE80-F08BC442A29E}" type="parTrans" cxnId="{F75C81F0-4C2A-4B96-96F1-92249D85EC06}">
      <dgm:prSet/>
      <dgm:spPr/>
      <dgm:t>
        <a:bodyPr/>
        <a:lstStyle/>
        <a:p>
          <a:endParaRPr lang="zh-TW" altLang="en-US" b="1">
            <a:latin typeface="微軟正黑體" pitchFamily="34" charset="-120"/>
            <a:ea typeface="微軟正黑體" pitchFamily="34" charset="-120"/>
          </a:endParaRPr>
        </a:p>
      </dgm:t>
    </dgm:pt>
    <dgm:pt modelId="{01B5696B-FAA4-483A-B21D-1461062308FD}" type="sibTrans" cxnId="{F75C81F0-4C2A-4B96-96F1-92249D85EC06}">
      <dgm:prSet/>
      <dgm:spPr/>
      <dgm:t>
        <a:bodyPr/>
        <a:lstStyle/>
        <a:p>
          <a:endParaRPr lang="zh-TW" altLang="en-US" b="1">
            <a:latin typeface="微軟正黑體" pitchFamily="34" charset="-120"/>
            <a:ea typeface="微軟正黑體" pitchFamily="34" charset="-120"/>
          </a:endParaRPr>
        </a:p>
      </dgm:t>
    </dgm:pt>
    <dgm:pt modelId="{48F41554-7693-4E98-BA3B-77CB603FFFC6}">
      <dgm:prSet phldrT="[文字]"/>
      <dgm:spPr>
        <a:scene3d>
          <a:camera prst="orthographicFront"/>
          <a:lightRig rig="threePt" dir="t"/>
        </a:scene3d>
        <a:sp3d>
          <a:bevelT/>
        </a:sp3d>
      </dgm:spPr>
      <dgm:t>
        <a:bodyPr/>
        <a:lstStyle/>
        <a:p>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是指可在不同的價值鏈間，轉移彼此的知識與能耐。</a:t>
          </a:r>
          <a:r>
            <a:rPr kumimoji="1" lang="zh-TW"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 </a:t>
          </a:r>
          <a:r>
            <a:rPr kumimoji="1" 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 </a:t>
          </a:r>
          <a:endParaRPr lang="zh-TW" altLang="en-US" b="1" dirty="0">
            <a:latin typeface="微軟正黑體" pitchFamily="34" charset="-120"/>
            <a:ea typeface="微軟正黑體" pitchFamily="34" charset="-120"/>
          </a:endParaRPr>
        </a:p>
      </dgm:t>
    </dgm:pt>
    <dgm:pt modelId="{CDD0F9A8-5B43-452B-8C76-899D8963E14E}" type="parTrans" cxnId="{D707F630-6760-4011-9593-904336B145C5}">
      <dgm:prSet/>
      <dgm:spPr/>
      <dgm:t>
        <a:bodyPr/>
        <a:lstStyle/>
        <a:p>
          <a:endParaRPr lang="zh-TW" altLang="en-US" b="1">
            <a:latin typeface="微軟正黑體" pitchFamily="34" charset="-120"/>
            <a:ea typeface="微軟正黑體" pitchFamily="34" charset="-120"/>
          </a:endParaRPr>
        </a:p>
      </dgm:t>
    </dgm:pt>
    <dgm:pt modelId="{1F51FCD1-7AD4-43E0-B23A-08190749ABCE}" type="sibTrans" cxnId="{D707F630-6760-4011-9593-904336B145C5}">
      <dgm:prSet/>
      <dgm:spPr/>
      <dgm:t>
        <a:bodyPr/>
        <a:lstStyle/>
        <a:p>
          <a:endParaRPr lang="zh-TW" altLang="en-US" b="1">
            <a:latin typeface="微軟正黑體" pitchFamily="34" charset="-120"/>
            <a:ea typeface="微軟正黑體" pitchFamily="34" charset="-120"/>
          </a:endParaRPr>
        </a:p>
      </dgm:t>
    </dgm:pt>
    <dgm:pt modelId="{B6D7A519-A71C-4F16-ADB8-CCAF789E2CE0}">
      <dgm:prSet phldrT="[文字]"/>
      <dgm:spPr>
        <a:solidFill>
          <a:srgbClr val="00B0F0"/>
        </a:solidFill>
        <a:scene3d>
          <a:camera prst="orthographicFront"/>
          <a:lightRig rig="threePt" dir="t"/>
        </a:scene3d>
        <a:sp3d>
          <a:bevelT/>
        </a:sp3d>
      </dgm:spPr>
      <dgm:t>
        <a:bodyPr/>
        <a:lstStyle/>
        <a:p>
          <a:pPr algn="ctr"/>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競爭者關係</a:t>
          </a:r>
          <a:endParaRPr lang="zh-TW" altLang="en-US" b="1" dirty="0">
            <a:solidFill>
              <a:schemeClr val="tx1"/>
            </a:solidFill>
            <a:latin typeface="微軟正黑體" pitchFamily="34" charset="-120"/>
            <a:ea typeface="微軟正黑體" pitchFamily="34" charset="-120"/>
          </a:endParaRPr>
        </a:p>
      </dgm:t>
    </dgm:pt>
    <dgm:pt modelId="{7CEBAF28-4508-4626-A475-6FEBE1E2ABB4}" type="parTrans" cxnId="{85E169B2-DA9F-4B88-BED8-A589AE77B742}">
      <dgm:prSet/>
      <dgm:spPr/>
      <dgm:t>
        <a:bodyPr/>
        <a:lstStyle/>
        <a:p>
          <a:endParaRPr lang="zh-TW" altLang="en-US" b="1">
            <a:latin typeface="微軟正黑體" pitchFamily="34" charset="-120"/>
            <a:ea typeface="微軟正黑體" pitchFamily="34" charset="-120"/>
          </a:endParaRPr>
        </a:p>
      </dgm:t>
    </dgm:pt>
    <dgm:pt modelId="{308C27DA-E40D-44BD-BB3F-ECB5B9642F08}" type="sibTrans" cxnId="{85E169B2-DA9F-4B88-BED8-A589AE77B742}">
      <dgm:prSet/>
      <dgm:spPr/>
      <dgm:t>
        <a:bodyPr/>
        <a:lstStyle/>
        <a:p>
          <a:endParaRPr lang="zh-TW" altLang="en-US" b="1">
            <a:latin typeface="微軟正黑體" pitchFamily="34" charset="-120"/>
            <a:ea typeface="微軟正黑體" pitchFamily="34" charset="-120"/>
          </a:endParaRPr>
        </a:p>
      </dgm:t>
    </dgm:pt>
    <dgm:pt modelId="{2BE7A324-7444-4880-8C28-F08EFEA4FA38}">
      <dgm:prSet phldrT="[文字]"/>
      <dgm:spPr>
        <a:scene3d>
          <a:camera prst="orthographicFront"/>
          <a:lightRig rig="threePt" dir="t"/>
        </a:scene3d>
        <a:sp3d>
          <a:bevelT/>
        </a:sp3d>
      </dgm:spPr>
      <dgm:t>
        <a:bodyPr/>
        <a:lstStyle/>
        <a:p>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是指存在著某一共同的競爭者，企業與該競爭者在一個以上的事業單位中相互競爭。</a:t>
          </a:r>
          <a:endParaRPr lang="zh-TW" altLang="en-US" b="1" dirty="0">
            <a:latin typeface="微軟正黑體" pitchFamily="34" charset="-120"/>
            <a:ea typeface="微軟正黑體" pitchFamily="34" charset="-120"/>
          </a:endParaRPr>
        </a:p>
      </dgm:t>
    </dgm:pt>
    <dgm:pt modelId="{1F4F730A-4325-4B11-920C-5B0A1E144EC5}" type="parTrans" cxnId="{5DD85B37-DFA5-47A0-B635-0B816A9FA262}">
      <dgm:prSet/>
      <dgm:spPr/>
      <dgm:t>
        <a:bodyPr/>
        <a:lstStyle/>
        <a:p>
          <a:endParaRPr lang="zh-TW" altLang="en-US" b="1">
            <a:latin typeface="微軟正黑體" pitchFamily="34" charset="-120"/>
            <a:ea typeface="微軟正黑體" pitchFamily="34" charset="-120"/>
          </a:endParaRPr>
        </a:p>
      </dgm:t>
    </dgm:pt>
    <dgm:pt modelId="{CA1195AB-638C-40FF-AC88-AF9B7FCCF34B}" type="sibTrans" cxnId="{5DD85B37-DFA5-47A0-B635-0B816A9FA262}">
      <dgm:prSet/>
      <dgm:spPr/>
      <dgm:t>
        <a:bodyPr/>
        <a:lstStyle/>
        <a:p>
          <a:endParaRPr lang="zh-TW" altLang="en-US" b="1">
            <a:latin typeface="微軟正黑體" pitchFamily="34" charset="-120"/>
            <a:ea typeface="微軟正黑體" pitchFamily="34" charset="-120"/>
          </a:endParaRPr>
        </a:p>
      </dgm:t>
    </dgm:pt>
    <dgm:pt modelId="{436049D5-2014-432E-B297-3EB2F66B3383}" type="pres">
      <dgm:prSet presAssocID="{0060C180-D070-431C-B947-36A174F7CDD7}" presName="linear" presStyleCnt="0">
        <dgm:presLayoutVars>
          <dgm:animLvl val="lvl"/>
          <dgm:resizeHandles val="exact"/>
        </dgm:presLayoutVars>
      </dgm:prSet>
      <dgm:spPr/>
      <dgm:t>
        <a:bodyPr/>
        <a:lstStyle/>
        <a:p>
          <a:endParaRPr lang="zh-TW" altLang="en-US"/>
        </a:p>
      </dgm:t>
    </dgm:pt>
    <dgm:pt modelId="{8DEB3FB0-B443-44E4-9A3C-57DCC6019D95}" type="pres">
      <dgm:prSet presAssocID="{0315AF1B-C772-498C-B33D-9CF512153DEC}" presName="parentText" presStyleLbl="node1" presStyleIdx="0" presStyleCnt="3">
        <dgm:presLayoutVars>
          <dgm:chMax val="0"/>
          <dgm:bulletEnabled val="1"/>
        </dgm:presLayoutVars>
      </dgm:prSet>
      <dgm:spPr/>
      <dgm:t>
        <a:bodyPr/>
        <a:lstStyle/>
        <a:p>
          <a:endParaRPr lang="zh-TW" altLang="en-US"/>
        </a:p>
      </dgm:t>
    </dgm:pt>
    <dgm:pt modelId="{EEE15C0C-1E6B-456A-90CC-99076AAAEC19}" type="pres">
      <dgm:prSet presAssocID="{0315AF1B-C772-498C-B33D-9CF512153DEC}" presName="childText" presStyleLbl="revTx" presStyleIdx="0" presStyleCnt="3">
        <dgm:presLayoutVars>
          <dgm:bulletEnabled val="1"/>
        </dgm:presLayoutVars>
      </dgm:prSet>
      <dgm:spPr/>
      <dgm:t>
        <a:bodyPr/>
        <a:lstStyle/>
        <a:p>
          <a:endParaRPr lang="zh-TW" altLang="en-US"/>
        </a:p>
      </dgm:t>
    </dgm:pt>
    <dgm:pt modelId="{0C7493FD-7D68-4BD1-8D30-67D07012D880}" type="pres">
      <dgm:prSet presAssocID="{3A64A5C9-9CDD-4F9F-AEAD-096E86A9075A}" presName="parentText" presStyleLbl="node1" presStyleIdx="1" presStyleCnt="3">
        <dgm:presLayoutVars>
          <dgm:chMax val="0"/>
          <dgm:bulletEnabled val="1"/>
        </dgm:presLayoutVars>
      </dgm:prSet>
      <dgm:spPr/>
      <dgm:t>
        <a:bodyPr/>
        <a:lstStyle/>
        <a:p>
          <a:endParaRPr lang="zh-TW" altLang="en-US"/>
        </a:p>
      </dgm:t>
    </dgm:pt>
    <dgm:pt modelId="{5448274A-C36E-4384-9959-2AB04DA6C487}" type="pres">
      <dgm:prSet presAssocID="{3A64A5C9-9CDD-4F9F-AEAD-096E86A9075A}" presName="childText" presStyleLbl="revTx" presStyleIdx="1" presStyleCnt="3">
        <dgm:presLayoutVars>
          <dgm:bulletEnabled val="1"/>
        </dgm:presLayoutVars>
      </dgm:prSet>
      <dgm:spPr/>
      <dgm:t>
        <a:bodyPr/>
        <a:lstStyle/>
        <a:p>
          <a:endParaRPr lang="zh-TW" altLang="en-US"/>
        </a:p>
      </dgm:t>
    </dgm:pt>
    <dgm:pt modelId="{C2FD86B8-C21B-4C64-8584-ACEFCD5909F4}" type="pres">
      <dgm:prSet presAssocID="{B6D7A519-A71C-4F16-ADB8-CCAF789E2CE0}" presName="parentText" presStyleLbl="node1" presStyleIdx="2" presStyleCnt="3">
        <dgm:presLayoutVars>
          <dgm:chMax val="0"/>
          <dgm:bulletEnabled val="1"/>
        </dgm:presLayoutVars>
      </dgm:prSet>
      <dgm:spPr/>
      <dgm:t>
        <a:bodyPr/>
        <a:lstStyle/>
        <a:p>
          <a:endParaRPr lang="zh-TW" altLang="en-US"/>
        </a:p>
      </dgm:t>
    </dgm:pt>
    <dgm:pt modelId="{DBB61830-8437-4026-9727-C9F3B24777CD}" type="pres">
      <dgm:prSet presAssocID="{B6D7A519-A71C-4F16-ADB8-CCAF789E2CE0}" presName="childText" presStyleLbl="revTx" presStyleIdx="2" presStyleCnt="3">
        <dgm:presLayoutVars>
          <dgm:bulletEnabled val="1"/>
        </dgm:presLayoutVars>
      </dgm:prSet>
      <dgm:spPr/>
      <dgm:t>
        <a:bodyPr/>
        <a:lstStyle/>
        <a:p>
          <a:endParaRPr lang="zh-TW" altLang="en-US"/>
        </a:p>
      </dgm:t>
    </dgm:pt>
  </dgm:ptLst>
  <dgm:cxnLst>
    <dgm:cxn modelId="{279E2DC1-42BE-4021-A9C0-0906CEBA6172}" type="presOf" srcId="{0060C180-D070-431C-B947-36A174F7CDD7}" destId="{436049D5-2014-432E-B297-3EB2F66B3383}" srcOrd="0" destOrd="0" presId="urn:microsoft.com/office/officeart/2005/8/layout/vList2"/>
    <dgm:cxn modelId="{0EC7F79C-1404-4B24-BE24-8D8E38FCC65A}" type="presOf" srcId="{48F41554-7693-4E98-BA3B-77CB603FFFC6}" destId="{5448274A-C36E-4384-9959-2AB04DA6C487}" srcOrd="0" destOrd="0" presId="urn:microsoft.com/office/officeart/2005/8/layout/vList2"/>
    <dgm:cxn modelId="{2222CE1A-B3DB-480C-B85D-3F9D119C9735}" srcId="{0315AF1B-C772-498C-B33D-9CF512153DEC}" destId="{3DAA91E2-66EF-4BED-8270-8B44057F4BD6}" srcOrd="0" destOrd="0" parTransId="{C41997DB-1254-4FF9-9BA7-C5D5AB2AC246}" sibTransId="{C14D85CF-B3E0-49C7-ADDB-CB4169D387C6}"/>
    <dgm:cxn modelId="{1FAF1CC7-9BD3-4E75-909C-E52E61B9EE47}" type="presOf" srcId="{0315AF1B-C772-498C-B33D-9CF512153DEC}" destId="{8DEB3FB0-B443-44E4-9A3C-57DCC6019D95}" srcOrd="0" destOrd="0" presId="urn:microsoft.com/office/officeart/2005/8/layout/vList2"/>
    <dgm:cxn modelId="{BABFD180-89F9-4308-AF44-930B694BEB1C}" type="presOf" srcId="{3DAA91E2-66EF-4BED-8270-8B44057F4BD6}" destId="{EEE15C0C-1E6B-456A-90CC-99076AAAEC19}" srcOrd="0" destOrd="0" presId="urn:microsoft.com/office/officeart/2005/8/layout/vList2"/>
    <dgm:cxn modelId="{D707F630-6760-4011-9593-904336B145C5}" srcId="{3A64A5C9-9CDD-4F9F-AEAD-096E86A9075A}" destId="{48F41554-7693-4E98-BA3B-77CB603FFFC6}" srcOrd="0" destOrd="0" parTransId="{CDD0F9A8-5B43-452B-8C76-899D8963E14E}" sibTransId="{1F51FCD1-7AD4-43E0-B23A-08190749ABCE}"/>
    <dgm:cxn modelId="{5DD85B37-DFA5-47A0-B635-0B816A9FA262}" srcId="{B6D7A519-A71C-4F16-ADB8-CCAF789E2CE0}" destId="{2BE7A324-7444-4880-8C28-F08EFEA4FA38}" srcOrd="0" destOrd="0" parTransId="{1F4F730A-4325-4B11-920C-5B0A1E144EC5}" sibTransId="{CA1195AB-638C-40FF-AC88-AF9B7FCCF34B}"/>
    <dgm:cxn modelId="{A6AB5DA5-5A7F-4AED-9212-551F8D9AF22A}" srcId="{0060C180-D070-431C-B947-36A174F7CDD7}" destId="{0315AF1B-C772-498C-B33D-9CF512153DEC}" srcOrd="0" destOrd="0" parTransId="{BDA446CA-F5E6-4ECE-8830-7CC3FCED442A}" sibTransId="{4D0180BF-5785-4137-9E5D-FA2A7C49F38F}"/>
    <dgm:cxn modelId="{CDE4EF8E-AFC3-4C24-82BB-7B05090FEA55}" type="presOf" srcId="{3A64A5C9-9CDD-4F9F-AEAD-096E86A9075A}" destId="{0C7493FD-7D68-4BD1-8D30-67D07012D880}" srcOrd="0" destOrd="0" presId="urn:microsoft.com/office/officeart/2005/8/layout/vList2"/>
    <dgm:cxn modelId="{F75C81F0-4C2A-4B96-96F1-92249D85EC06}" srcId="{0060C180-D070-431C-B947-36A174F7CDD7}" destId="{3A64A5C9-9CDD-4F9F-AEAD-096E86A9075A}" srcOrd="1" destOrd="0" parTransId="{D27E5807-7A20-412F-BE80-F08BC442A29E}" sibTransId="{01B5696B-FAA4-483A-B21D-1461062308FD}"/>
    <dgm:cxn modelId="{85E169B2-DA9F-4B88-BED8-A589AE77B742}" srcId="{0060C180-D070-431C-B947-36A174F7CDD7}" destId="{B6D7A519-A71C-4F16-ADB8-CCAF789E2CE0}" srcOrd="2" destOrd="0" parTransId="{7CEBAF28-4508-4626-A475-6FEBE1E2ABB4}" sibTransId="{308C27DA-E40D-44BD-BB3F-ECB5B9642F08}"/>
    <dgm:cxn modelId="{877C9EE8-F021-4796-9C4D-F2DEBB983278}" type="presOf" srcId="{B6D7A519-A71C-4F16-ADB8-CCAF789E2CE0}" destId="{C2FD86B8-C21B-4C64-8584-ACEFCD5909F4}" srcOrd="0" destOrd="0" presId="urn:microsoft.com/office/officeart/2005/8/layout/vList2"/>
    <dgm:cxn modelId="{953A7A79-D317-4A11-A31F-5C55956C36CC}" type="presOf" srcId="{2BE7A324-7444-4880-8C28-F08EFEA4FA38}" destId="{DBB61830-8437-4026-9727-C9F3B24777CD}" srcOrd="0" destOrd="0" presId="urn:microsoft.com/office/officeart/2005/8/layout/vList2"/>
    <dgm:cxn modelId="{572BD4AC-BEAF-4468-AB37-AE8D151B2D65}" type="presParOf" srcId="{436049D5-2014-432E-B297-3EB2F66B3383}" destId="{8DEB3FB0-B443-44E4-9A3C-57DCC6019D95}" srcOrd="0" destOrd="0" presId="urn:microsoft.com/office/officeart/2005/8/layout/vList2"/>
    <dgm:cxn modelId="{C978F2EE-0F60-4ED8-9FAE-88C2774A66A9}" type="presParOf" srcId="{436049D5-2014-432E-B297-3EB2F66B3383}" destId="{EEE15C0C-1E6B-456A-90CC-99076AAAEC19}" srcOrd="1" destOrd="0" presId="urn:microsoft.com/office/officeart/2005/8/layout/vList2"/>
    <dgm:cxn modelId="{BE309F31-27F5-454E-8B37-DE0B1316F5DD}" type="presParOf" srcId="{436049D5-2014-432E-B297-3EB2F66B3383}" destId="{0C7493FD-7D68-4BD1-8D30-67D07012D880}" srcOrd="2" destOrd="0" presId="urn:microsoft.com/office/officeart/2005/8/layout/vList2"/>
    <dgm:cxn modelId="{2301DB25-196A-4BE7-8408-26A15AC2A9D2}" type="presParOf" srcId="{436049D5-2014-432E-B297-3EB2F66B3383}" destId="{5448274A-C36E-4384-9959-2AB04DA6C487}" srcOrd="3" destOrd="0" presId="urn:microsoft.com/office/officeart/2005/8/layout/vList2"/>
    <dgm:cxn modelId="{E3815E52-B074-458A-9D5B-D141481C100F}" type="presParOf" srcId="{436049D5-2014-432E-B297-3EB2F66B3383}" destId="{C2FD86B8-C21B-4C64-8584-ACEFCD5909F4}" srcOrd="4" destOrd="0" presId="urn:microsoft.com/office/officeart/2005/8/layout/vList2"/>
    <dgm:cxn modelId="{01B63009-4C15-4F43-B93B-A7CF5F1EA8B6}" type="presParOf" srcId="{436049D5-2014-432E-B297-3EB2F66B3383}" destId="{DBB61830-8437-4026-9727-C9F3B24777C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43A5A6-9117-463A-A399-2C15BEE5942C}"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zh-TW" altLang="en-US"/>
        </a:p>
      </dgm:t>
    </dgm:pt>
    <dgm:pt modelId="{E4519D87-0AB8-4867-A89C-69C6EA1A4048}">
      <dgm:prSet phldrT="[文字]"/>
      <dgm:spPr>
        <a:solidFill>
          <a:srgbClr val="00B0F0"/>
        </a:solidFill>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基礎</a:t>
          </a:r>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架構     關係 </a:t>
          </a:r>
          <a:endParaRPr lang="zh-TW" altLang="en-US" b="1" dirty="0">
            <a:latin typeface="微軟正黑體" pitchFamily="34" charset="-120"/>
            <a:ea typeface="微軟正黑體" pitchFamily="34" charset="-120"/>
          </a:endParaRPr>
        </a:p>
      </dgm:t>
    </dgm:pt>
    <dgm:pt modelId="{1D28D271-C268-4212-B515-954BBA215AC8}" type="parTrans" cxnId="{5BB20CF6-F76B-47C0-84B6-61C1E77D7B21}">
      <dgm:prSet/>
      <dgm:spPr/>
      <dgm:t>
        <a:bodyPr/>
        <a:lstStyle/>
        <a:p>
          <a:endParaRPr lang="zh-TW" altLang="en-US" b="1">
            <a:latin typeface="微軟正黑體" pitchFamily="34" charset="-120"/>
            <a:ea typeface="微軟正黑體" pitchFamily="34" charset="-120"/>
          </a:endParaRPr>
        </a:p>
      </dgm:t>
    </dgm:pt>
    <dgm:pt modelId="{5C9D4C46-7350-4DCF-8A75-D33291C98A62}" type="sibTrans" cxnId="{5BB20CF6-F76B-47C0-84B6-61C1E77D7B21}">
      <dgm:prSet/>
      <dgm:spPr/>
      <dgm:t>
        <a:bodyPr/>
        <a:lstStyle/>
        <a:p>
          <a:endParaRPr lang="zh-TW" altLang="en-US" b="1">
            <a:latin typeface="微軟正黑體" pitchFamily="34" charset="-120"/>
            <a:ea typeface="微軟正黑體" pitchFamily="34" charset="-120"/>
          </a:endParaRPr>
        </a:p>
      </dgm:t>
    </dgm:pt>
    <dgm:pt modelId="{EA0129C2-EB77-4089-9E8E-66F8F6705275}">
      <dgm:prSet phldrT="[文字]"/>
      <dgm:spPr>
        <a:solidFill>
          <a:srgbClr val="FFFF00"/>
        </a:solidFill>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技術關係 </a:t>
          </a:r>
          <a:endParaRPr lang="zh-TW" altLang="en-US" b="1" dirty="0">
            <a:latin typeface="微軟正黑體" pitchFamily="34" charset="-120"/>
            <a:ea typeface="微軟正黑體" pitchFamily="34" charset="-120"/>
          </a:endParaRPr>
        </a:p>
      </dgm:t>
    </dgm:pt>
    <dgm:pt modelId="{0CA2E5C5-5ADF-4BDB-B982-451F9F7B5E90}" type="parTrans" cxnId="{F1B5B5A1-B6BC-485E-9507-3D934D2A03C2}">
      <dgm:prSet/>
      <dgm:spPr/>
      <dgm:t>
        <a:bodyPr/>
        <a:lstStyle/>
        <a:p>
          <a:endParaRPr lang="zh-TW" altLang="en-US" b="1">
            <a:latin typeface="微軟正黑體" pitchFamily="34" charset="-120"/>
            <a:ea typeface="微軟正黑體" pitchFamily="34" charset="-120"/>
          </a:endParaRPr>
        </a:p>
      </dgm:t>
    </dgm:pt>
    <dgm:pt modelId="{AF0B06E0-5C88-40A5-BA7E-F54601796FDE}" type="sibTrans" cxnId="{F1B5B5A1-B6BC-485E-9507-3D934D2A03C2}">
      <dgm:prSet/>
      <dgm:spPr/>
      <dgm:t>
        <a:bodyPr/>
        <a:lstStyle/>
        <a:p>
          <a:endParaRPr lang="zh-TW" altLang="en-US" b="1">
            <a:latin typeface="微軟正黑體" pitchFamily="34" charset="-120"/>
            <a:ea typeface="微軟正黑體" pitchFamily="34" charset="-120"/>
          </a:endParaRPr>
        </a:p>
      </dgm:t>
    </dgm:pt>
    <dgm:pt modelId="{7920CC27-C76B-41E1-A946-902FFF40556C}">
      <dgm:prSet phldrT="[文字]"/>
      <dgm:spPr>
        <a:solidFill>
          <a:srgbClr val="FF7C80"/>
        </a:solidFill>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採購關係 </a:t>
          </a:r>
          <a:endParaRPr lang="zh-TW" altLang="en-US" b="1" dirty="0">
            <a:latin typeface="微軟正黑體" pitchFamily="34" charset="-120"/>
            <a:ea typeface="微軟正黑體" pitchFamily="34" charset="-120"/>
          </a:endParaRPr>
        </a:p>
      </dgm:t>
    </dgm:pt>
    <dgm:pt modelId="{28B76764-3D1D-4229-BE19-D2ECAC2CB49A}" type="parTrans" cxnId="{93BD80C5-0566-4739-AA8D-AE7CAC03546A}">
      <dgm:prSet/>
      <dgm:spPr/>
      <dgm:t>
        <a:bodyPr/>
        <a:lstStyle/>
        <a:p>
          <a:endParaRPr lang="zh-TW" altLang="en-US" b="1">
            <a:latin typeface="微軟正黑體" pitchFamily="34" charset="-120"/>
            <a:ea typeface="微軟正黑體" pitchFamily="34" charset="-120"/>
          </a:endParaRPr>
        </a:p>
      </dgm:t>
    </dgm:pt>
    <dgm:pt modelId="{154F011E-2065-41E2-B7CF-B3F3676D6496}" type="sibTrans" cxnId="{93BD80C5-0566-4739-AA8D-AE7CAC03546A}">
      <dgm:prSet/>
      <dgm:spPr/>
      <dgm:t>
        <a:bodyPr/>
        <a:lstStyle/>
        <a:p>
          <a:endParaRPr lang="zh-TW" altLang="en-US" b="1">
            <a:latin typeface="微軟正黑體" pitchFamily="34" charset="-120"/>
            <a:ea typeface="微軟正黑體" pitchFamily="34" charset="-120"/>
          </a:endParaRPr>
        </a:p>
      </dgm:t>
    </dgm:pt>
    <dgm:pt modelId="{F3E4D600-7FC8-451B-8B16-4B8F3B3FCD67}">
      <dgm:prSet phldrT="[文字]"/>
      <dgm:spPr>
        <a:solidFill>
          <a:schemeClr val="accent6">
            <a:lumMod val="60000"/>
            <a:lumOff val="40000"/>
          </a:schemeClr>
        </a:solidFill>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製造關係 </a:t>
          </a:r>
          <a:endParaRPr lang="zh-TW" altLang="en-US" b="1" dirty="0">
            <a:latin typeface="微軟正黑體" pitchFamily="34" charset="-120"/>
            <a:ea typeface="微軟正黑體" pitchFamily="34" charset="-120"/>
          </a:endParaRPr>
        </a:p>
      </dgm:t>
    </dgm:pt>
    <dgm:pt modelId="{3161999B-F914-4237-A0FC-6AC2532F29E2}" type="parTrans" cxnId="{520C9A84-E52E-4712-A38F-95579C9B3A81}">
      <dgm:prSet/>
      <dgm:spPr/>
      <dgm:t>
        <a:bodyPr/>
        <a:lstStyle/>
        <a:p>
          <a:endParaRPr lang="zh-TW" altLang="en-US" b="1">
            <a:latin typeface="微軟正黑體" pitchFamily="34" charset="-120"/>
            <a:ea typeface="微軟正黑體" pitchFamily="34" charset="-120"/>
          </a:endParaRPr>
        </a:p>
      </dgm:t>
    </dgm:pt>
    <dgm:pt modelId="{C998F3BD-9BA4-4CD3-8031-D5527851A2B5}" type="sibTrans" cxnId="{520C9A84-E52E-4712-A38F-95579C9B3A81}">
      <dgm:prSet/>
      <dgm:spPr/>
      <dgm:t>
        <a:bodyPr/>
        <a:lstStyle/>
        <a:p>
          <a:endParaRPr lang="zh-TW" altLang="en-US" b="1">
            <a:latin typeface="微軟正黑體" pitchFamily="34" charset="-120"/>
            <a:ea typeface="微軟正黑體" pitchFamily="34" charset="-120"/>
          </a:endParaRPr>
        </a:p>
      </dgm:t>
    </dgm:pt>
    <dgm:pt modelId="{0E378D11-DB34-4A27-A79D-41CFCB7E7CAC}">
      <dgm:prSet phldrT="[文字]"/>
      <dgm:spPr>
        <a:solidFill>
          <a:srgbClr val="92D050"/>
        </a:solidFill>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行銷關係 </a:t>
          </a:r>
          <a:endParaRPr lang="zh-TW" altLang="en-US" b="1" dirty="0">
            <a:latin typeface="微軟正黑體" pitchFamily="34" charset="-120"/>
            <a:ea typeface="微軟正黑體" pitchFamily="34" charset="-120"/>
          </a:endParaRPr>
        </a:p>
      </dgm:t>
    </dgm:pt>
    <dgm:pt modelId="{606D62EC-5AC3-4960-BF02-00F9CE742716}" type="parTrans" cxnId="{502CA495-4F1C-442D-AD59-C605B5583414}">
      <dgm:prSet/>
      <dgm:spPr/>
      <dgm:t>
        <a:bodyPr/>
        <a:lstStyle/>
        <a:p>
          <a:endParaRPr lang="zh-TW" altLang="en-US" b="1">
            <a:latin typeface="微軟正黑體" pitchFamily="34" charset="-120"/>
            <a:ea typeface="微軟正黑體" pitchFamily="34" charset="-120"/>
          </a:endParaRPr>
        </a:p>
      </dgm:t>
    </dgm:pt>
    <dgm:pt modelId="{8B78108C-3177-4532-B0CF-ADDB249FB07D}" type="sibTrans" cxnId="{502CA495-4F1C-442D-AD59-C605B5583414}">
      <dgm:prSet/>
      <dgm:spPr/>
      <dgm:t>
        <a:bodyPr/>
        <a:lstStyle/>
        <a:p>
          <a:endParaRPr lang="zh-TW" altLang="en-US" b="1">
            <a:latin typeface="微軟正黑體" pitchFamily="34" charset="-120"/>
            <a:ea typeface="微軟正黑體" pitchFamily="34" charset="-120"/>
          </a:endParaRPr>
        </a:p>
      </dgm:t>
    </dgm:pt>
    <dgm:pt modelId="{747C267C-D1B0-4A39-85DB-38A28DBC6370}" type="pres">
      <dgm:prSet presAssocID="{5F43A5A6-9117-463A-A399-2C15BEE5942C}" presName="diagram" presStyleCnt="0">
        <dgm:presLayoutVars>
          <dgm:dir/>
          <dgm:resizeHandles val="exact"/>
        </dgm:presLayoutVars>
      </dgm:prSet>
      <dgm:spPr/>
      <dgm:t>
        <a:bodyPr/>
        <a:lstStyle/>
        <a:p>
          <a:endParaRPr lang="zh-TW" altLang="en-US"/>
        </a:p>
      </dgm:t>
    </dgm:pt>
    <dgm:pt modelId="{4829E408-6FA4-436C-A9CC-C490FD4D559D}" type="pres">
      <dgm:prSet presAssocID="{E4519D87-0AB8-4867-A89C-69C6EA1A4048}" presName="node" presStyleLbl="node1" presStyleIdx="0" presStyleCnt="5">
        <dgm:presLayoutVars>
          <dgm:bulletEnabled val="1"/>
        </dgm:presLayoutVars>
      </dgm:prSet>
      <dgm:spPr/>
      <dgm:t>
        <a:bodyPr/>
        <a:lstStyle/>
        <a:p>
          <a:endParaRPr lang="zh-TW" altLang="en-US"/>
        </a:p>
      </dgm:t>
    </dgm:pt>
    <dgm:pt modelId="{EF0F8135-5B5E-46AE-9374-612EC931361C}" type="pres">
      <dgm:prSet presAssocID="{5C9D4C46-7350-4DCF-8A75-D33291C98A62}" presName="sibTrans" presStyleCnt="0"/>
      <dgm:spPr>
        <a:scene3d>
          <a:camera prst="orthographicFront"/>
          <a:lightRig rig="threePt" dir="t"/>
        </a:scene3d>
        <a:sp3d>
          <a:bevelT/>
        </a:sp3d>
      </dgm:spPr>
      <dgm:t>
        <a:bodyPr/>
        <a:lstStyle/>
        <a:p>
          <a:endParaRPr lang="zh-TW" altLang="en-US"/>
        </a:p>
      </dgm:t>
    </dgm:pt>
    <dgm:pt modelId="{C4B17C97-6CBB-46AD-A94A-8C286B76F600}" type="pres">
      <dgm:prSet presAssocID="{EA0129C2-EB77-4089-9E8E-66F8F6705275}" presName="node" presStyleLbl="node1" presStyleIdx="1" presStyleCnt="5">
        <dgm:presLayoutVars>
          <dgm:bulletEnabled val="1"/>
        </dgm:presLayoutVars>
      </dgm:prSet>
      <dgm:spPr/>
      <dgm:t>
        <a:bodyPr/>
        <a:lstStyle/>
        <a:p>
          <a:endParaRPr lang="zh-TW" altLang="en-US"/>
        </a:p>
      </dgm:t>
    </dgm:pt>
    <dgm:pt modelId="{B16784EF-390C-4FD9-9524-06AA986AFFB2}" type="pres">
      <dgm:prSet presAssocID="{AF0B06E0-5C88-40A5-BA7E-F54601796FDE}" presName="sibTrans" presStyleCnt="0"/>
      <dgm:spPr>
        <a:scene3d>
          <a:camera prst="orthographicFront"/>
          <a:lightRig rig="threePt" dir="t"/>
        </a:scene3d>
        <a:sp3d>
          <a:bevelT/>
        </a:sp3d>
      </dgm:spPr>
      <dgm:t>
        <a:bodyPr/>
        <a:lstStyle/>
        <a:p>
          <a:endParaRPr lang="zh-TW" altLang="en-US"/>
        </a:p>
      </dgm:t>
    </dgm:pt>
    <dgm:pt modelId="{86238C3B-9AF4-4CB2-9F2D-E06733803602}" type="pres">
      <dgm:prSet presAssocID="{7920CC27-C76B-41E1-A946-902FFF40556C}" presName="node" presStyleLbl="node1" presStyleIdx="2" presStyleCnt="5">
        <dgm:presLayoutVars>
          <dgm:bulletEnabled val="1"/>
        </dgm:presLayoutVars>
      </dgm:prSet>
      <dgm:spPr/>
      <dgm:t>
        <a:bodyPr/>
        <a:lstStyle/>
        <a:p>
          <a:endParaRPr lang="zh-TW" altLang="en-US"/>
        </a:p>
      </dgm:t>
    </dgm:pt>
    <dgm:pt modelId="{F6D0C117-132B-4858-94E2-BE94C7F72B7C}" type="pres">
      <dgm:prSet presAssocID="{154F011E-2065-41E2-B7CF-B3F3676D6496}" presName="sibTrans" presStyleCnt="0"/>
      <dgm:spPr>
        <a:scene3d>
          <a:camera prst="orthographicFront"/>
          <a:lightRig rig="threePt" dir="t"/>
        </a:scene3d>
        <a:sp3d>
          <a:bevelT/>
        </a:sp3d>
      </dgm:spPr>
      <dgm:t>
        <a:bodyPr/>
        <a:lstStyle/>
        <a:p>
          <a:endParaRPr lang="zh-TW" altLang="en-US"/>
        </a:p>
      </dgm:t>
    </dgm:pt>
    <dgm:pt modelId="{C2772E35-7824-4D6A-BEBD-AC7F73CFAABD}" type="pres">
      <dgm:prSet presAssocID="{F3E4D600-7FC8-451B-8B16-4B8F3B3FCD67}" presName="node" presStyleLbl="node1" presStyleIdx="3" presStyleCnt="5">
        <dgm:presLayoutVars>
          <dgm:bulletEnabled val="1"/>
        </dgm:presLayoutVars>
      </dgm:prSet>
      <dgm:spPr/>
      <dgm:t>
        <a:bodyPr/>
        <a:lstStyle/>
        <a:p>
          <a:endParaRPr lang="zh-TW" altLang="en-US"/>
        </a:p>
      </dgm:t>
    </dgm:pt>
    <dgm:pt modelId="{B771C400-DE02-441F-8D47-2D1FDFBAA711}" type="pres">
      <dgm:prSet presAssocID="{C998F3BD-9BA4-4CD3-8031-D5527851A2B5}" presName="sibTrans" presStyleCnt="0"/>
      <dgm:spPr>
        <a:scene3d>
          <a:camera prst="orthographicFront"/>
          <a:lightRig rig="threePt" dir="t"/>
        </a:scene3d>
        <a:sp3d>
          <a:bevelT/>
        </a:sp3d>
      </dgm:spPr>
      <dgm:t>
        <a:bodyPr/>
        <a:lstStyle/>
        <a:p>
          <a:endParaRPr lang="zh-TW" altLang="en-US"/>
        </a:p>
      </dgm:t>
    </dgm:pt>
    <dgm:pt modelId="{2F6FFB02-58E3-43A9-913F-583C42C98DF8}" type="pres">
      <dgm:prSet presAssocID="{0E378D11-DB34-4A27-A79D-41CFCB7E7CAC}" presName="node" presStyleLbl="node1" presStyleIdx="4" presStyleCnt="5">
        <dgm:presLayoutVars>
          <dgm:bulletEnabled val="1"/>
        </dgm:presLayoutVars>
      </dgm:prSet>
      <dgm:spPr/>
      <dgm:t>
        <a:bodyPr/>
        <a:lstStyle/>
        <a:p>
          <a:endParaRPr lang="zh-TW" altLang="en-US"/>
        </a:p>
      </dgm:t>
    </dgm:pt>
  </dgm:ptLst>
  <dgm:cxnLst>
    <dgm:cxn modelId="{502CA495-4F1C-442D-AD59-C605B5583414}" srcId="{5F43A5A6-9117-463A-A399-2C15BEE5942C}" destId="{0E378D11-DB34-4A27-A79D-41CFCB7E7CAC}" srcOrd="4" destOrd="0" parTransId="{606D62EC-5AC3-4960-BF02-00F9CE742716}" sibTransId="{8B78108C-3177-4532-B0CF-ADDB249FB07D}"/>
    <dgm:cxn modelId="{ECB488F0-FD35-43A9-8262-68E7E728DB0B}" type="presOf" srcId="{0E378D11-DB34-4A27-A79D-41CFCB7E7CAC}" destId="{2F6FFB02-58E3-43A9-913F-583C42C98DF8}" srcOrd="0" destOrd="0" presId="urn:microsoft.com/office/officeart/2005/8/layout/default#4"/>
    <dgm:cxn modelId="{CD3AA5F2-20A3-42CF-B2E2-302B3D8132A4}" type="presOf" srcId="{7920CC27-C76B-41E1-A946-902FFF40556C}" destId="{86238C3B-9AF4-4CB2-9F2D-E06733803602}" srcOrd="0" destOrd="0" presId="urn:microsoft.com/office/officeart/2005/8/layout/default#4"/>
    <dgm:cxn modelId="{15F1EB48-15E4-4E98-9FAB-1871FAC30DB0}" type="presOf" srcId="{E4519D87-0AB8-4867-A89C-69C6EA1A4048}" destId="{4829E408-6FA4-436C-A9CC-C490FD4D559D}" srcOrd="0" destOrd="0" presId="urn:microsoft.com/office/officeart/2005/8/layout/default#4"/>
    <dgm:cxn modelId="{7F6F76B0-A13B-4D88-AA26-0C792F007BD5}" type="presOf" srcId="{5F43A5A6-9117-463A-A399-2C15BEE5942C}" destId="{747C267C-D1B0-4A39-85DB-38A28DBC6370}" srcOrd="0" destOrd="0" presId="urn:microsoft.com/office/officeart/2005/8/layout/default#4"/>
    <dgm:cxn modelId="{E0E78218-7844-45DB-85DD-AEEEA58507F9}" type="presOf" srcId="{EA0129C2-EB77-4089-9E8E-66F8F6705275}" destId="{C4B17C97-6CBB-46AD-A94A-8C286B76F600}" srcOrd="0" destOrd="0" presId="urn:microsoft.com/office/officeart/2005/8/layout/default#4"/>
    <dgm:cxn modelId="{F1B5B5A1-B6BC-485E-9507-3D934D2A03C2}" srcId="{5F43A5A6-9117-463A-A399-2C15BEE5942C}" destId="{EA0129C2-EB77-4089-9E8E-66F8F6705275}" srcOrd="1" destOrd="0" parTransId="{0CA2E5C5-5ADF-4BDB-B982-451F9F7B5E90}" sibTransId="{AF0B06E0-5C88-40A5-BA7E-F54601796FDE}"/>
    <dgm:cxn modelId="{DD7FECFA-54E3-4325-A831-568D997FB5D6}" type="presOf" srcId="{F3E4D600-7FC8-451B-8B16-4B8F3B3FCD67}" destId="{C2772E35-7824-4D6A-BEBD-AC7F73CFAABD}" srcOrd="0" destOrd="0" presId="urn:microsoft.com/office/officeart/2005/8/layout/default#4"/>
    <dgm:cxn modelId="{520C9A84-E52E-4712-A38F-95579C9B3A81}" srcId="{5F43A5A6-9117-463A-A399-2C15BEE5942C}" destId="{F3E4D600-7FC8-451B-8B16-4B8F3B3FCD67}" srcOrd="3" destOrd="0" parTransId="{3161999B-F914-4237-A0FC-6AC2532F29E2}" sibTransId="{C998F3BD-9BA4-4CD3-8031-D5527851A2B5}"/>
    <dgm:cxn modelId="{5BB20CF6-F76B-47C0-84B6-61C1E77D7B21}" srcId="{5F43A5A6-9117-463A-A399-2C15BEE5942C}" destId="{E4519D87-0AB8-4867-A89C-69C6EA1A4048}" srcOrd="0" destOrd="0" parTransId="{1D28D271-C268-4212-B515-954BBA215AC8}" sibTransId="{5C9D4C46-7350-4DCF-8A75-D33291C98A62}"/>
    <dgm:cxn modelId="{93BD80C5-0566-4739-AA8D-AE7CAC03546A}" srcId="{5F43A5A6-9117-463A-A399-2C15BEE5942C}" destId="{7920CC27-C76B-41E1-A946-902FFF40556C}" srcOrd="2" destOrd="0" parTransId="{28B76764-3D1D-4229-BE19-D2ECAC2CB49A}" sibTransId="{154F011E-2065-41E2-B7CF-B3F3676D6496}"/>
    <dgm:cxn modelId="{E03E820E-080F-4AC3-B7BE-F0CA048F0DE2}" type="presParOf" srcId="{747C267C-D1B0-4A39-85DB-38A28DBC6370}" destId="{4829E408-6FA4-436C-A9CC-C490FD4D559D}" srcOrd="0" destOrd="0" presId="urn:microsoft.com/office/officeart/2005/8/layout/default#4"/>
    <dgm:cxn modelId="{5E880D48-B01E-42AF-990E-C43411E9AFF7}" type="presParOf" srcId="{747C267C-D1B0-4A39-85DB-38A28DBC6370}" destId="{EF0F8135-5B5E-46AE-9374-612EC931361C}" srcOrd="1" destOrd="0" presId="urn:microsoft.com/office/officeart/2005/8/layout/default#4"/>
    <dgm:cxn modelId="{9D121B9D-5F5A-4F16-A9F9-8B1C37214BF0}" type="presParOf" srcId="{747C267C-D1B0-4A39-85DB-38A28DBC6370}" destId="{C4B17C97-6CBB-46AD-A94A-8C286B76F600}" srcOrd="2" destOrd="0" presId="urn:microsoft.com/office/officeart/2005/8/layout/default#4"/>
    <dgm:cxn modelId="{4ED92CBC-D63D-43D0-857A-7C93CE3C4D4B}" type="presParOf" srcId="{747C267C-D1B0-4A39-85DB-38A28DBC6370}" destId="{B16784EF-390C-4FD9-9524-06AA986AFFB2}" srcOrd="3" destOrd="0" presId="urn:microsoft.com/office/officeart/2005/8/layout/default#4"/>
    <dgm:cxn modelId="{72C73D76-9AAB-4DF6-8447-966C3166BA5F}" type="presParOf" srcId="{747C267C-D1B0-4A39-85DB-38A28DBC6370}" destId="{86238C3B-9AF4-4CB2-9F2D-E06733803602}" srcOrd="4" destOrd="0" presId="urn:microsoft.com/office/officeart/2005/8/layout/default#4"/>
    <dgm:cxn modelId="{6BA29A6D-FCB6-46A7-8FB1-12CEF35F5EEB}" type="presParOf" srcId="{747C267C-D1B0-4A39-85DB-38A28DBC6370}" destId="{F6D0C117-132B-4858-94E2-BE94C7F72B7C}" srcOrd="5" destOrd="0" presId="urn:microsoft.com/office/officeart/2005/8/layout/default#4"/>
    <dgm:cxn modelId="{139A9F42-DA27-4336-82A1-5F4DEFD61793}" type="presParOf" srcId="{747C267C-D1B0-4A39-85DB-38A28DBC6370}" destId="{C2772E35-7824-4D6A-BEBD-AC7F73CFAABD}" srcOrd="6" destOrd="0" presId="urn:microsoft.com/office/officeart/2005/8/layout/default#4"/>
    <dgm:cxn modelId="{73883A6A-580A-4B6D-A5F9-9DDEF42B8646}" type="presParOf" srcId="{747C267C-D1B0-4A39-85DB-38A28DBC6370}" destId="{B771C400-DE02-441F-8D47-2D1FDFBAA711}" srcOrd="7" destOrd="0" presId="urn:microsoft.com/office/officeart/2005/8/layout/default#4"/>
    <dgm:cxn modelId="{669F3B30-D47E-42D4-B0B1-DA0FC291A8A4}" type="presParOf" srcId="{747C267C-D1B0-4A39-85DB-38A28DBC6370}" destId="{2F6FFB02-58E3-43A9-913F-583C42C98DF8}" srcOrd="8"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83FBFE-DA44-4E7D-83ED-94E4B84D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0BE5102-0D12-4217-B370-5C6810A1ED0C}">
      <dgm:prSet phldrT="[文字]" custT="1"/>
      <dgm:spPr>
        <a:solidFill>
          <a:schemeClr val="accent6">
            <a:lumMod val="60000"/>
            <a:lumOff val="40000"/>
          </a:schemeClr>
        </a:solidFill>
      </dgm:spPr>
      <dgm:t>
        <a:bodyPr/>
        <a:lstStyle/>
        <a:p>
          <a:r>
            <a:rPr lang="en-US" altLang="zh-TW" sz="3600" b="1" dirty="0" smtClean="0">
              <a:solidFill>
                <a:schemeClr val="bg1"/>
              </a:solidFill>
              <a:latin typeface="微軟正黑體" pitchFamily="34" charset="-120"/>
              <a:ea typeface="微軟正黑體" pitchFamily="34" charset="-120"/>
            </a:rPr>
            <a:t>§7.1</a:t>
          </a:r>
          <a:r>
            <a:rPr lang="zh-TW" altLang="en-US" sz="3600" b="1" dirty="0" smtClean="0">
              <a:solidFill>
                <a:schemeClr val="bg1"/>
              </a:solidFill>
              <a:latin typeface="微軟正黑體" pitchFamily="34" charset="-120"/>
              <a:ea typeface="微軟正黑體" pitchFamily="34" charset="-120"/>
            </a:rPr>
            <a:t> </a:t>
          </a:r>
          <a:r>
            <a:rPr lang="en-US" altLang="zh-TW" sz="3600" b="1" dirty="0" smtClean="0">
              <a:solidFill>
                <a:schemeClr val="bg1"/>
              </a:solidFill>
              <a:latin typeface="微軟正黑體" pitchFamily="34" charset="-120"/>
              <a:ea typeface="微軟正黑體" pitchFamily="34" charset="-120"/>
            </a:rPr>
            <a:t>SBA</a:t>
          </a:r>
          <a:r>
            <a:rPr lang="zh-TW" altLang="en-US" sz="3600" b="1" dirty="0" smtClean="0">
              <a:solidFill>
                <a:schemeClr val="bg1"/>
              </a:solidFill>
              <a:latin typeface="微軟正黑體" pitchFamily="34" charset="-120"/>
              <a:ea typeface="微軟正黑體" pitchFamily="34" charset="-120"/>
            </a:rPr>
            <a:t>與</a:t>
          </a:r>
          <a:r>
            <a:rPr lang="en-US" altLang="zh-TW" sz="3600" b="1" dirty="0" smtClean="0">
              <a:solidFill>
                <a:schemeClr val="bg1"/>
              </a:solidFill>
              <a:latin typeface="微軟正黑體" pitchFamily="34" charset="-120"/>
              <a:ea typeface="微軟正黑體" pitchFamily="34" charset="-120"/>
            </a:rPr>
            <a:t>SBU</a:t>
          </a:r>
          <a:r>
            <a:rPr lang="zh-TW" altLang="en-US" sz="3600" b="1" dirty="0" smtClean="0">
              <a:solidFill>
                <a:schemeClr val="bg1"/>
              </a:solidFill>
              <a:latin typeface="微軟正黑體" pitchFamily="34" charset="-120"/>
              <a:ea typeface="微軟正黑體" pitchFamily="34" charset="-120"/>
            </a:rPr>
            <a:t>的概念</a:t>
          </a:r>
          <a:endParaRPr lang="zh-TW" altLang="en-US" sz="3600" b="1" dirty="0">
            <a:solidFill>
              <a:schemeClr val="bg1"/>
            </a:solidFill>
            <a:latin typeface="微軟正黑體" pitchFamily="34" charset="-120"/>
            <a:ea typeface="微軟正黑體" pitchFamily="34" charset="-120"/>
          </a:endParaRPr>
        </a:p>
      </dgm:t>
    </dgm:pt>
    <dgm:pt modelId="{AF50BAE1-748D-42B7-9988-785F865016BF}" type="parTrans" cxnId="{47C01544-8DD8-4312-B637-6C3D33CB396A}">
      <dgm:prSet/>
      <dgm:spPr/>
      <dgm:t>
        <a:bodyPr/>
        <a:lstStyle/>
        <a:p>
          <a:endParaRPr lang="zh-TW" altLang="en-US" sz="2000">
            <a:solidFill>
              <a:schemeClr val="bg1"/>
            </a:solidFill>
          </a:endParaRPr>
        </a:p>
      </dgm:t>
    </dgm:pt>
    <dgm:pt modelId="{09A1A4BB-F87A-43D9-AC54-9702698BADAC}" type="sibTrans" cxnId="{47C01544-8DD8-4312-B637-6C3D33CB396A}">
      <dgm:prSet/>
      <dgm:spPr/>
      <dgm:t>
        <a:bodyPr/>
        <a:lstStyle/>
        <a:p>
          <a:endParaRPr lang="zh-TW" altLang="en-US" sz="2000">
            <a:solidFill>
              <a:schemeClr val="bg1"/>
            </a:solidFill>
          </a:endParaRPr>
        </a:p>
      </dgm:t>
    </dgm:pt>
    <dgm:pt modelId="{8568854A-A447-4B03-835B-45F0AE423C9C}">
      <dgm:prSet phldrT="[文字]" custT="1"/>
      <dgm:spPr>
        <a:solidFill>
          <a:schemeClr val="accent6">
            <a:lumMod val="60000"/>
            <a:lumOff val="40000"/>
          </a:schemeClr>
        </a:solidFill>
      </dgm:spPr>
      <dgm:t>
        <a:bodyPr/>
        <a:lstStyle/>
        <a:p>
          <a:r>
            <a:rPr lang="en-US" altLang="zh-TW" sz="3600" b="1" dirty="0" smtClean="0">
              <a:solidFill>
                <a:schemeClr val="bg1"/>
              </a:solidFill>
              <a:latin typeface="微軟正黑體" pitchFamily="34" charset="-120"/>
              <a:ea typeface="微軟正黑體" pitchFamily="34" charset="-120"/>
            </a:rPr>
            <a:t>§7.2</a:t>
          </a:r>
          <a:r>
            <a:rPr lang="zh-TW" altLang="en-US" sz="3600" b="1" dirty="0" smtClean="0">
              <a:solidFill>
                <a:schemeClr val="bg1"/>
              </a:solidFill>
              <a:latin typeface="微軟正黑體" pitchFamily="34" charset="-120"/>
              <a:ea typeface="微軟正黑體" pitchFamily="34" charset="-120"/>
            </a:rPr>
            <a:t> 競爭領域的決定</a:t>
          </a:r>
          <a:endParaRPr lang="zh-TW" altLang="en-US" sz="3600" b="1" dirty="0">
            <a:solidFill>
              <a:schemeClr val="bg1"/>
            </a:solidFill>
            <a:latin typeface="微軟正黑體" pitchFamily="34" charset="-120"/>
            <a:ea typeface="微軟正黑體" pitchFamily="34" charset="-120"/>
          </a:endParaRPr>
        </a:p>
      </dgm:t>
    </dgm:pt>
    <dgm:pt modelId="{6636148B-3A1B-4331-8831-5384796FE18F}" type="parTrans" cxnId="{0DF401DF-5BA8-4CA0-8B4A-86FF63D176F0}">
      <dgm:prSet/>
      <dgm:spPr/>
      <dgm:t>
        <a:bodyPr/>
        <a:lstStyle/>
        <a:p>
          <a:endParaRPr lang="zh-TW" altLang="en-US" sz="2000">
            <a:solidFill>
              <a:schemeClr val="bg1"/>
            </a:solidFill>
          </a:endParaRPr>
        </a:p>
      </dgm:t>
    </dgm:pt>
    <dgm:pt modelId="{E4C276F7-0D70-4940-B8D3-F8CFA11B26E9}" type="sibTrans" cxnId="{0DF401DF-5BA8-4CA0-8B4A-86FF63D176F0}">
      <dgm:prSet/>
      <dgm:spPr/>
      <dgm:t>
        <a:bodyPr/>
        <a:lstStyle/>
        <a:p>
          <a:endParaRPr lang="zh-TW" altLang="en-US" sz="2000">
            <a:solidFill>
              <a:schemeClr val="bg1"/>
            </a:solidFill>
          </a:endParaRPr>
        </a:p>
      </dgm:t>
    </dgm:pt>
    <dgm:pt modelId="{4E70093C-0310-4E69-8776-A6DFB0C26E7F}">
      <dgm:prSet phldrT="[文字]" custT="1"/>
      <dgm:spPr>
        <a:solidFill>
          <a:schemeClr val="accent6">
            <a:lumMod val="50000"/>
          </a:schemeClr>
        </a:solidFill>
      </dgm:spPr>
      <dgm:t>
        <a:bodyPr/>
        <a:lstStyle/>
        <a:p>
          <a:r>
            <a:rPr lang="en-US" altLang="zh-TW" sz="3600" b="1" dirty="0" smtClean="0">
              <a:solidFill>
                <a:schemeClr val="bg1"/>
              </a:solidFill>
              <a:latin typeface="微軟正黑體" pitchFamily="34" charset="-120"/>
              <a:ea typeface="微軟正黑體" pitchFamily="34" charset="-120"/>
            </a:rPr>
            <a:t>§7.3</a:t>
          </a:r>
          <a:r>
            <a:rPr lang="zh-TW" altLang="en-US" sz="3600" b="1" dirty="0" smtClean="0">
              <a:solidFill>
                <a:schemeClr val="bg1"/>
              </a:solidFill>
              <a:latin typeface="微軟正黑體" pitchFamily="34" charset="-120"/>
              <a:ea typeface="微軟正黑體" pitchFamily="34" charset="-120"/>
            </a:rPr>
            <a:t> 策略的層級</a:t>
          </a:r>
          <a:endParaRPr lang="zh-TW" altLang="en-US" sz="3600" b="1" dirty="0">
            <a:solidFill>
              <a:schemeClr val="bg1"/>
            </a:solidFill>
            <a:latin typeface="微軟正黑體" pitchFamily="34" charset="-120"/>
            <a:ea typeface="微軟正黑體" pitchFamily="34" charset="-120"/>
          </a:endParaRPr>
        </a:p>
      </dgm:t>
    </dgm:pt>
    <dgm:pt modelId="{21BD4D73-0642-4E95-8E14-97BE1AAB21A7}" type="parTrans" cxnId="{41626EF4-E6BE-4245-9094-CB8FEA06D062}">
      <dgm:prSet/>
      <dgm:spPr/>
      <dgm:t>
        <a:bodyPr/>
        <a:lstStyle/>
        <a:p>
          <a:endParaRPr lang="zh-TW" altLang="en-US" sz="2000">
            <a:solidFill>
              <a:schemeClr val="bg1"/>
            </a:solidFill>
          </a:endParaRPr>
        </a:p>
      </dgm:t>
    </dgm:pt>
    <dgm:pt modelId="{D3B83BFA-C633-4D52-8135-033F0E93D69F}" type="sibTrans" cxnId="{41626EF4-E6BE-4245-9094-CB8FEA06D062}">
      <dgm:prSet/>
      <dgm:spPr/>
      <dgm:t>
        <a:bodyPr/>
        <a:lstStyle/>
        <a:p>
          <a:endParaRPr lang="zh-TW" altLang="en-US" sz="2000">
            <a:solidFill>
              <a:schemeClr val="bg1"/>
            </a:solidFill>
          </a:endParaRPr>
        </a:p>
      </dgm:t>
    </dgm:pt>
    <dgm:pt modelId="{17E29535-6AF0-42DF-A0D3-C9CB6560FA2F}">
      <dgm:prSet phldrT="[文字]" custT="1"/>
      <dgm:spPr>
        <a:solidFill>
          <a:schemeClr val="accent6">
            <a:lumMod val="60000"/>
            <a:lumOff val="40000"/>
          </a:schemeClr>
        </a:solidFill>
      </dgm:spPr>
      <dgm:t>
        <a:bodyPr/>
        <a:lstStyle/>
        <a:p>
          <a:r>
            <a:rPr lang="en-US" altLang="zh-TW" sz="3600" b="1" dirty="0" smtClean="0">
              <a:solidFill>
                <a:schemeClr val="bg1"/>
              </a:solidFill>
              <a:latin typeface="微軟正黑體" pitchFamily="34" charset="-120"/>
              <a:ea typeface="微軟正黑體" pitchFamily="34" charset="-120"/>
            </a:rPr>
            <a:t>§7.4</a:t>
          </a:r>
          <a:r>
            <a:rPr lang="zh-TW" altLang="en-US" sz="3600" b="1" dirty="0" smtClean="0">
              <a:solidFill>
                <a:schemeClr val="bg1"/>
              </a:solidFill>
              <a:latin typeface="微軟正黑體" pitchFamily="34" charset="-120"/>
              <a:ea typeface="微軟正黑體" pitchFamily="34" charset="-120"/>
            </a:rPr>
            <a:t> 策略布局的架構</a:t>
          </a:r>
          <a:endParaRPr lang="zh-TW" altLang="en-US" sz="3600" b="1" dirty="0">
            <a:solidFill>
              <a:schemeClr val="bg1"/>
            </a:solidFill>
            <a:latin typeface="微軟正黑體" pitchFamily="34" charset="-120"/>
            <a:ea typeface="微軟正黑體" pitchFamily="34" charset="-120"/>
          </a:endParaRPr>
        </a:p>
      </dgm:t>
    </dgm:pt>
    <dgm:pt modelId="{353D4049-5CD6-420C-B713-313EFB5547A8}" type="parTrans" cxnId="{CAA9DD61-0B59-4702-B251-C72065E39AA6}">
      <dgm:prSet/>
      <dgm:spPr/>
      <dgm:t>
        <a:bodyPr/>
        <a:lstStyle/>
        <a:p>
          <a:endParaRPr lang="zh-TW" altLang="en-US" sz="2000">
            <a:solidFill>
              <a:schemeClr val="bg1"/>
            </a:solidFill>
          </a:endParaRPr>
        </a:p>
      </dgm:t>
    </dgm:pt>
    <dgm:pt modelId="{9CFF9BF7-2A8E-4BF7-BAE1-5423A44D642F}" type="sibTrans" cxnId="{CAA9DD61-0B59-4702-B251-C72065E39AA6}">
      <dgm:prSet/>
      <dgm:spPr/>
      <dgm:t>
        <a:bodyPr/>
        <a:lstStyle/>
        <a:p>
          <a:endParaRPr lang="zh-TW" altLang="en-US" sz="2000">
            <a:solidFill>
              <a:schemeClr val="bg1"/>
            </a:solidFill>
          </a:endParaRPr>
        </a:p>
      </dgm:t>
    </dgm:pt>
    <dgm:pt modelId="{C4AE292F-DE7B-44B4-9E4C-25DCB97EF6B9}" type="pres">
      <dgm:prSet presAssocID="{5D83FBFE-DA44-4E7D-83ED-94E4B84DBE1F}" presName="linear" presStyleCnt="0">
        <dgm:presLayoutVars>
          <dgm:animLvl val="lvl"/>
          <dgm:resizeHandles val="exact"/>
        </dgm:presLayoutVars>
      </dgm:prSet>
      <dgm:spPr/>
      <dgm:t>
        <a:bodyPr/>
        <a:lstStyle/>
        <a:p>
          <a:endParaRPr lang="zh-TW" altLang="en-US"/>
        </a:p>
      </dgm:t>
    </dgm:pt>
    <dgm:pt modelId="{712F8263-28A0-42F7-A532-BB05114E06A4}" type="pres">
      <dgm:prSet presAssocID="{E0BE5102-0D12-4217-B370-5C6810A1ED0C}" presName="parentText" presStyleLbl="node1" presStyleIdx="0" presStyleCnt="4">
        <dgm:presLayoutVars>
          <dgm:chMax val="0"/>
          <dgm:bulletEnabled val="1"/>
        </dgm:presLayoutVars>
      </dgm:prSet>
      <dgm:spPr/>
      <dgm:t>
        <a:bodyPr/>
        <a:lstStyle/>
        <a:p>
          <a:endParaRPr lang="zh-TW" altLang="en-US"/>
        </a:p>
      </dgm:t>
    </dgm:pt>
    <dgm:pt modelId="{FBD49CCE-CFA8-4672-BC9D-DCAFEF8D5634}" type="pres">
      <dgm:prSet presAssocID="{09A1A4BB-F87A-43D9-AC54-9702698BADAC}" presName="spacer" presStyleCnt="0"/>
      <dgm:spPr/>
    </dgm:pt>
    <dgm:pt modelId="{8ECE8589-8516-4D5C-8698-B69BE5F46FB4}" type="pres">
      <dgm:prSet presAssocID="{8568854A-A447-4B03-835B-45F0AE423C9C}" presName="parentText" presStyleLbl="node1" presStyleIdx="1" presStyleCnt="4">
        <dgm:presLayoutVars>
          <dgm:chMax val="0"/>
          <dgm:bulletEnabled val="1"/>
        </dgm:presLayoutVars>
      </dgm:prSet>
      <dgm:spPr/>
      <dgm:t>
        <a:bodyPr/>
        <a:lstStyle/>
        <a:p>
          <a:endParaRPr lang="zh-TW" altLang="en-US"/>
        </a:p>
      </dgm:t>
    </dgm:pt>
    <dgm:pt modelId="{00A968C6-6FA7-4B96-BB75-94E6D5D63E87}" type="pres">
      <dgm:prSet presAssocID="{E4C276F7-0D70-4940-B8D3-F8CFA11B26E9}" presName="spacer" presStyleCnt="0"/>
      <dgm:spPr/>
    </dgm:pt>
    <dgm:pt modelId="{AE0AAF5F-BFF0-4A8C-9D32-008D956B3228}" type="pres">
      <dgm:prSet presAssocID="{4E70093C-0310-4E69-8776-A6DFB0C26E7F}" presName="parentText" presStyleLbl="node1" presStyleIdx="2" presStyleCnt="4">
        <dgm:presLayoutVars>
          <dgm:chMax val="0"/>
          <dgm:bulletEnabled val="1"/>
        </dgm:presLayoutVars>
      </dgm:prSet>
      <dgm:spPr/>
      <dgm:t>
        <a:bodyPr/>
        <a:lstStyle/>
        <a:p>
          <a:endParaRPr lang="zh-TW" altLang="en-US"/>
        </a:p>
      </dgm:t>
    </dgm:pt>
    <dgm:pt modelId="{BDD2B5E0-E2CA-4CBD-9E20-C7CA150C68F9}" type="pres">
      <dgm:prSet presAssocID="{D3B83BFA-C633-4D52-8135-033F0E93D69F}" presName="spacer" presStyleCnt="0"/>
      <dgm:spPr/>
    </dgm:pt>
    <dgm:pt modelId="{1571E1A3-2EAD-4D46-9361-502BECB663B7}" type="pres">
      <dgm:prSet presAssocID="{17E29535-6AF0-42DF-A0D3-C9CB6560FA2F}" presName="parentText" presStyleLbl="node1" presStyleIdx="3" presStyleCnt="4">
        <dgm:presLayoutVars>
          <dgm:chMax val="0"/>
          <dgm:bulletEnabled val="1"/>
        </dgm:presLayoutVars>
      </dgm:prSet>
      <dgm:spPr/>
      <dgm:t>
        <a:bodyPr/>
        <a:lstStyle/>
        <a:p>
          <a:endParaRPr lang="zh-TW" altLang="en-US"/>
        </a:p>
      </dgm:t>
    </dgm:pt>
  </dgm:ptLst>
  <dgm:cxnLst>
    <dgm:cxn modelId="{05B8494B-E8FB-4E5E-BFF2-F239FCD475BB}" type="presOf" srcId="{8568854A-A447-4B03-835B-45F0AE423C9C}" destId="{8ECE8589-8516-4D5C-8698-B69BE5F46FB4}" srcOrd="0" destOrd="0" presId="urn:microsoft.com/office/officeart/2005/8/layout/vList2"/>
    <dgm:cxn modelId="{0769C6AC-A558-4569-9375-EB9CF2605804}" type="presOf" srcId="{E0BE5102-0D12-4217-B370-5C6810A1ED0C}" destId="{712F8263-28A0-42F7-A532-BB05114E06A4}" srcOrd="0" destOrd="0" presId="urn:microsoft.com/office/officeart/2005/8/layout/vList2"/>
    <dgm:cxn modelId="{47C01544-8DD8-4312-B637-6C3D33CB396A}" srcId="{5D83FBFE-DA44-4E7D-83ED-94E4B84DBE1F}" destId="{E0BE5102-0D12-4217-B370-5C6810A1ED0C}" srcOrd="0" destOrd="0" parTransId="{AF50BAE1-748D-42B7-9988-785F865016BF}" sibTransId="{09A1A4BB-F87A-43D9-AC54-9702698BADAC}"/>
    <dgm:cxn modelId="{CAA9DD61-0B59-4702-B251-C72065E39AA6}" srcId="{5D83FBFE-DA44-4E7D-83ED-94E4B84DBE1F}" destId="{17E29535-6AF0-42DF-A0D3-C9CB6560FA2F}" srcOrd="3" destOrd="0" parTransId="{353D4049-5CD6-420C-B713-313EFB5547A8}" sibTransId="{9CFF9BF7-2A8E-4BF7-BAE1-5423A44D642F}"/>
    <dgm:cxn modelId="{A2CE3F58-D0B8-40DF-8415-245BB4B567B4}" type="presOf" srcId="{5D83FBFE-DA44-4E7D-83ED-94E4B84DBE1F}" destId="{C4AE292F-DE7B-44B4-9E4C-25DCB97EF6B9}" srcOrd="0" destOrd="0" presId="urn:microsoft.com/office/officeart/2005/8/layout/vList2"/>
    <dgm:cxn modelId="{278F98A4-CF83-4405-AFCC-20635987EA5E}" type="presOf" srcId="{4E70093C-0310-4E69-8776-A6DFB0C26E7F}" destId="{AE0AAF5F-BFF0-4A8C-9D32-008D956B3228}" srcOrd="0" destOrd="0" presId="urn:microsoft.com/office/officeart/2005/8/layout/vList2"/>
    <dgm:cxn modelId="{41626EF4-E6BE-4245-9094-CB8FEA06D062}" srcId="{5D83FBFE-DA44-4E7D-83ED-94E4B84DBE1F}" destId="{4E70093C-0310-4E69-8776-A6DFB0C26E7F}" srcOrd="2" destOrd="0" parTransId="{21BD4D73-0642-4E95-8E14-97BE1AAB21A7}" sibTransId="{D3B83BFA-C633-4D52-8135-033F0E93D69F}"/>
    <dgm:cxn modelId="{0DF401DF-5BA8-4CA0-8B4A-86FF63D176F0}" srcId="{5D83FBFE-DA44-4E7D-83ED-94E4B84DBE1F}" destId="{8568854A-A447-4B03-835B-45F0AE423C9C}" srcOrd="1" destOrd="0" parTransId="{6636148B-3A1B-4331-8831-5384796FE18F}" sibTransId="{E4C276F7-0D70-4940-B8D3-F8CFA11B26E9}"/>
    <dgm:cxn modelId="{F796C67F-64AA-4FAD-A7B9-E72B6F9FE94D}" type="presOf" srcId="{17E29535-6AF0-42DF-A0D3-C9CB6560FA2F}" destId="{1571E1A3-2EAD-4D46-9361-502BECB663B7}" srcOrd="0" destOrd="0" presId="urn:microsoft.com/office/officeart/2005/8/layout/vList2"/>
    <dgm:cxn modelId="{F9734565-484D-4654-87E0-C341341C0CBF}" type="presParOf" srcId="{C4AE292F-DE7B-44B4-9E4C-25DCB97EF6B9}" destId="{712F8263-28A0-42F7-A532-BB05114E06A4}" srcOrd="0" destOrd="0" presId="urn:microsoft.com/office/officeart/2005/8/layout/vList2"/>
    <dgm:cxn modelId="{D4734E68-A4DA-4698-8140-70AC37795F84}" type="presParOf" srcId="{C4AE292F-DE7B-44B4-9E4C-25DCB97EF6B9}" destId="{FBD49CCE-CFA8-4672-BC9D-DCAFEF8D5634}" srcOrd="1" destOrd="0" presId="urn:microsoft.com/office/officeart/2005/8/layout/vList2"/>
    <dgm:cxn modelId="{0914E905-C3D6-40DF-A029-C8308B5788AB}" type="presParOf" srcId="{C4AE292F-DE7B-44B4-9E4C-25DCB97EF6B9}" destId="{8ECE8589-8516-4D5C-8698-B69BE5F46FB4}" srcOrd="2" destOrd="0" presId="urn:microsoft.com/office/officeart/2005/8/layout/vList2"/>
    <dgm:cxn modelId="{27D4DBE5-C5A7-4CFC-BBB0-B9B8014A0C27}" type="presParOf" srcId="{C4AE292F-DE7B-44B4-9E4C-25DCB97EF6B9}" destId="{00A968C6-6FA7-4B96-BB75-94E6D5D63E87}" srcOrd="3" destOrd="0" presId="urn:microsoft.com/office/officeart/2005/8/layout/vList2"/>
    <dgm:cxn modelId="{6C58F715-E6C9-4A38-96C7-27EEADF1E927}" type="presParOf" srcId="{C4AE292F-DE7B-44B4-9E4C-25DCB97EF6B9}" destId="{AE0AAF5F-BFF0-4A8C-9D32-008D956B3228}" srcOrd="4" destOrd="0" presId="urn:microsoft.com/office/officeart/2005/8/layout/vList2"/>
    <dgm:cxn modelId="{57487235-0C5B-454C-AB4C-6CE9D63C3D0D}" type="presParOf" srcId="{C4AE292F-DE7B-44B4-9E4C-25DCB97EF6B9}" destId="{BDD2B5E0-E2CA-4CBD-9E20-C7CA150C68F9}" srcOrd="5" destOrd="0" presId="urn:microsoft.com/office/officeart/2005/8/layout/vList2"/>
    <dgm:cxn modelId="{4E1036BC-B4E8-4533-B8A3-5E02840DEC32}" type="presParOf" srcId="{C4AE292F-DE7B-44B4-9E4C-25DCB97EF6B9}" destId="{1571E1A3-2EAD-4D46-9361-502BECB663B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559878-C3B9-4D90-91BF-0069E0E4C6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945FE94A-48E3-4A48-8933-F97A1BA5BC81}">
      <dgm:prSet phldrT="[文字]"/>
      <dgm:spPr>
        <a:solidFill>
          <a:srgbClr val="92D050"/>
        </a:solidFill>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總體策略</a:t>
          </a:r>
          <a:r>
            <a:rPr kumimoji="1" lang="en-US" altLang="zh-TW"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(Corporate Strategy)</a:t>
          </a:r>
          <a:endParaRPr lang="zh-TW" altLang="en-US" b="1" dirty="0">
            <a:latin typeface="微軟正黑體" pitchFamily="34" charset="-120"/>
            <a:ea typeface="微軟正黑體" pitchFamily="34" charset="-120"/>
          </a:endParaRPr>
        </a:p>
      </dgm:t>
    </dgm:pt>
    <dgm:pt modelId="{2F05F306-1ED1-463F-AE42-286BBB4C7400}" type="parTrans" cxnId="{D801C7DF-A695-4BB9-AD72-0B2A6E5DBA25}">
      <dgm:prSet/>
      <dgm:spPr/>
      <dgm:t>
        <a:bodyPr/>
        <a:lstStyle/>
        <a:p>
          <a:endParaRPr lang="zh-TW" altLang="en-US" b="1">
            <a:latin typeface="微軟正黑體" pitchFamily="34" charset="-120"/>
            <a:ea typeface="微軟正黑體" pitchFamily="34" charset="-120"/>
          </a:endParaRPr>
        </a:p>
      </dgm:t>
    </dgm:pt>
    <dgm:pt modelId="{CEBA6538-0F23-4993-8EB8-280EE6B6039F}" type="sibTrans" cxnId="{D801C7DF-A695-4BB9-AD72-0B2A6E5DBA25}">
      <dgm:prSet/>
      <dgm:spPr/>
      <dgm:t>
        <a:bodyPr/>
        <a:lstStyle/>
        <a:p>
          <a:endParaRPr lang="zh-TW" altLang="en-US" b="1">
            <a:latin typeface="微軟正黑體" pitchFamily="34" charset="-120"/>
            <a:ea typeface="微軟正黑體" pitchFamily="34" charset="-120"/>
          </a:endParaRPr>
        </a:p>
      </dgm:t>
    </dgm:pt>
    <dgm:pt modelId="{603735A7-3A66-47F9-A613-19BEBC2FFAD6}">
      <dgm:prSet phldrT="[文字]"/>
      <dgm:spPr>
        <a:solidFill>
          <a:srgbClr val="00B0F0"/>
        </a:solidFill>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事業策略</a:t>
          </a:r>
          <a:r>
            <a:rPr kumimoji="1" lang="en-US" altLang="zh-TW"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(Business Strategy)</a:t>
          </a:r>
          <a:endParaRPr lang="zh-TW" altLang="en-US" b="1" dirty="0">
            <a:latin typeface="微軟正黑體" pitchFamily="34" charset="-120"/>
            <a:ea typeface="微軟正黑體" pitchFamily="34" charset="-120"/>
          </a:endParaRPr>
        </a:p>
      </dgm:t>
    </dgm:pt>
    <dgm:pt modelId="{771461A9-C57B-48E9-B8AA-34BC7FC57182}" type="parTrans" cxnId="{2D53A4BD-063A-45E8-A053-303396833EC5}">
      <dgm:prSet/>
      <dgm:spPr/>
      <dgm:t>
        <a:bodyPr/>
        <a:lstStyle/>
        <a:p>
          <a:endParaRPr lang="zh-TW" altLang="en-US" b="1">
            <a:latin typeface="微軟正黑體" pitchFamily="34" charset="-120"/>
            <a:ea typeface="微軟正黑體" pitchFamily="34" charset="-120"/>
          </a:endParaRPr>
        </a:p>
      </dgm:t>
    </dgm:pt>
    <dgm:pt modelId="{6138811F-E04C-48C0-88FC-0CE44D0DF88E}" type="sibTrans" cxnId="{2D53A4BD-063A-45E8-A053-303396833EC5}">
      <dgm:prSet/>
      <dgm:spPr/>
      <dgm:t>
        <a:bodyPr/>
        <a:lstStyle/>
        <a:p>
          <a:endParaRPr lang="zh-TW" altLang="en-US" b="1">
            <a:latin typeface="微軟正黑體" pitchFamily="34" charset="-120"/>
            <a:ea typeface="微軟正黑體" pitchFamily="34" charset="-120"/>
          </a:endParaRPr>
        </a:p>
      </dgm:t>
    </dgm:pt>
    <dgm:pt modelId="{8EFFB267-2525-4AF4-9DA8-C0DC23A75DB3}">
      <dgm:prSet phldrT="[文字]"/>
      <dgm:spPr>
        <a:solidFill>
          <a:srgbClr val="FF7C80"/>
        </a:solidFill>
        <a:scene3d>
          <a:camera prst="orthographicFront"/>
          <a:lightRig rig="threePt" dir="t"/>
        </a:scene3d>
        <a:sp3d>
          <a:bevelT/>
        </a:sp3d>
      </dgm:spPr>
      <dgm:t>
        <a:bodyPr/>
        <a:lstStyle/>
        <a:p>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職能策略</a:t>
          </a:r>
          <a:r>
            <a:rPr kumimoji="1" lang="en-US" altLang="zh-TW"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(Functional</a:t>
          </a:r>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 </a:t>
          </a:r>
          <a:r>
            <a:rPr kumimoji="1" lang="en-US" altLang="zh-TW"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Strategy) </a:t>
          </a:r>
          <a:endParaRPr lang="zh-TW" altLang="en-US" b="1" dirty="0">
            <a:latin typeface="微軟正黑體" pitchFamily="34" charset="-120"/>
            <a:ea typeface="微軟正黑體" pitchFamily="34" charset="-120"/>
          </a:endParaRPr>
        </a:p>
      </dgm:t>
    </dgm:pt>
    <dgm:pt modelId="{70D9D421-CAA4-4699-89F2-0FE537968ED9}" type="parTrans" cxnId="{CA7F9AC2-C5FC-455D-A1CC-AE6FE6389EFD}">
      <dgm:prSet/>
      <dgm:spPr/>
      <dgm:t>
        <a:bodyPr/>
        <a:lstStyle/>
        <a:p>
          <a:endParaRPr lang="zh-TW" altLang="en-US" b="1">
            <a:latin typeface="微軟正黑體" pitchFamily="34" charset="-120"/>
            <a:ea typeface="微軟正黑體" pitchFamily="34" charset="-120"/>
          </a:endParaRPr>
        </a:p>
      </dgm:t>
    </dgm:pt>
    <dgm:pt modelId="{91C08629-C8FF-4CCA-A8AF-375333002B13}" type="sibTrans" cxnId="{CA7F9AC2-C5FC-455D-A1CC-AE6FE6389EFD}">
      <dgm:prSet/>
      <dgm:spPr/>
      <dgm:t>
        <a:bodyPr/>
        <a:lstStyle/>
        <a:p>
          <a:endParaRPr lang="zh-TW" altLang="en-US" b="1">
            <a:latin typeface="微軟正黑體" pitchFamily="34" charset="-120"/>
            <a:ea typeface="微軟正黑體" pitchFamily="34" charset="-120"/>
          </a:endParaRPr>
        </a:p>
      </dgm:t>
    </dgm:pt>
    <dgm:pt modelId="{D1387D47-D92D-45D5-AA48-0A5F27FEB42E}" type="pres">
      <dgm:prSet presAssocID="{6E559878-C3B9-4D90-91BF-0069E0E4C66C}" presName="linear" presStyleCnt="0">
        <dgm:presLayoutVars>
          <dgm:animLvl val="lvl"/>
          <dgm:resizeHandles val="exact"/>
        </dgm:presLayoutVars>
      </dgm:prSet>
      <dgm:spPr/>
      <dgm:t>
        <a:bodyPr/>
        <a:lstStyle/>
        <a:p>
          <a:endParaRPr lang="zh-TW" altLang="en-US"/>
        </a:p>
      </dgm:t>
    </dgm:pt>
    <dgm:pt modelId="{04C51F60-BE66-4D3B-B5AC-144D4E6FE38B}" type="pres">
      <dgm:prSet presAssocID="{945FE94A-48E3-4A48-8933-F97A1BA5BC81}" presName="parentText" presStyleLbl="node1" presStyleIdx="0" presStyleCnt="3">
        <dgm:presLayoutVars>
          <dgm:chMax val="0"/>
          <dgm:bulletEnabled val="1"/>
        </dgm:presLayoutVars>
      </dgm:prSet>
      <dgm:spPr/>
      <dgm:t>
        <a:bodyPr/>
        <a:lstStyle/>
        <a:p>
          <a:endParaRPr lang="zh-TW" altLang="en-US"/>
        </a:p>
      </dgm:t>
    </dgm:pt>
    <dgm:pt modelId="{B3FBF1CA-9ABE-40C9-BAB8-A9BD3A0896D4}" type="pres">
      <dgm:prSet presAssocID="{CEBA6538-0F23-4993-8EB8-280EE6B6039F}" presName="spacer" presStyleCnt="0"/>
      <dgm:spPr>
        <a:scene3d>
          <a:camera prst="orthographicFront"/>
          <a:lightRig rig="threePt" dir="t"/>
        </a:scene3d>
        <a:sp3d>
          <a:bevelT/>
        </a:sp3d>
      </dgm:spPr>
      <dgm:t>
        <a:bodyPr/>
        <a:lstStyle/>
        <a:p>
          <a:endParaRPr lang="zh-TW" altLang="en-US"/>
        </a:p>
      </dgm:t>
    </dgm:pt>
    <dgm:pt modelId="{60F3521B-C8CC-4693-94E4-062989194998}" type="pres">
      <dgm:prSet presAssocID="{603735A7-3A66-47F9-A613-19BEBC2FFAD6}" presName="parentText" presStyleLbl="node1" presStyleIdx="1" presStyleCnt="3">
        <dgm:presLayoutVars>
          <dgm:chMax val="0"/>
          <dgm:bulletEnabled val="1"/>
        </dgm:presLayoutVars>
      </dgm:prSet>
      <dgm:spPr/>
      <dgm:t>
        <a:bodyPr/>
        <a:lstStyle/>
        <a:p>
          <a:endParaRPr lang="zh-TW" altLang="en-US"/>
        </a:p>
      </dgm:t>
    </dgm:pt>
    <dgm:pt modelId="{99B18C42-6AB7-4C06-9E73-411E0A6FF1DE}" type="pres">
      <dgm:prSet presAssocID="{6138811F-E04C-48C0-88FC-0CE44D0DF88E}" presName="spacer" presStyleCnt="0"/>
      <dgm:spPr>
        <a:scene3d>
          <a:camera prst="orthographicFront"/>
          <a:lightRig rig="threePt" dir="t"/>
        </a:scene3d>
        <a:sp3d>
          <a:bevelT/>
        </a:sp3d>
      </dgm:spPr>
      <dgm:t>
        <a:bodyPr/>
        <a:lstStyle/>
        <a:p>
          <a:endParaRPr lang="zh-TW" altLang="en-US"/>
        </a:p>
      </dgm:t>
    </dgm:pt>
    <dgm:pt modelId="{6841857A-7474-4C22-868F-EB03319751CA}" type="pres">
      <dgm:prSet presAssocID="{8EFFB267-2525-4AF4-9DA8-C0DC23A75DB3}" presName="parentText" presStyleLbl="node1" presStyleIdx="2" presStyleCnt="3">
        <dgm:presLayoutVars>
          <dgm:chMax val="0"/>
          <dgm:bulletEnabled val="1"/>
        </dgm:presLayoutVars>
      </dgm:prSet>
      <dgm:spPr/>
      <dgm:t>
        <a:bodyPr/>
        <a:lstStyle/>
        <a:p>
          <a:endParaRPr lang="zh-TW" altLang="en-US"/>
        </a:p>
      </dgm:t>
    </dgm:pt>
  </dgm:ptLst>
  <dgm:cxnLst>
    <dgm:cxn modelId="{59C0C9C1-A74F-4802-9716-C9703B9F1416}" type="presOf" srcId="{945FE94A-48E3-4A48-8933-F97A1BA5BC81}" destId="{04C51F60-BE66-4D3B-B5AC-144D4E6FE38B}" srcOrd="0" destOrd="0" presId="urn:microsoft.com/office/officeart/2005/8/layout/vList2"/>
    <dgm:cxn modelId="{7E005B6A-129F-4A27-8ED2-1795A9D61FD8}" type="presOf" srcId="{603735A7-3A66-47F9-A613-19BEBC2FFAD6}" destId="{60F3521B-C8CC-4693-94E4-062989194998}" srcOrd="0" destOrd="0" presId="urn:microsoft.com/office/officeart/2005/8/layout/vList2"/>
    <dgm:cxn modelId="{2B5558AE-37B0-4EEE-AF62-2C1277190DBE}" type="presOf" srcId="{6E559878-C3B9-4D90-91BF-0069E0E4C66C}" destId="{D1387D47-D92D-45D5-AA48-0A5F27FEB42E}" srcOrd="0" destOrd="0" presId="urn:microsoft.com/office/officeart/2005/8/layout/vList2"/>
    <dgm:cxn modelId="{CB72FF5E-BD5E-4225-AF36-43B4BA824812}" type="presOf" srcId="{8EFFB267-2525-4AF4-9DA8-C0DC23A75DB3}" destId="{6841857A-7474-4C22-868F-EB03319751CA}" srcOrd="0" destOrd="0" presId="urn:microsoft.com/office/officeart/2005/8/layout/vList2"/>
    <dgm:cxn modelId="{D801C7DF-A695-4BB9-AD72-0B2A6E5DBA25}" srcId="{6E559878-C3B9-4D90-91BF-0069E0E4C66C}" destId="{945FE94A-48E3-4A48-8933-F97A1BA5BC81}" srcOrd="0" destOrd="0" parTransId="{2F05F306-1ED1-463F-AE42-286BBB4C7400}" sibTransId="{CEBA6538-0F23-4993-8EB8-280EE6B6039F}"/>
    <dgm:cxn modelId="{CA7F9AC2-C5FC-455D-A1CC-AE6FE6389EFD}" srcId="{6E559878-C3B9-4D90-91BF-0069E0E4C66C}" destId="{8EFFB267-2525-4AF4-9DA8-C0DC23A75DB3}" srcOrd="2" destOrd="0" parTransId="{70D9D421-CAA4-4699-89F2-0FE537968ED9}" sibTransId="{91C08629-C8FF-4CCA-A8AF-375333002B13}"/>
    <dgm:cxn modelId="{2D53A4BD-063A-45E8-A053-303396833EC5}" srcId="{6E559878-C3B9-4D90-91BF-0069E0E4C66C}" destId="{603735A7-3A66-47F9-A613-19BEBC2FFAD6}" srcOrd="1" destOrd="0" parTransId="{771461A9-C57B-48E9-B8AA-34BC7FC57182}" sibTransId="{6138811F-E04C-48C0-88FC-0CE44D0DF88E}"/>
    <dgm:cxn modelId="{EB4DA424-66A6-410A-A2BD-3B52A6041354}" type="presParOf" srcId="{D1387D47-D92D-45D5-AA48-0A5F27FEB42E}" destId="{04C51F60-BE66-4D3B-B5AC-144D4E6FE38B}" srcOrd="0" destOrd="0" presId="urn:microsoft.com/office/officeart/2005/8/layout/vList2"/>
    <dgm:cxn modelId="{FFF97358-BF81-4E85-9EDF-4A56753A5252}" type="presParOf" srcId="{D1387D47-D92D-45D5-AA48-0A5F27FEB42E}" destId="{B3FBF1CA-9ABE-40C9-BAB8-A9BD3A0896D4}" srcOrd="1" destOrd="0" presId="urn:microsoft.com/office/officeart/2005/8/layout/vList2"/>
    <dgm:cxn modelId="{FDFC000F-B289-4235-91BA-C960DCB84E61}" type="presParOf" srcId="{D1387D47-D92D-45D5-AA48-0A5F27FEB42E}" destId="{60F3521B-C8CC-4693-94E4-062989194998}" srcOrd="2" destOrd="0" presId="urn:microsoft.com/office/officeart/2005/8/layout/vList2"/>
    <dgm:cxn modelId="{4C0DF339-90DF-4E40-B7FD-B50DA4AAF2E2}" type="presParOf" srcId="{D1387D47-D92D-45D5-AA48-0A5F27FEB42E}" destId="{99B18C42-6AB7-4C06-9E73-411E0A6FF1DE}" srcOrd="3" destOrd="0" presId="urn:microsoft.com/office/officeart/2005/8/layout/vList2"/>
    <dgm:cxn modelId="{E9C50729-0AE0-4CE8-94E0-03911C2B71E7}" type="presParOf" srcId="{D1387D47-D92D-45D5-AA48-0A5F27FEB42E}" destId="{6841857A-7474-4C22-868F-EB03319751C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8E3BB1-F837-42FA-BF28-2FEFB90528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3F3B71AD-9C48-4152-91C2-A0DD72AE1B81}">
      <dgm:prSet phldrT="[文字]"/>
      <dgm:spPr>
        <a:solidFill>
          <a:srgbClr val="FFFF00"/>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決定企業</a:t>
          </a:r>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的社會</a:t>
          </a:r>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角色</a:t>
          </a:r>
          <a:endParaRPr lang="zh-TW" altLang="en-US" b="1" dirty="0">
            <a:solidFill>
              <a:schemeClr val="tx1"/>
            </a:solidFill>
            <a:latin typeface="微軟正黑體" pitchFamily="34" charset="-120"/>
            <a:ea typeface="微軟正黑體" pitchFamily="34" charset="-120"/>
          </a:endParaRPr>
        </a:p>
      </dgm:t>
    </dgm:pt>
    <dgm:pt modelId="{CA65CF55-27B4-4004-AEC5-BCDE31E7649C}" type="parTrans" cxnId="{D3E33B5F-ABF6-4646-AF1C-4913030D2202}">
      <dgm:prSet/>
      <dgm:spPr/>
      <dgm:t>
        <a:bodyPr/>
        <a:lstStyle/>
        <a:p>
          <a:endParaRPr lang="zh-TW" altLang="en-US" b="1">
            <a:latin typeface="微軟正黑體" pitchFamily="34" charset="-120"/>
            <a:ea typeface="微軟正黑體" pitchFamily="34" charset="-120"/>
          </a:endParaRPr>
        </a:p>
      </dgm:t>
    </dgm:pt>
    <dgm:pt modelId="{CC5E37A5-961C-4764-8933-8DBD947D2C63}" type="sibTrans" cxnId="{D3E33B5F-ABF6-4646-AF1C-4913030D2202}">
      <dgm:prSet/>
      <dgm:spPr/>
      <dgm:t>
        <a:bodyPr/>
        <a:lstStyle/>
        <a:p>
          <a:endParaRPr lang="zh-TW" altLang="en-US" b="1">
            <a:latin typeface="微軟正黑體" pitchFamily="34" charset="-120"/>
            <a:ea typeface="微軟正黑體" pitchFamily="34" charset="-120"/>
          </a:endParaRPr>
        </a:p>
      </dgm:t>
    </dgm:pt>
    <dgm:pt modelId="{E8F8339B-2E76-42DD-B20C-9766F769153E}">
      <dgm:prSet phldrT="[文字]"/>
      <dgm:spPr/>
      <dgm:t>
        <a:bodyPr/>
        <a:lstStyle/>
        <a:p>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也就是說企業應該如何因應主要的社會需求 </a:t>
          </a:r>
          <a:r>
            <a:rPr kumimoji="1" lang="en-US" altLang="zh-TW"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 </a:t>
          </a:r>
          <a:endParaRPr lang="zh-TW" altLang="en-US" b="1" dirty="0">
            <a:latin typeface="微軟正黑體" pitchFamily="34" charset="-120"/>
            <a:ea typeface="微軟正黑體" pitchFamily="34" charset="-120"/>
          </a:endParaRPr>
        </a:p>
      </dgm:t>
    </dgm:pt>
    <dgm:pt modelId="{531F6512-1AFE-4E2E-8301-3072F902BECC}" type="parTrans" cxnId="{5D659B99-7D5F-4B34-A116-46AEB8C4DCE1}">
      <dgm:prSet/>
      <dgm:spPr/>
      <dgm:t>
        <a:bodyPr/>
        <a:lstStyle/>
        <a:p>
          <a:endParaRPr lang="zh-TW" altLang="en-US" b="1">
            <a:latin typeface="微軟正黑體" pitchFamily="34" charset="-120"/>
            <a:ea typeface="微軟正黑體" pitchFamily="34" charset="-120"/>
          </a:endParaRPr>
        </a:p>
      </dgm:t>
    </dgm:pt>
    <dgm:pt modelId="{B2E3BFF9-EE84-4E3D-B35C-9CB777871461}" type="sibTrans" cxnId="{5D659B99-7D5F-4B34-A116-46AEB8C4DCE1}">
      <dgm:prSet/>
      <dgm:spPr/>
      <dgm:t>
        <a:bodyPr/>
        <a:lstStyle/>
        <a:p>
          <a:endParaRPr lang="zh-TW" altLang="en-US" b="1">
            <a:latin typeface="微軟正黑體" pitchFamily="34" charset="-120"/>
            <a:ea typeface="微軟正黑體" pitchFamily="34" charset="-120"/>
          </a:endParaRPr>
        </a:p>
      </dgm:t>
    </dgm:pt>
    <dgm:pt modelId="{0EFFCAF1-79B3-47D0-8015-0912FE9568F7}">
      <dgm:prSet phldrT="[文字]"/>
      <dgm:spPr>
        <a:solidFill>
          <a:srgbClr val="00B050"/>
        </a:solidFill>
      </dgm:spPr>
      <dgm:t>
        <a:bodyPr/>
        <a:lstStyle/>
        <a:p>
          <a:pPr algn="ctr"/>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企業競爭領域的抉擇</a:t>
          </a:r>
          <a:endParaRPr lang="zh-TW" altLang="en-US" b="1" dirty="0">
            <a:solidFill>
              <a:schemeClr val="tx1"/>
            </a:solidFill>
            <a:latin typeface="微軟正黑體" pitchFamily="34" charset="-120"/>
            <a:ea typeface="微軟正黑體" pitchFamily="34" charset="-120"/>
          </a:endParaRPr>
        </a:p>
      </dgm:t>
    </dgm:pt>
    <dgm:pt modelId="{DC22A710-933E-4D01-AE5E-310B81512E1E}" type="parTrans" cxnId="{56AF54A3-DADB-4953-9BCA-7C9D377EA275}">
      <dgm:prSet/>
      <dgm:spPr/>
      <dgm:t>
        <a:bodyPr/>
        <a:lstStyle/>
        <a:p>
          <a:endParaRPr lang="zh-TW" altLang="en-US" b="1">
            <a:latin typeface="微軟正黑體" pitchFamily="34" charset="-120"/>
            <a:ea typeface="微軟正黑體" pitchFamily="34" charset="-120"/>
          </a:endParaRPr>
        </a:p>
      </dgm:t>
    </dgm:pt>
    <dgm:pt modelId="{C21406F0-69EB-471C-B9B8-F4386B0DD2AA}" type="sibTrans" cxnId="{56AF54A3-DADB-4953-9BCA-7C9D377EA275}">
      <dgm:prSet/>
      <dgm:spPr/>
      <dgm:t>
        <a:bodyPr/>
        <a:lstStyle/>
        <a:p>
          <a:endParaRPr lang="zh-TW" altLang="en-US" b="1">
            <a:latin typeface="微軟正黑體" pitchFamily="34" charset="-120"/>
            <a:ea typeface="微軟正黑體" pitchFamily="34" charset="-120"/>
          </a:endParaRPr>
        </a:p>
      </dgm:t>
    </dgm:pt>
    <dgm:pt modelId="{5C204210-C797-4BE1-9615-9B2C5F114C19}">
      <dgm:prSet phldrT="[文字]"/>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包括企業應該發展何種事業單位、應該結束哪些事業單位，及如何分配與運用各事業單位間的資源 </a:t>
          </a:r>
          <a:r>
            <a:rPr kumimoji="1" lang="en-US" altLang="zh-TW"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a:t>
          </a:r>
          <a:endParaRPr lang="zh-TW" altLang="en-US" b="1" dirty="0">
            <a:latin typeface="微軟正黑體" pitchFamily="34" charset="-120"/>
            <a:ea typeface="微軟正黑體" pitchFamily="34" charset="-120"/>
          </a:endParaRPr>
        </a:p>
      </dgm:t>
    </dgm:pt>
    <dgm:pt modelId="{A46301D6-4011-4561-A2F4-F5BC378BCE2D}" type="parTrans" cxnId="{C4989896-2E07-405C-9BB8-F5E4E046D612}">
      <dgm:prSet/>
      <dgm:spPr/>
      <dgm:t>
        <a:bodyPr/>
        <a:lstStyle/>
        <a:p>
          <a:endParaRPr lang="zh-TW" altLang="en-US" b="1">
            <a:latin typeface="微軟正黑體" pitchFamily="34" charset="-120"/>
            <a:ea typeface="微軟正黑體" pitchFamily="34" charset="-120"/>
          </a:endParaRPr>
        </a:p>
      </dgm:t>
    </dgm:pt>
    <dgm:pt modelId="{4A24B441-41ED-47F8-BBE5-2C5DDD1B2D8B}" type="sibTrans" cxnId="{C4989896-2E07-405C-9BB8-F5E4E046D612}">
      <dgm:prSet/>
      <dgm:spPr/>
      <dgm:t>
        <a:bodyPr/>
        <a:lstStyle/>
        <a:p>
          <a:endParaRPr lang="zh-TW" altLang="en-US" b="1">
            <a:latin typeface="微軟正黑體" pitchFamily="34" charset="-120"/>
            <a:ea typeface="微軟正黑體" pitchFamily="34" charset="-120"/>
          </a:endParaRPr>
        </a:p>
      </dgm:t>
    </dgm:pt>
    <dgm:pt modelId="{CC33A04C-115E-48E1-B695-636964F68F5B}" type="pres">
      <dgm:prSet presAssocID="{4D8E3BB1-F837-42FA-BF28-2FEFB90528F4}" presName="linear" presStyleCnt="0">
        <dgm:presLayoutVars>
          <dgm:animLvl val="lvl"/>
          <dgm:resizeHandles val="exact"/>
        </dgm:presLayoutVars>
      </dgm:prSet>
      <dgm:spPr/>
      <dgm:t>
        <a:bodyPr/>
        <a:lstStyle/>
        <a:p>
          <a:endParaRPr lang="zh-TW" altLang="en-US"/>
        </a:p>
      </dgm:t>
    </dgm:pt>
    <dgm:pt modelId="{5467C329-0C2B-4986-ADD7-5361084A1DD1}" type="pres">
      <dgm:prSet presAssocID="{3F3B71AD-9C48-4152-91C2-A0DD72AE1B81}" presName="parentText" presStyleLbl="node1" presStyleIdx="0" presStyleCnt="2">
        <dgm:presLayoutVars>
          <dgm:chMax val="0"/>
          <dgm:bulletEnabled val="1"/>
        </dgm:presLayoutVars>
      </dgm:prSet>
      <dgm:spPr/>
      <dgm:t>
        <a:bodyPr/>
        <a:lstStyle/>
        <a:p>
          <a:endParaRPr lang="zh-TW" altLang="en-US"/>
        </a:p>
      </dgm:t>
    </dgm:pt>
    <dgm:pt modelId="{5F9F320C-1608-4C9F-86F0-C464E6ADA995}" type="pres">
      <dgm:prSet presAssocID="{3F3B71AD-9C48-4152-91C2-A0DD72AE1B81}" presName="childText" presStyleLbl="revTx" presStyleIdx="0" presStyleCnt="2">
        <dgm:presLayoutVars>
          <dgm:bulletEnabled val="1"/>
        </dgm:presLayoutVars>
      </dgm:prSet>
      <dgm:spPr/>
      <dgm:t>
        <a:bodyPr/>
        <a:lstStyle/>
        <a:p>
          <a:endParaRPr lang="zh-TW" altLang="en-US"/>
        </a:p>
      </dgm:t>
    </dgm:pt>
    <dgm:pt modelId="{FE83DCD4-B161-40A3-B92B-007F7DFB79D6}" type="pres">
      <dgm:prSet presAssocID="{0EFFCAF1-79B3-47D0-8015-0912FE9568F7}" presName="parentText" presStyleLbl="node1" presStyleIdx="1" presStyleCnt="2">
        <dgm:presLayoutVars>
          <dgm:chMax val="0"/>
          <dgm:bulletEnabled val="1"/>
        </dgm:presLayoutVars>
      </dgm:prSet>
      <dgm:spPr/>
      <dgm:t>
        <a:bodyPr/>
        <a:lstStyle/>
        <a:p>
          <a:endParaRPr lang="zh-TW" altLang="en-US"/>
        </a:p>
      </dgm:t>
    </dgm:pt>
    <dgm:pt modelId="{CCFCAC8E-3962-4B55-BAE7-9F31696BA503}" type="pres">
      <dgm:prSet presAssocID="{0EFFCAF1-79B3-47D0-8015-0912FE9568F7}" presName="childText" presStyleLbl="revTx" presStyleIdx="1" presStyleCnt="2">
        <dgm:presLayoutVars>
          <dgm:bulletEnabled val="1"/>
        </dgm:presLayoutVars>
      </dgm:prSet>
      <dgm:spPr/>
      <dgm:t>
        <a:bodyPr/>
        <a:lstStyle/>
        <a:p>
          <a:endParaRPr lang="zh-TW" altLang="en-US"/>
        </a:p>
      </dgm:t>
    </dgm:pt>
  </dgm:ptLst>
  <dgm:cxnLst>
    <dgm:cxn modelId="{C4989896-2E07-405C-9BB8-F5E4E046D612}" srcId="{0EFFCAF1-79B3-47D0-8015-0912FE9568F7}" destId="{5C204210-C797-4BE1-9615-9B2C5F114C19}" srcOrd="0" destOrd="0" parTransId="{A46301D6-4011-4561-A2F4-F5BC378BCE2D}" sibTransId="{4A24B441-41ED-47F8-BBE5-2C5DDD1B2D8B}"/>
    <dgm:cxn modelId="{D3E33B5F-ABF6-4646-AF1C-4913030D2202}" srcId="{4D8E3BB1-F837-42FA-BF28-2FEFB90528F4}" destId="{3F3B71AD-9C48-4152-91C2-A0DD72AE1B81}" srcOrd="0" destOrd="0" parTransId="{CA65CF55-27B4-4004-AEC5-BCDE31E7649C}" sibTransId="{CC5E37A5-961C-4764-8933-8DBD947D2C63}"/>
    <dgm:cxn modelId="{56AF54A3-DADB-4953-9BCA-7C9D377EA275}" srcId="{4D8E3BB1-F837-42FA-BF28-2FEFB90528F4}" destId="{0EFFCAF1-79B3-47D0-8015-0912FE9568F7}" srcOrd="1" destOrd="0" parTransId="{DC22A710-933E-4D01-AE5E-310B81512E1E}" sibTransId="{C21406F0-69EB-471C-B9B8-F4386B0DD2AA}"/>
    <dgm:cxn modelId="{AC2DB0F4-1BC4-4720-B1E2-DC42B269A5AC}" type="presOf" srcId="{0EFFCAF1-79B3-47D0-8015-0912FE9568F7}" destId="{FE83DCD4-B161-40A3-B92B-007F7DFB79D6}" srcOrd="0" destOrd="0" presId="urn:microsoft.com/office/officeart/2005/8/layout/vList2"/>
    <dgm:cxn modelId="{F02BB370-A248-4ED5-A23D-10C4CD26D461}" type="presOf" srcId="{E8F8339B-2E76-42DD-B20C-9766F769153E}" destId="{5F9F320C-1608-4C9F-86F0-C464E6ADA995}" srcOrd="0" destOrd="0" presId="urn:microsoft.com/office/officeart/2005/8/layout/vList2"/>
    <dgm:cxn modelId="{22A3220F-71D8-4D44-9B82-7E006C83DFA9}" type="presOf" srcId="{5C204210-C797-4BE1-9615-9B2C5F114C19}" destId="{CCFCAC8E-3962-4B55-BAE7-9F31696BA503}" srcOrd="0" destOrd="0" presId="urn:microsoft.com/office/officeart/2005/8/layout/vList2"/>
    <dgm:cxn modelId="{F532E762-DBB2-4BF1-B703-674E7A1D36CD}" type="presOf" srcId="{4D8E3BB1-F837-42FA-BF28-2FEFB90528F4}" destId="{CC33A04C-115E-48E1-B695-636964F68F5B}" srcOrd="0" destOrd="0" presId="urn:microsoft.com/office/officeart/2005/8/layout/vList2"/>
    <dgm:cxn modelId="{5D659B99-7D5F-4B34-A116-46AEB8C4DCE1}" srcId="{3F3B71AD-9C48-4152-91C2-A0DD72AE1B81}" destId="{E8F8339B-2E76-42DD-B20C-9766F769153E}" srcOrd="0" destOrd="0" parTransId="{531F6512-1AFE-4E2E-8301-3072F902BECC}" sibTransId="{B2E3BFF9-EE84-4E3D-B35C-9CB777871461}"/>
    <dgm:cxn modelId="{4D323911-CA83-4601-A8D7-B330DE23FEDC}" type="presOf" srcId="{3F3B71AD-9C48-4152-91C2-A0DD72AE1B81}" destId="{5467C329-0C2B-4986-ADD7-5361084A1DD1}" srcOrd="0" destOrd="0" presId="urn:microsoft.com/office/officeart/2005/8/layout/vList2"/>
    <dgm:cxn modelId="{5538A9C9-36AC-4092-A761-7DBC48A791F5}" type="presParOf" srcId="{CC33A04C-115E-48E1-B695-636964F68F5B}" destId="{5467C329-0C2B-4986-ADD7-5361084A1DD1}" srcOrd="0" destOrd="0" presId="urn:microsoft.com/office/officeart/2005/8/layout/vList2"/>
    <dgm:cxn modelId="{1683D2E9-F642-4F58-B215-0FBEE0EC5A1D}" type="presParOf" srcId="{CC33A04C-115E-48E1-B695-636964F68F5B}" destId="{5F9F320C-1608-4C9F-86F0-C464E6ADA995}" srcOrd="1" destOrd="0" presId="urn:microsoft.com/office/officeart/2005/8/layout/vList2"/>
    <dgm:cxn modelId="{2DE17B9E-1720-4036-BF61-FEB1EA8DC2F0}" type="presParOf" srcId="{CC33A04C-115E-48E1-B695-636964F68F5B}" destId="{FE83DCD4-B161-40A3-B92B-007F7DFB79D6}" srcOrd="2" destOrd="0" presId="urn:microsoft.com/office/officeart/2005/8/layout/vList2"/>
    <dgm:cxn modelId="{581D0ACC-9D1C-4C4F-9861-4EBA9F71A607}" type="presParOf" srcId="{CC33A04C-115E-48E1-B695-636964F68F5B}" destId="{CCFCAC8E-3962-4B55-BAE7-9F31696BA50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8263-28A0-42F7-A532-BB05114E06A4}">
      <dsp:nvSpPr>
        <dsp:cNvPr id="0" name=""/>
        <dsp:cNvSpPr/>
      </dsp:nvSpPr>
      <dsp:spPr>
        <a:xfrm>
          <a:off x="0" y="1684"/>
          <a:ext cx="7182678" cy="1005285"/>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solidFill>
                <a:schemeClr val="bg1"/>
              </a:solidFill>
              <a:latin typeface="微軟正黑體" pitchFamily="34" charset="-120"/>
              <a:ea typeface="微軟正黑體" pitchFamily="34" charset="-120"/>
            </a:rPr>
            <a:t>§7.1</a:t>
          </a:r>
          <a:r>
            <a:rPr lang="zh-TW" altLang="en-US" sz="3600" b="1" kern="1200" dirty="0" smtClean="0">
              <a:solidFill>
                <a:schemeClr val="bg1"/>
              </a:solidFill>
              <a:latin typeface="微軟正黑體" pitchFamily="34" charset="-120"/>
              <a:ea typeface="微軟正黑體" pitchFamily="34" charset="-120"/>
            </a:rPr>
            <a:t> </a:t>
          </a:r>
          <a:r>
            <a:rPr lang="en-US" altLang="zh-TW" sz="3600" b="1" kern="1200" dirty="0" smtClean="0">
              <a:solidFill>
                <a:schemeClr val="bg1"/>
              </a:solidFill>
              <a:latin typeface="微軟正黑體" pitchFamily="34" charset="-120"/>
              <a:ea typeface="微軟正黑體" pitchFamily="34" charset="-120"/>
            </a:rPr>
            <a:t>SBA</a:t>
          </a:r>
          <a:r>
            <a:rPr lang="zh-TW" altLang="en-US" sz="3600" b="1" kern="1200" dirty="0" smtClean="0">
              <a:solidFill>
                <a:schemeClr val="bg1"/>
              </a:solidFill>
              <a:latin typeface="微軟正黑體" pitchFamily="34" charset="-120"/>
              <a:ea typeface="微軟正黑體" pitchFamily="34" charset="-120"/>
            </a:rPr>
            <a:t>與</a:t>
          </a:r>
          <a:r>
            <a:rPr lang="en-US" altLang="zh-TW" sz="3600" b="1" kern="1200" dirty="0" smtClean="0">
              <a:solidFill>
                <a:schemeClr val="bg1"/>
              </a:solidFill>
              <a:latin typeface="微軟正黑體" pitchFamily="34" charset="-120"/>
              <a:ea typeface="微軟正黑體" pitchFamily="34" charset="-120"/>
            </a:rPr>
            <a:t>SBU</a:t>
          </a:r>
          <a:r>
            <a:rPr lang="zh-TW" altLang="en-US" sz="3600" b="1" kern="1200" dirty="0" smtClean="0">
              <a:solidFill>
                <a:schemeClr val="bg1"/>
              </a:solidFill>
              <a:latin typeface="微軟正黑體" pitchFamily="34" charset="-120"/>
              <a:ea typeface="微軟正黑體" pitchFamily="34" charset="-120"/>
            </a:rPr>
            <a:t>的概念</a:t>
          </a:r>
          <a:endParaRPr lang="zh-TW" altLang="en-US" sz="3600" b="1" kern="1200" dirty="0">
            <a:solidFill>
              <a:schemeClr val="bg1"/>
            </a:solidFill>
            <a:latin typeface="微軟正黑體" pitchFamily="34" charset="-120"/>
            <a:ea typeface="微軟正黑體" pitchFamily="34" charset="-120"/>
          </a:endParaRPr>
        </a:p>
      </dsp:txBody>
      <dsp:txXfrm>
        <a:off x="49074" y="50758"/>
        <a:ext cx="7084530" cy="907137"/>
      </dsp:txXfrm>
    </dsp:sp>
    <dsp:sp modelId="{8ECE8589-8516-4D5C-8698-B69BE5F46FB4}">
      <dsp:nvSpPr>
        <dsp:cNvPr id="0" name=""/>
        <dsp:cNvSpPr/>
      </dsp:nvSpPr>
      <dsp:spPr>
        <a:xfrm>
          <a:off x="0" y="1020132"/>
          <a:ext cx="7182678" cy="100528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solidFill>
                <a:schemeClr val="bg1"/>
              </a:solidFill>
              <a:latin typeface="微軟正黑體" pitchFamily="34" charset="-120"/>
              <a:ea typeface="微軟正黑體" pitchFamily="34" charset="-120"/>
            </a:rPr>
            <a:t>§7.2</a:t>
          </a:r>
          <a:r>
            <a:rPr lang="zh-TW" altLang="en-US" sz="3600" b="1" kern="1200" dirty="0" smtClean="0">
              <a:solidFill>
                <a:schemeClr val="bg1"/>
              </a:solidFill>
              <a:latin typeface="微軟正黑體" pitchFamily="34" charset="-120"/>
              <a:ea typeface="微軟正黑體" pitchFamily="34" charset="-120"/>
            </a:rPr>
            <a:t> 競爭領域的決定</a:t>
          </a:r>
          <a:endParaRPr lang="zh-TW" altLang="en-US" sz="3600" b="1" kern="1200" dirty="0">
            <a:solidFill>
              <a:schemeClr val="bg1"/>
            </a:solidFill>
            <a:latin typeface="微軟正黑體" pitchFamily="34" charset="-120"/>
            <a:ea typeface="微軟正黑體" pitchFamily="34" charset="-120"/>
          </a:endParaRPr>
        </a:p>
      </dsp:txBody>
      <dsp:txXfrm>
        <a:off x="49074" y="1069206"/>
        <a:ext cx="7084530" cy="907137"/>
      </dsp:txXfrm>
    </dsp:sp>
    <dsp:sp modelId="{AE0AAF5F-BFF0-4A8C-9D32-008D956B3228}">
      <dsp:nvSpPr>
        <dsp:cNvPr id="0" name=""/>
        <dsp:cNvSpPr/>
      </dsp:nvSpPr>
      <dsp:spPr>
        <a:xfrm>
          <a:off x="0" y="2038581"/>
          <a:ext cx="7182678" cy="100528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solidFill>
                <a:schemeClr val="bg1"/>
              </a:solidFill>
              <a:latin typeface="微軟正黑體" pitchFamily="34" charset="-120"/>
              <a:ea typeface="微軟正黑體" pitchFamily="34" charset="-120"/>
            </a:rPr>
            <a:t>§7.3</a:t>
          </a:r>
          <a:r>
            <a:rPr lang="zh-TW" altLang="en-US" sz="3600" b="1" kern="1200" dirty="0" smtClean="0">
              <a:solidFill>
                <a:schemeClr val="bg1"/>
              </a:solidFill>
              <a:latin typeface="微軟正黑體" pitchFamily="34" charset="-120"/>
              <a:ea typeface="微軟正黑體" pitchFamily="34" charset="-120"/>
            </a:rPr>
            <a:t> 策略的層級</a:t>
          </a:r>
          <a:endParaRPr lang="zh-TW" altLang="en-US" sz="3600" b="1" kern="1200" dirty="0">
            <a:solidFill>
              <a:schemeClr val="bg1"/>
            </a:solidFill>
            <a:latin typeface="微軟正黑體" pitchFamily="34" charset="-120"/>
            <a:ea typeface="微軟正黑體" pitchFamily="34" charset="-120"/>
          </a:endParaRPr>
        </a:p>
      </dsp:txBody>
      <dsp:txXfrm>
        <a:off x="49074" y="2087655"/>
        <a:ext cx="7084530" cy="907137"/>
      </dsp:txXfrm>
    </dsp:sp>
    <dsp:sp modelId="{1571E1A3-2EAD-4D46-9361-502BECB663B7}">
      <dsp:nvSpPr>
        <dsp:cNvPr id="0" name=""/>
        <dsp:cNvSpPr/>
      </dsp:nvSpPr>
      <dsp:spPr>
        <a:xfrm>
          <a:off x="0" y="3057029"/>
          <a:ext cx="7182678" cy="100528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solidFill>
                <a:schemeClr val="bg1"/>
              </a:solidFill>
              <a:latin typeface="微軟正黑體" pitchFamily="34" charset="-120"/>
              <a:ea typeface="微軟正黑體" pitchFamily="34" charset="-120"/>
            </a:rPr>
            <a:t>§7.4</a:t>
          </a:r>
          <a:r>
            <a:rPr lang="zh-TW" altLang="en-US" sz="3600" b="1" kern="1200" dirty="0" smtClean="0">
              <a:solidFill>
                <a:schemeClr val="bg1"/>
              </a:solidFill>
              <a:latin typeface="微軟正黑體" pitchFamily="34" charset="-120"/>
              <a:ea typeface="微軟正黑體" pitchFamily="34" charset="-120"/>
            </a:rPr>
            <a:t> 策略布局的架構</a:t>
          </a:r>
          <a:endParaRPr lang="zh-TW" altLang="en-US" sz="3600" b="1" kern="1200" dirty="0">
            <a:solidFill>
              <a:schemeClr val="bg1"/>
            </a:solidFill>
            <a:latin typeface="微軟正黑體" pitchFamily="34" charset="-120"/>
            <a:ea typeface="微軟正黑體" pitchFamily="34" charset="-120"/>
          </a:endParaRPr>
        </a:p>
      </dsp:txBody>
      <dsp:txXfrm>
        <a:off x="49074" y="3106103"/>
        <a:ext cx="7084530" cy="9071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8263-28A0-42F7-A532-BB05114E06A4}">
      <dsp:nvSpPr>
        <dsp:cNvPr id="0" name=""/>
        <dsp:cNvSpPr/>
      </dsp:nvSpPr>
      <dsp:spPr>
        <a:xfrm>
          <a:off x="0" y="1972"/>
          <a:ext cx="7182678" cy="1004234"/>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solidFill>
                <a:schemeClr val="bg1"/>
              </a:solidFill>
              <a:latin typeface="微軟正黑體" pitchFamily="34" charset="-120"/>
              <a:ea typeface="微軟正黑體" pitchFamily="34" charset="-120"/>
            </a:rPr>
            <a:t>§7.1</a:t>
          </a:r>
          <a:r>
            <a:rPr lang="zh-TW" altLang="en-US" sz="3600" b="1" kern="1200" dirty="0" smtClean="0">
              <a:solidFill>
                <a:schemeClr val="bg1"/>
              </a:solidFill>
              <a:latin typeface="微軟正黑體" pitchFamily="34" charset="-120"/>
              <a:ea typeface="微軟正黑體" pitchFamily="34" charset="-120"/>
            </a:rPr>
            <a:t> </a:t>
          </a:r>
          <a:r>
            <a:rPr lang="en-US" altLang="zh-TW" sz="3600" b="1" kern="1200" dirty="0" smtClean="0">
              <a:solidFill>
                <a:schemeClr val="bg1"/>
              </a:solidFill>
              <a:latin typeface="微軟正黑體" pitchFamily="34" charset="-120"/>
              <a:ea typeface="微軟正黑體" pitchFamily="34" charset="-120"/>
            </a:rPr>
            <a:t>SBA</a:t>
          </a:r>
          <a:r>
            <a:rPr lang="zh-TW" altLang="en-US" sz="3600" b="1" kern="1200" dirty="0" smtClean="0">
              <a:solidFill>
                <a:schemeClr val="bg1"/>
              </a:solidFill>
              <a:latin typeface="微軟正黑體" pitchFamily="34" charset="-120"/>
              <a:ea typeface="微軟正黑體" pitchFamily="34" charset="-120"/>
            </a:rPr>
            <a:t>與</a:t>
          </a:r>
          <a:r>
            <a:rPr lang="en-US" altLang="zh-TW" sz="3600" b="1" kern="1200" dirty="0" smtClean="0">
              <a:solidFill>
                <a:schemeClr val="bg1"/>
              </a:solidFill>
              <a:latin typeface="微軟正黑體" pitchFamily="34" charset="-120"/>
              <a:ea typeface="微軟正黑體" pitchFamily="34" charset="-120"/>
            </a:rPr>
            <a:t>SBU</a:t>
          </a:r>
          <a:r>
            <a:rPr lang="zh-TW" altLang="en-US" sz="3600" b="1" kern="1200" dirty="0" smtClean="0">
              <a:solidFill>
                <a:schemeClr val="bg1"/>
              </a:solidFill>
              <a:latin typeface="微軟正黑體" pitchFamily="34" charset="-120"/>
              <a:ea typeface="微軟正黑體" pitchFamily="34" charset="-120"/>
            </a:rPr>
            <a:t>的概念</a:t>
          </a:r>
          <a:endParaRPr lang="zh-TW" altLang="en-US" sz="3600" b="1" kern="1200" dirty="0">
            <a:solidFill>
              <a:schemeClr val="bg1"/>
            </a:solidFill>
            <a:latin typeface="微軟正黑體" pitchFamily="34" charset="-120"/>
            <a:ea typeface="微軟正黑體" pitchFamily="34" charset="-120"/>
          </a:endParaRPr>
        </a:p>
      </dsp:txBody>
      <dsp:txXfrm>
        <a:off x="49023" y="50995"/>
        <a:ext cx="7084632" cy="906188"/>
      </dsp:txXfrm>
    </dsp:sp>
    <dsp:sp modelId="{8ECE8589-8516-4D5C-8698-B69BE5F46FB4}">
      <dsp:nvSpPr>
        <dsp:cNvPr id="0" name=""/>
        <dsp:cNvSpPr/>
      </dsp:nvSpPr>
      <dsp:spPr>
        <a:xfrm>
          <a:off x="0" y="1020579"/>
          <a:ext cx="7182678" cy="1004234"/>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solidFill>
                <a:schemeClr val="bg1"/>
              </a:solidFill>
              <a:latin typeface="微軟正黑體" pitchFamily="34" charset="-120"/>
              <a:ea typeface="微軟正黑體" pitchFamily="34" charset="-120"/>
            </a:rPr>
            <a:t>§7.2</a:t>
          </a:r>
          <a:r>
            <a:rPr lang="zh-TW" altLang="en-US" sz="3600" b="1" kern="1200" dirty="0" smtClean="0">
              <a:solidFill>
                <a:schemeClr val="bg1"/>
              </a:solidFill>
              <a:latin typeface="微軟正黑體" pitchFamily="34" charset="-120"/>
              <a:ea typeface="微軟正黑體" pitchFamily="34" charset="-120"/>
            </a:rPr>
            <a:t> 競爭領域的決定</a:t>
          </a:r>
          <a:endParaRPr lang="zh-TW" altLang="en-US" sz="3600" b="1" kern="1200" dirty="0">
            <a:solidFill>
              <a:schemeClr val="bg1"/>
            </a:solidFill>
            <a:latin typeface="微軟正黑體" pitchFamily="34" charset="-120"/>
            <a:ea typeface="微軟正黑體" pitchFamily="34" charset="-120"/>
          </a:endParaRPr>
        </a:p>
      </dsp:txBody>
      <dsp:txXfrm>
        <a:off x="49023" y="1069602"/>
        <a:ext cx="7084632" cy="906188"/>
      </dsp:txXfrm>
    </dsp:sp>
    <dsp:sp modelId="{AE0AAF5F-BFF0-4A8C-9D32-008D956B3228}">
      <dsp:nvSpPr>
        <dsp:cNvPr id="0" name=""/>
        <dsp:cNvSpPr/>
      </dsp:nvSpPr>
      <dsp:spPr>
        <a:xfrm>
          <a:off x="0" y="2039185"/>
          <a:ext cx="7182678" cy="1004234"/>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solidFill>
                <a:schemeClr val="bg1"/>
              </a:solidFill>
              <a:latin typeface="微軟正黑體" pitchFamily="34" charset="-120"/>
              <a:ea typeface="微軟正黑體" pitchFamily="34" charset="-120"/>
            </a:rPr>
            <a:t>§7.3</a:t>
          </a:r>
          <a:r>
            <a:rPr lang="zh-TW" altLang="en-US" sz="3600" b="1" kern="1200" dirty="0" smtClean="0">
              <a:solidFill>
                <a:schemeClr val="bg1"/>
              </a:solidFill>
              <a:latin typeface="微軟正黑體" pitchFamily="34" charset="-120"/>
              <a:ea typeface="微軟正黑體" pitchFamily="34" charset="-120"/>
            </a:rPr>
            <a:t> 策略的層級</a:t>
          </a:r>
          <a:endParaRPr lang="zh-TW" altLang="en-US" sz="3600" b="1" kern="1200" dirty="0">
            <a:solidFill>
              <a:schemeClr val="bg1"/>
            </a:solidFill>
            <a:latin typeface="微軟正黑體" pitchFamily="34" charset="-120"/>
            <a:ea typeface="微軟正黑體" pitchFamily="34" charset="-120"/>
          </a:endParaRPr>
        </a:p>
      </dsp:txBody>
      <dsp:txXfrm>
        <a:off x="49023" y="2088208"/>
        <a:ext cx="7084632" cy="906188"/>
      </dsp:txXfrm>
    </dsp:sp>
    <dsp:sp modelId="{1571E1A3-2EAD-4D46-9361-502BECB663B7}">
      <dsp:nvSpPr>
        <dsp:cNvPr id="0" name=""/>
        <dsp:cNvSpPr/>
      </dsp:nvSpPr>
      <dsp:spPr>
        <a:xfrm>
          <a:off x="0" y="3057792"/>
          <a:ext cx="7182678" cy="1004234"/>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solidFill>
                <a:schemeClr val="bg1"/>
              </a:solidFill>
              <a:latin typeface="微軟正黑體" pitchFamily="34" charset="-120"/>
              <a:ea typeface="微軟正黑體" pitchFamily="34" charset="-120"/>
            </a:rPr>
            <a:t>§7.4</a:t>
          </a:r>
          <a:r>
            <a:rPr lang="zh-TW" altLang="en-US" sz="3600" b="1" kern="1200" dirty="0" smtClean="0">
              <a:solidFill>
                <a:schemeClr val="bg1"/>
              </a:solidFill>
              <a:latin typeface="微軟正黑體" pitchFamily="34" charset="-120"/>
              <a:ea typeface="微軟正黑體" pitchFamily="34" charset="-120"/>
            </a:rPr>
            <a:t> 策略布局的架構</a:t>
          </a:r>
          <a:endParaRPr lang="zh-TW" altLang="en-US" sz="3600" b="1" kern="1200" dirty="0">
            <a:solidFill>
              <a:schemeClr val="bg1"/>
            </a:solidFill>
            <a:latin typeface="微軟正黑體" pitchFamily="34" charset="-120"/>
            <a:ea typeface="微軟正黑體" pitchFamily="34" charset="-120"/>
          </a:endParaRPr>
        </a:p>
      </dsp:txBody>
      <dsp:txXfrm>
        <a:off x="49023" y="3106815"/>
        <a:ext cx="7084632" cy="906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AB359-F9A8-4E89-8CCB-4ED3166C7B21}">
      <dsp:nvSpPr>
        <dsp:cNvPr id="0" name=""/>
        <dsp:cNvSpPr/>
      </dsp:nvSpPr>
      <dsp:spPr>
        <a:xfrm>
          <a:off x="0" y="19599"/>
          <a:ext cx="6096000" cy="121680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kumimoji="1" lang="zh-TW" altLang="en-US" sz="36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技術的相容性高低</a:t>
          </a:r>
          <a:r>
            <a:rPr kumimoji="1" lang="zh-TW" sz="36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 </a:t>
          </a:r>
          <a:r>
            <a:rPr kumimoji="1" lang="en-US" sz="36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 </a:t>
          </a:r>
          <a:endParaRPr lang="zh-TW" altLang="en-US" sz="3600" b="1" kern="1200" dirty="0">
            <a:latin typeface="微軟正黑體" pitchFamily="34" charset="-120"/>
            <a:ea typeface="微軟正黑體" pitchFamily="34" charset="-120"/>
          </a:endParaRPr>
        </a:p>
      </dsp:txBody>
      <dsp:txXfrm>
        <a:off x="59399" y="78998"/>
        <a:ext cx="5977202" cy="1098002"/>
      </dsp:txXfrm>
    </dsp:sp>
    <dsp:sp modelId="{31748840-60A4-4E57-B845-1A280E7A6D0A}">
      <dsp:nvSpPr>
        <dsp:cNvPr id="0" name=""/>
        <dsp:cNvSpPr/>
      </dsp:nvSpPr>
      <dsp:spPr>
        <a:xfrm>
          <a:off x="0" y="1423600"/>
          <a:ext cx="6096000" cy="1216800"/>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kumimoji="1" lang="zh-TW" altLang="en-US" sz="36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顧客需求的相似性高低</a:t>
          </a:r>
          <a:endParaRPr lang="zh-TW" altLang="en-US" sz="3600" b="1" kern="1200" dirty="0">
            <a:latin typeface="微軟正黑體" pitchFamily="34" charset="-120"/>
            <a:ea typeface="微軟正黑體" pitchFamily="34" charset="-120"/>
          </a:endParaRPr>
        </a:p>
      </dsp:txBody>
      <dsp:txXfrm>
        <a:off x="59399" y="1482999"/>
        <a:ext cx="5977202" cy="1098002"/>
      </dsp:txXfrm>
    </dsp:sp>
    <dsp:sp modelId="{E00787DE-5347-4580-9BE4-E494C5BCD5AC}">
      <dsp:nvSpPr>
        <dsp:cNvPr id="0" name=""/>
        <dsp:cNvSpPr/>
      </dsp:nvSpPr>
      <dsp:spPr>
        <a:xfrm>
          <a:off x="0" y="2827600"/>
          <a:ext cx="6096000" cy="1216800"/>
        </a:xfrm>
        <a:prstGeom prst="roundRect">
          <a:avLst/>
        </a:prstGeom>
        <a:solidFill>
          <a:srgbClr val="FF7C8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kumimoji="1" lang="zh-TW" altLang="en-US" sz="36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顧客特性的相似性高低</a:t>
          </a:r>
          <a:endParaRPr lang="zh-TW" altLang="en-US" sz="3600" b="1" kern="1200" dirty="0">
            <a:latin typeface="微軟正黑體" pitchFamily="34" charset="-120"/>
            <a:ea typeface="微軟正黑體" pitchFamily="34" charset="-120"/>
          </a:endParaRPr>
        </a:p>
      </dsp:txBody>
      <dsp:txXfrm>
        <a:off x="59399" y="2886999"/>
        <a:ext cx="5977202"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8263-28A0-42F7-A532-BB05114E06A4}">
      <dsp:nvSpPr>
        <dsp:cNvPr id="0" name=""/>
        <dsp:cNvSpPr/>
      </dsp:nvSpPr>
      <dsp:spPr>
        <a:xfrm>
          <a:off x="0" y="1972"/>
          <a:ext cx="7182678" cy="1004234"/>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solidFill>
                <a:schemeClr val="bg1"/>
              </a:solidFill>
              <a:latin typeface="微軟正黑體" pitchFamily="34" charset="-120"/>
              <a:ea typeface="微軟正黑體" pitchFamily="34" charset="-120"/>
            </a:rPr>
            <a:t>§7.1</a:t>
          </a:r>
          <a:r>
            <a:rPr lang="zh-TW" altLang="en-US" sz="3600" b="1" kern="1200" dirty="0" smtClean="0">
              <a:solidFill>
                <a:schemeClr val="bg1"/>
              </a:solidFill>
              <a:latin typeface="微軟正黑體" pitchFamily="34" charset="-120"/>
              <a:ea typeface="微軟正黑體" pitchFamily="34" charset="-120"/>
            </a:rPr>
            <a:t> </a:t>
          </a:r>
          <a:r>
            <a:rPr lang="en-US" altLang="zh-TW" sz="3600" b="1" kern="1200" dirty="0" smtClean="0">
              <a:solidFill>
                <a:schemeClr val="bg1"/>
              </a:solidFill>
              <a:latin typeface="微軟正黑體" pitchFamily="34" charset="-120"/>
              <a:ea typeface="微軟正黑體" pitchFamily="34" charset="-120"/>
            </a:rPr>
            <a:t>SBA</a:t>
          </a:r>
          <a:r>
            <a:rPr lang="zh-TW" altLang="en-US" sz="3600" b="1" kern="1200" dirty="0" smtClean="0">
              <a:solidFill>
                <a:schemeClr val="bg1"/>
              </a:solidFill>
              <a:latin typeface="微軟正黑體" pitchFamily="34" charset="-120"/>
              <a:ea typeface="微軟正黑體" pitchFamily="34" charset="-120"/>
            </a:rPr>
            <a:t>與</a:t>
          </a:r>
          <a:r>
            <a:rPr lang="en-US" altLang="zh-TW" sz="3600" b="1" kern="1200" dirty="0" smtClean="0">
              <a:solidFill>
                <a:schemeClr val="bg1"/>
              </a:solidFill>
              <a:latin typeface="微軟正黑體" pitchFamily="34" charset="-120"/>
              <a:ea typeface="微軟正黑體" pitchFamily="34" charset="-120"/>
            </a:rPr>
            <a:t>SBU</a:t>
          </a:r>
          <a:r>
            <a:rPr lang="zh-TW" altLang="en-US" sz="3600" b="1" kern="1200" dirty="0" smtClean="0">
              <a:solidFill>
                <a:schemeClr val="bg1"/>
              </a:solidFill>
              <a:latin typeface="微軟正黑體" pitchFamily="34" charset="-120"/>
              <a:ea typeface="微軟正黑體" pitchFamily="34" charset="-120"/>
            </a:rPr>
            <a:t>的概念</a:t>
          </a:r>
          <a:endParaRPr lang="zh-TW" altLang="en-US" sz="3600" b="1" kern="1200" dirty="0">
            <a:solidFill>
              <a:schemeClr val="bg1"/>
            </a:solidFill>
            <a:latin typeface="微軟正黑體" pitchFamily="34" charset="-120"/>
            <a:ea typeface="微軟正黑體" pitchFamily="34" charset="-120"/>
          </a:endParaRPr>
        </a:p>
      </dsp:txBody>
      <dsp:txXfrm>
        <a:off x="49023" y="50995"/>
        <a:ext cx="7084632" cy="906188"/>
      </dsp:txXfrm>
    </dsp:sp>
    <dsp:sp modelId="{8ECE8589-8516-4D5C-8698-B69BE5F46FB4}">
      <dsp:nvSpPr>
        <dsp:cNvPr id="0" name=""/>
        <dsp:cNvSpPr/>
      </dsp:nvSpPr>
      <dsp:spPr>
        <a:xfrm>
          <a:off x="0" y="1020579"/>
          <a:ext cx="7182678" cy="1004234"/>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solidFill>
                <a:schemeClr val="bg1"/>
              </a:solidFill>
              <a:latin typeface="微軟正黑體" pitchFamily="34" charset="-120"/>
              <a:ea typeface="微軟正黑體" pitchFamily="34" charset="-120"/>
            </a:rPr>
            <a:t>§7.2</a:t>
          </a:r>
          <a:r>
            <a:rPr lang="zh-TW" altLang="en-US" sz="3600" b="1" kern="1200" dirty="0" smtClean="0">
              <a:solidFill>
                <a:schemeClr val="bg1"/>
              </a:solidFill>
              <a:latin typeface="微軟正黑體" pitchFamily="34" charset="-120"/>
              <a:ea typeface="微軟正黑體" pitchFamily="34" charset="-120"/>
            </a:rPr>
            <a:t> 競爭領域的決定</a:t>
          </a:r>
          <a:endParaRPr lang="zh-TW" altLang="en-US" sz="3600" b="1" kern="1200" dirty="0">
            <a:solidFill>
              <a:schemeClr val="bg1"/>
            </a:solidFill>
            <a:latin typeface="微軟正黑體" pitchFamily="34" charset="-120"/>
            <a:ea typeface="微軟正黑體" pitchFamily="34" charset="-120"/>
          </a:endParaRPr>
        </a:p>
      </dsp:txBody>
      <dsp:txXfrm>
        <a:off x="49023" y="1069602"/>
        <a:ext cx="7084632" cy="906188"/>
      </dsp:txXfrm>
    </dsp:sp>
    <dsp:sp modelId="{AE0AAF5F-BFF0-4A8C-9D32-008D956B3228}">
      <dsp:nvSpPr>
        <dsp:cNvPr id="0" name=""/>
        <dsp:cNvSpPr/>
      </dsp:nvSpPr>
      <dsp:spPr>
        <a:xfrm>
          <a:off x="0" y="2039185"/>
          <a:ext cx="7182678" cy="1004234"/>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solidFill>
                <a:schemeClr val="bg1"/>
              </a:solidFill>
              <a:latin typeface="微軟正黑體" pitchFamily="34" charset="-120"/>
              <a:ea typeface="微軟正黑體" pitchFamily="34" charset="-120"/>
            </a:rPr>
            <a:t>§7.3</a:t>
          </a:r>
          <a:r>
            <a:rPr lang="zh-TW" altLang="en-US" sz="3600" b="1" kern="1200" dirty="0" smtClean="0">
              <a:solidFill>
                <a:schemeClr val="bg1"/>
              </a:solidFill>
              <a:latin typeface="微軟正黑體" pitchFamily="34" charset="-120"/>
              <a:ea typeface="微軟正黑體" pitchFamily="34" charset="-120"/>
            </a:rPr>
            <a:t> 策略的層級</a:t>
          </a:r>
          <a:endParaRPr lang="zh-TW" altLang="en-US" sz="3600" b="1" kern="1200" dirty="0">
            <a:solidFill>
              <a:schemeClr val="bg1"/>
            </a:solidFill>
            <a:latin typeface="微軟正黑體" pitchFamily="34" charset="-120"/>
            <a:ea typeface="微軟正黑體" pitchFamily="34" charset="-120"/>
          </a:endParaRPr>
        </a:p>
      </dsp:txBody>
      <dsp:txXfrm>
        <a:off x="49023" y="2088208"/>
        <a:ext cx="7084632" cy="906188"/>
      </dsp:txXfrm>
    </dsp:sp>
    <dsp:sp modelId="{1571E1A3-2EAD-4D46-9361-502BECB663B7}">
      <dsp:nvSpPr>
        <dsp:cNvPr id="0" name=""/>
        <dsp:cNvSpPr/>
      </dsp:nvSpPr>
      <dsp:spPr>
        <a:xfrm>
          <a:off x="0" y="3057792"/>
          <a:ext cx="7182678" cy="1004234"/>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solidFill>
                <a:schemeClr val="bg1"/>
              </a:solidFill>
              <a:latin typeface="微軟正黑體" pitchFamily="34" charset="-120"/>
              <a:ea typeface="微軟正黑體" pitchFamily="34" charset="-120"/>
            </a:rPr>
            <a:t>§7.4</a:t>
          </a:r>
          <a:r>
            <a:rPr lang="zh-TW" altLang="en-US" sz="3600" b="1" kern="1200" dirty="0" smtClean="0">
              <a:solidFill>
                <a:schemeClr val="bg1"/>
              </a:solidFill>
              <a:latin typeface="微軟正黑體" pitchFamily="34" charset="-120"/>
              <a:ea typeface="微軟正黑體" pitchFamily="34" charset="-120"/>
            </a:rPr>
            <a:t> 策略布局的架構</a:t>
          </a:r>
          <a:endParaRPr lang="zh-TW" altLang="en-US" sz="3600" b="1" kern="1200" dirty="0">
            <a:solidFill>
              <a:schemeClr val="bg1"/>
            </a:solidFill>
            <a:latin typeface="微軟正黑體" pitchFamily="34" charset="-120"/>
            <a:ea typeface="微軟正黑體" pitchFamily="34" charset="-120"/>
          </a:endParaRPr>
        </a:p>
      </dsp:txBody>
      <dsp:txXfrm>
        <a:off x="49023" y="3106815"/>
        <a:ext cx="7084632" cy="9061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E0D79-9131-4FFF-ABA4-36A6FA1989C7}">
      <dsp:nvSpPr>
        <dsp:cNvPr id="0" name=""/>
        <dsp:cNvSpPr/>
      </dsp:nvSpPr>
      <dsp:spPr>
        <a:xfrm>
          <a:off x="947" y="402174"/>
          <a:ext cx="3697084" cy="2218250"/>
        </a:xfrm>
        <a:prstGeom prst="rect">
          <a:avLst/>
        </a:prstGeom>
        <a:solidFill>
          <a:srgbClr val="0066FF"/>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altLang="zh-TW" sz="3200" b="1" kern="1200" dirty="0" smtClean="0">
              <a:latin typeface="微軟正黑體" pitchFamily="34" charset="-120"/>
              <a:ea typeface="微軟正黑體" pitchFamily="34" charset="-120"/>
            </a:rPr>
            <a:t>BCG</a:t>
          </a:r>
          <a:r>
            <a:rPr lang="zh-TW" altLang="en-US" sz="3200" b="1" kern="1200" dirty="0" smtClean="0">
              <a:latin typeface="微軟正黑體" pitchFamily="34" charset="-120"/>
              <a:ea typeface="微軟正黑體" pitchFamily="34" charset="-120"/>
            </a:rPr>
            <a:t>模式 </a:t>
          </a:r>
          <a:endParaRPr lang="en-US" altLang="zh-TW" sz="3200" b="1" kern="1200" dirty="0" smtClean="0">
            <a:latin typeface="微軟正黑體" pitchFamily="34" charset="-120"/>
            <a:ea typeface="微軟正黑體" pitchFamily="34" charset="-120"/>
          </a:endParaRPr>
        </a:p>
        <a:p>
          <a:pPr lvl="0" algn="ctr" defTabSz="1422400">
            <a:lnSpc>
              <a:spcPct val="90000"/>
            </a:lnSpc>
            <a:spcBef>
              <a:spcPct val="0"/>
            </a:spcBef>
            <a:spcAft>
              <a:spcPct val="35000"/>
            </a:spcAft>
          </a:pPr>
          <a:r>
            <a:rPr lang="zh-TW" sz="3200" b="1" kern="1200" dirty="0" smtClean="0">
              <a:latin typeface="微軟正黑體" pitchFamily="34" charset="-120"/>
              <a:ea typeface="微軟正黑體" pitchFamily="34" charset="-120"/>
            </a:rPr>
            <a:t>（</a:t>
          </a:r>
          <a:r>
            <a:rPr lang="en-US" sz="3200" b="1" kern="1200" dirty="0" smtClean="0">
              <a:latin typeface="微軟正黑體" pitchFamily="34" charset="-120"/>
              <a:ea typeface="微軟正黑體" pitchFamily="34" charset="-120"/>
            </a:rPr>
            <a:t>BCG Model</a:t>
          </a:r>
          <a:r>
            <a:rPr lang="zh-TW" sz="3200" b="1" kern="1200" dirty="0" smtClean="0">
              <a:latin typeface="微軟正黑體" pitchFamily="34" charset="-120"/>
              <a:ea typeface="微軟正黑體" pitchFamily="34" charset="-120"/>
            </a:rPr>
            <a:t>）</a:t>
          </a:r>
          <a:endParaRPr lang="zh-TW" altLang="en-US" sz="3200" b="1" kern="1200" dirty="0">
            <a:latin typeface="微軟正黑體" pitchFamily="34" charset="-120"/>
            <a:ea typeface="微軟正黑體" pitchFamily="34" charset="-120"/>
          </a:endParaRPr>
        </a:p>
      </dsp:txBody>
      <dsp:txXfrm>
        <a:off x="947" y="402174"/>
        <a:ext cx="3697084" cy="2218250"/>
      </dsp:txXfrm>
    </dsp:sp>
    <dsp:sp modelId="{0109DC55-4712-416C-90CE-A74C999F05CA}">
      <dsp:nvSpPr>
        <dsp:cNvPr id="0" name=""/>
        <dsp:cNvSpPr/>
      </dsp:nvSpPr>
      <dsp:spPr>
        <a:xfrm>
          <a:off x="4067740" y="402174"/>
          <a:ext cx="3697084" cy="2218250"/>
        </a:xfrm>
        <a:prstGeom prst="rect">
          <a:avLst/>
        </a:prstGeom>
        <a:solidFill>
          <a:srgbClr val="FF7C80"/>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微軟正黑體" pitchFamily="34" charset="-120"/>
              <a:ea typeface="微軟正黑體" pitchFamily="34" charset="-120"/>
            </a:rPr>
            <a:t>多因子投資組合矩陣 </a:t>
          </a:r>
          <a:r>
            <a:rPr lang="zh-TW" sz="3200" b="1" kern="1200" dirty="0" smtClean="0">
              <a:latin typeface="微軟正黑體" pitchFamily="34" charset="-120"/>
              <a:ea typeface="微軟正黑體" pitchFamily="34" charset="-120"/>
            </a:rPr>
            <a:t>（</a:t>
          </a:r>
          <a:r>
            <a:rPr lang="en-US" sz="3200" b="1" kern="1200" dirty="0" smtClean="0">
              <a:latin typeface="微軟正黑體" pitchFamily="34" charset="-120"/>
              <a:ea typeface="微軟正黑體" pitchFamily="34" charset="-120"/>
            </a:rPr>
            <a:t>Multi-Factor Portfolio Matrix</a:t>
          </a:r>
          <a:r>
            <a:rPr lang="zh-TW" sz="3200" b="1" kern="1200" dirty="0" smtClean="0">
              <a:latin typeface="微軟正黑體" pitchFamily="34" charset="-120"/>
              <a:ea typeface="微軟正黑體" pitchFamily="34" charset="-120"/>
            </a:rPr>
            <a:t>）</a:t>
          </a:r>
          <a:endParaRPr lang="zh-TW" altLang="en-US" sz="3200" b="1" kern="1200" dirty="0">
            <a:latin typeface="微軟正黑體" pitchFamily="34" charset="-120"/>
            <a:ea typeface="微軟正黑體" pitchFamily="34" charset="-120"/>
          </a:endParaRPr>
        </a:p>
      </dsp:txBody>
      <dsp:txXfrm>
        <a:off x="4067740" y="402174"/>
        <a:ext cx="3697084" cy="2218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B3FB0-B443-44E4-9A3C-57DCC6019D95}">
      <dsp:nvSpPr>
        <dsp:cNvPr id="0" name=""/>
        <dsp:cNvSpPr/>
      </dsp:nvSpPr>
      <dsp:spPr>
        <a:xfrm>
          <a:off x="0" y="140343"/>
          <a:ext cx="6096000" cy="721524"/>
        </a:xfrm>
        <a:prstGeom prst="roundRect">
          <a:avLst/>
        </a:prstGeom>
        <a:solidFill>
          <a:srgbClr val="FF7C8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kumimoji="1" lang="zh-TW" altLang="en-US" sz="23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有形關係</a:t>
          </a:r>
          <a:endParaRPr lang="zh-TW" altLang="en-US" sz="2300" b="1" kern="1200" dirty="0">
            <a:solidFill>
              <a:schemeClr val="tx1"/>
            </a:solidFill>
            <a:latin typeface="微軟正黑體" pitchFamily="34" charset="-120"/>
            <a:ea typeface="微軟正黑體" pitchFamily="34" charset="-120"/>
          </a:endParaRPr>
        </a:p>
      </dsp:txBody>
      <dsp:txXfrm>
        <a:off x="35222" y="175565"/>
        <a:ext cx="6025556" cy="651080"/>
      </dsp:txXfrm>
    </dsp:sp>
    <dsp:sp modelId="{EEE15C0C-1E6B-456A-90CC-99076AAAEC19}">
      <dsp:nvSpPr>
        <dsp:cNvPr id="0" name=""/>
        <dsp:cNvSpPr/>
      </dsp:nvSpPr>
      <dsp:spPr>
        <a:xfrm>
          <a:off x="0" y="861867"/>
          <a:ext cx="6096000" cy="416587"/>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193548" tIns="29210" rIns="163576" bIns="29210" numCol="1" spcCol="1270" anchor="t" anchorCtr="0">
          <a:noAutofit/>
        </a:bodyPr>
        <a:lstStyle/>
        <a:p>
          <a:pPr marL="171450" lvl="1" indent="-171450" algn="l" defTabSz="800100">
            <a:lnSpc>
              <a:spcPct val="90000"/>
            </a:lnSpc>
            <a:spcBef>
              <a:spcPct val="0"/>
            </a:spcBef>
            <a:spcAft>
              <a:spcPct val="20000"/>
            </a:spcAft>
            <a:buChar char="••"/>
          </a:pPr>
          <a:r>
            <a:rPr kumimoji="1" lang="zh-TW" altLang="en-US" sz="1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指彼此在價值鏈的活動上，存在著一種共享關係。</a:t>
          </a:r>
          <a:r>
            <a:rPr kumimoji="1" lang="zh-TW" sz="1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 </a:t>
          </a:r>
          <a:r>
            <a:rPr kumimoji="1" lang="en-US" sz="1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 </a:t>
          </a:r>
          <a:endParaRPr lang="zh-TW" altLang="en-US" sz="1800" b="1" kern="1200" dirty="0">
            <a:latin typeface="微軟正黑體" pitchFamily="34" charset="-120"/>
            <a:ea typeface="微軟正黑體" pitchFamily="34" charset="-120"/>
          </a:endParaRPr>
        </a:p>
      </dsp:txBody>
      <dsp:txXfrm>
        <a:off x="0" y="861867"/>
        <a:ext cx="6096000" cy="416587"/>
      </dsp:txXfrm>
    </dsp:sp>
    <dsp:sp modelId="{0C7493FD-7D68-4BD1-8D30-67D07012D880}">
      <dsp:nvSpPr>
        <dsp:cNvPr id="0" name=""/>
        <dsp:cNvSpPr/>
      </dsp:nvSpPr>
      <dsp:spPr>
        <a:xfrm>
          <a:off x="0" y="1278455"/>
          <a:ext cx="6096000" cy="721524"/>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kumimoji="1" lang="zh-TW" altLang="en-US" sz="23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無形關係</a:t>
          </a:r>
          <a:endParaRPr lang="zh-TW" altLang="en-US" sz="2300" b="1" kern="1200" dirty="0">
            <a:solidFill>
              <a:schemeClr val="tx1"/>
            </a:solidFill>
            <a:latin typeface="微軟正黑體" pitchFamily="34" charset="-120"/>
            <a:ea typeface="微軟正黑體" pitchFamily="34" charset="-120"/>
          </a:endParaRPr>
        </a:p>
      </dsp:txBody>
      <dsp:txXfrm>
        <a:off x="35222" y="1313677"/>
        <a:ext cx="6025556" cy="651080"/>
      </dsp:txXfrm>
    </dsp:sp>
    <dsp:sp modelId="{5448274A-C36E-4384-9959-2AB04DA6C487}">
      <dsp:nvSpPr>
        <dsp:cNvPr id="0" name=""/>
        <dsp:cNvSpPr/>
      </dsp:nvSpPr>
      <dsp:spPr>
        <a:xfrm>
          <a:off x="0" y="1999979"/>
          <a:ext cx="6096000" cy="416587"/>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193548" tIns="29210" rIns="163576" bIns="29210" numCol="1" spcCol="1270" anchor="t" anchorCtr="0">
          <a:noAutofit/>
        </a:bodyPr>
        <a:lstStyle/>
        <a:p>
          <a:pPr marL="171450" lvl="1" indent="-171450" algn="l" defTabSz="800100">
            <a:lnSpc>
              <a:spcPct val="90000"/>
            </a:lnSpc>
            <a:spcBef>
              <a:spcPct val="0"/>
            </a:spcBef>
            <a:spcAft>
              <a:spcPct val="20000"/>
            </a:spcAft>
            <a:buChar char="••"/>
          </a:pPr>
          <a:r>
            <a:rPr kumimoji="1" lang="zh-TW" altLang="en-US" sz="1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是指可在不同的價值鏈間，轉移彼此的知識與能耐。</a:t>
          </a:r>
          <a:r>
            <a:rPr kumimoji="1" lang="zh-TW" sz="1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 </a:t>
          </a:r>
          <a:r>
            <a:rPr kumimoji="1" lang="en-US" sz="1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 </a:t>
          </a:r>
          <a:endParaRPr lang="zh-TW" altLang="en-US" sz="1800" b="1" kern="1200" dirty="0">
            <a:latin typeface="微軟正黑體" pitchFamily="34" charset="-120"/>
            <a:ea typeface="微軟正黑體" pitchFamily="34" charset="-120"/>
          </a:endParaRPr>
        </a:p>
      </dsp:txBody>
      <dsp:txXfrm>
        <a:off x="0" y="1999979"/>
        <a:ext cx="6096000" cy="416587"/>
      </dsp:txXfrm>
    </dsp:sp>
    <dsp:sp modelId="{C2FD86B8-C21B-4C64-8584-ACEFCD5909F4}">
      <dsp:nvSpPr>
        <dsp:cNvPr id="0" name=""/>
        <dsp:cNvSpPr/>
      </dsp:nvSpPr>
      <dsp:spPr>
        <a:xfrm>
          <a:off x="0" y="2416567"/>
          <a:ext cx="6096000" cy="721524"/>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kumimoji="1" lang="zh-TW" altLang="en-US" sz="23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競爭者關係</a:t>
          </a:r>
          <a:endParaRPr lang="zh-TW" altLang="en-US" sz="2300" b="1" kern="1200" dirty="0">
            <a:solidFill>
              <a:schemeClr val="tx1"/>
            </a:solidFill>
            <a:latin typeface="微軟正黑體" pitchFamily="34" charset="-120"/>
            <a:ea typeface="微軟正黑體" pitchFamily="34" charset="-120"/>
          </a:endParaRPr>
        </a:p>
      </dsp:txBody>
      <dsp:txXfrm>
        <a:off x="35222" y="2451789"/>
        <a:ext cx="6025556" cy="651080"/>
      </dsp:txXfrm>
    </dsp:sp>
    <dsp:sp modelId="{DBB61830-8437-4026-9727-C9F3B24777CD}">
      <dsp:nvSpPr>
        <dsp:cNvPr id="0" name=""/>
        <dsp:cNvSpPr/>
      </dsp:nvSpPr>
      <dsp:spPr>
        <a:xfrm>
          <a:off x="0" y="3138091"/>
          <a:ext cx="6096000" cy="785565"/>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193548" tIns="29210" rIns="163576" bIns="29210" numCol="1" spcCol="1270" anchor="t" anchorCtr="0">
          <a:noAutofit/>
        </a:bodyPr>
        <a:lstStyle/>
        <a:p>
          <a:pPr marL="171450" lvl="1" indent="-171450" algn="l" defTabSz="800100">
            <a:lnSpc>
              <a:spcPct val="90000"/>
            </a:lnSpc>
            <a:spcBef>
              <a:spcPct val="0"/>
            </a:spcBef>
            <a:spcAft>
              <a:spcPct val="20000"/>
            </a:spcAft>
            <a:buChar char="••"/>
          </a:pPr>
          <a:r>
            <a:rPr kumimoji="1" lang="zh-TW" altLang="en-US" sz="1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是指存在著某一共同的競爭者，企業與該競爭者在一個以上的事業單位中相互競爭。</a:t>
          </a:r>
          <a:endParaRPr lang="zh-TW" altLang="en-US" sz="1800" b="1" kern="1200" dirty="0">
            <a:latin typeface="微軟正黑體" pitchFamily="34" charset="-120"/>
            <a:ea typeface="微軟正黑體" pitchFamily="34" charset="-120"/>
          </a:endParaRPr>
        </a:p>
      </dsp:txBody>
      <dsp:txXfrm>
        <a:off x="0" y="3138091"/>
        <a:ext cx="6096000" cy="7855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9E408-6FA4-436C-A9CC-C490FD4D559D}">
      <dsp:nvSpPr>
        <dsp:cNvPr id="0" name=""/>
        <dsp:cNvSpPr/>
      </dsp:nvSpPr>
      <dsp:spPr>
        <a:xfrm>
          <a:off x="0" y="591861"/>
          <a:ext cx="2215598" cy="1329358"/>
        </a:xfrm>
        <a:prstGeom prst="rect">
          <a:avLst/>
        </a:prstGeom>
        <a:solidFill>
          <a:srgbClr val="00B0F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kumimoji="1" lang="zh-TW" altLang="en-US" sz="27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基礎</a:t>
          </a:r>
          <a:r>
            <a:rPr kumimoji="1" lang="zh-TW" altLang="en-US" sz="27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架構     關係 </a:t>
          </a:r>
          <a:endParaRPr lang="zh-TW" altLang="en-US" sz="2700" b="1" kern="1200" dirty="0">
            <a:latin typeface="微軟正黑體" pitchFamily="34" charset="-120"/>
            <a:ea typeface="微軟正黑體" pitchFamily="34" charset="-120"/>
          </a:endParaRPr>
        </a:p>
      </dsp:txBody>
      <dsp:txXfrm>
        <a:off x="0" y="591861"/>
        <a:ext cx="2215598" cy="1329358"/>
      </dsp:txXfrm>
    </dsp:sp>
    <dsp:sp modelId="{C4B17C97-6CBB-46AD-A94A-8C286B76F600}">
      <dsp:nvSpPr>
        <dsp:cNvPr id="0" name=""/>
        <dsp:cNvSpPr/>
      </dsp:nvSpPr>
      <dsp:spPr>
        <a:xfrm>
          <a:off x="2437157" y="591861"/>
          <a:ext cx="2215598" cy="1329358"/>
        </a:xfrm>
        <a:prstGeom prst="rect">
          <a:avLst/>
        </a:prstGeom>
        <a:solidFill>
          <a:srgbClr val="FFFF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kumimoji="1" lang="zh-TW" altLang="en-US" sz="27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技術關係 </a:t>
          </a:r>
          <a:endParaRPr lang="zh-TW" altLang="en-US" sz="2700" b="1" kern="1200" dirty="0">
            <a:latin typeface="微軟正黑體" pitchFamily="34" charset="-120"/>
            <a:ea typeface="微軟正黑體" pitchFamily="34" charset="-120"/>
          </a:endParaRPr>
        </a:p>
      </dsp:txBody>
      <dsp:txXfrm>
        <a:off x="2437157" y="591861"/>
        <a:ext cx="2215598" cy="1329358"/>
      </dsp:txXfrm>
    </dsp:sp>
    <dsp:sp modelId="{86238C3B-9AF4-4CB2-9F2D-E06733803602}">
      <dsp:nvSpPr>
        <dsp:cNvPr id="0" name=""/>
        <dsp:cNvSpPr/>
      </dsp:nvSpPr>
      <dsp:spPr>
        <a:xfrm>
          <a:off x="4874315" y="591861"/>
          <a:ext cx="2215598" cy="1329358"/>
        </a:xfrm>
        <a:prstGeom prst="rect">
          <a:avLst/>
        </a:prstGeom>
        <a:solidFill>
          <a:srgbClr val="FF7C8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kumimoji="1" lang="zh-TW" altLang="en-US" sz="27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採購關係 </a:t>
          </a:r>
          <a:endParaRPr lang="zh-TW" altLang="en-US" sz="2700" b="1" kern="1200" dirty="0">
            <a:latin typeface="微軟正黑體" pitchFamily="34" charset="-120"/>
            <a:ea typeface="微軟正黑體" pitchFamily="34" charset="-120"/>
          </a:endParaRPr>
        </a:p>
      </dsp:txBody>
      <dsp:txXfrm>
        <a:off x="4874315" y="591861"/>
        <a:ext cx="2215598" cy="1329358"/>
      </dsp:txXfrm>
    </dsp:sp>
    <dsp:sp modelId="{C2772E35-7824-4D6A-BEBD-AC7F73CFAABD}">
      <dsp:nvSpPr>
        <dsp:cNvPr id="0" name=""/>
        <dsp:cNvSpPr/>
      </dsp:nvSpPr>
      <dsp:spPr>
        <a:xfrm>
          <a:off x="1218578" y="2142779"/>
          <a:ext cx="2215598" cy="132935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kumimoji="1" lang="zh-TW" altLang="en-US" sz="27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製造關係 </a:t>
          </a:r>
          <a:endParaRPr lang="zh-TW" altLang="en-US" sz="2700" b="1" kern="1200" dirty="0">
            <a:latin typeface="微軟正黑體" pitchFamily="34" charset="-120"/>
            <a:ea typeface="微軟正黑體" pitchFamily="34" charset="-120"/>
          </a:endParaRPr>
        </a:p>
      </dsp:txBody>
      <dsp:txXfrm>
        <a:off x="1218578" y="2142779"/>
        <a:ext cx="2215598" cy="1329358"/>
      </dsp:txXfrm>
    </dsp:sp>
    <dsp:sp modelId="{2F6FFB02-58E3-43A9-913F-583C42C98DF8}">
      <dsp:nvSpPr>
        <dsp:cNvPr id="0" name=""/>
        <dsp:cNvSpPr/>
      </dsp:nvSpPr>
      <dsp:spPr>
        <a:xfrm>
          <a:off x="3655736" y="2142779"/>
          <a:ext cx="2215598" cy="1329358"/>
        </a:xfrm>
        <a:prstGeom prst="rect">
          <a:avLst/>
        </a:prstGeom>
        <a:solidFill>
          <a:srgbClr val="92D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kumimoji="1" lang="zh-TW" altLang="en-US" sz="27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行銷關係 </a:t>
          </a:r>
          <a:endParaRPr lang="zh-TW" altLang="en-US" sz="2700" b="1" kern="1200" dirty="0">
            <a:latin typeface="微軟正黑體" pitchFamily="34" charset="-120"/>
            <a:ea typeface="微軟正黑體" pitchFamily="34" charset="-120"/>
          </a:endParaRPr>
        </a:p>
      </dsp:txBody>
      <dsp:txXfrm>
        <a:off x="3655736" y="2142779"/>
        <a:ext cx="2215598" cy="13293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8263-28A0-42F7-A532-BB05114E06A4}">
      <dsp:nvSpPr>
        <dsp:cNvPr id="0" name=""/>
        <dsp:cNvSpPr/>
      </dsp:nvSpPr>
      <dsp:spPr>
        <a:xfrm>
          <a:off x="0" y="1972"/>
          <a:ext cx="7182678" cy="1004234"/>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solidFill>
                <a:schemeClr val="bg1"/>
              </a:solidFill>
              <a:latin typeface="微軟正黑體" pitchFamily="34" charset="-120"/>
              <a:ea typeface="微軟正黑體" pitchFamily="34" charset="-120"/>
            </a:rPr>
            <a:t>§7.1</a:t>
          </a:r>
          <a:r>
            <a:rPr lang="zh-TW" altLang="en-US" sz="3600" b="1" kern="1200" dirty="0" smtClean="0">
              <a:solidFill>
                <a:schemeClr val="bg1"/>
              </a:solidFill>
              <a:latin typeface="微軟正黑體" pitchFamily="34" charset="-120"/>
              <a:ea typeface="微軟正黑體" pitchFamily="34" charset="-120"/>
            </a:rPr>
            <a:t> </a:t>
          </a:r>
          <a:r>
            <a:rPr lang="en-US" altLang="zh-TW" sz="3600" b="1" kern="1200" dirty="0" smtClean="0">
              <a:solidFill>
                <a:schemeClr val="bg1"/>
              </a:solidFill>
              <a:latin typeface="微軟正黑體" pitchFamily="34" charset="-120"/>
              <a:ea typeface="微軟正黑體" pitchFamily="34" charset="-120"/>
            </a:rPr>
            <a:t>SBA</a:t>
          </a:r>
          <a:r>
            <a:rPr lang="zh-TW" altLang="en-US" sz="3600" b="1" kern="1200" dirty="0" smtClean="0">
              <a:solidFill>
                <a:schemeClr val="bg1"/>
              </a:solidFill>
              <a:latin typeface="微軟正黑體" pitchFamily="34" charset="-120"/>
              <a:ea typeface="微軟正黑體" pitchFamily="34" charset="-120"/>
            </a:rPr>
            <a:t>與</a:t>
          </a:r>
          <a:r>
            <a:rPr lang="en-US" altLang="zh-TW" sz="3600" b="1" kern="1200" dirty="0" smtClean="0">
              <a:solidFill>
                <a:schemeClr val="bg1"/>
              </a:solidFill>
              <a:latin typeface="微軟正黑體" pitchFamily="34" charset="-120"/>
              <a:ea typeface="微軟正黑體" pitchFamily="34" charset="-120"/>
            </a:rPr>
            <a:t>SBU</a:t>
          </a:r>
          <a:r>
            <a:rPr lang="zh-TW" altLang="en-US" sz="3600" b="1" kern="1200" dirty="0" smtClean="0">
              <a:solidFill>
                <a:schemeClr val="bg1"/>
              </a:solidFill>
              <a:latin typeface="微軟正黑體" pitchFamily="34" charset="-120"/>
              <a:ea typeface="微軟正黑體" pitchFamily="34" charset="-120"/>
            </a:rPr>
            <a:t>的概念</a:t>
          </a:r>
          <a:endParaRPr lang="zh-TW" altLang="en-US" sz="3600" b="1" kern="1200" dirty="0">
            <a:solidFill>
              <a:schemeClr val="bg1"/>
            </a:solidFill>
            <a:latin typeface="微軟正黑體" pitchFamily="34" charset="-120"/>
            <a:ea typeface="微軟正黑體" pitchFamily="34" charset="-120"/>
          </a:endParaRPr>
        </a:p>
      </dsp:txBody>
      <dsp:txXfrm>
        <a:off x="49023" y="50995"/>
        <a:ext cx="7084632" cy="906188"/>
      </dsp:txXfrm>
    </dsp:sp>
    <dsp:sp modelId="{8ECE8589-8516-4D5C-8698-B69BE5F46FB4}">
      <dsp:nvSpPr>
        <dsp:cNvPr id="0" name=""/>
        <dsp:cNvSpPr/>
      </dsp:nvSpPr>
      <dsp:spPr>
        <a:xfrm>
          <a:off x="0" y="1020579"/>
          <a:ext cx="7182678" cy="1004234"/>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solidFill>
                <a:schemeClr val="bg1"/>
              </a:solidFill>
              <a:latin typeface="微軟正黑體" pitchFamily="34" charset="-120"/>
              <a:ea typeface="微軟正黑體" pitchFamily="34" charset="-120"/>
            </a:rPr>
            <a:t>§7.2</a:t>
          </a:r>
          <a:r>
            <a:rPr lang="zh-TW" altLang="en-US" sz="3600" b="1" kern="1200" dirty="0" smtClean="0">
              <a:solidFill>
                <a:schemeClr val="bg1"/>
              </a:solidFill>
              <a:latin typeface="微軟正黑體" pitchFamily="34" charset="-120"/>
              <a:ea typeface="微軟正黑體" pitchFamily="34" charset="-120"/>
            </a:rPr>
            <a:t> 競爭領域的決定</a:t>
          </a:r>
          <a:endParaRPr lang="zh-TW" altLang="en-US" sz="3600" b="1" kern="1200" dirty="0">
            <a:solidFill>
              <a:schemeClr val="bg1"/>
            </a:solidFill>
            <a:latin typeface="微軟正黑體" pitchFamily="34" charset="-120"/>
            <a:ea typeface="微軟正黑體" pitchFamily="34" charset="-120"/>
          </a:endParaRPr>
        </a:p>
      </dsp:txBody>
      <dsp:txXfrm>
        <a:off x="49023" y="1069602"/>
        <a:ext cx="7084632" cy="906188"/>
      </dsp:txXfrm>
    </dsp:sp>
    <dsp:sp modelId="{AE0AAF5F-BFF0-4A8C-9D32-008D956B3228}">
      <dsp:nvSpPr>
        <dsp:cNvPr id="0" name=""/>
        <dsp:cNvSpPr/>
      </dsp:nvSpPr>
      <dsp:spPr>
        <a:xfrm>
          <a:off x="0" y="2039185"/>
          <a:ext cx="7182678" cy="1004234"/>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solidFill>
                <a:schemeClr val="bg1"/>
              </a:solidFill>
              <a:latin typeface="微軟正黑體" pitchFamily="34" charset="-120"/>
              <a:ea typeface="微軟正黑體" pitchFamily="34" charset="-120"/>
            </a:rPr>
            <a:t>§7.3</a:t>
          </a:r>
          <a:r>
            <a:rPr lang="zh-TW" altLang="en-US" sz="3600" b="1" kern="1200" dirty="0" smtClean="0">
              <a:solidFill>
                <a:schemeClr val="bg1"/>
              </a:solidFill>
              <a:latin typeface="微軟正黑體" pitchFamily="34" charset="-120"/>
              <a:ea typeface="微軟正黑體" pitchFamily="34" charset="-120"/>
            </a:rPr>
            <a:t> 策略的層級</a:t>
          </a:r>
          <a:endParaRPr lang="zh-TW" altLang="en-US" sz="3600" b="1" kern="1200" dirty="0">
            <a:solidFill>
              <a:schemeClr val="bg1"/>
            </a:solidFill>
            <a:latin typeface="微軟正黑體" pitchFamily="34" charset="-120"/>
            <a:ea typeface="微軟正黑體" pitchFamily="34" charset="-120"/>
          </a:endParaRPr>
        </a:p>
      </dsp:txBody>
      <dsp:txXfrm>
        <a:off x="49023" y="2088208"/>
        <a:ext cx="7084632" cy="906188"/>
      </dsp:txXfrm>
    </dsp:sp>
    <dsp:sp modelId="{1571E1A3-2EAD-4D46-9361-502BECB663B7}">
      <dsp:nvSpPr>
        <dsp:cNvPr id="0" name=""/>
        <dsp:cNvSpPr/>
      </dsp:nvSpPr>
      <dsp:spPr>
        <a:xfrm>
          <a:off x="0" y="3057792"/>
          <a:ext cx="7182678" cy="1004234"/>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solidFill>
                <a:schemeClr val="bg1"/>
              </a:solidFill>
              <a:latin typeface="微軟正黑體" pitchFamily="34" charset="-120"/>
              <a:ea typeface="微軟正黑體" pitchFamily="34" charset="-120"/>
            </a:rPr>
            <a:t>§7.4</a:t>
          </a:r>
          <a:r>
            <a:rPr lang="zh-TW" altLang="en-US" sz="3600" b="1" kern="1200" dirty="0" smtClean="0">
              <a:solidFill>
                <a:schemeClr val="bg1"/>
              </a:solidFill>
              <a:latin typeface="微軟正黑體" pitchFamily="34" charset="-120"/>
              <a:ea typeface="微軟正黑體" pitchFamily="34" charset="-120"/>
            </a:rPr>
            <a:t> 策略布局的架構</a:t>
          </a:r>
          <a:endParaRPr lang="zh-TW" altLang="en-US" sz="3600" b="1" kern="1200" dirty="0">
            <a:solidFill>
              <a:schemeClr val="bg1"/>
            </a:solidFill>
            <a:latin typeface="微軟正黑體" pitchFamily="34" charset="-120"/>
            <a:ea typeface="微軟正黑體" pitchFamily="34" charset="-120"/>
          </a:endParaRPr>
        </a:p>
      </dsp:txBody>
      <dsp:txXfrm>
        <a:off x="49023" y="3106815"/>
        <a:ext cx="7084632" cy="9061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51F60-BE66-4D3B-B5AC-144D4E6FE38B}">
      <dsp:nvSpPr>
        <dsp:cNvPr id="0" name=""/>
        <dsp:cNvSpPr/>
      </dsp:nvSpPr>
      <dsp:spPr>
        <a:xfrm>
          <a:off x="0" y="585658"/>
          <a:ext cx="6096000" cy="103523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kumimoji="1" lang="zh-TW" altLang="en-US" sz="33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總體策略</a:t>
          </a:r>
          <a:r>
            <a:rPr kumimoji="1" lang="en-US" altLang="zh-TW" sz="33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(Corporate Strategy)</a:t>
          </a:r>
          <a:endParaRPr lang="zh-TW" altLang="en-US" sz="3300" b="1" kern="1200" dirty="0">
            <a:latin typeface="微軟正黑體" pitchFamily="34" charset="-120"/>
            <a:ea typeface="微軟正黑體" pitchFamily="34" charset="-120"/>
          </a:endParaRPr>
        </a:p>
      </dsp:txBody>
      <dsp:txXfrm>
        <a:off x="50536" y="636194"/>
        <a:ext cx="5994928" cy="934158"/>
      </dsp:txXfrm>
    </dsp:sp>
    <dsp:sp modelId="{60F3521B-C8CC-4693-94E4-062989194998}">
      <dsp:nvSpPr>
        <dsp:cNvPr id="0" name=""/>
        <dsp:cNvSpPr/>
      </dsp:nvSpPr>
      <dsp:spPr>
        <a:xfrm>
          <a:off x="0" y="1715928"/>
          <a:ext cx="6096000" cy="103523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kumimoji="1" lang="zh-TW" altLang="en-US" sz="33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事業策略</a:t>
          </a:r>
          <a:r>
            <a:rPr kumimoji="1" lang="en-US" altLang="zh-TW" sz="33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(Business Strategy)</a:t>
          </a:r>
          <a:endParaRPr lang="zh-TW" altLang="en-US" sz="3300" b="1" kern="1200" dirty="0">
            <a:latin typeface="微軟正黑體" pitchFamily="34" charset="-120"/>
            <a:ea typeface="微軟正黑體" pitchFamily="34" charset="-120"/>
          </a:endParaRPr>
        </a:p>
      </dsp:txBody>
      <dsp:txXfrm>
        <a:off x="50536" y="1766464"/>
        <a:ext cx="5994928" cy="934158"/>
      </dsp:txXfrm>
    </dsp:sp>
    <dsp:sp modelId="{6841857A-7474-4C22-868F-EB03319751CA}">
      <dsp:nvSpPr>
        <dsp:cNvPr id="0" name=""/>
        <dsp:cNvSpPr/>
      </dsp:nvSpPr>
      <dsp:spPr>
        <a:xfrm>
          <a:off x="0" y="2846199"/>
          <a:ext cx="6096000" cy="1035230"/>
        </a:xfrm>
        <a:prstGeom prst="roundRect">
          <a:avLst/>
        </a:prstGeom>
        <a:solidFill>
          <a:srgbClr val="FF7C8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kumimoji="1" lang="zh-TW" altLang="en-US" sz="33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職能策略</a:t>
          </a:r>
          <a:r>
            <a:rPr kumimoji="1" lang="en-US" altLang="zh-TW" sz="33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(Functional</a:t>
          </a:r>
          <a:r>
            <a:rPr kumimoji="1" lang="zh-TW" altLang="en-US" sz="33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 </a:t>
          </a:r>
          <a:r>
            <a:rPr kumimoji="1" lang="en-US" altLang="zh-TW" sz="33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Strategy) </a:t>
          </a:r>
          <a:endParaRPr lang="zh-TW" altLang="en-US" sz="3300" b="1" kern="1200" dirty="0">
            <a:latin typeface="微軟正黑體" pitchFamily="34" charset="-120"/>
            <a:ea typeface="微軟正黑體" pitchFamily="34" charset="-120"/>
          </a:endParaRPr>
        </a:p>
      </dsp:txBody>
      <dsp:txXfrm>
        <a:off x="50536" y="2896735"/>
        <a:ext cx="5994928" cy="9341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7C329-0C2B-4986-ADD7-5361084A1DD1}">
      <dsp:nvSpPr>
        <dsp:cNvPr id="0" name=""/>
        <dsp:cNvSpPr/>
      </dsp:nvSpPr>
      <dsp:spPr>
        <a:xfrm>
          <a:off x="0" y="57929"/>
          <a:ext cx="7103165" cy="933660"/>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zh-TW" altLang="en-US" sz="2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決定企業</a:t>
          </a:r>
          <a:r>
            <a:rPr kumimoji="1" lang="zh-TW" altLang="en-US" sz="2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的社會</a:t>
          </a:r>
          <a:r>
            <a:rPr kumimoji="1" lang="zh-TW" altLang="en-US" sz="2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角色</a:t>
          </a:r>
          <a:endParaRPr lang="zh-TW" altLang="en-US" sz="2800" b="1" kern="1200" dirty="0">
            <a:solidFill>
              <a:schemeClr val="tx1"/>
            </a:solidFill>
            <a:latin typeface="微軟正黑體" pitchFamily="34" charset="-120"/>
            <a:ea typeface="微軟正黑體" pitchFamily="34" charset="-120"/>
          </a:endParaRPr>
        </a:p>
      </dsp:txBody>
      <dsp:txXfrm>
        <a:off x="45578" y="103507"/>
        <a:ext cx="7012009" cy="842504"/>
      </dsp:txXfrm>
    </dsp:sp>
    <dsp:sp modelId="{5F9F320C-1608-4C9F-86F0-C464E6ADA995}">
      <dsp:nvSpPr>
        <dsp:cNvPr id="0" name=""/>
        <dsp:cNvSpPr/>
      </dsp:nvSpPr>
      <dsp:spPr>
        <a:xfrm>
          <a:off x="0" y="991589"/>
          <a:ext cx="7103165"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525" tIns="35560" rIns="199136" bIns="35560" numCol="1" spcCol="1270" anchor="t" anchorCtr="0">
          <a:noAutofit/>
        </a:bodyPr>
        <a:lstStyle/>
        <a:p>
          <a:pPr marL="228600" lvl="1" indent="-228600" algn="l" defTabSz="977900">
            <a:lnSpc>
              <a:spcPct val="90000"/>
            </a:lnSpc>
            <a:spcBef>
              <a:spcPct val="0"/>
            </a:spcBef>
            <a:spcAft>
              <a:spcPct val="20000"/>
            </a:spcAft>
            <a:buChar char="••"/>
          </a:pPr>
          <a:r>
            <a:rPr kumimoji="1" lang="zh-TW" altLang="en-US" sz="22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也就是說企業應該如何因應主要的社會需求 </a:t>
          </a:r>
          <a:r>
            <a:rPr kumimoji="1" lang="en-US" altLang="zh-TW" sz="22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 </a:t>
          </a:r>
          <a:endParaRPr lang="zh-TW" altLang="en-US" sz="2200" b="1" kern="1200" dirty="0">
            <a:latin typeface="微軟正黑體" pitchFamily="34" charset="-120"/>
            <a:ea typeface="微軟正黑體" pitchFamily="34" charset="-120"/>
          </a:endParaRPr>
        </a:p>
      </dsp:txBody>
      <dsp:txXfrm>
        <a:off x="0" y="991589"/>
        <a:ext cx="7103165" cy="507150"/>
      </dsp:txXfrm>
    </dsp:sp>
    <dsp:sp modelId="{FE83DCD4-B161-40A3-B92B-007F7DFB79D6}">
      <dsp:nvSpPr>
        <dsp:cNvPr id="0" name=""/>
        <dsp:cNvSpPr/>
      </dsp:nvSpPr>
      <dsp:spPr>
        <a:xfrm>
          <a:off x="0" y="1498739"/>
          <a:ext cx="7103165" cy="93366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zh-TW" altLang="en-US" sz="2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企業競爭領域的抉擇</a:t>
          </a:r>
          <a:endParaRPr lang="zh-TW" altLang="en-US" sz="2800" b="1" kern="1200" dirty="0">
            <a:solidFill>
              <a:schemeClr val="tx1"/>
            </a:solidFill>
            <a:latin typeface="微軟正黑體" pitchFamily="34" charset="-120"/>
            <a:ea typeface="微軟正黑體" pitchFamily="34" charset="-120"/>
          </a:endParaRPr>
        </a:p>
      </dsp:txBody>
      <dsp:txXfrm>
        <a:off x="45578" y="1544317"/>
        <a:ext cx="7012009" cy="842504"/>
      </dsp:txXfrm>
    </dsp:sp>
    <dsp:sp modelId="{CCFCAC8E-3962-4B55-BAE7-9F31696BA503}">
      <dsp:nvSpPr>
        <dsp:cNvPr id="0" name=""/>
        <dsp:cNvSpPr/>
      </dsp:nvSpPr>
      <dsp:spPr>
        <a:xfrm>
          <a:off x="0" y="2432399"/>
          <a:ext cx="7103165"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525"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kumimoji="1" lang="zh-TW" altLang="en-US" sz="22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包括企業應該發展何種事業單位、應該結束哪些事業單位，及如何分配與運用各事業單位間的資源 </a:t>
          </a:r>
          <a:r>
            <a:rPr kumimoji="1" lang="en-US" altLang="zh-TW" sz="22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a:t>
          </a:r>
          <a:endParaRPr lang="zh-TW" altLang="en-US" sz="2200" b="1" kern="1200" dirty="0">
            <a:latin typeface="微軟正黑體" pitchFamily="34" charset="-120"/>
            <a:ea typeface="微軟正黑體" pitchFamily="34" charset="-120"/>
          </a:endParaRPr>
        </a:p>
      </dsp:txBody>
      <dsp:txXfrm>
        <a:off x="0" y="2432399"/>
        <a:ext cx="7103165" cy="9563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TW" altLang="en-US" dirty="0">
              <a:ea typeface="微軟正黑體" panose="020B0604030504040204" pitchFamily="34" charset="-120"/>
            </a:endParaRPr>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231BA0F5-6E13-46E6-9A07-3967CEAB33F6}" type="datetimeFigureOut">
              <a:rPr lang="zh-TW" altLang="en-US">
                <a:ea typeface="微軟正黑體" panose="020B0604030504040204" pitchFamily="34" charset="-120"/>
              </a:rPr>
              <a:pPr>
                <a:defRPr/>
              </a:pPr>
              <a:t>2017/6/25</a:t>
            </a:fld>
            <a:endParaRPr lang="zh-TW" altLang="en-US" dirty="0">
              <a:ea typeface="微軟正黑體" panose="020B0604030504040204" pitchFamily="34" charset="-120"/>
            </a:endParaRPr>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TW" altLang="en-US" dirty="0">
              <a:ea typeface="微軟正黑體" panose="020B0604030504040204" pitchFamily="34" charset="-120"/>
            </a:endParaRPr>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28E2F92-72EF-466C-8935-FE99B7EABBDF}" type="slidenum">
              <a:rPr lang="zh-TW" altLang="en-US">
                <a:ea typeface="微軟正黑體" panose="020B0604030504040204" pitchFamily="34" charset="-120"/>
              </a:rPr>
              <a:pPr>
                <a:defRPr/>
              </a:pPr>
              <a:t>‹#›</a:t>
            </a:fld>
            <a:endParaRPr lang="zh-TW" altLang="en-US" dirty="0">
              <a:ea typeface="微軟正黑體" panose="020B0604030504040204" pitchFamily="34" charset="-12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微軟正黑體" panose="020B0604030504040204" pitchFamily="34" charset="-120"/>
              </a:defRPr>
            </a:lvl1pPr>
          </a:lstStyle>
          <a:p>
            <a:pPr>
              <a:defRPr/>
            </a:pPr>
            <a:endParaRPr lang="zh-TW" altLang="en-US" dirty="0"/>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微軟正黑體" panose="020B0604030504040204" pitchFamily="34" charset="-120"/>
              </a:defRPr>
            </a:lvl1pPr>
          </a:lstStyle>
          <a:p>
            <a:pPr>
              <a:defRPr/>
            </a:pPr>
            <a:fld id="{3C7E9DC5-4A23-4ABE-BD48-7B9E05741748}" type="datetimeFigureOut">
              <a:rPr lang="zh-TW" altLang="en-US" smtClean="0"/>
              <a:pPr>
                <a:defRPr/>
              </a:pPr>
              <a:t>2017/6/25</a:t>
            </a:fld>
            <a:endParaRPr lang="zh-TW" altLang="en-US" dirty="0"/>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TW" altLang="en-US" noProof="0" dirty="0" smtClean="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noProof="0" dirty="0" smtClean="0"/>
              <a:t>按一下以編輯母片文字樣式</a:t>
            </a:r>
          </a:p>
          <a:p>
            <a:pPr lvl="1"/>
            <a:r>
              <a:rPr lang="zh-TW" altLang="en-US" noProof="0" dirty="0" smtClean="0"/>
              <a:t>第二層</a:t>
            </a:r>
          </a:p>
          <a:p>
            <a:pPr lvl="2"/>
            <a:r>
              <a:rPr lang="zh-TW" altLang="en-US" noProof="0" dirty="0" smtClean="0"/>
              <a:t>第三層</a:t>
            </a:r>
          </a:p>
          <a:p>
            <a:pPr lvl="3"/>
            <a:r>
              <a:rPr lang="zh-TW" altLang="en-US" noProof="0" dirty="0" smtClean="0"/>
              <a:t>第四層</a:t>
            </a:r>
          </a:p>
          <a:p>
            <a:pPr lvl="4"/>
            <a:r>
              <a:rPr lang="zh-TW" altLang="en-US" noProof="0" dirty="0" smtClean="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微軟正黑體" panose="020B0604030504040204" pitchFamily="34" charset="-120"/>
              </a:defRPr>
            </a:lvl1pPr>
          </a:lstStyle>
          <a:p>
            <a:pPr>
              <a:defRPr/>
            </a:pPr>
            <a:endParaRPr lang="zh-TW" altLang="en-US" dirty="0"/>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微軟正黑體" panose="020B0604030504040204" pitchFamily="34" charset="-120"/>
              </a:defRPr>
            </a:lvl1pPr>
          </a:lstStyle>
          <a:p>
            <a:pPr>
              <a:defRPr/>
            </a:pPr>
            <a:fld id="{1F399B19-E428-4D6F-8DFF-FF71A551C882}" type="slidenum">
              <a:rPr lang="zh-TW" altLang="en-US" smtClean="0"/>
              <a:pPr>
                <a:defRPr/>
              </a:pPr>
              <a:t>‹#›</a:t>
            </a:fld>
            <a:endParaRPr lang="zh-TW"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微軟正黑體" panose="020B0604030504040204" pitchFamily="34" charset="-120"/>
        <a:cs typeface="+mn-cs"/>
      </a:defRPr>
    </a:lvl1pPr>
    <a:lvl2pPr marL="457200" algn="l" rtl="0" eaLnBrk="0" fontAlgn="base" hangingPunct="0">
      <a:spcBef>
        <a:spcPct val="30000"/>
      </a:spcBef>
      <a:spcAft>
        <a:spcPct val="0"/>
      </a:spcAft>
      <a:defRPr sz="1200" kern="1200">
        <a:solidFill>
          <a:schemeClr val="tx1"/>
        </a:solidFill>
        <a:latin typeface="+mn-lt"/>
        <a:ea typeface="微軟正黑體" panose="020B0604030504040204" pitchFamily="34" charset="-120"/>
        <a:cs typeface="+mn-cs"/>
      </a:defRPr>
    </a:lvl2pPr>
    <a:lvl3pPr marL="914400" algn="l" rtl="0" eaLnBrk="0" fontAlgn="base" hangingPunct="0">
      <a:spcBef>
        <a:spcPct val="30000"/>
      </a:spcBef>
      <a:spcAft>
        <a:spcPct val="0"/>
      </a:spcAft>
      <a:defRPr sz="1200" kern="1200">
        <a:solidFill>
          <a:schemeClr val="tx1"/>
        </a:solidFill>
        <a:latin typeface="+mn-lt"/>
        <a:ea typeface="微軟正黑體" panose="020B0604030504040204" pitchFamily="34" charset="-120"/>
        <a:cs typeface="+mn-cs"/>
      </a:defRPr>
    </a:lvl3pPr>
    <a:lvl4pPr marL="1371600" algn="l" rtl="0" eaLnBrk="0" fontAlgn="base" hangingPunct="0">
      <a:spcBef>
        <a:spcPct val="30000"/>
      </a:spcBef>
      <a:spcAft>
        <a:spcPct val="0"/>
      </a:spcAft>
      <a:defRPr sz="1200" kern="1200">
        <a:solidFill>
          <a:schemeClr val="tx1"/>
        </a:solidFill>
        <a:latin typeface="+mn-lt"/>
        <a:ea typeface="微軟正黑體" panose="020B0604030504040204" pitchFamily="34" charset="-120"/>
        <a:cs typeface="+mn-cs"/>
      </a:defRPr>
    </a:lvl4pPr>
    <a:lvl5pPr marL="1828800" algn="l" rtl="0" eaLnBrk="0" fontAlgn="base" hangingPunct="0">
      <a:spcBef>
        <a:spcPct val="30000"/>
      </a:spcBef>
      <a:spcAft>
        <a:spcPct val="0"/>
      </a:spcAft>
      <a:defRPr sz="1200" kern="1200">
        <a:solidFill>
          <a:schemeClr val="tx1"/>
        </a:solidFill>
        <a:latin typeface="+mn-lt"/>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2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5F259104-DB1C-4D8D-8399-CA8084A98C16}" type="slidenum">
              <a:rPr lang="zh-TW" altLang="en-US" smtClean="0">
                <a:ea typeface="微軟正黑體" panose="020B0604030504040204" pitchFamily="34" charset="-120"/>
              </a:rPr>
              <a:pPr/>
              <a:t>2</a:t>
            </a:fld>
            <a:endParaRPr lang="zh-TW" altLang="en-US" dirty="0" smtClean="0">
              <a:ea typeface="微軟正黑體" panose="020B0604030504040204" pitchFamily="34"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dirty="0"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C97C5BFF-6BD8-4686-A434-E928709F40E8}" type="slidenum">
              <a:rPr lang="zh-TW" altLang="en-US"/>
              <a:pPr>
                <a:defRPr/>
              </a:pPr>
              <a:t>‹#›</a:t>
            </a:fld>
            <a:endParaRPr lang="zh-TW" altLang="en-US"/>
          </a:p>
        </p:txBody>
      </p:sp>
    </p:spTree>
    <p:extLst>
      <p:ext uri="{BB962C8B-B14F-4D97-AF65-F5344CB8AC3E}">
        <p14:creationId xmlns:p14="http://schemas.microsoft.com/office/powerpoint/2010/main" val="48779924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9566E7BC-1569-4D1C-A703-7DFEC269987B}" type="slidenum">
              <a:rPr lang="zh-TW" altLang="en-US"/>
              <a:pPr>
                <a:defRPr/>
              </a:pPr>
              <a:t>‹#›</a:t>
            </a:fld>
            <a:endParaRPr lang="zh-TW" altLang="en-US"/>
          </a:p>
        </p:txBody>
      </p:sp>
    </p:spTree>
    <p:extLst>
      <p:ext uri="{BB962C8B-B14F-4D97-AF65-F5344CB8AC3E}">
        <p14:creationId xmlns:p14="http://schemas.microsoft.com/office/powerpoint/2010/main" val="278796008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38D765A2-AC42-4D52-8C27-374977E0F73A}" type="slidenum">
              <a:rPr lang="zh-TW" altLang="en-US"/>
              <a:pPr>
                <a:defRPr/>
              </a:pPr>
              <a:t>‹#›</a:t>
            </a:fld>
            <a:endParaRPr lang="zh-TW" altLang="en-US"/>
          </a:p>
        </p:txBody>
      </p:sp>
    </p:spTree>
    <p:extLst>
      <p:ext uri="{BB962C8B-B14F-4D97-AF65-F5344CB8AC3E}">
        <p14:creationId xmlns:p14="http://schemas.microsoft.com/office/powerpoint/2010/main" val="71391749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077239" y="788358"/>
            <a:ext cx="6412272" cy="935723"/>
          </a:xfrm>
        </p:spPr>
        <p:txBody>
          <a:bodyPr anchor="b">
            <a:noAutofit/>
          </a:bodyPr>
          <a:lstStyle>
            <a:lvl1pPr algn="l">
              <a:defRPr sz="4800" b="1">
                <a:latin typeface="Arial" panose="020B0604020202020204" pitchFamily="34" charset="0"/>
                <a:cs typeface="Arial" panose="020B0604020202020204" pitchFamily="34" charset="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233747" y="2897845"/>
            <a:ext cx="6676505" cy="1412170"/>
          </a:xfrm>
        </p:spPr>
        <p:txBody>
          <a:bodyPr>
            <a:norm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D48CEAF-D32F-46C8-A2D3-9176E3E709EE}" type="slidenum">
              <a:rPr lang="zh-TW" altLang="en-US"/>
              <a:pPr>
                <a:defRPr/>
              </a:pPr>
              <a:t>‹#›</a:t>
            </a:fld>
            <a:endParaRPr lang="zh-TW" altLang="en-US"/>
          </a:p>
        </p:txBody>
      </p:sp>
    </p:spTree>
    <p:extLst>
      <p:ext uri="{BB962C8B-B14F-4D97-AF65-F5344CB8AC3E}">
        <p14:creationId xmlns:p14="http://schemas.microsoft.com/office/powerpoint/2010/main" val="89511652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228600" indent="-228600">
              <a:buFont typeface="Myriad Hebrew" panose="01010101010101010101" pitchFamily="50" charset="-79"/>
              <a:buChar char="­"/>
              <a:defRPr/>
            </a:lvl1pPr>
            <a:lvl2pPr marL="685800" indent="-228600">
              <a:buFont typeface="Myriad Hebrew" panose="01010101010101010101" pitchFamily="50" charset="-79"/>
              <a:buChar char="­"/>
              <a:defRPr/>
            </a:lvl2pPr>
            <a:lvl3pPr marL="1143000" indent="-228600">
              <a:buFont typeface="Myriad Hebrew" panose="01010101010101010101" pitchFamily="50" charset="-79"/>
              <a:buChar char="­"/>
              <a:defRPr/>
            </a:lvl3pPr>
            <a:lvl4pPr marL="1600200" indent="-228600">
              <a:buFont typeface="Myriad Hebrew" panose="01010101010101010101" pitchFamily="50" charset="-79"/>
              <a:buChar char="­"/>
              <a:defRPr/>
            </a:lvl4pPr>
            <a:lvl5pPr marL="2057400" indent="-228600">
              <a:buFont typeface="Myriad Hebrew" panose="01010101010101010101" pitchFamily="50" charset="-79"/>
              <a:buChar char="­"/>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1-</a:t>
            </a:r>
            <a:fld id="{F6C57790-7506-442C-9C4B-5C99AD7247B6}" type="slidenum">
              <a:rPr lang="zh-TW" altLang="en-US"/>
              <a:pPr>
                <a:defRPr/>
              </a:pPr>
              <a:t>‹#›</a:t>
            </a:fld>
            <a:endParaRPr lang="zh-TW" altLang="en-US"/>
          </a:p>
        </p:txBody>
      </p:sp>
    </p:spTree>
    <p:extLst>
      <p:ext uri="{BB962C8B-B14F-4D97-AF65-F5344CB8AC3E}">
        <p14:creationId xmlns:p14="http://schemas.microsoft.com/office/powerpoint/2010/main" val="38328775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B5B7E19-84CC-463A-A446-46A486827B1B}" type="slidenum">
              <a:rPr lang="zh-TW" altLang="en-US"/>
              <a:pPr>
                <a:defRPr/>
              </a:pPr>
              <a:t>‹#›</a:t>
            </a:fld>
            <a:endParaRPr lang="zh-TW" altLang="en-US"/>
          </a:p>
        </p:txBody>
      </p:sp>
    </p:spTree>
    <p:extLst>
      <p:ext uri="{BB962C8B-B14F-4D97-AF65-F5344CB8AC3E}">
        <p14:creationId xmlns:p14="http://schemas.microsoft.com/office/powerpoint/2010/main" val="18493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6715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825625"/>
            <a:ext cx="386715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26DCAE7-4D68-4431-9995-141731A8ACD1}" type="slidenum">
              <a:rPr lang="zh-TW" altLang="en-US"/>
              <a:pPr>
                <a:defRPr/>
              </a:pPr>
              <a:t>‹#›</a:t>
            </a:fld>
            <a:endParaRPr lang="zh-TW" altLang="en-US"/>
          </a:p>
        </p:txBody>
      </p:sp>
    </p:spTree>
    <p:extLst>
      <p:ext uri="{BB962C8B-B14F-4D97-AF65-F5344CB8AC3E}">
        <p14:creationId xmlns:p14="http://schemas.microsoft.com/office/powerpoint/2010/main" val="9801887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ACBA1BFC-444D-4C74-A4C4-0CCB8380048D}" type="slidenum">
              <a:rPr lang="zh-TW" altLang="en-US"/>
              <a:pPr>
                <a:defRPr/>
              </a:pPr>
              <a:t>‹#›</a:t>
            </a:fld>
            <a:endParaRPr lang="zh-TW" altLang="en-US"/>
          </a:p>
        </p:txBody>
      </p:sp>
    </p:spTree>
    <p:extLst>
      <p:ext uri="{BB962C8B-B14F-4D97-AF65-F5344CB8AC3E}">
        <p14:creationId xmlns:p14="http://schemas.microsoft.com/office/powerpoint/2010/main" val="335386935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F1AD4615-3BD9-45C4-88B5-9169732C369B}" type="slidenum">
              <a:rPr lang="zh-TW" altLang="en-US"/>
              <a:pPr>
                <a:defRPr/>
              </a:pPr>
              <a:t>‹#›</a:t>
            </a:fld>
            <a:endParaRPr lang="zh-TW" altLang="en-US"/>
          </a:p>
        </p:txBody>
      </p:sp>
    </p:spTree>
    <p:extLst>
      <p:ext uri="{BB962C8B-B14F-4D97-AF65-F5344CB8AC3E}">
        <p14:creationId xmlns:p14="http://schemas.microsoft.com/office/powerpoint/2010/main" val="377432464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0D859BC0-75D6-4FF3-A150-A45EAE104B46}" type="slidenum">
              <a:rPr lang="zh-TW" altLang="en-US"/>
              <a:pPr>
                <a:defRPr/>
              </a:pPr>
              <a:t>‹#›</a:t>
            </a:fld>
            <a:endParaRPr lang="zh-TW" altLang="en-US"/>
          </a:p>
        </p:txBody>
      </p:sp>
    </p:spTree>
    <p:extLst>
      <p:ext uri="{BB962C8B-B14F-4D97-AF65-F5344CB8AC3E}">
        <p14:creationId xmlns:p14="http://schemas.microsoft.com/office/powerpoint/2010/main" val="2727931312"/>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3C8F06F6-16EE-4CD8-9E81-AA4D1B11BA72}" type="slidenum">
              <a:rPr lang="zh-TW" altLang="en-US"/>
              <a:pPr>
                <a:defRPr/>
              </a:pPr>
              <a:t>‹#›</a:t>
            </a:fld>
            <a:endParaRPr lang="zh-TW" altLang="en-US"/>
          </a:p>
        </p:txBody>
      </p:sp>
    </p:spTree>
    <p:extLst>
      <p:ext uri="{BB962C8B-B14F-4D97-AF65-F5344CB8AC3E}">
        <p14:creationId xmlns:p14="http://schemas.microsoft.com/office/powerpoint/2010/main" val="6603017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08522" y="552280"/>
            <a:ext cx="7594333" cy="747413"/>
          </a:xfrm>
        </p:spPr>
        <p:txBody>
          <a:bodyPr/>
          <a:lstStyle>
            <a:lvl1pPr>
              <a:defRPr>
                <a:solidFill>
                  <a:schemeClr val="accent1">
                    <a:lumMod val="50000"/>
                  </a:schemeClr>
                </a:solidFill>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a:xfrm>
            <a:off x="808522" y="1653436"/>
            <a:ext cx="7594333" cy="4523527"/>
          </a:xfrm>
        </p:spPr>
        <p:txBody>
          <a:bodyPr/>
          <a:lstStyle>
            <a:lvl1pPr>
              <a:lnSpc>
                <a:spcPct val="100000"/>
              </a:lnSpc>
              <a:defRPr>
                <a:latin typeface="Times New Roman" panose="02020603050405020304" pitchFamily="18" charset="0"/>
                <a:cs typeface="Times New Roman" panose="02020603050405020304" pitchFamily="18" charset="0"/>
              </a:defRPr>
            </a:lvl1pPr>
            <a:lvl2pPr>
              <a:defRPr sz="25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a:xfrm>
            <a:off x="115888" y="6388100"/>
            <a:ext cx="4418012" cy="276225"/>
          </a:xfrm>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a:xfrm>
            <a:off x="6457950" y="6388100"/>
            <a:ext cx="2560638" cy="276225"/>
          </a:xfrm>
        </p:spPr>
        <p:txBody>
          <a:bodyPr/>
          <a:lstStyle>
            <a:lvl1pPr>
              <a:defRPr/>
            </a:lvl1pPr>
          </a:lstStyle>
          <a:p>
            <a:pPr>
              <a:defRPr/>
            </a:pPr>
            <a:r>
              <a:rPr lang="en-US" altLang="zh-TW"/>
              <a:t>1-</a:t>
            </a:r>
            <a:fld id="{6C8D996E-EDE4-4539-9469-5010FDBF3018}" type="slidenum">
              <a:rPr lang="zh-TW" altLang="en-US"/>
              <a:pPr>
                <a:defRPr/>
              </a:pPr>
              <a:t>‹#›</a:t>
            </a:fld>
            <a:endParaRPr lang="zh-TW" altLang="en-US"/>
          </a:p>
        </p:txBody>
      </p:sp>
    </p:spTree>
    <p:extLst>
      <p:ext uri="{BB962C8B-B14F-4D97-AF65-F5344CB8AC3E}">
        <p14:creationId xmlns:p14="http://schemas.microsoft.com/office/powerpoint/2010/main" val="2307550331"/>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72D9852-D97B-4959-A907-CE4FC024492A}" type="slidenum">
              <a:rPr lang="zh-TW" altLang="en-US"/>
              <a:pPr>
                <a:defRPr/>
              </a:pPr>
              <a:t>‹#›</a:t>
            </a:fld>
            <a:endParaRPr lang="zh-TW" altLang="en-US"/>
          </a:p>
        </p:txBody>
      </p:sp>
    </p:spTree>
    <p:extLst>
      <p:ext uri="{BB962C8B-B14F-4D97-AF65-F5344CB8AC3E}">
        <p14:creationId xmlns:p14="http://schemas.microsoft.com/office/powerpoint/2010/main" val="295865759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D1D77EB-E83C-4B5C-A470-2F51C289E7BC}" type="slidenum">
              <a:rPr lang="zh-TW" altLang="en-US"/>
              <a:pPr>
                <a:defRPr/>
              </a:pPr>
              <a:t>‹#›</a:t>
            </a:fld>
            <a:endParaRPr lang="zh-TW" altLang="en-US"/>
          </a:p>
        </p:txBody>
      </p:sp>
    </p:spTree>
    <p:extLst>
      <p:ext uri="{BB962C8B-B14F-4D97-AF65-F5344CB8AC3E}">
        <p14:creationId xmlns:p14="http://schemas.microsoft.com/office/powerpoint/2010/main" val="1727826101"/>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7626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EF1A9C6-D955-436D-AD37-6BBA0BE5AA72}" type="slidenum">
              <a:rPr lang="zh-TW" altLang="en-US"/>
              <a:pPr>
                <a:defRPr/>
              </a:pPr>
              <a:t>‹#›</a:t>
            </a:fld>
            <a:endParaRPr lang="zh-TW" altLang="en-US"/>
          </a:p>
        </p:txBody>
      </p:sp>
    </p:spTree>
    <p:extLst>
      <p:ext uri="{BB962C8B-B14F-4D97-AF65-F5344CB8AC3E}">
        <p14:creationId xmlns:p14="http://schemas.microsoft.com/office/powerpoint/2010/main" val="278351273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DE46C015-13BB-4C3F-8065-E9D14E41FAAD}" type="slidenum">
              <a:rPr lang="zh-TW" altLang="en-US"/>
              <a:pPr>
                <a:defRPr/>
              </a:pPr>
              <a:t>‹#›</a:t>
            </a:fld>
            <a:endParaRPr lang="zh-TW" altLang="en-US"/>
          </a:p>
        </p:txBody>
      </p:sp>
    </p:spTree>
    <p:extLst>
      <p:ext uri="{BB962C8B-B14F-4D97-AF65-F5344CB8AC3E}">
        <p14:creationId xmlns:p14="http://schemas.microsoft.com/office/powerpoint/2010/main" val="382931931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6" name="Footer Placeholder 5"/>
          <p:cNvSpPr>
            <a:spLocks noGrp="1"/>
          </p:cNvSpPr>
          <p:nvPr>
            <p:ph type="ftr" sz="quarter" idx="11"/>
          </p:nvPr>
        </p:nvSpPr>
        <p:spPr/>
        <p:txBody>
          <a:bodyPr/>
          <a:lstStyle>
            <a:lvl1pPr>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a:lvl1pPr>
          </a:lstStyle>
          <a:p>
            <a:pPr>
              <a:defRPr/>
            </a:pPr>
            <a:r>
              <a:rPr lang="en-US" altLang="zh-TW"/>
              <a:t>1-</a:t>
            </a:r>
            <a:fld id="{5695BB77-5BE4-4330-B62B-3D96F01D36A9}" type="slidenum">
              <a:rPr lang="zh-TW" altLang="en-US"/>
              <a:pPr>
                <a:defRPr/>
              </a:pPr>
              <a:t>‹#›</a:t>
            </a:fld>
            <a:endParaRPr lang="zh-TW" altLang="en-US"/>
          </a:p>
        </p:txBody>
      </p:sp>
    </p:spTree>
    <p:extLst>
      <p:ext uri="{BB962C8B-B14F-4D97-AF65-F5344CB8AC3E}">
        <p14:creationId xmlns:p14="http://schemas.microsoft.com/office/powerpoint/2010/main" val="321363666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FEE6FABA-DE46-48B4-8D70-0E220F9399AA}" type="slidenum">
              <a:rPr lang="zh-TW" altLang="en-US"/>
              <a:pPr>
                <a:defRPr/>
              </a:pPr>
              <a:t>‹#›</a:t>
            </a:fld>
            <a:endParaRPr lang="zh-TW" altLang="en-US"/>
          </a:p>
        </p:txBody>
      </p:sp>
    </p:spTree>
    <p:extLst>
      <p:ext uri="{BB962C8B-B14F-4D97-AF65-F5344CB8AC3E}">
        <p14:creationId xmlns:p14="http://schemas.microsoft.com/office/powerpoint/2010/main" val="23805151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25FBB86C-8B91-4895-B095-08B895844019}" type="slidenum">
              <a:rPr lang="zh-TW" altLang="en-US"/>
              <a:pPr>
                <a:defRPr/>
              </a:pPr>
              <a:t>‹#›</a:t>
            </a:fld>
            <a:endParaRPr lang="zh-TW" altLang="en-US"/>
          </a:p>
        </p:txBody>
      </p:sp>
    </p:spTree>
    <p:extLst>
      <p:ext uri="{BB962C8B-B14F-4D97-AF65-F5344CB8AC3E}">
        <p14:creationId xmlns:p14="http://schemas.microsoft.com/office/powerpoint/2010/main" val="29963339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E37E501E-E816-4A05-AD23-36692BAEDFAE}" type="slidenum">
              <a:rPr lang="zh-TW" altLang="en-US"/>
              <a:pPr>
                <a:defRPr/>
              </a:pPr>
              <a:t>‹#›</a:t>
            </a:fld>
            <a:endParaRPr lang="zh-TW" altLang="en-US"/>
          </a:p>
        </p:txBody>
      </p:sp>
    </p:spTree>
    <p:extLst>
      <p:ext uri="{BB962C8B-B14F-4D97-AF65-F5344CB8AC3E}">
        <p14:creationId xmlns:p14="http://schemas.microsoft.com/office/powerpoint/2010/main" val="103692055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B0692DE9-6968-4AA2-8CDF-56D3D683F5FB}" type="slidenum">
              <a:rPr lang="zh-TW" altLang="en-US"/>
              <a:pPr>
                <a:defRPr/>
              </a:pPr>
              <a:t>‹#›</a:t>
            </a:fld>
            <a:endParaRPr lang="zh-TW" altLang="en-US"/>
          </a:p>
        </p:txBody>
      </p:sp>
    </p:spTree>
    <p:extLst>
      <p:ext uri="{BB962C8B-B14F-4D97-AF65-F5344CB8AC3E}">
        <p14:creationId xmlns:p14="http://schemas.microsoft.com/office/powerpoint/2010/main" val="66993791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0105BC59-FCCC-4FA0-AFB4-C0D7A93DA67D}" type="slidenum">
              <a:rPr lang="zh-TW" altLang="en-US"/>
              <a:pPr>
                <a:defRPr/>
              </a:pPr>
              <a:t>‹#›</a:t>
            </a:fld>
            <a:endParaRPr lang="zh-TW" altLang="en-US"/>
          </a:p>
        </p:txBody>
      </p:sp>
    </p:spTree>
    <p:extLst>
      <p:ext uri="{BB962C8B-B14F-4D97-AF65-F5344CB8AC3E}">
        <p14:creationId xmlns:p14="http://schemas.microsoft.com/office/powerpoint/2010/main" val="236019647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8.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563563"/>
            <a:ext cx="78867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endParaRPr lang="en-US" altLang="zh-TW" dirty="0"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p:txBody>
      </p:sp>
      <p:sp>
        <p:nvSpPr>
          <p:cNvPr id="4" name="Date Placeholder 3"/>
          <p:cNvSpPr>
            <a:spLocks noGrp="1"/>
          </p:cNvSpPr>
          <p:nvPr>
            <p:ph type="dt" sz="half" idx="2"/>
          </p:nvPr>
        </p:nvSpPr>
        <p:spPr>
          <a:xfrm>
            <a:off x="115888" y="6464300"/>
            <a:ext cx="4418012" cy="276225"/>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bg1">
                    <a:lumMod val="50000"/>
                  </a:schemeClr>
                </a:solidFill>
                <a:latin typeface="+mn-lt"/>
                <a:ea typeface="+mn-ea"/>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Footer Placeholder 4"/>
          <p:cNvSpPr>
            <a:spLocks noGrp="1"/>
          </p:cNvSpPr>
          <p:nvPr>
            <p:ph type="ftr" sz="quarter" idx="3"/>
          </p:nvPr>
        </p:nvSpPr>
        <p:spPr>
          <a:xfrm>
            <a:off x="3028950" y="637540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微軟正黑體" panose="020B0604030504040204" pitchFamily="34" charset="-120"/>
              </a:defRPr>
            </a:lvl1pPr>
          </a:lstStyle>
          <a:p>
            <a:pPr>
              <a:defRPr/>
            </a:pPr>
            <a:endParaRPr lang="zh-TW" altLang="en-US" dirty="0"/>
          </a:p>
        </p:txBody>
      </p:sp>
      <p:sp>
        <p:nvSpPr>
          <p:cNvPr id="6" name="Slide Number Placeholder 5"/>
          <p:cNvSpPr>
            <a:spLocks noGrp="1"/>
          </p:cNvSpPr>
          <p:nvPr>
            <p:ph type="sldNum" sz="quarter" idx="4"/>
          </p:nvPr>
        </p:nvSpPr>
        <p:spPr>
          <a:xfrm>
            <a:off x="6457950" y="6464300"/>
            <a:ext cx="2560638" cy="2762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chemeClr val="bg1">
                    <a:lumMod val="50000"/>
                  </a:schemeClr>
                </a:solidFill>
                <a:ea typeface="微軟正黑體" panose="020B0604030504040204" pitchFamily="34" charset="-120"/>
              </a:defRPr>
            </a:lvl1pPr>
          </a:lstStyle>
          <a:p>
            <a:pPr>
              <a:defRPr/>
            </a:pPr>
            <a:fld id="{62DC78E1-7FFB-4065-8A59-452164090B40}" type="slidenum">
              <a:rPr lang="zh-TW" altLang="en-US" smtClean="0"/>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4576" r:id="rId1"/>
    <p:sldLayoutId id="2147484577" r:id="rId2"/>
    <p:sldLayoutId id="2147484558" r:id="rId3"/>
    <p:sldLayoutId id="2147484578" r:id="rId4"/>
    <p:sldLayoutId id="2147484559" r:id="rId5"/>
    <p:sldLayoutId id="2147484560" r:id="rId6"/>
    <p:sldLayoutId id="2147484561" r:id="rId7"/>
    <p:sldLayoutId id="2147484562" r:id="rId8"/>
    <p:sldLayoutId id="2147484563" r:id="rId9"/>
    <p:sldLayoutId id="2147484564" r:id="rId10"/>
    <p:sldLayoutId id="2147484565" r:id="rId11"/>
  </p:sldLayoutIdLst>
  <p:transition spd="med">
    <p:fade/>
  </p:transition>
  <p:timing>
    <p:tnLst>
      <p:par>
        <p:cTn id="1" dur="indefinite" restart="never" nodeType="tmRoot"/>
      </p:par>
    </p:tnLst>
  </p:timing>
  <p:hf hdr="0" ftr="0"/>
  <p:txStyles>
    <p:titleStyle>
      <a:lvl1pPr algn="l" rtl="0" eaLnBrk="0" fontAlgn="base" hangingPunct="0">
        <a:lnSpc>
          <a:spcPct val="90000"/>
        </a:lnSpc>
        <a:spcBef>
          <a:spcPct val="0"/>
        </a:spcBef>
        <a:spcAft>
          <a:spcPct val="0"/>
        </a:spcAft>
        <a:defRPr sz="3600" b="1" kern="1200">
          <a:solidFill>
            <a:srgbClr val="843C0C"/>
          </a:solidFill>
          <a:latin typeface="微軟正黑體" panose="020B0604030504040204" pitchFamily="34" charset="-120"/>
          <a:ea typeface="微軟正黑體" panose="020B0604030504040204" pitchFamily="34" charset="-120"/>
          <a:cs typeface="+mj-cs"/>
        </a:defRPr>
      </a:lvl1pPr>
      <a:lvl2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2pPr>
      <a:lvl3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3pPr>
      <a:lvl4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4pPr>
      <a:lvl5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5pPr>
      <a:lvl6pPr marL="4572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6pPr>
      <a:lvl7pPr marL="9144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7pPr>
      <a:lvl8pPr marL="13716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8pPr>
      <a:lvl9pPr marL="18288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9pPr>
    </p:titleStyle>
    <p:bodyStyle>
      <a:lvl1pPr marL="228600" indent="-228600" algn="l" rtl="0" eaLnBrk="0" fontAlgn="base" hangingPunct="0">
        <a:lnSpc>
          <a:spcPct val="90000"/>
        </a:lnSpc>
        <a:spcBef>
          <a:spcPts val="1000"/>
        </a:spcBef>
        <a:spcAft>
          <a:spcPct val="0"/>
        </a:spcAft>
        <a:buBlip>
          <a:blip r:embed="rId14"/>
        </a:buBlip>
        <a:defRPr sz="2800" b="1"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rtl="0" eaLnBrk="0" fontAlgn="base" hangingPunct="0">
        <a:lnSpc>
          <a:spcPct val="90000"/>
        </a:lnSpc>
        <a:spcBef>
          <a:spcPts val="500"/>
        </a:spcBef>
        <a:spcAft>
          <a:spcPct val="0"/>
        </a:spcAft>
        <a:buBlip>
          <a:blip r:embed="rId15"/>
        </a:buBlip>
        <a:defRPr sz="2400" b="1"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rtl="0" eaLnBrk="0" fontAlgn="base" hangingPunct="0">
        <a:lnSpc>
          <a:spcPct val="90000"/>
        </a:lnSpc>
        <a:spcBef>
          <a:spcPts val="500"/>
        </a:spcBef>
        <a:spcAft>
          <a:spcPct val="0"/>
        </a:spcAft>
        <a:buBlip>
          <a:blip r:embed="rId16"/>
        </a:buBlip>
        <a:defRPr sz="2000" b="1"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rtl="0" eaLnBrk="0" fontAlgn="base" hangingPunct="0">
        <a:lnSpc>
          <a:spcPct val="90000"/>
        </a:lnSpc>
        <a:spcBef>
          <a:spcPts val="500"/>
        </a:spcBef>
        <a:spcAft>
          <a:spcPct val="0"/>
        </a:spcAft>
        <a:buBlip>
          <a:blip r:embed="rId17"/>
        </a:buBlip>
        <a:defRPr b="1"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rtl="0" eaLnBrk="0" fontAlgn="base" hangingPunct="0">
        <a:lnSpc>
          <a:spcPct val="90000"/>
        </a:lnSpc>
        <a:spcBef>
          <a:spcPts val="500"/>
        </a:spcBef>
        <a:spcAft>
          <a:spcPct val="0"/>
        </a:spcAft>
        <a:buBlip>
          <a:blip r:embed="rId18"/>
        </a:buBlip>
        <a:defRPr b="1"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文字版面配置區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125413" y="6453188"/>
            <a:ext cx="2560637" cy="365125"/>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bg1"/>
                </a:solidFill>
                <a:latin typeface="+mn-lt"/>
                <a:ea typeface="+mn-ea"/>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頁尾版面配置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ea typeface="微軟正黑體" panose="020B0604030504040204" pitchFamily="34" charset="-120"/>
              </a:defRPr>
            </a:lvl1pPr>
          </a:lstStyle>
          <a:p>
            <a:pPr>
              <a:defRPr/>
            </a:pPr>
            <a:endParaRPr lang="zh-TW" altLang="en-US" dirty="0"/>
          </a:p>
        </p:txBody>
      </p:sp>
      <p:sp>
        <p:nvSpPr>
          <p:cNvPr id="6" name="投影片編號版面配置區 5"/>
          <p:cNvSpPr>
            <a:spLocks noGrp="1"/>
          </p:cNvSpPr>
          <p:nvPr>
            <p:ph type="sldNum" sz="quarter" idx="4"/>
          </p:nvPr>
        </p:nvSpPr>
        <p:spPr>
          <a:xfrm>
            <a:off x="6457950" y="6453188"/>
            <a:ext cx="2589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chemeClr val="bg1"/>
                </a:solidFill>
                <a:ea typeface="微軟正黑體" panose="020B0604030504040204" pitchFamily="34" charset="-120"/>
              </a:defRPr>
            </a:lvl1pPr>
          </a:lstStyle>
          <a:p>
            <a:pPr>
              <a:defRPr/>
            </a:pPr>
            <a:fld id="{96002176-9701-4097-8196-4C6BB0A28243}" type="slidenum">
              <a:rPr lang="zh-TW" altLang="en-US" smtClean="0"/>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4566" r:id="rId1"/>
    <p:sldLayoutId id="2147484579"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transition spd="slow">
    <p:push dir="u"/>
  </p:transition>
  <p:timing>
    <p:tnLst>
      <p:par>
        <p:cTn id="1" dur="indefinite" restart="never" nodeType="tmRoot"/>
      </p:par>
    </p:tnLst>
  </p:timing>
  <p:hf hdr="0" ftr="0"/>
  <p:txStyles>
    <p:titleStyle>
      <a:lvl1pPr algn="l" rtl="0" eaLnBrk="0" fontAlgn="base" hangingPunct="0">
        <a:lnSpc>
          <a:spcPct val="90000"/>
        </a:lnSpc>
        <a:spcBef>
          <a:spcPct val="0"/>
        </a:spcBef>
        <a:spcAft>
          <a:spcPct val="0"/>
        </a:spcAft>
        <a:defRPr sz="4400" b="1" kern="1200">
          <a:solidFill>
            <a:schemeClr val="bg1"/>
          </a:solidFill>
          <a:latin typeface="微軟正黑體" panose="020B0604030504040204" pitchFamily="34" charset="-120"/>
          <a:ea typeface="微軟正黑體" panose="020B0604030504040204" pitchFamily="34" charset="-120"/>
          <a:cs typeface="+mj-cs"/>
        </a:defRPr>
      </a:lvl1pPr>
      <a:lvl2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2pPr>
      <a:lvl3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3pPr>
      <a:lvl4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4pPr>
      <a:lvl5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5pPr>
      <a:lvl6pPr marL="4572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6pPr>
      <a:lvl7pPr marL="9144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7pPr>
      <a:lvl8pPr marL="13716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8pPr>
      <a:lvl9pPr marL="18288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bg1"/>
          </a:solidFill>
          <a:latin typeface="微軟正黑體" panose="020B0604030504040204" pitchFamily="34" charset="-120"/>
          <a:ea typeface="微軟正黑體" panose="020B0604030504040204" pitchFamily="34" charset="-120"/>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bg1"/>
          </a:solidFill>
          <a:latin typeface="微軟正黑體" panose="020B0604030504040204" pitchFamily="34" charset="-120"/>
          <a:ea typeface="微軟正黑體" panose="020B0604030504040204" pitchFamily="34" charset="-12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bg1"/>
          </a:solidFill>
          <a:latin typeface="微軟正黑體" panose="020B0604030504040204" pitchFamily="34" charset="-120"/>
          <a:ea typeface="微軟正黑體" panose="020B0604030504040204" pitchFamily="34" charset="-12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bg1"/>
          </a:solidFill>
          <a:latin typeface="微軟正黑體" panose="020B0604030504040204" pitchFamily="34" charset="-120"/>
          <a:ea typeface="微軟正黑體" panose="020B0604030504040204" pitchFamily="34" charset="-12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bg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microsoft.com/office/2007/relationships/hdphoto" Target="../media/hdphoto3.wdp"/><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28.png"/><Relationship Id="rId11" Type="http://schemas.microsoft.com/office/2007/relationships/hdphoto" Target="../media/hdphoto5.wdp"/><Relationship Id="rId5" Type="http://schemas.openxmlformats.org/officeDocument/2006/relationships/image" Target="../media/image27.png"/><Relationship Id="rId10" Type="http://schemas.openxmlformats.org/officeDocument/2006/relationships/image" Target="../media/image30.png"/><Relationship Id="rId4" Type="http://schemas.microsoft.com/office/2007/relationships/hdphoto" Target="../media/hdphoto2.wdp"/><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gif"/><Relationship Id="rId1" Type="http://schemas.openxmlformats.org/officeDocument/2006/relationships/slideLayout" Target="../slideLayouts/slideLayout2.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Layout" Target="../diagrams/layout5.xml"/><Relationship Id="rId7" Type="http://schemas.openxmlformats.org/officeDocument/2006/relationships/image" Target="../media/image34.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37.png"/><Relationship Id="rId4" Type="http://schemas.openxmlformats.org/officeDocument/2006/relationships/diagramQuickStyle" Target="../diagrams/quickStyle5.xml"/><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Layout" Target="../diagrams/layout6.xml"/><Relationship Id="rId7" Type="http://schemas.openxmlformats.org/officeDocument/2006/relationships/image" Target="../media/image38.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41.png"/><Relationship Id="rId4" Type="http://schemas.openxmlformats.org/officeDocument/2006/relationships/diagramQuickStyle" Target="../diagrams/quickStyle6.xml"/><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9.xml"/><Relationship Id="rId7" Type="http://schemas.openxmlformats.org/officeDocument/2006/relationships/image" Target="../media/image4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microsoft.com/office/2007/relationships/hdphoto" Target="../media/hdphoto7.wdp"/></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2.xml"/><Relationship Id="rId7" Type="http://schemas.openxmlformats.org/officeDocument/2006/relationships/image" Target="../media/image1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p:txBody>
          <a:bodyPr/>
          <a:lstStyle/>
          <a:p>
            <a:pPr eaLnBrk="1" hangingPunct="1"/>
            <a:endParaRPr lang="zh-TW" altLang="en-US" smtClean="0"/>
          </a:p>
        </p:txBody>
      </p:sp>
      <p:sp>
        <p:nvSpPr>
          <p:cNvPr id="9219" name="副標題 4"/>
          <p:cNvSpPr>
            <a:spLocks noGrp="1"/>
          </p:cNvSpPr>
          <p:nvPr>
            <p:ph type="subTitle" idx="1"/>
          </p:nvPr>
        </p:nvSpPr>
        <p:spPr/>
        <p:txBody>
          <a:bodyPr/>
          <a:lstStyle/>
          <a:p>
            <a:pPr eaLnBrk="1" hangingPunct="1"/>
            <a:endParaRPr lang="zh-TW" altLang="en-US"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§7.1SBA</a:t>
            </a:r>
            <a:r>
              <a:rPr lang="zh-TW" altLang="en-US" sz="4400" dirty="0">
                <a:latin typeface="微軟正黑體" pitchFamily="34" charset="-120"/>
                <a:ea typeface="微軟正黑體" pitchFamily="34" charset="-120"/>
              </a:rPr>
              <a:t>與</a:t>
            </a:r>
            <a:r>
              <a:rPr lang="en-US" altLang="zh-TW" sz="4400" dirty="0">
                <a:latin typeface="微軟正黑體" pitchFamily="34" charset="-120"/>
                <a:ea typeface="微軟正黑體" pitchFamily="34" charset="-120"/>
              </a:rPr>
              <a:t>SBU</a:t>
            </a:r>
            <a:r>
              <a:rPr lang="zh-TW" altLang="en-US" sz="4400" dirty="0">
                <a:latin typeface="微軟正黑體" pitchFamily="34" charset="-120"/>
                <a:ea typeface="微軟正黑體" pitchFamily="34" charset="-120"/>
              </a:rPr>
              <a:t>的概念</a:t>
            </a:r>
          </a:p>
        </p:txBody>
      </p:sp>
      <p:sp>
        <p:nvSpPr>
          <p:cNvPr id="12291"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12292"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C4375F49-4965-48A2-BE0B-FDDF064C4BC8}" type="slidenum">
              <a:rPr lang="en-US" altLang="zh-TW">
                <a:ea typeface="微軟正黑體" panose="020B0604030504040204" pitchFamily="34" charset="-120"/>
              </a:rPr>
              <a:pPr eaLnBrk="1" hangingPunct="1"/>
              <a:t>10</a:t>
            </a:fld>
            <a:endParaRPr lang="en-US" altLang="zh-TW" dirty="0">
              <a:ea typeface="微軟正黑體" panose="020B0604030504040204" pitchFamily="34" charset="-120"/>
            </a:endParaRPr>
          </a:p>
        </p:txBody>
      </p:sp>
      <p:grpSp>
        <p:nvGrpSpPr>
          <p:cNvPr id="3" name="Group 20"/>
          <p:cNvGrpSpPr>
            <a:grpSpLocks/>
          </p:cNvGrpSpPr>
          <p:nvPr/>
        </p:nvGrpSpPr>
        <p:grpSpPr bwMode="auto">
          <a:xfrm>
            <a:off x="900113" y="2060575"/>
            <a:ext cx="3384550" cy="3240088"/>
            <a:chOff x="567" y="1298"/>
            <a:chExt cx="2132" cy="2041"/>
          </a:xfrm>
        </p:grpSpPr>
        <p:sp>
          <p:nvSpPr>
            <p:cNvPr id="12305" name="Oval 4"/>
            <p:cNvSpPr>
              <a:spLocks noChangeArrowheads="1"/>
            </p:cNvSpPr>
            <p:nvPr/>
          </p:nvSpPr>
          <p:spPr bwMode="auto">
            <a:xfrm>
              <a:off x="567" y="1298"/>
              <a:ext cx="2132" cy="2041"/>
            </a:xfrm>
            <a:prstGeom prst="ellipse">
              <a:avLst/>
            </a:prstGeom>
            <a:noFill/>
            <a:ln w="28575">
              <a:solidFill>
                <a:srgbClr val="FF7C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dirty="0">
                <a:ea typeface="微軟正黑體" panose="020B0604030504040204" pitchFamily="34" charset="-120"/>
              </a:endParaRPr>
            </a:p>
          </p:txBody>
        </p:sp>
        <p:sp>
          <p:nvSpPr>
            <p:cNvPr id="12306" name="Rectangle 5"/>
            <p:cNvSpPr>
              <a:spLocks noChangeArrowheads="1"/>
            </p:cNvSpPr>
            <p:nvPr/>
          </p:nvSpPr>
          <p:spPr bwMode="auto">
            <a:xfrm>
              <a:off x="1111" y="1933"/>
              <a:ext cx="1043" cy="227"/>
            </a:xfrm>
            <a:prstGeom prst="rect">
              <a:avLst/>
            </a:prstGeom>
            <a:noFill/>
            <a:ln w="28575">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dirty="0">
                <a:ea typeface="微軟正黑體" panose="020B0604030504040204" pitchFamily="34" charset="-120"/>
              </a:endParaRPr>
            </a:p>
          </p:txBody>
        </p:sp>
        <p:sp>
          <p:nvSpPr>
            <p:cNvPr id="12307" name="Line 8"/>
            <p:cNvSpPr>
              <a:spLocks noChangeShapeType="1"/>
            </p:cNvSpPr>
            <p:nvPr/>
          </p:nvSpPr>
          <p:spPr bwMode="auto">
            <a:xfrm flipH="1">
              <a:off x="1111" y="2160"/>
              <a:ext cx="272" cy="181"/>
            </a:xfrm>
            <a:prstGeom prst="line">
              <a:avLst/>
            </a:prstGeom>
            <a:noFill/>
            <a:ln w="28575">
              <a:solidFill>
                <a:srgbClr val="FF7C80"/>
              </a:solidFill>
              <a:round/>
              <a:headEnd/>
              <a:tailEnd/>
            </a:ln>
            <a:extLst>
              <a:ext uri="{909E8E84-426E-40DD-AFC4-6F175D3DCCD1}">
                <a14:hiddenFill xmlns:a14="http://schemas.microsoft.com/office/drawing/2010/main">
                  <a:noFill/>
                </a14:hiddenFill>
              </a:ext>
            </a:extLst>
          </p:spPr>
          <p:txBody>
            <a:bodyPr/>
            <a:lstStyle/>
            <a:p>
              <a:endParaRPr lang="zh-TW" altLang="en-US" dirty="0">
                <a:ea typeface="微軟正黑體" panose="020B0604030504040204" pitchFamily="34" charset="-120"/>
              </a:endParaRPr>
            </a:p>
          </p:txBody>
        </p:sp>
        <p:sp>
          <p:nvSpPr>
            <p:cNvPr id="12308" name="Line 9"/>
            <p:cNvSpPr>
              <a:spLocks noChangeShapeType="1"/>
            </p:cNvSpPr>
            <p:nvPr/>
          </p:nvSpPr>
          <p:spPr bwMode="auto">
            <a:xfrm>
              <a:off x="1882" y="2160"/>
              <a:ext cx="272" cy="181"/>
            </a:xfrm>
            <a:prstGeom prst="line">
              <a:avLst/>
            </a:prstGeom>
            <a:noFill/>
            <a:ln w="28575">
              <a:solidFill>
                <a:srgbClr val="FF7C80"/>
              </a:solidFill>
              <a:round/>
              <a:headEnd/>
              <a:tailEnd/>
            </a:ln>
            <a:extLst>
              <a:ext uri="{909E8E84-426E-40DD-AFC4-6F175D3DCCD1}">
                <a14:hiddenFill xmlns:a14="http://schemas.microsoft.com/office/drawing/2010/main">
                  <a:noFill/>
                </a14:hiddenFill>
              </a:ext>
            </a:extLst>
          </p:spPr>
          <p:txBody>
            <a:bodyPr/>
            <a:lstStyle/>
            <a:p>
              <a:endParaRPr lang="zh-TW" altLang="en-US" dirty="0">
                <a:ea typeface="微軟正黑體" panose="020B0604030504040204" pitchFamily="34" charset="-120"/>
              </a:endParaRPr>
            </a:p>
          </p:txBody>
        </p:sp>
      </p:grpSp>
      <p:sp>
        <p:nvSpPr>
          <p:cNvPr id="12" name="AutoShape 12"/>
          <p:cNvSpPr>
            <a:spLocks noChangeArrowheads="1"/>
          </p:cNvSpPr>
          <p:nvPr/>
        </p:nvSpPr>
        <p:spPr bwMode="auto">
          <a:xfrm>
            <a:off x="4787900" y="2133600"/>
            <a:ext cx="3671888" cy="3167063"/>
          </a:xfrm>
          <a:prstGeom prst="plus">
            <a:avLst>
              <a:gd name="adj" fmla="val 25000"/>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dirty="0">
              <a:ea typeface="微軟正黑體" panose="020B0604030504040204" pitchFamily="34" charset="-120"/>
            </a:endParaRPr>
          </a:p>
        </p:txBody>
      </p:sp>
      <p:grpSp>
        <p:nvGrpSpPr>
          <p:cNvPr id="4" name="Group 21"/>
          <p:cNvGrpSpPr>
            <a:grpSpLocks/>
          </p:cNvGrpSpPr>
          <p:nvPr/>
        </p:nvGrpSpPr>
        <p:grpSpPr bwMode="auto">
          <a:xfrm>
            <a:off x="6011863" y="2636838"/>
            <a:ext cx="1223962" cy="2305050"/>
            <a:chOff x="3787" y="1661"/>
            <a:chExt cx="771" cy="1452"/>
          </a:xfrm>
        </p:grpSpPr>
        <p:sp>
          <p:nvSpPr>
            <p:cNvPr id="12303" name="AutoShape 14"/>
            <p:cNvSpPr>
              <a:spLocks noChangeArrowheads="1"/>
            </p:cNvSpPr>
            <p:nvPr/>
          </p:nvSpPr>
          <p:spPr bwMode="auto">
            <a:xfrm>
              <a:off x="3787" y="1661"/>
              <a:ext cx="771" cy="635"/>
            </a:xfrm>
            <a:prstGeom prst="plus">
              <a:avLst>
                <a:gd name="adj" fmla="val 25000"/>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400" b="1" dirty="0">
                  <a:solidFill>
                    <a:schemeClr val="folHlink"/>
                  </a:solidFill>
                  <a:ea typeface="微軟正黑體" panose="020B0604030504040204" pitchFamily="34" charset="-120"/>
                </a:rPr>
                <a:t>SBA 1</a:t>
              </a:r>
            </a:p>
          </p:txBody>
        </p:sp>
        <p:sp>
          <p:nvSpPr>
            <p:cNvPr id="12304" name="AutoShape 15"/>
            <p:cNvSpPr>
              <a:spLocks noChangeArrowheads="1"/>
            </p:cNvSpPr>
            <p:nvPr/>
          </p:nvSpPr>
          <p:spPr bwMode="auto">
            <a:xfrm>
              <a:off x="3787" y="2478"/>
              <a:ext cx="771" cy="635"/>
            </a:xfrm>
            <a:prstGeom prst="plus">
              <a:avLst>
                <a:gd name="adj" fmla="val 25000"/>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400" b="1" dirty="0">
                  <a:solidFill>
                    <a:schemeClr val="folHlink"/>
                  </a:solidFill>
                  <a:ea typeface="微軟正黑體" panose="020B0604030504040204" pitchFamily="34" charset="-120"/>
                </a:rPr>
                <a:t>SBA 2</a:t>
              </a:r>
            </a:p>
          </p:txBody>
        </p:sp>
      </p:grpSp>
      <p:sp>
        <p:nvSpPr>
          <p:cNvPr id="16" name="Line 17"/>
          <p:cNvSpPr>
            <a:spLocks noChangeShapeType="1"/>
          </p:cNvSpPr>
          <p:nvPr/>
        </p:nvSpPr>
        <p:spPr bwMode="auto">
          <a:xfrm>
            <a:off x="3779838" y="4005263"/>
            <a:ext cx="2232025" cy="431800"/>
          </a:xfrm>
          <a:prstGeom prst="line">
            <a:avLst/>
          </a:prstGeom>
          <a:noFill/>
          <a:ln w="50800">
            <a:solidFill>
              <a:srgbClr val="00B0F0"/>
            </a:solidFill>
            <a:round/>
            <a:headEnd/>
            <a:tailEnd type="triangle" w="lg" len="lg"/>
          </a:ln>
          <a:extLst>
            <a:ext uri="{909E8E84-426E-40DD-AFC4-6F175D3DCCD1}">
              <a14:hiddenFill xmlns:a14="http://schemas.microsoft.com/office/drawing/2010/main">
                <a:noFill/>
              </a14:hiddenFill>
            </a:ext>
          </a:extLst>
        </p:spPr>
        <p:txBody>
          <a:bodyPr/>
          <a:lstStyle/>
          <a:p>
            <a:endParaRPr lang="zh-TW" altLang="en-US" dirty="0">
              <a:ea typeface="微軟正黑體" panose="020B0604030504040204" pitchFamily="34" charset="-120"/>
            </a:endParaRPr>
          </a:p>
        </p:txBody>
      </p:sp>
      <p:sp>
        <p:nvSpPr>
          <p:cNvPr id="17" name="Line 16"/>
          <p:cNvSpPr>
            <a:spLocks noChangeShapeType="1"/>
          </p:cNvSpPr>
          <p:nvPr/>
        </p:nvSpPr>
        <p:spPr bwMode="auto">
          <a:xfrm flipV="1">
            <a:off x="3779838" y="3141663"/>
            <a:ext cx="2232025" cy="719137"/>
          </a:xfrm>
          <a:prstGeom prst="line">
            <a:avLst/>
          </a:prstGeom>
          <a:noFill/>
          <a:ln w="50800">
            <a:solidFill>
              <a:srgbClr val="00B0F0"/>
            </a:solidFill>
            <a:round/>
            <a:headEnd/>
            <a:tailEnd type="triangle" w="lg" len="lg"/>
          </a:ln>
          <a:extLst>
            <a:ext uri="{909E8E84-426E-40DD-AFC4-6F175D3DCCD1}">
              <a14:hiddenFill xmlns:a14="http://schemas.microsoft.com/office/drawing/2010/main">
                <a:noFill/>
              </a14:hiddenFill>
            </a:ext>
          </a:extLst>
        </p:spPr>
        <p:txBody>
          <a:bodyPr/>
          <a:lstStyle/>
          <a:p>
            <a:endParaRPr lang="zh-TW" altLang="en-US" dirty="0">
              <a:ea typeface="微軟正黑體" panose="020B0604030504040204" pitchFamily="34" charset="-120"/>
            </a:endParaRPr>
          </a:p>
        </p:txBody>
      </p:sp>
      <p:sp>
        <p:nvSpPr>
          <p:cNvPr id="18" name="Rectangle 11"/>
          <p:cNvSpPr>
            <a:spLocks noChangeArrowheads="1"/>
          </p:cNvSpPr>
          <p:nvPr/>
        </p:nvSpPr>
        <p:spPr bwMode="auto">
          <a:xfrm>
            <a:off x="2843213" y="3716338"/>
            <a:ext cx="936625" cy="433387"/>
          </a:xfrm>
          <a:prstGeom prst="rect">
            <a:avLst/>
          </a:prstGeom>
          <a:noFill/>
          <a:ln w="28575">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800" b="1" dirty="0">
                <a:solidFill>
                  <a:schemeClr val="folHlink"/>
                </a:solidFill>
                <a:ea typeface="微軟正黑體" panose="020B0604030504040204" pitchFamily="34" charset="-120"/>
              </a:rPr>
              <a:t>SBU</a:t>
            </a:r>
          </a:p>
        </p:txBody>
      </p:sp>
      <p:sp>
        <p:nvSpPr>
          <p:cNvPr id="19" name="Rectangle 10"/>
          <p:cNvSpPr>
            <a:spLocks noChangeArrowheads="1"/>
          </p:cNvSpPr>
          <p:nvPr/>
        </p:nvSpPr>
        <p:spPr bwMode="auto">
          <a:xfrm>
            <a:off x="1476375" y="3716338"/>
            <a:ext cx="863600" cy="433387"/>
          </a:xfrm>
          <a:prstGeom prst="rect">
            <a:avLst/>
          </a:prstGeom>
          <a:noFill/>
          <a:ln w="28575">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dirty="0">
              <a:ea typeface="微軟正黑體" panose="020B0604030504040204" pitchFamily="34" charset="-120"/>
            </a:endParaRPr>
          </a:p>
        </p:txBody>
      </p:sp>
      <p:sp>
        <p:nvSpPr>
          <p:cNvPr id="20" name="AutoShape 19"/>
          <p:cNvSpPr>
            <a:spLocks noChangeArrowheads="1"/>
          </p:cNvSpPr>
          <p:nvPr/>
        </p:nvSpPr>
        <p:spPr bwMode="auto">
          <a:xfrm>
            <a:off x="6084888" y="5300663"/>
            <a:ext cx="1079500" cy="1008062"/>
          </a:xfrm>
          <a:prstGeom prst="upArrow">
            <a:avLst>
              <a:gd name="adj1" fmla="val 50000"/>
              <a:gd name="adj2" fmla="val 25000"/>
            </a:avLst>
          </a:prstGeom>
          <a:noFill/>
          <a:ln w="38100">
            <a:solidFill>
              <a:schemeClr val="accent6">
                <a:lumMod val="60000"/>
                <a:lumOff val="40000"/>
              </a:schemeClr>
            </a:solidFill>
            <a:miter lim="800000"/>
            <a:headEnd/>
            <a:tailEnd/>
          </a:ln>
        </p:spPr>
        <p:txBody>
          <a:bodyPr wrap="none" anchor="ctr"/>
          <a:lstStyle/>
          <a:p>
            <a:pPr algn="ctr">
              <a:defRPr/>
            </a:pPr>
            <a:r>
              <a:rPr lang="zh-TW" altLang="en-US" sz="2400" b="1" dirty="0">
                <a:solidFill>
                  <a:schemeClr val="tx2"/>
                </a:solidFill>
                <a:latin typeface="Arial" charset="0"/>
                <a:ea typeface="微軟正黑體" panose="020B0604030504040204" pitchFamily="34" charset="-120"/>
              </a:rPr>
              <a:t>環</a:t>
            </a:r>
            <a:br>
              <a:rPr lang="zh-TW" altLang="en-US" sz="2400" b="1" dirty="0">
                <a:solidFill>
                  <a:schemeClr val="tx2"/>
                </a:solidFill>
                <a:latin typeface="Arial" charset="0"/>
                <a:ea typeface="微軟正黑體" panose="020B0604030504040204" pitchFamily="34" charset="-120"/>
              </a:rPr>
            </a:br>
            <a:r>
              <a:rPr lang="zh-TW" altLang="en-US" sz="2400" b="1" dirty="0">
                <a:solidFill>
                  <a:schemeClr val="tx2"/>
                </a:solidFill>
                <a:latin typeface="Arial" charset="0"/>
                <a:ea typeface="微軟正黑體" panose="020B0604030504040204" pitchFamily="34" charset="-120"/>
              </a:rPr>
              <a:t>境</a:t>
            </a:r>
          </a:p>
        </p:txBody>
      </p:sp>
      <p:sp>
        <p:nvSpPr>
          <p:cNvPr id="21" name="AutoShape 18"/>
          <p:cNvSpPr>
            <a:spLocks noChangeArrowheads="1"/>
          </p:cNvSpPr>
          <p:nvPr/>
        </p:nvSpPr>
        <p:spPr bwMode="auto">
          <a:xfrm>
            <a:off x="2051050" y="5300663"/>
            <a:ext cx="1079500" cy="1008062"/>
          </a:xfrm>
          <a:prstGeom prst="upArrow">
            <a:avLst>
              <a:gd name="adj1" fmla="val 50000"/>
              <a:gd name="adj2" fmla="val 25000"/>
            </a:avLst>
          </a:prstGeom>
          <a:noFill/>
          <a:ln w="38100">
            <a:solidFill>
              <a:schemeClr val="accent6">
                <a:lumMod val="60000"/>
                <a:lumOff val="40000"/>
              </a:schemeClr>
            </a:solidFill>
            <a:miter lim="800000"/>
            <a:headEnd/>
            <a:tailEnd/>
          </a:ln>
        </p:spPr>
        <p:txBody>
          <a:bodyPr wrap="none" anchor="ctr"/>
          <a:lstStyle/>
          <a:p>
            <a:pPr algn="ctr">
              <a:defRPr/>
            </a:pPr>
            <a:r>
              <a:rPr lang="zh-TW" altLang="en-US" sz="2400" b="1" dirty="0">
                <a:solidFill>
                  <a:schemeClr val="tx2"/>
                </a:solidFill>
                <a:latin typeface="Arial" charset="0"/>
                <a:ea typeface="微軟正黑體" panose="020B0604030504040204" pitchFamily="34" charset="-120"/>
              </a:rPr>
              <a:t>企</a:t>
            </a:r>
            <a:br>
              <a:rPr lang="zh-TW" altLang="en-US" sz="2400" b="1" dirty="0">
                <a:solidFill>
                  <a:schemeClr val="tx2"/>
                </a:solidFill>
                <a:latin typeface="Arial" charset="0"/>
                <a:ea typeface="微軟正黑體" panose="020B0604030504040204" pitchFamily="34" charset="-120"/>
              </a:rPr>
            </a:br>
            <a:r>
              <a:rPr lang="zh-TW" altLang="en-US" sz="2400" b="1" dirty="0">
                <a:solidFill>
                  <a:schemeClr val="tx2"/>
                </a:solidFill>
                <a:latin typeface="Arial" charset="0"/>
                <a:ea typeface="微軟正黑體" panose="020B0604030504040204" pitchFamily="34" charset="-120"/>
              </a:rPr>
              <a:t>業</a:t>
            </a:r>
          </a:p>
        </p:txBody>
      </p:sp>
      <p:sp>
        <p:nvSpPr>
          <p:cNvPr id="22" name="文字方塊 21"/>
          <p:cNvSpPr txBox="1"/>
          <p:nvPr/>
        </p:nvSpPr>
        <p:spPr>
          <a:xfrm>
            <a:off x="3432175" y="6056313"/>
            <a:ext cx="2120900" cy="369887"/>
          </a:xfrm>
          <a:prstGeom prst="rect">
            <a:avLst/>
          </a:prstGeom>
          <a:noFill/>
        </p:spPr>
        <p:txBody>
          <a:bodyPr>
            <a:spAutoFit/>
          </a:bodyPr>
          <a:lstStyle/>
          <a:p>
            <a:pPr algn="ctr">
              <a:defRPr/>
            </a:pPr>
            <a:r>
              <a:rPr lang="zh-TW" altLang="en-US" b="1" dirty="0">
                <a:solidFill>
                  <a:schemeClr val="accent6">
                    <a:lumMod val="60000"/>
                    <a:lumOff val="40000"/>
                  </a:schemeClr>
                </a:solidFill>
                <a:latin typeface="微軟正黑體" pitchFamily="34" charset="-120"/>
                <a:ea typeface="微軟正黑體" pitchFamily="34" charset="-120"/>
              </a:rPr>
              <a:t>圖</a:t>
            </a:r>
            <a:r>
              <a:rPr lang="en-US" altLang="zh-TW" b="1" dirty="0">
                <a:solidFill>
                  <a:schemeClr val="accent6">
                    <a:lumMod val="60000"/>
                    <a:lumOff val="40000"/>
                  </a:schemeClr>
                </a:solidFill>
                <a:latin typeface="微軟正黑體" pitchFamily="34" charset="-120"/>
                <a:ea typeface="微軟正黑體" pitchFamily="34" charset="-120"/>
              </a:rPr>
              <a:t>7-1 SBA</a:t>
            </a:r>
            <a:r>
              <a:rPr lang="zh-TW" altLang="en-US" b="1" dirty="0">
                <a:solidFill>
                  <a:schemeClr val="accent6">
                    <a:lumMod val="60000"/>
                    <a:lumOff val="40000"/>
                  </a:schemeClr>
                </a:solidFill>
                <a:latin typeface="微軟正黑體" pitchFamily="34" charset="-120"/>
                <a:ea typeface="微軟正黑體" pitchFamily="34" charset="-120"/>
              </a:rPr>
              <a:t>與</a:t>
            </a:r>
            <a:r>
              <a:rPr lang="en-US" altLang="zh-TW" b="1" dirty="0">
                <a:solidFill>
                  <a:schemeClr val="accent6">
                    <a:lumMod val="60000"/>
                    <a:lumOff val="40000"/>
                  </a:schemeClr>
                </a:solidFill>
                <a:latin typeface="微軟正黑體" pitchFamily="34" charset="-120"/>
                <a:ea typeface="微軟正黑體" pitchFamily="34" charset="-120"/>
              </a:rPr>
              <a:t>SBU</a:t>
            </a:r>
            <a:endParaRPr lang="zh-TW" altLang="en-US" b="1" dirty="0">
              <a:solidFill>
                <a:schemeClr val="accent6">
                  <a:lumMod val="60000"/>
                  <a:lumOff val="4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4748099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0"/>
                            </p:stCondLst>
                            <p:childTnLst>
                              <p:par>
                                <p:cTn id="8" presetID="3" presetClass="entr" presetSubtype="1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1000"/>
                                        <p:tgtEl>
                                          <p:spTgt spid="12"/>
                                        </p:tgtEl>
                                      </p:cBhvr>
                                    </p:animEffect>
                                  </p:childTnLst>
                                </p:cTn>
                              </p:par>
                            </p:childTnLst>
                          </p:cTn>
                        </p:par>
                        <p:par>
                          <p:cTn id="11" fill="hold" nodeType="afterGroup">
                            <p:stCondLst>
                              <p:cond delay="1000"/>
                            </p:stCondLst>
                            <p:childTnLst>
                              <p:par>
                                <p:cTn id="12" presetID="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ppt_x"/>
                                          </p:val>
                                        </p:tav>
                                        <p:tav tm="100000">
                                          <p:val>
                                            <p:strVal val="#ppt_x"/>
                                          </p:val>
                                        </p:tav>
                                      </p:tavLst>
                                    </p:anim>
                                    <p:anim calcmode="lin" valueType="num">
                                      <p:cBhvr additive="base">
                                        <p:cTn id="15" dur="1000" fill="hold"/>
                                        <p:tgtEl>
                                          <p:spTgt spid="4"/>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childTnLst>
                          </p:cTn>
                        </p:par>
                        <p:par>
                          <p:cTn id="20" fill="hold" nodeType="afterGroup">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childTnLst>
                          </p:cTn>
                        </p:par>
                        <p:par>
                          <p:cTn id="24" fill="hold" nodeType="afterGroup">
                            <p:stCondLst>
                              <p:cond delay="6000"/>
                            </p:stCondLst>
                            <p:childTnLst>
                              <p:par>
                                <p:cTn id="25" presetID="1" presetClass="entr" presetSubtype="0" fill="hold" grpId="0" nodeType="afterEffect">
                                  <p:stCondLst>
                                    <p:cond delay="0"/>
                                  </p:stCondLst>
                                  <p:childTnLst>
                                    <p:set>
                                      <p:cBhvr>
                                        <p:cTn id="26" dur="1" fill="hold">
                                          <p:stCondLst>
                                            <p:cond delay="0"/>
                                          </p:stCondLst>
                                        </p:cTn>
                                        <p:tgtEl>
                                          <p:spTgt spid="18">
                                            <p:bg/>
                                          </p:spTgt>
                                        </p:tgtEl>
                                        <p:attrNameLst>
                                          <p:attrName>style.visibility</p:attrName>
                                        </p:attrNameLst>
                                      </p:cBhvr>
                                      <p:to>
                                        <p:strVal val="visible"/>
                                      </p:to>
                                    </p:set>
                                  </p:childTnLst>
                                </p:cTn>
                              </p:par>
                            </p:childTnLst>
                          </p:cTn>
                        </p:par>
                        <p:par>
                          <p:cTn id="27" fill="hold" nodeType="afterGroup">
                            <p:stCondLst>
                              <p:cond delay="6000"/>
                            </p:stCondLst>
                            <p:childTnLst>
                              <p:par>
                                <p:cTn id="28" presetID="1" presetClass="entr" presetSubtype="0" fill="hold" grpId="0" nodeType="afterEffect">
                                  <p:stCondLst>
                                    <p:cond delay="0"/>
                                  </p:stCondLst>
                                  <p:iterate type="lt">
                                    <p:tmAbs val="0"/>
                                  </p:iterate>
                                  <p:childTnLst>
                                    <p:set>
                                      <p:cBhvr>
                                        <p:cTn id="29" dur="1" fill="hold">
                                          <p:stCondLst>
                                            <p:cond delay="0"/>
                                          </p:stCondLst>
                                        </p:cTn>
                                        <p:tgtEl>
                                          <p:spTgt spid="18">
                                            <p:txEl>
                                              <p:pRg st="0" end="0"/>
                                            </p:txEl>
                                          </p:spTgt>
                                        </p:tgtEl>
                                        <p:attrNameLst>
                                          <p:attrName>style.visibility</p:attrName>
                                        </p:attrNameLst>
                                      </p:cBhvr>
                                      <p:to>
                                        <p:strVal val="visible"/>
                                      </p:to>
                                    </p:set>
                                  </p:childTnLst>
                                </p:cTn>
                              </p:par>
                            </p:childTnLst>
                          </p:cTn>
                        </p:par>
                        <p:par>
                          <p:cTn id="30" fill="hold" nodeType="afterGroup">
                            <p:stCondLst>
                              <p:cond delay="6000"/>
                            </p:stCondLst>
                            <p:childTnLst>
                              <p:par>
                                <p:cTn id="31" presetID="27" presetClass="entr" presetSubtype="0" fill="hold" nodeType="afterEffect">
                                  <p:stCondLst>
                                    <p:cond delay="0"/>
                                  </p:stCondLst>
                                  <p:iterate type="lt">
                                    <p:tmPct val="50000"/>
                                  </p:iterate>
                                  <p:childTnLst>
                                    <p:set>
                                      <p:cBhvr>
                                        <p:cTn id="32" dur="1" fill="hold">
                                          <p:stCondLst>
                                            <p:cond delay="0"/>
                                          </p:stCondLst>
                                        </p:cTn>
                                        <p:tgtEl>
                                          <p:spTgt spid="18">
                                            <p:txEl>
                                              <p:pRg st="0" end="0"/>
                                            </p:txEl>
                                          </p:spTgt>
                                        </p:tgtEl>
                                        <p:attrNameLst>
                                          <p:attrName>style.visibility</p:attrName>
                                        </p:attrNameLst>
                                      </p:cBhvr>
                                      <p:to>
                                        <p:strVal val="visible"/>
                                      </p:to>
                                    </p:set>
                                    <p:anim calcmode="discrete" valueType="clr">
                                      <p:cBhvr override="childStyle">
                                        <p:cTn id="33" dur="80"/>
                                        <p:tgtEl>
                                          <p:spTgt spid="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8">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18">
                                            <p:txEl>
                                              <p:pRg st="0" end="0"/>
                                            </p:txEl>
                                          </p:spTgt>
                                        </p:tgtEl>
                                        <p:attrNameLst>
                                          <p:attrName>fill.type</p:attrName>
                                        </p:attrNameLst>
                                      </p:cBhvr>
                                      <p:to>
                                        <p:strVal val="solid"/>
                                      </p:to>
                                    </p:set>
                                  </p:childTnLst>
                                </p:cTn>
                              </p:par>
                            </p:childTnLst>
                          </p:cTn>
                        </p:par>
                        <p:par>
                          <p:cTn id="36" fill="hold" nodeType="afterGroup">
                            <p:stCondLst>
                              <p:cond delay="6160"/>
                            </p:stCondLst>
                            <p:childTnLst>
                              <p:par>
                                <p:cTn id="37" presetID="1"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par>
                          <p:cTn id="39" fill="hold" nodeType="afterGroup">
                            <p:stCondLst>
                              <p:cond delay="6160"/>
                            </p:stCondLst>
                            <p:childTnLst>
                              <p:par>
                                <p:cTn id="40" presetID="2" presetClass="entr" presetSubtype="4"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3000" fill="hold"/>
                                        <p:tgtEl>
                                          <p:spTgt spid="20"/>
                                        </p:tgtEl>
                                        <p:attrNameLst>
                                          <p:attrName>ppt_x</p:attrName>
                                        </p:attrNameLst>
                                      </p:cBhvr>
                                      <p:tavLst>
                                        <p:tav tm="0">
                                          <p:val>
                                            <p:strVal val="#ppt_x"/>
                                          </p:val>
                                        </p:tav>
                                        <p:tav tm="100000">
                                          <p:val>
                                            <p:strVal val="#ppt_x"/>
                                          </p:val>
                                        </p:tav>
                                      </p:tavLst>
                                    </p:anim>
                                    <p:anim calcmode="lin" valueType="num">
                                      <p:cBhvr additive="base">
                                        <p:cTn id="43" dur="3000" fill="hold"/>
                                        <p:tgtEl>
                                          <p:spTgt spid="20"/>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9160"/>
                            </p:stCondLst>
                            <p:childTnLst>
                              <p:par>
                                <p:cTn id="45" presetID="35" presetClass="emph" presetSubtype="0" repeatCount="indefinite" fill="hold" grpId="1" nodeType="afterEffect">
                                  <p:stCondLst>
                                    <p:cond delay="0"/>
                                  </p:stCondLst>
                                  <p:endCondLst>
                                    <p:cond evt="onNext" delay="0">
                                      <p:tgtEl>
                                        <p:sldTgt/>
                                      </p:tgtEl>
                                    </p:cond>
                                  </p:endCondLst>
                                  <p:childTnLst>
                                    <p:anim calcmode="discrete" valueType="str">
                                      <p:cBhvr>
                                        <p:cTn id="46" dur="1000" fill="hold"/>
                                        <p:tgtEl>
                                          <p:spTgt spid="20"/>
                                        </p:tgtEl>
                                        <p:attrNameLst>
                                          <p:attrName>style.visibility</p:attrName>
                                        </p:attrNameLst>
                                      </p:cBhvr>
                                      <p:tavLst>
                                        <p:tav tm="0">
                                          <p:val>
                                            <p:strVal val="hidden"/>
                                          </p:val>
                                        </p:tav>
                                        <p:tav tm="50000">
                                          <p:val>
                                            <p:strVal val="visible"/>
                                          </p:val>
                                        </p:tav>
                                      </p:tavLst>
                                    </p:anim>
                                  </p:childTnLst>
                                </p:cTn>
                              </p:par>
                            </p:childTnLst>
                          </p:cTn>
                        </p:par>
                        <p:par>
                          <p:cTn id="47" fill="hold" nodeType="afterGroup">
                            <p:stCondLst>
                              <p:cond delay="10160"/>
                            </p:stCondLst>
                            <p:childTnLst>
                              <p:par>
                                <p:cTn id="48" presetID="2" presetClass="entr" presetSubtype="4"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3000" fill="hold"/>
                                        <p:tgtEl>
                                          <p:spTgt spid="21"/>
                                        </p:tgtEl>
                                        <p:attrNameLst>
                                          <p:attrName>ppt_x</p:attrName>
                                        </p:attrNameLst>
                                      </p:cBhvr>
                                      <p:tavLst>
                                        <p:tav tm="0">
                                          <p:val>
                                            <p:strVal val="#ppt_x"/>
                                          </p:val>
                                        </p:tav>
                                        <p:tav tm="100000">
                                          <p:val>
                                            <p:strVal val="#ppt_x"/>
                                          </p:val>
                                        </p:tav>
                                      </p:tavLst>
                                    </p:anim>
                                    <p:anim calcmode="lin" valueType="num">
                                      <p:cBhvr additive="base">
                                        <p:cTn id="51" dur="3000" fill="hold"/>
                                        <p:tgtEl>
                                          <p:spTgt spid="21"/>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13160"/>
                            </p:stCondLst>
                            <p:childTnLst>
                              <p:par>
                                <p:cTn id="53" presetID="35" presetClass="emph" presetSubtype="0" repeatCount="indefinite" fill="hold" grpId="1" nodeType="afterEffect">
                                  <p:stCondLst>
                                    <p:cond delay="0"/>
                                  </p:stCondLst>
                                  <p:endCondLst>
                                    <p:cond evt="onNext" delay="0">
                                      <p:tgtEl>
                                        <p:sldTgt/>
                                      </p:tgtEl>
                                    </p:cond>
                                  </p:endCondLst>
                                  <p:childTnLst>
                                    <p:anim calcmode="discrete" valueType="str">
                                      <p:cBhvr>
                                        <p:cTn id="54" dur="1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8" grpId="0" build="allAtOnce" animBg="1"/>
      <p:bldP spid="19" grpId="0" animBg="1"/>
      <p:bldP spid="20" grpId="0" animBg="1"/>
      <p:bldP spid="20" grpId="1" animBg="1"/>
      <p:bldP spid="21" grpId="0" animBg="1"/>
      <p:bldP spid="2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51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1565093B-DCC8-4FA6-A438-04633CBB5C13}" type="slidenum">
              <a:rPr lang="en-US" altLang="zh-TW">
                <a:ea typeface="微軟正黑體" panose="020B0604030504040204" pitchFamily="34" charset="-120"/>
              </a:rPr>
              <a:pPr eaLnBrk="1" hangingPunct="1"/>
              <a:t>11</a:t>
            </a:fld>
            <a:endParaRPr lang="en-US" altLang="zh-TW" dirty="0">
              <a:ea typeface="微軟正黑體" panose="020B0604030504040204" pitchFamily="34" charset="-120"/>
            </a:endParaRPr>
          </a:p>
        </p:txBody>
      </p:sp>
      <p:sp>
        <p:nvSpPr>
          <p:cNvPr id="5124" name="Rectangle 2"/>
          <p:cNvSpPr>
            <a:spLocks noGrp="1" noChangeArrowheads="1"/>
          </p:cNvSpPr>
          <p:nvPr>
            <p:ph type="title"/>
          </p:nvPr>
        </p:nvSpPr>
        <p:spPr>
          <a:xfrm>
            <a:off x="447123" y="563746"/>
            <a:ext cx="8249753"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200" dirty="0">
                <a:solidFill>
                  <a:schemeClr val="accent6">
                    <a:lumMod val="50000"/>
                  </a:schemeClr>
                </a:solidFill>
                <a:latin typeface="微軟正黑體" panose="020B0604030504040204" pitchFamily="34" charset="-120"/>
                <a:ea typeface="微軟正黑體" panose="020B0604030504040204" pitchFamily="34" charset="-120"/>
              </a:rPr>
              <a:t>CHAPTER 7  </a:t>
            </a:r>
            <a:r>
              <a:rPr lang="zh-TW" altLang="en-US" sz="4200" dirty="0">
                <a:solidFill>
                  <a:schemeClr val="accent6">
                    <a:lumMod val="50000"/>
                  </a:schemeClr>
                </a:solidFill>
                <a:latin typeface="微軟正黑體" panose="020B0604030504040204" pitchFamily="34" charset="-120"/>
                <a:ea typeface="微軟正黑體" panose="020B0604030504040204" pitchFamily="34" charset="-120"/>
              </a:rPr>
              <a:t>競爭領域與策略布局</a:t>
            </a:r>
            <a:endParaRPr lang="zh-TW" altLang="zh-TW" sz="42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25" name="Text Box 5"/>
          <p:cNvSpPr txBox="1">
            <a:spLocks noChangeArrowheads="1"/>
          </p:cNvSpPr>
          <p:nvPr/>
        </p:nvSpPr>
        <p:spPr bwMode="auto">
          <a:xfrm>
            <a:off x="7748588" y="47625"/>
            <a:ext cx="1309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dirty="0">
                <a:ea typeface="微軟正黑體" panose="020B0604030504040204" pitchFamily="34" charset="-120"/>
              </a:rPr>
              <a:t>Chapter 7</a:t>
            </a:r>
          </a:p>
        </p:txBody>
      </p:sp>
      <p:graphicFrame>
        <p:nvGraphicFramePr>
          <p:cNvPr id="7" name="資料庫圖表 6"/>
          <p:cNvGraphicFramePr/>
          <p:nvPr>
            <p:extLst>
              <p:ext uri="{D42A27DB-BD31-4B8C-83A1-F6EECF244321}">
                <p14:modId xmlns:p14="http://schemas.microsoft.com/office/powerpoint/2010/main" val="3946041329"/>
              </p:ext>
            </p:extLst>
          </p:nvPr>
        </p:nvGraphicFramePr>
        <p:xfrm>
          <a:off x="901148" y="1834322"/>
          <a:ext cx="71826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714973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§7.2</a:t>
            </a:r>
            <a:r>
              <a:rPr lang="zh-TW" altLang="en-US" sz="4400" dirty="0">
                <a:latin typeface="微軟正黑體" pitchFamily="34" charset="-120"/>
                <a:ea typeface="微軟正黑體" pitchFamily="34" charset="-120"/>
              </a:rPr>
              <a:t>競爭領域的決定</a:t>
            </a:r>
          </a:p>
        </p:txBody>
      </p:sp>
      <p:sp>
        <p:nvSpPr>
          <p:cNvPr id="14339" name="內容版面配置區 2"/>
          <p:cNvSpPr>
            <a:spLocks noGrp="1"/>
          </p:cNvSpPr>
          <p:nvPr>
            <p:ph idx="1"/>
          </p:nvPr>
        </p:nvSpPr>
        <p:spPr>
          <a:xfrm>
            <a:off x="632676" y="1453660"/>
            <a:ext cx="7594333" cy="4523527"/>
          </a:xfrm>
        </p:spPr>
        <p:txBody>
          <a:bodyPr/>
          <a:lstStyle/>
          <a:p>
            <a:pPr>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決定策略領域的工具</a:t>
            </a:r>
            <a:endParaRPr lang="en-US" altLang="zh-TW" sz="3200" dirty="0" smtClean="0">
              <a:solidFill>
                <a:schemeClr val="accent6">
                  <a:lumMod val="75000"/>
                </a:schemeClr>
              </a:solidFill>
              <a:latin typeface="微軟正黑體" pitchFamily="34" charset="-120"/>
              <a:ea typeface="微軟正黑體" pitchFamily="34" charset="-120"/>
            </a:endParaRPr>
          </a:p>
          <a:p>
            <a:pPr>
              <a:defRPr/>
            </a:pPr>
            <a:endParaRPr lang="zh-TW" altLang="en-US" dirty="0" smtClean="0"/>
          </a:p>
        </p:txBody>
      </p:sp>
      <p:sp>
        <p:nvSpPr>
          <p:cNvPr id="14340"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14341"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6D7E7BBF-FE46-4492-B03C-DEF2E4764495}" type="slidenum">
              <a:rPr lang="en-US" altLang="zh-TW">
                <a:ea typeface="微軟正黑體" panose="020B0604030504040204" pitchFamily="34" charset="-120"/>
              </a:rPr>
              <a:pPr eaLnBrk="1" hangingPunct="1"/>
              <a:t>12</a:t>
            </a:fld>
            <a:endParaRPr lang="en-US" altLang="zh-TW" dirty="0">
              <a:ea typeface="微軟正黑體" panose="020B0604030504040204" pitchFamily="34" charset="-120"/>
            </a:endParaRPr>
          </a:p>
        </p:txBody>
      </p:sp>
      <p:graphicFrame>
        <p:nvGraphicFramePr>
          <p:cNvPr id="6" name="資料庫圖表 5"/>
          <p:cNvGraphicFramePr/>
          <p:nvPr>
            <p:extLst>
              <p:ext uri="{D42A27DB-BD31-4B8C-83A1-F6EECF244321}">
                <p14:modId xmlns:p14="http://schemas.microsoft.com/office/powerpoint/2010/main" val="2698616233"/>
              </p:ext>
            </p:extLst>
          </p:nvPr>
        </p:nvGraphicFramePr>
        <p:xfrm>
          <a:off x="865672" y="2204123"/>
          <a:ext cx="7765773" cy="302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圖片 2"/>
          <p:cNvPicPr>
            <a:picLocks noChangeAspect="1"/>
          </p:cNvPicPr>
          <p:nvPr/>
        </p:nvPicPr>
        <p:blipFill>
          <a:blip r:embed="rId7"/>
          <a:stretch>
            <a:fillRect/>
          </a:stretch>
        </p:blipFill>
        <p:spPr>
          <a:xfrm>
            <a:off x="465632" y="4893233"/>
            <a:ext cx="1875733" cy="18344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774077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§7.2</a:t>
            </a:r>
            <a:r>
              <a:rPr lang="zh-TW" altLang="en-US" sz="4400" dirty="0">
                <a:latin typeface="微軟正黑體" pitchFamily="34" charset="-120"/>
                <a:ea typeface="微軟正黑體" pitchFamily="34" charset="-120"/>
              </a:rPr>
              <a:t>競爭領域的決定</a:t>
            </a:r>
          </a:p>
        </p:txBody>
      </p:sp>
      <p:sp>
        <p:nvSpPr>
          <p:cNvPr id="15363" name="內容版面配置區 2"/>
          <p:cNvSpPr>
            <a:spLocks noGrp="1"/>
          </p:cNvSpPr>
          <p:nvPr>
            <p:ph idx="1"/>
          </p:nvPr>
        </p:nvSpPr>
        <p:spPr>
          <a:xfrm>
            <a:off x="448574" y="1299693"/>
            <a:ext cx="7594333" cy="4523527"/>
          </a:xfrm>
        </p:spPr>
        <p:txBody>
          <a:bodyPr/>
          <a:lstStyle/>
          <a:p>
            <a:pPr>
              <a:defRPr/>
            </a:pPr>
            <a:r>
              <a:rPr lang="zh-TW" altLang="en-US" dirty="0" smtClean="0"/>
              <a:t> </a:t>
            </a:r>
            <a:r>
              <a:rPr lang="en-US" altLang="zh-TW" sz="3200" dirty="0" smtClean="0">
                <a:solidFill>
                  <a:schemeClr val="accent6">
                    <a:lumMod val="75000"/>
                  </a:schemeClr>
                </a:solidFill>
                <a:latin typeface="微軟正黑體" pitchFamily="34" charset="-120"/>
                <a:ea typeface="微軟正黑體" pitchFamily="34" charset="-120"/>
              </a:rPr>
              <a:t>BCG</a:t>
            </a:r>
            <a:r>
              <a:rPr lang="zh-TW" altLang="en-US" sz="3200" dirty="0" smtClean="0">
                <a:solidFill>
                  <a:schemeClr val="accent6">
                    <a:lumMod val="75000"/>
                  </a:schemeClr>
                </a:solidFill>
                <a:latin typeface="微軟正黑體" pitchFamily="34" charset="-120"/>
                <a:ea typeface="微軟正黑體" pitchFamily="34" charset="-120"/>
              </a:rPr>
              <a:t>模式</a:t>
            </a:r>
            <a:endParaRPr lang="en-US" altLang="zh-TW" sz="3200" dirty="0" smtClean="0">
              <a:solidFill>
                <a:schemeClr val="accent6">
                  <a:lumMod val="75000"/>
                </a:schemeClr>
              </a:solidFill>
              <a:latin typeface="微軟正黑體" pitchFamily="34" charset="-120"/>
              <a:ea typeface="微軟正黑體" pitchFamily="34" charset="-120"/>
            </a:endParaRPr>
          </a:p>
          <a:p>
            <a:pPr>
              <a:defRPr/>
            </a:pPr>
            <a:endParaRPr lang="zh-TW" altLang="en-US" dirty="0" smtClean="0"/>
          </a:p>
        </p:txBody>
      </p:sp>
      <p:sp>
        <p:nvSpPr>
          <p:cNvPr id="15364"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15365"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FDF9A57E-2972-4085-8C86-E62BB33A31F6}" type="slidenum">
              <a:rPr lang="en-US" altLang="zh-TW">
                <a:ea typeface="微軟正黑體" panose="020B0604030504040204" pitchFamily="34" charset="-120"/>
              </a:rPr>
              <a:pPr eaLnBrk="1" hangingPunct="1"/>
              <a:t>13</a:t>
            </a:fld>
            <a:endParaRPr lang="en-US" altLang="zh-TW" dirty="0">
              <a:ea typeface="微軟正黑體" panose="020B0604030504040204" pitchFamily="34" charset="-120"/>
            </a:endParaRPr>
          </a:p>
        </p:txBody>
      </p:sp>
      <p:pic>
        <p:nvPicPr>
          <p:cNvPr id="6" name="Picture 4" descr="BCG"/>
          <p:cNvPicPr>
            <a:picLocks noChangeAspect="1" noChangeArrowheads="1"/>
          </p:cNvPicPr>
          <p:nvPr/>
        </p:nvPicPr>
        <p:blipFill>
          <a:blip r:embed="rId2"/>
          <a:srcRect/>
          <a:stretch>
            <a:fillRect/>
          </a:stretch>
        </p:blipFill>
        <p:spPr bwMode="auto">
          <a:xfrm>
            <a:off x="1499429" y="2111114"/>
            <a:ext cx="6968711" cy="43107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AutoShape 7"/>
          <p:cNvSpPr>
            <a:spLocks noChangeArrowheads="1"/>
          </p:cNvSpPr>
          <p:nvPr/>
        </p:nvSpPr>
        <p:spPr bwMode="auto">
          <a:xfrm>
            <a:off x="3865563" y="3114675"/>
            <a:ext cx="719137" cy="719138"/>
          </a:xfrm>
          <a:prstGeom prst="star5">
            <a:avLst/>
          </a:prstGeom>
          <a:solidFill>
            <a:srgbClr val="FFFF00"/>
          </a:solidFill>
          <a:ln w="9525">
            <a:noFill/>
            <a:miter lim="800000"/>
            <a:headEnd/>
            <a:tailEnd/>
          </a:ln>
          <a:effectLst/>
        </p:spPr>
        <p:txBody>
          <a:bodyPr wrap="none" anchor="ctr"/>
          <a:lstStyle/>
          <a:p>
            <a:pPr>
              <a:defRPr/>
            </a:pPr>
            <a:endParaRPr lang="zh-TW" altLang="en-US" dirty="0">
              <a:latin typeface="Arial" charset="0"/>
              <a:ea typeface="微軟正黑體" panose="020B0604030504040204" pitchFamily="34" charset="-120"/>
            </a:endParaRPr>
          </a:p>
        </p:txBody>
      </p:sp>
      <p:sp>
        <p:nvSpPr>
          <p:cNvPr id="8" name="Text Box 8"/>
          <p:cNvSpPr txBox="1">
            <a:spLocks noChangeArrowheads="1"/>
          </p:cNvSpPr>
          <p:nvPr/>
        </p:nvSpPr>
        <p:spPr bwMode="auto">
          <a:xfrm>
            <a:off x="5438775" y="2498725"/>
            <a:ext cx="6111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4000" dirty="0">
                <a:ea typeface="微軟正黑體" panose="020B0604030504040204" pitchFamily="34" charset="-120"/>
              </a:rPr>
              <a:t>?</a:t>
            </a:r>
          </a:p>
        </p:txBody>
      </p:sp>
      <p:sp>
        <p:nvSpPr>
          <p:cNvPr id="9" name="Text Box 8"/>
          <p:cNvSpPr txBox="1">
            <a:spLocks noChangeArrowheads="1"/>
          </p:cNvSpPr>
          <p:nvPr/>
        </p:nvSpPr>
        <p:spPr bwMode="auto">
          <a:xfrm>
            <a:off x="6146800" y="3194050"/>
            <a:ext cx="3063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600" dirty="0">
                <a:ea typeface="微軟正黑體" panose="020B0604030504040204" pitchFamily="34" charset="-120"/>
              </a:rPr>
              <a:t>?</a:t>
            </a:r>
          </a:p>
        </p:txBody>
      </p:sp>
      <p:sp>
        <p:nvSpPr>
          <p:cNvPr id="10" name="Text Box 11"/>
          <p:cNvSpPr txBox="1">
            <a:spLocks noChangeArrowheads="1"/>
          </p:cNvSpPr>
          <p:nvPr/>
        </p:nvSpPr>
        <p:spPr bwMode="auto">
          <a:xfrm>
            <a:off x="3554413" y="4379913"/>
            <a:ext cx="527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4800" dirty="0">
                <a:solidFill>
                  <a:srgbClr val="00B0F0"/>
                </a:solidFill>
                <a:ea typeface="微軟正黑體" panose="020B0604030504040204" pitchFamily="34" charset="-120"/>
              </a:rPr>
              <a:t>$</a:t>
            </a:r>
          </a:p>
        </p:txBody>
      </p:sp>
      <p:sp>
        <p:nvSpPr>
          <p:cNvPr id="11" name="Text Box 10"/>
          <p:cNvSpPr txBox="1">
            <a:spLocks noChangeArrowheads="1"/>
          </p:cNvSpPr>
          <p:nvPr/>
        </p:nvSpPr>
        <p:spPr bwMode="auto">
          <a:xfrm>
            <a:off x="5973763" y="4772025"/>
            <a:ext cx="49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3600" b="1" dirty="0">
                <a:solidFill>
                  <a:srgbClr val="FF3300"/>
                </a:solidFill>
                <a:ea typeface="微軟正黑體" panose="020B0604030504040204" pitchFamily="34" charset="-120"/>
              </a:rPr>
              <a:t>X</a:t>
            </a:r>
          </a:p>
        </p:txBody>
      </p:sp>
      <p:sp>
        <p:nvSpPr>
          <p:cNvPr id="12" name="矩形 11"/>
          <p:cNvSpPr>
            <a:spLocks noChangeArrowheads="1"/>
          </p:cNvSpPr>
          <p:nvPr/>
        </p:nvSpPr>
        <p:spPr bwMode="auto">
          <a:xfrm>
            <a:off x="6810375" y="6048375"/>
            <a:ext cx="2017713" cy="369888"/>
          </a:xfrm>
          <a:prstGeom prst="rect">
            <a:avLst/>
          </a:prstGeom>
          <a:noFill/>
          <a:ln w="9525">
            <a:noFill/>
            <a:miter lim="800000"/>
            <a:headEnd/>
            <a:tailEnd/>
          </a:ln>
        </p:spPr>
        <p:txBody>
          <a:bodyPr wrap="none">
            <a:spAutoFit/>
          </a:bodyPr>
          <a:lstStyle/>
          <a:p>
            <a:pPr>
              <a:defRPr/>
            </a:pPr>
            <a:r>
              <a:rPr lang="zh-TW" altLang="en-US" b="1" dirty="0">
                <a:solidFill>
                  <a:schemeClr val="accent6">
                    <a:lumMod val="60000"/>
                    <a:lumOff val="40000"/>
                  </a:schemeClr>
                </a:solidFill>
                <a:latin typeface="微軟正黑體" pitchFamily="34" charset="-120"/>
                <a:ea typeface="微軟正黑體" pitchFamily="34" charset="-120"/>
              </a:rPr>
              <a:t>圖</a:t>
            </a:r>
            <a:r>
              <a:rPr lang="en-US" altLang="zh-TW" b="1" dirty="0">
                <a:solidFill>
                  <a:schemeClr val="accent6">
                    <a:lumMod val="60000"/>
                    <a:lumOff val="40000"/>
                  </a:schemeClr>
                </a:solidFill>
                <a:latin typeface="微軟正黑體" pitchFamily="34" charset="-120"/>
                <a:ea typeface="微軟正黑體" pitchFamily="34" charset="-120"/>
              </a:rPr>
              <a:t>7-2</a:t>
            </a:r>
            <a:r>
              <a:rPr lang="zh-TW" altLang="en-US" b="1" dirty="0">
                <a:solidFill>
                  <a:schemeClr val="accent6">
                    <a:lumMod val="60000"/>
                    <a:lumOff val="40000"/>
                  </a:schemeClr>
                </a:solidFill>
                <a:latin typeface="微軟正黑體" pitchFamily="34" charset="-120"/>
                <a:ea typeface="微軟正黑體" pitchFamily="34" charset="-120"/>
              </a:rPr>
              <a:t>　</a:t>
            </a:r>
            <a:r>
              <a:rPr lang="en-US" altLang="zh-TW" b="1" dirty="0">
                <a:solidFill>
                  <a:schemeClr val="accent6">
                    <a:lumMod val="60000"/>
                    <a:lumOff val="40000"/>
                  </a:schemeClr>
                </a:solidFill>
                <a:latin typeface="微軟正黑體" pitchFamily="34" charset="-120"/>
                <a:ea typeface="微軟正黑體" pitchFamily="34" charset="-120"/>
              </a:rPr>
              <a:t>BCG </a:t>
            </a:r>
            <a:r>
              <a:rPr lang="zh-TW" altLang="en-US" b="1" dirty="0">
                <a:solidFill>
                  <a:schemeClr val="accent6">
                    <a:lumMod val="60000"/>
                    <a:lumOff val="40000"/>
                  </a:schemeClr>
                </a:solidFill>
                <a:latin typeface="微軟正黑體" pitchFamily="34" charset="-120"/>
                <a:ea typeface="微軟正黑體" pitchFamily="34" charset="-120"/>
              </a:rPr>
              <a:t>模式</a:t>
            </a:r>
          </a:p>
        </p:txBody>
      </p:sp>
    </p:spTree>
    <p:extLst>
      <p:ext uri="{BB962C8B-B14F-4D97-AF65-F5344CB8AC3E}">
        <p14:creationId xmlns:p14="http://schemas.microsoft.com/office/powerpoint/2010/main" val="28788504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5000" fill="hold" grpId="0" nodeType="withEffect">
                                  <p:stCondLst>
                                    <p:cond delay="0"/>
                                  </p:stCondLst>
                                  <p:childTnLst>
                                    <p:anim calcmode="discrete" valueType="str">
                                      <p:cBhvr>
                                        <p:cTn id="6" dur="1000" fill="hold"/>
                                        <p:tgtEl>
                                          <p:spTgt spid="7"/>
                                        </p:tgtEl>
                                        <p:attrNameLst>
                                          <p:attrName>style.visibility</p:attrName>
                                        </p:attrNameLst>
                                      </p:cBhvr>
                                      <p:tavLst>
                                        <p:tav tm="0">
                                          <p:val>
                                            <p:strVal val="hidden"/>
                                          </p:val>
                                        </p:tav>
                                        <p:tav tm="50000">
                                          <p:val>
                                            <p:strVal val="visible"/>
                                          </p:val>
                                        </p:tav>
                                      </p:tavLst>
                                    </p:anim>
                                  </p:childTnLst>
                                </p:cTn>
                              </p:par>
                              <p:par>
                                <p:cTn id="7" presetID="35" presetClass="emph" presetSubtype="0" repeatCount="5000" fill="hold" grpId="0" nodeType="withEffect">
                                  <p:stCondLst>
                                    <p:cond delay="0"/>
                                  </p:stCondLst>
                                  <p:childTnLst>
                                    <p:anim calcmode="discrete" valueType="str">
                                      <p:cBhvr>
                                        <p:cTn id="8" dur="1000" fill="hold"/>
                                        <p:tgtEl>
                                          <p:spTgt spid="8"/>
                                        </p:tgtEl>
                                        <p:attrNameLst>
                                          <p:attrName>style.visibility</p:attrName>
                                        </p:attrNameLst>
                                      </p:cBhvr>
                                      <p:tavLst>
                                        <p:tav tm="0">
                                          <p:val>
                                            <p:strVal val="hidden"/>
                                          </p:val>
                                        </p:tav>
                                        <p:tav tm="50000">
                                          <p:val>
                                            <p:strVal val="visible"/>
                                          </p:val>
                                        </p:tav>
                                      </p:tavLst>
                                    </p:anim>
                                  </p:childTnLst>
                                </p:cTn>
                              </p:par>
                              <p:par>
                                <p:cTn id="9" presetID="35" presetClass="emph" presetSubtype="0" repeatCount="5000" fill="hold" grpId="0" nodeType="withEffect">
                                  <p:stCondLst>
                                    <p:cond delay="0"/>
                                  </p:stCondLst>
                                  <p:childTnLst>
                                    <p:anim calcmode="discrete" valueType="str">
                                      <p:cBhvr>
                                        <p:cTn id="10" dur="1000" fill="hold"/>
                                        <p:tgtEl>
                                          <p:spTgt spid="9"/>
                                        </p:tgtEl>
                                        <p:attrNameLst>
                                          <p:attrName>style.visibility</p:attrName>
                                        </p:attrNameLst>
                                      </p:cBhvr>
                                      <p:tavLst>
                                        <p:tav tm="0">
                                          <p:val>
                                            <p:strVal val="hidden"/>
                                          </p:val>
                                        </p:tav>
                                        <p:tav tm="50000">
                                          <p:val>
                                            <p:strVal val="visible"/>
                                          </p:val>
                                        </p:tav>
                                      </p:tavLst>
                                    </p:anim>
                                  </p:childTnLst>
                                </p:cTn>
                              </p:par>
                              <p:par>
                                <p:cTn id="11" presetID="35" presetClass="emph" presetSubtype="0" repeatCount="5000" fill="hold" grpId="0" nodeType="withEffect">
                                  <p:stCondLst>
                                    <p:cond delay="0"/>
                                  </p:stCondLst>
                                  <p:childTnLst>
                                    <p:anim calcmode="discrete" valueType="str">
                                      <p:cBhvr>
                                        <p:cTn id="12" dur="1000" fill="hold"/>
                                        <p:tgtEl>
                                          <p:spTgt spid="10"/>
                                        </p:tgtEl>
                                        <p:attrNameLst>
                                          <p:attrName>style.visibility</p:attrName>
                                        </p:attrNameLst>
                                      </p:cBhvr>
                                      <p:tavLst>
                                        <p:tav tm="0">
                                          <p:val>
                                            <p:strVal val="hidden"/>
                                          </p:val>
                                        </p:tav>
                                        <p:tav tm="50000">
                                          <p:val>
                                            <p:strVal val="visible"/>
                                          </p:val>
                                        </p:tav>
                                      </p:tavLst>
                                    </p:anim>
                                  </p:childTnLst>
                                </p:cTn>
                              </p:par>
                              <p:par>
                                <p:cTn id="13" presetID="35" presetClass="emph" presetSubtype="0" repeatCount="5000" fill="hold" grpId="0" nodeType="withEffect">
                                  <p:stCondLst>
                                    <p:cond delay="0"/>
                                  </p:stCondLst>
                                  <p:childTnLst>
                                    <p:anim calcmode="discrete" valueType="str">
                                      <p:cBhvr>
                                        <p:cTn id="14"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§7.2</a:t>
            </a:r>
            <a:r>
              <a:rPr lang="zh-TW" altLang="en-US" sz="4400" dirty="0">
                <a:latin typeface="微軟正黑體" pitchFamily="34" charset="-120"/>
                <a:ea typeface="微軟正黑體" pitchFamily="34" charset="-120"/>
              </a:rPr>
              <a:t>競爭領域的決定</a:t>
            </a:r>
          </a:p>
        </p:txBody>
      </p:sp>
      <p:sp>
        <p:nvSpPr>
          <p:cNvPr id="16387" name="內容版面配置區 2"/>
          <p:cNvSpPr>
            <a:spLocks noGrp="1"/>
          </p:cNvSpPr>
          <p:nvPr>
            <p:ph idx="1"/>
          </p:nvPr>
        </p:nvSpPr>
        <p:spPr>
          <a:xfrm>
            <a:off x="457200" y="1600201"/>
            <a:ext cx="8229600" cy="4961466"/>
          </a:xfrm>
        </p:spPr>
        <p:txBody>
          <a:bodyPr/>
          <a:lstStyle/>
          <a:p>
            <a:pPr>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四個策略方向</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建立（</a:t>
            </a:r>
            <a:r>
              <a:rPr lang="en-US" altLang="zh-TW" dirty="0" smtClean="0">
                <a:latin typeface="微軟正黑體" pitchFamily="34" charset="-120"/>
                <a:ea typeface="微軟正黑體" pitchFamily="34" charset="-120"/>
              </a:rPr>
              <a:t>Build</a:t>
            </a:r>
            <a:r>
              <a:rPr lang="zh-TW" altLang="en-US" dirty="0" smtClean="0">
                <a:latin typeface="微軟正黑體" pitchFamily="34" charset="-120"/>
                <a:ea typeface="微軟正黑體" pitchFamily="34" charset="-120"/>
              </a:rPr>
              <a:t>）：此策略目的在於增進</a:t>
            </a:r>
            <a:r>
              <a:rPr lang="en-US" altLang="zh-TW" dirty="0" smtClean="0">
                <a:latin typeface="微軟正黑體" pitchFamily="34" charset="-120"/>
                <a:ea typeface="微軟正黑體" pitchFamily="34" charset="-120"/>
              </a:rPr>
              <a:t>SBU</a:t>
            </a:r>
            <a:r>
              <a:rPr lang="zh-TW" altLang="en-US" dirty="0" smtClean="0">
                <a:latin typeface="微軟正黑體" pitchFamily="34" charset="-120"/>
                <a:ea typeface="微軟正黑體" pitchFamily="34" charset="-120"/>
              </a:rPr>
              <a:t>的市場占有率，亦即寧願放棄短期</a:t>
            </a:r>
            <a:r>
              <a:rPr lang="zh-TW" altLang="en-US" dirty="0" smtClean="0">
                <a:latin typeface="微軟正黑體" pitchFamily="34" charset="-120"/>
                <a:ea typeface="微軟正黑體" pitchFamily="34" charset="-120"/>
              </a:rPr>
              <a:t>利潤，</a:t>
            </a:r>
            <a:r>
              <a:rPr lang="zh-TW" altLang="en-US" dirty="0" smtClean="0">
                <a:latin typeface="微軟正黑體" pitchFamily="34" charset="-120"/>
                <a:ea typeface="微軟正黑體" pitchFamily="34" charset="-120"/>
              </a:rPr>
              <a:t>也要增加市場占有率。此目標適用於問題兒童事業。</a:t>
            </a:r>
            <a:r>
              <a:rPr lang="zh-TW" dirty="0" smtClean="0">
                <a:latin typeface="微軟正黑體" pitchFamily="34" charset="-120"/>
                <a:ea typeface="微軟正黑體" pitchFamily="34" charset="-120"/>
              </a:rPr>
              <a:t> </a:t>
            </a:r>
            <a:r>
              <a:rPr lang="en-US" dirty="0" smtClean="0">
                <a:latin typeface="微軟正黑體" pitchFamily="34" charset="-120"/>
                <a:ea typeface="微軟正黑體" pitchFamily="34" charset="-120"/>
              </a:rPr>
              <a:t> </a:t>
            </a:r>
          </a:p>
          <a:p>
            <a:pPr marL="0" indent="0">
              <a:buNone/>
              <a:defRPr/>
            </a:pPr>
            <a:endParaRPr lang="zh-TW" altLang="en-US"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維持（</a:t>
            </a:r>
            <a:r>
              <a:rPr lang="en-US" altLang="zh-TW" dirty="0" smtClean="0">
                <a:latin typeface="微軟正黑體" pitchFamily="34" charset="-120"/>
                <a:ea typeface="微軟正黑體" pitchFamily="34" charset="-120"/>
              </a:rPr>
              <a:t>Hold</a:t>
            </a:r>
            <a:r>
              <a:rPr lang="zh-TW" altLang="en-US" dirty="0" smtClean="0">
                <a:latin typeface="微軟正黑體" pitchFamily="34" charset="-120"/>
                <a:ea typeface="微軟正黑體" pitchFamily="34" charset="-120"/>
              </a:rPr>
              <a:t>） ：維持</a:t>
            </a:r>
            <a:r>
              <a:rPr lang="en-US" altLang="zh-TW" dirty="0" smtClean="0">
                <a:latin typeface="微軟正黑體" pitchFamily="34" charset="-120"/>
                <a:ea typeface="微軟正黑體" pitchFamily="34" charset="-120"/>
              </a:rPr>
              <a:t>SBU</a:t>
            </a:r>
            <a:r>
              <a:rPr lang="zh-TW" altLang="en-US" dirty="0" smtClean="0">
                <a:latin typeface="微軟正黑體" pitchFamily="34" charset="-120"/>
                <a:ea typeface="微軟正黑體" pitchFamily="34" charset="-120"/>
              </a:rPr>
              <a:t>的市場占有率，如果金牛事業能夠持續產生大量的現金，則適合採取維持的策略。</a:t>
            </a:r>
            <a:r>
              <a:rPr lang="zh-TW" dirty="0" smtClean="0">
                <a:latin typeface="微軟正黑體" pitchFamily="34" charset="-120"/>
                <a:ea typeface="微軟正黑體" pitchFamily="34" charset="-120"/>
              </a:rPr>
              <a:t> </a:t>
            </a:r>
            <a:r>
              <a:rPr lang="en-US" dirty="0" smtClean="0">
                <a:latin typeface="微軟正黑體" pitchFamily="34" charset="-120"/>
                <a:ea typeface="微軟正黑體" pitchFamily="34" charset="-120"/>
              </a:rPr>
              <a:t> </a:t>
            </a:r>
            <a:endParaRPr lang="zh-TW" altLang="en-US" dirty="0" smtClean="0">
              <a:latin typeface="微軟正黑體" pitchFamily="34" charset="-120"/>
              <a:ea typeface="微軟正黑體" pitchFamily="34" charset="-120"/>
            </a:endParaRPr>
          </a:p>
          <a:p>
            <a:pPr>
              <a:buFontTx/>
              <a:buBlip>
                <a:blip r:embed="rId2"/>
              </a:buBlip>
              <a:defRPr/>
            </a:pPr>
            <a:endParaRPr lang="zh-TW" altLang="en-US" dirty="0" smtClean="0">
              <a:latin typeface="微軟正黑體" pitchFamily="34" charset="-120"/>
              <a:ea typeface="微軟正黑體" pitchFamily="34" charset="-120"/>
            </a:endParaRPr>
          </a:p>
        </p:txBody>
      </p:sp>
      <p:sp>
        <p:nvSpPr>
          <p:cNvPr id="16388"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16389"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3F185245-AF74-46B7-885E-0D87F1E25B33}" type="slidenum">
              <a:rPr lang="en-US" altLang="zh-TW">
                <a:ea typeface="微軟正黑體" panose="020B0604030504040204" pitchFamily="34" charset="-120"/>
              </a:rPr>
              <a:pPr eaLnBrk="1" hangingPunct="1"/>
              <a:t>14</a:t>
            </a:fld>
            <a:endParaRPr lang="en-US" altLang="zh-TW" dirty="0">
              <a:ea typeface="微軟正黑體" panose="020B0604030504040204" pitchFamily="34" charset="-120"/>
            </a:endParaRPr>
          </a:p>
        </p:txBody>
      </p:sp>
      <p:pic>
        <p:nvPicPr>
          <p:cNvPr id="3" name="圖片 2"/>
          <p:cNvPicPr>
            <a:picLocks noChangeAspect="1"/>
          </p:cNvPicPr>
          <p:nvPr/>
        </p:nvPicPr>
        <p:blipFill>
          <a:blip r:embed="rId3"/>
          <a:stretch>
            <a:fillRect/>
          </a:stretch>
        </p:blipFill>
        <p:spPr>
          <a:xfrm>
            <a:off x="6624576" y="817939"/>
            <a:ext cx="2227385" cy="12792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相關圖片"/>
          <p:cNvPicPr>
            <a:picLocks noChangeAspect="1" noChangeArrowheads="1"/>
          </p:cNvPicPr>
          <p:nvPr/>
        </p:nvPicPr>
        <p:blipFill rotWithShape="1">
          <a:blip r:embed="rId4">
            <a:extLst>
              <a:ext uri="{28A0092B-C50C-407E-A947-70E740481C1C}">
                <a14:useLocalDpi xmlns:a14="http://schemas.microsoft.com/office/drawing/2010/main" val="0"/>
              </a:ext>
            </a:extLst>
          </a:blip>
          <a:srcRect b="6001"/>
          <a:stretch/>
        </p:blipFill>
        <p:spPr bwMode="auto">
          <a:xfrm>
            <a:off x="7726332" y="3088135"/>
            <a:ext cx="1208942" cy="11363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圖片 6"/>
          <p:cNvPicPr>
            <a:picLocks noChangeAspect="1"/>
          </p:cNvPicPr>
          <p:nvPr/>
        </p:nvPicPr>
        <p:blipFill>
          <a:blip r:embed="rId5"/>
          <a:stretch>
            <a:fillRect/>
          </a:stretch>
        </p:blipFill>
        <p:spPr>
          <a:xfrm>
            <a:off x="6726115" y="5215486"/>
            <a:ext cx="1959310" cy="14488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956987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1000" fill="hold"/>
                                        <p:tgtEl>
                                          <p:spTgt spid="1638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63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38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 calcmode="lin" valueType="num">
                                      <p:cBhvr>
                                        <p:cTn id="14" dur="1000" fill="hold"/>
                                        <p:tgtEl>
                                          <p:spTgt spid="1638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638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6387">
                                            <p:txEl>
                                              <p:pRg st="1" end="1"/>
                                            </p:txEl>
                                          </p:spTgt>
                                        </p:tgtEl>
                                      </p:cBhvr>
                                    </p:animEffect>
                                  </p:childTnLst>
                                </p:cTn>
                              </p:par>
                            </p:childTnLst>
                          </p:cTn>
                        </p:par>
                        <p:par>
                          <p:cTn id="17" fill="hold" nodeType="with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6387">
                                            <p:txEl>
                                              <p:pRg st="3" end="3"/>
                                            </p:txEl>
                                          </p:spTgt>
                                        </p:tgtEl>
                                        <p:attrNameLst>
                                          <p:attrName>style.visibility</p:attrName>
                                        </p:attrNameLst>
                                      </p:cBhvr>
                                      <p:to>
                                        <p:strVal val="visible"/>
                                      </p:to>
                                    </p:set>
                                    <p:anim calcmode="lin" valueType="num">
                                      <p:cBhvr>
                                        <p:cTn id="28" dur="1000" fill="hold"/>
                                        <p:tgtEl>
                                          <p:spTgt spid="1638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638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6387">
                                            <p:txEl>
                                              <p:pRg st="3" end="3"/>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§7.2</a:t>
            </a:r>
            <a:r>
              <a:rPr lang="zh-TW" altLang="en-US" sz="4400" dirty="0">
                <a:latin typeface="微軟正黑體" pitchFamily="34" charset="-120"/>
                <a:ea typeface="微軟正黑體" pitchFamily="34" charset="-120"/>
              </a:rPr>
              <a:t>競爭領域的決定</a:t>
            </a:r>
          </a:p>
        </p:txBody>
      </p:sp>
      <p:sp>
        <p:nvSpPr>
          <p:cNvPr id="17411" name="內容版面配置區 2"/>
          <p:cNvSpPr>
            <a:spLocks noGrp="1"/>
          </p:cNvSpPr>
          <p:nvPr>
            <p:ph idx="1"/>
          </p:nvPr>
        </p:nvSpPr>
        <p:spPr>
          <a:xfrm>
            <a:off x="596210" y="1569433"/>
            <a:ext cx="8018955" cy="4523527"/>
          </a:xfrm>
        </p:spPr>
        <p:txBody>
          <a:bodyPr/>
          <a:lstStyle/>
          <a:p>
            <a:pPr>
              <a:defRPr/>
            </a:pPr>
            <a:r>
              <a:rPr lang="zh-TW" altLang="en-US" dirty="0" smtClean="0">
                <a:latin typeface="微軟正黑體" pitchFamily="34" charset="-120"/>
                <a:ea typeface="微軟正黑體" pitchFamily="34" charset="-120"/>
              </a:rPr>
              <a:t> </a:t>
            </a:r>
            <a:r>
              <a:rPr lang="zh-TW" altLang="en-US" sz="3200" dirty="0" smtClean="0">
                <a:solidFill>
                  <a:schemeClr val="accent6">
                    <a:lumMod val="75000"/>
                  </a:schemeClr>
                </a:solidFill>
                <a:latin typeface="微軟正黑體" pitchFamily="34" charset="-120"/>
                <a:ea typeface="微軟正黑體" pitchFamily="34" charset="-120"/>
              </a:rPr>
              <a:t>四個策略方向</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收割（</a:t>
            </a:r>
            <a:r>
              <a:rPr lang="en-US" altLang="zh-TW" dirty="0" smtClean="0">
                <a:latin typeface="微軟正黑體" pitchFamily="34" charset="-120"/>
                <a:ea typeface="微軟正黑體" pitchFamily="34" charset="-120"/>
              </a:rPr>
              <a:t>Harvest</a:t>
            </a:r>
            <a:r>
              <a:rPr lang="zh-TW" altLang="en-US" dirty="0" smtClean="0">
                <a:latin typeface="微軟正黑體" pitchFamily="34" charset="-120"/>
                <a:ea typeface="微軟正黑體" pitchFamily="34" charset="-120"/>
              </a:rPr>
              <a:t>）：</a:t>
            </a:r>
            <a:r>
              <a:rPr 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增加</a:t>
            </a:r>
            <a:r>
              <a:rPr lang="en-US" altLang="zh-TW" dirty="0" smtClean="0">
                <a:latin typeface="微軟正黑體" pitchFamily="34" charset="-120"/>
                <a:ea typeface="微軟正黑體" pitchFamily="34" charset="-120"/>
              </a:rPr>
              <a:t>SBU</a:t>
            </a:r>
            <a:r>
              <a:rPr lang="zh-TW" altLang="en-US" dirty="0" smtClean="0">
                <a:latin typeface="微軟正黑體" pitchFamily="34" charset="-120"/>
                <a:ea typeface="微軟正黑體" pitchFamily="34" charset="-120"/>
              </a:rPr>
              <a:t>的短期現金流量。適用於一些未來並不看好的明星事業和沒有發展前景的問題兒童事業與落水狗事業。</a:t>
            </a:r>
            <a:r>
              <a:rPr lang="zh-TW" dirty="0" smtClean="0">
                <a:latin typeface="微軟正黑體" pitchFamily="34" charset="-120"/>
                <a:ea typeface="微軟正黑體" pitchFamily="34" charset="-120"/>
              </a:rPr>
              <a:t> </a:t>
            </a:r>
            <a:r>
              <a:rPr lang="en-US" dirty="0" smtClean="0">
                <a:latin typeface="微軟正黑體" pitchFamily="34" charset="-120"/>
                <a:ea typeface="微軟正黑體" pitchFamily="34" charset="-120"/>
              </a:rPr>
              <a:t> </a:t>
            </a:r>
          </a:p>
          <a:p>
            <a:pPr marL="0" indent="0">
              <a:buNone/>
              <a:defRPr/>
            </a:pPr>
            <a:endParaRPr lang="zh-TW" altLang="en-US"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撤資（</a:t>
            </a:r>
            <a:r>
              <a:rPr lang="en-US" altLang="zh-TW" dirty="0" smtClean="0">
                <a:latin typeface="微軟正黑體" pitchFamily="34" charset="-120"/>
                <a:ea typeface="微軟正黑體" pitchFamily="34" charset="-120"/>
              </a:rPr>
              <a:t>Divest</a:t>
            </a:r>
            <a:r>
              <a:rPr lang="zh-TW" altLang="en-US" dirty="0" smtClean="0">
                <a:latin typeface="微軟正黑體" pitchFamily="34" charset="-120"/>
                <a:ea typeface="微軟正黑體" pitchFamily="34" charset="-120"/>
              </a:rPr>
              <a:t>） ：將事業出售或清算。適用於落水狗與失敗的問題兒童事業。 </a:t>
            </a:r>
            <a:r>
              <a:rPr lang="en-US" dirty="0" smtClean="0">
                <a:latin typeface="微軟正黑體" pitchFamily="34" charset="-120"/>
                <a:ea typeface="微軟正黑體" pitchFamily="34" charset="-120"/>
              </a:rPr>
              <a:t> </a:t>
            </a:r>
            <a:endParaRPr lang="zh-TW" altLang="en-US" dirty="0" smtClean="0">
              <a:latin typeface="微軟正黑體" pitchFamily="34" charset="-120"/>
              <a:ea typeface="微軟正黑體" pitchFamily="34" charset="-120"/>
            </a:endParaRPr>
          </a:p>
          <a:p>
            <a:pPr>
              <a:defRPr/>
            </a:pPr>
            <a:endParaRPr lang="zh-TW" altLang="en-US" dirty="0" smtClean="0">
              <a:latin typeface="微軟正黑體" pitchFamily="34" charset="-120"/>
              <a:ea typeface="微軟正黑體" pitchFamily="34" charset="-120"/>
            </a:endParaRPr>
          </a:p>
        </p:txBody>
      </p:sp>
      <p:sp>
        <p:nvSpPr>
          <p:cNvPr id="17412"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17413"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7DF49B6B-C48F-4A5C-A1A2-8E38023DA819}" type="slidenum">
              <a:rPr lang="en-US" altLang="zh-TW">
                <a:ea typeface="微軟正黑體" panose="020B0604030504040204" pitchFamily="34" charset="-120"/>
              </a:rPr>
              <a:pPr eaLnBrk="1" hangingPunct="1"/>
              <a:t>15</a:t>
            </a:fld>
            <a:endParaRPr lang="en-US" altLang="zh-TW" dirty="0">
              <a:ea typeface="微軟正黑體" panose="020B0604030504040204" pitchFamily="34" charset="-120"/>
            </a:endParaRPr>
          </a:p>
        </p:txBody>
      </p:sp>
      <p:grpSp>
        <p:nvGrpSpPr>
          <p:cNvPr id="7" name="群組 6"/>
          <p:cNvGrpSpPr/>
          <p:nvPr/>
        </p:nvGrpSpPr>
        <p:grpSpPr>
          <a:xfrm>
            <a:off x="4935786" y="1122586"/>
            <a:ext cx="3889083" cy="1264120"/>
            <a:chOff x="4935786" y="1122586"/>
            <a:chExt cx="3889083" cy="1264120"/>
          </a:xfrm>
        </p:grpSpPr>
        <p:pic>
          <p:nvPicPr>
            <p:cNvPr id="3074" name="Picture 2" descr="「Harvest ICON」的圖片搜尋結果"/>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6953" y1="8008" x2="26953" y2="8008"/>
                          <a14:foregroundMark x1="53711" y1="10352" x2="53711" y2="10352"/>
                          <a14:foregroundMark x1="78320" y1="20703" x2="78320" y2="20703"/>
                          <a14:backgroundMark x1="19727" y1="6836" x2="19727" y2="6836"/>
                          <a14:backgroundMark x1="21875" y1="4492" x2="21875" y2="4492"/>
                          <a14:backgroundMark x1="36914" y1="14063" x2="36914" y2="14063"/>
                          <a14:backgroundMark x1="29102" y1="17383" x2="29102" y2="17383"/>
                          <a14:backgroundMark x1="32422" y1="22266" x2="32422" y2="22266"/>
                          <a14:backgroundMark x1="27344" y1="23828" x2="27344" y2="23828"/>
                          <a14:backgroundMark x1="32617" y1="25977" x2="32617" y2="25977"/>
                          <a14:backgroundMark x1="39258" y1="19727" x2="39258" y2="19727"/>
                          <a14:backgroundMark x1="36328" y1="18359" x2="36328" y2="18359"/>
                          <a14:backgroundMark x1="33008" y1="17578" x2="33008" y2="17578"/>
                          <a14:backgroundMark x1="32813" y1="14648" x2="32813" y2="14648"/>
                          <a14:backgroundMark x1="35742" y1="22852" x2="35742" y2="22852"/>
                          <a14:backgroundMark x1="44336" y1="6445" x2="44336" y2="6445"/>
                          <a14:backgroundMark x1="44922" y1="9961" x2="44922" y2="9961"/>
                          <a14:backgroundMark x1="45898" y1="13086" x2="45898" y2="13086"/>
                          <a14:backgroundMark x1="47070" y1="15820" x2="47070" y2="15820"/>
                          <a14:backgroundMark x1="47656" y1="18750" x2="47656" y2="18750"/>
                          <a14:backgroundMark x1="51758" y1="19141" x2="51758" y2="19141"/>
                          <a14:backgroundMark x1="51172" y1="15430" x2="51172" y2="15430"/>
                          <a14:backgroundMark x1="50000" y1="12695" x2="50000" y2="12695"/>
                          <a14:backgroundMark x1="49219" y1="8789" x2="49219" y2="8789"/>
                          <a14:backgroundMark x1="50586" y1="7813" x2="50586" y2="7813"/>
                          <a14:backgroundMark x1="53516" y1="20898" x2="53516" y2="20898"/>
                          <a14:backgroundMark x1="56055" y1="21680" x2="56055" y2="21680"/>
                          <a14:backgroundMark x1="57422" y1="22070" x2="57422" y2="22070"/>
                          <a14:backgroundMark x1="49805" y1="24609" x2="49805" y2="24609"/>
                          <a14:backgroundMark x1="48438" y1="25781" x2="48438" y2="25781"/>
                          <a14:backgroundMark x1="47070" y1="26563" x2="47070" y2="26563"/>
                          <a14:backgroundMark x1="43555" y1="26367" x2="37500" y2="33008"/>
                          <a14:backgroundMark x1="36523" y1="33203" x2="38867" y2="31836"/>
                          <a14:backgroundMark x1="37695" y1="31836" x2="28516" y2="37305"/>
                          <a14:backgroundMark x1="49023" y1="25781" x2="43555" y2="29688"/>
                          <a14:backgroundMark x1="51563" y1="25586" x2="60352" y2="19336"/>
                          <a14:backgroundMark x1="70117" y1="12891" x2="65820" y2="16992"/>
                          <a14:backgroundMark x1="68750" y1="13477" x2="64258" y2="17969"/>
                          <a14:backgroundMark x1="63672" y1="17188" x2="74219" y2="35547"/>
                          <a14:backgroundMark x1="46680" y1="45313" x2="61328" y2="70703"/>
                          <a14:backgroundMark x1="50586" y1="43750" x2="45703" y2="48047"/>
                          <a14:backgroundMark x1="46680" y1="45703" x2="60742" y2="37695"/>
                          <a14:backgroundMark x1="64063" y1="46680" x2="62891" y2="51758"/>
                          <a14:backgroundMark x1="64648" y1="47461" x2="59180" y2="62500"/>
                          <a14:backgroundMark x1="35938" y1="53320" x2="45703" y2="71680"/>
                          <a14:backgroundMark x1="35938" y1="53906" x2="36133" y2="68945"/>
                          <a14:backgroundMark x1="36719" y1="64844" x2="29102" y2="85938"/>
                          <a14:backgroundMark x1="36133" y1="66406" x2="27734" y2="89453"/>
                          <a14:backgroundMark x1="39453" y1="74805" x2="39453" y2="74805"/>
                          <a14:backgroundMark x1="46289" y1="72266" x2="45313" y2="98242"/>
                          <a14:backgroundMark x1="56445" y1="70898" x2="54688" y2="95898"/>
                          <a14:backgroundMark x1="25195" y1="67188" x2="16797" y2="91992"/>
                          <a14:backgroundMark x1="11523" y1="95117" x2="16992" y2="99805"/>
                          <a14:backgroundMark x1="11133" y1="98438" x2="27148" y2="99219"/>
                          <a14:backgroundMark x1="29688" y1="92969" x2="22461" y2="98438"/>
                          <a14:backgroundMark x1="30664" y1="87891" x2="26367" y2="95508"/>
                          <a14:backgroundMark x1="26953" y1="40820" x2="25391" y2="64063"/>
                          <a14:backgroundMark x1="72266" y1="12500" x2="77539" y2="12109"/>
                          <a14:backgroundMark x1="85547" y1="17578" x2="83789" y2="26172"/>
                          <a14:backgroundMark x1="84180" y1="17383" x2="83984" y2="25195"/>
                          <a14:backgroundMark x1="82227" y1="28711" x2="74805" y2="30078"/>
                          <a14:backgroundMark x1="78320" y1="30273" x2="72070" y2="28906"/>
                          <a14:backgroundMark x1="76367" y1="29102" x2="83203" y2="28711"/>
                        </a14:backgroundRemoval>
                      </a14:imgEffect>
                    </a14:imgLayer>
                  </a14:imgProps>
                </a:ext>
                <a:ext uri="{28A0092B-C50C-407E-A947-70E740481C1C}">
                  <a14:useLocalDpi xmlns:a14="http://schemas.microsoft.com/office/drawing/2010/main" val="0"/>
                </a:ext>
              </a:extLst>
            </a:blip>
            <a:srcRect/>
            <a:stretch>
              <a:fillRect/>
            </a:stretch>
          </p:blipFill>
          <p:spPr bwMode="auto">
            <a:xfrm>
              <a:off x="4935786" y="1344775"/>
              <a:ext cx="819742" cy="8197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相關圖片"/>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050" y="1122586"/>
              <a:ext cx="1264120" cy="1264120"/>
            </a:xfrm>
            <a:prstGeom prst="rect">
              <a:avLst/>
            </a:prstGeom>
            <a:noFill/>
            <a:extLst>
              <a:ext uri="{909E8E84-426E-40DD-AFC4-6F175D3DCCD1}">
                <a14:hiddenFill xmlns:a14="http://schemas.microsoft.com/office/drawing/2010/main">
                  <a:solidFill>
                    <a:srgbClr val="FFFFFF"/>
                  </a:solidFill>
                </a14:hiddenFill>
              </a:ext>
            </a:extLst>
          </p:spPr>
        </p:pic>
        <p:pic>
          <p:nvPicPr>
            <p:cNvPr id="5" name="圖片 4"/>
            <p:cNvPicPr>
              <a:picLocks noChangeAspect="1"/>
            </p:cNvPicPr>
            <p:nvPr/>
          </p:nvPicPr>
          <p:blipFill>
            <a:blip r:embed="rId6">
              <a:extLst>
                <a:ext uri="{BEBA8EAE-BF5A-486C-A8C5-ECC9F3942E4B}">
                  <a14:imgProps xmlns:a14="http://schemas.microsoft.com/office/drawing/2010/main">
                    <a14:imgLayer r:embed="rId7">
                      <a14:imgEffect>
                        <a14:backgroundRemoval t="9778" b="100000" l="9778" r="96000"/>
                      </a14:imgEffect>
                    </a14:imgLayer>
                  </a14:imgProps>
                </a:ext>
              </a:extLst>
            </a:blip>
            <a:stretch>
              <a:fillRect/>
            </a:stretch>
          </p:blipFill>
          <p:spPr>
            <a:xfrm>
              <a:off x="8008283" y="1466651"/>
              <a:ext cx="816586" cy="816586"/>
            </a:xfrm>
            <a:prstGeom prst="rect">
              <a:avLst/>
            </a:prstGeom>
          </p:spPr>
        </p:pic>
        <p:sp>
          <p:nvSpPr>
            <p:cNvPr id="6" name="向右箭號 5"/>
            <p:cNvSpPr/>
            <p:nvPr/>
          </p:nvSpPr>
          <p:spPr>
            <a:xfrm>
              <a:off x="5755528" y="1684307"/>
              <a:ext cx="275995" cy="26758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ea typeface="微軟正黑體" panose="020B0604030504040204" pitchFamily="34" charset="-120"/>
              </a:endParaRPr>
            </a:p>
          </p:txBody>
        </p:sp>
        <p:sp>
          <p:nvSpPr>
            <p:cNvPr id="13" name="向右箭號 12"/>
            <p:cNvSpPr/>
            <p:nvPr/>
          </p:nvSpPr>
          <p:spPr>
            <a:xfrm>
              <a:off x="7583175" y="1684307"/>
              <a:ext cx="275995" cy="26758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ea typeface="微軟正黑體" panose="020B0604030504040204" pitchFamily="34" charset="-120"/>
              </a:endParaRPr>
            </a:p>
          </p:txBody>
        </p:sp>
      </p:grpSp>
      <p:grpSp>
        <p:nvGrpSpPr>
          <p:cNvPr id="10" name="群組 9"/>
          <p:cNvGrpSpPr/>
          <p:nvPr/>
        </p:nvGrpSpPr>
        <p:grpSpPr>
          <a:xfrm>
            <a:off x="6050022" y="4632702"/>
            <a:ext cx="2884461" cy="2119033"/>
            <a:chOff x="6050022" y="4632702"/>
            <a:chExt cx="2884461" cy="2119033"/>
          </a:xfrm>
        </p:grpSpPr>
        <p:pic>
          <p:nvPicPr>
            <p:cNvPr id="9" name="圖片 8"/>
            <p:cNvPicPr>
              <a:picLocks noChangeAspect="1"/>
            </p:cNvPicPr>
            <p:nvPr/>
          </p:nvPicPr>
          <p:blipFill>
            <a:blip r:embed="rId8">
              <a:extLst>
                <a:ext uri="{BEBA8EAE-BF5A-486C-A8C5-ECC9F3942E4B}">
                  <a14:imgProps xmlns:a14="http://schemas.microsoft.com/office/drawing/2010/main">
                    <a14:imgLayer r:embed="rId9">
                      <a14:imgEffect>
                        <a14:backgroundRemoval t="2451" b="100000" l="1471" r="99510">
                          <a14:foregroundMark x1="21569" y1="16667" x2="21569" y2="16667"/>
                          <a14:foregroundMark x1="23039" y1="15686" x2="23529" y2="27941"/>
                          <a14:foregroundMark x1="25490" y1="12255" x2="19608" y2="17157"/>
                          <a14:foregroundMark x1="49020" y1="13725" x2="43627" y2="16176"/>
                          <a14:foregroundMark x1="41176" y1="17157" x2="41667" y2="33333"/>
                          <a14:foregroundMark x1="17647" y1="16176" x2="16176" y2="31863"/>
                          <a14:foregroundMark x1="69608" y1="16176" x2="75490" y2="16176"/>
                          <a14:foregroundMark x1="74510" y1="12745" x2="70588" y2="18137"/>
                          <a14:foregroundMark x1="74020" y1="10294" x2="74020" y2="36275"/>
                        </a14:backgroundRemoval>
                      </a14:imgEffect>
                    </a14:imgLayer>
                  </a14:imgProps>
                </a:ext>
              </a:extLst>
            </a:blip>
            <a:stretch>
              <a:fillRect/>
            </a:stretch>
          </p:blipFill>
          <p:spPr>
            <a:xfrm>
              <a:off x="6050022" y="4632702"/>
              <a:ext cx="1943100" cy="1943100"/>
            </a:xfrm>
            <a:prstGeom prst="rect">
              <a:avLst/>
            </a:prstGeom>
          </p:spPr>
        </p:pic>
        <p:pic>
          <p:nvPicPr>
            <p:cNvPr id="8" name="圖片 7"/>
            <p:cNvPicPr>
              <a:picLocks noChangeAspect="1"/>
            </p:cNvPicPr>
            <p:nvPr/>
          </p:nvPicPr>
          <p:blipFill>
            <a:blip r:embed="rId10">
              <a:extLst>
                <a:ext uri="{BEBA8EAE-BF5A-486C-A8C5-ECC9F3942E4B}">
                  <a14:imgProps xmlns:a14="http://schemas.microsoft.com/office/drawing/2010/main">
                    <a14:imgLayer r:embed="rId11">
                      <a14:imgEffect>
                        <a14:backgroundRemoval t="4430" b="89241" l="0" r="100000">
                          <a14:foregroundMark x1="44201" y1="43038" x2="44201" y2="43038"/>
                          <a14:foregroundMark x1="61442" y1="43038" x2="61442" y2="43038"/>
                          <a14:foregroundMark x1="63950" y1="47468" x2="67712" y2="68354"/>
                          <a14:foregroundMark x1="78056" y1="43038" x2="40439" y2="68987"/>
                          <a14:foregroundMark x1="83072" y1="34177" x2="89342" y2="69620"/>
                        </a14:backgroundRemoval>
                      </a14:imgEffect>
                    </a14:imgLayer>
                  </a14:imgProps>
                </a:ext>
              </a:extLst>
            </a:blip>
            <a:stretch>
              <a:fillRect/>
            </a:stretch>
          </p:blipFill>
          <p:spPr>
            <a:xfrm>
              <a:off x="6428982" y="5510766"/>
              <a:ext cx="2505501" cy="1240969"/>
            </a:xfrm>
            <a:prstGeom prst="rect">
              <a:avLst/>
            </a:prstGeom>
          </p:spPr>
        </p:pic>
      </p:grpSp>
    </p:spTree>
    <p:extLst>
      <p:ext uri="{BB962C8B-B14F-4D97-AF65-F5344CB8AC3E}">
        <p14:creationId xmlns:p14="http://schemas.microsoft.com/office/powerpoint/2010/main" val="34504858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1000" fill="hold"/>
                                        <p:tgtEl>
                                          <p:spTgt spid="174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74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741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 calcmode="lin" valueType="num">
                                      <p:cBhvr>
                                        <p:cTn id="14" dur="1000" fill="hold"/>
                                        <p:tgtEl>
                                          <p:spTgt spid="1741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741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7411">
                                            <p:txEl>
                                              <p:pRg st="1" end="1"/>
                                            </p:txEl>
                                          </p:spTgt>
                                        </p:tgtEl>
                                      </p:cBhvr>
                                    </p:animEffect>
                                  </p:childTnLst>
                                </p:cTn>
                              </p:par>
                            </p:childTnLst>
                          </p:cTn>
                        </p:par>
                        <p:par>
                          <p:cTn id="17" fill="hold" nodeType="with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p:cTn id="25" dur="1000" fill="hold"/>
                                        <p:tgtEl>
                                          <p:spTgt spid="17411">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17411">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7411">
                                            <p:txEl>
                                              <p:pRg st="3" end="3"/>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5669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§7.2</a:t>
            </a:r>
            <a:r>
              <a:rPr lang="zh-TW" altLang="en-US" sz="4400" dirty="0">
                <a:latin typeface="微軟正黑體" pitchFamily="34" charset="-120"/>
                <a:ea typeface="微軟正黑體" pitchFamily="34" charset="-120"/>
              </a:rPr>
              <a:t>競爭領域的決定</a:t>
            </a:r>
          </a:p>
        </p:txBody>
      </p:sp>
      <p:sp>
        <p:nvSpPr>
          <p:cNvPr id="18435" name="內容版面配置區 2"/>
          <p:cNvSpPr>
            <a:spLocks noGrp="1"/>
          </p:cNvSpPr>
          <p:nvPr>
            <p:ph idx="1"/>
          </p:nvPr>
        </p:nvSpPr>
        <p:spPr>
          <a:xfrm>
            <a:off x="263769" y="905882"/>
            <a:ext cx="8229600" cy="5017030"/>
          </a:xfrm>
        </p:spPr>
        <p:txBody>
          <a:bodyPr/>
          <a:lstStyle/>
          <a:p>
            <a:pPr>
              <a:defRPr/>
            </a:pPr>
            <a:r>
              <a:rPr lang="zh-TW" altLang="en-US" sz="2800" dirty="0" smtClean="0">
                <a:solidFill>
                  <a:schemeClr val="accent6">
                    <a:lumMod val="75000"/>
                  </a:schemeClr>
                </a:solidFill>
              </a:rPr>
              <a:t> </a:t>
            </a:r>
            <a:r>
              <a:rPr lang="zh-TW" altLang="en-US" sz="3200" dirty="0" smtClean="0">
                <a:solidFill>
                  <a:schemeClr val="accent6">
                    <a:lumMod val="75000"/>
                  </a:schemeClr>
                </a:solidFill>
                <a:latin typeface="微軟正黑體" pitchFamily="34" charset="-120"/>
                <a:ea typeface="微軟正黑體" pitchFamily="34" charset="-120"/>
              </a:rPr>
              <a:t>多因子投資組合矩陣</a:t>
            </a:r>
          </a:p>
        </p:txBody>
      </p:sp>
      <p:sp>
        <p:nvSpPr>
          <p:cNvPr id="18436"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18437"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A14363C0-4B39-4FCE-9752-31471C670AEC}" type="slidenum">
              <a:rPr lang="en-US" altLang="zh-TW">
                <a:ea typeface="微軟正黑體" panose="020B0604030504040204" pitchFamily="34" charset="-120"/>
              </a:rPr>
              <a:pPr eaLnBrk="1" hangingPunct="1"/>
              <a:t>16</a:t>
            </a:fld>
            <a:endParaRPr lang="en-US" altLang="zh-TW" dirty="0">
              <a:ea typeface="微軟正黑體" panose="020B0604030504040204" pitchFamily="34" charset="-120"/>
            </a:endParaRPr>
          </a:p>
        </p:txBody>
      </p:sp>
      <p:graphicFrame>
        <p:nvGraphicFramePr>
          <p:cNvPr id="6" name="Group 48"/>
          <p:cNvGraphicFramePr>
            <a:graphicFrameLocks/>
          </p:cNvGraphicFramePr>
          <p:nvPr>
            <p:extLst>
              <p:ext uri="{D42A27DB-BD31-4B8C-83A1-F6EECF244321}">
                <p14:modId xmlns:p14="http://schemas.microsoft.com/office/powerpoint/2010/main" val="2802859376"/>
              </p:ext>
            </p:extLst>
          </p:nvPr>
        </p:nvGraphicFramePr>
        <p:xfrm>
          <a:off x="1659466" y="1575060"/>
          <a:ext cx="5825067" cy="4726524"/>
        </p:xfrm>
        <a:graphic>
          <a:graphicData uri="http://schemas.openxmlformats.org/drawingml/2006/table">
            <a:tbl>
              <a:tblPr/>
              <a:tblGrid>
                <a:gridCol w="962832">
                  <a:extLst>
                    <a:ext uri="{9D8B030D-6E8A-4147-A177-3AD203B41FA5}">
                      <a16:colId xmlns:a16="http://schemas.microsoft.com/office/drawing/2014/main" val="20000"/>
                    </a:ext>
                  </a:extLst>
                </a:gridCol>
                <a:gridCol w="4862235">
                  <a:extLst>
                    <a:ext uri="{9D8B030D-6E8A-4147-A177-3AD203B41FA5}">
                      <a16:colId xmlns:a16="http://schemas.microsoft.com/office/drawing/2014/main" val="20001"/>
                    </a:ext>
                  </a:extLst>
                </a:gridCol>
              </a:tblGrid>
              <a:tr h="360273">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400" b="1" i="0" u="none" strike="noStrike" cap="none" normalizeH="0" baseline="0" dirty="0" smtClean="0">
                          <a:ln>
                            <a:noFill/>
                          </a:ln>
                          <a:solidFill>
                            <a:srgbClr val="0070C0"/>
                          </a:solidFill>
                          <a:effectLst/>
                          <a:latin typeface="微軟正黑體" pitchFamily="34" charset="-120"/>
                          <a:ea typeface="微軟正黑體" pitchFamily="34" charset="-120"/>
                        </a:rPr>
                        <a:t>構面</a:t>
                      </a:r>
                    </a:p>
                  </a:txBody>
                  <a:tcPr marL="89996" marR="89996" marT="46794" marB="4679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400" b="1" i="0" u="none" strike="noStrike" cap="none" normalizeH="0" baseline="0" dirty="0" smtClean="0">
                          <a:ln>
                            <a:noFill/>
                          </a:ln>
                          <a:solidFill>
                            <a:srgbClr val="0070C0"/>
                          </a:solidFill>
                          <a:effectLst/>
                          <a:latin typeface="微軟正黑體" pitchFamily="34" charset="-120"/>
                          <a:ea typeface="微軟正黑體" pitchFamily="34" charset="-120"/>
                        </a:rPr>
                        <a:t>變             數</a:t>
                      </a:r>
                    </a:p>
                  </a:txBody>
                  <a:tcPr marL="89996" marR="89996" marT="46794" marB="4679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2152096">
                <a:tc>
                  <a:txBody>
                    <a:bodyPr/>
                    <a:lstStyle/>
                    <a:p>
                      <a:pPr marL="0" marR="0" lvl="0" indent="0" algn="ctr"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400" b="1" i="0" u="none" strike="noStrike" cap="none" normalizeH="0" baseline="0" dirty="0" smtClean="0">
                          <a:ln>
                            <a:noFill/>
                          </a:ln>
                          <a:solidFill>
                            <a:srgbClr val="0070C0"/>
                          </a:solidFill>
                          <a:effectLst/>
                          <a:latin typeface="微軟正黑體" pitchFamily="34" charset="-120"/>
                          <a:ea typeface="微軟正黑體" pitchFamily="34" charset="-120"/>
                        </a:rPr>
                        <a:t>市</a:t>
                      </a:r>
                    </a:p>
                    <a:p>
                      <a:pPr marL="0" marR="0" lvl="0" indent="0" algn="ctr"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400" b="1" i="0" u="none" strike="noStrike" cap="none" normalizeH="0" baseline="0" dirty="0" smtClean="0">
                          <a:ln>
                            <a:noFill/>
                          </a:ln>
                          <a:solidFill>
                            <a:srgbClr val="0070C0"/>
                          </a:solidFill>
                          <a:effectLst/>
                          <a:latin typeface="微軟正黑體" pitchFamily="34" charset="-120"/>
                          <a:ea typeface="微軟正黑體" pitchFamily="34" charset="-120"/>
                        </a:rPr>
                        <a:t>場</a:t>
                      </a:r>
                    </a:p>
                    <a:p>
                      <a:pPr marL="0" marR="0" lvl="0" indent="0" algn="ctr"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400" b="1" i="0" u="none" strike="noStrike" cap="none" normalizeH="0" baseline="0" dirty="0" smtClean="0">
                          <a:ln>
                            <a:noFill/>
                          </a:ln>
                          <a:solidFill>
                            <a:srgbClr val="0070C0"/>
                          </a:solidFill>
                          <a:effectLst/>
                          <a:latin typeface="微軟正黑體" pitchFamily="34" charset="-120"/>
                          <a:ea typeface="微軟正黑體" pitchFamily="34" charset="-120"/>
                        </a:rPr>
                        <a:t>吸</a:t>
                      </a:r>
                    </a:p>
                    <a:p>
                      <a:pPr marL="0" marR="0" lvl="0" indent="0" algn="ctr"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400" b="1" i="0" u="none" strike="noStrike" cap="none" normalizeH="0" baseline="0" dirty="0" smtClean="0">
                          <a:ln>
                            <a:noFill/>
                          </a:ln>
                          <a:solidFill>
                            <a:srgbClr val="0070C0"/>
                          </a:solidFill>
                          <a:effectLst/>
                          <a:latin typeface="微軟正黑體" pitchFamily="34" charset="-120"/>
                          <a:ea typeface="微軟正黑體" pitchFamily="34" charset="-120"/>
                        </a:rPr>
                        <a:t>引</a:t>
                      </a:r>
                    </a:p>
                    <a:p>
                      <a:pPr marL="0" marR="0" lvl="0" indent="0" algn="ctr"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400" b="1" i="0" u="none" strike="noStrike" cap="none" normalizeH="0" baseline="0" dirty="0" smtClean="0">
                          <a:ln>
                            <a:noFill/>
                          </a:ln>
                          <a:solidFill>
                            <a:srgbClr val="0070C0"/>
                          </a:solidFill>
                          <a:effectLst/>
                          <a:latin typeface="微軟正黑體" pitchFamily="34" charset="-120"/>
                          <a:ea typeface="微軟正黑體" pitchFamily="34" charset="-120"/>
                        </a:rPr>
                        <a:t>力</a:t>
                      </a:r>
                    </a:p>
                  </a:txBody>
                  <a:tcPr marL="91436" marR="91436"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 typeface="Arial" panose="020B0604020202020204"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整體市場規模             每年市場成長率</a:t>
                      </a:r>
                      <a:endPar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20000"/>
                        </a:spcBef>
                        <a:spcAft>
                          <a:spcPct val="0"/>
                        </a:spcAft>
                        <a:buClr>
                          <a:srgbClr val="984807"/>
                        </a:buClr>
                        <a:buSzTx/>
                        <a:buFont typeface="Arial" panose="020B0604020202020204" pitchFamily="34" charset="0"/>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過去的利潤加成         競爭強度</a:t>
                      </a:r>
                      <a:endPar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20000"/>
                        </a:spcBef>
                        <a:spcAft>
                          <a:spcPct val="0"/>
                        </a:spcAft>
                        <a:buClr>
                          <a:srgbClr val="984807"/>
                        </a:buClr>
                        <a:buSzTx/>
                        <a:buFont typeface="Arial" panose="020B0604020202020204" pitchFamily="34" charset="0"/>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所需技術                     通膨的影響</a:t>
                      </a:r>
                      <a:endPar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20000"/>
                        </a:spcBef>
                        <a:spcAft>
                          <a:spcPct val="0"/>
                        </a:spcAft>
                        <a:buClr>
                          <a:srgbClr val="984807"/>
                        </a:buClr>
                        <a:buSzTx/>
                        <a:buFont typeface="Arial" panose="020B0604020202020204" pitchFamily="34" charset="0"/>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能源需求                     環境衝擊</a:t>
                      </a:r>
                    </a:p>
                    <a:p>
                      <a:pPr marL="0" marR="0" lvl="0" indent="0" algn="l" defTabSz="914400" rtl="0" eaLnBrk="0" fontAlgn="base" latinLnBrk="0" hangingPunct="0">
                        <a:lnSpc>
                          <a:spcPct val="100000"/>
                        </a:lnSpc>
                        <a:spcBef>
                          <a:spcPct val="20000"/>
                        </a:spcBef>
                        <a:spcAft>
                          <a:spcPct val="0"/>
                        </a:spcAft>
                        <a:buClr>
                          <a:srgbClr val="984807"/>
                        </a:buClr>
                        <a:buSzTx/>
                        <a:buFont typeface="Arial" panose="020B0604020202020204"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社會</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政治</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法律</a:t>
                      </a:r>
                    </a:p>
                  </a:txBody>
                  <a:tcPr marL="91436" marR="91436"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1611249">
                <a:tc>
                  <a:txBody>
                    <a:bodyPr/>
                    <a:lstStyle/>
                    <a:p>
                      <a:pPr marL="0" marR="0" lvl="0" indent="0" algn="ctr"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800" b="1" i="0" u="none" strike="noStrike" cap="none" normalizeH="0" baseline="0" dirty="0" smtClean="0">
                          <a:ln>
                            <a:noFill/>
                          </a:ln>
                          <a:solidFill>
                            <a:srgbClr val="0070C0"/>
                          </a:solidFill>
                          <a:effectLst/>
                          <a:latin typeface="微軟正黑體" pitchFamily="34" charset="-120"/>
                          <a:ea typeface="微軟正黑體" pitchFamily="34" charset="-120"/>
                        </a:rPr>
                        <a:t>事</a:t>
                      </a:r>
                    </a:p>
                    <a:p>
                      <a:pPr marL="0" marR="0" lvl="0" indent="0" algn="ctr"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800" b="1" i="0" u="none" strike="noStrike" cap="none" normalizeH="0" baseline="0" dirty="0" smtClean="0">
                          <a:ln>
                            <a:noFill/>
                          </a:ln>
                          <a:solidFill>
                            <a:srgbClr val="0070C0"/>
                          </a:solidFill>
                          <a:effectLst/>
                          <a:latin typeface="微軟正黑體" pitchFamily="34" charset="-120"/>
                          <a:ea typeface="微軟正黑體" pitchFamily="34" charset="-120"/>
                        </a:rPr>
                        <a:t>業</a:t>
                      </a:r>
                    </a:p>
                    <a:p>
                      <a:pPr marL="0" marR="0" lvl="0" indent="0" algn="ctr"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800" b="1" i="0" u="none" strike="noStrike" cap="none" normalizeH="0" baseline="0" dirty="0" smtClean="0">
                          <a:ln>
                            <a:noFill/>
                          </a:ln>
                          <a:solidFill>
                            <a:srgbClr val="0070C0"/>
                          </a:solidFill>
                          <a:effectLst/>
                          <a:latin typeface="微軟正黑體" pitchFamily="34" charset="-120"/>
                          <a:ea typeface="微軟正黑體" pitchFamily="34" charset="-120"/>
                        </a:rPr>
                        <a:t>地</a:t>
                      </a:r>
                    </a:p>
                    <a:p>
                      <a:pPr marL="0" marR="0" lvl="0" indent="0" algn="ctr"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800" b="1" i="0" u="none" strike="noStrike" cap="none" normalizeH="0" baseline="0" dirty="0" smtClean="0">
                          <a:ln>
                            <a:noFill/>
                          </a:ln>
                          <a:solidFill>
                            <a:srgbClr val="0070C0"/>
                          </a:solidFill>
                          <a:effectLst/>
                          <a:latin typeface="微軟正黑體" pitchFamily="34" charset="-120"/>
                          <a:ea typeface="微軟正黑體" pitchFamily="34" charset="-120"/>
                        </a:rPr>
                        <a:t>位</a:t>
                      </a:r>
                    </a:p>
                  </a:txBody>
                  <a:tcPr marL="91436" marR="91436"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 typeface="Arial" panose="020B0604020202020204"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市場佔有率                  生產產能</a:t>
                      </a:r>
                    </a:p>
                    <a:p>
                      <a:pPr marL="0" marR="0" lvl="0" indent="0" algn="l"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占有成長率                  生產效率</a:t>
                      </a:r>
                      <a:b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b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產品品類                      單位成本</a:t>
                      </a:r>
                    </a:p>
                    <a:p>
                      <a:pPr marL="0" marR="0" lvl="0" indent="0" algn="l"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品牌聲譽                      物料供應</a:t>
                      </a:r>
                      <a:b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b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配銷網路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R&amp;D</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績效 </a:t>
                      </a:r>
                      <a:b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b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促銷效能                      管理人才</a:t>
                      </a:r>
                    </a:p>
                  </a:txBody>
                  <a:tcPr marL="91436" marR="91436"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7" name="文字方塊 23"/>
          <p:cNvSpPr txBox="1">
            <a:spLocks noChangeArrowheads="1"/>
          </p:cNvSpPr>
          <p:nvPr/>
        </p:nvSpPr>
        <p:spPr bwMode="auto">
          <a:xfrm>
            <a:off x="6223001" y="5830889"/>
            <a:ext cx="2795587" cy="830263"/>
          </a:xfrm>
          <a:prstGeom prst="rect">
            <a:avLst/>
          </a:prstGeom>
          <a:noFill/>
          <a:ln w="9525">
            <a:noFill/>
            <a:miter lim="800000"/>
            <a:headEnd/>
            <a:tailEnd/>
          </a:ln>
        </p:spPr>
        <p:txBody>
          <a:bodyPr>
            <a:spAutoFit/>
          </a:bodyPr>
          <a:lstStyle/>
          <a:p>
            <a:pPr>
              <a:defRPr/>
            </a:pPr>
            <a:r>
              <a:rPr lang="zh-TW" altLang="en-US" sz="1600" b="1" dirty="0">
                <a:solidFill>
                  <a:srgbClr val="FF0000"/>
                </a:solidFill>
                <a:latin typeface="Arial" charset="0"/>
                <a:ea typeface="微軟正黑體" panose="020B0604030504040204" pitchFamily="34" charset="-120"/>
              </a:rPr>
              <a:t>表</a:t>
            </a:r>
            <a:r>
              <a:rPr lang="en-US" altLang="zh-TW" sz="1600" b="1" dirty="0">
                <a:solidFill>
                  <a:srgbClr val="FF0000"/>
                </a:solidFill>
                <a:latin typeface="Arial" charset="0"/>
                <a:ea typeface="微軟正黑體" panose="020B0604030504040204" pitchFamily="34" charset="-120"/>
              </a:rPr>
              <a:t>7-1</a:t>
            </a:r>
            <a:r>
              <a:rPr lang="zh-TW" altLang="en-US" sz="1600" b="1" dirty="0">
                <a:solidFill>
                  <a:srgbClr val="FF0000"/>
                </a:solidFill>
                <a:latin typeface="Arial" charset="0"/>
                <a:ea typeface="微軟正黑體" panose="020B0604030504040204" pitchFamily="34" charset="-120"/>
              </a:rPr>
              <a:t>　多因子投資組合矩陣下的市場吸引力與事業地位所包括的變數</a:t>
            </a:r>
          </a:p>
        </p:txBody>
      </p:sp>
    </p:spTree>
    <p:extLst>
      <p:ext uri="{BB962C8B-B14F-4D97-AF65-F5344CB8AC3E}">
        <p14:creationId xmlns:p14="http://schemas.microsoft.com/office/powerpoint/2010/main" val="27026808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§7.2</a:t>
            </a:r>
            <a:r>
              <a:rPr lang="zh-TW" altLang="en-US" sz="4400" dirty="0">
                <a:latin typeface="微軟正黑體" pitchFamily="34" charset="-120"/>
                <a:ea typeface="微軟正黑體" pitchFamily="34" charset="-120"/>
              </a:rPr>
              <a:t>競爭領域的決定</a:t>
            </a:r>
          </a:p>
        </p:txBody>
      </p:sp>
      <p:sp>
        <p:nvSpPr>
          <p:cNvPr id="19459"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19460"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0A28A86C-AE3A-44EC-863D-DA3F171779D7}" type="slidenum">
              <a:rPr lang="en-US" altLang="zh-TW">
                <a:ea typeface="微軟正黑體" panose="020B0604030504040204" pitchFamily="34" charset="-120"/>
              </a:rPr>
              <a:pPr eaLnBrk="1" hangingPunct="1"/>
              <a:t>17</a:t>
            </a:fld>
            <a:endParaRPr lang="en-US" altLang="zh-TW" dirty="0">
              <a:ea typeface="微軟正黑體" panose="020B0604030504040204" pitchFamily="34" charset="-120"/>
            </a:endParaRPr>
          </a:p>
        </p:txBody>
      </p:sp>
      <p:pic>
        <p:nvPicPr>
          <p:cNvPr id="6" name="Picture 4" descr="7-3"/>
          <p:cNvPicPr>
            <a:picLocks noChangeAspect="1" noChangeArrowheads="1"/>
          </p:cNvPicPr>
          <p:nvPr/>
        </p:nvPicPr>
        <p:blipFill>
          <a:blip r:embed="rId2"/>
          <a:srcRect/>
          <a:stretch>
            <a:fillRect/>
          </a:stretch>
        </p:blipFill>
        <p:spPr bwMode="auto">
          <a:xfrm>
            <a:off x="1221949" y="1381518"/>
            <a:ext cx="6700102" cy="51446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矩形 6"/>
          <p:cNvSpPr>
            <a:spLocks noChangeArrowheads="1"/>
          </p:cNvSpPr>
          <p:nvPr/>
        </p:nvSpPr>
        <p:spPr bwMode="auto">
          <a:xfrm>
            <a:off x="5494976" y="6526212"/>
            <a:ext cx="3330575" cy="369888"/>
          </a:xfrm>
          <a:prstGeom prst="rect">
            <a:avLst/>
          </a:prstGeom>
          <a:noFill/>
          <a:ln w="9525">
            <a:noFill/>
            <a:miter lim="800000"/>
            <a:headEnd/>
            <a:tailEnd/>
          </a:ln>
        </p:spPr>
        <p:txBody>
          <a:bodyPr wrap="none">
            <a:spAutoFit/>
          </a:bodyPr>
          <a:lstStyle/>
          <a:p>
            <a:pPr>
              <a:defRPr/>
            </a:pPr>
            <a:r>
              <a:rPr lang="zh-TW" altLang="en-US" b="1" dirty="0">
                <a:solidFill>
                  <a:schemeClr val="accent6">
                    <a:lumMod val="50000"/>
                  </a:schemeClr>
                </a:solidFill>
                <a:latin typeface="微軟正黑體" pitchFamily="34" charset="-120"/>
                <a:ea typeface="微軟正黑體" pitchFamily="34" charset="-120"/>
              </a:rPr>
              <a:t>圖</a:t>
            </a:r>
            <a:r>
              <a:rPr lang="en-US" altLang="zh-TW" b="1" dirty="0">
                <a:solidFill>
                  <a:schemeClr val="accent6">
                    <a:lumMod val="50000"/>
                  </a:schemeClr>
                </a:solidFill>
                <a:latin typeface="微軟正黑體" pitchFamily="34" charset="-120"/>
                <a:ea typeface="微軟正黑體" pitchFamily="34" charset="-120"/>
              </a:rPr>
              <a:t>7-3</a:t>
            </a:r>
            <a:r>
              <a:rPr lang="zh-TW" altLang="en-US" b="1" dirty="0">
                <a:solidFill>
                  <a:schemeClr val="accent6">
                    <a:lumMod val="50000"/>
                  </a:schemeClr>
                </a:solidFill>
                <a:latin typeface="微軟正黑體" pitchFamily="34" charset="-120"/>
                <a:ea typeface="微軟正黑體" pitchFamily="34" charset="-120"/>
              </a:rPr>
              <a:t>　多因子投資組合矩陣圖</a:t>
            </a:r>
          </a:p>
        </p:txBody>
      </p:sp>
    </p:spTree>
    <p:extLst>
      <p:ext uri="{BB962C8B-B14F-4D97-AF65-F5344CB8AC3E}">
        <p14:creationId xmlns:p14="http://schemas.microsoft.com/office/powerpoint/2010/main" val="13535897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§7.2</a:t>
            </a:r>
            <a:r>
              <a:rPr lang="zh-TW" altLang="en-US" sz="4400" dirty="0">
                <a:latin typeface="微軟正黑體" pitchFamily="34" charset="-120"/>
                <a:ea typeface="微軟正黑體" pitchFamily="34" charset="-120"/>
              </a:rPr>
              <a:t>競爭領域的決定</a:t>
            </a:r>
          </a:p>
        </p:txBody>
      </p:sp>
      <p:sp>
        <p:nvSpPr>
          <p:cNvPr id="20483" name="內容版面配置區 2"/>
          <p:cNvSpPr>
            <a:spLocks noGrp="1"/>
          </p:cNvSpPr>
          <p:nvPr>
            <p:ph idx="1"/>
          </p:nvPr>
        </p:nvSpPr>
        <p:spPr>
          <a:xfrm>
            <a:off x="774833" y="1433628"/>
            <a:ext cx="7594333" cy="4523527"/>
          </a:xfrm>
        </p:spPr>
        <p:txBody>
          <a:bodyPr/>
          <a:lstStyle/>
          <a:p>
            <a:pPr>
              <a:defRPr/>
            </a:pPr>
            <a:r>
              <a:rPr lang="zh-TW" altLang="en-US" dirty="0" smtClean="0">
                <a:latin typeface="微軟正黑體" pitchFamily="34" charset="-120"/>
                <a:ea typeface="微軟正黑體" pitchFamily="34" charset="-120"/>
              </a:rPr>
              <a:t> </a:t>
            </a:r>
            <a:r>
              <a:rPr lang="zh-TW" altLang="en-US" sz="3200" dirty="0" smtClean="0">
                <a:solidFill>
                  <a:schemeClr val="accent6">
                    <a:lumMod val="75000"/>
                  </a:schemeClr>
                </a:solidFill>
                <a:latin typeface="微軟正黑體" pitchFamily="34" charset="-120"/>
                <a:ea typeface="微軟正黑體" pitchFamily="34" charset="-120"/>
              </a:rPr>
              <a:t>組合分析 </a:t>
            </a:r>
            <a:r>
              <a:rPr lang="en-US" altLang="zh-TW" sz="3200" dirty="0" smtClean="0">
                <a:solidFill>
                  <a:schemeClr val="accent6">
                    <a:lumMod val="75000"/>
                  </a:schemeClr>
                </a:solidFill>
                <a:latin typeface="微軟正黑體" pitchFamily="34" charset="-120"/>
                <a:ea typeface="微軟正黑體" pitchFamily="34" charset="-120"/>
              </a:rPr>
              <a:t>--- BCG</a:t>
            </a:r>
            <a:r>
              <a:rPr lang="zh-TW" altLang="en-US" sz="3200" dirty="0" smtClean="0">
                <a:solidFill>
                  <a:schemeClr val="accent6">
                    <a:lumMod val="75000"/>
                  </a:schemeClr>
                </a:solidFill>
                <a:latin typeface="微軟正黑體" pitchFamily="34" charset="-120"/>
                <a:ea typeface="微軟正黑體" pitchFamily="34" charset="-120"/>
              </a:rPr>
              <a:t>模式的限制</a:t>
            </a:r>
            <a:endParaRPr lang="en-US" altLang="zh-TW" sz="3200" dirty="0" smtClean="0">
              <a:solidFill>
                <a:schemeClr val="accent6">
                  <a:lumMod val="75000"/>
                </a:schemeClr>
              </a:solidFill>
              <a:latin typeface="微軟正黑體" pitchFamily="34" charset="-120"/>
              <a:ea typeface="微軟正黑體" pitchFamily="34" charset="-120"/>
            </a:endParaRPr>
          </a:p>
          <a:p>
            <a:pPr>
              <a:lnSpc>
                <a:spcPct val="90000"/>
              </a:lnSpc>
              <a:buFontTx/>
              <a:buBlip>
                <a:blip r:embed="rId2"/>
              </a:buBlip>
              <a:defRPr/>
            </a:pPr>
            <a:r>
              <a:rPr lang="zh-TW" altLang="en-US" sz="2400" dirty="0" smtClean="0">
                <a:latin typeface="微軟正黑體" pitchFamily="34" charset="-120"/>
                <a:ea typeface="微軟正黑體" pitchFamily="34" charset="-120"/>
              </a:rPr>
              <a:t>有些模式往往過於簡單。</a:t>
            </a:r>
          </a:p>
          <a:p>
            <a:pPr>
              <a:lnSpc>
                <a:spcPct val="90000"/>
              </a:lnSpc>
              <a:buFontTx/>
              <a:buBlip>
                <a:blip r:embed="rId2"/>
              </a:buBlip>
              <a:defRPr/>
            </a:pPr>
            <a:r>
              <a:rPr lang="zh-TW" altLang="en-US" sz="2400" dirty="0" smtClean="0">
                <a:latin typeface="微軟正黑體" pitchFamily="34" charset="-120"/>
                <a:ea typeface="微軟正黑體" pitchFamily="34" charset="-120"/>
              </a:rPr>
              <a:t>較高的相對市場占有率並不一定就表示具有成本上的優勢。</a:t>
            </a:r>
          </a:p>
          <a:p>
            <a:pPr>
              <a:lnSpc>
                <a:spcPct val="90000"/>
              </a:lnSpc>
              <a:buFontTx/>
              <a:buBlip>
                <a:blip r:embed="rId2"/>
              </a:buBlip>
              <a:defRPr/>
            </a:pPr>
            <a:r>
              <a:rPr lang="zh-TW" altLang="en-US" sz="2400" dirty="0" smtClean="0">
                <a:latin typeface="微軟正黑體" pitchFamily="34" charset="-120"/>
                <a:ea typeface="微軟正黑體" pitchFamily="34" charset="-120"/>
              </a:rPr>
              <a:t>當事業單位是位於衰退產業中，縱使它具有較高的相對市場占有率，</a:t>
            </a:r>
            <a:r>
              <a:rPr lang="zh-TW" altLang="en-US" sz="2400" dirty="0">
                <a:latin typeface="微軟正黑體" pitchFamily="34" charset="-120"/>
                <a:ea typeface="微軟正黑體" pitchFamily="34" charset="-120"/>
              </a:rPr>
              <a:t>也</a:t>
            </a:r>
            <a:r>
              <a:rPr lang="zh-TW" altLang="en-US" sz="2400" dirty="0" smtClean="0">
                <a:latin typeface="微軟正黑體" pitchFamily="34" charset="-120"/>
                <a:ea typeface="微軟正黑體" pitchFamily="34" charset="-120"/>
              </a:rPr>
              <a:t>不一定表示就有大量的現金流入。</a:t>
            </a:r>
          </a:p>
          <a:p>
            <a:pPr>
              <a:lnSpc>
                <a:spcPct val="90000"/>
              </a:lnSpc>
              <a:buFontTx/>
              <a:buBlip>
                <a:blip r:embed="rId2"/>
              </a:buBlip>
              <a:defRPr/>
            </a:pPr>
            <a:r>
              <a:rPr lang="zh-TW" altLang="en-US" sz="2400" dirty="0" smtClean="0">
                <a:latin typeface="微軟正黑體" pitchFamily="34" charset="-120"/>
                <a:ea typeface="微軟正黑體" pitchFamily="34" charset="-120"/>
              </a:rPr>
              <a:t>所有的組合分析都忽略了多角化所能創造的價值，特別是關聯多角化。</a:t>
            </a:r>
          </a:p>
          <a:p>
            <a:pPr>
              <a:lnSpc>
                <a:spcPct val="90000"/>
              </a:lnSpc>
              <a:buFontTx/>
              <a:buBlip>
                <a:blip r:embed="rId2"/>
              </a:buBlip>
              <a:defRPr/>
            </a:pPr>
            <a:r>
              <a:rPr lang="zh-TW" altLang="en-US" sz="2400" dirty="0" smtClean="0">
                <a:latin typeface="微軟正黑體" pitchFamily="34" charset="-120"/>
                <a:ea typeface="微軟正黑體" pitchFamily="34" charset="-120"/>
              </a:rPr>
              <a:t>如何管理整個事業組合是很重要的，而不是僅僅將事業組合在一起而已。 </a:t>
            </a:r>
          </a:p>
          <a:p>
            <a:pPr>
              <a:buFontTx/>
              <a:buBlip>
                <a:blip r:embed="rId2"/>
              </a:buBlip>
              <a:defRPr/>
            </a:pPr>
            <a:endParaRPr lang="zh-TW" altLang="en-US" dirty="0" smtClean="0">
              <a:latin typeface="微軟正黑體" pitchFamily="34" charset="-120"/>
              <a:ea typeface="微軟正黑體" pitchFamily="34" charset="-120"/>
            </a:endParaRPr>
          </a:p>
        </p:txBody>
      </p:sp>
      <p:sp>
        <p:nvSpPr>
          <p:cNvPr id="20484"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20485"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F2E3D6C6-053B-4F3D-9029-F42E17213902}" type="slidenum">
              <a:rPr lang="en-US" altLang="zh-TW">
                <a:ea typeface="微軟正黑體" panose="020B0604030504040204" pitchFamily="34" charset="-120"/>
              </a:rPr>
              <a:pPr eaLnBrk="1" hangingPunct="1"/>
              <a:t>18</a:t>
            </a:fld>
            <a:endParaRPr lang="en-US" altLang="zh-TW" dirty="0">
              <a:ea typeface="微軟正黑體" panose="020B0604030504040204" pitchFamily="34" charset="-120"/>
            </a:endParaRPr>
          </a:p>
        </p:txBody>
      </p:sp>
      <p:sp>
        <p:nvSpPr>
          <p:cNvPr id="4" name="AutoShape 2" descr="「restricted icon」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6" name="圖片 5"/>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6973387" y="810926"/>
            <a:ext cx="1395779" cy="1395779"/>
          </a:xfrm>
          <a:prstGeom prst="rect">
            <a:avLst/>
          </a:prstGeom>
        </p:spPr>
      </p:pic>
    </p:spTree>
    <p:extLst>
      <p:ext uri="{BB962C8B-B14F-4D97-AF65-F5344CB8AC3E}">
        <p14:creationId xmlns:p14="http://schemas.microsoft.com/office/powerpoint/2010/main" val="8492368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 calcmode="lin" valueType="num">
                                      <p:cBhvr>
                                        <p:cTn id="17"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2048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0483">
                                            <p:txEl>
                                              <p:pRg st="2" end="2"/>
                                            </p:txEl>
                                          </p:spTgt>
                                        </p:tgtEl>
                                        <p:attrNameLst>
                                          <p:attrName>style.visibility</p:attrName>
                                        </p:attrNameLst>
                                      </p:cBhvr>
                                      <p:to>
                                        <p:strVal val="visible"/>
                                      </p:to>
                                    </p:set>
                                    <p:anim calcmode="lin" valueType="num">
                                      <p:cBhvr>
                                        <p:cTn id="24"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2048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0483">
                                            <p:txEl>
                                              <p:pRg st="3" end="3"/>
                                            </p:txEl>
                                          </p:spTgt>
                                        </p:tgtEl>
                                        <p:attrNameLst>
                                          <p:attrName>style.visibility</p:attrName>
                                        </p:attrNameLst>
                                      </p:cBhvr>
                                      <p:to>
                                        <p:strVal val="visible"/>
                                      </p:to>
                                    </p:set>
                                    <p:anim calcmode="lin" valueType="num">
                                      <p:cBhvr>
                                        <p:cTn id="31"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20483">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20483">
                                            <p:txEl>
                                              <p:pRg st="4" end="4"/>
                                            </p:txEl>
                                          </p:spTgt>
                                        </p:tgtEl>
                                        <p:attrNameLst>
                                          <p:attrName>style.visibility</p:attrName>
                                        </p:attrNameLst>
                                      </p:cBhvr>
                                      <p:to>
                                        <p:strVal val="visible"/>
                                      </p:to>
                                    </p:set>
                                    <p:anim calcmode="lin" valueType="num">
                                      <p:cBhvr>
                                        <p:cTn id="38" dur="1000" fill="hold"/>
                                        <p:tgtEl>
                                          <p:spTgt spid="20483">
                                            <p:txEl>
                                              <p:pRg st="4" end="4"/>
                                            </p:txEl>
                                          </p:spTgt>
                                        </p:tgtEl>
                                        <p:attrNameLst>
                                          <p:attrName>ppt_w</p:attrName>
                                        </p:attrNameLst>
                                      </p:cBhvr>
                                      <p:tavLst>
                                        <p:tav tm="0">
                                          <p:val>
                                            <p:strVal val="#ppt_w*0.70"/>
                                          </p:val>
                                        </p:tav>
                                        <p:tav tm="100000">
                                          <p:val>
                                            <p:strVal val="#ppt_w"/>
                                          </p:val>
                                        </p:tav>
                                      </p:tavLst>
                                    </p:anim>
                                    <p:anim calcmode="lin" valueType="num">
                                      <p:cBhvr>
                                        <p:cTn id="39" dur="1000" fill="hold"/>
                                        <p:tgtEl>
                                          <p:spTgt spid="20483">
                                            <p:txEl>
                                              <p:pRg st="4" end="4"/>
                                            </p:txEl>
                                          </p:spTgt>
                                        </p:tgtEl>
                                        <p:attrNameLst>
                                          <p:attrName>ppt_h</p:attrName>
                                        </p:attrNameLst>
                                      </p:cBhvr>
                                      <p:tavLst>
                                        <p:tav tm="0">
                                          <p:val>
                                            <p:strVal val="#ppt_h"/>
                                          </p:val>
                                        </p:tav>
                                        <p:tav tm="100000">
                                          <p:val>
                                            <p:strVal val="#ppt_h"/>
                                          </p:val>
                                        </p:tav>
                                      </p:tavLst>
                                    </p:anim>
                                    <p:animEffect transition="in" filter="fade">
                                      <p:cBhvr>
                                        <p:cTn id="40" dur="1000"/>
                                        <p:tgtEl>
                                          <p:spTgt spid="20483">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20483">
                                            <p:txEl>
                                              <p:pRg st="5" end="5"/>
                                            </p:txEl>
                                          </p:spTgt>
                                        </p:tgtEl>
                                        <p:attrNameLst>
                                          <p:attrName>style.visibility</p:attrName>
                                        </p:attrNameLst>
                                      </p:cBhvr>
                                      <p:to>
                                        <p:strVal val="visible"/>
                                      </p:to>
                                    </p:set>
                                    <p:anim calcmode="lin" valueType="num">
                                      <p:cBhvr>
                                        <p:cTn id="45" dur="1000" fill="hold"/>
                                        <p:tgtEl>
                                          <p:spTgt spid="20483">
                                            <p:txEl>
                                              <p:pRg st="5" end="5"/>
                                            </p:txEl>
                                          </p:spTgt>
                                        </p:tgtEl>
                                        <p:attrNameLst>
                                          <p:attrName>ppt_w</p:attrName>
                                        </p:attrNameLst>
                                      </p:cBhvr>
                                      <p:tavLst>
                                        <p:tav tm="0">
                                          <p:val>
                                            <p:strVal val="#ppt_w*0.70"/>
                                          </p:val>
                                        </p:tav>
                                        <p:tav tm="100000">
                                          <p:val>
                                            <p:strVal val="#ppt_w"/>
                                          </p:val>
                                        </p:tav>
                                      </p:tavLst>
                                    </p:anim>
                                    <p:anim calcmode="lin" valueType="num">
                                      <p:cBhvr>
                                        <p:cTn id="46" dur="1000" fill="hold"/>
                                        <p:tgtEl>
                                          <p:spTgt spid="20483">
                                            <p:txEl>
                                              <p:pRg st="5" end="5"/>
                                            </p:txEl>
                                          </p:spTgt>
                                        </p:tgtEl>
                                        <p:attrNameLst>
                                          <p:attrName>ppt_h</p:attrName>
                                        </p:attrNameLst>
                                      </p:cBhvr>
                                      <p:tavLst>
                                        <p:tav tm="0">
                                          <p:val>
                                            <p:strVal val="#ppt_h"/>
                                          </p:val>
                                        </p:tav>
                                        <p:tav tm="100000">
                                          <p:val>
                                            <p:strVal val="#ppt_h"/>
                                          </p:val>
                                        </p:tav>
                                      </p:tavLst>
                                    </p:anim>
                                    <p:animEffect transition="in" filter="fade">
                                      <p:cBhvr>
                                        <p:cTn id="47" dur="10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§7.2</a:t>
            </a:r>
            <a:r>
              <a:rPr lang="zh-TW" altLang="en-US" sz="4400" dirty="0">
                <a:latin typeface="微軟正黑體" pitchFamily="34" charset="-120"/>
                <a:ea typeface="微軟正黑體" pitchFamily="34" charset="-120"/>
              </a:rPr>
              <a:t>競爭領域的決定</a:t>
            </a:r>
          </a:p>
        </p:txBody>
      </p:sp>
      <p:sp>
        <p:nvSpPr>
          <p:cNvPr id="21507" name="內容版面配置區 2"/>
          <p:cNvSpPr>
            <a:spLocks noGrp="1"/>
          </p:cNvSpPr>
          <p:nvPr>
            <p:ph idx="1"/>
          </p:nvPr>
        </p:nvSpPr>
        <p:spPr>
          <a:xfrm>
            <a:off x="774833" y="1419280"/>
            <a:ext cx="7594333" cy="4523527"/>
          </a:xfrm>
        </p:spPr>
        <p:txBody>
          <a:bodyPr/>
          <a:lstStyle/>
          <a:p>
            <a:pPr>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從核心競爭力來看競爭領域</a:t>
            </a:r>
            <a:endParaRPr lang="en-US" altLang="zh-TW" sz="3200" dirty="0" smtClean="0">
              <a:solidFill>
                <a:schemeClr val="accent6">
                  <a:lumMod val="75000"/>
                </a:schemeClr>
              </a:solidFill>
              <a:latin typeface="微軟正黑體" pitchFamily="34" charset="-120"/>
              <a:ea typeface="微軟正黑體" pitchFamily="34" charset="-120"/>
            </a:endParaRPr>
          </a:p>
          <a:p>
            <a:pPr>
              <a:defRPr/>
            </a:pPr>
            <a:endParaRPr lang="zh-TW" altLang="en-US" dirty="0" smtClean="0"/>
          </a:p>
        </p:txBody>
      </p:sp>
      <p:sp>
        <p:nvSpPr>
          <p:cNvPr id="21508"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21509"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4182C35A-3CC9-4000-AA48-595060828027}" type="slidenum">
              <a:rPr lang="en-US" altLang="zh-TW">
                <a:ea typeface="微軟正黑體" panose="020B0604030504040204" pitchFamily="34" charset="-120"/>
              </a:rPr>
              <a:pPr eaLnBrk="1" hangingPunct="1"/>
              <a:t>19</a:t>
            </a:fld>
            <a:endParaRPr lang="en-US" altLang="zh-TW" dirty="0">
              <a:ea typeface="微軟正黑體" panose="020B0604030504040204" pitchFamily="34" charset="-120"/>
            </a:endParaRPr>
          </a:p>
        </p:txBody>
      </p:sp>
      <p:pic>
        <p:nvPicPr>
          <p:cNvPr id="21510" name="Picture 4" descr="matrix"/>
          <p:cNvPicPr>
            <a:picLocks noChangeAspect="1" noChangeArrowheads="1"/>
          </p:cNvPicPr>
          <p:nvPr/>
        </p:nvPicPr>
        <p:blipFill>
          <a:blip r:embed="rId2"/>
          <a:srcRect/>
          <a:stretch>
            <a:fillRect/>
          </a:stretch>
        </p:blipFill>
        <p:spPr bwMode="auto">
          <a:xfrm>
            <a:off x="1159980" y="2103645"/>
            <a:ext cx="7309816" cy="40685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文字方塊 23"/>
          <p:cNvSpPr txBox="1">
            <a:spLocks noChangeArrowheads="1"/>
          </p:cNvSpPr>
          <p:nvPr/>
        </p:nvSpPr>
        <p:spPr bwMode="auto">
          <a:xfrm>
            <a:off x="4800107" y="6257285"/>
            <a:ext cx="4000500" cy="369887"/>
          </a:xfrm>
          <a:prstGeom prst="rect">
            <a:avLst/>
          </a:prstGeom>
          <a:noFill/>
          <a:ln w="9525">
            <a:noFill/>
            <a:miter lim="800000"/>
            <a:headEnd/>
            <a:tailEnd/>
          </a:ln>
        </p:spPr>
        <p:txBody>
          <a:bodyPr>
            <a:spAutoFit/>
          </a:bodyPr>
          <a:lstStyle/>
          <a:p>
            <a:pPr algn="r">
              <a:defRPr/>
            </a:pPr>
            <a:r>
              <a:rPr lang="zh-TW" altLang="en-US" b="1" dirty="0">
                <a:solidFill>
                  <a:schemeClr val="accent6">
                    <a:lumMod val="50000"/>
                  </a:schemeClr>
                </a:solidFill>
                <a:latin typeface="微軟正黑體" pitchFamily="34" charset="-120"/>
                <a:ea typeface="微軟正黑體" pitchFamily="34" charset="-120"/>
              </a:rPr>
              <a:t>圖</a:t>
            </a:r>
            <a:r>
              <a:rPr lang="en-US" altLang="zh-TW" b="1" dirty="0">
                <a:solidFill>
                  <a:schemeClr val="accent6">
                    <a:lumMod val="50000"/>
                  </a:schemeClr>
                </a:solidFill>
                <a:latin typeface="微軟正黑體" pitchFamily="34" charset="-120"/>
                <a:ea typeface="微軟正黑體" pitchFamily="34" charset="-120"/>
              </a:rPr>
              <a:t>7-5</a:t>
            </a:r>
            <a:r>
              <a:rPr lang="zh-TW" altLang="en-US" b="1" dirty="0">
                <a:solidFill>
                  <a:schemeClr val="accent6">
                    <a:lumMod val="50000"/>
                  </a:schemeClr>
                </a:solidFill>
                <a:latin typeface="微軟正黑體" pitchFamily="34" charset="-120"/>
                <a:ea typeface="微軟正黑體" pitchFamily="34" charset="-120"/>
              </a:rPr>
              <a:t>　核心競爭力與市場分析矩陣</a:t>
            </a:r>
          </a:p>
        </p:txBody>
      </p:sp>
    </p:spTree>
    <p:extLst>
      <p:ext uri="{BB962C8B-B14F-4D97-AF65-F5344CB8AC3E}">
        <p14:creationId xmlns:p14="http://schemas.microsoft.com/office/powerpoint/2010/main" val="22492920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wipe(down)">
                                      <p:cBhvr>
                                        <p:cTn id="7" dur="580">
                                          <p:stCondLst>
                                            <p:cond delay="0"/>
                                          </p:stCondLst>
                                        </p:cTn>
                                        <p:tgtEl>
                                          <p:spTgt spid="21510"/>
                                        </p:tgtEl>
                                      </p:cBhvr>
                                    </p:animEffect>
                                    <p:anim calcmode="lin" valueType="num">
                                      <p:cBhvr>
                                        <p:cTn id="8" dur="1822" tmFilter="0,0; 0.14,0.36; 0.43,0.73; 0.71,0.91; 1.0,1.0">
                                          <p:stCondLst>
                                            <p:cond delay="0"/>
                                          </p:stCondLst>
                                        </p:cTn>
                                        <p:tgtEl>
                                          <p:spTgt spid="215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5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5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5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510"/>
                                        </p:tgtEl>
                                        <p:attrNameLst>
                                          <p:attrName>ppt_y</p:attrName>
                                        </p:attrNameLst>
                                      </p:cBhvr>
                                      <p:tavLst>
                                        <p:tav tm="0" fmla="#ppt_y-sin(pi*$)/81">
                                          <p:val>
                                            <p:fltVal val="0"/>
                                          </p:val>
                                        </p:tav>
                                        <p:tav tm="100000">
                                          <p:val>
                                            <p:fltVal val="1"/>
                                          </p:val>
                                        </p:tav>
                                      </p:tavLst>
                                    </p:anim>
                                    <p:animScale>
                                      <p:cBhvr>
                                        <p:cTn id="13" dur="26">
                                          <p:stCondLst>
                                            <p:cond delay="650"/>
                                          </p:stCondLst>
                                        </p:cTn>
                                        <p:tgtEl>
                                          <p:spTgt spid="21510"/>
                                        </p:tgtEl>
                                      </p:cBhvr>
                                      <p:to x="100000" y="60000"/>
                                    </p:animScale>
                                    <p:animScale>
                                      <p:cBhvr>
                                        <p:cTn id="14" dur="166" decel="50000">
                                          <p:stCondLst>
                                            <p:cond delay="676"/>
                                          </p:stCondLst>
                                        </p:cTn>
                                        <p:tgtEl>
                                          <p:spTgt spid="21510"/>
                                        </p:tgtEl>
                                      </p:cBhvr>
                                      <p:to x="100000" y="100000"/>
                                    </p:animScale>
                                    <p:animScale>
                                      <p:cBhvr>
                                        <p:cTn id="15" dur="26">
                                          <p:stCondLst>
                                            <p:cond delay="1312"/>
                                          </p:stCondLst>
                                        </p:cTn>
                                        <p:tgtEl>
                                          <p:spTgt spid="21510"/>
                                        </p:tgtEl>
                                      </p:cBhvr>
                                      <p:to x="100000" y="80000"/>
                                    </p:animScale>
                                    <p:animScale>
                                      <p:cBhvr>
                                        <p:cTn id="16" dur="166" decel="50000">
                                          <p:stCondLst>
                                            <p:cond delay="1338"/>
                                          </p:stCondLst>
                                        </p:cTn>
                                        <p:tgtEl>
                                          <p:spTgt spid="21510"/>
                                        </p:tgtEl>
                                      </p:cBhvr>
                                      <p:to x="100000" y="100000"/>
                                    </p:animScale>
                                    <p:animScale>
                                      <p:cBhvr>
                                        <p:cTn id="17" dur="26">
                                          <p:stCondLst>
                                            <p:cond delay="1642"/>
                                          </p:stCondLst>
                                        </p:cTn>
                                        <p:tgtEl>
                                          <p:spTgt spid="21510"/>
                                        </p:tgtEl>
                                      </p:cBhvr>
                                      <p:to x="100000" y="90000"/>
                                    </p:animScale>
                                    <p:animScale>
                                      <p:cBhvr>
                                        <p:cTn id="18" dur="166" decel="50000">
                                          <p:stCondLst>
                                            <p:cond delay="1668"/>
                                          </p:stCondLst>
                                        </p:cTn>
                                        <p:tgtEl>
                                          <p:spTgt spid="21510"/>
                                        </p:tgtEl>
                                      </p:cBhvr>
                                      <p:to x="100000" y="100000"/>
                                    </p:animScale>
                                    <p:animScale>
                                      <p:cBhvr>
                                        <p:cTn id="19" dur="26">
                                          <p:stCondLst>
                                            <p:cond delay="1808"/>
                                          </p:stCondLst>
                                        </p:cTn>
                                        <p:tgtEl>
                                          <p:spTgt spid="21510"/>
                                        </p:tgtEl>
                                      </p:cBhvr>
                                      <p:to x="100000" y="95000"/>
                                    </p:animScale>
                                    <p:animScale>
                                      <p:cBhvr>
                                        <p:cTn id="20" dur="166" decel="50000">
                                          <p:stCondLst>
                                            <p:cond delay="1834"/>
                                          </p:stCondLst>
                                        </p:cTn>
                                        <p:tgtEl>
                                          <p:spTgt spid="215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4"/>
          <p:cNvSpPr>
            <a:spLocks noGrp="1"/>
          </p:cNvSpPr>
          <p:nvPr>
            <p:ph type="ctrTitle"/>
          </p:nvPr>
        </p:nvSpPr>
        <p:spPr>
          <a:xfrm>
            <a:off x="1077913" y="788988"/>
            <a:ext cx="6411912" cy="935037"/>
          </a:xfrm>
        </p:spPr>
        <p:txBody>
          <a:bodyPr/>
          <a:lstStyle/>
          <a:p>
            <a:r>
              <a:rPr lang="zh-TW" altLang="en-US" dirty="0" smtClean="0"/>
              <a:t>第 </a:t>
            </a:r>
            <a:r>
              <a:rPr lang="en-US" altLang="zh-TW" dirty="0"/>
              <a:t>7</a:t>
            </a:r>
            <a:r>
              <a:rPr lang="en-US" altLang="zh-TW" dirty="0" smtClean="0"/>
              <a:t> </a:t>
            </a:r>
            <a:r>
              <a:rPr lang="zh-TW" altLang="en-US" dirty="0" smtClean="0"/>
              <a:t>章</a:t>
            </a:r>
          </a:p>
        </p:txBody>
      </p:sp>
      <p:sp>
        <p:nvSpPr>
          <p:cNvPr id="10243" name="副標題 2"/>
          <p:cNvSpPr>
            <a:spLocks noGrp="1"/>
          </p:cNvSpPr>
          <p:nvPr>
            <p:ph type="subTitle" idx="1"/>
          </p:nvPr>
        </p:nvSpPr>
        <p:spPr>
          <a:xfrm>
            <a:off x="1548799" y="2723767"/>
            <a:ext cx="6677025" cy="1412875"/>
          </a:xfrm>
        </p:spPr>
        <p:txBody>
          <a:bodyPr>
            <a:noAutofit/>
          </a:bodyPr>
          <a:lstStyle/>
          <a:p>
            <a:pPr algn="r"/>
            <a:r>
              <a:rPr lang="zh-TW" altLang="en-US" sz="8000" dirty="0">
                <a:latin typeface="Arial" panose="020B0604020202020204" pitchFamily="34" charset="0"/>
                <a:cs typeface="Arial" panose="020B0604020202020204" pitchFamily="34" charset="0"/>
              </a:rPr>
              <a:t>競爭領域</a:t>
            </a:r>
            <a:r>
              <a:rPr lang="zh-TW" altLang="en-US" sz="8000" dirty="0" smtClean="0">
                <a:latin typeface="Arial" panose="020B0604020202020204" pitchFamily="34" charset="0"/>
                <a:cs typeface="Arial" panose="020B0604020202020204" pitchFamily="34" charset="0"/>
              </a:rPr>
              <a:t>與  策略</a:t>
            </a:r>
            <a:r>
              <a:rPr lang="zh-TW" altLang="en-US" sz="8000" dirty="0">
                <a:latin typeface="Arial" panose="020B0604020202020204" pitchFamily="34" charset="0"/>
                <a:cs typeface="Arial" panose="020B0604020202020204" pitchFamily="34" charset="0"/>
              </a:rPr>
              <a:t>布局</a:t>
            </a: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§7.2</a:t>
            </a:r>
            <a:r>
              <a:rPr lang="zh-TW" altLang="en-US" sz="4400" dirty="0">
                <a:latin typeface="微軟正黑體" pitchFamily="34" charset="-120"/>
                <a:ea typeface="微軟正黑體" pitchFamily="34" charset="-120"/>
              </a:rPr>
              <a:t>競爭領域的決定</a:t>
            </a:r>
          </a:p>
        </p:txBody>
      </p:sp>
      <p:sp>
        <p:nvSpPr>
          <p:cNvPr id="22531" name="內容版面配置區 2"/>
          <p:cNvSpPr>
            <a:spLocks noGrp="1"/>
          </p:cNvSpPr>
          <p:nvPr>
            <p:ph idx="1"/>
          </p:nvPr>
        </p:nvSpPr>
        <p:spPr/>
        <p:txBody>
          <a:bodyPr/>
          <a:lstStyle/>
          <a:p>
            <a:pPr>
              <a:defRPr/>
            </a:pPr>
            <a:r>
              <a:rPr lang="zh-TW" altLang="en-US" dirty="0" smtClean="0">
                <a:solidFill>
                  <a:schemeClr val="accent6">
                    <a:lumMod val="75000"/>
                  </a:schemeClr>
                </a:solidFill>
              </a:rPr>
              <a:t> </a:t>
            </a:r>
            <a:r>
              <a:rPr lang="zh-TW" altLang="en-US" sz="3200" dirty="0" smtClean="0">
                <a:solidFill>
                  <a:schemeClr val="accent6">
                    <a:lumMod val="75000"/>
                  </a:schemeClr>
                </a:solidFill>
                <a:latin typeface="微軟正黑體" pitchFamily="34" charset="-120"/>
                <a:ea typeface="微軟正黑體" pitchFamily="34" charset="-120"/>
              </a:rPr>
              <a:t>事業單位間的主要關聯</a:t>
            </a:r>
            <a:endParaRPr lang="en-US" altLang="zh-TW" sz="3200" dirty="0" smtClean="0">
              <a:solidFill>
                <a:schemeClr val="accent6">
                  <a:lumMod val="75000"/>
                </a:schemeClr>
              </a:solidFill>
              <a:latin typeface="微軟正黑體" pitchFamily="34" charset="-120"/>
              <a:ea typeface="微軟正黑體" pitchFamily="34" charset="-120"/>
            </a:endParaRPr>
          </a:p>
          <a:p>
            <a:pPr>
              <a:defRPr/>
            </a:pPr>
            <a:endParaRPr lang="zh-TW" altLang="en-US" dirty="0" smtClean="0"/>
          </a:p>
        </p:txBody>
      </p:sp>
      <p:sp>
        <p:nvSpPr>
          <p:cNvPr id="22532"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22533"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A8E1845D-2E7A-477B-B908-06FF5C02ACEA}" type="slidenum">
              <a:rPr lang="en-US" altLang="zh-TW">
                <a:ea typeface="微軟正黑體" panose="020B0604030504040204" pitchFamily="34" charset="-120"/>
              </a:rPr>
              <a:pPr eaLnBrk="1" hangingPunct="1"/>
              <a:t>20</a:t>
            </a:fld>
            <a:endParaRPr lang="en-US" altLang="zh-TW" dirty="0">
              <a:ea typeface="微軟正黑體" panose="020B0604030504040204" pitchFamily="34" charset="-120"/>
            </a:endParaRPr>
          </a:p>
        </p:txBody>
      </p:sp>
      <p:graphicFrame>
        <p:nvGraphicFramePr>
          <p:cNvPr id="7" name="資料庫圖表 6"/>
          <p:cNvGraphicFramePr/>
          <p:nvPr>
            <p:extLst/>
          </p:nvPr>
        </p:nvGraphicFramePr>
        <p:xfrm>
          <a:off x="1696278" y="225839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2" descr="「泰山 LOGO」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8" name="群組 7"/>
          <p:cNvGrpSpPr/>
          <p:nvPr/>
        </p:nvGrpSpPr>
        <p:grpSpPr>
          <a:xfrm>
            <a:off x="4930014" y="5787948"/>
            <a:ext cx="4151249" cy="923458"/>
            <a:chOff x="4930014" y="5787948"/>
            <a:chExt cx="4151249" cy="923458"/>
          </a:xfrm>
        </p:grpSpPr>
        <p:pic>
          <p:nvPicPr>
            <p:cNvPr id="5124" name="Picture 4" descr="「泰山 LOGO」的圖片搜尋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0014" y="6031449"/>
              <a:ext cx="1916575" cy="6475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圖片 4"/>
            <p:cNvPicPr>
              <a:picLocks noChangeAspect="1"/>
            </p:cNvPicPr>
            <p:nvPr/>
          </p:nvPicPr>
          <p:blipFill>
            <a:blip r:embed="rId8"/>
            <a:stretch>
              <a:fillRect/>
            </a:stretch>
          </p:blipFill>
          <p:spPr>
            <a:xfrm>
              <a:off x="7826140" y="5787948"/>
              <a:ext cx="1255123" cy="9234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矩形 5"/>
            <p:cNvSpPr/>
            <p:nvPr/>
          </p:nvSpPr>
          <p:spPr>
            <a:xfrm>
              <a:off x="6753655" y="6001303"/>
              <a:ext cx="1178933" cy="707886"/>
            </a:xfrm>
            <a:prstGeom prst="rect">
              <a:avLst/>
            </a:prstGeom>
            <a:noFill/>
          </p:spPr>
          <p:txBody>
            <a:bodyPr wrap="square" lIns="91440" tIns="45720" rIns="91440" bIns="45720">
              <a:spAutoFit/>
            </a:bodyPr>
            <a:lstStyle/>
            <a:p>
              <a:pPr algn="ctr"/>
              <a:r>
                <a:rPr lang="en-US" altLang="zh-TW" sz="4000" b="1" dirty="0" smtClean="0">
                  <a:ln w="22225">
                    <a:solidFill>
                      <a:schemeClr val="accent2"/>
                    </a:solidFill>
                    <a:prstDash val="solid"/>
                  </a:ln>
                  <a:solidFill>
                    <a:schemeClr val="accent2">
                      <a:lumMod val="40000"/>
                      <a:lumOff val="60000"/>
                    </a:schemeClr>
                  </a:solidFill>
                </a:rPr>
                <a:t>V.S.</a:t>
              </a:r>
              <a:endParaRPr lang="zh-TW" altLang="en-US" sz="4000" b="1" dirty="0">
                <a:ln w="22225">
                  <a:solidFill>
                    <a:schemeClr val="accent2"/>
                  </a:solidFill>
                  <a:prstDash val="solid"/>
                </a:ln>
                <a:solidFill>
                  <a:schemeClr val="accent2">
                    <a:lumMod val="40000"/>
                    <a:lumOff val="60000"/>
                  </a:schemeClr>
                </a:solidFill>
              </a:endParaRPr>
            </a:p>
          </p:txBody>
        </p:sp>
      </p:grpSp>
      <p:pic>
        <p:nvPicPr>
          <p:cNvPr id="9" name="圖片 8"/>
          <p:cNvPicPr>
            <a:picLocks noChangeAspect="1"/>
          </p:cNvPicPr>
          <p:nvPr/>
        </p:nvPicPr>
        <p:blipFill>
          <a:blip r:embed="rId9"/>
          <a:stretch>
            <a:fillRect/>
          </a:stretch>
        </p:blipFill>
        <p:spPr>
          <a:xfrm>
            <a:off x="-23634" y="3470660"/>
            <a:ext cx="1664311" cy="8890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圖片 11"/>
          <p:cNvPicPr>
            <a:picLocks noChangeAspect="1"/>
          </p:cNvPicPr>
          <p:nvPr/>
        </p:nvPicPr>
        <p:blipFill rotWithShape="1">
          <a:blip r:embed="rId10"/>
          <a:srcRect b="13466"/>
          <a:stretch/>
        </p:blipFill>
        <p:spPr>
          <a:xfrm>
            <a:off x="7442724" y="1167468"/>
            <a:ext cx="1575864" cy="10909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364340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§7.2</a:t>
            </a:r>
            <a:r>
              <a:rPr lang="zh-TW" altLang="en-US" sz="4400" dirty="0">
                <a:latin typeface="微軟正黑體" pitchFamily="34" charset="-120"/>
                <a:ea typeface="微軟正黑體" pitchFamily="34" charset="-120"/>
              </a:rPr>
              <a:t>競爭領域的決定</a:t>
            </a:r>
          </a:p>
        </p:txBody>
      </p:sp>
      <p:sp>
        <p:nvSpPr>
          <p:cNvPr id="23555" name="內容版面配置區 2"/>
          <p:cNvSpPr>
            <a:spLocks noGrp="1"/>
          </p:cNvSpPr>
          <p:nvPr>
            <p:ph idx="1"/>
          </p:nvPr>
        </p:nvSpPr>
        <p:spPr>
          <a:xfrm>
            <a:off x="0" y="1468718"/>
            <a:ext cx="8229600" cy="4525963"/>
          </a:xfrm>
        </p:spPr>
        <p:txBody>
          <a:bodyPr/>
          <a:lstStyle/>
          <a:p>
            <a:pPr>
              <a:defRPr/>
            </a:pPr>
            <a:r>
              <a:rPr lang="zh-TW" altLang="en-US" dirty="0" smtClean="0">
                <a:solidFill>
                  <a:schemeClr val="accent6">
                    <a:lumMod val="75000"/>
                  </a:schemeClr>
                </a:solidFill>
              </a:rPr>
              <a:t> </a:t>
            </a:r>
            <a:r>
              <a:rPr lang="zh-TW" altLang="en-US" sz="3200" dirty="0" smtClean="0">
                <a:solidFill>
                  <a:schemeClr val="accent6">
                    <a:lumMod val="75000"/>
                  </a:schemeClr>
                </a:solidFill>
              </a:rPr>
              <a:t>以有形關係來看，事業單位間關聯的分類</a:t>
            </a:r>
          </a:p>
        </p:txBody>
      </p:sp>
      <p:sp>
        <p:nvSpPr>
          <p:cNvPr id="23556"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23557"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68FB6F02-548E-4348-A9C1-952F3B3D641C}" type="slidenum">
              <a:rPr lang="en-US" altLang="zh-TW">
                <a:ea typeface="微軟正黑體" panose="020B0604030504040204" pitchFamily="34" charset="-120"/>
              </a:rPr>
              <a:pPr eaLnBrk="1" hangingPunct="1"/>
              <a:t>21</a:t>
            </a:fld>
            <a:endParaRPr lang="en-US" altLang="zh-TW" dirty="0">
              <a:ea typeface="微軟正黑體" panose="020B0604030504040204" pitchFamily="34" charset="-120"/>
            </a:endParaRPr>
          </a:p>
        </p:txBody>
      </p:sp>
      <p:graphicFrame>
        <p:nvGraphicFramePr>
          <p:cNvPr id="7" name="資料庫圖表 6"/>
          <p:cNvGraphicFramePr/>
          <p:nvPr>
            <p:extLst>
              <p:ext uri="{D42A27DB-BD31-4B8C-83A1-F6EECF244321}">
                <p14:modId xmlns:p14="http://schemas.microsoft.com/office/powerpoint/2010/main" val="1241336353"/>
              </p:ext>
            </p:extLst>
          </p:nvPr>
        </p:nvGraphicFramePr>
        <p:xfrm>
          <a:off x="1027043" y="2199335"/>
          <a:ext cx="708991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圖片 4"/>
          <p:cNvPicPr>
            <a:picLocks noChangeAspect="1"/>
          </p:cNvPicPr>
          <p:nvPr/>
        </p:nvPicPr>
        <p:blipFill>
          <a:blip r:embed="rId7"/>
          <a:stretch>
            <a:fillRect/>
          </a:stretch>
        </p:blipFill>
        <p:spPr>
          <a:xfrm>
            <a:off x="173037" y="2153678"/>
            <a:ext cx="1210631" cy="9079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圖片 5"/>
          <p:cNvPicPr>
            <a:picLocks noChangeAspect="1"/>
          </p:cNvPicPr>
          <p:nvPr/>
        </p:nvPicPr>
        <p:blipFill>
          <a:blip r:embed="rId8"/>
          <a:stretch>
            <a:fillRect/>
          </a:stretch>
        </p:blipFill>
        <p:spPr>
          <a:xfrm>
            <a:off x="7754815" y="1917499"/>
            <a:ext cx="1328791" cy="13287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圖片 7"/>
          <p:cNvPicPr>
            <a:picLocks noChangeAspect="1"/>
          </p:cNvPicPr>
          <p:nvPr/>
        </p:nvPicPr>
        <p:blipFill>
          <a:blip r:embed="rId9"/>
          <a:stretch>
            <a:fillRect/>
          </a:stretch>
        </p:blipFill>
        <p:spPr>
          <a:xfrm>
            <a:off x="188699" y="4977603"/>
            <a:ext cx="1676688" cy="14984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圖片 8"/>
          <p:cNvPicPr>
            <a:picLocks noChangeAspect="1"/>
          </p:cNvPicPr>
          <p:nvPr/>
        </p:nvPicPr>
        <p:blipFill>
          <a:blip r:embed="rId10"/>
          <a:stretch>
            <a:fillRect/>
          </a:stretch>
        </p:blipFill>
        <p:spPr>
          <a:xfrm>
            <a:off x="7047645" y="5078046"/>
            <a:ext cx="1907656" cy="1397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602067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51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1565093B-DCC8-4FA6-A438-04633CBB5C13}" type="slidenum">
              <a:rPr lang="en-US" altLang="zh-TW">
                <a:ea typeface="微軟正黑體" panose="020B0604030504040204" pitchFamily="34" charset="-120"/>
              </a:rPr>
              <a:pPr eaLnBrk="1" hangingPunct="1"/>
              <a:t>22</a:t>
            </a:fld>
            <a:endParaRPr lang="en-US" altLang="zh-TW" dirty="0">
              <a:ea typeface="微軟正黑體" panose="020B0604030504040204" pitchFamily="34" charset="-120"/>
            </a:endParaRPr>
          </a:p>
        </p:txBody>
      </p:sp>
      <p:sp>
        <p:nvSpPr>
          <p:cNvPr id="5124" name="Rectangle 2"/>
          <p:cNvSpPr>
            <a:spLocks noGrp="1" noChangeArrowheads="1"/>
          </p:cNvSpPr>
          <p:nvPr>
            <p:ph type="title"/>
          </p:nvPr>
        </p:nvSpPr>
        <p:spPr>
          <a:xfrm>
            <a:off x="447123" y="563746"/>
            <a:ext cx="8249753"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200" dirty="0">
                <a:solidFill>
                  <a:schemeClr val="accent6">
                    <a:lumMod val="50000"/>
                  </a:schemeClr>
                </a:solidFill>
                <a:latin typeface="微軟正黑體" panose="020B0604030504040204" pitchFamily="34" charset="-120"/>
                <a:ea typeface="微軟正黑體" panose="020B0604030504040204" pitchFamily="34" charset="-120"/>
              </a:rPr>
              <a:t>CHAPTER 7  </a:t>
            </a:r>
            <a:r>
              <a:rPr lang="zh-TW" altLang="en-US" sz="4200" dirty="0">
                <a:solidFill>
                  <a:schemeClr val="accent6">
                    <a:lumMod val="50000"/>
                  </a:schemeClr>
                </a:solidFill>
                <a:latin typeface="微軟正黑體" panose="020B0604030504040204" pitchFamily="34" charset="-120"/>
                <a:ea typeface="微軟正黑體" panose="020B0604030504040204" pitchFamily="34" charset="-120"/>
              </a:rPr>
              <a:t>競爭領域與策略布局</a:t>
            </a:r>
            <a:endParaRPr lang="zh-TW" altLang="zh-TW" sz="42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25" name="Text Box 5"/>
          <p:cNvSpPr txBox="1">
            <a:spLocks noChangeArrowheads="1"/>
          </p:cNvSpPr>
          <p:nvPr/>
        </p:nvSpPr>
        <p:spPr bwMode="auto">
          <a:xfrm>
            <a:off x="7748588" y="47625"/>
            <a:ext cx="1309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dirty="0">
                <a:ea typeface="微軟正黑體" panose="020B0604030504040204" pitchFamily="34" charset="-120"/>
              </a:rPr>
              <a:t>Chapter 7</a:t>
            </a:r>
          </a:p>
        </p:txBody>
      </p:sp>
      <p:graphicFrame>
        <p:nvGraphicFramePr>
          <p:cNvPr id="7" name="資料庫圖表 6"/>
          <p:cNvGraphicFramePr/>
          <p:nvPr>
            <p:extLst>
              <p:ext uri="{D42A27DB-BD31-4B8C-83A1-F6EECF244321}">
                <p14:modId xmlns:p14="http://schemas.microsoft.com/office/powerpoint/2010/main" val="3705847391"/>
              </p:ext>
            </p:extLst>
          </p:nvPr>
        </p:nvGraphicFramePr>
        <p:xfrm>
          <a:off x="901148" y="1834322"/>
          <a:ext cx="71826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8789893"/>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§7.3</a:t>
            </a:r>
            <a:r>
              <a:rPr lang="zh-TW" altLang="en-US" sz="4400" dirty="0">
                <a:latin typeface="微軟正黑體" pitchFamily="34" charset="-120"/>
                <a:ea typeface="微軟正黑體" pitchFamily="34" charset="-120"/>
              </a:rPr>
              <a:t>策略的層級</a:t>
            </a:r>
          </a:p>
        </p:txBody>
      </p:sp>
      <p:sp>
        <p:nvSpPr>
          <p:cNvPr id="25603" name="內容版面配置區 2"/>
          <p:cNvSpPr>
            <a:spLocks noGrp="1"/>
          </p:cNvSpPr>
          <p:nvPr>
            <p:ph idx="1"/>
          </p:nvPr>
        </p:nvSpPr>
        <p:spPr>
          <a:xfrm>
            <a:off x="774833" y="1527710"/>
            <a:ext cx="7594333" cy="4523527"/>
          </a:xfrm>
        </p:spPr>
        <p:txBody>
          <a:bodyPr/>
          <a:lstStyle/>
          <a:p>
            <a:pPr>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策略層級</a:t>
            </a:r>
          </a:p>
        </p:txBody>
      </p:sp>
      <p:sp>
        <p:nvSpPr>
          <p:cNvPr id="25604"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25605"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0E76A609-E9BB-4216-9328-4DB12E469689}" type="slidenum">
              <a:rPr lang="en-US" altLang="zh-TW">
                <a:ea typeface="微軟正黑體" panose="020B0604030504040204" pitchFamily="34" charset="-120"/>
              </a:rPr>
              <a:pPr eaLnBrk="1" hangingPunct="1"/>
              <a:t>23</a:t>
            </a:fld>
            <a:endParaRPr lang="en-US" altLang="zh-TW" dirty="0">
              <a:ea typeface="微軟正黑體" panose="020B0604030504040204" pitchFamily="34" charset="-120"/>
            </a:endParaRPr>
          </a:p>
        </p:txBody>
      </p:sp>
      <p:graphicFrame>
        <p:nvGraphicFramePr>
          <p:cNvPr id="7" name="資料庫圖表 6"/>
          <p:cNvGraphicFramePr/>
          <p:nvPr>
            <p:extLst>
              <p:ext uri="{D42A27DB-BD31-4B8C-83A1-F6EECF244321}">
                <p14:modId xmlns:p14="http://schemas.microsoft.com/office/powerpoint/2010/main" val="1149632323"/>
              </p:ext>
            </p:extLst>
          </p:nvPr>
        </p:nvGraphicFramePr>
        <p:xfrm>
          <a:off x="1524000" y="1653436"/>
          <a:ext cx="6096000" cy="446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5588560"/>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§7.3</a:t>
            </a:r>
            <a:r>
              <a:rPr lang="zh-TW" altLang="en-US" sz="4400" dirty="0">
                <a:latin typeface="微軟正黑體" pitchFamily="34" charset="-120"/>
                <a:ea typeface="微軟正黑體" pitchFamily="34" charset="-120"/>
              </a:rPr>
              <a:t>策略的層級</a:t>
            </a:r>
          </a:p>
        </p:txBody>
      </p:sp>
      <p:sp>
        <p:nvSpPr>
          <p:cNvPr id="26627" name="內容版面配置區 2"/>
          <p:cNvSpPr>
            <a:spLocks noGrp="1"/>
          </p:cNvSpPr>
          <p:nvPr>
            <p:ph idx="1"/>
          </p:nvPr>
        </p:nvSpPr>
        <p:spPr>
          <a:xfrm>
            <a:off x="458710" y="1299693"/>
            <a:ext cx="8624144" cy="4523527"/>
          </a:xfrm>
        </p:spPr>
        <p:txBody>
          <a:bodyPr/>
          <a:lstStyle/>
          <a:p>
            <a:pPr>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總體策略 </a:t>
            </a:r>
            <a:r>
              <a:rPr lang="en-US" altLang="zh-TW" sz="3200" dirty="0" smtClean="0">
                <a:solidFill>
                  <a:schemeClr val="accent6">
                    <a:lumMod val="75000"/>
                  </a:schemeClr>
                </a:solidFill>
                <a:latin typeface="微軟正黑體" pitchFamily="34" charset="-120"/>
                <a:ea typeface="微軟正黑體" pitchFamily="34" charset="-120"/>
              </a:rPr>
              <a:t>(Corporate Strategy)</a:t>
            </a:r>
          </a:p>
          <a:p>
            <a:pPr>
              <a:buFontTx/>
              <a:buNone/>
              <a:defRPr/>
            </a:pPr>
            <a:r>
              <a:rPr lang="zh-TW" altLang="en-US" dirty="0" smtClean="0">
                <a:latin typeface="微軟正黑體" pitchFamily="34" charset="-120"/>
                <a:ea typeface="微軟正黑體" pitchFamily="34" charset="-120"/>
              </a:rPr>
              <a:t>     位於整個策略網的最高層級，主要探討兩項問題：</a:t>
            </a:r>
          </a:p>
        </p:txBody>
      </p:sp>
      <p:sp>
        <p:nvSpPr>
          <p:cNvPr id="26628"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26629"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3A03E4B2-9AEA-4DAA-9751-94873C0BAA05}" type="slidenum">
              <a:rPr lang="en-US" altLang="zh-TW">
                <a:ea typeface="微軟正黑體" panose="020B0604030504040204" pitchFamily="34" charset="-120"/>
              </a:rPr>
              <a:pPr eaLnBrk="1" hangingPunct="1"/>
              <a:t>24</a:t>
            </a:fld>
            <a:endParaRPr lang="en-US" altLang="zh-TW" dirty="0">
              <a:ea typeface="微軟正黑體" panose="020B0604030504040204" pitchFamily="34" charset="-120"/>
            </a:endParaRPr>
          </a:p>
        </p:txBody>
      </p:sp>
      <p:graphicFrame>
        <p:nvGraphicFramePr>
          <p:cNvPr id="7" name="資料庫圖表 6"/>
          <p:cNvGraphicFramePr/>
          <p:nvPr>
            <p:extLst>
              <p:ext uri="{D42A27DB-BD31-4B8C-83A1-F6EECF244321}">
                <p14:modId xmlns:p14="http://schemas.microsoft.com/office/powerpoint/2010/main" val="744905012"/>
              </p:ext>
            </p:extLst>
          </p:nvPr>
        </p:nvGraphicFramePr>
        <p:xfrm>
          <a:off x="1054105" y="2658991"/>
          <a:ext cx="7103165" cy="3446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圖片 4"/>
          <p:cNvPicPr>
            <a:picLocks noChangeAspect="1"/>
          </p:cNvPicPr>
          <p:nvPr/>
        </p:nvPicPr>
        <p:blipFill>
          <a:blip r:embed="rId7"/>
          <a:stretch>
            <a:fillRect/>
          </a:stretch>
        </p:blipFill>
        <p:spPr>
          <a:xfrm>
            <a:off x="7413381" y="2666184"/>
            <a:ext cx="1730619" cy="12979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圖片 5"/>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Lst>
          </a:blip>
          <a:stretch>
            <a:fillRect/>
          </a:stretch>
        </p:blipFill>
        <p:spPr>
          <a:xfrm>
            <a:off x="7349115" y="5433215"/>
            <a:ext cx="1669473" cy="1223431"/>
          </a:xfrm>
          <a:prstGeom prst="rect">
            <a:avLst/>
          </a:prstGeom>
        </p:spPr>
      </p:pic>
    </p:spTree>
    <p:extLst>
      <p:ext uri="{BB962C8B-B14F-4D97-AF65-F5344CB8AC3E}">
        <p14:creationId xmlns:p14="http://schemas.microsoft.com/office/powerpoint/2010/main" val="26628486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§7.3</a:t>
            </a:r>
            <a:r>
              <a:rPr lang="zh-TW" altLang="en-US" sz="4400" dirty="0">
                <a:latin typeface="微軟正黑體" pitchFamily="34" charset="-120"/>
                <a:ea typeface="微軟正黑體" pitchFamily="34" charset="-120"/>
              </a:rPr>
              <a:t>策略的層級</a:t>
            </a:r>
          </a:p>
        </p:txBody>
      </p:sp>
      <p:sp>
        <p:nvSpPr>
          <p:cNvPr id="27651" name="內容版面配置區 2"/>
          <p:cNvSpPr>
            <a:spLocks noGrp="1"/>
          </p:cNvSpPr>
          <p:nvPr>
            <p:ph idx="1"/>
          </p:nvPr>
        </p:nvSpPr>
        <p:spPr/>
        <p:txBody>
          <a:bodyPr/>
          <a:lstStyle/>
          <a:p>
            <a:pPr>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事業策略 </a:t>
            </a:r>
            <a:r>
              <a:rPr lang="en-US" altLang="zh-TW" sz="3200" dirty="0" smtClean="0">
                <a:solidFill>
                  <a:schemeClr val="accent6">
                    <a:lumMod val="75000"/>
                  </a:schemeClr>
                </a:solidFill>
                <a:latin typeface="微軟正黑體" pitchFamily="34" charset="-120"/>
                <a:ea typeface="微軟正黑體" pitchFamily="34" charset="-120"/>
              </a:rPr>
              <a:t>(Business Strategy)</a:t>
            </a:r>
          </a:p>
          <a:p>
            <a:pPr>
              <a:buFontTx/>
              <a:buBlip>
                <a:blip r:embed="rId2"/>
              </a:buBlip>
              <a:defRPr/>
            </a:pPr>
            <a:r>
              <a:rPr lang="zh-TW" altLang="en-US" dirty="0" smtClean="0">
                <a:latin typeface="微軟正黑體" pitchFamily="34" charset="-120"/>
                <a:ea typeface="微軟正黑體" pitchFamily="34" charset="-120"/>
              </a:rPr>
              <a:t>指導事業單位應該如何在其所在的產業中從事有效的競爭，以改善其市場地位。 </a:t>
            </a:r>
          </a:p>
          <a:p>
            <a:pPr>
              <a:buFontTx/>
              <a:buBlip>
                <a:blip r:embed="rId2"/>
              </a:buBlip>
              <a:defRPr/>
            </a:pPr>
            <a:r>
              <a:rPr lang="zh-TW" altLang="en-US" dirty="0" smtClean="0">
                <a:latin typeface="微軟正黑體" pitchFamily="34" charset="-120"/>
                <a:ea typeface="微軟正黑體" pitchFamily="34" charset="-120"/>
              </a:rPr>
              <a:t>主要問題是該事業應該運用何種核心競爭力，以便取得競爭優勢？從顧客的角度來看，也就是哪些核心競爭力最能滿足市場中顧客的需求，並帶來最大的顧客價值？ </a:t>
            </a:r>
          </a:p>
          <a:p>
            <a:pPr>
              <a:defRPr/>
            </a:pPr>
            <a:endParaRPr lang="zh-TW" altLang="en-US" dirty="0" smtClean="0"/>
          </a:p>
        </p:txBody>
      </p:sp>
      <p:sp>
        <p:nvSpPr>
          <p:cNvPr id="27652"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27653"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8B3D9AED-D0DE-4177-A32B-4686603A35A1}" type="slidenum">
              <a:rPr lang="en-US" altLang="zh-TW">
                <a:ea typeface="微軟正黑體" panose="020B0604030504040204" pitchFamily="34" charset="-120"/>
              </a:rPr>
              <a:pPr eaLnBrk="1" hangingPunct="1"/>
              <a:t>25</a:t>
            </a:fld>
            <a:endParaRPr lang="en-US" altLang="zh-TW" dirty="0">
              <a:ea typeface="微軟正黑體" panose="020B0604030504040204" pitchFamily="34" charset="-120"/>
            </a:endParaRPr>
          </a:p>
        </p:txBody>
      </p:sp>
      <p:grpSp>
        <p:nvGrpSpPr>
          <p:cNvPr id="6" name="群組 5"/>
          <p:cNvGrpSpPr/>
          <p:nvPr/>
        </p:nvGrpSpPr>
        <p:grpSpPr>
          <a:xfrm>
            <a:off x="229129" y="5200241"/>
            <a:ext cx="8565844" cy="1464084"/>
            <a:chOff x="229129" y="5200241"/>
            <a:chExt cx="8565844" cy="1464084"/>
          </a:xfrm>
        </p:grpSpPr>
        <p:pic>
          <p:nvPicPr>
            <p:cNvPr id="8" name="Picture 6" descr="Fet_Logo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2627" y="5200241"/>
              <a:ext cx="1802423" cy="6868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2093" y="6040692"/>
              <a:ext cx="2432880" cy="6236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29" y="5200241"/>
              <a:ext cx="2347017" cy="5549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圖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0574" y="6031888"/>
              <a:ext cx="1873887" cy="6324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18860308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1000" fill="hold"/>
                                        <p:tgtEl>
                                          <p:spTgt spid="2765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76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651">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 calcmode="lin" valueType="num">
                                      <p:cBhvr>
                                        <p:cTn id="12" dur="1000" fill="hold"/>
                                        <p:tgtEl>
                                          <p:spTgt spid="27651">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7651">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7651">
                                            <p:txEl>
                                              <p:pRg st="1" end="1"/>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27651">
                                            <p:txEl>
                                              <p:pRg st="2" end="2"/>
                                            </p:txEl>
                                          </p:spTgt>
                                        </p:tgtEl>
                                        <p:attrNameLst>
                                          <p:attrName>style.visibility</p:attrName>
                                        </p:attrNameLst>
                                      </p:cBhvr>
                                      <p:to>
                                        <p:strVal val="visible"/>
                                      </p:to>
                                    </p:set>
                                    <p:anim calcmode="lin" valueType="num">
                                      <p:cBhvr>
                                        <p:cTn id="21" dur="1000" fill="hold"/>
                                        <p:tgtEl>
                                          <p:spTgt spid="2765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765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§7.3</a:t>
            </a:r>
            <a:r>
              <a:rPr lang="zh-TW" altLang="en-US" sz="4400" dirty="0">
                <a:latin typeface="微軟正黑體" pitchFamily="34" charset="-120"/>
                <a:ea typeface="微軟正黑體" pitchFamily="34" charset="-120"/>
              </a:rPr>
              <a:t>策略的層級</a:t>
            </a:r>
          </a:p>
        </p:txBody>
      </p:sp>
      <p:sp>
        <p:nvSpPr>
          <p:cNvPr id="28675" name="內容版面配置區 2"/>
          <p:cNvSpPr>
            <a:spLocks noGrp="1"/>
          </p:cNvSpPr>
          <p:nvPr>
            <p:ph idx="1"/>
          </p:nvPr>
        </p:nvSpPr>
        <p:spPr>
          <a:xfrm>
            <a:off x="922822" y="1569433"/>
            <a:ext cx="7594333" cy="4523527"/>
          </a:xfrm>
        </p:spPr>
        <p:txBody>
          <a:bodyPr/>
          <a:lstStyle/>
          <a:p>
            <a:pPr>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職能策略 </a:t>
            </a:r>
            <a:r>
              <a:rPr lang="en-US" altLang="zh-TW" sz="3200" dirty="0" smtClean="0">
                <a:solidFill>
                  <a:schemeClr val="accent6">
                    <a:lumMod val="75000"/>
                  </a:schemeClr>
                </a:solidFill>
                <a:latin typeface="微軟正黑體" pitchFamily="34" charset="-120"/>
                <a:ea typeface="微軟正黑體" pitchFamily="34" charset="-120"/>
              </a:rPr>
              <a:t>(Functional</a:t>
            </a:r>
            <a:r>
              <a:rPr lang="zh-TW" altLang="en-US" sz="3200" dirty="0" smtClean="0">
                <a:solidFill>
                  <a:schemeClr val="accent6">
                    <a:lumMod val="75000"/>
                  </a:schemeClr>
                </a:solidFill>
                <a:latin typeface="微軟正黑體" pitchFamily="34" charset="-120"/>
                <a:ea typeface="微軟正黑體" pitchFamily="34" charset="-120"/>
              </a:rPr>
              <a:t> </a:t>
            </a:r>
            <a:r>
              <a:rPr lang="en-US" altLang="zh-TW" sz="3200" dirty="0" smtClean="0">
                <a:solidFill>
                  <a:schemeClr val="accent6">
                    <a:lumMod val="75000"/>
                  </a:schemeClr>
                </a:solidFill>
                <a:latin typeface="微軟正黑體" pitchFamily="34" charset="-120"/>
                <a:ea typeface="微軟正黑體" pitchFamily="34" charset="-120"/>
              </a:rPr>
              <a:t>Strategy) </a:t>
            </a:r>
          </a:p>
          <a:p>
            <a:pPr>
              <a:buFontTx/>
              <a:buBlip>
                <a:blip r:embed="rId2"/>
              </a:buBlip>
              <a:defRPr/>
            </a:pPr>
            <a:r>
              <a:rPr lang="zh-TW" altLang="en-US" dirty="0" smtClean="0">
                <a:latin typeface="微軟正黑體" pitchFamily="34" charset="-120"/>
                <a:ea typeface="微軟正黑體" pitchFamily="34" charset="-120"/>
              </a:rPr>
              <a:t>主要在探討事業單位所管轄下的各項職能，例如行銷、生產、人事、財務及研究發展，應該如何發揮最大的生產力。</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主要是提供各職能部門人員的一種指導原則。</a:t>
            </a:r>
          </a:p>
          <a:p>
            <a:pPr>
              <a:buFontTx/>
              <a:buBlip>
                <a:blip r:embed="rId2"/>
              </a:buBlip>
              <a:defRPr/>
            </a:pPr>
            <a:endParaRPr lang="zh-TW" altLang="en-US" dirty="0" smtClean="0">
              <a:latin typeface="微軟正黑體" pitchFamily="34" charset="-120"/>
              <a:ea typeface="微軟正黑體" pitchFamily="34" charset="-120"/>
            </a:endParaRPr>
          </a:p>
        </p:txBody>
      </p:sp>
      <p:sp>
        <p:nvSpPr>
          <p:cNvPr id="28676"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28677"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79944A6D-72D0-40F2-97DC-F101D1B30634}" type="slidenum">
              <a:rPr lang="en-US" altLang="zh-TW">
                <a:ea typeface="微軟正黑體" panose="020B0604030504040204" pitchFamily="34" charset="-120"/>
              </a:rPr>
              <a:pPr eaLnBrk="1" hangingPunct="1"/>
              <a:t>26</a:t>
            </a:fld>
            <a:endParaRPr lang="en-US" altLang="zh-TW" dirty="0">
              <a:ea typeface="微軟正黑體" panose="020B0604030504040204" pitchFamily="34" charset="-120"/>
            </a:endParaRPr>
          </a:p>
        </p:txBody>
      </p:sp>
      <p:pic>
        <p:nvPicPr>
          <p:cNvPr id="6146" name="Picture 2" descr="「principle」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106" y="4438461"/>
            <a:ext cx="3431687" cy="17641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圖片 5"/>
          <p:cNvPicPr>
            <a:picLocks noChangeAspect="1"/>
          </p:cNvPicPr>
          <p:nvPr/>
        </p:nvPicPr>
        <p:blipFill>
          <a:blip r:embed="rId4"/>
          <a:stretch>
            <a:fillRect/>
          </a:stretch>
        </p:blipFill>
        <p:spPr>
          <a:xfrm>
            <a:off x="1500554" y="4406845"/>
            <a:ext cx="2357852" cy="18273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052832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1000" fill="hold"/>
                                        <p:tgtEl>
                                          <p:spTgt spid="286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6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67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 calcmode="lin" valueType="num">
                                      <p:cBhvr>
                                        <p:cTn id="14" dur="1000" fill="hold"/>
                                        <p:tgtEl>
                                          <p:spTgt spid="2867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867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8675">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500"/>
                                        <p:tgtEl>
                                          <p:spTgt spid="614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28675">
                                            <p:txEl>
                                              <p:pRg st="2" end="2"/>
                                            </p:txEl>
                                          </p:spTgt>
                                        </p:tgtEl>
                                        <p:attrNameLst>
                                          <p:attrName>style.visibility</p:attrName>
                                        </p:attrNameLst>
                                      </p:cBhvr>
                                      <p:to>
                                        <p:strVal val="visible"/>
                                      </p:to>
                                    </p:set>
                                    <p:anim calcmode="lin" valueType="num">
                                      <p:cBhvr>
                                        <p:cTn id="25" dur="1000" fill="hold"/>
                                        <p:tgtEl>
                                          <p:spTgt spid="28675">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28675">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28675">
                                            <p:txEl>
                                              <p:pRg st="2" end="2"/>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51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1565093B-DCC8-4FA6-A438-04633CBB5C13}" type="slidenum">
              <a:rPr lang="en-US" altLang="zh-TW">
                <a:ea typeface="微軟正黑體" panose="020B0604030504040204" pitchFamily="34" charset="-120"/>
              </a:rPr>
              <a:pPr eaLnBrk="1" hangingPunct="1"/>
              <a:t>27</a:t>
            </a:fld>
            <a:endParaRPr lang="en-US" altLang="zh-TW" dirty="0">
              <a:ea typeface="微軟正黑體" panose="020B0604030504040204" pitchFamily="34" charset="-120"/>
            </a:endParaRPr>
          </a:p>
        </p:txBody>
      </p:sp>
      <p:sp>
        <p:nvSpPr>
          <p:cNvPr id="5124" name="Rectangle 2"/>
          <p:cNvSpPr>
            <a:spLocks noGrp="1" noChangeArrowheads="1"/>
          </p:cNvSpPr>
          <p:nvPr>
            <p:ph type="title"/>
          </p:nvPr>
        </p:nvSpPr>
        <p:spPr>
          <a:xfrm>
            <a:off x="447123" y="563746"/>
            <a:ext cx="8249753"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200" dirty="0">
                <a:solidFill>
                  <a:schemeClr val="accent6">
                    <a:lumMod val="50000"/>
                  </a:schemeClr>
                </a:solidFill>
                <a:latin typeface="微軟正黑體" panose="020B0604030504040204" pitchFamily="34" charset="-120"/>
                <a:ea typeface="微軟正黑體" panose="020B0604030504040204" pitchFamily="34" charset="-120"/>
              </a:rPr>
              <a:t>CHAPTER 7  </a:t>
            </a:r>
            <a:r>
              <a:rPr lang="zh-TW" altLang="en-US" sz="4200" dirty="0">
                <a:solidFill>
                  <a:schemeClr val="accent6">
                    <a:lumMod val="50000"/>
                  </a:schemeClr>
                </a:solidFill>
                <a:latin typeface="微軟正黑體" panose="020B0604030504040204" pitchFamily="34" charset="-120"/>
                <a:ea typeface="微軟正黑體" panose="020B0604030504040204" pitchFamily="34" charset="-120"/>
              </a:rPr>
              <a:t>競爭領域與策略布局</a:t>
            </a:r>
            <a:endParaRPr lang="zh-TW" altLang="zh-TW" sz="42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25" name="Text Box 5"/>
          <p:cNvSpPr txBox="1">
            <a:spLocks noChangeArrowheads="1"/>
          </p:cNvSpPr>
          <p:nvPr/>
        </p:nvSpPr>
        <p:spPr bwMode="auto">
          <a:xfrm>
            <a:off x="7748588" y="47625"/>
            <a:ext cx="1309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dirty="0">
                <a:ea typeface="微軟正黑體" panose="020B0604030504040204" pitchFamily="34" charset="-120"/>
              </a:rPr>
              <a:t>Chapter 7</a:t>
            </a:r>
          </a:p>
        </p:txBody>
      </p:sp>
      <p:graphicFrame>
        <p:nvGraphicFramePr>
          <p:cNvPr id="7" name="資料庫圖表 6"/>
          <p:cNvGraphicFramePr/>
          <p:nvPr>
            <p:extLst>
              <p:ext uri="{D42A27DB-BD31-4B8C-83A1-F6EECF244321}">
                <p14:modId xmlns:p14="http://schemas.microsoft.com/office/powerpoint/2010/main" val="4076075681"/>
              </p:ext>
            </p:extLst>
          </p:nvPr>
        </p:nvGraphicFramePr>
        <p:xfrm>
          <a:off x="901148" y="1834322"/>
          <a:ext cx="71826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8950502"/>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§7.4</a:t>
            </a:r>
            <a:r>
              <a:rPr lang="zh-TW" altLang="en-US" sz="4400" dirty="0">
                <a:latin typeface="微軟正黑體" pitchFamily="34" charset="-120"/>
                <a:ea typeface="微軟正黑體" pitchFamily="34" charset="-120"/>
              </a:rPr>
              <a:t>策略佈局的架構</a:t>
            </a:r>
          </a:p>
        </p:txBody>
      </p:sp>
      <p:sp>
        <p:nvSpPr>
          <p:cNvPr id="30723"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30724"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D9E03A7C-5161-4DD9-8BA0-8E0A5F321E05}" type="slidenum">
              <a:rPr lang="en-US" altLang="zh-TW">
                <a:ea typeface="微軟正黑體" panose="020B0604030504040204" pitchFamily="34" charset="-120"/>
              </a:rPr>
              <a:pPr eaLnBrk="1" hangingPunct="1"/>
              <a:t>28</a:t>
            </a:fld>
            <a:endParaRPr lang="en-US" altLang="zh-TW" dirty="0">
              <a:ea typeface="微軟正黑體" panose="020B0604030504040204" pitchFamily="34" charset="-120"/>
            </a:endParaRPr>
          </a:p>
        </p:txBody>
      </p:sp>
      <p:pic>
        <p:nvPicPr>
          <p:cNvPr id="6" name="Picture 4"/>
          <p:cNvPicPr>
            <a:picLocks noChangeAspect="1" noChangeArrowheads="1"/>
          </p:cNvPicPr>
          <p:nvPr/>
        </p:nvPicPr>
        <p:blipFill>
          <a:blip r:embed="rId2"/>
          <a:srcRect/>
          <a:stretch>
            <a:fillRect/>
          </a:stretch>
        </p:blipFill>
        <p:spPr bwMode="auto">
          <a:xfrm>
            <a:off x="886239" y="1217460"/>
            <a:ext cx="7462630" cy="48454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矩形 19"/>
          <p:cNvSpPr>
            <a:spLocks noChangeArrowheads="1"/>
          </p:cNvSpPr>
          <p:nvPr/>
        </p:nvSpPr>
        <p:spPr bwMode="auto">
          <a:xfrm>
            <a:off x="297656" y="6116601"/>
            <a:ext cx="2638425" cy="369888"/>
          </a:xfrm>
          <a:prstGeom prst="rect">
            <a:avLst/>
          </a:prstGeom>
          <a:noFill/>
          <a:ln w="9525">
            <a:noFill/>
            <a:miter lim="800000"/>
            <a:headEnd/>
            <a:tailEnd/>
          </a:ln>
        </p:spPr>
        <p:txBody>
          <a:bodyPr wrap="none">
            <a:spAutoFit/>
          </a:bodyPr>
          <a:lstStyle/>
          <a:p>
            <a:pPr>
              <a:defRPr/>
            </a:pPr>
            <a:r>
              <a:rPr lang="zh-TW" altLang="en-US" b="1" dirty="0">
                <a:solidFill>
                  <a:schemeClr val="accent6">
                    <a:lumMod val="50000"/>
                  </a:schemeClr>
                </a:solidFill>
                <a:latin typeface="微軟正黑體" pitchFamily="34" charset="-120"/>
                <a:ea typeface="微軟正黑體" pitchFamily="34" charset="-120"/>
              </a:rPr>
              <a:t>圖</a:t>
            </a:r>
            <a:r>
              <a:rPr lang="en-US" altLang="zh-TW" b="1" dirty="0">
                <a:solidFill>
                  <a:schemeClr val="accent6">
                    <a:lumMod val="50000"/>
                  </a:schemeClr>
                </a:solidFill>
                <a:latin typeface="微軟正黑體" pitchFamily="34" charset="-120"/>
                <a:ea typeface="微軟正黑體" pitchFamily="34" charset="-120"/>
              </a:rPr>
              <a:t>7-7</a:t>
            </a:r>
            <a:r>
              <a:rPr lang="zh-TW" altLang="en-US" b="1" dirty="0">
                <a:solidFill>
                  <a:schemeClr val="accent6">
                    <a:lumMod val="50000"/>
                  </a:schemeClr>
                </a:solidFill>
                <a:latin typeface="微軟正黑體" pitchFamily="34" charset="-120"/>
                <a:ea typeface="微軟正黑體" pitchFamily="34" charset="-120"/>
              </a:rPr>
              <a:t>　策略布局的架構</a:t>
            </a:r>
          </a:p>
        </p:txBody>
      </p:sp>
    </p:spTree>
    <p:extLst>
      <p:ext uri="{BB962C8B-B14F-4D97-AF65-F5344CB8AC3E}">
        <p14:creationId xmlns:p14="http://schemas.microsoft.com/office/powerpoint/2010/main" val="10140805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§7.4</a:t>
            </a:r>
            <a:r>
              <a:rPr lang="zh-TW" altLang="en-US" sz="4400" dirty="0">
                <a:latin typeface="微軟正黑體" pitchFamily="34" charset="-120"/>
                <a:ea typeface="微軟正黑體" pitchFamily="34" charset="-120"/>
              </a:rPr>
              <a:t>策略佈局的架構</a:t>
            </a:r>
          </a:p>
        </p:txBody>
      </p:sp>
      <p:sp>
        <p:nvSpPr>
          <p:cNvPr id="31747" name="內容版面配置區 2"/>
          <p:cNvSpPr>
            <a:spLocks noGrp="1"/>
          </p:cNvSpPr>
          <p:nvPr>
            <p:ph idx="1"/>
          </p:nvPr>
        </p:nvSpPr>
        <p:spPr>
          <a:xfrm>
            <a:off x="615091" y="1569433"/>
            <a:ext cx="7594333" cy="4523527"/>
          </a:xfrm>
        </p:spPr>
        <p:txBody>
          <a:bodyPr/>
          <a:lstStyle/>
          <a:p>
            <a:pPr>
              <a:buFontTx/>
              <a:buBlip>
                <a:blip r:embed="rId2"/>
              </a:buBlip>
            </a:pPr>
            <a:r>
              <a:rPr lang="zh-TW" altLang="en-US" dirty="0" smtClean="0">
                <a:latin typeface="微軟正黑體" panose="020B0604030504040204" pitchFamily="34" charset="-120"/>
                <a:ea typeface="微軟正黑體" panose="020B0604030504040204" pitchFamily="34" charset="-120"/>
              </a:rPr>
              <a:t>不管是上述哪一種策略布局，都需要職能策略的支持</a:t>
            </a:r>
            <a:endParaRPr lang="en-US" altLang="zh-TW" dirty="0" smtClean="0">
              <a:latin typeface="微軟正黑體" panose="020B0604030504040204" pitchFamily="34" charset="-120"/>
              <a:ea typeface="微軟正黑體" panose="020B0604030504040204" pitchFamily="34" charset="-120"/>
            </a:endParaRPr>
          </a:p>
          <a:p>
            <a:pPr>
              <a:buFontTx/>
              <a:buBlip>
                <a:blip r:embed="rId2"/>
              </a:buBlip>
            </a:pPr>
            <a:r>
              <a:rPr lang="zh-TW" altLang="en-US" dirty="0" smtClean="0">
                <a:latin typeface="微軟正黑體" panose="020B0604030504040204" pitchFamily="34" charset="-120"/>
                <a:ea typeface="微軟正黑體" panose="020B0604030504040204" pitchFamily="34" charset="-120"/>
              </a:rPr>
              <a:t>總體策略：探討競爭領域的問題</a:t>
            </a:r>
            <a:endParaRPr lang="en-US" altLang="zh-TW" dirty="0" smtClean="0">
              <a:latin typeface="微軟正黑體" panose="020B0604030504040204" pitchFamily="34" charset="-120"/>
              <a:ea typeface="微軟正黑體" panose="020B0604030504040204" pitchFamily="34" charset="-120"/>
            </a:endParaRPr>
          </a:p>
          <a:p>
            <a:pPr>
              <a:buFontTx/>
              <a:buBlip>
                <a:blip r:embed="rId2"/>
              </a:buBlip>
            </a:pPr>
            <a:r>
              <a:rPr lang="zh-TW" altLang="en-US" dirty="0" smtClean="0">
                <a:latin typeface="微軟正黑體" panose="020B0604030504040204" pitchFamily="34" charset="-120"/>
                <a:ea typeface="微軟正黑體" panose="020B0604030504040204" pitchFamily="34" charset="-120"/>
              </a:rPr>
              <a:t>事業策略：擬定競爭的方式</a:t>
            </a:r>
            <a:endParaRPr lang="en-US" altLang="zh-TW" dirty="0" smtClean="0">
              <a:latin typeface="微軟正黑體" panose="020B0604030504040204" pitchFamily="34" charset="-120"/>
              <a:ea typeface="微軟正黑體" panose="020B0604030504040204" pitchFamily="34" charset="-120"/>
            </a:endParaRPr>
          </a:p>
          <a:p>
            <a:pPr>
              <a:buFontTx/>
              <a:buBlip>
                <a:blip r:embed="rId2"/>
              </a:buBlip>
            </a:pPr>
            <a:r>
              <a:rPr lang="zh-TW" altLang="en-US" dirty="0" smtClean="0">
                <a:latin typeface="微軟正黑體" panose="020B0604030504040204" pitchFamily="34" charset="-120"/>
                <a:ea typeface="微軟正黑體" panose="020B0604030504040204" pitchFamily="34" charset="-120"/>
              </a:rPr>
              <a:t>職能策略：對於事業策略所選定的競爭方式，所表現在職能和作業活動上的支持。</a:t>
            </a:r>
          </a:p>
          <a:p>
            <a:endParaRPr lang="zh-TW" altLang="en-US" dirty="0" smtClean="0"/>
          </a:p>
        </p:txBody>
      </p:sp>
      <p:sp>
        <p:nvSpPr>
          <p:cNvPr id="31748"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31749"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A9589B45-1A14-44A1-8417-3BBAF26894F9}" type="slidenum">
              <a:rPr lang="en-US" altLang="zh-TW">
                <a:ea typeface="微軟正黑體" panose="020B0604030504040204" pitchFamily="34" charset="-120"/>
              </a:rPr>
              <a:pPr eaLnBrk="1" hangingPunct="1"/>
              <a:t>29</a:t>
            </a:fld>
            <a:endParaRPr lang="en-US" altLang="zh-TW" dirty="0">
              <a:ea typeface="微軟正黑體" panose="020B0604030504040204" pitchFamily="34" charset="-120"/>
            </a:endParaRPr>
          </a:p>
        </p:txBody>
      </p:sp>
      <p:pic>
        <p:nvPicPr>
          <p:cNvPr id="4" name="圖片 3"/>
          <p:cNvPicPr>
            <a:picLocks noChangeAspect="1"/>
          </p:cNvPicPr>
          <p:nvPr/>
        </p:nvPicPr>
        <p:blipFill>
          <a:blip r:embed="rId3"/>
          <a:stretch>
            <a:fillRect/>
          </a:stretch>
        </p:blipFill>
        <p:spPr>
          <a:xfrm>
            <a:off x="1037237" y="4743491"/>
            <a:ext cx="1899509" cy="14227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圖片 5"/>
          <p:cNvPicPr>
            <a:picLocks noChangeAspect="1"/>
          </p:cNvPicPr>
          <p:nvPr/>
        </p:nvPicPr>
        <p:blipFill>
          <a:blip r:embed="rId4"/>
          <a:stretch>
            <a:fillRect/>
          </a:stretch>
        </p:blipFill>
        <p:spPr>
          <a:xfrm>
            <a:off x="3546015" y="4743491"/>
            <a:ext cx="2383347" cy="14169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172" name="Picture 4" descr="相關圖片"/>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8631" y="4744386"/>
            <a:ext cx="2157133" cy="14834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5439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10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174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174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174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31747">
                                            <p:txEl>
                                              <p:pRg st="1" end="1"/>
                                            </p:txEl>
                                          </p:spTgt>
                                        </p:tgtEl>
                                        <p:attrNameLst>
                                          <p:attrName>style.visibility</p:attrName>
                                        </p:attrNameLst>
                                      </p:cBhvr>
                                      <p:to>
                                        <p:strVal val="visible"/>
                                      </p:to>
                                    </p:set>
                                    <p:anim calcmode="lin" valueType="num">
                                      <p:cBhvr>
                                        <p:cTn id="15" dur="10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174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174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1747">
                                            <p:txEl>
                                              <p:pRg st="1" end="1"/>
                                            </p:txEl>
                                          </p:spTgt>
                                        </p:tgtEl>
                                      </p:cBhvr>
                                    </p:animEffect>
                                  </p:childTnLst>
                                </p:cTn>
                              </p:par>
                            </p:childTnLst>
                          </p:cTn>
                        </p:par>
                        <p:par>
                          <p:cTn id="19" fill="hold">
                            <p:stCondLst>
                              <p:cond delay="165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grpId="0" nodeType="clickEffect">
                                  <p:stCondLst>
                                    <p:cond delay="0"/>
                                  </p:stCondLst>
                                  <p:iterate type="lt">
                                    <p:tmPct val="5000"/>
                                  </p:iterate>
                                  <p:childTnLst>
                                    <p:set>
                                      <p:cBhvr>
                                        <p:cTn id="26" dur="1" fill="hold">
                                          <p:stCondLst>
                                            <p:cond delay="0"/>
                                          </p:stCondLst>
                                        </p:cTn>
                                        <p:tgtEl>
                                          <p:spTgt spid="31747">
                                            <p:txEl>
                                              <p:pRg st="2" end="2"/>
                                            </p:txEl>
                                          </p:spTgt>
                                        </p:tgtEl>
                                        <p:attrNameLst>
                                          <p:attrName>style.visibility</p:attrName>
                                        </p:attrNameLst>
                                      </p:cBhvr>
                                      <p:to>
                                        <p:strVal val="visible"/>
                                      </p:to>
                                    </p:set>
                                    <p:anim calcmode="lin" valueType="num">
                                      <p:cBhvr>
                                        <p:cTn id="27" dur="10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1747">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1747">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1747">
                                            <p:txEl>
                                              <p:pRg st="2" end="2"/>
                                            </p:txEl>
                                          </p:spTgt>
                                        </p:tgtEl>
                                      </p:cBhvr>
                                    </p:animEffect>
                                  </p:childTnLst>
                                </p:cTn>
                              </p:par>
                            </p:childTnLst>
                          </p:cTn>
                        </p:par>
                        <p:par>
                          <p:cTn id="31" fill="hold">
                            <p:stCondLst>
                              <p:cond delay="155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31747">
                                            <p:txEl>
                                              <p:pRg st="3" end="3"/>
                                            </p:txEl>
                                          </p:spTgt>
                                        </p:tgtEl>
                                        <p:attrNameLst>
                                          <p:attrName>style.visibility</p:attrName>
                                        </p:attrNameLst>
                                      </p:cBhvr>
                                      <p:to>
                                        <p:strVal val="visible"/>
                                      </p:to>
                                    </p:set>
                                    <p:anim calcmode="lin" valueType="num">
                                      <p:cBhvr>
                                        <p:cTn id="39" dur="1000" fill="hold"/>
                                        <p:tgtEl>
                                          <p:spTgt spid="31747">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1747">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1747">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1747">
                                            <p:txEl>
                                              <p:pRg st="3" end="3"/>
                                            </p:txEl>
                                          </p:spTgt>
                                        </p:tgtEl>
                                      </p:cBhvr>
                                    </p:animEffect>
                                  </p:childTnLst>
                                </p:cTn>
                              </p:par>
                            </p:childTnLst>
                          </p:cTn>
                        </p:par>
                        <p:par>
                          <p:cTn id="43" fill="hold">
                            <p:stCondLst>
                              <p:cond delay="2750"/>
                            </p:stCondLst>
                            <p:childTnLst>
                              <p:par>
                                <p:cTn id="44" presetID="10" presetClass="entr" presetSubtype="0" fill="hold" nodeType="afterEffect">
                                  <p:stCondLst>
                                    <p:cond delay="0"/>
                                  </p:stCondLst>
                                  <p:childTnLst>
                                    <p:set>
                                      <p:cBhvr>
                                        <p:cTn id="45" dur="1" fill="hold">
                                          <p:stCondLst>
                                            <p:cond delay="0"/>
                                          </p:stCondLst>
                                        </p:cTn>
                                        <p:tgtEl>
                                          <p:spTgt spid="7172"/>
                                        </p:tgtEl>
                                        <p:attrNameLst>
                                          <p:attrName>style.visibility</p:attrName>
                                        </p:attrNameLst>
                                      </p:cBhvr>
                                      <p:to>
                                        <p:strVal val="visible"/>
                                      </p:to>
                                    </p:set>
                                    <p:animEffect transition="in" filter="fade">
                                      <p:cBhvr>
                                        <p:cTn id="46"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51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1565093B-DCC8-4FA6-A438-04633CBB5C13}" type="slidenum">
              <a:rPr lang="en-US" altLang="zh-TW">
                <a:ea typeface="微軟正黑體" panose="020B0604030504040204" pitchFamily="34" charset="-120"/>
              </a:rPr>
              <a:pPr eaLnBrk="1" hangingPunct="1"/>
              <a:t>3</a:t>
            </a:fld>
            <a:endParaRPr lang="en-US" altLang="zh-TW" dirty="0">
              <a:ea typeface="微軟正黑體" panose="020B0604030504040204" pitchFamily="34" charset="-120"/>
            </a:endParaRPr>
          </a:p>
        </p:txBody>
      </p:sp>
      <p:sp>
        <p:nvSpPr>
          <p:cNvPr id="5124" name="Rectangle 2"/>
          <p:cNvSpPr>
            <a:spLocks noGrp="1" noChangeArrowheads="1"/>
          </p:cNvSpPr>
          <p:nvPr>
            <p:ph type="title"/>
          </p:nvPr>
        </p:nvSpPr>
        <p:spPr>
          <a:xfrm>
            <a:off x="447123" y="563746"/>
            <a:ext cx="8249753"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200" dirty="0">
                <a:solidFill>
                  <a:schemeClr val="accent6">
                    <a:lumMod val="50000"/>
                  </a:schemeClr>
                </a:solidFill>
                <a:latin typeface="微軟正黑體" panose="020B0604030504040204" pitchFamily="34" charset="-120"/>
                <a:ea typeface="微軟正黑體" panose="020B0604030504040204" pitchFamily="34" charset="-120"/>
              </a:rPr>
              <a:t>CHAPTER 7  </a:t>
            </a:r>
            <a:r>
              <a:rPr lang="zh-TW" altLang="en-US" sz="4200" dirty="0">
                <a:solidFill>
                  <a:schemeClr val="accent6">
                    <a:lumMod val="50000"/>
                  </a:schemeClr>
                </a:solidFill>
                <a:latin typeface="微軟正黑體" panose="020B0604030504040204" pitchFamily="34" charset="-120"/>
                <a:ea typeface="微軟正黑體" panose="020B0604030504040204" pitchFamily="34" charset="-120"/>
              </a:rPr>
              <a:t>競爭領域與策略布局</a:t>
            </a:r>
            <a:endParaRPr lang="zh-TW" altLang="zh-TW" sz="42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25" name="Text Box 5"/>
          <p:cNvSpPr txBox="1">
            <a:spLocks noChangeArrowheads="1"/>
          </p:cNvSpPr>
          <p:nvPr/>
        </p:nvSpPr>
        <p:spPr bwMode="auto">
          <a:xfrm>
            <a:off x="7748588" y="47625"/>
            <a:ext cx="1309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dirty="0">
                <a:ea typeface="微軟正黑體" panose="020B0604030504040204" pitchFamily="34" charset="-120"/>
              </a:rPr>
              <a:t>Chapter 7</a:t>
            </a:r>
          </a:p>
        </p:txBody>
      </p:sp>
      <p:graphicFrame>
        <p:nvGraphicFramePr>
          <p:cNvPr id="7" name="資料庫圖表 6"/>
          <p:cNvGraphicFramePr/>
          <p:nvPr>
            <p:extLst>
              <p:ext uri="{D42A27DB-BD31-4B8C-83A1-F6EECF244321}">
                <p14:modId xmlns:p14="http://schemas.microsoft.com/office/powerpoint/2010/main" val="1663587512"/>
              </p:ext>
            </p:extLst>
          </p:nvPr>
        </p:nvGraphicFramePr>
        <p:xfrm>
          <a:off x="901148" y="1834322"/>
          <a:ext cx="71826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1775495"/>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49625" y="2697163"/>
            <a:ext cx="3860800" cy="1233487"/>
          </a:xfrm>
          <a:extLst/>
        </p:spPr>
        <p:txBody>
          <a:bodyPr/>
          <a:lstStyle/>
          <a:p>
            <a:pPr eaLnBrk="1" hangingPunct="1">
              <a:defRPr/>
            </a:pPr>
            <a:r>
              <a:rPr lang="en-US" altLang="zh-TW" sz="4400" dirty="0" smtClean="0">
                <a:latin typeface="微軟正黑體" pitchFamily="34" charset="-120"/>
                <a:ea typeface="微軟正黑體" pitchFamily="34" charset="-120"/>
              </a:rPr>
              <a:t>THE</a:t>
            </a:r>
            <a:r>
              <a:rPr lang="zh-TW" altLang="en-US" sz="4400" dirty="0" smtClean="0">
                <a:latin typeface="微軟正黑體" pitchFamily="34" charset="-120"/>
                <a:ea typeface="微軟正黑體" pitchFamily="34" charset="-120"/>
              </a:rPr>
              <a:t> </a:t>
            </a:r>
            <a:r>
              <a:rPr lang="en-US" altLang="zh-TW" sz="4400" dirty="0" smtClean="0">
                <a:latin typeface="微軟正黑體" pitchFamily="34" charset="-120"/>
                <a:ea typeface="微軟正黑體" pitchFamily="34" charset="-120"/>
              </a:rPr>
              <a:t>END</a:t>
            </a:r>
            <a:endParaRPr lang="zh-TW" altLang="en-US" sz="4400" dirty="0">
              <a:latin typeface="微軟正黑體" pitchFamily="34" charset="-120"/>
              <a:ea typeface="微軟正黑體" pitchFamily="34" charset="-120"/>
            </a:endParaRPr>
          </a:p>
        </p:txBody>
      </p:sp>
      <p:sp>
        <p:nvSpPr>
          <p:cNvPr id="13315" name="日期版面配置區 3"/>
          <p:cNvSpPr>
            <a:spLocks noGrp="1"/>
          </p:cNvSpPr>
          <p:nvPr>
            <p:ph type="dt" sz="quarter" idx="10"/>
          </p:nvPr>
        </p:nvSpPr>
        <p:spPr bwMode="auto">
          <a:xfrm>
            <a:off x="3028950" y="63754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Blip>
                <a:blip r:embed="rId2"/>
              </a:buBlip>
              <a:defRPr sz="2800" b="1">
                <a:solidFill>
                  <a:schemeClr val="tx1"/>
                </a:solidFill>
                <a:latin typeface="標楷體" panose="03000509000000000000" pitchFamily="65" charset="-120"/>
                <a:ea typeface="標楷體" panose="03000509000000000000" pitchFamily="65" charset="-120"/>
              </a:defRPr>
            </a:lvl1pPr>
            <a:lvl2pPr marL="742950" indent="-285750">
              <a:lnSpc>
                <a:spcPct val="90000"/>
              </a:lnSpc>
              <a:spcBef>
                <a:spcPts val="500"/>
              </a:spcBef>
              <a:buBlip>
                <a:blip r:embed="rId3"/>
              </a:buBlip>
              <a:defRPr sz="2400" b="1">
                <a:solidFill>
                  <a:schemeClr val="tx1"/>
                </a:solidFill>
                <a:latin typeface="標楷體" panose="03000509000000000000" pitchFamily="65" charset="-120"/>
                <a:ea typeface="標楷體" panose="03000509000000000000" pitchFamily="65" charset="-120"/>
              </a:defRPr>
            </a:lvl2pPr>
            <a:lvl3pPr marL="1143000" indent="-228600">
              <a:lnSpc>
                <a:spcPct val="90000"/>
              </a:lnSpc>
              <a:spcBef>
                <a:spcPts val="500"/>
              </a:spcBef>
              <a:buBlip>
                <a:blip r:embed="rId4"/>
              </a:buBlip>
              <a:defRPr sz="2000" b="1">
                <a:solidFill>
                  <a:schemeClr val="tx1"/>
                </a:solidFill>
                <a:latin typeface="標楷體" panose="03000509000000000000" pitchFamily="65" charset="-120"/>
                <a:ea typeface="標楷體" panose="03000509000000000000" pitchFamily="65" charset="-120"/>
              </a:defRPr>
            </a:lvl3pPr>
            <a:lvl4pPr marL="1600200" indent="-228600">
              <a:lnSpc>
                <a:spcPct val="90000"/>
              </a:lnSpc>
              <a:spcBef>
                <a:spcPts val="500"/>
              </a:spcBef>
              <a:buBlip>
                <a:blip r:embed="rId5"/>
              </a:buBlip>
              <a:defRPr b="1">
                <a:solidFill>
                  <a:schemeClr val="tx1"/>
                </a:solidFill>
                <a:latin typeface="標楷體" panose="03000509000000000000" pitchFamily="65" charset="-120"/>
                <a:ea typeface="標楷體" panose="03000509000000000000" pitchFamily="65" charset="-120"/>
              </a:defRPr>
            </a:lvl4pPr>
            <a:lvl5pPr marL="2057400" indent="-228600">
              <a:lnSpc>
                <a:spcPct val="90000"/>
              </a:lnSpc>
              <a:spcBef>
                <a:spcPts val="500"/>
              </a:spcBef>
              <a:buBlip>
                <a:blip r:embed="rId6"/>
              </a:buBlip>
              <a:defRPr b="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9pPr>
          </a:lstStyle>
          <a:p>
            <a:pPr algn="ctr" fontAlgn="base">
              <a:lnSpc>
                <a:spcPct val="100000"/>
              </a:lnSpc>
              <a:spcBef>
                <a:spcPct val="0"/>
              </a:spcBef>
              <a:spcAft>
                <a:spcPct val="0"/>
              </a:spcAft>
              <a:buFontTx/>
              <a:buNone/>
            </a:pPr>
            <a:r>
              <a:rPr kumimoji="1" lang="zh-TW" altLang="en-US" sz="1200" b="0" smtClean="0">
                <a:latin typeface="Arial" panose="020B0604020202020204" pitchFamily="34" charset="0"/>
                <a:ea typeface="微軟正黑體" panose="020B0604030504040204" pitchFamily="34" charset="-120"/>
              </a:rPr>
              <a:t>策略管理學   </a:t>
            </a:r>
            <a:r>
              <a:rPr kumimoji="1" lang="en-US" altLang="zh-TW" sz="1200" b="0" smtClean="0">
                <a:latin typeface="Arial" panose="020B0604020202020204" pitchFamily="34" charset="0"/>
                <a:ea typeface="微軟正黑體" panose="020B0604030504040204" pitchFamily="34" charset="-120"/>
              </a:rPr>
              <a:t>Chapter 1   </a:t>
            </a:r>
            <a:r>
              <a:rPr kumimoji="1" lang="zh-TW" altLang="en-US" sz="1200" b="0" smtClean="0">
                <a:latin typeface="Arial" panose="020B0604020202020204" pitchFamily="34" charset="0"/>
                <a:ea typeface="微軟正黑體" panose="020B0604030504040204" pitchFamily="34" charset="-120"/>
              </a:rPr>
              <a:t>緒論</a:t>
            </a:r>
          </a:p>
        </p:txBody>
      </p:sp>
      <p:sp>
        <p:nvSpPr>
          <p:cNvPr id="13316"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Blip>
                <a:blip r:embed="rId2"/>
              </a:buBlip>
              <a:defRPr sz="2800" b="1">
                <a:solidFill>
                  <a:schemeClr val="tx1"/>
                </a:solidFill>
                <a:latin typeface="標楷體" panose="03000509000000000000" pitchFamily="65" charset="-120"/>
                <a:ea typeface="標楷體" panose="03000509000000000000" pitchFamily="65" charset="-120"/>
              </a:defRPr>
            </a:lvl1pPr>
            <a:lvl2pPr marL="742950" indent="-285750">
              <a:lnSpc>
                <a:spcPct val="90000"/>
              </a:lnSpc>
              <a:spcBef>
                <a:spcPts val="500"/>
              </a:spcBef>
              <a:buBlip>
                <a:blip r:embed="rId3"/>
              </a:buBlip>
              <a:defRPr sz="2400" b="1">
                <a:solidFill>
                  <a:schemeClr val="tx1"/>
                </a:solidFill>
                <a:latin typeface="標楷體" panose="03000509000000000000" pitchFamily="65" charset="-120"/>
                <a:ea typeface="標楷體" panose="03000509000000000000" pitchFamily="65" charset="-120"/>
              </a:defRPr>
            </a:lvl2pPr>
            <a:lvl3pPr marL="1143000" indent="-228600">
              <a:lnSpc>
                <a:spcPct val="90000"/>
              </a:lnSpc>
              <a:spcBef>
                <a:spcPts val="500"/>
              </a:spcBef>
              <a:buBlip>
                <a:blip r:embed="rId4"/>
              </a:buBlip>
              <a:defRPr sz="2000" b="1">
                <a:solidFill>
                  <a:schemeClr val="tx1"/>
                </a:solidFill>
                <a:latin typeface="標楷體" panose="03000509000000000000" pitchFamily="65" charset="-120"/>
                <a:ea typeface="標楷體" panose="03000509000000000000" pitchFamily="65" charset="-120"/>
              </a:defRPr>
            </a:lvl3pPr>
            <a:lvl4pPr marL="1600200" indent="-228600">
              <a:lnSpc>
                <a:spcPct val="90000"/>
              </a:lnSpc>
              <a:spcBef>
                <a:spcPts val="500"/>
              </a:spcBef>
              <a:buBlip>
                <a:blip r:embed="rId5"/>
              </a:buBlip>
              <a:defRPr b="1">
                <a:solidFill>
                  <a:schemeClr val="tx1"/>
                </a:solidFill>
                <a:latin typeface="標楷體" panose="03000509000000000000" pitchFamily="65" charset="-120"/>
                <a:ea typeface="標楷體" panose="03000509000000000000" pitchFamily="65" charset="-120"/>
              </a:defRPr>
            </a:lvl4pPr>
            <a:lvl5pPr marL="2057400" indent="-228600">
              <a:lnSpc>
                <a:spcPct val="90000"/>
              </a:lnSpc>
              <a:spcBef>
                <a:spcPts val="500"/>
              </a:spcBef>
              <a:buBlip>
                <a:blip r:embed="rId6"/>
              </a:buBlip>
              <a:defRPr b="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9pPr>
          </a:lstStyle>
          <a:p>
            <a:pPr>
              <a:lnSpc>
                <a:spcPct val="100000"/>
              </a:lnSpc>
              <a:spcBef>
                <a:spcPct val="0"/>
              </a:spcBef>
              <a:buFontTx/>
              <a:buNone/>
            </a:pPr>
            <a:r>
              <a:rPr kumimoji="1" lang="en-US" altLang="zh-TW" sz="1100" b="0" smtClean="0">
                <a:latin typeface="Arial" panose="020B0604020202020204" pitchFamily="34" charset="0"/>
                <a:ea typeface="微軟正黑體" panose="020B0604030504040204" pitchFamily="34" charset="-120"/>
              </a:rPr>
              <a:t>1-</a:t>
            </a:r>
            <a:fld id="{4F3B49A8-FCC9-490A-A65D-272B34B99538}" type="slidenum">
              <a:rPr kumimoji="1" lang="en-US" altLang="zh-TW" sz="1100" b="0" smtClean="0">
                <a:latin typeface="Arial" panose="020B0604020202020204" pitchFamily="34" charset="0"/>
                <a:ea typeface="微軟正黑體" panose="020B0604030504040204" pitchFamily="34" charset="-120"/>
              </a:rPr>
              <a:pPr>
                <a:lnSpc>
                  <a:spcPct val="100000"/>
                </a:lnSpc>
                <a:spcBef>
                  <a:spcPct val="0"/>
                </a:spcBef>
                <a:buFontTx/>
                <a:buNone/>
              </a:pPr>
              <a:t>30</a:t>
            </a:fld>
            <a:endParaRPr kumimoji="1" lang="en-US" altLang="zh-TW" sz="1100" b="0" smtClean="0">
              <a:latin typeface="Arial" panose="020B0604020202020204" pitchFamily="34" charset="0"/>
              <a:ea typeface="微軟正黑體" panose="020B0604030504040204" pitchFamily="34" charset="-12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endParaRPr lang="en-US" altLang="zh-TW" dirty="0" smtClean="0">
              <a:ea typeface="微軟正黑體" panose="020B0604030504040204" pitchFamily="34" charset="-120"/>
            </a:endParaRPr>
          </a:p>
        </p:txBody>
      </p:sp>
      <p:sp>
        <p:nvSpPr>
          <p:cNvPr id="614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0E164104-9D35-4970-836C-673C381524F9}" type="slidenum">
              <a:rPr lang="en-US" altLang="zh-TW">
                <a:ea typeface="微軟正黑體" panose="020B0604030504040204" pitchFamily="34" charset="-120"/>
              </a:rPr>
              <a:pPr eaLnBrk="1" hangingPunct="1"/>
              <a:t>4</a:t>
            </a:fld>
            <a:endParaRPr lang="en-US" altLang="zh-TW" dirty="0">
              <a:ea typeface="微軟正黑體" panose="020B0604030504040204" pitchFamily="34" charset="-120"/>
            </a:endParaRPr>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§7.1SBA</a:t>
            </a:r>
            <a:r>
              <a:rPr lang="zh-TW" altLang="en-US" sz="4400" dirty="0">
                <a:latin typeface="微軟正黑體" pitchFamily="34" charset="-120"/>
                <a:ea typeface="微軟正黑體" pitchFamily="34" charset="-120"/>
              </a:rPr>
              <a:t>與</a:t>
            </a:r>
            <a:r>
              <a:rPr lang="en-US" altLang="zh-TW" sz="4400" dirty="0">
                <a:latin typeface="微軟正黑體" pitchFamily="34" charset="-120"/>
                <a:ea typeface="微軟正黑體" pitchFamily="34" charset="-120"/>
              </a:rPr>
              <a:t>SBU</a:t>
            </a:r>
            <a:r>
              <a:rPr lang="zh-TW" altLang="en-US" sz="4400" dirty="0">
                <a:latin typeface="微軟正黑體" pitchFamily="34" charset="-120"/>
                <a:ea typeface="微軟正黑體" pitchFamily="34" charset="-120"/>
              </a:rPr>
              <a:t>的概念</a:t>
            </a:r>
            <a:endParaRPr lang="zh-TW" altLang="zh-TW" sz="4400" dirty="0">
              <a:latin typeface="微軟正黑體" pitchFamily="34" charset="-120"/>
              <a:ea typeface="微軟正黑體" pitchFamily="34" charset="-120"/>
            </a:endParaRPr>
          </a:p>
        </p:txBody>
      </p:sp>
      <p:sp>
        <p:nvSpPr>
          <p:cNvPr id="6149" name="Rectangle 3"/>
          <p:cNvSpPr>
            <a:spLocks noGrp="1" noChangeArrowheads="1"/>
          </p:cNvSpPr>
          <p:nvPr>
            <p:ph type="body" idx="1"/>
          </p:nvPr>
        </p:nvSpPr>
        <p:spPr>
          <a:xfrm>
            <a:off x="466967" y="1367980"/>
            <a:ext cx="8210066" cy="4523527"/>
          </a:xfrm>
        </p:spPr>
        <p:txBody>
          <a:bodyPr/>
          <a:lstStyle/>
          <a:p>
            <a:pPr eaLnBrk="1" hangingPunct="1">
              <a:defRPr/>
            </a:pPr>
            <a:r>
              <a:rPr lang="zh-TW" altLang="en-US" dirty="0" smtClean="0"/>
              <a:t>  </a:t>
            </a:r>
            <a:r>
              <a:rPr lang="en-US" altLang="zh-TW" sz="3200" dirty="0" smtClean="0">
                <a:solidFill>
                  <a:schemeClr val="accent6">
                    <a:lumMod val="75000"/>
                  </a:schemeClr>
                </a:solidFill>
                <a:latin typeface="微軟正黑體" pitchFamily="34" charset="-120"/>
                <a:ea typeface="微軟正黑體" pitchFamily="34" charset="-120"/>
              </a:rPr>
              <a:t>SBA</a:t>
            </a:r>
            <a:r>
              <a:rPr lang="zh-TW" altLang="en-US" sz="3200" dirty="0" smtClean="0">
                <a:solidFill>
                  <a:schemeClr val="accent6">
                    <a:lumMod val="75000"/>
                  </a:schemeClr>
                </a:solidFill>
                <a:latin typeface="微軟正黑體" pitchFamily="34" charset="-120"/>
                <a:ea typeface="微軟正黑體" pitchFamily="34" charset="-120"/>
              </a:rPr>
              <a:t>的概念</a:t>
            </a:r>
            <a:endParaRPr lang="en-US" altLang="zh-TW" sz="3200" dirty="0" smtClean="0">
              <a:solidFill>
                <a:schemeClr val="accent6">
                  <a:lumMod val="75000"/>
                </a:schemeClr>
              </a:solidFill>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策略的重心主要在於競爭領域與競爭方式的抉擇。</a:t>
            </a:r>
            <a:endParaRPr lang="zh-TW" altLang="zh-TW" dirty="0" smtClean="0">
              <a:latin typeface="微軟正黑體" pitchFamily="34" charset="-120"/>
              <a:ea typeface="微軟正黑體" pitchFamily="34" charset="-120"/>
            </a:endParaRPr>
          </a:p>
        </p:txBody>
      </p:sp>
      <p:grpSp>
        <p:nvGrpSpPr>
          <p:cNvPr id="2" name="群組 9"/>
          <p:cNvGrpSpPr>
            <a:grpSpLocks/>
          </p:cNvGrpSpPr>
          <p:nvPr/>
        </p:nvGrpSpPr>
        <p:grpSpPr bwMode="auto">
          <a:xfrm>
            <a:off x="589463" y="3132727"/>
            <a:ext cx="4518025" cy="2981325"/>
            <a:chOff x="1470992" y="3008243"/>
            <a:chExt cx="4518990" cy="2981739"/>
          </a:xfrm>
          <a:solidFill>
            <a:srgbClr val="0070C0"/>
          </a:solidFill>
        </p:grpSpPr>
        <p:sp>
          <p:nvSpPr>
            <p:cNvPr id="6" name="圓角矩形圖說文字 5"/>
            <p:cNvSpPr/>
            <p:nvPr/>
          </p:nvSpPr>
          <p:spPr>
            <a:xfrm rot="10800000">
              <a:off x="1470992" y="3008243"/>
              <a:ext cx="4518990" cy="2981739"/>
            </a:xfrm>
            <a:prstGeom prst="wedgeRoundRectCallou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微軟正黑體" panose="020B0604030504040204" pitchFamily="34" charset="-120"/>
              </a:endParaRPr>
            </a:p>
          </p:txBody>
        </p:sp>
        <p:sp>
          <p:nvSpPr>
            <p:cNvPr id="6156" name="文字方塊 6"/>
            <p:cNvSpPr txBox="1">
              <a:spLocks noChangeArrowheads="1"/>
            </p:cNvSpPr>
            <p:nvPr/>
          </p:nvSpPr>
          <p:spPr bwMode="auto">
            <a:xfrm>
              <a:off x="1682611" y="3160098"/>
              <a:ext cx="4095750" cy="2678028"/>
            </a:xfrm>
            <a:prstGeom prst="rect">
              <a:avLst/>
            </a:prstGeom>
            <a:solidFill>
              <a:srgbClr val="0478C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buFontTx/>
                <a:buBlip>
                  <a:blip r:embed="rId3"/>
                </a:buBlip>
              </a:pPr>
              <a:r>
                <a:rPr lang="zh-TW" altLang="en-US" sz="2400" b="1" dirty="0">
                  <a:solidFill>
                    <a:schemeClr val="bg1"/>
                  </a:solidFill>
                  <a:latin typeface="微軟正黑體" panose="020B0604030504040204" pitchFamily="34" charset="-120"/>
                  <a:ea typeface="微軟正黑體" panose="020B0604030504040204" pitchFamily="34" charset="-120"/>
                </a:rPr>
                <a:t>競爭領域就是企業未來所要進入和競爭的經營活動領域。</a:t>
              </a:r>
              <a:endParaRPr lang="en-US" altLang="zh-TW" sz="2400" b="1" dirty="0">
                <a:solidFill>
                  <a:schemeClr val="bg1"/>
                </a:solidFill>
                <a:latin typeface="微軟正黑體" panose="020B0604030504040204" pitchFamily="34" charset="-120"/>
                <a:ea typeface="微軟正黑體" panose="020B0604030504040204" pitchFamily="34" charset="-120"/>
              </a:endParaRPr>
            </a:p>
            <a:p>
              <a:pPr eaLnBrk="1" hangingPunct="1"/>
              <a:endParaRPr lang="en-US" altLang="zh-TW" sz="2400" b="1" dirty="0">
                <a:solidFill>
                  <a:schemeClr val="bg1"/>
                </a:solidFill>
                <a:latin typeface="微軟正黑體" panose="020B0604030504040204" pitchFamily="34" charset="-120"/>
                <a:ea typeface="微軟正黑體" panose="020B0604030504040204" pitchFamily="34" charset="-120"/>
              </a:endParaRPr>
            </a:p>
            <a:p>
              <a:pPr eaLnBrk="1" hangingPunct="1">
                <a:buFontTx/>
                <a:buBlip>
                  <a:blip r:embed="rId3"/>
                </a:buBlip>
              </a:pPr>
              <a:r>
                <a:rPr lang="zh-TW" altLang="en-US" sz="2400" b="1" dirty="0">
                  <a:solidFill>
                    <a:schemeClr val="bg1"/>
                  </a:solidFill>
                  <a:latin typeface="微軟正黑體" panose="020B0604030504040204" pitchFamily="34" charset="-120"/>
                  <a:ea typeface="微軟正黑體" panose="020B0604030504040204" pitchFamily="34" charset="-120"/>
                </a:rPr>
                <a:t>競爭領域的抉擇，決定了企業未來的資源分配</a:t>
              </a:r>
              <a:r>
                <a:rPr lang="zh-TW" altLang="en-US" sz="2400" b="1" dirty="0" smtClean="0">
                  <a:solidFill>
                    <a:schemeClr val="bg1"/>
                  </a:solidFill>
                  <a:latin typeface="微軟正黑體" panose="020B0604030504040204" pitchFamily="34" charset="-120"/>
                  <a:ea typeface="微軟正黑體" panose="020B0604030504040204" pitchFamily="34" charset="-120"/>
                </a:rPr>
                <a:t>、所要服務的目標</a:t>
              </a:r>
              <a:r>
                <a:rPr lang="zh-TW" altLang="en-US" sz="2400" b="1" dirty="0">
                  <a:solidFill>
                    <a:schemeClr val="bg1"/>
                  </a:solidFill>
                  <a:latin typeface="微軟正黑體" panose="020B0604030504040204" pitchFamily="34" charset="-120"/>
                  <a:ea typeface="微軟正黑體" panose="020B0604030504040204" pitchFamily="34" charset="-120"/>
                </a:rPr>
                <a:t>顧客，</a:t>
              </a:r>
              <a:r>
                <a:rPr lang="zh-TW" altLang="en-US" sz="2400" b="1" dirty="0" smtClean="0">
                  <a:solidFill>
                    <a:schemeClr val="bg1"/>
                  </a:solidFill>
                  <a:latin typeface="微軟正黑體" panose="020B0604030504040204" pitchFamily="34" charset="-120"/>
                  <a:ea typeface="微軟正黑體" panose="020B0604030504040204" pitchFamily="34" charset="-120"/>
                </a:rPr>
                <a:t>和所需面對的競爭</a:t>
              </a:r>
              <a:r>
                <a:rPr lang="zh-TW" altLang="en-US" sz="2400" b="1" dirty="0">
                  <a:solidFill>
                    <a:schemeClr val="bg1"/>
                  </a:solidFill>
                  <a:latin typeface="微軟正黑體" panose="020B0604030504040204" pitchFamily="34" charset="-120"/>
                  <a:ea typeface="微軟正黑體" panose="020B0604030504040204" pitchFamily="34" charset="-120"/>
                </a:rPr>
                <a:t>對手等。</a:t>
              </a:r>
            </a:p>
          </p:txBody>
        </p:sp>
      </p:grpSp>
      <p:pic>
        <p:nvPicPr>
          <p:cNvPr id="3" name="圖片 2"/>
          <p:cNvPicPr>
            <a:picLocks noChangeAspect="1"/>
          </p:cNvPicPr>
          <p:nvPr/>
        </p:nvPicPr>
        <p:blipFill>
          <a:blip r:embed="rId4"/>
          <a:stretch>
            <a:fillRect/>
          </a:stretch>
        </p:blipFill>
        <p:spPr>
          <a:xfrm>
            <a:off x="5426808" y="3705726"/>
            <a:ext cx="3461800" cy="17974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圖片 3"/>
          <p:cNvPicPr>
            <a:picLocks noChangeAspect="1"/>
          </p:cNvPicPr>
          <p:nvPr/>
        </p:nvPicPr>
        <p:blipFill>
          <a:blip r:embed="rId5"/>
          <a:stretch>
            <a:fillRect/>
          </a:stretch>
        </p:blipFill>
        <p:spPr>
          <a:xfrm>
            <a:off x="6953893" y="429060"/>
            <a:ext cx="1828928" cy="13402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337594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8529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§7.1SBA</a:t>
            </a:r>
            <a:r>
              <a:rPr lang="zh-TW" altLang="en-US" sz="4400" dirty="0">
                <a:latin typeface="微軟正黑體" pitchFamily="34" charset="-120"/>
                <a:ea typeface="微軟正黑體" pitchFamily="34" charset="-120"/>
              </a:rPr>
              <a:t>與</a:t>
            </a:r>
            <a:r>
              <a:rPr lang="en-US" altLang="zh-TW" sz="4400" dirty="0">
                <a:latin typeface="微軟正黑體" pitchFamily="34" charset="-120"/>
                <a:ea typeface="微軟正黑體" pitchFamily="34" charset="-120"/>
              </a:rPr>
              <a:t>SBU</a:t>
            </a:r>
            <a:r>
              <a:rPr lang="zh-TW" altLang="en-US" sz="4400" dirty="0">
                <a:latin typeface="微軟正黑體" pitchFamily="34" charset="-120"/>
                <a:ea typeface="微軟正黑體" pitchFamily="34" charset="-120"/>
              </a:rPr>
              <a:t>的概念</a:t>
            </a:r>
          </a:p>
        </p:txBody>
      </p:sp>
      <p:sp>
        <p:nvSpPr>
          <p:cNvPr id="7171" name="內容版面配置區 2"/>
          <p:cNvSpPr>
            <a:spLocks noGrp="1"/>
          </p:cNvSpPr>
          <p:nvPr>
            <p:ph idx="1"/>
          </p:nvPr>
        </p:nvSpPr>
        <p:spPr>
          <a:xfrm>
            <a:off x="774833" y="1251210"/>
            <a:ext cx="7594333" cy="4523527"/>
          </a:xfrm>
        </p:spPr>
        <p:txBody>
          <a:bodyPr/>
          <a:lstStyle/>
          <a:p>
            <a:pPr>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思索競爭領域的觀點</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「由內向外」（</a:t>
            </a:r>
            <a:r>
              <a:rPr lang="en-US" altLang="zh-TW" dirty="0" smtClean="0">
                <a:latin typeface="微軟正黑體" pitchFamily="34" charset="-120"/>
                <a:ea typeface="微軟正黑體" pitchFamily="34" charset="-120"/>
              </a:rPr>
              <a:t>Inside Out</a:t>
            </a:r>
            <a:r>
              <a:rPr lang="zh-TW" altLang="en-US" dirty="0" smtClean="0">
                <a:latin typeface="微軟正黑體" pitchFamily="34" charset="-120"/>
                <a:ea typeface="微軟正黑體" pitchFamily="34" charset="-120"/>
              </a:rPr>
              <a:t>）的觀點：就是從企業現存的單位以及產品線，去檢視產品</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市場環境。</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「由外向內」（</a:t>
            </a:r>
            <a:r>
              <a:rPr lang="en-US" altLang="zh-TW" dirty="0" smtClean="0">
                <a:latin typeface="微軟正黑體" pitchFamily="34" charset="-120"/>
                <a:ea typeface="微軟正黑體" pitchFamily="34" charset="-120"/>
              </a:rPr>
              <a:t>Outside In</a:t>
            </a:r>
            <a:r>
              <a:rPr lang="zh-TW" altLang="en-US" dirty="0" smtClean="0">
                <a:latin typeface="微軟正黑體" pitchFamily="34" charset="-120"/>
                <a:ea typeface="微軟正黑體" pitchFamily="34" charset="-120"/>
              </a:rPr>
              <a:t>）的觀點：是依據外在市場環境中所存在的各種領域（</a:t>
            </a:r>
            <a:r>
              <a:rPr lang="en-US" altLang="zh-TW" dirty="0" smtClean="0">
                <a:latin typeface="微軟正黑體" pitchFamily="34" charset="-120"/>
                <a:ea typeface="微軟正黑體" pitchFamily="34" charset="-120"/>
              </a:rPr>
              <a:t>Areas</a:t>
            </a:r>
            <a:r>
              <a:rPr lang="zh-TW" altLang="en-US" dirty="0" smtClean="0">
                <a:latin typeface="微軟正黑體" pitchFamily="34" charset="-120"/>
                <a:ea typeface="微軟正黑體" pitchFamily="34" charset="-120"/>
              </a:rPr>
              <a:t>）與未來趨勢，來分析潛在的競爭領域。</a:t>
            </a:r>
          </a:p>
          <a:p>
            <a:pPr>
              <a:buFontTx/>
              <a:buBlip>
                <a:blip r:embed="rId2"/>
              </a:buBlip>
              <a:defRPr/>
            </a:pPr>
            <a:endParaRPr lang="zh-TW" altLang="en-US" dirty="0" smtClean="0">
              <a:latin typeface="微軟正黑體" pitchFamily="34" charset="-120"/>
              <a:ea typeface="微軟正黑體" pitchFamily="34" charset="-120"/>
            </a:endParaRPr>
          </a:p>
        </p:txBody>
      </p:sp>
      <p:sp>
        <p:nvSpPr>
          <p:cNvPr id="7172"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7173"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FF8D30B2-8DB4-49A7-B296-748B03C6EA3A}" type="slidenum">
              <a:rPr lang="en-US" altLang="zh-TW">
                <a:ea typeface="微軟正黑體" panose="020B0604030504040204" pitchFamily="34" charset="-120"/>
              </a:rPr>
              <a:pPr eaLnBrk="1" hangingPunct="1"/>
              <a:t>5</a:t>
            </a:fld>
            <a:endParaRPr lang="en-US" altLang="zh-TW" dirty="0">
              <a:ea typeface="微軟正黑體" panose="020B0604030504040204" pitchFamily="34" charset="-120"/>
            </a:endParaRPr>
          </a:p>
        </p:txBody>
      </p:sp>
      <p:pic>
        <p:nvPicPr>
          <p:cNvPr id="3" name="圖片 2"/>
          <p:cNvPicPr>
            <a:picLocks noChangeAspect="1"/>
          </p:cNvPicPr>
          <p:nvPr/>
        </p:nvPicPr>
        <p:blipFill>
          <a:blip r:embed="rId3"/>
          <a:stretch>
            <a:fillRect/>
          </a:stretch>
        </p:blipFill>
        <p:spPr>
          <a:xfrm>
            <a:off x="6158444" y="4710112"/>
            <a:ext cx="2466975" cy="1847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圖片 3"/>
          <p:cNvPicPr>
            <a:picLocks noChangeAspect="1"/>
          </p:cNvPicPr>
          <p:nvPr/>
        </p:nvPicPr>
        <p:blipFill>
          <a:blip r:embed="rId4"/>
          <a:stretch>
            <a:fillRect/>
          </a:stretch>
        </p:blipFill>
        <p:spPr>
          <a:xfrm>
            <a:off x="999663" y="4772383"/>
            <a:ext cx="2466975" cy="1847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155362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1000" fill="hold"/>
                                        <p:tgtEl>
                                          <p:spTgt spid="717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17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171">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 calcmode="lin" valueType="num">
                                      <p:cBhvr>
                                        <p:cTn id="12" dur="1000" fill="hold"/>
                                        <p:tgtEl>
                                          <p:spTgt spid="7171">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7171">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7171">
                                            <p:txEl>
                                              <p:pRg st="1" end="1"/>
                                            </p:txEl>
                                          </p:spTgt>
                                        </p:tgtEl>
                                      </p:cBhvr>
                                    </p:animEffect>
                                  </p:childTnLst>
                                </p:cTn>
                              </p:par>
                            </p:childTnLst>
                          </p:cTn>
                        </p:par>
                        <p:par>
                          <p:cTn id="15" fill="hold" nodeType="with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anim calcmode="lin" valueType="num">
                                      <p:cBhvr>
                                        <p:cTn id="23" dur="1000" fill="hold"/>
                                        <p:tgtEl>
                                          <p:spTgt spid="7171">
                                            <p:txEl>
                                              <p:pRg st="2" end="2"/>
                                            </p:txEl>
                                          </p:spTgt>
                                        </p:tgtEl>
                                        <p:attrNameLst>
                                          <p:attrName>ppt_w</p:attrName>
                                        </p:attrNameLst>
                                      </p:cBhvr>
                                      <p:tavLst>
                                        <p:tav tm="0">
                                          <p:val>
                                            <p:strVal val="#ppt_w*0.70"/>
                                          </p:val>
                                        </p:tav>
                                        <p:tav tm="100000">
                                          <p:val>
                                            <p:strVal val="#ppt_w"/>
                                          </p:val>
                                        </p:tav>
                                      </p:tavLst>
                                    </p:anim>
                                    <p:anim calcmode="lin" valueType="num">
                                      <p:cBhvr>
                                        <p:cTn id="24" dur="1000" fill="hold"/>
                                        <p:tgtEl>
                                          <p:spTgt spid="7171">
                                            <p:txEl>
                                              <p:pRg st="2" end="2"/>
                                            </p:txEl>
                                          </p:spTgt>
                                        </p:tgtEl>
                                        <p:attrNameLst>
                                          <p:attrName>ppt_h</p:attrName>
                                        </p:attrNameLst>
                                      </p:cBhvr>
                                      <p:tavLst>
                                        <p:tav tm="0">
                                          <p:val>
                                            <p:strVal val="#ppt_h"/>
                                          </p:val>
                                        </p:tav>
                                        <p:tav tm="100000">
                                          <p:val>
                                            <p:strVal val="#ppt_h"/>
                                          </p:val>
                                        </p:tav>
                                      </p:tavLst>
                                    </p:anim>
                                    <p:animEffect transition="in" filter="fade">
                                      <p:cBhvr>
                                        <p:cTn id="25" dur="1000"/>
                                        <p:tgtEl>
                                          <p:spTgt spid="7171">
                                            <p:txEl>
                                              <p:pRg st="2" end="2"/>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§7.1SBA</a:t>
            </a:r>
            <a:r>
              <a:rPr lang="zh-TW" altLang="en-US" sz="4400" dirty="0">
                <a:latin typeface="微軟正黑體" pitchFamily="34" charset="-120"/>
                <a:ea typeface="微軟正黑體" pitchFamily="34" charset="-120"/>
              </a:rPr>
              <a:t>與</a:t>
            </a:r>
            <a:r>
              <a:rPr lang="en-US" altLang="zh-TW" sz="4400" dirty="0">
                <a:latin typeface="微軟正黑體" pitchFamily="34" charset="-120"/>
                <a:ea typeface="微軟正黑體" pitchFamily="34" charset="-120"/>
              </a:rPr>
              <a:t>SBU</a:t>
            </a:r>
            <a:r>
              <a:rPr lang="zh-TW" altLang="en-US" sz="4400" dirty="0">
                <a:latin typeface="微軟正黑體" pitchFamily="34" charset="-120"/>
                <a:ea typeface="微軟正黑體" pitchFamily="34" charset="-120"/>
              </a:rPr>
              <a:t>的概念</a:t>
            </a:r>
          </a:p>
        </p:txBody>
      </p:sp>
      <p:sp>
        <p:nvSpPr>
          <p:cNvPr id="8195" name="內容版面配置區 2"/>
          <p:cNvSpPr>
            <a:spLocks noGrp="1"/>
          </p:cNvSpPr>
          <p:nvPr>
            <p:ph idx="1"/>
          </p:nvPr>
        </p:nvSpPr>
        <p:spPr>
          <a:xfrm>
            <a:off x="713792" y="1582133"/>
            <a:ext cx="8016970" cy="4523527"/>
          </a:xfrm>
        </p:spPr>
        <p:txBody>
          <a:bodyPr/>
          <a:lstStyle/>
          <a:p>
            <a:pPr>
              <a:defRPr/>
            </a:pPr>
            <a:r>
              <a:rPr lang="zh-TW" altLang="en-US" sz="3200" dirty="0" smtClean="0">
                <a:solidFill>
                  <a:schemeClr val="accent6">
                    <a:lumMod val="75000"/>
                  </a:schemeClr>
                </a:solidFill>
                <a:latin typeface="微軟正黑體" pitchFamily="34" charset="-120"/>
                <a:ea typeface="微軟正黑體" pitchFamily="34" charset="-120"/>
              </a:rPr>
              <a:t>  </a:t>
            </a:r>
            <a:r>
              <a:rPr lang="en-US" altLang="zh-TW" sz="3200" dirty="0" smtClean="0">
                <a:solidFill>
                  <a:schemeClr val="accent6">
                    <a:lumMod val="75000"/>
                  </a:schemeClr>
                </a:solidFill>
                <a:latin typeface="微軟正黑體" pitchFamily="34" charset="-120"/>
                <a:ea typeface="微軟正黑體" pitchFamily="34" charset="-120"/>
              </a:rPr>
              <a:t>SBA</a:t>
            </a:r>
            <a:r>
              <a:rPr lang="zh-TW" altLang="en-US" sz="3200" dirty="0" smtClean="0">
                <a:solidFill>
                  <a:schemeClr val="accent6">
                    <a:lumMod val="75000"/>
                  </a:schemeClr>
                </a:solidFill>
                <a:latin typeface="微軟正黑體" pitchFamily="34" charset="-120"/>
                <a:ea typeface="微軟正黑體" pitchFamily="34" charset="-120"/>
              </a:rPr>
              <a:t>與</a:t>
            </a:r>
            <a:r>
              <a:rPr lang="en-US" altLang="zh-TW" sz="3200" dirty="0" smtClean="0">
                <a:solidFill>
                  <a:schemeClr val="accent6">
                    <a:lumMod val="75000"/>
                  </a:schemeClr>
                </a:solidFill>
                <a:latin typeface="微軟正黑體" pitchFamily="34" charset="-120"/>
                <a:ea typeface="微軟正黑體" pitchFamily="34" charset="-120"/>
              </a:rPr>
              <a:t>SBU</a:t>
            </a:r>
          </a:p>
          <a:p>
            <a:pPr>
              <a:buFontTx/>
              <a:buBlip>
                <a:blip r:embed="rId2"/>
              </a:buBlip>
              <a:defRPr/>
            </a:pPr>
            <a:r>
              <a:rPr lang="zh-TW" altLang="en-US" dirty="0" smtClean="0">
                <a:latin typeface="微軟正黑體" pitchFamily="34" charset="-120"/>
                <a:ea typeface="微軟正黑體" pitchFamily="34" charset="-120"/>
              </a:rPr>
              <a:t>策略事業領域（</a:t>
            </a:r>
            <a:r>
              <a:rPr lang="en-US" altLang="zh-TW" dirty="0" smtClean="0">
                <a:latin typeface="微軟正黑體" pitchFamily="34" charset="-120"/>
                <a:ea typeface="微軟正黑體" pitchFamily="34" charset="-120"/>
              </a:rPr>
              <a:t>Strategic Business Area</a:t>
            </a:r>
            <a:r>
              <a:rPr lang="zh-TW" altLang="en-US"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SBA</a:t>
            </a:r>
            <a:r>
              <a:rPr lang="zh-TW" altLang="en-US" dirty="0" smtClean="0">
                <a:latin typeface="微軟正黑體" pitchFamily="34" charset="-120"/>
                <a:ea typeface="微軟正黑體" pitchFamily="34" charset="-120"/>
              </a:rPr>
              <a:t>）是指存在環境中，企業所已經（或將要）經營的一個獨特</a:t>
            </a:r>
            <a:r>
              <a:rPr lang="zh-TW" altLang="en-US" dirty="0" smtClean="0">
                <a:latin typeface="微軟正黑體" pitchFamily="34" charset="-120"/>
                <a:ea typeface="微軟正黑體" pitchFamily="34" charset="-120"/>
              </a:rPr>
              <a:t>的區</a:t>
            </a:r>
            <a:r>
              <a:rPr lang="zh-TW" altLang="en-US" dirty="0" smtClean="0">
                <a:latin typeface="微軟正黑體" pitchFamily="34" charset="-120"/>
                <a:ea typeface="微軟正黑體" pitchFamily="34" charset="-120"/>
              </a:rPr>
              <a:t>隔。</a:t>
            </a:r>
          </a:p>
          <a:p>
            <a:pPr>
              <a:buFontTx/>
              <a:buBlip>
                <a:blip r:embed="rId2"/>
              </a:buBlip>
              <a:defRPr/>
            </a:pPr>
            <a:r>
              <a:rPr lang="zh-TW" altLang="en-US" dirty="0" smtClean="0">
                <a:latin typeface="微軟正黑體" pitchFamily="34" charset="-120"/>
                <a:ea typeface="微軟正黑體" pitchFamily="34" charset="-120"/>
              </a:rPr>
              <a:t>策略事業單位（</a:t>
            </a:r>
            <a:r>
              <a:rPr lang="en-US" altLang="zh-TW" dirty="0" smtClean="0">
                <a:latin typeface="微軟正黑體" pitchFamily="34" charset="-120"/>
                <a:ea typeface="微軟正黑體" pitchFamily="34" charset="-120"/>
              </a:rPr>
              <a:t>Strategic Business Unit</a:t>
            </a:r>
            <a:r>
              <a:rPr lang="zh-TW" altLang="en-US"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SBU</a:t>
            </a:r>
            <a:r>
              <a:rPr lang="zh-TW" altLang="en-US" dirty="0" smtClean="0">
                <a:latin typeface="微軟正黑體" pitchFamily="34" charset="-120"/>
                <a:ea typeface="微軟正黑體" pitchFamily="34" charset="-120"/>
              </a:rPr>
              <a:t>）是指從策略管理的角度，所劃分成在策略上具有意義的</a:t>
            </a:r>
            <a:r>
              <a:rPr lang="en-US" altLang="zh-TW" dirty="0" smtClean="0">
                <a:latin typeface="微軟正黑體" pitchFamily="34" charset="-120"/>
                <a:ea typeface="微軟正黑體" pitchFamily="34" charset="-120"/>
              </a:rPr>
              <a:t>SBA</a:t>
            </a:r>
            <a:r>
              <a:rPr lang="zh-TW" altLang="en-US" dirty="0" smtClean="0">
                <a:latin typeface="微軟正黑體" pitchFamily="34" charset="-120"/>
                <a:ea typeface="微軟正黑體" pitchFamily="34" charset="-120"/>
              </a:rPr>
              <a:t>。 </a:t>
            </a:r>
          </a:p>
          <a:p>
            <a:pPr>
              <a:defRPr/>
            </a:pPr>
            <a:endParaRPr lang="zh-TW" altLang="en-US" dirty="0" smtClean="0"/>
          </a:p>
        </p:txBody>
      </p:sp>
      <p:sp>
        <p:nvSpPr>
          <p:cNvPr id="8196"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8197"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1484B07C-D1A0-48D4-BBE1-3D25EA94F472}" type="slidenum">
              <a:rPr lang="en-US" altLang="zh-TW">
                <a:ea typeface="微軟正黑體" panose="020B0604030504040204" pitchFamily="34" charset="-120"/>
              </a:rPr>
              <a:pPr eaLnBrk="1" hangingPunct="1"/>
              <a:t>6</a:t>
            </a:fld>
            <a:endParaRPr lang="en-US" altLang="zh-TW" dirty="0">
              <a:ea typeface="微軟正黑體" panose="020B0604030504040204" pitchFamily="34" charset="-120"/>
            </a:endParaRPr>
          </a:p>
        </p:txBody>
      </p:sp>
    </p:spTree>
    <p:extLst>
      <p:ext uri="{BB962C8B-B14F-4D97-AF65-F5344CB8AC3E}">
        <p14:creationId xmlns:p14="http://schemas.microsoft.com/office/powerpoint/2010/main" val="14420588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1000" fill="hold"/>
                                        <p:tgtEl>
                                          <p:spTgt spid="819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1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195">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 calcmode="lin" valueType="num">
                                      <p:cBhvr>
                                        <p:cTn id="12" dur="1000" fill="hold"/>
                                        <p:tgtEl>
                                          <p:spTgt spid="819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819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8195">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p:cTn id="17" dur="1000" fill="hold"/>
                                        <p:tgtEl>
                                          <p:spTgt spid="8195">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8195">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§7.1SBA</a:t>
            </a:r>
            <a:r>
              <a:rPr lang="zh-TW" altLang="en-US" sz="4400" dirty="0">
                <a:latin typeface="微軟正黑體" pitchFamily="34" charset="-120"/>
                <a:ea typeface="微軟正黑體" pitchFamily="34" charset="-120"/>
              </a:rPr>
              <a:t>與</a:t>
            </a:r>
            <a:r>
              <a:rPr lang="en-US" altLang="zh-TW" sz="4400" dirty="0">
                <a:latin typeface="微軟正黑體" pitchFamily="34" charset="-120"/>
                <a:ea typeface="微軟正黑體" pitchFamily="34" charset="-120"/>
              </a:rPr>
              <a:t>SBU</a:t>
            </a:r>
            <a:r>
              <a:rPr lang="zh-TW" altLang="en-US" sz="4400" dirty="0">
                <a:latin typeface="微軟正黑體" pitchFamily="34" charset="-120"/>
                <a:ea typeface="微軟正黑體" pitchFamily="34" charset="-120"/>
              </a:rPr>
              <a:t>的概念</a:t>
            </a:r>
          </a:p>
        </p:txBody>
      </p:sp>
      <p:sp>
        <p:nvSpPr>
          <p:cNvPr id="9219" name="內容版面配置區 2"/>
          <p:cNvSpPr>
            <a:spLocks noGrp="1"/>
          </p:cNvSpPr>
          <p:nvPr>
            <p:ph idx="1"/>
          </p:nvPr>
        </p:nvSpPr>
        <p:spPr>
          <a:xfrm>
            <a:off x="457200" y="1600200"/>
            <a:ext cx="7916333" cy="4525963"/>
          </a:xfrm>
        </p:spPr>
        <p:txBody>
          <a:bodyPr/>
          <a:lstStyle/>
          <a:p>
            <a:pPr>
              <a:defRPr/>
            </a:pPr>
            <a:r>
              <a:rPr lang="zh-TW" altLang="en-US" dirty="0" smtClean="0"/>
              <a:t>  </a:t>
            </a:r>
            <a:r>
              <a:rPr lang="en-US" altLang="zh-TW" sz="3200" dirty="0" smtClean="0">
                <a:solidFill>
                  <a:schemeClr val="accent6">
                    <a:lumMod val="75000"/>
                  </a:schemeClr>
                </a:solidFill>
                <a:latin typeface="微軟正黑體" pitchFamily="34" charset="-120"/>
                <a:ea typeface="微軟正黑體" pitchFamily="34" charset="-120"/>
              </a:rPr>
              <a:t>SBA</a:t>
            </a:r>
            <a:r>
              <a:rPr lang="zh-TW" altLang="en-US" sz="3200" dirty="0" smtClean="0">
                <a:solidFill>
                  <a:schemeClr val="accent6">
                    <a:lumMod val="75000"/>
                  </a:schemeClr>
                </a:solidFill>
                <a:latin typeface="微軟正黑體" pitchFamily="34" charset="-120"/>
                <a:ea typeface="微軟正黑體" pitchFamily="34" charset="-120"/>
              </a:rPr>
              <a:t>分析有助下列三項決策</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哪些</a:t>
            </a:r>
            <a:r>
              <a:rPr lang="en-US" altLang="zh-TW" dirty="0" smtClean="0">
                <a:latin typeface="微軟正黑體" pitchFamily="34" charset="-120"/>
                <a:ea typeface="微軟正黑體" pitchFamily="34" charset="-120"/>
              </a:rPr>
              <a:t>SBA</a:t>
            </a:r>
            <a:r>
              <a:rPr lang="zh-TW" altLang="en-US" dirty="0" smtClean="0">
                <a:latin typeface="微軟正黑體" pitchFamily="34" charset="-120"/>
                <a:ea typeface="微軟正黑體" pitchFamily="34" charset="-120"/>
              </a:rPr>
              <a:t>應劃入企業現在與未來的競爭領域？</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在每一</a:t>
            </a:r>
            <a:r>
              <a:rPr lang="en-US" altLang="zh-TW" dirty="0" smtClean="0">
                <a:latin typeface="微軟正黑體" pitchFamily="34" charset="-120"/>
                <a:ea typeface="微軟正黑體" pitchFamily="34" charset="-120"/>
              </a:rPr>
              <a:t>SBA</a:t>
            </a:r>
            <a:r>
              <a:rPr lang="zh-TW" altLang="en-US" dirty="0" smtClean="0">
                <a:latin typeface="微軟正黑體" pitchFamily="34" charset="-120"/>
                <a:ea typeface="微軟正黑體" pitchFamily="34" charset="-120"/>
              </a:rPr>
              <a:t>中，企業應該取得何種競爭地位？</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為了取得此種競爭地位，企業應該採取何種競爭策略？</a:t>
            </a:r>
          </a:p>
          <a:p>
            <a:pPr>
              <a:defRPr/>
            </a:pPr>
            <a:endParaRPr lang="zh-TW" altLang="en-US" dirty="0" smtClean="0"/>
          </a:p>
        </p:txBody>
      </p:sp>
      <p:sp>
        <p:nvSpPr>
          <p:cNvPr id="9220"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9221"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E62A003E-9024-41FB-9083-ED6493325211}" type="slidenum">
              <a:rPr lang="en-US" altLang="zh-TW">
                <a:ea typeface="微軟正黑體" panose="020B0604030504040204" pitchFamily="34" charset="-120"/>
              </a:rPr>
              <a:pPr eaLnBrk="1" hangingPunct="1"/>
              <a:t>7</a:t>
            </a:fld>
            <a:endParaRPr lang="en-US" altLang="zh-TW" dirty="0">
              <a:ea typeface="微軟正黑體" panose="020B0604030504040204" pitchFamily="34" charset="-120"/>
            </a:endParaRPr>
          </a:p>
        </p:txBody>
      </p:sp>
      <p:pic>
        <p:nvPicPr>
          <p:cNvPr id="4" name="圖片 3"/>
          <p:cNvPicPr>
            <a:picLocks noChangeAspect="1"/>
          </p:cNvPicPr>
          <p:nvPr/>
        </p:nvPicPr>
        <p:blipFill>
          <a:blip r:embed="rId3"/>
          <a:stretch>
            <a:fillRect/>
          </a:stretch>
        </p:blipFill>
        <p:spPr>
          <a:xfrm>
            <a:off x="5230138" y="4437484"/>
            <a:ext cx="2790772" cy="1659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圖片 4"/>
          <p:cNvPicPr>
            <a:picLocks noChangeAspect="1"/>
          </p:cNvPicPr>
          <p:nvPr/>
        </p:nvPicPr>
        <p:blipFill>
          <a:blip r:embed="rId4">
            <a:extLst>
              <a:ext uri="{BEBA8EAE-BF5A-486C-A8C5-ECC9F3942E4B}">
                <a14:imgProps xmlns:a14="http://schemas.microsoft.com/office/drawing/2010/main">
                  <a14:imgLayer r:embed="rId5">
                    <a14:imgEffect>
                      <a14:backgroundRemoval t="9816" b="100000" l="10000" r="90000">
                        <a14:foregroundMark x1="42903" y1="66258" x2="41290" y2="71779"/>
                        <a14:foregroundMark x1="36129" y1="60123" x2="36129" y2="60123"/>
                        <a14:foregroundMark x1="33871" y1="58896" x2="33871" y2="58896"/>
                        <a14:foregroundMark x1="35806" y1="63190" x2="35806" y2="63190"/>
                        <a14:foregroundMark x1="39677" y1="88344" x2="39677" y2="88344"/>
                        <a14:foregroundMark x1="35484" y1="82209" x2="35484" y2="82209"/>
                        <a14:foregroundMark x1="38710" y1="77301" x2="38710" y2="77301"/>
                        <a14:backgroundMark x1="42581" y1="50307" x2="42581" y2="50307"/>
                      </a14:backgroundRemoval>
                    </a14:imgEffect>
                  </a14:imgLayer>
                </a14:imgProps>
              </a:ext>
            </a:extLst>
          </a:blip>
          <a:stretch>
            <a:fillRect/>
          </a:stretch>
        </p:blipFill>
        <p:spPr>
          <a:xfrm>
            <a:off x="6457950" y="269759"/>
            <a:ext cx="3282169" cy="1725786"/>
          </a:xfrm>
          <a:prstGeom prst="rect">
            <a:avLst/>
          </a:prstGeom>
        </p:spPr>
      </p:pic>
      <p:pic>
        <p:nvPicPr>
          <p:cNvPr id="9" name="圖片 8"/>
          <p:cNvPicPr>
            <a:picLocks noChangeAspect="1"/>
          </p:cNvPicPr>
          <p:nvPr/>
        </p:nvPicPr>
        <p:blipFill>
          <a:blip r:embed="rId6"/>
          <a:stretch>
            <a:fillRect/>
          </a:stretch>
        </p:blipFill>
        <p:spPr>
          <a:xfrm>
            <a:off x="1478820" y="4366932"/>
            <a:ext cx="2543175" cy="1800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019399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 calcmode="lin" valueType="num">
                                      <p:cBhvr>
                                        <p:cTn id="14" dur="1000" fill="hold"/>
                                        <p:tgtEl>
                                          <p:spTgt spid="921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21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219">
                                            <p:txEl>
                                              <p:pRg st="1" end="1"/>
                                            </p:txEl>
                                          </p:spTgt>
                                        </p:tgtEl>
                                      </p:cBhvr>
                                    </p:animEffect>
                                  </p:childTnLst>
                                </p:cTn>
                              </p:par>
                            </p:childTnLst>
                          </p:cTn>
                        </p:par>
                        <p:par>
                          <p:cTn id="17" fill="hold" nodeType="with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9219">
                                            <p:txEl>
                                              <p:pRg st="2" end="2"/>
                                            </p:txEl>
                                          </p:spTgt>
                                        </p:tgtEl>
                                        <p:attrNameLst>
                                          <p:attrName>style.visibility</p:attrName>
                                        </p:attrNameLst>
                                      </p:cBhvr>
                                      <p:to>
                                        <p:strVal val="visible"/>
                                      </p:to>
                                    </p:set>
                                    <p:anim calcmode="lin" valueType="num">
                                      <p:cBhvr>
                                        <p:cTn id="25" dur="1000" fill="hold"/>
                                        <p:tgtEl>
                                          <p:spTgt spid="9219">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9219">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9219">
                                            <p:txEl>
                                              <p:pRg st="2" end="2"/>
                                            </p:txEl>
                                          </p:spTgt>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9219">
                                            <p:txEl>
                                              <p:pRg st="3" end="3"/>
                                            </p:txEl>
                                          </p:spTgt>
                                        </p:tgtEl>
                                        <p:attrNameLst>
                                          <p:attrName>style.visibility</p:attrName>
                                        </p:attrNameLst>
                                      </p:cBhvr>
                                      <p:to>
                                        <p:strVal val="visible"/>
                                      </p:to>
                                    </p:set>
                                    <p:anim calcmode="lin" valueType="num">
                                      <p:cBhvr>
                                        <p:cTn id="36" dur="1000" fill="hold"/>
                                        <p:tgtEl>
                                          <p:spTgt spid="9219">
                                            <p:txEl>
                                              <p:pRg st="3" end="3"/>
                                            </p:txEl>
                                          </p:spTgt>
                                        </p:tgtEl>
                                        <p:attrNameLst>
                                          <p:attrName>ppt_w</p:attrName>
                                        </p:attrNameLst>
                                      </p:cBhvr>
                                      <p:tavLst>
                                        <p:tav tm="0">
                                          <p:val>
                                            <p:strVal val="#ppt_w*0.70"/>
                                          </p:val>
                                        </p:tav>
                                        <p:tav tm="100000">
                                          <p:val>
                                            <p:strVal val="#ppt_w"/>
                                          </p:val>
                                        </p:tav>
                                      </p:tavLst>
                                    </p:anim>
                                    <p:anim calcmode="lin" valueType="num">
                                      <p:cBhvr>
                                        <p:cTn id="37" dur="1000" fill="hold"/>
                                        <p:tgtEl>
                                          <p:spTgt spid="9219">
                                            <p:txEl>
                                              <p:pRg st="3" end="3"/>
                                            </p:txEl>
                                          </p:spTgt>
                                        </p:tgtEl>
                                        <p:attrNameLst>
                                          <p:attrName>ppt_h</p:attrName>
                                        </p:attrNameLst>
                                      </p:cBhvr>
                                      <p:tavLst>
                                        <p:tav tm="0">
                                          <p:val>
                                            <p:strVal val="#ppt_h"/>
                                          </p:val>
                                        </p:tav>
                                        <p:tav tm="100000">
                                          <p:val>
                                            <p:strVal val="#ppt_h"/>
                                          </p:val>
                                        </p:tav>
                                      </p:tavLst>
                                    </p:anim>
                                    <p:animEffect transition="in" filter="fade">
                                      <p:cBhvr>
                                        <p:cTn id="38" dur="1000"/>
                                        <p:tgtEl>
                                          <p:spTgt spid="9219">
                                            <p:txEl>
                                              <p:pRg st="3" end="3"/>
                                            </p:txEl>
                                          </p:spTgt>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§7.1SBA</a:t>
            </a:r>
            <a:r>
              <a:rPr lang="zh-TW" altLang="en-US" sz="4400" dirty="0">
                <a:latin typeface="微軟正黑體" pitchFamily="34" charset="-120"/>
                <a:ea typeface="微軟正黑體" pitchFamily="34" charset="-120"/>
              </a:rPr>
              <a:t>與</a:t>
            </a:r>
            <a:r>
              <a:rPr lang="en-US" altLang="zh-TW" sz="4400" dirty="0">
                <a:latin typeface="微軟正黑體" pitchFamily="34" charset="-120"/>
                <a:ea typeface="微軟正黑體" pitchFamily="34" charset="-120"/>
              </a:rPr>
              <a:t>SBU</a:t>
            </a:r>
            <a:r>
              <a:rPr lang="zh-TW" altLang="en-US" sz="4400" dirty="0">
                <a:latin typeface="微軟正黑體" pitchFamily="34" charset="-120"/>
                <a:ea typeface="微軟正黑體" pitchFamily="34" charset="-120"/>
              </a:rPr>
              <a:t>的概念</a:t>
            </a:r>
          </a:p>
        </p:txBody>
      </p:sp>
      <p:sp>
        <p:nvSpPr>
          <p:cNvPr id="10243" name="內容版面配置區 2"/>
          <p:cNvSpPr>
            <a:spLocks noGrp="1"/>
          </p:cNvSpPr>
          <p:nvPr>
            <p:ph idx="1"/>
          </p:nvPr>
        </p:nvSpPr>
        <p:spPr>
          <a:xfrm>
            <a:off x="160866" y="1546492"/>
            <a:ext cx="8822267" cy="4525963"/>
          </a:xfrm>
        </p:spPr>
        <p:txBody>
          <a:bodyPr/>
          <a:lstStyle/>
          <a:p>
            <a:pPr>
              <a:defRPr/>
            </a:pPr>
            <a:r>
              <a:rPr lang="zh-TW" altLang="en-US" dirty="0" smtClean="0"/>
              <a:t> </a:t>
            </a:r>
            <a:r>
              <a:rPr lang="en-US" altLang="zh-TW" sz="3200" dirty="0" smtClean="0">
                <a:solidFill>
                  <a:schemeClr val="accent6">
                    <a:lumMod val="75000"/>
                  </a:schemeClr>
                </a:solidFill>
                <a:latin typeface="微軟正黑體" pitchFamily="34" charset="-120"/>
                <a:ea typeface="微軟正黑體" pitchFamily="34" charset="-120"/>
              </a:rPr>
              <a:t>SBU</a:t>
            </a:r>
            <a:r>
              <a:rPr lang="zh-TW" altLang="en-US" sz="3200" dirty="0" smtClean="0">
                <a:solidFill>
                  <a:schemeClr val="accent6">
                    <a:lumMod val="75000"/>
                  </a:schemeClr>
                </a:solidFill>
                <a:latin typeface="微軟正黑體" pitchFamily="34" charset="-120"/>
                <a:ea typeface="微軟正黑體" pitchFamily="34" charset="-120"/>
              </a:rPr>
              <a:t>的特性 </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en-US" altLang="zh-TW" dirty="0" smtClean="0">
                <a:latin typeface="微軟正黑體" pitchFamily="34" charset="-120"/>
                <a:ea typeface="微軟正黑體" pitchFamily="34" charset="-120"/>
              </a:rPr>
              <a:t>SBU</a:t>
            </a:r>
            <a:r>
              <a:rPr lang="zh-TW" altLang="en-US" dirty="0" smtClean="0">
                <a:latin typeface="微軟正黑體" pitchFamily="34" charset="-120"/>
                <a:ea typeface="微軟正黑體" pitchFamily="34" charset="-120"/>
              </a:rPr>
              <a:t>是指藉由少數的關聯技術便可掌握的一組同質市場。</a:t>
            </a:r>
          </a:p>
          <a:p>
            <a:pPr>
              <a:buFontTx/>
              <a:buBlip>
                <a:blip r:embed="rId2"/>
              </a:buBlip>
              <a:defRPr/>
            </a:pPr>
            <a:r>
              <a:rPr lang="en-US" altLang="zh-TW" dirty="0" smtClean="0">
                <a:latin typeface="微軟正黑體" pitchFamily="34" charset="-120"/>
                <a:ea typeface="微軟正黑體" pitchFamily="34" charset="-120"/>
              </a:rPr>
              <a:t>SBU</a:t>
            </a:r>
            <a:r>
              <a:rPr lang="zh-TW" altLang="en-US" dirty="0" smtClean="0">
                <a:latin typeface="微軟正黑體" pitchFamily="34" charset="-120"/>
                <a:ea typeface="微軟正黑體" pitchFamily="34" charset="-120"/>
              </a:rPr>
              <a:t>應該具有獨特的產品</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市場。 </a:t>
            </a:r>
          </a:p>
          <a:p>
            <a:pPr>
              <a:buFontTx/>
              <a:buBlip>
                <a:blip r:embed="rId2"/>
              </a:buBlip>
              <a:defRPr/>
            </a:pPr>
            <a:r>
              <a:rPr lang="en-US" altLang="zh-TW" dirty="0" smtClean="0">
                <a:latin typeface="微軟正黑體" pitchFamily="34" charset="-120"/>
                <a:ea typeface="微軟正黑體" pitchFamily="34" charset="-120"/>
              </a:rPr>
              <a:t>SBU</a:t>
            </a:r>
            <a:r>
              <a:rPr lang="zh-TW" altLang="en-US" dirty="0" smtClean="0">
                <a:latin typeface="微軟正黑體" pitchFamily="34" charset="-120"/>
                <a:ea typeface="微軟正黑體" pitchFamily="34" charset="-120"/>
              </a:rPr>
              <a:t>的管理者應該能夠掌</a:t>
            </a:r>
            <a:r>
              <a:rPr lang="zh-TW" altLang="en-US" dirty="0" smtClean="0">
                <a:latin typeface="微軟正黑體" pitchFamily="34" charset="-120"/>
                <a:ea typeface="微軟正黑體" pitchFamily="34" charset="-120"/>
              </a:rPr>
              <a:t>控達成</a:t>
            </a:r>
            <a:r>
              <a:rPr lang="zh-TW" altLang="en-US" dirty="0" smtClean="0">
                <a:latin typeface="微軟正黑體" pitchFamily="34" charset="-120"/>
                <a:ea typeface="微軟正黑體" pitchFamily="34" charset="-120"/>
              </a:rPr>
              <a:t>良好績效所需</a:t>
            </a:r>
            <a:r>
              <a:rPr lang="zh-TW" altLang="en-US" dirty="0">
                <a:latin typeface="微軟正黑體" pitchFamily="34" charset="-120"/>
                <a:ea typeface="微軟正黑體" pitchFamily="34" charset="-120"/>
              </a:rPr>
              <a:t>的各項配合</a:t>
            </a:r>
            <a:r>
              <a:rPr lang="zh-TW" altLang="en-US" dirty="0" smtClean="0">
                <a:latin typeface="微軟正黑體" pitchFamily="34" charset="-120"/>
                <a:ea typeface="微軟正黑體" pitchFamily="34" charset="-120"/>
              </a:rPr>
              <a:t>因素 。</a:t>
            </a:r>
          </a:p>
          <a:p>
            <a:pPr>
              <a:buFontTx/>
              <a:buBlip>
                <a:blip r:embed="rId2"/>
              </a:buBlip>
              <a:defRPr/>
            </a:pPr>
            <a:r>
              <a:rPr lang="en-US" altLang="zh-TW" dirty="0" smtClean="0">
                <a:latin typeface="微軟正黑體" pitchFamily="34" charset="-120"/>
                <a:ea typeface="微軟正黑體" pitchFamily="34" charset="-120"/>
              </a:rPr>
              <a:t>SBU</a:t>
            </a:r>
            <a:r>
              <a:rPr lang="zh-TW" altLang="en-US" dirty="0" smtClean="0">
                <a:latin typeface="微軟正黑體" pitchFamily="34" charset="-120"/>
                <a:ea typeface="微軟正黑體" pitchFamily="34" charset="-120"/>
              </a:rPr>
              <a:t>必須有專人負責成敗。 </a:t>
            </a:r>
          </a:p>
          <a:p>
            <a:pPr>
              <a:defRPr/>
            </a:pPr>
            <a:endParaRPr lang="zh-TW" altLang="en-US" dirty="0" smtClean="0"/>
          </a:p>
        </p:txBody>
      </p:sp>
      <p:sp>
        <p:nvSpPr>
          <p:cNvPr id="10244"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10245"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DE6A4213-59D8-404D-8085-17078BCD9692}" type="slidenum">
              <a:rPr lang="en-US" altLang="zh-TW">
                <a:ea typeface="微軟正黑體" panose="020B0604030504040204" pitchFamily="34" charset="-120"/>
              </a:rPr>
              <a:pPr eaLnBrk="1" hangingPunct="1"/>
              <a:t>8</a:t>
            </a:fld>
            <a:endParaRPr lang="en-US" altLang="zh-TW" dirty="0">
              <a:ea typeface="微軟正黑體" panose="020B0604030504040204" pitchFamily="34" charset="-120"/>
            </a:endParaRPr>
          </a:p>
        </p:txBody>
      </p:sp>
      <p:pic>
        <p:nvPicPr>
          <p:cNvPr id="4" name="圖片 3"/>
          <p:cNvPicPr>
            <a:picLocks noChangeAspect="1"/>
          </p:cNvPicPr>
          <p:nvPr/>
        </p:nvPicPr>
        <p:blipFill>
          <a:blip r:embed="rId3"/>
          <a:stretch>
            <a:fillRect/>
          </a:stretch>
        </p:blipFill>
        <p:spPr>
          <a:xfrm>
            <a:off x="5354515" y="4550737"/>
            <a:ext cx="3219816" cy="18373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140571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1000" fill="hold"/>
                                        <p:tgtEl>
                                          <p:spTgt spid="1024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24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243">
                                            <p:txEl>
                                              <p:pRg st="0" end="0"/>
                                            </p:txEl>
                                          </p:spTgt>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0243">
                                            <p:txEl>
                                              <p:pRg st="1" end="1"/>
                                            </p:txEl>
                                          </p:spTgt>
                                        </p:tgtEl>
                                        <p:attrNameLst>
                                          <p:attrName>style.visibility</p:attrName>
                                        </p:attrNameLst>
                                      </p:cBhvr>
                                      <p:to>
                                        <p:strVal val="visible"/>
                                      </p:to>
                                    </p:set>
                                    <p:anim calcmode="lin" valueType="num">
                                      <p:cBhvr>
                                        <p:cTn id="18" dur="1000" fill="hold"/>
                                        <p:tgtEl>
                                          <p:spTgt spid="10243">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10243">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1024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0243">
                                            <p:txEl>
                                              <p:pRg st="2" end="2"/>
                                            </p:txEl>
                                          </p:spTgt>
                                        </p:tgtEl>
                                        <p:attrNameLst>
                                          <p:attrName>style.visibility</p:attrName>
                                        </p:attrNameLst>
                                      </p:cBhvr>
                                      <p:to>
                                        <p:strVal val="visible"/>
                                      </p:to>
                                    </p:set>
                                    <p:anim calcmode="lin" valueType="num">
                                      <p:cBhvr>
                                        <p:cTn id="25" dur="1000" fill="hold"/>
                                        <p:tgtEl>
                                          <p:spTgt spid="10243">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1024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1024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10243">
                                            <p:txEl>
                                              <p:pRg st="3" end="3"/>
                                            </p:txEl>
                                          </p:spTgt>
                                        </p:tgtEl>
                                        <p:attrNameLst>
                                          <p:attrName>style.visibility</p:attrName>
                                        </p:attrNameLst>
                                      </p:cBhvr>
                                      <p:to>
                                        <p:strVal val="visible"/>
                                      </p:to>
                                    </p:set>
                                    <p:anim calcmode="lin" valueType="num">
                                      <p:cBhvr>
                                        <p:cTn id="32" dur="1000" fill="hold"/>
                                        <p:tgtEl>
                                          <p:spTgt spid="10243">
                                            <p:txEl>
                                              <p:pRg st="3" end="3"/>
                                            </p:txEl>
                                          </p:spTgt>
                                        </p:tgtEl>
                                        <p:attrNameLst>
                                          <p:attrName>ppt_w</p:attrName>
                                        </p:attrNameLst>
                                      </p:cBhvr>
                                      <p:tavLst>
                                        <p:tav tm="0">
                                          <p:val>
                                            <p:strVal val="#ppt_w*0.70"/>
                                          </p:val>
                                        </p:tav>
                                        <p:tav tm="100000">
                                          <p:val>
                                            <p:strVal val="#ppt_w"/>
                                          </p:val>
                                        </p:tav>
                                      </p:tavLst>
                                    </p:anim>
                                    <p:anim calcmode="lin" valueType="num">
                                      <p:cBhvr>
                                        <p:cTn id="33" dur="1000" fill="hold"/>
                                        <p:tgtEl>
                                          <p:spTgt spid="10243">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10243">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10243">
                                            <p:txEl>
                                              <p:pRg st="4" end="4"/>
                                            </p:txEl>
                                          </p:spTgt>
                                        </p:tgtEl>
                                        <p:attrNameLst>
                                          <p:attrName>style.visibility</p:attrName>
                                        </p:attrNameLst>
                                      </p:cBhvr>
                                      <p:to>
                                        <p:strVal val="visible"/>
                                      </p:to>
                                    </p:set>
                                    <p:anim calcmode="lin" valueType="num">
                                      <p:cBhvr>
                                        <p:cTn id="39" dur="1000" fill="hold"/>
                                        <p:tgtEl>
                                          <p:spTgt spid="10243">
                                            <p:txEl>
                                              <p:pRg st="4" end="4"/>
                                            </p:txEl>
                                          </p:spTgt>
                                        </p:tgtEl>
                                        <p:attrNameLst>
                                          <p:attrName>ppt_w</p:attrName>
                                        </p:attrNameLst>
                                      </p:cBhvr>
                                      <p:tavLst>
                                        <p:tav tm="0">
                                          <p:val>
                                            <p:strVal val="#ppt_w*0.70"/>
                                          </p:val>
                                        </p:tav>
                                        <p:tav tm="100000">
                                          <p:val>
                                            <p:strVal val="#ppt_w"/>
                                          </p:val>
                                        </p:tav>
                                      </p:tavLst>
                                    </p:anim>
                                    <p:anim calcmode="lin" valueType="num">
                                      <p:cBhvr>
                                        <p:cTn id="40" dur="1000" fill="hold"/>
                                        <p:tgtEl>
                                          <p:spTgt spid="10243">
                                            <p:txEl>
                                              <p:pRg st="4" end="4"/>
                                            </p:txEl>
                                          </p:spTgt>
                                        </p:tgtEl>
                                        <p:attrNameLst>
                                          <p:attrName>ppt_h</p:attrName>
                                        </p:attrNameLst>
                                      </p:cBhvr>
                                      <p:tavLst>
                                        <p:tav tm="0">
                                          <p:val>
                                            <p:strVal val="#ppt_h"/>
                                          </p:val>
                                        </p:tav>
                                        <p:tav tm="100000">
                                          <p:val>
                                            <p:strVal val="#ppt_h"/>
                                          </p:val>
                                        </p:tav>
                                      </p:tavLst>
                                    </p:anim>
                                    <p:animEffect transition="in" filter="fade">
                                      <p:cBhvr>
                                        <p:cTn id="41" dur="10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§7.1SBA</a:t>
            </a:r>
            <a:r>
              <a:rPr lang="zh-TW" altLang="en-US" sz="4400" dirty="0">
                <a:latin typeface="微軟正黑體" pitchFamily="34" charset="-120"/>
                <a:ea typeface="微軟正黑體" pitchFamily="34" charset="-120"/>
              </a:rPr>
              <a:t>與</a:t>
            </a:r>
            <a:r>
              <a:rPr lang="en-US" altLang="zh-TW" sz="4400" dirty="0">
                <a:latin typeface="微軟正黑體" pitchFamily="34" charset="-120"/>
                <a:ea typeface="微軟正黑體" pitchFamily="34" charset="-120"/>
              </a:rPr>
              <a:t>SBU</a:t>
            </a:r>
            <a:r>
              <a:rPr lang="zh-TW" altLang="en-US" sz="4400" dirty="0">
                <a:latin typeface="微軟正黑體" pitchFamily="34" charset="-120"/>
                <a:ea typeface="微軟正黑體" pitchFamily="34" charset="-120"/>
              </a:rPr>
              <a:t>的概念</a:t>
            </a:r>
          </a:p>
        </p:txBody>
      </p:sp>
      <p:sp>
        <p:nvSpPr>
          <p:cNvPr id="11267" name="內容版面配置區 2"/>
          <p:cNvSpPr>
            <a:spLocks noGrp="1"/>
          </p:cNvSpPr>
          <p:nvPr>
            <p:ph idx="1"/>
          </p:nvPr>
        </p:nvSpPr>
        <p:spPr>
          <a:xfrm>
            <a:off x="-96982" y="1299693"/>
            <a:ext cx="9144000" cy="4525963"/>
          </a:xfrm>
        </p:spPr>
        <p:txBody>
          <a:bodyPr/>
          <a:lstStyle/>
          <a:p>
            <a:pPr>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根據</a:t>
            </a:r>
            <a:r>
              <a:rPr lang="en-US" altLang="zh-TW" sz="3200" dirty="0" smtClean="0">
                <a:solidFill>
                  <a:schemeClr val="accent6">
                    <a:lumMod val="75000"/>
                  </a:schemeClr>
                </a:solidFill>
                <a:latin typeface="微軟正黑體" pitchFamily="34" charset="-120"/>
                <a:ea typeface="微軟正黑體" pitchFamily="34" charset="-120"/>
              </a:rPr>
              <a:t>SBU</a:t>
            </a:r>
            <a:r>
              <a:rPr lang="zh-TW" altLang="en-US" sz="3200" dirty="0" smtClean="0">
                <a:solidFill>
                  <a:schemeClr val="accent6">
                    <a:lumMod val="75000"/>
                  </a:schemeClr>
                </a:solidFill>
                <a:latin typeface="微軟正黑體" pitchFamily="34" charset="-120"/>
                <a:ea typeface="微軟正黑體" pitchFamily="34" charset="-120"/>
              </a:rPr>
              <a:t>特性，可用三項構面作為劃分</a:t>
            </a:r>
            <a:r>
              <a:rPr lang="en-US" altLang="zh-TW" sz="3200" dirty="0" smtClean="0">
                <a:solidFill>
                  <a:schemeClr val="accent6">
                    <a:lumMod val="75000"/>
                  </a:schemeClr>
                </a:solidFill>
                <a:latin typeface="微軟正黑體" pitchFamily="34" charset="-120"/>
                <a:ea typeface="微軟正黑體" pitchFamily="34" charset="-120"/>
              </a:rPr>
              <a:t>SBU</a:t>
            </a:r>
            <a:r>
              <a:rPr lang="zh-TW" altLang="en-US" sz="3200" dirty="0" smtClean="0">
                <a:solidFill>
                  <a:schemeClr val="accent6">
                    <a:lumMod val="75000"/>
                  </a:schemeClr>
                </a:solidFill>
                <a:latin typeface="微軟正黑體" pitchFamily="34" charset="-120"/>
                <a:ea typeface="微軟正黑體" pitchFamily="34" charset="-120"/>
              </a:rPr>
              <a:t>的基礎：</a:t>
            </a:r>
          </a:p>
        </p:txBody>
      </p:sp>
      <p:sp>
        <p:nvSpPr>
          <p:cNvPr id="11268"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7   </a:t>
            </a:r>
            <a:r>
              <a:rPr lang="zh-TW" altLang="en-US" dirty="0" smtClean="0">
                <a:ea typeface="微軟正黑體" panose="020B0604030504040204" pitchFamily="34" charset="-120"/>
              </a:rPr>
              <a:t>競爭領域與策略布局</a:t>
            </a:r>
          </a:p>
        </p:txBody>
      </p:sp>
      <p:sp>
        <p:nvSpPr>
          <p:cNvPr id="11269"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7-</a:t>
            </a:r>
            <a:fld id="{140EF221-DAF3-4A92-854B-D3E9A56D6136}" type="slidenum">
              <a:rPr lang="en-US" altLang="zh-TW">
                <a:ea typeface="微軟正黑體" panose="020B0604030504040204" pitchFamily="34" charset="-120"/>
              </a:rPr>
              <a:pPr eaLnBrk="1" hangingPunct="1"/>
              <a:t>9</a:t>
            </a:fld>
            <a:endParaRPr lang="en-US" altLang="zh-TW" dirty="0">
              <a:ea typeface="微軟正黑體" panose="020B0604030504040204" pitchFamily="34" charset="-120"/>
            </a:endParaRPr>
          </a:p>
        </p:txBody>
      </p:sp>
      <p:graphicFrame>
        <p:nvGraphicFramePr>
          <p:cNvPr id="7" name="資料庫圖表 6"/>
          <p:cNvGraphicFramePr/>
          <p:nvPr>
            <p:extLst/>
          </p:nvPr>
        </p:nvGraphicFramePr>
        <p:xfrm>
          <a:off x="1427018" y="233910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圖片 2"/>
          <p:cNvPicPr>
            <a:picLocks noChangeAspect="1"/>
          </p:cNvPicPr>
          <p:nvPr/>
        </p:nvPicPr>
        <p:blipFill>
          <a:blip r:embed="rId7"/>
          <a:stretch>
            <a:fillRect/>
          </a:stretch>
        </p:blipFill>
        <p:spPr>
          <a:xfrm>
            <a:off x="7095392" y="4796321"/>
            <a:ext cx="2046288" cy="10426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圖片 3"/>
          <p:cNvPicPr>
            <a:picLocks noChangeAspect="1"/>
          </p:cNvPicPr>
          <p:nvPr/>
        </p:nvPicPr>
        <p:blipFill>
          <a:blip r:embed="rId8"/>
          <a:stretch>
            <a:fillRect/>
          </a:stretch>
        </p:blipFill>
        <p:spPr>
          <a:xfrm>
            <a:off x="39887" y="2550651"/>
            <a:ext cx="1808867" cy="14674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94335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1683</TotalTime>
  <Words>1590</Words>
  <Application>Microsoft Office PowerPoint</Application>
  <PresentationFormat>如螢幕大小 (4:3)</PresentationFormat>
  <Paragraphs>220</Paragraphs>
  <Slides>30</Slides>
  <Notes>1</Notes>
  <HiddenSlides>0</HiddenSlides>
  <MMClips>0</MMClips>
  <ScaleCrop>false</ScaleCrop>
  <HeadingPairs>
    <vt:vector size="6" baseType="variant">
      <vt:variant>
        <vt:lpstr>使用字型</vt:lpstr>
      </vt:variant>
      <vt:variant>
        <vt:i4>8</vt:i4>
      </vt:variant>
      <vt:variant>
        <vt:lpstr>佈景主題</vt:lpstr>
      </vt:variant>
      <vt:variant>
        <vt:i4>2</vt:i4>
      </vt:variant>
      <vt:variant>
        <vt:lpstr>投影片標題</vt:lpstr>
      </vt:variant>
      <vt:variant>
        <vt:i4>30</vt:i4>
      </vt:variant>
    </vt:vector>
  </HeadingPairs>
  <TitlesOfParts>
    <vt:vector size="40" baseType="lpstr">
      <vt:lpstr>Myriad Hebrew</vt:lpstr>
      <vt:lpstr>微軟正黑體</vt:lpstr>
      <vt:lpstr>新細明體</vt:lpstr>
      <vt:lpstr>標楷體</vt:lpstr>
      <vt:lpstr>Arial</vt:lpstr>
      <vt:lpstr>Calibri</vt:lpstr>
      <vt:lpstr>Times New Roman</vt:lpstr>
      <vt:lpstr>Wingdings</vt:lpstr>
      <vt:lpstr>Office 佈景主題</vt:lpstr>
      <vt:lpstr>自訂設計</vt:lpstr>
      <vt:lpstr>PowerPoint 簡報</vt:lpstr>
      <vt:lpstr>第 7 章</vt:lpstr>
      <vt:lpstr>CHAPTER 7  競爭領域與策略布局</vt:lpstr>
      <vt:lpstr>§7.1SBA與SBU的概念</vt:lpstr>
      <vt:lpstr>§7.1SBA與SBU的概念</vt:lpstr>
      <vt:lpstr>§7.1SBA與SBU的概念</vt:lpstr>
      <vt:lpstr>§7.1SBA與SBU的概念</vt:lpstr>
      <vt:lpstr>§7.1SBA與SBU的概念</vt:lpstr>
      <vt:lpstr>§7.1SBA與SBU的概念</vt:lpstr>
      <vt:lpstr>§7.1SBA與SBU的概念</vt:lpstr>
      <vt:lpstr>CHAPTER 7  競爭領域與策略布局</vt:lpstr>
      <vt:lpstr>§7.2競爭領域的決定</vt:lpstr>
      <vt:lpstr>§7.2競爭領域的決定</vt:lpstr>
      <vt:lpstr>§7.2競爭領域的決定</vt:lpstr>
      <vt:lpstr>§7.2競爭領域的決定</vt:lpstr>
      <vt:lpstr>§7.2競爭領域的決定</vt:lpstr>
      <vt:lpstr>§7.2競爭領域的決定</vt:lpstr>
      <vt:lpstr>§7.2競爭領域的決定</vt:lpstr>
      <vt:lpstr>§7.2競爭領域的決定</vt:lpstr>
      <vt:lpstr>§7.2競爭領域的決定</vt:lpstr>
      <vt:lpstr>§7.2競爭領域的決定</vt:lpstr>
      <vt:lpstr>CHAPTER 7  競爭領域與策略布局</vt:lpstr>
      <vt:lpstr>§7.3策略的層級</vt:lpstr>
      <vt:lpstr>§7.3策略的層級</vt:lpstr>
      <vt:lpstr>§7.3策略的層級</vt:lpstr>
      <vt:lpstr>§7.3策略的層級</vt:lpstr>
      <vt:lpstr>CHAPTER 7  競爭領域與策略布局</vt:lpstr>
      <vt:lpstr>§7.4策略佈局的架構</vt:lpstr>
      <vt:lpstr>§7.4策略佈局的架構</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賴姵均</dc:creator>
  <cp:lastModifiedBy>USER</cp:lastModifiedBy>
  <cp:revision>99</cp:revision>
  <dcterms:created xsi:type="dcterms:W3CDTF">2016-08-22T01:57:40Z</dcterms:created>
  <dcterms:modified xsi:type="dcterms:W3CDTF">2017-06-25T03:44:06Z</dcterms:modified>
</cp:coreProperties>
</file>