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6" r:id="rId41"/>
    <p:sldId id="259" r:id="rId4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04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波特的基本策略型態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8568854A-A447-4B03-835B-45F0AE423C9C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產業發展觀點下的事業策略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E70093C-0310-4E69-8776-A6DFB0C26E7F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職能策略布局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47AA91-8121-44C4-992D-89CC8A370551}" type="presOf" srcId="{E0BE5102-0D12-4217-B370-5C6810A1ED0C}" destId="{712F8263-28A0-42F7-A532-BB05114E06A4}" srcOrd="0" destOrd="0" presId="urn:microsoft.com/office/officeart/2005/8/layout/vList2"/>
    <dgm:cxn modelId="{8E77742F-4C4A-44DD-93AF-3D55E51B365B}" type="presOf" srcId="{8568854A-A447-4B03-835B-45F0AE423C9C}" destId="{8ECE8589-8516-4D5C-8698-B69BE5F46FB4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17493DCA-4352-4409-963A-52A23550EC08}" type="presOf" srcId="{4E70093C-0310-4E69-8776-A6DFB0C26E7F}" destId="{AE0AAF5F-BFF0-4A8C-9D32-008D956B3228}" srcOrd="0" destOrd="0" presId="urn:microsoft.com/office/officeart/2005/8/layout/vList2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6AF18E2E-F5FE-49E9-A40D-07E48ED69847}" type="presOf" srcId="{5D83FBFE-DA44-4E7D-83ED-94E4B84DBE1F}" destId="{C4AE292F-DE7B-44B4-9E4C-25DCB97EF6B9}" srcOrd="0" destOrd="0" presId="urn:microsoft.com/office/officeart/2005/8/layout/vList2"/>
    <dgm:cxn modelId="{30173DEF-0771-4DD9-9E58-DA1E396960D5}" type="presParOf" srcId="{C4AE292F-DE7B-44B4-9E4C-25DCB97EF6B9}" destId="{712F8263-28A0-42F7-A532-BB05114E06A4}" srcOrd="0" destOrd="0" presId="urn:microsoft.com/office/officeart/2005/8/layout/vList2"/>
    <dgm:cxn modelId="{CD2FDF6C-ECCD-41EF-90AE-3E67A820EF30}" type="presParOf" srcId="{C4AE292F-DE7B-44B4-9E4C-25DCB97EF6B9}" destId="{FBD49CCE-CFA8-4672-BC9D-DCAFEF8D5634}" srcOrd="1" destOrd="0" presId="urn:microsoft.com/office/officeart/2005/8/layout/vList2"/>
    <dgm:cxn modelId="{50147A36-C043-44A1-AD95-4F6FFF68ADBB}" type="presParOf" srcId="{C4AE292F-DE7B-44B4-9E4C-25DCB97EF6B9}" destId="{8ECE8589-8516-4D5C-8698-B69BE5F46FB4}" srcOrd="2" destOrd="0" presId="urn:microsoft.com/office/officeart/2005/8/layout/vList2"/>
    <dgm:cxn modelId="{BA7781D2-9B89-4266-B9CE-D1E751A9744F}" type="presParOf" srcId="{C4AE292F-DE7B-44B4-9E4C-25DCB97EF6B9}" destId="{00A968C6-6FA7-4B96-BB75-94E6D5D63E87}" srcOrd="3" destOrd="0" presId="urn:microsoft.com/office/officeart/2005/8/layout/vList2"/>
    <dgm:cxn modelId="{A243E284-24BC-4C4F-969F-CBBA207E2B74}" type="presParOf" srcId="{C4AE292F-DE7B-44B4-9E4C-25DCB97EF6B9}" destId="{AE0AAF5F-BFF0-4A8C-9D32-008D956B32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020156-A88A-4E6F-8223-D5FE74936F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49FD52-B36F-4582-9174-6C906D534A72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停滯的需求與超額的供給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805CC41-1154-4B06-889C-952C01A8C9DD}" type="parTrans" cxnId="{653655CA-497C-4ABF-B5B8-43C50405320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19B81A6-EA54-4380-A4F2-CF0DED7849B1}" type="sibTrans" cxnId="{653655CA-497C-4ABF-B5B8-43C50405320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56E13B0-F804-42FA-9AC9-F9FEF99B4643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退出障礙的問題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ED27457-5CFF-49F3-BB71-F137301A35B4}" type="parTrans" cxnId="{20A8F566-684D-43A1-A751-1966BD3AB369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9560E8E-1590-42E5-9CDB-7D809A79D30F}" type="sibTrans" cxnId="{20A8F566-684D-43A1-A751-1966BD3AB369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38BD0E-8F20-445E-A001-CAA430C8E7A6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缺乏創新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948FED5-EC62-4419-B7A9-6E192735B087}" type="parTrans" cxnId="{FAF6EA41-9932-4581-8406-3D8F9B4C1DE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0F6AA4-20E2-4D00-960F-AE02B7116212}" type="sibTrans" cxnId="{FAF6EA41-9932-4581-8406-3D8F9B4C1DE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B57C68-6E2F-44F2-B26D-1C76E1D58CC5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來自新加入者的威脅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E250E04-3A35-45CF-A4E7-FF226209459C}" type="parTrans" cxnId="{443FD0EF-252D-42F1-8EB2-226791316FB5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9718025-E385-4014-BA1B-8D461FD71F4D}" type="sibTrans" cxnId="{443FD0EF-252D-42F1-8EB2-226791316FB5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993C084-2868-4403-B48E-4B82F4A3828B}" type="pres">
      <dgm:prSet presAssocID="{EB020156-A88A-4E6F-8223-D5FE74936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13DFC0-A635-480F-8215-948D74C16FE2}" type="pres">
      <dgm:prSet presAssocID="{9649FD52-B36F-4582-9174-6C906D534A72}" presName="parentText" presStyleLbl="node1" presStyleIdx="0" presStyleCnt="4" custLinFactNeighborX="288" custLinFactNeighborY="571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80BD7A-6C4F-474D-8A9C-A382526EEDBC}" type="pres">
      <dgm:prSet presAssocID="{419B81A6-EA54-4380-A4F2-CF0DED7849B1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F757F4D7-7D84-4803-99AF-DC892181618E}" type="pres">
      <dgm:prSet presAssocID="{B56E13B0-F804-42FA-9AC9-F9FEF99B46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00CA17-774A-49BA-AE1E-AAFF927028BA}" type="pres">
      <dgm:prSet presAssocID="{A9560E8E-1590-42E5-9CDB-7D809A79D30F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371D1B34-635C-4C85-88BA-8865AAA5512D}" type="pres">
      <dgm:prSet presAssocID="{EA38BD0E-8F20-445E-A001-CAA430C8E7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9EE270-7434-472D-AF0B-0C837F61A57F}" type="pres">
      <dgm:prSet presAssocID="{F80F6AA4-20E2-4D00-960F-AE02B7116212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8FC85FB9-2DE7-48DC-98B8-ED8BD6AD4D35}" type="pres">
      <dgm:prSet presAssocID="{BEB57C68-6E2F-44F2-B26D-1C76E1D58CC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59C128-5AF0-42AF-BE59-246F59BB6C51}" type="presOf" srcId="{EB020156-A88A-4E6F-8223-D5FE74936F12}" destId="{9993C084-2868-4403-B48E-4B82F4A3828B}" srcOrd="0" destOrd="0" presId="urn:microsoft.com/office/officeart/2005/8/layout/vList2"/>
    <dgm:cxn modelId="{20A8F566-684D-43A1-A751-1966BD3AB369}" srcId="{EB020156-A88A-4E6F-8223-D5FE74936F12}" destId="{B56E13B0-F804-42FA-9AC9-F9FEF99B4643}" srcOrd="1" destOrd="0" parTransId="{1ED27457-5CFF-49F3-BB71-F137301A35B4}" sibTransId="{A9560E8E-1590-42E5-9CDB-7D809A79D30F}"/>
    <dgm:cxn modelId="{44059ADC-CE3F-4573-A054-6CC3B07F5A3A}" type="presOf" srcId="{EA38BD0E-8F20-445E-A001-CAA430C8E7A6}" destId="{371D1B34-635C-4C85-88BA-8865AAA5512D}" srcOrd="0" destOrd="0" presId="urn:microsoft.com/office/officeart/2005/8/layout/vList2"/>
    <dgm:cxn modelId="{73C18FB5-2616-46EE-927F-4A4BF7105188}" type="presOf" srcId="{B56E13B0-F804-42FA-9AC9-F9FEF99B4643}" destId="{F757F4D7-7D84-4803-99AF-DC892181618E}" srcOrd="0" destOrd="0" presId="urn:microsoft.com/office/officeart/2005/8/layout/vList2"/>
    <dgm:cxn modelId="{FAF6EA41-9932-4581-8406-3D8F9B4C1DE0}" srcId="{EB020156-A88A-4E6F-8223-D5FE74936F12}" destId="{EA38BD0E-8F20-445E-A001-CAA430C8E7A6}" srcOrd="2" destOrd="0" parTransId="{3948FED5-EC62-4419-B7A9-6E192735B087}" sibTransId="{F80F6AA4-20E2-4D00-960F-AE02B7116212}"/>
    <dgm:cxn modelId="{6BD1F775-01D8-48F4-8438-819176095FA6}" type="presOf" srcId="{9649FD52-B36F-4582-9174-6C906D534A72}" destId="{9C13DFC0-A635-480F-8215-948D74C16FE2}" srcOrd="0" destOrd="0" presId="urn:microsoft.com/office/officeart/2005/8/layout/vList2"/>
    <dgm:cxn modelId="{FDFCA337-5CC2-4DF5-8D9F-4BA6E338399D}" type="presOf" srcId="{BEB57C68-6E2F-44F2-B26D-1C76E1D58CC5}" destId="{8FC85FB9-2DE7-48DC-98B8-ED8BD6AD4D35}" srcOrd="0" destOrd="0" presId="urn:microsoft.com/office/officeart/2005/8/layout/vList2"/>
    <dgm:cxn modelId="{653655CA-497C-4ABF-B5B8-43C504053200}" srcId="{EB020156-A88A-4E6F-8223-D5FE74936F12}" destId="{9649FD52-B36F-4582-9174-6C906D534A72}" srcOrd="0" destOrd="0" parTransId="{D805CC41-1154-4B06-889C-952C01A8C9DD}" sibTransId="{419B81A6-EA54-4380-A4F2-CF0DED7849B1}"/>
    <dgm:cxn modelId="{443FD0EF-252D-42F1-8EB2-226791316FB5}" srcId="{EB020156-A88A-4E6F-8223-D5FE74936F12}" destId="{BEB57C68-6E2F-44F2-B26D-1C76E1D58CC5}" srcOrd="3" destOrd="0" parTransId="{CE250E04-3A35-45CF-A4E7-FF226209459C}" sibTransId="{A9718025-E385-4014-BA1B-8D461FD71F4D}"/>
    <dgm:cxn modelId="{3CB3F4AB-D6EC-4E80-8A2F-F886D439C6B3}" type="presParOf" srcId="{9993C084-2868-4403-B48E-4B82F4A3828B}" destId="{9C13DFC0-A635-480F-8215-948D74C16FE2}" srcOrd="0" destOrd="0" presId="urn:microsoft.com/office/officeart/2005/8/layout/vList2"/>
    <dgm:cxn modelId="{8903345C-EC20-4266-BC06-16339CA421A2}" type="presParOf" srcId="{9993C084-2868-4403-B48E-4B82F4A3828B}" destId="{C680BD7A-6C4F-474D-8A9C-A382526EEDBC}" srcOrd="1" destOrd="0" presId="urn:microsoft.com/office/officeart/2005/8/layout/vList2"/>
    <dgm:cxn modelId="{CAAFC8CC-BC87-4760-9192-9AC0048BC3E1}" type="presParOf" srcId="{9993C084-2868-4403-B48E-4B82F4A3828B}" destId="{F757F4D7-7D84-4803-99AF-DC892181618E}" srcOrd="2" destOrd="0" presId="urn:microsoft.com/office/officeart/2005/8/layout/vList2"/>
    <dgm:cxn modelId="{5EBB495D-1D50-42AA-A634-338E9D217B83}" type="presParOf" srcId="{9993C084-2868-4403-B48E-4B82F4A3828B}" destId="{CD00CA17-774A-49BA-AE1E-AAFF927028BA}" srcOrd="3" destOrd="0" presId="urn:microsoft.com/office/officeart/2005/8/layout/vList2"/>
    <dgm:cxn modelId="{BE19F0FB-2D13-4D53-B06D-41CF0AD97599}" type="presParOf" srcId="{9993C084-2868-4403-B48E-4B82F4A3828B}" destId="{371D1B34-635C-4C85-88BA-8865AAA5512D}" srcOrd="4" destOrd="0" presId="urn:microsoft.com/office/officeart/2005/8/layout/vList2"/>
    <dgm:cxn modelId="{05CAE52E-5F53-4698-BD98-2322FF67CE6F}" type="presParOf" srcId="{9993C084-2868-4403-B48E-4B82F4A3828B}" destId="{C99EE270-7434-472D-AF0B-0C837F61A57F}" srcOrd="5" destOrd="0" presId="urn:microsoft.com/office/officeart/2005/8/layout/vList2"/>
    <dgm:cxn modelId="{033F9B66-FBD0-4058-982C-361EBDDB032E}" type="presParOf" srcId="{9993C084-2868-4403-B48E-4B82F4A3828B}" destId="{8FC85FB9-2DE7-48DC-98B8-ED8BD6AD4D35}" srcOrd="6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19DCCB-D03F-442F-9645-E7ABEED47A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8CD9CC-3A48-4EE9-B21D-A626D2D9CB2F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採用嚇阻策略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E43E345-303B-44A8-9DB1-3390049E62A1}" type="parTrans" cxnId="{8BB05FA2-B7D6-4E82-A926-35AFE59150E3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D4F513-95B4-4635-BBE1-8C01A534C402}" type="sibTrans" cxnId="{8BB05FA2-B7D6-4E82-A926-35AFE59150E3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CEC0D9-BF1F-4A85-BADA-C17016A8B879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重新檢討價值鏈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CE4B6C0-C83E-45CB-9953-E1448D5133DA}" type="parTrans" cxnId="{DDDC77AC-DFD6-4D0A-A44E-F97A79FA39D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1421BC8-D386-4A7F-A5E4-258CE4DECD65}" type="sibTrans" cxnId="{DDDC77AC-DFD6-4D0A-A44E-F97A79FA39D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B60C573-248C-4453-B038-4A20AC9D9D1A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產品創新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9FBAE19-7EAD-493E-AAB6-0A6F243D1A38}" type="parTrans" cxnId="{C6813F70-9DB5-4F7C-9FA7-0CC01743E7D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748186-5ADA-4F08-B29E-5E1EE9ED407B}" type="sibTrans" cxnId="{C6813F70-9DB5-4F7C-9FA7-0CC01743E7D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4F570F4-9186-41A4-88CE-8945E5191817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製程創新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0973FBB-FB66-49CD-8633-4EC7963DEF9F}" type="parTrans" cxnId="{94B6B12B-4896-4FC6-852B-3822B4072FE3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7D67C68-1A19-4C80-BBDF-09B23746D2E8}" type="sibTrans" cxnId="{94B6B12B-4896-4FC6-852B-3822B4072FE3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899FECF-F7D2-4815-A54C-B25342378DD9}">
      <dgm:prSet phldrT="[文字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進入新的市場 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BCC4550-0758-4714-A761-C09B6DF0F733}" type="parTrans" cxnId="{C32DCD7E-5F66-4CB8-B4E1-D9038203EBF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D44EAC7-54F9-4F2B-A1DF-E8DDFF65CDDF}" type="sibTrans" cxnId="{C32DCD7E-5F66-4CB8-B4E1-D9038203EBF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21ACBB-3F40-4FED-AE6E-EC472742C1C5}" type="pres">
      <dgm:prSet presAssocID="{9B19DCCB-D03F-442F-9645-E7ABEED47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6FC8BF-ED42-49E2-96C4-4394445AB42E}" type="pres">
      <dgm:prSet presAssocID="{308CD9CC-3A48-4EE9-B21D-A626D2D9CB2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91994E-ECD2-4B45-B7B3-880D18BBA13F}" type="pres">
      <dgm:prSet presAssocID="{9FD4F513-95B4-4635-BBE1-8C01A534C402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D89FDCDF-A4FA-4D09-9754-33E90117F6F4}" type="pres">
      <dgm:prSet presAssocID="{9BCEC0D9-BF1F-4A85-BADA-C17016A8B87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26DC74-2426-4502-A36E-2285A305EAF4}" type="pres">
      <dgm:prSet presAssocID="{81421BC8-D386-4A7F-A5E4-258CE4DECD65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2187070B-98B5-4F10-8F2F-EAE0EDB691FB}" type="pres">
      <dgm:prSet presAssocID="{2B60C573-248C-4453-B038-4A20AC9D9D1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D5B388-0290-41FF-BD7E-C67565043D9C}" type="pres">
      <dgm:prSet presAssocID="{7A748186-5ADA-4F08-B29E-5E1EE9ED407B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C2B337C8-8AFC-4FF5-AEB3-5177F2A76D74}" type="pres">
      <dgm:prSet presAssocID="{F4F570F4-9186-41A4-88CE-8945E519181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904A6C-B7AF-4929-A986-601B52842DBA}" type="pres">
      <dgm:prSet presAssocID="{07D67C68-1A19-4C80-BBDF-09B23746D2E8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841AA482-3EE2-4456-B791-0BD0AC0F2C31}" type="pres">
      <dgm:prSet presAssocID="{5899FECF-F7D2-4815-A54C-B25342378DD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7A312C-9FC3-472D-B60A-3AB6249A6B16}" type="presOf" srcId="{9BCEC0D9-BF1F-4A85-BADA-C17016A8B879}" destId="{D89FDCDF-A4FA-4D09-9754-33E90117F6F4}" srcOrd="0" destOrd="0" presId="urn:microsoft.com/office/officeart/2005/8/layout/vList2"/>
    <dgm:cxn modelId="{86B2591A-3324-4104-90C4-DA41AAE63501}" type="presOf" srcId="{9B19DCCB-D03F-442F-9645-E7ABEED47A37}" destId="{BF21ACBB-3F40-4FED-AE6E-EC472742C1C5}" srcOrd="0" destOrd="0" presId="urn:microsoft.com/office/officeart/2005/8/layout/vList2"/>
    <dgm:cxn modelId="{94B6B12B-4896-4FC6-852B-3822B4072FE3}" srcId="{9B19DCCB-D03F-442F-9645-E7ABEED47A37}" destId="{F4F570F4-9186-41A4-88CE-8945E5191817}" srcOrd="3" destOrd="0" parTransId="{A0973FBB-FB66-49CD-8633-4EC7963DEF9F}" sibTransId="{07D67C68-1A19-4C80-BBDF-09B23746D2E8}"/>
    <dgm:cxn modelId="{B4C0AF83-AB6D-41D0-9C8F-92D49C91A73B}" type="presOf" srcId="{F4F570F4-9186-41A4-88CE-8945E5191817}" destId="{C2B337C8-8AFC-4FF5-AEB3-5177F2A76D74}" srcOrd="0" destOrd="0" presId="urn:microsoft.com/office/officeart/2005/8/layout/vList2"/>
    <dgm:cxn modelId="{C32DCD7E-5F66-4CB8-B4E1-D9038203EBFC}" srcId="{9B19DCCB-D03F-442F-9645-E7ABEED47A37}" destId="{5899FECF-F7D2-4815-A54C-B25342378DD9}" srcOrd="4" destOrd="0" parTransId="{DBCC4550-0758-4714-A761-C09B6DF0F733}" sibTransId="{ED44EAC7-54F9-4F2B-A1DF-E8DDFF65CDDF}"/>
    <dgm:cxn modelId="{7FA7FE8C-90D7-43F4-9C41-B81E2BEBDC74}" type="presOf" srcId="{5899FECF-F7D2-4815-A54C-B25342378DD9}" destId="{841AA482-3EE2-4456-B791-0BD0AC0F2C31}" srcOrd="0" destOrd="0" presId="urn:microsoft.com/office/officeart/2005/8/layout/vList2"/>
    <dgm:cxn modelId="{DA8B5D42-38B4-4CB9-90BF-AB0A417E6743}" type="presOf" srcId="{308CD9CC-3A48-4EE9-B21D-A626D2D9CB2F}" destId="{0C6FC8BF-ED42-49E2-96C4-4394445AB42E}" srcOrd="0" destOrd="0" presId="urn:microsoft.com/office/officeart/2005/8/layout/vList2"/>
    <dgm:cxn modelId="{DDDC77AC-DFD6-4D0A-A44E-F97A79FA39D1}" srcId="{9B19DCCB-D03F-442F-9645-E7ABEED47A37}" destId="{9BCEC0D9-BF1F-4A85-BADA-C17016A8B879}" srcOrd="1" destOrd="0" parTransId="{4CE4B6C0-C83E-45CB-9953-E1448D5133DA}" sibTransId="{81421BC8-D386-4A7F-A5E4-258CE4DECD65}"/>
    <dgm:cxn modelId="{C6813F70-9DB5-4F7C-9FA7-0CC01743E7D4}" srcId="{9B19DCCB-D03F-442F-9645-E7ABEED47A37}" destId="{2B60C573-248C-4453-B038-4A20AC9D9D1A}" srcOrd="2" destOrd="0" parTransId="{69FBAE19-7EAD-493E-AAB6-0A6F243D1A38}" sibTransId="{7A748186-5ADA-4F08-B29E-5E1EE9ED407B}"/>
    <dgm:cxn modelId="{8BB05FA2-B7D6-4E82-A926-35AFE59150E3}" srcId="{9B19DCCB-D03F-442F-9645-E7ABEED47A37}" destId="{308CD9CC-3A48-4EE9-B21D-A626D2D9CB2F}" srcOrd="0" destOrd="0" parTransId="{6E43E345-303B-44A8-9DB1-3390049E62A1}" sibTransId="{9FD4F513-95B4-4635-BBE1-8C01A534C402}"/>
    <dgm:cxn modelId="{C25F7296-28FF-40FA-816F-54B8CF733A18}" type="presOf" srcId="{2B60C573-248C-4453-B038-4A20AC9D9D1A}" destId="{2187070B-98B5-4F10-8F2F-EAE0EDB691FB}" srcOrd="0" destOrd="0" presId="urn:microsoft.com/office/officeart/2005/8/layout/vList2"/>
    <dgm:cxn modelId="{7950E4FB-289E-482A-9633-FA553D5CE2A2}" type="presParOf" srcId="{BF21ACBB-3F40-4FED-AE6E-EC472742C1C5}" destId="{0C6FC8BF-ED42-49E2-96C4-4394445AB42E}" srcOrd="0" destOrd="0" presId="urn:microsoft.com/office/officeart/2005/8/layout/vList2"/>
    <dgm:cxn modelId="{FE896607-7770-4530-A70F-5BDBA6B7B7CD}" type="presParOf" srcId="{BF21ACBB-3F40-4FED-AE6E-EC472742C1C5}" destId="{7391994E-ECD2-4B45-B7B3-880D18BBA13F}" srcOrd="1" destOrd="0" presId="urn:microsoft.com/office/officeart/2005/8/layout/vList2"/>
    <dgm:cxn modelId="{DCF08ADD-E2C8-432D-B1F8-B73BB59700C5}" type="presParOf" srcId="{BF21ACBB-3F40-4FED-AE6E-EC472742C1C5}" destId="{D89FDCDF-A4FA-4D09-9754-33E90117F6F4}" srcOrd="2" destOrd="0" presId="urn:microsoft.com/office/officeart/2005/8/layout/vList2"/>
    <dgm:cxn modelId="{6BB4123F-19BF-479B-8FCA-6DB03FC71A8F}" type="presParOf" srcId="{BF21ACBB-3F40-4FED-AE6E-EC472742C1C5}" destId="{BF26DC74-2426-4502-A36E-2285A305EAF4}" srcOrd="3" destOrd="0" presId="urn:microsoft.com/office/officeart/2005/8/layout/vList2"/>
    <dgm:cxn modelId="{A2E5CB49-7655-47D4-A70B-A0D61C1607AA}" type="presParOf" srcId="{BF21ACBB-3F40-4FED-AE6E-EC472742C1C5}" destId="{2187070B-98B5-4F10-8F2F-EAE0EDB691FB}" srcOrd="4" destOrd="0" presId="urn:microsoft.com/office/officeart/2005/8/layout/vList2"/>
    <dgm:cxn modelId="{0448E2B4-152D-4BB7-A3AB-850996EE787C}" type="presParOf" srcId="{BF21ACBB-3F40-4FED-AE6E-EC472742C1C5}" destId="{9ED5B388-0290-41FF-BD7E-C67565043D9C}" srcOrd="5" destOrd="0" presId="urn:microsoft.com/office/officeart/2005/8/layout/vList2"/>
    <dgm:cxn modelId="{E0EFC48F-66A3-4F0A-93C8-F3605EC7ABFE}" type="presParOf" srcId="{BF21ACBB-3F40-4FED-AE6E-EC472742C1C5}" destId="{C2B337C8-8AFC-4FF5-AEB3-5177F2A76D74}" srcOrd="6" destOrd="0" presId="urn:microsoft.com/office/officeart/2005/8/layout/vList2"/>
    <dgm:cxn modelId="{4D9EAA8B-E675-4931-ACD9-6C0F2744F854}" type="presParOf" srcId="{BF21ACBB-3F40-4FED-AE6E-EC472742C1C5}" destId="{50904A6C-B7AF-4929-A986-601B52842DBA}" srcOrd="7" destOrd="0" presId="urn:microsoft.com/office/officeart/2005/8/layout/vList2"/>
    <dgm:cxn modelId="{69B2DE69-B796-42A7-8B73-3E2165FF5CEB}" type="presParOf" srcId="{BF21ACBB-3F40-4FED-AE6E-EC472742C1C5}" destId="{841AA482-3EE2-4456-B791-0BD0AC0F2C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B2D111-5414-45B7-8F1A-C815F1DEAB1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634C-57EA-4C16-8083-B6EB56C5F809}">
      <dgm:prSet phldrT="[文字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領導策略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FF12387-B9D1-4F1C-8052-5BF85FC31218}" type="parTrans" cxnId="{2A340665-1EFF-4CF4-BE92-EF1FD5B657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D18EB42-AD44-44E3-9A39-5D767D77B778}" type="sibTrans" cxnId="{2A340665-1EFF-4CF4-BE92-EF1FD5B657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8EF8444-E254-4E45-B28E-1A0AE5B43DD7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利基策略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63096AA-92B1-44E9-AB02-F0F38A4AADE1}" type="parTrans" cxnId="{6573A5F8-7E75-43E3-AA41-4063B63BB26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9B8ACD5-040C-4CF6-905B-6842540E8763}" type="sibTrans" cxnId="{6573A5F8-7E75-43E3-AA41-4063B63BB26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B4D9EDD-4730-40C7-A87E-2E102089D83A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收割策略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55004D9-4CA4-41DB-ABF8-1F411BB84AC3}" type="parTrans" cxnId="{5198F3EC-6172-479F-A861-045D563EBB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A530F25-F5B7-471A-BF90-DFE80E21965F}" type="sibTrans" cxnId="{5198F3EC-6172-479F-A861-045D563EBB8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4D373C7-FEAD-48D2-A485-8B2ACEE8BE36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撤資策略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2530D32-DF79-48A7-88AA-735202F316E4}" type="parTrans" cxnId="{67431368-B772-4FE6-982C-94A1AFEF1A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B4CAF78-A1B5-4603-83DD-114E89F991DA}" type="sibTrans" cxnId="{67431368-B772-4FE6-982C-94A1AFEF1A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DF895F3-1263-4E4F-876B-34CB8EF66D5C}" type="pres">
      <dgm:prSet presAssocID="{89B2D111-5414-45B7-8F1A-C815F1DEAB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430347-2F13-4FDC-AAA8-F3F8204AF52E}" type="pres">
      <dgm:prSet presAssocID="{3CFD634C-57EA-4C16-8083-B6EB56C5F809}" presName="node" presStyleLbl="node1" presStyleIdx="0" presStyleCnt="4" custLinFactNeighborX="-343" custLinFactNeighborY="-2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41A17E-BB0C-49B4-8CC3-4D8CD59BFC45}" type="pres">
      <dgm:prSet presAssocID="{5D18EB42-AD44-44E3-9A39-5D767D77B778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A8317FDA-0689-4B81-94B1-1453BFE5E29E}" type="pres">
      <dgm:prSet presAssocID="{D8EF8444-E254-4E45-B28E-1A0AE5B43D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AF1E3-4057-488A-AD48-2E5CFC7F962B}" type="pres">
      <dgm:prSet presAssocID="{39B8ACD5-040C-4CF6-905B-6842540E8763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EC0C6268-4CB3-4088-876F-4DD9EA4621C0}" type="pres">
      <dgm:prSet presAssocID="{FB4D9EDD-4730-40C7-A87E-2E102089D8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9CA7B9-4665-4F66-A7A9-00BA299980F6}" type="pres">
      <dgm:prSet presAssocID="{FA530F25-F5B7-471A-BF90-DFE80E21965F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A50F101F-5597-4DB3-AC8B-3B2DCE384219}" type="pres">
      <dgm:prSet presAssocID="{84D373C7-FEAD-48D2-A485-8B2ACEE8BE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431368-B772-4FE6-982C-94A1AFEF1AEC}" srcId="{89B2D111-5414-45B7-8F1A-C815F1DEAB1E}" destId="{84D373C7-FEAD-48D2-A485-8B2ACEE8BE36}" srcOrd="3" destOrd="0" parTransId="{32530D32-DF79-48A7-88AA-735202F316E4}" sibTransId="{8B4CAF78-A1B5-4603-83DD-114E89F991DA}"/>
    <dgm:cxn modelId="{5198F3EC-6172-479F-A861-045D563EBB85}" srcId="{89B2D111-5414-45B7-8F1A-C815F1DEAB1E}" destId="{FB4D9EDD-4730-40C7-A87E-2E102089D83A}" srcOrd="2" destOrd="0" parTransId="{F55004D9-4CA4-41DB-ABF8-1F411BB84AC3}" sibTransId="{FA530F25-F5B7-471A-BF90-DFE80E21965F}"/>
    <dgm:cxn modelId="{2A340665-1EFF-4CF4-BE92-EF1FD5B6572B}" srcId="{89B2D111-5414-45B7-8F1A-C815F1DEAB1E}" destId="{3CFD634C-57EA-4C16-8083-B6EB56C5F809}" srcOrd="0" destOrd="0" parTransId="{AFF12387-B9D1-4F1C-8052-5BF85FC31218}" sibTransId="{5D18EB42-AD44-44E3-9A39-5D767D77B778}"/>
    <dgm:cxn modelId="{DC61D6A9-F11D-4E52-8974-26E647C02E06}" type="presOf" srcId="{3CFD634C-57EA-4C16-8083-B6EB56C5F809}" destId="{00430347-2F13-4FDC-AAA8-F3F8204AF52E}" srcOrd="0" destOrd="0" presId="urn:microsoft.com/office/officeart/2005/8/layout/default#2"/>
    <dgm:cxn modelId="{1E349F7B-97BC-4819-9E50-F5508750FCD0}" type="presOf" srcId="{84D373C7-FEAD-48D2-A485-8B2ACEE8BE36}" destId="{A50F101F-5597-4DB3-AC8B-3B2DCE384219}" srcOrd="0" destOrd="0" presId="urn:microsoft.com/office/officeart/2005/8/layout/default#2"/>
    <dgm:cxn modelId="{F1CCACEE-6273-4877-AADA-AC0317D90289}" type="presOf" srcId="{89B2D111-5414-45B7-8F1A-C815F1DEAB1E}" destId="{ADF895F3-1263-4E4F-876B-34CB8EF66D5C}" srcOrd="0" destOrd="0" presId="urn:microsoft.com/office/officeart/2005/8/layout/default#2"/>
    <dgm:cxn modelId="{CC6E637A-D9FE-4602-B6B1-32E1E8BCB04B}" type="presOf" srcId="{FB4D9EDD-4730-40C7-A87E-2E102089D83A}" destId="{EC0C6268-4CB3-4088-876F-4DD9EA4621C0}" srcOrd="0" destOrd="0" presId="urn:microsoft.com/office/officeart/2005/8/layout/default#2"/>
    <dgm:cxn modelId="{08126B5F-7637-4458-BEC6-8620016A6BC6}" type="presOf" srcId="{D8EF8444-E254-4E45-B28E-1A0AE5B43DD7}" destId="{A8317FDA-0689-4B81-94B1-1453BFE5E29E}" srcOrd="0" destOrd="0" presId="urn:microsoft.com/office/officeart/2005/8/layout/default#2"/>
    <dgm:cxn modelId="{6573A5F8-7E75-43E3-AA41-4063B63BB26E}" srcId="{89B2D111-5414-45B7-8F1A-C815F1DEAB1E}" destId="{D8EF8444-E254-4E45-B28E-1A0AE5B43DD7}" srcOrd="1" destOrd="0" parTransId="{163096AA-92B1-44E9-AB02-F0F38A4AADE1}" sibTransId="{39B8ACD5-040C-4CF6-905B-6842540E8763}"/>
    <dgm:cxn modelId="{61764341-4DE4-4521-BB7D-13E4B6A7AF24}" type="presParOf" srcId="{ADF895F3-1263-4E4F-876B-34CB8EF66D5C}" destId="{00430347-2F13-4FDC-AAA8-F3F8204AF52E}" srcOrd="0" destOrd="0" presId="urn:microsoft.com/office/officeart/2005/8/layout/default#2"/>
    <dgm:cxn modelId="{C018412E-160B-4626-AA65-EA28C6D13583}" type="presParOf" srcId="{ADF895F3-1263-4E4F-876B-34CB8EF66D5C}" destId="{5341A17E-BB0C-49B4-8CC3-4D8CD59BFC45}" srcOrd="1" destOrd="0" presId="urn:microsoft.com/office/officeart/2005/8/layout/default#2"/>
    <dgm:cxn modelId="{B280FEB9-13B2-4A0D-BA80-BDEBF433BC04}" type="presParOf" srcId="{ADF895F3-1263-4E4F-876B-34CB8EF66D5C}" destId="{A8317FDA-0689-4B81-94B1-1453BFE5E29E}" srcOrd="2" destOrd="0" presId="urn:microsoft.com/office/officeart/2005/8/layout/default#2"/>
    <dgm:cxn modelId="{2D568674-1B57-4207-9941-8764063417DE}" type="presParOf" srcId="{ADF895F3-1263-4E4F-876B-34CB8EF66D5C}" destId="{D72AF1E3-4057-488A-AD48-2E5CFC7F962B}" srcOrd="3" destOrd="0" presId="urn:microsoft.com/office/officeart/2005/8/layout/default#2"/>
    <dgm:cxn modelId="{9BFCEFB0-7B16-4F41-BD9F-F65D1AD26216}" type="presParOf" srcId="{ADF895F3-1263-4E4F-876B-34CB8EF66D5C}" destId="{EC0C6268-4CB3-4088-876F-4DD9EA4621C0}" srcOrd="4" destOrd="0" presId="urn:microsoft.com/office/officeart/2005/8/layout/default#2"/>
    <dgm:cxn modelId="{4B514081-E249-46F5-9E90-4DC49D68DEA8}" type="presParOf" srcId="{ADF895F3-1263-4E4F-876B-34CB8EF66D5C}" destId="{F59CA7B9-4665-4F66-A7A9-00BA299980F6}" srcOrd="5" destOrd="0" presId="urn:microsoft.com/office/officeart/2005/8/layout/default#2"/>
    <dgm:cxn modelId="{B611C7AF-D9F8-4C25-9709-5450880F8A96}" type="presParOf" srcId="{ADF895F3-1263-4E4F-876B-34CB8EF66D5C}" destId="{A50F101F-5597-4DB3-AC8B-3B2DCE384219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波特的基本策略型態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8568854A-A447-4B03-835B-45F0AE423C9C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產業發展觀點下的事業策略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E70093C-0310-4E69-8776-A6DFB0C26E7F}">
      <dgm:prSet phldrT="[文字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職能策略布局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47AA91-8121-44C4-992D-89CC8A370551}" type="presOf" srcId="{E0BE5102-0D12-4217-B370-5C6810A1ED0C}" destId="{712F8263-28A0-42F7-A532-BB05114E06A4}" srcOrd="0" destOrd="0" presId="urn:microsoft.com/office/officeart/2005/8/layout/vList2"/>
    <dgm:cxn modelId="{8E77742F-4C4A-44DD-93AF-3D55E51B365B}" type="presOf" srcId="{8568854A-A447-4B03-835B-45F0AE423C9C}" destId="{8ECE8589-8516-4D5C-8698-B69BE5F46FB4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17493DCA-4352-4409-963A-52A23550EC08}" type="presOf" srcId="{4E70093C-0310-4E69-8776-A6DFB0C26E7F}" destId="{AE0AAF5F-BFF0-4A8C-9D32-008D956B3228}" srcOrd="0" destOrd="0" presId="urn:microsoft.com/office/officeart/2005/8/layout/vList2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6AF18E2E-F5FE-49E9-A40D-07E48ED69847}" type="presOf" srcId="{5D83FBFE-DA44-4E7D-83ED-94E4B84DBE1F}" destId="{C4AE292F-DE7B-44B4-9E4C-25DCB97EF6B9}" srcOrd="0" destOrd="0" presId="urn:microsoft.com/office/officeart/2005/8/layout/vList2"/>
    <dgm:cxn modelId="{30173DEF-0771-4DD9-9E58-DA1E396960D5}" type="presParOf" srcId="{C4AE292F-DE7B-44B4-9E4C-25DCB97EF6B9}" destId="{712F8263-28A0-42F7-A532-BB05114E06A4}" srcOrd="0" destOrd="0" presId="urn:microsoft.com/office/officeart/2005/8/layout/vList2"/>
    <dgm:cxn modelId="{CD2FDF6C-ECCD-41EF-90AE-3E67A820EF30}" type="presParOf" srcId="{C4AE292F-DE7B-44B4-9E4C-25DCB97EF6B9}" destId="{FBD49CCE-CFA8-4672-BC9D-DCAFEF8D5634}" srcOrd="1" destOrd="0" presId="urn:microsoft.com/office/officeart/2005/8/layout/vList2"/>
    <dgm:cxn modelId="{50147A36-C043-44A1-AD95-4F6FFF68ADBB}" type="presParOf" srcId="{C4AE292F-DE7B-44B4-9E4C-25DCB97EF6B9}" destId="{8ECE8589-8516-4D5C-8698-B69BE5F46FB4}" srcOrd="2" destOrd="0" presId="urn:microsoft.com/office/officeart/2005/8/layout/vList2"/>
    <dgm:cxn modelId="{BA7781D2-9B89-4266-B9CE-D1E751A9744F}" type="presParOf" srcId="{C4AE292F-DE7B-44B4-9E4C-25DCB97EF6B9}" destId="{00A968C6-6FA7-4B96-BB75-94E6D5D63E87}" srcOrd="3" destOrd="0" presId="urn:microsoft.com/office/officeart/2005/8/layout/vList2"/>
    <dgm:cxn modelId="{A243E284-24BC-4C4F-969F-CBBA207E2B74}" type="presParOf" srcId="{C4AE292F-DE7B-44B4-9E4C-25DCB97EF6B9}" destId="{AE0AAF5F-BFF0-4A8C-9D32-008D956B32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A4BE58-8697-4F61-A3A6-47042338D4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8FCA6F-48B3-4154-8B0F-C8CA8551279D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生產與作業策略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2AFAA61-13A9-43E0-A67C-989C051CCB6F}" type="parTrans" cxnId="{D012836D-2027-4F59-95D9-3AD39A5DA6F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3EE1E49-A868-49D1-B224-93995C4F7B56}" type="sibTrans" cxnId="{D012836D-2027-4F59-95D9-3AD39A5DA6F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2D969AD-1A02-4D3B-BDAC-2980ADA56BA5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行銷策略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F906766-3BC9-41D0-8DEF-423354602DF8}" type="parTrans" cxnId="{49EC618B-C4EC-4FF1-AE2E-B2CE81FD361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9554317-92D8-4613-A05D-C655096B695C}" type="sibTrans" cxnId="{49EC618B-C4EC-4FF1-AE2E-B2CE81FD361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8DC8AAE-44E4-4EC3-A83F-EBB7E2E2FFB7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財務策略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A2F7ABB-5E64-47DF-9CCA-682EB4416CC1}" type="parTrans" cxnId="{FCE6A22B-C678-419B-989E-936B2B5EAB8A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B3D2612-F62A-41D4-95F4-7850F2B897D9}" type="sibTrans" cxnId="{FCE6A22B-C678-419B-989E-936B2B5EAB8A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D5D438B-6660-4800-B673-6007AF96D82E}">
      <dgm:prSet phldrT="[文字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採購策略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D9225F5-FB03-4855-92DB-23E124FEAF17}" type="parTrans" cxnId="{D173A54C-41C0-4512-B82A-96C6506708E8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391514-AC72-43FF-8F29-5E909B3ECAB3}" type="sibTrans" cxnId="{D173A54C-41C0-4512-B82A-96C6506708E8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FFBC23-4CCB-4FE0-9F70-C6495B38BE1E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人力資源策略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4A0D979-111B-40B8-9F7B-2A14E157EA4B}" type="parTrans" cxnId="{44218712-23F5-4271-9464-A914AB1437A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C3C6CF8-0A72-4E45-9DA1-E16C3A210B68}" type="sibTrans" cxnId="{44218712-23F5-4271-9464-A914AB1437A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675755-E1DA-4673-B8BB-DC8B465DAA7E}" type="pres">
      <dgm:prSet presAssocID="{C9A4BE58-8697-4F61-A3A6-47042338D4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76B91D-EF3A-4175-82F0-BF2299F86755}" type="pres">
      <dgm:prSet presAssocID="{6F8FCA6F-48B3-4154-8B0F-C8CA8551279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B2751E-E3F3-4230-ADC3-BCD78C3ACD61}" type="pres">
      <dgm:prSet presAssocID="{A3EE1E49-A868-49D1-B224-93995C4F7B56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577E2FB9-F714-4F44-9E01-F75C92755D5F}" type="pres">
      <dgm:prSet presAssocID="{22D969AD-1A02-4D3B-BDAC-2980ADA56BA5}" presName="parentText" presStyleLbl="node1" presStyleIdx="1" presStyleCnt="5" custLinFactNeighborX="-8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44F81D-D70D-45C8-97DC-F8E6BEFCC46D}" type="pres">
      <dgm:prSet presAssocID="{A9554317-92D8-4613-A05D-C655096B695C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562F3725-B523-4349-A718-1F80E1A330D5}" type="pres">
      <dgm:prSet presAssocID="{D8DC8AAE-44E4-4EC3-A83F-EBB7E2E2FFB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A2760B-6EBE-45D8-A5EA-897812DB9F89}" type="pres">
      <dgm:prSet presAssocID="{5B3D2612-F62A-41D4-95F4-7850F2B897D9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1D2F78F9-E0AB-4803-990C-AF679007F502}" type="pres">
      <dgm:prSet presAssocID="{5FFFBC23-4CCB-4FE0-9F70-C6495B38BE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766395-BB4C-4B4F-BCF0-5F37D8409AD3}" type="pres">
      <dgm:prSet presAssocID="{1C3C6CF8-0A72-4E45-9DA1-E16C3A210B68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201FA985-585E-4B45-8A31-A8F9B2006FDC}" type="pres">
      <dgm:prSet presAssocID="{9D5D438B-6660-4800-B673-6007AF96D82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EC618B-C4EC-4FF1-AE2E-B2CE81FD361B}" srcId="{C9A4BE58-8697-4F61-A3A6-47042338D47B}" destId="{22D969AD-1A02-4D3B-BDAC-2980ADA56BA5}" srcOrd="1" destOrd="0" parTransId="{6F906766-3BC9-41D0-8DEF-423354602DF8}" sibTransId="{A9554317-92D8-4613-A05D-C655096B695C}"/>
    <dgm:cxn modelId="{F8342C46-EC3C-4C86-A644-CCF6C2F1DB18}" type="presOf" srcId="{9D5D438B-6660-4800-B673-6007AF96D82E}" destId="{201FA985-585E-4B45-8A31-A8F9B2006FDC}" srcOrd="0" destOrd="0" presId="urn:microsoft.com/office/officeart/2005/8/layout/vList2"/>
    <dgm:cxn modelId="{92A6B6EC-80C4-4359-9B7C-436960AF7A5A}" type="presOf" srcId="{C9A4BE58-8697-4F61-A3A6-47042338D47B}" destId="{8E675755-E1DA-4673-B8BB-DC8B465DAA7E}" srcOrd="0" destOrd="0" presId="urn:microsoft.com/office/officeart/2005/8/layout/vList2"/>
    <dgm:cxn modelId="{D012836D-2027-4F59-95D9-3AD39A5DA6F4}" srcId="{C9A4BE58-8697-4F61-A3A6-47042338D47B}" destId="{6F8FCA6F-48B3-4154-8B0F-C8CA8551279D}" srcOrd="0" destOrd="0" parTransId="{F2AFAA61-13A9-43E0-A67C-989C051CCB6F}" sibTransId="{A3EE1E49-A868-49D1-B224-93995C4F7B56}"/>
    <dgm:cxn modelId="{E43EE64E-B1F2-4D02-9F18-3709D446AD72}" type="presOf" srcId="{5FFFBC23-4CCB-4FE0-9F70-C6495B38BE1E}" destId="{1D2F78F9-E0AB-4803-990C-AF679007F502}" srcOrd="0" destOrd="0" presId="urn:microsoft.com/office/officeart/2005/8/layout/vList2"/>
    <dgm:cxn modelId="{44218712-23F5-4271-9464-A914AB1437A4}" srcId="{C9A4BE58-8697-4F61-A3A6-47042338D47B}" destId="{5FFFBC23-4CCB-4FE0-9F70-C6495B38BE1E}" srcOrd="3" destOrd="0" parTransId="{24A0D979-111B-40B8-9F7B-2A14E157EA4B}" sibTransId="{1C3C6CF8-0A72-4E45-9DA1-E16C3A210B68}"/>
    <dgm:cxn modelId="{B810A252-11A5-4F39-AC0E-9B935F346F33}" type="presOf" srcId="{6F8FCA6F-48B3-4154-8B0F-C8CA8551279D}" destId="{F276B91D-EF3A-4175-82F0-BF2299F86755}" srcOrd="0" destOrd="0" presId="urn:microsoft.com/office/officeart/2005/8/layout/vList2"/>
    <dgm:cxn modelId="{B30DC2F7-4BBC-4476-A159-00F4BFBE1F2D}" type="presOf" srcId="{D8DC8AAE-44E4-4EC3-A83F-EBB7E2E2FFB7}" destId="{562F3725-B523-4349-A718-1F80E1A330D5}" srcOrd="0" destOrd="0" presId="urn:microsoft.com/office/officeart/2005/8/layout/vList2"/>
    <dgm:cxn modelId="{BFC1617D-39C2-47E0-A020-85DA7D139216}" type="presOf" srcId="{22D969AD-1A02-4D3B-BDAC-2980ADA56BA5}" destId="{577E2FB9-F714-4F44-9E01-F75C92755D5F}" srcOrd="0" destOrd="0" presId="urn:microsoft.com/office/officeart/2005/8/layout/vList2"/>
    <dgm:cxn modelId="{D173A54C-41C0-4512-B82A-96C6506708E8}" srcId="{C9A4BE58-8697-4F61-A3A6-47042338D47B}" destId="{9D5D438B-6660-4800-B673-6007AF96D82E}" srcOrd="4" destOrd="0" parTransId="{6D9225F5-FB03-4855-92DB-23E124FEAF17}" sibTransId="{BB391514-AC72-43FF-8F29-5E909B3ECAB3}"/>
    <dgm:cxn modelId="{FCE6A22B-C678-419B-989E-936B2B5EAB8A}" srcId="{C9A4BE58-8697-4F61-A3A6-47042338D47B}" destId="{D8DC8AAE-44E4-4EC3-A83F-EBB7E2E2FFB7}" srcOrd="2" destOrd="0" parTransId="{2A2F7ABB-5E64-47DF-9CCA-682EB4416CC1}" sibTransId="{5B3D2612-F62A-41D4-95F4-7850F2B897D9}"/>
    <dgm:cxn modelId="{D652D9F3-6846-4882-B29E-74BE8B8AC81F}" type="presParOf" srcId="{8E675755-E1DA-4673-B8BB-DC8B465DAA7E}" destId="{F276B91D-EF3A-4175-82F0-BF2299F86755}" srcOrd="0" destOrd="0" presId="urn:microsoft.com/office/officeart/2005/8/layout/vList2"/>
    <dgm:cxn modelId="{DE7BBE80-B7E9-40FF-AE7C-EBDB253745E2}" type="presParOf" srcId="{8E675755-E1DA-4673-B8BB-DC8B465DAA7E}" destId="{34B2751E-E3F3-4230-ADC3-BCD78C3ACD61}" srcOrd="1" destOrd="0" presId="urn:microsoft.com/office/officeart/2005/8/layout/vList2"/>
    <dgm:cxn modelId="{EE486A46-907A-4D35-A69F-5F5ACBA3209C}" type="presParOf" srcId="{8E675755-E1DA-4673-B8BB-DC8B465DAA7E}" destId="{577E2FB9-F714-4F44-9E01-F75C92755D5F}" srcOrd="2" destOrd="0" presId="urn:microsoft.com/office/officeart/2005/8/layout/vList2"/>
    <dgm:cxn modelId="{DABA470D-111B-4BA7-84B0-6E6730C72D70}" type="presParOf" srcId="{8E675755-E1DA-4673-B8BB-DC8B465DAA7E}" destId="{B044F81D-D70D-45C8-97DC-F8E6BEFCC46D}" srcOrd="3" destOrd="0" presId="urn:microsoft.com/office/officeart/2005/8/layout/vList2"/>
    <dgm:cxn modelId="{DB210F9A-A74A-4DD2-9274-3076BBC53FD7}" type="presParOf" srcId="{8E675755-E1DA-4673-B8BB-DC8B465DAA7E}" destId="{562F3725-B523-4349-A718-1F80E1A330D5}" srcOrd="4" destOrd="0" presId="urn:microsoft.com/office/officeart/2005/8/layout/vList2"/>
    <dgm:cxn modelId="{0B321374-7AA9-4512-9749-B468936E18B9}" type="presParOf" srcId="{8E675755-E1DA-4673-B8BB-DC8B465DAA7E}" destId="{23A2760B-6EBE-45D8-A5EA-897812DB9F89}" srcOrd="5" destOrd="0" presId="urn:microsoft.com/office/officeart/2005/8/layout/vList2"/>
    <dgm:cxn modelId="{834A2E03-A997-47FA-B732-418FFA4570D1}" type="presParOf" srcId="{8E675755-E1DA-4673-B8BB-DC8B465DAA7E}" destId="{1D2F78F9-E0AB-4803-990C-AF679007F502}" srcOrd="6" destOrd="0" presId="urn:microsoft.com/office/officeart/2005/8/layout/vList2"/>
    <dgm:cxn modelId="{32176985-A3F3-49F4-ACB3-FBC25A8246E4}" type="presParOf" srcId="{8E675755-E1DA-4673-B8BB-DC8B465DAA7E}" destId="{E1766395-BB4C-4B4F-BCF0-5F37D8409AD3}" srcOrd="7" destOrd="0" presId="urn:microsoft.com/office/officeart/2005/8/layout/vList2"/>
    <dgm:cxn modelId="{3BC32FE6-E0BF-4325-9A70-EA722B407438}" type="presParOf" srcId="{8E675755-E1DA-4673-B8BB-DC8B465DAA7E}" destId="{201FA985-585E-4B45-8A31-A8F9B2006F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波特的基本策略型態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8568854A-A447-4B03-835B-45F0AE423C9C}">
      <dgm:prSet phldrT="[文字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產業發展觀點下的事業策略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E70093C-0310-4E69-8776-A6DFB0C26E7F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職能策略布局</a:t>
          </a:r>
          <a:endParaRPr lang="zh-TW" altLang="en-US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47AA91-8121-44C4-992D-89CC8A370551}" type="presOf" srcId="{E0BE5102-0D12-4217-B370-5C6810A1ED0C}" destId="{712F8263-28A0-42F7-A532-BB05114E06A4}" srcOrd="0" destOrd="0" presId="urn:microsoft.com/office/officeart/2005/8/layout/vList2"/>
    <dgm:cxn modelId="{8E77742F-4C4A-44DD-93AF-3D55E51B365B}" type="presOf" srcId="{8568854A-A447-4B03-835B-45F0AE423C9C}" destId="{8ECE8589-8516-4D5C-8698-B69BE5F46FB4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17493DCA-4352-4409-963A-52A23550EC08}" type="presOf" srcId="{4E70093C-0310-4E69-8776-A6DFB0C26E7F}" destId="{AE0AAF5F-BFF0-4A8C-9D32-008D956B3228}" srcOrd="0" destOrd="0" presId="urn:microsoft.com/office/officeart/2005/8/layout/vList2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6AF18E2E-F5FE-49E9-A40D-07E48ED69847}" type="presOf" srcId="{5D83FBFE-DA44-4E7D-83ED-94E4B84DBE1F}" destId="{C4AE292F-DE7B-44B4-9E4C-25DCB97EF6B9}" srcOrd="0" destOrd="0" presId="urn:microsoft.com/office/officeart/2005/8/layout/vList2"/>
    <dgm:cxn modelId="{30173DEF-0771-4DD9-9E58-DA1E396960D5}" type="presParOf" srcId="{C4AE292F-DE7B-44B4-9E4C-25DCB97EF6B9}" destId="{712F8263-28A0-42F7-A532-BB05114E06A4}" srcOrd="0" destOrd="0" presId="urn:microsoft.com/office/officeart/2005/8/layout/vList2"/>
    <dgm:cxn modelId="{CD2FDF6C-ECCD-41EF-90AE-3E67A820EF30}" type="presParOf" srcId="{C4AE292F-DE7B-44B4-9E4C-25DCB97EF6B9}" destId="{FBD49CCE-CFA8-4672-BC9D-DCAFEF8D5634}" srcOrd="1" destOrd="0" presId="urn:microsoft.com/office/officeart/2005/8/layout/vList2"/>
    <dgm:cxn modelId="{50147A36-C043-44A1-AD95-4F6FFF68ADBB}" type="presParOf" srcId="{C4AE292F-DE7B-44B4-9E4C-25DCB97EF6B9}" destId="{8ECE8589-8516-4D5C-8698-B69BE5F46FB4}" srcOrd="2" destOrd="0" presId="urn:microsoft.com/office/officeart/2005/8/layout/vList2"/>
    <dgm:cxn modelId="{BA7781D2-9B89-4266-B9CE-D1E751A9744F}" type="presParOf" srcId="{C4AE292F-DE7B-44B4-9E4C-25DCB97EF6B9}" destId="{00A968C6-6FA7-4B96-BB75-94E6D5D63E87}" srcOrd="3" destOrd="0" presId="urn:microsoft.com/office/officeart/2005/8/layout/vList2"/>
    <dgm:cxn modelId="{A243E284-24BC-4C4F-969F-CBBA207E2B74}" type="presParOf" srcId="{C4AE292F-DE7B-44B4-9E4C-25DCB97EF6B9}" destId="{AE0AAF5F-BFF0-4A8C-9D32-008D956B32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B6893B-5AC5-4273-9B09-A4011DD6FA9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8422B3C-8E19-4156-B4BE-7673296E2359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初生期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C0E9508-D7B0-4226-ADBA-91DE97D8ABC5}" type="parTrans" cxnId="{8FA04E95-EED2-4E29-994E-4A075B866C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3D9F1D-277C-4264-A00D-68C212986D5B}" type="sibTrans" cxnId="{8FA04E95-EED2-4E29-994E-4A075B866C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33D5E6-66D8-49B0-BFE1-8EAA26C2ACA9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成長期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1995396-F594-4EDB-9D96-1008616DCF36}" type="parTrans" cxnId="{94652693-2A19-4F69-9381-DC4474293C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463A65-2DB8-4115-ADE7-DEFB48324D43}" type="sibTrans" cxnId="{94652693-2A19-4F69-9381-DC4474293C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1BD0015-38CB-43A8-9990-8B55BFCD0D3D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成熟期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9CEE3FB-1C49-42D9-A240-37FE24410ECD}" type="parTrans" cxnId="{973B8804-402A-430D-9ECB-C37AEB3605F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67D3D64-712F-4275-8D64-D5FBE0B30D02}" type="sibTrans" cxnId="{973B8804-402A-430D-9ECB-C37AEB3605F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76537D4-F96A-4309-BCDA-1EC2FEDF241E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衰退期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BD44AA6-2E6D-4286-BA42-C7CAC75F6171}" type="parTrans" cxnId="{E769FD7D-A419-47F4-A2D2-CA99CC82448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5015F64-DB95-4A47-8CDA-D05BDFAD3592}" type="sibTrans" cxnId="{E769FD7D-A419-47F4-A2D2-CA99CC82448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B1B0636-3366-4D91-B206-A93A1B26EEE1}" type="pres">
      <dgm:prSet presAssocID="{8CB6893B-5AC5-4273-9B09-A4011DD6FA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93981A-CDB9-4EA8-ABC7-23FA82172E6A}" type="pres">
      <dgm:prSet presAssocID="{58422B3C-8E19-4156-B4BE-7673296E23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20A0A7-C139-4CE7-9C23-B55A00CBFC92}" type="pres">
      <dgm:prSet presAssocID="{CE3D9F1D-277C-4264-A00D-68C212986D5B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228B277C-63EB-4A80-B981-5913B8AF5A15}" type="pres">
      <dgm:prSet presAssocID="{2433D5E6-66D8-49B0-BFE1-8EAA26C2AC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0F8729-2D63-4286-833D-32B1CFB55757}" type="pres">
      <dgm:prSet presAssocID="{6E463A65-2DB8-4115-ADE7-DEFB48324D43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2F1F269A-5E6A-4383-8833-98B1D54D60E6}" type="pres">
      <dgm:prSet presAssocID="{41BD0015-38CB-43A8-9990-8B55BFCD0D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A86F2C-E7F0-451E-9601-CE68096D5402}" type="pres">
      <dgm:prSet presAssocID="{767D3D64-712F-4275-8D64-D5FBE0B30D02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1AD2A893-5BE7-44CF-96EC-36EAAADF1E6C}" type="pres">
      <dgm:prSet presAssocID="{C76537D4-F96A-4309-BCDA-1EC2FEDF24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D1BE4F-5A12-4A76-B175-52E9C57C65AE}" type="presOf" srcId="{58422B3C-8E19-4156-B4BE-7673296E2359}" destId="{3A93981A-CDB9-4EA8-ABC7-23FA82172E6A}" srcOrd="0" destOrd="0" presId="urn:microsoft.com/office/officeart/2005/8/layout/default#1"/>
    <dgm:cxn modelId="{8FA04E95-EED2-4E29-994E-4A075B866C2D}" srcId="{8CB6893B-5AC5-4273-9B09-A4011DD6FA94}" destId="{58422B3C-8E19-4156-B4BE-7673296E2359}" srcOrd="0" destOrd="0" parTransId="{EC0E9508-D7B0-4226-ADBA-91DE97D8ABC5}" sibTransId="{CE3D9F1D-277C-4264-A00D-68C212986D5B}"/>
    <dgm:cxn modelId="{CC2D2DAB-9683-44A1-A97A-D1B72367A3F5}" type="presOf" srcId="{41BD0015-38CB-43A8-9990-8B55BFCD0D3D}" destId="{2F1F269A-5E6A-4383-8833-98B1D54D60E6}" srcOrd="0" destOrd="0" presId="urn:microsoft.com/office/officeart/2005/8/layout/default#1"/>
    <dgm:cxn modelId="{973B8804-402A-430D-9ECB-C37AEB3605F3}" srcId="{8CB6893B-5AC5-4273-9B09-A4011DD6FA94}" destId="{41BD0015-38CB-43A8-9990-8B55BFCD0D3D}" srcOrd="2" destOrd="0" parTransId="{C9CEE3FB-1C49-42D9-A240-37FE24410ECD}" sibTransId="{767D3D64-712F-4275-8D64-D5FBE0B30D02}"/>
    <dgm:cxn modelId="{94652693-2A19-4F69-9381-DC4474293C4D}" srcId="{8CB6893B-5AC5-4273-9B09-A4011DD6FA94}" destId="{2433D5E6-66D8-49B0-BFE1-8EAA26C2ACA9}" srcOrd="1" destOrd="0" parTransId="{51995396-F594-4EDB-9D96-1008616DCF36}" sibTransId="{6E463A65-2DB8-4115-ADE7-DEFB48324D43}"/>
    <dgm:cxn modelId="{421614A0-0E8B-41AD-BB24-50D41FD2B68F}" type="presOf" srcId="{C76537D4-F96A-4309-BCDA-1EC2FEDF241E}" destId="{1AD2A893-5BE7-44CF-96EC-36EAAADF1E6C}" srcOrd="0" destOrd="0" presId="urn:microsoft.com/office/officeart/2005/8/layout/default#1"/>
    <dgm:cxn modelId="{5B1A9078-C73F-412A-9EC3-DD535323FE25}" type="presOf" srcId="{8CB6893B-5AC5-4273-9B09-A4011DD6FA94}" destId="{0B1B0636-3366-4D91-B206-A93A1B26EEE1}" srcOrd="0" destOrd="0" presId="urn:microsoft.com/office/officeart/2005/8/layout/default#1"/>
    <dgm:cxn modelId="{CF9BECA8-F18F-4652-9EB9-7E7AD3E9022B}" type="presOf" srcId="{2433D5E6-66D8-49B0-BFE1-8EAA26C2ACA9}" destId="{228B277C-63EB-4A80-B981-5913B8AF5A15}" srcOrd="0" destOrd="0" presId="urn:microsoft.com/office/officeart/2005/8/layout/default#1"/>
    <dgm:cxn modelId="{E769FD7D-A419-47F4-A2D2-CA99CC824489}" srcId="{8CB6893B-5AC5-4273-9B09-A4011DD6FA94}" destId="{C76537D4-F96A-4309-BCDA-1EC2FEDF241E}" srcOrd="3" destOrd="0" parTransId="{7BD44AA6-2E6D-4286-BA42-C7CAC75F6171}" sibTransId="{75015F64-DB95-4A47-8CDA-D05BDFAD3592}"/>
    <dgm:cxn modelId="{F7C53719-014A-4B46-ACF0-7D3280F20140}" type="presParOf" srcId="{0B1B0636-3366-4D91-B206-A93A1B26EEE1}" destId="{3A93981A-CDB9-4EA8-ABC7-23FA82172E6A}" srcOrd="0" destOrd="0" presId="urn:microsoft.com/office/officeart/2005/8/layout/default#1"/>
    <dgm:cxn modelId="{2744E782-D56D-4636-857D-B6C69F2D4386}" type="presParOf" srcId="{0B1B0636-3366-4D91-B206-A93A1B26EEE1}" destId="{8520A0A7-C139-4CE7-9C23-B55A00CBFC92}" srcOrd="1" destOrd="0" presId="urn:microsoft.com/office/officeart/2005/8/layout/default#1"/>
    <dgm:cxn modelId="{CE6F124E-7C45-4D3B-8FA5-6CABCBEF9A67}" type="presParOf" srcId="{0B1B0636-3366-4D91-B206-A93A1B26EEE1}" destId="{228B277C-63EB-4A80-B981-5913B8AF5A15}" srcOrd="2" destOrd="0" presId="urn:microsoft.com/office/officeart/2005/8/layout/default#1"/>
    <dgm:cxn modelId="{74FD5BE0-A543-44D7-A83D-569C8BEC6ADF}" type="presParOf" srcId="{0B1B0636-3366-4D91-B206-A93A1B26EEE1}" destId="{E30F8729-2D63-4286-833D-32B1CFB55757}" srcOrd="3" destOrd="0" presId="urn:microsoft.com/office/officeart/2005/8/layout/default#1"/>
    <dgm:cxn modelId="{2B0EF80F-98B9-41A0-B613-5BF106D90E73}" type="presParOf" srcId="{0B1B0636-3366-4D91-B206-A93A1B26EEE1}" destId="{2F1F269A-5E6A-4383-8833-98B1D54D60E6}" srcOrd="4" destOrd="0" presId="urn:microsoft.com/office/officeart/2005/8/layout/default#1"/>
    <dgm:cxn modelId="{0B6071F6-DC45-4236-9727-8C01FB325FC8}" type="presParOf" srcId="{0B1B0636-3366-4D91-B206-A93A1B26EEE1}" destId="{A5A86F2C-E7F0-451E-9601-CE68096D5402}" srcOrd="5" destOrd="0" presId="urn:microsoft.com/office/officeart/2005/8/layout/default#1"/>
    <dgm:cxn modelId="{4154DFDE-6B75-4DF6-85AD-206E899426AA}" type="presParOf" srcId="{0B1B0636-3366-4D91-B206-A93A1B26EEE1}" destId="{1AD2A893-5BE7-44CF-96EC-36EAAADF1E6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7BDF98-2B02-4FC7-BBA3-9840CB002C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9745A0-7CD5-4473-A140-A7593FA06756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顧客的需求可能還不明確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D94DAA6-4B0D-4AEA-BEC3-F490AB66C788}" type="parTrans" cxnId="{460E2C7F-9CE4-4102-8B4C-E7EFE71441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85B7302-9367-410D-95FE-7F02E8B0CE69}" type="sibTrans" cxnId="{460E2C7F-9CE4-4102-8B4C-E7EFE71441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3346FE5-2749-40E0-BD4C-EB2C11AF08C5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往往缺乏相關的基礎結構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826E617-8D5F-4BDB-A8AE-96770C2300D5}" type="parTrans" cxnId="{AD950429-54F6-4D51-91AF-5AF2316A57F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4846984-B091-4905-83B5-38EF13E03D06}" type="sibTrans" cxnId="{AD950429-54F6-4D51-91AF-5AF2316A57F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6DFAF9F-A8BE-460A-9321-49012C679664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缺乏一套普遍接受的產品與服務標準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7A31AC3-6964-41FD-A269-5A61DB7A1CD3}" type="parTrans" cxnId="{B232A2F2-999E-4294-95FB-15D493771A3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F2036B1-64A0-47BE-9BAF-C36F4666BFE5}" type="sibTrans" cxnId="{B232A2F2-999E-4294-95FB-15D493771A3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9D34978-46C3-42C6-B07F-FB3F7F93C3BD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競爭者的不確定性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546DBF2-1E32-4EDD-A0F3-E4696E6F0F28}" type="parTrans" cxnId="{9DC4638C-0932-48D0-97C3-2760B877DB7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B93C47F-03BA-447F-A281-86883F9474C3}" type="sibTrans" cxnId="{9DC4638C-0932-48D0-97C3-2760B877DB7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F005D37-96C3-4D82-A4DD-0C9F80FED297}" type="pres">
      <dgm:prSet presAssocID="{547BDF98-2B02-4FC7-BBA3-9840CB002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559FCF9-939F-4669-B8EE-538BA862BE12}" type="pres">
      <dgm:prSet presAssocID="{539745A0-7CD5-4473-A140-A7593FA067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6D39CE-DB45-49A3-A895-88C7562D5A02}" type="pres">
      <dgm:prSet presAssocID="{285B7302-9367-410D-95FE-7F02E8B0CE69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C28BE340-C623-4EEE-96FC-1D478BC90B3B}" type="pres">
      <dgm:prSet presAssocID="{13346FE5-2749-40E0-BD4C-EB2C11AF08C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BEFE3F-726B-4864-9308-6ADB51BDDEF2}" type="pres">
      <dgm:prSet presAssocID="{D4846984-B091-4905-83B5-38EF13E03D06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E93AA9B4-2926-45CE-A8D3-6BB1CB4D25F8}" type="pres">
      <dgm:prSet presAssocID="{56DFAF9F-A8BE-460A-9321-49012C6796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46C3BC-7DF3-49AA-8ADB-384B56C2B79E}" type="pres">
      <dgm:prSet presAssocID="{7F2036B1-64A0-47BE-9BAF-C36F4666BFE5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A429790A-BB60-418F-9B0C-ED7483A93EBB}" type="pres">
      <dgm:prSet presAssocID="{E9D34978-46C3-42C6-B07F-FB3F7F93C3B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C4638C-0932-48D0-97C3-2760B877DB7A}" srcId="{547BDF98-2B02-4FC7-BBA3-9840CB002C7A}" destId="{E9D34978-46C3-42C6-B07F-FB3F7F93C3BD}" srcOrd="3" destOrd="0" parTransId="{3546DBF2-1E32-4EDD-A0F3-E4696E6F0F28}" sibTransId="{EB93C47F-03BA-447F-A281-86883F9474C3}"/>
    <dgm:cxn modelId="{3CAE74FB-5570-473D-98CA-F5623F99239F}" type="presOf" srcId="{547BDF98-2B02-4FC7-BBA3-9840CB002C7A}" destId="{3F005D37-96C3-4D82-A4DD-0C9F80FED297}" srcOrd="0" destOrd="0" presId="urn:microsoft.com/office/officeart/2005/8/layout/vList2"/>
    <dgm:cxn modelId="{460E2C7F-9CE4-4102-8B4C-E7EFE714413E}" srcId="{547BDF98-2B02-4FC7-BBA3-9840CB002C7A}" destId="{539745A0-7CD5-4473-A140-A7593FA06756}" srcOrd="0" destOrd="0" parTransId="{9D94DAA6-4B0D-4AEA-BEC3-F490AB66C788}" sibTransId="{285B7302-9367-410D-95FE-7F02E8B0CE69}"/>
    <dgm:cxn modelId="{0318DDDD-33C9-438A-B2FB-5F2645774FEC}" type="presOf" srcId="{539745A0-7CD5-4473-A140-A7593FA06756}" destId="{6559FCF9-939F-4669-B8EE-538BA862BE12}" srcOrd="0" destOrd="0" presId="urn:microsoft.com/office/officeart/2005/8/layout/vList2"/>
    <dgm:cxn modelId="{B232A2F2-999E-4294-95FB-15D493771A36}" srcId="{547BDF98-2B02-4FC7-BBA3-9840CB002C7A}" destId="{56DFAF9F-A8BE-460A-9321-49012C679664}" srcOrd="2" destOrd="0" parTransId="{97A31AC3-6964-41FD-A269-5A61DB7A1CD3}" sibTransId="{7F2036B1-64A0-47BE-9BAF-C36F4666BFE5}"/>
    <dgm:cxn modelId="{AD950429-54F6-4D51-91AF-5AF2316A57F0}" srcId="{547BDF98-2B02-4FC7-BBA3-9840CB002C7A}" destId="{13346FE5-2749-40E0-BD4C-EB2C11AF08C5}" srcOrd="1" destOrd="0" parTransId="{9826E617-8D5F-4BDB-A8AE-96770C2300D5}" sibTransId="{D4846984-B091-4905-83B5-38EF13E03D06}"/>
    <dgm:cxn modelId="{678647B6-25C9-401C-9C11-88DB159A2AB9}" type="presOf" srcId="{13346FE5-2749-40E0-BD4C-EB2C11AF08C5}" destId="{C28BE340-C623-4EEE-96FC-1D478BC90B3B}" srcOrd="0" destOrd="0" presId="urn:microsoft.com/office/officeart/2005/8/layout/vList2"/>
    <dgm:cxn modelId="{BBC65588-FFD1-40B7-8D35-E6DD8BD970A5}" type="presOf" srcId="{56DFAF9F-A8BE-460A-9321-49012C679664}" destId="{E93AA9B4-2926-45CE-A8D3-6BB1CB4D25F8}" srcOrd="0" destOrd="0" presId="urn:microsoft.com/office/officeart/2005/8/layout/vList2"/>
    <dgm:cxn modelId="{CF1F4E17-1FE8-47EE-9AC8-1BD8DC9CA06E}" type="presOf" srcId="{E9D34978-46C3-42C6-B07F-FB3F7F93C3BD}" destId="{A429790A-BB60-418F-9B0C-ED7483A93EBB}" srcOrd="0" destOrd="0" presId="urn:microsoft.com/office/officeart/2005/8/layout/vList2"/>
    <dgm:cxn modelId="{6C6B7F05-7E7E-4208-A017-8E778C800A9D}" type="presParOf" srcId="{3F005D37-96C3-4D82-A4DD-0C9F80FED297}" destId="{6559FCF9-939F-4669-B8EE-538BA862BE12}" srcOrd="0" destOrd="0" presId="urn:microsoft.com/office/officeart/2005/8/layout/vList2"/>
    <dgm:cxn modelId="{2A3ABDFA-0CA1-43B0-99B4-90022A1BC8ED}" type="presParOf" srcId="{3F005D37-96C3-4D82-A4DD-0C9F80FED297}" destId="{486D39CE-DB45-49A3-A895-88C7562D5A02}" srcOrd="1" destOrd="0" presId="urn:microsoft.com/office/officeart/2005/8/layout/vList2"/>
    <dgm:cxn modelId="{A11116E6-BD35-4848-B0E7-FAD6E865AA53}" type="presParOf" srcId="{3F005D37-96C3-4D82-A4DD-0C9F80FED297}" destId="{C28BE340-C623-4EEE-96FC-1D478BC90B3B}" srcOrd="2" destOrd="0" presId="urn:microsoft.com/office/officeart/2005/8/layout/vList2"/>
    <dgm:cxn modelId="{A46B8C5F-57BE-4774-8A75-CACB4F2FBAA0}" type="presParOf" srcId="{3F005D37-96C3-4D82-A4DD-0C9F80FED297}" destId="{65BEFE3F-726B-4864-9308-6ADB51BDDEF2}" srcOrd="3" destOrd="0" presId="urn:microsoft.com/office/officeart/2005/8/layout/vList2"/>
    <dgm:cxn modelId="{841DBC3A-0A37-44E0-90C9-E3ADBE33D373}" type="presParOf" srcId="{3F005D37-96C3-4D82-A4DD-0C9F80FED297}" destId="{E93AA9B4-2926-45CE-A8D3-6BB1CB4D25F8}" srcOrd="4" destOrd="0" presId="urn:microsoft.com/office/officeart/2005/8/layout/vList2"/>
    <dgm:cxn modelId="{8C6D6E83-7CA5-4A43-8885-F84B9766B435}" type="presParOf" srcId="{3F005D37-96C3-4D82-A4DD-0C9F80FED297}" destId="{E646C3BC-7DF3-49AA-8ADB-384B56C2B79E}" srcOrd="5" destOrd="0" presId="urn:microsoft.com/office/officeart/2005/8/layout/vList2"/>
    <dgm:cxn modelId="{5BDE06AB-EE74-4803-B1FE-80896C54039C}" type="presParOf" srcId="{3F005D37-96C3-4D82-A4DD-0C9F80FED297}" destId="{A429790A-BB60-418F-9B0C-ED7483A93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5DDA0-2265-4EC9-AC68-3483FF988C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841682A-FFB9-49FD-8296-93B74D5D88C8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資金多寡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00D218B-51E2-4B38-B340-947C6BD5FC0D}" type="parTrans" cxnId="{33A140D3-33EA-4F1A-BB69-1FDB0427D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D61801-754A-4FA6-8ADF-64F61499204C}" type="sibTrans" cxnId="{33A140D3-33EA-4F1A-BB69-1FDB0427D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BC11AF-3F45-460F-9B42-D008EB9FC541}">
      <dgm:prSet phldrT="[文字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進入時機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BC42502-86E0-46F5-9BA1-D5EBA0B335F4}" type="parTrans" cxnId="{49A44830-1FDB-40CF-917A-AA6DA83ADEE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F5DBFD8-B406-420A-9D6E-6809711422C2}" type="sibTrans" cxnId="{49A44830-1FDB-40CF-917A-AA6DA83ADEE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D51023-3D32-46CD-88C4-A15E0CBE7817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搶先進入者或落後進入者</a:t>
          </a:r>
          <a:r>
            <a:rPr kumimoji="1" lang="en-US" altLang="zh-TW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?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6498E8D-D34D-42F0-AD99-69F51A24C454}" type="parTrans" cxnId="{C0805F1A-807E-45FC-AAF1-FFC9D272CA4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D563BF6-F51E-4F94-8827-A70E290B3FA5}" type="sibTrans" cxnId="{C0805F1A-807E-45FC-AAF1-FFC9D272CA4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69F95D2-24A5-4878-A5C4-ED114BB87B5B}" type="pres">
      <dgm:prSet presAssocID="{A9C5DDA0-2265-4EC9-AC68-3483FF988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8F7DF1-41CA-478D-BFE3-20DCCDB187A2}" type="pres">
      <dgm:prSet presAssocID="{2841682A-FFB9-49FD-8296-93B74D5D88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602B68-C291-40DB-8A49-F0AF0F90C0FF}" type="pres">
      <dgm:prSet presAssocID="{D5D61801-754A-4FA6-8ADF-64F61499204C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9FA1A424-2A35-4018-819C-7865B8262FB6}" type="pres">
      <dgm:prSet presAssocID="{4ABC11AF-3F45-460F-9B42-D008EB9FC5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7D17F6-FB14-4556-B48C-EF48F5AE65AB}" type="pres">
      <dgm:prSet presAssocID="{4ABC11AF-3F45-460F-9B42-D008EB9FC5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A140D3-33EA-4F1A-BB69-1FDB0427DABB}" srcId="{A9C5DDA0-2265-4EC9-AC68-3483FF988C4F}" destId="{2841682A-FFB9-49FD-8296-93B74D5D88C8}" srcOrd="0" destOrd="0" parTransId="{A00D218B-51E2-4B38-B340-947C6BD5FC0D}" sibTransId="{D5D61801-754A-4FA6-8ADF-64F61499204C}"/>
    <dgm:cxn modelId="{C0805F1A-807E-45FC-AAF1-FFC9D272CA48}" srcId="{4ABC11AF-3F45-460F-9B42-D008EB9FC541}" destId="{9FD51023-3D32-46CD-88C4-A15E0CBE7817}" srcOrd="0" destOrd="0" parTransId="{36498E8D-D34D-42F0-AD99-69F51A24C454}" sibTransId="{BD563BF6-F51E-4F94-8827-A70E290B3FA5}"/>
    <dgm:cxn modelId="{86D6F2CE-B28C-4E49-8094-75C9A7D08061}" type="presOf" srcId="{9FD51023-3D32-46CD-88C4-A15E0CBE7817}" destId="{B67D17F6-FB14-4556-B48C-EF48F5AE65AB}" srcOrd="0" destOrd="0" presId="urn:microsoft.com/office/officeart/2005/8/layout/vList2"/>
    <dgm:cxn modelId="{C74497BC-F7C3-4390-9C8E-175A2F5F687D}" type="presOf" srcId="{4ABC11AF-3F45-460F-9B42-D008EB9FC541}" destId="{9FA1A424-2A35-4018-819C-7865B8262FB6}" srcOrd="0" destOrd="0" presId="urn:microsoft.com/office/officeart/2005/8/layout/vList2"/>
    <dgm:cxn modelId="{BADDDB33-9C47-4B61-80CB-9A728A53BEE4}" type="presOf" srcId="{2841682A-FFB9-49FD-8296-93B74D5D88C8}" destId="{958F7DF1-41CA-478D-BFE3-20DCCDB187A2}" srcOrd="0" destOrd="0" presId="urn:microsoft.com/office/officeart/2005/8/layout/vList2"/>
    <dgm:cxn modelId="{2D29CAD2-A224-4007-BEF3-12E0733B395A}" type="presOf" srcId="{A9C5DDA0-2265-4EC9-AC68-3483FF988C4F}" destId="{B69F95D2-24A5-4878-A5C4-ED114BB87B5B}" srcOrd="0" destOrd="0" presId="urn:microsoft.com/office/officeart/2005/8/layout/vList2"/>
    <dgm:cxn modelId="{49A44830-1FDB-40CF-917A-AA6DA83ADEEA}" srcId="{A9C5DDA0-2265-4EC9-AC68-3483FF988C4F}" destId="{4ABC11AF-3F45-460F-9B42-D008EB9FC541}" srcOrd="1" destOrd="0" parTransId="{EBC42502-86E0-46F5-9BA1-D5EBA0B335F4}" sibTransId="{CF5DBFD8-B406-420A-9D6E-6809711422C2}"/>
    <dgm:cxn modelId="{BDA03790-DD9F-4094-BB81-7E574964ED38}" type="presParOf" srcId="{B69F95D2-24A5-4878-A5C4-ED114BB87B5B}" destId="{958F7DF1-41CA-478D-BFE3-20DCCDB187A2}" srcOrd="0" destOrd="0" presId="urn:microsoft.com/office/officeart/2005/8/layout/vList2"/>
    <dgm:cxn modelId="{1863FC9A-12D9-4036-9368-184B4E58AABB}" type="presParOf" srcId="{B69F95D2-24A5-4878-A5C4-ED114BB87B5B}" destId="{B0602B68-C291-40DB-8A49-F0AF0F90C0FF}" srcOrd="1" destOrd="0" presId="urn:microsoft.com/office/officeart/2005/8/layout/vList2"/>
    <dgm:cxn modelId="{4C87B724-5AA3-46A0-B4F6-C99F8004100C}" type="presParOf" srcId="{B69F95D2-24A5-4878-A5C4-ED114BB87B5B}" destId="{9FA1A424-2A35-4018-819C-7865B8262FB6}" srcOrd="2" destOrd="0" presId="urn:microsoft.com/office/officeart/2005/8/layout/vList2"/>
    <dgm:cxn modelId="{8B2C1AD7-B66D-43C3-B85A-A6C114F03360}" type="presParOf" srcId="{B69F95D2-24A5-4878-A5C4-ED114BB87B5B}" destId="{B67D17F6-FB14-4556-B48C-EF48F5AE65A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1DF1EC-53AA-4DA8-A785-9937842EE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AA3D748-6B32-4C5D-A533-BCFED1F2000E}">
      <dgm:prSet phldrT="[文字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正面的聲譽評價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6CB8CA0-254A-4BCF-A776-05C9058742F4}" type="parTrans" cxnId="{DCCF8A8D-BC9D-408F-B5DE-453A6428AF6D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BB4ABF-4A1A-4D43-88A7-61C4DE033C51}" type="sibTrans" cxnId="{DCCF8A8D-BC9D-408F-B5DE-453A6428AF6D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FF80F3E-32AC-4D30-8DC6-C1936250E4AF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認為搶先進入者較具有創新力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2277CBA-7C2C-4A5C-B68D-DF09AC000483}" type="parTrans" cxnId="{FD4C64C9-3858-4C48-BCB9-978B10D28BF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D9B214-B77A-486C-8C4B-673EDEA26275}" type="sibTrans" cxnId="{FD4C64C9-3858-4C48-BCB9-978B10D28BF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23058ED-58F4-4878-B167-909A9CA89BAD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發揮學習曲線的效果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5085A95-1C13-4CE4-9DBF-4C14A51D2AEC}" type="parTrans" cxnId="{8F71514D-AEDC-49FE-B065-73E70BE3E6E3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77CCD37-D4F5-4364-BF8F-08B632E7F215}" type="sibTrans" cxnId="{8F71514D-AEDC-49FE-B065-73E70BE3E6E3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3BFB14-16CF-4E93-814D-CF68EC90FE03}" type="pres">
      <dgm:prSet presAssocID="{D61DF1EC-53AA-4DA8-A785-9937842EE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3364C3-93F5-41FD-A082-E3F39D5CCBC7}" type="pres">
      <dgm:prSet presAssocID="{CAA3D748-6B32-4C5D-A533-BCFED1F200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9926C5-3EFC-48AF-BB15-ADE10E2BFD79}" type="pres">
      <dgm:prSet presAssocID="{5ABB4ABF-4A1A-4D43-88A7-61C4DE033C51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59578269-CFD6-422E-A82A-67AE67D2CE58}" type="pres">
      <dgm:prSet presAssocID="{3FF80F3E-32AC-4D30-8DC6-C1936250E4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5991D8-E894-4144-9D63-22D28F544731}" type="pres">
      <dgm:prSet presAssocID="{6ED9B214-B77A-486C-8C4B-673EDEA26275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29DB13CA-6AFD-46BE-8987-53BF7AE5A3C3}" type="pres">
      <dgm:prSet presAssocID="{823058ED-58F4-4878-B167-909A9CA89B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D12A47-6533-427A-B92E-D2150252FB48}" type="presOf" srcId="{D61DF1EC-53AA-4DA8-A785-9937842EED5F}" destId="{9B3BFB14-16CF-4E93-814D-CF68EC90FE03}" srcOrd="0" destOrd="0" presId="urn:microsoft.com/office/officeart/2005/8/layout/vList2"/>
    <dgm:cxn modelId="{DCCF8A8D-BC9D-408F-B5DE-453A6428AF6D}" srcId="{D61DF1EC-53AA-4DA8-A785-9937842EED5F}" destId="{CAA3D748-6B32-4C5D-A533-BCFED1F2000E}" srcOrd="0" destOrd="0" parTransId="{D6CB8CA0-254A-4BCF-A776-05C9058742F4}" sibTransId="{5ABB4ABF-4A1A-4D43-88A7-61C4DE033C51}"/>
    <dgm:cxn modelId="{9D7027F0-DADD-4289-A2BD-10CBA1498C71}" type="presOf" srcId="{823058ED-58F4-4878-B167-909A9CA89BAD}" destId="{29DB13CA-6AFD-46BE-8987-53BF7AE5A3C3}" srcOrd="0" destOrd="0" presId="urn:microsoft.com/office/officeart/2005/8/layout/vList2"/>
    <dgm:cxn modelId="{BC22F671-4E4C-4815-867C-61939B9FCD5C}" type="presOf" srcId="{3FF80F3E-32AC-4D30-8DC6-C1936250E4AF}" destId="{59578269-CFD6-422E-A82A-67AE67D2CE58}" srcOrd="0" destOrd="0" presId="urn:microsoft.com/office/officeart/2005/8/layout/vList2"/>
    <dgm:cxn modelId="{E7FE0DBA-F866-4C11-A95A-C023733C6C55}" type="presOf" srcId="{CAA3D748-6B32-4C5D-A533-BCFED1F2000E}" destId="{773364C3-93F5-41FD-A082-E3F39D5CCBC7}" srcOrd="0" destOrd="0" presId="urn:microsoft.com/office/officeart/2005/8/layout/vList2"/>
    <dgm:cxn modelId="{FD4C64C9-3858-4C48-BCB9-978B10D28BF4}" srcId="{D61DF1EC-53AA-4DA8-A785-9937842EED5F}" destId="{3FF80F3E-32AC-4D30-8DC6-C1936250E4AF}" srcOrd="1" destOrd="0" parTransId="{92277CBA-7C2C-4A5C-B68D-DF09AC000483}" sibTransId="{6ED9B214-B77A-486C-8C4B-673EDEA26275}"/>
    <dgm:cxn modelId="{8F71514D-AEDC-49FE-B065-73E70BE3E6E3}" srcId="{D61DF1EC-53AA-4DA8-A785-9937842EED5F}" destId="{823058ED-58F4-4878-B167-909A9CA89BAD}" srcOrd="2" destOrd="0" parTransId="{45085A95-1C13-4CE4-9DBF-4C14A51D2AEC}" sibTransId="{977CCD37-D4F5-4364-BF8F-08B632E7F215}"/>
    <dgm:cxn modelId="{D6845E14-7D1A-499B-85C6-D63B3177B90E}" type="presParOf" srcId="{9B3BFB14-16CF-4E93-814D-CF68EC90FE03}" destId="{773364C3-93F5-41FD-A082-E3F39D5CCBC7}" srcOrd="0" destOrd="0" presId="urn:microsoft.com/office/officeart/2005/8/layout/vList2"/>
    <dgm:cxn modelId="{BA02DD1D-0C57-47B1-9636-1A4369A973A8}" type="presParOf" srcId="{9B3BFB14-16CF-4E93-814D-CF68EC90FE03}" destId="{9A9926C5-3EFC-48AF-BB15-ADE10E2BFD79}" srcOrd="1" destOrd="0" presId="urn:microsoft.com/office/officeart/2005/8/layout/vList2"/>
    <dgm:cxn modelId="{0F45BEFA-92C3-44F9-B05E-008F003574CE}" type="presParOf" srcId="{9B3BFB14-16CF-4E93-814D-CF68EC90FE03}" destId="{59578269-CFD6-422E-A82A-67AE67D2CE58}" srcOrd="2" destOrd="0" presId="urn:microsoft.com/office/officeart/2005/8/layout/vList2"/>
    <dgm:cxn modelId="{C0728D35-7D07-4DFB-A983-3C67F21C49F4}" type="presParOf" srcId="{9B3BFB14-16CF-4E93-814D-CF68EC90FE03}" destId="{435991D8-E894-4144-9D63-22D28F544731}" srcOrd="3" destOrd="0" presId="urn:microsoft.com/office/officeart/2005/8/layout/vList2"/>
    <dgm:cxn modelId="{1B3D1EAB-57D0-4EAA-8D6F-5102355B0D17}" type="presParOf" srcId="{9B3BFB14-16CF-4E93-814D-CF68EC90FE03}" destId="{29DB13CA-6AFD-46BE-8987-53BF7AE5A3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2F7D84-4F5F-4DA7-AFE1-0029676A9A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2049AE-F4D0-4A3A-B5D1-0D5E83FE61C7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瑕疵的產品或服務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959454D-6B70-4222-AC74-B681B883D3A3}" type="parTrans" cxnId="{8D93BE9E-9A28-45C8-B4AE-9A574508C5A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A35A25-0A4E-4E6A-84B0-605D65920026}" type="sibTrans" cxnId="{8D93BE9E-9A28-45C8-B4AE-9A574508C5A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D44349-54F5-467F-A93B-F7A4A3BDCD93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提供落後進入者學習的機會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B6493AD-04B5-422C-A52D-61B47AAEA476}" type="parTrans" cxnId="{9F05EF37-F6FB-42C3-B9F9-FE086921F60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DDF52BC-E781-4A9F-97AF-1A70FD7CBCB9}" type="sibTrans" cxnId="{9F05EF37-F6FB-42C3-B9F9-FE086921F60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03DC870-9DEF-4B09-AED0-B162A149FD0F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落後進入者常以「搭便車」的方式來進入市場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A2D073D-8C78-4B93-BAA7-E8CE4FF9275D}" type="parTrans" cxnId="{7B72C828-65DD-4E77-81A5-75DB1327338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84C0487-BA37-4FB5-B24C-BFDF3804FAB0}" type="sibTrans" cxnId="{7B72C828-65DD-4E77-81A5-75DB1327338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0504E1F-4B57-41AC-A1B7-95342E4E7708}" type="pres">
      <dgm:prSet presAssocID="{B22F7D84-4F5F-4DA7-AFE1-0029676A9A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ED6D35-2EA2-4A93-82A8-EA33DDDF71B3}" type="pres">
      <dgm:prSet presAssocID="{132049AE-F4D0-4A3A-B5D1-0D5E83FE61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6C8068-C88C-48B4-8F31-1FD7F1151D84}" type="pres">
      <dgm:prSet presAssocID="{5FA35A25-0A4E-4E6A-84B0-605D65920026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EDE46598-3B92-48B5-8DB5-1DD54EB74FDB}" type="pres">
      <dgm:prSet presAssocID="{DAD44349-54F5-467F-A93B-F7A4A3BDCD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D77C24-A7D5-4AFA-B12B-9F69B402B5B8}" type="pres">
      <dgm:prSet presAssocID="{7DDF52BC-E781-4A9F-97AF-1A70FD7CBCB9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A819C794-6E28-4B3C-8352-90B8A4BD4995}" type="pres">
      <dgm:prSet presAssocID="{A03DC870-9DEF-4B09-AED0-B162A149FD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1A19CE-3B3B-4712-A42E-9CC1CE6E05F0}" type="presOf" srcId="{B22F7D84-4F5F-4DA7-AFE1-0029676A9AE3}" destId="{E0504E1F-4B57-41AC-A1B7-95342E4E7708}" srcOrd="0" destOrd="0" presId="urn:microsoft.com/office/officeart/2005/8/layout/vList2"/>
    <dgm:cxn modelId="{D30BF61D-76D4-4057-8341-CE872653DBCA}" type="presOf" srcId="{DAD44349-54F5-467F-A93B-F7A4A3BDCD93}" destId="{EDE46598-3B92-48B5-8DB5-1DD54EB74FDB}" srcOrd="0" destOrd="0" presId="urn:microsoft.com/office/officeart/2005/8/layout/vList2"/>
    <dgm:cxn modelId="{7B72C828-65DD-4E77-81A5-75DB13273380}" srcId="{B22F7D84-4F5F-4DA7-AFE1-0029676A9AE3}" destId="{A03DC870-9DEF-4B09-AED0-B162A149FD0F}" srcOrd="2" destOrd="0" parTransId="{BA2D073D-8C78-4B93-BAA7-E8CE4FF9275D}" sibTransId="{D84C0487-BA37-4FB5-B24C-BFDF3804FAB0}"/>
    <dgm:cxn modelId="{8D93BE9E-9A28-45C8-B4AE-9A574508C5AB}" srcId="{B22F7D84-4F5F-4DA7-AFE1-0029676A9AE3}" destId="{132049AE-F4D0-4A3A-B5D1-0D5E83FE61C7}" srcOrd="0" destOrd="0" parTransId="{5959454D-6B70-4222-AC74-B681B883D3A3}" sibTransId="{5FA35A25-0A4E-4E6A-84B0-605D65920026}"/>
    <dgm:cxn modelId="{BCC9702A-37DB-4ABE-9B30-8B3E094D7882}" type="presOf" srcId="{A03DC870-9DEF-4B09-AED0-B162A149FD0F}" destId="{A819C794-6E28-4B3C-8352-90B8A4BD4995}" srcOrd="0" destOrd="0" presId="urn:microsoft.com/office/officeart/2005/8/layout/vList2"/>
    <dgm:cxn modelId="{9F05EF37-F6FB-42C3-B9F9-FE086921F600}" srcId="{B22F7D84-4F5F-4DA7-AFE1-0029676A9AE3}" destId="{DAD44349-54F5-467F-A93B-F7A4A3BDCD93}" srcOrd="1" destOrd="0" parTransId="{7B6493AD-04B5-422C-A52D-61B47AAEA476}" sibTransId="{7DDF52BC-E781-4A9F-97AF-1A70FD7CBCB9}"/>
    <dgm:cxn modelId="{C46CB0E9-B693-44B6-AD01-4BBC3C521448}" type="presOf" srcId="{132049AE-F4D0-4A3A-B5D1-0D5E83FE61C7}" destId="{F3ED6D35-2EA2-4A93-82A8-EA33DDDF71B3}" srcOrd="0" destOrd="0" presId="urn:microsoft.com/office/officeart/2005/8/layout/vList2"/>
    <dgm:cxn modelId="{4DC1BB03-B21D-4E78-A9E8-57038B563DC3}" type="presParOf" srcId="{E0504E1F-4B57-41AC-A1B7-95342E4E7708}" destId="{F3ED6D35-2EA2-4A93-82A8-EA33DDDF71B3}" srcOrd="0" destOrd="0" presId="urn:microsoft.com/office/officeart/2005/8/layout/vList2"/>
    <dgm:cxn modelId="{18B00781-DD35-4C2F-8371-3D1E46E77A9D}" type="presParOf" srcId="{E0504E1F-4B57-41AC-A1B7-95342E4E7708}" destId="{386C8068-C88C-48B4-8F31-1FD7F1151D84}" srcOrd="1" destOrd="0" presId="urn:microsoft.com/office/officeart/2005/8/layout/vList2"/>
    <dgm:cxn modelId="{70E5E1D0-AEC5-42DD-ABBF-479954F995EB}" type="presParOf" srcId="{E0504E1F-4B57-41AC-A1B7-95342E4E7708}" destId="{EDE46598-3B92-48B5-8DB5-1DD54EB74FDB}" srcOrd="2" destOrd="0" presId="urn:microsoft.com/office/officeart/2005/8/layout/vList2"/>
    <dgm:cxn modelId="{A0FAD01A-A111-4E2C-843E-0566F6C3BED2}" type="presParOf" srcId="{E0504E1F-4B57-41AC-A1B7-95342E4E7708}" destId="{BFD77C24-A7D5-4AFA-B12B-9F69B402B5B8}" srcOrd="3" destOrd="0" presId="urn:microsoft.com/office/officeart/2005/8/layout/vList2"/>
    <dgm:cxn modelId="{3CCF047B-60B7-4BD2-8D96-B2E88B23877B}" type="presParOf" srcId="{E0504E1F-4B57-41AC-A1B7-95342E4E7708}" destId="{A819C794-6E28-4B3C-8352-90B8A4BD49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34600A-6F15-4DCB-9470-800ECB57EF16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109CAE85-3BD2-4107-B511-E4F82805890D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主流設計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0BA6568-004B-45FF-89D2-F0DF70B0C89F}" type="parTrans" cxnId="{24651B1F-87F6-4479-B35C-6F17D2BA6E59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E18FFE9-825C-4134-92D6-1285B525FB81}" type="sibTrans" cxnId="{24651B1F-87F6-4479-B35C-6F17D2BA6E59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7B92FF4-409C-4905-A564-2D0E6BA79637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不易模仿性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312606D-F18F-41AB-80A4-5A2DD407402D}" type="parTrans" cxnId="{9C1E930B-04A9-406D-980A-08DC4761897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C9E9DD-0292-43D1-A860-2373918DE4D8}" type="sibTrans" cxnId="{9C1E930B-04A9-406D-980A-08DC4761897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0E28083-1CE1-4271-A41C-2B35627332A1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互聯性</a:t>
          </a:r>
          <a:r>
            <a:rPr kumimoji="1" lang="en-US" b="1" i="0" u="none" strike="noStrike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 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8281EC6-F9D2-4BA9-8B1E-7F40FA235379}" type="parTrans" cxnId="{13EAE5C1-492A-49B4-833A-28DE156F7FC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95085B6-D8D7-48B4-8D1D-DEBA16FB1562}" type="sibTrans" cxnId="{13EAE5C1-492A-49B4-833A-28DE156F7FC4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B25B58-CD33-429F-AFCB-730AD30CF169}" type="pres">
      <dgm:prSet presAssocID="{9334600A-6F15-4DCB-9470-800ECB57EF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18CF9E-3553-4C59-A9D9-B80E26741E00}" type="pres">
      <dgm:prSet presAssocID="{109CAE85-3BD2-4107-B511-E4F8280589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6ED664-1BA9-4D67-8021-B83B77BBC3E4}" type="pres">
      <dgm:prSet presAssocID="{1E18FFE9-825C-4134-92D6-1285B525FB81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29F699DF-DD77-4E74-99CA-6DC406CCC719}" type="pres">
      <dgm:prSet presAssocID="{17B92FF4-409C-4905-A564-2D0E6BA79637}" presName="parentText" presStyleLbl="node1" presStyleIdx="1" presStyleCnt="3" custLinFactNeighborX="-1522" custLinFactNeighborY="191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1096F1-205D-4CD5-A932-C1EDE1E4AA26}" type="pres">
      <dgm:prSet presAssocID="{65C9E9DD-0292-43D1-A860-2373918DE4D8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CC0240E0-8C9A-4E94-99C6-3EB0B7D480B4}" type="pres">
      <dgm:prSet presAssocID="{40E28083-1CE1-4271-A41C-2B35627332A1}" presName="parentText" presStyleLbl="node1" presStyleIdx="2" presStyleCnt="3" custLinFactNeighborX="-652" custLinFactNeighborY="95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EAE5C1-492A-49B4-833A-28DE156F7FC4}" srcId="{9334600A-6F15-4DCB-9470-800ECB57EF16}" destId="{40E28083-1CE1-4271-A41C-2B35627332A1}" srcOrd="2" destOrd="0" parTransId="{68281EC6-F9D2-4BA9-8B1E-7F40FA235379}" sibTransId="{C95085B6-D8D7-48B4-8D1D-DEBA16FB1562}"/>
    <dgm:cxn modelId="{37EFC814-C6D8-44C7-B802-3F1733125979}" type="presOf" srcId="{109CAE85-3BD2-4107-B511-E4F82805890D}" destId="{2C18CF9E-3553-4C59-A9D9-B80E26741E00}" srcOrd="0" destOrd="0" presId="urn:microsoft.com/office/officeart/2005/8/layout/vList2"/>
    <dgm:cxn modelId="{B8DC0A80-D647-4F72-86D8-B5FCB469A492}" type="presOf" srcId="{17B92FF4-409C-4905-A564-2D0E6BA79637}" destId="{29F699DF-DD77-4E74-99CA-6DC406CCC719}" srcOrd="0" destOrd="0" presId="urn:microsoft.com/office/officeart/2005/8/layout/vList2"/>
    <dgm:cxn modelId="{24651B1F-87F6-4479-B35C-6F17D2BA6E59}" srcId="{9334600A-6F15-4DCB-9470-800ECB57EF16}" destId="{109CAE85-3BD2-4107-B511-E4F82805890D}" srcOrd="0" destOrd="0" parTransId="{60BA6568-004B-45FF-89D2-F0DF70B0C89F}" sibTransId="{1E18FFE9-825C-4134-92D6-1285B525FB81}"/>
    <dgm:cxn modelId="{9EBF6401-3976-41CF-98AB-4F73D00266CD}" type="presOf" srcId="{40E28083-1CE1-4271-A41C-2B35627332A1}" destId="{CC0240E0-8C9A-4E94-99C6-3EB0B7D480B4}" srcOrd="0" destOrd="0" presId="urn:microsoft.com/office/officeart/2005/8/layout/vList2"/>
    <dgm:cxn modelId="{9C1E930B-04A9-406D-980A-08DC47618971}" srcId="{9334600A-6F15-4DCB-9470-800ECB57EF16}" destId="{17B92FF4-409C-4905-A564-2D0E6BA79637}" srcOrd="1" destOrd="0" parTransId="{A312606D-F18F-41AB-80A4-5A2DD407402D}" sibTransId="{65C9E9DD-0292-43D1-A860-2373918DE4D8}"/>
    <dgm:cxn modelId="{3667B309-7797-45C9-8BE3-C73056C3AC94}" type="presOf" srcId="{9334600A-6F15-4DCB-9470-800ECB57EF16}" destId="{43B25B58-CD33-429F-AFCB-730AD30CF169}" srcOrd="0" destOrd="0" presId="urn:microsoft.com/office/officeart/2005/8/layout/vList2"/>
    <dgm:cxn modelId="{3DEE80EE-A0C0-4A3B-B088-CE8F2FCC9FF9}" type="presParOf" srcId="{43B25B58-CD33-429F-AFCB-730AD30CF169}" destId="{2C18CF9E-3553-4C59-A9D9-B80E26741E00}" srcOrd="0" destOrd="0" presId="urn:microsoft.com/office/officeart/2005/8/layout/vList2"/>
    <dgm:cxn modelId="{2C7CA25A-545C-4259-8809-CC82A6A5842D}" type="presParOf" srcId="{43B25B58-CD33-429F-AFCB-730AD30CF169}" destId="{0C6ED664-1BA9-4D67-8021-B83B77BBC3E4}" srcOrd="1" destOrd="0" presId="urn:microsoft.com/office/officeart/2005/8/layout/vList2"/>
    <dgm:cxn modelId="{7079A160-2F5C-4197-8A82-34769F1A1D5E}" type="presParOf" srcId="{43B25B58-CD33-429F-AFCB-730AD30CF169}" destId="{29F699DF-DD77-4E74-99CA-6DC406CCC719}" srcOrd="2" destOrd="0" presId="urn:microsoft.com/office/officeart/2005/8/layout/vList2"/>
    <dgm:cxn modelId="{D4F0E972-1844-45B8-A5E5-FD550F96818F}" type="presParOf" srcId="{43B25B58-CD33-429F-AFCB-730AD30CF169}" destId="{891096F1-205D-4CD5-A932-C1EDE1E4AA26}" srcOrd="3" destOrd="0" presId="urn:microsoft.com/office/officeart/2005/8/layout/vList2"/>
    <dgm:cxn modelId="{CDD71D35-3953-4A7B-978A-C3DB9BB31C76}" type="presParOf" srcId="{43B25B58-CD33-429F-AFCB-730AD30CF169}" destId="{CC0240E0-8C9A-4E94-99C6-3EB0B7D480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69B828-07D9-4C48-B9D2-17F506B6B8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6B90636-DD18-44F6-954F-F7121B76EAA5}">
      <dgm:prSet phldrT="[文字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如何處理潛在的超額產能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706A8643-FB1E-44EE-B9FB-B91087549DAD}" type="parTrans" cxnId="{8B92F54B-507D-4D0D-95DE-376FB840EFA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4C87A52-BD89-4BEC-B5C6-6CAF42FF144A}" type="sibTrans" cxnId="{8B92F54B-507D-4D0D-95DE-376FB840EFA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59BFDD5-A058-456C-B26D-C84273F7FD72}">
      <dgm:prSet phldrT="[文字]" custT="1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如何維持持續成長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7FCC8B1E-19CC-4E96-885D-172750E95C3E}" type="parTrans" cxnId="{FCD41788-0C07-4917-9F2E-7259C712B1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BD94CF2-CF39-4791-BA53-D5CE37F38EF6}" type="sibTrans" cxnId="{FCD41788-0C07-4917-9F2E-7259C712B1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A092D6-881C-420B-84DF-7EC214AB9309}" type="pres">
      <dgm:prSet presAssocID="{4069B828-07D9-4C48-B9D2-17F506B6B8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9A48555-6772-4E12-BC5C-E883D0DF33D3}" type="pres">
      <dgm:prSet presAssocID="{76B90636-DD18-44F6-954F-F7121B76EAA5}" presName="parentText" presStyleLbl="node1" presStyleIdx="0" presStyleCnt="2" custScaleX="91768" custScaleY="8496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FBBCB6-8CDE-4AB8-9E61-8DE26A12B657}" type="pres">
      <dgm:prSet presAssocID="{54C87A52-BD89-4BEC-B5C6-6CAF42FF144A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F177BE31-6F68-453F-8716-8E412B73FC37}" type="pres">
      <dgm:prSet presAssocID="{059BFDD5-A058-456C-B26D-C84273F7FD72}" presName="parentText" presStyleLbl="node1" presStyleIdx="1" presStyleCnt="2" custScaleX="90764" custScaleY="68255" custLinFactNeighborX="391" custLinFactNeighborY="2694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D41788-0C07-4917-9F2E-7259C712B1DF}" srcId="{4069B828-07D9-4C48-B9D2-17F506B6B8E6}" destId="{059BFDD5-A058-456C-B26D-C84273F7FD72}" srcOrd="1" destOrd="0" parTransId="{7FCC8B1E-19CC-4E96-885D-172750E95C3E}" sibTransId="{FBD94CF2-CF39-4791-BA53-D5CE37F38EF6}"/>
    <dgm:cxn modelId="{8B92F54B-507D-4D0D-95DE-376FB840EFA9}" srcId="{4069B828-07D9-4C48-B9D2-17F506B6B8E6}" destId="{76B90636-DD18-44F6-954F-F7121B76EAA5}" srcOrd="0" destOrd="0" parTransId="{706A8643-FB1E-44EE-B9FB-B91087549DAD}" sibTransId="{54C87A52-BD89-4BEC-B5C6-6CAF42FF144A}"/>
    <dgm:cxn modelId="{2F1C67AE-361E-4C9A-B794-3E921F51F128}" type="presOf" srcId="{76B90636-DD18-44F6-954F-F7121B76EAA5}" destId="{C9A48555-6772-4E12-BC5C-E883D0DF33D3}" srcOrd="0" destOrd="0" presId="urn:microsoft.com/office/officeart/2005/8/layout/vList2"/>
    <dgm:cxn modelId="{0684E339-00B8-45D4-8080-958544C3F559}" type="presOf" srcId="{059BFDD5-A058-456C-B26D-C84273F7FD72}" destId="{F177BE31-6F68-453F-8716-8E412B73FC37}" srcOrd="0" destOrd="0" presId="urn:microsoft.com/office/officeart/2005/8/layout/vList2"/>
    <dgm:cxn modelId="{183A4117-3315-4B71-8E23-218455D4B56E}" type="presOf" srcId="{4069B828-07D9-4C48-B9D2-17F506B6B8E6}" destId="{9BA092D6-881C-420B-84DF-7EC214AB9309}" srcOrd="0" destOrd="0" presId="urn:microsoft.com/office/officeart/2005/8/layout/vList2"/>
    <dgm:cxn modelId="{7B75A9D5-1412-407B-B5F4-1B98F461C3BA}" type="presParOf" srcId="{9BA092D6-881C-420B-84DF-7EC214AB9309}" destId="{C9A48555-6772-4E12-BC5C-E883D0DF33D3}" srcOrd="0" destOrd="0" presId="urn:microsoft.com/office/officeart/2005/8/layout/vList2"/>
    <dgm:cxn modelId="{03EADF23-C2B3-441D-B156-B8D3487DA787}" type="presParOf" srcId="{9BA092D6-881C-420B-84DF-7EC214AB9309}" destId="{A7FBBCB6-8CDE-4AB8-9E61-8DE26A12B657}" srcOrd="1" destOrd="0" presId="urn:microsoft.com/office/officeart/2005/8/layout/vList2"/>
    <dgm:cxn modelId="{B41A6A0C-3968-42BA-BCE2-DB18351FE40D}" type="presParOf" srcId="{9BA092D6-881C-420B-84DF-7EC214AB9309}" destId="{F177BE31-6F68-453F-8716-8E412B73FC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184370"/>
          <a:ext cx="7182678" cy="116071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波特的基本策略型態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241031"/>
        <a:ext cx="7069356" cy="1047391"/>
      </dsp:txXfrm>
    </dsp:sp>
    <dsp:sp modelId="{8ECE8589-8516-4D5C-8698-B69BE5F46FB4}">
      <dsp:nvSpPr>
        <dsp:cNvPr id="0" name=""/>
        <dsp:cNvSpPr/>
      </dsp:nvSpPr>
      <dsp:spPr>
        <a:xfrm>
          <a:off x="0" y="1451643"/>
          <a:ext cx="7182678" cy="11607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產業發展觀點下的事業策略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1508304"/>
        <a:ext cx="7069356" cy="1047391"/>
      </dsp:txXfrm>
    </dsp:sp>
    <dsp:sp modelId="{AE0AAF5F-BFF0-4A8C-9D32-008D956B3228}">
      <dsp:nvSpPr>
        <dsp:cNvPr id="0" name=""/>
        <dsp:cNvSpPr/>
      </dsp:nvSpPr>
      <dsp:spPr>
        <a:xfrm>
          <a:off x="0" y="2718916"/>
          <a:ext cx="7182678" cy="11607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職能策略布局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2775577"/>
        <a:ext cx="7069356" cy="10473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3DFC0-A635-480F-8215-948D74C16FE2}">
      <dsp:nvSpPr>
        <dsp:cNvPr id="0" name=""/>
        <dsp:cNvSpPr/>
      </dsp:nvSpPr>
      <dsp:spPr>
        <a:xfrm>
          <a:off x="0" y="69510"/>
          <a:ext cx="5671931" cy="941118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停滯的需求與超額的供給 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942" y="115452"/>
        <a:ext cx="5580047" cy="849234"/>
      </dsp:txXfrm>
    </dsp:sp>
    <dsp:sp modelId="{F757F4D7-7D84-4803-99AF-DC892181618E}">
      <dsp:nvSpPr>
        <dsp:cNvPr id="0" name=""/>
        <dsp:cNvSpPr/>
      </dsp:nvSpPr>
      <dsp:spPr>
        <a:xfrm>
          <a:off x="0" y="1047681"/>
          <a:ext cx="5671931" cy="94111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退出障礙的問題 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942" y="1093623"/>
        <a:ext cx="5580047" cy="849234"/>
      </dsp:txXfrm>
    </dsp:sp>
    <dsp:sp modelId="{371D1B34-635C-4C85-88BA-8865AAA5512D}">
      <dsp:nvSpPr>
        <dsp:cNvPr id="0" name=""/>
        <dsp:cNvSpPr/>
      </dsp:nvSpPr>
      <dsp:spPr>
        <a:xfrm>
          <a:off x="0" y="2075199"/>
          <a:ext cx="5671931" cy="94111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缺乏創新 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942" y="2121141"/>
        <a:ext cx="5580047" cy="849234"/>
      </dsp:txXfrm>
    </dsp:sp>
    <dsp:sp modelId="{8FC85FB9-2DE7-48DC-98B8-ED8BD6AD4D35}">
      <dsp:nvSpPr>
        <dsp:cNvPr id="0" name=""/>
        <dsp:cNvSpPr/>
      </dsp:nvSpPr>
      <dsp:spPr>
        <a:xfrm>
          <a:off x="0" y="3102718"/>
          <a:ext cx="5671931" cy="94111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來自新加入者的威脅 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942" y="3148660"/>
        <a:ext cx="5580047" cy="8492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FC8BF-ED42-49E2-96C4-4394445AB42E}">
      <dsp:nvSpPr>
        <dsp:cNvPr id="0" name=""/>
        <dsp:cNvSpPr/>
      </dsp:nvSpPr>
      <dsp:spPr>
        <a:xfrm>
          <a:off x="0" y="11522"/>
          <a:ext cx="4627418" cy="75289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採用嚇阻策略 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48275"/>
        <a:ext cx="4553912" cy="679389"/>
      </dsp:txXfrm>
    </dsp:sp>
    <dsp:sp modelId="{D89FDCDF-A4FA-4D09-9754-33E90117F6F4}">
      <dsp:nvSpPr>
        <dsp:cNvPr id="0" name=""/>
        <dsp:cNvSpPr/>
      </dsp:nvSpPr>
      <dsp:spPr>
        <a:xfrm>
          <a:off x="0" y="833537"/>
          <a:ext cx="4627418" cy="752895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重新檢討價值鏈 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870290"/>
        <a:ext cx="4553912" cy="679389"/>
      </dsp:txXfrm>
    </dsp:sp>
    <dsp:sp modelId="{2187070B-98B5-4F10-8F2F-EAE0EDB691FB}">
      <dsp:nvSpPr>
        <dsp:cNvPr id="0" name=""/>
        <dsp:cNvSpPr/>
      </dsp:nvSpPr>
      <dsp:spPr>
        <a:xfrm>
          <a:off x="0" y="1655552"/>
          <a:ext cx="4627418" cy="75289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產品創新 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1692305"/>
        <a:ext cx="4553912" cy="679389"/>
      </dsp:txXfrm>
    </dsp:sp>
    <dsp:sp modelId="{C2B337C8-8AFC-4FF5-AEB3-5177F2A76D74}">
      <dsp:nvSpPr>
        <dsp:cNvPr id="0" name=""/>
        <dsp:cNvSpPr/>
      </dsp:nvSpPr>
      <dsp:spPr>
        <a:xfrm>
          <a:off x="0" y="2477567"/>
          <a:ext cx="4627418" cy="75289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製程創新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2514320"/>
        <a:ext cx="4553912" cy="679389"/>
      </dsp:txXfrm>
    </dsp:sp>
    <dsp:sp modelId="{841AA482-3EE2-4456-B791-0BD0AC0F2C31}">
      <dsp:nvSpPr>
        <dsp:cNvPr id="0" name=""/>
        <dsp:cNvSpPr/>
      </dsp:nvSpPr>
      <dsp:spPr>
        <a:xfrm>
          <a:off x="0" y="3299582"/>
          <a:ext cx="4627418" cy="75289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進入新的市場  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3336335"/>
        <a:ext cx="4553912" cy="6793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30347-2F13-4FDC-AAA8-F3F8204AF52E}">
      <dsp:nvSpPr>
        <dsp:cNvPr id="0" name=""/>
        <dsp:cNvSpPr/>
      </dsp:nvSpPr>
      <dsp:spPr>
        <a:xfrm>
          <a:off x="868757" y="0"/>
          <a:ext cx="2068710" cy="124122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領導策略 </a:t>
          </a:r>
          <a:endParaRPr lang="zh-TW" altLang="en-US" sz="3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68757" y="0"/>
        <a:ext cx="2068710" cy="1241226"/>
      </dsp:txXfrm>
    </dsp:sp>
    <dsp:sp modelId="{A8317FDA-0689-4B81-94B1-1453BFE5E29E}">
      <dsp:nvSpPr>
        <dsp:cNvPr id="0" name=""/>
        <dsp:cNvSpPr/>
      </dsp:nvSpPr>
      <dsp:spPr>
        <a:xfrm>
          <a:off x="3151435" y="985"/>
          <a:ext cx="2068710" cy="1241226"/>
        </a:xfrm>
        <a:prstGeom prst="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利基策略 </a:t>
          </a:r>
          <a:endParaRPr lang="zh-TW" altLang="en-US" sz="3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51435" y="985"/>
        <a:ext cx="2068710" cy="1241226"/>
      </dsp:txXfrm>
    </dsp:sp>
    <dsp:sp modelId="{EC0C6268-4CB3-4088-876F-4DD9EA4621C0}">
      <dsp:nvSpPr>
        <dsp:cNvPr id="0" name=""/>
        <dsp:cNvSpPr/>
      </dsp:nvSpPr>
      <dsp:spPr>
        <a:xfrm>
          <a:off x="875853" y="1449083"/>
          <a:ext cx="2068710" cy="1241226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收割策略</a:t>
          </a:r>
          <a:endParaRPr lang="zh-TW" altLang="en-US" sz="3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75853" y="1449083"/>
        <a:ext cx="2068710" cy="1241226"/>
      </dsp:txXfrm>
    </dsp:sp>
    <dsp:sp modelId="{A50F101F-5597-4DB3-AC8B-3B2DCE384219}">
      <dsp:nvSpPr>
        <dsp:cNvPr id="0" name=""/>
        <dsp:cNvSpPr/>
      </dsp:nvSpPr>
      <dsp:spPr>
        <a:xfrm>
          <a:off x="3151435" y="1449083"/>
          <a:ext cx="2068710" cy="124122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撤資策略 </a:t>
          </a:r>
          <a:endParaRPr lang="zh-TW" altLang="en-US" sz="3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51435" y="1449083"/>
        <a:ext cx="2068710" cy="12412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184370"/>
          <a:ext cx="7182678" cy="11607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波特的基本策略型態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241031"/>
        <a:ext cx="7069356" cy="1047391"/>
      </dsp:txXfrm>
    </dsp:sp>
    <dsp:sp modelId="{8ECE8589-8516-4D5C-8698-B69BE5F46FB4}">
      <dsp:nvSpPr>
        <dsp:cNvPr id="0" name=""/>
        <dsp:cNvSpPr/>
      </dsp:nvSpPr>
      <dsp:spPr>
        <a:xfrm>
          <a:off x="0" y="1451643"/>
          <a:ext cx="7182678" cy="11607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產業發展觀點下的事業策略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1508304"/>
        <a:ext cx="7069356" cy="1047391"/>
      </dsp:txXfrm>
    </dsp:sp>
    <dsp:sp modelId="{AE0AAF5F-BFF0-4A8C-9D32-008D956B3228}">
      <dsp:nvSpPr>
        <dsp:cNvPr id="0" name=""/>
        <dsp:cNvSpPr/>
      </dsp:nvSpPr>
      <dsp:spPr>
        <a:xfrm>
          <a:off x="0" y="2718916"/>
          <a:ext cx="7182678" cy="116071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職能策略布局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2775577"/>
        <a:ext cx="7069356" cy="10473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6B91D-EF3A-4175-82F0-BF2299F86755}">
      <dsp:nvSpPr>
        <dsp:cNvPr id="0" name=""/>
        <dsp:cNvSpPr/>
      </dsp:nvSpPr>
      <dsp:spPr>
        <a:xfrm>
          <a:off x="0" y="11522"/>
          <a:ext cx="4253948" cy="75289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生產與作業策略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48275"/>
        <a:ext cx="4180442" cy="679389"/>
      </dsp:txXfrm>
    </dsp:sp>
    <dsp:sp modelId="{577E2FB9-F714-4F44-9E01-F75C92755D5F}">
      <dsp:nvSpPr>
        <dsp:cNvPr id="0" name=""/>
        <dsp:cNvSpPr/>
      </dsp:nvSpPr>
      <dsp:spPr>
        <a:xfrm>
          <a:off x="0" y="833537"/>
          <a:ext cx="4253948" cy="752895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行銷策略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870290"/>
        <a:ext cx="4180442" cy="679389"/>
      </dsp:txXfrm>
    </dsp:sp>
    <dsp:sp modelId="{562F3725-B523-4349-A718-1F80E1A330D5}">
      <dsp:nvSpPr>
        <dsp:cNvPr id="0" name=""/>
        <dsp:cNvSpPr/>
      </dsp:nvSpPr>
      <dsp:spPr>
        <a:xfrm>
          <a:off x="0" y="1655552"/>
          <a:ext cx="4253948" cy="75289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財務策略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1692305"/>
        <a:ext cx="4180442" cy="679389"/>
      </dsp:txXfrm>
    </dsp:sp>
    <dsp:sp modelId="{1D2F78F9-E0AB-4803-990C-AF679007F502}">
      <dsp:nvSpPr>
        <dsp:cNvPr id="0" name=""/>
        <dsp:cNvSpPr/>
      </dsp:nvSpPr>
      <dsp:spPr>
        <a:xfrm>
          <a:off x="0" y="2477567"/>
          <a:ext cx="4253948" cy="75289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人力資源策略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2514320"/>
        <a:ext cx="4180442" cy="679389"/>
      </dsp:txXfrm>
    </dsp:sp>
    <dsp:sp modelId="{201FA985-585E-4B45-8A31-A8F9B2006FDC}">
      <dsp:nvSpPr>
        <dsp:cNvPr id="0" name=""/>
        <dsp:cNvSpPr/>
      </dsp:nvSpPr>
      <dsp:spPr>
        <a:xfrm>
          <a:off x="0" y="3299582"/>
          <a:ext cx="4253948" cy="75289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採購策略 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753" y="3336335"/>
        <a:ext cx="4180442" cy="679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184370"/>
          <a:ext cx="7182678" cy="11607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波特的基本策略型態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241031"/>
        <a:ext cx="7069356" cy="1047391"/>
      </dsp:txXfrm>
    </dsp:sp>
    <dsp:sp modelId="{8ECE8589-8516-4D5C-8698-B69BE5F46FB4}">
      <dsp:nvSpPr>
        <dsp:cNvPr id="0" name=""/>
        <dsp:cNvSpPr/>
      </dsp:nvSpPr>
      <dsp:spPr>
        <a:xfrm>
          <a:off x="0" y="1451643"/>
          <a:ext cx="7182678" cy="116071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產業發展觀點下的事業策略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1508304"/>
        <a:ext cx="7069356" cy="1047391"/>
      </dsp:txXfrm>
    </dsp:sp>
    <dsp:sp modelId="{AE0AAF5F-BFF0-4A8C-9D32-008D956B3228}">
      <dsp:nvSpPr>
        <dsp:cNvPr id="0" name=""/>
        <dsp:cNvSpPr/>
      </dsp:nvSpPr>
      <dsp:spPr>
        <a:xfrm>
          <a:off x="0" y="2718916"/>
          <a:ext cx="7182678" cy="11607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sz="37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職能策略布局</a:t>
          </a:r>
          <a:endParaRPr lang="zh-TW" altLang="en-US" sz="37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6661" y="2775577"/>
        <a:ext cx="7069356" cy="1047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3981A-CDB9-4EA8-ABC7-23FA82172E6A}">
      <dsp:nvSpPr>
        <dsp:cNvPr id="0" name=""/>
        <dsp:cNvSpPr/>
      </dsp:nvSpPr>
      <dsp:spPr>
        <a:xfrm>
          <a:off x="187313" y="78"/>
          <a:ext cx="2263792" cy="135827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初生期</a:t>
          </a:r>
          <a:endParaRPr lang="zh-TW" altLang="en-US" sz="4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87313" y="78"/>
        <a:ext cx="2263792" cy="1358275"/>
      </dsp:txXfrm>
    </dsp:sp>
    <dsp:sp modelId="{228B277C-63EB-4A80-B981-5913B8AF5A15}">
      <dsp:nvSpPr>
        <dsp:cNvPr id="0" name=""/>
        <dsp:cNvSpPr/>
      </dsp:nvSpPr>
      <dsp:spPr>
        <a:xfrm>
          <a:off x="2677485" y="78"/>
          <a:ext cx="2263792" cy="1358275"/>
        </a:xfrm>
        <a:prstGeom prst="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成長期</a:t>
          </a:r>
          <a:endParaRPr lang="zh-TW" altLang="en-US" sz="4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77485" y="78"/>
        <a:ext cx="2263792" cy="1358275"/>
      </dsp:txXfrm>
    </dsp:sp>
    <dsp:sp modelId="{2F1F269A-5E6A-4383-8833-98B1D54D60E6}">
      <dsp:nvSpPr>
        <dsp:cNvPr id="0" name=""/>
        <dsp:cNvSpPr/>
      </dsp:nvSpPr>
      <dsp:spPr>
        <a:xfrm>
          <a:off x="187313" y="1584733"/>
          <a:ext cx="2263792" cy="135827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成熟期</a:t>
          </a:r>
          <a:endParaRPr lang="zh-TW" altLang="en-US" sz="4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87313" y="1584733"/>
        <a:ext cx="2263792" cy="1358275"/>
      </dsp:txXfrm>
    </dsp:sp>
    <dsp:sp modelId="{1AD2A893-5BE7-44CF-96EC-36EAAADF1E6C}">
      <dsp:nvSpPr>
        <dsp:cNvPr id="0" name=""/>
        <dsp:cNvSpPr/>
      </dsp:nvSpPr>
      <dsp:spPr>
        <a:xfrm>
          <a:off x="2677485" y="1584733"/>
          <a:ext cx="2263792" cy="135827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衰退期</a:t>
          </a:r>
          <a:endParaRPr lang="zh-TW" altLang="en-US" sz="4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77485" y="1584733"/>
        <a:ext cx="2263792" cy="1358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FCF9-939F-4669-B8EE-538BA862BE12}">
      <dsp:nvSpPr>
        <dsp:cNvPr id="0" name=""/>
        <dsp:cNvSpPr/>
      </dsp:nvSpPr>
      <dsp:spPr>
        <a:xfrm>
          <a:off x="0" y="11408"/>
          <a:ext cx="6096000" cy="72152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顧客的需求可能還不明確 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222" y="46630"/>
        <a:ext cx="6025556" cy="651080"/>
      </dsp:txXfrm>
    </dsp:sp>
    <dsp:sp modelId="{C28BE340-C623-4EEE-96FC-1D478BC90B3B}">
      <dsp:nvSpPr>
        <dsp:cNvPr id="0" name=""/>
        <dsp:cNvSpPr/>
      </dsp:nvSpPr>
      <dsp:spPr>
        <a:xfrm>
          <a:off x="0" y="799172"/>
          <a:ext cx="6096000" cy="72152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往往缺乏相關的基礎結構 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222" y="834394"/>
        <a:ext cx="6025556" cy="651080"/>
      </dsp:txXfrm>
    </dsp:sp>
    <dsp:sp modelId="{E93AA9B4-2926-45CE-A8D3-6BB1CB4D25F8}">
      <dsp:nvSpPr>
        <dsp:cNvPr id="0" name=""/>
        <dsp:cNvSpPr/>
      </dsp:nvSpPr>
      <dsp:spPr>
        <a:xfrm>
          <a:off x="0" y="1586936"/>
          <a:ext cx="6096000" cy="72152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缺乏一套普遍接受的產品與服務標準 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222" y="1622158"/>
        <a:ext cx="6025556" cy="651080"/>
      </dsp:txXfrm>
    </dsp:sp>
    <dsp:sp modelId="{A429790A-BB60-418F-9B0C-ED7483A93EBB}">
      <dsp:nvSpPr>
        <dsp:cNvPr id="0" name=""/>
        <dsp:cNvSpPr/>
      </dsp:nvSpPr>
      <dsp:spPr>
        <a:xfrm>
          <a:off x="0" y="2374701"/>
          <a:ext cx="6096000" cy="721524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競爭者的不確定性 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222" y="2409923"/>
        <a:ext cx="6025556" cy="651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7DF1-41CA-478D-BFE3-20DCCDB187A2}">
      <dsp:nvSpPr>
        <dsp:cNvPr id="0" name=""/>
        <dsp:cNvSpPr/>
      </dsp:nvSpPr>
      <dsp:spPr>
        <a:xfrm>
          <a:off x="0" y="7405"/>
          <a:ext cx="5936973" cy="1129342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資金多寡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130" y="62535"/>
        <a:ext cx="5826713" cy="1019082"/>
      </dsp:txXfrm>
    </dsp:sp>
    <dsp:sp modelId="{9FA1A424-2A35-4018-819C-7865B8262FB6}">
      <dsp:nvSpPr>
        <dsp:cNvPr id="0" name=""/>
        <dsp:cNvSpPr/>
      </dsp:nvSpPr>
      <dsp:spPr>
        <a:xfrm>
          <a:off x="0" y="1240427"/>
          <a:ext cx="5936973" cy="11293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進入時機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130" y="1295557"/>
        <a:ext cx="5826713" cy="1019082"/>
      </dsp:txXfrm>
    </dsp:sp>
    <dsp:sp modelId="{B67D17F6-FB14-4556-B48C-EF48F5AE65AB}">
      <dsp:nvSpPr>
        <dsp:cNvPr id="0" name=""/>
        <dsp:cNvSpPr/>
      </dsp:nvSpPr>
      <dsp:spPr>
        <a:xfrm>
          <a:off x="0" y="2369770"/>
          <a:ext cx="5936973" cy="65205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49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搶先進入者或落後進入者</a:t>
          </a:r>
          <a:r>
            <a: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?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369770"/>
        <a:ext cx="5936973" cy="652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64C3-93F5-41FD-A082-E3F39D5CCBC7}">
      <dsp:nvSpPr>
        <dsp:cNvPr id="0" name=""/>
        <dsp:cNvSpPr/>
      </dsp:nvSpPr>
      <dsp:spPr>
        <a:xfrm>
          <a:off x="0" y="334178"/>
          <a:ext cx="6096000" cy="10666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正面的聲譽評價</a:t>
          </a:r>
          <a:endParaRPr lang="zh-TW" altLang="en-US" sz="3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067" y="386245"/>
        <a:ext cx="5991866" cy="962467"/>
      </dsp:txXfrm>
    </dsp:sp>
    <dsp:sp modelId="{59578269-CFD6-422E-A82A-67AE67D2CE58}">
      <dsp:nvSpPr>
        <dsp:cNvPr id="0" name=""/>
        <dsp:cNvSpPr/>
      </dsp:nvSpPr>
      <dsp:spPr>
        <a:xfrm>
          <a:off x="0" y="1498699"/>
          <a:ext cx="6096000" cy="1066601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認為搶先進入者較具有創新力</a:t>
          </a:r>
          <a:endParaRPr lang="zh-TW" altLang="en-US" sz="3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067" y="1550766"/>
        <a:ext cx="5991866" cy="962467"/>
      </dsp:txXfrm>
    </dsp:sp>
    <dsp:sp modelId="{29DB13CA-6AFD-46BE-8987-53BF7AE5A3C3}">
      <dsp:nvSpPr>
        <dsp:cNvPr id="0" name=""/>
        <dsp:cNvSpPr/>
      </dsp:nvSpPr>
      <dsp:spPr>
        <a:xfrm>
          <a:off x="0" y="2663220"/>
          <a:ext cx="6096000" cy="1066601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發揮學習曲線的效果</a:t>
          </a:r>
          <a:endParaRPr lang="zh-TW" altLang="en-US" sz="3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067" y="2715287"/>
        <a:ext cx="5991866" cy="962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D6D35-2EA2-4A93-82A8-EA33DDDF71B3}">
      <dsp:nvSpPr>
        <dsp:cNvPr id="0" name=""/>
        <dsp:cNvSpPr/>
      </dsp:nvSpPr>
      <dsp:spPr>
        <a:xfrm>
          <a:off x="0" y="480360"/>
          <a:ext cx="8203096" cy="94111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瑕疵的產品或服務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942" y="526302"/>
        <a:ext cx="8111212" cy="849234"/>
      </dsp:txXfrm>
    </dsp:sp>
    <dsp:sp modelId="{EDE46598-3B92-48B5-8DB5-1DD54EB74FDB}">
      <dsp:nvSpPr>
        <dsp:cNvPr id="0" name=""/>
        <dsp:cNvSpPr/>
      </dsp:nvSpPr>
      <dsp:spPr>
        <a:xfrm>
          <a:off x="0" y="1507879"/>
          <a:ext cx="8203096" cy="94111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提供落後進入者學習的機會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942" y="1553821"/>
        <a:ext cx="8111212" cy="849234"/>
      </dsp:txXfrm>
    </dsp:sp>
    <dsp:sp modelId="{A819C794-6E28-4B3C-8352-90B8A4BD4995}">
      <dsp:nvSpPr>
        <dsp:cNvPr id="0" name=""/>
        <dsp:cNvSpPr/>
      </dsp:nvSpPr>
      <dsp:spPr>
        <a:xfrm>
          <a:off x="0" y="2535398"/>
          <a:ext cx="8203096" cy="941118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落後進入者常以「搭便車」的方式來進入市場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942" y="2581340"/>
        <a:ext cx="8111212" cy="849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8CF9E-3553-4C59-A9D9-B80E26741E00}">
      <dsp:nvSpPr>
        <dsp:cNvPr id="0" name=""/>
        <dsp:cNvSpPr/>
      </dsp:nvSpPr>
      <dsp:spPr>
        <a:xfrm>
          <a:off x="0" y="39245"/>
          <a:ext cx="4704521" cy="10038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i="0" u="none" strike="noStrike" kern="1200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主流設計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9004" y="88249"/>
        <a:ext cx="4606513" cy="905852"/>
      </dsp:txXfrm>
    </dsp:sp>
    <dsp:sp modelId="{29F699DF-DD77-4E74-99CA-6DC406CCC719}">
      <dsp:nvSpPr>
        <dsp:cNvPr id="0" name=""/>
        <dsp:cNvSpPr/>
      </dsp:nvSpPr>
      <dsp:spPr>
        <a:xfrm>
          <a:off x="0" y="1152934"/>
          <a:ext cx="4704521" cy="1003860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i="0" u="none" strike="noStrike" kern="1200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不易模仿性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9004" y="1201938"/>
        <a:ext cx="4606513" cy="905852"/>
      </dsp:txXfrm>
    </dsp:sp>
    <dsp:sp modelId="{CC0240E0-8C9A-4E94-99C6-3EB0B7D480B4}">
      <dsp:nvSpPr>
        <dsp:cNvPr id="0" name=""/>
        <dsp:cNvSpPr/>
      </dsp:nvSpPr>
      <dsp:spPr>
        <a:xfrm>
          <a:off x="0" y="2240121"/>
          <a:ext cx="4704521" cy="1003860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i="0" u="none" strike="noStrike" kern="1200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互聯性</a:t>
          </a:r>
          <a:r>
            <a:rPr kumimoji="1" lang="en-US" sz="3200" b="1" i="0" u="none" strike="noStrike" kern="1200" cap="none" spc="0" normalizeH="0" baseline="0" noProof="0" smtClean="0">
              <a:ln/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 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9004" y="2289125"/>
        <a:ext cx="4606513" cy="905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48555-6772-4E12-BC5C-E883D0DF33D3}">
      <dsp:nvSpPr>
        <dsp:cNvPr id="0" name=""/>
        <dsp:cNvSpPr/>
      </dsp:nvSpPr>
      <dsp:spPr>
        <a:xfrm>
          <a:off x="320942" y="345062"/>
          <a:ext cx="7155547" cy="104974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itchFamily="34" charset="-120"/>
              <a:ea typeface="微軟正黑體" pitchFamily="34" charset="-120"/>
            </a:rPr>
            <a:t>如何處理潛在的超額產能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2186" y="396306"/>
        <a:ext cx="7053059" cy="947259"/>
      </dsp:txXfrm>
    </dsp:sp>
    <dsp:sp modelId="{F177BE31-6F68-453F-8716-8E412B73FC37}">
      <dsp:nvSpPr>
        <dsp:cNvPr id="0" name=""/>
        <dsp:cNvSpPr/>
      </dsp:nvSpPr>
      <dsp:spPr>
        <a:xfrm>
          <a:off x="390573" y="1628800"/>
          <a:ext cx="7077261" cy="843304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itchFamily="34" charset="-120"/>
              <a:ea typeface="微軟正黑體" pitchFamily="34" charset="-120"/>
            </a:rPr>
            <a:t>如何維持持續成長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1740" y="1669967"/>
        <a:ext cx="6994927" cy="760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5D17F3-AD90-40BB-A762-EA2E10D5C9F9}" type="datetimeFigureOut">
              <a:rPr lang="zh-TW" altLang="en-US"/>
              <a:pPr>
                <a:defRPr/>
              </a:pPr>
              <a:t>2017/6/25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B06A63-D437-443F-8A47-D78F63EC81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4B5D06-F0FA-40F7-B566-6EEBEC24F225}" type="datetimeFigureOut">
              <a:rPr lang="zh-TW" altLang="en-US"/>
              <a:pPr>
                <a:defRPr/>
              </a:pPr>
              <a:t>2017/6/25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8991A6-0D2B-4BCB-BD61-C35AC58B83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5772B34-B25C-4558-BC43-313EA147B4A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A27B-BCF8-406D-9EEB-F1B0ACD8A3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6282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E16C-5948-4FD3-96B4-46599147DE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1485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716F-F7EF-46AC-8B45-D905EC3627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9266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7239" y="788358"/>
            <a:ext cx="6412272" cy="935723"/>
          </a:xfrm>
        </p:spPr>
        <p:txBody>
          <a:bodyPr anchor="b">
            <a:no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3747" y="2897845"/>
            <a:ext cx="6676505" cy="141217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3AE8-1820-46BF-9E41-6623209165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40296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Myriad Hebrew" panose="01010101010101010101" pitchFamily="50" charset="-79"/>
              <a:buChar char="­"/>
              <a:defRPr/>
            </a:lvl1pPr>
            <a:lvl2pPr marL="685800" indent="-228600">
              <a:buFont typeface="Myriad Hebrew" panose="01010101010101010101" pitchFamily="50" charset="-79"/>
              <a:buChar char="­"/>
              <a:defRPr/>
            </a:lvl2pPr>
            <a:lvl3pPr marL="1143000" indent="-228600">
              <a:buFont typeface="Myriad Hebrew" panose="01010101010101010101" pitchFamily="50" charset="-79"/>
              <a:buChar char="­"/>
              <a:defRPr/>
            </a:lvl3pPr>
            <a:lvl4pPr marL="1600200" indent="-228600">
              <a:buFont typeface="Myriad Hebrew" panose="01010101010101010101" pitchFamily="50" charset="-79"/>
              <a:buChar char="­"/>
              <a:defRPr/>
            </a:lvl4pPr>
            <a:lvl5pPr marL="2057400" indent="-228600">
              <a:buFont typeface="Myriad Hebrew" panose="01010101010101010101" pitchFamily="50" charset="-79"/>
              <a:buChar char="­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8DEF0D6-2FB9-4308-8B76-ED189B81F0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4666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3293-AA35-47A8-909F-6F6D528D9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71626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10E9-20AB-4A50-9769-89C9972F5D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9071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C064-5FDD-4D25-A045-96D6032711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96744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45DF-13F9-4022-BF8A-6D2E980F2B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06213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96AE-CFB3-42BD-8DCA-7E9840DC39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70600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D7C8-C08E-4CC4-AA8D-29C79E11B9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8754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2" y="552280"/>
            <a:ext cx="7594333" cy="74741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22" y="1653436"/>
            <a:ext cx="7594333" cy="4523527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88" y="6388100"/>
            <a:ext cx="441801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88100"/>
            <a:ext cx="25606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7E7EABC-C1D4-47B1-870B-C3D4457550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11774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F624-0469-4E83-8A7A-E5701A2F03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62808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ED87-E034-46A4-9F13-83D16F2E23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446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53E8-110C-4078-9408-383E4F7F04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4920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541B-E61E-4EF3-BEE6-25F3D9C00F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612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AADB403-C0F6-4C9E-AC88-011C3A0B78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095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A31E-FED5-4426-9001-6288AEC90E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2985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4FA5-0AEC-46A7-AF8D-5001C51DC6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2084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13BF-5A20-413E-BE67-779B9F995E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0448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A8C8-492A-4FD5-8C78-9AA97A464F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9729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9520-AA64-4057-8C0F-D589E8C28E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3763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563563"/>
            <a:ext cx="7886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88" y="6464300"/>
            <a:ext cx="441801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64300"/>
            <a:ext cx="2560638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0A10F70-99DE-4AC3-9618-B1446F7CC2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58" r:id="rId3"/>
    <p:sldLayoutId id="214748457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4"/>
        </a:buBlip>
        <a:defRPr sz="28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5"/>
        </a:buBlip>
        <a:defRPr sz="24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7"/>
        </a:buBlip>
        <a:defRPr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8"/>
        </a:buBlip>
        <a:defRPr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25413" y="6453188"/>
            <a:ext cx="2560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453188"/>
            <a:ext cx="2589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1F79577-5636-488D-A73C-FF5001FE7A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79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6.e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3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5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2.png"/><Relationship Id="rId4" Type="http://schemas.openxmlformats.org/officeDocument/2006/relationships/diagramData" Target="../diagrams/data6.xml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5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5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microsoft.com/office/2007/relationships/hdphoto" Target="../media/hdphoto9.wdp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microsoft.com/office/2007/relationships/hdphoto" Target="../media/hdphoto1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7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75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74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9219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22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CA11B5BE-FD6E-4BCC-B168-3EBC599F248E}" type="slidenum">
              <a:rPr lang="en-US" altLang="zh-TW"/>
              <a:pPr eaLnBrk="1" hangingPunct="1"/>
              <a:t>10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833" y="1484438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差異化策略的作法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為了持續發揮差異化策略，企業必須不斷投資來塑造顧客的獨特價值。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採取差異化策略的企業必須儘可能地尋求差異化的空間。當相對於競爭者的有利差異愈大，則企業的領先差距也愈大。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3490" name="Picture 2" descr="「IPHONE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72" y="4784878"/>
            <a:ext cx="1973278" cy="1444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「MAC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5" y="4687994"/>
            <a:ext cx="4546083" cy="1515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28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33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3E797E5E-4126-4915-A57F-51B78DC3A2D0}" type="slidenum">
              <a:rPr lang="en-US" altLang="zh-TW"/>
              <a:pPr eaLnBrk="1" hangingPunct="1"/>
              <a:t>11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3" y="1445350"/>
            <a:ext cx="7957409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差異化策略的風險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差異化的價值和其價格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差距不成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比例，也就是在顧客心目中，認為企業對於差異化的要價過高，沒有那樣的價值。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顧客的知識增進使得差異化的門檻提高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仿冒品和平行輸入的產品，以較為低廉的價格銷售同樣品質的真品，大幅縮小差異化的價值。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328" y1="33958" x2="47891" y2="58958"/>
                        <a14:foregroundMark x1="39141" y1="47292" x2="40234" y2="65313"/>
                        <a14:foregroundMark x1="51406" y1="25833" x2="60156" y2="82500"/>
                        <a14:foregroundMark x1="60469" y1="48229" x2="24766" y2="77917"/>
                        <a14:foregroundMark x1="19766" y1="81354" x2="19609" y2="82292"/>
                        <a14:foregroundMark x1="24375" y1="84896" x2="75625" y2="85625"/>
                        <a14:foregroundMark x1="46875" y1="17708" x2="23594" y2="70000"/>
                        <a14:foregroundMark x1="23828" y1="70417" x2="19844" y2="78229"/>
                        <a14:foregroundMark x1="47266" y1="16146" x2="35391" y2="43021"/>
                        <a14:foregroundMark x1="48125" y1="15208" x2="46094" y2="17917"/>
                        <a14:foregroundMark x1="49141" y1="14583" x2="51328" y2="18021"/>
                        <a14:foregroundMark x1="57266" y1="47604" x2="58594" y2="65625"/>
                        <a14:foregroundMark x1="46094" y1="17708" x2="39844" y2="32188"/>
                        <a14:foregroundMark x1="36797" y1="39479" x2="30469" y2="54271"/>
                        <a14:foregroundMark x1="47266" y1="15625" x2="43828" y2="2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4519" y="697937"/>
            <a:ext cx="1604681" cy="1203511"/>
          </a:xfrm>
          <a:prstGeom prst="rect">
            <a:avLst/>
          </a:prstGeom>
        </p:spPr>
      </p:pic>
      <p:pic>
        <p:nvPicPr>
          <p:cNvPr id="64514" name="Picture 2" descr="相關圖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1" y="5022366"/>
            <a:ext cx="1612830" cy="1535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「仿冒品」的圖片搜尋結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022366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9302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692862FA-9375-4448-BCB4-4BECAADB5787}" type="slidenum">
              <a:rPr lang="en-US" altLang="zh-TW"/>
              <a:pPr eaLnBrk="1" hangingPunct="1"/>
              <a:t>12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130" y="1497435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集中策略（</a:t>
            </a:r>
            <a:r>
              <a:rPr lang="en-US" altLang="zh-TW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Focus Strategy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指將有限的資源集中於某一特殊的區隔上，透過滿足該區隔的獨特需求來取得優勢。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又稱為利基策略（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Niche Strategy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68" y="3884866"/>
            <a:ext cx="2848128" cy="2136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538" name="Picture 2" descr="相關圖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88" y="3884866"/>
            <a:ext cx="2685148" cy="2136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00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53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54A40276-171A-4F05-BE90-8C903A1D6A49}" type="slidenum">
              <a:rPr lang="en-US" altLang="zh-TW"/>
              <a:pPr eaLnBrk="1" hangingPunct="1"/>
              <a:t>13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845" y="1299693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集中策略的作法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關鍵之處在於找到一個需求未獲得滿足的利基市場，其次，便要界定和滿足該利基市場顧客的獨特需求。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網際網路的出現，便提供了集中策略發展的有利機會。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8385" r="18154"/>
          <a:stretch/>
        </p:blipFill>
        <p:spPr>
          <a:xfrm>
            <a:off x="5486400" y="4247102"/>
            <a:ext cx="2204585" cy="208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562" name="Picture 2" descr="「DEMAND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91" y="4348852"/>
            <a:ext cx="2460718" cy="18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47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C96D9665-8C03-49C2-B8EC-8B4B4D5472EF}" type="slidenum">
              <a:rPr lang="en-US" altLang="zh-TW"/>
              <a:pPr eaLnBrk="1" hangingPunct="1"/>
              <a:t>14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676" y="1412405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集中策略的風險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競爭者可能會選擇一個「更集中」的策略，而使企業的集中策略失效。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原先著重於大眾市場，而對集中策略所鎖定的利基市場不感興趣的競爭者，可能偏好改變，而開始對其感興趣並大舉侵入，導致採用集中策略的企業必須面對強大競爭者的威脅。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原先所鎖定的利基市場，其顧客的需求開始轉變，使得優勢喪失。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328" y1="33958" x2="47891" y2="58958"/>
                        <a14:foregroundMark x1="39141" y1="47292" x2="40234" y2="65313"/>
                        <a14:foregroundMark x1="51406" y1="25833" x2="60156" y2="82500"/>
                        <a14:foregroundMark x1="60469" y1="48229" x2="24766" y2="77917"/>
                        <a14:foregroundMark x1="19766" y1="81354" x2="19609" y2="82292"/>
                        <a14:foregroundMark x1="24375" y1="84896" x2="75625" y2="85625"/>
                        <a14:foregroundMark x1="46875" y1="17708" x2="23594" y2="70000"/>
                        <a14:foregroundMark x1="23828" y1="70417" x2="19844" y2="78229"/>
                        <a14:foregroundMark x1="47266" y1="16146" x2="35391" y2="43021"/>
                        <a14:foregroundMark x1="48125" y1="15208" x2="46094" y2="17917"/>
                        <a14:foregroundMark x1="49141" y1="14583" x2="51328" y2="18021"/>
                        <a14:foregroundMark x1="57266" y1="47604" x2="58594" y2="65625"/>
                        <a14:foregroundMark x1="46094" y1="17708" x2="39844" y2="32188"/>
                        <a14:foregroundMark x1="36797" y1="39479" x2="30469" y2="54271"/>
                        <a14:foregroundMark x1="47266" y1="15625" x2="43828" y2="2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4519" y="697937"/>
            <a:ext cx="1604681" cy="12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2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1F4C859B-6EAA-41F2-B030-81A8FD556BB5}" type="slidenum">
              <a:rPr lang="en-US" altLang="zh-TW"/>
              <a:pPr eaLnBrk="1" hangingPunct="1"/>
              <a:t>15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114" y="564981"/>
            <a:ext cx="8590455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8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單一競爭領域的布局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8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02227873"/>
              </p:ext>
            </p:extLst>
          </p:nvPr>
        </p:nvGraphicFramePr>
        <p:xfrm>
          <a:off x="980661" y="1811897"/>
          <a:ext cx="71826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255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D9E5ECF0-A1B9-4B19-9D64-510913B3B681}" type="slidenum">
              <a:rPr lang="en-US" altLang="zh-TW"/>
              <a:pPr eaLnBrk="1" hangingPunct="1"/>
              <a:t>16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655" y="496598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產業的生命週期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的發展具有生命週期，不同的生命週期階段，所隱含的競爭結構和狀態並不相同。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1895061" y="3326295"/>
          <a:ext cx="5128591" cy="294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430588"/>
            <a:ext cx="100488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340100"/>
            <a:ext cx="14382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995863"/>
            <a:ext cx="13065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4864100"/>
            <a:ext cx="9985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934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94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69E9652C-A84B-4448-A025-01FABDFACCD2}" type="slidenum">
              <a:rPr lang="en-US" altLang="zh-TW"/>
              <a:pPr eaLnBrk="1" hangingPunct="1"/>
              <a:t>17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981" y="467641"/>
            <a:ext cx="8077570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981" y="1419050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產業初生期的競爭策略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產業初生期的特性是產業充滿了高度的不確定性與模糊性。原因如下：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20413278"/>
              </p:ext>
            </p:extLst>
          </p:nvPr>
        </p:nvGraphicFramePr>
        <p:xfrm>
          <a:off x="1524000" y="3170237"/>
          <a:ext cx="6096000" cy="310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292" y="3170237"/>
            <a:ext cx="2195324" cy="1628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9378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B3755CB6-9B7A-4ABB-B582-C81E4401E809}" type="slidenum">
              <a:rPr lang="en-US" altLang="zh-TW"/>
              <a:pPr eaLnBrk="1" hangingPunct="1"/>
              <a:t>18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318" y="444519"/>
            <a:ext cx="8112740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833" y="1492501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產業初生期的策略關鍵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278946478"/>
              </p:ext>
            </p:extLst>
          </p:nvPr>
        </p:nvGraphicFramePr>
        <p:xfrm>
          <a:off x="1383324" y="2599024"/>
          <a:ext cx="5936973" cy="3029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6659" y="1574957"/>
            <a:ext cx="3483219" cy="20481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5158" y="4356036"/>
            <a:ext cx="2019364" cy="2019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4184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62" r="100000">
                        <a14:foregroundMark x1="16397" y1="57333" x2="19861" y2="56889"/>
                        <a14:foregroundMark x1="22402" y1="31778" x2="23788" y2="37778"/>
                        <a14:foregroundMark x1="65820" y1="18889" x2="57968" y2="22889"/>
                        <a14:foregroundMark x1="85912" y1="29333" x2="80139" y2="37333"/>
                        <a14:foregroundMark x1="80600" y1="50444" x2="75982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0348">
            <a:off x="6473591" y="1086561"/>
            <a:ext cx="2014208" cy="2093288"/>
          </a:xfrm>
          <a:prstGeom prst="rect">
            <a:avLst/>
          </a:prstGeom>
        </p:spPr>
      </p:pic>
      <p:sp>
        <p:nvSpPr>
          <p:cNvPr id="2150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15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4C57EFB6-64B4-48E2-B72C-CF2B60F45876}" type="slidenum">
              <a:rPr lang="en-US" altLang="zh-TW"/>
              <a:pPr eaLnBrk="1" hangingPunct="1"/>
              <a:t>19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479" y="546268"/>
            <a:ext cx="8335478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79" y="1555851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搶先進入者的優勢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480992875"/>
              </p:ext>
            </p:extLst>
          </p:nvPr>
        </p:nvGraphicFramePr>
        <p:xfrm>
          <a:off x="835489" y="22373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圖片 9" descr="imagesCAD3MBS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5289" y="5064877"/>
            <a:ext cx="1900032" cy="1479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5289" y="3343602"/>
            <a:ext cx="1913299" cy="1412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589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4"/>
          <p:cNvSpPr>
            <a:spLocks noGrp="1"/>
          </p:cNvSpPr>
          <p:nvPr>
            <p:ph type="ctrTitle"/>
          </p:nvPr>
        </p:nvSpPr>
        <p:spPr>
          <a:xfrm>
            <a:off x="1077913" y="788988"/>
            <a:ext cx="6411912" cy="935037"/>
          </a:xfrm>
        </p:spPr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8 </a:t>
            </a:r>
            <a:r>
              <a:rPr lang="zh-TW" altLang="en-US" dirty="0" smtClean="0"/>
              <a:t>章</a:t>
            </a:r>
          </a:p>
        </p:txBody>
      </p:sp>
      <p:sp>
        <p:nvSpPr>
          <p:cNvPr id="10243" name="副標題 2"/>
          <p:cNvSpPr>
            <a:spLocks noGrp="1"/>
          </p:cNvSpPr>
          <p:nvPr>
            <p:ph type="subTitle" idx="1"/>
          </p:nvPr>
        </p:nvSpPr>
        <p:spPr>
          <a:xfrm>
            <a:off x="1435711" y="2756511"/>
            <a:ext cx="7013697" cy="2272689"/>
          </a:xfrm>
        </p:spPr>
        <p:txBody>
          <a:bodyPr>
            <a:noAutofit/>
          </a:bodyPr>
          <a:lstStyle/>
          <a:p>
            <a:pPr algn="r"/>
            <a:r>
              <a:rPr lang="zh-TW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單一競爭領域的布局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6EC01F0A-FA38-4868-B894-BC371A65BA7B}" type="slidenum">
              <a:rPr lang="en-US" altLang="zh-TW"/>
              <a:pPr eaLnBrk="1" hangingPunct="1"/>
              <a:t>20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660" y="577040"/>
            <a:ext cx="8335478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660" y="1442721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搶先進入者的缺點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50262430"/>
              </p:ext>
            </p:extLst>
          </p:nvPr>
        </p:nvGraphicFramePr>
        <p:xfrm>
          <a:off x="470452" y="2009370"/>
          <a:ext cx="8203096" cy="395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7586" name="Picture 2" descr="相關圖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304309"/>
            <a:ext cx="2085975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629" y="5284708"/>
            <a:ext cx="2707819" cy="1455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2867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01350A1C-551C-4926-8CEF-005576623F33}" type="slidenum">
              <a:rPr lang="en-US" altLang="zh-TW"/>
              <a:pPr eaLnBrk="1" hangingPunct="1"/>
              <a:t>21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655" y="444655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51" y="1345938"/>
            <a:ext cx="8397635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6"/>
                </a:solidFill>
              </a:rPr>
              <a:t> </a:t>
            </a:r>
            <a:r>
              <a:rPr lang="zh-TW" altLang="en-US" sz="30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影響搶先進入者和落後進入者的成敗的因素</a:t>
            </a:r>
            <a:endParaRPr lang="zh-TW" altLang="zh-TW" sz="30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22643314"/>
              </p:ext>
            </p:extLst>
          </p:nvPr>
        </p:nvGraphicFramePr>
        <p:xfrm>
          <a:off x="1967534" y="2238582"/>
          <a:ext cx="4704522" cy="327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9634" name="Picture 2" descr="「IPHONE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81" y="1931277"/>
            <a:ext cx="1934833" cy="1934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-578592" y="2898694"/>
            <a:ext cx="3317051" cy="1551435"/>
            <a:chOff x="-578592" y="2898694"/>
            <a:chExt cx="3317051" cy="155143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718" y="3040265"/>
              <a:ext cx="2080002" cy="12682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乘號 2"/>
            <p:cNvSpPr/>
            <p:nvPr/>
          </p:nvSpPr>
          <p:spPr>
            <a:xfrm>
              <a:off x="-578592" y="2898694"/>
              <a:ext cx="3317051" cy="1551435"/>
            </a:xfrm>
            <a:prstGeom prst="mathMultiply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4725" y="4791482"/>
            <a:ext cx="1866733" cy="1858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6489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45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FBC37CAD-19CA-43EB-932D-3C8ABE48590E}" type="slidenum">
              <a:rPr lang="en-US" altLang="zh-TW"/>
              <a:pPr eaLnBrk="1" hangingPunct="1"/>
              <a:t>22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98" y="449338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13" y="1530604"/>
            <a:ext cx="8229600" cy="451094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產業成長期的競爭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策略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產業成長期的特性是日漸增多的競爭對手與轉趨激烈的競爭壓力。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36" y="3798278"/>
            <a:ext cx="2939227" cy="1955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b="9519"/>
          <a:stretch/>
        </p:blipFill>
        <p:spPr>
          <a:xfrm>
            <a:off x="1218828" y="3698575"/>
            <a:ext cx="2907694" cy="2155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9915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56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B7D17FA2-5885-479F-9746-90022E65629B}" type="slidenum">
              <a:rPr lang="en-US" altLang="zh-TW"/>
              <a:pPr eaLnBrk="1" hangingPunct="1"/>
              <a:t>23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7949" y="498979"/>
            <a:ext cx="8335478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49" y="1348636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產業成長期的競爭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在產業成長期，產業中的企業也會大量投資，以建立顧客對其品牌的知覺與偏好，這時通常也是企業追求差異化策略最好的時機。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由於產業存在著足夠的成長與獲利空間，因此企業會儘量避免硬碰硬的直接競爭方式。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此時品質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往往是一種能夠有效擊敗競爭者，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以吸引和維持顧客的主要手段。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39" y="5052402"/>
            <a:ext cx="1688123" cy="1688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333" y1="6696" x2="48000" y2="45982"/>
                        <a14:foregroundMark x1="60444" y1="19643" x2="55111" y2="68750"/>
                        <a14:foregroundMark x1="48889" y1="47321" x2="45778" y2="73214"/>
                        <a14:foregroundMark x1="32889" y1="24107" x2="39556" y2="65179"/>
                        <a14:foregroundMark x1="25778" y1="58036" x2="78667" y2="56250"/>
                        <a14:foregroundMark x1="64889" y1="36607" x2="34222" y2="36607"/>
                        <a14:foregroundMark x1="70222" y1="29911" x2="70222" y2="55357"/>
                        <a14:foregroundMark x1="75111" y1="50446" x2="44000" y2="58929"/>
                        <a14:foregroundMark x1="25333" y1="49107" x2="27556" y2="62500"/>
                        <a14:foregroundMark x1="32889" y1="41071" x2="62222" y2="62500"/>
                        <a14:foregroundMark x1="29778" y1="48661" x2="72444" y2="59821"/>
                        <a14:foregroundMark x1="83556" y1="56250" x2="71556" y2="52679"/>
                        <a14:foregroundMark x1="74222" y1="20982" x2="86222" y2="38393"/>
                        <a14:foregroundMark x1="87556" y1="28125" x2="80000" y2="51786"/>
                        <a14:foregroundMark x1="25778" y1="17411" x2="11111" y2="37054"/>
                        <a14:foregroundMark x1="13778" y1="26786" x2="15556" y2="46875"/>
                        <a14:foregroundMark x1="18667" y1="8036" x2="3556" y2="36161"/>
                        <a14:foregroundMark x1="18222" y1="6696" x2="8000" y2="22768"/>
                        <a14:foregroundMark x1="5778" y1="37500" x2="2222" y2="48661"/>
                        <a14:foregroundMark x1="4444" y1="54018" x2="36000" y2="91964"/>
                        <a14:foregroundMark x1="8000" y1="65179" x2="8000" y2="65179"/>
                        <a14:foregroundMark x1="38667" y1="89732" x2="38667" y2="89732"/>
                        <a14:foregroundMark x1="44444" y1="94643" x2="44444" y2="94643"/>
                        <a14:foregroundMark x1="39111" y1="93750" x2="39111" y2="93750"/>
                        <a14:foregroundMark x1="46222" y1="94643" x2="46222" y2="94643"/>
                        <a14:foregroundMark x1="52000" y1="95982" x2="52000" y2="95982"/>
                        <a14:foregroundMark x1="63111" y1="93304" x2="63111" y2="93304"/>
                        <a14:foregroundMark x1="62667" y1="87500" x2="62667" y2="87500"/>
                        <a14:foregroundMark x1="59111" y1="91071" x2="59111" y2="91071"/>
                        <a14:foregroundMark x1="54222" y1="94196" x2="92889" y2="60268"/>
                        <a14:foregroundMark x1="77333" y1="7589" x2="93333" y2="33929"/>
                        <a14:foregroundMark x1="94222" y1="39286" x2="88889" y2="67411"/>
                        <a14:foregroundMark x1="90667" y1="30357" x2="90667" y2="30357"/>
                        <a14:foregroundMark x1="76889" y1="6250" x2="89778" y2="23214"/>
                        <a14:foregroundMark x1="45778" y1="4464" x2="34222" y2="8929"/>
                        <a14:foregroundMark x1="50667" y1="7589" x2="58222" y2="16071"/>
                        <a14:foregroundMark x1="60889" y1="10714" x2="62667" y2="14732"/>
                        <a14:foregroundMark x1="68000" y1="12500" x2="69333" y2="13393"/>
                        <a14:foregroundMark x1="57778" y1="9821" x2="57778" y2="9821"/>
                        <a14:foregroundMark x1="53778" y1="7589" x2="53778" y2="7589"/>
                        <a14:foregroundMark x1="43556" y1="6250" x2="43556" y2="6250"/>
                        <a14:foregroundMark x1="35111" y1="10268" x2="35111" y2="10268"/>
                        <a14:foregroundMark x1="26667" y1="10714" x2="26667" y2="10714"/>
                        <a14:foregroundMark x1="44444" y1="11161" x2="44444" y2="11161"/>
                        <a14:foregroundMark x1="76889" y1="32143" x2="76889" y2="32143"/>
                        <a14:foregroundMark x1="68444" y1="36607" x2="58667" y2="51339"/>
                        <a14:foregroundMark x1="56000" y1="29018" x2="46222" y2="33929"/>
                        <a14:foregroundMark x1="60444" y1="30357" x2="56444" y2="50446"/>
                        <a14:foregroundMark x1="76444" y1="49554" x2="67111" y2="705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9059" y="4756393"/>
            <a:ext cx="1916449" cy="19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06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B84519D3-3E91-4DCA-AF99-C706D8C9F29D}" type="slidenum">
              <a:rPr lang="en-US" altLang="zh-TW"/>
              <a:pPr eaLnBrk="1" hangingPunct="1"/>
              <a:t>24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509956"/>
            <a:ext cx="8056078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17638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產業成長期的策略關鍵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635000" y="2032863"/>
          <a:ext cx="7797432" cy="276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4286" y1="15714" x2="64643" y2="67143"/>
                        <a14:foregroundMark x1="54286" y1="72381" x2="6071" y2="97619"/>
                        <a14:foregroundMark x1="87857" y1="66667" x2="32143" y2="9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3464" y="4522389"/>
            <a:ext cx="2487614" cy="18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93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76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B61A10D9-AEBF-4316-AEDB-1E29477D4F71}" type="slidenum">
              <a:rPr lang="en-US" altLang="zh-TW"/>
              <a:pPr eaLnBrk="1" hangingPunct="1"/>
              <a:t>25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953" y="451191"/>
            <a:ext cx="8171355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055" y="1323894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產業成熟期的的競爭特性與挑戰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1710966" y="2124336"/>
          <a:ext cx="56719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7335769" y="3745748"/>
            <a:ext cx="1866077" cy="1787680"/>
            <a:chOff x="7335769" y="3745748"/>
            <a:chExt cx="1866077" cy="178768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71021" y="3833447"/>
              <a:ext cx="1595574" cy="1612282"/>
            </a:xfrm>
            <a:prstGeom prst="rect">
              <a:avLst/>
            </a:prstGeom>
          </p:spPr>
        </p:pic>
        <p:sp>
          <p:nvSpPr>
            <p:cNvPr id="5" name="乘號 4"/>
            <p:cNvSpPr/>
            <p:nvPr/>
          </p:nvSpPr>
          <p:spPr>
            <a:xfrm>
              <a:off x="7335769" y="3745748"/>
              <a:ext cx="1866077" cy="1787680"/>
            </a:xfrm>
            <a:prstGeom prst="mathMultiply">
              <a:avLst>
                <a:gd name="adj1" fmla="val 1379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5962" y1="12179" x2="77404" y2="35256"/>
                        <a14:foregroundMark x1="75962" y1="28205" x2="62981" y2="31410"/>
                        <a14:foregroundMark x1="23077" y1="19231" x2="79327" y2="28205"/>
                        <a14:foregroundMark x1="26442" y1="65385" x2="28846" y2="65385"/>
                        <a14:foregroundMark x1="28846" y1="62821" x2="70673" y2="58974"/>
                        <a14:foregroundMark x1="25481" y1="80769" x2="28846" y2="99359"/>
                        <a14:backgroundMark x1="51442" y1="89103" x2="51442" y2="89103"/>
                        <a14:backgroundMark x1="20673" y1="96795" x2="20673" y2="967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2092" y="2841466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5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策略管理學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單一競爭領域的布局</a:t>
            </a:r>
            <a:endParaRPr lang="en-US" altLang="zh-TW" dirty="0" smtClean="0"/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98D27ADA-B2C2-4D65-8BFC-A5B93DF5D484}" type="slidenum">
              <a:rPr lang="en-US" altLang="zh-TW"/>
              <a:pPr eaLnBrk="1" hangingPunct="1"/>
              <a:t>26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67" y="472665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845" y="1529626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停滯的需求與超額的供給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需求的成長已經陷入停滯或趨緩，獲利性也出現暫時或永久下降。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成熟期的產能所可以支持的供給遠大於顧客所產生的需求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很容易便走上削價競爭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5380"/>
          <a:stretch/>
        </p:blipFill>
        <p:spPr>
          <a:xfrm>
            <a:off x="1313344" y="4718538"/>
            <a:ext cx="2745411" cy="194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274" y="4855883"/>
            <a:ext cx="3167904" cy="167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6443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9915FD9E-B1AE-4BBB-BA88-63EBB18BCF9F}" type="slidenum">
              <a:rPr lang="en-US" altLang="zh-TW"/>
              <a:pPr eaLnBrk="1" hangingPunct="1"/>
              <a:t>27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67" y="545721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46" y="1564936"/>
            <a:ext cx="8370487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退出障礙的問題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成熟期會加劇產業中的競爭，而引發競爭者間的互相購併。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產業的退出障礙和專屬性資產多寡有很大關連。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專屬性資產是指一些沒有「次佳利用方式」的資產，通常是專屬於某一產業的特殊用途資產。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由於退出障礙很高，導致多餘產能無法消化，因而促使產業內的競爭更加激烈。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33" y="5222631"/>
            <a:ext cx="2574454" cy="1441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6434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/>
              <a:t>8-</a:t>
            </a:r>
            <a:fld id="{6CF5DF8B-E872-473D-A7D2-49F8F5B3EB64}" type="slidenum">
              <a:rPr lang="en-US" altLang="zh-TW"/>
              <a:pPr eaLnBrk="1" hangingPunct="1"/>
              <a:t>28</a:t>
            </a:fld>
            <a:endParaRPr lang="en-US" altLang="zh-TW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261" y="493578"/>
            <a:ext cx="8335478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254" y="1538864"/>
            <a:ext cx="8805334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缺乏創新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顧客的需求走向趨緩，所以產業的創新速度也隨之降低。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在產業成熟期，產品創新與新用途的空間不大，使得產業中的產品與服務愈來愈趨向同質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，競爭產品間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缺乏顯著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差異性，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因此使得競爭愈來愈走向價格競爭，很容易引發兩敗俱傷的價格戰。</a:t>
            </a:r>
            <a:r>
              <a:rPr 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940719" y="4564550"/>
            <a:ext cx="2799020" cy="1945787"/>
            <a:chOff x="5940719" y="4564550"/>
            <a:chExt cx="2799020" cy="194578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719" y="4564550"/>
              <a:ext cx="2799020" cy="19457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0660" name="Picture 4" descr="相關圖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39" b="100000" l="9852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29" y="4941914"/>
              <a:ext cx="391233" cy="47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9724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289DD9F3-F101-4F1E-B47F-2443270BEB1B}" type="slidenum">
              <a:rPr lang="en-US" altLang="zh-TW"/>
              <a:pPr eaLnBrk="1" hangingPunct="1"/>
              <a:t>29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768" y="452395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34" y="1449045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來自新加入者的威脅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由於缺乏創新和現有顧客的不滿意，因此成熟期很可能吸引外來的新加入者。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新加入者引發了另一波新的強烈競爭，使得產業更加雪上加霜。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96" y="4306771"/>
            <a:ext cx="2476500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063" y="4358200"/>
            <a:ext cx="3459773" cy="179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513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1F4C859B-6EAA-41F2-B030-81A8FD556BB5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114" y="564981"/>
            <a:ext cx="8590455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8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單一競爭領域的布局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8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999706521"/>
              </p:ext>
            </p:extLst>
          </p:nvPr>
        </p:nvGraphicFramePr>
        <p:xfrm>
          <a:off x="980661" y="1811897"/>
          <a:ext cx="71826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652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327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15235BA2-CA28-4735-9776-CAB288E01C5C}" type="slidenum">
              <a:rPr lang="en-US" altLang="zh-TW"/>
              <a:pPr eaLnBrk="1" hangingPunct="1"/>
              <a:t>30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161" y="566332"/>
            <a:ext cx="8367350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833" y="1418202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產業成熟期的競爭策略 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2369127" y="2159001"/>
          <a:ext cx="46274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444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337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DD715591-8F70-4B2F-A53D-D8767E78F4B6}" type="slidenum">
              <a:rPr lang="en-US" altLang="zh-TW"/>
              <a:pPr eaLnBrk="1" hangingPunct="1"/>
              <a:t>31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1999" y="456556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799" y="1346200"/>
            <a:ext cx="8796867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採用嚇阻策略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企業可能採用產品增殖的方式，來大幅增加所提供的產品種類和型式，以阻塞新廠商的可能利基。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企業也可利用降價，來縮減新廠商未來可能的獲利空間。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也可藉由維持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超額產能，來使新加入廠商體認到供給大於需求，使潛在進入的廠商失去加入該產業的動機。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980" y="4924548"/>
            <a:ext cx="2706320" cy="1739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7507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3481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65900" y="6424613"/>
            <a:ext cx="2133600" cy="311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9315B224-019C-402F-9394-6CBBC1059078}" type="slidenum">
              <a:rPr lang="en-US" altLang="zh-TW"/>
              <a:pPr eaLnBrk="1" hangingPunct="1"/>
              <a:t>32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21" y="433468"/>
            <a:ext cx="8078357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38250"/>
            <a:ext cx="6531506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重新檢討價值鏈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藉由重新省思價值鏈，仔細地分析企業價值鏈的每個鏈環與其連結，並思考可能新增的顧客價值，來重塑競爭優勢。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透過價值鏈的檢討，可將自己專注於能夠產生最大顧客價值的價值鏈活動或鏈環，而割捨或外包那些價值較低的活動。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定期重新檢討價值鏈可以更新企業的能耐。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 bwMode="auto">
          <a:xfrm>
            <a:off x="6714618" y="3732888"/>
            <a:ext cx="2076248" cy="20313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耐吉（</a:t>
            </a:r>
            <a:r>
              <a:rPr 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NIKE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）將其鞋子製造的活動外包給專業的製鞋廠（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如豐泰企業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），而專注於行銷活動，來創造更大的品牌價值。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r="25964"/>
          <a:stretch/>
        </p:blipFill>
        <p:spPr>
          <a:xfrm>
            <a:off x="6565900" y="1841281"/>
            <a:ext cx="2373684" cy="183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425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4261" y="601337"/>
            <a:ext cx="8335478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774833" y="1539929"/>
            <a:ext cx="7594333" cy="452352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產品創新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產品創新往往可以重新為成熟產業注入新的生機。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當成熟產業的需求已經陷入停滯，新產品和新創意往往可以刺激顧客的新需求，而帶來新的商機。</a:t>
            </a:r>
          </a:p>
          <a:p>
            <a:pPr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44" name="日期版面配置區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3584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D5201052-0642-42CE-9EEA-E59EDCFBB39C}" type="slidenum">
              <a:rPr lang="en-US" altLang="zh-TW"/>
              <a:pPr eaLnBrk="1" hangingPunct="1"/>
              <a:t>33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624841"/>
            <a:ext cx="3162300" cy="175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682" name="Picture 2" descr="「IPAD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2" y="4624841"/>
            <a:ext cx="3055937" cy="171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00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655" y="433098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500655" y="1290020"/>
            <a:ext cx="7594333" cy="452352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製程創新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成熟期的顧客更加關切產品的價格。為了因應可能的價格壓力，成熟期的企業必須努力降低成本。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製程創新的目的，便是希望透過製程的改善，以同樣的成本來生產較佳的產品，或是以較低的成本和價格來提供相同品質的產品。</a:t>
            </a:r>
          </a:p>
          <a:p>
            <a:pPr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68" name="日期版面配置區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BA5F0C99-E728-4304-9F07-27044A0DF453}" type="slidenum">
              <a:rPr lang="en-US" altLang="zh-TW"/>
              <a:pPr eaLnBrk="1" hangingPunct="1"/>
              <a:t>34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53" y="4867636"/>
            <a:ext cx="3268947" cy="172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43" y="4805909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705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100" y="526936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96888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進入新的市場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企業可以利用在既有市場中所發展出來的品牌、商譽，或競爭優勢，來進入新的市場。</a:t>
            </a:r>
          </a:p>
          <a:p>
            <a:pPr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2" name="日期版面配置區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A37BFD52-B938-43A0-95D3-9B680DF9326C}" type="slidenum">
              <a:rPr lang="en-US" altLang="zh-TW"/>
              <a:pPr eaLnBrk="1" hangingPunct="1"/>
              <a:t>35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77" r="89712">
                        <a14:foregroundMark x1="51029" y1="25604" x2="43621" y2="65700"/>
                        <a14:foregroundMark x1="39918" y1="29469" x2="47737" y2="68599"/>
                        <a14:foregroundMark x1="41564" y1="49758" x2="54321" y2="62802"/>
                        <a14:foregroundMark x1="66255" y1="35266" x2="62140" y2="60870"/>
                        <a14:foregroundMark x1="67078" y1="62802" x2="67078" y2="628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00" y="3709764"/>
            <a:ext cx="2649293" cy="22568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85" y="3698964"/>
            <a:ext cx="3377284" cy="2267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4714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967" y="435706"/>
            <a:ext cx="8210066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196831" y="1242907"/>
            <a:ext cx="8229600" cy="4873096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產業衰退期的特性 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整個市場不但沒有成長，反而開始減縮。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產業衰退期的策略選擇 </a:t>
            </a:r>
          </a:p>
        </p:txBody>
      </p:sp>
      <p:sp>
        <p:nvSpPr>
          <p:cNvPr id="38916" name="日期版面配置區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3891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E0D8330F-A1EE-4041-91AC-A71CEA98B8EF}" type="slidenum">
              <a:rPr lang="en-US" altLang="zh-TW"/>
              <a:pPr eaLnBrk="1" hangingPunct="1"/>
              <a:t>36</a:t>
            </a:fld>
            <a:endParaRPr lang="en-US" altLang="zh-TW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688196110"/>
              </p:ext>
            </p:extLst>
          </p:nvPr>
        </p:nvGraphicFramePr>
        <p:xfrm>
          <a:off x="1650450" y="3396204"/>
          <a:ext cx="6096000" cy="269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群組 9"/>
          <p:cNvGrpSpPr>
            <a:grpSpLocks/>
          </p:cNvGrpSpPr>
          <p:nvPr/>
        </p:nvGrpSpPr>
        <p:grpSpPr bwMode="auto">
          <a:xfrm>
            <a:off x="154307" y="2894465"/>
            <a:ext cx="2010315" cy="1804238"/>
            <a:chOff x="1258955" y="1868557"/>
            <a:chExt cx="2451653" cy="14842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圓角矩形圖說文字 7"/>
            <p:cNvSpPr/>
            <p:nvPr/>
          </p:nvSpPr>
          <p:spPr>
            <a:xfrm>
              <a:off x="1258955" y="1868557"/>
              <a:ext cx="2451653" cy="1484243"/>
            </a:xfrm>
            <a:prstGeom prst="wedgeRoundRectCallout">
              <a:avLst>
                <a:gd name="adj1" fmla="val 62776"/>
                <a:gd name="adj2" fmla="val 1183"/>
                <a:gd name="adj3" fmla="val 1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938" name="文字方塊 8"/>
            <p:cNvSpPr txBox="1">
              <a:spLocks noChangeArrowheads="1"/>
            </p:cNvSpPr>
            <p:nvPr/>
          </p:nvSpPr>
          <p:spPr bwMode="auto">
            <a:xfrm>
              <a:off x="1351720" y="1961321"/>
              <a:ext cx="2305880" cy="13234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藉由吸收那些離開該產業的廠商所遺留下的市場占有率來獲得成長</a:t>
              </a:r>
            </a:p>
          </p:txBody>
        </p:sp>
      </p:grpSp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6668321" y="1200433"/>
            <a:ext cx="2452687" cy="1484313"/>
            <a:chOff x="1258955" y="1868557"/>
            <a:chExt cx="2451653" cy="1484243"/>
          </a:xfrm>
          <a:solidFill>
            <a:srgbClr val="FF7C80"/>
          </a:solidFill>
        </p:grpSpPr>
        <p:sp>
          <p:nvSpPr>
            <p:cNvPr id="12" name="圓角矩形圖說文字 11"/>
            <p:cNvSpPr/>
            <p:nvPr/>
          </p:nvSpPr>
          <p:spPr>
            <a:xfrm>
              <a:off x="1258955" y="1868557"/>
              <a:ext cx="2451653" cy="1484243"/>
            </a:xfrm>
            <a:prstGeom prst="wedgeRoundRectCallout">
              <a:avLst>
                <a:gd name="adj1" fmla="val -67711"/>
                <a:gd name="adj2" fmla="val 88743"/>
                <a:gd name="adj3" fmla="val 1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934" name="文字方塊 12"/>
            <p:cNvSpPr txBox="1">
              <a:spLocks noChangeArrowheads="1"/>
            </p:cNvSpPr>
            <p:nvPr/>
          </p:nvSpPr>
          <p:spPr bwMode="auto">
            <a:xfrm>
              <a:off x="1351719" y="1961321"/>
              <a:ext cx="2352263" cy="13234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企業將重心放在衰退較慢，或是需求較為穩定的顧客區隔上</a:t>
              </a:r>
            </a:p>
          </p:txBody>
        </p:sp>
      </p:grpSp>
      <p:grpSp>
        <p:nvGrpSpPr>
          <p:cNvPr id="5" name="群組 13"/>
          <p:cNvGrpSpPr>
            <a:grpSpLocks/>
          </p:cNvGrpSpPr>
          <p:nvPr/>
        </p:nvGrpSpPr>
        <p:grpSpPr bwMode="auto">
          <a:xfrm>
            <a:off x="137786" y="4758491"/>
            <a:ext cx="2026836" cy="2005906"/>
            <a:chOff x="1265581" y="1970846"/>
            <a:chExt cx="2451653" cy="1484243"/>
          </a:xfrm>
        </p:grpSpPr>
        <p:sp>
          <p:nvSpPr>
            <p:cNvPr id="15" name="圓角矩形圖說文字 14"/>
            <p:cNvSpPr/>
            <p:nvPr/>
          </p:nvSpPr>
          <p:spPr>
            <a:xfrm>
              <a:off x="1265581" y="1970846"/>
              <a:ext cx="2451653" cy="1484243"/>
            </a:xfrm>
            <a:prstGeom prst="wedgeRoundRectCallout">
              <a:avLst>
                <a:gd name="adj1" fmla="val 58429"/>
                <a:gd name="adj2" fmla="val -22322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930" name="文字方塊 15"/>
            <p:cNvSpPr txBox="1">
              <a:spLocks noChangeArrowheads="1"/>
            </p:cNvSpPr>
            <p:nvPr/>
          </p:nvSpPr>
          <p:spPr bwMode="auto">
            <a:xfrm>
              <a:off x="1338468" y="2093843"/>
              <a:ext cx="230588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減縮在廣告、推廣、產能設備，以及研究發展等的投資</a:t>
              </a:r>
            </a:p>
          </p:txBody>
        </p:sp>
      </p:grpSp>
      <p:grpSp>
        <p:nvGrpSpPr>
          <p:cNvPr id="6" name="群組 16"/>
          <p:cNvGrpSpPr>
            <a:grpSpLocks/>
          </p:cNvGrpSpPr>
          <p:nvPr/>
        </p:nvGrpSpPr>
        <p:grpSpPr bwMode="auto">
          <a:xfrm>
            <a:off x="7247205" y="3483316"/>
            <a:ext cx="1920875" cy="2889250"/>
            <a:chOff x="1258955" y="928893"/>
            <a:chExt cx="2271440" cy="2423908"/>
          </a:xfrm>
          <a:solidFill>
            <a:srgbClr val="0099FF"/>
          </a:solidFill>
        </p:grpSpPr>
        <p:sp>
          <p:nvSpPr>
            <p:cNvPr id="18" name="圓角矩形圖說文字 17"/>
            <p:cNvSpPr/>
            <p:nvPr/>
          </p:nvSpPr>
          <p:spPr>
            <a:xfrm>
              <a:off x="1258955" y="928893"/>
              <a:ext cx="2271440" cy="2423908"/>
            </a:xfrm>
            <a:prstGeom prst="wedgeRoundRectCallout">
              <a:avLst>
                <a:gd name="adj1" fmla="val -62193"/>
                <a:gd name="adj2" fmla="val 14301"/>
                <a:gd name="adj3" fmla="val 1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926" name="文字方塊 18"/>
            <p:cNvSpPr txBox="1">
              <a:spLocks noChangeArrowheads="1"/>
            </p:cNvSpPr>
            <p:nvPr/>
          </p:nvSpPr>
          <p:spPr bwMode="auto">
            <a:xfrm>
              <a:off x="1497365" y="1115388"/>
              <a:ext cx="1977367" cy="21431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希望能在產業的衰退進一步惡化之前，藉由早一點處分該事業，來獲得最大的投資回收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44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4261" y="412022"/>
            <a:ext cx="8335478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產業發展觀點下的事業策略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日期版面配置區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3994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730BF01D-0B3E-41AB-BFEF-F3913F3ACFEA}" type="slidenum">
              <a:rPr lang="en-US" altLang="zh-TW"/>
              <a:pPr eaLnBrk="1" hangingPunct="1"/>
              <a:t>37</a:t>
            </a:fld>
            <a:endParaRPr lang="en-US" altLang="zh-TW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719" y="1282700"/>
            <a:ext cx="7069300" cy="486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101967" y="6203156"/>
            <a:ext cx="38306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8-6 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產業衰退期的四種策略選擇</a:t>
            </a:r>
          </a:p>
        </p:txBody>
      </p:sp>
    </p:spTree>
    <p:extLst>
      <p:ext uri="{BB962C8B-B14F-4D97-AF65-F5344CB8AC3E}">
        <p14:creationId xmlns:p14="http://schemas.microsoft.com/office/powerpoint/2010/main" val="1008815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1F4C859B-6EAA-41F2-B030-81A8FD556BB5}" type="slidenum">
              <a:rPr lang="en-US" altLang="zh-TW"/>
              <a:pPr eaLnBrk="1" hangingPunct="1"/>
              <a:t>38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114" y="564981"/>
            <a:ext cx="8590455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8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單一競爭領域的布局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8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355771012"/>
              </p:ext>
            </p:extLst>
          </p:nvPr>
        </p:nvGraphicFramePr>
        <p:xfrm>
          <a:off x="980661" y="1811897"/>
          <a:ext cx="71826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958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職能策略布局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656122" y="1356782"/>
            <a:ext cx="7594333" cy="452352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各項職能策略的主要相關決策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88" name="日期版面配置區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</a:p>
        </p:txBody>
      </p:sp>
      <p:sp>
        <p:nvSpPr>
          <p:cNvPr id="4198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6618606"/>
            <a:ext cx="970562" cy="457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C06AE66A-DE57-411E-A0E2-62D7D7AC4319}" type="slidenum">
              <a:rPr lang="en-US" altLang="zh-TW"/>
              <a:pPr eaLnBrk="1" hangingPunct="1"/>
              <a:t>39</a:t>
            </a:fld>
            <a:endParaRPr lang="en-US" altLang="zh-TW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2491409" y="2205382"/>
          <a:ext cx="42539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39" y="2019734"/>
            <a:ext cx="2041423" cy="140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8"/>
          <a:srcRect l="6636" r="4838"/>
          <a:stretch/>
        </p:blipFill>
        <p:spPr>
          <a:xfrm>
            <a:off x="6881446" y="2619722"/>
            <a:ext cx="2145323" cy="1612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739" y="3791044"/>
            <a:ext cx="2028459" cy="1190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1446" y="4605872"/>
            <a:ext cx="2158065" cy="1331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706" name="Picture 2" descr="「採購」的圖片搜尋結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2" y="5241387"/>
            <a:ext cx="1465155" cy="14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66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61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FB26C53C-0507-40A1-A1D7-93E84385EC51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833" y="1515694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單一競爭領域的布局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主要是針對個別的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所進行的策略布局。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主要是探討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在某一產業或市場下，應該如何有效競爭的策略規劃。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AutoShape 2" descr="「711」的圖片搜尋結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310" y="4173782"/>
            <a:ext cx="5835529" cy="1535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9679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9625" y="2697163"/>
            <a:ext cx="3860800" cy="123348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THE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END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5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3028950" y="6375400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2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策略管理學   </a:t>
            </a:r>
            <a:r>
              <a:rPr kumimoji="1" lang="en-US" altLang="zh-TW" sz="12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Chapter 1   </a:t>
            </a:r>
            <a:r>
              <a:rPr kumimoji="1" lang="zh-TW" altLang="en-US" sz="12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緒論</a:t>
            </a:r>
          </a:p>
        </p:txBody>
      </p:sp>
      <p:sp>
        <p:nvSpPr>
          <p:cNvPr id="1331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11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1-</a:t>
            </a:r>
            <a:fld id="{E30C4E8A-043A-440C-8ADA-75330C11801D}" type="slidenum">
              <a:rPr kumimoji="1" lang="en-US" altLang="zh-TW" sz="11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kumimoji="1" lang="en-US" altLang="zh-TW" sz="1100" b="0" smtClean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00E544F1-4C0D-45B3-9F1B-B135F07795E8}" type="slidenum">
              <a:rPr lang="en-US" altLang="zh-TW"/>
              <a:pPr eaLnBrk="1" hangingPunct="1"/>
              <a:t>5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4222" y="408928"/>
            <a:ext cx="7594333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453" y="1303979"/>
            <a:ext cx="7715524" cy="478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71450" y="6092825"/>
            <a:ext cx="263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8-1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波特的基本策略</a:t>
            </a:r>
          </a:p>
        </p:txBody>
      </p:sp>
    </p:spTree>
    <p:extLst>
      <p:ext uri="{BB962C8B-B14F-4D97-AF65-F5344CB8AC3E}">
        <p14:creationId xmlns:p14="http://schemas.microsoft.com/office/powerpoint/2010/main" val="1996789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A6956D26-080A-402B-842C-1B1DC6EB9821}" type="slidenum">
              <a:rPr lang="en-US" altLang="zh-TW"/>
              <a:pPr eaLnBrk="1" hangingPunct="1"/>
              <a:t>6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993" y="1610294"/>
            <a:ext cx="8561388" cy="193300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成本領導策略（</a:t>
            </a:r>
            <a:r>
              <a:rPr lang="en-US" altLang="zh-TW" sz="30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Cost Leadership Strategy</a:t>
            </a:r>
            <a:r>
              <a:rPr lang="zh-TW" altLang="en-US" sz="30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0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指在顧客可以接受的產品特性與品質水準下，以相對於競爭者較低的成本來生產產品或提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服務，並藉由低廉的價格來獲得競爭優勢。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52" y="3916241"/>
            <a:ext cx="2613880" cy="208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33" y="3830448"/>
            <a:ext cx="2168036" cy="2168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4521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策略管理學   </a:t>
            </a:r>
            <a:r>
              <a:rPr lang="en-US" altLang="zh-TW" dirty="0" smtClean="0"/>
              <a:t>Chapter 8   </a:t>
            </a:r>
            <a:r>
              <a:rPr lang="zh-TW" altLang="en-US" dirty="0" smtClean="0"/>
              <a:t>單一競爭領域的布局</a:t>
            </a:r>
            <a:endParaRPr lang="en-US" altLang="zh-TW" dirty="0" smtClean="0"/>
          </a:p>
        </p:txBody>
      </p:sp>
      <p:sp>
        <p:nvSpPr>
          <p:cNvPr id="92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985B6261-4E9C-40B8-B7DE-92AF5136A1B3}" type="slidenum">
              <a:rPr lang="en-US" altLang="zh-TW"/>
              <a:pPr eaLnBrk="1" hangingPunct="1"/>
              <a:t>7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060" y="1738341"/>
            <a:ext cx="8229600" cy="4185712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成功關鍵在於持續不斷地降低成本的活動，例如透過經驗曲線或效率的追求，以保持相對於競爭者較低的成本，並反映在相對較為低廉的售價。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採用成本領導策略的企業往往藉由大規模地投資設備、嚴格的成本控制，以及降低銷售人員、研發團隊，以及服務人員的費用等來創造成本優勢。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zh-TW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549" y="276620"/>
            <a:ext cx="1334111" cy="1334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群組 10"/>
          <p:cNvGrpSpPr/>
          <p:nvPr/>
        </p:nvGrpSpPr>
        <p:grpSpPr>
          <a:xfrm>
            <a:off x="713424" y="4678589"/>
            <a:ext cx="7382826" cy="2186241"/>
            <a:chOff x="713424" y="4678589"/>
            <a:chExt cx="7382826" cy="2186241"/>
          </a:xfrm>
        </p:grpSpPr>
        <p:pic>
          <p:nvPicPr>
            <p:cNvPr id="60418" name="Picture 2" descr="「設備」的圖片搜尋結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982" y="4686780"/>
              <a:ext cx="2362200" cy="1752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46" b="89691" l="9653" r="8996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424" y="5720967"/>
              <a:ext cx="1527116" cy="114386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7"/>
            <a:srcRect l="16308" r="20144"/>
            <a:stretch/>
          </p:blipFill>
          <p:spPr>
            <a:xfrm>
              <a:off x="4282112" y="4678589"/>
              <a:ext cx="1737879" cy="18218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7950" y="4794250"/>
              <a:ext cx="1638300" cy="163830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46" b="89691" l="9653" r="8996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3452" y="5627565"/>
              <a:ext cx="1527116" cy="1143863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46" b="89691" l="9653" r="8996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85259" y="5720967"/>
              <a:ext cx="1527116" cy="1143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190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08850ABE-794A-4344-AC04-EC1C39E08091}" type="slidenum">
              <a:rPr lang="en-US" altLang="zh-TW"/>
              <a:pPr eaLnBrk="1" hangingPunct="1"/>
              <a:t>8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833" y="1422801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成本領導策略的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風險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生產設備可能會由於產業或競爭廠商的技術創新，而有淪為過時的風險。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其次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是過分地關注成本，可能忽略了顧客的需求，以及其他競爭手段的重要性。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競爭者瞭解成本領導策略企業的核心能力，則可能很快地模仿跟進。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產業很容易走入成本和價格競爭的不歸路。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328" y1="33958" x2="47891" y2="58958"/>
                        <a14:foregroundMark x1="39141" y1="47292" x2="40234" y2="65313"/>
                        <a14:foregroundMark x1="51406" y1="25833" x2="60156" y2="82500"/>
                        <a14:foregroundMark x1="60469" y1="48229" x2="24766" y2="77917"/>
                        <a14:foregroundMark x1="19766" y1="81354" x2="19609" y2="82292"/>
                        <a14:foregroundMark x1="24375" y1="84896" x2="75625" y2="85625"/>
                        <a14:foregroundMark x1="46875" y1="17708" x2="23594" y2="70000"/>
                        <a14:foregroundMark x1="23828" y1="70417" x2="19844" y2="78229"/>
                        <a14:foregroundMark x1="47266" y1="16146" x2="35391" y2="43021"/>
                        <a14:foregroundMark x1="48125" y1="15208" x2="46094" y2="17917"/>
                        <a14:foregroundMark x1="49141" y1="14583" x2="51328" y2="18021"/>
                        <a14:foregroundMark x1="57266" y1="47604" x2="58594" y2="65625"/>
                        <a14:foregroundMark x1="46094" y1="17708" x2="39844" y2="32188"/>
                        <a14:foregroundMark x1="36797" y1="39479" x2="30469" y2="54271"/>
                        <a14:foregroundMark x1="47266" y1="15625" x2="43828" y2="2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4519" y="697937"/>
            <a:ext cx="1604681" cy="1203511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6749383" y="5473663"/>
            <a:ext cx="2260334" cy="1343772"/>
            <a:chOff x="4966494" y="4529138"/>
            <a:chExt cx="2771775" cy="1647825"/>
          </a:xfrm>
        </p:grpSpPr>
        <p:pic>
          <p:nvPicPr>
            <p:cNvPr id="61442" name="Picture 2" descr="「價格競爭」的圖片搜尋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494" y="4529138"/>
              <a:ext cx="2771775" cy="16478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6"/>
            <a:srcRect r="60673" b="69313"/>
            <a:stretch/>
          </p:blipFill>
          <p:spPr>
            <a:xfrm>
              <a:off x="5807354" y="5924130"/>
              <a:ext cx="1090053" cy="176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549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8   </a:t>
            </a:r>
            <a:r>
              <a:rPr lang="zh-TW" altLang="en-US" smtClean="0"/>
              <a:t>單一競爭領域的布局</a:t>
            </a:r>
            <a:endParaRPr lang="en-US" altLang="zh-TW" smtClean="0"/>
          </a:p>
        </p:txBody>
      </p:sp>
      <p:sp>
        <p:nvSpPr>
          <p:cNvPr id="112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8-</a:t>
            </a:r>
            <a:fld id="{CC2B06CB-B04E-4D56-BF77-BAD864242D11}" type="slidenum">
              <a:rPr lang="en-US" altLang="zh-TW"/>
              <a:pPr eaLnBrk="1" hangingPunct="1"/>
              <a:t>9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波特的基本策略型態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833" y="1533781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差異化策略（</a:t>
            </a:r>
            <a:r>
              <a:rPr lang="en-US" altLang="zh-TW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Differentiation Strategy</a:t>
            </a:r>
            <a:r>
              <a:rPr lang="zh-TW" altLang="en-US" sz="3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指透過塑造產品或服務的獨特性，以造成與競爭者的有利差異，來獲得競爭優勢。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差異化策略適合於產品或服務存在著差異化空間的市場。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530566" y="4090145"/>
            <a:ext cx="7403218" cy="2250579"/>
            <a:chOff x="1530566" y="4090145"/>
            <a:chExt cx="7403218" cy="2250579"/>
          </a:xfrm>
        </p:grpSpPr>
        <p:pic>
          <p:nvPicPr>
            <p:cNvPr id="62466" name="Picture 2" descr="相關圖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566" y="4360186"/>
              <a:ext cx="2640718" cy="19805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68" name="Picture 4" descr="「競爭」的圖片搜尋結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284" y="4090145"/>
              <a:ext cx="4762500" cy="224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86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</TotalTime>
  <Words>2518</Words>
  <Application>Microsoft Office PowerPoint</Application>
  <PresentationFormat>如螢幕大小 (4:3)</PresentationFormat>
  <Paragraphs>260</Paragraphs>
  <Slides>40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Calibri</vt:lpstr>
      <vt:lpstr>新細明體</vt:lpstr>
      <vt:lpstr>Arial</vt:lpstr>
      <vt:lpstr>標楷體</vt:lpstr>
      <vt:lpstr>微軟正黑體</vt:lpstr>
      <vt:lpstr>Times New Roman</vt:lpstr>
      <vt:lpstr>Office 佈景主題</vt:lpstr>
      <vt:lpstr>自訂設計</vt:lpstr>
      <vt:lpstr>PowerPoint 簡報</vt:lpstr>
      <vt:lpstr>第 8 章</vt:lpstr>
      <vt:lpstr>CHAPTER 8  單一競爭領域的布局</vt:lpstr>
      <vt:lpstr>§8.1波特的基本策略型態</vt:lpstr>
      <vt:lpstr>§8.1波特的基本策略型態</vt:lpstr>
      <vt:lpstr>§8.1波特的基本策略型態</vt:lpstr>
      <vt:lpstr>§8.1波特的基本策略型態</vt:lpstr>
      <vt:lpstr>§8.1波特的基本策略型態</vt:lpstr>
      <vt:lpstr>§8.1波特的基本策略型態</vt:lpstr>
      <vt:lpstr>§8.1波特的基本策略型態</vt:lpstr>
      <vt:lpstr>§8.1波特的基本策略型態</vt:lpstr>
      <vt:lpstr>§8.1波特的基本策略型態</vt:lpstr>
      <vt:lpstr>§8.1波特的基本策略型態</vt:lpstr>
      <vt:lpstr>§8.1波特的基本策略型態</vt:lpstr>
      <vt:lpstr>CHAPTER 8  單一競爭領域的布局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§8.2產業發展觀點下的事業策略</vt:lpstr>
      <vt:lpstr>CHAPTER 8  單一競爭領域的布局</vt:lpstr>
      <vt:lpstr>§8.3職能策略布局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賴姵均</dc:creator>
  <cp:lastModifiedBy>USER</cp:lastModifiedBy>
  <cp:revision>101</cp:revision>
  <dcterms:created xsi:type="dcterms:W3CDTF">2016-08-22T01:57:40Z</dcterms:created>
  <dcterms:modified xsi:type="dcterms:W3CDTF">2017-06-25T09:03:15Z</dcterms:modified>
</cp:coreProperties>
</file>