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672" r:id="rId2"/>
  </p:sldMasterIdLst>
  <p:notesMasterIdLst>
    <p:notesMasterId r:id="rId37"/>
  </p:notesMasterIdLst>
  <p:handoutMasterIdLst>
    <p:handoutMasterId r:id="rId38"/>
  </p:handoutMasterIdLst>
  <p:sldIdLst>
    <p:sldId id="256" r:id="rId3"/>
    <p:sldId id="257" r:id="rId4"/>
    <p:sldId id="260" r:id="rId5"/>
    <p:sldId id="261" r:id="rId6"/>
    <p:sldId id="262" r:id="rId7"/>
    <p:sldId id="291" r:id="rId8"/>
    <p:sldId id="264" r:id="rId9"/>
    <p:sldId id="265" r:id="rId10"/>
    <p:sldId id="266" r:id="rId11"/>
    <p:sldId id="267" r:id="rId12"/>
    <p:sldId id="292" r:id="rId13"/>
    <p:sldId id="269" r:id="rId14"/>
    <p:sldId id="270" r:id="rId15"/>
    <p:sldId id="271" r:id="rId16"/>
    <p:sldId id="272" r:id="rId17"/>
    <p:sldId id="273" r:id="rId18"/>
    <p:sldId id="274" r:id="rId19"/>
    <p:sldId id="275" r:id="rId20"/>
    <p:sldId id="276" r:id="rId21"/>
    <p:sldId id="277" r:id="rId22"/>
    <p:sldId id="278" r:id="rId23"/>
    <p:sldId id="293" r:id="rId24"/>
    <p:sldId id="280" r:id="rId25"/>
    <p:sldId id="281" r:id="rId26"/>
    <p:sldId id="282" r:id="rId27"/>
    <p:sldId id="283" r:id="rId28"/>
    <p:sldId id="284" r:id="rId29"/>
    <p:sldId id="285" r:id="rId30"/>
    <p:sldId id="286" r:id="rId31"/>
    <p:sldId id="287" r:id="rId32"/>
    <p:sldId id="288" r:id="rId33"/>
    <p:sldId id="289" r:id="rId34"/>
    <p:sldId id="290" r:id="rId35"/>
    <p:sldId id="259" r:id="rId36"/>
  </p:sldIdLst>
  <p:sldSz cx="9144000" cy="6858000" type="screen4x3"/>
  <p:notesSz cx="6858000" cy="9144000"/>
  <p:defaultTextStyle>
    <a:defPPr>
      <a:defRPr lang="zh-TW"/>
    </a:defPPr>
    <a:lvl1pPr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5pPr>
    <a:lvl6pPr marL="2286000" algn="l" defTabSz="914400" rtl="0" eaLnBrk="1" latinLnBrk="0" hangingPunct="1">
      <a:defRPr kern="1200">
        <a:solidFill>
          <a:schemeClr val="tx1"/>
        </a:solidFill>
        <a:latin typeface="Calibri" panose="020F0502020204030204" pitchFamily="34" charset="0"/>
        <a:ea typeface="新細明體" panose="02020500000000000000" pitchFamily="18" charset="-120"/>
        <a:cs typeface="+mn-cs"/>
      </a:defRPr>
    </a:lvl6pPr>
    <a:lvl7pPr marL="2743200" algn="l" defTabSz="914400" rtl="0" eaLnBrk="1" latinLnBrk="0" hangingPunct="1">
      <a:defRPr kern="1200">
        <a:solidFill>
          <a:schemeClr val="tx1"/>
        </a:solidFill>
        <a:latin typeface="Calibri" panose="020F0502020204030204" pitchFamily="34" charset="0"/>
        <a:ea typeface="新細明體" panose="02020500000000000000" pitchFamily="18" charset="-120"/>
        <a:cs typeface="+mn-cs"/>
      </a:defRPr>
    </a:lvl7pPr>
    <a:lvl8pPr marL="3200400" algn="l" defTabSz="914400" rtl="0" eaLnBrk="1" latinLnBrk="0" hangingPunct="1">
      <a:defRPr kern="1200">
        <a:solidFill>
          <a:schemeClr val="tx1"/>
        </a:solidFill>
        <a:latin typeface="Calibri" panose="020F0502020204030204" pitchFamily="34" charset="0"/>
        <a:ea typeface="新細明體" panose="02020500000000000000" pitchFamily="18" charset="-120"/>
        <a:cs typeface="+mn-cs"/>
      </a:defRPr>
    </a:lvl8pPr>
    <a:lvl9pPr marL="3657600" algn="l" defTabSz="914400" rtl="0" eaLnBrk="1" latinLnBrk="0" hangingPunct="1">
      <a:defRPr kern="1200">
        <a:solidFill>
          <a:schemeClr val="tx1"/>
        </a:solidFill>
        <a:latin typeface="Calibri" panose="020F0502020204030204" pitchFamily="34"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a:srgbClr val="FF0066"/>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63" d="100"/>
          <a:sy n="63" d="100"/>
        </p:scale>
        <p:origin x="77" y="595"/>
      </p:cViewPr>
      <p:guideLst>
        <p:guide orient="horz" pos="2160"/>
        <p:guide pos="2880"/>
      </p:guideLst>
    </p:cSldViewPr>
  </p:slideViewPr>
  <p:notesTextViewPr>
    <p:cViewPr>
      <p:scale>
        <a:sx n="1" d="1"/>
        <a:sy n="1" d="1"/>
      </p:scale>
      <p:origin x="0" y="0"/>
    </p:cViewPr>
  </p:notesTextViewPr>
  <p:notesViewPr>
    <p:cSldViewPr snapToGrid="0">
      <p:cViewPr varScale="1">
        <p:scale>
          <a:sx n="77" d="100"/>
          <a:sy n="77" d="100"/>
        </p:scale>
        <p:origin x="2046" y="6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83FBFE-DA44-4E7D-83ED-94E4B84DB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E0BE5102-0D12-4217-B370-5C6810A1ED0C}">
      <dgm:prSet phldrT="[文字]"/>
      <dgm:spPr>
        <a:solidFill>
          <a:schemeClr val="accent6">
            <a:lumMod val="50000"/>
          </a:schemeClr>
        </a:solidFill>
      </dgm:spPr>
      <dgm:t>
        <a:bodyPr/>
        <a:lstStyle/>
        <a:p>
          <a:r>
            <a:rPr lang="en-US" altLang="zh-TW" b="1" dirty="0" smtClean="0">
              <a:solidFill>
                <a:schemeClr val="bg1"/>
              </a:solidFill>
              <a:latin typeface="微軟正黑體" pitchFamily="34" charset="-120"/>
              <a:ea typeface="微軟正黑體" pitchFamily="34" charset="-120"/>
            </a:rPr>
            <a:t>§9.1</a:t>
          </a:r>
          <a:r>
            <a:rPr lang="zh-TW" altLang="en-US" b="1" dirty="0" smtClean="0">
              <a:solidFill>
                <a:schemeClr val="bg1"/>
              </a:solidFill>
              <a:latin typeface="微軟正黑體" pitchFamily="34" charset="-120"/>
              <a:ea typeface="微軟正黑體" pitchFamily="34" charset="-120"/>
            </a:rPr>
            <a:t> 經濟規模與經濟範圍</a:t>
          </a:r>
          <a:endParaRPr lang="zh-TW" altLang="en-US" b="1" dirty="0">
            <a:solidFill>
              <a:schemeClr val="bg1"/>
            </a:solidFill>
            <a:latin typeface="微軟正黑體" pitchFamily="34" charset="-120"/>
            <a:ea typeface="微軟正黑體" pitchFamily="34" charset="-120"/>
          </a:endParaRPr>
        </a:p>
      </dgm:t>
    </dgm:pt>
    <dgm:pt modelId="{AF50BAE1-748D-42B7-9988-785F865016BF}" type="parTrans" cxnId="{47C01544-8DD8-4312-B637-6C3D33CB396A}">
      <dgm:prSet/>
      <dgm:spPr/>
      <dgm:t>
        <a:bodyPr/>
        <a:lstStyle/>
        <a:p>
          <a:endParaRPr lang="zh-TW" altLang="en-US">
            <a:solidFill>
              <a:schemeClr val="bg1"/>
            </a:solidFill>
          </a:endParaRPr>
        </a:p>
      </dgm:t>
    </dgm:pt>
    <dgm:pt modelId="{09A1A4BB-F87A-43D9-AC54-9702698BADAC}" type="sibTrans" cxnId="{47C01544-8DD8-4312-B637-6C3D33CB396A}">
      <dgm:prSet/>
      <dgm:spPr/>
      <dgm:t>
        <a:bodyPr/>
        <a:lstStyle/>
        <a:p>
          <a:endParaRPr lang="zh-TW" altLang="en-US">
            <a:solidFill>
              <a:schemeClr val="bg1"/>
            </a:solidFill>
          </a:endParaRPr>
        </a:p>
      </dgm:t>
    </dgm:pt>
    <dgm:pt modelId="{8568854A-A447-4B03-835B-45F0AE423C9C}">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§9.2</a:t>
          </a:r>
          <a:r>
            <a:rPr lang="zh-TW" altLang="en-US" b="1" dirty="0" smtClean="0">
              <a:solidFill>
                <a:schemeClr val="bg1"/>
              </a:solidFill>
              <a:latin typeface="微軟正黑體" pitchFamily="34" charset="-120"/>
              <a:ea typeface="微軟正黑體" pitchFamily="34" charset="-120"/>
            </a:rPr>
            <a:t> 整合策略</a:t>
          </a:r>
          <a:endParaRPr lang="zh-TW" altLang="en-US" b="1" dirty="0">
            <a:solidFill>
              <a:schemeClr val="bg1"/>
            </a:solidFill>
            <a:latin typeface="微軟正黑體" pitchFamily="34" charset="-120"/>
            <a:ea typeface="微軟正黑體" pitchFamily="34" charset="-120"/>
          </a:endParaRPr>
        </a:p>
      </dgm:t>
    </dgm:pt>
    <dgm:pt modelId="{6636148B-3A1B-4331-8831-5384796FE18F}" type="parTrans" cxnId="{0DF401DF-5BA8-4CA0-8B4A-86FF63D176F0}">
      <dgm:prSet/>
      <dgm:spPr/>
      <dgm:t>
        <a:bodyPr/>
        <a:lstStyle/>
        <a:p>
          <a:endParaRPr lang="zh-TW" altLang="en-US">
            <a:solidFill>
              <a:schemeClr val="bg1"/>
            </a:solidFill>
          </a:endParaRPr>
        </a:p>
      </dgm:t>
    </dgm:pt>
    <dgm:pt modelId="{E4C276F7-0D70-4940-B8D3-F8CFA11B26E9}" type="sibTrans" cxnId="{0DF401DF-5BA8-4CA0-8B4A-86FF63D176F0}">
      <dgm:prSet/>
      <dgm:spPr/>
      <dgm:t>
        <a:bodyPr/>
        <a:lstStyle/>
        <a:p>
          <a:endParaRPr lang="zh-TW" altLang="en-US">
            <a:solidFill>
              <a:schemeClr val="bg1"/>
            </a:solidFill>
          </a:endParaRPr>
        </a:p>
      </dgm:t>
    </dgm:pt>
    <dgm:pt modelId="{4E70093C-0310-4E69-8776-A6DFB0C26E7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§9.3</a:t>
          </a:r>
          <a:r>
            <a:rPr lang="zh-TW" altLang="en-US" b="1" dirty="0" smtClean="0">
              <a:solidFill>
                <a:schemeClr val="bg1"/>
              </a:solidFill>
              <a:latin typeface="微軟正黑體" pitchFamily="34" charset="-120"/>
              <a:ea typeface="微軟正黑體" pitchFamily="34" charset="-120"/>
            </a:rPr>
            <a:t> 垂直整合的策略</a:t>
          </a:r>
          <a:endParaRPr lang="zh-TW" altLang="en-US" b="1" dirty="0">
            <a:solidFill>
              <a:schemeClr val="bg1"/>
            </a:solidFill>
            <a:latin typeface="微軟正黑體" pitchFamily="34" charset="-120"/>
            <a:ea typeface="微軟正黑體" pitchFamily="34" charset="-120"/>
          </a:endParaRPr>
        </a:p>
      </dgm:t>
    </dgm:pt>
    <dgm:pt modelId="{21BD4D73-0642-4E95-8E14-97BE1AAB21A7}" type="parTrans" cxnId="{41626EF4-E6BE-4245-9094-CB8FEA06D062}">
      <dgm:prSet/>
      <dgm:spPr/>
      <dgm:t>
        <a:bodyPr/>
        <a:lstStyle/>
        <a:p>
          <a:endParaRPr lang="zh-TW" altLang="en-US">
            <a:solidFill>
              <a:schemeClr val="bg1"/>
            </a:solidFill>
          </a:endParaRPr>
        </a:p>
      </dgm:t>
    </dgm:pt>
    <dgm:pt modelId="{D3B83BFA-C633-4D52-8135-033F0E93D69F}" type="sibTrans" cxnId="{41626EF4-E6BE-4245-9094-CB8FEA06D062}">
      <dgm:prSet/>
      <dgm:spPr/>
      <dgm:t>
        <a:bodyPr/>
        <a:lstStyle/>
        <a:p>
          <a:endParaRPr lang="zh-TW" altLang="en-US">
            <a:solidFill>
              <a:schemeClr val="bg1"/>
            </a:solidFill>
          </a:endParaRPr>
        </a:p>
      </dgm:t>
    </dgm:pt>
    <dgm:pt modelId="{17E29535-6AF0-42DF-A0D3-C9CB6560FA2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§9.4</a:t>
          </a:r>
          <a:r>
            <a:rPr lang="zh-TW" altLang="en-US" b="1" dirty="0" smtClean="0">
              <a:solidFill>
                <a:schemeClr val="bg1"/>
              </a:solidFill>
              <a:latin typeface="微軟正黑體" pitchFamily="34" charset="-120"/>
              <a:ea typeface="微軟正黑體" pitchFamily="34" charset="-120"/>
            </a:rPr>
            <a:t> 策略聯盟</a:t>
          </a:r>
          <a:endParaRPr lang="zh-TW" altLang="en-US" b="1" dirty="0">
            <a:solidFill>
              <a:schemeClr val="bg1"/>
            </a:solidFill>
            <a:latin typeface="微軟正黑體" pitchFamily="34" charset="-120"/>
            <a:ea typeface="微軟正黑體" pitchFamily="34" charset="-120"/>
          </a:endParaRPr>
        </a:p>
      </dgm:t>
    </dgm:pt>
    <dgm:pt modelId="{353D4049-5CD6-420C-B713-313EFB5547A8}" type="parTrans" cxnId="{CAA9DD61-0B59-4702-B251-C72065E39AA6}">
      <dgm:prSet/>
      <dgm:spPr/>
      <dgm:t>
        <a:bodyPr/>
        <a:lstStyle/>
        <a:p>
          <a:endParaRPr lang="zh-TW" altLang="en-US">
            <a:solidFill>
              <a:schemeClr val="bg1"/>
            </a:solidFill>
          </a:endParaRPr>
        </a:p>
      </dgm:t>
    </dgm:pt>
    <dgm:pt modelId="{9CFF9BF7-2A8E-4BF7-BAE1-5423A44D642F}" type="sibTrans" cxnId="{CAA9DD61-0B59-4702-B251-C72065E39AA6}">
      <dgm:prSet/>
      <dgm:spPr/>
      <dgm:t>
        <a:bodyPr/>
        <a:lstStyle/>
        <a:p>
          <a:endParaRPr lang="zh-TW" altLang="en-US">
            <a:solidFill>
              <a:schemeClr val="bg1"/>
            </a:solidFill>
          </a:endParaRPr>
        </a:p>
      </dgm:t>
    </dgm:pt>
    <dgm:pt modelId="{C4AE292F-DE7B-44B4-9E4C-25DCB97EF6B9}" type="pres">
      <dgm:prSet presAssocID="{5D83FBFE-DA44-4E7D-83ED-94E4B84DBE1F}" presName="linear" presStyleCnt="0">
        <dgm:presLayoutVars>
          <dgm:animLvl val="lvl"/>
          <dgm:resizeHandles val="exact"/>
        </dgm:presLayoutVars>
      </dgm:prSet>
      <dgm:spPr/>
      <dgm:t>
        <a:bodyPr/>
        <a:lstStyle/>
        <a:p>
          <a:endParaRPr lang="zh-TW" altLang="en-US"/>
        </a:p>
      </dgm:t>
    </dgm:pt>
    <dgm:pt modelId="{712F8263-28A0-42F7-A532-BB05114E06A4}" type="pres">
      <dgm:prSet presAssocID="{E0BE5102-0D12-4217-B370-5C6810A1ED0C}" presName="parentText" presStyleLbl="node1" presStyleIdx="0" presStyleCnt="4">
        <dgm:presLayoutVars>
          <dgm:chMax val="0"/>
          <dgm:bulletEnabled val="1"/>
        </dgm:presLayoutVars>
      </dgm:prSet>
      <dgm:spPr/>
      <dgm:t>
        <a:bodyPr/>
        <a:lstStyle/>
        <a:p>
          <a:endParaRPr lang="zh-TW" altLang="en-US"/>
        </a:p>
      </dgm:t>
    </dgm:pt>
    <dgm:pt modelId="{FBD49CCE-CFA8-4672-BC9D-DCAFEF8D5634}" type="pres">
      <dgm:prSet presAssocID="{09A1A4BB-F87A-43D9-AC54-9702698BADAC}" presName="spacer" presStyleCnt="0"/>
      <dgm:spPr/>
    </dgm:pt>
    <dgm:pt modelId="{8ECE8589-8516-4D5C-8698-B69BE5F46FB4}" type="pres">
      <dgm:prSet presAssocID="{8568854A-A447-4B03-835B-45F0AE423C9C}" presName="parentText" presStyleLbl="node1" presStyleIdx="1" presStyleCnt="4">
        <dgm:presLayoutVars>
          <dgm:chMax val="0"/>
          <dgm:bulletEnabled val="1"/>
        </dgm:presLayoutVars>
      </dgm:prSet>
      <dgm:spPr/>
      <dgm:t>
        <a:bodyPr/>
        <a:lstStyle/>
        <a:p>
          <a:endParaRPr lang="zh-TW" altLang="en-US"/>
        </a:p>
      </dgm:t>
    </dgm:pt>
    <dgm:pt modelId="{00A968C6-6FA7-4B96-BB75-94E6D5D63E87}" type="pres">
      <dgm:prSet presAssocID="{E4C276F7-0D70-4940-B8D3-F8CFA11B26E9}" presName="spacer" presStyleCnt="0"/>
      <dgm:spPr/>
    </dgm:pt>
    <dgm:pt modelId="{AE0AAF5F-BFF0-4A8C-9D32-008D956B3228}" type="pres">
      <dgm:prSet presAssocID="{4E70093C-0310-4E69-8776-A6DFB0C26E7F}" presName="parentText" presStyleLbl="node1" presStyleIdx="2" presStyleCnt="4">
        <dgm:presLayoutVars>
          <dgm:chMax val="0"/>
          <dgm:bulletEnabled val="1"/>
        </dgm:presLayoutVars>
      </dgm:prSet>
      <dgm:spPr/>
      <dgm:t>
        <a:bodyPr/>
        <a:lstStyle/>
        <a:p>
          <a:endParaRPr lang="zh-TW" altLang="en-US"/>
        </a:p>
      </dgm:t>
    </dgm:pt>
    <dgm:pt modelId="{BDD2B5E0-E2CA-4CBD-9E20-C7CA150C68F9}" type="pres">
      <dgm:prSet presAssocID="{D3B83BFA-C633-4D52-8135-033F0E93D69F}" presName="spacer" presStyleCnt="0"/>
      <dgm:spPr/>
    </dgm:pt>
    <dgm:pt modelId="{1571E1A3-2EAD-4D46-9361-502BECB663B7}" type="pres">
      <dgm:prSet presAssocID="{17E29535-6AF0-42DF-A0D3-C9CB6560FA2F}" presName="parentText" presStyleLbl="node1" presStyleIdx="3" presStyleCnt="4">
        <dgm:presLayoutVars>
          <dgm:chMax val="0"/>
          <dgm:bulletEnabled val="1"/>
        </dgm:presLayoutVars>
      </dgm:prSet>
      <dgm:spPr/>
      <dgm:t>
        <a:bodyPr/>
        <a:lstStyle/>
        <a:p>
          <a:endParaRPr lang="zh-TW" altLang="en-US"/>
        </a:p>
      </dgm:t>
    </dgm:pt>
  </dgm:ptLst>
  <dgm:cxnLst>
    <dgm:cxn modelId="{20E14E85-C57C-45A8-A2D2-B99150B0C348}" type="presOf" srcId="{E0BE5102-0D12-4217-B370-5C6810A1ED0C}" destId="{712F8263-28A0-42F7-A532-BB05114E06A4}" srcOrd="0" destOrd="0" presId="urn:microsoft.com/office/officeart/2005/8/layout/vList2"/>
    <dgm:cxn modelId="{E497E55F-4C9D-45FD-870E-946505F8BBD9}" type="presOf" srcId="{5D83FBFE-DA44-4E7D-83ED-94E4B84DBE1F}" destId="{C4AE292F-DE7B-44B4-9E4C-25DCB97EF6B9}" srcOrd="0" destOrd="0" presId="urn:microsoft.com/office/officeart/2005/8/layout/vList2"/>
    <dgm:cxn modelId="{47C01544-8DD8-4312-B637-6C3D33CB396A}" srcId="{5D83FBFE-DA44-4E7D-83ED-94E4B84DBE1F}" destId="{E0BE5102-0D12-4217-B370-5C6810A1ED0C}" srcOrd="0" destOrd="0" parTransId="{AF50BAE1-748D-42B7-9988-785F865016BF}" sibTransId="{09A1A4BB-F87A-43D9-AC54-9702698BADAC}"/>
    <dgm:cxn modelId="{CAA9DD61-0B59-4702-B251-C72065E39AA6}" srcId="{5D83FBFE-DA44-4E7D-83ED-94E4B84DBE1F}" destId="{17E29535-6AF0-42DF-A0D3-C9CB6560FA2F}" srcOrd="3" destOrd="0" parTransId="{353D4049-5CD6-420C-B713-313EFB5547A8}" sibTransId="{9CFF9BF7-2A8E-4BF7-BAE1-5423A44D642F}"/>
    <dgm:cxn modelId="{FE7D3AA2-E891-4BFC-A79B-58B2A2B2FFE3}" type="presOf" srcId="{4E70093C-0310-4E69-8776-A6DFB0C26E7F}" destId="{AE0AAF5F-BFF0-4A8C-9D32-008D956B3228}" srcOrd="0" destOrd="0" presId="urn:microsoft.com/office/officeart/2005/8/layout/vList2"/>
    <dgm:cxn modelId="{B83FBD3A-63CB-4C0E-929D-4B3AF960CF30}" type="presOf" srcId="{8568854A-A447-4B03-835B-45F0AE423C9C}" destId="{8ECE8589-8516-4D5C-8698-B69BE5F46FB4}" srcOrd="0" destOrd="0" presId="urn:microsoft.com/office/officeart/2005/8/layout/vList2"/>
    <dgm:cxn modelId="{B0DB0BB9-5A56-492D-A0D9-65EE8DCF8A22}" type="presOf" srcId="{17E29535-6AF0-42DF-A0D3-C9CB6560FA2F}" destId="{1571E1A3-2EAD-4D46-9361-502BECB663B7}" srcOrd="0" destOrd="0" presId="urn:microsoft.com/office/officeart/2005/8/layout/vList2"/>
    <dgm:cxn modelId="{41626EF4-E6BE-4245-9094-CB8FEA06D062}" srcId="{5D83FBFE-DA44-4E7D-83ED-94E4B84DBE1F}" destId="{4E70093C-0310-4E69-8776-A6DFB0C26E7F}" srcOrd="2" destOrd="0" parTransId="{21BD4D73-0642-4E95-8E14-97BE1AAB21A7}" sibTransId="{D3B83BFA-C633-4D52-8135-033F0E93D69F}"/>
    <dgm:cxn modelId="{0DF401DF-5BA8-4CA0-8B4A-86FF63D176F0}" srcId="{5D83FBFE-DA44-4E7D-83ED-94E4B84DBE1F}" destId="{8568854A-A447-4B03-835B-45F0AE423C9C}" srcOrd="1" destOrd="0" parTransId="{6636148B-3A1B-4331-8831-5384796FE18F}" sibTransId="{E4C276F7-0D70-4940-B8D3-F8CFA11B26E9}"/>
    <dgm:cxn modelId="{1FC1FC91-D764-47CF-A092-D62591FB6587}" type="presParOf" srcId="{C4AE292F-DE7B-44B4-9E4C-25DCB97EF6B9}" destId="{712F8263-28A0-42F7-A532-BB05114E06A4}" srcOrd="0" destOrd="0" presId="urn:microsoft.com/office/officeart/2005/8/layout/vList2"/>
    <dgm:cxn modelId="{87923B59-0EB5-4485-9A3E-7B1AED5045AC}" type="presParOf" srcId="{C4AE292F-DE7B-44B4-9E4C-25DCB97EF6B9}" destId="{FBD49CCE-CFA8-4672-BC9D-DCAFEF8D5634}" srcOrd="1" destOrd="0" presId="urn:microsoft.com/office/officeart/2005/8/layout/vList2"/>
    <dgm:cxn modelId="{A521E7DB-55DD-4F88-9999-41A25189012A}" type="presParOf" srcId="{C4AE292F-DE7B-44B4-9E4C-25DCB97EF6B9}" destId="{8ECE8589-8516-4D5C-8698-B69BE5F46FB4}" srcOrd="2" destOrd="0" presId="urn:microsoft.com/office/officeart/2005/8/layout/vList2"/>
    <dgm:cxn modelId="{FC867679-598D-46CB-A0EE-6F950A8AF128}" type="presParOf" srcId="{C4AE292F-DE7B-44B4-9E4C-25DCB97EF6B9}" destId="{00A968C6-6FA7-4B96-BB75-94E6D5D63E87}" srcOrd="3" destOrd="0" presId="urn:microsoft.com/office/officeart/2005/8/layout/vList2"/>
    <dgm:cxn modelId="{6133C141-92F9-4D5C-A3B4-67A6F75B78C2}" type="presParOf" srcId="{C4AE292F-DE7B-44B4-9E4C-25DCB97EF6B9}" destId="{AE0AAF5F-BFF0-4A8C-9D32-008D956B3228}" srcOrd="4" destOrd="0" presId="urn:microsoft.com/office/officeart/2005/8/layout/vList2"/>
    <dgm:cxn modelId="{53F328F0-77B5-40A2-BE0F-126EAF16B79A}" type="presParOf" srcId="{C4AE292F-DE7B-44B4-9E4C-25DCB97EF6B9}" destId="{BDD2B5E0-E2CA-4CBD-9E20-C7CA150C68F9}" srcOrd="5" destOrd="0" presId="urn:microsoft.com/office/officeart/2005/8/layout/vList2"/>
    <dgm:cxn modelId="{A4DC7875-0283-44C1-8A38-970BDE099A85}" type="presParOf" srcId="{C4AE292F-DE7B-44B4-9E4C-25DCB97EF6B9}" destId="{1571E1A3-2EAD-4D46-9361-502BECB663B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83FBFE-DA44-4E7D-83ED-94E4B84DB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E0BE5102-0D12-4217-B370-5C6810A1ED0C}">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§9.1</a:t>
          </a:r>
          <a:r>
            <a:rPr lang="zh-TW" altLang="en-US" b="1" dirty="0" smtClean="0">
              <a:solidFill>
                <a:schemeClr val="bg1"/>
              </a:solidFill>
              <a:latin typeface="微軟正黑體" pitchFamily="34" charset="-120"/>
              <a:ea typeface="微軟正黑體" pitchFamily="34" charset="-120"/>
            </a:rPr>
            <a:t> 經濟規模與經濟範圍</a:t>
          </a:r>
          <a:endParaRPr lang="zh-TW" altLang="en-US" b="1" dirty="0">
            <a:solidFill>
              <a:schemeClr val="bg1"/>
            </a:solidFill>
            <a:latin typeface="微軟正黑體" pitchFamily="34" charset="-120"/>
            <a:ea typeface="微軟正黑體" pitchFamily="34" charset="-120"/>
          </a:endParaRPr>
        </a:p>
      </dgm:t>
    </dgm:pt>
    <dgm:pt modelId="{AF50BAE1-748D-42B7-9988-785F865016BF}" type="parTrans" cxnId="{47C01544-8DD8-4312-B637-6C3D33CB396A}">
      <dgm:prSet/>
      <dgm:spPr/>
      <dgm:t>
        <a:bodyPr/>
        <a:lstStyle/>
        <a:p>
          <a:endParaRPr lang="zh-TW" altLang="en-US">
            <a:solidFill>
              <a:schemeClr val="bg1"/>
            </a:solidFill>
          </a:endParaRPr>
        </a:p>
      </dgm:t>
    </dgm:pt>
    <dgm:pt modelId="{09A1A4BB-F87A-43D9-AC54-9702698BADAC}" type="sibTrans" cxnId="{47C01544-8DD8-4312-B637-6C3D33CB396A}">
      <dgm:prSet/>
      <dgm:spPr/>
      <dgm:t>
        <a:bodyPr/>
        <a:lstStyle/>
        <a:p>
          <a:endParaRPr lang="zh-TW" altLang="en-US">
            <a:solidFill>
              <a:schemeClr val="bg1"/>
            </a:solidFill>
          </a:endParaRPr>
        </a:p>
      </dgm:t>
    </dgm:pt>
    <dgm:pt modelId="{8568854A-A447-4B03-835B-45F0AE423C9C}">
      <dgm:prSet phldrT="[文字]"/>
      <dgm:spPr>
        <a:solidFill>
          <a:schemeClr val="accent6">
            <a:lumMod val="50000"/>
          </a:schemeClr>
        </a:solidFill>
      </dgm:spPr>
      <dgm:t>
        <a:bodyPr/>
        <a:lstStyle/>
        <a:p>
          <a:r>
            <a:rPr lang="en-US" altLang="zh-TW" b="1" dirty="0" smtClean="0">
              <a:solidFill>
                <a:schemeClr val="bg1"/>
              </a:solidFill>
              <a:latin typeface="微軟正黑體" pitchFamily="34" charset="-120"/>
              <a:ea typeface="微軟正黑體" pitchFamily="34" charset="-120"/>
            </a:rPr>
            <a:t>§9.2</a:t>
          </a:r>
          <a:r>
            <a:rPr lang="zh-TW" altLang="en-US" b="1" dirty="0" smtClean="0">
              <a:solidFill>
                <a:schemeClr val="bg1"/>
              </a:solidFill>
              <a:latin typeface="微軟正黑體" pitchFamily="34" charset="-120"/>
              <a:ea typeface="微軟正黑體" pitchFamily="34" charset="-120"/>
            </a:rPr>
            <a:t> 整合策略</a:t>
          </a:r>
          <a:endParaRPr lang="zh-TW" altLang="en-US" b="1" dirty="0">
            <a:solidFill>
              <a:schemeClr val="bg1"/>
            </a:solidFill>
            <a:latin typeface="微軟正黑體" pitchFamily="34" charset="-120"/>
            <a:ea typeface="微軟正黑體" pitchFamily="34" charset="-120"/>
          </a:endParaRPr>
        </a:p>
      </dgm:t>
    </dgm:pt>
    <dgm:pt modelId="{6636148B-3A1B-4331-8831-5384796FE18F}" type="parTrans" cxnId="{0DF401DF-5BA8-4CA0-8B4A-86FF63D176F0}">
      <dgm:prSet/>
      <dgm:spPr/>
      <dgm:t>
        <a:bodyPr/>
        <a:lstStyle/>
        <a:p>
          <a:endParaRPr lang="zh-TW" altLang="en-US">
            <a:solidFill>
              <a:schemeClr val="bg1"/>
            </a:solidFill>
          </a:endParaRPr>
        </a:p>
      </dgm:t>
    </dgm:pt>
    <dgm:pt modelId="{E4C276F7-0D70-4940-B8D3-F8CFA11B26E9}" type="sibTrans" cxnId="{0DF401DF-5BA8-4CA0-8B4A-86FF63D176F0}">
      <dgm:prSet/>
      <dgm:spPr/>
      <dgm:t>
        <a:bodyPr/>
        <a:lstStyle/>
        <a:p>
          <a:endParaRPr lang="zh-TW" altLang="en-US">
            <a:solidFill>
              <a:schemeClr val="bg1"/>
            </a:solidFill>
          </a:endParaRPr>
        </a:p>
      </dgm:t>
    </dgm:pt>
    <dgm:pt modelId="{4E70093C-0310-4E69-8776-A6DFB0C26E7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§9.3</a:t>
          </a:r>
          <a:r>
            <a:rPr lang="zh-TW" altLang="en-US" b="1" dirty="0" smtClean="0">
              <a:solidFill>
                <a:schemeClr val="bg1"/>
              </a:solidFill>
              <a:latin typeface="微軟正黑體" pitchFamily="34" charset="-120"/>
              <a:ea typeface="微軟正黑體" pitchFamily="34" charset="-120"/>
            </a:rPr>
            <a:t> 垂直整合的策略</a:t>
          </a:r>
          <a:endParaRPr lang="zh-TW" altLang="en-US" b="1" dirty="0">
            <a:solidFill>
              <a:schemeClr val="bg1"/>
            </a:solidFill>
            <a:latin typeface="微軟正黑體" pitchFamily="34" charset="-120"/>
            <a:ea typeface="微軟正黑體" pitchFamily="34" charset="-120"/>
          </a:endParaRPr>
        </a:p>
      </dgm:t>
    </dgm:pt>
    <dgm:pt modelId="{21BD4D73-0642-4E95-8E14-97BE1AAB21A7}" type="parTrans" cxnId="{41626EF4-E6BE-4245-9094-CB8FEA06D062}">
      <dgm:prSet/>
      <dgm:spPr/>
      <dgm:t>
        <a:bodyPr/>
        <a:lstStyle/>
        <a:p>
          <a:endParaRPr lang="zh-TW" altLang="en-US">
            <a:solidFill>
              <a:schemeClr val="bg1"/>
            </a:solidFill>
          </a:endParaRPr>
        </a:p>
      </dgm:t>
    </dgm:pt>
    <dgm:pt modelId="{D3B83BFA-C633-4D52-8135-033F0E93D69F}" type="sibTrans" cxnId="{41626EF4-E6BE-4245-9094-CB8FEA06D062}">
      <dgm:prSet/>
      <dgm:spPr/>
      <dgm:t>
        <a:bodyPr/>
        <a:lstStyle/>
        <a:p>
          <a:endParaRPr lang="zh-TW" altLang="en-US">
            <a:solidFill>
              <a:schemeClr val="bg1"/>
            </a:solidFill>
          </a:endParaRPr>
        </a:p>
      </dgm:t>
    </dgm:pt>
    <dgm:pt modelId="{17E29535-6AF0-42DF-A0D3-C9CB6560FA2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§9.4</a:t>
          </a:r>
          <a:r>
            <a:rPr lang="zh-TW" altLang="en-US" b="1" dirty="0" smtClean="0">
              <a:solidFill>
                <a:schemeClr val="bg1"/>
              </a:solidFill>
              <a:latin typeface="微軟正黑體" pitchFamily="34" charset="-120"/>
              <a:ea typeface="微軟正黑體" pitchFamily="34" charset="-120"/>
            </a:rPr>
            <a:t> 策略聯盟</a:t>
          </a:r>
          <a:endParaRPr lang="zh-TW" altLang="en-US" b="1" dirty="0">
            <a:solidFill>
              <a:schemeClr val="bg1"/>
            </a:solidFill>
            <a:latin typeface="微軟正黑體" pitchFamily="34" charset="-120"/>
            <a:ea typeface="微軟正黑體" pitchFamily="34" charset="-120"/>
          </a:endParaRPr>
        </a:p>
      </dgm:t>
    </dgm:pt>
    <dgm:pt modelId="{353D4049-5CD6-420C-B713-313EFB5547A8}" type="parTrans" cxnId="{CAA9DD61-0B59-4702-B251-C72065E39AA6}">
      <dgm:prSet/>
      <dgm:spPr/>
      <dgm:t>
        <a:bodyPr/>
        <a:lstStyle/>
        <a:p>
          <a:endParaRPr lang="zh-TW" altLang="en-US">
            <a:solidFill>
              <a:schemeClr val="bg1"/>
            </a:solidFill>
          </a:endParaRPr>
        </a:p>
      </dgm:t>
    </dgm:pt>
    <dgm:pt modelId="{9CFF9BF7-2A8E-4BF7-BAE1-5423A44D642F}" type="sibTrans" cxnId="{CAA9DD61-0B59-4702-B251-C72065E39AA6}">
      <dgm:prSet/>
      <dgm:spPr/>
      <dgm:t>
        <a:bodyPr/>
        <a:lstStyle/>
        <a:p>
          <a:endParaRPr lang="zh-TW" altLang="en-US">
            <a:solidFill>
              <a:schemeClr val="bg1"/>
            </a:solidFill>
          </a:endParaRPr>
        </a:p>
      </dgm:t>
    </dgm:pt>
    <dgm:pt modelId="{C4AE292F-DE7B-44B4-9E4C-25DCB97EF6B9}" type="pres">
      <dgm:prSet presAssocID="{5D83FBFE-DA44-4E7D-83ED-94E4B84DBE1F}" presName="linear" presStyleCnt="0">
        <dgm:presLayoutVars>
          <dgm:animLvl val="lvl"/>
          <dgm:resizeHandles val="exact"/>
        </dgm:presLayoutVars>
      </dgm:prSet>
      <dgm:spPr/>
      <dgm:t>
        <a:bodyPr/>
        <a:lstStyle/>
        <a:p>
          <a:endParaRPr lang="zh-TW" altLang="en-US"/>
        </a:p>
      </dgm:t>
    </dgm:pt>
    <dgm:pt modelId="{712F8263-28A0-42F7-A532-BB05114E06A4}" type="pres">
      <dgm:prSet presAssocID="{E0BE5102-0D12-4217-B370-5C6810A1ED0C}" presName="parentText" presStyleLbl="node1" presStyleIdx="0" presStyleCnt="4">
        <dgm:presLayoutVars>
          <dgm:chMax val="0"/>
          <dgm:bulletEnabled val="1"/>
        </dgm:presLayoutVars>
      </dgm:prSet>
      <dgm:spPr/>
      <dgm:t>
        <a:bodyPr/>
        <a:lstStyle/>
        <a:p>
          <a:endParaRPr lang="zh-TW" altLang="en-US"/>
        </a:p>
      </dgm:t>
    </dgm:pt>
    <dgm:pt modelId="{FBD49CCE-CFA8-4672-BC9D-DCAFEF8D5634}" type="pres">
      <dgm:prSet presAssocID="{09A1A4BB-F87A-43D9-AC54-9702698BADAC}" presName="spacer" presStyleCnt="0"/>
      <dgm:spPr/>
    </dgm:pt>
    <dgm:pt modelId="{8ECE8589-8516-4D5C-8698-B69BE5F46FB4}" type="pres">
      <dgm:prSet presAssocID="{8568854A-A447-4B03-835B-45F0AE423C9C}" presName="parentText" presStyleLbl="node1" presStyleIdx="1" presStyleCnt="4">
        <dgm:presLayoutVars>
          <dgm:chMax val="0"/>
          <dgm:bulletEnabled val="1"/>
        </dgm:presLayoutVars>
      </dgm:prSet>
      <dgm:spPr/>
      <dgm:t>
        <a:bodyPr/>
        <a:lstStyle/>
        <a:p>
          <a:endParaRPr lang="zh-TW" altLang="en-US"/>
        </a:p>
      </dgm:t>
    </dgm:pt>
    <dgm:pt modelId="{00A968C6-6FA7-4B96-BB75-94E6D5D63E87}" type="pres">
      <dgm:prSet presAssocID="{E4C276F7-0D70-4940-B8D3-F8CFA11B26E9}" presName="spacer" presStyleCnt="0"/>
      <dgm:spPr/>
    </dgm:pt>
    <dgm:pt modelId="{AE0AAF5F-BFF0-4A8C-9D32-008D956B3228}" type="pres">
      <dgm:prSet presAssocID="{4E70093C-0310-4E69-8776-A6DFB0C26E7F}" presName="parentText" presStyleLbl="node1" presStyleIdx="2" presStyleCnt="4">
        <dgm:presLayoutVars>
          <dgm:chMax val="0"/>
          <dgm:bulletEnabled val="1"/>
        </dgm:presLayoutVars>
      </dgm:prSet>
      <dgm:spPr/>
      <dgm:t>
        <a:bodyPr/>
        <a:lstStyle/>
        <a:p>
          <a:endParaRPr lang="zh-TW" altLang="en-US"/>
        </a:p>
      </dgm:t>
    </dgm:pt>
    <dgm:pt modelId="{BDD2B5E0-E2CA-4CBD-9E20-C7CA150C68F9}" type="pres">
      <dgm:prSet presAssocID="{D3B83BFA-C633-4D52-8135-033F0E93D69F}" presName="spacer" presStyleCnt="0"/>
      <dgm:spPr/>
    </dgm:pt>
    <dgm:pt modelId="{1571E1A3-2EAD-4D46-9361-502BECB663B7}" type="pres">
      <dgm:prSet presAssocID="{17E29535-6AF0-42DF-A0D3-C9CB6560FA2F}" presName="parentText" presStyleLbl="node1" presStyleIdx="3" presStyleCnt="4">
        <dgm:presLayoutVars>
          <dgm:chMax val="0"/>
          <dgm:bulletEnabled val="1"/>
        </dgm:presLayoutVars>
      </dgm:prSet>
      <dgm:spPr/>
      <dgm:t>
        <a:bodyPr/>
        <a:lstStyle/>
        <a:p>
          <a:endParaRPr lang="zh-TW" altLang="en-US"/>
        </a:p>
      </dgm:t>
    </dgm:pt>
  </dgm:ptLst>
  <dgm:cxnLst>
    <dgm:cxn modelId="{20E14E85-C57C-45A8-A2D2-B99150B0C348}" type="presOf" srcId="{E0BE5102-0D12-4217-B370-5C6810A1ED0C}" destId="{712F8263-28A0-42F7-A532-BB05114E06A4}" srcOrd="0" destOrd="0" presId="urn:microsoft.com/office/officeart/2005/8/layout/vList2"/>
    <dgm:cxn modelId="{E497E55F-4C9D-45FD-870E-946505F8BBD9}" type="presOf" srcId="{5D83FBFE-DA44-4E7D-83ED-94E4B84DBE1F}" destId="{C4AE292F-DE7B-44B4-9E4C-25DCB97EF6B9}" srcOrd="0" destOrd="0" presId="urn:microsoft.com/office/officeart/2005/8/layout/vList2"/>
    <dgm:cxn modelId="{47C01544-8DD8-4312-B637-6C3D33CB396A}" srcId="{5D83FBFE-DA44-4E7D-83ED-94E4B84DBE1F}" destId="{E0BE5102-0D12-4217-B370-5C6810A1ED0C}" srcOrd="0" destOrd="0" parTransId="{AF50BAE1-748D-42B7-9988-785F865016BF}" sibTransId="{09A1A4BB-F87A-43D9-AC54-9702698BADAC}"/>
    <dgm:cxn modelId="{CAA9DD61-0B59-4702-B251-C72065E39AA6}" srcId="{5D83FBFE-DA44-4E7D-83ED-94E4B84DBE1F}" destId="{17E29535-6AF0-42DF-A0D3-C9CB6560FA2F}" srcOrd="3" destOrd="0" parTransId="{353D4049-5CD6-420C-B713-313EFB5547A8}" sibTransId="{9CFF9BF7-2A8E-4BF7-BAE1-5423A44D642F}"/>
    <dgm:cxn modelId="{FE7D3AA2-E891-4BFC-A79B-58B2A2B2FFE3}" type="presOf" srcId="{4E70093C-0310-4E69-8776-A6DFB0C26E7F}" destId="{AE0AAF5F-BFF0-4A8C-9D32-008D956B3228}" srcOrd="0" destOrd="0" presId="urn:microsoft.com/office/officeart/2005/8/layout/vList2"/>
    <dgm:cxn modelId="{B83FBD3A-63CB-4C0E-929D-4B3AF960CF30}" type="presOf" srcId="{8568854A-A447-4B03-835B-45F0AE423C9C}" destId="{8ECE8589-8516-4D5C-8698-B69BE5F46FB4}" srcOrd="0" destOrd="0" presId="urn:microsoft.com/office/officeart/2005/8/layout/vList2"/>
    <dgm:cxn modelId="{B0DB0BB9-5A56-492D-A0D9-65EE8DCF8A22}" type="presOf" srcId="{17E29535-6AF0-42DF-A0D3-C9CB6560FA2F}" destId="{1571E1A3-2EAD-4D46-9361-502BECB663B7}" srcOrd="0" destOrd="0" presId="urn:microsoft.com/office/officeart/2005/8/layout/vList2"/>
    <dgm:cxn modelId="{41626EF4-E6BE-4245-9094-CB8FEA06D062}" srcId="{5D83FBFE-DA44-4E7D-83ED-94E4B84DBE1F}" destId="{4E70093C-0310-4E69-8776-A6DFB0C26E7F}" srcOrd="2" destOrd="0" parTransId="{21BD4D73-0642-4E95-8E14-97BE1AAB21A7}" sibTransId="{D3B83BFA-C633-4D52-8135-033F0E93D69F}"/>
    <dgm:cxn modelId="{0DF401DF-5BA8-4CA0-8B4A-86FF63D176F0}" srcId="{5D83FBFE-DA44-4E7D-83ED-94E4B84DBE1F}" destId="{8568854A-A447-4B03-835B-45F0AE423C9C}" srcOrd="1" destOrd="0" parTransId="{6636148B-3A1B-4331-8831-5384796FE18F}" sibTransId="{E4C276F7-0D70-4940-B8D3-F8CFA11B26E9}"/>
    <dgm:cxn modelId="{1FC1FC91-D764-47CF-A092-D62591FB6587}" type="presParOf" srcId="{C4AE292F-DE7B-44B4-9E4C-25DCB97EF6B9}" destId="{712F8263-28A0-42F7-A532-BB05114E06A4}" srcOrd="0" destOrd="0" presId="urn:microsoft.com/office/officeart/2005/8/layout/vList2"/>
    <dgm:cxn modelId="{87923B59-0EB5-4485-9A3E-7B1AED5045AC}" type="presParOf" srcId="{C4AE292F-DE7B-44B4-9E4C-25DCB97EF6B9}" destId="{FBD49CCE-CFA8-4672-BC9D-DCAFEF8D5634}" srcOrd="1" destOrd="0" presId="urn:microsoft.com/office/officeart/2005/8/layout/vList2"/>
    <dgm:cxn modelId="{A521E7DB-55DD-4F88-9999-41A25189012A}" type="presParOf" srcId="{C4AE292F-DE7B-44B4-9E4C-25DCB97EF6B9}" destId="{8ECE8589-8516-4D5C-8698-B69BE5F46FB4}" srcOrd="2" destOrd="0" presId="urn:microsoft.com/office/officeart/2005/8/layout/vList2"/>
    <dgm:cxn modelId="{FC867679-598D-46CB-A0EE-6F950A8AF128}" type="presParOf" srcId="{C4AE292F-DE7B-44B4-9E4C-25DCB97EF6B9}" destId="{00A968C6-6FA7-4B96-BB75-94E6D5D63E87}" srcOrd="3" destOrd="0" presId="urn:microsoft.com/office/officeart/2005/8/layout/vList2"/>
    <dgm:cxn modelId="{6133C141-92F9-4D5C-A3B4-67A6F75B78C2}" type="presParOf" srcId="{C4AE292F-DE7B-44B4-9E4C-25DCB97EF6B9}" destId="{AE0AAF5F-BFF0-4A8C-9D32-008D956B3228}" srcOrd="4" destOrd="0" presId="urn:microsoft.com/office/officeart/2005/8/layout/vList2"/>
    <dgm:cxn modelId="{53F328F0-77B5-40A2-BE0F-126EAF16B79A}" type="presParOf" srcId="{C4AE292F-DE7B-44B4-9E4C-25DCB97EF6B9}" destId="{BDD2B5E0-E2CA-4CBD-9E20-C7CA150C68F9}" srcOrd="5" destOrd="0" presId="urn:microsoft.com/office/officeart/2005/8/layout/vList2"/>
    <dgm:cxn modelId="{A4DC7875-0283-44C1-8A38-970BDE099A85}" type="presParOf" srcId="{C4AE292F-DE7B-44B4-9E4C-25DCB97EF6B9}" destId="{1571E1A3-2EAD-4D46-9361-502BECB663B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AA6F18-3957-4711-905B-D159D2A14E13}"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zh-TW" altLang="en-US"/>
        </a:p>
      </dgm:t>
    </dgm:pt>
    <dgm:pt modelId="{E3B0B456-5B5B-456A-A2D5-3438163417DE}">
      <dgm:prSet phldrT="[文字]"/>
      <dgm:spPr>
        <a:solidFill>
          <a:srgbClr val="0099FF"/>
        </a:solidFill>
        <a:scene3d>
          <a:camera prst="orthographicFront"/>
          <a:lightRig rig="threePt" dir="t"/>
        </a:scene3d>
        <a:sp3d>
          <a:bevelT/>
        </a:sp3d>
      </dgm:spPr>
      <dgm:t>
        <a:bodyPr/>
        <a:lstStyle/>
        <a:p>
          <a:r>
            <a:rPr lang="zh-TW" altLang="en-US" dirty="0" smtClean="0">
              <a:latin typeface="微軟正黑體" panose="020B0604030504040204" pitchFamily="34" charset="-120"/>
              <a:ea typeface="微軟正黑體" panose="020B0604030504040204" pitchFamily="34" charset="-120"/>
            </a:rPr>
            <a:t>水平整合</a:t>
          </a:r>
          <a:endParaRPr lang="zh-TW" altLang="en-US" dirty="0">
            <a:latin typeface="微軟正黑體" panose="020B0604030504040204" pitchFamily="34" charset="-120"/>
            <a:ea typeface="微軟正黑體" panose="020B0604030504040204" pitchFamily="34" charset="-120"/>
          </a:endParaRPr>
        </a:p>
      </dgm:t>
    </dgm:pt>
    <dgm:pt modelId="{FA96BEAE-5213-4F64-B807-51CAAEABECB2}" type="parTrans" cxnId="{5D7523DD-4EBD-419A-8733-3382A6BFC144}">
      <dgm:prSet/>
      <dgm:spPr/>
      <dgm:t>
        <a:bodyPr/>
        <a:lstStyle/>
        <a:p>
          <a:endParaRPr lang="zh-TW" altLang="en-US"/>
        </a:p>
      </dgm:t>
    </dgm:pt>
    <dgm:pt modelId="{50EB5774-12D3-4EF4-BD83-7042DB40F2DF}" type="sibTrans" cxnId="{5D7523DD-4EBD-419A-8733-3382A6BFC144}">
      <dgm:prSet/>
      <dgm:spPr/>
      <dgm:t>
        <a:bodyPr/>
        <a:lstStyle/>
        <a:p>
          <a:endParaRPr lang="zh-TW" altLang="en-US"/>
        </a:p>
      </dgm:t>
    </dgm:pt>
    <dgm:pt modelId="{E2ED66B4-0758-4BBD-AEF2-2AD358D61EB7}">
      <dgm:prSet phldrT="[文字]"/>
      <dgm:spPr>
        <a:solidFill>
          <a:srgbClr val="FF5050"/>
        </a:solidFill>
        <a:scene3d>
          <a:camera prst="orthographicFront"/>
          <a:lightRig rig="threePt" dir="t"/>
        </a:scene3d>
        <a:sp3d>
          <a:bevelT/>
        </a:sp3d>
      </dgm:spPr>
      <dgm:t>
        <a:bodyPr/>
        <a:lstStyle/>
        <a:p>
          <a:r>
            <a:rPr lang="zh-TW" altLang="en-US" dirty="0" smtClean="0">
              <a:latin typeface="微軟正黑體" panose="020B0604030504040204" pitchFamily="34" charset="-120"/>
              <a:ea typeface="微軟正黑體" panose="020B0604030504040204" pitchFamily="34" charset="-120"/>
            </a:rPr>
            <a:t>垂直整合</a:t>
          </a:r>
          <a:endParaRPr lang="zh-TW" altLang="en-US" dirty="0">
            <a:latin typeface="微軟正黑體" panose="020B0604030504040204" pitchFamily="34" charset="-120"/>
            <a:ea typeface="微軟正黑體" panose="020B0604030504040204" pitchFamily="34" charset="-120"/>
          </a:endParaRPr>
        </a:p>
      </dgm:t>
    </dgm:pt>
    <dgm:pt modelId="{50E6DDDD-D588-42D9-8077-700CA548F60B}" type="parTrans" cxnId="{AA2E0C16-3BA1-4973-9549-01C63DFFA39F}">
      <dgm:prSet/>
      <dgm:spPr/>
      <dgm:t>
        <a:bodyPr/>
        <a:lstStyle/>
        <a:p>
          <a:endParaRPr lang="zh-TW" altLang="en-US"/>
        </a:p>
      </dgm:t>
    </dgm:pt>
    <dgm:pt modelId="{A1633974-5869-45D1-B055-B5F646E670A2}" type="sibTrans" cxnId="{AA2E0C16-3BA1-4973-9549-01C63DFFA39F}">
      <dgm:prSet/>
      <dgm:spPr/>
      <dgm:t>
        <a:bodyPr/>
        <a:lstStyle/>
        <a:p>
          <a:endParaRPr lang="zh-TW" altLang="en-US"/>
        </a:p>
      </dgm:t>
    </dgm:pt>
    <dgm:pt modelId="{3AF3E65E-CBB3-48D4-BCF7-A64121AAE86F}" type="pres">
      <dgm:prSet presAssocID="{8BAA6F18-3957-4711-905B-D159D2A14E13}" presName="diagram" presStyleCnt="0">
        <dgm:presLayoutVars>
          <dgm:dir/>
          <dgm:resizeHandles val="exact"/>
        </dgm:presLayoutVars>
      </dgm:prSet>
      <dgm:spPr/>
      <dgm:t>
        <a:bodyPr/>
        <a:lstStyle/>
        <a:p>
          <a:endParaRPr lang="zh-TW" altLang="en-US"/>
        </a:p>
      </dgm:t>
    </dgm:pt>
    <dgm:pt modelId="{A58CE2BC-1BDD-4309-978C-AD1C8DD73276}" type="pres">
      <dgm:prSet presAssocID="{E3B0B456-5B5B-456A-A2D5-3438163417DE}" presName="node" presStyleLbl="node1" presStyleIdx="0" presStyleCnt="2">
        <dgm:presLayoutVars>
          <dgm:bulletEnabled val="1"/>
        </dgm:presLayoutVars>
      </dgm:prSet>
      <dgm:spPr/>
      <dgm:t>
        <a:bodyPr/>
        <a:lstStyle/>
        <a:p>
          <a:endParaRPr lang="zh-TW" altLang="en-US"/>
        </a:p>
      </dgm:t>
    </dgm:pt>
    <dgm:pt modelId="{F63272AD-A66C-4EA8-A27B-D3AD7B9FC6E7}" type="pres">
      <dgm:prSet presAssocID="{50EB5774-12D3-4EF4-BD83-7042DB40F2DF}" presName="sibTrans" presStyleCnt="0"/>
      <dgm:spPr>
        <a:scene3d>
          <a:camera prst="orthographicFront"/>
          <a:lightRig rig="threePt" dir="t"/>
        </a:scene3d>
        <a:sp3d>
          <a:bevelT/>
        </a:sp3d>
      </dgm:spPr>
      <dgm:t>
        <a:bodyPr/>
        <a:lstStyle/>
        <a:p>
          <a:endParaRPr lang="zh-TW" altLang="en-US"/>
        </a:p>
      </dgm:t>
    </dgm:pt>
    <dgm:pt modelId="{4A386233-ED38-4042-A05D-1661C81CF43B}" type="pres">
      <dgm:prSet presAssocID="{E2ED66B4-0758-4BBD-AEF2-2AD358D61EB7}" presName="node" presStyleLbl="node1" presStyleIdx="1" presStyleCnt="2">
        <dgm:presLayoutVars>
          <dgm:bulletEnabled val="1"/>
        </dgm:presLayoutVars>
      </dgm:prSet>
      <dgm:spPr/>
      <dgm:t>
        <a:bodyPr/>
        <a:lstStyle/>
        <a:p>
          <a:endParaRPr lang="zh-TW" altLang="en-US"/>
        </a:p>
      </dgm:t>
    </dgm:pt>
  </dgm:ptLst>
  <dgm:cxnLst>
    <dgm:cxn modelId="{8DF5A0C7-1582-426A-9FA4-F0C1DEC166A8}" type="presOf" srcId="{E3B0B456-5B5B-456A-A2D5-3438163417DE}" destId="{A58CE2BC-1BDD-4309-978C-AD1C8DD73276}" srcOrd="0" destOrd="0" presId="urn:microsoft.com/office/officeart/2005/8/layout/default#3"/>
    <dgm:cxn modelId="{5D7523DD-4EBD-419A-8733-3382A6BFC144}" srcId="{8BAA6F18-3957-4711-905B-D159D2A14E13}" destId="{E3B0B456-5B5B-456A-A2D5-3438163417DE}" srcOrd="0" destOrd="0" parTransId="{FA96BEAE-5213-4F64-B807-51CAAEABECB2}" sibTransId="{50EB5774-12D3-4EF4-BD83-7042DB40F2DF}"/>
    <dgm:cxn modelId="{AA2E0C16-3BA1-4973-9549-01C63DFFA39F}" srcId="{8BAA6F18-3957-4711-905B-D159D2A14E13}" destId="{E2ED66B4-0758-4BBD-AEF2-2AD358D61EB7}" srcOrd="1" destOrd="0" parTransId="{50E6DDDD-D588-42D9-8077-700CA548F60B}" sibTransId="{A1633974-5869-45D1-B055-B5F646E670A2}"/>
    <dgm:cxn modelId="{64C33AC1-8748-4106-BE35-E8C04460F694}" type="presOf" srcId="{E2ED66B4-0758-4BBD-AEF2-2AD358D61EB7}" destId="{4A386233-ED38-4042-A05D-1661C81CF43B}" srcOrd="0" destOrd="0" presId="urn:microsoft.com/office/officeart/2005/8/layout/default#3"/>
    <dgm:cxn modelId="{4447E705-9A2D-42C8-8804-0495B075EB21}" type="presOf" srcId="{8BAA6F18-3957-4711-905B-D159D2A14E13}" destId="{3AF3E65E-CBB3-48D4-BCF7-A64121AAE86F}" srcOrd="0" destOrd="0" presId="urn:microsoft.com/office/officeart/2005/8/layout/default#3"/>
    <dgm:cxn modelId="{6F7A12C2-0D60-47A8-81A2-9185B71F3E87}" type="presParOf" srcId="{3AF3E65E-CBB3-48D4-BCF7-A64121AAE86F}" destId="{A58CE2BC-1BDD-4309-978C-AD1C8DD73276}" srcOrd="0" destOrd="0" presId="urn:microsoft.com/office/officeart/2005/8/layout/default#3"/>
    <dgm:cxn modelId="{2560E8AB-C67C-4216-BBE5-78A803F19F22}" type="presParOf" srcId="{3AF3E65E-CBB3-48D4-BCF7-A64121AAE86F}" destId="{F63272AD-A66C-4EA8-A27B-D3AD7B9FC6E7}" srcOrd="1" destOrd="0" presId="urn:microsoft.com/office/officeart/2005/8/layout/default#3"/>
    <dgm:cxn modelId="{D3F8BF0A-4369-4B08-B7CB-21E1CBE22D10}" type="presParOf" srcId="{3AF3E65E-CBB3-48D4-BCF7-A64121AAE86F}" destId="{4A386233-ED38-4042-A05D-1661C81CF43B}" srcOrd="2" destOrd="0" presId="urn:microsoft.com/office/officeart/2005/8/layout/defaul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D83FBFE-DA44-4E7D-83ED-94E4B84DB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E0BE5102-0D12-4217-B370-5C6810A1ED0C}">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§9.1</a:t>
          </a:r>
          <a:r>
            <a:rPr lang="zh-TW" altLang="en-US" b="1" dirty="0" smtClean="0">
              <a:solidFill>
                <a:schemeClr val="bg1"/>
              </a:solidFill>
              <a:latin typeface="微軟正黑體" pitchFamily="34" charset="-120"/>
              <a:ea typeface="微軟正黑體" pitchFamily="34" charset="-120"/>
            </a:rPr>
            <a:t> 經濟規模與經濟範圍</a:t>
          </a:r>
          <a:endParaRPr lang="zh-TW" altLang="en-US" b="1" dirty="0">
            <a:solidFill>
              <a:schemeClr val="bg1"/>
            </a:solidFill>
            <a:latin typeface="微軟正黑體" pitchFamily="34" charset="-120"/>
            <a:ea typeface="微軟正黑體" pitchFamily="34" charset="-120"/>
          </a:endParaRPr>
        </a:p>
      </dgm:t>
    </dgm:pt>
    <dgm:pt modelId="{AF50BAE1-748D-42B7-9988-785F865016BF}" type="parTrans" cxnId="{47C01544-8DD8-4312-B637-6C3D33CB396A}">
      <dgm:prSet/>
      <dgm:spPr/>
      <dgm:t>
        <a:bodyPr/>
        <a:lstStyle/>
        <a:p>
          <a:endParaRPr lang="zh-TW" altLang="en-US">
            <a:solidFill>
              <a:schemeClr val="bg1"/>
            </a:solidFill>
          </a:endParaRPr>
        </a:p>
      </dgm:t>
    </dgm:pt>
    <dgm:pt modelId="{09A1A4BB-F87A-43D9-AC54-9702698BADAC}" type="sibTrans" cxnId="{47C01544-8DD8-4312-B637-6C3D33CB396A}">
      <dgm:prSet/>
      <dgm:spPr/>
      <dgm:t>
        <a:bodyPr/>
        <a:lstStyle/>
        <a:p>
          <a:endParaRPr lang="zh-TW" altLang="en-US">
            <a:solidFill>
              <a:schemeClr val="bg1"/>
            </a:solidFill>
          </a:endParaRPr>
        </a:p>
      </dgm:t>
    </dgm:pt>
    <dgm:pt modelId="{8568854A-A447-4B03-835B-45F0AE423C9C}">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§9.2</a:t>
          </a:r>
          <a:r>
            <a:rPr lang="zh-TW" altLang="en-US" b="1" dirty="0" smtClean="0">
              <a:solidFill>
                <a:schemeClr val="bg1"/>
              </a:solidFill>
              <a:latin typeface="微軟正黑體" pitchFamily="34" charset="-120"/>
              <a:ea typeface="微軟正黑體" pitchFamily="34" charset="-120"/>
            </a:rPr>
            <a:t> 整合策略</a:t>
          </a:r>
          <a:endParaRPr lang="zh-TW" altLang="en-US" b="1" dirty="0">
            <a:solidFill>
              <a:schemeClr val="bg1"/>
            </a:solidFill>
            <a:latin typeface="微軟正黑體" pitchFamily="34" charset="-120"/>
            <a:ea typeface="微軟正黑體" pitchFamily="34" charset="-120"/>
          </a:endParaRPr>
        </a:p>
      </dgm:t>
    </dgm:pt>
    <dgm:pt modelId="{6636148B-3A1B-4331-8831-5384796FE18F}" type="parTrans" cxnId="{0DF401DF-5BA8-4CA0-8B4A-86FF63D176F0}">
      <dgm:prSet/>
      <dgm:spPr/>
      <dgm:t>
        <a:bodyPr/>
        <a:lstStyle/>
        <a:p>
          <a:endParaRPr lang="zh-TW" altLang="en-US">
            <a:solidFill>
              <a:schemeClr val="bg1"/>
            </a:solidFill>
          </a:endParaRPr>
        </a:p>
      </dgm:t>
    </dgm:pt>
    <dgm:pt modelId="{E4C276F7-0D70-4940-B8D3-F8CFA11B26E9}" type="sibTrans" cxnId="{0DF401DF-5BA8-4CA0-8B4A-86FF63D176F0}">
      <dgm:prSet/>
      <dgm:spPr/>
      <dgm:t>
        <a:bodyPr/>
        <a:lstStyle/>
        <a:p>
          <a:endParaRPr lang="zh-TW" altLang="en-US">
            <a:solidFill>
              <a:schemeClr val="bg1"/>
            </a:solidFill>
          </a:endParaRPr>
        </a:p>
      </dgm:t>
    </dgm:pt>
    <dgm:pt modelId="{4E70093C-0310-4E69-8776-A6DFB0C26E7F}">
      <dgm:prSet phldrT="[文字]"/>
      <dgm:spPr>
        <a:solidFill>
          <a:schemeClr val="accent6">
            <a:lumMod val="50000"/>
          </a:schemeClr>
        </a:solidFill>
      </dgm:spPr>
      <dgm:t>
        <a:bodyPr/>
        <a:lstStyle/>
        <a:p>
          <a:r>
            <a:rPr lang="en-US" altLang="zh-TW" b="1" dirty="0" smtClean="0">
              <a:solidFill>
                <a:schemeClr val="bg1"/>
              </a:solidFill>
              <a:latin typeface="微軟正黑體" pitchFamily="34" charset="-120"/>
              <a:ea typeface="微軟正黑體" pitchFamily="34" charset="-120"/>
            </a:rPr>
            <a:t>§9.3</a:t>
          </a:r>
          <a:r>
            <a:rPr lang="zh-TW" altLang="en-US" b="1" dirty="0" smtClean="0">
              <a:solidFill>
                <a:schemeClr val="bg1"/>
              </a:solidFill>
              <a:latin typeface="微軟正黑體" pitchFamily="34" charset="-120"/>
              <a:ea typeface="微軟正黑體" pitchFamily="34" charset="-120"/>
            </a:rPr>
            <a:t> 垂直整合的策略</a:t>
          </a:r>
          <a:endParaRPr lang="zh-TW" altLang="en-US" b="1" dirty="0">
            <a:solidFill>
              <a:schemeClr val="bg1"/>
            </a:solidFill>
            <a:latin typeface="微軟正黑體" pitchFamily="34" charset="-120"/>
            <a:ea typeface="微軟正黑體" pitchFamily="34" charset="-120"/>
          </a:endParaRPr>
        </a:p>
      </dgm:t>
    </dgm:pt>
    <dgm:pt modelId="{21BD4D73-0642-4E95-8E14-97BE1AAB21A7}" type="parTrans" cxnId="{41626EF4-E6BE-4245-9094-CB8FEA06D062}">
      <dgm:prSet/>
      <dgm:spPr/>
      <dgm:t>
        <a:bodyPr/>
        <a:lstStyle/>
        <a:p>
          <a:endParaRPr lang="zh-TW" altLang="en-US">
            <a:solidFill>
              <a:schemeClr val="bg1"/>
            </a:solidFill>
          </a:endParaRPr>
        </a:p>
      </dgm:t>
    </dgm:pt>
    <dgm:pt modelId="{D3B83BFA-C633-4D52-8135-033F0E93D69F}" type="sibTrans" cxnId="{41626EF4-E6BE-4245-9094-CB8FEA06D062}">
      <dgm:prSet/>
      <dgm:spPr/>
      <dgm:t>
        <a:bodyPr/>
        <a:lstStyle/>
        <a:p>
          <a:endParaRPr lang="zh-TW" altLang="en-US">
            <a:solidFill>
              <a:schemeClr val="bg1"/>
            </a:solidFill>
          </a:endParaRPr>
        </a:p>
      </dgm:t>
    </dgm:pt>
    <dgm:pt modelId="{17E29535-6AF0-42DF-A0D3-C9CB6560FA2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§9.4</a:t>
          </a:r>
          <a:r>
            <a:rPr lang="zh-TW" altLang="en-US" b="1" dirty="0" smtClean="0">
              <a:solidFill>
                <a:schemeClr val="bg1"/>
              </a:solidFill>
              <a:latin typeface="微軟正黑體" pitchFamily="34" charset="-120"/>
              <a:ea typeface="微軟正黑體" pitchFamily="34" charset="-120"/>
            </a:rPr>
            <a:t> 策略聯盟</a:t>
          </a:r>
          <a:endParaRPr lang="zh-TW" altLang="en-US" b="1" dirty="0">
            <a:solidFill>
              <a:schemeClr val="bg1"/>
            </a:solidFill>
            <a:latin typeface="微軟正黑體" pitchFamily="34" charset="-120"/>
            <a:ea typeface="微軟正黑體" pitchFamily="34" charset="-120"/>
          </a:endParaRPr>
        </a:p>
      </dgm:t>
    </dgm:pt>
    <dgm:pt modelId="{353D4049-5CD6-420C-B713-313EFB5547A8}" type="parTrans" cxnId="{CAA9DD61-0B59-4702-B251-C72065E39AA6}">
      <dgm:prSet/>
      <dgm:spPr/>
      <dgm:t>
        <a:bodyPr/>
        <a:lstStyle/>
        <a:p>
          <a:endParaRPr lang="zh-TW" altLang="en-US">
            <a:solidFill>
              <a:schemeClr val="bg1"/>
            </a:solidFill>
          </a:endParaRPr>
        </a:p>
      </dgm:t>
    </dgm:pt>
    <dgm:pt modelId="{9CFF9BF7-2A8E-4BF7-BAE1-5423A44D642F}" type="sibTrans" cxnId="{CAA9DD61-0B59-4702-B251-C72065E39AA6}">
      <dgm:prSet/>
      <dgm:spPr/>
      <dgm:t>
        <a:bodyPr/>
        <a:lstStyle/>
        <a:p>
          <a:endParaRPr lang="zh-TW" altLang="en-US">
            <a:solidFill>
              <a:schemeClr val="bg1"/>
            </a:solidFill>
          </a:endParaRPr>
        </a:p>
      </dgm:t>
    </dgm:pt>
    <dgm:pt modelId="{C4AE292F-DE7B-44B4-9E4C-25DCB97EF6B9}" type="pres">
      <dgm:prSet presAssocID="{5D83FBFE-DA44-4E7D-83ED-94E4B84DBE1F}" presName="linear" presStyleCnt="0">
        <dgm:presLayoutVars>
          <dgm:animLvl val="lvl"/>
          <dgm:resizeHandles val="exact"/>
        </dgm:presLayoutVars>
      </dgm:prSet>
      <dgm:spPr/>
      <dgm:t>
        <a:bodyPr/>
        <a:lstStyle/>
        <a:p>
          <a:endParaRPr lang="zh-TW" altLang="en-US"/>
        </a:p>
      </dgm:t>
    </dgm:pt>
    <dgm:pt modelId="{712F8263-28A0-42F7-A532-BB05114E06A4}" type="pres">
      <dgm:prSet presAssocID="{E0BE5102-0D12-4217-B370-5C6810A1ED0C}" presName="parentText" presStyleLbl="node1" presStyleIdx="0" presStyleCnt="4">
        <dgm:presLayoutVars>
          <dgm:chMax val="0"/>
          <dgm:bulletEnabled val="1"/>
        </dgm:presLayoutVars>
      </dgm:prSet>
      <dgm:spPr/>
      <dgm:t>
        <a:bodyPr/>
        <a:lstStyle/>
        <a:p>
          <a:endParaRPr lang="zh-TW" altLang="en-US"/>
        </a:p>
      </dgm:t>
    </dgm:pt>
    <dgm:pt modelId="{FBD49CCE-CFA8-4672-BC9D-DCAFEF8D5634}" type="pres">
      <dgm:prSet presAssocID="{09A1A4BB-F87A-43D9-AC54-9702698BADAC}" presName="spacer" presStyleCnt="0"/>
      <dgm:spPr/>
    </dgm:pt>
    <dgm:pt modelId="{8ECE8589-8516-4D5C-8698-B69BE5F46FB4}" type="pres">
      <dgm:prSet presAssocID="{8568854A-A447-4B03-835B-45F0AE423C9C}" presName="parentText" presStyleLbl="node1" presStyleIdx="1" presStyleCnt="4">
        <dgm:presLayoutVars>
          <dgm:chMax val="0"/>
          <dgm:bulletEnabled val="1"/>
        </dgm:presLayoutVars>
      </dgm:prSet>
      <dgm:spPr/>
      <dgm:t>
        <a:bodyPr/>
        <a:lstStyle/>
        <a:p>
          <a:endParaRPr lang="zh-TW" altLang="en-US"/>
        </a:p>
      </dgm:t>
    </dgm:pt>
    <dgm:pt modelId="{00A968C6-6FA7-4B96-BB75-94E6D5D63E87}" type="pres">
      <dgm:prSet presAssocID="{E4C276F7-0D70-4940-B8D3-F8CFA11B26E9}" presName="spacer" presStyleCnt="0"/>
      <dgm:spPr/>
    </dgm:pt>
    <dgm:pt modelId="{AE0AAF5F-BFF0-4A8C-9D32-008D956B3228}" type="pres">
      <dgm:prSet presAssocID="{4E70093C-0310-4E69-8776-A6DFB0C26E7F}" presName="parentText" presStyleLbl="node1" presStyleIdx="2" presStyleCnt="4">
        <dgm:presLayoutVars>
          <dgm:chMax val="0"/>
          <dgm:bulletEnabled val="1"/>
        </dgm:presLayoutVars>
      </dgm:prSet>
      <dgm:spPr/>
      <dgm:t>
        <a:bodyPr/>
        <a:lstStyle/>
        <a:p>
          <a:endParaRPr lang="zh-TW" altLang="en-US"/>
        </a:p>
      </dgm:t>
    </dgm:pt>
    <dgm:pt modelId="{BDD2B5E0-E2CA-4CBD-9E20-C7CA150C68F9}" type="pres">
      <dgm:prSet presAssocID="{D3B83BFA-C633-4D52-8135-033F0E93D69F}" presName="spacer" presStyleCnt="0"/>
      <dgm:spPr/>
    </dgm:pt>
    <dgm:pt modelId="{1571E1A3-2EAD-4D46-9361-502BECB663B7}" type="pres">
      <dgm:prSet presAssocID="{17E29535-6AF0-42DF-A0D3-C9CB6560FA2F}" presName="parentText" presStyleLbl="node1" presStyleIdx="3" presStyleCnt="4">
        <dgm:presLayoutVars>
          <dgm:chMax val="0"/>
          <dgm:bulletEnabled val="1"/>
        </dgm:presLayoutVars>
      </dgm:prSet>
      <dgm:spPr/>
      <dgm:t>
        <a:bodyPr/>
        <a:lstStyle/>
        <a:p>
          <a:endParaRPr lang="zh-TW" altLang="en-US"/>
        </a:p>
      </dgm:t>
    </dgm:pt>
  </dgm:ptLst>
  <dgm:cxnLst>
    <dgm:cxn modelId="{20E14E85-C57C-45A8-A2D2-B99150B0C348}" type="presOf" srcId="{E0BE5102-0D12-4217-B370-5C6810A1ED0C}" destId="{712F8263-28A0-42F7-A532-BB05114E06A4}" srcOrd="0" destOrd="0" presId="urn:microsoft.com/office/officeart/2005/8/layout/vList2"/>
    <dgm:cxn modelId="{E497E55F-4C9D-45FD-870E-946505F8BBD9}" type="presOf" srcId="{5D83FBFE-DA44-4E7D-83ED-94E4B84DBE1F}" destId="{C4AE292F-DE7B-44B4-9E4C-25DCB97EF6B9}" srcOrd="0" destOrd="0" presId="urn:microsoft.com/office/officeart/2005/8/layout/vList2"/>
    <dgm:cxn modelId="{47C01544-8DD8-4312-B637-6C3D33CB396A}" srcId="{5D83FBFE-DA44-4E7D-83ED-94E4B84DBE1F}" destId="{E0BE5102-0D12-4217-B370-5C6810A1ED0C}" srcOrd="0" destOrd="0" parTransId="{AF50BAE1-748D-42B7-9988-785F865016BF}" sibTransId="{09A1A4BB-F87A-43D9-AC54-9702698BADAC}"/>
    <dgm:cxn modelId="{CAA9DD61-0B59-4702-B251-C72065E39AA6}" srcId="{5D83FBFE-DA44-4E7D-83ED-94E4B84DBE1F}" destId="{17E29535-6AF0-42DF-A0D3-C9CB6560FA2F}" srcOrd="3" destOrd="0" parTransId="{353D4049-5CD6-420C-B713-313EFB5547A8}" sibTransId="{9CFF9BF7-2A8E-4BF7-BAE1-5423A44D642F}"/>
    <dgm:cxn modelId="{FE7D3AA2-E891-4BFC-A79B-58B2A2B2FFE3}" type="presOf" srcId="{4E70093C-0310-4E69-8776-A6DFB0C26E7F}" destId="{AE0AAF5F-BFF0-4A8C-9D32-008D956B3228}" srcOrd="0" destOrd="0" presId="urn:microsoft.com/office/officeart/2005/8/layout/vList2"/>
    <dgm:cxn modelId="{B83FBD3A-63CB-4C0E-929D-4B3AF960CF30}" type="presOf" srcId="{8568854A-A447-4B03-835B-45F0AE423C9C}" destId="{8ECE8589-8516-4D5C-8698-B69BE5F46FB4}" srcOrd="0" destOrd="0" presId="urn:microsoft.com/office/officeart/2005/8/layout/vList2"/>
    <dgm:cxn modelId="{B0DB0BB9-5A56-492D-A0D9-65EE8DCF8A22}" type="presOf" srcId="{17E29535-6AF0-42DF-A0D3-C9CB6560FA2F}" destId="{1571E1A3-2EAD-4D46-9361-502BECB663B7}" srcOrd="0" destOrd="0" presId="urn:microsoft.com/office/officeart/2005/8/layout/vList2"/>
    <dgm:cxn modelId="{41626EF4-E6BE-4245-9094-CB8FEA06D062}" srcId="{5D83FBFE-DA44-4E7D-83ED-94E4B84DBE1F}" destId="{4E70093C-0310-4E69-8776-A6DFB0C26E7F}" srcOrd="2" destOrd="0" parTransId="{21BD4D73-0642-4E95-8E14-97BE1AAB21A7}" sibTransId="{D3B83BFA-C633-4D52-8135-033F0E93D69F}"/>
    <dgm:cxn modelId="{0DF401DF-5BA8-4CA0-8B4A-86FF63D176F0}" srcId="{5D83FBFE-DA44-4E7D-83ED-94E4B84DBE1F}" destId="{8568854A-A447-4B03-835B-45F0AE423C9C}" srcOrd="1" destOrd="0" parTransId="{6636148B-3A1B-4331-8831-5384796FE18F}" sibTransId="{E4C276F7-0D70-4940-B8D3-F8CFA11B26E9}"/>
    <dgm:cxn modelId="{1FC1FC91-D764-47CF-A092-D62591FB6587}" type="presParOf" srcId="{C4AE292F-DE7B-44B4-9E4C-25DCB97EF6B9}" destId="{712F8263-28A0-42F7-A532-BB05114E06A4}" srcOrd="0" destOrd="0" presId="urn:microsoft.com/office/officeart/2005/8/layout/vList2"/>
    <dgm:cxn modelId="{87923B59-0EB5-4485-9A3E-7B1AED5045AC}" type="presParOf" srcId="{C4AE292F-DE7B-44B4-9E4C-25DCB97EF6B9}" destId="{FBD49CCE-CFA8-4672-BC9D-DCAFEF8D5634}" srcOrd="1" destOrd="0" presId="urn:microsoft.com/office/officeart/2005/8/layout/vList2"/>
    <dgm:cxn modelId="{A521E7DB-55DD-4F88-9999-41A25189012A}" type="presParOf" srcId="{C4AE292F-DE7B-44B4-9E4C-25DCB97EF6B9}" destId="{8ECE8589-8516-4D5C-8698-B69BE5F46FB4}" srcOrd="2" destOrd="0" presId="urn:microsoft.com/office/officeart/2005/8/layout/vList2"/>
    <dgm:cxn modelId="{FC867679-598D-46CB-A0EE-6F950A8AF128}" type="presParOf" srcId="{C4AE292F-DE7B-44B4-9E4C-25DCB97EF6B9}" destId="{00A968C6-6FA7-4B96-BB75-94E6D5D63E87}" srcOrd="3" destOrd="0" presId="urn:microsoft.com/office/officeart/2005/8/layout/vList2"/>
    <dgm:cxn modelId="{6133C141-92F9-4D5C-A3B4-67A6F75B78C2}" type="presParOf" srcId="{C4AE292F-DE7B-44B4-9E4C-25DCB97EF6B9}" destId="{AE0AAF5F-BFF0-4A8C-9D32-008D956B3228}" srcOrd="4" destOrd="0" presId="urn:microsoft.com/office/officeart/2005/8/layout/vList2"/>
    <dgm:cxn modelId="{53F328F0-77B5-40A2-BE0F-126EAF16B79A}" type="presParOf" srcId="{C4AE292F-DE7B-44B4-9E4C-25DCB97EF6B9}" destId="{BDD2B5E0-E2CA-4CBD-9E20-C7CA150C68F9}" srcOrd="5" destOrd="0" presId="urn:microsoft.com/office/officeart/2005/8/layout/vList2"/>
    <dgm:cxn modelId="{A4DC7875-0283-44C1-8A38-970BDE099A85}" type="presParOf" srcId="{C4AE292F-DE7B-44B4-9E4C-25DCB97EF6B9}" destId="{1571E1A3-2EAD-4D46-9361-502BECB663B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C90D16B-9024-4EAC-A356-E81ECE4D280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EEF85593-6190-491F-8341-153D87DC3B46}">
      <dgm:prSet phldrT="[文字]"/>
      <dgm:spPr>
        <a:solidFill>
          <a:srgbClr val="92D050"/>
        </a:solidFill>
        <a:scene3d>
          <a:camera prst="orthographicFront"/>
          <a:lightRig rig="threePt" dir="t"/>
        </a:scene3d>
        <a:sp3d>
          <a:bevelT/>
        </a:sp3d>
      </dgm:spPr>
      <dgm:t>
        <a:bodyPr/>
        <a:lstStyle/>
        <a:p>
          <a:r>
            <a:rPr lang="zh-TW" altLang="en-US" b="1" dirty="0" smtClean="0">
              <a:latin typeface="微軟正黑體" pitchFamily="34" charset="-120"/>
              <a:ea typeface="微軟正黑體" pitchFamily="34" charset="-120"/>
            </a:rPr>
            <a:t>完全整合（</a:t>
          </a:r>
          <a:r>
            <a:rPr lang="en-US" b="1" dirty="0" smtClean="0">
              <a:latin typeface="微軟正黑體" pitchFamily="34" charset="-120"/>
              <a:ea typeface="微軟正黑體" pitchFamily="34" charset="-120"/>
            </a:rPr>
            <a:t>Full Integration</a:t>
          </a:r>
          <a:r>
            <a:rPr lang="zh-TW" altLang="en-US" b="1" dirty="0" smtClean="0">
              <a:latin typeface="微軟正黑體" pitchFamily="34" charset="-120"/>
              <a:ea typeface="微軟正黑體" pitchFamily="34" charset="-120"/>
            </a:rPr>
            <a:t>）</a:t>
          </a:r>
          <a:endParaRPr lang="zh-TW" altLang="en-US" b="1" dirty="0">
            <a:latin typeface="微軟正黑體" pitchFamily="34" charset="-120"/>
            <a:ea typeface="微軟正黑體" pitchFamily="34" charset="-120"/>
          </a:endParaRPr>
        </a:p>
      </dgm:t>
    </dgm:pt>
    <dgm:pt modelId="{5E9361F9-685B-46C6-A37E-C256FDF0AE57}" type="parTrans" cxnId="{DC0A2BB5-C8D5-4AB8-BC5A-2E97102A0395}">
      <dgm:prSet/>
      <dgm:spPr/>
      <dgm:t>
        <a:bodyPr/>
        <a:lstStyle/>
        <a:p>
          <a:endParaRPr lang="zh-TW" altLang="en-US" b="1">
            <a:latin typeface="微軟正黑體" pitchFamily="34" charset="-120"/>
            <a:ea typeface="微軟正黑體" pitchFamily="34" charset="-120"/>
          </a:endParaRPr>
        </a:p>
      </dgm:t>
    </dgm:pt>
    <dgm:pt modelId="{4EBA1398-ADCA-43E2-AE88-53528F78DCB8}" type="sibTrans" cxnId="{DC0A2BB5-C8D5-4AB8-BC5A-2E97102A0395}">
      <dgm:prSet/>
      <dgm:spPr/>
      <dgm:t>
        <a:bodyPr/>
        <a:lstStyle/>
        <a:p>
          <a:endParaRPr lang="zh-TW" altLang="en-US" b="1">
            <a:latin typeface="微軟正黑體" pitchFamily="34" charset="-120"/>
            <a:ea typeface="微軟正黑體" pitchFamily="34" charset="-120"/>
          </a:endParaRPr>
        </a:p>
      </dgm:t>
    </dgm:pt>
    <dgm:pt modelId="{C08E4E88-0CB0-4B30-9434-6215449AAA57}">
      <dgm:prSet phldrT="[文字]"/>
      <dgm:spPr>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企業試圖控制與產品或服務相關的產業所有價值鏈階段</a:t>
          </a:r>
          <a:endParaRPr lang="zh-TW" altLang="en-US" b="1" dirty="0">
            <a:latin typeface="微軟正黑體" pitchFamily="34" charset="-120"/>
            <a:ea typeface="微軟正黑體" pitchFamily="34" charset="-120"/>
          </a:endParaRPr>
        </a:p>
      </dgm:t>
    </dgm:pt>
    <dgm:pt modelId="{33DC5990-1B09-4961-B952-FFED56EED83E}" type="parTrans" cxnId="{F881AEF1-1698-49A6-BF6D-FF3AD2CC04BC}">
      <dgm:prSet/>
      <dgm:spPr/>
      <dgm:t>
        <a:bodyPr/>
        <a:lstStyle/>
        <a:p>
          <a:endParaRPr lang="zh-TW" altLang="en-US" b="1">
            <a:latin typeface="微軟正黑體" pitchFamily="34" charset="-120"/>
            <a:ea typeface="微軟正黑體" pitchFamily="34" charset="-120"/>
          </a:endParaRPr>
        </a:p>
      </dgm:t>
    </dgm:pt>
    <dgm:pt modelId="{75ED6F18-0BFA-4C34-AB90-0A7F340C15AF}" type="sibTrans" cxnId="{F881AEF1-1698-49A6-BF6D-FF3AD2CC04BC}">
      <dgm:prSet/>
      <dgm:spPr/>
      <dgm:t>
        <a:bodyPr/>
        <a:lstStyle/>
        <a:p>
          <a:endParaRPr lang="zh-TW" altLang="en-US" b="1">
            <a:latin typeface="微軟正黑體" pitchFamily="34" charset="-120"/>
            <a:ea typeface="微軟正黑體" pitchFamily="34" charset="-120"/>
          </a:endParaRPr>
        </a:p>
      </dgm:t>
    </dgm:pt>
    <dgm:pt modelId="{C0BD75F6-5BDC-4C43-9EE0-028C26FBFEBD}">
      <dgm:prSet phldrT="[文字]"/>
      <dgm:spPr>
        <a:solidFill>
          <a:srgbClr val="FF7C80"/>
        </a:solidFill>
        <a:scene3d>
          <a:camera prst="orthographicFront"/>
          <a:lightRig rig="threePt" dir="t"/>
        </a:scene3d>
        <a:sp3d>
          <a:bevelT/>
        </a:sp3d>
      </dgm:spPr>
      <dgm:t>
        <a:bodyPr/>
        <a:lstStyle/>
        <a:p>
          <a:r>
            <a:rPr lang="zh-TW" altLang="en-US" b="1" dirty="0" smtClean="0">
              <a:latin typeface="微軟正黑體" pitchFamily="34" charset="-120"/>
              <a:ea typeface="微軟正黑體" pitchFamily="34" charset="-120"/>
            </a:rPr>
            <a:t>部分整合（</a:t>
          </a:r>
          <a:r>
            <a:rPr lang="en-US" b="1" dirty="0" smtClean="0">
              <a:latin typeface="微軟正黑體" pitchFamily="34" charset="-120"/>
              <a:ea typeface="微軟正黑體" pitchFamily="34" charset="-120"/>
            </a:rPr>
            <a:t>Partial Integration</a:t>
          </a:r>
          <a:r>
            <a:rPr lang="zh-TW" altLang="en-US" b="1" dirty="0" smtClean="0">
              <a:latin typeface="微軟正黑體" pitchFamily="34" charset="-120"/>
              <a:ea typeface="微軟正黑體" pitchFamily="34" charset="-120"/>
            </a:rPr>
            <a:t>）</a:t>
          </a:r>
          <a:endParaRPr lang="zh-TW" altLang="en-US" b="1" dirty="0">
            <a:latin typeface="微軟正黑體" pitchFamily="34" charset="-120"/>
            <a:ea typeface="微軟正黑體" pitchFamily="34" charset="-120"/>
          </a:endParaRPr>
        </a:p>
      </dgm:t>
    </dgm:pt>
    <dgm:pt modelId="{DF5BC9DD-EACB-4DB3-B5BD-FB4972C0E0F7}" type="parTrans" cxnId="{B03976F8-522F-4F18-B63D-BA98EFA8904E}">
      <dgm:prSet/>
      <dgm:spPr/>
      <dgm:t>
        <a:bodyPr/>
        <a:lstStyle/>
        <a:p>
          <a:endParaRPr lang="zh-TW" altLang="en-US" b="1">
            <a:latin typeface="微軟正黑體" pitchFamily="34" charset="-120"/>
            <a:ea typeface="微軟正黑體" pitchFamily="34" charset="-120"/>
          </a:endParaRPr>
        </a:p>
      </dgm:t>
    </dgm:pt>
    <dgm:pt modelId="{B223C455-5D31-48B5-97A9-B2FF6E1F8796}" type="sibTrans" cxnId="{B03976F8-522F-4F18-B63D-BA98EFA8904E}">
      <dgm:prSet/>
      <dgm:spPr/>
      <dgm:t>
        <a:bodyPr/>
        <a:lstStyle/>
        <a:p>
          <a:endParaRPr lang="zh-TW" altLang="en-US" b="1">
            <a:latin typeface="微軟正黑體" pitchFamily="34" charset="-120"/>
            <a:ea typeface="微軟正黑體" pitchFamily="34" charset="-120"/>
          </a:endParaRPr>
        </a:p>
      </dgm:t>
    </dgm:pt>
    <dgm:pt modelId="{425D56EE-9499-4893-87E2-3A5B0EA5AE3B}">
      <dgm:prSet phldrT="[文字]"/>
      <dgm:spPr>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企業只進入產業的一部分價值鏈階段</a:t>
          </a:r>
          <a:endParaRPr lang="zh-TW" altLang="en-US" b="1" dirty="0">
            <a:latin typeface="微軟正黑體" pitchFamily="34" charset="-120"/>
            <a:ea typeface="微軟正黑體" pitchFamily="34" charset="-120"/>
          </a:endParaRPr>
        </a:p>
      </dgm:t>
    </dgm:pt>
    <dgm:pt modelId="{FB7CAC96-6FA2-4692-BE44-DE3F3F9D2638}" type="parTrans" cxnId="{45B67760-CB62-47DF-A40A-77AD53A330EF}">
      <dgm:prSet/>
      <dgm:spPr/>
      <dgm:t>
        <a:bodyPr/>
        <a:lstStyle/>
        <a:p>
          <a:endParaRPr lang="zh-TW" altLang="en-US" b="1">
            <a:latin typeface="微軟正黑體" pitchFamily="34" charset="-120"/>
            <a:ea typeface="微軟正黑體" pitchFamily="34" charset="-120"/>
          </a:endParaRPr>
        </a:p>
      </dgm:t>
    </dgm:pt>
    <dgm:pt modelId="{406B2C5C-4B2D-4F39-8B6D-0581737D8430}" type="sibTrans" cxnId="{45B67760-CB62-47DF-A40A-77AD53A330EF}">
      <dgm:prSet/>
      <dgm:spPr/>
      <dgm:t>
        <a:bodyPr/>
        <a:lstStyle/>
        <a:p>
          <a:endParaRPr lang="zh-TW" altLang="en-US" b="1">
            <a:latin typeface="微軟正黑體" pitchFamily="34" charset="-120"/>
            <a:ea typeface="微軟正黑體" pitchFamily="34" charset="-120"/>
          </a:endParaRPr>
        </a:p>
      </dgm:t>
    </dgm:pt>
    <dgm:pt modelId="{7B1FBCCE-8F24-4E16-86C4-B460E847BF76}">
      <dgm:prSet phldrT="[文字]"/>
      <dgm:spPr>
        <a:solidFill>
          <a:schemeClr val="accent6">
            <a:lumMod val="60000"/>
            <a:lumOff val="40000"/>
          </a:schemeClr>
        </a:solidFill>
        <a:scene3d>
          <a:camera prst="orthographicFront"/>
          <a:lightRig rig="threePt" dir="t"/>
        </a:scene3d>
        <a:sp3d>
          <a:bevelT/>
        </a:sp3d>
      </dgm:spPr>
      <dgm:t>
        <a:bodyPr/>
        <a:lstStyle/>
        <a:p>
          <a:r>
            <a:rPr lang="zh-TW" altLang="en-US" b="1" dirty="0" smtClean="0">
              <a:latin typeface="微軟正黑體" pitchFamily="34" charset="-120"/>
              <a:ea typeface="微軟正黑體" pitchFamily="34" charset="-120"/>
            </a:rPr>
            <a:t>準整合（</a:t>
          </a:r>
          <a:r>
            <a:rPr lang="en-US" b="1" dirty="0" smtClean="0">
              <a:latin typeface="微軟正黑體" pitchFamily="34" charset="-120"/>
              <a:ea typeface="微軟正黑體" pitchFamily="34" charset="-120"/>
            </a:rPr>
            <a:t>Quasi-Integration</a:t>
          </a:r>
          <a:r>
            <a:rPr lang="zh-TW" altLang="en-US" b="1" dirty="0" smtClean="0">
              <a:latin typeface="微軟正黑體" pitchFamily="34" charset="-120"/>
              <a:ea typeface="微軟正黑體" pitchFamily="34" charset="-120"/>
            </a:rPr>
            <a:t>）</a:t>
          </a:r>
          <a:endParaRPr lang="zh-TW" altLang="en-US" b="1" dirty="0">
            <a:latin typeface="微軟正黑體" pitchFamily="34" charset="-120"/>
            <a:ea typeface="微軟正黑體" pitchFamily="34" charset="-120"/>
          </a:endParaRPr>
        </a:p>
      </dgm:t>
    </dgm:pt>
    <dgm:pt modelId="{3DA941B9-6E80-4748-AE2B-1E2EFFBF97F0}" type="parTrans" cxnId="{E2505CAF-CD4E-4AB5-B966-4993645F4EFD}">
      <dgm:prSet/>
      <dgm:spPr/>
      <dgm:t>
        <a:bodyPr/>
        <a:lstStyle/>
        <a:p>
          <a:endParaRPr lang="zh-TW" altLang="en-US" b="1">
            <a:latin typeface="微軟正黑體" pitchFamily="34" charset="-120"/>
            <a:ea typeface="微軟正黑體" pitchFamily="34" charset="-120"/>
          </a:endParaRPr>
        </a:p>
      </dgm:t>
    </dgm:pt>
    <dgm:pt modelId="{B86D411F-2016-44DF-896C-EFA8BAA6337E}" type="sibTrans" cxnId="{E2505CAF-CD4E-4AB5-B966-4993645F4EFD}">
      <dgm:prSet/>
      <dgm:spPr/>
      <dgm:t>
        <a:bodyPr/>
        <a:lstStyle/>
        <a:p>
          <a:endParaRPr lang="zh-TW" altLang="en-US" b="1">
            <a:latin typeface="微軟正黑體" pitchFamily="34" charset="-120"/>
            <a:ea typeface="微軟正黑體" pitchFamily="34" charset="-120"/>
          </a:endParaRPr>
        </a:p>
      </dgm:t>
    </dgm:pt>
    <dgm:pt modelId="{3FCA19C9-7504-4D18-85D7-4899FCD98199}">
      <dgm:prSet phldrT="[文字]"/>
      <dgm:spPr>
        <a:solidFill>
          <a:srgbClr val="00B0F0"/>
        </a:solidFill>
        <a:scene3d>
          <a:camera prst="orthographicFront"/>
          <a:lightRig rig="threePt" dir="t"/>
        </a:scene3d>
        <a:sp3d>
          <a:bevelT/>
        </a:sp3d>
      </dgm:spPr>
      <dgm:t>
        <a:bodyPr/>
        <a:lstStyle/>
        <a:p>
          <a:r>
            <a:rPr lang="zh-TW" altLang="en-US" b="1" dirty="0" smtClean="0">
              <a:latin typeface="微軟正黑體" pitchFamily="34" charset="-120"/>
              <a:ea typeface="微軟正黑體" pitchFamily="34" charset="-120"/>
            </a:rPr>
            <a:t>錐形整合（</a:t>
          </a:r>
          <a:r>
            <a:rPr lang="en-US" b="1" dirty="0" smtClean="0">
              <a:latin typeface="微軟正黑體" pitchFamily="34" charset="-120"/>
              <a:ea typeface="微軟正黑體" pitchFamily="34" charset="-120"/>
            </a:rPr>
            <a:t>Taper Integration</a:t>
          </a:r>
          <a:r>
            <a:rPr lang="zh-TW" altLang="en-US" b="1" dirty="0" smtClean="0">
              <a:latin typeface="微軟正黑體" pitchFamily="34" charset="-120"/>
              <a:ea typeface="微軟正黑體" pitchFamily="34" charset="-120"/>
            </a:rPr>
            <a:t>）</a:t>
          </a:r>
          <a:endParaRPr lang="zh-TW" altLang="en-US" b="1" dirty="0">
            <a:latin typeface="微軟正黑體" pitchFamily="34" charset="-120"/>
            <a:ea typeface="微軟正黑體" pitchFamily="34" charset="-120"/>
          </a:endParaRPr>
        </a:p>
      </dgm:t>
    </dgm:pt>
    <dgm:pt modelId="{27215D06-CA88-413A-91A8-7F99654114C4}" type="parTrans" cxnId="{90AFC93D-2B7A-448E-96D0-FD00A74AC25F}">
      <dgm:prSet/>
      <dgm:spPr/>
      <dgm:t>
        <a:bodyPr/>
        <a:lstStyle/>
        <a:p>
          <a:endParaRPr lang="zh-TW" altLang="en-US" b="1">
            <a:latin typeface="微軟正黑體" pitchFamily="34" charset="-120"/>
            <a:ea typeface="微軟正黑體" pitchFamily="34" charset="-120"/>
          </a:endParaRPr>
        </a:p>
      </dgm:t>
    </dgm:pt>
    <dgm:pt modelId="{C871701B-F13D-4AFD-A7E9-5CF4BAD4DE28}" type="sibTrans" cxnId="{90AFC93D-2B7A-448E-96D0-FD00A74AC25F}">
      <dgm:prSet/>
      <dgm:spPr/>
      <dgm:t>
        <a:bodyPr/>
        <a:lstStyle/>
        <a:p>
          <a:endParaRPr lang="zh-TW" altLang="en-US" b="1">
            <a:latin typeface="微軟正黑體" pitchFamily="34" charset="-120"/>
            <a:ea typeface="微軟正黑體" pitchFamily="34" charset="-120"/>
          </a:endParaRPr>
        </a:p>
      </dgm:t>
    </dgm:pt>
    <dgm:pt modelId="{01C25D42-3B56-4A18-8C16-2CBE97555382}">
      <dgm:prSet phldrT="[文字]"/>
      <dgm:spPr>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自家供應與他人供應雙軌同步進行</a:t>
          </a:r>
          <a:endParaRPr lang="zh-TW" altLang="en-US" b="1" dirty="0">
            <a:latin typeface="微軟正黑體" pitchFamily="34" charset="-120"/>
            <a:ea typeface="微軟正黑體" pitchFamily="34" charset="-120"/>
          </a:endParaRPr>
        </a:p>
      </dgm:t>
    </dgm:pt>
    <dgm:pt modelId="{4B4CBD64-9720-42E6-86D1-93BCE1FCF9BE}" type="parTrans" cxnId="{A0F85E06-25C9-4A40-B8B7-1E703F811860}">
      <dgm:prSet/>
      <dgm:spPr/>
      <dgm:t>
        <a:bodyPr/>
        <a:lstStyle/>
        <a:p>
          <a:endParaRPr lang="zh-TW" altLang="en-US" b="1">
            <a:latin typeface="微軟正黑體" pitchFamily="34" charset="-120"/>
            <a:ea typeface="微軟正黑體" pitchFamily="34" charset="-120"/>
          </a:endParaRPr>
        </a:p>
      </dgm:t>
    </dgm:pt>
    <dgm:pt modelId="{BA9481DE-119D-4D09-B3A1-4FA210B9BD88}" type="sibTrans" cxnId="{A0F85E06-25C9-4A40-B8B7-1E703F811860}">
      <dgm:prSet/>
      <dgm:spPr/>
      <dgm:t>
        <a:bodyPr/>
        <a:lstStyle/>
        <a:p>
          <a:endParaRPr lang="zh-TW" altLang="en-US" b="1">
            <a:latin typeface="微軟正黑體" pitchFamily="34" charset="-120"/>
            <a:ea typeface="微軟正黑體" pitchFamily="34" charset="-120"/>
          </a:endParaRPr>
        </a:p>
      </dgm:t>
    </dgm:pt>
    <dgm:pt modelId="{35FE43EB-9DB3-4D8E-A9DF-9CA4C2EFDFA6}">
      <dgm:prSet phldrT="[文字]"/>
      <dgm:spPr>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沒有完全擁有所有權，但是透過其他機制來維持雙方的穩定關係來達到和完全擁有所有權同樣的效果</a:t>
          </a:r>
          <a:endParaRPr lang="zh-TW" altLang="en-US" b="1" dirty="0">
            <a:latin typeface="微軟正黑體" pitchFamily="34" charset="-120"/>
            <a:ea typeface="微軟正黑體" pitchFamily="34" charset="-120"/>
          </a:endParaRPr>
        </a:p>
      </dgm:t>
    </dgm:pt>
    <dgm:pt modelId="{9E348298-C4AD-4EFC-AC7C-8BCFBEC50EDA}" type="parTrans" cxnId="{42EF568F-D7E4-4AD3-9892-8DD929F9DCD4}">
      <dgm:prSet/>
      <dgm:spPr/>
      <dgm:t>
        <a:bodyPr/>
        <a:lstStyle/>
        <a:p>
          <a:endParaRPr lang="zh-TW" altLang="en-US" b="1">
            <a:latin typeface="微軟正黑體" pitchFamily="34" charset="-120"/>
            <a:ea typeface="微軟正黑體" pitchFamily="34" charset="-120"/>
          </a:endParaRPr>
        </a:p>
      </dgm:t>
    </dgm:pt>
    <dgm:pt modelId="{A1BCEE1C-8E8B-4D78-A24A-A00BD07D828C}" type="sibTrans" cxnId="{42EF568F-D7E4-4AD3-9892-8DD929F9DCD4}">
      <dgm:prSet/>
      <dgm:spPr/>
      <dgm:t>
        <a:bodyPr/>
        <a:lstStyle/>
        <a:p>
          <a:endParaRPr lang="zh-TW" altLang="en-US" b="1">
            <a:latin typeface="微軟正黑體" pitchFamily="34" charset="-120"/>
            <a:ea typeface="微軟正黑體" pitchFamily="34" charset="-120"/>
          </a:endParaRPr>
        </a:p>
      </dgm:t>
    </dgm:pt>
    <dgm:pt modelId="{2E366D92-1A51-4B3C-9C5B-83B02305747C}" type="pres">
      <dgm:prSet presAssocID="{1C90D16B-9024-4EAC-A356-E81ECE4D280B}" presName="linear" presStyleCnt="0">
        <dgm:presLayoutVars>
          <dgm:animLvl val="lvl"/>
          <dgm:resizeHandles val="exact"/>
        </dgm:presLayoutVars>
      </dgm:prSet>
      <dgm:spPr/>
      <dgm:t>
        <a:bodyPr/>
        <a:lstStyle/>
        <a:p>
          <a:endParaRPr lang="zh-TW" altLang="en-US"/>
        </a:p>
      </dgm:t>
    </dgm:pt>
    <dgm:pt modelId="{A219E249-3C9C-442E-9313-984ECC5E2F99}" type="pres">
      <dgm:prSet presAssocID="{EEF85593-6190-491F-8341-153D87DC3B46}" presName="parentText" presStyleLbl="node1" presStyleIdx="0" presStyleCnt="4">
        <dgm:presLayoutVars>
          <dgm:chMax val="0"/>
          <dgm:bulletEnabled val="1"/>
        </dgm:presLayoutVars>
      </dgm:prSet>
      <dgm:spPr/>
      <dgm:t>
        <a:bodyPr/>
        <a:lstStyle/>
        <a:p>
          <a:endParaRPr lang="zh-TW" altLang="en-US"/>
        </a:p>
      </dgm:t>
    </dgm:pt>
    <dgm:pt modelId="{6942318D-1974-4EAD-9EF6-F1D279341DFC}" type="pres">
      <dgm:prSet presAssocID="{EEF85593-6190-491F-8341-153D87DC3B46}" presName="childText" presStyleLbl="revTx" presStyleIdx="0" presStyleCnt="4">
        <dgm:presLayoutVars>
          <dgm:bulletEnabled val="1"/>
        </dgm:presLayoutVars>
      </dgm:prSet>
      <dgm:spPr/>
      <dgm:t>
        <a:bodyPr/>
        <a:lstStyle/>
        <a:p>
          <a:endParaRPr lang="zh-TW" altLang="en-US"/>
        </a:p>
      </dgm:t>
    </dgm:pt>
    <dgm:pt modelId="{3D261135-F505-44FD-BA01-51402CBC54C8}" type="pres">
      <dgm:prSet presAssocID="{C0BD75F6-5BDC-4C43-9EE0-028C26FBFEBD}" presName="parentText" presStyleLbl="node1" presStyleIdx="1" presStyleCnt="4">
        <dgm:presLayoutVars>
          <dgm:chMax val="0"/>
          <dgm:bulletEnabled val="1"/>
        </dgm:presLayoutVars>
      </dgm:prSet>
      <dgm:spPr/>
      <dgm:t>
        <a:bodyPr/>
        <a:lstStyle/>
        <a:p>
          <a:endParaRPr lang="zh-TW" altLang="en-US"/>
        </a:p>
      </dgm:t>
    </dgm:pt>
    <dgm:pt modelId="{76E5F40F-4473-4B25-B7F9-247CC3D7A1AD}" type="pres">
      <dgm:prSet presAssocID="{C0BD75F6-5BDC-4C43-9EE0-028C26FBFEBD}" presName="childText" presStyleLbl="revTx" presStyleIdx="1" presStyleCnt="4">
        <dgm:presLayoutVars>
          <dgm:bulletEnabled val="1"/>
        </dgm:presLayoutVars>
      </dgm:prSet>
      <dgm:spPr/>
      <dgm:t>
        <a:bodyPr/>
        <a:lstStyle/>
        <a:p>
          <a:endParaRPr lang="zh-TW" altLang="en-US"/>
        </a:p>
      </dgm:t>
    </dgm:pt>
    <dgm:pt modelId="{E13773E5-5D4D-43D5-AFF8-6F78222920F4}" type="pres">
      <dgm:prSet presAssocID="{3FCA19C9-7504-4D18-85D7-4899FCD98199}" presName="parentText" presStyleLbl="node1" presStyleIdx="2" presStyleCnt="4">
        <dgm:presLayoutVars>
          <dgm:chMax val="0"/>
          <dgm:bulletEnabled val="1"/>
        </dgm:presLayoutVars>
      </dgm:prSet>
      <dgm:spPr/>
      <dgm:t>
        <a:bodyPr/>
        <a:lstStyle/>
        <a:p>
          <a:endParaRPr lang="zh-TW" altLang="en-US"/>
        </a:p>
      </dgm:t>
    </dgm:pt>
    <dgm:pt modelId="{40C23905-CE36-4089-912F-91CFA9754C86}" type="pres">
      <dgm:prSet presAssocID="{3FCA19C9-7504-4D18-85D7-4899FCD98199}" presName="childText" presStyleLbl="revTx" presStyleIdx="2" presStyleCnt="4">
        <dgm:presLayoutVars>
          <dgm:bulletEnabled val="1"/>
        </dgm:presLayoutVars>
      </dgm:prSet>
      <dgm:spPr/>
      <dgm:t>
        <a:bodyPr/>
        <a:lstStyle/>
        <a:p>
          <a:endParaRPr lang="zh-TW" altLang="en-US"/>
        </a:p>
      </dgm:t>
    </dgm:pt>
    <dgm:pt modelId="{B056D4B8-823F-479C-9A50-0F2C1D8DC6E7}" type="pres">
      <dgm:prSet presAssocID="{7B1FBCCE-8F24-4E16-86C4-B460E847BF76}" presName="parentText" presStyleLbl="node1" presStyleIdx="3" presStyleCnt="4">
        <dgm:presLayoutVars>
          <dgm:chMax val="0"/>
          <dgm:bulletEnabled val="1"/>
        </dgm:presLayoutVars>
      </dgm:prSet>
      <dgm:spPr/>
      <dgm:t>
        <a:bodyPr/>
        <a:lstStyle/>
        <a:p>
          <a:endParaRPr lang="zh-TW" altLang="en-US"/>
        </a:p>
      </dgm:t>
    </dgm:pt>
    <dgm:pt modelId="{0422FF03-FD5E-4BDF-B825-ED1AE8A31F0A}" type="pres">
      <dgm:prSet presAssocID="{7B1FBCCE-8F24-4E16-86C4-B460E847BF76}" presName="childText" presStyleLbl="revTx" presStyleIdx="3" presStyleCnt="4">
        <dgm:presLayoutVars>
          <dgm:bulletEnabled val="1"/>
        </dgm:presLayoutVars>
      </dgm:prSet>
      <dgm:spPr/>
      <dgm:t>
        <a:bodyPr/>
        <a:lstStyle/>
        <a:p>
          <a:endParaRPr lang="zh-TW" altLang="en-US"/>
        </a:p>
      </dgm:t>
    </dgm:pt>
  </dgm:ptLst>
  <dgm:cxnLst>
    <dgm:cxn modelId="{D25A985D-BEA2-4B16-AD14-53E05F8B801C}" type="presOf" srcId="{C0BD75F6-5BDC-4C43-9EE0-028C26FBFEBD}" destId="{3D261135-F505-44FD-BA01-51402CBC54C8}" srcOrd="0" destOrd="0" presId="urn:microsoft.com/office/officeart/2005/8/layout/vList2"/>
    <dgm:cxn modelId="{DC0A2BB5-C8D5-4AB8-BC5A-2E97102A0395}" srcId="{1C90D16B-9024-4EAC-A356-E81ECE4D280B}" destId="{EEF85593-6190-491F-8341-153D87DC3B46}" srcOrd="0" destOrd="0" parTransId="{5E9361F9-685B-46C6-A37E-C256FDF0AE57}" sibTransId="{4EBA1398-ADCA-43E2-AE88-53528F78DCB8}"/>
    <dgm:cxn modelId="{FC318153-1409-4BC4-B5BB-AB9872071C1B}" type="presOf" srcId="{7B1FBCCE-8F24-4E16-86C4-B460E847BF76}" destId="{B056D4B8-823F-479C-9A50-0F2C1D8DC6E7}" srcOrd="0" destOrd="0" presId="urn:microsoft.com/office/officeart/2005/8/layout/vList2"/>
    <dgm:cxn modelId="{E2505CAF-CD4E-4AB5-B966-4993645F4EFD}" srcId="{1C90D16B-9024-4EAC-A356-E81ECE4D280B}" destId="{7B1FBCCE-8F24-4E16-86C4-B460E847BF76}" srcOrd="3" destOrd="0" parTransId="{3DA941B9-6E80-4748-AE2B-1E2EFFBF97F0}" sibTransId="{B86D411F-2016-44DF-896C-EFA8BAA6337E}"/>
    <dgm:cxn modelId="{A0F85E06-25C9-4A40-B8B7-1E703F811860}" srcId="{3FCA19C9-7504-4D18-85D7-4899FCD98199}" destId="{01C25D42-3B56-4A18-8C16-2CBE97555382}" srcOrd="0" destOrd="0" parTransId="{4B4CBD64-9720-42E6-86D1-93BCE1FCF9BE}" sibTransId="{BA9481DE-119D-4D09-B3A1-4FA210B9BD88}"/>
    <dgm:cxn modelId="{F81BB9C8-6688-498C-AAB6-1FAAC2C5EED7}" type="presOf" srcId="{01C25D42-3B56-4A18-8C16-2CBE97555382}" destId="{40C23905-CE36-4089-912F-91CFA9754C86}" srcOrd="0" destOrd="0" presId="urn:microsoft.com/office/officeart/2005/8/layout/vList2"/>
    <dgm:cxn modelId="{529666B6-DAC2-4FF6-B849-BE42ACF738D6}" type="presOf" srcId="{1C90D16B-9024-4EAC-A356-E81ECE4D280B}" destId="{2E366D92-1A51-4B3C-9C5B-83B02305747C}" srcOrd="0" destOrd="0" presId="urn:microsoft.com/office/officeart/2005/8/layout/vList2"/>
    <dgm:cxn modelId="{42EF568F-D7E4-4AD3-9892-8DD929F9DCD4}" srcId="{7B1FBCCE-8F24-4E16-86C4-B460E847BF76}" destId="{35FE43EB-9DB3-4D8E-A9DF-9CA4C2EFDFA6}" srcOrd="0" destOrd="0" parTransId="{9E348298-C4AD-4EFC-AC7C-8BCFBEC50EDA}" sibTransId="{A1BCEE1C-8E8B-4D78-A24A-A00BD07D828C}"/>
    <dgm:cxn modelId="{E5D4955C-086B-410A-8A5F-2EC79B5565D7}" type="presOf" srcId="{EEF85593-6190-491F-8341-153D87DC3B46}" destId="{A219E249-3C9C-442E-9313-984ECC5E2F99}" srcOrd="0" destOrd="0" presId="urn:microsoft.com/office/officeart/2005/8/layout/vList2"/>
    <dgm:cxn modelId="{45B67760-CB62-47DF-A40A-77AD53A330EF}" srcId="{C0BD75F6-5BDC-4C43-9EE0-028C26FBFEBD}" destId="{425D56EE-9499-4893-87E2-3A5B0EA5AE3B}" srcOrd="0" destOrd="0" parTransId="{FB7CAC96-6FA2-4692-BE44-DE3F3F9D2638}" sibTransId="{406B2C5C-4B2D-4F39-8B6D-0581737D8430}"/>
    <dgm:cxn modelId="{90AFC93D-2B7A-448E-96D0-FD00A74AC25F}" srcId="{1C90D16B-9024-4EAC-A356-E81ECE4D280B}" destId="{3FCA19C9-7504-4D18-85D7-4899FCD98199}" srcOrd="2" destOrd="0" parTransId="{27215D06-CA88-413A-91A8-7F99654114C4}" sibTransId="{C871701B-F13D-4AFD-A7E9-5CF4BAD4DE28}"/>
    <dgm:cxn modelId="{CDE1786F-1321-4E0C-8557-46FBE7FB431D}" type="presOf" srcId="{C08E4E88-0CB0-4B30-9434-6215449AAA57}" destId="{6942318D-1974-4EAD-9EF6-F1D279341DFC}" srcOrd="0" destOrd="0" presId="urn:microsoft.com/office/officeart/2005/8/layout/vList2"/>
    <dgm:cxn modelId="{69A4E57D-A256-4D43-A919-98F87B3FB32D}" type="presOf" srcId="{3FCA19C9-7504-4D18-85D7-4899FCD98199}" destId="{E13773E5-5D4D-43D5-AFF8-6F78222920F4}" srcOrd="0" destOrd="0" presId="urn:microsoft.com/office/officeart/2005/8/layout/vList2"/>
    <dgm:cxn modelId="{BD054EA6-DF75-4DB8-98DA-478D8BF098FE}" type="presOf" srcId="{35FE43EB-9DB3-4D8E-A9DF-9CA4C2EFDFA6}" destId="{0422FF03-FD5E-4BDF-B825-ED1AE8A31F0A}" srcOrd="0" destOrd="0" presId="urn:microsoft.com/office/officeart/2005/8/layout/vList2"/>
    <dgm:cxn modelId="{B03976F8-522F-4F18-B63D-BA98EFA8904E}" srcId="{1C90D16B-9024-4EAC-A356-E81ECE4D280B}" destId="{C0BD75F6-5BDC-4C43-9EE0-028C26FBFEBD}" srcOrd="1" destOrd="0" parTransId="{DF5BC9DD-EACB-4DB3-B5BD-FB4972C0E0F7}" sibTransId="{B223C455-5D31-48B5-97A9-B2FF6E1F8796}"/>
    <dgm:cxn modelId="{31E23F41-BD61-4333-BFAA-343503D74C89}" type="presOf" srcId="{425D56EE-9499-4893-87E2-3A5B0EA5AE3B}" destId="{76E5F40F-4473-4B25-B7F9-247CC3D7A1AD}" srcOrd="0" destOrd="0" presId="urn:microsoft.com/office/officeart/2005/8/layout/vList2"/>
    <dgm:cxn modelId="{F881AEF1-1698-49A6-BF6D-FF3AD2CC04BC}" srcId="{EEF85593-6190-491F-8341-153D87DC3B46}" destId="{C08E4E88-0CB0-4B30-9434-6215449AAA57}" srcOrd="0" destOrd="0" parTransId="{33DC5990-1B09-4961-B952-FFED56EED83E}" sibTransId="{75ED6F18-0BFA-4C34-AB90-0A7F340C15AF}"/>
    <dgm:cxn modelId="{2DBF8880-F151-47E2-908E-44A1AFEE212A}" type="presParOf" srcId="{2E366D92-1A51-4B3C-9C5B-83B02305747C}" destId="{A219E249-3C9C-442E-9313-984ECC5E2F99}" srcOrd="0" destOrd="0" presId="urn:microsoft.com/office/officeart/2005/8/layout/vList2"/>
    <dgm:cxn modelId="{1F1E5AE8-F6A1-4DB8-9671-3A3A04AA9165}" type="presParOf" srcId="{2E366D92-1A51-4B3C-9C5B-83B02305747C}" destId="{6942318D-1974-4EAD-9EF6-F1D279341DFC}" srcOrd="1" destOrd="0" presId="urn:microsoft.com/office/officeart/2005/8/layout/vList2"/>
    <dgm:cxn modelId="{970AB198-CE51-4D9C-AF6A-686668BAE54B}" type="presParOf" srcId="{2E366D92-1A51-4B3C-9C5B-83B02305747C}" destId="{3D261135-F505-44FD-BA01-51402CBC54C8}" srcOrd="2" destOrd="0" presId="urn:microsoft.com/office/officeart/2005/8/layout/vList2"/>
    <dgm:cxn modelId="{C8555E3B-057B-407E-B6AB-AC6BCC6C54C8}" type="presParOf" srcId="{2E366D92-1A51-4B3C-9C5B-83B02305747C}" destId="{76E5F40F-4473-4B25-B7F9-247CC3D7A1AD}" srcOrd="3" destOrd="0" presId="urn:microsoft.com/office/officeart/2005/8/layout/vList2"/>
    <dgm:cxn modelId="{A5314956-017F-4AA7-87D1-445F3EDD3FD9}" type="presParOf" srcId="{2E366D92-1A51-4B3C-9C5B-83B02305747C}" destId="{E13773E5-5D4D-43D5-AFF8-6F78222920F4}" srcOrd="4" destOrd="0" presId="urn:microsoft.com/office/officeart/2005/8/layout/vList2"/>
    <dgm:cxn modelId="{26BAB744-6116-4879-9162-59E9263909C5}" type="presParOf" srcId="{2E366D92-1A51-4B3C-9C5B-83B02305747C}" destId="{40C23905-CE36-4089-912F-91CFA9754C86}" srcOrd="5" destOrd="0" presId="urn:microsoft.com/office/officeart/2005/8/layout/vList2"/>
    <dgm:cxn modelId="{0F25B7CE-D444-46E2-BD50-7189527B3799}" type="presParOf" srcId="{2E366D92-1A51-4B3C-9C5B-83B02305747C}" destId="{B056D4B8-823F-479C-9A50-0F2C1D8DC6E7}" srcOrd="6" destOrd="0" presId="urn:microsoft.com/office/officeart/2005/8/layout/vList2"/>
    <dgm:cxn modelId="{C38C8037-85A9-45C4-BC86-D0F6DA67310E}" type="presParOf" srcId="{2E366D92-1A51-4B3C-9C5B-83B02305747C}" destId="{0422FF03-FD5E-4BDF-B825-ED1AE8A31F0A}" srcOrd="7"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A09CF1-A924-489F-A7FA-7FFF25F73ED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98E4AC71-361F-4F6E-B255-97BC8876F4CC}">
      <dgm:prSet phldrT="[文字]"/>
      <dgm:spPr>
        <a:solidFill>
          <a:srgbClr val="92D05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形成進入障礙 </a:t>
          </a:r>
          <a:endParaRPr lang="zh-TW" altLang="en-US" dirty="0">
            <a:latin typeface="微軟正黑體" pitchFamily="34" charset="-120"/>
            <a:ea typeface="微軟正黑體" pitchFamily="34" charset="-120"/>
          </a:endParaRPr>
        </a:p>
      </dgm:t>
    </dgm:pt>
    <dgm:pt modelId="{74BAD3C4-6549-4F48-96EC-78960A44C02A}" type="parTrans" cxnId="{96FC622A-496F-42AA-8892-EF8E02ABD914}">
      <dgm:prSet/>
      <dgm:spPr/>
      <dgm:t>
        <a:bodyPr/>
        <a:lstStyle/>
        <a:p>
          <a:pPr algn="ctr"/>
          <a:endParaRPr lang="zh-TW" altLang="en-US">
            <a:latin typeface="微軟正黑體" pitchFamily="34" charset="-120"/>
            <a:ea typeface="微軟正黑體" pitchFamily="34" charset="-120"/>
          </a:endParaRPr>
        </a:p>
      </dgm:t>
    </dgm:pt>
    <dgm:pt modelId="{A686ED9F-7D0F-4D35-B491-E89DF4D83484}" type="sibTrans" cxnId="{96FC622A-496F-42AA-8892-EF8E02ABD914}">
      <dgm:prSet/>
      <dgm:spPr/>
      <dgm:t>
        <a:bodyPr/>
        <a:lstStyle/>
        <a:p>
          <a:pPr algn="ctr"/>
          <a:endParaRPr lang="zh-TW" altLang="en-US">
            <a:latin typeface="微軟正黑體" pitchFamily="34" charset="-120"/>
            <a:ea typeface="微軟正黑體" pitchFamily="34" charset="-120"/>
          </a:endParaRPr>
        </a:p>
      </dgm:t>
    </dgm:pt>
    <dgm:pt modelId="{58E3E2E8-FFF4-43AF-A1D1-968D15C99362}">
      <dgm:prSet phldrT="[文字]"/>
      <dgm:spPr>
        <a:solidFill>
          <a:srgbClr val="FF7C8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投資專屬資產 </a:t>
          </a:r>
          <a:endParaRPr lang="zh-TW" altLang="en-US" dirty="0">
            <a:latin typeface="微軟正黑體" pitchFamily="34" charset="-120"/>
            <a:ea typeface="微軟正黑體" pitchFamily="34" charset="-120"/>
          </a:endParaRPr>
        </a:p>
      </dgm:t>
    </dgm:pt>
    <dgm:pt modelId="{BA00D245-F684-4D21-9025-95A0C3495B2E}" type="parTrans" cxnId="{4E85EB78-CD77-4E5D-B48E-A05A0B417AED}">
      <dgm:prSet/>
      <dgm:spPr/>
      <dgm:t>
        <a:bodyPr/>
        <a:lstStyle/>
        <a:p>
          <a:pPr algn="ctr"/>
          <a:endParaRPr lang="zh-TW" altLang="en-US">
            <a:latin typeface="微軟正黑體" pitchFamily="34" charset="-120"/>
            <a:ea typeface="微軟正黑體" pitchFamily="34" charset="-120"/>
          </a:endParaRPr>
        </a:p>
      </dgm:t>
    </dgm:pt>
    <dgm:pt modelId="{7C294FF3-83F6-4B4A-BC37-3BC8AB0796C8}" type="sibTrans" cxnId="{4E85EB78-CD77-4E5D-B48E-A05A0B417AED}">
      <dgm:prSet/>
      <dgm:spPr/>
      <dgm:t>
        <a:bodyPr/>
        <a:lstStyle/>
        <a:p>
          <a:pPr algn="ctr"/>
          <a:endParaRPr lang="zh-TW" altLang="en-US">
            <a:latin typeface="微軟正黑體" pitchFamily="34" charset="-120"/>
            <a:ea typeface="微軟正黑體" pitchFamily="34" charset="-120"/>
          </a:endParaRPr>
        </a:p>
      </dgm:t>
    </dgm:pt>
    <dgm:pt modelId="{209C7C34-E469-4CFF-A2DD-2266368BA7BF}">
      <dgm:prSet phldrT="[文字]"/>
      <dgm:spPr>
        <a:solidFill>
          <a:srgbClr val="FFFF0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掌握關鍵資源或能耐 </a:t>
          </a:r>
          <a:endParaRPr lang="zh-TW" altLang="en-US" dirty="0">
            <a:latin typeface="微軟正黑體" pitchFamily="34" charset="-120"/>
            <a:ea typeface="微軟正黑體" pitchFamily="34" charset="-120"/>
          </a:endParaRPr>
        </a:p>
      </dgm:t>
    </dgm:pt>
    <dgm:pt modelId="{73C58280-BF99-4693-9D0C-3994E4A32CA5}" type="parTrans" cxnId="{C3BF9B05-9A98-4D79-8E25-9DABD7EE221B}">
      <dgm:prSet/>
      <dgm:spPr/>
      <dgm:t>
        <a:bodyPr/>
        <a:lstStyle/>
        <a:p>
          <a:pPr algn="ctr"/>
          <a:endParaRPr lang="zh-TW" altLang="en-US">
            <a:latin typeface="微軟正黑體" pitchFamily="34" charset="-120"/>
            <a:ea typeface="微軟正黑體" pitchFamily="34" charset="-120"/>
          </a:endParaRPr>
        </a:p>
      </dgm:t>
    </dgm:pt>
    <dgm:pt modelId="{B49D8B6F-5082-4264-9676-E1948F514C54}" type="sibTrans" cxnId="{C3BF9B05-9A98-4D79-8E25-9DABD7EE221B}">
      <dgm:prSet/>
      <dgm:spPr/>
      <dgm:t>
        <a:bodyPr/>
        <a:lstStyle/>
        <a:p>
          <a:pPr algn="ctr"/>
          <a:endParaRPr lang="zh-TW" altLang="en-US">
            <a:latin typeface="微軟正黑體" pitchFamily="34" charset="-120"/>
            <a:ea typeface="微軟正黑體" pitchFamily="34" charset="-120"/>
          </a:endParaRPr>
        </a:p>
      </dgm:t>
    </dgm:pt>
    <dgm:pt modelId="{03830DF2-CA5C-4848-9F8A-DCD3ED992E42}">
      <dgm:prSet phldrT="[文字]"/>
      <dgm:spPr>
        <a:solidFill>
          <a:srgbClr val="00B0F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維持產品品質 </a:t>
          </a:r>
          <a:endParaRPr lang="zh-TW" altLang="en-US" dirty="0">
            <a:latin typeface="微軟正黑體" pitchFamily="34" charset="-120"/>
            <a:ea typeface="微軟正黑體" pitchFamily="34" charset="-120"/>
          </a:endParaRPr>
        </a:p>
      </dgm:t>
    </dgm:pt>
    <dgm:pt modelId="{A9C30C04-1DE9-4BFA-B9BB-7D98AAF0F272}" type="parTrans" cxnId="{5FA1D08B-5C1D-46B4-84D8-2120CD34EAA1}">
      <dgm:prSet/>
      <dgm:spPr/>
      <dgm:t>
        <a:bodyPr/>
        <a:lstStyle/>
        <a:p>
          <a:pPr algn="ctr"/>
          <a:endParaRPr lang="zh-TW" altLang="en-US">
            <a:latin typeface="微軟正黑體" pitchFamily="34" charset="-120"/>
            <a:ea typeface="微軟正黑體" pitchFamily="34" charset="-120"/>
          </a:endParaRPr>
        </a:p>
      </dgm:t>
    </dgm:pt>
    <dgm:pt modelId="{351C9F67-C5E6-466A-9C3D-738C8BC50289}" type="sibTrans" cxnId="{5FA1D08B-5C1D-46B4-84D8-2120CD34EAA1}">
      <dgm:prSet/>
      <dgm:spPr/>
      <dgm:t>
        <a:bodyPr/>
        <a:lstStyle/>
        <a:p>
          <a:pPr algn="ctr"/>
          <a:endParaRPr lang="zh-TW" altLang="en-US">
            <a:latin typeface="微軟正黑體" pitchFamily="34" charset="-120"/>
            <a:ea typeface="微軟正黑體" pitchFamily="34" charset="-120"/>
          </a:endParaRPr>
        </a:p>
      </dgm:t>
    </dgm:pt>
    <dgm:pt modelId="{80DB96A8-B888-4635-B611-66178AE7BA80}">
      <dgm:prSet phldrT="[文字]"/>
      <dgm:spPr>
        <a:solidFill>
          <a:schemeClr val="accent6">
            <a:lumMod val="60000"/>
            <a:lumOff val="40000"/>
          </a:schemeClr>
        </a:solidFill>
        <a:scene3d>
          <a:camera prst="orthographicFront"/>
          <a:lightRig rig="threePt" dir="t"/>
        </a:scene3d>
        <a:sp3d>
          <a:bevelT/>
        </a:sp3d>
      </dgm:spPr>
      <dgm:t>
        <a:bodyPr/>
        <a:lstStyle/>
        <a:p>
          <a:pPr algn="ctr" rtl="0"/>
          <a:r>
            <a:rPr kumimoji="1" lang="zh-TW" altLang="en-US" b="1" i="0" u="none" strike="noStrike" cap="none" spc="0" normalizeH="0" baseline="0" noProof="0" smtClean="0">
              <a:ln>
                <a:noFill/>
              </a:ln>
              <a:solidFill>
                <a:schemeClr val="tx1"/>
              </a:solidFill>
              <a:effectLst/>
              <a:uLnTx/>
              <a:uFillTx/>
              <a:latin typeface="微軟正黑體" pitchFamily="34" charset="-120"/>
              <a:ea typeface="微軟正黑體" pitchFamily="34" charset="-120"/>
              <a:cs typeface="+mn-cs"/>
            </a:rPr>
            <a:t>改善生產的排程 </a:t>
          </a:r>
          <a:endParaRPr lang="zh-TW" altLang="en-US" dirty="0">
            <a:latin typeface="微軟正黑體" pitchFamily="34" charset="-120"/>
            <a:ea typeface="微軟正黑體" pitchFamily="34" charset="-120"/>
          </a:endParaRPr>
        </a:p>
      </dgm:t>
    </dgm:pt>
    <dgm:pt modelId="{CBC3B4A3-D531-456A-9D43-E8845021E27B}" type="parTrans" cxnId="{FC746C67-47F7-4116-A1B8-04CCFD05B8F5}">
      <dgm:prSet/>
      <dgm:spPr/>
      <dgm:t>
        <a:bodyPr/>
        <a:lstStyle/>
        <a:p>
          <a:pPr algn="ctr"/>
          <a:endParaRPr lang="zh-TW" altLang="en-US">
            <a:latin typeface="微軟正黑體" pitchFamily="34" charset="-120"/>
            <a:ea typeface="微軟正黑體" pitchFamily="34" charset="-120"/>
          </a:endParaRPr>
        </a:p>
      </dgm:t>
    </dgm:pt>
    <dgm:pt modelId="{E79881C3-5912-44A7-A8AA-25E8EDBA61C8}" type="sibTrans" cxnId="{FC746C67-47F7-4116-A1B8-04CCFD05B8F5}">
      <dgm:prSet/>
      <dgm:spPr/>
      <dgm:t>
        <a:bodyPr/>
        <a:lstStyle/>
        <a:p>
          <a:pPr algn="ctr"/>
          <a:endParaRPr lang="zh-TW" altLang="en-US">
            <a:latin typeface="微軟正黑體" pitchFamily="34" charset="-120"/>
            <a:ea typeface="微軟正黑體" pitchFamily="34" charset="-120"/>
          </a:endParaRPr>
        </a:p>
      </dgm:t>
    </dgm:pt>
    <dgm:pt modelId="{242DC762-C86A-49A5-B98A-A1456B316816}" type="pres">
      <dgm:prSet presAssocID="{AFA09CF1-A924-489F-A7FA-7FFF25F73ED9}" presName="linear" presStyleCnt="0">
        <dgm:presLayoutVars>
          <dgm:animLvl val="lvl"/>
          <dgm:resizeHandles val="exact"/>
        </dgm:presLayoutVars>
      </dgm:prSet>
      <dgm:spPr/>
      <dgm:t>
        <a:bodyPr/>
        <a:lstStyle/>
        <a:p>
          <a:endParaRPr lang="zh-TW" altLang="en-US"/>
        </a:p>
      </dgm:t>
    </dgm:pt>
    <dgm:pt modelId="{8C874823-0037-49F3-B50B-C1963F2646AF}" type="pres">
      <dgm:prSet presAssocID="{98E4AC71-361F-4F6E-B255-97BC8876F4CC}" presName="parentText" presStyleLbl="node1" presStyleIdx="0" presStyleCnt="5">
        <dgm:presLayoutVars>
          <dgm:chMax val="0"/>
          <dgm:bulletEnabled val="1"/>
        </dgm:presLayoutVars>
      </dgm:prSet>
      <dgm:spPr/>
      <dgm:t>
        <a:bodyPr/>
        <a:lstStyle/>
        <a:p>
          <a:endParaRPr lang="zh-TW" altLang="en-US"/>
        </a:p>
      </dgm:t>
    </dgm:pt>
    <dgm:pt modelId="{B72AB872-98CD-4D5E-BE3E-7F150DF4E038}" type="pres">
      <dgm:prSet presAssocID="{A686ED9F-7D0F-4D35-B491-E89DF4D83484}" presName="spacer" presStyleCnt="0"/>
      <dgm:spPr>
        <a:scene3d>
          <a:camera prst="orthographicFront"/>
          <a:lightRig rig="threePt" dir="t"/>
        </a:scene3d>
        <a:sp3d>
          <a:bevelT/>
        </a:sp3d>
      </dgm:spPr>
      <dgm:t>
        <a:bodyPr/>
        <a:lstStyle/>
        <a:p>
          <a:endParaRPr lang="zh-TW" altLang="en-US"/>
        </a:p>
      </dgm:t>
    </dgm:pt>
    <dgm:pt modelId="{C525A53D-6A1B-4B6C-A3B4-F2BBD47F2FE1}" type="pres">
      <dgm:prSet presAssocID="{58E3E2E8-FFF4-43AF-A1D1-968D15C99362}" presName="parentText" presStyleLbl="node1" presStyleIdx="1" presStyleCnt="5">
        <dgm:presLayoutVars>
          <dgm:chMax val="0"/>
          <dgm:bulletEnabled val="1"/>
        </dgm:presLayoutVars>
      </dgm:prSet>
      <dgm:spPr/>
      <dgm:t>
        <a:bodyPr/>
        <a:lstStyle/>
        <a:p>
          <a:endParaRPr lang="zh-TW" altLang="en-US"/>
        </a:p>
      </dgm:t>
    </dgm:pt>
    <dgm:pt modelId="{5DAE533F-06E0-48BB-BCF7-4FB1409405CD}" type="pres">
      <dgm:prSet presAssocID="{7C294FF3-83F6-4B4A-BC37-3BC8AB0796C8}" presName="spacer" presStyleCnt="0"/>
      <dgm:spPr>
        <a:scene3d>
          <a:camera prst="orthographicFront"/>
          <a:lightRig rig="threePt" dir="t"/>
        </a:scene3d>
        <a:sp3d>
          <a:bevelT/>
        </a:sp3d>
      </dgm:spPr>
      <dgm:t>
        <a:bodyPr/>
        <a:lstStyle/>
        <a:p>
          <a:endParaRPr lang="zh-TW" altLang="en-US"/>
        </a:p>
      </dgm:t>
    </dgm:pt>
    <dgm:pt modelId="{34FAB20A-420D-4542-A8E4-7E1EE629B648}" type="pres">
      <dgm:prSet presAssocID="{209C7C34-E469-4CFF-A2DD-2266368BA7BF}" presName="parentText" presStyleLbl="node1" presStyleIdx="2" presStyleCnt="5">
        <dgm:presLayoutVars>
          <dgm:chMax val="0"/>
          <dgm:bulletEnabled val="1"/>
        </dgm:presLayoutVars>
      </dgm:prSet>
      <dgm:spPr/>
      <dgm:t>
        <a:bodyPr/>
        <a:lstStyle/>
        <a:p>
          <a:endParaRPr lang="zh-TW" altLang="en-US"/>
        </a:p>
      </dgm:t>
    </dgm:pt>
    <dgm:pt modelId="{B022A7B3-80A5-4A88-A567-45D8A942BC7B}" type="pres">
      <dgm:prSet presAssocID="{B49D8B6F-5082-4264-9676-E1948F514C54}" presName="spacer" presStyleCnt="0"/>
      <dgm:spPr>
        <a:scene3d>
          <a:camera prst="orthographicFront"/>
          <a:lightRig rig="threePt" dir="t"/>
        </a:scene3d>
        <a:sp3d>
          <a:bevelT/>
        </a:sp3d>
      </dgm:spPr>
      <dgm:t>
        <a:bodyPr/>
        <a:lstStyle/>
        <a:p>
          <a:endParaRPr lang="zh-TW" altLang="en-US"/>
        </a:p>
      </dgm:t>
    </dgm:pt>
    <dgm:pt modelId="{9A93425C-40E5-448A-B5FD-71A1D0E59D61}" type="pres">
      <dgm:prSet presAssocID="{03830DF2-CA5C-4848-9F8A-DCD3ED992E42}" presName="parentText" presStyleLbl="node1" presStyleIdx="3" presStyleCnt="5">
        <dgm:presLayoutVars>
          <dgm:chMax val="0"/>
          <dgm:bulletEnabled val="1"/>
        </dgm:presLayoutVars>
      </dgm:prSet>
      <dgm:spPr/>
      <dgm:t>
        <a:bodyPr/>
        <a:lstStyle/>
        <a:p>
          <a:endParaRPr lang="zh-TW" altLang="en-US"/>
        </a:p>
      </dgm:t>
    </dgm:pt>
    <dgm:pt modelId="{E91C746A-33A2-454E-A972-DC47BC7F1E0A}" type="pres">
      <dgm:prSet presAssocID="{351C9F67-C5E6-466A-9C3D-738C8BC50289}" presName="spacer" presStyleCnt="0"/>
      <dgm:spPr>
        <a:scene3d>
          <a:camera prst="orthographicFront"/>
          <a:lightRig rig="threePt" dir="t"/>
        </a:scene3d>
        <a:sp3d>
          <a:bevelT/>
        </a:sp3d>
      </dgm:spPr>
      <dgm:t>
        <a:bodyPr/>
        <a:lstStyle/>
        <a:p>
          <a:endParaRPr lang="zh-TW" altLang="en-US"/>
        </a:p>
      </dgm:t>
    </dgm:pt>
    <dgm:pt modelId="{EF70964A-C2A0-404A-88B3-3CD8C72B20AF}" type="pres">
      <dgm:prSet presAssocID="{80DB96A8-B888-4635-B611-66178AE7BA80}" presName="parentText" presStyleLbl="node1" presStyleIdx="4" presStyleCnt="5">
        <dgm:presLayoutVars>
          <dgm:chMax val="0"/>
          <dgm:bulletEnabled val="1"/>
        </dgm:presLayoutVars>
      </dgm:prSet>
      <dgm:spPr/>
      <dgm:t>
        <a:bodyPr/>
        <a:lstStyle/>
        <a:p>
          <a:endParaRPr lang="zh-TW" altLang="en-US"/>
        </a:p>
      </dgm:t>
    </dgm:pt>
  </dgm:ptLst>
  <dgm:cxnLst>
    <dgm:cxn modelId="{299F6D7F-D17C-4BB2-ABE8-311FE1810F63}" type="presOf" srcId="{80DB96A8-B888-4635-B611-66178AE7BA80}" destId="{EF70964A-C2A0-404A-88B3-3CD8C72B20AF}" srcOrd="0" destOrd="0" presId="urn:microsoft.com/office/officeart/2005/8/layout/vList2"/>
    <dgm:cxn modelId="{5499AD1D-AADF-4D0D-B04D-9063F7A34D80}" type="presOf" srcId="{58E3E2E8-FFF4-43AF-A1D1-968D15C99362}" destId="{C525A53D-6A1B-4B6C-A3B4-F2BBD47F2FE1}" srcOrd="0" destOrd="0" presId="urn:microsoft.com/office/officeart/2005/8/layout/vList2"/>
    <dgm:cxn modelId="{D110DEAB-A473-408E-8DA2-46F5B8BA0B32}" type="presOf" srcId="{209C7C34-E469-4CFF-A2DD-2266368BA7BF}" destId="{34FAB20A-420D-4542-A8E4-7E1EE629B648}" srcOrd="0" destOrd="0" presId="urn:microsoft.com/office/officeart/2005/8/layout/vList2"/>
    <dgm:cxn modelId="{FC746C67-47F7-4116-A1B8-04CCFD05B8F5}" srcId="{AFA09CF1-A924-489F-A7FA-7FFF25F73ED9}" destId="{80DB96A8-B888-4635-B611-66178AE7BA80}" srcOrd="4" destOrd="0" parTransId="{CBC3B4A3-D531-456A-9D43-E8845021E27B}" sibTransId="{E79881C3-5912-44A7-A8AA-25E8EDBA61C8}"/>
    <dgm:cxn modelId="{C3BF9B05-9A98-4D79-8E25-9DABD7EE221B}" srcId="{AFA09CF1-A924-489F-A7FA-7FFF25F73ED9}" destId="{209C7C34-E469-4CFF-A2DD-2266368BA7BF}" srcOrd="2" destOrd="0" parTransId="{73C58280-BF99-4693-9D0C-3994E4A32CA5}" sibTransId="{B49D8B6F-5082-4264-9676-E1948F514C54}"/>
    <dgm:cxn modelId="{97982AE6-C588-4D38-92D5-70B8C903B064}" type="presOf" srcId="{AFA09CF1-A924-489F-A7FA-7FFF25F73ED9}" destId="{242DC762-C86A-49A5-B98A-A1456B316816}" srcOrd="0" destOrd="0" presId="urn:microsoft.com/office/officeart/2005/8/layout/vList2"/>
    <dgm:cxn modelId="{6D332322-F2CE-4772-8D6E-803449F16C06}" type="presOf" srcId="{03830DF2-CA5C-4848-9F8A-DCD3ED992E42}" destId="{9A93425C-40E5-448A-B5FD-71A1D0E59D61}" srcOrd="0" destOrd="0" presId="urn:microsoft.com/office/officeart/2005/8/layout/vList2"/>
    <dgm:cxn modelId="{4E85EB78-CD77-4E5D-B48E-A05A0B417AED}" srcId="{AFA09CF1-A924-489F-A7FA-7FFF25F73ED9}" destId="{58E3E2E8-FFF4-43AF-A1D1-968D15C99362}" srcOrd="1" destOrd="0" parTransId="{BA00D245-F684-4D21-9025-95A0C3495B2E}" sibTransId="{7C294FF3-83F6-4B4A-BC37-3BC8AB0796C8}"/>
    <dgm:cxn modelId="{E1982DC7-96F7-4FA3-82AB-30D49B9DB6E5}" type="presOf" srcId="{98E4AC71-361F-4F6E-B255-97BC8876F4CC}" destId="{8C874823-0037-49F3-B50B-C1963F2646AF}" srcOrd="0" destOrd="0" presId="urn:microsoft.com/office/officeart/2005/8/layout/vList2"/>
    <dgm:cxn modelId="{5FA1D08B-5C1D-46B4-84D8-2120CD34EAA1}" srcId="{AFA09CF1-A924-489F-A7FA-7FFF25F73ED9}" destId="{03830DF2-CA5C-4848-9F8A-DCD3ED992E42}" srcOrd="3" destOrd="0" parTransId="{A9C30C04-1DE9-4BFA-B9BB-7D98AAF0F272}" sibTransId="{351C9F67-C5E6-466A-9C3D-738C8BC50289}"/>
    <dgm:cxn modelId="{96FC622A-496F-42AA-8892-EF8E02ABD914}" srcId="{AFA09CF1-A924-489F-A7FA-7FFF25F73ED9}" destId="{98E4AC71-361F-4F6E-B255-97BC8876F4CC}" srcOrd="0" destOrd="0" parTransId="{74BAD3C4-6549-4F48-96EC-78960A44C02A}" sibTransId="{A686ED9F-7D0F-4D35-B491-E89DF4D83484}"/>
    <dgm:cxn modelId="{846B29D3-D1DB-4EC7-AC82-108EFB0DC977}" type="presParOf" srcId="{242DC762-C86A-49A5-B98A-A1456B316816}" destId="{8C874823-0037-49F3-B50B-C1963F2646AF}" srcOrd="0" destOrd="0" presId="urn:microsoft.com/office/officeart/2005/8/layout/vList2"/>
    <dgm:cxn modelId="{CE606588-922C-4C0F-B960-5D2BE62010CB}" type="presParOf" srcId="{242DC762-C86A-49A5-B98A-A1456B316816}" destId="{B72AB872-98CD-4D5E-BE3E-7F150DF4E038}" srcOrd="1" destOrd="0" presId="urn:microsoft.com/office/officeart/2005/8/layout/vList2"/>
    <dgm:cxn modelId="{F7C26493-83E4-434A-917F-43221F86A264}" type="presParOf" srcId="{242DC762-C86A-49A5-B98A-A1456B316816}" destId="{C525A53D-6A1B-4B6C-A3B4-F2BBD47F2FE1}" srcOrd="2" destOrd="0" presId="urn:microsoft.com/office/officeart/2005/8/layout/vList2"/>
    <dgm:cxn modelId="{ACCB7E6F-3110-4CFE-B754-B73CF7CF5706}" type="presParOf" srcId="{242DC762-C86A-49A5-B98A-A1456B316816}" destId="{5DAE533F-06E0-48BB-BCF7-4FB1409405CD}" srcOrd="3" destOrd="0" presId="urn:microsoft.com/office/officeart/2005/8/layout/vList2"/>
    <dgm:cxn modelId="{F86CA5F7-358D-4656-AB04-8E303A50A2BF}" type="presParOf" srcId="{242DC762-C86A-49A5-B98A-A1456B316816}" destId="{34FAB20A-420D-4542-A8E4-7E1EE629B648}" srcOrd="4" destOrd="0" presId="urn:microsoft.com/office/officeart/2005/8/layout/vList2"/>
    <dgm:cxn modelId="{427BAD98-EEE5-4AB3-9014-072D2180D192}" type="presParOf" srcId="{242DC762-C86A-49A5-B98A-A1456B316816}" destId="{B022A7B3-80A5-4A88-A567-45D8A942BC7B}" srcOrd="5" destOrd="0" presId="urn:microsoft.com/office/officeart/2005/8/layout/vList2"/>
    <dgm:cxn modelId="{E98DDE0F-3440-4003-9D47-2226ECBD1A42}" type="presParOf" srcId="{242DC762-C86A-49A5-B98A-A1456B316816}" destId="{9A93425C-40E5-448A-B5FD-71A1D0E59D61}" srcOrd="6" destOrd="0" presId="urn:microsoft.com/office/officeart/2005/8/layout/vList2"/>
    <dgm:cxn modelId="{F2A4933B-7FDD-4712-A334-27C17B791D54}" type="presParOf" srcId="{242DC762-C86A-49A5-B98A-A1456B316816}" destId="{E91C746A-33A2-454E-A972-DC47BC7F1E0A}" srcOrd="7" destOrd="0" presId="urn:microsoft.com/office/officeart/2005/8/layout/vList2"/>
    <dgm:cxn modelId="{8B886DA6-4E45-475A-84D7-0E26DAF66313}" type="presParOf" srcId="{242DC762-C86A-49A5-B98A-A1456B316816}" destId="{EF70964A-C2A0-404A-88B3-3CD8C72B20A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ACBB618-B9B0-4F0B-B37E-8337B8414C5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57959AF3-B090-47DF-A805-C9DC16553272}">
      <dgm:prSet phldrT="[文字]"/>
      <dgm:spPr>
        <a:solidFill>
          <a:srgbClr val="FF7C80"/>
        </a:solidFill>
        <a:scene3d>
          <a:camera prst="orthographicFront"/>
          <a:lightRig rig="threePt" dir="t"/>
        </a:scene3d>
        <a:sp3d>
          <a:bevelT/>
        </a:sp3d>
      </dgm:spPr>
      <dgm:t>
        <a:bodyPr/>
        <a:lstStyle/>
        <a:p>
          <a:pPr algn="ctr"/>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缺乏調整彈性</a:t>
          </a:r>
          <a:endParaRPr lang="zh-TW" altLang="en-US" dirty="0">
            <a:latin typeface="微軟正黑體" pitchFamily="34" charset="-120"/>
            <a:ea typeface="微軟正黑體" pitchFamily="34" charset="-120"/>
          </a:endParaRPr>
        </a:p>
      </dgm:t>
    </dgm:pt>
    <dgm:pt modelId="{ABCF7AF0-2E2C-4375-AFE6-6CE4C24083AC}" type="parTrans" cxnId="{73BAB9AC-AF49-4726-BBD3-51FF14D0ED30}">
      <dgm:prSet/>
      <dgm:spPr/>
      <dgm:t>
        <a:bodyPr/>
        <a:lstStyle/>
        <a:p>
          <a:pPr algn="ctr"/>
          <a:endParaRPr lang="zh-TW" altLang="en-US">
            <a:latin typeface="微軟正黑體" pitchFamily="34" charset="-120"/>
            <a:ea typeface="微軟正黑體" pitchFamily="34" charset="-120"/>
          </a:endParaRPr>
        </a:p>
      </dgm:t>
    </dgm:pt>
    <dgm:pt modelId="{28F691FC-320F-49ED-8095-DA11A35CFBF0}" type="sibTrans" cxnId="{73BAB9AC-AF49-4726-BBD3-51FF14D0ED30}">
      <dgm:prSet/>
      <dgm:spPr/>
      <dgm:t>
        <a:bodyPr/>
        <a:lstStyle/>
        <a:p>
          <a:pPr algn="ctr"/>
          <a:endParaRPr lang="zh-TW" altLang="en-US">
            <a:latin typeface="微軟正黑體" pitchFamily="34" charset="-120"/>
            <a:ea typeface="微軟正黑體" pitchFamily="34" charset="-120"/>
          </a:endParaRPr>
        </a:p>
      </dgm:t>
    </dgm:pt>
    <dgm:pt modelId="{B3DE8C20-8E01-4F2D-971F-FCD3376034E3}">
      <dgm:prSet phldrT="[文字]"/>
      <dgm:spPr>
        <a:solidFill>
          <a:srgbClr val="FFFF0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珍貴資源呆滯 </a:t>
          </a:r>
          <a:endParaRPr lang="zh-TW" altLang="en-US" dirty="0">
            <a:latin typeface="微軟正黑體" pitchFamily="34" charset="-120"/>
            <a:ea typeface="微軟正黑體" pitchFamily="34" charset="-120"/>
          </a:endParaRPr>
        </a:p>
      </dgm:t>
    </dgm:pt>
    <dgm:pt modelId="{F5E21A57-C3A9-4BAA-949E-51A74DF7556C}" type="parTrans" cxnId="{806A1793-B24B-45B1-B967-FD6DF134C7FA}">
      <dgm:prSet/>
      <dgm:spPr/>
      <dgm:t>
        <a:bodyPr/>
        <a:lstStyle/>
        <a:p>
          <a:pPr algn="ctr"/>
          <a:endParaRPr lang="zh-TW" altLang="en-US">
            <a:latin typeface="微軟正黑體" pitchFamily="34" charset="-120"/>
            <a:ea typeface="微軟正黑體" pitchFamily="34" charset="-120"/>
          </a:endParaRPr>
        </a:p>
      </dgm:t>
    </dgm:pt>
    <dgm:pt modelId="{7796FAC3-E96C-4F49-827A-E342A19DF8C1}" type="sibTrans" cxnId="{806A1793-B24B-45B1-B967-FD6DF134C7FA}">
      <dgm:prSet/>
      <dgm:spPr/>
      <dgm:t>
        <a:bodyPr/>
        <a:lstStyle/>
        <a:p>
          <a:pPr algn="ctr"/>
          <a:endParaRPr lang="zh-TW" altLang="en-US">
            <a:latin typeface="微軟正黑體" pitchFamily="34" charset="-120"/>
            <a:ea typeface="微軟正黑體" pitchFamily="34" charset="-120"/>
          </a:endParaRPr>
        </a:p>
      </dgm:t>
    </dgm:pt>
    <dgm:pt modelId="{711BE44A-5854-47B7-9D94-D5A7ED2A0970}">
      <dgm:prSet phldrT="[文字]"/>
      <dgm:spPr>
        <a:solidFill>
          <a:srgbClr val="00B05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協調成本很高 </a:t>
          </a:r>
          <a:endParaRPr lang="zh-TW" altLang="en-US" dirty="0">
            <a:latin typeface="微軟正黑體" pitchFamily="34" charset="-120"/>
            <a:ea typeface="微軟正黑體" pitchFamily="34" charset="-120"/>
          </a:endParaRPr>
        </a:p>
      </dgm:t>
    </dgm:pt>
    <dgm:pt modelId="{EE786895-E7D6-45B6-86BB-E98E790BA369}" type="parTrans" cxnId="{0B0EE04E-C9FA-41D5-A799-B2953A44DD09}">
      <dgm:prSet/>
      <dgm:spPr/>
      <dgm:t>
        <a:bodyPr/>
        <a:lstStyle/>
        <a:p>
          <a:pPr algn="ctr"/>
          <a:endParaRPr lang="zh-TW" altLang="en-US">
            <a:latin typeface="微軟正黑體" pitchFamily="34" charset="-120"/>
            <a:ea typeface="微軟正黑體" pitchFamily="34" charset="-120"/>
          </a:endParaRPr>
        </a:p>
      </dgm:t>
    </dgm:pt>
    <dgm:pt modelId="{D7E91187-4E60-4E97-BC5C-F35A9E7DC7E8}" type="sibTrans" cxnId="{0B0EE04E-C9FA-41D5-A799-B2953A44DD09}">
      <dgm:prSet/>
      <dgm:spPr/>
      <dgm:t>
        <a:bodyPr/>
        <a:lstStyle/>
        <a:p>
          <a:pPr algn="ctr"/>
          <a:endParaRPr lang="zh-TW" altLang="en-US">
            <a:latin typeface="微軟正黑體" pitchFamily="34" charset="-120"/>
            <a:ea typeface="微軟正黑體" pitchFamily="34" charset="-120"/>
          </a:endParaRPr>
        </a:p>
      </dgm:t>
    </dgm:pt>
    <dgm:pt modelId="{EF2355B0-1DF4-4F21-A270-1420E7CC56CA}">
      <dgm:prSet phldrT="[文字]"/>
      <dgm:spPr>
        <a:solidFill>
          <a:srgbClr val="00B0F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整合不易</a:t>
          </a:r>
          <a:endParaRPr lang="zh-TW" altLang="en-US" dirty="0">
            <a:latin typeface="微軟正黑體" pitchFamily="34" charset="-120"/>
            <a:ea typeface="微軟正黑體" pitchFamily="34" charset="-120"/>
          </a:endParaRPr>
        </a:p>
      </dgm:t>
    </dgm:pt>
    <dgm:pt modelId="{5901D742-A566-4F85-AB58-4107C1D187A2}" type="parTrans" cxnId="{A941ABFC-0B56-444B-8B69-68241546E259}">
      <dgm:prSet/>
      <dgm:spPr/>
      <dgm:t>
        <a:bodyPr/>
        <a:lstStyle/>
        <a:p>
          <a:pPr algn="ctr"/>
          <a:endParaRPr lang="zh-TW" altLang="en-US">
            <a:latin typeface="微軟正黑體" pitchFamily="34" charset="-120"/>
            <a:ea typeface="微軟正黑體" pitchFamily="34" charset="-120"/>
          </a:endParaRPr>
        </a:p>
      </dgm:t>
    </dgm:pt>
    <dgm:pt modelId="{E05DD9AA-9DF6-4E09-9696-11472A95B14B}" type="sibTrans" cxnId="{A941ABFC-0B56-444B-8B69-68241546E259}">
      <dgm:prSet/>
      <dgm:spPr/>
      <dgm:t>
        <a:bodyPr/>
        <a:lstStyle/>
        <a:p>
          <a:pPr algn="ctr"/>
          <a:endParaRPr lang="zh-TW" altLang="en-US">
            <a:latin typeface="微軟正黑體" pitchFamily="34" charset="-120"/>
            <a:ea typeface="微軟正黑體" pitchFamily="34" charset="-120"/>
          </a:endParaRPr>
        </a:p>
      </dgm:t>
    </dgm:pt>
    <dgm:pt modelId="{DC296F46-F22C-463F-AE5D-A9554EC187A5}" type="pres">
      <dgm:prSet presAssocID="{2ACBB618-B9B0-4F0B-B37E-8337B8414C57}" presName="linear" presStyleCnt="0">
        <dgm:presLayoutVars>
          <dgm:animLvl val="lvl"/>
          <dgm:resizeHandles val="exact"/>
        </dgm:presLayoutVars>
      </dgm:prSet>
      <dgm:spPr/>
      <dgm:t>
        <a:bodyPr/>
        <a:lstStyle/>
        <a:p>
          <a:endParaRPr lang="zh-TW" altLang="en-US"/>
        </a:p>
      </dgm:t>
    </dgm:pt>
    <dgm:pt modelId="{BCD0C22A-58E2-48EA-87B5-A0DB242028A1}" type="pres">
      <dgm:prSet presAssocID="{57959AF3-B090-47DF-A805-C9DC16553272}" presName="parentText" presStyleLbl="node1" presStyleIdx="0" presStyleCnt="4">
        <dgm:presLayoutVars>
          <dgm:chMax val="0"/>
          <dgm:bulletEnabled val="1"/>
        </dgm:presLayoutVars>
      </dgm:prSet>
      <dgm:spPr/>
      <dgm:t>
        <a:bodyPr/>
        <a:lstStyle/>
        <a:p>
          <a:endParaRPr lang="zh-TW" altLang="en-US"/>
        </a:p>
      </dgm:t>
    </dgm:pt>
    <dgm:pt modelId="{C04AC17D-45AF-478B-B30F-E7263CDA93E7}" type="pres">
      <dgm:prSet presAssocID="{28F691FC-320F-49ED-8095-DA11A35CFBF0}" presName="spacer" presStyleCnt="0"/>
      <dgm:spPr>
        <a:scene3d>
          <a:camera prst="orthographicFront"/>
          <a:lightRig rig="threePt" dir="t"/>
        </a:scene3d>
        <a:sp3d>
          <a:bevelT/>
        </a:sp3d>
      </dgm:spPr>
      <dgm:t>
        <a:bodyPr/>
        <a:lstStyle/>
        <a:p>
          <a:endParaRPr lang="zh-TW" altLang="en-US"/>
        </a:p>
      </dgm:t>
    </dgm:pt>
    <dgm:pt modelId="{FABC2BC9-A268-4E33-B163-B9D9A2498ED0}" type="pres">
      <dgm:prSet presAssocID="{B3DE8C20-8E01-4F2D-971F-FCD3376034E3}" presName="parentText" presStyleLbl="node1" presStyleIdx="1" presStyleCnt="4">
        <dgm:presLayoutVars>
          <dgm:chMax val="0"/>
          <dgm:bulletEnabled val="1"/>
        </dgm:presLayoutVars>
      </dgm:prSet>
      <dgm:spPr/>
      <dgm:t>
        <a:bodyPr/>
        <a:lstStyle/>
        <a:p>
          <a:endParaRPr lang="zh-TW" altLang="en-US"/>
        </a:p>
      </dgm:t>
    </dgm:pt>
    <dgm:pt modelId="{A2DAC4DA-C5C4-4640-B60E-30066EC6B7C2}" type="pres">
      <dgm:prSet presAssocID="{7796FAC3-E96C-4F49-827A-E342A19DF8C1}" presName="spacer" presStyleCnt="0"/>
      <dgm:spPr>
        <a:scene3d>
          <a:camera prst="orthographicFront"/>
          <a:lightRig rig="threePt" dir="t"/>
        </a:scene3d>
        <a:sp3d>
          <a:bevelT/>
        </a:sp3d>
      </dgm:spPr>
      <dgm:t>
        <a:bodyPr/>
        <a:lstStyle/>
        <a:p>
          <a:endParaRPr lang="zh-TW" altLang="en-US"/>
        </a:p>
      </dgm:t>
    </dgm:pt>
    <dgm:pt modelId="{36985C55-DD3A-4BCD-B9A7-EEBB0EE0A603}" type="pres">
      <dgm:prSet presAssocID="{711BE44A-5854-47B7-9D94-D5A7ED2A0970}" presName="parentText" presStyleLbl="node1" presStyleIdx="2" presStyleCnt="4">
        <dgm:presLayoutVars>
          <dgm:chMax val="0"/>
          <dgm:bulletEnabled val="1"/>
        </dgm:presLayoutVars>
      </dgm:prSet>
      <dgm:spPr/>
      <dgm:t>
        <a:bodyPr/>
        <a:lstStyle/>
        <a:p>
          <a:endParaRPr lang="zh-TW" altLang="en-US"/>
        </a:p>
      </dgm:t>
    </dgm:pt>
    <dgm:pt modelId="{6209DE3F-75DC-4CEA-B4F3-28CB066836C8}" type="pres">
      <dgm:prSet presAssocID="{D7E91187-4E60-4E97-BC5C-F35A9E7DC7E8}" presName="spacer" presStyleCnt="0"/>
      <dgm:spPr>
        <a:scene3d>
          <a:camera prst="orthographicFront"/>
          <a:lightRig rig="threePt" dir="t"/>
        </a:scene3d>
        <a:sp3d>
          <a:bevelT/>
        </a:sp3d>
      </dgm:spPr>
      <dgm:t>
        <a:bodyPr/>
        <a:lstStyle/>
        <a:p>
          <a:endParaRPr lang="zh-TW" altLang="en-US"/>
        </a:p>
      </dgm:t>
    </dgm:pt>
    <dgm:pt modelId="{9505CA42-468B-41C1-96C8-C49C06BB62C4}" type="pres">
      <dgm:prSet presAssocID="{EF2355B0-1DF4-4F21-A270-1420E7CC56CA}" presName="parentText" presStyleLbl="node1" presStyleIdx="3" presStyleCnt="4">
        <dgm:presLayoutVars>
          <dgm:chMax val="0"/>
          <dgm:bulletEnabled val="1"/>
        </dgm:presLayoutVars>
      </dgm:prSet>
      <dgm:spPr/>
      <dgm:t>
        <a:bodyPr/>
        <a:lstStyle/>
        <a:p>
          <a:endParaRPr lang="zh-TW" altLang="en-US"/>
        </a:p>
      </dgm:t>
    </dgm:pt>
  </dgm:ptLst>
  <dgm:cxnLst>
    <dgm:cxn modelId="{E990F445-2DD3-4F61-9C05-9C5FA836E452}" type="presOf" srcId="{2ACBB618-B9B0-4F0B-B37E-8337B8414C57}" destId="{DC296F46-F22C-463F-AE5D-A9554EC187A5}" srcOrd="0" destOrd="0" presId="urn:microsoft.com/office/officeart/2005/8/layout/vList2"/>
    <dgm:cxn modelId="{9EB68C65-C07E-4D1B-B5C1-FBC0B3691AB4}" type="presOf" srcId="{B3DE8C20-8E01-4F2D-971F-FCD3376034E3}" destId="{FABC2BC9-A268-4E33-B163-B9D9A2498ED0}" srcOrd="0" destOrd="0" presId="urn:microsoft.com/office/officeart/2005/8/layout/vList2"/>
    <dgm:cxn modelId="{C91DB0EA-3BE2-4BCD-8586-480BB1CD3321}" type="presOf" srcId="{EF2355B0-1DF4-4F21-A270-1420E7CC56CA}" destId="{9505CA42-468B-41C1-96C8-C49C06BB62C4}" srcOrd="0" destOrd="0" presId="urn:microsoft.com/office/officeart/2005/8/layout/vList2"/>
    <dgm:cxn modelId="{3F245C39-6C7A-4C66-9B8A-5F4864DC9E71}" type="presOf" srcId="{57959AF3-B090-47DF-A805-C9DC16553272}" destId="{BCD0C22A-58E2-48EA-87B5-A0DB242028A1}" srcOrd="0" destOrd="0" presId="urn:microsoft.com/office/officeart/2005/8/layout/vList2"/>
    <dgm:cxn modelId="{73BAB9AC-AF49-4726-BBD3-51FF14D0ED30}" srcId="{2ACBB618-B9B0-4F0B-B37E-8337B8414C57}" destId="{57959AF3-B090-47DF-A805-C9DC16553272}" srcOrd="0" destOrd="0" parTransId="{ABCF7AF0-2E2C-4375-AFE6-6CE4C24083AC}" sibTransId="{28F691FC-320F-49ED-8095-DA11A35CFBF0}"/>
    <dgm:cxn modelId="{0B0EE04E-C9FA-41D5-A799-B2953A44DD09}" srcId="{2ACBB618-B9B0-4F0B-B37E-8337B8414C57}" destId="{711BE44A-5854-47B7-9D94-D5A7ED2A0970}" srcOrd="2" destOrd="0" parTransId="{EE786895-E7D6-45B6-86BB-E98E790BA369}" sibTransId="{D7E91187-4E60-4E97-BC5C-F35A9E7DC7E8}"/>
    <dgm:cxn modelId="{806A1793-B24B-45B1-B967-FD6DF134C7FA}" srcId="{2ACBB618-B9B0-4F0B-B37E-8337B8414C57}" destId="{B3DE8C20-8E01-4F2D-971F-FCD3376034E3}" srcOrd="1" destOrd="0" parTransId="{F5E21A57-C3A9-4BAA-949E-51A74DF7556C}" sibTransId="{7796FAC3-E96C-4F49-827A-E342A19DF8C1}"/>
    <dgm:cxn modelId="{A941ABFC-0B56-444B-8B69-68241546E259}" srcId="{2ACBB618-B9B0-4F0B-B37E-8337B8414C57}" destId="{EF2355B0-1DF4-4F21-A270-1420E7CC56CA}" srcOrd="3" destOrd="0" parTransId="{5901D742-A566-4F85-AB58-4107C1D187A2}" sibTransId="{E05DD9AA-9DF6-4E09-9696-11472A95B14B}"/>
    <dgm:cxn modelId="{4464F573-43FF-4ECE-A1A6-70F7E6949B2D}" type="presOf" srcId="{711BE44A-5854-47B7-9D94-D5A7ED2A0970}" destId="{36985C55-DD3A-4BCD-B9A7-EEBB0EE0A603}" srcOrd="0" destOrd="0" presId="urn:microsoft.com/office/officeart/2005/8/layout/vList2"/>
    <dgm:cxn modelId="{9D720063-6EE1-474A-9F3D-96D6C42E1391}" type="presParOf" srcId="{DC296F46-F22C-463F-AE5D-A9554EC187A5}" destId="{BCD0C22A-58E2-48EA-87B5-A0DB242028A1}" srcOrd="0" destOrd="0" presId="urn:microsoft.com/office/officeart/2005/8/layout/vList2"/>
    <dgm:cxn modelId="{63C1D4A4-885C-4637-AA97-2A54816E032C}" type="presParOf" srcId="{DC296F46-F22C-463F-AE5D-A9554EC187A5}" destId="{C04AC17D-45AF-478B-B30F-E7263CDA93E7}" srcOrd="1" destOrd="0" presId="urn:microsoft.com/office/officeart/2005/8/layout/vList2"/>
    <dgm:cxn modelId="{38A8DD4A-D91A-4870-B2AF-D264F6963839}" type="presParOf" srcId="{DC296F46-F22C-463F-AE5D-A9554EC187A5}" destId="{FABC2BC9-A268-4E33-B163-B9D9A2498ED0}" srcOrd="2" destOrd="0" presId="urn:microsoft.com/office/officeart/2005/8/layout/vList2"/>
    <dgm:cxn modelId="{2BC95370-DA2F-4D8A-90AB-AF2574DA8BD6}" type="presParOf" srcId="{DC296F46-F22C-463F-AE5D-A9554EC187A5}" destId="{A2DAC4DA-C5C4-4640-B60E-30066EC6B7C2}" srcOrd="3" destOrd="0" presId="urn:microsoft.com/office/officeart/2005/8/layout/vList2"/>
    <dgm:cxn modelId="{F1E5086A-9A80-40AF-93D8-3FFAB22E48B8}" type="presParOf" srcId="{DC296F46-F22C-463F-AE5D-A9554EC187A5}" destId="{36985C55-DD3A-4BCD-B9A7-EEBB0EE0A603}" srcOrd="4" destOrd="0" presId="urn:microsoft.com/office/officeart/2005/8/layout/vList2"/>
    <dgm:cxn modelId="{63CF8300-889F-4445-8732-119C9CF7CE87}" type="presParOf" srcId="{DC296F46-F22C-463F-AE5D-A9554EC187A5}" destId="{6209DE3F-75DC-4CEA-B4F3-28CB066836C8}" srcOrd="5" destOrd="0" presId="urn:microsoft.com/office/officeart/2005/8/layout/vList2"/>
    <dgm:cxn modelId="{9BED229A-3249-4EEB-9BF2-453CB397BABA}" type="presParOf" srcId="{DC296F46-F22C-463F-AE5D-A9554EC187A5}" destId="{9505CA42-468B-41C1-96C8-C49C06BB62C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D83FBFE-DA44-4E7D-83ED-94E4B84DB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E0BE5102-0D12-4217-B370-5C6810A1ED0C}">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§9.1</a:t>
          </a:r>
          <a:r>
            <a:rPr lang="zh-TW" altLang="en-US" b="1" dirty="0" smtClean="0">
              <a:solidFill>
                <a:schemeClr val="bg1"/>
              </a:solidFill>
              <a:latin typeface="微軟正黑體" pitchFamily="34" charset="-120"/>
              <a:ea typeface="微軟正黑體" pitchFamily="34" charset="-120"/>
            </a:rPr>
            <a:t> 經濟規模與經濟範圍</a:t>
          </a:r>
          <a:endParaRPr lang="zh-TW" altLang="en-US" b="1" dirty="0">
            <a:solidFill>
              <a:schemeClr val="bg1"/>
            </a:solidFill>
            <a:latin typeface="微軟正黑體" pitchFamily="34" charset="-120"/>
            <a:ea typeface="微軟正黑體" pitchFamily="34" charset="-120"/>
          </a:endParaRPr>
        </a:p>
      </dgm:t>
    </dgm:pt>
    <dgm:pt modelId="{AF50BAE1-748D-42B7-9988-785F865016BF}" type="parTrans" cxnId="{47C01544-8DD8-4312-B637-6C3D33CB396A}">
      <dgm:prSet/>
      <dgm:spPr/>
      <dgm:t>
        <a:bodyPr/>
        <a:lstStyle/>
        <a:p>
          <a:endParaRPr lang="zh-TW" altLang="en-US">
            <a:solidFill>
              <a:schemeClr val="bg1"/>
            </a:solidFill>
          </a:endParaRPr>
        </a:p>
      </dgm:t>
    </dgm:pt>
    <dgm:pt modelId="{09A1A4BB-F87A-43D9-AC54-9702698BADAC}" type="sibTrans" cxnId="{47C01544-8DD8-4312-B637-6C3D33CB396A}">
      <dgm:prSet/>
      <dgm:spPr/>
      <dgm:t>
        <a:bodyPr/>
        <a:lstStyle/>
        <a:p>
          <a:endParaRPr lang="zh-TW" altLang="en-US">
            <a:solidFill>
              <a:schemeClr val="bg1"/>
            </a:solidFill>
          </a:endParaRPr>
        </a:p>
      </dgm:t>
    </dgm:pt>
    <dgm:pt modelId="{8568854A-A447-4B03-835B-45F0AE423C9C}">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§9.2</a:t>
          </a:r>
          <a:r>
            <a:rPr lang="zh-TW" altLang="en-US" b="1" dirty="0" smtClean="0">
              <a:solidFill>
                <a:schemeClr val="bg1"/>
              </a:solidFill>
              <a:latin typeface="微軟正黑體" pitchFamily="34" charset="-120"/>
              <a:ea typeface="微軟正黑體" pitchFamily="34" charset="-120"/>
            </a:rPr>
            <a:t> 整合策略</a:t>
          </a:r>
          <a:endParaRPr lang="zh-TW" altLang="en-US" b="1" dirty="0">
            <a:solidFill>
              <a:schemeClr val="bg1"/>
            </a:solidFill>
            <a:latin typeface="微軟正黑體" pitchFamily="34" charset="-120"/>
            <a:ea typeface="微軟正黑體" pitchFamily="34" charset="-120"/>
          </a:endParaRPr>
        </a:p>
      </dgm:t>
    </dgm:pt>
    <dgm:pt modelId="{6636148B-3A1B-4331-8831-5384796FE18F}" type="parTrans" cxnId="{0DF401DF-5BA8-4CA0-8B4A-86FF63D176F0}">
      <dgm:prSet/>
      <dgm:spPr/>
      <dgm:t>
        <a:bodyPr/>
        <a:lstStyle/>
        <a:p>
          <a:endParaRPr lang="zh-TW" altLang="en-US">
            <a:solidFill>
              <a:schemeClr val="bg1"/>
            </a:solidFill>
          </a:endParaRPr>
        </a:p>
      </dgm:t>
    </dgm:pt>
    <dgm:pt modelId="{E4C276F7-0D70-4940-B8D3-F8CFA11B26E9}" type="sibTrans" cxnId="{0DF401DF-5BA8-4CA0-8B4A-86FF63D176F0}">
      <dgm:prSet/>
      <dgm:spPr/>
      <dgm:t>
        <a:bodyPr/>
        <a:lstStyle/>
        <a:p>
          <a:endParaRPr lang="zh-TW" altLang="en-US">
            <a:solidFill>
              <a:schemeClr val="bg1"/>
            </a:solidFill>
          </a:endParaRPr>
        </a:p>
      </dgm:t>
    </dgm:pt>
    <dgm:pt modelId="{4E70093C-0310-4E69-8776-A6DFB0C26E7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§9.3</a:t>
          </a:r>
          <a:r>
            <a:rPr lang="zh-TW" altLang="en-US" b="1" dirty="0" smtClean="0">
              <a:solidFill>
                <a:schemeClr val="bg1"/>
              </a:solidFill>
              <a:latin typeface="微軟正黑體" pitchFamily="34" charset="-120"/>
              <a:ea typeface="微軟正黑體" pitchFamily="34" charset="-120"/>
            </a:rPr>
            <a:t> 垂直整合的策略</a:t>
          </a:r>
          <a:endParaRPr lang="zh-TW" altLang="en-US" b="1" dirty="0">
            <a:solidFill>
              <a:schemeClr val="bg1"/>
            </a:solidFill>
            <a:latin typeface="微軟正黑體" pitchFamily="34" charset="-120"/>
            <a:ea typeface="微軟正黑體" pitchFamily="34" charset="-120"/>
          </a:endParaRPr>
        </a:p>
      </dgm:t>
    </dgm:pt>
    <dgm:pt modelId="{21BD4D73-0642-4E95-8E14-97BE1AAB21A7}" type="parTrans" cxnId="{41626EF4-E6BE-4245-9094-CB8FEA06D062}">
      <dgm:prSet/>
      <dgm:spPr/>
      <dgm:t>
        <a:bodyPr/>
        <a:lstStyle/>
        <a:p>
          <a:endParaRPr lang="zh-TW" altLang="en-US">
            <a:solidFill>
              <a:schemeClr val="bg1"/>
            </a:solidFill>
          </a:endParaRPr>
        </a:p>
      </dgm:t>
    </dgm:pt>
    <dgm:pt modelId="{D3B83BFA-C633-4D52-8135-033F0E93D69F}" type="sibTrans" cxnId="{41626EF4-E6BE-4245-9094-CB8FEA06D062}">
      <dgm:prSet/>
      <dgm:spPr/>
      <dgm:t>
        <a:bodyPr/>
        <a:lstStyle/>
        <a:p>
          <a:endParaRPr lang="zh-TW" altLang="en-US">
            <a:solidFill>
              <a:schemeClr val="bg1"/>
            </a:solidFill>
          </a:endParaRPr>
        </a:p>
      </dgm:t>
    </dgm:pt>
    <dgm:pt modelId="{17E29535-6AF0-42DF-A0D3-C9CB6560FA2F}">
      <dgm:prSet phldrT="[文字]"/>
      <dgm:spPr>
        <a:solidFill>
          <a:schemeClr val="accent6">
            <a:lumMod val="50000"/>
          </a:schemeClr>
        </a:solidFill>
      </dgm:spPr>
      <dgm:t>
        <a:bodyPr/>
        <a:lstStyle/>
        <a:p>
          <a:r>
            <a:rPr lang="en-US" altLang="zh-TW" b="1" dirty="0" smtClean="0">
              <a:solidFill>
                <a:schemeClr val="bg1"/>
              </a:solidFill>
              <a:latin typeface="微軟正黑體" pitchFamily="34" charset="-120"/>
              <a:ea typeface="微軟正黑體" pitchFamily="34" charset="-120"/>
            </a:rPr>
            <a:t>§9.4</a:t>
          </a:r>
          <a:r>
            <a:rPr lang="zh-TW" altLang="en-US" b="1" dirty="0" smtClean="0">
              <a:solidFill>
                <a:schemeClr val="bg1"/>
              </a:solidFill>
              <a:latin typeface="微軟正黑體" pitchFamily="34" charset="-120"/>
              <a:ea typeface="微軟正黑體" pitchFamily="34" charset="-120"/>
            </a:rPr>
            <a:t> 策略聯盟</a:t>
          </a:r>
          <a:endParaRPr lang="zh-TW" altLang="en-US" b="1" dirty="0">
            <a:solidFill>
              <a:schemeClr val="bg1"/>
            </a:solidFill>
            <a:latin typeface="微軟正黑體" pitchFamily="34" charset="-120"/>
            <a:ea typeface="微軟正黑體" pitchFamily="34" charset="-120"/>
          </a:endParaRPr>
        </a:p>
      </dgm:t>
    </dgm:pt>
    <dgm:pt modelId="{353D4049-5CD6-420C-B713-313EFB5547A8}" type="parTrans" cxnId="{CAA9DD61-0B59-4702-B251-C72065E39AA6}">
      <dgm:prSet/>
      <dgm:spPr/>
      <dgm:t>
        <a:bodyPr/>
        <a:lstStyle/>
        <a:p>
          <a:endParaRPr lang="zh-TW" altLang="en-US">
            <a:solidFill>
              <a:schemeClr val="bg1"/>
            </a:solidFill>
          </a:endParaRPr>
        </a:p>
      </dgm:t>
    </dgm:pt>
    <dgm:pt modelId="{9CFF9BF7-2A8E-4BF7-BAE1-5423A44D642F}" type="sibTrans" cxnId="{CAA9DD61-0B59-4702-B251-C72065E39AA6}">
      <dgm:prSet/>
      <dgm:spPr/>
      <dgm:t>
        <a:bodyPr/>
        <a:lstStyle/>
        <a:p>
          <a:endParaRPr lang="zh-TW" altLang="en-US">
            <a:solidFill>
              <a:schemeClr val="bg1"/>
            </a:solidFill>
          </a:endParaRPr>
        </a:p>
      </dgm:t>
    </dgm:pt>
    <dgm:pt modelId="{C4AE292F-DE7B-44B4-9E4C-25DCB97EF6B9}" type="pres">
      <dgm:prSet presAssocID="{5D83FBFE-DA44-4E7D-83ED-94E4B84DBE1F}" presName="linear" presStyleCnt="0">
        <dgm:presLayoutVars>
          <dgm:animLvl val="lvl"/>
          <dgm:resizeHandles val="exact"/>
        </dgm:presLayoutVars>
      </dgm:prSet>
      <dgm:spPr/>
      <dgm:t>
        <a:bodyPr/>
        <a:lstStyle/>
        <a:p>
          <a:endParaRPr lang="zh-TW" altLang="en-US"/>
        </a:p>
      </dgm:t>
    </dgm:pt>
    <dgm:pt modelId="{712F8263-28A0-42F7-A532-BB05114E06A4}" type="pres">
      <dgm:prSet presAssocID="{E0BE5102-0D12-4217-B370-5C6810A1ED0C}" presName="parentText" presStyleLbl="node1" presStyleIdx="0" presStyleCnt="4">
        <dgm:presLayoutVars>
          <dgm:chMax val="0"/>
          <dgm:bulletEnabled val="1"/>
        </dgm:presLayoutVars>
      </dgm:prSet>
      <dgm:spPr/>
      <dgm:t>
        <a:bodyPr/>
        <a:lstStyle/>
        <a:p>
          <a:endParaRPr lang="zh-TW" altLang="en-US"/>
        </a:p>
      </dgm:t>
    </dgm:pt>
    <dgm:pt modelId="{FBD49CCE-CFA8-4672-BC9D-DCAFEF8D5634}" type="pres">
      <dgm:prSet presAssocID="{09A1A4BB-F87A-43D9-AC54-9702698BADAC}" presName="spacer" presStyleCnt="0"/>
      <dgm:spPr/>
    </dgm:pt>
    <dgm:pt modelId="{8ECE8589-8516-4D5C-8698-B69BE5F46FB4}" type="pres">
      <dgm:prSet presAssocID="{8568854A-A447-4B03-835B-45F0AE423C9C}" presName="parentText" presStyleLbl="node1" presStyleIdx="1" presStyleCnt="4">
        <dgm:presLayoutVars>
          <dgm:chMax val="0"/>
          <dgm:bulletEnabled val="1"/>
        </dgm:presLayoutVars>
      </dgm:prSet>
      <dgm:spPr/>
      <dgm:t>
        <a:bodyPr/>
        <a:lstStyle/>
        <a:p>
          <a:endParaRPr lang="zh-TW" altLang="en-US"/>
        </a:p>
      </dgm:t>
    </dgm:pt>
    <dgm:pt modelId="{00A968C6-6FA7-4B96-BB75-94E6D5D63E87}" type="pres">
      <dgm:prSet presAssocID="{E4C276F7-0D70-4940-B8D3-F8CFA11B26E9}" presName="spacer" presStyleCnt="0"/>
      <dgm:spPr/>
    </dgm:pt>
    <dgm:pt modelId="{AE0AAF5F-BFF0-4A8C-9D32-008D956B3228}" type="pres">
      <dgm:prSet presAssocID="{4E70093C-0310-4E69-8776-A6DFB0C26E7F}" presName="parentText" presStyleLbl="node1" presStyleIdx="2" presStyleCnt="4">
        <dgm:presLayoutVars>
          <dgm:chMax val="0"/>
          <dgm:bulletEnabled val="1"/>
        </dgm:presLayoutVars>
      </dgm:prSet>
      <dgm:spPr/>
      <dgm:t>
        <a:bodyPr/>
        <a:lstStyle/>
        <a:p>
          <a:endParaRPr lang="zh-TW" altLang="en-US"/>
        </a:p>
      </dgm:t>
    </dgm:pt>
    <dgm:pt modelId="{BDD2B5E0-E2CA-4CBD-9E20-C7CA150C68F9}" type="pres">
      <dgm:prSet presAssocID="{D3B83BFA-C633-4D52-8135-033F0E93D69F}" presName="spacer" presStyleCnt="0"/>
      <dgm:spPr/>
    </dgm:pt>
    <dgm:pt modelId="{1571E1A3-2EAD-4D46-9361-502BECB663B7}" type="pres">
      <dgm:prSet presAssocID="{17E29535-6AF0-42DF-A0D3-C9CB6560FA2F}" presName="parentText" presStyleLbl="node1" presStyleIdx="3" presStyleCnt="4">
        <dgm:presLayoutVars>
          <dgm:chMax val="0"/>
          <dgm:bulletEnabled val="1"/>
        </dgm:presLayoutVars>
      </dgm:prSet>
      <dgm:spPr/>
      <dgm:t>
        <a:bodyPr/>
        <a:lstStyle/>
        <a:p>
          <a:endParaRPr lang="zh-TW" altLang="en-US"/>
        </a:p>
      </dgm:t>
    </dgm:pt>
  </dgm:ptLst>
  <dgm:cxnLst>
    <dgm:cxn modelId="{20E14E85-C57C-45A8-A2D2-B99150B0C348}" type="presOf" srcId="{E0BE5102-0D12-4217-B370-5C6810A1ED0C}" destId="{712F8263-28A0-42F7-A532-BB05114E06A4}" srcOrd="0" destOrd="0" presId="urn:microsoft.com/office/officeart/2005/8/layout/vList2"/>
    <dgm:cxn modelId="{E497E55F-4C9D-45FD-870E-946505F8BBD9}" type="presOf" srcId="{5D83FBFE-DA44-4E7D-83ED-94E4B84DBE1F}" destId="{C4AE292F-DE7B-44B4-9E4C-25DCB97EF6B9}" srcOrd="0" destOrd="0" presId="urn:microsoft.com/office/officeart/2005/8/layout/vList2"/>
    <dgm:cxn modelId="{47C01544-8DD8-4312-B637-6C3D33CB396A}" srcId="{5D83FBFE-DA44-4E7D-83ED-94E4B84DBE1F}" destId="{E0BE5102-0D12-4217-B370-5C6810A1ED0C}" srcOrd="0" destOrd="0" parTransId="{AF50BAE1-748D-42B7-9988-785F865016BF}" sibTransId="{09A1A4BB-F87A-43D9-AC54-9702698BADAC}"/>
    <dgm:cxn modelId="{CAA9DD61-0B59-4702-B251-C72065E39AA6}" srcId="{5D83FBFE-DA44-4E7D-83ED-94E4B84DBE1F}" destId="{17E29535-6AF0-42DF-A0D3-C9CB6560FA2F}" srcOrd="3" destOrd="0" parTransId="{353D4049-5CD6-420C-B713-313EFB5547A8}" sibTransId="{9CFF9BF7-2A8E-4BF7-BAE1-5423A44D642F}"/>
    <dgm:cxn modelId="{FE7D3AA2-E891-4BFC-A79B-58B2A2B2FFE3}" type="presOf" srcId="{4E70093C-0310-4E69-8776-A6DFB0C26E7F}" destId="{AE0AAF5F-BFF0-4A8C-9D32-008D956B3228}" srcOrd="0" destOrd="0" presId="urn:microsoft.com/office/officeart/2005/8/layout/vList2"/>
    <dgm:cxn modelId="{B83FBD3A-63CB-4C0E-929D-4B3AF960CF30}" type="presOf" srcId="{8568854A-A447-4B03-835B-45F0AE423C9C}" destId="{8ECE8589-8516-4D5C-8698-B69BE5F46FB4}" srcOrd="0" destOrd="0" presId="urn:microsoft.com/office/officeart/2005/8/layout/vList2"/>
    <dgm:cxn modelId="{B0DB0BB9-5A56-492D-A0D9-65EE8DCF8A22}" type="presOf" srcId="{17E29535-6AF0-42DF-A0D3-C9CB6560FA2F}" destId="{1571E1A3-2EAD-4D46-9361-502BECB663B7}" srcOrd="0" destOrd="0" presId="urn:microsoft.com/office/officeart/2005/8/layout/vList2"/>
    <dgm:cxn modelId="{41626EF4-E6BE-4245-9094-CB8FEA06D062}" srcId="{5D83FBFE-DA44-4E7D-83ED-94E4B84DBE1F}" destId="{4E70093C-0310-4E69-8776-A6DFB0C26E7F}" srcOrd="2" destOrd="0" parTransId="{21BD4D73-0642-4E95-8E14-97BE1AAB21A7}" sibTransId="{D3B83BFA-C633-4D52-8135-033F0E93D69F}"/>
    <dgm:cxn modelId="{0DF401DF-5BA8-4CA0-8B4A-86FF63D176F0}" srcId="{5D83FBFE-DA44-4E7D-83ED-94E4B84DBE1F}" destId="{8568854A-A447-4B03-835B-45F0AE423C9C}" srcOrd="1" destOrd="0" parTransId="{6636148B-3A1B-4331-8831-5384796FE18F}" sibTransId="{E4C276F7-0D70-4940-B8D3-F8CFA11B26E9}"/>
    <dgm:cxn modelId="{1FC1FC91-D764-47CF-A092-D62591FB6587}" type="presParOf" srcId="{C4AE292F-DE7B-44B4-9E4C-25DCB97EF6B9}" destId="{712F8263-28A0-42F7-A532-BB05114E06A4}" srcOrd="0" destOrd="0" presId="urn:microsoft.com/office/officeart/2005/8/layout/vList2"/>
    <dgm:cxn modelId="{87923B59-0EB5-4485-9A3E-7B1AED5045AC}" type="presParOf" srcId="{C4AE292F-DE7B-44B4-9E4C-25DCB97EF6B9}" destId="{FBD49CCE-CFA8-4672-BC9D-DCAFEF8D5634}" srcOrd="1" destOrd="0" presId="urn:microsoft.com/office/officeart/2005/8/layout/vList2"/>
    <dgm:cxn modelId="{A521E7DB-55DD-4F88-9999-41A25189012A}" type="presParOf" srcId="{C4AE292F-DE7B-44B4-9E4C-25DCB97EF6B9}" destId="{8ECE8589-8516-4D5C-8698-B69BE5F46FB4}" srcOrd="2" destOrd="0" presId="urn:microsoft.com/office/officeart/2005/8/layout/vList2"/>
    <dgm:cxn modelId="{FC867679-598D-46CB-A0EE-6F950A8AF128}" type="presParOf" srcId="{C4AE292F-DE7B-44B4-9E4C-25DCB97EF6B9}" destId="{00A968C6-6FA7-4B96-BB75-94E6D5D63E87}" srcOrd="3" destOrd="0" presId="urn:microsoft.com/office/officeart/2005/8/layout/vList2"/>
    <dgm:cxn modelId="{6133C141-92F9-4D5C-A3B4-67A6F75B78C2}" type="presParOf" srcId="{C4AE292F-DE7B-44B4-9E4C-25DCB97EF6B9}" destId="{AE0AAF5F-BFF0-4A8C-9D32-008D956B3228}" srcOrd="4" destOrd="0" presId="urn:microsoft.com/office/officeart/2005/8/layout/vList2"/>
    <dgm:cxn modelId="{53F328F0-77B5-40A2-BE0F-126EAF16B79A}" type="presParOf" srcId="{C4AE292F-DE7B-44B4-9E4C-25DCB97EF6B9}" destId="{BDD2B5E0-E2CA-4CBD-9E20-C7CA150C68F9}" srcOrd="5" destOrd="0" presId="urn:microsoft.com/office/officeart/2005/8/layout/vList2"/>
    <dgm:cxn modelId="{A4DC7875-0283-44C1-8A38-970BDE099A85}" type="presParOf" srcId="{C4AE292F-DE7B-44B4-9E4C-25DCB97EF6B9}" destId="{1571E1A3-2EAD-4D46-9361-502BECB663B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D8BAEE2-5FBA-4B96-8ECB-16CEE99DEA0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2160DBDA-3504-4B6F-9E63-F55235D1DEA2}">
      <dgm:prSet phldrT="[文字]"/>
      <dgm:spPr>
        <a:solidFill>
          <a:srgbClr val="00B0F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取得進入市場的管道</a:t>
          </a:r>
          <a:endParaRPr lang="zh-TW" altLang="en-US" dirty="0">
            <a:latin typeface="微軟正黑體" pitchFamily="34" charset="-120"/>
            <a:ea typeface="微軟正黑體" pitchFamily="34" charset="-120"/>
          </a:endParaRPr>
        </a:p>
      </dgm:t>
    </dgm:pt>
    <dgm:pt modelId="{DE8262D3-EF1D-4450-B8E2-DE61BBA72C27}" type="parTrans" cxnId="{06D5B6DD-5C4F-4024-B4F3-71180777495B}">
      <dgm:prSet/>
      <dgm:spPr/>
      <dgm:t>
        <a:bodyPr/>
        <a:lstStyle/>
        <a:p>
          <a:pPr algn="ctr"/>
          <a:endParaRPr lang="zh-TW" altLang="en-US">
            <a:latin typeface="微軟正黑體" pitchFamily="34" charset="-120"/>
            <a:ea typeface="微軟正黑體" pitchFamily="34" charset="-120"/>
          </a:endParaRPr>
        </a:p>
      </dgm:t>
    </dgm:pt>
    <dgm:pt modelId="{507E1689-E5F6-42E5-AF0F-F85F8D323178}" type="sibTrans" cxnId="{06D5B6DD-5C4F-4024-B4F3-71180777495B}">
      <dgm:prSet/>
      <dgm:spPr/>
      <dgm:t>
        <a:bodyPr/>
        <a:lstStyle/>
        <a:p>
          <a:pPr algn="ctr"/>
          <a:endParaRPr lang="zh-TW" altLang="en-US">
            <a:latin typeface="微軟正黑體" pitchFamily="34" charset="-120"/>
            <a:ea typeface="微軟正黑體" pitchFamily="34" charset="-120"/>
          </a:endParaRPr>
        </a:p>
      </dgm:t>
    </dgm:pt>
    <dgm:pt modelId="{D57649A9-EA21-40D7-A65B-8B51D3CDB7D2}">
      <dgm:prSet phldrT="[文字]"/>
      <dgm:spPr>
        <a:solidFill>
          <a:srgbClr val="FFFF0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降低風險和不確定</a:t>
          </a:r>
          <a:endParaRPr lang="zh-TW" altLang="en-US" dirty="0">
            <a:latin typeface="微軟正黑體" pitchFamily="34" charset="-120"/>
            <a:ea typeface="微軟正黑體" pitchFamily="34" charset="-120"/>
          </a:endParaRPr>
        </a:p>
      </dgm:t>
    </dgm:pt>
    <dgm:pt modelId="{FF926580-572D-49E1-807B-F129DA7F4CFD}" type="parTrans" cxnId="{5907C061-D21A-4718-BA59-C1890AAE13CE}">
      <dgm:prSet/>
      <dgm:spPr/>
      <dgm:t>
        <a:bodyPr/>
        <a:lstStyle/>
        <a:p>
          <a:pPr algn="ctr"/>
          <a:endParaRPr lang="zh-TW" altLang="en-US">
            <a:latin typeface="微軟正黑體" pitchFamily="34" charset="-120"/>
            <a:ea typeface="微軟正黑體" pitchFamily="34" charset="-120"/>
          </a:endParaRPr>
        </a:p>
      </dgm:t>
    </dgm:pt>
    <dgm:pt modelId="{6CB6252C-524D-46D5-804C-125121240ABB}" type="sibTrans" cxnId="{5907C061-D21A-4718-BA59-C1890AAE13CE}">
      <dgm:prSet/>
      <dgm:spPr/>
      <dgm:t>
        <a:bodyPr/>
        <a:lstStyle/>
        <a:p>
          <a:pPr algn="ctr"/>
          <a:endParaRPr lang="zh-TW" altLang="en-US">
            <a:latin typeface="微軟正黑體" pitchFamily="34" charset="-120"/>
            <a:ea typeface="微軟正黑體" pitchFamily="34" charset="-120"/>
          </a:endParaRPr>
        </a:p>
      </dgm:t>
    </dgm:pt>
    <dgm:pt modelId="{D3B88DAC-4140-4862-A634-924335DD2BE1}">
      <dgm:prSet phldrT="[文字]"/>
      <dgm:spPr>
        <a:solidFill>
          <a:srgbClr val="FF7C8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加強企業的學習能力 </a:t>
          </a:r>
          <a:endParaRPr lang="zh-TW" altLang="en-US" dirty="0">
            <a:latin typeface="微軟正黑體" pitchFamily="34" charset="-120"/>
            <a:ea typeface="微軟正黑體" pitchFamily="34" charset="-120"/>
          </a:endParaRPr>
        </a:p>
      </dgm:t>
    </dgm:pt>
    <dgm:pt modelId="{6A59F998-FBC2-47C1-B4A5-1834E3BEE29E}" type="parTrans" cxnId="{703D27FB-282F-4E9A-B1B2-6B647E228555}">
      <dgm:prSet/>
      <dgm:spPr/>
      <dgm:t>
        <a:bodyPr/>
        <a:lstStyle/>
        <a:p>
          <a:pPr algn="ctr"/>
          <a:endParaRPr lang="zh-TW" altLang="en-US">
            <a:latin typeface="微軟正黑體" pitchFamily="34" charset="-120"/>
            <a:ea typeface="微軟正黑體" pitchFamily="34" charset="-120"/>
          </a:endParaRPr>
        </a:p>
      </dgm:t>
    </dgm:pt>
    <dgm:pt modelId="{AC4D9AD0-9C50-41F2-912B-E355B24F0C44}" type="sibTrans" cxnId="{703D27FB-282F-4E9A-B1B2-6B647E228555}">
      <dgm:prSet/>
      <dgm:spPr/>
      <dgm:t>
        <a:bodyPr/>
        <a:lstStyle/>
        <a:p>
          <a:pPr algn="ctr"/>
          <a:endParaRPr lang="zh-TW" altLang="en-US">
            <a:latin typeface="微軟正黑體" pitchFamily="34" charset="-120"/>
            <a:ea typeface="微軟正黑體" pitchFamily="34" charset="-120"/>
          </a:endParaRPr>
        </a:p>
      </dgm:t>
    </dgm:pt>
    <dgm:pt modelId="{DBECB2F5-AE08-44D5-AE78-0E4F9F333688}">
      <dgm:prSet phldrT="[文字]"/>
      <dgm:spPr>
        <a:solidFill>
          <a:srgbClr val="00B05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增強競爭力 </a:t>
          </a:r>
          <a:endParaRPr lang="zh-TW" altLang="en-US" dirty="0">
            <a:latin typeface="微軟正黑體" pitchFamily="34" charset="-120"/>
            <a:ea typeface="微軟正黑體" pitchFamily="34" charset="-120"/>
          </a:endParaRPr>
        </a:p>
      </dgm:t>
    </dgm:pt>
    <dgm:pt modelId="{77C278B1-9A0A-4761-A862-84B700A382B0}" type="parTrans" cxnId="{140DE290-77A9-43AB-8ED3-1BDD063DF6E8}">
      <dgm:prSet/>
      <dgm:spPr/>
      <dgm:t>
        <a:bodyPr/>
        <a:lstStyle/>
        <a:p>
          <a:pPr algn="ctr"/>
          <a:endParaRPr lang="zh-TW" altLang="en-US">
            <a:latin typeface="微軟正黑體" pitchFamily="34" charset="-120"/>
            <a:ea typeface="微軟正黑體" pitchFamily="34" charset="-120"/>
          </a:endParaRPr>
        </a:p>
      </dgm:t>
    </dgm:pt>
    <dgm:pt modelId="{BC608AB6-F0EC-47EA-B6AB-147BBB451028}" type="sibTrans" cxnId="{140DE290-77A9-43AB-8ED3-1BDD063DF6E8}">
      <dgm:prSet/>
      <dgm:spPr/>
      <dgm:t>
        <a:bodyPr/>
        <a:lstStyle/>
        <a:p>
          <a:pPr algn="ctr"/>
          <a:endParaRPr lang="zh-TW" altLang="en-US">
            <a:latin typeface="微軟正黑體" pitchFamily="34" charset="-120"/>
            <a:ea typeface="微軟正黑體" pitchFamily="34" charset="-120"/>
          </a:endParaRPr>
        </a:p>
      </dgm:t>
    </dgm:pt>
    <dgm:pt modelId="{53797ABB-42DF-47CC-A011-63690F39505E}" type="pres">
      <dgm:prSet presAssocID="{4D8BAEE2-5FBA-4B96-8ECB-16CEE99DEA08}" presName="linear" presStyleCnt="0">
        <dgm:presLayoutVars>
          <dgm:animLvl val="lvl"/>
          <dgm:resizeHandles val="exact"/>
        </dgm:presLayoutVars>
      </dgm:prSet>
      <dgm:spPr/>
      <dgm:t>
        <a:bodyPr/>
        <a:lstStyle/>
        <a:p>
          <a:endParaRPr lang="zh-TW" altLang="en-US"/>
        </a:p>
      </dgm:t>
    </dgm:pt>
    <dgm:pt modelId="{7D71DC49-7113-4DAE-AA02-752CF48DC7F5}" type="pres">
      <dgm:prSet presAssocID="{2160DBDA-3504-4B6F-9E63-F55235D1DEA2}" presName="parentText" presStyleLbl="node1" presStyleIdx="0" presStyleCnt="4">
        <dgm:presLayoutVars>
          <dgm:chMax val="0"/>
          <dgm:bulletEnabled val="1"/>
        </dgm:presLayoutVars>
      </dgm:prSet>
      <dgm:spPr/>
      <dgm:t>
        <a:bodyPr/>
        <a:lstStyle/>
        <a:p>
          <a:endParaRPr lang="zh-TW" altLang="en-US"/>
        </a:p>
      </dgm:t>
    </dgm:pt>
    <dgm:pt modelId="{30A08A33-461C-4493-99FB-4C118BC8B933}" type="pres">
      <dgm:prSet presAssocID="{507E1689-E5F6-42E5-AF0F-F85F8D323178}" presName="spacer" presStyleCnt="0"/>
      <dgm:spPr>
        <a:scene3d>
          <a:camera prst="orthographicFront"/>
          <a:lightRig rig="threePt" dir="t"/>
        </a:scene3d>
        <a:sp3d>
          <a:bevelT/>
        </a:sp3d>
      </dgm:spPr>
      <dgm:t>
        <a:bodyPr/>
        <a:lstStyle/>
        <a:p>
          <a:endParaRPr lang="zh-TW" altLang="en-US"/>
        </a:p>
      </dgm:t>
    </dgm:pt>
    <dgm:pt modelId="{954D7EEA-361F-4FD6-854C-B4E7687C9558}" type="pres">
      <dgm:prSet presAssocID="{D57649A9-EA21-40D7-A65B-8B51D3CDB7D2}" presName="parentText" presStyleLbl="node1" presStyleIdx="1" presStyleCnt="4" custLinFactNeighborX="-1694">
        <dgm:presLayoutVars>
          <dgm:chMax val="0"/>
          <dgm:bulletEnabled val="1"/>
        </dgm:presLayoutVars>
      </dgm:prSet>
      <dgm:spPr/>
      <dgm:t>
        <a:bodyPr/>
        <a:lstStyle/>
        <a:p>
          <a:endParaRPr lang="zh-TW" altLang="en-US"/>
        </a:p>
      </dgm:t>
    </dgm:pt>
    <dgm:pt modelId="{81757C45-FFAD-43A0-9D4C-A39BCE6075C0}" type="pres">
      <dgm:prSet presAssocID="{6CB6252C-524D-46D5-804C-125121240ABB}" presName="spacer" presStyleCnt="0"/>
      <dgm:spPr>
        <a:scene3d>
          <a:camera prst="orthographicFront"/>
          <a:lightRig rig="threePt" dir="t"/>
        </a:scene3d>
        <a:sp3d>
          <a:bevelT/>
        </a:sp3d>
      </dgm:spPr>
      <dgm:t>
        <a:bodyPr/>
        <a:lstStyle/>
        <a:p>
          <a:endParaRPr lang="zh-TW" altLang="en-US"/>
        </a:p>
      </dgm:t>
    </dgm:pt>
    <dgm:pt modelId="{075D5EAA-FB98-4108-A698-9D2935B4E519}" type="pres">
      <dgm:prSet presAssocID="{D3B88DAC-4140-4862-A634-924335DD2BE1}" presName="parentText" presStyleLbl="node1" presStyleIdx="2" presStyleCnt="4">
        <dgm:presLayoutVars>
          <dgm:chMax val="0"/>
          <dgm:bulletEnabled val="1"/>
        </dgm:presLayoutVars>
      </dgm:prSet>
      <dgm:spPr/>
      <dgm:t>
        <a:bodyPr/>
        <a:lstStyle/>
        <a:p>
          <a:endParaRPr lang="zh-TW" altLang="en-US"/>
        </a:p>
      </dgm:t>
    </dgm:pt>
    <dgm:pt modelId="{15801299-774D-4A3E-BE77-297202343B62}" type="pres">
      <dgm:prSet presAssocID="{AC4D9AD0-9C50-41F2-912B-E355B24F0C44}" presName="spacer" presStyleCnt="0"/>
      <dgm:spPr>
        <a:scene3d>
          <a:camera prst="orthographicFront"/>
          <a:lightRig rig="threePt" dir="t"/>
        </a:scene3d>
        <a:sp3d>
          <a:bevelT/>
        </a:sp3d>
      </dgm:spPr>
      <dgm:t>
        <a:bodyPr/>
        <a:lstStyle/>
        <a:p>
          <a:endParaRPr lang="zh-TW" altLang="en-US"/>
        </a:p>
      </dgm:t>
    </dgm:pt>
    <dgm:pt modelId="{AB2C7CCC-811E-4459-B8D1-8098DE9A82E4}" type="pres">
      <dgm:prSet presAssocID="{DBECB2F5-AE08-44D5-AE78-0E4F9F333688}" presName="parentText" presStyleLbl="node1" presStyleIdx="3" presStyleCnt="4">
        <dgm:presLayoutVars>
          <dgm:chMax val="0"/>
          <dgm:bulletEnabled val="1"/>
        </dgm:presLayoutVars>
      </dgm:prSet>
      <dgm:spPr/>
      <dgm:t>
        <a:bodyPr/>
        <a:lstStyle/>
        <a:p>
          <a:endParaRPr lang="zh-TW" altLang="en-US"/>
        </a:p>
      </dgm:t>
    </dgm:pt>
  </dgm:ptLst>
  <dgm:cxnLst>
    <dgm:cxn modelId="{140DE290-77A9-43AB-8ED3-1BDD063DF6E8}" srcId="{4D8BAEE2-5FBA-4B96-8ECB-16CEE99DEA08}" destId="{DBECB2F5-AE08-44D5-AE78-0E4F9F333688}" srcOrd="3" destOrd="0" parTransId="{77C278B1-9A0A-4761-A862-84B700A382B0}" sibTransId="{BC608AB6-F0EC-47EA-B6AB-147BBB451028}"/>
    <dgm:cxn modelId="{06D5B6DD-5C4F-4024-B4F3-71180777495B}" srcId="{4D8BAEE2-5FBA-4B96-8ECB-16CEE99DEA08}" destId="{2160DBDA-3504-4B6F-9E63-F55235D1DEA2}" srcOrd="0" destOrd="0" parTransId="{DE8262D3-EF1D-4450-B8E2-DE61BBA72C27}" sibTransId="{507E1689-E5F6-42E5-AF0F-F85F8D323178}"/>
    <dgm:cxn modelId="{E1853F22-604C-4FEE-82A8-23ABA2754734}" type="presOf" srcId="{DBECB2F5-AE08-44D5-AE78-0E4F9F333688}" destId="{AB2C7CCC-811E-4459-B8D1-8098DE9A82E4}" srcOrd="0" destOrd="0" presId="urn:microsoft.com/office/officeart/2005/8/layout/vList2"/>
    <dgm:cxn modelId="{403DA3FA-3880-4EB2-B912-202928863749}" type="presOf" srcId="{D3B88DAC-4140-4862-A634-924335DD2BE1}" destId="{075D5EAA-FB98-4108-A698-9D2935B4E519}" srcOrd="0" destOrd="0" presId="urn:microsoft.com/office/officeart/2005/8/layout/vList2"/>
    <dgm:cxn modelId="{8E77AF5E-99C5-49C4-B23D-53C6B46ADD9D}" type="presOf" srcId="{4D8BAEE2-5FBA-4B96-8ECB-16CEE99DEA08}" destId="{53797ABB-42DF-47CC-A011-63690F39505E}" srcOrd="0" destOrd="0" presId="urn:microsoft.com/office/officeart/2005/8/layout/vList2"/>
    <dgm:cxn modelId="{5907C061-D21A-4718-BA59-C1890AAE13CE}" srcId="{4D8BAEE2-5FBA-4B96-8ECB-16CEE99DEA08}" destId="{D57649A9-EA21-40D7-A65B-8B51D3CDB7D2}" srcOrd="1" destOrd="0" parTransId="{FF926580-572D-49E1-807B-F129DA7F4CFD}" sibTransId="{6CB6252C-524D-46D5-804C-125121240ABB}"/>
    <dgm:cxn modelId="{703D27FB-282F-4E9A-B1B2-6B647E228555}" srcId="{4D8BAEE2-5FBA-4B96-8ECB-16CEE99DEA08}" destId="{D3B88DAC-4140-4862-A634-924335DD2BE1}" srcOrd="2" destOrd="0" parTransId="{6A59F998-FBC2-47C1-B4A5-1834E3BEE29E}" sibTransId="{AC4D9AD0-9C50-41F2-912B-E355B24F0C44}"/>
    <dgm:cxn modelId="{9F82B8E2-826F-4514-85F9-67B7E5066D6A}" type="presOf" srcId="{2160DBDA-3504-4B6F-9E63-F55235D1DEA2}" destId="{7D71DC49-7113-4DAE-AA02-752CF48DC7F5}" srcOrd="0" destOrd="0" presId="urn:microsoft.com/office/officeart/2005/8/layout/vList2"/>
    <dgm:cxn modelId="{97A08121-FC8E-437B-9C87-0EFA484D5CFA}" type="presOf" srcId="{D57649A9-EA21-40D7-A65B-8B51D3CDB7D2}" destId="{954D7EEA-361F-4FD6-854C-B4E7687C9558}" srcOrd="0" destOrd="0" presId="urn:microsoft.com/office/officeart/2005/8/layout/vList2"/>
    <dgm:cxn modelId="{369D163C-F5CC-494E-8A36-36C0337E4FA4}" type="presParOf" srcId="{53797ABB-42DF-47CC-A011-63690F39505E}" destId="{7D71DC49-7113-4DAE-AA02-752CF48DC7F5}" srcOrd="0" destOrd="0" presId="urn:microsoft.com/office/officeart/2005/8/layout/vList2"/>
    <dgm:cxn modelId="{138FA473-52AE-4BAE-B565-4E5565AAF5BD}" type="presParOf" srcId="{53797ABB-42DF-47CC-A011-63690F39505E}" destId="{30A08A33-461C-4493-99FB-4C118BC8B933}" srcOrd="1" destOrd="0" presId="urn:microsoft.com/office/officeart/2005/8/layout/vList2"/>
    <dgm:cxn modelId="{3C6CCB61-E0DF-4605-9E88-D7BB9E709619}" type="presParOf" srcId="{53797ABB-42DF-47CC-A011-63690F39505E}" destId="{954D7EEA-361F-4FD6-854C-B4E7687C9558}" srcOrd="2" destOrd="0" presId="urn:microsoft.com/office/officeart/2005/8/layout/vList2"/>
    <dgm:cxn modelId="{0C9C861E-1E49-4558-8FEC-38C0943BBE80}" type="presParOf" srcId="{53797ABB-42DF-47CC-A011-63690F39505E}" destId="{81757C45-FFAD-43A0-9D4C-A39BCE6075C0}" srcOrd="3" destOrd="0" presId="urn:microsoft.com/office/officeart/2005/8/layout/vList2"/>
    <dgm:cxn modelId="{C63DF529-AECA-4CFA-932C-384A3D7D28E9}" type="presParOf" srcId="{53797ABB-42DF-47CC-A011-63690F39505E}" destId="{075D5EAA-FB98-4108-A698-9D2935B4E519}" srcOrd="4" destOrd="0" presId="urn:microsoft.com/office/officeart/2005/8/layout/vList2"/>
    <dgm:cxn modelId="{44837EAF-E08F-4309-820A-2F9B46C1622A}" type="presParOf" srcId="{53797ABB-42DF-47CC-A011-63690F39505E}" destId="{15801299-774D-4A3E-BE77-297202343B62}" srcOrd="5" destOrd="0" presId="urn:microsoft.com/office/officeart/2005/8/layout/vList2"/>
    <dgm:cxn modelId="{2B15A954-1104-4C23-A733-E791D113392B}" type="presParOf" srcId="{53797ABB-42DF-47CC-A011-63690F39505E}" destId="{AB2C7CCC-811E-4459-B8D1-8098DE9A82E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F1F93BB-148A-4400-82AD-E2F7055AB91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8DA1435E-C7E1-46FE-84A3-2453D8301999}">
      <dgm:prSet phldrT="[文字]"/>
      <dgm:spPr>
        <a:solidFill>
          <a:srgbClr val="00B05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夥伴的排斥性提高 </a:t>
          </a:r>
          <a:endParaRPr lang="zh-TW" altLang="en-US" dirty="0">
            <a:latin typeface="微軟正黑體" pitchFamily="34" charset="-120"/>
            <a:ea typeface="微軟正黑體" pitchFamily="34" charset="-120"/>
          </a:endParaRPr>
        </a:p>
      </dgm:t>
    </dgm:pt>
    <dgm:pt modelId="{C78B54D2-3F4E-4383-B283-68EAFBCD6364}" type="parTrans" cxnId="{AA1C47D6-4906-4FA0-A7F0-1DA514558802}">
      <dgm:prSet/>
      <dgm:spPr/>
      <dgm:t>
        <a:bodyPr/>
        <a:lstStyle/>
        <a:p>
          <a:pPr algn="ctr"/>
          <a:endParaRPr lang="zh-TW" altLang="en-US">
            <a:latin typeface="微軟正黑體" pitchFamily="34" charset="-120"/>
            <a:ea typeface="微軟正黑體" pitchFamily="34" charset="-120"/>
          </a:endParaRPr>
        </a:p>
      </dgm:t>
    </dgm:pt>
    <dgm:pt modelId="{3CB778C0-86EF-4CCE-A64E-32B1513BF3B9}" type="sibTrans" cxnId="{AA1C47D6-4906-4FA0-A7F0-1DA514558802}">
      <dgm:prSet/>
      <dgm:spPr/>
      <dgm:t>
        <a:bodyPr/>
        <a:lstStyle/>
        <a:p>
          <a:pPr algn="ctr"/>
          <a:endParaRPr lang="zh-TW" altLang="en-US">
            <a:latin typeface="微軟正黑體" pitchFamily="34" charset="-120"/>
            <a:ea typeface="微軟正黑體" pitchFamily="34" charset="-120"/>
          </a:endParaRPr>
        </a:p>
      </dgm:t>
    </dgm:pt>
    <dgm:pt modelId="{7E085B1F-D647-43A3-BF71-579E3A598275}">
      <dgm:prSet phldrT="[文字]"/>
      <dgm:spPr>
        <a:solidFill>
          <a:srgbClr val="FF7C8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知識與能耐的乾涸 </a:t>
          </a:r>
          <a:endParaRPr lang="zh-TW" altLang="en-US" dirty="0">
            <a:latin typeface="微軟正黑體" pitchFamily="34" charset="-120"/>
            <a:ea typeface="微軟正黑體" pitchFamily="34" charset="-120"/>
          </a:endParaRPr>
        </a:p>
      </dgm:t>
    </dgm:pt>
    <dgm:pt modelId="{1FFD358D-3B35-4E3B-AAB8-B0AF30E7CA81}" type="parTrans" cxnId="{A4B45C5E-5A47-4AF8-8E4A-46D126AFFDF2}">
      <dgm:prSet/>
      <dgm:spPr/>
      <dgm:t>
        <a:bodyPr/>
        <a:lstStyle/>
        <a:p>
          <a:pPr algn="ctr"/>
          <a:endParaRPr lang="zh-TW" altLang="en-US">
            <a:latin typeface="微軟正黑體" pitchFamily="34" charset="-120"/>
            <a:ea typeface="微軟正黑體" pitchFamily="34" charset="-120"/>
          </a:endParaRPr>
        </a:p>
      </dgm:t>
    </dgm:pt>
    <dgm:pt modelId="{A67C1BFF-2A30-4778-85F6-C737E8C925CB}" type="sibTrans" cxnId="{A4B45C5E-5A47-4AF8-8E4A-46D126AFFDF2}">
      <dgm:prSet/>
      <dgm:spPr/>
      <dgm:t>
        <a:bodyPr/>
        <a:lstStyle/>
        <a:p>
          <a:pPr algn="ctr"/>
          <a:endParaRPr lang="zh-TW" altLang="en-US">
            <a:latin typeface="微軟正黑體" pitchFamily="34" charset="-120"/>
            <a:ea typeface="微軟正黑體" pitchFamily="34" charset="-120"/>
          </a:endParaRPr>
        </a:p>
      </dgm:t>
    </dgm:pt>
    <dgm:pt modelId="{43943477-1A91-492B-B269-E6BDAD807AFB}">
      <dgm:prSet phldrT="[文字]"/>
      <dgm:spPr>
        <a:solidFill>
          <a:srgbClr val="FFFF00"/>
        </a:solidFill>
        <a:scene3d>
          <a:camera prst="orthographicFront"/>
          <a:lightRig rig="threePt" dir="t"/>
        </a:scene3d>
        <a:sp3d>
          <a:bevelT/>
        </a:sp3d>
      </dgm:spPr>
      <dgm:t>
        <a:bodyPr/>
        <a:lstStyle/>
        <a:p>
          <a:pPr algn="ctr" rtl="0"/>
          <a:r>
            <a:rPr kumimoji="1" lang="zh-TW" altLang="en-US" b="1" i="0" u="none" strike="noStrike" cap="none" spc="0" normalizeH="0" baseline="0" noProof="0" dirty="0" smtClean="0">
              <a:ln>
                <a:noFill/>
              </a:ln>
              <a:solidFill>
                <a:schemeClr val="tx1"/>
              </a:solidFill>
              <a:effectLst/>
              <a:uLnTx/>
              <a:uFillTx/>
              <a:latin typeface="微軟正黑體" pitchFamily="34" charset="-120"/>
              <a:ea typeface="微軟正黑體" pitchFamily="34" charset="-120"/>
              <a:cs typeface="+mn-cs"/>
            </a:rPr>
            <a:t>互賴的風險 </a:t>
          </a:r>
          <a:endParaRPr lang="zh-TW" altLang="en-US" dirty="0">
            <a:latin typeface="微軟正黑體" pitchFamily="34" charset="-120"/>
            <a:ea typeface="微軟正黑體" pitchFamily="34" charset="-120"/>
          </a:endParaRPr>
        </a:p>
      </dgm:t>
    </dgm:pt>
    <dgm:pt modelId="{0EC9907A-7A4A-487C-AFCE-DCC46336F811}" type="parTrans" cxnId="{2387EBB7-3F06-4CBC-ADD0-1E5BE264F064}">
      <dgm:prSet/>
      <dgm:spPr/>
      <dgm:t>
        <a:bodyPr/>
        <a:lstStyle/>
        <a:p>
          <a:pPr algn="ctr"/>
          <a:endParaRPr lang="zh-TW" altLang="en-US">
            <a:latin typeface="微軟正黑體" pitchFamily="34" charset="-120"/>
            <a:ea typeface="微軟正黑體" pitchFamily="34" charset="-120"/>
          </a:endParaRPr>
        </a:p>
      </dgm:t>
    </dgm:pt>
    <dgm:pt modelId="{4B34D005-1228-44FA-BA2D-896DA7081646}" type="sibTrans" cxnId="{2387EBB7-3F06-4CBC-ADD0-1E5BE264F064}">
      <dgm:prSet/>
      <dgm:spPr/>
      <dgm:t>
        <a:bodyPr/>
        <a:lstStyle/>
        <a:p>
          <a:pPr algn="ctr"/>
          <a:endParaRPr lang="zh-TW" altLang="en-US">
            <a:latin typeface="微軟正黑體" pitchFamily="34" charset="-120"/>
            <a:ea typeface="微軟正黑體" pitchFamily="34" charset="-120"/>
          </a:endParaRPr>
        </a:p>
      </dgm:t>
    </dgm:pt>
    <dgm:pt modelId="{194EAD95-BBA7-45DA-9501-289F1A08CE2F}">
      <dgm:prSet phldrT="[文字]"/>
      <dgm:spPr>
        <a:solidFill>
          <a:srgbClr val="00B0F0"/>
        </a:solidFill>
        <a:scene3d>
          <a:camera prst="orthographicFront"/>
          <a:lightRig rig="threePt" dir="t"/>
        </a:scene3d>
        <a:sp3d>
          <a:bevelT/>
        </a:sp3d>
      </dgm:spPr>
      <dgm:t>
        <a:bodyPr/>
        <a:lstStyle/>
        <a:p>
          <a:pPr algn="ctr" rtl="0"/>
          <a:r>
            <a:rPr kumimoji="1" lang="zh-TW" altLang="en-US" b="1" i="0" u="none" strike="noStrike" cap="none" spc="0" normalizeH="0" baseline="0" noProof="0" smtClean="0">
              <a:ln>
                <a:noFill/>
              </a:ln>
              <a:solidFill>
                <a:schemeClr val="tx1"/>
              </a:solidFill>
              <a:effectLst/>
              <a:uLnTx/>
              <a:uFillTx/>
              <a:latin typeface="微軟正黑體" pitchFamily="34" charset="-120"/>
              <a:ea typeface="微軟正黑體" pitchFamily="34" charset="-120"/>
              <a:cs typeface="+mn-cs"/>
            </a:rPr>
            <a:t>高昂的控制與作業成本 </a:t>
          </a:r>
          <a:endParaRPr lang="zh-TW" altLang="en-US" dirty="0">
            <a:latin typeface="微軟正黑體" pitchFamily="34" charset="-120"/>
            <a:ea typeface="微軟正黑體" pitchFamily="34" charset="-120"/>
          </a:endParaRPr>
        </a:p>
      </dgm:t>
    </dgm:pt>
    <dgm:pt modelId="{22479A90-8679-4B26-B893-02B82F39C92B}" type="parTrans" cxnId="{09A70864-0459-41A4-81CD-EFB6E239CFE1}">
      <dgm:prSet/>
      <dgm:spPr/>
      <dgm:t>
        <a:bodyPr/>
        <a:lstStyle/>
        <a:p>
          <a:pPr algn="ctr"/>
          <a:endParaRPr lang="zh-TW" altLang="en-US">
            <a:latin typeface="微軟正黑體" pitchFamily="34" charset="-120"/>
            <a:ea typeface="微軟正黑體" pitchFamily="34" charset="-120"/>
          </a:endParaRPr>
        </a:p>
      </dgm:t>
    </dgm:pt>
    <dgm:pt modelId="{A31E3C76-F42C-4D9D-92CD-F0D48EEF4348}" type="sibTrans" cxnId="{09A70864-0459-41A4-81CD-EFB6E239CFE1}">
      <dgm:prSet/>
      <dgm:spPr/>
      <dgm:t>
        <a:bodyPr/>
        <a:lstStyle/>
        <a:p>
          <a:pPr algn="ctr"/>
          <a:endParaRPr lang="zh-TW" altLang="en-US">
            <a:latin typeface="微軟正黑體" pitchFamily="34" charset="-120"/>
            <a:ea typeface="微軟正黑體" pitchFamily="34" charset="-120"/>
          </a:endParaRPr>
        </a:p>
      </dgm:t>
    </dgm:pt>
    <dgm:pt modelId="{1611C85F-D720-4E64-B9B4-35B37228DC3D}" type="pres">
      <dgm:prSet presAssocID="{9F1F93BB-148A-4400-82AD-E2F7055AB91B}" presName="linear" presStyleCnt="0">
        <dgm:presLayoutVars>
          <dgm:animLvl val="lvl"/>
          <dgm:resizeHandles val="exact"/>
        </dgm:presLayoutVars>
      </dgm:prSet>
      <dgm:spPr/>
      <dgm:t>
        <a:bodyPr/>
        <a:lstStyle/>
        <a:p>
          <a:endParaRPr lang="zh-TW" altLang="en-US"/>
        </a:p>
      </dgm:t>
    </dgm:pt>
    <dgm:pt modelId="{7C624CCE-C826-4F76-8922-20E06F5BE014}" type="pres">
      <dgm:prSet presAssocID="{8DA1435E-C7E1-46FE-84A3-2453D8301999}" presName="parentText" presStyleLbl="node1" presStyleIdx="0" presStyleCnt="4">
        <dgm:presLayoutVars>
          <dgm:chMax val="0"/>
          <dgm:bulletEnabled val="1"/>
        </dgm:presLayoutVars>
      </dgm:prSet>
      <dgm:spPr/>
      <dgm:t>
        <a:bodyPr/>
        <a:lstStyle/>
        <a:p>
          <a:endParaRPr lang="zh-TW" altLang="en-US"/>
        </a:p>
      </dgm:t>
    </dgm:pt>
    <dgm:pt modelId="{9EAA3757-9D69-494B-ACAC-CEC99203BC63}" type="pres">
      <dgm:prSet presAssocID="{3CB778C0-86EF-4CCE-A64E-32B1513BF3B9}" presName="spacer" presStyleCnt="0"/>
      <dgm:spPr>
        <a:scene3d>
          <a:camera prst="orthographicFront"/>
          <a:lightRig rig="threePt" dir="t"/>
        </a:scene3d>
        <a:sp3d>
          <a:bevelT/>
        </a:sp3d>
      </dgm:spPr>
      <dgm:t>
        <a:bodyPr/>
        <a:lstStyle/>
        <a:p>
          <a:endParaRPr lang="zh-TW" altLang="en-US"/>
        </a:p>
      </dgm:t>
    </dgm:pt>
    <dgm:pt modelId="{3EDC9B4E-ACB5-4783-B040-ABBD0DC1E1D7}" type="pres">
      <dgm:prSet presAssocID="{7E085B1F-D647-43A3-BF71-579E3A598275}" presName="parentText" presStyleLbl="node1" presStyleIdx="1" presStyleCnt="4">
        <dgm:presLayoutVars>
          <dgm:chMax val="0"/>
          <dgm:bulletEnabled val="1"/>
        </dgm:presLayoutVars>
      </dgm:prSet>
      <dgm:spPr/>
      <dgm:t>
        <a:bodyPr/>
        <a:lstStyle/>
        <a:p>
          <a:endParaRPr lang="zh-TW" altLang="en-US"/>
        </a:p>
      </dgm:t>
    </dgm:pt>
    <dgm:pt modelId="{1BEB177D-CBCE-44FE-AFF6-FC15338AD8C5}" type="pres">
      <dgm:prSet presAssocID="{A67C1BFF-2A30-4778-85F6-C737E8C925CB}" presName="spacer" presStyleCnt="0"/>
      <dgm:spPr>
        <a:scene3d>
          <a:camera prst="orthographicFront"/>
          <a:lightRig rig="threePt" dir="t"/>
        </a:scene3d>
        <a:sp3d>
          <a:bevelT/>
        </a:sp3d>
      </dgm:spPr>
      <dgm:t>
        <a:bodyPr/>
        <a:lstStyle/>
        <a:p>
          <a:endParaRPr lang="zh-TW" altLang="en-US"/>
        </a:p>
      </dgm:t>
    </dgm:pt>
    <dgm:pt modelId="{CFB825CE-600A-4058-A9F5-CF6CD6BC719A}" type="pres">
      <dgm:prSet presAssocID="{43943477-1A91-492B-B269-E6BDAD807AFB}" presName="parentText" presStyleLbl="node1" presStyleIdx="2" presStyleCnt="4">
        <dgm:presLayoutVars>
          <dgm:chMax val="0"/>
          <dgm:bulletEnabled val="1"/>
        </dgm:presLayoutVars>
      </dgm:prSet>
      <dgm:spPr/>
      <dgm:t>
        <a:bodyPr/>
        <a:lstStyle/>
        <a:p>
          <a:endParaRPr lang="zh-TW" altLang="en-US"/>
        </a:p>
      </dgm:t>
    </dgm:pt>
    <dgm:pt modelId="{16BC9D43-774F-40FF-AB6A-7DD4FDBE7959}" type="pres">
      <dgm:prSet presAssocID="{4B34D005-1228-44FA-BA2D-896DA7081646}" presName="spacer" presStyleCnt="0"/>
      <dgm:spPr>
        <a:scene3d>
          <a:camera prst="orthographicFront"/>
          <a:lightRig rig="threePt" dir="t"/>
        </a:scene3d>
        <a:sp3d>
          <a:bevelT/>
        </a:sp3d>
      </dgm:spPr>
      <dgm:t>
        <a:bodyPr/>
        <a:lstStyle/>
        <a:p>
          <a:endParaRPr lang="zh-TW" altLang="en-US"/>
        </a:p>
      </dgm:t>
    </dgm:pt>
    <dgm:pt modelId="{FC7F2086-DD74-4CAC-BF9A-EEDF3F2589DD}" type="pres">
      <dgm:prSet presAssocID="{194EAD95-BBA7-45DA-9501-289F1A08CE2F}" presName="parentText" presStyleLbl="node1" presStyleIdx="3" presStyleCnt="4">
        <dgm:presLayoutVars>
          <dgm:chMax val="0"/>
          <dgm:bulletEnabled val="1"/>
        </dgm:presLayoutVars>
      </dgm:prSet>
      <dgm:spPr/>
      <dgm:t>
        <a:bodyPr/>
        <a:lstStyle/>
        <a:p>
          <a:endParaRPr lang="zh-TW" altLang="en-US"/>
        </a:p>
      </dgm:t>
    </dgm:pt>
  </dgm:ptLst>
  <dgm:cxnLst>
    <dgm:cxn modelId="{D31677B1-8D19-40A2-A279-838976D1220E}" type="presOf" srcId="{43943477-1A91-492B-B269-E6BDAD807AFB}" destId="{CFB825CE-600A-4058-A9F5-CF6CD6BC719A}" srcOrd="0" destOrd="0" presId="urn:microsoft.com/office/officeart/2005/8/layout/vList2"/>
    <dgm:cxn modelId="{09A70864-0459-41A4-81CD-EFB6E239CFE1}" srcId="{9F1F93BB-148A-4400-82AD-E2F7055AB91B}" destId="{194EAD95-BBA7-45DA-9501-289F1A08CE2F}" srcOrd="3" destOrd="0" parTransId="{22479A90-8679-4B26-B893-02B82F39C92B}" sibTransId="{A31E3C76-F42C-4D9D-92CD-F0D48EEF4348}"/>
    <dgm:cxn modelId="{F3C48D75-93AF-44EC-A464-BAC8A8F4A36B}" type="presOf" srcId="{9F1F93BB-148A-4400-82AD-E2F7055AB91B}" destId="{1611C85F-D720-4E64-B9B4-35B37228DC3D}" srcOrd="0" destOrd="0" presId="urn:microsoft.com/office/officeart/2005/8/layout/vList2"/>
    <dgm:cxn modelId="{2387EBB7-3F06-4CBC-ADD0-1E5BE264F064}" srcId="{9F1F93BB-148A-4400-82AD-E2F7055AB91B}" destId="{43943477-1A91-492B-B269-E6BDAD807AFB}" srcOrd="2" destOrd="0" parTransId="{0EC9907A-7A4A-487C-AFCE-DCC46336F811}" sibTransId="{4B34D005-1228-44FA-BA2D-896DA7081646}"/>
    <dgm:cxn modelId="{AA1C47D6-4906-4FA0-A7F0-1DA514558802}" srcId="{9F1F93BB-148A-4400-82AD-E2F7055AB91B}" destId="{8DA1435E-C7E1-46FE-84A3-2453D8301999}" srcOrd="0" destOrd="0" parTransId="{C78B54D2-3F4E-4383-B283-68EAFBCD6364}" sibTransId="{3CB778C0-86EF-4CCE-A64E-32B1513BF3B9}"/>
    <dgm:cxn modelId="{E74D7699-AC5D-409F-863F-DA26282F5959}" type="presOf" srcId="{8DA1435E-C7E1-46FE-84A3-2453D8301999}" destId="{7C624CCE-C826-4F76-8922-20E06F5BE014}" srcOrd="0" destOrd="0" presId="urn:microsoft.com/office/officeart/2005/8/layout/vList2"/>
    <dgm:cxn modelId="{A4B45C5E-5A47-4AF8-8E4A-46D126AFFDF2}" srcId="{9F1F93BB-148A-4400-82AD-E2F7055AB91B}" destId="{7E085B1F-D647-43A3-BF71-579E3A598275}" srcOrd="1" destOrd="0" parTransId="{1FFD358D-3B35-4E3B-AAB8-B0AF30E7CA81}" sibTransId="{A67C1BFF-2A30-4778-85F6-C737E8C925CB}"/>
    <dgm:cxn modelId="{9D8C1612-D37A-443F-9BB0-B79AA302BD64}" type="presOf" srcId="{7E085B1F-D647-43A3-BF71-579E3A598275}" destId="{3EDC9B4E-ACB5-4783-B040-ABBD0DC1E1D7}" srcOrd="0" destOrd="0" presId="urn:microsoft.com/office/officeart/2005/8/layout/vList2"/>
    <dgm:cxn modelId="{25326EB5-9AF2-476F-9A0F-EDC5ABD82780}" type="presOf" srcId="{194EAD95-BBA7-45DA-9501-289F1A08CE2F}" destId="{FC7F2086-DD74-4CAC-BF9A-EEDF3F2589DD}" srcOrd="0" destOrd="0" presId="urn:microsoft.com/office/officeart/2005/8/layout/vList2"/>
    <dgm:cxn modelId="{D9F2B99D-480E-4465-82D8-1D3C74C8C614}" type="presParOf" srcId="{1611C85F-D720-4E64-B9B4-35B37228DC3D}" destId="{7C624CCE-C826-4F76-8922-20E06F5BE014}" srcOrd="0" destOrd="0" presId="urn:microsoft.com/office/officeart/2005/8/layout/vList2"/>
    <dgm:cxn modelId="{827C8DD5-1737-4D5C-8A67-F2E4DA9DF115}" type="presParOf" srcId="{1611C85F-D720-4E64-B9B4-35B37228DC3D}" destId="{9EAA3757-9D69-494B-ACAC-CEC99203BC63}" srcOrd="1" destOrd="0" presId="urn:microsoft.com/office/officeart/2005/8/layout/vList2"/>
    <dgm:cxn modelId="{888ADFE6-73C1-4AFE-A354-9F440807D560}" type="presParOf" srcId="{1611C85F-D720-4E64-B9B4-35B37228DC3D}" destId="{3EDC9B4E-ACB5-4783-B040-ABBD0DC1E1D7}" srcOrd="2" destOrd="0" presId="urn:microsoft.com/office/officeart/2005/8/layout/vList2"/>
    <dgm:cxn modelId="{EC053399-80C9-4A55-8145-181CA37842E4}" type="presParOf" srcId="{1611C85F-D720-4E64-B9B4-35B37228DC3D}" destId="{1BEB177D-CBCE-44FE-AFF6-FC15338AD8C5}" srcOrd="3" destOrd="0" presId="urn:microsoft.com/office/officeart/2005/8/layout/vList2"/>
    <dgm:cxn modelId="{B3D43BF5-004F-4087-95E3-4FC95917C22D}" type="presParOf" srcId="{1611C85F-D720-4E64-B9B4-35B37228DC3D}" destId="{CFB825CE-600A-4058-A9F5-CF6CD6BC719A}" srcOrd="4" destOrd="0" presId="urn:microsoft.com/office/officeart/2005/8/layout/vList2"/>
    <dgm:cxn modelId="{39D79570-FB4D-43F5-A088-7EBCBC904FB1}" type="presParOf" srcId="{1611C85F-D720-4E64-B9B4-35B37228DC3D}" destId="{16BC9D43-774F-40FF-AB6A-7DD4FDBE7959}" srcOrd="5" destOrd="0" presId="urn:microsoft.com/office/officeart/2005/8/layout/vList2"/>
    <dgm:cxn modelId="{130D5DC0-0491-4237-BB13-9924C54696F9}" type="presParOf" srcId="{1611C85F-D720-4E64-B9B4-35B37228DC3D}" destId="{FC7F2086-DD74-4CAC-BF9A-EEDF3F2589D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B4EF560-94BE-4C8A-8830-93B6B77EBBF0}" type="doc">
      <dgm:prSet loTypeId="urn:microsoft.com/office/officeart/2005/8/layout/default#4" loCatId="list" qsTypeId="urn:microsoft.com/office/officeart/2005/8/quickstyle/simple1" qsCatId="simple" csTypeId="urn:microsoft.com/office/officeart/2005/8/colors/accent1_2" csCatId="accent1" phldr="1"/>
      <dgm:spPr/>
      <dgm:t>
        <a:bodyPr/>
        <a:lstStyle/>
        <a:p>
          <a:endParaRPr lang="zh-TW" altLang="en-US"/>
        </a:p>
      </dgm:t>
    </dgm:pt>
    <dgm:pt modelId="{6594597E-9A3B-42A7-A347-2768E2C4991D}">
      <dgm:prSet phldrT="[文字]" custT="1"/>
      <dgm:spPr>
        <a:solidFill>
          <a:srgbClr val="00B050"/>
        </a:solidFill>
        <a:scene3d>
          <a:camera prst="orthographicFront"/>
          <a:lightRig rig="threePt" dir="t"/>
        </a:scene3d>
        <a:sp3d>
          <a:bevelT/>
        </a:sp3d>
      </dgm:spPr>
      <dgm:t>
        <a:bodyPr/>
        <a:lstStyle/>
        <a:p>
          <a:r>
            <a:rPr lang="zh-TW" sz="2900" b="1" dirty="0" smtClean="0">
              <a:latin typeface="微軟正黑體" pitchFamily="34" charset="-120"/>
              <a:ea typeface="微軟正黑體" pitchFamily="34" charset="-120"/>
            </a:rPr>
            <a:t>權益基礎的策略聯盟</a:t>
          </a:r>
          <a:r>
            <a:rPr lang="zh-TW" sz="3200" b="1" dirty="0" smtClean="0">
              <a:latin typeface="微軟正黑體" pitchFamily="34" charset="-120"/>
              <a:ea typeface="微軟正黑體" pitchFamily="34" charset="-120"/>
            </a:rPr>
            <a:t>（</a:t>
          </a:r>
          <a:r>
            <a:rPr lang="en-US" sz="2400" b="1" dirty="0" smtClean="0">
              <a:latin typeface="微軟正黑體" pitchFamily="34" charset="-120"/>
              <a:ea typeface="微軟正黑體" pitchFamily="34" charset="-120"/>
            </a:rPr>
            <a:t>Equity Strategic Alliance</a:t>
          </a:r>
          <a:r>
            <a:rPr lang="zh-TW" sz="3200" b="1" dirty="0" smtClean="0">
              <a:latin typeface="微軟正黑體" pitchFamily="34" charset="-120"/>
              <a:ea typeface="微軟正黑體" pitchFamily="34" charset="-120"/>
            </a:rPr>
            <a:t>）</a:t>
          </a:r>
          <a:endParaRPr lang="zh-TW" altLang="en-US" sz="3200" b="1" dirty="0">
            <a:latin typeface="微軟正黑體" pitchFamily="34" charset="-120"/>
            <a:ea typeface="微軟正黑體" pitchFamily="34" charset="-120"/>
          </a:endParaRPr>
        </a:p>
      </dgm:t>
    </dgm:pt>
    <dgm:pt modelId="{1AB5A0A9-471F-4A90-A09F-EB34052B52A9}" type="parTrans" cxnId="{5A1161A4-84EA-4E4F-A129-EC94957A915F}">
      <dgm:prSet/>
      <dgm:spPr/>
      <dgm:t>
        <a:bodyPr/>
        <a:lstStyle/>
        <a:p>
          <a:endParaRPr lang="zh-TW" altLang="en-US" b="1">
            <a:latin typeface="微軟正黑體" pitchFamily="34" charset="-120"/>
            <a:ea typeface="微軟正黑體" pitchFamily="34" charset="-120"/>
          </a:endParaRPr>
        </a:p>
      </dgm:t>
    </dgm:pt>
    <dgm:pt modelId="{8525A828-E94B-4ACB-9D29-F68F59E5B5FB}" type="sibTrans" cxnId="{5A1161A4-84EA-4E4F-A129-EC94957A915F}">
      <dgm:prSet/>
      <dgm:spPr/>
      <dgm:t>
        <a:bodyPr/>
        <a:lstStyle/>
        <a:p>
          <a:endParaRPr lang="zh-TW" altLang="en-US" b="1">
            <a:latin typeface="微軟正黑體" pitchFamily="34" charset="-120"/>
            <a:ea typeface="微軟正黑體" pitchFamily="34" charset="-120"/>
          </a:endParaRPr>
        </a:p>
      </dgm:t>
    </dgm:pt>
    <dgm:pt modelId="{5A3C8B5F-385C-474E-B49B-4BE05B67C117}">
      <dgm:prSet phldrT="[文字]" custT="1"/>
      <dgm:spPr>
        <a:solidFill>
          <a:srgbClr val="FF7C80"/>
        </a:solidFill>
        <a:scene3d>
          <a:camera prst="orthographicFront"/>
          <a:lightRig rig="threePt" dir="t"/>
        </a:scene3d>
        <a:sp3d>
          <a:bevelT/>
        </a:sp3d>
      </dgm:spPr>
      <dgm:t>
        <a:bodyPr/>
        <a:lstStyle/>
        <a:p>
          <a:r>
            <a:rPr lang="zh-TW" sz="2800" b="1" dirty="0" smtClean="0">
              <a:latin typeface="微軟正黑體" pitchFamily="34" charset="-120"/>
              <a:ea typeface="微軟正黑體" pitchFamily="34" charset="-120"/>
            </a:rPr>
            <a:t>非權益基礎的策略聯盟（</a:t>
          </a:r>
          <a:r>
            <a:rPr lang="en-US" sz="2800" b="1" dirty="0" err="1" smtClean="0">
              <a:latin typeface="微軟正黑體" pitchFamily="34" charset="-120"/>
              <a:ea typeface="微軟正黑體" pitchFamily="34" charset="-120"/>
            </a:rPr>
            <a:t>Nonequity</a:t>
          </a:r>
          <a:r>
            <a:rPr lang="en-US" sz="2800" b="1" dirty="0" smtClean="0">
              <a:latin typeface="微軟正黑體" pitchFamily="34" charset="-120"/>
              <a:ea typeface="微軟正黑體" pitchFamily="34" charset="-120"/>
            </a:rPr>
            <a:t> Strategic Alliance</a:t>
          </a:r>
          <a:r>
            <a:rPr lang="zh-TW" sz="2800" b="1" dirty="0" smtClean="0">
              <a:latin typeface="微軟正黑體" pitchFamily="34" charset="-120"/>
              <a:ea typeface="微軟正黑體" pitchFamily="34" charset="-120"/>
            </a:rPr>
            <a:t>）</a:t>
          </a:r>
          <a:endParaRPr lang="zh-TW" altLang="en-US" sz="2800" b="1" dirty="0">
            <a:latin typeface="微軟正黑體" pitchFamily="34" charset="-120"/>
            <a:ea typeface="微軟正黑體" pitchFamily="34" charset="-120"/>
          </a:endParaRPr>
        </a:p>
      </dgm:t>
    </dgm:pt>
    <dgm:pt modelId="{2F89DB58-E070-487A-A275-D5C9D0D0B8A2}" type="parTrans" cxnId="{751723E4-5D75-4D89-A92D-8DC60F323AF3}">
      <dgm:prSet/>
      <dgm:spPr/>
      <dgm:t>
        <a:bodyPr/>
        <a:lstStyle/>
        <a:p>
          <a:endParaRPr lang="zh-TW" altLang="en-US" b="1">
            <a:latin typeface="微軟正黑體" pitchFamily="34" charset="-120"/>
            <a:ea typeface="微軟正黑體" pitchFamily="34" charset="-120"/>
          </a:endParaRPr>
        </a:p>
      </dgm:t>
    </dgm:pt>
    <dgm:pt modelId="{56405011-E29A-4CDA-A622-FEA9EF80F9DB}" type="sibTrans" cxnId="{751723E4-5D75-4D89-A92D-8DC60F323AF3}">
      <dgm:prSet/>
      <dgm:spPr/>
      <dgm:t>
        <a:bodyPr/>
        <a:lstStyle/>
        <a:p>
          <a:endParaRPr lang="zh-TW" altLang="en-US" b="1">
            <a:latin typeface="微軟正黑體" pitchFamily="34" charset="-120"/>
            <a:ea typeface="微軟正黑體" pitchFamily="34" charset="-120"/>
          </a:endParaRPr>
        </a:p>
      </dgm:t>
    </dgm:pt>
    <dgm:pt modelId="{AAE665DC-F06B-4AA0-AE14-02C0D0A56B57}" type="pres">
      <dgm:prSet presAssocID="{0B4EF560-94BE-4C8A-8830-93B6B77EBBF0}" presName="diagram" presStyleCnt="0">
        <dgm:presLayoutVars>
          <dgm:dir/>
          <dgm:resizeHandles val="exact"/>
        </dgm:presLayoutVars>
      </dgm:prSet>
      <dgm:spPr/>
      <dgm:t>
        <a:bodyPr/>
        <a:lstStyle/>
        <a:p>
          <a:endParaRPr lang="zh-TW" altLang="en-US"/>
        </a:p>
      </dgm:t>
    </dgm:pt>
    <dgm:pt modelId="{4E0A8731-B7EB-41D7-BC78-3EED435C4BDD}" type="pres">
      <dgm:prSet presAssocID="{6594597E-9A3B-42A7-A347-2768E2C4991D}" presName="node" presStyleLbl="node1" presStyleIdx="0" presStyleCnt="2" custScaleX="92866" custLinFactNeighborX="-14512" custLinFactNeighborY="-49225">
        <dgm:presLayoutVars>
          <dgm:bulletEnabled val="1"/>
        </dgm:presLayoutVars>
      </dgm:prSet>
      <dgm:spPr/>
      <dgm:t>
        <a:bodyPr/>
        <a:lstStyle/>
        <a:p>
          <a:endParaRPr lang="zh-TW" altLang="en-US"/>
        </a:p>
      </dgm:t>
    </dgm:pt>
    <dgm:pt modelId="{93202F97-046F-4D31-93BC-AFF6597E65D7}" type="pres">
      <dgm:prSet presAssocID="{8525A828-E94B-4ACB-9D29-F68F59E5B5FB}" presName="sibTrans" presStyleCnt="0"/>
      <dgm:spPr>
        <a:scene3d>
          <a:camera prst="orthographicFront"/>
          <a:lightRig rig="threePt" dir="t"/>
        </a:scene3d>
        <a:sp3d>
          <a:bevelT/>
        </a:sp3d>
      </dgm:spPr>
      <dgm:t>
        <a:bodyPr/>
        <a:lstStyle/>
        <a:p>
          <a:endParaRPr lang="zh-TW" altLang="en-US"/>
        </a:p>
      </dgm:t>
    </dgm:pt>
    <dgm:pt modelId="{D163C05E-1728-4843-8DE6-5BDC4EEA8224}" type="pres">
      <dgm:prSet presAssocID="{5A3C8B5F-385C-474E-B49B-4BE05B67C117}" presName="node" presStyleLbl="node1" presStyleIdx="1" presStyleCnt="2" custLinFactNeighborX="-6932" custLinFactNeighborY="-52999">
        <dgm:presLayoutVars>
          <dgm:bulletEnabled val="1"/>
        </dgm:presLayoutVars>
      </dgm:prSet>
      <dgm:spPr/>
      <dgm:t>
        <a:bodyPr/>
        <a:lstStyle/>
        <a:p>
          <a:endParaRPr lang="zh-TW" altLang="en-US"/>
        </a:p>
      </dgm:t>
    </dgm:pt>
  </dgm:ptLst>
  <dgm:cxnLst>
    <dgm:cxn modelId="{68CC4F7C-BD65-4F06-BB3C-8ACAD65303FF}" type="presOf" srcId="{0B4EF560-94BE-4C8A-8830-93B6B77EBBF0}" destId="{AAE665DC-F06B-4AA0-AE14-02C0D0A56B57}" srcOrd="0" destOrd="0" presId="urn:microsoft.com/office/officeart/2005/8/layout/default#4"/>
    <dgm:cxn modelId="{2167886A-255D-4066-A50B-58B2BF05FE8B}" type="presOf" srcId="{6594597E-9A3B-42A7-A347-2768E2C4991D}" destId="{4E0A8731-B7EB-41D7-BC78-3EED435C4BDD}" srcOrd="0" destOrd="0" presId="urn:microsoft.com/office/officeart/2005/8/layout/default#4"/>
    <dgm:cxn modelId="{F4D3FF0A-4481-4985-8400-6391A1F09744}" type="presOf" srcId="{5A3C8B5F-385C-474E-B49B-4BE05B67C117}" destId="{D163C05E-1728-4843-8DE6-5BDC4EEA8224}" srcOrd="0" destOrd="0" presId="urn:microsoft.com/office/officeart/2005/8/layout/default#4"/>
    <dgm:cxn modelId="{5A1161A4-84EA-4E4F-A129-EC94957A915F}" srcId="{0B4EF560-94BE-4C8A-8830-93B6B77EBBF0}" destId="{6594597E-9A3B-42A7-A347-2768E2C4991D}" srcOrd="0" destOrd="0" parTransId="{1AB5A0A9-471F-4A90-A09F-EB34052B52A9}" sibTransId="{8525A828-E94B-4ACB-9D29-F68F59E5B5FB}"/>
    <dgm:cxn modelId="{751723E4-5D75-4D89-A92D-8DC60F323AF3}" srcId="{0B4EF560-94BE-4C8A-8830-93B6B77EBBF0}" destId="{5A3C8B5F-385C-474E-B49B-4BE05B67C117}" srcOrd="1" destOrd="0" parTransId="{2F89DB58-E070-487A-A275-D5C9D0D0B8A2}" sibTransId="{56405011-E29A-4CDA-A622-FEA9EF80F9DB}"/>
    <dgm:cxn modelId="{75DC8ABA-F8F9-45F9-ACAF-B972527784D8}" type="presParOf" srcId="{AAE665DC-F06B-4AA0-AE14-02C0D0A56B57}" destId="{4E0A8731-B7EB-41D7-BC78-3EED435C4BDD}" srcOrd="0" destOrd="0" presId="urn:microsoft.com/office/officeart/2005/8/layout/default#4"/>
    <dgm:cxn modelId="{F2E09BF0-C475-4E88-8649-7236C94861D8}" type="presParOf" srcId="{AAE665DC-F06B-4AA0-AE14-02C0D0A56B57}" destId="{93202F97-046F-4D31-93BC-AFF6597E65D7}" srcOrd="1" destOrd="0" presId="urn:microsoft.com/office/officeart/2005/8/layout/default#4"/>
    <dgm:cxn modelId="{61354085-80A9-40AF-BE80-5E462A2BCD94}" type="presParOf" srcId="{AAE665DC-F06B-4AA0-AE14-02C0D0A56B57}" destId="{D163C05E-1728-4843-8DE6-5BDC4EEA8224}" srcOrd="2" destOrd="0" presId="urn:microsoft.com/office/officeart/2005/8/layout/default#4"/>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664ED36-740C-4856-95AD-C497E283F322}"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zh-TW" altLang="en-US"/>
        </a:p>
      </dgm:t>
    </dgm:pt>
    <dgm:pt modelId="{EAD5269E-AF65-4D8E-9F41-03D67BD6CE0C}">
      <dgm:prSet phldrT="[文字]"/>
      <dgm:spPr>
        <a:solidFill>
          <a:srgbClr val="99FF66"/>
        </a:solidFill>
      </dgm:spPr>
      <dgm:t>
        <a:bodyPr/>
        <a:lstStyle/>
        <a:p>
          <a:r>
            <a:rPr kumimoji="0" lang="zh-TW" altLang="en-US" b="1" dirty="0" smtClean="0">
              <a:latin typeface="微軟正黑體" pitchFamily="34" charset="-120"/>
              <a:ea typeface="微軟正黑體" pitchFamily="34" charset="-120"/>
            </a:rPr>
            <a:t>產業內的策略聯盟</a:t>
          </a:r>
          <a:endParaRPr lang="zh-TW" altLang="en-US" b="1" dirty="0">
            <a:latin typeface="微軟正黑體" pitchFamily="34" charset="-120"/>
            <a:ea typeface="微軟正黑體" pitchFamily="34" charset="-120"/>
          </a:endParaRPr>
        </a:p>
      </dgm:t>
    </dgm:pt>
    <dgm:pt modelId="{A6643760-3BA2-4E74-83F6-2F4E38D7965A}" type="parTrans" cxnId="{F5AC188F-94A1-4DA1-9DDA-1F6BDCF8B9EA}">
      <dgm:prSet/>
      <dgm:spPr/>
      <dgm:t>
        <a:bodyPr/>
        <a:lstStyle/>
        <a:p>
          <a:endParaRPr lang="zh-TW" altLang="en-US" b="1">
            <a:latin typeface="微軟正黑體" pitchFamily="34" charset="-120"/>
            <a:ea typeface="微軟正黑體" pitchFamily="34" charset="-120"/>
          </a:endParaRPr>
        </a:p>
      </dgm:t>
    </dgm:pt>
    <dgm:pt modelId="{61CF297E-80E7-40F6-82D8-4F8F19528757}" type="sibTrans" cxnId="{F5AC188F-94A1-4DA1-9DDA-1F6BDCF8B9EA}">
      <dgm:prSet/>
      <dgm:spPr/>
      <dgm:t>
        <a:bodyPr/>
        <a:lstStyle/>
        <a:p>
          <a:endParaRPr lang="zh-TW" altLang="en-US" b="1">
            <a:latin typeface="微軟正黑體" pitchFamily="34" charset="-120"/>
            <a:ea typeface="微軟正黑體" pitchFamily="34" charset="-120"/>
          </a:endParaRPr>
        </a:p>
      </dgm:t>
    </dgm:pt>
    <dgm:pt modelId="{66403618-4EA4-4473-AA6E-07B0D0E0FABC}">
      <dgm:prSet phldrT="[文字]"/>
      <dgm:spPr>
        <a:solidFill>
          <a:srgbClr val="00B050"/>
        </a:solidFill>
      </dgm:spPr>
      <dgm:t>
        <a:bodyPr/>
        <a:lstStyle/>
        <a:p>
          <a:r>
            <a:rPr lang="zh-TW" altLang="en-US" b="1" dirty="0" smtClean="0">
              <a:latin typeface="微軟正黑體" pitchFamily="34" charset="-120"/>
              <a:ea typeface="微軟正黑體" pitchFamily="34" charset="-120"/>
            </a:rPr>
            <a:t>垂直互補式策略聯盟</a:t>
          </a:r>
          <a:endParaRPr lang="zh-TW" altLang="en-US" b="1" dirty="0">
            <a:latin typeface="微軟正黑體" pitchFamily="34" charset="-120"/>
            <a:ea typeface="微軟正黑體" pitchFamily="34" charset="-120"/>
          </a:endParaRPr>
        </a:p>
      </dgm:t>
    </dgm:pt>
    <dgm:pt modelId="{81ADE980-82C6-4524-B996-8B264E57A609}" type="parTrans" cxnId="{C4472A54-4958-417B-A077-2EDED70E843B}">
      <dgm:prSet/>
      <dgm:spPr/>
      <dgm:t>
        <a:bodyPr/>
        <a:lstStyle/>
        <a:p>
          <a:endParaRPr lang="zh-TW" altLang="en-US" b="1">
            <a:latin typeface="微軟正黑體" pitchFamily="34" charset="-120"/>
            <a:ea typeface="微軟正黑體" pitchFamily="34" charset="-120"/>
          </a:endParaRPr>
        </a:p>
      </dgm:t>
    </dgm:pt>
    <dgm:pt modelId="{1DAD9669-58B2-4ED0-8890-07F465CE6DF8}" type="sibTrans" cxnId="{C4472A54-4958-417B-A077-2EDED70E843B}">
      <dgm:prSet/>
      <dgm:spPr/>
      <dgm:t>
        <a:bodyPr/>
        <a:lstStyle/>
        <a:p>
          <a:endParaRPr lang="zh-TW" altLang="en-US" b="1">
            <a:latin typeface="微軟正黑體" pitchFamily="34" charset="-120"/>
            <a:ea typeface="微軟正黑體" pitchFamily="34" charset="-120"/>
          </a:endParaRPr>
        </a:p>
      </dgm:t>
    </dgm:pt>
    <dgm:pt modelId="{D552AB91-7B2B-404E-86E6-85DE30666A47}">
      <dgm:prSet phldrT="[文字]"/>
      <dgm:spPr>
        <a:solidFill>
          <a:srgbClr val="00B050"/>
        </a:solidFill>
      </dgm:spPr>
      <dgm:t>
        <a:bodyPr/>
        <a:lstStyle/>
        <a:p>
          <a:r>
            <a:rPr lang="zh-TW" altLang="en-US" b="1" dirty="0" smtClean="0">
              <a:latin typeface="微軟正黑體" pitchFamily="34" charset="-120"/>
              <a:ea typeface="微軟正黑體" pitchFamily="34" charset="-120"/>
            </a:rPr>
            <a:t>水平互補式策略聯盟</a:t>
          </a:r>
          <a:endParaRPr lang="zh-TW" altLang="en-US" b="1" dirty="0">
            <a:latin typeface="微軟正黑體" pitchFamily="34" charset="-120"/>
            <a:ea typeface="微軟正黑體" pitchFamily="34" charset="-120"/>
          </a:endParaRPr>
        </a:p>
      </dgm:t>
    </dgm:pt>
    <dgm:pt modelId="{4950A869-06FA-4682-AED9-C2BCAF5AA0A3}" type="parTrans" cxnId="{0C59443C-48EC-4E92-948A-BB9DD113994F}">
      <dgm:prSet/>
      <dgm:spPr/>
      <dgm:t>
        <a:bodyPr/>
        <a:lstStyle/>
        <a:p>
          <a:endParaRPr lang="zh-TW" altLang="en-US" b="1">
            <a:latin typeface="微軟正黑體" pitchFamily="34" charset="-120"/>
            <a:ea typeface="微軟正黑體" pitchFamily="34" charset="-120"/>
          </a:endParaRPr>
        </a:p>
      </dgm:t>
    </dgm:pt>
    <dgm:pt modelId="{7125487A-12F7-4BC3-B8E5-2DA5B57F0593}" type="sibTrans" cxnId="{0C59443C-48EC-4E92-948A-BB9DD113994F}">
      <dgm:prSet/>
      <dgm:spPr/>
      <dgm:t>
        <a:bodyPr/>
        <a:lstStyle/>
        <a:p>
          <a:endParaRPr lang="zh-TW" altLang="en-US" b="1">
            <a:latin typeface="微軟正黑體" pitchFamily="34" charset="-120"/>
            <a:ea typeface="微軟正黑體" pitchFamily="34" charset="-120"/>
          </a:endParaRPr>
        </a:p>
      </dgm:t>
    </dgm:pt>
    <dgm:pt modelId="{019F5C24-0B54-4D53-8FB6-D26C1115F370}">
      <dgm:prSet phldrT="[文字]"/>
      <dgm:spPr>
        <a:solidFill>
          <a:srgbClr val="FFCCCC"/>
        </a:solidFill>
      </dgm:spPr>
      <dgm:t>
        <a:bodyPr/>
        <a:lstStyle/>
        <a:p>
          <a:r>
            <a:rPr kumimoji="0" lang="zh-TW" altLang="en-US" b="1" dirty="0" smtClean="0">
              <a:latin typeface="微軟正黑體" pitchFamily="34" charset="-120"/>
              <a:ea typeface="微軟正黑體" pitchFamily="34" charset="-120"/>
            </a:rPr>
            <a:t>跨產業的策略聯盟</a:t>
          </a:r>
          <a:endParaRPr lang="zh-TW" altLang="en-US" b="1" dirty="0">
            <a:latin typeface="微軟正黑體" pitchFamily="34" charset="-120"/>
            <a:ea typeface="微軟正黑體" pitchFamily="34" charset="-120"/>
          </a:endParaRPr>
        </a:p>
      </dgm:t>
    </dgm:pt>
    <dgm:pt modelId="{7F7AB55D-9A9E-4486-B94E-E28C21F141B8}" type="parTrans" cxnId="{A9132D3F-AF4C-4966-8430-55897F324DCD}">
      <dgm:prSet/>
      <dgm:spPr/>
      <dgm:t>
        <a:bodyPr/>
        <a:lstStyle/>
        <a:p>
          <a:endParaRPr lang="zh-TW" altLang="en-US" b="1">
            <a:latin typeface="微軟正黑體" pitchFamily="34" charset="-120"/>
            <a:ea typeface="微軟正黑體" pitchFamily="34" charset="-120"/>
          </a:endParaRPr>
        </a:p>
      </dgm:t>
    </dgm:pt>
    <dgm:pt modelId="{9513695F-557B-4C8A-9AC7-4C90F169279F}" type="sibTrans" cxnId="{A9132D3F-AF4C-4966-8430-55897F324DCD}">
      <dgm:prSet/>
      <dgm:spPr/>
      <dgm:t>
        <a:bodyPr/>
        <a:lstStyle/>
        <a:p>
          <a:endParaRPr lang="zh-TW" altLang="en-US" b="1">
            <a:latin typeface="微軟正黑體" pitchFamily="34" charset="-120"/>
            <a:ea typeface="微軟正黑體" pitchFamily="34" charset="-120"/>
          </a:endParaRPr>
        </a:p>
      </dgm:t>
    </dgm:pt>
    <dgm:pt modelId="{6DCBB159-24BB-4418-AFFF-FB146B86C038}">
      <dgm:prSet phldrT="[文字]"/>
      <dgm:spPr>
        <a:solidFill>
          <a:srgbClr val="FF7C80"/>
        </a:solidFill>
      </dgm:spPr>
      <dgm:t>
        <a:bodyPr/>
        <a:lstStyle/>
        <a:p>
          <a:r>
            <a:rPr lang="zh-TW" altLang="en-US" b="1" dirty="0" smtClean="0">
              <a:latin typeface="微軟正黑體" pitchFamily="34" charset="-120"/>
              <a:ea typeface="微軟正黑體" pitchFamily="34" charset="-120"/>
            </a:rPr>
            <a:t>多角化策略聯盟</a:t>
          </a:r>
          <a:endParaRPr lang="zh-TW" altLang="en-US" b="1" dirty="0">
            <a:latin typeface="微軟正黑體" pitchFamily="34" charset="-120"/>
            <a:ea typeface="微軟正黑體" pitchFamily="34" charset="-120"/>
          </a:endParaRPr>
        </a:p>
      </dgm:t>
    </dgm:pt>
    <dgm:pt modelId="{98BD9FA3-2544-4E91-99D7-DBB93B1C26F7}" type="parTrans" cxnId="{CA8EF5FE-9A02-4AC9-884F-654B32AA0A68}">
      <dgm:prSet/>
      <dgm:spPr/>
      <dgm:t>
        <a:bodyPr/>
        <a:lstStyle/>
        <a:p>
          <a:endParaRPr lang="zh-TW" altLang="en-US" b="1">
            <a:latin typeface="微軟正黑體" pitchFamily="34" charset="-120"/>
            <a:ea typeface="微軟正黑體" pitchFamily="34" charset="-120"/>
          </a:endParaRPr>
        </a:p>
      </dgm:t>
    </dgm:pt>
    <dgm:pt modelId="{F5D90CCC-E89A-4AE0-AEFB-864EADEFA613}" type="sibTrans" cxnId="{CA8EF5FE-9A02-4AC9-884F-654B32AA0A68}">
      <dgm:prSet/>
      <dgm:spPr/>
      <dgm:t>
        <a:bodyPr/>
        <a:lstStyle/>
        <a:p>
          <a:endParaRPr lang="zh-TW" altLang="en-US" b="1">
            <a:latin typeface="微軟正黑體" pitchFamily="34" charset="-120"/>
            <a:ea typeface="微軟正黑體" pitchFamily="34" charset="-120"/>
          </a:endParaRPr>
        </a:p>
      </dgm:t>
    </dgm:pt>
    <dgm:pt modelId="{5CF89872-DCAB-4258-ADE4-529DFC8DC34C}">
      <dgm:prSet phldrT="[文字]"/>
      <dgm:spPr>
        <a:solidFill>
          <a:srgbClr val="FF7C80"/>
        </a:solidFill>
      </dgm:spPr>
      <dgm:t>
        <a:bodyPr/>
        <a:lstStyle/>
        <a:p>
          <a:r>
            <a:rPr lang="zh-TW" altLang="en-US" b="1" dirty="0" smtClean="0">
              <a:latin typeface="微軟正黑體" pitchFamily="34" charset="-120"/>
              <a:ea typeface="微軟正黑體" pitchFamily="34" charset="-120"/>
            </a:rPr>
            <a:t>綜效策略聯盟</a:t>
          </a:r>
          <a:endParaRPr lang="zh-TW" altLang="en-US" b="1" dirty="0">
            <a:latin typeface="微軟正黑體" pitchFamily="34" charset="-120"/>
            <a:ea typeface="微軟正黑體" pitchFamily="34" charset="-120"/>
          </a:endParaRPr>
        </a:p>
      </dgm:t>
    </dgm:pt>
    <dgm:pt modelId="{B2B9CEDA-478C-4D0B-BD10-122D849B46CF}" type="parTrans" cxnId="{AB5CBED7-D4FD-40E6-B2F1-337101666C71}">
      <dgm:prSet/>
      <dgm:spPr/>
      <dgm:t>
        <a:bodyPr/>
        <a:lstStyle/>
        <a:p>
          <a:endParaRPr lang="zh-TW" altLang="en-US" b="1">
            <a:latin typeface="微軟正黑體" pitchFamily="34" charset="-120"/>
            <a:ea typeface="微軟正黑體" pitchFamily="34" charset="-120"/>
          </a:endParaRPr>
        </a:p>
      </dgm:t>
    </dgm:pt>
    <dgm:pt modelId="{A7D2720A-79D6-4218-AC66-AACCF9C4340B}" type="sibTrans" cxnId="{AB5CBED7-D4FD-40E6-B2F1-337101666C71}">
      <dgm:prSet/>
      <dgm:spPr/>
      <dgm:t>
        <a:bodyPr/>
        <a:lstStyle/>
        <a:p>
          <a:endParaRPr lang="zh-TW" altLang="en-US" b="1">
            <a:latin typeface="微軟正黑體" pitchFamily="34" charset="-120"/>
            <a:ea typeface="微軟正黑體" pitchFamily="34" charset="-120"/>
          </a:endParaRPr>
        </a:p>
      </dgm:t>
    </dgm:pt>
    <dgm:pt modelId="{B76CB1BB-D84D-4804-8A78-36327B9DB31C}">
      <dgm:prSet phldrT="[文字]"/>
      <dgm:spPr>
        <a:solidFill>
          <a:srgbClr val="FF7C80"/>
        </a:solidFill>
      </dgm:spPr>
      <dgm:t>
        <a:bodyPr/>
        <a:lstStyle/>
        <a:p>
          <a:r>
            <a:rPr lang="zh-TW" altLang="en-US" b="1" dirty="0" smtClean="0">
              <a:latin typeface="微軟正黑體" pitchFamily="34" charset="-120"/>
              <a:ea typeface="微軟正黑體" pitchFamily="34" charset="-120"/>
            </a:rPr>
            <a:t>特許權的授與</a:t>
          </a:r>
          <a:endParaRPr lang="zh-TW" altLang="en-US" b="1" dirty="0">
            <a:latin typeface="微軟正黑體" pitchFamily="34" charset="-120"/>
            <a:ea typeface="微軟正黑體" pitchFamily="34" charset="-120"/>
          </a:endParaRPr>
        </a:p>
      </dgm:t>
    </dgm:pt>
    <dgm:pt modelId="{9BBA42A3-D59C-48CB-A771-9A5C6C92BFCD}" type="parTrans" cxnId="{38764816-B1EC-4619-90E5-09C091085779}">
      <dgm:prSet/>
      <dgm:spPr/>
      <dgm:t>
        <a:bodyPr/>
        <a:lstStyle/>
        <a:p>
          <a:endParaRPr lang="zh-TW" altLang="en-US" b="1">
            <a:latin typeface="微軟正黑體" pitchFamily="34" charset="-120"/>
            <a:ea typeface="微軟正黑體" pitchFamily="34" charset="-120"/>
          </a:endParaRPr>
        </a:p>
      </dgm:t>
    </dgm:pt>
    <dgm:pt modelId="{2F048EEF-75A0-40E5-8A49-6C7A6C3189D6}" type="sibTrans" cxnId="{38764816-B1EC-4619-90E5-09C091085779}">
      <dgm:prSet/>
      <dgm:spPr/>
      <dgm:t>
        <a:bodyPr/>
        <a:lstStyle/>
        <a:p>
          <a:endParaRPr lang="zh-TW" altLang="en-US" b="1">
            <a:latin typeface="微軟正黑體" pitchFamily="34" charset="-120"/>
            <a:ea typeface="微軟正黑體" pitchFamily="34" charset="-120"/>
          </a:endParaRPr>
        </a:p>
      </dgm:t>
    </dgm:pt>
    <dgm:pt modelId="{23C72CAE-DD46-4189-9D2A-E799735EF8A6}" type="pres">
      <dgm:prSet presAssocID="{F664ED36-740C-4856-95AD-C497E283F322}" presName="theList" presStyleCnt="0">
        <dgm:presLayoutVars>
          <dgm:dir/>
          <dgm:animLvl val="lvl"/>
          <dgm:resizeHandles val="exact"/>
        </dgm:presLayoutVars>
      </dgm:prSet>
      <dgm:spPr/>
      <dgm:t>
        <a:bodyPr/>
        <a:lstStyle/>
        <a:p>
          <a:endParaRPr lang="zh-TW" altLang="en-US"/>
        </a:p>
      </dgm:t>
    </dgm:pt>
    <dgm:pt modelId="{C022B303-B153-4007-8872-47301529168E}" type="pres">
      <dgm:prSet presAssocID="{EAD5269E-AF65-4D8E-9F41-03D67BD6CE0C}" presName="compNode" presStyleCnt="0"/>
      <dgm:spPr/>
    </dgm:pt>
    <dgm:pt modelId="{C22EC342-DD9B-456E-B21C-E0810B03AD87}" type="pres">
      <dgm:prSet presAssocID="{EAD5269E-AF65-4D8E-9F41-03D67BD6CE0C}" presName="aNode" presStyleLbl="bgShp" presStyleIdx="0" presStyleCnt="2"/>
      <dgm:spPr/>
      <dgm:t>
        <a:bodyPr/>
        <a:lstStyle/>
        <a:p>
          <a:endParaRPr lang="zh-TW" altLang="en-US"/>
        </a:p>
      </dgm:t>
    </dgm:pt>
    <dgm:pt modelId="{A4A1F2AF-8B13-4ED8-AFC0-A51D35C09360}" type="pres">
      <dgm:prSet presAssocID="{EAD5269E-AF65-4D8E-9F41-03D67BD6CE0C}" presName="textNode" presStyleLbl="bgShp" presStyleIdx="0" presStyleCnt="2"/>
      <dgm:spPr/>
      <dgm:t>
        <a:bodyPr/>
        <a:lstStyle/>
        <a:p>
          <a:endParaRPr lang="zh-TW" altLang="en-US"/>
        </a:p>
      </dgm:t>
    </dgm:pt>
    <dgm:pt modelId="{C19BF14C-EEE7-4A8C-B448-EC5FEBB657CB}" type="pres">
      <dgm:prSet presAssocID="{EAD5269E-AF65-4D8E-9F41-03D67BD6CE0C}" presName="compChildNode" presStyleCnt="0"/>
      <dgm:spPr/>
    </dgm:pt>
    <dgm:pt modelId="{5C93E2BD-739F-4A87-AAD5-60BC6F8DFFAF}" type="pres">
      <dgm:prSet presAssocID="{EAD5269E-AF65-4D8E-9F41-03D67BD6CE0C}" presName="theInnerList" presStyleCnt="0"/>
      <dgm:spPr/>
    </dgm:pt>
    <dgm:pt modelId="{2943A9ED-78C1-4FD4-A760-52D05BE5F6C0}" type="pres">
      <dgm:prSet presAssocID="{66403618-4EA4-4473-AA6E-07B0D0E0FABC}" presName="childNode" presStyleLbl="node1" presStyleIdx="0" presStyleCnt="5">
        <dgm:presLayoutVars>
          <dgm:bulletEnabled val="1"/>
        </dgm:presLayoutVars>
      </dgm:prSet>
      <dgm:spPr/>
      <dgm:t>
        <a:bodyPr/>
        <a:lstStyle/>
        <a:p>
          <a:endParaRPr lang="zh-TW" altLang="en-US"/>
        </a:p>
      </dgm:t>
    </dgm:pt>
    <dgm:pt modelId="{B6DC47A8-3D50-4D2B-8842-AABC06D0CDD1}" type="pres">
      <dgm:prSet presAssocID="{66403618-4EA4-4473-AA6E-07B0D0E0FABC}" presName="aSpace2" presStyleCnt="0"/>
      <dgm:spPr/>
    </dgm:pt>
    <dgm:pt modelId="{1E637690-199D-4C10-9E55-41ED7A5066E6}" type="pres">
      <dgm:prSet presAssocID="{D552AB91-7B2B-404E-86E6-85DE30666A47}" presName="childNode" presStyleLbl="node1" presStyleIdx="1" presStyleCnt="5">
        <dgm:presLayoutVars>
          <dgm:bulletEnabled val="1"/>
        </dgm:presLayoutVars>
      </dgm:prSet>
      <dgm:spPr/>
      <dgm:t>
        <a:bodyPr/>
        <a:lstStyle/>
        <a:p>
          <a:endParaRPr lang="zh-TW" altLang="en-US"/>
        </a:p>
      </dgm:t>
    </dgm:pt>
    <dgm:pt modelId="{729B892F-E7A2-45AE-B4FC-2E55EF96C6FF}" type="pres">
      <dgm:prSet presAssocID="{EAD5269E-AF65-4D8E-9F41-03D67BD6CE0C}" presName="aSpace" presStyleCnt="0"/>
      <dgm:spPr/>
    </dgm:pt>
    <dgm:pt modelId="{5F59070D-0E34-41ED-B3A4-9BEF3F04AE4F}" type="pres">
      <dgm:prSet presAssocID="{019F5C24-0B54-4D53-8FB6-D26C1115F370}" presName="compNode" presStyleCnt="0"/>
      <dgm:spPr/>
    </dgm:pt>
    <dgm:pt modelId="{A5A079E6-7224-42C9-AE6F-1D30B0E91836}" type="pres">
      <dgm:prSet presAssocID="{019F5C24-0B54-4D53-8FB6-D26C1115F370}" presName="aNode" presStyleLbl="bgShp" presStyleIdx="1" presStyleCnt="2"/>
      <dgm:spPr/>
      <dgm:t>
        <a:bodyPr/>
        <a:lstStyle/>
        <a:p>
          <a:endParaRPr lang="zh-TW" altLang="en-US"/>
        </a:p>
      </dgm:t>
    </dgm:pt>
    <dgm:pt modelId="{3D426589-76B0-40ED-8911-1C89B590B1C2}" type="pres">
      <dgm:prSet presAssocID="{019F5C24-0B54-4D53-8FB6-D26C1115F370}" presName="textNode" presStyleLbl="bgShp" presStyleIdx="1" presStyleCnt="2"/>
      <dgm:spPr/>
      <dgm:t>
        <a:bodyPr/>
        <a:lstStyle/>
        <a:p>
          <a:endParaRPr lang="zh-TW" altLang="en-US"/>
        </a:p>
      </dgm:t>
    </dgm:pt>
    <dgm:pt modelId="{C6702722-3FFC-43B5-B291-A39FC2BEFBB6}" type="pres">
      <dgm:prSet presAssocID="{019F5C24-0B54-4D53-8FB6-D26C1115F370}" presName="compChildNode" presStyleCnt="0"/>
      <dgm:spPr/>
    </dgm:pt>
    <dgm:pt modelId="{D64C6390-AA06-4E05-8CBF-B0E5E2902FBC}" type="pres">
      <dgm:prSet presAssocID="{019F5C24-0B54-4D53-8FB6-D26C1115F370}" presName="theInnerList" presStyleCnt="0"/>
      <dgm:spPr/>
    </dgm:pt>
    <dgm:pt modelId="{45D0F17C-1448-4F94-96CD-107ACFEE0170}" type="pres">
      <dgm:prSet presAssocID="{6DCBB159-24BB-4418-AFFF-FB146B86C038}" presName="childNode" presStyleLbl="node1" presStyleIdx="2" presStyleCnt="5">
        <dgm:presLayoutVars>
          <dgm:bulletEnabled val="1"/>
        </dgm:presLayoutVars>
      </dgm:prSet>
      <dgm:spPr/>
      <dgm:t>
        <a:bodyPr/>
        <a:lstStyle/>
        <a:p>
          <a:endParaRPr lang="zh-TW" altLang="en-US"/>
        </a:p>
      </dgm:t>
    </dgm:pt>
    <dgm:pt modelId="{33DFFEAD-E94C-4269-956C-83E7EE9152A2}" type="pres">
      <dgm:prSet presAssocID="{6DCBB159-24BB-4418-AFFF-FB146B86C038}" presName="aSpace2" presStyleCnt="0"/>
      <dgm:spPr/>
    </dgm:pt>
    <dgm:pt modelId="{7DCF08DF-FF0B-46ED-959A-C68317A4CBF5}" type="pres">
      <dgm:prSet presAssocID="{5CF89872-DCAB-4258-ADE4-529DFC8DC34C}" presName="childNode" presStyleLbl="node1" presStyleIdx="3" presStyleCnt="5">
        <dgm:presLayoutVars>
          <dgm:bulletEnabled val="1"/>
        </dgm:presLayoutVars>
      </dgm:prSet>
      <dgm:spPr/>
      <dgm:t>
        <a:bodyPr/>
        <a:lstStyle/>
        <a:p>
          <a:endParaRPr lang="zh-TW" altLang="en-US"/>
        </a:p>
      </dgm:t>
    </dgm:pt>
    <dgm:pt modelId="{E3299240-7551-4536-A089-902AB4051F41}" type="pres">
      <dgm:prSet presAssocID="{5CF89872-DCAB-4258-ADE4-529DFC8DC34C}" presName="aSpace2" presStyleCnt="0"/>
      <dgm:spPr/>
    </dgm:pt>
    <dgm:pt modelId="{654FBD7D-A29A-48FF-94BA-C0AF13EEA7D1}" type="pres">
      <dgm:prSet presAssocID="{B76CB1BB-D84D-4804-8A78-36327B9DB31C}" presName="childNode" presStyleLbl="node1" presStyleIdx="4" presStyleCnt="5">
        <dgm:presLayoutVars>
          <dgm:bulletEnabled val="1"/>
        </dgm:presLayoutVars>
      </dgm:prSet>
      <dgm:spPr/>
      <dgm:t>
        <a:bodyPr/>
        <a:lstStyle/>
        <a:p>
          <a:endParaRPr lang="zh-TW" altLang="en-US"/>
        </a:p>
      </dgm:t>
    </dgm:pt>
  </dgm:ptLst>
  <dgm:cxnLst>
    <dgm:cxn modelId="{C4472A54-4958-417B-A077-2EDED70E843B}" srcId="{EAD5269E-AF65-4D8E-9F41-03D67BD6CE0C}" destId="{66403618-4EA4-4473-AA6E-07B0D0E0FABC}" srcOrd="0" destOrd="0" parTransId="{81ADE980-82C6-4524-B996-8B264E57A609}" sibTransId="{1DAD9669-58B2-4ED0-8890-07F465CE6DF8}"/>
    <dgm:cxn modelId="{A9132D3F-AF4C-4966-8430-55897F324DCD}" srcId="{F664ED36-740C-4856-95AD-C497E283F322}" destId="{019F5C24-0B54-4D53-8FB6-D26C1115F370}" srcOrd="1" destOrd="0" parTransId="{7F7AB55D-9A9E-4486-B94E-E28C21F141B8}" sibTransId="{9513695F-557B-4C8A-9AC7-4C90F169279F}"/>
    <dgm:cxn modelId="{5B7301B1-EBAE-4B82-BB8E-EC0EDEF9B249}" type="presOf" srcId="{019F5C24-0B54-4D53-8FB6-D26C1115F370}" destId="{A5A079E6-7224-42C9-AE6F-1D30B0E91836}" srcOrd="0" destOrd="0" presId="urn:microsoft.com/office/officeart/2005/8/layout/lProcess2"/>
    <dgm:cxn modelId="{38764816-B1EC-4619-90E5-09C091085779}" srcId="{019F5C24-0B54-4D53-8FB6-D26C1115F370}" destId="{B76CB1BB-D84D-4804-8A78-36327B9DB31C}" srcOrd="2" destOrd="0" parTransId="{9BBA42A3-D59C-48CB-A771-9A5C6C92BFCD}" sibTransId="{2F048EEF-75A0-40E5-8A49-6C7A6C3189D6}"/>
    <dgm:cxn modelId="{AB5CBED7-D4FD-40E6-B2F1-337101666C71}" srcId="{019F5C24-0B54-4D53-8FB6-D26C1115F370}" destId="{5CF89872-DCAB-4258-ADE4-529DFC8DC34C}" srcOrd="1" destOrd="0" parTransId="{B2B9CEDA-478C-4D0B-BD10-122D849B46CF}" sibTransId="{A7D2720A-79D6-4218-AC66-AACCF9C4340B}"/>
    <dgm:cxn modelId="{E9EADD44-BDD7-49D8-AA94-A4B3D905A87E}" type="presOf" srcId="{B76CB1BB-D84D-4804-8A78-36327B9DB31C}" destId="{654FBD7D-A29A-48FF-94BA-C0AF13EEA7D1}" srcOrd="0" destOrd="0" presId="urn:microsoft.com/office/officeart/2005/8/layout/lProcess2"/>
    <dgm:cxn modelId="{0C59443C-48EC-4E92-948A-BB9DD113994F}" srcId="{EAD5269E-AF65-4D8E-9F41-03D67BD6CE0C}" destId="{D552AB91-7B2B-404E-86E6-85DE30666A47}" srcOrd="1" destOrd="0" parTransId="{4950A869-06FA-4682-AED9-C2BCAF5AA0A3}" sibTransId="{7125487A-12F7-4BC3-B8E5-2DA5B57F0593}"/>
    <dgm:cxn modelId="{F5AC188F-94A1-4DA1-9DDA-1F6BDCF8B9EA}" srcId="{F664ED36-740C-4856-95AD-C497E283F322}" destId="{EAD5269E-AF65-4D8E-9F41-03D67BD6CE0C}" srcOrd="0" destOrd="0" parTransId="{A6643760-3BA2-4E74-83F6-2F4E38D7965A}" sibTransId="{61CF297E-80E7-40F6-82D8-4F8F19528757}"/>
    <dgm:cxn modelId="{6CAD5EFF-4E12-4EEF-A07B-4657EFE5311D}" type="presOf" srcId="{D552AB91-7B2B-404E-86E6-85DE30666A47}" destId="{1E637690-199D-4C10-9E55-41ED7A5066E6}" srcOrd="0" destOrd="0" presId="urn:microsoft.com/office/officeart/2005/8/layout/lProcess2"/>
    <dgm:cxn modelId="{CA8EF5FE-9A02-4AC9-884F-654B32AA0A68}" srcId="{019F5C24-0B54-4D53-8FB6-D26C1115F370}" destId="{6DCBB159-24BB-4418-AFFF-FB146B86C038}" srcOrd="0" destOrd="0" parTransId="{98BD9FA3-2544-4E91-99D7-DBB93B1C26F7}" sibTransId="{F5D90CCC-E89A-4AE0-AEFB-864EADEFA613}"/>
    <dgm:cxn modelId="{6EBF6DEB-F98D-4956-BC32-E05F57AF3C69}" type="presOf" srcId="{019F5C24-0B54-4D53-8FB6-D26C1115F370}" destId="{3D426589-76B0-40ED-8911-1C89B590B1C2}" srcOrd="1" destOrd="0" presId="urn:microsoft.com/office/officeart/2005/8/layout/lProcess2"/>
    <dgm:cxn modelId="{45289C7A-D141-4448-9079-E28654A8DC56}" type="presOf" srcId="{5CF89872-DCAB-4258-ADE4-529DFC8DC34C}" destId="{7DCF08DF-FF0B-46ED-959A-C68317A4CBF5}" srcOrd="0" destOrd="0" presId="urn:microsoft.com/office/officeart/2005/8/layout/lProcess2"/>
    <dgm:cxn modelId="{F8050E5F-6091-43B3-B196-02785FD39952}" type="presOf" srcId="{6DCBB159-24BB-4418-AFFF-FB146B86C038}" destId="{45D0F17C-1448-4F94-96CD-107ACFEE0170}" srcOrd="0" destOrd="0" presId="urn:microsoft.com/office/officeart/2005/8/layout/lProcess2"/>
    <dgm:cxn modelId="{0FC971AC-0A8D-41EA-97FB-B30A07889D5F}" type="presOf" srcId="{F664ED36-740C-4856-95AD-C497E283F322}" destId="{23C72CAE-DD46-4189-9D2A-E799735EF8A6}" srcOrd="0" destOrd="0" presId="urn:microsoft.com/office/officeart/2005/8/layout/lProcess2"/>
    <dgm:cxn modelId="{724832B6-767C-488D-A444-700F75962039}" type="presOf" srcId="{EAD5269E-AF65-4D8E-9F41-03D67BD6CE0C}" destId="{C22EC342-DD9B-456E-B21C-E0810B03AD87}" srcOrd="0" destOrd="0" presId="urn:microsoft.com/office/officeart/2005/8/layout/lProcess2"/>
    <dgm:cxn modelId="{4B7E6F96-8D7A-4D8A-B090-395FDCD23BF9}" type="presOf" srcId="{EAD5269E-AF65-4D8E-9F41-03D67BD6CE0C}" destId="{A4A1F2AF-8B13-4ED8-AFC0-A51D35C09360}" srcOrd="1" destOrd="0" presId="urn:microsoft.com/office/officeart/2005/8/layout/lProcess2"/>
    <dgm:cxn modelId="{A4D37995-77CD-481E-AB3C-45F3710E5A9A}" type="presOf" srcId="{66403618-4EA4-4473-AA6E-07B0D0E0FABC}" destId="{2943A9ED-78C1-4FD4-A760-52D05BE5F6C0}" srcOrd="0" destOrd="0" presId="urn:microsoft.com/office/officeart/2005/8/layout/lProcess2"/>
    <dgm:cxn modelId="{013B1DC7-99F0-43A1-9E75-6E88913161B2}" type="presParOf" srcId="{23C72CAE-DD46-4189-9D2A-E799735EF8A6}" destId="{C022B303-B153-4007-8872-47301529168E}" srcOrd="0" destOrd="0" presId="urn:microsoft.com/office/officeart/2005/8/layout/lProcess2"/>
    <dgm:cxn modelId="{8058D1FF-A726-4811-B8C9-AA5FF8DBD6C8}" type="presParOf" srcId="{C022B303-B153-4007-8872-47301529168E}" destId="{C22EC342-DD9B-456E-B21C-E0810B03AD87}" srcOrd="0" destOrd="0" presId="urn:microsoft.com/office/officeart/2005/8/layout/lProcess2"/>
    <dgm:cxn modelId="{C53F9D16-C0B4-452D-A7BE-BB890567D23E}" type="presParOf" srcId="{C022B303-B153-4007-8872-47301529168E}" destId="{A4A1F2AF-8B13-4ED8-AFC0-A51D35C09360}" srcOrd="1" destOrd="0" presId="urn:microsoft.com/office/officeart/2005/8/layout/lProcess2"/>
    <dgm:cxn modelId="{E4A5A6CB-5B6B-4604-AEC5-E6EAD4B360F6}" type="presParOf" srcId="{C022B303-B153-4007-8872-47301529168E}" destId="{C19BF14C-EEE7-4A8C-B448-EC5FEBB657CB}" srcOrd="2" destOrd="0" presId="urn:microsoft.com/office/officeart/2005/8/layout/lProcess2"/>
    <dgm:cxn modelId="{97DFD41E-40F8-4848-97D2-C823228E5ACE}" type="presParOf" srcId="{C19BF14C-EEE7-4A8C-B448-EC5FEBB657CB}" destId="{5C93E2BD-739F-4A87-AAD5-60BC6F8DFFAF}" srcOrd="0" destOrd="0" presId="urn:microsoft.com/office/officeart/2005/8/layout/lProcess2"/>
    <dgm:cxn modelId="{0311F25F-5B63-419C-90B6-51087C7DCE6F}" type="presParOf" srcId="{5C93E2BD-739F-4A87-AAD5-60BC6F8DFFAF}" destId="{2943A9ED-78C1-4FD4-A760-52D05BE5F6C0}" srcOrd="0" destOrd="0" presId="urn:microsoft.com/office/officeart/2005/8/layout/lProcess2"/>
    <dgm:cxn modelId="{004287AE-5706-46B9-BCC3-7F705C208493}" type="presParOf" srcId="{5C93E2BD-739F-4A87-AAD5-60BC6F8DFFAF}" destId="{B6DC47A8-3D50-4D2B-8842-AABC06D0CDD1}" srcOrd="1" destOrd="0" presId="urn:microsoft.com/office/officeart/2005/8/layout/lProcess2"/>
    <dgm:cxn modelId="{180FE2F3-5594-4456-9818-0C43CCF530F6}" type="presParOf" srcId="{5C93E2BD-739F-4A87-AAD5-60BC6F8DFFAF}" destId="{1E637690-199D-4C10-9E55-41ED7A5066E6}" srcOrd="2" destOrd="0" presId="urn:microsoft.com/office/officeart/2005/8/layout/lProcess2"/>
    <dgm:cxn modelId="{DF66E8A2-100E-4473-BEA0-BCF685B757A9}" type="presParOf" srcId="{23C72CAE-DD46-4189-9D2A-E799735EF8A6}" destId="{729B892F-E7A2-45AE-B4FC-2E55EF96C6FF}" srcOrd="1" destOrd="0" presId="urn:microsoft.com/office/officeart/2005/8/layout/lProcess2"/>
    <dgm:cxn modelId="{EFB23377-D7A4-4EE0-B704-016C56D3B4C4}" type="presParOf" srcId="{23C72CAE-DD46-4189-9D2A-E799735EF8A6}" destId="{5F59070D-0E34-41ED-B3A4-9BEF3F04AE4F}" srcOrd="2" destOrd="0" presId="urn:microsoft.com/office/officeart/2005/8/layout/lProcess2"/>
    <dgm:cxn modelId="{3AB362A8-6AB5-4073-9EB5-232EFD8925D2}" type="presParOf" srcId="{5F59070D-0E34-41ED-B3A4-9BEF3F04AE4F}" destId="{A5A079E6-7224-42C9-AE6F-1D30B0E91836}" srcOrd="0" destOrd="0" presId="urn:microsoft.com/office/officeart/2005/8/layout/lProcess2"/>
    <dgm:cxn modelId="{90CB4408-C166-47DD-AE2C-1F5FBD75923B}" type="presParOf" srcId="{5F59070D-0E34-41ED-B3A4-9BEF3F04AE4F}" destId="{3D426589-76B0-40ED-8911-1C89B590B1C2}" srcOrd="1" destOrd="0" presId="urn:microsoft.com/office/officeart/2005/8/layout/lProcess2"/>
    <dgm:cxn modelId="{9B6E7015-379B-43C6-AC45-A0C0F72354E6}" type="presParOf" srcId="{5F59070D-0E34-41ED-B3A4-9BEF3F04AE4F}" destId="{C6702722-3FFC-43B5-B291-A39FC2BEFBB6}" srcOrd="2" destOrd="0" presId="urn:microsoft.com/office/officeart/2005/8/layout/lProcess2"/>
    <dgm:cxn modelId="{E856093F-D25F-4290-9FCD-06E38AD95CB2}" type="presParOf" srcId="{C6702722-3FFC-43B5-B291-A39FC2BEFBB6}" destId="{D64C6390-AA06-4E05-8CBF-B0E5E2902FBC}" srcOrd="0" destOrd="0" presId="urn:microsoft.com/office/officeart/2005/8/layout/lProcess2"/>
    <dgm:cxn modelId="{582BC392-9B96-4789-8E49-F0C0BE362844}" type="presParOf" srcId="{D64C6390-AA06-4E05-8CBF-B0E5E2902FBC}" destId="{45D0F17C-1448-4F94-96CD-107ACFEE0170}" srcOrd="0" destOrd="0" presId="urn:microsoft.com/office/officeart/2005/8/layout/lProcess2"/>
    <dgm:cxn modelId="{C52ABB7F-2435-4421-81C8-55D935E7CAA2}" type="presParOf" srcId="{D64C6390-AA06-4E05-8CBF-B0E5E2902FBC}" destId="{33DFFEAD-E94C-4269-956C-83E7EE9152A2}" srcOrd="1" destOrd="0" presId="urn:microsoft.com/office/officeart/2005/8/layout/lProcess2"/>
    <dgm:cxn modelId="{588994C9-481F-44D8-B9B7-2739739029AB}" type="presParOf" srcId="{D64C6390-AA06-4E05-8CBF-B0E5E2902FBC}" destId="{7DCF08DF-FF0B-46ED-959A-C68317A4CBF5}" srcOrd="2" destOrd="0" presId="urn:microsoft.com/office/officeart/2005/8/layout/lProcess2"/>
    <dgm:cxn modelId="{423B3FFD-BBE0-4DFA-BF30-E6616A774027}" type="presParOf" srcId="{D64C6390-AA06-4E05-8CBF-B0E5E2902FBC}" destId="{E3299240-7551-4536-A089-902AB4051F41}" srcOrd="3" destOrd="0" presId="urn:microsoft.com/office/officeart/2005/8/layout/lProcess2"/>
    <dgm:cxn modelId="{7496FA0C-B1CF-4629-AF3A-85967056763A}" type="presParOf" srcId="{D64C6390-AA06-4E05-8CBF-B0E5E2902FBC}" destId="{654FBD7D-A29A-48FF-94BA-C0AF13EEA7D1}"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7F3311C-B8F8-4F25-AE0F-DC3A00DA1D4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6FE0F59B-5B6F-4056-A8EF-BBD09162E8C8}">
      <dgm:prSet phldrT="[文字]"/>
      <dgm:spPr>
        <a:solidFill>
          <a:srgbClr val="FF7C80"/>
        </a:solidFill>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穩定聯盟網絡（</a:t>
          </a:r>
          <a:r>
            <a:rPr lang="en-US" b="1" dirty="0" smtClean="0">
              <a:latin typeface="微軟正黑體" pitchFamily="34" charset="-120"/>
              <a:ea typeface="微軟正黑體" pitchFamily="34" charset="-120"/>
            </a:rPr>
            <a:t>Stable Alliance Networks</a:t>
          </a:r>
          <a:r>
            <a:rPr lang="zh-TW" b="1" dirty="0" smtClean="0">
              <a:latin typeface="微軟正黑體" pitchFamily="34" charset="-120"/>
              <a:ea typeface="微軟正黑體" pitchFamily="34" charset="-120"/>
            </a:rPr>
            <a:t>）</a:t>
          </a:r>
          <a:endParaRPr lang="zh-TW" altLang="en-US" b="1" dirty="0">
            <a:latin typeface="微軟正黑體" pitchFamily="34" charset="-120"/>
            <a:ea typeface="微軟正黑體" pitchFamily="34" charset="-120"/>
          </a:endParaRPr>
        </a:p>
      </dgm:t>
    </dgm:pt>
    <dgm:pt modelId="{6A5DAC0B-7D73-4417-AEFF-B15499A64C50}" type="parTrans" cxnId="{0FE95A04-13C7-4B0B-AC1A-F5896970AFA0}">
      <dgm:prSet/>
      <dgm:spPr/>
      <dgm:t>
        <a:bodyPr/>
        <a:lstStyle/>
        <a:p>
          <a:endParaRPr lang="zh-TW" altLang="en-US" b="1">
            <a:latin typeface="微軟正黑體" pitchFamily="34" charset="-120"/>
            <a:ea typeface="微軟正黑體" pitchFamily="34" charset="-120"/>
          </a:endParaRPr>
        </a:p>
      </dgm:t>
    </dgm:pt>
    <dgm:pt modelId="{AB47369F-F114-4677-B1F2-103E6F6FE98D}" type="sibTrans" cxnId="{0FE95A04-13C7-4B0B-AC1A-F5896970AFA0}">
      <dgm:prSet/>
      <dgm:spPr/>
      <dgm:t>
        <a:bodyPr/>
        <a:lstStyle/>
        <a:p>
          <a:endParaRPr lang="zh-TW" altLang="en-US" b="1">
            <a:latin typeface="微軟正黑體" pitchFamily="34" charset="-120"/>
            <a:ea typeface="微軟正黑體" pitchFamily="34" charset="-120"/>
          </a:endParaRPr>
        </a:p>
      </dgm:t>
    </dgm:pt>
    <dgm:pt modelId="{D71BC2D9-1117-4F1B-80E8-CE6F7134097F}">
      <dgm:prSet phldrT="[文字]"/>
      <dgm:spPr>
        <a:solidFill>
          <a:schemeClr val="accent6">
            <a:lumMod val="75000"/>
          </a:schemeClr>
        </a:solidFill>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動態聯盟網絡（</a:t>
          </a:r>
          <a:r>
            <a:rPr lang="en-US" b="1" dirty="0" smtClean="0">
              <a:latin typeface="微軟正黑體" pitchFamily="34" charset="-120"/>
              <a:ea typeface="微軟正黑體" pitchFamily="34" charset="-120"/>
            </a:rPr>
            <a:t>Dynamic Alliance Networks</a:t>
          </a:r>
          <a:r>
            <a:rPr lang="zh-TW" b="1" dirty="0" smtClean="0">
              <a:latin typeface="微軟正黑體" pitchFamily="34" charset="-120"/>
              <a:ea typeface="微軟正黑體" pitchFamily="34" charset="-120"/>
            </a:rPr>
            <a:t>）</a:t>
          </a:r>
          <a:endParaRPr lang="zh-TW" altLang="en-US" b="1" dirty="0">
            <a:latin typeface="微軟正黑體" pitchFamily="34" charset="-120"/>
            <a:ea typeface="微軟正黑體" pitchFamily="34" charset="-120"/>
          </a:endParaRPr>
        </a:p>
      </dgm:t>
    </dgm:pt>
    <dgm:pt modelId="{7C0FEB28-9E1C-451D-9273-E4D6B21A1E9D}" type="parTrans" cxnId="{386C394C-4B53-4AAD-B9F2-38D65F9A2379}">
      <dgm:prSet/>
      <dgm:spPr/>
      <dgm:t>
        <a:bodyPr/>
        <a:lstStyle/>
        <a:p>
          <a:endParaRPr lang="zh-TW" altLang="en-US" b="1">
            <a:latin typeface="微軟正黑體" pitchFamily="34" charset="-120"/>
            <a:ea typeface="微軟正黑體" pitchFamily="34" charset="-120"/>
          </a:endParaRPr>
        </a:p>
      </dgm:t>
    </dgm:pt>
    <dgm:pt modelId="{F39A61A1-9BEF-4D47-928E-AE790D3A7920}" type="sibTrans" cxnId="{386C394C-4B53-4AAD-B9F2-38D65F9A2379}">
      <dgm:prSet/>
      <dgm:spPr/>
      <dgm:t>
        <a:bodyPr/>
        <a:lstStyle/>
        <a:p>
          <a:endParaRPr lang="zh-TW" altLang="en-US" b="1">
            <a:latin typeface="微軟正黑體" pitchFamily="34" charset="-120"/>
            <a:ea typeface="微軟正黑體" pitchFamily="34" charset="-120"/>
          </a:endParaRPr>
        </a:p>
      </dgm:t>
    </dgm:pt>
    <dgm:pt modelId="{55FE485C-7D64-4C12-B543-9353A7391F70}">
      <dgm:prSet phldrT="[文字]"/>
      <dgm:spPr>
        <a:solidFill>
          <a:schemeClr val="accent4">
            <a:lumMod val="65000"/>
            <a:lumOff val="35000"/>
          </a:schemeClr>
        </a:solidFill>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內部聯盟網絡（</a:t>
          </a:r>
          <a:r>
            <a:rPr lang="en-US" b="1" dirty="0" smtClean="0">
              <a:latin typeface="微軟正黑體" pitchFamily="34" charset="-120"/>
              <a:ea typeface="微軟正黑體" pitchFamily="34" charset="-120"/>
            </a:rPr>
            <a:t>Internal Alliance Networks</a:t>
          </a:r>
          <a:r>
            <a:rPr lang="zh-TW" b="1" dirty="0" smtClean="0">
              <a:latin typeface="微軟正黑體" pitchFamily="34" charset="-120"/>
              <a:ea typeface="微軟正黑體" pitchFamily="34" charset="-120"/>
            </a:rPr>
            <a:t>）</a:t>
          </a:r>
          <a:endParaRPr lang="zh-TW" altLang="en-US" b="1" dirty="0">
            <a:latin typeface="微軟正黑體" pitchFamily="34" charset="-120"/>
            <a:ea typeface="微軟正黑體" pitchFamily="34" charset="-120"/>
          </a:endParaRPr>
        </a:p>
      </dgm:t>
    </dgm:pt>
    <dgm:pt modelId="{E2066FBE-605E-4D3A-A308-994F689CA319}" type="parTrans" cxnId="{5319B298-BF94-49CF-9BE5-D07F070C44F8}">
      <dgm:prSet/>
      <dgm:spPr/>
      <dgm:t>
        <a:bodyPr/>
        <a:lstStyle/>
        <a:p>
          <a:endParaRPr lang="zh-TW" altLang="en-US" b="1">
            <a:latin typeface="微軟正黑體" pitchFamily="34" charset="-120"/>
            <a:ea typeface="微軟正黑體" pitchFamily="34" charset="-120"/>
          </a:endParaRPr>
        </a:p>
      </dgm:t>
    </dgm:pt>
    <dgm:pt modelId="{8610B834-9371-47D8-B837-FF713910321D}" type="sibTrans" cxnId="{5319B298-BF94-49CF-9BE5-D07F070C44F8}">
      <dgm:prSet/>
      <dgm:spPr/>
      <dgm:t>
        <a:bodyPr/>
        <a:lstStyle/>
        <a:p>
          <a:endParaRPr lang="zh-TW" altLang="en-US" b="1">
            <a:latin typeface="微軟正黑體" pitchFamily="34" charset="-120"/>
            <a:ea typeface="微軟正黑體" pitchFamily="34" charset="-120"/>
          </a:endParaRPr>
        </a:p>
      </dgm:t>
    </dgm:pt>
    <dgm:pt modelId="{8738F085-E714-47B6-822F-DFF6AAD71E40}">
      <dgm:prSet phldrT="[文字]"/>
      <dgm:spPr>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通常出現在一些市場循環與需求具有穩定和高度可預測性的成熟產業中</a:t>
          </a:r>
          <a:endParaRPr lang="zh-TW" altLang="en-US" b="1" dirty="0">
            <a:latin typeface="微軟正黑體" pitchFamily="34" charset="-120"/>
            <a:ea typeface="微軟正黑體" pitchFamily="34" charset="-120"/>
          </a:endParaRPr>
        </a:p>
      </dgm:t>
    </dgm:pt>
    <dgm:pt modelId="{FB7B9712-3AFA-4263-AAA4-BC60D197DCDC}" type="parTrans" cxnId="{5E2F318B-FEC4-48FA-88C0-91ED9692DFF6}">
      <dgm:prSet/>
      <dgm:spPr/>
      <dgm:t>
        <a:bodyPr/>
        <a:lstStyle/>
        <a:p>
          <a:endParaRPr lang="zh-TW" altLang="en-US" b="1">
            <a:latin typeface="微軟正黑體" pitchFamily="34" charset="-120"/>
            <a:ea typeface="微軟正黑體" pitchFamily="34" charset="-120"/>
          </a:endParaRPr>
        </a:p>
      </dgm:t>
    </dgm:pt>
    <dgm:pt modelId="{0764DBAC-3212-49CA-A385-371E77B74035}" type="sibTrans" cxnId="{5E2F318B-FEC4-48FA-88C0-91ED9692DFF6}">
      <dgm:prSet/>
      <dgm:spPr/>
      <dgm:t>
        <a:bodyPr/>
        <a:lstStyle/>
        <a:p>
          <a:endParaRPr lang="zh-TW" altLang="en-US" b="1">
            <a:latin typeface="微軟正黑體" pitchFamily="34" charset="-120"/>
            <a:ea typeface="微軟正黑體" pitchFamily="34" charset="-120"/>
          </a:endParaRPr>
        </a:p>
      </dgm:t>
    </dgm:pt>
    <dgm:pt modelId="{A4328BE4-EB77-4381-869C-D7BDD2BBE8F2}">
      <dgm:prSet phldrT="[文字]"/>
      <dgm:spPr>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相對上比較常發生在技術快速創新的新興產業中</a:t>
          </a:r>
          <a:endParaRPr lang="zh-TW" altLang="en-US" b="1" dirty="0">
            <a:latin typeface="微軟正黑體" pitchFamily="34" charset="-120"/>
            <a:ea typeface="微軟正黑體" pitchFamily="34" charset="-120"/>
          </a:endParaRPr>
        </a:p>
      </dgm:t>
    </dgm:pt>
    <dgm:pt modelId="{64756CF9-9CA5-408F-A584-0A93EBE033F7}" type="parTrans" cxnId="{35DBB7DA-2A82-4B54-A701-C3685DF2B136}">
      <dgm:prSet/>
      <dgm:spPr/>
      <dgm:t>
        <a:bodyPr/>
        <a:lstStyle/>
        <a:p>
          <a:endParaRPr lang="zh-TW" altLang="en-US" b="1">
            <a:latin typeface="微軟正黑體" pitchFamily="34" charset="-120"/>
            <a:ea typeface="微軟正黑體" pitchFamily="34" charset="-120"/>
          </a:endParaRPr>
        </a:p>
      </dgm:t>
    </dgm:pt>
    <dgm:pt modelId="{0C56EFC8-E346-4D6C-8B59-3CDAF44FB74C}" type="sibTrans" cxnId="{35DBB7DA-2A82-4B54-A701-C3685DF2B136}">
      <dgm:prSet/>
      <dgm:spPr/>
      <dgm:t>
        <a:bodyPr/>
        <a:lstStyle/>
        <a:p>
          <a:endParaRPr lang="zh-TW" altLang="en-US" b="1">
            <a:latin typeface="微軟正黑體" pitchFamily="34" charset="-120"/>
            <a:ea typeface="微軟正黑體" pitchFamily="34" charset="-120"/>
          </a:endParaRPr>
        </a:p>
      </dgm:t>
    </dgm:pt>
    <dgm:pt modelId="{690D7594-46F6-4F44-9479-2FDD0AC52BAC}">
      <dgm:prSet phldrT="[文字]"/>
      <dgm:spPr>
        <a:scene3d>
          <a:camera prst="orthographicFront"/>
          <a:lightRig rig="threePt" dir="t"/>
        </a:scene3d>
        <a:sp3d>
          <a:bevelT/>
        </a:sp3d>
      </dgm:spPr>
      <dgm:t>
        <a:bodyPr/>
        <a:lstStyle/>
        <a:p>
          <a:r>
            <a:rPr lang="zh-TW" b="1" dirty="0" smtClean="0">
              <a:latin typeface="微軟正黑體" pitchFamily="34" charset="-120"/>
              <a:ea typeface="微軟正黑體" pitchFamily="34" charset="-120"/>
            </a:rPr>
            <a:t>單一企業為了有利於協調產品和因應全球的歧異性，而在企業內各個相關事業單位間所形成的網絡</a:t>
          </a:r>
          <a:endParaRPr lang="zh-TW" altLang="en-US" b="1" dirty="0">
            <a:latin typeface="微軟正黑體" pitchFamily="34" charset="-120"/>
            <a:ea typeface="微軟正黑體" pitchFamily="34" charset="-120"/>
          </a:endParaRPr>
        </a:p>
      </dgm:t>
    </dgm:pt>
    <dgm:pt modelId="{E6C387F3-D082-4688-A3F2-2404ABF618BA}" type="parTrans" cxnId="{78E4A64D-358F-4BCC-A556-E234025FE493}">
      <dgm:prSet/>
      <dgm:spPr/>
      <dgm:t>
        <a:bodyPr/>
        <a:lstStyle/>
        <a:p>
          <a:endParaRPr lang="zh-TW" altLang="en-US" b="1">
            <a:latin typeface="微軟正黑體" pitchFamily="34" charset="-120"/>
            <a:ea typeface="微軟正黑體" pitchFamily="34" charset="-120"/>
          </a:endParaRPr>
        </a:p>
      </dgm:t>
    </dgm:pt>
    <dgm:pt modelId="{F4C9FE4C-796D-4E29-B78D-8EDDBD713153}" type="sibTrans" cxnId="{78E4A64D-358F-4BCC-A556-E234025FE493}">
      <dgm:prSet/>
      <dgm:spPr/>
      <dgm:t>
        <a:bodyPr/>
        <a:lstStyle/>
        <a:p>
          <a:endParaRPr lang="zh-TW" altLang="en-US" b="1">
            <a:latin typeface="微軟正黑體" pitchFamily="34" charset="-120"/>
            <a:ea typeface="微軟正黑體" pitchFamily="34" charset="-120"/>
          </a:endParaRPr>
        </a:p>
      </dgm:t>
    </dgm:pt>
    <dgm:pt modelId="{FD676639-7324-456E-80CA-D5F6BD1B92F2}" type="pres">
      <dgm:prSet presAssocID="{77F3311C-B8F8-4F25-AE0F-DC3A00DA1D47}" presName="linear" presStyleCnt="0">
        <dgm:presLayoutVars>
          <dgm:animLvl val="lvl"/>
          <dgm:resizeHandles val="exact"/>
        </dgm:presLayoutVars>
      </dgm:prSet>
      <dgm:spPr/>
      <dgm:t>
        <a:bodyPr/>
        <a:lstStyle/>
        <a:p>
          <a:endParaRPr lang="zh-TW" altLang="en-US"/>
        </a:p>
      </dgm:t>
    </dgm:pt>
    <dgm:pt modelId="{F80F047F-272B-45D4-8A65-FAA128594EF1}" type="pres">
      <dgm:prSet presAssocID="{6FE0F59B-5B6F-4056-A8EF-BBD09162E8C8}" presName="parentText" presStyleLbl="node1" presStyleIdx="0" presStyleCnt="3">
        <dgm:presLayoutVars>
          <dgm:chMax val="0"/>
          <dgm:bulletEnabled val="1"/>
        </dgm:presLayoutVars>
      </dgm:prSet>
      <dgm:spPr/>
      <dgm:t>
        <a:bodyPr/>
        <a:lstStyle/>
        <a:p>
          <a:endParaRPr lang="zh-TW" altLang="en-US"/>
        </a:p>
      </dgm:t>
    </dgm:pt>
    <dgm:pt modelId="{74AA3AC7-0EFF-46A8-AC77-7283AD69BB02}" type="pres">
      <dgm:prSet presAssocID="{6FE0F59B-5B6F-4056-A8EF-BBD09162E8C8}" presName="childText" presStyleLbl="revTx" presStyleIdx="0" presStyleCnt="3">
        <dgm:presLayoutVars>
          <dgm:bulletEnabled val="1"/>
        </dgm:presLayoutVars>
      </dgm:prSet>
      <dgm:spPr/>
      <dgm:t>
        <a:bodyPr/>
        <a:lstStyle/>
        <a:p>
          <a:endParaRPr lang="zh-TW" altLang="en-US"/>
        </a:p>
      </dgm:t>
    </dgm:pt>
    <dgm:pt modelId="{BD6418B0-E779-4D21-A762-4A6EF8DDCB3E}" type="pres">
      <dgm:prSet presAssocID="{D71BC2D9-1117-4F1B-80E8-CE6F7134097F}" presName="parentText" presStyleLbl="node1" presStyleIdx="1" presStyleCnt="3">
        <dgm:presLayoutVars>
          <dgm:chMax val="0"/>
          <dgm:bulletEnabled val="1"/>
        </dgm:presLayoutVars>
      </dgm:prSet>
      <dgm:spPr/>
      <dgm:t>
        <a:bodyPr/>
        <a:lstStyle/>
        <a:p>
          <a:endParaRPr lang="zh-TW" altLang="en-US"/>
        </a:p>
      </dgm:t>
    </dgm:pt>
    <dgm:pt modelId="{9178B39B-B942-4C7A-98B5-4E48B670C84E}" type="pres">
      <dgm:prSet presAssocID="{D71BC2D9-1117-4F1B-80E8-CE6F7134097F}" presName="childText" presStyleLbl="revTx" presStyleIdx="1" presStyleCnt="3">
        <dgm:presLayoutVars>
          <dgm:bulletEnabled val="1"/>
        </dgm:presLayoutVars>
      </dgm:prSet>
      <dgm:spPr/>
      <dgm:t>
        <a:bodyPr/>
        <a:lstStyle/>
        <a:p>
          <a:endParaRPr lang="zh-TW" altLang="en-US"/>
        </a:p>
      </dgm:t>
    </dgm:pt>
    <dgm:pt modelId="{89922403-90FC-411A-B90E-E9E84246914E}" type="pres">
      <dgm:prSet presAssocID="{55FE485C-7D64-4C12-B543-9353A7391F70}" presName="parentText" presStyleLbl="node1" presStyleIdx="2" presStyleCnt="3">
        <dgm:presLayoutVars>
          <dgm:chMax val="0"/>
          <dgm:bulletEnabled val="1"/>
        </dgm:presLayoutVars>
      </dgm:prSet>
      <dgm:spPr/>
      <dgm:t>
        <a:bodyPr/>
        <a:lstStyle/>
        <a:p>
          <a:endParaRPr lang="zh-TW" altLang="en-US"/>
        </a:p>
      </dgm:t>
    </dgm:pt>
    <dgm:pt modelId="{6C5F3690-6432-428D-BED0-CA3C3C5FA40B}" type="pres">
      <dgm:prSet presAssocID="{55FE485C-7D64-4C12-B543-9353A7391F70}" presName="childText" presStyleLbl="revTx" presStyleIdx="2" presStyleCnt="3">
        <dgm:presLayoutVars>
          <dgm:bulletEnabled val="1"/>
        </dgm:presLayoutVars>
      </dgm:prSet>
      <dgm:spPr/>
      <dgm:t>
        <a:bodyPr/>
        <a:lstStyle/>
        <a:p>
          <a:endParaRPr lang="zh-TW" altLang="en-US"/>
        </a:p>
      </dgm:t>
    </dgm:pt>
  </dgm:ptLst>
  <dgm:cxnLst>
    <dgm:cxn modelId="{35DBB7DA-2A82-4B54-A701-C3685DF2B136}" srcId="{D71BC2D9-1117-4F1B-80E8-CE6F7134097F}" destId="{A4328BE4-EB77-4381-869C-D7BDD2BBE8F2}" srcOrd="0" destOrd="0" parTransId="{64756CF9-9CA5-408F-A584-0A93EBE033F7}" sibTransId="{0C56EFC8-E346-4D6C-8B59-3CDAF44FB74C}"/>
    <dgm:cxn modelId="{17DE0859-0B93-41F9-AD3D-A0CB6AADA57B}" type="presOf" srcId="{690D7594-46F6-4F44-9479-2FDD0AC52BAC}" destId="{6C5F3690-6432-428D-BED0-CA3C3C5FA40B}" srcOrd="0" destOrd="0" presId="urn:microsoft.com/office/officeart/2005/8/layout/vList2"/>
    <dgm:cxn modelId="{5319B298-BF94-49CF-9BE5-D07F070C44F8}" srcId="{77F3311C-B8F8-4F25-AE0F-DC3A00DA1D47}" destId="{55FE485C-7D64-4C12-B543-9353A7391F70}" srcOrd="2" destOrd="0" parTransId="{E2066FBE-605E-4D3A-A308-994F689CA319}" sibTransId="{8610B834-9371-47D8-B837-FF713910321D}"/>
    <dgm:cxn modelId="{E509B3E3-251B-4E3F-9577-FE513812F930}" type="presOf" srcId="{A4328BE4-EB77-4381-869C-D7BDD2BBE8F2}" destId="{9178B39B-B942-4C7A-98B5-4E48B670C84E}" srcOrd="0" destOrd="0" presId="urn:microsoft.com/office/officeart/2005/8/layout/vList2"/>
    <dgm:cxn modelId="{4FFE35F6-7C12-4D59-A70A-8B7C1EE3AA09}" type="presOf" srcId="{8738F085-E714-47B6-822F-DFF6AAD71E40}" destId="{74AA3AC7-0EFF-46A8-AC77-7283AD69BB02}" srcOrd="0" destOrd="0" presId="urn:microsoft.com/office/officeart/2005/8/layout/vList2"/>
    <dgm:cxn modelId="{56AB1F79-9060-49A9-979F-735DB60D3EE7}" type="presOf" srcId="{77F3311C-B8F8-4F25-AE0F-DC3A00DA1D47}" destId="{FD676639-7324-456E-80CA-D5F6BD1B92F2}" srcOrd="0" destOrd="0" presId="urn:microsoft.com/office/officeart/2005/8/layout/vList2"/>
    <dgm:cxn modelId="{CB58453E-AF91-4F5C-8365-78E35F28B75D}" type="presOf" srcId="{D71BC2D9-1117-4F1B-80E8-CE6F7134097F}" destId="{BD6418B0-E779-4D21-A762-4A6EF8DDCB3E}" srcOrd="0" destOrd="0" presId="urn:microsoft.com/office/officeart/2005/8/layout/vList2"/>
    <dgm:cxn modelId="{C7B204BC-8B29-46BE-9F04-9CD62F094AF6}" type="presOf" srcId="{55FE485C-7D64-4C12-B543-9353A7391F70}" destId="{89922403-90FC-411A-B90E-E9E84246914E}" srcOrd="0" destOrd="0" presId="urn:microsoft.com/office/officeart/2005/8/layout/vList2"/>
    <dgm:cxn modelId="{386C394C-4B53-4AAD-B9F2-38D65F9A2379}" srcId="{77F3311C-B8F8-4F25-AE0F-DC3A00DA1D47}" destId="{D71BC2D9-1117-4F1B-80E8-CE6F7134097F}" srcOrd="1" destOrd="0" parTransId="{7C0FEB28-9E1C-451D-9273-E4D6B21A1E9D}" sibTransId="{F39A61A1-9BEF-4D47-928E-AE790D3A7920}"/>
    <dgm:cxn modelId="{7CF2A9E0-5930-4657-8A1D-3273D30EE428}" type="presOf" srcId="{6FE0F59B-5B6F-4056-A8EF-BBD09162E8C8}" destId="{F80F047F-272B-45D4-8A65-FAA128594EF1}" srcOrd="0" destOrd="0" presId="urn:microsoft.com/office/officeart/2005/8/layout/vList2"/>
    <dgm:cxn modelId="{0FE95A04-13C7-4B0B-AC1A-F5896970AFA0}" srcId="{77F3311C-B8F8-4F25-AE0F-DC3A00DA1D47}" destId="{6FE0F59B-5B6F-4056-A8EF-BBD09162E8C8}" srcOrd="0" destOrd="0" parTransId="{6A5DAC0B-7D73-4417-AEFF-B15499A64C50}" sibTransId="{AB47369F-F114-4677-B1F2-103E6F6FE98D}"/>
    <dgm:cxn modelId="{5E2F318B-FEC4-48FA-88C0-91ED9692DFF6}" srcId="{6FE0F59B-5B6F-4056-A8EF-BBD09162E8C8}" destId="{8738F085-E714-47B6-822F-DFF6AAD71E40}" srcOrd="0" destOrd="0" parTransId="{FB7B9712-3AFA-4263-AAA4-BC60D197DCDC}" sibTransId="{0764DBAC-3212-49CA-A385-371E77B74035}"/>
    <dgm:cxn modelId="{78E4A64D-358F-4BCC-A556-E234025FE493}" srcId="{55FE485C-7D64-4C12-B543-9353A7391F70}" destId="{690D7594-46F6-4F44-9479-2FDD0AC52BAC}" srcOrd="0" destOrd="0" parTransId="{E6C387F3-D082-4688-A3F2-2404ABF618BA}" sibTransId="{F4C9FE4C-796D-4E29-B78D-8EDDBD713153}"/>
    <dgm:cxn modelId="{A83A1488-B83C-439B-86ED-EEA6F670F6D7}" type="presParOf" srcId="{FD676639-7324-456E-80CA-D5F6BD1B92F2}" destId="{F80F047F-272B-45D4-8A65-FAA128594EF1}" srcOrd="0" destOrd="0" presId="urn:microsoft.com/office/officeart/2005/8/layout/vList2"/>
    <dgm:cxn modelId="{9C3F6260-3FFA-4AA3-99AD-FACB07976D79}" type="presParOf" srcId="{FD676639-7324-456E-80CA-D5F6BD1B92F2}" destId="{74AA3AC7-0EFF-46A8-AC77-7283AD69BB02}" srcOrd="1" destOrd="0" presId="urn:microsoft.com/office/officeart/2005/8/layout/vList2"/>
    <dgm:cxn modelId="{0C83130F-121D-4A9D-BC2C-B834D02DACFC}" type="presParOf" srcId="{FD676639-7324-456E-80CA-D5F6BD1B92F2}" destId="{BD6418B0-E779-4D21-A762-4A6EF8DDCB3E}" srcOrd="2" destOrd="0" presId="urn:microsoft.com/office/officeart/2005/8/layout/vList2"/>
    <dgm:cxn modelId="{85552500-A5DA-4213-82B0-25EBDC7AA071}" type="presParOf" srcId="{FD676639-7324-456E-80CA-D5F6BD1B92F2}" destId="{9178B39B-B942-4C7A-98B5-4E48B670C84E}" srcOrd="3" destOrd="0" presId="urn:microsoft.com/office/officeart/2005/8/layout/vList2"/>
    <dgm:cxn modelId="{8CA7416E-8017-48EF-ADBB-5117A2EAD2B6}" type="presParOf" srcId="{FD676639-7324-456E-80CA-D5F6BD1B92F2}" destId="{89922403-90FC-411A-B90E-E9E84246914E}" srcOrd="4" destOrd="0" presId="urn:microsoft.com/office/officeart/2005/8/layout/vList2"/>
    <dgm:cxn modelId="{2248EF7B-1238-4312-8677-E9FAB8C6B6E2}" type="presParOf" srcId="{FD676639-7324-456E-80CA-D5F6BD1B92F2}" destId="{6C5F3690-6432-428D-BED0-CA3C3C5FA40B}"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F8263-28A0-42F7-A532-BB05114E06A4}">
      <dsp:nvSpPr>
        <dsp:cNvPr id="0" name=""/>
        <dsp:cNvSpPr/>
      </dsp:nvSpPr>
      <dsp:spPr>
        <a:xfrm>
          <a:off x="0" y="20162"/>
          <a:ext cx="7182678" cy="941118"/>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§9.1</a:t>
          </a:r>
          <a:r>
            <a:rPr lang="zh-TW" altLang="en-US" sz="3000" b="1" kern="1200" dirty="0" smtClean="0">
              <a:solidFill>
                <a:schemeClr val="bg1"/>
              </a:solidFill>
              <a:latin typeface="微軟正黑體" pitchFamily="34" charset="-120"/>
              <a:ea typeface="微軟正黑體" pitchFamily="34" charset="-120"/>
            </a:rPr>
            <a:t> 經濟規模與經濟範圍</a:t>
          </a:r>
          <a:endParaRPr lang="zh-TW" altLang="en-US" sz="3000" b="1" kern="1200" dirty="0">
            <a:solidFill>
              <a:schemeClr val="bg1"/>
            </a:solidFill>
            <a:latin typeface="微軟正黑體" pitchFamily="34" charset="-120"/>
            <a:ea typeface="微軟正黑體" pitchFamily="34" charset="-120"/>
          </a:endParaRPr>
        </a:p>
      </dsp:txBody>
      <dsp:txXfrm>
        <a:off x="45942" y="66104"/>
        <a:ext cx="7090794" cy="849234"/>
      </dsp:txXfrm>
    </dsp:sp>
    <dsp:sp modelId="{8ECE8589-8516-4D5C-8698-B69BE5F46FB4}">
      <dsp:nvSpPr>
        <dsp:cNvPr id="0" name=""/>
        <dsp:cNvSpPr/>
      </dsp:nvSpPr>
      <dsp:spPr>
        <a:xfrm>
          <a:off x="0" y="1047681"/>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§9.2</a:t>
          </a:r>
          <a:r>
            <a:rPr lang="zh-TW" altLang="en-US" sz="3000" b="1" kern="1200" dirty="0" smtClean="0">
              <a:solidFill>
                <a:schemeClr val="bg1"/>
              </a:solidFill>
              <a:latin typeface="微軟正黑體" pitchFamily="34" charset="-120"/>
              <a:ea typeface="微軟正黑體" pitchFamily="34" charset="-120"/>
            </a:rPr>
            <a:t> 整合策略</a:t>
          </a:r>
          <a:endParaRPr lang="zh-TW" altLang="en-US" sz="3000" b="1" kern="1200" dirty="0">
            <a:solidFill>
              <a:schemeClr val="bg1"/>
            </a:solidFill>
            <a:latin typeface="微軟正黑體" pitchFamily="34" charset="-120"/>
            <a:ea typeface="微軟正黑體" pitchFamily="34" charset="-120"/>
          </a:endParaRPr>
        </a:p>
      </dsp:txBody>
      <dsp:txXfrm>
        <a:off x="45942" y="1093623"/>
        <a:ext cx="7090794" cy="849234"/>
      </dsp:txXfrm>
    </dsp:sp>
    <dsp:sp modelId="{AE0AAF5F-BFF0-4A8C-9D32-008D956B3228}">
      <dsp:nvSpPr>
        <dsp:cNvPr id="0" name=""/>
        <dsp:cNvSpPr/>
      </dsp:nvSpPr>
      <dsp:spPr>
        <a:xfrm>
          <a:off x="0" y="2075199"/>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§9.3</a:t>
          </a:r>
          <a:r>
            <a:rPr lang="zh-TW" altLang="en-US" sz="3000" b="1" kern="1200" dirty="0" smtClean="0">
              <a:solidFill>
                <a:schemeClr val="bg1"/>
              </a:solidFill>
              <a:latin typeface="微軟正黑體" pitchFamily="34" charset="-120"/>
              <a:ea typeface="微軟正黑體" pitchFamily="34" charset="-120"/>
            </a:rPr>
            <a:t> 垂直整合的策略</a:t>
          </a:r>
          <a:endParaRPr lang="zh-TW" altLang="en-US" sz="3000" b="1" kern="1200" dirty="0">
            <a:solidFill>
              <a:schemeClr val="bg1"/>
            </a:solidFill>
            <a:latin typeface="微軟正黑體" pitchFamily="34" charset="-120"/>
            <a:ea typeface="微軟正黑體" pitchFamily="34" charset="-120"/>
          </a:endParaRPr>
        </a:p>
      </dsp:txBody>
      <dsp:txXfrm>
        <a:off x="45942" y="2121141"/>
        <a:ext cx="7090794" cy="849234"/>
      </dsp:txXfrm>
    </dsp:sp>
    <dsp:sp modelId="{1571E1A3-2EAD-4D46-9361-502BECB663B7}">
      <dsp:nvSpPr>
        <dsp:cNvPr id="0" name=""/>
        <dsp:cNvSpPr/>
      </dsp:nvSpPr>
      <dsp:spPr>
        <a:xfrm>
          <a:off x="0" y="3102718"/>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§9.4</a:t>
          </a:r>
          <a:r>
            <a:rPr lang="zh-TW" altLang="en-US" sz="3000" b="1" kern="1200" dirty="0" smtClean="0">
              <a:solidFill>
                <a:schemeClr val="bg1"/>
              </a:solidFill>
              <a:latin typeface="微軟正黑體" pitchFamily="34" charset="-120"/>
              <a:ea typeface="微軟正黑體" pitchFamily="34" charset="-120"/>
            </a:rPr>
            <a:t> 策略聯盟</a:t>
          </a:r>
          <a:endParaRPr lang="zh-TW" altLang="en-US" sz="3000" b="1" kern="1200" dirty="0">
            <a:solidFill>
              <a:schemeClr val="bg1"/>
            </a:solidFill>
            <a:latin typeface="微軟正黑體" pitchFamily="34" charset="-120"/>
            <a:ea typeface="微軟正黑體" pitchFamily="34" charset="-120"/>
          </a:endParaRPr>
        </a:p>
      </dsp:txBody>
      <dsp:txXfrm>
        <a:off x="45942" y="3148660"/>
        <a:ext cx="7090794" cy="8492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F8263-28A0-42F7-A532-BB05114E06A4}">
      <dsp:nvSpPr>
        <dsp:cNvPr id="0" name=""/>
        <dsp:cNvSpPr/>
      </dsp:nvSpPr>
      <dsp:spPr>
        <a:xfrm>
          <a:off x="0" y="20162"/>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§9.1</a:t>
          </a:r>
          <a:r>
            <a:rPr lang="zh-TW" altLang="en-US" sz="3000" b="1" kern="1200" dirty="0" smtClean="0">
              <a:solidFill>
                <a:schemeClr val="bg1"/>
              </a:solidFill>
              <a:latin typeface="微軟正黑體" pitchFamily="34" charset="-120"/>
              <a:ea typeface="微軟正黑體" pitchFamily="34" charset="-120"/>
            </a:rPr>
            <a:t> 經濟規模與經濟範圍</a:t>
          </a:r>
          <a:endParaRPr lang="zh-TW" altLang="en-US" sz="3000" b="1" kern="1200" dirty="0">
            <a:solidFill>
              <a:schemeClr val="bg1"/>
            </a:solidFill>
            <a:latin typeface="微軟正黑體" pitchFamily="34" charset="-120"/>
            <a:ea typeface="微軟正黑體" pitchFamily="34" charset="-120"/>
          </a:endParaRPr>
        </a:p>
      </dsp:txBody>
      <dsp:txXfrm>
        <a:off x="45942" y="66104"/>
        <a:ext cx="7090794" cy="849234"/>
      </dsp:txXfrm>
    </dsp:sp>
    <dsp:sp modelId="{8ECE8589-8516-4D5C-8698-B69BE5F46FB4}">
      <dsp:nvSpPr>
        <dsp:cNvPr id="0" name=""/>
        <dsp:cNvSpPr/>
      </dsp:nvSpPr>
      <dsp:spPr>
        <a:xfrm>
          <a:off x="0" y="1047681"/>
          <a:ext cx="7182678" cy="941118"/>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§9.2</a:t>
          </a:r>
          <a:r>
            <a:rPr lang="zh-TW" altLang="en-US" sz="3000" b="1" kern="1200" dirty="0" smtClean="0">
              <a:solidFill>
                <a:schemeClr val="bg1"/>
              </a:solidFill>
              <a:latin typeface="微軟正黑體" pitchFamily="34" charset="-120"/>
              <a:ea typeface="微軟正黑體" pitchFamily="34" charset="-120"/>
            </a:rPr>
            <a:t> 整合策略</a:t>
          </a:r>
          <a:endParaRPr lang="zh-TW" altLang="en-US" sz="3000" b="1" kern="1200" dirty="0">
            <a:solidFill>
              <a:schemeClr val="bg1"/>
            </a:solidFill>
            <a:latin typeface="微軟正黑體" pitchFamily="34" charset="-120"/>
            <a:ea typeface="微軟正黑體" pitchFamily="34" charset="-120"/>
          </a:endParaRPr>
        </a:p>
      </dsp:txBody>
      <dsp:txXfrm>
        <a:off x="45942" y="1093623"/>
        <a:ext cx="7090794" cy="849234"/>
      </dsp:txXfrm>
    </dsp:sp>
    <dsp:sp modelId="{AE0AAF5F-BFF0-4A8C-9D32-008D956B3228}">
      <dsp:nvSpPr>
        <dsp:cNvPr id="0" name=""/>
        <dsp:cNvSpPr/>
      </dsp:nvSpPr>
      <dsp:spPr>
        <a:xfrm>
          <a:off x="0" y="2075199"/>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§9.3</a:t>
          </a:r>
          <a:r>
            <a:rPr lang="zh-TW" altLang="en-US" sz="3000" b="1" kern="1200" dirty="0" smtClean="0">
              <a:solidFill>
                <a:schemeClr val="bg1"/>
              </a:solidFill>
              <a:latin typeface="微軟正黑體" pitchFamily="34" charset="-120"/>
              <a:ea typeface="微軟正黑體" pitchFamily="34" charset="-120"/>
            </a:rPr>
            <a:t> 垂直整合的策略</a:t>
          </a:r>
          <a:endParaRPr lang="zh-TW" altLang="en-US" sz="3000" b="1" kern="1200" dirty="0">
            <a:solidFill>
              <a:schemeClr val="bg1"/>
            </a:solidFill>
            <a:latin typeface="微軟正黑體" pitchFamily="34" charset="-120"/>
            <a:ea typeface="微軟正黑體" pitchFamily="34" charset="-120"/>
          </a:endParaRPr>
        </a:p>
      </dsp:txBody>
      <dsp:txXfrm>
        <a:off x="45942" y="2121141"/>
        <a:ext cx="7090794" cy="849234"/>
      </dsp:txXfrm>
    </dsp:sp>
    <dsp:sp modelId="{1571E1A3-2EAD-4D46-9361-502BECB663B7}">
      <dsp:nvSpPr>
        <dsp:cNvPr id="0" name=""/>
        <dsp:cNvSpPr/>
      </dsp:nvSpPr>
      <dsp:spPr>
        <a:xfrm>
          <a:off x="0" y="3102718"/>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§9.4</a:t>
          </a:r>
          <a:r>
            <a:rPr lang="zh-TW" altLang="en-US" sz="3000" b="1" kern="1200" dirty="0" smtClean="0">
              <a:solidFill>
                <a:schemeClr val="bg1"/>
              </a:solidFill>
              <a:latin typeface="微軟正黑體" pitchFamily="34" charset="-120"/>
              <a:ea typeface="微軟正黑體" pitchFamily="34" charset="-120"/>
            </a:rPr>
            <a:t> 策略聯盟</a:t>
          </a:r>
          <a:endParaRPr lang="zh-TW" altLang="en-US" sz="3000" b="1" kern="1200" dirty="0">
            <a:solidFill>
              <a:schemeClr val="bg1"/>
            </a:solidFill>
            <a:latin typeface="微軟正黑體" pitchFamily="34" charset="-120"/>
            <a:ea typeface="微軟正黑體" pitchFamily="34" charset="-120"/>
          </a:endParaRPr>
        </a:p>
      </dsp:txBody>
      <dsp:txXfrm>
        <a:off x="45942" y="3148660"/>
        <a:ext cx="7090794" cy="8492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8CE2BC-1BDD-4309-978C-AD1C8DD73276}">
      <dsp:nvSpPr>
        <dsp:cNvPr id="0" name=""/>
        <dsp:cNvSpPr/>
      </dsp:nvSpPr>
      <dsp:spPr>
        <a:xfrm>
          <a:off x="930" y="943694"/>
          <a:ext cx="3627685" cy="2176611"/>
        </a:xfrm>
        <a:prstGeom prst="rect">
          <a:avLst/>
        </a:prstGeom>
        <a:solidFill>
          <a:srgbClr val="0099FF"/>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36220" tIns="236220" rIns="236220" bIns="236220" numCol="1" spcCol="1270" anchor="ctr" anchorCtr="0">
          <a:noAutofit/>
        </a:bodyPr>
        <a:lstStyle/>
        <a:p>
          <a:pPr lvl="0" algn="ctr" defTabSz="2755900">
            <a:lnSpc>
              <a:spcPct val="90000"/>
            </a:lnSpc>
            <a:spcBef>
              <a:spcPct val="0"/>
            </a:spcBef>
            <a:spcAft>
              <a:spcPct val="35000"/>
            </a:spcAft>
          </a:pPr>
          <a:r>
            <a:rPr lang="zh-TW" altLang="en-US" sz="6200" kern="1200" dirty="0" smtClean="0">
              <a:latin typeface="微軟正黑體" panose="020B0604030504040204" pitchFamily="34" charset="-120"/>
              <a:ea typeface="微軟正黑體" panose="020B0604030504040204" pitchFamily="34" charset="-120"/>
            </a:rPr>
            <a:t>水平整合</a:t>
          </a:r>
          <a:endParaRPr lang="zh-TW" altLang="en-US" sz="6200" kern="1200" dirty="0">
            <a:latin typeface="微軟正黑體" panose="020B0604030504040204" pitchFamily="34" charset="-120"/>
            <a:ea typeface="微軟正黑體" panose="020B0604030504040204" pitchFamily="34" charset="-120"/>
          </a:endParaRPr>
        </a:p>
      </dsp:txBody>
      <dsp:txXfrm>
        <a:off x="930" y="943694"/>
        <a:ext cx="3627685" cy="2176611"/>
      </dsp:txXfrm>
    </dsp:sp>
    <dsp:sp modelId="{4A386233-ED38-4042-A05D-1661C81CF43B}">
      <dsp:nvSpPr>
        <dsp:cNvPr id="0" name=""/>
        <dsp:cNvSpPr/>
      </dsp:nvSpPr>
      <dsp:spPr>
        <a:xfrm>
          <a:off x="3991384" y="943694"/>
          <a:ext cx="3627685" cy="2176611"/>
        </a:xfrm>
        <a:prstGeom prst="rect">
          <a:avLst/>
        </a:prstGeom>
        <a:solidFill>
          <a:srgbClr val="FF505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36220" tIns="236220" rIns="236220" bIns="236220" numCol="1" spcCol="1270" anchor="ctr" anchorCtr="0">
          <a:noAutofit/>
        </a:bodyPr>
        <a:lstStyle/>
        <a:p>
          <a:pPr lvl="0" algn="ctr" defTabSz="2755900">
            <a:lnSpc>
              <a:spcPct val="90000"/>
            </a:lnSpc>
            <a:spcBef>
              <a:spcPct val="0"/>
            </a:spcBef>
            <a:spcAft>
              <a:spcPct val="35000"/>
            </a:spcAft>
          </a:pPr>
          <a:r>
            <a:rPr lang="zh-TW" altLang="en-US" sz="6200" kern="1200" dirty="0" smtClean="0">
              <a:latin typeface="微軟正黑體" panose="020B0604030504040204" pitchFamily="34" charset="-120"/>
              <a:ea typeface="微軟正黑體" panose="020B0604030504040204" pitchFamily="34" charset="-120"/>
            </a:rPr>
            <a:t>垂直整合</a:t>
          </a:r>
          <a:endParaRPr lang="zh-TW" altLang="en-US" sz="6200" kern="1200" dirty="0">
            <a:latin typeface="微軟正黑體" panose="020B0604030504040204" pitchFamily="34" charset="-120"/>
            <a:ea typeface="微軟正黑體" panose="020B0604030504040204" pitchFamily="34" charset="-120"/>
          </a:endParaRPr>
        </a:p>
      </dsp:txBody>
      <dsp:txXfrm>
        <a:off x="3991384" y="943694"/>
        <a:ext cx="3627685" cy="21766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F8263-28A0-42F7-A532-BB05114E06A4}">
      <dsp:nvSpPr>
        <dsp:cNvPr id="0" name=""/>
        <dsp:cNvSpPr/>
      </dsp:nvSpPr>
      <dsp:spPr>
        <a:xfrm>
          <a:off x="0" y="20162"/>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§9.1</a:t>
          </a:r>
          <a:r>
            <a:rPr lang="zh-TW" altLang="en-US" sz="3000" b="1" kern="1200" dirty="0" smtClean="0">
              <a:solidFill>
                <a:schemeClr val="bg1"/>
              </a:solidFill>
              <a:latin typeface="微軟正黑體" pitchFamily="34" charset="-120"/>
              <a:ea typeface="微軟正黑體" pitchFamily="34" charset="-120"/>
            </a:rPr>
            <a:t> 經濟規模與經濟範圍</a:t>
          </a:r>
          <a:endParaRPr lang="zh-TW" altLang="en-US" sz="3000" b="1" kern="1200" dirty="0">
            <a:solidFill>
              <a:schemeClr val="bg1"/>
            </a:solidFill>
            <a:latin typeface="微軟正黑體" pitchFamily="34" charset="-120"/>
            <a:ea typeface="微軟正黑體" pitchFamily="34" charset="-120"/>
          </a:endParaRPr>
        </a:p>
      </dsp:txBody>
      <dsp:txXfrm>
        <a:off x="45942" y="66104"/>
        <a:ext cx="7090794" cy="849234"/>
      </dsp:txXfrm>
    </dsp:sp>
    <dsp:sp modelId="{8ECE8589-8516-4D5C-8698-B69BE5F46FB4}">
      <dsp:nvSpPr>
        <dsp:cNvPr id="0" name=""/>
        <dsp:cNvSpPr/>
      </dsp:nvSpPr>
      <dsp:spPr>
        <a:xfrm>
          <a:off x="0" y="1047681"/>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§9.2</a:t>
          </a:r>
          <a:r>
            <a:rPr lang="zh-TW" altLang="en-US" sz="3000" b="1" kern="1200" dirty="0" smtClean="0">
              <a:solidFill>
                <a:schemeClr val="bg1"/>
              </a:solidFill>
              <a:latin typeface="微軟正黑體" pitchFamily="34" charset="-120"/>
              <a:ea typeface="微軟正黑體" pitchFamily="34" charset="-120"/>
            </a:rPr>
            <a:t> 整合策略</a:t>
          </a:r>
          <a:endParaRPr lang="zh-TW" altLang="en-US" sz="3000" b="1" kern="1200" dirty="0">
            <a:solidFill>
              <a:schemeClr val="bg1"/>
            </a:solidFill>
            <a:latin typeface="微軟正黑體" pitchFamily="34" charset="-120"/>
            <a:ea typeface="微軟正黑體" pitchFamily="34" charset="-120"/>
          </a:endParaRPr>
        </a:p>
      </dsp:txBody>
      <dsp:txXfrm>
        <a:off x="45942" y="1093623"/>
        <a:ext cx="7090794" cy="849234"/>
      </dsp:txXfrm>
    </dsp:sp>
    <dsp:sp modelId="{AE0AAF5F-BFF0-4A8C-9D32-008D956B3228}">
      <dsp:nvSpPr>
        <dsp:cNvPr id="0" name=""/>
        <dsp:cNvSpPr/>
      </dsp:nvSpPr>
      <dsp:spPr>
        <a:xfrm>
          <a:off x="0" y="2075199"/>
          <a:ext cx="7182678" cy="941118"/>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§9.3</a:t>
          </a:r>
          <a:r>
            <a:rPr lang="zh-TW" altLang="en-US" sz="3000" b="1" kern="1200" dirty="0" smtClean="0">
              <a:solidFill>
                <a:schemeClr val="bg1"/>
              </a:solidFill>
              <a:latin typeface="微軟正黑體" pitchFamily="34" charset="-120"/>
              <a:ea typeface="微軟正黑體" pitchFamily="34" charset="-120"/>
            </a:rPr>
            <a:t> 垂直整合的策略</a:t>
          </a:r>
          <a:endParaRPr lang="zh-TW" altLang="en-US" sz="3000" b="1" kern="1200" dirty="0">
            <a:solidFill>
              <a:schemeClr val="bg1"/>
            </a:solidFill>
            <a:latin typeface="微軟正黑體" pitchFamily="34" charset="-120"/>
            <a:ea typeface="微軟正黑體" pitchFamily="34" charset="-120"/>
          </a:endParaRPr>
        </a:p>
      </dsp:txBody>
      <dsp:txXfrm>
        <a:off x="45942" y="2121141"/>
        <a:ext cx="7090794" cy="849234"/>
      </dsp:txXfrm>
    </dsp:sp>
    <dsp:sp modelId="{1571E1A3-2EAD-4D46-9361-502BECB663B7}">
      <dsp:nvSpPr>
        <dsp:cNvPr id="0" name=""/>
        <dsp:cNvSpPr/>
      </dsp:nvSpPr>
      <dsp:spPr>
        <a:xfrm>
          <a:off x="0" y="3102718"/>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§9.4</a:t>
          </a:r>
          <a:r>
            <a:rPr lang="zh-TW" altLang="en-US" sz="3000" b="1" kern="1200" dirty="0" smtClean="0">
              <a:solidFill>
                <a:schemeClr val="bg1"/>
              </a:solidFill>
              <a:latin typeface="微軟正黑體" pitchFamily="34" charset="-120"/>
              <a:ea typeface="微軟正黑體" pitchFamily="34" charset="-120"/>
            </a:rPr>
            <a:t> 策略聯盟</a:t>
          </a:r>
          <a:endParaRPr lang="zh-TW" altLang="en-US" sz="3000" b="1" kern="1200" dirty="0">
            <a:solidFill>
              <a:schemeClr val="bg1"/>
            </a:solidFill>
            <a:latin typeface="微軟正黑體" pitchFamily="34" charset="-120"/>
            <a:ea typeface="微軟正黑體" pitchFamily="34" charset="-120"/>
          </a:endParaRPr>
        </a:p>
      </dsp:txBody>
      <dsp:txXfrm>
        <a:off x="45942" y="3148660"/>
        <a:ext cx="7090794" cy="8492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9E249-3C9C-442E-9313-984ECC5E2F99}">
      <dsp:nvSpPr>
        <dsp:cNvPr id="0" name=""/>
        <dsp:cNvSpPr/>
      </dsp:nvSpPr>
      <dsp:spPr>
        <a:xfrm>
          <a:off x="0" y="90536"/>
          <a:ext cx="7849772" cy="690153"/>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itchFamily="34" charset="-120"/>
              <a:ea typeface="微軟正黑體" pitchFamily="34" charset="-120"/>
            </a:rPr>
            <a:t>完全整合（</a:t>
          </a:r>
          <a:r>
            <a:rPr lang="en-US" sz="2200" b="1" kern="1200" dirty="0" smtClean="0">
              <a:latin typeface="微軟正黑體" pitchFamily="34" charset="-120"/>
              <a:ea typeface="微軟正黑體" pitchFamily="34" charset="-120"/>
            </a:rPr>
            <a:t>Full Integration</a:t>
          </a:r>
          <a:r>
            <a:rPr lang="zh-TW" altLang="en-US" sz="2200" b="1" kern="1200" dirty="0" smtClean="0">
              <a:latin typeface="微軟正黑體" pitchFamily="34" charset="-120"/>
              <a:ea typeface="微軟正黑體" pitchFamily="34" charset="-120"/>
            </a:rPr>
            <a:t>）</a:t>
          </a:r>
          <a:endParaRPr lang="zh-TW" altLang="en-US" sz="2200" b="1" kern="1200" dirty="0">
            <a:latin typeface="微軟正黑體" pitchFamily="34" charset="-120"/>
            <a:ea typeface="微軟正黑體" pitchFamily="34" charset="-120"/>
          </a:endParaRPr>
        </a:p>
      </dsp:txBody>
      <dsp:txXfrm>
        <a:off x="33690" y="124226"/>
        <a:ext cx="7782392" cy="622773"/>
      </dsp:txXfrm>
    </dsp:sp>
    <dsp:sp modelId="{6942318D-1974-4EAD-9EF6-F1D279341DFC}">
      <dsp:nvSpPr>
        <dsp:cNvPr id="0" name=""/>
        <dsp:cNvSpPr/>
      </dsp:nvSpPr>
      <dsp:spPr>
        <a:xfrm>
          <a:off x="0" y="780690"/>
          <a:ext cx="7849772" cy="398475"/>
        </a:xfrm>
        <a:prstGeom prst="rect">
          <a:avLst/>
        </a:prstGeom>
        <a:noFill/>
        <a:ln>
          <a:noFill/>
        </a:ln>
        <a:effectLst/>
        <a:scene3d>
          <a:camera prst="orthographicFront"/>
          <a:lightRig rig="threePt" dir="t"/>
        </a:scene3d>
        <a:sp3d>
          <a:bevelT/>
        </a:sp3d>
      </dsp:spPr>
      <dsp:style>
        <a:lnRef idx="0">
          <a:scrgbClr r="0" g="0" b="0"/>
        </a:lnRef>
        <a:fillRef idx="0">
          <a:scrgbClr r="0" g="0" b="0"/>
        </a:fillRef>
        <a:effectRef idx="0">
          <a:scrgbClr r="0" g="0" b="0"/>
        </a:effectRef>
        <a:fontRef idx="minor"/>
      </dsp:style>
      <dsp:txBody>
        <a:bodyPr spcFirstLastPara="0" vert="horz" wrap="square" lIns="24923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zh-TW" sz="1700" b="1" kern="1200" dirty="0" smtClean="0">
              <a:latin typeface="微軟正黑體" pitchFamily="34" charset="-120"/>
              <a:ea typeface="微軟正黑體" pitchFamily="34" charset="-120"/>
            </a:rPr>
            <a:t>企業試圖控制與產品或服務相關的產業所有價值鏈階段</a:t>
          </a:r>
          <a:endParaRPr lang="zh-TW" altLang="en-US" sz="1700" b="1" kern="1200" dirty="0">
            <a:latin typeface="微軟正黑體" pitchFamily="34" charset="-120"/>
            <a:ea typeface="微軟正黑體" pitchFamily="34" charset="-120"/>
          </a:endParaRPr>
        </a:p>
      </dsp:txBody>
      <dsp:txXfrm>
        <a:off x="0" y="780690"/>
        <a:ext cx="7849772" cy="398475"/>
      </dsp:txXfrm>
    </dsp:sp>
    <dsp:sp modelId="{3D261135-F505-44FD-BA01-51402CBC54C8}">
      <dsp:nvSpPr>
        <dsp:cNvPr id="0" name=""/>
        <dsp:cNvSpPr/>
      </dsp:nvSpPr>
      <dsp:spPr>
        <a:xfrm>
          <a:off x="0" y="1179165"/>
          <a:ext cx="7849772" cy="690153"/>
        </a:xfrm>
        <a:prstGeom prst="roundRect">
          <a:avLst/>
        </a:prstGeom>
        <a:solidFill>
          <a:srgbClr val="FF7C8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itchFamily="34" charset="-120"/>
              <a:ea typeface="微軟正黑體" pitchFamily="34" charset="-120"/>
            </a:rPr>
            <a:t>部分整合（</a:t>
          </a:r>
          <a:r>
            <a:rPr lang="en-US" sz="2200" b="1" kern="1200" dirty="0" smtClean="0">
              <a:latin typeface="微軟正黑體" pitchFamily="34" charset="-120"/>
              <a:ea typeface="微軟正黑體" pitchFamily="34" charset="-120"/>
            </a:rPr>
            <a:t>Partial Integration</a:t>
          </a:r>
          <a:r>
            <a:rPr lang="zh-TW" altLang="en-US" sz="2200" b="1" kern="1200" dirty="0" smtClean="0">
              <a:latin typeface="微軟正黑體" pitchFamily="34" charset="-120"/>
              <a:ea typeface="微軟正黑體" pitchFamily="34" charset="-120"/>
            </a:rPr>
            <a:t>）</a:t>
          </a:r>
          <a:endParaRPr lang="zh-TW" altLang="en-US" sz="2200" b="1" kern="1200" dirty="0">
            <a:latin typeface="微軟正黑體" pitchFamily="34" charset="-120"/>
            <a:ea typeface="微軟正黑體" pitchFamily="34" charset="-120"/>
          </a:endParaRPr>
        </a:p>
      </dsp:txBody>
      <dsp:txXfrm>
        <a:off x="33690" y="1212855"/>
        <a:ext cx="7782392" cy="622773"/>
      </dsp:txXfrm>
    </dsp:sp>
    <dsp:sp modelId="{76E5F40F-4473-4B25-B7F9-247CC3D7A1AD}">
      <dsp:nvSpPr>
        <dsp:cNvPr id="0" name=""/>
        <dsp:cNvSpPr/>
      </dsp:nvSpPr>
      <dsp:spPr>
        <a:xfrm>
          <a:off x="0" y="1869319"/>
          <a:ext cx="7849772" cy="398475"/>
        </a:xfrm>
        <a:prstGeom prst="rect">
          <a:avLst/>
        </a:prstGeom>
        <a:noFill/>
        <a:ln>
          <a:noFill/>
        </a:ln>
        <a:effectLst/>
        <a:scene3d>
          <a:camera prst="orthographicFront"/>
          <a:lightRig rig="threePt" dir="t"/>
        </a:scene3d>
        <a:sp3d>
          <a:bevelT/>
        </a:sp3d>
      </dsp:spPr>
      <dsp:style>
        <a:lnRef idx="0">
          <a:scrgbClr r="0" g="0" b="0"/>
        </a:lnRef>
        <a:fillRef idx="0">
          <a:scrgbClr r="0" g="0" b="0"/>
        </a:fillRef>
        <a:effectRef idx="0">
          <a:scrgbClr r="0" g="0" b="0"/>
        </a:effectRef>
        <a:fontRef idx="minor"/>
      </dsp:style>
      <dsp:txBody>
        <a:bodyPr spcFirstLastPara="0" vert="horz" wrap="square" lIns="24923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zh-TW" sz="1700" b="1" kern="1200" dirty="0" smtClean="0">
              <a:latin typeface="微軟正黑體" pitchFamily="34" charset="-120"/>
              <a:ea typeface="微軟正黑體" pitchFamily="34" charset="-120"/>
            </a:rPr>
            <a:t>企業只進入產業的一部分價值鏈階段</a:t>
          </a:r>
          <a:endParaRPr lang="zh-TW" altLang="en-US" sz="1700" b="1" kern="1200" dirty="0">
            <a:latin typeface="微軟正黑體" pitchFamily="34" charset="-120"/>
            <a:ea typeface="微軟正黑體" pitchFamily="34" charset="-120"/>
          </a:endParaRPr>
        </a:p>
      </dsp:txBody>
      <dsp:txXfrm>
        <a:off x="0" y="1869319"/>
        <a:ext cx="7849772" cy="398475"/>
      </dsp:txXfrm>
    </dsp:sp>
    <dsp:sp modelId="{E13773E5-5D4D-43D5-AFF8-6F78222920F4}">
      <dsp:nvSpPr>
        <dsp:cNvPr id="0" name=""/>
        <dsp:cNvSpPr/>
      </dsp:nvSpPr>
      <dsp:spPr>
        <a:xfrm>
          <a:off x="0" y="2267794"/>
          <a:ext cx="7849772" cy="690153"/>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itchFamily="34" charset="-120"/>
              <a:ea typeface="微軟正黑體" pitchFamily="34" charset="-120"/>
            </a:rPr>
            <a:t>錐形整合（</a:t>
          </a:r>
          <a:r>
            <a:rPr lang="en-US" sz="2200" b="1" kern="1200" dirty="0" smtClean="0">
              <a:latin typeface="微軟正黑體" pitchFamily="34" charset="-120"/>
              <a:ea typeface="微軟正黑體" pitchFamily="34" charset="-120"/>
            </a:rPr>
            <a:t>Taper Integration</a:t>
          </a:r>
          <a:r>
            <a:rPr lang="zh-TW" altLang="en-US" sz="2200" b="1" kern="1200" dirty="0" smtClean="0">
              <a:latin typeface="微軟正黑體" pitchFamily="34" charset="-120"/>
              <a:ea typeface="微軟正黑體" pitchFamily="34" charset="-120"/>
            </a:rPr>
            <a:t>）</a:t>
          </a:r>
          <a:endParaRPr lang="zh-TW" altLang="en-US" sz="2200" b="1" kern="1200" dirty="0">
            <a:latin typeface="微軟正黑體" pitchFamily="34" charset="-120"/>
            <a:ea typeface="微軟正黑體" pitchFamily="34" charset="-120"/>
          </a:endParaRPr>
        </a:p>
      </dsp:txBody>
      <dsp:txXfrm>
        <a:off x="33690" y="2301484"/>
        <a:ext cx="7782392" cy="622773"/>
      </dsp:txXfrm>
    </dsp:sp>
    <dsp:sp modelId="{40C23905-CE36-4089-912F-91CFA9754C86}">
      <dsp:nvSpPr>
        <dsp:cNvPr id="0" name=""/>
        <dsp:cNvSpPr/>
      </dsp:nvSpPr>
      <dsp:spPr>
        <a:xfrm>
          <a:off x="0" y="2957948"/>
          <a:ext cx="7849772" cy="398475"/>
        </a:xfrm>
        <a:prstGeom prst="rect">
          <a:avLst/>
        </a:prstGeom>
        <a:noFill/>
        <a:ln>
          <a:noFill/>
        </a:ln>
        <a:effectLst/>
        <a:scene3d>
          <a:camera prst="orthographicFront"/>
          <a:lightRig rig="threePt" dir="t"/>
        </a:scene3d>
        <a:sp3d>
          <a:bevelT/>
        </a:sp3d>
      </dsp:spPr>
      <dsp:style>
        <a:lnRef idx="0">
          <a:scrgbClr r="0" g="0" b="0"/>
        </a:lnRef>
        <a:fillRef idx="0">
          <a:scrgbClr r="0" g="0" b="0"/>
        </a:fillRef>
        <a:effectRef idx="0">
          <a:scrgbClr r="0" g="0" b="0"/>
        </a:effectRef>
        <a:fontRef idx="minor"/>
      </dsp:style>
      <dsp:txBody>
        <a:bodyPr spcFirstLastPara="0" vert="horz" wrap="square" lIns="24923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zh-TW" sz="1700" b="1" kern="1200" dirty="0" smtClean="0">
              <a:latin typeface="微軟正黑體" pitchFamily="34" charset="-120"/>
              <a:ea typeface="微軟正黑體" pitchFamily="34" charset="-120"/>
            </a:rPr>
            <a:t>自家供應與他人供應雙軌同步進行</a:t>
          </a:r>
          <a:endParaRPr lang="zh-TW" altLang="en-US" sz="1700" b="1" kern="1200" dirty="0">
            <a:latin typeface="微軟正黑體" pitchFamily="34" charset="-120"/>
            <a:ea typeface="微軟正黑體" pitchFamily="34" charset="-120"/>
          </a:endParaRPr>
        </a:p>
      </dsp:txBody>
      <dsp:txXfrm>
        <a:off x="0" y="2957948"/>
        <a:ext cx="7849772" cy="398475"/>
      </dsp:txXfrm>
    </dsp:sp>
    <dsp:sp modelId="{B056D4B8-823F-479C-9A50-0F2C1D8DC6E7}">
      <dsp:nvSpPr>
        <dsp:cNvPr id="0" name=""/>
        <dsp:cNvSpPr/>
      </dsp:nvSpPr>
      <dsp:spPr>
        <a:xfrm>
          <a:off x="0" y="3356423"/>
          <a:ext cx="7849772" cy="690153"/>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zh-TW" altLang="en-US" sz="2200" b="1" kern="1200" dirty="0" smtClean="0">
              <a:latin typeface="微軟正黑體" pitchFamily="34" charset="-120"/>
              <a:ea typeface="微軟正黑體" pitchFamily="34" charset="-120"/>
            </a:rPr>
            <a:t>準整合（</a:t>
          </a:r>
          <a:r>
            <a:rPr lang="en-US" sz="2200" b="1" kern="1200" dirty="0" smtClean="0">
              <a:latin typeface="微軟正黑體" pitchFamily="34" charset="-120"/>
              <a:ea typeface="微軟正黑體" pitchFamily="34" charset="-120"/>
            </a:rPr>
            <a:t>Quasi-Integration</a:t>
          </a:r>
          <a:r>
            <a:rPr lang="zh-TW" altLang="en-US" sz="2200" b="1" kern="1200" dirty="0" smtClean="0">
              <a:latin typeface="微軟正黑體" pitchFamily="34" charset="-120"/>
              <a:ea typeface="微軟正黑體" pitchFamily="34" charset="-120"/>
            </a:rPr>
            <a:t>）</a:t>
          </a:r>
          <a:endParaRPr lang="zh-TW" altLang="en-US" sz="2200" b="1" kern="1200" dirty="0">
            <a:latin typeface="微軟正黑體" pitchFamily="34" charset="-120"/>
            <a:ea typeface="微軟正黑體" pitchFamily="34" charset="-120"/>
          </a:endParaRPr>
        </a:p>
      </dsp:txBody>
      <dsp:txXfrm>
        <a:off x="33690" y="3390113"/>
        <a:ext cx="7782392" cy="622773"/>
      </dsp:txXfrm>
    </dsp:sp>
    <dsp:sp modelId="{0422FF03-FD5E-4BDF-B825-ED1AE8A31F0A}">
      <dsp:nvSpPr>
        <dsp:cNvPr id="0" name=""/>
        <dsp:cNvSpPr/>
      </dsp:nvSpPr>
      <dsp:spPr>
        <a:xfrm>
          <a:off x="0" y="4046577"/>
          <a:ext cx="7849772" cy="751410"/>
        </a:xfrm>
        <a:prstGeom prst="rect">
          <a:avLst/>
        </a:prstGeom>
        <a:noFill/>
        <a:ln>
          <a:noFill/>
        </a:ln>
        <a:effectLst/>
        <a:scene3d>
          <a:camera prst="orthographicFront"/>
          <a:lightRig rig="threePt" dir="t"/>
        </a:scene3d>
        <a:sp3d>
          <a:bevelT/>
        </a:sp3d>
      </dsp:spPr>
      <dsp:style>
        <a:lnRef idx="0">
          <a:scrgbClr r="0" g="0" b="0"/>
        </a:lnRef>
        <a:fillRef idx="0">
          <a:scrgbClr r="0" g="0" b="0"/>
        </a:fillRef>
        <a:effectRef idx="0">
          <a:scrgbClr r="0" g="0" b="0"/>
        </a:effectRef>
        <a:fontRef idx="minor"/>
      </dsp:style>
      <dsp:txBody>
        <a:bodyPr spcFirstLastPara="0" vert="horz" wrap="square" lIns="249230"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zh-TW" sz="1700" b="1" kern="1200" dirty="0" smtClean="0">
              <a:latin typeface="微軟正黑體" pitchFamily="34" charset="-120"/>
              <a:ea typeface="微軟正黑體" pitchFamily="34" charset="-120"/>
            </a:rPr>
            <a:t>沒有完全擁有所有權，但是透過其他機制來維持雙方的穩定關係來達到和完全擁有所有權同樣的效果</a:t>
          </a:r>
          <a:endParaRPr lang="zh-TW" altLang="en-US" sz="1700" b="1" kern="1200" dirty="0">
            <a:latin typeface="微軟正黑體" pitchFamily="34" charset="-120"/>
            <a:ea typeface="微軟正黑體" pitchFamily="34" charset="-120"/>
          </a:endParaRPr>
        </a:p>
      </dsp:txBody>
      <dsp:txXfrm>
        <a:off x="0" y="4046577"/>
        <a:ext cx="7849772" cy="7514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74823-0037-49F3-B50B-C1963F2646AF}">
      <dsp:nvSpPr>
        <dsp:cNvPr id="0" name=""/>
        <dsp:cNvSpPr/>
      </dsp:nvSpPr>
      <dsp:spPr>
        <a:xfrm>
          <a:off x="0" y="11522"/>
          <a:ext cx="5425441" cy="752895"/>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kumimoji="1" lang="zh-TW" altLang="en-US" sz="24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形成進入障礙 </a:t>
          </a:r>
          <a:endParaRPr lang="zh-TW" altLang="en-US" sz="2400" kern="1200" dirty="0">
            <a:latin typeface="微軟正黑體" pitchFamily="34" charset="-120"/>
            <a:ea typeface="微軟正黑體" pitchFamily="34" charset="-120"/>
          </a:endParaRPr>
        </a:p>
      </dsp:txBody>
      <dsp:txXfrm>
        <a:off x="36753" y="48275"/>
        <a:ext cx="5351935" cy="679389"/>
      </dsp:txXfrm>
    </dsp:sp>
    <dsp:sp modelId="{C525A53D-6A1B-4B6C-A3B4-F2BBD47F2FE1}">
      <dsp:nvSpPr>
        <dsp:cNvPr id="0" name=""/>
        <dsp:cNvSpPr/>
      </dsp:nvSpPr>
      <dsp:spPr>
        <a:xfrm>
          <a:off x="0" y="833537"/>
          <a:ext cx="5425441" cy="752895"/>
        </a:xfrm>
        <a:prstGeom prst="roundRect">
          <a:avLst/>
        </a:prstGeom>
        <a:solidFill>
          <a:srgbClr val="FF7C8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kumimoji="1" lang="zh-TW" altLang="en-US" sz="24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投資專屬資產 </a:t>
          </a:r>
          <a:endParaRPr lang="zh-TW" altLang="en-US" sz="2400" kern="1200" dirty="0">
            <a:latin typeface="微軟正黑體" pitchFamily="34" charset="-120"/>
            <a:ea typeface="微軟正黑體" pitchFamily="34" charset="-120"/>
          </a:endParaRPr>
        </a:p>
      </dsp:txBody>
      <dsp:txXfrm>
        <a:off x="36753" y="870290"/>
        <a:ext cx="5351935" cy="679389"/>
      </dsp:txXfrm>
    </dsp:sp>
    <dsp:sp modelId="{34FAB20A-420D-4542-A8E4-7E1EE629B648}">
      <dsp:nvSpPr>
        <dsp:cNvPr id="0" name=""/>
        <dsp:cNvSpPr/>
      </dsp:nvSpPr>
      <dsp:spPr>
        <a:xfrm>
          <a:off x="0" y="1655552"/>
          <a:ext cx="5425441" cy="752895"/>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kumimoji="1" lang="zh-TW" altLang="en-US" sz="24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掌握關鍵資源或能耐 </a:t>
          </a:r>
          <a:endParaRPr lang="zh-TW" altLang="en-US" sz="2400" kern="1200" dirty="0">
            <a:latin typeface="微軟正黑體" pitchFamily="34" charset="-120"/>
            <a:ea typeface="微軟正黑體" pitchFamily="34" charset="-120"/>
          </a:endParaRPr>
        </a:p>
      </dsp:txBody>
      <dsp:txXfrm>
        <a:off x="36753" y="1692305"/>
        <a:ext cx="5351935" cy="679389"/>
      </dsp:txXfrm>
    </dsp:sp>
    <dsp:sp modelId="{9A93425C-40E5-448A-B5FD-71A1D0E59D61}">
      <dsp:nvSpPr>
        <dsp:cNvPr id="0" name=""/>
        <dsp:cNvSpPr/>
      </dsp:nvSpPr>
      <dsp:spPr>
        <a:xfrm>
          <a:off x="0" y="2477567"/>
          <a:ext cx="5425441" cy="752895"/>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kumimoji="1" lang="zh-TW" altLang="en-US" sz="24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維持產品品質 </a:t>
          </a:r>
          <a:endParaRPr lang="zh-TW" altLang="en-US" sz="2400" kern="1200" dirty="0">
            <a:latin typeface="微軟正黑體" pitchFamily="34" charset="-120"/>
            <a:ea typeface="微軟正黑體" pitchFamily="34" charset="-120"/>
          </a:endParaRPr>
        </a:p>
      </dsp:txBody>
      <dsp:txXfrm>
        <a:off x="36753" y="2514320"/>
        <a:ext cx="5351935" cy="679389"/>
      </dsp:txXfrm>
    </dsp:sp>
    <dsp:sp modelId="{EF70964A-C2A0-404A-88B3-3CD8C72B20AF}">
      <dsp:nvSpPr>
        <dsp:cNvPr id="0" name=""/>
        <dsp:cNvSpPr/>
      </dsp:nvSpPr>
      <dsp:spPr>
        <a:xfrm>
          <a:off x="0" y="3299582"/>
          <a:ext cx="5425441" cy="752895"/>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kumimoji="1" lang="zh-TW" altLang="en-US" sz="2400" b="1" i="0" u="none" strike="noStrike" kern="1200" cap="none" spc="0" normalizeH="0" baseline="0" noProof="0" smtClean="0">
              <a:ln>
                <a:noFill/>
              </a:ln>
              <a:solidFill>
                <a:schemeClr val="tx1"/>
              </a:solidFill>
              <a:effectLst/>
              <a:uLnTx/>
              <a:uFillTx/>
              <a:latin typeface="微軟正黑體" pitchFamily="34" charset="-120"/>
              <a:ea typeface="微軟正黑體" pitchFamily="34" charset="-120"/>
              <a:cs typeface="+mn-cs"/>
            </a:rPr>
            <a:t>改善生產的排程 </a:t>
          </a:r>
          <a:endParaRPr lang="zh-TW" altLang="en-US" sz="2400" kern="1200" dirty="0">
            <a:latin typeface="微軟正黑體" pitchFamily="34" charset="-120"/>
            <a:ea typeface="微軟正黑體" pitchFamily="34" charset="-120"/>
          </a:endParaRPr>
        </a:p>
      </dsp:txBody>
      <dsp:txXfrm>
        <a:off x="36753" y="3336335"/>
        <a:ext cx="5351935" cy="6793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0C22A-58E2-48EA-87B5-A0DB242028A1}">
      <dsp:nvSpPr>
        <dsp:cNvPr id="0" name=""/>
        <dsp:cNvSpPr/>
      </dsp:nvSpPr>
      <dsp:spPr>
        <a:xfrm>
          <a:off x="0" y="20162"/>
          <a:ext cx="6096000" cy="941118"/>
        </a:xfrm>
        <a:prstGeom prst="roundRect">
          <a:avLst/>
        </a:prstGeom>
        <a:solidFill>
          <a:srgbClr val="FF7C8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缺乏調整彈性</a:t>
          </a:r>
          <a:endParaRPr lang="zh-TW" altLang="en-US" sz="3000" kern="1200" dirty="0">
            <a:latin typeface="微軟正黑體" pitchFamily="34" charset="-120"/>
            <a:ea typeface="微軟正黑體" pitchFamily="34" charset="-120"/>
          </a:endParaRPr>
        </a:p>
      </dsp:txBody>
      <dsp:txXfrm>
        <a:off x="45942" y="66104"/>
        <a:ext cx="6004116" cy="849234"/>
      </dsp:txXfrm>
    </dsp:sp>
    <dsp:sp modelId="{FABC2BC9-A268-4E33-B163-B9D9A2498ED0}">
      <dsp:nvSpPr>
        <dsp:cNvPr id="0" name=""/>
        <dsp:cNvSpPr/>
      </dsp:nvSpPr>
      <dsp:spPr>
        <a:xfrm>
          <a:off x="0" y="1047681"/>
          <a:ext cx="6096000" cy="941118"/>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珍貴資源呆滯 </a:t>
          </a:r>
          <a:endParaRPr lang="zh-TW" altLang="en-US" sz="3000" kern="1200" dirty="0">
            <a:latin typeface="微軟正黑體" pitchFamily="34" charset="-120"/>
            <a:ea typeface="微軟正黑體" pitchFamily="34" charset="-120"/>
          </a:endParaRPr>
        </a:p>
      </dsp:txBody>
      <dsp:txXfrm>
        <a:off x="45942" y="1093623"/>
        <a:ext cx="6004116" cy="849234"/>
      </dsp:txXfrm>
    </dsp:sp>
    <dsp:sp modelId="{36985C55-DD3A-4BCD-B9A7-EEBB0EE0A603}">
      <dsp:nvSpPr>
        <dsp:cNvPr id="0" name=""/>
        <dsp:cNvSpPr/>
      </dsp:nvSpPr>
      <dsp:spPr>
        <a:xfrm>
          <a:off x="0" y="2075199"/>
          <a:ext cx="6096000" cy="941118"/>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協調成本很高 </a:t>
          </a:r>
          <a:endParaRPr lang="zh-TW" altLang="en-US" sz="3000" kern="1200" dirty="0">
            <a:latin typeface="微軟正黑體" pitchFamily="34" charset="-120"/>
            <a:ea typeface="微軟正黑體" pitchFamily="34" charset="-120"/>
          </a:endParaRPr>
        </a:p>
      </dsp:txBody>
      <dsp:txXfrm>
        <a:off x="45942" y="2121141"/>
        <a:ext cx="6004116" cy="849234"/>
      </dsp:txXfrm>
    </dsp:sp>
    <dsp:sp modelId="{9505CA42-468B-41C1-96C8-C49C06BB62C4}">
      <dsp:nvSpPr>
        <dsp:cNvPr id="0" name=""/>
        <dsp:cNvSpPr/>
      </dsp:nvSpPr>
      <dsp:spPr>
        <a:xfrm>
          <a:off x="0" y="3102718"/>
          <a:ext cx="6096000" cy="94111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整合不易</a:t>
          </a:r>
          <a:endParaRPr lang="zh-TW" altLang="en-US" sz="3000" kern="1200" dirty="0">
            <a:latin typeface="微軟正黑體" pitchFamily="34" charset="-120"/>
            <a:ea typeface="微軟正黑體" pitchFamily="34" charset="-120"/>
          </a:endParaRPr>
        </a:p>
      </dsp:txBody>
      <dsp:txXfrm>
        <a:off x="45942" y="3148660"/>
        <a:ext cx="6004116" cy="8492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F8263-28A0-42F7-A532-BB05114E06A4}">
      <dsp:nvSpPr>
        <dsp:cNvPr id="0" name=""/>
        <dsp:cNvSpPr/>
      </dsp:nvSpPr>
      <dsp:spPr>
        <a:xfrm>
          <a:off x="0" y="20162"/>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§9.1</a:t>
          </a:r>
          <a:r>
            <a:rPr lang="zh-TW" altLang="en-US" sz="3000" b="1" kern="1200" dirty="0" smtClean="0">
              <a:solidFill>
                <a:schemeClr val="bg1"/>
              </a:solidFill>
              <a:latin typeface="微軟正黑體" pitchFamily="34" charset="-120"/>
              <a:ea typeface="微軟正黑體" pitchFamily="34" charset="-120"/>
            </a:rPr>
            <a:t> 經濟規模與經濟範圍</a:t>
          </a:r>
          <a:endParaRPr lang="zh-TW" altLang="en-US" sz="3000" b="1" kern="1200" dirty="0">
            <a:solidFill>
              <a:schemeClr val="bg1"/>
            </a:solidFill>
            <a:latin typeface="微軟正黑體" pitchFamily="34" charset="-120"/>
            <a:ea typeface="微軟正黑體" pitchFamily="34" charset="-120"/>
          </a:endParaRPr>
        </a:p>
      </dsp:txBody>
      <dsp:txXfrm>
        <a:off x="45942" y="66104"/>
        <a:ext cx="7090794" cy="849234"/>
      </dsp:txXfrm>
    </dsp:sp>
    <dsp:sp modelId="{8ECE8589-8516-4D5C-8698-B69BE5F46FB4}">
      <dsp:nvSpPr>
        <dsp:cNvPr id="0" name=""/>
        <dsp:cNvSpPr/>
      </dsp:nvSpPr>
      <dsp:spPr>
        <a:xfrm>
          <a:off x="0" y="1047681"/>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§9.2</a:t>
          </a:r>
          <a:r>
            <a:rPr lang="zh-TW" altLang="en-US" sz="3000" b="1" kern="1200" dirty="0" smtClean="0">
              <a:solidFill>
                <a:schemeClr val="bg1"/>
              </a:solidFill>
              <a:latin typeface="微軟正黑體" pitchFamily="34" charset="-120"/>
              <a:ea typeface="微軟正黑體" pitchFamily="34" charset="-120"/>
            </a:rPr>
            <a:t> 整合策略</a:t>
          </a:r>
          <a:endParaRPr lang="zh-TW" altLang="en-US" sz="3000" b="1" kern="1200" dirty="0">
            <a:solidFill>
              <a:schemeClr val="bg1"/>
            </a:solidFill>
            <a:latin typeface="微軟正黑體" pitchFamily="34" charset="-120"/>
            <a:ea typeface="微軟正黑體" pitchFamily="34" charset="-120"/>
          </a:endParaRPr>
        </a:p>
      </dsp:txBody>
      <dsp:txXfrm>
        <a:off x="45942" y="1093623"/>
        <a:ext cx="7090794" cy="849234"/>
      </dsp:txXfrm>
    </dsp:sp>
    <dsp:sp modelId="{AE0AAF5F-BFF0-4A8C-9D32-008D956B3228}">
      <dsp:nvSpPr>
        <dsp:cNvPr id="0" name=""/>
        <dsp:cNvSpPr/>
      </dsp:nvSpPr>
      <dsp:spPr>
        <a:xfrm>
          <a:off x="0" y="2075199"/>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§9.3</a:t>
          </a:r>
          <a:r>
            <a:rPr lang="zh-TW" altLang="en-US" sz="3000" b="1" kern="1200" dirty="0" smtClean="0">
              <a:solidFill>
                <a:schemeClr val="bg1"/>
              </a:solidFill>
              <a:latin typeface="微軟正黑體" pitchFamily="34" charset="-120"/>
              <a:ea typeface="微軟正黑體" pitchFamily="34" charset="-120"/>
            </a:rPr>
            <a:t> 垂直整合的策略</a:t>
          </a:r>
          <a:endParaRPr lang="zh-TW" altLang="en-US" sz="3000" b="1" kern="1200" dirty="0">
            <a:solidFill>
              <a:schemeClr val="bg1"/>
            </a:solidFill>
            <a:latin typeface="微軟正黑體" pitchFamily="34" charset="-120"/>
            <a:ea typeface="微軟正黑體" pitchFamily="34" charset="-120"/>
          </a:endParaRPr>
        </a:p>
      </dsp:txBody>
      <dsp:txXfrm>
        <a:off x="45942" y="2121141"/>
        <a:ext cx="7090794" cy="849234"/>
      </dsp:txXfrm>
    </dsp:sp>
    <dsp:sp modelId="{1571E1A3-2EAD-4D46-9361-502BECB663B7}">
      <dsp:nvSpPr>
        <dsp:cNvPr id="0" name=""/>
        <dsp:cNvSpPr/>
      </dsp:nvSpPr>
      <dsp:spPr>
        <a:xfrm>
          <a:off x="0" y="3102718"/>
          <a:ext cx="7182678" cy="941118"/>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§9.4</a:t>
          </a:r>
          <a:r>
            <a:rPr lang="zh-TW" altLang="en-US" sz="3000" b="1" kern="1200" dirty="0" smtClean="0">
              <a:solidFill>
                <a:schemeClr val="bg1"/>
              </a:solidFill>
              <a:latin typeface="微軟正黑體" pitchFamily="34" charset="-120"/>
              <a:ea typeface="微軟正黑體" pitchFamily="34" charset="-120"/>
            </a:rPr>
            <a:t> 策略聯盟</a:t>
          </a:r>
          <a:endParaRPr lang="zh-TW" altLang="en-US" sz="3000" b="1" kern="1200" dirty="0">
            <a:solidFill>
              <a:schemeClr val="bg1"/>
            </a:solidFill>
            <a:latin typeface="微軟正黑體" pitchFamily="34" charset="-120"/>
            <a:ea typeface="微軟正黑體" pitchFamily="34" charset="-120"/>
          </a:endParaRPr>
        </a:p>
      </dsp:txBody>
      <dsp:txXfrm>
        <a:off x="45942" y="3148660"/>
        <a:ext cx="7090794" cy="84923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1DC49-7113-4DAE-AA02-752CF48DC7F5}">
      <dsp:nvSpPr>
        <dsp:cNvPr id="0" name=""/>
        <dsp:cNvSpPr/>
      </dsp:nvSpPr>
      <dsp:spPr>
        <a:xfrm>
          <a:off x="0" y="20162"/>
          <a:ext cx="6096000" cy="94111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取得進入市場的管道</a:t>
          </a:r>
          <a:endParaRPr lang="zh-TW" altLang="en-US" sz="3000" kern="1200" dirty="0">
            <a:latin typeface="微軟正黑體" pitchFamily="34" charset="-120"/>
            <a:ea typeface="微軟正黑體" pitchFamily="34" charset="-120"/>
          </a:endParaRPr>
        </a:p>
      </dsp:txBody>
      <dsp:txXfrm>
        <a:off x="45942" y="66104"/>
        <a:ext cx="6004116" cy="849234"/>
      </dsp:txXfrm>
    </dsp:sp>
    <dsp:sp modelId="{954D7EEA-361F-4FD6-854C-B4E7687C9558}">
      <dsp:nvSpPr>
        <dsp:cNvPr id="0" name=""/>
        <dsp:cNvSpPr/>
      </dsp:nvSpPr>
      <dsp:spPr>
        <a:xfrm>
          <a:off x="0" y="1047681"/>
          <a:ext cx="6096000" cy="941118"/>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降低風險和不確定</a:t>
          </a:r>
          <a:endParaRPr lang="zh-TW" altLang="en-US" sz="3000" kern="1200" dirty="0">
            <a:latin typeface="微軟正黑體" pitchFamily="34" charset="-120"/>
            <a:ea typeface="微軟正黑體" pitchFamily="34" charset="-120"/>
          </a:endParaRPr>
        </a:p>
      </dsp:txBody>
      <dsp:txXfrm>
        <a:off x="45942" y="1093623"/>
        <a:ext cx="6004116" cy="849234"/>
      </dsp:txXfrm>
    </dsp:sp>
    <dsp:sp modelId="{075D5EAA-FB98-4108-A698-9D2935B4E519}">
      <dsp:nvSpPr>
        <dsp:cNvPr id="0" name=""/>
        <dsp:cNvSpPr/>
      </dsp:nvSpPr>
      <dsp:spPr>
        <a:xfrm>
          <a:off x="0" y="2075199"/>
          <a:ext cx="6096000" cy="941118"/>
        </a:xfrm>
        <a:prstGeom prst="roundRect">
          <a:avLst/>
        </a:prstGeom>
        <a:solidFill>
          <a:srgbClr val="FF7C8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加強企業的學習能力 </a:t>
          </a:r>
          <a:endParaRPr lang="zh-TW" altLang="en-US" sz="3000" kern="1200" dirty="0">
            <a:latin typeface="微軟正黑體" pitchFamily="34" charset="-120"/>
            <a:ea typeface="微軟正黑體" pitchFamily="34" charset="-120"/>
          </a:endParaRPr>
        </a:p>
      </dsp:txBody>
      <dsp:txXfrm>
        <a:off x="45942" y="2121141"/>
        <a:ext cx="6004116" cy="849234"/>
      </dsp:txXfrm>
    </dsp:sp>
    <dsp:sp modelId="{AB2C7CCC-811E-4459-B8D1-8098DE9A82E4}">
      <dsp:nvSpPr>
        <dsp:cNvPr id="0" name=""/>
        <dsp:cNvSpPr/>
      </dsp:nvSpPr>
      <dsp:spPr>
        <a:xfrm>
          <a:off x="0" y="3102718"/>
          <a:ext cx="6096000" cy="941118"/>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增強競爭力 </a:t>
          </a:r>
          <a:endParaRPr lang="zh-TW" altLang="en-US" sz="3000" kern="1200" dirty="0">
            <a:latin typeface="微軟正黑體" pitchFamily="34" charset="-120"/>
            <a:ea typeface="微軟正黑體" pitchFamily="34" charset="-120"/>
          </a:endParaRPr>
        </a:p>
      </dsp:txBody>
      <dsp:txXfrm>
        <a:off x="45942" y="3148660"/>
        <a:ext cx="6004116" cy="84923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624CCE-C826-4F76-8922-20E06F5BE014}">
      <dsp:nvSpPr>
        <dsp:cNvPr id="0" name=""/>
        <dsp:cNvSpPr/>
      </dsp:nvSpPr>
      <dsp:spPr>
        <a:xfrm>
          <a:off x="0" y="20162"/>
          <a:ext cx="6096000" cy="941118"/>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夥伴的排斥性提高 </a:t>
          </a:r>
          <a:endParaRPr lang="zh-TW" altLang="en-US" sz="3000" kern="1200" dirty="0">
            <a:latin typeface="微軟正黑體" pitchFamily="34" charset="-120"/>
            <a:ea typeface="微軟正黑體" pitchFamily="34" charset="-120"/>
          </a:endParaRPr>
        </a:p>
      </dsp:txBody>
      <dsp:txXfrm>
        <a:off x="45942" y="66104"/>
        <a:ext cx="6004116" cy="849234"/>
      </dsp:txXfrm>
    </dsp:sp>
    <dsp:sp modelId="{3EDC9B4E-ACB5-4783-B040-ABBD0DC1E1D7}">
      <dsp:nvSpPr>
        <dsp:cNvPr id="0" name=""/>
        <dsp:cNvSpPr/>
      </dsp:nvSpPr>
      <dsp:spPr>
        <a:xfrm>
          <a:off x="0" y="1047681"/>
          <a:ext cx="6096000" cy="941118"/>
        </a:xfrm>
        <a:prstGeom prst="roundRect">
          <a:avLst/>
        </a:prstGeom>
        <a:solidFill>
          <a:srgbClr val="FF7C8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知識與能耐的乾涸 </a:t>
          </a:r>
          <a:endParaRPr lang="zh-TW" altLang="en-US" sz="3000" kern="1200" dirty="0">
            <a:latin typeface="微軟正黑體" pitchFamily="34" charset="-120"/>
            <a:ea typeface="微軟正黑體" pitchFamily="34" charset="-120"/>
          </a:endParaRPr>
        </a:p>
      </dsp:txBody>
      <dsp:txXfrm>
        <a:off x="45942" y="1093623"/>
        <a:ext cx="6004116" cy="849234"/>
      </dsp:txXfrm>
    </dsp:sp>
    <dsp:sp modelId="{CFB825CE-600A-4058-A9F5-CF6CD6BC719A}">
      <dsp:nvSpPr>
        <dsp:cNvPr id="0" name=""/>
        <dsp:cNvSpPr/>
      </dsp:nvSpPr>
      <dsp:spPr>
        <a:xfrm>
          <a:off x="0" y="2075199"/>
          <a:ext cx="6096000" cy="941118"/>
        </a:xfrm>
        <a:prstGeom prst="roundRect">
          <a:avLst/>
        </a:prstGeom>
        <a:solidFill>
          <a:srgbClr val="FFFF0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dirty="0" smtClean="0">
              <a:ln>
                <a:noFill/>
              </a:ln>
              <a:solidFill>
                <a:schemeClr val="tx1"/>
              </a:solidFill>
              <a:effectLst/>
              <a:uLnTx/>
              <a:uFillTx/>
              <a:latin typeface="微軟正黑體" pitchFamily="34" charset="-120"/>
              <a:ea typeface="微軟正黑體" pitchFamily="34" charset="-120"/>
              <a:cs typeface="+mn-cs"/>
            </a:rPr>
            <a:t>互賴的風險 </a:t>
          </a:r>
          <a:endParaRPr lang="zh-TW" altLang="en-US" sz="3000" kern="1200" dirty="0">
            <a:latin typeface="微軟正黑體" pitchFamily="34" charset="-120"/>
            <a:ea typeface="微軟正黑體" pitchFamily="34" charset="-120"/>
          </a:endParaRPr>
        </a:p>
      </dsp:txBody>
      <dsp:txXfrm>
        <a:off x="45942" y="2121141"/>
        <a:ext cx="6004116" cy="849234"/>
      </dsp:txXfrm>
    </dsp:sp>
    <dsp:sp modelId="{FC7F2086-DD74-4CAC-BF9A-EEDF3F2589DD}">
      <dsp:nvSpPr>
        <dsp:cNvPr id="0" name=""/>
        <dsp:cNvSpPr/>
      </dsp:nvSpPr>
      <dsp:spPr>
        <a:xfrm>
          <a:off x="0" y="3102718"/>
          <a:ext cx="6096000" cy="941118"/>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zh-TW" altLang="en-US" sz="3000" b="1" i="0" u="none" strike="noStrike" kern="1200" cap="none" spc="0" normalizeH="0" baseline="0" noProof="0" smtClean="0">
              <a:ln>
                <a:noFill/>
              </a:ln>
              <a:solidFill>
                <a:schemeClr val="tx1"/>
              </a:solidFill>
              <a:effectLst/>
              <a:uLnTx/>
              <a:uFillTx/>
              <a:latin typeface="微軟正黑體" pitchFamily="34" charset="-120"/>
              <a:ea typeface="微軟正黑體" pitchFamily="34" charset="-120"/>
              <a:cs typeface="+mn-cs"/>
            </a:rPr>
            <a:t>高昂的控制與作業成本 </a:t>
          </a:r>
          <a:endParaRPr lang="zh-TW" altLang="en-US" sz="3000" kern="1200" dirty="0">
            <a:latin typeface="微軟正黑體" pitchFamily="34" charset="-120"/>
            <a:ea typeface="微軟正黑體" pitchFamily="34" charset="-120"/>
          </a:endParaRPr>
        </a:p>
      </dsp:txBody>
      <dsp:txXfrm>
        <a:off x="45942" y="3148660"/>
        <a:ext cx="6004116" cy="84923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0A8731-B7EB-41D7-BC78-3EED435C4BDD}">
      <dsp:nvSpPr>
        <dsp:cNvPr id="0" name=""/>
        <dsp:cNvSpPr/>
      </dsp:nvSpPr>
      <dsp:spPr>
        <a:xfrm>
          <a:off x="0" y="0"/>
          <a:ext cx="3582749" cy="2314786"/>
        </a:xfrm>
        <a:prstGeom prst="rect">
          <a:avLst/>
        </a:prstGeom>
        <a:solidFill>
          <a:srgbClr val="00B05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zh-TW" sz="2900" b="1" kern="1200" dirty="0" smtClean="0">
              <a:latin typeface="微軟正黑體" pitchFamily="34" charset="-120"/>
              <a:ea typeface="微軟正黑體" pitchFamily="34" charset="-120"/>
            </a:rPr>
            <a:t>權益基礎的策略聯盟</a:t>
          </a:r>
          <a:r>
            <a:rPr lang="zh-TW" sz="3200" b="1" kern="1200" dirty="0" smtClean="0">
              <a:latin typeface="微軟正黑體" pitchFamily="34" charset="-120"/>
              <a:ea typeface="微軟正黑體" pitchFamily="34" charset="-120"/>
            </a:rPr>
            <a:t>（</a:t>
          </a:r>
          <a:r>
            <a:rPr lang="en-US" sz="2400" b="1" kern="1200" dirty="0" smtClean="0">
              <a:latin typeface="微軟正黑體" pitchFamily="34" charset="-120"/>
              <a:ea typeface="微軟正黑體" pitchFamily="34" charset="-120"/>
            </a:rPr>
            <a:t>Equity Strategic Alliance</a:t>
          </a:r>
          <a:r>
            <a:rPr lang="zh-TW" sz="3200" b="1" kern="1200" dirty="0" smtClean="0">
              <a:latin typeface="微軟正黑體" pitchFamily="34" charset="-120"/>
              <a:ea typeface="微軟正黑體" pitchFamily="34" charset="-120"/>
            </a:rPr>
            <a:t>）</a:t>
          </a:r>
          <a:endParaRPr lang="zh-TW" altLang="en-US" sz="3200" b="1" kern="1200" dirty="0">
            <a:latin typeface="微軟正黑體" pitchFamily="34" charset="-120"/>
            <a:ea typeface="微軟正黑體" pitchFamily="34" charset="-120"/>
          </a:endParaRPr>
        </a:p>
      </dsp:txBody>
      <dsp:txXfrm>
        <a:off x="0" y="0"/>
        <a:ext cx="3582749" cy="2314786"/>
      </dsp:txXfrm>
    </dsp:sp>
    <dsp:sp modelId="{D163C05E-1728-4843-8DE6-5BDC4EEA8224}">
      <dsp:nvSpPr>
        <dsp:cNvPr id="0" name=""/>
        <dsp:cNvSpPr/>
      </dsp:nvSpPr>
      <dsp:spPr>
        <a:xfrm>
          <a:off x="3703180" y="0"/>
          <a:ext cx="3857977" cy="2314786"/>
        </a:xfrm>
        <a:prstGeom prst="rect">
          <a:avLst/>
        </a:prstGeom>
        <a:solidFill>
          <a:srgbClr val="FF7C8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zh-TW" sz="2800" b="1" kern="1200" dirty="0" smtClean="0">
              <a:latin typeface="微軟正黑體" pitchFamily="34" charset="-120"/>
              <a:ea typeface="微軟正黑體" pitchFamily="34" charset="-120"/>
            </a:rPr>
            <a:t>非權益基礎的策略聯盟（</a:t>
          </a:r>
          <a:r>
            <a:rPr lang="en-US" sz="2800" b="1" kern="1200" dirty="0" err="1" smtClean="0">
              <a:latin typeface="微軟正黑體" pitchFamily="34" charset="-120"/>
              <a:ea typeface="微軟正黑體" pitchFamily="34" charset="-120"/>
            </a:rPr>
            <a:t>Nonequity</a:t>
          </a:r>
          <a:r>
            <a:rPr lang="en-US" sz="2800" b="1" kern="1200" dirty="0" smtClean="0">
              <a:latin typeface="微軟正黑體" pitchFamily="34" charset="-120"/>
              <a:ea typeface="微軟正黑體" pitchFamily="34" charset="-120"/>
            </a:rPr>
            <a:t> Strategic Alliance</a:t>
          </a:r>
          <a:r>
            <a:rPr lang="zh-TW" sz="2800" b="1" kern="1200" dirty="0" smtClean="0">
              <a:latin typeface="微軟正黑體" pitchFamily="34" charset="-120"/>
              <a:ea typeface="微軟正黑體" pitchFamily="34" charset="-120"/>
            </a:rPr>
            <a:t>）</a:t>
          </a:r>
          <a:endParaRPr lang="zh-TW" altLang="en-US" sz="2800" b="1" kern="1200" dirty="0">
            <a:latin typeface="微軟正黑體" pitchFamily="34" charset="-120"/>
            <a:ea typeface="微軟正黑體" pitchFamily="34" charset="-120"/>
          </a:endParaRPr>
        </a:p>
      </dsp:txBody>
      <dsp:txXfrm>
        <a:off x="3703180" y="0"/>
        <a:ext cx="3857977" cy="23147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2EC342-DD9B-456E-B21C-E0810B03AD87}">
      <dsp:nvSpPr>
        <dsp:cNvPr id="0" name=""/>
        <dsp:cNvSpPr/>
      </dsp:nvSpPr>
      <dsp:spPr>
        <a:xfrm>
          <a:off x="4161" y="0"/>
          <a:ext cx="4002739" cy="4064000"/>
        </a:xfrm>
        <a:prstGeom prst="roundRect">
          <a:avLst>
            <a:gd name="adj" fmla="val 10000"/>
          </a:avLst>
        </a:prstGeom>
        <a:solidFill>
          <a:srgbClr val="99FF66"/>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kumimoji="0" lang="zh-TW" altLang="en-US" sz="3600" b="1" kern="1200" dirty="0" smtClean="0">
              <a:latin typeface="微軟正黑體" pitchFamily="34" charset="-120"/>
              <a:ea typeface="微軟正黑體" pitchFamily="34" charset="-120"/>
            </a:rPr>
            <a:t>產業內的策略聯盟</a:t>
          </a:r>
          <a:endParaRPr lang="zh-TW" altLang="en-US" sz="3600" b="1" kern="1200" dirty="0">
            <a:latin typeface="微軟正黑體" pitchFamily="34" charset="-120"/>
            <a:ea typeface="微軟正黑體" pitchFamily="34" charset="-120"/>
          </a:endParaRPr>
        </a:p>
      </dsp:txBody>
      <dsp:txXfrm>
        <a:off x="4161" y="0"/>
        <a:ext cx="4002739" cy="1219200"/>
      </dsp:txXfrm>
    </dsp:sp>
    <dsp:sp modelId="{2943A9ED-78C1-4FD4-A760-52D05BE5F6C0}">
      <dsp:nvSpPr>
        <dsp:cNvPr id="0" name=""/>
        <dsp:cNvSpPr/>
      </dsp:nvSpPr>
      <dsp:spPr>
        <a:xfrm>
          <a:off x="404435" y="1220390"/>
          <a:ext cx="3202191" cy="122535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49530" rIns="66040" bIns="49530" numCol="1" spcCol="1270" anchor="ctr" anchorCtr="0">
          <a:noAutofit/>
        </a:bodyPr>
        <a:lstStyle/>
        <a:p>
          <a:pPr lvl="0" algn="ctr" defTabSz="1155700">
            <a:lnSpc>
              <a:spcPct val="90000"/>
            </a:lnSpc>
            <a:spcBef>
              <a:spcPct val="0"/>
            </a:spcBef>
            <a:spcAft>
              <a:spcPct val="35000"/>
            </a:spcAft>
          </a:pPr>
          <a:r>
            <a:rPr lang="zh-TW" altLang="en-US" sz="2600" b="1" kern="1200" dirty="0" smtClean="0">
              <a:latin typeface="微軟正黑體" pitchFamily="34" charset="-120"/>
              <a:ea typeface="微軟正黑體" pitchFamily="34" charset="-120"/>
            </a:rPr>
            <a:t>垂直互補式策略聯盟</a:t>
          </a:r>
          <a:endParaRPr lang="zh-TW" altLang="en-US" sz="2600" b="1" kern="1200" dirty="0">
            <a:latin typeface="微軟正黑體" pitchFamily="34" charset="-120"/>
            <a:ea typeface="微軟正黑體" pitchFamily="34" charset="-120"/>
          </a:endParaRPr>
        </a:p>
      </dsp:txBody>
      <dsp:txXfrm>
        <a:off x="440324" y="1256279"/>
        <a:ext cx="3130413" cy="1153573"/>
      </dsp:txXfrm>
    </dsp:sp>
    <dsp:sp modelId="{1E637690-199D-4C10-9E55-41ED7A5066E6}">
      <dsp:nvSpPr>
        <dsp:cNvPr id="0" name=""/>
        <dsp:cNvSpPr/>
      </dsp:nvSpPr>
      <dsp:spPr>
        <a:xfrm>
          <a:off x="404435" y="2634257"/>
          <a:ext cx="3202191" cy="122535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49530" rIns="66040" bIns="49530" numCol="1" spcCol="1270" anchor="ctr" anchorCtr="0">
          <a:noAutofit/>
        </a:bodyPr>
        <a:lstStyle/>
        <a:p>
          <a:pPr lvl="0" algn="ctr" defTabSz="1155700">
            <a:lnSpc>
              <a:spcPct val="90000"/>
            </a:lnSpc>
            <a:spcBef>
              <a:spcPct val="0"/>
            </a:spcBef>
            <a:spcAft>
              <a:spcPct val="35000"/>
            </a:spcAft>
          </a:pPr>
          <a:r>
            <a:rPr lang="zh-TW" altLang="en-US" sz="2600" b="1" kern="1200" dirty="0" smtClean="0">
              <a:latin typeface="微軟正黑體" pitchFamily="34" charset="-120"/>
              <a:ea typeface="微軟正黑體" pitchFamily="34" charset="-120"/>
            </a:rPr>
            <a:t>水平互補式策略聯盟</a:t>
          </a:r>
          <a:endParaRPr lang="zh-TW" altLang="en-US" sz="2600" b="1" kern="1200" dirty="0">
            <a:latin typeface="微軟正黑體" pitchFamily="34" charset="-120"/>
            <a:ea typeface="微軟正黑體" pitchFamily="34" charset="-120"/>
          </a:endParaRPr>
        </a:p>
      </dsp:txBody>
      <dsp:txXfrm>
        <a:off x="440324" y="2670146"/>
        <a:ext cx="3130413" cy="1153573"/>
      </dsp:txXfrm>
    </dsp:sp>
    <dsp:sp modelId="{A5A079E6-7224-42C9-AE6F-1D30B0E91836}">
      <dsp:nvSpPr>
        <dsp:cNvPr id="0" name=""/>
        <dsp:cNvSpPr/>
      </dsp:nvSpPr>
      <dsp:spPr>
        <a:xfrm>
          <a:off x="4307106" y="0"/>
          <a:ext cx="4002739" cy="4064000"/>
        </a:xfrm>
        <a:prstGeom prst="roundRect">
          <a:avLst>
            <a:gd name="adj" fmla="val 10000"/>
          </a:avLst>
        </a:prstGeom>
        <a:solidFill>
          <a:srgbClr val="FFCCCC"/>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kumimoji="0" lang="zh-TW" altLang="en-US" sz="3600" b="1" kern="1200" dirty="0" smtClean="0">
              <a:latin typeface="微軟正黑體" pitchFamily="34" charset="-120"/>
              <a:ea typeface="微軟正黑體" pitchFamily="34" charset="-120"/>
            </a:rPr>
            <a:t>跨產業的策略聯盟</a:t>
          </a:r>
          <a:endParaRPr lang="zh-TW" altLang="en-US" sz="3600" b="1" kern="1200" dirty="0">
            <a:latin typeface="微軟正黑體" pitchFamily="34" charset="-120"/>
            <a:ea typeface="微軟正黑體" pitchFamily="34" charset="-120"/>
          </a:endParaRPr>
        </a:p>
      </dsp:txBody>
      <dsp:txXfrm>
        <a:off x="4307106" y="0"/>
        <a:ext cx="4002739" cy="1219200"/>
      </dsp:txXfrm>
    </dsp:sp>
    <dsp:sp modelId="{45D0F17C-1448-4F94-96CD-107ACFEE0170}">
      <dsp:nvSpPr>
        <dsp:cNvPr id="0" name=""/>
        <dsp:cNvSpPr/>
      </dsp:nvSpPr>
      <dsp:spPr>
        <a:xfrm>
          <a:off x="4707380" y="1219547"/>
          <a:ext cx="3202191" cy="798413"/>
        </a:xfrm>
        <a:prstGeom prst="roundRect">
          <a:avLst>
            <a:gd name="adj" fmla="val 10000"/>
          </a:avLst>
        </a:prstGeom>
        <a:solidFill>
          <a:srgbClr val="FF7C8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49530" rIns="66040" bIns="49530" numCol="1" spcCol="1270" anchor="ctr" anchorCtr="0">
          <a:noAutofit/>
        </a:bodyPr>
        <a:lstStyle/>
        <a:p>
          <a:pPr lvl="0" algn="ctr" defTabSz="1155700">
            <a:lnSpc>
              <a:spcPct val="90000"/>
            </a:lnSpc>
            <a:spcBef>
              <a:spcPct val="0"/>
            </a:spcBef>
            <a:spcAft>
              <a:spcPct val="35000"/>
            </a:spcAft>
          </a:pPr>
          <a:r>
            <a:rPr lang="zh-TW" altLang="en-US" sz="2600" b="1" kern="1200" dirty="0" smtClean="0">
              <a:latin typeface="微軟正黑體" pitchFamily="34" charset="-120"/>
              <a:ea typeface="微軟正黑體" pitchFamily="34" charset="-120"/>
            </a:rPr>
            <a:t>多角化策略聯盟</a:t>
          </a:r>
          <a:endParaRPr lang="zh-TW" altLang="en-US" sz="2600" b="1" kern="1200" dirty="0">
            <a:latin typeface="微軟正黑體" pitchFamily="34" charset="-120"/>
            <a:ea typeface="微軟正黑體" pitchFamily="34" charset="-120"/>
          </a:endParaRPr>
        </a:p>
      </dsp:txBody>
      <dsp:txXfrm>
        <a:off x="4730765" y="1242932"/>
        <a:ext cx="3155421" cy="751643"/>
      </dsp:txXfrm>
    </dsp:sp>
    <dsp:sp modelId="{7DCF08DF-FF0B-46ED-959A-C68317A4CBF5}">
      <dsp:nvSpPr>
        <dsp:cNvPr id="0" name=""/>
        <dsp:cNvSpPr/>
      </dsp:nvSpPr>
      <dsp:spPr>
        <a:xfrm>
          <a:off x="4707380" y="2140793"/>
          <a:ext cx="3202191" cy="798413"/>
        </a:xfrm>
        <a:prstGeom prst="roundRect">
          <a:avLst>
            <a:gd name="adj" fmla="val 10000"/>
          </a:avLst>
        </a:prstGeom>
        <a:solidFill>
          <a:srgbClr val="FF7C8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49530" rIns="66040" bIns="49530" numCol="1" spcCol="1270" anchor="ctr" anchorCtr="0">
          <a:noAutofit/>
        </a:bodyPr>
        <a:lstStyle/>
        <a:p>
          <a:pPr lvl="0" algn="ctr" defTabSz="1155700">
            <a:lnSpc>
              <a:spcPct val="90000"/>
            </a:lnSpc>
            <a:spcBef>
              <a:spcPct val="0"/>
            </a:spcBef>
            <a:spcAft>
              <a:spcPct val="35000"/>
            </a:spcAft>
          </a:pPr>
          <a:r>
            <a:rPr lang="zh-TW" altLang="en-US" sz="2600" b="1" kern="1200" dirty="0" smtClean="0">
              <a:latin typeface="微軟正黑體" pitchFamily="34" charset="-120"/>
              <a:ea typeface="微軟正黑體" pitchFamily="34" charset="-120"/>
            </a:rPr>
            <a:t>綜效策略聯盟</a:t>
          </a:r>
          <a:endParaRPr lang="zh-TW" altLang="en-US" sz="2600" b="1" kern="1200" dirty="0">
            <a:latin typeface="微軟正黑體" pitchFamily="34" charset="-120"/>
            <a:ea typeface="微軟正黑體" pitchFamily="34" charset="-120"/>
          </a:endParaRPr>
        </a:p>
      </dsp:txBody>
      <dsp:txXfrm>
        <a:off x="4730765" y="2164178"/>
        <a:ext cx="3155421" cy="751643"/>
      </dsp:txXfrm>
    </dsp:sp>
    <dsp:sp modelId="{654FBD7D-A29A-48FF-94BA-C0AF13EEA7D1}">
      <dsp:nvSpPr>
        <dsp:cNvPr id="0" name=""/>
        <dsp:cNvSpPr/>
      </dsp:nvSpPr>
      <dsp:spPr>
        <a:xfrm>
          <a:off x="4707380" y="3062039"/>
          <a:ext cx="3202191" cy="798413"/>
        </a:xfrm>
        <a:prstGeom prst="roundRect">
          <a:avLst>
            <a:gd name="adj" fmla="val 10000"/>
          </a:avLst>
        </a:prstGeom>
        <a:solidFill>
          <a:srgbClr val="FF7C8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040" tIns="49530" rIns="66040" bIns="49530" numCol="1" spcCol="1270" anchor="ctr" anchorCtr="0">
          <a:noAutofit/>
        </a:bodyPr>
        <a:lstStyle/>
        <a:p>
          <a:pPr lvl="0" algn="ctr" defTabSz="1155700">
            <a:lnSpc>
              <a:spcPct val="90000"/>
            </a:lnSpc>
            <a:spcBef>
              <a:spcPct val="0"/>
            </a:spcBef>
            <a:spcAft>
              <a:spcPct val="35000"/>
            </a:spcAft>
          </a:pPr>
          <a:r>
            <a:rPr lang="zh-TW" altLang="en-US" sz="2600" b="1" kern="1200" dirty="0" smtClean="0">
              <a:latin typeface="微軟正黑體" pitchFamily="34" charset="-120"/>
              <a:ea typeface="微軟正黑體" pitchFamily="34" charset="-120"/>
            </a:rPr>
            <a:t>特許權的授與</a:t>
          </a:r>
          <a:endParaRPr lang="zh-TW" altLang="en-US" sz="2600" b="1" kern="1200" dirty="0">
            <a:latin typeface="微軟正黑體" pitchFamily="34" charset="-120"/>
            <a:ea typeface="微軟正黑體" pitchFamily="34" charset="-120"/>
          </a:endParaRPr>
        </a:p>
      </dsp:txBody>
      <dsp:txXfrm>
        <a:off x="4730765" y="3085424"/>
        <a:ext cx="3155421" cy="75164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0F047F-272B-45D4-8A65-FAA128594EF1}">
      <dsp:nvSpPr>
        <dsp:cNvPr id="0" name=""/>
        <dsp:cNvSpPr/>
      </dsp:nvSpPr>
      <dsp:spPr>
        <a:xfrm>
          <a:off x="0" y="45677"/>
          <a:ext cx="8553157" cy="752895"/>
        </a:xfrm>
        <a:prstGeom prst="roundRect">
          <a:avLst/>
        </a:prstGeom>
        <a:solidFill>
          <a:srgbClr val="FF7C80"/>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sz="2400" b="1" kern="1200" dirty="0" smtClean="0">
              <a:latin typeface="微軟正黑體" pitchFamily="34" charset="-120"/>
              <a:ea typeface="微軟正黑體" pitchFamily="34" charset="-120"/>
            </a:rPr>
            <a:t>穩定聯盟網絡（</a:t>
          </a:r>
          <a:r>
            <a:rPr lang="en-US" sz="2400" b="1" kern="1200" dirty="0" smtClean="0">
              <a:latin typeface="微軟正黑體" pitchFamily="34" charset="-120"/>
              <a:ea typeface="微軟正黑體" pitchFamily="34" charset="-120"/>
            </a:rPr>
            <a:t>Stable Alliance Networks</a:t>
          </a:r>
          <a:r>
            <a:rPr lang="zh-TW" sz="2400" b="1" kern="1200" dirty="0" smtClean="0">
              <a:latin typeface="微軟正黑體" pitchFamily="34" charset="-120"/>
              <a:ea typeface="微軟正黑體" pitchFamily="34" charset="-120"/>
            </a:rPr>
            <a:t>）</a:t>
          </a:r>
          <a:endParaRPr lang="zh-TW" altLang="en-US" sz="2400" b="1" kern="1200" dirty="0">
            <a:latin typeface="微軟正黑體" pitchFamily="34" charset="-120"/>
            <a:ea typeface="微軟正黑體" pitchFamily="34" charset="-120"/>
          </a:endParaRPr>
        </a:p>
      </dsp:txBody>
      <dsp:txXfrm>
        <a:off x="36753" y="82430"/>
        <a:ext cx="8479651" cy="679389"/>
      </dsp:txXfrm>
    </dsp:sp>
    <dsp:sp modelId="{74AA3AC7-0EFF-46A8-AC77-7283AD69BB02}">
      <dsp:nvSpPr>
        <dsp:cNvPr id="0" name=""/>
        <dsp:cNvSpPr/>
      </dsp:nvSpPr>
      <dsp:spPr>
        <a:xfrm>
          <a:off x="0" y="798572"/>
          <a:ext cx="8553157" cy="447120"/>
        </a:xfrm>
        <a:prstGeom prst="rect">
          <a:avLst/>
        </a:prstGeom>
        <a:noFill/>
        <a:ln>
          <a:noFill/>
        </a:ln>
        <a:effectLst/>
        <a:scene3d>
          <a:camera prst="orthographicFront"/>
          <a:lightRig rig="threePt" dir="t"/>
        </a:scene3d>
        <a:sp3d>
          <a:bevelT/>
        </a:sp3d>
      </dsp:spPr>
      <dsp:style>
        <a:lnRef idx="0">
          <a:scrgbClr r="0" g="0" b="0"/>
        </a:lnRef>
        <a:fillRef idx="0">
          <a:scrgbClr r="0" g="0" b="0"/>
        </a:fillRef>
        <a:effectRef idx="0">
          <a:scrgbClr r="0" g="0" b="0"/>
        </a:effectRef>
        <a:fontRef idx="minor"/>
      </dsp:style>
      <dsp:txBody>
        <a:bodyPr spcFirstLastPara="0" vert="horz" wrap="square" lIns="271563"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zh-TW" sz="1900" b="1" kern="1200" dirty="0" smtClean="0">
              <a:latin typeface="微軟正黑體" pitchFamily="34" charset="-120"/>
              <a:ea typeface="微軟正黑體" pitchFamily="34" charset="-120"/>
            </a:rPr>
            <a:t>通常出現在一些市場循環與需求具有穩定和高度可預測性的成熟產業中</a:t>
          </a:r>
          <a:endParaRPr lang="zh-TW" altLang="en-US" sz="1900" b="1" kern="1200" dirty="0">
            <a:latin typeface="微軟正黑體" pitchFamily="34" charset="-120"/>
            <a:ea typeface="微軟正黑體" pitchFamily="34" charset="-120"/>
          </a:endParaRPr>
        </a:p>
      </dsp:txBody>
      <dsp:txXfrm>
        <a:off x="0" y="798572"/>
        <a:ext cx="8553157" cy="447120"/>
      </dsp:txXfrm>
    </dsp:sp>
    <dsp:sp modelId="{BD6418B0-E779-4D21-A762-4A6EF8DDCB3E}">
      <dsp:nvSpPr>
        <dsp:cNvPr id="0" name=""/>
        <dsp:cNvSpPr/>
      </dsp:nvSpPr>
      <dsp:spPr>
        <a:xfrm>
          <a:off x="0" y="1245692"/>
          <a:ext cx="8553157" cy="752895"/>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sz="2400" b="1" kern="1200" dirty="0" smtClean="0">
              <a:latin typeface="微軟正黑體" pitchFamily="34" charset="-120"/>
              <a:ea typeface="微軟正黑體" pitchFamily="34" charset="-120"/>
            </a:rPr>
            <a:t>動態聯盟網絡（</a:t>
          </a:r>
          <a:r>
            <a:rPr lang="en-US" sz="2400" b="1" kern="1200" dirty="0" smtClean="0">
              <a:latin typeface="微軟正黑體" pitchFamily="34" charset="-120"/>
              <a:ea typeface="微軟正黑體" pitchFamily="34" charset="-120"/>
            </a:rPr>
            <a:t>Dynamic Alliance Networks</a:t>
          </a:r>
          <a:r>
            <a:rPr lang="zh-TW" sz="2400" b="1" kern="1200" dirty="0" smtClean="0">
              <a:latin typeface="微軟正黑體" pitchFamily="34" charset="-120"/>
              <a:ea typeface="微軟正黑體" pitchFamily="34" charset="-120"/>
            </a:rPr>
            <a:t>）</a:t>
          </a:r>
          <a:endParaRPr lang="zh-TW" altLang="en-US" sz="2400" b="1" kern="1200" dirty="0">
            <a:latin typeface="微軟正黑體" pitchFamily="34" charset="-120"/>
            <a:ea typeface="微軟正黑體" pitchFamily="34" charset="-120"/>
          </a:endParaRPr>
        </a:p>
      </dsp:txBody>
      <dsp:txXfrm>
        <a:off x="36753" y="1282445"/>
        <a:ext cx="8479651" cy="679389"/>
      </dsp:txXfrm>
    </dsp:sp>
    <dsp:sp modelId="{9178B39B-B942-4C7A-98B5-4E48B670C84E}">
      <dsp:nvSpPr>
        <dsp:cNvPr id="0" name=""/>
        <dsp:cNvSpPr/>
      </dsp:nvSpPr>
      <dsp:spPr>
        <a:xfrm>
          <a:off x="0" y="1998587"/>
          <a:ext cx="8553157" cy="447120"/>
        </a:xfrm>
        <a:prstGeom prst="rect">
          <a:avLst/>
        </a:prstGeom>
        <a:noFill/>
        <a:ln>
          <a:noFill/>
        </a:ln>
        <a:effectLst/>
        <a:scene3d>
          <a:camera prst="orthographicFront"/>
          <a:lightRig rig="threePt" dir="t"/>
        </a:scene3d>
        <a:sp3d>
          <a:bevelT/>
        </a:sp3d>
      </dsp:spPr>
      <dsp:style>
        <a:lnRef idx="0">
          <a:scrgbClr r="0" g="0" b="0"/>
        </a:lnRef>
        <a:fillRef idx="0">
          <a:scrgbClr r="0" g="0" b="0"/>
        </a:fillRef>
        <a:effectRef idx="0">
          <a:scrgbClr r="0" g="0" b="0"/>
        </a:effectRef>
        <a:fontRef idx="minor"/>
      </dsp:style>
      <dsp:txBody>
        <a:bodyPr spcFirstLastPara="0" vert="horz" wrap="square" lIns="271563"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zh-TW" sz="1900" b="1" kern="1200" dirty="0" smtClean="0">
              <a:latin typeface="微軟正黑體" pitchFamily="34" charset="-120"/>
              <a:ea typeface="微軟正黑體" pitchFamily="34" charset="-120"/>
            </a:rPr>
            <a:t>相對上比較常發生在技術快速創新的新興產業中</a:t>
          </a:r>
          <a:endParaRPr lang="zh-TW" altLang="en-US" sz="1900" b="1" kern="1200" dirty="0">
            <a:latin typeface="微軟正黑體" pitchFamily="34" charset="-120"/>
            <a:ea typeface="微軟正黑體" pitchFamily="34" charset="-120"/>
          </a:endParaRPr>
        </a:p>
      </dsp:txBody>
      <dsp:txXfrm>
        <a:off x="0" y="1998587"/>
        <a:ext cx="8553157" cy="447120"/>
      </dsp:txXfrm>
    </dsp:sp>
    <dsp:sp modelId="{89922403-90FC-411A-B90E-E9E84246914E}">
      <dsp:nvSpPr>
        <dsp:cNvPr id="0" name=""/>
        <dsp:cNvSpPr/>
      </dsp:nvSpPr>
      <dsp:spPr>
        <a:xfrm>
          <a:off x="0" y="2445707"/>
          <a:ext cx="8553157" cy="752895"/>
        </a:xfrm>
        <a:prstGeom prst="roundRect">
          <a:avLst/>
        </a:prstGeom>
        <a:solidFill>
          <a:schemeClr val="accent4">
            <a:lumMod val="65000"/>
            <a:lumOff val="35000"/>
          </a:schemeClr>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sz="2400" b="1" kern="1200" dirty="0" smtClean="0">
              <a:latin typeface="微軟正黑體" pitchFamily="34" charset="-120"/>
              <a:ea typeface="微軟正黑體" pitchFamily="34" charset="-120"/>
            </a:rPr>
            <a:t>內部聯盟網絡（</a:t>
          </a:r>
          <a:r>
            <a:rPr lang="en-US" sz="2400" b="1" kern="1200" dirty="0" smtClean="0">
              <a:latin typeface="微軟正黑體" pitchFamily="34" charset="-120"/>
              <a:ea typeface="微軟正黑體" pitchFamily="34" charset="-120"/>
            </a:rPr>
            <a:t>Internal Alliance Networks</a:t>
          </a:r>
          <a:r>
            <a:rPr lang="zh-TW" sz="2400" b="1" kern="1200" dirty="0" smtClean="0">
              <a:latin typeface="微軟正黑體" pitchFamily="34" charset="-120"/>
              <a:ea typeface="微軟正黑體" pitchFamily="34" charset="-120"/>
            </a:rPr>
            <a:t>）</a:t>
          </a:r>
          <a:endParaRPr lang="zh-TW" altLang="en-US" sz="2400" b="1" kern="1200" dirty="0">
            <a:latin typeface="微軟正黑體" pitchFamily="34" charset="-120"/>
            <a:ea typeface="微軟正黑體" pitchFamily="34" charset="-120"/>
          </a:endParaRPr>
        </a:p>
      </dsp:txBody>
      <dsp:txXfrm>
        <a:off x="36753" y="2482460"/>
        <a:ext cx="8479651" cy="679389"/>
      </dsp:txXfrm>
    </dsp:sp>
    <dsp:sp modelId="{6C5F3690-6432-428D-BED0-CA3C3C5FA40B}">
      <dsp:nvSpPr>
        <dsp:cNvPr id="0" name=""/>
        <dsp:cNvSpPr/>
      </dsp:nvSpPr>
      <dsp:spPr>
        <a:xfrm>
          <a:off x="0" y="3198602"/>
          <a:ext cx="8553157" cy="819720"/>
        </a:xfrm>
        <a:prstGeom prst="rect">
          <a:avLst/>
        </a:prstGeom>
        <a:noFill/>
        <a:ln>
          <a:noFill/>
        </a:ln>
        <a:effectLst/>
        <a:scene3d>
          <a:camera prst="orthographicFront"/>
          <a:lightRig rig="threePt" dir="t"/>
        </a:scene3d>
        <a:sp3d>
          <a:bevelT/>
        </a:sp3d>
      </dsp:spPr>
      <dsp:style>
        <a:lnRef idx="0">
          <a:scrgbClr r="0" g="0" b="0"/>
        </a:lnRef>
        <a:fillRef idx="0">
          <a:scrgbClr r="0" g="0" b="0"/>
        </a:fillRef>
        <a:effectRef idx="0">
          <a:scrgbClr r="0" g="0" b="0"/>
        </a:effectRef>
        <a:fontRef idx="minor"/>
      </dsp:style>
      <dsp:txBody>
        <a:bodyPr spcFirstLastPara="0" vert="horz" wrap="square" lIns="271563"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zh-TW" sz="1900" b="1" kern="1200" dirty="0" smtClean="0">
              <a:latin typeface="微軟正黑體" pitchFamily="34" charset="-120"/>
              <a:ea typeface="微軟正黑體" pitchFamily="34" charset="-120"/>
            </a:rPr>
            <a:t>單一企業為了有利於協調產品和因應全球的歧異性，而在企業內各個相關事業單位間所形成的網絡</a:t>
          </a:r>
          <a:endParaRPr lang="zh-TW" altLang="en-US" sz="1900" b="1" kern="1200" dirty="0">
            <a:latin typeface="微軟正黑體" pitchFamily="34" charset="-120"/>
            <a:ea typeface="微軟正黑體" pitchFamily="34" charset="-120"/>
          </a:endParaRPr>
        </a:p>
      </dsp:txBody>
      <dsp:txXfrm>
        <a:off x="0" y="3198602"/>
        <a:ext cx="8553157" cy="81972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4">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TW" altLang="en-US"/>
          </a:p>
        </p:txBody>
      </p:sp>
      <p:sp>
        <p:nvSpPr>
          <p:cNvPr id="3" name="日期版面配置區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BE202FE7-7556-4FF4-9687-7D9C286F3EA3}" type="datetimeFigureOut">
              <a:rPr lang="zh-TW" altLang="en-US"/>
              <a:pPr>
                <a:defRPr/>
              </a:pPr>
              <a:t>2017/6/26</a:t>
            </a:fld>
            <a:endParaRPr lang="zh-TW" altLang="en-US"/>
          </a:p>
        </p:txBody>
      </p:sp>
      <p:sp>
        <p:nvSpPr>
          <p:cNvPr id="4" name="頁尾版面配置區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TW" altLang="en-US"/>
          </a:p>
        </p:txBody>
      </p:sp>
      <p:sp>
        <p:nvSpPr>
          <p:cNvPr id="5" name="投影片編號版面配置區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58D02D4E-5C8A-412F-BF63-0BB9816E49DC}"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DFB7E914-6119-435F-8B77-CFD305DC12C9}" type="datetimeFigureOut">
              <a:rPr lang="zh-TW" altLang="en-US"/>
              <a:pPr>
                <a:defRPr/>
              </a:pPr>
              <a:t>2017/6/26</a:t>
            </a:fld>
            <a:endParaRPr lang="zh-TW" altLang="en-US"/>
          </a:p>
        </p:txBody>
      </p:sp>
      <p:sp>
        <p:nvSpPr>
          <p:cNvPr id="4" name="投影片圖像版面配置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zh-TW" altLang="en-US" noProof="0" smtClean="0"/>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D3140DE-C5DA-4AEF-9E0A-EDDA8E3894B9}"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1268"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新細明體" panose="02020500000000000000" pitchFamily="18" charset="-120"/>
              </a:defRPr>
            </a:lvl1pPr>
            <a:lvl2pPr marL="742950" indent="-285750">
              <a:defRPr>
                <a:solidFill>
                  <a:schemeClr val="tx1"/>
                </a:solidFill>
                <a:latin typeface="Calibri" panose="020F0502020204030204" pitchFamily="34" charset="0"/>
                <a:ea typeface="新細明體" panose="02020500000000000000" pitchFamily="18" charset="-120"/>
              </a:defRPr>
            </a:lvl2pPr>
            <a:lvl3pPr marL="1143000" indent="-228600">
              <a:defRPr>
                <a:solidFill>
                  <a:schemeClr val="tx1"/>
                </a:solidFill>
                <a:latin typeface="Calibri" panose="020F0502020204030204" pitchFamily="34" charset="0"/>
                <a:ea typeface="新細明體" panose="02020500000000000000" pitchFamily="18" charset="-120"/>
              </a:defRPr>
            </a:lvl3pPr>
            <a:lvl4pPr marL="1600200" indent="-228600">
              <a:defRPr>
                <a:solidFill>
                  <a:schemeClr val="tx1"/>
                </a:solidFill>
                <a:latin typeface="Calibri" panose="020F0502020204030204" pitchFamily="34" charset="0"/>
                <a:ea typeface="新細明體" panose="02020500000000000000" pitchFamily="18" charset="-120"/>
              </a:defRPr>
            </a:lvl4pPr>
            <a:lvl5pPr marL="2057400" indent="-22860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0"/>
              </a:spcBef>
              <a:spcAft>
                <a:spcPct val="0"/>
              </a:spcAft>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0"/>
              </a:spcBef>
              <a:spcAft>
                <a:spcPct val="0"/>
              </a:spcAft>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0"/>
              </a:spcBef>
              <a:spcAft>
                <a:spcPct val="0"/>
              </a:spcAft>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0"/>
              </a:spcBef>
              <a:spcAft>
                <a:spcPct val="0"/>
              </a:spcAft>
              <a:defRPr>
                <a:solidFill>
                  <a:schemeClr val="tx1"/>
                </a:solidFill>
                <a:latin typeface="Calibri" panose="020F0502020204030204" pitchFamily="34" charset="0"/>
                <a:ea typeface="新細明體" panose="02020500000000000000" pitchFamily="18" charset="-120"/>
              </a:defRPr>
            </a:lvl9pPr>
          </a:lstStyle>
          <a:p>
            <a:fld id="{73176E18-4689-4D18-AD00-0EE90AEBF657}" type="slidenum">
              <a:rPr lang="zh-TW" altLang="en-US" smtClean="0"/>
              <a:pPr/>
              <a:t>2</a:t>
            </a:fld>
            <a:endParaRPr lang="zh-TW"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TW" altLang="en-US" dirty="0" smtClean="0"/>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p:txBody>
          <a:bodyPr/>
          <a:lstStyle>
            <a:lvl1pPr>
              <a:defRPr/>
            </a:lvl1pPr>
          </a:lstStyle>
          <a:p>
            <a:pPr>
              <a:defRPr/>
            </a:pPr>
            <a:fld id="{EE365ACB-9A36-4AFB-8016-8895D089DEA0}" type="slidenum">
              <a:rPr lang="zh-TW" altLang="en-US"/>
              <a:pPr>
                <a:defRPr/>
              </a:pPr>
              <a:t>‹#›</a:t>
            </a:fld>
            <a:endParaRPr lang="zh-TW" altLang="en-US"/>
          </a:p>
        </p:txBody>
      </p:sp>
    </p:spTree>
    <p:extLst>
      <p:ext uri="{BB962C8B-B14F-4D97-AF65-F5344CB8AC3E}">
        <p14:creationId xmlns:p14="http://schemas.microsoft.com/office/powerpoint/2010/main" val="2015166568"/>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a:xfrm>
            <a:off x="808522" y="552280"/>
            <a:ext cx="7594333" cy="747413"/>
          </a:xfrm>
        </p:spPr>
        <p:txBody>
          <a:bodyPr/>
          <a:lstStyle>
            <a:lvl1pPr>
              <a:defRPr>
                <a:solidFill>
                  <a:schemeClr val="accent1">
                    <a:lumMod val="50000"/>
                  </a:schemeClr>
                </a:solidFill>
              </a:defRPr>
            </a:lvl1pPr>
          </a:lstStyle>
          <a:p>
            <a:r>
              <a:rPr lang="zh-TW" altLang="en-US" dirty="0" smtClean="0"/>
              <a:t>按一下以編輯母片標題樣式</a:t>
            </a:r>
            <a:endParaRPr lang="en-US" dirty="0"/>
          </a:p>
        </p:txBody>
      </p:sp>
      <p:sp>
        <p:nvSpPr>
          <p:cNvPr id="3" name="Content Placeholder 2"/>
          <p:cNvSpPr>
            <a:spLocks noGrp="1"/>
          </p:cNvSpPr>
          <p:nvPr>
            <p:ph idx="1"/>
          </p:nvPr>
        </p:nvSpPr>
        <p:spPr>
          <a:xfrm>
            <a:off x="808522" y="1653436"/>
            <a:ext cx="7594333" cy="4523527"/>
          </a:xfrm>
        </p:spPr>
        <p:txBody>
          <a:bodyPr/>
          <a:lstStyle>
            <a:lvl1pPr>
              <a:lnSpc>
                <a:spcPct val="100000"/>
              </a:lnSpc>
              <a:defRPr>
                <a:latin typeface="Times New Roman" panose="02020603050405020304" pitchFamily="18" charset="0"/>
                <a:cs typeface="Times New Roman" panose="02020603050405020304" pitchFamily="18" charset="0"/>
              </a:defRPr>
            </a:lvl1pPr>
            <a:lvl2pPr>
              <a:defRPr sz="2500">
                <a:solidFill>
                  <a:schemeClr val="tx1"/>
                </a:solidFill>
                <a:latin typeface="Times New Roman" panose="02020603050405020304" pitchFamily="18" charset="0"/>
                <a:cs typeface="Times New Roman" panose="02020603050405020304" pitchFamily="18" charset="0"/>
              </a:defRPr>
            </a:lvl2pPr>
            <a:lvl3pPr>
              <a:defRPr sz="2400">
                <a:solidFill>
                  <a:schemeClr val="tx1"/>
                </a:solidFill>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en-US" dirty="0"/>
          </a:p>
        </p:txBody>
      </p:sp>
      <p:sp>
        <p:nvSpPr>
          <p:cNvPr id="4" name="Date Placeholder 3"/>
          <p:cNvSpPr>
            <a:spLocks noGrp="1"/>
          </p:cNvSpPr>
          <p:nvPr>
            <p:ph type="dt" sz="half" idx="10"/>
          </p:nvPr>
        </p:nvSpPr>
        <p:spPr>
          <a:xfrm>
            <a:off x="115888" y="6388100"/>
            <a:ext cx="4418012" cy="276225"/>
          </a:xfrm>
        </p:spPr>
        <p:txBody>
          <a:bodyPr/>
          <a:lstStyle>
            <a:lvl1pPr>
              <a:defRPr/>
            </a:lvl1pPr>
          </a:lstStyle>
          <a:p>
            <a:pPr>
              <a:defRPr/>
            </a:pPr>
            <a:r>
              <a:rPr lang="zh-TW" altLang="en-US"/>
              <a:t>策略管理 </a:t>
            </a:r>
            <a:r>
              <a:rPr lang="en-US" altLang="zh-TW"/>
              <a:t>ch1 </a:t>
            </a:r>
            <a:endParaRPr lang="zh-TW" altLang="en-US"/>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a:xfrm>
            <a:off x="6457950" y="6388100"/>
            <a:ext cx="2560638" cy="276225"/>
          </a:xfrm>
        </p:spPr>
        <p:txBody>
          <a:bodyPr/>
          <a:lstStyle>
            <a:lvl1pPr>
              <a:defRPr/>
            </a:lvl1pPr>
          </a:lstStyle>
          <a:p>
            <a:pPr>
              <a:defRPr/>
            </a:pPr>
            <a:r>
              <a:rPr lang="en-US" altLang="zh-TW"/>
              <a:t>1-</a:t>
            </a:r>
            <a:fld id="{64CC8368-6C46-4E82-8A10-9DFFBEF35891}" type="slidenum">
              <a:rPr lang="zh-TW" altLang="en-US"/>
              <a:pPr>
                <a:defRPr/>
              </a:pPr>
              <a:t>‹#›</a:t>
            </a:fld>
            <a:endParaRPr lang="zh-TW" altLang="en-US"/>
          </a:p>
        </p:txBody>
      </p:sp>
    </p:spTree>
    <p:extLst>
      <p:ext uri="{BB962C8B-B14F-4D97-AF65-F5344CB8AC3E}">
        <p14:creationId xmlns:p14="http://schemas.microsoft.com/office/powerpoint/2010/main" val="2959955158"/>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p:txBody>
          <a:bodyPr/>
          <a:lstStyle>
            <a:lvl1pPr>
              <a:defRPr/>
            </a:lvl1pPr>
          </a:lstStyle>
          <a:p>
            <a:pPr>
              <a:defRPr/>
            </a:pPr>
            <a:fld id="{E1E8D9FB-348D-46DC-9C40-4946ACB8EEDB}" type="slidenum">
              <a:rPr lang="zh-TW" altLang="en-US"/>
              <a:pPr>
                <a:defRPr/>
              </a:pPr>
              <a:t>‹#›</a:t>
            </a:fld>
            <a:endParaRPr lang="zh-TW" altLang="en-US"/>
          </a:p>
        </p:txBody>
      </p:sp>
    </p:spTree>
    <p:extLst>
      <p:ext uri="{BB962C8B-B14F-4D97-AF65-F5344CB8AC3E}">
        <p14:creationId xmlns:p14="http://schemas.microsoft.com/office/powerpoint/2010/main" val="3242388136"/>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a:p>
        </p:txBody>
      </p:sp>
      <p:sp>
        <p:nvSpPr>
          <p:cNvPr id="6" name="Footer Placeholder 5"/>
          <p:cNvSpPr>
            <a:spLocks noGrp="1"/>
          </p:cNvSpPr>
          <p:nvPr>
            <p:ph type="ftr" sz="quarter" idx="11"/>
          </p:nvPr>
        </p:nvSpPr>
        <p:spPr/>
        <p:txBody>
          <a:bodyPr/>
          <a:lstStyle>
            <a:lvl1pPr>
              <a:defRPr/>
            </a:lvl1pPr>
          </a:lstStyle>
          <a:p>
            <a:pPr>
              <a:defRPr/>
            </a:pPr>
            <a:endParaRPr lang="zh-TW" altLang="en-US"/>
          </a:p>
        </p:txBody>
      </p:sp>
      <p:sp>
        <p:nvSpPr>
          <p:cNvPr id="7" name="Slide Number Placeholder 6"/>
          <p:cNvSpPr>
            <a:spLocks noGrp="1"/>
          </p:cNvSpPr>
          <p:nvPr>
            <p:ph type="sldNum" sz="quarter" idx="12"/>
          </p:nvPr>
        </p:nvSpPr>
        <p:spPr/>
        <p:txBody>
          <a:bodyPr/>
          <a:lstStyle>
            <a:lvl1pPr>
              <a:defRPr/>
            </a:lvl1pPr>
          </a:lstStyle>
          <a:p>
            <a:pPr>
              <a:defRPr/>
            </a:pPr>
            <a:r>
              <a:rPr lang="en-US" altLang="zh-TW"/>
              <a:t>1-</a:t>
            </a:r>
            <a:fld id="{A8F407A7-186F-4C08-A3B4-7FF460904CEB}" type="slidenum">
              <a:rPr lang="zh-TW" altLang="en-US"/>
              <a:pPr>
                <a:defRPr/>
              </a:pPr>
              <a:t>‹#›</a:t>
            </a:fld>
            <a:endParaRPr lang="zh-TW" altLang="en-US"/>
          </a:p>
        </p:txBody>
      </p:sp>
    </p:spTree>
    <p:extLst>
      <p:ext uri="{BB962C8B-B14F-4D97-AF65-F5344CB8AC3E}">
        <p14:creationId xmlns:p14="http://schemas.microsoft.com/office/powerpoint/2010/main" val="2919991912"/>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629842" y="2505075"/>
            <a:ext cx="3868340"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29150" y="2505075"/>
            <a:ext cx="3887391"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8" name="Footer Placeholder 4"/>
          <p:cNvSpPr>
            <a:spLocks noGrp="1"/>
          </p:cNvSpPr>
          <p:nvPr>
            <p:ph type="ftr" sz="quarter" idx="11"/>
          </p:nvPr>
        </p:nvSpPr>
        <p:spPr/>
        <p:txBody>
          <a:bodyPr/>
          <a:lstStyle>
            <a:lvl1pPr>
              <a:defRPr/>
            </a:lvl1pPr>
          </a:lstStyle>
          <a:p>
            <a:pPr>
              <a:defRPr/>
            </a:pPr>
            <a:endParaRPr lang="zh-TW" altLang="en-US"/>
          </a:p>
        </p:txBody>
      </p:sp>
      <p:sp>
        <p:nvSpPr>
          <p:cNvPr id="9" name="Slide Number Placeholder 5"/>
          <p:cNvSpPr>
            <a:spLocks noGrp="1"/>
          </p:cNvSpPr>
          <p:nvPr>
            <p:ph type="sldNum" sz="quarter" idx="12"/>
          </p:nvPr>
        </p:nvSpPr>
        <p:spPr/>
        <p:txBody>
          <a:bodyPr/>
          <a:lstStyle>
            <a:lvl1pPr>
              <a:defRPr/>
            </a:lvl1pPr>
          </a:lstStyle>
          <a:p>
            <a:pPr>
              <a:defRPr/>
            </a:pPr>
            <a:fld id="{D8FD339E-E4FE-4301-BBC5-CE853E08E4C4}" type="slidenum">
              <a:rPr lang="zh-TW" altLang="en-US"/>
              <a:pPr>
                <a:defRPr/>
              </a:pPr>
              <a:t>‹#›</a:t>
            </a:fld>
            <a:endParaRPr lang="zh-TW" altLang="en-US"/>
          </a:p>
        </p:txBody>
      </p:sp>
    </p:spTree>
    <p:extLst>
      <p:ext uri="{BB962C8B-B14F-4D97-AF65-F5344CB8AC3E}">
        <p14:creationId xmlns:p14="http://schemas.microsoft.com/office/powerpoint/2010/main" val="384769760"/>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4" name="Footer Placeholder 4"/>
          <p:cNvSpPr>
            <a:spLocks noGrp="1"/>
          </p:cNvSpPr>
          <p:nvPr>
            <p:ph type="ftr" sz="quarter" idx="11"/>
          </p:nvPr>
        </p:nvSpPr>
        <p:spPr/>
        <p:txBody>
          <a:bodyPr/>
          <a:lstStyle>
            <a:lvl1pPr>
              <a:defRPr/>
            </a:lvl1pPr>
          </a:lstStyle>
          <a:p>
            <a:pPr>
              <a:defRPr/>
            </a:pPr>
            <a:endParaRPr lang="zh-TW" altLang="en-US"/>
          </a:p>
        </p:txBody>
      </p:sp>
      <p:sp>
        <p:nvSpPr>
          <p:cNvPr id="5" name="Slide Number Placeholder 5"/>
          <p:cNvSpPr>
            <a:spLocks noGrp="1"/>
          </p:cNvSpPr>
          <p:nvPr>
            <p:ph type="sldNum" sz="quarter" idx="12"/>
          </p:nvPr>
        </p:nvSpPr>
        <p:spPr/>
        <p:txBody>
          <a:bodyPr/>
          <a:lstStyle>
            <a:lvl1pPr>
              <a:defRPr/>
            </a:lvl1pPr>
          </a:lstStyle>
          <a:p>
            <a:pPr>
              <a:defRPr/>
            </a:pPr>
            <a:fld id="{55EE46E7-5595-4DD9-A8EE-C34143439F61}" type="slidenum">
              <a:rPr lang="zh-TW" altLang="en-US"/>
              <a:pPr>
                <a:defRPr/>
              </a:pPr>
              <a:t>‹#›</a:t>
            </a:fld>
            <a:endParaRPr lang="zh-TW" altLang="en-US"/>
          </a:p>
        </p:txBody>
      </p:sp>
    </p:spTree>
    <p:extLst>
      <p:ext uri="{BB962C8B-B14F-4D97-AF65-F5344CB8AC3E}">
        <p14:creationId xmlns:p14="http://schemas.microsoft.com/office/powerpoint/2010/main" val="2829274267"/>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3" name="Footer Placeholder 4"/>
          <p:cNvSpPr>
            <a:spLocks noGrp="1"/>
          </p:cNvSpPr>
          <p:nvPr>
            <p:ph type="ftr" sz="quarter" idx="11"/>
          </p:nvPr>
        </p:nvSpPr>
        <p:spPr/>
        <p:txBody>
          <a:bodyPr/>
          <a:lstStyle>
            <a:lvl1pPr>
              <a:defRPr/>
            </a:lvl1pPr>
          </a:lstStyle>
          <a:p>
            <a:pPr>
              <a:defRPr/>
            </a:pPr>
            <a:endParaRPr lang="zh-TW" altLang="en-US"/>
          </a:p>
        </p:txBody>
      </p:sp>
      <p:sp>
        <p:nvSpPr>
          <p:cNvPr id="4" name="Slide Number Placeholder 5"/>
          <p:cNvSpPr>
            <a:spLocks noGrp="1"/>
          </p:cNvSpPr>
          <p:nvPr>
            <p:ph type="sldNum" sz="quarter" idx="12"/>
          </p:nvPr>
        </p:nvSpPr>
        <p:spPr/>
        <p:txBody>
          <a:bodyPr/>
          <a:lstStyle>
            <a:lvl1pPr>
              <a:defRPr/>
            </a:lvl1pPr>
          </a:lstStyle>
          <a:p>
            <a:pPr>
              <a:defRPr/>
            </a:pPr>
            <a:fld id="{EE852AB9-E5EC-4F6D-A2EE-9CC045047D2F}" type="slidenum">
              <a:rPr lang="zh-TW" altLang="en-US"/>
              <a:pPr>
                <a:defRPr/>
              </a:pPr>
              <a:t>‹#›</a:t>
            </a:fld>
            <a:endParaRPr lang="zh-TW" altLang="en-US"/>
          </a:p>
        </p:txBody>
      </p:sp>
    </p:spTree>
    <p:extLst>
      <p:ext uri="{BB962C8B-B14F-4D97-AF65-F5344CB8AC3E}">
        <p14:creationId xmlns:p14="http://schemas.microsoft.com/office/powerpoint/2010/main" val="1503147058"/>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6" name="Footer Placeholder 4"/>
          <p:cNvSpPr>
            <a:spLocks noGrp="1"/>
          </p:cNvSpPr>
          <p:nvPr>
            <p:ph type="ftr" sz="quarter" idx="11"/>
          </p:nvPr>
        </p:nvSpPr>
        <p:spPr/>
        <p:txBody>
          <a:bodyPr/>
          <a:lstStyle>
            <a:lvl1pPr>
              <a:defRPr/>
            </a:lvl1pPr>
          </a:lstStyle>
          <a:p>
            <a:pPr>
              <a:defRPr/>
            </a:pPr>
            <a:endParaRPr lang="zh-TW" altLang="en-US"/>
          </a:p>
        </p:txBody>
      </p:sp>
      <p:sp>
        <p:nvSpPr>
          <p:cNvPr id="7" name="Slide Number Placeholder 5"/>
          <p:cNvSpPr>
            <a:spLocks noGrp="1"/>
          </p:cNvSpPr>
          <p:nvPr>
            <p:ph type="sldNum" sz="quarter" idx="12"/>
          </p:nvPr>
        </p:nvSpPr>
        <p:spPr/>
        <p:txBody>
          <a:bodyPr/>
          <a:lstStyle>
            <a:lvl1pPr>
              <a:defRPr/>
            </a:lvl1pPr>
          </a:lstStyle>
          <a:p>
            <a:pPr>
              <a:defRPr/>
            </a:pPr>
            <a:fld id="{19F28942-8EAC-4802-B7DD-59A4A9BA386F}" type="slidenum">
              <a:rPr lang="zh-TW" altLang="en-US"/>
              <a:pPr>
                <a:defRPr/>
              </a:pPr>
              <a:t>‹#›</a:t>
            </a:fld>
            <a:endParaRPr lang="zh-TW" altLang="en-US"/>
          </a:p>
        </p:txBody>
      </p:sp>
    </p:spTree>
    <p:extLst>
      <p:ext uri="{BB962C8B-B14F-4D97-AF65-F5344CB8AC3E}">
        <p14:creationId xmlns:p14="http://schemas.microsoft.com/office/powerpoint/2010/main" val="2177275987"/>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6" name="Footer Placeholder 4"/>
          <p:cNvSpPr>
            <a:spLocks noGrp="1"/>
          </p:cNvSpPr>
          <p:nvPr>
            <p:ph type="ftr" sz="quarter" idx="11"/>
          </p:nvPr>
        </p:nvSpPr>
        <p:spPr/>
        <p:txBody>
          <a:bodyPr/>
          <a:lstStyle>
            <a:lvl1pPr>
              <a:defRPr/>
            </a:lvl1pPr>
          </a:lstStyle>
          <a:p>
            <a:pPr>
              <a:defRPr/>
            </a:pPr>
            <a:endParaRPr lang="zh-TW" altLang="en-US"/>
          </a:p>
        </p:txBody>
      </p:sp>
      <p:sp>
        <p:nvSpPr>
          <p:cNvPr id="7" name="Slide Number Placeholder 5"/>
          <p:cNvSpPr>
            <a:spLocks noGrp="1"/>
          </p:cNvSpPr>
          <p:nvPr>
            <p:ph type="sldNum" sz="quarter" idx="12"/>
          </p:nvPr>
        </p:nvSpPr>
        <p:spPr/>
        <p:txBody>
          <a:bodyPr/>
          <a:lstStyle>
            <a:lvl1pPr>
              <a:defRPr/>
            </a:lvl1pPr>
          </a:lstStyle>
          <a:p>
            <a:pPr>
              <a:defRPr/>
            </a:pPr>
            <a:fld id="{82738AB6-D8BC-4094-8C49-D45FE5F773EB}" type="slidenum">
              <a:rPr lang="zh-TW" altLang="en-US"/>
              <a:pPr>
                <a:defRPr/>
              </a:pPr>
              <a:t>‹#›</a:t>
            </a:fld>
            <a:endParaRPr lang="zh-TW" altLang="en-US"/>
          </a:p>
        </p:txBody>
      </p:sp>
    </p:spTree>
    <p:extLst>
      <p:ext uri="{BB962C8B-B14F-4D97-AF65-F5344CB8AC3E}">
        <p14:creationId xmlns:p14="http://schemas.microsoft.com/office/powerpoint/2010/main" val="3807090374"/>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p:txBody>
          <a:bodyPr/>
          <a:lstStyle>
            <a:lvl1pPr>
              <a:defRPr/>
            </a:lvl1pPr>
          </a:lstStyle>
          <a:p>
            <a:pPr>
              <a:defRPr/>
            </a:pPr>
            <a:fld id="{80FE2063-7680-4719-B9C0-E31E1845BD1F}" type="slidenum">
              <a:rPr lang="zh-TW" altLang="en-US"/>
              <a:pPr>
                <a:defRPr/>
              </a:pPr>
              <a:t>‹#›</a:t>
            </a:fld>
            <a:endParaRPr lang="zh-TW" altLang="en-US"/>
          </a:p>
        </p:txBody>
      </p:sp>
    </p:spTree>
    <p:extLst>
      <p:ext uri="{BB962C8B-B14F-4D97-AF65-F5344CB8AC3E}">
        <p14:creationId xmlns:p14="http://schemas.microsoft.com/office/powerpoint/2010/main" val="2399117866"/>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p:txBody>
          <a:bodyPr/>
          <a:lstStyle>
            <a:lvl1pPr>
              <a:defRPr/>
            </a:lvl1pPr>
          </a:lstStyle>
          <a:p>
            <a:pPr>
              <a:defRPr/>
            </a:pPr>
            <a:fld id="{4F178B42-1E64-48A5-85F3-FDB8A5B88C23}" type="slidenum">
              <a:rPr lang="zh-TW" altLang="en-US"/>
              <a:pPr>
                <a:defRPr/>
              </a:pPr>
              <a:t>‹#›</a:t>
            </a:fld>
            <a:endParaRPr lang="zh-TW" altLang="en-US"/>
          </a:p>
        </p:txBody>
      </p:sp>
    </p:spTree>
    <p:extLst>
      <p:ext uri="{BB962C8B-B14F-4D97-AF65-F5344CB8AC3E}">
        <p14:creationId xmlns:p14="http://schemas.microsoft.com/office/powerpoint/2010/main" val="3962006365"/>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077239" y="788358"/>
            <a:ext cx="6412272" cy="935723"/>
          </a:xfrm>
        </p:spPr>
        <p:txBody>
          <a:bodyPr anchor="b">
            <a:noAutofit/>
          </a:bodyPr>
          <a:lstStyle>
            <a:lvl1pPr algn="l">
              <a:defRPr sz="4800" b="1">
                <a:latin typeface="Arial" panose="020B0604020202020204" pitchFamily="34" charset="0"/>
                <a:cs typeface="Arial" panose="020B0604020202020204" pitchFamily="34" charset="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233747" y="2897845"/>
            <a:ext cx="6676505" cy="1412170"/>
          </a:xfrm>
        </p:spPr>
        <p:txBody>
          <a:bodyPr>
            <a:normAutofit/>
          </a:bodyPr>
          <a:lstStyle>
            <a:lvl1pPr marL="0" indent="0" algn="ctr">
              <a:buNone/>
              <a:defRPr sz="4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dirty="0"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BC63E0C5-1843-4B5E-8476-E7F6B2708571}" type="slidenum">
              <a:rPr lang="zh-TW" altLang="en-US"/>
              <a:pPr>
                <a:defRPr/>
              </a:pPr>
              <a:t>‹#›</a:t>
            </a:fld>
            <a:endParaRPr lang="zh-TW" altLang="en-US"/>
          </a:p>
        </p:txBody>
      </p:sp>
    </p:spTree>
    <p:extLst>
      <p:ext uri="{BB962C8B-B14F-4D97-AF65-F5344CB8AC3E}">
        <p14:creationId xmlns:p14="http://schemas.microsoft.com/office/powerpoint/2010/main" val="372382677"/>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lvl1pPr marL="228600" indent="-228600">
              <a:buFont typeface="Myriad Hebrew" panose="01010101010101010101" pitchFamily="50" charset="-79"/>
              <a:buChar char="­"/>
              <a:defRPr/>
            </a:lvl1pPr>
            <a:lvl2pPr marL="685800" indent="-228600">
              <a:buFont typeface="Myriad Hebrew" panose="01010101010101010101" pitchFamily="50" charset="-79"/>
              <a:buChar char="­"/>
              <a:defRPr/>
            </a:lvl2pPr>
            <a:lvl3pPr marL="1143000" indent="-228600">
              <a:buFont typeface="Myriad Hebrew" panose="01010101010101010101" pitchFamily="50" charset="-79"/>
              <a:buChar char="­"/>
              <a:defRPr/>
            </a:lvl3pPr>
            <a:lvl4pPr marL="1600200" indent="-228600">
              <a:buFont typeface="Myriad Hebrew" panose="01010101010101010101" pitchFamily="50" charset="-79"/>
              <a:buChar char="­"/>
              <a:defRPr/>
            </a:lvl4pPr>
            <a:lvl5pPr marL="2057400" indent="-228600">
              <a:buFont typeface="Myriad Hebrew" panose="01010101010101010101" pitchFamily="50" charset="-79"/>
              <a:buChar char="­"/>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r>
              <a:rPr lang="en-US" altLang="zh-TW"/>
              <a:t>1-</a:t>
            </a:r>
            <a:fld id="{8C0EC389-71FE-4EFB-B181-3F920ABC2561}" type="slidenum">
              <a:rPr lang="zh-TW" altLang="en-US"/>
              <a:pPr>
                <a:defRPr/>
              </a:pPr>
              <a:t>‹#›</a:t>
            </a:fld>
            <a:endParaRPr lang="zh-TW" altLang="en-US"/>
          </a:p>
        </p:txBody>
      </p:sp>
    </p:spTree>
    <p:extLst>
      <p:ext uri="{BB962C8B-B14F-4D97-AF65-F5344CB8AC3E}">
        <p14:creationId xmlns:p14="http://schemas.microsoft.com/office/powerpoint/2010/main" val="1311523352"/>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709738"/>
            <a:ext cx="78867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FD788B8E-1479-496C-BC40-7CEA6A164A36}" type="slidenum">
              <a:rPr lang="zh-TW" altLang="en-US"/>
              <a:pPr>
                <a:defRPr/>
              </a:pPr>
              <a:t>‹#›</a:t>
            </a:fld>
            <a:endParaRPr lang="zh-TW" altLang="en-US"/>
          </a:p>
        </p:txBody>
      </p:sp>
    </p:spTree>
    <p:extLst>
      <p:ext uri="{BB962C8B-B14F-4D97-AF65-F5344CB8AC3E}">
        <p14:creationId xmlns:p14="http://schemas.microsoft.com/office/powerpoint/2010/main" val="1958593487"/>
      </p:ext>
    </p:extLst>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28650" y="1825625"/>
            <a:ext cx="386715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825625"/>
            <a:ext cx="386715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6DF88898-553F-4048-9542-088D110160EA}" type="slidenum">
              <a:rPr lang="zh-TW" altLang="en-US"/>
              <a:pPr>
                <a:defRPr/>
              </a:pPr>
              <a:t>‹#›</a:t>
            </a:fld>
            <a:endParaRPr lang="zh-TW" altLang="en-US"/>
          </a:p>
        </p:txBody>
      </p:sp>
    </p:spTree>
    <p:extLst>
      <p:ext uri="{BB962C8B-B14F-4D97-AF65-F5344CB8AC3E}">
        <p14:creationId xmlns:p14="http://schemas.microsoft.com/office/powerpoint/2010/main" val="2480877310"/>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30238" y="365125"/>
            <a:ext cx="78867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30238" y="2505075"/>
            <a:ext cx="386873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29150" y="2505075"/>
            <a:ext cx="38877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4F7D20DF-936D-4F74-A2EA-21AFB8FCF002}" type="slidenum">
              <a:rPr lang="zh-TW" altLang="en-US"/>
              <a:pPr>
                <a:defRPr/>
              </a:pPr>
              <a:t>‹#›</a:t>
            </a:fld>
            <a:endParaRPr lang="zh-TW" altLang="en-US"/>
          </a:p>
        </p:txBody>
      </p:sp>
    </p:spTree>
    <p:extLst>
      <p:ext uri="{BB962C8B-B14F-4D97-AF65-F5344CB8AC3E}">
        <p14:creationId xmlns:p14="http://schemas.microsoft.com/office/powerpoint/2010/main" val="1388336701"/>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pPr>
              <a:defRPr/>
            </a:pPr>
            <a:fld id="{8D03FB52-1A44-440E-B28E-51AFA29F963D}" type="slidenum">
              <a:rPr lang="zh-TW" altLang="en-US"/>
              <a:pPr>
                <a:defRPr/>
              </a:pPr>
              <a:t>‹#›</a:t>
            </a:fld>
            <a:endParaRPr lang="zh-TW" altLang="en-US"/>
          </a:p>
        </p:txBody>
      </p:sp>
    </p:spTree>
    <p:extLst>
      <p:ext uri="{BB962C8B-B14F-4D97-AF65-F5344CB8AC3E}">
        <p14:creationId xmlns:p14="http://schemas.microsoft.com/office/powerpoint/2010/main" val="1207480974"/>
      </p:ext>
    </p:extLst>
  </p:cSld>
  <p:clrMapOvr>
    <a:masterClrMapping/>
  </p:clrMapOvr>
  <p:transition spd="slow">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7F428DA8-223E-4DF8-B593-09CB17995D5D}" type="slidenum">
              <a:rPr lang="zh-TW" altLang="en-US"/>
              <a:pPr>
                <a:defRPr/>
              </a:pPr>
              <a:t>‹#›</a:t>
            </a:fld>
            <a:endParaRPr lang="zh-TW" altLang="en-US"/>
          </a:p>
        </p:txBody>
      </p:sp>
    </p:spTree>
    <p:extLst>
      <p:ext uri="{BB962C8B-B14F-4D97-AF65-F5344CB8AC3E}">
        <p14:creationId xmlns:p14="http://schemas.microsoft.com/office/powerpoint/2010/main" val="3895298944"/>
      </p:ext>
    </p:extLst>
  </p:cSld>
  <p:clrMapOvr>
    <a:masterClrMapping/>
  </p:clrMapOvr>
  <p:transition spd="slow">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719BFF8C-8E1E-40A0-B5F6-7AA4C29183D5}" type="slidenum">
              <a:rPr lang="zh-TW" altLang="en-US"/>
              <a:pPr>
                <a:defRPr/>
              </a:pPr>
              <a:t>‹#›</a:t>
            </a:fld>
            <a:endParaRPr lang="zh-TW" altLang="en-US"/>
          </a:p>
        </p:txBody>
      </p:sp>
    </p:spTree>
    <p:extLst>
      <p:ext uri="{BB962C8B-B14F-4D97-AF65-F5344CB8AC3E}">
        <p14:creationId xmlns:p14="http://schemas.microsoft.com/office/powerpoint/2010/main" val="520700703"/>
      </p:ext>
    </p:extLst>
  </p:cSld>
  <p:clrMapOvr>
    <a:masterClrMapping/>
  </p:clrMapOvr>
  <p:transition spd="slow">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3887788" y="987425"/>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9706EA15-1AA7-4FDB-AB67-8202BD3FA62C}" type="slidenum">
              <a:rPr lang="zh-TW" altLang="en-US"/>
              <a:pPr>
                <a:defRPr/>
              </a:pPr>
              <a:t>‹#›</a:t>
            </a:fld>
            <a:endParaRPr lang="zh-TW" altLang="en-US"/>
          </a:p>
        </p:txBody>
      </p:sp>
    </p:spTree>
    <p:extLst>
      <p:ext uri="{BB962C8B-B14F-4D97-AF65-F5344CB8AC3E}">
        <p14:creationId xmlns:p14="http://schemas.microsoft.com/office/powerpoint/2010/main" val="416448267"/>
      </p:ext>
    </p:extLst>
  </p:cSld>
  <p:clrMapOvr>
    <a:masterClrMapping/>
  </p:clrMapOvr>
  <p:transition spd="slow">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D626E384-A840-4DB4-921A-C8F23281CC09}" type="slidenum">
              <a:rPr lang="zh-TW" altLang="en-US"/>
              <a:pPr>
                <a:defRPr/>
              </a:pPr>
              <a:t>‹#›</a:t>
            </a:fld>
            <a:endParaRPr lang="zh-TW" altLang="en-US"/>
          </a:p>
        </p:txBody>
      </p:sp>
    </p:spTree>
    <p:extLst>
      <p:ext uri="{BB962C8B-B14F-4D97-AF65-F5344CB8AC3E}">
        <p14:creationId xmlns:p14="http://schemas.microsoft.com/office/powerpoint/2010/main" val="4097137901"/>
      </p:ext>
    </p:extLst>
  </p:cSld>
  <p:clrMapOvr>
    <a:masterClrMapping/>
  </p:clrMapOvr>
  <p:transition spd="slow">
    <p:push dir="u"/>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43675" y="365125"/>
            <a:ext cx="1971675" cy="581183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28650" y="365125"/>
            <a:ext cx="5762625"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r>
              <a:rPr lang="zh-TW" altLang="en-US"/>
              <a:t>策略管理 </a:t>
            </a:r>
            <a:r>
              <a:rPr lang="en-US" altLang="zh-TW"/>
              <a:t>ch1 </a:t>
            </a:r>
            <a:endParaRPr lang="zh-TW" altLang="en-US" dirty="0"/>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C4EDEBD0-53E8-4914-BB99-63656A783FE6}" type="slidenum">
              <a:rPr lang="zh-TW" altLang="en-US"/>
              <a:pPr>
                <a:defRPr/>
              </a:pPr>
              <a:t>‹#›</a:t>
            </a:fld>
            <a:endParaRPr lang="zh-TW" altLang="en-US"/>
          </a:p>
        </p:txBody>
      </p:sp>
    </p:spTree>
    <p:extLst>
      <p:ext uri="{BB962C8B-B14F-4D97-AF65-F5344CB8AC3E}">
        <p14:creationId xmlns:p14="http://schemas.microsoft.com/office/powerpoint/2010/main" val="1888521269"/>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8.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563563"/>
            <a:ext cx="7886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4" name="Date Placeholder 3"/>
          <p:cNvSpPr>
            <a:spLocks noGrp="1"/>
          </p:cNvSpPr>
          <p:nvPr>
            <p:ph type="dt" sz="half" idx="2"/>
          </p:nvPr>
        </p:nvSpPr>
        <p:spPr>
          <a:xfrm>
            <a:off x="115888" y="6464300"/>
            <a:ext cx="4418012" cy="276225"/>
          </a:xfrm>
          <a:prstGeom prst="rect">
            <a:avLst/>
          </a:prstGeom>
        </p:spPr>
        <p:txBody>
          <a:bodyPr vert="horz" lIns="91440" tIns="45720" rIns="91440" bIns="45720" rtlCol="0" anchor="ctr"/>
          <a:lstStyle>
            <a:lvl1pPr algn="l" eaLnBrk="1" fontAlgn="auto" hangingPunct="1">
              <a:spcBef>
                <a:spcPts val="0"/>
              </a:spcBef>
              <a:spcAft>
                <a:spcPts val="0"/>
              </a:spcAft>
              <a:defRPr sz="1100">
                <a:solidFill>
                  <a:schemeClr val="bg1">
                    <a:lumMod val="50000"/>
                  </a:schemeClr>
                </a:solidFill>
                <a:latin typeface="+mn-lt"/>
                <a:ea typeface="+mn-ea"/>
              </a:defRPr>
            </a:lvl1pPr>
          </a:lstStyle>
          <a:p>
            <a:pPr>
              <a:defRPr/>
            </a:pPr>
            <a:r>
              <a:rPr lang="zh-TW" altLang="en-US"/>
              <a:t>策略管理 </a:t>
            </a:r>
            <a:r>
              <a:rPr lang="en-US" altLang="zh-TW"/>
              <a:t>ch1 </a:t>
            </a:r>
            <a:endParaRPr lang="zh-TW" altLang="en-US" dirty="0"/>
          </a:p>
        </p:txBody>
      </p:sp>
      <p:sp>
        <p:nvSpPr>
          <p:cNvPr id="5" name="Footer Placeholder 4"/>
          <p:cNvSpPr>
            <a:spLocks noGrp="1"/>
          </p:cNvSpPr>
          <p:nvPr>
            <p:ph type="ftr" sz="quarter" idx="3"/>
          </p:nvPr>
        </p:nvSpPr>
        <p:spPr>
          <a:xfrm>
            <a:off x="3028950" y="637540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TW" altLang="en-US"/>
          </a:p>
        </p:txBody>
      </p:sp>
      <p:sp>
        <p:nvSpPr>
          <p:cNvPr id="6" name="Slide Number Placeholder 5"/>
          <p:cNvSpPr>
            <a:spLocks noGrp="1"/>
          </p:cNvSpPr>
          <p:nvPr>
            <p:ph type="sldNum" sz="quarter" idx="4"/>
          </p:nvPr>
        </p:nvSpPr>
        <p:spPr>
          <a:xfrm>
            <a:off x="6457950" y="6464300"/>
            <a:ext cx="2560638" cy="2762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100">
                <a:solidFill>
                  <a:schemeClr val="bg1">
                    <a:lumMod val="50000"/>
                  </a:schemeClr>
                </a:solidFill>
              </a:defRPr>
            </a:lvl1pPr>
          </a:lstStyle>
          <a:p>
            <a:pPr>
              <a:defRPr/>
            </a:pPr>
            <a:fld id="{EAB6FC73-9DA2-4CDD-9F41-934D30EADE3E}"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4576" r:id="rId1"/>
    <p:sldLayoutId id="2147484577" r:id="rId2"/>
    <p:sldLayoutId id="2147484558" r:id="rId3"/>
    <p:sldLayoutId id="2147484578" r:id="rId4"/>
    <p:sldLayoutId id="2147484559" r:id="rId5"/>
    <p:sldLayoutId id="2147484560" r:id="rId6"/>
    <p:sldLayoutId id="2147484561" r:id="rId7"/>
    <p:sldLayoutId id="2147484562" r:id="rId8"/>
    <p:sldLayoutId id="2147484563" r:id="rId9"/>
    <p:sldLayoutId id="2147484564" r:id="rId10"/>
    <p:sldLayoutId id="2147484565" r:id="rId11"/>
  </p:sldLayoutIdLst>
  <p:transition spd="med">
    <p:fade/>
  </p:transition>
  <p:timing>
    <p:tnLst>
      <p:par>
        <p:cTn id="1" dur="indefinite" restart="never" nodeType="tmRoot"/>
      </p:par>
    </p:tnLst>
  </p:timing>
  <p:hf hdr="0" ftr="0"/>
  <p:txStyles>
    <p:titleStyle>
      <a:lvl1pPr algn="l" rtl="0" eaLnBrk="0" fontAlgn="base" hangingPunct="0">
        <a:lnSpc>
          <a:spcPct val="90000"/>
        </a:lnSpc>
        <a:spcBef>
          <a:spcPct val="0"/>
        </a:spcBef>
        <a:spcAft>
          <a:spcPct val="0"/>
        </a:spcAft>
        <a:defRPr sz="3600" b="1" kern="1200">
          <a:solidFill>
            <a:srgbClr val="843C0C"/>
          </a:solidFill>
          <a:latin typeface="標楷體" panose="03000509000000000000" pitchFamily="65" charset="-120"/>
          <a:ea typeface="標楷體" panose="03000509000000000000" pitchFamily="65" charset="-120"/>
          <a:cs typeface="+mj-cs"/>
        </a:defRPr>
      </a:lvl1pPr>
      <a:lvl2pPr algn="l" rtl="0" eaLnBrk="0" fontAlgn="base" hangingPunct="0">
        <a:lnSpc>
          <a:spcPct val="90000"/>
        </a:lnSpc>
        <a:spcBef>
          <a:spcPct val="0"/>
        </a:spcBef>
        <a:spcAft>
          <a:spcPct val="0"/>
        </a:spcAft>
        <a:defRPr sz="3600" b="1">
          <a:solidFill>
            <a:srgbClr val="843C0C"/>
          </a:solidFill>
          <a:latin typeface="標楷體" panose="03000509000000000000" pitchFamily="65" charset="-120"/>
          <a:ea typeface="標楷體" panose="03000509000000000000" pitchFamily="65" charset="-120"/>
        </a:defRPr>
      </a:lvl2pPr>
      <a:lvl3pPr algn="l" rtl="0" eaLnBrk="0" fontAlgn="base" hangingPunct="0">
        <a:lnSpc>
          <a:spcPct val="90000"/>
        </a:lnSpc>
        <a:spcBef>
          <a:spcPct val="0"/>
        </a:spcBef>
        <a:spcAft>
          <a:spcPct val="0"/>
        </a:spcAft>
        <a:defRPr sz="3600" b="1">
          <a:solidFill>
            <a:srgbClr val="843C0C"/>
          </a:solidFill>
          <a:latin typeface="標楷體" panose="03000509000000000000" pitchFamily="65" charset="-120"/>
          <a:ea typeface="標楷體" panose="03000509000000000000" pitchFamily="65" charset="-120"/>
        </a:defRPr>
      </a:lvl3pPr>
      <a:lvl4pPr algn="l" rtl="0" eaLnBrk="0" fontAlgn="base" hangingPunct="0">
        <a:lnSpc>
          <a:spcPct val="90000"/>
        </a:lnSpc>
        <a:spcBef>
          <a:spcPct val="0"/>
        </a:spcBef>
        <a:spcAft>
          <a:spcPct val="0"/>
        </a:spcAft>
        <a:defRPr sz="3600" b="1">
          <a:solidFill>
            <a:srgbClr val="843C0C"/>
          </a:solidFill>
          <a:latin typeface="標楷體" panose="03000509000000000000" pitchFamily="65" charset="-120"/>
          <a:ea typeface="標楷體" panose="03000509000000000000" pitchFamily="65" charset="-120"/>
        </a:defRPr>
      </a:lvl4pPr>
      <a:lvl5pPr algn="l" rtl="0" eaLnBrk="0" fontAlgn="base" hangingPunct="0">
        <a:lnSpc>
          <a:spcPct val="90000"/>
        </a:lnSpc>
        <a:spcBef>
          <a:spcPct val="0"/>
        </a:spcBef>
        <a:spcAft>
          <a:spcPct val="0"/>
        </a:spcAft>
        <a:defRPr sz="3600" b="1">
          <a:solidFill>
            <a:srgbClr val="843C0C"/>
          </a:solidFill>
          <a:latin typeface="標楷體" panose="03000509000000000000" pitchFamily="65" charset="-120"/>
          <a:ea typeface="標楷體" panose="03000509000000000000" pitchFamily="65" charset="-120"/>
        </a:defRPr>
      </a:lvl5pPr>
      <a:lvl6pPr marL="457200" algn="l" rtl="0" fontAlgn="base">
        <a:lnSpc>
          <a:spcPct val="90000"/>
        </a:lnSpc>
        <a:spcBef>
          <a:spcPct val="0"/>
        </a:spcBef>
        <a:spcAft>
          <a:spcPct val="0"/>
        </a:spcAft>
        <a:defRPr sz="3600" b="1">
          <a:solidFill>
            <a:srgbClr val="203864"/>
          </a:solidFill>
          <a:latin typeface="標楷體" panose="03000509000000000000" pitchFamily="65" charset="-120"/>
          <a:ea typeface="標楷體" panose="03000509000000000000" pitchFamily="65" charset="-120"/>
        </a:defRPr>
      </a:lvl6pPr>
      <a:lvl7pPr marL="914400" algn="l" rtl="0" fontAlgn="base">
        <a:lnSpc>
          <a:spcPct val="90000"/>
        </a:lnSpc>
        <a:spcBef>
          <a:spcPct val="0"/>
        </a:spcBef>
        <a:spcAft>
          <a:spcPct val="0"/>
        </a:spcAft>
        <a:defRPr sz="3600" b="1">
          <a:solidFill>
            <a:srgbClr val="203864"/>
          </a:solidFill>
          <a:latin typeface="標楷體" panose="03000509000000000000" pitchFamily="65" charset="-120"/>
          <a:ea typeface="標楷體" panose="03000509000000000000" pitchFamily="65" charset="-120"/>
        </a:defRPr>
      </a:lvl7pPr>
      <a:lvl8pPr marL="1371600" algn="l" rtl="0" fontAlgn="base">
        <a:lnSpc>
          <a:spcPct val="90000"/>
        </a:lnSpc>
        <a:spcBef>
          <a:spcPct val="0"/>
        </a:spcBef>
        <a:spcAft>
          <a:spcPct val="0"/>
        </a:spcAft>
        <a:defRPr sz="3600" b="1">
          <a:solidFill>
            <a:srgbClr val="203864"/>
          </a:solidFill>
          <a:latin typeface="標楷體" panose="03000509000000000000" pitchFamily="65" charset="-120"/>
          <a:ea typeface="標楷體" panose="03000509000000000000" pitchFamily="65" charset="-120"/>
        </a:defRPr>
      </a:lvl8pPr>
      <a:lvl9pPr marL="1828800" algn="l" rtl="0" fontAlgn="base">
        <a:lnSpc>
          <a:spcPct val="90000"/>
        </a:lnSpc>
        <a:spcBef>
          <a:spcPct val="0"/>
        </a:spcBef>
        <a:spcAft>
          <a:spcPct val="0"/>
        </a:spcAft>
        <a:defRPr sz="3600" b="1">
          <a:solidFill>
            <a:srgbClr val="203864"/>
          </a:solidFill>
          <a:latin typeface="標楷體" panose="03000509000000000000" pitchFamily="65" charset="-120"/>
          <a:ea typeface="標楷體" panose="03000509000000000000" pitchFamily="65" charset="-120"/>
        </a:defRPr>
      </a:lvl9pPr>
    </p:titleStyle>
    <p:bodyStyle>
      <a:lvl1pPr marL="228600" indent="-228600" algn="l" rtl="0" eaLnBrk="0" fontAlgn="base" hangingPunct="0">
        <a:lnSpc>
          <a:spcPct val="90000"/>
        </a:lnSpc>
        <a:spcBef>
          <a:spcPts val="1000"/>
        </a:spcBef>
        <a:spcAft>
          <a:spcPct val="0"/>
        </a:spcAft>
        <a:buBlip>
          <a:blip r:embed="rId14"/>
        </a:buBlip>
        <a:defRPr sz="2800" b="1" kern="1200">
          <a:solidFill>
            <a:schemeClr val="tx1"/>
          </a:solidFill>
          <a:latin typeface="標楷體" panose="03000509000000000000" pitchFamily="65" charset="-120"/>
          <a:ea typeface="標楷體" panose="03000509000000000000" pitchFamily="65" charset="-120"/>
          <a:cs typeface="+mn-cs"/>
        </a:defRPr>
      </a:lvl1pPr>
      <a:lvl2pPr marL="685800" indent="-228600" algn="l" rtl="0" eaLnBrk="0" fontAlgn="base" hangingPunct="0">
        <a:lnSpc>
          <a:spcPct val="90000"/>
        </a:lnSpc>
        <a:spcBef>
          <a:spcPts val="500"/>
        </a:spcBef>
        <a:spcAft>
          <a:spcPct val="0"/>
        </a:spcAft>
        <a:buBlip>
          <a:blip r:embed="rId15"/>
        </a:buBlip>
        <a:defRPr sz="2400" b="1" kern="1200">
          <a:solidFill>
            <a:schemeClr val="tx1"/>
          </a:solidFill>
          <a:latin typeface="標楷體" panose="03000509000000000000" pitchFamily="65" charset="-120"/>
          <a:ea typeface="標楷體" panose="03000509000000000000" pitchFamily="65" charset="-120"/>
          <a:cs typeface="+mn-cs"/>
        </a:defRPr>
      </a:lvl2pPr>
      <a:lvl3pPr marL="1143000" indent="-228600" algn="l" rtl="0" eaLnBrk="0" fontAlgn="base" hangingPunct="0">
        <a:lnSpc>
          <a:spcPct val="90000"/>
        </a:lnSpc>
        <a:spcBef>
          <a:spcPts val="500"/>
        </a:spcBef>
        <a:spcAft>
          <a:spcPct val="0"/>
        </a:spcAft>
        <a:buBlip>
          <a:blip r:embed="rId16"/>
        </a:buBlip>
        <a:defRPr sz="2000" b="1" kern="1200">
          <a:solidFill>
            <a:schemeClr val="tx1"/>
          </a:solidFill>
          <a:latin typeface="標楷體" panose="03000509000000000000" pitchFamily="65" charset="-120"/>
          <a:ea typeface="標楷體" panose="03000509000000000000" pitchFamily="65" charset="-120"/>
          <a:cs typeface="+mn-cs"/>
        </a:defRPr>
      </a:lvl3pPr>
      <a:lvl4pPr marL="1600200" indent="-228600" algn="l" rtl="0" eaLnBrk="0" fontAlgn="base" hangingPunct="0">
        <a:lnSpc>
          <a:spcPct val="90000"/>
        </a:lnSpc>
        <a:spcBef>
          <a:spcPts val="500"/>
        </a:spcBef>
        <a:spcAft>
          <a:spcPct val="0"/>
        </a:spcAft>
        <a:buBlip>
          <a:blip r:embed="rId17"/>
        </a:buBlip>
        <a:defRPr b="1" kern="1200">
          <a:solidFill>
            <a:schemeClr val="tx1"/>
          </a:solidFill>
          <a:latin typeface="標楷體" panose="03000509000000000000" pitchFamily="65" charset="-120"/>
          <a:ea typeface="標楷體" panose="03000509000000000000" pitchFamily="65" charset="-120"/>
          <a:cs typeface="+mn-cs"/>
        </a:defRPr>
      </a:lvl4pPr>
      <a:lvl5pPr marL="2057400" indent="-228600" algn="l" rtl="0" eaLnBrk="0" fontAlgn="base" hangingPunct="0">
        <a:lnSpc>
          <a:spcPct val="90000"/>
        </a:lnSpc>
        <a:spcBef>
          <a:spcPts val="500"/>
        </a:spcBef>
        <a:spcAft>
          <a:spcPct val="0"/>
        </a:spcAft>
        <a:buBlip>
          <a:blip r:embed="rId18"/>
        </a:buBlip>
        <a:defRPr b="1" kern="1200">
          <a:solidFill>
            <a:schemeClr val="tx1"/>
          </a:solidFill>
          <a:latin typeface="標楷體" panose="03000509000000000000" pitchFamily="65" charset="-120"/>
          <a:ea typeface="標楷體" panose="03000509000000000000" pitchFamily="65"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標題版面配置區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2051" name="文字版面配置區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125413" y="6453188"/>
            <a:ext cx="2560637" cy="365125"/>
          </a:xfrm>
          <a:prstGeom prst="rect">
            <a:avLst/>
          </a:prstGeom>
        </p:spPr>
        <p:txBody>
          <a:bodyPr vert="horz" lIns="91440" tIns="45720" rIns="91440" bIns="45720" rtlCol="0" anchor="ctr"/>
          <a:lstStyle>
            <a:lvl1pPr algn="l" eaLnBrk="1" fontAlgn="auto" hangingPunct="1">
              <a:spcBef>
                <a:spcPts val="0"/>
              </a:spcBef>
              <a:spcAft>
                <a:spcPts val="0"/>
              </a:spcAft>
              <a:defRPr sz="1100">
                <a:solidFill>
                  <a:schemeClr val="bg1"/>
                </a:solidFill>
                <a:latin typeface="+mn-lt"/>
                <a:ea typeface="+mn-ea"/>
              </a:defRPr>
            </a:lvl1pPr>
          </a:lstStyle>
          <a:p>
            <a:pPr>
              <a:defRPr/>
            </a:pPr>
            <a:r>
              <a:rPr lang="zh-TW" altLang="en-US"/>
              <a:t>策略管理 </a:t>
            </a:r>
            <a:r>
              <a:rPr lang="en-US" altLang="zh-TW"/>
              <a:t>ch1 </a:t>
            </a:r>
            <a:endParaRPr lang="zh-TW" altLang="en-US" dirty="0"/>
          </a:p>
        </p:txBody>
      </p:sp>
      <p:sp>
        <p:nvSpPr>
          <p:cNvPr id="5" name="頁尾版面配置區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bg1"/>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457950" y="6453188"/>
            <a:ext cx="2589213"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100">
                <a:solidFill>
                  <a:schemeClr val="bg1"/>
                </a:solidFill>
              </a:defRPr>
            </a:lvl1pPr>
          </a:lstStyle>
          <a:p>
            <a:pPr>
              <a:defRPr/>
            </a:pPr>
            <a:fld id="{EA2BA44D-49EB-4A35-8CEE-C19EC0AF2645}"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4566" r:id="rId1"/>
    <p:sldLayoutId id="2147484579" r:id="rId2"/>
    <p:sldLayoutId id="2147484567" r:id="rId3"/>
    <p:sldLayoutId id="2147484568" r:id="rId4"/>
    <p:sldLayoutId id="2147484569" r:id="rId5"/>
    <p:sldLayoutId id="2147484570" r:id="rId6"/>
    <p:sldLayoutId id="2147484571" r:id="rId7"/>
    <p:sldLayoutId id="2147484572" r:id="rId8"/>
    <p:sldLayoutId id="2147484573" r:id="rId9"/>
    <p:sldLayoutId id="2147484574" r:id="rId10"/>
    <p:sldLayoutId id="2147484575" r:id="rId11"/>
  </p:sldLayoutIdLst>
  <p:transition spd="slow">
    <p:push dir="u"/>
  </p:transition>
  <p:timing>
    <p:tnLst>
      <p:par>
        <p:cTn id="1" dur="indefinite" restart="never" nodeType="tmRoot"/>
      </p:par>
    </p:tnLst>
  </p:timing>
  <p:hf hdr="0" ftr="0"/>
  <p:txStyles>
    <p:titleStyle>
      <a:lvl1pPr algn="l" rtl="0" eaLnBrk="0" fontAlgn="base" hangingPunct="0">
        <a:lnSpc>
          <a:spcPct val="90000"/>
        </a:lnSpc>
        <a:spcBef>
          <a:spcPct val="0"/>
        </a:spcBef>
        <a:spcAft>
          <a:spcPct val="0"/>
        </a:spcAft>
        <a:defRPr sz="4400" b="1" kern="1200">
          <a:solidFill>
            <a:schemeClr val="bg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b="1">
          <a:solidFill>
            <a:schemeClr val="bg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b="1">
          <a:solidFill>
            <a:schemeClr val="bg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b="1">
          <a:solidFill>
            <a:schemeClr val="bg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b="1">
          <a:solidFill>
            <a:schemeClr val="bg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b="1">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b="1">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b="1">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b="1">
          <a:solidFill>
            <a:schemeClr val="tx1"/>
          </a:solidFill>
          <a:latin typeface="微軟正黑體" panose="020B0604030504040204" pitchFamily="34" charset="-120"/>
          <a:ea typeface="微軟正黑體" panose="020B0604030504040204" pitchFamily="34" charset="-12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b="1" kern="1200">
          <a:solidFill>
            <a:schemeClr val="bg1"/>
          </a:solidFill>
          <a:latin typeface="微軟正黑體" panose="020B0604030504040204" pitchFamily="34" charset="-120"/>
          <a:ea typeface="微軟正黑體" panose="020B0604030504040204" pitchFamily="34" charset="-120"/>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b="1" kern="1200">
          <a:solidFill>
            <a:schemeClr val="bg1"/>
          </a:solidFill>
          <a:latin typeface="微軟正黑體" panose="020B0604030504040204" pitchFamily="34" charset="-120"/>
          <a:ea typeface="微軟正黑體" panose="020B0604030504040204" pitchFamily="34" charset="-120"/>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b="1" kern="1200">
          <a:solidFill>
            <a:schemeClr val="bg1"/>
          </a:solidFill>
          <a:latin typeface="微軟正黑體" panose="020B0604030504040204" pitchFamily="34" charset="-120"/>
          <a:ea typeface="微軟正黑體" panose="020B0604030504040204" pitchFamily="34" charset="-120"/>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b="1" kern="1200">
          <a:solidFill>
            <a:schemeClr val="bg1"/>
          </a:solidFill>
          <a:latin typeface="微軟正黑體" panose="020B0604030504040204" pitchFamily="34" charset="-120"/>
          <a:ea typeface="微軟正黑體" panose="020B0604030504040204" pitchFamily="34" charset="-120"/>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b="1" kern="1200">
          <a:solidFill>
            <a:schemeClr val="bg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3.png"/><Relationship Id="rId7" Type="http://schemas.openxmlformats.org/officeDocument/2006/relationships/image" Target="../media/image16.png"/><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image" Target="../media/image15.png"/><Relationship Id="rId5" Type="http://schemas.microsoft.com/office/2007/relationships/hdphoto" Target="../media/hdphoto1.wdp"/><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gif"/><Relationship Id="rId1" Type="http://schemas.openxmlformats.org/officeDocument/2006/relationships/slideLayout" Target="../slideLayouts/slideLayout2.xml"/><Relationship Id="rId5" Type="http://schemas.openxmlformats.org/officeDocument/2006/relationships/image" Target="../media/image22.png"/><Relationship Id="rId4" Type="http://schemas.microsoft.com/office/2007/relationships/hdphoto" Target="../media/hdphoto3.wdp"/></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Layout" Target="../diagrams/layout6.xml"/><Relationship Id="rId7" Type="http://schemas.openxmlformats.org/officeDocument/2006/relationships/image" Target="../media/image25.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27.png"/></Relationships>
</file>

<file path=ppt/slides/_rels/slide21.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Layout" Target="../diagrams/layout7.xml"/><Relationship Id="rId7" Type="http://schemas.openxmlformats.org/officeDocument/2006/relationships/image" Target="../media/image28.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 Id="rId9" Type="http://schemas.openxmlformats.org/officeDocument/2006/relationships/image" Target="../media/image30.jpeg"/></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diagramLayout" Target="../diagrams/layout9.xml"/><Relationship Id="rId7" Type="http://schemas.openxmlformats.org/officeDocument/2006/relationships/image" Target="../media/image33.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openxmlformats.org/officeDocument/2006/relationships/image" Target="../media/image36.png"/><Relationship Id="rId5" Type="http://schemas.openxmlformats.org/officeDocument/2006/relationships/diagramColors" Target="../diagrams/colors9.xml"/><Relationship Id="rId10" Type="http://schemas.openxmlformats.org/officeDocument/2006/relationships/image" Target="../media/image35.jpeg"/><Relationship Id="rId4" Type="http://schemas.openxmlformats.org/officeDocument/2006/relationships/diagramQuickStyle" Target="../diagrams/quickStyle9.xml"/><Relationship Id="rId9" Type="http://schemas.microsoft.com/office/2007/relationships/hdphoto" Target="../media/hdphoto4.wdp"/></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 Id="rId9"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39.jpe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7" Type="http://schemas.microsoft.com/office/2007/relationships/hdphoto" Target="../media/hdphoto5.wdp"/><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0.gif"/><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0.gif"/><Relationship Id="rId1" Type="http://schemas.openxmlformats.org/officeDocument/2006/relationships/slideLayout" Target="../slideLayouts/slideLayout2.xml"/><Relationship Id="rId5" Type="http://schemas.microsoft.com/office/2007/relationships/hdphoto" Target="../media/hdphoto6.wdp"/><Relationship Id="rId4" Type="http://schemas.openxmlformats.org/officeDocument/2006/relationships/image" Target="../media/image48.pn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標題 3"/>
          <p:cNvSpPr>
            <a:spLocks noGrp="1"/>
          </p:cNvSpPr>
          <p:nvPr>
            <p:ph type="ctrTitle"/>
          </p:nvPr>
        </p:nvSpPr>
        <p:spPr/>
        <p:txBody>
          <a:bodyPr/>
          <a:lstStyle/>
          <a:p>
            <a:pPr eaLnBrk="1" hangingPunct="1"/>
            <a:endParaRPr lang="zh-TW" altLang="en-US" smtClean="0"/>
          </a:p>
        </p:txBody>
      </p:sp>
      <p:sp>
        <p:nvSpPr>
          <p:cNvPr id="9219" name="副標題 4"/>
          <p:cNvSpPr>
            <a:spLocks noGrp="1"/>
          </p:cNvSpPr>
          <p:nvPr>
            <p:ph type="subTitle" idx="1"/>
          </p:nvPr>
        </p:nvSpPr>
        <p:spPr/>
        <p:txBody>
          <a:bodyPr/>
          <a:lstStyle/>
          <a:p>
            <a:pPr eaLnBrk="1" hangingPunct="1"/>
            <a:endParaRPr lang="zh-TW" altLang="en-US" smtClean="0"/>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標題 14"/>
          <p:cNvSpPr>
            <a:spLocks noGrp="1"/>
          </p:cNvSpPr>
          <p:nvPr>
            <p:ph type="ctrTitle"/>
          </p:nvPr>
        </p:nvSpPr>
        <p:spPr>
          <a:xfrm>
            <a:off x="1077913" y="788988"/>
            <a:ext cx="6411912" cy="935037"/>
          </a:xfrm>
        </p:spPr>
        <p:txBody>
          <a:bodyPr/>
          <a:lstStyle/>
          <a:p>
            <a:r>
              <a:rPr lang="zh-TW" altLang="en-US" dirty="0" smtClean="0"/>
              <a:t>第 </a:t>
            </a:r>
            <a:r>
              <a:rPr lang="en-US" altLang="zh-TW" dirty="0" smtClean="0"/>
              <a:t>9 </a:t>
            </a:r>
            <a:r>
              <a:rPr lang="zh-TW" altLang="en-US" dirty="0" smtClean="0"/>
              <a:t>章</a:t>
            </a:r>
          </a:p>
        </p:txBody>
      </p:sp>
      <p:sp>
        <p:nvSpPr>
          <p:cNvPr id="10243" name="副標題 2"/>
          <p:cNvSpPr>
            <a:spLocks noGrp="1"/>
          </p:cNvSpPr>
          <p:nvPr>
            <p:ph type="subTitle" idx="1"/>
          </p:nvPr>
        </p:nvSpPr>
        <p:spPr>
          <a:xfrm>
            <a:off x="1785281" y="2849892"/>
            <a:ext cx="6677025" cy="1412875"/>
          </a:xfrm>
        </p:spPr>
        <p:txBody>
          <a:bodyPr>
            <a:noAutofit/>
          </a:bodyPr>
          <a:lstStyle/>
          <a:p>
            <a:pPr algn="r"/>
            <a:r>
              <a:rPr lang="zh-TW" altLang="en-US" sz="8000" dirty="0">
                <a:latin typeface="Arial" panose="020B0604020202020204" pitchFamily="34" charset="0"/>
                <a:cs typeface="Arial" panose="020B0604020202020204" pitchFamily="34" charset="0"/>
              </a:rPr>
              <a:t>整合策略</a:t>
            </a:r>
            <a:r>
              <a:rPr lang="zh-TW" altLang="en-US" sz="8000" dirty="0" smtClean="0">
                <a:latin typeface="Arial" panose="020B0604020202020204" pitchFamily="34" charset="0"/>
                <a:cs typeface="Arial" panose="020B0604020202020204" pitchFamily="34" charset="0"/>
              </a:rPr>
              <a:t>與  策略聯盟</a:t>
            </a:r>
            <a:endParaRPr lang="zh-TW" altLang="en-US" sz="8000" dirty="0">
              <a:latin typeface="Arial" panose="020B0604020202020204" pitchFamily="34" charset="0"/>
              <a:cs typeface="Arial" panose="020B0604020202020204" pitchFamily="34" charset="0"/>
            </a:endParaRPr>
          </a:p>
        </p:txBody>
      </p:sp>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p>
        </p:txBody>
      </p:sp>
      <p:sp>
        <p:nvSpPr>
          <p:cNvPr id="512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8E854F58-1579-4AE9-B221-C23DB6544B83}" type="slidenum">
              <a:rPr lang="en-US" altLang="zh-TW"/>
              <a:pPr eaLnBrk="1" hangingPunct="1"/>
              <a:t>3</a:t>
            </a:fld>
            <a:endParaRPr lang="en-US" altLang="zh-TW"/>
          </a:p>
        </p:txBody>
      </p:sp>
      <p:sp>
        <p:nvSpPr>
          <p:cNvPr id="5124" name="Rectangle 2"/>
          <p:cNvSpPr>
            <a:spLocks noGrp="1" noChangeArrowheads="1"/>
          </p:cNvSpPr>
          <p:nvPr>
            <p:ph type="title"/>
          </p:nvPr>
        </p:nvSpPr>
        <p:spPr>
          <a:xfrm>
            <a:off x="367610" y="563746"/>
            <a:ext cx="8249753"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200" dirty="0">
                <a:solidFill>
                  <a:schemeClr val="accent6">
                    <a:lumMod val="50000"/>
                  </a:schemeClr>
                </a:solidFill>
                <a:latin typeface="微軟正黑體" panose="020B0604030504040204" pitchFamily="34" charset="-120"/>
                <a:ea typeface="微軟正黑體" panose="020B0604030504040204" pitchFamily="34" charset="-120"/>
              </a:rPr>
              <a:t>CHAPTER 9  </a:t>
            </a:r>
            <a:r>
              <a:rPr lang="zh-TW" altLang="en-US" sz="4200" dirty="0">
                <a:solidFill>
                  <a:schemeClr val="accent6">
                    <a:lumMod val="50000"/>
                  </a:schemeClr>
                </a:solidFill>
                <a:latin typeface="微軟正黑體" panose="020B0604030504040204" pitchFamily="34" charset="-120"/>
                <a:ea typeface="微軟正黑體" panose="020B0604030504040204" pitchFamily="34" charset="-120"/>
              </a:rPr>
              <a:t>整合策略與策略聯盟</a:t>
            </a:r>
            <a:endParaRPr lang="zh-TW" altLang="zh-TW" sz="4200" dirty="0">
              <a:solidFill>
                <a:schemeClr val="accent6">
                  <a:lumMod val="50000"/>
                </a:schemeClr>
              </a:solidFill>
              <a:latin typeface="微軟正黑體" panose="020B0604030504040204" pitchFamily="34" charset="-120"/>
              <a:ea typeface="微軟正黑體" panose="020B0604030504040204" pitchFamily="34" charset="-120"/>
            </a:endParaRPr>
          </a:p>
        </p:txBody>
      </p:sp>
      <p:sp>
        <p:nvSpPr>
          <p:cNvPr id="5125" name="Text Box 5"/>
          <p:cNvSpPr txBox="1">
            <a:spLocks noChangeArrowheads="1"/>
          </p:cNvSpPr>
          <p:nvPr/>
        </p:nvSpPr>
        <p:spPr bwMode="auto">
          <a:xfrm>
            <a:off x="7748588" y="47625"/>
            <a:ext cx="13096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sz="2000" i="1"/>
              <a:t>Chapter 9</a:t>
            </a:r>
          </a:p>
        </p:txBody>
      </p:sp>
      <p:graphicFrame>
        <p:nvGraphicFramePr>
          <p:cNvPr id="10" name="資料庫圖表 9"/>
          <p:cNvGraphicFramePr/>
          <p:nvPr>
            <p:extLst>
              <p:ext uri="{D42A27DB-BD31-4B8C-83A1-F6EECF244321}">
                <p14:modId xmlns:p14="http://schemas.microsoft.com/office/powerpoint/2010/main" val="3566743683"/>
              </p:ext>
            </p:extLst>
          </p:nvPr>
        </p:nvGraphicFramePr>
        <p:xfrm>
          <a:off x="901148" y="1834322"/>
          <a:ext cx="718267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8850083"/>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1610" y="674763"/>
            <a:ext cx="1736978" cy="1307763"/>
          </a:xfrm>
          <a:prstGeom prst="rect">
            <a:avLst/>
          </a:prstGeom>
        </p:spPr>
      </p:pic>
      <p:sp>
        <p:nvSpPr>
          <p:cNvPr id="6146"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6147"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9ACF0112-77CA-4B43-809B-5AF55ECB0DCB}" type="slidenum">
              <a:rPr lang="en-US" altLang="zh-TW"/>
              <a:pPr eaLnBrk="1" hangingPunct="1"/>
              <a:t>4</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§9.1</a:t>
            </a:r>
            <a:r>
              <a:rPr lang="zh-TW" altLang="en-US" sz="4400" dirty="0">
                <a:latin typeface="微軟正黑體" pitchFamily="34" charset="-120"/>
                <a:ea typeface="微軟正黑體" pitchFamily="34" charset="-120"/>
              </a:rPr>
              <a:t>經濟規模與經濟範圍</a:t>
            </a:r>
            <a:endParaRPr lang="zh-TW" altLang="zh-TW" sz="4400" dirty="0">
              <a:latin typeface="微軟正黑體" pitchFamily="34" charset="-120"/>
              <a:ea typeface="微軟正黑體" pitchFamily="34" charset="-120"/>
            </a:endParaRPr>
          </a:p>
        </p:txBody>
      </p:sp>
      <p:sp>
        <p:nvSpPr>
          <p:cNvPr id="6149" name="Rectangle 3"/>
          <p:cNvSpPr>
            <a:spLocks noGrp="1" noChangeArrowheads="1"/>
          </p:cNvSpPr>
          <p:nvPr>
            <p:ph type="body" idx="1"/>
          </p:nvPr>
        </p:nvSpPr>
        <p:spPr>
          <a:xfrm>
            <a:off x="309282" y="1564341"/>
            <a:ext cx="8525435" cy="4352365"/>
          </a:xfrm>
        </p:spPr>
        <p:txBody>
          <a:bodyPr/>
          <a:lstStyle/>
          <a:p>
            <a:pPr eaLnBrk="1" hangingPunct="1">
              <a:defRPr/>
            </a:pPr>
            <a:r>
              <a:rPr lang="zh-TW" altLang="en-US" sz="2400"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經濟規模（</a:t>
            </a:r>
            <a:r>
              <a:rPr lang="en-US" altLang="zh-TW" sz="3200" dirty="0" smtClean="0">
                <a:solidFill>
                  <a:schemeClr val="accent6"/>
                </a:solidFill>
                <a:latin typeface="微軟正黑體" pitchFamily="34" charset="-120"/>
                <a:ea typeface="微軟正黑體" pitchFamily="34" charset="-120"/>
              </a:rPr>
              <a:t>Economics of Scale</a:t>
            </a:r>
            <a:r>
              <a:rPr lang="zh-TW" altLang="en-US" sz="3200" dirty="0" smtClean="0">
                <a:solidFill>
                  <a:schemeClr val="accent6"/>
                </a:solidFill>
                <a:latin typeface="微軟正黑體" pitchFamily="34" charset="-120"/>
                <a:ea typeface="微軟正黑體" pitchFamily="34" charset="-120"/>
              </a:rPr>
              <a:t>）</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3"/>
              </a:buBlip>
              <a:defRPr/>
            </a:pPr>
            <a:r>
              <a:rPr lang="zh-TW" altLang="en-US" sz="2400" dirty="0" smtClean="0">
                <a:latin typeface="微軟正黑體" pitchFamily="34" charset="-120"/>
                <a:ea typeface="微軟正黑體" pitchFamily="34" charset="-120"/>
              </a:rPr>
              <a:t>是指透過規模的增加來降低成本，經濟規模的效果主要來自學習曲線、數量折扣、固定成本均攤與創新分擔等。</a:t>
            </a:r>
            <a:endParaRPr lang="en-US" altLang="zh-TW" sz="2400" dirty="0" smtClean="0">
              <a:latin typeface="微軟正黑體" pitchFamily="34" charset="-120"/>
              <a:ea typeface="微軟正黑體" pitchFamily="34" charset="-120"/>
            </a:endParaRPr>
          </a:p>
          <a:p>
            <a:pPr eaLnBrk="1" hangingPunct="1">
              <a:defRPr/>
            </a:pPr>
            <a:endParaRPr lang="en-US" altLang="zh-TW" sz="2400" dirty="0" smtClean="0">
              <a:latin typeface="微軟正黑體" pitchFamily="34" charset="-120"/>
              <a:ea typeface="微軟正黑體" pitchFamily="34" charset="-120"/>
            </a:endParaRPr>
          </a:p>
          <a:p>
            <a:pPr eaLnBrk="1" hangingPunct="1">
              <a:defRPr/>
            </a:pPr>
            <a:r>
              <a:rPr lang="zh-TW" altLang="en-US" sz="2400" dirty="0" smtClean="0">
                <a:solidFill>
                  <a:schemeClr val="accent6"/>
                </a:solidFill>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經濟範圍（</a:t>
            </a:r>
            <a:r>
              <a:rPr lang="en-US" altLang="zh-TW" sz="3200" dirty="0" smtClean="0">
                <a:solidFill>
                  <a:schemeClr val="accent6"/>
                </a:solidFill>
                <a:latin typeface="微軟正黑體" pitchFamily="34" charset="-120"/>
                <a:ea typeface="微軟正黑體" pitchFamily="34" charset="-120"/>
              </a:rPr>
              <a:t>Economics of Scope</a:t>
            </a:r>
            <a:r>
              <a:rPr lang="zh-TW" altLang="en-US" sz="3200" dirty="0" smtClean="0">
                <a:solidFill>
                  <a:schemeClr val="accent6"/>
                </a:solidFill>
                <a:latin typeface="微軟正黑體" pitchFamily="34" charset="-120"/>
                <a:ea typeface="微軟正黑體" pitchFamily="34" charset="-120"/>
              </a:rPr>
              <a:t>）</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3"/>
              </a:buBlip>
              <a:defRPr/>
            </a:pPr>
            <a:r>
              <a:rPr lang="zh-TW" altLang="en-US" sz="2400" dirty="0" smtClean="0">
                <a:latin typeface="微軟正黑體" pitchFamily="34" charset="-120"/>
                <a:ea typeface="微軟正黑體" pitchFamily="34" charset="-120"/>
              </a:rPr>
              <a:t>是經營領域適當性的問題。因此，經濟範圍所牽涉到的是經營領域的問題，這是指企業營運所涉及的不同活動、產品，和市場的範圍。</a:t>
            </a:r>
            <a:endParaRPr lang="en-US" altLang="zh-TW" sz="2400" dirty="0" smtClean="0">
              <a:latin typeface="微軟正黑體" pitchFamily="34" charset="-120"/>
              <a:ea typeface="微軟正黑體" pitchFamily="34" charset="-120"/>
            </a:endParaRPr>
          </a:p>
          <a:p>
            <a:pPr eaLnBrk="1" hangingPunct="1">
              <a:defRPr/>
            </a:pPr>
            <a:endParaRPr lang="zh-TW" altLang="zh-TW" dirty="0" smtClean="0">
              <a:latin typeface="微軟正黑體" pitchFamily="34" charset="-120"/>
              <a:ea typeface="微軟正黑體" pitchFamily="34" charset="-120"/>
            </a:endParaRPr>
          </a:p>
        </p:txBody>
      </p:sp>
    </p:spTree>
    <p:extLst>
      <p:ext uri="{BB962C8B-B14F-4D97-AF65-F5344CB8AC3E}">
        <p14:creationId xmlns:p14="http://schemas.microsoft.com/office/powerpoint/2010/main" val="421622222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149">
                                            <p:txEl>
                                              <p:pRg st="0" end="0"/>
                                            </p:txEl>
                                          </p:spTgt>
                                        </p:tgtEl>
                                        <p:attrNameLst>
                                          <p:attrName>style.visibility</p:attrName>
                                        </p:attrNameLst>
                                      </p:cBhvr>
                                      <p:to>
                                        <p:strVal val="visible"/>
                                      </p:to>
                                    </p:set>
                                    <p:anim calcmode="lin" valueType="num">
                                      <p:cBhvr>
                                        <p:cTn id="7" dur="1000" fill="hold"/>
                                        <p:tgtEl>
                                          <p:spTgt spid="6149">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6149">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6149">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149">
                                            <p:txEl>
                                              <p:pRg st="1" end="1"/>
                                            </p:txEl>
                                          </p:spTgt>
                                        </p:tgtEl>
                                        <p:attrNameLst>
                                          <p:attrName>style.visibility</p:attrName>
                                        </p:attrNameLst>
                                      </p:cBhvr>
                                      <p:to>
                                        <p:strVal val="visible"/>
                                      </p:to>
                                    </p:set>
                                    <p:anim calcmode="lin" valueType="num">
                                      <p:cBhvr>
                                        <p:cTn id="14" dur="1000" fill="hold"/>
                                        <p:tgtEl>
                                          <p:spTgt spid="6149">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6149">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6149">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6149">
                                            <p:txEl>
                                              <p:pRg st="3" end="3"/>
                                            </p:txEl>
                                          </p:spTgt>
                                        </p:tgtEl>
                                        <p:attrNameLst>
                                          <p:attrName>style.visibility</p:attrName>
                                        </p:attrNameLst>
                                      </p:cBhvr>
                                      <p:to>
                                        <p:strVal val="visible"/>
                                      </p:to>
                                    </p:set>
                                    <p:anim calcmode="lin" valueType="num">
                                      <p:cBhvr>
                                        <p:cTn id="21" dur="1000" fill="hold"/>
                                        <p:tgtEl>
                                          <p:spTgt spid="6149">
                                            <p:txEl>
                                              <p:pRg st="3" end="3"/>
                                            </p:txEl>
                                          </p:spTgt>
                                        </p:tgtEl>
                                        <p:attrNameLst>
                                          <p:attrName>ppt_w</p:attrName>
                                        </p:attrNameLst>
                                      </p:cBhvr>
                                      <p:tavLst>
                                        <p:tav tm="0">
                                          <p:val>
                                            <p:strVal val="#ppt_w*0.70"/>
                                          </p:val>
                                        </p:tav>
                                        <p:tav tm="100000">
                                          <p:val>
                                            <p:strVal val="#ppt_w"/>
                                          </p:val>
                                        </p:tav>
                                      </p:tavLst>
                                    </p:anim>
                                    <p:anim calcmode="lin" valueType="num">
                                      <p:cBhvr>
                                        <p:cTn id="22" dur="1000" fill="hold"/>
                                        <p:tgtEl>
                                          <p:spTgt spid="6149">
                                            <p:txEl>
                                              <p:pRg st="3" end="3"/>
                                            </p:txEl>
                                          </p:spTgt>
                                        </p:tgtEl>
                                        <p:attrNameLst>
                                          <p:attrName>ppt_h</p:attrName>
                                        </p:attrNameLst>
                                      </p:cBhvr>
                                      <p:tavLst>
                                        <p:tav tm="0">
                                          <p:val>
                                            <p:strVal val="#ppt_h"/>
                                          </p:val>
                                        </p:tav>
                                        <p:tav tm="100000">
                                          <p:val>
                                            <p:strVal val="#ppt_h"/>
                                          </p:val>
                                        </p:tav>
                                      </p:tavLst>
                                    </p:anim>
                                    <p:animEffect transition="in" filter="fade">
                                      <p:cBhvr>
                                        <p:cTn id="23" dur="1000"/>
                                        <p:tgtEl>
                                          <p:spTgt spid="6149">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6149">
                                            <p:txEl>
                                              <p:pRg st="4" end="4"/>
                                            </p:txEl>
                                          </p:spTgt>
                                        </p:tgtEl>
                                        <p:attrNameLst>
                                          <p:attrName>style.visibility</p:attrName>
                                        </p:attrNameLst>
                                      </p:cBhvr>
                                      <p:to>
                                        <p:strVal val="visible"/>
                                      </p:to>
                                    </p:set>
                                    <p:anim calcmode="lin" valueType="num">
                                      <p:cBhvr>
                                        <p:cTn id="28" dur="1000" fill="hold"/>
                                        <p:tgtEl>
                                          <p:spTgt spid="6149">
                                            <p:txEl>
                                              <p:pRg st="4" end="4"/>
                                            </p:txEl>
                                          </p:spTgt>
                                        </p:tgtEl>
                                        <p:attrNameLst>
                                          <p:attrName>ppt_w</p:attrName>
                                        </p:attrNameLst>
                                      </p:cBhvr>
                                      <p:tavLst>
                                        <p:tav tm="0">
                                          <p:val>
                                            <p:strVal val="#ppt_w*0.70"/>
                                          </p:val>
                                        </p:tav>
                                        <p:tav tm="100000">
                                          <p:val>
                                            <p:strVal val="#ppt_w"/>
                                          </p:val>
                                        </p:tav>
                                      </p:tavLst>
                                    </p:anim>
                                    <p:anim calcmode="lin" valueType="num">
                                      <p:cBhvr>
                                        <p:cTn id="29" dur="1000" fill="hold"/>
                                        <p:tgtEl>
                                          <p:spTgt spid="6149">
                                            <p:txEl>
                                              <p:pRg st="4" end="4"/>
                                            </p:txEl>
                                          </p:spTgt>
                                        </p:tgtEl>
                                        <p:attrNameLst>
                                          <p:attrName>ppt_h</p:attrName>
                                        </p:attrNameLst>
                                      </p:cBhvr>
                                      <p:tavLst>
                                        <p:tav tm="0">
                                          <p:val>
                                            <p:strVal val="#ppt_h"/>
                                          </p:val>
                                        </p:tav>
                                        <p:tav tm="100000">
                                          <p:val>
                                            <p:strVal val="#ppt_h"/>
                                          </p:val>
                                        </p:tav>
                                      </p:tavLst>
                                    </p:anim>
                                    <p:animEffect transition="in" filter="fade">
                                      <p:cBhvr>
                                        <p:cTn id="30" dur="1000"/>
                                        <p:tgtEl>
                                          <p:spTgt spid="614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7171"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AC14E217-F61B-4BE1-9C5A-1FC897DED0D7}" type="slidenum">
              <a:rPr lang="en-US" altLang="zh-TW"/>
              <a:pPr eaLnBrk="1" hangingPunct="1"/>
              <a:t>5</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§9.1</a:t>
            </a:r>
            <a:r>
              <a:rPr lang="zh-TW" altLang="en-US" sz="4400" dirty="0">
                <a:latin typeface="微軟正黑體" pitchFamily="34" charset="-120"/>
                <a:ea typeface="微軟正黑體" pitchFamily="34" charset="-120"/>
              </a:rPr>
              <a:t>經濟規模與經濟範圍</a:t>
            </a:r>
            <a:endParaRPr lang="zh-TW" altLang="zh-TW" sz="4400" dirty="0">
              <a:latin typeface="微軟正黑體" pitchFamily="34" charset="-120"/>
              <a:ea typeface="微軟正黑體" pitchFamily="34" charset="-120"/>
            </a:endParaRPr>
          </a:p>
        </p:txBody>
      </p:sp>
      <p:sp>
        <p:nvSpPr>
          <p:cNvPr id="7173" name="Rectangle 3"/>
          <p:cNvSpPr>
            <a:spLocks noGrp="1" noChangeArrowheads="1"/>
          </p:cNvSpPr>
          <p:nvPr>
            <p:ph type="body" idx="1"/>
          </p:nvPr>
        </p:nvSpPr>
        <p:spPr>
          <a:xfrm>
            <a:off x="606299" y="1451213"/>
            <a:ext cx="7594333"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總體策略的策略方案</a:t>
            </a:r>
            <a:endParaRPr lang="en-US" altLang="zh-TW" sz="3200" dirty="0" smtClean="0">
              <a:solidFill>
                <a:schemeClr val="accent6"/>
              </a:solidFill>
              <a:latin typeface="微軟正黑體" pitchFamily="34" charset="-120"/>
              <a:ea typeface="微軟正黑體" pitchFamily="34" charset="-120"/>
            </a:endParaRPr>
          </a:p>
          <a:p>
            <a:pPr>
              <a:buFontTx/>
              <a:buBlip>
                <a:blip r:embed="rId2"/>
              </a:buBlip>
              <a:defRPr/>
            </a:pP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一</a:t>
            </a:r>
            <a:r>
              <a:rPr lang="en-US" altLang="zh-TW" dirty="0" smtClean="0">
                <a:latin typeface="微軟正黑體" pitchFamily="34" charset="-120"/>
                <a:ea typeface="微軟正黑體" pitchFamily="34" charset="-120"/>
              </a:rPr>
              <a:t>) </a:t>
            </a:r>
            <a:r>
              <a:rPr lang="zh-TW" altLang="en-US" dirty="0" smtClean="0">
                <a:latin typeface="微軟正黑體" pitchFamily="34" charset="-120"/>
                <a:ea typeface="微軟正黑體" pitchFamily="34" charset="-120"/>
              </a:rPr>
              <a:t>價值鏈階段的增減，如整合策略和外包策略</a:t>
            </a:r>
            <a:endParaRPr lang="en-US" altLang="zh-TW" dirty="0" smtClean="0">
              <a:latin typeface="微軟正黑體" pitchFamily="34" charset="-120"/>
              <a:ea typeface="微軟正黑體" pitchFamily="34" charset="-120"/>
            </a:endParaRPr>
          </a:p>
          <a:p>
            <a:pPr>
              <a:buFontTx/>
              <a:buBlip>
                <a:blip r:embed="rId2"/>
              </a:buBlip>
              <a:defRPr/>
            </a:pP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二</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 產業範圍的增減，如多角化策略、策略聯盟，和重整策略</a:t>
            </a:r>
            <a:endParaRPr lang="en-US" altLang="zh-TW" dirty="0" smtClean="0">
              <a:latin typeface="微軟正黑體" pitchFamily="34" charset="-120"/>
              <a:ea typeface="微軟正黑體" pitchFamily="34" charset="-120"/>
            </a:endParaRPr>
          </a:p>
          <a:p>
            <a:pPr>
              <a:buFontTx/>
              <a:buBlip>
                <a:blip r:embed="rId2"/>
              </a:buBlip>
              <a:defRPr/>
            </a:pP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三</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地理範圍的增減，如全球化策略</a:t>
            </a:r>
          </a:p>
          <a:p>
            <a:pPr eaLnBrk="1" hangingPunct="1">
              <a:defRPr/>
            </a:pPr>
            <a:endParaRPr lang="zh-TW" altLang="zh-TW" dirty="0" smtClean="0">
              <a:latin typeface="微軟正黑體" pitchFamily="34" charset="-120"/>
              <a:ea typeface="微軟正黑體" pitchFamily="34" charset="-120"/>
            </a:endParaRPr>
          </a:p>
        </p:txBody>
      </p:sp>
      <p:pic>
        <p:nvPicPr>
          <p:cNvPr id="3" name="圖片 2"/>
          <p:cNvPicPr>
            <a:picLocks noChangeAspect="1"/>
          </p:cNvPicPr>
          <p:nvPr/>
        </p:nvPicPr>
        <p:blipFill>
          <a:blip r:embed="rId3"/>
          <a:stretch>
            <a:fillRect/>
          </a:stretch>
        </p:blipFill>
        <p:spPr>
          <a:xfrm>
            <a:off x="5133975" y="4727987"/>
            <a:ext cx="2647950" cy="17240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AutoShape 2" descr="「外包」的圖片搜尋結果"/>
          <p:cNvSpPr>
            <a:spLocks noChangeAspect="1" noChangeArrowheads="1"/>
          </p:cNvSpPr>
          <p:nvPr/>
        </p:nvSpPr>
        <p:spPr bwMode="auto">
          <a:xfrm>
            <a:off x="144463"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pic>
        <p:nvPicPr>
          <p:cNvPr id="5" name="圖片 4"/>
          <p:cNvPicPr>
            <a:picLocks noChangeAspect="1"/>
          </p:cNvPicPr>
          <p:nvPr/>
        </p:nvPicPr>
        <p:blipFill>
          <a:blip r:embed="rId4"/>
          <a:stretch>
            <a:fillRect/>
          </a:stretch>
        </p:blipFill>
        <p:spPr>
          <a:xfrm>
            <a:off x="1681163" y="4741125"/>
            <a:ext cx="2266584" cy="1697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9535094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173">
                                            <p:txEl>
                                              <p:pRg st="0" end="0"/>
                                            </p:txEl>
                                          </p:spTgt>
                                        </p:tgtEl>
                                        <p:attrNameLst>
                                          <p:attrName>style.visibility</p:attrName>
                                        </p:attrNameLst>
                                      </p:cBhvr>
                                      <p:to>
                                        <p:strVal val="visible"/>
                                      </p:to>
                                    </p:set>
                                    <p:anim calcmode="lin" valueType="num">
                                      <p:cBhvr>
                                        <p:cTn id="7" dur="1000" fill="hold"/>
                                        <p:tgtEl>
                                          <p:spTgt spid="717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717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717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173">
                                            <p:txEl>
                                              <p:pRg st="1" end="1"/>
                                            </p:txEl>
                                          </p:spTgt>
                                        </p:tgtEl>
                                        <p:attrNameLst>
                                          <p:attrName>style.visibility</p:attrName>
                                        </p:attrNameLst>
                                      </p:cBhvr>
                                      <p:to>
                                        <p:strVal val="visible"/>
                                      </p:to>
                                    </p:set>
                                    <p:anim calcmode="lin" valueType="num">
                                      <p:cBhvr>
                                        <p:cTn id="14" dur="1000" fill="hold"/>
                                        <p:tgtEl>
                                          <p:spTgt spid="717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717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7173">
                                            <p:txEl>
                                              <p:pRg st="1" end="1"/>
                                            </p:txEl>
                                          </p:spTgt>
                                        </p:tgtEl>
                                      </p:cBhvr>
                                    </p:animEffect>
                                  </p:childTnLst>
                                </p:cTn>
                              </p:par>
                            </p:childTnLst>
                          </p:cTn>
                        </p:par>
                        <p:par>
                          <p:cTn id="17" fill="hold" nodeType="withGroup">
                            <p:stCondLst>
                              <p:cond delay="1000"/>
                            </p:stCondLst>
                            <p:childTnLst>
                              <p:par>
                                <p:cTn id="18" presetID="10"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7173">
                                            <p:txEl>
                                              <p:pRg st="2" end="2"/>
                                            </p:txEl>
                                          </p:spTgt>
                                        </p:tgtEl>
                                        <p:attrNameLst>
                                          <p:attrName>style.visibility</p:attrName>
                                        </p:attrNameLst>
                                      </p:cBhvr>
                                      <p:to>
                                        <p:strVal val="visible"/>
                                      </p:to>
                                    </p:set>
                                    <p:anim calcmode="lin" valueType="num">
                                      <p:cBhvr>
                                        <p:cTn id="25" dur="1000" fill="hold"/>
                                        <p:tgtEl>
                                          <p:spTgt spid="7173">
                                            <p:txEl>
                                              <p:pRg st="2" end="2"/>
                                            </p:txEl>
                                          </p:spTgt>
                                        </p:tgtEl>
                                        <p:attrNameLst>
                                          <p:attrName>ppt_w</p:attrName>
                                        </p:attrNameLst>
                                      </p:cBhvr>
                                      <p:tavLst>
                                        <p:tav tm="0">
                                          <p:val>
                                            <p:strVal val="#ppt_w*0.70"/>
                                          </p:val>
                                        </p:tav>
                                        <p:tav tm="100000">
                                          <p:val>
                                            <p:strVal val="#ppt_w"/>
                                          </p:val>
                                        </p:tav>
                                      </p:tavLst>
                                    </p:anim>
                                    <p:anim calcmode="lin" valueType="num">
                                      <p:cBhvr>
                                        <p:cTn id="26" dur="1000" fill="hold"/>
                                        <p:tgtEl>
                                          <p:spTgt spid="7173">
                                            <p:txEl>
                                              <p:pRg st="2" end="2"/>
                                            </p:txEl>
                                          </p:spTgt>
                                        </p:tgtEl>
                                        <p:attrNameLst>
                                          <p:attrName>ppt_h</p:attrName>
                                        </p:attrNameLst>
                                      </p:cBhvr>
                                      <p:tavLst>
                                        <p:tav tm="0">
                                          <p:val>
                                            <p:strVal val="#ppt_h"/>
                                          </p:val>
                                        </p:tav>
                                        <p:tav tm="100000">
                                          <p:val>
                                            <p:strVal val="#ppt_h"/>
                                          </p:val>
                                        </p:tav>
                                      </p:tavLst>
                                    </p:anim>
                                    <p:animEffect transition="in" filter="fade">
                                      <p:cBhvr>
                                        <p:cTn id="27" dur="1000"/>
                                        <p:tgtEl>
                                          <p:spTgt spid="7173">
                                            <p:txEl>
                                              <p:pRg st="2" end="2"/>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5" presetClass="entr" presetSubtype="0" fill="hold" grpId="0" nodeType="clickEffect">
                                  <p:stCondLst>
                                    <p:cond delay="0"/>
                                  </p:stCondLst>
                                  <p:childTnLst>
                                    <p:set>
                                      <p:cBhvr>
                                        <p:cTn id="31" dur="1" fill="hold">
                                          <p:stCondLst>
                                            <p:cond delay="0"/>
                                          </p:stCondLst>
                                        </p:cTn>
                                        <p:tgtEl>
                                          <p:spTgt spid="7173">
                                            <p:txEl>
                                              <p:pRg st="3" end="3"/>
                                            </p:txEl>
                                          </p:spTgt>
                                        </p:tgtEl>
                                        <p:attrNameLst>
                                          <p:attrName>style.visibility</p:attrName>
                                        </p:attrNameLst>
                                      </p:cBhvr>
                                      <p:to>
                                        <p:strVal val="visible"/>
                                      </p:to>
                                    </p:set>
                                    <p:anim calcmode="lin" valueType="num">
                                      <p:cBhvr>
                                        <p:cTn id="32" dur="1000" fill="hold"/>
                                        <p:tgtEl>
                                          <p:spTgt spid="7173">
                                            <p:txEl>
                                              <p:pRg st="3" end="3"/>
                                            </p:txEl>
                                          </p:spTgt>
                                        </p:tgtEl>
                                        <p:attrNameLst>
                                          <p:attrName>ppt_w</p:attrName>
                                        </p:attrNameLst>
                                      </p:cBhvr>
                                      <p:tavLst>
                                        <p:tav tm="0">
                                          <p:val>
                                            <p:strVal val="#ppt_w*0.70"/>
                                          </p:val>
                                        </p:tav>
                                        <p:tav tm="100000">
                                          <p:val>
                                            <p:strVal val="#ppt_w"/>
                                          </p:val>
                                        </p:tav>
                                      </p:tavLst>
                                    </p:anim>
                                    <p:anim calcmode="lin" valueType="num">
                                      <p:cBhvr>
                                        <p:cTn id="33" dur="1000" fill="hold"/>
                                        <p:tgtEl>
                                          <p:spTgt spid="7173">
                                            <p:txEl>
                                              <p:pRg st="3" end="3"/>
                                            </p:txEl>
                                          </p:spTgt>
                                        </p:tgtEl>
                                        <p:attrNameLst>
                                          <p:attrName>ppt_h</p:attrName>
                                        </p:attrNameLst>
                                      </p:cBhvr>
                                      <p:tavLst>
                                        <p:tav tm="0">
                                          <p:val>
                                            <p:strVal val="#ppt_h"/>
                                          </p:val>
                                        </p:tav>
                                        <p:tav tm="100000">
                                          <p:val>
                                            <p:strVal val="#ppt_h"/>
                                          </p:val>
                                        </p:tav>
                                      </p:tavLst>
                                    </p:anim>
                                    <p:animEffect transition="in" filter="fade">
                                      <p:cBhvr>
                                        <p:cTn id="34" dur="1000"/>
                                        <p:tgtEl>
                                          <p:spTgt spid="7173">
                                            <p:txEl>
                                              <p:pRg st="3" end="3"/>
                                            </p:txEl>
                                          </p:spTgt>
                                        </p:tgtEl>
                                      </p:cBhvr>
                                    </p:animEffect>
                                  </p:childTnLst>
                                </p:cTn>
                              </p:par>
                            </p:childTnLst>
                          </p:cTn>
                        </p:par>
                        <p:par>
                          <p:cTn id="35" fill="hold">
                            <p:stCondLst>
                              <p:cond delay="1500"/>
                            </p:stCondLst>
                            <p:childTnLst>
                              <p:par>
                                <p:cTn id="36" presetID="10" presetClass="entr" presetSubtype="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p>
        </p:txBody>
      </p:sp>
      <p:sp>
        <p:nvSpPr>
          <p:cNvPr id="512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8E854F58-1579-4AE9-B221-C23DB6544B83}" type="slidenum">
              <a:rPr lang="en-US" altLang="zh-TW"/>
              <a:pPr eaLnBrk="1" hangingPunct="1"/>
              <a:t>6</a:t>
            </a:fld>
            <a:endParaRPr lang="en-US" altLang="zh-TW"/>
          </a:p>
        </p:txBody>
      </p:sp>
      <p:sp>
        <p:nvSpPr>
          <p:cNvPr id="5124" name="Rectangle 2"/>
          <p:cNvSpPr>
            <a:spLocks noGrp="1" noChangeArrowheads="1"/>
          </p:cNvSpPr>
          <p:nvPr>
            <p:ph type="title"/>
          </p:nvPr>
        </p:nvSpPr>
        <p:spPr>
          <a:xfrm>
            <a:off x="367610" y="563746"/>
            <a:ext cx="8249753"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200" dirty="0">
                <a:solidFill>
                  <a:schemeClr val="accent6">
                    <a:lumMod val="50000"/>
                  </a:schemeClr>
                </a:solidFill>
                <a:latin typeface="微軟正黑體" panose="020B0604030504040204" pitchFamily="34" charset="-120"/>
                <a:ea typeface="微軟正黑體" panose="020B0604030504040204" pitchFamily="34" charset="-120"/>
              </a:rPr>
              <a:t>CHAPTER 9  </a:t>
            </a:r>
            <a:r>
              <a:rPr lang="zh-TW" altLang="en-US" sz="4200" dirty="0">
                <a:solidFill>
                  <a:schemeClr val="accent6">
                    <a:lumMod val="50000"/>
                  </a:schemeClr>
                </a:solidFill>
                <a:latin typeface="微軟正黑體" panose="020B0604030504040204" pitchFamily="34" charset="-120"/>
                <a:ea typeface="微軟正黑體" panose="020B0604030504040204" pitchFamily="34" charset="-120"/>
              </a:rPr>
              <a:t>整合策略與策略聯盟</a:t>
            </a:r>
            <a:endParaRPr lang="zh-TW" altLang="zh-TW" sz="4200" dirty="0">
              <a:solidFill>
                <a:schemeClr val="accent6">
                  <a:lumMod val="50000"/>
                </a:schemeClr>
              </a:solidFill>
              <a:latin typeface="微軟正黑體" panose="020B0604030504040204" pitchFamily="34" charset="-120"/>
              <a:ea typeface="微軟正黑體" panose="020B0604030504040204" pitchFamily="34" charset="-120"/>
            </a:endParaRPr>
          </a:p>
        </p:txBody>
      </p:sp>
      <p:sp>
        <p:nvSpPr>
          <p:cNvPr id="5125" name="Text Box 5"/>
          <p:cNvSpPr txBox="1">
            <a:spLocks noChangeArrowheads="1"/>
          </p:cNvSpPr>
          <p:nvPr/>
        </p:nvSpPr>
        <p:spPr bwMode="auto">
          <a:xfrm>
            <a:off x="7748588" y="47625"/>
            <a:ext cx="13096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sz="2000" i="1"/>
              <a:t>Chapter 9</a:t>
            </a:r>
          </a:p>
        </p:txBody>
      </p:sp>
      <p:graphicFrame>
        <p:nvGraphicFramePr>
          <p:cNvPr id="10" name="資料庫圖表 9"/>
          <p:cNvGraphicFramePr/>
          <p:nvPr>
            <p:extLst>
              <p:ext uri="{D42A27DB-BD31-4B8C-83A1-F6EECF244321}">
                <p14:modId xmlns:p14="http://schemas.microsoft.com/office/powerpoint/2010/main" val="3770217002"/>
              </p:ext>
            </p:extLst>
          </p:nvPr>
        </p:nvGraphicFramePr>
        <p:xfrm>
          <a:off x="901148" y="1834322"/>
          <a:ext cx="718267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1696706"/>
      </p:ext>
    </p:extLst>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9219"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5DE4E70D-6813-4226-8896-3425362AEDA2}" type="slidenum">
              <a:rPr lang="en-US" altLang="zh-TW"/>
              <a:pPr eaLnBrk="1" hangingPunct="1"/>
              <a:t>7</a:t>
            </a:fld>
            <a:endParaRPr lang="en-US" altLang="zh-TW"/>
          </a:p>
        </p:txBody>
      </p:sp>
      <p:sp>
        <p:nvSpPr>
          <p:cNvPr id="2"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§9.2</a:t>
            </a:r>
            <a:r>
              <a:rPr lang="zh-TW" altLang="en-US" sz="4400" dirty="0">
                <a:latin typeface="微軟正黑體" pitchFamily="34" charset="-120"/>
                <a:ea typeface="微軟正黑體" pitchFamily="34" charset="-120"/>
              </a:rPr>
              <a:t>整合策略</a:t>
            </a:r>
            <a:endParaRPr lang="zh-TW" altLang="zh-TW" sz="4400" dirty="0">
              <a:latin typeface="微軟正黑體" pitchFamily="34" charset="-120"/>
              <a:ea typeface="微軟正黑體" pitchFamily="34" charset="-120"/>
            </a:endParaRPr>
          </a:p>
        </p:txBody>
      </p:sp>
      <p:sp>
        <p:nvSpPr>
          <p:cNvPr id="9221" name="Rectangle 3"/>
          <p:cNvSpPr>
            <a:spLocks noGrp="1" noChangeArrowheads="1"/>
          </p:cNvSpPr>
          <p:nvPr>
            <p:ph type="body" idx="1"/>
          </p:nvPr>
        </p:nvSpPr>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整合策略（</a:t>
            </a:r>
            <a:r>
              <a:rPr lang="en-US" altLang="zh-TW" sz="3200" dirty="0" smtClean="0">
                <a:solidFill>
                  <a:schemeClr val="accent6"/>
                </a:solidFill>
                <a:latin typeface="微軟正黑體" pitchFamily="34" charset="-120"/>
                <a:ea typeface="微軟正黑體" pitchFamily="34" charset="-120"/>
              </a:rPr>
              <a:t>Integration Strategy</a:t>
            </a:r>
            <a:r>
              <a:rPr lang="zh-TW" altLang="en-US" sz="3200" dirty="0" smtClean="0">
                <a:solidFill>
                  <a:schemeClr val="accent6"/>
                </a:solidFill>
                <a:latin typeface="微軟正黑體" pitchFamily="34" charset="-120"/>
                <a:ea typeface="微軟正黑體" pitchFamily="34" charset="-120"/>
              </a:rPr>
              <a:t>）</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是指在同一產業中，企業擴展它的競爭領域以包含不同的價值創造階段，或是同一價值階段的擴充。</a:t>
            </a:r>
            <a:endParaRPr lang="zh-TW" altLang="zh-TW" dirty="0" smtClean="0">
              <a:latin typeface="微軟正黑體" pitchFamily="34" charset="-120"/>
              <a:ea typeface="微軟正黑體" pitchFamily="34" charset="-120"/>
            </a:endParaRPr>
          </a:p>
        </p:txBody>
      </p:sp>
      <p:graphicFrame>
        <p:nvGraphicFramePr>
          <p:cNvPr id="6" name="資料庫圖表 5"/>
          <p:cNvGraphicFramePr/>
          <p:nvPr>
            <p:extLst>
              <p:ext uri="{D42A27DB-BD31-4B8C-83A1-F6EECF244321}">
                <p14:modId xmlns:p14="http://schemas.microsoft.com/office/powerpoint/2010/main" val="1622888666"/>
              </p:ext>
            </p:extLst>
          </p:nvPr>
        </p:nvGraphicFramePr>
        <p:xfrm>
          <a:off x="709908" y="2794000"/>
          <a:ext cx="7620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381283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221">
                                            <p:txEl>
                                              <p:pRg st="0" end="0"/>
                                            </p:txEl>
                                          </p:spTgt>
                                        </p:tgtEl>
                                        <p:attrNameLst>
                                          <p:attrName>style.visibility</p:attrName>
                                        </p:attrNameLst>
                                      </p:cBhvr>
                                      <p:to>
                                        <p:strVal val="visible"/>
                                      </p:to>
                                    </p:set>
                                    <p:anim calcmode="lin" valueType="num">
                                      <p:cBhvr>
                                        <p:cTn id="7" dur="1000" fill="hold"/>
                                        <p:tgtEl>
                                          <p:spTgt spid="922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922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9221">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221">
                                            <p:txEl>
                                              <p:pRg st="1" end="1"/>
                                            </p:txEl>
                                          </p:spTgt>
                                        </p:tgtEl>
                                        <p:attrNameLst>
                                          <p:attrName>style.visibility</p:attrName>
                                        </p:attrNameLst>
                                      </p:cBhvr>
                                      <p:to>
                                        <p:strVal val="visible"/>
                                      </p:to>
                                    </p:set>
                                    <p:anim calcmode="lin" valueType="num">
                                      <p:cBhvr>
                                        <p:cTn id="14" dur="1000" fill="hold"/>
                                        <p:tgtEl>
                                          <p:spTgt spid="9221">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9221">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9221">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32"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out)">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build="p"/>
      <p:bldGraphic spid="6"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1024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02FF5E13-51DD-4016-9151-BDB17917C6C7}" type="slidenum">
              <a:rPr lang="en-US" altLang="zh-TW"/>
              <a:pPr eaLnBrk="1" hangingPunct="1"/>
              <a:t>8</a:t>
            </a:fld>
            <a:endParaRPr lang="en-US" altLang="zh-TW"/>
          </a:p>
        </p:txBody>
      </p:sp>
      <p:sp>
        <p:nvSpPr>
          <p:cNvPr id="2"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§9.2</a:t>
            </a:r>
            <a:r>
              <a:rPr lang="zh-TW" altLang="en-US" sz="4400" dirty="0">
                <a:latin typeface="微軟正黑體" pitchFamily="34" charset="-120"/>
                <a:ea typeface="微軟正黑體" pitchFamily="34" charset="-120"/>
              </a:rPr>
              <a:t>整合策略</a:t>
            </a:r>
            <a:endParaRPr lang="zh-TW" altLang="zh-TW" sz="4400" dirty="0">
              <a:latin typeface="微軟正黑體" pitchFamily="34" charset="-120"/>
              <a:ea typeface="微軟正黑體" pitchFamily="34" charset="-120"/>
            </a:endParaRPr>
          </a:p>
        </p:txBody>
      </p:sp>
      <p:sp>
        <p:nvSpPr>
          <p:cNvPr id="10245" name="Rectangle 3"/>
          <p:cNvSpPr>
            <a:spLocks noGrp="1" noChangeArrowheads="1"/>
          </p:cNvSpPr>
          <p:nvPr>
            <p:ph type="body" idx="1"/>
          </p:nvPr>
        </p:nvSpPr>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水平整合 （</a:t>
            </a:r>
            <a:r>
              <a:rPr lang="en-US" altLang="zh-TW" sz="3200" dirty="0" smtClean="0">
                <a:solidFill>
                  <a:schemeClr val="accent6"/>
                </a:solidFill>
                <a:latin typeface="微軟正黑體" pitchFamily="34" charset="-120"/>
                <a:ea typeface="微軟正黑體" pitchFamily="34" charset="-120"/>
              </a:rPr>
              <a:t>Horizontal Integration</a:t>
            </a:r>
            <a:r>
              <a:rPr lang="zh-TW" altLang="en-US" sz="3200" dirty="0" smtClean="0">
                <a:solidFill>
                  <a:schemeClr val="accent6"/>
                </a:solidFill>
                <a:latin typeface="微軟正黑體" pitchFamily="34" charset="-120"/>
                <a:ea typeface="微軟正黑體" pitchFamily="34" charset="-120"/>
              </a:rPr>
              <a:t>）</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是指企業對於產業同一價值創造階段的競爭者，所進行的擁有與控制的策略。</a:t>
            </a:r>
            <a:endParaRPr lang="zh-TW" altLang="zh-TW" dirty="0" smtClean="0">
              <a:latin typeface="微軟正黑體" pitchFamily="34" charset="-120"/>
              <a:ea typeface="微軟正黑體" pitchFamily="34" charset="-120"/>
            </a:endParaRPr>
          </a:p>
        </p:txBody>
      </p:sp>
      <p:grpSp>
        <p:nvGrpSpPr>
          <p:cNvPr id="9" name="群組 8"/>
          <p:cNvGrpSpPr/>
          <p:nvPr/>
        </p:nvGrpSpPr>
        <p:grpSpPr>
          <a:xfrm>
            <a:off x="539114" y="3328880"/>
            <a:ext cx="8437571" cy="2814576"/>
            <a:chOff x="539114" y="3328880"/>
            <a:chExt cx="8437571" cy="2814576"/>
          </a:xfrm>
        </p:grpSpPr>
        <p:sp>
          <p:nvSpPr>
            <p:cNvPr id="10246" name="文字方塊 5"/>
            <p:cNvSpPr txBox="1">
              <a:spLocks noChangeArrowheads="1"/>
            </p:cNvSpPr>
            <p:nvPr/>
          </p:nvSpPr>
          <p:spPr bwMode="auto">
            <a:xfrm>
              <a:off x="5094772" y="4153924"/>
              <a:ext cx="3881913" cy="1569660"/>
            </a:xfrm>
            <a:prstGeom prst="rect">
              <a:avLst/>
            </a:prstGeom>
            <a:solidFill>
              <a:srgbClr val="00B0F0"/>
            </a:solidFill>
            <a:ln w="9525">
              <a:noFill/>
              <a:miter lim="800000"/>
              <a:headEnd/>
              <a:tailEnd/>
            </a:ln>
            <a:scene3d>
              <a:camera prst="orthographicFront"/>
              <a:lightRig rig="threePt" dir="t"/>
            </a:scene3d>
            <a:sp3d>
              <a:bevelT/>
            </a:sp3d>
          </p:spPr>
          <p:txBody>
            <a:bodyPr wrap="square">
              <a:spAutoFit/>
            </a:bodyPr>
            <a:lstStyle/>
            <a:p>
              <a:pPr>
                <a:defRPr/>
              </a:pPr>
              <a:r>
                <a:rPr lang="zh-TW" altLang="en-US" sz="2400" b="1" dirty="0">
                  <a:latin typeface="微軟正黑體" pitchFamily="34" charset="-120"/>
                  <a:ea typeface="微軟正黑體" pitchFamily="34" charset="-120"/>
                </a:rPr>
                <a:t>宏碁併購美國第四大</a:t>
              </a:r>
              <a:r>
                <a:rPr lang="en-US" altLang="zh-TW" sz="2400" b="1" dirty="0">
                  <a:latin typeface="微軟正黑體" pitchFamily="34" charset="-120"/>
                  <a:ea typeface="微軟正黑體" pitchFamily="34" charset="-120"/>
                </a:rPr>
                <a:t>PC</a:t>
              </a:r>
              <a:r>
                <a:rPr lang="zh-TW" altLang="en-US" sz="2400" b="1" dirty="0">
                  <a:latin typeface="微軟正黑體" pitchFamily="34" charset="-120"/>
                  <a:ea typeface="微軟正黑體" pitchFamily="34" charset="-120"/>
                </a:rPr>
                <a:t>品牌捷威（</a:t>
              </a:r>
              <a:r>
                <a:rPr lang="en-US" altLang="zh-TW" sz="2400" b="1" dirty="0">
                  <a:latin typeface="微軟正黑體" pitchFamily="34" charset="-120"/>
                  <a:ea typeface="微軟正黑體" pitchFamily="34" charset="-120"/>
                </a:rPr>
                <a:t>Gateway</a:t>
              </a:r>
              <a:r>
                <a:rPr lang="zh-TW" altLang="en-US" sz="2400" b="1" dirty="0">
                  <a:latin typeface="微軟正黑體" pitchFamily="34" charset="-120"/>
                  <a:ea typeface="微軟正黑體" pitchFamily="34" charset="-120"/>
                </a:rPr>
                <a:t>）後，</a:t>
              </a:r>
              <a:r>
                <a:rPr lang="zh-TW" altLang="en-US" sz="2400" b="1" dirty="0" smtClean="0">
                  <a:latin typeface="微軟正黑體" pitchFamily="34" charset="-120"/>
                  <a:ea typeface="微軟正黑體" pitchFamily="34" charset="-120"/>
                </a:rPr>
                <a:t>又收購</a:t>
              </a:r>
              <a:r>
                <a:rPr lang="zh-TW" altLang="en-US" sz="2400" b="1" dirty="0">
                  <a:latin typeface="微軟正黑體" pitchFamily="34" charset="-120"/>
                  <a:ea typeface="微軟正黑體" pitchFamily="34" charset="-120"/>
                </a:rPr>
                <a:t>歐洲</a:t>
              </a:r>
              <a:r>
                <a:rPr lang="en-US" altLang="zh-TW" sz="2400" b="1" dirty="0">
                  <a:latin typeface="微軟正黑體" pitchFamily="34" charset="-120"/>
                  <a:ea typeface="微軟正黑體" pitchFamily="34" charset="-120"/>
                </a:rPr>
                <a:t>PC</a:t>
              </a:r>
              <a:r>
                <a:rPr lang="zh-TW" altLang="en-US" sz="2400" b="1" dirty="0">
                  <a:latin typeface="微軟正黑體" pitchFamily="34" charset="-120"/>
                  <a:ea typeface="微軟正黑體" pitchFamily="34" charset="-120"/>
                </a:rPr>
                <a:t>廠佰德（</a:t>
              </a:r>
              <a:r>
                <a:rPr lang="en-US" altLang="zh-TW" sz="2400" b="1" dirty="0">
                  <a:latin typeface="微軟正黑體" pitchFamily="34" charset="-120"/>
                  <a:ea typeface="微軟正黑體" pitchFamily="34" charset="-120"/>
                </a:rPr>
                <a:t>Packard Bell</a:t>
              </a:r>
              <a:r>
                <a:rPr lang="zh-TW" altLang="en-US" sz="2400" b="1" dirty="0">
                  <a:latin typeface="微軟正黑體" pitchFamily="34" charset="-120"/>
                  <a:ea typeface="微軟正黑體" pitchFamily="34" charset="-120"/>
                </a:rPr>
                <a:t>）</a:t>
              </a:r>
            </a:p>
          </p:txBody>
        </p:sp>
        <p:grpSp>
          <p:nvGrpSpPr>
            <p:cNvPr id="8" name="群組 7"/>
            <p:cNvGrpSpPr/>
            <p:nvPr/>
          </p:nvGrpSpPr>
          <p:grpSpPr>
            <a:xfrm>
              <a:off x="539114" y="3328880"/>
              <a:ext cx="4286250" cy="2814576"/>
              <a:chOff x="539114" y="3328880"/>
              <a:chExt cx="4286250" cy="2814576"/>
            </a:xfrm>
          </p:grpSpPr>
          <p:pic>
            <p:nvPicPr>
              <p:cNvPr id="4" name="圖片 3"/>
              <p:cNvPicPr>
                <a:picLocks noChangeAspect="1"/>
              </p:cNvPicPr>
              <p:nvPr/>
            </p:nvPicPr>
            <p:blipFill>
              <a:blip r:embed="rId3"/>
              <a:stretch>
                <a:fillRect/>
              </a:stretch>
            </p:blipFill>
            <p:spPr>
              <a:xfrm>
                <a:off x="539114" y="3419306"/>
                <a:ext cx="4286250" cy="27241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圖片 4"/>
              <p:cNvPicPr>
                <a:picLocks noChangeAspect="1"/>
              </p:cNvPicPr>
              <p:nvPr/>
            </p:nvPicPr>
            <p:blipFill>
              <a:blip r:embed="rId4">
                <a:extLst>
                  <a:ext uri="{BEBA8EAE-BF5A-486C-A8C5-ECC9F3942E4B}">
                    <a14:imgProps xmlns:a14="http://schemas.microsoft.com/office/drawing/2010/main">
                      <a14:imgLayer r:embed="rId5">
                        <a14:imgEffect>
                          <a14:backgroundRemoval t="9146" b="89024" l="2273" r="99026"/>
                        </a14:imgEffect>
                      </a14:imgLayer>
                    </a14:imgProps>
                  </a:ext>
                </a:extLst>
              </a:blip>
              <a:stretch>
                <a:fillRect/>
              </a:stretch>
            </p:blipFill>
            <p:spPr>
              <a:xfrm>
                <a:off x="2588073" y="3328880"/>
                <a:ext cx="1126958" cy="600069"/>
              </a:xfrm>
              <a:prstGeom prst="rect">
                <a:avLst/>
              </a:prstGeom>
            </p:spPr>
          </p:pic>
          <p:pic>
            <p:nvPicPr>
              <p:cNvPr id="1026" name="Picture 2" descr="「Gateway」的圖片搜尋結果"/>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401318">
                <a:off x="2125599" y="4985920"/>
                <a:ext cx="1011681" cy="587249"/>
              </a:xfrm>
              <a:prstGeom prst="rect">
                <a:avLst/>
              </a:prstGeom>
              <a:noFill/>
              <a:extLst>
                <a:ext uri="{909E8E84-426E-40DD-AFC4-6F175D3DCCD1}">
                  <a14:hiddenFill xmlns:a14="http://schemas.microsoft.com/office/drawing/2010/main">
                    <a:solidFill>
                      <a:srgbClr val="FFFFFF"/>
                    </a:solidFill>
                  </a14:hiddenFill>
                </a:ext>
              </a:extLst>
            </p:spPr>
          </p:pic>
          <p:pic>
            <p:nvPicPr>
              <p:cNvPr id="6" name="圖片 5"/>
              <p:cNvPicPr>
                <a:picLocks noChangeAspect="1"/>
              </p:cNvPicPr>
              <p:nvPr/>
            </p:nvPicPr>
            <p:blipFill>
              <a:blip r:embed="rId7">
                <a:extLst>
                  <a:ext uri="{BEBA8EAE-BF5A-486C-A8C5-ECC9F3942E4B}">
                    <a14:imgProps xmlns:a14="http://schemas.microsoft.com/office/drawing/2010/main">
                      <a14:imgLayer r:embed="rId8">
                        <a14:imgEffect>
                          <a14:backgroundRemoval t="9605" b="96610" l="0" r="100000">
                            <a14:foregroundMark x1="6338" y1="81921" x2="6338" y2="81921"/>
                            <a14:foregroundMark x1="22887" y1="77966" x2="22887" y2="77966"/>
                            <a14:foregroundMark x1="26056" y1="79661" x2="26056" y2="79661"/>
                            <a14:foregroundMark x1="34859" y1="77966" x2="34859" y2="77966"/>
                            <a14:foregroundMark x1="41197" y1="78531" x2="41197" y2="78531"/>
                            <a14:foregroundMark x1="52113" y1="80226" x2="52113" y2="80226"/>
                            <a14:foregroundMark x1="65141" y1="75706" x2="65141" y2="75706"/>
                            <a14:foregroundMark x1="71831" y1="73446" x2="71831" y2="73446"/>
                            <a14:foregroundMark x1="83099" y1="79096" x2="83099" y2="79096"/>
                            <a14:foregroundMark x1="91549" y1="77966" x2="91549" y2="77966"/>
                            <a14:foregroundMark x1="94014" y1="77966" x2="94014" y2="77966"/>
                          </a14:backgroundRemoval>
                        </a14:imgEffect>
                      </a14:imgLayer>
                    </a14:imgProps>
                  </a:ext>
                </a:extLst>
              </a:blip>
              <a:stretch>
                <a:fillRect/>
              </a:stretch>
            </p:blipFill>
            <p:spPr>
              <a:xfrm rot="20045280">
                <a:off x="1296739" y="4659256"/>
                <a:ext cx="999419" cy="622877"/>
              </a:xfrm>
              <a:prstGeom prst="rect">
                <a:avLst/>
              </a:prstGeom>
            </p:spPr>
          </p:pic>
        </p:grpSp>
      </p:grpSp>
    </p:spTree>
    <p:extLst>
      <p:ext uri="{BB962C8B-B14F-4D97-AF65-F5344CB8AC3E}">
        <p14:creationId xmlns:p14="http://schemas.microsoft.com/office/powerpoint/2010/main" val="11546796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245">
                                            <p:txEl>
                                              <p:pRg st="0" end="0"/>
                                            </p:txEl>
                                          </p:spTgt>
                                        </p:tgtEl>
                                        <p:attrNameLst>
                                          <p:attrName>style.visibility</p:attrName>
                                        </p:attrNameLst>
                                      </p:cBhvr>
                                      <p:to>
                                        <p:strVal val="visible"/>
                                      </p:to>
                                    </p:set>
                                    <p:anim calcmode="lin" valueType="num">
                                      <p:cBhvr>
                                        <p:cTn id="7" dur="1000" fill="hold"/>
                                        <p:tgtEl>
                                          <p:spTgt spid="1024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024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0245">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0245">
                                            <p:txEl>
                                              <p:pRg st="1" end="1"/>
                                            </p:txEl>
                                          </p:spTgt>
                                        </p:tgtEl>
                                        <p:attrNameLst>
                                          <p:attrName>style.visibility</p:attrName>
                                        </p:attrNameLst>
                                      </p:cBhvr>
                                      <p:to>
                                        <p:strVal val="visible"/>
                                      </p:to>
                                    </p:set>
                                    <p:anim calcmode="lin" valueType="num">
                                      <p:cBhvr>
                                        <p:cTn id="12" dur="1000" fill="hold"/>
                                        <p:tgtEl>
                                          <p:spTgt spid="10245">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10245">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10245">
                                            <p:txEl>
                                              <p:pRg st="1" end="1"/>
                                            </p:txEl>
                                          </p:spTgt>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11267"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26B47A7C-1088-44AB-BFE3-E9F985488FAE}" type="slidenum">
              <a:rPr lang="en-US" altLang="zh-TW"/>
              <a:pPr eaLnBrk="1" hangingPunct="1"/>
              <a:t>9</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§9.2</a:t>
            </a:r>
            <a:r>
              <a:rPr lang="zh-TW" altLang="en-US" sz="4400" dirty="0">
                <a:latin typeface="微軟正黑體" pitchFamily="34" charset="-120"/>
                <a:ea typeface="微軟正黑體" pitchFamily="34" charset="-120"/>
              </a:rPr>
              <a:t>整合策略</a:t>
            </a:r>
            <a:endParaRPr lang="zh-TW" altLang="zh-TW" sz="4400" dirty="0">
              <a:latin typeface="微軟正黑體" pitchFamily="34" charset="-120"/>
              <a:ea typeface="微軟正黑體" pitchFamily="34" charset="-120"/>
            </a:endParaRPr>
          </a:p>
        </p:txBody>
      </p:sp>
      <p:sp>
        <p:nvSpPr>
          <p:cNvPr id="11269" name="Rectangle 3"/>
          <p:cNvSpPr>
            <a:spLocks noGrp="1" noChangeArrowheads="1"/>
          </p:cNvSpPr>
          <p:nvPr>
            <p:ph type="body" idx="1"/>
          </p:nvPr>
        </p:nvSpPr>
        <p:spPr>
          <a:xfrm>
            <a:off x="450851" y="1262063"/>
            <a:ext cx="8482012" cy="5162550"/>
          </a:xfrm>
        </p:spPr>
        <p:txBody>
          <a:bodyPr/>
          <a:lstStyle/>
          <a:p>
            <a:pPr eaLnBrk="1" hangingPunct="1">
              <a:defRPr/>
            </a:pPr>
            <a:r>
              <a:rPr lang="zh-TW" altLang="en-US" sz="2800"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比較適合水平整合的狀況</a:t>
            </a:r>
            <a:endParaRPr lang="en-US" altLang="zh-TW" sz="3200" dirty="0" smtClean="0">
              <a:solidFill>
                <a:schemeClr val="accent6"/>
              </a:solidFill>
              <a:latin typeface="微軟正黑體" pitchFamily="34" charset="-120"/>
              <a:ea typeface="微軟正黑體" pitchFamily="34" charset="-120"/>
            </a:endParaRPr>
          </a:p>
          <a:p>
            <a:pPr>
              <a:buFontTx/>
              <a:buBlip>
                <a:blip r:embed="rId2"/>
              </a:buBlip>
              <a:defRPr/>
            </a:pPr>
            <a:r>
              <a:rPr lang="zh-TW" altLang="en-US" dirty="0" smtClean="0">
                <a:latin typeface="微軟正黑體" pitchFamily="34" charset="-120"/>
                <a:ea typeface="微軟正黑體" pitchFamily="34" charset="-120"/>
              </a:rPr>
              <a:t>當透過水平整合可以在某一特定的市場或區域取得壟斷的地位，而又不會遭受政府法令的干預。</a:t>
            </a:r>
          </a:p>
          <a:p>
            <a:pPr>
              <a:buFontTx/>
              <a:buBlip>
                <a:blip r:embed="rId2"/>
              </a:buBlip>
              <a:defRPr/>
            </a:pPr>
            <a:r>
              <a:rPr lang="zh-TW" altLang="en-US" dirty="0" smtClean="0">
                <a:latin typeface="微軟正黑體" pitchFamily="34" charset="-120"/>
                <a:ea typeface="微軟正黑體" pitchFamily="34" charset="-120"/>
              </a:rPr>
              <a:t>當企業是在一個成長產業中進行競爭。</a:t>
            </a:r>
          </a:p>
          <a:p>
            <a:pPr>
              <a:buFontTx/>
              <a:buBlip>
                <a:blip r:embed="rId2"/>
              </a:buBlip>
              <a:defRPr/>
            </a:pPr>
            <a:r>
              <a:rPr lang="zh-TW" altLang="en-US" dirty="0" smtClean="0">
                <a:latin typeface="微軟正黑體" pitchFamily="34" charset="-120"/>
                <a:ea typeface="微軟正黑體" pitchFamily="34" charset="-120"/>
              </a:rPr>
              <a:t>當主要的競爭優勢來自於規模經濟。</a:t>
            </a:r>
          </a:p>
          <a:p>
            <a:pPr>
              <a:buFontTx/>
              <a:buBlip>
                <a:blip r:embed="rId2"/>
              </a:buBlip>
              <a:defRPr/>
            </a:pPr>
            <a:r>
              <a:rPr lang="zh-TW" altLang="en-US" dirty="0" smtClean="0">
                <a:latin typeface="微軟正黑體" pitchFamily="34" charset="-120"/>
                <a:ea typeface="微軟正黑體" pitchFamily="34" charset="-120"/>
              </a:rPr>
              <a:t>當企業具有管理大規模組織的相關資本、人力與才能。</a:t>
            </a:r>
          </a:p>
          <a:p>
            <a:pPr>
              <a:buFontTx/>
              <a:buBlip>
                <a:blip r:embed="rId2"/>
              </a:buBlip>
              <a:defRPr/>
            </a:pPr>
            <a:r>
              <a:rPr lang="zh-TW" altLang="en-US" dirty="0" smtClean="0">
                <a:latin typeface="微軟正黑體" pitchFamily="34" charset="-120"/>
                <a:ea typeface="微軟正黑體" pitchFamily="34" charset="-120"/>
              </a:rPr>
              <a:t>當競爭者的經營不善是來自於缺乏管理專業或某種資源，而進行水平整合的企業剛好具有這樣的專業或資源時，便適合進行水平整合。</a:t>
            </a:r>
          </a:p>
          <a:p>
            <a:pPr eaLnBrk="1" hangingPunct="1">
              <a:defRPr/>
            </a:pPr>
            <a:endParaRPr lang="zh-TW" altLang="zh-TW" dirty="0" smtClean="0">
              <a:latin typeface="微軟正黑體" pitchFamily="34" charset="-120"/>
              <a:ea typeface="微軟正黑體" pitchFamily="34" charset="-120"/>
            </a:endParaRPr>
          </a:p>
        </p:txBody>
      </p:sp>
    </p:spTree>
    <p:extLst>
      <p:ext uri="{BB962C8B-B14F-4D97-AF65-F5344CB8AC3E}">
        <p14:creationId xmlns:p14="http://schemas.microsoft.com/office/powerpoint/2010/main" val="350753118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1269">
                                            <p:txEl>
                                              <p:pRg st="0" end="0"/>
                                            </p:txEl>
                                          </p:spTgt>
                                        </p:tgtEl>
                                        <p:attrNameLst>
                                          <p:attrName>style.visibility</p:attrName>
                                        </p:attrNameLst>
                                      </p:cBhvr>
                                      <p:to>
                                        <p:strVal val="visible"/>
                                      </p:to>
                                    </p:set>
                                    <p:anim calcmode="lin" valueType="num">
                                      <p:cBhvr>
                                        <p:cTn id="7" dur="1000" fill="hold"/>
                                        <p:tgtEl>
                                          <p:spTgt spid="11269">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1269">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1269">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269">
                                            <p:txEl>
                                              <p:pRg st="1" end="1"/>
                                            </p:txEl>
                                          </p:spTgt>
                                        </p:tgtEl>
                                        <p:attrNameLst>
                                          <p:attrName>style.visibility</p:attrName>
                                        </p:attrNameLst>
                                      </p:cBhvr>
                                      <p:to>
                                        <p:strVal val="visible"/>
                                      </p:to>
                                    </p:set>
                                    <p:anim calcmode="lin" valueType="num">
                                      <p:cBhvr>
                                        <p:cTn id="14" dur="1000" fill="hold"/>
                                        <p:tgtEl>
                                          <p:spTgt spid="11269">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11269">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11269">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1269">
                                            <p:txEl>
                                              <p:pRg st="2" end="2"/>
                                            </p:txEl>
                                          </p:spTgt>
                                        </p:tgtEl>
                                        <p:attrNameLst>
                                          <p:attrName>style.visibility</p:attrName>
                                        </p:attrNameLst>
                                      </p:cBhvr>
                                      <p:to>
                                        <p:strVal val="visible"/>
                                      </p:to>
                                    </p:set>
                                    <p:anim calcmode="lin" valueType="num">
                                      <p:cBhvr>
                                        <p:cTn id="21" dur="1000" fill="hold"/>
                                        <p:tgtEl>
                                          <p:spTgt spid="11269">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11269">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11269">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1269">
                                            <p:txEl>
                                              <p:pRg st="3" end="3"/>
                                            </p:txEl>
                                          </p:spTgt>
                                        </p:tgtEl>
                                        <p:attrNameLst>
                                          <p:attrName>style.visibility</p:attrName>
                                        </p:attrNameLst>
                                      </p:cBhvr>
                                      <p:to>
                                        <p:strVal val="visible"/>
                                      </p:to>
                                    </p:set>
                                    <p:anim calcmode="lin" valueType="num">
                                      <p:cBhvr>
                                        <p:cTn id="28" dur="1000" fill="hold"/>
                                        <p:tgtEl>
                                          <p:spTgt spid="11269">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11269">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11269">
                                            <p:txEl>
                                              <p:pRg st="3" end="3"/>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11269">
                                            <p:txEl>
                                              <p:pRg st="4" end="4"/>
                                            </p:txEl>
                                          </p:spTgt>
                                        </p:tgtEl>
                                        <p:attrNameLst>
                                          <p:attrName>style.visibility</p:attrName>
                                        </p:attrNameLst>
                                      </p:cBhvr>
                                      <p:to>
                                        <p:strVal val="visible"/>
                                      </p:to>
                                    </p:set>
                                    <p:anim calcmode="lin" valueType="num">
                                      <p:cBhvr>
                                        <p:cTn id="35" dur="1000" fill="hold"/>
                                        <p:tgtEl>
                                          <p:spTgt spid="11269">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11269">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11269">
                                            <p:txEl>
                                              <p:pRg st="4" end="4"/>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11269">
                                            <p:txEl>
                                              <p:pRg st="5" end="5"/>
                                            </p:txEl>
                                          </p:spTgt>
                                        </p:tgtEl>
                                        <p:attrNameLst>
                                          <p:attrName>style.visibility</p:attrName>
                                        </p:attrNameLst>
                                      </p:cBhvr>
                                      <p:to>
                                        <p:strVal val="visible"/>
                                      </p:to>
                                    </p:set>
                                    <p:anim calcmode="lin" valueType="num">
                                      <p:cBhvr>
                                        <p:cTn id="42" dur="1000" fill="hold"/>
                                        <p:tgtEl>
                                          <p:spTgt spid="11269">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11269">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1126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12291"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22EDC5A0-5C35-4993-9FEC-DDF9B21FEDC7}" type="slidenum">
              <a:rPr lang="en-US" altLang="zh-TW"/>
              <a:pPr eaLnBrk="1" hangingPunct="1"/>
              <a:t>10</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§9.2</a:t>
            </a:r>
            <a:r>
              <a:rPr lang="zh-TW" altLang="en-US" sz="4400" dirty="0">
                <a:latin typeface="微軟正黑體" pitchFamily="34" charset="-120"/>
                <a:ea typeface="微軟正黑體" pitchFamily="34" charset="-120"/>
              </a:rPr>
              <a:t>整合策略</a:t>
            </a:r>
            <a:endParaRPr lang="zh-TW" altLang="zh-TW" sz="4400" dirty="0">
              <a:latin typeface="微軟正黑體" pitchFamily="34" charset="-120"/>
              <a:ea typeface="微軟正黑體" pitchFamily="34" charset="-120"/>
            </a:endParaRPr>
          </a:p>
        </p:txBody>
      </p:sp>
      <p:sp>
        <p:nvSpPr>
          <p:cNvPr id="12293" name="Rectangle 3"/>
          <p:cNvSpPr>
            <a:spLocks noGrp="1" noChangeArrowheads="1"/>
          </p:cNvSpPr>
          <p:nvPr>
            <p:ph type="body" idx="1"/>
          </p:nvPr>
        </p:nvSpPr>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垂直整合（</a:t>
            </a:r>
            <a:r>
              <a:rPr lang="en-US" altLang="zh-TW" sz="3200" dirty="0" smtClean="0">
                <a:solidFill>
                  <a:schemeClr val="accent6"/>
                </a:solidFill>
                <a:latin typeface="微軟正黑體" pitchFamily="34" charset="-120"/>
                <a:ea typeface="微軟正黑體" pitchFamily="34" charset="-120"/>
              </a:rPr>
              <a:t>Vertical Integration</a:t>
            </a:r>
            <a:r>
              <a:rPr lang="zh-TW" altLang="en-US" sz="3200" dirty="0" smtClean="0">
                <a:solidFill>
                  <a:schemeClr val="accent6"/>
                </a:solidFill>
                <a:latin typeface="微軟正黑體" pitchFamily="34" charset="-120"/>
                <a:ea typeface="微軟正黑體" pitchFamily="34" charset="-120"/>
              </a:rPr>
              <a:t>）</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是指當企業擴展進入所在產業的前或後一價值創造階段。</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垂直整合是對於產業附加價值階段的選擇，藉由整合兩個以上的價值創造階段，來產生價值綜效 。 </a:t>
            </a:r>
          </a:p>
          <a:p>
            <a:pPr eaLnBrk="1" hangingPunct="1">
              <a:defRPr/>
            </a:pPr>
            <a:endParaRPr lang="zh-TW" altLang="zh-TW" dirty="0" smtClean="0">
              <a:latin typeface="微軟正黑體" pitchFamily="34" charset="-120"/>
              <a:ea typeface="微軟正黑體" pitchFamily="34" charset="-120"/>
            </a:endParaRPr>
          </a:p>
        </p:txBody>
      </p:sp>
      <p:pic>
        <p:nvPicPr>
          <p:cNvPr id="3" name="圖片 2"/>
          <p:cNvPicPr>
            <a:picLocks noChangeAspect="1"/>
          </p:cNvPicPr>
          <p:nvPr/>
        </p:nvPicPr>
        <p:blipFill>
          <a:blip r:embed="rId3"/>
          <a:stretch>
            <a:fillRect/>
          </a:stretch>
        </p:blipFill>
        <p:spPr>
          <a:xfrm>
            <a:off x="1932573" y="4809312"/>
            <a:ext cx="5563101" cy="1460519"/>
          </a:xfrm>
          <a:prstGeom prst="rect">
            <a:avLst/>
          </a:prstGeom>
        </p:spPr>
      </p:pic>
    </p:spTree>
    <p:extLst>
      <p:ext uri="{BB962C8B-B14F-4D97-AF65-F5344CB8AC3E}">
        <p14:creationId xmlns:p14="http://schemas.microsoft.com/office/powerpoint/2010/main" val="278673433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2293">
                                            <p:txEl>
                                              <p:pRg st="0" end="0"/>
                                            </p:txEl>
                                          </p:spTgt>
                                        </p:tgtEl>
                                        <p:attrNameLst>
                                          <p:attrName>style.visibility</p:attrName>
                                        </p:attrNameLst>
                                      </p:cBhvr>
                                      <p:to>
                                        <p:strVal val="visible"/>
                                      </p:to>
                                    </p:set>
                                    <p:anim calcmode="lin" valueType="num">
                                      <p:cBhvr>
                                        <p:cTn id="7" dur="1000" fill="hold"/>
                                        <p:tgtEl>
                                          <p:spTgt spid="1229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229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229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2293">
                                            <p:txEl>
                                              <p:pRg st="1" end="1"/>
                                            </p:txEl>
                                          </p:spTgt>
                                        </p:tgtEl>
                                        <p:attrNameLst>
                                          <p:attrName>style.visibility</p:attrName>
                                        </p:attrNameLst>
                                      </p:cBhvr>
                                      <p:to>
                                        <p:strVal val="visible"/>
                                      </p:to>
                                    </p:set>
                                    <p:anim calcmode="lin" valueType="num">
                                      <p:cBhvr>
                                        <p:cTn id="14" dur="1000" fill="hold"/>
                                        <p:tgtEl>
                                          <p:spTgt spid="1229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1229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1229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2293">
                                            <p:txEl>
                                              <p:pRg st="2" end="2"/>
                                            </p:txEl>
                                          </p:spTgt>
                                        </p:tgtEl>
                                        <p:attrNameLst>
                                          <p:attrName>style.visibility</p:attrName>
                                        </p:attrNameLst>
                                      </p:cBhvr>
                                      <p:to>
                                        <p:strVal val="visible"/>
                                      </p:to>
                                    </p:set>
                                    <p:anim calcmode="lin" valueType="num">
                                      <p:cBhvr>
                                        <p:cTn id="21" dur="1000" fill="hold"/>
                                        <p:tgtEl>
                                          <p:spTgt spid="1229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1229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12293">
                                            <p:txEl>
                                              <p:pRg st="2" end="2"/>
                                            </p:txEl>
                                          </p:spTgt>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p>
        </p:txBody>
      </p:sp>
      <p:sp>
        <p:nvSpPr>
          <p:cNvPr id="512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8E854F58-1579-4AE9-B221-C23DB6544B83}" type="slidenum">
              <a:rPr lang="en-US" altLang="zh-TW"/>
              <a:pPr eaLnBrk="1" hangingPunct="1"/>
              <a:t>11</a:t>
            </a:fld>
            <a:endParaRPr lang="en-US" altLang="zh-TW"/>
          </a:p>
        </p:txBody>
      </p:sp>
      <p:sp>
        <p:nvSpPr>
          <p:cNvPr id="5124" name="Rectangle 2"/>
          <p:cNvSpPr>
            <a:spLocks noGrp="1" noChangeArrowheads="1"/>
          </p:cNvSpPr>
          <p:nvPr>
            <p:ph type="title"/>
          </p:nvPr>
        </p:nvSpPr>
        <p:spPr>
          <a:xfrm>
            <a:off x="367610" y="563746"/>
            <a:ext cx="8249753"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200" dirty="0">
                <a:solidFill>
                  <a:schemeClr val="accent6">
                    <a:lumMod val="50000"/>
                  </a:schemeClr>
                </a:solidFill>
                <a:latin typeface="微軟正黑體" panose="020B0604030504040204" pitchFamily="34" charset="-120"/>
                <a:ea typeface="微軟正黑體" panose="020B0604030504040204" pitchFamily="34" charset="-120"/>
              </a:rPr>
              <a:t>CHAPTER 9  </a:t>
            </a:r>
            <a:r>
              <a:rPr lang="zh-TW" altLang="en-US" sz="4200" dirty="0">
                <a:solidFill>
                  <a:schemeClr val="accent6">
                    <a:lumMod val="50000"/>
                  </a:schemeClr>
                </a:solidFill>
                <a:latin typeface="微軟正黑體" panose="020B0604030504040204" pitchFamily="34" charset="-120"/>
                <a:ea typeface="微軟正黑體" panose="020B0604030504040204" pitchFamily="34" charset="-120"/>
              </a:rPr>
              <a:t>整合策略與策略聯盟</a:t>
            </a:r>
            <a:endParaRPr lang="zh-TW" altLang="zh-TW" sz="4200" dirty="0">
              <a:solidFill>
                <a:schemeClr val="accent6">
                  <a:lumMod val="50000"/>
                </a:schemeClr>
              </a:solidFill>
              <a:latin typeface="微軟正黑體" panose="020B0604030504040204" pitchFamily="34" charset="-120"/>
              <a:ea typeface="微軟正黑體" panose="020B0604030504040204" pitchFamily="34" charset="-120"/>
            </a:endParaRPr>
          </a:p>
        </p:txBody>
      </p:sp>
      <p:sp>
        <p:nvSpPr>
          <p:cNvPr id="5125" name="Text Box 5"/>
          <p:cNvSpPr txBox="1">
            <a:spLocks noChangeArrowheads="1"/>
          </p:cNvSpPr>
          <p:nvPr/>
        </p:nvSpPr>
        <p:spPr bwMode="auto">
          <a:xfrm>
            <a:off x="7748588" y="47625"/>
            <a:ext cx="13096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sz="2000" i="1"/>
              <a:t>Chapter 9</a:t>
            </a:r>
          </a:p>
        </p:txBody>
      </p:sp>
      <p:graphicFrame>
        <p:nvGraphicFramePr>
          <p:cNvPr id="10" name="資料庫圖表 9"/>
          <p:cNvGraphicFramePr/>
          <p:nvPr>
            <p:extLst>
              <p:ext uri="{D42A27DB-BD31-4B8C-83A1-F6EECF244321}">
                <p14:modId xmlns:p14="http://schemas.microsoft.com/office/powerpoint/2010/main" val="1018126203"/>
              </p:ext>
            </p:extLst>
          </p:nvPr>
        </p:nvGraphicFramePr>
        <p:xfrm>
          <a:off x="901148" y="1834322"/>
          <a:ext cx="718267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7377193"/>
      </p:ext>
    </p:extLst>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14339"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t>9-</a:t>
            </a:r>
            <a:fld id="{BBEF3FE3-967E-4721-B930-2875BACB9BFB}" type="slidenum">
              <a:rPr lang="en-US" altLang="zh-TW"/>
              <a:pPr eaLnBrk="1" hangingPunct="1"/>
              <a:t>12</a:t>
            </a:fld>
            <a:endParaRPr lang="en-US" altLang="zh-TW" dirty="0"/>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sp>
        <p:nvSpPr>
          <p:cNvPr id="14341" name="Rectangle 3"/>
          <p:cNvSpPr>
            <a:spLocks noGrp="1" noChangeArrowheads="1"/>
          </p:cNvSpPr>
          <p:nvPr>
            <p:ph type="body" idx="1"/>
          </p:nvPr>
        </p:nvSpPr>
        <p:spPr>
          <a:xfrm>
            <a:off x="813335" y="1569433"/>
            <a:ext cx="7594333"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垂直整合的方向</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向前垂直整合（</a:t>
            </a:r>
            <a:r>
              <a:rPr lang="en-US" altLang="zh-TW" dirty="0" smtClean="0">
                <a:latin typeface="微軟正黑體" pitchFamily="34" charset="-120"/>
                <a:ea typeface="微軟正黑體" pitchFamily="34" charset="-120"/>
              </a:rPr>
              <a:t>Forward Vertical Integration</a:t>
            </a:r>
            <a:r>
              <a:rPr lang="zh-TW" altLang="en-US" dirty="0" smtClean="0">
                <a:latin typeface="微軟正黑體" pitchFamily="34" charset="-120"/>
                <a:ea typeface="微軟正黑體" pitchFamily="34" charset="-120"/>
              </a:rPr>
              <a:t>）與向後垂直整合（</a:t>
            </a:r>
            <a:r>
              <a:rPr lang="en-US" altLang="zh-TW" dirty="0" smtClean="0">
                <a:latin typeface="微軟正黑體" pitchFamily="34" charset="-120"/>
                <a:ea typeface="微軟正黑體" pitchFamily="34" charset="-120"/>
              </a:rPr>
              <a:t>Backward Vertical Integration</a:t>
            </a:r>
            <a:r>
              <a:rPr lang="zh-TW" altLang="en-US" dirty="0" smtClean="0">
                <a:latin typeface="微軟正黑體" pitchFamily="34" charset="-120"/>
                <a:ea typeface="微軟正黑體" pitchFamily="34" charset="-120"/>
              </a:rPr>
              <a:t>）。 </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向前垂直整合策略是對於接近最終顧客的下一附加價值階段，所進行的整合</a:t>
            </a:r>
            <a:endParaRPr lang="en-US" altLang="zh-TW" dirty="0" smtClean="0">
              <a:solidFill>
                <a:schemeClr val="accent6"/>
              </a:solidFill>
              <a:latin typeface="微軟正黑體" pitchFamily="34" charset="-120"/>
              <a:ea typeface="微軟正黑體" pitchFamily="34" charset="-120"/>
            </a:endParaRPr>
          </a:p>
          <a:p>
            <a:pPr eaLnBrk="1" hangingPunct="1">
              <a:buFontTx/>
              <a:buNone/>
              <a:defRPr/>
            </a:pPr>
            <a:endParaRPr lang="zh-TW" altLang="en-US" dirty="0" smtClean="0">
              <a:latin typeface="微軟正黑體" pitchFamily="34" charset="-120"/>
              <a:ea typeface="微軟正黑體" pitchFamily="34" charset="-120"/>
            </a:endParaRPr>
          </a:p>
          <a:p>
            <a:pPr eaLnBrk="1" hangingPunct="1">
              <a:defRPr/>
            </a:pPr>
            <a:endParaRPr lang="zh-TW" altLang="en-US" dirty="0" smtClean="0">
              <a:latin typeface="微軟正黑體" pitchFamily="34" charset="-120"/>
              <a:ea typeface="微軟正黑體" pitchFamily="34" charset="-120"/>
            </a:endParaRPr>
          </a:p>
          <a:p>
            <a:pPr eaLnBrk="1" hangingPunct="1">
              <a:defRPr/>
            </a:pPr>
            <a:endParaRPr lang="zh-TW" altLang="zh-TW" dirty="0" smtClean="0">
              <a:latin typeface="微軟正黑體" pitchFamily="34" charset="-120"/>
              <a:ea typeface="微軟正黑體" pitchFamily="34" charset="-120"/>
            </a:endParaRPr>
          </a:p>
        </p:txBody>
      </p:sp>
      <p:pic>
        <p:nvPicPr>
          <p:cNvPr id="3" name="圖片 2"/>
          <p:cNvPicPr>
            <a:picLocks noChangeAspect="1"/>
          </p:cNvPicPr>
          <p:nvPr/>
        </p:nvPicPr>
        <p:blipFill>
          <a:blip r:embed="rId3"/>
          <a:stretch>
            <a:fillRect/>
          </a:stretch>
        </p:blipFill>
        <p:spPr>
          <a:xfrm>
            <a:off x="6115050" y="4524625"/>
            <a:ext cx="2562005" cy="20333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0772266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4341">
                                            <p:txEl>
                                              <p:pRg st="0" end="0"/>
                                            </p:txEl>
                                          </p:spTgt>
                                        </p:tgtEl>
                                        <p:attrNameLst>
                                          <p:attrName>style.visibility</p:attrName>
                                        </p:attrNameLst>
                                      </p:cBhvr>
                                      <p:to>
                                        <p:strVal val="visible"/>
                                      </p:to>
                                    </p:set>
                                    <p:anim calcmode="lin" valueType="num">
                                      <p:cBhvr>
                                        <p:cTn id="7" dur="1000" fill="hold"/>
                                        <p:tgtEl>
                                          <p:spTgt spid="1434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434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4341">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4341">
                                            <p:txEl>
                                              <p:pRg st="1" end="1"/>
                                            </p:txEl>
                                          </p:spTgt>
                                        </p:tgtEl>
                                        <p:attrNameLst>
                                          <p:attrName>style.visibility</p:attrName>
                                        </p:attrNameLst>
                                      </p:cBhvr>
                                      <p:to>
                                        <p:strVal val="visible"/>
                                      </p:to>
                                    </p:set>
                                    <p:anim calcmode="lin" valueType="num">
                                      <p:cBhvr>
                                        <p:cTn id="12" dur="1000" fill="hold"/>
                                        <p:tgtEl>
                                          <p:spTgt spid="14341">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14341">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14341">
                                            <p:txEl>
                                              <p:pRg st="1" end="1"/>
                                            </p:txEl>
                                          </p:spTgt>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4341">
                                            <p:txEl>
                                              <p:pRg st="2" end="2"/>
                                            </p:txEl>
                                          </p:spTgt>
                                        </p:tgtEl>
                                        <p:attrNameLst>
                                          <p:attrName>style.visibility</p:attrName>
                                        </p:attrNameLst>
                                      </p:cBhvr>
                                      <p:to>
                                        <p:strVal val="visible"/>
                                      </p:to>
                                    </p:set>
                                    <p:anim calcmode="lin" valueType="num">
                                      <p:cBhvr>
                                        <p:cTn id="17" dur="1000" fill="hold"/>
                                        <p:tgtEl>
                                          <p:spTgt spid="14341">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14341">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14341">
                                            <p:txEl>
                                              <p:pRg st="2" end="2"/>
                                            </p:txEl>
                                          </p:spTgt>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uiExpand="1"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1536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D080151F-AD9A-4438-BF91-A53ED161DC5F}" type="slidenum">
              <a:rPr lang="en-US" altLang="zh-TW"/>
              <a:pPr eaLnBrk="1" hangingPunct="1"/>
              <a:t>13</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sp>
        <p:nvSpPr>
          <p:cNvPr id="15365" name="Rectangle 3"/>
          <p:cNvSpPr>
            <a:spLocks noGrp="1" noChangeArrowheads="1"/>
          </p:cNvSpPr>
          <p:nvPr>
            <p:ph type="body" idx="1"/>
          </p:nvPr>
        </p:nvSpPr>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垂直整合的程度</a:t>
            </a:r>
            <a:endParaRPr lang="en-US" altLang="zh-TW" sz="3200" dirty="0" smtClean="0">
              <a:solidFill>
                <a:schemeClr val="accent6"/>
              </a:solidFill>
              <a:latin typeface="微軟正黑體" pitchFamily="34" charset="-120"/>
              <a:ea typeface="微軟正黑體" pitchFamily="34" charset="-120"/>
            </a:endParaRPr>
          </a:p>
        </p:txBody>
      </p:sp>
      <p:graphicFrame>
        <p:nvGraphicFramePr>
          <p:cNvPr id="6" name="資料庫圖表 5"/>
          <p:cNvGraphicFramePr/>
          <p:nvPr/>
        </p:nvGraphicFramePr>
        <p:xfrm>
          <a:off x="801860" y="1505242"/>
          <a:ext cx="7849772" cy="4888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733533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graphicEl>
                                              <a:dgm id="{A219E249-3C9C-442E-9313-984ECC5E2F99}"/>
                                            </p:graphicEl>
                                          </p:spTgt>
                                        </p:tgtEl>
                                        <p:attrNameLst>
                                          <p:attrName>style.visibility</p:attrName>
                                        </p:attrNameLst>
                                      </p:cBhvr>
                                      <p:to>
                                        <p:strVal val="visible"/>
                                      </p:to>
                                    </p:set>
                                    <p:anim calcmode="lin" valueType="num">
                                      <p:cBhvr>
                                        <p:cTn id="7" dur="1000" fill="hold"/>
                                        <p:tgtEl>
                                          <p:spTgt spid="6">
                                            <p:graphicEl>
                                              <a:dgm id="{A219E249-3C9C-442E-9313-984ECC5E2F99}"/>
                                            </p:graphicEl>
                                          </p:spTgt>
                                        </p:tgtEl>
                                        <p:attrNameLst>
                                          <p:attrName>ppt_w</p:attrName>
                                        </p:attrNameLst>
                                      </p:cBhvr>
                                      <p:tavLst>
                                        <p:tav tm="0">
                                          <p:val>
                                            <p:strVal val="#ppt_w*0.70"/>
                                          </p:val>
                                        </p:tav>
                                        <p:tav tm="100000">
                                          <p:val>
                                            <p:strVal val="#ppt_w"/>
                                          </p:val>
                                        </p:tav>
                                      </p:tavLst>
                                    </p:anim>
                                    <p:anim calcmode="lin" valueType="num">
                                      <p:cBhvr>
                                        <p:cTn id="8" dur="1000" fill="hold"/>
                                        <p:tgtEl>
                                          <p:spTgt spid="6">
                                            <p:graphicEl>
                                              <a:dgm id="{A219E249-3C9C-442E-9313-984ECC5E2F99}"/>
                                            </p:graphicEl>
                                          </p:spTgt>
                                        </p:tgtEl>
                                        <p:attrNameLst>
                                          <p:attrName>ppt_h</p:attrName>
                                        </p:attrNameLst>
                                      </p:cBhvr>
                                      <p:tavLst>
                                        <p:tav tm="0">
                                          <p:val>
                                            <p:strVal val="#ppt_h"/>
                                          </p:val>
                                        </p:tav>
                                        <p:tav tm="100000">
                                          <p:val>
                                            <p:strVal val="#ppt_h"/>
                                          </p:val>
                                        </p:tav>
                                      </p:tavLst>
                                    </p:anim>
                                    <p:animEffect transition="in" filter="fade">
                                      <p:cBhvr>
                                        <p:cTn id="9" dur="1000"/>
                                        <p:tgtEl>
                                          <p:spTgt spid="6">
                                            <p:graphicEl>
                                              <a:dgm id="{A219E249-3C9C-442E-9313-984ECC5E2F99}"/>
                                            </p:graphic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6">
                                            <p:graphicEl>
                                              <a:dgm id="{6942318D-1974-4EAD-9EF6-F1D279341DFC}"/>
                                            </p:graphicEl>
                                          </p:spTgt>
                                        </p:tgtEl>
                                        <p:attrNameLst>
                                          <p:attrName>style.visibility</p:attrName>
                                        </p:attrNameLst>
                                      </p:cBhvr>
                                      <p:to>
                                        <p:strVal val="visible"/>
                                      </p:to>
                                    </p:set>
                                    <p:anim calcmode="lin" valueType="num">
                                      <p:cBhvr>
                                        <p:cTn id="12" dur="1000" fill="hold"/>
                                        <p:tgtEl>
                                          <p:spTgt spid="6">
                                            <p:graphicEl>
                                              <a:dgm id="{6942318D-1974-4EAD-9EF6-F1D279341DFC}"/>
                                            </p:graphicEl>
                                          </p:spTgt>
                                        </p:tgtEl>
                                        <p:attrNameLst>
                                          <p:attrName>ppt_w</p:attrName>
                                        </p:attrNameLst>
                                      </p:cBhvr>
                                      <p:tavLst>
                                        <p:tav tm="0">
                                          <p:val>
                                            <p:strVal val="#ppt_w*0.70"/>
                                          </p:val>
                                        </p:tav>
                                        <p:tav tm="100000">
                                          <p:val>
                                            <p:strVal val="#ppt_w"/>
                                          </p:val>
                                        </p:tav>
                                      </p:tavLst>
                                    </p:anim>
                                    <p:anim calcmode="lin" valueType="num">
                                      <p:cBhvr>
                                        <p:cTn id="13" dur="1000" fill="hold"/>
                                        <p:tgtEl>
                                          <p:spTgt spid="6">
                                            <p:graphicEl>
                                              <a:dgm id="{6942318D-1974-4EAD-9EF6-F1D279341DFC}"/>
                                            </p:graphicEl>
                                          </p:spTgt>
                                        </p:tgtEl>
                                        <p:attrNameLst>
                                          <p:attrName>ppt_h</p:attrName>
                                        </p:attrNameLst>
                                      </p:cBhvr>
                                      <p:tavLst>
                                        <p:tav tm="0">
                                          <p:val>
                                            <p:strVal val="#ppt_h"/>
                                          </p:val>
                                        </p:tav>
                                        <p:tav tm="100000">
                                          <p:val>
                                            <p:strVal val="#ppt_h"/>
                                          </p:val>
                                        </p:tav>
                                      </p:tavLst>
                                    </p:anim>
                                    <p:animEffect transition="in" filter="fade">
                                      <p:cBhvr>
                                        <p:cTn id="14" dur="1000"/>
                                        <p:tgtEl>
                                          <p:spTgt spid="6">
                                            <p:graphicEl>
                                              <a:dgm id="{6942318D-1974-4EAD-9EF6-F1D279341DFC}"/>
                                            </p:graphicEl>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6">
                                            <p:graphicEl>
                                              <a:dgm id="{3D261135-F505-44FD-BA01-51402CBC54C8}"/>
                                            </p:graphicEl>
                                          </p:spTgt>
                                        </p:tgtEl>
                                        <p:attrNameLst>
                                          <p:attrName>style.visibility</p:attrName>
                                        </p:attrNameLst>
                                      </p:cBhvr>
                                      <p:to>
                                        <p:strVal val="visible"/>
                                      </p:to>
                                    </p:set>
                                    <p:anim calcmode="lin" valueType="num">
                                      <p:cBhvr>
                                        <p:cTn id="19" dur="1000" fill="hold"/>
                                        <p:tgtEl>
                                          <p:spTgt spid="6">
                                            <p:graphicEl>
                                              <a:dgm id="{3D261135-F505-44FD-BA01-51402CBC54C8}"/>
                                            </p:graphicEl>
                                          </p:spTgt>
                                        </p:tgtEl>
                                        <p:attrNameLst>
                                          <p:attrName>ppt_w</p:attrName>
                                        </p:attrNameLst>
                                      </p:cBhvr>
                                      <p:tavLst>
                                        <p:tav tm="0">
                                          <p:val>
                                            <p:strVal val="#ppt_w*0.70"/>
                                          </p:val>
                                        </p:tav>
                                        <p:tav tm="100000">
                                          <p:val>
                                            <p:strVal val="#ppt_w"/>
                                          </p:val>
                                        </p:tav>
                                      </p:tavLst>
                                    </p:anim>
                                    <p:anim calcmode="lin" valueType="num">
                                      <p:cBhvr>
                                        <p:cTn id="20" dur="1000" fill="hold"/>
                                        <p:tgtEl>
                                          <p:spTgt spid="6">
                                            <p:graphicEl>
                                              <a:dgm id="{3D261135-F505-44FD-BA01-51402CBC54C8}"/>
                                            </p:graphicEl>
                                          </p:spTgt>
                                        </p:tgtEl>
                                        <p:attrNameLst>
                                          <p:attrName>ppt_h</p:attrName>
                                        </p:attrNameLst>
                                      </p:cBhvr>
                                      <p:tavLst>
                                        <p:tav tm="0">
                                          <p:val>
                                            <p:strVal val="#ppt_h"/>
                                          </p:val>
                                        </p:tav>
                                        <p:tav tm="100000">
                                          <p:val>
                                            <p:strVal val="#ppt_h"/>
                                          </p:val>
                                        </p:tav>
                                      </p:tavLst>
                                    </p:anim>
                                    <p:animEffect transition="in" filter="fade">
                                      <p:cBhvr>
                                        <p:cTn id="21" dur="1000"/>
                                        <p:tgtEl>
                                          <p:spTgt spid="6">
                                            <p:graphicEl>
                                              <a:dgm id="{3D261135-F505-44FD-BA01-51402CBC54C8}"/>
                                            </p:graphicEl>
                                          </p:spTgt>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6">
                                            <p:graphicEl>
                                              <a:dgm id="{76E5F40F-4473-4B25-B7F9-247CC3D7A1AD}"/>
                                            </p:graphicEl>
                                          </p:spTgt>
                                        </p:tgtEl>
                                        <p:attrNameLst>
                                          <p:attrName>style.visibility</p:attrName>
                                        </p:attrNameLst>
                                      </p:cBhvr>
                                      <p:to>
                                        <p:strVal val="visible"/>
                                      </p:to>
                                    </p:set>
                                    <p:anim calcmode="lin" valueType="num">
                                      <p:cBhvr>
                                        <p:cTn id="24" dur="1000" fill="hold"/>
                                        <p:tgtEl>
                                          <p:spTgt spid="6">
                                            <p:graphicEl>
                                              <a:dgm id="{76E5F40F-4473-4B25-B7F9-247CC3D7A1AD}"/>
                                            </p:graphicEl>
                                          </p:spTgt>
                                        </p:tgtEl>
                                        <p:attrNameLst>
                                          <p:attrName>ppt_w</p:attrName>
                                        </p:attrNameLst>
                                      </p:cBhvr>
                                      <p:tavLst>
                                        <p:tav tm="0">
                                          <p:val>
                                            <p:strVal val="#ppt_w*0.70"/>
                                          </p:val>
                                        </p:tav>
                                        <p:tav tm="100000">
                                          <p:val>
                                            <p:strVal val="#ppt_w"/>
                                          </p:val>
                                        </p:tav>
                                      </p:tavLst>
                                    </p:anim>
                                    <p:anim calcmode="lin" valueType="num">
                                      <p:cBhvr>
                                        <p:cTn id="25" dur="1000" fill="hold"/>
                                        <p:tgtEl>
                                          <p:spTgt spid="6">
                                            <p:graphicEl>
                                              <a:dgm id="{76E5F40F-4473-4B25-B7F9-247CC3D7A1AD}"/>
                                            </p:graphicEl>
                                          </p:spTgt>
                                        </p:tgtEl>
                                        <p:attrNameLst>
                                          <p:attrName>ppt_h</p:attrName>
                                        </p:attrNameLst>
                                      </p:cBhvr>
                                      <p:tavLst>
                                        <p:tav tm="0">
                                          <p:val>
                                            <p:strVal val="#ppt_h"/>
                                          </p:val>
                                        </p:tav>
                                        <p:tav tm="100000">
                                          <p:val>
                                            <p:strVal val="#ppt_h"/>
                                          </p:val>
                                        </p:tav>
                                      </p:tavLst>
                                    </p:anim>
                                    <p:animEffect transition="in" filter="fade">
                                      <p:cBhvr>
                                        <p:cTn id="26" dur="1000"/>
                                        <p:tgtEl>
                                          <p:spTgt spid="6">
                                            <p:graphicEl>
                                              <a:dgm id="{76E5F40F-4473-4B25-B7F9-247CC3D7A1AD}"/>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6">
                                            <p:graphicEl>
                                              <a:dgm id="{E13773E5-5D4D-43D5-AFF8-6F78222920F4}"/>
                                            </p:graphicEl>
                                          </p:spTgt>
                                        </p:tgtEl>
                                        <p:attrNameLst>
                                          <p:attrName>style.visibility</p:attrName>
                                        </p:attrNameLst>
                                      </p:cBhvr>
                                      <p:to>
                                        <p:strVal val="visible"/>
                                      </p:to>
                                    </p:set>
                                    <p:anim calcmode="lin" valueType="num">
                                      <p:cBhvr>
                                        <p:cTn id="31" dur="1000" fill="hold"/>
                                        <p:tgtEl>
                                          <p:spTgt spid="6">
                                            <p:graphicEl>
                                              <a:dgm id="{E13773E5-5D4D-43D5-AFF8-6F78222920F4}"/>
                                            </p:graphicEl>
                                          </p:spTgt>
                                        </p:tgtEl>
                                        <p:attrNameLst>
                                          <p:attrName>ppt_w</p:attrName>
                                        </p:attrNameLst>
                                      </p:cBhvr>
                                      <p:tavLst>
                                        <p:tav tm="0">
                                          <p:val>
                                            <p:strVal val="#ppt_w*0.70"/>
                                          </p:val>
                                        </p:tav>
                                        <p:tav tm="100000">
                                          <p:val>
                                            <p:strVal val="#ppt_w"/>
                                          </p:val>
                                        </p:tav>
                                      </p:tavLst>
                                    </p:anim>
                                    <p:anim calcmode="lin" valueType="num">
                                      <p:cBhvr>
                                        <p:cTn id="32" dur="1000" fill="hold"/>
                                        <p:tgtEl>
                                          <p:spTgt spid="6">
                                            <p:graphicEl>
                                              <a:dgm id="{E13773E5-5D4D-43D5-AFF8-6F78222920F4}"/>
                                            </p:graphicEl>
                                          </p:spTgt>
                                        </p:tgtEl>
                                        <p:attrNameLst>
                                          <p:attrName>ppt_h</p:attrName>
                                        </p:attrNameLst>
                                      </p:cBhvr>
                                      <p:tavLst>
                                        <p:tav tm="0">
                                          <p:val>
                                            <p:strVal val="#ppt_h"/>
                                          </p:val>
                                        </p:tav>
                                        <p:tav tm="100000">
                                          <p:val>
                                            <p:strVal val="#ppt_h"/>
                                          </p:val>
                                        </p:tav>
                                      </p:tavLst>
                                    </p:anim>
                                    <p:animEffect transition="in" filter="fade">
                                      <p:cBhvr>
                                        <p:cTn id="33" dur="1000"/>
                                        <p:tgtEl>
                                          <p:spTgt spid="6">
                                            <p:graphicEl>
                                              <a:dgm id="{E13773E5-5D4D-43D5-AFF8-6F78222920F4}"/>
                                            </p:graphicEl>
                                          </p:spTgt>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6">
                                            <p:graphicEl>
                                              <a:dgm id="{40C23905-CE36-4089-912F-91CFA9754C86}"/>
                                            </p:graphicEl>
                                          </p:spTgt>
                                        </p:tgtEl>
                                        <p:attrNameLst>
                                          <p:attrName>style.visibility</p:attrName>
                                        </p:attrNameLst>
                                      </p:cBhvr>
                                      <p:to>
                                        <p:strVal val="visible"/>
                                      </p:to>
                                    </p:set>
                                    <p:anim calcmode="lin" valueType="num">
                                      <p:cBhvr>
                                        <p:cTn id="36" dur="1000" fill="hold"/>
                                        <p:tgtEl>
                                          <p:spTgt spid="6">
                                            <p:graphicEl>
                                              <a:dgm id="{40C23905-CE36-4089-912F-91CFA9754C86}"/>
                                            </p:graphicEl>
                                          </p:spTgt>
                                        </p:tgtEl>
                                        <p:attrNameLst>
                                          <p:attrName>ppt_w</p:attrName>
                                        </p:attrNameLst>
                                      </p:cBhvr>
                                      <p:tavLst>
                                        <p:tav tm="0">
                                          <p:val>
                                            <p:strVal val="#ppt_w*0.70"/>
                                          </p:val>
                                        </p:tav>
                                        <p:tav tm="100000">
                                          <p:val>
                                            <p:strVal val="#ppt_w"/>
                                          </p:val>
                                        </p:tav>
                                      </p:tavLst>
                                    </p:anim>
                                    <p:anim calcmode="lin" valueType="num">
                                      <p:cBhvr>
                                        <p:cTn id="37" dur="1000" fill="hold"/>
                                        <p:tgtEl>
                                          <p:spTgt spid="6">
                                            <p:graphicEl>
                                              <a:dgm id="{40C23905-CE36-4089-912F-91CFA9754C86}"/>
                                            </p:graphicEl>
                                          </p:spTgt>
                                        </p:tgtEl>
                                        <p:attrNameLst>
                                          <p:attrName>ppt_h</p:attrName>
                                        </p:attrNameLst>
                                      </p:cBhvr>
                                      <p:tavLst>
                                        <p:tav tm="0">
                                          <p:val>
                                            <p:strVal val="#ppt_h"/>
                                          </p:val>
                                        </p:tav>
                                        <p:tav tm="100000">
                                          <p:val>
                                            <p:strVal val="#ppt_h"/>
                                          </p:val>
                                        </p:tav>
                                      </p:tavLst>
                                    </p:anim>
                                    <p:animEffect transition="in" filter="fade">
                                      <p:cBhvr>
                                        <p:cTn id="38" dur="1000"/>
                                        <p:tgtEl>
                                          <p:spTgt spid="6">
                                            <p:graphicEl>
                                              <a:dgm id="{40C23905-CE36-4089-912F-91CFA9754C86}"/>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55" presetClass="entr" presetSubtype="0" fill="hold" grpId="0" nodeType="clickEffect">
                                  <p:stCondLst>
                                    <p:cond delay="0"/>
                                  </p:stCondLst>
                                  <p:childTnLst>
                                    <p:set>
                                      <p:cBhvr>
                                        <p:cTn id="42" dur="1" fill="hold">
                                          <p:stCondLst>
                                            <p:cond delay="0"/>
                                          </p:stCondLst>
                                        </p:cTn>
                                        <p:tgtEl>
                                          <p:spTgt spid="6">
                                            <p:graphicEl>
                                              <a:dgm id="{B056D4B8-823F-479C-9A50-0F2C1D8DC6E7}"/>
                                            </p:graphicEl>
                                          </p:spTgt>
                                        </p:tgtEl>
                                        <p:attrNameLst>
                                          <p:attrName>style.visibility</p:attrName>
                                        </p:attrNameLst>
                                      </p:cBhvr>
                                      <p:to>
                                        <p:strVal val="visible"/>
                                      </p:to>
                                    </p:set>
                                    <p:anim calcmode="lin" valueType="num">
                                      <p:cBhvr>
                                        <p:cTn id="43" dur="1000" fill="hold"/>
                                        <p:tgtEl>
                                          <p:spTgt spid="6">
                                            <p:graphicEl>
                                              <a:dgm id="{B056D4B8-823F-479C-9A50-0F2C1D8DC6E7}"/>
                                            </p:graphicEl>
                                          </p:spTgt>
                                        </p:tgtEl>
                                        <p:attrNameLst>
                                          <p:attrName>ppt_w</p:attrName>
                                        </p:attrNameLst>
                                      </p:cBhvr>
                                      <p:tavLst>
                                        <p:tav tm="0">
                                          <p:val>
                                            <p:strVal val="#ppt_w*0.70"/>
                                          </p:val>
                                        </p:tav>
                                        <p:tav tm="100000">
                                          <p:val>
                                            <p:strVal val="#ppt_w"/>
                                          </p:val>
                                        </p:tav>
                                      </p:tavLst>
                                    </p:anim>
                                    <p:anim calcmode="lin" valueType="num">
                                      <p:cBhvr>
                                        <p:cTn id="44" dur="1000" fill="hold"/>
                                        <p:tgtEl>
                                          <p:spTgt spid="6">
                                            <p:graphicEl>
                                              <a:dgm id="{B056D4B8-823F-479C-9A50-0F2C1D8DC6E7}"/>
                                            </p:graphicEl>
                                          </p:spTgt>
                                        </p:tgtEl>
                                        <p:attrNameLst>
                                          <p:attrName>ppt_h</p:attrName>
                                        </p:attrNameLst>
                                      </p:cBhvr>
                                      <p:tavLst>
                                        <p:tav tm="0">
                                          <p:val>
                                            <p:strVal val="#ppt_h"/>
                                          </p:val>
                                        </p:tav>
                                        <p:tav tm="100000">
                                          <p:val>
                                            <p:strVal val="#ppt_h"/>
                                          </p:val>
                                        </p:tav>
                                      </p:tavLst>
                                    </p:anim>
                                    <p:animEffect transition="in" filter="fade">
                                      <p:cBhvr>
                                        <p:cTn id="45" dur="1000"/>
                                        <p:tgtEl>
                                          <p:spTgt spid="6">
                                            <p:graphicEl>
                                              <a:dgm id="{B056D4B8-823F-479C-9A50-0F2C1D8DC6E7}"/>
                                            </p:graphicEl>
                                          </p:spTgt>
                                        </p:tgtEl>
                                      </p:cBhvr>
                                    </p:animEffect>
                                  </p:childTnLst>
                                </p:cTn>
                              </p:par>
                              <p:par>
                                <p:cTn id="46" presetID="55" presetClass="entr" presetSubtype="0" fill="hold" grpId="0" nodeType="withEffect">
                                  <p:stCondLst>
                                    <p:cond delay="0"/>
                                  </p:stCondLst>
                                  <p:childTnLst>
                                    <p:set>
                                      <p:cBhvr>
                                        <p:cTn id="47" dur="1" fill="hold">
                                          <p:stCondLst>
                                            <p:cond delay="0"/>
                                          </p:stCondLst>
                                        </p:cTn>
                                        <p:tgtEl>
                                          <p:spTgt spid="6">
                                            <p:graphicEl>
                                              <a:dgm id="{0422FF03-FD5E-4BDF-B825-ED1AE8A31F0A}"/>
                                            </p:graphicEl>
                                          </p:spTgt>
                                        </p:tgtEl>
                                        <p:attrNameLst>
                                          <p:attrName>style.visibility</p:attrName>
                                        </p:attrNameLst>
                                      </p:cBhvr>
                                      <p:to>
                                        <p:strVal val="visible"/>
                                      </p:to>
                                    </p:set>
                                    <p:anim calcmode="lin" valueType="num">
                                      <p:cBhvr>
                                        <p:cTn id="48" dur="1000" fill="hold"/>
                                        <p:tgtEl>
                                          <p:spTgt spid="6">
                                            <p:graphicEl>
                                              <a:dgm id="{0422FF03-FD5E-4BDF-B825-ED1AE8A31F0A}"/>
                                            </p:graphicEl>
                                          </p:spTgt>
                                        </p:tgtEl>
                                        <p:attrNameLst>
                                          <p:attrName>ppt_w</p:attrName>
                                        </p:attrNameLst>
                                      </p:cBhvr>
                                      <p:tavLst>
                                        <p:tav tm="0">
                                          <p:val>
                                            <p:strVal val="#ppt_w*0.70"/>
                                          </p:val>
                                        </p:tav>
                                        <p:tav tm="100000">
                                          <p:val>
                                            <p:strVal val="#ppt_w"/>
                                          </p:val>
                                        </p:tav>
                                      </p:tavLst>
                                    </p:anim>
                                    <p:anim calcmode="lin" valueType="num">
                                      <p:cBhvr>
                                        <p:cTn id="49" dur="1000" fill="hold"/>
                                        <p:tgtEl>
                                          <p:spTgt spid="6">
                                            <p:graphicEl>
                                              <a:dgm id="{0422FF03-FD5E-4BDF-B825-ED1AE8A31F0A}"/>
                                            </p:graphicEl>
                                          </p:spTgt>
                                        </p:tgtEl>
                                        <p:attrNameLst>
                                          <p:attrName>ppt_h</p:attrName>
                                        </p:attrNameLst>
                                      </p:cBhvr>
                                      <p:tavLst>
                                        <p:tav tm="0">
                                          <p:val>
                                            <p:strVal val="#ppt_h"/>
                                          </p:val>
                                        </p:tav>
                                        <p:tav tm="100000">
                                          <p:val>
                                            <p:strVal val="#ppt_h"/>
                                          </p:val>
                                        </p:tav>
                                      </p:tavLst>
                                    </p:anim>
                                    <p:animEffect transition="in" filter="fade">
                                      <p:cBhvr>
                                        <p:cTn id="50" dur="1000"/>
                                        <p:tgtEl>
                                          <p:spTgt spid="6">
                                            <p:graphicEl>
                                              <a:dgm id="{0422FF03-FD5E-4BDF-B825-ED1AE8A31F0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16387"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47F63175-2C0C-4763-90A3-7E9BBD2C22CE}" type="slidenum">
              <a:rPr lang="en-US" altLang="zh-TW"/>
              <a:pPr eaLnBrk="1" hangingPunct="1"/>
              <a:t>14</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sp>
        <p:nvSpPr>
          <p:cNvPr id="16389" name="Rectangle 3"/>
          <p:cNvSpPr>
            <a:spLocks noGrp="1" noChangeArrowheads="1"/>
          </p:cNvSpPr>
          <p:nvPr>
            <p:ph type="body" idx="1"/>
          </p:nvPr>
        </p:nvSpPr>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向前整合與向後整合</a:t>
            </a:r>
            <a:endParaRPr lang="en-US" altLang="zh-TW" sz="3200" dirty="0" smtClean="0">
              <a:solidFill>
                <a:schemeClr val="accent6"/>
              </a:solidFill>
              <a:latin typeface="微軟正黑體" pitchFamily="34" charset="-120"/>
              <a:ea typeface="微軟正黑體" pitchFamily="34" charset="-120"/>
            </a:endParaRPr>
          </a:p>
          <a:p>
            <a:pPr eaLnBrk="1" hangingPunct="1">
              <a:defRPr/>
            </a:pPr>
            <a:endParaRPr lang="zh-TW" altLang="zh-TW" dirty="0" smtClean="0">
              <a:latin typeface="微軟正黑體" pitchFamily="34" charset="-120"/>
              <a:ea typeface="微軟正黑體" pitchFamily="34" charset="-120"/>
            </a:endParaRPr>
          </a:p>
        </p:txBody>
      </p:sp>
      <p:pic>
        <p:nvPicPr>
          <p:cNvPr id="16390" name="圖片 6" descr="09-01.jpg"/>
          <p:cNvPicPr>
            <a:picLocks noChangeAspect="1"/>
          </p:cNvPicPr>
          <p:nvPr/>
        </p:nvPicPr>
        <p:blipFill>
          <a:blip r:embed="rId2" cstate="print"/>
          <a:srcRect/>
          <a:stretch>
            <a:fillRect/>
          </a:stretch>
        </p:blipFill>
        <p:spPr bwMode="auto">
          <a:xfrm>
            <a:off x="304104" y="2415540"/>
            <a:ext cx="8535792" cy="38598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84354636"/>
      </p:ext>
    </p:extLst>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17411"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EC07B4CE-1E15-4C99-8AA0-8E1742942A15}" type="slidenum">
              <a:rPr lang="en-US" altLang="zh-TW"/>
              <a:pPr eaLnBrk="1" hangingPunct="1"/>
              <a:t>15</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sp>
        <p:nvSpPr>
          <p:cNvPr id="17413" name="Rectangle 3"/>
          <p:cNvSpPr>
            <a:spLocks noGrp="1" noChangeArrowheads="1"/>
          </p:cNvSpPr>
          <p:nvPr>
            <p:ph type="body" idx="1"/>
          </p:nvPr>
        </p:nvSpPr>
        <p:spPr/>
        <p:txBody>
          <a:bodyPr/>
          <a:lstStyle/>
          <a:p>
            <a:pPr eaLnBrk="1" hangingPunct="1">
              <a:defRPr/>
            </a:pPr>
            <a:r>
              <a:rPr lang="zh-TW" altLang="en-US" dirty="0" smtClean="0"/>
              <a:t> </a:t>
            </a:r>
            <a:r>
              <a:rPr lang="zh-TW" altLang="en-US" sz="3200" dirty="0" smtClean="0">
                <a:solidFill>
                  <a:schemeClr val="accent6"/>
                </a:solidFill>
                <a:latin typeface="微軟正黑體" pitchFamily="34" charset="-120"/>
                <a:ea typeface="微軟正黑體" pitchFamily="34" charset="-120"/>
              </a:rPr>
              <a:t>錐形整合</a:t>
            </a:r>
            <a:endParaRPr lang="zh-TW" altLang="zh-TW" sz="3200" dirty="0" smtClean="0">
              <a:solidFill>
                <a:schemeClr val="accent6"/>
              </a:solidFill>
              <a:latin typeface="微軟正黑體" pitchFamily="34" charset="-120"/>
              <a:ea typeface="微軟正黑體" pitchFamily="34" charset="-120"/>
            </a:endParaRPr>
          </a:p>
        </p:txBody>
      </p:sp>
      <p:pic>
        <p:nvPicPr>
          <p:cNvPr id="17414" name="圖片 5" descr="09-02.jpg"/>
          <p:cNvPicPr>
            <a:picLocks noChangeAspect="1"/>
          </p:cNvPicPr>
          <p:nvPr/>
        </p:nvPicPr>
        <p:blipFill>
          <a:blip r:embed="rId2" cstate="print"/>
          <a:srcRect/>
          <a:stretch>
            <a:fillRect/>
          </a:stretch>
        </p:blipFill>
        <p:spPr bwMode="auto">
          <a:xfrm>
            <a:off x="338992" y="2335238"/>
            <a:ext cx="8636195" cy="37902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17628834"/>
      </p:ext>
    </p:extLst>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18435"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B545F7F4-7FBF-4EC9-8F12-3A7352ADDB16}" type="slidenum">
              <a:rPr lang="en-US" altLang="zh-TW"/>
              <a:pPr eaLnBrk="1" hangingPunct="1"/>
              <a:t>16</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sp>
        <p:nvSpPr>
          <p:cNvPr id="18437" name="Rectangle 3"/>
          <p:cNvSpPr>
            <a:spLocks noGrp="1" noChangeArrowheads="1"/>
          </p:cNvSpPr>
          <p:nvPr>
            <p:ph type="body" idx="1"/>
          </p:nvPr>
        </p:nvSpPr>
        <p:spPr>
          <a:xfrm>
            <a:off x="808522" y="1653436"/>
            <a:ext cx="8210066"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整合廣度（</a:t>
            </a:r>
            <a:r>
              <a:rPr lang="en-US" altLang="zh-TW" sz="3200" dirty="0" smtClean="0">
                <a:solidFill>
                  <a:schemeClr val="accent6"/>
                </a:solidFill>
                <a:latin typeface="微軟正黑體" pitchFamily="34" charset="-120"/>
                <a:ea typeface="微軟正黑體" pitchFamily="34" charset="-120"/>
              </a:rPr>
              <a:t>The Breadth of Integration</a:t>
            </a:r>
            <a:r>
              <a:rPr lang="zh-TW" altLang="en-US" sz="3200" dirty="0" smtClean="0">
                <a:solidFill>
                  <a:schemeClr val="accent6"/>
                </a:solidFill>
                <a:latin typeface="微軟正黑體" pitchFamily="34" charset="-120"/>
                <a:ea typeface="微軟正黑體" pitchFamily="34" charset="-120"/>
              </a:rPr>
              <a:t>）</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指某一企業的產出價值中，有多少比重是依賴自身的來源。</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廣度的衡量可以就內部的投入和產出的價值，占整個投入和產出的百分比，也就是占產品的最終價值的比例。</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整合廣度＝內部的投入和產出的價值</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（內部的投入和產出的價值＋外部投入及產出的價值） </a:t>
            </a:r>
            <a:endParaRPr lang="en-US" altLang="zh-TW" dirty="0" smtClean="0">
              <a:latin typeface="微軟正黑體" pitchFamily="34" charset="-120"/>
              <a:ea typeface="微軟正黑體" pitchFamily="34" charset="-120"/>
            </a:endParaRPr>
          </a:p>
          <a:p>
            <a:pPr eaLnBrk="1" hangingPunct="1">
              <a:defRPr/>
            </a:pPr>
            <a:endParaRPr lang="zh-TW" altLang="zh-TW" dirty="0" smtClean="0">
              <a:latin typeface="微軟正黑體" pitchFamily="34" charset="-120"/>
              <a:ea typeface="微軟正黑體" pitchFamily="34" charset="-120"/>
            </a:endParaRPr>
          </a:p>
        </p:txBody>
      </p:sp>
    </p:spTree>
    <p:extLst>
      <p:ext uri="{BB962C8B-B14F-4D97-AF65-F5344CB8AC3E}">
        <p14:creationId xmlns:p14="http://schemas.microsoft.com/office/powerpoint/2010/main" val="317569689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437">
                                            <p:txEl>
                                              <p:pRg st="0" end="0"/>
                                            </p:txEl>
                                          </p:spTgt>
                                        </p:tgtEl>
                                        <p:attrNameLst>
                                          <p:attrName>style.visibility</p:attrName>
                                        </p:attrNameLst>
                                      </p:cBhvr>
                                      <p:to>
                                        <p:strVal val="visible"/>
                                      </p:to>
                                    </p:set>
                                    <p:anim calcmode="lin" valueType="num">
                                      <p:cBhvr>
                                        <p:cTn id="7" dur="1000" fill="hold"/>
                                        <p:tgtEl>
                                          <p:spTgt spid="18437">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8437">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8437">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8437">
                                            <p:txEl>
                                              <p:pRg st="1" end="1"/>
                                            </p:txEl>
                                          </p:spTgt>
                                        </p:tgtEl>
                                        <p:attrNameLst>
                                          <p:attrName>style.visibility</p:attrName>
                                        </p:attrNameLst>
                                      </p:cBhvr>
                                      <p:to>
                                        <p:strVal val="visible"/>
                                      </p:to>
                                    </p:set>
                                    <p:anim calcmode="lin" valueType="num">
                                      <p:cBhvr>
                                        <p:cTn id="12" dur="1000" fill="hold"/>
                                        <p:tgtEl>
                                          <p:spTgt spid="18437">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18437">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18437">
                                            <p:txEl>
                                              <p:pRg st="1" end="1"/>
                                            </p:txEl>
                                          </p:spTgt>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8437">
                                            <p:txEl>
                                              <p:pRg st="2" end="2"/>
                                            </p:txEl>
                                          </p:spTgt>
                                        </p:tgtEl>
                                        <p:attrNameLst>
                                          <p:attrName>style.visibility</p:attrName>
                                        </p:attrNameLst>
                                      </p:cBhvr>
                                      <p:to>
                                        <p:strVal val="visible"/>
                                      </p:to>
                                    </p:set>
                                    <p:anim calcmode="lin" valueType="num">
                                      <p:cBhvr>
                                        <p:cTn id="17" dur="1000" fill="hold"/>
                                        <p:tgtEl>
                                          <p:spTgt spid="18437">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18437">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18437">
                                            <p:txEl>
                                              <p:pRg st="2" end="2"/>
                                            </p:txEl>
                                          </p:spTgt>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8437">
                                            <p:txEl>
                                              <p:pRg st="3" end="3"/>
                                            </p:txEl>
                                          </p:spTgt>
                                        </p:tgtEl>
                                        <p:attrNameLst>
                                          <p:attrName>style.visibility</p:attrName>
                                        </p:attrNameLst>
                                      </p:cBhvr>
                                      <p:to>
                                        <p:strVal val="visible"/>
                                      </p:to>
                                    </p:set>
                                    <p:anim calcmode="lin" valueType="num">
                                      <p:cBhvr>
                                        <p:cTn id="22" dur="1000" fill="hold"/>
                                        <p:tgtEl>
                                          <p:spTgt spid="18437">
                                            <p:txEl>
                                              <p:pRg st="3" end="3"/>
                                            </p:txEl>
                                          </p:spTgt>
                                        </p:tgtEl>
                                        <p:attrNameLst>
                                          <p:attrName>ppt_w</p:attrName>
                                        </p:attrNameLst>
                                      </p:cBhvr>
                                      <p:tavLst>
                                        <p:tav tm="0">
                                          <p:val>
                                            <p:strVal val="#ppt_w*0.70"/>
                                          </p:val>
                                        </p:tav>
                                        <p:tav tm="100000">
                                          <p:val>
                                            <p:strVal val="#ppt_w"/>
                                          </p:val>
                                        </p:tav>
                                      </p:tavLst>
                                    </p:anim>
                                    <p:anim calcmode="lin" valueType="num">
                                      <p:cBhvr>
                                        <p:cTn id="23" dur="1000" fill="hold"/>
                                        <p:tgtEl>
                                          <p:spTgt spid="18437">
                                            <p:txEl>
                                              <p:pRg st="3" end="3"/>
                                            </p:txEl>
                                          </p:spTgt>
                                        </p:tgtEl>
                                        <p:attrNameLst>
                                          <p:attrName>ppt_h</p:attrName>
                                        </p:attrNameLst>
                                      </p:cBhvr>
                                      <p:tavLst>
                                        <p:tav tm="0">
                                          <p:val>
                                            <p:strVal val="#ppt_h"/>
                                          </p:val>
                                        </p:tav>
                                        <p:tav tm="100000">
                                          <p:val>
                                            <p:strVal val="#ppt_h"/>
                                          </p:val>
                                        </p:tav>
                                      </p:tavLst>
                                    </p:anim>
                                    <p:animEffect transition="in" filter="fade">
                                      <p:cBhvr>
                                        <p:cTn id="24" dur="1000"/>
                                        <p:tgtEl>
                                          <p:spTgt spid="1843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19459"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1A97446C-0600-41DF-A48B-7E9DB524F35E}" type="slidenum">
              <a:rPr lang="en-US" altLang="zh-TW"/>
              <a:pPr eaLnBrk="1" hangingPunct="1"/>
              <a:t>17</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sp>
        <p:nvSpPr>
          <p:cNvPr id="19461" name="Rectangle 3"/>
          <p:cNvSpPr>
            <a:spLocks noGrp="1" noChangeArrowheads="1"/>
          </p:cNvSpPr>
          <p:nvPr>
            <p:ph type="body" idx="1"/>
          </p:nvPr>
        </p:nvSpPr>
        <p:spPr>
          <a:xfrm>
            <a:off x="295835" y="1657817"/>
            <a:ext cx="8229600" cy="4525963"/>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整合範圍（</a:t>
            </a:r>
            <a:r>
              <a:rPr lang="en-US" altLang="zh-TW" sz="3200" dirty="0" smtClean="0">
                <a:solidFill>
                  <a:schemeClr val="accent6"/>
                </a:solidFill>
                <a:latin typeface="微軟正黑體" pitchFamily="34" charset="-120"/>
                <a:ea typeface="微軟正黑體" pitchFamily="34" charset="-120"/>
              </a:rPr>
              <a:t>The Extent of Integration</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指某一企業在產業的價值鏈中所包括的附加價值階段多寡。</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整合範圍＝企業掌握的價值階段數目</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全部附加價值階段數目</a:t>
            </a:r>
            <a:endParaRPr lang="zh-TW" altLang="zh-TW" dirty="0" smtClean="0">
              <a:latin typeface="微軟正黑體" pitchFamily="34" charset="-120"/>
              <a:ea typeface="微軟正黑體" pitchFamily="34" charset="-120"/>
            </a:endParaRPr>
          </a:p>
        </p:txBody>
      </p:sp>
      <p:pic>
        <p:nvPicPr>
          <p:cNvPr id="4" name="圖片 3"/>
          <p:cNvPicPr>
            <a:picLocks noChangeAspect="1"/>
          </p:cNvPicPr>
          <p:nvPr/>
        </p:nvPicPr>
        <p:blipFill>
          <a:blip r:embed="rId3">
            <a:extLst>
              <a:ext uri="{BEBA8EAE-BF5A-486C-A8C5-ECC9F3942E4B}">
                <a14:imgProps xmlns:a14="http://schemas.microsoft.com/office/drawing/2010/main">
                  <a14:imgLayer r:embed="rId4">
                    <a14:imgEffect>
                      <a14:backgroundRemoval t="2632" b="89474" l="1087" r="100000">
                        <a14:foregroundMark x1="14855" y1="59211" x2="14855" y2="59211"/>
                        <a14:foregroundMark x1="13406" y1="77632" x2="13406" y2="77632"/>
                        <a14:foregroundMark x1="8696" y1="34211" x2="8696" y2="34211"/>
                      </a14:backgroundRemoval>
                    </a14:imgEffect>
                  </a14:imgLayer>
                </a14:imgProps>
              </a:ext>
            </a:extLst>
          </a:blip>
          <a:stretch>
            <a:fillRect/>
          </a:stretch>
        </p:blipFill>
        <p:spPr>
          <a:xfrm>
            <a:off x="724301" y="4435818"/>
            <a:ext cx="3173931" cy="1747962"/>
          </a:xfrm>
          <a:prstGeom prst="rect">
            <a:avLst/>
          </a:prstGeom>
        </p:spPr>
      </p:pic>
      <p:sp>
        <p:nvSpPr>
          <p:cNvPr id="6" name="AutoShape 2" descr="「階段」的圖片搜尋結果"/>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pic>
        <p:nvPicPr>
          <p:cNvPr id="7" name="圖片 6"/>
          <p:cNvPicPr>
            <a:picLocks noChangeAspect="1"/>
          </p:cNvPicPr>
          <p:nvPr/>
        </p:nvPicPr>
        <p:blipFill rotWithShape="1">
          <a:blip r:embed="rId5"/>
          <a:srcRect l="11775" t="8730" r="14517" b="5459"/>
          <a:stretch/>
        </p:blipFill>
        <p:spPr>
          <a:xfrm>
            <a:off x="5077326" y="4174506"/>
            <a:ext cx="2514600" cy="20092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606418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9461">
                                            <p:txEl>
                                              <p:pRg st="0" end="0"/>
                                            </p:txEl>
                                          </p:spTgt>
                                        </p:tgtEl>
                                        <p:attrNameLst>
                                          <p:attrName>style.visibility</p:attrName>
                                        </p:attrNameLst>
                                      </p:cBhvr>
                                      <p:to>
                                        <p:strVal val="visible"/>
                                      </p:to>
                                    </p:set>
                                    <p:anim calcmode="lin" valueType="num">
                                      <p:cBhvr>
                                        <p:cTn id="7" dur="1000" fill="hold"/>
                                        <p:tgtEl>
                                          <p:spTgt spid="1946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946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9461">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9461">
                                            <p:txEl>
                                              <p:pRg st="1" end="1"/>
                                            </p:txEl>
                                          </p:spTgt>
                                        </p:tgtEl>
                                        <p:attrNameLst>
                                          <p:attrName>style.visibility</p:attrName>
                                        </p:attrNameLst>
                                      </p:cBhvr>
                                      <p:to>
                                        <p:strVal val="visible"/>
                                      </p:to>
                                    </p:set>
                                    <p:anim calcmode="lin" valueType="num">
                                      <p:cBhvr>
                                        <p:cTn id="12" dur="1000" fill="hold"/>
                                        <p:tgtEl>
                                          <p:spTgt spid="19461">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19461">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19461">
                                            <p:txEl>
                                              <p:pRg st="1" end="1"/>
                                            </p:txEl>
                                          </p:spTgt>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9461">
                                            <p:txEl>
                                              <p:pRg st="2" end="2"/>
                                            </p:txEl>
                                          </p:spTgt>
                                        </p:tgtEl>
                                        <p:attrNameLst>
                                          <p:attrName>style.visibility</p:attrName>
                                        </p:attrNameLst>
                                      </p:cBhvr>
                                      <p:to>
                                        <p:strVal val="visible"/>
                                      </p:to>
                                    </p:set>
                                    <p:anim calcmode="lin" valueType="num">
                                      <p:cBhvr>
                                        <p:cTn id="17" dur="1000" fill="hold"/>
                                        <p:tgtEl>
                                          <p:spTgt spid="19461">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19461">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19461">
                                            <p:txEl>
                                              <p:pRg st="2" end="2"/>
                                            </p:txEl>
                                          </p:spTgt>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uiExpand="1"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2048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098BA918-87D4-4E15-BE8F-ED91BECAD39A}" type="slidenum">
              <a:rPr lang="en-US" altLang="zh-TW"/>
              <a:pPr eaLnBrk="1" hangingPunct="1"/>
              <a:t>18</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sp>
        <p:nvSpPr>
          <p:cNvPr id="20485" name="Rectangle 3"/>
          <p:cNvSpPr>
            <a:spLocks noGrp="1" noChangeArrowheads="1"/>
          </p:cNvSpPr>
          <p:nvPr>
            <p:ph type="body" idx="1"/>
          </p:nvPr>
        </p:nvSpPr>
        <p:spPr>
          <a:xfrm>
            <a:off x="652111" y="1575783"/>
            <a:ext cx="7594333" cy="4523527"/>
          </a:xfrm>
        </p:spPr>
        <p:txBody>
          <a:bodyPr/>
          <a:lstStyle/>
          <a:p>
            <a:pPr eaLnBrk="1" hangingPunct="1">
              <a:defRPr/>
            </a:pPr>
            <a:r>
              <a:rPr lang="zh-TW" altLang="en-US" sz="2800"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垂直整合廣度與整合範圍的區別</a:t>
            </a:r>
            <a:endParaRPr lang="en-US" altLang="zh-TW" sz="3200" dirty="0" smtClean="0">
              <a:solidFill>
                <a:schemeClr val="accent6"/>
              </a:solidFill>
              <a:latin typeface="微軟正黑體" pitchFamily="34" charset="-120"/>
              <a:ea typeface="微軟正黑體" pitchFamily="34" charset="-120"/>
            </a:endParaRPr>
          </a:p>
          <a:p>
            <a:pPr>
              <a:buFontTx/>
              <a:buBlip>
                <a:blip r:embed="rId2"/>
              </a:buBlip>
              <a:defRPr/>
            </a:pPr>
            <a:r>
              <a:rPr lang="zh-TW" altLang="en-US" dirty="0" smtClean="0">
                <a:latin typeface="微軟正黑體" pitchFamily="34" charset="-120"/>
                <a:ea typeface="微軟正黑體" pitchFamily="34" charset="-120"/>
              </a:rPr>
              <a:t>整合範圍只考慮企業所包括的價值階段數目，而整合廣度是就其內部投入和產出占整個投入和產出的百分比，也就是就產品的最終價值中，企業內部創造之價值所占的比例。</a:t>
            </a:r>
            <a:endParaRPr lang="zh-TW" altLang="zh-TW" dirty="0" smtClean="0">
              <a:latin typeface="微軟正黑體" pitchFamily="34" charset="-120"/>
              <a:ea typeface="微軟正黑體" pitchFamily="34" charset="-120"/>
            </a:endParaRPr>
          </a:p>
        </p:txBody>
      </p:sp>
      <p:pic>
        <p:nvPicPr>
          <p:cNvPr id="5" name="圖片 4"/>
          <p:cNvPicPr>
            <a:picLocks noChangeAspect="1"/>
          </p:cNvPicPr>
          <p:nvPr/>
        </p:nvPicPr>
        <p:blipFill rotWithShape="1">
          <a:blip r:embed="rId3"/>
          <a:srcRect b="13399"/>
          <a:stretch/>
        </p:blipFill>
        <p:spPr>
          <a:xfrm>
            <a:off x="2926282" y="4265927"/>
            <a:ext cx="2584182" cy="1833383"/>
          </a:xfrm>
          <a:prstGeom prst="rect">
            <a:avLst/>
          </a:prstGeom>
        </p:spPr>
      </p:pic>
    </p:spTree>
    <p:extLst>
      <p:ext uri="{BB962C8B-B14F-4D97-AF65-F5344CB8AC3E}">
        <p14:creationId xmlns:p14="http://schemas.microsoft.com/office/powerpoint/2010/main" val="4256638569"/>
      </p:ext>
    </p:extLst>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21507"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919FB02F-AD0C-4F2C-AB46-9DCAFB4EAFFF}" type="slidenum">
              <a:rPr lang="en-US" altLang="zh-TW"/>
              <a:pPr eaLnBrk="1" hangingPunct="1"/>
              <a:t>19</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pic>
        <p:nvPicPr>
          <p:cNvPr id="21509" name="Picture 4"/>
          <p:cNvPicPr>
            <a:picLocks noChangeAspect="1" noChangeArrowheads="1"/>
          </p:cNvPicPr>
          <p:nvPr/>
        </p:nvPicPr>
        <p:blipFill>
          <a:blip r:embed="rId2" cstate="print"/>
          <a:srcRect/>
          <a:stretch>
            <a:fillRect/>
          </a:stretch>
        </p:blipFill>
        <p:spPr bwMode="auto">
          <a:xfrm>
            <a:off x="473075" y="1698625"/>
            <a:ext cx="8001000" cy="31019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1510" name="矩形 8"/>
          <p:cNvSpPr>
            <a:spLocks noChangeArrowheads="1"/>
          </p:cNvSpPr>
          <p:nvPr/>
        </p:nvSpPr>
        <p:spPr bwMode="auto">
          <a:xfrm>
            <a:off x="605423" y="4945690"/>
            <a:ext cx="3536950" cy="369887"/>
          </a:xfrm>
          <a:prstGeom prst="rect">
            <a:avLst/>
          </a:prstGeom>
          <a:noFill/>
          <a:ln w="9525">
            <a:noFill/>
            <a:miter lim="800000"/>
            <a:headEnd/>
            <a:tailEnd/>
          </a:ln>
        </p:spPr>
        <p:txBody>
          <a:bodyPr>
            <a:spAutoFit/>
          </a:bodyPr>
          <a:lstStyle/>
          <a:p>
            <a:pPr marL="450850" indent="-450850" eaLnBrk="0" hangingPunct="0">
              <a:spcBef>
                <a:spcPct val="20000"/>
              </a:spcBef>
              <a:buClr>
                <a:srgbClr val="984807"/>
              </a:buClr>
              <a:defRPr/>
            </a:pPr>
            <a:r>
              <a:rPr kumimoji="0" lang="zh-TW" altLang="en-US" b="1" dirty="0">
                <a:solidFill>
                  <a:schemeClr val="accent6">
                    <a:lumMod val="50000"/>
                  </a:schemeClr>
                </a:solidFill>
                <a:latin typeface="微軟正黑體" pitchFamily="34" charset="-120"/>
                <a:ea typeface="微軟正黑體" pitchFamily="34" charset="-120"/>
              </a:rPr>
              <a:t>圖</a:t>
            </a:r>
            <a:r>
              <a:rPr kumimoji="0" lang="en-US" altLang="zh-TW" b="1" dirty="0">
                <a:solidFill>
                  <a:schemeClr val="accent6">
                    <a:lumMod val="50000"/>
                  </a:schemeClr>
                </a:solidFill>
                <a:latin typeface="微軟正黑體" pitchFamily="34" charset="-120"/>
                <a:ea typeface="微軟正黑體" pitchFamily="34" charset="-120"/>
              </a:rPr>
              <a:t>9-3</a:t>
            </a:r>
            <a:r>
              <a:rPr kumimoji="0" lang="zh-TW" altLang="en-US" b="1" dirty="0">
                <a:solidFill>
                  <a:schemeClr val="accent6">
                    <a:lumMod val="50000"/>
                  </a:schemeClr>
                </a:solidFill>
                <a:latin typeface="微軟正黑體" pitchFamily="34" charset="-120"/>
                <a:ea typeface="微軟正黑體" pitchFamily="34" charset="-120"/>
              </a:rPr>
              <a:t>　整合的廣度與整合的範圍</a:t>
            </a:r>
            <a:endParaRPr kumimoji="0" lang="en-US" altLang="zh-TW" b="1" dirty="0">
              <a:solidFill>
                <a:schemeClr val="accent6">
                  <a:lumMod val="50000"/>
                </a:schemeClr>
              </a:solidFill>
              <a:latin typeface="微軟正黑體" pitchFamily="34" charset="-120"/>
              <a:ea typeface="微軟正黑體" pitchFamily="34" charset="-120"/>
            </a:endParaRPr>
          </a:p>
        </p:txBody>
      </p:sp>
      <p:sp>
        <p:nvSpPr>
          <p:cNvPr id="21511" name="矩形 7"/>
          <p:cNvSpPr>
            <a:spLocks noChangeArrowheads="1"/>
          </p:cNvSpPr>
          <p:nvPr/>
        </p:nvSpPr>
        <p:spPr bwMode="auto">
          <a:xfrm>
            <a:off x="4332705" y="4935538"/>
            <a:ext cx="4572000" cy="646112"/>
          </a:xfrm>
          <a:prstGeom prst="rect">
            <a:avLst/>
          </a:prstGeom>
          <a:solidFill>
            <a:srgbClr val="92D050"/>
          </a:solidFill>
          <a:ln w="9525">
            <a:noFill/>
            <a:miter lim="800000"/>
            <a:headEnd/>
            <a:tailEnd/>
          </a:ln>
          <a:scene3d>
            <a:camera prst="orthographicFront"/>
            <a:lightRig rig="threePt" dir="t"/>
          </a:scene3d>
          <a:sp3d>
            <a:bevelT/>
          </a:sp3d>
        </p:spPr>
        <p:txBody>
          <a:bodyPr>
            <a:spAutoFit/>
          </a:bodyPr>
          <a:lstStyle/>
          <a:p>
            <a:pPr>
              <a:defRPr/>
            </a:pPr>
            <a:r>
              <a:rPr lang="zh-TW" altLang="en-US" dirty="0">
                <a:latin typeface="微軟正黑體" pitchFamily="34" charset="-120"/>
                <a:ea typeface="微軟正黑體" pitchFamily="34" charset="-120"/>
              </a:rPr>
              <a:t>圖</a:t>
            </a:r>
            <a:r>
              <a:rPr lang="en-US" altLang="zh-TW" dirty="0">
                <a:latin typeface="微軟正黑體" pitchFamily="34" charset="-120"/>
                <a:ea typeface="微軟正黑體" pitchFamily="34" charset="-120"/>
              </a:rPr>
              <a:t>9-3</a:t>
            </a:r>
            <a:r>
              <a:rPr lang="zh-TW" altLang="en-US" dirty="0">
                <a:latin typeface="微軟正黑體" pitchFamily="34" charset="-120"/>
                <a:ea typeface="微軟正黑體" pitchFamily="34" charset="-120"/>
              </a:rPr>
              <a:t>（</a:t>
            </a:r>
            <a:r>
              <a:rPr lang="en-US" altLang="zh-TW" dirty="0">
                <a:latin typeface="微軟正黑體" pitchFamily="34" charset="-120"/>
                <a:ea typeface="微軟正黑體" pitchFamily="34" charset="-120"/>
              </a:rPr>
              <a:t>A</a:t>
            </a:r>
            <a:r>
              <a:rPr lang="zh-TW" altLang="en-US" dirty="0">
                <a:latin typeface="微軟正黑體" pitchFamily="34" charset="-120"/>
                <a:ea typeface="微軟正黑體" pitchFamily="34" charset="-120"/>
              </a:rPr>
              <a:t>）的陰影部分代表整合的</a:t>
            </a:r>
            <a:r>
              <a:rPr lang="zh-TW" altLang="en-US" dirty="0" smtClean="0">
                <a:latin typeface="微軟正黑體" pitchFamily="34" charset="-120"/>
                <a:ea typeface="微軟正黑體" pitchFamily="34" charset="-120"/>
              </a:rPr>
              <a:t>廣度</a:t>
            </a:r>
            <a:endParaRPr lang="en-US" altLang="zh-TW" dirty="0" smtClean="0">
              <a:latin typeface="微軟正黑體" pitchFamily="34" charset="-120"/>
              <a:ea typeface="微軟正黑體" pitchFamily="34" charset="-120"/>
            </a:endParaRPr>
          </a:p>
          <a:p>
            <a:pPr>
              <a:defRPr/>
            </a:pPr>
            <a:r>
              <a:rPr lang="zh-TW" altLang="en-US" dirty="0" smtClean="0">
                <a:latin typeface="微軟正黑體" pitchFamily="34" charset="-120"/>
                <a:ea typeface="微軟正黑體" pitchFamily="34" charset="-120"/>
              </a:rPr>
              <a:t>圖</a:t>
            </a:r>
            <a:r>
              <a:rPr lang="en-US" altLang="zh-TW" dirty="0">
                <a:latin typeface="微軟正黑體" pitchFamily="34" charset="-120"/>
                <a:ea typeface="微軟正黑體" pitchFamily="34" charset="-120"/>
              </a:rPr>
              <a:t>9-3</a:t>
            </a:r>
            <a:r>
              <a:rPr lang="zh-TW" altLang="en-US" dirty="0">
                <a:latin typeface="微軟正黑體" pitchFamily="34" charset="-120"/>
                <a:ea typeface="微軟正黑體" pitchFamily="34" charset="-120"/>
              </a:rPr>
              <a:t>（</a:t>
            </a:r>
            <a:r>
              <a:rPr lang="en-US" altLang="zh-TW" dirty="0">
                <a:latin typeface="微軟正黑體" pitchFamily="34" charset="-120"/>
                <a:ea typeface="微軟正黑體" pitchFamily="34" charset="-120"/>
              </a:rPr>
              <a:t>B</a:t>
            </a:r>
            <a:r>
              <a:rPr lang="zh-TW" altLang="en-US" dirty="0">
                <a:latin typeface="微軟正黑體" pitchFamily="34" charset="-120"/>
                <a:ea typeface="微軟正黑體" pitchFamily="34" charset="-120"/>
              </a:rPr>
              <a:t>）的陰影部分則代表整合</a:t>
            </a:r>
            <a:r>
              <a:rPr lang="zh-TW" altLang="en-US" dirty="0" smtClean="0">
                <a:latin typeface="微軟正黑體" pitchFamily="34" charset="-120"/>
                <a:ea typeface="微軟正黑體" pitchFamily="34" charset="-120"/>
              </a:rPr>
              <a:t>範圍</a:t>
            </a:r>
            <a:endParaRPr lang="zh-TW" altLang="en-US" dirty="0">
              <a:latin typeface="微軟正黑體" pitchFamily="34" charset="-120"/>
              <a:ea typeface="微軟正黑體" pitchFamily="34" charset="-120"/>
            </a:endParaRPr>
          </a:p>
        </p:txBody>
      </p:sp>
    </p:spTree>
    <p:extLst>
      <p:ext uri="{BB962C8B-B14F-4D97-AF65-F5344CB8AC3E}">
        <p14:creationId xmlns:p14="http://schemas.microsoft.com/office/powerpoint/2010/main" val="338404664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1511"/>
                                        </p:tgtEl>
                                        <p:attrNameLst>
                                          <p:attrName>style.visibility</p:attrName>
                                        </p:attrNameLst>
                                      </p:cBhvr>
                                      <p:to>
                                        <p:strVal val="visible"/>
                                      </p:to>
                                    </p:set>
                                    <p:animEffect transition="in" filter="diamond(out)">
                                      <p:cBhvr>
                                        <p:cTn id="7" dur="1000"/>
                                        <p:tgtEl>
                                          <p:spTgt spid="21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22531"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789EDC11-658D-4643-812B-5BED84BAF268}" type="slidenum">
              <a:rPr lang="en-US" altLang="zh-TW"/>
              <a:pPr eaLnBrk="1" hangingPunct="1"/>
              <a:t>20</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sp>
        <p:nvSpPr>
          <p:cNvPr id="22533" name="Rectangle 3"/>
          <p:cNvSpPr>
            <a:spLocks noGrp="1" noChangeArrowheads="1"/>
          </p:cNvSpPr>
          <p:nvPr>
            <p:ph type="body" idx="1"/>
          </p:nvPr>
        </p:nvSpPr>
        <p:spPr>
          <a:xfrm>
            <a:off x="745587" y="1483511"/>
            <a:ext cx="7594333"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垂直整合的優點</a:t>
            </a:r>
            <a:endParaRPr lang="en-US" altLang="zh-TW" sz="3200" dirty="0" smtClean="0">
              <a:solidFill>
                <a:schemeClr val="accent6"/>
              </a:solidFill>
              <a:latin typeface="微軟正黑體" pitchFamily="34" charset="-120"/>
              <a:ea typeface="微軟正黑體" pitchFamily="34" charset="-120"/>
            </a:endParaRPr>
          </a:p>
          <a:p>
            <a:pPr eaLnBrk="1" hangingPunct="1">
              <a:defRPr/>
            </a:pPr>
            <a:endParaRPr lang="zh-TW" altLang="zh-TW" dirty="0" smtClean="0">
              <a:latin typeface="微軟正黑體" pitchFamily="34" charset="-120"/>
              <a:ea typeface="微軟正黑體" pitchFamily="34" charset="-120"/>
            </a:endParaRPr>
          </a:p>
        </p:txBody>
      </p:sp>
      <p:graphicFrame>
        <p:nvGraphicFramePr>
          <p:cNvPr id="7" name="資料庫圖表 6"/>
          <p:cNvGraphicFramePr/>
          <p:nvPr>
            <p:extLst>
              <p:ext uri="{D42A27DB-BD31-4B8C-83A1-F6EECF244321}">
                <p14:modId xmlns:p14="http://schemas.microsoft.com/office/powerpoint/2010/main" val="2600773840"/>
              </p:ext>
            </p:extLst>
          </p:nvPr>
        </p:nvGraphicFramePr>
        <p:xfrm>
          <a:off x="1928199" y="2305246"/>
          <a:ext cx="5425441"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圖片 3"/>
          <p:cNvPicPr>
            <a:picLocks noChangeAspect="1"/>
          </p:cNvPicPr>
          <p:nvPr/>
        </p:nvPicPr>
        <p:blipFill>
          <a:blip r:embed="rId7"/>
          <a:stretch>
            <a:fillRect/>
          </a:stretch>
        </p:blipFill>
        <p:spPr>
          <a:xfrm>
            <a:off x="69597" y="2096491"/>
            <a:ext cx="2064335" cy="12865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074" name="Picture 2" descr="「資產」的圖片搜尋結果"/>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r="11270"/>
          <a:stretch/>
        </p:blipFill>
        <p:spPr bwMode="auto">
          <a:xfrm>
            <a:off x="6919930" y="4039342"/>
            <a:ext cx="2178552" cy="12767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5" name="AutoShape 4" descr="「製造」的圖片搜尋結果"/>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pic>
        <p:nvPicPr>
          <p:cNvPr id="6" name="圖片 5"/>
          <p:cNvPicPr>
            <a:picLocks noChangeAspect="1"/>
          </p:cNvPicPr>
          <p:nvPr/>
        </p:nvPicPr>
        <p:blipFill>
          <a:blip r:embed="rId9"/>
          <a:stretch>
            <a:fillRect/>
          </a:stretch>
        </p:blipFill>
        <p:spPr>
          <a:xfrm>
            <a:off x="69597" y="5282622"/>
            <a:ext cx="1858602" cy="14488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3832095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fade">
                                      <p:cBhvr>
                                        <p:cTn id="13" dur="500"/>
                                        <p:tgtEl>
                                          <p:spTgt spid="3074"/>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23555"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F8E08A92-6ACA-473C-8999-CC6A75395BF3}" type="slidenum">
              <a:rPr lang="en-US" altLang="zh-TW"/>
              <a:pPr eaLnBrk="1" hangingPunct="1"/>
              <a:t>21</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§9.3</a:t>
            </a:r>
            <a:r>
              <a:rPr lang="zh-TW" altLang="en-US" sz="4400" dirty="0">
                <a:latin typeface="微軟正黑體" pitchFamily="34" charset="-120"/>
                <a:ea typeface="微軟正黑體" pitchFamily="34" charset="-120"/>
              </a:rPr>
              <a:t>垂直整合的策略</a:t>
            </a:r>
            <a:endParaRPr lang="zh-TW" altLang="zh-TW" sz="4400" dirty="0">
              <a:latin typeface="微軟正黑體" pitchFamily="34" charset="-120"/>
              <a:ea typeface="微軟正黑體" pitchFamily="34" charset="-120"/>
            </a:endParaRPr>
          </a:p>
        </p:txBody>
      </p:sp>
      <p:sp>
        <p:nvSpPr>
          <p:cNvPr id="23557" name="Rectangle 3"/>
          <p:cNvSpPr>
            <a:spLocks noGrp="1" noChangeArrowheads="1"/>
          </p:cNvSpPr>
          <p:nvPr>
            <p:ph type="body" idx="1"/>
          </p:nvPr>
        </p:nvSpPr>
        <p:spPr/>
        <p:txBody>
          <a:bodyPr/>
          <a:lstStyle/>
          <a:p>
            <a:pPr eaLnBrk="1" hangingPunct="1">
              <a:defRPr/>
            </a:pPr>
            <a:r>
              <a:rPr lang="zh-TW" altLang="en-US" dirty="0" smtClean="0"/>
              <a:t> </a:t>
            </a:r>
            <a:r>
              <a:rPr lang="zh-TW" altLang="en-US" sz="3200" dirty="0" smtClean="0">
                <a:solidFill>
                  <a:schemeClr val="accent6"/>
                </a:solidFill>
                <a:latin typeface="微軟正黑體" pitchFamily="34" charset="-120"/>
                <a:ea typeface="微軟正黑體" pitchFamily="34" charset="-120"/>
              </a:rPr>
              <a:t>垂直整合的缺點</a:t>
            </a:r>
            <a:endParaRPr lang="en-US" altLang="zh-TW" sz="3200" dirty="0" smtClean="0">
              <a:solidFill>
                <a:schemeClr val="accent6"/>
              </a:solidFill>
              <a:latin typeface="微軟正黑體" pitchFamily="34" charset="-120"/>
              <a:ea typeface="微軟正黑體" pitchFamily="34" charset="-120"/>
            </a:endParaRPr>
          </a:p>
          <a:p>
            <a:pPr eaLnBrk="1" hangingPunct="1">
              <a:defRPr/>
            </a:pPr>
            <a:endParaRPr lang="zh-TW" altLang="zh-TW" dirty="0" smtClean="0"/>
          </a:p>
        </p:txBody>
      </p:sp>
      <p:graphicFrame>
        <p:nvGraphicFramePr>
          <p:cNvPr id="7" name="資料庫圖表 6"/>
          <p:cNvGraphicFramePr/>
          <p:nvPr>
            <p:extLst/>
          </p:nvPr>
        </p:nvGraphicFramePr>
        <p:xfrm>
          <a:off x="1763151" y="2353603"/>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圖片 1"/>
          <p:cNvPicPr>
            <a:picLocks noChangeAspect="1"/>
          </p:cNvPicPr>
          <p:nvPr/>
        </p:nvPicPr>
        <p:blipFill>
          <a:blip r:embed="rId7"/>
          <a:stretch>
            <a:fillRect/>
          </a:stretch>
        </p:blipFill>
        <p:spPr>
          <a:xfrm>
            <a:off x="84221" y="2353603"/>
            <a:ext cx="1780673" cy="12882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098" name="Picture 2" descr="相關圖片"/>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86906" y="4331369"/>
            <a:ext cx="1531682" cy="15316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4102" name="Picture 6" descr="「整合」的圖片搜尋結果"/>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4221" y="5101389"/>
            <a:ext cx="1809080" cy="16391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5476681"/>
      </p:ext>
    </p:extLst>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p>
        </p:txBody>
      </p:sp>
      <p:sp>
        <p:nvSpPr>
          <p:cNvPr id="512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8E854F58-1579-4AE9-B221-C23DB6544B83}" type="slidenum">
              <a:rPr lang="en-US" altLang="zh-TW"/>
              <a:pPr eaLnBrk="1" hangingPunct="1"/>
              <a:t>22</a:t>
            </a:fld>
            <a:endParaRPr lang="en-US" altLang="zh-TW"/>
          </a:p>
        </p:txBody>
      </p:sp>
      <p:sp>
        <p:nvSpPr>
          <p:cNvPr id="5124" name="Rectangle 2"/>
          <p:cNvSpPr>
            <a:spLocks noGrp="1" noChangeArrowheads="1"/>
          </p:cNvSpPr>
          <p:nvPr>
            <p:ph type="title"/>
          </p:nvPr>
        </p:nvSpPr>
        <p:spPr>
          <a:xfrm>
            <a:off x="367610" y="563746"/>
            <a:ext cx="8249753"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200" dirty="0">
                <a:solidFill>
                  <a:schemeClr val="accent6">
                    <a:lumMod val="50000"/>
                  </a:schemeClr>
                </a:solidFill>
                <a:latin typeface="微軟正黑體" panose="020B0604030504040204" pitchFamily="34" charset="-120"/>
                <a:ea typeface="微軟正黑體" panose="020B0604030504040204" pitchFamily="34" charset="-120"/>
              </a:rPr>
              <a:t>CHAPTER 9  </a:t>
            </a:r>
            <a:r>
              <a:rPr lang="zh-TW" altLang="en-US" sz="4200" dirty="0">
                <a:solidFill>
                  <a:schemeClr val="accent6">
                    <a:lumMod val="50000"/>
                  </a:schemeClr>
                </a:solidFill>
                <a:latin typeface="微軟正黑體" panose="020B0604030504040204" pitchFamily="34" charset="-120"/>
                <a:ea typeface="微軟正黑體" panose="020B0604030504040204" pitchFamily="34" charset="-120"/>
              </a:rPr>
              <a:t>整合策略與策略聯盟</a:t>
            </a:r>
            <a:endParaRPr lang="zh-TW" altLang="zh-TW" sz="4200" dirty="0">
              <a:solidFill>
                <a:schemeClr val="accent6">
                  <a:lumMod val="50000"/>
                </a:schemeClr>
              </a:solidFill>
              <a:latin typeface="微軟正黑體" panose="020B0604030504040204" pitchFamily="34" charset="-120"/>
              <a:ea typeface="微軟正黑體" panose="020B0604030504040204" pitchFamily="34" charset="-120"/>
            </a:endParaRPr>
          </a:p>
        </p:txBody>
      </p:sp>
      <p:sp>
        <p:nvSpPr>
          <p:cNvPr id="5125" name="Text Box 5"/>
          <p:cNvSpPr txBox="1">
            <a:spLocks noChangeArrowheads="1"/>
          </p:cNvSpPr>
          <p:nvPr/>
        </p:nvSpPr>
        <p:spPr bwMode="auto">
          <a:xfrm>
            <a:off x="7748588" y="47625"/>
            <a:ext cx="13096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sz="2000" i="1"/>
              <a:t>Chapter 9</a:t>
            </a:r>
          </a:p>
        </p:txBody>
      </p:sp>
      <p:graphicFrame>
        <p:nvGraphicFramePr>
          <p:cNvPr id="10" name="資料庫圖表 9"/>
          <p:cNvGraphicFramePr/>
          <p:nvPr>
            <p:extLst>
              <p:ext uri="{D42A27DB-BD31-4B8C-83A1-F6EECF244321}">
                <p14:modId xmlns:p14="http://schemas.microsoft.com/office/powerpoint/2010/main" val="221994138"/>
              </p:ext>
            </p:extLst>
          </p:nvPr>
        </p:nvGraphicFramePr>
        <p:xfrm>
          <a:off x="901148" y="1834322"/>
          <a:ext cx="718267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3796411"/>
      </p:ext>
    </p:extLst>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2560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36DC10CB-3466-470B-887F-4620AA440417}" type="slidenum">
              <a:rPr lang="en-US" altLang="zh-TW"/>
              <a:pPr eaLnBrk="1" hangingPunct="1"/>
              <a:t>23</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sp>
        <p:nvSpPr>
          <p:cNvPr id="25605" name="Rectangle 3"/>
          <p:cNvSpPr>
            <a:spLocks noGrp="1" noChangeArrowheads="1"/>
          </p:cNvSpPr>
          <p:nvPr>
            <p:ph type="body" idx="1"/>
          </p:nvPr>
        </p:nvSpPr>
        <p:spPr>
          <a:xfrm>
            <a:off x="732918" y="1531971"/>
            <a:ext cx="7594333"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策略聯盟（</a:t>
            </a:r>
            <a:r>
              <a:rPr lang="en-US" altLang="zh-TW" sz="3200" dirty="0" smtClean="0">
                <a:solidFill>
                  <a:schemeClr val="accent6"/>
                </a:solidFill>
                <a:latin typeface="微軟正黑體" pitchFamily="34" charset="-120"/>
                <a:ea typeface="微軟正黑體" pitchFamily="34" charset="-120"/>
              </a:rPr>
              <a:t>Strategic Alliance</a:t>
            </a:r>
            <a:r>
              <a:rPr lang="zh-TW" altLang="en-US" sz="3200" dirty="0" smtClean="0">
                <a:solidFill>
                  <a:schemeClr val="accent6"/>
                </a:solidFill>
                <a:latin typeface="微軟正黑體" pitchFamily="34" charset="-120"/>
                <a:ea typeface="微軟正黑體" pitchFamily="34" charset="-120"/>
              </a:rPr>
              <a:t>）</a:t>
            </a:r>
            <a:endParaRPr lang="en-US" altLang="zh-TW" sz="3200" dirty="0" smtClean="0">
              <a:solidFill>
                <a:schemeClr val="accent6"/>
              </a:solidFill>
              <a:latin typeface="微軟正黑體" pitchFamily="34" charset="-120"/>
              <a:ea typeface="微軟正黑體" pitchFamily="34" charset="-120"/>
            </a:endParaRPr>
          </a:p>
          <a:p>
            <a:pPr eaLnBrk="1" hangingPunct="1">
              <a:buFontTx/>
              <a:buNone/>
              <a:defRPr/>
            </a:pPr>
            <a:r>
              <a:rPr lang="zh-TW" altLang="en-US" dirty="0" smtClean="0">
                <a:latin typeface="微軟正黑體" pitchFamily="34" charset="-120"/>
                <a:ea typeface="微軟正黑體" pitchFamily="34" charset="-120"/>
              </a:rPr>
              <a:t>  </a:t>
            </a:r>
            <a:r>
              <a:rPr lang="zh-TW" altLang="en-US" dirty="0" smtClean="0">
                <a:latin typeface="微軟正黑體" pitchFamily="34" charset="-120"/>
                <a:ea typeface="微軟正黑體" pitchFamily="34" charset="-120"/>
              </a:rPr>
              <a:t>是</a:t>
            </a:r>
            <a:r>
              <a:rPr lang="zh-TW" altLang="en-US" dirty="0" smtClean="0">
                <a:latin typeface="微軟正黑體" pitchFamily="34" charset="-120"/>
                <a:ea typeface="微軟正黑體" pitchFamily="34" charset="-120"/>
              </a:rPr>
              <a:t>在不同的企業間建立一種夥伴關係，藉此來結合彼此的資源、能耐，與核心競爭力，以追求彼此在產品或服務的設計、製造，或行銷等方面的共同利益。</a:t>
            </a:r>
            <a:endParaRPr lang="zh-TW" altLang="zh-TW" dirty="0" smtClean="0">
              <a:latin typeface="微軟正黑體" pitchFamily="34" charset="-120"/>
              <a:ea typeface="微軟正黑體" pitchFamily="34" charset="-120"/>
            </a:endParaRPr>
          </a:p>
        </p:txBody>
      </p:sp>
      <p:pic>
        <p:nvPicPr>
          <p:cNvPr id="2" name="圖片 1"/>
          <p:cNvPicPr>
            <a:picLocks noChangeAspect="1"/>
          </p:cNvPicPr>
          <p:nvPr/>
        </p:nvPicPr>
        <p:blipFill>
          <a:blip r:embed="rId2"/>
          <a:stretch>
            <a:fillRect/>
          </a:stretch>
        </p:blipFill>
        <p:spPr>
          <a:xfrm>
            <a:off x="1111918" y="4359547"/>
            <a:ext cx="3014913" cy="178623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圖片 2"/>
          <p:cNvPicPr>
            <a:picLocks noChangeAspect="1"/>
          </p:cNvPicPr>
          <p:nvPr/>
        </p:nvPicPr>
        <p:blipFill>
          <a:blip r:embed="rId3"/>
          <a:stretch>
            <a:fillRect/>
          </a:stretch>
        </p:blipFill>
        <p:spPr>
          <a:xfrm>
            <a:off x="5236293" y="4364025"/>
            <a:ext cx="3166562" cy="178175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22584848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anim calcmode="lin" valueType="num">
                                      <p:cBhvr additive="base">
                                        <p:cTn id="7" dur="500" fill="hold"/>
                                        <p:tgtEl>
                                          <p:spTgt spid="2560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60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5605">
                                            <p:txEl>
                                              <p:pRg st="1" end="1"/>
                                            </p:txEl>
                                          </p:spTgt>
                                        </p:tgtEl>
                                        <p:attrNameLst>
                                          <p:attrName>style.visibility</p:attrName>
                                        </p:attrNameLst>
                                      </p:cBhvr>
                                      <p:to>
                                        <p:strVal val="visible"/>
                                      </p:to>
                                    </p:set>
                                    <p:anim calcmode="lin" valueType="num">
                                      <p:cBhvr additive="base">
                                        <p:cTn id="11" dur="500" fill="hold"/>
                                        <p:tgtEl>
                                          <p:spTgt spid="2560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5605">
                                            <p:txEl>
                                              <p:pRg st="1" end="1"/>
                                            </p:txEl>
                                          </p:spTgt>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26627"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4A8AE667-B4A2-4221-83DB-5A4D3807EE3A}" type="slidenum">
              <a:rPr lang="en-US" altLang="zh-TW"/>
              <a:pPr eaLnBrk="1" hangingPunct="1"/>
              <a:t>24</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sp>
        <p:nvSpPr>
          <p:cNvPr id="26629" name="Rectangle 3"/>
          <p:cNvSpPr>
            <a:spLocks noGrp="1" noChangeArrowheads="1"/>
          </p:cNvSpPr>
          <p:nvPr>
            <p:ph type="body" idx="1"/>
          </p:nvPr>
        </p:nvSpPr>
        <p:spPr>
          <a:xfrm>
            <a:off x="774833" y="1415631"/>
            <a:ext cx="7594333"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採取策略聯盟的主要理由</a:t>
            </a:r>
            <a:endParaRPr lang="en-US" altLang="zh-TW" sz="3200" dirty="0" smtClean="0">
              <a:solidFill>
                <a:schemeClr val="accent6"/>
              </a:solidFill>
              <a:latin typeface="微軟正黑體" pitchFamily="34" charset="-120"/>
              <a:ea typeface="微軟正黑體" pitchFamily="34" charset="-120"/>
            </a:endParaRPr>
          </a:p>
          <a:p>
            <a:pPr eaLnBrk="1" hangingPunct="1">
              <a:defRPr/>
            </a:pPr>
            <a:endParaRPr lang="zh-TW" altLang="zh-TW" dirty="0" smtClean="0">
              <a:latin typeface="微軟正黑體" pitchFamily="34" charset="-120"/>
              <a:ea typeface="微軟正黑體" pitchFamily="34" charset="-120"/>
            </a:endParaRPr>
          </a:p>
        </p:txBody>
      </p:sp>
      <p:graphicFrame>
        <p:nvGraphicFramePr>
          <p:cNvPr id="7" name="資料庫圖表 6"/>
          <p:cNvGraphicFramePr/>
          <p:nvPr/>
        </p:nvGraphicFramePr>
        <p:xfrm>
          <a:off x="1877961" y="2208162"/>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2" name="Picture 2" descr="相關圖片"/>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11428" y="439024"/>
            <a:ext cx="1925065" cy="1711169"/>
          </a:xfrm>
          <a:prstGeom prst="rect">
            <a:avLst/>
          </a:prstGeom>
          <a:noFill/>
          <a:extLst>
            <a:ext uri="{909E8E84-426E-40DD-AFC4-6F175D3DCCD1}">
              <a14:hiddenFill xmlns:a14="http://schemas.microsoft.com/office/drawing/2010/main">
                <a:solidFill>
                  <a:srgbClr val="FFFFFF"/>
                </a:solidFill>
              </a14:hiddenFill>
            </a:ext>
          </a:extLst>
        </p:spPr>
      </p:pic>
      <p:pic>
        <p:nvPicPr>
          <p:cNvPr id="5" name="圖片 4"/>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foregroundMark x1="22780" y1="71134" x2="22780" y2="71134"/>
                        <a14:foregroundMark x1="19691" y1="69072" x2="19305" y2="88144"/>
                        <a14:foregroundMark x1="33591" y1="71649" x2="29730" y2="81959"/>
                        <a14:foregroundMark x1="30502" y1="81959" x2="33977" y2="88144"/>
                        <a14:foregroundMark x1="15058" y1="71649" x2="15830" y2="88144"/>
                        <a14:foregroundMark x1="22780" y1="90722" x2="16988" y2="92784"/>
                        <a14:foregroundMark x1="33205" y1="92268" x2="33591" y2="87629"/>
                        <a14:foregroundMark x1="27799" y1="73711" x2="25483" y2="83505"/>
                        <a14:foregroundMark x1="40927" y1="68041" x2="40927" y2="86082"/>
                        <a14:foregroundMark x1="26641" y1="86598" x2="30116" y2="87629"/>
                        <a14:foregroundMark x1="40927" y1="90206" x2="43243" y2="87629"/>
                        <a14:foregroundMark x1="42471" y1="65979" x2="48649" y2="65464"/>
                        <a14:foregroundMark x1="54054" y1="65464" x2="48649" y2="73711"/>
                        <a14:foregroundMark x1="49035" y1="73196" x2="55212" y2="77320"/>
                        <a14:foregroundMark x1="47876" y1="72165" x2="47104" y2="72165"/>
                        <a14:foregroundMark x1="49421" y1="84021" x2="51737" y2="87113"/>
                        <a14:foregroundMark x1="55598" y1="66495" x2="58301" y2="68557"/>
                        <a14:foregroundMark x1="55598" y1="76804" x2="59073" y2="78866"/>
                        <a14:foregroundMark x1="51737" y1="89175" x2="60232" y2="80928"/>
                        <a14:foregroundMark x1="45560" y1="84021" x2="47876" y2="84021"/>
                        <a14:foregroundMark x1="47876" y1="79381" x2="51351" y2="83505"/>
                        <a14:foregroundMark x1="52124" y1="77835" x2="55598" y2="84021"/>
                        <a14:foregroundMark x1="62934" y1="67010" x2="63320" y2="84021"/>
                        <a14:foregroundMark x1="64479" y1="68557" x2="64865" y2="84021"/>
                        <a14:foregroundMark x1="72973" y1="67526" x2="64479" y2="78351"/>
                        <a14:foregroundMark x1="68726" y1="71134" x2="73359" y2="81959"/>
                        <a14:foregroundMark x1="75676" y1="84021" x2="72201" y2="79897"/>
                        <a14:foregroundMark x1="70656" y1="82474" x2="67954" y2="82990"/>
                        <a14:backgroundMark x1="26641" y1="93299" x2="26641" y2="93299"/>
                        <a14:backgroundMark x1="71042" y1="60309" x2="71042" y2="60309"/>
                        <a14:backgroundMark x1="76834" y1="67526" x2="76834" y2="67526"/>
                      </a14:backgroundRemoval>
                    </a14:imgEffect>
                  </a14:imgLayer>
                </a14:imgProps>
              </a:ext>
            </a:extLst>
          </a:blip>
          <a:stretch>
            <a:fillRect/>
          </a:stretch>
        </p:blipFill>
        <p:spPr>
          <a:xfrm>
            <a:off x="0" y="2623757"/>
            <a:ext cx="2157984" cy="16164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124" name="Picture 4" descr="相關圖片"/>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12546" y="3919852"/>
            <a:ext cx="1380617" cy="138061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6" name="圖片 5"/>
          <p:cNvPicPr>
            <a:picLocks noChangeAspect="1"/>
          </p:cNvPicPr>
          <p:nvPr/>
        </p:nvPicPr>
        <p:blipFill>
          <a:blip r:embed="rId11"/>
          <a:stretch>
            <a:fillRect/>
          </a:stretch>
        </p:blipFill>
        <p:spPr>
          <a:xfrm>
            <a:off x="50836" y="5877542"/>
            <a:ext cx="2548128" cy="9544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88549726"/>
      </p:ext>
    </p:extLst>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27651"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1B3EE509-BE01-4EE3-AFAD-1D7A86EB1AB7}" type="slidenum">
              <a:rPr lang="en-US" altLang="zh-TW"/>
              <a:pPr eaLnBrk="1" hangingPunct="1"/>
              <a:t>25</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sp>
        <p:nvSpPr>
          <p:cNvPr id="27653" name="Rectangle 3"/>
          <p:cNvSpPr>
            <a:spLocks noGrp="1" noChangeArrowheads="1"/>
          </p:cNvSpPr>
          <p:nvPr>
            <p:ph type="body" idx="1"/>
          </p:nvPr>
        </p:nvSpPr>
        <p:spPr>
          <a:xfrm>
            <a:off x="617989" y="1363891"/>
            <a:ext cx="7594333"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策略聯盟的風險</a:t>
            </a:r>
            <a:endParaRPr lang="en-US" altLang="zh-TW" sz="3200" dirty="0" smtClean="0">
              <a:solidFill>
                <a:schemeClr val="accent6"/>
              </a:solidFill>
              <a:latin typeface="微軟正黑體" pitchFamily="34" charset="-120"/>
              <a:ea typeface="微軟正黑體" pitchFamily="34" charset="-120"/>
            </a:endParaRPr>
          </a:p>
          <a:p>
            <a:pPr eaLnBrk="1" hangingPunct="1">
              <a:defRPr/>
            </a:pPr>
            <a:endParaRPr lang="zh-TW" altLang="zh-TW" dirty="0" smtClean="0">
              <a:latin typeface="微軟正黑體" pitchFamily="34" charset="-120"/>
              <a:ea typeface="微軟正黑體" pitchFamily="34" charset="-120"/>
            </a:endParaRPr>
          </a:p>
        </p:txBody>
      </p:sp>
      <p:graphicFrame>
        <p:nvGraphicFramePr>
          <p:cNvPr id="7" name="資料庫圖表 6"/>
          <p:cNvGraphicFramePr/>
          <p:nvPr/>
        </p:nvGraphicFramePr>
        <p:xfrm>
          <a:off x="1720947" y="21425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7655" name="文字方塊 7"/>
          <p:cNvSpPr txBox="1">
            <a:spLocks noChangeArrowheads="1"/>
          </p:cNvSpPr>
          <p:nvPr/>
        </p:nvSpPr>
        <p:spPr bwMode="auto">
          <a:xfrm>
            <a:off x="6607443" y="532549"/>
            <a:ext cx="2419008" cy="1477328"/>
          </a:xfrm>
          <a:prstGeom prst="rect">
            <a:avLst/>
          </a:prstGeom>
          <a:solidFill>
            <a:srgbClr val="99FF66"/>
          </a:solidFill>
          <a:ln w="9525">
            <a:noFill/>
            <a:miter lim="800000"/>
            <a:headEnd/>
            <a:tailEnd/>
          </a:ln>
          <a:scene3d>
            <a:camera prst="orthographicFront"/>
            <a:lightRig rig="threePt" dir="t"/>
          </a:scene3d>
          <a:sp3d>
            <a:bevelT/>
          </a:sp3d>
        </p:spPr>
        <p:txBody>
          <a:bodyPr>
            <a:spAutoFit/>
          </a:bodyPr>
          <a:lstStyle/>
          <a:p>
            <a:pPr>
              <a:defRPr/>
            </a:pPr>
            <a:r>
              <a:rPr lang="zh-TW" altLang="en-US" b="1" dirty="0">
                <a:latin typeface="微軟正黑體" pitchFamily="34" charset="-120"/>
                <a:ea typeface="微軟正黑體" pitchFamily="34" charset="-120"/>
              </a:rPr>
              <a:t>策略聯盟能發現當初存在於彼此之間的策略利益消失了，並產生了很多當初沒有預期到的行政成本</a:t>
            </a:r>
          </a:p>
        </p:txBody>
      </p:sp>
      <p:sp>
        <p:nvSpPr>
          <p:cNvPr id="27656" name="文字方塊 8"/>
          <p:cNvSpPr txBox="1">
            <a:spLocks noChangeArrowheads="1"/>
          </p:cNvSpPr>
          <p:nvPr/>
        </p:nvSpPr>
        <p:spPr bwMode="auto">
          <a:xfrm>
            <a:off x="7527822" y="2695773"/>
            <a:ext cx="1616178" cy="3139321"/>
          </a:xfrm>
          <a:prstGeom prst="rect">
            <a:avLst/>
          </a:prstGeom>
          <a:solidFill>
            <a:srgbClr val="FF9999"/>
          </a:solidFill>
          <a:ln w="9525">
            <a:noFill/>
            <a:miter lim="800000"/>
            <a:headEnd/>
            <a:tailEnd/>
          </a:ln>
          <a:scene3d>
            <a:camera prst="orthographicFront"/>
            <a:lightRig rig="threePt" dir="t"/>
          </a:scene3d>
          <a:sp3d>
            <a:bevelT/>
          </a:sp3d>
        </p:spPr>
        <p:txBody>
          <a:bodyPr wrap="square">
            <a:spAutoFit/>
          </a:bodyPr>
          <a:lstStyle/>
          <a:p>
            <a:pPr>
              <a:defRPr/>
            </a:pPr>
            <a:r>
              <a:rPr lang="zh-TW" altLang="en-US" b="1" dirty="0">
                <a:latin typeface="微軟正黑體" pitchFamily="34" charset="-120"/>
                <a:ea typeface="微軟正黑體" pitchFamily="34" charset="-120"/>
              </a:rPr>
              <a:t>策略聯盟夥伴的知識與能耐，若沒有隨著時間的經過而進一步發展，一段時間後，可能會發現對方的知識與能耐出現乾涸，不再具有學習的空間與必要</a:t>
            </a:r>
          </a:p>
        </p:txBody>
      </p:sp>
      <p:sp>
        <p:nvSpPr>
          <p:cNvPr id="27657" name="文字方塊 9"/>
          <p:cNvSpPr txBox="1">
            <a:spLocks noChangeArrowheads="1"/>
          </p:cNvSpPr>
          <p:nvPr/>
        </p:nvSpPr>
        <p:spPr bwMode="auto">
          <a:xfrm>
            <a:off x="0" y="3625655"/>
            <a:ext cx="2319338" cy="1200150"/>
          </a:xfrm>
          <a:prstGeom prst="rect">
            <a:avLst/>
          </a:prstGeom>
          <a:solidFill>
            <a:srgbClr val="FFFF66"/>
          </a:solidFill>
          <a:ln w="9525">
            <a:noFill/>
            <a:miter lim="800000"/>
            <a:headEnd/>
            <a:tailEnd/>
          </a:ln>
          <a:scene3d>
            <a:camera prst="orthographicFront"/>
            <a:lightRig rig="threePt" dir="t"/>
          </a:scene3d>
          <a:sp3d>
            <a:bevelT/>
          </a:sp3d>
        </p:spPr>
        <p:txBody>
          <a:bodyPr>
            <a:spAutoFit/>
          </a:bodyPr>
          <a:lstStyle/>
          <a:p>
            <a:pPr>
              <a:defRPr/>
            </a:pPr>
            <a:r>
              <a:rPr lang="zh-TW" altLang="en-US" b="1" dirty="0">
                <a:latin typeface="微軟正黑體" pitchFamily="34" charset="-120"/>
                <a:ea typeface="微軟正黑體" pitchFamily="34" charset="-120"/>
              </a:rPr>
              <a:t>在長期來看，卻可能造成過度依賴策略聯盟夥伴，因此削弱企業自身的某些能耐</a:t>
            </a:r>
          </a:p>
        </p:txBody>
      </p:sp>
      <p:sp>
        <p:nvSpPr>
          <p:cNvPr id="27658" name="文字方塊 10"/>
          <p:cNvSpPr txBox="1">
            <a:spLocks noChangeArrowheads="1"/>
          </p:cNvSpPr>
          <p:nvPr/>
        </p:nvSpPr>
        <p:spPr bwMode="auto">
          <a:xfrm>
            <a:off x="0" y="5064809"/>
            <a:ext cx="2616298" cy="1477328"/>
          </a:xfrm>
          <a:prstGeom prst="rect">
            <a:avLst/>
          </a:prstGeom>
          <a:solidFill>
            <a:schemeClr val="accent1">
              <a:lumMod val="90000"/>
            </a:schemeClr>
          </a:solidFill>
          <a:ln w="9525">
            <a:noFill/>
            <a:miter lim="800000"/>
            <a:headEnd/>
            <a:tailEnd/>
          </a:ln>
          <a:scene3d>
            <a:camera prst="orthographicFront"/>
            <a:lightRig rig="threePt" dir="t"/>
          </a:scene3d>
          <a:sp3d>
            <a:bevelT/>
          </a:sp3d>
        </p:spPr>
        <p:txBody>
          <a:bodyPr>
            <a:spAutoFit/>
          </a:bodyPr>
          <a:lstStyle/>
          <a:p>
            <a:pPr>
              <a:defRPr/>
            </a:pPr>
            <a:r>
              <a:rPr lang="zh-TW" altLang="en-US" b="1" dirty="0">
                <a:latin typeface="微軟正黑體" pitchFamily="34" charset="-120"/>
                <a:ea typeface="微軟正黑體" pitchFamily="34" charset="-120"/>
              </a:rPr>
              <a:t>策略聯盟在日常的運作上，會面臨三種主要的控制與作業成本：協調成本、學習成本，以及僵固成本</a:t>
            </a:r>
          </a:p>
        </p:txBody>
      </p:sp>
    </p:spTree>
    <p:extLst>
      <p:ext uri="{BB962C8B-B14F-4D97-AF65-F5344CB8AC3E}">
        <p14:creationId xmlns:p14="http://schemas.microsoft.com/office/powerpoint/2010/main" val="258741169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7655"/>
                                        </p:tgtEl>
                                        <p:attrNameLst>
                                          <p:attrName>style.visibility</p:attrName>
                                        </p:attrNameLst>
                                      </p:cBhvr>
                                      <p:to>
                                        <p:strVal val="visible"/>
                                      </p:to>
                                    </p:set>
                                    <p:animEffect transition="in" filter="wedge">
                                      <p:cBhvr>
                                        <p:cTn id="7" dur="1000"/>
                                        <p:tgtEl>
                                          <p:spTgt spid="27655"/>
                                        </p:tgtEl>
                                      </p:cBhvr>
                                    </p:animEffect>
                                  </p:childTnLst>
                                </p:cTn>
                              </p:par>
                            </p:childTnLst>
                          </p:cTn>
                        </p:par>
                        <p:par>
                          <p:cTn id="8" fill="hold" nodeType="afterGroup">
                            <p:stCondLst>
                              <p:cond delay="1000"/>
                            </p:stCondLst>
                            <p:childTnLst>
                              <p:par>
                                <p:cTn id="9" presetID="20" presetClass="entr" presetSubtype="0" fill="hold" nodeType="afterEffect">
                                  <p:stCondLst>
                                    <p:cond delay="0"/>
                                  </p:stCondLst>
                                  <p:childTnLst>
                                    <p:set>
                                      <p:cBhvr>
                                        <p:cTn id="10" dur="1" fill="hold">
                                          <p:stCondLst>
                                            <p:cond delay="0"/>
                                          </p:stCondLst>
                                        </p:cTn>
                                        <p:tgtEl>
                                          <p:spTgt spid="27656"/>
                                        </p:tgtEl>
                                        <p:attrNameLst>
                                          <p:attrName>style.visibility</p:attrName>
                                        </p:attrNameLst>
                                      </p:cBhvr>
                                      <p:to>
                                        <p:strVal val="visible"/>
                                      </p:to>
                                    </p:set>
                                    <p:animEffect transition="in" filter="wedge">
                                      <p:cBhvr>
                                        <p:cTn id="11" dur="1000"/>
                                        <p:tgtEl>
                                          <p:spTgt spid="27656"/>
                                        </p:tgtEl>
                                      </p:cBhvr>
                                    </p:animEffect>
                                  </p:childTnLst>
                                </p:cTn>
                              </p:par>
                            </p:childTnLst>
                          </p:cTn>
                        </p:par>
                        <p:par>
                          <p:cTn id="12" fill="hold" nodeType="afterGroup">
                            <p:stCondLst>
                              <p:cond delay="2000"/>
                            </p:stCondLst>
                            <p:childTnLst>
                              <p:par>
                                <p:cTn id="13" presetID="20" presetClass="entr" presetSubtype="0" fill="hold" nodeType="afterEffect">
                                  <p:stCondLst>
                                    <p:cond delay="0"/>
                                  </p:stCondLst>
                                  <p:childTnLst>
                                    <p:set>
                                      <p:cBhvr>
                                        <p:cTn id="14" dur="1" fill="hold">
                                          <p:stCondLst>
                                            <p:cond delay="0"/>
                                          </p:stCondLst>
                                        </p:cTn>
                                        <p:tgtEl>
                                          <p:spTgt spid="27657"/>
                                        </p:tgtEl>
                                        <p:attrNameLst>
                                          <p:attrName>style.visibility</p:attrName>
                                        </p:attrNameLst>
                                      </p:cBhvr>
                                      <p:to>
                                        <p:strVal val="visible"/>
                                      </p:to>
                                    </p:set>
                                    <p:animEffect transition="in" filter="wedge">
                                      <p:cBhvr>
                                        <p:cTn id="15" dur="1000"/>
                                        <p:tgtEl>
                                          <p:spTgt spid="27657"/>
                                        </p:tgtEl>
                                      </p:cBhvr>
                                    </p:animEffect>
                                  </p:childTnLst>
                                </p:cTn>
                              </p:par>
                            </p:childTnLst>
                          </p:cTn>
                        </p:par>
                        <p:par>
                          <p:cTn id="16" fill="hold" nodeType="afterGroup">
                            <p:stCondLst>
                              <p:cond delay="3000"/>
                            </p:stCondLst>
                            <p:childTnLst>
                              <p:par>
                                <p:cTn id="17" presetID="20" presetClass="entr" presetSubtype="0" fill="hold" nodeType="afterEffect">
                                  <p:stCondLst>
                                    <p:cond delay="0"/>
                                  </p:stCondLst>
                                  <p:childTnLst>
                                    <p:set>
                                      <p:cBhvr>
                                        <p:cTn id="18" dur="1" fill="hold">
                                          <p:stCondLst>
                                            <p:cond delay="0"/>
                                          </p:stCondLst>
                                        </p:cTn>
                                        <p:tgtEl>
                                          <p:spTgt spid="27658"/>
                                        </p:tgtEl>
                                        <p:attrNameLst>
                                          <p:attrName>style.visibility</p:attrName>
                                        </p:attrNameLst>
                                      </p:cBhvr>
                                      <p:to>
                                        <p:strVal val="visible"/>
                                      </p:to>
                                    </p:set>
                                    <p:animEffect transition="in" filter="wedge">
                                      <p:cBhvr>
                                        <p:cTn id="19" dur="1000"/>
                                        <p:tgtEl>
                                          <p:spTgt spid="27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28675"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A63DA913-A68F-4FBD-B32F-65A4296186DD}" type="slidenum">
              <a:rPr lang="en-US" altLang="zh-TW"/>
              <a:pPr eaLnBrk="1" hangingPunct="1"/>
              <a:t>26</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sp>
        <p:nvSpPr>
          <p:cNvPr id="28677" name="Rectangle 3"/>
          <p:cNvSpPr>
            <a:spLocks noGrp="1" noChangeArrowheads="1"/>
          </p:cNvSpPr>
          <p:nvPr>
            <p:ph type="body" idx="1"/>
          </p:nvPr>
        </p:nvSpPr>
        <p:spPr>
          <a:xfrm>
            <a:off x="490888" y="1104901"/>
            <a:ext cx="8229600" cy="4525963"/>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策略聯盟的類別</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以資本和權益區分</a:t>
            </a:r>
            <a:endParaRPr lang="en-US" altLang="zh-TW" dirty="0" smtClean="0">
              <a:latin typeface="微軟正黑體" pitchFamily="34" charset="-120"/>
              <a:ea typeface="微軟正黑體" pitchFamily="34" charset="-120"/>
            </a:endParaRPr>
          </a:p>
          <a:p>
            <a:pPr eaLnBrk="1" hangingPunct="1">
              <a:defRPr/>
            </a:pPr>
            <a:endParaRPr lang="zh-TW" altLang="zh-TW" dirty="0" smtClean="0">
              <a:latin typeface="微軟正黑體" pitchFamily="34" charset="-120"/>
              <a:ea typeface="微軟正黑體" pitchFamily="34" charset="-120"/>
            </a:endParaRPr>
          </a:p>
        </p:txBody>
      </p:sp>
      <p:graphicFrame>
        <p:nvGraphicFramePr>
          <p:cNvPr id="6" name="資料庫圖表 5"/>
          <p:cNvGraphicFramePr/>
          <p:nvPr>
            <p:extLst/>
          </p:nvPr>
        </p:nvGraphicFramePr>
        <p:xfrm>
          <a:off x="1501597" y="2209267"/>
          <a:ext cx="7830662"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 name="群組 10"/>
          <p:cNvGrpSpPr>
            <a:grpSpLocks/>
          </p:cNvGrpSpPr>
          <p:nvPr/>
        </p:nvGrpSpPr>
        <p:grpSpPr bwMode="auto">
          <a:xfrm>
            <a:off x="171426" y="2209267"/>
            <a:ext cx="1162608" cy="3008199"/>
            <a:chOff x="196947" y="5317585"/>
            <a:chExt cx="1162515" cy="2480840"/>
          </a:xfrm>
        </p:grpSpPr>
        <p:sp>
          <p:nvSpPr>
            <p:cNvPr id="10" name="圓角矩形圖說文字 9"/>
            <p:cNvSpPr/>
            <p:nvPr/>
          </p:nvSpPr>
          <p:spPr>
            <a:xfrm rot="10800000">
              <a:off x="196947" y="5317585"/>
              <a:ext cx="1162515" cy="2303620"/>
            </a:xfrm>
            <a:prstGeom prst="wedgeRoundRectCallout">
              <a:avLst>
                <a:gd name="adj1" fmla="val -64474"/>
                <a:gd name="adj2" fmla="val 29501"/>
                <a:gd name="adj3" fmla="val 16667"/>
              </a:avLst>
            </a:prstGeom>
            <a:solidFill>
              <a:srgbClr val="99FF66"/>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sp>
          <p:nvSpPr>
            <p:cNvPr id="28694" name="文字方塊 6"/>
            <p:cNvSpPr txBox="1">
              <a:spLocks noChangeArrowheads="1"/>
            </p:cNvSpPr>
            <p:nvPr/>
          </p:nvSpPr>
          <p:spPr bwMode="auto">
            <a:xfrm rot="21500848">
              <a:off x="370647" y="5487449"/>
              <a:ext cx="966212" cy="2310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b="1" dirty="0">
                  <a:latin typeface="微軟正黑體" panose="020B0604030504040204" pitchFamily="34" charset="-120"/>
                  <a:ea typeface="微軟正黑體" panose="020B0604030504040204" pitchFamily="34" charset="-120"/>
                </a:rPr>
                <a:t>指策略聯盟的夥伴以擁有對方某一比例的股權為基礎</a:t>
              </a:r>
            </a:p>
          </p:txBody>
        </p:sp>
      </p:grpSp>
      <p:grpSp>
        <p:nvGrpSpPr>
          <p:cNvPr id="3" name="群組 12"/>
          <p:cNvGrpSpPr>
            <a:grpSpLocks/>
          </p:cNvGrpSpPr>
          <p:nvPr/>
        </p:nvGrpSpPr>
        <p:grpSpPr bwMode="auto">
          <a:xfrm rot="10800000">
            <a:off x="6232525" y="4294188"/>
            <a:ext cx="2911475" cy="1336675"/>
            <a:chOff x="5162843" y="1871003"/>
            <a:chExt cx="3010486" cy="1322363"/>
          </a:xfrm>
        </p:grpSpPr>
        <p:sp>
          <p:nvSpPr>
            <p:cNvPr id="12" name="圓角矩形圖說文字 11"/>
            <p:cNvSpPr/>
            <p:nvPr/>
          </p:nvSpPr>
          <p:spPr>
            <a:xfrm>
              <a:off x="5162843" y="1871003"/>
              <a:ext cx="3010486" cy="1322363"/>
            </a:xfrm>
            <a:prstGeom prst="wedgeRoundRectCallout">
              <a:avLst/>
            </a:prstGeom>
            <a:solidFill>
              <a:srgbClr val="FFCCCC"/>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8690" name="文字方塊 7"/>
            <p:cNvSpPr txBox="1">
              <a:spLocks noChangeArrowheads="1"/>
            </p:cNvSpPr>
            <p:nvPr/>
          </p:nvSpPr>
          <p:spPr bwMode="auto">
            <a:xfrm rot="10800000">
              <a:off x="5317906" y="1899041"/>
              <a:ext cx="27844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b="1">
                  <a:latin typeface="微軟正黑體" panose="020B0604030504040204" pitchFamily="34" charset="-120"/>
                  <a:ea typeface="微軟正黑體" panose="020B0604030504040204" pitchFamily="34" charset="-120"/>
                </a:rPr>
                <a:t>主要是在沒有取得對方所有權的基礎下，透過合約或彼此的默契，來建立合作的關係</a:t>
              </a:r>
            </a:p>
          </p:txBody>
        </p:sp>
      </p:grpSp>
      <p:grpSp>
        <p:nvGrpSpPr>
          <p:cNvPr id="7" name="群組 6"/>
          <p:cNvGrpSpPr/>
          <p:nvPr/>
        </p:nvGrpSpPr>
        <p:grpSpPr>
          <a:xfrm>
            <a:off x="2578514" y="4426520"/>
            <a:ext cx="3482561" cy="2352002"/>
            <a:chOff x="1926609" y="4294188"/>
            <a:chExt cx="3482561" cy="2352002"/>
          </a:xfrm>
        </p:grpSpPr>
        <p:grpSp>
          <p:nvGrpSpPr>
            <p:cNvPr id="4" name="群組 15"/>
            <p:cNvGrpSpPr>
              <a:grpSpLocks/>
            </p:cNvGrpSpPr>
            <p:nvPr/>
          </p:nvGrpSpPr>
          <p:grpSpPr bwMode="auto">
            <a:xfrm>
              <a:off x="2122597" y="4294188"/>
              <a:ext cx="3286573" cy="2352002"/>
              <a:chOff x="2626375" y="1897330"/>
              <a:chExt cx="2939129" cy="2351708"/>
            </a:xfrm>
          </p:grpSpPr>
          <p:sp>
            <p:nvSpPr>
              <p:cNvPr id="28681" name="文字方塊 8"/>
              <p:cNvSpPr txBox="1">
                <a:spLocks noChangeArrowheads="1"/>
              </p:cNvSpPr>
              <p:nvPr/>
            </p:nvSpPr>
            <p:spPr bwMode="auto">
              <a:xfrm>
                <a:off x="2626375" y="3048709"/>
                <a:ext cx="2786039" cy="1200329"/>
              </a:xfrm>
              <a:prstGeom prst="rect">
                <a:avLst/>
              </a:prstGeom>
              <a:solidFill>
                <a:schemeClr val="accent6">
                  <a:lumMod val="40000"/>
                  <a:lumOff val="60000"/>
                </a:schemeClr>
              </a:solidFill>
              <a:ln w="9525">
                <a:noFill/>
                <a:miter lim="800000"/>
                <a:headEnd/>
                <a:tailEnd/>
              </a:ln>
              <a:scene3d>
                <a:camera prst="orthographicFront"/>
                <a:lightRig rig="threePt" dir="t"/>
              </a:scene3d>
              <a:sp3d>
                <a:bevelT/>
              </a:sp3d>
            </p:spPr>
            <p:txBody>
              <a:bodyPr>
                <a:spAutoFit/>
              </a:bodyPr>
              <a:lstStyle/>
              <a:p>
                <a:pPr>
                  <a:defRPr/>
                </a:pPr>
                <a:r>
                  <a:rPr lang="zh-TW" altLang="en-US" b="1" dirty="0" smtClean="0">
                    <a:latin typeface="微軟正黑體" pitchFamily="34" charset="-120"/>
                    <a:ea typeface="微軟正黑體" pitchFamily="34" charset="-120"/>
                  </a:rPr>
                  <a:t>大陸淘寶網和</a:t>
                </a:r>
                <a:r>
                  <a:rPr lang="zh-TW" altLang="en-US" b="1" dirty="0">
                    <a:latin typeface="微軟正黑體" pitchFamily="34" charset="-120"/>
                    <a:ea typeface="微軟正黑體" pitchFamily="34" charset="-120"/>
                  </a:rPr>
                  <a:t>全家便利超商形成策略聯盟，來</a:t>
                </a:r>
                <a:r>
                  <a:rPr lang="zh-TW" altLang="en-US" b="1" dirty="0" smtClean="0">
                    <a:latin typeface="微軟正黑體" pitchFamily="34" charset="-120"/>
                    <a:ea typeface="微軟正黑體" pitchFamily="34" charset="-120"/>
                  </a:rPr>
                  <a:t>搶占台灣網購市場，便是</a:t>
                </a:r>
                <a:r>
                  <a:rPr lang="zh-TW" altLang="en-US" b="1" dirty="0">
                    <a:latin typeface="微軟正黑體" pitchFamily="34" charset="-120"/>
                    <a:ea typeface="微軟正黑體" pitchFamily="34" charset="-120"/>
                  </a:rPr>
                  <a:t>一種非權益基礎的策略聯盟。</a:t>
                </a:r>
              </a:p>
            </p:txBody>
          </p:sp>
          <p:pic>
            <p:nvPicPr>
              <p:cNvPr id="15" name="圖片 14" descr="untitled w.bmp"/>
              <p:cNvPicPr>
                <a:picLocks noChangeAspect="1"/>
              </p:cNvPicPr>
              <p:nvPr/>
            </p:nvPicPr>
            <p:blipFill>
              <a:blip r:embed="rId8" cstate="print"/>
              <a:stretch>
                <a:fillRect/>
              </a:stretch>
            </p:blipFill>
            <p:spPr>
              <a:xfrm>
                <a:off x="4408906" y="1897330"/>
                <a:ext cx="1156598" cy="10670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pic>
          <p:nvPicPr>
            <p:cNvPr id="5" name="圖片 4"/>
            <p:cNvPicPr>
              <a:picLocks noChangeAspect="1"/>
            </p:cNvPicPr>
            <p:nvPr/>
          </p:nvPicPr>
          <p:blipFill>
            <a:blip r:embed="rId9"/>
            <a:stretch>
              <a:fillRect/>
            </a:stretch>
          </p:blipFill>
          <p:spPr>
            <a:xfrm>
              <a:off x="1926609" y="4521201"/>
              <a:ext cx="2096262" cy="8734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spTree>
    <p:extLst>
      <p:ext uri="{BB962C8B-B14F-4D97-AF65-F5344CB8AC3E}">
        <p14:creationId xmlns:p14="http://schemas.microsoft.com/office/powerpoint/2010/main" val="285342613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par>
                          <p:cTn id="10" fill="hold" nodeType="afterGroup">
                            <p:stCondLst>
                              <p:cond delay="1000"/>
                            </p:stCondLst>
                            <p:childTnLst>
                              <p:par>
                                <p:cTn id="11" presetID="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5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29699"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970447F1-80C2-4F1C-B929-CF757150BFEE}" type="slidenum">
              <a:rPr lang="en-US" altLang="zh-TW"/>
              <a:pPr eaLnBrk="1" hangingPunct="1"/>
              <a:t>27</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sp>
        <p:nvSpPr>
          <p:cNvPr id="29701" name="Rectangle 3"/>
          <p:cNvSpPr>
            <a:spLocks noGrp="1" noChangeArrowheads="1"/>
          </p:cNvSpPr>
          <p:nvPr>
            <p:ph type="body" idx="1"/>
          </p:nvPr>
        </p:nvSpPr>
        <p:spPr>
          <a:xfrm>
            <a:off x="457200" y="1544638"/>
            <a:ext cx="8229600" cy="4525962"/>
          </a:xfrm>
        </p:spPr>
        <p:txBody>
          <a:bodyPr/>
          <a:lstStyle/>
          <a:p>
            <a:pPr eaLnBrk="1" hangingPunct="1"/>
            <a:r>
              <a:rPr lang="zh-TW" altLang="en-US" smtClean="0">
                <a:latin typeface="微軟正黑體" panose="020B0604030504040204" pitchFamily="34" charset="-120"/>
                <a:ea typeface="微軟正黑體" panose="020B0604030504040204" pitchFamily="34" charset="-120"/>
              </a:rPr>
              <a:t> 以策略聯盟的範圍分</a:t>
            </a:r>
            <a:endParaRPr lang="en-US" altLang="zh-TW" smtClean="0">
              <a:latin typeface="微軟正黑體" panose="020B0604030504040204" pitchFamily="34" charset="-120"/>
              <a:ea typeface="微軟正黑體" panose="020B0604030504040204" pitchFamily="34" charset="-120"/>
            </a:endParaRPr>
          </a:p>
          <a:p>
            <a:pPr eaLnBrk="1" hangingPunct="1"/>
            <a:endParaRPr lang="en-US" altLang="zh-TW" smtClean="0"/>
          </a:p>
          <a:p>
            <a:pPr eaLnBrk="1" hangingPunct="1"/>
            <a:endParaRPr lang="zh-TW" altLang="zh-TW" smtClean="0"/>
          </a:p>
        </p:txBody>
      </p:sp>
      <p:graphicFrame>
        <p:nvGraphicFramePr>
          <p:cNvPr id="14" name="資料庫圖表 13"/>
          <p:cNvGraphicFramePr/>
          <p:nvPr>
            <p:extLst/>
          </p:nvPr>
        </p:nvGraphicFramePr>
        <p:xfrm>
          <a:off x="618977" y="2241062"/>
          <a:ext cx="8314007"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圖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04742" y="416475"/>
            <a:ext cx="3105150" cy="14763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744670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3072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715E7182-0907-44FB-BCD4-24E0AEFDDECB}" type="slidenum">
              <a:rPr lang="en-US" altLang="zh-TW"/>
              <a:pPr eaLnBrk="1" hangingPunct="1"/>
              <a:t>28</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sp>
        <p:nvSpPr>
          <p:cNvPr id="30725" name="Rectangle 3"/>
          <p:cNvSpPr>
            <a:spLocks noGrp="1" noChangeArrowheads="1"/>
          </p:cNvSpPr>
          <p:nvPr>
            <p:ph type="body" idx="1"/>
          </p:nvPr>
        </p:nvSpPr>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產業內的策略聯盟</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指策略聯盟夥伴存在於同一產業，彼此存在著垂直和水平互補的關係，並藉由結合彼此的資源與能耐，以創造</a:t>
            </a:r>
            <a:r>
              <a:rPr lang="zh-TW" altLang="en-US" dirty="0" smtClean="0">
                <a:latin typeface="微軟正黑體" pitchFamily="34" charset="-120"/>
                <a:ea typeface="微軟正黑體" pitchFamily="34" charset="-120"/>
              </a:rPr>
              <a:t>出更大</a:t>
            </a:r>
            <a:r>
              <a:rPr lang="zh-TW" altLang="en-US" dirty="0" smtClean="0">
                <a:latin typeface="微軟正黑體" pitchFamily="34" charset="-120"/>
                <a:ea typeface="微軟正黑體" pitchFamily="34" charset="-120"/>
              </a:rPr>
              <a:t>價值。</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產業內策略聯盟的存在，主要在降低產業內競爭、因應產業外競爭，以及降低不確定性</a:t>
            </a:r>
          </a:p>
          <a:p>
            <a:pPr eaLnBrk="1" hangingPunct="1">
              <a:defRPr/>
            </a:pPr>
            <a:endParaRPr lang="zh-TW" altLang="en-US" dirty="0" smtClean="0">
              <a:latin typeface="微軟正黑體" pitchFamily="34" charset="-120"/>
              <a:ea typeface="微軟正黑體" pitchFamily="34" charset="-120"/>
            </a:endParaRPr>
          </a:p>
          <a:p>
            <a:pPr eaLnBrk="1" hangingPunct="1">
              <a:defRPr/>
            </a:pPr>
            <a:endParaRPr lang="en-US" altLang="zh-TW" dirty="0" smtClean="0">
              <a:latin typeface="微軟正黑體" pitchFamily="34" charset="-120"/>
              <a:ea typeface="微軟正黑體" pitchFamily="34" charset="-120"/>
            </a:endParaRPr>
          </a:p>
          <a:p>
            <a:pPr eaLnBrk="1" hangingPunct="1">
              <a:defRPr/>
            </a:pPr>
            <a:endParaRPr lang="zh-TW" altLang="zh-TW" dirty="0" smtClean="0">
              <a:latin typeface="微軟正黑體" pitchFamily="34" charset="-120"/>
              <a:ea typeface="微軟正黑體" pitchFamily="34" charset="-120"/>
            </a:endParaRPr>
          </a:p>
        </p:txBody>
      </p:sp>
      <p:pic>
        <p:nvPicPr>
          <p:cNvPr id="3" name="圖片 2"/>
          <p:cNvPicPr>
            <a:picLocks noChangeAspect="1"/>
          </p:cNvPicPr>
          <p:nvPr/>
        </p:nvPicPr>
        <p:blipFill>
          <a:blip r:embed="rId3"/>
          <a:stretch>
            <a:fillRect/>
          </a:stretch>
        </p:blipFill>
        <p:spPr>
          <a:xfrm>
            <a:off x="6242304" y="324063"/>
            <a:ext cx="2562887" cy="16626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5" name="群組 4"/>
          <p:cNvGrpSpPr/>
          <p:nvPr/>
        </p:nvGrpSpPr>
        <p:grpSpPr>
          <a:xfrm>
            <a:off x="3997720" y="4616196"/>
            <a:ext cx="4807471" cy="2124329"/>
            <a:chOff x="3997720" y="4616196"/>
            <a:chExt cx="4807471" cy="2124329"/>
          </a:xfrm>
        </p:grpSpPr>
        <p:pic>
          <p:nvPicPr>
            <p:cNvPr id="4" name="圖片 3"/>
            <p:cNvPicPr>
              <a:picLocks noChangeAspect="1"/>
            </p:cNvPicPr>
            <p:nvPr/>
          </p:nvPicPr>
          <p:blipFill>
            <a:blip r:embed="rId4"/>
            <a:stretch>
              <a:fillRect/>
            </a:stretch>
          </p:blipFill>
          <p:spPr>
            <a:xfrm>
              <a:off x="7213995" y="4616196"/>
              <a:ext cx="1591196" cy="21243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146" name="Picture 2" descr="相關圖片"/>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7720" y="4829730"/>
              <a:ext cx="2873375" cy="191079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6148" name="Picture 4" descr="相關圖片"/>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0" b="89796" l="0" r="89883"/>
                      </a14:imgEffect>
                    </a14:imgLayer>
                  </a14:imgProps>
                </a:ext>
                <a:ext uri="{28A0092B-C50C-407E-A947-70E740481C1C}">
                  <a14:useLocalDpi xmlns:a14="http://schemas.microsoft.com/office/drawing/2010/main" val="0"/>
                </a:ext>
              </a:extLst>
            </a:blip>
            <a:srcRect/>
            <a:stretch>
              <a:fillRect/>
            </a:stretch>
          </p:blipFill>
          <p:spPr bwMode="auto">
            <a:xfrm>
              <a:off x="5848301" y="4624537"/>
              <a:ext cx="2447925" cy="186690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7098969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0725">
                                            <p:txEl>
                                              <p:pRg st="0" end="0"/>
                                            </p:txEl>
                                          </p:spTgt>
                                        </p:tgtEl>
                                        <p:attrNameLst>
                                          <p:attrName>style.visibility</p:attrName>
                                        </p:attrNameLst>
                                      </p:cBhvr>
                                      <p:to>
                                        <p:strVal val="visible"/>
                                      </p:to>
                                    </p:set>
                                    <p:anim calcmode="lin" valueType="num">
                                      <p:cBhvr>
                                        <p:cTn id="7" dur="1000" fill="hold"/>
                                        <p:tgtEl>
                                          <p:spTgt spid="3072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072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0725">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0725">
                                            <p:txEl>
                                              <p:pRg st="1" end="1"/>
                                            </p:txEl>
                                          </p:spTgt>
                                        </p:tgtEl>
                                        <p:attrNameLst>
                                          <p:attrName>style.visibility</p:attrName>
                                        </p:attrNameLst>
                                      </p:cBhvr>
                                      <p:to>
                                        <p:strVal val="visible"/>
                                      </p:to>
                                    </p:set>
                                    <p:anim calcmode="lin" valueType="num">
                                      <p:cBhvr>
                                        <p:cTn id="12" dur="1000" fill="hold"/>
                                        <p:tgtEl>
                                          <p:spTgt spid="30725">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30725">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30725">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30725">
                                            <p:txEl>
                                              <p:pRg st="2" end="2"/>
                                            </p:txEl>
                                          </p:spTgt>
                                        </p:tgtEl>
                                        <p:attrNameLst>
                                          <p:attrName>style.visibility</p:attrName>
                                        </p:attrNameLst>
                                      </p:cBhvr>
                                      <p:to>
                                        <p:strVal val="visible"/>
                                      </p:to>
                                    </p:set>
                                    <p:anim calcmode="lin" valueType="num">
                                      <p:cBhvr>
                                        <p:cTn id="21" dur="1000" fill="hold"/>
                                        <p:tgtEl>
                                          <p:spTgt spid="30725">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0725">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0725">
                                            <p:txEl>
                                              <p:pRg st="2" end="2"/>
                                            </p:txEl>
                                          </p:spTgt>
                                        </p:tgtEl>
                                      </p:cBhvr>
                                    </p:animEffect>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uiExpand="1" build="allAtOnce"/>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31747"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0339436A-0EA6-459E-8732-083798151B59}" type="slidenum">
              <a:rPr lang="en-US" altLang="zh-TW"/>
              <a:pPr eaLnBrk="1" hangingPunct="1"/>
              <a:t>29</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sp>
        <p:nvSpPr>
          <p:cNvPr id="31749" name="Rectangle 3"/>
          <p:cNvSpPr>
            <a:spLocks noGrp="1" noChangeArrowheads="1"/>
          </p:cNvSpPr>
          <p:nvPr>
            <p:ph type="body" idx="1"/>
          </p:nvPr>
        </p:nvSpPr>
        <p:spPr>
          <a:xfrm>
            <a:off x="686602" y="1470556"/>
            <a:ext cx="7594333"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跨產業的策略聯盟</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多角化策略聯盟（</a:t>
            </a:r>
            <a:r>
              <a:rPr lang="en-US" altLang="zh-TW" dirty="0" smtClean="0">
                <a:latin typeface="微軟正黑體" pitchFamily="34" charset="-120"/>
                <a:ea typeface="微軟正黑體" pitchFamily="34" charset="-120"/>
              </a:rPr>
              <a:t>Diversifying Strategic Alliances</a:t>
            </a:r>
            <a:r>
              <a:rPr lang="zh-TW" altLang="en-US" dirty="0" smtClean="0">
                <a:latin typeface="微軟正黑體" pitchFamily="34" charset="-120"/>
                <a:ea typeface="微軟正黑體" pitchFamily="34" charset="-120"/>
              </a:rPr>
              <a:t>）是希望在不需要採取購併下，便能夠進入某些新的產品或市場領域</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綜效策略聯盟（</a:t>
            </a:r>
            <a:r>
              <a:rPr lang="en-US" altLang="zh-TW" dirty="0" smtClean="0">
                <a:latin typeface="微軟正黑體" pitchFamily="34" charset="-120"/>
                <a:ea typeface="微軟正黑體" pitchFamily="34" charset="-120"/>
              </a:rPr>
              <a:t>Synergistic Strategic Alliances</a:t>
            </a:r>
            <a:r>
              <a:rPr lang="zh-TW" altLang="en-US" dirty="0" smtClean="0">
                <a:latin typeface="微軟正黑體" pitchFamily="34" charset="-120"/>
                <a:ea typeface="微軟正黑體" pitchFamily="34" charset="-120"/>
              </a:rPr>
              <a:t>）是在兩家或多家企業之間建立起一種聯合的經濟範圍，來進而創造出綜效。</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特許權的授與（</a:t>
            </a:r>
            <a:r>
              <a:rPr lang="en-US" altLang="zh-TW" dirty="0" smtClean="0">
                <a:latin typeface="微軟正黑體" pitchFamily="34" charset="-120"/>
                <a:ea typeface="微軟正黑體" pitchFamily="34" charset="-120"/>
              </a:rPr>
              <a:t>Franchising</a:t>
            </a:r>
            <a:r>
              <a:rPr lang="zh-TW" altLang="en-US" dirty="0" smtClean="0">
                <a:latin typeface="微軟正黑體" pitchFamily="34" charset="-120"/>
                <a:ea typeface="微軟正黑體" pitchFamily="34" charset="-120"/>
              </a:rPr>
              <a:t>）則是指在加盟業主和加盟者之間，安排一種關於特許權的合約關係。</a:t>
            </a:r>
            <a:endParaRPr lang="zh-TW" altLang="zh-TW" dirty="0" smtClean="0">
              <a:latin typeface="微軟正黑體" pitchFamily="34" charset="-120"/>
              <a:ea typeface="微軟正黑體" pitchFamily="34" charset="-120"/>
            </a:endParaRPr>
          </a:p>
        </p:txBody>
      </p:sp>
      <p:pic>
        <p:nvPicPr>
          <p:cNvPr id="7170" name="Picture 2" descr="「跨界」的圖片搜尋結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8551" y="289139"/>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53234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49">
                                            <p:txEl>
                                              <p:pRg st="0" end="0"/>
                                            </p:txEl>
                                          </p:spTgt>
                                        </p:tgtEl>
                                        <p:attrNameLst>
                                          <p:attrName>style.visibility</p:attrName>
                                        </p:attrNameLst>
                                      </p:cBhvr>
                                      <p:to>
                                        <p:strVal val="visible"/>
                                      </p:to>
                                    </p:set>
                                    <p:anim calcmode="lin" valueType="num">
                                      <p:cBhvr additive="base">
                                        <p:cTn id="7" dur="500" fill="hold"/>
                                        <p:tgtEl>
                                          <p:spTgt spid="3174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74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749">
                                            <p:txEl>
                                              <p:pRg st="1" end="1"/>
                                            </p:txEl>
                                          </p:spTgt>
                                        </p:tgtEl>
                                        <p:attrNameLst>
                                          <p:attrName>style.visibility</p:attrName>
                                        </p:attrNameLst>
                                      </p:cBhvr>
                                      <p:to>
                                        <p:strVal val="visible"/>
                                      </p:to>
                                    </p:set>
                                    <p:anim calcmode="lin" valueType="num">
                                      <p:cBhvr additive="base">
                                        <p:cTn id="13" dur="500" fill="hold"/>
                                        <p:tgtEl>
                                          <p:spTgt spid="3174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74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1749">
                                            <p:txEl>
                                              <p:pRg st="2" end="2"/>
                                            </p:txEl>
                                          </p:spTgt>
                                        </p:tgtEl>
                                        <p:attrNameLst>
                                          <p:attrName>style.visibility</p:attrName>
                                        </p:attrNameLst>
                                      </p:cBhvr>
                                      <p:to>
                                        <p:strVal val="visible"/>
                                      </p:to>
                                    </p:set>
                                    <p:anim calcmode="lin" valueType="num">
                                      <p:cBhvr additive="base">
                                        <p:cTn id="19" dur="500" fill="hold"/>
                                        <p:tgtEl>
                                          <p:spTgt spid="3174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74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1749">
                                            <p:txEl>
                                              <p:pRg st="3" end="3"/>
                                            </p:txEl>
                                          </p:spTgt>
                                        </p:tgtEl>
                                        <p:attrNameLst>
                                          <p:attrName>style.visibility</p:attrName>
                                        </p:attrNameLst>
                                      </p:cBhvr>
                                      <p:to>
                                        <p:strVal val="visible"/>
                                      </p:to>
                                    </p:set>
                                    <p:anim calcmode="lin" valueType="num">
                                      <p:cBhvr additive="base">
                                        <p:cTn id="25" dur="500" fill="hold"/>
                                        <p:tgtEl>
                                          <p:spTgt spid="3174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74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32771"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3C3E1B53-5EC1-4186-9FB3-9B3ED610D544}" type="slidenum">
              <a:rPr lang="en-US" altLang="zh-TW"/>
              <a:pPr eaLnBrk="1" hangingPunct="1"/>
              <a:t>30</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sp>
        <p:nvSpPr>
          <p:cNvPr id="32773" name="Rectangle 3"/>
          <p:cNvSpPr>
            <a:spLocks noGrp="1" noChangeArrowheads="1"/>
          </p:cNvSpPr>
          <p:nvPr>
            <p:ph type="body" idx="1"/>
          </p:nvPr>
        </p:nvSpPr>
        <p:spPr>
          <a:xfrm>
            <a:off x="613450" y="1458364"/>
            <a:ext cx="7594333"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策略聯盟的形成與成敗</a:t>
            </a:r>
            <a:endParaRPr lang="en-US" altLang="zh-TW" sz="3200" dirty="0" smtClean="0">
              <a:solidFill>
                <a:schemeClr val="accent6"/>
              </a:solidFill>
              <a:latin typeface="微軟正黑體" pitchFamily="34" charset="-120"/>
              <a:ea typeface="微軟正黑體" pitchFamily="34" charset="-120"/>
            </a:endParaRPr>
          </a:p>
          <a:p>
            <a:pPr>
              <a:buFontTx/>
              <a:buBlip>
                <a:blip r:embed="rId2"/>
              </a:buBlip>
              <a:defRPr/>
            </a:pPr>
            <a:r>
              <a:rPr lang="zh-TW" altLang="en-US" dirty="0" smtClean="0">
                <a:latin typeface="微軟正黑體" pitchFamily="34" charset="-120"/>
                <a:ea typeface="微軟正黑體" pitchFamily="34" charset="-120"/>
              </a:rPr>
              <a:t>策略聯盟必須謹慎選擇伙伴，因為它們對於策略聯盟的成敗有很大的影響。</a:t>
            </a:r>
          </a:p>
          <a:p>
            <a:pPr>
              <a:buFontTx/>
              <a:buBlip>
                <a:blip r:embed="rId2"/>
              </a:buBlip>
              <a:defRPr/>
            </a:pPr>
            <a:endParaRPr lang="zh-TW" altLang="en-US" dirty="0" smtClean="0">
              <a:latin typeface="微軟正黑體" pitchFamily="34" charset="-120"/>
              <a:ea typeface="微軟正黑體" pitchFamily="34" charset="-120"/>
            </a:endParaRPr>
          </a:p>
          <a:p>
            <a:pPr>
              <a:buFontTx/>
              <a:buBlip>
                <a:blip r:embed="rId2"/>
              </a:buBlip>
              <a:defRPr/>
            </a:pPr>
            <a:r>
              <a:rPr lang="zh-TW" altLang="en-US" dirty="0" smtClean="0">
                <a:latin typeface="微軟正黑體" pitchFamily="34" charset="-120"/>
                <a:ea typeface="微軟正黑體" pitchFamily="34" charset="-120"/>
              </a:rPr>
              <a:t>策略聯盟有兩難，既想學習對方的長處，但又擔心自己的技術或經營上的知識和能耐外流，因此有時會對策略聯盟夥伴留一手。</a:t>
            </a:r>
          </a:p>
          <a:p>
            <a:pPr eaLnBrk="1" hangingPunct="1">
              <a:defRPr/>
            </a:pPr>
            <a:endParaRPr lang="zh-TW" altLang="zh-TW" dirty="0" smtClean="0">
              <a:latin typeface="微軟正黑體" pitchFamily="34" charset="-120"/>
              <a:ea typeface="微軟正黑體" pitchFamily="34" charset="-120"/>
            </a:endParaRPr>
          </a:p>
        </p:txBody>
      </p:sp>
      <p:pic>
        <p:nvPicPr>
          <p:cNvPr id="2" name="Picture 2" descr="相關圖片"/>
          <p:cNvPicPr>
            <a:picLocks noChangeAspect="1" noChangeArrowheads="1"/>
          </p:cNvPicPr>
          <p:nvPr/>
        </p:nvPicPr>
        <p:blipFill rotWithShape="1">
          <a:blip r:embed="rId3">
            <a:extLst>
              <a:ext uri="{28A0092B-C50C-407E-A947-70E740481C1C}">
                <a14:useLocalDpi xmlns:a14="http://schemas.microsoft.com/office/drawing/2010/main" val="0"/>
              </a:ext>
            </a:extLst>
          </a:blip>
          <a:srcRect b="8106"/>
          <a:stretch/>
        </p:blipFill>
        <p:spPr bwMode="auto">
          <a:xfrm>
            <a:off x="6115050" y="227036"/>
            <a:ext cx="2770505" cy="16756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 name="圖片 2"/>
          <p:cNvPicPr>
            <a:picLocks noChangeAspect="1"/>
          </p:cNvPicPr>
          <p:nvPr/>
        </p:nvPicPr>
        <p:blipFill>
          <a:blip r:embed="rId4"/>
          <a:stretch>
            <a:fillRect/>
          </a:stretch>
        </p:blipFill>
        <p:spPr>
          <a:xfrm>
            <a:off x="6115050" y="4952917"/>
            <a:ext cx="2548509" cy="171140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4285535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2773">
                                            <p:txEl>
                                              <p:pRg st="0" end="0"/>
                                            </p:txEl>
                                          </p:spTgt>
                                        </p:tgtEl>
                                        <p:attrNameLst>
                                          <p:attrName>style.visibility</p:attrName>
                                        </p:attrNameLst>
                                      </p:cBhvr>
                                      <p:to>
                                        <p:strVal val="visible"/>
                                      </p:to>
                                    </p:set>
                                    <p:anim calcmode="lin" valueType="num">
                                      <p:cBhvr>
                                        <p:cTn id="7" dur="1000" fill="hold"/>
                                        <p:tgtEl>
                                          <p:spTgt spid="3277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277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277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2773">
                                            <p:txEl>
                                              <p:pRg st="1" end="1"/>
                                            </p:txEl>
                                          </p:spTgt>
                                        </p:tgtEl>
                                        <p:attrNameLst>
                                          <p:attrName>style.visibility</p:attrName>
                                        </p:attrNameLst>
                                      </p:cBhvr>
                                      <p:to>
                                        <p:strVal val="visible"/>
                                      </p:to>
                                    </p:set>
                                    <p:anim calcmode="lin" valueType="num">
                                      <p:cBhvr>
                                        <p:cTn id="14" dur="1000" fill="hold"/>
                                        <p:tgtEl>
                                          <p:spTgt spid="3277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277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2773">
                                            <p:txEl>
                                              <p:pRg st="1" end="1"/>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32773">
                                            <p:txEl>
                                              <p:pRg st="3" end="3"/>
                                            </p:txEl>
                                          </p:spTgt>
                                        </p:tgtEl>
                                        <p:attrNameLst>
                                          <p:attrName>style.visibility</p:attrName>
                                        </p:attrNameLst>
                                      </p:cBhvr>
                                      <p:to>
                                        <p:strVal val="visible"/>
                                      </p:to>
                                    </p:set>
                                    <p:anim calcmode="lin" valueType="num">
                                      <p:cBhvr>
                                        <p:cTn id="25" dur="1000" fill="hold"/>
                                        <p:tgtEl>
                                          <p:spTgt spid="32773">
                                            <p:txEl>
                                              <p:pRg st="3" end="3"/>
                                            </p:txEl>
                                          </p:spTgt>
                                        </p:tgtEl>
                                        <p:attrNameLst>
                                          <p:attrName>ppt_w</p:attrName>
                                        </p:attrNameLst>
                                      </p:cBhvr>
                                      <p:tavLst>
                                        <p:tav tm="0">
                                          <p:val>
                                            <p:strVal val="#ppt_w*0.70"/>
                                          </p:val>
                                        </p:tav>
                                        <p:tav tm="100000">
                                          <p:val>
                                            <p:strVal val="#ppt_w"/>
                                          </p:val>
                                        </p:tav>
                                      </p:tavLst>
                                    </p:anim>
                                    <p:anim calcmode="lin" valueType="num">
                                      <p:cBhvr>
                                        <p:cTn id="26" dur="1000" fill="hold"/>
                                        <p:tgtEl>
                                          <p:spTgt spid="32773">
                                            <p:txEl>
                                              <p:pRg st="3" end="3"/>
                                            </p:txEl>
                                          </p:spTgt>
                                        </p:tgtEl>
                                        <p:attrNameLst>
                                          <p:attrName>ppt_h</p:attrName>
                                        </p:attrNameLst>
                                      </p:cBhvr>
                                      <p:tavLst>
                                        <p:tav tm="0">
                                          <p:val>
                                            <p:strVal val="#ppt_h"/>
                                          </p:val>
                                        </p:tav>
                                        <p:tav tm="100000">
                                          <p:val>
                                            <p:strVal val="#ppt_h"/>
                                          </p:val>
                                        </p:tav>
                                      </p:tavLst>
                                    </p:anim>
                                    <p:animEffect transition="in" filter="fade">
                                      <p:cBhvr>
                                        <p:cTn id="27" dur="1000"/>
                                        <p:tgtEl>
                                          <p:spTgt spid="32773">
                                            <p:txEl>
                                              <p:pRg st="3" end="3"/>
                                            </p:txEl>
                                          </p:spTgt>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33795" name="投影片編號版面配置區 5"/>
          <p:cNvSpPr>
            <a:spLocks noGrp="1"/>
          </p:cNvSpPr>
          <p:nvPr>
            <p:ph type="sldNum" sz="quarter" idx="12"/>
          </p:nvPr>
        </p:nvSpPr>
        <p:spPr>
          <a:xfrm>
            <a:off x="11426825" y="10886948"/>
            <a:ext cx="2560638" cy="276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EFE89FEF-1D8D-4D93-ADE5-92C5EF255238}" type="slidenum">
              <a:rPr lang="en-US" altLang="zh-TW"/>
              <a:pPr eaLnBrk="1" hangingPunct="1"/>
              <a:t>31</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sp>
        <p:nvSpPr>
          <p:cNvPr id="33797" name="Rectangle 3"/>
          <p:cNvSpPr>
            <a:spLocks noGrp="1" noChangeArrowheads="1"/>
          </p:cNvSpPr>
          <p:nvPr>
            <p:ph type="body" idx="1"/>
          </p:nvPr>
        </p:nvSpPr>
        <p:spPr>
          <a:xfrm>
            <a:off x="535121" y="1575783"/>
            <a:ext cx="7594333" cy="4523527"/>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solidFill>
                <a:latin typeface="微軟正黑體" pitchFamily="34" charset="-120"/>
                <a:ea typeface="微軟正黑體" pitchFamily="34" charset="-120"/>
              </a:rPr>
              <a:t>聯盟網絡與網絡策略</a:t>
            </a:r>
            <a:endParaRPr lang="en-US" altLang="zh-TW" sz="3200" dirty="0" smtClean="0">
              <a:solidFill>
                <a:schemeClr val="accent6"/>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聯盟網絡（</a:t>
            </a:r>
            <a:r>
              <a:rPr lang="en-US" altLang="zh-TW" dirty="0" smtClean="0">
                <a:latin typeface="微軟正黑體" pitchFamily="34" charset="-120"/>
                <a:ea typeface="微軟正黑體" pitchFamily="34" charset="-120"/>
              </a:rPr>
              <a:t>Alliance Networks</a:t>
            </a:r>
            <a:r>
              <a:rPr lang="zh-TW" altLang="en-US" dirty="0" smtClean="0">
                <a:latin typeface="微軟正黑體" pitchFamily="34" charset="-120"/>
                <a:ea typeface="微軟正黑體" pitchFamily="34" charset="-120"/>
              </a:rPr>
              <a:t>）是策略聯盟的擴大化。聯盟網絡是彼此互相關聯並透過聯盟關係，來追求共同利益的一群策略聯盟夥伴。</a:t>
            </a:r>
            <a:endParaRPr lang="zh-TW" altLang="zh-TW" dirty="0" smtClean="0">
              <a:latin typeface="微軟正黑體" pitchFamily="34" charset="-120"/>
              <a:ea typeface="微軟正黑體" pitchFamily="34" charset="-120"/>
            </a:endParaRPr>
          </a:p>
        </p:txBody>
      </p:sp>
      <p:pic>
        <p:nvPicPr>
          <p:cNvPr id="2" name="圖片 1"/>
          <p:cNvPicPr>
            <a:picLocks noChangeAspect="1"/>
          </p:cNvPicPr>
          <p:nvPr/>
        </p:nvPicPr>
        <p:blipFill>
          <a:blip r:embed="rId3"/>
          <a:stretch>
            <a:fillRect/>
          </a:stretch>
        </p:blipFill>
        <p:spPr>
          <a:xfrm>
            <a:off x="1307194" y="4019991"/>
            <a:ext cx="3025093" cy="22674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218" name="Picture 2" descr="相關圖片"/>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98558"/>
                    </a14:imgEffect>
                  </a14:imgLayer>
                </a14:imgProps>
              </a:ext>
              <a:ext uri="{28A0092B-C50C-407E-A947-70E740481C1C}">
                <a14:useLocalDpi xmlns:a14="http://schemas.microsoft.com/office/drawing/2010/main" val="0"/>
              </a:ext>
            </a:extLst>
          </a:blip>
          <a:srcRect/>
          <a:stretch>
            <a:fillRect/>
          </a:stretch>
        </p:blipFill>
        <p:spPr bwMode="auto">
          <a:xfrm>
            <a:off x="5547360" y="3743024"/>
            <a:ext cx="2241042" cy="2456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915014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3797">
                                            <p:txEl>
                                              <p:pRg st="0" end="0"/>
                                            </p:txEl>
                                          </p:spTgt>
                                        </p:tgtEl>
                                        <p:attrNameLst>
                                          <p:attrName>style.visibility</p:attrName>
                                        </p:attrNameLst>
                                      </p:cBhvr>
                                      <p:to>
                                        <p:strVal val="visible"/>
                                      </p:to>
                                    </p:set>
                                    <p:anim calcmode="lin" valueType="num">
                                      <p:cBhvr>
                                        <p:cTn id="7" dur="1000" fill="hold"/>
                                        <p:tgtEl>
                                          <p:spTgt spid="33797">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3797">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3797">
                                            <p:txEl>
                                              <p:pRg st="0" end="0"/>
                                            </p:txEl>
                                          </p:spTgt>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3797">
                                            <p:txEl>
                                              <p:pRg st="1" end="1"/>
                                            </p:txEl>
                                          </p:spTgt>
                                        </p:tgtEl>
                                        <p:attrNameLst>
                                          <p:attrName>style.visibility</p:attrName>
                                        </p:attrNameLst>
                                      </p:cBhvr>
                                      <p:to>
                                        <p:strVal val="visible"/>
                                      </p:to>
                                    </p:set>
                                    <p:anim calcmode="lin" valueType="num">
                                      <p:cBhvr>
                                        <p:cTn id="12" dur="1000" fill="hold"/>
                                        <p:tgtEl>
                                          <p:spTgt spid="33797">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33797">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33797">
                                            <p:txEl>
                                              <p:pRg st="1" end="1"/>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9218"/>
                                        </p:tgtEl>
                                        <p:attrNameLst>
                                          <p:attrName>style.visibility</p:attrName>
                                        </p:attrNameLst>
                                      </p:cBhvr>
                                      <p:to>
                                        <p:strVal val="visible"/>
                                      </p:to>
                                    </p:set>
                                    <p:animEffect transition="in" filter="fade">
                                      <p:cBhvr>
                                        <p:cTn id="22"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uiExpand="1" build="allAtOnce"/>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34819"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44CCA91E-CB05-45E8-A84B-386C02227ADA}" type="slidenum">
              <a:rPr lang="en-US" altLang="zh-TW"/>
              <a:pPr eaLnBrk="1" hangingPunct="1"/>
              <a:t>32</a:t>
            </a:fld>
            <a:endParaRPr lang="en-US" altLang="zh-TW"/>
          </a:p>
        </p:txBody>
      </p:sp>
      <p:sp>
        <p:nvSpPr>
          <p:cNvPr id="8194" name="Rectangle 2"/>
          <p:cNvSpPr>
            <a:spLocks noGrp="1" noChangeArrowheads="1"/>
          </p:cNvSpPr>
          <p:nvPr>
            <p:ph type="title"/>
          </p:nvPr>
        </p:nvSpPr>
        <p:spPr>
          <a:xfrm>
            <a:off x="407963" y="561249"/>
            <a:ext cx="7594333"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dirty="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graphicFrame>
        <p:nvGraphicFramePr>
          <p:cNvPr id="6" name="資料庫圖表 5"/>
          <p:cNvGraphicFramePr/>
          <p:nvPr/>
        </p:nvGraphicFramePr>
        <p:xfrm>
          <a:off x="407963" y="2100383"/>
          <a:ext cx="8553157"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4822" name="文字方塊 6"/>
          <p:cNvSpPr txBox="1">
            <a:spLocks noChangeArrowheads="1"/>
          </p:cNvSpPr>
          <p:nvPr/>
        </p:nvSpPr>
        <p:spPr bwMode="auto">
          <a:xfrm>
            <a:off x="690841" y="1412135"/>
            <a:ext cx="2138363" cy="584775"/>
          </a:xfrm>
          <a:prstGeom prst="rect">
            <a:avLst/>
          </a:prstGeom>
          <a:solidFill>
            <a:srgbClr val="FFFF00"/>
          </a:solidFill>
          <a:ln w="9525">
            <a:noFill/>
            <a:miter lim="800000"/>
            <a:headEnd/>
            <a:tailEnd/>
          </a:ln>
          <a:scene3d>
            <a:camera prst="orthographicFront"/>
            <a:lightRig rig="threePt" dir="t"/>
          </a:scene3d>
          <a:sp3d>
            <a:bevelT/>
          </a:sp3d>
        </p:spPr>
        <p:txBody>
          <a:bodyPr>
            <a:spAutoFit/>
          </a:bodyPr>
          <a:lstStyle/>
          <a:p>
            <a:pPr algn="ctr">
              <a:defRPr/>
            </a:pPr>
            <a:r>
              <a:rPr lang="zh-TW" altLang="en-US" sz="3200" b="1" dirty="0">
                <a:latin typeface="微軟正黑體" pitchFamily="34" charset="-120"/>
                <a:ea typeface="微軟正黑體" pitchFamily="34" charset="-120"/>
              </a:rPr>
              <a:t>聯盟網絡</a:t>
            </a:r>
          </a:p>
        </p:txBody>
      </p:sp>
    </p:spTree>
    <p:extLst>
      <p:ext uri="{BB962C8B-B14F-4D97-AF65-F5344CB8AC3E}">
        <p14:creationId xmlns:p14="http://schemas.microsoft.com/office/powerpoint/2010/main" val="27520460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graphicEl>
                                              <a:dgm id="{F80F047F-272B-45D4-8A65-FAA128594EF1}"/>
                                            </p:graphicEl>
                                          </p:spTgt>
                                        </p:tgtEl>
                                        <p:attrNameLst>
                                          <p:attrName>style.visibility</p:attrName>
                                        </p:attrNameLst>
                                      </p:cBhvr>
                                      <p:to>
                                        <p:strVal val="visible"/>
                                      </p:to>
                                    </p:set>
                                    <p:anim calcmode="lin" valueType="num">
                                      <p:cBhvr additive="base">
                                        <p:cTn id="7" dur="500" fill="hold"/>
                                        <p:tgtEl>
                                          <p:spTgt spid="6">
                                            <p:graphicEl>
                                              <a:dgm id="{F80F047F-272B-45D4-8A65-FAA128594EF1}"/>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graphicEl>
                                              <a:dgm id="{F80F047F-272B-45D4-8A65-FAA128594EF1}"/>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graphicEl>
                                              <a:dgm id="{74AA3AC7-0EFF-46A8-AC77-7283AD69BB02}"/>
                                            </p:graphicEl>
                                          </p:spTgt>
                                        </p:tgtEl>
                                        <p:attrNameLst>
                                          <p:attrName>style.visibility</p:attrName>
                                        </p:attrNameLst>
                                      </p:cBhvr>
                                      <p:to>
                                        <p:strVal val="visible"/>
                                      </p:to>
                                    </p:set>
                                    <p:anim calcmode="lin" valueType="num">
                                      <p:cBhvr additive="base">
                                        <p:cTn id="11" dur="500" fill="hold"/>
                                        <p:tgtEl>
                                          <p:spTgt spid="6">
                                            <p:graphicEl>
                                              <a:dgm id="{74AA3AC7-0EFF-46A8-AC77-7283AD69BB02}"/>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graphicEl>
                                              <a:dgm id="{74AA3AC7-0EFF-46A8-AC77-7283AD69BB02}"/>
                                            </p:graphic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graphicEl>
                                              <a:dgm id="{BD6418B0-E779-4D21-A762-4A6EF8DDCB3E}"/>
                                            </p:graphicEl>
                                          </p:spTgt>
                                        </p:tgtEl>
                                        <p:attrNameLst>
                                          <p:attrName>style.visibility</p:attrName>
                                        </p:attrNameLst>
                                      </p:cBhvr>
                                      <p:to>
                                        <p:strVal val="visible"/>
                                      </p:to>
                                    </p:set>
                                    <p:anim calcmode="lin" valueType="num">
                                      <p:cBhvr additive="base">
                                        <p:cTn id="17" dur="500" fill="hold"/>
                                        <p:tgtEl>
                                          <p:spTgt spid="6">
                                            <p:graphicEl>
                                              <a:dgm id="{BD6418B0-E779-4D21-A762-4A6EF8DDCB3E}"/>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graphicEl>
                                              <a:dgm id="{BD6418B0-E779-4D21-A762-4A6EF8DDCB3E}"/>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graphicEl>
                                              <a:dgm id="{9178B39B-B942-4C7A-98B5-4E48B670C84E}"/>
                                            </p:graphicEl>
                                          </p:spTgt>
                                        </p:tgtEl>
                                        <p:attrNameLst>
                                          <p:attrName>style.visibility</p:attrName>
                                        </p:attrNameLst>
                                      </p:cBhvr>
                                      <p:to>
                                        <p:strVal val="visible"/>
                                      </p:to>
                                    </p:set>
                                    <p:anim calcmode="lin" valueType="num">
                                      <p:cBhvr additive="base">
                                        <p:cTn id="21" dur="500" fill="hold"/>
                                        <p:tgtEl>
                                          <p:spTgt spid="6">
                                            <p:graphicEl>
                                              <a:dgm id="{9178B39B-B942-4C7A-98B5-4E48B670C84E}"/>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6">
                                            <p:graphicEl>
                                              <a:dgm id="{9178B39B-B942-4C7A-98B5-4E48B670C84E}"/>
                                            </p:graphic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graphicEl>
                                              <a:dgm id="{89922403-90FC-411A-B90E-E9E84246914E}"/>
                                            </p:graphicEl>
                                          </p:spTgt>
                                        </p:tgtEl>
                                        <p:attrNameLst>
                                          <p:attrName>style.visibility</p:attrName>
                                        </p:attrNameLst>
                                      </p:cBhvr>
                                      <p:to>
                                        <p:strVal val="visible"/>
                                      </p:to>
                                    </p:set>
                                    <p:anim calcmode="lin" valueType="num">
                                      <p:cBhvr additive="base">
                                        <p:cTn id="27" dur="500" fill="hold"/>
                                        <p:tgtEl>
                                          <p:spTgt spid="6">
                                            <p:graphicEl>
                                              <a:dgm id="{89922403-90FC-411A-B90E-E9E84246914E}"/>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graphicEl>
                                              <a:dgm id="{89922403-90FC-411A-B90E-E9E84246914E}"/>
                                            </p:graphic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
                                            <p:graphicEl>
                                              <a:dgm id="{6C5F3690-6432-428D-BED0-CA3C3C5FA40B}"/>
                                            </p:graphicEl>
                                          </p:spTgt>
                                        </p:tgtEl>
                                        <p:attrNameLst>
                                          <p:attrName>style.visibility</p:attrName>
                                        </p:attrNameLst>
                                      </p:cBhvr>
                                      <p:to>
                                        <p:strVal val="visible"/>
                                      </p:to>
                                    </p:set>
                                    <p:anim calcmode="lin" valueType="num">
                                      <p:cBhvr additive="base">
                                        <p:cTn id="31" dur="500" fill="hold"/>
                                        <p:tgtEl>
                                          <p:spTgt spid="6">
                                            <p:graphicEl>
                                              <a:dgm id="{6C5F3690-6432-428D-BED0-CA3C3C5FA40B}"/>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graphicEl>
                                              <a:dgm id="{6C5F3690-6432-428D-BED0-CA3C3C5FA40B}"/>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mtClean="0"/>
              <a:t>策略管理學   </a:t>
            </a:r>
            <a:r>
              <a:rPr lang="en-US" altLang="zh-TW" smtClean="0"/>
              <a:t>Chapter 9   </a:t>
            </a:r>
            <a:r>
              <a:rPr lang="zh-TW" altLang="en-US" smtClean="0"/>
              <a:t>整合策略與策略聯盟</a:t>
            </a:r>
            <a:endParaRPr lang="en-US" altLang="zh-TW" smtClean="0"/>
          </a:p>
        </p:txBody>
      </p:sp>
      <p:sp>
        <p:nvSpPr>
          <p:cNvPr id="3584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a:t>9-</a:t>
            </a:r>
            <a:fld id="{1FEE9B4F-E04B-465F-BFFA-E3C5A2049300}" type="slidenum">
              <a:rPr lang="en-US" altLang="zh-TW"/>
              <a:pPr eaLnBrk="1" hangingPunct="1"/>
              <a:t>33</a:t>
            </a:fld>
            <a:endParaRPr lang="en-US" altLang="zh-TW"/>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§9.4</a:t>
            </a:r>
            <a:r>
              <a:rPr lang="zh-TW" altLang="en-US" sz="4400">
                <a:latin typeface="微軟正黑體" pitchFamily="34" charset="-120"/>
                <a:ea typeface="微軟正黑體" pitchFamily="34" charset="-120"/>
              </a:rPr>
              <a:t>策略聯盟</a:t>
            </a:r>
            <a:endParaRPr lang="zh-TW" altLang="zh-TW" sz="4400" dirty="0">
              <a:latin typeface="微軟正黑體" pitchFamily="34" charset="-120"/>
              <a:ea typeface="微軟正黑體" pitchFamily="34" charset="-120"/>
            </a:endParaRPr>
          </a:p>
        </p:txBody>
      </p:sp>
      <p:pic>
        <p:nvPicPr>
          <p:cNvPr id="35845" name="圖片 5" descr="09-04.jpg"/>
          <p:cNvPicPr>
            <a:picLocks noChangeAspect="1"/>
          </p:cNvPicPr>
          <p:nvPr/>
        </p:nvPicPr>
        <p:blipFill>
          <a:blip r:embed="rId2" cstate="print"/>
          <a:srcRect/>
          <a:stretch>
            <a:fillRect/>
          </a:stretch>
        </p:blipFill>
        <p:spPr bwMode="auto">
          <a:xfrm>
            <a:off x="209550" y="1941341"/>
            <a:ext cx="8540555" cy="38125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13671450"/>
      </p:ext>
    </p:extLst>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349625" y="2697163"/>
            <a:ext cx="3860800" cy="1233487"/>
          </a:xfrm>
          <a:extLst/>
        </p:spPr>
        <p:txBody>
          <a:bodyPr/>
          <a:lstStyle/>
          <a:p>
            <a:pPr eaLnBrk="1" hangingPunct="1">
              <a:defRPr/>
            </a:pPr>
            <a:r>
              <a:rPr lang="en-US" altLang="zh-TW" sz="4400" dirty="0" smtClean="0">
                <a:latin typeface="微軟正黑體" pitchFamily="34" charset="-120"/>
                <a:ea typeface="微軟正黑體" pitchFamily="34" charset="-120"/>
              </a:rPr>
              <a:t>THE</a:t>
            </a:r>
            <a:r>
              <a:rPr lang="zh-TW" altLang="en-US" sz="4400" dirty="0" smtClean="0">
                <a:latin typeface="微軟正黑體" pitchFamily="34" charset="-120"/>
                <a:ea typeface="微軟正黑體" pitchFamily="34" charset="-120"/>
              </a:rPr>
              <a:t> </a:t>
            </a:r>
            <a:r>
              <a:rPr lang="en-US" altLang="zh-TW" sz="4400" dirty="0" smtClean="0">
                <a:latin typeface="微軟正黑體" pitchFamily="34" charset="-120"/>
                <a:ea typeface="微軟正黑體" pitchFamily="34" charset="-120"/>
              </a:rPr>
              <a:t>END</a:t>
            </a:r>
            <a:endParaRPr lang="zh-TW" altLang="en-US" sz="4400" dirty="0">
              <a:latin typeface="微軟正黑體" pitchFamily="34" charset="-120"/>
              <a:ea typeface="微軟正黑體" pitchFamily="34" charset="-120"/>
            </a:endParaRPr>
          </a:p>
        </p:txBody>
      </p:sp>
      <p:sp>
        <p:nvSpPr>
          <p:cNvPr id="13315" name="日期版面配置區 3"/>
          <p:cNvSpPr>
            <a:spLocks noGrp="1"/>
          </p:cNvSpPr>
          <p:nvPr>
            <p:ph type="dt" sz="quarter" idx="10"/>
          </p:nvPr>
        </p:nvSpPr>
        <p:spPr bwMode="auto">
          <a:xfrm>
            <a:off x="3028950" y="6375400"/>
            <a:ext cx="30861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90000"/>
              </a:lnSpc>
              <a:spcBef>
                <a:spcPts val="1000"/>
              </a:spcBef>
              <a:buBlip>
                <a:blip r:embed="rId2"/>
              </a:buBlip>
              <a:defRPr sz="2800" b="1">
                <a:solidFill>
                  <a:schemeClr val="tx1"/>
                </a:solidFill>
                <a:latin typeface="標楷體" panose="03000509000000000000" pitchFamily="65" charset="-120"/>
                <a:ea typeface="標楷體" panose="03000509000000000000" pitchFamily="65" charset="-120"/>
              </a:defRPr>
            </a:lvl1pPr>
            <a:lvl2pPr marL="742950" indent="-285750">
              <a:lnSpc>
                <a:spcPct val="90000"/>
              </a:lnSpc>
              <a:spcBef>
                <a:spcPts val="500"/>
              </a:spcBef>
              <a:buBlip>
                <a:blip r:embed="rId3"/>
              </a:buBlip>
              <a:defRPr sz="2400" b="1">
                <a:solidFill>
                  <a:schemeClr val="tx1"/>
                </a:solidFill>
                <a:latin typeface="標楷體" panose="03000509000000000000" pitchFamily="65" charset="-120"/>
                <a:ea typeface="標楷體" panose="03000509000000000000" pitchFamily="65" charset="-120"/>
              </a:defRPr>
            </a:lvl2pPr>
            <a:lvl3pPr marL="1143000" indent="-228600">
              <a:lnSpc>
                <a:spcPct val="90000"/>
              </a:lnSpc>
              <a:spcBef>
                <a:spcPts val="500"/>
              </a:spcBef>
              <a:buBlip>
                <a:blip r:embed="rId4"/>
              </a:buBlip>
              <a:defRPr sz="2000" b="1">
                <a:solidFill>
                  <a:schemeClr val="tx1"/>
                </a:solidFill>
                <a:latin typeface="標楷體" panose="03000509000000000000" pitchFamily="65" charset="-120"/>
                <a:ea typeface="標楷體" panose="03000509000000000000" pitchFamily="65" charset="-120"/>
              </a:defRPr>
            </a:lvl3pPr>
            <a:lvl4pPr marL="1600200" indent="-228600">
              <a:lnSpc>
                <a:spcPct val="90000"/>
              </a:lnSpc>
              <a:spcBef>
                <a:spcPts val="500"/>
              </a:spcBef>
              <a:buBlip>
                <a:blip r:embed="rId5"/>
              </a:buBlip>
              <a:defRPr b="1">
                <a:solidFill>
                  <a:schemeClr val="tx1"/>
                </a:solidFill>
                <a:latin typeface="標楷體" panose="03000509000000000000" pitchFamily="65" charset="-120"/>
                <a:ea typeface="標楷體" panose="03000509000000000000" pitchFamily="65" charset="-120"/>
              </a:defRPr>
            </a:lvl4pPr>
            <a:lvl5pPr marL="2057400" indent="-228600">
              <a:lnSpc>
                <a:spcPct val="90000"/>
              </a:lnSpc>
              <a:spcBef>
                <a:spcPts val="500"/>
              </a:spcBef>
              <a:buBlip>
                <a:blip r:embed="rId6"/>
              </a:buBlip>
              <a:defRPr b="1">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lnSpc>
                <a:spcPct val="90000"/>
              </a:lnSpc>
              <a:spcBef>
                <a:spcPts val="500"/>
              </a:spcBef>
              <a:spcAft>
                <a:spcPct val="0"/>
              </a:spcAft>
              <a:buBlip>
                <a:blip r:embed="rId6"/>
              </a:buBlip>
              <a:defRPr b="1">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lnSpc>
                <a:spcPct val="90000"/>
              </a:lnSpc>
              <a:spcBef>
                <a:spcPts val="500"/>
              </a:spcBef>
              <a:spcAft>
                <a:spcPct val="0"/>
              </a:spcAft>
              <a:buBlip>
                <a:blip r:embed="rId6"/>
              </a:buBlip>
              <a:defRPr b="1">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lnSpc>
                <a:spcPct val="90000"/>
              </a:lnSpc>
              <a:spcBef>
                <a:spcPts val="500"/>
              </a:spcBef>
              <a:spcAft>
                <a:spcPct val="0"/>
              </a:spcAft>
              <a:buBlip>
                <a:blip r:embed="rId6"/>
              </a:buBlip>
              <a:defRPr b="1">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lnSpc>
                <a:spcPct val="90000"/>
              </a:lnSpc>
              <a:spcBef>
                <a:spcPts val="500"/>
              </a:spcBef>
              <a:spcAft>
                <a:spcPct val="0"/>
              </a:spcAft>
              <a:buBlip>
                <a:blip r:embed="rId6"/>
              </a:buBlip>
              <a:defRPr b="1">
                <a:solidFill>
                  <a:schemeClr val="tx1"/>
                </a:solidFill>
                <a:latin typeface="標楷體" panose="03000509000000000000" pitchFamily="65" charset="-120"/>
                <a:ea typeface="標楷體" panose="03000509000000000000" pitchFamily="65" charset="-120"/>
              </a:defRPr>
            </a:lvl9pPr>
          </a:lstStyle>
          <a:p>
            <a:pPr algn="ctr" fontAlgn="base">
              <a:lnSpc>
                <a:spcPct val="100000"/>
              </a:lnSpc>
              <a:spcBef>
                <a:spcPct val="0"/>
              </a:spcBef>
              <a:spcAft>
                <a:spcPct val="0"/>
              </a:spcAft>
              <a:buFontTx/>
              <a:buNone/>
            </a:pPr>
            <a:r>
              <a:rPr kumimoji="1" lang="zh-TW" altLang="en-US" sz="1200" b="0" smtClean="0">
                <a:latin typeface="Arial" panose="020B0604020202020204" pitchFamily="34" charset="0"/>
                <a:ea typeface="微軟正黑體" panose="020B0604030504040204" pitchFamily="34" charset="-120"/>
              </a:rPr>
              <a:t>策略管理學   </a:t>
            </a:r>
            <a:r>
              <a:rPr kumimoji="1" lang="en-US" altLang="zh-TW" sz="1200" b="0" smtClean="0">
                <a:latin typeface="Arial" panose="020B0604020202020204" pitchFamily="34" charset="0"/>
                <a:ea typeface="微軟正黑體" panose="020B0604030504040204" pitchFamily="34" charset="-120"/>
              </a:rPr>
              <a:t>Chapter 1   </a:t>
            </a:r>
            <a:r>
              <a:rPr kumimoji="1" lang="zh-TW" altLang="en-US" sz="1200" b="0" smtClean="0">
                <a:latin typeface="Arial" panose="020B0604020202020204" pitchFamily="34" charset="0"/>
                <a:ea typeface="微軟正黑體" panose="020B0604030504040204" pitchFamily="34" charset="-120"/>
              </a:rPr>
              <a:t>緒論</a:t>
            </a:r>
          </a:p>
        </p:txBody>
      </p:sp>
      <p:sp>
        <p:nvSpPr>
          <p:cNvPr id="13316" name="投影片編號版面配置區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Blip>
                <a:blip r:embed="rId2"/>
              </a:buBlip>
              <a:defRPr sz="2800" b="1">
                <a:solidFill>
                  <a:schemeClr val="tx1"/>
                </a:solidFill>
                <a:latin typeface="標楷體" panose="03000509000000000000" pitchFamily="65" charset="-120"/>
                <a:ea typeface="標楷體" panose="03000509000000000000" pitchFamily="65" charset="-120"/>
              </a:defRPr>
            </a:lvl1pPr>
            <a:lvl2pPr marL="742950" indent="-285750">
              <a:lnSpc>
                <a:spcPct val="90000"/>
              </a:lnSpc>
              <a:spcBef>
                <a:spcPts val="500"/>
              </a:spcBef>
              <a:buBlip>
                <a:blip r:embed="rId3"/>
              </a:buBlip>
              <a:defRPr sz="2400" b="1">
                <a:solidFill>
                  <a:schemeClr val="tx1"/>
                </a:solidFill>
                <a:latin typeface="標楷體" panose="03000509000000000000" pitchFamily="65" charset="-120"/>
                <a:ea typeface="標楷體" panose="03000509000000000000" pitchFamily="65" charset="-120"/>
              </a:defRPr>
            </a:lvl2pPr>
            <a:lvl3pPr marL="1143000" indent="-228600">
              <a:lnSpc>
                <a:spcPct val="90000"/>
              </a:lnSpc>
              <a:spcBef>
                <a:spcPts val="500"/>
              </a:spcBef>
              <a:buBlip>
                <a:blip r:embed="rId4"/>
              </a:buBlip>
              <a:defRPr sz="2000" b="1">
                <a:solidFill>
                  <a:schemeClr val="tx1"/>
                </a:solidFill>
                <a:latin typeface="標楷體" panose="03000509000000000000" pitchFamily="65" charset="-120"/>
                <a:ea typeface="標楷體" panose="03000509000000000000" pitchFamily="65" charset="-120"/>
              </a:defRPr>
            </a:lvl3pPr>
            <a:lvl4pPr marL="1600200" indent="-228600">
              <a:lnSpc>
                <a:spcPct val="90000"/>
              </a:lnSpc>
              <a:spcBef>
                <a:spcPts val="500"/>
              </a:spcBef>
              <a:buBlip>
                <a:blip r:embed="rId5"/>
              </a:buBlip>
              <a:defRPr b="1">
                <a:solidFill>
                  <a:schemeClr val="tx1"/>
                </a:solidFill>
                <a:latin typeface="標楷體" panose="03000509000000000000" pitchFamily="65" charset="-120"/>
                <a:ea typeface="標楷體" panose="03000509000000000000" pitchFamily="65" charset="-120"/>
              </a:defRPr>
            </a:lvl4pPr>
            <a:lvl5pPr marL="2057400" indent="-228600">
              <a:lnSpc>
                <a:spcPct val="90000"/>
              </a:lnSpc>
              <a:spcBef>
                <a:spcPts val="500"/>
              </a:spcBef>
              <a:buBlip>
                <a:blip r:embed="rId6"/>
              </a:buBlip>
              <a:defRPr b="1">
                <a:solidFill>
                  <a:schemeClr val="tx1"/>
                </a:solidFill>
                <a:latin typeface="標楷體" panose="03000509000000000000" pitchFamily="65" charset="-120"/>
                <a:ea typeface="標楷體" panose="03000509000000000000" pitchFamily="65" charset="-120"/>
              </a:defRPr>
            </a:lvl5pPr>
            <a:lvl6pPr marL="2514600" indent="-228600" eaLnBrk="0" fontAlgn="base" hangingPunct="0">
              <a:lnSpc>
                <a:spcPct val="90000"/>
              </a:lnSpc>
              <a:spcBef>
                <a:spcPts val="500"/>
              </a:spcBef>
              <a:spcAft>
                <a:spcPct val="0"/>
              </a:spcAft>
              <a:buBlip>
                <a:blip r:embed="rId6"/>
              </a:buBlip>
              <a:defRPr b="1">
                <a:solidFill>
                  <a:schemeClr val="tx1"/>
                </a:solidFill>
                <a:latin typeface="標楷體" panose="03000509000000000000" pitchFamily="65" charset="-120"/>
                <a:ea typeface="標楷體" panose="03000509000000000000" pitchFamily="65" charset="-120"/>
              </a:defRPr>
            </a:lvl6pPr>
            <a:lvl7pPr marL="2971800" indent="-228600" eaLnBrk="0" fontAlgn="base" hangingPunct="0">
              <a:lnSpc>
                <a:spcPct val="90000"/>
              </a:lnSpc>
              <a:spcBef>
                <a:spcPts val="500"/>
              </a:spcBef>
              <a:spcAft>
                <a:spcPct val="0"/>
              </a:spcAft>
              <a:buBlip>
                <a:blip r:embed="rId6"/>
              </a:buBlip>
              <a:defRPr b="1">
                <a:solidFill>
                  <a:schemeClr val="tx1"/>
                </a:solidFill>
                <a:latin typeface="標楷體" panose="03000509000000000000" pitchFamily="65" charset="-120"/>
                <a:ea typeface="標楷體" panose="03000509000000000000" pitchFamily="65" charset="-120"/>
              </a:defRPr>
            </a:lvl7pPr>
            <a:lvl8pPr marL="3429000" indent="-228600" eaLnBrk="0" fontAlgn="base" hangingPunct="0">
              <a:lnSpc>
                <a:spcPct val="90000"/>
              </a:lnSpc>
              <a:spcBef>
                <a:spcPts val="500"/>
              </a:spcBef>
              <a:spcAft>
                <a:spcPct val="0"/>
              </a:spcAft>
              <a:buBlip>
                <a:blip r:embed="rId6"/>
              </a:buBlip>
              <a:defRPr b="1">
                <a:solidFill>
                  <a:schemeClr val="tx1"/>
                </a:solidFill>
                <a:latin typeface="標楷體" panose="03000509000000000000" pitchFamily="65" charset="-120"/>
                <a:ea typeface="標楷體" panose="03000509000000000000" pitchFamily="65" charset="-120"/>
              </a:defRPr>
            </a:lvl8pPr>
            <a:lvl9pPr marL="3886200" indent="-228600" eaLnBrk="0" fontAlgn="base" hangingPunct="0">
              <a:lnSpc>
                <a:spcPct val="90000"/>
              </a:lnSpc>
              <a:spcBef>
                <a:spcPts val="500"/>
              </a:spcBef>
              <a:spcAft>
                <a:spcPct val="0"/>
              </a:spcAft>
              <a:buBlip>
                <a:blip r:embed="rId6"/>
              </a:buBlip>
              <a:defRPr b="1">
                <a:solidFill>
                  <a:schemeClr val="tx1"/>
                </a:solidFill>
                <a:latin typeface="標楷體" panose="03000509000000000000" pitchFamily="65" charset="-120"/>
                <a:ea typeface="標楷體" panose="03000509000000000000" pitchFamily="65" charset="-120"/>
              </a:defRPr>
            </a:lvl9pPr>
          </a:lstStyle>
          <a:p>
            <a:pPr>
              <a:lnSpc>
                <a:spcPct val="100000"/>
              </a:lnSpc>
              <a:spcBef>
                <a:spcPct val="0"/>
              </a:spcBef>
              <a:buFontTx/>
              <a:buNone/>
            </a:pPr>
            <a:r>
              <a:rPr kumimoji="1" lang="en-US" altLang="zh-TW" sz="1100" b="0" smtClean="0">
                <a:latin typeface="Arial" panose="020B0604020202020204" pitchFamily="34" charset="0"/>
                <a:ea typeface="微軟正黑體" panose="020B0604030504040204" pitchFamily="34" charset="-120"/>
              </a:rPr>
              <a:t>1-</a:t>
            </a:r>
            <a:fld id="{113A9790-40BD-4FD9-8BA2-1793DE824280}" type="slidenum">
              <a:rPr kumimoji="1" lang="en-US" altLang="zh-TW" sz="1100" b="0" smtClean="0">
                <a:latin typeface="Arial" panose="020B0604020202020204" pitchFamily="34" charset="0"/>
                <a:ea typeface="微軟正黑體" panose="020B0604030504040204" pitchFamily="34" charset="-120"/>
              </a:rPr>
              <a:pPr>
                <a:lnSpc>
                  <a:spcPct val="100000"/>
                </a:lnSpc>
                <a:spcBef>
                  <a:spcPct val="0"/>
                </a:spcBef>
                <a:buFontTx/>
                <a:buNone/>
              </a:pPr>
              <a:t>34</a:t>
            </a:fld>
            <a:endParaRPr kumimoji="1" lang="en-US" altLang="zh-TW" sz="1100" b="0" smtClean="0">
              <a:latin typeface="Arial" panose="020B0604020202020204" pitchFamily="34" charset="0"/>
              <a:ea typeface="微軟正黑體" panose="020B0604030504040204" pitchFamily="34" charset="-120"/>
            </a:endParaRPr>
          </a:p>
        </p:txBody>
      </p:sp>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訂設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1448</TotalTime>
  <Words>1991</Words>
  <Application>Microsoft Office PowerPoint</Application>
  <PresentationFormat>如螢幕大小 (4:3)</PresentationFormat>
  <Paragraphs>234</Paragraphs>
  <Slides>34</Slides>
  <Notes>1</Notes>
  <HiddenSlides>0</HiddenSlides>
  <MMClips>0</MMClips>
  <ScaleCrop>false</ScaleCrop>
  <HeadingPairs>
    <vt:vector size="6" baseType="variant">
      <vt:variant>
        <vt:lpstr>使用字型</vt:lpstr>
      </vt:variant>
      <vt:variant>
        <vt:i4>7</vt:i4>
      </vt:variant>
      <vt:variant>
        <vt:lpstr>佈景主題</vt:lpstr>
      </vt:variant>
      <vt:variant>
        <vt:i4>2</vt:i4>
      </vt:variant>
      <vt:variant>
        <vt:lpstr>投影片標題</vt:lpstr>
      </vt:variant>
      <vt:variant>
        <vt:i4>34</vt:i4>
      </vt:variant>
    </vt:vector>
  </HeadingPairs>
  <TitlesOfParts>
    <vt:vector size="43" baseType="lpstr">
      <vt:lpstr>Myriad Hebrew</vt:lpstr>
      <vt:lpstr>微軟正黑體</vt:lpstr>
      <vt:lpstr>新細明體</vt:lpstr>
      <vt:lpstr>標楷體</vt:lpstr>
      <vt:lpstr>Arial</vt:lpstr>
      <vt:lpstr>Calibri</vt:lpstr>
      <vt:lpstr>Times New Roman</vt:lpstr>
      <vt:lpstr>Office 佈景主題</vt:lpstr>
      <vt:lpstr>自訂設計</vt:lpstr>
      <vt:lpstr>PowerPoint 簡報</vt:lpstr>
      <vt:lpstr>第 9 章</vt:lpstr>
      <vt:lpstr>CHAPTER 9  整合策略與策略聯盟</vt:lpstr>
      <vt:lpstr>§9.1經濟規模與經濟範圍</vt:lpstr>
      <vt:lpstr>§9.1經濟規模與經濟範圍</vt:lpstr>
      <vt:lpstr>CHAPTER 9  整合策略與策略聯盟</vt:lpstr>
      <vt:lpstr>§9.2整合策略</vt:lpstr>
      <vt:lpstr>§9.2整合策略</vt:lpstr>
      <vt:lpstr>§9.2整合策略</vt:lpstr>
      <vt:lpstr>§9.2整合策略</vt:lpstr>
      <vt:lpstr>CHAPTER 9  整合策略與策略聯盟</vt:lpstr>
      <vt:lpstr>§9.3垂直整合的策略</vt:lpstr>
      <vt:lpstr>§9.3垂直整合的策略</vt:lpstr>
      <vt:lpstr>§9.3垂直整合的策略</vt:lpstr>
      <vt:lpstr>§9.3垂直整合的策略</vt:lpstr>
      <vt:lpstr>§9.3垂直整合的策略</vt:lpstr>
      <vt:lpstr>§9.3垂直整合的策略</vt:lpstr>
      <vt:lpstr>§9.3垂直整合的策略</vt:lpstr>
      <vt:lpstr>§9.3垂直整合的策略</vt:lpstr>
      <vt:lpstr>§9.3垂直整合的策略</vt:lpstr>
      <vt:lpstr>§9.3垂直整合的策略</vt:lpstr>
      <vt:lpstr>CHAPTER 9  整合策略與策略聯盟</vt:lpstr>
      <vt:lpstr>§9.4策略聯盟</vt:lpstr>
      <vt:lpstr>§9.4策略聯盟</vt:lpstr>
      <vt:lpstr>§9.4策略聯盟</vt:lpstr>
      <vt:lpstr>§9.4策略聯盟</vt:lpstr>
      <vt:lpstr>§9.4策略聯盟</vt:lpstr>
      <vt:lpstr>§9.4策略聯盟</vt:lpstr>
      <vt:lpstr>§9.4策略聯盟</vt:lpstr>
      <vt:lpstr>§9.4策略聯盟</vt:lpstr>
      <vt:lpstr>§9.4策略聯盟</vt:lpstr>
      <vt:lpstr>§9.4策略聯盟</vt:lpstr>
      <vt:lpstr>§9.4策略聯盟</vt:lpstr>
      <vt:lpstr>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賴姵均</dc:creator>
  <cp:lastModifiedBy>USER</cp:lastModifiedBy>
  <cp:revision>96</cp:revision>
  <dcterms:created xsi:type="dcterms:W3CDTF">2016-08-22T01:57:40Z</dcterms:created>
  <dcterms:modified xsi:type="dcterms:W3CDTF">2017-06-26T03:31:01Z</dcterms:modified>
</cp:coreProperties>
</file>