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43"/>
  </p:notesMasterIdLst>
  <p:handoutMasterIdLst>
    <p:handoutMasterId r:id="rId44"/>
  </p:handout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97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98" r:id="rId26"/>
    <p:sldId id="282" r:id="rId27"/>
    <p:sldId id="283" r:id="rId28"/>
    <p:sldId id="284" r:id="rId29"/>
    <p:sldId id="285" r:id="rId30"/>
    <p:sldId id="299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59" r:id="rId42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DF"/>
    <a:srgbClr val="F4F4F4"/>
    <a:srgbClr val="A50021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82" y="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04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83FBFE-DA44-4E7D-83ED-94E4B84DBE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BE5102-0D12-4217-B370-5C6810A1ED0C}">
      <dgm:prSet phldrT="[文字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§10.1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多角化策略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F50BAE1-748D-42B7-9988-785F865016BF}" type="parTrans" cxnId="{47C01544-8DD8-4312-B637-6C3D33CB396A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09A1A4BB-F87A-43D9-AC54-9702698BADAC}" type="sibTrans" cxnId="{47C01544-8DD8-4312-B637-6C3D33CB396A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8568854A-A447-4B03-835B-45F0AE423C9C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§10.2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重整策略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636148B-3A1B-4331-8831-5384796FE18F}" type="parTrans" cxnId="{0DF401DF-5BA8-4CA0-8B4A-86FF63D176F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E4C276F7-0D70-4940-B8D3-F8CFA11B26E9}" type="sibTrans" cxnId="{0DF401DF-5BA8-4CA0-8B4A-86FF63D176F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4E70093C-0310-4E69-8776-A6DFB0C26E7F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§10.3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外包策略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1BD4D73-0642-4E95-8E14-97BE1AAB21A7}" type="parTrans" cxnId="{41626EF4-E6BE-4245-9094-CB8FEA06D062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D3B83BFA-C633-4D52-8135-033F0E93D69F}" type="sibTrans" cxnId="{41626EF4-E6BE-4245-9094-CB8FEA06D062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17E29535-6AF0-42DF-A0D3-C9CB6560FA2F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§10.4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企業的成長方式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53D4049-5CD6-420C-B713-313EFB5547A8}" type="parTrans" cxnId="{CAA9DD61-0B59-4702-B251-C72065E39AA6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9CFF9BF7-2A8E-4BF7-BAE1-5423A44D642F}" type="sibTrans" cxnId="{CAA9DD61-0B59-4702-B251-C72065E39AA6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C4AE292F-DE7B-44B4-9E4C-25DCB97EF6B9}" type="pres">
      <dgm:prSet presAssocID="{5D83FBFE-DA44-4E7D-83ED-94E4B84DBE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2F8263-28A0-42F7-A532-BB05114E06A4}" type="pres">
      <dgm:prSet presAssocID="{E0BE5102-0D12-4217-B370-5C6810A1ED0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D49CCE-CFA8-4672-BC9D-DCAFEF8D5634}" type="pres">
      <dgm:prSet presAssocID="{09A1A4BB-F87A-43D9-AC54-9702698BADAC}" presName="spacer" presStyleCnt="0"/>
      <dgm:spPr/>
    </dgm:pt>
    <dgm:pt modelId="{8ECE8589-8516-4D5C-8698-B69BE5F46FB4}" type="pres">
      <dgm:prSet presAssocID="{8568854A-A447-4B03-835B-45F0AE423C9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A968C6-6FA7-4B96-BB75-94E6D5D63E87}" type="pres">
      <dgm:prSet presAssocID="{E4C276F7-0D70-4940-B8D3-F8CFA11B26E9}" presName="spacer" presStyleCnt="0"/>
      <dgm:spPr/>
    </dgm:pt>
    <dgm:pt modelId="{AE0AAF5F-BFF0-4A8C-9D32-008D956B3228}" type="pres">
      <dgm:prSet presAssocID="{4E70093C-0310-4E69-8776-A6DFB0C26E7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D2B5E0-E2CA-4CBD-9E20-C7CA150C68F9}" type="pres">
      <dgm:prSet presAssocID="{D3B83BFA-C633-4D52-8135-033F0E93D69F}" presName="spacer" presStyleCnt="0"/>
      <dgm:spPr/>
    </dgm:pt>
    <dgm:pt modelId="{1571E1A3-2EAD-4D46-9361-502BECB663B7}" type="pres">
      <dgm:prSet presAssocID="{17E29535-6AF0-42DF-A0D3-C9CB6560FA2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269241-D30F-4D85-A056-3D8451845073}" type="presOf" srcId="{5D83FBFE-DA44-4E7D-83ED-94E4B84DBE1F}" destId="{C4AE292F-DE7B-44B4-9E4C-25DCB97EF6B9}" srcOrd="0" destOrd="0" presId="urn:microsoft.com/office/officeart/2005/8/layout/vList2"/>
    <dgm:cxn modelId="{CAA9DD61-0B59-4702-B251-C72065E39AA6}" srcId="{5D83FBFE-DA44-4E7D-83ED-94E4B84DBE1F}" destId="{17E29535-6AF0-42DF-A0D3-C9CB6560FA2F}" srcOrd="3" destOrd="0" parTransId="{353D4049-5CD6-420C-B713-313EFB5547A8}" sibTransId="{9CFF9BF7-2A8E-4BF7-BAE1-5423A44D642F}"/>
    <dgm:cxn modelId="{47C01544-8DD8-4312-B637-6C3D33CB396A}" srcId="{5D83FBFE-DA44-4E7D-83ED-94E4B84DBE1F}" destId="{E0BE5102-0D12-4217-B370-5C6810A1ED0C}" srcOrd="0" destOrd="0" parTransId="{AF50BAE1-748D-42B7-9988-785F865016BF}" sibTransId="{09A1A4BB-F87A-43D9-AC54-9702698BADAC}"/>
    <dgm:cxn modelId="{4FC07E84-EA22-4282-B69E-2AA4AD9B775E}" type="presOf" srcId="{4E70093C-0310-4E69-8776-A6DFB0C26E7F}" destId="{AE0AAF5F-BFF0-4A8C-9D32-008D956B3228}" srcOrd="0" destOrd="0" presId="urn:microsoft.com/office/officeart/2005/8/layout/vList2"/>
    <dgm:cxn modelId="{0DF401DF-5BA8-4CA0-8B4A-86FF63D176F0}" srcId="{5D83FBFE-DA44-4E7D-83ED-94E4B84DBE1F}" destId="{8568854A-A447-4B03-835B-45F0AE423C9C}" srcOrd="1" destOrd="0" parTransId="{6636148B-3A1B-4331-8831-5384796FE18F}" sibTransId="{E4C276F7-0D70-4940-B8D3-F8CFA11B26E9}"/>
    <dgm:cxn modelId="{CB41EE3B-F519-47D9-9A1A-B86B2B462261}" type="presOf" srcId="{E0BE5102-0D12-4217-B370-5C6810A1ED0C}" destId="{712F8263-28A0-42F7-A532-BB05114E06A4}" srcOrd="0" destOrd="0" presId="urn:microsoft.com/office/officeart/2005/8/layout/vList2"/>
    <dgm:cxn modelId="{41626EF4-E6BE-4245-9094-CB8FEA06D062}" srcId="{5D83FBFE-DA44-4E7D-83ED-94E4B84DBE1F}" destId="{4E70093C-0310-4E69-8776-A6DFB0C26E7F}" srcOrd="2" destOrd="0" parTransId="{21BD4D73-0642-4E95-8E14-97BE1AAB21A7}" sibTransId="{D3B83BFA-C633-4D52-8135-033F0E93D69F}"/>
    <dgm:cxn modelId="{D0751F7A-8AD5-43F2-ACBA-2E0FFD3B7266}" type="presOf" srcId="{17E29535-6AF0-42DF-A0D3-C9CB6560FA2F}" destId="{1571E1A3-2EAD-4D46-9361-502BECB663B7}" srcOrd="0" destOrd="0" presId="urn:microsoft.com/office/officeart/2005/8/layout/vList2"/>
    <dgm:cxn modelId="{3F712E83-C14E-425E-AF63-61E4F9EF4F01}" type="presOf" srcId="{8568854A-A447-4B03-835B-45F0AE423C9C}" destId="{8ECE8589-8516-4D5C-8698-B69BE5F46FB4}" srcOrd="0" destOrd="0" presId="urn:microsoft.com/office/officeart/2005/8/layout/vList2"/>
    <dgm:cxn modelId="{D86DE604-DCEE-44FF-BB87-779D57F09884}" type="presParOf" srcId="{C4AE292F-DE7B-44B4-9E4C-25DCB97EF6B9}" destId="{712F8263-28A0-42F7-A532-BB05114E06A4}" srcOrd="0" destOrd="0" presId="urn:microsoft.com/office/officeart/2005/8/layout/vList2"/>
    <dgm:cxn modelId="{6B48F842-8BA5-4EA5-9C3A-D77FF09AD558}" type="presParOf" srcId="{C4AE292F-DE7B-44B4-9E4C-25DCB97EF6B9}" destId="{FBD49CCE-CFA8-4672-BC9D-DCAFEF8D5634}" srcOrd="1" destOrd="0" presId="urn:microsoft.com/office/officeart/2005/8/layout/vList2"/>
    <dgm:cxn modelId="{454C7E18-A30E-4D2E-97F1-F671B29F6F0C}" type="presParOf" srcId="{C4AE292F-DE7B-44B4-9E4C-25DCB97EF6B9}" destId="{8ECE8589-8516-4D5C-8698-B69BE5F46FB4}" srcOrd="2" destOrd="0" presId="urn:microsoft.com/office/officeart/2005/8/layout/vList2"/>
    <dgm:cxn modelId="{D613398C-5CB4-4725-BC25-8787A8E98B36}" type="presParOf" srcId="{C4AE292F-DE7B-44B4-9E4C-25DCB97EF6B9}" destId="{00A968C6-6FA7-4B96-BB75-94E6D5D63E87}" srcOrd="3" destOrd="0" presId="urn:microsoft.com/office/officeart/2005/8/layout/vList2"/>
    <dgm:cxn modelId="{4ED18B2B-A88B-45FC-BE08-F2DBCFC900ED}" type="presParOf" srcId="{C4AE292F-DE7B-44B4-9E4C-25DCB97EF6B9}" destId="{AE0AAF5F-BFF0-4A8C-9D32-008D956B3228}" srcOrd="4" destOrd="0" presId="urn:microsoft.com/office/officeart/2005/8/layout/vList2"/>
    <dgm:cxn modelId="{E322C414-B59E-493F-A7F7-0CC5230D4408}" type="presParOf" srcId="{C4AE292F-DE7B-44B4-9E4C-25DCB97EF6B9}" destId="{BDD2B5E0-E2CA-4CBD-9E20-C7CA150C68F9}" srcOrd="5" destOrd="0" presId="urn:microsoft.com/office/officeart/2005/8/layout/vList2"/>
    <dgm:cxn modelId="{21A2C6B0-326D-4E69-95A9-048BB96AF7D3}" type="presParOf" srcId="{C4AE292F-DE7B-44B4-9E4C-25DCB97EF6B9}" destId="{1571E1A3-2EAD-4D46-9361-502BECB663B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83FBFE-DA44-4E7D-83ED-94E4B84DBE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BE5102-0D12-4217-B370-5C6810A1ED0C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§10.1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多角化策略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F50BAE1-748D-42B7-9988-785F865016BF}" type="parTrans" cxnId="{47C01544-8DD8-4312-B637-6C3D33CB396A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09A1A4BB-F87A-43D9-AC54-9702698BADAC}" type="sibTrans" cxnId="{47C01544-8DD8-4312-B637-6C3D33CB396A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8568854A-A447-4B03-835B-45F0AE423C9C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§10.2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重整策略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636148B-3A1B-4331-8831-5384796FE18F}" type="parTrans" cxnId="{0DF401DF-5BA8-4CA0-8B4A-86FF63D176F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E4C276F7-0D70-4940-B8D3-F8CFA11B26E9}" type="sibTrans" cxnId="{0DF401DF-5BA8-4CA0-8B4A-86FF63D176F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4E70093C-0310-4E69-8776-A6DFB0C26E7F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§10.3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外包策略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1BD4D73-0642-4E95-8E14-97BE1AAB21A7}" type="parTrans" cxnId="{41626EF4-E6BE-4245-9094-CB8FEA06D062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D3B83BFA-C633-4D52-8135-033F0E93D69F}" type="sibTrans" cxnId="{41626EF4-E6BE-4245-9094-CB8FEA06D062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17E29535-6AF0-42DF-A0D3-C9CB6560FA2F}">
      <dgm:prSet phldrT="[文字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§10.4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企業的成長方式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53D4049-5CD6-420C-B713-313EFB5547A8}" type="parTrans" cxnId="{CAA9DD61-0B59-4702-B251-C72065E39AA6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9CFF9BF7-2A8E-4BF7-BAE1-5423A44D642F}" type="sibTrans" cxnId="{CAA9DD61-0B59-4702-B251-C72065E39AA6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C4AE292F-DE7B-44B4-9E4C-25DCB97EF6B9}" type="pres">
      <dgm:prSet presAssocID="{5D83FBFE-DA44-4E7D-83ED-94E4B84DBE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2F8263-28A0-42F7-A532-BB05114E06A4}" type="pres">
      <dgm:prSet presAssocID="{E0BE5102-0D12-4217-B370-5C6810A1ED0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D49CCE-CFA8-4672-BC9D-DCAFEF8D5634}" type="pres">
      <dgm:prSet presAssocID="{09A1A4BB-F87A-43D9-AC54-9702698BADAC}" presName="spacer" presStyleCnt="0"/>
      <dgm:spPr/>
    </dgm:pt>
    <dgm:pt modelId="{8ECE8589-8516-4D5C-8698-B69BE5F46FB4}" type="pres">
      <dgm:prSet presAssocID="{8568854A-A447-4B03-835B-45F0AE423C9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A968C6-6FA7-4B96-BB75-94E6D5D63E87}" type="pres">
      <dgm:prSet presAssocID="{E4C276F7-0D70-4940-B8D3-F8CFA11B26E9}" presName="spacer" presStyleCnt="0"/>
      <dgm:spPr/>
    </dgm:pt>
    <dgm:pt modelId="{AE0AAF5F-BFF0-4A8C-9D32-008D956B3228}" type="pres">
      <dgm:prSet presAssocID="{4E70093C-0310-4E69-8776-A6DFB0C26E7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D2B5E0-E2CA-4CBD-9E20-C7CA150C68F9}" type="pres">
      <dgm:prSet presAssocID="{D3B83BFA-C633-4D52-8135-033F0E93D69F}" presName="spacer" presStyleCnt="0"/>
      <dgm:spPr/>
    </dgm:pt>
    <dgm:pt modelId="{1571E1A3-2EAD-4D46-9361-502BECB663B7}" type="pres">
      <dgm:prSet presAssocID="{17E29535-6AF0-42DF-A0D3-C9CB6560FA2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269241-D30F-4D85-A056-3D8451845073}" type="presOf" srcId="{5D83FBFE-DA44-4E7D-83ED-94E4B84DBE1F}" destId="{C4AE292F-DE7B-44B4-9E4C-25DCB97EF6B9}" srcOrd="0" destOrd="0" presId="urn:microsoft.com/office/officeart/2005/8/layout/vList2"/>
    <dgm:cxn modelId="{CAA9DD61-0B59-4702-B251-C72065E39AA6}" srcId="{5D83FBFE-DA44-4E7D-83ED-94E4B84DBE1F}" destId="{17E29535-6AF0-42DF-A0D3-C9CB6560FA2F}" srcOrd="3" destOrd="0" parTransId="{353D4049-5CD6-420C-B713-313EFB5547A8}" sibTransId="{9CFF9BF7-2A8E-4BF7-BAE1-5423A44D642F}"/>
    <dgm:cxn modelId="{47C01544-8DD8-4312-B637-6C3D33CB396A}" srcId="{5D83FBFE-DA44-4E7D-83ED-94E4B84DBE1F}" destId="{E0BE5102-0D12-4217-B370-5C6810A1ED0C}" srcOrd="0" destOrd="0" parTransId="{AF50BAE1-748D-42B7-9988-785F865016BF}" sibTransId="{09A1A4BB-F87A-43D9-AC54-9702698BADAC}"/>
    <dgm:cxn modelId="{4FC07E84-EA22-4282-B69E-2AA4AD9B775E}" type="presOf" srcId="{4E70093C-0310-4E69-8776-A6DFB0C26E7F}" destId="{AE0AAF5F-BFF0-4A8C-9D32-008D956B3228}" srcOrd="0" destOrd="0" presId="urn:microsoft.com/office/officeart/2005/8/layout/vList2"/>
    <dgm:cxn modelId="{0DF401DF-5BA8-4CA0-8B4A-86FF63D176F0}" srcId="{5D83FBFE-DA44-4E7D-83ED-94E4B84DBE1F}" destId="{8568854A-A447-4B03-835B-45F0AE423C9C}" srcOrd="1" destOrd="0" parTransId="{6636148B-3A1B-4331-8831-5384796FE18F}" sibTransId="{E4C276F7-0D70-4940-B8D3-F8CFA11B26E9}"/>
    <dgm:cxn modelId="{CB41EE3B-F519-47D9-9A1A-B86B2B462261}" type="presOf" srcId="{E0BE5102-0D12-4217-B370-5C6810A1ED0C}" destId="{712F8263-28A0-42F7-A532-BB05114E06A4}" srcOrd="0" destOrd="0" presId="urn:microsoft.com/office/officeart/2005/8/layout/vList2"/>
    <dgm:cxn modelId="{41626EF4-E6BE-4245-9094-CB8FEA06D062}" srcId="{5D83FBFE-DA44-4E7D-83ED-94E4B84DBE1F}" destId="{4E70093C-0310-4E69-8776-A6DFB0C26E7F}" srcOrd="2" destOrd="0" parTransId="{21BD4D73-0642-4E95-8E14-97BE1AAB21A7}" sibTransId="{D3B83BFA-C633-4D52-8135-033F0E93D69F}"/>
    <dgm:cxn modelId="{D0751F7A-8AD5-43F2-ACBA-2E0FFD3B7266}" type="presOf" srcId="{17E29535-6AF0-42DF-A0D3-C9CB6560FA2F}" destId="{1571E1A3-2EAD-4D46-9361-502BECB663B7}" srcOrd="0" destOrd="0" presId="urn:microsoft.com/office/officeart/2005/8/layout/vList2"/>
    <dgm:cxn modelId="{3F712E83-C14E-425E-AF63-61E4F9EF4F01}" type="presOf" srcId="{8568854A-A447-4B03-835B-45F0AE423C9C}" destId="{8ECE8589-8516-4D5C-8698-B69BE5F46FB4}" srcOrd="0" destOrd="0" presId="urn:microsoft.com/office/officeart/2005/8/layout/vList2"/>
    <dgm:cxn modelId="{D86DE604-DCEE-44FF-BB87-779D57F09884}" type="presParOf" srcId="{C4AE292F-DE7B-44B4-9E4C-25DCB97EF6B9}" destId="{712F8263-28A0-42F7-A532-BB05114E06A4}" srcOrd="0" destOrd="0" presId="urn:microsoft.com/office/officeart/2005/8/layout/vList2"/>
    <dgm:cxn modelId="{6B48F842-8BA5-4EA5-9C3A-D77FF09AD558}" type="presParOf" srcId="{C4AE292F-DE7B-44B4-9E4C-25DCB97EF6B9}" destId="{FBD49CCE-CFA8-4672-BC9D-DCAFEF8D5634}" srcOrd="1" destOrd="0" presId="urn:microsoft.com/office/officeart/2005/8/layout/vList2"/>
    <dgm:cxn modelId="{454C7E18-A30E-4D2E-97F1-F671B29F6F0C}" type="presParOf" srcId="{C4AE292F-DE7B-44B4-9E4C-25DCB97EF6B9}" destId="{8ECE8589-8516-4D5C-8698-B69BE5F46FB4}" srcOrd="2" destOrd="0" presId="urn:microsoft.com/office/officeart/2005/8/layout/vList2"/>
    <dgm:cxn modelId="{D613398C-5CB4-4725-BC25-8787A8E98B36}" type="presParOf" srcId="{C4AE292F-DE7B-44B4-9E4C-25DCB97EF6B9}" destId="{00A968C6-6FA7-4B96-BB75-94E6D5D63E87}" srcOrd="3" destOrd="0" presId="urn:microsoft.com/office/officeart/2005/8/layout/vList2"/>
    <dgm:cxn modelId="{4ED18B2B-A88B-45FC-BE08-F2DBCFC900ED}" type="presParOf" srcId="{C4AE292F-DE7B-44B4-9E4C-25DCB97EF6B9}" destId="{AE0AAF5F-BFF0-4A8C-9D32-008D956B3228}" srcOrd="4" destOrd="0" presId="urn:microsoft.com/office/officeart/2005/8/layout/vList2"/>
    <dgm:cxn modelId="{E322C414-B59E-493F-A7F7-0CC5230D4408}" type="presParOf" srcId="{C4AE292F-DE7B-44B4-9E4C-25DCB97EF6B9}" destId="{BDD2B5E0-E2CA-4CBD-9E20-C7CA150C68F9}" srcOrd="5" destOrd="0" presId="urn:microsoft.com/office/officeart/2005/8/layout/vList2"/>
    <dgm:cxn modelId="{21A2C6B0-326D-4E69-95A9-048BB96AF7D3}" type="presParOf" srcId="{C4AE292F-DE7B-44B4-9E4C-25DCB97EF6B9}" destId="{1571E1A3-2EAD-4D46-9361-502BECB663B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87CD50E-A22E-484C-906E-F27992E5ED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B1533EB-FA72-4BF8-8780-6BEF4CEC45D1}">
      <dgm:prSet phldrT="[文字]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發揮核心競爭力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93BCCB74-C4BF-4058-93DA-4B8E36897685}" type="parTrans" cxnId="{1BA97350-39FF-4C4A-938D-41C201E6E450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5AAD106-BB5B-49CC-B90C-CDFA317B263D}" type="sibTrans" cxnId="{1BA97350-39FF-4C4A-938D-41C201E6E450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1BF31DA-3865-4256-86F3-97F508B33F19}">
      <dgm:prSet phldrT="[文字]"/>
      <dgm:spPr>
        <a:solidFill>
          <a:srgbClr val="92D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克服進入市場的障礙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554A3AFF-9D5E-4A70-ACB4-B362F60E029C}" type="parTrans" cxnId="{DBFD8EC3-6DD3-44FC-AA12-B5BA542A6A53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0C7E8F6-7AFA-485D-92BC-9B89E7D4A23E}" type="sibTrans" cxnId="{DBFD8EC3-6DD3-44FC-AA12-B5BA542A6A53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4A3E89B-0848-4B3B-823B-2922CD248D14}">
      <dgm:prSet phldrT="[文字]"/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降低新產品開發的成本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96990F8F-E057-4EA5-8800-FAA0B13C819E}" type="parTrans" cxnId="{0C890992-D783-4B44-B7F9-16906135C3C6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06CA57C-CD86-48F4-AE6A-C10667A19D29}" type="sibTrans" cxnId="{0C890992-D783-4B44-B7F9-16906135C3C6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95E2779-90C0-49B9-8B39-08DD9A729723}">
      <dgm:prSet phldrT="[文字]"/>
      <dgm:spPr>
        <a:solidFill>
          <a:schemeClr val="accent3">
            <a:lumMod val="8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容易取得不熟悉領域的能耐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A6717EB6-1763-4217-A88C-674127131103}" type="parTrans" cxnId="{4915AB1D-1425-45D6-9D57-C1291A30B57E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B61AABA7-F77B-4C46-81D5-A1CBCAD3BA29}" type="sibTrans" cxnId="{4915AB1D-1425-45D6-9D57-C1291A30B57E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DAF2D15-5365-43BF-AB9C-7905C4E2252B}">
      <dgm:prSet phldrT="[文字]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風險比較低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3F6D4CF3-487A-4A6D-960A-87EC85835B75}" type="parTrans" cxnId="{77CFC12F-DEDB-477D-A857-A964146CD9D3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CC7B272-2099-4DA0-B43F-06F7D2A8FC9A}" type="sibTrans" cxnId="{77CFC12F-DEDB-477D-A857-A964146CD9D3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8D762F2-B3F7-498E-8F56-8FBA7058A41D}">
      <dgm:prSet phldrT="[文字]"/>
      <dgm:spPr>
        <a:solidFill>
          <a:srgbClr val="FF5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能</a:t>
          </a:r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以較快</a:t>
          </a:r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的速度進入市場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47D89842-0871-4E67-9DFE-6B2FFB468014}" type="parTrans" cxnId="{6B3D20BF-90F2-4E5E-AAE7-EF7B9C0BE139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49A294C-B186-440D-9A49-B5448D39D058}" type="sibTrans" cxnId="{6B3D20BF-90F2-4E5E-AAE7-EF7B9C0BE139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3426B11-3F62-41CD-8A20-B1712239A812}" type="pres">
      <dgm:prSet presAssocID="{087CD50E-A22E-484C-906E-F27992E5ED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4E5F54B-514E-4915-BCF9-1F1E67D9C071}" type="pres">
      <dgm:prSet presAssocID="{8B1533EB-FA72-4BF8-8780-6BEF4CEC45D1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637B88-5F6B-4617-862F-59439CE40471}" type="pres">
      <dgm:prSet presAssocID="{75AAD106-BB5B-49CC-B90C-CDFA317B263D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97E628EC-957F-4D08-A640-2BB56DBF296C}" type="pres">
      <dgm:prSet presAssocID="{01BF31DA-3865-4256-86F3-97F508B33F19}" presName="parentText" presStyleLbl="node1" presStyleIdx="1" presStyleCnt="6" custLinFactNeighborX="-204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2FEFC2-1CD6-417F-BD4C-119C74267E28}" type="pres">
      <dgm:prSet presAssocID="{60C7E8F6-7AFA-485D-92BC-9B89E7D4A23E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19C148C9-9ED0-491E-AECD-E261A2332B39}" type="pres">
      <dgm:prSet presAssocID="{F4A3E89B-0848-4B3B-823B-2922CD248D14}" presName="parentText" presStyleLbl="node1" presStyleIdx="2" presStyleCnt="6" custLinFactNeighborX="-682" custLinFactNeighborY="2091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39D383-7A81-4B55-841A-6EAF690DDF2D}" type="pres">
      <dgm:prSet presAssocID="{606CA57C-CD86-48F4-AE6A-C10667A19D29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A3ADA48C-58C0-4D36-B25F-FBF9ABE317E2}" type="pres">
      <dgm:prSet presAssocID="{FDAF2D15-5365-43BF-AB9C-7905C4E2252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3100F8-45A7-463C-9A1E-A3F10035719A}" type="pres">
      <dgm:prSet presAssocID="{CCC7B272-2099-4DA0-B43F-06F7D2A8FC9A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1C3F1A37-BCDD-44A7-9306-308C0339E3F3}" type="pres">
      <dgm:prSet presAssocID="{28D762F2-B3F7-498E-8F56-8FBA7058A41D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7F379C-2CEC-4F54-8451-C6A7A8EB6CED}" type="pres">
      <dgm:prSet presAssocID="{949A294C-B186-440D-9A49-B5448D39D058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6B28A454-8278-4347-8481-2B570EAD57E8}" type="pres">
      <dgm:prSet presAssocID="{D95E2779-90C0-49B9-8B39-08DD9A72972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6BD7F32-7375-4213-8783-25B6156510EC}" type="presOf" srcId="{8B1533EB-FA72-4BF8-8780-6BEF4CEC45D1}" destId="{E4E5F54B-514E-4915-BCF9-1F1E67D9C071}" srcOrd="0" destOrd="0" presId="urn:microsoft.com/office/officeart/2005/8/layout/vList2"/>
    <dgm:cxn modelId="{97F63A72-2C42-4ACA-B572-E0F072891F6F}" type="presOf" srcId="{D95E2779-90C0-49B9-8B39-08DD9A729723}" destId="{6B28A454-8278-4347-8481-2B570EAD57E8}" srcOrd="0" destOrd="0" presId="urn:microsoft.com/office/officeart/2005/8/layout/vList2"/>
    <dgm:cxn modelId="{1BA97350-39FF-4C4A-938D-41C201E6E450}" srcId="{087CD50E-A22E-484C-906E-F27992E5ED49}" destId="{8B1533EB-FA72-4BF8-8780-6BEF4CEC45D1}" srcOrd="0" destOrd="0" parTransId="{93BCCB74-C4BF-4058-93DA-4B8E36897685}" sibTransId="{75AAD106-BB5B-49CC-B90C-CDFA317B263D}"/>
    <dgm:cxn modelId="{DBFD8EC3-6DD3-44FC-AA12-B5BA542A6A53}" srcId="{087CD50E-A22E-484C-906E-F27992E5ED49}" destId="{01BF31DA-3865-4256-86F3-97F508B33F19}" srcOrd="1" destOrd="0" parTransId="{554A3AFF-9D5E-4A70-ACB4-B362F60E029C}" sibTransId="{60C7E8F6-7AFA-485D-92BC-9B89E7D4A23E}"/>
    <dgm:cxn modelId="{3C1E1FDA-BE58-479F-B6A4-494736FF78C8}" type="presOf" srcId="{087CD50E-A22E-484C-906E-F27992E5ED49}" destId="{53426B11-3F62-41CD-8A20-B1712239A812}" srcOrd="0" destOrd="0" presId="urn:microsoft.com/office/officeart/2005/8/layout/vList2"/>
    <dgm:cxn modelId="{FFA55B00-3B6D-4466-AAE5-8FC189B0DF4F}" type="presOf" srcId="{FDAF2D15-5365-43BF-AB9C-7905C4E2252B}" destId="{A3ADA48C-58C0-4D36-B25F-FBF9ABE317E2}" srcOrd="0" destOrd="0" presId="urn:microsoft.com/office/officeart/2005/8/layout/vList2"/>
    <dgm:cxn modelId="{6B3D20BF-90F2-4E5E-AAE7-EF7B9C0BE139}" srcId="{087CD50E-A22E-484C-906E-F27992E5ED49}" destId="{28D762F2-B3F7-498E-8F56-8FBA7058A41D}" srcOrd="4" destOrd="0" parTransId="{47D89842-0871-4E67-9DFE-6B2FFB468014}" sibTransId="{949A294C-B186-440D-9A49-B5448D39D058}"/>
    <dgm:cxn modelId="{1A3675D1-E18B-4D13-93D3-2426D601AACA}" type="presOf" srcId="{F4A3E89B-0848-4B3B-823B-2922CD248D14}" destId="{19C148C9-9ED0-491E-AECD-E261A2332B39}" srcOrd="0" destOrd="0" presId="urn:microsoft.com/office/officeart/2005/8/layout/vList2"/>
    <dgm:cxn modelId="{9945560F-717C-4C23-85EE-93DE7BE8E616}" type="presOf" srcId="{01BF31DA-3865-4256-86F3-97F508B33F19}" destId="{97E628EC-957F-4D08-A640-2BB56DBF296C}" srcOrd="0" destOrd="0" presId="urn:microsoft.com/office/officeart/2005/8/layout/vList2"/>
    <dgm:cxn modelId="{CF72F865-3121-4E57-B90D-91D1ECF0AF5A}" type="presOf" srcId="{28D762F2-B3F7-498E-8F56-8FBA7058A41D}" destId="{1C3F1A37-BCDD-44A7-9306-308C0339E3F3}" srcOrd="0" destOrd="0" presId="urn:microsoft.com/office/officeart/2005/8/layout/vList2"/>
    <dgm:cxn modelId="{0C890992-D783-4B44-B7F9-16906135C3C6}" srcId="{087CD50E-A22E-484C-906E-F27992E5ED49}" destId="{F4A3E89B-0848-4B3B-823B-2922CD248D14}" srcOrd="2" destOrd="0" parTransId="{96990F8F-E057-4EA5-8800-FAA0B13C819E}" sibTransId="{606CA57C-CD86-48F4-AE6A-C10667A19D29}"/>
    <dgm:cxn modelId="{77CFC12F-DEDB-477D-A857-A964146CD9D3}" srcId="{087CD50E-A22E-484C-906E-F27992E5ED49}" destId="{FDAF2D15-5365-43BF-AB9C-7905C4E2252B}" srcOrd="3" destOrd="0" parTransId="{3F6D4CF3-487A-4A6D-960A-87EC85835B75}" sibTransId="{CCC7B272-2099-4DA0-B43F-06F7D2A8FC9A}"/>
    <dgm:cxn modelId="{4915AB1D-1425-45D6-9D57-C1291A30B57E}" srcId="{087CD50E-A22E-484C-906E-F27992E5ED49}" destId="{D95E2779-90C0-49B9-8B39-08DD9A729723}" srcOrd="5" destOrd="0" parTransId="{A6717EB6-1763-4217-A88C-674127131103}" sibTransId="{B61AABA7-F77B-4C46-81D5-A1CBCAD3BA29}"/>
    <dgm:cxn modelId="{85FC5EF6-5FEE-48F3-B52D-BD5CBA8859F9}" type="presParOf" srcId="{53426B11-3F62-41CD-8A20-B1712239A812}" destId="{E4E5F54B-514E-4915-BCF9-1F1E67D9C071}" srcOrd="0" destOrd="0" presId="urn:microsoft.com/office/officeart/2005/8/layout/vList2"/>
    <dgm:cxn modelId="{A1DAD70C-DA19-49DE-8958-F145AA93CE2B}" type="presParOf" srcId="{53426B11-3F62-41CD-8A20-B1712239A812}" destId="{AB637B88-5F6B-4617-862F-59439CE40471}" srcOrd="1" destOrd="0" presId="urn:microsoft.com/office/officeart/2005/8/layout/vList2"/>
    <dgm:cxn modelId="{0DA2B4DF-1AEE-418B-85D5-0A56E2E45C0A}" type="presParOf" srcId="{53426B11-3F62-41CD-8A20-B1712239A812}" destId="{97E628EC-957F-4D08-A640-2BB56DBF296C}" srcOrd="2" destOrd="0" presId="urn:microsoft.com/office/officeart/2005/8/layout/vList2"/>
    <dgm:cxn modelId="{A29B6281-76EB-4064-9F51-77A72D56CA68}" type="presParOf" srcId="{53426B11-3F62-41CD-8A20-B1712239A812}" destId="{A62FEFC2-1CD6-417F-BD4C-119C74267E28}" srcOrd="3" destOrd="0" presId="urn:microsoft.com/office/officeart/2005/8/layout/vList2"/>
    <dgm:cxn modelId="{61FA2017-5500-4765-8C3A-E8013B2F23D9}" type="presParOf" srcId="{53426B11-3F62-41CD-8A20-B1712239A812}" destId="{19C148C9-9ED0-491E-AECD-E261A2332B39}" srcOrd="4" destOrd="0" presId="urn:microsoft.com/office/officeart/2005/8/layout/vList2"/>
    <dgm:cxn modelId="{6252382F-6D26-4737-8B60-8425CCA7C10F}" type="presParOf" srcId="{53426B11-3F62-41CD-8A20-B1712239A812}" destId="{D139D383-7A81-4B55-841A-6EAF690DDF2D}" srcOrd="5" destOrd="0" presId="urn:microsoft.com/office/officeart/2005/8/layout/vList2"/>
    <dgm:cxn modelId="{3949DC92-60B1-4BAE-BAFC-7F63FCB24BC4}" type="presParOf" srcId="{53426B11-3F62-41CD-8A20-B1712239A812}" destId="{A3ADA48C-58C0-4D36-B25F-FBF9ABE317E2}" srcOrd="6" destOrd="0" presId="urn:microsoft.com/office/officeart/2005/8/layout/vList2"/>
    <dgm:cxn modelId="{873FF5A4-AB40-43DD-B936-7CA4E2F57DE6}" type="presParOf" srcId="{53426B11-3F62-41CD-8A20-B1712239A812}" destId="{2A3100F8-45A7-463C-9A1E-A3F10035719A}" srcOrd="7" destOrd="0" presId="urn:microsoft.com/office/officeart/2005/8/layout/vList2"/>
    <dgm:cxn modelId="{795AA413-0E77-4664-8532-3D1719D56D40}" type="presParOf" srcId="{53426B11-3F62-41CD-8A20-B1712239A812}" destId="{1C3F1A37-BCDD-44A7-9306-308C0339E3F3}" srcOrd="8" destOrd="0" presId="urn:microsoft.com/office/officeart/2005/8/layout/vList2"/>
    <dgm:cxn modelId="{9FB5E750-C736-491E-9B66-392825B69714}" type="presParOf" srcId="{53426B11-3F62-41CD-8A20-B1712239A812}" destId="{207F379C-2CEC-4F54-8451-C6A7A8EB6CED}" srcOrd="9" destOrd="0" presId="urn:microsoft.com/office/officeart/2005/8/layout/vList2"/>
    <dgm:cxn modelId="{73CD19EC-A281-4088-8599-05ED0FFDC8C6}" type="presParOf" srcId="{53426B11-3F62-41CD-8A20-B1712239A812}" destId="{6B28A454-8278-4347-8481-2B570EAD57E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F9CA838-372E-413C-8D94-54F880BB40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D53897E-43C2-4027-A3EC-B46B03E99E4A}">
      <dgm:prSet phldrT="[文字]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整合的困難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62A92F62-BFBF-4C8C-8D3A-520A6B20B4C1}" type="parTrans" cxnId="{250138EF-4D1D-491E-A814-978051392458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DF39D26-77C7-4E0A-A980-429E3C5CDE26}" type="sibTrans" cxnId="{250138EF-4D1D-491E-A814-978051392458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F5C4196-3190-482B-B4C5-929F61CE39B8}">
      <dgm:prSet phldrT="[文字]"/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對於購併對象的評估不足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E1406361-EFC2-4FFC-98F6-617AD3FE4B9C}" type="parTrans" cxnId="{A7124313-1349-456F-A382-4A11890642C3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82A47B0-E400-47B0-B942-43E99D173378}" type="sibTrans" cxnId="{A7124313-1349-456F-A382-4A11890642C3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5DE2291-883E-418D-9D0D-D6E04854F4AE}">
      <dgm:prSet phldrT="[文字]"/>
      <dgm:spPr>
        <a:solidFill>
          <a:srgbClr val="92D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購併的成本往往很高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5B881553-DE45-4E0B-BAAA-CDC4F65E7678}" type="parTrans" cxnId="{B5848294-2EC9-4E17-B608-CE49FAE36FEE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DEBDCE5-0E66-45BF-B62E-A7FA7A25BD9D}" type="sibTrans" cxnId="{B5848294-2EC9-4E17-B608-CE49FAE36FEE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17D9EC8-0017-4D4F-B96F-02F02E9E2951}">
      <dgm:prSet phldrT="[文字]"/>
      <dgm:spPr>
        <a:solidFill>
          <a:srgbClr val="FF5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必須有獨享的綜效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182E9BAD-FB54-459F-BF38-F421A9659263}" type="parTrans" cxnId="{C5C70CA2-47EE-4F16-ABD0-A5BA5459CDC6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82B767C-2F08-4D6D-A914-29E9ECDBBF50}" type="sibTrans" cxnId="{C5C70CA2-47EE-4F16-ABD0-A5BA5459CDC6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C26CBD86-83C8-4AE1-82C4-A7C7BD9E41C1}">
      <dgm:prSet phldrT="[文字]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購併的慣性會傷害企業真正的能耐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692B9426-58B2-4D29-934F-361E0CF456C9}" type="parTrans" cxnId="{11388AB8-9363-490F-9857-CC1321D873A8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750851D-EB12-4625-A851-729FD189ACCC}" type="sibTrans" cxnId="{11388AB8-9363-490F-9857-CC1321D873A8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F1F0413-560C-4864-A4C2-46D9920E55E3}" type="pres">
      <dgm:prSet presAssocID="{CF9CA838-372E-413C-8D94-54F880BB40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0400CC6-0E7F-4DA6-BE2B-E0C065DC84AA}" type="pres">
      <dgm:prSet presAssocID="{FD53897E-43C2-4027-A3EC-B46B03E99E4A}" presName="parentText" presStyleLbl="node1" presStyleIdx="0" presStyleCnt="5" custLinFactNeighborX="-652" custLinFactNeighborY="4001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AC3B63-91A7-487E-89E3-57C5A84A280A}" type="pres">
      <dgm:prSet presAssocID="{CDF39D26-77C7-4E0A-A980-429E3C5CDE26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C1EB23D6-0349-4B49-9F4D-617920CC8916}" type="pres">
      <dgm:prSet presAssocID="{5F5C4196-3190-482B-B4C5-929F61CE39B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7B58F1-D2F8-4E47-B712-4B92856CFAB1}" type="pres">
      <dgm:prSet presAssocID="{182A47B0-E400-47B0-B942-43E99D173378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047CA01D-35CC-4770-B268-47286B0BC75B}" type="pres">
      <dgm:prSet presAssocID="{85DE2291-883E-418D-9D0D-D6E04854F4AE}" presName="parentText" presStyleLbl="node1" presStyleIdx="2" presStyleCnt="5" custLinFactNeighborX="-5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DC7F46-F173-4DCD-955B-D904A16A924B}" type="pres">
      <dgm:prSet presAssocID="{2DEBDCE5-0E66-45BF-B62E-A7FA7A25BD9D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235E0A5F-6A1F-441F-90D0-B70B7371286A}" type="pres">
      <dgm:prSet presAssocID="{117D9EC8-0017-4D4F-B96F-02F02E9E295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51D359-D5C6-43CF-9470-AAA78E60ACB2}" type="pres">
      <dgm:prSet presAssocID="{782B767C-2F08-4D6D-A914-29E9ECDBBF50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0FD785CA-258A-43CC-87A6-234192F51AD3}" type="pres">
      <dgm:prSet presAssocID="{C26CBD86-83C8-4AE1-82C4-A7C7BD9E41C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5848294-2EC9-4E17-B608-CE49FAE36FEE}" srcId="{CF9CA838-372E-413C-8D94-54F880BB4010}" destId="{85DE2291-883E-418D-9D0D-D6E04854F4AE}" srcOrd="2" destOrd="0" parTransId="{5B881553-DE45-4E0B-BAAA-CDC4F65E7678}" sibTransId="{2DEBDCE5-0E66-45BF-B62E-A7FA7A25BD9D}"/>
    <dgm:cxn modelId="{55E324EA-4AF0-49A1-B62B-3C0FFCEF6B45}" type="presOf" srcId="{CF9CA838-372E-413C-8D94-54F880BB4010}" destId="{FF1F0413-560C-4864-A4C2-46D9920E55E3}" srcOrd="0" destOrd="0" presId="urn:microsoft.com/office/officeart/2005/8/layout/vList2"/>
    <dgm:cxn modelId="{C5C70CA2-47EE-4F16-ABD0-A5BA5459CDC6}" srcId="{CF9CA838-372E-413C-8D94-54F880BB4010}" destId="{117D9EC8-0017-4D4F-B96F-02F02E9E2951}" srcOrd="3" destOrd="0" parTransId="{182E9BAD-FB54-459F-BF38-F421A9659263}" sibTransId="{782B767C-2F08-4D6D-A914-29E9ECDBBF50}"/>
    <dgm:cxn modelId="{250138EF-4D1D-491E-A814-978051392458}" srcId="{CF9CA838-372E-413C-8D94-54F880BB4010}" destId="{FD53897E-43C2-4027-A3EC-B46B03E99E4A}" srcOrd="0" destOrd="0" parTransId="{62A92F62-BFBF-4C8C-8D3A-520A6B20B4C1}" sibTransId="{CDF39D26-77C7-4E0A-A980-429E3C5CDE26}"/>
    <dgm:cxn modelId="{74F226AD-E8E4-4452-A102-B024A6E06851}" type="presOf" srcId="{85DE2291-883E-418D-9D0D-D6E04854F4AE}" destId="{047CA01D-35CC-4770-B268-47286B0BC75B}" srcOrd="0" destOrd="0" presId="urn:microsoft.com/office/officeart/2005/8/layout/vList2"/>
    <dgm:cxn modelId="{D89CD6A5-A3C5-4764-9928-1AB144D4E2CE}" type="presOf" srcId="{117D9EC8-0017-4D4F-B96F-02F02E9E2951}" destId="{235E0A5F-6A1F-441F-90D0-B70B7371286A}" srcOrd="0" destOrd="0" presId="urn:microsoft.com/office/officeart/2005/8/layout/vList2"/>
    <dgm:cxn modelId="{8D46249D-34F3-4CC8-BD7F-77C352EB1C3C}" type="presOf" srcId="{5F5C4196-3190-482B-B4C5-929F61CE39B8}" destId="{C1EB23D6-0349-4B49-9F4D-617920CC8916}" srcOrd="0" destOrd="0" presId="urn:microsoft.com/office/officeart/2005/8/layout/vList2"/>
    <dgm:cxn modelId="{D44C8DBF-2220-409D-91C6-C21038439173}" type="presOf" srcId="{C26CBD86-83C8-4AE1-82C4-A7C7BD9E41C1}" destId="{0FD785CA-258A-43CC-87A6-234192F51AD3}" srcOrd="0" destOrd="0" presId="urn:microsoft.com/office/officeart/2005/8/layout/vList2"/>
    <dgm:cxn modelId="{11388AB8-9363-490F-9857-CC1321D873A8}" srcId="{CF9CA838-372E-413C-8D94-54F880BB4010}" destId="{C26CBD86-83C8-4AE1-82C4-A7C7BD9E41C1}" srcOrd="4" destOrd="0" parTransId="{692B9426-58B2-4D29-934F-361E0CF456C9}" sibTransId="{F750851D-EB12-4625-A851-729FD189ACCC}"/>
    <dgm:cxn modelId="{A7124313-1349-456F-A382-4A11890642C3}" srcId="{CF9CA838-372E-413C-8D94-54F880BB4010}" destId="{5F5C4196-3190-482B-B4C5-929F61CE39B8}" srcOrd="1" destOrd="0" parTransId="{E1406361-EFC2-4FFC-98F6-617AD3FE4B9C}" sibTransId="{182A47B0-E400-47B0-B942-43E99D173378}"/>
    <dgm:cxn modelId="{14579D26-AEE5-4802-966B-EBFD3D85E06E}" type="presOf" srcId="{FD53897E-43C2-4027-A3EC-B46B03E99E4A}" destId="{10400CC6-0E7F-4DA6-BE2B-E0C065DC84AA}" srcOrd="0" destOrd="0" presId="urn:microsoft.com/office/officeart/2005/8/layout/vList2"/>
    <dgm:cxn modelId="{2130456F-204A-434E-88E2-97F5B0EC2430}" type="presParOf" srcId="{FF1F0413-560C-4864-A4C2-46D9920E55E3}" destId="{10400CC6-0E7F-4DA6-BE2B-E0C065DC84AA}" srcOrd="0" destOrd="0" presId="urn:microsoft.com/office/officeart/2005/8/layout/vList2"/>
    <dgm:cxn modelId="{783419EB-F7DF-46A4-883A-CABB1EAC4E78}" type="presParOf" srcId="{FF1F0413-560C-4864-A4C2-46D9920E55E3}" destId="{2AAC3B63-91A7-487E-89E3-57C5A84A280A}" srcOrd="1" destOrd="0" presId="urn:microsoft.com/office/officeart/2005/8/layout/vList2"/>
    <dgm:cxn modelId="{CB0A0DF8-00DE-4391-A09C-EC02E7216445}" type="presParOf" srcId="{FF1F0413-560C-4864-A4C2-46D9920E55E3}" destId="{C1EB23D6-0349-4B49-9F4D-617920CC8916}" srcOrd="2" destOrd="0" presId="urn:microsoft.com/office/officeart/2005/8/layout/vList2"/>
    <dgm:cxn modelId="{E4F064B9-1A49-4D49-B72B-3CBFD4788CBB}" type="presParOf" srcId="{FF1F0413-560C-4864-A4C2-46D9920E55E3}" destId="{9A7B58F1-D2F8-4E47-B712-4B92856CFAB1}" srcOrd="3" destOrd="0" presId="urn:microsoft.com/office/officeart/2005/8/layout/vList2"/>
    <dgm:cxn modelId="{3BE27531-B247-4E1A-A8AE-DABF45D37DC7}" type="presParOf" srcId="{FF1F0413-560C-4864-A4C2-46D9920E55E3}" destId="{047CA01D-35CC-4770-B268-47286B0BC75B}" srcOrd="4" destOrd="0" presId="urn:microsoft.com/office/officeart/2005/8/layout/vList2"/>
    <dgm:cxn modelId="{12BE89FC-9E39-42E9-B3FA-417D40B826E7}" type="presParOf" srcId="{FF1F0413-560C-4864-A4C2-46D9920E55E3}" destId="{7EDC7F46-F173-4DCD-955B-D904A16A924B}" srcOrd="5" destOrd="0" presId="urn:microsoft.com/office/officeart/2005/8/layout/vList2"/>
    <dgm:cxn modelId="{AD950289-F4A4-4517-A737-2A54FBC05C8A}" type="presParOf" srcId="{FF1F0413-560C-4864-A4C2-46D9920E55E3}" destId="{235E0A5F-6A1F-441F-90D0-B70B7371286A}" srcOrd="6" destOrd="0" presId="urn:microsoft.com/office/officeart/2005/8/layout/vList2"/>
    <dgm:cxn modelId="{5E9D5CB8-BD72-448C-878C-63CC11BCB6C2}" type="presParOf" srcId="{FF1F0413-560C-4864-A4C2-46D9920E55E3}" destId="{B751D359-D5C6-43CF-9470-AAA78E60ACB2}" srcOrd="7" destOrd="0" presId="urn:microsoft.com/office/officeart/2005/8/layout/vList2"/>
    <dgm:cxn modelId="{0BAB325A-1C78-495C-B4B1-F3090091DBC6}" type="presParOf" srcId="{FF1F0413-560C-4864-A4C2-46D9920E55E3}" destId="{0FD785CA-258A-43CC-87A6-234192F51AD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0DBFD7-F771-48E8-93FD-8C78A35C64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34A56DE-461C-4985-B65E-EF938F07783D}">
      <dgm:prSet phldrT="[文字]"/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關聯式多角化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7CF09CA2-223C-4767-96FC-4BA9B7770A6A}" type="parTrans" cxnId="{307433A7-B8DA-4044-BE84-57933FB2E097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02A801C-E06B-4BBD-A527-2858015DB118}" type="sibTrans" cxnId="{307433A7-B8DA-4044-BE84-57933FB2E097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370A118-EEE7-4DE5-BCF8-7A099E2A9EDE}">
      <dgm:prSet phldrT="[文字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是指新進入的事業與原先的事業之間存在著很多連結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1C6292FB-416B-4C71-8679-17E57956FCEB}" type="parTrans" cxnId="{014FDA64-19B6-43EC-AAE5-92F414F1A371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EE9A936-59F5-4143-B251-4D893FBF07E6}" type="sibTrans" cxnId="{014FDA64-19B6-43EC-AAE5-92F414F1A371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19ABE03-AB6E-4ADC-8258-7669BEC259D6}">
      <dgm:prSet phldrT="[文字]"/>
      <dgm:spPr>
        <a:solidFill>
          <a:srgbClr val="FF5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非關聯式多角化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66276469-436F-49B9-AA9A-69B9F555496B}" type="parTrans" cxnId="{92CD171D-C137-49DC-8322-2E4C6B8E75D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A5F47481-8C5D-4586-A401-6DAFF93BCDCA}" type="sibTrans" cxnId="{92CD171D-C137-49DC-8322-2E4C6B8E75D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A9BADF38-93C1-4813-89A5-25F136AC5164}">
      <dgm:prSet phldrT="[文字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是指新舊事業之間沒有此種關聯性存在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4A5990E1-C177-45B4-9649-73E5737F465E}" type="parTrans" cxnId="{0DB65691-0B09-4D25-ABF3-40C0698DBDE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1BD1785D-9C51-4215-8D81-85508788D24F}" type="sibTrans" cxnId="{0DB65691-0B09-4D25-ABF3-40C0698DBDE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C180753-6662-4C9F-8857-1B9B94E82150}" type="pres">
      <dgm:prSet presAssocID="{AE0DBFD7-F771-48E8-93FD-8C78A35C64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A737D44-D313-4E31-8B06-2AA49015335C}" type="pres">
      <dgm:prSet presAssocID="{D34A56DE-461C-4985-B65E-EF938F07783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12C36D-A9CC-4C87-9B3C-12FDB7EF0E10}" type="pres">
      <dgm:prSet presAssocID="{D34A56DE-461C-4985-B65E-EF938F07783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F797A7-D557-4DF5-977E-652E05C00665}" type="pres">
      <dgm:prSet presAssocID="{519ABE03-AB6E-4ADC-8258-7669BEC259D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477343-B953-4DD6-8873-0F2F2AB4A02C}" type="pres">
      <dgm:prSet presAssocID="{519ABE03-AB6E-4ADC-8258-7669BEC259D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DB65691-0B09-4D25-ABF3-40C0698DBDE9}" srcId="{519ABE03-AB6E-4ADC-8258-7669BEC259D6}" destId="{A9BADF38-93C1-4813-89A5-25F136AC5164}" srcOrd="0" destOrd="0" parTransId="{4A5990E1-C177-45B4-9649-73E5737F465E}" sibTransId="{1BD1785D-9C51-4215-8D81-85508788D24F}"/>
    <dgm:cxn modelId="{307433A7-B8DA-4044-BE84-57933FB2E097}" srcId="{AE0DBFD7-F771-48E8-93FD-8C78A35C642C}" destId="{D34A56DE-461C-4985-B65E-EF938F07783D}" srcOrd="0" destOrd="0" parTransId="{7CF09CA2-223C-4767-96FC-4BA9B7770A6A}" sibTransId="{502A801C-E06B-4BBD-A527-2858015DB118}"/>
    <dgm:cxn modelId="{34396E76-D4D9-4001-A7F6-B0BF6D6F9C0A}" type="presOf" srcId="{5370A118-EEE7-4DE5-BCF8-7A099E2A9EDE}" destId="{4B12C36D-A9CC-4C87-9B3C-12FDB7EF0E10}" srcOrd="0" destOrd="0" presId="urn:microsoft.com/office/officeart/2005/8/layout/vList2"/>
    <dgm:cxn modelId="{04BD3E78-24A6-4875-9549-B2809A8C9E0C}" type="presOf" srcId="{AE0DBFD7-F771-48E8-93FD-8C78A35C642C}" destId="{2C180753-6662-4C9F-8857-1B9B94E82150}" srcOrd="0" destOrd="0" presId="urn:microsoft.com/office/officeart/2005/8/layout/vList2"/>
    <dgm:cxn modelId="{B765A979-9DE3-45A2-A37E-075BF60D8247}" type="presOf" srcId="{519ABE03-AB6E-4ADC-8258-7669BEC259D6}" destId="{DFF797A7-D557-4DF5-977E-652E05C00665}" srcOrd="0" destOrd="0" presId="urn:microsoft.com/office/officeart/2005/8/layout/vList2"/>
    <dgm:cxn modelId="{92CD171D-C137-49DC-8322-2E4C6B8E75DD}" srcId="{AE0DBFD7-F771-48E8-93FD-8C78A35C642C}" destId="{519ABE03-AB6E-4ADC-8258-7669BEC259D6}" srcOrd="1" destOrd="0" parTransId="{66276469-436F-49B9-AA9A-69B9F555496B}" sibTransId="{A5F47481-8C5D-4586-A401-6DAFF93BCDCA}"/>
    <dgm:cxn modelId="{DC935B17-9E49-4A58-82DE-DA72234F9419}" type="presOf" srcId="{A9BADF38-93C1-4813-89A5-25F136AC5164}" destId="{C6477343-B953-4DD6-8873-0F2F2AB4A02C}" srcOrd="0" destOrd="0" presId="urn:microsoft.com/office/officeart/2005/8/layout/vList2"/>
    <dgm:cxn modelId="{FE677553-2D61-4872-AE2B-7B70664F3579}" type="presOf" srcId="{D34A56DE-461C-4985-B65E-EF938F07783D}" destId="{EA737D44-D313-4E31-8B06-2AA49015335C}" srcOrd="0" destOrd="0" presId="urn:microsoft.com/office/officeart/2005/8/layout/vList2"/>
    <dgm:cxn modelId="{014FDA64-19B6-43EC-AAE5-92F414F1A371}" srcId="{D34A56DE-461C-4985-B65E-EF938F07783D}" destId="{5370A118-EEE7-4DE5-BCF8-7A099E2A9EDE}" srcOrd="0" destOrd="0" parTransId="{1C6292FB-416B-4C71-8679-17E57956FCEB}" sibTransId="{3EE9A936-59F5-4143-B251-4D893FBF07E6}"/>
    <dgm:cxn modelId="{A53E477C-9BF8-46CE-85F3-0C0E1DB6F98B}" type="presParOf" srcId="{2C180753-6662-4C9F-8857-1B9B94E82150}" destId="{EA737D44-D313-4E31-8B06-2AA49015335C}" srcOrd="0" destOrd="0" presId="urn:microsoft.com/office/officeart/2005/8/layout/vList2"/>
    <dgm:cxn modelId="{FF717633-A8CC-43E1-A706-E881F507850D}" type="presParOf" srcId="{2C180753-6662-4C9F-8857-1B9B94E82150}" destId="{4B12C36D-A9CC-4C87-9B3C-12FDB7EF0E10}" srcOrd="1" destOrd="0" presId="urn:microsoft.com/office/officeart/2005/8/layout/vList2"/>
    <dgm:cxn modelId="{8609DCF6-3ACD-4118-9A3F-E21345709740}" type="presParOf" srcId="{2C180753-6662-4C9F-8857-1B9B94E82150}" destId="{DFF797A7-D557-4DF5-977E-652E05C00665}" srcOrd="2" destOrd="0" presId="urn:microsoft.com/office/officeart/2005/8/layout/vList2"/>
    <dgm:cxn modelId="{BFD8CE1D-A986-4A03-950F-7D4914481168}" type="presParOf" srcId="{2C180753-6662-4C9F-8857-1B9B94E82150}" destId="{C6477343-B953-4DD6-8873-0F2F2AB4A02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73B54-7CF7-4633-8BB1-EBBF082EED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993B2D1-4F71-4A51-BD4F-5BB88475BAF3}">
      <dgm:prSet phldrT="[文字]"/>
      <dgm:spPr>
        <a:solidFill>
          <a:srgbClr val="FF5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可以尋求在成熟或受到嚴重的競爭威脅時，進一步成長的機會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0C996BF3-82AB-4AAE-BD6B-BD132C344A60}" type="parTrans" cxnId="{49F80F17-0A1E-48F9-B746-0B807A8862A5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924C164-5E8F-4AE2-9E31-2A5B53497DE2}" type="sibTrans" cxnId="{49F80F17-0A1E-48F9-B746-0B807A8862A5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7184FE1-A5EA-43AB-B005-C290C12ACD47}">
      <dgm:prSet phldrT="[文字]"/>
      <dgm:spPr>
        <a:solidFill>
          <a:srgbClr val="92D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可以將企業的財務資源發揮到最大效用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20DD30F6-B7DB-4540-B0FD-9A9AE6DA523E}" type="parTrans" cxnId="{E818FB08-8333-4947-AF78-9075BF563C3B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0504AECF-0B7B-46A5-978B-66C5FD4558B4}" type="sibTrans" cxnId="{E818FB08-8333-4947-AF78-9075BF563C3B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3E924353-9395-4BC0-85CD-2711AE4F1B67}">
      <dgm:prSet phldrT="[文字]"/>
      <dgm:spPr>
        <a:solidFill>
          <a:srgbClr val="00B0F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避免經濟景氣或季節循環上的變動影響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E7B9D158-31F4-4849-A6C0-67D2882185DD}" type="parTrans" cxnId="{DABBDAD0-17FA-4CF2-AC6B-13DF82C5AA00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B7DF023-4EBE-497E-AAB6-AD8F52FBE981}" type="sibTrans" cxnId="{DABBDAD0-17FA-4CF2-AC6B-13DF82C5AA00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A6A077F-748D-4F42-A604-64F9E2697524}">
      <dgm:prSet phldrT="[文字]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企業可以獲得較為穩定收益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881BD4C0-9BC3-4D9C-9EFA-ACF95ABC0DDA}" type="parTrans" cxnId="{D5952BEA-8AE0-45DC-8F84-DF4B5937ACEB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1D3AEA5-5F29-469E-AF04-4259E78ACF4D}" type="sibTrans" cxnId="{D5952BEA-8AE0-45DC-8F84-DF4B5937ACEB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C034759-F1FF-4ACE-8ECE-C14237492B43}" type="pres">
      <dgm:prSet presAssocID="{92673B54-7CF7-4633-8BB1-EBBF082EED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957AC6B-A171-46D6-A342-45EFA0E959C0}" type="pres">
      <dgm:prSet presAssocID="{0993B2D1-4F71-4A51-BD4F-5BB88475BAF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6F8E99-9A0E-44A7-802B-67BB71632D6B}" type="pres">
      <dgm:prSet presAssocID="{D924C164-5E8F-4AE2-9E31-2A5B53497DE2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3A5E8CD1-07AF-4EE1-BE4E-F6543BB0120A}" type="pres">
      <dgm:prSet presAssocID="{97184FE1-A5EA-43AB-B005-C290C12ACD4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0505E3-3BEC-4651-8A88-23465B888911}" type="pres">
      <dgm:prSet presAssocID="{0504AECF-0B7B-46A5-978B-66C5FD4558B4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D06B55BF-5B05-4A82-9C8F-D3E914F44946}" type="pres">
      <dgm:prSet presAssocID="{3E924353-9395-4BC0-85CD-2711AE4F1B6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60DBF0-0DB6-44EE-B4CD-7A2498A35F65}" type="pres">
      <dgm:prSet presAssocID="{DB7DF023-4EBE-497E-AAB6-AD8F52FBE981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099CA962-5606-4A08-8CF4-85C14D28E078}" type="pres">
      <dgm:prSet presAssocID="{4A6A077F-748D-4F42-A604-64F9E269752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5952BEA-8AE0-45DC-8F84-DF4B5937ACEB}" srcId="{92673B54-7CF7-4633-8BB1-EBBF082EEDE6}" destId="{4A6A077F-748D-4F42-A604-64F9E2697524}" srcOrd="3" destOrd="0" parTransId="{881BD4C0-9BC3-4D9C-9EFA-ACF95ABC0DDA}" sibTransId="{E1D3AEA5-5F29-469E-AF04-4259E78ACF4D}"/>
    <dgm:cxn modelId="{DABBDAD0-17FA-4CF2-AC6B-13DF82C5AA00}" srcId="{92673B54-7CF7-4633-8BB1-EBBF082EEDE6}" destId="{3E924353-9395-4BC0-85CD-2711AE4F1B67}" srcOrd="2" destOrd="0" parTransId="{E7B9D158-31F4-4849-A6C0-67D2882185DD}" sibTransId="{DB7DF023-4EBE-497E-AAB6-AD8F52FBE981}"/>
    <dgm:cxn modelId="{77028C48-063F-448B-9CE2-31C724AA2C71}" type="presOf" srcId="{97184FE1-A5EA-43AB-B005-C290C12ACD47}" destId="{3A5E8CD1-07AF-4EE1-BE4E-F6543BB0120A}" srcOrd="0" destOrd="0" presId="urn:microsoft.com/office/officeart/2005/8/layout/vList2"/>
    <dgm:cxn modelId="{49F80F17-0A1E-48F9-B746-0B807A8862A5}" srcId="{92673B54-7CF7-4633-8BB1-EBBF082EEDE6}" destId="{0993B2D1-4F71-4A51-BD4F-5BB88475BAF3}" srcOrd="0" destOrd="0" parTransId="{0C996BF3-82AB-4AAE-BD6B-BD132C344A60}" sibTransId="{D924C164-5E8F-4AE2-9E31-2A5B53497DE2}"/>
    <dgm:cxn modelId="{886E5BBB-9575-479E-9AD8-3A8BB542B6AF}" type="presOf" srcId="{3E924353-9395-4BC0-85CD-2711AE4F1B67}" destId="{D06B55BF-5B05-4A82-9C8F-D3E914F44946}" srcOrd="0" destOrd="0" presId="urn:microsoft.com/office/officeart/2005/8/layout/vList2"/>
    <dgm:cxn modelId="{D1AA7B1B-EEE3-4453-8A3F-7CA6B2685188}" type="presOf" srcId="{92673B54-7CF7-4633-8BB1-EBBF082EEDE6}" destId="{FC034759-F1FF-4ACE-8ECE-C14237492B43}" srcOrd="0" destOrd="0" presId="urn:microsoft.com/office/officeart/2005/8/layout/vList2"/>
    <dgm:cxn modelId="{E818FB08-8333-4947-AF78-9075BF563C3B}" srcId="{92673B54-7CF7-4633-8BB1-EBBF082EEDE6}" destId="{97184FE1-A5EA-43AB-B005-C290C12ACD47}" srcOrd="1" destOrd="0" parTransId="{20DD30F6-B7DB-4540-B0FD-9A9AE6DA523E}" sibTransId="{0504AECF-0B7B-46A5-978B-66C5FD4558B4}"/>
    <dgm:cxn modelId="{C0C29EA1-43EE-4726-A70C-663EED007749}" type="presOf" srcId="{4A6A077F-748D-4F42-A604-64F9E2697524}" destId="{099CA962-5606-4A08-8CF4-85C14D28E078}" srcOrd="0" destOrd="0" presId="urn:microsoft.com/office/officeart/2005/8/layout/vList2"/>
    <dgm:cxn modelId="{1EA1B0E3-8548-4244-B8C2-1DC391707D1E}" type="presOf" srcId="{0993B2D1-4F71-4A51-BD4F-5BB88475BAF3}" destId="{6957AC6B-A171-46D6-A342-45EFA0E959C0}" srcOrd="0" destOrd="0" presId="urn:microsoft.com/office/officeart/2005/8/layout/vList2"/>
    <dgm:cxn modelId="{96027763-5351-473B-BC51-082B7DDCE7DB}" type="presParOf" srcId="{FC034759-F1FF-4ACE-8ECE-C14237492B43}" destId="{6957AC6B-A171-46D6-A342-45EFA0E959C0}" srcOrd="0" destOrd="0" presId="urn:microsoft.com/office/officeart/2005/8/layout/vList2"/>
    <dgm:cxn modelId="{66FC6DF7-6AB4-419B-8008-043170907052}" type="presParOf" srcId="{FC034759-F1FF-4ACE-8ECE-C14237492B43}" destId="{366F8E99-9A0E-44A7-802B-67BB71632D6B}" srcOrd="1" destOrd="0" presId="urn:microsoft.com/office/officeart/2005/8/layout/vList2"/>
    <dgm:cxn modelId="{B571A30D-49C5-42CB-9B76-486C57707E6D}" type="presParOf" srcId="{FC034759-F1FF-4ACE-8ECE-C14237492B43}" destId="{3A5E8CD1-07AF-4EE1-BE4E-F6543BB0120A}" srcOrd="2" destOrd="0" presId="urn:microsoft.com/office/officeart/2005/8/layout/vList2"/>
    <dgm:cxn modelId="{12CBEC55-919F-42B2-B916-2E422EEAA1EE}" type="presParOf" srcId="{FC034759-F1FF-4ACE-8ECE-C14237492B43}" destId="{3D0505E3-3BEC-4651-8A88-23465B888911}" srcOrd="3" destOrd="0" presId="urn:microsoft.com/office/officeart/2005/8/layout/vList2"/>
    <dgm:cxn modelId="{690B795D-1D11-41A1-9B17-F1317485E3F3}" type="presParOf" srcId="{FC034759-F1FF-4ACE-8ECE-C14237492B43}" destId="{D06B55BF-5B05-4A82-9C8F-D3E914F44946}" srcOrd="4" destOrd="0" presId="urn:microsoft.com/office/officeart/2005/8/layout/vList2"/>
    <dgm:cxn modelId="{41DA61C2-BA87-4E8F-817A-06E9BFDA1479}" type="presParOf" srcId="{FC034759-F1FF-4ACE-8ECE-C14237492B43}" destId="{7760DBF0-0DB6-44EE-B4CD-7A2498A35F65}" srcOrd="5" destOrd="0" presId="urn:microsoft.com/office/officeart/2005/8/layout/vList2"/>
    <dgm:cxn modelId="{26E78A72-7030-4658-B08D-CF53E65D5A66}" type="presParOf" srcId="{FC034759-F1FF-4ACE-8ECE-C14237492B43}" destId="{099CA962-5606-4A08-8CF4-85C14D28E07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F6DCBA-DE86-453A-877F-326CC6DB14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77FABBF-C138-42A1-B20D-62A07D4201A8}">
      <dgm:prSet phldrT="[文字]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較佳的內部治理機制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29DD08B9-814C-4687-8FE6-73390158EF12}" type="parTrans" cxnId="{F13A209D-DAF2-47AE-ADAE-1EF834EF17D4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31F06131-8C46-4DAF-B943-1300887D8EEA}" type="sibTrans" cxnId="{F13A209D-DAF2-47AE-ADAE-1EF834EF17D4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687760B-6A29-4128-BF2F-D8E06E879603}">
      <dgm:prSet phldrT="[文字]"/>
      <dgm:spPr>
        <a:solidFill>
          <a:srgbClr val="92D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可以強化企業的競爭力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39BBE309-0477-475C-B3ED-ED4AB0FB5E2D}" type="parTrans" cxnId="{59BD9D2F-BE72-4F85-BADA-554CB170E93C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8964145-258E-42BE-AC6F-788714C75636}" type="sibTrans" cxnId="{59BD9D2F-BE72-4F85-BADA-554CB170E93C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68F17B8-9FCA-41C1-9F81-764850C15D00}">
      <dgm:prSet phldrT="[文字]"/>
      <dgm:spPr>
        <a:solidFill>
          <a:srgbClr val="FF5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透過中和效用來保有策略競爭力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1D533ADF-AA83-4C48-BF95-B17B33A19947}" type="parTrans" cxnId="{6364D3A1-6FA3-46B8-83B3-26BD24EBE462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BE62932E-65F7-46CA-B426-4C5C86D06F3C}" type="sibTrans" cxnId="{6364D3A1-6FA3-46B8-83B3-26BD24EBE462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1BFCAF7-8C91-459C-9420-909E45145865}" type="pres">
      <dgm:prSet presAssocID="{90F6DCBA-DE86-453A-877F-326CC6DB14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DC7242-E432-4BCF-9940-A04CDE79DDA0}" type="pres">
      <dgm:prSet presAssocID="{177FABBF-C138-42A1-B20D-62A07D4201A8}" presName="parentText" presStyleLbl="node1" presStyleIdx="0" presStyleCnt="3" custLinFactNeighborX="-2063" custLinFactNeighborY="7914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A29CCB-B4DB-416F-BE5E-7CFF8FF9ACE7}" type="pres">
      <dgm:prSet presAssocID="{31F06131-8C46-4DAF-B943-1300887D8EEA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A4E8EABA-C8A7-40AF-91E6-51FE169BEFDD}" type="pres">
      <dgm:prSet presAssocID="{6687760B-6A29-4128-BF2F-D8E06E879603}" presName="parentText" presStyleLbl="node1" presStyleIdx="1" presStyleCnt="3" custLinFactNeighborX="-1143" custLinFactNeighborY="1278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B5ABFB-290A-422F-922F-4DABA6D8C187}" type="pres">
      <dgm:prSet presAssocID="{68964145-258E-42BE-AC6F-788714C75636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4C3E2582-B3B8-45FE-B7A5-E53476E2CF26}" type="pres">
      <dgm:prSet presAssocID="{968F17B8-9FCA-41C1-9F81-764850C15D0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964313B-2B02-4FFB-A19D-8BC07429FF5B}" type="presOf" srcId="{90F6DCBA-DE86-453A-877F-326CC6DB14AA}" destId="{41BFCAF7-8C91-459C-9420-909E45145865}" srcOrd="0" destOrd="0" presId="urn:microsoft.com/office/officeart/2005/8/layout/vList2"/>
    <dgm:cxn modelId="{59BD9D2F-BE72-4F85-BADA-554CB170E93C}" srcId="{90F6DCBA-DE86-453A-877F-326CC6DB14AA}" destId="{6687760B-6A29-4128-BF2F-D8E06E879603}" srcOrd="1" destOrd="0" parTransId="{39BBE309-0477-475C-B3ED-ED4AB0FB5E2D}" sibTransId="{68964145-258E-42BE-AC6F-788714C75636}"/>
    <dgm:cxn modelId="{6364D3A1-6FA3-46B8-83B3-26BD24EBE462}" srcId="{90F6DCBA-DE86-453A-877F-326CC6DB14AA}" destId="{968F17B8-9FCA-41C1-9F81-764850C15D00}" srcOrd="2" destOrd="0" parTransId="{1D533ADF-AA83-4C48-BF95-B17B33A19947}" sibTransId="{BE62932E-65F7-46CA-B426-4C5C86D06F3C}"/>
    <dgm:cxn modelId="{331C8DC1-A5D0-4A60-8003-4C4F611B4999}" type="presOf" srcId="{6687760B-6A29-4128-BF2F-D8E06E879603}" destId="{A4E8EABA-C8A7-40AF-91E6-51FE169BEFDD}" srcOrd="0" destOrd="0" presId="urn:microsoft.com/office/officeart/2005/8/layout/vList2"/>
    <dgm:cxn modelId="{8D2195A7-AAF8-424D-B270-D447BA773FE6}" type="presOf" srcId="{177FABBF-C138-42A1-B20D-62A07D4201A8}" destId="{7ADC7242-E432-4BCF-9940-A04CDE79DDA0}" srcOrd="0" destOrd="0" presId="urn:microsoft.com/office/officeart/2005/8/layout/vList2"/>
    <dgm:cxn modelId="{66315130-39DF-4A31-B441-1483B4DB1F18}" type="presOf" srcId="{968F17B8-9FCA-41C1-9F81-764850C15D00}" destId="{4C3E2582-B3B8-45FE-B7A5-E53476E2CF26}" srcOrd="0" destOrd="0" presId="urn:microsoft.com/office/officeart/2005/8/layout/vList2"/>
    <dgm:cxn modelId="{F13A209D-DAF2-47AE-ADAE-1EF834EF17D4}" srcId="{90F6DCBA-DE86-453A-877F-326CC6DB14AA}" destId="{177FABBF-C138-42A1-B20D-62A07D4201A8}" srcOrd="0" destOrd="0" parTransId="{29DD08B9-814C-4687-8FE6-73390158EF12}" sibTransId="{31F06131-8C46-4DAF-B943-1300887D8EEA}"/>
    <dgm:cxn modelId="{A20DB5E4-6728-4EE8-BBD7-152F6826BC67}" type="presParOf" srcId="{41BFCAF7-8C91-459C-9420-909E45145865}" destId="{7ADC7242-E432-4BCF-9940-A04CDE79DDA0}" srcOrd="0" destOrd="0" presId="urn:microsoft.com/office/officeart/2005/8/layout/vList2"/>
    <dgm:cxn modelId="{F8AD1C22-CA6C-462D-B115-BEEE8FBF1F07}" type="presParOf" srcId="{41BFCAF7-8C91-459C-9420-909E45145865}" destId="{0EA29CCB-B4DB-416F-BE5E-7CFF8FF9ACE7}" srcOrd="1" destOrd="0" presId="urn:microsoft.com/office/officeart/2005/8/layout/vList2"/>
    <dgm:cxn modelId="{EC5D87C1-9ED8-4E0D-AFD8-A2C71BEDCEB9}" type="presParOf" srcId="{41BFCAF7-8C91-459C-9420-909E45145865}" destId="{A4E8EABA-C8A7-40AF-91E6-51FE169BEFDD}" srcOrd="2" destOrd="0" presId="urn:microsoft.com/office/officeart/2005/8/layout/vList2"/>
    <dgm:cxn modelId="{0595F78F-3694-49CC-B0F2-50261D379FEC}" type="presParOf" srcId="{41BFCAF7-8C91-459C-9420-909E45145865}" destId="{EAB5ABFB-290A-422F-922F-4DABA6D8C187}" srcOrd="3" destOrd="0" presId="urn:microsoft.com/office/officeart/2005/8/layout/vList2"/>
    <dgm:cxn modelId="{DE120221-7A9A-4CE4-A7F4-B3341785F74E}" type="presParOf" srcId="{41BFCAF7-8C91-459C-9420-909E45145865}" destId="{4C3E2582-B3B8-45FE-B7A5-E53476E2CF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83FBFE-DA44-4E7D-83ED-94E4B84DBE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BE5102-0D12-4217-B370-5C6810A1ED0C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§10.1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多角化策略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F50BAE1-748D-42B7-9988-785F865016BF}" type="parTrans" cxnId="{47C01544-8DD8-4312-B637-6C3D33CB396A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09A1A4BB-F87A-43D9-AC54-9702698BADAC}" type="sibTrans" cxnId="{47C01544-8DD8-4312-B637-6C3D33CB396A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8568854A-A447-4B03-835B-45F0AE423C9C}">
      <dgm:prSet phldrT="[文字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§10.2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重整策略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636148B-3A1B-4331-8831-5384796FE18F}" type="parTrans" cxnId="{0DF401DF-5BA8-4CA0-8B4A-86FF63D176F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E4C276F7-0D70-4940-B8D3-F8CFA11B26E9}" type="sibTrans" cxnId="{0DF401DF-5BA8-4CA0-8B4A-86FF63D176F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4E70093C-0310-4E69-8776-A6DFB0C26E7F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§10.3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外包策略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1BD4D73-0642-4E95-8E14-97BE1AAB21A7}" type="parTrans" cxnId="{41626EF4-E6BE-4245-9094-CB8FEA06D062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D3B83BFA-C633-4D52-8135-033F0E93D69F}" type="sibTrans" cxnId="{41626EF4-E6BE-4245-9094-CB8FEA06D062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17E29535-6AF0-42DF-A0D3-C9CB6560FA2F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§10.4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企業的成長方式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53D4049-5CD6-420C-B713-313EFB5547A8}" type="parTrans" cxnId="{CAA9DD61-0B59-4702-B251-C72065E39AA6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9CFF9BF7-2A8E-4BF7-BAE1-5423A44D642F}" type="sibTrans" cxnId="{CAA9DD61-0B59-4702-B251-C72065E39AA6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C4AE292F-DE7B-44B4-9E4C-25DCB97EF6B9}" type="pres">
      <dgm:prSet presAssocID="{5D83FBFE-DA44-4E7D-83ED-94E4B84DBE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2F8263-28A0-42F7-A532-BB05114E06A4}" type="pres">
      <dgm:prSet presAssocID="{E0BE5102-0D12-4217-B370-5C6810A1ED0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D49CCE-CFA8-4672-BC9D-DCAFEF8D5634}" type="pres">
      <dgm:prSet presAssocID="{09A1A4BB-F87A-43D9-AC54-9702698BADAC}" presName="spacer" presStyleCnt="0"/>
      <dgm:spPr/>
    </dgm:pt>
    <dgm:pt modelId="{8ECE8589-8516-4D5C-8698-B69BE5F46FB4}" type="pres">
      <dgm:prSet presAssocID="{8568854A-A447-4B03-835B-45F0AE423C9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A968C6-6FA7-4B96-BB75-94E6D5D63E87}" type="pres">
      <dgm:prSet presAssocID="{E4C276F7-0D70-4940-B8D3-F8CFA11B26E9}" presName="spacer" presStyleCnt="0"/>
      <dgm:spPr/>
    </dgm:pt>
    <dgm:pt modelId="{AE0AAF5F-BFF0-4A8C-9D32-008D956B3228}" type="pres">
      <dgm:prSet presAssocID="{4E70093C-0310-4E69-8776-A6DFB0C26E7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D2B5E0-E2CA-4CBD-9E20-C7CA150C68F9}" type="pres">
      <dgm:prSet presAssocID="{D3B83BFA-C633-4D52-8135-033F0E93D69F}" presName="spacer" presStyleCnt="0"/>
      <dgm:spPr/>
    </dgm:pt>
    <dgm:pt modelId="{1571E1A3-2EAD-4D46-9361-502BECB663B7}" type="pres">
      <dgm:prSet presAssocID="{17E29535-6AF0-42DF-A0D3-C9CB6560FA2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269241-D30F-4D85-A056-3D8451845073}" type="presOf" srcId="{5D83FBFE-DA44-4E7D-83ED-94E4B84DBE1F}" destId="{C4AE292F-DE7B-44B4-9E4C-25DCB97EF6B9}" srcOrd="0" destOrd="0" presId="urn:microsoft.com/office/officeart/2005/8/layout/vList2"/>
    <dgm:cxn modelId="{CAA9DD61-0B59-4702-B251-C72065E39AA6}" srcId="{5D83FBFE-DA44-4E7D-83ED-94E4B84DBE1F}" destId="{17E29535-6AF0-42DF-A0D3-C9CB6560FA2F}" srcOrd="3" destOrd="0" parTransId="{353D4049-5CD6-420C-B713-313EFB5547A8}" sibTransId="{9CFF9BF7-2A8E-4BF7-BAE1-5423A44D642F}"/>
    <dgm:cxn modelId="{47C01544-8DD8-4312-B637-6C3D33CB396A}" srcId="{5D83FBFE-DA44-4E7D-83ED-94E4B84DBE1F}" destId="{E0BE5102-0D12-4217-B370-5C6810A1ED0C}" srcOrd="0" destOrd="0" parTransId="{AF50BAE1-748D-42B7-9988-785F865016BF}" sibTransId="{09A1A4BB-F87A-43D9-AC54-9702698BADAC}"/>
    <dgm:cxn modelId="{4FC07E84-EA22-4282-B69E-2AA4AD9B775E}" type="presOf" srcId="{4E70093C-0310-4E69-8776-A6DFB0C26E7F}" destId="{AE0AAF5F-BFF0-4A8C-9D32-008D956B3228}" srcOrd="0" destOrd="0" presId="urn:microsoft.com/office/officeart/2005/8/layout/vList2"/>
    <dgm:cxn modelId="{0DF401DF-5BA8-4CA0-8B4A-86FF63D176F0}" srcId="{5D83FBFE-DA44-4E7D-83ED-94E4B84DBE1F}" destId="{8568854A-A447-4B03-835B-45F0AE423C9C}" srcOrd="1" destOrd="0" parTransId="{6636148B-3A1B-4331-8831-5384796FE18F}" sibTransId="{E4C276F7-0D70-4940-B8D3-F8CFA11B26E9}"/>
    <dgm:cxn modelId="{CB41EE3B-F519-47D9-9A1A-B86B2B462261}" type="presOf" srcId="{E0BE5102-0D12-4217-B370-5C6810A1ED0C}" destId="{712F8263-28A0-42F7-A532-BB05114E06A4}" srcOrd="0" destOrd="0" presId="urn:microsoft.com/office/officeart/2005/8/layout/vList2"/>
    <dgm:cxn modelId="{41626EF4-E6BE-4245-9094-CB8FEA06D062}" srcId="{5D83FBFE-DA44-4E7D-83ED-94E4B84DBE1F}" destId="{4E70093C-0310-4E69-8776-A6DFB0C26E7F}" srcOrd="2" destOrd="0" parTransId="{21BD4D73-0642-4E95-8E14-97BE1AAB21A7}" sibTransId="{D3B83BFA-C633-4D52-8135-033F0E93D69F}"/>
    <dgm:cxn modelId="{D0751F7A-8AD5-43F2-ACBA-2E0FFD3B7266}" type="presOf" srcId="{17E29535-6AF0-42DF-A0D3-C9CB6560FA2F}" destId="{1571E1A3-2EAD-4D46-9361-502BECB663B7}" srcOrd="0" destOrd="0" presId="urn:microsoft.com/office/officeart/2005/8/layout/vList2"/>
    <dgm:cxn modelId="{3F712E83-C14E-425E-AF63-61E4F9EF4F01}" type="presOf" srcId="{8568854A-A447-4B03-835B-45F0AE423C9C}" destId="{8ECE8589-8516-4D5C-8698-B69BE5F46FB4}" srcOrd="0" destOrd="0" presId="urn:microsoft.com/office/officeart/2005/8/layout/vList2"/>
    <dgm:cxn modelId="{D86DE604-DCEE-44FF-BB87-779D57F09884}" type="presParOf" srcId="{C4AE292F-DE7B-44B4-9E4C-25DCB97EF6B9}" destId="{712F8263-28A0-42F7-A532-BB05114E06A4}" srcOrd="0" destOrd="0" presId="urn:microsoft.com/office/officeart/2005/8/layout/vList2"/>
    <dgm:cxn modelId="{6B48F842-8BA5-4EA5-9C3A-D77FF09AD558}" type="presParOf" srcId="{C4AE292F-DE7B-44B4-9E4C-25DCB97EF6B9}" destId="{FBD49CCE-CFA8-4672-BC9D-DCAFEF8D5634}" srcOrd="1" destOrd="0" presId="urn:microsoft.com/office/officeart/2005/8/layout/vList2"/>
    <dgm:cxn modelId="{454C7E18-A30E-4D2E-97F1-F671B29F6F0C}" type="presParOf" srcId="{C4AE292F-DE7B-44B4-9E4C-25DCB97EF6B9}" destId="{8ECE8589-8516-4D5C-8698-B69BE5F46FB4}" srcOrd="2" destOrd="0" presId="urn:microsoft.com/office/officeart/2005/8/layout/vList2"/>
    <dgm:cxn modelId="{D613398C-5CB4-4725-BC25-8787A8E98B36}" type="presParOf" srcId="{C4AE292F-DE7B-44B4-9E4C-25DCB97EF6B9}" destId="{00A968C6-6FA7-4B96-BB75-94E6D5D63E87}" srcOrd="3" destOrd="0" presId="urn:microsoft.com/office/officeart/2005/8/layout/vList2"/>
    <dgm:cxn modelId="{4ED18B2B-A88B-45FC-BE08-F2DBCFC900ED}" type="presParOf" srcId="{C4AE292F-DE7B-44B4-9E4C-25DCB97EF6B9}" destId="{AE0AAF5F-BFF0-4A8C-9D32-008D956B3228}" srcOrd="4" destOrd="0" presId="urn:microsoft.com/office/officeart/2005/8/layout/vList2"/>
    <dgm:cxn modelId="{E322C414-B59E-493F-A7F7-0CC5230D4408}" type="presParOf" srcId="{C4AE292F-DE7B-44B4-9E4C-25DCB97EF6B9}" destId="{BDD2B5E0-E2CA-4CBD-9E20-C7CA150C68F9}" srcOrd="5" destOrd="0" presId="urn:microsoft.com/office/officeart/2005/8/layout/vList2"/>
    <dgm:cxn modelId="{21A2C6B0-326D-4E69-95A9-048BB96AF7D3}" type="presParOf" srcId="{C4AE292F-DE7B-44B4-9E4C-25DCB97EF6B9}" destId="{1571E1A3-2EAD-4D46-9361-502BECB663B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9ED1D5-BF7E-4E11-865A-B48306C4F68C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EC39CCF2-C15C-4A96-839B-0B20BD663516}">
      <dgm:prSet phldrT="[文字]"/>
      <dgm:spPr>
        <a:solidFill>
          <a:srgbClr val="FF5050"/>
        </a:solidFill>
      </dgm:spPr>
      <dgm:t>
        <a:bodyPr/>
        <a:lstStyle/>
        <a:p>
          <a:r>
            <a:rPr kumimoji="1" lang="zh-TW" altLang="en-US" b="1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改變領導階層</a:t>
          </a:r>
          <a:endParaRPr lang="zh-TW" altLang="en-US" dirty="0"/>
        </a:p>
      </dgm:t>
    </dgm:pt>
    <dgm:pt modelId="{7C977544-3DBE-480A-9862-0B736293FFC9}" type="parTrans" cxnId="{5B66D00A-496F-4DC1-BAE8-EE9B210FEAC1}">
      <dgm:prSet/>
      <dgm:spPr/>
      <dgm:t>
        <a:bodyPr/>
        <a:lstStyle/>
        <a:p>
          <a:endParaRPr lang="zh-TW" altLang="en-US"/>
        </a:p>
      </dgm:t>
    </dgm:pt>
    <dgm:pt modelId="{E4162BEB-483C-4CAA-B05E-829A49A34F6B}" type="sibTrans" cxnId="{5B66D00A-496F-4DC1-BAE8-EE9B210FEAC1}">
      <dgm:prSet/>
      <dgm:spPr/>
      <dgm:t>
        <a:bodyPr/>
        <a:lstStyle/>
        <a:p>
          <a:endParaRPr lang="zh-TW" altLang="en-US"/>
        </a:p>
      </dgm:t>
    </dgm:pt>
    <dgm:pt modelId="{15E111F4-383B-4C6A-9CD1-6EA233440EAA}">
      <dgm:prSet phldrT="[文字]"/>
      <dgm:spPr>
        <a:solidFill>
          <a:srgbClr val="92D050"/>
        </a:solidFill>
      </dgm:spPr>
      <dgm:t>
        <a:bodyPr/>
        <a:lstStyle/>
        <a:p>
          <a:r>
            <a:rPr kumimoji="1" lang="zh-TW" altLang="en-US" b="1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重新尋求策略重點</a:t>
          </a:r>
          <a:endParaRPr lang="zh-TW" altLang="en-US" dirty="0"/>
        </a:p>
      </dgm:t>
    </dgm:pt>
    <dgm:pt modelId="{6E854312-420B-4D97-9868-B5CB2BCD1D6A}" type="parTrans" cxnId="{15BF2C5A-9B5B-4FA9-9A5B-36C30726DBFE}">
      <dgm:prSet/>
      <dgm:spPr/>
      <dgm:t>
        <a:bodyPr/>
        <a:lstStyle/>
        <a:p>
          <a:endParaRPr lang="zh-TW" altLang="en-US"/>
        </a:p>
      </dgm:t>
    </dgm:pt>
    <dgm:pt modelId="{F58A3F4C-27E7-4A1F-AE0A-8A8B288C0D1A}" type="sibTrans" cxnId="{15BF2C5A-9B5B-4FA9-9A5B-36C30726DBFE}">
      <dgm:prSet/>
      <dgm:spPr/>
      <dgm:t>
        <a:bodyPr/>
        <a:lstStyle/>
        <a:p>
          <a:endParaRPr lang="zh-TW" altLang="en-US"/>
        </a:p>
      </dgm:t>
    </dgm:pt>
    <dgm:pt modelId="{EF1A41C1-51FB-498A-A2A6-EE81526CCF5F}">
      <dgm:prSet phldrT="[文字]"/>
      <dgm:spPr>
        <a:solidFill>
          <a:srgbClr val="00B0F0"/>
        </a:solidFill>
      </dgm:spPr>
      <dgm:t>
        <a:bodyPr/>
        <a:lstStyle/>
        <a:p>
          <a:r>
            <a:rPr kumimoji="1" lang="en-US" altLang="zh-TW" b="1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 </a:t>
          </a:r>
          <a:r>
            <a:rPr kumimoji="1" lang="zh-TW" altLang="en-US" b="1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資產出售與結束</a:t>
          </a:r>
          <a:endParaRPr lang="zh-TW" altLang="en-US" dirty="0"/>
        </a:p>
      </dgm:t>
    </dgm:pt>
    <dgm:pt modelId="{E12310B3-630A-472D-ABC1-5CFA649476CB}" type="parTrans" cxnId="{B306100D-0232-4638-BD09-37D22ADB2F99}">
      <dgm:prSet/>
      <dgm:spPr/>
      <dgm:t>
        <a:bodyPr/>
        <a:lstStyle/>
        <a:p>
          <a:endParaRPr lang="zh-TW" altLang="en-US"/>
        </a:p>
      </dgm:t>
    </dgm:pt>
    <dgm:pt modelId="{05D56119-448C-4A4E-AEAB-48B96441ACDF}" type="sibTrans" cxnId="{B306100D-0232-4638-BD09-37D22ADB2F99}">
      <dgm:prSet/>
      <dgm:spPr/>
      <dgm:t>
        <a:bodyPr/>
        <a:lstStyle/>
        <a:p>
          <a:endParaRPr lang="zh-TW" altLang="en-US"/>
        </a:p>
      </dgm:t>
    </dgm:pt>
    <dgm:pt modelId="{66A4DF29-5219-4D30-9D52-3D59CB421547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kumimoji="1" lang="en-US" altLang="zh-TW" b="1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 </a:t>
          </a:r>
          <a:r>
            <a:rPr kumimoji="1" lang="zh-TW" altLang="en-US" b="1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改善獲利性</a:t>
          </a:r>
          <a:endParaRPr lang="zh-TW" altLang="en-US" dirty="0"/>
        </a:p>
      </dgm:t>
    </dgm:pt>
    <dgm:pt modelId="{F9449486-0B86-473F-94F7-7EB74CEB988E}" type="parTrans" cxnId="{4540F732-DBC5-4F42-BB0C-3BC1522F4FA9}">
      <dgm:prSet/>
      <dgm:spPr/>
      <dgm:t>
        <a:bodyPr/>
        <a:lstStyle/>
        <a:p>
          <a:endParaRPr lang="zh-TW" altLang="en-US"/>
        </a:p>
      </dgm:t>
    </dgm:pt>
    <dgm:pt modelId="{2D8114AC-5C0A-4678-83E2-7C1281F9BDBF}" type="sibTrans" cxnId="{4540F732-DBC5-4F42-BB0C-3BC1522F4FA9}">
      <dgm:prSet/>
      <dgm:spPr/>
      <dgm:t>
        <a:bodyPr/>
        <a:lstStyle/>
        <a:p>
          <a:endParaRPr lang="zh-TW" altLang="en-US"/>
        </a:p>
      </dgm:t>
    </dgm:pt>
    <dgm:pt modelId="{3778E276-5070-4D74-945C-F0AD4D16C8A0}">
      <dgm:prSet phldrT="[文字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kumimoji="1" lang="zh-TW" altLang="en-US" b="1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調整事業</a:t>
          </a:r>
          <a:endParaRPr lang="zh-TW" altLang="en-US" dirty="0"/>
        </a:p>
      </dgm:t>
    </dgm:pt>
    <dgm:pt modelId="{F0BBD471-8B7B-4707-8CEC-23F0B1B020D6}" type="parTrans" cxnId="{276665A4-1F21-4DF7-BD32-F4D5EA290683}">
      <dgm:prSet/>
      <dgm:spPr/>
      <dgm:t>
        <a:bodyPr/>
        <a:lstStyle/>
        <a:p>
          <a:endParaRPr lang="zh-TW" altLang="en-US"/>
        </a:p>
      </dgm:t>
    </dgm:pt>
    <dgm:pt modelId="{D81DCAED-4245-407B-8811-59FB40FE988C}" type="sibTrans" cxnId="{276665A4-1F21-4DF7-BD32-F4D5EA290683}">
      <dgm:prSet/>
      <dgm:spPr/>
      <dgm:t>
        <a:bodyPr/>
        <a:lstStyle/>
        <a:p>
          <a:endParaRPr lang="zh-TW" altLang="en-US"/>
        </a:p>
      </dgm:t>
    </dgm:pt>
    <dgm:pt modelId="{5EAFF98F-0AEE-41B7-BC75-BB961E5DCB1F}" type="pres">
      <dgm:prSet presAssocID="{949ED1D5-BF7E-4E11-865A-B48306C4F68C}" presName="CompostProcess" presStyleCnt="0">
        <dgm:presLayoutVars>
          <dgm:dir/>
          <dgm:resizeHandles val="exact"/>
        </dgm:presLayoutVars>
      </dgm:prSet>
      <dgm:spPr/>
    </dgm:pt>
    <dgm:pt modelId="{FDCC41FB-94BD-4E13-814C-24BDC190D839}" type="pres">
      <dgm:prSet presAssocID="{949ED1D5-BF7E-4E11-865A-B48306C4F68C}" presName="arrow" presStyleLbl="bgShp" presStyleIdx="0" presStyleCnt="1"/>
      <dgm:spPr>
        <a:solidFill>
          <a:srgbClr val="FFFF66"/>
        </a:solidFill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</dgm:pt>
    <dgm:pt modelId="{A2C33035-AF6A-40AC-8902-7769A9CC1144}" type="pres">
      <dgm:prSet presAssocID="{949ED1D5-BF7E-4E11-865A-B48306C4F68C}" presName="linearProcess" presStyleCnt="0"/>
      <dgm:spPr/>
    </dgm:pt>
    <dgm:pt modelId="{973852E4-30DD-4923-966F-3C570770E0C4}" type="pres">
      <dgm:prSet presAssocID="{EC39CCF2-C15C-4A96-839B-0B20BD663516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33AFBF-BA4B-4B20-A5E7-7799A016F8AD}" type="pres">
      <dgm:prSet presAssocID="{E4162BEB-483C-4CAA-B05E-829A49A34F6B}" presName="sibTrans" presStyleCnt="0"/>
      <dgm:spPr/>
    </dgm:pt>
    <dgm:pt modelId="{905BE2CA-139D-45CC-B927-2A9BA957B242}" type="pres">
      <dgm:prSet presAssocID="{15E111F4-383B-4C6A-9CD1-6EA233440EAA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C5A002-D47B-483D-8E86-3E43CC188201}" type="pres">
      <dgm:prSet presAssocID="{F58A3F4C-27E7-4A1F-AE0A-8A8B288C0D1A}" presName="sibTrans" presStyleCnt="0"/>
      <dgm:spPr/>
    </dgm:pt>
    <dgm:pt modelId="{870F5C34-134C-48E2-B425-0C8C7F90D760}" type="pres">
      <dgm:prSet presAssocID="{EF1A41C1-51FB-498A-A2A6-EE81526CCF5F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9470E6-1BF6-4647-BB97-165D6101523E}" type="pres">
      <dgm:prSet presAssocID="{05D56119-448C-4A4E-AEAB-48B96441ACDF}" presName="sibTrans" presStyleCnt="0"/>
      <dgm:spPr/>
    </dgm:pt>
    <dgm:pt modelId="{324AAA18-FE54-475A-B9D0-21F215A41C1D}" type="pres">
      <dgm:prSet presAssocID="{66A4DF29-5219-4D30-9D52-3D59CB421547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0EB7BD-2800-43B8-9007-BB1EED9B0140}" type="pres">
      <dgm:prSet presAssocID="{2D8114AC-5C0A-4678-83E2-7C1281F9BDBF}" presName="sibTrans" presStyleCnt="0"/>
      <dgm:spPr/>
    </dgm:pt>
    <dgm:pt modelId="{8A46B8B0-8EDE-4123-80C6-916B35F5E738}" type="pres">
      <dgm:prSet presAssocID="{3778E276-5070-4D74-945C-F0AD4D16C8A0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AE1C34F-80FC-419D-AD31-AE4C4D34552A}" type="presOf" srcId="{EC39CCF2-C15C-4A96-839B-0B20BD663516}" destId="{973852E4-30DD-4923-966F-3C570770E0C4}" srcOrd="0" destOrd="0" presId="urn:microsoft.com/office/officeart/2005/8/layout/hProcess9"/>
    <dgm:cxn modelId="{5B66D00A-496F-4DC1-BAE8-EE9B210FEAC1}" srcId="{949ED1D5-BF7E-4E11-865A-B48306C4F68C}" destId="{EC39CCF2-C15C-4A96-839B-0B20BD663516}" srcOrd="0" destOrd="0" parTransId="{7C977544-3DBE-480A-9862-0B736293FFC9}" sibTransId="{E4162BEB-483C-4CAA-B05E-829A49A34F6B}"/>
    <dgm:cxn modelId="{276665A4-1F21-4DF7-BD32-F4D5EA290683}" srcId="{949ED1D5-BF7E-4E11-865A-B48306C4F68C}" destId="{3778E276-5070-4D74-945C-F0AD4D16C8A0}" srcOrd="4" destOrd="0" parTransId="{F0BBD471-8B7B-4707-8CEC-23F0B1B020D6}" sibTransId="{D81DCAED-4245-407B-8811-59FB40FE988C}"/>
    <dgm:cxn modelId="{ADCFA5AD-5623-4676-9F35-1CC029B82889}" type="presOf" srcId="{15E111F4-383B-4C6A-9CD1-6EA233440EAA}" destId="{905BE2CA-139D-45CC-B927-2A9BA957B242}" srcOrd="0" destOrd="0" presId="urn:microsoft.com/office/officeart/2005/8/layout/hProcess9"/>
    <dgm:cxn modelId="{0362EDDC-0323-4E5C-99F5-92C6F31F8172}" type="presOf" srcId="{66A4DF29-5219-4D30-9D52-3D59CB421547}" destId="{324AAA18-FE54-475A-B9D0-21F215A41C1D}" srcOrd="0" destOrd="0" presId="urn:microsoft.com/office/officeart/2005/8/layout/hProcess9"/>
    <dgm:cxn modelId="{C3998C90-5222-484D-A3B5-ABD68846442E}" type="presOf" srcId="{949ED1D5-BF7E-4E11-865A-B48306C4F68C}" destId="{5EAFF98F-0AEE-41B7-BC75-BB961E5DCB1F}" srcOrd="0" destOrd="0" presId="urn:microsoft.com/office/officeart/2005/8/layout/hProcess9"/>
    <dgm:cxn modelId="{4540F732-DBC5-4F42-BB0C-3BC1522F4FA9}" srcId="{949ED1D5-BF7E-4E11-865A-B48306C4F68C}" destId="{66A4DF29-5219-4D30-9D52-3D59CB421547}" srcOrd="3" destOrd="0" parTransId="{F9449486-0B86-473F-94F7-7EB74CEB988E}" sibTransId="{2D8114AC-5C0A-4678-83E2-7C1281F9BDBF}"/>
    <dgm:cxn modelId="{B306100D-0232-4638-BD09-37D22ADB2F99}" srcId="{949ED1D5-BF7E-4E11-865A-B48306C4F68C}" destId="{EF1A41C1-51FB-498A-A2A6-EE81526CCF5F}" srcOrd="2" destOrd="0" parTransId="{E12310B3-630A-472D-ABC1-5CFA649476CB}" sibTransId="{05D56119-448C-4A4E-AEAB-48B96441ACDF}"/>
    <dgm:cxn modelId="{69205ECF-76A6-48B3-9BB0-E1E7A658ABEA}" type="presOf" srcId="{EF1A41C1-51FB-498A-A2A6-EE81526CCF5F}" destId="{870F5C34-134C-48E2-B425-0C8C7F90D760}" srcOrd="0" destOrd="0" presId="urn:microsoft.com/office/officeart/2005/8/layout/hProcess9"/>
    <dgm:cxn modelId="{15BF2C5A-9B5B-4FA9-9A5B-36C30726DBFE}" srcId="{949ED1D5-BF7E-4E11-865A-B48306C4F68C}" destId="{15E111F4-383B-4C6A-9CD1-6EA233440EAA}" srcOrd="1" destOrd="0" parTransId="{6E854312-420B-4D97-9868-B5CB2BCD1D6A}" sibTransId="{F58A3F4C-27E7-4A1F-AE0A-8A8B288C0D1A}"/>
    <dgm:cxn modelId="{662991A7-C61B-4285-95EF-F84AA42CE153}" type="presOf" srcId="{3778E276-5070-4D74-945C-F0AD4D16C8A0}" destId="{8A46B8B0-8EDE-4123-80C6-916B35F5E738}" srcOrd="0" destOrd="0" presId="urn:microsoft.com/office/officeart/2005/8/layout/hProcess9"/>
    <dgm:cxn modelId="{FD7453BE-0D9D-4E66-8E6D-36AD5AE3E4C4}" type="presParOf" srcId="{5EAFF98F-0AEE-41B7-BC75-BB961E5DCB1F}" destId="{FDCC41FB-94BD-4E13-814C-24BDC190D839}" srcOrd="0" destOrd="0" presId="urn:microsoft.com/office/officeart/2005/8/layout/hProcess9"/>
    <dgm:cxn modelId="{617B2C5D-2270-4A34-A3F1-60DB7330BC05}" type="presParOf" srcId="{5EAFF98F-0AEE-41B7-BC75-BB961E5DCB1F}" destId="{A2C33035-AF6A-40AC-8902-7769A9CC1144}" srcOrd="1" destOrd="0" presId="urn:microsoft.com/office/officeart/2005/8/layout/hProcess9"/>
    <dgm:cxn modelId="{13BF3B51-FEEB-462A-8C47-86803ECB764D}" type="presParOf" srcId="{A2C33035-AF6A-40AC-8902-7769A9CC1144}" destId="{973852E4-30DD-4923-966F-3C570770E0C4}" srcOrd="0" destOrd="0" presId="urn:microsoft.com/office/officeart/2005/8/layout/hProcess9"/>
    <dgm:cxn modelId="{B616F69E-2041-4E92-B7FD-60FD54D519E9}" type="presParOf" srcId="{A2C33035-AF6A-40AC-8902-7769A9CC1144}" destId="{4C33AFBF-BA4B-4B20-A5E7-7799A016F8AD}" srcOrd="1" destOrd="0" presId="urn:microsoft.com/office/officeart/2005/8/layout/hProcess9"/>
    <dgm:cxn modelId="{46AB362B-9EA5-4F66-BD35-6F807D03B9F7}" type="presParOf" srcId="{A2C33035-AF6A-40AC-8902-7769A9CC1144}" destId="{905BE2CA-139D-45CC-B927-2A9BA957B242}" srcOrd="2" destOrd="0" presId="urn:microsoft.com/office/officeart/2005/8/layout/hProcess9"/>
    <dgm:cxn modelId="{8E33983A-3BB8-4CE1-AF7E-48437C09F162}" type="presParOf" srcId="{A2C33035-AF6A-40AC-8902-7769A9CC1144}" destId="{62C5A002-D47B-483D-8E86-3E43CC188201}" srcOrd="3" destOrd="0" presId="urn:microsoft.com/office/officeart/2005/8/layout/hProcess9"/>
    <dgm:cxn modelId="{A65A6D9A-CCC1-44F7-970F-D6BD7698AFED}" type="presParOf" srcId="{A2C33035-AF6A-40AC-8902-7769A9CC1144}" destId="{870F5C34-134C-48E2-B425-0C8C7F90D760}" srcOrd="4" destOrd="0" presId="urn:microsoft.com/office/officeart/2005/8/layout/hProcess9"/>
    <dgm:cxn modelId="{A704B347-9EAB-4CD6-8F60-4ED96BF70E09}" type="presParOf" srcId="{A2C33035-AF6A-40AC-8902-7769A9CC1144}" destId="{9F9470E6-1BF6-4647-BB97-165D6101523E}" srcOrd="5" destOrd="0" presId="urn:microsoft.com/office/officeart/2005/8/layout/hProcess9"/>
    <dgm:cxn modelId="{659DBC4F-D71A-4280-BE80-E0815C17DFFF}" type="presParOf" srcId="{A2C33035-AF6A-40AC-8902-7769A9CC1144}" destId="{324AAA18-FE54-475A-B9D0-21F215A41C1D}" srcOrd="6" destOrd="0" presId="urn:microsoft.com/office/officeart/2005/8/layout/hProcess9"/>
    <dgm:cxn modelId="{3960AFD5-C1DD-42E1-B451-988FF5243C46}" type="presParOf" srcId="{A2C33035-AF6A-40AC-8902-7769A9CC1144}" destId="{610EB7BD-2800-43B8-9007-BB1EED9B0140}" srcOrd="7" destOrd="0" presId="urn:microsoft.com/office/officeart/2005/8/layout/hProcess9"/>
    <dgm:cxn modelId="{D4814BCF-2712-4FBD-96B1-6CCA3DEFD948}" type="presParOf" srcId="{A2C33035-AF6A-40AC-8902-7769A9CC1144}" destId="{8A46B8B0-8EDE-4123-80C6-916B35F5E73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D970E3-22E6-4D08-805E-B55450CFCA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3869284-44D8-4698-B24A-4B92BF675AFD}">
      <dgm:prSet phldrT="[文字]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撤資（</a:t>
          </a:r>
          <a:r>
            <a:rPr kumimoji="1" lang="en-US" altLang="zh-TW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Divestiture</a:t>
          </a:r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）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8705E2DD-8307-4044-9B0B-0AF1582E4B30}" type="parTrans" cxnId="{BCFD2A74-6764-451B-9781-D22DAA35DF8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FBB8245-AAEF-4CB1-BEB8-D4428D89EE6D}" type="sibTrans" cxnId="{BCFD2A74-6764-451B-9781-D22DAA35DF8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C656E0F-2FFC-4846-9404-5BA2402BE025}">
      <dgm:prSet phldrT="[文字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當企業出售一個事業或企業的一部份資產時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53AD4D98-D1FA-4E51-9D23-C6E080F2AB33}" type="parTrans" cxnId="{051F144F-E0B5-49B1-A103-88F81CD84972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C0131BF-DBE5-413A-A35D-D2C2497101F9}" type="sibTrans" cxnId="{051F144F-E0B5-49B1-A103-88F81CD84972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7AE13C04-C0E8-423E-879D-4B5247E241CA}">
      <dgm:prSet phldrT="[文字]"/>
      <dgm:spPr>
        <a:solidFill>
          <a:srgbClr val="92D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清算（</a:t>
          </a:r>
          <a:r>
            <a:rPr kumimoji="1" lang="en-US" altLang="zh-TW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Liquidation</a:t>
          </a:r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）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E9F4E9FA-F644-40A5-BF5A-034D1BDE8FB6}" type="parTrans" cxnId="{D9E16077-5780-49EC-87CA-4E2FC3CE7923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60F7DE5-FF09-4B2A-916E-68D039DC52FD}" type="sibTrans" cxnId="{D9E16077-5780-49EC-87CA-4E2FC3CE7923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454874B-8F6D-40E8-940F-C6B39255BC26}">
      <dgm:prSet phldrT="[文字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當</a:t>
          </a:r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企業將其所擁有的資產就其現存的價值來銷售時，便稱為清算。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7C70A645-BE36-4FF7-A24B-4171EE9B227D}" type="parTrans" cxnId="{581E118F-C8DD-4834-AB10-FF2D273B73A5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8A848BD-09CE-44D6-88BE-15BD074C246F}" type="sibTrans" cxnId="{581E118F-C8DD-4834-AB10-FF2D273B73A5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8283DD6-DEA0-4AE4-9F63-DE67DEC3E961}" type="pres">
      <dgm:prSet presAssocID="{9DD970E3-22E6-4D08-805E-B55450CFCA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500BB71-972D-4DA4-A955-99DD0912AF74}" type="pres">
      <dgm:prSet presAssocID="{33869284-44D8-4698-B24A-4B92BF675AF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51868A-1200-4C15-A48D-70AE270AFFA6}" type="pres">
      <dgm:prSet presAssocID="{33869284-44D8-4698-B24A-4B92BF675AF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E950CB-C615-4100-86E5-313C68EB2AE6}" type="pres">
      <dgm:prSet presAssocID="{7AE13C04-C0E8-423E-879D-4B5247E241C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66AF8B-34D5-446D-AC76-AEA901ED2211}" type="pres">
      <dgm:prSet presAssocID="{7AE13C04-C0E8-423E-879D-4B5247E241C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A142471-D897-46C6-BD48-C41FB9F42EBB}" type="presOf" srcId="{7AE13C04-C0E8-423E-879D-4B5247E241CA}" destId="{BAE950CB-C615-4100-86E5-313C68EB2AE6}" srcOrd="0" destOrd="0" presId="urn:microsoft.com/office/officeart/2005/8/layout/vList2"/>
    <dgm:cxn modelId="{D9E16077-5780-49EC-87CA-4E2FC3CE7923}" srcId="{9DD970E3-22E6-4D08-805E-B55450CFCA2C}" destId="{7AE13C04-C0E8-423E-879D-4B5247E241CA}" srcOrd="1" destOrd="0" parTransId="{E9F4E9FA-F644-40A5-BF5A-034D1BDE8FB6}" sibTransId="{860F7DE5-FF09-4B2A-916E-68D039DC52FD}"/>
    <dgm:cxn modelId="{89421634-E144-4C03-80BD-484D4CF96F46}" type="presOf" srcId="{AC656E0F-2FFC-4846-9404-5BA2402BE025}" destId="{5751868A-1200-4C15-A48D-70AE270AFFA6}" srcOrd="0" destOrd="0" presId="urn:microsoft.com/office/officeart/2005/8/layout/vList2"/>
    <dgm:cxn modelId="{051F144F-E0B5-49B1-A103-88F81CD84972}" srcId="{33869284-44D8-4698-B24A-4B92BF675AFD}" destId="{AC656E0F-2FFC-4846-9404-5BA2402BE025}" srcOrd="0" destOrd="0" parTransId="{53AD4D98-D1FA-4E51-9D23-C6E080F2AB33}" sibTransId="{AC0131BF-DBE5-413A-A35D-D2C2497101F9}"/>
    <dgm:cxn modelId="{BCFD2A74-6764-451B-9781-D22DAA35DF8B}" srcId="{9DD970E3-22E6-4D08-805E-B55450CFCA2C}" destId="{33869284-44D8-4698-B24A-4B92BF675AFD}" srcOrd="0" destOrd="0" parTransId="{8705E2DD-8307-4044-9B0B-0AF1582E4B30}" sibTransId="{7FBB8245-AAEF-4CB1-BEB8-D4428D89EE6D}"/>
    <dgm:cxn modelId="{581E118F-C8DD-4834-AB10-FF2D273B73A5}" srcId="{7AE13C04-C0E8-423E-879D-4B5247E241CA}" destId="{5454874B-8F6D-40E8-940F-C6B39255BC26}" srcOrd="0" destOrd="0" parTransId="{7C70A645-BE36-4FF7-A24B-4171EE9B227D}" sibTransId="{68A848BD-09CE-44D6-88BE-15BD074C246F}"/>
    <dgm:cxn modelId="{4735F57A-ACA3-4394-9AF9-73CD57C39BBF}" type="presOf" srcId="{9DD970E3-22E6-4D08-805E-B55450CFCA2C}" destId="{88283DD6-DEA0-4AE4-9F63-DE67DEC3E961}" srcOrd="0" destOrd="0" presId="urn:microsoft.com/office/officeart/2005/8/layout/vList2"/>
    <dgm:cxn modelId="{0261FA8B-5139-437F-94DE-72DB244B9159}" type="presOf" srcId="{5454874B-8F6D-40E8-940F-C6B39255BC26}" destId="{8466AF8B-34D5-446D-AC76-AEA901ED2211}" srcOrd="0" destOrd="0" presId="urn:microsoft.com/office/officeart/2005/8/layout/vList2"/>
    <dgm:cxn modelId="{0BB6C1A1-AB7C-470C-A642-A59853B5D8CB}" type="presOf" srcId="{33869284-44D8-4698-B24A-4B92BF675AFD}" destId="{7500BB71-972D-4DA4-A955-99DD0912AF74}" srcOrd="0" destOrd="0" presId="urn:microsoft.com/office/officeart/2005/8/layout/vList2"/>
    <dgm:cxn modelId="{1DA673B5-D54C-45ED-9963-1471984B440A}" type="presParOf" srcId="{88283DD6-DEA0-4AE4-9F63-DE67DEC3E961}" destId="{7500BB71-972D-4DA4-A955-99DD0912AF74}" srcOrd="0" destOrd="0" presId="urn:microsoft.com/office/officeart/2005/8/layout/vList2"/>
    <dgm:cxn modelId="{D8C80309-A19D-46F1-9613-87C40837E9E9}" type="presParOf" srcId="{88283DD6-DEA0-4AE4-9F63-DE67DEC3E961}" destId="{5751868A-1200-4C15-A48D-70AE270AFFA6}" srcOrd="1" destOrd="0" presId="urn:microsoft.com/office/officeart/2005/8/layout/vList2"/>
    <dgm:cxn modelId="{E0943785-A9FE-4E2C-8C8D-BB80207F9016}" type="presParOf" srcId="{88283DD6-DEA0-4AE4-9F63-DE67DEC3E961}" destId="{BAE950CB-C615-4100-86E5-313C68EB2AE6}" srcOrd="2" destOrd="0" presId="urn:microsoft.com/office/officeart/2005/8/layout/vList2"/>
    <dgm:cxn modelId="{4CD5092E-EB7D-4AC4-AAEC-83D81D0807A2}" type="presParOf" srcId="{88283DD6-DEA0-4AE4-9F63-DE67DEC3E961}" destId="{8466AF8B-34D5-446D-AC76-AEA901ED221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83FBFE-DA44-4E7D-83ED-94E4B84DBE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0BE5102-0D12-4217-B370-5C6810A1ED0C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§10.1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多角化策略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F50BAE1-748D-42B7-9988-785F865016BF}" type="parTrans" cxnId="{47C01544-8DD8-4312-B637-6C3D33CB396A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09A1A4BB-F87A-43D9-AC54-9702698BADAC}" type="sibTrans" cxnId="{47C01544-8DD8-4312-B637-6C3D33CB396A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8568854A-A447-4B03-835B-45F0AE423C9C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§10.2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重整策略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636148B-3A1B-4331-8831-5384796FE18F}" type="parTrans" cxnId="{0DF401DF-5BA8-4CA0-8B4A-86FF63D176F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E4C276F7-0D70-4940-B8D3-F8CFA11B26E9}" type="sibTrans" cxnId="{0DF401DF-5BA8-4CA0-8B4A-86FF63D176F0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4E70093C-0310-4E69-8776-A6DFB0C26E7F}">
      <dgm:prSet phldrT="[文字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§10.3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外包策略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1BD4D73-0642-4E95-8E14-97BE1AAB21A7}" type="parTrans" cxnId="{41626EF4-E6BE-4245-9094-CB8FEA06D062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D3B83BFA-C633-4D52-8135-033F0E93D69F}" type="sibTrans" cxnId="{41626EF4-E6BE-4245-9094-CB8FEA06D062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17E29535-6AF0-42DF-A0D3-C9CB6560FA2F}">
      <dgm:prSet phldrT="[文字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§10.4</a:t>
          </a:r>
          <a:r>
            <a: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企業的成長方式</a:t>
          </a:r>
          <a:endParaRPr lang="zh-TW" altLang="en-US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53D4049-5CD6-420C-B713-313EFB5547A8}" type="parTrans" cxnId="{CAA9DD61-0B59-4702-B251-C72065E39AA6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9CFF9BF7-2A8E-4BF7-BAE1-5423A44D642F}" type="sibTrans" cxnId="{CAA9DD61-0B59-4702-B251-C72065E39AA6}">
      <dgm:prSet/>
      <dgm:spPr/>
      <dgm:t>
        <a:bodyPr/>
        <a:lstStyle/>
        <a:p>
          <a:endParaRPr lang="zh-TW" altLang="en-US">
            <a:solidFill>
              <a:schemeClr val="bg1"/>
            </a:solidFill>
          </a:endParaRPr>
        </a:p>
      </dgm:t>
    </dgm:pt>
    <dgm:pt modelId="{C4AE292F-DE7B-44B4-9E4C-25DCB97EF6B9}" type="pres">
      <dgm:prSet presAssocID="{5D83FBFE-DA44-4E7D-83ED-94E4B84DBE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2F8263-28A0-42F7-A532-BB05114E06A4}" type="pres">
      <dgm:prSet presAssocID="{E0BE5102-0D12-4217-B370-5C6810A1ED0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D49CCE-CFA8-4672-BC9D-DCAFEF8D5634}" type="pres">
      <dgm:prSet presAssocID="{09A1A4BB-F87A-43D9-AC54-9702698BADAC}" presName="spacer" presStyleCnt="0"/>
      <dgm:spPr/>
    </dgm:pt>
    <dgm:pt modelId="{8ECE8589-8516-4D5C-8698-B69BE5F46FB4}" type="pres">
      <dgm:prSet presAssocID="{8568854A-A447-4B03-835B-45F0AE423C9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A968C6-6FA7-4B96-BB75-94E6D5D63E87}" type="pres">
      <dgm:prSet presAssocID="{E4C276F7-0D70-4940-B8D3-F8CFA11B26E9}" presName="spacer" presStyleCnt="0"/>
      <dgm:spPr/>
    </dgm:pt>
    <dgm:pt modelId="{AE0AAF5F-BFF0-4A8C-9D32-008D956B3228}" type="pres">
      <dgm:prSet presAssocID="{4E70093C-0310-4E69-8776-A6DFB0C26E7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D2B5E0-E2CA-4CBD-9E20-C7CA150C68F9}" type="pres">
      <dgm:prSet presAssocID="{D3B83BFA-C633-4D52-8135-033F0E93D69F}" presName="spacer" presStyleCnt="0"/>
      <dgm:spPr/>
    </dgm:pt>
    <dgm:pt modelId="{1571E1A3-2EAD-4D46-9361-502BECB663B7}" type="pres">
      <dgm:prSet presAssocID="{17E29535-6AF0-42DF-A0D3-C9CB6560FA2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2269241-D30F-4D85-A056-3D8451845073}" type="presOf" srcId="{5D83FBFE-DA44-4E7D-83ED-94E4B84DBE1F}" destId="{C4AE292F-DE7B-44B4-9E4C-25DCB97EF6B9}" srcOrd="0" destOrd="0" presId="urn:microsoft.com/office/officeart/2005/8/layout/vList2"/>
    <dgm:cxn modelId="{CAA9DD61-0B59-4702-B251-C72065E39AA6}" srcId="{5D83FBFE-DA44-4E7D-83ED-94E4B84DBE1F}" destId="{17E29535-6AF0-42DF-A0D3-C9CB6560FA2F}" srcOrd="3" destOrd="0" parTransId="{353D4049-5CD6-420C-B713-313EFB5547A8}" sibTransId="{9CFF9BF7-2A8E-4BF7-BAE1-5423A44D642F}"/>
    <dgm:cxn modelId="{47C01544-8DD8-4312-B637-6C3D33CB396A}" srcId="{5D83FBFE-DA44-4E7D-83ED-94E4B84DBE1F}" destId="{E0BE5102-0D12-4217-B370-5C6810A1ED0C}" srcOrd="0" destOrd="0" parTransId="{AF50BAE1-748D-42B7-9988-785F865016BF}" sibTransId="{09A1A4BB-F87A-43D9-AC54-9702698BADAC}"/>
    <dgm:cxn modelId="{4FC07E84-EA22-4282-B69E-2AA4AD9B775E}" type="presOf" srcId="{4E70093C-0310-4E69-8776-A6DFB0C26E7F}" destId="{AE0AAF5F-BFF0-4A8C-9D32-008D956B3228}" srcOrd="0" destOrd="0" presId="urn:microsoft.com/office/officeart/2005/8/layout/vList2"/>
    <dgm:cxn modelId="{0DF401DF-5BA8-4CA0-8B4A-86FF63D176F0}" srcId="{5D83FBFE-DA44-4E7D-83ED-94E4B84DBE1F}" destId="{8568854A-A447-4B03-835B-45F0AE423C9C}" srcOrd="1" destOrd="0" parTransId="{6636148B-3A1B-4331-8831-5384796FE18F}" sibTransId="{E4C276F7-0D70-4940-B8D3-F8CFA11B26E9}"/>
    <dgm:cxn modelId="{CB41EE3B-F519-47D9-9A1A-B86B2B462261}" type="presOf" srcId="{E0BE5102-0D12-4217-B370-5C6810A1ED0C}" destId="{712F8263-28A0-42F7-A532-BB05114E06A4}" srcOrd="0" destOrd="0" presId="urn:microsoft.com/office/officeart/2005/8/layout/vList2"/>
    <dgm:cxn modelId="{41626EF4-E6BE-4245-9094-CB8FEA06D062}" srcId="{5D83FBFE-DA44-4E7D-83ED-94E4B84DBE1F}" destId="{4E70093C-0310-4E69-8776-A6DFB0C26E7F}" srcOrd="2" destOrd="0" parTransId="{21BD4D73-0642-4E95-8E14-97BE1AAB21A7}" sibTransId="{D3B83BFA-C633-4D52-8135-033F0E93D69F}"/>
    <dgm:cxn modelId="{D0751F7A-8AD5-43F2-ACBA-2E0FFD3B7266}" type="presOf" srcId="{17E29535-6AF0-42DF-A0D3-C9CB6560FA2F}" destId="{1571E1A3-2EAD-4D46-9361-502BECB663B7}" srcOrd="0" destOrd="0" presId="urn:microsoft.com/office/officeart/2005/8/layout/vList2"/>
    <dgm:cxn modelId="{3F712E83-C14E-425E-AF63-61E4F9EF4F01}" type="presOf" srcId="{8568854A-A447-4B03-835B-45F0AE423C9C}" destId="{8ECE8589-8516-4D5C-8698-B69BE5F46FB4}" srcOrd="0" destOrd="0" presId="urn:microsoft.com/office/officeart/2005/8/layout/vList2"/>
    <dgm:cxn modelId="{D86DE604-DCEE-44FF-BB87-779D57F09884}" type="presParOf" srcId="{C4AE292F-DE7B-44B4-9E4C-25DCB97EF6B9}" destId="{712F8263-28A0-42F7-A532-BB05114E06A4}" srcOrd="0" destOrd="0" presId="urn:microsoft.com/office/officeart/2005/8/layout/vList2"/>
    <dgm:cxn modelId="{6B48F842-8BA5-4EA5-9C3A-D77FF09AD558}" type="presParOf" srcId="{C4AE292F-DE7B-44B4-9E4C-25DCB97EF6B9}" destId="{FBD49CCE-CFA8-4672-BC9D-DCAFEF8D5634}" srcOrd="1" destOrd="0" presId="urn:microsoft.com/office/officeart/2005/8/layout/vList2"/>
    <dgm:cxn modelId="{454C7E18-A30E-4D2E-97F1-F671B29F6F0C}" type="presParOf" srcId="{C4AE292F-DE7B-44B4-9E4C-25DCB97EF6B9}" destId="{8ECE8589-8516-4D5C-8698-B69BE5F46FB4}" srcOrd="2" destOrd="0" presId="urn:microsoft.com/office/officeart/2005/8/layout/vList2"/>
    <dgm:cxn modelId="{D613398C-5CB4-4725-BC25-8787A8E98B36}" type="presParOf" srcId="{C4AE292F-DE7B-44B4-9E4C-25DCB97EF6B9}" destId="{00A968C6-6FA7-4B96-BB75-94E6D5D63E87}" srcOrd="3" destOrd="0" presId="urn:microsoft.com/office/officeart/2005/8/layout/vList2"/>
    <dgm:cxn modelId="{4ED18B2B-A88B-45FC-BE08-F2DBCFC900ED}" type="presParOf" srcId="{C4AE292F-DE7B-44B4-9E4C-25DCB97EF6B9}" destId="{AE0AAF5F-BFF0-4A8C-9D32-008D956B3228}" srcOrd="4" destOrd="0" presId="urn:microsoft.com/office/officeart/2005/8/layout/vList2"/>
    <dgm:cxn modelId="{E322C414-B59E-493F-A7F7-0CC5230D4408}" type="presParOf" srcId="{C4AE292F-DE7B-44B4-9E4C-25DCB97EF6B9}" destId="{BDD2B5E0-E2CA-4CBD-9E20-C7CA150C68F9}" srcOrd="5" destOrd="0" presId="urn:microsoft.com/office/officeart/2005/8/layout/vList2"/>
    <dgm:cxn modelId="{21A2C6B0-326D-4E69-95A9-048BB96AF7D3}" type="presParOf" srcId="{C4AE292F-DE7B-44B4-9E4C-25DCB97EF6B9}" destId="{1571E1A3-2EAD-4D46-9361-502BECB663B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8508C8-9290-4DE9-B33A-F4DF8984B4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5EC685-F727-4F96-947F-4E12D3EAFD89}">
      <dgm:prSet phldrT="[文字]"/>
      <dgm:spPr>
        <a:solidFill>
          <a:srgbClr val="00B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將焦點集中在核心競爭力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7EFAC986-1D09-4BEE-9F5F-F58853909FD4}" type="parTrans" cxnId="{A0F580B0-E1AA-4BF9-A14E-4540ECC324DD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F3E8C21-FB2F-4419-8FEF-ACCFB91EEF8C}" type="sibTrans" cxnId="{A0F580B0-E1AA-4BF9-A14E-4540ECC324DD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F49F2E95-1972-469F-B1BA-688515AC5E6F}">
      <dgm:prSet phldrT="[文字]"/>
      <dgm:spPr>
        <a:solidFill>
          <a:srgbClr val="FF5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利用世界級的能耐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EF8A602C-2A59-46FF-9CE9-F6764B656C19}" type="parTrans" cxnId="{FE3F7832-0A3A-4006-B60B-57D3713D977D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B5E88BB-901E-46A0-9246-3A378E9AB0AF}" type="sibTrans" cxnId="{FE3F7832-0A3A-4006-B60B-57D3713D977D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95023D7-4ED8-4EE8-9030-76B3665D8049}">
      <dgm:prSet phldrT="[文字]"/>
      <dgm:spPr>
        <a:solidFill>
          <a:srgbClr val="0099F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實現再造工程的利益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978A0693-CD21-468C-ACA7-987341CBC8DF}" type="parTrans" cxnId="{9E2DE441-DA24-42FA-80A2-64683B77FD51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603D8A94-C50B-4995-94FA-4E0B0E332560}" type="sibTrans" cxnId="{9E2DE441-DA24-42FA-80A2-64683B77FD51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45FA871D-E94A-4FF2-B1D4-A8E8D82704F2}">
      <dgm:prSet phldrT="[文字]"/>
      <dgm:spPr>
        <a:solidFill>
          <a:schemeClr val="bg2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釋放資源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352D761C-37C5-41D5-8FC7-15B520C26FEC}" type="parTrans" cxnId="{F2B7323E-FBA5-4ABF-AC02-7BAF6F8DDF7E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363DCAE-48FA-4EF1-9E0B-282C0CB4BF69}" type="sibTrans" cxnId="{F2B7323E-FBA5-4ABF-AC02-7BAF6F8DDF7E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7C57846-B22F-47C0-9B8E-53BC5B269326}">
      <dgm:prSet phldrT="[文字]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rtl="0"/>
          <a:r>
            <a:rPr kumimoji="1" lang="zh-TW" altLang="en-US" b="1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分擔風險 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4CADE949-897C-45A1-9045-D3AD537ED1ED}" type="parTrans" cxnId="{8FC5C49D-CFC1-4A4A-A89F-81C8218351C1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A6328ED-1C89-479B-B84D-376FDBC9E452}" type="sibTrans" cxnId="{8FC5C49D-CFC1-4A4A-A89F-81C8218351C1}">
      <dgm:prSet/>
      <dgm:spPr/>
      <dgm:t>
        <a:bodyPr/>
        <a:lstStyle/>
        <a:p>
          <a:pPr algn="ctr"/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892447FB-4E4C-404F-9B03-5759559EF6B4}" type="pres">
      <dgm:prSet presAssocID="{EB8508C8-9290-4DE9-B33A-F4DF8984B4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37F595B-8E27-47D4-9424-5FCD4B95FC53}" type="pres">
      <dgm:prSet presAssocID="{A05EC685-F727-4F96-947F-4E12D3EAFD8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B074D9-05CE-4FD9-B183-230EA77A455A}" type="pres">
      <dgm:prSet presAssocID="{6F3E8C21-FB2F-4419-8FEF-ACCFB91EEF8C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213D3BAE-40FB-4751-951E-140D1D0B0D48}" type="pres">
      <dgm:prSet presAssocID="{F49F2E95-1972-469F-B1BA-688515AC5E6F}" presName="parentText" presStyleLbl="node1" presStyleIdx="1" presStyleCnt="5" custLinFactNeighborX="-68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B0A550-F89C-4127-97FA-503A6365F947}" type="pres">
      <dgm:prSet presAssocID="{5B5E88BB-901E-46A0-9246-3A378E9AB0AF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739C41F8-4CB8-4FF1-930D-80A27782E938}" type="pres">
      <dgm:prSet presAssocID="{895023D7-4ED8-4EE8-9030-76B3665D804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3EBC38-795B-47BE-954A-1203EAF04CC3}" type="pres">
      <dgm:prSet presAssocID="{603D8A94-C50B-4995-94FA-4E0B0E332560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6988DAF8-A446-4B95-9EA4-478630359E21}" type="pres">
      <dgm:prSet presAssocID="{17C57846-B22F-47C0-9B8E-53BC5B269326}" presName="parentText" presStyleLbl="node1" presStyleIdx="3" presStyleCnt="5" custLinFactNeighborX="-25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F88CF0-4184-4B8D-B231-4D6385D79681}" type="pres">
      <dgm:prSet presAssocID="{EA6328ED-1C89-479B-B84D-376FDBC9E452}" presName="spacer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47BA12B8-C145-45F7-849C-3553FC0B77EC}" type="pres">
      <dgm:prSet presAssocID="{45FA871D-E94A-4FF2-B1D4-A8E8D82704F2}" presName="parentText" presStyleLbl="node1" presStyleIdx="4" presStyleCnt="5" custLinFactNeighborX="-159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FC5C49D-CFC1-4A4A-A89F-81C8218351C1}" srcId="{EB8508C8-9290-4DE9-B33A-F4DF8984B4BA}" destId="{17C57846-B22F-47C0-9B8E-53BC5B269326}" srcOrd="3" destOrd="0" parTransId="{4CADE949-897C-45A1-9045-D3AD537ED1ED}" sibTransId="{EA6328ED-1C89-479B-B84D-376FDBC9E452}"/>
    <dgm:cxn modelId="{3C5E9083-A71E-449D-A2CB-40AF453AEBE1}" type="presOf" srcId="{F49F2E95-1972-469F-B1BA-688515AC5E6F}" destId="{213D3BAE-40FB-4751-951E-140D1D0B0D48}" srcOrd="0" destOrd="0" presId="urn:microsoft.com/office/officeart/2005/8/layout/vList2"/>
    <dgm:cxn modelId="{AD76BAED-42BD-486A-9D7D-54296DDF01DC}" type="presOf" srcId="{17C57846-B22F-47C0-9B8E-53BC5B269326}" destId="{6988DAF8-A446-4B95-9EA4-478630359E21}" srcOrd="0" destOrd="0" presId="urn:microsoft.com/office/officeart/2005/8/layout/vList2"/>
    <dgm:cxn modelId="{F2B7323E-FBA5-4ABF-AC02-7BAF6F8DDF7E}" srcId="{EB8508C8-9290-4DE9-B33A-F4DF8984B4BA}" destId="{45FA871D-E94A-4FF2-B1D4-A8E8D82704F2}" srcOrd="4" destOrd="0" parTransId="{352D761C-37C5-41D5-8FC7-15B520C26FEC}" sibTransId="{2363DCAE-48FA-4EF1-9E0B-282C0CB4BF69}"/>
    <dgm:cxn modelId="{D70B0A0D-4969-477C-BF3F-E0C871716CBE}" type="presOf" srcId="{45FA871D-E94A-4FF2-B1D4-A8E8D82704F2}" destId="{47BA12B8-C145-45F7-849C-3553FC0B77EC}" srcOrd="0" destOrd="0" presId="urn:microsoft.com/office/officeart/2005/8/layout/vList2"/>
    <dgm:cxn modelId="{FE3F7832-0A3A-4006-B60B-57D3713D977D}" srcId="{EB8508C8-9290-4DE9-B33A-F4DF8984B4BA}" destId="{F49F2E95-1972-469F-B1BA-688515AC5E6F}" srcOrd="1" destOrd="0" parTransId="{EF8A602C-2A59-46FF-9CE9-F6764B656C19}" sibTransId="{5B5E88BB-901E-46A0-9246-3A378E9AB0AF}"/>
    <dgm:cxn modelId="{A0F580B0-E1AA-4BF9-A14E-4540ECC324DD}" srcId="{EB8508C8-9290-4DE9-B33A-F4DF8984B4BA}" destId="{A05EC685-F727-4F96-947F-4E12D3EAFD89}" srcOrd="0" destOrd="0" parTransId="{7EFAC986-1D09-4BEE-9F5F-F58853909FD4}" sibTransId="{6F3E8C21-FB2F-4419-8FEF-ACCFB91EEF8C}"/>
    <dgm:cxn modelId="{40216751-30C0-41F7-A5E0-426B8D175F17}" type="presOf" srcId="{895023D7-4ED8-4EE8-9030-76B3665D8049}" destId="{739C41F8-4CB8-4FF1-930D-80A27782E938}" srcOrd="0" destOrd="0" presId="urn:microsoft.com/office/officeart/2005/8/layout/vList2"/>
    <dgm:cxn modelId="{CD2E450E-4716-4E79-8EBE-D63A8A5C752E}" type="presOf" srcId="{EB8508C8-9290-4DE9-B33A-F4DF8984B4BA}" destId="{892447FB-4E4C-404F-9B03-5759559EF6B4}" srcOrd="0" destOrd="0" presId="urn:microsoft.com/office/officeart/2005/8/layout/vList2"/>
    <dgm:cxn modelId="{9E2DE441-DA24-42FA-80A2-64683B77FD51}" srcId="{EB8508C8-9290-4DE9-B33A-F4DF8984B4BA}" destId="{895023D7-4ED8-4EE8-9030-76B3665D8049}" srcOrd="2" destOrd="0" parTransId="{978A0693-CD21-468C-ACA7-987341CBC8DF}" sibTransId="{603D8A94-C50B-4995-94FA-4E0B0E332560}"/>
    <dgm:cxn modelId="{D2BD1E98-68BF-461D-BB3D-E03B29B7A6D0}" type="presOf" srcId="{A05EC685-F727-4F96-947F-4E12D3EAFD89}" destId="{237F595B-8E27-47D4-9424-5FCD4B95FC53}" srcOrd="0" destOrd="0" presId="urn:microsoft.com/office/officeart/2005/8/layout/vList2"/>
    <dgm:cxn modelId="{C8628943-7CE5-4D7D-96D2-6E8DB0176888}" type="presParOf" srcId="{892447FB-4E4C-404F-9B03-5759559EF6B4}" destId="{237F595B-8E27-47D4-9424-5FCD4B95FC53}" srcOrd="0" destOrd="0" presId="urn:microsoft.com/office/officeart/2005/8/layout/vList2"/>
    <dgm:cxn modelId="{B2B507B0-54AB-44CA-BED0-276B959F416D}" type="presParOf" srcId="{892447FB-4E4C-404F-9B03-5759559EF6B4}" destId="{CCB074D9-05CE-4FD9-B183-230EA77A455A}" srcOrd="1" destOrd="0" presId="urn:microsoft.com/office/officeart/2005/8/layout/vList2"/>
    <dgm:cxn modelId="{40289508-10A1-49D8-8CAC-77F9E49FCBE6}" type="presParOf" srcId="{892447FB-4E4C-404F-9B03-5759559EF6B4}" destId="{213D3BAE-40FB-4751-951E-140D1D0B0D48}" srcOrd="2" destOrd="0" presId="urn:microsoft.com/office/officeart/2005/8/layout/vList2"/>
    <dgm:cxn modelId="{7E548B5B-32EC-4731-B9C9-B6E60AE807ED}" type="presParOf" srcId="{892447FB-4E4C-404F-9B03-5759559EF6B4}" destId="{FFB0A550-F89C-4127-97FA-503A6365F947}" srcOrd="3" destOrd="0" presId="urn:microsoft.com/office/officeart/2005/8/layout/vList2"/>
    <dgm:cxn modelId="{3AE2E0BE-A1B2-4630-9190-9D3140E0292B}" type="presParOf" srcId="{892447FB-4E4C-404F-9B03-5759559EF6B4}" destId="{739C41F8-4CB8-4FF1-930D-80A27782E938}" srcOrd="4" destOrd="0" presId="urn:microsoft.com/office/officeart/2005/8/layout/vList2"/>
    <dgm:cxn modelId="{6444F6D2-437F-444A-8B9A-760A2502FF08}" type="presParOf" srcId="{892447FB-4E4C-404F-9B03-5759559EF6B4}" destId="{0D3EBC38-795B-47BE-954A-1203EAF04CC3}" srcOrd="5" destOrd="0" presId="urn:microsoft.com/office/officeart/2005/8/layout/vList2"/>
    <dgm:cxn modelId="{63F7BD5E-83F5-40B6-9378-A0EFB7F560A5}" type="presParOf" srcId="{892447FB-4E4C-404F-9B03-5759559EF6B4}" destId="{6988DAF8-A446-4B95-9EA4-478630359E21}" srcOrd="6" destOrd="0" presId="urn:microsoft.com/office/officeart/2005/8/layout/vList2"/>
    <dgm:cxn modelId="{73BF3DCF-DB77-405D-8309-298D233FE464}" type="presParOf" srcId="{892447FB-4E4C-404F-9B03-5759559EF6B4}" destId="{E5F88CF0-4184-4B8D-B231-4D6385D79681}" srcOrd="7" destOrd="0" presId="urn:microsoft.com/office/officeart/2005/8/layout/vList2"/>
    <dgm:cxn modelId="{13D32DB0-900E-4009-9FF1-A70CD4EB7B84}" type="presParOf" srcId="{892447FB-4E4C-404F-9B03-5759559EF6B4}" destId="{47BA12B8-C145-45F7-849C-3553FC0B77E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F8263-28A0-42F7-A532-BB05114E06A4}">
      <dsp:nvSpPr>
        <dsp:cNvPr id="0" name=""/>
        <dsp:cNvSpPr/>
      </dsp:nvSpPr>
      <dsp:spPr>
        <a:xfrm>
          <a:off x="0" y="20162"/>
          <a:ext cx="7182678" cy="941118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§10.1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多角化策略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66104"/>
        <a:ext cx="7090794" cy="849234"/>
      </dsp:txXfrm>
    </dsp:sp>
    <dsp:sp modelId="{8ECE8589-8516-4D5C-8698-B69BE5F46FB4}">
      <dsp:nvSpPr>
        <dsp:cNvPr id="0" name=""/>
        <dsp:cNvSpPr/>
      </dsp:nvSpPr>
      <dsp:spPr>
        <a:xfrm>
          <a:off x="0" y="1047681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§10.2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重整策略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1093623"/>
        <a:ext cx="7090794" cy="849234"/>
      </dsp:txXfrm>
    </dsp:sp>
    <dsp:sp modelId="{AE0AAF5F-BFF0-4A8C-9D32-008D956B3228}">
      <dsp:nvSpPr>
        <dsp:cNvPr id="0" name=""/>
        <dsp:cNvSpPr/>
      </dsp:nvSpPr>
      <dsp:spPr>
        <a:xfrm>
          <a:off x="0" y="2075199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§10.3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外包策略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2121141"/>
        <a:ext cx="7090794" cy="849234"/>
      </dsp:txXfrm>
    </dsp:sp>
    <dsp:sp modelId="{1571E1A3-2EAD-4D46-9361-502BECB663B7}">
      <dsp:nvSpPr>
        <dsp:cNvPr id="0" name=""/>
        <dsp:cNvSpPr/>
      </dsp:nvSpPr>
      <dsp:spPr>
        <a:xfrm>
          <a:off x="0" y="3102718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§10.4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企業的成長方式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3148660"/>
        <a:ext cx="7090794" cy="8492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F8263-28A0-42F7-A532-BB05114E06A4}">
      <dsp:nvSpPr>
        <dsp:cNvPr id="0" name=""/>
        <dsp:cNvSpPr/>
      </dsp:nvSpPr>
      <dsp:spPr>
        <a:xfrm>
          <a:off x="0" y="20162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§10.1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多角化策略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66104"/>
        <a:ext cx="7090794" cy="849234"/>
      </dsp:txXfrm>
    </dsp:sp>
    <dsp:sp modelId="{8ECE8589-8516-4D5C-8698-B69BE5F46FB4}">
      <dsp:nvSpPr>
        <dsp:cNvPr id="0" name=""/>
        <dsp:cNvSpPr/>
      </dsp:nvSpPr>
      <dsp:spPr>
        <a:xfrm>
          <a:off x="0" y="1047681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§10.2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重整策略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1093623"/>
        <a:ext cx="7090794" cy="849234"/>
      </dsp:txXfrm>
    </dsp:sp>
    <dsp:sp modelId="{AE0AAF5F-BFF0-4A8C-9D32-008D956B3228}">
      <dsp:nvSpPr>
        <dsp:cNvPr id="0" name=""/>
        <dsp:cNvSpPr/>
      </dsp:nvSpPr>
      <dsp:spPr>
        <a:xfrm>
          <a:off x="0" y="2075199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§10.3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外包策略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2121141"/>
        <a:ext cx="7090794" cy="849234"/>
      </dsp:txXfrm>
    </dsp:sp>
    <dsp:sp modelId="{1571E1A3-2EAD-4D46-9361-502BECB663B7}">
      <dsp:nvSpPr>
        <dsp:cNvPr id="0" name=""/>
        <dsp:cNvSpPr/>
      </dsp:nvSpPr>
      <dsp:spPr>
        <a:xfrm>
          <a:off x="0" y="3102718"/>
          <a:ext cx="7182678" cy="941118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§10.4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企業的成長方式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3148660"/>
        <a:ext cx="7090794" cy="8492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5F54B-514E-4915-BCF9-1F1E67D9C071}">
      <dsp:nvSpPr>
        <dsp:cNvPr id="0" name=""/>
        <dsp:cNvSpPr/>
      </dsp:nvSpPr>
      <dsp:spPr>
        <a:xfrm>
          <a:off x="0" y="5762"/>
          <a:ext cx="6096000" cy="627412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發揮核心競爭力 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628" y="36390"/>
        <a:ext cx="6034744" cy="566156"/>
      </dsp:txXfrm>
    </dsp:sp>
    <dsp:sp modelId="{97E628EC-957F-4D08-A640-2BB56DBF296C}">
      <dsp:nvSpPr>
        <dsp:cNvPr id="0" name=""/>
        <dsp:cNvSpPr/>
      </dsp:nvSpPr>
      <dsp:spPr>
        <a:xfrm>
          <a:off x="0" y="690775"/>
          <a:ext cx="6096000" cy="627412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克服進入市場的障礙 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628" y="721403"/>
        <a:ext cx="6034744" cy="566156"/>
      </dsp:txXfrm>
    </dsp:sp>
    <dsp:sp modelId="{19C148C9-9ED0-491E-AECD-E261A2332B39}">
      <dsp:nvSpPr>
        <dsp:cNvPr id="0" name=""/>
        <dsp:cNvSpPr/>
      </dsp:nvSpPr>
      <dsp:spPr>
        <a:xfrm>
          <a:off x="0" y="1387835"/>
          <a:ext cx="6096000" cy="627412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降低新產品開發的成本 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628" y="1418463"/>
        <a:ext cx="6034744" cy="566156"/>
      </dsp:txXfrm>
    </dsp:sp>
    <dsp:sp modelId="{A3ADA48C-58C0-4D36-B25F-FBF9ABE317E2}">
      <dsp:nvSpPr>
        <dsp:cNvPr id="0" name=""/>
        <dsp:cNvSpPr/>
      </dsp:nvSpPr>
      <dsp:spPr>
        <a:xfrm>
          <a:off x="0" y="2060800"/>
          <a:ext cx="6096000" cy="627412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風險比較低 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628" y="2091428"/>
        <a:ext cx="6034744" cy="566156"/>
      </dsp:txXfrm>
    </dsp:sp>
    <dsp:sp modelId="{1C3F1A37-BCDD-44A7-9306-308C0339E3F3}">
      <dsp:nvSpPr>
        <dsp:cNvPr id="0" name=""/>
        <dsp:cNvSpPr/>
      </dsp:nvSpPr>
      <dsp:spPr>
        <a:xfrm>
          <a:off x="0" y="2745812"/>
          <a:ext cx="6096000" cy="627412"/>
        </a:xfrm>
        <a:prstGeom prst="roundRect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能</a:t>
          </a:r>
          <a:r>
            <a:rPr kumimoji="1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以較快</a:t>
          </a:r>
          <a:r>
            <a:rPr kumimoji="1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的速度進入市場 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628" y="2776440"/>
        <a:ext cx="6034744" cy="566156"/>
      </dsp:txXfrm>
    </dsp:sp>
    <dsp:sp modelId="{6B28A454-8278-4347-8481-2B570EAD57E8}">
      <dsp:nvSpPr>
        <dsp:cNvPr id="0" name=""/>
        <dsp:cNvSpPr/>
      </dsp:nvSpPr>
      <dsp:spPr>
        <a:xfrm>
          <a:off x="0" y="3430825"/>
          <a:ext cx="6096000" cy="627412"/>
        </a:xfrm>
        <a:prstGeom prst="roundRect">
          <a:avLst/>
        </a:prstGeom>
        <a:solidFill>
          <a:schemeClr val="accent3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容易取得不熟悉領域的能耐 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628" y="3461453"/>
        <a:ext cx="6034744" cy="56615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00CC6-0E7F-4DA6-BE2B-E0C065DC84AA}">
      <dsp:nvSpPr>
        <dsp:cNvPr id="0" name=""/>
        <dsp:cNvSpPr/>
      </dsp:nvSpPr>
      <dsp:spPr>
        <a:xfrm>
          <a:off x="0" y="39180"/>
          <a:ext cx="4970324" cy="752895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整合的困難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75933"/>
        <a:ext cx="4896818" cy="679389"/>
      </dsp:txXfrm>
    </dsp:sp>
    <dsp:sp modelId="{C1EB23D6-0349-4B49-9F4D-617920CC8916}">
      <dsp:nvSpPr>
        <dsp:cNvPr id="0" name=""/>
        <dsp:cNvSpPr/>
      </dsp:nvSpPr>
      <dsp:spPr>
        <a:xfrm>
          <a:off x="0" y="833537"/>
          <a:ext cx="4970324" cy="752895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對於購併對象的評估不足 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870290"/>
        <a:ext cx="4896818" cy="679389"/>
      </dsp:txXfrm>
    </dsp:sp>
    <dsp:sp modelId="{047CA01D-35CC-4770-B268-47286B0BC75B}">
      <dsp:nvSpPr>
        <dsp:cNvPr id="0" name=""/>
        <dsp:cNvSpPr/>
      </dsp:nvSpPr>
      <dsp:spPr>
        <a:xfrm>
          <a:off x="0" y="1655552"/>
          <a:ext cx="4970324" cy="752895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購併的成本往往很高 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1692305"/>
        <a:ext cx="4896818" cy="679389"/>
      </dsp:txXfrm>
    </dsp:sp>
    <dsp:sp modelId="{235E0A5F-6A1F-441F-90D0-B70B7371286A}">
      <dsp:nvSpPr>
        <dsp:cNvPr id="0" name=""/>
        <dsp:cNvSpPr/>
      </dsp:nvSpPr>
      <dsp:spPr>
        <a:xfrm>
          <a:off x="0" y="2477567"/>
          <a:ext cx="4970324" cy="752895"/>
        </a:xfrm>
        <a:prstGeom prst="roundRect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必須有獨享的綜效 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2514320"/>
        <a:ext cx="4896818" cy="679389"/>
      </dsp:txXfrm>
    </dsp:sp>
    <dsp:sp modelId="{0FD785CA-258A-43CC-87A6-234192F51AD3}">
      <dsp:nvSpPr>
        <dsp:cNvPr id="0" name=""/>
        <dsp:cNvSpPr/>
      </dsp:nvSpPr>
      <dsp:spPr>
        <a:xfrm>
          <a:off x="0" y="3299582"/>
          <a:ext cx="4970324" cy="75289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購併的慣性會傷害企業真正的能耐 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3336335"/>
        <a:ext cx="4896818" cy="6793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37D44-D313-4E31-8B06-2AA49015335C}">
      <dsp:nvSpPr>
        <dsp:cNvPr id="0" name=""/>
        <dsp:cNvSpPr/>
      </dsp:nvSpPr>
      <dsp:spPr>
        <a:xfrm>
          <a:off x="0" y="59511"/>
          <a:ext cx="7593495" cy="878377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關聯式多角化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879" y="102390"/>
        <a:ext cx="7507737" cy="792619"/>
      </dsp:txXfrm>
    </dsp:sp>
    <dsp:sp modelId="{4B12C36D-A9CC-4C87-9B3C-12FDB7EF0E10}">
      <dsp:nvSpPr>
        <dsp:cNvPr id="0" name=""/>
        <dsp:cNvSpPr/>
      </dsp:nvSpPr>
      <dsp:spPr>
        <a:xfrm>
          <a:off x="0" y="937888"/>
          <a:ext cx="7593495" cy="50715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09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是指新進入的事業與原先的事業之間存在著很多連結</a:t>
          </a:r>
          <a:endParaRPr lang="zh-TW" alt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937888"/>
        <a:ext cx="7593495" cy="507150"/>
      </dsp:txXfrm>
    </dsp:sp>
    <dsp:sp modelId="{DFF797A7-D557-4DF5-977E-652E05C00665}">
      <dsp:nvSpPr>
        <dsp:cNvPr id="0" name=""/>
        <dsp:cNvSpPr/>
      </dsp:nvSpPr>
      <dsp:spPr>
        <a:xfrm>
          <a:off x="0" y="1445038"/>
          <a:ext cx="7593495" cy="878377"/>
        </a:xfrm>
        <a:prstGeom prst="roundRect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非關聯式多角化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2879" y="1487917"/>
        <a:ext cx="7507737" cy="792619"/>
      </dsp:txXfrm>
    </dsp:sp>
    <dsp:sp modelId="{C6477343-B953-4DD6-8873-0F2F2AB4A02C}">
      <dsp:nvSpPr>
        <dsp:cNvPr id="0" name=""/>
        <dsp:cNvSpPr/>
      </dsp:nvSpPr>
      <dsp:spPr>
        <a:xfrm>
          <a:off x="0" y="2323416"/>
          <a:ext cx="7593495" cy="50715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093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是指新舊事業之間沒有此種關聯性存在</a:t>
          </a:r>
          <a:endParaRPr lang="zh-TW" alt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2323416"/>
        <a:ext cx="7593495" cy="507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7AC6B-A171-46D6-A342-45EFA0E959C0}">
      <dsp:nvSpPr>
        <dsp:cNvPr id="0" name=""/>
        <dsp:cNvSpPr/>
      </dsp:nvSpPr>
      <dsp:spPr>
        <a:xfrm>
          <a:off x="0" y="489591"/>
          <a:ext cx="8401878" cy="721524"/>
        </a:xfrm>
        <a:prstGeom prst="roundRect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可以尋求在成熟或受到嚴重的競爭威脅時，進一步成長的機會</a:t>
          </a:r>
          <a:endParaRPr lang="zh-TW" altLang="en-US" sz="2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5222" y="524813"/>
        <a:ext cx="8331434" cy="651080"/>
      </dsp:txXfrm>
    </dsp:sp>
    <dsp:sp modelId="{3A5E8CD1-07AF-4EE1-BE4E-F6543BB0120A}">
      <dsp:nvSpPr>
        <dsp:cNvPr id="0" name=""/>
        <dsp:cNvSpPr/>
      </dsp:nvSpPr>
      <dsp:spPr>
        <a:xfrm>
          <a:off x="0" y="1277355"/>
          <a:ext cx="8401878" cy="721524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可以將企業的財務資源發揮到最大效用</a:t>
          </a:r>
          <a:endParaRPr lang="zh-TW" altLang="en-US" sz="2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5222" y="1312577"/>
        <a:ext cx="8331434" cy="651080"/>
      </dsp:txXfrm>
    </dsp:sp>
    <dsp:sp modelId="{D06B55BF-5B05-4A82-9C8F-D3E914F44946}">
      <dsp:nvSpPr>
        <dsp:cNvPr id="0" name=""/>
        <dsp:cNvSpPr/>
      </dsp:nvSpPr>
      <dsp:spPr>
        <a:xfrm>
          <a:off x="0" y="2065119"/>
          <a:ext cx="8401878" cy="721524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避免經濟景氣或季節循環上的變動影響</a:t>
          </a:r>
          <a:endParaRPr lang="zh-TW" altLang="en-US" sz="2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5222" y="2100341"/>
        <a:ext cx="8331434" cy="651080"/>
      </dsp:txXfrm>
    </dsp:sp>
    <dsp:sp modelId="{099CA962-5606-4A08-8CF4-85C14D28E078}">
      <dsp:nvSpPr>
        <dsp:cNvPr id="0" name=""/>
        <dsp:cNvSpPr/>
      </dsp:nvSpPr>
      <dsp:spPr>
        <a:xfrm>
          <a:off x="0" y="2852884"/>
          <a:ext cx="8401878" cy="7215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企業可以獲得較為穩定收益</a:t>
          </a:r>
          <a:endParaRPr lang="zh-TW" altLang="en-US" sz="2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5222" y="2888106"/>
        <a:ext cx="8331434" cy="651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C7242-E432-4BCF-9940-A04CDE79DDA0}">
      <dsp:nvSpPr>
        <dsp:cNvPr id="0" name=""/>
        <dsp:cNvSpPr/>
      </dsp:nvSpPr>
      <dsp:spPr>
        <a:xfrm>
          <a:off x="0" y="96125"/>
          <a:ext cx="4103254" cy="1376386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較佳的內部治理機制 </a:t>
          </a:r>
          <a:endParaRPr lang="zh-TW" altLang="en-US" sz="2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7190" y="163315"/>
        <a:ext cx="3968874" cy="1242006"/>
      </dsp:txXfrm>
    </dsp:sp>
    <dsp:sp modelId="{A4E8EABA-C8A7-40AF-91E6-51FE169BEFDD}">
      <dsp:nvSpPr>
        <dsp:cNvPr id="0" name=""/>
        <dsp:cNvSpPr/>
      </dsp:nvSpPr>
      <dsp:spPr>
        <a:xfrm>
          <a:off x="0" y="1497696"/>
          <a:ext cx="4103254" cy="1376386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可以強化企業的競爭力 </a:t>
          </a:r>
          <a:endParaRPr lang="zh-TW" altLang="en-US" sz="2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7190" y="1564886"/>
        <a:ext cx="3968874" cy="1242006"/>
      </dsp:txXfrm>
    </dsp:sp>
    <dsp:sp modelId="{4C3E2582-B3B8-45FE-B7A5-E53476E2CF26}">
      <dsp:nvSpPr>
        <dsp:cNvPr id="0" name=""/>
        <dsp:cNvSpPr/>
      </dsp:nvSpPr>
      <dsp:spPr>
        <a:xfrm>
          <a:off x="0" y="2939391"/>
          <a:ext cx="4103254" cy="1376386"/>
        </a:xfrm>
        <a:prstGeom prst="roundRect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透過中和效用來保有策略競爭力 </a:t>
          </a:r>
          <a:endParaRPr lang="zh-TW" altLang="en-US" sz="2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7190" y="3006581"/>
        <a:ext cx="3968874" cy="12420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F8263-28A0-42F7-A532-BB05114E06A4}">
      <dsp:nvSpPr>
        <dsp:cNvPr id="0" name=""/>
        <dsp:cNvSpPr/>
      </dsp:nvSpPr>
      <dsp:spPr>
        <a:xfrm>
          <a:off x="0" y="20162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§10.1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多角化策略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66104"/>
        <a:ext cx="7090794" cy="849234"/>
      </dsp:txXfrm>
    </dsp:sp>
    <dsp:sp modelId="{8ECE8589-8516-4D5C-8698-B69BE5F46FB4}">
      <dsp:nvSpPr>
        <dsp:cNvPr id="0" name=""/>
        <dsp:cNvSpPr/>
      </dsp:nvSpPr>
      <dsp:spPr>
        <a:xfrm>
          <a:off x="0" y="1047681"/>
          <a:ext cx="7182678" cy="941118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§10.2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重整策略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1093623"/>
        <a:ext cx="7090794" cy="849234"/>
      </dsp:txXfrm>
    </dsp:sp>
    <dsp:sp modelId="{AE0AAF5F-BFF0-4A8C-9D32-008D956B3228}">
      <dsp:nvSpPr>
        <dsp:cNvPr id="0" name=""/>
        <dsp:cNvSpPr/>
      </dsp:nvSpPr>
      <dsp:spPr>
        <a:xfrm>
          <a:off x="0" y="2075199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§10.3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外包策略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2121141"/>
        <a:ext cx="7090794" cy="849234"/>
      </dsp:txXfrm>
    </dsp:sp>
    <dsp:sp modelId="{1571E1A3-2EAD-4D46-9361-502BECB663B7}">
      <dsp:nvSpPr>
        <dsp:cNvPr id="0" name=""/>
        <dsp:cNvSpPr/>
      </dsp:nvSpPr>
      <dsp:spPr>
        <a:xfrm>
          <a:off x="0" y="3102718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§10.4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企業的成長方式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3148660"/>
        <a:ext cx="7090794" cy="8492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C41FB-94BD-4E13-814C-24BDC190D839}">
      <dsp:nvSpPr>
        <dsp:cNvPr id="0" name=""/>
        <dsp:cNvSpPr/>
      </dsp:nvSpPr>
      <dsp:spPr>
        <a:xfrm>
          <a:off x="617219" y="0"/>
          <a:ext cx="6995160" cy="3803373"/>
        </a:xfrm>
        <a:prstGeom prst="rightArrow">
          <a:avLst/>
        </a:prstGeom>
        <a:solidFill>
          <a:srgbClr val="FFFF66"/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73852E4-30DD-4923-966F-3C570770E0C4}">
      <dsp:nvSpPr>
        <dsp:cNvPr id="0" name=""/>
        <dsp:cNvSpPr/>
      </dsp:nvSpPr>
      <dsp:spPr>
        <a:xfrm>
          <a:off x="1682" y="1141011"/>
          <a:ext cx="1555557" cy="1521349"/>
        </a:xfrm>
        <a:prstGeom prst="roundRect">
          <a:avLst/>
        </a:prstGeom>
        <a:solidFill>
          <a:srgbClr val="FF5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改變領導階層</a:t>
          </a:r>
          <a:endParaRPr lang="zh-TW" altLang="en-US" sz="2400" kern="1200" dirty="0"/>
        </a:p>
      </dsp:txBody>
      <dsp:txXfrm>
        <a:off x="75948" y="1215277"/>
        <a:ext cx="1407025" cy="1372817"/>
      </dsp:txXfrm>
    </dsp:sp>
    <dsp:sp modelId="{905BE2CA-139D-45CC-B927-2A9BA957B242}">
      <dsp:nvSpPr>
        <dsp:cNvPr id="0" name=""/>
        <dsp:cNvSpPr/>
      </dsp:nvSpPr>
      <dsp:spPr>
        <a:xfrm>
          <a:off x="1669352" y="1141011"/>
          <a:ext cx="1555557" cy="1521349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重新尋求策略重點</a:t>
          </a:r>
          <a:endParaRPr lang="zh-TW" altLang="en-US" sz="2400" kern="1200" dirty="0"/>
        </a:p>
      </dsp:txBody>
      <dsp:txXfrm>
        <a:off x="1743618" y="1215277"/>
        <a:ext cx="1407025" cy="1372817"/>
      </dsp:txXfrm>
    </dsp:sp>
    <dsp:sp modelId="{870F5C34-134C-48E2-B425-0C8C7F90D760}">
      <dsp:nvSpPr>
        <dsp:cNvPr id="0" name=""/>
        <dsp:cNvSpPr/>
      </dsp:nvSpPr>
      <dsp:spPr>
        <a:xfrm>
          <a:off x="3337021" y="1141011"/>
          <a:ext cx="1555557" cy="1521349"/>
        </a:xfrm>
        <a:prstGeom prst="round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TW" sz="2400" b="1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 </a:t>
          </a:r>
          <a:r>
            <a:rPr kumimoji="1" lang="zh-TW" altLang="en-US" sz="2400" b="1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資產出售與結束</a:t>
          </a:r>
          <a:endParaRPr lang="zh-TW" altLang="en-US" sz="2400" kern="1200" dirty="0"/>
        </a:p>
      </dsp:txBody>
      <dsp:txXfrm>
        <a:off x="3411287" y="1215277"/>
        <a:ext cx="1407025" cy="1372817"/>
      </dsp:txXfrm>
    </dsp:sp>
    <dsp:sp modelId="{324AAA18-FE54-475A-B9D0-21F215A41C1D}">
      <dsp:nvSpPr>
        <dsp:cNvPr id="0" name=""/>
        <dsp:cNvSpPr/>
      </dsp:nvSpPr>
      <dsp:spPr>
        <a:xfrm>
          <a:off x="5004690" y="1141011"/>
          <a:ext cx="1555557" cy="1521349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TW" sz="2400" b="1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 </a:t>
          </a:r>
          <a:r>
            <a:rPr kumimoji="1" lang="zh-TW" altLang="en-US" sz="2400" b="1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改善獲利性</a:t>
          </a:r>
          <a:endParaRPr lang="zh-TW" altLang="en-US" sz="2400" kern="1200" dirty="0"/>
        </a:p>
      </dsp:txBody>
      <dsp:txXfrm>
        <a:off x="5078956" y="1215277"/>
        <a:ext cx="1407025" cy="1372817"/>
      </dsp:txXfrm>
    </dsp:sp>
    <dsp:sp modelId="{8A46B8B0-8EDE-4123-80C6-916B35F5E738}">
      <dsp:nvSpPr>
        <dsp:cNvPr id="0" name=""/>
        <dsp:cNvSpPr/>
      </dsp:nvSpPr>
      <dsp:spPr>
        <a:xfrm>
          <a:off x="6672360" y="1141011"/>
          <a:ext cx="1555557" cy="1521349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微軟正黑體" panose="020B0604030504040204" pitchFamily="34" charset="-120"/>
              <a:cs typeface="+mn-cs"/>
            </a:rPr>
            <a:t>調整事業</a:t>
          </a:r>
          <a:endParaRPr lang="zh-TW" altLang="en-US" sz="2400" kern="1200" dirty="0"/>
        </a:p>
      </dsp:txBody>
      <dsp:txXfrm>
        <a:off x="6746626" y="1215277"/>
        <a:ext cx="1407025" cy="13728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0BB71-972D-4DA4-A955-99DD0912AF74}">
      <dsp:nvSpPr>
        <dsp:cNvPr id="0" name=""/>
        <dsp:cNvSpPr/>
      </dsp:nvSpPr>
      <dsp:spPr>
        <a:xfrm>
          <a:off x="0" y="9101"/>
          <a:ext cx="8188002" cy="1035230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撤資（</a:t>
          </a:r>
          <a:r>
            <a:rPr kumimoji="1" lang="en-US" altLang="zh-TW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Divestiture</a:t>
          </a:r>
          <a:r>
            <a:rPr kumimoji="1" lang="zh-TW" altLang="en-US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）</a:t>
          </a:r>
          <a:endParaRPr lang="zh-TW" altLang="en-US" sz="3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0536" y="59637"/>
        <a:ext cx="8086930" cy="934158"/>
      </dsp:txXfrm>
    </dsp:sp>
    <dsp:sp modelId="{5751868A-1200-4C15-A48D-70AE270AFFA6}">
      <dsp:nvSpPr>
        <dsp:cNvPr id="0" name=""/>
        <dsp:cNvSpPr/>
      </dsp:nvSpPr>
      <dsp:spPr>
        <a:xfrm>
          <a:off x="0" y="1044332"/>
          <a:ext cx="8188002" cy="61479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969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zh-TW" alt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當企業出售一個事業或企業的一部份資產時</a:t>
          </a:r>
          <a:endParaRPr lang="zh-TW" altLang="en-US" sz="2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1044332"/>
        <a:ext cx="8188002" cy="614790"/>
      </dsp:txXfrm>
    </dsp:sp>
    <dsp:sp modelId="{BAE950CB-C615-4100-86E5-313C68EB2AE6}">
      <dsp:nvSpPr>
        <dsp:cNvPr id="0" name=""/>
        <dsp:cNvSpPr/>
      </dsp:nvSpPr>
      <dsp:spPr>
        <a:xfrm>
          <a:off x="0" y="1659122"/>
          <a:ext cx="8188002" cy="103523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清算（</a:t>
          </a:r>
          <a:r>
            <a:rPr kumimoji="1" lang="en-US" altLang="zh-TW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Liquidation</a:t>
          </a:r>
          <a:r>
            <a:rPr kumimoji="1" lang="zh-TW" altLang="en-US" sz="3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）</a:t>
          </a:r>
          <a:endParaRPr lang="zh-TW" altLang="en-US" sz="33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0536" y="1709658"/>
        <a:ext cx="8086930" cy="934158"/>
      </dsp:txXfrm>
    </dsp:sp>
    <dsp:sp modelId="{8466AF8B-34D5-446D-AC76-AEA901ED2211}">
      <dsp:nvSpPr>
        <dsp:cNvPr id="0" name=""/>
        <dsp:cNvSpPr/>
      </dsp:nvSpPr>
      <dsp:spPr>
        <a:xfrm>
          <a:off x="0" y="2694353"/>
          <a:ext cx="8188002" cy="1127115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9969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zh-TW" alt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當</a:t>
          </a:r>
          <a:r>
            <a:rPr kumimoji="1" lang="zh-TW" altLang="en-US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企業將其所擁有的資產就其現存的價值來銷售時，便稱為清算。</a:t>
          </a:r>
          <a:endParaRPr lang="zh-TW" altLang="en-US" sz="26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2694353"/>
        <a:ext cx="8188002" cy="11271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F8263-28A0-42F7-A532-BB05114E06A4}">
      <dsp:nvSpPr>
        <dsp:cNvPr id="0" name=""/>
        <dsp:cNvSpPr/>
      </dsp:nvSpPr>
      <dsp:spPr>
        <a:xfrm>
          <a:off x="0" y="20162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§10.1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多角化策略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66104"/>
        <a:ext cx="7090794" cy="849234"/>
      </dsp:txXfrm>
    </dsp:sp>
    <dsp:sp modelId="{8ECE8589-8516-4D5C-8698-B69BE5F46FB4}">
      <dsp:nvSpPr>
        <dsp:cNvPr id="0" name=""/>
        <dsp:cNvSpPr/>
      </dsp:nvSpPr>
      <dsp:spPr>
        <a:xfrm>
          <a:off x="0" y="1047681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§10.2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重整策略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1093623"/>
        <a:ext cx="7090794" cy="849234"/>
      </dsp:txXfrm>
    </dsp:sp>
    <dsp:sp modelId="{AE0AAF5F-BFF0-4A8C-9D32-008D956B3228}">
      <dsp:nvSpPr>
        <dsp:cNvPr id="0" name=""/>
        <dsp:cNvSpPr/>
      </dsp:nvSpPr>
      <dsp:spPr>
        <a:xfrm>
          <a:off x="0" y="2075199"/>
          <a:ext cx="7182678" cy="941118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§10.3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外包策略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2121141"/>
        <a:ext cx="7090794" cy="849234"/>
      </dsp:txXfrm>
    </dsp:sp>
    <dsp:sp modelId="{1571E1A3-2EAD-4D46-9361-502BECB663B7}">
      <dsp:nvSpPr>
        <dsp:cNvPr id="0" name=""/>
        <dsp:cNvSpPr/>
      </dsp:nvSpPr>
      <dsp:spPr>
        <a:xfrm>
          <a:off x="0" y="3102718"/>
          <a:ext cx="7182678" cy="941118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§10.4</a:t>
          </a:r>
          <a:r>
            <a:rPr lang="zh-TW" altLang="en-US" sz="3000" b="1" kern="1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 企業的成長方式</a:t>
          </a:r>
          <a:endParaRPr lang="zh-TW" altLang="en-US" sz="30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5942" y="3148660"/>
        <a:ext cx="7090794" cy="8492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F595B-8E27-47D4-9424-5FCD4B95FC53}">
      <dsp:nvSpPr>
        <dsp:cNvPr id="0" name=""/>
        <dsp:cNvSpPr/>
      </dsp:nvSpPr>
      <dsp:spPr>
        <a:xfrm>
          <a:off x="0" y="11522"/>
          <a:ext cx="6096000" cy="752895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將焦點集中在核心競爭力 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48275"/>
        <a:ext cx="6022494" cy="679389"/>
      </dsp:txXfrm>
    </dsp:sp>
    <dsp:sp modelId="{213D3BAE-40FB-4751-951E-140D1D0B0D48}">
      <dsp:nvSpPr>
        <dsp:cNvPr id="0" name=""/>
        <dsp:cNvSpPr/>
      </dsp:nvSpPr>
      <dsp:spPr>
        <a:xfrm>
          <a:off x="0" y="833537"/>
          <a:ext cx="6096000" cy="752895"/>
        </a:xfrm>
        <a:prstGeom prst="roundRect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利用世界級的能耐 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870290"/>
        <a:ext cx="6022494" cy="679389"/>
      </dsp:txXfrm>
    </dsp:sp>
    <dsp:sp modelId="{739C41F8-4CB8-4FF1-930D-80A27782E938}">
      <dsp:nvSpPr>
        <dsp:cNvPr id="0" name=""/>
        <dsp:cNvSpPr/>
      </dsp:nvSpPr>
      <dsp:spPr>
        <a:xfrm>
          <a:off x="0" y="1655552"/>
          <a:ext cx="6096000" cy="752895"/>
        </a:xfrm>
        <a:prstGeom prst="roundRect">
          <a:avLst/>
        </a:prstGeom>
        <a:solidFill>
          <a:srgbClr val="00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實現再造工程的利益 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1692305"/>
        <a:ext cx="6022494" cy="679389"/>
      </dsp:txXfrm>
    </dsp:sp>
    <dsp:sp modelId="{6988DAF8-A446-4B95-9EA4-478630359E21}">
      <dsp:nvSpPr>
        <dsp:cNvPr id="0" name=""/>
        <dsp:cNvSpPr/>
      </dsp:nvSpPr>
      <dsp:spPr>
        <a:xfrm>
          <a:off x="0" y="2477567"/>
          <a:ext cx="6096000" cy="75289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分擔風險 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2514320"/>
        <a:ext cx="6022494" cy="679389"/>
      </dsp:txXfrm>
    </dsp:sp>
    <dsp:sp modelId="{47BA12B8-C145-45F7-849C-3553FC0B77EC}">
      <dsp:nvSpPr>
        <dsp:cNvPr id="0" name=""/>
        <dsp:cNvSpPr/>
      </dsp:nvSpPr>
      <dsp:spPr>
        <a:xfrm>
          <a:off x="0" y="3299582"/>
          <a:ext cx="6096000" cy="752895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rPr>
            <a:t>釋放資源 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6753" y="3336335"/>
        <a:ext cx="6022494" cy="679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F1ACB87-B25F-48B2-926F-BF23F210D3F9}" type="datetimeFigureOut">
              <a:rPr lang="zh-TW" altLang="en-US">
                <a:ea typeface="微軟正黑體" panose="020B0604030504040204" pitchFamily="34" charset="-120"/>
              </a:rPr>
              <a:pPr>
                <a:defRPr/>
              </a:pPr>
              <a:t>2017/6/26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56DF8AC-E29F-4236-B829-4A0595951CD5}" type="slidenum">
              <a:rPr lang="zh-TW" altLang="en-US">
                <a:ea typeface="微軟正黑體" panose="020B0604030504040204" pitchFamily="34" charset="-120"/>
              </a:rPr>
              <a:pPr>
                <a:defRPr/>
              </a:pPr>
              <a:t>‹#›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DB7820BF-B3A4-48D0-B58D-0144DA17C7AF}" type="datetimeFigureOut">
              <a:rPr lang="zh-TW" altLang="en-US" smtClean="0"/>
              <a:pPr>
                <a:defRPr/>
              </a:pPr>
              <a:t>2017/6/26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dirty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0779567E-994A-4432-BF3B-1CCA99C270A0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fld id="{F9541464-A486-4DF6-BA99-7A835F654915}" type="slidenum">
              <a:rPr lang="zh-TW" altLang="en-US" smtClean="0">
                <a:ea typeface="微軟正黑體" panose="020B0604030504040204" pitchFamily="34" charset="-120"/>
              </a:rPr>
              <a:pPr/>
              <a:t>2</a:t>
            </a:fld>
            <a:endParaRPr lang="zh-TW" altLang="en-US" dirty="0" smtClean="0"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2801B-2E4A-4B64-A1B1-DE01CAE8D8E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10849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E7BFE-B13B-4B8D-8471-9D973034C6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045722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E2159-1466-44D2-AC66-24A5E3A673A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173789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7239" y="788358"/>
            <a:ext cx="6412272" cy="935723"/>
          </a:xfrm>
        </p:spPr>
        <p:txBody>
          <a:bodyPr anchor="b">
            <a:noAutofit/>
          </a:bodyPr>
          <a:lstStyle>
            <a:lvl1pPr algn="l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33747" y="2897845"/>
            <a:ext cx="6676505" cy="1412170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7AA85-17EA-4E75-A56A-D7D5B7CDF68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274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Myriad Hebrew" panose="01010101010101010101" pitchFamily="50" charset="-79"/>
              <a:buChar char="­"/>
              <a:defRPr/>
            </a:lvl1pPr>
            <a:lvl2pPr marL="685800" indent="-228600">
              <a:buFont typeface="Myriad Hebrew" panose="01010101010101010101" pitchFamily="50" charset="-79"/>
              <a:buChar char="­"/>
              <a:defRPr/>
            </a:lvl2pPr>
            <a:lvl3pPr marL="1143000" indent="-228600">
              <a:buFont typeface="Myriad Hebrew" panose="01010101010101010101" pitchFamily="50" charset="-79"/>
              <a:buChar char="­"/>
              <a:defRPr/>
            </a:lvl3pPr>
            <a:lvl4pPr marL="1600200" indent="-228600">
              <a:buFont typeface="Myriad Hebrew" panose="01010101010101010101" pitchFamily="50" charset="-79"/>
              <a:buChar char="­"/>
              <a:defRPr/>
            </a:lvl4pPr>
            <a:lvl5pPr marL="2057400" indent="-228600">
              <a:buFont typeface="Myriad Hebrew" panose="01010101010101010101" pitchFamily="50" charset="-79"/>
              <a:buChar char="­"/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1-</a:t>
            </a:r>
            <a:fld id="{50E8D8C6-1A4F-4751-8ABE-CD5DF0E07D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9993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611E9-F091-4B5F-B7ED-8FB5B1787E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21851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50FD1-CCAF-42D1-8E88-4919F9B951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304734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CBB7-3B80-46B5-968E-24C627F85BF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692070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8BDF9-99F2-42EA-BCCE-3CE6DD90A1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27446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B669-D651-4DD4-98CD-8593FC23CB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286067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72A34-A91D-45E5-99F0-6842B268FF3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155041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2" y="552280"/>
            <a:ext cx="7594333" cy="74741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522" y="1653436"/>
            <a:ext cx="7594333" cy="4523527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5888" y="6388100"/>
            <a:ext cx="4418012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88100"/>
            <a:ext cx="2560638" cy="276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1-</a:t>
            </a:r>
            <a:fld id="{51716148-5847-45AF-B991-EF49E1E720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62799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D90DE-4C05-465D-ADBE-B26444805E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0879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6FD7-BACA-4337-8055-41CCF14B4ED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6654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50362-81D7-4560-AD44-1FC8EEEFE0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11667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14AD9-8262-4454-BAF8-0509AE4A7E2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69940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1-</a:t>
            </a:r>
            <a:fld id="{3706616E-4638-47D5-A183-9716823CBE7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449403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DC93-E335-4BE7-BA02-194C8D3BB8F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05578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98D7D-64B6-487F-8256-9396EC5AC6F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68466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0D165-958F-4201-A9EF-904705E55F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77440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0517B-F8CF-4DF3-9DFD-5ACDF7EC4A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473121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BE0B6-4386-4B1A-89B6-D550F0BB8F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72516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563563"/>
            <a:ext cx="788670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zh-TW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888" y="6464300"/>
            <a:ext cx="4418012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4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64300"/>
            <a:ext cx="2560638" cy="2762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5EF0FD49-0475-454A-87A2-4313AE62235D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58" r:id="rId3"/>
    <p:sldLayoutId id="214748457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843C0C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43C0C"/>
          </a:solidFill>
          <a:latin typeface="標楷體" panose="03000509000000000000" pitchFamily="65" charset="-120"/>
          <a:ea typeface="標楷體" panose="03000509000000000000" pitchFamily="65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43C0C"/>
          </a:solidFill>
          <a:latin typeface="標楷體" panose="03000509000000000000" pitchFamily="65" charset="-120"/>
          <a:ea typeface="標楷體" panose="03000509000000000000" pitchFamily="65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43C0C"/>
          </a:solidFill>
          <a:latin typeface="標楷體" panose="03000509000000000000" pitchFamily="65" charset="-120"/>
          <a:ea typeface="標楷體" panose="03000509000000000000" pitchFamily="65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43C0C"/>
          </a:solidFill>
          <a:latin typeface="標楷體" panose="03000509000000000000" pitchFamily="65" charset="-120"/>
          <a:ea typeface="標楷體" panose="03000509000000000000" pitchFamily="65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203864"/>
          </a:solidFill>
          <a:latin typeface="標楷體" panose="03000509000000000000" pitchFamily="65" charset="-120"/>
          <a:ea typeface="標楷體" panose="03000509000000000000" pitchFamily="65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203864"/>
          </a:solidFill>
          <a:latin typeface="標楷體" panose="03000509000000000000" pitchFamily="65" charset="-120"/>
          <a:ea typeface="標楷體" panose="03000509000000000000" pitchFamily="65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203864"/>
          </a:solidFill>
          <a:latin typeface="標楷體" panose="03000509000000000000" pitchFamily="65" charset="-120"/>
          <a:ea typeface="標楷體" panose="03000509000000000000" pitchFamily="65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203864"/>
          </a:solidFill>
          <a:latin typeface="標楷體" panose="03000509000000000000" pitchFamily="65" charset="-120"/>
          <a:ea typeface="標楷體" panose="03000509000000000000" pitchFamily="65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Blip>
          <a:blip r:embed="rId14"/>
        </a:buBlip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Blip>
          <a:blip r:embed="rId15"/>
        </a:buBlip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Blip>
          <a:blip r:embed="rId16"/>
        </a:buBlip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Blip>
          <a:blip r:embed="rId17"/>
        </a:buBlip>
        <a:defRPr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Blip>
          <a:blip r:embed="rId18"/>
        </a:buBlip>
        <a:defRPr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5413" y="6453188"/>
            <a:ext cx="25606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dirty="0" smtClean="0">
                <a:ea typeface="微軟正黑體" panose="020B0604030504040204" pitchFamily="34" charset="-120"/>
              </a:rPr>
              <a:t>策略管理 </a:t>
            </a:r>
            <a:r>
              <a:rPr lang="en-US" altLang="zh-TW" dirty="0" smtClean="0">
                <a:ea typeface="微軟正黑體" panose="020B0604030504040204" pitchFamily="34" charset="-120"/>
              </a:rPr>
              <a:t>ch1 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453188"/>
            <a:ext cx="2589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bg1"/>
                </a:solidFill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5A0E7377-1998-4A0C-83E7-F89A619F1653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79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</p:sldLayoutIdLst>
  <p:transition spd="slow">
    <p:push dir="u"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6.xml"/><Relationship Id="rId10" Type="http://schemas.microsoft.com/office/2007/relationships/hdphoto" Target="../media/hdphoto5.wdp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1.png"/><Relationship Id="rId12" Type="http://schemas.microsoft.com/office/2007/relationships/hdphoto" Target="../media/hdphoto10.wdp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image" Target="../media/image58.png"/><Relationship Id="rId5" Type="http://schemas.openxmlformats.org/officeDocument/2006/relationships/diagramColors" Target="../diagrams/colors11.xml"/><Relationship Id="rId10" Type="http://schemas.microsoft.com/office/2007/relationships/hdphoto" Target="../media/hdphoto9.wdp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diagramLayout" Target="../diagrams/layout12.xml"/><Relationship Id="rId7" Type="http://schemas.openxmlformats.org/officeDocument/2006/relationships/image" Target="../media/image5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219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291" name="內容版面配置區 2"/>
          <p:cNvSpPr>
            <a:spLocks noGrp="1"/>
          </p:cNvSpPr>
          <p:nvPr>
            <p:ph idx="1"/>
          </p:nvPr>
        </p:nvSpPr>
        <p:spPr>
          <a:xfrm>
            <a:off x="396875" y="1426239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非關聯式多角化的利益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292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1229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87366286-07E0-405C-9065-E265F743355F}" type="slidenum">
              <a:rPr lang="en-US" altLang="zh-TW">
                <a:ea typeface="微軟正黑體" panose="020B0604030504040204" pitchFamily="34" charset="-120"/>
              </a:rPr>
              <a:pPr eaLnBrk="1" hangingPunct="1"/>
              <a:t>10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790847693"/>
              </p:ext>
            </p:extLst>
          </p:nvPr>
        </p:nvGraphicFramePr>
        <p:xfrm>
          <a:off x="396875" y="1735591"/>
          <a:ext cx="84018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群組 4"/>
          <p:cNvGrpSpPr/>
          <p:nvPr/>
        </p:nvGrpSpPr>
        <p:grpSpPr>
          <a:xfrm>
            <a:off x="6653463" y="5233736"/>
            <a:ext cx="2365125" cy="1402340"/>
            <a:chOff x="3205162" y="2723264"/>
            <a:chExt cx="2733675" cy="154393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7"/>
            <a:srcRect t="7902"/>
            <a:stretch/>
          </p:blipFill>
          <p:spPr>
            <a:xfrm>
              <a:off x="3205162" y="2723264"/>
              <a:ext cx="2733675" cy="1543936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740442" y="2723264"/>
              <a:ext cx="950495" cy="236504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33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>
          <a:xfrm>
            <a:off x="808521" y="1556254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非關聯式多角化的缺點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由於所投資的產業不同，高階管理當局可能缺乏相關的產業知識，同時也不一定具備相關的管理知識與能力，因此經營上的挑戰性很高。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往往過分關注財務目標與短期績效，因此很容易造成短視，缺乏長期的策略眼光。</a:t>
            </a:r>
          </a:p>
        </p:txBody>
      </p:sp>
      <p:sp>
        <p:nvSpPr>
          <p:cNvPr id="13316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13317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798BD412-9A53-444D-A49A-5507640E2A16}" type="slidenum">
              <a:rPr lang="en-US" altLang="zh-TW">
                <a:ea typeface="微軟正黑體" panose="020B0604030504040204" pitchFamily="34" charset="-120"/>
              </a:rPr>
              <a:pPr eaLnBrk="1" hangingPunct="1"/>
              <a:t>11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222" t="11944" r="-222" b="9866"/>
          <a:stretch/>
        </p:blipFill>
        <p:spPr>
          <a:xfrm>
            <a:off x="6112106" y="4662893"/>
            <a:ext cx="2290748" cy="1764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297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多角化策略適合的情況</a:t>
            </a:r>
          </a:p>
        </p:txBody>
      </p:sp>
      <p:sp>
        <p:nvSpPr>
          <p:cNvPr id="14340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14341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A6FCA1D6-4CF2-45D9-8695-8AE7AB20FEE6}" type="slidenum">
              <a:rPr lang="en-US" altLang="zh-TW">
                <a:ea typeface="微軟正黑體" panose="020B0604030504040204" pitchFamily="34" charset="-120"/>
              </a:rPr>
              <a:pPr eaLnBrk="1" hangingPunct="1"/>
              <a:t>12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14342" name="圖片 5" descr="10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921933"/>
            <a:ext cx="6948487" cy="4486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5114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>
          <a:xfrm>
            <a:off x="609600" y="1211792"/>
            <a:ext cx="8229600" cy="5025496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多角化的優點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5364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15365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16B075F1-19BC-425F-9001-E8CD62DA1489}" type="slidenum">
              <a:rPr lang="en-US" altLang="zh-TW">
                <a:ea typeface="微軟正黑體" panose="020B0604030504040204" pitchFamily="34" charset="-120"/>
              </a:rPr>
              <a:pPr eaLnBrk="1" hangingPunct="1"/>
              <a:t>13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aphicFrame>
        <p:nvGraphicFramePr>
          <p:cNvPr id="10" name="資料庫圖表 9"/>
          <p:cNvGraphicFramePr/>
          <p:nvPr>
            <p:extLst/>
          </p:nvPr>
        </p:nvGraphicFramePr>
        <p:xfrm>
          <a:off x="621146" y="1773528"/>
          <a:ext cx="4103254" cy="4352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5240756" y="1603772"/>
            <a:ext cx="3380698" cy="4241535"/>
            <a:chOff x="5409198" y="1540324"/>
            <a:chExt cx="3380698" cy="4241535"/>
          </a:xfrm>
        </p:grpSpPr>
        <p:sp>
          <p:nvSpPr>
            <p:cNvPr id="15368" name="文字方塊 11"/>
            <p:cNvSpPr txBox="1">
              <a:spLocks noChangeArrowheads="1"/>
            </p:cNvSpPr>
            <p:nvPr/>
          </p:nvSpPr>
          <p:spPr bwMode="auto">
            <a:xfrm>
              <a:off x="5906294" y="3104203"/>
              <a:ext cx="2490787" cy="2677656"/>
            </a:xfrm>
            <a:prstGeom prst="rect">
              <a:avLst/>
            </a:prstGeom>
            <a:solidFill>
              <a:srgbClr val="69A4D9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東元電機轉投資摩斯漢堡，電機與</a:t>
              </a:r>
              <a:r>
                <a:rPr lang="zh-TW" altLang="en-US" sz="2400" b="1" dirty="0" smtClean="0">
                  <a:latin typeface="微軟正黑體" pitchFamily="34" charset="-120"/>
                  <a:ea typeface="微軟正黑體" pitchFamily="34" charset="-120"/>
                </a:rPr>
                <a:t>漢堡相距甚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遠，但因看好速食業的前景，因此是一種典型的多角化。</a:t>
              </a:r>
            </a:p>
          </p:txBody>
        </p:sp>
        <p:pic>
          <p:nvPicPr>
            <p:cNvPr id="61442" name="Picture 2" descr="「摩斯」的圖片搜尋結果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679" y="1878839"/>
              <a:ext cx="1473217" cy="926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778" b="90000" l="0" r="99778">
                          <a14:foregroundMark x1="16000" y1="33333" x2="14444" y2="44778"/>
                          <a14:foregroundMark x1="33889" y1="32889" x2="33667" y2="44222"/>
                          <a14:foregroundMark x1="53556" y1="33444" x2="55778" y2="45667"/>
                          <a14:foregroundMark x1="16778" y1="57000" x2="16444" y2="64222"/>
                          <a14:foregroundMark x1="10556" y1="67556" x2="10556" y2="67556"/>
                          <a14:foregroundMark x1="22889" y1="67222" x2="22889" y2="67222"/>
                          <a14:foregroundMark x1="35000" y1="65444" x2="35000" y2="65444"/>
                          <a14:foregroundMark x1="41556" y1="55778" x2="41556" y2="55778"/>
                          <a14:foregroundMark x1="69333" y1="56778" x2="69333" y2="56778"/>
                          <a14:foregroundMark x1="63000" y1="61778" x2="63000" y2="61778"/>
                          <a14:foregroundMark x1="84111" y1="63222" x2="84111" y2="63222"/>
                          <a14:backgroundMark x1="21000" y1="62444" x2="21000" y2="62444"/>
                          <a14:backgroundMark x1="20333" y1="59778" x2="20333" y2="59778"/>
                          <a14:backgroundMark x1="12222" y1="60000" x2="12222" y2="60000"/>
                          <a14:backgroundMark x1="12778" y1="62778" x2="12778" y2="62778"/>
                          <a14:backgroundMark x1="79778" y1="63667" x2="79778" y2="63667"/>
                          <a14:backgroundMark x1="86444" y1="64000" x2="86444" y2="64000"/>
                          <a14:backgroundMark x1="87222" y1="66889" x2="87222" y2="66889"/>
                          <a14:backgroundMark x1="79889" y1="66667" x2="79889" y2="66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09198" y="1540324"/>
              <a:ext cx="1771650" cy="1771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975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>
          <a:xfrm>
            <a:off x="700238" y="1561630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多角化的限制與缺點 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事業單位數目愈多，則企業的複雜性便愈增加，高階管理當局的挑戰也愈大。當多角化程度愈大，各事業間的整合與協調的難度便愈大，成本也愈大。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容易使組織過度膨脹，而導致效率低落，也就是大型組織的管理成本超過了規模經濟所降低的成本。 </a:t>
            </a:r>
          </a:p>
          <a:p>
            <a:pPr>
              <a:buFontTx/>
              <a:buBlip>
                <a:blip r:embed="rId2"/>
              </a:buBlip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388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16389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8451AAE4-D648-4375-BD57-D847828E6940}" type="slidenum">
              <a:rPr lang="en-US" altLang="zh-TW">
                <a:ea typeface="微軟正黑體" panose="020B0604030504040204" pitchFamily="34" charset="-120"/>
              </a:rPr>
              <a:pPr eaLnBrk="1" hangingPunct="1"/>
              <a:t>14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392" l="3089" r="92664">
                        <a14:backgroundMark x1="29344" y1="74227" x2="29344" y2="74227"/>
                        <a14:backgroundMark x1="38996" y1="70619" x2="38996" y2="70619"/>
                        <a14:backgroundMark x1="36680" y1="81443" x2="36680" y2="81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2259" y="4890542"/>
            <a:ext cx="2368091" cy="1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29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日期版面配置區 4"/>
          <p:cNvSpPr>
            <a:spLocks noGrp="1"/>
          </p:cNvSpPr>
          <p:nvPr>
            <p:ph type="dt" sz="quarter" idx="11"/>
          </p:nvPr>
        </p:nvSpPr>
        <p:spPr>
          <a:xfrm>
            <a:off x="317500" y="6507163"/>
            <a:ext cx="4970463" cy="214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5123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9E0B17FC-F6D2-4887-B9B5-DEFEF270A0A0}" type="slidenum">
              <a:rPr lang="en-US" altLang="zh-TW">
                <a:ea typeface="微軟正黑體" panose="020B0604030504040204" pitchFamily="34" charset="-120"/>
              </a:rPr>
              <a:pPr eaLnBrk="1" hangingPunct="1"/>
              <a:t>15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274638"/>
            <a:ext cx="6586538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CHAPTER 10  </a:t>
            </a:r>
            <a:r>
              <a:rPr lang="zh-TW" altLang="en-US" sz="4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多角化策略、重整策略與外包策略</a:t>
            </a:r>
            <a:endParaRPr lang="zh-TW" altLang="zh-TW" sz="4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748588" y="47625"/>
            <a:ext cx="1452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i="1" dirty="0">
                <a:ea typeface="微軟正黑體" panose="020B0604030504040204" pitchFamily="34" charset="-120"/>
              </a:rPr>
              <a:t>Chapter 10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2741741168"/>
              </p:ext>
            </p:extLst>
          </p:nvPr>
        </p:nvGraphicFramePr>
        <p:xfrm>
          <a:off x="901148" y="1834322"/>
          <a:ext cx="71826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316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§10.2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重整策略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>
          <a:xfrm>
            <a:off x="591953" y="1562289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重整策略的內涵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重整策略（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Restructuring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）是企業對其經營方式或財務結構進行大幅改變和調整的一種策略。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常見的重整策略方式，包括縮減規模、縮減範圍、槓桿收購。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436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18437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30E50E6B-89CA-4C4B-8696-250AF196FF0E}" type="slidenum">
              <a:rPr lang="en-US" altLang="zh-TW">
                <a:ea typeface="微軟正黑體" panose="020B0604030504040204" pitchFamily="34" charset="-120"/>
              </a:rPr>
              <a:pPr eaLnBrk="1" hangingPunct="1"/>
              <a:t>16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5" name="AutoShape 2" descr="「Restructuring」的圖片搜尋結果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797" y="4622800"/>
            <a:ext cx="2705100" cy="1685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群組 10"/>
          <p:cNvGrpSpPr/>
          <p:nvPr/>
        </p:nvGrpSpPr>
        <p:grpSpPr>
          <a:xfrm>
            <a:off x="4790974" y="4559147"/>
            <a:ext cx="3395311" cy="1697656"/>
            <a:chOff x="808522" y="1299693"/>
            <a:chExt cx="7620000" cy="3810000"/>
          </a:xfrm>
        </p:grpSpPr>
        <p:grpSp>
          <p:nvGrpSpPr>
            <p:cNvPr id="9" name="群組 8"/>
            <p:cNvGrpSpPr/>
            <p:nvPr/>
          </p:nvGrpSpPr>
          <p:grpSpPr>
            <a:xfrm>
              <a:off x="808522" y="1299693"/>
              <a:ext cx="7620000" cy="3810000"/>
              <a:chOff x="808522" y="1299693"/>
              <a:chExt cx="7620000" cy="3810000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522" y="1299693"/>
                <a:ext cx="7620000" cy="381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8" name="向右箭號 7"/>
              <p:cNvSpPr/>
              <p:nvPr/>
            </p:nvSpPr>
            <p:spPr>
              <a:xfrm rot="12854299">
                <a:off x="5085264" y="4535983"/>
                <a:ext cx="589548" cy="481263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向右箭號 11"/>
              <p:cNvSpPr/>
              <p:nvPr/>
            </p:nvSpPr>
            <p:spPr>
              <a:xfrm rot="19376791">
                <a:off x="1151269" y="4558932"/>
                <a:ext cx="589548" cy="481263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向右箭號 12"/>
              <p:cNvSpPr/>
              <p:nvPr/>
            </p:nvSpPr>
            <p:spPr>
              <a:xfrm rot="9594014">
                <a:off x="5261300" y="3543936"/>
                <a:ext cx="589548" cy="481263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向右箭號 13"/>
              <p:cNvSpPr/>
              <p:nvPr/>
            </p:nvSpPr>
            <p:spPr>
              <a:xfrm rot="1998420">
                <a:off x="989078" y="3327034"/>
                <a:ext cx="589548" cy="481263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6593305" y="1339380"/>
              <a:ext cx="1431758" cy="1054904"/>
            </a:xfrm>
            <a:prstGeom prst="rect">
              <a:avLst/>
            </a:prstGeom>
            <a:solidFill>
              <a:srgbClr val="FEF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824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§10.2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重整策略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459" name="內容版面配置區 2"/>
          <p:cNvSpPr>
            <a:spLocks noGrp="1"/>
          </p:cNvSpPr>
          <p:nvPr>
            <p:ph idx="1"/>
          </p:nvPr>
        </p:nvSpPr>
        <p:spPr>
          <a:xfrm>
            <a:off x="616017" y="1374306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三種重整策略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縮減規模（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Downsizing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）：是指減少員工的數目，或者減少作業單位的數目，但是並不改變企業的事業組合。 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縮減範圍（</a:t>
            </a:r>
            <a:r>
              <a:rPr lang="en-US" altLang="zh-TW" sz="2400" dirty="0" err="1" smtClean="0">
                <a:latin typeface="微軟正黑體" pitchFamily="34" charset="-120"/>
                <a:ea typeface="微軟正黑體" pitchFamily="34" charset="-120"/>
              </a:rPr>
              <a:t>Downscoping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）：是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指透過撤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資、出售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或是其他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方法，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來篩減非核心的事業。 </a:t>
            </a:r>
            <a:endParaRPr lang="zh-TW" altLang="en-US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槓桿收購（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Leveraged Buyouts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）：是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指個人或組織買下某家企業的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股權或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資產，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並將其從公開市場下市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，然後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接著進行大刀闊斧的改革。 </a:t>
            </a: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460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19461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6FEB5A4F-66DD-4162-8E48-FBBA136B4BB1}" type="slidenum">
              <a:rPr lang="en-US" altLang="zh-TW">
                <a:ea typeface="微軟正黑體" panose="020B0604030504040204" pitchFamily="34" charset="-120"/>
              </a:rPr>
              <a:pPr eaLnBrk="1" hangingPunct="1"/>
              <a:t>17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3" name="AutoShape 2" descr="「Downsizing」的圖片搜尋結果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839" y="160338"/>
            <a:ext cx="2046750" cy="1756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4" b="89873" l="9718" r="99373">
                        <a14:foregroundMark x1="40439" y1="32911" x2="91850" y2="64557"/>
                        <a14:foregroundMark x1="88715" y1="37342" x2="31661" y2="56329"/>
                        <a14:foregroundMark x1="39185" y1="64557" x2="86834" y2="64557"/>
                        <a14:foregroundMark x1="67712" y1="68354" x2="60188" y2="37342"/>
                        <a14:foregroundMark x1="61129" y1="29114" x2="63950" y2="36709"/>
                        <a14:foregroundMark x1="73354" y1="34177" x2="66144" y2="55063"/>
                        <a14:foregroundMark x1="87147" y1="32278" x2="78056" y2="62658"/>
                        <a14:foregroundMark x1="82132" y1="26582" x2="85266" y2="52532"/>
                        <a14:foregroundMark x1="42633" y1="49367" x2="40439" y2="49367"/>
                        <a14:foregroundMark x1="30721" y1="50633" x2="38871" y2="55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621" y="5014327"/>
            <a:ext cx="3052477" cy="151188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160" y="4809832"/>
            <a:ext cx="2647950" cy="172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8093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371" y="471937"/>
            <a:ext cx="7594333" cy="7474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§10.2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重整策略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483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20484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467A6BA4-3D2C-43A5-97CB-7435099F1867}" type="slidenum">
              <a:rPr lang="en-US" altLang="zh-TW">
                <a:ea typeface="微軟正黑體" panose="020B0604030504040204" pitchFamily="34" charset="-120"/>
              </a:rPr>
              <a:pPr eaLnBrk="1" hangingPunct="1"/>
              <a:t>18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20485" name="Text Box 16"/>
          <p:cNvSpPr txBox="1">
            <a:spLocks noChangeArrowheads="1"/>
          </p:cNvSpPr>
          <p:nvPr/>
        </p:nvSpPr>
        <p:spPr bwMode="auto">
          <a:xfrm>
            <a:off x="827088" y="1268413"/>
            <a:ext cx="1800225" cy="461665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latin typeface="Arial" charset="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latin typeface="Arial" charset="0"/>
                <a:ea typeface="微軟正黑體" panose="020B0604030504040204" pitchFamily="34" charset="-120"/>
              </a:rPr>
              <a:t>替 代 方 案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55650" y="2420938"/>
            <a:ext cx="1871663" cy="7207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solidFill>
                  <a:srgbClr val="FF6600"/>
                </a:solidFill>
                <a:ea typeface="微軟正黑體" panose="020B0604030504040204" pitchFamily="34" charset="-120"/>
              </a:rPr>
              <a:t>縮 減 規 模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55650" y="3716338"/>
            <a:ext cx="1871663" cy="7207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solidFill>
                  <a:srgbClr val="FF6600"/>
                </a:solidFill>
                <a:ea typeface="微軟正黑體" panose="020B0604030504040204" pitchFamily="34" charset="-120"/>
              </a:rPr>
              <a:t>縮 減 範 圍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55650" y="5157788"/>
            <a:ext cx="1871663" cy="7207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solidFill>
                  <a:srgbClr val="FF6600"/>
                </a:solidFill>
                <a:ea typeface="微軟正黑體" panose="020B0604030504040204" pitchFamily="34" charset="-120"/>
              </a:rPr>
              <a:t>槓 桿 收 購</a:t>
            </a:r>
          </a:p>
        </p:txBody>
      </p:sp>
      <p:sp>
        <p:nvSpPr>
          <p:cNvPr id="20489" name="Text Box 17"/>
          <p:cNvSpPr txBox="1">
            <a:spLocks noChangeArrowheads="1"/>
          </p:cNvSpPr>
          <p:nvPr/>
        </p:nvSpPr>
        <p:spPr bwMode="auto">
          <a:xfrm>
            <a:off x="3563938" y="1268413"/>
            <a:ext cx="1727200" cy="457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latin typeface="Arial" charset="0"/>
                <a:ea typeface="微軟正黑體" panose="020B0604030504040204" pitchFamily="34" charset="-120"/>
              </a:rPr>
              <a:t>短 期 結 果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419475" y="1989138"/>
            <a:ext cx="1871663" cy="7207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000" b="1" dirty="0">
                <a:solidFill>
                  <a:schemeClr val="folHlink"/>
                </a:solidFill>
                <a:ea typeface="微軟正黑體" panose="020B0604030504040204" pitchFamily="34" charset="-120"/>
              </a:rPr>
              <a:t>減少人力成本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419475" y="3141663"/>
            <a:ext cx="1871663" cy="7207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000" b="1" dirty="0">
                <a:solidFill>
                  <a:schemeClr val="folHlink"/>
                </a:solidFill>
                <a:ea typeface="微軟正黑體" panose="020B0604030504040204" pitchFamily="34" charset="-120"/>
              </a:rPr>
              <a:t>減少借貸成本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419475" y="4292600"/>
            <a:ext cx="1871663" cy="7207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000" b="1" dirty="0">
                <a:solidFill>
                  <a:schemeClr val="folHlink"/>
                </a:solidFill>
                <a:ea typeface="微軟正黑體" panose="020B0604030504040204" pitchFamily="34" charset="-120"/>
              </a:rPr>
              <a:t>強調策略的重點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419475" y="5445125"/>
            <a:ext cx="1871663" cy="720725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000" b="1" dirty="0">
                <a:solidFill>
                  <a:schemeClr val="folHlink"/>
                </a:solidFill>
                <a:ea typeface="微軟正黑體" panose="020B0604030504040204" pitchFamily="34" charset="-120"/>
              </a:rPr>
              <a:t>較高借貸成本</a:t>
            </a:r>
          </a:p>
        </p:txBody>
      </p:sp>
      <p:sp>
        <p:nvSpPr>
          <p:cNvPr id="20494" name="Text Box 18"/>
          <p:cNvSpPr txBox="1">
            <a:spLocks noChangeArrowheads="1"/>
          </p:cNvSpPr>
          <p:nvPr/>
        </p:nvSpPr>
        <p:spPr bwMode="auto">
          <a:xfrm>
            <a:off x="6181518" y="1268413"/>
            <a:ext cx="1800225" cy="45720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latin typeface="Arial" charset="0"/>
                <a:ea typeface="微軟正黑體" panose="020B0604030504040204" pitchFamily="34" charset="-120"/>
              </a:rPr>
              <a:t>長 期 結 果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6156325" y="1989138"/>
            <a:ext cx="1871663" cy="720725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000" b="1" dirty="0">
                <a:solidFill>
                  <a:srgbClr val="FF5050"/>
                </a:solidFill>
                <a:ea typeface="微軟正黑體" panose="020B0604030504040204" pitchFamily="34" charset="-120"/>
              </a:rPr>
              <a:t>人力資源的損失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6156325" y="3141663"/>
            <a:ext cx="1871663" cy="720725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solidFill>
                  <a:srgbClr val="FF5050"/>
                </a:solidFill>
                <a:ea typeface="微軟正黑體" panose="020B0604030504040204" pitchFamily="34" charset="-120"/>
              </a:rPr>
              <a:t>較低的績效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6156325" y="4292600"/>
            <a:ext cx="1871663" cy="720725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solidFill>
                  <a:srgbClr val="FF5050"/>
                </a:solidFill>
                <a:ea typeface="微軟正黑體" panose="020B0604030504040204" pitchFamily="34" charset="-120"/>
              </a:rPr>
              <a:t>較高的績效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156325" y="5445125"/>
            <a:ext cx="1871663" cy="720725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400" b="1" dirty="0">
                <a:solidFill>
                  <a:srgbClr val="FF5050"/>
                </a:solidFill>
                <a:ea typeface="微軟正黑體" panose="020B0604030504040204" pitchFamily="34" charset="-120"/>
              </a:rPr>
              <a:t>較高的風險</a:t>
            </a: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V="1">
            <a:off x="2627313" y="2349500"/>
            <a:ext cx="792162" cy="43180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2627313" y="3500438"/>
            <a:ext cx="792162" cy="43180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2627313" y="4221163"/>
            <a:ext cx="792162" cy="360362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V="1">
            <a:off x="2627313" y="4941888"/>
            <a:ext cx="792162" cy="43180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2627313" y="5516563"/>
            <a:ext cx="792162" cy="43180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5292725" y="2347913"/>
            <a:ext cx="863600" cy="1587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5292725" y="2347913"/>
            <a:ext cx="863600" cy="122555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5292725" y="3500438"/>
            <a:ext cx="863600" cy="1008062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V="1">
            <a:off x="5292725" y="4724400"/>
            <a:ext cx="863600" cy="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5292725" y="5805488"/>
            <a:ext cx="863600" cy="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lg" len="med"/>
          </a:ln>
        </p:spPr>
        <p:txBody>
          <a:bodyPr/>
          <a:lstStyle/>
          <a:p>
            <a:pPr>
              <a:defRPr/>
            </a:pPr>
            <a:endParaRPr lang="zh-TW" altLang="en-US" dirty="0">
              <a:latin typeface="Arial" charset="0"/>
              <a:ea typeface="微軟正黑體" panose="020B0604030504040204" pitchFamily="34" charset="-120"/>
            </a:endParaRPr>
          </a:p>
        </p:txBody>
      </p:sp>
      <p:sp>
        <p:nvSpPr>
          <p:cNvPr id="20509" name="文字方塊 30"/>
          <p:cNvSpPr txBox="1">
            <a:spLocks noChangeArrowheads="1"/>
          </p:cNvSpPr>
          <p:nvPr/>
        </p:nvSpPr>
        <p:spPr bwMode="auto">
          <a:xfrm>
            <a:off x="304800" y="5989638"/>
            <a:ext cx="260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圖</a:t>
            </a:r>
            <a:r>
              <a:rPr lang="en-US" altLang="zh-TW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10-2 </a:t>
            </a:r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重整策略的效果</a:t>
            </a:r>
          </a:p>
        </p:txBody>
      </p:sp>
    </p:spTree>
    <p:extLst>
      <p:ext uri="{BB962C8B-B14F-4D97-AF65-F5344CB8AC3E}">
        <p14:creationId xmlns:p14="http://schemas.microsoft.com/office/powerpoint/2010/main" val="3322421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354" y="551162"/>
            <a:ext cx="7594333" cy="7474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§10.2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重整策略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507" name="內容版面配置區 2"/>
          <p:cNvSpPr>
            <a:spLocks noGrp="1"/>
          </p:cNvSpPr>
          <p:nvPr>
            <p:ph idx="1"/>
          </p:nvPr>
        </p:nvSpPr>
        <p:spPr>
          <a:xfrm>
            <a:off x="662355" y="1441137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重整策略的步驟</a:t>
            </a:r>
          </a:p>
        </p:txBody>
      </p:sp>
      <p:sp>
        <p:nvSpPr>
          <p:cNvPr id="21508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21509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E86362CC-3434-42C3-8555-B24A3E048CA8}" type="slidenum">
              <a:rPr lang="en-US" altLang="zh-TW">
                <a:ea typeface="微軟正黑體" panose="020B0604030504040204" pitchFamily="34" charset="-120"/>
              </a:rPr>
              <a:pPr eaLnBrk="1" hangingPunct="1"/>
              <a:t>19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943736581"/>
              </p:ext>
            </p:extLst>
          </p:nvPr>
        </p:nvGraphicFramePr>
        <p:xfrm>
          <a:off x="396875" y="1961495"/>
          <a:ext cx="8229600" cy="3803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94" b="89873" l="9718" r="99373">
                        <a14:foregroundMark x1="40439" y1="32911" x2="91850" y2="64557"/>
                        <a14:foregroundMark x1="88715" y1="37342" x2="31661" y2="56329"/>
                        <a14:foregroundMark x1="39185" y1="64557" x2="86834" y2="64557"/>
                        <a14:foregroundMark x1="67712" y1="68354" x2="60188" y2="37342"/>
                        <a14:foregroundMark x1="61129" y1="29114" x2="63950" y2="36709"/>
                        <a14:foregroundMark x1="73354" y1="34177" x2="66144" y2="55063"/>
                        <a14:foregroundMark x1="87147" y1="32278" x2="78056" y2="62658"/>
                        <a14:foregroundMark x1="82132" y1="26582" x2="85266" y2="52532"/>
                        <a14:foregroundMark x1="42633" y1="49367" x2="40439" y2="49367"/>
                        <a14:foregroundMark x1="30721" y1="50633" x2="38871" y2="556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58002">
            <a:off x="3372534" y="4525293"/>
            <a:ext cx="2493221" cy="12348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00" b="96000" l="2200" r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9741" y="416847"/>
            <a:ext cx="2946734" cy="29467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568" y="450055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24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4"/>
          <p:cNvSpPr>
            <a:spLocks noGrp="1"/>
          </p:cNvSpPr>
          <p:nvPr>
            <p:ph type="ctrTitle"/>
          </p:nvPr>
        </p:nvSpPr>
        <p:spPr>
          <a:xfrm>
            <a:off x="1077913" y="788988"/>
            <a:ext cx="6411912" cy="935037"/>
          </a:xfrm>
        </p:spPr>
        <p:txBody>
          <a:bodyPr/>
          <a:lstStyle/>
          <a:p>
            <a:r>
              <a:rPr lang="zh-TW" altLang="en-US" dirty="0" smtClean="0"/>
              <a:t>第 </a:t>
            </a:r>
            <a:r>
              <a:rPr lang="en-US" altLang="zh-TW" dirty="0" smtClean="0"/>
              <a:t>10 </a:t>
            </a:r>
            <a:r>
              <a:rPr lang="zh-TW" altLang="en-US" dirty="0" smtClean="0"/>
              <a:t>章</a:t>
            </a:r>
          </a:p>
        </p:txBody>
      </p:sp>
      <p:sp>
        <p:nvSpPr>
          <p:cNvPr id="10243" name="副標題 2"/>
          <p:cNvSpPr>
            <a:spLocks noGrp="1"/>
          </p:cNvSpPr>
          <p:nvPr>
            <p:ph type="subTitle" idx="1"/>
          </p:nvPr>
        </p:nvSpPr>
        <p:spPr>
          <a:xfrm>
            <a:off x="681694" y="2613408"/>
            <a:ext cx="8320415" cy="344055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zh-TW" altLang="en-US" sz="8000" dirty="0">
                <a:latin typeface="Arial" panose="020B0604020202020204" pitchFamily="34" charset="0"/>
                <a:cs typeface="Arial" panose="020B0604020202020204" pitchFamily="34" charset="0"/>
              </a:rPr>
              <a:t>多角化策略、重整策略與外包策略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§10.2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重整策略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53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退出模式的選擇 </a:t>
            </a:r>
          </a:p>
        </p:txBody>
      </p:sp>
      <p:sp>
        <p:nvSpPr>
          <p:cNvPr id="22532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2253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346689B9-3F88-4EC8-B2DB-09EE46F6B85C}" type="slidenum">
              <a:rPr lang="en-US" altLang="zh-TW">
                <a:ea typeface="微軟正黑體" panose="020B0604030504040204" pitchFamily="34" charset="-120"/>
              </a:rPr>
              <a:pPr eaLnBrk="1" hangingPunct="1"/>
              <a:t>20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267152320"/>
              </p:ext>
            </p:extLst>
          </p:nvPr>
        </p:nvGraphicFramePr>
        <p:xfrm>
          <a:off x="134731" y="2224155"/>
          <a:ext cx="8188002" cy="3830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2602" y="306330"/>
            <a:ext cx="1593748" cy="227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0998" y="5394632"/>
            <a:ext cx="2697590" cy="1353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9165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§10.2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重整策略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撤資策略的適合狀態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(1)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當企業已經採取緊縮策略，但卻未達到所期望的改善。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 </a:t>
            </a: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(2)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當事業單位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為了</a:t>
            </a:r>
            <a:r>
              <a:rPr lang="zh-TW" altLang="en-US" dirty="0" smtClean="0">
                <a:latin typeface="微軟正黑體" pitchFamily="34" charset="-120"/>
              </a:rPr>
              <a:t>達</a:t>
            </a:r>
            <a:r>
              <a:rPr lang="zh-TW" altLang="en-US" dirty="0">
                <a:latin typeface="微軟正黑體" pitchFamily="34" charset="-120"/>
              </a:rPr>
              <a:t>到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競爭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優勢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所必須取得的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資源，已經超過企業所能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供應的範圍。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 </a:t>
            </a: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(3)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當某一事業單位是導致企業整體績效低落的主要原因。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 </a:t>
            </a: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556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23557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5870415A-FA98-4BEF-8036-6169D5714BB1}" type="slidenum">
              <a:rPr lang="en-US" altLang="zh-TW">
                <a:ea typeface="微軟正黑體" panose="020B0604030504040204" pitchFamily="34" charset="-120"/>
              </a:rPr>
              <a:pPr eaLnBrk="1" hangingPunct="1"/>
              <a:t>21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3" name="AutoShape 2" descr="「改善」的圖片搜尋結果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5509980" y="4996683"/>
            <a:ext cx="2892875" cy="1585092"/>
            <a:chOff x="5336725" y="393756"/>
            <a:chExt cx="3306762" cy="1811873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24" b="89595" l="10000" r="97241">
                          <a14:backgroundMark x1="28966" y1="64740" x2="40690" y2="7052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5611" y="393756"/>
              <a:ext cx="3037244" cy="1811873"/>
            </a:xfrm>
            <a:prstGeom prst="rect">
              <a:avLst/>
            </a:prstGeom>
          </p:spPr>
        </p:pic>
        <p:sp>
          <p:nvSpPr>
            <p:cNvPr id="5" name="禁止標誌 4"/>
            <p:cNvSpPr/>
            <p:nvPr/>
          </p:nvSpPr>
          <p:spPr>
            <a:xfrm>
              <a:off x="5336725" y="393756"/>
              <a:ext cx="3306762" cy="1672390"/>
            </a:xfrm>
            <a:prstGeom prst="noSmoking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457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§10.2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重整策略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603985" y="1562289"/>
            <a:ext cx="7594333" cy="4523527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(4)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當某一事業單位與企業其他事業單位間出現不相容時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Tx/>
              <a:buBlip>
                <a:blip r:embed="rId2"/>
              </a:buBlip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(5)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當企業無法籌措到本身所亟需的大量現金。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Tx/>
              <a:buBlip>
                <a:blip r:embed="rId2"/>
              </a:buBlip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(6)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當企業的某些事業單位嚴重抵觸了政府的法令與規範。</a:t>
            </a:r>
          </a:p>
          <a:p>
            <a:pPr>
              <a:buFontTx/>
              <a:buBlip>
                <a:blip r:embed="rId2"/>
              </a:buBlip>
            </a:pP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580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24581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A6B55513-BE75-4879-A8AE-7CD597331AD4}" type="slidenum">
              <a:rPr lang="en-US" altLang="zh-TW">
                <a:ea typeface="微軟正黑體" panose="020B0604030504040204" pitchFamily="34" charset="-120"/>
              </a:rPr>
              <a:pPr eaLnBrk="1" hangingPunct="1"/>
              <a:t>22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8" name="圖片 7" descr="imagesCANQ18C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2441" y="4620141"/>
            <a:ext cx="2214954" cy="1661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688" y="4750264"/>
            <a:ext cx="3124200" cy="146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8036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§10.2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重整策略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603" name="內容版面配置區 2"/>
          <p:cNvSpPr>
            <a:spLocks noGrp="1"/>
          </p:cNvSpPr>
          <p:nvPr>
            <p:ph idx="1"/>
          </p:nvPr>
        </p:nvSpPr>
        <p:spPr>
          <a:xfrm>
            <a:off x="565484" y="1424504"/>
            <a:ext cx="7662333" cy="4525963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清算策略的適合狀態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(1)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當企業已經採取緊縮策略和撤資策略，但均未奏效。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 </a:t>
            </a: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(2)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當企業所面對的唯一選擇是破產時，則清算是比較合理的方式。</a:t>
            </a:r>
            <a:r>
              <a:rPr 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dirty="0" smtClean="0">
                <a:latin typeface="微軟正黑體" pitchFamily="34" charset="-120"/>
                <a:ea typeface="微軟正黑體" pitchFamily="34" charset="-120"/>
              </a:rPr>
              <a:t> </a:t>
            </a: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(3)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藉由出售企業的資產，可以使股東的損失降到最低。</a:t>
            </a: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604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25605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08C50CDE-063D-4CA6-8E65-E179C5C8943B}" type="slidenum">
              <a:rPr lang="en-US" altLang="zh-TW">
                <a:ea typeface="微軟正黑體" panose="020B0604030504040204" pitchFamily="34" charset="-120"/>
              </a:rPr>
              <a:pPr eaLnBrk="1" hangingPunct="1"/>
              <a:t>23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66" y="4701104"/>
            <a:ext cx="2738015" cy="1825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2255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日期版面配置區 4"/>
          <p:cNvSpPr>
            <a:spLocks noGrp="1"/>
          </p:cNvSpPr>
          <p:nvPr>
            <p:ph type="dt" sz="quarter" idx="11"/>
          </p:nvPr>
        </p:nvSpPr>
        <p:spPr>
          <a:xfrm>
            <a:off x="317500" y="6507163"/>
            <a:ext cx="4970463" cy="214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5123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9E0B17FC-F6D2-4887-B9B5-DEFEF270A0A0}" type="slidenum">
              <a:rPr lang="en-US" altLang="zh-TW">
                <a:ea typeface="微軟正黑體" panose="020B0604030504040204" pitchFamily="34" charset="-120"/>
              </a:rPr>
              <a:pPr eaLnBrk="1" hangingPunct="1"/>
              <a:t>24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274638"/>
            <a:ext cx="6586538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CHAPTER 10  </a:t>
            </a:r>
            <a:r>
              <a:rPr lang="zh-TW" altLang="en-US" sz="4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多角化策略、重整策略與外包策略</a:t>
            </a:r>
            <a:endParaRPr lang="zh-TW" altLang="zh-TW" sz="4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748588" y="47625"/>
            <a:ext cx="1452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i="1" dirty="0">
                <a:ea typeface="微軟正黑體" panose="020B0604030504040204" pitchFamily="34" charset="-120"/>
              </a:rPr>
              <a:t>Chapter 10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606766518"/>
              </p:ext>
            </p:extLst>
          </p:nvPr>
        </p:nvGraphicFramePr>
        <p:xfrm>
          <a:off x="901148" y="1834322"/>
          <a:ext cx="71826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8868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§10.3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外包策略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651" name="內容版面配置區 2"/>
          <p:cNvSpPr>
            <a:spLocks noGrp="1"/>
          </p:cNvSpPr>
          <p:nvPr>
            <p:ph idx="1"/>
          </p:nvPr>
        </p:nvSpPr>
        <p:spPr>
          <a:xfrm>
            <a:off x="676175" y="1388742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外包策略（</a:t>
            </a:r>
            <a:r>
              <a:rPr lang="en-US" altLang="zh-TW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Outsourcing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是企業保留核心的價值創造活動，將一些非核心的價值創造活動，移轉至外界的獨立廠商，因這些外界廠商對於這些活動或職能具有專精的技能或知識，因此比企業本身能夠更有效能（做得更好），以及更有效率地（做得更便宜）執行該活動。 </a:t>
            </a: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652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2765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F4CEC883-9033-40D3-A0CB-2F604C5CB6DD}" type="slidenum">
              <a:rPr lang="en-US" altLang="zh-TW">
                <a:ea typeface="微軟正黑體" panose="020B0604030504040204" pitchFamily="34" charset="-120"/>
              </a:rPr>
              <a:pPr eaLnBrk="1" hangingPunct="1"/>
              <a:t>25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841547" y="4781826"/>
            <a:ext cx="6118547" cy="1581150"/>
            <a:chOff x="1841547" y="4781826"/>
            <a:chExt cx="6118547" cy="1581150"/>
          </a:xfrm>
        </p:grpSpPr>
        <p:sp>
          <p:nvSpPr>
            <p:cNvPr id="27654" name="文字方塊 5"/>
            <p:cNvSpPr txBox="1">
              <a:spLocks noChangeArrowheads="1"/>
            </p:cNvSpPr>
            <p:nvPr/>
          </p:nvSpPr>
          <p:spPr bwMode="auto">
            <a:xfrm>
              <a:off x="4955805" y="5070720"/>
              <a:ext cx="3004289" cy="92333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蘋果公司所研發的不少產品，將大部分的製造工作外包給台灣的專業生產廠商。</a:t>
              </a:r>
              <a:endParaRPr lang="zh-TW" altLang="en-US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1547" y="4781826"/>
              <a:ext cx="2895600" cy="15811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815" y="192505"/>
            <a:ext cx="2126907" cy="1703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015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§10.3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外包策略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675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28676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7D377E68-9118-4B4B-9B40-BF696E376031}" type="slidenum">
              <a:rPr lang="en-US" altLang="zh-TW">
                <a:ea typeface="微軟正黑體" panose="020B0604030504040204" pitchFamily="34" charset="-120"/>
              </a:rPr>
              <a:pPr eaLnBrk="1" hangingPunct="1"/>
              <a:t>26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28677" name="圖片 5" descr="10-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26" y="1537183"/>
            <a:ext cx="8348870" cy="4757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92785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§10.3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外包策略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744132" y="1425077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採用外包策略的主要理由 </a:t>
            </a:r>
          </a:p>
        </p:txBody>
      </p:sp>
      <p:sp>
        <p:nvSpPr>
          <p:cNvPr id="29700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29701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83F70D09-5B88-4DDB-BCFE-6130D690A9C2}" type="slidenum">
              <a:rPr lang="en-US" altLang="zh-TW">
                <a:ea typeface="微軟正黑體" panose="020B0604030504040204" pitchFamily="34" charset="-120"/>
              </a:rPr>
              <a:pPr eaLnBrk="1" hangingPunct="1"/>
              <a:t>27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aphicFrame>
        <p:nvGraphicFramePr>
          <p:cNvPr id="7" name="資料庫圖表 6"/>
          <p:cNvGraphicFramePr/>
          <p:nvPr/>
        </p:nvGraphicFramePr>
        <p:xfrm>
          <a:off x="1911927" y="221441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6562" name="Picture 2" descr="相關圖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32" y="437489"/>
            <a:ext cx="2466389" cy="18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54" y="2705716"/>
            <a:ext cx="1870033" cy="1239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0060" y="4664861"/>
            <a:ext cx="1806273" cy="1283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997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§10.3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外包策略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>
          <a:xfrm>
            <a:off x="338668" y="1440811"/>
            <a:ext cx="8229600" cy="47212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較適合外包策略的狀態 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外部的專家比我們更擅長，或者可以更低的成本來執行該外包的作業。 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該外包作業對於維持企業的競爭優勢並不重要，也不會因為外包策略而使企業的核心競爭力、能耐或技術產生空洞化。 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當顧客偏好以及技術變動很快時，而外包策略則可以移轉此種風險。 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透過外包策略可以改善企業的彈性、縮短循環時間、加速決策，以及減少協調成本。 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透過外包策略可以將企業的注意力集中於核心活動，使其表現出最擅長的一面。 </a:t>
            </a:r>
          </a:p>
          <a:p>
            <a:pPr>
              <a:defRPr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24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30725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D36D153A-1F1D-45DB-B4FD-870E9154889E}" type="slidenum">
              <a:rPr lang="en-US" altLang="zh-TW">
                <a:ea typeface="微軟正黑體" panose="020B0604030504040204" pitchFamily="34" charset="-120"/>
              </a:rPr>
              <a:pPr eaLnBrk="1" hangingPunct="1"/>
              <a:t>28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5604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日期版面配置區 4"/>
          <p:cNvSpPr>
            <a:spLocks noGrp="1"/>
          </p:cNvSpPr>
          <p:nvPr>
            <p:ph type="dt" sz="quarter" idx="11"/>
          </p:nvPr>
        </p:nvSpPr>
        <p:spPr>
          <a:xfrm>
            <a:off x="317500" y="6507163"/>
            <a:ext cx="4970463" cy="214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5123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9E0B17FC-F6D2-4887-B9B5-DEFEF270A0A0}" type="slidenum">
              <a:rPr lang="en-US" altLang="zh-TW">
                <a:ea typeface="微軟正黑體" panose="020B0604030504040204" pitchFamily="34" charset="-120"/>
              </a:rPr>
              <a:pPr eaLnBrk="1" hangingPunct="1"/>
              <a:t>29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274638"/>
            <a:ext cx="6586538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CHAPTER 10  </a:t>
            </a:r>
            <a:r>
              <a:rPr lang="zh-TW" altLang="en-US" sz="4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多角化策略、重整策略與外包策略</a:t>
            </a:r>
            <a:endParaRPr lang="zh-TW" altLang="zh-TW" sz="4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748588" y="47625"/>
            <a:ext cx="1452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i="1" dirty="0">
                <a:ea typeface="微軟正黑體" panose="020B0604030504040204" pitchFamily="34" charset="-120"/>
              </a:rPr>
              <a:t>Chapter 10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535248410"/>
              </p:ext>
            </p:extLst>
          </p:nvPr>
        </p:nvGraphicFramePr>
        <p:xfrm>
          <a:off x="901148" y="1834322"/>
          <a:ext cx="71826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5560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日期版面配置區 4"/>
          <p:cNvSpPr>
            <a:spLocks noGrp="1"/>
          </p:cNvSpPr>
          <p:nvPr>
            <p:ph type="dt" sz="quarter" idx="11"/>
          </p:nvPr>
        </p:nvSpPr>
        <p:spPr>
          <a:xfrm>
            <a:off x="317500" y="6507163"/>
            <a:ext cx="4970463" cy="214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5123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9E0B17FC-F6D2-4887-B9B5-DEFEF270A0A0}" type="slidenum">
              <a:rPr lang="en-US" altLang="zh-TW">
                <a:ea typeface="微軟正黑體" panose="020B0604030504040204" pitchFamily="34" charset="-120"/>
              </a:rPr>
              <a:pPr eaLnBrk="1" hangingPunct="1"/>
              <a:t>3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274638"/>
            <a:ext cx="6586538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CHAPTER 10  </a:t>
            </a:r>
            <a:r>
              <a:rPr lang="zh-TW" altLang="en-US" sz="42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多角化策略、重整策略與外包策略</a:t>
            </a:r>
            <a:endParaRPr lang="zh-TW" altLang="zh-TW" sz="4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748588" y="47625"/>
            <a:ext cx="1452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i="1" dirty="0">
                <a:ea typeface="微軟正黑體" panose="020B0604030504040204" pitchFamily="34" charset="-120"/>
              </a:rPr>
              <a:t>Chapter 10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122359538"/>
              </p:ext>
            </p:extLst>
          </p:nvPr>
        </p:nvGraphicFramePr>
        <p:xfrm>
          <a:off x="901148" y="1834322"/>
          <a:ext cx="71826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919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內部成長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經由內部發展的模式，來自行發展出新的事業或進入新的競爭領域。</a:t>
            </a:r>
          </a:p>
        </p:txBody>
      </p:sp>
      <p:sp>
        <p:nvSpPr>
          <p:cNvPr id="32772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3277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7ECA299D-B37C-4113-8D88-1E4859F1F06E}" type="slidenum">
              <a:rPr lang="en-US" altLang="zh-TW">
                <a:ea typeface="微軟正黑體" panose="020B0604030504040204" pitchFamily="34" charset="-120"/>
              </a:rPr>
              <a:pPr eaLnBrk="1" hangingPunct="1"/>
              <a:t>30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67586" name="Picture 2" descr="「想法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69" y="3745876"/>
            <a:ext cx="3462363" cy="1843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「競爭」的圖片搜尋結果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519" y="3830537"/>
            <a:ext cx="3380336" cy="1674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73797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808521" y="1627002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外部成長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利用購併（水平購併、垂直購併、關聯購併和非關聯購併 ）和合資 。</a:t>
            </a:r>
          </a:p>
        </p:txBody>
      </p:sp>
      <p:sp>
        <p:nvSpPr>
          <p:cNvPr id="33796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33797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5A0A1F71-2FCC-4D4C-A031-2A689A54D71A}" type="slidenum">
              <a:rPr lang="en-US" altLang="zh-TW">
                <a:ea typeface="微軟正黑體" panose="020B0604030504040204" pitchFamily="34" charset="-120"/>
              </a:rPr>
              <a:pPr eaLnBrk="1" hangingPunct="1"/>
              <a:t>31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26" y="3388127"/>
            <a:ext cx="3019953" cy="2262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38" y="4212941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02267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8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水平購併（</a:t>
            </a:r>
            <a:r>
              <a:rPr lang="en-US" altLang="zh-TW" sz="3200" dirty="0" err="1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Horisontal</a:t>
            </a:r>
            <a:r>
              <a:rPr lang="en-US" altLang="zh-TW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 M&amp;A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是指購併者與被購併對象是位於相同產業的同一階段，是屬於彼此相互競爭的競爭者。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820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34821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E6AAD46F-35C6-48C0-BEEC-48B5150AA25A}" type="slidenum">
              <a:rPr lang="en-US" altLang="zh-TW">
                <a:ea typeface="微軟正黑體" panose="020B0604030504040204" pitchFamily="34" charset="-120"/>
              </a:rPr>
              <a:pPr eaLnBrk="1" hangingPunct="1"/>
              <a:t>32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pSp>
        <p:nvGrpSpPr>
          <p:cNvPr id="3" name="群組 7"/>
          <p:cNvGrpSpPr>
            <a:grpSpLocks/>
          </p:cNvGrpSpPr>
          <p:nvPr/>
        </p:nvGrpSpPr>
        <p:grpSpPr bwMode="auto">
          <a:xfrm>
            <a:off x="449263" y="3260725"/>
            <a:ext cx="8054975" cy="2889250"/>
            <a:chOff x="449884" y="3260035"/>
            <a:chExt cx="8053985" cy="2890630"/>
          </a:xfrm>
        </p:grpSpPr>
        <p:sp>
          <p:nvSpPr>
            <p:cNvPr id="34822" name="文字方塊 5"/>
            <p:cNvSpPr txBox="1">
              <a:spLocks noChangeArrowheads="1"/>
            </p:cNvSpPr>
            <p:nvPr/>
          </p:nvSpPr>
          <p:spPr bwMode="auto">
            <a:xfrm>
              <a:off x="449884" y="5208312"/>
              <a:ext cx="2518603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大陸的聯想電腦購併</a:t>
              </a:r>
              <a:r>
                <a:rPr lang="en-US" altLang="zh-TW" b="1" dirty="0" smtClean="0">
                  <a:latin typeface="微軟正黑體" pitchFamily="34" charset="-120"/>
                  <a:ea typeface="微軟正黑體" pitchFamily="34" charset="-120"/>
                </a:rPr>
                <a:t>IBM</a:t>
              </a: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個</a:t>
              </a:r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人電腦</a:t>
              </a: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部門</a:t>
              </a:r>
            </a:p>
          </p:txBody>
        </p:sp>
        <p:pic>
          <p:nvPicPr>
            <p:cNvPr id="7" name="圖片 6" descr="imagesCAS7LTM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2030" y="3260035"/>
              <a:ext cx="5161839" cy="28906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545720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843" name="內容版面配置區 2"/>
          <p:cNvSpPr>
            <a:spLocks noGrp="1"/>
          </p:cNvSpPr>
          <p:nvPr>
            <p:ph idx="1"/>
          </p:nvPr>
        </p:nvSpPr>
        <p:spPr>
          <a:xfrm>
            <a:off x="396875" y="1326357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垂直購併（</a:t>
            </a:r>
            <a:r>
              <a:rPr lang="en-US" altLang="zh-TW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Vertical M&amp;A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是指對於產品或服務的上游供應商，或下游配銷商所進行的購併。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844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35845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91A89F51-9695-44B9-90BC-4149D8AEB50E}" type="slidenum">
              <a:rPr lang="en-US" altLang="zh-TW">
                <a:ea typeface="微軟正黑體" panose="020B0604030504040204" pitchFamily="34" charset="-120"/>
              </a:rPr>
              <a:pPr eaLnBrk="1" hangingPunct="1"/>
              <a:t>33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008096" y="3221996"/>
            <a:ext cx="7195184" cy="2630324"/>
            <a:chOff x="1207671" y="3221996"/>
            <a:chExt cx="7195184" cy="2630324"/>
          </a:xfrm>
        </p:grpSpPr>
        <p:sp>
          <p:nvSpPr>
            <p:cNvPr id="35846" name="文字方塊 5"/>
            <p:cNvSpPr txBox="1">
              <a:spLocks noChangeArrowheads="1"/>
            </p:cNvSpPr>
            <p:nvPr/>
          </p:nvSpPr>
          <p:spPr bwMode="auto">
            <a:xfrm>
              <a:off x="4042060" y="5484324"/>
              <a:ext cx="4360795" cy="367996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台塑石油一度想購併全國加油站</a:t>
              </a:r>
            </a:p>
          </p:txBody>
        </p:sp>
        <p:pic>
          <p:nvPicPr>
            <p:cNvPr id="68610" name="Picture 2" descr="「台塑石油」的圖片搜尋結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671" y="3241551"/>
              <a:ext cx="2610769" cy="2610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4"/>
            <a:srcRect l="17272"/>
            <a:stretch/>
          </p:blipFill>
          <p:spPr>
            <a:xfrm>
              <a:off x="4042060" y="3221996"/>
              <a:ext cx="4262646" cy="1945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1362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808521" y="1773751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關聯購併（</a:t>
            </a:r>
            <a:r>
              <a:rPr lang="en-US" altLang="zh-TW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Related M&amp;A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指購併者購併與其有所關聯的廠商。</a:t>
            </a:r>
          </a:p>
        </p:txBody>
      </p:sp>
      <p:sp>
        <p:nvSpPr>
          <p:cNvPr id="36868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36869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6B64FE87-54B9-47FC-B612-9F06AD80D63D}" type="slidenum">
              <a:rPr lang="en-US" altLang="zh-TW">
                <a:ea typeface="微軟正黑體" panose="020B0604030504040204" pitchFamily="34" charset="-120"/>
              </a:rPr>
              <a:pPr eaLnBrk="1" hangingPunct="1"/>
              <a:t>34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362850" y="3341583"/>
            <a:ext cx="2654492" cy="2808348"/>
            <a:chOff x="1182377" y="3484318"/>
            <a:chExt cx="2654492" cy="280834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377" y="3484318"/>
              <a:ext cx="1706079" cy="1639028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17273" y1="56364" x2="88636" y2="69091"/>
                          <a14:foregroundMark x1="90909" y1="43182" x2="22727" y2="69545"/>
                          <a14:foregroundMark x1="19091" y1="47727" x2="19545" y2="68182"/>
                          <a14:foregroundMark x1="6364" y1="51818" x2="19091" y2="67727"/>
                          <a14:foregroundMark x1="12273" y1="39091" x2="14091" y2="68182"/>
                          <a14:foregroundMark x1="16818" y1="50000" x2="26364" y2="63636"/>
                          <a14:foregroundMark x1="27273" y1="45000" x2="30455" y2="69545"/>
                          <a14:foregroundMark x1="34545" y1="40909" x2="35909" y2="59545"/>
                          <a14:foregroundMark x1="33636" y1="65455" x2="29091" y2="71364"/>
                          <a14:foregroundMark x1="29545" y1="73636" x2="45909" y2="73182"/>
                          <a14:foregroundMark x1="40000" y1="72273" x2="62273" y2="67727"/>
                          <a14:foregroundMark x1="60909" y1="74545" x2="32727" y2="34091"/>
                          <a14:foregroundMark x1="51364" y1="50455" x2="60909" y2="70000"/>
                          <a14:foregroundMark x1="58182" y1="48182" x2="48182" y2="69091"/>
                          <a14:foregroundMark x1="35000" y1="48636" x2="46818" y2="69545"/>
                          <a14:foregroundMark x1="40000" y1="49545" x2="50909" y2="69091"/>
                          <a14:foregroundMark x1="82727" y1="50455" x2="79545" y2="66818"/>
                          <a14:foregroundMark x1="86364" y1="48636" x2="90909" y2="67727"/>
                          <a14:foregroundMark x1="75455" y1="58636" x2="70909" y2="59545"/>
                          <a14:foregroundMark x1="78636" y1="70000" x2="66818" y2="70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17481" y="4773278"/>
              <a:ext cx="1519388" cy="1519388"/>
            </a:xfrm>
            <a:prstGeom prst="rect">
              <a:avLst/>
            </a:prstGeom>
          </p:spPr>
        </p:pic>
      </p:grpSp>
      <p:sp>
        <p:nvSpPr>
          <p:cNvPr id="5" name="AutoShape 2" descr="「台哥大」的圖片搜尋結果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3" name="AutoShape 4" descr="「頂新 logo」的圖片搜尋結果"/>
          <p:cNvSpPr>
            <a:spLocks noChangeAspect="1" noChangeArrowheads="1"/>
          </p:cNvSpPr>
          <p:nvPr/>
        </p:nvSpPr>
        <p:spPr bwMode="auto">
          <a:xfrm>
            <a:off x="2968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7" name="群組 16"/>
          <p:cNvGrpSpPr/>
          <p:nvPr/>
        </p:nvGrpSpPr>
        <p:grpSpPr>
          <a:xfrm>
            <a:off x="4833520" y="3286367"/>
            <a:ext cx="3248859" cy="2428906"/>
            <a:chOff x="5073407" y="3394652"/>
            <a:chExt cx="3248859" cy="2428906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6"/>
            <a:srcRect t="10140" b="15754"/>
            <a:stretch/>
          </p:blipFill>
          <p:spPr>
            <a:xfrm>
              <a:off x="5073407" y="3394652"/>
              <a:ext cx="1969348" cy="14593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7950" y="4423133"/>
              <a:ext cx="1864316" cy="14004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309765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非關聯購併（</a:t>
            </a:r>
            <a:r>
              <a:rPr lang="en-US" altLang="zh-TW" sz="32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Unrelted M&amp;A</a:t>
            </a:r>
            <a:r>
              <a:rPr lang="zh-TW" altLang="en-US" sz="32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320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Tx/>
              <a:buBlip>
                <a:blip r:embed="rId2"/>
              </a:buBlip>
            </a:pP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指購併者購併一些與其本身無關聯性的廠商。</a:t>
            </a:r>
          </a:p>
        </p:txBody>
      </p:sp>
      <p:sp>
        <p:nvSpPr>
          <p:cNvPr id="37892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3789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3C88A1CA-3F73-446A-A53F-094C874DFB3C}" type="slidenum">
              <a:rPr lang="en-US" altLang="zh-TW">
                <a:ea typeface="微軟正黑體" panose="020B0604030504040204" pitchFamily="34" charset="-120"/>
              </a:rPr>
              <a:pPr eaLnBrk="1" hangingPunct="1"/>
              <a:t>35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29527" y="3333317"/>
            <a:ext cx="7952322" cy="2143125"/>
            <a:chOff x="808522" y="3525822"/>
            <a:chExt cx="7952322" cy="2143125"/>
          </a:xfrm>
        </p:grpSpPr>
        <p:sp>
          <p:nvSpPr>
            <p:cNvPr id="37894" name="文字方塊 5"/>
            <p:cNvSpPr txBox="1">
              <a:spLocks noChangeArrowheads="1"/>
            </p:cNvSpPr>
            <p:nvPr/>
          </p:nvSpPr>
          <p:spPr bwMode="auto">
            <a:xfrm>
              <a:off x="6561019" y="4237684"/>
              <a:ext cx="2199825" cy="923367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latin typeface="微軟正黑體" pitchFamily="34" charset="-120"/>
                  <a:ea typeface="微軟正黑體" pitchFamily="34" charset="-120"/>
                </a:rPr>
                <a:t>中華開發購併大華證券便被認為關聯性並不高。</a:t>
              </a: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522" y="3729789"/>
              <a:ext cx="3231930" cy="19391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0597" y="3525822"/>
              <a:ext cx="2143125" cy="21431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350905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>
          <a:xfrm>
            <a:off x="705561" y="1462917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購併的主要理由 </a:t>
            </a:r>
          </a:p>
        </p:txBody>
      </p:sp>
      <p:sp>
        <p:nvSpPr>
          <p:cNvPr id="38916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38917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0213DB1B-5F4D-4687-BFFE-81F574CB508C}" type="slidenum">
              <a:rPr lang="en-US" altLang="zh-TW">
                <a:ea typeface="微軟正黑體" panose="020B0604030504040204" pitchFamily="34" charset="-120"/>
              </a:rPr>
              <a:pPr eaLnBrk="1" hangingPunct="1"/>
              <a:t>36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428610190"/>
              </p:ext>
            </p:extLst>
          </p:nvPr>
        </p:nvGraphicFramePr>
        <p:xfrm>
          <a:off x="1454728" y="22005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 descr="相關圖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32" y="437489"/>
            <a:ext cx="2466389" cy="18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8"/>
          <a:srcRect b="11908"/>
          <a:stretch/>
        </p:blipFill>
        <p:spPr>
          <a:xfrm>
            <a:off x="0" y="2077028"/>
            <a:ext cx="1756471" cy="1364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23" b="100000" l="0" r="100000">
                        <a14:foregroundMark x1="81250" y1="26490" x2="82500" y2="58278"/>
                        <a14:foregroundMark x1="6667" y1="29139" x2="13750" y2="33113"/>
                      </a14:backgroundRemoval>
                    </a14:imgEffect>
                  </a14:imgLayer>
                </a14:imgProps>
              </a:ext>
            </a:extLst>
          </a:blip>
          <a:srcRect b="17375"/>
          <a:stretch/>
        </p:blipFill>
        <p:spPr>
          <a:xfrm>
            <a:off x="7177756" y="3441032"/>
            <a:ext cx="1840832" cy="95695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67" b="95333" l="0" r="100000">
                        <a14:backgroundMark x1="19750" y1="59667" x2="83750" y2="8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24557"/>
            <a:ext cx="2482516" cy="18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62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939" name="內容版面配置區 2"/>
          <p:cNvSpPr>
            <a:spLocks noGrp="1"/>
          </p:cNvSpPr>
          <p:nvPr>
            <p:ph idx="1"/>
          </p:nvPr>
        </p:nvSpPr>
        <p:spPr>
          <a:xfrm>
            <a:off x="623006" y="1559425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購併所面對的主要問題 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940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39941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A659A603-02CD-4F11-94EF-84D6E9EFC5EE}" type="slidenum">
              <a:rPr lang="en-US" altLang="zh-TW">
                <a:ea typeface="微軟正黑體" panose="020B0604030504040204" pitchFamily="34" charset="-120"/>
              </a:rPr>
              <a:pPr eaLnBrk="1" hangingPunct="1"/>
              <a:t>37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/>
          </p:nvPr>
        </p:nvGraphicFramePr>
        <p:xfrm>
          <a:off x="707665" y="2244725"/>
          <a:ext cx="49703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43" name="文字方塊 8"/>
          <p:cNvSpPr txBox="1">
            <a:spLocks noChangeArrowheads="1"/>
          </p:cNvSpPr>
          <p:nvPr/>
        </p:nvSpPr>
        <p:spPr bwMode="auto">
          <a:xfrm>
            <a:off x="6253556" y="4191621"/>
            <a:ext cx="2360824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明基對於西門子手機事業部的購併，便因為事前的評估不夠完整，因此最終以巨額虧損收場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00" y1="30303" x2="5000" y2="30303"/>
                        <a14:foregroundMark x1="8636" y1="89899" x2="8636" y2="89899"/>
                        <a14:foregroundMark x1="14545" y1="72727" x2="16364" y2="87879"/>
                        <a14:foregroundMark x1="24091" y1="77778" x2="24091" y2="87879"/>
                        <a14:foregroundMark x1="24545" y1="70707" x2="24545" y2="70707"/>
                        <a14:foregroundMark x1="39091" y1="74747" x2="43182" y2="89899"/>
                        <a14:foregroundMark x1="50909" y1="74747" x2="52273" y2="89899"/>
                        <a14:foregroundMark x1="59091" y1="74747" x2="60455" y2="91919"/>
                        <a14:foregroundMark x1="59091" y1="70707" x2="64091" y2="67677"/>
                        <a14:foregroundMark x1="73636" y1="74747" x2="80909" y2="88889"/>
                        <a14:foregroundMark x1="91818" y1="81818" x2="95909" y2="86869"/>
                        <a14:foregroundMark x1="5455" y1="80808" x2="5455" y2="80808"/>
                        <a14:foregroundMark x1="14545" y1="69697" x2="14545" y2="69697"/>
                        <a14:foregroundMark x1="91818" y1="37374" x2="91818" y2="37374"/>
                        <a14:foregroundMark x1="65000" y1="13131" x2="65000" y2="13131"/>
                        <a14:foregroundMark x1="41364" y1="13131" x2="41364" y2="13131"/>
                        <a14:foregroundMark x1="5000" y1="12121" x2="5000" y2="12121"/>
                        <a14:foregroundMark x1="82727" y1="73737" x2="82727" y2="73737"/>
                        <a14:backgroundMark x1="3182" y1="55556" x2="78182" y2="58586"/>
                        <a14:backgroundMark x1="81818" y1="31313" x2="81818" y2="31313"/>
                        <a14:backgroundMark x1="97273" y1="10101" x2="97727" y2="35354"/>
                        <a14:backgroundMark x1="84091" y1="24242" x2="80909" y2="29293"/>
                        <a14:backgroundMark x1="71364" y1="8081" x2="68636" y2="2020"/>
                        <a14:backgroundMark x1="24545" y1="2020" x2="22727" y2="25253"/>
                        <a14:backgroundMark x1="35000" y1="35354" x2="40455" y2="35354"/>
                        <a14:backgroundMark x1="45909" y1="3030" x2="46818" y2="11111"/>
                        <a14:backgroundMark x1="46818" y1="15152" x2="47273" y2="51515"/>
                        <a14:backgroundMark x1="11364" y1="16162" x2="11364" y2="16162"/>
                        <a14:backgroundMark x1="11818" y1="35354" x2="11818" y2="35354"/>
                        <a14:backgroundMark x1="33182" y1="78788" x2="33182" y2="78788"/>
                        <a14:backgroundMark x1="10909" y1="80808" x2="10909" y2="80808"/>
                        <a14:backgroundMark x1="55000" y1="78788" x2="55000" y2="78788"/>
                        <a14:backgroundMark x1="68182" y1="78788" x2="68182" y2="78788"/>
                        <a14:backgroundMark x1="86364" y1="87879" x2="86364" y2="87879"/>
                        <a14:backgroundMark x1="98182" y1="78788" x2="98182" y2="78788"/>
                        <a14:backgroundMark x1="60000" y1="33333" x2="60000" y2="33333"/>
                        <a14:backgroundMark x1="35455" y1="16162" x2="35455" y2="16162"/>
                        <a14:backgroundMark x1="55909" y1="3030" x2="55909" y2="3030"/>
                        <a14:backgroundMark x1="39545" y1="91919" x2="39545" y2="91919"/>
                        <a14:backgroundMark x1="48636" y1="89899" x2="48636" y2="89899"/>
                        <a14:backgroundMark x1="76364" y1="92929" x2="76364" y2="92929"/>
                        <a14:backgroundMark x1="2727" y1="90909" x2="2727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2392" y="2607470"/>
            <a:ext cx="2943153" cy="132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8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4831" y="1448900"/>
            <a:ext cx="862171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購併成敗與否的關鍵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12800" indent="-812800" algn="l"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購併雙方必須在資產與能耐上存在著某種互補關係，如此比較有可能產生綜效和競爭優勢。 </a:t>
            </a:r>
          </a:p>
          <a:p>
            <a:pPr marL="812800" indent="-812800" algn="l"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購併必須是善意的，如此在購併後，可以較快以及較有效地整合，也比較不會付出高額代價。 </a:t>
            </a:r>
          </a:p>
          <a:p>
            <a:pPr marL="812800" indent="-812800" algn="l"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必須謹慎選擇和評估購併對象。 </a:t>
            </a:r>
          </a:p>
          <a:p>
            <a:pPr marL="812800" indent="-812800" algn="l">
              <a:lnSpc>
                <a:spcPct val="90000"/>
              </a:lnSpc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購併公司必須在財務上相當健全，資金必須相當充裕，如此在購併後才不會引發財務上的問題。 </a:t>
            </a:r>
          </a:p>
          <a:p>
            <a:pPr algn="l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964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40965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04CE6C3E-AB3C-408C-B5CB-206E076CCFA5}" type="slidenum">
              <a:rPr lang="en-US" altLang="zh-TW">
                <a:ea typeface="微軟正黑體" panose="020B0604030504040204" pitchFamily="34" charset="-120"/>
              </a:rPr>
              <a:pPr eaLnBrk="1" hangingPunct="1"/>
              <a:t>38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3103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§10.4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企業的成長方式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987" name="內容版面配置區 2"/>
          <p:cNvSpPr>
            <a:spLocks noGrp="1"/>
          </p:cNvSpPr>
          <p:nvPr>
            <p:ph idx="1"/>
          </p:nvPr>
        </p:nvSpPr>
        <p:spPr>
          <a:xfrm>
            <a:off x="518160" y="1534887"/>
            <a:ext cx="8229600" cy="338603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被購併對象的負債狀況必須在中度水準，以降低財務成本和風險，並且避免高額負債所帶來的問題。 </a:t>
            </a:r>
          </a:p>
          <a:p>
            <a:pPr>
              <a:buFontTx/>
              <a:buBlip>
                <a:blip r:embed="rId2"/>
              </a:buBlip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購併公司必須具有變革的經驗，以便能快速與有效地整合，並加速綜效的達成。 </a:t>
            </a:r>
          </a:p>
          <a:p>
            <a:pPr>
              <a:buFontTx/>
              <a:buBlip>
                <a:blip r:embed="rId2"/>
              </a:buBlip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購併公司必須持續不斷地創新，以維持長期的競爭力</a:t>
            </a:r>
          </a:p>
        </p:txBody>
      </p:sp>
      <p:sp>
        <p:nvSpPr>
          <p:cNvPr id="41988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41989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4CFEA656-E7FC-4222-81E3-8B992FEEA521}" type="slidenum">
              <a:rPr lang="en-US" altLang="zh-TW">
                <a:ea typeface="微軟正黑體" panose="020B0604030504040204" pitchFamily="34" charset="-120"/>
              </a:rPr>
              <a:pPr eaLnBrk="1" hangingPunct="1"/>
              <a:t>39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8371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期版面配置區 4"/>
          <p:cNvSpPr>
            <a:spLocks noGrp="1"/>
          </p:cNvSpPr>
          <p:nvPr>
            <p:ph type="dt" sz="quarter" idx="11"/>
          </p:nvPr>
        </p:nvSpPr>
        <p:spPr>
          <a:xfrm>
            <a:off x="357188" y="6400800"/>
            <a:ext cx="5129212" cy="334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  <a:endParaRPr lang="en-US" altLang="zh-TW" dirty="0" smtClean="0">
              <a:ea typeface="微軟正黑體" panose="020B0604030504040204" pitchFamily="34" charset="-120"/>
            </a:endParaRPr>
          </a:p>
        </p:txBody>
      </p:sp>
      <p:sp>
        <p:nvSpPr>
          <p:cNvPr id="6147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3BC56526-697A-4E46-8271-7A2794E394FA}" type="slidenum">
              <a:rPr lang="en-US" altLang="zh-TW">
                <a:ea typeface="微軟正黑體" panose="020B0604030504040204" pitchFamily="34" charset="-120"/>
              </a:rPr>
              <a:pPr eaLnBrk="1" hangingPunct="1"/>
              <a:t>4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zh-TW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782" y="1422324"/>
            <a:ext cx="7594333" cy="4523527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多角化策略（</a:t>
            </a:r>
            <a:r>
              <a:rPr lang="en-US" altLang="zh-TW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Diversification Strategy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是指企業以全新的產品，進入一個全新的產業和市場</a:t>
            </a:r>
            <a:endParaRPr lang="zh-TW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932807906"/>
              </p:ext>
            </p:extLst>
          </p:nvPr>
        </p:nvGraphicFramePr>
        <p:xfrm>
          <a:off x="713433" y="3055773"/>
          <a:ext cx="7593495" cy="2890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0173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9625" y="2697163"/>
            <a:ext cx="3860800" cy="1233487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THE</a:t>
            </a:r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400" dirty="0" smtClean="0">
                <a:latin typeface="微軟正黑體" pitchFamily="34" charset="-120"/>
                <a:ea typeface="微軟正黑體" pitchFamily="34" charset="-120"/>
              </a:rPr>
              <a:t>END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315" name="日期版面配置區 3"/>
          <p:cNvSpPr>
            <a:spLocks noGrp="1"/>
          </p:cNvSpPr>
          <p:nvPr>
            <p:ph type="dt" sz="quarter" idx="10"/>
          </p:nvPr>
        </p:nvSpPr>
        <p:spPr bwMode="auto">
          <a:xfrm>
            <a:off x="3028950" y="6375400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28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  <a:defRPr sz="2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  <a:defRPr sz="2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Blip>
                <a:blip r:embed="rId5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1200" b="0" smtClean="0">
                <a:latin typeface="Arial" panose="020B0604020202020204" pitchFamily="34" charset="0"/>
                <a:ea typeface="微軟正黑體" panose="020B0604030504040204" pitchFamily="34" charset="-120"/>
              </a:rPr>
              <a:t>策略管理學   </a:t>
            </a:r>
            <a:r>
              <a:rPr kumimoji="1" lang="en-US" altLang="zh-TW" sz="1200" b="0" smtClean="0">
                <a:latin typeface="Arial" panose="020B0604020202020204" pitchFamily="34" charset="0"/>
                <a:ea typeface="微軟正黑體" panose="020B0604030504040204" pitchFamily="34" charset="-120"/>
              </a:rPr>
              <a:t>Chapter 1   </a:t>
            </a:r>
            <a:r>
              <a:rPr kumimoji="1" lang="zh-TW" altLang="en-US" sz="1200" b="0" smtClean="0">
                <a:latin typeface="Arial" panose="020B0604020202020204" pitchFamily="34" charset="0"/>
                <a:ea typeface="微軟正黑體" panose="020B0604030504040204" pitchFamily="34" charset="-120"/>
              </a:rPr>
              <a:t>緒論</a:t>
            </a:r>
          </a:p>
        </p:txBody>
      </p:sp>
      <p:sp>
        <p:nvSpPr>
          <p:cNvPr id="13316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 sz="28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Blip>
                <a:blip r:embed="rId3"/>
              </a:buBlip>
              <a:defRPr sz="2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Blip>
                <a:blip r:embed="rId4"/>
              </a:buBlip>
              <a:defRPr sz="2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Blip>
                <a:blip r:embed="rId5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Blip>
                <a:blip r:embed="rId6"/>
              </a:buBlip>
              <a:defRPr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TW" sz="1100" b="0" smtClean="0">
                <a:latin typeface="Arial" panose="020B0604020202020204" pitchFamily="34" charset="0"/>
                <a:ea typeface="微軟正黑體" panose="020B0604030504040204" pitchFamily="34" charset="-120"/>
              </a:rPr>
              <a:t>1-</a:t>
            </a:r>
            <a:fld id="{95BCDE0B-7162-4135-886F-87CF99AE9073}" type="slidenum">
              <a:rPr kumimoji="1" lang="en-US" altLang="zh-TW" sz="1100" b="0" smtClean="0">
                <a:latin typeface="Arial" panose="020B0604020202020204" pitchFamily="34" charset="0"/>
                <a:ea typeface="微軟正黑體" panose="020B0604030504040204" pitchFamily="34" charset="-12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40</a:t>
            </a:fld>
            <a:endParaRPr kumimoji="1" lang="en-US" altLang="zh-TW" sz="1100" b="0" smtClean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457199" y="1600200"/>
            <a:ext cx="8525933" cy="4525963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關聯式多角化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是指企業將現有的資源、能耐與核心競爭力，延伸或轉移至其他的事業。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主要是在發揮經濟範圍的效益。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關聯式多角化所進行的轉移包括「共享的活動」與「能耐的轉移」兩種。</a:t>
            </a:r>
          </a:p>
        </p:txBody>
      </p:sp>
      <p:sp>
        <p:nvSpPr>
          <p:cNvPr id="7172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7173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F848F512-6EB7-4352-985F-9D2EBA187BD6}" type="slidenum">
              <a:rPr lang="en-US" altLang="zh-TW">
                <a:ea typeface="微軟正黑體" panose="020B0604030504040204" pitchFamily="34" charset="-120"/>
              </a:rPr>
              <a:pPr eaLnBrk="1" hangingPunct="1"/>
              <a:t>5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89778" l="0" r="89778">
                        <a14:backgroundMark x1="43111" y1="36444" x2="47556" y2="5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5640" y="4615986"/>
            <a:ext cx="1910226" cy="191022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306" y="4763650"/>
            <a:ext cx="2622724" cy="147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7035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640080" y="1469295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共享的活動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共享的活動主要存在於實體資源上，如廠房、設備與通路。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透過主要活動的共享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，因而能夠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創造出核心競爭力。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但共享活動也可能造成不同事業間的衝突。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共享活動可能導致績效掛勾。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共享活動也會使得某些事業，在某些策略上受制。</a:t>
            </a: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196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8197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D6455542-8AF3-4953-B761-E586F3E2709C}" type="slidenum">
              <a:rPr lang="en-US" altLang="zh-TW">
                <a:ea typeface="微軟正黑體" panose="020B0604030504040204" pitchFamily="34" charset="-120"/>
              </a:rPr>
              <a:pPr eaLnBrk="1" hangingPunct="1"/>
              <a:t>6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31" y="214887"/>
            <a:ext cx="1946276" cy="1718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1679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>
          <a:xfrm>
            <a:off x="531795" y="1417910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能耐的轉移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比較偏向某些無形的能力，如製造技能和管理能耐。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當某一事業存在著某種獨特的技術、知識、經驗與專業，則便可以將此種能耐轉移到類似或其他相關聯的事業。透過這樣的轉移可以強化其他事業的競爭優勢，進而創造收益。</a:t>
            </a: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20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9221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87EF9C6C-6287-4365-A11B-17C6048495B1}" type="slidenum">
              <a:rPr lang="en-US" altLang="zh-TW">
                <a:ea typeface="微軟正黑體" panose="020B0604030504040204" pitchFamily="34" charset="-120"/>
              </a:rPr>
              <a:pPr eaLnBrk="1" hangingPunct="1"/>
              <a:t>7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961152" y="4834461"/>
            <a:ext cx="7164976" cy="1829864"/>
            <a:chOff x="808522" y="4834461"/>
            <a:chExt cx="7164976" cy="1829864"/>
          </a:xfrm>
        </p:grpSpPr>
        <p:pic>
          <p:nvPicPr>
            <p:cNvPr id="36866" name="Picture 2" descr="「統一」的圖片搜尋結果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47" b="17229"/>
            <a:stretch/>
          </p:blipFill>
          <p:spPr bwMode="auto">
            <a:xfrm>
              <a:off x="808522" y="4993894"/>
              <a:ext cx="2452036" cy="16704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4491" y="4962044"/>
              <a:ext cx="1685993" cy="1619731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1653" y="4834461"/>
              <a:ext cx="1561845" cy="1747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6447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603985" y="1512677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非關聯式多角化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主要是指透過財務經濟來創造價值，就是指透過對於企業內、外部的投資，而來改善財務資源的分配。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44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10245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59D96CAD-726F-46C4-B898-8E6B5518049D}" type="slidenum">
              <a:rPr lang="en-US" altLang="zh-TW">
                <a:ea typeface="微軟正黑體" panose="020B0604030504040204" pitchFamily="34" charset="-120"/>
              </a:rPr>
              <a:pPr eaLnBrk="1" hangingPunct="1"/>
              <a:t>8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grpSp>
        <p:nvGrpSpPr>
          <p:cNvPr id="3" name="群組 28"/>
          <p:cNvGrpSpPr>
            <a:grpSpLocks/>
          </p:cNvGrpSpPr>
          <p:nvPr/>
        </p:nvGrpSpPr>
        <p:grpSpPr bwMode="auto">
          <a:xfrm>
            <a:off x="2046872" y="3344862"/>
            <a:ext cx="5918611" cy="3319463"/>
            <a:chOff x="2224073" y="2786034"/>
            <a:chExt cx="6557232" cy="4071966"/>
          </a:xfrm>
        </p:grpSpPr>
        <p:grpSp>
          <p:nvGrpSpPr>
            <p:cNvPr id="10247" name="群組 23"/>
            <p:cNvGrpSpPr>
              <a:grpSpLocks/>
            </p:cNvGrpSpPr>
            <p:nvPr/>
          </p:nvGrpSpPr>
          <p:grpSpPr bwMode="auto">
            <a:xfrm>
              <a:off x="2786672" y="2786034"/>
              <a:ext cx="5642205" cy="4071966"/>
              <a:chOff x="1643664" y="3000372"/>
              <a:chExt cx="5642205" cy="4071966"/>
            </a:xfrm>
          </p:grpSpPr>
          <p:sp>
            <p:nvSpPr>
              <p:cNvPr id="10" name="橢圓 9"/>
              <p:cNvSpPr/>
              <p:nvPr/>
            </p:nvSpPr>
            <p:spPr>
              <a:xfrm>
                <a:off x="1643664" y="3000372"/>
                <a:ext cx="5642205" cy="407196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0251" name="群組 22"/>
              <p:cNvGrpSpPr>
                <a:grpSpLocks/>
              </p:cNvGrpSpPr>
              <p:nvPr/>
            </p:nvGrpSpPr>
            <p:grpSpPr bwMode="auto">
              <a:xfrm>
                <a:off x="1997162" y="3286637"/>
                <a:ext cx="4900979" cy="3357278"/>
                <a:chOff x="1997162" y="3286637"/>
                <a:chExt cx="4900979" cy="3357278"/>
              </a:xfrm>
            </p:grpSpPr>
            <p:sp>
              <p:nvSpPr>
                <p:cNvPr id="12" name="橢圓 11"/>
                <p:cNvSpPr/>
                <p:nvPr/>
              </p:nvSpPr>
              <p:spPr>
                <a:xfrm>
                  <a:off x="2366527" y="3286637"/>
                  <a:ext cx="4196478" cy="3357278"/>
                </a:xfrm>
                <a:prstGeom prst="ellipse">
                  <a:avLst/>
                </a:prstGeom>
                <a:solidFill>
                  <a:srgbClr val="99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grpSp>
              <p:nvGrpSpPr>
                <p:cNvPr id="10253" name="群組 21"/>
                <p:cNvGrpSpPr>
                  <a:grpSpLocks/>
                </p:cNvGrpSpPr>
                <p:nvPr/>
              </p:nvGrpSpPr>
              <p:grpSpPr bwMode="auto">
                <a:xfrm>
                  <a:off x="1997162" y="3391894"/>
                  <a:ext cx="4900979" cy="3189702"/>
                  <a:chOff x="1997162" y="3391894"/>
                  <a:chExt cx="4900979" cy="3189702"/>
                </a:xfrm>
              </p:grpSpPr>
              <p:grpSp>
                <p:nvGrpSpPr>
                  <p:cNvPr id="10254" name="群組 12"/>
                  <p:cNvGrpSpPr>
                    <a:grpSpLocks/>
                  </p:cNvGrpSpPr>
                  <p:nvPr/>
                </p:nvGrpSpPr>
                <p:grpSpPr bwMode="auto">
                  <a:xfrm>
                    <a:off x="3071803" y="3391894"/>
                    <a:ext cx="2785927" cy="2964973"/>
                    <a:chOff x="3071803" y="3391894"/>
                    <a:chExt cx="2785927" cy="2964973"/>
                  </a:xfrm>
                </p:grpSpPr>
                <p:sp>
                  <p:nvSpPr>
                    <p:cNvPr id="21" name="橢圓 20"/>
                    <p:cNvSpPr/>
                    <p:nvPr/>
                  </p:nvSpPr>
                  <p:spPr>
                    <a:xfrm>
                      <a:off x="3071803" y="3787111"/>
                      <a:ext cx="2785927" cy="242838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  <p:sp>
                  <p:nvSpPr>
                    <p:cNvPr id="22" name="橢圓 6"/>
                    <p:cNvSpPr/>
                    <p:nvPr/>
                  </p:nvSpPr>
                  <p:spPr>
                    <a:xfrm>
                      <a:off x="4024671" y="4335146"/>
                      <a:ext cx="1000752" cy="928898"/>
                    </a:xfrm>
                    <a:prstGeom prst="ellipse">
                      <a:avLst/>
                    </a:prstGeom>
                    <a:solidFill>
                      <a:srgbClr val="FF99CC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新光</a:t>
                      </a:r>
                      <a:endParaRPr lang="en-US" altLang="zh-TW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defRPr/>
                      </a:pPr>
                      <a:r>
                        <a:rPr lang="zh-TW" altLang="en-US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人壽</a:t>
                      </a:r>
                    </a:p>
                  </p:txBody>
                </p:sp>
                <p:sp>
                  <p:nvSpPr>
                    <p:cNvPr id="10263" name="文字方塊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62778" y="3391894"/>
                      <a:ext cx="794974" cy="792850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 w="15875">
                      <a:solidFill>
                        <a:srgbClr val="7030A0"/>
                      </a:solidFill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新光</a:t>
                      </a:r>
                      <a:endParaRPr lang="en-US" altLang="zh-TW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eaLnBrk="1" hangingPunct="1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銀行</a:t>
                      </a:r>
                    </a:p>
                  </p:txBody>
                </p:sp>
                <p:sp>
                  <p:nvSpPr>
                    <p:cNvPr id="10264" name="文字方塊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62068" y="4631223"/>
                      <a:ext cx="812175" cy="79285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 w="15875">
                      <a:solidFill>
                        <a:srgbClr val="7030A0"/>
                      </a:solidFill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zh-TW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新光</a:t>
                      </a:r>
                      <a:endParaRPr lang="en-US" altLang="zh-TW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eaLnBrk="1" hangingPunct="1"/>
                      <a:r>
                        <a:rPr lang="zh-TW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保經</a:t>
                      </a:r>
                    </a:p>
                  </p:txBody>
                </p:sp>
                <p:sp>
                  <p:nvSpPr>
                    <p:cNvPr id="10265" name="文字方塊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47095" y="5564017"/>
                      <a:ext cx="786389" cy="792850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 w="15875">
                      <a:solidFill>
                        <a:srgbClr val="7030A0"/>
                      </a:solidFill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zh-TW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新壽證券</a:t>
                      </a:r>
                      <a:endParaRPr lang="en-US" altLang="zh-TW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  <p:sp>
                  <p:nvSpPr>
                    <p:cNvPr id="10266" name="文字方塊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20105" y="4586607"/>
                      <a:ext cx="737625" cy="792851"/>
                    </a:xfrm>
                    <a:prstGeom prst="rect">
                      <a:avLst/>
                    </a:prstGeom>
                    <a:solidFill>
                      <a:srgbClr val="CC99FF"/>
                    </a:solidFill>
                    <a:ln w="15875">
                      <a:solidFill>
                        <a:srgbClr val="7030A0"/>
                      </a:solidFill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>
                      <a:lvl1pPr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eaLnBrk="1" hangingPunct="1"/>
                      <a:r>
                        <a:rPr lang="zh-TW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新光</a:t>
                      </a:r>
                      <a:endParaRPr lang="en-US" altLang="zh-TW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eaLnBrk="1" hangingPunct="1"/>
                      <a:r>
                        <a:rPr lang="zh-TW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投信</a:t>
                      </a:r>
                    </a:p>
                  </p:txBody>
                </p:sp>
              </p:grpSp>
              <p:sp>
                <p:nvSpPr>
                  <p:cNvPr id="15" name="圓角矩形 14"/>
                  <p:cNvSpPr/>
                  <p:nvPr/>
                </p:nvSpPr>
                <p:spPr>
                  <a:xfrm>
                    <a:off x="2153713" y="3500848"/>
                    <a:ext cx="1419345" cy="428423"/>
                  </a:xfrm>
                  <a:prstGeom prst="roundRect">
                    <a:avLst/>
                  </a:prstGeom>
                  <a:solidFill>
                    <a:srgbClr val="FFCC66"/>
                  </a:solidFill>
                  <a:ln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新光 三越</a:t>
                    </a:r>
                  </a:p>
                </p:txBody>
              </p:sp>
              <p:sp>
                <p:nvSpPr>
                  <p:cNvPr id="16" name="圓角矩形 15"/>
                  <p:cNvSpPr/>
                  <p:nvPr/>
                </p:nvSpPr>
                <p:spPr>
                  <a:xfrm>
                    <a:off x="5286121" y="3500848"/>
                    <a:ext cx="1419346" cy="428423"/>
                  </a:xfrm>
                  <a:prstGeom prst="roundRect">
                    <a:avLst/>
                  </a:prstGeom>
                  <a:solidFill>
                    <a:srgbClr val="FFCC66"/>
                  </a:solidFill>
                  <a:ln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新光 投信</a:t>
                    </a:r>
                  </a:p>
                </p:txBody>
              </p:sp>
              <p:sp>
                <p:nvSpPr>
                  <p:cNvPr id="17" name="橢圓 16"/>
                  <p:cNvSpPr/>
                  <p:nvPr/>
                </p:nvSpPr>
                <p:spPr>
                  <a:xfrm>
                    <a:off x="1997162" y="4643959"/>
                    <a:ext cx="919849" cy="786740"/>
                  </a:xfrm>
                  <a:prstGeom prst="ellipse">
                    <a:avLst/>
                  </a:prstGeom>
                  <a:solidFill>
                    <a:srgbClr val="FFCC66"/>
                  </a:solidFill>
                  <a:ln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兆豐農場</a:t>
                    </a:r>
                  </a:p>
                </p:txBody>
              </p:sp>
              <p:sp>
                <p:nvSpPr>
                  <p:cNvPr id="18" name="橢圓 17"/>
                  <p:cNvSpPr/>
                  <p:nvPr/>
                </p:nvSpPr>
                <p:spPr>
                  <a:xfrm>
                    <a:off x="5978293" y="4565415"/>
                    <a:ext cx="919848" cy="786740"/>
                  </a:xfrm>
                  <a:prstGeom prst="ellipse">
                    <a:avLst/>
                  </a:prstGeom>
                  <a:solidFill>
                    <a:srgbClr val="FFCC66"/>
                  </a:solidFill>
                  <a:ln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新光醫院</a:t>
                    </a:r>
                  </a:p>
                </p:txBody>
              </p:sp>
              <p:sp>
                <p:nvSpPr>
                  <p:cNvPr id="19" name="圓角矩形 18"/>
                  <p:cNvSpPr/>
                  <p:nvPr/>
                </p:nvSpPr>
                <p:spPr>
                  <a:xfrm>
                    <a:off x="2153713" y="6073332"/>
                    <a:ext cx="1419345" cy="428423"/>
                  </a:xfrm>
                  <a:prstGeom prst="roundRect">
                    <a:avLst/>
                  </a:prstGeom>
                  <a:solidFill>
                    <a:srgbClr val="FFCC66"/>
                  </a:solidFill>
                  <a:ln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新光保全</a:t>
                    </a:r>
                  </a:p>
                </p:txBody>
              </p:sp>
              <p:sp>
                <p:nvSpPr>
                  <p:cNvPr id="20" name="圓角矩形 19"/>
                  <p:cNvSpPr/>
                  <p:nvPr/>
                </p:nvSpPr>
                <p:spPr>
                  <a:xfrm>
                    <a:off x="5286121" y="6073331"/>
                    <a:ext cx="1134208" cy="508265"/>
                  </a:xfrm>
                  <a:prstGeom prst="roundRect">
                    <a:avLst/>
                  </a:prstGeom>
                  <a:solidFill>
                    <a:srgbClr val="FFCC66"/>
                  </a:solidFill>
                  <a:ln>
                    <a:solidFill>
                      <a:srgbClr val="FF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zh-TW" altLang="en-US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大台北瓦斯</a:t>
                    </a:r>
                  </a:p>
                </p:txBody>
              </p:sp>
            </p:grpSp>
          </p:grpSp>
        </p:grpSp>
        <p:sp>
          <p:nvSpPr>
            <p:cNvPr id="8" name="矩形 7"/>
            <p:cNvSpPr/>
            <p:nvPr/>
          </p:nvSpPr>
          <p:spPr>
            <a:xfrm>
              <a:off x="2224073" y="4044690"/>
              <a:ext cx="950327" cy="500475"/>
            </a:xfrm>
            <a:prstGeom prst="rect">
              <a:avLst/>
            </a:prstGeom>
            <a:solidFill>
              <a:srgbClr val="FF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台新銀行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7857268" y="5137817"/>
              <a:ext cx="924037" cy="649126"/>
            </a:xfrm>
            <a:prstGeom prst="rect">
              <a:avLst/>
            </a:prstGeom>
            <a:solidFill>
              <a:srgbClr val="FF66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萬泰銀行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6636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4400" dirty="0">
                <a:latin typeface="微軟正黑體" pitchFamily="34" charset="-120"/>
                <a:ea typeface="微軟正黑體" pitchFamily="34" charset="-120"/>
              </a:rPr>
              <a:t>§10.1</a:t>
            </a:r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多角化策略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676174" y="1353689"/>
            <a:ext cx="7594333" cy="4523527"/>
          </a:xfrm>
        </p:spPr>
        <p:txBody>
          <a:bodyPr/>
          <a:lstStyle/>
          <a:p>
            <a:pPr>
              <a:defRPr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dirty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非關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聯</a:t>
            </a:r>
            <a:r>
              <a:rPr lang="zh-TW" altLang="en-US" sz="3200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式多角化的財務經濟</a:t>
            </a:r>
            <a:endParaRPr lang="en-US" altLang="zh-TW" sz="3200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第一類來自於有效的內部資本分配，這是指透過發展多樣的事業組合，而將各種不同風險的事業包含在同一組合內，因而降低整個企業的風險。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第二類的財務經濟則經由事業的收購或出售，來對其資產進行結構上的調整，以企圖增加整個企業的價值。</a:t>
            </a:r>
          </a:p>
          <a:p>
            <a:pPr>
              <a:defRPr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268" name="日期版面配置區 3"/>
          <p:cNvSpPr>
            <a:spLocks noGrp="1"/>
          </p:cNvSpPr>
          <p:nvPr>
            <p:ph type="dt" sz="quarter" idx="11"/>
          </p:nvPr>
        </p:nvSpPr>
        <p:spPr>
          <a:xfrm>
            <a:off x="396875" y="6427788"/>
            <a:ext cx="4983163" cy="30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微軟正黑體" panose="020B0604030504040204" pitchFamily="34" charset="-120"/>
              </a:rPr>
              <a:t>策略管理學   </a:t>
            </a:r>
            <a:r>
              <a:rPr lang="en-US" altLang="zh-TW" dirty="0" smtClean="0">
                <a:ea typeface="微軟正黑體" panose="020B0604030504040204" pitchFamily="34" charset="-120"/>
              </a:rPr>
              <a:t>Chapter 10   </a:t>
            </a:r>
            <a:r>
              <a:rPr lang="zh-TW" altLang="en-US" dirty="0" smtClean="0">
                <a:ea typeface="微軟正黑體" panose="020B0604030504040204" pitchFamily="34" charset="-120"/>
              </a:rPr>
              <a:t>多角化策略、重整策略與外包策略</a:t>
            </a:r>
          </a:p>
        </p:txBody>
      </p:sp>
      <p:sp>
        <p:nvSpPr>
          <p:cNvPr id="11269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ea typeface="微軟正黑體" panose="020B0604030504040204" pitchFamily="34" charset="-120"/>
              </a:rPr>
              <a:t>10-</a:t>
            </a:r>
            <a:fld id="{CEA5C47A-C979-4316-A6CC-6FE234F105A0}" type="slidenum">
              <a:rPr lang="en-US" altLang="zh-TW">
                <a:ea typeface="微軟正黑體" panose="020B0604030504040204" pitchFamily="34" charset="-120"/>
              </a:rPr>
              <a:pPr eaLnBrk="1" hangingPunct="1"/>
              <a:t>9</a:t>
            </a:fld>
            <a:endParaRPr lang="en-US" altLang="zh-TW" dirty="0">
              <a:ea typeface="微軟正黑體" panose="020B0604030504040204" pitchFamily="34" charset="-120"/>
            </a:endParaRPr>
          </a:p>
        </p:txBody>
      </p:sp>
      <p:pic>
        <p:nvPicPr>
          <p:cNvPr id="60418" name="Picture 2" descr="「事業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84" y="5016331"/>
            <a:ext cx="2538579" cy="1589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「收購」的圖片搜尋結果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415" y="5016331"/>
            <a:ext cx="2503579" cy="1589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6207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1272</TotalTime>
  <Words>2559</Words>
  <Application>Microsoft Office PowerPoint</Application>
  <PresentationFormat>如螢幕大小 (4:3)</PresentationFormat>
  <Paragraphs>292</Paragraphs>
  <Slides>40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40</vt:i4>
      </vt:variant>
    </vt:vector>
  </HeadingPairs>
  <TitlesOfParts>
    <vt:vector size="48" baseType="lpstr">
      <vt:lpstr>Calibri</vt:lpstr>
      <vt:lpstr>新細明體</vt:lpstr>
      <vt:lpstr>Arial</vt:lpstr>
      <vt:lpstr>標楷體</vt:lpstr>
      <vt:lpstr>微軟正黑體</vt:lpstr>
      <vt:lpstr>Times New Roman</vt:lpstr>
      <vt:lpstr>Office 佈景主題</vt:lpstr>
      <vt:lpstr>自訂設計</vt:lpstr>
      <vt:lpstr>PowerPoint 簡報</vt:lpstr>
      <vt:lpstr>第 10 章</vt:lpstr>
      <vt:lpstr>CHAPTER 10  多角化策略、重整策略與外包策略</vt:lpstr>
      <vt:lpstr>§10.1多角化策略</vt:lpstr>
      <vt:lpstr>§10.1多角化策略</vt:lpstr>
      <vt:lpstr>§10.1多角化策略</vt:lpstr>
      <vt:lpstr>§10.1多角化策略</vt:lpstr>
      <vt:lpstr>§10.1多角化策略</vt:lpstr>
      <vt:lpstr>§10.1多角化策略</vt:lpstr>
      <vt:lpstr>§10.1多角化策略</vt:lpstr>
      <vt:lpstr>§10.1多角化策略</vt:lpstr>
      <vt:lpstr>§10.1多角化策略</vt:lpstr>
      <vt:lpstr>§10.1多角化策略</vt:lpstr>
      <vt:lpstr>§10.1多角化策略</vt:lpstr>
      <vt:lpstr>CHAPTER 10  多角化策略、重整策略與外包策略</vt:lpstr>
      <vt:lpstr>§10.2重整策略</vt:lpstr>
      <vt:lpstr>§10.2重整策略</vt:lpstr>
      <vt:lpstr>§10.2重整策略</vt:lpstr>
      <vt:lpstr>§10.2重整策略</vt:lpstr>
      <vt:lpstr>§10.2重整策略</vt:lpstr>
      <vt:lpstr>§10.2重整策略</vt:lpstr>
      <vt:lpstr>§10.2重整策略</vt:lpstr>
      <vt:lpstr>§10.2重整策略</vt:lpstr>
      <vt:lpstr>CHAPTER 10  多角化策略、重整策略與外包策略</vt:lpstr>
      <vt:lpstr>§10.3外包策略</vt:lpstr>
      <vt:lpstr>§10.3外包策略</vt:lpstr>
      <vt:lpstr>§10.3外包策略</vt:lpstr>
      <vt:lpstr>§10.3外包策略</vt:lpstr>
      <vt:lpstr>CHAPTER 10  多角化策略、重整策略與外包策略</vt:lpstr>
      <vt:lpstr>§10.4企業的成長方式</vt:lpstr>
      <vt:lpstr>§10.4企業的成長方式</vt:lpstr>
      <vt:lpstr>§10.4企業的成長方式</vt:lpstr>
      <vt:lpstr>§10.4企業的成長方式</vt:lpstr>
      <vt:lpstr>§10.4企業的成長方式</vt:lpstr>
      <vt:lpstr>§10.4企業的成長方式</vt:lpstr>
      <vt:lpstr>§10.4企業的成長方式</vt:lpstr>
      <vt:lpstr>§10.4企業的成長方式</vt:lpstr>
      <vt:lpstr>§10.4企業的成長方式</vt:lpstr>
      <vt:lpstr>§10.4企業的成長方式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賴姵均</dc:creator>
  <cp:lastModifiedBy>USER</cp:lastModifiedBy>
  <cp:revision>100</cp:revision>
  <dcterms:created xsi:type="dcterms:W3CDTF">2016-08-22T01:57:40Z</dcterms:created>
  <dcterms:modified xsi:type="dcterms:W3CDTF">2017-06-26T06:49:29Z</dcterms:modified>
</cp:coreProperties>
</file>