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</p:sldMasterIdLst>
  <p:notesMasterIdLst>
    <p:notesMasterId r:id="rId43"/>
  </p:notesMasterIdLst>
  <p:handoutMasterIdLst>
    <p:handoutMasterId r:id="rId44"/>
  </p:handoutMasterIdLst>
  <p:sldIdLst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97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8" r:id="rId36"/>
    <p:sldId id="292" r:id="rId37"/>
    <p:sldId id="293" r:id="rId38"/>
    <p:sldId id="294" r:id="rId39"/>
    <p:sldId id="295" r:id="rId40"/>
    <p:sldId id="296" r:id="rId41"/>
    <p:sldId id="259" r:id="rId42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00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6" d="100"/>
          <a:sy n="66" d="100"/>
        </p:scale>
        <p:origin x="48" y="52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046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83FBFE-DA44-4E7D-83ED-94E4B84DBE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0BE5102-0D12-4217-B370-5C6810A1ED0C}">
      <dgm:prSet phldrT="[文字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§13.1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基本的組織結構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AF50BAE1-748D-42B7-9988-785F865016BF}" type="par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09A1A4BB-F87A-43D9-AC54-9702698BADAC}" type="sib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8568854A-A447-4B03-835B-45F0AE423C9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§13.2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策略與結構的配適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6636148B-3A1B-4331-8831-5384796FE18F}" type="par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E4C276F7-0D70-4940-B8D3-F8CFA11B26E9}" type="sib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4E70093C-0310-4E69-8776-A6DFB0C26E7F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§13.3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組織結構的調整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21BD4D73-0642-4E95-8E14-97BE1AAB21A7}" type="par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D3B83BFA-C633-4D52-8135-033F0E93D69F}" type="sib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C4AE292F-DE7B-44B4-9E4C-25DCB97EF6B9}" type="pres">
      <dgm:prSet presAssocID="{5D83FBFE-DA44-4E7D-83ED-94E4B84DBE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12F8263-28A0-42F7-A532-BB05114E06A4}" type="pres">
      <dgm:prSet presAssocID="{E0BE5102-0D12-4217-B370-5C6810A1ED0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D49CCE-CFA8-4672-BC9D-DCAFEF8D5634}" type="pres">
      <dgm:prSet presAssocID="{09A1A4BB-F87A-43D9-AC54-9702698BADAC}" presName="spacer" presStyleCnt="0"/>
      <dgm:spPr/>
    </dgm:pt>
    <dgm:pt modelId="{8ECE8589-8516-4D5C-8698-B69BE5F46FB4}" type="pres">
      <dgm:prSet presAssocID="{8568854A-A447-4B03-835B-45F0AE423C9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968C6-6FA7-4B96-BB75-94E6D5D63E87}" type="pres">
      <dgm:prSet presAssocID="{E4C276F7-0D70-4940-B8D3-F8CFA11B26E9}" presName="spacer" presStyleCnt="0"/>
      <dgm:spPr/>
    </dgm:pt>
    <dgm:pt modelId="{AE0AAF5F-BFF0-4A8C-9D32-008D956B3228}" type="pres">
      <dgm:prSet presAssocID="{4E70093C-0310-4E69-8776-A6DFB0C26E7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C01544-8DD8-4312-B637-6C3D33CB396A}" srcId="{5D83FBFE-DA44-4E7D-83ED-94E4B84DBE1F}" destId="{E0BE5102-0D12-4217-B370-5C6810A1ED0C}" srcOrd="0" destOrd="0" parTransId="{AF50BAE1-748D-42B7-9988-785F865016BF}" sibTransId="{09A1A4BB-F87A-43D9-AC54-9702698BADAC}"/>
    <dgm:cxn modelId="{959F88C9-AEBF-47B8-AED5-8416C5648094}" type="presOf" srcId="{8568854A-A447-4B03-835B-45F0AE423C9C}" destId="{8ECE8589-8516-4D5C-8698-B69BE5F46FB4}" srcOrd="0" destOrd="0" presId="urn:microsoft.com/office/officeart/2005/8/layout/vList2"/>
    <dgm:cxn modelId="{B18E74E5-2FDE-4DB3-8DC2-FDCE452023C9}" type="presOf" srcId="{4E70093C-0310-4E69-8776-A6DFB0C26E7F}" destId="{AE0AAF5F-BFF0-4A8C-9D32-008D956B3228}" srcOrd="0" destOrd="0" presId="urn:microsoft.com/office/officeart/2005/8/layout/vList2"/>
    <dgm:cxn modelId="{41626EF4-E6BE-4245-9094-CB8FEA06D062}" srcId="{5D83FBFE-DA44-4E7D-83ED-94E4B84DBE1F}" destId="{4E70093C-0310-4E69-8776-A6DFB0C26E7F}" srcOrd="2" destOrd="0" parTransId="{21BD4D73-0642-4E95-8E14-97BE1AAB21A7}" sibTransId="{D3B83BFA-C633-4D52-8135-033F0E93D69F}"/>
    <dgm:cxn modelId="{0DF401DF-5BA8-4CA0-8B4A-86FF63D176F0}" srcId="{5D83FBFE-DA44-4E7D-83ED-94E4B84DBE1F}" destId="{8568854A-A447-4B03-835B-45F0AE423C9C}" srcOrd="1" destOrd="0" parTransId="{6636148B-3A1B-4331-8831-5384796FE18F}" sibTransId="{E4C276F7-0D70-4940-B8D3-F8CFA11B26E9}"/>
    <dgm:cxn modelId="{C12CA00B-E139-4130-AD19-4CA27AAC1BAF}" type="presOf" srcId="{5D83FBFE-DA44-4E7D-83ED-94E4B84DBE1F}" destId="{C4AE292F-DE7B-44B4-9E4C-25DCB97EF6B9}" srcOrd="0" destOrd="0" presId="urn:microsoft.com/office/officeart/2005/8/layout/vList2"/>
    <dgm:cxn modelId="{4A0065D3-CE17-4D40-B48B-CFCAA1442B73}" type="presOf" srcId="{E0BE5102-0D12-4217-B370-5C6810A1ED0C}" destId="{712F8263-28A0-42F7-A532-BB05114E06A4}" srcOrd="0" destOrd="0" presId="urn:microsoft.com/office/officeart/2005/8/layout/vList2"/>
    <dgm:cxn modelId="{E2923BB9-34F1-41E0-A16E-48AA8815AD31}" type="presParOf" srcId="{C4AE292F-DE7B-44B4-9E4C-25DCB97EF6B9}" destId="{712F8263-28A0-42F7-A532-BB05114E06A4}" srcOrd="0" destOrd="0" presId="urn:microsoft.com/office/officeart/2005/8/layout/vList2"/>
    <dgm:cxn modelId="{7130DC36-E904-4219-A004-ECF2F8F1696D}" type="presParOf" srcId="{C4AE292F-DE7B-44B4-9E4C-25DCB97EF6B9}" destId="{FBD49CCE-CFA8-4672-BC9D-DCAFEF8D5634}" srcOrd="1" destOrd="0" presId="urn:microsoft.com/office/officeart/2005/8/layout/vList2"/>
    <dgm:cxn modelId="{76D62408-76E4-410E-B575-FDD4BF8153F6}" type="presParOf" srcId="{C4AE292F-DE7B-44B4-9E4C-25DCB97EF6B9}" destId="{8ECE8589-8516-4D5C-8698-B69BE5F46FB4}" srcOrd="2" destOrd="0" presId="urn:microsoft.com/office/officeart/2005/8/layout/vList2"/>
    <dgm:cxn modelId="{AE471435-4FA4-4508-906B-E29C504732C1}" type="presParOf" srcId="{C4AE292F-DE7B-44B4-9E4C-25DCB97EF6B9}" destId="{00A968C6-6FA7-4B96-BB75-94E6D5D63E87}" srcOrd="3" destOrd="0" presId="urn:microsoft.com/office/officeart/2005/8/layout/vList2"/>
    <dgm:cxn modelId="{BF58C90E-8C8F-47A5-A073-0892FD0F042C}" type="presParOf" srcId="{C4AE292F-DE7B-44B4-9E4C-25DCB97EF6B9}" destId="{AE0AAF5F-BFF0-4A8C-9D32-008D956B32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F25054-27C6-4B4F-AE7A-F7CE3EDB5E4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4479204-8BD5-497C-8177-7AC958EE5094}">
      <dgm:prSet phldrT="[文字]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專業化（</a:t>
          </a:r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Specialization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）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A41F89F0-EEED-4DFE-9F46-ACAF2F925DDB}" type="parTrans" cxnId="{B66D39A0-E017-4169-877D-72083B4FC046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88BB1F6B-689C-4487-A055-9BB42C126A69}" type="sibTrans" cxnId="{B66D39A0-E017-4169-877D-72083B4FC046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E823255-6054-4EF2-B4FA-76E17E05A9F0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是指將特定的活動與任務，分配給有能力執行的適當個人與團隊。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06C37678-2662-441B-AC28-CFBA7967097A}" type="parTrans" cxnId="{47204B05-844F-4DA0-97BA-8AB5D6676B21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52580684-2735-4727-86F6-D8AF469E28DF}" type="sibTrans" cxnId="{47204B05-844F-4DA0-97BA-8AB5D6676B21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E8A0735E-C671-468A-B360-76BF5DD34326}">
      <dgm:prSet phldrT="[文字]"/>
      <dgm:spPr>
        <a:solidFill>
          <a:srgbClr val="92D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標準化（</a:t>
          </a:r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Standardization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）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7A52BB3D-CF15-4C02-9C57-4CE39A219136}" type="parTrans" cxnId="{889760F8-6F56-45D1-9B10-54EA17EE4E09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545D441B-88EA-46F6-8131-DA945D0DEC8B}" type="sibTrans" cxnId="{889760F8-6F56-45D1-9B10-54EA17EE4E09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A46D3E9D-EE20-4F8D-A2BF-CA88E83BF033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是指在界定工作、程序與實務時，能使員工以一致的方式來執行他們的工作。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B27B37D4-5C23-412E-B1EF-89B79A6746D0}" type="parTrans" cxnId="{340C9CAA-04ED-4052-B072-6644AA07AD25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88EBC08-2181-455F-91CF-83E16D6A320E}" type="sibTrans" cxnId="{340C9CAA-04ED-4052-B072-6644AA07AD25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D3161EE0-4087-4A93-956E-03A8BE40043A}">
      <dgm:prSet phldrT="[文字]"/>
      <dgm:spPr>
        <a:solidFill>
          <a:srgbClr val="0099FF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集中化（</a:t>
          </a:r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Centralization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）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48B2B6D0-99B9-4EC2-A782-566305BB9AC9}" type="parTrans" cxnId="{AD3B01F1-2CE0-42BD-8D13-6E805F477650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370A8487-6C01-481D-948D-019DF659DDD8}" type="sibTrans" cxnId="{AD3B01F1-2CE0-42BD-8D13-6E805F477650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043A8EB-7829-4942-B3C3-44CBE79278D5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是指高階管理當局讓部屬參與決策與分享權力的程度。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A49CBAC7-113C-4FA5-99EF-8D33BF415AEA}" type="parTrans" cxnId="{FB9DBBF5-47E9-4133-890E-0EE4CF61A3B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2F4FD7DA-84E9-4221-A0AE-19568D4E960E}" type="sibTrans" cxnId="{FB9DBBF5-47E9-4133-890E-0EE4CF61A3B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4535186-B5A7-460B-A655-3186187C1E08}" type="pres">
      <dgm:prSet presAssocID="{3AF25054-27C6-4B4F-AE7A-F7CE3EDB5E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6822A37-8CCE-4E11-94E0-D926C18FDFA5}" type="pres">
      <dgm:prSet presAssocID="{44479204-8BD5-497C-8177-7AC958EE5094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4A9521-5F6A-4DF3-8FC1-0A65B2D874DB}" type="pres">
      <dgm:prSet presAssocID="{44479204-8BD5-497C-8177-7AC958EE5094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0F746B-FF1A-40EE-AA9E-CA5EF89E7788}" type="pres">
      <dgm:prSet presAssocID="{E8A0735E-C671-468A-B360-76BF5DD3432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3CF7FB-26CA-4078-8987-71BCFA699FD2}" type="pres">
      <dgm:prSet presAssocID="{E8A0735E-C671-468A-B360-76BF5DD34326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9BBACF-3856-4E2B-9B59-0EB3C6D383AB}" type="pres">
      <dgm:prSet presAssocID="{D3161EE0-4087-4A93-956E-03A8BE40043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3DC76E9-1DF6-4E1C-BEA4-9A1531919FE4}" type="pres">
      <dgm:prSet presAssocID="{D3161EE0-4087-4A93-956E-03A8BE40043A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45F3955-F16F-4D9C-9B60-970FE9C39CB0}" type="presOf" srcId="{A46D3E9D-EE20-4F8D-A2BF-CA88E83BF033}" destId="{253CF7FB-26CA-4078-8987-71BCFA699FD2}" srcOrd="0" destOrd="0" presId="urn:microsoft.com/office/officeart/2005/8/layout/vList2"/>
    <dgm:cxn modelId="{A9A84F5F-4BC3-49C1-A1E3-767E3B16A7D5}" type="presOf" srcId="{B043A8EB-7829-4942-B3C3-44CBE79278D5}" destId="{33DC76E9-1DF6-4E1C-BEA4-9A1531919FE4}" srcOrd="0" destOrd="0" presId="urn:microsoft.com/office/officeart/2005/8/layout/vList2"/>
    <dgm:cxn modelId="{340C9CAA-04ED-4052-B072-6644AA07AD25}" srcId="{E8A0735E-C671-468A-B360-76BF5DD34326}" destId="{A46D3E9D-EE20-4F8D-A2BF-CA88E83BF033}" srcOrd="0" destOrd="0" parTransId="{B27B37D4-5C23-412E-B1EF-89B79A6746D0}" sibTransId="{988EBC08-2181-455F-91CF-83E16D6A320E}"/>
    <dgm:cxn modelId="{B66D39A0-E017-4169-877D-72083B4FC046}" srcId="{3AF25054-27C6-4B4F-AE7A-F7CE3EDB5E4A}" destId="{44479204-8BD5-497C-8177-7AC958EE5094}" srcOrd="0" destOrd="0" parTransId="{A41F89F0-EEED-4DFE-9F46-ACAF2F925DDB}" sibTransId="{88BB1F6B-689C-4487-A055-9BB42C126A69}"/>
    <dgm:cxn modelId="{0F4EFF69-4024-4E18-A2DD-F27ECA1A35E4}" type="presOf" srcId="{BE823255-6054-4EF2-B4FA-76E17E05A9F0}" destId="{C94A9521-5F6A-4DF3-8FC1-0A65B2D874DB}" srcOrd="0" destOrd="0" presId="urn:microsoft.com/office/officeart/2005/8/layout/vList2"/>
    <dgm:cxn modelId="{AD3B01F1-2CE0-42BD-8D13-6E805F477650}" srcId="{3AF25054-27C6-4B4F-AE7A-F7CE3EDB5E4A}" destId="{D3161EE0-4087-4A93-956E-03A8BE40043A}" srcOrd="2" destOrd="0" parTransId="{48B2B6D0-99B9-4EC2-A782-566305BB9AC9}" sibTransId="{370A8487-6C01-481D-948D-019DF659DDD8}"/>
    <dgm:cxn modelId="{962A7A6E-1A21-4A67-A08E-318A6C876C56}" type="presOf" srcId="{D3161EE0-4087-4A93-956E-03A8BE40043A}" destId="{4C9BBACF-3856-4E2B-9B59-0EB3C6D383AB}" srcOrd="0" destOrd="0" presId="urn:microsoft.com/office/officeart/2005/8/layout/vList2"/>
    <dgm:cxn modelId="{FB9DBBF5-47E9-4133-890E-0EE4CF61A3B8}" srcId="{D3161EE0-4087-4A93-956E-03A8BE40043A}" destId="{B043A8EB-7829-4942-B3C3-44CBE79278D5}" srcOrd="0" destOrd="0" parTransId="{A49CBAC7-113C-4FA5-99EF-8D33BF415AEA}" sibTransId="{2F4FD7DA-84E9-4221-A0AE-19568D4E960E}"/>
    <dgm:cxn modelId="{8DE32504-9878-40B6-94D5-37C5445F8673}" type="presOf" srcId="{E8A0735E-C671-468A-B360-76BF5DD34326}" destId="{090F746B-FF1A-40EE-AA9E-CA5EF89E7788}" srcOrd="0" destOrd="0" presId="urn:microsoft.com/office/officeart/2005/8/layout/vList2"/>
    <dgm:cxn modelId="{68505DAF-6333-4DBA-961C-ECA419F2AEFE}" type="presOf" srcId="{44479204-8BD5-497C-8177-7AC958EE5094}" destId="{36822A37-8CCE-4E11-94E0-D926C18FDFA5}" srcOrd="0" destOrd="0" presId="urn:microsoft.com/office/officeart/2005/8/layout/vList2"/>
    <dgm:cxn modelId="{47204B05-844F-4DA0-97BA-8AB5D6676B21}" srcId="{44479204-8BD5-497C-8177-7AC958EE5094}" destId="{BE823255-6054-4EF2-B4FA-76E17E05A9F0}" srcOrd="0" destOrd="0" parTransId="{06C37678-2662-441B-AC28-CFBA7967097A}" sibTransId="{52580684-2735-4727-86F6-D8AF469E28DF}"/>
    <dgm:cxn modelId="{54694E52-D697-4230-8CA5-B2AFD2C8A6B9}" type="presOf" srcId="{3AF25054-27C6-4B4F-AE7A-F7CE3EDB5E4A}" destId="{94535186-B5A7-460B-A655-3186187C1E08}" srcOrd="0" destOrd="0" presId="urn:microsoft.com/office/officeart/2005/8/layout/vList2"/>
    <dgm:cxn modelId="{889760F8-6F56-45D1-9B10-54EA17EE4E09}" srcId="{3AF25054-27C6-4B4F-AE7A-F7CE3EDB5E4A}" destId="{E8A0735E-C671-468A-B360-76BF5DD34326}" srcOrd="1" destOrd="0" parTransId="{7A52BB3D-CF15-4C02-9C57-4CE39A219136}" sibTransId="{545D441B-88EA-46F6-8131-DA945D0DEC8B}"/>
    <dgm:cxn modelId="{838ED020-7DD4-456F-A8E8-AFE4D54BD3DC}" type="presParOf" srcId="{94535186-B5A7-460B-A655-3186187C1E08}" destId="{36822A37-8CCE-4E11-94E0-D926C18FDFA5}" srcOrd="0" destOrd="0" presId="urn:microsoft.com/office/officeart/2005/8/layout/vList2"/>
    <dgm:cxn modelId="{B826ADD0-5557-4787-91BA-1C3F78A05692}" type="presParOf" srcId="{94535186-B5A7-460B-A655-3186187C1E08}" destId="{C94A9521-5F6A-4DF3-8FC1-0A65B2D874DB}" srcOrd="1" destOrd="0" presId="urn:microsoft.com/office/officeart/2005/8/layout/vList2"/>
    <dgm:cxn modelId="{D954774A-384C-4391-907E-E9768FA3B4FC}" type="presParOf" srcId="{94535186-B5A7-460B-A655-3186187C1E08}" destId="{090F746B-FF1A-40EE-AA9E-CA5EF89E7788}" srcOrd="2" destOrd="0" presId="urn:microsoft.com/office/officeart/2005/8/layout/vList2"/>
    <dgm:cxn modelId="{5555BB34-1186-4D8B-BD66-DC90DCE626B2}" type="presParOf" srcId="{94535186-B5A7-460B-A655-3186187C1E08}" destId="{253CF7FB-26CA-4078-8987-71BCFA699FD2}" srcOrd="3" destOrd="0" presId="urn:microsoft.com/office/officeart/2005/8/layout/vList2"/>
    <dgm:cxn modelId="{989873E1-266E-4DDB-AD21-CB5F25C1F89A}" type="presParOf" srcId="{94535186-B5A7-460B-A655-3186187C1E08}" destId="{4C9BBACF-3856-4E2B-9B59-0EB3C6D383AB}" srcOrd="4" destOrd="0" presId="urn:microsoft.com/office/officeart/2005/8/layout/vList2"/>
    <dgm:cxn modelId="{D5B6A3BD-5242-4A58-8400-F7A8B39D527C}" type="presParOf" srcId="{94535186-B5A7-460B-A655-3186187C1E08}" destId="{33DC76E9-1DF6-4E1C-BEA4-9A1531919FE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555A902-AD81-4342-BD69-0FF04FB75690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5F56902-BDAA-4BED-8ECC-B67F5A094BBD}">
      <dgm:prSet phldrT="[文字]"/>
      <dgm:spPr>
        <a:solidFill>
          <a:srgbClr val="0099FF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職能結構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985D03BC-9FF1-4144-94F8-516DBFFB971D}" type="parTrans" cxnId="{533D7B28-1969-4854-A8BF-6CA9F7B9C11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60F72B00-C9D0-4189-A304-3EC82BBD67F9}" type="sibTrans" cxnId="{533D7B28-1969-4854-A8BF-6CA9F7B9C11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A861E19E-72EC-4769-B37F-ACE580CF5989}">
      <dgm:prSet phldrT="[文字]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產品事業部結構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69BDF2E8-F4CB-4A2C-8276-8004A0C4B27F}" type="parTrans" cxnId="{23E877E1-5592-437B-A2AD-5F29C38DA73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61593835-A449-4CC0-9F1F-036A444B134C}" type="sibTrans" cxnId="{23E877E1-5592-437B-A2AD-5F29C38DA73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F0B509A8-E28E-48E5-B202-44125ED59F1D}">
      <dgm:prSet phldrT="[文字]"/>
      <dgm:spPr>
        <a:solidFill>
          <a:schemeClr val="accent6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顧客事業部結構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756E6A26-2FBE-4230-874A-C7AB828F0BFF}" type="parTrans" cxnId="{9F8BC167-7BD5-4F6E-82CF-54186B28A10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8D9389E6-4C84-4417-8F1A-D813605A978E}" type="sibTrans" cxnId="{9F8BC167-7BD5-4F6E-82CF-54186B28A10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4460152-A312-4464-86F3-C5F0DC6F7DAC}">
      <dgm:prSet phldrT="[文字]"/>
      <dgm:spPr>
        <a:solidFill>
          <a:srgbClr val="FF5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地理事業部結構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65638ADF-3840-4683-BEBA-043DBD615D83}" type="parTrans" cxnId="{74F28BE0-D85F-457F-8948-DB033D83B0E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39FDF3E1-F7CA-4882-AC2C-3894376A168A}" type="sibTrans" cxnId="{74F28BE0-D85F-457F-8948-DB033D83B0E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03F22982-5DF1-43A6-BE52-0D69F76EE244}">
      <dgm:prSet phldrT="[文字]"/>
      <dgm:spPr>
        <a:solidFill>
          <a:srgbClr val="92D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矩陣式結構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C719A34C-D427-4532-8AC2-A798F243DE93}" type="parTrans" cxnId="{EFEB9DD5-FE5A-4DEF-BBB3-4649E2AEEA27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F01DB4FE-3ED2-49E3-8986-B86CEF0B4400}" type="sibTrans" cxnId="{EFEB9DD5-FE5A-4DEF-BBB3-4649E2AEEA27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EFDE959-E711-4845-B0AB-44ECE9EA96B1}">
      <dgm:prSet phldrT="[文字]"/>
      <dgm:spPr>
        <a:solidFill>
          <a:schemeClr val="accent3">
            <a:lumMod val="5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網絡組織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E200BD59-0B07-49F9-9A7C-483BF47B52FD}" type="parTrans" cxnId="{5D7B619B-386A-4E16-9AFF-4999E14BF71B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5A1CB87-DFE1-4E0E-8EDF-F822E0D08CE5}" type="sibTrans" cxnId="{5D7B619B-386A-4E16-9AFF-4999E14BF71B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AB44A62-4842-4499-8B51-E8E6946E4756}" type="pres">
      <dgm:prSet presAssocID="{7555A902-AD81-4342-BD69-0FF04FB7569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1522025-7AF5-4248-8E30-C9651AD5854E}" type="pres">
      <dgm:prSet presAssocID="{A5F56902-BDAA-4BED-8ECC-B67F5A094BBD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EC9AF9-9345-43AD-A606-9C457FAB1448}" type="pres">
      <dgm:prSet presAssocID="{60F72B00-C9D0-4189-A304-3EC82BBD67F9}" presName="sibTrans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C40F50DE-D366-47CE-B6CF-F412E2A7B2FA}" type="pres">
      <dgm:prSet presAssocID="{A861E19E-72EC-4769-B37F-ACE580CF5989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883328-B855-469B-81BC-760A722D8AFD}" type="pres">
      <dgm:prSet presAssocID="{61593835-A449-4CC0-9F1F-036A444B134C}" presName="sibTrans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BA352094-27FD-417D-9A2E-719FCB50E0FE}" type="pres">
      <dgm:prSet presAssocID="{F0B509A8-E28E-48E5-B202-44125ED59F1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0DBDC4-A343-4C5D-8999-677DEE6E566A}" type="pres">
      <dgm:prSet presAssocID="{8D9389E6-4C84-4417-8F1A-D813605A978E}" presName="sibTrans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AA5D6120-0DFB-45BE-9D40-1EC66D966F3D}" type="pres">
      <dgm:prSet presAssocID="{94460152-A312-4464-86F3-C5F0DC6F7DAC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B97940-16FC-4CDF-A156-332EAF421BFE}" type="pres">
      <dgm:prSet presAssocID="{39FDF3E1-F7CA-4882-AC2C-3894376A168A}" presName="sibTrans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1A934939-AC3F-4FEB-AFA4-BF8FD43CA2B2}" type="pres">
      <dgm:prSet presAssocID="{03F22982-5DF1-43A6-BE52-0D69F76EE244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F7B12F-9C40-4625-87D5-526F30E5A1D8}" type="pres">
      <dgm:prSet presAssocID="{F01DB4FE-3ED2-49E3-8986-B86CEF0B4400}" presName="sibTrans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D7BD5AA4-5761-4300-B423-85516B6067FA}" type="pres">
      <dgm:prSet presAssocID="{9EFDE959-E711-4845-B0AB-44ECE9EA96B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FEB9DD5-FE5A-4DEF-BBB3-4649E2AEEA27}" srcId="{7555A902-AD81-4342-BD69-0FF04FB75690}" destId="{03F22982-5DF1-43A6-BE52-0D69F76EE244}" srcOrd="4" destOrd="0" parTransId="{C719A34C-D427-4532-8AC2-A798F243DE93}" sibTransId="{F01DB4FE-3ED2-49E3-8986-B86CEF0B4400}"/>
    <dgm:cxn modelId="{E77DCAD6-F4DF-4B0B-9684-FCD9AD552273}" type="presOf" srcId="{F0B509A8-E28E-48E5-B202-44125ED59F1D}" destId="{BA352094-27FD-417D-9A2E-719FCB50E0FE}" srcOrd="0" destOrd="0" presId="urn:microsoft.com/office/officeart/2005/8/layout/default#1"/>
    <dgm:cxn modelId="{5D7B619B-386A-4E16-9AFF-4999E14BF71B}" srcId="{7555A902-AD81-4342-BD69-0FF04FB75690}" destId="{9EFDE959-E711-4845-B0AB-44ECE9EA96B1}" srcOrd="5" destOrd="0" parTransId="{E200BD59-0B07-49F9-9A7C-483BF47B52FD}" sibTransId="{B5A1CB87-DFE1-4E0E-8EDF-F822E0D08CE5}"/>
    <dgm:cxn modelId="{B29D5017-0D65-4BC3-AE1F-11249AF8903E}" type="presOf" srcId="{A861E19E-72EC-4769-B37F-ACE580CF5989}" destId="{C40F50DE-D366-47CE-B6CF-F412E2A7B2FA}" srcOrd="0" destOrd="0" presId="urn:microsoft.com/office/officeart/2005/8/layout/default#1"/>
    <dgm:cxn modelId="{533D7B28-1969-4854-A8BF-6CA9F7B9C118}" srcId="{7555A902-AD81-4342-BD69-0FF04FB75690}" destId="{A5F56902-BDAA-4BED-8ECC-B67F5A094BBD}" srcOrd="0" destOrd="0" parTransId="{985D03BC-9FF1-4144-94F8-516DBFFB971D}" sibTransId="{60F72B00-C9D0-4189-A304-3EC82BBD67F9}"/>
    <dgm:cxn modelId="{B2BFC65A-76BF-45B7-BC50-3D9968A5660E}" type="presOf" srcId="{A5F56902-BDAA-4BED-8ECC-B67F5A094BBD}" destId="{B1522025-7AF5-4248-8E30-C9651AD5854E}" srcOrd="0" destOrd="0" presId="urn:microsoft.com/office/officeart/2005/8/layout/default#1"/>
    <dgm:cxn modelId="{7BE3D0AC-9B56-426E-9554-485935E4C89C}" type="presOf" srcId="{7555A902-AD81-4342-BD69-0FF04FB75690}" destId="{BAB44A62-4842-4499-8B51-E8E6946E4756}" srcOrd="0" destOrd="0" presId="urn:microsoft.com/office/officeart/2005/8/layout/default#1"/>
    <dgm:cxn modelId="{1D140F26-FB72-436E-B69A-ACE80391BEC0}" type="presOf" srcId="{9EFDE959-E711-4845-B0AB-44ECE9EA96B1}" destId="{D7BD5AA4-5761-4300-B423-85516B6067FA}" srcOrd="0" destOrd="0" presId="urn:microsoft.com/office/officeart/2005/8/layout/default#1"/>
    <dgm:cxn modelId="{74F28BE0-D85F-457F-8948-DB033D83B0EF}" srcId="{7555A902-AD81-4342-BD69-0FF04FB75690}" destId="{94460152-A312-4464-86F3-C5F0DC6F7DAC}" srcOrd="3" destOrd="0" parTransId="{65638ADF-3840-4683-BEBA-043DBD615D83}" sibTransId="{39FDF3E1-F7CA-4882-AC2C-3894376A168A}"/>
    <dgm:cxn modelId="{45CE690A-4589-40FD-BCD9-51764ECC6C2D}" type="presOf" srcId="{03F22982-5DF1-43A6-BE52-0D69F76EE244}" destId="{1A934939-AC3F-4FEB-AFA4-BF8FD43CA2B2}" srcOrd="0" destOrd="0" presId="urn:microsoft.com/office/officeart/2005/8/layout/default#1"/>
    <dgm:cxn modelId="{2AEF07C7-5123-48A6-98CD-ACBBFE204B40}" type="presOf" srcId="{94460152-A312-4464-86F3-C5F0DC6F7DAC}" destId="{AA5D6120-0DFB-45BE-9D40-1EC66D966F3D}" srcOrd="0" destOrd="0" presId="urn:microsoft.com/office/officeart/2005/8/layout/default#1"/>
    <dgm:cxn modelId="{23E877E1-5592-437B-A2AD-5F29C38DA73D}" srcId="{7555A902-AD81-4342-BD69-0FF04FB75690}" destId="{A861E19E-72EC-4769-B37F-ACE580CF5989}" srcOrd="1" destOrd="0" parTransId="{69BDF2E8-F4CB-4A2C-8276-8004A0C4B27F}" sibTransId="{61593835-A449-4CC0-9F1F-036A444B134C}"/>
    <dgm:cxn modelId="{9F8BC167-7BD5-4F6E-82CF-54186B28A10E}" srcId="{7555A902-AD81-4342-BD69-0FF04FB75690}" destId="{F0B509A8-E28E-48E5-B202-44125ED59F1D}" srcOrd="2" destOrd="0" parTransId="{756E6A26-2FBE-4230-874A-C7AB828F0BFF}" sibTransId="{8D9389E6-4C84-4417-8F1A-D813605A978E}"/>
    <dgm:cxn modelId="{4C138E10-FF6A-42B5-B8D5-CB048E1417CB}" type="presParOf" srcId="{BAB44A62-4842-4499-8B51-E8E6946E4756}" destId="{B1522025-7AF5-4248-8E30-C9651AD5854E}" srcOrd="0" destOrd="0" presId="urn:microsoft.com/office/officeart/2005/8/layout/default#1"/>
    <dgm:cxn modelId="{D853615C-02E6-433C-98C7-52166AE900E3}" type="presParOf" srcId="{BAB44A62-4842-4499-8B51-E8E6946E4756}" destId="{30EC9AF9-9345-43AD-A606-9C457FAB1448}" srcOrd="1" destOrd="0" presId="urn:microsoft.com/office/officeart/2005/8/layout/default#1"/>
    <dgm:cxn modelId="{9FEDA8EF-E045-4980-9C2B-49F157A46A16}" type="presParOf" srcId="{BAB44A62-4842-4499-8B51-E8E6946E4756}" destId="{C40F50DE-D366-47CE-B6CF-F412E2A7B2FA}" srcOrd="2" destOrd="0" presId="urn:microsoft.com/office/officeart/2005/8/layout/default#1"/>
    <dgm:cxn modelId="{A0EEB170-A445-4A09-91BE-FB0CE2277A75}" type="presParOf" srcId="{BAB44A62-4842-4499-8B51-E8E6946E4756}" destId="{73883328-B855-469B-81BC-760A722D8AFD}" srcOrd="3" destOrd="0" presId="urn:microsoft.com/office/officeart/2005/8/layout/default#1"/>
    <dgm:cxn modelId="{2D36915B-6448-4752-A264-1F7F22DAD4F2}" type="presParOf" srcId="{BAB44A62-4842-4499-8B51-E8E6946E4756}" destId="{BA352094-27FD-417D-9A2E-719FCB50E0FE}" srcOrd="4" destOrd="0" presId="urn:microsoft.com/office/officeart/2005/8/layout/default#1"/>
    <dgm:cxn modelId="{5C628969-E57A-473E-A737-80CC8800FC3F}" type="presParOf" srcId="{BAB44A62-4842-4499-8B51-E8E6946E4756}" destId="{C30DBDC4-A343-4C5D-8999-677DEE6E566A}" srcOrd="5" destOrd="0" presId="urn:microsoft.com/office/officeart/2005/8/layout/default#1"/>
    <dgm:cxn modelId="{31874BB7-CBB7-43E5-9F17-D66DBC80F9E9}" type="presParOf" srcId="{BAB44A62-4842-4499-8B51-E8E6946E4756}" destId="{AA5D6120-0DFB-45BE-9D40-1EC66D966F3D}" srcOrd="6" destOrd="0" presId="urn:microsoft.com/office/officeart/2005/8/layout/default#1"/>
    <dgm:cxn modelId="{D510383C-3FC7-4AA0-9A27-67EF7FC2B885}" type="presParOf" srcId="{BAB44A62-4842-4499-8B51-E8E6946E4756}" destId="{1BB97940-16FC-4CDF-A156-332EAF421BFE}" srcOrd="7" destOrd="0" presId="urn:microsoft.com/office/officeart/2005/8/layout/default#1"/>
    <dgm:cxn modelId="{A4887419-C5A1-42B1-92CC-2CAF232DCE08}" type="presParOf" srcId="{BAB44A62-4842-4499-8B51-E8E6946E4756}" destId="{1A934939-AC3F-4FEB-AFA4-BF8FD43CA2B2}" srcOrd="8" destOrd="0" presId="urn:microsoft.com/office/officeart/2005/8/layout/default#1"/>
    <dgm:cxn modelId="{DFBAA385-92B3-4FB5-94B4-8D35FA55EE8A}" type="presParOf" srcId="{BAB44A62-4842-4499-8B51-E8E6946E4756}" destId="{ECF7B12F-9C40-4625-87D5-526F30E5A1D8}" srcOrd="9" destOrd="0" presId="urn:microsoft.com/office/officeart/2005/8/layout/default#1"/>
    <dgm:cxn modelId="{9211040F-9EFF-43B1-8E2D-D209C3BC1039}" type="presParOf" srcId="{BAB44A62-4842-4499-8B51-E8E6946E4756}" destId="{D7BD5AA4-5761-4300-B423-85516B6067FA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2BD597-E954-471C-B104-1E1447E70D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9B63A09-4003-43CB-8370-9257464D75F6}">
      <dgm:prSet phldrT="[文字]"/>
      <dgm:spPr>
        <a:solidFill>
          <a:srgbClr val="69A4D9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優點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2A039602-BB19-4714-A0A9-D1F7DC6C8B59}" type="parTrans" cxnId="{6FA9964D-8415-4268-90AA-C42BBE28DE23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E60CD950-E2C2-41D1-A161-5A3AFE171C8D}" type="sibTrans" cxnId="{6FA9964D-8415-4268-90AA-C42BBE28DE23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48AB6237-44C0-4B73-9FC3-082D35CA64E6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(1)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 矩陣式結構可以使大型組織，依然具有小型組織的優點。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2C5E1120-9BF5-490C-9691-A205B8BD43EB}" type="parTrans" cxnId="{073F7222-DB6E-4AE4-A185-064F4A951F6A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2B02B10B-A77A-49B2-B2E3-1B319664DF69}" type="sibTrans" cxnId="{073F7222-DB6E-4AE4-A185-064F4A951F6A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50141B6A-1012-431A-8ABB-4CD897032350}">
      <dgm:prSet phldrT="[文字]"/>
      <dgm:spPr>
        <a:solidFill>
          <a:srgbClr val="FF5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缺點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3F16298C-2CBA-4C9E-A79B-B86A4B09EF58}" type="parTrans" cxnId="{A2B37878-FDA8-4E0C-8AA0-C73C1FE5AF6B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1247DC96-C6FD-4111-913C-179336FE3146}" type="sibTrans" cxnId="{A2B37878-FDA8-4E0C-8AA0-C73C1FE5AF6B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F2123AB3-3EC3-4998-A452-E9B4ADFDFBBC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(1)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容易激化組織內的權力爭奪與衝突。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7A994FA2-AD56-4A86-9FC9-5E0B14C4092D}" type="parTrans" cxnId="{ADE74D02-3B34-417C-9A85-234F1246A71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A7109714-A4BA-4F73-AD2E-7B59FE90619D}" type="sibTrans" cxnId="{ADE74D02-3B34-417C-9A85-234F1246A71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E21CA9FD-FDC3-48B7-8092-594A2BBBCBDC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(2)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管理</a:t>
          </a:r>
          <a:r>
            <a:rPr kumimoji="1" lang="zh-TW" altLang="en-US" b="1" i="0" u="none" strike="noStrike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當局可以避免職能重複所造成的浪費。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C0123C48-13E0-4D6F-87C6-B9C74C45DF71}" type="parTrans" cxnId="{40CE55FE-FD04-4941-8D40-22FBEF5D7322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0EB22C12-86CF-477A-BEC6-9703DBD6E867}" type="sibTrans" cxnId="{40CE55FE-FD04-4941-8D40-22FBEF5D7322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667DD59-2FCD-40DF-8276-2ECE2AA57512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(2)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矩陣式結構需要更多的主管人員。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D7045F56-67EA-4825-90A7-8B995C358B85}" type="parTrans" cxnId="{23BFAC39-8DB9-4A7A-BFEE-F39C85C3CE42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386DF2C-4BB0-41C5-8293-A6D50EE71BCB}" type="sibTrans" cxnId="{23BFAC39-8DB9-4A7A-BFEE-F39C85C3CE42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32F5A2CA-D759-481D-9C91-057C418DECA8}">
      <dgm:prSet phldrT="[文字]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(3)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矩陣式結構需要更多的協調需求。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23B98423-A9FF-411D-8894-3BEA23FB37F4}" type="parTrans" cxnId="{96F637CA-43B5-45DF-8C42-C85A8FAC8EB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7F314F98-AD4C-4042-B74D-E493C22F94AE}" type="sibTrans" cxnId="{96F637CA-43B5-45DF-8C42-C85A8FAC8EB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3C05D22F-AE8F-430B-BD97-EDE2B42C7488}" type="pres">
      <dgm:prSet presAssocID="{F52BD597-E954-471C-B104-1E1447E70D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C5D249B-C9F6-42C3-956C-1D54E9B1A865}" type="pres">
      <dgm:prSet presAssocID="{F9B63A09-4003-43CB-8370-9257464D75F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54E8E1-1302-4454-BFAC-DB2E38ADF631}" type="pres">
      <dgm:prSet presAssocID="{F9B63A09-4003-43CB-8370-9257464D75F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8C861B-2EEB-4882-BC2E-CC191BE3AE24}" type="pres">
      <dgm:prSet presAssocID="{50141B6A-1012-431A-8ABB-4CD897032350}" presName="parentText" presStyleLbl="node1" presStyleIdx="1" presStyleCnt="2" custLinFactNeighborX="-113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93CB7E-BE04-48D7-A9EB-DACF323D7929}" type="pres">
      <dgm:prSet presAssocID="{50141B6A-1012-431A-8ABB-4CD897032350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6F637CA-43B5-45DF-8C42-C85A8FAC8EBD}" srcId="{50141B6A-1012-431A-8ABB-4CD897032350}" destId="{32F5A2CA-D759-481D-9C91-057C418DECA8}" srcOrd="2" destOrd="0" parTransId="{23B98423-A9FF-411D-8894-3BEA23FB37F4}" sibTransId="{7F314F98-AD4C-4042-B74D-E493C22F94AE}"/>
    <dgm:cxn modelId="{6FA9964D-8415-4268-90AA-C42BBE28DE23}" srcId="{F52BD597-E954-471C-B104-1E1447E70D87}" destId="{F9B63A09-4003-43CB-8370-9257464D75F6}" srcOrd="0" destOrd="0" parTransId="{2A039602-BB19-4714-A0A9-D1F7DC6C8B59}" sibTransId="{E60CD950-E2C2-41D1-A161-5A3AFE171C8D}"/>
    <dgm:cxn modelId="{23BFAC39-8DB9-4A7A-BFEE-F39C85C3CE42}" srcId="{50141B6A-1012-431A-8ABB-4CD897032350}" destId="{9667DD59-2FCD-40DF-8276-2ECE2AA57512}" srcOrd="1" destOrd="0" parTransId="{D7045F56-67EA-4825-90A7-8B995C358B85}" sibTransId="{B386DF2C-4BB0-41C5-8293-A6D50EE71BCB}"/>
    <dgm:cxn modelId="{331C3D0D-0645-4A60-8F72-BA2290C53D24}" type="presOf" srcId="{50141B6A-1012-431A-8ABB-4CD897032350}" destId="{748C861B-2EEB-4882-BC2E-CC191BE3AE24}" srcOrd="0" destOrd="0" presId="urn:microsoft.com/office/officeart/2005/8/layout/vList2"/>
    <dgm:cxn modelId="{ADE74D02-3B34-417C-9A85-234F1246A718}" srcId="{50141B6A-1012-431A-8ABB-4CD897032350}" destId="{F2123AB3-3EC3-4998-A452-E9B4ADFDFBBC}" srcOrd="0" destOrd="0" parTransId="{7A994FA2-AD56-4A86-9FC9-5E0B14C4092D}" sibTransId="{A7109714-A4BA-4F73-AD2E-7B59FE90619D}"/>
    <dgm:cxn modelId="{A6DD07F6-840F-43C0-87CB-E0862C294984}" type="presOf" srcId="{F9B63A09-4003-43CB-8370-9257464D75F6}" destId="{4C5D249B-C9F6-42C3-956C-1D54E9B1A865}" srcOrd="0" destOrd="0" presId="urn:microsoft.com/office/officeart/2005/8/layout/vList2"/>
    <dgm:cxn modelId="{CB067D6C-10A8-47D9-9E2E-A3EB661B9044}" type="presOf" srcId="{E21CA9FD-FDC3-48B7-8092-594A2BBBCBDC}" destId="{AC54E8E1-1302-4454-BFAC-DB2E38ADF631}" srcOrd="0" destOrd="1" presId="urn:microsoft.com/office/officeart/2005/8/layout/vList2"/>
    <dgm:cxn modelId="{A2B37878-FDA8-4E0C-8AA0-C73C1FE5AF6B}" srcId="{F52BD597-E954-471C-B104-1E1447E70D87}" destId="{50141B6A-1012-431A-8ABB-4CD897032350}" srcOrd="1" destOrd="0" parTransId="{3F16298C-2CBA-4C9E-A79B-B86A4B09EF58}" sibTransId="{1247DC96-C6FD-4111-913C-179336FE3146}"/>
    <dgm:cxn modelId="{B46DAC02-673B-4C35-BB40-3672E070A721}" type="presOf" srcId="{9667DD59-2FCD-40DF-8276-2ECE2AA57512}" destId="{B293CB7E-BE04-48D7-A9EB-DACF323D7929}" srcOrd="0" destOrd="1" presId="urn:microsoft.com/office/officeart/2005/8/layout/vList2"/>
    <dgm:cxn modelId="{C88F53C1-7514-4FB0-AE2A-3BB430F7F982}" type="presOf" srcId="{F2123AB3-3EC3-4998-A452-E9B4ADFDFBBC}" destId="{B293CB7E-BE04-48D7-A9EB-DACF323D7929}" srcOrd="0" destOrd="0" presId="urn:microsoft.com/office/officeart/2005/8/layout/vList2"/>
    <dgm:cxn modelId="{92ACFBAC-8C9F-480D-86C4-7493B87E5020}" type="presOf" srcId="{F52BD597-E954-471C-B104-1E1447E70D87}" destId="{3C05D22F-AE8F-430B-BD97-EDE2B42C7488}" srcOrd="0" destOrd="0" presId="urn:microsoft.com/office/officeart/2005/8/layout/vList2"/>
    <dgm:cxn modelId="{073F7222-DB6E-4AE4-A185-064F4A951F6A}" srcId="{F9B63A09-4003-43CB-8370-9257464D75F6}" destId="{48AB6237-44C0-4B73-9FC3-082D35CA64E6}" srcOrd="0" destOrd="0" parTransId="{2C5E1120-9BF5-490C-9691-A205B8BD43EB}" sibTransId="{2B02B10B-A77A-49B2-B2E3-1B319664DF69}"/>
    <dgm:cxn modelId="{40CE55FE-FD04-4941-8D40-22FBEF5D7322}" srcId="{F9B63A09-4003-43CB-8370-9257464D75F6}" destId="{E21CA9FD-FDC3-48B7-8092-594A2BBBCBDC}" srcOrd="1" destOrd="0" parTransId="{C0123C48-13E0-4D6F-87C6-B9C74C45DF71}" sibTransId="{0EB22C12-86CF-477A-BEC6-9703DBD6E867}"/>
    <dgm:cxn modelId="{C573226C-1429-4C18-AF4B-BA3CF5D9AB6F}" type="presOf" srcId="{32F5A2CA-D759-481D-9C91-057C418DECA8}" destId="{B293CB7E-BE04-48D7-A9EB-DACF323D7929}" srcOrd="0" destOrd="2" presId="urn:microsoft.com/office/officeart/2005/8/layout/vList2"/>
    <dgm:cxn modelId="{CB98195C-F2BC-4D7C-AC5B-E8B66E3FD873}" type="presOf" srcId="{48AB6237-44C0-4B73-9FC3-082D35CA64E6}" destId="{AC54E8E1-1302-4454-BFAC-DB2E38ADF631}" srcOrd="0" destOrd="0" presId="urn:microsoft.com/office/officeart/2005/8/layout/vList2"/>
    <dgm:cxn modelId="{05EAE16E-777D-4DA7-9874-B68BC896A0F6}" type="presParOf" srcId="{3C05D22F-AE8F-430B-BD97-EDE2B42C7488}" destId="{4C5D249B-C9F6-42C3-956C-1D54E9B1A865}" srcOrd="0" destOrd="0" presId="urn:microsoft.com/office/officeart/2005/8/layout/vList2"/>
    <dgm:cxn modelId="{F4830718-CAA5-49E9-9D52-4FC27598C064}" type="presParOf" srcId="{3C05D22F-AE8F-430B-BD97-EDE2B42C7488}" destId="{AC54E8E1-1302-4454-BFAC-DB2E38ADF631}" srcOrd="1" destOrd="0" presId="urn:microsoft.com/office/officeart/2005/8/layout/vList2"/>
    <dgm:cxn modelId="{D9904349-453B-4E18-B3A0-02E521CD7F3F}" type="presParOf" srcId="{3C05D22F-AE8F-430B-BD97-EDE2B42C7488}" destId="{748C861B-2EEB-4882-BC2E-CC191BE3AE24}" srcOrd="2" destOrd="0" presId="urn:microsoft.com/office/officeart/2005/8/layout/vList2"/>
    <dgm:cxn modelId="{73BC6DDC-739B-4A4C-AA26-81828CA1F07F}" type="presParOf" srcId="{3C05D22F-AE8F-430B-BD97-EDE2B42C7488}" destId="{B293CB7E-BE04-48D7-A9EB-DACF323D792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D83FBFE-DA44-4E7D-83ED-94E4B84DBE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0BE5102-0D12-4217-B370-5C6810A1ED0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§13.1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基本的組織結構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AF50BAE1-748D-42B7-9988-785F865016BF}" type="par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09A1A4BB-F87A-43D9-AC54-9702698BADAC}" type="sib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8568854A-A447-4B03-835B-45F0AE423C9C}">
      <dgm:prSet phldrT="[文字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§13.2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策略與結構的配適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6636148B-3A1B-4331-8831-5384796FE18F}" type="par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E4C276F7-0D70-4940-B8D3-F8CFA11B26E9}" type="sib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4E70093C-0310-4E69-8776-A6DFB0C26E7F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§13.3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組織結構的調整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21BD4D73-0642-4E95-8E14-97BE1AAB21A7}" type="par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D3B83BFA-C633-4D52-8135-033F0E93D69F}" type="sib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C4AE292F-DE7B-44B4-9E4C-25DCB97EF6B9}" type="pres">
      <dgm:prSet presAssocID="{5D83FBFE-DA44-4E7D-83ED-94E4B84DBE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12F8263-28A0-42F7-A532-BB05114E06A4}" type="pres">
      <dgm:prSet presAssocID="{E0BE5102-0D12-4217-B370-5C6810A1ED0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D49CCE-CFA8-4672-BC9D-DCAFEF8D5634}" type="pres">
      <dgm:prSet presAssocID="{09A1A4BB-F87A-43D9-AC54-9702698BADAC}" presName="spacer" presStyleCnt="0"/>
      <dgm:spPr/>
    </dgm:pt>
    <dgm:pt modelId="{8ECE8589-8516-4D5C-8698-B69BE5F46FB4}" type="pres">
      <dgm:prSet presAssocID="{8568854A-A447-4B03-835B-45F0AE423C9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968C6-6FA7-4B96-BB75-94E6D5D63E87}" type="pres">
      <dgm:prSet presAssocID="{E4C276F7-0D70-4940-B8D3-F8CFA11B26E9}" presName="spacer" presStyleCnt="0"/>
      <dgm:spPr/>
    </dgm:pt>
    <dgm:pt modelId="{AE0AAF5F-BFF0-4A8C-9D32-008D956B3228}" type="pres">
      <dgm:prSet presAssocID="{4E70093C-0310-4E69-8776-A6DFB0C26E7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C01544-8DD8-4312-B637-6C3D33CB396A}" srcId="{5D83FBFE-DA44-4E7D-83ED-94E4B84DBE1F}" destId="{E0BE5102-0D12-4217-B370-5C6810A1ED0C}" srcOrd="0" destOrd="0" parTransId="{AF50BAE1-748D-42B7-9988-785F865016BF}" sibTransId="{09A1A4BB-F87A-43D9-AC54-9702698BADAC}"/>
    <dgm:cxn modelId="{959F88C9-AEBF-47B8-AED5-8416C5648094}" type="presOf" srcId="{8568854A-A447-4B03-835B-45F0AE423C9C}" destId="{8ECE8589-8516-4D5C-8698-B69BE5F46FB4}" srcOrd="0" destOrd="0" presId="urn:microsoft.com/office/officeart/2005/8/layout/vList2"/>
    <dgm:cxn modelId="{B18E74E5-2FDE-4DB3-8DC2-FDCE452023C9}" type="presOf" srcId="{4E70093C-0310-4E69-8776-A6DFB0C26E7F}" destId="{AE0AAF5F-BFF0-4A8C-9D32-008D956B3228}" srcOrd="0" destOrd="0" presId="urn:microsoft.com/office/officeart/2005/8/layout/vList2"/>
    <dgm:cxn modelId="{41626EF4-E6BE-4245-9094-CB8FEA06D062}" srcId="{5D83FBFE-DA44-4E7D-83ED-94E4B84DBE1F}" destId="{4E70093C-0310-4E69-8776-A6DFB0C26E7F}" srcOrd="2" destOrd="0" parTransId="{21BD4D73-0642-4E95-8E14-97BE1AAB21A7}" sibTransId="{D3B83BFA-C633-4D52-8135-033F0E93D69F}"/>
    <dgm:cxn modelId="{0DF401DF-5BA8-4CA0-8B4A-86FF63D176F0}" srcId="{5D83FBFE-DA44-4E7D-83ED-94E4B84DBE1F}" destId="{8568854A-A447-4B03-835B-45F0AE423C9C}" srcOrd="1" destOrd="0" parTransId="{6636148B-3A1B-4331-8831-5384796FE18F}" sibTransId="{E4C276F7-0D70-4940-B8D3-F8CFA11B26E9}"/>
    <dgm:cxn modelId="{C12CA00B-E139-4130-AD19-4CA27AAC1BAF}" type="presOf" srcId="{5D83FBFE-DA44-4E7D-83ED-94E4B84DBE1F}" destId="{C4AE292F-DE7B-44B4-9E4C-25DCB97EF6B9}" srcOrd="0" destOrd="0" presId="urn:microsoft.com/office/officeart/2005/8/layout/vList2"/>
    <dgm:cxn modelId="{4A0065D3-CE17-4D40-B48B-CFCAA1442B73}" type="presOf" srcId="{E0BE5102-0D12-4217-B370-5C6810A1ED0C}" destId="{712F8263-28A0-42F7-A532-BB05114E06A4}" srcOrd="0" destOrd="0" presId="urn:microsoft.com/office/officeart/2005/8/layout/vList2"/>
    <dgm:cxn modelId="{E2923BB9-34F1-41E0-A16E-48AA8815AD31}" type="presParOf" srcId="{C4AE292F-DE7B-44B4-9E4C-25DCB97EF6B9}" destId="{712F8263-28A0-42F7-A532-BB05114E06A4}" srcOrd="0" destOrd="0" presId="urn:microsoft.com/office/officeart/2005/8/layout/vList2"/>
    <dgm:cxn modelId="{7130DC36-E904-4219-A004-ECF2F8F1696D}" type="presParOf" srcId="{C4AE292F-DE7B-44B4-9E4C-25DCB97EF6B9}" destId="{FBD49CCE-CFA8-4672-BC9D-DCAFEF8D5634}" srcOrd="1" destOrd="0" presId="urn:microsoft.com/office/officeart/2005/8/layout/vList2"/>
    <dgm:cxn modelId="{76D62408-76E4-410E-B575-FDD4BF8153F6}" type="presParOf" srcId="{C4AE292F-DE7B-44B4-9E4C-25DCB97EF6B9}" destId="{8ECE8589-8516-4D5C-8698-B69BE5F46FB4}" srcOrd="2" destOrd="0" presId="urn:microsoft.com/office/officeart/2005/8/layout/vList2"/>
    <dgm:cxn modelId="{AE471435-4FA4-4508-906B-E29C504732C1}" type="presParOf" srcId="{C4AE292F-DE7B-44B4-9E4C-25DCB97EF6B9}" destId="{00A968C6-6FA7-4B96-BB75-94E6D5D63E87}" srcOrd="3" destOrd="0" presId="urn:microsoft.com/office/officeart/2005/8/layout/vList2"/>
    <dgm:cxn modelId="{BF58C90E-8C8F-47A5-A073-0892FD0F042C}" type="presParOf" srcId="{C4AE292F-DE7B-44B4-9E4C-25DCB97EF6B9}" destId="{AE0AAF5F-BFF0-4A8C-9D32-008D956B32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D83FBFE-DA44-4E7D-83ED-94E4B84DBE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0BE5102-0D12-4217-B370-5C6810A1ED0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§13.1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基本的組織結構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AF50BAE1-748D-42B7-9988-785F865016BF}" type="par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09A1A4BB-F87A-43D9-AC54-9702698BADAC}" type="sib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8568854A-A447-4B03-835B-45F0AE423C9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§13.2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策略與結構的配適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6636148B-3A1B-4331-8831-5384796FE18F}" type="par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E4C276F7-0D70-4940-B8D3-F8CFA11B26E9}" type="sib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4E70093C-0310-4E69-8776-A6DFB0C26E7F}">
      <dgm:prSet phldrT="[文字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§13.3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組織結構的調整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21BD4D73-0642-4E95-8E14-97BE1AAB21A7}" type="par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D3B83BFA-C633-4D52-8135-033F0E93D69F}" type="sib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C4AE292F-DE7B-44B4-9E4C-25DCB97EF6B9}" type="pres">
      <dgm:prSet presAssocID="{5D83FBFE-DA44-4E7D-83ED-94E4B84DBE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12F8263-28A0-42F7-A532-BB05114E06A4}" type="pres">
      <dgm:prSet presAssocID="{E0BE5102-0D12-4217-B370-5C6810A1ED0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D49CCE-CFA8-4672-BC9D-DCAFEF8D5634}" type="pres">
      <dgm:prSet presAssocID="{09A1A4BB-F87A-43D9-AC54-9702698BADAC}" presName="spacer" presStyleCnt="0"/>
      <dgm:spPr/>
    </dgm:pt>
    <dgm:pt modelId="{8ECE8589-8516-4D5C-8698-B69BE5F46FB4}" type="pres">
      <dgm:prSet presAssocID="{8568854A-A447-4B03-835B-45F0AE423C9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968C6-6FA7-4B96-BB75-94E6D5D63E87}" type="pres">
      <dgm:prSet presAssocID="{E4C276F7-0D70-4940-B8D3-F8CFA11B26E9}" presName="spacer" presStyleCnt="0"/>
      <dgm:spPr/>
    </dgm:pt>
    <dgm:pt modelId="{AE0AAF5F-BFF0-4A8C-9D32-008D956B3228}" type="pres">
      <dgm:prSet presAssocID="{4E70093C-0310-4E69-8776-A6DFB0C26E7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C01544-8DD8-4312-B637-6C3D33CB396A}" srcId="{5D83FBFE-DA44-4E7D-83ED-94E4B84DBE1F}" destId="{E0BE5102-0D12-4217-B370-5C6810A1ED0C}" srcOrd="0" destOrd="0" parTransId="{AF50BAE1-748D-42B7-9988-785F865016BF}" sibTransId="{09A1A4BB-F87A-43D9-AC54-9702698BADAC}"/>
    <dgm:cxn modelId="{959F88C9-AEBF-47B8-AED5-8416C5648094}" type="presOf" srcId="{8568854A-A447-4B03-835B-45F0AE423C9C}" destId="{8ECE8589-8516-4D5C-8698-B69BE5F46FB4}" srcOrd="0" destOrd="0" presId="urn:microsoft.com/office/officeart/2005/8/layout/vList2"/>
    <dgm:cxn modelId="{B18E74E5-2FDE-4DB3-8DC2-FDCE452023C9}" type="presOf" srcId="{4E70093C-0310-4E69-8776-A6DFB0C26E7F}" destId="{AE0AAF5F-BFF0-4A8C-9D32-008D956B3228}" srcOrd="0" destOrd="0" presId="urn:microsoft.com/office/officeart/2005/8/layout/vList2"/>
    <dgm:cxn modelId="{41626EF4-E6BE-4245-9094-CB8FEA06D062}" srcId="{5D83FBFE-DA44-4E7D-83ED-94E4B84DBE1F}" destId="{4E70093C-0310-4E69-8776-A6DFB0C26E7F}" srcOrd="2" destOrd="0" parTransId="{21BD4D73-0642-4E95-8E14-97BE1AAB21A7}" sibTransId="{D3B83BFA-C633-4D52-8135-033F0E93D69F}"/>
    <dgm:cxn modelId="{0DF401DF-5BA8-4CA0-8B4A-86FF63D176F0}" srcId="{5D83FBFE-DA44-4E7D-83ED-94E4B84DBE1F}" destId="{8568854A-A447-4B03-835B-45F0AE423C9C}" srcOrd="1" destOrd="0" parTransId="{6636148B-3A1B-4331-8831-5384796FE18F}" sibTransId="{E4C276F7-0D70-4940-B8D3-F8CFA11B26E9}"/>
    <dgm:cxn modelId="{C12CA00B-E139-4130-AD19-4CA27AAC1BAF}" type="presOf" srcId="{5D83FBFE-DA44-4E7D-83ED-94E4B84DBE1F}" destId="{C4AE292F-DE7B-44B4-9E4C-25DCB97EF6B9}" srcOrd="0" destOrd="0" presId="urn:microsoft.com/office/officeart/2005/8/layout/vList2"/>
    <dgm:cxn modelId="{4A0065D3-CE17-4D40-B48B-CFCAA1442B73}" type="presOf" srcId="{E0BE5102-0D12-4217-B370-5C6810A1ED0C}" destId="{712F8263-28A0-42F7-A532-BB05114E06A4}" srcOrd="0" destOrd="0" presId="urn:microsoft.com/office/officeart/2005/8/layout/vList2"/>
    <dgm:cxn modelId="{E2923BB9-34F1-41E0-A16E-48AA8815AD31}" type="presParOf" srcId="{C4AE292F-DE7B-44B4-9E4C-25DCB97EF6B9}" destId="{712F8263-28A0-42F7-A532-BB05114E06A4}" srcOrd="0" destOrd="0" presId="urn:microsoft.com/office/officeart/2005/8/layout/vList2"/>
    <dgm:cxn modelId="{7130DC36-E904-4219-A004-ECF2F8F1696D}" type="presParOf" srcId="{C4AE292F-DE7B-44B4-9E4C-25DCB97EF6B9}" destId="{FBD49CCE-CFA8-4672-BC9D-DCAFEF8D5634}" srcOrd="1" destOrd="0" presId="urn:microsoft.com/office/officeart/2005/8/layout/vList2"/>
    <dgm:cxn modelId="{76D62408-76E4-410E-B575-FDD4BF8153F6}" type="presParOf" srcId="{C4AE292F-DE7B-44B4-9E4C-25DCB97EF6B9}" destId="{8ECE8589-8516-4D5C-8698-B69BE5F46FB4}" srcOrd="2" destOrd="0" presId="urn:microsoft.com/office/officeart/2005/8/layout/vList2"/>
    <dgm:cxn modelId="{AE471435-4FA4-4508-906B-E29C504732C1}" type="presParOf" srcId="{C4AE292F-DE7B-44B4-9E4C-25DCB97EF6B9}" destId="{00A968C6-6FA7-4B96-BB75-94E6D5D63E87}" srcOrd="3" destOrd="0" presId="urn:microsoft.com/office/officeart/2005/8/layout/vList2"/>
    <dgm:cxn modelId="{BF58C90E-8C8F-47A5-A073-0892FD0F042C}" type="presParOf" srcId="{C4AE292F-DE7B-44B4-9E4C-25DCB97EF6B9}" destId="{AE0AAF5F-BFF0-4A8C-9D32-008D956B32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C498140-D39B-4839-AC52-8A11600A3C8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AEE9B3E7-CA41-488B-8E79-F4CA2034C8ED}">
      <dgm:prSet phldrT="[文字]"/>
      <dgm:spPr>
        <a:solidFill>
          <a:srgbClr val="00B0F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界定策略關鍵活動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4C542DC9-BF5A-4426-85A7-F9715CAE596C}" type="parTrans" cxnId="{649B9E76-EC84-442A-9E9E-8BE1BE395B17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D2B1718D-E0AD-4528-B9CC-B37706750AC7}" type="sibTrans" cxnId="{649B9E76-EC84-442A-9E9E-8BE1BE395B17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F5F52A10-FEC1-4ABD-8079-0DEED53FD44D}">
      <dgm:prSet phldrT="[文字]"/>
      <dgm:spPr>
        <a:solidFill>
          <a:schemeClr val="accent6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再造工程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7448E64C-4F99-45F3-8CCF-522075700794}" type="parTrans" cxnId="{DF931772-07FA-4B60-9C75-15A5DDED8490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8BEFBBE0-B15D-4A98-886A-9E68C9551C59}" type="sibTrans" cxnId="{DF931772-07FA-4B60-9C75-15A5DDED8490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16F9BC7F-A7AF-4E0B-A9BA-9446735E70E7}">
      <dgm:prSet phldrT="[文字]"/>
      <dgm:spPr>
        <a:solidFill>
          <a:srgbClr val="FF5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en-US" altLang="zh-TW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E</a:t>
          </a:r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化工程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76CF496A-D2A7-4989-A0A5-C6AAD9C1E76F}" type="parTrans" cxnId="{6FE34A34-1451-4E86-A92E-596D577A5A3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DB16AEAD-F2A1-491F-B751-85FF8D0797D4}" type="sibTrans" cxnId="{6FE34A34-1451-4E86-A92E-596D577A5A3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0AD0C2EA-C24C-42D5-8FDC-3819C24DE4ED}">
      <dgm:prSet phldrT="[文字]"/>
      <dgm:spPr>
        <a:solidFill>
          <a:srgbClr val="92D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重新調整企業的人力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E0192A34-1801-4A8C-BEA7-7D602EF0A13E}" type="parTrans" cxnId="{BBC1FBD0-7B77-4136-B9B7-97B949BF4F5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66707D61-D1DC-491F-A1A2-A60C29732DD8}" type="sibTrans" cxnId="{BBC1FBD0-7B77-4136-B9B7-97B949BF4F5D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6F9E14E-392E-4B47-ACC3-B77251444A74}" type="pres">
      <dgm:prSet presAssocID="{5C498140-D39B-4839-AC52-8A11600A3C8C}" presName="CompostProcess" presStyleCnt="0">
        <dgm:presLayoutVars>
          <dgm:dir/>
          <dgm:resizeHandles val="exact"/>
        </dgm:presLayoutVars>
      </dgm:prSet>
      <dgm:spPr/>
    </dgm:pt>
    <dgm:pt modelId="{E3215A3E-7EF7-4E11-92F3-3DAFC7D28628}" type="pres">
      <dgm:prSet presAssocID="{5C498140-D39B-4839-AC52-8A11600A3C8C}" presName="arrow" presStyleLbl="bgShp" presStyleIdx="0" presStyleCnt="1" custLinFactNeighborX="-823" custLinFactNeighborY="-1398"/>
      <dgm:spPr>
        <a:solidFill>
          <a:srgbClr val="FFFF66"/>
        </a:solidFill>
        <a:scene3d>
          <a:camera prst="orthographicFront"/>
          <a:lightRig rig="threePt" dir="t"/>
        </a:scene3d>
        <a:sp3d>
          <a:bevelT/>
        </a:sp3d>
      </dgm:spPr>
    </dgm:pt>
    <dgm:pt modelId="{EAC3EB00-6406-45F6-9C28-22C3B2E12B83}" type="pres">
      <dgm:prSet presAssocID="{5C498140-D39B-4839-AC52-8A11600A3C8C}" presName="linearProcess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6B4159D7-1CD9-492D-BAE0-650B8F346696}" type="pres">
      <dgm:prSet presAssocID="{AEE9B3E7-CA41-488B-8E79-F4CA2034C8ED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7AE0C7-4B5E-474E-82CF-5EC510F9BEC9}" type="pres">
      <dgm:prSet presAssocID="{D2B1718D-E0AD-4528-B9CC-B37706750AC7}" presName="sibTrans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BCFB406C-3E10-4264-B018-7E848D1AAF91}" type="pres">
      <dgm:prSet presAssocID="{F5F52A10-FEC1-4ABD-8079-0DEED53FD44D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E7AAD9-763C-4045-88DC-7FC55703D8C5}" type="pres">
      <dgm:prSet presAssocID="{8BEFBBE0-B15D-4A98-886A-9E68C9551C59}" presName="sibTrans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16303BE9-CAB0-45B9-A9AA-601361A27CF6}" type="pres">
      <dgm:prSet presAssocID="{16F9BC7F-A7AF-4E0B-A9BA-9446735E70E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F55CFC-7AEA-456C-B3DE-36EB23DE9114}" type="pres">
      <dgm:prSet presAssocID="{DB16AEAD-F2A1-491F-B751-85FF8D0797D4}" presName="sibTrans" presStyleCnt="0"/>
      <dgm:spPr>
        <a:scene3d>
          <a:camera prst="orthographicFront"/>
          <a:lightRig rig="threePt" dir="t"/>
        </a:scene3d>
        <a:sp3d>
          <a:bevelT/>
        </a:sp3d>
      </dgm:spPr>
    </dgm:pt>
    <dgm:pt modelId="{735381D2-C379-42C2-BA1D-18602859753B}" type="pres">
      <dgm:prSet presAssocID="{0AD0C2EA-C24C-42D5-8FDC-3819C24DE4ED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F808714-DB10-4C56-B407-41325969D3D9}" type="presOf" srcId="{5C498140-D39B-4839-AC52-8A11600A3C8C}" destId="{B6F9E14E-392E-4B47-ACC3-B77251444A74}" srcOrd="0" destOrd="0" presId="urn:microsoft.com/office/officeart/2005/8/layout/hProcess9"/>
    <dgm:cxn modelId="{BBC1FBD0-7B77-4136-B9B7-97B949BF4F5D}" srcId="{5C498140-D39B-4839-AC52-8A11600A3C8C}" destId="{0AD0C2EA-C24C-42D5-8FDC-3819C24DE4ED}" srcOrd="3" destOrd="0" parTransId="{E0192A34-1801-4A8C-BEA7-7D602EF0A13E}" sibTransId="{66707D61-D1DC-491F-A1A2-A60C29732DD8}"/>
    <dgm:cxn modelId="{6FE34A34-1451-4E86-A92E-596D577A5A3E}" srcId="{5C498140-D39B-4839-AC52-8A11600A3C8C}" destId="{16F9BC7F-A7AF-4E0B-A9BA-9446735E70E7}" srcOrd="2" destOrd="0" parTransId="{76CF496A-D2A7-4989-A0A5-C6AAD9C1E76F}" sibTransId="{DB16AEAD-F2A1-491F-B751-85FF8D0797D4}"/>
    <dgm:cxn modelId="{942ABAEE-6932-48F0-A8AB-AF457808E63E}" type="presOf" srcId="{0AD0C2EA-C24C-42D5-8FDC-3819C24DE4ED}" destId="{735381D2-C379-42C2-BA1D-18602859753B}" srcOrd="0" destOrd="0" presId="urn:microsoft.com/office/officeart/2005/8/layout/hProcess9"/>
    <dgm:cxn modelId="{649B9E76-EC84-442A-9E9E-8BE1BE395B17}" srcId="{5C498140-D39B-4839-AC52-8A11600A3C8C}" destId="{AEE9B3E7-CA41-488B-8E79-F4CA2034C8ED}" srcOrd="0" destOrd="0" parTransId="{4C542DC9-BF5A-4426-85A7-F9715CAE596C}" sibTransId="{D2B1718D-E0AD-4528-B9CC-B37706750AC7}"/>
    <dgm:cxn modelId="{DF931772-07FA-4B60-9C75-15A5DDED8490}" srcId="{5C498140-D39B-4839-AC52-8A11600A3C8C}" destId="{F5F52A10-FEC1-4ABD-8079-0DEED53FD44D}" srcOrd="1" destOrd="0" parTransId="{7448E64C-4F99-45F3-8CCF-522075700794}" sibTransId="{8BEFBBE0-B15D-4A98-886A-9E68C9551C59}"/>
    <dgm:cxn modelId="{3D82569D-8049-43A5-89B4-8F0754936949}" type="presOf" srcId="{F5F52A10-FEC1-4ABD-8079-0DEED53FD44D}" destId="{BCFB406C-3E10-4264-B018-7E848D1AAF91}" srcOrd="0" destOrd="0" presId="urn:microsoft.com/office/officeart/2005/8/layout/hProcess9"/>
    <dgm:cxn modelId="{BD9E8FAC-9FD7-47C7-9F61-925F04E3EB4E}" type="presOf" srcId="{16F9BC7F-A7AF-4E0B-A9BA-9446735E70E7}" destId="{16303BE9-CAB0-45B9-A9AA-601361A27CF6}" srcOrd="0" destOrd="0" presId="urn:microsoft.com/office/officeart/2005/8/layout/hProcess9"/>
    <dgm:cxn modelId="{C095832E-E2CF-446C-A4B5-5F8B60ADA132}" type="presOf" srcId="{AEE9B3E7-CA41-488B-8E79-F4CA2034C8ED}" destId="{6B4159D7-1CD9-492D-BAE0-650B8F346696}" srcOrd="0" destOrd="0" presId="urn:microsoft.com/office/officeart/2005/8/layout/hProcess9"/>
    <dgm:cxn modelId="{6D079CAE-52CD-4408-9A31-73D8F627B985}" type="presParOf" srcId="{B6F9E14E-392E-4B47-ACC3-B77251444A74}" destId="{E3215A3E-7EF7-4E11-92F3-3DAFC7D28628}" srcOrd="0" destOrd="0" presId="urn:microsoft.com/office/officeart/2005/8/layout/hProcess9"/>
    <dgm:cxn modelId="{6F1F4D97-B201-46A2-9F1A-9684105AACC2}" type="presParOf" srcId="{B6F9E14E-392E-4B47-ACC3-B77251444A74}" destId="{EAC3EB00-6406-45F6-9C28-22C3B2E12B83}" srcOrd="1" destOrd="0" presId="urn:microsoft.com/office/officeart/2005/8/layout/hProcess9"/>
    <dgm:cxn modelId="{17F9CF02-A7B7-40BF-ACCD-6E5B5164A12C}" type="presParOf" srcId="{EAC3EB00-6406-45F6-9C28-22C3B2E12B83}" destId="{6B4159D7-1CD9-492D-BAE0-650B8F346696}" srcOrd="0" destOrd="0" presId="urn:microsoft.com/office/officeart/2005/8/layout/hProcess9"/>
    <dgm:cxn modelId="{C3D5BEFD-A55F-4FB9-8CE8-3F37B471E548}" type="presParOf" srcId="{EAC3EB00-6406-45F6-9C28-22C3B2E12B83}" destId="{A67AE0C7-4B5E-474E-82CF-5EC510F9BEC9}" srcOrd="1" destOrd="0" presId="urn:microsoft.com/office/officeart/2005/8/layout/hProcess9"/>
    <dgm:cxn modelId="{6D6DDDFB-4335-4BCC-8A29-334EE67EF911}" type="presParOf" srcId="{EAC3EB00-6406-45F6-9C28-22C3B2E12B83}" destId="{BCFB406C-3E10-4264-B018-7E848D1AAF91}" srcOrd="2" destOrd="0" presId="urn:microsoft.com/office/officeart/2005/8/layout/hProcess9"/>
    <dgm:cxn modelId="{3E8C3755-F895-4DD5-8BBE-7EF60CD2C16C}" type="presParOf" srcId="{EAC3EB00-6406-45F6-9C28-22C3B2E12B83}" destId="{81E7AAD9-763C-4045-88DC-7FC55703D8C5}" srcOrd="3" destOrd="0" presId="urn:microsoft.com/office/officeart/2005/8/layout/hProcess9"/>
    <dgm:cxn modelId="{17C62A0B-074F-4777-87CF-0ABA89C9D6D2}" type="presParOf" srcId="{EAC3EB00-6406-45F6-9C28-22C3B2E12B83}" destId="{16303BE9-CAB0-45B9-A9AA-601361A27CF6}" srcOrd="4" destOrd="0" presId="urn:microsoft.com/office/officeart/2005/8/layout/hProcess9"/>
    <dgm:cxn modelId="{DFEEBAB0-2E4C-4EC3-BF7A-7EA12EF5DD1F}" type="presParOf" srcId="{EAC3EB00-6406-45F6-9C28-22C3B2E12B83}" destId="{A1F55CFC-7AEA-456C-B3DE-36EB23DE9114}" srcOrd="5" destOrd="0" presId="urn:microsoft.com/office/officeart/2005/8/layout/hProcess9"/>
    <dgm:cxn modelId="{2880E373-1B30-48A1-A662-51903584DCB3}" type="presParOf" srcId="{EAC3EB00-6406-45F6-9C28-22C3B2E12B83}" destId="{735381D2-C379-42C2-BA1D-18602859753B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F8263-28A0-42F7-A532-BB05114E06A4}">
      <dsp:nvSpPr>
        <dsp:cNvPr id="0" name=""/>
        <dsp:cNvSpPr/>
      </dsp:nvSpPr>
      <dsp:spPr>
        <a:xfrm>
          <a:off x="0" y="34562"/>
          <a:ext cx="7182678" cy="1254825"/>
        </a:xfrm>
        <a:prstGeom prst="roundRect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§13.1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基本的組織結構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95818"/>
        <a:ext cx="7060166" cy="1132313"/>
      </dsp:txXfrm>
    </dsp:sp>
    <dsp:sp modelId="{8ECE8589-8516-4D5C-8698-B69BE5F46FB4}">
      <dsp:nvSpPr>
        <dsp:cNvPr id="0" name=""/>
        <dsp:cNvSpPr/>
      </dsp:nvSpPr>
      <dsp:spPr>
        <a:xfrm>
          <a:off x="0" y="1404587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§13.2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策略與結構的配適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1465843"/>
        <a:ext cx="7060166" cy="1132313"/>
      </dsp:txXfrm>
    </dsp:sp>
    <dsp:sp modelId="{AE0AAF5F-BFF0-4A8C-9D32-008D956B3228}">
      <dsp:nvSpPr>
        <dsp:cNvPr id="0" name=""/>
        <dsp:cNvSpPr/>
      </dsp:nvSpPr>
      <dsp:spPr>
        <a:xfrm>
          <a:off x="0" y="2774612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§13.3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組織結構的調整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2835868"/>
        <a:ext cx="7060166" cy="11323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822A37-8CCE-4E11-94E0-D926C18FDFA5}">
      <dsp:nvSpPr>
        <dsp:cNvPr id="0" name=""/>
        <dsp:cNvSpPr/>
      </dsp:nvSpPr>
      <dsp:spPr>
        <a:xfrm>
          <a:off x="0" y="45677"/>
          <a:ext cx="8188038" cy="752895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專業化（</a:t>
          </a:r>
          <a:r>
            <a:rPr kumimoji="1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Specialization</a:t>
          </a: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）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82430"/>
        <a:ext cx="8114532" cy="679389"/>
      </dsp:txXfrm>
    </dsp:sp>
    <dsp:sp modelId="{C94A9521-5F6A-4DF3-8FC1-0A65B2D874DB}">
      <dsp:nvSpPr>
        <dsp:cNvPr id="0" name=""/>
        <dsp:cNvSpPr/>
      </dsp:nvSpPr>
      <dsp:spPr>
        <a:xfrm>
          <a:off x="0" y="798572"/>
          <a:ext cx="8188038" cy="44712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970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zh-TW" altLang="en-US" sz="1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是指將特定的活動與任務，分配給有能力執行的適當個人與團隊。 </a:t>
          </a:r>
          <a:endParaRPr lang="zh-TW" altLang="en-US" sz="19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798572"/>
        <a:ext cx="8188038" cy="447120"/>
      </dsp:txXfrm>
    </dsp:sp>
    <dsp:sp modelId="{090F746B-FF1A-40EE-AA9E-CA5EF89E7788}">
      <dsp:nvSpPr>
        <dsp:cNvPr id="0" name=""/>
        <dsp:cNvSpPr/>
      </dsp:nvSpPr>
      <dsp:spPr>
        <a:xfrm>
          <a:off x="0" y="1245692"/>
          <a:ext cx="8188038" cy="752895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標準化（</a:t>
          </a:r>
          <a:r>
            <a:rPr kumimoji="1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Standardization</a:t>
          </a: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）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1282445"/>
        <a:ext cx="8114532" cy="679389"/>
      </dsp:txXfrm>
    </dsp:sp>
    <dsp:sp modelId="{253CF7FB-26CA-4078-8987-71BCFA699FD2}">
      <dsp:nvSpPr>
        <dsp:cNvPr id="0" name=""/>
        <dsp:cNvSpPr/>
      </dsp:nvSpPr>
      <dsp:spPr>
        <a:xfrm>
          <a:off x="0" y="1998587"/>
          <a:ext cx="8188038" cy="81972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970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zh-TW" altLang="en-US" sz="1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是指在界定工作、程序與實務時，能使員工以一致的方式來執行他們的工作。 </a:t>
          </a:r>
          <a:endParaRPr lang="zh-TW" altLang="en-US" sz="19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1998587"/>
        <a:ext cx="8188038" cy="819720"/>
      </dsp:txXfrm>
    </dsp:sp>
    <dsp:sp modelId="{4C9BBACF-3856-4E2B-9B59-0EB3C6D383AB}">
      <dsp:nvSpPr>
        <dsp:cNvPr id="0" name=""/>
        <dsp:cNvSpPr/>
      </dsp:nvSpPr>
      <dsp:spPr>
        <a:xfrm>
          <a:off x="0" y="2818307"/>
          <a:ext cx="8188038" cy="752895"/>
        </a:xfrm>
        <a:prstGeom prst="roundRect">
          <a:avLst/>
        </a:prstGeom>
        <a:solidFill>
          <a:srgbClr val="00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集中化（</a:t>
          </a:r>
          <a:r>
            <a:rPr kumimoji="1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Centralization</a:t>
          </a: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）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2855060"/>
        <a:ext cx="8114532" cy="679389"/>
      </dsp:txXfrm>
    </dsp:sp>
    <dsp:sp modelId="{33DC76E9-1DF6-4E1C-BEA4-9A1531919FE4}">
      <dsp:nvSpPr>
        <dsp:cNvPr id="0" name=""/>
        <dsp:cNvSpPr/>
      </dsp:nvSpPr>
      <dsp:spPr>
        <a:xfrm>
          <a:off x="0" y="3571202"/>
          <a:ext cx="8188038" cy="44712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970" tIns="30480" rIns="170688" bIns="30480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zh-TW" altLang="en-US" sz="19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是指高階管理當局讓部屬參與決策與分享權力的程度。 </a:t>
          </a:r>
          <a:endParaRPr lang="zh-TW" altLang="en-US" sz="19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3571202"/>
        <a:ext cx="8188038" cy="4471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22025-7AF5-4248-8E30-C9651AD5854E}">
      <dsp:nvSpPr>
        <dsp:cNvPr id="0" name=""/>
        <dsp:cNvSpPr/>
      </dsp:nvSpPr>
      <dsp:spPr>
        <a:xfrm>
          <a:off x="0" y="594553"/>
          <a:ext cx="2211456" cy="1326873"/>
        </a:xfrm>
        <a:prstGeom prst="rect">
          <a:avLst/>
        </a:prstGeom>
        <a:solidFill>
          <a:srgbClr val="00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職能結構 </a:t>
          </a:r>
          <a:endParaRPr lang="zh-TW" altLang="en-US" sz="27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594553"/>
        <a:ext cx="2211456" cy="1326873"/>
      </dsp:txXfrm>
    </dsp:sp>
    <dsp:sp modelId="{C40F50DE-D366-47CE-B6CF-F412E2A7B2FA}">
      <dsp:nvSpPr>
        <dsp:cNvPr id="0" name=""/>
        <dsp:cNvSpPr/>
      </dsp:nvSpPr>
      <dsp:spPr>
        <a:xfrm>
          <a:off x="2432601" y="594553"/>
          <a:ext cx="2211456" cy="1326873"/>
        </a:xfrm>
        <a:prstGeom prst="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產品事業部結構 </a:t>
          </a:r>
          <a:endParaRPr lang="zh-TW" altLang="en-US" sz="27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432601" y="594553"/>
        <a:ext cx="2211456" cy="1326873"/>
      </dsp:txXfrm>
    </dsp:sp>
    <dsp:sp modelId="{BA352094-27FD-417D-9A2E-719FCB50E0FE}">
      <dsp:nvSpPr>
        <dsp:cNvPr id="0" name=""/>
        <dsp:cNvSpPr/>
      </dsp:nvSpPr>
      <dsp:spPr>
        <a:xfrm>
          <a:off x="4865203" y="594553"/>
          <a:ext cx="2211456" cy="1326873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顧客事業部結構</a:t>
          </a:r>
          <a:endParaRPr lang="zh-TW" altLang="en-US" sz="27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4865203" y="594553"/>
        <a:ext cx="2211456" cy="1326873"/>
      </dsp:txXfrm>
    </dsp:sp>
    <dsp:sp modelId="{AA5D6120-0DFB-45BE-9D40-1EC66D966F3D}">
      <dsp:nvSpPr>
        <dsp:cNvPr id="0" name=""/>
        <dsp:cNvSpPr/>
      </dsp:nvSpPr>
      <dsp:spPr>
        <a:xfrm>
          <a:off x="0" y="2142572"/>
          <a:ext cx="2211456" cy="1326873"/>
        </a:xfrm>
        <a:prstGeom prst="rect">
          <a:avLst/>
        </a:prstGeom>
        <a:solidFill>
          <a:srgbClr val="FF5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地理事業部結構</a:t>
          </a:r>
          <a:endParaRPr lang="zh-TW" altLang="en-US" sz="27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2142572"/>
        <a:ext cx="2211456" cy="1326873"/>
      </dsp:txXfrm>
    </dsp:sp>
    <dsp:sp modelId="{1A934939-AC3F-4FEB-AFA4-BF8FD43CA2B2}">
      <dsp:nvSpPr>
        <dsp:cNvPr id="0" name=""/>
        <dsp:cNvSpPr/>
      </dsp:nvSpPr>
      <dsp:spPr>
        <a:xfrm>
          <a:off x="2432601" y="2142572"/>
          <a:ext cx="2211456" cy="1326873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矩陣式結構 </a:t>
          </a:r>
          <a:endParaRPr lang="zh-TW" altLang="en-US" sz="27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432601" y="2142572"/>
        <a:ext cx="2211456" cy="1326873"/>
      </dsp:txXfrm>
    </dsp:sp>
    <dsp:sp modelId="{D7BD5AA4-5761-4300-B423-85516B6067FA}">
      <dsp:nvSpPr>
        <dsp:cNvPr id="0" name=""/>
        <dsp:cNvSpPr/>
      </dsp:nvSpPr>
      <dsp:spPr>
        <a:xfrm>
          <a:off x="4865203" y="2142572"/>
          <a:ext cx="2211456" cy="1326873"/>
        </a:xfrm>
        <a:prstGeom prst="rect">
          <a:avLst/>
        </a:prstGeom>
        <a:solidFill>
          <a:schemeClr val="accent3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網絡組織 </a:t>
          </a:r>
          <a:endParaRPr lang="zh-TW" altLang="en-US" sz="27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4865203" y="2142572"/>
        <a:ext cx="2211456" cy="13268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5D249B-C9F6-42C3-956C-1D54E9B1A865}">
      <dsp:nvSpPr>
        <dsp:cNvPr id="0" name=""/>
        <dsp:cNvSpPr/>
      </dsp:nvSpPr>
      <dsp:spPr>
        <a:xfrm>
          <a:off x="0" y="5413"/>
          <a:ext cx="8269356" cy="815636"/>
        </a:xfrm>
        <a:prstGeom prst="roundRect">
          <a:avLst/>
        </a:prstGeom>
        <a:solidFill>
          <a:srgbClr val="69A4D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優點</a:t>
          </a:r>
          <a:endParaRPr lang="zh-TW" altLang="en-US" sz="26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9816" y="45229"/>
        <a:ext cx="8189724" cy="736004"/>
      </dsp:txXfrm>
    </dsp:sp>
    <dsp:sp modelId="{AC54E8E1-1302-4454-BFAC-DB2E38ADF631}">
      <dsp:nvSpPr>
        <dsp:cNvPr id="0" name=""/>
        <dsp:cNvSpPr/>
      </dsp:nvSpPr>
      <dsp:spPr>
        <a:xfrm>
          <a:off x="0" y="821049"/>
          <a:ext cx="8269356" cy="96876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552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(1)</a:t>
          </a:r>
          <a:r>
            <a:rPr kumimoji="1" lang="zh-TW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 矩陣式結構可以使大型組織，依然具有小型組織的優點。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(2)</a:t>
          </a:r>
          <a:r>
            <a:rPr kumimoji="1" lang="zh-TW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管理</a:t>
          </a:r>
          <a:r>
            <a:rPr kumimoji="1" lang="zh-TW" altLang="en-US" sz="20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當局可以避免職能重複所造成的浪費。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821049"/>
        <a:ext cx="8269356" cy="968760"/>
      </dsp:txXfrm>
    </dsp:sp>
    <dsp:sp modelId="{748C861B-2EEB-4882-BC2E-CC191BE3AE24}">
      <dsp:nvSpPr>
        <dsp:cNvPr id="0" name=""/>
        <dsp:cNvSpPr/>
      </dsp:nvSpPr>
      <dsp:spPr>
        <a:xfrm>
          <a:off x="0" y="1789810"/>
          <a:ext cx="8269356" cy="815636"/>
        </a:xfrm>
        <a:prstGeom prst="roundRect">
          <a:avLst/>
        </a:prstGeom>
        <a:solidFill>
          <a:srgbClr val="FF5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缺點</a:t>
          </a:r>
          <a:endParaRPr lang="zh-TW" altLang="en-US" sz="26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9816" y="1829626"/>
        <a:ext cx="8189724" cy="736004"/>
      </dsp:txXfrm>
    </dsp:sp>
    <dsp:sp modelId="{B293CB7E-BE04-48D7-A9EB-DACF323D7929}">
      <dsp:nvSpPr>
        <dsp:cNvPr id="0" name=""/>
        <dsp:cNvSpPr/>
      </dsp:nvSpPr>
      <dsp:spPr>
        <a:xfrm>
          <a:off x="0" y="2605446"/>
          <a:ext cx="8269356" cy="1453139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552" tIns="33020" rIns="184912" bIns="33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(1)</a:t>
          </a:r>
          <a:r>
            <a:rPr kumimoji="1" lang="zh-TW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容易激化組織內的權力爭奪與衝突。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(2)</a:t>
          </a:r>
          <a:r>
            <a:rPr kumimoji="1" lang="zh-TW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矩陣式結構需要更多的主管人員。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kumimoji="1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(3)</a:t>
          </a:r>
          <a:r>
            <a:rPr kumimoji="1" lang="zh-TW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矩陣式結構需要更多的協調需求。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0" y="2605446"/>
        <a:ext cx="8269356" cy="14531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F8263-28A0-42F7-A532-BB05114E06A4}">
      <dsp:nvSpPr>
        <dsp:cNvPr id="0" name=""/>
        <dsp:cNvSpPr/>
      </dsp:nvSpPr>
      <dsp:spPr>
        <a:xfrm>
          <a:off x="0" y="34562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§13.1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基本的組織結構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95818"/>
        <a:ext cx="7060166" cy="1132313"/>
      </dsp:txXfrm>
    </dsp:sp>
    <dsp:sp modelId="{8ECE8589-8516-4D5C-8698-B69BE5F46FB4}">
      <dsp:nvSpPr>
        <dsp:cNvPr id="0" name=""/>
        <dsp:cNvSpPr/>
      </dsp:nvSpPr>
      <dsp:spPr>
        <a:xfrm>
          <a:off x="0" y="1404587"/>
          <a:ext cx="7182678" cy="1254825"/>
        </a:xfrm>
        <a:prstGeom prst="roundRect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§13.2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策略與結構的配適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1465843"/>
        <a:ext cx="7060166" cy="1132313"/>
      </dsp:txXfrm>
    </dsp:sp>
    <dsp:sp modelId="{AE0AAF5F-BFF0-4A8C-9D32-008D956B3228}">
      <dsp:nvSpPr>
        <dsp:cNvPr id="0" name=""/>
        <dsp:cNvSpPr/>
      </dsp:nvSpPr>
      <dsp:spPr>
        <a:xfrm>
          <a:off x="0" y="2774612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§13.3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組織結構的調整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2835868"/>
        <a:ext cx="7060166" cy="113231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F8263-28A0-42F7-A532-BB05114E06A4}">
      <dsp:nvSpPr>
        <dsp:cNvPr id="0" name=""/>
        <dsp:cNvSpPr/>
      </dsp:nvSpPr>
      <dsp:spPr>
        <a:xfrm>
          <a:off x="0" y="34562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§13.1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基本的組織結構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95818"/>
        <a:ext cx="7060166" cy="1132313"/>
      </dsp:txXfrm>
    </dsp:sp>
    <dsp:sp modelId="{8ECE8589-8516-4D5C-8698-B69BE5F46FB4}">
      <dsp:nvSpPr>
        <dsp:cNvPr id="0" name=""/>
        <dsp:cNvSpPr/>
      </dsp:nvSpPr>
      <dsp:spPr>
        <a:xfrm>
          <a:off x="0" y="1404587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§13.2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策略與結構的配適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1465843"/>
        <a:ext cx="7060166" cy="1132313"/>
      </dsp:txXfrm>
    </dsp:sp>
    <dsp:sp modelId="{AE0AAF5F-BFF0-4A8C-9D32-008D956B3228}">
      <dsp:nvSpPr>
        <dsp:cNvPr id="0" name=""/>
        <dsp:cNvSpPr/>
      </dsp:nvSpPr>
      <dsp:spPr>
        <a:xfrm>
          <a:off x="0" y="2774612"/>
          <a:ext cx="7182678" cy="1254825"/>
        </a:xfrm>
        <a:prstGeom prst="roundRect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§13.3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組織結構的調整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2835868"/>
        <a:ext cx="7060166" cy="113231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215A3E-7EF7-4E11-92F3-3DAFC7D28628}">
      <dsp:nvSpPr>
        <dsp:cNvPr id="0" name=""/>
        <dsp:cNvSpPr/>
      </dsp:nvSpPr>
      <dsp:spPr>
        <a:xfrm>
          <a:off x="522700" y="0"/>
          <a:ext cx="6533321" cy="4064000"/>
        </a:xfrm>
        <a:prstGeom prst="rightArrow">
          <a:avLst/>
        </a:prstGeom>
        <a:solidFill>
          <a:srgbClr val="FFFF66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4159D7-1CD9-492D-BAE0-650B8F346696}">
      <dsp:nvSpPr>
        <dsp:cNvPr id="0" name=""/>
        <dsp:cNvSpPr/>
      </dsp:nvSpPr>
      <dsp:spPr>
        <a:xfrm>
          <a:off x="1641" y="1219199"/>
          <a:ext cx="1848263" cy="1625600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界定策略關鍵活動 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80996" y="1298554"/>
        <a:ext cx="1689553" cy="1466890"/>
      </dsp:txXfrm>
    </dsp:sp>
    <dsp:sp modelId="{BCFB406C-3E10-4264-B018-7E848D1AAF91}">
      <dsp:nvSpPr>
        <dsp:cNvPr id="0" name=""/>
        <dsp:cNvSpPr/>
      </dsp:nvSpPr>
      <dsp:spPr>
        <a:xfrm>
          <a:off x="1946546" y="1219199"/>
          <a:ext cx="1848263" cy="162560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再造工程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025901" y="1298554"/>
        <a:ext cx="1689553" cy="1466890"/>
      </dsp:txXfrm>
    </dsp:sp>
    <dsp:sp modelId="{16303BE9-CAB0-45B9-A9AA-601361A27CF6}">
      <dsp:nvSpPr>
        <dsp:cNvPr id="0" name=""/>
        <dsp:cNvSpPr/>
      </dsp:nvSpPr>
      <dsp:spPr>
        <a:xfrm>
          <a:off x="3891451" y="1219199"/>
          <a:ext cx="1848263" cy="1625600"/>
        </a:xfrm>
        <a:prstGeom prst="roundRect">
          <a:avLst/>
        </a:prstGeom>
        <a:solidFill>
          <a:srgbClr val="FF5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zh-TW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E</a:t>
          </a:r>
          <a:r>
            <a:rPr kumimoji="1" lang="zh-TW" altLang="en-US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化工程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970806" y="1298554"/>
        <a:ext cx="1689553" cy="1466890"/>
      </dsp:txXfrm>
    </dsp:sp>
    <dsp:sp modelId="{735381D2-C379-42C2-BA1D-18602859753B}">
      <dsp:nvSpPr>
        <dsp:cNvPr id="0" name=""/>
        <dsp:cNvSpPr/>
      </dsp:nvSpPr>
      <dsp:spPr>
        <a:xfrm>
          <a:off x="5836355" y="1219199"/>
          <a:ext cx="1848263" cy="1625600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重新調整企業的人力 </a:t>
          </a:r>
          <a:endParaRPr lang="zh-TW" altLang="en-US" sz="23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5915710" y="1298554"/>
        <a:ext cx="1689553" cy="1466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5CC8387-4D83-4B18-A1E3-0DE763148033}" type="datetimeFigureOut">
              <a:rPr lang="zh-TW" altLang="en-US">
                <a:ea typeface="微軟正黑體" panose="020B0604030504040204" pitchFamily="34" charset="-120"/>
              </a:rPr>
              <a:pPr>
                <a:defRPr/>
              </a:pPr>
              <a:t>2017/6/28</a:t>
            </a:fld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6B058F0-3ACB-4076-BD8B-13589511F01C}" type="slidenum">
              <a:rPr lang="zh-TW" altLang="en-US">
                <a:ea typeface="微軟正黑體" panose="020B0604030504040204" pitchFamily="34" charset="-120"/>
              </a:rPr>
              <a:pPr>
                <a:defRPr/>
              </a:pPr>
              <a:t>‹#›</a:t>
            </a:fld>
            <a:endParaRPr lang="zh-TW" altLang="en-US" dirty="0">
              <a:ea typeface="微軟正黑體" panose="020B0604030504040204" pitchFamily="34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067243DD-2F8A-41C3-A4C0-853CDF9AAB9F}" type="datetimeFigureOut">
              <a:rPr lang="zh-TW" altLang="en-US" smtClean="0"/>
              <a:pPr>
                <a:defRPr/>
              </a:pPr>
              <a:t>2017/6/28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dirty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dirty="0" smtClean="0"/>
              <a:t>按一下以編輯母片文字樣式</a:t>
            </a:r>
          </a:p>
          <a:p>
            <a:pPr lvl="1"/>
            <a:r>
              <a:rPr lang="zh-TW" altLang="en-US" noProof="0" dirty="0" smtClean="0"/>
              <a:t>第二層</a:t>
            </a:r>
          </a:p>
          <a:p>
            <a:pPr lvl="2"/>
            <a:r>
              <a:rPr lang="zh-TW" altLang="en-US" noProof="0" dirty="0" smtClean="0"/>
              <a:t>第三層</a:t>
            </a:r>
          </a:p>
          <a:p>
            <a:pPr lvl="3"/>
            <a:r>
              <a:rPr lang="zh-TW" altLang="en-US" noProof="0" dirty="0" smtClean="0"/>
              <a:t>第四層</a:t>
            </a:r>
          </a:p>
          <a:p>
            <a:pPr lvl="4"/>
            <a:r>
              <a:rPr lang="zh-TW" altLang="en-US" noProof="0" dirty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ECE65C04-8D6D-4597-8BD0-1CB123817010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12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988036A8-EF08-440A-8D46-A5C0ACC01986}" type="slidenum">
              <a:rPr lang="zh-TW" altLang="en-US" smtClean="0">
                <a:ea typeface="微軟正黑體" panose="020B0604030504040204" pitchFamily="34" charset="-120"/>
              </a:rPr>
              <a:pPr/>
              <a:t>2</a:t>
            </a:fld>
            <a:endParaRPr lang="zh-TW" altLang="en-US" dirty="0" smtClean="0"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8AC54-D052-AF41-A7E4-C83BF3467976}" type="slidenum">
              <a:rPr lang="en-US" altLang="zh-TW" smtClean="0"/>
              <a:pPr/>
              <a:t>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89286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8AC54-D052-AF41-A7E4-C83BF3467976}" type="slidenum">
              <a:rPr lang="en-US" altLang="zh-TW" smtClean="0"/>
              <a:pPr/>
              <a:t>22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36624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8AC54-D052-AF41-A7E4-C83BF3467976}" type="slidenum">
              <a:rPr lang="en-US" altLang="zh-TW" smtClean="0"/>
              <a:pPr/>
              <a:t>34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89690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3A068-8979-4867-BDA3-59FA8407487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447492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2" y="552280"/>
            <a:ext cx="7594333" cy="74741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522" y="1653436"/>
            <a:ext cx="7594333" cy="4523527"/>
          </a:xfrm>
        </p:spPr>
        <p:txBody>
          <a:bodyPr/>
          <a:lstStyle>
            <a:lvl1pPr>
              <a:lnSpc>
                <a:spcPct val="100000"/>
              </a:lnSpc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888" y="6388100"/>
            <a:ext cx="4418012" cy="276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88100"/>
            <a:ext cx="2560638" cy="276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1-</a:t>
            </a:r>
            <a:fld id="{7AA4B465-3225-485A-BD92-80C8F48F5E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379534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5415C-EC3C-43C4-BB4E-C715247184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9019770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1-</a:t>
            </a:r>
            <a:fld id="{EFE8C9F1-3DC8-4651-922E-2E433455DB0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611596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FFF5A-FB1F-4122-901B-76F54D8AEC2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2989118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26430-9E54-4B2E-8B03-B31F0A4C5CA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9824763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E3987-76E2-4349-AB7F-ED7AB922049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6635664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BD455-185F-4261-8F4E-25B5BD6419A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8236876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A6CAD-847A-417C-8B28-401E1AA2FF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300384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8B12A-534A-4C93-9553-BB28F4823D0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2197896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EF450-49C9-4BAD-A7D8-2B828B2373D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314590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77239" y="788358"/>
            <a:ext cx="6412272" cy="935723"/>
          </a:xfrm>
        </p:spPr>
        <p:txBody>
          <a:bodyPr anchor="b">
            <a:noAutofit/>
          </a:bodyPr>
          <a:lstStyle>
            <a:lvl1pPr algn="l">
              <a:defRPr sz="4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33747" y="2897845"/>
            <a:ext cx="6676505" cy="1412170"/>
          </a:xfrm>
        </p:spPr>
        <p:txBody>
          <a:bodyPr>
            <a:normAutofit/>
          </a:bodyPr>
          <a:lstStyle>
            <a:lvl1pPr marL="0" indent="0" algn="ctr">
              <a:buNone/>
              <a:defRPr sz="4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9691E-D7D0-42DF-BEB1-D1D06DCF04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2703906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 typeface="Myriad Hebrew" panose="01010101010101010101" pitchFamily="50" charset="-79"/>
              <a:buChar char="­"/>
              <a:defRPr/>
            </a:lvl1pPr>
            <a:lvl2pPr marL="685800" indent="-228600">
              <a:buFont typeface="Myriad Hebrew" panose="01010101010101010101" pitchFamily="50" charset="-79"/>
              <a:buChar char="­"/>
              <a:defRPr/>
            </a:lvl2pPr>
            <a:lvl3pPr marL="1143000" indent="-228600">
              <a:buFont typeface="Myriad Hebrew" panose="01010101010101010101" pitchFamily="50" charset="-79"/>
              <a:buChar char="­"/>
              <a:defRPr/>
            </a:lvl3pPr>
            <a:lvl4pPr marL="1600200" indent="-228600">
              <a:buFont typeface="Myriad Hebrew" panose="01010101010101010101" pitchFamily="50" charset="-79"/>
              <a:buChar char="­"/>
              <a:defRPr/>
            </a:lvl4pPr>
            <a:lvl5pPr marL="2057400" indent="-228600">
              <a:buFont typeface="Myriad Hebrew" panose="01010101010101010101" pitchFamily="50" charset="-79"/>
              <a:buChar char="­"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1-</a:t>
            </a:r>
            <a:fld id="{6A79E128-F66A-4025-A947-8C4AEACD9F1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4509484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092C3-6549-40E7-85FF-FE28A45E2F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3997660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8E21E-8DF5-4FE4-BFEF-919049DC50C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0291066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FA861-9CA4-40CA-A178-457EA9865E7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9100101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B5FDA-5577-44C7-8410-250AF8D5BBF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080807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96FE0-FEBF-4B76-8EEE-8C296443E1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3441224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4CA7B-853D-416F-876F-A8B6C012D0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7618417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C05F2-3423-4500-B73E-4D479BB14AB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5170773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7C3D0-68D8-47FD-B6EC-D4DE000D611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6116118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9FFF7-F3DA-4DCD-AFCC-694B3B0B404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707854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563563"/>
            <a:ext cx="7886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altLang="zh-TW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5888" y="6464300"/>
            <a:ext cx="4418012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40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464300"/>
            <a:ext cx="2560638" cy="2762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chemeClr val="bg1">
                    <a:lumMod val="50000"/>
                  </a:schemeClr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9FDBA335-0FEF-4974-91D6-07FD58C10B8E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6" r:id="rId1"/>
    <p:sldLayoutId id="2147484577" r:id="rId2"/>
    <p:sldLayoutId id="2147484558" r:id="rId3"/>
    <p:sldLayoutId id="2147484578" r:id="rId4"/>
    <p:sldLayoutId id="2147484559" r:id="rId5"/>
    <p:sldLayoutId id="2147484560" r:id="rId6"/>
    <p:sldLayoutId id="2147484561" r:id="rId7"/>
    <p:sldLayoutId id="2147484562" r:id="rId8"/>
    <p:sldLayoutId id="2147484563" r:id="rId9"/>
    <p:sldLayoutId id="2147484564" r:id="rId10"/>
    <p:sldLayoutId id="2147484565" r:id="rId11"/>
  </p:sldLayoutIdLst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rgbClr val="843C0C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Blip>
          <a:blip r:embed="rId14"/>
        </a:buBlip>
        <a:defRPr sz="2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5"/>
        </a:buBlip>
        <a:defRPr sz="2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6"/>
        </a:buBlip>
        <a:defRPr sz="2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7"/>
        </a:buBlip>
        <a:defRPr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8"/>
        </a:buBlip>
        <a:defRPr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25413" y="6453188"/>
            <a:ext cx="25606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zh-TW" altLang="en-US" dirty="0" smtClean="0">
                <a:ea typeface="微軟正黑體" panose="020B0604030504040204" pitchFamily="34" charset="-120"/>
              </a:rPr>
              <a:t>策略管理 </a:t>
            </a:r>
            <a:r>
              <a:rPr lang="en-US" altLang="zh-TW" dirty="0" smtClean="0">
                <a:ea typeface="微軟正黑體" panose="020B0604030504040204" pitchFamily="34" charset="-120"/>
              </a:rPr>
              <a:t>ch1 </a:t>
            </a:r>
            <a:endParaRPr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453188"/>
            <a:ext cx="258921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pPr>
              <a:defRPr/>
            </a:pPr>
            <a:fld id="{C9646165-CB3A-41DA-BE75-A8D27E984486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6" r:id="rId1"/>
    <p:sldLayoutId id="2147484579" r:id="rId2"/>
    <p:sldLayoutId id="2147484567" r:id="rId3"/>
    <p:sldLayoutId id="2147484568" r:id="rId4"/>
    <p:sldLayoutId id="2147484569" r:id="rId5"/>
    <p:sldLayoutId id="2147484570" r:id="rId6"/>
    <p:sldLayoutId id="2147484571" r:id="rId7"/>
    <p:sldLayoutId id="2147484572" r:id="rId8"/>
    <p:sldLayoutId id="2147484573" r:id="rId9"/>
    <p:sldLayoutId id="2147484574" r:id="rId10"/>
    <p:sldLayoutId id="2147484575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2.xml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diagramLayout" Target="../diagrams/layout4.xml"/><Relationship Id="rId7" Type="http://schemas.openxmlformats.org/officeDocument/2006/relationships/image" Target="../media/image2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microsoft.com/office/2007/relationships/hdphoto" Target="../media/hdphoto5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9219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4"/>
          <p:cNvSpPr>
            <a:spLocks noGrp="1"/>
          </p:cNvSpPr>
          <p:nvPr>
            <p:ph type="ctrTitle"/>
          </p:nvPr>
        </p:nvSpPr>
        <p:spPr>
          <a:xfrm>
            <a:off x="1077913" y="788988"/>
            <a:ext cx="6411912" cy="935037"/>
          </a:xfrm>
        </p:spPr>
        <p:txBody>
          <a:bodyPr/>
          <a:lstStyle/>
          <a:p>
            <a:r>
              <a:rPr lang="zh-TW" altLang="en-US" dirty="0" smtClean="0"/>
              <a:t>第 </a:t>
            </a:r>
            <a:r>
              <a:rPr lang="en-US" altLang="zh-TW" dirty="0" smtClean="0"/>
              <a:t>13 </a:t>
            </a:r>
            <a:r>
              <a:rPr lang="zh-TW" altLang="en-US" dirty="0" smtClean="0"/>
              <a:t>章</a:t>
            </a:r>
          </a:p>
        </p:txBody>
      </p:sp>
      <p:sp>
        <p:nvSpPr>
          <p:cNvPr id="10243" name="副標題 2"/>
          <p:cNvSpPr>
            <a:spLocks noGrp="1"/>
          </p:cNvSpPr>
          <p:nvPr>
            <p:ph type="subTitle" idx="1"/>
          </p:nvPr>
        </p:nvSpPr>
        <p:spPr>
          <a:xfrm>
            <a:off x="1217723" y="2613408"/>
            <a:ext cx="7516374" cy="202165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r"/>
            <a:r>
              <a:rPr lang="zh-TW" altLang="en-US" sz="8800" dirty="0"/>
              <a:t>策略執行</a:t>
            </a:r>
            <a:r>
              <a:rPr lang="zh-TW" altLang="en-US" sz="8800" dirty="0" smtClean="0"/>
              <a:t>與    組織</a:t>
            </a:r>
            <a:r>
              <a:rPr lang="zh-TW" altLang="en-US" sz="8800" dirty="0"/>
              <a:t>結構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</a:p>
        </p:txBody>
      </p:sp>
      <p:sp>
        <p:nvSpPr>
          <p:cNvPr id="512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8C225DA3-FCF5-0A4C-96F2-12639C8950C6}" type="slidenum">
              <a:rPr lang="en-US" altLang="zh-TW">
                <a:ea typeface="微軟正黑體" panose="020B0604030504040204" pitchFamily="34" charset="-120"/>
              </a:rPr>
              <a:pPr eaLnBrk="1" hangingPunct="1"/>
              <a:t>3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355119" y="474664"/>
            <a:ext cx="8663469" cy="74741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CHAPTER 13  </a:t>
            </a:r>
            <a:r>
              <a:rPr lang="zh-TW" altLang="en-US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策略執行與組織結構</a:t>
            </a:r>
            <a:endParaRPr lang="zh-TW" sz="42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691438" y="-125412"/>
            <a:ext cx="1452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sz="2000" i="1" dirty="0">
                <a:ea typeface="微軟正黑體" panose="020B0604030504040204" pitchFamily="34" charset="-120"/>
              </a:rPr>
              <a:t>Chapter 13</a:t>
            </a: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966248058"/>
              </p:ext>
            </p:extLst>
          </p:nvPr>
        </p:nvGraphicFramePr>
        <p:xfrm>
          <a:off x="901148" y="1834322"/>
          <a:ext cx="71826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925973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614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46B2D8CD-7840-6847-98E0-BAA2CD5E349B}" type="slidenum">
              <a:rPr lang="en-US" altLang="zh-TW">
                <a:ea typeface="微軟正黑體" panose="020B0604030504040204" pitchFamily="34" charset="-120"/>
              </a:rPr>
              <a:pPr eaLnBrk="1" hangingPunct="1"/>
              <a:t>4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726" y="1381666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組織結構設計的考慮因素 </a:t>
            </a:r>
            <a:endParaRPr 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1178538316"/>
              </p:ext>
            </p:extLst>
          </p:nvPr>
        </p:nvGraphicFramePr>
        <p:xfrm>
          <a:off x="692726" y="2082647"/>
          <a:ext cx="818803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7"/>
          <a:srcRect b="11490"/>
          <a:stretch/>
        </p:blipFill>
        <p:spPr>
          <a:xfrm>
            <a:off x="6730062" y="814509"/>
            <a:ext cx="2288526" cy="11343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186" b="100000" l="4364" r="9818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65468" y="3118019"/>
            <a:ext cx="1578532" cy="1050441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65643" y="5279516"/>
            <a:ext cx="1886571" cy="1278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4169678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717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9EC96E08-50DE-514E-8553-0EEA9B5689FF}" type="slidenum">
              <a:rPr lang="en-US" altLang="zh-TW">
                <a:ea typeface="微軟正黑體" panose="020B0604030504040204" pitchFamily="34" charset="-120"/>
              </a:rPr>
              <a:pPr eaLnBrk="1" hangingPunct="1"/>
              <a:t>5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2035" y="1336571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常見的基本組織結構形式 </a:t>
            </a:r>
            <a:endParaRPr 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2211202975"/>
              </p:ext>
            </p:extLst>
          </p:nvPr>
        </p:nvGraphicFramePr>
        <p:xfrm>
          <a:off x="1153452" y="2255596"/>
          <a:ext cx="707666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圖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0224" y="1946275"/>
            <a:ext cx="1984576" cy="1190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7950" y="1312393"/>
            <a:ext cx="2504822" cy="14027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01525" y="5301205"/>
            <a:ext cx="1502096" cy="15020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939650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3D388BC3-F5F1-7D4D-BC6A-856FEE1B28EA}" type="slidenum">
              <a:rPr lang="en-US" altLang="zh-TW">
                <a:ea typeface="微軟正黑體" panose="020B0604030504040204" pitchFamily="34" charset="-120"/>
              </a:rPr>
              <a:pPr eaLnBrk="1" hangingPunct="1"/>
              <a:t>6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2179" y="1456666"/>
            <a:ext cx="8547017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職能結構（</a:t>
            </a:r>
            <a:r>
              <a:rPr lang="en-US" altLang="zh-TW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Functional Structure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）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是一種最普遍的組織結構形式，特別常見於小型企業，或是產品和市場集中於某一狹窄領域的企業。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grpSp>
        <p:nvGrpSpPr>
          <p:cNvPr id="3" name="群組 7"/>
          <p:cNvGrpSpPr>
            <a:grpSpLocks/>
          </p:cNvGrpSpPr>
          <p:nvPr/>
        </p:nvGrpSpPr>
        <p:grpSpPr bwMode="auto">
          <a:xfrm>
            <a:off x="1358388" y="3290887"/>
            <a:ext cx="6427223" cy="3267075"/>
            <a:chOff x="1046163" y="3208338"/>
            <a:chExt cx="6427787" cy="3267075"/>
          </a:xfrm>
        </p:grpSpPr>
        <p:pic>
          <p:nvPicPr>
            <p:cNvPr id="8198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46163" y="3208338"/>
              <a:ext cx="6427787" cy="326707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" name="文字方塊 6"/>
            <p:cNvSpPr txBox="1"/>
            <p:nvPr/>
          </p:nvSpPr>
          <p:spPr>
            <a:xfrm>
              <a:off x="5326504" y="3428440"/>
              <a:ext cx="2094097" cy="369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+mn-cs"/>
                </a:rPr>
                <a:t>圖</a:t>
              </a:r>
              <a:r>
                <a:rPr lang="en-US" altLang="zh-TW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+mn-cs"/>
                </a:rPr>
                <a:t>13-1 </a:t>
              </a:r>
              <a:r>
                <a:rPr lang="zh-TW" altLang="en-US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+mn-cs"/>
                </a:rPr>
                <a:t>職能結構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076322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921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5F9A0152-7B02-6545-BD45-223BF16BE4CD}" type="slidenum">
              <a:rPr lang="en-US" altLang="zh-TW">
                <a:ea typeface="微軟正黑體" panose="020B0604030504040204" pitchFamily="34" charset="-120"/>
              </a:rPr>
              <a:pPr eaLnBrk="1" hangingPunct="1"/>
              <a:t>7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優點</a:t>
            </a:r>
            <a:r>
              <a:rPr lang="zh-TW" altLang="en-US" dirty="0" smtClean="0">
                <a:latin typeface="微軟正黑體" charset="0"/>
                <a:ea typeface="微軟正黑體" charset="0"/>
                <a:cs typeface="微軟正黑體" charset="0"/>
              </a:rPr>
              <a:t>：</a:t>
            </a:r>
            <a:endParaRPr lang="en-US" altLang="zh-TW" dirty="0" smtClean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Blip>
                <a:blip r:embed="rId3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行政管理的簡單性，和較能發揮職能的專業性；在部門內的協調上也比較容易。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缺點：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容易造成職能上的偏見與短視。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容易走上官僚體制，決策速度也較慢。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沒有人對任何產品或市場負全責。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部門間的協調並不容易。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3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成敗責任的歸屬和績效評估也相對困難。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0333" y1="11111" x2="50333" y2="11111"/>
                        <a14:foregroundMark x1="53000" y1="11556" x2="53000" y2="11556"/>
                        <a14:foregroundMark x1="87667" y1="21778" x2="87667" y2="21778"/>
                        <a14:foregroundMark x1="84000" y1="14222" x2="84000" y2="14222"/>
                        <a14:foregroundMark x1="76333" y1="9333" x2="76333" y2="9333"/>
                        <a14:foregroundMark x1="69333" y1="13333" x2="69333" y2="13333"/>
                        <a14:foregroundMark x1="65667" y1="18222" x2="65667" y2="18222"/>
                        <a14:foregroundMark x1="63667" y1="26667" x2="63667" y2="26667"/>
                        <a14:foregroundMark x1="65333" y1="34667" x2="65333" y2="34667"/>
                        <a14:foregroundMark x1="76000" y1="24889" x2="76000" y2="24889"/>
                        <a14:foregroundMark x1="72333" y1="20889" x2="72333" y2="20889"/>
                        <a14:backgroundMark x1="50333" y1="91556" x2="50333" y2="91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60301" y="3102015"/>
            <a:ext cx="2541207" cy="190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119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024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F90FA7E9-5E69-4F4B-AF03-775EA84C1FE4}" type="slidenum">
              <a:rPr lang="en-US" altLang="zh-TW">
                <a:ea typeface="微軟正黑體" panose="020B0604030504040204" pitchFamily="34" charset="-120"/>
              </a:rPr>
              <a:pPr eaLnBrk="1" hangingPunct="1"/>
              <a:t>8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775" y="1569433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產品事業部結構 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企業的產品之間差異性很大、或產品項目相當繁多，則產品事業部結構便很適當。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endParaRPr lang="zh-TW" altLang="en-US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產品事業部結構通常出現在大型企業，大部分的產品事業部主管，都是該產品或相關市場的專家。</a:t>
            </a:r>
          </a:p>
          <a:p>
            <a:pPr eaLnBrk="1" hangingPunct="1">
              <a:buFontTx/>
              <a:buBlip>
                <a:blip r:embed="rId2"/>
              </a:buBlip>
            </a:pPr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20303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126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BACEFBA0-6FFA-4D4E-A2BA-DA32951A8C59}" type="slidenum">
              <a:rPr lang="en-US" altLang="zh-TW">
                <a:ea typeface="微軟正黑體" panose="020B0604030504040204" pitchFamily="34" charset="-120"/>
              </a:rPr>
              <a:pPr eaLnBrk="1" hangingPunct="1"/>
              <a:t>9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5475" y="1647565"/>
            <a:ext cx="7893050" cy="46148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693899" y="5623649"/>
            <a:ext cx="2649537" cy="36988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b="1" dirty="0">
                <a:solidFill>
                  <a:srgbClr val="6B6BCF"/>
                </a:solidFill>
                <a:latin typeface="微軟正黑體" charset="0"/>
                <a:ea typeface="微軟正黑體" charset="0"/>
                <a:cs typeface="微軟正黑體" charset="0"/>
              </a:rPr>
              <a:t>圖</a:t>
            </a:r>
            <a:r>
              <a:rPr lang="en-US" altLang="zh-TW" b="1" dirty="0">
                <a:solidFill>
                  <a:srgbClr val="6B6BCF"/>
                </a:solidFill>
                <a:latin typeface="微軟正黑體" charset="0"/>
                <a:ea typeface="微軟正黑體" charset="0"/>
                <a:cs typeface="微軟正黑體" charset="0"/>
              </a:rPr>
              <a:t>13-2 </a:t>
            </a:r>
            <a:r>
              <a:rPr lang="zh-TW" altLang="en-US" b="1" dirty="0">
                <a:solidFill>
                  <a:srgbClr val="6B6BCF"/>
                </a:solidFill>
                <a:latin typeface="微軟正黑體" charset="0"/>
                <a:ea typeface="微軟正黑體" charset="0"/>
                <a:cs typeface="微軟正黑體" charset="0"/>
              </a:rPr>
              <a:t>產品事業部結構</a:t>
            </a:r>
          </a:p>
        </p:txBody>
      </p:sp>
    </p:spTree>
    <p:extLst>
      <p:ext uri="{BB962C8B-B14F-4D97-AF65-F5344CB8AC3E}">
        <p14:creationId xmlns:p14="http://schemas.microsoft.com/office/powerpoint/2010/main" val="25905179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331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1FC4BBB0-5D68-3247-9A72-D4B1FFFAEF6E}" type="slidenum">
              <a:rPr lang="en-US" altLang="zh-TW">
                <a:ea typeface="微軟正黑體" panose="020B0604030504040204" pitchFamily="34" charset="-120"/>
              </a:rPr>
              <a:pPr eaLnBrk="1" hangingPunct="1"/>
              <a:t>10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缺點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具有適當職能專業的產品事業部管理人員並不容易尋找。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產品事業部結構往往造成職能的重複與浪費，致使效率降低。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產品事業部結構也常使得不同產品間的整合難度加大。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441" y="4896875"/>
            <a:ext cx="2900864" cy="1491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132164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433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05915046-4403-1048-A852-259E5FBDE2DF}" type="slidenum">
              <a:rPr lang="en-US" altLang="zh-TW">
                <a:ea typeface="微軟正黑體" panose="020B0604030504040204" pitchFamily="34" charset="-120"/>
              </a:rPr>
              <a:pPr eaLnBrk="1" hangingPunct="1"/>
              <a:t>11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顧客事業部結構</a:t>
            </a:r>
            <a:endParaRPr lang="en-US" altLang="zh-TW" sz="320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>
                <a:latin typeface="微軟正黑體" charset="0"/>
                <a:ea typeface="微軟正黑體" charset="0"/>
                <a:cs typeface="微軟正黑體" charset="0"/>
              </a:rPr>
              <a:t>顧客事業部結構的基本假設是，每個事業部的顧客有其共同的問題和需求。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>
                <a:latin typeface="微軟正黑體" charset="0"/>
                <a:ea typeface="微軟正黑體" charset="0"/>
                <a:cs typeface="微軟正黑體" charset="0"/>
              </a:rPr>
              <a:t>顧客事業部結構具有和產品事業部結構類似的優點與缺點。</a:t>
            </a:r>
            <a:endParaRPr lang="en-US" altLang="zh-TW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>
                <a:latin typeface="微軟正黑體" charset="0"/>
                <a:ea typeface="微軟正黑體" charset="0"/>
                <a:cs typeface="微軟正黑體" charset="0"/>
              </a:rPr>
              <a:t>最大的優點在於能整合企業內的活動，以配合不同顧客群體的需求；而最大的缺點，則是在不同顧客事業部間的整合較為困難。</a:t>
            </a:r>
          </a:p>
          <a:p>
            <a:pPr eaLnBrk="1" hangingPunct="1"/>
            <a:endParaRPr lang="zh-TW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36866" name="Picture 2" descr="「消費者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430" y="733771"/>
            <a:ext cx="2475677" cy="14170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4767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536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2032B3D2-67BE-B741-BD5E-177ADD476FE4}" type="slidenum">
              <a:rPr lang="en-US" altLang="zh-TW">
                <a:ea typeface="微軟正黑體" panose="020B0604030504040204" pitchFamily="34" charset="-120"/>
              </a:rPr>
              <a:pPr eaLnBrk="1" hangingPunct="1"/>
              <a:t>12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536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0442" y="1299693"/>
            <a:ext cx="7872413" cy="4395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5555266" y="1461059"/>
            <a:ext cx="264953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圖</a:t>
            </a:r>
            <a:r>
              <a:rPr lang="en-US" altLang="zh-TW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13-3 </a:t>
            </a: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顧客事業部結構</a:t>
            </a:r>
          </a:p>
        </p:txBody>
      </p:sp>
    </p:spTree>
    <p:extLst>
      <p:ext uri="{BB962C8B-B14F-4D97-AF65-F5344CB8AC3E}">
        <p14:creationId xmlns:p14="http://schemas.microsoft.com/office/powerpoint/2010/main" val="27071718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638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05EECD22-CE0E-C146-A23E-31C69D1B707B}" type="slidenum">
              <a:rPr lang="en-US" altLang="zh-TW">
                <a:ea typeface="微軟正黑體" panose="020B0604030504040204" pitchFamily="34" charset="-120"/>
              </a:rPr>
              <a:pPr eaLnBrk="1" hangingPunct="1"/>
              <a:t>13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26558" y="526880"/>
            <a:ext cx="7594333" cy="74741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4833" y="1569433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地理事業部結構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如果企業的顧客是分散在一個很大的區域內，或是產品在不同區域上，會有不同的銷售特性，則地理事業部結構較為適當。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地理事業部結構對於大型的全球性企業特別適用。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地理事業部結構也和產品事業部結構與顧客事業部結構一樣，具有類似的優缺點。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050" y="526880"/>
            <a:ext cx="2743321" cy="15220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8219548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741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73C2BD48-E1B1-064A-B88A-D8BF80FEF64F}" type="slidenum">
              <a:rPr lang="en-US" altLang="zh-TW">
                <a:ea typeface="微軟正黑體" panose="020B0604030504040204" pitchFamily="34" charset="-120"/>
              </a:rPr>
              <a:pPr eaLnBrk="1" hangingPunct="1"/>
              <a:t>14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441450"/>
            <a:ext cx="8089900" cy="47736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5724525" y="5843588"/>
            <a:ext cx="26511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圖</a:t>
            </a:r>
            <a:r>
              <a:rPr lang="en-US" altLang="zh-TW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13-4 </a:t>
            </a: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地理事業部結構</a:t>
            </a:r>
          </a:p>
        </p:txBody>
      </p:sp>
    </p:spTree>
    <p:extLst>
      <p:ext uri="{BB962C8B-B14F-4D97-AF65-F5344CB8AC3E}">
        <p14:creationId xmlns:p14="http://schemas.microsoft.com/office/powerpoint/2010/main" val="34916312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843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3F62444C-BB9D-854D-9996-E7614C73F212}" type="slidenum">
              <a:rPr lang="en-US" altLang="zh-TW">
                <a:ea typeface="微軟正黑體" panose="020B0604030504040204" pitchFamily="34" charset="-120"/>
              </a:rPr>
              <a:pPr eaLnBrk="1" hangingPunct="1"/>
              <a:t>15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矩陣式結構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當企業相當複雜，或是產品同時具有很多特性時，單一型態的組織結構方式並不適當，因此</a:t>
            </a:r>
            <a:r>
              <a:rPr lang="zh-TW" altLang="en-US" dirty="0" smtClean="0">
                <a:latin typeface="微軟正黑體" charset="0"/>
                <a:ea typeface="微軟正黑體" charset="0"/>
                <a:cs typeface="微軟正黑體" charset="0"/>
              </a:rPr>
              <a:t>可同時採用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兩種的方式來安排組織結構。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矩陣式結構同時存有兩線的職權，因此一位部屬要同時對兩位主管負責。</a:t>
            </a:r>
          </a:p>
          <a:p>
            <a:pPr eaLnBrk="1" hangingPunct="1"/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3005" y="4424363"/>
            <a:ext cx="2609850" cy="175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807627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C9EF5A28-B12E-C449-BC0C-39A53C2DFF40}" type="slidenum">
              <a:rPr lang="en-US" altLang="zh-TW">
                <a:ea typeface="微軟正黑體" panose="020B0604030504040204" pitchFamily="34" charset="-120"/>
              </a:rPr>
              <a:pPr eaLnBrk="1" hangingPunct="1"/>
              <a:t>16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987" y="1341203"/>
            <a:ext cx="8074025" cy="5005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1241244" y="1341203"/>
            <a:ext cx="217328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圖</a:t>
            </a:r>
            <a:r>
              <a:rPr lang="en-US" altLang="zh-TW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13-5 </a:t>
            </a: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矩陣式結構</a:t>
            </a:r>
          </a:p>
        </p:txBody>
      </p:sp>
    </p:spTree>
    <p:extLst>
      <p:ext uri="{BB962C8B-B14F-4D97-AF65-F5344CB8AC3E}">
        <p14:creationId xmlns:p14="http://schemas.microsoft.com/office/powerpoint/2010/main" val="37280589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048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A37D8971-CF50-7F4A-9978-7E35A3EB85DD}" type="slidenum">
              <a:rPr lang="en-US" altLang="zh-TW">
                <a:ea typeface="微軟正黑體" panose="020B0604030504040204" pitchFamily="34" charset="-120"/>
              </a:rPr>
              <a:pPr eaLnBrk="1" hangingPunct="1"/>
              <a:t>17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1282" y="1414393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solidFill>
                  <a:schemeClr val="accent6"/>
                </a:solidFill>
                <a:cs typeface="+mn-cs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矩陣式結構的優缺點</a:t>
            </a:r>
            <a:endParaRPr lang="zh-TW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491147129"/>
              </p:ext>
            </p:extLst>
          </p:nvPr>
        </p:nvGraphicFramePr>
        <p:xfrm>
          <a:off x="583096" y="2170196"/>
          <a:ext cx="82693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4333" y1="14000" x2="24333" y2="27500"/>
                        <a14:foregroundMark x1="63000" y1="19000" x2="64333" y2="78000"/>
                        <a14:foregroundMark x1="70667" y1="41500" x2="88333" y2="10500"/>
                        <a14:foregroundMark x1="61000" y1="13500" x2="61000" y2="13500"/>
                        <a14:foregroundMark x1="48000" y1="42500" x2="48000" y2="42500"/>
                        <a14:foregroundMark x1="72000" y1="50500" x2="72000" y2="50500"/>
                        <a14:foregroundMark x1="73333" y1="48500" x2="73333" y2="48500"/>
                        <a14:foregroundMark x1="48000" y1="51000" x2="48000" y2="51000"/>
                        <a14:foregroundMark x1="51333" y1="54000" x2="51333" y2="54000"/>
                        <a14:backgroundMark x1="25333" y1="96500" x2="25333" y2="96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86892" y="552280"/>
            <a:ext cx="2012308" cy="134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9686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150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861B9847-1F83-5E4E-972A-1914BB859454}" type="slidenum">
              <a:rPr lang="en-US" altLang="zh-TW">
                <a:ea typeface="微軟正黑體" panose="020B0604030504040204" pitchFamily="34" charset="-120"/>
              </a:rPr>
              <a:pPr eaLnBrk="1" hangingPunct="1"/>
              <a:t>18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1316" y="1433517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網絡組織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網絡組織並沒有正式的組織結構，它們往往將某些或全部的作業功能外包給其他的組織，然後透過總部的管理者或其他人員來進行協調與整合。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網絡組織會因為市場需求的出現而快速形成，但也會因市場需求的消失而瞬間解散。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/>
          <a:srcRect b="21826"/>
          <a:stretch/>
        </p:blipFill>
        <p:spPr>
          <a:xfrm>
            <a:off x="6115050" y="4841290"/>
            <a:ext cx="2710535" cy="17359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39143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253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2D4E2752-5A92-C74D-8863-D553CBF4E521}" type="slidenum">
              <a:rPr lang="en-US" altLang="zh-TW">
                <a:ea typeface="微軟正黑體" panose="020B0604030504040204" pitchFamily="34" charset="-120"/>
              </a:rPr>
              <a:pPr eaLnBrk="1" hangingPunct="1"/>
              <a:t>19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253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0613" y="1341438"/>
            <a:ext cx="5919787" cy="4876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6705600" y="5910263"/>
            <a:ext cx="2173288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圖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13-6 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網絡組織</a:t>
            </a:r>
          </a:p>
        </p:txBody>
      </p:sp>
    </p:spTree>
    <p:extLst>
      <p:ext uri="{BB962C8B-B14F-4D97-AF65-F5344CB8AC3E}">
        <p14:creationId xmlns:p14="http://schemas.microsoft.com/office/powerpoint/2010/main" val="208321628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355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473607BD-C5E5-5440-81CC-F8AD90D9B9D1}" type="slidenum">
              <a:rPr lang="en-US" altLang="zh-TW">
                <a:ea typeface="微軟正黑體" panose="020B0604030504040204" pitchFamily="34" charset="-120"/>
              </a:rPr>
              <a:pPr eaLnBrk="1" hangingPunct="1"/>
              <a:t>20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6038" y="1479816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網絡組織的優點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網絡組織保留了企業本身最專業、最擅長或最具競爭優勢的部分，而將其他部分分散到全球各地，如此可使企業在全球的基礎上尋求機會與資源；同時不管是企業本身或外部的資源，網絡組織都能使資源的運用發揮至極致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sp>
        <p:nvSpPr>
          <p:cNvPr id="23558" name="文字方塊 5"/>
          <p:cNvSpPr txBox="1">
            <a:spLocks noChangeArrowheads="1"/>
          </p:cNvSpPr>
          <p:nvPr/>
        </p:nvSpPr>
        <p:spPr bwMode="auto">
          <a:xfrm>
            <a:off x="4503204" y="4574312"/>
            <a:ext cx="2584957" cy="17543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b="1" dirty="0">
                <a:latin typeface="微軟正黑體" charset="0"/>
                <a:ea typeface="微軟正黑體" charset="0"/>
                <a:cs typeface="微軟正黑體" charset="0"/>
              </a:rPr>
              <a:t>蘋果公司所推出的</a:t>
            </a:r>
            <a:r>
              <a:rPr lang="en-US" altLang="zh-TW" b="1" dirty="0" smtClean="0">
                <a:latin typeface="微軟正黑體" charset="0"/>
                <a:ea typeface="微軟正黑體" charset="0"/>
                <a:cs typeface="微軟正黑體" charset="0"/>
              </a:rPr>
              <a:t>iPad</a:t>
            </a:r>
            <a:r>
              <a:rPr lang="zh-TW" altLang="en-US" b="1" dirty="0" smtClean="0">
                <a:latin typeface="微軟正黑體" charset="0"/>
                <a:ea typeface="微軟正黑體" charset="0"/>
                <a:cs typeface="微軟正黑體" charset="0"/>
              </a:rPr>
              <a:t>是</a:t>
            </a:r>
            <a:r>
              <a:rPr lang="zh-TW" altLang="en-US" b="1" dirty="0">
                <a:latin typeface="微軟正黑體" charset="0"/>
                <a:ea typeface="微軟正黑體" charset="0"/>
                <a:cs typeface="微軟正黑體" charset="0"/>
              </a:rPr>
              <a:t>由台灣很多代工廠所協助完成。蘋果公司保留了其所擅長的設計和行銷，而和這些廠商形成一種網絡組織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917" y="4527550"/>
            <a:ext cx="2466975" cy="1847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6604308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457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E100C213-CEC0-D94E-890C-2EE1EB4A42F8}" type="slidenum">
              <a:rPr lang="en-US" altLang="zh-TW">
                <a:ea typeface="微軟正黑體" panose="020B0604030504040204" pitchFamily="34" charset="-120"/>
              </a:rPr>
              <a:pPr eaLnBrk="1" hangingPunct="1"/>
              <a:t>21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§13.1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基本的組織結構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9991" y="1531110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網絡組織的缺點 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由於外包部分並不屬於企業的內部，因此對網絡組織的某些單位可能缺乏控制能力。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網絡組織具有高度變化性，當變化產生就會引發新的關係，因此產生適應性的問題。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網絡組織的變動性高，常導致缺乏認同，因此承諾度不高。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5811456" y="4789172"/>
            <a:ext cx="2624318" cy="1768790"/>
            <a:chOff x="5811456" y="4789172"/>
            <a:chExt cx="2624318" cy="1768790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11456" y="4789172"/>
              <a:ext cx="2624318" cy="176879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0418" name="Picture 2" descr="「問號」的圖片搜尋結果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43700" r="90000">
                          <a14:foregroundMark x1="59000" y1="56531" x2="59000" y2="5653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732" t="13194" r="22572" b="33871"/>
            <a:stretch/>
          </p:blipFill>
          <p:spPr bwMode="auto">
            <a:xfrm>
              <a:off x="6825588" y="5595805"/>
              <a:ext cx="596053" cy="917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62352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</a:p>
        </p:txBody>
      </p:sp>
      <p:sp>
        <p:nvSpPr>
          <p:cNvPr id="512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8C225DA3-FCF5-0A4C-96F2-12639C8950C6}" type="slidenum">
              <a:rPr lang="en-US" altLang="zh-TW">
                <a:ea typeface="微軟正黑體" panose="020B0604030504040204" pitchFamily="34" charset="-120"/>
              </a:rPr>
              <a:pPr eaLnBrk="1" hangingPunct="1"/>
              <a:t>22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355119" y="474664"/>
            <a:ext cx="8663469" cy="74741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CHAPTER 13  </a:t>
            </a:r>
            <a:r>
              <a:rPr lang="zh-TW" altLang="en-US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策略執行與組織結構</a:t>
            </a:r>
            <a:endParaRPr lang="zh-TW" sz="42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691438" y="-125412"/>
            <a:ext cx="1452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sz="2000" i="1" dirty="0">
                <a:ea typeface="微軟正黑體" panose="020B0604030504040204" pitchFamily="34" charset="-120"/>
              </a:rPr>
              <a:t>Chapter 13</a:t>
            </a: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983433647"/>
              </p:ext>
            </p:extLst>
          </p:nvPr>
        </p:nvGraphicFramePr>
        <p:xfrm>
          <a:off x="901148" y="1834322"/>
          <a:ext cx="71826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650395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560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5272E8E0-9048-B148-8371-7069477B5F37}" type="slidenum">
              <a:rPr lang="en-US" altLang="zh-TW">
                <a:ea typeface="微軟正黑體" panose="020B0604030504040204" pitchFamily="34" charset="-120"/>
              </a:rPr>
              <a:pPr eaLnBrk="1" hangingPunct="1"/>
              <a:t>23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752" y="1575783"/>
            <a:ext cx="7594333" cy="4523527"/>
          </a:xfrm>
        </p:spPr>
        <p:txBody>
          <a:bodyPr/>
          <a:lstStyle/>
          <a:p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6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成本領導策略與組織結構 </a:t>
            </a:r>
            <a:endParaRPr lang="en-US" altLang="zh-TW" sz="36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主要著重在降低成本，因此通常它們會傾向以標準化的產品來提供給大眾市場。所以，在組織結構上會偏向採用</a:t>
            </a:r>
            <a:r>
              <a:rPr lang="zh-TW" altLang="en-US" dirty="0">
                <a:solidFill>
                  <a:srgbClr val="CC0000"/>
                </a:solidFill>
                <a:latin typeface="微軟正黑體" charset="0"/>
                <a:ea typeface="微軟正黑體" charset="0"/>
                <a:cs typeface="微軟正黑體" charset="0"/>
              </a:rPr>
              <a:t>簡單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的結構。 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偏向採用職能結構。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偏向扁平型的組織結構。</a:t>
            </a:r>
          </a:p>
          <a:p>
            <a:pPr eaLnBrk="1" hangingPunct="1"/>
            <a:endParaRPr lang="zh-TW" sz="3200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283" l="0" r="100000">
                        <a14:foregroundMark x1="9489" y1="19022" x2="16788" y2="59239"/>
                        <a14:foregroundMark x1="84672" y1="31522" x2="88686" y2="46739"/>
                        <a14:foregroundMark x1="68613" y1="20109" x2="64599" y2="38043"/>
                        <a14:backgroundMark x1="79562" y1="59239" x2="79562" y2="59239"/>
                        <a14:backgroundMark x1="64964" y1="63043" x2="64964" y2="63043"/>
                        <a14:backgroundMark x1="74088" y1="60870" x2="74088" y2="60870"/>
                        <a14:backgroundMark x1="54745" y1="35870" x2="54745" y2="35870"/>
                        <a14:backgroundMark x1="55474" y1="41304" x2="55474" y2="413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36786" y="4773612"/>
            <a:ext cx="2609850" cy="17526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5"/>
          <a:srcRect l="37403"/>
          <a:stretch/>
        </p:blipFill>
        <p:spPr>
          <a:xfrm>
            <a:off x="5964010" y="4712168"/>
            <a:ext cx="2125521" cy="16002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354403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662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742A0070-290B-B447-936E-0B31239FCC6F}" type="slidenum">
              <a:rPr lang="en-US" altLang="zh-TW">
                <a:ea typeface="微軟正黑體" panose="020B0604030504040204" pitchFamily="34" charset="-120"/>
              </a:rPr>
              <a:pPr eaLnBrk="1" hangingPunct="1"/>
              <a:t>24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0729" y="1477358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差異化策略與組織結構 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差異化策略較傾向採用較複雜的組織結構，也就是差異化程度和整合程度較高的結構。 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傾向採用事業部的結構 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矩陣式組織也常被用來配合差異化策略。</a:t>
            </a:r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5912" y="4302405"/>
            <a:ext cx="2367987" cy="1793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7125" y="4403985"/>
            <a:ext cx="3101650" cy="15905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268542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765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4D2F8E1C-C2FE-654B-92CA-1A70CBAE89C5}" type="slidenum">
              <a:rPr lang="en-US" altLang="zh-TW">
                <a:ea typeface="微軟正黑體" panose="020B0604030504040204" pitchFamily="34" charset="-120"/>
              </a:rPr>
              <a:pPr eaLnBrk="1" hangingPunct="1"/>
              <a:t>25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3327" y="1582133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集中策略與組織結構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採取集中策略的企業會相對上傾向採用職能結構，由於職能結構的差異化和整合程度都較低，因此是一種成本較低的結構。 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由於集中策略只針對某一利基市場，因此職能結構已足以處理該市場的相關問題，而不需要再使用其他更複雜的組織結構。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4005" y="4768192"/>
            <a:ext cx="2215105" cy="17580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698287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6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6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867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F8C789AA-E6EA-FC49-AE82-9DFA43A4425E}" type="slidenum">
              <a:rPr lang="en-US" altLang="zh-TW">
                <a:ea typeface="微軟正黑體" panose="020B0604030504040204" pitchFamily="34" charset="-120"/>
              </a:rPr>
              <a:pPr eaLnBrk="1" hangingPunct="1"/>
              <a:t>26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867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2025" y="1401763"/>
            <a:ext cx="7480300" cy="4413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4545013" y="5910263"/>
            <a:ext cx="43338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表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13-1 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事業策略與組織結構的關係</a:t>
            </a:r>
          </a:p>
        </p:txBody>
      </p:sp>
    </p:spTree>
    <p:extLst>
      <p:ext uri="{BB962C8B-B14F-4D97-AF65-F5344CB8AC3E}">
        <p14:creationId xmlns:p14="http://schemas.microsoft.com/office/powerpoint/2010/main" val="339551865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2969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3CA46B6D-50DA-8A4D-94FE-1F68A75B4606}" type="slidenum">
              <a:rPr lang="en-US" altLang="zh-TW">
                <a:ea typeface="微軟正黑體" panose="020B0604030504040204" pitchFamily="34" charset="-120"/>
              </a:rPr>
              <a:pPr eaLnBrk="1" hangingPunct="1"/>
              <a:t>27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8522" y="1674180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  <a:cs typeface="+mn-cs"/>
              </a:rPr>
              <a:t> 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垂直整合與組織結構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  <a:cs typeface="+mn-cs"/>
              </a:rPr>
              <a:t>多事業部的結構則較有利於垂直整合的協調。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  <a:cs typeface="+mn-cs"/>
              </a:rPr>
              <a:t>多事業部的結構可能會利用中央統籌控制的方式，來掌控資源的流動。</a:t>
            </a: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pic>
        <p:nvPicPr>
          <p:cNvPr id="61442" name="Picture 2" descr="相關圖片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919" l="10000" r="90000">
                        <a14:foregroundMark x1="28889" y1="48790" x2="29815" y2="45161"/>
                        <a14:foregroundMark x1="32407" y1="43952" x2="32407" y2="43952"/>
                        <a14:foregroundMark x1="30741" y1="43548" x2="30741" y2="43548"/>
                        <a14:foregroundMark x1="30556" y1="44355" x2="30556" y2="44355"/>
                        <a14:foregroundMark x1="32963" y1="44758" x2="32963" y2="44758"/>
                        <a14:foregroundMark x1="33889" y1="45161" x2="33889" y2="45161"/>
                        <a14:backgroundMark x1="65926" y1="53226" x2="65926" y2="53226"/>
                        <a14:backgroundMark x1="63519" y1="54032" x2="63519" y2="54032"/>
                        <a14:backgroundMark x1="34630" y1="64516" x2="34630" y2="64516"/>
                        <a14:backgroundMark x1="46481" y1="31048" x2="46481" y2="310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205" y="3646025"/>
            <a:ext cx="4611123" cy="211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78675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7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7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072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109F0F6B-34B9-3847-A6D3-A3206F98C73D}" type="slidenum">
              <a:rPr lang="en-US" altLang="zh-TW">
                <a:ea typeface="微軟正黑體" panose="020B0604030504040204" pitchFamily="34" charset="-120"/>
              </a:rPr>
              <a:pPr eaLnBrk="1" hangingPunct="1"/>
              <a:t>28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74833" y="619192"/>
            <a:ext cx="7594333" cy="74741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34902" y="1757608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sz="2800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非關聯式多角化策略與組織結構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在非關聯式多角化策略下，最常採用多事業部的結構。 </a:t>
            </a:r>
          </a:p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關聯式多角化策略與組織結構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多事業部的組織結構可能較適於獲得綜效。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在關聯式多角化策略下，會要求在事業部的層次上，採取一種比較複雜的整合和控制形式。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1660" y="378850"/>
            <a:ext cx="1923307" cy="1744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442912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174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3848A172-D57A-6C41-A344-92E1A937FEE1}" type="slidenum">
              <a:rPr lang="en-US" altLang="zh-TW">
                <a:ea typeface="微軟正黑體" panose="020B0604030504040204" pitchFamily="34" charset="-120"/>
              </a:rPr>
              <a:pPr eaLnBrk="1" hangingPunct="1"/>
              <a:t>29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0" y="1643063"/>
            <a:ext cx="7715250" cy="42767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4545013" y="5910263"/>
            <a:ext cx="43338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表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13-2 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總體策略與組織結構的關係</a:t>
            </a:r>
          </a:p>
        </p:txBody>
      </p:sp>
    </p:spTree>
    <p:extLst>
      <p:ext uri="{BB962C8B-B14F-4D97-AF65-F5344CB8AC3E}">
        <p14:creationId xmlns:p14="http://schemas.microsoft.com/office/powerpoint/2010/main" val="24697499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277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5445F7A9-3681-F346-9FF4-5CFD55C43C13}" type="slidenum">
              <a:rPr lang="en-US" altLang="zh-TW">
                <a:ea typeface="微軟正黑體" panose="020B0604030504040204" pitchFamily="34" charset="-120"/>
              </a:rPr>
              <a:pPr eaLnBrk="1" hangingPunct="1"/>
              <a:t>30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27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國際策略與組織結構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在結構上，企業大多只會在其現存的組織結構上，增加一個國外部門或國際部門而已。 </a:t>
            </a: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國際策略在組織上所面臨的最大挑戰，主要在於如何協調許多不同產品銷售到各個不同國家間的問題。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1031" y="4526756"/>
            <a:ext cx="2619375" cy="1743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049625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2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379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F6651CC9-945F-2C4A-B951-3843601A7B4D}" type="slidenum">
              <a:rPr lang="en-US" altLang="zh-TW">
                <a:ea typeface="微軟正黑體" panose="020B0604030504040204" pitchFamily="34" charset="-120"/>
              </a:rPr>
              <a:pPr eaLnBrk="1" hangingPunct="1"/>
              <a:t>31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跨國策略與組織結構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矩陣式組織可能會是比較好的選擇。矩陣式組織的一個構面是產品事業部結構，另一個構面則是地理事業部結構。 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全球策略與組織結構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較適合全球策略的結構是產品事業部的結構。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754" y="5022935"/>
            <a:ext cx="2311429" cy="16008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503559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481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A7C9F8CC-3934-6941-8EC9-CEC2F78209DF}" type="slidenum">
              <a:rPr lang="en-US" altLang="zh-TW">
                <a:ea typeface="微軟正黑體" panose="020B0604030504040204" pitchFamily="34" charset="-120"/>
              </a:rPr>
              <a:pPr eaLnBrk="1" hangingPunct="1"/>
              <a:t>32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776" y="1533029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多國當地策略與組織結構</a:t>
            </a:r>
            <a:endParaRPr lang="en-US" altLang="zh-TW" sz="320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>
                <a:latin typeface="微軟正黑體" charset="0"/>
                <a:ea typeface="微軟正黑體" charset="0"/>
                <a:cs typeface="微軟正黑體" charset="0"/>
              </a:rPr>
              <a:t>相對上較適合採用地理事業部結構。 </a:t>
            </a:r>
          </a:p>
          <a:p>
            <a:pPr eaLnBrk="1" hangingPunct="1">
              <a:buFontTx/>
              <a:buNone/>
            </a:pPr>
            <a:r>
              <a:rPr lang="zh-TW" altLang="en-US">
                <a:latin typeface="微軟正黑體" charset="0"/>
                <a:ea typeface="微軟正黑體" charset="0"/>
                <a:cs typeface="微軟正黑體" charset="0"/>
              </a:rPr>
              <a:t> </a:t>
            </a:r>
            <a:endParaRPr lang="zh-TW">
              <a:latin typeface="微軟正黑體" charset="0"/>
              <a:ea typeface="微軟正黑體" charset="0"/>
              <a:cs typeface="微軟正黑體" charset="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1700628" y="3159678"/>
            <a:ext cx="5752424" cy="2473998"/>
            <a:chOff x="1700628" y="3159678"/>
            <a:chExt cx="5752424" cy="2473998"/>
          </a:xfrm>
        </p:grpSpPr>
        <p:sp>
          <p:nvSpPr>
            <p:cNvPr id="34822" name="文字方塊 5"/>
            <p:cNvSpPr txBox="1">
              <a:spLocks noChangeArrowheads="1"/>
            </p:cNvSpPr>
            <p:nvPr/>
          </p:nvSpPr>
          <p:spPr bwMode="auto">
            <a:xfrm>
              <a:off x="4365364" y="3657542"/>
              <a:ext cx="3087688" cy="1478270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9pPr>
            </a:lstStyle>
            <a:p>
              <a:pPr eaLnBrk="1" hangingPunct="1"/>
              <a:r>
                <a:rPr lang="zh-TW" altLang="en-US" b="1" dirty="0" smtClean="0">
                  <a:latin typeface="微軟正黑體" charset="0"/>
                  <a:ea typeface="微軟正黑體" charset="0"/>
                  <a:cs typeface="微軟正黑體" charset="0"/>
                </a:rPr>
                <a:t>類似可口可</a:t>
              </a:r>
              <a:r>
                <a:rPr lang="zh-TW" altLang="en-US" b="1" dirty="0">
                  <a:latin typeface="微軟正黑體" charset="0"/>
                  <a:ea typeface="微軟正黑體" charset="0"/>
                  <a:cs typeface="微軟正黑體" charset="0"/>
                </a:rPr>
                <a:t>樂</a:t>
              </a:r>
              <a:r>
                <a:rPr lang="zh-TW" altLang="en-US" b="1" dirty="0" smtClean="0">
                  <a:latin typeface="微軟正黑體" charset="0"/>
                  <a:ea typeface="微軟正黑體" charset="0"/>
                  <a:cs typeface="微軟正黑體" charset="0"/>
                </a:rPr>
                <a:t>這樣</a:t>
              </a:r>
              <a:r>
                <a:rPr lang="zh-TW" altLang="en-US" b="1" dirty="0">
                  <a:latin typeface="微軟正黑體" charset="0"/>
                  <a:ea typeface="微軟正黑體" charset="0"/>
                  <a:cs typeface="微軟正黑體" charset="0"/>
                </a:rPr>
                <a:t>採取多國當地策略的企業，會由當地公司來設計適合的產品和策略。因此，相對上較適合採用地理事業部結構。</a:t>
              </a:r>
            </a:p>
          </p:txBody>
        </p:sp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26852" y1="20172" x2="35185" y2="66953"/>
                          <a14:foregroundMark x1="5556" y1="48069" x2="87963" y2="49356"/>
                          <a14:foregroundMark x1="87037" y1="36052" x2="80093" y2="63090"/>
                          <a14:foregroundMark x1="76852" y1="30901" x2="77778" y2="56652"/>
                          <a14:foregroundMark x1="72222" y1="35193" x2="38889" y2="45494"/>
                          <a14:foregroundMark x1="56481" y1="35193" x2="56019" y2="61803"/>
                          <a14:foregroundMark x1="31481" y1="33476" x2="10185" y2="36910"/>
                          <a14:foregroundMark x1="13426" y1="15021" x2="43519" y2="4292"/>
                          <a14:foregroundMark x1="30556" y1="4721" x2="13426" y2="14163"/>
                          <a14:foregroundMark x1="15278" y1="11588" x2="8333" y2="22747"/>
                          <a14:foregroundMark x1="12037" y1="16738" x2="17130" y2="12876"/>
                          <a14:foregroundMark x1="19444" y1="5150" x2="19444" y2="5150"/>
                          <a14:foregroundMark x1="36111" y1="8155" x2="36111" y2="8155"/>
                          <a14:foregroundMark x1="38426" y1="3433" x2="38426" y2="3433"/>
                          <a14:foregroundMark x1="13889" y1="12446" x2="13889" y2="12446"/>
                          <a14:foregroundMark x1="10648" y1="17597" x2="10648" y2="17597"/>
                          <a14:foregroundMark x1="10185" y1="19742" x2="10185" y2="19742"/>
                          <a14:foregroundMark x1="13889" y1="30043" x2="13889" y2="30043"/>
                          <a14:foregroundMark x1="50000" y1="53648" x2="50000" y2="53648"/>
                          <a14:foregroundMark x1="47685" y1="14163" x2="51852" y2="40343"/>
                          <a14:foregroundMark x1="55556" y1="12017" x2="43519" y2="59657"/>
                          <a14:foregroundMark x1="55556" y1="23605" x2="53241" y2="67811"/>
                          <a14:foregroundMark x1="69907" y1="22318" x2="56019" y2="72961"/>
                          <a14:foregroundMark x1="29630" y1="75966" x2="77778" y2="73391"/>
                          <a14:foregroundMark x1="80556" y1="36481" x2="70370" y2="64378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700628" y="3159678"/>
              <a:ext cx="2293492" cy="24739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02892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8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584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1A5168B5-AFAC-364C-8B8F-2D8303D5DFFB}" type="slidenum">
              <a:rPr lang="en-US" altLang="zh-TW">
                <a:ea typeface="微軟正黑體" panose="020B0604030504040204" pitchFamily="34" charset="-120"/>
              </a:rPr>
              <a:pPr eaLnBrk="1" hangingPunct="1"/>
              <a:t>33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§13.2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策略與結構的配適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584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750" y="1460500"/>
            <a:ext cx="7978775" cy="4624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4610100" y="6084888"/>
            <a:ext cx="43338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表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13-3 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全球化策略與組織結構的關係</a:t>
            </a:r>
          </a:p>
        </p:txBody>
      </p:sp>
    </p:spTree>
    <p:extLst>
      <p:ext uri="{BB962C8B-B14F-4D97-AF65-F5344CB8AC3E}">
        <p14:creationId xmlns:p14="http://schemas.microsoft.com/office/powerpoint/2010/main" val="37894831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</a:p>
        </p:txBody>
      </p:sp>
      <p:sp>
        <p:nvSpPr>
          <p:cNvPr id="512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8C225DA3-FCF5-0A4C-96F2-12639C8950C6}" type="slidenum">
              <a:rPr lang="en-US" altLang="zh-TW">
                <a:ea typeface="微軟正黑體" panose="020B0604030504040204" pitchFamily="34" charset="-120"/>
              </a:rPr>
              <a:pPr eaLnBrk="1" hangingPunct="1"/>
              <a:t>34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355119" y="474664"/>
            <a:ext cx="8663469" cy="74741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CHAPTER 13  </a:t>
            </a:r>
            <a:r>
              <a:rPr lang="zh-TW" altLang="en-US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策略執行與組織結構</a:t>
            </a:r>
            <a:endParaRPr lang="zh-TW" sz="42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691438" y="-125412"/>
            <a:ext cx="1452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sz="2000" i="1" dirty="0">
                <a:ea typeface="微軟正黑體" panose="020B0604030504040204" pitchFamily="34" charset="-120"/>
              </a:rPr>
              <a:t>Chapter 13</a:t>
            </a: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1891887725"/>
              </p:ext>
            </p:extLst>
          </p:nvPr>
        </p:nvGraphicFramePr>
        <p:xfrm>
          <a:off x="901148" y="1834322"/>
          <a:ext cx="71826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675073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686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3FBB1FF1-FE32-6C4D-BDF7-8F5DA718461E}" type="slidenum">
              <a:rPr lang="en-US" altLang="zh-TW">
                <a:ea typeface="微軟正黑體" panose="020B0604030504040204" pitchFamily="34" charset="-120"/>
              </a:rPr>
              <a:pPr eaLnBrk="1" hangingPunct="1"/>
              <a:t>35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§13.3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組織結構的調整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Times New Roman" charset="0"/>
              </a:rPr>
              <a:t>組織結構調整的基本精神，乃是希望藉由組織結構的重新規劃，來強調與支援策略關鍵活動。</a:t>
            </a:r>
            <a:endParaRPr lang="zh-TW" dirty="0">
              <a:latin typeface="Times New Roman" charset="0"/>
            </a:endParaRPr>
          </a:p>
        </p:txBody>
      </p:sp>
      <p:graphicFrame>
        <p:nvGraphicFramePr>
          <p:cNvPr id="6" name="資料庫圖表 5"/>
          <p:cNvGraphicFramePr/>
          <p:nvPr>
            <p:extLst/>
          </p:nvPr>
        </p:nvGraphicFramePr>
        <p:xfrm>
          <a:off x="821635" y="2417417"/>
          <a:ext cx="7686261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422659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789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426ABC0B-2CEB-C84C-9763-D8EC5C762869}" type="slidenum">
              <a:rPr lang="en-US" altLang="zh-TW">
                <a:ea typeface="微軟正黑體" panose="020B0604030504040204" pitchFamily="34" charset="-120"/>
              </a:rPr>
              <a:pPr eaLnBrk="1" hangingPunct="1"/>
              <a:t>36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§13.3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組織結構的調整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686800" cy="4525963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策略</a:t>
            </a:r>
            <a:r>
              <a:rPr lang="zh-TW" altLang="en-US" sz="3200" dirty="0" smtClean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關鍵活動</a:t>
            </a:r>
            <a:r>
              <a:rPr lang="zh-TW" altLang="en-US" sz="2800" dirty="0" smtClean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（</a:t>
            </a:r>
            <a:r>
              <a:rPr lang="en-US" altLang="zh-TW" sz="28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Strategically Critical Activities</a:t>
            </a:r>
            <a:r>
              <a:rPr lang="zh-TW" altLang="en-US" sz="28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）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指那些就價值鏈來看，對於企業策略的成敗，比其他活動更具有關鍵性地位的活動。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sp>
        <p:nvSpPr>
          <p:cNvPr id="3" name="AutoShape 2" descr="「關鍵」的圖片搜尋結果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991" y="3531164"/>
            <a:ext cx="2460525" cy="24495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5706" y="3784922"/>
            <a:ext cx="3424487" cy="1942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5347511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891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67B37D07-2C40-7B48-BF62-8638EAD876DE}" type="slidenum">
              <a:rPr lang="en-US" altLang="zh-TW">
                <a:ea typeface="微軟正黑體" panose="020B0604030504040204" pitchFamily="34" charset="-120"/>
              </a:rPr>
              <a:pPr eaLnBrk="1" hangingPunct="1"/>
              <a:t>37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2431" y="0"/>
            <a:ext cx="8229600" cy="1143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§13.3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組織結構的調整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2431" y="1143000"/>
            <a:ext cx="8229600" cy="4525963"/>
          </a:xfrm>
        </p:spPr>
        <p:txBody>
          <a:bodyPr/>
          <a:lstStyle/>
          <a:p>
            <a:pPr eaLnBrk="1" hangingPunct="1"/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再造工程（</a:t>
            </a:r>
            <a:r>
              <a:rPr lang="en-US" altLang="zh-TW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Reengineering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）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是針對組織的程序進行一種根本性的重新思考和再設計，以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企圖大幅</a:t>
            </a:r>
            <a:r>
              <a:rPr lang="zh-TW" altLang="en-US" dirty="0" smtClean="0">
                <a:latin typeface="微軟正黑體" charset="0"/>
                <a:ea typeface="微軟正黑體" charset="0"/>
                <a:cs typeface="微軟正黑體" charset="0"/>
              </a:rPr>
              <a:t>改善</a:t>
            </a:r>
            <a:r>
              <a:rPr lang="zh-TW" altLang="en-US" dirty="0" smtClean="0">
                <a:latin typeface="微軟正黑體" charset="0"/>
                <a:ea typeface="微軟正黑體" charset="0"/>
                <a:cs typeface="微軟正黑體" charset="0"/>
              </a:rPr>
              <a:t>成本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、品質、服務，以及時間上有關績效指標方面</a:t>
            </a:r>
            <a:r>
              <a:rPr lang="zh-TW" altLang="en-US" dirty="0" smtClean="0">
                <a:latin typeface="微軟正黑體" charset="0"/>
                <a:ea typeface="微軟正黑體" charset="0"/>
                <a:cs typeface="微軟正黑體" charset="0"/>
              </a:rPr>
              <a:t>的。</a:t>
            </a:r>
            <a:endParaRPr lang="zh-TW" altLang="en-US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lnSpc>
                <a:spcPct val="90000"/>
              </a:lnSpc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企業進行再造工程時，必須由顧客的觀點出發。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1640543" y="4021932"/>
            <a:ext cx="5905263" cy="2000250"/>
            <a:chOff x="1640543" y="4021932"/>
            <a:chExt cx="5905263" cy="2000250"/>
          </a:xfrm>
        </p:grpSpPr>
        <p:sp>
          <p:nvSpPr>
            <p:cNvPr id="38918" name="文字方塊 5"/>
            <p:cNvSpPr txBox="1">
              <a:spLocks noChangeArrowheads="1"/>
            </p:cNvSpPr>
            <p:nvPr/>
          </p:nvSpPr>
          <p:spPr bwMode="auto">
            <a:xfrm>
              <a:off x="4146462" y="4489151"/>
              <a:ext cx="3399344" cy="1200329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  <a:cs typeface="新細明體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charset="0"/>
                </a:defRPr>
              </a:lvl9pPr>
            </a:lstStyle>
            <a:p>
              <a:pPr eaLnBrk="1" hangingPunct="1"/>
              <a:r>
                <a:rPr lang="zh-TW" altLang="en-US" b="1" dirty="0">
                  <a:latin typeface="微軟正黑體" charset="0"/>
                  <a:ea typeface="微軟正黑體" charset="0"/>
                  <a:cs typeface="微軟正黑體" charset="0"/>
                </a:rPr>
                <a:t>再造工程是創造一種新的方法來完成事情，對於以人員作業活動為主的服務業而言，再造工程更是重要。</a:t>
              </a:r>
            </a:p>
          </p:txBody>
        </p:sp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40543" y="4021932"/>
              <a:ext cx="2286000" cy="200025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997530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3993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C8A7CBFB-2A62-EB4F-9155-365F641C33BA}" type="slidenum">
              <a:rPr lang="en-US" altLang="zh-TW">
                <a:ea typeface="微軟正黑體" panose="020B0604030504040204" pitchFamily="34" charset="-120"/>
              </a:rPr>
              <a:pPr eaLnBrk="1" hangingPunct="1"/>
              <a:t>38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§13.3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組織結構的調整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4833" y="1575783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en-US" altLang="zh-TW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E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化工程（</a:t>
            </a:r>
            <a:r>
              <a:rPr lang="en-US" altLang="zh-TW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E-Engineering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）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企業必須由網際網路的角度，來思考重新改變它們的經營和作業方式，特別是整個價值創造的過程，而此種整個過程便是所謂的</a:t>
            </a:r>
            <a:r>
              <a:rPr lang="en-US" altLang="zh-TW" dirty="0">
                <a:latin typeface="微軟正黑體" charset="0"/>
                <a:ea typeface="微軟正黑體" charset="0"/>
                <a:cs typeface="微軟正黑體" charset="0"/>
              </a:rPr>
              <a:t>E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化工程。 </a:t>
            </a: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1321830" y="3963726"/>
            <a:ext cx="6591933" cy="1798464"/>
            <a:chOff x="1321830" y="3963726"/>
            <a:chExt cx="6591933" cy="1798464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02137" y="3992973"/>
              <a:ext cx="2911626" cy="1769217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" name="圖片 3"/>
            <p:cNvPicPr>
              <a:picLocks noChangeAspect="1"/>
            </p:cNvPicPr>
            <p:nvPr/>
          </p:nvPicPr>
          <p:blipFill rotWithShape="1">
            <a:blip r:embed="rId4"/>
            <a:srcRect t="9065" b="7311"/>
            <a:stretch/>
          </p:blipFill>
          <p:spPr>
            <a:xfrm>
              <a:off x="1321830" y="3963726"/>
              <a:ext cx="2804450" cy="1794076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39452317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zh-TW" altLang="en-US" dirty="0">
                <a:ea typeface="微軟正黑體" panose="020B0604030504040204" pitchFamily="34" charset="-120"/>
              </a:rPr>
              <a:t>策略管理學   </a:t>
            </a:r>
            <a:r>
              <a:rPr lang="en-US" altLang="zh-TW" dirty="0">
                <a:ea typeface="微軟正黑體" panose="020B0604030504040204" pitchFamily="34" charset="-120"/>
              </a:rPr>
              <a:t>Chapter 13   </a:t>
            </a:r>
            <a:r>
              <a:rPr lang="zh-TW" altLang="en-US" dirty="0">
                <a:ea typeface="微軟正黑體" panose="020B0604030504040204" pitchFamily="34" charset="-120"/>
              </a:rPr>
              <a:t>策略執行與組織結構</a:t>
            </a:r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4096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  <a:cs typeface="新細明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0"/>
              </a:defRPr>
            </a:lvl9pPr>
          </a:lstStyle>
          <a:p>
            <a:pPr eaLnBrk="1" hangingPunct="1"/>
            <a:r>
              <a:rPr lang="en-US" altLang="zh-TW" dirty="0">
                <a:ea typeface="微軟正黑體" panose="020B0604030504040204" pitchFamily="34" charset="-120"/>
              </a:rPr>
              <a:t>13-</a:t>
            </a:r>
            <a:fld id="{1D7DC942-A145-2042-BAB2-C2643FB45B60}" type="slidenum">
              <a:rPr lang="en-US" altLang="zh-TW">
                <a:ea typeface="微軟正黑體" panose="020B0604030504040204" pitchFamily="34" charset="-120"/>
              </a:rPr>
              <a:pPr eaLnBrk="1" hangingPunct="1"/>
              <a:t>39</a:t>
            </a:fld>
            <a:endParaRPr lang="en-US" altLang="zh-TW" dirty="0">
              <a:ea typeface="微軟正黑體" panose="020B0604030504040204" pitchFamily="34" charset="-12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>
                <a:latin typeface="微軟正黑體" pitchFamily="34" charset="-120"/>
                <a:ea typeface="微軟正黑體" pitchFamily="34" charset="-120"/>
              </a:rPr>
              <a:t>§13.3</a:t>
            </a:r>
            <a:r>
              <a:rPr lang="zh-TW" altLang="en-US" sz="4400">
                <a:latin typeface="微軟正黑體" pitchFamily="34" charset="-120"/>
                <a:ea typeface="微軟正黑體" pitchFamily="34" charset="-120"/>
              </a:rPr>
              <a:t>組織結構的調整</a:t>
            </a:r>
            <a:endParaRPr lang="zh-TW" sz="440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096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8522" y="1463365"/>
            <a:ext cx="7594333" cy="4523527"/>
          </a:xfrm>
        </p:spPr>
        <p:txBody>
          <a:bodyPr/>
          <a:lstStyle/>
          <a:p>
            <a:pPr eaLnBrk="1" hangingPunct="1"/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sz="3200" dirty="0">
                <a:solidFill>
                  <a:srgbClr val="2D2D8A"/>
                </a:solidFill>
                <a:latin typeface="微軟正黑體" charset="0"/>
                <a:ea typeface="微軟正黑體" charset="0"/>
                <a:cs typeface="微軟正黑體" charset="0"/>
              </a:rPr>
              <a:t>重新調整企業的人力</a:t>
            </a:r>
            <a:endParaRPr lang="en-US" altLang="zh-TW" sz="3200" dirty="0">
              <a:solidFill>
                <a:srgbClr val="2D2D8A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完成了整個組織結構的調整和再造工程後，企業進一步需要針對整體的人力進行重新調整。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>
              <a:buFontTx/>
              <a:buBlip>
                <a:blip r:embed="rId2"/>
              </a:buBlip>
            </a:pP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包括安置適當的人力，和裁汰多餘與不適任的人力。</a:t>
            </a:r>
          </a:p>
          <a:p>
            <a:pPr eaLnBrk="1" hangingPunct="1"/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  <a:p>
            <a:pPr eaLnBrk="1" hangingPunct="1"/>
            <a:endParaRPr 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970729" y="4180122"/>
            <a:ext cx="7269918" cy="2207978"/>
            <a:chOff x="1187591" y="4221128"/>
            <a:chExt cx="7269918" cy="2207978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87591" y="4221128"/>
              <a:ext cx="2858043" cy="220797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58391" y="4571185"/>
              <a:ext cx="3999118" cy="1507864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15206517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49625" y="2697163"/>
            <a:ext cx="3860800" cy="1233487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en-US" altLang="zh-TW" sz="4400" dirty="0" smtClean="0">
                <a:latin typeface="微軟正黑體" pitchFamily="34" charset="-120"/>
                <a:ea typeface="微軟正黑體" pitchFamily="34" charset="-120"/>
              </a:rPr>
              <a:t>THE</a:t>
            </a:r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4400" dirty="0" smtClean="0">
                <a:latin typeface="微軟正黑體" pitchFamily="34" charset="-120"/>
                <a:ea typeface="微軟正黑體" pitchFamily="34" charset="-120"/>
              </a:rPr>
              <a:t>END</a:t>
            </a:r>
            <a:endParaRPr lang="zh-TW" altLang="en-US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5" name="日期版面配置區 3"/>
          <p:cNvSpPr>
            <a:spLocks noGrp="1"/>
          </p:cNvSpPr>
          <p:nvPr>
            <p:ph type="dt" sz="quarter" idx="10"/>
          </p:nvPr>
        </p:nvSpPr>
        <p:spPr bwMode="auto">
          <a:xfrm>
            <a:off x="3028950" y="6375400"/>
            <a:ext cx="30861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Blip>
                <a:blip r:embed="rId2"/>
              </a:buBlip>
              <a:defRPr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Blip>
                <a:blip r:embed="rId3"/>
              </a:buBlip>
              <a:defRPr sz="24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Blip>
                <a:blip r:embed="rId4"/>
              </a:buBlip>
              <a:defRPr sz="20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Blip>
                <a:blip r:embed="rId5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zh-TW" altLang="en-US" sz="12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策略管理學   </a:t>
            </a:r>
            <a:r>
              <a:rPr kumimoji="1" lang="en-US" altLang="zh-TW" sz="12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Chapter 1   </a:t>
            </a:r>
            <a:r>
              <a:rPr kumimoji="1" lang="zh-TW" altLang="en-US" sz="12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緒論</a:t>
            </a:r>
          </a:p>
        </p:txBody>
      </p:sp>
      <p:sp>
        <p:nvSpPr>
          <p:cNvPr id="13316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Blip>
                <a:blip r:embed="rId2"/>
              </a:buBlip>
              <a:defRPr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Blip>
                <a:blip r:embed="rId3"/>
              </a:buBlip>
              <a:defRPr sz="24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Blip>
                <a:blip r:embed="rId4"/>
              </a:buBlip>
              <a:defRPr sz="20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Blip>
                <a:blip r:embed="rId5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TW" sz="11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1-</a:t>
            </a:r>
            <a:fld id="{6BBD7CC1-1A3C-4A66-B3C8-38FFD1D38678}" type="slidenum">
              <a:rPr kumimoji="1" lang="en-US" altLang="zh-TW" sz="11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40</a:t>
            </a:fld>
            <a:endParaRPr kumimoji="1" lang="en-US" altLang="zh-TW" sz="1100" b="0" smtClean="0">
              <a:latin typeface="Arial" panose="020B0604020202020204" pitchFamily="34" charset="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1236</TotalTime>
  <Words>2372</Words>
  <Application>Microsoft Office PowerPoint</Application>
  <PresentationFormat>如螢幕大小 (4:3)</PresentationFormat>
  <Paragraphs>248</Paragraphs>
  <Slides>40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40</vt:i4>
      </vt:variant>
    </vt:vector>
  </HeadingPairs>
  <TitlesOfParts>
    <vt:vector size="48" baseType="lpstr">
      <vt:lpstr>Calibri</vt:lpstr>
      <vt:lpstr>新細明體</vt:lpstr>
      <vt:lpstr>Arial</vt:lpstr>
      <vt:lpstr>標楷體</vt:lpstr>
      <vt:lpstr>微軟正黑體</vt:lpstr>
      <vt:lpstr>Times New Roman</vt:lpstr>
      <vt:lpstr>Office 佈景主題</vt:lpstr>
      <vt:lpstr>自訂設計</vt:lpstr>
      <vt:lpstr>PowerPoint 簡報</vt:lpstr>
      <vt:lpstr>第 13 章</vt:lpstr>
      <vt:lpstr>CHAPTER 13  策略執行與組織結構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§13.1基本的組織結構</vt:lpstr>
      <vt:lpstr>CHAPTER 13  策略執行與組織結構</vt:lpstr>
      <vt:lpstr>§13.2策略與結構的配適</vt:lpstr>
      <vt:lpstr>§13.2策略與結構的配適</vt:lpstr>
      <vt:lpstr>§13.2策略與結構的配適</vt:lpstr>
      <vt:lpstr>§13.2策略與結構的配適</vt:lpstr>
      <vt:lpstr>§13.2策略與結構的配適</vt:lpstr>
      <vt:lpstr>§13.2策略與結構的配適</vt:lpstr>
      <vt:lpstr>§13.2策略與結構的配適</vt:lpstr>
      <vt:lpstr>§13.2策略與結構的配適</vt:lpstr>
      <vt:lpstr>§13.2策略與結構的配適</vt:lpstr>
      <vt:lpstr>§13.2策略與結構的配適</vt:lpstr>
      <vt:lpstr>§13.2策略與結構的配適</vt:lpstr>
      <vt:lpstr>CHAPTER 13  策略執行與組織結構</vt:lpstr>
      <vt:lpstr>§13.3組織結構的調整</vt:lpstr>
      <vt:lpstr>§13.3組織結構的調整</vt:lpstr>
      <vt:lpstr>§13.3組織結構的調整</vt:lpstr>
      <vt:lpstr>§13.3組織結構的調整</vt:lpstr>
      <vt:lpstr>§13.3組織結構的調整</vt:lpstr>
      <vt:lpstr>THE 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賴姵均</dc:creator>
  <cp:lastModifiedBy>USER</cp:lastModifiedBy>
  <cp:revision>94</cp:revision>
  <dcterms:created xsi:type="dcterms:W3CDTF">2016-08-22T01:57:40Z</dcterms:created>
  <dcterms:modified xsi:type="dcterms:W3CDTF">2017-06-28T06:25:18Z</dcterms:modified>
</cp:coreProperties>
</file>