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3" r:id="rId2"/>
  </p:sldMasterIdLst>
  <p:notesMasterIdLst>
    <p:notesMasterId r:id="rId32"/>
  </p:notesMasterIdLst>
  <p:handoutMasterIdLst>
    <p:handoutMasterId r:id="rId33"/>
  </p:handoutMasterIdLst>
  <p:sldIdLst>
    <p:sldId id="374" r:id="rId3"/>
    <p:sldId id="299" r:id="rId4"/>
    <p:sldId id="346" r:id="rId5"/>
    <p:sldId id="300" r:id="rId6"/>
    <p:sldId id="348" r:id="rId7"/>
    <p:sldId id="349" r:id="rId8"/>
    <p:sldId id="350" r:id="rId9"/>
    <p:sldId id="351" r:id="rId10"/>
    <p:sldId id="352" r:id="rId11"/>
    <p:sldId id="353" r:id="rId12"/>
    <p:sldId id="354" r:id="rId13"/>
    <p:sldId id="356" r:id="rId14"/>
    <p:sldId id="357" r:id="rId15"/>
    <p:sldId id="358" r:id="rId16"/>
    <p:sldId id="359" r:id="rId17"/>
    <p:sldId id="360" r:id="rId18"/>
    <p:sldId id="362" r:id="rId19"/>
    <p:sldId id="363" r:id="rId20"/>
    <p:sldId id="364" r:id="rId21"/>
    <p:sldId id="366" r:id="rId22"/>
    <p:sldId id="368" r:id="rId23"/>
    <p:sldId id="369" r:id="rId24"/>
    <p:sldId id="373" r:id="rId25"/>
    <p:sldId id="370" r:id="rId26"/>
    <p:sldId id="371" r:id="rId27"/>
    <p:sldId id="347" r:id="rId28"/>
    <p:sldId id="344" r:id="rId29"/>
    <p:sldId id="372" r:id="rId30"/>
    <p:sldId id="345" r:id="rId31"/>
  </p:sldIdLst>
  <p:sldSz cx="9144000" cy="6858000" type="screen4x3"/>
  <p:notesSz cx="6858000" cy="9144000"/>
  <p:defaultTextStyle>
    <a:defPPr>
      <a:defRPr lang="ko-KR"/>
    </a:defPPr>
    <a:lvl1pPr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66CCFF"/>
    <a:srgbClr val="0000CC"/>
    <a:srgbClr val="101640"/>
    <a:srgbClr val="00132F"/>
    <a:srgbClr val="005EA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autoAdjust="0"/>
  </p:normalViewPr>
  <p:slideViewPr>
    <p:cSldViewPr>
      <p:cViewPr varScale="1">
        <p:scale>
          <a:sx n="86" d="100"/>
          <a:sy n="86" d="100"/>
        </p:scale>
        <p:origin x="978" y="10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C154BD1A-B346-4E17-BDD2-37E5F27C55E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056E6765-CCBA-43A0-84A9-1C79921C2BC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3797A758-0689-4C90-B8C3-4486E3AF2779}" type="datetimeFigureOut">
              <a:rPr lang="ko-KR" altLang="en-US"/>
              <a:pPr>
                <a:defRPr/>
              </a:pPr>
              <a:t>2018-02-05</a:t>
            </a:fld>
            <a:endParaRPr lang="ko-KR" altLang="en-US"/>
          </a:p>
        </p:txBody>
      </p:sp>
      <p:sp>
        <p:nvSpPr>
          <p:cNvPr id="4" name="바닥글 개체 틀 3">
            <a:extLst>
              <a:ext uri="{FF2B5EF4-FFF2-40B4-BE49-F238E27FC236}">
                <a16:creationId xmlns:a16="http://schemas.microsoft.com/office/drawing/2014/main" id="{CFCB2A09-A9EC-4AB8-AA35-E872B6F113D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5" name="슬라이드 번호 개체 틀 4">
            <a:extLst>
              <a:ext uri="{FF2B5EF4-FFF2-40B4-BE49-F238E27FC236}">
                <a16:creationId xmlns:a16="http://schemas.microsoft.com/office/drawing/2014/main" id="{F6C683D1-4D35-45C7-93BC-EDB54A04B1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A019261E-6A37-42B9-8900-CB543352934E}" type="slidenum">
              <a:rPr lang="ko-KR" altLang="en-US"/>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076F8E1-CAAE-4D86-A93E-0E89B300F2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488266CA-689B-4A53-93E2-8C47978097D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B46D149F-83B5-4480-A29C-93D2DB52F443}" type="datetimeFigureOut">
              <a:rPr lang="ko-KR" altLang="en-US"/>
              <a:pPr>
                <a:defRPr/>
              </a:pPr>
              <a:t>2018-02-05</a:t>
            </a:fld>
            <a:endParaRPr lang="ko-KR" altLang="en-US"/>
          </a:p>
        </p:txBody>
      </p:sp>
      <p:sp>
        <p:nvSpPr>
          <p:cNvPr id="4" name="슬라이드 이미지 개체 틀 3">
            <a:extLst>
              <a:ext uri="{FF2B5EF4-FFF2-40B4-BE49-F238E27FC236}">
                <a16:creationId xmlns:a16="http://schemas.microsoft.com/office/drawing/2014/main" id="{24477762-FC64-4863-B094-088C5021DF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a:extLst>
              <a:ext uri="{FF2B5EF4-FFF2-40B4-BE49-F238E27FC236}">
                <a16:creationId xmlns:a16="http://schemas.microsoft.com/office/drawing/2014/main" id="{3DB72EDA-41A6-4A4B-BA19-07EA6C7E88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1A84EBE1-5318-4F8F-94E7-5DBE8D45B4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7" name="슬라이드 번호 개체 틀 6">
            <a:extLst>
              <a:ext uri="{FF2B5EF4-FFF2-40B4-BE49-F238E27FC236}">
                <a16:creationId xmlns:a16="http://schemas.microsoft.com/office/drawing/2014/main" id="{C8288597-FD74-42E9-8B0A-9935D50D072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6566A276-DE23-4266-90FF-35B9F301E7AA}" type="slidenum">
              <a:rPr lang="ko-KR" altLang="en-US"/>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標題">
    <p:spTree>
      <p:nvGrpSpPr>
        <p:cNvPr id="1" name=""/>
        <p:cNvGrpSpPr/>
        <p:nvPr/>
      </p:nvGrpSpPr>
      <p:grpSpPr>
        <a:xfrm>
          <a:off x="0" y="0"/>
          <a:ext cx="0" cy="0"/>
          <a:chOff x="0" y="0"/>
          <a:chExt cx="0" cy="0"/>
        </a:xfrm>
      </p:grpSpPr>
      <p:sp>
        <p:nvSpPr>
          <p:cNvPr id="2" name="직사각형 15">
            <a:extLst>
              <a:ext uri="{FF2B5EF4-FFF2-40B4-BE49-F238E27FC236}">
                <a16:creationId xmlns:a16="http://schemas.microsoft.com/office/drawing/2014/main" id="{F29FA3F0-DE40-4995-AFF8-D3D5D810F50B}"/>
              </a:ext>
            </a:extLst>
          </p:cNvPr>
          <p:cNvSpPr/>
          <p:nvPr userDrawn="1"/>
        </p:nvSpPr>
        <p:spPr>
          <a:xfrm>
            <a:off x="0" y="0"/>
            <a:ext cx="9144000" cy="4786313"/>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pic>
        <p:nvPicPr>
          <p:cNvPr id="3" name="그림 13" descr="지도.png">
            <a:extLst>
              <a:ext uri="{FF2B5EF4-FFF2-40B4-BE49-F238E27FC236}">
                <a16:creationId xmlns:a16="http://schemas.microsoft.com/office/drawing/2014/main" id="{7C5BE0C5-1CA5-4947-BD41-EF4A60F0C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00588"/>
            <a:ext cx="9144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그림 14" descr="건물.png">
            <a:extLst>
              <a:ext uri="{FF2B5EF4-FFF2-40B4-BE49-F238E27FC236}">
                <a16:creationId xmlns:a16="http://schemas.microsoft.com/office/drawing/2014/main" id="{FBAAE247-0C7B-418B-BD21-5ED301E13F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15" descr="vnf.png">
            <a:extLst>
              <a:ext uri="{FF2B5EF4-FFF2-40B4-BE49-F238E27FC236}">
                <a16:creationId xmlns:a16="http://schemas.microsoft.com/office/drawing/2014/main" id="{965127EA-C41B-4738-A89D-0242233798F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2915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8" descr="밤하늘별.png">
            <a:extLst>
              <a:ext uri="{FF2B5EF4-FFF2-40B4-BE49-F238E27FC236}">
                <a16:creationId xmlns:a16="http://schemas.microsoft.com/office/drawing/2014/main" id="{B9161EFD-5991-40A3-9A07-F81EF2824B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75" y="2601913"/>
            <a:ext cx="73437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9" descr="그림자.png">
            <a:extLst>
              <a:ext uri="{FF2B5EF4-FFF2-40B4-BE49-F238E27FC236}">
                <a16:creationId xmlns:a16="http://schemas.microsoft.com/office/drawing/2014/main" id="{3DAA80AC-DA99-47FC-A65B-A163AD4CC929}"/>
              </a:ext>
            </a:extLst>
          </p:cNvPr>
          <p:cNvPicPr>
            <a:picLocks noChangeAspect="1"/>
          </p:cNvPicPr>
          <p:nvPr userDrawn="1"/>
        </p:nvPicPr>
        <p:blipFill>
          <a:blip r:embed="rId6">
            <a:lum bright="18000"/>
            <a:extLst>
              <a:ext uri="{28A0092B-C50C-407E-A947-70E740481C1C}">
                <a14:useLocalDpi xmlns:a14="http://schemas.microsoft.com/office/drawing/2010/main" val="0"/>
              </a:ext>
            </a:extLst>
          </a:blip>
          <a:srcRect/>
          <a:stretch>
            <a:fillRect/>
          </a:stretch>
        </p:blipFill>
        <p:spPr bwMode="auto">
          <a:xfrm>
            <a:off x="2076450" y="4048125"/>
            <a:ext cx="7067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20" descr="전구.png">
            <a:extLst>
              <a:ext uri="{FF2B5EF4-FFF2-40B4-BE49-F238E27FC236}">
                <a16:creationId xmlns:a16="http://schemas.microsoft.com/office/drawing/2014/main" id="{6181920C-66FF-4106-9996-8FA3B39E0AC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00625" y="0"/>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21" descr="전구빤작이.png">
            <a:extLst>
              <a:ext uri="{FF2B5EF4-FFF2-40B4-BE49-F238E27FC236}">
                <a16:creationId xmlns:a16="http://schemas.microsoft.com/office/drawing/2014/main" id="{03893E13-00C5-4211-B263-880EE689C38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15000" y="1112838"/>
            <a:ext cx="23574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25" descr="문서.png">
            <a:extLst>
              <a:ext uri="{FF2B5EF4-FFF2-40B4-BE49-F238E27FC236}">
                <a16:creationId xmlns:a16="http://schemas.microsoft.com/office/drawing/2014/main" id="{37386B02-6ED9-4E5B-A1F7-6ECCE133C8E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28875" y="5143500"/>
            <a:ext cx="178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31" descr="연두나비.png">
            <a:extLst>
              <a:ext uri="{FF2B5EF4-FFF2-40B4-BE49-F238E27FC236}">
                <a16:creationId xmlns:a16="http://schemas.microsoft.com/office/drawing/2014/main" id="{F852AEAF-F654-4DF2-95E8-894A0896AF6F}"/>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86688" y="1714500"/>
            <a:ext cx="652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33" descr="파란나비.png">
            <a:extLst>
              <a:ext uri="{FF2B5EF4-FFF2-40B4-BE49-F238E27FC236}">
                <a16:creationId xmlns:a16="http://schemas.microsoft.com/office/drawing/2014/main" id="{65FE3C27-29F0-498D-9A1E-9123882A9B7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286375" y="16478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35" descr="컴퓨터.png">
            <a:extLst>
              <a:ext uri="{FF2B5EF4-FFF2-40B4-BE49-F238E27FC236}">
                <a16:creationId xmlns:a16="http://schemas.microsoft.com/office/drawing/2014/main" id="{9FBDB591-68FD-4D31-89A6-A745BD3D0DF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1038" y="3922713"/>
            <a:ext cx="25336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36" descr="나비.png">
            <a:extLst>
              <a:ext uri="{FF2B5EF4-FFF2-40B4-BE49-F238E27FC236}">
                <a16:creationId xmlns:a16="http://schemas.microsoft.com/office/drawing/2014/main" id="{94EBA513-8E6B-46B7-8C71-74D095BB95C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1563" y="4500563"/>
            <a:ext cx="13128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그림 38" descr="str2.png">
            <a:extLst>
              <a:ext uri="{FF2B5EF4-FFF2-40B4-BE49-F238E27FC236}">
                <a16:creationId xmlns:a16="http://schemas.microsoft.com/office/drawing/2014/main" id="{10CDE048-B330-418D-B665-6D375A1314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85938" y="2982913"/>
            <a:ext cx="55816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그림 39" descr="str.png">
            <a:extLst>
              <a:ext uri="{FF2B5EF4-FFF2-40B4-BE49-F238E27FC236}">
                <a16:creationId xmlns:a16="http://schemas.microsoft.com/office/drawing/2014/main" id="{2E859EDE-EB3E-42B3-9C77-5541108D9E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51025" y="2849563"/>
            <a:ext cx="566896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ABE6E351-65F4-4847-A38D-1044C7786335}"/>
              </a:ext>
            </a:extLst>
          </p:cNvPr>
          <p:cNvSpPr>
            <a:spLocks noGrp="1" noChangeArrowheads="1"/>
          </p:cNvSpPr>
          <p:nvPr userDrawn="1"/>
        </p:nvSpPr>
        <p:spPr bwMode="auto">
          <a:xfrm>
            <a:off x="457200" y="1331913"/>
            <a:ext cx="8229600" cy="4525962"/>
          </a:xfrm>
          <a:prstGeom prst="rect">
            <a:avLst/>
          </a:prstGeom>
          <a:noFill/>
          <a:ln w="9525">
            <a:noFill/>
            <a:miter lim="800000"/>
            <a:headEnd/>
            <a:tailEnd/>
          </a:ln>
        </p:spPr>
        <p:txBody>
          <a:bodyPr/>
          <a:lstStyle/>
          <a:p>
            <a:pPr marL="342900" indent="-342900" latinLnBrk="1">
              <a:spcBef>
                <a:spcPct val="20000"/>
              </a:spcBef>
              <a:buFontTx/>
              <a:buChar char="•"/>
              <a:defRPr/>
            </a:pPr>
            <a:endParaRPr lang="ko-KR" altLang="en-US" sz="2000">
              <a:solidFill>
                <a:schemeClr val="bg1"/>
              </a:solidFill>
              <a:latin typeface="HY헤드라인M" pitchFamily="18" charset="-127"/>
              <a:ea typeface="HY헤드라인M" pitchFamily="18" charset="-127"/>
            </a:endParaRPr>
          </a:p>
        </p:txBody>
      </p:sp>
      <p:sp>
        <p:nvSpPr>
          <p:cNvPr id="21" name="Rectangle 6">
            <a:extLst>
              <a:ext uri="{FF2B5EF4-FFF2-40B4-BE49-F238E27FC236}">
                <a16:creationId xmlns:a16="http://schemas.microsoft.com/office/drawing/2014/main" id="{7BE820C8-2F6A-4D66-9172-0CC1519D0D7B}"/>
              </a:ext>
            </a:extLst>
          </p:cNvPr>
          <p:cNvSpPr>
            <a:spLocks noGrp="1" noChangeArrowheads="1"/>
          </p:cNvSpPr>
          <p:nvPr>
            <p:ph type="sldNum" sz="quarter" idx="10"/>
          </p:nvPr>
        </p:nvSpPr>
        <p:spPr/>
        <p:txBody>
          <a:bodyPr/>
          <a:lstStyle>
            <a:lvl1pPr>
              <a:defRPr/>
            </a:lvl1pPr>
          </a:lstStyle>
          <a:p>
            <a:fld id="{D02F2111-3328-428E-AF71-D7A4716169C8}" type="slidenum">
              <a:rPr lang="en-US" altLang="ko-KR"/>
              <a:pPr/>
              <a:t>‹#›</a:t>
            </a:fld>
            <a:endParaRPr lang="en-US" altLang="ko-KR"/>
          </a:p>
        </p:txBody>
      </p:sp>
      <p:sp>
        <p:nvSpPr>
          <p:cNvPr id="22" name="Rectangle 28">
            <a:extLst>
              <a:ext uri="{FF2B5EF4-FFF2-40B4-BE49-F238E27FC236}">
                <a16:creationId xmlns:a16="http://schemas.microsoft.com/office/drawing/2014/main" id="{5D30D93D-668B-4067-A61B-48A8D2064134}"/>
              </a:ext>
            </a:extLst>
          </p:cNvPr>
          <p:cNvSpPr>
            <a:spLocks noGrp="1" noChangeArrowheads="1"/>
          </p:cNvSpPr>
          <p:nvPr>
            <p:ph type="dt" sz="half" idx="11"/>
          </p:nvPr>
        </p:nvSpPr>
        <p:spPr/>
        <p:txBody>
          <a:bodyPr/>
          <a:lstStyle>
            <a:lvl1pPr eaLnBrk="0" hangingPunct="0">
              <a:defRPr>
                <a:latin typeface="굴림" charset="-127"/>
                <a:ea typeface="굴림" charset="-127"/>
              </a:defRPr>
            </a:lvl1pPr>
          </a:lstStyle>
          <a:p>
            <a:pPr>
              <a:defRPr/>
            </a:pPr>
            <a:endParaRPr lang="en-US" altLang="ko-KR"/>
          </a:p>
        </p:txBody>
      </p:sp>
      <p:sp>
        <p:nvSpPr>
          <p:cNvPr id="23" name="Rectangle 29">
            <a:extLst>
              <a:ext uri="{FF2B5EF4-FFF2-40B4-BE49-F238E27FC236}">
                <a16:creationId xmlns:a16="http://schemas.microsoft.com/office/drawing/2014/main" id="{B52BFAC4-9B6F-480A-83BE-18605EF7FDA9}"/>
              </a:ext>
            </a:extLst>
          </p:cNvPr>
          <p:cNvSpPr>
            <a:spLocks noGrp="1" noChangeArrowheads="1"/>
          </p:cNvSpPr>
          <p:nvPr>
            <p:ph type="ftr" sz="quarter" idx="12"/>
          </p:nvPr>
        </p:nvSpPr>
        <p:spPr/>
        <p:txBody>
          <a:bodyPr/>
          <a:lstStyle>
            <a:lvl1pPr>
              <a:defRPr/>
            </a:lvl1pPr>
          </a:lstStyle>
          <a:p>
            <a:pPr>
              <a:defRPr/>
            </a:pPr>
            <a:endParaRPr lang="en-US" altLang="ko-KR"/>
          </a:p>
        </p:txBody>
      </p:sp>
      <p:sp>
        <p:nvSpPr>
          <p:cNvPr id="24" name="標題 23">
            <a:extLst>
              <a:ext uri="{FF2B5EF4-FFF2-40B4-BE49-F238E27FC236}">
                <a16:creationId xmlns:a16="http://schemas.microsoft.com/office/drawing/2014/main" id="{173AB65D-B477-4B9F-974F-3347EFFE13DF}"/>
              </a:ext>
            </a:extLst>
          </p:cNvPr>
          <p:cNvSpPr>
            <a:spLocks noGrp="1"/>
          </p:cNvSpPr>
          <p:nvPr>
            <p:ph type="title"/>
          </p:nvPr>
        </p:nvSpPr>
        <p:spPr>
          <a:xfrm>
            <a:off x="700088" y="836712"/>
            <a:ext cx="8229600" cy="1091271"/>
          </a:xfrm>
        </p:spPr>
        <p:txBody>
          <a:bodyPr/>
          <a:lstStyle>
            <a:lvl1pPr algn="l">
              <a:defRPr sz="4400"/>
            </a:lvl1pPr>
          </a:lstStyle>
          <a:p>
            <a:r>
              <a:rPr lang="zh-TW" altLang="en-US"/>
              <a:t>按一下以編輯母片標題樣式</a:t>
            </a:r>
            <a:endParaRPr lang="zh-TW" altLang="en-US" dirty="0"/>
          </a:p>
        </p:txBody>
      </p:sp>
      <p:pic>
        <p:nvPicPr>
          <p:cNvPr id="28" name="圖片 27">
            <a:extLst>
              <a:ext uri="{FF2B5EF4-FFF2-40B4-BE49-F238E27FC236}">
                <a16:creationId xmlns:a16="http://schemas.microsoft.com/office/drawing/2014/main" id="{8A784D6A-00EC-4BDB-A4A4-EB64384D7EB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05212" y="5805264"/>
            <a:ext cx="1933575" cy="648229"/>
          </a:xfrm>
          <a:prstGeom prst="rect">
            <a:avLst/>
          </a:prstGeom>
        </p:spPr>
      </p:pic>
      <p:sp>
        <p:nvSpPr>
          <p:cNvPr id="25" name="矩形 24">
            <a:extLst>
              <a:ext uri="{FF2B5EF4-FFF2-40B4-BE49-F238E27FC236}">
                <a16:creationId xmlns:a16="http://schemas.microsoft.com/office/drawing/2014/main" id="{49528A0C-C619-4722-BA4D-284C5BAA240B}"/>
              </a:ext>
            </a:extLst>
          </p:cNvPr>
          <p:cNvSpPr/>
          <p:nvPr userDrawn="1"/>
        </p:nvSpPr>
        <p:spPr>
          <a:xfrm>
            <a:off x="2051720" y="6481142"/>
            <a:ext cx="6048672" cy="369332"/>
          </a:xfrm>
          <a:prstGeom prst="rect">
            <a:avLst/>
          </a:prstGeom>
        </p:spPr>
        <p:txBody>
          <a:bodyPr wrap="square">
            <a:spAutoFit/>
          </a:bodyPr>
          <a:lstStyle/>
          <a:p>
            <a:r>
              <a:rPr lang="zh-TW" altLang="en-US" dirty="0"/>
              <a:t>本內容僅供授課使用，禁止提供網路下載、重製或翻印。</a:t>
            </a:r>
          </a:p>
        </p:txBody>
      </p:sp>
    </p:spTree>
    <p:extLst>
      <p:ext uri="{BB962C8B-B14F-4D97-AF65-F5344CB8AC3E}">
        <p14:creationId xmlns:p14="http://schemas.microsoft.com/office/powerpoint/2010/main" val="4075614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3"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0" presetClass="path" presetSubtype="0" accel="50000" decel="50000" fill="hold" nodeType="withEffect">
                                  <p:stCondLst>
                                    <p:cond delay="0"/>
                                  </p:stCondLst>
                                  <p:childTnLst>
                                    <p:animMotion origin="layout" path="M 0.59219 -0.33203 C 0.47031 -0.2844 0.34844 -0.23653 0.29531 -0.20509 C 0.24219 -0.17364 0.26805 -0.16948 0.27309 -0.14382 C 0.27812 -0.11815 0.33732 -0.07584 0.32552 -0.05087 C 0.31371 -0.0259 0.24166 0.00092 0.20173 0.00624 C 0.1618 0.01156 0.11944 -0.01827 0.08576 -0.01919 C 0.05208 -0.02012 0.01423 -0.00324 1.38889E-6 -6.35838E-7 " pathEditMode="relative" ptsTypes="aaaaaaA">
                                      <p:cBhvr>
                                        <p:cTn id="33" dur="500" fill="hold"/>
                                        <p:tgtEl>
                                          <p:spTgt spid="17"/>
                                        </p:tgtEl>
                                        <p:attrNameLst>
                                          <p:attrName>ppt_x</p:attrName>
                                          <p:attrName>ppt_y</p:attrName>
                                        </p:attrNameLst>
                                      </p:cBhvr>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53"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0" presetClass="path" presetSubtype="0" accel="50000" decel="50000" fill="hold" nodeType="withEffect">
                                  <p:stCondLst>
                                    <p:cond delay="0"/>
                                  </p:stCondLst>
                                  <p:childTnLst>
                                    <p:animMotion origin="layout" path="M -0.43802 0.15861 C -0.41354 0.13595 -0.38906 0.11329 -0.33958 0.10983 C -0.2901 0.10636 -0.19392 0.15237 -0.14132 0.13734 C -0.08871 0.12231 -0.04739 0.04185 -0.02378 0.01896 C -0.00017 -0.00393 -0.00017 -0.00208 -4.72222E-6 1.21387E-6 " pathEditMode="relative" ptsTypes="aaaaA">
                                      <p:cBhvr>
                                        <p:cTn id="44" dur="1000" fill="hold"/>
                                        <p:tgtEl>
                                          <p:spTgt spid="1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0" presetClass="path" presetSubtype="0" accel="50000" decel="50000" fill="hold" nodeType="withEffect">
                                  <p:stCondLst>
                                    <p:cond delay="0"/>
                                  </p:stCondLst>
                                  <p:childTnLst>
                                    <p:animMotion origin="layout" path="M 0.20643 0.19444 C 0.19202 0.15537 0.17778 0.11629 0.16667 0.09733 C 0.15556 0.07838 0.16268 0.08693 0.13976 0.08022 C 0.11685 0.07352 0.05192 0.07051 0.02865 0.0571 C 0.00539 0.04369 0.00469 0.01063 6.11111E-6 -7.63006E-6 " pathEditMode="relative" ptsTypes="aaaaA">
                                      <p:cBhvr>
                                        <p:cTn id="49"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內文">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08CAE9-BDD8-4B83-A912-A2EB063119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a:extLst>
              <a:ext uri="{FF2B5EF4-FFF2-40B4-BE49-F238E27FC236}">
                <a16:creationId xmlns:a16="http://schemas.microsoft.com/office/drawing/2014/main" id="{DAAE8F31-01B8-4A9B-BDED-5676633D7684}"/>
              </a:ext>
            </a:extLst>
          </p:cNvPr>
          <p:cNvSpPr>
            <a:spLocks noGrp="1" noChangeArrowheads="1"/>
          </p:cNvSpPr>
          <p:nvPr>
            <p:ph type="sldNum" sz="quarter" idx="11"/>
          </p:nvPr>
        </p:nvSpPr>
        <p:spPr>
          <a:ln/>
        </p:spPr>
        <p:txBody>
          <a:bodyPr/>
          <a:lstStyle>
            <a:lvl1pPr>
              <a:defRPr/>
            </a:lvl1pPr>
          </a:lstStyle>
          <a:p>
            <a:fld id="{11EAAEBC-C5C5-4637-938A-6F2616932A96}" type="slidenum">
              <a:rPr lang="en-US" altLang="ko-KR"/>
              <a:pPr/>
              <a:t>‹#›</a:t>
            </a:fld>
            <a:endParaRPr lang="en-US" altLang="ko-KR"/>
          </a:p>
        </p:txBody>
      </p:sp>
      <p:sp>
        <p:nvSpPr>
          <p:cNvPr id="4" name="Rectangle 23">
            <a:extLst>
              <a:ext uri="{FF2B5EF4-FFF2-40B4-BE49-F238E27FC236}">
                <a16:creationId xmlns:a16="http://schemas.microsoft.com/office/drawing/2014/main" id="{9CE8F9E4-4E7B-42A4-9371-70A3511B3A9D}"/>
              </a:ext>
            </a:extLst>
          </p:cNvPr>
          <p:cNvSpPr>
            <a:spLocks noGrp="1" noChangeArrowheads="1"/>
          </p:cNvSpPr>
          <p:nvPr>
            <p:ph type="ftr" sz="quarter" idx="12"/>
          </p:nvPr>
        </p:nvSpPr>
        <p:spPr>
          <a:ln/>
        </p:spPr>
        <p:txBody>
          <a:bodyPr/>
          <a:lstStyle>
            <a:lvl1pPr>
              <a:defRPr/>
            </a:lvl1pPr>
          </a:lstStyle>
          <a:p>
            <a:pPr>
              <a:defRPr/>
            </a:pPr>
            <a:endParaRPr lang="en-US" altLang="ko-KR"/>
          </a:p>
        </p:txBody>
      </p:sp>
      <p:sp>
        <p:nvSpPr>
          <p:cNvPr id="5" name="標題 4">
            <a:extLst>
              <a:ext uri="{FF2B5EF4-FFF2-40B4-BE49-F238E27FC236}">
                <a16:creationId xmlns:a16="http://schemas.microsoft.com/office/drawing/2014/main" id="{8B82CB64-B0C5-47B3-A5CD-0CCCABE2EEDF}"/>
              </a:ext>
            </a:extLst>
          </p:cNvPr>
          <p:cNvSpPr>
            <a:spLocks noGrp="1"/>
          </p:cNvSpPr>
          <p:nvPr>
            <p:ph type="title"/>
          </p:nvPr>
        </p:nvSpPr>
        <p:spPr/>
        <p:txBody>
          <a:bodyPr/>
          <a:lstStyle/>
          <a:p>
            <a:r>
              <a:rPr lang="zh-TW" altLang="en-US"/>
              <a:t>按一下以編輯母片標題樣式</a:t>
            </a:r>
            <a:endParaRPr lang="zh-TW" altLang="en-US" dirty="0"/>
          </a:p>
        </p:txBody>
      </p:sp>
      <p:sp>
        <p:nvSpPr>
          <p:cNvPr id="7" name="內容版面配置區 6">
            <a:extLst>
              <a:ext uri="{FF2B5EF4-FFF2-40B4-BE49-F238E27FC236}">
                <a16:creationId xmlns:a16="http://schemas.microsoft.com/office/drawing/2014/main" id="{BF900EB1-90B3-40BE-BE5D-9355E0BC73C6}"/>
              </a:ext>
            </a:extLst>
          </p:cNvPr>
          <p:cNvSpPr>
            <a:spLocks noGrp="1"/>
          </p:cNvSpPr>
          <p:nvPr>
            <p:ph sz="quarter" idx="13"/>
          </p:nvPr>
        </p:nvSpPr>
        <p:spPr>
          <a:xfrm>
            <a:off x="827088" y="1340767"/>
            <a:ext cx="3816350" cy="453650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內容版面配置區 8">
            <a:extLst>
              <a:ext uri="{FF2B5EF4-FFF2-40B4-BE49-F238E27FC236}">
                <a16:creationId xmlns:a16="http://schemas.microsoft.com/office/drawing/2014/main" id="{B58ABDA9-DA46-48C1-A8B0-E63AB6AEE08C}"/>
              </a:ext>
            </a:extLst>
          </p:cNvPr>
          <p:cNvSpPr>
            <a:spLocks noGrp="1"/>
          </p:cNvSpPr>
          <p:nvPr>
            <p:ph sz="quarter" idx="14"/>
          </p:nvPr>
        </p:nvSpPr>
        <p:spPr>
          <a:xfrm>
            <a:off x="4787900" y="1341438"/>
            <a:ext cx="4141788" cy="45354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9743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ko-KR" altLang="en-US"/>
          </a:p>
        </p:txBody>
      </p:sp>
      <p:sp>
        <p:nvSpPr>
          <p:cNvPr id="7" name="日期版面配置區 6">
            <a:extLst>
              <a:ext uri="{FF2B5EF4-FFF2-40B4-BE49-F238E27FC236}">
                <a16:creationId xmlns:a16="http://schemas.microsoft.com/office/drawing/2014/main" id="{6DFFAA28-0A1B-4C53-BDD8-DB00B6AC734A}"/>
              </a:ext>
            </a:extLst>
          </p:cNvPr>
          <p:cNvSpPr>
            <a:spLocks noGrp="1"/>
          </p:cNvSpPr>
          <p:nvPr>
            <p:ph type="dt" sz="half" idx="10"/>
          </p:nvPr>
        </p:nvSpPr>
        <p:spPr/>
        <p:txBody>
          <a:bodyPr/>
          <a:lstStyle/>
          <a:p>
            <a:pPr>
              <a:defRPr/>
            </a:pPr>
            <a:endParaRPr lang="en-US" altLang="ko-KR" dirty="0"/>
          </a:p>
        </p:txBody>
      </p:sp>
      <p:sp>
        <p:nvSpPr>
          <p:cNvPr id="8" name="頁尾版面配置區 7">
            <a:extLst>
              <a:ext uri="{FF2B5EF4-FFF2-40B4-BE49-F238E27FC236}">
                <a16:creationId xmlns:a16="http://schemas.microsoft.com/office/drawing/2014/main" id="{DC464E5E-D07F-43F7-8233-EDFE9135D440}"/>
              </a:ext>
            </a:extLst>
          </p:cNvPr>
          <p:cNvSpPr>
            <a:spLocks noGrp="1"/>
          </p:cNvSpPr>
          <p:nvPr>
            <p:ph type="ftr" sz="quarter" idx="11"/>
          </p:nvPr>
        </p:nvSpPr>
        <p:spPr/>
        <p:txBody>
          <a:bodyPr/>
          <a:lstStyle/>
          <a:p>
            <a:pPr>
              <a:defRPr/>
            </a:pPr>
            <a:endParaRPr lang="en-US" altLang="ko-KR"/>
          </a:p>
        </p:txBody>
      </p:sp>
      <p:sp>
        <p:nvSpPr>
          <p:cNvPr id="9" name="投影片編號版面配置區 8">
            <a:extLst>
              <a:ext uri="{FF2B5EF4-FFF2-40B4-BE49-F238E27FC236}">
                <a16:creationId xmlns:a16="http://schemas.microsoft.com/office/drawing/2014/main" id="{6F58F350-143D-4D5B-83F0-596644A88CD0}"/>
              </a:ext>
            </a:extLst>
          </p:cNvPr>
          <p:cNvSpPr>
            <a:spLocks noGrp="1"/>
          </p:cNvSpPr>
          <p:nvPr>
            <p:ph type="sldNum" sz="quarter" idx="12"/>
          </p:nvPr>
        </p:nvSpPr>
        <p:spPr/>
        <p:txBody>
          <a:bodyPr/>
          <a:lstStyle/>
          <a:p>
            <a:fld id="{D55CB18B-31BB-4254-9559-1B86933C9FD7}" type="slidenum">
              <a:rPr lang="en-US" altLang="ko-KR" smtClean="0"/>
              <a:pPr/>
              <a:t>‹#›</a:t>
            </a:fld>
            <a:endParaRPr lang="en-US" altLang="ko-KR"/>
          </a:p>
        </p:txBody>
      </p:sp>
      <p:sp>
        <p:nvSpPr>
          <p:cNvPr id="10" name="標題 9">
            <a:extLst>
              <a:ext uri="{FF2B5EF4-FFF2-40B4-BE49-F238E27FC236}">
                <a16:creationId xmlns:a16="http://schemas.microsoft.com/office/drawing/2014/main" id="{96C24A02-D6E1-4617-BD43-812E3E83CCCC}"/>
              </a:ext>
            </a:extLst>
          </p:cNvPr>
          <p:cNvSpPr>
            <a:spLocks noGrp="1"/>
          </p:cNvSpPr>
          <p:nvPr>
            <p:ph type="title"/>
          </p:nvPr>
        </p:nvSpPr>
        <p:spPr/>
        <p:txBody>
          <a:bodyPr/>
          <a:lstStyle>
            <a:lvl1pPr>
              <a:defRPr>
                <a:effectLst/>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41541554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spc="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8153400" cy="244475"/>
          </a:xfrm>
          <a:prstGeom prst="rect">
            <a:avLst/>
          </a:prstGeom>
        </p:spPr>
        <p:txBody>
          <a:bodyPr/>
          <a:lstStyle>
            <a:lvl1pPr algn="l">
              <a:defRPr sz="1000"/>
            </a:lvl1pPr>
          </a:lstStyle>
          <a:p>
            <a:r>
              <a:rPr lang="en-US" altLang="zh-TW">
                <a:latin typeface="Arial" pitchFamily="34" charset="0"/>
                <a:cs typeface="Arial" pitchFamily="34" charset="0"/>
              </a:rPr>
              <a:t>© 2017 Cengage Learning®. May not be scanned, copied or duplicated, or posted to a publicly accessible website, in whole or in part. </a:t>
            </a:r>
            <a:endParaRPr lang="en-US" dirty="0"/>
          </a:p>
        </p:txBody>
      </p:sp>
    </p:spTree>
    <p:extLst>
      <p:ext uri="{BB962C8B-B14F-4D97-AF65-F5344CB8AC3E}">
        <p14:creationId xmlns:p14="http://schemas.microsoft.com/office/powerpoint/2010/main" val="2888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7" name="標題 6">
            <a:extLst>
              <a:ext uri="{FF2B5EF4-FFF2-40B4-BE49-F238E27FC236}">
                <a16:creationId xmlns:a16="http://schemas.microsoft.com/office/drawing/2014/main" id="{676BE4DE-02B2-43E3-937C-29FC95D0AF5F}"/>
              </a:ext>
            </a:extLst>
          </p:cNvPr>
          <p:cNvSpPr>
            <a:spLocks noGrp="1"/>
          </p:cNvSpPr>
          <p:nvPr>
            <p:ph type="title"/>
          </p:nvPr>
        </p:nvSpPr>
        <p:spPr/>
        <p:txBody>
          <a:bodyPr/>
          <a:lstStyle/>
          <a:p>
            <a:r>
              <a:rPr lang="zh-TW" altLang="en-US" dirty="0"/>
              <a:t>按一下以編輯母片標題樣式</a:t>
            </a:r>
          </a:p>
        </p:txBody>
      </p:sp>
      <p:sp>
        <p:nvSpPr>
          <p:cNvPr id="8" name="日期版面配置區 7">
            <a:extLst>
              <a:ext uri="{FF2B5EF4-FFF2-40B4-BE49-F238E27FC236}">
                <a16:creationId xmlns:a16="http://schemas.microsoft.com/office/drawing/2014/main" id="{18872B26-DD7B-4559-B4AD-217C4DAB2004}"/>
              </a:ext>
            </a:extLst>
          </p:cNvPr>
          <p:cNvSpPr>
            <a:spLocks noGrp="1"/>
          </p:cNvSpPr>
          <p:nvPr>
            <p:ph type="dt" sz="half" idx="10"/>
          </p:nvPr>
        </p:nvSpPr>
        <p:spPr/>
        <p:txBody>
          <a:bodyPr/>
          <a:lstStyle/>
          <a:p>
            <a:pPr>
              <a:defRPr/>
            </a:pPr>
            <a:endParaRPr lang="en-US" altLang="ko-KR"/>
          </a:p>
        </p:txBody>
      </p:sp>
      <p:sp>
        <p:nvSpPr>
          <p:cNvPr id="9" name="頁尾版面配置區 8">
            <a:extLst>
              <a:ext uri="{FF2B5EF4-FFF2-40B4-BE49-F238E27FC236}">
                <a16:creationId xmlns:a16="http://schemas.microsoft.com/office/drawing/2014/main" id="{4A66AB43-F3B0-4816-9DFC-EDAFA110CFF8}"/>
              </a:ext>
            </a:extLst>
          </p:cNvPr>
          <p:cNvSpPr>
            <a:spLocks noGrp="1"/>
          </p:cNvSpPr>
          <p:nvPr>
            <p:ph type="ftr" sz="quarter" idx="11"/>
          </p:nvPr>
        </p:nvSpPr>
        <p:spPr/>
        <p:txBody>
          <a:bodyPr/>
          <a:lstStyle/>
          <a:p>
            <a:pPr>
              <a:defRPr/>
            </a:pPr>
            <a:endParaRPr lang="en-US" altLang="ko-KR"/>
          </a:p>
        </p:txBody>
      </p:sp>
      <p:sp>
        <p:nvSpPr>
          <p:cNvPr id="10" name="投影片編號版面配置區 9">
            <a:extLst>
              <a:ext uri="{FF2B5EF4-FFF2-40B4-BE49-F238E27FC236}">
                <a16:creationId xmlns:a16="http://schemas.microsoft.com/office/drawing/2014/main" id="{47D0E54C-36E3-4F0A-90F2-EE93018C8525}"/>
              </a:ext>
            </a:extLst>
          </p:cNvPr>
          <p:cNvSpPr>
            <a:spLocks noGrp="1"/>
          </p:cNvSpPr>
          <p:nvPr>
            <p:ph type="sldNum" sz="quarter" idx="12"/>
          </p:nvPr>
        </p:nvSpPr>
        <p:spPr/>
        <p:txBody>
          <a:bodyPr/>
          <a:lstStyle/>
          <a:p>
            <a:fld id="{1A39A694-C9D2-4A1F-B22B-D5A13C3121DA}" type="slidenum">
              <a:rPr lang="en-US" altLang="ko-KR" smtClean="0"/>
              <a:pPr/>
              <a:t>‹#›</a:t>
            </a:fld>
            <a:endParaRPr lang="en-US" altLang="ko-KR"/>
          </a:p>
        </p:txBody>
      </p:sp>
    </p:spTree>
    <p:extLst>
      <p:ext uri="{BB962C8B-B14F-4D97-AF65-F5344CB8AC3E}">
        <p14:creationId xmlns:p14="http://schemas.microsoft.com/office/powerpoint/2010/main" val="3897891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71DA9D9B-4034-4A66-9E10-3796E16B2930}"/>
              </a:ext>
            </a:extLst>
          </p:cNvPr>
          <p:cNvSpPr/>
          <p:nvPr/>
        </p:nvSpPr>
        <p:spPr>
          <a:xfrm>
            <a:off x="0" y="0"/>
            <a:ext cx="9144000" cy="7143750"/>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4" name="그룹 14">
            <a:extLst>
              <a:ext uri="{FF2B5EF4-FFF2-40B4-BE49-F238E27FC236}">
                <a16:creationId xmlns:a16="http://schemas.microsoft.com/office/drawing/2014/main" id="{9E8A2FA8-DE79-4414-95E1-BE2F760354D8}"/>
              </a:ext>
            </a:extLst>
          </p:cNvPr>
          <p:cNvGrpSpPr>
            <a:grpSpLocks/>
          </p:cNvGrpSpPr>
          <p:nvPr userDrawn="1"/>
        </p:nvGrpSpPr>
        <p:grpSpPr bwMode="auto">
          <a:xfrm>
            <a:off x="-285750" y="5877272"/>
            <a:ext cx="10001250" cy="2623791"/>
            <a:chOff x="-285784" y="5500688"/>
            <a:chExt cx="10001320" cy="3000375"/>
          </a:xfrm>
        </p:grpSpPr>
        <p:pic>
          <p:nvPicPr>
            <p:cNvPr id="5" name="그림 28" descr="건물.png">
              <a:extLst>
                <a:ext uri="{FF2B5EF4-FFF2-40B4-BE49-F238E27FC236}">
                  <a16:creationId xmlns:a16="http://schemas.microsoft.com/office/drawing/2014/main" id="{2ECC8577-5A92-413C-85CE-96FAC35DC4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500688"/>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그룹 13">
              <a:extLst>
                <a:ext uri="{FF2B5EF4-FFF2-40B4-BE49-F238E27FC236}">
                  <a16:creationId xmlns:a16="http://schemas.microsoft.com/office/drawing/2014/main" id="{4FD29314-DE0F-44BE-9178-D304AE560C14}"/>
                </a:ext>
              </a:extLst>
            </p:cNvPr>
            <p:cNvGrpSpPr>
              <a:grpSpLocks/>
            </p:cNvGrpSpPr>
            <p:nvPr userDrawn="1"/>
          </p:nvGrpSpPr>
          <p:grpSpPr bwMode="auto">
            <a:xfrm>
              <a:off x="-285784" y="6343650"/>
              <a:ext cx="10001320" cy="2157413"/>
              <a:chOff x="-285784" y="6343650"/>
              <a:chExt cx="10001320" cy="2157413"/>
            </a:xfrm>
          </p:grpSpPr>
          <p:sp>
            <p:nvSpPr>
              <p:cNvPr id="13" name="타원 12">
                <a:extLst>
                  <a:ext uri="{FF2B5EF4-FFF2-40B4-BE49-F238E27FC236}">
                    <a16:creationId xmlns:a16="http://schemas.microsoft.com/office/drawing/2014/main" id="{8C4FEFFA-637D-4CD6-8109-79FAED98C20F}"/>
                  </a:ext>
                </a:extLst>
              </p:cNvPr>
              <p:cNvSpPr/>
              <p:nvPr userDrawn="1"/>
            </p:nvSpPr>
            <p:spPr>
              <a:xfrm>
                <a:off x="-285784" y="6731000"/>
                <a:ext cx="10001320"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2061" name="그룹 11">
                <a:extLst>
                  <a:ext uri="{FF2B5EF4-FFF2-40B4-BE49-F238E27FC236}">
                    <a16:creationId xmlns:a16="http://schemas.microsoft.com/office/drawing/2014/main" id="{FAD731D8-8C56-4320-846E-5CE98C00C822}"/>
                  </a:ext>
                </a:extLst>
              </p:cNvPr>
              <p:cNvGrpSpPr>
                <a:grpSpLocks/>
              </p:cNvGrpSpPr>
              <p:nvPr userDrawn="1"/>
            </p:nvGrpSpPr>
            <p:grpSpPr bwMode="auto">
              <a:xfrm>
                <a:off x="0" y="6343650"/>
                <a:ext cx="9144000" cy="2157413"/>
                <a:chOff x="0" y="6343650"/>
                <a:chExt cx="9144000" cy="2157413"/>
              </a:xfrm>
            </p:grpSpPr>
            <p:pic>
              <p:nvPicPr>
                <p:cNvPr id="2062" name="그림 27" descr="지도.png">
                  <a:extLst>
                    <a:ext uri="{FF2B5EF4-FFF2-40B4-BE49-F238E27FC236}">
                      <a16:creationId xmlns:a16="http://schemas.microsoft.com/office/drawing/2014/main" id="{A07B11EB-0A2E-4106-9F4D-24EE43157D6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30193">
                  <a:off x="0" y="6343650"/>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그림 29" descr="vnf.png">
                  <a:extLst>
                    <a:ext uri="{FF2B5EF4-FFF2-40B4-BE49-F238E27FC236}">
                      <a16:creationId xmlns:a16="http://schemas.microsoft.com/office/drawing/2014/main" id="{306FE32A-6BC1-46AD-BC3C-93640FB1FA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94463"/>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 name="Rectangle 4">
            <a:extLst>
              <a:ext uri="{FF2B5EF4-FFF2-40B4-BE49-F238E27FC236}">
                <a16:creationId xmlns:a16="http://schemas.microsoft.com/office/drawing/2014/main" id="{41AE4E9B-8A92-4558-B8E6-DEB84B086847}"/>
              </a:ext>
            </a:extLst>
          </p:cNvPr>
          <p:cNvSpPr>
            <a:spLocks noGrp="1" noChangeArrowheads="1"/>
          </p:cNvSpPr>
          <p:nvPr>
            <p:ph type="dt" sz="half" idx="2"/>
          </p:nvPr>
        </p:nvSpPr>
        <p:spPr bwMode="auto">
          <a:xfrm>
            <a:off x="457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3" name="Rectangle 6">
            <a:extLst>
              <a:ext uri="{FF2B5EF4-FFF2-40B4-BE49-F238E27FC236}">
                <a16:creationId xmlns:a16="http://schemas.microsoft.com/office/drawing/2014/main" id="{6AC7B486-A84A-4F26-8E09-B7F0FE6BAA3F}"/>
              </a:ext>
            </a:extLst>
          </p:cNvPr>
          <p:cNvSpPr>
            <a:spLocks noGrp="1" noChangeArrowheads="1"/>
          </p:cNvSpPr>
          <p:nvPr>
            <p:ph type="sldNum" sz="quarter" idx="4"/>
          </p:nvPr>
        </p:nvSpPr>
        <p:spPr bwMode="auto">
          <a:xfrm>
            <a:off x="6553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1"/>
                </a:solidFill>
              </a:defRPr>
            </a:lvl1pPr>
          </a:lstStyle>
          <a:p>
            <a:fld id="{D55CB18B-31BB-4254-9559-1B86933C9FD7}" type="slidenum">
              <a:rPr lang="en-US" altLang="ko-KR" smtClean="0"/>
              <a:pPr/>
              <a:t>‹#›</a:t>
            </a:fld>
            <a:endParaRPr lang="en-US" altLang="ko-KR"/>
          </a:p>
        </p:txBody>
      </p:sp>
      <p:sp>
        <p:nvSpPr>
          <p:cNvPr id="2071" name="Rectangle 23">
            <a:extLst>
              <a:ext uri="{FF2B5EF4-FFF2-40B4-BE49-F238E27FC236}">
                <a16:creationId xmlns:a16="http://schemas.microsoft.com/office/drawing/2014/main" id="{583E748F-A412-47AC-B550-246EEF45D955}"/>
              </a:ext>
            </a:extLst>
          </p:cNvPr>
          <p:cNvSpPr>
            <a:spLocks noGrp="1" noChangeArrowheads="1"/>
          </p:cNvSpPr>
          <p:nvPr>
            <p:ph type="ftr" sz="quarter" idx="3"/>
          </p:nvPr>
        </p:nvSpPr>
        <p:spPr bwMode="auto">
          <a:xfrm>
            <a:off x="3124200" y="6481142"/>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latinLnBrk="1" hangingPunct="0">
              <a:defRPr sz="1400">
                <a:latin typeface="굴림" charset="-127"/>
                <a:ea typeface="굴림" charset="-127"/>
              </a:defRPr>
            </a:lvl1pPr>
          </a:lstStyle>
          <a:p>
            <a:pPr>
              <a:defRPr/>
            </a:pPr>
            <a:endParaRPr lang="en-US" altLang="ko-KR"/>
          </a:p>
        </p:txBody>
      </p:sp>
      <p:pic>
        <p:nvPicPr>
          <p:cNvPr id="2057" name="그림 30" descr="밤하늘별.png">
            <a:extLst>
              <a:ext uri="{FF2B5EF4-FFF2-40B4-BE49-F238E27FC236}">
                <a16:creationId xmlns:a16="http://schemas.microsoft.com/office/drawing/2014/main" id="{A4342B9A-8D21-4594-9BD2-99BAF87DDBA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00500" y="0"/>
            <a:ext cx="51435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그림 32" descr="전구.png">
            <a:extLst>
              <a:ext uri="{FF2B5EF4-FFF2-40B4-BE49-F238E27FC236}">
                <a16:creationId xmlns:a16="http://schemas.microsoft.com/office/drawing/2014/main" id="{A9CEFF85-9098-4EFD-BC7B-965E356D163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714375"/>
            <a:ext cx="22479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제목 개체 틀 21">
            <a:extLst>
              <a:ext uri="{FF2B5EF4-FFF2-40B4-BE49-F238E27FC236}">
                <a16:creationId xmlns:a16="http://schemas.microsoft.com/office/drawing/2014/main" id="{AB5307E4-F09F-48BE-B35F-D0D5DD33C2AF}"/>
              </a:ext>
            </a:extLst>
          </p:cNvPr>
          <p:cNvSpPr>
            <a:spLocks noGrp="1"/>
          </p:cNvSpPr>
          <p:nvPr>
            <p:ph type="title"/>
          </p:nvPr>
        </p:nvSpPr>
        <p:spPr bwMode="auto">
          <a:xfrm>
            <a:off x="827584" y="116632"/>
            <a:ext cx="8102104"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7" name="文字版面配置區 6">
            <a:extLst>
              <a:ext uri="{FF2B5EF4-FFF2-40B4-BE49-F238E27FC236}">
                <a16:creationId xmlns:a16="http://schemas.microsoft.com/office/drawing/2014/main" id="{380E1B18-E3D3-45CE-98AC-3C5CB946B8DC}"/>
              </a:ext>
            </a:extLst>
          </p:cNvPr>
          <p:cNvSpPr>
            <a:spLocks noGrp="1"/>
          </p:cNvSpPr>
          <p:nvPr>
            <p:ph type="body" idx="1"/>
          </p:nvPr>
        </p:nvSpPr>
        <p:spPr>
          <a:xfrm>
            <a:off x="395536" y="1324535"/>
            <a:ext cx="8534152" cy="4654366"/>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 bg1="lt1" tx1="dk1" bg2="lt2" tx2="dk2" accent1="accent1" accent2="accent2" accent3="accent3" accent4="accent4" accent5="accent5" accent6="accent6" hlink="hlink" folHlink="folHlink"/>
  <p:sldLayoutIdLst>
    <p:sldLayoutId id="2147484505" r:id="rId1"/>
    <p:sldLayoutId id="2147484500" r:id="rId2"/>
    <p:sldLayoutId id="2147484506" r:id="rId3"/>
    <p:sldLayoutId id="2147484507" r:id="rId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wipe(left)">
                                      <p:cBhvr>
                                        <p:cTn id="7" dur="1000"/>
                                        <p:tgtEl>
                                          <p:spTgt spid="2059"/>
                                        </p:tgtEl>
                                      </p:cBhvr>
                                    </p:animEffect>
                                  </p:childTnLst>
                                </p:cTn>
                              </p:par>
                              <p:par>
                                <p:cTn id="8" presetID="22" presetClass="entr" presetSubtype="8"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wipe(left)">
                                      <p:cBhvr>
                                        <p:cTn id="10"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hf hdr="0" ftr="0" dt="0"/>
  <p:txStyles>
    <p:titleStyle>
      <a:lvl1pPr algn="ctr" rtl="0" eaLnBrk="1" fontAlgn="base" latinLnBrk="1" hangingPunct="1">
        <a:spcBef>
          <a:spcPct val="0"/>
        </a:spcBef>
        <a:spcAft>
          <a:spcPct val="0"/>
        </a:spcAft>
        <a:defRPr kumimoji="1" sz="3600" b="1" baseline="0">
          <a:solidFill>
            <a:srgbClr val="00FFFF"/>
          </a:solidFill>
          <a:latin typeface="Arial" panose="020B0604020202020204" pitchFamily="34" charset="0"/>
          <a:ea typeface="標楷體" panose="03000509000000000000" pitchFamily="65" charset="-120"/>
          <a:cs typeface="+mj-cs"/>
        </a:defRPr>
      </a:lvl1pPr>
      <a:lvl2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2pPr>
      <a:lvl3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3pPr>
      <a:lvl4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4pPr>
      <a:lvl5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6pPr>
      <a:lvl7pPr marL="9144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7pPr>
      <a:lvl8pPr marL="13716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8pPr>
      <a:lvl9pPr marL="18288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cs typeface="+mn-cs"/>
        </a:defRPr>
      </a:lvl1pPr>
      <a:lvl2pPr marL="742950" indent="-28575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defRPr>
      </a:lvl2pPr>
      <a:lvl3pPr marL="1143000" indent="-228600" algn="l" rtl="0" eaLnBrk="1" fontAlgn="base" latinLnBrk="0" hangingPunct="1">
        <a:spcBef>
          <a:spcPct val="20000"/>
        </a:spcBef>
        <a:spcAft>
          <a:spcPct val="0"/>
        </a:spcAft>
        <a:buChar char="•"/>
        <a:defRPr kumimoji="1" sz="2400" baseline="0">
          <a:solidFill>
            <a:schemeClr val="bg1"/>
          </a:solidFill>
          <a:latin typeface="Arial" panose="020B0604020202020204" pitchFamily="34" charset="0"/>
          <a:ea typeface="標楷體" panose="03000509000000000000" pitchFamily="65" charset="-120"/>
        </a:defRPr>
      </a:lvl3pPr>
      <a:lvl4pPr marL="16002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4pPr>
      <a:lvl5pPr marL="20574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32F"/>
        </a:solidFill>
        <a:effectLst/>
      </p:bgPr>
    </p:bg>
    <p:spTree>
      <p:nvGrpSpPr>
        <p:cNvPr id="1" name=""/>
        <p:cNvGrpSpPr/>
        <p:nvPr/>
      </p:nvGrpSpPr>
      <p:grpSpPr>
        <a:xfrm>
          <a:off x="0" y="0"/>
          <a:ext cx="0" cy="0"/>
          <a:chOff x="0" y="0"/>
          <a:chExt cx="0" cy="0"/>
        </a:xfrm>
      </p:grpSpPr>
      <p:pic>
        <p:nvPicPr>
          <p:cNvPr id="5122" name="그림 26" descr="전구.png">
            <a:extLst>
              <a:ext uri="{FF2B5EF4-FFF2-40B4-BE49-F238E27FC236}">
                <a16:creationId xmlns:a16="http://schemas.microsoft.com/office/drawing/2014/main" id="{AB921955-ACCE-4294-A8A7-0DFFA4C63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704" y="-142875"/>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그림 24" descr="전구빤작이.png">
            <a:extLst>
              <a:ext uri="{FF2B5EF4-FFF2-40B4-BE49-F238E27FC236}">
                <a16:creationId xmlns:a16="http://schemas.microsoft.com/office/drawing/2014/main" id="{B921C91E-43EA-485F-A78F-11B5E8019E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14313"/>
            <a:ext cx="19399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그림 25" descr="연두나비.png">
            <a:extLst>
              <a:ext uri="{FF2B5EF4-FFF2-40B4-BE49-F238E27FC236}">
                <a16:creationId xmlns:a16="http://schemas.microsoft.com/office/drawing/2014/main" id="{AECC4969-F114-4997-B6FC-6CA2B23B3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57375"/>
            <a:ext cx="652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D:\김희숙\2006work\ppt코리아\ppt코리아작업\애니형\풍경_여행_p\p_00006\png\7.png">
            <a:extLst>
              <a:ext uri="{FF2B5EF4-FFF2-40B4-BE49-F238E27FC236}">
                <a16:creationId xmlns:a16="http://schemas.microsoft.com/office/drawing/2014/main" id="{3411D189-C04C-4570-A06B-E2509924A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4584700"/>
            <a:ext cx="44846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D:\김희숙\2006work\ppt코리아\ppt코리아작업\애니형\풍경_여행_p\p_00006\png\8.png">
            <a:extLst>
              <a:ext uri="{FF2B5EF4-FFF2-40B4-BE49-F238E27FC236}">
                <a16:creationId xmlns:a16="http://schemas.microsoft.com/office/drawing/2014/main" id="{3A3CC43C-4042-4492-BCEB-7AB599B98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357188"/>
            <a:ext cx="64579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4" descr="8">
            <a:extLst>
              <a:ext uri="{FF2B5EF4-FFF2-40B4-BE49-F238E27FC236}">
                <a16:creationId xmlns:a16="http://schemas.microsoft.com/office/drawing/2014/main" id="{2128A174-25CB-40B3-AEE4-42BF8FA00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5875"/>
            <a:ext cx="810153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3">
            <a:extLst>
              <a:ext uri="{FF2B5EF4-FFF2-40B4-BE49-F238E27FC236}">
                <a16:creationId xmlns:a16="http://schemas.microsoft.com/office/drawing/2014/main" id="{40656A74-EF19-492E-B3E8-2A833F1A648C}"/>
              </a:ext>
            </a:extLst>
          </p:cNvPr>
          <p:cNvSpPr>
            <a:spLocks noGrp="1" noChangeArrowheads="1"/>
          </p:cNvSpPr>
          <p:nvPr>
            <p:ph type="body" idx="1"/>
          </p:nvPr>
        </p:nvSpPr>
        <p:spPr bwMode="auto">
          <a:xfrm>
            <a:off x="1288208" y="1067397"/>
            <a:ext cx="7604272" cy="52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129" name="Rectangle 2">
            <a:extLst>
              <a:ext uri="{FF2B5EF4-FFF2-40B4-BE49-F238E27FC236}">
                <a16:creationId xmlns:a16="http://schemas.microsoft.com/office/drawing/2014/main" id="{AE9B36B7-A915-4617-9A47-8633A50A3D8D}"/>
              </a:ext>
            </a:extLst>
          </p:cNvPr>
          <p:cNvSpPr>
            <a:spLocks noGrp="1" noChangeArrowheads="1"/>
          </p:cNvSpPr>
          <p:nvPr>
            <p:ph type="title"/>
          </p:nvPr>
        </p:nvSpPr>
        <p:spPr bwMode="auto">
          <a:xfrm>
            <a:off x="1288208" y="60325"/>
            <a:ext cx="7604272" cy="93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ko-KR" dirty="0"/>
          </a:p>
        </p:txBody>
      </p:sp>
      <p:sp>
        <p:nvSpPr>
          <p:cNvPr id="9220" name="Rectangle 4">
            <a:extLst>
              <a:ext uri="{FF2B5EF4-FFF2-40B4-BE49-F238E27FC236}">
                <a16:creationId xmlns:a16="http://schemas.microsoft.com/office/drawing/2014/main" id="{CEACD826-A38E-48AB-9141-C4C3E55BA686}"/>
              </a:ext>
            </a:extLst>
          </p:cNvPr>
          <p:cNvSpPr>
            <a:spLocks noGrp="1" noChangeArrowheads="1"/>
          </p:cNvSpPr>
          <p:nvPr>
            <p:ph type="dt" sz="half" idx="2"/>
          </p:nvPr>
        </p:nvSpPr>
        <p:spPr bwMode="auto">
          <a:xfrm>
            <a:off x="457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9221" name="Rectangle 5">
            <a:extLst>
              <a:ext uri="{FF2B5EF4-FFF2-40B4-BE49-F238E27FC236}">
                <a16:creationId xmlns:a16="http://schemas.microsoft.com/office/drawing/2014/main" id="{024564FB-DE6D-4F0E-867E-1309ED303A20}"/>
              </a:ext>
            </a:extLst>
          </p:cNvPr>
          <p:cNvSpPr>
            <a:spLocks noGrp="1" noChangeArrowheads="1"/>
          </p:cNvSpPr>
          <p:nvPr>
            <p:ph type="ftr" sz="quarter" idx="3"/>
          </p:nvPr>
        </p:nvSpPr>
        <p:spPr bwMode="auto">
          <a:xfrm>
            <a:off x="3124200" y="638132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tx1"/>
                </a:solidFill>
                <a:latin typeface="굴림" pitchFamily="50" charset="-127"/>
                <a:ea typeface="굴림" pitchFamily="50" charset="-127"/>
              </a:defRPr>
            </a:lvl1pPr>
          </a:lstStyle>
          <a:p>
            <a:pPr>
              <a:defRPr/>
            </a:pPr>
            <a:endParaRPr lang="en-US" altLang="ko-KR"/>
          </a:p>
        </p:txBody>
      </p:sp>
      <p:sp>
        <p:nvSpPr>
          <p:cNvPr id="9222" name="Rectangle 6">
            <a:extLst>
              <a:ext uri="{FF2B5EF4-FFF2-40B4-BE49-F238E27FC236}">
                <a16:creationId xmlns:a16="http://schemas.microsoft.com/office/drawing/2014/main" id="{D6D00C98-5287-498F-ABBD-DD94D9B95DD5}"/>
              </a:ext>
            </a:extLst>
          </p:cNvPr>
          <p:cNvSpPr>
            <a:spLocks noGrp="1" noChangeArrowheads="1"/>
          </p:cNvSpPr>
          <p:nvPr>
            <p:ph type="sldNum" sz="quarter" idx="4"/>
          </p:nvPr>
        </p:nvSpPr>
        <p:spPr bwMode="auto">
          <a:xfrm>
            <a:off x="6553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lvl1pPr>
          </a:lstStyle>
          <a:p>
            <a:fld id="{1A39A694-C9D2-4A1F-B22B-D5A13C3121DA}" type="slidenum">
              <a:rPr lang="en-US" altLang="ko-KR"/>
              <a:pPr/>
              <a:t>‹#›</a:t>
            </a:fld>
            <a:endParaRPr lang="en-US" altLang="ko-KR"/>
          </a:p>
        </p:txBody>
      </p:sp>
      <p:grpSp>
        <p:nvGrpSpPr>
          <p:cNvPr id="2" name="그룹 21">
            <a:extLst>
              <a:ext uri="{FF2B5EF4-FFF2-40B4-BE49-F238E27FC236}">
                <a16:creationId xmlns:a16="http://schemas.microsoft.com/office/drawing/2014/main" id="{F5AE30DE-5BC9-4974-BCC4-90C054626880}"/>
              </a:ext>
            </a:extLst>
          </p:cNvPr>
          <p:cNvGrpSpPr>
            <a:grpSpLocks/>
          </p:cNvGrpSpPr>
          <p:nvPr/>
        </p:nvGrpSpPr>
        <p:grpSpPr bwMode="auto">
          <a:xfrm>
            <a:off x="-468560" y="5143500"/>
            <a:ext cx="1571626" cy="1495425"/>
            <a:chOff x="1500166" y="2928934"/>
            <a:chExt cx="3525839" cy="3355976"/>
          </a:xfrm>
        </p:grpSpPr>
        <p:pic>
          <p:nvPicPr>
            <p:cNvPr id="5137" name="Picture 244" descr="7">
              <a:extLst>
                <a:ext uri="{FF2B5EF4-FFF2-40B4-BE49-F238E27FC236}">
                  <a16:creationId xmlns:a16="http://schemas.microsoft.com/office/drawing/2014/main" id="{F0529C67-B4E9-4532-B320-0453C9E1725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14480" y="2928934"/>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45" descr="8">
              <a:extLst>
                <a:ext uri="{FF2B5EF4-FFF2-40B4-BE49-F238E27FC236}">
                  <a16:creationId xmlns:a16="http://schemas.microsoft.com/office/drawing/2014/main" id="{5BFE663D-20B6-418D-9347-9EA2F4291A9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00166" y="3000372"/>
              <a:ext cx="26146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3"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129"/>
                                        </p:tgtEl>
                                        <p:attrNameLst>
                                          <p:attrName>style.visibility</p:attrName>
                                        </p:attrNameLst>
                                      </p:cBhvr>
                                      <p:to>
                                        <p:strVal val="visible"/>
                                      </p:to>
                                    </p:set>
                                    <p:animEffect transition="in" filter="wipe(left)">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hf hdr="0" ftr="0" dt="0"/>
  <p:txStyles>
    <p:titleStyle>
      <a:lvl1pPr algn="ctr" rtl="0" eaLnBrk="0" fontAlgn="base" latinLnBrk="1" hangingPunct="0">
        <a:spcBef>
          <a:spcPct val="0"/>
        </a:spcBef>
        <a:spcAft>
          <a:spcPct val="0"/>
        </a:spcAft>
        <a:defRPr kumimoji="1" lang="en-US" altLang="ko-KR" sz="3600" b="1" baseline="0" dirty="0">
          <a:solidFill>
            <a:srgbClr val="002060"/>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cs typeface="+mn-cs"/>
        </a:defRPr>
      </a:lvl1pPr>
      <a:lvl2pPr marL="742950" indent="-28575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defRPr>
      </a:lvl2pPr>
      <a:lvl3pPr marL="1143000" indent="-228600" algn="l" rtl="0" eaLnBrk="0" fontAlgn="base" latinLnBrk="0" hangingPunct="0">
        <a:spcBef>
          <a:spcPct val="20000"/>
        </a:spcBef>
        <a:spcAft>
          <a:spcPct val="0"/>
        </a:spcAft>
        <a:buChar char="•"/>
        <a:defRPr kumimoji="1" sz="2400" baseline="0">
          <a:solidFill>
            <a:schemeClr val="tx1"/>
          </a:solidFill>
          <a:latin typeface="Arial" panose="020B0604020202020204" pitchFamily="34" charset="0"/>
          <a:ea typeface="標楷體" panose="03000509000000000000" pitchFamily="65" charset="-120"/>
        </a:defRPr>
      </a:lvl3pPr>
      <a:lvl4pPr marL="16002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4pPr>
      <a:lvl5pPr marL="20574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5pPr>
      <a:lvl6pPr marL="2514600" indent="-228600" algn="l" rtl="0" fontAlgn="base" latinLnBrk="1">
        <a:spcBef>
          <a:spcPct val="20000"/>
        </a:spcBef>
        <a:spcAft>
          <a:spcPct val="0"/>
        </a:spcAft>
        <a:buChar char="»"/>
        <a:defRPr kumimoji="1" sz="2000">
          <a:solidFill>
            <a:schemeClr val="bg1"/>
          </a:solidFill>
          <a:latin typeface="+mn-lt"/>
          <a:ea typeface="+mn-ea"/>
        </a:defRPr>
      </a:lvl6pPr>
      <a:lvl7pPr marL="2971800" indent="-228600" algn="l" rtl="0" fontAlgn="base" latinLnBrk="1">
        <a:spcBef>
          <a:spcPct val="20000"/>
        </a:spcBef>
        <a:spcAft>
          <a:spcPct val="0"/>
        </a:spcAft>
        <a:buChar char="»"/>
        <a:defRPr kumimoji="1" sz="2000">
          <a:solidFill>
            <a:schemeClr val="bg1"/>
          </a:solidFill>
          <a:latin typeface="+mn-lt"/>
          <a:ea typeface="+mn-ea"/>
        </a:defRPr>
      </a:lvl7pPr>
      <a:lvl8pPr marL="3429000" indent="-228600" algn="l" rtl="0" fontAlgn="base" latinLnBrk="1">
        <a:spcBef>
          <a:spcPct val="20000"/>
        </a:spcBef>
        <a:spcAft>
          <a:spcPct val="0"/>
        </a:spcAft>
        <a:buChar char="»"/>
        <a:defRPr kumimoji="1" sz="2000">
          <a:solidFill>
            <a:schemeClr val="bg1"/>
          </a:solidFill>
          <a:latin typeface="+mn-lt"/>
          <a:ea typeface="+mn-ea"/>
        </a:defRPr>
      </a:lvl8pPr>
      <a:lvl9pPr marL="3886200" indent="-228600" algn="l" rtl="0" fontAlgn="base" latinLnBrk="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4">
            <a:extLst>
              <a:ext uri="{FF2B5EF4-FFF2-40B4-BE49-F238E27FC236}">
                <a16:creationId xmlns:a16="http://schemas.microsoft.com/office/drawing/2014/main" id="{5E75D9F1-7A0F-40E0-9836-013A38796F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3711633" cy="997527"/>
          </a:xfrm>
          <a:prstGeom prst="rect">
            <a:avLst/>
          </a:prstGeom>
        </p:spPr>
      </p:pic>
      <p:sp>
        <p:nvSpPr>
          <p:cNvPr id="6" name="文字方塊 2">
            <a:extLst>
              <a:ext uri="{FF2B5EF4-FFF2-40B4-BE49-F238E27FC236}">
                <a16:creationId xmlns:a16="http://schemas.microsoft.com/office/drawing/2014/main" id="{41AFDD60-174F-4449-BEA9-BAC4358A4816}"/>
              </a:ext>
            </a:extLst>
          </p:cNvPr>
          <p:cNvSpPr txBox="1"/>
          <p:nvPr/>
        </p:nvSpPr>
        <p:spPr>
          <a:xfrm>
            <a:off x="549966" y="2060848"/>
            <a:ext cx="8044068" cy="32624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本教學投影片係屬教科書著作之延伸，亦受著作權法之保護。</a:t>
            </a: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請依出版社授權使用規範利用本教學資源，非經授權許可不得以影印、拷貝、列印等方法進行重製，亦不得改作、公開展示著作內容，亦請勿對第三人公開傳輸、散布。</a:t>
            </a:r>
          </a:p>
        </p:txBody>
      </p:sp>
    </p:spTree>
    <p:extLst>
      <p:ext uri="{BB962C8B-B14F-4D97-AF65-F5344CB8AC3E}">
        <p14:creationId xmlns:p14="http://schemas.microsoft.com/office/powerpoint/2010/main" val="35560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DC871EFC-74A6-41C9-8CF4-A6BB445AB214}"/>
              </a:ext>
            </a:extLst>
          </p:cNvPr>
          <p:cNvSpPr>
            <a:spLocks noGrp="1"/>
          </p:cNvSpPr>
          <p:nvPr>
            <p:ph idx="1"/>
          </p:nvPr>
        </p:nvSpPr>
        <p:spPr/>
        <p:txBody>
          <a:bodyPr/>
          <a:lstStyle/>
          <a:p>
            <a:r>
              <a:rPr lang="zh-TW" altLang="en-US" dirty="0"/>
              <a:t>包含企業流程、組織文化、組織政治、周遭環境、架構、目標、組織關係人</a:t>
            </a:r>
            <a:r>
              <a:rPr lang="en-US" altLang="zh-TW" dirty="0"/>
              <a:t>(constituencies) </a:t>
            </a:r>
            <a:r>
              <a:rPr lang="zh-TW" altLang="en-US" dirty="0"/>
              <a:t>與領導風格</a:t>
            </a:r>
            <a:endParaRPr lang="en-US" altLang="zh-TW" dirty="0"/>
          </a:p>
          <a:p>
            <a:endParaRPr lang="en-US" altLang="zh-TW" dirty="0"/>
          </a:p>
          <a:p>
            <a:r>
              <a:rPr lang="zh-TW" altLang="en-US" dirty="0"/>
              <a:t>以上所有的特徵都會影響組織所使用的各種資訊系統</a:t>
            </a:r>
            <a:endParaRPr lang="en-US" altLang="zh-TW" dirty="0"/>
          </a:p>
        </p:txBody>
      </p:sp>
      <p:sp>
        <p:nvSpPr>
          <p:cNvPr id="4" name="投影片編號版面配置區 3">
            <a:extLst>
              <a:ext uri="{FF2B5EF4-FFF2-40B4-BE49-F238E27FC236}">
                <a16:creationId xmlns:a16="http://schemas.microsoft.com/office/drawing/2014/main" id="{B77525EB-E34A-45AE-A4F0-4DC814010BE1}"/>
              </a:ext>
            </a:extLst>
          </p:cNvPr>
          <p:cNvSpPr>
            <a:spLocks noGrp="1"/>
          </p:cNvSpPr>
          <p:nvPr>
            <p:ph type="sldNum" sz="quarter" idx="12"/>
          </p:nvPr>
        </p:nvSpPr>
        <p:spPr/>
        <p:txBody>
          <a:bodyPr/>
          <a:lstStyle/>
          <a:p>
            <a:fld id="{1A39A694-C9D2-4A1F-B22B-D5A13C3121DA}" type="slidenum">
              <a:rPr lang="en-US" altLang="ko-KR" smtClean="0"/>
              <a:pPr/>
              <a:t>10</a:t>
            </a:fld>
            <a:endParaRPr lang="en-US" altLang="ko-KR"/>
          </a:p>
        </p:txBody>
      </p:sp>
      <p:sp>
        <p:nvSpPr>
          <p:cNvPr id="5" name="標題 4">
            <a:extLst>
              <a:ext uri="{FF2B5EF4-FFF2-40B4-BE49-F238E27FC236}">
                <a16:creationId xmlns:a16="http://schemas.microsoft.com/office/drawing/2014/main" id="{796E828B-2372-4A18-A118-F2C452D4C840}"/>
              </a:ext>
            </a:extLst>
          </p:cNvPr>
          <p:cNvSpPr>
            <a:spLocks noGrp="1"/>
          </p:cNvSpPr>
          <p:nvPr>
            <p:ph type="title"/>
          </p:nvPr>
        </p:nvSpPr>
        <p:spPr/>
        <p:txBody>
          <a:bodyPr/>
          <a:lstStyle/>
          <a:p>
            <a:r>
              <a:rPr lang="zh-TW" altLang="en-US" dirty="0"/>
              <a:t>組織的特徵</a:t>
            </a:r>
          </a:p>
        </p:txBody>
      </p:sp>
    </p:spTree>
    <p:extLst>
      <p:ext uri="{BB962C8B-B14F-4D97-AF65-F5344CB8AC3E}">
        <p14:creationId xmlns:p14="http://schemas.microsoft.com/office/powerpoint/2010/main" val="346965908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D97DE3F-D489-4939-9851-492AA166C851}"/>
              </a:ext>
            </a:extLst>
          </p:cNvPr>
          <p:cNvSpPr>
            <a:spLocks noGrp="1"/>
          </p:cNvSpPr>
          <p:nvPr>
            <p:ph idx="1"/>
          </p:nvPr>
        </p:nvSpPr>
        <p:spPr/>
        <p:txBody>
          <a:bodyPr/>
          <a:lstStyle/>
          <a:p>
            <a:r>
              <a:rPr lang="zh-TW" altLang="en-US" dirty="0"/>
              <a:t>組織慣例有時稱為</a:t>
            </a:r>
            <a:r>
              <a:rPr lang="zh-TW" altLang="en-US" i="1" dirty="0"/>
              <a:t>標準作業程序</a:t>
            </a:r>
            <a:r>
              <a:rPr lang="en-US" altLang="zh-TW" i="1" dirty="0"/>
              <a:t>(standard operating procedures) </a:t>
            </a:r>
            <a:r>
              <a:rPr lang="zh-TW" altLang="en-US" dirty="0"/>
              <a:t>，是精確的規則、程序與實際施行的習慣，其發展是為了應付幾乎全部且可預期的狀況</a:t>
            </a:r>
            <a:endParaRPr lang="en-US" altLang="zh-TW" dirty="0"/>
          </a:p>
          <a:p>
            <a:endParaRPr lang="en-US" altLang="zh-TW" i="1" dirty="0"/>
          </a:p>
          <a:p>
            <a:r>
              <a:rPr lang="zh-TW" altLang="en-US" i="1" dirty="0"/>
              <a:t>企業流程</a:t>
            </a:r>
            <a:r>
              <a:rPr lang="en-US" altLang="zh-TW" i="1" dirty="0"/>
              <a:t>(business processes) </a:t>
            </a:r>
            <a:r>
              <a:rPr lang="zh-TW" altLang="en-US" dirty="0"/>
              <a:t>，即是一個慣例的集合體，而企業公司則是企業流程的集合體</a:t>
            </a:r>
          </a:p>
          <a:p>
            <a:endParaRPr lang="zh-TW" altLang="en-US" dirty="0"/>
          </a:p>
        </p:txBody>
      </p:sp>
      <p:sp>
        <p:nvSpPr>
          <p:cNvPr id="3" name="投影片編號版面配置區 2">
            <a:extLst>
              <a:ext uri="{FF2B5EF4-FFF2-40B4-BE49-F238E27FC236}">
                <a16:creationId xmlns:a16="http://schemas.microsoft.com/office/drawing/2014/main" id="{8B9B6B36-60E8-475D-9B4F-B6FCC1AD9A1A}"/>
              </a:ext>
            </a:extLst>
          </p:cNvPr>
          <p:cNvSpPr>
            <a:spLocks noGrp="1"/>
          </p:cNvSpPr>
          <p:nvPr>
            <p:ph type="sldNum" sz="quarter" idx="12"/>
          </p:nvPr>
        </p:nvSpPr>
        <p:spPr/>
        <p:txBody>
          <a:bodyPr/>
          <a:lstStyle/>
          <a:p>
            <a:fld id="{D55CB18B-31BB-4254-9559-1B86933C9FD7}" type="slidenum">
              <a:rPr lang="en-US" altLang="ko-KR" smtClean="0"/>
              <a:pPr/>
              <a:t>11</a:t>
            </a:fld>
            <a:endParaRPr lang="en-US" altLang="ko-KR"/>
          </a:p>
        </p:txBody>
      </p:sp>
      <p:sp>
        <p:nvSpPr>
          <p:cNvPr id="4" name="標題 3">
            <a:extLst>
              <a:ext uri="{FF2B5EF4-FFF2-40B4-BE49-F238E27FC236}">
                <a16:creationId xmlns:a16="http://schemas.microsoft.com/office/drawing/2014/main" id="{3D2451A7-2EEC-49B7-AA90-4D8A942BBE32}"/>
              </a:ext>
            </a:extLst>
          </p:cNvPr>
          <p:cNvSpPr>
            <a:spLocks noGrp="1"/>
          </p:cNvSpPr>
          <p:nvPr>
            <p:ph type="title"/>
          </p:nvPr>
        </p:nvSpPr>
        <p:spPr/>
        <p:txBody>
          <a:bodyPr/>
          <a:lstStyle/>
          <a:p>
            <a:r>
              <a:rPr lang="zh-TW" altLang="en-US" dirty="0"/>
              <a:t>組織慣例與企業流程</a:t>
            </a:r>
          </a:p>
        </p:txBody>
      </p:sp>
    </p:spTree>
    <p:extLst>
      <p:ext uri="{BB962C8B-B14F-4D97-AF65-F5344CB8AC3E}">
        <p14:creationId xmlns:p14="http://schemas.microsoft.com/office/powerpoint/2010/main" val="25603831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B84B5827-8A5F-4302-B600-6CE6A3063B96}"/>
              </a:ext>
            </a:extLst>
          </p:cNvPr>
          <p:cNvSpPr>
            <a:spLocks noGrp="1"/>
          </p:cNvSpPr>
          <p:nvPr>
            <p:ph idx="1"/>
          </p:nvPr>
        </p:nvSpPr>
        <p:spPr/>
        <p:txBody>
          <a:bodyPr/>
          <a:lstStyle/>
          <a:p>
            <a:r>
              <a:rPr lang="zh-TW" altLang="en-US" dirty="0"/>
              <a:t>政治抵抗是進行組織變革時最困難的議題，特別是在發展全新的資訊系統</a:t>
            </a:r>
            <a:endParaRPr lang="en-US" altLang="zh-TW" dirty="0"/>
          </a:p>
          <a:p>
            <a:endParaRPr lang="en-US" altLang="zh-TW" dirty="0"/>
          </a:p>
          <a:p>
            <a:r>
              <a:rPr lang="zh-TW" altLang="en-US" dirty="0"/>
              <a:t>幾乎所有大型資訊系統的投資，皆會大幅影響公司的策略、企業目標、企業流程與程序，進而引起激烈的政治反應</a:t>
            </a:r>
          </a:p>
        </p:txBody>
      </p:sp>
      <p:sp>
        <p:nvSpPr>
          <p:cNvPr id="4" name="投影片編號版面配置區 3">
            <a:extLst>
              <a:ext uri="{FF2B5EF4-FFF2-40B4-BE49-F238E27FC236}">
                <a16:creationId xmlns:a16="http://schemas.microsoft.com/office/drawing/2014/main" id="{F05651CB-4BE3-4932-A59F-EEA5FDBC141A}"/>
              </a:ext>
            </a:extLst>
          </p:cNvPr>
          <p:cNvSpPr>
            <a:spLocks noGrp="1"/>
          </p:cNvSpPr>
          <p:nvPr>
            <p:ph type="sldNum" sz="quarter" idx="12"/>
          </p:nvPr>
        </p:nvSpPr>
        <p:spPr/>
        <p:txBody>
          <a:bodyPr/>
          <a:lstStyle/>
          <a:p>
            <a:fld id="{1A39A694-C9D2-4A1F-B22B-D5A13C3121DA}" type="slidenum">
              <a:rPr lang="en-US" altLang="ko-KR" smtClean="0"/>
              <a:pPr/>
              <a:t>12</a:t>
            </a:fld>
            <a:endParaRPr lang="en-US" altLang="ko-KR"/>
          </a:p>
        </p:txBody>
      </p:sp>
      <p:sp>
        <p:nvSpPr>
          <p:cNvPr id="5" name="標題 4">
            <a:extLst>
              <a:ext uri="{FF2B5EF4-FFF2-40B4-BE49-F238E27FC236}">
                <a16:creationId xmlns:a16="http://schemas.microsoft.com/office/drawing/2014/main" id="{D1D70A02-7F9A-4DCB-8156-36A8BDF0CE1A}"/>
              </a:ext>
            </a:extLst>
          </p:cNvPr>
          <p:cNvSpPr>
            <a:spLocks noGrp="1"/>
          </p:cNvSpPr>
          <p:nvPr>
            <p:ph type="title"/>
          </p:nvPr>
        </p:nvSpPr>
        <p:spPr/>
        <p:txBody>
          <a:bodyPr/>
          <a:lstStyle/>
          <a:p>
            <a:r>
              <a:rPr lang="zh-TW" altLang="en-US" dirty="0"/>
              <a:t>組織政治</a:t>
            </a:r>
          </a:p>
        </p:txBody>
      </p:sp>
    </p:spTree>
    <p:extLst>
      <p:ext uri="{BB962C8B-B14F-4D97-AF65-F5344CB8AC3E}">
        <p14:creationId xmlns:p14="http://schemas.microsoft.com/office/powerpoint/2010/main" val="11680490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47571F13-AA16-4E61-A2CD-CCB2C2C0B941}"/>
              </a:ext>
            </a:extLst>
          </p:cNvPr>
          <p:cNvSpPr>
            <a:spLocks noGrp="1"/>
          </p:cNvSpPr>
          <p:nvPr>
            <p:ph idx="1"/>
          </p:nvPr>
        </p:nvSpPr>
        <p:spPr/>
        <p:txBody>
          <a:bodyPr/>
          <a:lstStyle/>
          <a:p>
            <a:r>
              <a:rPr lang="zh-TW" altLang="en-US" dirty="0"/>
              <a:t>所有組織對於各個成員來說，都具備深植人心、不容置疑與確鑿的假設，定義著共同的目標和成果</a:t>
            </a:r>
            <a:endParaRPr lang="en-US" altLang="zh-TW" dirty="0"/>
          </a:p>
          <a:p>
            <a:endParaRPr lang="en-US" altLang="zh-TW" dirty="0"/>
          </a:p>
          <a:p>
            <a:r>
              <a:rPr lang="zh-TW" altLang="en-US" dirty="0"/>
              <a:t>組織文化包含種種假設，同時，組織文化也是一個強大的變革限制，特別是技術變革</a:t>
            </a:r>
          </a:p>
        </p:txBody>
      </p:sp>
      <p:sp>
        <p:nvSpPr>
          <p:cNvPr id="3" name="投影片編號版面配置區 2">
            <a:extLst>
              <a:ext uri="{FF2B5EF4-FFF2-40B4-BE49-F238E27FC236}">
                <a16:creationId xmlns:a16="http://schemas.microsoft.com/office/drawing/2014/main" id="{FCE19E1C-A44B-4BFD-AC03-24D8ED7FC21D}"/>
              </a:ext>
            </a:extLst>
          </p:cNvPr>
          <p:cNvSpPr>
            <a:spLocks noGrp="1"/>
          </p:cNvSpPr>
          <p:nvPr>
            <p:ph type="sldNum" sz="quarter" idx="12"/>
          </p:nvPr>
        </p:nvSpPr>
        <p:spPr/>
        <p:txBody>
          <a:bodyPr/>
          <a:lstStyle/>
          <a:p>
            <a:fld id="{D55CB18B-31BB-4254-9559-1B86933C9FD7}" type="slidenum">
              <a:rPr lang="en-US" altLang="ko-KR" smtClean="0"/>
              <a:pPr/>
              <a:t>13</a:t>
            </a:fld>
            <a:endParaRPr lang="en-US" altLang="ko-KR"/>
          </a:p>
        </p:txBody>
      </p:sp>
      <p:sp>
        <p:nvSpPr>
          <p:cNvPr id="4" name="標題 3">
            <a:extLst>
              <a:ext uri="{FF2B5EF4-FFF2-40B4-BE49-F238E27FC236}">
                <a16:creationId xmlns:a16="http://schemas.microsoft.com/office/drawing/2014/main" id="{D6C4FD21-0B7D-4A5E-81B8-7931AE6EA091}"/>
              </a:ext>
            </a:extLst>
          </p:cNvPr>
          <p:cNvSpPr>
            <a:spLocks noGrp="1"/>
          </p:cNvSpPr>
          <p:nvPr>
            <p:ph type="title"/>
          </p:nvPr>
        </p:nvSpPr>
        <p:spPr/>
        <p:txBody>
          <a:bodyPr/>
          <a:lstStyle/>
          <a:p>
            <a:r>
              <a:rPr lang="zh-TW" altLang="en-US" dirty="0"/>
              <a:t>組織文化</a:t>
            </a:r>
          </a:p>
        </p:txBody>
      </p:sp>
    </p:spTree>
    <p:extLst>
      <p:ext uri="{BB962C8B-B14F-4D97-AF65-F5344CB8AC3E}">
        <p14:creationId xmlns:p14="http://schemas.microsoft.com/office/powerpoint/2010/main" val="9386656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BA1C9367-03C8-4E32-BBAD-FAB589FB040E}"/>
              </a:ext>
            </a:extLst>
          </p:cNvPr>
          <p:cNvSpPr>
            <a:spLocks noGrp="1"/>
          </p:cNvSpPr>
          <p:nvPr>
            <p:ph idx="1"/>
          </p:nvPr>
        </p:nvSpPr>
        <p:spPr/>
        <p:txBody>
          <a:bodyPr/>
          <a:lstStyle/>
          <a:p>
            <a:r>
              <a:rPr lang="zh-TW" altLang="en-US" dirty="0"/>
              <a:t>組織處於環境中，不僅從環境取得資源，並供給環境相對應的貨物與服務，組織和環境是一個互惠的關係</a:t>
            </a:r>
            <a:endParaRPr lang="en-US" altLang="zh-TW" dirty="0"/>
          </a:p>
          <a:p>
            <a:endParaRPr lang="en-US" altLang="zh-TW" dirty="0"/>
          </a:p>
          <a:p>
            <a:r>
              <a:rPr lang="zh-TW" altLang="en-US" dirty="0"/>
              <a:t>資訊系統是一個</a:t>
            </a:r>
            <a:r>
              <a:rPr lang="zh-TW" altLang="en-US" i="1" dirty="0"/>
              <a:t>掃描環境</a:t>
            </a:r>
            <a:r>
              <a:rPr lang="en-US" altLang="zh-TW" i="1" dirty="0"/>
              <a:t>(environmental scanning) </a:t>
            </a:r>
            <a:r>
              <a:rPr lang="zh-TW" altLang="en-US" dirty="0"/>
              <a:t>的關鍵工具，藉此協助管理者識別出組織需要有所因應的變化</a:t>
            </a:r>
          </a:p>
        </p:txBody>
      </p:sp>
      <p:sp>
        <p:nvSpPr>
          <p:cNvPr id="3" name="投影片編號版面配置區 2">
            <a:extLst>
              <a:ext uri="{FF2B5EF4-FFF2-40B4-BE49-F238E27FC236}">
                <a16:creationId xmlns:a16="http://schemas.microsoft.com/office/drawing/2014/main" id="{AE645C27-6D62-4C6F-AA8F-41DE58CB05B6}"/>
              </a:ext>
            </a:extLst>
          </p:cNvPr>
          <p:cNvSpPr>
            <a:spLocks noGrp="1"/>
          </p:cNvSpPr>
          <p:nvPr>
            <p:ph type="sldNum" sz="quarter" idx="12"/>
          </p:nvPr>
        </p:nvSpPr>
        <p:spPr/>
        <p:txBody>
          <a:bodyPr/>
          <a:lstStyle/>
          <a:p>
            <a:fld id="{D55CB18B-31BB-4254-9559-1B86933C9FD7}" type="slidenum">
              <a:rPr lang="en-US" altLang="ko-KR" smtClean="0"/>
              <a:pPr/>
              <a:t>14</a:t>
            </a:fld>
            <a:endParaRPr lang="en-US" altLang="ko-KR"/>
          </a:p>
        </p:txBody>
      </p:sp>
      <p:sp>
        <p:nvSpPr>
          <p:cNvPr id="4" name="標題 3">
            <a:extLst>
              <a:ext uri="{FF2B5EF4-FFF2-40B4-BE49-F238E27FC236}">
                <a16:creationId xmlns:a16="http://schemas.microsoft.com/office/drawing/2014/main" id="{FC64BB0A-DC06-4E9D-B065-40966C16B517}"/>
              </a:ext>
            </a:extLst>
          </p:cNvPr>
          <p:cNvSpPr>
            <a:spLocks noGrp="1"/>
          </p:cNvSpPr>
          <p:nvPr>
            <p:ph type="title"/>
          </p:nvPr>
        </p:nvSpPr>
        <p:spPr/>
        <p:txBody>
          <a:bodyPr/>
          <a:lstStyle/>
          <a:p>
            <a:r>
              <a:rPr lang="zh-TW" altLang="en-US" dirty="0"/>
              <a:t>組織環境</a:t>
            </a:r>
          </a:p>
        </p:txBody>
      </p:sp>
    </p:spTree>
    <p:extLst>
      <p:ext uri="{BB962C8B-B14F-4D97-AF65-F5344CB8AC3E}">
        <p14:creationId xmlns:p14="http://schemas.microsoft.com/office/powerpoint/2010/main" val="33459689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按鈕形 1">
            <a:extLst>
              <a:ext uri="{FF2B5EF4-FFF2-40B4-BE49-F238E27FC236}">
                <a16:creationId xmlns:a16="http://schemas.microsoft.com/office/drawing/2014/main" id="{64DB4123-E411-4AD8-8583-E6C0A13174F6}"/>
              </a:ext>
            </a:extLst>
          </p:cNvPr>
          <p:cNvSpPr/>
          <p:nvPr/>
        </p:nvSpPr>
        <p:spPr>
          <a:xfrm>
            <a:off x="1287463" y="1467612"/>
            <a:ext cx="7604272" cy="4440300"/>
          </a:xfrm>
          <a:prstGeom prst="bevel">
            <a:avLst>
              <a:gd name="adj" fmla="val 323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標題 4">
            <a:extLst>
              <a:ext uri="{FF2B5EF4-FFF2-40B4-BE49-F238E27FC236}">
                <a16:creationId xmlns:a16="http://schemas.microsoft.com/office/drawing/2014/main" id="{DC1DDB86-C5BC-4070-893D-EE59E224EA04}"/>
              </a:ext>
            </a:extLst>
          </p:cNvPr>
          <p:cNvSpPr>
            <a:spLocks noGrp="1"/>
          </p:cNvSpPr>
          <p:nvPr>
            <p:ph type="title"/>
          </p:nvPr>
        </p:nvSpPr>
        <p:spPr/>
        <p:txBody>
          <a:bodyPr/>
          <a:lstStyle/>
          <a:p>
            <a:r>
              <a:rPr lang="zh-TW" altLang="en-US" dirty="0"/>
              <a:t>　環境與組織具有互惠的關係</a:t>
            </a:r>
          </a:p>
        </p:txBody>
      </p:sp>
      <p:sp>
        <p:nvSpPr>
          <p:cNvPr id="3" name="投影片編號版面配置區 2">
            <a:extLst>
              <a:ext uri="{FF2B5EF4-FFF2-40B4-BE49-F238E27FC236}">
                <a16:creationId xmlns:a16="http://schemas.microsoft.com/office/drawing/2014/main" id="{626C61CB-85B9-41F1-81E2-899BC0DE8AA6}"/>
              </a:ext>
            </a:extLst>
          </p:cNvPr>
          <p:cNvSpPr>
            <a:spLocks noGrp="1"/>
          </p:cNvSpPr>
          <p:nvPr>
            <p:ph type="sldNum" sz="quarter" idx="12"/>
          </p:nvPr>
        </p:nvSpPr>
        <p:spPr/>
        <p:txBody>
          <a:bodyPr/>
          <a:lstStyle/>
          <a:p>
            <a:fld id="{D55CB18B-31BB-4254-9559-1B86933C9FD7}" type="slidenum">
              <a:rPr lang="en-US" altLang="ko-KR" smtClean="0"/>
              <a:pPr/>
              <a:t>15</a:t>
            </a:fld>
            <a:endParaRPr lang="en-US" altLang="ko-KR"/>
          </a:p>
        </p:txBody>
      </p:sp>
      <p:sp>
        <p:nvSpPr>
          <p:cNvPr id="4" name="橢圓 3">
            <a:extLst>
              <a:ext uri="{FF2B5EF4-FFF2-40B4-BE49-F238E27FC236}">
                <a16:creationId xmlns:a16="http://schemas.microsoft.com/office/drawing/2014/main" id="{9ED31D7B-F8F2-4CC0-A960-9555151D52E2}"/>
              </a:ext>
            </a:extLst>
          </p:cNvPr>
          <p:cNvSpPr/>
          <p:nvPr/>
        </p:nvSpPr>
        <p:spPr>
          <a:xfrm>
            <a:off x="5292080" y="2276872"/>
            <a:ext cx="3312368" cy="331236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橢圓 5">
            <a:extLst>
              <a:ext uri="{FF2B5EF4-FFF2-40B4-BE49-F238E27FC236}">
                <a16:creationId xmlns:a16="http://schemas.microsoft.com/office/drawing/2014/main" id="{F2B4D37B-DE62-442D-AC34-D1CE1A04EF0C}"/>
              </a:ext>
            </a:extLst>
          </p:cNvPr>
          <p:cNvSpPr/>
          <p:nvPr/>
        </p:nvSpPr>
        <p:spPr>
          <a:xfrm>
            <a:off x="5508104" y="2708920"/>
            <a:ext cx="720080" cy="2448272"/>
          </a:xfrm>
          <a:prstGeom prst="ellipse">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C56D686A-21C1-4C2F-BE8E-7EC81CFCC35F}"/>
              </a:ext>
            </a:extLst>
          </p:cNvPr>
          <p:cNvSpPr/>
          <p:nvPr/>
        </p:nvSpPr>
        <p:spPr>
          <a:xfrm>
            <a:off x="4298484" y="1700808"/>
            <a:ext cx="1569660" cy="369332"/>
          </a:xfrm>
          <a:prstGeom prst="rect">
            <a:avLst/>
          </a:prstGeom>
        </p:spPr>
        <p:txBody>
          <a:bodyPr wrap="none">
            <a:spAutoFit/>
          </a:bodyPr>
          <a:lstStyle/>
          <a:p>
            <a:r>
              <a:rPr lang="zh-TW" altLang="en-US" dirty="0">
                <a:solidFill>
                  <a:srgbClr val="FFFFFF"/>
                </a:solidFill>
                <a:latin typeface="DFHei-Md-HKP-BF"/>
              </a:rPr>
              <a:t>組織及其環境</a:t>
            </a:r>
            <a:endParaRPr lang="zh-TW" altLang="en-US" dirty="0"/>
          </a:p>
        </p:txBody>
      </p:sp>
      <p:sp>
        <p:nvSpPr>
          <p:cNvPr id="8" name="矩形 7">
            <a:extLst>
              <a:ext uri="{FF2B5EF4-FFF2-40B4-BE49-F238E27FC236}">
                <a16:creationId xmlns:a16="http://schemas.microsoft.com/office/drawing/2014/main" id="{B804F004-4EB3-464A-A5B7-185F7338FA23}"/>
              </a:ext>
            </a:extLst>
          </p:cNvPr>
          <p:cNvSpPr/>
          <p:nvPr/>
        </p:nvSpPr>
        <p:spPr>
          <a:xfrm>
            <a:off x="1489278" y="2524254"/>
            <a:ext cx="1800493" cy="369332"/>
          </a:xfrm>
          <a:prstGeom prst="rect">
            <a:avLst/>
          </a:prstGeom>
        </p:spPr>
        <p:txBody>
          <a:bodyPr wrap="none">
            <a:spAutoFit/>
          </a:bodyPr>
          <a:lstStyle/>
          <a:p>
            <a:r>
              <a:rPr lang="zh-TW" altLang="en-US" dirty="0">
                <a:solidFill>
                  <a:srgbClr val="FFFFFF"/>
                </a:solidFill>
                <a:latin typeface="DFHei-Lt-HKP-BF"/>
              </a:rPr>
              <a:t>環境資源與限制</a:t>
            </a:r>
            <a:endParaRPr lang="zh-TW" altLang="en-US" dirty="0"/>
          </a:p>
        </p:txBody>
      </p:sp>
      <p:sp>
        <p:nvSpPr>
          <p:cNvPr id="9" name="矩形 8">
            <a:extLst>
              <a:ext uri="{FF2B5EF4-FFF2-40B4-BE49-F238E27FC236}">
                <a16:creationId xmlns:a16="http://schemas.microsoft.com/office/drawing/2014/main" id="{C760799C-C4C6-43FD-AD4E-14D6FAA57CC6}"/>
              </a:ext>
            </a:extLst>
          </p:cNvPr>
          <p:cNvSpPr/>
          <p:nvPr/>
        </p:nvSpPr>
        <p:spPr>
          <a:xfrm>
            <a:off x="6652631" y="2367022"/>
            <a:ext cx="646331" cy="369332"/>
          </a:xfrm>
          <a:prstGeom prst="rect">
            <a:avLst/>
          </a:prstGeom>
        </p:spPr>
        <p:txBody>
          <a:bodyPr wrap="none">
            <a:spAutoFit/>
          </a:bodyPr>
          <a:lstStyle/>
          <a:p>
            <a:r>
              <a:rPr lang="zh-TW" altLang="en-US" dirty="0">
                <a:latin typeface="DFHei-Lt-HKP-BF"/>
              </a:rPr>
              <a:t>公司</a:t>
            </a:r>
            <a:endParaRPr lang="zh-TW" altLang="en-US" dirty="0"/>
          </a:p>
        </p:txBody>
      </p:sp>
      <p:sp>
        <p:nvSpPr>
          <p:cNvPr id="11" name="矩形 10">
            <a:extLst>
              <a:ext uri="{FF2B5EF4-FFF2-40B4-BE49-F238E27FC236}">
                <a16:creationId xmlns:a16="http://schemas.microsoft.com/office/drawing/2014/main" id="{8EB60B5B-38AD-4EBF-BBDF-D4BF5C6BFBC7}"/>
              </a:ext>
            </a:extLst>
          </p:cNvPr>
          <p:cNvSpPr/>
          <p:nvPr/>
        </p:nvSpPr>
        <p:spPr>
          <a:xfrm>
            <a:off x="2066358" y="2997623"/>
            <a:ext cx="595035" cy="338554"/>
          </a:xfrm>
          <a:prstGeom prst="rect">
            <a:avLst/>
          </a:prstGeom>
        </p:spPr>
        <p:txBody>
          <a:bodyPr wrap="none">
            <a:spAutoFit/>
          </a:bodyPr>
          <a:lstStyle/>
          <a:p>
            <a:r>
              <a:rPr lang="zh-TW" altLang="en-US" sz="1600" dirty="0">
                <a:solidFill>
                  <a:srgbClr val="FFFFFF"/>
                </a:solidFill>
                <a:latin typeface="DFHei-Lt-HKP-BF"/>
              </a:rPr>
              <a:t>政府</a:t>
            </a:r>
            <a:endParaRPr lang="zh-TW" altLang="en-US" sz="1600" dirty="0"/>
          </a:p>
        </p:txBody>
      </p:sp>
      <p:sp>
        <p:nvSpPr>
          <p:cNvPr id="12" name="矩形 11">
            <a:extLst>
              <a:ext uri="{FF2B5EF4-FFF2-40B4-BE49-F238E27FC236}">
                <a16:creationId xmlns:a16="http://schemas.microsoft.com/office/drawing/2014/main" id="{EA781B15-07C4-436C-A21F-306DB134ABB7}"/>
              </a:ext>
            </a:extLst>
          </p:cNvPr>
          <p:cNvSpPr/>
          <p:nvPr/>
        </p:nvSpPr>
        <p:spPr>
          <a:xfrm>
            <a:off x="1861174" y="3335818"/>
            <a:ext cx="800219" cy="338554"/>
          </a:xfrm>
          <a:prstGeom prst="rect">
            <a:avLst/>
          </a:prstGeom>
        </p:spPr>
        <p:txBody>
          <a:bodyPr wrap="none">
            <a:spAutoFit/>
          </a:bodyPr>
          <a:lstStyle/>
          <a:p>
            <a:r>
              <a:rPr lang="zh-TW" altLang="en-US" sz="1600" dirty="0">
                <a:solidFill>
                  <a:srgbClr val="FFFFFF"/>
                </a:solidFill>
                <a:latin typeface="DFHei-Lt-HKP-BF"/>
              </a:rPr>
              <a:t>競爭者</a:t>
            </a:r>
            <a:endParaRPr lang="zh-TW" altLang="en-US" sz="1600" dirty="0"/>
          </a:p>
        </p:txBody>
      </p:sp>
      <p:sp>
        <p:nvSpPr>
          <p:cNvPr id="13" name="矩形 12">
            <a:extLst>
              <a:ext uri="{FF2B5EF4-FFF2-40B4-BE49-F238E27FC236}">
                <a16:creationId xmlns:a16="http://schemas.microsoft.com/office/drawing/2014/main" id="{49607FC6-B871-49D4-8B03-AC3532DED1F4}"/>
              </a:ext>
            </a:extLst>
          </p:cNvPr>
          <p:cNvSpPr/>
          <p:nvPr/>
        </p:nvSpPr>
        <p:spPr>
          <a:xfrm>
            <a:off x="1962778" y="3548114"/>
            <a:ext cx="595035" cy="338554"/>
          </a:xfrm>
          <a:prstGeom prst="rect">
            <a:avLst/>
          </a:prstGeom>
        </p:spPr>
        <p:txBody>
          <a:bodyPr wrap="none">
            <a:spAutoFit/>
          </a:bodyPr>
          <a:lstStyle/>
          <a:p>
            <a:r>
              <a:rPr lang="zh-TW" altLang="en-US" sz="1600" dirty="0">
                <a:solidFill>
                  <a:srgbClr val="FFFFFF"/>
                </a:solidFill>
                <a:latin typeface="DFHei-Lt-HKP-BF"/>
              </a:rPr>
              <a:t>顧客</a:t>
            </a:r>
            <a:endParaRPr lang="zh-TW" altLang="en-US" sz="1600" dirty="0"/>
          </a:p>
        </p:txBody>
      </p:sp>
      <p:sp>
        <p:nvSpPr>
          <p:cNvPr id="14" name="矩形 13">
            <a:extLst>
              <a:ext uri="{FF2B5EF4-FFF2-40B4-BE49-F238E27FC236}">
                <a16:creationId xmlns:a16="http://schemas.microsoft.com/office/drawing/2014/main" id="{0CF434ED-19A6-4923-923E-FC413AFD0DDF}"/>
              </a:ext>
            </a:extLst>
          </p:cNvPr>
          <p:cNvSpPr/>
          <p:nvPr/>
        </p:nvSpPr>
        <p:spPr>
          <a:xfrm>
            <a:off x="2308032" y="3766030"/>
            <a:ext cx="1005403" cy="338554"/>
          </a:xfrm>
          <a:prstGeom prst="rect">
            <a:avLst/>
          </a:prstGeom>
        </p:spPr>
        <p:txBody>
          <a:bodyPr wrap="none">
            <a:spAutoFit/>
          </a:bodyPr>
          <a:lstStyle/>
          <a:p>
            <a:r>
              <a:rPr lang="zh-TW" altLang="en-US" sz="1600" dirty="0">
                <a:solidFill>
                  <a:srgbClr val="FFFFFF"/>
                </a:solidFill>
                <a:latin typeface="DFHei-Lt-HKP-BF"/>
              </a:rPr>
              <a:t>財務機構</a:t>
            </a:r>
            <a:endParaRPr lang="zh-TW" altLang="en-US" sz="1600" dirty="0"/>
          </a:p>
        </p:txBody>
      </p:sp>
      <p:sp>
        <p:nvSpPr>
          <p:cNvPr id="15" name="矩形 14">
            <a:extLst>
              <a:ext uri="{FF2B5EF4-FFF2-40B4-BE49-F238E27FC236}">
                <a16:creationId xmlns:a16="http://schemas.microsoft.com/office/drawing/2014/main" id="{631C291F-8631-4161-A1A9-F3B21062D9BC}"/>
              </a:ext>
            </a:extLst>
          </p:cNvPr>
          <p:cNvSpPr/>
          <p:nvPr/>
        </p:nvSpPr>
        <p:spPr>
          <a:xfrm>
            <a:off x="1669834" y="3950228"/>
            <a:ext cx="595035" cy="338554"/>
          </a:xfrm>
          <a:prstGeom prst="rect">
            <a:avLst/>
          </a:prstGeom>
        </p:spPr>
        <p:txBody>
          <a:bodyPr wrap="none">
            <a:spAutoFit/>
          </a:bodyPr>
          <a:lstStyle/>
          <a:p>
            <a:r>
              <a:rPr lang="zh-TW" altLang="en-US" sz="1600" dirty="0">
                <a:solidFill>
                  <a:srgbClr val="FFFFFF"/>
                </a:solidFill>
                <a:latin typeface="DFHei-Lt-HKP-BF"/>
              </a:rPr>
              <a:t>文化</a:t>
            </a:r>
            <a:endParaRPr lang="zh-TW" altLang="en-US" sz="1600" dirty="0"/>
          </a:p>
        </p:txBody>
      </p:sp>
      <p:sp>
        <p:nvSpPr>
          <p:cNvPr id="16" name="矩形 15">
            <a:extLst>
              <a:ext uri="{FF2B5EF4-FFF2-40B4-BE49-F238E27FC236}">
                <a16:creationId xmlns:a16="http://schemas.microsoft.com/office/drawing/2014/main" id="{7D9918DE-55FC-4182-A92A-C8E203E9314D}"/>
              </a:ext>
            </a:extLst>
          </p:cNvPr>
          <p:cNvSpPr/>
          <p:nvPr/>
        </p:nvSpPr>
        <p:spPr>
          <a:xfrm>
            <a:off x="2033214" y="4932098"/>
            <a:ext cx="595035" cy="338554"/>
          </a:xfrm>
          <a:prstGeom prst="rect">
            <a:avLst/>
          </a:prstGeom>
        </p:spPr>
        <p:txBody>
          <a:bodyPr wrap="none">
            <a:spAutoFit/>
          </a:bodyPr>
          <a:lstStyle/>
          <a:p>
            <a:r>
              <a:rPr lang="zh-TW" altLang="en-US" sz="1600" dirty="0">
                <a:solidFill>
                  <a:srgbClr val="FFFFFF"/>
                </a:solidFill>
                <a:latin typeface="DFHei-Lt-HKP-BF"/>
              </a:rPr>
              <a:t>知識</a:t>
            </a:r>
            <a:endParaRPr lang="zh-TW" altLang="en-US" sz="1600" dirty="0"/>
          </a:p>
        </p:txBody>
      </p:sp>
      <p:sp>
        <p:nvSpPr>
          <p:cNvPr id="17" name="矩形 16">
            <a:extLst>
              <a:ext uri="{FF2B5EF4-FFF2-40B4-BE49-F238E27FC236}">
                <a16:creationId xmlns:a16="http://schemas.microsoft.com/office/drawing/2014/main" id="{37F346B6-B29A-4EEB-BE84-4444A04B65D9}"/>
              </a:ext>
            </a:extLst>
          </p:cNvPr>
          <p:cNvSpPr/>
          <p:nvPr/>
        </p:nvSpPr>
        <p:spPr>
          <a:xfrm>
            <a:off x="2024918" y="5194564"/>
            <a:ext cx="595035" cy="338554"/>
          </a:xfrm>
          <a:prstGeom prst="rect">
            <a:avLst/>
          </a:prstGeom>
        </p:spPr>
        <p:txBody>
          <a:bodyPr wrap="none">
            <a:spAutoFit/>
          </a:bodyPr>
          <a:lstStyle/>
          <a:p>
            <a:r>
              <a:rPr lang="zh-TW" altLang="en-US" sz="1600" dirty="0">
                <a:solidFill>
                  <a:srgbClr val="FFFFFF"/>
                </a:solidFill>
                <a:latin typeface="DFHei-Lt-HKP-BF"/>
              </a:rPr>
              <a:t>科技</a:t>
            </a:r>
            <a:endParaRPr lang="zh-TW" altLang="en-US" sz="1600" dirty="0"/>
          </a:p>
        </p:txBody>
      </p:sp>
      <p:sp>
        <p:nvSpPr>
          <p:cNvPr id="18" name="矩形 17">
            <a:extLst>
              <a:ext uri="{FF2B5EF4-FFF2-40B4-BE49-F238E27FC236}">
                <a16:creationId xmlns:a16="http://schemas.microsoft.com/office/drawing/2014/main" id="{3341B06A-D81D-4DBC-96D1-3D2220FED195}"/>
              </a:ext>
            </a:extLst>
          </p:cNvPr>
          <p:cNvSpPr/>
          <p:nvPr/>
        </p:nvSpPr>
        <p:spPr>
          <a:xfrm>
            <a:off x="4450795" y="5363841"/>
            <a:ext cx="1107996" cy="369332"/>
          </a:xfrm>
          <a:prstGeom prst="rect">
            <a:avLst/>
          </a:prstGeom>
        </p:spPr>
        <p:txBody>
          <a:bodyPr wrap="none">
            <a:spAutoFit/>
          </a:bodyPr>
          <a:lstStyle/>
          <a:p>
            <a:r>
              <a:rPr lang="zh-TW" altLang="en-US" dirty="0">
                <a:solidFill>
                  <a:srgbClr val="FFFFFF"/>
                </a:solidFill>
                <a:latin typeface="DFHei-Md-HKP-BF"/>
              </a:rPr>
              <a:t>資訊系統</a:t>
            </a:r>
            <a:endParaRPr lang="zh-TW" altLang="en-US" dirty="0"/>
          </a:p>
        </p:txBody>
      </p:sp>
      <p:cxnSp>
        <p:nvCxnSpPr>
          <p:cNvPr id="20" name="直線接點 19">
            <a:extLst>
              <a:ext uri="{FF2B5EF4-FFF2-40B4-BE49-F238E27FC236}">
                <a16:creationId xmlns:a16="http://schemas.microsoft.com/office/drawing/2014/main" id="{6D889EE9-CAD7-409C-80FE-55CB253E926E}"/>
              </a:ext>
            </a:extLst>
          </p:cNvPr>
          <p:cNvCxnSpPr>
            <a:cxnSpLocks/>
          </p:cNvCxnSpPr>
          <p:nvPr/>
        </p:nvCxnSpPr>
        <p:spPr>
          <a:xfrm>
            <a:off x="2557813" y="3191885"/>
            <a:ext cx="3670371" cy="453139"/>
          </a:xfrm>
          <a:prstGeom prst="line">
            <a:avLst/>
          </a:prstGeom>
        </p:spPr>
        <p:style>
          <a:lnRef idx="2">
            <a:schemeClr val="dk1"/>
          </a:lnRef>
          <a:fillRef idx="0">
            <a:schemeClr val="dk1"/>
          </a:fillRef>
          <a:effectRef idx="1">
            <a:schemeClr val="dk1"/>
          </a:effectRef>
          <a:fontRef idx="minor">
            <a:schemeClr val="tx1"/>
          </a:fontRef>
        </p:style>
      </p:cxnSp>
      <p:cxnSp>
        <p:nvCxnSpPr>
          <p:cNvPr id="24" name="直線接點 23">
            <a:extLst>
              <a:ext uri="{FF2B5EF4-FFF2-40B4-BE49-F238E27FC236}">
                <a16:creationId xmlns:a16="http://schemas.microsoft.com/office/drawing/2014/main" id="{CFD39DE7-CEE2-44F5-86F1-1848572A6E72}"/>
              </a:ext>
            </a:extLst>
          </p:cNvPr>
          <p:cNvCxnSpPr>
            <a:cxnSpLocks/>
            <a:endCxn id="6" idx="6"/>
          </p:cNvCxnSpPr>
          <p:nvPr/>
        </p:nvCxnSpPr>
        <p:spPr>
          <a:xfrm>
            <a:off x="2557813" y="3558355"/>
            <a:ext cx="3670371" cy="374701"/>
          </a:xfrm>
          <a:prstGeom prst="line">
            <a:avLst/>
          </a:prstGeom>
        </p:spPr>
        <p:style>
          <a:lnRef idx="2">
            <a:schemeClr val="dk1"/>
          </a:lnRef>
          <a:fillRef idx="0">
            <a:schemeClr val="dk1"/>
          </a:fillRef>
          <a:effectRef idx="1">
            <a:schemeClr val="dk1"/>
          </a:effectRef>
          <a:fontRef idx="minor">
            <a:schemeClr val="tx1"/>
          </a:fontRef>
        </p:style>
      </p:cxnSp>
      <p:cxnSp>
        <p:nvCxnSpPr>
          <p:cNvPr id="28" name="直線接點 27">
            <a:extLst>
              <a:ext uri="{FF2B5EF4-FFF2-40B4-BE49-F238E27FC236}">
                <a16:creationId xmlns:a16="http://schemas.microsoft.com/office/drawing/2014/main" id="{2FF07AC9-F879-40E0-B253-7D730F19C470}"/>
              </a:ext>
            </a:extLst>
          </p:cNvPr>
          <p:cNvCxnSpPr>
            <a:cxnSpLocks/>
            <a:stCxn id="13" idx="3"/>
            <a:endCxn id="6" idx="6"/>
          </p:cNvCxnSpPr>
          <p:nvPr/>
        </p:nvCxnSpPr>
        <p:spPr>
          <a:xfrm>
            <a:off x="2557813" y="3717391"/>
            <a:ext cx="3670371" cy="215665"/>
          </a:xfrm>
          <a:prstGeom prst="line">
            <a:avLst/>
          </a:prstGeom>
        </p:spPr>
        <p:style>
          <a:lnRef idx="2">
            <a:schemeClr val="dk1"/>
          </a:lnRef>
          <a:fillRef idx="0">
            <a:schemeClr val="dk1"/>
          </a:fillRef>
          <a:effectRef idx="1">
            <a:schemeClr val="dk1"/>
          </a:effectRef>
          <a:fontRef idx="minor">
            <a:schemeClr val="tx1"/>
          </a:fontRef>
        </p:style>
      </p:cxnSp>
      <p:cxnSp>
        <p:nvCxnSpPr>
          <p:cNvPr id="31" name="直線接點 30">
            <a:extLst>
              <a:ext uri="{FF2B5EF4-FFF2-40B4-BE49-F238E27FC236}">
                <a16:creationId xmlns:a16="http://schemas.microsoft.com/office/drawing/2014/main" id="{D3366549-E5DF-4976-A32A-977AD955FF47}"/>
              </a:ext>
            </a:extLst>
          </p:cNvPr>
          <p:cNvCxnSpPr>
            <a:cxnSpLocks/>
          </p:cNvCxnSpPr>
          <p:nvPr/>
        </p:nvCxnSpPr>
        <p:spPr>
          <a:xfrm flipV="1">
            <a:off x="3285438" y="3933056"/>
            <a:ext cx="4334562" cy="17172"/>
          </a:xfrm>
          <a:prstGeom prst="line">
            <a:avLst/>
          </a:prstGeom>
        </p:spPr>
        <p:style>
          <a:lnRef idx="2">
            <a:schemeClr val="dk1"/>
          </a:lnRef>
          <a:fillRef idx="0">
            <a:schemeClr val="dk1"/>
          </a:fillRef>
          <a:effectRef idx="1">
            <a:schemeClr val="dk1"/>
          </a:effectRef>
          <a:fontRef idx="minor">
            <a:schemeClr val="tx1"/>
          </a:fontRef>
        </p:style>
      </p:cxnSp>
      <p:cxnSp>
        <p:nvCxnSpPr>
          <p:cNvPr id="34" name="直線接點 33">
            <a:extLst>
              <a:ext uri="{FF2B5EF4-FFF2-40B4-BE49-F238E27FC236}">
                <a16:creationId xmlns:a16="http://schemas.microsoft.com/office/drawing/2014/main" id="{C28296B5-674C-4784-A6A2-BD94962A020F}"/>
              </a:ext>
            </a:extLst>
          </p:cNvPr>
          <p:cNvCxnSpPr>
            <a:cxnSpLocks/>
            <a:stCxn id="15" idx="3"/>
          </p:cNvCxnSpPr>
          <p:nvPr/>
        </p:nvCxnSpPr>
        <p:spPr>
          <a:xfrm>
            <a:off x="2264869" y="4119505"/>
            <a:ext cx="3963315" cy="169277"/>
          </a:xfrm>
          <a:prstGeom prst="line">
            <a:avLst/>
          </a:prstGeom>
        </p:spPr>
        <p:style>
          <a:lnRef idx="2">
            <a:schemeClr val="dk1"/>
          </a:lnRef>
          <a:fillRef idx="0">
            <a:schemeClr val="dk1"/>
          </a:fillRef>
          <a:effectRef idx="1">
            <a:schemeClr val="dk1"/>
          </a:effectRef>
          <a:fontRef idx="minor">
            <a:schemeClr val="tx1"/>
          </a:fontRef>
        </p:style>
      </p:cxnSp>
      <p:cxnSp>
        <p:nvCxnSpPr>
          <p:cNvPr id="36" name="直線接點 35">
            <a:extLst>
              <a:ext uri="{FF2B5EF4-FFF2-40B4-BE49-F238E27FC236}">
                <a16:creationId xmlns:a16="http://schemas.microsoft.com/office/drawing/2014/main" id="{B4DE21AA-EAFC-4C31-A8F3-1E6F5FCF918A}"/>
              </a:ext>
            </a:extLst>
          </p:cNvPr>
          <p:cNvCxnSpPr>
            <a:cxnSpLocks/>
          </p:cNvCxnSpPr>
          <p:nvPr/>
        </p:nvCxnSpPr>
        <p:spPr>
          <a:xfrm flipV="1">
            <a:off x="2557813" y="4625310"/>
            <a:ext cx="3598363" cy="459874"/>
          </a:xfrm>
          <a:prstGeom prst="line">
            <a:avLst/>
          </a:prstGeom>
        </p:spPr>
        <p:style>
          <a:lnRef idx="2">
            <a:schemeClr val="dk1"/>
          </a:lnRef>
          <a:fillRef idx="0">
            <a:schemeClr val="dk1"/>
          </a:fillRef>
          <a:effectRef idx="1">
            <a:schemeClr val="dk1"/>
          </a:effectRef>
          <a:fontRef idx="minor">
            <a:schemeClr val="tx1"/>
          </a:fontRef>
        </p:style>
      </p:cxnSp>
      <p:cxnSp>
        <p:nvCxnSpPr>
          <p:cNvPr id="38" name="直線接點 37">
            <a:extLst>
              <a:ext uri="{FF2B5EF4-FFF2-40B4-BE49-F238E27FC236}">
                <a16:creationId xmlns:a16="http://schemas.microsoft.com/office/drawing/2014/main" id="{8BF348FC-6D03-469C-B897-FF28FB427C4F}"/>
              </a:ext>
            </a:extLst>
          </p:cNvPr>
          <p:cNvCxnSpPr>
            <a:cxnSpLocks/>
          </p:cNvCxnSpPr>
          <p:nvPr/>
        </p:nvCxnSpPr>
        <p:spPr>
          <a:xfrm flipV="1">
            <a:off x="2557813" y="4625310"/>
            <a:ext cx="3598363" cy="738531"/>
          </a:xfrm>
          <a:prstGeom prst="line">
            <a:avLst/>
          </a:prstGeom>
        </p:spPr>
        <p:style>
          <a:lnRef idx="2">
            <a:schemeClr val="dk1"/>
          </a:lnRef>
          <a:fillRef idx="0">
            <a:schemeClr val="dk1"/>
          </a:fillRef>
          <a:effectRef idx="1">
            <a:schemeClr val="dk1"/>
          </a:effectRef>
          <a:fontRef idx="minor">
            <a:schemeClr val="tx1"/>
          </a:fontRef>
        </p:style>
      </p:cxnSp>
      <p:cxnSp>
        <p:nvCxnSpPr>
          <p:cNvPr id="40" name="直線接點 39">
            <a:extLst>
              <a:ext uri="{FF2B5EF4-FFF2-40B4-BE49-F238E27FC236}">
                <a16:creationId xmlns:a16="http://schemas.microsoft.com/office/drawing/2014/main" id="{BE2E3418-74A5-4DBD-B630-08D54AFC074F}"/>
              </a:ext>
            </a:extLst>
          </p:cNvPr>
          <p:cNvCxnSpPr>
            <a:cxnSpLocks/>
          </p:cNvCxnSpPr>
          <p:nvPr/>
        </p:nvCxnSpPr>
        <p:spPr>
          <a:xfrm flipV="1">
            <a:off x="6228184" y="3138224"/>
            <a:ext cx="1224136" cy="506800"/>
          </a:xfrm>
          <a:prstGeom prst="line">
            <a:avLst/>
          </a:prstGeom>
        </p:spPr>
        <p:style>
          <a:lnRef idx="2">
            <a:schemeClr val="dk1"/>
          </a:lnRef>
          <a:fillRef idx="0">
            <a:schemeClr val="dk1"/>
          </a:fillRef>
          <a:effectRef idx="1">
            <a:schemeClr val="dk1"/>
          </a:effectRef>
          <a:fontRef idx="minor">
            <a:schemeClr val="tx1"/>
          </a:fontRef>
        </p:style>
      </p:cxnSp>
      <p:cxnSp>
        <p:nvCxnSpPr>
          <p:cNvPr id="42" name="直線接點 41">
            <a:extLst>
              <a:ext uri="{FF2B5EF4-FFF2-40B4-BE49-F238E27FC236}">
                <a16:creationId xmlns:a16="http://schemas.microsoft.com/office/drawing/2014/main" id="{2E088CCE-99CD-47D4-BAB9-797ABD9C8B6B}"/>
              </a:ext>
            </a:extLst>
          </p:cNvPr>
          <p:cNvCxnSpPr/>
          <p:nvPr/>
        </p:nvCxnSpPr>
        <p:spPr>
          <a:xfrm>
            <a:off x="6228184" y="4285305"/>
            <a:ext cx="1391816" cy="340004"/>
          </a:xfrm>
          <a:prstGeom prst="line">
            <a:avLst/>
          </a:prstGeom>
        </p:spPr>
        <p:style>
          <a:lnRef idx="2">
            <a:schemeClr val="dk1"/>
          </a:lnRef>
          <a:fillRef idx="0">
            <a:schemeClr val="dk1"/>
          </a:fillRef>
          <a:effectRef idx="1">
            <a:schemeClr val="dk1"/>
          </a:effectRef>
          <a:fontRef idx="minor">
            <a:schemeClr val="tx1"/>
          </a:fontRef>
        </p:style>
      </p:cxnSp>
      <p:cxnSp>
        <p:nvCxnSpPr>
          <p:cNvPr id="44" name="直線接點 43">
            <a:extLst>
              <a:ext uri="{FF2B5EF4-FFF2-40B4-BE49-F238E27FC236}">
                <a16:creationId xmlns:a16="http://schemas.microsoft.com/office/drawing/2014/main" id="{F5B3A4A7-E65B-49CD-BF40-F3F9CB1E406F}"/>
              </a:ext>
            </a:extLst>
          </p:cNvPr>
          <p:cNvCxnSpPr>
            <a:cxnSpLocks/>
          </p:cNvCxnSpPr>
          <p:nvPr/>
        </p:nvCxnSpPr>
        <p:spPr>
          <a:xfrm>
            <a:off x="6156176" y="4625309"/>
            <a:ext cx="1142786" cy="598589"/>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147039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6F4C0229-D360-4CF8-832B-0B02270C79C1}"/>
              </a:ext>
            </a:extLst>
          </p:cNvPr>
          <p:cNvSpPr>
            <a:spLocks noGrp="1"/>
          </p:cNvSpPr>
          <p:nvPr>
            <p:ph idx="1"/>
          </p:nvPr>
        </p:nvSpPr>
        <p:spPr/>
        <p:txBody>
          <a:bodyPr>
            <a:normAutofit/>
          </a:bodyPr>
          <a:lstStyle/>
          <a:p>
            <a:r>
              <a:rPr lang="zh-TW" altLang="en-US" dirty="0"/>
              <a:t>一項科技及其所衍生的企業創新，在競爭生態與環境上都會伴隨著急速的變革，這些創新可概稱為「破壞」</a:t>
            </a:r>
            <a:r>
              <a:rPr lang="en-US" altLang="zh-TW" dirty="0"/>
              <a:t>(disruptive) </a:t>
            </a:r>
          </a:p>
          <a:p>
            <a:r>
              <a:rPr lang="zh-TW" altLang="en-US" dirty="0">
                <a:solidFill>
                  <a:srgbClr val="FFFF00"/>
                </a:solidFill>
              </a:rPr>
              <a:t>破壞式科技</a:t>
            </a:r>
            <a:r>
              <a:rPr lang="en-US" altLang="zh-TW" dirty="0">
                <a:solidFill>
                  <a:srgbClr val="FFFF00"/>
                </a:solidFill>
              </a:rPr>
              <a:t>(disruptive technologies)</a:t>
            </a:r>
            <a:r>
              <a:rPr lang="zh-TW" altLang="en-US" dirty="0"/>
              <a:t>替代了既有的產品，可產出同樣水準或是更加卓越的表現</a:t>
            </a:r>
            <a:endParaRPr lang="en-US" altLang="zh-TW" dirty="0"/>
          </a:p>
          <a:p>
            <a:r>
              <a:rPr lang="zh-TW" altLang="en-US" dirty="0"/>
              <a:t>破壞式科技是一項棘手的議題，發明破壞式科技的公司被稱為「市場先行者」</a:t>
            </a:r>
            <a:r>
              <a:rPr lang="en-US" altLang="zh-TW" dirty="0"/>
              <a:t>(first mover)</a:t>
            </a:r>
            <a:r>
              <a:rPr lang="zh-TW" altLang="en-US" dirty="0"/>
              <a:t>，卻不能保證總是能從中獲利</a:t>
            </a:r>
            <a:endParaRPr lang="en-US" altLang="zh-TW" dirty="0"/>
          </a:p>
          <a:p>
            <a:r>
              <a:rPr lang="zh-TW" altLang="en-US" dirty="0"/>
              <a:t>有時「快速進入」</a:t>
            </a:r>
            <a:r>
              <a:rPr lang="en-US" altLang="zh-TW" dirty="0"/>
              <a:t>(fast followers) </a:t>
            </a:r>
            <a:r>
              <a:rPr lang="zh-TW" altLang="en-US" dirty="0"/>
              <a:t>的次進者，則採收豐碩的果實</a:t>
            </a:r>
          </a:p>
        </p:txBody>
      </p:sp>
      <p:sp>
        <p:nvSpPr>
          <p:cNvPr id="4" name="投影片編號版面配置區 3">
            <a:extLst>
              <a:ext uri="{FF2B5EF4-FFF2-40B4-BE49-F238E27FC236}">
                <a16:creationId xmlns:a16="http://schemas.microsoft.com/office/drawing/2014/main" id="{9F7D9BD1-0EF6-43C1-B21D-1C7FEA4E18EF}"/>
              </a:ext>
            </a:extLst>
          </p:cNvPr>
          <p:cNvSpPr>
            <a:spLocks noGrp="1"/>
          </p:cNvSpPr>
          <p:nvPr>
            <p:ph type="sldNum" sz="quarter" idx="12"/>
          </p:nvPr>
        </p:nvSpPr>
        <p:spPr/>
        <p:txBody>
          <a:bodyPr/>
          <a:lstStyle/>
          <a:p>
            <a:fld id="{1A39A694-C9D2-4A1F-B22B-D5A13C3121DA}" type="slidenum">
              <a:rPr lang="en-US" altLang="ko-KR" smtClean="0"/>
              <a:pPr/>
              <a:t>16</a:t>
            </a:fld>
            <a:endParaRPr lang="en-US" altLang="ko-KR"/>
          </a:p>
        </p:txBody>
      </p:sp>
      <p:sp>
        <p:nvSpPr>
          <p:cNvPr id="5" name="標題 4">
            <a:extLst>
              <a:ext uri="{FF2B5EF4-FFF2-40B4-BE49-F238E27FC236}">
                <a16:creationId xmlns:a16="http://schemas.microsoft.com/office/drawing/2014/main" id="{5F054CC2-6D6B-4F93-95F4-1D8098C19828}"/>
              </a:ext>
            </a:extLst>
          </p:cNvPr>
          <p:cNvSpPr>
            <a:spLocks noGrp="1"/>
          </p:cNvSpPr>
          <p:nvPr>
            <p:ph type="title"/>
          </p:nvPr>
        </p:nvSpPr>
        <p:spPr/>
        <p:txBody>
          <a:bodyPr/>
          <a:lstStyle/>
          <a:p>
            <a:r>
              <a:rPr lang="zh-TW" altLang="en-US" dirty="0"/>
              <a:t>破壞式科技：駕馭潮流</a:t>
            </a:r>
          </a:p>
        </p:txBody>
      </p:sp>
    </p:spTree>
    <p:extLst>
      <p:ext uri="{BB962C8B-B14F-4D97-AF65-F5344CB8AC3E}">
        <p14:creationId xmlns:p14="http://schemas.microsoft.com/office/powerpoint/2010/main" val="90460016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A0E5A3FA-79B7-4463-A378-8BAA2E3140C1}"/>
              </a:ext>
            </a:extLst>
          </p:cNvPr>
          <p:cNvSpPr>
            <a:spLocks noGrp="1"/>
          </p:cNvSpPr>
          <p:nvPr>
            <p:ph idx="1"/>
          </p:nvPr>
        </p:nvSpPr>
        <p:spPr/>
        <p:txBody>
          <a:bodyPr/>
          <a:lstStyle/>
          <a:p>
            <a:r>
              <a:rPr lang="zh-TW" altLang="en-US" dirty="0"/>
              <a:t>由經濟學觀點來看，</a:t>
            </a:r>
            <a:r>
              <a:rPr lang="en-US" altLang="zh-TW" dirty="0"/>
              <a:t>IT </a:t>
            </a:r>
            <a:r>
              <a:rPr lang="zh-TW" altLang="en-US" dirty="0"/>
              <a:t>改變了相對的資金成本與資訊成本，資訊科技可被視為一項生產要素，替代了傳統的資本與勞力</a:t>
            </a:r>
            <a:endParaRPr lang="en-US" altLang="zh-TW" dirty="0"/>
          </a:p>
          <a:p>
            <a:r>
              <a:rPr lang="en-US" altLang="zh-TW" dirty="0"/>
              <a:t>IT </a:t>
            </a:r>
            <a:r>
              <a:rPr lang="zh-TW" altLang="en-US" dirty="0"/>
              <a:t>同時影響資訊的成本與品質，並改變了資訊經濟</a:t>
            </a:r>
            <a:endParaRPr lang="en-US" altLang="zh-TW" dirty="0"/>
          </a:p>
          <a:p>
            <a:r>
              <a:rPr lang="zh-TW" altLang="en-US" dirty="0"/>
              <a:t>資訊科技也可以減少內部管理成本</a:t>
            </a:r>
            <a:endParaRPr lang="en-US" altLang="zh-TW" dirty="0"/>
          </a:p>
          <a:p>
            <a:r>
              <a:rPr lang="zh-TW" altLang="en-US" dirty="0"/>
              <a:t>透過資訊科技可縮減資訊取得與分析的成本，進而讓組織降低代理成本</a:t>
            </a:r>
          </a:p>
        </p:txBody>
      </p:sp>
      <p:sp>
        <p:nvSpPr>
          <p:cNvPr id="3" name="投影片編號版面配置區 2">
            <a:extLst>
              <a:ext uri="{FF2B5EF4-FFF2-40B4-BE49-F238E27FC236}">
                <a16:creationId xmlns:a16="http://schemas.microsoft.com/office/drawing/2014/main" id="{3E388A35-0E67-4AD6-8389-F40FE6A15191}"/>
              </a:ext>
            </a:extLst>
          </p:cNvPr>
          <p:cNvSpPr>
            <a:spLocks noGrp="1"/>
          </p:cNvSpPr>
          <p:nvPr>
            <p:ph type="sldNum" sz="quarter" idx="12"/>
          </p:nvPr>
        </p:nvSpPr>
        <p:spPr/>
        <p:txBody>
          <a:bodyPr/>
          <a:lstStyle/>
          <a:p>
            <a:fld id="{D55CB18B-31BB-4254-9559-1B86933C9FD7}" type="slidenum">
              <a:rPr lang="en-US" altLang="ko-KR" smtClean="0"/>
              <a:pPr/>
              <a:t>17</a:t>
            </a:fld>
            <a:endParaRPr lang="en-US" altLang="ko-KR"/>
          </a:p>
        </p:txBody>
      </p:sp>
      <p:sp>
        <p:nvSpPr>
          <p:cNvPr id="4" name="標題 3">
            <a:extLst>
              <a:ext uri="{FF2B5EF4-FFF2-40B4-BE49-F238E27FC236}">
                <a16:creationId xmlns:a16="http://schemas.microsoft.com/office/drawing/2014/main" id="{EF4BB471-8A10-42F9-B59D-2A7BC7D7E8DA}"/>
              </a:ext>
            </a:extLst>
          </p:cNvPr>
          <p:cNvSpPr>
            <a:spLocks noGrp="1"/>
          </p:cNvSpPr>
          <p:nvPr>
            <p:ph type="title"/>
          </p:nvPr>
        </p:nvSpPr>
        <p:spPr/>
        <p:txBody>
          <a:bodyPr/>
          <a:lstStyle/>
          <a:p>
            <a:r>
              <a:rPr lang="zh-TW" altLang="en-US" dirty="0"/>
              <a:t>經濟影響</a:t>
            </a:r>
          </a:p>
        </p:txBody>
      </p:sp>
    </p:spTree>
    <p:extLst>
      <p:ext uri="{BB962C8B-B14F-4D97-AF65-F5344CB8AC3E}">
        <p14:creationId xmlns:p14="http://schemas.microsoft.com/office/powerpoint/2010/main" val="131694165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A8E9C57F-5B03-42CC-8EEF-E677616920AD}"/>
              </a:ext>
            </a:extLst>
          </p:cNvPr>
          <p:cNvSpPr>
            <a:spLocks noGrp="1"/>
          </p:cNvSpPr>
          <p:nvPr>
            <p:ph idx="1"/>
          </p:nvPr>
        </p:nvSpPr>
        <p:spPr>
          <a:xfrm>
            <a:off x="1475656" y="1324535"/>
            <a:ext cx="7454032" cy="4654366"/>
          </a:xfrm>
        </p:spPr>
        <p:txBody>
          <a:bodyPr/>
          <a:lstStyle/>
          <a:p>
            <a:r>
              <a:rPr lang="en-US" altLang="zh-TW" dirty="0"/>
              <a:t>IT </a:t>
            </a:r>
            <a:r>
              <a:rPr lang="zh-TW" altLang="en-US" dirty="0"/>
              <a:t>使組織扁平化</a:t>
            </a:r>
            <a:endParaRPr lang="en-US" altLang="zh-TW" dirty="0"/>
          </a:p>
          <a:p>
            <a:r>
              <a:rPr lang="zh-TW" altLang="en-US" dirty="0"/>
              <a:t>後工業的組織</a:t>
            </a:r>
            <a:endParaRPr lang="en-US" altLang="zh-TW" dirty="0"/>
          </a:p>
          <a:p>
            <a:r>
              <a:rPr lang="zh-TW" altLang="en-US" dirty="0"/>
              <a:t>了解組織的變革抗拒</a:t>
            </a:r>
          </a:p>
        </p:txBody>
      </p:sp>
      <p:sp>
        <p:nvSpPr>
          <p:cNvPr id="3" name="投影片編號版面配置區 2">
            <a:extLst>
              <a:ext uri="{FF2B5EF4-FFF2-40B4-BE49-F238E27FC236}">
                <a16:creationId xmlns:a16="http://schemas.microsoft.com/office/drawing/2014/main" id="{18CB3877-BE9E-4E85-8D8C-3CD1DB75758E}"/>
              </a:ext>
            </a:extLst>
          </p:cNvPr>
          <p:cNvSpPr>
            <a:spLocks noGrp="1"/>
          </p:cNvSpPr>
          <p:nvPr>
            <p:ph type="sldNum" sz="quarter" idx="12"/>
          </p:nvPr>
        </p:nvSpPr>
        <p:spPr/>
        <p:txBody>
          <a:bodyPr/>
          <a:lstStyle/>
          <a:p>
            <a:fld id="{D55CB18B-31BB-4254-9559-1B86933C9FD7}" type="slidenum">
              <a:rPr lang="en-US" altLang="ko-KR" smtClean="0"/>
              <a:pPr/>
              <a:t>18</a:t>
            </a:fld>
            <a:endParaRPr lang="en-US" altLang="ko-KR"/>
          </a:p>
        </p:txBody>
      </p:sp>
      <p:sp>
        <p:nvSpPr>
          <p:cNvPr id="4" name="標題 3">
            <a:extLst>
              <a:ext uri="{FF2B5EF4-FFF2-40B4-BE49-F238E27FC236}">
                <a16:creationId xmlns:a16="http://schemas.microsoft.com/office/drawing/2014/main" id="{880FCDE5-D40C-415A-BB92-8110B8075AAA}"/>
              </a:ext>
            </a:extLst>
          </p:cNvPr>
          <p:cNvSpPr>
            <a:spLocks noGrp="1"/>
          </p:cNvSpPr>
          <p:nvPr>
            <p:ph type="title"/>
          </p:nvPr>
        </p:nvSpPr>
        <p:spPr/>
        <p:txBody>
          <a:bodyPr/>
          <a:lstStyle/>
          <a:p>
            <a:r>
              <a:rPr lang="zh-TW" altLang="en-US" dirty="0"/>
              <a:t>組織行為的影響</a:t>
            </a:r>
          </a:p>
        </p:txBody>
      </p:sp>
    </p:spTree>
    <p:extLst>
      <p:ext uri="{BB962C8B-B14F-4D97-AF65-F5344CB8AC3E}">
        <p14:creationId xmlns:p14="http://schemas.microsoft.com/office/powerpoint/2010/main" val="386821819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a:extLst>
              <a:ext uri="{FF2B5EF4-FFF2-40B4-BE49-F238E27FC236}">
                <a16:creationId xmlns:a16="http://schemas.microsoft.com/office/drawing/2014/main" id="{11F321AA-1F70-49E4-B6B2-842B5CB5E0C3}"/>
              </a:ext>
            </a:extLst>
          </p:cNvPr>
          <p:cNvPicPr>
            <a:picLocks noGrp="1" noChangeAspect="1"/>
          </p:cNvPicPr>
          <p:nvPr>
            <p:ph idx="1"/>
          </p:nvPr>
        </p:nvPicPr>
        <p:blipFill>
          <a:blip r:embed="rId2"/>
          <a:stretch>
            <a:fillRect/>
          </a:stretch>
        </p:blipFill>
        <p:spPr>
          <a:xfrm>
            <a:off x="1733811" y="1066800"/>
            <a:ext cx="6713015" cy="5241925"/>
          </a:xfrm>
          <a:prstGeom prst="rect">
            <a:avLst/>
          </a:prstGeom>
        </p:spPr>
      </p:pic>
      <p:sp>
        <p:nvSpPr>
          <p:cNvPr id="4" name="標題 3">
            <a:extLst>
              <a:ext uri="{FF2B5EF4-FFF2-40B4-BE49-F238E27FC236}">
                <a16:creationId xmlns:a16="http://schemas.microsoft.com/office/drawing/2014/main" id="{788492EA-9525-4C78-9F98-66B5748ECCFB}"/>
              </a:ext>
            </a:extLst>
          </p:cNvPr>
          <p:cNvSpPr>
            <a:spLocks noGrp="1"/>
          </p:cNvSpPr>
          <p:nvPr>
            <p:ph type="title"/>
          </p:nvPr>
        </p:nvSpPr>
        <p:spPr/>
        <p:txBody>
          <a:bodyPr/>
          <a:lstStyle/>
          <a:p>
            <a:r>
              <a:rPr lang="zh-TW" altLang="en-US" dirty="0"/>
              <a:t>扁平化的組織</a:t>
            </a:r>
          </a:p>
        </p:txBody>
      </p:sp>
      <p:sp>
        <p:nvSpPr>
          <p:cNvPr id="3" name="投影片編號版面配置區 2">
            <a:extLst>
              <a:ext uri="{FF2B5EF4-FFF2-40B4-BE49-F238E27FC236}">
                <a16:creationId xmlns:a16="http://schemas.microsoft.com/office/drawing/2014/main" id="{F7F0ABF6-5E76-4E0A-9C29-5DC2C92B7C6B}"/>
              </a:ext>
            </a:extLst>
          </p:cNvPr>
          <p:cNvSpPr>
            <a:spLocks noGrp="1"/>
          </p:cNvSpPr>
          <p:nvPr>
            <p:ph type="sldNum" sz="quarter" idx="12"/>
          </p:nvPr>
        </p:nvSpPr>
        <p:spPr/>
        <p:txBody>
          <a:bodyPr/>
          <a:lstStyle/>
          <a:p>
            <a:fld id="{D55CB18B-31BB-4254-9559-1B86933C9FD7}" type="slidenum">
              <a:rPr lang="en-US" altLang="ko-KR" smtClean="0"/>
              <a:pPr/>
              <a:t>19</a:t>
            </a:fld>
            <a:endParaRPr lang="en-US" altLang="ko-KR"/>
          </a:p>
        </p:txBody>
      </p:sp>
    </p:spTree>
    <p:extLst>
      <p:ext uri="{BB962C8B-B14F-4D97-AF65-F5344CB8AC3E}">
        <p14:creationId xmlns:p14="http://schemas.microsoft.com/office/powerpoint/2010/main" val="29680030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1B1FC4F7-4146-4FD2-BF6B-75A3C9AAD8C2}"/>
              </a:ext>
            </a:extLst>
          </p:cNvPr>
          <p:cNvSpPr>
            <a:spLocks noGrp="1"/>
          </p:cNvSpPr>
          <p:nvPr>
            <p:ph type="sldNum" sz="quarter" idx="10"/>
          </p:nvPr>
        </p:nvSpPr>
        <p:spPr/>
        <p:txBody>
          <a:bodyPr/>
          <a:lstStyle/>
          <a:p>
            <a:fld id="{D02F2111-3328-428E-AF71-D7A4716169C8}" type="slidenum">
              <a:rPr lang="en-US" altLang="ko-KR" smtClean="0"/>
              <a:pPr/>
              <a:t>2</a:t>
            </a:fld>
            <a:endParaRPr lang="en-US" altLang="ko-KR" dirty="0"/>
          </a:p>
        </p:txBody>
      </p:sp>
      <p:sp>
        <p:nvSpPr>
          <p:cNvPr id="6" name="標題 23">
            <a:extLst>
              <a:ext uri="{FF2B5EF4-FFF2-40B4-BE49-F238E27FC236}">
                <a16:creationId xmlns:a16="http://schemas.microsoft.com/office/drawing/2014/main" id="{46E5AC33-BD90-4090-A2E0-B4899C8E544F}"/>
              </a:ext>
            </a:extLst>
          </p:cNvPr>
          <p:cNvSpPr txBox="1">
            <a:spLocks/>
          </p:cNvSpPr>
          <p:nvPr/>
        </p:nvSpPr>
        <p:spPr bwMode="auto">
          <a:xfrm>
            <a:off x="700088" y="2007929"/>
            <a:ext cx="4952032" cy="149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kumimoji="1" sz="4400" baseline="0">
                <a:solidFill>
                  <a:srgbClr val="00FFFF"/>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a:lstStyle>
          <a:p>
            <a:r>
              <a:rPr lang="zh-TW" altLang="en-US" sz="3600" kern="0" dirty="0">
                <a:solidFill>
                  <a:srgbClr val="FFC000"/>
                </a:solidFill>
              </a:rPr>
              <a:t>資訊系統、組織與</a:t>
            </a:r>
          </a:p>
          <a:p>
            <a:r>
              <a:rPr lang="zh-TW" altLang="en-US" sz="3600" kern="0" dirty="0">
                <a:solidFill>
                  <a:srgbClr val="FFC000"/>
                </a:solidFill>
              </a:rPr>
              <a:t>策略</a:t>
            </a:r>
            <a:endParaRPr lang="zh-TW" altLang="en-US" sz="3600" kern="0" dirty="0">
              <a:solidFill>
                <a:srgbClr val="FFC000"/>
              </a:solidFill>
              <a:effectLst/>
            </a:endParaRPr>
          </a:p>
        </p:txBody>
      </p:sp>
      <p:sp>
        <p:nvSpPr>
          <p:cNvPr id="3" name="標題 2">
            <a:extLst>
              <a:ext uri="{FF2B5EF4-FFF2-40B4-BE49-F238E27FC236}">
                <a16:creationId xmlns:a16="http://schemas.microsoft.com/office/drawing/2014/main" id="{5C0A7E51-941C-4C37-A344-4984969849D4}"/>
              </a:ext>
            </a:extLst>
          </p:cNvPr>
          <p:cNvSpPr>
            <a:spLocks noGrp="1"/>
          </p:cNvSpPr>
          <p:nvPr>
            <p:ph type="title"/>
          </p:nvPr>
        </p:nvSpPr>
        <p:spPr/>
        <p:txBody>
          <a:bodyPr/>
          <a:lstStyle/>
          <a:p>
            <a:r>
              <a:rPr lang="en-US" altLang="zh-TW" dirty="0"/>
              <a:t>CHAPTER 3</a:t>
            </a:r>
            <a:endParaRPr lang="zh-TW" altLang="en-US" dirty="0"/>
          </a:p>
        </p:txBody>
      </p:sp>
    </p:spTree>
    <p:extLst>
      <p:ext uri="{BB962C8B-B14F-4D97-AF65-F5344CB8AC3E}">
        <p14:creationId xmlns:p14="http://schemas.microsoft.com/office/powerpoint/2010/main" val="7276031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F7F48C41-CA65-40D7-BA65-FF06FAE50449}"/>
              </a:ext>
            </a:extLst>
          </p:cNvPr>
          <p:cNvSpPr>
            <a:spLocks noGrp="1"/>
          </p:cNvSpPr>
          <p:nvPr>
            <p:ph idx="1"/>
          </p:nvPr>
        </p:nvSpPr>
        <p:spPr/>
        <p:txBody>
          <a:bodyPr/>
          <a:lstStyle/>
          <a:p>
            <a:r>
              <a:rPr lang="zh-TW" altLang="en-US" dirty="0"/>
              <a:t>網路，特別是全球資訊網，對於許多公司與外部個體的合作關係，甚至是公司內部企業流程上的編制，都產生巨大的影響</a:t>
            </a:r>
            <a:endParaRPr lang="en-US" altLang="zh-TW" dirty="0"/>
          </a:p>
          <a:p>
            <a:endParaRPr lang="en-US" altLang="zh-TW" dirty="0"/>
          </a:p>
          <a:p>
            <a:r>
              <a:rPr lang="zh-TW" altLang="en-US" dirty="0"/>
              <a:t>企業正迅速地依賴網路科技重新建造他們關鍵的企業程序</a:t>
            </a:r>
          </a:p>
        </p:txBody>
      </p:sp>
      <p:sp>
        <p:nvSpPr>
          <p:cNvPr id="4" name="投影片編號版面配置區 3">
            <a:extLst>
              <a:ext uri="{FF2B5EF4-FFF2-40B4-BE49-F238E27FC236}">
                <a16:creationId xmlns:a16="http://schemas.microsoft.com/office/drawing/2014/main" id="{9AE72686-007A-4C30-B12F-D34B802C4072}"/>
              </a:ext>
            </a:extLst>
          </p:cNvPr>
          <p:cNvSpPr>
            <a:spLocks noGrp="1"/>
          </p:cNvSpPr>
          <p:nvPr>
            <p:ph type="sldNum" sz="quarter" idx="12"/>
          </p:nvPr>
        </p:nvSpPr>
        <p:spPr/>
        <p:txBody>
          <a:bodyPr/>
          <a:lstStyle/>
          <a:p>
            <a:fld id="{1A39A694-C9D2-4A1F-B22B-D5A13C3121DA}" type="slidenum">
              <a:rPr lang="en-US" altLang="ko-KR" smtClean="0"/>
              <a:pPr/>
              <a:t>20</a:t>
            </a:fld>
            <a:endParaRPr lang="en-US" altLang="ko-KR"/>
          </a:p>
        </p:txBody>
      </p:sp>
      <p:sp>
        <p:nvSpPr>
          <p:cNvPr id="5" name="標題 4">
            <a:extLst>
              <a:ext uri="{FF2B5EF4-FFF2-40B4-BE49-F238E27FC236}">
                <a16:creationId xmlns:a16="http://schemas.microsoft.com/office/drawing/2014/main" id="{35C40B37-746D-40EF-99D5-4C41F176ABEB}"/>
              </a:ext>
            </a:extLst>
          </p:cNvPr>
          <p:cNvSpPr>
            <a:spLocks noGrp="1"/>
          </p:cNvSpPr>
          <p:nvPr>
            <p:ph type="title"/>
          </p:nvPr>
        </p:nvSpPr>
        <p:spPr/>
        <p:txBody>
          <a:bodyPr/>
          <a:lstStyle/>
          <a:p>
            <a:r>
              <a:rPr lang="zh-TW" altLang="en-US" dirty="0"/>
              <a:t>網路與組織</a:t>
            </a:r>
          </a:p>
        </p:txBody>
      </p:sp>
    </p:spTree>
    <p:extLst>
      <p:ext uri="{BB962C8B-B14F-4D97-AF65-F5344CB8AC3E}">
        <p14:creationId xmlns:p14="http://schemas.microsoft.com/office/powerpoint/2010/main" val="234175035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B418B1D-6195-4D7A-B228-C16D88B8BA6C}"/>
              </a:ext>
            </a:extLst>
          </p:cNvPr>
          <p:cNvSpPr>
            <a:spLocks noGrp="1"/>
          </p:cNvSpPr>
          <p:nvPr>
            <p:ph idx="1"/>
          </p:nvPr>
        </p:nvSpPr>
        <p:spPr>
          <a:xfrm>
            <a:off x="1691680" y="1324535"/>
            <a:ext cx="7238008" cy="4654366"/>
          </a:xfrm>
        </p:spPr>
        <p:txBody>
          <a:bodyPr/>
          <a:lstStyle/>
          <a:p>
            <a:r>
              <a:rPr lang="zh-TW" altLang="en-US" dirty="0"/>
              <a:t>傳統競爭者</a:t>
            </a:r>
            <a:endParaRPr lang="en-US" altLang="zh-TW" dirty="0"/>
          </a:p>
          <a:p>
            <a:r>
              <a:rPr lang="zh-TW" altLang="en-US" dirty="0"/>
              <a:t>新市場進入者</a:t>
            </a:r>
            <a:endParaRPr lang="en-US" altLang="zh-TW" dirty="0"/>
          </a:p>
          <a:p>
            <a:r>
              <a:rPr lang="zh-TW" altLang="en-US" dirty="0"/>
              <a:t>替代的產品與服務</a:t>
            </a:r>
            <a:endParaRPr lang="en-US" altLang="zh-TW" dirty="0"/>
          </a:p>
          <a:p>
            <a:r>
              <a:rPr lang="zh-TW" altLang="en-US" dirty="0"/>
              <a:t>顧客</a:t>
            </a:r>
            <a:endParaRPr lang="en-US" altLang="zh-TW" dirty="0"/>
          </a:p>
          <a:p>
            <a:r>
              <a:rPr lang="zh-TW" altLang="en-US" dirty="0"/>
              <a:t>供應商</a:t>
            </a:r>
          </a:p>
        </p:txBody>
      </p:sp>
      <p:sp>
        <p:nvSpPr>
          <p:cNvPr id="3" name="投影片編號版面配置區 2">
            <a:extLst>
              <a:ext uri="{FF2B5EF4-FFF2-40B4-BE49-F238E27FC236}">
                <a16:creationId xmlns:a16="http://schemas.microsoft.com/office/drawing/2014/main" id="{69A8FFF7-347F-460A-A47C-EDF1BA637245}"/>
              </a:ext>
            </a:extLst>
          </p:cNvPr>
          <p:cNvSpPr>
            <a:spLocks noGrp="1"/>
          </p:cNvSpPr>
          <p:nvPr>
            <p:ph type="sldNum" sz="quarter" idx="12"/>
          </p:nvPr>
        </p:nvSpPr>
        <p:spPr/>
        <p:txBody>
          <a:bodyPr/>
          <a:lstStyle/>
          <a:p>
            <a:fld id="{D55CB18B-31BB-4254-9559-1B86933C9FD7}" type="slidenum">
              <a:rPr lang="en-US" altLang="ko-KR" smtClean="0"/>
              <a:pPr/>
              <a:t>21</a:t>
            </a:fld>
            <a:endParaRPr lang="en-US" altLang="ko-KR"/>
          </a:p>
        </p:txBody>
      </p:sp>
      <p:sp>
        <p:nvSpPr>
          <p:cNvPr id="4" name="標題 3">
            <a:extLst>
              <a:ext uri="{FF2B5EF4-FFF2-40B4-BE49-F238E27FC236}">
                <a16:creationId xmlns:a16="http://schemas.microsoft.com/office/drawing/2014/main" id="{2C91F2B6-4AF4-4C39-9B6B-382ED8974B9C}"/>
              </a:ext>
            </a:extLst>
          </p:cNvPr>
          <p:cNvSpPr>
            <a:spLocks noGrp="1"/>
          </p:cNvSpPr>
          <p:nvPr>
            <p:ph type="title"/>
          </p:nvPr>
        </p:nvSpPr>
        <p:spPr/>
        <p:txBody>
          <a:bodyPr/>
          <a:lstStyle/>
          <a:p>
            <a:r>
              <a:rPr lang="zh-TW" altLang="en-US" dirty="0"/>
              <a:t>波特的競爭力模型</a:t>
            </a:r>
          </a:p>
        </p:txBody>
      </p:sp>
    </p:spTree>
    <p:extLst>
      <p:ext uri="{BB962C8B-B14F-4D97-AF65-F5344CB8AC3E}">
        <p14:creationId xmlns:p14="http://schemas.microsoft.com/office/powerpoint/2010/main" val="103023291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3138F3BC-4721-4AA4-8958-D557C91D5858}"/>
              </a:ext>
            </a:extLst>
          </p:cNvPr>
          <p:cNvSpPr>
            <a:spLocks noGrp="1"/>
          </p:cNvSpPr>
          <p:nvPr>
            <p:ph type="title"/>
          </p:nvPr>
        </p:nvSpPr>
        <p:spPr/>
        <p:txBody>
          <a:bodyPr/>
          <a:lstStyle/>
          <a:p>
            <a:r>
              <a:rPr lang="zh-TW" altLang="en-US" dirty="0"/>
              <a:t>波特的競爭力模型</a:t>
            </a:r>
          </a:p>
        </p:txBody>
      </p:sp>
      <p:sp>
        <p:nvSpPr>
          <p:cNvPr id="3" name="投影片編號版面配置區 2">
            <a:extLst>
              <a:ext uri="{FF2B5EF4-FFF2-40B4-BE49-F238E27FC236}">
                <a16:creationId xmlns:a16="http://schemas.microsoft.com/office/drawing/2014/main" id="{C1CFCA61-931E-42FD-B7AA-856A2EE576D7}"/>
              </a:ext>
            </a:extLst>
          </p:cNvPr>
          <p:cNvSpPr>
            <a:spLocks noGrp="1"/>
          </p:cNvSpPr>
          <p:nvPr>
            <p:ph type="sldNum" sz="quarter" idx="12"/>
          </p:nvPr>
        </p:nvSpPr>
        <p:spPr/>
        <p:txBody>
          <a:bodyPr/>
          <a:lstStyle/>
          <a:p>
            <a:fld id="{D55CB18B-31BB-4254-9559-1B86933C9FD7}" type="slidenum">
              <a:rPr lang="en-US" altLang="ko-KR" smtClean="0"/>
              <a:pPr/>
              <a:t>22</a:t>
            </a:fld>
            <a:endParaRPr lang="en-US" altLang="ko-KR"/>
          </a:p>
        </p:txBody>
      </p:sp>
      <p:grpSp>
        <p:nvGrpSpPr>
          <p:cNvPr id="18" name="群組 17">
            <a:extLst>
              <a:ext uri="{FF2B5EF4-FFF2-40B4-BE49-F238E27FC236}">
                <a16:creationId xmlns:a16="http://schemas.microsoft.com/office/drawing/2014/main" id="{60E494A5-A92A-46A6-8D20-42B747ED47D7}"/>
              </a:ext>
            </a:extLst>
          </p:cNvPr>
          <p:cNvGrpSpPr/>
          <p:nvPr/>
        </p:nvGrpSpPr>
        <p:grpSpPr>
          <a:xfrm>
            <a:off x="1402953" y="2060848"/>
            <a:ext cx="7383190" cy="3287028"/>
            <a:chOff x="1402953" y="2060848"/>
            <a:chExt cx="7383190" cy="3287028"/>
          </a:xfrm>
        </p:grpSpPr>
        <p:sp>
          <p:nvSpPr>
            <p:cNvPr id="2" name="橢圓 1">
              <a:extLst>
                <a:ext uri="{FF2B5EF4-FFF2-40B4-BE49-F238E27FC236}">
                  <a16:creationId xmlns:a16="http://schemas.microsoft.com/office/drawing/2014/main" id="{A2FFC44A-DB73-4B31-BBB9-577925B3B4DC}"/>
                </a:ext>
              </a:extLst>
            </p:cNvPr>
            <p:cNvSpPr/>
            <p:nvPr/>
          </p:nvSpPr>
          <p:spPr>
            <a:xfrm>
              <a:off x="2699792" y="2276872"/>
              <a:ext cx="4896544" cy="2808312"/>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4" name="橢圓 3">
              <a:extLst>
                <a:ext uri="{FF2B5EF4-FFF2-40B4-BE49-F238E27FC236}">
                  <a16:creationId xmlns:a16="http://schemas.microsoft.com/office/drawing/2014/main" id="{21461646-E095-4E2B-A0AB-34A2299A7CEE}"/>
                </a:ext>
              </a:extLst>
            </p:cNvPr>
            <p:cNvSpPr/>
            <p:nvPr/>
          </p:nvSpPr>
          <p:spPr>
            <a:xfrm>
              <a:off x="3923928" y="3140968"/>
              <a:ext cx="720080" cy="720080"/>
            </a:xfrm>
            <a:prstGeom prst="ellipse">
              <a:avLst/>
            </a:prstGeom>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sz="2000" dirty="0"/>
            </a:p>
          </p:txBody>
        </p:sp>
        <p:sp>
          <p:nvSpPr>
            <p:cNvPr id="7" name="橢圓 6">
              <a:extLst>
                <a:ext uri="{FF2B5EF4-FFF2-40B4-BE49-F238E27FC236}">
                  <a16:creationId xmlns:a16="http://schemas.microsoft.com/office/drawing/2014/main" id="{66BD9711-AFBE-4D83-8BA3-8AD77AB5816C}"/>
                </a:ext>
              </a:extLst>
            </p:cNvPr>
            <p:cNvSpPr/>
            <p:nvPr/>
          </p:nvSpPr>
          <p:spPr>
            <a:xfrm>
              <a:off x="5580112" y="3150694"/>
              <a:ext cx="720080" cy="720080"/>
            </a:xfrm>
            <a:prstGeom prst="ellipse">
              <a:avLst/>
            </a:prstGeom>
            <a:scene3d>
              <a:camera prst="orthographicFront"/>
              <a:lightRig rig="threePt" dir="t"/>
            </a:scene3d>
            <a:sp3d>
              <a:bevelT w="152400" h="50800"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sz="2000"/>
            </a:p>
          </p:txBody>
        </p:sp>
        <p:sp>
          <p:nvSpPr>
            <p:cNvPr id="6" name="箭號: 左-右雙向 5">
              <a:extLst>
                <a:ext uri="{FF2B5EF4-FFF2-40B4-BE49-F238E27FC236}">
                  <a16:creationId xmlns:a16="http://schemas.microsoft.com/office/drawing/2014/main" id="{85466D5F-2075-4461-8AD7-2D9FB5262BB0}"/>
                </a:ext>
              </a:extLst>
            </p:cNvPr>
            <p:cNvSpPr/>
            <p:nvPr/>
          </p:nvSpPr>
          <p:spPr>
            <a:xfrm>
              <a:off x="4685763" y="3356992"/>
              <a:ext cx="864096" cy="288032"/>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2000"/>
            </a:p>
          </p:txBody>
        </p:sp>
        <p:sp>
          <p:nvSpPr>
            <p:cNvPr id="8" name="矩形 7">
              <a:extLst>
                <a:ext uri="{FF2B5EF4-FFF2-40B4-BE49-F238E27FC236}">
                  <a16:creationId xmlns:a16="http://schemas.microsoft.com/office/drawing/2014/main" id="{1B4A6A3F-5D63-41BA-B0FE-96A4EA3273FD}"/>
                </a:ext>
              </a:extLst>
            </p:cNvPr>
            <p:cNvSpPr/>
            <p:nvPr/>
          </p:nvSpPr>
          <p:spPr>
            <a:xfrm>
              <a:off x="1402953" y="2060848"/>
              <a:ext cx="2232943" cy="1089846"/>
            </a:xfrm>
            <a:prstGeom prst="rect">
              <a:avLst/>
            </a:prstGeom>
            <a:effectLst>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000" dirty="0"/>
                <a:t>新市場進入者</a:t>
              </a:r>
            </a:p>
          </p:txBody>
        </p:sp>
        <p:sp>
          <p:nvSpPr>
            <p:cNvPr id="11" name="矩形 10">
              <a:extLst>
                <a:ext uri="{FF2B5EF4-FFF2-40B4-BE49-F238E27FC236}">
                  <a16:creationId xmlns:a16="http://schemas.microsoft.com/office/drawing/2014/main" id="{120314EE-5C75-4ACC-8E8D-AEA926795630}"/>
                </a:ext>
              </a:extLst>
            </p:cNvPr>
            <p:cNvSpPr/>
            <p:nvPr/>
          </p:nvSpPr>
          <p:spPr>
            <a:xfrm>
              <a:off x="1402953" y="4258030"/>
              <a:ext cx="2232943" cy="1089846"/>
            </a:xfrm>
            <a:prstGeom prst="rect">
              <a:avLst/>
            </a:prstGeom>
            <a:effectLst>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000" dirty="0"/>
                <a:t>供應商</a:t>
              </a:r>
            </a:p>
          </p:txBody>
        </p:sp>
        <p:sp>
          <p:nvSpPr>
            <p:cNvPr id="12" name="矩形 11">
              <a:extLst>
                <a:ext uri="{FF2B5EF4-FFF2-40B4-BE49-F238E27FC236}">
                  <a16:creationId xmlns:a16="http://schemas.microsoft.com/office/drawing/2014/main" id="{472C4774-BF72-4B6E-A40C-620088097D98}"/>
                </a:ext>
              </a:extLst>
            </p:cNvPr>
            <p:cNvSpPr/>
            <p:nvPr/>
          </p:nvSpPr>
          <p:spPr>
            <a:xfrm>
              <a:off x="6553200" y="2060848"/>
              <a:ext cx="2232943" cy="1089846"/>
            </a:xfrm>
            <a:prstGeom prst="rect">
              <a:avLst/>
            </a:prstGeom>
            <a:effectLst>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000" dirty="0"/>
                <a:t>替代品</a:t>
              </a:r>
            </a:p>
          </p:txBody>
        </p:sp>
        <p:sp>
          <p:nvSpPr>
            <p:cNvPr id="13" name="矩形 12">
              <a:extLst>
                <a:ext uri="{FF2B5EF4-FFF2-40B4-BE49-F238E27FC236}">
                  <a16:creationId xmlns:a16="http://schemas.microsoft.com/office/drawing/2014/main" id="{F86D23BA-A192-439A-B222-8BFE18089CA5}"/>
                </a:ext>
              </a:extLst>
            </p:cNvPr>
            <p:cNvSpPr/>
            <p:nvPr/>
          </p:nvSpPr>
          <p:spPr>
            <a:xfrm>
              <a:off x="6553199" y="4193146"/>
              <a:ext cx="2232943" cy="1089846"/>
            </a:xfrm>
            <a:prstGeom prst="rect">
              <a:avLst/>
            </a:prstGeom>
            <a:effectLst>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TW" altLang="en-US" sz="2000" dirty="0"/>
                <a:t>顧客</a:t>
              </a:r>
            </a:p>
          </p:txBody>
        </p:sp>
        <p:sp>
          <p:nvSpPr>
            <p:cNvPr id="15" name="矩形 14">
              <a:extLst>
                <a:ext uri="{FF2B5EF4-FFF2-40B4-BE49-F238E27FC236}">
                  <a16:creationId xmlns:a16="http://schemas.microsoft.com/office/drawing/2014/main" id="{12DCE488-2732-4310-A269-D142D3A19989}"/>
                </a:ext>
              </a:extLst>
            </p:cNvPr>
            <p:cNvSpPr/>
            <p:nvPr/>
          </p:nvSpPr>
          <p:spPr>
            <a:xfrm>
              <a:off x="3976409" y="3870774"/>
              <a:ext cx="2448106" cy="400110"/>
            </a:xfrm>
            <a:prstGeom prst="rect">
              <a:avLst/>
            </a:prstGeom>
          </p:spPr>
          <p:txBody>
            <a:bodyPr wrap="none">
              <a:spAutoFit/>
            </a:bodyPr>
            <a:lstStyle/>
            <a:p>
              <a:r>
                <a:rPr lang="zh-TW" altLang="en-US" sz="2000" dirty="0">
                  <a:latin typeface="DFHei-Lt-HKP-BF"/>
                </a:rPr>
                <a:t>公司                 競爭者</a:t>
              </a:r>
              <a:endParaRPr lang="zh-TW" altLang="en-US" sz="2000" dirty="0"/>
            </a:p>
          </p:txBody>
        </p:sp>
      </p:grpSp>
    </p:spTree>
    <p:extLst>
      <p:ext uri="{BB962C8B-B14F-4D97-AF65-F5344CB8AC3E}">
        <p14:creationId xmlns:p14="http://schemas.microsoft.com/office/powerpoint/2010/main" val="280283913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C589546D-419A-42FE-893F-42D775155687}"/>
              </a:ext>
            </a:extLst>
          </p:cNvPr>
          <p:cNvSpPr>
            <a:spLocks noGrp="1"/>
          </p:cNvSpPr>
          <p:nvPr>
            <p:ph idx="1"/>
          </p:nvPr>
        </p:nvSpPr>
        <p:spPr/>
        <p:txBody>
          <a:bodyPr/>
          <a:lstStyle/>
          <a:p>
            <a:r>
              <a:rPr lang="zh-TW" altLang="en-US" sz="2400" dirty="0"/>
              <a:t>超級市場與大型零售商店如沃爾瑪，利用結帳櫃檯記錄每一筆的銷售資料，並決定哪些商品已售出或需進行補貨。沃爾瑪所發展的持續補貨系統可直接傳送補貨訂單給供應商，此系統讓沃爾瑪不僅能節省相關成本，同時又能微調商品項目來迎合顧客的需求。</a:t>
            </a:r>
          </a:p>
        </p:txBody>
      </p:sp>
      <p:sp>
        <p:nvSpPr>
          <p:cNvPr id="5" name="標題 4">
            <a:extLst>
              <a:ext uri="{FF2B5EF4-FFF2-40B4-BE49-F238E27FC236}">
                <a16:creationId xmlns:a16="http://schemas.microsoft.com/office/drawing/2014/main" id="{4DF1927D-DDAA-4A62-87A9-86BB90A2B6EE}"/>
              </a:ext>
            </a:extLst>
          </p:cNvPr>
          <p:cNvSpPr>
            <a:spLocks noGrp="1"/>
          </p:cNvSpPr>
          <p:nvPr>
            <p:ph type="title"/>
          </p:nvPr>
        </p:nvSpPr>
        <p:spPr/>
        <p:txBody>
          <a:bodyPr/>
          <a:lstStyle/>
          <a:p>
            <a:endParaRPr lang="zh-TW" altLang="en-US"/>
          </a:p>
        </p:txBody>
      </p:sp>
      <p:sp>
        <p:nvSpPr>
          <p:cNvPr id="3" name="投影片編號版面配置區 2">
            <a:extLst>
              <a:ext uri="{FF2B5EF4-FFF2-40B4-BE49-F238E27FC236}">
                <a16:creationId xmlns:a16="http://schemas.microsoft.com/office/drawing/2014/main" id="{AF38952F-8EB2-4EC5-8DBD-1A06BFC50647}"/>
              </a:ext>
            </a:extLst>
          </p:cNvPr>
          <p:cNvSpPr>
            <a:spLocks noGrp="1"/>
          </p:cNvSpPr>
          <p:nvPr>
            <p:ph type="sldNum" sz="quarter" idx="12"/>
          </p:nvPr>
        </p:nvSpPr>
        <p:spPr/>
        <p:txBody>
          <a:bodyPr/>
          <a:lstStyle/>
          <a:p>
            <a:fld id="{D55CB18B-31BB-4254-9559-1B86933C9FD7}" type="slidenum">
              <a:rPr lang="en-US" altLang="ko-KR" smtClean="0"/>
              <a:pPr/>
              <a:t>23</a:t>
            </a:fld>
            <a:endParaRPr lang="en-US" altLang="ko-KR"/>
          </a:p>
        </p:txBody>
      </p:sp>
      <p:pic>
        <p:nvPicPr>
          <p:cNvPr id="8" name="圖片 7">
            <a:extLst>
              <a:ext uri="{FF2B5EF4-FFF2-40B4-BE49-F238E27FC236}">
                <a16:creationId xmlns:a16="http://schemas.microsoft.com/office/drawing/2014/main" id="{50ADBB06-EE40-4343-B1F4-7A9F5C902DB8}"/>
              </a:ext>
            </a:extLst>
          </p:cNvPr>
          <p:cNvPicPr>
            <a:picLocks noChangeAspect="1"/>
          </p:cNvPicPr>
          <p:nvPr/>
        </p:nvPicPr>
        <p:blipFill>
          <a:blip r:embed="rId2"/>
          <a:stretch>
            <a:fillRect/>
          </a:stretch>
        </p:blipFill>
        <p:spPr>
          <a:xfrm>
            <a:off x="2483768" y="3111284"/>
            <a:ext cx="5112568" cy="3408379"/>
          </a:xfrm>
          <a:prstGeom prst="rect">
            <a:avLst/>
          </a:prstGeom>
        </p:spPr>
      </p:pic>
    </p:spTree>
    <p:extLst>
      <p:ext uri="{BB962C8B-B14F-4D97-AF65-F5344CB8AC3E}">
        <p14:creationId xmlns:p14="http://schemas.microsoft.com/office/powerpoint/2010/main" val="355677930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3EAF4960-7CB4-4DE9-833B-D31843DA9F14}"/>
              </a:ext>
            </a:extLst>
          </p:cNvPr>
          <p:cNvSpPr>
            <a:spLocks noGrp="1"/>
          </p:cNvSpPr>
          <p:nvPr>
            <p:ph idx="1"/>
          </p:nvPr>
        </p:nvSpPr>
        <p:spPr>
          <a:xfrm>
            <a:off x="1475656" y="1324535"/>
            <a:ext cx="7454032" cy="4654366"/>
          </a:xfrm>
        </p:spPr>
        <p:txBody>
          <a:bodyPr/>
          <a:lstStyle/>
          <a:p>
            <a:r>
              <a:rPr lang="zh-TW" altLang="en-US" dirty="0"/>
              <a:t>低成本領導</a:t>
            </a:r>
            <a:endParaRPr lang="en-US" altLang="zh-TW" dirty="0"/>
          </a:p>
          <a:p>
            <a:r>
              <a:rPr lang="zh-TW" altLang="en-US" dirty="0"/>
              <a:t>產品差異化</a:t>
            </a:r>
            <a:endParaRPr lang="en-US" altLang="zh-TW" dirty="0"/>
          </a:p>
          <a:p>
            <a:r>
              <a:rPr lang="zh-TW" altLang="en-US" dirty="0"/>
              <a:t>聚焦市場利基</a:t>
            </a:r>
            <a:endParaRPr lang="en-US" altLang="zh-TW" dirty="0"/>
          </a:p>
          <a:p>
            <a:r>
              <a:rPr lang="zh-TW" altLang="en-US" dirty="0"/>
              <a:t>拉近與顧客、供應商關係</a:t>
            </a:r>
            <a:endParaRPr lang="en-US" altLang="zh-TW" dirty="0"/>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6C5D708D-0150-4D2B-8666-063F14A6DC8D}"/>
              </a:ext>
            </a:extLst>
          </p:cNvPr>
          <p:cNvSpPr>
            <a:spLocks noGrp="1"/>
          </p:cNvSpPr>
          <p:nvPr>
            <p:ph type="sldNum" sz="quarter" idx="12"/>
          </p:nvPr>
        </p:nvSpPr>
        <p:spPr/>
        <p:txBody>
          <a:bodyPr/>
          <a:lstStyle/>
          <a:p>
            <a:fld id="{1A39A694-C9D2-4A1F-B22B-D5A13C3121DA}" type="slidenum">
              <a:rPr lang="en-US" altLang="ko-KR" smtClean="0"/>
              <a:pPr/>
              <a:t>24</a:t>
            </a:fld>
            <a:endParaRPr lang="en-US" altLang="ko-KR"/>
          </a:p>
        </p:txBody>
      </p:sp>
      <p:sp>
        <p:nvSpPr>
          <p:cNvPr id="5" name="標題 4">
            <a:extLst>
              <a:ext uri="{FF2B5EF4-FFF2-40B4-BE49-F238E27FC236}">
                <a16:creationId xmlns:a16="http://schemas.microsoft.com/office/drawing/2014/main" id="{594DA2D7-BCEC-4137-A4F7-DBA0678777A0}"/>
              </a:ext>
            </a:extLst>
          </p:cNvPr>
          <p:cNvSpPr>
            <a:spLocks noGrp="1"/>
          </p:cNvSpPr>
          <p:nvPr>
            <p:ph type="title"/>
          </p:nvPr>
        </p:nvSpPr>
        <p:spPr/>
        <p:txBody>
          <a:bodyPr/>
          <a:lstStyle/>
          <a:p>
            <a:r>
              <a:rPr lang="zh-TW" altLang="en-US" dirty="0"/>
              <a:t>因應競爭力的資訊系統策略</a:t>
            </a:r>
          </a:p>
        </p:txBody>
      </p:sp>
    </p:spTree>
    <p:extLst>
      <p:ext uri="{BB962C8B-B14F-4D97-AF65-F5344CB8AC3E}">
        <p14:creationId xmlns:p14="http://schemas.microsoft.com/office/powerpoint/2010/main" val="197944554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4019F5D2-ACC5-4311-970B-A8AB183AB3AC}"/>
              </a:ext>
            </a:extLst>
          </p:cNvPr>
          <p:cNvSpPr>
            <a:spLocks noGrp="1"/>
          </p:cNvSpPr>
          <p:nvPr>
            <p:ph idx="1"/>
          </p:nvPr>
        </p:nvSpPr>
        <p:spPr/>
        <p:txBody>
          <a:bodyPr/>
          <a:lstStyle/>
          <a:p>
            <a:r>
              <a:rPr lang="zh-TW" altLang="en-US" dirty="0"/>
              <a:t>耐吉成為一間科技公司</a:t>
            </a:r>
            <a:endParaRPr lang="en-US" altLang="zh-TW" dirty="0"/>
          </a:p>
          <a:p>
            <a:r>
              <a:rPr lang="zh-TW" altLang="en-US" dirty="0">
                <a:solidFill>
                  <a:srgbClr val="92D050"/>
                </a:solidFill>
              </a:rPr>
              <a:t>個案研究問題</a:t>
            </a:r>
          </a:p>
          <a:p>
            <a:pPr marL="971550" lvl="1" indent="-514350">
              <a:buFont typeface="+mj-lt"/>
              <a:buAutoNum type="arabicPeriod"/>
            </a:pPr>
            <a:r>
              <a:rPr lang="zh-TW" altLang="en-US" dirty="0"/>
              <a:t>利用競爭力與價值鏈模型分析耐吉。</a:t>
            </a:r>
          </a:p>
          <a:p>
            <a:pPr marL="971550" lvl="1" indent="-514350">
              <a:buFont typeface="+mj-lt"/>
              <a:buAutoNum type="arabicPeriod"/>
            </a:pPr>
            <a:r>
              <a:rPr lang="zh-TW" altLang="en-US" dirty="0"/>
              <a:t>耐吉所採用的是何種競爭力？資訊科技又是如何與這些策略有關？</a:t>
            </a:r>
          </a:p>
          <a:p>
            <a:pPr marL="971550" lvl="1" indent="-514350">
              <a:buFont typeface="+mj-lt"/>
              <a:buAutoNum type="arabicPeriod"/>
            </a:pPr>
            <a:r>
              <a:rPr lang="zh-TW" altLang="en-US" dirty="0"/>
              <a:t>從哪方面來說耐吉是一間「科技公司」？試說明之。</a:t>
            </a:r>
          </a:p>
          <a:p>
            <a:pPr marL="971550" lvl="1" indent="-514350">
              <a:buFont typeface="+mj-lt"/>
              <a:buAutoNum type="arabicPeriod"/>
            </a:pPr>
            <a:r>
              <a:rPr lang="zh-TW" altLang="en-US" dirty="0"/>
              <a:t>耐吉有多少的優越條件可從競爭環境中勝出？試說明之。</a:t>
            </a:r>
          </a:p>
        </p:txBody>
      </p:sp>
      <p:sp>
        <p:nvSpPr>
          <p:cNvPr id="3" name="投影片編號版面配置區 2">
            <a:extLst>
              <a:ext uri="{FF2B5EF4-FFF2-40B4-BE49-F238E27FC236}">
                <a16:creationId xmlns:a16="http://schemas.microsoft.com/office/drawing/2014/main" id="{073F5177-03EB-4833-96ED-9DE6E47BF669}"/>
              </a:ext>
            </a:extLst>
          </p:cNvPr>
          <p:cNvSpPr>
            <a:spLocks noGrp="1"/>
          </p:cNvSpPr>
          <p:nvPr>
            <p:ph type="sldNum" sz="quarter" idx="12"/>
          </p:nvPr>
        </p:nvSpPr>
        <p:spPr/>
        <p:txBody>
          <a:bodyPr/>
          <a:lstStyle/>
          <a:p>
            <a:fld id="{D55CB18B-31BB-4254-9559-1B86933C9FD7}" type="slidenum">
              <a:rPr lang="en-US" altLang="ko-KR" smtClean="0"/>
              <a:pPr/>
              <a:t>25</a:t>
            </a:fld>
            <a:endParaRPr lang="en-US" altLang="ko-KR"/>
          </a:p>
        </p:txBody>
      </p:sp>
      <p:sp>
        <p:nvSpPr>
          <p:cNvPr id="4" name="標題 3">
            <a:extLst>
              <a:ext uri="{FF2B5EF4-FFF2-40B4-BE49-F238E27FC236}">
                <a16:creationId xmlns:a16="http://schemas.microsoft.com/office/drawing/2014/main" id="{C0E0C790-AEFA-48FC-80F3-E315C0B5DCE6}"/>
              </a:ext>
            </a:extLst>
          </p:cNvPr>
          <p:cNvSpPr>
            <a:spLocks noGrp="1"/>
          </p:cNvSpPr>
          <p:nvPr>
            <p:ph type="title"/>
          </p:nvPr>
        </p:nvSpPr>
        <p:spPr/>
        <p:txBody>
          <a:bodyPr/>
          <a:lstStyle/>
          <a:p>
            <a:r>
              <a:rPr lang="zh-TW" altLang="en-US"/>
              <a:t>互動個案：科技的觀點</a:t>
            </a:r>
            <a:endParaRPr lang="zh-TW" altLang="en-US" dirty="0"/>
          </a:p>
        </p:txBody>
      </p:sp>
      <p:pic>
        <p:nvPicPr>
          <p:cNvPr id="11" name="圖片 10">
            <a:extLst>
              <a:ext uri="{FF2B5EF4-FFF2-40B4-BE49-F238E27FC236}">
                <a16:creationId xmlns:a16="http://schemas.microsoft.com/office/drawing/2014/main" id="{FDFF5BE9-0156-4955-B037-C963618E4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5699" y="212694"/>
            <a:ext cx="1219200" cy="1219200"/>
          </a:xfrm>
          <a:prstGeom prst="rect">
            <a:avLst/>
          </a:prstGeom>
        </p:spPr>
      </p:pic>
    </p:spTree>
    <p:extLst>
      <p:ext uri="{BB962C8B-B14F-4D97-AF65-F5344CB8AC3E}">
        <p14:creationId xmlns:p14="http://schemas.microsoft.com/office/powerpoint/2010/main" val="4549031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8A6C3A9C-31DA-44D6-B3F8-2A3B0B3B8920}"/>
              </a:ext>
            </a:extLst>
          </p:cNvPr>
          <p:cNvSpPr>
            <a:spLocks noGrp="1"/>
          </p:cNvSpPr>
          <p:nvPr>
            <p:ph type="sldNum" sz="quarter" idx="12"/>
          </p:nvPr>
        </p:nvSpPr>
        <p:spPr/>
        <p:txBody>
          <a:bodyPr/>
          <a:lstStyle/>
          <a:p>
            <a:fld id="{D55CB18B-31BB-4254-9559-1B86933C9FD7}" type="slidenum">
              <a:rPr lang="en-US" altLang="ko-KR" smtClean="0"/>
              <a:pPr/>
              <a:t>26</a:t>
            </a:fld>
            <a:endParaRPr lang="en-US" altLang="ko-KR"/>
          </a:p>
        </p:txBody>
      </p:sp>
      <p:sp>
        <p:nvSpPr>
          <p:cNvPr id="4" name="標題 3">
            <a:extLst>
              <a:ext uri="{FF2B5EF4-FFF2-40B4-BE49-F238E27FC236}">
                <a16:creationId xmlns:a16="http://schemas.microsoft.com/office/drawing/2014/main" id="{2BFC6FA6-9742-4D7C-89A6-B278274B173F}"/>
              </a:ext>
            </a:extLst>
          </p:cNvPr>
          <p:cNvSpPr>
            <a:spLocks noGrp="1"/>
          </p:cNvSpPr>
          <p:nvPr>
            <p:ph type="title"/>
          </p:nvPr>
        </p:nvSpPr>
        <p:spPr/>
        <p:txBody>
          <a:bodyPr/>
          <a:lstStyle/>
          <a:p>
            <a:r>
              <a:rPr lang="zh-TW" altLang="en-US" dirty="0"/>
              <a:t>四項基本的競爭策略</a:t>
            </a:r>
          </a:p>
        </p:txBody>
      </p:sp>
      <p:pic>
        <p:nvPicPr>
          <p:cNvPr id="6" name="內容版面配置區 5">
            <a:extLst>
              <a:ext uri="{FF2B5EF4-FFF2-40B4-BE49-F238E27FC236}">
                <a16:creationId xmlns:a16="http://schemas.microsoft.com/office/drawing/2014/main" id="{9CC8375D-DDCB-4232-AD52-9BFC6651C2C7}"/>
              </a:ext>
            </a:extLst>
          </p:cNvPr>
          <p:cNvPicPr>
            <a:picLocks noGrp="1" noChangeAspect="1"/>
          </p:cNvPicPr>
          <p:nvPr>
            <p:ph idx="1"/>
          </p:nvPr>
        </p:nvPicPr>
        <p:blipFill>
          <a:blip r:embed="rId2"/>
          <a:stretch>
            <a:fillRect/>
          </a:stretch>
        </p:blipFill>
        <p:spPr>
          <a:xfrm>
            <a:off x="395288" y="1808141"/>
            <a:ext cx="8534400" cy="2917003"/>
          </a:xfrm>
          <a:prstGeom prst="rect">
            <a:avLst/>
          </a:prstGeom>
        </p:spPr>
      </p:pic>
    </p:spTree>
    <p:extLst>
      <p:ext uri="{BB962C8B-B14F-4D97-AF65-F5344CB8AC3E}">
        <p14:creationId xmlns:p14="http://schemas.microsoft.com/office/powerpoint/2010/main" val="411841093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EFD856E5-95F0-42BF-8D08-D0576625D8E2}"/>
              </a:ext>
            </a:extLst>
          </p:cNvPr>
          <p:cNvSpPr>
            <a:spLocks noGrp="1"/>
          </p:cNvSpPr>
          <p:nvPr>
            <p:ph idx="1"/>
          </p:nvPr>
        </p:nvSpPr>
        <p:spPr/>
        <p:txBody>
          <a:bodyPr>
            <a:normAutofit/>
          </a:bodyPr>
          <a:lstStyle/>
          <a:p>
            <a:r>
              <a:rPr lang="zh-TW" altLang="en-US" dirty="0">
                <a:solidFill>
                  <a:srgbClr val="92D050"/>
                </a:solidFill>
              </a:rPr>
              <a:t>個案研究問題</a:t>
            </a:r>
          </a:p>
          <a:p>
            <a:pPr marL="971550" lvl="1" indent="-514350">
              <a:buFont typeface="+mj-lt"/>
              <a:buAutoNum type="arabicPeriod"/>
            </a:pPr>
            <a:r>
              <a:rPr lang="zh-TW" altLang="en-US" dirty="0"/>
              <a:t>家得寶經歷過哪些問題與挑戰？</a:t>
            </a:r>
            <a:endParaRPr lang="en-US" altLang="zh-TW" dirty="0"/>
          </a:p>
          <a:p>
            <a:pPr marL="971550" lvl="1" indent="-514350">
              <a:buFont typeface="+mj-lt"/>
              <a:buAutoNum type="arabicPeriod"/>
            </a:pPr>
            <a:r>
              <a:rPr lang="zh-TW" altLang="en-US" dirty="0"/>
              <a:t>請描述家得寶之管理、組織以及科技三者間的關係。並隨著時間的推移，這些關係有何變化？</a:t>
            </a:r>
          </a:p>
          <a:p>
            <a:pPr marL="971550" lvl="1" indent="-514350">
              <a:buFont typeface="+mj-lt"/>
              <a:buAutoNum type="arabicPeriod"/>
            </a:pPr>
            <a:r>
              <a:rPr lang="zh-TW" altLang="en-US" dirty="0"/>
              <a:t>家得寶的問題，與管理相關的有哪些？科技與技術因素的角色又分別為何？</a:t>
            </a:r>
          </a:p>
          <a:p>
            <a:pPr marL="971550" lvl="1" indent="-514350">
              <a:buFont typeface="+mj-lt"/>
              <a:buAutoNum type="arabicPeriod"/>
            </a:pPr>
            <a:r>
              <a:rPr lang="zh-TW" altLang="en-US" dirty="0"/>
              <a:t>家得寶的供應鏈副總裁馬克</a:t>
            </a:r>
            <a:r>
              <a:rPr lang="en-US" altLang="zh-TW" dirty="0"/>
              <a:t>• </a:t>
            </a:r>
            <a:r>
              <a:rPr lang="zh-TW" altLang="en-US" dirty="0"/>
              <a:t>赫利費德說：「公司並沒有最尖端的科技，但它仍為供應鏈帶來巨大的變革。」請討論這句話的啟示。</a:t>
            </a:r>
          </a:p>
        </p:txBody>
      </p:sp>
      <p:sp>
        <p:nvSpPr>
          <p:cNvPr id="4" name="投影片編號版面配置區 3">
            <a:extLst>
              <a:ext uri="{FF2B5EF4-FFF2-40B4-BE49-F238E27FC236}">
                <a16:creationId xmlns:a16="http://schemas.microsoft.com/office/drawing/2014/main" id="{35C4D9D5-870C-4D81-A8A9-C907A7AC70C5}"/>
              </a:ext>
            </a:extLst>
          </p:cNvPr>
          <p:cNvSpPr>
            <a:spLocks noGrp="1"/>
          </p:cNvSpPr>
          <p:nvPr>
            <p:ph type="sldNum" sz="quarter" idx="12"/>
          </p:nvPr>
        </p:nvSpPr>
        <p:spPr/>
        <p:txBody>
          <a:bodyPr/>
          <a:lstStyle/>
          <a:p>
            <a:fld id="{1A39A694-C9D2-4A1F-B22B-D5A13C3121DA}" type="slidenum">
              <a:rPr lang="en-US" altLang="ko-KR" smtClean="0"/>
              <a:pPr/>
              <a:t>27</a:t>
            </a:fld>
            <a:endParaRPr lang="en-US" altLang="ko-KR"/>
          </a:p>
        </p:txBody>
      </p:sp>
      <p:sp>
        <p:nvSpPr>
          <p:cNvPr id="5" name="標題 4">
            <a:extLst>
              <a:ext uri="{FF2B5EF4-FFF2-40B4-BE49-F238E27FC236}">
                <a16:creationId xmlns:a16="http://schemas.microsoft.com/office/drawing/2014/main" id="{D4ECB455-BB53-4DDF-A977-23CA1FFE0A03}"/>
              </a:ext>
            </a:extLst>
          </p:cNvPr>
          <p:cNvSpPr>
            <a:spLocks noGrp="1"/>
          </p:cNvSpPr>
          <p:nvPr>
            <p:ph type="title"/>
          </p:nvPr>
        </p:nvSpPr>
        <p:spPr/>
        <p:txBody>
          <a:bodyPr/>
          <a:lstStyle/>
          <a:p>
            <a:r>
              <a:rPr lang="zh-TW" altLang="en-US"/>
              <a:t>個案研究：家得寶利用新系統進行再造</a:t>
            </a:r>
            <a:endParaRPr lang="zh-TW" altLang="en-US" dirty="0"/>
          </a:p>
        </p:txBody>
      </p:sp>
      <p:pic>
        <p:nvPicPr>
          <p:cNvPr id="13" name="圖片 12">
            <a:extLst>
              <a:ext uri="{FF2B5EF4-FFF2-40B4-BE49-F238E27FC236}">
                <a16:creationId xmlns:a16="http://schemas.microsoft.com/office/drawing/2014/main" id="{B4E32BFD-2344-46EA-98D2-E07F6F65E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893" y="1052737"/>
            <a:ext cx="1219200" cy="1219200"/>
          </a:xfrm>
          <a:prstGeom prst="rect">
            <a:avLst/>
          </a:prstGeom>
        </p:spPr>
      </p:pic>
    </p:spTree>
    <p:extLst>
      <p:ext uri="{BB962C8B-B14F-4D97-AF65-F5344CB8AC3E}">
        <p14:creationId xmlns:p14="http://schemas.microsoft.com/office/powerpoint/2010/main" val="394169345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91171A8F-B8F1-423A-84AC-A089DDC3EF4D}"/>
              </a:ext>
            </a:extLst>
          </p:cNvPr>
          <p:cNvSpPr>
            <a:spLocks noGrp="1"/>
          </p:cNvSpPr>
          <p:nvPr>
            <p:ph idx="1"/>
          </p:nvPr>
        </p:nvSpPr>
        <p:spPr/>
        <p:txBody>
          <a:bodyPr>
            <a:normAutofit fontScale="92500" lnSpcReduction="10000"/>
          </a:bodyPr>
          <a:lstStyle/>
          <a:p>
            <a:r>
              <a:rPr lang="zh-TW" altLang="en-US" dirty="0"/>
              <a:t>在巨量資料時代找出利基市場</a:t>
            </a:r>
            <a:endParaRPr lang="en-US" altLang="zh-TW" dirty="0"/>
          </a:p>
          <a:p>
            <a:r>
              <a:rPr lang="zh-TW" altLang="en-US" dirty="0">
                <a:solidFill>
                  <a:srgbClr val="92D050"/>
                </a:solidFill>
              </a:rPr>
              <a:t>個案研究問題</a:t>
            </a:r>
          </a:p>
          <a:p>
            <a:pPr marL="971550" lvl="1" indent="-514350">
              <a:buFont typeface="+mj-lt"/>
              <a:buAutoNum type="arabicPeriod"/>
            </a:pPr>
            <a:r>
              <a:rPr lang="zh-TW" altLang="en-US" dirty="0"/>
              <a:t>試敘述此個案中各個公司有採用哪些資料分析的技術。</a:t>
            </a:r>
          </a:p>
          <a:p>
            <a:pPr marL="971550" lvl="1" indent="-514350">
              <a:buFont typeface="+mj-lt"/>
              <a:buAutoNum type="arabicPeriod"/>
            </a:pPr>
            <a:r>
              <a:rPr lang="zh-TW" altLang="en-US" dirty="0"/>
              <a:t>在案例中的公司是如何善用細粒度的資料來分析改善作業程序與決策結果？藉此支持了哪些企業策略的發展？</a:t>
            </a:r>
          </a:p>
          <a:p>
            <a:pPr marL="971550" lvl="1" indent="-514350">
              <a:buFont typeface="+mj-lt"/>
              <a:buAutoNum type="arabicPeriod"/>
            </a:pPr>
            <a:r>
              <a:rPr lang="zh-TW" altLang="en-US" dirty="0"/>
              <a:t>探勘顧客資料有缺點嗎？試說明之。</a:t>
            </a:r>
          </a:p>
          <a:p>
            <a:pPr marL="971550" lvl="1" indent="-514350">
              <a:buFont typeface="+mj-lt"/>
              <a:buAutoNum type="arabicPeriod"/>
            </a:pPr>
            <a:r>
              <a:rPr lang="zh-TW" altLang="en-US" dirty="0"/>
              <a:t>航空公司探勘飛機上所有乘客的行為資料，你感覺如何？公司探勘你的信用卡消費紀錄與你的網路瀏覽紀錄，請問這兩者之間是否存有差異性？</a:t>
            </a:r>
          </a:p>
        </p:txBody>
      </p:sp>
      <p:sp>
        <p:nvSpPr>
          <p:cNvPr id="3" name="投影片編號版面配置區 2">
            <a:extLst>
              <a:ext uri="{FF2B5EF4-FFF2-40B4-BE49-F238E27FC236}">
                <a16:creationId xmlns:a16="http://schemas.microsoft.com/office/drawing/2014/main" id="{BAF1DC76-1600-439E-A2B3-BDD3D125B669}"/>
              </a:ext>
            </a:extLst>
          </p:cNvPr>
          <p:cNvSpPr>
            <a:spLocks noGrp="1"/>
          </p:cNvSpPr>
          <p:nvPr>
            <p:ph type="sldNum" sz="quarter" idx="12"/>
          </p:nvPr>
        </p:nvSpPr>
        <p:spPr/>
        <p:txBody>
          <a:bodyPr/>
          <a:lstStyle/>
          <a:p>
            <a:fld id="{D55CB18B-31BB-4254-9559-1B86933C9FD7}" type="slidenum">
              <a:rPr lang="en-US" altLang="ko-KR" smtClean="0"/>
              <a:pPr/>
              <a:t>28</a:t>
            </a:fld>
            <a:endParaRPr lang="en-US" altLang="ko-KR"/>
          </a:p>
        </p:txBody>
      </p:sp>
      <p:sp>
        <p:nvSpPr>
          <p:cNvPr id="4" name="標題 3">
            <a:extLst>
              <a:ext uri="{FF2B5EF4-FFF2-40B4-BE49-F238E27FC236}">
                <a16:creationId xmlns:a16="http://schemas.microsoft.com/office/drawing/2014/main" id="{F9949520-1188-4B33-81FF-B94DA33D0C25}"/>
              </a:ext>
            </a:extLst>
          </p:cNvPr>
          <p:cNvSpPr>
            <a:spLocks noGrp="1"/>
          </p:cNvSpPr>
          <p:nvPr>
            <p:ph type="title"/>
          </p:nvPr>
        </p:nvSpPr>
        <p:spPr/>
        <p:txBody>
          <a:bodyPr/>
          <a:lstStyle/>
          <a:p>
            <a:r>
              <a:rPr lang="zh-TW" altLang="en-US"/>
              <a:t>互動個案：組織的觀點</a:t>
            </a:r>
            <a:endParaRPr lang="zh-TW" altLang="en-US" dirty="0"/>
          </a:p>
        </p:txBody>
      </p:sp>
      <p:pic>
        <p:nvPicPr>
          <p:cNvPr id="11" name="圖片 10">
            <a:extLst>
              <a:ext uri="{FF2B5EF4-FFF2-40B4-BE49-F238E27FC236}">
                <a16:creationId xmlns:a16="http://schemas.microsoft.com/office/drawing/2014/main" id="{EC77AEE1-F458-42C0-80FE-3C8926ADA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346" y="212694"/>
            <a:ext cx="1219200" cy="1219200"/>
          </a:xfrm>
          <a:prstGeom prst="rect">
            <a:avLst/>
          </a:prstGeom>
        </p:spPr>
      </p:pic>
    </p:spTree>
    <p:extLst>
      <p:ext uri="{BB962C8B-B14F-4D97-AF65-F5344CB8AC3E}">
        <p14:creationId xmlns:p14="http://schemas.microsoft.com/office/powerpoint/2010/main" val="135609170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982648D-F1F4-47CA-BD82-D777E7ABE338}"/>
              </a:ext>
            </a:extLst>
          </p:cNvPr>
          <p:cNvSpPr>
            <a:spLocks noGrp="1"/>
          </p:cNvSpPr>
          <p:nvPr>
            <p:ph type="sldNum" sz="quarter" idx="12"/>
          </p:nvPr>
        </p:nvSpPr>
        <p:spPr/>
        <p:txBody>
          <a:bodyPr/>
          <a:lstStyle/>
          <a:p>
            <a:fld id="{D55CB18B-31BB-4254-9559-1B86933C9FD7}" type="slidenum">
              <a:rPr lang="en-US" altLang="ko-KR" smtClean="0"/>
              <a:pPr/>
              <a:t>29</a:t>
            </a:fld>
            <a:endParaRPr lang="en-US" altLang="ko-KR"/>
          </a:p>
        </p:txBody>
      </p:sp>
      <p:sp>
        <p:nvSpPr>
          <p:cNvPr id="6" name="Rectangle 3">
            <a:extLst>
              <a:ext uri="{FF2B5EF4-FFF2-40B4-BE49-F238E27FC236}">
                <a16:creationId xmlns:a16="http://schemas.microsoft.com/office/drawing/2014/main" id="{878E9B5E-D140-4383-9BD4-684CA1D46884}"/>
              </a:ext>
            </a:extLst>
          </p:cNvPr>
          <p:cNvSpPr/>
          <p:nvPr/>
        </p:nvSpPr>
        <p:spPr>
          <a:xfrm>
            <a:off x="2034177" y="3873361"/>
            <a:ext cx="5001463" cy="72422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ignika" panose="02010003020600000004" pitchFamily="50" charset="0"/>
              </a:rPr>
              <a:t>THANKS FOR WATCHING</a:t>
            </a:r>
          </a:p>
        </p:txBody>
      </p:sp>
      <p:grpSp>
        <p:nvGrpSpPr>
          <p:cNvPr id="7" name="Group 76">
            <a:extLst>
              <a:ext uri="{FF2B5EF4-FFF2-40B4-BE49-F238E27FC236}">
                <a16:creationId xmlns:a16="http://schemas.microsoft.com/office/drawing/2014/main" id="{BD1C7305-024E-4639-B6C9-50EAB9AAA763}"/>
              </a:ext>
            </a:extLst>
          </p:cNvPr>
          <p:cNvGrpSpPr/>
          <p:nvPr/>
        </p:nvGrpSpPr>
        <p:grpSpPr>
          <a:xfrm>
            <a:off x="3059832" y="815665"/>
            <a:ext cx="3010442" cy="2428995"/>
            <a:chOff x="4585077" y="1387391"/>
            <a:chExt cx="3010442" cy="2428995"/>
          </a:xfrm>
        </p:grpSpPr>
        <p:sp>
          <p:nvSpPr>
            <p:cNvPr id="8" name="Rectangle 29">
              <a:extLst>
                <a:ext uri="{FF2B5EF4-FFF2-40B4-BE49-F238E27FC236}">
                  <a16:creationId xmlns:a16="http://schemas.microsoft.com/office/drawing/2014/main" id="{EAE3324B-7B40-40D5-BCB9-854C6BD94AAF}"/>
                </a:ext>
              </a:extLst>
            </p:cNvPr>
            <p:cNvSpPr>
              <a:spLocks noChangeArrowheads="1"/>
            </p:cNvSpPr>
            <p:nvPr/>
          </p:nvSpPr>
          <p:spPr bwMode="auto">
            <a:xfrm>
              <a:off x="5906366"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1">
              <a:extLst>
                <a:ext uri="{FF2B5EF4-FFF2-40B4-BE49-F238E27FC236}">
                  <a16:creationId xmlns:a16="http://schemas.microsoft.com/office/drawing/2014/main" id="{4B148985-1A51-4264-AA62-33EAE8B080EF}"/>
                </a:ext>
              </a:extLst>
            </p:cNvPr>
            <p:cNvSpPr>
              <a:spLocks noChangeArrowheads="1"/>
            </p:cNvSpPr>
            <p:nvPr/>
          </p:nvSpPr>
          <p:spPr bwMode="auto">
            <a:xfrm>
              <a:off x="6263107"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71">
              <a:extLst>
                <a:ext uri="{FF2B5EF4-FFF2-40B4-BE49-F238E27FC236}">
                  <a16:creationId xmlns:a16="http://schemas.microsoft.com/office/drawing/2014/main" id="{FE5B4B9D-A72E-4533-8AD9-87AF274E2268}"/>
                </a:ext>
              </a:extLst>
            </p:cNvPr>
            <p:cNvGrpSpPr/>
            <p:nvPr/>
          </p:nvGrpSpPr>
          <p:grpSpPr>
            <a:xfrm>
              <a:off x="4585077" y="1387391"/>
              <a:ext cx="3010442" cy="1726871"/>
              <a:chOff x="4585077" y="1387391"/>
              <a:chExt cx="3010442" cy="1726871"/>
            </a:xfrm>
          </p:grpSpPr>
          <p:sp>
            <p:nvSpPr>
              <p:cNvPr id="26" name="Freeform 32">
                <a:extLst>
                  <a:ext uri="{FF2B5EF4-FFF2-40B4-BE49-F238E27FC236}">
                    <a16:creationId xmlns:a16="http://schemas.microsoft.com/office/drawing/2014/main" id="{3F97310B-C50A-4ED9-95DB-BB34228B1A06}"/>
                  </a:ext>
                </a:extLst>
              </p:cNvPr>
              <p:cNvSpPr>
                <a:spLocks/>
              </p:cNvSpPr>
              <p:nvPr/>
            </p:nvSpPr>
            <p:spPr bwMode="auto">
              <a:xfrm>
                <a:off x="4585077" y="1387391"/>
                <a:ext cx="1505619" cy="1726870"/>
              </a:xfrm>
              <a:custGeom>
                <a:avLst/>
                <a:gdLst>
                  <a:gd name="T0" fmla="*/ 801 w 801"/>
                  <a:gd name="T1" fmla="*/ 0 h 901"/>
                  <a:gd name="T2" fmla="*/ 701 w 801"/>
                  <a:gd name="T3" fmla="*/ 901 h 901"/>
                  <a:gd name="T4" fmla="*/ 730 w 801"/>
                  <a:gd name="T5" fmla="*/ 901 h 901"/>
                  <a:gd name="T6" fmla="*/ 801 w 801"/>
                  <a:gd name="T7" fmla="*/ 0 h 901"/>
                </a:gdLst>
                <a:ahLst/>
                <a:cxnLst>
                  <a:cxn ang="0">
                    <a:pos x="T0" y="T1"/>
                  </a:cxn>
                  <a:cxn ang="0">
                    <a:pos x="T2" y="T3"/>
                  </a:cxn>
                  <a:cxn ang="0">
                    <a:pos x="T4" y="T5"/>
                  </a:cxn>
                  <a:cxn ang="0">
                    <a:pos x="T6" y="T7"/>
                  </a:cxn>
                </a:cxnLst>
                <a:rect l="0" t="0" r="r" b="b"/>
                <a:pathLst>
                  <a:path w="801" h="901">
                    <a:moveTo>
                      <a:pt x="801" y="0"/>
                    </a:moveTo>
                    <a:cubicBezTo>
                      <a:pt x="0" y="0"/>
                      <a:pt x="701" y="901"/>
                      <a:pt x="701" y="901"/>
                    </a:cubicBezTo>
                    <a:cubicBezTo>
                      <a:pt x="730" y="901"/>
                      <a:pt x="730" y="901"/>
                      <a:pt x="730" y="901"/>
                    </a:cubicBezTo>
                    <a:cubicBezTo>
                      <a:pt x="571" y="663"/>
                      <a:pt x="244" y="79"/>
                      <a:pt x="801" y="0"/>
                    </a:cubicBezTo>
                  </a:path>
                </a:pathLst>
              </a:custGeom>
              <a:solidFill>
                <a:srgbClr val="00BBD6">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F48491AF-E5A9-4F4B-B3E7-B4966BDFD75C}"/>
                  </a:ext>
                </a:extLst>
              </p:cNvPr>
              <p:cNvSpPr>
                <a:spLocks/>
              </p:cNvSpPr>
              <p:nvPr/>
            </p:nvSpPr>
            <p:spPr bwMode="auto">
              <a:xfrm>
                <a:off x="5043516" y="1387391"/>
                <a:ext cx="1047179" cy="1726870"/>
              </a:xfrm>
              <a:custGeom>
                <a:avLst/>
                <a:gdLst>
                  <a:gd name="T0" fmla="*/ 557 w 557"/>
                  <a:gd name="T1" fmla="*/ 0 h 901"/>
                  <a:gd name="T2" fmla="*/ 486 w 557"/>
                  <a:gd name="T3" fmla="*/ 901 h 901"/>
                  <a:gd name="T4" fmla="*/ 506 w 557"/>
                  <a:gd name="T5" fmla="*/ 901 h 901"/>
                  <a:gd name="T6" fmla="*/ 557 w 557"/>
                  <a:gd name="T7" fmla="*/ 0 h 901"/>
                </a:gdLst>
                <a:ahLst/>
                <a:cxnLst>
                  <a:cxn ang="0">
                    <a:pos x="T0" y="T1"/>
                  </a:cxn>
                  <a:cxn ang="0">
                    <a:pos x="T2" y="T3"/>
                  </a:cxn>
                  <a:cxn ang="0">
                    <a:pos x="T4" y="T5"/>
                  </a:cxn>
                  <a:cxn ang="0">
                    <a:pos x="T6" y="T7"/>
                  </a:cxn>
                </a:cxnLst>
                <a:rect l="0" t="0" r="r" b="b"/>
                <a:pathLst>
                  <a:path w="557" h="901">
                    <a:moveTo>
                      <a:pt x="557" y="0"/>
                    </a:moveTo>
                    <a:cubicBezTo>
                      <a:pt x="0" y="79"/>
                      <a:pt x="327" y="663"/>
                      <a:pt x="486" y="901"/>
                    </a:cubicBezTo>
                    <a:cubicBezTo>
                      <a:pt x="506" y="901"/>
                      <a:pt x="506" y="901"/>
                      <a:pt x="506" y="901"/>
                    </a:cubicBezTo>
                    <a:cubicBezTo>
                      <a:pt x="393" y="663"/>
                      <a:pt x="159" y="79"/>
                      <a:pt x="557" y="0"/>
                    </a:cubicBezTo>
                  </a:path>
                </a:pathLst>
              </a:custGeom>
              <a:solidFill>
                <a:srgbClr val="F49D15">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96742004-1B24-4A07-B916-1CDC453E5F3A}"/>
                  </a:ext>
                </a:extLst>
              </p:cNvPr>
              <p:cNvSpPr>
                <a:spLocks/>
              </p:cNvSpPr>
              <p:nvPr/>
            </p:nvSpPr>
            <p:spPr bwMode="auto">
              <a:xfrm>
                <a:off x="5641791" y="1387391"/>
                <a:ext cx="448905" cy="1726870"/>
              </a:xfrm>
              <a:custGeom>
                <a:avLst/>
                <a:gdLst>
                  <a:gd name="T0" fmla="*/ 239 w 239"/>
                  <a:gd name="T1" fmla="*/ 0 h 901"/>
                  <a:gd name="T2" fmla="*/ 208 w 239"/>
                  <a:gd name="T3" fmla="*/ 901 h 901"/>
                  <a:gd name="T4" fmla="*/ 239 w 239"/>
                  <a:gd name="T5" fmla="*/ 901 h 901"/>
                  <a:gd name="T6" fmla="*/ 239 w 239"/>
                  <a:gd name="T7" fmla="*/ 0 h 901"/>
                </a:gdLst>
                <a:ahLst/>
                <a:cxnLst>
                  <a:cxn ang="0">
                    <a:pos x="T0" y="T1"/>
                  </a:cxn>
                  <a:cxn ang="0">
                    <a:pos x="T2" y="T3"/>
                  </a:cxn>
                  <a:cxn ang="0">
                    <a:pos x="T4" y="T5"/>
                  </a:cxn>
                  <a:cxn ang="0">
                    <a:pos x="T6" y="T7"/>
                  </a:cxn>
                </a:cxnLst>
                <a:rect l="0" t="0" r="r" b="b"/>
                <a:pathLst>
                  <a:path w="239" h="901">
                    <a:moveTo>
                      <a:pt x="239" y="0"/>
                    </a:moveTo>
                    <a:cubicBezTo>
                      <a:pt x="0" y="79"/>
                      <a:pt x="140" y="663"/>
                      <a:pt x="208" y="901"/>
                    </a:cubicBezTo>
                    <a:cubicBezTo>
                      <a:pt x="239" y="901"/>
                      <a:pt x="239" y="901"/>
                      <a:pt x="239" y="901"/>
                    </a:cubicBezTo>
                    <a:cubicBezTo>
                      <a:pt x="239" y="0"/>
                      <a:pt x="239" y="0"/>
                      <a:pt x="239" y="0"/>
                    </a:cubicBezTo>
                  </a:path>
                </a:pathLst>
              </a:custGeom>
              <a:solidFill>
                <a:srgbClr val="0EBEA9">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27126938-7B26-43AB-84FE-A9AA8F14F15D}"/>
                  </a:ext>
                </a:extLst>
              </p:cNvPr>
              <p:cNvSpPr>
                <a:spLocks/>
              </p:cNvSpPr>
              <p:nvPr/>
            </p:nvSpPr>
            <p:spPr bwMode="auto">
              <a:xfrm>
                <a:off x="5342256" y="1387391"/>
                <a:ext cx="748439" cy="1726870"/>
              </a:xfrm>
              <a:custGeom>
                <a:avLst/>
                <a:gdLst>
                  <a:gd name="T0" fmla="*/ 398 w 398"/>
                  <a:gd name="T1" fmla="*/ 0 h 901"/>
                  <a:gd name="T2" fmla="*/ 347 w 398"/>
                  <a:gd name="T3" fmla="*/ 901 h 901"/>
                  <a:gd name="T4" fmla="*/ 367 w 398"/>
                  <a:gd name="T5" fmla="*/ 901 h 901"/>
                  <a:gd name="T6" fmla="*/ 398 w 398"/>
                  <a:gd name="T7" fmla="*/ 0 h 901"/>
                </a:gdLst>
                <a:ahLst/>
                <a:cxnLst>
                  <a:cxn ang="0">
                    <a:pos x="T0" y="T1"/>
                  </a:cxn>
                  <a:cxn ang="0">
                    <a:pos x="T2" y="T3"/>
                  </a:cxn>
                  <a:cxn ang="0">
                    <a:pos x="T4" y="T5"/>
                  </a:cxn>
                  <a:cxn ang="0">
                    <a:pos x="T6" y="T7"/>
                  </a:cxn>
                </a:cxnLst>
                <a:rect l="0" t="0" r="r" b="b"/>
                <a:pathLst>
                  <a:path w="398" h="901">
                    <a:moveTo>
                      <a:pt x="398" y="0"/>
                    </a:moveTo>
                    <a:cubicBezTo>
                      <a:pt x="0" y="79"/>
                      <a:pt x="234" y="663"/>
                      <a:pt x="347" y="901"/>
                    </a:cubicBezTo>
                    <a:cubicBezTo>
                      <a:pt x="367" y="901"/>
                      <a:pt x="367" y="901"/>
                      <a:pt x="367" y="901"/>
                    </a:cubicBezTo>
                    <a:cubicBezTo>
                      <a:pt x="299" y="663"/>
                      <a:pt x="159" y="79"/>
                      <a:pt x="398" y="0"/>
                    </a:cubicBezTo>
                  </a:path>
                </a:pathLst>
              </a:custGeom>
              <a:solidFill>
                <a:srgbClr val="9BC319">
                  <a:alpha val="9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5063A000-3BFB-46B8-BB53-B6498FF45EE6}"/>
                  </a:ext>
                </a:extLst>
              </p:cNvPr>
              <p:cNvSpPr>
                <a:spLocks/>
              </p:cNvSpPr>
              <p:nvPr/>
            </p:nvSpPr>
            <p:spPr bwMode="auto">
              <a:xfrm>
                <a:off x="6090695" y="1387391"/>
                <a:ext cx="1504824" cy="1726870"/>
              </a:xfrm>
              <a:custGeom>
                <a:avLst/>
                <a:gdLst>
                  <a:gd name="T0" fmla="*/ 0 w 801"/>
                  <a:gd name="T1" fmla="*/ 0 h 901"/>
                  <a:gd name="T2" fmla="*/ 100 w 801"/>
                  <a:gd name="T3" fmla="*/ 901 h 901"/>
                  <a:gd name="T4" fmla="*/ 71 w 801"/>
                  <a:gd name="T5" fmla="*/ 901 h 901"/>
                  <a:gd name="T6" fmla="*/ 0 w 801"/>
                  <a:gd name="T7" fmla="*/ 0 h 901"/>
                </a:gdLst>
                <a:ahLst/>
                <a:cxnLst>
                  <a:cxn ang="0">
                    <a:pos x="T0" y="T1"/>
                  </a:cxn>
                  <a:cxn ang="0">
                    <a:pos x="T2" y="T3"/>
                  </a:cxn>
                  <a:cxn ang="0">
                    <a:pos x="T4" y="T5"/>
                  </a:cxn>
                  <a:cxn ang="0">
                    <a:pos x="T6" y="T7"/>
                  </a:cxn>
                </a:cxnLst>
                <a:rect l="0" t="0" r="r" b="b"/>
                <a:pathLst>
                  <a:path w="801" h="901">
                    <a:moveTo>
                      <a:pt x="0" y="0"/>
                    </a:moveTo>
                    <a:cubicBezTo>
                      <a:pt x="801" y="0"/>
                      <a:pt x="100" y="901"/>
                      <a:pt x="100" y="901"/>
                    </a:cubicBezTo>
                    <a:cubicBezTo>
                      <a:pt x="71" y="901"/>
                      <a:pt x="71" y="901"/>
                      <a:pt x="71" y="901"/>
                    </a:cubicBezTo>
                    <a:cubicBezTo>
                      <a:pt x="229" y="663"/>
                      <a:pt x="556" y="79"/>
                      <a:pt x="0" y="0"/>
                    </a:cubicBezTo>
                  </a:path>
                </a:pathLst>
              </a:custGeom>
              <a:solidFill>
                <a:srgbClr val="AC59C1">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18F416FC-D508-47E1-A076-26D04D044557}"/>
                  </a:ext>
                </a:extLst>
              </p:cNvPr>
              <p:cNvSpPr>
                <a:spLocks/>
              </p:cNvSpPr>
              <p:nvPr/>
            </p:nvSpPr>
            <p:spPr bwMode="auto">
              <a:xfrm>
                <a:off x="6090695" y="1387391"/>
                <a:ext cx="1044796" cy="1726870"/>
              </a:xfrm>
              <a:custGeom>
                <a:avLst/>
                <a:gdLst>
                  <a:gd name="T0" fmla="*/ 0 w 556"/>
                  <a:gd name="T1" fmla="*/ 0 h 901"/>
                  <a:gd name="T2" fmla="*/ 71 w 556"/>
                  <a:gd name="T3" fmla="*/ 901 h 901"/>
                  <a:gd name="T4" fmla="*/ 50 w 556"/>
                  <a:gd name="T5" fmla="*/ 901 h 901"/>
                  <a:gd name="T6" fmla="*/ 0 w 556"/>
                  <a:gd name="T7" fmla="*/ 0 h 901"/>
                </a:gdLst>
                <a:ahLst/>
                <a:cxnLst>
                  <a:cxn ang="0">
                    <a:pos x="T0" y="T1"/>
                  </a:cxn>
                  <a:cxn ang="0">
                    <a:pos x="T2" y="T3"/>
                  </a:cxn>
                  <a:cxn ang="0">
                    <a:pos x="T4" y="T5"/>
                  </a:cxn>
                  <a:cxn ang="0">
                    <a:pos x="T6" y="T7"/>
                  </a:cxn>
                </a:cxnLst>
                <a:rect l="0" t="0" r="r" b="b"/>
                <a:pathLst>
                  <a:path w="556" h="901">
                    <a:moveTo>
                      <a:pt x="0" y="0"/>
                    </a:moveTo>
                    <a:cubicBezTo>
                      <a:pt x="556" y="79"/>
                      <a:pt x="229" y="663"/>
                      <a:pt x="71" y="901"/>
                    </a:cubicBezTo>
                    <a:cubicBezTo>
                      <a:pt x="50" y="901"/>
                      <a:pt x="50" y="901"/>
                      <a:pt x="50" y="901"/>
                    </a:cubicBezTo>
                    <a:cubicBezTo>
                      <a:pt x="164" y="663"/>
                      <a:pt x="397" y="79"/>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13BDC51B-08B5-471F-9A09-3995B2DBE568}"/>
                  </a:ext>
                </a:extLst>
              </p:cNvPr>
              <p:cNvSpPr>
                <a:spLocks/>
              </p:cNvSpPr>
              <p:nvPr/>
            </p:nvSpPr>
            <p:spPr bwMode="auto">
              <a:xfrm>
                <a:off x="6090695" y="1387391"/>
                <a:ext cx="447316" cy="1726870"/>
              </a:xfrm>
              <a:custGeom>
                <a:avLst/>
                <a:gdLst>
                  <a:gd name="T0" fmla="*/ 0 w 238"/>
                  <a:gd name="T1" fmla="*/ 0 h 901"/>
                  <a:gd name="T2" fmla="*/ 30 w 238"/>
                  <a:gd name="T3" fmla="*/ 901 h 901"/>
                  <a:gd name="T4" fmla="*/ 0 w 238"/>
                  <a:gd name="T5" fmla="*/ 901 h 901"/>
                  <a:gd name="T6" fmla="*/ 0 w 238"/>
                  <a:gd name="T7" fmla="*/ 0 h 901"/>
                </a:gdLst>
                <a:ahLst/>
                <a:cxnLst>
                  <a:cxn ang="0">
                    <a:pos x="T0" y="T1"/>
                  </a:cxn>
                  <a:cxn ang="0">
                    <a:pos x="T2" y="T3"/>
                  </a:cxn>
                  <a:cxn ang="0">
                    <a:pos x="T4" y="T5"/>
                  </a:cxn>
                  <a:cxn ang="0">
                    <a:pos x="T6" y="T7"/>
                  </a:cxn>
                </a:cxnLst>
                <a:rect l="0" t="0" r="r" b="b"/>
                <a:pathLst>
                  <a:path w="238" h="901">
                    <a:moveTo>
                      <a:pt x="0" y="0"/>
                    </a:moveTo>
                    <a:cubicBezTo>
                      <a:pt x="238" y="79"/>
                      <a:pt x="98" y="663"/>
                      <a:pt x="30" y="901"/>
                    </a:cubicBezTo>
                    <a:cubicBezTo>
                      <a:pt x="0" y="901"/>
                      <a:pt x="0" y="901"/>
                      <a:pt x="0" y="901"/>
                    </a:cubicBezTo>
                    <a:cubicBezTo>
                      <a:pt x="0" y="0"/>
                      <a:pt x="0" y="0"/>
                      <a:pt x="0" y="0"/>
                    </a:cubicBezTo>
                  </a:path>
                </a:pathLst>
              </a:custGeom>
              <a:solidFill>
                <a:srgbClr val="F13B48">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B3B8653E-0A39-405D-9E8E-FF7B84B29F75}"/>
                  </a:ext>
                </a:extLst>
              </p:cNvPr>
              <p:cNvSpPr>
                <a:spLocks/>
              </p:cNvSpPr>
              <p:nvPr/>
            </p:nvSpPr>
            <p:spPr bwMode="auto">
              <a:xfrm>
                <a:off x="6090695" y="1387391"/>
                <a:ext cx="746056" cy="1726870"/>
              </a:xfrm>
              <a:custGeom>
                <a:avLst/>
                <a:gdLst>
                  <a:gd name="T0" fmla="*/ 0 w 397"/>
                  <a:gd name="T1" fmla="*/ 0 h 901"/>
                  <a:gd name="T2" fmla="*/ 50 w 397"/>
                  <a:gd name="T3" fmla="*/ 901 h 901"/>
                  <a:gd name="T4" fmla="*/ 30 w 397"/>
                  <a:gd name="T5" fmla="*/ 901 h 901"/>
                  <a:gd name="T6" fmla="*/ 0 w 397"/>
                  <a:gd name="T7" fmla="*/ 0 h 901"/>
                </a:gdLst>
                <a:ahLst/>
                <a:cxnLst>
                  <a:cxn ang="0">
                    <a:pos x="T0" y="T1"/>
                  </a:cxn>
                  <a:cxn ang="0">
                    <a:pos x="T2" y="T3"/>
                  </a:cxn>
                  <a:cxn ang="0">
                    <a:pos x="T4" y="T5"/>
                  </a:cxn>
                  <a:cxn ang="0">
                    <a:pos x="T6" y="T7"/>
                  </a:cxn>
                </a:cxnLst>
                <a:rect l="0" t="0" r="r" b="b"/>
                <a:pathLst>
                  <a:path w="397" h="901">
                    <a:moveTo>
                      <a:pt x="0" y="0"/>
                    </a:moveTo>
                    <a:cubicBezTo>
                      <a:pt x="397" y="79"/>
                      <a:pt x="164" y="663"/>
                      <a:pt x="50" y="901"/>
                    </a:cubicBezTo>
                    <a:cubicBezTo>
                      <a:pt x="30" y="901"/>
                      <a:pt x="30" y="901"/>
                      <a:pt x="30" y="901"/>
                    </a:cubicBezTo>
                    <a:cubicBezTo>
                      <a:pt x="98" y="663"/>
                      <a:pt x="238" y="79"/>
                      <a:pt x="0" y="0"/>
                    </a:cubicBezTo>
                  </a:path>
                </a:pathLst>
              </a:custGeom>
              <a:solidFill>
                <a:srgbClr val="937863">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6">
                <a:extLst>
                  <a:ext uri="{FF2B5EF4-FFF2-40B4-BE49-F238E27FC236}">
                    <a16:creationId xmlns:a16="http://schemas.microsoft.com/office/drawing/2014/main" id="{88C25655-892C-4CD9-9A3A-5F63A915526A}"/>
                  </a:ext>
                </a:extLst>
              </p:cNvPr>
              <p:cNvSpPr>
                <a:spLocks noEditPoints="1"/>
              </p:cNvSpPr>
              <p:nvPr/>
            </p:nvSpPr>
            <p:spPr bwMode="auto">
              <a:xfrm>
                <a:off x="6278202" y="3111020"/>
                <a:ext cx="2384" cy="3241"/>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0 w 1"/>
                  <a:gd name="T23" fmla="*/ 2 h 2"/>
                  <a:gd name="T24" fmla="*/ 0 w 1"/>
                  <a:gd name="T25" fmla="*/ 2 h 2"/>
                  <a:gd name="T26" fmla="*/ 0 w 1"/>
                  <a:gd name="T27" fmla="*/ 2 h 2"/>
                  <a:gd name="T28" fmla="*/ 0 w 1"/>
                  <a:gd name="T29" fmla="*/ 2 h 2"/>
                  <a:gd name="T30" fmla="*/ 0 w 1"/>
                  <a:gd name="T31" fmla="*/ 1 h 2"/>
                  <a:gd name="T32" fmla="*/ 0 w 1"/>
                  <a:gd name="T33" fmla="*/ 2 h 2"/>
                  <a:gd name="T34" fmla="*/ 0 w 1"/>
                  <a:gd name="T35" fmla="*/ 1 h 2"/>
                  <a:gd name="T36" fmla="*/ 0 w 1"/>
                  <a:gd name="T37" fmla="*/ 1 h 2"/>
                  <a:gd name="T38" fmla="*/ 0 w 1"/>
                  <a:gd name="T39" fmla="*/ 1 h 2"/>
                  <a:gd name="T40" fmla="*/ 0 w 1"/>
                  <a:gd name="T41" fmla="*/ 1 h 2"/>
                  <a:gd name="T42" fmla="*/ 1 w 1"/>
                  <a:gd name="T43" fmla="*/ 1 h 2"/>
                  <a:gd name="T44" fmla="*/ 0 w 1"/>
                  <a:gd name="T45" fmla="*/ 1 h 2"/>
                  <a:gd name="T46" fmla="*/ 1 w 1"/>
                  <a:gd name="T47" fmla="*/ 1 h 2"/>
                  <a:gd name="T48" fmla="*/ 1 w 1"/>
                  <a:gd name="T49" fmla="*/ 0 h 2"/>
                  <a:gd name="T50" fmla="*/ 1 w 1"/>
                  <a:gd name="T51" fmla="*/ 0 h 2"/>
                  <a:gd name="T52" fmla="*/ 1 w 1"/>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1" y="1"/>
                    </a:moveTo>
                    <a:cubicBezTo>
                      <a:pt x="1" y="1"/>
                      <a:pt x="0" y="1"/>
                      <a:pt x="0" y="1"/>
                    </a:cubicBezTo>
                    <a:cubicBezTo>
                      <a:pt x="0" y="1"/>
                      <a:pt x="1" y="1"/>
                      <a:pt x="1" y="1"/>
                    </a:cubicBezTo>
                    <a:moveTo>
                      <a:pt x="1" y="0"/>
                    </a:moveTo>
                    <a:cubicBezTo>
                      <a:pt x="1" y="0"/>
                      <a:pt x="1" y="0"/>
                      <a:pt x="1" y="0"/>
                    </a:cubicBezTo>
                    <a:cubicBezTo>
                      <a:pt x="1" y="0"/>
                      <a:pt x="1" y="0"/>
                      <a:pt x="1"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
                <a:extLst>
                  <a:ext uri="{FF2B5EF4-FFF2-40B4-BE49-F238E27FC236}">
                    <a16:creationId xmlns:a16="http://schemas.microsoft.com/office/drawing/2014/main" id="{5EC1D9BA-8566-4F35-99BB-8E0CB3BF857F}"/>
                  </a:ext>
                </a:extLst>
              </p:cNvPr>
              <p:cNvSpPr>
                <a:spLocks/>
              </p:cNvSpPr>
              <p:nvPr/>
            </p:nvSpPr>
            <p:spPr bwMode="auto">
              <a:xfrm>
                <a:off x="6224175" y="2089160"/>
                <a:ext cx="567288" cy="1025101"/>
              </a:xfrm>
              <a:custGeom>
                <a:avLst/>
                <a:gdLst>
                  <a:gd name="T0" fmla="*/ 302 w 302"/>
                  <a:gd name="T1" fmla="*/ 0 h 535"/>
                  <a:gd name="T2" fmla="*/ 235 w 302"/>
                  <a:gd name="T3" fmla="*/ 11 h 535"/>
                  <a:gd name="T4" fmla="*/ 0 w 302"/>
                  <a:gd name="T5" fmla="*/ 535 h 535"/>
                  <a:gd name="T6" fmla="*/ 29 w 302"/>
                  <a:gd name="T7" fmla="*/ 535 h 535"/>
                  <a:gd name="T8" fmla="*/ 29 w 302"/>
                  <a:gd name="T9" fmla="*/ 535 h 535"/>
                  <a:gd name="T10" fmla="*/ 29 w 302"/>
                  <a:gd name="T11" fmla="*/ 535 h 535"/>
                  <a:gd name="T12" fmla="*/ 29 w 302"/>
                  <a:gd name="T13" fmla="*/ 535 h 535"/>
                  <a:gd name="T14" fmla="*/ 29 w 302"/>
                  <a:gd name="T15" fmla="*/ 535 h 535"/>
                  <a:gd name="T16" fmla="*/ 29 w 302"/>
                  <a:gd name="T17" fmla="*/ 535 h 535"/>
                  <a:gd name="T18" fmla="*/ 29 w 302"/>
                  <a:gd name="T19" fmla="*/ 535 h 535"/>
                  <a:gd name="T20" fmla="*/ 29 w 302"/>
                  <a:gd name="T21" fmla="*/ 535 h 535"/>
                  <a:gd name="T22" fmla="*/ 29 w 302"/>
                  <a:gd name="T23" fmla="*/ 535 h 535"/>
                  <a:gd name="T24" fmla="*/ 29 w 302"/>
                  <a:gd name="T25" fmla="*/ 535 h 535"/>
                  <a:gd name="T26" fmla="*/ 29 w 302"/>
                  <a:gd name="T27" fmla="*/ 535 h 535"/>
                  <a:gd name="T28" fmla="*/ 29 w 302"/>
                  <a:gd name="T29" fmla="*/ 535 h 535"/>
                  <a:gd name="T30" fmla="*/ 29 w 302"/>
                  <a:gd name="T31" fmla="*/ 534 h 535"/>
                  <a:gd name="T32" fmla="*/ 29 w 302"/>
                  <a:gd name="T33" fmla="*/ 534 h 535"/>
                  <a:gd name="T34" fmla="*/ 29 w 302"/>
                  <a:gd name="T35" fmla="*/ 534 h 535"/>
                  <a:gd name="T36" fmla="*/ 29 w 302"/>
                  <a:gd name="T37" fmla="*/ 534 h 535"/>
                  <a:gd name="T38" fmla="*/ 30 w 302"/>
                  <a:gd name="T39" fmla="*/ 534 h 535"/>
                  <a:gd name="T40" fmla="*/ 30 w 302"/>
                  <a:gd name="T41" fmla="*/ 533 h 535"/>
                  <a:gd name="T42" fmla="*/ 30 w 302"/>
                  <a:gd name="T43" fmla="*/ 533 h 535"/>
                  <a:gd name="T44" fmla="*/ 302 w 302"/>
                  <a:gd name="T45"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535">
                    <a:moveTo>
                      <a:pt x="302" y="0"/>
                    </a:moveTo>
                    <a:cubicBezTo>
                      <a:pt x="280" y="3"/>
                      <a:pt x="257" y="7"/>
                      <a:pt x="235" y="11"/>
                    </a:cubicBezTo>
                    <a:cubicBezTo>
                      <a:pt x="207" y="200"/>
                      <a:pt x="81" y="413"/>
                      <a:pt x="0"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4"/>
                      <a:pt x="29" y="534"/>
                    </a:cubicBezTo>
                    <a:cubicBezTo>
                      <a:pt x="29" y="534"/>
                      <a:pt x="29" y="534"/>
                      <a:pt x="29" y="534"/>
                    </a:cubicBezTo>
                    <a:cubicBezTo>
                      <a:pt x="29" y="534"/>
                      <a:pt x="29" y="534"/>
                      <a:pt x="29" y="534"/>
                    </a:cubicBezTo>
                    <a:cubicBezTo>
                      <a:pt x="29" y="534"/>
                      <a:pt x="29" y="534"/>
                      <a:pt x="29" y="534"/>
                    </a:cubicBezTo>
                    <a:cubicBezTo>
                      <a:pt x="29" y="534"/>
                      <a:pt x="30" y="534"/>
                      <a:pt x="30" y="534"/>
                    </a:cubicBezTo>
                    <a:cubicBezTo>
                      <a:pt x="30" y="534"/>
                      <a:pt x="30" y="533"/>
                      <a:pt x="30" y="533"/>
                    </a:cubicBezTo>
                    <a:cubicBezTo>
                      <a:pt x="30" y="533"/>
                      <a:pt x="30" y="533"/>
                      <a:pt x="30" y="533"/>
                    </a:cubicBezTo>
                    <a:cubicBezTo>
                      <a:pt x="49" y="508"/>
                      <a:pt x="253" y="238"/>
                      <a:pt x="302" y="0"/>
                    </a:cubicBezTo>
                  </a:path>
                </a:pathLst>
              </a:custGeom>
              <a:solidFill>
                <a:srgbClr val="AC5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8">
                <a:extLst>
                  <a:ext uri="{FF2B5EF4-FFF2-40B4-BE49-F238E27FC236}">
                    <a16:creationId xmlns:a16="http://schemas.microsoft.com/office/drawing/2014/main" id="{2AFFB45D-B965-4535-9969-7985A436760D}"/>
                  </a:ext>
                </a:extLst>
              </p:cNvPr>
              <p:cNvSpPr>
                <a:spLocks/>
              </p:cNvSpPr>
              <p:nvPr/>
            </p:nvSpPr>
            <p:spPr bwMode="auto">
              <a:xfrm>
                <a:off x="6184449" y="2110229"/>
                <a:ext cx="481480" cy="1004032"/>
              </a:xfrm>
              <a:custGeom>
                <a:avLst/>
                <a:gdLst>
                  <a:gd name="T0" fmla="*/ 256 w 256"/>
                  <a:gd name="T1" fmla="*/ 0 h 524"/>
                  <a:gd name="T2" fmla="*/ 166 w 256"/>
                  <a:gd name="T3" fmla="*/ 21 h 524"/>
                  <a:gd name="T4" fmla="*/ 0 w 256"/>
                  <a:gd name="T5" fmla="*/ 524 h 524"/>
                  <a:gd name="T6" fmla="*/ 21 w 256"/>
                  <a:gd name="T7" fmla="*/ 524 h 524"/>
                  <a:gd name="T8" fmla="*/ 256 w 256"/>
                  <a:gd name="T9" fmla="*/ 0 h 524"/>
                </a:gdLst>
                <a:ahLst/>
                <a:cxnLst>
                  <a:cxn ang="0">
                    <a:pos x="T0" y="T1"/>
                  </a:cxn>
                  <a:cxn ang="0">
                    <a:pos x="T2" y="T3"/>
                  </a:cxn>
                  <a:cxn ang="0">
                    <a:pos x="T4" y="T5"/>
                  </a:cxn>
                  <a:cxn ang="0">
                    <a:pos x="T6" y="T7"/>
                  </a:cxn>
                  <a:cxn ang="0">
                    <a:pos x="T8" y="T9"/>
                  </a:cxn>
                </a:cxnLst>
                <a:rect l="0" t="0" r="r" b="b"/>
                <a:pathLst>
                  <a:path w="256" h="524">
                    <a:moveTo>
                      <a:pt x="256" y="0"/>
                    </a:moveTo>
                    <a:cubicBezTo>
                      <a:pt x="226" y="6"/>
                      <a:pt x="196" y="13"/>
                      <a:pt x="166" y="21"/>
                    </a:cubicBezTo>
                    <a:cubicBezTo>
                      <a:pt x="142" y="205"/>
                      <a:pt x="56" y="407"/>
                      <a:pt x="0" y="524"/>
                    </a:cubicBezTo>
                    <a:cubicBezTo>
                      <a:pt x="21" y="524"/>
                      <a:pt x="21" y="524"/>
                      <a:pt x="21" y="524"/>
                    </a:cubicBezTo>
                    <a:cubicBezTo>
                      <a:pt x="102" y="402"/>
                      <a:pt x="228" y="189"/>
                      <a:pt x="256"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72BD3D-4F09-4967-82E0-C9E5DDE0674F}"/>
                  </a:ext>
                </a:extLst>
              </p:cNvPr>
              <p:cNvSpPr>
                <a:spLocks noEditPoints="1"/>
              </p:cNvSpPr>
              <p:nvPr/>
            </p:nvSpPr>
            <p:spPr bwMode="auto">
              <a:xfrm>
                <a:off x="5900805" y="3114261"/>
                <a:ext cx="1589" cy="0"/>
              </a:xfrm>
              <a:custGeom>
                <a:avLst/>
                <a:gdLst>
                  <a:gd name="T0" fmla="*/ 1 w 1"/>
                  <a:gd name="T1" fmla="*/ 1 w 1"/>
                  <a:gd name="T2" fmla="*/ 1 w 1"/>
                  <a:gd name="T3" fmla="*/ 1 w 1"/>
                  <a:gd name="T4" fmla="*/ 1 w 1"/>
                  <a:gd name="T5" fmla="*/ 1 w 1"/>
                  <a:gd name="T6" fmla="*/ 1 w 1"/>
                  <a:gd name="T7" fmla="*/ 1 w 1"/>
                  <a:gd name="T8" fmla="*/ 1 w 1"/>
                  <a:gd name="T9" fmla="*/ 0 w 1"/>
                  <a:gd name="T10" fmla="*/ 1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1" y="0"/>
                      <a:pt x="0"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7A51E7F-E5E7-41F8-95E6-235DD1F51790}"/>
                  </a:ext>
                </a:extLst>
              </p:cNvPr>
              <p:cNvSpPr>
                <a:spLocks/>
              </p:cNvSpPr>
              <p:nvPr/>
            </p:nvSpPr>
            <p:spPr bwMode="auto">
              <a:xfrm>
                <a:off x="5590941" y="2568081"/>
                <a:ext cx="366275" cy="546181"/>
              </a:xfrm>
              <a:custGeom>
                <a:avLst/>
                <a:gdLst>
                  <a:gd name="T0" fmla="*/ 35 w 195"/>
                  <a:gd name="T1" fmla="*/ 0 h 285"/>
                  <a:gd name="T2" fmla="*/ 0 w 195"/>
                  <a:gd name="T3" fmla="*/ 26 h 285"/>
                  <a:gd name="T4" fmla="*/ 165 w 195"/>
                  <a:gd name="T5" fmla="*/ 285 h 285"/>
                  <a:gd name="T6" fmla="*/ 166 w 195"/>
                  <a:gd name="T7" fmla="*/ 285 h 285"/>
                  <a:gd name="T8" fmla="*/ 166 w 195"/>
                  <a:gd name="T9" fmla="*/ 285 h 285"/>
                  <a:gd name="T10" fmla="*/ 166 w 195"/>
                  <a:gd name="T11" fmla="*/ 285 h 285"/>
                  <a:gd name="T12" fmla="*/ 166 w 195"/>
                  <a:gd name="T13" fmla="*/ 285 h 285"/>
                  <a:gd name="T14" fmla="*/ 166 w 195"/>
                  <a:gd name="T15" fmla="*/ 285 h 285"/>
                  <a:gd name="T16" fmla="*/ 166 w 195"/>
                  <a:gd name="T17" fmla="*/ 285 h 285"/>
                  <a:gd name="T18" fmla="*/ 166 w 195"/>
                  <a:gd name="T19" fmla="*/ 285 h 285"/>
                  <a:gd name="T20" fmla="*/ 166 w 195"/>
                  <a:gd name="T21" fmla="*/ 285 h 285"/>
                  <a:gd name="T22" fmla="*/ 195 w 195"/>
                  <a:gd name="T23" fmla="*/ 285 h 285"/>
                  <a:gd name="T24" fmla="*/ 35 w 195"/>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85">
                    <a:moveTo>
                      <a:pt x="35" y="0"/>
                    </a:moveTo>
                    <a:cubicBezTo>
                      <a:pt x="23" y="8"/>
                      <a:pt x="11" y="17"/>
                      <a:pt x="0" y="26"/>
                    </a:cubicBezTo>
                    <a:cubicBezTo>
                      <a:pt x="76" y="169"/>
                      <a:pt x="162" y="280"/>
                      <a:pt x="165"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95" y="285"/>
                      <a:pt x="195" y="285"/>
                      <a:pt x="195" y="285"/>
                    </a:cubicBezTo>
                    <a:cubicBezTo>
                      <a:pt x="147" y="213"/>
                      <a:pt x="84" y="111"/>
                      <a:pt x="35" y="0"/>
                    </a:cubicBezTo>
                  </a:path>
                </a:pathLst>
              </a:custGeom>
              <a:solidFill>
                <a:srgbClr val="00B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1">
                <a:extLst>
                  <a:ext uri="{FF2B5EF4-FFF2-40B4-BE49-F238E27FC236}">
                    <a16:creationId xmlns:a16="http://schemas.microsoft.com/office/drawing/2014/main" id="{7DEEC0A2-C94A-4A94-9738-0B899C29A5F7}"/>
                  </a:ext>
                </a:extLst>
              </p:cNvPr>
              <p:cNvSpPr>
                <a:spLocks/>
              </p:cNvSpPr>
              <p:nvPr/>
            </p:nvSpPr>
            <p:spPr bwMode="auto">
              <a:xfrm>
                <a:off x="5656092" y="2493528"/>
                <a:ext cx="338466" cy="620733"/>
              </a:xfrm>
              <a:custGeom>
                <a:avLst/>
                <a:gdLst>
                  <a:gd name="T0" fmla="*/ 54 w 180"/>
                  <a:gd name="T1" fmla="*/ 0 h 324"/>
                  <a:gd name="T2" fmla="*/ 0 w 180"/>
                  <a:gd name="T3" fmla="*/ 39 h 324"/>
                  <a:gd name="T4" fmla="*/ 160 w 180"/>
                  <a:gd name="T5" fmla="*/ 324 h 324"/>
                  <a:gd name="T6" fmla="*/ 160 w 180"/>
                  <a:gd name="T7" fmla="*/ 324 h 324"/>
                  <a:gd name="T8" fmla="*/ 180 w 180"/>
                  <a:gd name="T9" fmla="*/ 324 h 324"/>
                  <a:gd name="T10" fmla="*/ 54 w 180"/>
                  <a:gd name="T11" fmla="*/ 0 h 324"/>
                </a:gdLst>
                <a:ahLst/>
                <a:cxnLst>
                  <a:cxn ang="0">
                    <a:pos x="T0" y="T1"/>
                  </a:cxn>
                  <a:cxn ang="0">
                    <a:pos x="T2" y="T3"/>
                  </a:cxn>
                  <a:cxn ang="0">
                    <a:pos x="T4" y="T5"/>
                  </a:cxn>
                  <a:cxn ang="0">
                    <a:pos x="T6" y="T7"/>
                  </a:cxn>
                  <a:cxn ang="0">
                    <a:pos x="T8" y="T9"/>
                  </a:cxn>
                  <a:cxn ang="0">
                    <a:pos x="T10" y="T11"/>
                  </a:cxn>
                </a:cxnLst>
                <a:rect l="0" t="0" r="r" b="b"/>
                <a:pathLst>
                  <a:path w="180" h="324">
                    <a:moveTo>
                      <a:pt x="54" y="0"/>
                    </a:moveTo>
                    <a:cubicBezTo>
                      <a:pt x="35" y="13"/>
                      <a:pt x="17" y="25"/>
                      <a:pt x="0" y="39"/>
                    </a:cubicBezTo>
                    <a:cubicBezTo>
                      <a:pt x="49" y="150"/>
                      <a:pt x="112" y="252"/>
                      <a:pt x="160" y="324"/>
                    </a:cubicBezTo>
                    <a:cubicBezTo>
                      <a:pt x="160" y="324"/>
                      <a:pt x="160" y="324"/>
                      <a:pt x="160" y="324"/>
                    </a:cubicBezTo>
                    <a:cubicBezTo>
                      <a:pt x="180" y="324"/>
                      <a:pt x="180" y="324"/>
                      <a:pt x="180" y="324"/>
                    </a:cubicBezTo>
                    <a:cubicBezTo>
                      <a:pt x="142" y="244"/>
                      <a:pt x="91" y="126"/>
                      <a:pt x="54" y="0"/>
                    </a:cubicBezTo>
                  </a:path>
                </a:pathLst>
              </a:custGeom>
              <a:solidFill>
                <a:srgbClr val="F49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53CD061B-927F-4EEB-815E-10CF4E4A7499}"/>
                  </a:ext>
                </a:extLst>
              </p:cNvPr>
              <p:cNvSpPr>
                <a:spLocks/>
              </p:cNvSpPr>
              <p:nvPr/>
            </p:nvSpPr>
            <p:spPr bwMode="auto">
              <a:xfrm>
                <a:off x="5878558" y="2303904"/>
                <a:ext cx="212138" cy="810357"/>
              </a:xfrm>
              <a:custGeom>
                <a:avLst/>
                <a:gdLst>
                  <a:gd name="T0" fmla="*/ 113 w 113"/>
                  <a:gd name="T1" fmla="*/ 0 h 423"/>
                  <a:gd name="T2" fmla="*/ 108 w 113"/>
                  <a:gd name="T3" fmla="*/ 2 h 423"/>
                  <a:gd name="T4" fmla="*/ 0 w 113"/>
                  <a:gd name="T5" fmla="*/ 59 h 423"/>
                  <a:gd name="T6" fmla="*/ 82 w 113"/>
                  <a:gd name="T7" fmla="*/ 423 h 423"/>
                  <a:gd name="T8" fmla="*/ 82 w 113"/>
                  <a:gd name="T9" fmla="*/ 423 h 423"/>
                  <a:gd name="T10" fmla="*/ 113 w 113"/>
                  <a:gd name="T11" fmla="*/ 423 h 423"/>
                  <a:gd name="T12" fmla="*/ 113 w 113"/>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13" h="423">
                    <a:moveTo>
                      <a:pt x="113" y="0"/>
                    </a:moveTo>
                    <a:cubicBezTo>
                      <a:pt x="111" y="0"/>
                      <a:pt x="110" y="1"/>
                      <a:pt x="108" y="2"/>
                    </a:cubicBezTo>
                    <a:cubicBezTo>
                      <a:pt x="71" y="20"/>
                      <a:pt x="35" y="39"/>
                      <a:pt x="0" y="59"/>
                    </a:cubicBezTo>
                    <a:cubicBezTo>
                      <a:pt x="22" y="199"/>
                      <a:pt x="57" y="335"/>
                      <a:pt x="82" y="423"/>
                    </a:cubicBezTo>
                    <a:cubicBezTo>
                      <a:pt x="82" y="423"/>
                      <a:pt x="82" y="423"/>
                      <a:pt x="82" y="423"/>
                    </a:cubicBezTo>
                    <a:cubicBezTo>
                      <a:pt x="113" y="423"/>
                      <a:pt x="113" y="423"/>
                      <a:pt x="113" y="423"/>
                    </a:cubicBezTo>
                    <a:cubicBezTo>
                      <a:pt x="113" y="0"/>
                      <a:pt x="113" y="0"/>
                      <a:pt x="113" y="0"/>
                    </a:cubicBezTo>
                  </a:path>
                </a:pathLst>
              </a:custGeom>
              <a:solidFill>
                <a:srgbClr val="0EB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3">
                <a:extLst>
                  <a:ext uri="{FF2B5EF4-FFF2-40B4-BE49-F238E27FC236}">
                    <a16:creationId xmlns:a16="http://schemas.microsoft.com/office/drawing/2014/main" id="{3E2FEEE0-02C5-4A7B-80A8-7635E575A100}"/>
                  </a:ext>
                </a:extLst>
              </p:cNvPr>
              <p:cNvSpPr>
                <a:spLocks/>
              </p:cNvSpPr>
              <p:nvPr/>
            </p:nvSpPr>
            <p:spPr bwMode="auto">
              <a:xfrm>
                <a:off x="5757791" y="2416544"/>
                <a:ext cx="274904" cy="697717"/>
              </a:xfrm>
              <a:custGeom>
                <a:avLst/>
                <a:gdLst>
                  <a:gd name="T0" fmla="*/ 64 w 146"/>
                  <a:gd name="T1" fmla="*/ 0 h 364"/>
                  <a:gd name="T2" fmla="*/ 0 w 146"/>
                  <a:gd name="T3" fmla="*/ 40 h 364"/>
                  <a:gd name="T4" fmla="*/ 126 w 146"/>
                  <a:gd name="T5" fmla="*/ 364 h 364"/>
                  <a:gd name="T6" fmla="*/ 126 w 146"/>
                  <a:gd name="T7" fmla="*/ 364 h 364"/>
                  <a:gd name="T8" fmla="*/ 146 w 146"/>
                  <a:gd name="T9" fmla="*/ 364 h 364"/>
                  <a:gd name="T10" fmla="*/ 64 w 146"/>
                  <a:gd name="T11" fmla="*/ 0 h 364"/>
                </a:gdLst>
                <a:ahLst/>
                <a:cxnLst>
                  <a:cxn ang="0">
                    <a:pos x="T0" y="T1"/>
                  </a:cxn>
                  <a:cxn ang="0">
                    <a:pos x="T2" y="T3"/>
                  </a:cxn>
                  <a:cxn ang="0">
                    <a:pos x="T4" y="T5"/>
                  </a:cxn>
                  <a:cxn ang="0">
                    <a:pos x="T6" y="T7"/>
                  </a:cxn>
                  <a:cxn ang="0">
                    <a:pos x="T8" y="T9"/>
                  </a:cxn>
                  <a:cxn ang="0">
                    <a:pos x="T10" y="T11"/>
                  </a:cxn>
                </a:cxnLst>
                <a:rect l="0" t="0" r="r" b="b"/>
                <a:pathLst>
                  <a:path w="146" h="364">
                    <a:moveTo>
                      <a:pt x="64" y="0"/>
                    </a:moveTo>
                    <a:cubicBezTo>
                      <a:pt x="42" y="13"/>
                      <a:pt x="21" y="26"/>
                      <a:pt x="0" y="40"/>
                    </a:cubicBezTo>
                    <a:cubicBezTo>
                      <a:pt x="37" y="166"/>
                      <a:pt x="88" y="284"/>
                      <a:pt x="126" y="364"/>
                    </a:cubicBezTo>
                    <a:cubicBezTo>
                      <a:pt x="126" y="364"/>
                      <a:pt x="126" y="364"/>
                      <a:pt x="126" y="364"/>
                    </a:cubicBezTo>
                    <a:cubicBezTo>
                      <a:pt x="146" y="364"/>
                      <a:pt x="146" y="364"/>
                      <a:pt x="146" y="364"/>
                    </a:cubicBezTo>
                    <a:cubicBezTo>
                      <a:pt x="121" y="276"/>
                      <a:pt x="86" y="140"/>
                      <a:pt x="64" y="0"/>
                    </a:cubicBezTo>
                  </a:path>
                </a:pathLst>
              </a:custGeom>
              <a:solidFill>
                <a:srgbClr val="9BC3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4">
                <a:extLst>
                  <a:ext uri="{FF2B5EF4-FFF2-40B4-BE49-F238E27FC236}">
                    <a16:creationId xmlns:a16="http://schemas.microsoft.com/office/drawing/2014/main" id="{715938E7-96A6-49C9-89F4-D90D62E27ADC}"/>
                  </a:ext>
                </a:extLst>
              </p:cNvPr>
              <p:cNvSpPr>
                <a:spLocks/>
              </p:cNvSpPr>
              <p:nvPr/>
            </p:nvSpPr>
            <p:spPr bwMode="auto">
              <a:xfrm>
                <a:off x="6090695" y="2204231"/>
                <a:ext cx="238356" cy="910031"/>
              </a:xfrm>
              <a:custGeom>
                <a:avLst/>
                <a:gdLst>
                  <a:gd name="T0" fmla="*/ 127 w 127"/>
                  <a:gd name="T1" fmla="*/ 0 h 475"/>
                  <a:gd name="T2" fmla="*/ 0 w 127"/>
                  <a:gd name="T3" fmla="*/ 52 h 475"/>
                  <a:gd name="T4" fmla="*/ 0 w 127"/>
                  <a:gd name="T5" fmla="*/ 475 h 475"/>
                  <a:gd name="T6" fmla="*/ 30 w 127"/>
                  <a:gd name="T7" fmla="*/ 475 h 475"/>
                  <a:gd name="T8" fmla="*/ 127 w 127"/>
                  <a:gd name="T9" fmla="*/ 0 h 475"/>
                </a:gdLst>
                <a:ahLst/>
                <a:cxnLst>
                  <a:cxn ang="0">
                    <a:pos x="T0" y="T1"/>
                  </a:cxn>
                  <a:cxn ang="0">
                    <a:pos x="T2" y="T3"/>
                  </a:cxn>
                  <a:cxn ang="0">
                    <a:pos x="T4" y="T5"/>
                  </a:cxn>
                  <a:cxn ang="0">
                    <a:pos x="T6" y="T7"/>
                  </a:cxn>
                  <a:cxn ang="0">
                    <a:pos x="T8" y="T9"/>
                  </a:cxn>
                </a:cxnLst>
                <a:rect l="0" t="0" r="r" b="b"/>
                <a:pathLst>
                  <a:path w="127" h="475">
                    <a:moveTo>
                      <a:pt x="127" y="0"/>
                    </a:moveTo>
                    <a:cubicBezTo>
                      <a:pt x="84" y="15"/>
                      <a:pt x="42" y="32"/>
                      <a:pt x="0" y="52"/>
                    </a:cubicBezTo>
                    <a:cubicBezTo>
                      <a:pt x="0" y="475"/>
                      <a:pt x="0" y="475"/>
                      <a:pt x="0" y="475"/>
                    </a:cubicBezTo>
                    <a:cubicBezTo>
                      <a:pt x="30" y="475"/>
                      <a:pt x="30" y="475"/>
                      <a:pt x="30" y="475"/>
                    </a:cubicBezTo>
                    <a:cubicBezTo>
                      <a:pt x="62" y="363"/>
                      <a:pt x="110" y="176"/>
                      <a:pt x="127" y="0"/>
                    </a:cubicBezTo>
                  </a:path>
                </a:pathLst>
              </a:custGeom>
              <a:solidFill>
                <a:srgbClr val="F13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5">
                <a:extLst>
                  <a:ext uri="{FF2B5EF4-FFF2-40B4-BE49-F238E27FC236}">
                    <a16:creationId xmlns:a16="http://schemas.microsoft.com/office/drawing/2014/main" id="{7C4BF8AB-E2C5-4B4F-9BEC-3DF447E29127}"/>
                  </a:ext>
                </a:extLst>
              </p:cNvPr>
              <p:cNvSpPr>
                <a:spLocks/>
              </p:cNvSpPr>
              <p:nvPr/>
            </p:nvSpPr>
            <p:spPr bwMode="auto">
              <a:xfrm>
                <a:off x="6147106" y="2149937"/>
                <a:ext cx="349589" cy="964325"/>
              </a:xfrm>
              <a:custGeom>
                <a:avLst/>
                <a:gdLst>
                  <a:gd name="T0" fmla="*/ 186 w 186"/>
                  <a:gd name="T1" fmla="*/ 0 h 503"/>
                  <a:gd name="T2" fmla="*/ 97 w 186"/>
                  <a:gd name="T3" fmla="*/ 28 h 503"/>
                  <a:gd name="T4" fmla="*/ 0 w 186"/>
                  <a:gd name="T5" fmla="*/ 503 h 503"/>
                  <a:gd name="T6" fmla="*/ 20 w 186"/>
                  <a:gd name="T7" fmla="*/ 503 h 503"/>
                  <a:gd name="T8" fmla="*/ 186 w 186"/>
                  <a:gd name="T9" fmla="*/ 0 h 503"/>
                </a:gdLst>
                <a:ahLst/>
                <a:cxnLst>
                  <a:cxn ang="0">
                    <a:pos x="T0" y="T1"/>
                  </a:cxn>
                  <a:cxn ang="0">
                    <a:pos x="T2" y="T3"/>
                  </a:cxn>
                  <a:cxn ang="0">
                    <a:pos x="T4" y="T5"/>
                  </a:cxn>
                  <a:cxn ang="0">
                    <a:pos x="T6" y="T7"/>
                  </a:cxn>
                  <a:cxn ang="0">
                    <a:pos x="T8" y="T9"/>
                  </a:cxn>
                </a:cxnLst>
                <a:rect l="0" t="0" r="r" b="b"/>
                <a:pathLst>
                  <a:path w="186" h="503">
                    <a:moveTo>
                      <a:pt x="186" y="0"/>
                    </a:moveTo>
                    <a:cubicBezTo>
                      <a:pt x="156" y="8"/>
                      <a:pt x="127" y="17"/>
                      <a:pt x="97" y="28"/>
                    </a:cubicBezTo>
                    <a:cubicBezTo>
                      <a:pt x="80" y="204"/>
                      <a:pt x="32" y="391"/>
                      <a:pt x="0" y="503"/>
                    </a:cubicBezTo>
                    <a:cubicBezTo>
                      <a:pt x="20" y="503"/>
                      <a:pt x="20" y="503"/>
                      <a:pt x="20" y="503"/>
                    </a:cubicBezTo>
                    <a:cubicBezTo>
                      <a:pt x="76" y="386"/>
                      <a:pt x="162" y="184"/>
                      <a:pt x="186" y="0"/>
                    </a:cubicBezTo>
                  </a:path>
                </a:pathLst>
              </a:custGeom>
              <a:solidFill>
                <a:srgbClr val="937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1">
                <a:extLst>
                  <a:ext uri="{FF2B5EF4-FFF2-40B4-BE49-F238E27FC236}">
                    <a16:creationId xmlns:a16="http://schemas.microsoft.com/office/drawing/2014/main" id="{7BAFEB13-ADC5-4642-99CB-F2D254393BBD}"/>
                  </a:ext>
                </a:extLst>
              </p:cNvPr>
              <p:cNvSpPr>
                <a:spLocks/>
              </p:cNvSpPr>
              <p:nvPr/>
            </p:nvSpPr>
            <p:spPr bwMode="auto">
              <a:xfrm>
                <a:off x="5312859" y="1584308"/>
                <a:ext cx="162877" cy="761736"/>
              </a:xfrm>
              <a:custGeom>
                <a:avLst/>
                <a:gdLst>
                  <a:gd name="T0" fmla="*/ 87 w 87"/>
                  <a:gd name="T1" fmla="*/ 0 h 397"/>
                  <a:gd name="T2" fmla="*/ 82 w 87"/>
                  <a:gd name="T3" fmla="*/ 397 h 397"/>
                  <a:gd name="T4" fmla="*/ 82 w 87"/>
                  <a:gd name="T5" fmla="*/ 397 h 397"/>
                  <a:gd name="T6" fmla="*/ 87 w 87"/>
                  <a:gd name="T7" fmla="*/ 0 h 397"/>
                  <a:gd name="T8" fmla="*/ 87 w 87"/>
                  <a:gd name="T9" fmla="*/ 0 h 397"/>
                </a:gdLst>
                <a:ahLst/>
                <a:cxnLst>
                  <a:cxn ang="0">
                    <a:pos x="T0" y="T1"/>
                  </a:cxn>
                  <a:cxn ang="0">
                    <a:pos x="T2" y="T3"/>
                  </a:cxn>
                  <a:cxn ang="0">
                    <a:pos x="T4" y="T5"/>
                  </a:cxn>
                  <a:cxn ang="0">
                    <a:pos x="T6" y="T7"/>
                  </a:cxn>
                  <a:cxn ang="0">
                    <a:pos x="T8" y="T9"/>
                  </a:cxn>
                </a:cxnLst>
                <a:rect l="0" t="0" r="r" b="b"/>
                <a:pathLst>
                  <a:path w="87" h="397">
                    <a:moveTo>
                      <a:pt x="87" y="0"/>
                    </a:moveTo>
                    <a:cubicBezTo>
                      <a:pt x="0" y="98"/>
                      <a:pt x="24" y="251"/>
                      <a:pt x="82" y="397"/>
                    </a:cubicBezTo>
                    <a:cubicBezTo>
                      <a:pt x="82" y="397"/>
                      <a:pt x="82" y="397"/>
                      <a:pt x="82" y="397"/>
                    </a:cubicBezTo>
                    <a:cubicBezTo>
                      <a:pt x="24" y="251"/>
                      <a:pt x="0" y="98"/>
                      <a:pt x="87" y="0"/>
                    </a:cubicBezTo>
                    <a:cubicBezTo>
                      <a:pt x="87" y="0"/>
                      <a:pt x="87" y="0"/>
                      <a:pt x="87" y="0"/>
                    </a:cubicBezTo>
                  </a:path>
                </a:pathLst>
              </a:custGeom>
              <a:solidFill>
                <a:srgbClr val="A35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46">
              <a:extLst>
                <a:ext uri="{FF2B5EF4-FFF2-40B4-BE49-F238E27FC236}">
                  <a16:creationId xmlns:a16="http://schemas.microsoft.com/office/drawing/2014/main" id="{A11835CD-0BD4-4A48-ABCA-2BCB634C5D4D}"/>
                </a:ext>
              </a:extLst>
            </p:cNvPr>
            <p:cNvSpPr>
              <a:spLocks/>
            </p:cNvSpPr>
            <p:nvPr/>
          </p:nvSpPr>
          <p:spPr bwMode="auto">
            <a:xfrm>
              <a:off x="5903651" y="3115443"/>
              <a:ext cx="342208" cy="142588"/>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9">
              <a:extLst>
                <a:ext uri="{FF2B5EF4-FFF2-40B4-BE49-F238E27FC236}">
                  <a16:creationId xmlns:a16="http://schemas.microsoft.com/office/drawing/2014/main" id="{166E3458-3B20-4753-ADEA-F41D335674AD}"/>
                </a:ext>
              </a:extLst>
            </p:cNvPr>
            <p:cNvSpPr>
              <a:spLocks noChangeArrowheads="1"/>
            </p:cNvSpPr>
            <p:nvPr/>
          </p:nvSpPr>
          <p:spPr bwMode="auto">
            <a:xfrm>
              <a:off x="5903644" y="3557464"/>
              <a:ext cx="342208" cy="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0">
              <a:extLst>
                <a:ext uri="{FF2B5EF4-FFF2-40B4-BE49-F238E27FC236}">
                  <a16:creationId xmlns:a16="http://schemas.microsoft.com/office/drawing/2014/main" id="{32C8E92D-D2A8-404F-8B75-55543AAB6C26}"/>
                </a:ext>
              </a:extLst>
            </p:cNvPr>
            <p:cNvSpPr>
              <a:spLocks noChangeArrowheads="1"/>
            </p:cNvSpPr>
            <p:nvPr/>
          </p:nvSpPr>
          <p:spPr bwMode="auto">
            <a:xfrm>
              <a:off x="6074747" y="3258031"/>
              <a:ext cx="14258" cy="2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1">
              <a:extLst>
                <a:ext uri="{FF2B5EF4-FFF2-40B4-BE49-F238E27FC236}">
                  <a16:creationId xmlns:a16="http://schemas.microsoft.com/office/drawing/2014/main" id="{ECBABDCE-354B-4648-878F-5CDCEDC664A4}"/>
                </a:ext>
              </a:extLst>
            </p:cNvPr>
            <p:cNvSpPr>
              <a:spLocks/>
            </p:cNvSpPr>
            <p:nvPr/>
          </p:nvSpPr>
          <p:spPr bwMode="auto">
            <a:xfrm>
              <a:off x="5903643" y="3115442"/>
              <a:ext cx="186878" cy="155731"/>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close/>
                </a:path>
              </a:pathLst>
            </a:custGeom>
            <a:solidFill>
              <a:srgbClr val="3E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2">
              <a:extLst>
                <a:ext uri="{FF2B5EF4-FFF2-40B4-BE49-F238E27FC236}">
                  <a16:creationId xmlns:a16="http://schemas.microsoft.com/office/drawing/2014/main" id="{E3CF02BA-CEFA-4795-9DDA-1237E0ADCB35}"/>
                </a:ext>
              </a:extLst>
            </p:cNvPr>
            <p:cNvSpPr>
              <a:spLocks/>
            </p:cNvSpPr>
            <p:nvPr/>
          </p:nvSpPr>
          <p:spPr bwMode="auto">
            <a:xfrm>
              <a:off x="5903634" y="3115442"/>
              <a:ext cx="171105" cy="142588"/>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75D5E59A-1D5F-4287-9CFF-23C695739368}"/>
                </a:ext>
              </a:extLst>
            </p:cNvPr>
            <p:cNvSpPr>
              <a:spLocks/>
            </p:cNvSpPr>
            <p:nvPr/>
          </p:nvSpPr>
          <p:spPr bwMode="auto">
            <a:xfrm>
              <a:off x="5903620" y="3557499"/>
              <a:ext cx="171104" cy="42776"/>
            </a:xfrm>
            <a:custGeom>
              <a:avLst/>
              <a:gdLst>
                <a:gd name="T0" fmla="*/ 12 w 12"/>
                <a:gd name="T1" fmla="*/ 0 h 3"/>
                <a:gd name="T2" fmla="*/ 12 w 12"/>
                <a:gd name="T3" fmla="*/ 0 h 3"/>
                <a:gd name="T4" fmla="*/ 12 w 12"/>
                <a:gd name="T5" fmla="*/ 0 h 3"/>
                <a:gd name="T6" fmla="*/ 0 w 12"/>
                <a:gd name="T7" fmla="*/ 0 h 3"/>
                <a:gd name="T8" fmla="*/ 0 w 12"/>
                <a:gd name="T9" fmla="*/ 3 h 3"/>
                <a:gd name="T10" fmla="*/ 0 w 12"/>
                <a:gd name="T11" fmla="*/ 3 h 3"/>
                <a:gd name="T12" fmla="*/ 12 w 12"/>
                <a:gd name="T13" fmla="*/ 3 h 3"/>
                <a:gd name="T14" fmla="*/ 12 w 12"/>
                <a:gd name="T15" fmla="*/ 0 h 3"/>
                <a:gd name="T16" fmla="*/ 12 w 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12" y="0"/>
                  </a:moveTo>
                  <a:lnTo>
                    <a:pt x="12" y="0"/>
                  </a:lnTo>
                  <a:lnTo>
                    <a:pt x="12" y="0"/>
                  </a:lnTo>
                  <a:lnTo>
                    <a:pt x="0" y="0"/>
                  </a:lnTo>
                  <a:lnTo>
                    <a:pt x="0" y="3"/>
                  </a:lnTo>
                  <a:lnTo>
                    <a:pt x="0" y="3"/>
                  </a:lnTo>
                  <a:lnTo>
                    <a:pt x="12" y="3"/>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72">
              <a:extLst>
                <a:ext uri="{FF2B5EF4-FFF2-40B4-BE49-F238E27FC236}">
                  <a16:creationId xmlns:a16="http://schemas.microsoft.com/office/drawing/2014/main" id="{7B94C398-4528-4C8A-A8E9-2F61D6FEEF9E}"/>
                </a:ext>
              </a:extLst>
            </p:cNvPr>
            <p:cNvGrpSpPr/>
            <p:nvPr/>
          </p:nvGrpSpPr>
          <p:grpSpPr>
            <a:xfrm>
              <a:off x="5922661" y="3235013"/>
              <a:ext cx="342247" cy="581373"/>
              <a:chOff x="5922661" y="3235013"/>
              <a:chExt cx="342247" cy="581373"/>
            </a:xfrm>
          </p:grpSpPr>
          <p:grpSp>
            <p:nvGrpSpPr>
              <p:cNvPr id="19" name="Group 69">
                <a:extLst>
                  <a:ext uri="{FF2B5EF4-FFF2-40B4-BE49-F238E27FC236}">
                    <a16:creationId xmlns:a16="http://schemas.microsoft.com/office/drawing/2014/main" id="{76016C9A-498A-42B0-B3E1-B63FEA0BA773}"/>
                  </a:ext>
                </a:extLst>
              </p:cNvPr>
              <p:cNvGrpSpPr/>
              <p:nvPr/>
            </p:nvGrpSpPr>
            <p:grpSpPr>
              <a:xfrm>
                <a:off x="5922661" y="3235013"/>
                <a:ext cx="342247" cy="579783"/>
                <a:chOff x="5922661" y="3258031"/>
                <a:chExt cx="342247" cy="579783"/>
              </a:xfrm>
            </p:grpSpPr>
            <p:cxnSp>
              <p:nvCxnSpPr>
                <p:cNvPr id="21" name="Straight Connector 43">
                  <a:extLst>
                    <a:ext uri="{FF2B5EF4-FFF2-40B4-BE49-F238E27FC236}">
                      <a16:creationId xmlns:a16="http://schemas.microsoft.com/office/drawing/2014/main" id="{007435DC-BE03-4B67-8367-4F22AF89D6DD}"/>
                    </a:ext>
                  </a:extLst>
                </p:cNvPr>
                <p:cNvCxnSpPr/>
                <p:nvPr/>
              </p:nvCxnSpPr>
              <p:spPr>
                <a:xfrm>
                  <a:off x="6187638" y="3268792"/>
                  <a:ext cx="74884" cy="3076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44">
                  <a:extLst>
                    <a:ext uri="{FF2B5EF4-FFF2-40B4-BE49-F238E27FC236}">
                      <a16:creationId xmlns:a16="http://schemas.microsoft.com/office/drawing/2014/main" id="{0B1B4ACD-8BB3-4F7F-AD31-6BFF6EAC3DF5}"/>
                    </a:ext>
                  </a:extLst>
                </p:cNvPr>
                <p:cNvCxnSpPr/>
                <p:nvPr/>
              </p:nvCxnSpPr>
              <p:spPr>
                <a:xfrm flipH="1">
                  <a:off x="6093805" y="3258031"/>
                  <a:ext cx="1" cy="29943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Freeform 47">
                  <a:extLst>
                    <a:ext uri="{FF2B5EF4-FFF2-40B4-BE49-F238E27FC236}">
                      <a16:creationId xmlns:a16="http://schemas.microsoft.com/office/drawing/2014/main" id="{6D38C3B8-6425-4435-970A-2A171C7C51B2}"/>
                    </a:ext>
                  </a:extLst>
                </p:cNvPr>
                <p:cNvSpPr>
                  <a:spLocks/>
                </p:cNvSpPr>
                <p:nvPr/>
              </p:nvSpPr>
              <p:spPr bwMode="auto">
                <a:xfrm>
                  <a:off x="5922700" y="3566899"/>
                  <a:ext cx="342208" cy="270915"/>
                </a:xfrm>
                <a:custGeom>
                  <a:avLst/>
                  <a:gdLst>
                    <a:gd name="T0" fmla="*/ 5 w 10"/>
                    <a:gd name="T1" fmla="*/ 0 h 8"/>
                    <a:gd name="T2" fmla="*/ 5 w 10"/>
                    <a:gd name="T3" fmla="*/ 0 h 8"/>
                    <a:gd name="T4" fmla="*/ 5 w 10"/>
                    <a:gd name="T5" fmla="*/ 0 h 8"/>
                    <a:gd name="T6" fmla="*/ 5 w 10"/>
                    <a:gd name="T7" fmla="*/ 0 h 8"/>
                    <a:gd name="T8" fmla="*/ 5 w 10"/>
                    <a:gd name="T9" fmla="*/ 0 h 8"/>
                    <a:gd name="T10" fmla="*/ 0 w 10"/>
                    <a:gd name="T11" fmla="*/ 0 h 8"/>
                    <a:gd name="T12" fmla="*/ 1 w 10"/>
                    <a:gd name="T13" fmla="*/ 7 h 8"/>
                    <a:gd name="T14" fmla="*/ 3 w 10"/>
                    <a:gd name="T15" fmla="*/ 8 h 8"/>
                    <a:gd name="T16" fmla="*/ 5 w 10"/>
                    <a:gd name="T17" fmla="*/ 8 h 8"/>
                    <a:gd name="T18" fmla="*/ 5 w 10"/>
                    <a:gd name="T19" fmla="*/ 8 h 8"/>
                    <a:gd name="T20" fmla="*/ 7 w 10"/>
                    <a:gd name="T21" fmla="*/ 8 h 8"/>
                    <a:gd name="T22" fmla="*/ 9 w 10"/>
                    <a:gd name="T23" fmla="*/ 7 h 8"/>
                    <a:gd name="T24" fmla="*/ 10 w 10"/>
                    <a:gd name="T25" fmla="*/ 0 h 8"/>
                    <a:gd name="T26" fmla="*/ 5 w 1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5" y="0"/>
                      </a:moveTo>
                      <a:cubicBezTo>
                        <a:pt x="5" y="0"/>
                        <a:pt x="5" y="0"/>
                        <a:pt x="5" y="0"/>
                      </a:cubicBezTo>
                      <a:cubicBezTo>
                        <a:pt x="5" y="0"/>
                        <a:pt x="5" y="0"/>
                        <a:pt x="5" y="0"/>
                      </a:cubicBezTo>
                      <a:cubicBezTo>
                        <a:pt x="5" y="0"/>
                        <a:pt x="5" y="0"/>
                        <a:pt x="5" y="0"/>
                      </a:cubicBezTo>
                      <a:cubicBezTo>
                        <a:pt x="5" y="0"/>
                        <a:pt x="5" y="0"/>
                        <a:pt x="5" y="0"/>
                      </a:cubicBezTo>
                      <a:cubicBezTo>
                        <a:pt x="0" y="0"/>
                        <a:pt x="0" y="0"/>
                        <a:pt x="0" y="0"/>
                      </a:cubicBezTo>
                      <a:cubicBezTo>
                        <a:pt x="1" y="7"/>
                        <a:pt x="1" y="7"/>
                        <a:pt x="1" y="7"/>
                      </a:cubicBezTo>
                      <a:cubicBezTo>
                        <a:pt x="1" y="7"/>
                        <a:pt x="1" y="8"/>
                        <a:pt x="3" y="8"/>
                      </a:cubicBezTo>
                      <a:cubicBezTo>
                        <a:pt x="4" y="8"/>
                        <a:pt x="5" y="8"/>
                        <a:pt x="5" y="8"/>
                      </a:cubicBezTo>
                      <a:cubicBezTo>
                        <a:pt x="5" y="8"/>
                        <a:pt x="5" y="8"/>
                        <a:pt x="5" y="8"/>
                      </a:cubicBezTo>
                      <a:cubicBezTo>
                        <a:pt x="5" y="8"/>
                        <a:pt x="6" y="8"/>
                        <a:pt x="7" y="8"/>
                      </a:cubicBezTo>
                      <a:cubicBezTo>
                        <a:pt x="9" y="8"/>
                        <a:pt x="9" y="7"/>
                        <a:pt x="9" y="7"/>
                      </a:cubicBezTo>
                      <a:cubicBezTo>
                        <a:pt x="10" y="0"/>
                        <a:pt x="10" y="0"/>
                        <a:pt x="10" y="0"/>
                      </a:cubicBezTo>
                      <a:cubicBezTo>
                        <a:pt x="5" y="0"/>
                        <a:pt x="5" y="0"/>
                        <a:pt x="5" y="0"/>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48">
                  <a:extLst>
                    <a:ext uri="{FF2B5EF4-FFF2-40B4-BE49-F238E27FC236}">
                      <a16:creationId xmlns:a16="http://schemas.microsoft.com/office/drawing/2014/main" id="{D7343E96-1A98-49B5-9E29-1B76E7D3FFA2}"/>
                    </a:ext>
                  </a:extLst>
                </p:cNvPr>
                <p:cNvSpPr>
                  <a:spLocks noChangeArrowheads="1"/>
                </p:cNvSpPr>
                <p:nvPr/>
              </p:nvSpPr>
              <p:spPr bwMode="auto">
                <a:xfrm>
                  <a:off x="5922695" y="3524123"/>
                  <a:ext cx="342208" cy="42776"/>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5" name="Straight Connector 60">
                  <a:extLst>
                    <a:ext uri="{FF2B5EF4-FFF2-40B4-BE49-F238E27FC236}">
                      <a16:creationId xmlns:a16="http://schemas.microsoft.com/office/drawing/2014/main" id="{FF9E5BE7-52AD-4B76-8876-EC10E4BF8251}"/>
                    </a:ext>
                  </a:extLst>
                </p:cNvPr>
                <p:cNvCxnSpPr/>
                <p:nvPr/>
              </p:nvCxnSpPr>
              <p:spPr>
                <a:xfrm flipH="1">
                  <a:off x="5922661" y="3271173"/>
                  <a:ext cx="72552" cy="2862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53">
                <a:extLst>
                  <a:ext uri="{FF2B5EF4-FFF2-40B4-BE49-F238E27FC236}">
                    <a16:creationId xmlns:a16="http://schemas.microsoft.com/office/drawing/2014/main" id="{70C75824-8EAF-4782-B311-A71572BDEE51}"/>
                  </a:ext>
                </a:extLst>
              </p:cNvPr>
              <p:cNvSpPr>
                <a:spLocks/>
              </p:cNvSpPr>
              <p:nvPr/>
            </p:nvSpPr>
            <p:spPr bwMode="auto">
              <a:xfrm>
                <a:off x="5922672" y="3545471"/>
                <a:ext cx="171104" cy="270915"/>
              </a:xfrm>
              <a:custGeom>
                <a:avLst/>
                <a:gdLst>
                  <a:gd name="T0" fmla="*/ 5 w 5"/>
                  <a:gd name="T1" fmla="*/ 0 h 8"/>
                  <a:gd name="T2" fmla="*/ 0 w 5"/>
                  <a:gd name="T3" fmla="*/ 0 h 8"/>
                  <a:gd name="T4" fmla="*/ 1 w 5"/>
                  <a:gd name="T5" fmla="*/ 7 h 8"/>
                  <a:gd name="T6" fmla="*/ 3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0" y="0"/>
                      <a:pt x="0" y="0"/>
                      <a:pt x="0" y="0"/>
                    </a:cubicBezTo>
                    <a:cubicBezTo>
                      <a:pt x="1" y="7"/>
                      <a:pt x="1" y="7"/>
                      <a:pt x="1" y="7"/>
                    </a:cubicBezTo>
                    <a:cubicBezTo>
                      <a:pt x="1" y="7"/>
                      <a:pt x="1" y="8"/>
                      <a:pt x="3" y="8"/>
                    </a:cubicBezTo>
                    <a:cubicBezTo>
                      <a:pt x="4" y="8"/>
                      <a:pt x="4" y="8"/>
                      <a:pt x="5" y="8"/>
                    </a:cubicBezTo>
                    <a:cubicBezTo>
                      <a:pt x="5" y="0"/>
                      <a:pt x="5" y="0"/>
                      <a:pt x="5" y="0"/>
                    </a:cubicBezTo>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8" name="Freeform 45">
              <a:extLst>
                <a:ext uri="{FF2B5EF4-FFF2-40B4-BE49-F238E27FC236}">
                  <a16:creationId xmlns:a16="http://schemas.microsoft.com/office/drawing/2014/main" id="{B7232A63-0C54-4517-A301-FE676B96A474}"/>
                </a:ext>
              </a:extLst>
            </p:cNvPr>
            <p:cNvSpPr>
              <a:spLocks/>
            </p:cNvSpPr>
            <p:nvPr/>
          </p:nvSpPr>
          <p:spPr bwMode="auto">
            <a:xfrm>
              <a:off x="5903654" y="3115443"/>
              <a:ext cx="373753" cy="155731"/>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close/>
                </a:path>
              </a:pathLst>
            </a:custGeom>
            <a:solidFill>
              <a:srgbClr val="4C4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7869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4BB6052C-F843-4DF5-896B-BBE2A1BA9192}"/>
              </a:ext>
            </a:extLst>
          </p:cNvPr>
          <p:cNvSpPr>
            <a:spLocks noGrp="1"/>
          </p:cNvSpPr>
          <p:nvPr>
            <p:ph idx="1"/>
          </p:nvPr>
        </p:nvSpPr>
        <p:spPr/>
        <p:txBody>
          <a:bodyPr>
            <a:normAutofit/>
          </a:bodyPr>
          <a:lstStyle/>
          <a:p>
            <a:r>
              <a:rPr lang="zh-TW" altLang="en-US" dirty="0">
                <a:solidFill>
                  <a:srgbClr val="92D050"/>
                </a:solidFill>
              </a:rPr>
              <a:t>在閱讀完本章後，你將能夠回答下列的問題：</a:t>
            </a:r>
          </a:p>
          <a:p>
            <a:pPr marL="971550" lvl="1" indent="-514350">
              <a:buFont typeface="+mj-lt"/>
              <a:buAutoNum type="arabicPeriod"/>
            </a:pPr>
            <a:r>
              <a:rPr lang="zh-TW" altLang="en-US" dirty="0"/>
              <a:t>管理者需要知道哪些組織的特性以成功地建造與使用資訊系統？</a:t>
            </a:r>
          </a:p>
          <a:p>
            <a:pPr marL="971550" lvl="1" indent="-514350">
              <a:buFont typeface="+mj-lt"/>
              <a:buAutoNum type="arabicPeriod"/>
            </a:pPr>
            <a:r>
              <a:rPr lang="zh-TW" altLang="en-US" dirty="0"/>
              <a:t>資訊系統對組織造成了什麼影響？</a:t>
            </a:r>
          </a:p>
          <a:p>
            <a:pPr marL="971550" lvl="1" indent="-514350">
              <a:buFont typeface="+mj-lt"/>
              <a:buAutoNum type="arabicPeriod"/>
            </a:pPr>
            <a:r>
              <a:rPr lang="zh-TW" altLang="en-US" dirty="0"/>
              <a:t>如何藉由波特的競爭力模型、價值鏈、綜效、核心競爭力與網路經濟體系等，來協助公司利用資訊系統發展競爭策略？</a:t>
            </a:r>
          </a:p>
          <a:p>
            <a:pPr marL="971550" lvl="1" indent="-514350">
              <a:buFont typeface="+mj-lt"/>
              <a:buAutoNum type="arabicPeriod"/>
            </a:pPr>
            <a:r>
              <a:rPr lang="zh-TW" altLang="en-US" dirty="0"/>
              <a:t>策略性資訊系統所帶來的挑戰有哪些？又該如何因應這些挑戰？</a:t>
            </a:r>
          </a:p>
        </p:txBody>
      </p:sp>
      <p:sp>
        <p:nvSpPr>
          <p:cNvPr id="2" name="投影片編號版面配置區 1">
            <a:extLst>
              <a:ext uri="{FF2B5EF4-FFF2-40B4-BE49-F238E27FC236}">
                <a16:creationId xmlns:a16="http://schemas.microsoft.com/office/drawing/2014/main" id="{634D3A65-8F50-4969-956F-21E479B5AD86}"/>
              </a:ext>
            </a:extLst>
          </p:cNvPr>
          <p:cNvSpPr>
            <a:spLocks noGrp="1"/>
          </p:cNvSpPr>
          <p:nvPr>
            <p:ph type="sldNum" sz="quarter" idx="12"/>
          </p:nvPr>
        </p:nvSpPr>
        <p:spPr/>
        <p:txBody>
          <a:bodyPr/>
          <a:lstStyle/>
          <a:p>
            <a:fld id="{11EAAEBC-C5C5-4637-938A-6F2616932A96}" type="slidenum">
              <a:rPr lang="en-US" altLang="ko-KR" smtClean="0"/>
              <a:pPr/>
              <a:t>3</a:t>
            </a:fld>
            <a:endParaRPr lang="en-US" altLang="ko-KR"/>
          </a:p>
        </p:txBody>
      </p:sp>
      <p:sp>
        <p:nvSpPr>
          <p:cNvPr id="6" name="標題 5">
            <a:extLst>
              <a:ext uri="{FF2B5EF4-FFF2-40B4-BE49-F238E27FC236}">
                <a16:creationId xmlns:a16="http://schemas.microsoft.com/office/drawing/2014/main" id="{CCFC2771-0ADA-4997-8A7E-FD00BA7AEE64}"/>
              </a:ext>
            </a:extLst>
          </p:cNvPr>
          <p:cNvSpPr>
            <a:spLocks noGrp="1"/>
          </p:cNvSpPr>
          <p:nvPr>
            <p:ph type="title"/>
          </p:nvPr>
        </p:nvSpPr>
        <p:spPr/>
        <p:txBody>
          <a:bodyPr/>
          <a:lstStyle/>
          <a:p>
            <a:r>
              <a:rPr lang="zh-TW" altLang="en-US"/>
              <a:t>學習目標</a:t>
            </a:r>
            <a:endParaRPr lang="zh-TW" altLang="en-US" dirty="0"/>
          </a:p>
        </p:txBody>
      </p:sp>
    </p:spTree>
    <p:extLst>
      <p:ext uri="{BB962C8B-B14F-4D97-AF65-F5344CB8AC3E}">
        <p14:creationId xmlns:p14="http://schemas.microsoft.com/office/powerpoint/2010/main" val="24565828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4</a:t>
            </a:fld>
            <a:endParaRPr lang="en-US" altLang="ko-KR" dirty="0"/>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lstStyle/>
          <a:p>
            <a:r>
              <a:rPr lang="en-US" altLang="zh-TW" dirty="0"/>
              <a:t>T.J. Maxx </a:t>
            </a:r>
            <a:r>
              <a:rPr lang="zh-TW" altLang="en-US" dirty="0"/>
              <a:t>應採取線上銷售方式嗎？ </a:t>
            </a:r>
            <a:r>
              <a:rPr lang="en-US" altLang="zh-TW" dirty="0"/>
              <a:t>(</a:t>
            </a:r>
            <a:r>
              <a:rPr lang="zh-TW" altLang="en-US" dirty="0"/>
              <a:t>一</a:t>
            </a:r>
            <a:r>
              <a:rPr lang="en-US" altLang="zh-TW" dirty="0"/>
              <a:t>)</a:t>
            </a:r>
            <a:endParaRPr lang="zh-TW" altLang="en-US" dirty="0"/>
          </a:p>
        </p:txBody>
      </p:sp>
      <p:sp>
        <p:nvSpPr>
          <p:cNvPr id="14" name="內容版面配置區 13">
            <a:extLst>
              <a:ext uri="{FF2B5EF4-FFF2-40B4-BE49-F238E27FC236}">
                <a16:creationId xmlns:a16="http://schemas.microsoft.com/office/drawing/2014/main" id="{F70EE336-69F8-426A-882A-7B33345A8933}"/>
              </a:ext>
            </a:extLst>
          </p:cNvPr>
          <p:cNvSpPr>
            <a:spLocks noGrp="1"/>
          </p:cNvSpPr>
          <p:nvPr>
            <p:ph idx="1"/>
          </p:nvPr>
        </p:nvSpPr>
        <p:spPr/>
        <p:txBody>
          <a:bodyPr/>
          <a:lstStyle/>
          <a:p>
            <a:r>
              <a:rPr lang="en-US" altLang="zh-TW" dirty="0"/>
              <a:t>T.J. Maxx </a:t>
            </a:r>
            <a:r>
              <a:rPr lang="zh-TW" altLang="en-US" dirty="0"/>
              <a:t>是折扣零售界的巨人，試著在</a:t>
            </a:r>
            <a:r>
              <a:rPr lang="en-US" altLang="zh-TW" dirty="0"/>
              <a:t>2004 </a:t>
            </a:r>
            <a:r>
              <a:rPr lang="zh-TW" altLang="en-US" dirty="0"/>
              <a:t>年開始線上銷售，但卻在</a:t>
            </a:r>
            <a:r>
              <a:rPr lang="en-US" altLang="zh-TW" dirty="0"/>
              <a:t>1 </a:t>
            </a:r>
            <a:r>
              <a:rPr lang="zh-TW" altLang="en-US" dirty="0"/>
              <a:t>年後緊踩煞車</a:t>
            </a:r>
            <a:endParaRPr lang="en-US" altLang="zh-TW" dirty="0"/>
          </a:p>
          <a:p>
            <a:r>
              <a:rPr lang="zh-TW" altLang="en-US" dirty="0"/>
              <a:t>另一方面，忽視電子商務可謂是拱手將市場佔有率讓給競爭者，更別說電子商務開啟了更多競爭敵手直接挑戰</a:t>
            </a:r>
            <a:r>
              <a:rPr lang="en-US" altLang="zh-TW" dirty="0"/>
              <a:t>T.J. Maxx </a:t>
            </a:r>
            <a:r>
              <a:rPr lang="zh-TW" altLang="en-US" dirty="0"/>
              <a:t>的大門</a:t>
            </a:r>
          </a:p>
        </p:txBody>
      </p:sp>
      <p:pic>
        <p:nvPicPr>
          <p:cNvPr id="6" name="圖片 5">
            <a:extLst>
              <a:ext uri="{FF2B5EF4-FFF2-40B4-BE49-F238E27FC236}">
                <a16:creationId xmlns:a16="http://schemas.microsoft.com/office/drawing/2014/main" id="{2FD74BC2-5479-4848-AE7A-EC2B2AD8591A}"/>
              </a:ext>
            </a:extLst>
          </p:cNvPr>
          <p:cNvPicPr>
            <a:picLocks noChangeAspect="1"/>
          </p:cNvPicPr>
          <p:nvPr/>
        </p:nvPicPr>
        <p:blipFill>
          <a:blip r:embed="rId3"/>
          <a:stretch>
            <a:fillRect/>
          </a:stretch>
        </p:blipFill>
        <p:spPr>
          <a:xfrm>
            <a:off x="2771800" y="3501008"/>
            <a:ext cx="4478577" cy="2983684"/>
          </a:xfrm>
          <a:prstGeom prst="rect">
            <a:avLst/>
          </a:prstGeom>
        </p:spPr>
      </p:pic>
    </p:spTree>
    <p:extLst>
      <p:ext uri="{BB962C8B-B14F-4D97-AF65-F5344CB8AC3E}">
        <p14:creationId xmlns:p14="http://schemas.microsoft.com/office/powerpoint/2010/main" val="41237557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5</a:t>
            </a:fld>
            <a:endParaRPr lang="en-US" altLang="ko-KR" dirty="0"/>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lstStyle/>
          <a:p>
            <a:r>
              <a:rPr lang="en-US" altLang="zh-TW" dirty="0"/>
              <a:t>T.J. Maxx </a:t>
            </a:r>
            <a:r>
              <a:rPr lang="zh-TW" altLang="en-US" dirty="0"/>
              <a:t>應採取線上銷售方式嗎？ </a:t>
            </a:r>
            <a:r>
              <a:rPr lang="en-US" altLang="zh-TW" dirty="0"/>
              <a:t>(</a:t>
            </a:r>
            <a:r>
              <a:rPr lang="zh-TW" altLang="en-US" dirty="0"/>
              <a:t>二</a:t>
            </a:r>
            <a:r>
              <a:rPr lang="en-US" altLang="zh-TW" dirty="0"/>
              <a:t>)</a:t>
            </a:r>
            <a:endParaRPr lang="zh-TW" altLang="en-US" dirty="0"/>
          </a:p>
        </p:txBody>
      </p:sp>
      <p:grpSp>
        <p:nvGrpSpPr>
          <p:cNvPr id="9" name="群組 8">
            <a:extLst>
              <a:ext uri="{FF2B5EF4-FFF2-40B4-BE49-F238E27FC236}">
                <a16:creationId xmlns:a16="http://schemas.microsoft.com/office/drawing/2014/main" id="{ADC1BB4C-95E9-4242-8E41-9900C8DF1889}"/>
              </a:ext>
            </a:extLst>
          </p:cNvPr>
          <p:cNvGrpSpPr/>
          <p:nvPr/>
        </p:nvGrpSpPr>
        <p:grpSpPr>
          <a:xfrm>
            <a:off x="1186592" y="1556792"/>
            <a:ext cx="7633880" cy="3758600"/>
            <a:chOff x="1186592" y="1556792"/>
            <a:chExt cx="7633880" cy="3758600"/>
          </a:xfrm>
        </p:grpSpPr>
        <p:sp>
          <p:nvSpPr>
            <p:cNvPr id="10" name="矩形 9">
              <a:extLst>
                <a:ext uri="{FF2B5EF4-FFF2-40B4-BE49-F238E27FC236}">
                  <a16:creationId xmlns:a16="http://schemas.microsoft.com/office/drawing/2014/main" id="{CB5CB915-0D70-4F37-B3A7-7039C70635A8}"/>
                </a:ext>
              </a:extLst>
            </p:cNvPr>
            <p:cNvSpPr/>
            <p:nvPr/>
          </p:nvSpPr>
          <p:spPr>
            <a:xfrm>
              <a:off x="3419872" y="242088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管理</a:t>
              </a:r>
            </a:p>
          </p:txBody>
        </p:sp>
        <p:sp>
          <p:nvSpPr>
            <p:cNvPr id="11" name="矩形 10">
              <a:extLst>
                <a:ext uri="{FF2B5EF4-FFF2-40B4-BE49-F238E27FC236}">
                  <a16:creationId xmlns:a16="http://schemas.microsoft.com/office/drawing/2014/main" id="{FDFF5056-0EFF-46D2-8B8A-32706DE9B6AB}"/>
                </a:ext>
              </a:extLst>
            </p:cNvPr>
            <p:cNvSpPr/>
            <p:nvPr/>
          </p:nvSpPr>
          <p:spPr>
            <a:xfrm>
              <a:off x="34198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組織</a:t>
              </a:r>
            </a:p>
          </p:txBody>
        </p:sp>
        <p:sp>
          <p:nvSpPr>
            <p:cNvPr id="13" name="矩形 12">
              <a:extLst>
                <a:ext uri="{FF2B5EF4-FFF2-40B4-BE49-F238E27FC236}">
                  <a16:creationId xmlns:a16="http://schemas.microsoft.com/office/drawing/2014/main" id="{EC6BA753-0B36-4944-A5D5-C491970FF9AC}"/>
                </a:ext>
              </a:extLst>
            </p:cNvPr>
            <p:cNvSpPr/>
            <p:nvPr/>
          </p:nvSpPr>
          <p:spPr>
            <a:xfrm>
              <a:off x="3419872" y="473932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科技</a:t>
              </a:r>
            </a:p>
          </p:txBody>
        </p:sp>
        <p:sp>
          <p:nvSpPr>
            <p:cNvPr id="14" name="矩形 13">
              <a:extLst>
                <a:ext uri="{FF2B5EF4-FFF2-40B4-BE49-F238E27FC236}">
                  <a16:creationId xmlns:a16="http://schemas.microsoft.com/office/drawing/2014/main" id="{18E0DBA3-4CFB-4209-8DB1-131B945A57CB}"/>
                </a:ext>
              </a:extLst>
            </p:cNvPr>
            <p:cNvSpPr/>
            <p:nvPr/>
          </p:nvSpPr>
          <p:spPr>
            <a:xfrm>
              <a:off x="5220072" y="1556792"/>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企業挑戰</a:t>
              </a:r>
            </a:p>
          </p:txBody>
        </p:sp>
        <p:sp>
          <p:nvSpPr>
            <p:cNvPr id="15" name="矩形 14">
              <a:extLst>
                <a:ext uri="{FF2B5EF4-FFF2-40B4-BE49-F238E27FC236}">
                  <a16:creationId xmlns:a16="http://schemas.microsoft.com/office/drawing/2014/main" id="{BA43106B-4438-438F-B86F-667BFCFDE679}"/>
                </a:ext>
              </a:extLst>
            </p:cNvPr>
            <p:cNvSpPr/>
            <p:nvPr/>
          </p:nvSpPr>
          <p:spPr>
            <a:xfrm>
              <a:off x="52200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資訊系統</a:t>
              </a:r>
            </a:p>
          </p:txBody>
        </p:sp>
        <p:sp>
          <p:nvSpPr>
            <p:cNvPr id="16" name="矩形 15">
              <a:extLst>
                <a:ext uri="{FF2B5EF4-FFF2-40B4-BE49-F238E27FC236}">
                  <a16:creationId xmlns:a16="http://schemas.microsoft.com/office/drawing/2014/main" id="{0A9E9C56-BF6A-43D7-8DC2-7E2BA0F57CB4}"/>
                </a:ext>
              </a:extLst>
            </p:cNvPr>
            <p:cNvSpPr/>
            <p:nvPr/>
          </p:nvSpPr>
          <p:spPr>
            <a:xfrm>
              <a:off x="7534672" y="3399729"/>
              <a:ext cx="1285800" cy="74935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t>企業</a:t>
              </a:r>
              <a:endParaRPr lang="en-US" altLang="zh-TW" b="1" dirty="0"/>
            </a:p>
            <a:p>
              <a:pPr algn="ctr"/>
              <a:r>
                <a:rPr lang="zh-TW" altLang="en-US" b="1" dirty="0"/>
                <a:t>解決方案</a:t>
              </a:r>
            </a:p>
          </p:txBody>
        </p:sp>
        <p:sp>
          <p:nvSpPr>
            <p:cNvPr id="17" name="文字方塊 16">
              <a:extLst>
                <a:ext uri="{FF2B5EF4-FFF2-40B4-BE49-F238E27FC236}">
                  <a16:creationId xmlns:a16="http://schemas.microsoft.com/office/drawing/2014/main" id="{521485BA-268F-4F40-94D2-C7737D7E64C5}"/>
                </a:ext>
              </a:extLst>
            </p:cNvPr>
            <p:cNvSpPr txBox="1"/>
            <p:nvPr/>
          </p:nvSpPr>
          <p:spPr>
            <a:xfrm>
              <a:off x="5220072" y="2122195"/>
              <a:ext cx="2005677" cy="830997"/>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強勢與眾多競爭者</a:t>
              </a:r>
            </a:p>
            <a:p>
              <a:pPr marL="177800" indent="-177800">
                <a:buFont typeface="Arial" panose="020B0604020202020204" pitchFamily="34" charset="0"/>
                <a:buChar char="•"/>
              </a:pPr>
              <a:r>
                <a:rPr lang="zh-TW" altLang="en-US" sz="1600" dirty="0"/>
                <a:t>波動的存貨</a:t>
              </a:r>
            </a:p>
            <a:p>
              <a:pPr marL="177800" indent="-177800">
                <a:buFont typeface="Arial" panose="020B0604020202020204" pitchFamily="34" charset="0"/>
                <a:buChar char="•"/>
              </a:pPr>
              <a:r>
                <a:rPr lang="zh-TW" altLang="en-US" sz="1600" dirty="0"/>
                <a:t>新科技</a:t>
              </a:r>
            </a:p>
          </p:txBody>
        </p:sp>
        <p:sp>
          <p:nvSpPr>
            <p:cNvPr id="18" name="文字方塊 17">
              <a:extLst>
                <a:ext uri="{FF2B5EF4-FFF2-40B4-BE49-F238E27FC236}">
                  <a16:creationId xmlns:a16="http://schemas.microsoft.com/office/drawing/2014/main" id="{CA1914FF-D73A-4F8D-94A4-D7B89058B3AB}"/>
                </a:ext>
              </a:extLst>
            </p:cNvPr>
            <p:cNvSpPr txBox="1"/>
            <p:nvPr/>
          </p:nvSpPr>
          <p:spPr>
            <a:xfrm>
              <a:off x="7501860" y="4202258"/>
              <a:ext cx="1184940" cy="338554"/>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提升銷售</a:t>
              </a:r>
            </a:p>
          </p:txBody>
        </p:sp>
        <p:sp>
          <p:nvSpPr>
            <p:cNvPr id="19" name="文字方塊 18">
              <a:extLst>
                <a:ext uri="{FF2B5EF4-FFF2-40B4-BE49-F238E27FC236}">
                  <a16:creationId xmlns:a16="http://schemas.microsoft.com/office/drawing/2014/main" id="{364D6305-40E3-4C21-AE27-1E8C65B7F838}"/>
                </a:ext>
              </a:extLst>
            </p:cNvPr>
            <p:cNvSpPr txBox="1"/>
            <p:nvPr/>
          </p:nvSpPr>
          <p:spPr>
            <a:xfrm>
              <a:off x="5220073" y="4219637"/>
              <a:ext cx="1561708"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提供線上銷售通道</a:t>
              </a:r>
            </a:p>
          </p:txBody>
        </p:sp>
        <p:sp>
          <p:nvSpPr>
            <p:cNvPr id="20" name="文字方塊 19">
              <a:extLst>
                <a:ext uri="{FF2B5EF4-FFF2-40B4-BE49-F238E27FC236}">
                  <a16:creationId xmlns:a16="http://schemas.microsoft.com/office/drawing/2014/main" id="{13F5A69D-807A-44A9-A875-02DB91872E98}"/>
                </a:ext>
              </a:extLst>
            </p:cNvPr>
            <p:cNvSpPr txBox="1"/>
            <p:nvPr/>
          </p:nvSpPr>
          <p:spPr>
            <a:xfrm>
              <a:off x="1186592" y="2366273"/>
              <a:ext cx="2210863"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決定企業策略</a:t>
              </a:r>
            </a:p>
            <a:p>
              <a:pPr marL="177800" indent="-177800">
                <a:buFont typeface="Arial" panose="020B0604020202020204" pitchFamily="34" charset="0"/>
                <a:buChar char="•"/>
              </a:pPr>
              <a:r>
                <a:rPr lang="zh-TW" altLang="en-US" sz="1600" dirty="0"/>
                <a:t>定義顧客購物經驗</a:t>
              </a:r>
            </a:p>
          </p:txBody>
        </p:sp>
        <p:sp>
          <p:nvSpPr>
            <p:cNvPr id="21" name="文字方塊 20">
              <a:extLst>
                <a:ext uri="{FF2B5EF4-FFF2-40B4-BE49-F238E27FC236}">
                  <a16:creationId xmlns:a16="http://schemas.microsoft.com/office/drawing/2014/main" id="{D08DBBC5-591E-4B31-B322-92C8B3E0A23C}"/>
                </a:ext>
              </a:extLst>
            </p:cNvPr>
            <p:cNvSpPr txBox="1"/>
            <p:nvPr/>
          </p:nvSpPr>
          <p:spPr>
            <a:xfrm>
              <a:off x="1186592" y="3508882"/>
              <a:ext cx="2233280" cy="584775"/>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發展線上銷售流程</a:t>
              </a:r>
            </a:p>
            <a:p>
              <a:pPr marL="177800" indent="-177800">
                <a:buFont typeface="Arial" panose="020B0604020202020204" pitchFamily="34" charset="0"/>
                <a:buChar char="•"/>
              </a:pPr>
              <a:r>
                <a:rPr lang="zh-TW" altLang="en-US" sz="1600" dirty="0"/>
                <a:t>試驗限時特賣</a:t>
              </a:r>
            </a:p>
          </p:txBody>
        </p:sp>
        <p:sp>
          <p:nvSpPr>
            <p:cNvPr id="22" name="文字方塊 21">
              <a:extLst>
                <a:ext uri="{FF2B5EF4-FFF2-40B4-BE49-F238E27FC236}">
                  <a16:creationId xmlns:a16="http://schemas.microsoft.com/office/drawing/2014/main" id="{6B8D602F-A9C7-462F-85E1-C39B5FFD0C5E}"/>
                </a:ext>
              </a:extLst>
            </p:cNvPr>
            <p:cNvSpPr txBox="1"/>
            <p:nvPr/>
          </p:nvSpPr>
          <p:spPr>
            <a:xfrm>
              <a:off x="1191693" y="4656038"/>
              <a:ext cx="2205762" cy="338554"/>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建置電子商務平台</a:t>
              </a:r>
            </a:p>
          </p:txBody>
        </p:sp>
        <p:cxnSp>
          <p:nvCxnSpPr>
            <p:cNvPr id="23" name="接點: 肘形 22">
              <a:extLst>
                <a:ext uri="{FF2B5EF4-FFF2-40B4-BE49-F238E27FC236}">
                  <a16:creationId xmlns:a16="http://schemas.microsoft.com/office/drawing/2014/main" id="{973DEF20-2EB8-45AD-BF2E-20E66B9D7D05}"/>
                </a:ext>
              </a:extLst>
            </p:cNvPr>
            <p:cNvCxnSpPr>
              <a:stCxn id="14" idx="1"/>
              <a:endCxn id="10" idx="0"/>
            </p:cNvCxnSpPr>
            <p:nvPr/>
          </p:nvCxnSpPr>
          <p:spPr>
            <a:xfrm rot="10800000" flipV="1">
              <a:off x="3995936" y="1844824"/>
              <a:ext cx="1224136" cy="57606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4" name="直線單箭頭接點 23">
              <a:extLst>
                <a:ext uri="{FF2B5EF4-FFF2-40B4-BE49-F238E27FC236}">
                  <a16:creationId xmlns:a16="http://schemas.microsoft.com/office/drawing/2014/main" id="{ACED8AE3-CC58-4AE9-B2D5-C03E23C1B3CB}"/>
                </a:ext>
              </a:extLst>
            </p:cNvPr>
            <p:cNvCxnSpPr>
              <a:stCxn id="10" idx="3"/>
            </p:cNvCxnSpPr>
            <p:nvPr/>
          </p:nvCxnSpPr>
          <p:spPr>
            <a:xfrm>
              <a:off x="4572000" y="2708920"/>
              <a:ext cx="720080" cy="8640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直線單箭頭接點 24">
              <a:extLst>
                <a:ext uri="{FF2B5EF4-FFF2-40B4-BE49-F238E27FC236}">
                  <a16:creationId xmlns:a16="http://schemas.microsoft.com/office/drawing/2014/main" id="{B467E057-F516-4237-B676-69E75B21664B}"/>
                </a:ext>
              </a:extLst>
            </p:cNvPr>
            <p:cNvCxnSpPr>
              <a:stCxn id="11" idx="3"/>
              <a:endCxn id="15" idx="1"/>
            </p:cNvCxnSpPr>
            <p:nvPr/>
          </p:nvCxnSpPr>
          <p:spPr>
            <a:xfrm>
              <a:off x="4572000" y="3861049"/>
              <a:ext cx="6480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直線單箭頭接點 25">
              <a:extLst>
                <a:ext uri="{FF2B5EF4-FFF2-40B4-BE49-F238E27FC236}">
                  <a16:creationId xmlns:a16="http://schemas.microsoft.com/office/drawing/2014/main" id="{EB9867F0-F7A0-4B30-A3B7-2C5772F71664}"/>
                </a:ext>
              </a:extLst>
            </p:cNvPr>
            <p:cNvCxnSpPr>
              <a:cxnSpLocks/>
              <a:stCxn id="13" idx="3"/>
            </p:cNvCxnSpPr>
            <p:nvPr/>
          </p:nvCxnSpPr>
          <p:spPr>
            <a:xfrm flipV="1">
              <a:off x="4572000" y="4149080"/>
              <a:ext cx="720080" cy="878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接點: 肘形 26">
              <a:extLst>
                <a:ext uri="{FF2B5EF4-FFF2-40B4-BE49-F238E27FC236}">
                  <a16:creationId xmlns:a16="http://schemas.microsoft.com/office/drawing/2014/main" id="{9E924341-7881-4D2D-92CE-524CD9188611}"/>
                </a:ext>
              </a:extLst>
            </p:cNvPr>
            <p:cNvCxnSpPr>
              <a:stCxn id="16" idx="0"/>
              <a:endCxn id="14" idx="3"/>
            </p:cNvCxnSpPr>
            <p:nvPr/>
          </p:nvCxnSpPr>
          <p:spPr>
            <a:xfrm rot="16200000" flipV="1">
              <a:off x="6497434" y="1719591"/>
              <a:ext cx="1554905" cy="180537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8" name="直線單箭頭接點 27">
              <a:extLst>
                <a:ext uri="{FF2B5EF4-FFF2-40B4-BE49-F238E27FC236}">
                  <a16:creationId xmlns:a16="http://schemas.microsoft.com/office/drawing/2014/main" id="{5839AA67-64C4-4D18-AF75-9B664C4A8D4A}"/>
                </a:ext>
              </a:extLst>
            </p:cNvPr>
            <p:cNvCxnSpPr>
              <a:stCxn id="15" idx="3"/>
            </p:cNvCxnSpPr>
            <p:nvPr/>
          </p:nvCxnSpPr>
          <p:spPr>
            <a:xfrm>
              <a:off x="6372200" y="3861049"/>
              <a:ext cx="11849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9117703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47BF1334-546F-4F20-8124-27F9B18B40B3}"/>
              </a:ext>
            </a:extLst>
          </p:cNvPr>
          <p:cNvSpPr>
            <a:spLocks noGrp="1"/>
          </p:cNvSpPr>
          <p:nvPr>
            <p:ph type="title"/>
          </p:nvPr>
        </p:nvSpPr>
        <p:spPr/>
        <p:txBody>
          <a:bodyPr/>
          <a:lstStyle/>
          <a:p>
            <a:r>
              <a:rPr lang="zh-TW" altLang="en-US" dirty="0"/>
              <a:t>組織與資訊科技的雙向互動關係</a:t>
            </a:r>
          </a:p>
        </p:txBody>
      </p:sp>
      <p:sp>
        <p:nvSpPr>
          <p:cNvPr id="4" name="投影片編號版面配置區 3">
            <a:extLst>
              <a:ext uri="{FF2B5EF4-FFF2-40B4-BE49-F238E27FC236}">
                <a16:creationId xmlns:a16="http://schemas.microsoft.com/office/drawing/2014/main" id="{3C16583F-E1F9-465C-990C-8CF8090FAF09}"/>
              </a:ext>
            </a:extLst>
          </p:cNvPr>
          <p:cNvSpPr>
            <a:spLocks noGrp="1"/>
          </p:cNvSpPr>
          <p:nvPr>
            <p:ph type="sldNum" sz="quarter" idx="12"/>
          </p:nvPr>
        </p:nvSpPr>
        <p:spPr/>
        <p:txBody>
          <a:bodyPr/>
          <a:lstStyle/>
          <a:p>
            <a:fld id="{1A39A694-C9D2-4A1F-B22B-D5A13C3121DA}" type="slidenum">
              <a:rPr lang="en-US" altLang="ko-KR" smtClean="0"/>
              <a:pPr/>
              <a:t>6</a:t>
            </a:fld>
            <a:endParaRPr lang="en-US" altLang="ko-KR"/>
          </a:p>
        </p:txBody>
      </p:sp>
      <p:sp>
        <p:nvSpPr>
          <p:cNvPr id="2" name="橢圓 1">
            <a:extLst>
              <a:ext uri="{FF2B5EF4-FFF2-40B4-BE49-F238E27FC236}">
                <a16:creationId xmlns:a16="http://schemas.microsoft.com/office/drawing/2014/main" id="{4E367435-981C-4B25-8A2A-2CD8794E5E94}"/>
              </a:ext>
            </a:extLst>
          </p:cNvPr>
          <p:cNvSpPr/>
          <p:nvPr/>
        </p:nvSpPr>
        <p:spPr>
          <a:xfrm>
            <a:off x="1403648" y="2823666"/>
            <a:ext cx="1800200" cy="17281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000" dirty="0"/>
              <a:t>組織</a:t>
            </a:r>
          </a:p>
        </p:txBody>
      </p:sp>
      <p:sp>
        <p:nvSpPr>
          <p:cNvPr id="6" name="橢圓 5">
            <a:extLst>
              <a:ext uri="{FF2B5EF4-FFF2-40B4-BE49-F238E27FC236}">
                <a16:creationId xmlns:a16="http://schemas.microsoft.com/office/drawing/2014/main" id="{7B52A5D0-3DAA-4786-B867-051616DE295D}"/>
              </a:ext>
            </a:extLst>
          </p:cNvPr>
          <p:cNvSpPr/>
          <p:nvPr/>
        </p:nvSpPr>
        <p:spPr>
          <a:xfrm>
            <a:off x="6952504" y="2820940"/>
            <a:ext cx="1800200" cy="172819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000" dirty="0"/>
              <a:t>資訊科技</a:t>
            </a:r>
          </a:p>
        </p:txBody>
      </p:sp>
      <p:sp>
        <p:nvSpPr>
          <p:cNvPr id="5" name="矩形 4">
            <a:extLst>
              <a:ext uri="{FF2B5EF4-FFF2-40B4-BE49-F238E27FC236}">
                <a16:creationId xmlns:a16="http://schemas.microsoft.com/office/drawing/2014/main" id="{4B576AE2-1C5F-4806-9C5E-85CA8F2A8E67}"/>
              </a:ext>
            </a:extLst>
          </p:cNvPr>
          <p:cNvSpPr/>
          <p:nvPr/>
        </p:nvSpPr>
        <p:spPr>
          <a:xfrm>
            <a:off x="3563888" y="2276872"/>
            <a:ext cx="2989312" cy="30243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0"/>
              </a:spcBef>
              <a:spcAft>
                <a:spcPts val="600"/>
              </a:spcAft>
            </a:pPr>
            <a:r>
              <a:rPr lang="zh-TW" altLang="en-US" sz="2000" dirty="0"/>
              <a:t>中介調節因素</a:t>
            </a:r>
          </a:p>
          <a:p>
            <a:pPr algn="ctr"/>
            <a:r>
              <a:rPr lang="zh-TW" altLang="en-US" dirty="0"/>
              <a:t>環境</a:t>
            </a:r>
          </a:p>
          <a:p>
            <a:pPr algn="ctr"/>
            <a:r>
              <a:rPr lang="zh-TW" altLang="en-US" dirty="0"/>
              <a:t>文化</a:t>
            </a:r>
          </a:p>
          <a:p>
            <a:pPr algn="ctr"/>
            <a:r>
              <a:rPr lang="zh-TW" altLang="en-US" dirty="0"/>
              <a:t>組織架構</a:t>
            </a:r>
          </a:p>
          <a:p>
            <a:pPr algn="ctr"/>
            <a:r>
              <a:rPr lang="zh-TW" altLang="en-US" dirty="0"/>
              <a:t>企業流程</a:t>
            </a:r>
          </a:p>
          <a:p>
            <a:pPr algn="ctr"/>
            <a:r>
              <a:rPr lang="zh-TW" altLang="en-US" dirty="0"/>
              <a:t>政治</a:t>
            </a:r>
          </a:p>
          <a:p>
            <a:pPr algn="ctr"/>
            <a:r>
              <a:rPr lang="zh-TW" altLang="en-US" dirty="0"/>
              <a:t>管理決策</a:t>
            </a:r>
          </a:p>
        </p:txBody>
      </p:sp>
      <p:sp>
        <p:nvSpPr>
          <p:cNvPr id="7" name="弧形 6">
            <a:extLst>
              <a:ext uri="{FF2B5EF4-FFF2-40B4-BE49-F238E27FC236}">
                <a16:creationId xmlns:a16="http://schemas.microsoft.com/office/drawing/2014/main" id="{202B2B78-5CD1-4E45-A1FC-71FC0A904C43}"/>
              </a:ext>
            </a:extLst>
          </p:cNvPr>
          <p:cNvSpPr/>
          <p:nvPr/>
        </p:nvSpPr>
        <p:spPr>
          <a:xfrm>
            <a:off x="2079769" y="1286762"/>
            <a:ext cx="5630887" cy="4284476"/>
          </a:xfrm>
          <a:prstGeom prst="arc">
            <a:avLst>
              <a:gd name="adj1" fmla="val 11610689"/>
              <a:gd name="adj2" fmla="val 20875321"/>
            </a:avLst>
          </a:prstGeom>
          <a:ln>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11" name="弧形 10">
            <a:extLst>
              <a:ext uri="{FF2B5EF4-FFF2-40B4-BE49-F238E27FC236}">
                <a16:creationId xmlns:a16="http://schemas.microsoft.com/office/drawing/2014/main" id="{3514F360-B962-48C4-B4F7-347B7573E910}"/>
              </a:ext>
            </a:extLst>
          </p:cNvPr>
          <p:cNvSpPr/>
          <p:nvPr/>
        </p:nvSpPr>
        <p:spPr>
          <a:xfrm rot="10800000">
            <a:off x="2221717" y="1812305"/>
            <a:ext cx="5630887" cy="4284476"/>
          </a:xfrm>
          <a:prstGeom prst="arc">
            <a:avLst>
              <a:gd name="adj1" fmla="val 11610689"/>
              <a:gd name="adj2" fmla="val 20875321"/>
            </a:avLst>
          </a:prstGeom>
          <a:ln>
            <a:tailEnd type="stealth" w="lg" len="lg"/>
          </a:ln>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34204107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351DFAFE-B35B-4F2C-A7C7-2339E7E389B4}"/>
              </a:ext>
            </a:extLst>
          </p:cNvPr>
          <p:cNvSpPr>
            <a:spLocks noGrp="1"/>
          </p:cNvSpPr>
          <p:nvPr>
            <p:ph idx="1"/>
          </p:nvPr>
        </p:nvSpPr>
        <p:spPr/>
        <p:txBody>
          <a:bodyPr/>
          <a:lstStyle/>
          <a:p>
            <a:r>
              <a:rPr lang="zh-TW" altLang="en-US" dirty="0">
                <a:solidFill>
                  <a:srgbClr val="FFFF00"/>
                </a:solidFill>
              </a:rPr>
              <a:t>組織</a:t>
            </a:r>
            <a:r>
              <a:rPr lang="en-US" altLang="zh-TW" dirty="0">
                <a:solidFill>
                  <a:srgbClr val="FFFF00"/>
                </a:solidFill>
              </a:rPr>
              <a:t>(organization) </a:t>
            </a:r>
            <a:r>
              <a:rPr lang="zh-TW" altLang="en-US" dirty="0"/>
              <a:t>是一個穩定與正式的社會架構，從環境取得資源後，經過處理產生輸出</a:t>
            </a:r>
            <a:endParaRPr lang="en-US" altLang="zh-TW" dirty="0"/>
          </a:p>
          <a:p>
            <a:endParaRPr lang="en-US" altLang="zh-TW" dirty="0"/>
          </a:p>
          <a:p>
            <a:r>
              <a:rPr lang="zh-TW" altLang="en-US" dirty="0"/>
              <a:t>若以貼近真實的行為來定義，則組織是一個集合體，包含權利、特權、義務與責任，隨著時間在所遭遇的衝突與分歧決議之間，巧妙地取得平衡點</a:t>
            </a:r>
          </a:p>
        </p:txBody>
      </p:sp>
      <p:sp>
        <p:nvSpPr>
          <p:cNvPr id="4" name="投影片編號版面配置區 3">
            <a:extLst>
              <a:ext uri="{FF2B5EF4-FFF2-40B4-BE49-F238E27FC236}">
                <a16:creationId xmlns:a16="http://schemas.microsoft.com/office/drawing/2014/main" id="{4C56F819-2EB9-4329-A151-A6D1D4719D42}"/>
              </a:ext>
            </a:extLst>
          </p:cNvPr>
          <p:cNvSpPr>
            <a:spLocks noGrp="1"/>
          </p:cNvSpPr>
          <p:nvPr>
            <p:ph type="sldNum" sz="quarter" idx="12"/>
          </p:nvPr>
        </p:nvSpPr>
        <p:spPr/>
        <p:txBody>
          <a:bodyPr/>
          <a:lstStyle/>
          <a:p>
            <a:fld id="{1A39A694-C9D2-4A1F-B22B-D5A13C3121DA}" type="slidenum">
              <a:rPr lang="en-US" altLang="ko-KR" smtClean="0"/>
              <a:pPr/>
              <a:t>7</a:t>
            </a:fld>
            <a:endParaRPr lang="en-US" altLang="ko-KR"/>
          </a:p>
        </p:txBody>
      </p:sp>
      <p:sp>
        <p:nvSpPr>
          <p:cNvPr id="5" name="標題 4">
            <a:extLst>
              <a:ext uri="{FF2B5EF4-FFF2-40B4-BE49-F238E27FC236}">
                <a16:creationId xmlns:a16="http://schemas.microsoft.com/office/drawing/2014/main" id="{2136D6D5-E309-44E9-9B3F-FE59C64E4A2B}"/>
              </a:ext>
            </a:extLst>
          </p:cNvPr>
          <p:cNvSpPr>
            <a:spLocks noGrp="1"/>
          </p:cNvSpPr>
          <p:nvPr>
            <p:ph type="title"/>
          </p:nvPr>
        </p:nvSpPr>
        <p:spPr/>
        <p:txBody>
          <a:bodyPr/>
          <a:lstStyle/>
          <a:p>
            <a:r>
              <a:rPr lang="zh-TW" altLang="en-US" dirty="0"/>
              <a:t>什麼是組織？</a:t>
            </a:r>
          </a:p>
        </p:txBody>
      </p:sp>
    </p:spTree>
    <p:extLst>
      <p:ext uri="{BB962C8B-B14F-4D97-AF65-F5344CB8AC3E}">
        <p14:creationId xmlns:p14="http://schemas.microsoft.com/office/powerpoint/2010/main" val="354498721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FF496F4F-8B0F-4AE7-9891-9EA959E3614F}"/>
              </a:ext>
            </a:extLst>
          </p:cNvPr>
          <p:cNvSpPr>
            <a:spLocks noGrp="1"/>
          </p:cNvSpPr>
          <p:nvPr>
            <p:ph type="title"/>
          </p:nvPr>
        </p:nvSpPr>
        <p:spPr/>
        <p:txBody>
          <a:bodyPr/>
          <a:lstStyle/>
          <a:p>
            <a:r>
              <a:rPr lang="zh-TW" altLang="en-US" dirty="0"/>
              <a:t>由技術性個體經濟的角度所定義的組織</a:t>
            </a:r>
          </a:p>
        </p:txBody>
      </p:sp>
      <p:sp>
        <p:nvSpPr>
          <p:cNvPr id="3" name="投影片編號版面配置區 2">
            <a:extLst>
              <a:ext uri="{FF2B5EF4-FFF2-40B4-BE49-F238E27FC236}">
                <a16:creationId xmlns:a16="http://schemas.microsoft.com/office/drawing/2014/main" id="{385E56DB-BE95-4D55-A6EE-6F0E20AE6F19}"/>
              </a:ext>
            </a:extLst>
          </p:cNvPr>
          <p:cNvSpPr>
            <a:spLocks noGrp="1"/>
          </p:cNvSpPr>
          <p:nvPr>
            <p:ph type="sldNum" sz="quarter" idx="12"/>
          </p:nvPr>
        </p:nvSpPr>
        <p:spPr/>
        <p:txBody>
          <a:bodyPr/>
          <a:lstStyle/>
          <a:p>
            <a:fld id="{D55CB18B-31BB-4254-9559-1B86933C9FD7}" type="slidenum">
              <a:rPr lang="en-US" altLang="ko-KR" smtClean="0"/>
              <a:pPr/>
              <a:t>8</a:t>
            </a:fld>
            <a:endParaRPr lang="en-US" altLang="ko-KR"/>
          </a:p>
        </p:txBody>
      </p:sp>
      <p:grpSp>
        <p:nvGrpSpPr>
          <p:cNvPr id="43" name="群組 42">
            <a:extLst>
              <a:ext uri="{FF2B5EF4-FFF2-40B4-BE49-F238E27FC236}">
                <a16:creationId xmlns:a16="http://schemas.microsoft.com/office/drawing/2014/main" id="{E7503939-A460-4AFD-82B1-D357FFAD811F}"/>
              </a:ext>
            </a:extLst>
          </p:cNvPr>
          <p:cNvGrpSpPr/>
          <p:nvPr/>
        </p:nvGrpSpPr>
        <p:grpSpPr>
          <a:xfrm>
            <a:off x="1287463" y="2518801"/>
            <a:ext cx="7604272" cy="2337923"/>
            <a:chOff x="1287463" y="2518801"/>
            <a:chExt cx="7604272" cy="2337923"/>
          </a:xfrm>
        </p:grpSpPr>
        <p:sp>
          <p:nvSpPr>
            <p:cNvPr id="2" name="矩形 1">
              <a:extLst>
                <a:ext uri="{FF2B5EF4-FFF2-40B4-BE49-F238E27FC236}">
                  <a16:creationId xmlns:a16="http://schemas.microsoft.com/office/drawing/2014/main" id="{0BC27A76-C6C6-4A8B-9918-E8E4C8F0C6A7}"/>
                </a:ext>
              </a:extLst>
            </p:cNvPr>
            <p:cNvSpPr/>
            <p:nvPr/>
          </p:nvSpPr>
          <p:spPr>
            <a:xfrm>
              <a:off x="1287463" y="2518801"/>
              <a:ext cx="7604272" cy="2337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AEE4259F-8712-40F4-917B-0411ECAA0B39}"/>
                </a:ext>
              </a:extLst>
            </p:cNvPr>
            <p:cNvSpPr/>
            <p:nvPr/>
          </p:nvSpPr>
          <p:spPr>
            <a:xfrm>
              <a:off x="3563888" y="2995051"/>
              <a:ext cx="3168352" cy="122603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211475B6-19F3-4EB5-8554-58065BDDCAE1}"/>
                </a:ext>
              </a:extLst>
            </p:cNvPr>
            <p:cNvSpPr/>
            <p:nvPr/>
          </p:nvSpPr>
          <p:spPr>
            <a:xfrm>
              <a:off x="3851920" y="3212976"/>
              <a:ext cx="648072"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2B1328E3-608C-461A-A683-AAEFB32B12A0}"/>
                </a:ext>
              </a:extLst>
            </p:cNvPr>
            <p:cNvSpPr/>
            <p:nvPr/>
          </p:nvSpPr>
          <p:spPr>
            <a:xfrm>
              <a:off x="5760852" y="3212976"/>
              <a:ext cx="648072"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30638F0E-345C-43E8-98F3-191A4216FDD6}"/>
                </a:ext>
              </a:extLst>
            </p:cNvPr>
            <p:cNvSpPr/>
            <p:nvPr/>
          </p:nvSpPr>
          <p:spPr>
            <a:xfrm>
              <a:off x="3851920" y="3734946"/>
              <a:ext cx="648072"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BA1DD3D9-0EA6-4AA5-A672-54D574105FEA}"/>
                </a:ext>
              </a:extLst>
            </p:cNvPr>
            <p:cNvSpPr/>
            <p:nvPr/>
          </p:nvSpPr>
          <p:spPr>
            <a:xfrm>
              <a:off x="5760852" y="3734946"/>
              <a:ext cx="648072" cy="2160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12" name="直線接點 11">
              <a:extLst>
                <a:ext uri="{FF2B5EF4-FFF2-40B4-BE49-F238E27FC236}">
                  <a16:creationId xmlns:a16="http://schemas.microsoft.com/office/drawing/2014/main" id="{EB33030F-933B-4200-A433-B88D3392EEA7}"/>
                </a:ext>
              </a:extLst>
            </p:cNvPr>
            <p:cNvCxnSpPr>
              <a:stCxn id="6" idx="3"/>
              <a:endCxn id="8" idx="1"/>
            </p:cNvCxnSpPr>
            <p:nvPr/>
          </p:nvCxnSpPr>
          <p:spPr>
            <a:xfrm>
              <a:off x="4499992" y="3320988"/>
              <a:ext cx="1260860" cy="0"/>
            </a:xfrm>
            <a:prstGeom prst="line">
              <a:avLst/>
            </a:prstGeom>
          </p:spPr>
          <p:style>
            <a:lnRef idx="2">
              <a:schemeClr val="dk1"/>
            </a:lnRef>
            <a:fillRef idx="0">
              <a:schemeClr val="dk1"/>
            </a:fillRef>
            <a:effectRef idx="1">
              <a:schemeClr val="dk1"/>
            </a:effectRef>
            <a:fontRef idx="minor">
              <a:schemeClr val="tx1"/>
            </a:fontRef>
          </p:style>
        </p:cxnSp>
        <p:cxnSp>
          <p:nvCxnSpPr>
            <p:cNvPr id="13" name="直線接點 12">
              <a:extLst>
                <a:ext uri="{FF2B5EF4-FFF2-40B4-BE49-F238E27FC236}">
                  <a16:creationId xmlns:a16="http://schemas.microsoft.com/office/drawing/2014/main" id="{7394557F-616A-4AD2-987F-F32A242BA977}"/>
                </a:ext>
              </a:extLst>
            </p:cNvPr>
            <p:cNvCxnSpPr>
              <a:cxnSpLocks/>
              <a:stCxn id="9" idx="3"/>
              <a:endCxn id="11" idx="1"/>
            </p:cNvCxnSpPr>
            <p:nvPr/>
          </p:nvCxnSpPr>
          <p:spPr>
            <a:xfrm>
              <a:off x="4499992" y="3842958"/>
              <a:ext cx="1260860" cy="0"/>
            </a:xfrm>
            <a:prstGeom prst="line">
              <a:avLst/>
            </a:prstGeom>
          </p:spPr>
          <p:style>
            <a:lnRef idx="2">
              <a:schemeClr val="dk1"/>
            </a:lnRef>
            <a:fillRef idx="0">
              <a:schemeClr val="dk1"/>
            </a:fillRef>
            <a:effectRef idx="1">
              <a:schemeClr val="dk1"/>
            </a:effectRef>
            <a:fontRef idx="minor">
              <a:schemeClr val="tx1"/>
            </a:fontRef>
          </p:style>
        </p:cxnSp>
        <p:cxnSp>
          <p:nvCxnSpPr>
            <p:cNvPr id="17" name="直線接點 16">
              <a:extLst>
                <a:ext uri="{FF2B5EF4-FFF2-40B4-BE49-F238E27FC236}">
                  <a16:creationId xmlns:a16="http://schemas.microsoft.com/office/drawing/2014/main" id="{096D7470-5ED8-499F-83D9-A4622A9D39E1}"/>
                </a:ext>
              </a:extLst>
            </p:cNvPr>
            <p:cNvCxnSpPr>
              <a:stCxn id="6" idx="2"/>
              <a:endCxn id="9" idx="0"/>
            </p:cNvCxnSpPr>
            <p:nvPr/>
          </p:nvCxnSpPr>
          <p:spPr>
            <a:xfrm>
              <a:off x="4175956" y="3429000"/>
              <a:ext cx="0" cy="305946"/>
            </a:xfrm>
            <a:prstGeom prst="line">
              <a:avLst/>
            </a:prstGeom>
          </p:spPr>
          <p:style>
            <a:lnRef idx="2">
              <a:schemeClr val="dk1"/>
            </a:lnRef>
            <a:fillRef idx="0">
              <a:schemeClr val="dk1"/>
            </a:fillRef>
            <a:effectRef idx="1">
              <a:schemeClr val="dk1"/>
            </a:effectRef>
            <a:fontRef idx="minor">
              <a:schemeClr val="tx1"/>
            </a:fontRef>
          </p:style>
        </p:cxnSp>
        <p:cxnSp>
          <p:nvCxnSpPr>
            <p:cNvPr id="19" name="直線接點 18">
              <a:extLst>
                <a:ext uri="{FF2B5EF4-FFF2-40B4-BE49-F238E27FC236}">
                  <a16:creationId xmlns:a16="http://schemas.microsoft.com/office/drawing/2014/main" id="{D48D073F-CE36-4563-B6D3-49562E44AD3A}"/>
                </a:ext>
              </a:extLst>
            </p:cNvPr>
            <p:cNvCxnSpPr>
              <a:stCxn id="8" idx="2"/>
              <a:endCxn id="11" idx="0"/>
            </p:cNvCxnSpPr>
            <p:nvPr/>
          </p:nvCxnSpPr>
          <p:spPr>
            <a:xfrm>
              <a:off x="6084888" y="3429000"/>
              <a:ext cx="0" cy="305946"/>
            </a:xfrm>
            <a:prstGeom prst="line">
              <a:avLst/>
            </a:prstGeom>
          </p:spPr>
          <p:style>
            <a:lnRef idx="2">
              <a:schemeClr val="dk1"/>
            </a:lnRef>
            <a:fillRef idx="0">
              <a:schemeClr val="dk1"/>
            </a:fillRef>
            <a:effectRef idx="1">
              <a:schemeClr val="dk1"/>
            </a:effectRef>
            <a:fontRef idx="minor">
              <a:schemeClr val="tx1"/>
            </a:fontRef>
          </p:style>
        </p:cxnSp>
        <p:sp>
          <p:nvSpPr>
            <p:cNvPr id="20" name="矩形 19">
              <a:extLst>
                <a:ext uri="{FF2B5EF4-FFF2-40B4-BE49-F238E27FC236}">
                  <a16:creationId xmlns:a16="http://schemas.microsoft.com/office/drawing/2014/main" id="{E530E112-10EF-4B58-8350-CEF46B87321E}"/>
                </a:ext>
              </a:extLst>
            </p:cNvPr>
            <p:cNvSpPr/>
            <p:nvPr/>
          </p:nvSpPr>
          <p:spPr>
            <a:xfrm>
              <a:off x="4766433" y="2598898"/>
              <a:ext cx="646331" cy="369332"/>
            </a:xfrm>
            <a:prstGeom prst="rect">
              <a:avLst/>
            </a:prstGeom>
          </p:spPr>
          <p:txBody>
            <a:bodyPr wrap="none">
              <a:spAutoFit/>
            </a:bodyPr>
            <a:lstStyle/>
            <a:p>
              <a:r>
                <a:rPr lang="zh-TW" altLang="en-US">
                  <a:latin typeface="DFHei-Lt-HKP-BF"/>
                </a:rPr>
                <a:t>組織</a:t>
              </a:r>
              <a:endParaRPr lang="zh-TW" altLang="en-US" dirty="0"/>
            </a:p>
          </p:txBody>
        </p:sp>
        <p:sp>
          <p:nvSpPr>
            <p:cNvPr id="21" name="矩形 20">
              <a:extLst>
                <a:ext uri="{FF2B5EF4-FFF2-40B4-BE49-F238E27FC236}">
                  <a16:creationId xmlns:a16="http://schemas.microsoft.com/office/drawing/2014/main" id="{F6C2E6CF-60BC-458A-96EC-83E8BAF7D59C}"/>
                </a:ext>
              </a:extLst>
            </p:cNvPr>
            <p:cNvSpPr/>
            <p:nvPr/>
          </p:nvSpPr>
          <p:spPr>
            <a:xfrm>
              <a:off x="4652856" y="4180262"/>
              <a:ext cx="1107996" cy="369332"/>
            </a:xfrm>
            <a:prstGeom prst="rect">
              <a:avLst/>
            </a:prstGeom>
          </p:spPr>
          <p:txBody>
            <a:bodyPr wrap="none">
              <a:spAutoFit/>
            </a:bodyPr>
            <a:lstStyle/>
            <a:p>
              <a:r>
                <a:rPr lang="zh-TW" altLang="en-US" dirty="0">
                  <a:latin typeface="DFHei-Lt-HKP-BF"/>
                </a:rPr>
                <a:t>生產流程</a:t>
              </a:r>
              <a:endParaRPr lang="zh-TW" altLang="en-US" dirty="0"/>
            </a:p>
          </p:txBody>
        </p:sp>
        <p:sp>
          <p:nvSpPr>
            <p:cNvPr id="22" name="矩形 21">
              <a:extLst>
                <a:ext uri="{FF2B5EF4-FFF2-40B4-BE49-F238E27FC236}">
                  <a16:creationId xmlns:a16="http://schemas.microsoft.com/office/drawing/2014/main" id="{6011BB12-3741-4E60-92C0-A237A621D317}"/>
                </a:ext>
              </a:extLst>
            </p:cNvPr>
            <p:cNvSpPr/>
            <p:nvPr/>
          </p:nvSpPr>
          <p:spPr>
            <a:xfrm>
              <a:off x="7513923" y="3397307"/>
              <a:ext cx="1338828" cy="369332"/>
            </a:xfrm>
            <a:prstGeom prst="rect">
              <a:avLst/>
            </a:prstGeom>
          </p:spPr>
          <p:txBody>
            <a:bodyPr wrap="none">
              <a:spAutoFit/>
            </a:bodyPr>
            <a:lstStyle/>
            <a:p>
              <a:r>
                <a:rPr lang="zh-TW" altLang="en-US" dirty="0">
                  <a:latin typeface="DFHei-Lt-HKP-BF"/>
                </a:rPr>
                <a:t>輸出至環境</a:t>
              </a:r>
              <a:endParaRPr lang="zh-TW" altLang="en-US" dirty="0"/>
            </a:p>
          </p:txBody>
        </p:sp>
        <p:sp>
          <p:nvSpPr>
            <p:cNvPr id="23" name="矩形 22">
              <a:extLst>
                <a:ext uri="{FF2B5EF4-FFF2-40B4-BE49-F238E27FC236}">
                  <a16:creationId xmlns:a16="http://schemas.microsoft.com/office/drawing/2014/main" id="{BD4060F6-524F-4170-AFDB-4DF2B76C6875}"/>
                </a:ext>
              </a:extLst>
            </p:cNvPr>
            <p:cNvSpPr/>
            <p:nvPr/>
          </p:nvSpPr>
          <p:spPr>
            <a:xfrm>
              <a:off x="1340528" y="3258807"/>
              <a:ext cx="1637928" cy="646331"/>
            </a:xfrm>
            <a:prstGeom prst="rect">
              <a:avLst/>
            </a:prstGeom>
          </p:spPr>
          <p:txBody>
            <a:bodyPr wrap="square">
              <a:spAutoFit/>
            </a:bodyPr>
            <a:lstStyle/>
            <a:p>
              <a:pPr algn="ctr"/>
              <a:r>
                <a:rPr lang="zh-TW" altLang="en-US" dirty="0">
                  <a:latin typeface="DFHei-Lt-HKP-BF"/>
                </a:rPr>
                <a:t>從環境取得的</a:t>
              </a:r>
            </a:p>
            <a:p>
              <a:pPr algn="ctr"/>
              <a:r>
                <a:rPr lang="zh-TW" altLang="en-US" dirty="0">
                  <a:latin typeface="DFHei-Lt-HKP-BF"/>
                </a:rPr>
                <a:t>輸入</a:t>
              </a:r>
              <a:endParaRPr lang="zh-TW" altLang="en-US" dirty="0"/>
            </a:p>
          </p:txBody>
        </p:sp>
        <p:cxnSp>
          <p:nvCxnSpPr>
            <p:cNvPr id="31" name="接點: 肘形 30">
              <a:extLst>
                <a:ext uri="{FF2B5EF4-FFF2-40B4-BE49-F238E27FC236}">
                  <a16:creationId xmlns:a16="http://schemas.microsoft.com/office/drawing/2014/main" id="{0A65149E-AFD2-45CA-AC48-180DE72412F5}"/>
                </a:ext>
              </a:extLst>
            </p:cNvPr>
            <p:cNvCxnSpPr>
              <a:cxnSpLocks/>
              <a:stCxn id="22" idx="2"/>
              <a:endCxn id="23" idx="2"/>
            </p:cNvCxnSpPr>
            <p:nvPr/>
          </p:nvCxnSpPr>
          <p:spPr>
            <a:xfrm rot="5400000">
              <a:off x="5102166" y="823966"/>
              <a:ext cx="138499" cy="6023845"/>
            </a:xfrm>
            <a:prstGeom prst="bentConnector3">
              <a:avLst>
                <a:gd name="adj1" fmla="val 603419"/>
              </a:avLst>
            </a:prstGeom>
            <a:ln>
              <a:tailEnd type="triangle"/>
            </a:ln>
          </p:spPr>
          <p:style>
            <a:lnRef idx="2">
              <a:schemeClr val="dk1"/>
            </a:lnRef>
            <a:fillRef idx="0">
              <a:schemeClr val="dk1"/>
            </a:fillRef>
            <a:effectRef idx="1">
              <a:schemeClr val="dk1"/>
            </a:effectRef>
            <a:fontRef idx="minor">
              <a:schemeClr val="tx1"/>
            </a:fontRef>
          </p:style>
        </p:cxnSp>
        <p:cxnSp>
          <p:nvCxnSpPr>
            <p:cNvPr id="37" name="直線單箭頭接點 36">
              <a:extLst>
                <a:ext uri="{FF2B5EF4-FFF2-40B4-BE49-F238E27FC236}">
                  <a16:creationId xmlns:a16="http://schemas.microsoft.com/office/drawing/2014/main" id="{98B441BD-8CB7-4C05-84A2-25BE3E23E69E}"/>
                </a:ext>
              </a:extLst>
            </p:cNvPr>
            <p:cNvCxnSpPr>
              <a:cxnSpLocks/>
            </p:cNvCxnSpPr>
            <p:nvPr/>
          </p:nvCxnSpPr>
          <p:spPr>
            <a:xfrm>
              <a:off x="6763414" y="3608070"/>
              <a:ext cx="68890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直線單箭頭接點 39">
              <a:extLst>
                <a:ext uri="{FF2B5EF4-FFF2-40B4-BE49-F238E27FC236}">
                  <a16:creationId xmlns:a16="http://schemas.microsoft.com/office/drawing/2014/main" id="{45047F63-3406-4328-A0A4-E3E092024B42}"/>
                </a:ext>
              </a:extLst>
            </p:cNvPr>
            <p:cNvCxnSpPr>
              <a:cxnSpLocks/>
            </p:cNvCxnSpPr>
            <p:nvPr/>
          </p:nvCxnSpPr>
          <p:spPr>
            <a:xfrm>
              <a:off x="2843808" y="3608070"/>
              <a:ext cx="652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94999624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3BCE1556-B7A2-4B52-8582-86863D76B67C}"/>
              </a:ext>
            </a:extLst>
          </p:cNvPr>
          <p:cNvSpPr>
            <a:spLocks noGrp="1"/>
          </p:cNvSpPr>
          <p:nvPr>
            <p:ph type="title"/>
          </p:nvPr>
        </p:nvSpPr>
        <p:spPr/>
        <p:txBody>
          <a:bodyPr/>
          <a:lstStyle/>
          <a:p>
            <a:r>
              <a:rPr lang="zh-TW" altLang="en-US" dirty="0"/>
              <a:t>行為觀點下的組織</a:t>
            </a:r>
          </a:p>
        </p:txBody>
      </p:sp>
      <p:sp>
        <p:nvSpPr>
          <p:cNvPr id="4" name="投影片編號版面配置區 3">
            <a:extLst>
              <a:ext uri="{FF2B5EF4-FFF2-40B4-BE49-F238E27FC236}">
                <a16:creationId xmlns:a16="http://schemas.microsoft.com/office/drawing/2014/main" id="{26F9FFDD-44C2-4BF7-A355-3DEC4CDB41F8}"/>
              </a:ext>
            </a:extLst>
          </p:cNvPr>
          <p:cNvSpPr>
            <a:spLocks noGrp="1"/>
          </p:cNvSpPr>
          <p:nvPr>
            <p:ph type="sldNum" sz="quarter" idx="12"/>
          </p:nvPr>
        </p:nvSpPr>
        <p:spPr/>
        <p:txBody>
          <a:bodyPr/>
          <a:lstStyle/>
          <a:p>
            <a:fld id="{1A39A694-C9D2-4A1F-B22B-D5A13C3121DA}" type="slidenum">
              <a:rPr lang="en-US" altLang="ko-KR" smtClean="0"/>
              <a:pPr/>
              <a:t>9</a:t>
            </a:fld>
            <a:endParaRPr lang="en-US" altLang="ko-KR"/>
          </a:p>
        </p:txBody>
      </p:sp>
      <p:sp>
        <p:nvSpPr>
          <p:cNvPr id="5" name="矩形: 按鈕形 4">
            <a:extLst>
              <a:ext uri="{FF2B5EF4-FFF2-40B4-BE49-F238E27FC236}">
                <a16:creationId xmlns:a16="http://schemas.microsoft.com/office/drawing/2014/main" id="{13864596-A684-4113-ABBA-2BA6E6574F55}"/>
              </a:ext>
            </a:extLst>
          </p:cNvPr>
          <p:cNvSpPr/>
          <p:nvPr/>
        </p:nvSpPr>
        <p:spPr>
          <a:xfrm>
            <a:off x="3491880" y="1772816"/>
            <a:ext cx="3061320" cy="4236939"/>
          </a:xfrm>
          <a:prstGeom prst="bevel">
            <a:avLst>
              <a:gd name="adj" fmla="val 87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zh-TW" altLang="en-US" dirty="0"/>
              <a:t>架構</a:t>
            </a:r>
          </a:p>
          <a:p>
            <a:r>
              <a:rPr lang="zh-TW" altLang="en-US" dirty="0"/>
              <a:t>　階層</a:t>
            </a:r>
          </a:p>
          <a:p>
            <a:r>
              <a:rPr lang="zh-TW" altLang="en-US" dirty="0"/>
              <a:t>　各部門的勞工</a:t>
            </a:r>
          </a:p>
          <a:p>
            <a:r>
              <a:rPr lang="zh-TW" altLang="en-US" dirty="0"/>
              <a:t>　規範與程序</a:t>
            </a:r>
          </a:p>
          <a:p>
            <a:r>
              <a:rPr lang="zh-TW" altLang="en-US" dirty="0"/>
              <a:t>　企業流程</a:t>
            </a:r>
          </a:p>
          <a:p>
            <a:r>
              <a:rPr lang="zh-TW" altLang="en-US" dirty="0"/>
              <a:t>　文化</a:t>
            </a:r>
          </a:p>
          <a:p>
            <a:r>
              <a:rPr lang="zh-TW" altLang="en-US" dirty="0"/>
              <a:t>流程</a:t>
            </a:r>
          </a:p>
          <a:p>
            <a:r>
              <a:rPr lang="zh-TW" altLang="en-US" dirty="0"/>
              <a:t>　權利</a:t>
            </a:r>
            <a:r>
              <a:rPr lang="en-US" altLang="zh-TW" dirty="0"/>
              <a:t>/ </a:t>
            </a:r>
            <a:r>
              <a:rPr lang="zh-TW" altLang="en-US" dirty="0"/>
              <a:t>義務</a:t>
            </a:r>
          </a:p>
          <a:p>
            <a:r>
              <a:rPr lang="zh-TW" altLang="en-US" dirty="0"/>
              <a:t>　特權</a:t>
            </a:r>
            <a:r>
              <a:rPr lang="en-US" altLang="zh-TW" dirty="0"/>
              <a:t>/ </a:t>
            </a:r>
            <a:r>
              <a:rPr lang="zh-TW" altLang="en-US" dirty="0"/>
              <a:t>責任</a:t>
            </a:r>
          </a:p>
          <a:p>
            <a:r>
              <a:rPr lang="zh-TW" altLang="en-US" dirty="0"/>
              <a:t>　價值</a:t>
            </a:r>
          </a:p>
          <a:p>
            <a:r>
              <a:rPr lang="zh-TW" altLang="en-US" dirty="0"/>
              <a:t>　規範</a:t>
            </a:r>
          </a:p>
          <a:p>
            <a:r>
              <a:rPr lang="zh-TW" altLang="en-US" dirty="0"/>
              <a:t>　人</a:t>
            </a:r>
          </a:p>
        </p:txBody>
      </p:sp>
      <p:sp>
        <p:nvSpPr>
          <p:cNvPr id="6" name="矩形 5">
            <a:extLst>
              <a:ext uri="{FF2B5EF4-FFF2-40B4-BE49-F238E27FC236}">
                <a16:creationId xmlns:a16="http://schemas.microsoft.com/office/drawing/2014/main" id="{021E03AB-C395-4D23-8BD1-23DCD8C41CDA}"/>
              </a:ext>
            </a:extLst>
          </p:cNvPr>
          <p:cNvSpPr/>
          <p:nvPr/>
        </p:nvSpPr>
        <p:spPr>
          <a:xfrm>
            <a:off x="4353126" y="1365769"/>
            <a:ext cx="1338828" cy="369332"/>
          </a:xfrm>
          <a:prstGeom prst="rect">
            <a:avLst/>
          </a:prstGeom>
        </p:spPr>
        <p:txBody>
          <a:bodyPr wrap="none">
            <a:spAutoFit/>
          </a:bodyPr>
          <a:lstStyle/>
          <a:p>
            <a:r>
              <a:rPr lang="zh-TW" altLang="en-US">
                <a:latin typeface="DFHei-Md-HKP-BF"/>
              </a:rPr>
              <a:t>正式的組織</a:t>
            </a:r>
            <a:endParaRPr lang="zh-TW" altLang="en-US" dirty="0"/>
          </a:p>
        </p:txBody>
      </p:sp>
      <p:sp>
        <p:nvSpPr>
          <p:cNvPr id="9" name="矩形 8">
            <a:extLst>
              <a:ext uri="{FF2B5EF4-FFF2-40B4-BE49-F238E27FC236}">
                <a16:creationId xmlns:a16="http://schemas.microsoft.com/office/drawing/2014/main" id="{CE4A3DE3-CF4A-4459-BE1B-D564C9406183}"/>
              </a:ext>
            </a:extLst>
          </p:cNvPr>
          <p:cNvSpPr/>
          <p:nvPr/>
        </p:nvSpPr>
        <p:spPr>
          <a:xfrm>
            <a:off x="7620000" y="3521953"/>
            <a:ext cx="1338828" cy="369332"/>
          </a:xfrm>
          <a:prstGeom prst="rect">
            <a:avLst/>
          </a:prstGeom>
        </p:spPr>
        <p:txBody>
          <a:bodyPr wrap="none">
            <a:spAutoFit/>
          </a:bodyPr>
          <a:lstStyle/>
          <a:p>
            <a:r>
              <a:rPr lang="zh-TW" altLang="en-US" dirty="0">
                <a:latin typeface="DFHei-Lt-HKP-BF"/>
              </a:rPr>
              <a:t>環境的輸出</a:t>
            </a:r>
            <a:endParaRPr lang="zh-TW" altLang="en-US" dirty="0"/>
          </a:p>
        </p:txBody>
      </p:sp>
      <p:sp>
        <p:nvSpPr>
          <p:cNvPr id="10" name="矩形 9">
            <a:extLst>
              <a:ext uri="{FF2B5EF4-FFF2-40B4-BE49-F238E27FC236}">
                <a16:creationId xmlns:a16="http://schemas.microsoft.com/office/drawing/2014/main" id="{56C457E3-7971-441A-9E3F-F95F4326EA45}"/>
              </a:ext>
            </a:extLst>
          </p:cNvPr>
          <p:cNvSpPr/>
          <p:nvPr/>
        </p:nvSpPr>
        <p:spPr>
          <a:xfrm>
            <a:off x="1235532" y="3521953"/>
            <a:ext cx="1107996" cy="369332"/>
          </a:xfrm>
          <a:prstGeom prst="rect">
            <a:avLst/>
          </a:prstGeom>
        </p:spPr>
        <p:txBody>
          <a:bodyPr wrap="none">
            <a:spAutoFit/>
          </a:bodyPr>
          <a:lstStyle/>
          <a:p>
            <a:r>
              <a:rPr lang="zh-TW" altLang="en-US" dirty="0">
                <a:latin typeface="DFHei-Lt-HKP-BF"/>
              </a:rPr>
              <a:t>環境資源</a:t>
            </a:r>
            <a:endParaRPr lang="zh-TW" altLang="en-US" dirty="0"/>
          </a:p>
        </p:txBody>
      </p:sp>
      <p:cxnSp>
        <p:nvCxnSpPr>
          <p:cNvPr id="14" name="直線單箭頭接點 13">
            <a:extLst>
              <a:ext uri="{FF2B5EF4-FFF2-40B4-BE49-F238E27FC236}">
                <a16:creationId xmlns:a16="http://schemas.microsoft.com/office/drawing/2014/main" id="{B844A253-162A-44A8-83FD-5C07787CED4D}"/>
              </a:ext>
            </a:extLst>
          </p:cNvPr>
          <p:cNvCxnSpPr>
            <a:stCxn id="10" idx="3"/>
          </p:cNvCxnSpPr>
          <p:nvPr/>
        </p:nvCxnSpPr>
        <p:spPr>
          <a:xfrm>
            <a:off x="2343528" y="3706619"/>
            <a:ext cx="114835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直線單箭頭接點 14">
            <a:extLst>
              <a:ext uri="{FF2B5EF4-FFF2-40B4-BE49-F238E27FC236}">
                <a16:creationId xmlns:a16="http://schemas.microsoft.com/office/drawing/2014/main" id="{D53D24AF-B22F-4DC3-9395-76F37AD5CB01}"/>
              </a:ext>
            </a:extLst>
          </p:cNvPr>
          <p:cNvCxnSpPr/>
          <p:nvPr/>
        </p:nvCxnSpPr>
        <p:spPr>
          <a:xfrm>
            <a:off x="6553200" y="3702298"/>
            <a:ext cx="114835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06752053"/>
      </p:ext>
    </p:extLst>
  </p:cSld>
  <p:clrMapOvr>
    <a:masterClrMapping/>
  </p:clrMapOvr>
  <p:transition>
    <p:fade/>
  </p:transition>
</p:sld>
</file>

<file path=ppt/theme/theme1.xml><?xml version="1.0" encoding="utf-8"?>
<a:theme xmlns:a="http://schemas.openxmlformats.org/drawingml/2006/main" name="MIS">
  <a:themeElements>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A2255A8B-59F9-429A-BA9A-4B96DD98754C}" vid="{E48CC662-1759-4578-BCFD-A72AEB75B6A0}"/>
    </a:ext>
  </a:extLst>
</a:theme>
</file>

<file path=ppt/theme/theme2.xml><?xml version="1.0" encoding="utf-8"?>
<a:theme xmlns:a="http://schemas.openxmlformats.org/drawingml/2006/main" name="MIS2">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A2255A8B-59F9-429A-BA9A-4B96DD98754C}" vid="{FFF9D2B6-5627-4139-B2BD-A077B27ED15D}"/>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Template>
  <TotalTime>58</TotalTime>
  <Words>1453</Words>
  <Application>Microsoft Office PowerPoint</Application>
  <PresentationFormat>如螢幕大小 (4:3)</PresentationFormat>
  <Paragraphs>188</Paragraphs>
  <Slides>29</Slides>
  <Notes>0</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29</vt:i4>
      </vt:variant>
    </vt:vector>
  </HeadingPairs>
  <TitlesOfParts>
    <vt:vector size="39" baseType="lpstr">
      <vt:lpstr>DFHei-Lt-HKP-BF</vt:lpstr>
      <vt:lpstr>DFHei-Md-HKP-BF</vt:lpstr>
      <vt:lpstr>굴림</vt:lpstr>
      <vt:lpstr>HY헤드라인M</vt:lpstr>
      <vt:lpstr>맑은 고딕</vt:lpstr>
      <vt:lpstr>Signika</vt:lpstr>
      <vt:lpstr>標楷體</vt:lpstr>
      <vt:lpstr>Arial</vt:lpstr>
      <vt:lpstr>MIS</vt:lpstr>
      <vt:lpstr>MIS2</vt:lpstr>
      <vt:lpstr>PowerPoint 簡報</vt:lpstr>
      <vt:lpstr>CHAPTER 3</vt:lpstr>
      <vt:lpstr>學習目標</vt:lpstr>
      <vt:lpstr>T.J. Maxx 應採取線上銷售方式嗎？ (一)</vt:lpstr>
      <vt:lpstr>T.J. Maxx 應採取線上銷售方式嗎？ (二)</vt:lpstr>
      <vt:lpstr>組織與資訊科技的雙向互動關係</vt:lpstr>
      <vt:lpstr>什麼是組織？</vt:lpstr>
      <vt:lpstr>由技術性個體經濟的角度所定義的組織</vt:lpstr>
      <vt:lpstr>行為觀點下的組織</vt:lpstr>
      <vt:lpstr>組織的特徵</vt:lpstr>
      <vt:lpstr>組織慣例與企業流程</vt:lpstr>
      <vt:lpstr>組織政治</vt:lpstr>
      <vt:lpstr>組織文化</vt:lpstr>
      <vt:lpstr>組織環境</vt:lpstr>
      <vt:lpstr>　環境與組織具有互惠的關係</vt:lpstr>
      <vt:lpstr>破壞式科技：駕馭潮流</vt:lpstr>
      <vt:lpstr>經濟影響</vt:lpstr>
      <vt:lpstr>組織行為的影響</vt:lpstr>
      <vt:lpstr>扁平化的組織</vt:lpstr>
      <vt:lpstr>網路與組織</vt:lpstr>
      <vt:lpstr>波特的競爭力模型</vt:lpstr>
      <vt:lpstr>波特的競爭力模型</vt:lpstr>
      <vt:lpstr>PowerPoint 簡報</vt:lpstr>
      <vt:lpstr>因應競爭力的資訊系統策略</vt:lpstr>
      <vt:lpstr>互動個案：科技的觀點</vt:lpstr>
      <vt:lpstr>四項基本的競爭策略</vt:lpstr>
      <vt:lpstr>個案研究：家得寶利用新系統進行再造</vt:lpstr>
      <vt:lpstr>互動個案：組織的觀點</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圖書 鼎隆</dc:creator>
  <cp:lastModifiedBy>圖書 鼎隆</cp:lastModifiedBy>
  <cp:revision>28</cp:revision>
  <dcterms:created xsi:type="dcterms:W3CDTF">2017-10-31T09:08:57Z</dcterms:created>
  <dcterms:modified xsi:type="dcterms:W3CDTF">2018-02-05T01:32:25Z</dcterms:modified>
</cp:coreProperties>
</file>