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40"/>
  </p:notesMasterIdLst>
  <p:handoutMasterIdLst>
    <p:handoutMasterId r:id="rId41"/>
  </p:handoutMasterIdLst>
  <p:sldIdLst>
    <p:sldId id="384" r:id="rId3"/>
    <p:sldId id="299" r:id="rId4"/>
    <p:sldId id="346" r:id="rId5"/>
    <p:sldId id="347" r:id="rId6"/>
    <p:sldId id="349" r:id="rId7"/>
    <p:sldId id="350" r:id="rId8"/>
    <p:sldId id="348" r:id="rId9"/>
    <p:sldId id="351" r:id="rId10"/>
    <p:sldId id="300" r:id="rId11"/>
    <p:sldId id="352" r:id="rId12"/>
    <p:sldId id="353" r:id="rId13"/>
    <p:sldId id="358" r:id="rId14"/>
    <p:sldId id="359" r:id="rId15"/>
    <p:sldId id="344" r:id="rId16"/>
    <p:sldId id="360" r:id="rId17"/>
    <p:sldId id="361" r:id="rId18"/>
    <p:sldId id="362" r:id="rId19"/>
    <p:sldId id="363" r:id="rId20"/>
    <p:sldId id="365" r:id="rId21"/>
    <p:sldId id="364" r:id="rId22"/>
    <p:sldId id="366" r:id="rId23"/>
    <p:sldId id="367" r:id="rId24"/>
    <p:sldId id="368" r:id="rId25"/>
    <p:sldId id="369" r:id="rId26"/>
    <p:sldId id="370" r:id="rId27"/>
    <p:sldId id="371" r:id="rId28"/>
    <p:sldId id="372" r:id="rId29"/>
    <p:sldId id="373" r:id="rId30"/>
    <p:sldId id="375" r:id="rId31"/>
    <p:sldId id="376" r:id="rId32"/>
    <p:sldId id="378" r:id="rId33"/>
    <p:sldId id="379" r:id="rId34"/>
    <p:sldId id="380" r:id="rId35"/>
    <p:sldId id="381" r:id="rId36"/>
    <p:sldId id="382" r:id="rId37"/>
    <p:sldId id="383" r:id="rId38"/>
    <p:sldId id="345" r:id="rId39"/>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p:cViewPr varScale="1">
        <p:scale>
          <a:sx n="86" d="100"/>
          <a:sy n="86" d="100"/>
        </p:scale>
        <p:origin x="978" y="6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9501020B-A17C-49F3-B2EC-33E8309C605E}"/>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8153400" cy="244475"/>
          </a:xfrm>
          <a:prstGeom prst="rect">
            <a:avLst/>
          </a:prstGeom>
        </p:spPr>
        <p:txBody>
          <a:bodyPr/>
          <a:lstStyle>
            <a:lvl1pPr algn="l">
              <a:defRPr sz="1000"/>
            </a:lvl1pPr>
          </a:lstStyle>
          <a:p>
            <a:r>
              <a:rPr lang="en-US" altLang="zh-TW">
                <a:latin typeface="Arial" pitchFamily="34" charset="0"/>
                <a:cs typeface="Arial" pitchFamily="34" charset="0"/>
              </a:rPr>
              <a:t>© 2017 Cengage Learning®.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76031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1C79D5EB-B78E-4A44-9CE5-9F7F3133C8C3}"/>
              </a:ext>
            </a:extLst>
          </p:cNvPr>
          <p:cNvPicPr>
            <a:picLocks noGrp="1" noChangeAspect="1"/>
          </p:cNvPicPr>
          <p:nvPr>
            <p:ph idx="1"/>
          </p:nvPr>
        </p:nvPicPr>
        <p:blipFill>
          <a:blip r:embed="rId2"/>
          <a:stretch>
            <a:fillRect/>
          </a:stretch>
        </p:blipFill>
        <p:spPr>
          <a:xfrm>
            <a:off x="1287463" y="2090983"/>
            <a:ext cx="7605712" cy="3193558"/>
          </a:xfrm>
          <a:prstGeom prst="rect">
            <a:avLst/>
          </a:prstGeom>
        </p:spPr>
      </p:pic>
      <p:sp>
        <p:nvSpPr>
          <p:cNvPr id="5" name="標題 4">
            <a:extLst>
              <a:ext uri="{FF2B5EF4-FFF2-40B4-BE49-F238E27FC236}">
                <a16:creationId xmlns:a16="http://schemas.microsoft.com/office/drawing/2014/main" id="{EABB1447-30FD-4485-970C-D54E2ED2A50E}"/>
              </a:ext>
            </a:extLst>
          </p:cNvPr>
          <p:cNvSpPr>
            <a:spLocks noGrp="1"/>
          </p:cNvSpPr>
          <p:nvPr>
            <p:ph type="title"/>
          </p:nvPr>
        </p:nvSpPr>
        <p:spPr/>
        <p:txBody>
          <a:bodyPr/>
          <a:lstStyle/>
          <a:p>
            <a:r>
              <a:rPr lang="zh-TW" altLang="en-US" dirty="0"/>
              <a:t>多層主從式架構</a:t>
            </a:r>
          </a:p>
        </p:txBody>
      </p:sp>
      <p:sp>
        <p:nvSpPr>
          <p:cNvPr id="3" name="投影片編號版面配置區 2">
            <a:extLst>
              <a:ext uri="{FF2B5EF4-FFF2-40B4-BE49-F238E27FC236}">
                <a16:creationId xmlns:a16="http://schemas.microsoft.com/office/drawing/2014/main" id="{9876878B-4882-4800-B253-ABDB2CAFB634}"/>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spTree>
    <p:extLst>
      <p:ext uri="{BB962C8B-B14F-4D97-AF65-F5344CB8AC3E}">
        <p14:creationId xmlns:p14="http://schemas.microsoft.com/office/powerpoint/2010/main" val="1180882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28FE6CE8-0AB0-4CC1-A4B2-5C0602626930}"/>
              </a:ext>
            </a:extLst>
          </p:cNvPr>
          <p:cNvSpPr>
            <a:spLocks noGrp="1"/>
          </p:cNvSpPr>
          <p:nvPr>
            <p:ph idx="1"/>
          </p:nvPr>
        </p:nvSpPr>
        <p:spPr/>
        <p:txBody>
          <a:bodyPr/>
          <a:lstStyle/>
          <a:p>
            <a:r>
              <a:rPr lang="zh-TW" altLang="en-US" dirty="0"/>
              <a:t>莫爾定律和微處理能力</a:t>
            </a:r>
            <a:endParaRPr lang="en-US" altLang="zh-TW" dirty="0"/>
          </a:p>
          <a:p>
            <a:r>
              <a:rPr lang="zh-TW" altLang="en-US" dirty="0"/>
              <a:t>大量數位儲存定律</a:t>
            </a:r>
            <a:endParaRPr lang="en-US" altLang="zh-TW" dirty="0"/>
          </a:p>
          <a:p>
            <a:r>
              <a:rPr lang="zh-TW" altLang="en-US" dirty="0"/>
              <a:t>梅卡菲定律與網路經濟</a:t>
            </a:r>
            <a:endParaRPr lang="en-US" altLang="zh-TW" dirty="0"/>
          </a:p>
          <a:p>
            <a:r>
              <a:rPr lang="zh-TW" altLang="en-US" dirty="0"/>
              <a:t>通訊成本下降和網際網路</a:t>
            </a:r>
            <a:endParaRPr lang="en-US" altLang="zh-TW" dirty="0"/>
          </a:p>
          <a:p>
            <a:r>
              <a:rPr lang="zh-TW" altLang="en-US" dirty="0"/>
              <a:t>標準和網路效應</a:t>
            </a:r>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4A84B03-7D4D-4765-8F5A-4ADF08687892}"/>
              </a:ext>
            </a:extLst>
          </p:cNvPr>
          <p:cNvSpPr>
            <a:spLocks noGrp="1"/>
          </p:cNvSpPr>
          <p:nvPr>
            <p:ph type="sldNum" sz="quarter" idx="12"/>
          </p:nvPr>
        </p:nvSpPr>
        <p:spPr/>
        <p:txBody>
          <a:bodyPr/>
          <a:lstStyle/>
          <a:p>
            <a:fld id="{1A39A694-C9D2-4A1F-B22B-D5A13C3121DA}" type="slidenum">
              <a:rPr lang="en-US" altLang="ko-KR" smtClean="0"/>
              <a:pPr/>
              <a:t>11</a:t>
            </a:fld>
            <a:endParaRPr lang="en-US" altLang="ko-KR"/>
          </a:p>
        </p:txBody>
      </p:sp>
      <p:sp>
        <p:nvSpPr>
          <p:cNvPr id="5" name="標題 4">
            <a:extLst>
              <a:ext uri="{FF2B5EF4-FFF2-40B4-BE49-F238E27FC236}">
                <a16:creationId xmlns:a16="http://schemas.microsoft.com/office/drawing/2014/main" id="{664A5CE5-74F2-48D7-8D24-E88A9211960D}"/>
              </a:ext>
            </a:extLst>
          </p:cNvPr>
          <p:cNvSpPr>
            <a:spLocks noGrp="1"/>
          </p:cNvSpPr>
          <p:nvPr>
            <p:ph type="title"/>
          </p:nvPr>
        </p:nvSpPr>
        <p:spPr/>
        <p:txBody>
          <a:bodyPr/>
          <a:lstStyle/>
          <a:p>
            <a:r>
              <a:rPr lang="zh-TW" altLang="en-US" dirty="0"/>
              <a:t>基礎建設演進的技術驅動力</a:t>
            </a:r>
          </a:p>
        </p:txBody>
      </p:sp>
    </p:spTree>
    <p:extLst>
      <p:ext uri="{BB962C8B-B14F-4D97-AF65-F5344CB8AC3E}">
        <p14:creationId xmlns:p14="http://schemas.microsoft.com/office/powerpoint/2010/main" val="13337262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5D3A29D4-F4D9-4B04-A50D-A7347BE11AC8}"/>
              </a:ext>
            </a:extLst>
          </p:cNvPr>
          <p:cNvPicPr>
            <a:picLocks noGrp="1" noChangeAspect="1"/>
          </p:cNvPicPr>
          <p:nvPr>
            <p:ph idx="1"/>
          </p:nvPr>
        </p:nvPicPr>
        <p:blipFill>
          <a:blip r:embed="rId2"/>
          <a:stretch>
            <a:fillRect/>
          </a:stretch>
        </p:blipFill>
        <p:spPr>
          <a:xfrm>
            <a:off x="1760938" y="1066800"/>
            <a:ext cx="6658761" cy="5241925"/>
          </a:xfrm>
          <a:prstGeom prst="rect">
            <a:avLst/>
          </a:prstGeom>
        </p:spPr>
      </p:pic>
      <p:sp>
        <p:nvSpPr>
          <p:cNvPr id="3" name="標題 2">
            <a:extLst>
              <a:ext uri="{FF2B5EF4-FFF2-40B4-BE49-F238E27FC236}">
                <a16:creationId xmlns:a16="http://schemas.microsoft.com/office/drawing/2014/main" id="{6C06300D-42D7-4344-88D8-2F2AB6E99878}"/>
              </a:ext>
            </a:extLst>
          </p:cNvPr>
          <p:cNvSpPr>
            <a:spLocks noGrp="1"/>
          </p:cNvSpPr>
          <p:nvPr>
            <p:ph type="title"/>
          </p:nvPr>
        </p:nvSpPr>
        <p:spPr/>
        <p:txBody>
          <a:bodyPr/>
          <a:lstStyle/>
          <a:p>
            <a:r>
              <a:rPr lang="en-US" altLang="zh-TW" dirty="0"/>
              <a:t>IT </a:t>
            </a:r>
            <a:r>
              <a:rPr lang="zh-TW" altLang="en-US" dirty="0"/>
              <a:t>基礎建設的生態系統</a:t>
            </a:r>
          </a:p>
        </p:txBody>
      </p:sp>
      <p:sp>
        <p:nvSpPr>
          <p:cNvPr id="4" name="投影片編號版面配置區 3">
            <a:extLst>
              <a:ext uri="{FF2B5EF4-FFF2-40B4-BE49-F238E27FC236}">
                <a16:creationId xmlns:a16="http://schemas.microsoft.com/office/drawing/2014/main" id="{35BAA699-BABE-4D0D-8D69-0E064953EE65}"/>
              </a:ext>
            </a:extLst>
          </p:cNvPr>
          <p:cNvSpPr>
            <a:spLocks noGrp="1"/>
          </p:cNvSpPr>
          <p:nvPr>
            <p:ph type="sldNum" sz="quarter" idx="12"/>
          </p:nvPr>
        </p:nvSpPr>
        <p:spPr/>
        <p:txBody>
          <a:bodyPr/>
          <a:lstStyle/>
          <a:p>
            <a:fld id="{1A39A694-C9D2-4A1F-B22B-D5A13C3121DA}" type="slidenum">
              <a:rPr lang="en-US" altLang="ko-KR" smtClean="0"/>
              <a:pPr/>
              <a:t>12</a:t>
            </a:fld>
            <a:endParaRPr lang="en-US" altLang="ko-KR"/>
          </a:p>
        </p:txBody>
      </p:sp>
    </p:spTree>
    <p:extLst>
      <p:ext uri="{BB962C8B-B14F-4D97-AF65-F5344CB8AC3E}">
        <p14:creationId xmlns:p14="http://schemas.microsoft.com/office/powerpoint/2010/main" val="22134908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C2BBA25D-2E54-4B35-9772-3A328BC119E7}"/>
              </a:ext>
            </a:extLst>
          </p:cNvPr>
          <p:cNvSpPr>
            <a:spLocks noGrp="1"/>
          </p:cNvSpPr>
          <p:nvPr>
            <p:ph idx="1"/>
          </p:nvPr>
        </p:nvSpPr>
        <p:spPr/>
        <p:txBody>
          <a:bodyPr/>
          <a:lstStyle/>
          <a:p>
            <a:r>
              <a:rPr lang="zh-TW" altLang="en-US" dirty="0"/>
              <a:t>七大硬體趨勢：</a:t>
            </a:r>
            <a:endParaRPr lang="en-US" altLang="zh-TW" dirty="0"/>
          </a:p>
          <a:p>
            <a:pPr marL="971550" lvl="1" indent="-514350">
              <a:buFont typeface="+mj-lt"/>
              <a:buAutoNum type="arabicPeriod"/>
            </a:pPr>
            <a:r>
              <a:rPr lang="zh-TW" altLang="en-US" dirty="0"/>
              <a:t>行動數位平台</a:t>
            </a:r>
            <a:endParaRPr lang="en-US" altLang="zh-TW" dirty="0"/>
          </a:p>
          <a:p>
            <a:pPr marL="971550" lvl="1" indent="-514350">
              <a:buFont typeface="+mj-lt"/>
              <a:buAutoNum type="arabicPeriod"/>
            </a:pPr>
            <a:r>
              <a:rPr lang="en-US" altLang="zh-TW" dirty="0"/>
              <a:t>IT </a:t>
            </a:r>
            <a:r>
              <a:rPr lang="zh-TW" altLang="en-US" dirty="0"/>
              <a:t>消費化和</a:t>
            </a:r>
            <a:r>
              <a:rPr lang="en-US" altLang="zh-TW" dirty="0"/>
              <a:t>BYOD</a:t>
            </a:r>
          </a:p>
          <a:p>
            <a:pPr marL="971550" lvl="1" indent="-514350">
              <a:buFont typeface="+mj-lt"/>
              <a:buAutoNum type="arabicPeriod"/>
            </a:pPr>
            <a:r>
              <a:rPr lang="zh-TW" altLang="en-US" dirty="0"/>
              <a:t>量子運算</a:t>
            </a:r>
            <a:endParaRPr lang="en-US" altLang="zh-TW" dirty="0"/>
          </a:p>
          <a:p>
            <a:pPr marL="971550" lvl="1" indent="-514350">
              <a:buFont typeface="+mj-lt"/>
              <a:buAutoNum type="arabicPeriod"/>
            </a:pPr>
            <a:r>
              <a:rPr lang="zh-TW" altLang="en-US" dirty="0"/>
              <a:t>虛擬化</a:t>
            </a:r>
            <a:endParaRPr lang="en-US" altLang="zh-TW" dirty="0"/>
          </a:p>
          <a:p>
            <a:pPr marL="971550" lvl="1" indent="-514350">
              <a:buFont typeface="+mj-lt"/>
              <a:buAutoNum type="arabicPeriod"/>
            </a:pPr>
            <a:r>
              <a:rPr lang="zh-TW" altLang="en-US" dirty="0"/>
              <a:t>雲端運算</a:t>
            </a:r>
            <a:endParaRPr lang="en-US" altLang="zh-TW" dirty="0"/>
          </a:p>
          <a:p>
            <a:pPr marL="971550" lvl="1" indent="-514350">
              <a:buFont typeface="+mj-lt"/>
              <a:buAutoNum type="arabicPeriod"/>
            </a:pPr>
            <a:r>
              <a:rPr lang="zh-TW" altLang="en-US" dirty="0"/>
              <a:t>綠色運算</a:t>
            </a:r>
            <a:endParaRPr lang="en-US" altLang="zh-TW" dirty="0"/>
          </a:p>
          <a:p>
            <a:pPr marL="971550" lvl="1" indent="-514350">
              <a:buFont typeface="+mj-lt"/>
              <a:buAutoNum type="arabicPeriod"/>
            </a:pPr>
            <a:r>
              <a:rPr lang="zh-TW" altLang="en-US" dirty="0"/>
              <a:t>高效能</a:t>
            </a:r>
            <a:r>
              <a:rPr lang="en-US" altLang="zh-TW" dirty="0"/>
              <a:t>/</a:t>
            </a:r>
            <a:r>
              <a:rPr lang="zh-TW" altLang="en-US" dirty="0"/>
              <a:t>節能處理器</a:t>
            </a:r>
          </a:p>
        </p:txBody>
      </p:sp>
      <p:sp>
        <p:nvSpPr>
          <p:cNvPr id="4" name="投影片編號版面配置區 3">
            <a:extLst>
              <a:ext uri="{FF2B5EF4-FFF2-40B4-BE49-F238E27FC236}">
                <a16:creationId xmlns:a16="http://schemas.microsoft.com/office/drawing/2014/main" id="{1BAFAF1F-565F-48DA-9F38-E4FCEA33DD1E}"/>
              </a:ext>
            </a:extLst>
          </p:cNvPr>
          <p:cNvSpPr>
            <a:spLocks noGrp="1"/>
          </p:cNvSpPr>
          <p:nvPr>
            <p:ph type="sldNum" sz="quarter" idx="12"/>
          </p:nvPr>
        </p:nvSpPr>
        <p:spPr/>
        <p:txBody>
          <a:bodyPr/>
          <a:lstStyle/>
          <a:p>
            <a:fld id="{1A39A694-C9D2-4A1F-B22B-D5A13C3121DA}" type="slidenum">
              <a:rPr lang="en-US" altLang="ko-KR" smtClean="0"/>
              <a:pPr/>
              <a:t>13</a:t>
            </a:fld>
            <a:endParaRPr lang="en-US" altLang="ko-KR"/>
          </a:p>
        </p:txBody>
      </p:sp>
      <p:sp>
        <p:nvSpPr>
          <p:cNvPr id="5" name="標題 4">
            <a:extLst>
              <a:ext uri="{FF2B5EF4-FFF2-40B4-BE49-F238E27FC236}">
                <a16:creationId xmlns:a16="http://schemas.microsoft.com/office/drawing/2014/main" id="{0CCCFCC0-BF83-4F98-B295-9804B7854122}"/>
              </a:ext>
            </a:extLst>
          </p:cNvPr>
          <p:cNvSpPr>
            <a:spLocks noGrp="1"/>
          </p:cNvSpPr>
          <p:nvPr>
            <p:ph type="title"/>
          </p:nvPr>
        </p:nvSpPr>
        <p:spPr/>
        <p:txBody>
          <a:bodyPr/>
          <a:lstStyle/>
          <a:p>
            <a:r>
              <a:rPr lang="zh-TW" altLang="en-US" dirty="0"/>
              <a:t>電腦硬體平台的目前趨勢為何？</a:t>
            </a:r>
          </a:p>
        </p:txBody>
      </p:sp>
    </p:spTree>
    <p:extLst>
      <p:ext uri="{BB962C8B-B14F-4D97-AF65-F5344CB8AC3E}">
        <p14:creationId xmlns:p14="http://schemas.microsoft.com/office/powerpoint/2010/main" val="11309065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5BCFBC70-DD7E-4130-8DC4-D52D29A33B4F}"/>
              </a:ext>
            </a:extLst>
          </p:cNvPr>
          <p:cNvSpPr>
            <a:spLocks noGrp="1"/>
          </p:cNvSpPr>
          <p:nvPr>
            <p:ph idx="1"/>
          </p:nvPr>
        </p:nvSpPr>
        <p:spPr/>
        <p:txBody>
          <a:bodyPr>
            <a:normAutofit lnSpcReduction="10000"/>
          </a:bodyPr>
          <a:lstStyle/>
          <a:p>
            <a:r>
              <a:rPr lang="zh-TW" altLang="en-US" dirty="0">
                <a:solidFill>
                  <a:srgbClr val="92D050"/>
                </a:solidFill>
              </a:rPr>
              <a:t>穿戴式電腦上工去</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穿戴式並不只是消費者的現象：它們擁有改變組織與員工處理業務方式的潛力。請討論這句話的涵義。</a:t>
            </a:r>
          </a:p>
          <a:p>
            <a:pPr marL="971550" lvl="1" indent="-514350">
              <a:buFont typeface="+mj-lt"/>
              <a:buAutoNum type="arabicPeriod"/>
            </a:pPr>
            <a:r>
              <a:rPr lang="zh-TW" altLang="en-US" dirty="0"/>
              <a:t>如果公司想要讓員工搭載穿戴式運算裝置，需要考量哪些管理、組織，以及科技的議題？</a:t>
            </a:r>
          </a:p>
          <a:p>
            <a:pPr marL="971550" lvl="1" indent="-514350">
              <a:buFont typeface="+mj-lt"/>
              <a:buAutoNum type="arabicPeriod"/>
            </a:pPr>
            <a:r>
              <a:rPr lang="zh-TW" altLang="en-US" dirty="0"/>
              <a:t>哪些企業最有可能從行動運算上獲得利益？選擇一個企業並描述行動運算如何幫助該企業改善經營或決策。</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14</a:t>
            </a:fld>
            <a:endParaRPr lang="en-US" altLang="ko-KR"/>
          </a:p>
        </p:txBody>
      </p:sp>
      <p:sp>
        <p:nvSpPr>
          <p:cNvPr id="7" name="標題 6">
            <a:extLst>
              <a:ext uri="{FF2B5EF4-FFF2-40B4-BE49-F238E27FC236}">
                <a16:creationId xmlns:a16="http://schemas.microsoft.com/office/drawing/2014/main" id="{05FCBB10-ACCD-4850-BF2D-FD8F5AF7FFA3}"/>
              </a:ext>
            </a:extLst>
          </p:cNvPr>
          <p:cNvSpPr>
            <a:spLocks noGrp="1"/>
          </p:cNvSpPr>
          <p:nvPr>
            <p:ph type="title"/>
          </p:nvPr>
        </p:nvSpPr>
        <p:spPr/>
        <p:txBody>
          <a:bodyPr/>
          <a:lstStyle/>
          <a:p>
            <a:r>
              <a:rPr lang="zh-TW" altLang="en-US"/>
              <a:t>互動個案：科技的觀點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053" y="125303"/>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591B665-CA86-4904-82E9-04B42C360A55}"/>
              </a:ext>
            </a:extLst>
          </p:cNvPr>
          <p:cNvSpPr>
            <a:spLocks noGrp="1"/>
          </p:cNvSpPr>
          <p:nvPr>
            <p:ph idx="1"/>
          </p:nvPr>
        </p:nvSpPr>
        <p:spPr/>
        <p:txBody>
          <a:bodyPr/>
          <a:lstStyle/>
          <a:p>
            <a:r>
              <a:rPr lang="zh-TW" altLang="en-US" dirty="0"/>
              <a:t>允許員工在工作場所使用個人行動裝置的現象，叫作“</a:t>
            </a:r>
            <a:r>
              <a:rPr lang="en-US" altLang="zh-TW" i="1" dirty="0"/>
              <a:t>bring your own device</a:t>
            </a:r>
            <a:r>
              <a:rPr lang="en-US" altLang="zh-TW" dirty="0"/>
              <a:t>” </a:t>
            </a:r>
            <a:r>
              <a:rPr lang="en-US" altLang="zh-TW" i="1" dirty="0"/>
              <a:t>(BYOD) </a:t>
            </a:r>
          </a:p>
          <a:p>
            <a:endParaRPr lang="en-US" altLang="zh-TW" dirty="0"/>
          </a:p>
          <a:p>
            <a:r>
              <a:rPr lang="en-US" altLang="zh-TW" dirty="0"/>
              <a:t>BYOD</a:t>
            </a:r>
            <a:r>
              <a:rPr lang="zh-TW" altLang="en-US" dirty="0"/>
              <a:t>是</a:t>
            </a:r>
            <a:r>
              <a:rPr lang="en-US" altLang="zh-TW" dirty="0">
                <a:solidFill>
                  <a:srgbClr val="FFFF00"/>
                </a:solidFill>
              </a:rPr>
              <a:t>IT </a:t>
            </a:r>
            <a:r>
              <a:rPr lang="zh-TW" altLang="en-US" dirty="0">
                <a:solidFill>
                  <a:srgbClr val="FFFF00"/>
                </a:solidFill>
              </a:rPr>
              <a:t>消費化</a:t>
            </a:r>
            <a:r>
              <a:rPr lang="en-US" altLang="zh-TW" dirty="0">
                <a:solidFill>
                  <a:srgbClr val="FFFF00"/>
                </a:solidFill>
              </a:rPr>
              <a:t>(consumerization of IT) </a:t>
            </a:r>
            <a:r>
              <a:rPr lang="zh-TW" altLang="en-US" dirty="0"/>
              <a:t>的一種，意指從消費性市場興起的新資訊科技擴散進入企業組織中</a:t>
            </a:r>
          </a:p>
        </p:txBody>
      </p:sp>
      <p:sp>
        <p:nvSpPr>
          <p:cNvPr id="3" name="投影片編號版面配置區 2">
            <a:extLst>
              <a:ext uri="{FF2B5EF4-FFF2-40B4-BE49-F238E27FC236}">
                <a16:creationId xmlns:a16="http://schemas.microsoft.com/office/drawing/2014/main" id="{15358520-2ABC-4641-8774-F8D806F8399D}"/>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65A3AA17-0F9A-437E-95DF-8AACD21B6D1C}"/>
              </a:ext>
            </a:extLst>
          </p:cNvPr>
          <p:cNvSpPr>
            <a:spLocks noGrp="1"/>
          </p:cNvSpPr>
          <p:nvPr>
            <p:ph type="title"/>
          </p:nvPr>
        </p:nvSpPr>
        <p:spPr/>
        <p:txBody>
          <a:bodyPr/>
          <a:lstStyle/>
          <a:p>
            <a:r>
              <a:rPr lang="en-US" altLang="zh-TW" dirty="0"/>
              <a:t>IT </a:t>
            </a:r>
            <a:r>
              <a:rPr lang="zh-TW" altLang="en-US" dirty="0"/>
              <a:t>消費化和</a:t>
            </a:r>
            <a:r>
              <a:rPr lang="en-US" altLang="zh-TW" dirty="0"/>
              <a:t>BYOD</a:t>
            </a:r>
            <a:endParaRPr lang="zh-TW" altLang="en-US" dirty="0"/>
          </a:p>
        </p:txBody>
      </p:sp>
    </p:spTree>
    <p:extLst>
      <p:ext uri="{BB962C8B-B14F-4D97-AF65-F5344CB8AC3E}">
        <p14:creationId xmlns:p14="http://schemas.microsoft.com/office/powerpoint/2010/main" val="36869597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9381DC9-71FB-4E51-99F6-2B0E864C37A9}"/>
              </a:ext>
            </a:extLst>
          </p:cNvPr>
          <p:cNvSpPr>
            <a:spLocks noGrp="1"/>
          </p:cNvSpPr>
          <p:nvPr>
            <p:ph idx="1"/>
          </p:nvPr>
        </p:nvSpPr>
        <p:spPr/>
        <p:txBody>
          <a:bodyPr/>
          <a:lstStyle/>
          <a:p>
            <a:r>
              <a:rPr lang="zh-TW" altLang="en-US" dirty="0">
                <a:solidFill>
                  <a:srgbClr val="FFFF00"/>
                </a:solidFill>
              </a:rPr>
              <a:t>量子運算</a:t>
            </a:r>
            <a:r>
              <a:rPr lang="en-US" altLang="zh-TW" dirty="0">
                <a:solidFill>
                  <a:srgbClr val="FFFF00"/>
                </a:solidFill>
              </a:rPr>
              <a:t>(quantum computing) </a:t>
            </a:r>
            <a:r>
              <a:rPr lang="zh-TW" altLang="en-US" dirty="0"/>
              <a:t>使用量子物理的原理來表達與處理資料</a:t>
            </a:r>
            <a:endParaRPr lang="en-US" altLang="zh-TW" dirty="0"/>
          </a:p>
          <a:p>
            <a:endParaRPr lang="en-US" altLang="zh-TW" dirty="0"/>
          </a:p>
          <a:p>
            <a:r>
              <a:rPr lang="zh-TW" altLang="en-US" dirty="0"/>
              <a:t>一台量子電腦具備極為強大的處理能力，能夠同時處理多個作業，並以快於現今電腦數百萬倍的速度來解決科學和企業的問題</a:t>
            </a:r>
          </a:p>
        </p:txBody>
      </p:sp>
      <p:sp>
        <p:nvSpPr>
          <p:cNvPr id="3" name="投影片編號版面配置區 2">
            <a:extLst>
              <a:ext uri="{FF2B5EF4-FFF2-40B4-BE49-F238E27FC236}">
                <a16:creationId xmlns:a16="http://schemas.microsoft.com/office/drawing/2014/main" id="{C0A7E672-4D4E-46F4-BDB5-E37916732C1C}"/>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sp>
        <p:nvSpPr>
          <p:cNvPr id="4" name="標題 3">
            <a:extLst>
              <a:ext uri="{FF2B5EF4-FFF2-40B4-BE49-F238E27FC236}">
                <a16:creationId xmlns:a16="http://schemas.microsoft.com/office/drawing/2014/main" id="{A1CCE8A5-DC96-4682-9562-7F25CFCE34E6}"/>
              </a:ext>
            </a:extLst>
          </p:cNvPr>
          <p:cNvSpPr>
            <a:spLocks noGrp="1"/>
          </p:cNvSpPr>
          <p:nvPr>
            <p:ph type="title"/>
          </p:nvPr>
        </p:nvSpPr>
        <p:spPr/>
        <p:txBody>
          <a:bodyPr/>
          <a:lstStyle/>
          <a:p>
            <a:r>
              <a:rPr lang="zh-TW" altLang="en-US"/>
              <a:t>量子運算</a:t>
            </a:r>
            <a:endParaRPr lang="zh-TW" altLang="en-US" dirty="0"/>
          </a:p>
        </p:txBody>
      </p:sp>
    </p:spTree>
    <p:extLst>
      <p:ext uri="{BB962C8B-B14F-4D97-AF65-F5344CB8AC3E}">
        <p14:creationId xmlns:p14="http://schemas.microsoft.com/office/powerpoint/2010/main" val="30165003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C7377CA-189B-4B4C-BD70-8634E217340F}"/>
              </a:ext>
            </a:extLst>
          </p:cNvPr>
          <p:cNvSpPr>
            <a:spLocks noGrp="1"/>
          </p:cNvSpPr>
          <p:nvPr>
            <p:ph idx="1"/>
          </p:nvPr>
        </p:nvSpPr>
        <p:spPr/>
        <p:txBody>
          <a:bodyPr/>
          <a:lstStyle/>
          <a:p>
            <a:r>
              <a:rPr lang="zh-TW" altLang="en-US" dirty="0">
                <a:solidFill>
                  <a:srgbClr val="FFFF00"/>
                </a:solidFill>
              </a:rPr>
              <a:t>虛擬化</a:t>
            </a:r>
            <a:r>
              <a:rPr lang="en-US" altLang="zh-TW" dirty="0">
                <a:solidFill>
                  <a:srgbClr val="FFFF00"/>
                </a:solidFill>
              </a:rPr>
              <a:t>(virtualization) </a:t>
            </a:r>
            <a:r>
              <a:rPr lang="zh-TW" altLang="en-US" dirty="0"/>
              <a:t>是呈現一組運算資源</a:t>
            </a:r>
            <a:r>
              <a:rPr lang="en-US" altLang="zh-TW" dirty="0"/>
              <a:t>(</a:t>
            </a:r>
            <a:r>
              <a:rPr lang="zh-TW" altLang="en-US" dirty="0"/>
              <a:t>例如運算能力或資料儲存</a:t>
            </a:r>
            <a:r>
              <a:rPr lang="en-US" altLang="zh-TW" dirty="0"/>
              <a:t>) </a:t>
            </a:r>
            <a:r>
              <a:rPr lang="zh-TW" altLang="en-US" dirty="0"/>
              <a:t>的過程，讓這些資源可以不受實體結構或地理位置限制來被取用</a:t>
            </a:r>
          </a:p>
        </p:txBody>
      </p:sp>
      <p:sp>
        <p:nvSpPr>
          <p:cNvPr id="3" name="投影片編號版面配置區 2">
            <a:extLst>
              <a:ext uri="{FF2B5EF4-FFF2-40B4-BE49-F238E27FC236}">
                <a16:creationId xmlns:a16="http://schemas.microsoft.com/office/drawing/2014/main" id="{67A12CBE-6404-4FFD-932A-18CB5C877790}"/>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
        <p:nvSpPr>
          <p:cNvPr id="4" name="標題 3">
            <a:extLst>
              <a:ext uri="{FF2B5EF4-FFF2-40B4-BE49-F238E27FC236}">
                <a16:creationId xmlns:a16="http://schemas.microsoft.com/office/drawing/2014/main" id="{A6F75DC9-6691-4826-AC6F-8533A3FD7565}"/>
              </a:ext>
            </a:extLst>
          </p:cNvPr>
          <p:cNvSpPr>
            <a:spLocks noGrp="1"/>
          </p:cNvSpPr>
          <p:nvPr>
            <p:ph type="title"/>
          </p:nvPr>
        </p:nvSpPr>
        <p:spPr/>
        <p:txBody>
          <a:bodyPr/>
          <a:lstStyle/>
          <a:p>
            <a:r>
              <a:rPr lang="zh-TW" altLang="en-US"/>
              <a:t>虛擬化</a:t>
            </a:r>
            <a:endParaRPr lang="zh-TW" altLang="en-US" dirty="0"/>
          </a:p>
        </p:txBody>
      </p:sp>
    </p:spTree>
    <p:extLst>
      <p:ext uri="{BB962C8B-B14F-4D97-AF65-F5344CB8AC3E}">
        <p14:creationId xmlns:p14="http://schemas.microsoft.com/office/powerpoint/2010/main" val="3980441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A844E9A-BE5C-4BC4-8622-AEE755C8E6DA}"/>
              </a:ext>
            </a:extLst>
          </p:cNvPr>
          <p:cNvSpPr>
            <a:spLocks noGrp="1"/>
          </p:cNvSpPr>
          <p:nvPr>
            <p:ph idx="1"/>
          </p:nvPr>
        </p:nvSpPr>
        <p:spPr>
          <a:xfrm>
            <a:off x="395536" y="1324534"/>
            <a:ext cx="8534152" cy="4984785"/>
          </a:xfrm>
        </p:spPr>
        <p:txBody>
          <a:bodyPr>
            <a:normAutofit/>
          </a:bodyPr>
          <a:lstStyle/>
          <a:p>
            <a:r>
              <a:rPr lang="zh-TW" altLang="en-US" dirty="0"/>
              <a:t>雲端運算為一種透過網路</a:t>
            </a:r>
            <a:r>
              <a:rPr lang="en-US" altLang="zh-TW" dirty="0"/>
              <a:t>(</a:t>
            </a:r>
            <a:r>
              <a:rPr lang="zh-TW" altLang="en-US" dirty="0"/>
              <a:t>主要是網際網路</a:t>
            </a:r>
            <a:r>
              <a:rPr lang="en-US" altLang="zh-TW" dirty="0"/>
              <a:t>) </a:t>
            </a:r>
            <a:r>
              <a:rPr lang="zh-TW" altLang="en-US" dirty="0"/>
              <a:t>提供虛擬資源</a:t>
            </a:r>
            <a:r>
              <a:rPr lang="en-US" altLang="zh-TW" dirty="0"/>
              <a:t>(</a:t>
            </a:r>
            <a:r>
              <a:rPr lang="zh-TW" altLang="en-US" dirty="0"/>
              <a:t>包括電腦處理、儲存、與軟體等資源</a:t>
            </a:r>
            <a:r>
              <a:rPr lang="en-US" altLang="zh-TW" dirty="0"/>
              <a:t>) </a:t>
            </a:r>
            <a:r>
              <a:rPr lang="zh-TW" altLang="en-US" dirty="0"/>
              <a:t>的運算模式</a:t>
            </a:r>
            <a:endParaRPr lang="en-US" altLang="zh-TW" dirty="0"/>
          </a:p>
          <a:p>
            <a:r>
              <a:rPr lang="zh-TW" altLang="en-US" dirty="0"/>
              <a:t>美國國家標準與技術協會</a:t>
            </a:r>
            <a:r>
              <a:rPr lang="en-US" altLang="zh-TW" dirty="0"/>
              <a:t>(NIST) </a:t>
            </a:r>
            <a:r>
              <a:rPr lang="zh-TW" altLang="en-US" dirty="0"/>
              <a:t>定義雲端運算具備以下的基本特質</a:t>
            </a:r>
            <a:endParaRPr lang="en-US" altLang="zh-TW" dirty="0"/>
          </a:p>
          <a:p>
            <a:pPr lvl="1"/>
            <a:r>
              <a:rPr lang="zh-TW" altLang="en-US" dirty="0"/>
              <a:t>隨選自助服務</a:t>
            </a:r>
            <a:endParaRPr lang="en-US" altLang="zh-TW" dirty="0"/>
          </a:p>
          <a:p>
            <a:pPr lvl="1"/>
            <a:r>
              <a:rPr lang="zh-TW" altLang="en-US" dirty="0"/>
              <a:t>無所不在的網路存取</a:t>
            </a:r>
            <a:endParaRPr lang="en-US" altLang="zh-TW" dirty="0"/>
          </a:p>
          <a:p>
            <a:pPr lvl="1"/>
            <a:r>
              <a:rPr lang="zh-TW" altLang="en-US" dirty="0"/>
              <a:t>無關位置的資源庫</a:t>
            </a:r>
            <a:endParaRPr lang="en-US" altLang="zh-TW" dirty="0"/>
          </a:p>
          <a:p>
            <a:pPr lvl="1"/>
            <a:r>
              <a:rPr lang="zh-TW" altLang="en-US" dirty="0"/>
              <a:t>快速彈性</a:t>
            </a:r>
            <a:endParaRPr lang="en-US" altLang="zh-TW" dirty="0"/>
          </a:p>
          <a:p>
            <a:pPr lvl="1"/>
            <a:r>
              <a:rPr lang="zh-TW" altLang="en-US" dirty="0"/>
              <a:t>可衡量的服務</a:t>
            </a:r>
          </a:p>
        </p:txBody>
      </p:sp>
      <p:sp>
        <p:nvSpPr>
          <p:cNvPr id="3" name="投影片編號版面配置區 2">
            <a:extLst>
              <a:ext uri="{FF2B5EF4-FFF2-40B4-BE49-F238E27FC236}">
                <a16:creationId xmlns:a16="http://schemas.microsoft.com/office/drawing/2014/main" id="{0828DC23-74F7-4DF3-A348-9DEB6C10A9B7}"/>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20B3DA3B-EF48-43E7-94A3-46E201F30DEC}"/>
              </a:ext>
            </a:extLst>
          </p:cNvPr>
          <p:cNvSpPr>
            <a:spLocks noGrp="1"/>
          </p:cNvSpPr>
          <p:nvPr>
            <p:ph type="title"/>
          </p:nvPr>
        </p:nvSpPr>
        <p:spPr/>
        <p:txBody>
          <a:bodyPr/>
          <a:lstStyle/>
          <a:p>
            <a:r>
              <a:rPr lang="zh-TW" altLang="en-US" dirty="0"/>
              <a:t>雲端運算</a:t>
            </a:r>
          </a:p>
        </p:txBody>
      </p:sp>
    </p:spTree>
    <p:extLst>
      <p:ext uri="{BB962C8B-B14F-4D97-AF65-F5344CB8AC3E}">
        <p14:creationId xmlns:p14="http://schemas.microsoft.com/office/powerpoint/2010/main" val="1807390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E60A5578-A3CA-4FC8-8756-A120212A5D45}"/>
              </a:ext>
            </a:extLst>
          </p:cNvPr>
          <p:cNvPicPr>
            <a:picLocks noGrp="1" noChangeAspect="1"/>
          </p:cNvPicPr>
          <p:nvPr>
            <p:ph idx="1"/>
          </p:nvPr>
        </p:nvPicPr>
        <p:blipFill>
          <a:blip r:embed="rId2"/>
          <a:stretch>
            <a:fillRect/>
          </a:stretch>
        </p:blipFill>
        <p:spPr>
          <a:xfrm>
            <a:off x="1688388" y="1066800"/>
            <a:ext cx="6803861" cy="5602288"/>
          </a:xfrm>
          <a:prstGeom prst="rect">
            <a:avLst/>
          </a:prstGeom>
        </p:spPr>
      </p:pic>
      <p:sp>
        <p:nvSpPr>
          <p:cNvPr id="5" name="標題 4">
            <a:extLst>
              <a:ext uri="{FF2B5EF4-FFF2-40B4-BE49-F238E27FC236}">
                <a16:creationId xmlns:a16="http://schemas.microsoft.com/office/drawing/2014/main" id="{B5222274-B48E-4685-92A8-D14F86B86743}"/>
              </a:ext>
            </a:extLst>
          </p:cNvPr>
          <p:cNvSpPr>
            <a:spLocks noGrp="1"/>
          </p:cNvSpPr>
          <p:nvPr>
            <p:ph type="title"/>
          </p:nvPr>
        </p:nvSpPr>
        <p:spPr/>
        <p:txBody>
          <a:bodyPr/>
          <a:lstStyle/>
          <a:p>
            <a:r>
              <a:rPr lang="zh-TW" altLang="en-US" dirty="0"/>
              <a:t>雲端運算平台</a:t>
            </a:r>
          </a:p>
        </p:txBody>
      </p:sp>
      <p:sp>
        <p:nvSpPr>
          <p:cNvPr id="3" name="投影片編號版面配置區 2">
            <a:extLst>
              <a:ext uri="{FF2B5EF4-FFF2-40B4-BE49-F238E27FC236}">
                <a16:creationId xmlns:a16="http://schemas.microsoft.com/office/drawing/2014/main" id="{CD4620E8-0B37-4699-9E57-E1CE9B3C82DA}"/>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Tree>
    <p:extLst>
      <p:ext uri="{BB962C8B-B14F-4D97-AF65-F5344CB8AC3E}">
        <p14:creationId xmlns:p14="http://schemas.microsoft.com/office/powerpoint/2010/main" val="13249247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資訊科技基礎建設與</a:t>
            </a:r>
          </a:p>
          <a:p>
            <a:r>
              <a:rPr lang="zh-TW" altLang="en-US" sz="3600" kern="0" dirty="0">
                <a:solidFill>
                  <a:srgbClr val="FFC000"/>
                </a:solidFill>
              </a:rPr>
              <a:t>新興科技</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5</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FD27F19-DA3D-4C00-B14C-26CE892CE008}"/>
              </a:ext>
            </a:extLst>
          </p:cNvPr>
          <p:cNvSpPr>
            <a:spLocks noGrp="1"/>
          </p:cNvSpPr>
          <p:nvPr>
            <p:ph idx="1"/>
          </p:nvPr>
        </p:nvSpPr>
        <p:spPr/>
        <p:txBody>
          <a:bodyPr/>
          <a:lstStyle/>
          <a:p>
            <a:endParaRPr lang="en-US" altLang="zh-TW" dirty="0"/>
          </a:p>
          <a:p>
            <a:r>
              <a:rPr lang="zh-TW" altLang="en-US" dirty="0"/>
              <a:t>客戶透過雲端服務提供商，使用處理、儲存、連網以及其他運算資源，來運作他們的資訊系統</a:t>
            </a:r>
          </a:p>
        </p:txBody>
      </p:sp>
      <p:sp>
        <p:nvSpPr>
          <p:cNvPr id="3" name="投影片編號版面配置區 2">
            <a:extLst>
              <a:ext uri="{FF2B5EF4-FFF2-40B4-BE49-F238E27FC236}">
                <a16:creationId xmlns:a16="http://schemas.microsoft.com/office/drawing/2014/main" id="{AB3D2B64-0BE2-4C7A-9196-FC69AC595A11}"/>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
        <p:nvSpPr>
          <p:cNvPr id="4" name="標題 3">
            <a:extLst>
              <a:ext uri="{FF2B5EF4-FFF2-40B4-BE49-F238E27FC236}">
                <a16:creationId xmlns:a16="http://schemas.microsoft.com/office/drawing/2014/main" id="{2A7A1982-B70F-4E0D-AF1E-CEF81AD2E80C}"/>
              </a:ext>
            </a:extLst>
          </p:cNvPr>
          <p:cNvSpPr>
            <a:spLocks noGrp="1"/>
          </p:cNvSpPr>
          <p:nvPr>
            <p:ph type="title"/>
          </p:nvPr>
        </p:nvSpPr>
        <p:spPr/>
        <p:txBody>
          <a:bodyPr/>
          <a:lstStyle/>
          <a:p>
            <a:r>
              <a:rPr lang="zh-TW" altLang="en-US" dirty="0"/>
              <a:t>基礎建設即服務</a:t>
            </a:r>
            <a:br>
              <a:rPr lang="en-US" altLang="zh-TW" dirty="0"/>
            </a:br>
            <a:r>
              <a:rPr lang="en-US" altLang="zh-TW" dirty="0"/>
              <a:t>(Infrastructure as a Service, </a:t>
            </a:r>
            <a:r>
              <a:rPr lang="en-US" altLang="zh-TW" dirty="0" err="1"/>
              <a:t>Iaas</a:t>
            </a:r>
            <a:r>
              <a:rPr lang="en-US" altLang="zh-TW" dirty="0"/>
              <a:t>)</a:t>
            </a:r>
            <a:endParaRPr lang="zh-TW" altLang="en-US" dirty="0"/>
          </a:p>
        </p:txBody>
      </p:sp>
    </p:spTree>
    <p:extLst>
      <p:ext uri="{BB962C8B-B14F-4D97-AF65-F5344CB8AC3E}">
        <p14:creationId xmlns:p14="http://schemas.microsoft.com/office/powerpoint/2010/main" val="16597919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629453F-821C-4486-BAF5-EB54963E03AC}"/>
              </a:ext>
            </a:extLst>
          </p:cNvPr>
          <p:cNvSpPr>
            <a:spLocks noGrp="1"/>
          </p:cNvSpPr>
          <p:nvPr>
            <p:ph idx="1"/>
          </p:nvPr>
        </p:nvSpPr>
        <p:spPr/>
        <p:txBody>
          <a:bodyPr/>
          <a:lstStyle/>
          <a:p>
            <a:endParaRPr lang="en-US" altLang="zh-TW" dirty="0"/>
          </a:p>
          <a:p>
            <a:r>
              <a:rPr lang="zh-TW" altLang="en-US" dirty="0"/>
              <a:t>客戶使用雲端服務供應商所支援的基礎建設和程式工具開發工具，來發展自己的應用系統</a:t>
            </a:r>
          </a:p>
        </p:txBody>
      </p:sp>
      <p:sp>
        <p:nvSpPr>
          <p:cNvPr id="3" name="投影片編號版面配置區 2">
            <a:extLst>
              <a:ext uri="{FF2B5EF4-FFF2-40B4-BE49-F238E27FC236}">
                <a16:creationId xmlns:a16="http://schemas.microsoft.com/office/drawing/2014/main" id="{2ACF6CEA-C8CB-41C8-8226-BFCF19E7AC91}"/>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B763D7A6-8B19-464D-B0AA-55C807340808}"/>
              </a:ext>
            </a:extLst>
          </p:cNvPr>
          <p:cNvSpPr>
            <a:spLocks noGrp="1"/>
          </p:cNvSpPr>
          <p:nvPr>
            <p:ph type="title"/>
          </p:nvPr>
        </p:nvSpPr>
        <p:spPr/>
        <p:txBody>
          <a:bodyPr/>
          <a:lstStyle/>
          <a:p>
            <a:r>
              <a:rPr lang="zh-TW" altLang="en-US" dirty="0"/>
              <a:t>平台即服務</a:t>
            </a:r>
            <a:br>
              <a:rPr lang="en-US" altLang="zh-TW" dirty="0"/>
            </a:br>
            <a:r>
              <a:rPr lang="en-US" altLang="zh-TW" dirty="0"/>
              <a:t>(Platform as a Service, PaaS)</a:t>
            </a:r>
            <a:endParaRPr lang="zh-TW" altLang="en-US" dirty="0"/>
          </a:p>
        </p:txBody>
      </p:sp>
    </p:spTree>
    <p:extLst>
      <p:ext uri="{BB962C8B-B14F-4D97-AF65-F5344CB8AC3E}">
        <p14:creationId xmlns:p14="http://schemas.microsoft.com/office/powerpoint/2010/main" val="16386211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9DE23033-62BF-43BA-A179-024D09346BBF}"/>
              </a:ext>
            </a:extLst>
          </p:cNvPr>
          <p:cNvSpPr>
            <a:spLocks noGrp="1"/>
          </p:cNvSpPr>
          <p:nvPr>
            <p:ph idx="1"/>
          </p:nvPr>
        </p:nvSpPr>
        <p:spPr/>
        <p:txBody>
          <a:bodyPr/>
          <a:lstStyle/>
          <a:p>
            <a:endParaRPr lang="en-US" altLang="zh-TW" dirty="0"/>
          </a:p>
          <a:p>
            <a:r>
              <a:rPr lang="zh-TW" altLang="en-US" dirty="0"/>
              <a:t>客戶透過網路使用供應商雲端基礎建設上的軟體</a:t>
            </a:r>
          </a:p>
        </p:txBody>
      </p:sp>
      <p:sp>
        <p:nvSpPr>
          <p:cNvPr id="3" name="投影片編號版面配置區 2">
            <a:extLst>
              <a:ext uri="{FF2B5EF4-FFF2-40B4-BE49-F238E27FC236}">
                <a16:creationId xmlns:a16="http://schemas.microsoft.com/office/drawing/2014/main" id="{FE636AC0-1EFE-4A0C-BEF6-C71290FC7C58}"/>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EC6CC05D-39DE-455E-917F-5B5C33F07302}"/>
              </a:ext>
            </a:extLst>
          </p:cNvPr>
          <p:cNvSpPr>
            <a:spLocks noGrp="1"/>
          </p:cNvSpPr>
          <p:nvPr>
            <p:ph type="title"/>
          </p:nvPr>
        </p:nvSpPr>
        <p:spPr/>
        <p:txBody>
          <a:bodyPr/>
          <a:lstStyle/>
          <a:p>
            <a:r>
              <a:rPr lang="zh-TW" altLang="en-US" dirty="0"/>
              <a:t>軟體即服務 </a:t>
            </a:r>
            <a:br>
              <a:rPr lang="en-US" altLang="zh-TW" dirty="0"/>
            </a:br>
            <a:r>
              <a:rPr lang="en-US" altLang="zh-TW" dirty="0"/>
              <a:t>(Software as a Service, SaaS)</a:t>
            </a:r>
            <a:endParaRPr lang="zh-TW" altLang="en-US" dirty="0"/>
          </a:p>
        </p:txBody>
      </p:sp>
    </p:spTree>
    <p:extLst>
      <p:ext uri="{BB962C8B-B14F-4D97-AF65-F5344CB8AC3E}">
        <p14:creationId xmlns:p14="http://schemas.microsoft.com/office/powerpoint/2010/main" val="4324150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A38D4BB-0C17-4B0C-BA8E-0FA6121685BC}"/>
              </a:ext>
            </a:extLst>
          </p:cNvPr>
          <p:cNvSpPr>
            <a:spLocks noGrp="1"/>
          </p:cNvSpPr>
          <p:nvPr>
            <p:ph idx="1"/>
          </p:nvPr>
        </p:nvSpPr>
        <p:spPr/>
        <p:txBody>
          <a:bodyPr>
            <a:normAutofit lnSpcReduction="10000"/>
          </a:bodyPr>
          <a:lstStyle/>
          <a:p>
            <a:r>
              <a:rPr lang="zh-TW" altLang="en-US" dirty="0">
                <a:solidFill>
                  <a:srgbClr val="92D050"/>
                </a:solidFill>
              </a:rPr>
              <a:t>雲端計算的時代真的來臨了嗎？</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雲端運算提供了哪些企業效益？又解決了什麼問題？</a:t>
            </a:r>
          </a:p>
          <a:p>
            <a:pPr marL="971550" lvl="1" indent="-514350">
              <a:buFont typeface="+mj-lt"/>
              <a:buAutoNum type="arabicPeriod"/>
            </a:pPr>
            <a:r>
              <a:rPr lang="zh-TW" altLang="en-US" dirty="0"/>
              <a:t>雲端運算有什麼缺點？</a:t>
            </a:r>
          </a:p>
          <a:p>
            <a:pPr marL="971550" lvl="1" indent="-514350">
              <a:buFont typeface="+mj-lt"/>
              <a:buAutoNum type="arabicPeriod"/>
            </a:pPr>
            <a:r>
              <a:rPr lang="zh-TW" altLang="en-US" dirty="0"/>
              <a:t>容量規劃、可擴展性，以及</a:t>
            </a:r>
            <a:r>
              <a:rPr lang="en-US" altLang="zh-TW" dirty="0" err="1"/>
              <a:t>TCO</a:t>
            </a:r>
            <a:r>
              <a:rPr lang="en-US" altLang="zh-TW" dirty="0"/>
              <a:t> </a:t>
            </a:r>
            <a:r>
              <a:rPr lang="zh-TW" altLang="en-US" dirty="0"/>
              <a:t>的概念如何運用在這個個案上？將這些概念應用到亞馬遜和採用亞馬遜雲端服務的用戶上。</a:t>
            </a:r>
          </a:p>
          <a:p>
            <a:pPr marL="971550" lvl="1" indent="-514350">
              <a:buFont typeface="+mj-lt"/>
              <a:buAutoNum type="arabicPeriod"/>
            </a:pPr>
            <a:r>
              <a:rPr lang="zh-TW" altLang="en-US" dirty="0"/>
              <a:t>什麼類型的企業最有可能從雲端運算上獲利？為什麼？</a:t>
            </a:r>
          </a:p>
        </p:txBody>
      </p:sp>
      <p:sp>
        <p:nvSpPr>
          <p:cNvPr id="3" name="投影片編號版面配置區 2">
            <a:extLst>
              <a:ext uri="{FF2B5EF4-FFF2-40B4-BE49-F238E27FC236}">
                <a16:creationId xmlns:a16="http://schemas.microsoft.com/office/drawing/2014/main" id="{3AF0281F-4750-4B28-8905-0D87402A6907}"/>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6051C5B0-F2E7-4FF3-9A8B-F33C14115EF1}"/>
              </a:ext>
            </a:extLst>
          </p:cNvPr>
          <p:cNvSpPr>
            <a:spLocks noGrp="1"/>
          </p:cNvSpPr>
          <p:nvPr>
            <p:ph type="title"/>
          </p:nvPr>
        </p:nvSpPr>
        <p:spPr/>
        <p:txBody>
          <a:bodyPr/>
          <a:lstStyle/>
          <a:p>
            <a:r>
              <a:rPr lang="zh-TW" altLang="en-US"/>
              <a:t>互動個案：組織的觀點</a:t>
            </a:r>
            <a:endParaRPr lang="zh-TW" altLang="en-US" dirty="0"/>
          </a:p>
        </p:txBody>
      </p:sp>
      <p:pic>
        <p:nvPicPr>
          <p:cNvPr id="11" name="圖片 10">
            <a:extLst>
              <a:ext uri="{FF2B5EF4-FFF2-40B4-BE49-F238E27FC236}">
                <a16:creationId xmlns:a16="http://schemas.microsoft.com/office/drawing/2014/main" id="{1D85C19C-F7CA-4639-A609-02CE6054E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053" y="125303"/>
            <a:ext cx="1219200" cy="1219200"/>
          </a:xfrm>
          <a:prstGeom prst="rect">
            <a:avLst/>
          </a:prstGeom>
        </p:spPr>
      </p:pic>
    </p:spTree>
    <p:extLst>
      <p:ext uri="{BB962C8B-B14F-4D97-AF65-F5344CB8AC3E}">
        <p14:creationId xmlns:p14="http://schemas.microsoft.com/office/powerpoint/2010/main" val="1559895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8739833-8699-465B-87D3-E520AED4FE47}"/>
              </a:ext>
            </a:extLst>
          </p:cNvPr>
          <p:cNvSpPr>
            <a:spLocks noGrp="1"/>
          </p:cNvSpPr>
          <p:nvPr>
            <p:ph idx="1"/>
          </p:nvPr>
        </p:nvSpPr>
        <p:spPr>
          <a:xfrm>
            <a:off x="395536" y="1324534"/>
            <a:ext cx="8534152" cy="5156607"/>
          </a:xfrm>
        </p:spPr>
        <p:txBody>
          <a:bodyPr>
            <a:normAutofit/>
          </a:bodyPr>
          <a:lstStyle/>
          <a:p>
            <a:r>
              <a:rPr lang="zh-TW" altLang="en-US" dirty="0">
                <a:solidFill>
                  <a:srgbClr val="FFFF00"/>
                </a:solidFill>
              </a:rPr>
              <a:t>公共雲</a:t>
            </a:r>
            <a:r>
              <a:rPr lang="en-US" altLang="zh-TW" dirty="0">
                <a:solidFill>
                  <a:srgbClr val="FFFF00"/>
                </a:solidFill>
              </a:rPr>
              <a:t>(public cloud) </a:t>
            </a:r>
            <a:r>
              <a:rPr lang="zh-TW" altLang="en-US" dirty="0"/>
              <a:t>由雲端服務供應商擁有與維護</a:t>
            </a:r>
            <a:r>
              <a:rPr lang="en-US" altLang="zh-TW" dirty="0"/>
              <a:t>(</a:t>
            </a:r>
            <a:r>
              <a:rPr lang="zh-TW" altLang="en-US" dirty="0"/>
              <a:t>例如</a:t>
            </a:r>
            <a:r>
              <a:rPr lang="en-US" altLang="zh-TW" dirty="0"/>
              <a:t>Amazon Web Services)</a:t>
            </a:r>
          </a:p>
          <a:p>
            <a:r>
              <a:rPr lang="zh-TW" altLang="en-US" dirty="0">
                <a:solidFill>
                  <a:srgbClr val="FFFF00"/>
                </a:solidFill>
              </a:rPr>
              <a:t>私有雲</a:t>
            </a:r>
            <a:r>
              <a:rPr lang="en-US" altLang="zh-TW" dirty="0">
                <a:solidFill>
                  <a:srgbClr val="FFFF00"/>
                </a:solidFill>
              </a:rPr>
              <a:t>(private cloud) </a:t>
            </a:r>
            <a:r>
              <a:rPr lang="zh-TW" altLang="en-US" dirty="0"/>
              <a:t>則為單一組織所用，可能由組織或第三方管理，機房可能在組織內或組織外</a:t>
            </a:r>
            <a:endParaRPr lang="en-US" altLang="zh-TW" dirty="0"/>
          </a:p>
          <a:p>
            <a:r>
              <a:rPr lang="zh-TW" altLang="en-US" dirty="0"/>
              <a:t>只要為實際使用的運算能力數量付費或者付月費或年費。</a:t>
            </a:r>
            <a:r>
              <a:rPr lang="zh-TW" altLang="en-US" dirty="0">
                <a:solidFill>
                  <a:srgbClr val="FFFF00"/>
                </a:solidFill>
              </a:rPr>
              <a:t>隨需運算</a:t>
            </a:r>
            <a:r>
              <a:rPr lang="en-US" altLang="zh-TW" dirty="0">
                <a:solidFill>
                  <a:srgbClr val="FFFF00"/>
                </a:solidFill>
              </a:rPr>
              <a:t>(on-demand computing) </a:t>
            </a:r>
            <a:r>
              <a:rPr lang="zh-TW" altLang="en-US" dirty="0"/>
              <a:t>即指這類服務</a:t>
            </a:r>
            <a:endParaRPr lang="en-US" altLang="zh-TW" dirty="0"/>
          </a:p>
          <a:p>
            <a:r>
              <a:rPr lang="zh-TW" altLang="en-US" dirty="0"/>
              <a:t>雲端運算對缺乏資源無法購買並擁有軟硬體的中小型企業較具吸引力</a:t>
            </a:r>
            <a:endParaRPr lang="en-US" altLang="zh-TW" dirty="0"/>
          </a:p>
          <a:p>
            <a:r>
              <a:rPr lang="zh-TW" altLang="en-US" dirty="0"/>
              <a:t>大公司比較可能採用</a:t>
            </a:r>
            <a:r>
              <a:rPr lang="zh-TW" altLang="en-US" dirty="0">
                <a:solidFill>
                  <a:srgbClr val="FFFF00"/>
                </a:solidFill>
              </a:rPr>
              <a:t>混合雲</a:t>
            </a:r>
            <a:r>
              <a:rPr lang="en-US" altLang="zh-TW" dirty="0">
                <a:solidFill>
                  <a:srgbClr val="FFFF00"/>
                </a:solidFill>
              </a:rPr>
              <a:t>(hybrid cloud) </a:t>
            </a:r>
            <a:r>
              <a:rPr lang="zh-TW" altLang="en-US" dirty="0"/>
              <a:t>的運算模式</a:t>
            </a:r>
          </a:p>
        </p:txBody>
      </p:sp>
      <p:sp>
        <p:nvSpPr>
          <p:cNvPr id="3" name="投影片編號版面配置區 2">
            <a:extLst>
              <a:ext uri="{FF2B5EF4-FFF2-40B4-BE49-F238E27FC236}">
                <a16:creationId xmlns:a16="http://schemas.microsoft.com/office/drawing/2014/main" id="{D5C976A0-A6AE-485B-B988-918F59D5D648}"/>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4" name="標題 3">
            <a:extLst>
              <a:ext uri="{FF2B5EF4-FFF2-40B4-BE49-F238E27FC236}">
                <a16:creationId xmlns:a16="http://schemas.microsoft.com/office/drawing/2014/main" id="{FFB93583-94EE-4555-A7E2-3FE4E071D0C8}"/>
              </a:ext>
            </a:extLst>
          </p:cNvPr>
          <p:cNvSpPr>
            <a:spLocks noGrp="1"/>
          </p:cNvSpPr>
          <p:nvPr>
            <p:ph type="title"/>
          </p:nvPr>
        </p:nvSpPr>
        <p:spPr/>
        <p:txBody>
          <a:bodyPr/>
          <a:lstStyle/>
          <a:p>
            <a:r>
              <a:rPr lang="zh-TW" altLang="en-US"/>
              <a:t>雲端可以是公共或私有</a:t>
            </a:r>
            <a:endParaRPr lang="zh-TW" altLang="en-US" dirty="0"/>
          </a:p>
        </p:txBody>
      </p:sp>
    </p:spTree>
    <p:extLst>
      <p:ext uri="{BB962C8B-B14F-4D97-AF65-F5344CB8AC3E}">
        <p14:creationId xmlns:p14="http://schemas.microsoft.com/office/powerpoint/2010/main" val="257332810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6006BED-B68F-4656-8F30-680BF35ECE71}"/>
              </a:ext>
            </a:extLst>
          </p:cNvPr>
          <p:cNvSpPr>
            <a:spLocks noGrp="1"/>
          </p:cNvSpPr>
          <p:nvPr>
            <p:ph idx="1"/>
          </p:nvPr>
        </p:nvSpPr>
        <p:spPr/>
        <p:txBody>
          <a:bodyPr/>
          <a:lstStyle/>
          <a:p>
            <a:r>
              <a:rPr lang="zh-TW" altLang="en-US" dirty="0">
                <a:solidFill>
                  <a:srgbClr val="FFFF00"/>
                </a:solidFill>
              </a:rPr>
              <a:t>綠色運算</a:t>
            </a:r>
            <a:r>
              <a:rPr lang="en-US" altLang="zh-TW" dirty="0">
                <a:solidFill>
                  <a:srgbClr val="FFFF00"/>
                </a:solidFill>
              </a:rPr>
              <a:t>(green computing) </a:t>
            </a:r>
            <a:r>
              <a:rPr lang="zh-TW" altLang="en-US" dirty="0"/>
              <a:t>或</a:t>
            </a:r>
            <a:r>
              <a:rPr lang="zh-TW" altLang="en-US" dirty="0">
                <a:solidFill>
                  <a:srgbClr val="FFFF00"/>
                </a:solidFill>
              </a:rPr>
              <a:t>綠色</a:t>
            </a:r>
            <a:r>
              <a:rPr lang="en-US" altLang="zh-TW" dirty="0">
                <a:solidFill>
                  <a:srgbClr val="FFFF00"/>
                </a:solidFill>
              </a:rPr>
              <a:t>IT (green IT) </a:t>
            </a:r>
            <a:r>
              <a:rPr lang="zh-TW" altLang="en-US" dirty="0"/>
              <a:t>意指透過對環境衝擊最小化的實務與科技，來設計、製造、使用與報廢電腦、伺服器以及螢幕、印表機、儲存裝置、網路和通訊系統等相關設備</a:t>
            </a:r>
          </a:p>
        </p:txBody>
      </p:sp>
      <p:sp>
        <p:nvSpPr>
          <p:cNvPr id="3" name="投影片編號版面配置區 2">
            <a:extLst>
              <a:ext uri="{FF2B5EF4-FFF2-40B4-BE49-F238E27FC236}">
                <a16:creationId xmlns:a16="http://schemas.microsoft.com/office/drawing/2014/main" id="{3CC908C7-537D-4030-83E2-5675E8594BF5}"/>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8ED89F3D-3803-4F7F-9FB6-03858B576EA0}"/>
              </a:ext>
            </a:extLst>
          </p:cNvPr>
          <p:cNvSpPr>
            <a:spLocks noGrp="1"/>
          </p:cNvSpPr>
          <p:nvPr>
            <p:ph type="title"/>
          </p:nvPr>
        </p:nvSpPr>
        <p:spPr/>
        <p:txBody>
          <a:bodyPr/>
          <a:lstStyle/>
          <a:p>
            <a:r>
              <a:rPr lang="zh-TW" altLang="en-US"/>
              <a:t>綠色運算</a:t>
            </a:r>
            <a:endParaRPr lang="zh-TW" altLang="en-US" dirty="0"/>
          </a:p>
        </p:txBody>
      </p:sp>
    </p:spTree>
    <p:extLst>
      <p:ext uri="{BB962C8B-B14F-4D97-AF65-F5344CB8AC3E}">
        <p14:creationId xmlns:p14="http://schemas.microsoft.com/office/powerpoint/2010/main" val="8390736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47BD22E-BB28-4313-B0C6-22EF92C318AD}"/>
              </a:ext>
            </a:extLst>
          </p:cNvPr>
          <p:cNvSpPr>
            <a:spLocks noGrp="1"/>
          </p:cNvSpPr>
          <p:nvPr>
            <p:ph idx="1"/>
          </p:nvPr>
        </p:nvSpPr>
        <p:spPr/>
        <p:txBody>
          <a:bodyPr/>
          <a:lstStyle/>
          <a:p>
            <a:r>
              <a:rPr lang="zh-TW" altLang="en-US" dirty="0">
                <a:solidFill>
                  <a:srgbClr val="FFFF00"/>
                </a:solidFill>
              </a:rPr>
              <a:t>多核心處理器</a:t>
            </a:r>
            <a:r>
              <a:rPr lang="en-US" altLang="zh-TW" dirty="0">
                <a:solidFill>
                  <a:srgbClr val="FFFF00"/>
                </a:solidFill>
              </a:rPr>
              <a:t>(multicore processor) </a:t>
            </a:r>
            <a:r>
              <a:rPr lang="zh-TW" altLang="en-US" dirty="0"/>
              <a:t>有兩個以上的處理器核心積體電路，能強化效能、降低電力消耗、更有效率地同時處理多項任務</a:t>
            </a:r>
          </a:p>
        </p:txBody>
      </p:sp>
      <p:sp>
        <p:nvSpPr>
          <p:cNvPr id="3" name="投影片編號版面配置區 2">
            <a:extLst>
              <a:ext uri="{FF2B5EF4-FFF2-40B4-BE49-F238E27FC236}">
                <a16:creationId xmlns:a16="http://schemas.microsoft.com/office/drawing/2014/main" id="{5BCE192E-D64F-4334-B654-2D97E628C166}"/>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3EEF0131-FBA3-4F61-9F36-645080C5326A}"/>
              </a:ext>
            </a:extLst>
          </p:cNvPr>
          <p:cNvSpPr>
            <a:spLocks noGrp="1"/>
          </p:cNvSpPr>
          <p:nvPr>
            <p:ph type="title"/>
          </p:nvPr>
        </p:nvSpPr>
        <p:spPr/>
        <p:txBody>
          <a:bodyPr/>
          <a:lstStyle/>
          <a:p>
            <a:r>
              <a:rPr lang="zh-TW" altLang="en-US"/>
              <a:t>高效能與節能處理器</a:t>
            </a:r>
            <a:endParaRPr lang="zh-TW" altLang="en-US" dirty="0"/>
          </a:p>
        </p:txBody>
      </p:sp>
    </p:spTree>
    <p:extLst>
      <p:ext uri="{BB962C8B-B14F-4D97-AF65-F5344CB8AC3E}">
        <p14:creationId xmlns:p14="http://schemas.microsoft.com/office/powerpoint/2010/main" val="21374844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AD70E45-3D7C-4E7D-AD51-F968B41BE98E}"/>
              </a:ext>
            </a:extLst>
          </p:cNvPr>
          <p:cNvSpPr>
            <a:spLocks noGrp="1"/>
          </p:cNvSpPr>
          <p:nvPr>
            <p:ph idx="1"/>
          </p:nvPr>
        </p:nvSpPr>
        <p:spPr/>
        <p:txBody>
          <a:bodyPr/>
          <a:lstStyle/>
          <a:p>
            <a:r>
              <a:rPr lang="en-US" altLang="zh-TW" dirty="0"/>
              <a:t>Linux </a:t>
            </a:r>
            <a:r>
              <a:rPr lang="zh-TW" altLang="en-US" dirty="0"/>
              <a:t>與開放原始碼軟體</a:t>
            </a:r>
          </a:p>
          <a:p>
            <a:r>
              <a:rPr lang="en-US" altLang="zh-TW" dirty="0"/>
              <a:t>Java</a:t>
            </a:r>
            <a:r>
              <a:rPr lang="zh-TW" altLang="en-US" dirty="0"/>
              <a:t>、</a:t>
            </a:r>
            <a:r>
              <a:rPr lang="en-US" altLang="zh-TW" dirty="0"/>
              <a:t>HTML</a:t>
            </a:r>
            <a:r>
              <a:rPr lang="zh-TW" altLang="en-US" dirty="0"/>
              <a:t>，以及</a:t>
            </a:r>
            <a:r>
              <a:rPr lang="en-US" altLang="zh-TW" dirty="0" err="1"/>
              <a:t>HTML5</a:t>
            </a:r>
            <a:endParaRPr lang="zh-TW" altLang="en-US" dirty="0"/>
          </a:p>
          <a:p>
            <a:r>
              <a:rPr lang="zh-TW" altLang="en-US" dirty="0"/>
              <a:t>網站服務與服務導向架構</a:t>
            </a:r>
          </a:p>
          <a:p>
            <a:r>
              <a:rPr lang="zh-TW" altLang="en-US" dirty="0"/>
              <a:t>軟體委外與雲端服務</a:t>
            </a:r>
          </a:p>
        </p:txBody>
      </p:sp>
      <p:sp>
        <p:nvSpPr>
          <p:cNvPr id="3" name="投影片編號版面配置區 2">
            <a:extLst>
              <a:ext uri="{FF2B5EF4-FFF2-40B4-BE49-F238E27FC236}">
                <a16:creationId xmlns:a16="http://schemas.microsoft.com/office/drawing/2014/main" id="{A27736B8-0D0D-460F-8D78-65D79F4BB414}"/>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sp>
        <p:nvSpPr>
          <p:cNvPr id="4" name="標題 3">
            <a:extLst>
              <a:ext uri="{FF2B5EF4-FFF2-40B4-BE49-F238E27FC236}">
                <a16:creationId xmlns:a16="http://schemas.microsoft.com/office/drawing/2014/main" id="{2D3D76C5-C268-4390-B1AF-E99C9053D77D}"/>
              </a:ext>
            </a:extLst>
          </p:cNvPr>
          <p:cNvSpPr>
            <a:spLocks noGrp="1"/>
          </p:cNvSpPr>
          <p:nvPr>
            <p:ph type="title"/>
          </p:nvPr>
        </p:nvSpPr>
        <p:spPr/>
        <p:txBody>
          <a:bodyPr/>
          <a:lstStyle/>
          <a:p>
            <a:r>
              <a:rPr lang="zh-TW" altLang="en-US" dirty="0"/>
              <a:t>當代的軟體平台演化過程中，有四個主要課題</a:t>
            </a:r>
          </a:p>
        </p:txBody>
      </p:sp>
    </p:spTree>
    <p:extLst>
      <p:ext uri="{BB962C8B-B14F-4D97-AF65-F5344CB8AC3E}">
        <p14:creationId xmlns:p14="http://schemas.microsoft.com/office/powerpoint/2010/main" val="10459500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9BC2348-066D-4D95-8932-50A5F9FE5C67}"/>
              </a:ext>
            </a:extLst>
          </p:cNvPr>
          <p:cNvSpPr>
            <a:spLocks noGrp="1"/>
          </p:cNvSpPr>
          <p:nvPr>
            <p:ph idx="1"/>
          </p:nvPr>
        </p:nvSpPr>
        <p:spPr/>
        <p:txBody>
          <a:bodyPr/>
          <a:lstStyle/>
          <a:p>
            <a:r>
              <a:rPr lang="zh-TW" altLang="en-US" dirty="0">
                <a:solidFill>
                  <a:srgbClr val="FFFF00"/>
                </a:solidFill>
              </a:rPr>
              <a:t>網站服務</a:t>
            </a:r>
            <a:r>
              <a:rPr lang="en-US" altLang="zh-TW" dirty="0">
                <a:solidFill>
                  <a:srgbClr val="FFFF00"/>
                </a:solidFill>
              </a:rPr>
              <a:t>(Web services) </a:t>
            </a:r>
            <a:r>
              <a:rPr lang="zh-TW" altLang="en-US" dirty="0"/>
              <a:t>意指一套鬆耦合的軟體元件，使用共通的網站通訊標準和語言來交換資訊</a:t>
            </a:r>
            <a:endParaRPr lang="en-US" altLang="zh-TW" dirty="0"/>
          </a:p>
          <a:p>
            <a:endParaRPr lang="en-US" altLang="zh-TW" dirty="0"/>
          </a:p>
          <a:p>
            <a:r>
              <a:rPr lang="zh-TW" altLang="en-US" dirty="0">
                <a:solidFill>
                  <a:srgbClr val="FFFF00"/>
                </a:solidFill>
              </a:rPr>
              <a:t>服務導向架構</a:t>
            </a:r>
            <a:r>
              <a:rPr lang="en-US" altLang="zh-TW" dirty="0">
                <a:solidFill>
                  <a:srgbClr val="FFFF00"/>
                </a:solidFill>
              </a:rPr>
              <a:t>(service-oriented architecture, SOA) </a:t>
            </a:r>
            <a:r>
              <a:rPr lang="zh-TW" altLang="en-US" dirty="0"/>
              <a:t>是一套自足的服務，彼此會相互溝通來建立一套可運作的軟體應用</a:t>
            </a:r>
          </a:p>
        </p:txBody>
      </p:sp>
      <p:sp>
        <p:nvSpPr>
          <p:cNvPr id="3" name="投影片編號版面配置區 2">
            <a:extLst>
              <a:ext uri="{FF2B5EF4-FFF2-40B4-BE49-F238E27FC236}">
                <a16:creationId xmlns:a16="http://schemas.microsoft.com/office/drawing/2014/main" id="{8962F32E-0167-4CA4-8FA1-3647A7173C66}"/>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sp>
        <p:nvSpPr>
          <p:cNvPr id="4" name="標題 3">
            <a:extLst>
              <a:ext uri="{FF2B5EF4-FFF2-40B4-BE49-F238E27FC236}">
                <a16:creationId xmlns:a16="http://schemas.microsoft.com/office/drawing/2014/main" id="{083997F0-2AA9-4268-896E-6F295F2B28E9}"/>
              </a:ext>
            </a:extLst>
          </p:cNvPr>
          <p:cNvSpPr>
            <a:spLocks noGrp="1"/>
          </p:cNvSpPr>
          <p:nvPr>
            <p:ph type="title"/>
          </p:nvPr>
        </p:nvSpPr>
        <p:spPr/>
        <p:txBody>
          <a:bodyPr/>
          <a:lstStyle/>
          <a:p>
            <a:r>
              <a:rPr lang="zh-TW" altLang="en-US"/>
              <a:t>網站服務與服務導向架構</a:t>
            </a:r>
            <a:endParaRPr lang="zh-TW" altLang="en-US" dirty="0"/>
          </a:p>
        </p:txBody>
      </p:sp>
    </p:spTree>
    <p:extLst>
      <p:ext uri="{BB962C8B-B14F-4D97-AF65-F5344CB8AC3E}">
        <p14:creationId xmlns:p14="http://schemas.microsoft.com/office/powerpoint/2010/main" val="22687612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3CE9AFD8-6917-4A5D-99D4-035B46611ED4}"/>
              </a:ext>
            </a:extLst>
          </p:cNvPr>
          <p:cNvPicPr>
            <a:picLocks noGrp="1" noChangeAspect="1"/>
          </p:cNvPicPr>
          <p:nvPr>
            <p:ph idx="1"/>
          </p:nvPr>
        </p:nvPicPr>
        <p:blipFill>
          <a:blip r:embed="rId2"/>
          <a:stretch>
            <a:fillRect/>
          </a:stretch>
        </p:blipFill>
        <p:spPr>
          <a:xfrm>
            <a:off x="1287463" y="1115102"/>
            <a:ext cx="7605712" cy="5145321"/>
          </a:xfrm>
          <a:prstGeom prst="rect">
            <a:avLst/>
          </a:prstGeom>
        </p:spPr>
      </p:pic>
      <p:sp>
        <p:nvSpPr>
          <p:cNvPr id="4" name="標題 3">
            <a:extLst>
              <a:ext uri="{FF2B5EF4-FFF2-40B4-BE49-F238E27FC236}">
                <a16:creationId xmlns:a16="http://schemas.microsoft.com/office/drawing/2014/main" id="{AE2D90CA-05D5-4BCF-8567-9BA395D82D61}"/>
              </a:ext>
            </a:extLst>
          </p:cNvPr>
          <p:cNvSpPr>
            <a:spLocks noGrp="1"/>
          </p:cNvSpPr>
          <p:nvPr>
            <p:ph type="title"/>
          </p:nvPr>
        </p:nvSpPr>
        <p:spPr/>
        <p:txBody>
          <a:bodyPr>
            <a:normAutofit fontScale="90000"/>
          </a:bodyPr>
          <a:lstStyle/>
          <a:p>
            <a:r>
              <a:rPr lang="en-US" altLang="zh-TW" dirty="0"/>
              <a:t>Dollar Rent A Car </a:t>
            </a:r>
            <a:r>
              <a:rPr lang="zh-TW" altLang="en-US" dirty="0"/>
              <a:t>如何使用網站服務</a:t>
            </a:r>
          </a:p>
        </p:txBody>
      </p:sp>
      <p:sp>
        <p:nvSpPr>
          <p:cNvPr id="3" name="投影片編號版面配置區 2">
            <a:extLst>
              <a:ext uri="{FF2B5EF4-FFF2-40B4-BE49-F238E27FC236}">
                <a16:creationId xmlns:a16="http://schemas.microsoft.com/office/drawing/2014/main" id="{CB6EBD82-D395-4247-B20C-930E2DC30699}"/>
              </a:ext>
            </a:extLst>
          </p:cNvPr>
          <p:cNvSpPr>
            <a:spLocks noGrp="1"/>
          </p:cNvSpPr>
          <p:nvPr>
            <p:ph type="sldNum" sz="quarter" idx="12"/>
          </p:nvPr>
        </p:nvSpPr>
        <p:spPr/>
        <p:txBody>
          <a:bodyPr/>
          <a:lstStyle/>
          <a:p>
            <a:fld id="{D55CB18B-31BB-4254-9559-1B86933C9FD7}" type="slidenum">
              <a:rPr lang="en-US" altLang="ko-KR" smtClean="0"/>
              <a:pPr/>
              <a:t>29</a:t>
            </a:fld>
            <a:endParaRPr lang="en-US" altLang="ko-KR"/>
          </a:p>
        </p:txBody>
      </p:sp>
    </p:spTree>
    <p:extLst>
      <p:ext uri="{BB962C8B-B14F-4D97-AF65-F5344CB8AC3E}">
        <p14:creationId xmlns:p14="http://schemas.microsoft.com/office/powerpoint/2010/main" val="4979575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1FBE67D-DE4C-47A2-B4B6-A7C48313D035}"/>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何謂資訊科技基礎建設？資訊科技基礎建設的演進階段和驅動因素為何？</a:t>
            </a:r>
          </a:p>
          <a:p>
            <a:pPr marL="971550" lvl="1" indent="-514350">
              <a:buFont typeface="+mj-lt"/>
              <a:buAutoNum type="arabicPeriod"/>
            </a:pPr>
            <a:r>
              <a:rPr lang="zh-TW" altLang="en-US" dirty="0"/>
              <a:t>資訊科技基礎建設的構成要素為何？</a:t>
            </a:r>
          </a:p>
          <a:p>
            <a:pPr marL="971550" lvl="1" indent="-514350">
              <a:buFont typeface="+mj-lt"/>
              <a:buAutoNum type="arabicPeriod"/>
            </a:pPr>
            <a:r>
              <a:rPr lang="zh-TW" altLang="en-US" dirty="0"/>
              <a:t>電腦硬體平台的目前趨勢為何？</a:t>
            </a:r>
          </a:p>
          <a:p>
            <a:pPr marL="971550" lvl="1" indent="-514350">
              <a:buFont typeface="+mj-lt"/>
              <a:buAutoNum type="arabicPeriod"/>
            </a:pPr>
            <a:r>
              <a:rPr lang="zh-TW" altLang="en-US" dirty="0"/>
              <a:t>電腦軟體平台的目前趨勢為何？</a:t>
            </a:r>
          </a:p>
          <a:p>
            <a:pPr marL="971550" lvl="1" indent="-514350">
              <a:buFont typeface="+mj-lt"/>
              <a:buAutoNum type="arabicPeriod"/>
            </a:pPr>
            <a:r>
              <a:rPr lang="zh-TW" altLang="en-US" dirty="0"/>
              <a:t>管理資訊科技基礎建設和管理解決方案的挑戰為何？</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E8EA4F93-DE3B-426D-825C-FDDF836C0515}"/>
              </a:ext>
            </a:extLst>
          </p:cNvPr>
          <p:cNvSpPr>
            <a:spLocks noGrp="1"/>
          </p:cNvSpPr>
          <p:nvPr>
            <p:ph idx="1"/>
          </p:nvPr>
        </p:nvSpPr>
        <p:spPr/>
        <p:txBody>
          <a:bodyPr/>
          <a:lstStyle/>
          <a:p>
            <a:r>
              <a:rPr lang="zh-TW" altLang="en-US" dirty="0">
                <a:solidFill>
                  <a:srgbClr val="FFFF00"/>
                </a:solidFill>
              </a:rPr>
              <a:t>套裝軟體</a:t>
            </a:r>
            <a:r>
              <a:rPr lang="en-US" altLang="zh-TW" dirty="0">
                <a:solidFill>
                  <a:srgbClr val="FFFF00"/>
                </a:solidFill>
              </a:rPr>
              <a:t>(software package) </a:t>
            </a:r>
            <a:r>
              <a:rPr lang="zh-TW" altLang="en-US" dirty="0"/>
              <a:t>是一套預先撰寫好的商業軟體程式，讓公司不需為特定功能，自己花時間撰寫軟體程式</a:t>
            </a:r>
            <a:endParaRPr lang="en-US" altLang="zh-TW" dirty="0"/>
          </a:p>
          <a:p>
            <a:r>
              <a:rPr lang="zh-TW" altLang="en-US" dirty="0">
                <a:solidFill>
                  <a:srgbClr val="FFFF00"/>
                </a:solidFill>
              </a:rPr>
              <a:t>軟體委外</a:t>
            </a:r>
            <a:r>
              <a:rPr lang="en-US" altLang="zh-TW" dirty="0">
                <a:solidFill>
                  <a:srgbClr val="FFFF00"/>
                </a:solidFill>
              </a:rPr>
              <a:t>(outsourcing) </a:t>
            </a:r>
            <a:r>
              <a:rPr lang="zh-TW" altLang="en-US" dirty="0"/>
              <a:t>意指一家公司與外部公司簽約，將軟體開發或現有的老舊系統維護交由外部公司處理且通常在海外低工資的地方來進行</a:t>
            </a:r>
            <a:endParaRPr lang="en-US" altLang="zh-TW" dirty="0"/>
          </a:p>
          <a:p>
            <a:r>
              <a:rPr lang="zh-TW" altLang="en-US" dirty="0"/>
              <a:t>傳遞與提供遠端軟體的網站化服務，現在被稱為</a:t>
            </a:r>
            <a:r>
              <a:rPr lang="zh-TW" altLang="en-US" dirty="0">
                <a:solidFill>
                  <a:srgbClr val="FFFF00"/>
                </a:solidFill>
              </a:rPr>
              <a:t>軟體即服務</a:t>
            </a:r>
            <a:r>
              <a:rPr lang="en-US" altLang="zh-TW" dirty="0">
                <a:solidFill>
                  <a:srgbClr val="FFFF00"/>
                </a:solidFill>
              </a:rPr>
              <a:t>(software as a service, SaaS)</a:t>
            </a:r>
          </a:p>
          <a:p>
            <a:endParaRPr lang="zh-TW" altLang="en-US" dirty="0"/>
          </a:p>
        </p:txBody>
      </p:sp>
      <p:sp>
        <p:nvSpPr>
          <p:cNvPr id="4" name="投影片編號版面配置區 3">
            <a:extLst>
              <a:ext uri="{FF2B5EF4-FFF2-40B4-BE49-F238E27FC236}">
                <a16:creationId xmlns:a16="http://schemas.microsoft.com/office/drawing/2014/main" id="{A4852121-46DC-488A-B1D5-0F0C608095A0}"/>
              </a:ext>
            </a:extLst>
          </p:cNvPr>
          <p:cNvSpPr>
            <a:spLocks noGrp="1"/>
          </p:cNvSpPr>
          <p:nvPr>
            <p:ph type="sldNum" sz="quarter" idx="12"/>
          </p:nvPr>
        </p:nvSpPr>
        <p:spPr/>
        <p:txBody>
          <a:bodyPr/>
          <a:lstStyle/>
          <a:p>
            <a:fld id="{1A39A694-C9D2-4A1F-B22B-D5A13C3121DA}" type="slidenum">
              <a:rPr lang="en-US" altLang="ko-KR" smtClean="0"/>
              <a:pPr/>
              <a:t>30</a:t>
            </a:fld>
            <a:endParaRPr lang="en-US" altLang="ko-KR"/>
          </a:p>
        </p:txBody>
      </p:sp>
      <p:sp>
        <p:nvSpPr>
          <p:cNvPr id="5" name="標題 4">
            <a:extLst>
              <a:ext uri="{FF2B5EF4-FFF2-40B4-BE49-F238E27FC236}">
                <a16:creationId xmlns:a16="http://schemas.microsoft.com/office/drawing/2014/main" id="{83BF893B-AA5C-4B56-85B1-9EAFCF3BF9DC}"/>
              </a:ext>
            </a:extLst>
          </p:cNvPr>
          <p:cNvSpPr>
            <a:spLocks noGrp="1"/>
          </p:cNvSpPr>
          <p:nvPr>
            <p:ph type="title"/>
          </p:nvPr>
        </p:nvSpPr>
        <p:spPr/>
        <p:txBody>
          <a:bodyPr/>
          <a:lstStyle/>
          <a:p>
            <a:r>
              <a:rPr lang="zh-TW" altLang="en-US" dirty="0"/>
              <a:t>套裝軟體與企業軟體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2732704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439B965A-3294-443D-9F1F-BB155DA7FF0B}"/>
              </a:ext>
            </a:extLst>
          </p:cNvPr>
          <p:cNvSpPr>
            <a:spLocks noGrp="1"/>
          </p:cNvSpPr>
          <p:nvPr>
            <p:ph idx="1"/>
          </p:nvPr>
        </p:nvSpPr>
        <p:spPr/>
        <p:txBody>
          <a:bodyPr/>
          <a:lstStyle/>
          <a:p>
            <a:r>
              <a:rPr lang="zh-TW" altLang="en-US" dirty="0"/>
              <a:t>為管理公司與委外廠商或技術服務供應商間的關係，公司需要擬訂內含</a:t>
            </a:r>
            <a:r>
              <a:rPr lang="zh-TW" altLang="en-US" dirty="0">
                <a:solidFill>
                  <a:srgbClr val="FFFF00"/>
                </a:solidFill>
              </a:rPr>
              <a:t>服務水準協議</a:t>
            </a:r>
            <a:r>
              <a:rPr lang="en-US" altLang="zh-TW" dirty="0">
                <a:solidFill>
                  <a:srgbClr val="FFFF00"/>
                </a:solidFill>
              </a:rPr>
              <a:t>(service level agreement, SLA) </a:t>
            </a:r>
            <a:r>
              <a:rPr lang="zh-TW" altLang="en-US" dirty="0"/>
              <a:t>的合約</a:t>
            </a:r>
            <a:endParaRPr lang="en-US" altLang="zh-TW" dirty="0"/>
          </a:p>
          <a:p>
            <a:r>
              <a:rPr lang="zh-TW" altLang="en-US" dirty="0"/>
              <a:t>混合搭配軟體元件，創造自己的客製化應用並與其他人分享資訊，這種方法所產生的軟體應用稱為</a:t>
            </a:r>
            <a:r>
              <a:rPr lang="zh-TW" altLang="en-US" dirty="0">
                <a:solidFill>
                  <a:srgbClr val="FFFF00"/>
                </a:solidFill>
              </a:rPr>
              <a:t>混搭</a:t>
            </a:r>
            <a:r>
              <a:rPr lang="en-US" altLang="zh-TW" dirty="0">
                <a:solidFill>
                  <a:srgbClr val="FFFF00"/>
                </a:solidFill>
              </a:rPr>
              <a:t>(mashups)</a:t>
            </a:r>
          </a:p>
          <a:p>
            <a:r>
              <a:rPr lang="zh-TW" altLang="en-US" dirty="0">
                <a:solidFill>
                  <a:srgbClr val="FFFF00"/>
                </a:solidFill>
              </a:rPr>
              <a:t>應用小軟體</a:t>
            </a:r>
            <a:r>
              <a:rPr lang="en-US" altLang="zh-TW" dirty="0">
                <a:solidFill>
                  <a:srgbClr val="FFFF00"/>
                </a:solidFill>
              </a:rPr>
              <a:t>(apps)</a:t>
            </a:r>
            <a:r>
              <a:rPr lang="zh-TW" altLang="en-US" dirty="0"/>
              <a:t>，意指透過網際網路，於個人電腦、行動電話或平板電腦上運行的小軟體，且通常經由網際網路來傳遞</a:t>
            </a:r>
          </a:p>
        </p:txBody>
      </p:sp>
      <p:sp>
        <p:nvSpPr>
          <p:cNvPr id="4" name="投影片編號版面配置區 3">
            <a:extLst>
              <a:ext uri="{FF2B5EF4-FFF2-40B4-BE49-F238E27FC236}">
                <a16:creationId xmlns:a16="http://schemas.microsoft.com/office/drawing/2014/main" id="{D343B65B-9D6B-4588-8F09-1A30FD7F1FE9}"/>
              </a:ext>
            </a:extLst>
          </p:cNvPr>
          <p:cNvSpPr>
            <a:spLocks noGrp="1"/>
          </p:cNvSpPr>
          <p:nvPr>
            <p:ph type="sldNum" sz="quarter" idx="12"/>
          </p:nvPr>
        </p:nvSpPr>
        <p:spPr/>
        <p:txBody>
          <a:bodyPr/>
          <a:lstStyle/>
          <a:p>
            <a:fld id="{1A39A694-C9D2-4A1F-B22B-D5A13C3121DA}" type="slidenum">
              <a:rPr lang="en-US" altLang="ko-KR" smtClean="0"/>
              <a:pPr/>
              <a:t>31</a:t>
            </a:fld>
            <a:endParaRPr lang="en-US" altLang="ko-KR"/>
          </a:p>
        </p:txBody>
      </p:sp>
      <p:sp>
        <p:nvSpPr>
          <p:cNvPr id="5" name="標題 4">
            <a:extLst>
              <a:ext uri="{FF2B5EF4-FFF2-40B4-BE49-F238E27FC236}">
                <a16:creationId xmlns:a16="http://schemas.microsoft.com/office/drawing/2014/main" id="{39FA5589-0FF9-4803-846B-8993B5766ED3}"/>
              </a:ext>
            </a:extLst>
          </p:cNvPr>
          <p:cNvSpPr>
            <a:spLocks noGrp="1"/>
          </p:cNvSpPr>
          <p:nvPr>
            <p:ph type="title"/>
          </p:nvPr>
        </p:nvSpPr>
        <p:spPr/>
        <p:txBody>
          <a:bodyPr/>
          <a:lstStyle/>
          <a:p>
            <a:r>
              <a:rPr lang="zh-TW" altLang="en-US"/>
              <a:t>套裝軟體與企業軟體 </a:t>
            </a:r>
            <a:r>
              <a:rPr lang="en-US" altLang="zh-TW"/>
              <a:t>(</a:t>
            </a:r>
            <a:r>
              <a:rPr lang="zh-TW" altLang="en-US"/>
              <a:t>二</a:t>
            </a:r>
            <a:r>
              <a:rPr lang="en-US" altLang="zh-TW"/>
              <a:t>)</a:t>
            </a:r>
            <a:endParaRPr lang="zh-TW" altLang="en-US" dirty="0"/>
          </a:p>
        </p:txBody>
      </p:sp>
    </p:spTree>
    <p:extLst>
      <p:ext uri="{BB962C8B-B14F-4D97-AF65-F5344CB8AC3E}">
        <p14:creationId xmlns:p14="http://schemas.microsoft.com/office/powerpoint/2010/main" val="29004364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94C5D2A-0EC8-4C33-8523-26BA308DEADC}"/>
              </a:ext>
            </a:extLst>
          </p:cNvPr>
          <p:cNvSpPr>
            <a:spLocks noGrp="1"/>
          </p:cNvSpPr>
          <p:nvPr>
            <p:ph idx="1"/>
          </p:nvPr>
        </p:nvSpPr>
        <p:spPr/>
        <p:txBody>
          <a:bodyPr/>
          <a:lstStyle/>
          <a:p>
            <a:r>
              <a:rPr lang="zh-TW" altLang="en-US" dirty="0"/>
              <a:t>隨著公司的成長，基礎建設往往很快就不敷使用</a:t>
            </a:r>
            <a:endParaRPr lang="en-US" altLang="zh-TW" dirty="0"/>
          </a:p>
          <a:p>
            <a:endParaRPr lang="en-US" altLang="zh-TW" dirty="0"/>
          </a:p>
          <a:p>
            <a:r>
              <a:rPr lang="zh-TW" altLang="en-US" dirty="0">
                <a:solidFill>
                  <a:srgbClr val="FFFF00"/>
                </a:solidFill>
              </a:rPr>
              <a:t>擴充性</a:t>
            </a:r>
            <a:r>
              <a:rPr lang="en-US" altLang="zh-TW" dirty="0">
                <a:solidFill>
                  <a:srgbClr val="FFFF00"/>
                </a:solidFill>
              </a:rPr>
              <a:t>(scalability) </a:t>
            </a:r>
            <a:r>
              <a:rPr lang="zh-TW" altLang="en-US" dirty="0"/>
              <a:t>是指電腦、產品或系統，在不當機的情況下，擴大服務規模的能力</a:t>
            </a:r>
          </a:p>
        </p:txBody>
      </p:sp>
      <p:sp>
        <p:nvSpPr>
          <p:cNvPr id="3" name="投影片編號版面配置區 2">
            <a:extLst>
              <a:ext uri="{FF2B5EF4-FFF2-40B4-BE49-F238E27FC236}">
                <a16:creationId xmlns:a16="http://schemas.microsoft.com/office/drawing/2014/main" id="{D139BFF7-D20C-4074-9CF3-1C919A71C59F}"/>
              </a:ext>
            </a:extLst>
          </p:cNvPr>
          <p:cNvSpPr>
            <a:spLocks noGrp="1"/>
          </p:cNvSpPr>
          <p:nvPr>
            <p:ph type="sldNum" sz="quarter" idx="12"/>
          </p:nvPr>
        </p:nvSpPr>
        <p:spPr/>
        <p:txBody>
          <a:bodyPr/>
          <a:lstStyle/>
          <a:p>
            <a:fld id="{D55CB18B-31BB-4254-9559-1B86933C9FD7}" type="slidenum">
              <a:rPr lang="en-US" altLang="ko-KR" smtClean="0"/>
              <a:pPr/>
              <a:t>32</a:t>
            </a:fld>
            <a:endParaRPr lang="en-US" altLang="ko-KR"/>
          </a:p>
        </p:txBody>
      </p:sp>
      <p:sp>
        <p:nvSpPr>
          <p:cNvPr id="4" name="標題 3">
            <a:extLst>
              <a:ext uri="{FF2B5EF4-FFF2-40B4-BE49-F238E27FC236}">
                <a16:creationId xmlns:a16="http://schemas.microsoft.com/office/drawing/2014/main" id="{83722E1C-CE3E-4C07-BCCA-3C090C91E402}"/>
              </a:ext>
            </a:extLst>
          </p:cNvPr>
          <p:cNvSpPr>
            <a:spLocks noGrp="1"/>
          </p:cNvSpPr>
          <p:nvPr>
            <p:ph type="title"/>
          </p:nvPr>
        </p:nvSpPr>
        <p:spPr/>
        <p:txBody>
          <a:bodyPr/>
          <a:lstStyle/>
          <a:p>
            <a:r>
              <a:rPr lang="zh-TW" altLang="en-US" dirty="0"/>
              <a:t>處理平台與基礎建設的改變</a:t>
            </a:r>
          </a:p>
        </p:txBody>
      </p:sp>
    </p:spTree>
    <p:extLst>
      <p:ext uri="{BB962C8B-B14F-4D97-AF65-F5344CB8AC3E}">
        <p14:creationId xmlns:p14="http://schemas.microsoft.com/office/powerpoint/2010/main" val="310569235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9E3EF9CE-BBE0-4097-ABAD-3C01F1DEF6CF}"/>
              </a:ext>
            </a:extLst>
          </p:cNvPr>
          <p:cNvSpPr>
            <a:spLocks noGrp="1"/>
          </p:cNvSpPr>
          <p:nvPr>
            <p:ph idx="1"/>
          </p:nvPr>
        </p:nvSpPr>
        <p:spPr/>
        <p:txBody>
          <a:bodyPr/>
          <a:lstStyle/>
          <a:p>
            <a:r>
              <a:rPr lang="zh-TW" altLang="en-US" dirty="0">
                <a:solidFill>
                  <a:srgbClr val="FFFF00"/>
                </a:solidFill>
              </a:rPr>
              <a:t>總持有成本</a:t>
            </a:r>
            <a:r>
              <a:rPr lang="en-US" altLang="zh-TW" dirty="0">
                <a:solidFill>
                  <a:srgbClr val="FFFF00"/>
                </a:solidFill>
              </a:rPr>
              <a:t>(total cost of ownership, </a:t>
            </a:r>
            <a:r>
              <a:rPr lang="en-US" altLang="zh-TW" dirty="0" err="1">
                <a:solidFill>
                  <a:srgbClr val="FFFF00"/>
                </a:solidFill>
              </a:rPr>
              <a:t>TCO</a:t>
            </a:r>
            <a:r>
              <a:rPr lang="en-US" altLang="zh-TW" dirty="0">
                <a:solidFill>
                  <a:srgbClr val="FFFF00"/>
                </a:solidFill>
              </a:rPr>
              <a:t>) </a:t>
            </a:r>
            <a:r>
              <a:rPr lang="zh-TW" altLang="en-US" dirty="0"/>
              <a:t>模型可以用來分析直接與間接成本，幫助公司確定導入特定科技的實際成本</a:t>
            </a:r>
          </a:p>
        </p:txBody>
      </p:sp>
      <p:sp>
        <p:nvSpPr>
          <p:cNvPr id="3" name="投影片編號版面配置區 2">
            <a:extLst>
              <a:ext uri="{FF2B5EF4-FFF2-40B4-BE49-F238E27FC236}">
                <a16:creationId xmlns:a16="http://schemas.microsoft.com/office/drawing/2014/main" id="{09E720AA-7666-475A-9740-F0A677042E64}"/>
              </a:ext>
            </a:extLst>
          </p:cNvPr>
          <p:cNvSpPr>
            <a:spLocks noGrp="1"/>
          </p:cNvSpPr>
          <p:nvPr>
            <p:ph type="sldNum" sz="quarter" idx="12"/>
          </p:nvPr>
        </p:nvSpPr>
        <p:spPr/>
        <p:txBody>
          <a:bodyPr/>
          <a:lstStyle/>
          <a:p>
            <a:fld id="{D55CB18B-31BB-4254-9559-1B86933C9FD7}" type="slidenum">
              <a:rPr lang="en-US" altLang="ko-KR" smtClean="0"/>
              <a:pPr/>
              <a:t>33</a:t>
            </a:fld>
            <a:endParaRPr lang="en-US" altLang="ko-KR"/>
          </a:p>
        </p:txBody>
      </p:sp>
      <p:sp>
        <p:nvSpPr>
          <p:cNvPr id="4" name="標題 3">
            <a:extLst>
              <a:ext uri="{FF2B5EF4-FFF2-40B4-BE49-F238E27FC236}">
                <a16:creationId xmlns:a16="http://schemas.microsoft.com/office/drawing/2014/main" id="{FF6A12D5-5DE4-45EE-8B98-9C09DC6B34EA}"/>
              </a:ext>
            </a:extLst>
          </p:cNvPr>
          <p:cNvSpPr>
            <a:spLocks noGrp="1"/>
          </p:cNvSpPr>
          <p:nvPr>
            <p:ph type="title"/>
          </p:nvPr>
        </p:nvSpPr>
        <p:spPr/>
        <p:txBody>
          <a:bodyPr/>
          <a:lstStyle/>
          <a:p>
            <a:r>
              <a:rPr lang="zh-TW" altLang="en-US"/>
              <a:t>技術資產的總持有成本</a:t>
            </a:r>
            <a:endParaRPr lang="zh-TW" altLang="en-US" dirty="0"/>
          </a:p>
        </p:txBody>
      </p:sp>
    </p:spTree>
    <p:extLst>
      <p:ext uri="{BB962C8B-B14F-4D97-AF65-F5344CB8AC3E}">
        <p14:creationId xmlns:p14="http://schemas.microsoft.com/office/powerpoint/2010/main" val="11622351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3796F062-ECAB-4FC1-96AC-3FEA5609B1EC}"/>
              </a:ext>
            </a:extLst>
          </p:cNvPr>
          <p:cNvPicPr>
            <a:picLocks noGrp="1" noChangeAspect="1"/>
          </p:cNvPicPr>
          <p:nvPr>
            <p:ph idx="1"/>
          </p:nvPr>
        </p:nvPicPr>
        <p:blipFill>
          <a:blip r:embed="rId2"/>
          <a:stretch>
            <a:fillRect/>
          </a:stretch>
        </p:blipFill>
        <p:spPr>
          <a:xfrm>
            <a:off x="323528" y="1484784"/>
            <a:ext cx="8534400" cy="3587207"/>
          </a:xfrm>
          <a:prstGeom prst="rect">
            <a:avLst/>
          </a:prstGeom>
        </p:spPr>
      </p:pic>
      <p:sp>
        <p:nvSpPr>
          <p:cNvPr id="3" name="投影片編號版面配置區 2">
            <a:extLst>
              <a:ext uri="{FF2B5EF4-FFF2-40B4-BE49-F238E27FC236}">
                <a16:creationId xmlns:a16="http://schemas.microsoft.com/office/drawing/2014/main" id="{46881FD7-8338-410B-947D-69EBD1206E35}"/>
              </a:ext>
            </a:extLst>
          </p:cNvPr>
          <p:cNvSpPr>
            <a:spLocks noGrp="1"/>
          </p:cNvSpPr>
          <p:nvPr>
            <p:ph type="sldNum" sz="quarter" idx="12"/>
          </p:nvPr>
        </p:nvSpPr>
        <p:spPr/>
        <p:txBody>
          <a:bodyPr/>
          <a:lstStyle/>
          <a:p>
            <a:fld id="{D55CB18B-31BB-4254-9559-1B86933C9FD7}" type="slidenum">
              <a:rPr lang="en-US" altLang="ko-KR" smtClean="0"/>
              <a:pPr/>
              <a:t>34</a:t>
            </a:fld>
            <a:endParaRPr lang="en-US" altLang="ko-KR"/>
          </a:p>
        </p:txBody>
      </p:sp>
      <p:sp>
        <p:nvSpPr>
          <p:cNvPr id="5" name="標題 4">
            <a:extLst>
              <a:ext uri="{FF2B5EF4-FFF2-40B4-BE49-F238E27FC236}">
                <a16:creationId xmlns:a16="http://schemas.microsoft.com/office/drawing/2014/main" id="{0AE81B5C-1103-4C9D-9C26-F58B27437C9D}"/>
              </a:ext>
            </a:extLst>
          </p:cNvPr>
          <p:cNvSpPr>
            <a:spLocks noGrp="1"/>
          </p:cNvSpPr>
          <p:nvPr>
            <p:ph type="title"/>
          </p:nvPr>
        </p:nvSpPr>
        <p:spPr/>
        <p:txBody>
          <a:bodyPr/>
          <a:lstStyle/>
          <a:p>
            <a:r>
              <a:rPr lang="zh-TW" altLang="en-US" dirty="0"/>
              <a:t>總持有成本</a:t>
            </a:r>
            <a:r>
              <a:rPr lang="en-US" altLang="zh-TW" dirty="0"/>
              <a:t>(</a:t>
            </a:r>
            <a:r>
              <a:rPr lang="en-US" altLang="zh-TW" dirty="0" err="1"/>
              <a:t>TCO</a:t>
            </a:r>
            <a:r>
              <a:rPr lang="en-US" altLang="zh-TW" dirty="0"/>
              <a:t>) </a:t>
            </a:r>
            <a:r>
              <a:rPr lang="zh-TW" altLang="en-US" dirty="0"/>
              <a:t>的成本元素</a:t>
            </a:r>
          </a:p>
        </p:txBody>
      </p:sp>
    </p:spTree>
    <p:extLst>
      <p:ext uri="{BB962C8B-B14F-4D97-AF65-F5344CB8AC3E}">
        <p14:creationId xmlns:p14="http://schemas.microsoft.com/office/powerpoint/2010/main" val="123318827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4597F812-FACE-4863-AC87-0429A7263072}"/>
              </a:ext>
            </a:extLst>
          </p:cNvPr>
          <p:cNvPicPr>
            <a:picLocks noGrp="1" noChangeAspect="1"/>
          </p:cNvPicPr>
          <p:nvPr>
            <p:ph idx="1"/>
          </p:nvPr>
        </p:nvPicPr>
        <p:blipFill>
          <a:blip r:embed="rId2"/>
          <a:stretch>
            <a:fillRect/>
          </a:stretch>
        </p:blipFill>
        <p:spPr>
          <a:xfrm>
            <a:off x="1444650" y="1066800"/>
            <a:ext cx="7291338" cy="5241925"/>
          </a:xfrm>
          <a:prstGeom prst="rect">
            <a:avLst/>
          </a:prstGeom>
        </p:spPr>
      </p:pic>
      <p:sp>
        <p:nvSpPr>
          <p:cNvPr id="5" name="標題 4">
            <a:extLst>
              <a:ext uri="{FF2B5EF4-FFF2-40B4-BE49-F238E27FC236}">
                <a16:creationId xmlns:a16="http://schemas.microsoft.com/office/drawing/2014/main" id="{17ADF2B2-E737-4BA1-ADCC-AF8CC3209509}"/>
              </a:ext>
            </a:extLst>
          </p:cNvPr>
          <p:cNvSpPr>
            <a:spLocks noGrp="1"/>
          </p:cNvSpPr>
          <p:nvPr>
            <p:ph type="title"/>
          </p:nvPr>
        </p:nvSpPr>
        <p:spPr/>
        <p:txBody>
          <a:bodyPr/>
          <a:lstStyle/>
          <a:p>
            <a:r>
              <a:rPr lang="en-US" altLang="zh-TW" dirty="0"/>
              <a:t>IT </a:t>
            </a:r>
            <a:r>
              <a:rPr lang="zh-TW" altLang="en-US" dirty="0"/>
              <a:t>基礎建設的競爭力模式</a:t>
            </a:r>
          </a:p>
        </p:txBody>
      </p:sp>
      <p:sp>
        <p:nvSpPr>
          <p:cNvPr id="3" name="投影片編號版面配置區 2">
            <a:extLst>
              <a:ext uri="{FF2B5EF4-FFF2-40B4-BE49-F238E27FC236}">
                <a16:creationId xmlns:a16="http://schemas.microsoft.com/office/drawing/2014/main" id="{7EBB9368-F1AC-45BC-9B73-4920C1241FC1}"/>
              </a:ext>
            </a:extLst>
          </p:cNvPr>
          <p:cNvSpPr>
            <a:spLocks noGrp="1"/>
          </p:cNvSpPr>
          <p:nvPr>
            <p:ph type="sldNum" sz="quarter" idx="12"/>
          </p:nvPr>
        </p:nvSpPr>
        <p:spPr/>
        <p:txBody>
          <a:bodyPr/>
          <a:lstStyle/>
          <a:p>
            <a:fld id="{D55CB18B-31BB-4254-9559-1B86933C9FD7}" type="slidenum">
              <a:rPr lang="en-US" altLang="ko-KR" smtClean="0"/>
              <a:pPr/>
              <a:t>35</a:t>
            </a:fld>
            <a:endParaRPr lang="en-US" altLang="ko-KR"/>
          </a:p>
        </p:txBody>
      </p:sp>
    </p:spTree>
    <p:extLst>
      <p:ext uri="{BB962C8B-B14F-4D97-AF65-F5344CB8AC3E}">
        <p14:creationId xmlns:p14="http://schemas.microsoft.com/office/powerpoint/2010/main" val="34783690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4F82AF00-BFC1-4703-8232-D1482A6EEC2F}"/>
              </a:ext>
            </a:extLst>
          </p:cNvPr>
          <p:cNvSpPr>
            <a:spLocks noGrp="1"/>
          </p:cNvSpPr>
          <p:nvPr>
            <p:ph idx="1"/>
          </p:nvPr>
        </p:nvSpPr>
        <p:spPr/>
        <p:txBody>
          <a:bodyPr>
            <a:normAutofit/>
          </a:bodyPr>
          <a:lstStyle/>
          <a:p>
            <a:r>
              <a:rPr lang="zh-TW" altLang="en-US" dirty="0"/>
              <a:t>個案研究問題</a:t>
            </a:r>
          </a:p>
          <a:p>
            <a:pPr marL="971550" lvl="1" indent="-514350">
              <a:buFont typeface="+mj-lt"/>
              <a:buAutoNum type="arabicPeriod"/>
            </a:pPr>
            <a:r>
              <a:rPr lang="zh-TW" altLang="en-US" dirty="0"/>
              <a:t>允許員工使用自己的個人智慧型手機來工作會有什麼優缺點？</a:t>
            </a:r>
          </a:p>
          <a:p>
            <a:pPr marL="971550" lvl="1" indent="-514350">
              <a:buFont typeface="+mj-lt"/>
              <a:buAutoNum type="arabicPeriod"/>
            </a:pPr>
            <a:r>
              <a:rPr lang="zh-TW" altLang="en-US" dirty="0"/>
              <a:t>在決定是否允許員工使用個人智慧型手機來工作時，該考量哪些管理、組織和科技的因素？</a:t>
            </a:r>
          </a:p>
          <a:p>
            <a:pPr marL="971550" lvl="1" indent="-514350">
              <a:buFont typeface="+mj-lt"/>
              <a:buAutoNum type="arabicPeriod"/>
            </a:pPr>
            <a:r>
              <a:rPr lang="zh-TW" altLang="en-US" dirty="0"/>
              <a:t>請比較</a:t>
            </a:r>
            <a:r>
              <a:rPr lang="en-US" altLang="zh-TW" dirty="0"/>
              <a:t>IBM </a:t>
            </a:r>
            <a:r>
              <a:rPr lang="zh-TW" altLang="en-US" dirty="0"/>
              <a:t>和英特爾在</a:t>
            </a:r>
            <a:r>
              <a:rPr lang="en-US" altLang="zh-TW" dirty="0"/>
              <a:t>BYOD </a:t>
            </a:r>
            <a:r>
              <a:rPr lang="zh-TW" altLang="en-US" dirty="0"/>
              <a:t>的歷程。為什麼英特爾對於</a:t>
            </a:r>
            <a:r>
              <a:rPr lang="en-US" altLang="zh-TW" dirty="0"/>
              <a:t>BYOD </a:t>
            </a:r>
            <a:r>
              <a:rPr lang="zh-TW" altLang="en-US" dirty="0"/>
              <a:t>的執行會這麼好？</a:t>
            </a:r>
          </a:p>
          <a:p>
            <a:pPr marL="971550" lvl="1" indent="-514350">
              <a:buFont typeface="+mj-lt"/>
              <a:buAutoNum type="arabicPeriod"/>
            </a:pPr>
            <a:r>
              <a:rPr lang="zh-TW" altLang="en-US" dirty="0"/>
              <a:t>允許員工使用個人智慧型手機來工作可以節省公司的金錢。你同意這個說法嗎？為什麼？</a:t>
            </a:r>
          </a:p>
        </p:txBody>
      </p:sp>
      <p:sp>
        <p:nvSpPr>
          <p:cNvPr id="4" name="投影片編號版面配置區 3">
            <a:extLst>
              <a:ext uri="{FF2B5EF4-FFF2-40B4-BE49-F238E27FC236}">
                <a16:creationId xmlns:a16="http://schemas.microsoft.com/office/drawing/2014/main" id="{78C25332-47E9-4FC8-A48E-00C3D2374996}"/>
              </a:ext>
            </a:extLst>
          </p:cNvPr>
          <p:cNvSpPr>
            <a:spLocks noGrp="1"/>
          </p:cNvSpPr>
          <p:nvPr>
            <p:ph type="sldNum" sz="quarter" idx="12"/>
          </p:nvPr>
        </p:nvSpPr>
        <p:spPr/>
        <p:txBody>
          <a:bodyPr/>
          <a:lstStyle/>
          <a:p>
            <a:fld id="{1A39A694-C9D2-4A1F-B22B-D5A13C3121DA}" type="slidenum">
              <a:rPr lang="en-US" altLang="ko-KR" smtClean="0"/>
              <a:pPr/>
              <a:t>36</a:t>
            </a:fld>
            <a:endParaRPr lang="en-US" altLang="ko-KR"/>
          </a:p>
        </p:txBody>
      </p:sp>
      <p:sp>
        <p:nvSpPr>
          <p:cNvPr id="5" name="標題 4">
            <a:extLst>
              <a:ext uri="{FF2B5EF4-FFF2-40B4-BE49-F238E27FC236}">
                <a16:creationId xmlns:a16="http://schemas.microsoft.com/office/drawing/2014/main" id="{BC1FBC7C-941C-49F4-9212-808C251EADD1}"/>
              </a:ext>
            </a:extLst>
          </p:cNvPr>
          <p:cNvSpPr>
            <a:spLocks noGrp="1"/>
          </p:cNvSpPr>
          <p:nvPr>
            <p:ph type="title"/>
          </p:nvPr>
        </p:nvSpPr>
        <p:spPr/>
        <p:txBody>
          <a:bodyPr>
            <a:normAutofit fontScale="90000"/>
          </a:bodyPr>
          <a:lstStyle/>
          <a:p>
            <a:r>
              <a:rPr lang="zh-TW" altLang="en-US" dirty="0"/>
              <a:t>個案研究：令人欣喜卻暗藏陷阱的</a:t>
            </a:r>
            <a:r>
              <a:rPr lang="en-US" altLang="zh-TW" dirty="0"/>
              <a:t>BYOD</a:t>
            </a:r>
            <a:endParaRPr lang="zh-TW" altLang="en-US" dirty="0"/>
          </a:p>
        </p:txBody>
      </p:sp>
      <p:pic>
        <p:nvPicPr>
          <p:cNvPr id="13" name="圖片 12">
            <a:extLst>
              <a:ext uri="{FF2B5EF4-FFF2-40B4-BE49-F238E27FC236}">
                <a16:creationId xmlns:a16="http://schemas.microsoft.com/office/drawing/2014/main" id="{693E1283-990A-4778-B97E-A4904086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335"/>
            <a:ext cx="1219200" cy="1219200"/>
          </a:xfrm>
          <a:prstGeom prst="rect">
            <a:avLst/>
          </a:prstGeom>
        </p:spPr>
      </p:pic>
    </p:spTree>
    <p:extLst>
      <p:ext uri="{BB962C8B-B14F-4D97-AF65-F5344CB8AC3E}">
        <p14:creationId xmlns:p14="http://schemas.microsoft.com/office/powerpoint/2010/main" val="131271252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37</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409EC15-AE3F-467A-A898-3B2C408B8024}"/>
              </a:ext>
            </a:extLst>
          </p:cNvPr>
          <p:cNvSpPr>
            <a:spLocks noGrp="1"/>
          </p:cNvSpPr>
          <p:nvPr>
            <p:ph idx="1"/>
          </p:nvPr>
        </p:nvSpPr>
        <p:spPr/>
        <p:txBody>
          <a:bodyPr/>
          <a:lstStyle/>
          <a:p>
            <a:r>
              <a:rPr lang="zh-TW" altLang="en-US" dirty="0"/>
              <a:t>葡萄牙電信</a:t>
            </a:r>
            <a:r>
              <a:rPr lang="en-US" altLang="zh-TW" dirty="0" err="1"/>
              <a:t>SGPS</a:t>
            </a:r>
            <a:r>
              <a:rPr lang="en-US" altLang="zh-TW" dirty="0"/>
              <a:t> SA (Portugal Telecom, PT) </a:t>
            </a:r>
            <a:r>
              <a:rPr lang="zh-TW" altLang="en-US" dirty="0"/>
              <a:t>總部位於葡萄牙，且其</a:t>
            </a:r>
            <a:r>
              <a:rPr lang="en-US" altLang="zh-TW" dirty="0"/>
              <a:t>58% </a:t>
            </a:r>
            <a:r>
              <a:rPr lang="zh-TW" altLang="en-US" dirty="0"/>
              <a:t>的收益來自於葡萄牙境外，提供多元的電傳通訊與多媒體的服務</a:t>
            </a:r>
            <a:endParaRPr lang="en-US" altLang="zh-TW" dirty="0"/>
          </a:p>
          <a:p>
            <a:r>
              <a:rPr lang="zh-TW" altLang="en-US" dirty="0"/>
              <a:t>葡萄牙電信的新資料中心位於葡萄牙的山城科維良</a:t>
            </a:r>
            <a:r>
              <a:rPr lang="en-US" altLang="zh-TW" dirty="0"/>
              <a:t>(</a:t>
            </a:r>
            <a:r>
              <a:rPr lang="en-US" altLang="zh-TW" dirty="0" err="1"/>
              <a:t>Covihã</a:t>
            </a:r>
            <a:r>
              <a:rPr lang="en-US" altLang="zh-TW" dirty="0"/>
              <a:t>) </a:t>
            </a:r>
            <a:r>
              <a:rPr lang="zh-TW" altLang="en-US" dirty="0"/>
              <a:t>市，能獲得冷卻效果降低能源使用</a:t>
            </a:r>
            <a:endParaRPr lang="en-US" altLang="zh-TW" dirty="0"/>
          </a:p>
          <a:p>
            <a:r>
              <a:rPr lang="zh-TW" altLang="en-US" dirty="0"/>
              <a:t>他們的電力使用效率值</a:t>
            </a:r>
            <a:r>
              <a:rPr lang="en-US" altLang="zh-TW" dirty="0"/>
              <a:t>(</a:t>
            </a:r>
            <a:r>
              <a:rPr lang="en-US" altLang="zh-TW" dirty="0" err="1"/>
              <a:t>PUE</a:t>
            </a:r>
            <a:r>
              <a:rPr lang="en-US" altLang="zh-TW" dirty="0"/>
              <a:t>) </a:t>
            </a:r>
            <a:r>
              <a:rPr lang="zh-TW" altLang="en-US" dirty="0"/>
              <a:t>僅為</a:t>
            </a:r>
            <a:r>
              <a:rPr lang="en-US" altLang="zh-TW" dirty="0"/>
              <a:t>1.25</a:t>
            </a:r>
            <a:r>
              <a:rPr lang="zh-TW" altLang="en-US" dirty="0"/>
              <a:t>， 遠低於同業的</a:t>
            </a:r>
            <a:r>
              <a:rPr lang="en-US" altLang="zh-TW" dirty="0"/>
              <a:t>1.88</a:t>
            </a:r>
            <a:endParaRPr lang="zh-TW" altLang="en-US" dirty="0"/>
          </a:p>
        </p:txBody>
      </p:sp>
      <p:sp>
        <p:nvSpPr>
          <p:cNvPr id="3" name="投影片編號版面配置區 2">
            <a:extLst>
              <a:ext uri="{FF2B5EF4-FFF2-40B4-BE49-F238E27FC236}">
                <a16:creationId xmlns:a16="http://schemas.microsoft.com/office/drawing/2014/main" id="{FBCDE512-D05A-4757-A657-4A685106B5B7}"/>
              </a:ext>
            </a:extLst>
          </p:cNvPr>
          <p:cNvSpPr>
            <a:spLocks noGrp="1"/>
          </p:cNvSpPr>
          <p:nvPr>
            <p:ph type="sldNum" sz="quarter" idx="12"/>
          </p:nvPr>
        </p:nvSpPr>
        <p:spPr/>
        <p:txBody>
          <a:bodyPr/>
          <a:lstStyle/>
          <a:p>
            <a:fld id="{D55CB18B-31BB-4254-9559-1B86933C9FD7}" type="slidenum">
              <a:rPr lang="en-US" altLang="ko-KR" smtClean="0"/>
              <a:pPr/>
              <a:t>4</a:t>
            </a:fld>
            <a:endParaRPr lang="en-US" altLang="ko-KR"/>
          </a:p>
        </p:txBody>
      </p:sp>
      <p:sp>
        <p:nvSpPr>
          <p:cNvPr id="4" name="標題 3">
            <a:extLst>
              <a:ext uri="{FF2B5EF4-FFF2-40B4-BE49-F238E27FC236}">
                <a16:creationId xmlns:a16="http://schemas.microsoft.com/office/drawing/2014/main" id="{06239E6D-1DE9-415D-B624-7D974910A2CD}"/>
              </a:ext>
            </a:extLst>
          </p:cNvPr>
          <p:cNvSpPr>
            <a:spLocks noGrp="1"/>
          </p:cNvSpPr>
          <p:nvPr>
            <p:ph type="title"/>
          </p:nvPr>
        </p:nvSpPr>
        <p:spPr/>
        <p:txBody>
          <a:bodyPr/>
          <a:lstStyle/>
          <a:p>
            <a:r>
              <a:rPr lang="zh-TW" altLang="en-US" dirty="0"/>
              <a:t>葡萄牙電信銷售資訊科技基礎建設 </a:t>
            </a:r>
            <a:r>
              <a:rPr lang="en-US" altLang="zh-TW" dirty="0"/>
              <a:t>(</a:t>
            </a:r>
            <a:r>
              <a:rPr lang="zh-TW" altLang="en-US" dirty="0"/>
              <a:t>一</a:t>
            </a:r>
            <a:r>
              <a:rPr lang="en-US" altLang="zh-TW" dirty="0"/>
              <a:t>)</a:t>
            </a:r>
            <a:endParaRPr lang="zh-TW" altLang="en-US" dirty="0"/>
          </a:p>
        </p:txBody>
      </p:sp>
      <p:pic>
        <p:nvPicPr>
          <p:cNvPr id="5" name="圖片 4">
            <a:extLst>
              <a:ext uri="{FF2B5EF4-FFF2-40B4-BE49-F238E27FC236}">
                <a16:creationId xmlns:a16="http://schemas.microsoft.com/office/drawing/2014/main" id="{25F7600E-6ED4-4EDC-A493-2FCD2DDA8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401222"/>
            <a:ext cx="1219200" cy="1219200"/>
          </a:xfrm>
          <a:prstGeom prst="rect">
            <a:avLst/>
          </a:prstGeom>
        </p:spPr>
      </p:pic>
    </p:spTree>
    <p:extLst>
      <p:ext uri="{BB962C8B-B14F-4D97-AF65-F5344CB8AC3E}">
        <p14:creationId xmlns:p14="http://schemas.microsoft.com/office/powerpoint/2010/main" val="18089028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0F89C8EB-B252-4C90-8B88-FB248A4999B7}"/>
              </a:ext>
            </a:extLst>
          </p:cNvPr>
          <p:cNvSpPr>
            <a:spLocks noGrp="1"/>
          </p:cNvSpPr>
          <p:nvPr>
            <p:ph idx="1"/>
          </p:nvPr>
        </p:nvSpPr>
        <p:spPr/>
        <p:txBody>
          <a:bodyPr/>
          <a:lstStyle/>
          <a:p>
            <a:r>
              <a:rPr lang="zh-TW" altLang="en-US" dirty="0"/>
              <a:t>葡萄牙電信宣稱其雲端服務所提供的好處包括資訊受到全國最大資料中心網路的保護、滿足客戶的企業對速度和可靠度的需求</a:t>
            </a:r>
          </a:p>
        </p:txBody>
      </p:sp>
      <p:sp>
        <p:nvSpPr>
          <p:cNvPr id="5" name="標題 4">
            <a:extLst>
              <a:ext uri="{FF2B5EF4-FFF2-40B4-BE49-F238E27FC236}">
                <a16:creationId xmlns:a16="http://schemas.microsoft.com/office/drawing/2014/main" id="{6E72D73F-8443-47C7-A9E6-B03B8440001E}"/>
              </a:ext>
            </a:extLst>
          </p:cNvPr>
          <p:cNvSpPr>
            <a:spLocks noGrp="1"/>
          </p:cNvSpPr>
          <p:nvPr>
            <p:ph type="title"/>
          </p:nvPr>
        </p:nvSpPr>
        <p:spPr/>
        <p:txBody>
          <a:bodyPr/>
          <a:lstStyle/>
          <a:p>
            <a:r>
              <a:rPr lang="zh-TW" altLang="en-US" dirty="0"/>
              <a:t>葡萄牙電信銷售資訊科技基礎建設 </a:t>
            </a:r>
            <a:br>
              <a:rPr lang="en-US" altLang="zh-TW" dirty="0"/>
            </a:br>
            <a:r>
              <a:rPr lang="en-US" altLang="zh-TW" dirty="0"/>
              <a:t>(</a:t>
            </a:r>
            <a:r>
              <a:rPr lang="zh-TW" altLang="en-US" dirty="0"/>
              <a:t>二</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4E474999-2ECB-495B-A420-222E74806D52}"/>
              </a:ext>
            </a:extLst>
          </p:cNvPr>
          <p:cNvSpPr>
            <a:spLocks noGrp="1"/>
          </p:cNvSpPr>
          <p:nvPr>
            <p:ph type="sldNum" sz="quarter" idx="12"/>
          </p:nvPr>
        </p:nvSpPr>
        <p:spPr/>
        <p:txBody>
          <a:bodyPr/>
          <a:lstStyle/>
          <a:p>
            <a:fld id="{D55CB18B-31BB-4254-9559-1B86933C9FD7}" type="slidenum">
              <a:rPr lang="en-US" altLang="ko-KR" smtClean="0"/>
              <a:pPr/>
              <a:t>5</a:t>
            </a:fld>
            <a:endParaRPr lang="en-US" altLang="ko-KR"/>
          </a:p>
        </p:txBody>
      </p:sp>
      <p:pic>
        <p:nvPicPr>
          <p:cNvPr id="7" name="圖片 6">
            <a:extLst>
              <a:ext uri="{FF2B5EF4-FFF2-40B4-BE49-F238E27FC236}">
                <a16:creationId xmlns:a16="http://schemas.microsoft.com/office/drawing/2014/main" id="{B8E4D339-7282-46C7-B99F-ED9E5F4FEC6A}"/>
              </a:ext>
            </a:extLst>
          </p:cNvPr>
          <p:cNvPicPr>
            <a:picLocks noChangeAspect="1"/>
          </p:cNvPicPr>
          <p:nvPr/>
        </p:nvPicPr>
        <p:blipFill>
          <a:blip r:embed="rId2"/>
          <a:stretch>
            <a:fillRect/>
          </a:stretch>
        </p:blipFill>
        <p:spPr>
          <a:xfrm>
            <a:off x="2483768" y="3140968"/>
            <a:ext cx="5472608" cy="3077943"/>
          </a:xfrm>
          <a:prstGeom prst="rect">
            <a:avLst/>
          </a:prstGeom>
        </p:spPr>
      </p:pic>
      <p:pic>
        <p:nvPicPr>
          <p:cNvPr id="8" name="圖片 7">
            <a:extLst>
              <a:ext uri="{FF2B5EF4-FFF2-40B4-BE49-F238E27FC236}">
                <a16:creationId xmlns:a16="http://schemas.microsoft.com/office/drawing/2014/main" id="{40E0BC47-721E-4D91-B56A-37D7F5057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Tree>
    <p:extLst>
      <p:ext uri="{BB962C8B-B14F-4D97-AF65-F5344CB8AC3E}">
        <p14:creationId xmlns:p14="http://schemas.microsoft.com/office/powerpoint/2010/main" val="38000860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022E4C68-450B-4C7D-A114-8DD6156C2ADF}"/>
              </a:ext>
            </a:extLst>
          </p:cNvPr>
          <p:cNvSpPr>
            <a:spLocks noGrp="1"/>
          </p:cNvSpPr>
          <p:nvPr>
            <p:ph type="title"/>
          </p:nvPr>
        </p:nvSpPr>
        <p:spPr/>
        <p:txBody>
          <a:bodyPr/>
          <a:lstStyle/>
          <a:p>
            <a:r>
              <a:rPr lang="zh-TW" altLang="en-US" dirty="0"/>
              <a:t>葡萄牙電信銷售資訊科技基礎建設 </a:t>
            </a:r>
            <a:br>
              <a:rPr lang="en-US" altLang="zh-TW" dirty="0"/>
            </a:br>
            <a:r>
              <a:rPr lang="en-US" altLang="zh-TW" dirty="0"/>
              <a:t>(</a:t>
            </a:r>
            <a:r>
              <a:rPr lang="zh-TW" altLang="en-US" dirty="0"/>
              <a:t>三</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CE1887C-4058-4D3D-99E3-A781532C1B55}"/>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pic>
        <p:nvPicPr>
          <p:cNvPr id="6" name="圖片 5">
            <a:extLst>
              <a:ext uri="{FF2B5EF4-FFF2-40B4-BE49-F238E27FC236}">
                <a16:creationId xmlns:a16="http://schemas.microsoft.com/office/drawing/2014/main" id="{3538D559-EDE1-496B-B6EC-830D766D7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8" name="群組 7">
            <a:extLst>
              <a:ext uri="{FF2B5EF4-FFF2-40B4-BE49-F238E27FC236}">
                <a16:creationId xmlns:a16="http://schemas.microsoft.com/office/drawing/2014/main" id="{9AE6839B-BDF4-4A4B-90E3-71C63AB7189B}"/>
              </a:ext>
            </a:extLst>
          </p:cNvPr>
          <p:cNvGrpSpPr/>
          <p:nvPr/>
        </p:nvGrpSpPr>
        <p:grpSpPr>
          <a:xfrm>
            <a:off x="1186592" y="1556792"/>
            <a:ext cx="7633880" cy="4232505"/>
            <a:chOff x="1186592" y="1556792"/>
            <a:chExt cx="7633880" cy="4232505"/>
          </a:xfrm>
        </p:grpSpPr>
        <p:sp>
          <p:nvSpPr>
            <p:cNvPr id="9" name="矩形 8">
              <a:extLst>
                <a:ext uri="{FF2B5EF4-FFF2-40B4-BE49-F238E27FC236}">
                  <a16:creationId xmlns:a16="http://schemas.microsoft.com/office/drawing/2014/main" id="{D1B0E840-5F44-48D6-8BAE-3574F48AC18F}"/>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0" name="矩形 9">
              <a:extLst>
                <a:ext uri="{FF2B5EF4-FFF2-40B4-BE49-F238E27FC236}">
                  <a16:creationId xmlns:a16="http://schemas.microsoft.com/office/drawing/2014/main" id="{9825F856-7826-431D-A773-77351FAE8A0B}"/>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1" name="矩形 10">
              <a:extLst>
                <a:ext uri="{FF2B5EF4-FFF2-40B4-BE49-F238E27FC236}">
                  <a16:creationId xmlns:a16="http://schemas.microsoft.com/office/drawing/2014/main" id="{4B7355ED-B755-46C1-891F-79E889EB47C8}"/>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2" name="矩形 11">
              <a:extLst>
                <a:ext uri="{FF2B5EF4-FFF2-40B4-BE49-F238E27FC236}">
                  <a16:creationId xmlns:a16="http://schemas.microsoft.com/office/drawing/2014/main" id="{15D74701-2A79-4859-93D9-9A1116CBC56C}"/>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3" name="矩形 12">
              <a:extLst>
                <a:ext uri="{FF2B5EF4-FFF2-40B4-BE49-F238E27FC236}">
                  <a16:creationId xmlns:a16="http://schemas.microsoft.com/office/drawing/2014/main" id="{A53F0322-B34E-40B5-9057-ABAA3E742B9D}"/>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4" name="矩形 13">
              <a:extLst>
                <a:ext uri="{FF2B5EF4-FFF2-40B4-BE49-F238E27FC236}">
                  <a16:creationId xmlns:a16="http://schemas.microsoft.com/office/drawing/2014/main" id="{F6104B5A-C41F-4E0C-9777-064A8F885DB6}"/>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5" name="文字方塊 14">
              <a:extLst>
                <a:ext uri="{FF2B5EF4-FFF2-40B4-BE49-F238E27FC236}">
                  <a16:creationId xmlns:a16="http://schemas.microsoft.com/office/drawing/2014/main" id="{A3ED67CE-2689-45DD-814F-9F53943A118E}"/>
                </a:ext>
              </a:extLst>
            </p:cNvPr>
            <p:cNvSpPr txBox="1"/>
            <p:nvPr/>
          </p:nvSpPr>
          <p:spPr>
            <a:xfrm>
              <a:off x="5220072" y="2122195"/>
              <a:ext cx="2416046"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競爭與快速變遷的產業</a:t>
              </a:r>
            </a:p>
            <a:p>
              <a:pPr marL="177800" indent="-177800">
                <a:buFont typeface="Arial" panose="020B0604020202020204" pitchFamily="34" charset="0"/>
                <a:buChar char="•"/>
              </a:pPr>
              <a:r>
                <a:rPr lang="zh-TW" altLang="en-US" sz="1600" dirty="0"/>
                <a:t>新科技帶來的機會</a:t>
              </a:r>
            </a:p>
          </p:txBody>
        </p:sp>
        <p:sp>
          <p:nvSpPr>
            <p:cNvPr id="16" name="文字方塊 15">
              <a:extLst>
                <a:ext uri="{FF2B5EF4-FFF2-40B4-BE49-F238E27FC236}">
                  <a16:creationId xmlns:a16="http://schemas.microsoft.com/office/drawing/2014/main" id="{6138AF93-630D-4D63-9066-6D7278EDE675}"/>
                </a:ext>
              </a:extLst>
            </p:cNvPr>
            <p:cNvSpPr txBox="1"/>
            <p:nvPr/>
          </p:nvSpPr>
          <p:spPr>
            <a:xfrm>
              <a:off x="7501860" y="4202258"/>
              <a:ext cx="1184940" cy="830997"/>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增加成長</a:t>
              </a:r>
            </a:p>
            <a:p>
              <a:pPr marL="177800" indent="-177800">
                <a:buFont typeface="Arial" panose="020B0604020202020204" pitchFamily="34" charset="0"/>
                <a:buChar char="•"/>
              </a:pPr>
              <a:r>
                <a:rPr lang="zh-TW" altLang="en-US" sz="1600" dirty="0"/>
                <a:t>降低成本</a:t>
              </a:r>
            </a:p>
            <a:p>
              <a:pPr marL="177800" indent="-177800">
                <a:buFont typeface="Arial" panose="020B0604020202020204" pitchFamily="34" charset="0"/>
                <a:buChar char="•"/>
              </a:pPr>
              <a:r>
                <a:rPr lang="zh-TW" altLang="en-US" sz="1600" dirty="0"/>
                <a:t>改善環境</a:t>
              </a:r>
            </a:p>
          </p:txBody>
        </p:sp>
        <p:sp>
          <p:nvSpPr>
            <p:cNvPr id="17" name="文字方塊 16">
              <a:extLst>
                <a:ext uri="{FF2B5EF4-FFF2-40B4-BE49-F238E27FC236}">
                  <a16:creationId xmlns:a16="http://schemas.microsoft.com/office/drawing/2014/main" id="{9655BF24-9DC0-492B-80A5-58DE07548E40}"/>
                </a:ext>
              </a:extLst>
            </p:cNvPr>
            <p:cNvSpPr txBox="1"/>
            <p:nvPr/>
          </p:nvSpPr>
          <p:spPr>
            <a:xfrm>
              <a:off x="5220072" y="4219637"/>
              <a:ext cx="1800493" cy="1569660"/>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提供先進的電傳通訊與多媒體服務</a:t>
              </a:r>
            </a:p>
            <a:p>
              <a:pPr marL="177800" indent="-177800">
                <a:buFont typeface="Arial" panose="020B0604020202020204" pitchFamily="34" charset="0"/>
                <a:buChar char="•"/>
              </a:pPr>
              <a:r>
                <a:rPr lang="zh-TW" altLang="en-US" sz="1600" dirty="0"/>
                <a:t>提供先進的雲端服務</a:t>
              </a:r>
            </a:p>
            <a:p>
              <a:pPr marL="177800" indent="-177800">
                <a:buFont typeface="Arial" panose="020B0604020202020204" pitchFamily="34" charset="0"/>
                <a:buChar char="•"/>
              </a:pPr>
              <a:r>
                <a:rPr lang="zh-TW" altLang="en-US" sz="1600" dirty="0"/>
                <a:t>降低電力使用</a:t>
              </a:r>
            </a:p>
          </p:txBody>
        </p:sp>
        <p:sp>
          <p:nvSpPr>
            <p:cNvPr id="18" name="文字方塊 17">
              <a:extLst>
                <a:ext uri="{FF2B5EF4-FFF2-40B4-BE49-F238E27FC236}">
                  <a16:creationId xmlns:a16="http://schemas.microsoft.com/office/drawing/2014/main" id="{2B1F7E82-36BB-40CF-B0BA-4D27758AD00C}"/>
                </a:ext>
              </a:extLst>
            </p:cNvPr>
            <p:cNvSpPr txBox="1"/>
            <p:nvPr/>
          </p:nvSpPr>
          <p:spPr>
            <a:xfrm>
              <a:off x="1186592" y="2366273"/>
              <a:ext cx="2210863"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開發 </a:t>
              </a:r>
              <a:r>
                <a:rPr lang="en-US" altLang="zh-TW" sz="1600" dirty="0"/>
                <a:t>IT </a:t>
              </a:r>
              <a:r>
                <a:rPr lang="zh-TW" altLang="en-US" sz="1600" dirty="0"/>
                <a:t>相關的企業策略</a:t>
              </a:r>
            </a:p>
            <a:p>
              <a:pPr marL="177800" indent="-177800">
                <a:buFont typeface="Arial" panose="020B0604020202020204" pitchFamily="34" charset="0"/>
                <a:buChar char="•"/>
              </a:pPr>
              <a:r>
                <a:rPr lang="zh-TW" altLang="en-US" sz="1600" dirty="0"/>
                <a:t>制定 </a:t>
              </a:r>
              <a:r>
                <a:rPr lang="en-US" altLang="zh-TW" sz="1600" dirty="0"/>
                <a:t>IT </a:t>
              </a:r>
              <a:r>
                <a:rPr lang="zh-TW" altLang="en-US" sz="1600" dirty="0"/>
                <a:t>基礎建設投資</a:t>
              </a:r>
            </a:p>
          </p:txBody>
        </p:sp>
        <p:sp>
          <p:nvSpPr>
            <p:cNvPr id="19" name="文字方塊 18">
              <a:extLst>
                <a:ext uri="{FF2B5EF4-FFF2-40B4-BE49-F238E27FC236}">
                  <a16:creationId xmlns:a16="http://schemas.microsoft.com/office/drawing/2014/main" id="{7DC5448F-55C0-4A1F-A232-10B6409002BA}"/>
                </a:ext>
              </a:extLst>
            </p:cNvPr>
            <p:cNvSpPr txBox="1"/>
            <p:nvPr/>
          </p:nvSpPr>
          <p:spPr>
            <a:xfrm>
              <a:off x="1186592" y="3508882"/>
              <a:ext cx="223328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開發雲端運算標準與程序</a:t>
              </a:r>
            </a:p>
          </p:txBody>
        </p:sp>
        <p:sp>
          <p:nvSpPr>
            <p:cNvPr id="20" name="文字方塊 19">
              <a:extLst>
                <a:ext uri="{FF2B5EF4-FFF2-40B4-BE49-F238E27FC236}">
                  <a16:creationId xmlns:a16="http://schemas.microsoft.com/office/drawing/2014/main" id="{754E70B2-8CB1-4275-B896-B647F92DC057}"/>
                </a:ext>
              </a:extLst>
            </p:cNvPr>
            <p:cNvSpPr txBox="1"/>
            <p:nvPr/>
          </p:nvSpPr>
          <p:spPr>
            <a:xfrm>
              <a:off x="1191693" y="4656038"/>
              <a:ext cx="2205762"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佈建節能的資料中心</a:t>
              </a:r>
            </a:p>
            <a:p>
              <a:pPr marL="177800" indent="-177800">
                <a:buFont typeface="Arial" panose="020B0604020202020204" pitchFamily="34" charset="0"/>
                <a:buChar char="•"/>
              </a:pPr>
              <a:r>
                <a:rPr lang="zh-TW" altLang="en-US" sz="1600" dirty="0"/>
                <a:t>佈建雲端運算服務</a:t>
              </a:r>
            </a:p>
          </p:txBody>
        </p:sp>
        <p:cxnSp>
          <p:nvCxnSpPr>
            <p:cNvPr id="21" name="接點: 肘形 20">
              <a:extLst>
                <a:ext uri="{FF2B5EF4-FFF2-40B4-BE49-F238E27FC236}">
                  <a16:creationId xmlns:a16="http://schemas.microsoft.com/office/drawing/2014/main" id="{73998669-B6E3-4059-8EE9-5CCD7A564A64}"/>
                </a:ext>
              </a:extLst>
            </p:cNvPr>
            <p:cNvCxnSpPr>
              <a:stCxn id="12" idx="1"/>
              <a:endCxn id="9"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F0389B56-8477-4CBC-8552-012D3D448A66}"/>
                </a:ext>
              </a:extLst>
            </p:cNvPr>
            <p:cNvCxnSpPr>
              <a:stCxn id="9"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直線單箭頭接點 22">
              <a:extLst>
                <a:ext uri="{FF2B5EF4-FFF2-40B4-BE49-F238E27FC236}">
                  <a16:creationId xmlns:a16="http://schemas.microsoft.com/office/drawing/2014/main" id="{27C9A10B-8392-467C-9896-F3F697142349}"/>
                </a:ext>
              </a:extLst>
            </p:cNvPr>
            <p:cNvCxnSpPr>
              <a:stCxn id="10" idx="3"/>
              <a:endCxn id="13"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D83F8754-D6BE-413B-A1FD-DB2BFADC8D06}"/>
                </a:ext>
              </a:extLst>
            </p:cNvPr>
            <p:cNvCxnSpPr>
              <a:cxnSpLocks/>
              <a:stCxn id="11"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接點: 肘形 24">
              <a:extLst>
                <a:ext uri="{FF2B5EF4-FFF2-40B4-BE49-F238E27FC236}">
                  <a16:creationId xmlns:a16="http://schemas.microsoft.com/office/drawing/2014/main" id="{9D195518-A904-4B44-8A13-08540C3858E7}"/>
                </a:ext>
              </a:extLst>
            </p:cNvPr>
            <p:cNvCxnSpPr>
              <a:stCxn id="14" idx="0"/>
              <a:endCxn id="12"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89B6A4C6-8432-42C9-934F-1791EB7BFDB3}"/>
                </a:ext>
              </a:extLst>
            </p:cNvPr>
            <p:cNvCxnSpPr>
              <a:stCxn id="13"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1935133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141AB41-318F-41BE-9066-E3ED9F40B722}"/>
              </a:ext>
            </a:extLst>
          </p:cNvPr>
          <p:cNvSpPr>
            <a:spLocks noGrp="1"/>
          </p:cNvSpPr>
          <p:nvPr>
            <p:ph idx="1"/>
          </p:nvPr>
        </p:nvSpPr>
        <p:spPr/>
        <p:txBody>
          <a:bodyPr/>
          <a:lstStyle/>
          <a:p>
            <a:r>
              <a:rPr lang="zh-TW" altLang="en-US" dirty="0"/>
              <a:t>資訊科技基礎建設由一組支援企業整體營運的實體設備和軟體應用所組成，但</a:t>
            </a:r>
            <a:r>
              <a:rPr lang="en-US" altLang="zh-TW" dirty="0"/>
              <a:t>IT </a:t>
            </a:r>
            <a:r>
              <a:rPr lang="zh-TW" altLang="en-US" dirty="0"/>
              <a:t>基礎建設亦是管理者投入預算所支持的公司整體服務，而且結合了人力與科技能力</a:t>
            </a:r>
          </a:p>
        </p:txBody>
      </p:sp>
      <p:sp>
        <p:nvSpPr>
          <p:cNvPr id="3" name="投影片編號版面配置區 2">
            <a:extLst>
              <a:ext uri="{FF2B5EF4-FFF2-40B4-BE49-F238E27FC236}">
                <a16:creationId xmlns:a16="http://schemas.microsoft.com/office/drawing/2014/main" id="{A2EDD965-3B9C-4D66-86AC-BBBD3C36E2DC}"/>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
        <p:nvSpPr>
          <p:cNvPr id="4" name="標題 3">
            <a:extLst>
              <a:ext uri="{FF2B5EF4-FFF2-40B4-BE49-F238E27FC236}">
                <a16:creationId xmlns:a16="http://schemas.microsoft.com/office/drawing/2014/main" id="{1F200AEA-FBCE-4042-A4BC-73AFB1071935}"/>
              </a:ext>
            </a:extLst>
          </p:cNvPr>
          <p:cNvSpPr>
            <a:spLocks noGrp="1"/>
          </p:cNvSpPr>
          <p:nvPr>
            <p:ph type="title"/>
          </p:nvPr>
        </p:nvSpPr>
        <p:spPr/>
        <p:txBody>
          <a:bodyPr/>
          <a:lstStyle/>
          <a:p>
            <a:r>
              <a:rPr lang="zh-TW" altLang="en-US" dirty="0"/>
              <a:t>定義資訊科技基礎建設</a:t>
            </a:r>
          </a:p>
        </p:txBody>
      </p:sp>
    </p:spTree>
    <p:extLst>
      <p:ext uri="{BB962C8B-B14F-4D97-AF65-F5344CB8AC3E}">
        <p14:creationId xmlns:p14="http://schemas.microsoft.com/office/powerpoint/2010/main" val="36618662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95CBC79A-7D2F-48F0-9FE4-B369B22EE8AD}"/>
              </a:ext>
            </a:extLst>
          </p:cNvPr>
          <p:cNvPicPr>
            <a:picLocks noGrp="1" noChangeAspect="1"/>
          </p:cNvPicPr>
          <p:nvPr>
            <p:ph idx="1"/>
          </p:nvPr>
        </p:nvPicPr>
        <p:blipFill>
          <a:blip r:embed="rId2"/>
          <a:stretch>
            <a:fillRect/>
          </a:stretch>
        </p:blipFill>
        <p:spPr>
          <a:xfrm>
            <a:off x="1287463" y="1353610"/>
            <a:ext cx="7605712" cy="4668304"/>
          </a:xfrm>
          <a:prstGeom prst="rect">
            <a:avLst/>
          </a:prstGeom>
        </p:spPr>
      </p:pic>
      <p:sp>
        <p:nvSpPr>
          <p:cNvPr id="4" name="標題 3">
            <a:extLst>
              <a:ext uri="{FF2B5EF4-FFF2-40B4-BE49-F238E27FC236}">
                <a16:creationId xmlns:a16="http://schemas.microsoft.com/office/drawing/2014/main" id="{669D5D95-4FA8-4073-A764-EC828C1D897D}"/>
              </a:ext>
            </a:extLst>
          </p:cNvPr>
          <p:cNvSpPr>
            <a:spLocks noGrp="1"/>
          </p:cNvSpPr>
          <p:nvPr>
            <p:ph type="title"/>
          </p:nvPr>
        </p:nvSpPr>
        <p:spPr/>
        <p:txBody>
          <a:bodyPr/>
          <a:lstStyle/>
          <a:p>
            <a:r>
              <a:rPr lang="zh-TW" altLang="en-US" dirty="0"/>
              <a:t>連結公司、</a:t>
            </a:r>
            <a:r>
              <a:rPr lang="en-US" altLang="zh-TW" dirty="0"/>
              <a:t>IT </a:t>
            </a:r>
            <a:r>
              <a:rPr lang="zh-TW" altLang="en-US" dirty="0"/>
              <a:t>基礎建設以及企業能力</a:t>
            </a:r>
          </a:p>
        </p:txBody>
      </p:sp>
      <p:sp>
        <p:nvSpPr>
          <p:cNvPr id="3" name="投影片編號版面配置區 2">
            <a:extLst>
              <a:ext uri="{FF2B5EF4-FFF2-40B4-BE49-F238E27FC236}">
                <a16:creationId xmlns:a16="http://schemas.microsoft.com/office/drawing/2014/main" id="{0391478D-CE3D-491B-B9F3-AFD4F3C8FB15}"/>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Tree>
    <p:extLst>
      <p:ext uri="{BB962C8B-B14F-4D97-AF65-F5344CB8AC3E}">
        <p14:creationId xmlns:p14="http://schemas.microsoft.com/office/powerpoint/2010/main" val="29579370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1A38AA0-5903-4283-9E2C-AD337D44E413}"/>
              </a:ext>
            </a:extLst>
          </p:cNvPr>
          <p:cNvSpPr>
            <a:spLocks noGrp="1"/>
          </p:cNvSpPr>
          <p:nvPr>
            <p:ph idx="1"/>
          </p:nvPr>
        </p:nvSpPr>
        <p:spPr/>
        <p:txBody>
          <a:bodyPr/>
          <a:lstStyle/>
          <a:p>
            <a:r>
              <a:rPr lang="zh-TW" altLang="en-US" dirty="0"/>
              <a:t>個人電腦時代</a:t>
            </a:r>
            <a:r>
              <a:rPr lang="en-US" altLang="zh-TW" dirty="0"/>
              <a:t>(1981 </a:t>
            </a:r>
            <a:r>
              <a:rPr lang="zh-TW" altLang="en-US" dirty="0"/>
              <a:t>年到現在</a:t>
            </a:r>
            <a:r>
              <a:rPr lang="en-US" altLang="zh-TW" dirty="0"/>
              <a:t>)</a:t>
            </a:r>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9</a:t>
            </a:fld>
            <a:endParaRPr lang="en-US" altLang="ko-KR" dirty="0"/>
          </a:p>
        </p:txBody>
      </p:sp>
      <p:sp>
        <p:nvSpPr>
          <p:cNvPr id="2" name="標題 1">
            <a:extLst>
              <a:ext uri="{FF2B5EF4-FFF2-40B4-BE49-F238E27FC236}">
                <a16:creationId xmlns:a16="http://schemas.microsoft.com/office/drawing/2014/main" id="{DC13E5BD-7A16-4D8F-93F2-DAC976C15950}"/>
              </a:ext>
            </a:extLst>
          </p:cNvPr>
          <p:cNvSpPr>
            <a:spLocks noGrp="1"/>
          </p:cNvSpPr>
          <p:nvPr>
            <p:ph type="title"/>
          </p:nvPr>
        </p:nvSpPr>
        <p:spPr/>
        <p:txBody>
          <a:bodyPr/>
          <a:lstStyle/>
          <a:p>
            <a:r>
              <a:rPr lang="en-US" altLang="zh-TW"/>
              <a:t>IT </a:t>
            </a:r>
            <a:r>
              <a:rPr lang="zh-TW" altLang="en-US"/>
              <a:t>基礎建設的演進</a:t>
            </a:r>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E48CC662-1759-4578-BCFD-A72AEB75B6A0}"/>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78</TotalTime>
  <Words>1688</Words>
  <Application>Microsoft Office PowerPoint</Application>
  <PresentationFormat>如螢幕大小 (4:3)</PresentationFormat>
  <Paragraphs>182</Paragraphs>
  <Slides>37</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37</vt:i4>
      </vt:variant>
    </vt:vector>
  </HeadingPairs>
  <TitlesOfParts>
    <vt:vector size="45" baseType="lpstr">
      <vt:lpstr>굴림</vt:lpstr>
      <vt:lpstr>HY헤드라인M</vt:lpstr>
      <vt:lpstr>맑은 고딕</vt:lpstr>
      <vt:lpstr>Signika</vt:lpstr>
      <vt:lpstr>標楷體</vt:lpstr>
      <vt:lpstr>Arial</vt:lpstr>
      <vt:lpstr>MIS</vt:lpstr>
      <vt:lpstr>MIS2</vt:lpstr>
      <vt:lpstr>PowerPoint 簡報</vt:lpstr>
      <vt:lpstr>CHAPTER 5</vt:lpstr>
      <vt:lpstr>學習目標</vt:lpstr>
      <vt:lpstr>葡萄牙電信銷售資訊科技基礎建設 (一)</vt:lpstr>
      <vt:lpstr>葡萄牙電信銷售資訊科技基礎建設  (二)</vt:lpstr>
      <vt:lpstr>葡萄牙電信銷售資訊科技基礎建設  (三)</vt:lpstr>
      <vt:lpstr>定義資訊科技基礎建設</vt:lpstr>
      <vt:lpstr>連結公司、IT 基礎建設以及企業能力</vt:lpstr>
      <vt:lpstr>IT 基礎建設的演進</vt:lpstr>
      <vt:lpstr>多層主從式架構</vt:lpstr>
      <vt:lpstr>基礎建設演進的技術驅動力</vt:lpstr>
      <vt:lpstr>IT 基礎建設的生態系統</vt:lpstr>
      <vt:lpstr>電腦硬體平台的目前趨勢為何？</vt:lpstr>
      <vt:lpstr>互動個案：科技的觀點</vt:lpstr>
      <vt:lpstr>IT 消費化和BYOD</vt:lpstr>
      <vt:lpstr>量子運算</vt:lpstr>
      <vt:lpstr>虛擬化</vt:lpstr>
      <vt:lpstr>雲端運算</vt:lpstr>
      <vt:lpstr>雲端運算平台</vt:lpstr>
      <vt:lpstr>基礎建設即服務 (Infrastructure as a Service, Iaas)</vt:lpstr>
      <vt:lpstr>平台即服務 (Platform as a Service, PaaS)</vt:lpstr>
      <vt:lpstr>軟體即服務  (Software as a Service, SaaS)</vt:lpstr>
      <vt:lpstr>互動個案：組織的觀點</vt:lpstr>
      <vt:lpstr>雲端可以是公共或私有</vt:lpstr>
      <vt:lpstr>綠色運算</vt:lpstr>
      <vt:lpstr>高效能與節能處理器</vt:lpstr>
      <vt:lpstr>當代的軟體平台演化過程中，有四個主要課題</vt:lpstr>
      <vt:lpstr>網站服務與服務導向架構</vt:lpstr>
      <vt:lpstr>Dollar Rent A Car 如何使用網站服務</vt:lpstr>
      <vt:lpstr>套裝軟體與企業軟體 (一)</vt:lpstr>
      <vt:lpstr>套裝軟體與企業軟體 (二)</vt:lpstr>
      <vt:lpstr>處理平台與基礎建設的改變</vt:lpstr>
      <vt:lpstr>技術資產的總持有成本</vt:lpstr>
      <vt:lpstr>總持有成本(TCO) 的成本元素</vt:lpstr>
      <vt:lpstr>IT 基礎建設的競爭力模式</vt:lpstr>
      <vt:lpstr>個案研究：令人欣喜卻暗藏陷阱的BYOD</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鼎隆圖書</dc:creator>
  <cp:lastModifiedBy>鼎隆圖書</cp:lastModifiedBy>
  <cp:revision>25</cp:revision>
  <dcterms:created xsi:type="dcterms:W3CDTF">2017-11-01T02:55:11Z</dcterms:created>
  <dcterms:modified xsi:type="dcterms:W3CDTF">2018-02-23T05:47:13Z</dcterms:modified>
</cp:coreProperties>
</file>