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23" r:id="rId2"/>
  </p:sldMasterIdLst>
  <p:notesMasterIdLst>
    <p:notesMasterId r:id="rId30"/>
  </p:notesMasterIdLst>
  <p:handoutMasterIdLst>
    <p:handoutMasterId r:id="rId31"/>
  </p:handoutMasterIdLst>
  <p:sldIdLst>
    <p:sldId id="376" r:id="rId3"/>
    <p:sldId id="299" r:id="rId4"/>
    <p:sldId id="346" r:id="rId5"/>
    <p:sldId id="300" r:id="rId6"/>
    <p:sldId id="347" r:id="rId7"/>
    <p:sldId id="348" r:id="rId8"/>
    <p:sldId id="349" r:id="rId9"/>
    <p:sldId id="350" r:id="rId10"/>
    <p:sldId id="351" r:id="rId11"/>
    <p:sldId id="353" r:id="rId12"/>
    <p:sldId id="354" r:id="rId13"/>
    <p:sldId id="355" r:id="rId14"/>
    <p:sldId id="356" r:id="rId15"/>
    <p:sldId id="358" r:id="rId16"/>
    <p:sldId id="359" r:id="rId17"/>
    <p:sldId id="363" r:id="rId18"/>
    <p:sldId id="364" r:id="rId19"/>
    <p:sldId id="366" r:id="rId20"/>
    <p:sldId id="344" r:id="rId21"/>
    <p:sldId id="368" r:id="rId22"/>
    <p:sldId id="369" r:id="rId23"/>
    <p:sldId id="370" r:id="rId24"/>
    <p:sldId id="372" r:id="rId25"/>
    <p:sldId id="373" r:id="rId26"/>
    <p:sldId id="374" r:id="rId27"/>
    <p:sldId id="375" r:id="rId28"/>
    <p:sldId id="345" r:id="rId29"/>
  </p:sldIdLst>
  <p:sldSz cx="9144000" cy="6858000" type="screen4x3"/>
  <p:notesSz cx="6858000" cy="9144000"/>
  <p:defaultTextStyle>
    <a:defPPr>
      <a:defRPr lang="ko-KR"/>
    </a:defPPr>
    <a:lvl1pPr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1pPr>
    <a:lvl2pPr marL="4572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2pPr>
    <a:lvl3pPr marL="9144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3pPr>
    <a:lvl4pPr marL="13716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4pPr>
    <a:lvl5pPr marL="1828800" algn="l" rtl="0" eaLnBrk="0" fontAlgn="base" hangingPunct="0">
      <a:spcBef>
        <a:spcPct val="0"/>
      </a:spcBef>
      <a:spcAft>
        <a:spcPct val="0"/>
      </a:spcAft>
      <a:defRPr kumimoji="1" kern="1200">
        <a:solidFill>
          <a:schemeClr val="tx1"/>
        </a:solidFill>
        <a:latin typeface="굴림" panose="020B0600000101010101" pitchFamily="34" charset="-127"/>
        <a:ea typeface="굴림" panose="020B0600000101010101" pitchFamily="34" charset="-127"/>
        <a:cs typeface="+mn-cs"/>
      </a:defRPr>
    </a:lvl5pPr>
    <a:lvl6pPr marL="22860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6pPr>
    <a:lvl7pPr marL="27432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7pPr>
    <a:lvl8pPr marL="32004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8pPr>
    <a:lvl9pPr marL="3657600" algn="l" defTabSz="914400" rtl="0" eaLnBrk="1" latinLnBrk="0" hangingPunct="1">
      <a:defRPr kumimoji="1" kern="1200">
        <a:solidFill>
          <a:schemeClr val="tx1"/>
        </a:solidFill>
        <a:latin typeface="굴림" panose="020B0600000101010101" pitchFamily="34" charset="-127"/>
        <a:ea typeface="굴림" panose="020B0600000101010101" pitchFamily="34"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FF"/>
    <a:srgbClr val="66CCFF"/>
    <a:srgbClr val="0000CC"/>
    <a:srgbClr val="101640"/>
    <a:srgbClr val="00132F"/>
    <a:srgbClr val="005EA4"/>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autoAdjust="0"/>
  </p:normalViewPr>
  <p:slideViewPr>
    <p:cSldViewPr>
      <p:cViewPr varScale="1">
        <p:scale>
          <a:sx n="86" d="100"/>
          <a:sy n="86" d="100"/>
        </p:scale>
        <p:origin x="978" y="138"/>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notesViewPr>
    <p:cSldViewPr>
      <p:cViewPr varScale="1">
        <p:scale>
          <a:sx n="82" d="100"/>
          <a:sy n="82" d="100"/>
        </p:scale>
        <p:origin x="-201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C154BD1A-B346-4E17-BDD2-37E5F27C55E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056E6765-CCBA-43A0-84A9-1C79921C2BC2}"/>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3797A758-0689-4C90-B8C3-4486E3AF2779}" type="datetimeFigureOut">
              <a:rPr lang="ko-KR" altLang="en-US"/>
              <a:pPr>
                <a:defRPr/>
              </a:pPr>
              <a:t>2018-02-23</a:t>
            </a:fld>
            <a:endParaRPr lang="ko-KR" altLang="en-US"/>
          </a:p>
        </p:txBody>
      </p:sp>
      <p:sp>
        <p:nvSpPr>
          <p:cNvPr id="4" name="바닥글 개체 틀 3">
            <a:extLst>
              <a:ext uri="{FF2B5EF4-FFF2-40B4-BE49-F238E27FC236}">
                <a16:creationId xmlns:a16="http://schemas.microsoft.com/office/drawing/2014/main" id="{CFCB2A09-A9EC-4AB8-AA35-E872B6F113D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5" name="슬라이드 번호 개체 틀 4">
            <a:extLst>
              <a:ext uri="{FF2B5EF4-FFF2-40B4-BE49-F238E27FC236}">
                <a16:creationId xmlns:a16="http://schemas.microsoft.com/office/drawing/2014/main" id="{F6C683D1-4D35-45C7-93BC-EDB54A04B1E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A019261E-6A37-42B9-8900-CB543352934E}" type="slidenum">
              <a:rPr lang="ko-KR" altLang="en-US"/>
              <a:pPr/>
              <a:t>‹#›</a:t>
            </a:fld>
            <a:endParaRPr lang="ko-K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076F8E1-CAAE-4D86-A93E-0E89B300F2B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latinLnBrk="1" hangingPunct="1">
              <a:defRPr sz="1200">
                <a:latin typeface="굴림" charset="-127"/>
                <a:ea typeface="굴림" charset="-127"/>
              </a:defRPr>
            </a:lvl1pPr>
          </a:lstStyle>
          <a:p>
            <a:pPr>
              <a:defRPr/>
            </a:pPr>
            <a:endParaRPr lang="ko-KR" altLang="en-US"/>
          </a:p>
        </p:txBody>
      </p:sp>
      <p:sp>
        <p:nvSpPr>
          <p:cNvPr id="3" name="날짜 개체 틀 2">
            <a:extLst>
              <a:ext uri="{FF2B5EF4-FFF2-40B4-BE49-F238E27FC236}">
                <a16:creationId xmlns:a16="http://schemas.microsoft.com/office/drawing/2014/main" id="{488266CA-689B-4A53-93E2-8C47978097D7}"/>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latinLnBrk="1" hangingPunct="1">
              <a:defRPr sz="1200">
                <a:latin typeface="굴림" charset="-127"/>
                <a:ea typeface="굴림" charset="-127"/>
              </a:defRPr>
            </a:lvl1pPr>
          </a:lstStyle>
          <a:p>
            <a:pPr>
              <a:defRPr/>
            </a:pPr>
            <a:fld id="{B46D149F-83B5-4480-A29C-93D2DB52F443}" type="datetimeFigureOut">
              <a:rPr lang="ko-KR" altLang="en-US"/>
              <a:pPr>
                <a:defRPr/>
              </a:pPr>
              <a:t>2018-02-23</a:t>
            </a:fld>
            <a:endParaRPr lang="ko-KR" altLang="en-US"/>
          </a:p>
        </p:txBody>
      </p:sp>
      <p:sp>
        <p:nvSpPr>
          <p:cNvPr id="4" name="슬라이드 이미지 개체 틀 3">
            <a:extLst>
              <a:ext uri="{FF2B5EF4-FFF2-40B4-BE49-F238E27FC236}">
                <a16:creationId xmlns:a16="http://schemas.microsoft.com/office/drawing/2014/main" id="{24477762-FC64-4863-B094-088C5021DFD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ko-KR" altLang="en-US" noProof="0"/>
          </a:p>
        </p:txBody>
      </p:sp>
      <p:sp>
        <p:nvSpPr>
          <p:cNvPr id="5" name="슬라이드 노트 개체 틀 4">
            <a:extLst>
              <a:ext uri="{FF2B5EF4-FFF2-40B4-BE49-F238E27FC236}">
                <a16:creationId xmlns:a16="http://schemas.microsoft.com/office/drawing/2014/main" id="{3DB72EDA-41A6-4A4B-BA19-07EA6C7E88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6" name="바닥글 개체 틀 5">
            <a:extLst>
              <a:ext uri="{FF2B5EF4-FFF2-40B4-BE49-F238E27FC236}">
                <a16:creationId xmlns:a16="http://schemas.microsoft.com/office/drawing/2014/main" id="{1A84EBE1-5318-4F8F-94E7-5DBE8D45B43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latinLnBrk="1" hangingPunct="1">
              <a:defRPr sz="1200">
                <a:latin typeface="굴림" charset="-127"/>
                <a:ea typeface="굴림" charset="-127"/>
              </a:defRPr>
            </a:lvl1pPr>
          </a:lstStyle>
          <a:p>
            <a:pPr>
              <a:defRPr/>
            </a:pPr>
            <a:endParaRPr lang="ko-KR" altLang="en-US"/>
          </a:p>
        </p:txBody>
      </p:sp>
      <p:sp>
        <p:nvSpPr>
          <p:cNvPr id="7" name="슬라이드 번호 개체 틀 6">
            <a:extLst>
              <a:ext uri="{FF2B5EF4-FFF2-40B4-BE49-F238E27FC236}">
                <a16:creationId xmlns:a16="http://schemas.microsoft.com/office/drawing/2014/main" id="{C8288597-FD74-42E9-8B0A-9935D50D072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6566A276-DE23-4266-90FF-35B9F301E7AA}" type="slidenum">
              <a:rPr lang="ko-KR" altLang="en-US"/>
              <a:pPr/>
              <a:t>‹#›</a:t>
            </a:fld>
            <a:endParaRPr lang="ko-KR" altLang="en-US"/>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sz="1200" kern="1200">
        <a:solidFill>
          <a:schemeClr val="tx1"/>
        </a:solidFill>
        <a:latin typeface="+mn-lt"/>
        <a:ea typeface="+mn-ea"/>
        <a:cs typeface="+mn-cs"/>
      </a:defRPr>
    </a:lvl1pPr>
    <a:lvl2pPr marL="457200" algn="l" rtl="0" eaLnBrk="0" fontAlgn="base" latinLnBrk="1" hangingPunct="0">
      <a:spcBef>
        <a:spcPct val="30000"/>
      </a:spcBef>
      <a:spcAft>
        <a:spcPct val="0"/>
      </a:spcAft>
      <a:defRPr sz="1200" kern="1200">
        <a:solidFill>
          <a:schemeClr val="tx1"/>
        </a:solidFill>
        <a:latin typeface="+mn-lt"/>
        <a:ea typeface="+mn-ea"/>
        <a:cs typeface="+mn-cs"/>
      </a:defRPr>
    </a:lvl2pPr>
    <a:lvl3pPr marL="914400" algn="l" rtl="0" eaLnBrk="0" fontAlgn="base" latinLnBrk="1" hangingPunct="0">
      <a:spcBef>
        <a:spcPct val="30000"/>
      </a:spcBef>
      <a:spcAft>
        <a:spcPct val="0"/>
      </a:spcAft>
      <a:defRPr sz="1200" kern="1200">
        <a:solidFill>
          <a:schemeClr val="tx1"/>
        </a:solidFill>
        <a:latin typeface="+mn-lt"/>
        <a:ea typeface="+mn-ea"/>
        <a:cs typeface="+mn-cs"/>
      </a:defRPr>
    </a:lvl3pPr>
    <a:lvl4pPr marL="1371600" algn="l" rtl="0" eaLnBrk="0" fontAlgn="base" latinLnBrk="1" hangingPunct="0">
      <a:spcBef>
        <a:spcPct val="30000"/>
      </a:spcBef>
      <a:spcAft>
        <a:spcPct val="0"/>
      </a:spcAft>
      <a:defRPr sz="1200" kern="1200">
        <a:solidFill>
          <a:schemeClr val="tx1"/>
        </a:solidFill>
        <a:latin typeface="+mn-lt"/>
        <a:ea typeface="+mn-ea"/>
        <a:cs typeface="+mn-cs"/>
      </a:defRPr>
    </a:lvl4pPr>
    <a:lvl5pPr marL="1828800" algn="l" rtl="0" eaLnBrk="0" fontAlgn="base" latinLnBrk="1" hangingPunct="0">
      <a:spcBef>
        <a:spcPct val="30000"/>
      </a:spcBef>
      <a:spcAft>
        <a:spcPct val="0"/>
      </a:spcAft>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2.pn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標題">
    <p:spTree>
      <p:nvGrpSpPr>
        <p:cNvPr id="1" name=""/>
        <p:cNvGrpSpPr/>
        <p:nvPr/>
      </p:nvGrpSpPr>
      <p:grpSpPr>
        <a:xfrm>
          <a:off x="0" y="0"/>
          <a:ext cx="0" cy="0"/>
          <a:chOff x="0" y="0"/>
          <a:chExt cx="0" cy="0"/>
        </a:xfrm>
      </p:grpSpPr>
      <p:sp>
        <p:nvSpPr>
          <p:cNvPr id="2" name="직사각형 15">
            <a:extLst>
              <a:ext uri="{FF2B5EF4-FFF2-40B4-BE49-F238E27FC236}">
                <a16:creationId xmlns:a16="http://schemas.microsoft.com/office/drawing/2014/main" id="{F29FA3F0-DE40-4995-AFF8-D3D5D810F50B}"/>
              </a:ext>
            </a:extLst>
          </p:cNvPr>
          <p:cNvSpPr/>
          <p:nvPr userDrawn="1"/>
        </p:nvSpPr>
        <p:spPr>
          <a:xfrm>
            <a:off x="0" y="0"/>
            <a:ext cx="9144000" cy="4786313"/>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pic>
        <p:nvPicPr>
          <p:cNvPr id="3" name="그림 13" descr="지도.png">
            <a:extLst>
              <a:ext uri="{FF2B5EF4-FFF2-40B4-BE49-F238E27FC236}">
                <a16:creationId xmlns:a16="http://schemas.microsoft.com/office/drawing/2014/main" id="{7C5BE0C5-1CA5-4947-BD41-EF4A60F0CDE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700588"/>
            <a:ext cx="9144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그림 14" descr="건물.png">
            <a:extLst>
              <a:ext uri="{FF2B5EF4-FFF2-40B4-BE49-F238E27FC236}">
                <a16:creationId xmlns:a16="http://schemas.microsoft.com/office/drawing/2014/main" id="{FBAAE247-0C7B-418B-BD21-5ED301E13F8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86125"/>
            <a:ext cx="9144000"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그림 15" descr="vnf.png">
            <a:extLst>
              <a:ext uri="{FF2B5EF4-FFF2-40B4-BE49-F238E27FC236}">
                <a16:creationId xmlns:a16="http://schemas.microsoft.com/office/drawing/2014/main" id="{965127EA-C41B-4738-A89D-0242233798F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4629150"/>
            <a:ext cx="91440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8" descr="밤하늘별.png">
            <a:extLst>
              <a:ext uri="{FF2B5EF4-FFF2-40B4-BE49-F238E27FC236}">
                <a16:creationId xmlns:a16="http://schemas.microsoft.com/office/drawing/2014/main" id="{B9161EFD-5991-40A3-9A07-F81EF2824B0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42875" y="2601913"/>
            <a:ext cx="7343775"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9" descr="그림자.png">
            <a:extLst>
              <a:ext uri="{FF2B5EF4-FFF2-40B4-BE49-F238E27FC236}">
                <a16:creationId xmlns:a16="http://schemas.microsoft.com/office/drawing/2014/main" id="{3DAA80AC-DA99-47FC-A65B-A163AD4CC929}"/>
              </a:ext>
            </a:extLst>
          </p:cNvPr>
          <p:cNvPicPr>
            <a:picLocks noChangeAspect="1"/>
          </p:cNvPicPr>
          <p:nvPr userDrawn="1"/>
        </p:nvPicPr>
        <p:blipFill>
          <a:blip r:embed="rId6">
            <a:lum bright="18000"/>
            <a:extLst>
              <a:ext uri="{28A0092B-C50C-407E-A947-70E740481C1C}">
                <a14:useLocalDpi xmlns:a14="http://schemas.microsoft.com/office/drawing/2010/main" val="0"/>
              </a:ext>
            </a:extLst>
          </a:blip>
          <a:srcRect/>
          <a:stretch>
            <a:fillRect/>
          </a:stretch>
        </p:blipFill>
        <p:spPr bwMode="auto">
          <a:xfrm>
            <a:off x="2076450" y="4048125"/>
            <a:ext cx="706755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20" descr="전구.png">
            <a:extLst>
              <a:ext uri="{FF2B5EF4-FFF2-40B4-BE49-F238E27FC236}">
                <a16:creationId xmlns:a16="http://schemas.microsoft.com/office/drawing/2014/main" id="{6181920C-66FF-4106-9996-8FA3B39E0ACB}"/>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000625" y="0"/>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21" descr="전구빤작이.png">
            <a:extLst>
              <a:ext uri="{FF2B5EF4-FFF2-40B4-BE49-F238E27FC236}">
                <a16:creationId xmlns:a16="http://schemas.microsoft.com/office/drawing/2014/main" id="{03893E13-00C5-4211-B263-880EE689C38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715000" y="1112838"/>
            <a:ext cx="2357438"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그림 25" descr="문서.png">
            <a:extLst>
              <a:ext uri="{FF2B5EF4-FFF2-40B4-BE49-F238E27FC236}">
                <a16:creationId xmlns:a16="http://schemas.microsoft.com/office/drawing/2014/main" id="{37386B02-6ED9-4E5B-A1F7-6ECCE133C8EE}"/>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2428875" y="5143500"/>
            <a:ext cx="1784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그림 31" descr="연두나비.png">
            <a:extLst>
              <a:ext uri="{FF2B5EF4-FFF2-40B4-BE49-F238E27FC236}">
                <a16:creationId xmlns:a16="http://schemas.microsoft.com/office/drawing/2014/main" id="{F852AEAF-F654-4DF2-95E8-894A0896AF6F}"/>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786688" y="1714500"/>
            <a:ext cx="652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그림 33" descr="파란나비.png">
            <a:extLst>
              <a:ext uri="{FF2B5EF4-FFF2-40B4-BE49-F238E27FC236}">
                <a16:creationId xmlns:a16="http://schemas.microsoft.com/office/drawing/2014/main" id="{65FE3C27-29F0-498D-9A1E-9123882A9B79}"/>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286375" y="1647825"/>
            <a:ext cx="196215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그림 35" descr="컴퓨터.png">
            <a:extLst>
              <a:ext uri="{FF2B5EF4-FFF2-40B4-BE49-F238E27FC236}">
                <a16:creationId xmlns:a16="http://schemas.microsoft.com/office/drawing/2014/main" id="{9FBDB591-68FD-4D31-89A6-A745BD3D0DF9}"/>
              </a:ext>
            </a:extLst>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81038" y="3922713"/>
            <a:ext cx="253365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그림 36" descr="나비.png">
            <a:extLst>
              <a:ext uri="{FF2B5EF4-FFF2-40B4-BE49-F238E27FC236}">
                <a16:creationId xmlns:a16="http://schemas.microsoft.com/office/drawing/2014/main" id="{94EBA513-8E6B-46B7-8C71-74D095BB95C2}"/>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071563" y="4500563"/>
            <a:ext cx="1312862"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그림 38" descr="str2.png">
            <a:extLst>
              <a:ext uri="{FF2B5EF4-FFF2-40B4-BE49-F238E27FC236}">
                <a16:creationId xmlns:a16="http://schemas.microsoft.com/office/drawing/2014/main" id="{10CDE048-B330-418D-B665-6D375A1314B8}"/>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85938" y="2982913"/>
            <a:ext cx="558165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그림 39" descr="str.png">
            <a:extLst>
              <a:ext uri="{FF2B5EF4-FFF2-40B4-BE49-F238E27FC236}">
                <a16:creationId xmlns:a16="http://schemas.microsoft.com/office/drawing/2014/main" id="{2E859EDE-EB3E-42B3-9C77-5541108D9E9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851025" y="2849563"/>
            <a:ext cx="5668963" cy="243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3">
            <a:extLst>
              <a:ext uri="{FF2B5EF4-FFF2-40B4-BE49-F238E27FC236}">
                <a16:creationId xmlns:a16="http://schemas.microsoft.com/office/drawing/2014/main" id="{ABE6E351-65F4-4847-A38D-1044C7786335}"/>
              </a:ext>
            </a:extLst>
          </p:cNvPr>
          <p:cNvSpPr>
            <a:spLocks noGrp="1" noChangeArrowheads="1"/>
          </p:cNvSpPr>
          <p:nvPr userDrawn="1"/>
        </p:nvSpPr>
        <p:spPr bwMode="auto">
          <a:xfrm>
            <a:off x="457200" y="1331913"/>
            <a:ext cx="8229600" cy="4525962"/>
          </a:xfrm>
          <a:prstGeom prst="rect">
            <a:avLst/>
          </a:prstGeom>
          <a:noFill/>
          <a:ln w="9525">
            <a:noFill/>
            <a:miter lim="800000"/>
            <a:headEnd/>
            <a:tailEnd/>
          </a:ln>
        </p:spPr>
        <p:txBody>
          <a:bodyPr/>
          <a:lstStyle/>
          <a:p>
            <a:pPr marL="342900" indent="-342900" latinLnBrk="1">
              <a:spcBef>
                <a:spcPct val="20000"/>
              </a:spcBef>
              <a:buFontTx/>
              <a:buChar char="•"/>
              <a:defRPr/>
            </a:pPr>
            <a:endParaRPr lang="ko-KR" altLang="en-US" sz="2000">
              <a:solidFill>
                <a:schemeClr val="bg1"/>
              </a:solidFill>
              <a:latin typeface="HY헤드라인M" pitchFamily="18" charset="-127"/>
              <a:ea typeface="HY헤드라인M" pitchFamily="18" charset="-127"/>
            </a:endParaRPr>
          </a:p>
        </p:txBody>
      </p:sp>
      <p:sp>
        <p:nvSpPr>
          <p:cNvPr id="21" name="Rectangle 6">
            <a:extLst>
              <a:ext uri="{FF2B5EF4-FFF2-40B4-BE49-F238E27FC236}">
                <a16:creationId xmlns:a16="http://schemas.microsoft.com/office/drawing/2014/main" id="{7BE820C8-2F6A-4D66-9172-0CC1519D0D7B}"/>
              </a:ext>
            </a:extLst>
          </p:cNvPr>
          <p:cNvSpPr>
            <a:spLocks noGrp="1" noChangeArrowheads="1"/>
          </p:cNvSpPr>
          <p:nvPr>
            <p:ph type="sldNum" sz="quarter" idx="10"/>
          </p:nvPr>
        </p:nvSpPr>
        <p:spPr/>
        <p:txBody>
          <a:bodyPr/>
          <a:lstStyle>
            <a:lvl1pPr>
              <a:defRPr/>
            </a:lvl1pPr>
          </a:lstStyle>
          <a:p>
            <a:fld id="{D02F2111-3328-428E-AF71-D7A4716169C8}" type="slidenum">
              <a:rPr lang="en-US" altLang="ko-KR"/>
              <a:pPr/>
              <a:t>‹#›</a:t>
            </a:fld>
            <a:endParaRPr lang="en-US" altLang="ko-KR"/>
          </a:p>
        </p:txBody>
      </p:sp>
      <p:sp>
        <p:nvSpPr>
          <p:cNvPr id="22" name="Rectangle 28">
            <a:extLst>
              <a:ext uri="{FF2B5EF4-FFF2-40B4-BE49-F238E27FC236}">
                <a16:creationId xmlns:a16="http://schemas.microsoft.com/office/drawing/2014/main" id="{5D30D93D-668B-4067-A61B-48A8D2064134}"/>
              </a:ext>
            </a:extLst>
          </p:cNvPr>
          <p:cNvSpPr>
            <a:spLocks noGrp="1" noChangeArrowheads="1"/>
          </p:cNvSpPr>
          <p:nvPr>
            <p:ph type="dt" sz="half" idx="11"/>
          </p:nvPr>
        </p:nvSpPr>
        <p:spPr/>
        <p:txBody>
          <a:bodyPr/>
          <a:lstStyle>
            <a:lvl1pPr eaLnBrk="0" hangingPunct="0">
              <a:defRPr>
                <a:latin typeface="굴림" charset="-127"/>
                <a:ea typeface="굴림" charset="-127"/>
              </a:defRPr>
            </a:lvl1pPr>
          </a:lstStyle>
          <a:p>
            <a:pPr>
              <a:defRPr/>
            </a:pPr>
            <a:endParaRPr lang="en-US" altLang="ko-KR"/>
          </a:p>
        </p:txBody>
      </p:sp>
      <p:sp>
        <p:nvSpPr>
          <p:cNvPr id="23" name="Rectangle 29">
            <a:extLst>
              <a:ext uri="{FF2B5EF4-FFF2-40B4-BE49-F238E27FC236}">
                <a16:creationId xmlns:a16="http://schemas.microsoft.com/office/drawing/2014/main" id="{B52BFAC4-9B6F-480A-83BE-18605EF7FDA9}"/>
              </a:ext>
            </a:extLst>
          </p:cNvPr>
          <p:cNvSpPr>
            <a:spLocks noGrp="1" noChangeArrowheads="1"/>
          </p:cNvSpPr>
          <p:nvPr>
            <p:ph type="ftr" sz="quarter" idx="12"/>
          </p:nvPr>
        </p:nvSpPr>
        <p:spPr/>
        <p:txBody>
          <a:bodyPr/>
          <a:lstStyle>
            <a:lvl1pPr>
              <a:defRPr/>
            </a:lvl1pPr>
          </a:lstStyle>
          <a:p>
            <a:pPr>
              <a:defRPr/>
            </a:pPr>
            <a:endParaRPr lang="en-US" altLang="ko-KR"/>
          </a:p>
        </p:txBody>
      </p:sp>
      <p:sp>
        <p:nvSpPr>
          <p:cNvPr id="24" name="標題 23">
            <a:extLst>
              <a:ext uri="{FF2B5EF4-FFF2-40B4-BE49-F238E27FC236}">
                <a16:creationId xmlns:a16="http://schemas.microsoft.com/office/drawing/2014/main" id="{173AB65D-B477-4B9F-974F-3347EFFE13DF}"/>
              </a:ext>
            </a:extLst>
          </p:cNvPr>
          <p:cNvSpPr>
            <a:spLocks noGrp="1"/>
          </p:cNvSpPr>
          <p:nvPr>
            <p:ph type="title"/>
          </p:nvPr>
        </p:nvSpPr>
        <p:spPr>
          <a:xfrm>
            <a:off x="700088" y="836712"/>
            <a:ext cx="8229600" cy="1091271"/>
          </a:xfrm>
        </p:spPr>
        <p:txBody>
          <a:bodyPr/>
          <a:lstStyle>
            <a:lvl1pPr algn="l">
              <a:defRPr sz="4400"/>
            </a:lvl1pPr>
          </a:lstStyle>
          <a:p>
            <a:r>
              <a:rPr lang="zh-TW" altLang="en-US"/>
              <a:t>按一下以編輯母片標題樣式</a:t>
            </a:r>
            <a:endParaRPr lang="zh-TW" altLang="en-US" dirty="0"/>
          </a:p>
        </p:txBody>
      </p:sp>
      <p:pic>
        <p:nvPicPr>
          <p:cNvPr id="28" name="圖片 27">
            <a:extLst>
              <a:ext uri="{FF2B5EF4-FFF2-40B4-BE49-F238E27FC236}">
                <a16:creationId xmlns:a16="http://schemas.microsoft.com/office/drawing/2014/main" id="{8A784D6A-00EC-4BDB-A4A4-EB64384D7EB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605212" y="5805264"/>
            <a:ext cx="1933575" cy="648229"/>
          </a:xfrm>
          <a:prstGeom prst="rect">
            <a:avLst/>
          </a:prstGeom>
        </p:spPr>
      </p:pic>
      <p:sp>
        <p:nvSpPr>
          <p:cNvPr id="25" name="矩形 24">
            <a:extLst>
              <a:ext uri="{FF2B5EF4-FFF2-40B4-BE49-F238E27FC236}">
                <a16:creationId xmlns:a16="http://schemas.microsoft.com/office/drawing/2014/main" id="{530695C5-7931-4A76-AFDB-9EE94C9DA157}"/>
              </a:ext>
            </a:extLst>
          </p:cNvPr>
          <p:cNvSpPr/>
          <p:nvPr userDrawn="1"/>
        </p:nvSpPr>
        <p:spPr>
          <a:xfrm>
            <a:off x="2051720" y="6481142"/>
            <a:ext cx="6048672" cy="369332"/>
          </a:xfrm>
          <a:prstGeom prst="rect">
            <a:avLst/>
          </a:prstGeom>
        </p:spPr>
        <p:txBody>
          <a:bodyPr wrap="square">
            <a:spAutoFit/>
          </a:bodyPr>
          <a:lstStyle/>
          <a:p>
            <a:r>
              <a:rPr lang="zh-TW" altLang="en-US" dirty="0"/>
              <a:t>本內容僅供授課使用，禁止提供網路下載、重製或翻印。</a:t>
            </a:r>
          </a:p>
        </p:txBody>
      </p:sp>
    </p:spTree>
    <p:extLst>
      <p:ext uri="{BB962C8B-B14F-4D97-AF65-F5344CB8AC3E}">
        <p14:creationId xmlns:p14="http://schemas.microsoft.com/office/powerpoint/2010/main" val="4075614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up)">
                                      <p:cBhvr>
                                        <p:cTn id="22" dur="1000"/>
                                        <p:tgtEl>
                                          <p:spTgt spid="19"/>
                                        </p:tgtEl>
                                      </p:cBhvr>
                                    </p:animEffect>
                                  </p:childTnLst>
                                </p:cTn>
                              </p:par>
                            </p:childTnLst>
                          </p:cTn>
                        </p:par>
                        <p:par>
                          <p:cTn id="23" fill="hold">
                            <p:stCondLst>
                              <p:cond delay="3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3"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Effect transition="in" filter="fade">
                                      <p:cBhvr>
                                        <p:cTn id="31" dur="500"/>
                                        <p:tgtEl>
                                          <p:spTgt spid="17"/>
                                        </p:tgtEl>
                                      </p:cBhvr>
                                    </p:animEffect>
                                  </p:childTnLst>
                                </p:cTn>
                              </p:par>
                              <p:par>
                                <p:cTn id="32" presetID="0" presetClass="path" presetSubtype="0" accel="50000" decel="50000" fill="hold" nodeType="withEffect">
                                  <p:stCondLst>
                                    <p:cond delay="0"/>
                                  </p:stCondLst>
                                  <p:childTnLst>
                                    <p:animMotion origin="layout" path="M 0.59219 -0.33203 C 0.47031 -0.2844 0.34844 -0.23653 0.29531 -0.20509 C 0.24219 -0.17364 0.26805 -0.16948 0.27309 -0.14382 C 0.27812 -0.11815 0.33732 -0.07584 0.32552 -0.05087 C 0.31371 -0.0259 0.24166 0.00092 0.20173 0.00624 C 0.1618 0.01156 0.11944 -0.01827 0.08576 -0.01919 C 0.05208 -0.02012 0.01423 -0.00324 1.38889E-6 -6.35838E-7 " pathEditMode="relative" ptsTypes="aaaaaaA">
                                      <p:cBhvr>
                                        <p:cTn id="33" dur="500" fill="hold"/>
                                        <p:tgtEl>
                                          <p:spTgt spid="17"/>
                                        </p:tgtEl>
                                        <p:attrNameLst>
                                          <p:attrName>ppt_x</p:attrName>
                                          <p:attrName>ppt_y</p:attrName>
                                        </p:attrNameLst>
                                      </p:cBhvr>
                                    </p:animMotion>
                                  </p:childTnLst>
                                </p:cTn>
                              </p:par>
                            </p:childTnLst>
                          </p:cTn>
                        </p:par>
                        <p:par>
                          <p:cTn id="34" fill="hold">
                            <p:stCondLst>
                              <p:cond delay="35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childTnLst>
                                </p:cTn>
                              </p:par>
                              <p:par>
                                <p:cTn id="38" presetID="53"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p:cTn id="40" dur="1000" fill="hold"/>
                                        <p:tgtEl>
                                          <p:spTgt spid="15"/>
                                        </p:tgtEl>
                                        <p:attrNameLst>
                                          <p:attrName>ppt_w</p:attrName>
                                        </p:attrNameLst>
                                      </p:cBhvr>
                                      <p:tavLst>
                                        <p:tav tm="0">
                                          <p:val>
                                            <p:fltVal val="0"/>
                                          </p:val>
                                        </p:tav>
                                        <p:tav tm="100000">
                                          <p:val>
                                            <p:strVal val="#ppt_w"/>
                                          </p:val>
                                        </p:tav>
                                      </p:tavLst>
                                    </p:anim>
                                    <p:anim calcmode="lin" valueType="num">
                                      <p:cBhvr>
                                        <p:cTn id="41" dur="1000" fill="hold"/>
                                        <p:tgtEl>
                                          <p:spTgt spid="15"/>
                                        </p:tgtEl>
                                        <p:attrNameLst>
                                          <p:attrName>ppt_h</p:attrName>
                                        </p:attrNameLst>
                                      </p:cBhvr>
                                      <p:tavLst>
                                        <p:tav tm="0">
                                          <p:val>
                                            <p:fltVal val="0"/>
                                          </p:val>
                                        </p:tav>
                                        <p:tav tm="100000">
                                          <p:val>
                                            <p:strVal val="#ppt_h"/>
                                          </p:val>
                                        </p:tav>
                                      </p:tavLst>
                                    </p:anim>
                                    <p:animEffect transition="in" filter="fade">
                                      <p:cBhvr>
                                        <p:cTn id="42" dur="1000"/>
                                        <p:tgtEl>
                                          <p:spTgt spid="15"/>
                                        </p:tgtEl>
                                      </p:cBhvr>
                                    </p:animEffect>
                                  </p:childTnLst>
                                </p:cTn>
                              </p:par>
                              <p:par>
                                <p:cTn id="43" presetID="0" presetClass="path" presetSubtype="0" accel="50000" decel="50000" fill="hold" nodeType="withEffect">
                                  <p:stCondLst>
                                    <p:cond delay="0"/>
                                  </p:stCondLst>
                                  <p:childTnLst>
                                    <p:animMotion origin="layout" path="M -0.43802 0.15861 C -0.41354 0.13595 -0.38906 0.11329 -0.33958 0.10983 C -0.2901 0.10636 -0.19392 0.15237 -0.14132 0.13734 C -0.08871 0.12231 -0.04739 0.04185 -0.02378 0.01896 C -0.00017 -0.00393 -0.00017 -0.00208 -4.72222E-6 1.21387E-6 " pathEditMode="relative" ptsTypes="aaaaA">
                                      <p:cBhvr>
                                        <p:cTn id="44" dur="1000" fill="hold"/>
                                        <p:tgtEl>
                                          <p:spTgt spid="15"/>
                                        </p:tgtEl>
                                        <p:attrNameLst>
                                          <p:attrName>ppt_x</p:attrName>
                                          <p:attrName>ppt_y</p:attrName>
                                        </p:attrNameLst>
                                      </p:cBhvr>
                                    </p:animMotion>
                                  </p:childTnLst>
                                </p:cTn>
                              </p:par>
                              <p:par>
                                <p:cTn id="45" presetID="10"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0" presetClass="path" presetSubtype="0" accel="50000" decel="50000" fill="hold" nodeType="withEffect">
                                  <p:stCondLst>
                                    <p:cond delay="0"/>
                                  </p:stCondLst>
                                  <p:childTnLst>
                                    <p:animMotion origin="layout" path="M 0.20643 0.19444 C 0.19202 0.15537 0.17778 0.11629 0.16667 0.09733 C 0.15556 0.07838 0.16268 0.08693 0.13976 0.08022 C 0.11685 0.07352 0.05192 0.07051 0.02865 0.0571 C 0.00539 0.04369 0.00469 0.01063 6.11111E-6 -7.63006E-6 " pathEditMode="relative" ptsTypes="aaaaA">
                                      <p:cBhvr>
                                        <p:cTn id="49" dur="1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內文">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08CAE9-BDD8-4B83-A912-A2EB06311906}"/>
              </a:ext>
            </a:extLst>
          </p:cNvPr>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6">
            <a:extLst>
              <a:ext uri="{FF2B5EF4-FFF2-40B4-BE49-F238E27FC236}">
                <a16:creationId xmlns:a16="http://schemas.microsoft.com/office/drawing/2014/main" id="{DAAE8F31-01B8-4A9B-BDED-5676633D7684}"/>
              </a:ext>
            </a:extLst>
          </p:cNvPr>
          <p:cNvSpPr>
            <a:spLocks noGrp="1" noChangeArrowheads="1"/>
          </p:cNvSpPr>
          <p:nvPr>
            <p:ph type="sldNum" sz="quarter" idx="11"/>
          </p:nvPr>
        </p:nvSpPr>
        <p:spPr>
          <a:ln/>
        </p:spPr>
        <p:txBody>
          <a:bodyPr/>
          <a:lstStyle>
            <a:lvl1pPr>
              <a:defRPr/>
            </a:lvl1pPr>
          </a:lstStyle>
          <a:p>
            <a:fld id="{11EAAEBC-C5C5-4637-938A-6F2616932A96}" type="slidenum">
              <a:rPr lang="en-US" altLang="ko-KR"/>
              <a:pPr/>
              <a:t>‹#›</a:t>
            </a:fld>
            <a:endParaRPr lang="en-US" altLang="ko-KR"/>
          </a:p>
        </p:txBody>
      </p:sp>
      <p:sp>
        <p:nvSpPr>
          <p:cNvPr id="4" name="Rectangle 23">
            <a:extLst>
              <a:ext uri="{FF2B5EF4-FFF2-40B4-BE49-F238E27FC236}">
                <a16:creationId xmlns:a16="http://schemas.microsoft.com/office/drawing/2014/main" id="{9CE8F9E4-4E7B-42A4-9371-70A3511B3A9D}"/>
              </a:ext>
            </a:extLst>
          </p:cNvPr>
          <p:cNvSpPr>
            <a:spLocks noGrp="1" noChangeArrowheads="1"/>
          </p:cNvSpPr>
          <p:nvPr>
            <p:ph type="ftr" sz="quarter" idx="12"/>
          </p:nvPr>
        </p:nvSpPr>
        <p:spPr>
          <a:ln/>
        </p:spPr>
        <p:txBody>
          <a:bodyPr/>
          <a:lstStyle>
            <a:lvl1pPr>
              <a:defRPr/>
            </a:lvl1pPr>
          </a:lstStyle>
          <a:p>
            <a:pPr>
              <a:defRPr/>
            </a:pPr>
            <a:endParaRPr lang="en-US" altLang="ko-KR"/>
          </a:p>
        </p:txBody>
      </p:sp>
      <p:sp>
        <p:nvSpPr>
          <p:cNvPr id="5" name="標題 4">
            <a:extLst>
              <a:ext uri="{FF2B5EF4-FFF2-40B4-BE49-F238E27FC236}">
                <a16:creationId xmlns:a16="http://schemas.microsoft.com/office/drawing/2014/main" id="{8B82CB64-B0C5-47B3-A5CD-0CCCABE2EEDF}"/>
              </a:ext>
            </a:extLst>
          </p:cNvPr>
          <p:cNvSpPr>
            <a:spLocks noGrp="1"/>
          </p:cNvSpPr>
          <p:nvPr>
            <p:ph type="title"/>
          </p:nvPr>
        </p:nvSpPr>
        <p:spPr/>
        <p:txBody>
          <a:bodyPr/>
          <a:lstStyle/>
          <a:p>
            <a:r>
              <a:rPr lang="zh-TW" altLang="en-US"/>
              <a:t>按一下以編輯母片標題樣式</a:t>
            </a:r>
            <a:endParaRPr lang="zh-TW" altLang="en-US" dirty="0"/>
          </a:p>
        </p:txBody>
      </p:sp>
      <p:sp>
        <p:nvSpPr>
          <p:cNvPr id="7" name="內容版面配置區 6">
            <a:extLst>
              <a:ext uri="{FF2B5EF4-FFF2-40B4-BE49-F238E27FC236}">
                <a16:creationId xmlns:a16="http://schemas.microsoft.com/office/drawing/2014/main" id="{BF900EB1-90B3-40BE-BE5D-9355E0BC73C6}"/>
              </a:ext>
            </a:extLst>
          </p:cNvPr>
          <p:cNvSpPr>
            <a:spLocks noGrp="1"/>
          </p:cNvSpPr>
          <p:nvPr>
            <p:ph sz="quarter" idx="13"/>
          </p:nvPr>
        </p:nvSpPr>
        <p:spPr>
          <a:xfrm>
            <a:off x="827088" y="1340767"/>
            <a:ext cx="3816350" cy="453650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TW" altLang="en-US" dirty="0"/>
          </a:p>
        </p:txBody>
      </p:sp>
      <p:sp>
        <p:nvSpPr>
          <p:cNvPr id="9" name="內容版面配置區 8">
            <a:extLst>
              <a:ext uri="{FF2B5EF4-FFF2-40B4-BE49-F238E27FC236}">
                <a16:creationId xmlns:a16="http://schemas.microsoft.com/office/drawing/2014/main" id="{B58ABDA9-DA46-48C1-A8B0-E63AB6AEE08C}"/>
              </a:ext>
            </a:extLst>
          </p:cNvPr>
          <p:cNvSpPr>
            <a:spLocks noGrp="1"/>
          </p:cNvSpPr>
          <p:nvPr>
            <p:ph sz="quarter" idx="14"/>
          </p:nvPr>
        </p:nvSpPr>
        <p:spPr>
          <a:xfrm>
            <a:off x="4787900" y="1341438"/>
            <a:ext cx="4141788" cy="4535487"/>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extLst>
      <p:ext uri="{BB962C8B-B14F-4D97-AF65-F5344CB8AC3E}">
        <p14:creationId xmlns:p14="http://schemas.microsoft.com/office/powerpoint/2010/main" val="261974388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ko-KR" altLang="en-US"/>
          </a:p>
        </p:txBody>
      </p:sp>
      <p:sp>
        <p:nvSpPr>
          <p:cNvPr id="7" name="日期版面配置區 6">
            <a:extLst>
              <a:ext uri="{FF2B5EF4-FFF2-40B4-BE49-F238E27FC236}">
                <a16:creationId xmlns:a16="http://schemas.microsoft.com/office/drawing/2014/main" id="{6DFFAA28-0A1B-4C53-BDD8-DB00B6AC734A}"/>
              </a:ext>
            </a:extLst>
          </p:cNvPr>
          <p:cNvSpPr>
            <a:spLocks noGrp="1"/>
          </p:cNvSpPr>
          <p:nvPr>
            <p:ph type="dt" sz="half" idx="10"/>
          </p:nvPr>
        </p:nvSpPr>
        <p:spPr/>
        <p:txBody>
          <a:bodyPr/>
          <a:lstStyle/>
          <a:p>
            <a:pPr>
              <a:defRPr/>
            </a:pPr>
            <a:endParaRPr lang="en-US" altLang="ko-KR" dirty="0"/>
          </a:p>
        </p:txBody>
      </p:sp>
      <p:sp>
        <p:nvSpPr>
          <p:cNvPr id="8" name="頁尾版面配置區 7">
            <a:extLst>
              <a:ext uri="{FF2B5EF4-FFF2-40B4-BE49-F238E27FC236}">
                <a16:creationId xmlns:a16="http://schemas.microsoft.com/office/drawing/2014/main" id="{DC464E5E-D07F-43F7-8233-EDFE9135D440}"/>
              </a:ext>
            </a:extLst>
          </p:cNvPr>
          <p:cNvSpPr>
            <a:spLocks noGrp="1"/>
          </p:cNvSpPr>
          <p:nvPr>
            <p:ph type="ftr" sz="quarter" idx="11"/>
          </p:nvPr>
        </p:nvSpPr>
        <p:spPr/>
        <p:txBody>
          <a:bodyPr/>
          <a:lstStyle/>
          <a:p>
            <a:pPr>
              <a:defRPr/>
            </a:pPr>
            <a:endParaRPr lang="en-US" altLang="ko-KR"/>
          </a:p>
        </p:txBody>
      </p:sp>
      <p:sp>
        <p:nvSpPr>
          <p:cNvPr id="9" name="投影片編號版面配置區 8">
            <a:extLst>
              <a:ext uri="{FF2B5EF4-FFF2-40B4-BE49-F238E27FC236}">
                <a16:creationId xmlns:a16="http://schemas.microsoft.com/office/drawing/2014/main" id="{6F58F350-143D-4D5B-83F0-596644A88CD0}"/>
              </a:ext>
            </a:extLst>
          </p:cNvPr>
          <p:cNvSpPr>
            <a:spLocks noGrp="1"/>
          </p:cNvSpPr>
          <p:nvPr>
            <p:ph type="sldNum" sz="quarter" idx="12"/>
          </p:nvPr>
        </p:nvSpPr>
        <p:spPr/>
        <p:txBody>
          <a:bodyPr/>
          <a:lstStyle/>
          <a:p>
            <a:fld id="{D55CB18B-31BB-4254-9559-1B86933C9FD7}" type="slidenum">
              <a:rPr lang="en-US" altLang="ko-KR" smtClean="0"/>
              <a:pPr/>
              <a:t>‹#›</a:t>
            </a:fld>
            <a:endParaRPr lang="en-US" altLang="ko-KR"/>
          </a:p>
        </p:txBody>
      </p:sp>
      <p:sp>
        <p:nvSpPr>
          <p:cNvPr id="10" name="標題 9">
            <a:extLst>
              <a:ext uri="{FF2B5EF4-FFF2-40B4-BE49-F238E27FC236}">
                <a16:creationId xmlns:a16="http://schemas.microsoft.com/office/drawing/2014/main" id="{96C24A02-D6E1-4617-BD43-812E3E83CCCC}"/>
              </a:ext>
            </a:extLst>
          </p:cNvPr>
          <p:cNvSpPr>
            <a:spLocks noGrp="1"/>
          </p:cNvSpPr>
          <p:nvPr>
            <p:ph type="title"/>
          </p:nvPr>
        </p:nvSpPr>
        <p:spPr/>
        <p:txBody>
          <a:bodyPr/>
          <a:lstStyle>
            <a:lvl1pPr>
              <a:defRPr>
                <a:effectLst/>
              </a:defRPr>
            </a:lvl1pPr>
          </a:lstStyle>
          <a:p>
            <a:r>
              <a:rPr lang="zh-TW" altLang="en-US"/>
              <a:t>按一下以編輯母片標題樣式</a:t>
            </a:r>
            <a:endParaRPr lang="zh-TW" altLang="en-US" dirty="0"/>
          </a:p>
        </p:txBody>
      </p:sp>
    </p:spTree>
    <p:extLst>
      <p:ext uri="{BB962C8B-B14F-4D97-AF65-F5344CB8AC3E}">
        <p14:creationId xmlns:p14="http://schemas.microsoft.com/office/powerpoint/2010/main" val="41541554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spc="0">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701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 name="내용 개체 틀 2"/>
          <p:cNvSpPr>
            <a:spLocks noGrp="1"/>
          </p:cNvSpPr>
          <p:nvPr>
            <p:ph idx="1"/>
          </p:nvPr>
        </p:nvSpPr>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7" name="標題 6">
            <a:extLst>
              <a:ext uri="{FF2B5EF4-FFF2-40B4-BE49-F238E27FC236}">
                <a16:creationId xmlns:a16="http://schemas.microsoft.com/office/drawing/2014/main" id="{676BE4DE-02B2-43E3-937C-29FC95D0AF5F}"/>
              </a:ext>
            </a:extLst>
          </p:cNvPr>
          <p:cNvSpPr>
            <a:spLocks noGrp="1"/>
          </p:cNvSpPr>
          <p:nvPr>
            <p:ph type="title"/>
          </p:nvPr>
        </p:nvSpPr>
        <p:spPr/>
        <p:txBody>
          <a:bodyPr/>
          <a:lstStyle/>
          <a:p>
            <a:r>
              <a:rPr lang="zh-TW" altLang="en-US" dirty="0"/>
              <a:t>按一下以編輯母片標題樣式</a:t>
            </a:r>
          </a:p>
        </p:txBody>
      </p:sp>
      <p:sp>
        <p:nvSpPr>
          <p:cNvPr id="8" name="日期版面配置區 7">
            <a:extLst>
              <a:ext uri="{FF2B5EF4-FFF2-40B4-BE49-F238E27FC236}">
                <a16:creationId xmlns:a16="http://schemas.microsoft.com/office/drawing/2014/main" id="{18872B26-DD7B-4559-B4AD-217C4DAB2004}"/>
              </a:ext>
            </a:extLst>
          </p:cNvPr>
          <p:cNvSpPr>
            <a:spLocks noGrp="1"/>
          </p:cNvSpPr>
          <p:nvPr>
            <p:ph type="dt" sz="half" idx="10"/>
          </p:nvPr>
        </p:nvSpPr>
        <p:spPr/>
        <p:txBody>
          <a:bodyPr/>
          <a:lstStyle/>
          <a:p>
            <a:pPr>
              <a:defRPr/>
            </a:pPr>
            <a:endParaRPr lang="en-US" altLang="ko-KR"/>
          </a:p>
        </p:txBody>
      </p:sp>
      <p:sp>
        <p:nvSpPr>
          <p:cNvPr id="9" name="頁尾版面配置區 8">
            <a:extLst>
              <a:ext uri="{FF2B5EF4-FFF2-40B4-BE49-F238E27FC236}">
                <a16:creationId xmlns:a16="http://schemas.microsoft.com/office/drawing/2014/main" id="{4A66AB43-F3B0-4816-9DFC-EDAFA110CFF8}"/>
              </a:ext>
            </a:extLst>
          </p:cNvPr>
          <p:cNvSpPr>
            <a:spLocks noGrp="1"/>
          </p:cNvSpPr>
          <p:nvPr>
            <p:ph type="ftr" sz="quarter" idx="11"/>
          </p:nvPr>
        </p:nvSpPr>
        <p:spPr/>
        <p:txBody>
          <a:bodyPr/>
          <a:lstStyle/>
          <a:p>
            <a:pPr>
              <a:defRPr/>
            </a:pPr>
            <a:endParaRPr lang="en-US" altLang="ko-KR"/>
          </a:p>
        </p:txBody>
      </p:sp>
      <p:sp>
        <p:nvSpPr>
          <p:cNvPr id="10" name="投影片編號版面配置區 9">
            <a:extLst>
              <a:ext uri="{FF2B5EF4-FFF2-40B4-BE49-F238E27FC236}">
                <a16:creationId xmlns:a16="http://schemas.microsoft.com/office/drawing/2014/main" id="{47D0E54C-36E3-4F0A-90F2-EE93018C8525}"/>
              </a:ext>
            </a:extLst>
          </p:cNvPr>
          <p:cNvSpPr>
            <a:spLocks noGrp="1"/>
          </p:cNvSpPr>
          <p:nvPr>
            <p:ph type="sldNum" sz="quarter" idx="12"/>
          </p:nvPr>
        </p:nvSpPr>
        <p:spPr/>
        <p:txBody>
          <a:bodyPr/>
          <a:lstStyle/>
          <a:p>
            <a:fld id="{1A39A694-C9D2-4A1F-B22B-D5A13C3121DA}" type="slidenum">
              <a:rPr lang="en-US" altLang="ko-KR" smtClean="0"/>
              <a:pPr/>
              <a:t>‹#›</a:t>
            </a:fld>
            <a:endParaRPr lang="en-US" altLang="ko-KR"/>
          </a:p>
        </p:txBody>
      </p:sp>
    </p:spTree>
    <p:extLst>
      <p:ext uri="{BB962C8B-B14F-4D97-AF65-F5344CB8AC3E}">
        <p14:creationId xmlns:p14="http://schemas.microsoft.com/office/powerpoint/2010/main" val="3897891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10" Type="http://schemas.openxmlformats.org/officeDocument/2006/relationships/image" Target="../media/image5.png"/><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3.png"/><Relationship Id="rId10" Type="http://schemas.openxmlformats.org/officeDocument/2006/relationships/image" Target="../media/image24.png"/><Relationship Id="rId4" Type="http://schemas.openxmlformats.org/officeDocument/2006/relationships/image" Target="../media/image11.png"/><Relationship Id="rId9" Type="http://schemas.openxmlformats.org/officeDocument/2006/relationships/image" Target="../media/image2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직사각형 26">
            <a:extLst>
              <a:ext uri="{FF2B5EF4-FFF2-40B4-BE49-F238E27FC236}">
                <a16:creationId xmlns:a16="http://schemas.microsoft.com/office/drawing/2014/main" id="{71DA9D9B-4034-4A66-9E10-3796E16B2930}"/>
              </a:ext>
            </a:extLst>
          </p:cNvPr>
          <p:cNvSpPr/>
          <p:nvPr/>
        </p:nvSpPr>
        <p:spPr>
          <a:xfrm>
            <a:off x="0" y="0"/>
            <a:ext cx="9144000" cy="7143750"/>
          </a:xfrm>
          <a:prstGeom prst="rect">
            <a:avLst/>
          </a:prstGeom>
          <a:solidFill>
            <a:srgbClr val="0013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4" name="그룹 14">
            <a:extLst>
              <a:ext uri="{FF2B5EF4-FFF2-40B4-BE49-F238E27FC236}">
                <a16:creationId xmlns:a16="http://schemas.microsoft.com/office/drawing/2014/main" id="{9E8A2FA8-DE79-4414-95E1-BE2F760354D8}"/>
              </a:ext>
            </a:extLst>
          </p:cNvPr>
          <p:cNvGrpSpPr>
            <a:grpSpLocks/>
          </p:cNvGrpSpPr>
          <p:nvPr userDrawn="1"/>
        </p:nvGrpSpPr>
        <p:grpSpPr bwMode="auto">
          <a:xfrm>
            <a:off x="-285750" y="5877272"/>
            <a:ext cx="10001250" cy="2623791"/>
            <a:chOff x="-285784" y="5500688"/>
            <a:chExt cx="10001320" cy="3000375"/>
          </a:xfrm>
        </p:grpSpPr>
        <p:pic>
          <p:nvPicPr>
            <p:cNvPr id="5" name="그림 28" descr="건물.png">
              <a:extLst>
                <a:ext uri="{FF2B5EF4-FFF2-40B4-BE49-F238E27FC236}">
                  <a16:creationId xmlns:a16="http://schemas.microsoft.com/office/drawing/2014/main" id="{2ECC8577-5A92-413C-85CE-96FAC35DC41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5500688"/>
              <a:ext cx="9144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그룹 13">
              <a:extLst>
                <a:ext uri="{FF2B5EF4-FFF2-40B4-BE49-F238E27FC236}">
                  <a16:creationId xmlns:a16="http://schemas.microsoft.com/office/drawing/2014/main" id="{4FD29314-DE0F-44BE-9178-D304AE560C14}"/>
                </a:ext>
              </a:extLst>
            </p:cNvPr>
            <p:cNvGrpSpPr>
              <a:grpSpLocks/>
            </p:cNvGrpSpPr>
            <p:nvPr userDrawn="1"/>
          </p:nvGrpSpPr>
          <p:grpSpPr bwMode="auto">
            <a:xfrm>
              <a:off x="-285784" y="6343650"/>
              <a:ext cx="10001320" cy="2157413"/>
              <a:chOff x="-285784" y="6343650"/>
              <a:chExt cx="10001320" cy="2157413"/>
            </a:xfrm>
          </p:grpSpPr>
          <p:sp>
            <p:nvSpPr>
              <p:cNvPr id="13" name="타원 12">
                <a:extLst>
                  <a:ext uri="{FF2B5EF4-FFF2-40B4-BE49-F238E27FC236}">
                    <a16:creationId xmlns:a16="http://schemas.microsoft.com/office/drawing/2014/main" id="{8C4FEFFA-637D-4CD6-8109-79FAED98C20F}"/>
                  </a:ext>
                </a:extLst>
              </p:cNvPr>
              <p:cNvSpPr/>
              <p:nvPr userDrawn="1"/>
            </p:nvSpPr>
            <p:spPr>
              <a:xfrm>
                <a:off x="-285784" y="6731000"/>
                <a:ext cx="10001320" cy="1000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latinLnBrk="1" hangingPunct="1">
                  <a:defRPr/>
                </a:pPr>
                <a:endParaRPr lang="ko-KR" altLang="en-US"/>
              </a:p>
            </p:txBody>
          </p:sp>
          <p:grpSp>
            <p:nvGrpSpPr>
              <p:cNvPr id="2061" name="그룹 11">
                <a:extLst>
                  <a:ext uri="{FF2B5EF4-FFF2-40B4-BE49-F238E27FC236}">
                    <a16:creationId xmlns:a16="http://schemas.microsoft.com/office/drawing/2014/main" id="{FAD731D8-8C56-4320-846E-5CE98C00C822}"/>
                  </a:ext>
                </a:extLst>
              </p:cNvPr>
              <p:cNvGrpSpPr>
                <a:grpSpLocks/>
              </p:cNvGrpSpPr>
              <p:nvPr userDrawn="1"/>
            </p:nvGrpSpPr>
            <p:grpSpPr bwMode="auto">
              <a:xfrm>
                <a:off x="0" y="6343650"/>
                <a:ext cx="9144000" cy="2157413"/>
                <a:chOff x="0" y="6343650"/>
                <a:chExt cx="9144000" cy="2157413"/>
              </a:xfrm>
            </p:grpSpPr>
            <p:pic>
              <p:nvPicPr>
                <p:cNvPr id="2062" name="그림 27" descr="지도.png">
                  <a:extLst>
                    <a:ext uri="{FF2B5EF4-FFF2-40B4-BE49-F238E27FC236}">
                      <a16:creationId xmlns:a16="http://schemas.microsoft.com/office/drawing/2014/main" id="{A07B11EB-0A2E-4106-9F4D-24EE43157D6E}"/>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rot="230193">
                  <a:off x="0" y="6343650"/>
                  <a:ext cx="9144000"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그림 29" descr="vnf.png">
                  <a:extLst>
                    <a:ext uri="{FF2B5EF4-FFF2-40B4-BE49-F238E27FC236}">
                      <a16:creationId xmlns:a16="http://schemas.microsoft.com/office/drawing/2014/main" id="{306FE32A-6BC1-46AD-BC3C-93640FB1FA7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6494463"/>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2" name="Rectangle 4">
            <a:extLst>
              <a:ext uri="{FF2B5EF4-FFF2-40B4-BE49-F238E27FC236}">
                <a16:creationId xmlns:a16="http://schemas.microsoft.com/office/drawing/2014/main" id="{41AE4E9B-8A92-4558-B8E6-DEB84B086847}"/>
              </a:ext>
            </a:extLst>
          </p:cNvPr>
          <p:cNvSpPr>
            <a:spLocks noGrp="1" noChangeArrowheads="1"/>
          </p:cNvSpPr>
          <p:nvPr>
            <p:ph type="dt" sz="half" idx="2"/>
          </p:nvPr>
        </p:nvSpPr>
        <p:spPr bwMode="auto">
          <a:xfrm>
            <a:off x="457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3" name="Rectangle 6">
            <a:extLst>
              <a:ext uri="{FF2B5EF4-FFF2-40B4-BE49-F238E27FC236}">
                <a16:creationId xmlns:a16="http://schemas.microsoft.com/office/drawing/2014/main" id="{6AC7B486-A84A-4F26-8E09-B7F0FE6BAA3F}"/>
              </a:ext>
            </a:extLst>
          </p:cNvPr>
          <p:cNvSpPr>
            <a:spLocks noGrp="1" noChangeArrowheads="1"/>
          </p:cNvSpPr>
          <p:nvPr>
            <p:ph type="sldNum" sz="quarter" idx="4"/>
          </p:nvPr>
        </p:nvSpPr>
        <p:spPr bwMode="auto">
          <a:xfrm>
            <a:off x="6553200" y="6481142"/>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solidFill>
                  <a:schemeClr val="bg1"/>
                </a:solidFill>
              </a:defRPr>
            </a:lvl1pPr>
          </a:lstStyle>
          <a:p>
            <a:fld id="{D55CB18B-31BB-4254-9559-1B86933C9FD7}" type="slidenum">
              <a:rPr lang="en-US" altLang="ko-KR" smtClean="0"/>
              <a:pPr/>
              <a:t>‹#›</a:t>
            </a:fld>
            <a:endParaRPr lang="en-US" altLang="ko-KR"/>
          </a:p>
        </p:txBody>
      </p:sp>
      <p:sp>
        <p:nvSpPr>
          <p:cNvPr id="2071" name="Rectangle 23">
            <a:extLst>
              <a:ext uri="{FF2B5EF4-FFF2-40B4-BE49-F238E27FC236}">
                <a16:creationId xmlns:a16="http://schemas.microsoft.com/office/drawing/2014/main" id="{583E748F-A412-47AC-B550-246EEF45D955}"/>
              </a:ext>
            </a:extLst>
          </p:cNvPr>
          <p:cNvSpPr>
            <a:spLocks noGrp="1" noChangeArrowheads="1"/>
          </p:cNvSpPr>
          <p:nvPr>
            <p:ph type="ftr" sz="quarter" idx="3"/>
          </p:nvPr>
        </p:nvSpPr>
        <p:spPr bwMode="auto">
          <a:xfrm>
            <a:off x="3124200" y="6481142"/>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latinLnBrk="1" hangingPunct="0">
              <a:defRPr sz="1400">
                <a:latin typeface="굴림" charset="-127"/>
                <a:ea typeface="굴림" charset="-127"/>
              </a:defRPr>
            </a:lvl1pPr>
          </a:lstStyle>
          <a:p>
            <a:pPr>
              <a:defRPr/>
            </a:pPr>
            <a:endParaRPr lang="en-US" altLang="ko-KR"/>
          </a:p>
        </p:txBody>
      </p:sp>
      <p:pic>
        <p:nvPicPr>
          <p:cNvPr id="2057" name="그림 30" descr="밤하늘별.png">
            <a:extLst>
              <a:ext uri="{FF2B5EF4-FFF2-40B4-BE49-F238E27FC236}">
                <a16:creationId xmlns:a16="http://schemas.microsoft.com/office/drawing/2014/main" id="{A4342B9A-8D21-4594-9BD2-99BAF87DDBA0}"/>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000500" y="0"/>
            <a:ext cx="514350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그림 32" descr="전구.png">
            <a:extLst>
              <a:ext uri="{FF2B5EF4-FFF2-40B4-BE49-F238E27FC236}">
                <a16:creationId xmlns:a16="http://schemas.microsoft.com/office/drawing/2014/main" id="{A9CEFF85-9098-4EFD-BC7B-965E356D1632}"/>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714375"/>
            <a:ext cx="2247900"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제목 개체 틀 21">
            <a:extLst>
              <a:ext uri="{FF2B5EF4-FFF2-40B4-BE49-F238E27FC236}">
                <a16:creationId xmlns:a16="http://schemas.microsoft.com/office/drawing/2014/main" id="{AB5307E4-F09F-48BE-B35F-D0D5DD33C2AF}"/>
              </a:ext>
            </a:extLst>
          </p:cNvPr>
          <p:cNvSpPr>
            <a:spLocks noGrp="1"/>
          </p:cNvSpPr>
          <p:nvPr>
            <p:ph type="title"/>
          </p:nvPr>
        </p:nvSpPr>
        <p:spPr bwMode="auto">
          <a:xfrm>
            <a:off x="827584" y="116632"/>
            <a:ext cx="8102104"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ko-KR" altLang="en-US" dirty="0"/>
              <a:t>마스터 제목 스타일 편집</a:t>
            </a:r>
          </a:p>
        </p:txBody>
      </p:sp>
      <p:sp>
        <p:nvSpPr>
          <p:cNvPr id="7" name="文字版面配置區 6">
            <a:extLst>
              <a:ext uri="{FF2B5EF4-FFF2-40B4-BE49-F238E27FC236}">
                <a16:creationId xmlns:a16="http://schemas.microsoft.com/office/drawing/2014/main" id="{380E1B18-E3D3-45CE-98AC-3C5CB946B8DC}"/>
              </a:ext>
            </a:extLst>
          </p:cNvPr>
          <p:cNvSpPr>
            <a:spLocks noGrp="1"/>
          </p:cNvSpPr>
          <p:nvPr>
            <p:ph type="body" idx="1"/>
          </p:nvPr>
        </p:nvSpPr>
        <p:spPr>
          <a:xfrm>
            <a:off x="395536" y="1324535"/>
            <a:ext cx="8534152" cy="4654366"/>
          </a:xfrm>
          <a:prstGeom prst="rect">
            <a:avLst/>
          </a:prstGeom>
        </p:spPr>
        <p:txBody>
          <a:bodyPr vert="horz" lIns="91440" tIns="45720" rIns="91440" bIns="45720" rtlCol="0">
            <a:normAutofit/>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Tree>
  </p:cSld>
  <p:clrMap bg1="lt1" tx1="dk1" bg2="lt2" tx2="dk2" accent1="accent1" accent2="accent2" accent3="accent3" accent4="accent4" accent5="accent5" accent6="accent6" hlink="hlink" folHlink="folHlink"/>
  <p:sldLayoutIdLst>
    <p:sldLayoutId id="2147484505" r:id="rId1"/>
    <p:sldLayoutId id="2147484500" r:id="rId2"/>
    <p:sldLayoutId id="2147484506" r:id="rId3"/>
    <p:sldLayoutId id="2147484507" r:id="rId4"/>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wipe(left)">
                                      <p:cBhvr>
                                        <p:cTn id="7" dur="1000"/>
                                        <p:tgtEl>
                                          <p:spTgt spid="2059"/>
                                        </p:tgtEl>
                                      </p:cBhvr>
                                    </p:animEffect>
                                  </p:childTnLst>
                                </p:cTn>
                              </p:par>
                              <p:par>
                                <p:cTn id="8" presetID="22" presetClass="entr" presetSubtype="8" fill="hold"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wipe(left)">
                                      <p:cBhvr>
                                        <p:cTn id="10" dur="1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Lst>
  </p:timing>
  <p:hf hdr="0" ftr="0" dt="0"/>
  <p:txStyles>
    <p:titleStyle>
      <a:lvl1pPr algn="ctr" rtl="0" eaLnBrk="1" fontAlgn="base" latinLnBrk="0" hangingPunct="1">
        <a:spcBef>
          <a:spcPct val="0"/>
        </a:spcBef>
        <a:spcAft>
          <a:spcPct val="0"/>
        </a:spcAft>
        <a:defRPr kumimoji="1" sz="3600" b="1" baseline="0">
          <a:solidFill>
            <a:srgbClr val="00FFFF"/>
          </a:solidFill>
          <a:latin typeface="Arial" panose="020B0604020202020204" pitchFamily="34" charset="0"/>
          <a:ea typeface="標楷體" panose="03000509000000000000" pitchFamily="65" charset="-120"/>
          <a:cs typeface="+mj-cs"/>
        </a:defRPr>
      </a:lvl1pPr>
      <a:lvl2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2pPr>
      <a:lvl3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3pPr>
      <a:lvl4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4pPr>
      <a:lvl5pPr algn="l" rtl="0" eaLnBrk="1" fontAlgn="base" latinLnBrk="1" hangingPunct="1">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6pPr>
      <a:lvl7pPr marL="9144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7pPr>
      <a:lvl8pPr marL="13716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8pPr>
      <a:lvl9pPr marL="1828800" algn="l" rtl="0" eaLnBrk="1" fontAlgn="base" latinLnBrk="1" hangingPunct="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cs typeface="+mn-cs"/>
        </a:defRPr>
      </a:lvl1pPr>
      <a:lvl2pPr marL="742950" indent="-285750" algn="l" rtl="0" eaLnBrk="1" fontAlgn="base" latinLnBrk="0" hangingPunct="1">
        <a:spcBef>
          <a:spcPct val="20000"/>
        </a:spcBef>
        <a:spcAft>
          <a:spcPct val="0"/>
        </a:spcAft>
        <a:buChar char="–"/>
        <a:defRPr kumimoji="1" sz="2800" baseline="0">
          <a:solidFill>
            <a:schemeClr val="bg1"/>
          </a:solidFill>
          <a:latin typeface="Arial" panose="020B0604020202020204" pitchFamily="34" charset="0"/>
          <a:ea typeface="標楷體" panose="03000509000000000000" pitchFamily="65" charset="-120"/>
        </a:defRPr>
      </a:lvl2pPr>
      <a:lvl3pPr marL="1143000" indent="-228600" algn="l" rtl="0" eaLnBrk="1" fontAlgn="base" latinLnBrk="0" hangingPunct="1">
        <a:spcBef>
          <a:spcPct val="20000"/>
        </a:spcBef>
        <a:spcAft>
          <a:spcPct val="0"/>
        </a:spcAft>
        <a:buChar char="•"/>
        <a:defRPr kumimoji="1" sz="2400" baseline="0">
          <a:solidFill>
            <a:schemeClr val="bg1"/>
          </a:solidFill>
          <a:latin typeface="Arial" panose="020B0604020202020204" pitchFamily="34" charset="0"/>
          <a:ea typeface="標楷體" panose="03000509000000000000" pitchFamily="65" charset="-120"/>
        </a:defRPr>
      </a:lvl3pPr>
      <a:lvl4pPr marL="16002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4pPr>
      <a:lvl5pPr marL="2057400" indent="-228600" algn="l" rtl="0" eaLnBrk="1" fontAlgn="base" latinLnBrk="0" hangingPunct="1">
        <a:spcBef>
          <a:spcPct val="20000"/>
        </a:spcBef>
        <a:spcAft>
          <a:spcPct val="0"/>
        </a:spcAft>
        <a:buChar char="»"/>
        <a:defRPr kumimoji="1" sz="2000" baseline="0">
          <a:solidFill>
            <a:schemeClr val="bg1"/>
          </a:solidFill>
          <a:latin typeface="Arial" panose="020B0604020202020204" pitchFamily="34" charset="0"/>
          <a:ea typeface="標楷體" panose="03000509000000000000" pitchFamily="65" charset="-120"/>
        </a:defRPr>
      </a:lvl5pPr>
      <a:lvl6pPr marL="2514600" indent="-228600" algn="l" rtl="0" eaLnBrk="1" fontAlgn="base" latinLnBrk="1" hangingPunct="1">
        <a:spcBef>
          <a:spcPct val="20000"/>
        </a:spcBef>
        <a:spcAft>
          <a:spcPct val="0"/>
        </a:spcAft>
        <a:buChar char="»"/>
        <a:defRPr kumimoji="1" sz="2000">
          <a:solidFill>
            <a:schemeClr val="tx1"/>
          </a:solidFill>
          <a:latin typeface="+mn-lt"/>
          <a:ea typeface="+mn-ea"/>
        </a:defRPr>
      </a:lvl6pPr>
      <a:lvl7pPr marL="2971800" indent="-228600" algn="l" rtl="0" eaLnBrk="1" fontAlgn="base" latinLnBrk="1" hangingPunct="1">
        <a:spcBef>
          <a:spcPct val="20000"/>
        </a:spcBef>
        <a:spcAft>
          <a:spcPct val="0"/>
        </a:spcAft>
        <a:buChar char="»"/>
        <a:defRPr kumimoji="1" sz="2000">
          <a:solidFill>
            <a:schemeClr val="tx1"/>
          </a:solidFill>
          <a:latin typeface="+mn-lt"/>
          <a:ea typeface="+mn-ea"/>
        </a:defRPr>
      </a:lvl7pPr>
      <a:lvl8pPr marL="3429000" indent="-228600" algn="l" rtl="0" eaLnBrk="1" fontAlgn="base" latinLnBrk="1" hangingPunct="1">
        <a:spcBef>
          <a:spcPct val="20000"/>
        </a:spcBef>
        <a:spcAft>
          <a:spcPct val="0"/>
        </a:spcAft>
        <a:buChar char="»"/>
        <a:defRPr kumimoji="1" sz="2000">
          <a:solidFill>
            <a:schemeClr val="tx1"/>
          </a:solidFill>
          <a:latin typeface="+mn-lt"/>
          <a:ea typeface="+mn-ea"/>
        </a:defRPr>
      </a:lvl8pPr>
      <a:lvl9pPr marL="3886200" indent="-228600" algn="l" rtl="0" eaLnBrk="1" fontAlgn="base" latinLnBrk="1" hangingPunct="1">
        <a:spcBef>
          <a:spcPct val="20000"/>
        </a:spcBef>
        <a:spcAft>
          <a:spcPct val="0"/>
        </a:spcAft>
        <a:buChar char="»"/>
        <a:defRPr kumimoji="1" sz="2000">
          <a:solidFill>
            <a:schemeClr val="tx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132F"/>
        </a:solidFill>
        <a:effectLst/>
      </p:bgPr>
    </p:bg>
    <p:spTree>
      <p:nvGrpSpPr>
        <p:cNvPr id="1" name=""/>
        <p:cNvGrpSpPr/>
        <p:nvPr/>
      </p:nvGrpSpPr>
      <p:grpSpPr>
        <a:xfrm>
          <a:off x="0" y="0"/>
          <a:ext cx="0" cy="0"/>
          <a:chOff x="0" y="0"/>
          <a:chExt cx="0" cy="0"/>
        </a:xfrm>
      </p:grpSpPr>
      <p:pic>
        <p:nvPicPr>
          <p:cNvPr id="5122" name="그림 26" descr="전구.png">
            <a:extLst>
              <a:ext uri="{FF2B5EF4-FFF2-40B4-BE49-F238E27FC236}">
                <a16:creationId xmlns:a16="http://schemas.microsoft.com/office/drawing/2014/main" id="{AB921955-ACCE-4294-A8A7-0DFFA4C63C7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64704" y="-142875"/>
            <a:ext cx="4265613"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그림 24" descr="전구빤작이.png">
            <a:extLst>
              <a:ext uri="{FF2B5EF4-FFF2-40B4-BE49-F238E27FC236}">
                <a16:creationId xmlns:a16="http://schemas.microsoft.com/office/drawing/2014/main" id="{B921C91E-43EA-485F-A78F-11B5E8019E4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214313"/>
            <a:ext cx="19399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그림 25" descr="연두나비.png">
            <a:extLst>
              <a:ext uri="{FF2B5EF4-FFF2-40B4-BE49-F238E27FC236}">
                <a16:creationId xmlns:a16="http://schemas.microsoft.com/office/drawing/2014/main" id="{AECC4969-F114-4997-B6FC-6CA2B23B3D0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57375"/>
            <a:ext cx="6524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1" descr="D:\김희숙\2006work\ppt코리아\ppt코리아작업\애니형\풍경_여행_p\p_00006\png\7.png">
            <a:extLst>
              <a:ext uri="{FF2B5EF4-FFF2-40B4-BE49-F238E27FC236}">
                <a16:creationId xmlns:a16="http://schemas.microsoft.com/office/drawing/2014/main" id="{3411D189-C04C-4570-A06B-E2509924A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9313" y="4584700"/>
            <a:ext cx="4484687"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2" descr="D:\김희숙\2006work\ppt코리아\ppt코리아작업\애니형\풍경_여행_p\p_00006\png\8.png">
            <a:extLst>
              <a:ext uri="{FF2B5EF4-FFF2-40B4-BE49-F238E27FC236}">
                <a16:creationId xmlns:a16="http://schemas.microsoft.com/office/drawing/2014/main" id="{3A3CC43C-4042-4492-BCEB-7AB599B98D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50" y="357188"/>
            <a:ext cx="645795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24" descr="8">
            <a:extLst>
              <a:ext uri="{FF2B5EF4-FFF2-40B4-BE49-F238E27FC236}">
                <a16:creationId xmlns:a16="http://schemas.microsoft.com/office/drawing/2014/main" id="{2128A174-25CB-40B3-AEE4-42BF8FA0073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9592" y="-15875"/>
            <a:ext cx="8101533"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Rectangle 3">
            <a:extLst>
              <a:ext uri="{FF2B5EF4-FFF2-40B4-BE49-F238E27FC236}">
                <a16:creationId xmlns:a16="http://schemas.microsoft.com/office/drawing/2014/main" id="{40656A74-EF19-492E-B3E8-2A833F1A648C}"/>
              </a:ext>
            </a:extLst>
          </p:cNvPr>
          <p:cNvSpPr>
            <a:spLocks noGrp="1" noChangeArrowheads="1"/>
          </p:cNvSpPr>
          <p:nvPr>
            <p:ph type="body" idx="1"/>
          </p:nvPr>
        </p:nvSpPr>
        <p:spPr bwMode="auto">
          <a:xfrm>
            <a:off x="1288208" y="1067397"/>
            <a:ext cx="7604272" cy="5241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5129" name="Rectangle 2">
            <a:extLst>
              <a:ext uri="{FF2B5EF4-FFF2-40B4-BE49-F238E27FC236}">
                <a16:creationId xmlns:a16="http://schemas.microsoft.com/office/drawing/2014/main" id="{AE9B36B7-A915-4617-9A47-8633A50A3D8D}"/>
              </a:ext>
            </a:extLst>
          </p:cNvPr>
          <p:cNvSpPr>
            <a:spLocks noGrp="1" noChangeArrowheads="1"/>
          </p:cNvSpPr>
          <p:nvPr>
            <p:ph type="title"/>
          </p:nvPr>
        </p:nvSpPr>
        <p:spPr bwMode="auto">
          <a:xfrm>
            <a:off x="1288208" y="60325"/>
            <a:ext cx="7604272" cy="93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ko-KR" dirty="0"/>
          </a:p>
        </p:txBody>
      </p:sp>
      <p:sp>
        <p:nvSpPr>
          <p:cNvPr id="9220" name="Rectangle 4">
            <a:extLst>
              <a:ext uri="{FF2B5EF4-FFF2-40B4-BE49-F238E27FC236}">
                <a16:creationId xmlns:a16="http://schemas.microsoft.com/office/drawing/2014/main" id="{CEACD826-A38E-48AB-9141-C4C3E55BA686}"/>
              </a:ext>
            </a:extLst>
          </p:cNvPr>
          <p:cNvSpPr>
            <a:spLocks noGrp="1" noChangeArrowheads="1"/>
          </p:cNvSpPr>
          <p:nvPr>
            <p:ph type="dt" sz="half" idx="2"/>
          </p:nvPr>
        </p:nvSpPr>
        <p:spPr bwMode="auto">
          <a:xfrm>
            <a:off x="457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latinLnBrk="1" hangingPunct="1">
              <a:defRPr sz="1400">
                <a:solidFill>
                  <a:schemeClr val="tx1"/>
                </a:solidFill>
                <a:latin typeface="굴림" pitchFamily="50" charset="-127"/>
                <a:ea typeface="굴림" pitchFamily="50" charset="-127"/>
              </a:defRPr>
            </a:lvl1pPr>
          </a:lstStyle>
          <a:p>
            <a:pPr>
              <a:defRPr/>
            </a:pPr>
            <a:endParaRPr lang="en-US" altLang="ko-KR" dirty="0"/>
          </a:p>
        </p:txBody>
      </p:sp>
      <p:sp>
        <p:nvSpPr>
          <p:cNvPr id="9221" name="Rectangle 5">
            <a:extLst>
              <a:ext uri="{FF2B5EF4-FFF2-40B4-BE49-F238E27FC236}">
                <a16:creationId xmlns:a16="http://schemas.microsoft.com/office/drawing/2014/main" id="{024564FB-DE6D-4F0E-867E-1309ED303A20}"/>
              </a:ext>
            </a:extLst>
          </p:cNvPr>
          <p:cNvSpPr>
            <a:spLocks noGrp="1" noChangeArrowheads="1"/>
          </p:cNvSpPr>
          <p:nvPr>
            <p:ph type="ftr" sz="quarter" idx="3"/>
          </p:nvPr>
        </p:nvSpPr>
        <p:spPr bwMode="auto">
          <a:xfrm>
            <a:off x="3124200" y="638132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latinLnBrk="1" hangingPunct="1">
              <a:defRPr sz="1400">
                <a:solidFill>
                  <a:schemeClr val="tx1"/>
                </a:solidFill>
                <a:latin typeface="굴림" pitchFamily="50" charset="-127"/>
                <a:ea typeface="굴림" pitchFamily="50" charset="-127"/>
              </a:defRPr>
            </a:lvl1pPr>
          </a:lstStyle>
          <a:p>
            <a:pPr>
              <a:defRPr/>
            </a:pPr>
            <a:endParaRPr lang="en-US" altLang="ko-KR"/>
          </a:p>
        </p:txBody>
      </p:sp>
      <p:sp>
        <p:nvSpPr>
          <p:cNvPr id="9222" name="Rectangle 6">
            <a:extLst>
              <a:ext uri="{FF2B5EF4-FFF2-40B4-BE49-F238E27FC236}">
                <a16:creationId xmlns:a16="http://schemas.microsoft.com/office/drawing/2014/main" id="{D6D00C98-5287-498F-ABBD-DD94D9B95DD5}"/>
              </a:ext>
            </a:extLst>
          </p:cNvPr>
          <p:cNvSpPr>
            <a:spLocks noGrp="1" noChangeArrowheads="1"/>
          </p:cNvSpPr>
          <p:nvPr>
            <p:ph type="sldNum" sz="quarter" idx="4"/>
          </p:nvPr>
        </p:nvSpPr>
        <p:spPr bwMode="auto">
          <a:xfrm>
            <a:off x="6553200" y="638132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1" hangingPunct="1">
              <a:defRPr sz="1400"/>
            </a:lvl1pPr>
          </a:lstStyle>
          <a:p>
            <a:fld id="{1A39A694-C9D2-4A1F-B22B-D5A13C3121DA}" type="slidenum">
              <a:rPr lang="en-US" altLang="ko-KR"/>
              <a:pPr/>
              <a:t>‹#›</a:t>
            </a:fld>
            <a:endParaRPr lang="en-US" altLang="ko-KR"/>
          </a:p>
        </p:txBody>
      </p:sp>
      <p:grpSp>
        <p:nvGrpSpPr>
          <p:cNvPr id="2" name="그룹 21">
            <a:extLst>
              <a:ext uri="{FF2B5EF4-FFF2-40B4-BE49-F238E27FC236}">
                <a16:creationId xmlns:a16="http://schemas.microsoft.com/office/drawing/2014/main" id="{F5AE30DE-5BC9-4974-BCC4-90C054626880}"/>
              </a:ext>
            </a:extLst>
          </p:cNvPr>
          <p:cNvGrpSpPr>
            <a:grpSpLocks/>
          </p:cNvGrpSpPr>
          <p:nvPr/>
        </p:nvGrpSpPr>
        <p:grpSpPr bwMode="auto">
          <a:xfrm>
            <a:off x="-468560" y="5143500"/>
            <a:ext cx="1571626" cy="1495425"/>
            <a:chOff x="1500166" y="2928934"/>
            <a:chExt cx="3525839" cy="3355976"/>
          </a:xfrm>
        </p:grpSpPr>
        <p:pic>
          <p:nvPicPr>
            <p:cNvPr id="5137" name="Picture 244" descr="7">
              <a:extLst>
                <a:ext uri="{FF2B5EF4-FFF2-40B4-BE49-F238E27FC236}">
                  <a16:creationId xmlns:a16="http://schemas.microsoft.com/office/drawing/2014/main" id="{F0529C67-B4E9-4532-B320-0453C9E17258}"/>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714480" y="2928934"/>
              <a:ext cx="33115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245" descr="8">
              <a:extLst>
                <a:ext uri="{FF2B5EF4-FFF2-40B4-BE49-F238E27FC236}">
                  <a16:creationId xmlns:a16="http://schemas.microsoft.com/office/drawing/2014/main" id="{5BFE663D-20B6-418D-9347-9EA2F4291A9F}"/>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00166" y="3000372"/>
              <a:ext cx="2614613"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503" r:id="rId1"/>
  </p:sldLayoutIdLst>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5129"/>
                                        </p:tgtEl>
                                        <p:attrNameLst>
                                          <p:attrName>style.visibility</p:attrName>
                                        </p:attrNameLst>
                                      </p:cBhvr>
                                      <p:to>
                                        <p:strVal val="visible"/>
                                      </p:to>
                                    </p:set>
                                    <p:animEffect transition="in" filter="wipe(left)">
                                      <p:cBhvr>
                                        <p:cTn id="7"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9" grpId="0"/>
    </p:bldLst>
  </p:timing>
  <p:hf hdr="0" ftr="0" dt="0"/>
  <p:txStyles>
    <p:titleStyle>
      <a:lvl1pPr algn="ctr" rtl="0" eaLnBrk="0" fontAlgn="base" latinLnBrk="0" hangingPunct="0">
        <a:spcBef>
          <a:spcPct val="0"/>
        </a:spcBef>
        <a:spcAft>
          <a:spcPct val="0"/>
        </a:spcAft>
        <a:defRPr kumimoji="1" lang="en-US" altLang="ko-KR" sz="3600" b="1" baseline="0" dirty="0">
          <a:solidFill>
            <a:srgbClr val="002060"/>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rgbClr val="0070C0"/>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p:titleStyle>
    <p:bodyStyle>
      <a:lvl1pPr marL="342900" indent="-34290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cs typeface="+mn-cs"/>
        </a:defRPr>
      </a:lvl1pPr>
      <a:lvl2pPr marL="742950" indent="-285750" algn="l" rtl="0" eaLnBrk="0" fontAlgn="base" latinLnBrk="0" hangingPunct="0">
        <a:spcBef>
          <a:spcPct val="20000"/>
        </a:spcBef>
        <a:spcAft>
          <a:spcPct val="0"/>
        </a:spcAft>
        <a:buChar char="–"/>
        <a:defRPr kumimoji="1" sz="2800" baseline="0">
          <a:solidFill>
            <a:schemeClr val="tx1"/>
          </a:solidFill>
          <a:latin typeface="Arial" panose="020B0604020202020204" pitchFamily="34" charset="0"/>
          <a:ea typeface="標楷體" panose="03000509000000000000" pitchFamily="65" charset="-120"/>
        </a:defRPr>
      </a:lvl2pPr>
      <a:lvl3pPr marL="1143000" indent="-228600" algn="l" rtl="0" eaLnBrk="0" fontAlgn="base" latinLnBrk="0" hangingPunct="0">
        <a:spcBef>
          <a:spcPct val="20000"/>
        </a:spcBef>
        <a:spcAft>
          <a:spcPct val="0"/>
        </a:spcAft>
        <a:buChar char="•"/>
        <a:defRPr kumimoji="1" sz="2400" baseline="0">
          <a:solidFill>
            <a:schemeClr val="tx1"/>
          </a:solidFill>
          <a:latin typeface="Arial" panose="020B0604020202020204" pitchFamily="34" charset="0"/>
          <a:ea typeface="標楷體" panose="03000509000000000000" pitchFamily="65" charset="-120"/>
        </a:defRPr>
      </a:lvl3pPr>
      <a:lvl4pPr marL="16002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4pPr>
      <a:lvl5pPr marL="2057400" indent="-228600" algn="l" rtl="0" eaLnBrk="0" fontAlgn="base" latinLnBrk="0" hangingPunct="0">
        <a:spcBef>
          <a:spcPct val="20000"/>
        </a:spcBef>
        <a:spcAft>
          <a:spcPct val="0"/>
        </a:spcAft>
        <a:buChar char="»"/>
        <a:defRPr kumimoji="1" sz="2000" baseline="0">
          <a:solidFill>
            <a:schemeClr val="tx1"/>
          </a:solidFill>
          <a:latin typeface="Arial" panose="020B0604020202020204" pitchFamily="34" charset="0"/>
          <a:ea typeface="標楷體" panose="03000509000000000000" pitchFamily="65" charset="-120"/>
        </a:defRPr>
      </a:lvl5pPr>
      <a:lvl6pPr marL="2514600" indent="-228600" algn="l" rtl="0" fontAlgn="base" latinLnBrk="1">
        <a:spcBef>
          <a:spcPct val="20000"/>
        </a:spcBef>
        <a:spcAft>
          <a:spcPct val="0"/>
        </a:spcAft>
        <a:buChar char="»"/>
        <a:defRPr kumimoji="1" sz="2000">
          <a:solidFill>
            <a:schemeClr val="bg1"/>
          </a:solidFill>
          <a:latin typeface="+mn-lt"/>
          <a:ea typeface="+mn-ea"/>
        </a:defRPr>
      </a:lvl6pPr>
      <a:lvl7pPr marL="2971800" indent="-228600" algn="l" rtl="0" fontAlgn="base" latinLnBrk="1">
        <a:spcBef>
          <a:spcPct val="20000"/>
        </a:spcBef>
        <a:spcAft>
          <a:spcPct val="0"/>
        </a:spcAft>
        <a:buChar char="»"/>
        <a:defRPr kumimoji="1" sz="2000">
          <a:solidFill>
            <a:schemeClr val="bg1"/>
          </a:solidFill>
          <a:latin typeface="+mn-lt"/>
          <a:ea typeface="+mn-ea"/>
        </a:defRPr>
      </a:lvl7pPr>
      <a:lvl8pPr marL="3429000" indent="-228600" algn="l" rtl="0" fontAlgn="base" latinLnBrk="1">
        <a:spcBef>
          <a:spcPct val="20000"/>
        </a:spcBef>
        <a:spcAft>
          <a:spcPct val="0"/>
        </a:spcAft>
        <a:buChar char="»"/>
        <a:defRPr kumimoji="1" sz="2000">
          <a:solidFill>
            <a:schemeClr val="bg1"/>
          </a:solidFill>
          <a:latin typeface="+mn-lt"/>
          <a:ea typeface="+mn-ea"/>
        </a:defRPr>
      </a:lvl8pPr>
      <a:lvl9pPr marL="3886200" indent="-228600" algn="l" rtl="0" fontAlgn="base" latinLnBrk="1">
        <a:spcBef>
          <a:spcPct val="20000"/>
        </a:spcBef>
        <a:spcAft>
          <a:spcPct val="0"/>
        </a:spcAft>
        <a:buChar char="»"/>
        <a:defRPr kumimoji="1" sz="2000">
          <a:solidFill>
            <a:schemeClr val="bg1"/>
          </a:solidFill>
          <a:latin typeface="+mn-lt"/>
          <a:ea typeface="+mn-ea"/>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4">
            <a:extLst>
              <a:ext uri="{FF2B5EF4-FFF2-40B4-BE49-F238E27FC236}">
                <a16:creationId xmlns:a16="http://schemas.microsoft.com/office/drawing/2014/main" id="{5E75D9F1-7A0F-40E0-9836-013A38796F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620688"/>
            <a:ext cx="3711633" cy="997527"/>
          </a:xfrm>
          <a:prstGeom prst="rect">
            <a:avLst/>
          </a:prstGeom>
        </p:spPr>
      </p:pic>
      <p:sp>
        <p:nvSpPr>
          <p:cNvPr id="6" name="文字方塊 2">
            <a:extLst>
              <a:ext uri="{FF2B5EF4-FFF2-40B4-BE49-F238E27FC236}">
                <a16:creationId xmlns:a16="http://schemas.microsoft.com/office/drawing/2014/main" id="{41AFDD60-174F-4449-BEA9-BAC4358A4816}"/>
              </a:ext>
            </a:extLst>
          </p:cNvPr>
          <p:cNvSpPr txBox="1"/>
          <p:nvPr/>
        </p:nvSpPr>
        <p:spPr>
          <a:xfrm>
            <a:off x="549966" y="2060848"/>
            <a:ext cx="8044068" cy="3262432"/>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本教學投影片係屬教科書著作之延伸，亦受著作權法之保護。</a:t>
            </a: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altLang="zh-TW" sz="2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zh-TW" altLang="en-US" sz="2800" b="0" i="0" u="none" strike="noStrike" kern="1200" cap="none" spc="0" normalizeH="0" baseline="0" noProof="0" dirty="0">
                <a:ln>
                  <a:noFill/>
                </a:ln>
                <a:solidFill>
                  <a:schemeClr val="bg1"/>
                </a:solidFill>
                <a:effectLst/>
                <a:uLnTx/>
                <a:uFillTx/>
                <a:latin typeface="+mn-lt"/>
                <a:ea typeface="+mn-ea"/>
                <a:cs typeface="+mn-cs"/>
              </a:rPr>
              <a:t>請依出版社授權使用規範利用本教學資源，非經授權許可不得以影印、拷貝、列印等方法進行重製，亦不得改作、公開展示著作內容，亦請勿對第三人公開傳輸、散布。</a:t>
            </a:r>
          </a:p>
        </p:txBody>
      </p:sp>
    </p:spTree>
    <p:extLst>
      <p:ext uri="{BB962C8B-B14F-4D97-AF65-F5344CB8AC3E}">
        <p14:creationId xmlns:p14="http://schemas.microsoft.com/office/powerpoint/2010/main" val="3556075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DA2D2DCB-1DBF-4ABE-9CBB-887ECD9B0EAF}"/>
              </a:ext>
            </a:extLst>
          </p:cNvPr>
          <p:cNvSpPr>
            <a:spLocks noGrp="1"/>
          </p:cNvSpPr>
          <p:nvPr>
            <p:ph idx="1"/>
          </p:nvPr>
        </p:nvSpPr>
        <p:spPr/>
        <p:txBody>
          <a:bodyPr/>
          <a:lstStyle/>
          <a:p>
            <a:r>
              <a:rPr lang="zh-TW" altLang="en-US" dirty="0">
                <a:solidFill>
                  <a:srgbClr val="FFFF00"/>
                </a:solidFill>
              </a:rPr>
              <a:t>資料庫管理系統</a:t>
            </a:r>
            <a:r>
              <a:rPr lang="en-US" altLang="zh-TW" dirty="0">
                <a:solidFill>
                  <a:srgbClr val="FFFF00"/>
                </a:solidFill>
              </a:rPr>
              <a:t>(database management system, DBMS) </a:t>
            </a:r>
            <a:r>
              <a:rPr lang="zh-TW" altLang="en-US" dirty="0"/>
              <a:t>是一套軟體，讓組織得以集中資料、有效管理，並應用程式存取資料</a:t>
            </a:r>
            <a:endParaRPr lang="en-US" altLang="zh-TW" dirty="0"/>
          </a:p>
          <a:p>
            <a:endParaRPr lang="en-US" altLang="zh-TW" dirty="0"/>
          </a:p>
          <a:p>
            <a:r>
              <a:rPr lang="zh-TW" altLang="en-US" i="1" dirty="0"/>
              <a:t>邏輯觀點</a:t>
            </a:r>
            <a:r>
              <a:rPr lang="en-US" altLang="zh-TW" i="1" dirty="0"/>
              <a:t>(logical view) </a:t>
            </a:r>
            <a:r>
              <a:rPr lang="zh-TW" altLang="en-US" dirty="0"/>
              <a:t>所呈現的資料，為終端使用者或企業專家所感知到的資料</a:t>
            </a:r>
            <a:endParaRPr lang="en-US" altLang="zh-TW" dirty="0"/>
          </a:p>
          <a:p>
            <a:endParaRPr lang="en-US" altLang="zh-TW" dirty="0"/>
          </a:p>
          <a:p>
            <a:r>
              <a:rPr lang="zh-TW" altLang="en-US" i="1" dirty="0"/>
              <a:t>實體觀點</a:t>
            </a:r>
            <a:r>
              <a:rPr lang="en-US" altLang="zh-TW" i="1" dirty="0"/>
              <a:t>(physical view) </a:t>
            </a:r>
            <a:r>
              <a:rPr lang="zh-TW" altLang="en-US" dirty="0"/>
              <a:t>則描繪資料在實體儲存媒介上的真實組織架構</a:t>
            </a:r>
          </a:p>
        </p:txBody>
      </p:sp>
      <p:sp>
        <p:nvSpPr>
          <p:cNvPr id="4" name="投影片編號版面配置區 3">
            <a:extLst>
              <a:ext uri="{FF2B5EF4-FFF2-40B4-BE49-F238E27FC236}">
                <a16:creationId xmlns:a16="http://schemas.microsoft.com/office/drawing/2014/main" id="{421D15BA-5A9D-4987-A294-166207EDB5EA}"/>
              </a:ext>
            </a:extLst>
          </p:cNvPr>
          <p:cNvSpPr>
            <a:spLocks noGrp="1"/>
          </p:cNvSpPr>
          <p:nvPr>
            <p:ph type="sldNum" sz="quarter" idx="12"/>
          </p:nvPr>
        </p:nvSpPr>
        <p:spPr/>
        <p:txBody>
          <a:bodyPr/>
          <a:lstStyle/>
          <a:p>
            <a:fld id="{1A39A694-C9D2-4A1F-B22B-D5A13C3121DA}" type="slidenum">
              <a:rPr lang="en-US" altLang="ko-KR" smtClean="0"/>
              <a:pPr/>
              <a:t>10</a:t>
            </a:fld>
            <a:endParaRPr lang="en-US" altLang="ko-KR"/>
          </a:p>
        </p:txBody>
      </p:sp>
      <p:sp>
        <p:nvSpPr>
          <p:cNvPr id="3" name="標題 2">
            <a:extLst>
              <a:ext uri="{FF2B5EF4-FFF2-40B4-BE49-F238E27FC236}">
                <a16:creationId xmlns:a16="http://schemas.microsoft.com/office/drawing/2014/main" id="{691B61D2-32CD-4790-A0E1-D49BF52B8A5E}"/>
              </a:ext>
            </a:extLst>
          </p:cNvPr>
          <p:cNvSpPr>
            <a:spLocks noGrp="1"/>
          </p:cNvSpPr>
          <p:nvPr>
            <p:ph type="title"/>
          </p:nvPr>
        </p:nvSpPr>
        <p:spPr/>
        <p:txBody>
          <a:bodyPr/>
          <a:lstStyle/>
          <a:p>
            <a:r>
              <a:rPr lang="zh-TW" altLang="en-US"/>
              <a:t>資料庫管理系統</a:t>
            </a:r>
            <a:endParaRPr lang="zh-TW" altLang="en-US" dirty="0"/>
          </a:p>
        </p:txBody>
      </p:sp>
    </p:spTree>
    <p:extLst>
      <p:ext uri="{BB962C8B-B14F-4D97-AF65-F5344CB8AC3E}">
        <p14:creationId xmlns:p14="http://schemas.microsoft.com/office/powerpoint/2010/main" val="25944454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AA7E3E22-EC13-4C9F-93FC-F90CB2A9260D}"/>
              </a:ext>
            </a:extLst>
          </p:cNvPr>
          <p:cNvSpPr>
            <a:spLocks noGrp="1"/>
          </p:cNvSpPr>
          <p:nvPr>
            <p:ph idx="1"/>
          </p:nvPr>
        </p:nvSpPr>
        <p:spPr/>
        <p:txBody>
          <a:bodyPr/>
          <a:lstStyle/>
          <a:p>
            <a:r>
              <a:rPr lang="en-US" altLang="zh-TW" dirty="0"/>
              <a:t>DBMS </a:t>
            </a:r>
            <a:r>
              <a:rPr lang="zh-TW" altLang="en-US" dirty="0"/>
              <a:t>透過消除不同檔案中的相同重複資料，來減少資料冗餘與不一致性</a:t>
            </a:r>
            <a:endParaRPr lang="en-US" altLang="zh-TW" dirty="0"/>
          </a:p>
          <a:p>
            <a:endParaRPr lang="en-US" altLang="zh-TW" dirty="0"/>
          </a:p>
          <a:p>
            <a:r>
              <a:rPr lang="zh-TW" altLang="en-US" dirty="0"/>
              <a:t>在組織有冗餘資料的情況下，</a:t>
            </a:r>
            <a:r>
              <a:rPr lang="en-US" altLang="zh-TW" dirty="0"/>
              <a:t>DBMS </a:t>
            </a:r>
            <a:r>
              <a:rPr lang="zh-TW" altLang="en-US" dirty="0"/>
              <a:t>能協助組織確保這些資料具有相同的值，以消弭資料的不一致性</a:t>
            </a:r>
            <a:endParaRPr lang="en-US" altLang="zh-TW" dirty="0"/>
          </a:p>
          <a:p>
            <a:endParaRPr lang="en-US" altLang="zh-TW" dirty="0"/>
          </a:p>
          <a:p>
            <a:r>
              <a:rPr lang="en-US" altLang="zh-TW" dirty="0"/>
              <a:t>DBMS </a:t>
            </a:r>
            <a:r>
              <a:rPr lang="zh-TW" altLang="en-US" dirty="0"/>
              <a:t>將程式與資料脫鉤，讓資料具備獨立性</a:t>
            </a:r>
          </a:p>
        </p:txBody>
      </p:sp>
      <p:sp>
        <p:nvSpPr>
          <p:cNvPr id="3" name="投影片編號版面配置區 2">
            <a:extLst>
              <a:ext uri="{FF2B5EF4-FFF2-40B4-BE49-F238E27FC236}">
                <a16:creationId xmlns:a16="http://schemas.microsoft.com/office/drawing/2014/main" id="{A9E1F38A-7ADE-4D8F-A5CA-807F4A829E90}"/>
              </a:ext>
            </a:extLst>
          </p:cNvPr>
          <p:cNvSpPr>
            <a:spLocks noGrp="1"/>
          </p:cNvSpPr>
          <p:nvPr>
            <p:ph type="sldNum" sz="quarter" idx="12"/>
          </p:nvPr>
        </p:nvSpPr>
        <p:spPr/>
        <p:txBody>
          <a:bodyPr/>
          <a:lstStyle/>
          <a:p>
            <a:fld id="{D55CB18B-31BB-4254-9559-1B86933C9FD7}" type="slidenum">
              <a:rPr lang="en-US" altLang="ko-KR" smtClean="0"/>
              <a:pPr/>
              <a:t>11</a:t>
            </a:fld>
            <a:endParaRPr lang="en-US" altLang="ko-KR"/>
          </a:p>
        </p:txBody>
      </p:sp>
      <p:sp>
        <p:nvSpPr>
          <p:cNvPr id="4" name="標題 3">
            <a:extLst>
              <a:ext uri="{FF2B5EF4-FFF2-40B4-BE49-F238E27FC236}">
                <a16:creationId xmlns:a16="http://schemas.microsoft.com/office/drawing/2014/main" id="{56DDC195-30EF-45A7-95AF-99F05019F62F}"/>
              </a:ext>
            </a:extLst>
          </p:cNvPr>
          <p:cNvSpPr>
            <a:spLocks noGrp="1"/>
          </p:cNvSpPr>
          <p:nvPr>
            <p:ph type="title"/>
          </p:nvPr>
        </p:nvSpPr>
        <p:spPr/>
        <p:txBody>
          <a:bodyPr/>
          <a:lstStyle/>
          <a:p>
            <a:r>
              <a:rPr lang="en-US" altLang="zh-TW" dirty="0"/>
              <a:t>DBMS </a:t>
            </a:r>
            <a:r>
              <a:rPr lang="zh-TW" altLang="en-US" dirty="0"/>
              <a:t>如何解決傳統檔案環境的問題</a:t>
            </a:r>
          </a:p>
        </p:txBody>
      </p:sp>
    </p:spTree>
    <p:extLst>
      <p:ext uri="{BB962C8B-B14F-4D97-AF65-F5344CB8AC3E}">
        <p14:creationId xmlns:p14="http://schemas.microsoft.com/office/powerpoint/2010/main" val="280286861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0165EC53-3F77-4E35-9488-33B7C45C8711}"/>
              </a:ext>
            </a:extLst>
          </p:cNvPr>
          <p:cNvSpPr>
            <a:spLocks noGrp="1"/>
          </p:cNvSpPr>
          <p:nvPr>
            <p:ph idx="1"/>
          </p:nvPr>
        </p:nvSpPr>
        <p:spPr/>
        <p:txBody>
          <a:bodyPr/>
          <a:lstStyle/>
          <a:p>
            <a:r>
              <a:rPr lang="zh-TW" altLang="en-US" dirty="0">
                <a:solidFill>
                  <a:srgbClr val="FFFF00"/>
                </a:solidFill>
              </a:rPr>
              <a:t>關聯式資料庫管理系統</a:t>
            </a:r>
            <a:r>
              <a:rPr lang="en-US" altLang="zh-TW" dirty="0">
                <a:solidFill>
                  <a:srgbClr val="FFFF00"/>
                </a:solidFill>
              </a:rPr>
              <a:t>(relational DBMS) </a:t>
            </a:r>
            <a:r>
              <a:rPr lang="zh-TW" altLang="en-US" dirty="0"/>
              <a:t>在</a:t>
            </a:r>
            <a:r>
              <a:rPr lang="en-US" altLang="zh-TW" dirty="0"/>
              <a:t>PC</a:t>
            </a:r>
            <a:r>
              <a:rPr lang="zh-TW" altLang="en-US" dirty="0"/>
              <a:t>、大型電腦與主機上最廣為使用</a:t>
            </a:r>
            <a:endParaRPr lang="en-US" altLang="zh-TW" dirty="0"/>
          </a:p>
          <a:p>
            <a:endParaRPr lang="en-US" altLang="zh-TW" dirty="0"/>
          </a:p>
          <a:p>
            <a:r>
              <a:rPr lang="zh-TW" altLang="en-US" dirty="0"/>
              <a:t>關聯式資料庫以二維表格</a:t>
            </a:r>
            <a:r>
              <a:rPr lang="en-US" altLang="zh-TW" dirty="0"/>
              <a:t>(</a:t>
            </a:r>
            <a:r>
              <a:rPr lang="zh-TW" altLang="en-US" dirty="0"/>
              <a:t>稱作關聯</a:t>
            </a:r>
            <a:r>
              <a:rPr lang="en-US" altLang="zh-TW" dirty="0"/>
              <a:t>) </a:t>
            </a:r>
            <a:r>
              <a:rPr lang="zh-TW" altLang="en-US" dirty="0"/>
              <a:t>來描繪資料</a:t>
            </a:r>
          </a:p>
        </p:txBody>
      </p:sp>
      <p:sp>
        <p:nvSpPr>
          <p:cNvPr id="3" name="投影片編號版面配置區 2">
            <a:extLst>
              <a:ext uri="{FF2B5EF4-FFF2-40B4-BE49-F238E27FC236}">
                <a16:creationId xmlns:a16="http://schemas.microsoft.com/office/drawing/2014/main" id="{1313FE46-7719-4938-A8E0-C8A14C29CA01}"/>
              </a:ext>
            </a:extLst>
          </p:cNvPr>
          <p:cNvSpPr>
            <a:spLocks noGrp="1"/>
          </p:cNvSpPr>
          <p:nvPr>
            <p:ph type="sldNum" sz="quarter" idx="12"/>
          </p:nvPr>
        </p:nvSpPr>
        <p:spPr/>
        <p:txBody>
          <a:bodyPr/>
          <a:lstStyle/>
          <a:p>
            <a:fld id="{D55CB18B-31BB-4254-9559-1B86933C9FD7}" type="slidenum">
              <a:rPr lang="en-US" altLang="ko-KR" smtClean="0"/>
              <a:pPr/>
              <a:t>12</a:t>
            </a:fld>
            <a:endParaRPr lang="en-US" altLang="ko-KR"/>
          </a:p>
        </p:txBody>
      </p:sp>
      <p:sp>
        <p:nvSpPr>
          <p:cNvPr id="4" name="標題 3">
            <a:extLst>
              <a:ext uri="{FF2B5EF4-FFF2-40B4-BE49-F238E27FC236}">
                <a16:creationId xmlns:a16="http://schemas.microsoft.com/office/drawing/2014/main" id="{8053C3D9-50F2-4F60-9EAA-79E2EA643071}"/>
              </a:ext>
            </a:extLst>
          </p:cNvPr>
          <p:cNvSpPr>
            <a:spLocks noGrp="1"/>
          </p:cNvSpPr>
          <p:nvPr>
            <p:ph type="title"/>
          </p:nvPr>
        </p:nvSpPr>
        <p:spPr/>
        <p:txBody>
          <a:bodyPr/>
          <a:lstStyle/>
          <a:p>
            <a:r>
              <a:rPr lang="zh-TW" altLang="en-US"/>
              <a:t>關聯式資料庫管理系統</a:t>
            </a:r>
            <a:endParaRPr lang="zh-TW" altLang="en-US" dirty="0"/>
          </a:p>
        </p:txBody>
      </p:sp>
    </p:spTree>
    <p:extLst>
      <p:ext uri="{BB962C8B-B14F-4D97-AF65-F5344CB8AC3E}">
        <p14:creationId xmlns:p14="http://schemas.microsoft.com/office/powerpoint/2010/main" val="224078865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AEE914B2-395F-45C5-9D16-066EA057F83D}"/>
              </a:ext>
            </a:extLst>
          </p:cNvPr>
          <p:cNvPicPr>
            <a:picLocks noGrp="1" noChangeAspect="1"/>
          </p:cNvPicPr>
          <p:nvPr>
            <p:ph idx="1"/>
          </p:nvPr>
        </p:nvPicPr>
        <p:blipFill>
          <a:blip r:embed="rId2"/>
          <a:stretch>
            <a:fillRect/>
          </a:stretch>
        </p:blipFill>
        <p:spPr>
          <a:xfrm>
            <a:off x="1287463" y="1196752"/>
            <a:ext cx="7605712" cy="5128837"/>
          </a:xfrm>
          <a:prstGeom prst="rect">
            <a:avLst/>
          </a:prstGeom>
        </p:spPr>
      </p:pic>
      <p:sp>
        <p:nvSpPr>
          <p:cNvPr id="5" name="標題 4">
            <a:extLst>
              <a:ext uri="{FF2B5EF4-FFF2-40B4-BE49-F238E27FC236}">
                <a16:creationId xmlns:a16="http://schemas.microsoft.com/office/drawing/2014/main" id="{F28B73BE-B47C-4B35-8D41-B5D5F915D8C9}"/>
              </a:ext>
            </a:extLst>
          </p:cNvPr>
          <p:cNvSpPr>
            <a:spLocks noGrp="1"/>
          </p:cNvSpPr>
          <p:nvPr>
            <p:ph type="title"/>
          </p:nvPr>
        </p:nvSpPr>
        <p:spPr/>
        <p:txBody>
          <a:bodyPr/>
          <a:lstStyle/>
          <a:p>
            <a:r>
              <a:rPr lang="zh-TW" altLang="en-US" dirty="0"/>
              <a:t>關聯式資料庫表格</a:t>
            </a:r>
          </a:p>
        </p:txBody>
      </p:sp>
      <p:sp>
        <p:nvSpPr>
          <p:cNvPr id="3" name="投影片編號版面配置區 2">
            <a:extLst>
              <a:ext uri="{FF2B5EF4-FFF2-40B4-BE49-F238E27FC236}">
                <a16:creationId xmlns:a16="http://schemas.microsoft.com/office/drawing/2014/main" id="{2D47CB0F-65BA-4288-A32E-4180D1E3F0A4}"/>
              </a:ext>
            </a:extLst>
          </p:cNvPr>
          <p:cNvSpPr>
            <a:spLocks noGrp="1"/>
          </p:cNvSpPr>
          <p:nvPr>
            <p:ph type="sldNum" sz="quarter" idx="12"/>
          </p:nvPr>
        </p:nvSpPr>
        <p:spPr/>
        <p:txBody>
          <a:bodyPr/>
          <a:lstStyle/>
          <a:p>
            <a:fld id="{D55CB18B-31BB-4254-9559-1B86933C9FD7}" type="slidenum">
              <a:rPr lang="en-US" altLang="ko-KR" smtClean="0"/>
              <a:pPr/>
              <a:t>13</a:t>
            </a:fld>
            <a:endParaRPr lang="en-US" altLang="ko-KR"/>
          </a:p>
        </p:txBody>
      </p:sp>
    </p:spTree>
    <p:extLst>
      <p:ext uri="{BB962C8B-B14F-4D97-AF65-F5344CB8AC3E}">
        <p14:creationId xmlns:p14="http://schemas.microsoft.com/office/powerpoint/2010/main" val="72784706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332D7BDD-175D-4970-BA23-C667C139B160}"/>
              </a:ext>
            </a:extLst>
          </p:cNvPr>
          <p:cNvSpPr>
            <a:spLocks noGrp="1"/>
          </p:cNvSpPr>
          <p:nvPr>
            <p:ph idx="1"/>
          </p:nvPr>
        </p:nvSpPr>
        <p:spPr/>
        <p:txBody>
          <a:bodyPr/>
          <a:lstStyle/>
          <a:p>
            <a:r>
              <a:rPr lang="zh-TW" altLang="en-US" dirty="0">
                <a:solidFill>
                  <a:srgbClr val="FFFF00"/>
                </a:solidFill>
              </a:rPr>
              <a:t>非關聯式資料庫管理系統</a:t>
            </a:r>
            <a:r>
              <a:rPr lang="en-US" altLang="zh-TW" dirty="0">
                <a:solidFill>
                  <a:srgbClr val="FFFF00"/>
                </a:solidFill>
              </a:rPr>
              <a:t>(non-relational database management systems) </a:t>
            </a:r>
            <a:r>
              <a:rPr lang="zh-TW" altLang="en-US" dirty="0"/>
              <a:t>使用更靈活的資料模型，設計來管理大型分散式系統上的資料，且能輕易地增縮所管理的資料量，能快速地對網站、社群媒體、圖像等形式的大量結構化和非結構化資料進行簡易檢索</a:t>
            </a:r>
          </a:p>
        </p:txBody>
      </p:sp>
      <p:sp>
        <p:nvSpPr>
          <p:cNvPr id="4" name="投影片編號版面配置區 3">
            <a:extLst>
              <a:ext uri="{FF2B5EF4-FFF2-40B4-BE49-F238E27FC236}">
                <a16:creationId xmlns:a16="http://schemas.microsoft.com/office/drawing/2014/main" id="{33171743-3D87-420B-B6BC-7E29748A51D2}"/>
              </a:ext>
            </a:extLst>
          </p:cNvPr>
          <p:cNvSpPr>
            <a:spLocks noGrp="1"/>
          </p:cNvSpPr>
          <p:nvPr>
            <p:ph type="sldNum" sz="quarter" idx="12"/>
          </p:nvPr>
        </p:nvSpPr>
        <p:spPr/>
        <p:txBody>
          <a:bodyPr/>
          <a:lstStyle/>
          <a:p>
            <a:fld id="{1A39A694-C9D2-4A1F-B22B-D5A13C3121DA}" type="slidenum">
              <a:rPr lang="en-US" altLang="ko-KR" smtClean="0"/>
              <a:pPr/>
              <a:t>14</a:t>
            </a:fld>
            <a:endParaRPr lang="en-US" altLang="ko-KR"/>
          </a:p>
        </p:txBody>
      </p:sp>
      <p:sp>
        <p:nvSpPr>
          <p:cNvPr id="5" name="標題 4">
            <a:extLst>
              <a:ext uri="{FF2B5EF4-FFF2-40B4-BE49-F238E27FC236}">
                <a16:creationId xmlns:a16="http://schemas.microsoft.com/office/drawing/2014/main" id="{579A71FE-D982-486F-888F-0C9A0A5DC3D5}"/>
              </a:ext>
            </a:extLst>
          </p:cNvPr>
          <p:cNvSpPr>
            <a:spLocks noGrp="1"/>
          </p:cNvSpPr>
          <p:nvPr>
            <p:ph type="title"/>
          </p:nvPr>
        </p:nvSpPr>
        <p:spPr/>
        <p:txBody>
          <a:bodyPr/>
          <a:lstStyle/>
          <a:p>
            <a:r>
              <a:rPr lang="zh-TW" altLang="en-US"/>
              <a:t>非關聯式資料庫與雲端資料庫</a:t>
            </a:r>
            <a:endParaRPr lang="zh-TW" altLang="en-US" dirty="0"/>
          </a:p>
        </p:txBody>
      </p:sp>
    </p:spTree>
    <p:extLst>
      <p:ext uri="{BB962C8B-B14F-4D97-AF65-F5344CB8AC3E}">
        <p14:creationId xmlns:p14="http://schemas.microsoft.com/office/powerpoint/2010/main" val="27112328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58650F3-D308-4B9A-8435-603D5522D2B1}"/>
              </a:ext>
            </a:extLst>
          </p:cNvPr>
          <p:cNvSpPr>
            <a:spLocks noGrp="1"/>
          </p:cNvSpPr>
          <p:nvPr>
            <p:ph idx="1"/>
          </p:nvPr>
        </p:nvSpPr>
        <p:spPr/>
        <p:txBody>
          <a:bodyPr/>
          <a:lstStyle/>
          <a:p>
            <a:r>
              <a:rPr lang="en-US" altLang="zh-TW" dirty="0"/>
              <a:t>DBMS </a:t>
            </a:r>
            <a:r>
              <a:rPr lang="zh-TW" altLang="en-US" dirty="0"/>
              <a:t>提供組織、管理與存取資料庫資料的功能與工具，而其中最重要的是</a:t>
            </a:r>
            <a:r>
              <a:rPr lang="en-US" altLang="zh-TW" dirty="0"/>
              <a:t>DBMS </a:t>
            </a:r>
            <a:r>
              <a:rPr lang="zh-TW" altLang="en-US" dirty="0"/>
              <a:t>的資料定義語言、資料字典及資料操作語言</a:t>
            </a:r>
          </a:p>
        </p:txBody>
      </p:sp>
      <p:sp>
        <p:nvSpPr>
          <p:cNvPr id="3" name="投影片編號版面配置區 2">
            <a:extLst>
              <a:ext uri="{FF2B5EF4-FFF2-40B4-BE49-F238E27FC236}">
                <a16:creationId xmlns:a16="http://schemas.microsoft.com/office/drawing/2014/main" id="{AB04C330-7C32-4C39-9CBA-689EDD0AA4CB}"/>
              </a:ext>
            </a:extLst>
          </p:cNvPr>
          <p:cNvSpPr>
            <a:spLocks noGrp="1"/>
          </p:cNvSpPr>
          <p:nvPr>
            <p:ph type="sldNum" sz="quarter" idx="12"/>
          </p:nvPr>
        </p:nvSpPr>
        <p:spPr/>
        <p:txBody>
          <a:bodyPr/>
          <a:lstStyle/>
          <a:p>
            <a:fld id="{D55CB18B-31BB-4254-9559-1B86933C9FD7}" type="slidenum">
              <a:rPr lang="en-US" altLang="ko-KR" smtClean="0"/>
              <a:pPr/>
              <a:t>15</a:t>
            </a:fld>
            <a:endParaRPr lang="en-US" altLang="ko-KR"/>
          </a:p>
        </p:txBody>
      </p:sp>
      <p:sp>
        <p:nvSpPr>
          <p:cNvPr id="4" name="標題 3">
            <a:extLst>
              <a:ext uri="{FF2B5EF4-FFF2-40B4-BE49-F238E27FC236}">
                <a16:creationId xmlns:a16="http://schemas.microsoft.com/office/drawing/2014/main" id="{4455AECD-AF90-4215-A3C6-652EBE84F014}"/>
              </a:ext>
            </a:extLst>
          </p:cNvPr>
          <p:cNvSpPr>
            <a:spLocks noGrp="1"/>
          </p:cNvSpPr>
          <p:nvPr>
            <p:ph type="title"/>
          </p:nvPr>
        </p:nvSpPr>
        <p:spPr/>
        <p:txBody>
          <a:bodyPr/>
          <a:lstStyle/>
          <a:p>
            <a:r>
              <a:rPr lang="zh-TW" altLang="en-US" dirty="0"/>
              <a:t>資料庫管理系統的功能</a:t>
            </a:r>
          </a:p>
        </p:txBody>
      </p:sp>
    </p:spTree>
    <p:extLst>
      <p:ext uri="{BB962C8B-B14F-4D97-AF65-F5344CB8AC3E}">
        <p14:creationId xmlns:p14="http://schemas.microsoft.com/office/powerpoint/2010/main" val="404704370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DFEA8191-1701-43AB-A78B-6871FD425170}"/>
              </a:ext>
            </a:extLst>
          </p:cNvPr>
          <p:cNvSpPr>
            <a:spLocks noGrp="1"/>
          </p:cNvSpPr>
          <p:nvPr>
            <p:ph idx="1"/>
          </p:nvPr>
        </p:nvSpPr>
        <p:spPr/>
        <p:txBody>
          <a:bodyPr/>
          <a:lstStyle/>
          <a:p>
            <a:r>
              <a:rPr lang="zh-TW" altLang="en-US" dirty="0"/>
              <a:t>巨量資料沒有明確的數量，但通常是指資料量在</a:t>
            </a:r>
            <a:r>
              <a:rPr lang="en-US" altLang="zh-TW" dirty="0" err="1"/>
              <a:t>PB</a:t>
            </a:r>
            <a:r>
              <a:rPr lang="en-US" altLang="zh-TW" dirty="0"/>
              <a:t> (petabyte) </a:t>
            </a:r>
            <a:r>
              <a:rPr lang="zh-TW" altLang="en-US" dirty="0"/>
              <a:t>和</a:t>
            </a:r>
            <a:r>
              <a:rPr lang="en-US" altLang="zh-TW" dirty="0" err="1"/>
              <a:t>EB</a:t>
            </a:r>
            <a:r>
              <a:rPr lang="en-US" altLang="zh-TW" dirty="0"/>
              <a:t> (exabyte) </a:t>
            </a:r>
            <a:r>
              <a:rPr lang="zh-TW" altLang="en-US" dirty="0"/>
              <a:t>的範圍間，亦即來自不同資料來源，數十億到數萬億筆的資料紀錄</a:t>
            </a:r>
            <a:endParaRPr lang="en-US" altLang="zh-TW" dirty="0"/>
          </a:p>
          <a:p>
            <a:endParaRPr lang="en-US" altLang="zh-TW" dirty="0"/>
          </a:p>
          <a:p>
            <a:r>
              <a:rPr lang="zh-TW" altLang="en-US" dirty="0"/>
              <a:t>企業對巨量資料深感興趣，因為它們比小量資料能揭露更多的樣式</a:t>
            </a:r>
            <a:r>
              <a:rPr lang="en-US" altLang="zh-TW" dirty="0"/>
              <a:t>(patterns) </a:t>
            </a:r>
            <a:r>
              <a:rPr lang="zh-TW" altLang="en-US" dirty="0"/>
              <a:t>及有趣的奇特現象</a:t>
            </a:r>
          </a:p>
        </p:txBody>
      </p:sp>
      <p:sp>
        <p:nvSpPr>
          <p:cNvPr id="3" name="投影片編號版面配置區 2">
            <a:extLst>
              <a:ext uri="{FF2B5EF4-FFF2-40B4-BE49-F238E27FC236}">
                <a16:creationId xmlns:a16="http://schemas.microsoft.com/office/drawing/2014/main" id="{429FC789-280A-47F6-B9A1-35DB4A6C897B}"/>
              </a:ext>
            </a:extLst>
          </p:cNvPr>
          <p:cNvSpPr>
            <a:spLocks noGrp="1"/>
          </p:cNvSpPr>
          <p:nvPr>
            <p:ph type="sldNum" sz="quarter" idx="12"/>
          </p:nvPr>
        </p:nvSpPr>
        <p:spPr/>
        <p:txBody>
          <a:bodyPr/>
          <a:lstStyle/>
          <a:p>
            <a:fld id="{D55CB18B-31BB-4254-9559-1B86933C9FD7}" type="slidenum">
              <a:rPr lang="en-US" altLang="ko-KR" smtClean="0"/>
              <a:pPr/>
              <a:t>16</a:t>
            </a:fld>
            <a:endParaRPr lang="en-US" altLang="ko-KR"/>
          </a:p>
        </p:txBody>
      </p:sp>
      <p:sp>
        <p:nvSpPr>
          <p:cNvPr id="4" name="標題 3">
            <a:extLst>
              <a:ext uri="{FF2B5EF4-FFF2-40B4-BE49-F238E27FC236}">
                <a16:creationId xmlns:a16="http://schemas.microsoft.com/office/drawing/2014/main" id="{4CE2A29A-95D3-4085-9E79-7C25F196DF14}"/>
              </a:ext>
            </a:extLst>
          </p:cNvPr>
          <p:cNvSpPr>
            <a:spLocks noGrp="1"/>
          </p:cNvSpPr>
          <p:nvPr>
            <p:ph type="title"/>
          </p:nvPr>
        </p:nvSpPr>
        <p:spPr/>
        <p:txBody>
          <a:bodyPr/>
          <a:lstStyle/>
          <a:p>
            <a:r>
              <a:rPr lang="zh-TW" altLang="en-US" dirty="0"/>
              <a:t>巨量資料的挑戰</a:t>
            </a:r>
          </a:p>
        </p:txBody>
      </p:sp>
    </p:spTree>
    <p:extLst>
      <p:ext uri="{BB962C8B-B14F-4D97-AF65-F5344CB8AC3E}">
        <p14:creationId xmlns:p14="http://schemas.microsoft.com/office/powerpoint/2010/main" val="95410383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65807E6F-F2E4-41EE-9CCB-B2F226276201}"/>
              </a:ext>
            </a:extLst>
          </p:cNvPr>
          <p:cNvSpPr>
            <a:spLocks noGrp="1"/>
          </p:cNvSpPr>
          <p:nvPr>
            <p:ph idx="1"/>
          </p:nvPr>
        </p:nvSpPr>
        <p:spPr/>
        <p:txBody>
          <a:bodyPr/>
          <a:lstStyle/>
          <a:p>
            <a:r>
              <a:rPr lang="zh-TW" altLang="en-US" dirty="0">
                <a:solidFill>
                  <a:srgbClr val="FFFF00"/>
                </a:solidFill>
              </a:rPr>
              <a:t>資料倉儲</a:t>
            </a:r>
            <a:r>
              <a:rPr lang="en-US" altLang="zh-TW" dirty="0">
                <a:solidFill>
                  <a:srgbClr val="FFFF00"/>
                </a:solidFill>
              </a:rPr>
              <a:t>(data warehouse) </a:t>
            </a:r>
            <a:r>
              <a:rPr lang="zh-TW" altLang="en-US" dirty="0"/>
              <a:t>是一個資料庫，儲存決策者感興趣的公司現在與歷史的資料</a:t>
            </a:r>
            <a:endParaRPr lang="en-US" altLang="zh-TW" dirty="0"/>
          </a:p>
          <a:p>
            <a:endParaRPr lang="en-US" altLang="zh-TW" dirty="0"/>
          </a:p>
          <a:p>
            <a:r>
              <a:rPr lang="zh-TW" altLang="en-US" dirty="0">
                <a:solidFill>
                  <a:srgbClr val="FFFF00"/>
                </a:solidFill>
              </a:rPr>
              <a:t>資料市集</a:t>
            </a:r>
            <a:r>
              <a:rPr lang="en-US" altLang="zh-TW" dirty="0">
                <a:solidFill>
                  <a:srgbClr val="FFFF00"/>
                </a:solidFill>
              </a:rPr>
              <a:t>(data mart) </a:t>
            </a:r>
            <a:r>
              <a:rPr lang="zh-TW" altLang="en-US" dirty="0"/>
              <a:t>是資料倉儲的子集，存放組織資料中彙整或特定領域的部分，供特定使用群體運用</a:t>
            </a:r>
          </a:p>
        </p:txBody>
      </p:sp>
      <p:sp>
        <p:nvSpPr>
          <p:cNvPr id="3" name="投影片編號版面配置區 2">
            <a:extLst>
              <a:ext uri="{FF2B5EF4-FFF2-40B4-BE49-F238E27FC236}">
                <a16:creationId xmlns:a16="http://schemas.microsoft.com/office/drawing/2014/main" id="{890404FB-3C5B-4950-9C7D-5CE56A59E1CB}"/>
              </a:ext>
            </a:extLst>
          </p:cNvPr>
          <p:cNvSpPr>
            <a:spLocks noGrp="1"/>
          </p:cNvSpPr>
          <p:nvPr>
            <p:ph type="sldNum" sz="quarter" idx="12"/>
          </p:nvPr>
        </p:nvSpPr>
        <p:spPr/>
        <p:txBody>
          <a:bodyPr/>
          <a:lstStyle/>
          <a:p>
            <a:fld id="{D55CB18B-31BB-4254-9559-1B86933C9FD7}" type="slidenum">
              <a:rPr lang="en-US" altLang="ko-KR" smtClean="0"/>
              <a:pPr/>
              <a:t>17</a:t>
            </a:fld>
            <a:endParaRPr lang="en-US" altLang="ko-KR"/>
          </a:p>
        </p:txBody>
      </p:sp>
      <p:sp>
        <p:nvSpPr>
          <p:cNvPr id="4" name="標題 3">
            <a:extLst>
              <a:ext uri="{FF2B5EF4-FFF2-40B4-BE49-F238E27FC236}">
                <a16:creationId xmlns:a16="http://schemas.microsoft.com/office/drawing/2014/main" id="{2FF595FC-B2D2-4AA3-819E-49B12135A4B1}"/>
              </a:ext>
            </a:extLst>
          </p:cNvPr>
          <p:cNvSpPr>
            <a:spLocks noGrp="1"/>
          </p:cNvSpPr>
          <p:nvPr>
            <p:ph type="title"/>
          </p:nvPr>
        </p:nvSpPr>
        <p:spPr/>
        <p:txBody>
          <a:bodyPr/>
          <a:lstStyle/>
          <a:p>
            <a:r>
              <a:rPr lang="zh-TW" altLang="en-US" dirty="0"/>
              <a:t>資料倉儲與資料超市</a:t>
            </a:r>
          </a:p>
        </p:txBody>
      </p:sp>
    </p:spTree>
    <p:extLst>
      <p:ext uri="{BB962C8B-B14F-4D97-AF65-F5344CB8AC3E}">
        <p14:creationId xmlns:p14="http://schemas.microsoft.com/office/powerpoint/2010/main" val="141362533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4952D9A7-764F-4310-ACD5-53D76275CE06}"/>
              </a:ext>
            </a:extLst>
          </p:cNvPr>
          <p:cNvSpPr>
            <a:spLocks noGrp="1"/>
          </p:cNvSpPr>
          <p:nvPr>
            <p:ph idx="1"/>
          </p:nvPr>
        </p:nvSpPr>
        <p:spPr/>
        <p:txBody>
          <a:bodyPr/>
          <a:lstStyle/>
          <a:p>
            <a:r>
              <a:rPr lang="zh-TW" altLang="en-US" dirty="0"/>
              <a:t>加快巨量資料分析的另一種方法，則是使用</a:t>
            </a:r>
            <a:r>
              <a:rPr lang="zh-TW" altLang="en-US" dirty="0">
                <a:solidFill>
                  <a:srgbClr val="FFFF00"/>
                </a:solidFill>
              </a:rPr>
              <a:t>記憶體內運算</a:t>
            </a:r>
            <a:r>
              <a:rPr lang="en-US" altLang="zh-TW" dirty="0">
                <a:solidFill>
                  <a:srgbClr val="FFFF00"/>
                </a:solidFill>
              </a:rPr>
              <a:t>(in-memory computing)</a:t>
            </a:r>
            <a:endParaRPr lang="zh-TW" altLang="en-US" dirty="0">
              <a:solidFill>
                <a:srgbClr val="FFFF00"/>
              </a:solidFill>
            </a:endParaRPr>
          </a:p>
        </p:txBody>
      </p:sp>
      <p:sp>
        <p:nvSpPr>
          <p:cNvPr id="3" name="投影片編號版面配置區 2">
            <a:extLst>
              <a:ext uri="{FF2B5EF4-FFF2-40B4-BE49-F238E27FC236}">
                <a16:creationId xmlns:a16="http://schemas.microsoft.com/office/drawing/2014/main" id="{FE8C464A-3BE4-4B59-98AF-4587964FA8D6}"/>
              </a:ext>
            </a:extLst>
          </p:cNvPr>
          <p:cNvSpPr>
            <a:spLocks noGrp="1"/>
          </p:cNvSpPr>
          <p:nvPr>
            <p:ph type="sldNum" sz="quarter" idx="12"/>
          </p:nvPr>
        </p:nvSpPr>
        <p:spPr/>
        <p:txBody>
          <a:bodyPr/>
          <a:lstStyle/>
          <a:p>
            <a:fld id="{D55CB18B-31BB-4254-9559-1B86933C9FD7}" type="slidenum">
              <a:rPr lang="en-US" altLang="ko-KR" smtClean="0"/>
              <a:pPr/>
              <a:t>18</a:t>
            </a:fld>
            <a:endParaRPr lang="en-US" altLang="ko-KR"/>
          </a:p>
        </p:txBody>
      </p:sp>
      <p:sp>
        <p:nvSpPr>
          <p:cNvPr id="4" name="標題 3">
            <a:extLst>
              <a:ext uri="{FF2B5EF4-FFF2-40B4-BE49-F238E27FC236}">
                <a16:creationId xmlns:a16="http://schemas.microsoft.com/office/drawing/2014/main" id="{351986AA-474D-402D-9AB7-B55EFBD709C1}"/>
              </a:ext>
            </a:extLst>
          </p:cNvPr>
          <p:cNvSpPr>
            <a:spLocks noGrp="1"/>
          </p:cNvSpPr>
          <p:nvPr>
            <p:ph type="title"/>
          </p:nvPr>
        </p:nvSpPr>
        <p:spPr/>
        <p:txBody>
          <a:bodyPr/>
          <a:lstStyle/>
          <a:p>
            <a:r>
              <a:rPr lang="zh-TW" altLang="en-US" dirty="0"/>
              <a:t>記憶體內運算</a:t>
            </a:r>
          </a:p>
        </p:txBody>
      </p:sp>
    </p:spTree>
    <p:extLst>
      <p:ext uri="{BB962C8B-B14F-4D97-AF65-F5344CB8AC3E}">
        <p14:creationId xmlns:p14="http://schemas.microsoft.com/office/powerpoint/2010/main" val="105317309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內容版面配置區 10">
            <a:extLst>
              <a:ext uri="{FF2B5EF4-FFF2-40B4-BE49-F238E27FC236}">
                <a16:creationId xmlns:a16="http://schemas.microsoft.com/office/drawing/2014/main" id="{698047A4-819B-4D98-86C4-587422568257}"/>
              </a:ext>
            </a:extLst>
          </p:cNvPr>
          <p:cNvSpPr>
            <a:spLocks noGrp="1"/>
          </p:cNvSpPr>
          <p:nvPr>
            <p:ph idx="1"/>
          </p:nvPr>
        </p:nvSpPr>
        <p:spPr/>
        <p:txBody>
          <a:bodyPr/>
          <a:lstStyle/>
          <a:p>
            <a:r>
              <a:rPr lang="zh-TW" altLang="en-US" dirty="0">
                <a:solidFill>
                  <a:srgbClr val="92D050"/>
                </a:solidFill>
              </a:rPr>
              <a:t>以即時分析推動</a:t>
            </a:r>
            <a:r>
              <a:rPr lang="en-US" altLang="zh-TW" dirty="0">
                <a:solidFill>
                  <a:srgbClr val="92D050"/>
                </a:solidFill>
              </a:rPr>
              <a:t>ARI </a:t>
            </a:r>
            <a:r>
              <a:rPr lang="zh-TW" altLang="en-US" dirty="0">
                <a:solidFill>
                  <a:srgbClr val="92D050"/>
                </a:solidFill>
              </a:rPr>
              <a:t>車隊管理</a:t>
            </a:r>
            <a:endParaRPr lang="en-US" altLang="zh-TW" dirty="0">
              <a:solidFill>
                <a:srgbClr val="92D050"/>
              </a:solidFill>
            </a:endParaRPr>
          </a:p>
          <a:p>
            <a:r>
              <a:rPr lang="zh-TW" altLang="en-US" dirty="0"/>
              <a:t>個案研究問題</a:t>
            </a:r>
          </a:p>
          <a:p>
            <a:pPr marL="971550" lvl="1" indent="-514350">
              <a:buFont typeface="+mj-lt"/>
              <a:buAutoNum type="arabicPeriod"/>
            </a:pPr>
            <a:r>
              <a:rPr lang="zh-TW" altLang="en-US" dirty="0"/>
              <a:t>為什麼對</a:t>
            </a:r>
            <a:r>
              <a:rPr lang="en-US" altLang="zh-TW" dirty="0"/>
              <a:t>ARI </a:t>
            </a:r>
            <a:r>
              <a:rPr lang="zh-TW" altLang="en-US" dirty="0"/>
              <a:t>來說，資料管理是一個重大議題？</a:t>
            </a:r>
          </a:p>
          <a:p>
            <a:pPr marL="971550" lvl="1" indent="-514350">
              <a:buFont typeface="+mj-lt"/>
              <a:buAutoNum type="arabicPeriod"/>
            </a:pPr>
            <a:r>
              <a:rPr lang="zh-TW" altLang="en-US" dirty="0"/>
              <a:t>請描述</a:t>
            </a:r>
            <a:r>
              <a:rPr lang="en-US" altLang="zh-TW" dirty="0"/>
              <a:t>ARI </a:t>
            </a:r>
            <a:r>
              <a:rPr lang="zh-TW" altLang="en-US" dirty="0"/>
              <a:t>早期的資料分析和彙報能力，其又對企業有何影響。</a:t>
            </a:r>
          </a:p>
          <a:p>
            <a:pPr marL="971550" lvl="1" indent="-514350">
              <a:buFont typeface="+mj-lt"/>
              <a:buAutoNum type="arabicPeriod"/>
            </a:pPr>
            <a:r>
              <a:rPr lang="en-US" altLang="zh-TW" dirty="0"/>
              <a:t>SAP HANA </a:t>
            </a:r>
            <a:r>
              <a:rPr lang="zh-TW" altLang="en-US" dirty="0"/>
              <a:t>對</a:t>
            </a:r>
            <a:r>
              <a:rPr lang="en-US" altLang="zh-TW" dirty="0"/>
              <a:t>ARI </a:t>
            </a:r>
            <a:r>
              <a:rPr lang="zh-TW" altLang="en-US" dirty="0"/>
              <a:t>來說是一個好的解決方案嗎？為什麼？</a:t>
            </a:r>
          </a:p>
          <a:p>
            <a:pPr marL="971550" lvl="1" indent="-514350">
              <a:buFont typeface="+mj-lt"/>
              <a:buAutoNum type="arabicPeriod"/>
            </a:pPr>
            <a:r>
              <a:rPr lang="zh-TW" altLang="en-US" dirty="0"/>
              <a:t>請描述採用</a:t>
            </a:r>
            <a:r>
              <a:rPr lang="en-US" altLang="zh-TW" dirty="0"/>
              <a:t>HANA </a:t>
            </a:r>
            <a:r>
              <a:rPr lang="zh-TW" altLang="en-US" dirty="0"/>
              <a:t>為</a:t>
            </a:r>
            <a:r>
              <a:rPr lang="en-US" altLang="zh-TW" dirty="0"/>
              <a:t>ARI </a:t>
            </a:r>
            <a:r>
              <a:rPr lang="zh-TW" altLang="en-US" dirty="0"/>
              <a:t>帶來哪些改變。</a:t>
            </a:r>
          </a:p>
        </p:txBody>
      </p:sp>
      <p:sp>
        <p:nvSpPr>
          <p:cNvPr id="4" name="投影片編號版面配置區 3">
            <a:extLst>
              <a:ext uri="{FF2B5EF4-FFF2-40B4-BE49-F238E27FC236}">
                <a16:creationId xmlns:a16="http://schemas.microsoft.com/office/drawing/2014/main" id="{35C4D9D5-870C-4D81-A8A9-C907A7AC70C5}"/>
              </a:ext>
            </a:extLst>
          </p:cNvPr>
          <p:cNvSpPr>
            <a:spLocks noGrp="1"/>
          </p:cNvSpPr>
          <p:nvPr>
            <p:ph type="sldNum" sz="quarter" idx="12"/>
          </p:nvPr>
        </p:nvSpPr>
        <p:spPr/>
        <p:txBody>
          <a:bodyPr/>
          <a:lstStyle/>
          <a:p>
            <a:fld id="{1A39A694-C9D2-4A1F-B22B-D5A13C3121DA}" type="slidenum">
              <a:rPr lang="en-US" altLang="ko-KR" smtClean="0"/>
              <a:pPr/>
              <a:t>19</a:t>
            </a:fld>
            <a:endParaRPr lang="en-US" altLang="ko-KR"/>
          </a:p>
        </p:txBody>
      </p:sp>
      <p:sp>
        <p:nvSpPr>
          <p:cNvPr id="3" name="標題 2">
            <a:extLst>
              <a:ext uri="{FF2B5EF4-FFF2-40B4-BE49-F238E27FC236}">
                <a16:creationId xmlns:a16="http://schemas.microsoft.com/office/drawing/2014/main" id="{8E65D6CB-0395-4610-9591-D614D8D29156}"/>
              </a:ext>
            </a:extLst>
          </p:cNvPr>
          <p:cNvSpPr>
            <a:spLocks noGrp="1"/>
          </p:cNvSpPr>
          <p:nvPr>
            <p:ph type="title"/>
          </p:nvPr>
        </p:nvSpPr>
        <p:spPr/>
        <p:txBody>
          <a:bodyPr/>
          <a:lstStyle/>
          <a:p>
            <a:r>
              <a:rPr lang="zh-TW" altLang="en-US"/>
              <a:t>互動個案：科技的觀點</a:t>
            </a:r>
            <a:endParaRPr lang="zh-TW" altLang="en-US" dirty="0"/>
          </a:p>
        </p:txBody>
      </p:sp>
      <p:pic>
        <p:nvPicPr>
          <p:cNvPr id="13" name="圖片 12">
            <a:extLst>
              <a:ext uri="{FF2B5EF4-FFF2-40B4-BE49-F238E27FC236}">
                <a16:creationId xmlns:a16="http://schemas.microsoft.com/office/drawing/2014/main" id="{B4E32BFD-2344-46EA-98D2-E07F6F65EC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490990"/>
            <a:ext cx="1219200" cy="1219200"/>
          </a:xfrm>
          <a:prstGeom prst="rect">
            <a:avLst/>
          </a:prstGeom>
        </p:spPr>
      </p:pic>
    </p:spTree>
    <p:extLst>
      <p:ext uri="{BB962C8B-B14F-4D97-AF65-F5344CB8AC3E}">
        <p14:creationId xmlns:p14="http://schemas.microsoft.com/office/powerpoint/2010/main" val="39416934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1B1FC4F7-4146-4FD2-BF6B-75A3C9AAD8C2}"/>
              </a:ext>
            </a:extLst>
          </p:cNvPr>
          <p:cNvSpPr>
            <a:spLocks noGrp="1"/>
          </p:cNvSpPr>
          <p:nvPr>
            <p:ph type="sldNum" sz="quarter" idx="10"/>
          </p:nvPr>
        </p:nvSpPr>
        <p:spPr/>
        <p:txBody>
          <a:bodyPr/>
          <a:lstStyle/>
          <a:p>
            <a:fld id="{D02F2111-3328-428E-AF71-D7A4716169C8}" type="slidenum">
              <a:rPr lang="en-US" altLang="ko-KR" smtClean="0"/>
              <a:pPr/>
              <a:t>2</a:t>
            </a:fld>
            <a:endParaRPr lang="en-US" altLang="ko-KR" dirty="0"/>
          </a:p>
        </p:txBody>
      </p:sp>
      <p:sp>
        <p:nvSpPr>
          <p:cNvPr id="6" name="標題 23">
            <a:extLst>
              <a:ext uri="{FF2B5EF4-FFF2-40B4-BE49-F238E27FC236}">
                <a16:creationId xmlns:a16="http://schemas.microsoft.com/office/drawing/2014/main" id="{46E5AC33-BD90-4090-A2E0-B4899C8E544F}"/>
              </a:ext>
            </a:extLst>
          </p:cNvPr>
          <p:cNvSpPr txBox="1">
            <a:spLocks/>
          </p:cNvSpPr>
          <p:nvPr/>
        </p:nvSpPr>
        <p:spPr bwMode="auto">
          <a:xfrm>
            <a:off x="700088" y="2007929"/>
            <a:ext cx="4952032" cy="1493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latinLnBrk="1" hangingPunct="0">
              <a:spcBef>
                <a:spcPct val="0"/>
              </a:spcBef>
              <a:spcAft>
                <a:spcPct val="0"/>
              </a:spcAft>
              <a:defRPr kumimoji="1" sz="4400" baseline="0">
                <a:solidFill>
                  <a:srgbClr val="00FFFF"/>
                </a:solidFill>
                <a:latin typeface="Arial" panose="020B0604020202020204" pitchFamily="34" charset="0"/>
                <a:ea typeface="標楷體" panose="03000509000000000000" pitchFamily="65" charset="-120"/>
                <a:cs typeface="+mj-cs"/>
              </a:defRPr>
            </a:lvl1pPr>
            <a:lvl2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2pPr>
            <a:lvl3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3pPr>
            <a:lvl4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4pPr>
            <a:lvl5pPr algn="l" rtl="0" eaLnBrk="0" fontAlgn="base" latinLnBrk="1" hangingPunct="0">
              <a:spcBef>
                <a:spcPct val="0"/>
              </a:spcBef>
              <a:spcAft>
                <a:spcPct val="0"/>
              </a:spcAft>
              <a:defRPr kumimoji="1" sz="3600">
                <a:solidFill>
                  <a:schemeClr val="bg1"/>
                </a:solidFill>
                <a:latin typeface="HY헤드라인M" pitchFamily="18" charset="-127"/>
                <a:ea typeface="HY헤드라인M" pitchFamily="18" charset="-127"/>
              </a:defRPr>
            </a:lvl5pPr>
            <a:lvl6pPr marL="457200" algn="l" rtl="0" fontAlgn="base" latinLnBrk="1">
              <a:spcBef>
                <a:spcPct val="0"/>
              </a:spcBef>
              <a:spcAft>
                <a:spcPct val="0"/>
              </a:spcAft>
              <a:defRPr kumimoji="1" sz="3000" b="1" i="1">
                <a:solidFill>
                  <a:schemeClr val="bg1"/>
                </a:solidFill>
                <a:latin typeface="굴림" pitchFamily="50" charset="-127"/>
                <a:ea typeface="굴림" pitchFamily="50" charset="-127"/>
              </a:defRPr>
            </a:lvl6pPr>
            <a:lvl7pPr marL="914400" algn="l" rtl="0" fontAlgn="base" latinLnBrk="1">
              <a:spcBef>
                <a:spcPct val="0"/>
              </a:spcBef>
              <a:spcAft>
                <a:spcPct val="0"/>
              </a:spcAft>
              <a:defRPr kumimoji="1" sz="3000" b="1" i="1">
                <a:solidFill>
                  <a:schemeClr val="bg1"/>
                </a:solidFill>
                <a:latin typeface="굴림" pitchFamily="50" charset="-127"/>
                <a:ea typeface="굴림" pitchFamily="50" charset="-127"/>
              </a:defRPr>
            </a:lvl7pPr>
            <a:lvl8pPr marL="1371600" algn="l" rtl="0" fontAlgn="base" latinLnBrk="1">
              <a:spcBef>
                <a:spcPct val="0"/>
              </a:spcBef>
              <a:spcAft>
                <a:spcPct val="0"/>
              </a:spcAft>
              <a:defRPr kumimoji="1" sz="3000" b="1" i="1">
                <a:solidFill>
                  <a:schemeClr val="bg1"/>
                </a:solidFill>
                <a:latin typeface="굴림" pitchFamily="50" charset="-127"/>
                <a:ea typeface="굴림" pitchFamily="50" charset="-127"/>
              </a:defRPr>
            </a:lvl8pPr>
            <a:lvl9pPr marL="1828800" algn="l" rtl="0" fontAlgn="base" latinLnBrk="1">
              <a:spcBef>
                <a:spcPct val="0"/>
              </a:spcBef>
              <a:spcAft>
                <a:spcPct val="0"/>
              </a:spcAft>
              <a:defRPr kumimoji="1" sz="3000" b="1" i="1">
                <a:solidFill>
                  <a:schemeClr val="bg1"/>
                </a:solidFill>
                <a:latin typeface="굴림" pitchFamily="50" charset="-127"/>
                <a:ea typeface="굴림" pitchFamily="50" charset="-127"/>
              </a:defRPr>
            </a:lvl9pPr>
          </a:lstStyle>
          <a:p>
            <a:r>
              <a:rPr lang="zh-TW" altLang="en-US" sz="3600" kern="0" dirty="0">
                <a:solidFill>
                  <a:srgbClr val="FFC000"/>
                </a:solidFill>
              </a:rPr>
              <a:t>企業智慧的基礎：</a:t>
            </a:r>
          </a:p>
          <a:p>
            <a:r>
              <a:rPr lang="zh-TW" altLang="en-US" sz="3600" kern="0" dirty="0">
                <a:solidFill>
                  <a:srgbClr val="FFC000"/>
                </a:solidFill>
              </a:rPr>
              <a:t>資料庫與資訊管理</a:t>
            </a:r>
            <a:endParaRPr lang="zh-TW" altLang="en-US" sz="3600" kern="0" dirty="0">
              <a:solidFill>
                <a:srgbClr val="FFC000"/>
              </a:solidFill>
              <a:effectLst/>
            </a:endParaRPr>
          </a:p>
        </p:txBody>
      </p:sp>
      <p:sp>
        <p:nvSpPr>
          <p:cNvPr id="3" name="標題 2">
            <a:extLst>
              <a:ext uri="{FF2B5EF4-FFF2-40B4-BE49-F238E27FC236}">
                <a16:creationId xmlns:a16="http://schemas.microsoft.com/office/drawing/2014/main" id="{5C0A7E51-941C-4C37-A344-4984969849D4}"/>
              </a:ext>
            </a:extLst>
          </p:cNvPr>
          <p:cNvSpPr>
            <a:spLocks noGrp="1"/>
          </p:cNvSpPr>
          <p:nvPr>
            <p:ph type="title"/>
          </p:nvPr>
        </p:nvSpPr>
        <p:spPr/>
        <p:txBody>
          <a:bodyPr/>
          <a:lstStyle/>
          <a:p>
            <a:r>
              <a:rPr lang="en-US" altLang="zh-TW" dirty="0"/>
              <a:t>CHAPTER 6</a:t>
            </a:r>
            <a:endParaRPr lang="zh-TW" altLang="en-US" dirty="0"/>
          </a:p>
        </p:txBody>
      </p:sp>
    </p:spTree>
    <p:extLst>
      <p:ext uri="{BB962C8B-B14F-4D97-AF65-F5344CB8AC3E}">
        <p14:creationId xmlns:p14="http://schemas.microsoft.com/office/powerpoint/2010/main" val="72760319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3087A6DC-7AD5-45E1-BB91-62560A50C695}"/>
              </a:ext>
            </a:extLst>
          </p:cNvPr>
          <p:cNvSpPr>
            <a:spLocks noGrp="1"/>
          </p:cNvSpPr>
          <p:nvPr>
            <p:ph idx="1"/>
          </p:nvPr>
        </p:nvSpPr>
        <p:spPr/>
        <p:txBody>
          <a:bodyPr/>
          <a:lstStyle/>
          <a:p>
            <a:r>
              <a:rPr lang="en-US" altLang="zh-TW" dirty="0"/>
              <a:t>OLAP </a:t>
            </a:r>
            <a:r>
              <a:rPr lang="zh-TW" altLang="en-US" dirty="0"/>
              <a:t>支援多維度資料分析，能讓使用者從不同的角度來解讀相同的資料</a:t>
            </a:r>
          </a:p>
        </p:txBody>
      </p:sp>
      <p:sp>
        <p:nvSpPr>
          <p:cNvPr id="4" name="投影片編號版面配置區 3">
            <a:extLst>
              <a:ext uri="{FF2B5EF4-FFF2-40B4-BE49-F238E27FC236}">
                <a16:creationId xmlns:a16="http://schemas.microsoft.com/office/drawing/2014/main" id="{12F4D41F-AAA2-440E-95BC-27BF62C58B7B}"/>
              </a:ext>
            </a:extLst>
          </p:cNvPr>
          <p:cNvSpPr>
            <a:spLocks noGrp="1"/>
          </p:cNvSpPr>
          <p:nvPr>
            <p:ph type="sldNum" sz="quarter" idx="12"/>
          </p:nvPr>
        </p:nvSpPr>
        <p:spPr/>
        <p:txBody>
          <a:bodyPr/>
          <a:lstStyle/>
          <a:p>
            <a:fld id="{1A39A694-C9D2-4A1F-B22B-D5A13C3121DA}" type="slidenum">
              <a:rPr lang="en-US" altLang="ko-KR" smtClean="0"/>
              <a:pPr/>
              <a:t>20</a:t>
            </a:fld>
            <a:endParaRPr lang="en-US" altLang="ko-KR"/>
          </a:p>
        </p:txBody>
      </p:sp>
      <p:sp>
        <p:nvSpPr>
          <p:cNvPr id="5" name="標題 4">
            <a:extLst>
              <a:ext uri="{FF2B5EF4-FFF2-40B4-BE49-F238E27FC236}">
                <a16:creationId xmlns:a16="http://schemas.microsoft.com/office/drawing/2014/main" id="{F1FBCE6D-134A-4F5D-BDEB-ABE849A858B2}"/>
              </a:ext>
            </a:extLst>
          </p:cNvPr>
          <p:cNvSpPr>
            <a:spLocks noGrp="1"/>
          </p:cNvSpPr>
          <p:nvPr>
            <p:ph type="title"/>
          </p:nvPr>
        </p:nvSpPr>
        <p:spPr/>
        <p:txBody>
          <a:bodyPr/>
          <a:lstStyle/>
          <a:p>
            <a:r>
              <a:rPr lang="zh-TW" altLang="en-US" dirty="0"/>
              <a:t>線上分析處理</a:t>
            </a:r>
            <a:r>
              <a:rPr lang="en-US" altLang="zh-TW" dirty="0"/>
              <a:t>(OLAP)</a:t>
            </a:r>
            <a:endParaRPr lang="zh-TW" altLang="en-US" dirty="0"/>
          </a:p>
        </p:txBody>
      </p:sp>
    </p:spTree>
    <p:extLst>
      <p:ext uri="{BB962C8B-B14F-4D97-AF65-F5344CB8AC3E}">
        <p14:creationId xmlns:p14="http://schemas.microsoft.com/office/powerpoint/2010/main" val="331303490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7B36DB1D-E602-4082-A7C9-3B1D74FBDE9A}"/>
              </a:ext>
            </a:extLst>
          </p:cNvPr>
          <p:cNvSpPr>
            <a:spLocks noGrp="1"/>
          </p:cNvSpPr>
          <p:nvPr>
            <p:ph idx="1"/>
          </p:nvPr>
        </p:nvSpPr>
        <p:spPr/>
        <p:txBody>
          <a:bodyPr/>
          <a:lstStyle/>
          <a:p>
            <a:r>
              <a:rPr lang="zh-TW" altLang="en-US" dirty="0">
                <a:solidFill>
                  <a:srgbClr val="FFFF00"/>
                </a:solidFill>
              </a:rPr>
              <a:t>資料探勘</a:t>
            </a:r>
            <a:r>
              <a:rPr lang="en-US" altLang="zh-TW" dirty="0">
                <a:solidFill>
                  <a:srgbClr val="FFFF00"/>
                </a:solidFill>
              </a:rPr>
              <a:t>(data mining) </a:t>
            </a:r>
            <a:r>
              <a:rPr lang="zh-TW" altLang="en-US" dirty="0"/>
              <a:t>則是探索導向，能挖掘企業大型資料庫中隱藏的樣式</a:t>
            </a:r>
            <a:r>
              <a:rPr lang="en-US" altLang="zh-TW" dirty="0"/>
              <a:t>(patterns) </a:t>
            </a:r>
            <a:r>
              <a:rPr lang="zh-TW" altLang="en-US" dirty="0"/>
              <a:t>及關係，從而找出法則用以預測未來行為</a:t>
            </a:r>
            <a:endParaRPr lang="en-US" altLang="zh-TW" dirty="0"/>
          </a:p>
          <a:p>
            <a:endParaRPr lang="en-US" altLang="zh-TW" dirty="0"/>
          </a:p>
          <a:p>
            <a:r>
              <a:rPr lang="zh-TW" altLang="en-US" dirty="0"/>
              <a:t>資料探勘可獲得的資訊類型，包括關聯、序列、分類、群集與預測</a:t>
            </a:r>
          </a:p>
        </p:txBody>
      </p:sp>
      <p:sp>
        <p:nvSpPr>
          <p:cNvPr id="3" name="投影片編號版面配置區 2">
            <a:extLst>
              <a:ext uri="{FF2B5EF4-FFF2-40B4-BE49-F238E27FC236}">
                <a16:creationId xmlns:a16="http://schemas.microsoft.com/office/drawing/2014/main" id="{3BA3B95B-1EBE-499B-B193-01469539FCF6}"/>
              </a:ext>
            </a:extLst>
          </p:cNvPr>
          <p:cNvSpPr>
            <a:spLocks noGrp="1"/>
          </p:cNvSpPr>
          <p:nvPr>
            <p:ph type="sldNum" sz="quarter" idx="12"/>
          </p:nvPr>
        </p:nvSpPr>
        <p:spPr/>
        <p:txBody>
          <a:bodyPr/>
          <a:lstStyle/>
          <a:p>
            <a:fld id="{D55CB18B-31BB-4254-9559-1B86933C9FD7}" type="slidenum">
              <a:rPr lang="en-US" altLang="ko-KR" smtClean="0"/>
              <a:pPr/>
              <a:t>21</a:t>
            </a:fld>
            <a:endParaRPr lang="en-US" altLang="ko-KR"/>
          </a:p>
        </p:txBody>
      </p:sp>
      <p:sp>
        <p:nvSpPr>
          <p:cNvPr id="4" name="標題 3">
            <a:extLst>
              <a:ext uri="{FF2B5EF4-FFF2-40B4-BE49-F238E27FC236}">
                <a16:creationId xmlns:a16="http://schemas.microsoft.com/office/drawing/2014/main" id="{FA8622A0-1FD1-4C36-B5C6-AAF9E5769989}"/>
              </a:ext>
            </a:extLst>
          </p:cNvPr>
          <p:cNvSpPr>
            <a:spLocks noGrp="1"/>
          </p:cNvSpPr>
          <p:nvPr>
            <p:ph type="title"/>
          </p:nvPr>
        </p:nvSpPr>
        <p:spPr/>
        <p:txBody>
          <a:bodyPr/>
          <a:lstStyle/>
          <a:p>
            <a:r>
              <a:rPr lang="zh-TW" altLang="en-US" dirty="0"/>
              <a:t>資料探勘</a:t>
            </a:r>
            <a:r>
              <a:rPr lang="en-US" altLang="zh-TW" dirty="0"/>
              <a:t>(Data Mining)</a:t>
            </a:r>
            <a:endParaRPr lang="zh-TW" altLang="en-US" dirty="0"/>
          </a:p>
        </p:txBody>
      </p:sp>
    </p:spTree>
    <p:extLst>
      <p:ext uri="{BB962C8B-B14F-4D97-AF65-F5344CB8AC3E}">
        <p14:creationId xmlns:p14="http://schemas.microsoft.com/office/powerpoint/2010/main" val="126496064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F17CE7A0-8FC7-4B83-8E75-D4B8974B5E28}"/>
              </a:ext>
            </a:extLst>
          </p:cNvPr>
          <p:cNvSpPr>
            <a:spLocks noGrp="1"/>
          </p:cNvSpPr>
          <p:nvPr>
            <p:ph idx="1"/>
          </p:nvPr>
        </p:nvSpPr>
        <p:spPr/>
        <p:txBody>
          <a:bodyPr/>
          <a:lstStyle/>
          <a:p>
            <a:r>
              <a:rPr lang="zh-TW" altLang="en-US" dirty="0">
                <a:solidFill>
                  <a:srgbClr val="FFFF00"/>
                </a:solidFill>
              </a:rPr>
              <a:t>文字探勘</a:t>
            </a:r>
            <a:r>
              <a:rPr lang="en-US" altLang="zh-TW" dirty="0">
                <a:solidFill>
                  <a:srgbClr val="FFFF00"/>
                </a:solidFill>
              </a:rPr>
              <a:t>(text mining) </a:t>
            </a:r>
            <a:r>
              <a:rPr lang="zh-TW" altLang="en-US" dirty="0"/>
              <a:t>工具可用來幫助企業分析非結構化資料</a:t>
            </a:r>
            <a:endParaRPr lang="en-US" altLang="zh-TW" dirty="0"/>
          </a:p>
          <a:p>
            <a:endParaRPr lang="en-US" altLang="zh-TW" dirty="0"/>
          </a:p>
          <a:p>
            <a:r>
              <a:rPr lang="zh-TW" altLang="en-US" dirty="0">
                <a:solidFill>
                  <a:srgbClr val="FFFF00"/>
                </a:solidFill>
              </a:rPr>
              <a:t>情感分析</a:t>
            </a:r>
            <a:r>
              <a:rPr lang="en-US" altLang="zh-TW" dirty="0">
                <a:solidFill>
                  <a:srgbClr val="FFFF00"/>
                </a:solidFill>
              </a:rPr>
              <a:t>(sentiment analysis) </a:t>
            </a:r>
            <a:r>
              <a:rPr lang="zh-TW" altLang="en-US" dirty="0"/>
              <a:t>軟體能夠探勘電子郵件、部落格、社群媒體討論或調查表格內的文字，進而找出關於特定主題的正反意見</a:t>
            </a:r>
            <a:endParaRPr lang="en-US" altLang="zh-TW" dirty="0"/>
          </a:p>
          <a:p>
            <a:endParaRPr lang="zh-TW" altLang="en-US" dirty="0"/>
          </a:p>
          <a:p>
            <a:endParaRPr lang="en-US" altLang="zh-TW" dirty="0"/>
          </a:p>
        </p:txBody>
      </p:sp>
      <p:sp>
        <p:nvSpPr>
          <p:cNvPr id="3" name="投影片編號版面配置區 2">
            <a:extLst>
              <a:ext uri="{FF2B5EF4-FFF2-40B4-BE49-F238E27FC236}">
                <a16:creationId xmlns:a16="http://schemas.microsoft.com/office/drawing/2014/main" id="{D13DBFBC-D138-45AF-B2EF-E32DE1328129}"/>
              </a:ext>
            </a:extLst>
          </p:cNvPr>
          <p:cNvSpPr>
            <a:spLocks noGrp="1"/>
          </p:cNvSpPr>
          <p:nvPr>
            <p:ph type="sldNum" sz="quarter" idx="12"/>
          </p:nvPr>
        </p:nvSpPr>
        <p:spPr/>
        <p:txBody>
          <a:bodyPr/>
          <a:lstStyle/>
          <a:p>
            <a:fld id="{D55CB18B-31BB-4254-9559-1B86933C9FD7}" type="slidenum">
              <a:rPr lang="en-US" altLang="ko-KR" smtClean="0"/>
              <a:pPr/>
              <a:t>22</a:t>
            </a:fld>
            <a:endParaRPr lang="en-US" altLang="ko-KR"/>
          </a:p>
        </p:txBody>
      </p:sp>
      <p:sp>
        <p:nvSpPr>
          <p:cNvPr id="4" name="標題 3">
            <a:extLst>
              <a:ext uri="{FF2B5EF4-FFF2-40B4-BE49-F238E27FC236}">
                <a16:creationId xmlns:a16="http://schemas.microsoft.com/office/drawing/2014/main" id="{4CDA2BBC-3677-4635-BBB4-D187E930E694}"/>
              </a:ext>
            </a:extLst>
          </p:cNvPr>
          <p:cNvSpPr>
            <a:spLocks noGrp="1"/>
          </p:cNvSpPr>
          <p:nvPr>
            <p:ph type="title"/>
          </p:nvPr>
        </p:nvSpPr>
        <p:spPr/>
        <p:txBody>
          <a:bodyPr/>
          <a:lstStyle/>
          <a:p>
            <a:r>
              <a:rPr lang="zh-TW" altLang="en-US" dirty="0"/>
              <a:t>文字探勘與網頁探勘</a:t>
            </a:r>
          </a:p>
        </p:txBody>
      </p:sp>
    </p:spTree>
    <p:extLst>
      <p:ext uri="{BB962C8B-B14F-4D97-AF65-F5344CB8AC3E}">
        <p14:creationId xmlns:p14="http://schemas.microsoft.com/office/powerpoint/2010/main" val="390530505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98EED121-1A75-4252-B85F-9241C49B9E1A}"/>
              </a:ext>
            </a:extLst>
          </p:cNvPr>
          <p:cNvSpPr>
            <a:spLocks noGrp="1"/>
          </p:cNvSpPr>
          <p:nvPr>
            <p:ph idx="1"/>
          </p:nvPr>
        </p:nvSpPr>
        <p:spPr/>
        <p:txBody>
          <a:bodyPr/>
          <a:lstStyle/>
          <a:p>
            <a:r>
              <a:rPr lang="zh-TW" altLang="en-US" dirty="0">
                <a:solidFill>
                  <a:srgbClr val="FFFF00"/>
                </a:solidFill>
              </a:rPr>
              <a:t>資訊政策</a:t>
            </a:r>
            <a:r>
              <a:rPr lang="en-US" altLang="zh-TW" dirty="0">
                <a:solidFill>
                  <a:srgbClr val="FFFF00"/>
                </a:solidFill>
              </a:rPr>
              <a:t>(information policy) </a:t>
            </a:r>
            <a:r>
              <a:rPr lang="zh-TW" altLang="en-US" dirty="0"/>
              <a:t>規範組織分享、散播、獲取、標準化、分類與盤點資訊的規則，並規劃出具體的程序與權責制度，說明哪些使用者與組織單位可以分享資訊、資訊可被散播到何處、誰負責更新並維護資訊</a:t>
            </a:r>
            <a:endParaRPr lang="en-US" altLang="zh-TW"/>
          </a:p>
          <a:p>
            <a:endParaRPr lang="en-US" altLang="zh-TW" dirty="0"/>
          </a:p>
          <a:p>
            <a:r>
              <a:rPr lang="zh-TW" altLang="en-US" dirty="0">
                <a:solidFill>
                  <a:srgbClr val="FFFF00"/>
                </a:solidFill>
              </a:rPr>
              <a:t>資料治理</a:t>
            </a:r>
            <a:r>
              <a:rPr lang="en-US" altLang="zh-TW" dirty="0">
                <a:solidFill>
                  <a:srgbClr val="FFFF00"/>
                </a:solidFill>
              </a:rPr>
              <a:t>(data governance) </a:t>
            </a:r>
            <a:r>
              <a:rPr lang="zh-TW" altLang="en-US" dirty="0"/>
              <a:t>處理企業資料的有效性、可用性、完整性與安全性的政策和程序，特別強調促進隱私、安全、資料品質，以及政府法規的遵守</a:t>
            </a:r>
          </a:p>
        </p:txBody>
      </p:sp>
      <p:sp>
        <p:nvSpPr>
          <p:cNvPr id="4" name="投影片編號版面配置區 3">
            <a:extLst>
              <a:ext uri="{FF2B5EF4-FFF2-40B4-BE49-F238E27FC236}">
                <a16:creationId xmlns:a16="http://schemas.microsoft.com/office/drawing/2014/main" id="{5B306676-4192-42E4-B605-AD1C092C37A7}"/>
              </a:ext>
            </a:extLst>
          </p:cNvPr>
          <p:cNvSpPr>
            <a:spLocks noGrp="1"/>
          </p:cNvSpPr>
          <p:nvPr>
            <p:ph type="sldNum" sz="quarter" idx="12"/>
          </p:nvPr>
        </p:nvSpPr>
        <p:spPr/>
        <p:txBody>
          <a:bodyPr/>
          <a:lstStyle/>
          <a:p>
            <a:fld id="{1A39A694-C9D2-4A1F-B22B-D5A13C3121DA}" type="slidenum">
              <a:rPr lang="en-US" altLang="ko-KR" smtClean="0"/>
              <a:pPr/>
              <a:t>23</a:t>
            </a:fld>
            <a:endParaRPr lang="en-US" altLang="ko-KR"/>
          </a:p>
        </p:txBody>
      </p:sp>
      <p:sp>
        <p:nvSpPr>
          <p:cNvPr id="5" name="標題 4">
            <a:extLst>
              <a:ext uri="{FF2B5EF4-FFF2-40B4-BE49-F238E27FC236}">
                <a16:creationId xmlns:a16="http://schemas.microsoft.com/office/drawing/2014/main" id="{2F29542C-4154-49C2-8D90-0CCD52DEE815}"/>
              </a:ext>
            </a:extLst>
          </p:cNvPr>
          <p:cNvSpPr>
            <a:spLocks noGrp="1"/>
          </p:cNvSpPr>
          <p:nvPr>
            <p:ph type="title"/>
          </p:nvPr>
        </p:nvSpPr>
        <p:spPr/>
        <p:txBody>
          <a:bodyPr/>
          <a:lstStyle/>
          <a:p>
            <a:r>
              <a:rPr lang="zh-TW" altLang="en-US" dirty="0"/>
              <a:t>建立資訊政策</a:t>
            </a:r>
          </a:p>
        </p:txBody>
      </p:sp>
    </p:spTree>
    <p:extLst>
      <p:ext uri="{BB962C8B-B14F-4D97-AF65-F5344CB8AC3E}">
        <p14:creationId xmlns:p14="http://schemas.microsoft.com/office/powerpoint/2010/main" val="27119970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內容版面配置區 9">
            <a:extLst>
              <a:ext uri="{FF2B5EF4-FFF2-40B4-BE49-F238E27FC236}">
                <a16:creationId xmlns:a16="http://schemas.microsoft.com/office/drawing/2014/main" id="{3E906C38-E57D-4985-9897-5F46C7AF15A1}"/>
              </a:ext>
            </a:extLst>
          </p:cNvPr>
          <p:cNvSpPr>
            <a:spLocks noGrp="1"/>
          </p:cNvSpPr>
          <p:nvPr>
            <p:ph idx="1"/>
          </p:nvPr>
        </p:nvSpPr>
        <p:spPr/>
        <p:txBody>
          <a:bodyPr/>
          <a:lstStyle/>
          <a:p>
            <a:r>
              <a:rPr lang="zh-TW" altLang="en-US" dirty="0"/>
              <a:t>設計完善的資料庫與資訊政策，能確保企業擁有所需的資訊。不過，仍必須採取額外的步驟，才能保證組織資料庫中的資料是正確的，並維持其可靠性</a:t>
            </a:r>
            <a:endParaRPr lang="en-US" altLang="zh-TW" dirty="0"/>
          </a:p>
          <a:p>
            <a:endParaRPr lang="en-US" altLang="zh-TW" dirty="0">
              <a:solidFill>
                <a:srgbClr val="FFFF00"/>
              </a:solidFill>
            </a:endParaRPr>
          </a:p>
          <a:p>
            <a:r>
              <a:rPr lang="zh-TW" altLang="en-US" dirty="0">
                <a:solidFill>
                  <a:srgbClr val="FFFF00"/>
                </a:solidFill>
              </a:rPr>
              <a:t>資料淨化</a:t>
            </a:r>
            <a:r>
              <a:rPr lang="en-US" altLang="zh-TW" dirty="0">
                <a:solidFill>
                  <a:srgbClr val="FFFF00"/>
                </a:solidFill>
              </a:rPr>
              <a:t>(data cleansing) </a:t>
            </a:r>
            <a:r>
              <a:rPr lang="zh-TW" altLang="en-US" dirty="0"/>
              <a:t>又稱為</a:t>
            </a:r>
            <a:r>
              <a:rPr lang="zh-TW" altLang="en-US" i="1" dirty="0"/>
              <a:t>資料清洗</a:t>
            </a:r>
            <a:r>
              <a:rPr lang="en-US" altLang="zh-TW" i="1" dirty="0"/>
              <a:t>(data scrubbing) </a:t>
            </a:r>
            <a:r>
              <a:rPr lang="zh-TW" altLang="en-US" dirty="0"/>
              <a:t>，包含檢測與修正資料庫中錯誤、不完整、格式不正確或重複資料的活動</a:t>
            </a:r>
          </a:p>
        </p:txBody>
      </p:sp>
      <p:sp>
        <p:nvSpPr>
          <p:cNvPr id="3" name="投影片編號版面配置區 2">
            <a:extLst>
              <a:ext uri="{FF2B5EF4-FFF2-40B4-BE49-F238E27FC236}">
                <a16:creationId xmlns:a16="http://schemas.microsoft.com/office/drawing/2014/main" id="{C3DC17B9-1E1B-463F-B97D-D150CA69D871}"/>
              </a:ext>
            </a:extLst>
          </p:cNvPr>
          <p:cNvSpPr>
            <a:spLocks noGrp="1"/>
          </p:cNvSpPr>
          <p:nvPr>
            <p:ph type="sldNum" sz="quarter" idx="12"/>
          </p:nvPr>
        </p:nvSpPr>
        <p:spPr/>
        <p:txBody>
          <a:bodyPr/>
          <a:lstStyle/>
          <a:p>
            <a:fld id="{D55CB18B-31BB-4254-9559-1B86933C9FD7}" type="slidenum">
              <a:rPr lang="en-US" altLang="ko-KR" smtClean="0"/>
              <a:pPr/>
              <a:t>24</a:t>
            </a:fld>
            <a:endParaRPr lang="en-US" altLang="ko-KR"/>
          </a:p>
        </p:txBody>
      </p:sp>
      <p:sp>
        <p:nvSpPr>
          <p:cNvPr id="6" name="標題 5">
            <a:extLst>
              <a:ext uri="{FF2B5EF4-FFF2-40B4-BE49-F238E27FC236}">
                <a16:creationId xmlns:a16="http://schemas.microsoft.com/office/drawing/2014/main" id="{5604D080-269B-4F04-8C26-F1D9D9C42102}"/>
              </a:ext>
            </a:extLst>
          </p:cNvPr>
          <p:cNvSpPr>
            <a:spLocks noGrp="1"/>
          </p:cNvSpPr>
          <p:nvPr>
            <p:ph type="title"/>
          </p:nvPr>
        </p:nvSpPr>
        <p:spPr/>
        <p:txBody>
          <a:bodyPr/>
          <a:lstStyle/>
          <a:p>
            <a:r>
              <a:rPr lang="zh-TW" altLang="en-US" dirty="0"/>
              <a:t>確保資料品質</a:t>
            </a:r>
          </a:p>
        </p:txBody>
      </p:sp>
    </p:spTree>
    <p:extLst>
      <p:ext uri="{BB962C8B-B14F-4D97-AF65-F5344CB8AC3E}">
        <p14:creationId xmlns:p14="http://schemas.microsoft.com/office/powerpoint/2010/main" val="336851330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5BED43A5-810F-467C-8B93-CFE38F49EFC0}"/>
              </a:ext>
            </a:extLst>
          </p:cNvPr>
          <p:cNvSpPr>
            <a:spLocks noGrp="1"/>
          </p:cNvSpPr>
          <p:nvPr>
            <p:ph idx="1"/>
          </p:nvPr>
        </p:nvSpPr>
        <p:spPr>
          <a:xfrm>
            <a:off x="395536" y="1324535"/>
            <a:ext cx="8534152" cy="4654366"/>
          </a:xfrm>
        </p:spPr>
        <p:txBody>
          <a:bodyPr>
            <a:normAutofit fontScale="85000" lnSpcReduction="10000"/>
          </a:bodyPr>
          <a:lstStyle/>
          <a:p>
            <a:r>
              <a:rPr lang="zh-TW" altLang="en-US" dirty="0">
                <a:solidFill>
                  <a:srgbClr val="92D050"/>
                </a:solidFill>
              </a:rPr>
              <a:t>美國水務讓資料持續流動</a:t>
            </a:r>
          </a:p>
          <a:p>
            <a:r>
              <a:rPr lang="zh-TW" altLang="en-US" dirty="0"/>
              <a:t>個案研究問題</a:t>
            </a:r>
          </a:p>
          <a:p>
            <a:pPr marL="971550" lvl="1" indent="-514350">
              <a:buFont typeface="+mj-lt"/>
              <a:buAutoNum type="arabicPeriod"/>
            </a:pPr>
            <a:r>
              <a:rPr lang="zh-TW" altLang="en-US" dirty="0"/>
              <a:t>討論美國水務在資訊策略、資料管理，以及確保資料品質時的投入，對其改善資料管理的影響。</a:t>
            </a:r>
          </a:p>
          <a:p>
            <a:pPr marL="971550" lvl="1" indent="-514350">
              <a:buFont typeface="+mj-lt"/>
              <a:buAutoNum type="arabicPeriod"/>
            </a:pPr>
            <a:r>
              <a:rPr lang="zh-TW" altLang="en-US" dirty="0"/>
              <a:t>描述資訊系統專家和終端用戶在美國水務的系統改造專案中所扮演的角色。</a:t>
            </a:r>
          </a:p>
          <a:p>
            <a:pPr marL="971550" lvl="1" indent="-514350">
              <a:buFont typeface="+mj-lt"/>
              <a:buAutoNum type="arabicPeriod"/>
            </a:pPr>
            <a:r>
              <a:rPr lang="zh-TW" altLang="en-US" dirty="0"/>
              <a:t>為什麼企業用戶的參與如此重要？若他們拒絕投入，會發生什麼事？</a:t>
            </a:r>
          </a:p>
          <a:p>
            <a:pPr marL="971550" lvl="1" indent="-514350">
              <a:buFont typeface="+mj-lt"/>
              <a:buAutoNum type="arabicPeriod"/>
            </a:pPr>
            <a:r>
              <a:rPr lang="zh-TW" altLang="en-US" dirty="0"/>
              <a:t>導入資料倉儲如何幫助美國水務邁向更集中化的組織？</a:t>
            </a:r>
          </a:p>
          <a:p>
            <a:pPr marL="971550" lvl="1" indent="-514350">
              <a:buFont typeface="+mj-lt"/>
              <a:buAutoNum type="arabicPeriod"/>
            </a:pPr>
            <a:r>
              <a:rPr lang="zh-TW" altLang="en-US" dirty="0"/>
              <a:t>當美國水務的資料不「乾淨」時，會發生什麼事？請舉例。</a:t>
            </a:r>
          </a:p>
          <a:p>
            <a:pPr marL="971550" lvl="1" indent="-514350">
              <a:buFont typeface="+mj-lt"/>
              <a:buAutoNum type="arabicPeriod"/>
            </a:pPr>
            <a:r>
              <a:rPr lang="zh-TW" altLang="en-US" dirty="0"/>
              <a:t>美國水務的資料倉儲如何改善經營和管理決策的制定？</a:t>
            </a:r>
          </a:p>
        </p:txBody>
      </p:sp>
      <p:sp>
        <p:nvSpPr>
          <p:cNvPr id="3" name="投影片編號版面配置區 2">
            <a:extLst>
              <a:ext uri="{FF2B5EF4-FFF2-40B4-BE49-F238E27FC236}">
                <a16:creationId xmlns:a16="http://schemas.microsoft.com/office/drawing/2014/main" id="{8AE9335A-3EF5-4FB4-8A43-4B66D892F848}"/>
              </a:ext>
            </a:extLst>
          </p:cNvPr>
          <p:cNvSpPr>
            <a:spLocks noGrp="1"/>
          </p:cNvSpPr>
          <p:nvPr>
            <p:ph type="sldNum" sz="quarter" idx="12"/>
          </p:nvPr>
        </p:nvSpPr>
        <p:spPr/>
        <p:txBody>
          <a:bodyPr/>
          <a:lstStyle/>
          <a:p>
            <a:fld id="{D55CB18B-31BB-4254-9559-1B86933C9FD7}" type="slidenum">
              <a:rPr lang="en-US" altLang="ko-KR" smtClean="0"/>
              <a:pPr/>
              <a:t>25</a:t>
            </a:fld>
            <a:endParaRPr lang="en-US" altLang="ko-KR"/>
          </a:p>
        </p:txBody>
      </p:sp>
      <p:sp>
        <p:nvSpPr>
          <p:cNvPr id="4" name="標題 3">
            <a:extLst>
              <a:ext uri="{FF2B5EF4-FFF2-40B4-BE49-F238E27FC236}">
                <a16:creationId xmlns:a16="http://schemas.microsoft.com/office/drawing/2014/main" id="{46B10CDA-2C38-4672-8B9A-269445A8F8F7}"/>
              </a:ext>
            </a:extLst>
          </p:cNvPr>
          <p:cNvSpPr>
            <a:spLocks noGrp="1"/>
          </p:cNvSpPr>
          <p:nvPr>
            <p:ph type="title"/>
          </p:nvPr>
        </p:nvSpPr>
        <p:spPr/>
        <p:txBody>
          <a:bodyPr/>
          <a:lstStyle/>
          <a:p>
            <a:r>
              <a:rPr lang="zh-TW" altLang="en-US"/>
              <a:t>互動個案：管理的觀點</a:t>
            </a:r>
            <a:endParaRPr lang="zh-TW" altLang="en-US" dirty="0"/>
          </a:p>
        </p:txBody>
      </p:sp>
      <p:pic>
        <p:nvPicPr>
          <p:cNvPr id="14" name="圖片 13">
            <a:extLst>
              <a:ext uri="{FF2B5EF4-FFF2-40B4-BE49-F238E27FC236}">
                <a16:creationId xmlns:a16="http://schemas.microsoft.com/office/drawing/2014/main" id="{6BAF9792-157B-4A57-93F6-A6CC2878E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490990"/>
            <a:ext cx="1219200" cy="1219200"/>
          </a:xfrm>
          <a:prstGeom prst="rect">
            <a:avLst/>
          </a:prstGeom>
        </p:spPr>
      </p:pic>
    </p:spTree>
    <p:extLst>
      <p:ext uri="{BB962C8B-B14F-4D97-AF65-F5344CB8AC3E}">
        <p14:creationId xmlns:p14="http://schemas.microsoft.com/office/powerpoint/2010/main" val="209544801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內容版面配置區 7">
            <a:extLst>
              <a:ext uri="{FF2B5EF4-FFF2-40B4-BE49-F238E27FC236}">
                <a16:creationId xmlns:a16="http://schemas.microsoft.com/office/drawing/2014/main" id="{3A4405F9-D770-4A3E-9EDB-FF67E26E729B}"/>
              </a:ext>
            </a:extLst>
          </p:cNvPr>
          <p:cNvSpPr>
            <a:spLocks noGrp="1"/>
          </p:cNvSpPr>
          <p:nvPr>
            <p:ph idx="1"/>
          </p:nvPr>
        </p:nvSpPr>
        <p:spPr/>
        <p:txBody>
          <a:bodyPr>
            <a:normAutofit fontScale="92500"/>
          </a:bodyPr>
          <a:lstStyle/>
          <a:p>
            <a:r>
              <a:rPr lang="zh-TW" altLang="en-US" dirty="0"/>
              <a:t>個案研究問題</a:t>
            </a:r>
          </a:p>
          <a:p>
            <a:pPr marL="971550" lvl="1" indent="-514350">
              <a:buFont typeface="+mj-lt"/>
              <a:buAutoNum type="arabicPeriod"/>
            </a:pPr>
            <a:r>
              <a:rPr lang="zh-TW" altLang="en-US" dirty="0"/>
              <a:t>請描述個案中的組織所蒐集的「巨量資料」類型。</a:t>
            </a:r>
          </a:p>
          <a:p>
            <a:pPr marL="971550" lvl="1" indent="-514350">
              <a:buFont typeface="+mj-lt"/>
              <a:buAutoNum type="arabicPeriod"/>
            </a:pPr>
            <a:r>
              <a:rPr lang="zh-TW" altLang="en-US" dirty="0"/>
              <a:t>列出並描述個案中所提及的企業智慧科技。</a:t>
            </a:r>
          </a:p>
          <a:p>
            <a:pPr marL="971550" lvl="1" indent="-514350">
              <a:buFont typeface="+mj-lt"/>
              <a:buAutoNum type="arabicPeriod"/>
            </a:pPr>
            <a:r>
              <a:rPr lang="zh-TW" altLang="en-US" dirty="0"/>
              <a:t>為什麼個案中的公司都需要去維護並分析巨量資料？他們能得到什麼樣的企業效益？分析巨量資料又帶給他們多大的幫助？</a:t>
            </a:r>
          </a:p>
          <a:p>
            <a:pPr marL="971550" lvl="1" indent="-514350">
              <a:buFont typeface="+mj-lt"/>
              <a:buAutoNum type="arabicPeriod"/>
            </a:pPr>
            <a:r>
              <a:rPr lang="zh-TW" altLang="en-US" dirty="0"/>
              <a:t>找出三個使用巨量資料而獲得改善的決策。</a:t>
            </a:r>
          </a:p>
          <a:p>
            <a:pPr marL="971550" lvl="1" indent="-514350">
              <a:buFont typeface="+mj-lt"/>
              <a:buAutoNum type="arabicPeriod"/>
            </a:pPr>
            <a:r>
              <a:rPr lang="zh-TW" altLang="en-US" dirty="0"/>
              <a:t>所有的組織都應該嘗試巨量資料分析嗎？為什麼或為什麼不？在公司決定要運用巨量資料之前，有什麼管理、組織以及技術問題需要解決？</a:t>
            </a:r>
          </a:p>
        </p:txBody>
      </p:sp>
      <p:sp>
        <p:nvSpPr>
          <p:cNvPr id="3" name="投影片編號版面配置區 2">
            <a:extLst>
              <a:ext uri="{FF2B5EF4-FFF2-40B4-BE49-F238E27FC236}">
                <a16:creationId xmlns:a16="http://schemas.microsoft.com/office/drawing/2014/main" id="{0197E7AE-28DE-4117-BE99-00497E2CEC9F}"/>
              </a:ext>
            </a:extLst>
          </p:cNvPr>
          <p:cNvSpPr>
            <a:spLocks noGrp="1"/>
          </p:cNvSpPr>
          <p:nvPr>
            <p:ph type="sldNum" sz="quarter" idx="12"/>
          </p:nvPr>
        </p:nvSpPr>
        <p:spPr/>
        <p:txBody>
          <a:bodyPr/>
          <a:lstStyle/>
          <a:p>
            <a:fld id="{D55CB18B-31BB-4254-9559-1B86933C9FD7}" type="slidenum">
              <a:rPr lang="en-US" altLang="ko-KR" smtClean="0"/>
              <a:pPr/>
              <a:t>26</a:t>
            </a:fld>
            <a:endParaRPr lang="en-US" altLang="ko-KR"/>
          </a:p>
        </p:txBody>
      </p:sp>
      <p:sp>
        <p:nvSpPr>
          <p:cNvPr id="4" name="標題 3">
            <a:extLst>
              <a:ext uri="{FF2B5EF4-FFF2-40B4-BE49-F238E27FC236}">
                <a16:creationId xmlns:a16="http://schemas.microsoft.com/office/drawing/2014/main" id="{BCA46CB6-59E7-4E89-A045-11C1DD9F1E39}"/>
              </a:ext>
            </a:extLst>
          </p:cNvPr>
          <p:cNvSpPr>
            <a:spLocks noGrp="1"/>
          </p:cNvSpPr>
          <p:nvPr>
            <p:ph type="title"/>
          </p:nvPr>
        </p:nvSpPr>
        <p:spPr/>
        <p:txBody>
          <a:bodyPr/>
          <a:lstStyle/>
          <a:p>
            <a:r>
              <a:rPr lang="zh-TW" altLang="en-US"/>
              <a:t>個案研究：巨量資料真的會帶來巨額報酬嗎？</a:t>
            </a:r>
            <a:endParaRPr lang="zh-TW" altLang="en-US" dirty="0"/>
          </a:p>
        </p:txBody>
      </p:sp>
      <p:pic>
        <p:nvPicPr>
          <p:cNvPr id="5" name="圖片 4">
            <a:extLst>
              <a:ext uri="{FF2B5EF4-FFF2-40B4-BE49-F238E27FC236}">
                <a16:creationId xmlns:a16="http://schemas.microsoft.com/office/drawing/2014/main" id="{4E4624A3-9160-4B46-8D7B-BCAE775FB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5500067"/>
            <a:ext cx="1219200" cy="1219200"/>
          </a:xfrm>
          <a:prstGeom prst="rect">
            <a:avLst/>
          </a:prstGeom>
        </p:spPr>
      </p:pic>
    </p:spTree>
    <p:extLst>
      <p:ext uri="{BB962C8B-B14F-4D97-AF65-F5344CB8AC3E}">
        <p14:creationId xmlns:p14="http://schemas.microsoft.com/office/powerpoint/2010/main" val="301765477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9982648D-F1F4-47CA-BD82-D777E7ABE338}"/>
              </a:ext>
            </a:extLst>
          </p:cNvPr>
          <p:cNvSpPr>
            <a:spLocks noGrp="1"/>
          </p:cNvSpPr>
          <p:nvPr>
            <p:ph type="sldNum" sz="quarter" idx="12"/>
          </p:nvPr>
        </p:nvSpPr>
        <p:spPr/>
        <p:txBody>
          <a:bodyPr/>
          <a:lstStyle/>
          <a:p>
            <a:fld id="{D55CB18B-31BB-4254-9559-1B86933C9FD7}" type="slidenum">
              <a:rPr lang="en-US" altLang="ko-KR" smtClean="0"/>
              <a:pPr/>
              <a:t>27</a:t>
            </a:fld>
            <a:endParaRPr lang="en-US" altLang="ko-KR"/>
          </a:p>
        </p:txBody>
      </p:sp>
      <p:sp>
        <p:nvSpPr>
          <p:cNvPr id="6" name="Rectangle 3">
            <a:extLst>
              <a:ext uri="{FF2B5EF4-FFF2-40B4-BE49-F238E27FC236}">
                <a16:creationId xmlns:a16="http://schemas.microsoft.com/office/drawing/2014/main" id="{878E9B5E-D140-4383-9BD4-684CA1D46884}"/>
              </a:ext>
            </a:extLst>
          </p:cNvPr>
          <p:cNvSpPr/>
          <p:nvPr/>
        </p:nvSpPr>
        <p:spPr>
          <a:xfrm>
            <a:off x="2034177" y="3873361"/>
            <a:ext cx="5001463" cy="724224"/>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Signika" panose="02010003020600000004" pitchFamily="50" charset="0"/>
              </a:rPr>
              <a:t>THANKS FOR WATCHING</a:t>
            </a:r>
          </a:p>
        </p:txBody>
      </p:sp>
      <p:grpSp>
        <p:nvGrpSpPr>
          <p:cNvPr id="7" name="Group 76">
            <a:extLst>
              <a:ext uri="{FF2B5EF4-FFF2-40B4-BE49-F238E27FC236}">
                <a16:creationId xmlns:a16="http://schemas.microsoft.com/office/drawing/2014/main" id="{BD1C7305-024E-4639-B6C9-50EAB9AAA763}"/>
              </a:ext>
            </a:extLst>
          </p:cNvPr>
          <p:cNvGrpSpPr/>
          <p:nvPr/>
        </p:nvGrpSpPr>
        <p:grpSpPr>
          <a:xfrm>
            <a:off x="3059832" y="815665"/>
            <a:ext cx="3010442" cy="2428995"/>
            <a:chOff x="4585077" y="1387391"/>
            <a:chExt cx="3010442" cy="2428995"/>
          </a:xfrm>
        </p:grpSpPr>
        <p:sp>
          <p:nvSpPr>
            <p:cNvPr id="8" name="Rectangle 29">
              <a:extLst>
                <a:ext uri="{FF2B5EF4-FFF2-40B4-BE49-F238E27FC236}">
                  <a16:creationId xmlns:a16="http://schemas.microsoft.com/office/drawing/2014/main" id="{EAE3324B-7B40-40D5-BCB9-854C6BD94AAF}"/>
                </a:ext>
              </a:extLst>
            </p:cNvPr>
            <p:cNvSpPr>
              <a:spLocks noChangeArrowheads="1"/>
            </p:cNvSpPr>
            <p:nvPr/>
          </p:nvSpPr>
          <p:spPr bwMode="auto">
            <a:xfrm>
              <a:off x="5906366"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31">
              <a:extLst>
                <a:ext uri="{FF2B5EF4-FFF2-40B4-BE49-F238E27FC236}">
                  <a16:creationId xmlns:a16="http://schemas.microsoft.com/office/drawing/2014/main" id="{4B148985-1A51-4264-AA62-33EAE8B080EF}"/>
                </a:ext>
              </a:extLst>
            </p:cNvPr>
            <p:cNvSpPr>
              <a:spLocks noChangeArrowheads="1"/>
            </p:cNvSpPr>
            <p:nvPr/>
          </p:nvSpPr>
          <p:spPr bwMode="auto">
            <a:xfrm>
              <a:off x="6263107" y="3114261"/>
              <a:ext cx="9534" cy="192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71">
              <a:extLst>
                <a:ext uri="{FF2B5EF4-FFF2-40B4-BE49-F238E27FC236}">
                  <a16:creationId xmlns:a16="http://schemas.microsoft.com/office/drawing/2014/main" id="{FE5B4B9D-A72E-4533-8AD9-87AF274E2268}"/>
                </a:ext>
              </a:extLst>
            </p:cNvPr>
            <p:cNvGrpSpPr/>
            <p:nvPr/>
          </p:nvGrpSpPr>
          <p:grpSpPr>
            <a:xfrm>
              <a:off x="4585077" y="1387391"/>
              <a:ext cx="3010442" cy="1726871"/>
              <a:chOff x="4585077" y="1387391"/>
              <a:chExt cx="3010442" cy="1726871"/>
            </a:xfrm>
          </p:grpSpPr>
          <p:sp>
            <p:nvSpPr>
              <p:cNvPr id="26" name="Freeform 32">
                <a:extLst>
                  <a:ext uri="{FF2B5EF4-FFF2-40B4-BE49-F238E27FC236}">
                    <a16:creationId xmlns:a16="http://schemas.microsoft.com/office/drawing/2014/main" id="{3F97310B-C50A-4ED9-95DB-BB34228B1A06}"/>
                  </a:ext>
                </a:extLst>
              </p:cNvPr>
              <p:cNvSpPr>
                <a:spLocks/>
              </p:cNvSpPr>
              <p:nvPr/>
            </p:nvSpPr>
            <p:spPr bwMode="auto">
              <a:xfrm>
                <a:off x="4585077" y="1387391"/>
                <a:ext cx="1505619" cy="1726870"/>
              </a:xfrm>
              <a:custGeom>
                <a:avLst/>
                <a:gdLst>
                  <a:gd name="T0" fmla="*/ 801 w 801"/>
                  <a:gd name="T1" fmla="*/ 0 h 901"/>
                  <a:gd name="T2" fmla="*/ 701 w 801"/>
                  <a:gd name="T3" fmla="*/ 901 h 901"/>
                  <a:gd name="T4" fmla="*/ 730 w 801"/>
                  <a:gd name="T5" fmla="*/ 901 h 901"/>
                  <a:gd name="T6" fmla="*/ 801 w 801"/>
                  <a:gd name="T7" fmla="*/ 0 h 901"/>
                </a:gdLst>
                <a:ahLst/>
                <a:cxnLst>
                  <a:cxn ang="0">
                    <a:pos x="T0" y="T1"/>
                  </a:cxn>
                  <a:cxn ang="0">
                    <a:pos x="T2" y="T3"/>
                  </a:cxn>
                  <a:cxn ang="0">
                    <a:pos x="T4" y="T5"/>
                  </a:cxn>
                  <a:cxn ang="0">
                    <a:pos x="T6" y="T7"/>
                  </a:cxn>
                </a:cxnLst>
                <a:rect l="0" t="0" r="r" b="b"/>
                <a:pathLst>
                  <a:path w="801" h="901">
                    <a:moveTo>
                      <a:pt x="801" y="0"/>
                    </a:moveTo>
                    <a:cubicBezTo>
                      <a:pt x="0" y="0"/>
                      <a:pt x="701" y="901"/>
                      <a:pt x="701" y="901"/>
                    </a:cubicBezTo>
                    <a:cubicBezTo>
                      <a:pt x="730" y="901"/>
                      <a:pt x="730" y="901"/>
                      <a:pt x="730" y="901"/>
                    </a:cubicBezTo>
                    <a:cubicBezTo>
                      <a:pt x="571" y="663"/>
                      <a:pt x="244" y="79"/>
                      <a:pt x="801" y="0"/>
                    </a:cubicBezTo>
                  </a:path>
                </a:pathLst>
              </a:custGeom>
              <a:solidFill>
                <a:srgbClr val="00BBD6">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a:extLst>
                  <a:ext uri="{FF2B5EF4-FFF2-40B4-BE49-F238E27FC236}">
                    <a16:creationId xmlns:a16="http://schemas.microsoft.com/office/drawing/2014/main" id="{F48491AF-E5A9-4F4B-B3E7-B4966BDFD75C}"/>
                  </a:ext>
                </a:extLst>
              </p:cNvPr>
              <p:cNvSpPr>
                <a:spLocks/>
              </p:cNvSpPr>
              <p:nvPr/>
            </p:nvSpPr>
            <p:spPr bwMode="auto">
              <a:xfrm>
                <a:off x="5043516" y="1387391"/>
                <a:ext cx="1047179" cy="1726870"/>
              </a:xfrm>
              <a:custGeom>
                <a:avLst/>
                <a:gdLst>
                  <a:gd name="T0" fmla="*/ 557 w 557"/>
                  <a:gd name="T1" fmla="*/ 0 h 901"/>
                  <a:gd name="T2" fmla="*/ 486 w 557"/>
                  <a:gd name="T3" fmla="*/ 901 h 901"/>
                  <a:gd name="T4" fmla="*/ 506 w 557"/>
                  <a:gd name="T5" fmla="*/ 901 h 901"/>
                  <a:gd name="T6" fmla="*/ 557 w 557"/>
                  <a:gd name="T7" fmla="*/ 0 h 901"/>
                </a:gdLst>
                <a:ahLst/>
                <a:cxnLst>
                  <a:cxn ang="0">
                    <a:pos x="T0" y="T1"/>
                  </a:cxn>
                  <a:cxn ang="0">
                    <a:pos x="T2" y="T3"/>
                  </a:cxn>
                  <a:cxn ang="0">
                    <a:pos x="T4" y="T5"/>
                  </a:cxn>
                  <a:cxn ang="0">
                    <a:pos x="T6" y="T7"/>
                  </a:cxn>
                </a:cxnLst>
                <a:rect l="0" t="0" r="r" b="b"/>
                <a:pathLst>
                  <a:path w="557" h="901">
                    <a:moveTo>
                      <a:pt x="557" y="0"/>
                    </a:moveTo>
                    <a:cubicBezTo>
                      <a:pt x="0" y="79"/>
                      <a:pt x="327" y="663"/>
                      <a:pt x="486" y="901"/>
                    </a:cubicBezTo>
                    <a:cubicBezTo>
                      <a:pt x="506" y="901"/>
                      <a:pt x="506" y="901"/>
                      <a:pt x="506" y="901"/>
                    </a:cubicBezTo>
                    <a:cubicBezTo>
                      <a:pt x="393" y="663"/>
                      <a:pt x="159" y="79"/>
                      <a:pt x="557" y="0"/>
                    </a:cubicBezTo>
                  </a:path>
                </a:pathLst>
              </a:custGeom>
              <a:solidFill>
                <a:srgbClr val="F49D15">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a:extLst>
                  <a:ext uri="{FF2B5EF4-FFF2-40B4-BE49-F238E27FC236}">
                    <a16:creationId xmlns:a16="http://schemas.microsoft.com/office/drawing/2014/main" id="{96742004-1B24-4A07-B916-1CDC453E5F3A}"/>
                  </a:ext>
                </a:extLst>
              </p:cNvPr>
              <p:cNvSpPr>
                <a:spLocks/>
              </p:cNvSpPr>
              <p:nvPr/>
            </p:nvSpPr>
            <p:spPr bwMode="auto">
              <a:xfrm>
                <a:off x="5641791" y="1387391"/>
                <a:ext cx="448905" cy="1726870"/>
              </a:xfrm>
              <a:custGeom>
                <a:avLst/>
                <a:gdLst>
                  <a:gd name="T0" fmla="*/ 239 w 239"/>
                  <a:gd name="T1" fmla="*/ 0 h 901"/>
                  <a:gd name="T2" fmla="*/ 208 w 239"/>
                  <a:gd name="T3" fmla="*/ 901 h 901"/>
                  <a:gd name="T4" fmla="*/ 239 w 239"/>
                  <a:gd name="T5" fmla="*/ 901 h 901"/>
                  <a:gd name="T6" fmla="*/ 239 w 239"/>
                  <a:gd name="T7" fmla="*/ 0 h 901"/>
                </a:gdLst>
                <a:ahLst/>
                <a:cxnLst>
                  <a:cxn ang="0">
                    <a:pos x="T0" y="T1"/>
                  </a:cxn>
                  <a:cxn ang="0">
                    <a:pos x="T2" y="T3"/>
                  </a:cxn>
                  <a:cxn ang="0">
                    <a:pos x="T4" y="T5"/>
                  </a:cxn>
                  <a:cxn ang="0">
                    <a:pos x="T6" y="T7"/>
                  </a:cxn>
                </a:cxnLst>
                <a:rect l="0" t="0" r="r" b="b"/>
                <a:pathLst>
                  <a:path w="239" h="901">
                    <a:moveTo>
                      <a:pt x="239" y="0"/>
                    </a:moveTo>
                    <a:cubicBezTo>
                      <a:pt x="0" y="79"/>
                      <a:pt x="140" y="663"/>
                      <a:pt x="208" y="901"/>
                    </a:cubicBezTo>
                    <a:cubicBezTo>
                      <a:pt x="239" y="901"/>
                      <a:pt x="239" y="901"/>
                      <a:pt x="239" y="901"/>
                    </a:cubicBezTo>
                    <a:cubicBezTo>
                      <a:pt x="239" y="0"/>
                      <a:pt x="239" y="0"/>
                      <a:pt x="239" y="0"/>
                    </a:cubicBezTo>
                  </a:path>
                </a:pathLst>
              </a:custGeom>
              <a:solidFill>
                <a:srgbClr val="0EBEA9">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35">
                <a:extLst>
                  <a:ext uri="{FF2B5EF4-FFF2-40B4-BE49-F238E27FC236}">
                    <a16:creationId xmlns:a16="http://schemas.microsoft.com/office/drawing/2014/main" id="{27126938-7B26-43AB-84FE-A9AA8F14F15D}"/>
                  </a:ext>
                </a:extLst>
              </p:cNvPr>
              <p:cNvSpPr>
                <a:spLocks/>
              </p:cNvSpPr>
              <p:nvPr/>
            </p:nvSpPr>
            <p:spPr bwMode="auto">
              <a:xfrm>
                <a:off x="5342256" y="1387391"/>
                <a:ext cx="748439" cy="1726870"/>
              </a:xfrm>
              <a:custGeom>
                <a:avLst/>
                <a:gdLst>
                  <a:gd name="T0" fmla="*/ 398 w 398"/>
                  <a:gd name="T1" fmla="*/ 0 h 901"/>
                  <a:gd name="T2" fmla="*/ 347 w 398"/>
                  <a:gd name="T3" fmla="*/ 901 h 901"/>
                  <a:gd name="T4" fmla="*/ 367 w 398"/>
                  <a:gd name="T5" fmla="*/ 901 h 901"/>
                  <a:gd name="T6" fmla="*/ 398 w 398"/>
                  <a:gd name="T7" fmla="*/ 0 h 901"/>
                </a:gdLst>
                <a:ahLst/>
                <a:cxnLst>
                  <a:cxn ang="0">
                    <a:pos x="T0" y="T1"/>
                  </a:cxn>
                  <a:cxn ang="0">
                    <a:pos x="T2" y="T3"/>
                  </a:cxn>
                  <a:cxn ang="0">
                    <a:pos x="T4" y="T5"/>
                  </a:cxn>
                  <a:cxn ang="0">
                    <a:pos x="T6" y="T7"/>
                  </a:cxn>
                </a:cxnLst>
                <a:rect l="0" t="0" r="r" b="b"/>
                <a:pathLst>
                  <a:path w="398" h="901">
                    <a:moveTo>
                      <a:pt x="398" y="0"/>
                    </a:moveTo>
                    <a:cubicBezTo>
                      <a:pt x="0" y="79"/>
                      <a:pt x="234" y="663"/>
                      <a:pt x="347" y="901"/>
                    </a:cubicBezTo>
                    <a:cubicBezTo>
                      <a:pt x="367" y="901"/>
                      <a:pt x="367" y="901"/>
                      <a:pt x="367" y="901"/>
                    </a:cubicBezTo>
                    <a:cubicBezTo>
                      <a:pt x="299" y="663"/>
                      <a:pt x="159" y="79"/>
                      <a:pt x="398" y="0"/>
                    </a:cubicBezTo>
                  </a:path>
                </a:pathLst>
              </a:custGeom>
              <a:solidFill>
                <a:srgbClr val="9BC319">
                  <a:alpha val="98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a:extLst>
                  <a:ext uri="{FF2B5EF4-FFF2-40B4-BE49-F238E27FC236}">
                    <a16:creationId xmlns:a16="http://schemas.microsoft.com/office/drawing/2014/main" id="{5063A000-3BFB-46B8-BB53-B6498FF45EE6}"/>
                  </a:ext>
                </a:extLst>
              </p:cNvPr>
              <p:cNvSpPr>
                <a:spLocks/>
              </p:cNvSpPr>
              <p:nvPr/>
            </p:nvSpPr>
            <p:spPr bwMode="auto">
              <a:xfrm>
                <a:off x="6090695" y="1387391"/>
                <a:ext cx="1504824" cy="1726870"/>
              </a:xfrm>
              <a:custGeom>
                <a:avLst/>
                <a:gdLst>
                  <a:gd name="T0" fmla="*/ 0 w 801"/>
                  <a:gd name="T1" fmla="*/ 0 h 901"/>
                  <a:gd name="T2" fmla="*/ 100 w 801"/>
                  <a:gd name="T3" fmla="*/ 901 h 901"/>
                  <a:gd name="T4" fmla="*/ 71 w 801"/>
                  <a:gd name="T5" fmla="*/ 901 h 901"/>
                  <a:gd name="T6" fmla="*/ 0 w 801"/>
                  <a:gd name="T7" fmla="*/ 0 h 901"/>
                </a:gdLst>
                <a:ahLst/>
                <a:cxnLst>
                  <a:cxn ang="0">
                    <a:pos x="T0" y="T1"/>
                  </a:cxn>
                  <a:cxn ang="0">
                    <a:pos x="T2" y="T3"/>
                  </a:cxn>
                  <a:cxn ang="0">
                    <a:pos x="T4" y="T5"/>
                  </a:cxn>
                  <a:cxn ang="0">
                    <a:pos x="T6" y="T7"/>
                  </a:cxn>
                </a:cxnLst>
                <a:rect l="0" t="0" r="r" b="b"/>
                <a:pathLst>
                  <a:path w="801" h="901">
                    <a:moveTo>
                      <a:pt x="0" y="0"/>
                    </a:moveTo>
                    <a:cubicBezTo>
                      <a:pt x="801" y="0"/>
                      <a:pt x="100" y="901"/>
                      <a:pt x="100" y="901"/>
                    </a:cubicBezTo>
                    <a:cubicBezTo>
                      <a:pt x="71" y="901"/>
                      <a:pt x="71" y="901"/>
                      <a:pt x="71" y="901"/>
                    </a:cubicBezTo>
                    <a:cubicBezTo>
                      <a:pt x="229" y="663"/>
                      <a:pt x="556" y="79"/>
                      <a:pt x="0" y="0"/>
                    </a:cubicBezTo>
                  </a:path>
                </a:pathLst>
              </a:custGeom>
              <a:solidFill>
                <a:srgbClr val="AC59C1">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a:extLst>
                  <a:ext uri="{FF2B5EF4-FFF2-40B4-BE49-F238E27FC236}">
                    <a16:creationId xmlns:a16="http://schemas.microsoft.com/office/drawing/2014/main" id="{18F416FC-D508-47E1-A076-26D04D044557}"/>
                  </a:ext>
                </a:extLst>
              </p:cNvPr>
              <p:cNvSpPr>
                <a:spLocks/>
              </p:cNvSpPr>
              <p:nvPr/>
            </p:nvSpPr>
            <p:spPr bwMode="auto">
              <a:xfrm>
                <a:off x="6090695" y="1387391"/>
                <a:ext cx="1044796" cy="1726870"/>
              </a:xfrm>
              <a:custGeom>
                <a:avLst/>
                <a:gdLst>
                  <a:gd name="T0" fmla="*/ 0 w 556"/>
                  <a:gd name="T1" fmla="*/ 0 h 901"/>
                  <a:gd name="T2" fmla="*/ 71 w 556"/>
                  <a:gd name="T3" fmla="*/ 901 h 901"/>
                  <a:gd name="T4" fmla="*/ 50 w 556"/>
                  <a:gd name="T5" fmla="*/ 901 h 901"/>
                  <a:gd name="T6" fmla="*/ 0 w 556"/>
                  <a:gd name="T7" fmla="*/ 0 h 901"/>
                </a:gdLst>
                <a:ahLst/>
                <a:cxnLst>
                  <a:cxn ang="0">
                    <a:pos x="T0" y="T1"/>
                  </a:cxn>
                  <a:cxn ang="0">
                    <a:pos x="T2" y="T3"/>
                  </a:cxn>
                  <a:cxn ang="0">
                    <a:pos x="T4" y="T5"/>
                  </a:cxn>
                  <a:cxn ang="0">
                    <a:pos x="T6" y="T7"/>
                  </a:cxn>
                </a:cxnLst>
                <a:rect l="0" t="0" r="r" b="b"/>
                <a:pathLst>
                  <a:path w="556" h="901">
                    <a:moveTo>
                      <a:pt x="0" y="0"/>
                    </a:moveTo>
                    <a:cubicBezTo>
                      <a:pt x="556" y="79"/>
                      <a:pt x="229" y="663"/>
                      <a:pt x="71" y="901"/>
                    </a:cubicBezTo>
                    <a:cubicBezTo>
                      <a:pt x="50" y="901"/>
                      <a:pt x="50" y="901"/>
                      <a:pt x="50" y="901"/>
                    </a:cubicBezTo>
                    <a:cubicBezTo>
                      <a:pt x="164" y="663"/>
                      <a:pt x="397" y="79"/>
                      <a:pt x="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8">
                <a:extLst>
                  <a:ext uri="{FF2B5EF4-FFF2-40B4-BE49-F238E27FC236}">
                    <a16:creationId xmlns:a16="http://schemas.microsoft.com/office/drawing/2014/main" id="{13BDC51B-08B5-471F-9A09-3995B2DBE568}"/>
                  </a:ext>
                </a:extLst>
              </p:cNvPr>
              <p:cNvSpPr>
                <a:spLocks/>
              </p:cNvSpPr>
              <p:nvPr/>
            </p:nvSpPr>
            <p:spPr bwMode="auto">
              <a:xfrm>
                <a:off x="6090695" y="1387391"/>
                <a:ext cx="447316" cy="1726870"/>
              </a:xfrm>
              <a:custGeom>
                <a:avLst/>
                <a:gdLst>
                  <a:gd name="T0" fmla="*/ 0 w 238"/>
                  <a:gd name="T1" fmla="*/ 0 h 901"/>
                  <a:gd name="T2" fmla="*/ 30 w 238"/>
                  <a:gd name="T3" fmla="*/ 901 h 901"/>
                  <a:gd name="T4" fmla="*/ 0 w 238"/>
                  <a:gd name="T5" fmla="*/ 901 h 901"/>
                  <a:gd name="T6" fmla="*/ 0 w 238"/>
                  <a:gd name="T7" fmla="*/ 0 h 901"/>
                </a:gdLst>
                <a:ahLst/>
                <a:cxnLst>
                  <a:cxn ang="0">
                    <a:pos x="T0" y="T1"/>
                  </a:cxn>
                  <a:cxn ang="0">
                    <a:pos x="T2" y="T3"/>
                  </a:cxn>
                  <a:cxn ang="0">
                    <a:pos x="T4" y="T5"/>
                  </a:cxn>
                  <a:cxn ang="0">
                    <a:pos x="T6" y="T7"/>
                  </a:cxn>
                </a:cxnLst>
                <a:rect l="0" t="0" r="r" b="b"/>
                <a:pathLst>
                  <a:path w="238" h="901">
                    <a:moveTo>
                      <a:pt x="0" y="0"/>
                    </a:moveTo>
                    <a:cubicBezTo>
                      <a:pt x="238" y="79"/>
                      <a:pt x="98" y="663"/>
                      <a:pt x="30" y="901"/>
                    </a:cubicBezTo>
                    <a:cubicBezTo>
                      <a:pt x="0" y="901"/>
                      <a:pt x="0" y="901"/>
                      <a:pt x="0" y="901"/>
                    </a:cubicBezTo>
                    <a:cubicBezTo>
                      <a:pt x="0" y="0"/>
                      <a:pt x="0" y="0"/>
                      <a:pt x="0" y="0"/>
                    </a:cubicBezTo>
                  </a:path>
                </a:pathLst>
              </a:custGeom>
              <a:solidFill>
                <a:srgbClr val="F13B48">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a:extLst>
                  <a:ext uri="{FF2B5EF4-FFF2-40B4-BE49-F238E27FC236}">
                    <a16:creationId xmlns:a16="http://schemas.microsoft.com/office/drawing/2014/main" id="{B3B8653E-0A39-405D-9E8E-FF7B84B29F75}"/>
                  </a:ext>
                </a:extLst>
              </p:cNvPr>
              <p:cNvSpPr>
                <a:spLocks/>
              </p:cNvSpPr>
              <p:nvPr/>
            </p:nvSpPr>
            <p:spPr bwMode="auto">
              <a:xfrm>
                <a:off x="6090695" y="1387391"/>
                <a:ext cx="746056" cy="1726870"/>
              </a:xfrm>
              <a:custGeom>
                <a:avLst/>
                <a:gdLst>
                  <a:gd name="T0" fmla="*/ 0 w 397"/>
                  <a:gd name="T1" fmla="*/ 0 h 901"/>
                  <a:gd name="T2" fmla="*/ 50 w 397"/>
                  <a:gd name="T3" fmla="*/ 901 h 901"/>
                  <a:gd name="T4" fmla="*/ 30 w 397"/>
                  <a:gd name="T5" fmla="*/ 901 h 901"/>
                  <a:gd name="T6" fmla="*/ 0 w 397"/>
                  <a:gd name="T7" fmla="*/ 0 h 901"/>
                </a:gdLst>
                <a:ahLst/>
                <a:cxnLst>
                  <a:cxn ang="0">
                    <a:pos x="T0" y="T1"/>
                  </a:cxn>
                  <a:cxn ang="0">
                    <a:pos x="T2" y="T3"/>
                  </a:cxn>
                  <a:cxn ang="0">
                    <a:pos x="T4" y="T5"/>
                  </a:cxn>
                  <a:cxn ang="0">
                    <a:pos x="T6" y="T7"/>
                  </a:cxn>
                </a:cxnLst>
                <a:rect l="0" t="0" r="r" b="b"/>
                <a:pathLst>
                  <a:path w="397" h="901">
                    <a:moveTo>
                      <a:pt x="0" y="0"/>
                    </a:moveTo>
                    <a:cubicBezTo>
                      <a:pt x="397" y="79"/>
                      <a:pt x="164" y="663"/>
                      <a:pt x="50" y="901"/>
                    </a:cubicBezTo>
                    <a:cubicBezTo>
                      <a:pt x="30" y="901"/>
                      <a:pt x="30" y="901"/>
                      <a:pt x="30" y="901"/>
                    </a:cubicBezTo>
                    <a:cubicBezTo>
                      <a:pt x="98" y="663"/>
                      <a:pt x="238" y="79"/>
                      <a:pt x="0" y="0"/>
                    </a:cubicBezTo>
                  </a:path>
                </a:pathLst>
              </a:custGeom>
              <a:solidFill>
                <a:srgbClr val="937863">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6">
                <a:extLst>
                  <a:ext uri="{FF2B5EF4-FFF2-40B4-BE49-F238E27FC236}">
                    <a16:creationId xmlns:a16="http://schemas.microsoft.com/office/drawing/2014/main" id="{88C25655-892C-4CD9-9A3A-5F63A915526A}"/>
                  </a:ext>
                </a:extLst>
              </p:cNvPr>
              <p:cNvSpPr>
                <a:spLocks noEditPoints="1"/>
              </p:cNvSpPr>
              <p:nvPr/>
            </p:nvSpPr>
            <p:spPr bwMode="auto">
              <a:xfrm>
                <a:off x="6278202" y="3111020"/>
                <a:ext cx="2384" cy="3241"/>
              </a:xfrm>
              <a:custGeom>
                <a:avLst/>
                <a:gdLst>
                  <a:gd name="T0" fmla="*/ 0 w 1"/>
                  <a:gd name="T1" fmla="*/ 2 h 2"/>
                  <a:gd name="T2" fmla="*/ 0 w 1"/>
                  <a:gd name="T3" fmla="*/ 2 h 2"/>
                  <a:gd name="T4" fmla="*/ 0 w 1"/>
                  <a:gd name="T5" fmla="*/ 2 h 2"/>
                  <a:gd name="T6" fmla="*/ 0 w 1"/>
                  <a:gd name="T7" fmla="*/ 2 h 2"/>
                  <a:gd name="T8" fmla="*/ 0 w 1"/>
                  <a:gd name="T9" fmla="*/ 2 h 2"/>
                  <a:gd name="T10" fmla="*/ 0 w 1"/>
                  <a:gd name="T11" fmla="*/ 2 h 2"/>
                  <a:gd name="T12" fmla="*/ 0 w 1"/>
                  <a:gd name="T13" fmla="*/ 2 h 2"/>
                  <a:gd name="T14" fmla="*/ 0 w 1"/>
                  <a:gd name="T15" fmla="*/ 2 h 2"/>
                  <a:gd name="T16" fmla="*/ 0 w 1"/>
                  <a:gd name="T17" fmla="*/ 2 h 2"/>
                  <a:gd name="T18" fmla="*/ 0 w 1"/>
                  <a:gd name="T19" fmla="*/ 2 h 2"/>
                  <a:gd name="T20" fmla="*/ 0 w 1"/>
                  <a:gd name="T21" fmla="*/ 2 h 2"/>
                  <a:gd name="T22" fmla="*/ 0 w 1"/>
                  <a:gd name="T23" fmla="*/ 2 h 2"/>
                  <a:gd name="T24" fmla="*/ 0 w 1"/>
                  <a:gd name="T25" fmla="*/ 2 h 2"/>
                  <a:gd name="T26" fmla="*/ 0 w 1"/>
                  <a:gd name="T27" fmla="*/ 2 h 2"/>
                  <a:gd name="T28" fmla="*/ 0 w 1"/>
                  <a:gd name="T29" fmla="*/ 2 h 2"/>
                  <a:gd name="T30" fmla="*/ 0 w 1"/>
                  <a:gd name="T31" fmla="*/ 1 h 2"/>
                  <a:gd name="T32" fmla="*/ 0 w 1"/>
                  <a:gd name="T33" fmla="*/ 2 h 2"/>
                  <a:gd name="T34" fmla="*/ 0 w 1"/>
                  <a:gd name="T35" fmla="*/ 1 h 2"/>
                  <a:gd name="T36" fmla="*/ 0 w 1"/>
                  <a:gd name="T37" fmla="*/ 1 h 2"/>
                  <a:gd name="T38" fmla="*/ 0 w 1"/>
                  <a:gd name="T39" fmla="*/ 1 h 2"/>
                  <a:gd name="T40" fmla="*/ 0 w 1"/>
                  <a:gd name="T41" fmla="*/ 1 h 2"/>
                  <a:gd name="T42" fmla="*/ 1 w 1"/>
                  <a:gd name="T43" fmla="*/ 1 h 2"/>
                  <a:gd name="T44" fmla="*/ 0 w 1"/>
                  <a:gd name="T45" fmla="*/ 1 h 2"/>
                  <a:gd name="T46" fmla="*/ 1 w 1"/>
                  <a:gd name="T47" fmla="*/ 1 h 2"/>
                  <a:gd name="T48" fmla="*/ 1 w 1"/>
                  <a:gd name="T49" fmla="*/ 0 h 2"/>
                  <a:gd name="T50" fmla="*/ 1 w 1"/>
                  <a:gd name="T51" fmla="*/ 0 h 2"/>
                  <a:gd name="T52" fmla="*/ 1 w 1"/>
                  <a:gd name="T53"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 h="2">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2"/>
                      <a:pt x="0" y="2"/>
                    </a:cubicBezTo>
                    <a:cubicBezTo>
                      <a:pt x="0" y="2"/>
                      <a:pt x="0" y="1"/>
                      <a:pt x="0" y="1"/>
                    </a:cubicBezTo>
                    <a:moveTo>
                      <a:pt x="0" y="1"/>
                    </a:moveTo>
                    <a:cubicBezTo>
                      <a:pt x="0" y="1"/>
                      <a:pt x="0" y="1"/>
                      <a:pt x="0" y="1"/>
                    </a:cubicBezTo>
                    <a:cubicBezTo>
                      <a:pt x="0" y="1"/>
                      <a:pt x="0" y="1"/>
                      <a:pt x="0" y="1"/>
                    </a:cubicBezTo>
                    <a:moveTo>
                      <a:pt x="1" y="1"/>
                    </a:moveTo>
                    <a:cubicBezTo>
                      <a:pt x="1" y="1"/>
                      <a:pt x="0" y="1"/>
                      <a:pt x="0" y="1"/>
                    </a:cubicBezTo>
                    <a:cubicBezTo>
                      <a:pt x="0" y="1"/>
                      <a:pt x="1" y="1"/>
                      <a:pt x="1" y="1"/>
                    </a:cubicBezTo>
                    <a:moveTo>
                      <a:pt x="1" y="0"/>
                    </a:moveTo>
                    <a:cubicBezTo>
                      <a:pt x="1" y="0"/>
                      <a:pt x="1" y="0"/>
                      <a:pt x="1" y="0"/>
                    </a:cubicBezTo>
                    <a:cubicBezTo>
                      <a:pt x="1" y="0"/>
                      <a:pt x="1" y="0"/>
                      <a:pt x="1"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7">
                <a:extLst>
                  <a:ext uri="{FF2B5EF4-FFF2-40B4-BE49-F238E27FC236}">
                    <a16:creationId xmlns:a16="http://schemas.microsoft.com/office/drawing/2014/main" id="{5EC1D9BA-8566-4F35-99BB-8E0CB3BF857F}"/>
                  </a:ext>
                </a:extLst>
              </p:cNvPr>
              <p:cNvSpPr>
                <a:spLocks/>
              </p:cNvSpPr>
              <p:nvPr/>
            </p:nvSpPr>
            <p:spPr bwMode="auto">
              <a:xfrm>
                <a:off x="6224175" y="2089160"/>
                <a:ext cx="567288" cy="1025101"/>
              </a:xfrm>
              <a:custGeom>
                <a:avLst/>
                <a:gdLst>
                  <a:gd name="T0" fmla="*/ 302 w 302"/>
                  <a:gd name="T1" fmla="*/ 0 h 535"/>
                  <a:gd name="T2" fmla="*/ 235 w 302"/>
                  <a:gd name="T3" fmla="*/ 11 h 535"/>
                  <a:gd name="T4" fmla="*/ 0 w 302"/>
                  <a:gd name="T5" fmla="*/ 535 h 535"/>
                  <a:gd name="T6" fmla="*/ 29 w 302"/>
                  <a:gd name="T7" fmla="*/ 535 h 535"/>
                  <a:gd name="T8" fmla="*/ 29 w 302"/>
                  <a:gd name="T9" fmla="*/ 535 h 535"/>
                  <a:gd name="T10" fmla="*/ 29 w 302"/>
                  <a:gd name="T11" fmla="*/ 535 h 535"/>
                  <a:gd name="T12" fmla="*/ 29 w 302"/>
                  <a:gd name="T13" fmla="*/ 535 h 535"/>
                  <a:gd name="T14" fmla="*/ 29 w 302"/>
                  <a:gd name="T15" fmla="*/ 535 h 535"/>
                  <a:gd name="T16" fmla="*/ 29 w 302"/>
                  <a:gd name="T17" fmla="*/ 535 h 535"/>
                  <a:gd name="T18" fmla="*/ 29 w 302"/>
                  <a:gd name="T19" fmla="*/ 535 h 535"/>
                  <a:gd name="T20" fmla="*/ 29 w 302"/>
                  <a:gd name="T21" fmla="*/ 535 h 535"/>
                  <a:gd name="T22" fmla="*/ 29 w 302"/>
                  <a:gd name="T23" fmla="*/ 535 h 535"/>
                  <a:gd name="T24" fmla="*/ 29 w 302"/>
                  <a:gd name="T25" fmla="*/ 535 h 535"/>
                  <a:gd name="T26" fmla="*/ 29 w 302"/>
                  <a:gd name="T27" fmla="*/ 535 h 535"/>
                  <a:gd name="T28" fmla="*/ 29 w 302"/>
                  <a:gd name="T29" fmla="*/ 535 h 535"/>
                  <a:gd name="T30" fmla="*/ 29 w 302"/>
                  <a:gd name="T31" fmla="*/ 534 h 535"/>
                  <a:gd name="T32" fmla="*/ 29 w 302"/>
                  <a:gd name="T33" fmla="*/ 534 h 535"/>
                  <a:gd name="T34" fmla="*/ 29 w 302"/>
                  <a:gd name="T35" fmla="*/ 534 h 535"/>
                  <a:gd name="T36" fmla="*/ 29 w 302"/>
                  <a:gd name="T37" fmla="*/ 534 h 535"/>
                  <a:gd name="T38" fmla="*/ 30 w 302"/>
                  <a:gd name="T39" fmla="*/ 534 h 535"/>
                  <a:gd name="T40" fmla="*/ 30 w 302"/>
                  <a:gd name="T41" fmla="*/ 533 h 535"/>
                  <a:gd name="T42" fmla="*/ 30 w 302"/>
                  <a:gd name="T43" fmla="*/ 533 h 535"/>
                  <a:gd name="T44" fmla="*/ 302 w 302"/>
                  <a:gd name="T45" fmla="*/ 0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2" h="535">
                    <a:moveTo>
                      <a:pt x="302" y="0"/>
                    </a:moveTo>
                    <a:cubicBezTo>
                      <a:pt x="280" y="3"/>
                      <a:pt x="257" y="7"/>
                      <a:pt x="235" y="11"/>
                    </a:cubicBezTo>
                    <a:cubicBezTo>
                      <a:pt x="207" y="200"/>
                      <a:pt x="81" y="413"/>
                      <a:pt x="0"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5"/>
                      <a:pt x="29" y="535"/>
                    </a:cubicBezTo>
                    <a:cubicBezTo>
                      <a:pt x="29" y="535"/>
                      <a:pt x="29" y="534"/>
                      <a:pt x="29" y="534"/>
                    </a:cubicBezTo>
                    <a:cubicBezTo>
                      <a:pt x="29" y="534"/>
                      <a:pt x="29" y="534"/>
                      <a:pt x="29" y="534"/>
                    </a:cubicBezTo>
                    <a:cubicBezTo>
                      <a:pt x="29" y="534"/>
                      <a:pt x="29" y="534"/>
                      <a:pt x="29" y="534"/>
                    </a:cubicBezTo>
                    <a:cubicBezTo>
                      <a:pt x="29" y="534"/>
                      <a:pt x="29" y="534"/>
                      <a:pt x="29" y="534"/>
                    </a:cubicBezTo>
                    <a:cubicBezTo>
                      <a:pt x="29" y="534"/>
                      <a:pt x="30" y="534"/>
                      <a:pt x="30" y="534"/>
                    </a:cubicBezTo>
                    <a:cubicBezTo>
                      <a:pt x="30" y="534"/>
                      <a:pt x="30" y="533"/>
                      <a:pt x="30" y="533"/>
                    </a:cubicBezTo>
                    <a:cubicBezTo>
                      <a:pt x="30" y="533"/>
                      <a:pt x="30" y="533"/>
                      <a:pt x="30" y="533"/>
                    </a:cubicBezTo>
                    <a:cubicBezTo>
                      <a:pt x="49" y="508"/>
                      <a:pt x="253" y="238"/>
                      <a:pt x="302" y="0"/>
                    </a:cubicBezTo>
                  </a:path>
                </a:pathLst>
              </a:custGeom>
              <a:solidFill>
                <a:srgbClr val="AC59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
                <a:extLst>
                  <a:ext uri="{FF2B5EF4-FFF2-40B4-BE49-F238E27FC236}">
                    <a16:creationId xmlns:a16="http://schemas.microsoft.com/office/drawing/2014/main" id="{2AFFB45D-B965-4535-9969-7985A436760D}"/>
                  </a:ext>
                </a:extLst>
              </p:cNvPr>
              <p:cNvSpPr>
                <a:spLocks/>
              </p:cNvSpPr>
              <p:nvPr/>
            </p:nvSpPr>
            <p:spPr bwMode="auto">
              <a:xfrm>
                <a:off x="6184449" y="2110229"/>
                <a:ext cx="481480" cy="1004032"/>
              </a:xfrm>
              <a:custGeom>
                <a:avLst/>
                <a:gdLst>
                  <a:gd name="T0" fmla="*/ 256 w 256"/>
                  <a:gd name="T1" fmla="*/ 0 h 524"/>
                  <a:gd name="T2" fmla="*/ 166 w 256"/>
                  <a:gd name="T3" fmla="*/ 21 h 524"/>
                  <a:gd name="T4" fmla="*/ 0 w 256"/>
                  <a:gd name="T5" fmla="*/ 524 h 524"/>
                  <a:gd name="T6" fmla="*/ 21 w 256"/>
                  <a:gd name="T7" fmla="*/ 524 h 524"/>
                  <a:gd name="T8" fmla="*/ 256 w 256"/>
                  <a:gd name="T9" fmla="*/ 0 h 524"/>
                </a:gdLst>
                <a:ahLst/>
                <a:cxnLst>
                  <a:cxn ang="0">
                    <a:pos x="T0" y="T1"/>
                  </a:cxn>
                  <a:cxn ang="0">
                    <a:pos x="T2" y="T3"/>
                  </a:cxn>
                  <a:cxn ang="0">
                    <a:pos x="T4" y="T5"/>
                  </a:cxn>
                  <a:cxn ang="0">
                    <a:pos x="T6" y="T7"/>
                  </a:cxn>
                  <a:cxn ang="0">
                    <a:pos x="T8" y="T9"/>
                  </a:cxn>
                </a:cxnLst>
                <a:rect l="0" t="0" r="r" b="b"/>
                <a:pathLst>
                  <a:path w="256" h="524">
                    <a:moveTo>
                      <a:pt x="256" y="0"/>
                    </a:moveTo>
                    <a:cubicBezTo>
                      <a:pt x="226" y="6"/>
                      <a:pt x="196" y="13"/>
                      <a:pt x="166" y="21"/>
                    </a:cubicBezTo>
                    <a:cubicBezTo>
                      <a:pt x="142" y="205"/>
                      <a:pt x="56" y="407"/>
                      <a:pt x="0" y="524"/>
                    </a:cubicBezTo>
                    <a:cubicBezTo>
                      <a:pt x="21" y="524"/>
                      <a:pt x="21" y="524"/>
                      <a:pt x="21" y="524"/>
                    </a:cubicBezTo>
                    <a:cubicBezTo>
                      <a:pt x="102" y="402"/>
                      <a:pt x="228" y="189"/>
                      <a:pt x="256" y="0"/>
                    </a:cubicBezTo>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9">
                <a:extLst>
                  <a:ext uri="{FF2B5EF4-FFF2-40B4-BE49-F238E27FC236}">
                    <a16:creationId xmlns:a16="http://schemas.microsoft.com/office/drawing/2014/main" id="{DA72BD3D-4F09-4967-82E0-C9E5DDE0674F}"/>
                  </a:ext>
                </a:extLst>
              </p:cNvPr>
              <p:cNvSpPr>
                <a:spLocks noEditPoints="1"/>
              </p:cNvSpPr>
              <p:nvPr/>
            </p:nvSpPr>
            <p:spPr bwMode="auto">
              <a:xfrm>
                <a:off x="5900805" y="3114261"/>
                <a:ext cx="1589" cy="0"/>
              </a:xfrm>
              <a:custGeom>
                <a:avLst/>
                <a:gdLst>
                  <a:gd name="T0" fmla="*/ 1 w 1"/>
                  <a:gd name="T1" fmla="*/ 1 w 1"/>
                  <a:gd name="T2" fmla="*/ 1 w 1"/>
                  <a:gd name="T3" fmla="*/ 1 w 1"/>
                  <a:gd name="T4" fmla="*/ 1 w 1"/>
                  <a:gd name="T5" fmla="*/ 1 w 1"/>
                  <a:gd name="T6" fmla="*/ 1 w 1"/>
                  <a:gd name="T7" fmla="*/ 1 w 1"/>
                  <a:gd name="T8" fmla="*/ 1 w 1"/>
                  <a:gd name="T9" fmla="*/ 0 w 1"/>
                  <a:gd name="T10" fmla="*/ 1 w 1"/>
                  <a:gd name="T11" fmla="*/ 0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Lst>
                <a:rect l="0" t="0" r="r" b="b"/>
                <a:pathLst>
                  <a:path w="1">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1" y="0"/>
                      <a:pt x="1" y="0"/>
                    </a:cubicBezTo>
                    <a:cubicBezTo>
                      <a:pt x="1" y="0"/>
                      <a:pt x="1" y="0"/>
                      <a:pt x="0" y="0"/>
                    </a:cubicBezTo>
                  </a:path>
                </a:pathLst>
              </a:custGeom>
              <a:solidFill>
                <a:srgbClr val="E7E8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0">
                <a:extLst>
                  <a:ext uri="{FF2B5EF4-FFF2-40B4-BE49-F238E27FC236}">
                    <a16:creationId xmlns:a16="http://schemas.microsoft.com/office/drawing/2014/main" id="{57A51E7F-E5E7-41F8-95E6-235DD1F51790}"/>
                  </a:ext>
                </a:extLst>
              </p:cNvPr>
              <p:cNvSpPr>
                <a:spLocks/>
              </p:cNvSpPr>
              <p:nvPr/>
            </p:nvSpPr>
            <p:spPr bwMode="auto">
              <a:xfrm>
                <a:off x="5590941" y="2568081"/>
                <a:ext cx="366275" cy="546181"/>
              </a:xfrm>
              <a:custGeom>
                <a:avLst/>
                <a:gdLst>
                  <a:gd name="T0" fmla="*/ 35 w 195"/>
                  <a:gd name="T1" fmla="*/ 0 h 285"/>
                  <a:gd name="T2" fmla="*/ 0 w 195"/>
                  <a:gd name="T3" fmla="*/ 26 h 285"/>
                  <a:gd name="T4" fmla="*/ 165 w 195"/>
                  <a:gd name="T5" fmla="*/ 285 h 285"/>
                  <a:gd name="T6" fmla="*/ 166 w 195"/>
                  <a:gd name="T7" fmla="*/ 285 h 285"/>
                  <a:gd name="T8" fmla="*/ 166 w 195"/>
                  <a:gd name="T9" fmla="*/ 285 h 285"/>
                  <a:gd name="T10" fmla="*/ 166 w 195"/>
                  <a:gd name="T11" fmla="*/ 285 h 285"/>
                  <a:gd name="T12" fmla="*/ 166 w 195"/>
                  <a:gd name="T13" fmla="*/ 285 h 285"/>
                  <a:gd name="T14" fmla="*/ 166 w 195"/>
                  <a:gd name="T15" fmla="*/ 285 h 285"/>
                  <a:gd name="T16" fmla="*/ 166 w 195"/>
                  <a:gd name="T17" fmla="*/ 285 h 285"/>
                  <a:gd name="T18" fmla="*/ 166 w 195"/>
                  <a:gd name="T19" fmla="*/ 285 h 285"/>
                  <a:gd name="T20" fmla="*/ 166 w 195"/>
                  <a:gd name="T21" fmla="*/ 285 h 285"/>
                  <a:gd name="T22" fmla="*/ 195 w 195"/>
                  <a:gd name="T23" fmla="*/ 285 h 285"/>
                  <a:gd name="T24" fmla="*/ 35 w 195"/>
                  <a:gd name="T25" fmla="*/ 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285">
                    <a:moveTo>
                      <a:pt x="35" y="0"/>
                    </a:moveTo>
                    <a:cubicBezTo>
                      <a:pt x="23" y="8"/>
                      <a:pt x="11" y="17"/>
                      <a:pt x="0" y="26"/>
                    </a:cubicBezTo>
                    <a:cubicBezTo>
                      <a:pt x="76" y="169"/>
                      <a:pt x="162" y="280"/>
                      <a:pt x="165"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66" y="285"/>
                      <a:pt x="166" y="285"/>
                      <a:pt x="166" y="285"/>
                    </a:cubicBezTo>
                    <a:cubicBezTo>
                      <a:pt x="195" y="285"/>
                      <a:pt x="195" y="285"/>
                      <a:pt x="195" y="285"/>
                    </a:cubicBezTo>
                    <a:cubicBezTo>
                      <a:pt x="147" y="213"/>
                      <a:pt x="84" y="111"/>
                      <a:pt x="35" y="0"/>
                    </a:cubicBezTo>
                  </a:path>
                </a:pathLst>
              </a:custGeom>
              <a:solidFill>
                <a:srgbClr val="00B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1">
                <a:extLst>
                  <a:ext uri="{FF2B5EF4-FFF2-40B4-BE49-F238E27FC236}">
                    <a16:creationId xmlns:a16="http://schemas.microsoft.com/office/drawing/2014/main" id="{7DEEC0A2-C94A-4A94-9738-0B899C29A5F7}"/>
                  </a:ext>
                </a:extLst>
              </p:cNvPr>
              <p:cNvSpPr>
                <a:spLocks/>
              </p:cNvSpPr>
              <p:nvPr/>
            </p:nvSpPr>
            <p:spPr bwMode="auto">
              <a:xfrm>
                <a:off x="5656092" y="2493528"/>
                <a:ext cx="338466" cy="620733"/>
              </a:xfrm>
              <a:custGeom>
                <a:avLst/>
                <a:gdLst>
                  <a:gd name="T0" fmla="*/ 54 w 180"/>
                  <a:gd name="T1" fmla="*/ 0 h 324"/>
                  <a:gd name="T2" fmla="*/ 0 w 180"/>
                  <a:gd name="T3" fmla="*/ 39 h 324"/>
                  <a:gd name="T4" fmla="*/ 160 w 180"/>
                  <a:gd name="T5" fmla="*/ 324 h 324"/>
                  <a:gd name="T6" fmla="*/ 160 w 180"/>
                  <a:gd name="T7" fmla="*/ 324 h 324"/>
                  <a:gd name="T8" fmla="*/ 180 w 180"/>
                  <a:gd name="T9" fmla="*/ 324 h 324"/>
                  <a:gd name="T10" fmla="*/ 54 w 180"/>
                  <a:gd name="T11" fmla="*/ 0 h 324"/>
                </a:gdLst>
                <a:ahLst/>
                <a:cxnLst>
                  <a:cxn ang="0">
                    <a:pos x="T0" y="T1"/>
                  </a:cxn>
                  <a:cxn ang="0">
                    <a:pos x="T2" y="T3"/>
                  </a:cxn>
                  <a:cxn ang="0">
                    <a:pos x="T4" y="T5"/>
                  </a:cxn>
                  <a:cxn ang="0">
                    <a:pos x="T6" y="T7"/>
                  </a:cxn>
                  <a:cxn ang="0">
                    <a:pos x="T8" y="T9"/>
                  </a:cxn>
                  <a:cxn ang="0">
                    <a:pos x="T10" y="T11"/>
                  </a:cxn>
                </a:cxnLst>
                <a:rect l="0" t="0" r="r" b="b"/>
                <a:pathLst>
                  <a:path w="180" h="324">
                    <a:moveTo>
                      <a:pt x="54" y="0"/>
                    </a:moveTo>
                    <a:cubicBezTo>
                      <a:pt x="35" y="13"/>
                      <a:pt x="17" y="25"/>
                      <a:pt x="0" y="39"/>
                    </a:cubicBezTo>
                    <a:cubicBezTo>
                      <a:pt x="49" y="150"/>
                      <a:pt x="112" y="252"/>
                      <a:pt x="160" y="324"/>
                    </a:cubicBezTo>
                    <a:cubicBezTo>
                      <a:pt x="160" y="324"/>
                      <a:pt x="160" y="324"/>
                      <a:pt x="160" y="324"/>
                    </a:cubicBezTo>
                    <a:cubicBezTo>
                      <a:pt x="180" y="324"/>
                      <a:pt x="180" y="324"/>
                      <a:pt x="180" y="324"/>
                    </a:cubicBezTo>
                    <a:cubicBezTo>
                      <a:pt x="142" y="244"/>
                      <a:pt x="91" y="126"/>
                      <a:pt x="54" y="0"/>
                    </a:cubicBezTo>
                  </a:path>
                </a:pathLst>
              </a:custGeom>
              <a:solidFill>
                <a:srgbClr val="F49D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62">
                <a:extLst>
                  <a:ext uri="{FF2B5EF4-FFF2-40B4-BE49-F238E27FC236}">
                    <a16:creationId xmlns:a16="http://schemas.microsoft.com/office/drawing/2014/main" id="{53CD061B-927F-4EEB-815E-10CF4E4A7499}"/>
                  </a:ext>
                </a:extLst>
              </p:cNvPr>
              <p:cNvSpPr>
                <a:spLocks/>
              </p:cNvSpPr>
              <p:nvPr/>
            </p:nvSpPr>
            <p:spPr bwMode="auto">
              <a:xfrm>
                <a:off x="5878558" y="2303904"/>
                <a:ext cx="212138" cy="810357"/>
              </a:xfrm>
              <a:custGeom>
                <a:avLst/>
                <a:gdLst>
                  <a:gd name="T0" fmla="*/ 113 w 113"/>
                  <a:gd name="T1" fmla="*/ 0 h 423"/>
                  <a:gd name="T2" fmla="*/ 108 w 113"/>
                  <a:gd name="T3" fmla="*/ 2 h 423"/>
                  <a:gd name="T4" fmla="*/ 0 w 113"/>
                  <a:gd name="T5" fmla="*/ 59 h 423"/>
                  <a:gd name="T6" fmla="*/ 82 w 113"/>
                  <a:gd name="T7" fmla="*/ 423 h 423"/>
                  <a:gd name="T8" fmla="*/ 82 w 113"/>
                  <a:gd name="T9" fmla="*/ 423 h 423"/>
                  <a:gd name="T10" fmla="*/ 113 w 113"/>
                  <a:gd name="T11" fmla="*/ 423 h 423"/>
                  <a:gd name="T12" fmla="*/ 113 w 113"/>
                  <a:gd name="T13" fmla="*/ 0 h 423"/>
                </a:gdLst>
                <a:ahLst/>
                <a:cxnLst>
                  <a:cxn ang="0">
                    <a:pos x="T0" y="T1"/>
                  </a:cxn>
                  <a:cxn ang="0">
                    <a:pos x="T2" y="T3"/>
                  </a:cxn>
                  <a:cxn ang="0">
                    <a:pos x="T4" y="T5"/>
                  </a:cxn>
                  <a:cxn ang="0">
                    <a:pos x="T6" y="T7"/>
                  </a:cxn>
                  <a:cxn ang="0">
                    <a:pos x="T8" y="T9"/>
                  </a:cxn>
                  <a:cxn ang="0">
                    <a:pos x="T10" y="T11"/>
                  </a:cxn>
                  <a:cxn ang="0">
                    <a:pos x="T12" y="T13"/>
                  </a:cxn>
                </a:cxnLst>
                <a:rect l="0" t="0" r="r" b="b"/>
                <a:pathLst>
                  <a:path w="113" h="423">
                    <a:moveTo>
                      <a:pt x="113" y="0"/>
                    </a:moveTo>
                    <a:cubicBezTo>
                      <a:pt x="111" y="0"/>
                      <a:pt x="110" y="1"/>
                      <a:pt x="108" y="2"/>
                    </a:cubicBezTo>
                    <a:cubicBezTo>
                      <a:pt x="71" y="20"/>
                      <a:pt x="35" y="39"/>
                      <a:pt x="0" y="59"/>
                    </a:cubicBezTo>
                    <a:cubicBezTo>
                      <a:pt x="22" y="199"/>
                      <a:pt x="57" y="335"/>
                      <a:pt x="82" y="423"/>
                    </a:cubicBezTo>
                    <a:cubicBezTo>
                      <a:pt x="82" y="423"/>
                      <a:pt x="82" y="423"/>
                      <a:pt x="82" y="423"/>
                    </a:cubicBezTo>
                    <a:cubicBezTo>
                      <a:pt x="113" y="423"/>
                      <a:pt x="113" y="423"/>
                      <a:pt x="113" y="423"/>
                    </a:cubicBezTo>
                    <a:cubicBezTo>
                      <a:pt x="113" y="0"/>
                      <a:pt x="113" y="0"/>
                      <a:pt x="113" y="0"/>
                    </a:cubicBezTo>
                  </a:path>
                </a:pathLst>
              </a:custGeom>
              <a:solidFill>
                <a:srgbClr val="0EBE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63">
                <a:extLst>
                  <a:ext uri="{FF2B5EF4-FFF2-40B4-BE49-F238E27FC236}">
                    <a16:creationId xmlns:a16="http://schemas.microsoft.com/office/drawing/2014/main" id="{3E2FEEE0-02C5-4A7B-80A8-7635E575A100}"/>
                  </a:ext>
                </a:extLst>
              </p:cNvPr>
              <p:cNvSpPr>
                <a:spLocks/>
              </p:cNvSpPr>
              <p:nvPr/>
            </p:nvSpPr>
            <p:spPr bwMode="auto">
              <a:xfrm>
                <a:off x="5757791" y="2416544"/>
                <a:ext cx="274904" cy="697717"/>
              </a:xfrm>
              <a:custGeom>
                <a:avLst/>
                <a:gdLst>
                  <a:gd name="T0" fmla="*/ 64 w 146"/>
                  <a:gd name="T1" fmla="*/ 0 h 364"/>
                  <a:gd name="T2" fmla="*/ 0 w 146"/>
                  <a:gd name="T3" fmla="*/ 40 h 364"/>
                  <a:gd name="T4" fmla="*/ 126 w 146"/>
                  <a:gd name="T5" fmla="*/ 364 h 364"/>
                  <a:gd name="T6" fmla="*/ 126 w 146"/>
                  <a:gd name="T7" fmla="*/ 364 h 364"/>
                  <a:gd name="T8" fmla="*/ 146 w 146"/>
                  <a:gd name="T9" fmla="*/ 364 h 364"/>
                  <a:gd name="T10" fmla="*/ 64 w 146"/>
                  <a:gd name="T11" fmla="*/ 0 h 364"/>
                </a:gdLst>
                <a:ahLst/>
                <a:cxnLst>
                  <a:cxn ang="0">
                    <a:pos x="T0" y="T1"/>
                  </a:cxn>
                  <a:cxn ang="0">
                    <a:pos x="T2" y="T3"/>
                  </a:cxn>
                  <a:cxn ang="0">
                    <a:pos x="T4" y="T5"/>
                  </a:cxn>
                  <a:cxn ang="0">
                    <a:pos x="T6" y="T7"/>
                  </a:cxn>
                  <a:cxn ang="0">
                    <a:pos x="T8" y="T9"/>
                  </a:cxn>
                  <a:cxn ang="0">
                    <a:pos x="T10" y="T11"/>
                  </a:cxn>
                </a:cxnLst>
                <a:rect l="0" t="0" r="r" b="b"/>
                <a:pathLst>
                  <a:path w="146" h="364">
                    <a:moveTo>
                      <a:pt x="64" y="0"/>
                    </a:moveTo>
                    <a:cubicBezTo>
                      <a:pt x="42" y="13"/>
                      <a:pt x="21" y="26"/>
                      <a:pt x="0" y="40"/>
                    </a:cubicBezTo>
                    <a:cubicBezTo>
                      <a:pt x="37" y="166"/>
                      <a:pt x="88" y="284"/>
                      <a:pt x="126" y="364"/>
                    </a:cubicBezTo>
                    <a:cubicBezTo>
                      <a:pt x="126" y="364"/>
                      <a:pt x="126" y="364"/>
                      <a:pt x="126" y="364"/>
                    </a:cubicBezTo>
                    <a:cubicBezTo>
                      <a:pt x="146" y="364"/>
                      <a:pt x="146" y="364"/>
                      <a:pt x="146" y="364"/>
                    </a:cubicBezTo>
                    <a:cubicBezTo>
                      <a:pt x="121" y="276"/>
                      <a:pt x="86" y="140"/>
                      <a:pt x="64" y="0"/>
                    </a:cubicBezTo>
                  </a:path>
                </a:pathLst>
              </a:custGeom>
              <a:solidFill>
                <a:srgbClr val="9BC3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64">
                <a:extLst>
                  <a:ext uri="{FF2B5EF4-FFF2-40B4-BE49-F238E27FC236}">
                    <a16:creationId xmlns:a16="http://schemas.microsoft.com/office/drawing/2014/main" id="{715938E7-96A6-49C9-89F4-D90D62E27ADC}"/>
                  </a:ext>
                </a:extLst>
              </p:cNvPr>
              <p:cNvSpPr>
                <a:spLocks/>
              </p:cNvSpPr>
              <p:nvPr/>
            </p:nvSpPr>
            <p:spPr bwMode="auto">
              <a:xfrm>
                <a:off x="6090695" y="2204231"/>
                <a:ext cx="238356" cy="910031"/>
              </a:xfrm>
              <a:custGeom>
                <a:avLst/>
                <a:gdLst>
                  <a:gd name="T0" fmla="*/ 127 w 127"/>
                  <a:gd name="T1" fmla="*/ 0 h 475"/>
                  <a:gd name="T2" fmla="*/ 0 w 127"/>
                  <a:gd name="T3" fmla="*/ 52 h 475"/>
                  <a:gd name="T4" fmla="*/ 0 w 127"/>
                  <a:gd name="T5" fmla="*/ 475 h 475"/>
                  <a:gd name="T6" fmla="*/ 30 w 127"/>
                  <a:gd name="T7" fmla="*/ 475 h 475"/>
                  <a:gd name="T8" fmla="*/ 127 w 127"/>
                  <a:gd name="T9" fmla="*/ 0 h 475"/>
                </a:gdLst>
                <a:ahLst/>
                <a:cxnLst>
                  <a:cxn ang="0">
                    <a:pos x="T0" y="T1"/>
                  </a:cxn>
                  <a:cxn ang="0">
                    <a:pos x="T2" y="T3"/>
                  </a:cxn>
                  <a:cxn ang="0">
                    <a:pos x="T4" y="T5"/>
                  </a:cxn>
                  <a:cxn ang="0">
                    <a:pos x="T6" y="T7"/>
                  </a:cxn>
                  <a:cxn ang="0">
                    <a:pos x="T8" y="T9"/>
                  </a:cxn>
                </a:cxnLst>
                <a:rect l="0" t="0" r="r" b="b"/>
                <a:pathLst>
                  <a:path w="127" h="475">
                    <a:moveTo>
                      <a:pt x="127" y="0"/>
                    </a:moveTo>
                    <a:cubicBezTo>
                      <a:pt x="84" y="15"/>
                      <a:pt x="42" y="32"/>
                      <a:pt x="0" y="52"/>
                    </a:cubicBezTo>
                    <a:cubicBezTo>
                      <a:pt x="0" y="475"/>
                      <a:pt x="0" y="475"/>
                      <a:pt x="0" y="475"/>
                    </a:cubicBezTo>
                    <a:cubicBezTo>
                      <a:pt x="30" y="475"/>
                      <a:pt x="30" y="475"/>
                      <a:pt x="30" y="475"/>
                    </a:cubicBezTo>
                    <a:cubicBezTo>
                      <a:pt x="62" y="363"/>
                      <a:pt x="110" y="176"/>
                      <a:pt x="127" y="0"/>
                    </a:cubicBezTo>
                  </a:path>
                </a:pathLst>
              </a:custGeom>
              <a:solidFill>
                <a:srgbClr val="F13B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65">
                <a:extLst>
                  <a:ext uri="{FF2B5EF4-FFF2-40B4-BE49-F238E27FC236}">
                    <a16:creationId xmlns:a16="http://schemas.microsoft.com/office/drawing/2014/main" id="{7C4BF8AB-E2C5-4B4F-9BEC-3DF447E29127}"/>
                  </a:ext>
                </a:extLst>
              </p:cNvPr>
              <p:cNvSpPr>
                <a:spLocks/>
              </p:cNvSpPr>
              <p:nvPr/>
            </p:nvSpPr>
            <p:spPr bwMode="auto">
              <a:xfrm>
                <a:off x="6147106" y="2149937"/>
                <a:ext cx="349589" cy="964325"/>
              </a:xfrm>
              <a:custGeom>
                <a:avLst/>
                <a:gdLst>
                  <a:gd name="T0" fmla="*/ 186 w 186"/>
                  <a:gd name="T1" fmla="*/ 0 h 503"/>
                  <a:gd name="T2" fmla="*/ 97 w 186"/>
                  <a:gd name="T3" fmla="*/ 28 h 503"/>
                  <a:gd name="T4" fmla="*/ 0 w 186"/>
                  <a:gd name="T5" fmla="*/ 503 h 503"/>
                  <a:gd name="T6" fmla="*/ 20 w 186"/>
                  <a:gd name="T7" fmla="*/ 503 h 503"/>
                  <a:gd name="T8" fmla="*/ 186 w 186"/>
                  <a:gd name="T9" fmla="*/ 0 h 503"/>
                </a:gdLst>
                <a:ahLst/>
                <a:cxnLst>
                  <a:cxn ang="0">
                    <a:pos x="T0" y="T1"/>
                  </a:cxn>
                  <a:cxn ang="0">
                    <a:pos x="T2" y="T3"/>
                  </a:cxn>
                  <a:cxn ang="0">
                    <a:pos x="T4" y="T5"/>
                  </a:cxn>
                  <a:cxn ang="0">
                    <a:pos x="T6" y="T7"/>
                  </a:cxn>
                  <a:cxn ang="0">
                    <a:pos x="T8" y="T9"/>
                  </a:cxn>
                </a:cxnLst>
                <a:rect l="0" t="0" r="r" b="b"/>
                <a:pathLst>
                  <a:path w="186" h="503">
                    <a:moveTo>
                      <a:pt x="186" y="0"/>
                    </a:moveTo>
                    <a:cubicBezTo>
                      <a:pt x="156" y="8"/>
                      <a:pt x="127" y="17"/>
                      <a:pt x="97" y="28"/>
                    </a:cubicBezTo>
                    <a:cubicBezTo>
                      <a:pt x="80" y="204"/>
                      <a:pt x="32" y="391"/>
                      <a:pt x="0" y="503"/>
                    </a:cubicBezTo>
                    <a:cubicBezTo>
                      <a:pt x="20" y="503"/>
                      <a:pt x="20" y="503"/>
                      <a:pt x="20" y="503"/>
                    </a:cubicBezTo>
                    <a:cubicBezTo>
                      <a:pt x="76" y="386"/>
                      <a:pt x="162" y="184"/>
                      <a:pt x="186" y="0"/>
                    </a:cubicBezTo>
                  </a:path>
                </a:pathLst>
              </a:custGeom>
              <a:solidFill>
                <a:srgbClr val="9378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71">
                <a:extLst>
                  <a:ext uri="{FF2B5EF4-FFF2-40B4-BE49-F238E27FC236}">
                    <a16:creationId xmlns:a16="http://schemas.microsoft.com/office/drawing/2014/main" id="{7BAFEB13-ADC5-4642-99CB-F2D254393BBD}"/>
                  </a:ext>
                </a:extLst>
              </p:cNvPr>
              <p:cNvSpPr>
                <a:spLocks/>
              </p:cNvSpPr>
              <p:nvPr/>
            </p:nvSpPr>
            <p:spPr bwMode="auto">
              <a:xfrm>
                <a:off x="5312859" y="1584308"/>
                <a:ext cx="162877" cy="761736"/>
              </a:xfrm>
              <a:custGeom>
                <a:avLst/>
                <a:gdLst>
                  <a:gd name="T0" fmla="*/ 87 w 87"/>
                  <a:gd name="T1" fmla="*/ 0 h 397"/>
                  <a:gd name="T2" fmla="*/ 82 w 87"/>
                  <a:gd name="T3" fmla="*/ 397 h 397"/>
                  <a:gd name="T4" fmla="*/ 82 w 87"/>
                  <a:gd name="T5" fmla="*/ 397 h 397"/>
                  <a:gd name="T6" fmla="*/ 87 w 87"/>
                  <a:gd name="T7" fmla="*/ 0 h 397"/>
                  <a:gd name="T8" fmla="*/ 87 w 87"/>
                  <a:gd name="T9" fmla="*/ 0 h 397"/>
                </a:gdLst>
                <a:ahLst/>
                <a:cxnLst>
                  <a:cxn ang="0">
                    <a:pos x="T0" y="T1"/>
                  </a:cxn>
                  <a:cxn ang="0">
                    <a:pos x="T2" y="T3"/>
                  </a:cxn>
                  <a:cxn ang="0">
                    <a:pos x="T4" y="T5"/>
                  </a:cxn>
                  <a:cxn ang="0">
                    <a:pos x="T6" y="T7"/>
                  </a:cxn>
                  <a:cxn ang="0">
                    <a:pos x="T8" y="T9"/>
                  </a:cxn>
                </a:cxnLst>
                <a:rect l="0" t="0" r="r" b="b"/>
                <a:pathLst>
                  <a:path w="87" h="397">
                    <a:moveTo>
                      <a:pt x="87" y="0"/>
                    </a:moveTo>
                    <a:cubicBezTo>
                      <a:pt x="0" y="98"/>
                      <a:pt x="24" y="251"/>
                      <a:pt x="82" y="397"/>
                    </a:cubicBezTo>
                    <a:cubicBezTo>
                      <a:pt x="82" y="397"/>
                      <a:pt x="82" y="397"/>
                      <a:pt x="82" y="397"/>
                    </a:cubicBezTo>
                    <a:cubicBezTo>
                      <a:pt x="24" y="251"/>
                      <a:pt x="0" y="98"/>
                      <a:pt x="87" y="0"/>
                    </a:cubicBezTo>
                    <a:cubicBezTo>
                      <a:pt x="87" y="0"/>
                      <a:pt x="87" y="0"/>
                      <a:pt x="87" y="0"/>
                    </a:cubicBezTo>
                  </a:path>
                </a:pathLst>
              </a:custGeom>
              <a:solidFill>
                <a:srgbClr val="A353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reeform 46">
              <a:extLst>
                <a:ext uri="{FF2B5EF4-FFF2-40B4-BE49-F238E27FC236}">
                  <a16:creationId xmlns:a16="http://schemas.microsoft.com/office/drawing/2014/main" id="{A11835CD-0BD4-4A48-ABCA-2BCB634C5D4D}"/>
                </a:ext>
              </a:extLst>
            </p:cNvPr>
            <p:cNvSpPr>
              <a:spLocks/>
            </p:cNvSpPr>
            <p:nvPr/>
          </p:nvSpPr>
          <p:spPr bwMode="auto">
            <a:xfrm>
              <a:off x="5903651" y="3115443"/>
              <a:ext cx="342208" cy="142588"/>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49">
              <a:extLst>
                <a:ext uri="{FF2B5EF4-FFF2-40B4-BE49-F238E27FC236}">
                  <a16:creationId xmlns:a16="http://schemas.microsoft.com/office/drawing/2014/main" id="{166E3458-3B20-4753-ADEA-F41D335674AD}"/>
                </a:ext>
              </a:extLst>
            </p:cNvPr>
            <p:cNvSpPr>
              <a:spLocks noChangeArrowheads="1"/>
            </p:cNvSpPr>
            <p:nvPr/>
          </p:nvSpPr>
          <p:spPr bwMode="auto">
            <a:xfrm>
              <a:off x="5903644" y="3557464"/>
              <a:ext cx="342208" cy="4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50">
              <a:extLst>
                <a:ext uri="{FF2B5EF4-FFF2-40B4-BE49-F238E27FC236}">
                  <a16:creationId xmlns:a16="http://schemas.microsoft.com/office/drawing/2014/main" id="{32C8E92D-D2A8-404F-8B75-55543AAB6C26}"/>
                </a:ext>
              </a:extLst>
            </p:cNvPr>
            <p:cNvSpPr>
              <a:spLocks noChangeArrowheads="1"/>
            </p:cNvSpPr>
            <p:nvPr/>
          </p:nvSpPr>
          <p:spPr bwMode="auto">
            <a:xfrm>
              <a:off x="6074747" y="3258031"/>
              <a:ext cx="14258" cy="299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1">
              <a:extLst>
                <a:ext uri="{FF2B5EF4-FFF2-40B4-BE49-F238E27FC236}">
                  <a16:creationId xmlns:a16="http://schemas.microsoft.com/office/drawing/2014/main" id="{ECBABDCE-354B-4648-878F-5CDCEDC664A4}"/>
                </a:ext>
              </a:extLst>
            </p:cNvPr>
            <p:cNvSpPr>
              <a:spLocks/>
            </p:cNvSpPr>
            <p:nvPr/>
          </p:nvSpPr>
          <p:spPr bwMode="auto">
            <a:xfrm>
              <a:off x="5903643" y="3115442"/>
              <a:ext cx="186878" cy="155731"/>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close/>
                </a:path>
              </a:pathLst>
            </a:custGeom>
            <a:solidFill>
              <a:srgbClr val="3E3F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2">
              <a:extLst>
                <a:ext uri="{FF2B5EF4-FFF2-40B4-BE49-F238E27FC236}">
                  <a16:creationId xmlns:a16="http://schemas.microsoft.com/office/drawing/2014/main" id="{E3CF02BA-CEFA-4795-9DDA-1237E0ADCB35}"/>
                </a:ext>
              </a:extLst>
            </p:cNvPr>
            <p:cNvSpPr>
              <a:spLocks/>
            </p:cNvSpPr>
            <p:nvPr/>
          </p:nvSpPr>
          <p:spPr bwMode="auto">
            <a:xfrm>
              <a:off x="5903634" y="3115442"/>
              <a:ext cx="171105" cy="142588"/>
            </a:xfrm>
            <a:custGeom>
              <a:avLst/>
              <a:gdLst>
                <a:gd name="T0" fmla="*/ 12 w 12"/>
                <a:gd name="T1" fmla="*/ 0 h 10"/>
                <a:gd name="T2" fmla="*/ 10 w 12"/>
                <a:gd name="T3" fmla="*/ 0 h 10"/>
                <a:gd name="T4" fmla="*/ 5 w 12"/>
                <a:gd name="T5" fmla="*/ 0 h 10"/>
                <a:gd name="T6" fmla="*/ 3 w 12"/>
                <a:gd name="T7" fmla="*/ 0 h 10"/>
                <a:gd name="T8" fmla="*/ 0 w 12"/>
                <a:gd name="T9" fmla="*/ 0 h 10"/>
                <a:gd name="T10" fmla="*/ 0 w 12"/>
                <a:gd name="T11" fmla="*/ 0 h 10"/>
                <a:gd name="T12" fmla="*/ 5 w 12"/>
                <a:gd name="T13" fmla="*/ 10 h 10"/>
                <a:gd name="T14" fmla="*/ 5 w 12"/>
                <a:gd name="T15" fmla="*/ 10 h 10"/>
                <a:gd name="T16" fmla="*/ 7 w 12"/>
                <a:gd name="T17" fmla="*/ 10 h 10"/>
                <a:gd name="T18" fmla="*/ 12 w 12"/>
                <a:gd name="T19" fmla="*/ 10 h 10"/>
                <a:gd name="T20" fmla="*/ 12 w 12"/>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0">
                  <a:moveTo>
                    <a:pt x="12" y="0"/>
                  </a:moveTo>
                  <a:lnTo>
                    <a:pt x="10" y="0"/>
                  </a:lnTo>
                  <a:lnTo>
                    <a:pt x="5" y="0"/>
                  </a:lnTo>
                  <a:lnTo>
                    <a:pt x="3" y="0"/>
                  </a:lnTo>
                  <a:lnTo>
                    <a:pt x="0" y="0"/>
                  </a:lnTo>
                  <a:lnTo>
                    <a:pt x="0" y="0"/>
                  </a:lnTo>
                  <a:lnTo>
                    <a:pt x="5" y="10"/>
                  </a:lnTo>
                  <a:lnTo>
                    <a:pt x="5" y="10"/>
                  </a:lnTo>
                  <a:lnTo>
                    <a:pt x="7" y="10"/>
                  </a:lnTo>
                  <a:lnTo>
                    <a:pt x="12" y="1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5">
              <a:extLst>
                <a:ext uri="{FF2B5EF4-FFF2-40B4-BE49-F238E27FC236}">
                  <a16:creationId xmlns:a16="http://schemas.microsoft.com/office/drawing/2014/main" id="{75D5E59A-1D5F-4287-9CFF-23C695739368}"/>
                </a:ext>
              </a:extLst>
            </p:cNvPr>
            <p:cNvSpPr>
              <a:spLocks/>
            </p:cNvSpPr>
            <p:nvPr/>
          </p:nvSpPr>
          <p:spPr bwMode="auto">
            <a:xfrm>
              <a:off x="5903620" y="3557499"/>
              <a:ext cx="171104" cy="42776"/>
            </a:xfrm>
            <a:custGeom>
              <a:avLst/>
              <a:gdLst>
                <a:gd name="T0" fmla="*/ 12 w 12"/>
                <a:gd name="T1" fmla="*/ 0 h 3"/>
                <a:gd name="T2" fmla="*/ 12 w 12"/>
                <a:gd name="T3" fmla="*/ 0 h 3"/>
                <a:gd name="T4" fmla="*/ 12 w 12"/>
                <a:gd name="T5" fmla="*/ 0 h 3"/>
                <a:gd name="T6" fmla="*/ 0 w 12"/>
                <a:gd name="T7" fmla="*/ 0 h 3"/>
                <a:gd name="T8" fmla="*/ 0 w 12"/>
                <a:gd name="T9" fmla="*/ 3 h 3"/>
                <a:gd name="T10" fmla="*/ 0 w 12"/>
                <a:gd name="T11" fmla="*/ 3 h 3"/>
                <a:gd name="T12" fmla="*/ 12 w 12"/>
                <a:gd name="T13" fmla="*/ 3 h 3"/>
                <a:gd name="T14" fmla="*/ 12 w 12"/>
                <a:gd name="T15" fmla="*/ 0 h 3"/>
                <a:gd name="T16" fmla="*/ 12 w 12"/>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3">
                  <a:moveTo>
                    <a:pt x="12" y="0"/>
                  </a:moveTo>
                  <a:lnTo>
                    <a:pt x="12" y="0"/>
                  </a:lnTo>
                  <a:lnTo>
                    <a:pt x="12" y="0"/>
                  </a:lnTo>
                  <a:lnTo>
                    <a:pt x="0" y="0"/>
                  </a:lnTo>
                  <a:lnTo>
                    <a:pt x="0" y="3"/>
                  </a:lnTo>
                  <a:lnTo>
                    <a:pt x="0" y="3"/>
                  </a:lnTo>
                  <a:lnTo>
                    <a:pt x="12" y="3"/>
                  </a:lnTo>
                  <a:lnTo>
                    <a:pt x="12" y="0"/>
                  </a:lnTo>
                  <a:lnTo>
                    <a:pt x="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7" name="Group 72">
              <a:extLst>
                <a:ext uri="{FF2B5EF4-FFF2-40B4-BE49-F238E27FC236}">
                  <a16:creationId xmlns:a16="http://schemas.microsoft.com/office/drawing/2014/main" id="{7B94C398-4528-4C8A-A8E9-2F61D6FEEF9E}"/>
                </a:ext>
              </a:extLst>
            </p:cNvPr>
            <p:cNvGrpSpPr/>
            <p:nvPr/>
          </p:nvGrpSpPr>
          <p:grpSpPr>
            <a:xfrm>
              <a:off x="5922661" y="3235013"/>
              <a:ext cx="342247" cy="581373"/>
              <a:chOff x="5922661" y="3235013"/>
              <a:chExt cx="342247" cy="581373"/>
            </a:xfrm>
          </p:grpSpPr>
          <p:grpSp>
            <p:nvGrpSpPr>
              <p:cNvPr id="19" name="Group 69">
                <a:extLst>
                  <a:ext uri="{FF2B5EF4-FFF2-40B4-BE49-F238E27FC236}">
                    <a16:creationId xmlns:a16="http://schemas.microsoft.com/office/drawing/2014/main" id="{76016C9A-498A-42B0-B3E1-B63FEA0BA773}"/>
                  </a:ext>
                </a:extLst>
              </p:cNvPr>
              <p:cNvGrpSpPr/>
              <p:nvPr/>
            </p:nvGrpSpPr>
            <p:grpSpPr>
              <a:xfrm>
                <a:off x="5922661" y="3235013"/>
                <a:ext cx="342247" cy="579783"/>
                <a:chOff x="5922661" y="3258031"/>
                <a:chExt cx="342247" cy="579783"/>
              </a:xfrm>
            </p:grpSpPr>
            <p:cxnSp>
              <p:nvCxnSpPr>
                <p:cNvPr id="21" name="Straight Connector 43">
                  <a:extLst>
                    <a:ext uri="{FF2B5EF4-FFF2-40B4-BE49-F238E27FC236}">
                      <a16:creationId xmlns:a16="http://schemas.microsoft.com/office/drawing/2014/main" id="{007435DC-BE03-4B67-8367-4F22AF89D6DD}"/>
                    </a:ext>
                  </a:extLst>
                </p:cNvPr>
                <p:cNvCxnSpPr/>
                <p:nvPr/>
              </p:nvCxnSpPr>
              <p:spPr>
                <a:xfrm>
                  <a:off x="6187638" y="3268792"/>
                  <a:ext cx="74884" cy="3076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44">
                  <a:extLst>
                    <a:ext uri="{FF2B5EF4-FFF2-40B4-BE49-F238E27FC236}">
                      <a16:creationId xmlns:a16="http://schemas.microsoft.com/office/drawing/2014/main" id="{0B1B4ACD-8BB3-4F7F-AD31-6BFF6EAC3DF5}"/>
                    </a:ext>
                  </a:extLst>
                </p:cNvPr>
                <p:cNvCxnSpPr/>
                <p:nvPr/>
              </p:nvCxnSpPr>
              <p:spPr>
                <a:xfrm flipH="1">
                  <a:off x="6093805" y="3258031"/>
                  <a:ext cx="1" cy="299432"/>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Freeform 47">
                  <a:extLst>
                    <a:ext uri="{FF2B5EF4-FFF2-40B4-BE49-F238E27FC236}">
                      <a16:creationId xmlns:a16="http://schemas.microsoft.com/office/drawing/2014/main" id="{6D38C3B8-6425-4435-970A-2A171C7C51B2}"/>
                    </a:ext>
                  </a:extLst>
                </p:cNvPr>
                <p:cNvSpPr>
                  <a:spLocks/>
                </p:cNvSpPr>
                <p:nvPr/>
              </p:nvSpPr>
              <p:spPr bwMode="auto">
                <a:xfrm>
                  <a:off x="5922700" y="3566899"/>
                  <a:ext cx="342208" cy="270915"/>
                </a:xfrm>
                <a:custGeom>
                  <a:avLst/>
                  <a:gdLst>
                    <a:gd name="T0" fmla="*/ 5 w 10"/>
                    <a:gd name="T1" fmla="*/ 0 h 8"/>
                    <a:gd name="T2" fmla="*/ 5 w 10"/>
                    <a:gd name="T3" fmla="*/ 0 h 8"/>
                    <a:gd name="T4" fmla="*/ 5 w 10"/>
                    <a:gd name="T5" fmla="*/ 0 h 8"/>
                    <a:gd name="T6" fmla="*/ 5 w 10"/>
                    <a:gd name="T7" fmla="*/ 0 h 8"/>
                    <a:gd name="T8" fmla="*/ 5 w 10"/>
                    <a:gd name="T9" fmla="*/ 0 h 8"/>
                    <a:gd name="T10" fmla="*/ 0 w 10"/>
                    <a:gd name="T11" fmla="*/ 0 h 8"/>
                    <a:gd name="T12" fmla="*/ 1 w 10"/>
                    <a:gd name="T13" fmla="*/ 7 h 8"/>
                    <a:gd name="T14" fmla="*/ 3 w 10"/>
                    <a:gd name="T15" fmla="*/ 8 h 8"/>
                    <a:gd name="T16" fmla="*/ 5 w 10"/>
                    <a:gd name="T17" fmla="*/ 8 h 8"/>
                    <a:gd name="T18" fmla="*/ 5 w 10"/>
                    <a:gd name="T19" fmla="*/ 8 h 8"/>
                    <a:gd name="T20" fmla="*/ 7 w 10"/>
                    <a:gd name="T21" fmla="*/ 8 h 8"/>
                    <a:gd name="T22" fmla="*/ 9 w 10"/>
                    <a:gd name="T23" fmla="*/ 7 h 8"/>
                    <a:gd name="T24" fmla="*/ 10 w 10"/>
                    <a:gd name="T25" fmla="*/ 0 h 8"/>
                    <a:gd name="T26" fmla="*/ 5 w 10"/>
                    <a:gd name="T2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8">
                      <a:moveTo>
                        <a:pt x="5" y="0"/>
                      </a:moveTo>
                      <a:cubicBezTo>
                        <a:pt x="5" y="0"/>
                        <a:pt x="5" y="0"/>
                        <a:pt x="5" y="0"/>
                      </a:cubicBezTo>
                      <a:cubicBezTo>
                        <a:pt x="5" y="0"/>
                        <a:pt x="5" y="0"/>
                        <a:pt x="5" y="0"/>
                      </a:cubicBezTo>
                      <a:cubicBezTo>
                        <a:pt x="5" y="0"/>
                        <a:pt x="5" y="0"/>
                        <a:pt x="5" y="0"/>
                      </a:cubicBezTo>
                      <a:cubicBezTo>
                        <a:pt x="5" y="0"/>
                        <a:pt x="5" y="0"/>
                        <a:pt x="5" y="0"/>
                      </a:cubicBezTo>
                      <a:cubicBezTo>
                        <a:pt x="0" y="0"/>
                        <a:pt x="0" y="0"/>
                        <a:pt x="0" y="0"/>
                      </a:cubicBezTo>
                      <a:cubicBezTo>
                        <a:pt x="1" y="7"/>
                        <a:pt x="1" y="7"/>
                        <a:pt x="1" y="7"/>
                      </a:cubicBezTo>
                      <a:cubicBezTo>
                        <a:pt x="1" y="7"/>
                        <a:pt x="1" y="8"/>
                        <a:pt x="3" y="8"/>
                      </a:cubicBezTo>
                      <a:cubicBezTo>
                        <a:pt x="4" y="8"/>
                        <a:pt x="5" y="8"/>
                        <a:pt x="5" y="8"/>
                      </a:cubicBezTo>
                      <a:cubicBezTo>
                        <a:pt x="5" y="8"/>
                        <a:pt x="5" y="8"/>
                        <a:pt x="5" y="8"/>
                      </a:cubicBezTo>
                      <a:cubicBezTo>
                        <a:pt x="5" y="8"/>
                        <a:pt x="6" y="8"/>
                        <a:pt x="7" y="8"/>
                      </a:cubicBezTo>
                      <a:cubicBezTo>
                        <a:pt x="9" y="8"/>
                        <a:pt x="9" y="7"/>
                        <a:pt x="9" y="7"/>
                      </a:cubicBezTo>
                      <a:cubicBezTo>
                        <a:pt x="10" y="0"/>
                        <a:pt x="10" y="0"/>
                        <a:pt x="10" y="0"/>
                      </a:cubicBezTo>
                      <a:cubicBezTo>
                        <a:pt x="5" y="0"/>
                        <a:pt x="5" y="0"/>
                        <a:pt x="5" y="0"/>
                      </a:cubicBezTo>
                    </a:path>
                  </a:pathLst>
                </a:custGeom>
                <a:solidFill>
                  <a:schemeClr val="bg1">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4" name="Rectangle 48">
                  <a:extLst>
                    <a:ext uri="{FF2B5EF4-FFF2-40B4-BE49-F238E27FC236}">
                      <a16:creationId xmlns:a16="http://schemas.microsoft.com/office/drawing/2014/main" id="{D7343E96-1A98-49B5-9E29-1B76E7D3FFA2}"/>
                    </a:ext>
                  </a:extLst>
                </p:cNvPr>
                <p:cNvSpPr>
                  <a:spLocks noChangeArrowheads="1"/>
                </p:cNvSpPr>
                <p:nvPr/>
              </p:nvSpPr>
              <p:spPr bwMode="auto">
                <a:xfrm>
                  <a:off x="5922695" y="3524123"/>
                  <a:ext cx="342208" cy="42776"/>
                </a:xfrm>
                <a:prstGeom prst="rect">
                  <a:avLst/>
                </a:prstGeom>
                <a:solidFill>
                  <a:schemeClr val="tx1">
                    <a:lumMod val="75000"/>
                    <a:lumOff val="2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25" name="Straight Connector 60">
                  <a:extLst>
                    <a:ext uri="{FF2B5EF4-FFF2-40B4-BE49-F238E27FC236}">
                      <a16:creationId xmlns:a16="http://schemas.microsoft.com/office/drawing/2014/main" id="{FF9E5BE7-52AD-4B76-8876-EC10E4BF8251}"/>
                    </a:ext>
                  </a:extLst>
                </p:cNvPr>
                <p:cNvCxnSpPr/>
                <p:nvPr/>
              </p:nvCxnSpPr>
              <p:spPr>
                <a:xfrm flipH="1">
                  <a:off x="5922661" y="3271173"/>
                  <a:ext cx="72552" cy="286279"/>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Freeform 53">
                <a:extLst>
                  <a:ext uri="{FF2B5EF4-FFF2-40B4-BE49-F238E27FC236}">
                    <a16:creationId xmlns:a16="http://schemas.microsoft.com/office/drawing/2014/main" id="{70C75824-8EAF-4782-B311-A71572BDEE51}"/>
                  </a:ext>
                </a:extLst>
              </p:cNvPr>
              <p:cNvSpPr>
                <a:spLocks/>
              </p:cNvSpPr>
              <p:nvPr/>
            </p:nvSpPr>
            <p:spPr bwMode="auto">
              <a:xfrm>
                <a:off x="5922672" y="3545471"/>
                <a:ext cx="171104" cy="270915"/>
              </a:xfrm>
              <a:custGeom>
                <a:avLst/>
                <a:gdLst>
                  <a:gd name="T0" fmla="*/ 5 w 5"/>
                  <a:gd name="T1" fmla="*/ 0 h 8"/>
                  <a:gd name="T2" fmla="*/ 0 w 5"/>
                  <a:gd name="T3" fmla="*/ 0 h 8"/>
                  <a:gd name="T4" fmla="*/ 1 w 5"/>
                  <a:gd name="T5" fmla="*/ 7 h 8"/>
                  <a:gd name="T6" fmla="*/ 3 w 5"/>
                  <a:gd name="T7" fmla="*/ 8 h 8"/>
                  <a:gd name="T8" fmla="*/ 5 w 5"/>
                  <a:gd name="T9" fmla="*/ 8 h 8"/>
                  <a:gd name="T10" fmla="*/ 5 w 5"/>
                  <a:gd name="T11" fmla="*/ 0 h 8"/>
                </a:gdLst>
                <a:ahLst/>
                <a:cxnLst>
                  <a:cxn ang="0">
                    <a:pos x="T0" y="T1"/>
                  </a:cxn>
                  <a:cxn ang="0">
                    <a:pos x="T2" y="T3"/>
                  </a:cxn>
                  <a:cxn ang="0">
                    <a:pos x="T4" y="T5"/>
                  </a:cxn>
                  <a:cxn ang="0">
                    <a:pos x="T6" y="T7"/>
                  </a:cxn>
                  <a:cxn ang="0">
                    <a:pos x="T8" y="T9"/>
                  </a:cxn>
                  <a:cxn ang="0">
                    <a:pos x="T10" y="T11"/>
                  </a:cxn>
                </a:cxnLst>
                <a:rect l="0" t="0" r="r" b="b"/>
                <a:pathLst>
                  <a:path w="5" h="8">
                    <a:moveTo>
                      <a:pt x="5" y="0"/>
                    </a:moveTo>
                    <a:cubicBezTo>
                      <a:pt x="0" y="0"/>
                      <a:pt x="0" y="0"/>
                      <a:pt x="0" y="0"/>
                    </a:cubicBezTo>
                    <a:cubicBezTo>
                      <a:pt x="1" y="7"/>
                      <a:pt x="1" y="7"/>
                      <a:pt x="1" y="7"/>
                    </a:cubicBezTo>
                    <a:cubicBezTo>
                      <a:pt x="1" y="7"/>
                      <a:pt x="1" y="8"/>
                      <a:pt x="3" y="8"/>
                    </a:cubicBezTo>
                    <a:cubicBezTo>
                      <a:pt x="4" y="8"/>
                      <a:pt x="4" y="8"/>
                      <a:pt x="5" y="8"/>
                    </a:cubicBezTo>
                    <a:cubicBezTo>
                      <a:pt x="5" y="0"/>
                      <a:pt x="5" y="0"/>
                      <a:pt x="5" y="0"/>
                    </a:cubicBezTo>
                  </a:path>
                </a:pathLst>
              </a:custGeom>
              <a:solidFill>
                <a:schemeClr val="bg1">
                  <a:lumMod val="65000"/>
                </a:schemeClr>
              </a:solidFill>
              <a:ln>
                <a:noFill/>
              </a:ln>
              <a:extLst/>
            </p:spPr>
            <p:txBody>
              <a:bodyPr vert="horz" wrap="square" lIns="91440" tIns="45720" rIns="91440" bIns="45720" numCol="1" anchor="t" anchorCtr="0" compatLnSpc="1">
                <a:prstTxWarp prst="textNoShape">
                  <a:avLst/>
                </a:prstTxWarp>
              </a:bodyPr>
              <a:lstStyle/>
              <a:p>
                <a:endParaRPr lang="en-US"/>
              </a:p>
            </p:txBody>
          </p:sp>
        </p:grpSp>
        <p:sp>
          <p:nvSpPr>
            <p:cNvPr id="18" name="Freeform 45">
              <a:extLst>
                <a:ext uri="{FF2B5EF4-FFF2-40B4-BE49-F238E27FC236}">
                  <a16:creationId xmlns:a16="http://schemas.microsoft.com/office/drawing/2014/main" id="{B7232A63-0C54-4517-A301-FE676B96A474}"/>
                </a:ext>
              </a:extLst>
            </p:cNvPr>
            <p:cNvSpPr>
              <a:spLocks/>
            </p:cNvSpPr>
            <p:nvPr/>
          </p:nvSpPr>
          <p:spPr bwMode="auto">
            <a:xfrm>
              <a:off x="5903654" y="3115443"/>
              <a:ext cx="373753" cy="155731"/>
            </a:xfrm>
            <a:custGeom>
              <a:avLst/>
              <a:gdLst>
                <a:gd name="T0" fmla="*/ 0 w 24"/>
                <a:gd name="T1" fmla="*/ 0 h 10"/>
                <a:gd name="T2" fmla="*/ 5 w 24"/>
                <a:gd name="T3" fmla="*/ 10 h 10"/>
                <a:gd name="T4" fmla="*/ 19 w 24"/>
                <a:gd name="T5" fmla="*/ 10 h 10"/>
                <a:gd name="T6" fmla="*/ 24 w 24"/>
                <a:gd name="T7" fmla="*/ 0 h 10"/>
                <a:gd name="T8" fmla="*/ 0 w 24"/>
                <a:gd name="T9" fmla="*/ 0 h 10"/>
              </a:gdLst>
              <a:ahLst/>
              <a:cxnLst>
                <a:cxn ang="0">
                  <a:pos x="T0" y="T1"/>
                </a:cxn>
                <a:cxn ang="0">
                  <a:pos x="T2" y="T3"/>
                </a:cxn>
                <a:cxn ang="0">
                  <a:pos x="T4" y="T5"/>
                </a:cxn>
                <a:cxn ang="0">
                  <a:pos x="T6" y="T7"/>
                </a:cxn>
                <a:cxn ang="0">
                  <a:pos x="T8" y="T9"/>
                </a:cxn>
              </a:cxnLst>
              <a:rect l="0" t="0" r="r" b="b"/>
              <a:pathLst>
                <a:path w="24" h="10">
                  <a:moveTo>
                    <a:pt x="0" y="0"/>
                  </a:moveTo>
                  <a:lnTo>
                    <a:pt x="5" y="10"/>
                  </a:lnTo>
                  <a:lnTo>
                    <a:pt x="19" y="10"/>
                  </a:lnTo>
                  <a:lnTo>
                    <a:pt x="24" y="0"/>
                  </a:lnTo>
                  <a:lnTo>
                    <a:pt x="0" y="0"/>
                  </a:lnTo>
                  <a:close/>
                </a:path>
              </a:pathLst>
            </a:custGeom>
            <a:solidFill>
              <a:srgbClr val="4C4C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786958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a:extLst>
              <a:ext uri="{FF2B5EF4-FFF2-40B4-BE49-F238E27FC236}">
                <a16:creationId xmlns:a16="http://schemas.microsoft.com/office/drawing/2014/main" id="{3EF167E7-A743-40F3-8A11-CC96CDA2A49A}"/>
              </a:ext>
            </a:extLst>
          </p:cNvPr>
          <p:cNvSpPr>
            <a:spLocks noGrp="1"/>
          </p:cNvSpPr>
          <p:nvPr>
            <p:ph idx="1"/>
          </p:nvPr>
        </p:nvSpPr>
        <p:spPr/>
        <p:txBody>
          <a:bodyPr/>
          <a:lstStyle/>
          <a:p>
            <a:r>
              <a:rPr lang="zh-TW" altLang="en-US" dirty="0">
                <a:solidFill>
                  <a:srgbClr val="92D050"/>
                </a:solidFill>
              </a:rPr>
              <a:t>在閱讀完本章後，你將能夠回答下列的問題：</a:t>
            </a:r>
          </a:p>
          <a:p>
            <a:pPr marL="971550" lvl="1" indent="-514350">
              <a:buFont typeface="+mj-lt"/>
              <a:buAutoNum type="arabicPeriod"/>
            </a:pPr>
            <a:r>
              <a:rPr lang="zh-TW" altLang="en-US" dirty="0"/>
              <a:t>在傳統的檔案環境中，管理資料資源的問題為何？</a:t>
            </a:r>
          </a:p>
          <a:p>
            <a:pPr marL="971550" lvl="1" indent="-514350">
              <a:buFont typeface="+mj-lt"/>
              <a:buAutoNum type="arabicPeriod"/>
            </a:pPr>
            <a:r>
              <a:rPr lang="zh-TW" altLang="en-US" dirty="0"/>
              <a:t>資料庫管理系統的主要功能為何？關聯式資料庫管理系統為何如此強大？</a:t>
            </a:r>
          </a:p>
          <a:p>
            <a:pPr marL="971550" lvl="1" indent="-514350">
              <a:buFont typeface="+mj-lt"/>
              <a:buAutoNum type="arabicPeriod"/>
            </a:pPr>
            <a:r>
              <a:rPr lang="zh-TW" altLang="en-US" dirty="0"/>
              <a:t>從資料庫存取資訊來改善企業績效與決策制定的主要工具及技術為何？</a:t>
            </a:r>
          </a:p>
          <a:p>
            <a:pPr marL="971550" lvl="1" indent="-514350">
              <a:buFont typeface="+mj-lt"/>
              <a:buAutoNum type="arabicPeriod"/>
            </a:pPr>
            <a:r>
              <a:rPr lang="zh-TW" altLang="en-US" dirty="0"/>
              <a:t>為何資訊政策、資料管理與資料品質保證對公司資料資源管理如此重要？</a:t>
            </a:r>
          </a:p>
        </p:txBody>
      </p:sp>
      <p:sp>
        <p:nvSpPr>
          <p:cNvPr id="2" name="投影片編號版面配置區 1">
            <a:extLst>
              <a:ext uri="{FF2B5EF4-FFF2-40B4-BE49-F238E27FC236}">
                <a16:creationId xmlns:a16="http://schemas.microsoft.com/office/drawing/2014/main" id="{634D3A65-8F50-4969-956F-21E479B5AD86}"/>
              </a:ext>
            </a:extLst>
          </p:cNvPr>
          <p:cNvSpPr>
            <a:spLocks noGrp="1"/>
          </p:cNvSpPr>
          <p:nvPr>
            <p:ph type="sldNum" sz="quarter" idx="12"/>
          </p:nvPr>
        </p:nvSpPr>
        <p:spPr/>
        <p:txBody>
          <a:bodyPr/>
          <a:lstStyle/>
          <a:p>
            <a:fld id="{11EAAEBC-C5C5-4637-938A-6F2616932A96}" type="slidenum">
              <a:rPr lang="en-US" altLang="ko-KR" smtClean="0"/>
              <a:pPr/>
              <a:t>3</a:t>
            </a:fld>
            <a:endParaRPr lang="en-US" altLang="ko-KR"/>
          </a:p>
        </p:txBody>
      </p:sp>
      <p:sp>
        <p:nvSpPr>
          <p:cNvPr id="6" name="標題 5">
            <a:extLst>
              <a:ext uri="{FF2B5EF4-FFF2-40B4-BE49-F238E27FC236}">
                <a16:creationId xmlns:a16="http://schemas.microsoft.com/office/drawing/2014/main" id="{CCFC2771-0ADA-4997-8A7E-FD00BA7AEE64}"/>
              </a:ext>
            </a:extLst>
          </p:cNvPr>
          <p:cNvSpPr>
            <a:spLocks noGrp="1"/>
          </p:cNvSpPr>
          <p:nvPr>
            <p:ph type="title"/>
          </p:nvPr>
        </p:nvSpPr>
        <p:spPr/>
        <p:txBody>
          <a:bodyPr/>
          <a:lstStyle/>
          <a:p>
            <a:r>
              <a:rPr lang="zh-TW" altLang="en-US"/>
              <a:t>學習目標</a:t>
            </a:r>
            <a:endParaRPr lang="zh-TW" altLang="en-US" dirty="0"/>
          </a:p>
        </p:txBody>
      </p:sp>
    </p:spTree>
    <p:extLst>
      <p:ext uri="{BB962C8B-B14F-4D97-AF65-F5344CB8AC3E}">
        <p14:creationId xmlns:p14="http://schemas.microsoft.com/office/powerpoint/2010/main" val="245658280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9223F5DD-60A7-4AD0-9B45-9D843323BA80}"/>
              </a:ext>
            </a:extLst>
          </p:cNvPr>
          <p:cNvSpPr>
            <a:spLocks noGrp="1"/>
          </p:cNvSpPr>
          <p:nvPr>
            <p:ph idx="1"/>
          </p:nvPr>
        </p:nvSpPr>
        <p:spPr/>
        <p:txBody>
          <a:bodyPr/>
          <a:lstStyle/>
          <a:p>
            <a:r>
              <a:rPr lang="en-US" altLang="zh-TW" sz="2400" dirty="0"/>
              <a:t>The Globe and Mail </a:t>
            </a:r>
            <a:r>
              <a:rPr lang="zh-TW" altLang="en-US" sz="2400" dirty="0"/>
              <a:t>使用大型主機來儲存絕大部分的資料，使得資料不易存取及分析</a:t>
            </a:r>
            <a:endParaRPr lang="en-US" altLang="zh-TW" sz="2400" dirty="0"/>
          </a:p>
          <a:p>
            <a:r>
              <a:rPr lang="zh-TW" altLang="en-US" sz="2400" dirty="0"/>
              <a:t>報社於</a:t>
            </a:r>
            <a:r>
              <a:rPr lang="en-US" altLang="zh-TW" sz="2400" dirty="0"/>
              <a:t>2002 </a:t>
            </a:r>
            <a:r>
              <a:rPr lang="zh-TW" altLang="en-US" sz="2400" dirty="0"/>
              <a:t>年著手解決這個問題，透過導入</a:t>
            </a:r>
            <a:r>
              <a:rPr lang="en-US" altLang="zh-TW" sz="2400" dirty="0"/>
              <a:t>SAP </a:t>
            </a:r>
            <a:r>
              <a:rPr lang="zh-TW" altLang="en-US" sz="2400" dirty="0"/>
              <a:t>的</a:t>
            </a:r>
            <a:r>
              <a:rPr lang="en-US" altLang="zh-TW" sz="2400" dirty="0"/>
              <a:t>SAP NetWeaver BW </a:t>
            </a:r>
            <a:r>
              <a:rPr lang="zh-TW" altLang="en-US" sz="2400" dirty="0"/>
              <a:t>資料倉儲企業系統，讓散布各處的資料得以匯聚在單一資料庫中，方便使用者存取並進行分析</a:t>
            </a:r>
            <a:endParaRPr lang="en-US" altLang="zh-TW" sz="2400" dirty="0"/>
          </a:p>
          <a:p>
            <a:r>
              <a:rPr lang="en-US" altLang="zh-TW" sz="2400" dirty="0"/>
              <a:t>The Globe and Mail </a:t>
            </a:r>
            <a:r>
              <a:rPr lang="zh-TW" altLang="en-US" sz="2400" dirty="0"/>
              <a:t>的</a:t>
            </a:r>
            <a:br>
              <a:rPr lang="en-US" altLang="zh-TW" sz="2400" dirty="0"/>
            </a:br>
            <a:r>
              <a:rPr lang="zh-TW" altLang="en-US" sz="2400" dirty="0"/>
              <a:t>新資料分析能力，帶來</a:t>
            </a:r>
            <a:br>
              <a:rPr lang="en-US" altLang="zh-TW" sz="2400" dirty="0"/>
            </a:br>
            <a:r>
              <a:rPr lang="zh-TW" altLang="en-US" sz="2400" dirty="0"/>
              <a:t>效率並讓流程更順暢，</a:t>
            </a:r>
            <a:br>
              <a:rPr lang="en-US" altLang="zh-TW" sz="2400" dirty="0"/>
            </a:br>
            <a:r>
              <a:rPr lang="zh-TW" altLang="en-US" sz="2400" dirty="0"/>
              <a:t>僅花</a:t>
            </a:r>
            <a:r>
              <a:rPr lang="en-US" altLang="zh-TW" sz="2400" dirty="0"/>
              <a:t>1 </a:t>
            </a:r>
            <a:r>
              <a:rPr lang="zh-TW" altLang="en-US" sz="2400" dirty="0"/>
              <a:t>年就讓投資回本</a:t>
            </a:r>
            <a:br>
              <a:rPr lang="en-US" altLang="zh-TW" sz="2400" dirty="0"/>
            </a:br>
            <a:r>
              <a:rPr lang="zh-TW" altLang="en-US" sz="2400" dirty="0"/>
              <a:t>。過去需要花</a:t>
            </a:r>
            <a:r>
              <a:rPr lang="en-US" altLang="zh-TW" sz="2400" dirty="0"/>
              <a:t>2 </a:t>
            </a:r>
            <a:r>
              <a:rPr lang="zh-TW" altLang="en-US" sz="2400" dirty="0"/>
              <a:t>週時間</a:t>
            </a:r>
            <a:br>
              <a:rPr lang="en-US" altLang="zh-TW" sz="2400" dirty="0"/>
            </a:br>
            <a:r>
              <a:rPr lang="zh-TW" altLang="en-US" sz="2400" dirty="0"/>
              <a:t>才能完成的行銷企劃，</a:t>
            </a:r>
            <a:br>
              <a:rPr lang="en-US" altLang="zh-TW" sz="2400" dirty="0"/>
            </a:br>
            <a:r>
              <a:rPr lang="zh-TW" altLang="en-US" sz="2400" dirty="0"/>
              <a:t>現在</a:t>
            </a:r>
            <a:r>
              <a:rPr lang="en-US" altLang="zh-TW" sz="2400" dirty="0"/>
              <a:t>1 </a:t>
            </a:r>
            <a:r>
              <a:rPr lang="zh-TW" altLang="en-US" sz="2400" dirty="0"/>
              <a:t>天就可以搞定。</a:t>
            </a:r>
          </a:p>
        </p:txBody>
      </p:sp>
      <p:sp>
        <p:nvSpPr>
          <p:cNvPr id="12" name="標題 11">
            <a:extLst>
              <a:ext uri="{FF2B5EF4-FFF2-40B4-BE49-F238E27FC236}">
                <a16:creationId xmlns:a16="http://schemas.microsoft.com/office/drawing/2014/main" id="{B57F23D2-5D8E-4690-B2E9-FC48644A25A0}"/>
              </a:ext>
            </a:extLst>
          </p:cNvPr>
          <p:cNvSpPr>
            <a:spLocks noGrp="1"/>
          </p:cNvSpPr>
          <p:nvPr>
            <p:ph type="title"/>
          </p:nvPr>
        </p:nvSpPr>
        <p:spPr/>
        <p:txBody>
          <a:bodyPr/>
          <a:lstStyle/>
          <a:p>
            <a:r>
              <a:rPr lang="zh-TW" altLang="en-US" dirty="0"/>
              <a:t>更好的資料管理協助多倫多</a:t>
            </a:r>
            <a:r>
              <a:rPr lang="en-US" altLang="zh-TW" dirty="0"/>
              <a:t>Globe and Mail</a:t>
            </a:r>
            <a:r>
              <a:rPr lang="zh-TW" altLang="en-US" dirty="0"/>
              <a:t>接觸到客戶 </a:t>
            </a:r>
            <a:r>
              <a:rPr lang="en-US" altLang="zh-TW" dirty="0"/>
              <a:t>(</a:t>
            </a:r>
            <a:r>
              <a:rPr lang="zh-TW" altLang="en-US" dirty="0"/>
              <a:t>一</a:t>
            </a:r>
            <a:r>
              <a:rPr lang="en-US" altLang="zh-TW" dirty="0"/>
              <a:t>)</a:t>
            </a:r>
            <a:endParaRPr lang="zh-TW" altLang="en-US" dirty="0"/>
          </a:p>
        </p:txBody>
      </p:sp>
      <p:sp>
        <p:nvSpPr>
          <p:cNvPr id="3" name="投影片編號版面配置區 2">
            <a:extLst>
              <a:ext uri="{FF2B5EF4-FFF2-40B4-BE49-F238E27FC236}">
                <a16:creationId xmlns:a16="http://schemas.microsoft.com/office/drawing/2014/main" id="{53DBF315-BB37-4478-BE0F-1159DF0E52BC}"/>
              </a:ext>
            </a:extLst>
          </p:cNvPr>
          <p:cNvSpPr>
            <a:spLocks noGrp="1"/>
          </p:cNvSpPr>
          <p:nvPr>
            <p:ph type="sldNum" sz="quarter" idx="12"/>
          </p:nvPr>
        </p:nvSpPr>
        <p:spPr/>
        <p:txBody>
          <a:bodyPr/>
          <a:lstStyle/>
          <a:p>
            <a:fld id="{D55CB18B-31BB-4254-9559-1B86933C9FD7}" type="slidenum">
              <a:rPr lang="en-US" altLang="ko-KR" smtClean="0"/>
              <a:pPr/>
              <a:t>4</a:t>
            </a:fld>
            <a:endParaRPr lang="en-US" altLang="ko-KR" dirty="0"/>
          </a:p>
        </p:txBody>
      </p:sp>
      <p:pic>
        <p:nvPicPr>
          <p:cNvPr id="8" name="圖片 7">
            <a:extLst>
              <a:ext uri="{FF2B5EF4-FFF2-40B4-BE49-F238E27FC236}">
                <a16:creationId xmlns:a16="http://schemas.microsoft.com/office/drawing/2014/main" id="{65ED3753-E251-43B9-8110-88124D01E2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pic>
        <p:nvPicPr>
          <p:cNvPr id="2" name="圖片 1">
            <a:extLst>
              <a:ext uri="{FF2B5EF4-FFF2-40B4-BE49-F238E27FC236}">
                <a16:creationId xmlns:a16="http://schemas.microsoft.com/office/drawing/2014/main" id="{62C83DFB-BB4A-492B-A5F6-FC570F21C510}"/>
              </a:ext>
            </a:extLst>
          </p:cNvPr>
          <p:cNvPicPr>
            <a:picLocks noChangeAspect="1"/>
          </p:cNvPicPr>
          <p:nvPr/>
        </p:nvPicPr>
        <p:blipFill>
          <a:blip r:embed="rId3"/>
          <a:stretch>
            <a:fillRect/>
          </a:stretch>
        </p:blipFill>
        <p:spPr>
          <a:xfrm>
            <a:off x="5327164" y="3688358"/>
            <a:ext cx="3359636" cy="2239757"/>
          </a:xfrm>
          <a:prstGeom prst="rect">
            <a:avLst/>
          </a:prstGeom>
        </p:spPr>
      </p:pic>
    </p:spTree>
    <p:extLst>
      <p:ext uri="{BB962C8B-B14F-4D97-AF65-F5344CB8AC3E}">
        <p14:creationId xmlns:p14="http://schemas.microsoft.com/office/powerpoint/2010/main" val="412375578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3B80A4DB-1164-4E54-9527-6E51A689B0F1}"/>
              </a:ext>
            </a:extLst>
          </p:cNvPr>
          <p:cNvSpPr>
            <a:spLocks noGrp="1"/>
          </p:cNvSpPr>
          <p:nvPr>
            <p:ph type="title"/>
          </p:nvPr>
        </p:nvSpPr>
        <p:spPr/>
        <p:txBody>
          <a:bodyPr/>
          <a:lstStyle/>
          <a:p>
            <a:r>
              <a:rPr lang="zh-TW" altLang="en-US" dirty="0"/>
              <a:t>更好的資料管理協助多倫多</a:t>
            </a:r>
            <a:r>
              <a:rPr lang="en-US" altLang="zh-TW" dirty="0"/>
              <a:t>Globe and Mail</a:t>
            </a:r>
            <a:r>
              <a:rPr lang="zh-TW" altLang="en-US" dirty="0"/>
              <a:t>接觸到客戶 </a:t>
            </a:r>
            <a:r>
              <a:rPr lang="en-US" altLang="zh-TW" dirty="0"/>
              <a:t>(</a:t>
            </a:r>
            <a:r>
              <a:rPr lang="zh-TW" altLang="en-US" dirty="0"/>
              <a:t>二</a:t>
            </a:r>
            <a:r>
              <a:rPr lang="en-US" altLang="zh-TW"/>
              <a:t>)</a:t>
            </a:r>
            <a:endParaRPr lang="zh-TW" altLang="en-US" dirty="0"/>
          </a:p>
        </p:txBody>
      </p:sp>
      <p:sp>
        <p:nvSpPr>
          <p:cNvPr id="4" name="投影片編號版面配置區 3">
            <a:extLst>
              <a:ext uri="{FF2B5EF4-FFF2-40B4-BE49-F238E27FC236}">
                <a16:creationId xmlns:a16="http://schemas.microsoft.com/office/drawing/2014/main" id="{9C4C6535-EAE5-43C4-B8BE-2DEB84B708F8}"/>
              </a:ext>
            </a:extLst>
          </p:cNvPr>
          <p:cNvSpPr>
            <a:spLocks noGrp="1"/>
          </p:cNvSpPr>
          <p:nvPr>
            <p:ph type="sldNum" sz="quarter" idx="12"/>
          </p:nvPr>
        </p:nvSpPr>
        <p:spPr/>
        <p:txBody>
          <a:bodyPr/>
          <a:lstStyle/>
          <a:p>
            <a:fld id="{1A39A694-C9D2-4A1F-B22B-D5A13C3121DA}" type="slidenum">
              <a:rPr lang="en-US" altLang="ko-KR" smtClean="0"/>
              <a:pPr/>
              <a:t>5</a:t>
            </a:fld>
            <a:endParaRPr lang="en-US" altLang="ko-KR"/>
          </a:p>
        </p:txBody>
      </p:sp>
      <p:pic>
        <p:nvPicPr>
          <p:cNvPr id="6" name="圖片 5">
            <a:extLst>
              <a:ext uri="{FF2B5EF4-FFF2-40B4-BE49-F238E27FC236}">
                <a16:creationId xmlns:a16="http://schemas.microsoft.com/office/drawing/2014/main" id="{84A75DC6-36B0-4A3B-BC87-45B7AA73B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71"/>
            <a:ext cx="1219200" cy="1219200"/>
          </a:xfrm>
          <a:prstGeom prst="rect">
            <a:avLst/>
          </a:prstGeom>
        </p:spPr>
      </p:pic>
      <p:grpSp>
        <p:nvGrpSpPr>
          <p:cNvPr id="8" name="群組 7">
            <a:extLst>
              <a:ext uri="{FF2B5EF4-FFF2-40B4-BE49-F238E27FC236}">
                <a16:creationId xmlns:a16="http://schemas.microsoft.com/office/drawing/2014/main" id="{9B3D524C-19FD-416A-B05A-237808470770}"/>
              </a:ext>
            </a:extLst>
          </p:cNvPr>
          <p:cNvGrpSpPr/>
          <p:nvPr/>
        </p:nvGrpSpPr>
        <p:grpSpPr>
          <a:xfrm>
            <a:off x="1186592" y="1556792"/>
            <a:ext cx="7910577" cy="4915128"/>
            <a:chOff x="1186592" y="1556792"/>
            <a:chExt cx="7910577" cy="4915128"/>
          </a:xfrm>
        </p:grpSpPr>
        <p:sp>
          <p:nvSpPr>
            <p:cNvPr id="9" name="矩形 8">
              <a:extLst>
                <a:ext uri="{FF2B5EF4-FFF2-40B4-BE49-F238E27FC236}">
                  <a16:creationId xmlns:a16="http://schemas.microsoft.com/office/drawing/2014/main" id="{29BB1CF5-9553-4207-9C01-0AF6A41FD5F1}"/>
                </a:ext>
              </a:extLst>
            </p:cNvPr>
            <p:cNvSpPr/>
            <p:nvPr/>
          </p:nvSpPr>
          <p:spPr>
            <a:xfrm>
              <a:off x="3419872" y="242088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管理</a:t>
              </a:r>
            </a:p>
          </p:txBody>
        </p:sp>
        <p:sp>
          <p:nvSpPr>
            <p:cNvPr id="10" name="矩形 9">
              <a:extLst>
                <a:ext uri="{FF2B5EF4-FFF2-40B4-BE49-F238E27FC236}">
                  <a16:creationId xmlns:a16="http://schemas.microsoft.com/office/drawing/2014/main" id="{74126807-CD55-4851-BDEC-AFB983C8E990}"/>
                </a:ext>
              </a:extLst>
            </p:cNvPr>
            <p:cNvSpPr/>
            <p:nvPr/>
          </p:nvSpPr>
          <p:spPr>
            <a:xfrm>
              <a:off x="34198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組織</a:t>
              </a:r>
            </a:p>
          </p:txBody>
        </p:sp>
        <p:sp>
          <p:nvSpPr>
            <p:cNvPr id="11" name="矩形 10">
              <a:extLst>
                <a:ext uri="{FF2B5EF4-FFF2-40B4-BE49-F238E27FC236}">
                  <a16:creationId xmlns:a16="http://schemas.microsoft.com/office/drawing/2014/main" id="{D5D00762-A6AB-4ADB-915E-19CD4DE65634}"/>
                </a:ext>
              </a:extLst>
            </p:cNvPr>
            <p:cNvSpPr/>
            <p:nvPr/>
          </p:nvSpPr>
          <p:spPr>
            <a:xfrm>
              <a:off x="3419872" y="4739328"/>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科技</a:t>
              </a:r>
            </a:p>
          </p:txBody>
        </p:sp>
        <p:sp>
          <p:nvSpPr>
            <p:cNvPr id="12" name="矩形 11">
              <a:extLst>
                <a:ext uri="{FF2B5EF4-FFF2-40B4-BE49-F238E27FC236}">
                  <a16:creationId xmlns:a16="http://schemas.microsoft.com/office/drawing/2014/main" id="{CE3041A7-A73C-41BC-9458-B117CE09278E}"/>
                </a:ext>
              </a:extLst>
            </p:cNvPr>
            <p:cNvSpPr/>
            <p:nvPr/>
          </p:nvSpPr>
          <p:spPr>
            <a:xfrm>
              <a:off x="5220072" y="1556792"/>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企業挑戰</a:t>
              </a:r>
            </a:p>
          </p:txBody>
        </p:sp>
        <p:sp>
          <p:nvSpPr>
            <p:cNvPr id="13" name="矩形 12">
              <a:extLst>
                <a:ext uri="{FF2B5EF4-FFF2-40B4-BE49-F238E27FC236}">
                  <a16:creationId xmlns:a16="http://schemas.microsoft.com/office/drawing/2014/main" id="{1BBF1860-1A0E-4568-A7C3-1DC1ABFC3F47}"/>
                </a:ext>
              </a:extLst>
            </p:cNvPr>
            <p:cNvSpPr/>
            <p:nvPr/>
          </p:nvSpPr>
          <p:spPr>
            <a:xfrm>
              <a:off x="5220072" y="3573017"/>
              <a:ext cx="1152128" cy="5760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b="1" dirty="0"/>
                <a:t>資訊系統</a:t>
              </a:r>
            </a:p>
          </p:txBody>
        </p:sp>
        <p:sp>
          <p:nvSpPr>
            <p:cNvPr id="14" name="矩形 13">
              <a:extLst>
                <a:ext uri="{FF2B5EF4-FFF2-40B4-BE49-F238E27FC236}">
                  <a16:creationId xmlns:a16="http://schemas.microsoft.com/office/drawing/2014/main" id="{D3774F73-559B-4641-9D45-48F34493A945}"/>
                </a:ext>
              </a:extLst>
            </p:cNvPr>
            <p:cNvSpPr/>
            <p:nvPr/>
          </p:nvSpPr>
          <p:spPr>
            <a:xfrm>
              <a:off x="7534672" y="3399729"/>
              <a:ext cx="1285800" cy="74935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zh-TW" altLang="en-US" b="1" dirty="0"/>
                <a:t>企業</a:t>
              </a:r>
              <a:endParaRPr lang="en-US" altLang="zh-TW" b="1" dirty="0"/>
            </a:p>
            <a:p>
              <a:pPr algn="ctr"/>
              <a:r>
                <a:rPr lang="zh-TW" altLang="en-US" b="1" dirty="0"/>
                <a:t>解決方案</a:t>
              </a:r>
            </a:p>
          </p:txBody>
        </p:sp>
        <p:sp>
          <p:nvSpPr>
            <p:cNvPr id="15" name="文字方塊 14">
              <a:extLst>
                <a:ext uri="{FF2B5EF4-FFF2-40B4-BE49-F238E27FC236}">
                  <a16:creationId xmlns:a16="http://schemas.microsoft.com/office/drawing/2014/main" id="{3B4AEF9B-655D-48FE-9066-188523DE6BEA}"/>
                </a:ext>
              </a:extLst>
            </p:cNvPr>
            <p:cNvSpPr txBox="1"/>
            <p:nvPr/>
          </p:nvSpPr>
          <p:spPr>
            <a:xfrm>
              <a:off x="5220072" y="2122195"/>
              <a:ext cx="2314600" cy="1077218"/>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資料片段存放在隔離的資料庫與檔案中</a:t>
              </a:r>
            </a:p>
            <a:p>
              <a:pPr marL="177800" indent="-177800">
                <a:buFont typeface="Arial" panose="020B0604020202020204" pitchFamily="34" charset="0"/>
                <a:buChar char="•"/>
              </a:pPr>
              <a:r>
                <a:rPr lang="zh-TW" altLang="en-US" sz="1600" dirty="0"/>
                <a:t>彙報資料耗時</a:t>
              </a:r>
            </a:p>
            <a:p>
              <a:pPr marL="177800" indent="-177800">
                <a:buFont typeface="Arial" panose="020B0604020202020204" pitchFamily="34" charset="0"/>
                <a:buChar char="•"/>
              </a:pPr>
              <a:r>
                <a:rPr lang="zh-TW" altLang="en-US" sz="1600" dirty="0"/>
                <a:t>過時的資料管理科技</a:t>
              </a:r>
            </a:p>
          </p:txBody>
        </p:sp>
        <p:sp>
          <p:nvSpPr>
            <p:cNvPr id="16" name="文字方塊 15">
              <a:extLst>
                <a:ext uri="{FF2B5EF4-FFF2-40B4-BE49-F238E27FC236}">
                  <a16:creationId xmlns:a16="http://schemas.microsoft.com/office/drawing/2014/main" id="{3CED4A0D-A84B-4A12-B4DB-CA5FB2FB2335}"/>
                </a:ext>
              </a:extLst>
            </p:cNvPr>
            <p:cNvSpPr txBox="1"/>
            <p:nvPr/>
          </p:nvSpPr>
          <p:spPr>
            <a:xfrm>
              <a:off x="7501860" y="4202258"/>
              <a:ext cx="1595309" cy="830997"/>
            </a:xfrm>
            <a:prstGeom prst="rect">
              <a:avLst/>
            </a:prstGeom>
            <a:noFill/>
          </p:spPr>
          <p:txBody>
            <a:bodyPr wrap="none" rtlCol="0">
              <a:spAutoFit/>
            </a:bodyPr>
            <a:lstStyle/>
            <a:p>
              <a:pPr marL="177800" indent="-177800">
                <a:buFont typeface="Arial" panose="020B0604020202020204" pitchFamily="34" charset="0"/>
                <a:buChar char="•"/>
              </a:pPr>
              <a:r>
                <a:rPr lang="zh-TW" altLang="en-US" sz="1600" dirty="0"/>
                <a:t>降低成本</a:t>
              </a:r>
            </a:p>
            <a:p>
              <a:pPr marL="177800" indent="-177800">
                <a:buFont typeface="Arial" panose="020B0604020202020204" pitchFamily="34" charset="0"/>
                <a:buChar char="•"/>
              </a:pPr>
              <a:r>
                <a:rPr lang="zh-TW" altLang="en-US" sz="1600" dirty="0"/>
                <a:t>增加客戶服務</a:t>
              </a:r>
            </a:p>
            <a:p>
              <a:pPr marL="177800" indent="-177800">
                <a:buFont typeface="Arial" panose="020B0604020202020204" pitchFamily="34" charset="0"/>
                <a:buChar char="•"/>
              </a:pPr>
              <a:r>
                <a:rPr lang="zh-TW" altLang="en-US" sz="1600" dirty="0"/>
                <a:t>增加市場行銷</a:t>
              </a:r>
            </a:p>
          </p:txBody>
        </p:sp>
        <p:sp>
          <p:nvSpPr>
            <p:cNvPr id="17" name="文字方塊 16">
              <a:extLst>
                <a:ext uri="{FF2B5EF4-FFF2-40B4-BE49-F238E27FC236}">
                  <a16:creationId xmlns:a16="http://schemas.microsoft.com/office/drawing/2014/main" id="{A37BE597-FF2E-491D-90BA-E0555FDDD0C1}"/>
                </a:ext>
              </a:extLst>
            </p:cNvPr>
            <p:cNvSpPr txBox="1"/>
            <p:nvPr/>
          </p:nvSpPr>
          <p:spPr>
            <a:xfrm>
              <a:off x="5220072" y="4219637"/>
              <a:ext cx="2133600" cy="830997"/>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監督企業整體績效</a:t>
              </a:r>
            </a:p>
            <a:p>
              <a:pPr marL="177800" indent="-177800">
                <a:buFont typeface="Arial" panose="020B0604020202020204" pitchFamily="34" charset="0"/>
                <a:buChar char="•"/>
              </a:pPr>
              <a:r>
                <a:rPr lang="zh-TW" altLang="en-US" sz="1600" dirty="0"/>
                <a:t>加速決策制定</a:t>
              </a:r>
            </a:p>
            <a:p>
              <a:pPr marL="177800" indent="-177800">
                <a:buFont typeface="Arial" panose="020B0604020202020204" pitchFamily="34" charset="0"/>
                <a:buChar char="•"/>
              </a:pPr>
              <a:r>
                <a:rPr lang="zh-TW" altLang="en-US" sz="1600" dirty="0"/>
                <a:t>改善客戶分析</a:t>
              </a:r>
            </a:p>
          </p:txBody>
        </p:sp>
        <p:sp>
          <p:nvSpPr>
            <p:cNvPr id="18" name="文字方塊 17">
              <a:extLst>
                <a:ext uri="{FF2B5EF4-FFF2-40B4-BE49-F238E27FC236}">
                  <a16:creationId xmlns:a16="http://schemas.microsoft.com/office/drawing/2014/main" id="{C96DAC6B-E820-4C5C-8583-EEA64D2754B4}"/>
                </a:ext>
              </a:extLst>
            </p:cNvPr>
            <p:cNvSpPr txBox="1"/>
            <p:nvPr/>
          </p:nvSpPr>
          <p:spPr>
            <a:xfrm>
              <a:off x="1186592" y="2366273"/>
              <a:ext cx="2210863" cy="338554"/>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集中資料管理</a:t>
              </a:r>
            </a:p>
          </p:txBody>
        </p:sp>
        <p:sp>
          <p:nvSpPr>
            <p:cNvPr id="19" name="文字方塊 18">
              <a:extLst>
                <a:ext uri="{FF2B5EF4-FFF2-40B4-BE49-F238E27FC236}">
                  <a16:creationId xmlns:a16="http://schemas.microsoft.com/office/drawing/2014/main" id="{D4E669BC-DDE7-4358-A47B-0B62474CD389}"/>
                </a:ext>
              </a:extLst>
            </p:cNvPr>
            <p:cNvSpPr txBox="1"/>
            <p:nvPr/>
          </p:nvSpPr>
          <p:spPr>
            <a:xfrm>
              <a:off x="1186592" y="3508882"/>
              <a:ext cx="2233280" cy="1077218"/>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資料定義標準化</a:t>
              </a:r>
            </a:p>
            <a:p>
              <a:pPr marL="177800" indent="-177800">
                <a:buFont typeface="Arial" panose="020B0604020202020204" pitchFamily="34" charset="0"/>
                <a:buChar char="•"/>
              </a:pPr>
              <a:r>
                <a:rPr lang="zh-TW" altLang="en-US" sz="1600" dirty="0"/>
                <a:t>組織並將資料格式一致化方案</a:t>
              </a:r>
            </a:p>
            <a:p>
              <a:pPr marL="177800" indent="-177800">
                <a:buFont typeface="Arial" panose="020B0604020202020204" pitchFamily="34" charset="0"/>
                <a:buChar char="•"/>
              </a:pPr>
              <a:r>
                <a:rPr lang="zh-TW" altLang="en-US" sz="1600" dirty="0"/>
                <a:t>教育使用者</a:t>
              </a:r>
            </a:p>
          </p:txBody>
        </p:sp>
        <p:sp>
          <p:nvSpPr>
            <p:cNvPr id="20" name="文字方塊 19">
              <a:extLst>
                <a:ext uri="{FF2B5EF4-FFF2-40B4-BE49-F238E27FC236}">
                  <a16:creationId xmlns:a16="http://schemas.microsoft.com/office/drawing/2014/main" id="{1D70E172-ABE3-4F3F-A49D-90ED0A199299}"/>
                </a:ext>
              </a:extLst>
            </p:cNvPr>
            <p:cNvSpPr txBox="1"/>
            <p:nvPr/>
          </p:nvSpPr>
          <p:spPr>
            <a:xfrm>
              <a:off x="1191693" y="4656038"/>
              <a:ext cx="2205762" cy="1815882"/>
            </a:xfrm>
            <a:prstGeom prst="rect">
              <a:avLst/>
            </a:prstGeom>
            <a:noFill/>
          </p:spPr>
          <p:txBody>
            <a:bodyPr wrap="square" rtlCol="0">
              <a:spAutoFit/>
            </a:bodyPr>
            <a:lstStyle/>
            <a:p>
              <a:pPr marL="177800" indent="-177800">
                <a:buFont typeface="Arial" panose="020B0604020202020204" pitchFamily="34" charset="0"/>
                <a:buChar char="•"/>
              </a:pPr>
              <a:r>
                <a:rPr lang="zh-TW" altLang="en-US" sz="1600" dirty="0"/>
                <a:t>部署主機電腦</a:t>
              </a:r>
            </a:p>
            <a:p>
              <a:pPr marL="177800" indent="-177800">
                <a:buFont typeface="Arial" panose="020B0604020202020204" pitchFamily="34" charset="0"/>
                <a:buChar char="•"/>
              </a:pPr>
              <a:r>
                <a:rPr lang="zh-TW" altLang="en-US" sz="1600" dirty="0"/>
                <a:t>導入</a:t>
              </a:r>
              <a:r>
                <a:rPr lang="en-US" altLang="zh-TW" sz="1600" dirty="0"/>
                <a:t>SAP</a:t>
              </a:r>
              <a:r>
                <a:rPr lang="zh-TW" altLang="en-US" sz="1600" dirty="0"/>
                <a:t>企業軟體以及資料倉庫</a:t>
              </a:r>
            </a:p>
            <a:p>
              <a:pPr marL="177800" indent="-177800">
                <a:buFont typeface="Arial" panose="020B0604020202020204" pitchFamily="34" charset="0"/>
                <a:buChar char="•"/>
              </a:pPr>
              <a:r>
                <a:rPr lang="zh-TW" altLang="en-US" sz="1600" dirty="0"/>
                <a:t>降低區域資料庫的使用</a:t>
              </a:r>
            </a:p>
            <a:p>
              <a:pPr marL="177800" indent="-177800">
                <a:buFont typeface="Arial" panose="020B0604020202020204" pitchFamily="34" charset="0"/>
                <a:buChar char="•"/>
              </a:pPr>
              <a:r>
                <a:rPr lang="zh-TW" altLang="en-US" sz="1600" dirty="0"/>
                <a:t>在亞馬遜雲端上執行</a:t>
              </a:r>
              <a:r>
                <a:rPr lang="en-US" altLang="zh-TW" sz="1600" dirty="0"/>
                <a:t>SAP HANA</a:t>
              </a:r>
              <a:endParaRPr lang="zh-TW" altLang="en-US" sz="1600" dirty="0"/>
            </a:p>
          </p:txBody>
        </p:sp>
        <p:cxnSp>
          <p:nvCxnSpPr>
            <p:cNvPr id="21" name="接點: 肘形 20">
              <a:extLst>
                <a:ext uri="{FF2B5EF4-FFF2-40B4-BE49-F238E27FC236}">
                  <a16:creationId xmlns:a16="http://schemas.microsoft.com/office/drawing/2014/main" id="{13CC0781-ACDC-4353-B161-F38D39A76CAA}"/>
                </a:ext>
              </a:extLst>
            </p:cNvPr>
            <p:cNvCxnSpPr>
              <a:stCxn id="12" idx="1"/>
              <a:endCxn id="9" idx="0"/>
            </p:cNvCxnSpPr>
            <p:nvPr/>
          </p:nvCxnSpPr>
          <p:spPr>
            <a:xfrm rot="10800000" flipV="1">
              <a:off x="3995936" y="1844824"/>
              <a:ext cx="1224136" cy="576064"/>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2" name="直線單箭頭接點 21">
              <a:extLst>
                <a:ext uri="{FF2B5EF4-FFF2-40B4-BE49-F238E27FC236}">
                  <a16:creationId xmlns:a16="http://schemas.microsoft.com/office/drawing/2014/main" id="{C190A954-B6C2-4C7F-8097-F49380783C23}"/>
                </a:ext>
              </a:extLst>
            </p:cNvPr>
            <p:cNvCxnSpPr>
              <a:stCxn id="9" idx="3"/>
            </p:cNvCxnSpPr>
            <p:nvPr/>
          </p:nvCxnSpPr>
          <p:spPr>
            <a:xfrm>
              <a:off x="4572000" y="2708920"/>
              <a:ext cx="720080" cy="86409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直線單箭頭接點 22">
              <a:extLst>
                <a:ext uri="{FF2B5EF4-FFF2-40B4-BE49-F238E27FC236}">
                  <a16:creationId xmlns:a16="http://schemas.microsoft.com/office/drawing/2014/main" id="{4AD908FD-DE23-4DE2-A909-812BFE4A997F}"/>
                </a:ext>
              </a:extLst>
            </p:cNvPr>
            <p:cNvCxnSpPr>
              <a:stCxn id="10" idx="3"/>
              <a:endCxn id="13" idx="1"/>
            </p:cNvCxnSpPr>
            <p:nvPr/>
          </p:nvCxnSpPr>
          <p:spPr>
            <a:xfrm>
              <a:off x="4572000" y="3861049"/>
              <a:ext cx="6480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直線單箭頭接點 23">
              <a:extLst>
                <a:ext uri="{FF2B5EF4-FFF2-40B4-BE49-F238E27FC236}">
                  <a16:creationId xmlns:a16="http://schemas.microsoft.com/office/drawing/2014/main" id="{77F497AB-C806-4644-A10B-5EC0BAF1EF02}"/>
                </a:ext>
              </a:extLst>
            </p:cNvPr>
            <p:cNvCxnSpPr>
              <a:cxnSpLocks/>
              <a:stCxn id="11" idx="3"/>
            </p:cNvCxnSpPr>
            <p:nvPr/>
          </p:nvCxnSpPr>
          <p:spPr>
            <a:xfrm flipV="1">
              <a:off x="4572000" y="4149080"/>
              <a:ext cx="720080" cy="878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接點: 肘形 24">
              <a:extLst>
                <a:ext uri="{FF2B5EF4-FFF2-40B4-BE49-F238E27FC236}">
                  <a16:creationId xmlns:a16="http://schemas.microsoft.com/office/drawing/2014/main" id="{C769485D-CF02-428A-BF2D-C3EAE7B5795D}"/>
                </a:ext>
              </a:extLst>
            </p:cNvPr>
            <p:cNvCxnSpPr>
              <a:stCxn id="14" idx="0"/>
              <a:endCxn id="12" idx="3"/>
            </p:cNvCxnSpPr>
            <p:nvPr/>
          </p:nvCxnSpPr>
          <p:spPr>
            <a:xfrm rot="16200000" flipV="1">
              <a:off x="6497434" y="1719591"/>
              <a:ext cx="1554905" cy="180537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26" name="直線單箭頭接點 25">
              <a:extLst>
                <a:ext uri="{FF2B5EF4-FFF2-40B4-BE49-F238E27FC236}">
                  <a16:creationId xmlns:a16="http://schemas.microsoft.com/office/drawing/2014/main" id="{41225529-2EF8-49C6-8E8B-2D9C730685AC}"/>
                </a:ext>
              </a:extLst>
            </p:cNvPr>
            <p:cNvCxnSpPr>
              <a:stCxn id="13" idx="3"/>
            </p:cNvCxnSpPr>
            <p:nvPr/>
          </p:nvCxnSpPr>
          <p:spPr>
            <a:xfrm>
              <a:off x="6372200" y="3861049"/>
              <a:ext cx="1184940"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149849534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3FE6C1AF-9D91-4EA5-A499-E2B29D9CB949}"/>
              </a:ext>
            </a:extLst>
          </p:cNvPr>
          <p:cNvSpPr>
            <a:spLocks noGrp="1"/>
          </p:cNvSpPr>
          <p:nvPr>
            <p:ph idx="1"/>
          </p:nvPr>
        </p:nvSpPr>
        <p:spPr/>
        <p:txBody>
          <a:bodyPr/>
          <a:lstStyle/>
          <a:p>
            <a:r>
              <a:rPr lang="zh-TW" altLang="en-US" dirty="0"/>
              <a:t>資訊系統能提供用戶準確、及時且相關的資訊</a:t>
            </a:r>
            <a:endParaRPr lang="en-US" altLang="zh-TW" dirty="0"/>
          </a:p>
          <a:p>
            <a:pPr lvl="1"/>
            <a:r>
              <a:rPr lang="zh-TW" altLang="en-US" dirty="0"/>
              <a:t>「準確」代表沒有錯誤</a:t>
            </a:r>
            <a:endParaRPr lang="en-US" altLang="zh-TW" dirty="0"/>
          </a:p>
          <a:p>
            <a:pPr lvl="1"/>
            <a:r>
              <a:rPr lang="zh-TW" altLang="en-US" dirty="0"/>
              <a:t>「及時」意指決策者能在需要時馬上取得資訊</a:t>
            </a:r>
            <a:endParaRPr lang="en-US" altLang="zh-TW" dirty="0"/>
          </a:p>
          <a:p>
            <a:pPr lvl="1"/>
            <a:r>
              <a:rPr lang="zh-TW" altLang="en-US" dirty="0"/>
              <a:t>「相關」則是指資訊對工作任務和決策類型來說有用且適合</a:t>
            </a:r>
          </a:p>
        </p:txBody>
      </p:sp>
      <p:sp>
        <p:nvSpPr>
          <p:cNvPr id="4" name="投影片編號版面配置區 3">
            <a:extLst>
              <a:ext uri="{FF2B5EF4-FFF2-40B4-BE49-F238E27FC236}">
                <a16:creationId xmlns:a16="http://schemas.microsoft.com/office/drawing/2014/main" id="{079FC193-5E34-4753-A8E1-B43FAE7183A3}"/>
              </a:ext>
            </a:extLst>
          </p:cNvPr>
          <p:cNvSpPr>
            <a:spLocks noGrp="1"/>
          </p:cNvSpPr>
          <p:nvPr>
            <p:ph type="sldNum" sz="quarter" idx="12"/>
          </p:nvPr>
        </p:nvSpPr>
        <p:spPr/>
        <p:txBody>
          <a:bodyPr/>
          <a:lstStyle/>
          <a:p>
            <a:fld id="{1A39A694-C9D2-4A1F-B22B-D5A13C3121DA}" type="slidenum">
              <a:rPr lang="en-US" altLang="ko-KR" smtClean="0"/>
              <a:pPr/>
              <a:t>6</a:t>
            </a:fld>
            <a:endParaRPr lang="en-US" altLang="ko-KR"/>
          </a:p>
        </p:txBody>
      </p:sp>
      <p:sp>
        <p:nvSpPr>
          <p:cNvPr id="5" name="標題 4">
            <a:extLst>
              <a:ext uri="{FF2B5EF4-FFF2-40B4-BE49-F238E27FC236}">
                <a16:creationId xmlns:a16="http://schemas.microsoft.com/office/drawing/2014/main" id="{C2AE8B7D-B38F-48FC-B006-92897940E55A}"/>
              </a:ext>
            </a:extLst>
          </p:cNvPr>
          <p:cNvSpPr>
            <a:spLocks noGrp="1"/>
          </p:cNvSpPr>
          <p:nvPr>
            <p:ph type="title"/>
          </p:nvPr>
        </p:nvSpPr>
        <p:spPr/>
        <p:txBody>
          <a:bodyPr/>
          <a:lstStyle/>
          <a:p>
            <a:r>
              <a:rPr lang="zh-TW" altLang="en-US" dirty="0"/>
              <a:t>在傳統的檔案環境中，管理資料資源的問題為何？</a:t>
            </a:r>
          </a:p>
        </p:txBody>
      </p:sp>
    </p:spTree>
    <p:extLst>
      <p:ext uri="{BB962C8B-B14F-4D97-AF65-F5344CB8AC3E}">
        <p14:creationId xmlns:p14="http://schemas.microsoft.com/office/powerpoint/2010/main" val="124212035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內容版面配置區 6">
            <a:extLst>
              <a:ext uri="{FF2B5EF4-FFF2-40B4-BE49-F238E27FC236}">
                <a16:creationId xmlns:a16="http://schemas.microsoft.com/office/drawing/2014/main" id="{9947097E-5ED8-41A1-A1E2-946550F48177}"/>
              </a:ext>
            </a:extLst>
          </p:cNvPr>
          <p:cNvSpPr>
            <a:spLocks noGrp="1"/>
          </p:cNvSpPr>
          <p:nvPr>
            <p:ph idx="1"/>
          </p:nvPr>
        </p:nvSpPr>
        <p:spPr/>
        <p:txBody>
          <a:bodyPr/>
          <a:lstStyle/>
          <a:p>
            <a:r>
              <a:rPr lang="zh-TW" altLang="en-US" dirty="0">
                <a:solidFill>
                  <a:srgbClr val="FFFF00"/>
                </a:solidFill>
              </a:rPr>
              <a:t>位元</a:t>
            </a:r>
            <a:r>
              <a:rPr lang="en-US" altLang="zh-TW" dirty="0">
                <a:solidFill>
                  <a:srgbClr val="FFFF00"/>
                </a:solidFill>
              </a:rPr>
              <a:t>(bit) </a:t>
            </a:r>
            <a:r>
              <a:rPr lang="zh-TW" altLang="en-US" dirty="0"/>
              <a:t>代表電腦可處理的最小資料單位</a:t>
            </a:r>
            <a:endParaRPr lang="en-US" altLang="zh-TW" dirty="0"/>
          </a:p>
          <a:p>
            <a:r>
              <a:rPr lang="zh-TW" altLang="en-US" dirty="0">
                <a:solidFill>
                  <a:srgbClr val="FFFF00"/>
                </a:solidFill>
              </a:rPr>
              <a:t>位元組</a:t>
            </a:r>
            <a:r>
              <a:rPr lang="en-US" altLang="zh-TW" dirty="0">
                <a:solidFill>
                  <a:srgbClr val="FFFF00"/>
                </a:solidFill>
              </a:rPr>
              <a:t>(byte) </a:t>
            </a:r>
            <a:r>
              <a:rPr lang="zh-TW" altLang="en-US" dirty="0"/>
              <a:t>由數個位元所組成，代表單一字元</a:t>
            </a:r>
            <a:endParaRPr lang="en-US" altLang="zh-TW" dirty="0"/>
          </a:p>
          <a:p>
            <a:r>
              <a:rPr lang="zh-TW" altLang="en-US" dirty="0"/>
              <a:t>由數個字元所組成的字、詞，或完整的號碼，被稱為</a:t>
            </a:r>
            <a:r>
              <a:rPr lang="zh-TW" altLang="en-US" dirty="0">
                <a:solidFill>
                  <a:srgbClr val="FFFF00"/>
                </a:solidFill>
              </a:rPr>
              <a:t>欄位</a:t>
            </a:r>
            <a:r>
              <a:rPr lang="en-US" altLang="zh-TW" dirty="0">
                <a:solidFill>
                  <a:srgbClr val="FFFF00"/>
                </a:solidFill>
              </a:rPr>
              <a:t>(field)</a:t>
            </a:r>
          </a:p>
          <a:p>
            <a:r>
              <a:rPr lang="zh-TW" altLang="en-US" dirty="0"/>
              <a:t>一群相關欄位，合稱為</a:t>
            </a:r>
            <a:r>
              <a:rPr lang="zh-TW" altLang="en-US" dirty="0">
                <a:solidFill>
                  <a:srgbClr val="FFFF00"/>
                </a:solidFill>
              </a:rPr>
              <a:t>紀錄</a:t>
            </a:r>
            <a:r>
              <a:rPr lang="en-US" altLang="zh-TW" dirty="0">
                <a:solidFill>
                  <a:srgbClr val="FFFF00"/>
                </a:solidFill>
              </a:rPr>
              <a:t>(record)</a:t>
            </a:r>
          </a:p>
          <a:p>
            <a:r>
              <a:rPr lang="zh-TW" altLang="en-US" dirty="0"/>
              <a:t>一群同類型的紀錄被稱為</a:t>
            </a:r>
            <a:r>
              <a:rPr lang="zh-TW" altLang="en-US" dirty="0">
                <a:solidFill>
                  <a:srgbClr val="FFFF00"/>
                </a:solidFill>
              </a:rPr>
              <a:t>檔案</a:t>
            </a:r>
            <a:r>
              <a:rPr lang="en-US" altLang="zh-TW" dirty="0">
                <a:solidFill>
                  <a:srgbClr val="FFFF00"/>
                </a:solidFill>
              </a:rPr>
              <a:t>(file)</a:t>
            </a:r>
          </a:p>
          <a:p>
            <a:r>
              <a:rPr lang="zh-TW" altLang="en-US" dirty="0"/>
              <a:t>每筆紀錄都描述一個</a:t>
            </a:r>
            <a:r>
              <a:rPr lang="zh-TW" altLang="en-US" dirty="0">
                <a:solidFill>
                  <a:srgbClr val="FFFF00"/>
                </a:solidFill>
              </a:rPr>
              <a:t>實體</a:t>
            </a:r>
            <a:r>
              <a:rPr lang="en-US" altLang="zh-TW" dirty="0">
                <a:solidFill>
                  <a:srgbClr val="FFFF00"/>
                </a:solidFill>
              </a:rPr>
              <a:t>(entity)</a:t>
            </a:r>
          </a:p>
          <a:p>
            <a:r>
              <a:rPr lang="zh-TW" altLang="en-US" dirty="0">
                <a:solidFill>
                  <a:srgbClr val="FFFF00"/>
                </a:solidFill>
              </a:rPr>
              <a:t>屬性</a:t>
            </a:r>
            <a:r>
              <a:rPr lang="en-US" altLang="zh-TW" dirty="0">
                <a:solidFill>
                  <a:srgbClr val="FFFF00"/>
                </a:solidFill>
              </a:rPr>
              <a:t>(attribute) </a:t>
            </a:r>
            <a:r>
              <a:rPr lang="zh-TW" altLang="en-US" dirty="0"/>
              <a:t>則描述特定實體的特徵或質量</a:t>
            </a:r>
          </a:p>
        </p:txBody>
      </p:sp>
      <p:sp>
        <p:nvSpPr>
          <p:cNvPr id="3" name="投影片編號版面配置區 2">
            <a:extLst>
              <a:ext uri="{FF2B5EF4-FFF2-40B4-BE49-F238E27FC236}">
                <a16:creationId xmlns:a16="http://schemas.microsoft.com/office/drawing/2014/main" id="{48EA2B10-989A-49B5-813D-5BCF0851E36D}"/>
              </a:ext>
            </a:extLst>
          </p:cNvPr>
          <p:cNvSpPr>
            <a:spLocks noGrp="1"/>
          </p:cNvSpPr>
          <p:nvPr>
            <p:ph type="sldNum" sz="quarter" idx="12"/>
          </p:nvPr>
        </p:nvSpPr>
        <p:spPr/>
        <p:txBody>
          <a:bodyPr/>
          <a:lstStyle/>
          <a:p>
            <a:fld id="{D55CB18B-31BB-4254-9559-1B86933C9FD7}" type="slidenum">
              <a:rPr lang="en-US" altLang="ko-KR" smtClean="0"/>
              <a:pPr/>
              <a:t>7</a:t>
            </a:fld>
            <a:endParaRPr lang="en-US" altLang="ko-KR"/>
          </a:p>
        </p:txBody>
      </p:sp>
      <p:sp>
        <p:nvSpPr>
          <p:cNvPr id="4" name="標題 3">
            <a:extLst>
              <a:ext uri="{FF2B5EF4-FFF2-40B4-BE49-F238E27FC236}">
                <a16:creationId xmlns:a16="http://schemas.microsoft.com/office/drawing/2014/main" id="{E3A53137-0F88-4C94-8191-E8439F7C075D}"/>
              </a:ext>
            </a:extLst>
          </p:cNvPr>
          <p:cNvSpPr>
            <a:spLocks noGrp="1"/>
          </p:cNvSpPr>
          <p:nvPr>
            <p:ph type="title"/>
          </p:nvPr>
        </p:nvSpPr>
        <p:spPr/>
        <p:txBody>
          <a:bodyPr/>
          <a:lstStyle/>
          <a:p>
            <a:r>
              <a:rPr lang="zh-TW" altLang="en-US"/>
              <a:t>檔案組織的專有名詞與概念</a:t>
            </a:r>
          </a:p>
        </p:txBody>
      </p:sp>
    </p:spTree>
    <p:extLst>
      <p:ext uri="{BB962C8B-B14F-4D97-AF65-F5344CB8AC3E}">
        <p14:creationId xmlns:p14="http://schemas.microsoft.com/office/powerpoint/2010/main" val="42170961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內容版面配置區 9">
            <a:extLst>
              <a:ext uri="{FF2B5EF4-FFF2-40B4-BE49-F238E27FC236}">
                <a16:creationId xmlns:a16="http://schemas.microsoft.com/office/drawing/2014/main" id="{5856F4C5-2B04-482C-9A2D-303F45691ADD}"/>
              </a:ext>
            </a:extLst>
          </p:cNvPr>
          <p:cNvPicPr>
            <a:picLocks noGrp="1" noChangeAspect="1"/>
          </p:cNvPicPr>
          <p:nvPr>
            <p:ph idx="1"/>
          </p:nvPr>
        </p:nvPicPr>
        <p:blipFill>
          <a:blip r:embed="rId2"/>
          <a:stretch>
            <a:fillRect/>
          </a:stretch>
        </p:blipFill>
        <p:spPr>
          <a:xfrm>
            <a:off x="2799434" y="1066800"/>
            <a:ext cx="4581770" cy="5602288"/>
          </a:xfrm>
          <a:prstGeom prst="rect">
            <a:avLst/>
          </a:prstGeom>
        </p:spPr>
      </p:pic>
      <p:sp>
        <p:nvSpPr>
          <p:cNvPr id="5" name="標題 4">
            <a:extLst>
              <a:ext uri="{FF2B5EF4-FFF2-40B4-BE49-F238E27FC236}">
                <a16:creationId xmlns:a16="http://schemas.microsoft.com/office/drawing/2014/main" id="{760A3844-F1B1-4ED6-B724-96378C3A6872}"/>
              </a:ext>
            </a:extLst>
          </p:cNvPr>
          <p:cNvSpPr>
            <a:spLocks noGrp="1"/>
          </p:cNvSpPr>
          <p:nvPr>
            <p:ph type="title"/>
          </p:nvPr>
        </p:nvSpPr>
        <p:spPr/>
        <p:txBody>
          <a:bodyPr/>
          <a:lstStyle/>
          <a:p>
            <a:r>
              <a:rPr lang="zh-TW" altLang="en-US" dirty="0"/>
              <a:t>資料階層</a:t>
            </a:r>
          </a:p>
        </p:txBody>
      </p:sp>
      <p:sp>
        <p:nvSpPr>
          <p:cNvPr id="3" name="投影片編號版面配置區 2">
            <a:extLst>
              <a:ext uri="{FF2B5EF4-FFF2-40B4-BE49-F238E27FC236}">
                <a16:creationId xmlns:a16="http://schemas.microsoft.com/office/drawing/2014/main" id="{AF8DDE7B-038C-4356-B1EB-61F5A550CDDF}"/>
              </a:ext>
            </a:extLst>
          </p:cNvPr>
          <p:cNvSpPr>
            <a:spLocks noGrp="1"/>
          </p:cNvSpPr>
          <p:nvPr>
            <p:ph type="sldNum" sz="quarter" idx="12"/>
          </p:nvPr>
        </p:nvSpPr>
        <p:spPr/>
        <p:txBody>
          <a:bodyPr/>
          <a:lstStyle/>
          <a:p>
            <a:fld id="{D55CB18B-31BB-4254-9559-1B86933C9FD7}" type="slidenum">
              <a:rPr lang="en-US" altLang="ko-KR" smtClean="0"/>
              <a:pPr/>
              <a:t>8</a:t>
            </a:fld>
            <a:endParaRPr lang="en-US" altLang="ko-KR"/>
          </a:p>
        </p:txBody>
      </p:sp>
    </p:spTree>
    <p:extLst>
      <p:ext uri="{BB962C8B-B14F-4D97-AF65-F5344CB8AC3E}">
        <p14:creationId xmlns:p14="http://schemas.microsoft.com/office/powerpoint/2010/main" val="105724300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內容版面配置區 8">
            <a:extLst>
              <a:ext uri="{FF2B5EF4-FFF2-40B4-BE49-F238E27FC236}">
                <a16:creationId xmlns:a16="http://schemas.microsoft.com/office/drawing/2014/main" id="{CCBF94EA-C7A1-4883-9696-80D0914E7C70}"/>
              </a:ext>
            </a:extLst>
          </p:cNvPr>
          <p:cNvSpPr>
            <a:spLocks noGrp="1"/>
          </p:cNvSpPr>
          <p:nvPr>
            <p:ph idx="1"/>
          </p:nvPr>
        </p:nvSpPr>
        <p:spPr/>
        <p:txBody>
          <a:bodyPr/>
          <a:lstStyle/>
          <a:p>
            <a:r>
              <a:rPr lang="zh-TW" altLang="en-US" dirty="0"/>
              <a:t>資料的冗餘與不一致性</a:t>
            </a:r>
            <a:endParaRPr lang="en-US" altLang="zh-TW" dirty="0"/>
          </a:p>
          <a:p>
            <a:r>
              <a:rPr lang="zh-TW" altLang="en-US" dirty="0"/>
              <a:t>程式與資料相互依賴</a:t>
            </a:r>
            <a:endParaRPr lang="en-US" altLang="zh-TW" dirty="0"/>
          </a:p>
          <a:p>
            <a:r>
              <a:rPr lang="zh-TW" altLang="en-US" dirty="0"/>
              <a:t>缺乏彈性</a:t>
            </a:r>
            <a:endParaRPr lang="en-US" altLang="zh-TW" dirty="0"/>
          </a:p>
          <a:p>
            <a:r>
              <a:rPr lang="zh-TW" altLang="en-US" dirty="0"/>
              <a:t>安全性低</a:t>
            </a:r>
            <a:endParaRPr lang="en-US" altLang="zh-TW" dirty="0"/>
          </a:p>
          <a:p>
            <a:r>
              <a:rPr lang="zh-TW" altLang="en-US" dirty="0"/>
              <a:t>資料欠缺共享與可用性</a:t>
            </a:r>
          </a:p>
        </p:txBody>
      </p:sp>
      <p:sp>
        <p:nvSpPr>
          <p:cNvPr id="4" name="投影片編號版面配置區 3">
            <a:extLst>
              <a:ext uri="{FF2B5EF4-FFF2-40B4-BE49-F238E27FC236}">
                <a16:creationId xmlns:a16="http://schemas.microsoft.com/office/drawing/2014/main" id="{458E2505-3086-425D-A1A8-A76434907308}"/>
              </a:ext>
            </a:extLst>
          </p:cNvPr>
          <p:cNvSpPr>
            <a:spLocks noGrp="1"/>
          </p:cNvSpPr>
          <p:nvPr>
            <p:ph type="sldNum" sz="quarter" idx="12"/>
          </p:nvPr>
        </p:nvSpPr>
        <p:spPr/>
        <p:txBody>
          <a:bodyPr/>
          <a:lstStyle/>
          <a:p>
            <a:fld id="{1A39A694-C9D2-4A1F-B22B-D5A13C3121DA}" type="slidenum">
              <a:rPr lang="en-US" altLang="ko-KR" smtClean="0"/>
              <a:pPr/>
              <a:t>9</a:t>
            </a:fld>
            <a:endParaRPr lang="en-US" altLang="ko-KR"/>
          </a:p>
        </p:txBody>
      </p:sp>
      <p:sp>
        <p:nvSpPr>
          <p:cNvPr id="5" name="標題 4">
            <a:extLst>
              <a:ext uri="{FF2B5EF4-FFF2-40B4-BE49-F238E27FC236}">
                <a16:creationId xmlns:a16="http://schemas.microsoft.com/office/drawing/2014/main" id="{07A13BD7-6485-4B29-9FA4-165F9EF4856E}"/>
              </a:ext>
            </a:extLst>
          </p:cNvPr>
          <p:cNvSpPr>
            <a:spLocks noGrp="1"/>
          </p:cNvSpPr>
          <p:nvPr>
            <p:ph type="title"/>
          </p:nvPr>
        </p:nvSpPr>
        <p:spPr/>
        <p:txBody>
          <a:bodyPr/>
          <a:lstStyle/>
          <a:p>
            <a:r>
              <a:rPr lang="zh-TW" altLang="en-US" dirty="0"/>
              <a:t>傳統檔案環境的問題</a:t>
            </a:r>
          </a:p>
        </p:txBody>
      </p:sp>
    </p:spTree>
    <p:extLst>
      <p:ext uri="{BB962C8B-B14F-4D97-AF65-F5344CB8AC3E}">
        <p14:creationId xmlns:p14="http://schemas.microsoft.com/office/powerpoint/2010/main" val="3175909829"/>
      </p:ext>
    </p:extLst>
  </p:cSld>
  <p:clrMapOvr>
    <a:masterClrMapping/>
  </p:clrMapOvr>
  <p:transition>
    <p:fade/>
  </p:transition>
</p:sld>
</file>

<file path=ppt/theme/theme1.xml><?xml version="1.0" encoding="utf-8"?>
<a:theme xmlns:a="http://schemas.openxmlformats.org/drawingml/2006/main" name="MIS">
  <a:themeElements>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기본 디자인">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기본 디자인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기본 디자인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기본 디자인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기본 디자인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기본 디자인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기본 디자인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기본 디자인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기본 디자인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기본 디자인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기본 디자인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기본 디자인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기본 디자인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A2255A8B-59F9-429A-BA9A-4B96DD98754C}" vid="{E48CC662-1759-4578-BCFD-A72AEB75B6A0}"/>
    </a:ext>
  </a:extLst>
</a:theme>
</file>

<file path=ppt/theme/theme2.xml><?xml version="1.0" encoding="utf-8"?>
<a:theme xmlns:a="http://schemas.openxmlformats.org/drawingml/2006/main" name="MIS2">
  <a:themeElements>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디자인 사용자 지정">
      <a:majorFont>
        <a:latin typeface="굴림"/>
        <a:ea typeface="굴림"/>
        <a:cs typeface=""/>
      </a:majorFont>
      <a:minorFont>
        <a:latin typeface="굴림"/>
        <a:ea typeface="굴림"/>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IS.potx" id="{A2255A8B-59F9-429A-BA9A-4B96DD98754C}" vid="{FFF9D2B6-5627-4139-B2BD-A077B27ED15D}"/>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MIS</Template>
  <TotalTime>38</TotalTime>
  <Words>1640</Words>
  <Application>Microsoft Office PowerPoint</Application>
  <PresentationFormat>如螢幕大小 (4:3)</PresentationFormat>
  <Paragraphs>160</Paragraphs>
  <Slides>27</Slides>
  <Notes>0</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27</vt:i4>
      </vt:variant>
    </vt:vector>
  </HeadingPairs>
  <TitlesOfParts>
    <vt:vector size="35" baseType="lpstr">
      <vt:lpstr>굴림</vt:lpstr>
      <vt:lpstr>HY헤드라인M</vt:lpstr>
      <vt:lpstr>맑은 고딕</vt:lpstr>
      <vt:lpstr>Signika</vt:lpstr>
      <vt:lpstr>標楷體</vt:lpstr>
      <vt:lpstr>Arial</vt:lpstr>
      <vt:lpstr>MIS</vt:lpstr>
      <vt:lpstr>MIS2</vt:lpstr>
      <vt:lpstr>PowerPoint 簡報</vt:lpstr>
      <vt:lpstr>CHAPTER 6</vt:lpstr>
      <vt:lpstr>學習目標</vt:lpstr>
      <vt:lpstr>更好的資料管理協助多倫多Globe and Mail接觸到客戶 (一)</vt:lpstr>
      <vt:lpstr>更好的資料管理協助多倫多Globe and Mail接觸到客戶 (二)</vt:lpstr>
      <vt:lpstr>在傳統的檔案環境中，管理資料資源的問題為何？</vt:lpstr>
      <vt:lpstr>檔案組織的專有名詞與概念</vt:lpstr>
      <vt:lpstr>資料階層</vt:lpstr>
      <vt:lpstr>傳統檔案環境的問題</vt:lpstr>
      <vt:lpstr>資料庫管理系統</vt:lpstr>
      <vt:lpstr>DBMS 如何解決傳統檔案環境的問題</vt:lpstr>
      <vt:lpstr>關聯式資料庫管理系統</vt:lpstr>
      <vt:lpstr>關聯式資料庫表格</vt:lpstr>
      <vt:lpstr>非關聯式資料庫與雲端資料庫</vt:lpstr>
      <vt:lpstr>資料庫管理系統的功能</vt:lpstr>
      <vt:lpstr>巨量資料的挑戰</vt:lpstr>
      <vt:lpstr>資料倉儲與資料超市</vt:lpstr>
      <vt:lpstr>記憶體內運算</vt:lpstr>
      <vt:lpstr>互動個案：科技的觀點</vt:lpstr>
      <vt:lpstr>線上分析處理(OLAP)</vt:lpstr>
      <vt:lpstr>資料探勘(Data Mining)</vt:lpstr>
      <vt:lpstr>文字探勘與網頁探勘</vt:lpstr>
      <vt:lpstr>建立資訊政策</vt:lpstr>
      <vt:lpstr>確保資料品質</vt:lpstr>
      <vt:lpstr>互動個案：管理的觀點</vt:lpstr>
      <vt:lpstr>個案研究：巨量資料真的會帶來巨額報酬嗎？</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圖書 鼎隆</dc:creator>
  <cp:lastModifiedBy>鼎隆圖書</cp:lastModifiedBy>
  <cp:revision>28</cp:revision>
  <dcterms:created xsi:type="dcterms:W3CDTF">2017-11-01T05:39:33Z</dcterms:created>
  <dcterms:modified xsi:type="dcterms:W3CDTF">2018-02-23T05:54:37Z</dcterms:modified>
</cp:coreProperties>
</file>