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3" r:id="rId2"/>
  </p:sldMasterIdLst>
  <p:notesMasterIdLst>
    <p:notesMasterId r:id="rId41"/>
  </p:notesMasterIdLst>
  <p:handoutMasterIdLst>
    <p:handoutMasterId r:id="rId42"/>
  </p:handoutMasterIdLst>
  <p:sldIdLst>
    <p:sldId id="385" r:id="rId3"/>
    <p:sldId id="299" r:id="rId4"/>
    <p:sldId id="346" r:id="rId5"/>
    <p:sldId id="300" r:id="rId6"/>
    <p:sldId id="347" r:id="rId7"/>
    <p:sldId id="349" r:id="rId8"/>
    <p:sldId id="350" r:id="rId9"/>
    <p:sldId id="352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44" r:id="rId23"/>
    <p:sldId id="365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8" r:id="rId34"/>
    <p:sldId id="379" r:id="rId35"/>
    <p:sldId id="381" r:id="rId36"/>
    <p:sldId id="382" r:id="rId37"/>
    <p:sldId id="383" r:id="rId38"/>
    <p:sldId id="384" r:id="rId39"/>
    <p:sldId id="345" r:id="rId4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66CCFF"/>
    <a:srgbClr val="0000CC"/>
    <a:srgbClr val="101640"/>
    <a:srgbClr val="00132F"/>
    <a:srgbClr val="005EA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>
      <p:cViewPr varScale="1">
        <p:scale>
          <a:sx n="86" d="100"/>
          <a:sy n="86" d="100"/>
        </p:scale>
        <p:origin x="9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154BD1A-B346-4E17-BDD2-37E5F27C5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56E6765-CCBA-43A0-84A9-1C79921C2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797A758-0689-4C90-B8C3-4486E3AF2779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B2A09-A9EC-4AB8-AA35-E872B6F113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C683D1-4D35-45C7-93BC-EDB54A04B1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A019261E-6A37-42B9-8900-CB543352934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076F8E1-CAAE-4D86-A93E-0E89B300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8266CA-689B-4A53-93E2-8C4797809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6D149F-83B5-4480-A29C-93D2DB52F443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24477762-FC64-4863-B094-088C5021D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DB72EDA-41A6-4A4B-BA19-07EA6C7E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84EBE1-5318-4F8F-94E7-5DBE8D45B4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288597-FD74-42E9-8B0A-9935D50D0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6566A276-DE23-4266-90FF-35B9F301E7A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5">
            <a:extLst>
              <a:ext uri="{FF2B5EF4-FFF2-40B4-BE49-F238E27FC236}">
                <a16:creationId xmlns:a16="http://schemas.microsoft.com/office/drawing/2014/main" id="{F29FA3F0-DE40-4995-AFF8-D3D5D810F50B}"/>
              </a:ext>
            </a:extLst>
          </p:cNvPr>
          <p:cNvSpPr/>
          <p:nvPr userDrawn="1"/>
        </p:nvSpPr>
        <p:spPr>
          <a:xfrm>
            <a:off x="0" y="0"/>
            <a:ext cx="9144000" cy="4786313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" name="그림 13" descr="지도.png">
            <a:extLst>
              <a:ext uri="{FF2B5EF4-FFF2-40B4-BE49-F238E27FC236}">
                <a16:creationId xmlns:a16="http://schemas.microsoft.com/office/drawing/2014/main" id="{7C5BE0C5-1CA5-4947-BD41-EF4A60F0C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9144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4" descr="건물.png">
            <a:extLst>
              <a:ext uri="{FF2B5EF4-FFF2-40B4-BE49-F238E27FC236}">
                <a16:creationId xmlns:a16="http://schemas.microsoft.com/office/drawing/2014/main" id="{FBAAE247-0C7B-418B-BD21-5ED301E13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5" descr="vnf.png">
            <a:extLst>
              <a:ext uri="{FF2B5EF4-FFF2-40B4-BE49-F238E27FC236}">
                <a16:creationId xmlns:a16="http://schemas.microsoft.com/office/drawing/2014/main" id="{965127EA-C41B-4738-A89D-024223379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8" descr="밤하늘별.png">
            <a:extLst>
              <a:ext uri="{FF2B5EF4-FFF2-40B4-BE49-F238E27FC236}">
                <a16:creationId xmlns:a16="http://schemas.microsoft.com/office/drawing/2014/main" id="{B9161EFD-5991-40A3-9A07-F81EF2824B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601913"/>
            <a:ext cx="73437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9" descr="그림자.png">
            <a:extLst>
              <a:ext uri="{FF2B5EF4-FFF2-40B4-BE49-F238E27FC236}">
                <a16:creationId xmlns:a16="http://schemas.microsoft.com/office/drawing/2014/main" id="{3DAA80AC-DA99-47FC-A65B-A163AD4CC9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48125"/>
            <a:ext cx="7067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20" descr="전구.png">
            <a:extLst>
              <a:ext uri="{FF2B5EF4-FFF2-40B4-BE49-F238E27FC236}">
                <a16:creationId xmlns:a16="http://schemas.microsoft.com/office/drawing/2014/main" id="{6181920C-66FF-4106-9996-8FA3B39E0A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1" descr="전구빤작이.png">
            <a:extLst>
              <a:ext uri="{FF2B5EF4-FFF2-40B4-BE49-F238E27FC236}">
                <a16:creationId xmlns:a16="http://schemas.microsoft.com/office/drawing/2014/main" id="{03893E13-00C5-4211-B263-880EE689C3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2838"/>
            <a:ext cx="23574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25" descr="문서.png">
            <a:extLst>
              <a:ext uri="{FF2B5EF4-FFF2-40B4-BE49-F238E27FC236}">
                <a16:creationId xmlns:a16="http://schemas.microsoft.com/office/drawing/2014/main" id="{37386B02-6ED9-4E5B-A1F7-6ECCE133C8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784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31" descr="연두나비.png">
            <a:extLst>
              <a:ext uri="{FF2B5EF4-FFF2-40B4-BE49-F238E27FC236}">
                <a16:creationId xmlns:a16="http://schemas.microsoft.com/office/drawing/2014/main" id="{F852AEAF-F654-4DF2-95E8-894A0896AF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33" descr="파란나비.png">
            <a:extLst>
              <a:ext uri="{FF2B5EF4-FFF2-40B4-BE49-F238E27FC236}">
                <a16:creationId xmlns:a16="http://schemas.microsoft.com/office/drawing/2014/main" id="{65FE3C27-29F0-498D-9A1E-9123882A9B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78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35" descr="컴퓨터.png">
            <a:extLst>
              <a:ext uri="{FF2B5EF4-FFF2-40B4-BE49-F238E27FC236}">
                <a16:creationId xmlns:a16="http://schemas.microsoft.com/office/drawing/2014/main" id="{9FBDB591-68FD-4D31-89A6-A745BD3D0D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922713"/>
            <a:ext cx="25336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36" descr="나비.png">
            <a:extLst>
              <a:ext uri="{FF2B5EF4-FFF2-40B4-BE49-F238E27FC236}">
                <a16:creationId xmlns:a16="http://schemas.microsoft.com/office/drawing/2014/main" id="{94EBA513-8E6B-46B7-8C71-74D095BB95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13128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8" descr="str2.png">
            <a:extLst>
              <a:ext uri="{FF2B5EF4-FFF2-40B4-BE49-F238E27FC236}">
                <a16:creationId xmlns:a16="http://schemas.microsoft.com/office/drawing/2014/main" id="{10CDE048-B330-418D-B665-6D375A1314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982913"/>
            <a:ext cx="55816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39" descr="str.png">
            <a:extLst>
              <a:ext uri="{FF2B5EF4-FFF2-40B4-BE49-F238E27FC236}">
                <a16:creationId xmlns:a16="http://schemas.microsoft.com/office/drawing/2014/main" id="{2E859EDE-EB3E-42B3-9C77-5541108D9E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49563"/>
            <a:ext cx="5668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ABE6E351-65F4-4847-A38D-1044C778633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57200" y="1331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Tx/>
              <a:buChar char="•"/>
              <a:defRPr/>
            </a:pPr>
            <a:endParaRPr lang="ko-KR" altLang="en-US" sz="2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BE820C8-2F6A-4D66-9172-0CC1519D0D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F2111-3328-428E-AF71-D7A4716169C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5D30D93D-668B-4067-A61B-48A8D206413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B52BFAC4-9B6F-480A-83BE-18605EF7FDA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" name="標題 23">
            <a:extLst>
              <a:ext uri="{FF2B5EF4-FFF2-40B4-BE49-F238E27FC236}">
                <a16:creationId xmlns:a16="http://schemas.microsoft.com/office/drawing/2014/main" id="{173AB65D-B477-4B9F-974F-3347EFFE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836712"/>
            <a:ext cx="8229600" cy="1091271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A784D6A-00EC-4BDB-A4A4-EB64384D7E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5805264"/>
            <a:ext cx="1933575" cy="6482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CAA7212-D9E9-4AEA-BD2E-2970E921913C}"/>
              </a:ext>
            </a:extLst>
          </p:cNvPr>
          <p:cNvSpPr/>
          <p:nvPr userDrawn="1"/>
        </p:nvSpPr>
        <p:spPr>
          <a:xfrm>
            <a:off x="2051720" y="648114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本內容僅供授課使用，禁止提供網路下載、重製或翻印。</a:t>
            </a:r>
          </a:p>
        </p:txBody>
      </p:sp>
    </p:spTree>
    <p:extLst>
      <p:ext uri="{BB962C8B-B14F-4D97-AF65-F5344CB8AC3E}">
        <p14:creationId xmlns:p14="http://schemas.microsoft.com/office/powerpoint/2010/main" val="407561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19 -0.33203 C 0.47031 -0.2844 0.34844 -0.23653 0.29531 -0.20509 C 0.24219 -0.17364 0.26805 -0.16948 0.27309 -0.14382 C 0.27812 -0.11815 0.33732 -0.07584 0.32552 -0.05087 C 0.31371 -0.0259 0.24166 0.00092 0.20173 0.00624 C 0.1618 0.01156 0.11944 -0.01827 0.08576 -0.01919 C 0.05208 -0.02012 0.01423 -0.00324 1.38889E-6 -6.35838E-7 " pathEditMode="relative" ptsTypes="aaaaa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02 0.15861 C -0.41354 0.13595 -0.38906 0.11329 -0.33958 0.10983 C -0.2901 0.10636 -0.19392 0.15237 -0.14132 0.13734 C -0.08871 0.12231 -0.04739 0.04185 -0.02378 0.01896 C -0.00017 -0.00393 -0.00017 -0.00208 -4.72222E-6 1.21387E-6 " pathEditMode="relative" ptsTypes="aaa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19444 C 0.19202 0.15537 0.17778 0.11629 0.16667 0.09733 C 0.15556 0.07838 0.16268 0.08693 0.13976 0.08022 C 0.11685 0.07352 0.05192 0.07051 0.02865 0.0571 C 0.00539 0.04369 0.00469 0.01063 6.11111E-6 -7.63006E-6 " pathEditMode="relative" ptsTypes="aaa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08CAE9-BDD8-4B83-A912-A2EB06311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AE8F31-01B8-4A9B-BDED-5676633D7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AEBC-C5C5-4637-938A-6F2616932A9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CE8F9E4-4E7B-42A4-9371-70A3511B3A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B82CB64-B0C5-47B3-A5CD-0CCCABE2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F900EB1-90B3-40BE-BE5D-9355E0BC7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340767"/>
            <a:ext cx="3816350" cy="453650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B58ABDA9-DA46-48C1-A8B0-E63AB6AEE0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7900" y="1341438"/>
            <a:ext cx="4141788" cy="45354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97438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ko-KR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FFAA28-0A1B-4C53-BDD8-DB00B6AC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464E5E-D07F-43F7-8233-EDFE9135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58F350-143D-4D5B-83F0-596644A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6C24A02-D6E1-4617-BD43-812E3E8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155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4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676BE4DE-02B2-43E3-937C-29FC95D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18872B26-DD7B-4559-B4AD-217C4DA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A66AB43-F3B0-4816-9DFC-EDAFA11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7D0E54C-36E3-4F0A-90F2-EE93018C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891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1DA9D9B-4034-4A66-9E10-3796E16B2930}"/>
              </a:ext>
            </a:extLst>
          </p:cNvPr>
          <p:cNvSpPr/>
          <p:nvPr/>
        </p:nvSpPr>
        <p:spPr>
          <a:xfrm>
            <a:off x="0" y="0"/>
            <a:ext cx="9144000" cy="7143750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id="{9E8A2FA8-DE79-4414-95E1-BE2F760354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" y="5877272"/>
            <a:ext cx="10001250" cy="2623791"/>
            <a:chOff x="-285784" y="5500688"/>
            <a:chExt cx="10001320" cy="3000375"/>
          </a:xfrm>
        </p:grpSpPr>
        <p:pic>
          <p:nvPicPr>
            <p:cNvPr id="5" name="그림 28" descr="건물.png">
              <a:extLst>
                <a:ext uri="{FF2B5EF4-FFF2-40B4-BE49-F238E27FC236}">
                  <a16:creationId xmlns:a16="http://schemas.microsoft.com/office/drawing/2014/main" id="{2ECC8577-5A92-413C-85CE-96FAC35D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00688"/>
              <a:ext cx="9144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4FD29314-DE0F-44BE-9178-D304AE560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85784" y="6343650"/>
              <a:ext cx="10001320" cy="2157413"/>
              <a:chOff x="-285784" y="6343650"/>
              <a:chExt cx="10001320" cy="2157413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C4FEFFA-637D-4CD6-8109-79FAED98C20F}"/>
                  </a:ext>
                </a:extLst>
              </p:cNvPr>
              <p:cNvSpPr/>
              <p:nvPr userDrawn="1"/>
            </p:nvSpPr>
            <p:spPr>
              <a:xfrm>
                <a:off x="-285784" y="6731000"/>
                <a:ext cx="10001320" cy="1000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grpSp>
            <p:nvGrpSpPr>
              <p:cNvPr id="2061" name="그룹 11">
                <a:extLst>
                  <a:ext uri="{FF2B5EF4-FFF2-40B4-BE49-F238E27FC236}">
                    <a16:creationId xmlns:a16="http://schemas.microsoft.com/office/drawing/2014/main" id="{FAD731D8-8C56-4320-846E-5CE98C00C8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6343650"/>
                <a:ext cx="9144000" cy="2157413"/>
                <a:chOff x="0" y="6343650"/>
                <a:chExt cx="9144000" cy="2157413"/>
              </a:xfrm>
            </p:grpSpPr>
            <p:pic>
              <p:nvPicPr>
                <p:cNvPr id="2062" name="그림 27" descr="지도.png">
                  <a:extLst>
                    <a:ext uri="{FF2B5EF4-FFF2-40B4-BE49-F238E27FC236}">
                      <a16:creationId xmlns:a16="http://schemas.microsoft.com/office/drawing/2014/main" id="{A07B11EB-0A2E-4106-9F4D-24EE43157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0193">
                  <a:off x="0" y="6343650"/>
                  <a:ext cx="9144000" cy="2157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3" name="그림 29" descr="vnf.png">
                  <a:extLst>
                    <a:ext uri="{FF2B5EF4-FFF2-40B4-BE49-F238E27FC236}">
                      <a16:creationId xmlns:a16="http://schemas.microsoft.com/office/drawing/2014/main" id="{306FE32A-6BC1-46AD-BC3C-93640FB1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94463"/>
                  <a:ext cx="9144000" cy="728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41AE4E9B-8A92-4558-B8E6-DEB84B086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C7B486-A84A-4F26-8E09-B7F0FE6BA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583E748F-A412-47AC-B550-246EEF45D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14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57" name="그림 30" descr="밤하늘별.png">
            <a:extLst>
              <a:ext uri="{FF2B5EF4-FFF2-40B4-BE49-F238E27FC236}">
                <a16:creationId xmlns:a16="http://schemas.microsoft.com/office/drawing/2014/main" id="{A4342B9A-8D21-4594-9BD2-99BAF87DD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32" descr="전구.png">
            <a:extLst>
              <a:ext uri="{FF2B5EF4-FFF2-40B4-BE49-F238E27FC236}">
                <a16:creationId xmlns:a16="http://schemas.microsoft.com/office/drawing/2014/main" id="{A9CEFF85-9098-4EFD-BC7B-965E356D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14375"/>
            <a:ext cx="22479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제목 개체 틀 21">
            <a:extLst>
              <a:ext uri="{FF2B5EF4-FFF2-40B4-BE49-F238E27FC236}">
                <a16:creationId xmlns:a16="http://schemas.microsoft.com/office/drawing/2014/main" id="{AB5307E4-F09F-48BE-B35F-D0D5DD33C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7584" y="116632"/>
            <a:ext cx="810210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80E1B18-E3D3-45CE-98AC-3C5CB946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24535"/>
            <a:ext cx="8534152" cy="465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0" r:id="rId2"/>
    <p:sldLayoutId id="2147484506" r:id="rId3"/>
    <p:sldLayoutId id="2147484507" r:id="rId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600" b="1" baseline="0">
          <a:solidFill>
            <a:srgbClr val="00FFFF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6" descr="전구.png">
            <a:extLst>
              <a:ext uri="{FF2B5EF4-FFF2-40B4-BE49-F238E27FC236}">
                <a16:creationId xmlns:a16="http://schemas.microsoft.com/office/drawing/2014/main" id="{AB921955-ACCE-4294-A8A7-0DFFA4C6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42875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24" descr="전구빤작이.png">
            <a:extLst>
              <a:ext uri="{FF2B5EF4-FFF2-40B4-BE49-F238E27FC236}">
                <a16:creationId xmlns:a16="http://schemas.microsoft.com/office/drawing/2014/main" id="{B921C91E-43EA-485F-A78F-11B5E801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3"/>
            <a:ext cx="1939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그림 25" descr="연두나비.png">
            <a:extLst>
              <a:ext uri="{FF2B5EF4-FFF2-40B4-BE49-F238E27FC236}">
                <a16:creationId xmlns:a16="http://schemas.microsoft.com/office/drawing/2014/main" id="{AECC4969-F114-4997-B6FC-6CA2B23B3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7375"/>
            <a:ext cx="652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D:\김희숙\2006work\ppt코리아\ppt코리아작업\애니형\풍경_여행_p\p_00006\png\7.png">
            <a:extLst>
              <a:ext uri="{FF2B5EF4-FFF2-40B4-BE49-F238E27FC236}">
                <a16:creationId xmlns:a16="http://schemas.microsoft.com/office/drawing/2014/main" id="{3411D189-C04C-4570-A06B-E2509924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584700"/>
            <a:ext cx="44846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:\김희숙\2006work\ppt코리아\ppt코리아작업\애니형\풍경_여행_p\p_00006\png\8.png">
            <a:extLst>
              <a:ext uri="{FF2B5EF4-FFF2-40B4-BE49-F238E27FC236}">
                <a16:creationId xmlns:a16="http://schemas.microsoft.com/office/drawing/2014/main" id="{3A3CC43C-4042-4492-BCEB-7AB599B9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7188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 descr="8">
            <a:extLst>
              <a:ext uri="{FF2B5EF4-FFF2-40B4-BE49-F238E27FC236}">
                <a16:creationId xmlns:a16="http://schemas.microsoft.com/office/drawing/2014/main" id="{2128A174-25CB-40B3-AEE4-42BF8FA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875"/>
            <a:ext cx="810153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">
            <a:extLst>
              <a:ext uri="{FF2B5EF4-FFF2-40B4-BE49-F238E27FC236}">
                <a16:creationId xmlns:a16="http://schemas.microsoft.com/office/drawing/2014/main" id="{40656A74-EF19-492E-B3E8-2A833F1A6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8208" y="1067397"/>
            <a:ext cx="7604272" cy="52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AE9B36B7-A915-4617-9A47-8633A50A3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8208" y="60325"/>
            <a:ext cx="7604272" cy="9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EACD826-A38E-48AB-9141-C4C3E55BA6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24564FB-DE6D-4F0E-867E-1309ED303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6D00C98-5287-498F-ABBD-DD94D9B95D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39A694-C9D2-4A1F-B22B-D5A13C3121DA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그룹 21">
            <a:extLst>
              <a:ext uri="{FF2B5EF4-FFF2-40B4-BE49-F238E27FC236}">
                <a16:creationId xmlns:a16="http://schemas.microsoft.com/office/drawing/2014/main" id="{F5AE30DE-5BC9-4974-BCC4-90C054626880}"/>
              </a:ext>
            </a:extLst>
          </p:cNvPr>
          <p:cNvGrpSpPr>
            <a:grpSpLocks/>
          </p:cNvGrpSpPr>
          <p:nvPr/>
        </p:nvGrpSpPr>
        <p:grpSpPr bwMode="auto">
          <a:xfrm>
            <a:off x="-468560" y="5143500"/>
            <a:ext cx="1571626" cy="1495425"/>
            <a:chOff x="1500166" y="2928934"/>
            <a:chExt cx="3525839" cy="3355976"/>
          </a:xfrm>
        </p:grpSpPr>
        <p:pic>
          <p:nvPicPr>
            <p:cNvPr id="5137" name="Picture 244" descr="7">
              <a:extLst>
                <a:ext uri="{FF2B5EF4-FFF2-40B4-BE49-F238E27FC236}">
                  <a16:creationId xmlns:a16="http://schemas.microsoft.com/office/drawing/2014/main" id="{F0529C67-B4E9-4532-B320-0453C9E172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928934"/>
              <a:ext cx="3311525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45" descr="8">
              <a:extLst>
                <a:ext uri="{FF2B5EF4-FFF2-40B4-BE49-F238E27FC236}">
                  <a16:creationId xmlns:a16="http://schemas.microsoft.com/office/drawing/2014/main" id="{5BFE663D-20B6-418D-9347-9EA2F4291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000372"/>
              <a:ext cx="2614613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lang="en-US" altLang="ko-KR" sz="3600" b="1" baseline="0" dirty="0">
          <a:solidFill>
            <a:srgbClr val="00206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0" fontAlgn="base" latinLnBrk="0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4">
            <a:extLst>
              <a:ext uri="{FF2B5EF4-FFF2-40B4-BE49-F238E27FC236}">
                <a16:creationId xmlns:a16="http://schemas.microsoft.com/office/drawing/2014/main" id="{5E75D9F1-7A0F-40E0-9836-013A387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711633" cy="997527"/>
          </a:xfrm>
          <a:prstGeom prst="rect">
            <a:avLst/>
          </a:prstGeom>
        </p:spPr>
      </p:pic>
      <p:sp>
        <p:nvSpPr>
          <p:cNvPr id="6" name="文字方塊 2">
            <a:extLst>
              <a:ext uri="{FF2B5EF4-FFF2-40B4-BE49-F238E27FC236}">
                <a16:creationId xmlns:a16="http://schemas.microsoft.com/office/drawing/2014/main" id="{41AFDD60-174F-4449-BEA9-BAC4358A4816}"/>
              </a:ext>
            </a:extLst>
          </p:cNvPr>
          <p:cNvSpPr txBox="1"/>
          <p:nvPr/>
        </p:nvSpPr>
        <p:spPr>
          <a:xfrm>
            <a:off x="549966" y="2060848"/>
            <a:ext cx="80440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本教學投影片係屬教科書著作之延伸，亦受著作權法之保護。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請依出版社授權使用規範利用本教學資源，非經授權許可不得以影印、拷貝、列印等方法進行重製，亦不得改作、公開展示著作內容，亦請勿對第三人公開傳輸、散布。</a:t>
            </a:r>
          </a:p>
        </p:txBody>
      </p:sp>
    </p:spTree>
    <p:extLst>
      <p:ext uri="{BB962C8B-B14F-4D97-AF65-F5344CB8AC3E}">
        <p14:creationId xmlns:p14="http://schemas.microsoft.com/office/powerpoint/2010/main" val="35560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D0031064-C279-4747-9A5C-90DD6FC0A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306362"/>
            <a:ext cx="7605712" cy="4762800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112D42CE-B5B5-4B48-830B-3D431506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封包交換網路與封包通訊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F4CDD8-9A66-4DA9-84A0-DEE60CE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72677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53416E-1B12-4BAA-A889-B7FCF9AA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FFFF00"/>
                </a:solidFill>
              </a:rPr>
              <a:t>應用層</a:t>
            </a:r>
            <a:r>
              <a:rPr lang="en-US" altLang="zh-TW" dirty="0">
                <a:solidFill>
                  <a:srgbClr val="FFFF00"/>
                </a:solidFill>
              </a:rPr>
              <a:t>(application layer) </a:t>
            </a:r>
            <a:endParaRPr lang="en-US" altLang="zh-TW" dirty="0"/>
          </a:p>
          <a:p>
            <a:pPr lvl="1"/>
            <a:r>
              <a:rPr lang="zh-TW" altLang="en-US" dirty="0"/>
              <a:t>應用層讓客戶端的應用程式得以存取其他層，並定義了應用程式用來交換資料的協定。用來傳輸網頁檔案的超文本傳輸協定</a:t>
            </a:r>
            <a:r>
              <a:rPr lang="en-US" altLang="zh-TW" dirty="0"/>
              <a:t>(Hypertext</a:t>
            </a:r>
            <a:r>
              <a:rPr lang="zh-TW" altLang="en-US" dirty="0"/>
              <a:t> </a:t>
            </a:r>
            <a:r>
              <a:rPr lang="en-US" altLang="zh-TW" dirty="0"/>
              <a:t>Transfer Protocol, HTTP) </a:t>
            </a:r>
            <a:r>
              <a:rPr lang="zh-TW" altLang="en-US" dirty="0"/>
              <a:t>即是這些應用協定的一種</a:t>
            </a:r>
            <a:endParaRPr lang="en-US" altLang="zh-TW" dirty="0"/>
          </a:p>
          <a:p>
            <a:pPr lvl="1"/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solidFill>
                  <a:srgbClr val="FFFF00"/>
                </a:solidFill>
              </a:rPr>
              <a:t>傳輸層</a:t>
            </a:r>
            <a:r>
              <a:rPr lang="en-US" altLang="zh-TW" dirty="0">
                <a:solidFill>
                  <a:srgbClr val="FFFF00"/>
                </a:solidFill>
              </a:rPr>
              <a:t>(transport layer) </a:t>
            </a:r>
            <a:endParaRPr lang="en-US" altLang="zh-TW" dirty="0"/>
          </a:p>
          <a:p>
            <a:pPr lvl="1"/>
            <a:r>
              <a:rPr lang="zh-TW" altLang="en-US" dirty="0"/>
              <a:t>傳輸層負責提供應用層通訊與封包的服務。這一層包括</a:t>
            </a:r>
            <a:r>
              <a:rPr lang="en-US" altLang="zh-TW" dirty="0"/>
              <a:t>TCP </a:t>
            </a:r>
            <a:r>
              <a:rPr lang="zh-TW" altLang="en-US" dirty="0"/>
              <a:t>和其他協定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0858D8-EF1E-4E14-B519-E53A804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23881F3-0357-4DE0-B6C1-83C3CABC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TCP/IP </a:t>
            </a:r>
            <a:r>
              <a:rPr lang="zh-TW" altLang="en-US" dirty="0"/>
              <a:t>與連線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7879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53416E-1B12-4BAA-A889-B7FCF9AA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>
                <a:solidFill>
                  <a:srgbClr val="FFFF00"/>
                </a:solidFill>
              </a:rPr>
              <a:t>網際網路層</a:t>
            </a:r>
            <a:r>
              <a:rPr lang="en-US" altLang="zh-TW" dirty="0">
                <a:solidFill>
                  <a:srgbClr val="FFFF00"/>
                </a:solidFill>
              </a:rPr>
              <a:t>(Internet layer) </a:t>
            </a:r>
            <a:endParaRPr lang="en-US" altLang="zh-TW" dirty="0"/>
          </a:p>
          <a:p>
            <a:pPr lvl="1"/>
            <a:r>
              <a:rPr lang="zh-TW" altLang="en-US" dirty="0"/>
              <a:t>網際網路層負責定址、設定路徑，並將資料封裝成</a:t>
            </a:r>
            <a:r>
              <a:rPr lang="en-US" altLang="zh-TW" dirty="0"/>
              <a:t>IP</a:t>
            </a:r>
            <a:r>
              <a:rPr lang="zh-TW" altLang="en-US" dirty="0"/>
              <a:t>資料電報</a:t>
            </a:r>
            <a:r>
              <a:rPr lang="en-US" altLang="zh-TW" dirty="0"/>
              <a:t>(datagrams)</a:t>
            </a:r>
            <a:r>
              <a:rPr lang="zh-TW" altLang="en-US" dirty="0"/>
              <a:t>。網際網路協定是本層所使用的協定之一</a:t>
            </a:r>
            <a:endParaRPr lang="en-US" altLang="zh-TW" dirty="0"/>
          </a:p>
          <a:p>
            <a:pPr lvl="1"/>
            <a:endParaRPr lang="zh-TW" alt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>
                <a:solidFill>
                  <a:srgbClr val="FFFF00"/>
                </a:solidFill>
              </a:rPr>
              <a:t>網路介面層</a:t>
            </a:r>
            <a:r>
              <a:rPr lang="en-US" altLang="zh-TW" dirty="0">
                <a:solidFill>
                  <a:srgbClr val="FFFF00"/>
                </a:solidFill>
              </a:rPr>
              <a:t>(network Interface layer) </a:t>
            </a:r>
            <a:endParaRPr lang="en-US" altLang="zh-TW" dirty="0"/>
          </a:p>
          <a:p>
            <a:pPr lvl="1"/>
            <a:r>
              <a:rPr lang="zh-TW" altLang="en-US" dirty="0"/>
              <a:t>為參考模型的最底層，負責從網路媒介</a:t>
            </a:r>
            <a:r>
              <a:rPr lang="en-US" altLang="zh-TW" dirty="0"/>
              <a:t>(</a:t>
            </a:r>
            <a:r>
              <a:rPr lang="zh-TW" altLang="en-US" dirty="0"/>
              <a:t>任何網路連線技術皆可</a:t>
            </a:r>
            <a:r>
              <a:rPr lang="en-US" altLang="zh-TW" dirty="0"/>
              <a:t>) </a:t>
            </a:r>
            <a:r>
              <a:rPr lang="zh-TW" altLang="en-US" dirty="0"/>
              <a:t>上傳跟接收封包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0858D8-EF1E-4E14-B519-E53A804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23881F3-0357-4DE0-B6C1-83C3CABC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TCP/IP </a:t>
            </a:r>
            <a:r>
              <a:rPr lang="zh-TW" altLang="en-US" dirty="0"/>
              <a:t>與連線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07879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FF8BB899-03D2-4DE2-AB5C-E4809BEC2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2504719"/>
            <a:ext cx="7605712" cy="150034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95858D60-1448-4216-A566-4074EB43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數據機的功能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A1ECE45-991D-43F0-B991-9FBE9578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366233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330BFB4F-69F0-49CE-8909-34A3D468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區域網路</a:t>
            </a:r>
            <a:r>
              <a:rPr lang="en-US" altLang="zh-TW" dirty="0">
                <a:solidFill>
                  <a:srgbClr val="FFFF00"/>
                </a:solidFill>
              </a:rPr>
              <a:t>(local area network, LAN) </a:t>
            </a:r>
            <a:r>
              <a:rPr lang="zh-TW" altLang="en-US" dirty="0"/>
              <a:t>可連接半徑</a:t>
            </a:r>
            <a:r>
              <a:rPr lang="en-US" altLang="zh-TW" dirty="0"/>
              <a:t>0.5 </a:t>
            </a:r>
            <a:r>
              <a:rPr lang="zh-TW" altLang="en-US" dirty="0"/>
              <a:t>英里或</a:t>
            </a:r>
            <a:r>
              <a:rPr lang="en-US" altLang="zh-TW" dirty="0"/>
              <a:t>500 </a:t>
            </a:r>
            <a:r>
              <a:rPr lang="zh-TW" altLang="en-US" dirty="0"/>
              <a:t>公尺內的個人電腦及其他數位裝置</a:t>
            </a:r>
            <a:endParaRPr lang="en-US" altLang="zh-TW" dirty="0"/>
          </a:p>
          <a:p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F1880B-6057-4F15-B0BC-CBCD8787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C4C918EB-DF9D-4709-AD41-9436CD84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網路的類型</a:t>
            </a:r>
          </a:p>
        </p:txBody>
      </p:sp>
    </p:spTree>
    <p:extLst>
      <p:ext uri="{BB962C8B-B14F-4D97-AF65-F5344CB8AC3E}">
        <p14:creationId xmlns:p14="http://schemas.microsoft.com/office/powerpoint/2010/main" val="40016935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660ED657-A3B1-4E07-A5E8-EF5FA3155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534400" cy="3409885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F498016-AC22-434C-89B7-D83C2C29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0202E58-643F-4E61-B3E9-24B080B2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實體傳輸媒介</a:t>
            </a:r>
          </a:p>
        </p:txBody>
      </p:sp>
    </p:spTree>
    <p:extLst>
      <p:ext uri="{BB962C8B-B14F-4D97-AF65-F5344CB8AC3E}">
        <p14:creationId xmlns:p14="http://schemas.microsoft.com/office/powerpoint/2010/main" val="5462870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6D8FD19-1316-4817-B591-8D839FA6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網際網路已成為世界上最廣為使用的大眾通訊系統，同時也是世界上最大的主從式運算及網網互聯的架構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網際網路服務供應商</a:t>
            </a:r>
            <a:r>
              <a:rPr lang="en-US" altLang="zh-TW" dirty="0">
                <a:solidFill>
                  <a:srgbClr val="FFFF00"/>
                </a:solidFill>
              </a:rPr>
              <a:t>(Internet service provider, ISP) </a:t>
            </a:r>
            <a:r>
              <a:rPr lang="zh-TW" altLang="en-US" dirty="0"/>
              <a:t>為一商業組織，持續與網際網路保持連線並銷售暫時的連線服務給訂購的客戶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數位用戶迴路</a:t>
            </a:r>
            <a:r>
              <a:rPr lang="en-US" altLang="zh-TW" dirty="0">
                <a:solidFill>
                  <a:srgbClr val="FFFF00"/>
                </a:solidFill>
              </a:rPr>
              <a:t>(digital subscriber line, DSL) </a:t>
            </a:r>
            <a:r>
              <a:rPr lang="zh-TW" altLang="en-US" dirty="0"/>
              <a:t>技術，透過現有的電話線來傳輸語音、資料與影片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87900F6-97B0-4D72-8C8C-D54BD561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E7AE34D-EA46-477C-B1F4-7EB2A959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什麼是網際網路？</a:t>
            </a:r>
          </a:p>
        </p:txBody>
      </p:sp>
    </p:spTree>
    <p:extLst>
      <p:ext uri="{BB962C8B-B14F-4D97-AF65-F5344CB8AC3E}">
        <p14:creationId xmlns:p14="http://schemas.microsoft.com/office/powerpoint/2010/main" val="15294027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7A3B5D1-EB42-4C56-8F68-B4BE1D66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網際網路通訊協定地址</a:t>
            </a:r>
            <a:r>
              <a:rPr lang="en-US" altLang="zh-TW" dirty="0">
                <a:solidFill>
                  <a:srgbClr val="FFFF00"/>
                </a:solidFill>
              </a:rPr>
              <a:t>(Internet Protocol (IP) address)</a:t>
            </a:r>
            <a:r>
              <a:rPr lang="zh-TW" altLang="en-US" dirty="0"/>
              <a:t>，目前是一組</a:t>
            </a:r>
            <a:r>
              <a:rPr lang="en-US" altLang="zh-TW" dirty="0"/>
              <a:t>32 </a:t>
            </a:r>
            <a:r>
              <a:rPr lang="zh-TW" altLang="en-US" dirty="0"/>
              <a:t>位元的數字，由以英文句點分隔出的四串數字來代表，範圍從</a:t>
            </a:r>
            <a:r>
              <a:rPr lang="en-US" altLang="zh-TW" dirty="0"/>
              <a:t>0</a:t>
            </a:r>
            <a:r>
              <a:rPr lang="zh-TW" altLang="en-US" dirty="0"/>
              <a:t>～</a:t>
            </a:r>
            <a:r>
              <a:rPr lang="en-US" altLang="zh-TW" dirty="0"/>
              <a:t>255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871623E-AC65-47FB-8525-565F8868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A556E80-A3A7-44FD-879B-CB6DA37A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網際網路的定址與架構</a:t>
            </a:r>
          </a:p>
        </p:txBody>
      </p:sp>
    </p:spTree>
    <p:extLst>
      <p:ext uri="{BB962C8B-B14F-4D97-AF65-F5344CB8AC3E}">
        <p14:creationId xmlns:p14="http://schemas.microsoft.com/office/powerpoint/2010/main" val="8661693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3CEAB2B-4F23-4F5E-B400-3BDE4F4D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網域名稱</a:t>
            </a:r>
            <a:r>
              <a:rPr lang="en-US" altLang="zh-TW" dirty="0">
                <a:solidFill>
                  <a:srgbClr val="FFFF00"/>
                </a:solidFill>
              </a:rPr>
              <a:t>(domain name) </a:t>
            </a:r>
            <a:r>
              <a:rPr lang="zh-TW" altLang="en-US" dirty="0"/>
              <a:t>類似英語的名稱，為每一台連到網際網路的電腦對應到唯一一組</a:t>
            </a:r>
            <a:r>
              <a:rPr lang="en-US" altLang="zh-TW" dirty="0"/>
              <a:t>32 </a:t>
            </a:r>
            <a:r>
              <a:rPr lang="zh-TW" altLang="en-US" dirty="0"/>
              <a:t>位元數字的</a:t>
            </a:r>
            <a:r>
              <a:rPr lang="en-US" altLang="zh-TW" dirty="0"/>
              <a:t>IP </a:t>
            </a:r>
            <a:r>
              <a:rPr lang="zh-TW" altLang="en-US" dirty="0"/>
              <a:t>位址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42D0E1-7B3B-4A1F-81A0-46DD45EA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90248E7-C0B6-4FF1-8CA2-6C2FC845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網域名稱系統</a:t>
            </a:r>
          </a:p>
        </p:txBody>
      </p:sp>
    </p:spTree>
    <p:extLst>
      <p:ext uri="{BB962C8B-B14F-4D97-AF65-F5344CB8AC3E}">
        <p14:creationId xmlns:p14="http://schemas.microsoft.com/office/powerpoint/2010/main" val="21656526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31AA692-0EC8-4C8F-8097-F7B17730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沒有人「擁有」網際網路，其也沒有正式的管理人員。全世界的網際網路政策，由許多專業組織與政府機構所建立，包括：</a:t>
            </a:r>
            <a:endParaRPr lang="en-US" altLang="zh-TW" dirty="0"/>
          </a:p>
          <a:p>
            <a:pPr lvl="1"/>
            <a:r>
              <a:rPr lang="zh-TW" altLang="en-US" dirty="0"/>
              <a:t>定義網際網路整體架構的網際網路架構委員會</a:t>
            </a:r>
            <a:r>
              <a:rPr lang="en-US" altLang="zh-TW" dirty="0"/>
              <a:t>(Internet Architecture Board, </a:t>
            </a:r>
            <a:r>
              <a:rPr lang="en-US" altLang="zh-TW" dirty="0" err="1"/>
              <a:t>IAB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指定網際網路名稱與</a:t>
            </a:r>
            <a:r>
              <a:rPr lang="en-US" altLang="zh-TW" dirty="0"/>
              <a:t>IP </a:t>
            </a:r>
            <a:r>
              <a:rPr lang="zh-TW" altLang="en-US" dirty="0"/>
              <a:t>位址的</a:t>
            </a:r>
            <a:r>
              <a:rPr lang="en-US" altLang="zh-TW" dirty="0"/>
              <a:t>ICANN (Internet</a:t>
            </a:r>
            <a:r>
              <a:rPr lang="zh-TW" altLang="en-US" dirty="0"/>
              <a:t> </a:t>
            </a:r>
            <a:r>
              <a:rPr lang="en-US" altLang="zh-TW" dirty="0"/>
              <a:t>Corporation for Assigned Names and Numbers)</a:t>
            </a:r>
          </a:p>
          <a:p>
            <a:pPr lvl="1"/>
            <a:r>
              <a:rPr lang="zh-TW" altLang="en-US" dirty="0"/>
              <a:t>全球資訊網協會</a:t>
            </a:r>
            <a:r>
              <a:rPr lang="en-US" altLang="zh-TW" dirty="0"/>
              <a:t>(World Wide Web Consortium,</a:t>
            </a:r>
            <a:r>
              <a:rPr lang="zh-TW" altLang="en-US" dirty="0"/>
              <a:t> </a:t>
            </a:r>
            <a:r>
              <a:rPr lang="en-US" altLang="zh-TW" dirty="0" err="1"/>
              <a:t>W3C</a:t>
            </a:r>
            <a:r>
              <a:rPr lang="en-US" altLang="zh-TW" dirty="0"/>
              <a:t>) </a:t>
            </a:r>
            <a:r>
              <a:rPr lang="zh-TW" altLang="en-US" dirty="0"/>
              <a:t>則為全球資訊網樹立了超文本標記語言及其他程式設計的標準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2B75CF-EE18-4564-A11E-E2549E09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83448B3-7744-4F1F-BF0C-8C029F60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網際網路架構與治理</a:t>
            </a:r>
          </a:p>
        </p:txBody>
      </p:sp>
    </p:spTree>
    <p:extLst>
      <p:ext uri="{BB962C8B-B14F-4D97-AF65-F5344CB8AC3E}">
        <p14:creationId xmlns:p14="http://schemas.microsoft.com/office/powerpoint/2010/main" val="12144214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1FC4F7-4146-4FD2-BF6B-75A3C9AAD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2111-3328-428E-AF71-D7A4716169C8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6" name="標題 23">
            <a:extLst>
              <a:ext uri="{FF2B5EF4-FFF2-40B4-BE49-F238E27FC236}">
                <a16:creationId xmlns:a16="http://schemas.microsoft.com/office/drawing/2014/main" id="{46E5AC33-BD90-4090-A2E0-B4899C8E544F}"/>
              </a:ext>
            </a:extLst>
          </p:cNvPr>
          <p:cNvSpPr txBox="1">
            <a:spLocks/>
          </p:cNvSpPr>
          <p:nvPr/>
        </p:nvSpPr>
        <p:spPr bwMode="auto">
          <a:xfrm>
            <a:off x="700088" y="2007929"/>
            <a:ext cx="5312072" cy="14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aseline="0">
                <a:solidFill>
                  <a:srgbClr val="00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zh-TW" altLang="en-US" sz="3600" kern="0" dirty="0">
                <a:solidFill>
                  <a:srgbClr val="FFC000"/>
                </a:solidFill>
              </a:rPr>
              <a:t>電傳通訊、網際網路以及無線科技</a:t>
            </a:r>
            <a:endParaRPr lang="zh-TW" altLang="en-US" sz="3600" kern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C0A7E51-941C-4C37-A344-49849698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603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349ABF93-305E-4A75-91E5-A3362E19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615" y="1066800"/>
            <a:ext cx="6659407" cy="524192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6347581B-73E7-44FD-B00F-70F4F259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網際網路架構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0C99749-D62F-4E28-BB21-622C0BCB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55594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E11E37B8-0386-41AD-A16F-E8771A2E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網路中立性的戰爭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什麼是網路中立性？為什麼網際網路此時會以網路中立性的方式在運行？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誰主張或反對網路中立性？為什麼？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如果網際網路供應商將有線和無線的傳輸服務改採分層管理的方式，對個別用戶、企業以及政府會造成什麼影響？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有人說，自從網際網路出現以來，網路中立性是網際網路所需面對的最重要議題。討論這句話的意涵。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你是否主張立法來執行網路中立性？為什麼？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4D9D5-870C-4D81-A8A9-C907A7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21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C55CFDD8-A709-4B0E-81D1-70939B21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互動個案：組織的觀點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FAE9A12A-B9A3-4ACE-A6E3-C2B3E97A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96" y="11795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345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4A02431-A6C4-4235-96C2-8D601D30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FFFF00"/>
                </a:solidFill>
              </a:rPr>
              <a:t>IPv6</a:t>
            </a:r>
            <a:r>
              <a:rPr lang="en-US" altLang="zh-TW" dirty="0"/>
              <a:t> </a:t>
            </a:r>
            <a:r>
              <a:rPr lang="zh-TW" altLang="en-US" dirty="0"/>
              <a:t>為</a:t>
            </a:r>
            <a:r>
              <a:rPr lang="en-US" altLang="zh-TW" dirty="0"/>
              <a:t>128 </a:t>
            </a:r>
            <a:r>
              <a:rPr lang="zh-TW" altLang="en-US" dirty="0"/>
              <a:t>位元位址</a:t>
            </a:r>
            <a:r>
              <a:rPr lang="en-US" altLang="zh-TW" dirty="0"/>
              <a:t>(2 </a:t>
            </a:r>
            <a:r>
              <a:rPr lang="zh-TW" altLang="en-US" dirty="0"/>
              <a:t>的</a:t>
            </a:r>
            <a:r>
              <a:rPr lang="en-US" altLang="zh-TW" dirty="0"/>
              <a:t>128 </a:t>
            </a:r>
            <a:r>
              <a:rPr lang="zh-TW" altLang="en-US" dirty="0"/>
              <a:t>次方</a:t>
            </a:r>
            <a:r>
              <a:rPr lang="en-US" altLang="zh-TW" dirty="0"/>
              <a:t>)</a:t>
            </a:r>
            <a:r>
              <a:rPr lang="zh-TW" altLang="en-US" dirty="0"/>
              <a:t>，可提供超過上兆個位址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>
                <a:solidFill>
                  <a:srgbClr val="FFFF00"/>
                </a:solidFill>
              </a:rPr>
              <a:t>Internet2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zh-TW" altLang="en-US" dirty="0"/>
              <a:t>則是一個先進的網路協會之</a:t>
            </a:r>
            <a:r>
              <a:rPr lang="en-US" altLang="zh-TW" dirty="0"/>
              <a:t>6 </a:t>
            </a:r>
            <a:r>
              <a:rPr lang="zh-TW" altLang="en-US" dirty="0"/>
              <a:t>萬</a:t>
            </a:r>
            <a:r>
              <a:rPr lang="en-US" altLang="zh-TW" dirty="0"/>
              <a:t>6,000 </a:t>
            </a:r>
            <a:r>
              <a:rPr lang="zh-TW" altLang="en-US" dirty="0"/>
              <a:t>個機構所組成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E83F325-F4C7-4B01-AC18-2203622D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23C74B1-E378-4729-8FE8-1D620357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未來的網際網路：</a:t>
            </a:r>
            <a:r>
              <a:rPr lang="en-US" altLang="zh-TW"/>
              <a:t>IPv6 </a:t>
            </a:r>
            <a:r>
              <a:rPr lang="zh-TW" altLang="en-US"/>
              <a:t>與</a:t>
            </a:r>
            <a:r>
              <a:rPr lang="en-US" altLang="zh-TW"/>
              <a:t>Internet2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29664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E11E37B8-0386-41AD-A16F-E8771A2E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4984785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網路中立性的戰爭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什麼是網路中立性？為什麼網際網路此時會以網路中立性的方式在運行？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誰主張或反對網路中立性？為什麼？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如果網際網路供應商將有線和無線的傳輸服務改採分層管理的方式，對個別用戶、企業以及政府會造成什麼影響？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有人說，自從網際網路出現以來，網路中立性是網際網路所需面對的最重要議題。討論這句話的意涵。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你是否主張立法來執行網路中立性？為什麼？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4D9D5-870C-4D81-A8A9-C907A7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39A694-C9D2-4A1F-B22B-D5A13C3121DA}" type="slidenum">
              <a:rPr lang="en-US" altLang="ko-KR" noProof="0" smtClean="0"/>
              <a:pPr lvl="0"/>
              <a:t>23</a:t>
            </a:fld>
            <a:endParaRPr lang="en-US" altLang="ko-KR" noProof="0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C55CFDD8-A709-4B0E-81D1-70939B21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互動個案：管理的觀點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9E8124A-3B1E-4A53-BD99-160C0A2A5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96" y="11795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4408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E11E37B8-0386-41AD-A16F-E8771A2E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監視員工的上網行為：不道德？或是個好主意？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管理者應該監視員工電子郵件和網際網路的使用嗎？為什麼？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描述一個有效的公司電子郵件和網路使用政策。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管理者應該要告知員工他們的網站使用行為正在被監控嗎？還是應採取祕密監控的方式？為什麼？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4D9D5-870C-4D81-A8A9-C907A7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24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C55CFDD8-A709-4B0E-81D1-70939B21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互動個案：組織的觀點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AE6D9E9-C244-4BB1-970F-744EA97D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96" y="11795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2929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8FB72AB0-1FAB-4685-ADE7-70244219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772816"/>
            <a:ext cx="7605712" cy="2614596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808A3AAD-8C4C-448C-A96A-B19B9BC7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VoIP </a:t>
            </a:r>
            <a:r>
              <a:rPr lang="zh-TW" altLang="en-US" dirty="0"/>
              <a:t>如何運作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9BD401B-B951-41FB-BEAB-1CD825A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40521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EBEECB5-69A9-4F67-A33D-6AAA5ADFC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203279"/>
            <a:ext cx="7605712" cy="4968966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C843208-1B7B-4F73-9D1A-0FA1BA05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使用網際網路的虛擬私有網路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C4DB67-5B22-443B-9AA9-72EF635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207573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F28D058-A714-4ADC-B228-FC06BB022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208" y="1066800"/>
            <a:ext cx="7250222" cy="553085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C2BAA74F-A068-48B7-BD03-B27EE28D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</a:t>
            </a:r>
            <a:r>
              <a:rPr lang="zh-TW" altLang="en-US" dirty="0"/>
              <a:t>如何運作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502773-2204-43ED-BD45-3A10626A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05831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94AAFEB5-D159-49B5-BF6E-A8A45652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搜尋引擎行銷</a:t>
            </a:r>
            <a:r>
              <a:rPr lang="en-US" altLang="zh-TW" dirty="0">
                <a:solidFill>
                  <a:srgbClr val="FFFF00"/>
                </a:solidFill>
              </a:rPr>
              <a:t>(search engine marketing) </a:t>
            </a:r>
            <a:r>
              <a:rPr lang="zh-TW" altLang="en-US" dirty="0"/>
              <a:t>讓搜尋引擎儼然成為目前最主要的廣告平台與購物工具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當使用者在搜尋引擎所服務的任何其他網站輸入一個搜尋關鍵字，便會收到兩種類型的結果清單：由廣告商支付而被列出的贊助商連結</a:t>
            </a:r>
            <a:r>
              <a:rPr lang="en-US" altLang="zh-TW" dirty="0"/>
              <a:t>(</a:t>
            </a:r>
            <a:r>
              <a:rPr lang="zh-TW" altLang="en-US" dirty="0"/>
              <a:t>通常在搜尋結果的最前面幾頁</a:t>
            </a:r>
            <a:r>
              <a:rPr lang="en-US" altLang="zh-TW" dirty="0"/>
              <a:t>)</a:t>
            </a:r>
            <a:r>
              <a:rPr lang="zh-TW" altLang="en-US" dirty="0"/>
              <a:t>，以及非贊助的「有機」</a:t>
            </a:r>
            <a:r>
              <a:rPr lang="en-US" altLang="zh-TW" dirty="0"/>
              <a:t>(organic) </a:t>
            </a:r>
            <a:r>
              <a:rPr lang="zh-TW" altLang="en-US" dirty="0"/>
              <a:t>搜尋結果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2463D4-033C-4C3D-AE8D-C11C688D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C76E245-1E9D-4375-8441-A1D04B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搜尋引擎行銷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38586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908A79-2DC8-4109-B1D0-D2202947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搜尋引擎最佳化</a:t>
            </a:r>
            <a:r>
              <a:rPr lang="en-US" altLang="zh-TW" dirty="0">
                <a:solidFill>
                  <a:srgbClr val="FFFF00"/>
                </a:solidFill>
              </a:rPr>
              <a:t>(search engine optimization, SEO) </a:t>
            </a:r>
            <a:r>
              <a:rPr lang="zh-TW" altLang="en-US" dirty="0"/>
              <a:t>透過一系列的技術，在特定關鍵字與片語輸入各大搜尋引擎的搜尋欄位後，幫助網站能夠獲得更高的排名，以提高網站的訪客數和網路流量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預測式搜尋</a:t>
            </a:r>
            <a:r>
              <a:rPr lang="en-US" altLang="zh-TW" dirty="0">
                <a:solidFill>
                  <a:srgbClr val="FFFF00"/>
                </a:solidFill>
              </a:rPr>
              <a:t>(predictive search) </a:t>
            </a:r>
            <a:r>
              <a:rPr lang="zh-TW" altLang="en-US" dirty="0"/>
              <a:t>中，搜尋演算法會猜測你正在找什麼，並在你輸入搜尋關鍵字時，同時提供你建議的詞彙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74563F-439D-4472-ABB0-24026511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99A5E8C-5488-4DFB-8090-FCF41809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搜尋引擎行銷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7498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8983017-6594-469E-83AA-663389A4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在閱讀完本章後，你將能夠回答下列的問題：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電傳通訊網路與關鍵連網科技的主要元件為何？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網路有哪些不同類型？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網際網路及其相關科技如何運作？它們如何支援通訊與電子化企業？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無線網路、通訊與網際網路存取的主要科技與標準為何？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4D3A65-8F50-4969-956F-21E479B5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AEBC-C5C5-4637-938A-6F2616932A96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CFC2771-0ADA-4997-8A7E-FD00BA7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學習目標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58280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A584AA2-5EA3-4B35-9B4F-B5A04FF0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社交搜尋</a:t>
            </a:r>
            <a:r>
              <a:rPr lang="en-US" altLang="zh-TW" dirty="0">
                <a:solidFill>
                  <a:srgbClr val="FFFF00"/>
                </a:solidFill>
              </a:rPr>
              <a:t>(social search) </a:t>
            </a:r>
            <a:r>
              <a:rPr lang="zh-TW" altLang="en-US" dirty="0"/>
              <a:t>即是根據一個人的社交聯繫網路，來提供更少、更相關與值得信賴的搜尋結果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FFD5FA3-9AAF-45F9-A6BA-B4CD3F3B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8E58075-936E-423A-98D1-5A84066A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社交搜尋</a:t>
            </a:r>
          </a:p>
        </p:txBody>
      </p:sp>
    </p:spTree>
    <p:extLst>
      <p:ext uri="{BB962C8B-B14F-4D97-AF65-F5344CB8AC3E}">
        <p14:creationId xmlns:p14="http://schemas.microsoft.com/office/powerpoint/2010/main" val="72793477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FE1C147-8F1F-419C-8BEC-44849CCAE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「語意搜尋」</a:t>
            </a:r>
            <a:r>
              <a:rPr lang="en-US" altLang="zh-TW" dirty="0"/>
              <a:t>(semantic search) </a:t>
            </a:r>
            <a:r>
              <a:rPr lang="zh-TW" altLang="en-US" dirty="0"/>
              <a:t>的目標，即是在打造出能理解人類語言與行為的搜尋引擎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24FE107-659E-4385-A3A3-1023A9D4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50B382C-DF10-44B8-B970-8F7D3D5F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語意搜尋</a:t>
            </a:r>
          </a:p>
        </p:txBody>
      </p:sp>
    </p:spTree>
    <p:extLst>
      <p:ext uri="{BB962C8B-B14F-4D97-AF65-F5344CB8AC3E}">
        <p14:creationId xmlns:p14="http://schemas.microsoft.com/office/powerpoint/2010/main" val="12682031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88EAB14-6F5E-4A1F-8A0C-E4DE3ED7B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Web 2.0 </a:t>
            </a:r>
            <a:r>
              <a:rPr lang="zh-TW" altLang="en-US" dirty="0"/>
              <a:t>有四項特性：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互動性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即時的使用者控制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社群參與</a:t>
            </a:r>
            <a:r>
              <a:rPr lang="en-US" altLang="zh-TW" dirty="0"/>
              <a:t>(</a:t>
            </a:r>
            <a:r>
              <a:rPr lang="zh-TW" altLang="en-US" dirty="0"/>
              <a:t>分享</a:t>
            </a:r>
            <a:r>
              <a:rPr lang="en-US" altLang="zh-TW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使用者產生的內容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r>
              <a:rPr lang="zh-TW" altLang="en-US" dirty="0"/>
              <a:t>這些特性背後的技術與服務，包括雲端運算、軟體混搭、</a:t>
            </a:r>
            <a:r>
              <a:rPr lang="en-US" altLang="zh-TW" dirty="0"/>
              <a:t>app</a:t>
            </a:r>
            <a:r>
              <a:rPr lang="zh-TW" altLang="en-US" dirty="0"/>
              <a:t>、部落格、</a:t>
            </a:r>
            <a:r>
              <a:rPr lang="en-US" altLang="zh-TW" dirty="0"/>
              <a:t>RSS</a:t>
            </a:r>
            <a:r>
              <a:rPr lang="zh-TW" altLang="en-US" dirty="0"/>
              <a:t>、維基與社群網路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5D538AE-C9EB-472B-B355-4983371D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38295F8-750B-44D6-A7FC-E1665A64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 2.0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32735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31E2698-B8FC-49C2-B9CC-C167EC3B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Web 1.0 </a:t>
            </a:r>
            <a:r>
              <a:rPr lang="zh-TW" altLang="en-US" dirty="0"/>
              <a:t>解決資訊存取的問題</a:t>
            </a:r>
            <a:endParaRPr lang="en-US" altLang="zh-TW" dirty="0"/>
          </a:p>
          <a:p>
            <a:r>
              <a:rPr lang="en-US" altLang="zh-TW" dirty="0"/>
              <a:t>Web 2.0 </a:t>
            </a:r>
            <a:r>
              <a:rPr lang="zh-TW" altLang="en-US" dirty="0"/>
              <a:t>解決資訊分享的問題並帶來新的網站體驗</a:t>
            </a:r>
            <a:endParaRPr lang="en-US" altLang="zh-TW" dirty="0"/>
          </a:p>
          <a:p>
            <a:r>
              <a:rPr lang="en-US" altLang="zh-TW" dirty="0"/>
              <a:t>Web 3.0 </a:t>
            </a:r>
            <a:r>
              <a:rPr lang="zh-TW" altLang="en-US" dirty="0"/>
              <a:t>則是未來的全球資訊網，試著把所有的數位資訊與聯絡管道交織在一起，創造單一且有意義的體驗</a:t>
            </a:r>
            <a:endParaRPr lang="en-US" altLang="zh-TW" dirty="0"/>
          </a:p>
          <a:p>
            <a:r>
              <a:rPr lang="zh-TW" altLang="en-US"/>
              <a:t>有時候</a:t>
            </a:r>
            <a:r>
              <a:rPr lang="zh-TW" altLang="en-US" dirty="0"/>
              <a:t>我們可以把</a:t>
            </a:r>
            <a:r>
              <a:rPr lang="en-US" altLang="zh-TW" dirty="0"/>
              <a:t>Web 3.0 </a:t>
            </a:r>
            <a:r>
              <a:rPr lang="zh-TW" altLang="en-US" dirty="0"/>
              <a:t>視為</a:t>
            </a:r>
            <a:r>
              <a:rPr lang="zh-TW" altLang="en-US" dirty="0">
                <a:solidFill>
                  <a:srgbClr val="FFFF00"/>
                </a:solidFill>
              </a:rPr>
              <a:t>語意網</a:t>
            </a:r>
            <a:r>
              <a:rPr lang="en-US" altLang="zh-TW" dirty="0">
                <a:solidFill>
                  <a:srgbClr val="FFFF00"/>
                </a:solidFill>
              </a:rPr>
              <a:t>(Semantic Web)</a:t>
            </a:r>
            <a:r>
              <a:rPr lang="zh-TW" altLang="en-US" dirty="0"/>
              <a:t>，「語意」是指含義</a:t>
            </a:r>
            <a:r>
              <a:rPr lang="en-US" altLang="zh-TW" dirty="0"/>
              <a:t>(meaning)</a:t>
            </a:r>
          </a:p>
          <a:p>
            <a:r>
              <a:rPr lang="zh-TW" altLang="en-US" dirty="0">
                <a:solidFill>
                  <a:srgbClr val="FFFF00"/>
                </a:solidFill>
              </a:rPr>
              <a:t>視覺化網路</a:t>
            </a:r>
            <a:r>
              <a:rPr lang="en-US" altLang="zh-TW" dirty="0">
                <a:solidFill>
                  <a:srgbClr val="FFFF00"/>
                </a:solidFill>
              </a:rPr>
              <a:t>(visual Web) </a:t>
            </a:r>
            <a:r>
              <a:rPr lang="zh-TW" altLang="en-US" dirty="0"/>
              <a:t>則是未來網路的另一個趨勢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21D357-619A-4533-8AC1-D39D9E0C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1CA2012-68B1-44C0-ACCB-ED6E33D1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Web 3.0 </a:t>
            </a:r>
            <a:r>
              <a:rPr lang="zh-TW" altLang="en-US"/>
              <a:t>與未來的全球資訊網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836387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5EAFBE6-3748-467E-8EEF-43CA610FF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77" y="1066800"/>
            <a:ext cx="7151483" cy="524192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C85B557-72D9-47F3-B799-0723CB55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802.11 </a:t>
            </a:r>
            <a:r>
              <a:rPr lang="zh-TW" altLang="en-US" dirty="0"/>
              <a:t>無線區域網路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C1DD9C-79A2-4F35-9F86-5D041E71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673110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2AAAA87-7D10-493D-BDEF-534F42D5D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688250"/>
            <a:ext cx="7605712" cy="399902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9ACCF38A-398F-44B0-BDB5-9C6EDA4A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RFID </a:t>
            </a:r>
            <a:r>
              <a:rPr lang="zh-TW" altLang="en-US" dirty="0"/>
              <a:t>如何運作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6B8AFF-F64A-43A8-A5D7-A3DD5DFE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3593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9CA157F-5042-4103-9A3F-601A0F06D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187788"/>
            <a:ext cx="7605712" cy="4999948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EB29919-AD0D-4CB6-8A3E-1C54BFD1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無線感測網路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E0879D-9CEA-4623-8825-035C26E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542799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70507AFE-C83C-48FF-B897-7A54CD3F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比較谷歌、蘋果以及臉書的經營模式與核心競爭力。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為什麼對這三間公司來說，行動運算是如此的重要？ 評估各間公司的行動策略。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搜尋在行動運算的成敗中，扮演了什麼角色？蘋果和臉書如何跟谷歌競爭？它們的策略會成功嗎？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你覺得哪間公司以及經營模式最有可能主導網際網路，為什麼？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如果蘋果、谷歌或臉書主導了網際網路的體驗，會為企業或是個人消費者帶來什麼樣的改變？請解釋你的答案。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7BFD52-CD47-4025-9A54-C244F4BF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37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093700E-2ECF-4337-8C88-F9118033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個案研究：爭奪線上體驗的谷歌、蘋果以及臉書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C43FA3-55AC-4B83-883F-87A180E2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46848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262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82648D-F1F4-47CA-BD82-D777E7AB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38</a:t>
            </a:fld>
            <a:endParaRPr lang="en-US" altLang="ko-K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8E9B5E-D140-4383-9BD4-684CA1D46884}"/>
              </a:ext>
            </a:extLst>
          </p:cNvPr>
          <p:cNvSpPr/>
          <p:nvPr/>
        </p:nvSpPr>
        <p:spPr>
          <a:xfrm>
            <a:off x="2034177" y="3873361"/>
            <a:ext cx="5001463" cy="724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ignika" panose="02010003020600000004" pitchFamily="50" charset="0"/>
              </a:rPr>
              <a:t>THANKS FOR WATCHING</a:t>
            </a:r>
          </a:p>
        </p:txBody>
      </p:sp>
      <p:grpSp>
        <p:nvGrpSpPr>
          <p:cNvPr id="7" name="Group 76">
            <a:extLst>
              <a:ext uri="{FF2B5EF4-FFF2-40B4-BE49-F238E27FC236}">
                <a16:creationId xmlns:a16="http://schemas.microsoft.com/office/drawing/2014/main" id="{BD1C7305-024E-4639-B6C9-50EAB9AAA763}"/>
              </a:ext>
            </a:extLst>
          </p:cNvPr>
          <p:cNvGrpSpPr/>
          <p:nvPr/>
        </p:nvGrpSpPr>
        <p:grpSpPr>
          <a:xfrm>
            <a:off x="3059832" y="815665"/>
            <a:ext cx="3010442" cy="2428995"/>
            <a:chOff x="4585077" y="1387391"/>
            <a:chExt cx="3010442" cy="2428995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EAE3324B-7B40-40D5-BCB9-854C6BD9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366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4B148985-1A51-4264-AA62-33EAE8B08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107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FE5B4B9D-A72E-4533-8AD9-87AF274E2268}"/>
                </a:ext>
              </a:extLst>
            </p:cNvPr>
            <p:cNvGrpSpPr/>
            <p:nvPr/>
          </p:nvGrpSpPr>
          <p:grpSpPr>
            <a:xfrm>
              <a:off x="4585077" y="1387391"/>
              <a:ext cx="3010442" cy="1726871"/>
              <a:chOff x="4585077" y="1387391"/>
              <a:chExt cx="3010442" cy="1726871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F97310B-C50A-4ED9-95DB-BB34228B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077" y="1387391"/>
                <a:ext cx="1505619" cy="1726870"/>
              </a:xfrm>
              <a:custGeom>
                <a:avLst/>
                <a:gdLst>
                  <a:gd name="T0" fmla="*/ 801 w 801"/>
                  <a:gd name="T1" fmla="*/ 0 h 901"/>
                  <a:gd name="T2" fmla="*/ 701 w 801"/>
                  <a:gd name="T3" fmla="*/ 901 h 901"/>
                  <a:gd name="T4" fmla="*/ 730 w 801"/>
                  <a:gd name="T5" fmla="*/ 901 h 901"/>
                  <a:gd name="T6" fmla="*/ 801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801" y="0"/>
                    </a:moveTo>
                    <a:cubicBezTo>
                      <a:pt x="0" y="0"/>
                      <a:pt x="701" y="901"/>
                      <a:pt x="701" y="901"/>
                    </a:cubicBezTo>
                    <a:cubicBezTo>
                      <a:pt x="730" y="901"/>
                      <a:pt x="730" y="901"/>
                      <a:pt x="730" y="901"/>
                    </a:cubicBezTo>
                    <a:cubicBezTo>
                      <a:pt x="571" y="663"/>
                      <a:pt x="244" y="79"/>
                      <a:pt x="801" y="0"/>
                    </a:cubicBezTo>
                  </a:path>
                </a:pathLst>
              </a:custGeom>
              <a:solidFill>
                <a:srgbClr val="00BBD6">
                  <a:alpha val="7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48491AF-E5A9-4F4B-B3E7-B4966BDF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516" y="1387391"/>
                <a:ext cx="1047179" cy="1726870"/>
              </a:xfrm>
              <a:custGeom>
                <a:avLst/>
                <a:gdLst>
                  <a:gd name="T0" fmla="*/ 557 w 557"/>
                  <a:gd name="T1" fmla="*/ 0 h 901"/>
                  <a:gd name="T2" fmla="*/ 486 w 557"/>
                  <a:gd name="T3" fmla="*/ 901 h 901"/>
                  <a:gd name="T4" fmla="*/ 506 w 557"/>
                  <a:gd name="T5" fmla="*/ 901 h 901"/>
                  <a:gd name="T6" fmla="*/ 557 w 55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7" h="901">
                    <a:moveTo>
                      <a:pt x="557" y="0"/>
                    </a:moveTo>
                    <a:cubicBezTo>
                      <a:pt x="0" y="79"/>
                      <a:pt x="327" y="663"/>
                      <a:pt x="486" y="901"/>
                    </a:cubicBezTo>
                    <a:cubicBezTo>
                      <a:pt x="506" y="901"/>
                      <a:pt x="506" y="901"/>
                      <a:pt x="506" y="901"/>
                    </a:cubicBezTo>
                    <a:cubicBezTo>
                      <a:pt x="393" y="663"/>
                      <a:pt x="159" y="79"/>
                      <a:pt x="557" y="0"/>
                    </a:cubicBezTo>
                  </a:path>
                </a:pathLst>
              </a:custGeom>
              <a:solidFill>
                <a:srgbClr val="F49D15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96742004-1B24-4A07-B916-1CDC453E5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791" y="1387391"/>
                <a:ext cx="448905" cy="1726870"/>
              </a:xfrm>
              <a:custGeom>
                <a:avLst/>
                <a:gdLst>
                  <a:gd name="T0" fmla="*/ 239 w 239"/>
                  <a:gd name="T1" fmla="*/ 0 h 901"/>
                  <a:gd name="T2" fmla="*/ 208 w 239"/>
                  <a:gd name="T3" fmla="*/ 901 h 901"/>
                  <a:gd name="T4" fmla="*/ 239 w 239"/>
                  <a:gd name="T5" fmla="*/ 901 h 901"/>
                  <a:gd name="T6" fmla="*/ 239 w 239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901">
                    <a:moveTo>
                      <a:pt x="239" y="0"/>
                    </a:moveTo>
                    <a:cubicBezTo>
                      <a:pt x="0" y="79"/>
                      <a:pt x="140" y="663"/>
                      <a:pt x="208" y="901"/>
                    </a:cubicBezTo>
                    <a:cubicBezTo>
                      <a:pt x="239" y="901"/>
                      <a:pt x="239" y="901"/>
                      <a:pt x="239" y="901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0EBEA9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27126938-7B26-43AB-84FE-A9AA8F14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256" y="1387391"/>
                <a:ext cx="748439" cy="1726870"/>
              </a:xfrm>
              <a:custGeom>
                <a:avLst/>
                <a:gdLst>
                  <a:gd name="T0" fmla="*/ 398 w 398"/>
                  <a:gd name="T1" fmla="*/ 0 h 901"/>
                  <a:gd name="T2" fmla="*/ 347 w 398"/>
                  <a:gd name="T3" fmla="*/ 901 h 901"/>
                  <a:gd name="T4" fmla="*/ 367 w 398"/>
                  <a:gd name="T5" fmla="*/ 901 h 901"/>
                  <a:gd name="T6" fmla="*/ 398 w 39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8" h="901">
                    <a:moveTo>
                      <a:pt x="398" y="0"/>
                    </a:moveTo>
                    <a:cubicBezTo>
                      <a:pt x="0" y="79"/>
                      <a:pt x="234" y="663"/>
                      <a:pt x="347" y="901"/>
                    </a:cubicBezTo>
                    <a:cubicBezTo>
                      <a:pt x="367" y="901"/>
                      <a:pt x="367" y="901"/>
                      <a:pt x="367" y="901"/>
                    </a:cubicBezTo>
                    <a:cubicBezTo>
                      <a:pt x="299" y="663"/>
                      <a:pt x="159" y="79"/>
                      <a:pt x="398" y="0"/>
                    </a:cubicBezTo>
                  </a:path>
                </a:pathLst>
              </a:custGeom>
              <a:solidFill>
                <a:srgbClr val="9BC319">
                  <a:alpha val="9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5063A000-3BFB-46B8-BB53-B6498FF45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504824" cy="1726870"/>
              </a:xfrm>
              <a:custGeom>
                <a:avLst/>
                <a:gdLst>
                  <a:gd name="T0" fmla="*/ 0 w 801"/>
                  <a:gd name="T1" fmla="*/ 0 h 901"/>
                  <a:gd name="T2" fmla="*/ 100 w 801"/>
                  <a:gd name="T3" fmla="*/ 901 h 901"/>
                  <a:gd name="T4" fmla="*/ 71 w 801"/>
                  <a:gd name="T5" fmla="*/ 901 h 901"/>
                  <a:gd name="T6" fmla="*/ 0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0" y="0"/>
                    </a:moveTo>
                    <a:cubicBezTo>
                      <a:pt x="801" y="0"/>
                      <a:pt x="100" y="901"/>
                      <a:pt x="100" y="901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229" y="663"/>
                      <a:pt x="556" y="79"/>
                      <a:pt x="0" y="0"/>
                    </a:cubicBezTo>
                  </a:path>
                </a:pathLst>
              </a:custGeom>
              <a:solidFill>
                <a:srgbClr val="AC59C1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18F416FC-D508-47E1-A076-26D04D04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044796" cy="1726870"/>
              </a:xfrm>
              <a:custGeom>
                <a:avLst/>
                <a:gdLst>
                  <a:gd name="T0" fmla="*/ 0 w 556"/>
                  <a:gd name="T1" fmla="*/ 0 h 901"/>
                  <a:gd name="T2" fmla="*/ 71 w 556"/>
                  <a:gd name="T3" fmla="*/ 901 h 901"/>
                  <a:gd name="T4" fmla="*/ 50 w 556"/>
                  <a:gd name="T5" fmla="*/ 901 h 901"/>
                  <a:gd name="T6" fmla="*/ 0 w 556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6" h="901">
                    <a:moveTo>
                      <a:pt x="0" y="0"/>
                    </a:moveTo>
                    <a:cubicBezTo>
                      <a:pt x="556" y="79"/>
                      <a:pt x="229" y="663"/>
                      <a:pt x="71" y="901"/>
                    </a:cubicBezTo>
                    <a:cubicBezTo>
                      <a:pt x="50" y="901"/>
                      <a:pt x="50" y="901"/>
                      <a:pt x="50" y="901"/>
                    </a:cubicBezTo>
                    <a:cubicBezTo>
                      <a:pt x="164" y="663"/>
                      <a:pt x="397" y="79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13BDC51B-08B5-471F-9A09-3995B2DB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447316" cy="1726870"/>
              </a:xfrm>
              <a:custGeom>
                <a:avLst/>
                <a:gdLst>
                  <a:gd name="T0" fmla="*/ 0 w 238"/>
                  <a:gd name="T1" fmla="*/ 0 h 901"/>
                  <a:gd name="T2" fmla="*/ 30 w 238"/>
                  <a:gd name="T3" fmla="*/ 901 h 901"/>
                  <a:gd name="T4" fmla="*/ 0 w 238"/>
                  <a:gd name="T5" fmla="*/ 901 h 901"/>
                  <a:gd name="T6" fmla="*/ 0 w 23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901">
                    <a:moveTo>
                      <a:pt x="0" y="0"/>
                    </a:moveTo>
                    <a:cubicBezTo>
                      <a:pt x="238" y="79"/>
                      <a:pt x="98" y="663"/>
                      <a:pt x="30" y="901"/>
                    </a:cubicBezTo>
                    <a:cubicBezTo>
                      <a:pt x="0" y="901"/>
                      <a:pt x="0" y="901"/>
                      <a:pt x="0" y="90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3B48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B3B8653E-0A39-405D-9E8E-FF7B84B29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746056" cy="1726870"/>
              </a:xfrm>
              <a:custGeom>
                <a:avLst/>
                <a:gdLst>
                  <a:gd name="T0" fmla="*/ 0 w 397"/>
                  <a:gd name="T1" fmla="*/ 0 h 901"/>
                  <a:gd name="T2" fmla="*/ 50 w 397"/>
                  <a:gd name="T3" fmla="*/ 901 h 901"/>
                  <a:gd name="T4" fmla="*/ 30 w 397"/>
                  <a:gd name="T5" fmla="*/ 901 h 901"/>
                  <a:gd name="T6" fmla="*/ 0 w 39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901">
                    <a:moveTo>
                      <a:pt x="0" y="0"/>
                    </a:moveTo>
                    <a:cubicBezTo>
                      <a:pt x="397" y="79"/>
                      <a:pt x="164" y="663"/>
                      <a:pt x="50" y="901"/>
                    </a:cubicBezTo>
                    <a:cubicBezTo>
                      <a:pt x="30" y="901"/>
                      <a:pt x="30" y="901"/>
                      <a:pt x="30" y="901"/>
                    </a:cubicBezTo>
                    <a:cubicBezTo>
                      <a:pt x="98" y="663"/>
                      <a:pt x="238" y="79"/>
                      <a:pt x="0" y="0"/>
                    </a:cubicBezTo>
                  </a:path>
                </a:pathLst>
              </a:custGeom>
              <a:solidFill>
                <a:srgbClr val="937863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88C25655-892C-4CD9-9A3A-5F63A915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202" y="3111020"/>
                <a:ext cx="2384" cy="32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0 w 1"/>
                  <a:gd name="T27" fmla="*/ 2 h 2"/>
                  <a:gd name="T28" fmla="*/ 0 w 1"/>
                  <a:gd name="T29" fmla="*/ 2 h 2"/>
                  <a:gd name="T30" fmla="*/ 0 w 1"/>
                  <a:gd name="T31" fmla="*/ 1 h 2"/>
                  <a:gd name="T32" fmla="*/ 0 w 1"/>
                  <a:gd name="T33" fmla="*/ 2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1 w 1"/>
                  <a:gd name="T43" fmla="*/ 1 h 2"/>
                  <a:gd name="T44" fmla="*/ 0 w 1"/>
                  <a:gd name="T45" fmla="*/ 1 h 2"/>
                  <a:gd name="T46" fmla="*/ 1 w 1"/>
                  <a:gd name="T47" fmla="*/ 1 h 2"/>
                  <a:gd name="T48" fmla="*/ 1 w 1"/>
                  <a:gd name="T49" fmla="*/ 0 h 2"/>
                  <a:gd name="T50" fmla="*/ 1 w 1"/>
                  <a:gd name="T51" fmla="*/ 0 h 2"/>
                  <a:gd name="T52" fmla="*/ 1 w 1"/>
                  <a:gd name="T5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EC1D9BA-8566-4F35-99BB-8E0CB3BF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175" y="2089160"/>
                <a:ext cx="567288" cy="1025101"/>
              </a:xfrm>
              <a:custGeom>
                <a:avLst/>
                <a:gdLst>
                  <a:gd name="T0" fmla="*/ 302 w 302"/>
                  <a:gd name="T1" fmla="*/ 0 h 535"/>
                  <a:gd name="T2" fmla="*/ 235 w 302"/>
                  <a:gd name="T3" fmla="*/ 11 h 535"/>
                  <a:gd name="T4" fmla="*/ 0 w 302"/>
                  <a:gd name="T5" fmla="*/ 535 h 535"/>
                  <a:gd name="T6" fmla="*/ 29 w 302"/>
                  <a:gd name="T7" fmla="*/ 535 h 535"/>
                  <a:gd name="T8" fmla="*/ 29 w 302"/>
                  <a:gd name="T9" fmla="*/ 535 h 535"/>
                  <a:gd name="T10" fmla="*/ 29 w 302"/>
                  <a:gd name="T11" fmla="*/ 535 h 535"/>
                  <a:gd name="T12" fmla="*/ 29 w 302"/>
                  <a:gd name="T13" fmla="*/ 535 h 535"/>
                  <a:gd name="T14" fmla="*/ 29 w 302"/>
                  <a:gd name="T15" fmla="*/ 535 h 535"/>
                  <a:gd name="T16" fmla="*/ 29 w 302"/>
                  <a:gd name="T17" fmla="*/ 535 h 535"/>
                  <a:gd name="T18" fmla="*/ 29 w 302"/>
                  <a:gd name="T19" fmla="*/ 535 h 535"/>
                  <a:gd name="T20" fmla="*/ 29 w 302"/>
                  <a:gd name="T21" fmla="*/ 535 h 535"/>
                  <a:gd name="T22" fmla="*/ 29 w 302"/>
                  <a:gd name="T23" fmla="*/ 535 h 535"/>
                  <a:gd name="T24" fmla="*/ 29 w 302"/>
                  <a:gd name="T25" fmla="*/ 535 h 535"/>
                  <a:gd name="T26" fmla="*/ 29 w 302"/>
                  <a:gd name="T27" fmla="*/ 535 h 535"/>
                  <a:gd name="T28" fmla="*/ 29 w 302"/>
                  <a:gd name="T29" fmla="*/ 535 h 535"/>
                  <a:gd name="T30" fmla="*/ 29 w 302"/>
                  <a:gd name="T31" fmla="*/ 534 h 535"/>
                  <a:gd name="T32" fmla="*/ 29 w 302"/>
                  <a:gd name="T33" fmla="*/ 534 h 535"/>
                  <a:gd name="T34" fmla="*/ 29 w 302"/>
                  <a:gd name="T35" fmla="*/ 534 h 535"/>
                  <a:gd name="T36" fmla="*/ 29 w 302"/>
                  <a:gd name="T37" fmla="*/ 534 h 535"/>
                  <a:gd name="T38" fmla="*/ 30 w 302"/>
                  <a:gd name="T39" fmla="*/ 534 h 535"/>
                  <a:gd name="T40" fmla="*/ 30 w 302"/>
                  <a:gd name="T41" fmla="*/ 533 h 535"/>
                  <a:gd name="T42" fmla="*/ 30 w 302"/>
                  <a:gd name="T43" fmla="*/ 533 h 535"/>
                  <a:gd name="T44" fmla="*/ 302 w 302"/>
                  <a:gd name="T45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2" h="535">
                    <a:moveTo>
                      <a:pt x="302" y="0"/>
                    </a:moveTo>
                    <a:cubicBezTo>
                      <a:pt x="280" y="3"/>
                      <a:pt x="257" y="7"/>
                      <a:pt x="235" y="11"/>
                    </a:cubicBezTo>
                    <a:cubicBezTo>
                      <a:pt x="207" y="200"/>
                      <a:pt x="81" y="413"/>
                      <a:pt x="0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30" y="534"/>
                      <a:pt x="30" y="534"/>
                    </a:cubicBezTo>
                    <a:cubicBezTo>
                      <a:pt x="30" y="534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49" y="508"/>
                      <a:pt x="253" y="238"/>
                      <a:pt x="302" y="0"/>
                    </a:cubicBezTo>
                  </a:path>
                </a:pathLst>
              </a:custGeom>
              <a:solidFill>
                <a:srgbClr val="AC5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2AFFB45D-B965-4535-9969-7985A436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449" y="2110229"/>
                <a:ext cx="481480" cy="1004032"/>
              </a:xfrm>
              <a:custGeom>
                <a:avLst/>
                <a:gdLst>
                  <a:gd name="T0" fmla="*/ 256 w 256"/>
                  <a:gd name="T1" fmla="*/ 0 h 524"/>
                  <a:gd name="T2" fmla="*/ 166 w 256"/>
                  <a:gd name="T3" fmla="*/ 21 h 524"/>
                  <a:gd name="T4" fmla="*/ 0 w 256"/>
                  <a:gd name="T5" fmla="*/ 524 h 524"/>
                  <a:gd name="T6" fmla="*/ 21 w 256"/>
                  <a:gd name="T7" fmla="*/ 524 h 524"/>
                  <a:gd name="T8" fmla="*/ 256 w 256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524">
                    <a:moveTo>
                      <a:pt x="256" y="0"/>
                    </a:moveTo>
                    <a:cubicBezTo>
                      <a:pt x="226" y="6"/>
                      <a:pt x="196" y="13"/>
                      <a:pt x="166" y="21"/>
                    </a:cubicBezTo>
                    <a:cubicBezTo>
                      <a:pt x="142" y="205"/>
                      <a:pt x="56" y="407"/>
                      <a:pt x="0" y="524"/>
                    </a:cubicBezTo>
                    <a:cubicBezTo>
                      <a:pt x="21" y="524"/>
                      <a:pt x="21" y="524"/>
                      <a:pt x="21" y="524"/>
                    </a:cubicBezTo>
                    <a:cubicBezTo>
                      <a:pt x="102" y="402"/>
                      <a:pt x="228" y="189"/>
                      <a:pt x="256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A72BD3D-4F09-4967-82E0-C9E5DDE06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805" y="3114261"/>
                <a:ext cx="1589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1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0">
                <a:extLst>
                  <a:ext uri="{FF2B5EF4-FFF2-40B4-BE49-F238E27FC236}">
                    <a16:creationId xmlns:a16="http://schemas.microsoft.com/office/drawing/2014/main" id="{57A51E7F-E5E7-41F8-95E6-235DD1F5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941" y="2568081"/>
                <a:ext cx="366275" cy="546181"/>
              </a:xfrm>
              <a:custGeom>
                <a:avLst/>
                <a:gdLst>
                  <a:gd name="T0" fmla="*/ 35 w 195"/>
                  <a:gd name="T1" fmla="*/ 0 h 285"/>
                  <a:gd name="T2" fmla="*/ 0 w 195"/>
                  <a:gd name="T3" fmla="*/ 26 h 285"/>
                  <a:gd name="T4" fmla="*/ 165 w 195"/>
                  <a:gd name="T5" fmla="*/ 285 h 285"/>
                  <a:gd name="T6" fmla="*/ 166 w 195"/>
                  <a:gd name="T7" fmla="*/ 285 h 285"/>
                  <a:gd name="T8" fmla="*/ 166 w 195"/>
                  <a:gd name="T9" fmla="*/ 285 h 285"/>
                  <a:gd name="T10" fmla="*/ 166 w 195"/>
                  <a:gd name="T11" fmla="*/ 285 h 285"/>
                  <a:gd name="T12" fmla="*/ 166 w 195"/>
                  <a:gd name="T13" fmla="*/ 285 h 285"/>
                  <a:gd name="T14" fmla="*/ 166 w 195"/>
                  <a:gd name="T15" fmla="*/ 285 h 285"/>
                  <a:gd name="T16" fmla="*/ 166 w 195"/>
                  <a:gd name="T17" fmla="*/ 285 h 285"/>
                  <a:gd name="T18" fmla="*/ 166 w 195"/>
                  <a:gd name="T19" fmla="*/ 285 h 285"/>
                  <a:gd name="T20" fmla="*/ 166 w 195"/>
                  <a:gd name="T21" fmla="*/ 285 h 285"/>
                  <a:gd name="T22" fmla="*/ 195 w 195"/>
                  <a:gd name="T23" fmla="*/ 285 h 285"/>
                  <a:gd name="T24" fmla="*/ 35 w 195"/>
                  <a:gd name="T2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5" h="285">
                    <a:moveTo>
                      <a:pt x="35" y="0"/>
                    </a:moveTo>
                    <a:cubicBezTo>
                      <a:pt x="23" y="8"/>
                      <a:pt x="11" y="17"/>
                      <a:pt x="0" y="26"/>
                    </a:cubicBezTo>
                    <a:cubicBezTo>
                      <a:pt x="76" y="169"/>
                      <a:pt x="162" y="280"/>
                      <a:pt x="165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47" y="213"/>
                      <a:pt x="84" y="111"/>
                      <a:pt x="35" y="0"/>
                    </a:cubicBezTo>
                  </a:path>
                </a:pathLst>
              </a:custGeom>
              <a:solidFill>
                <a:srgbClr val="00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7DEEC0A2-C94A-4A94-9738-0B899C29A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092" y="2493528"/>
                <a:ext cx="338466" cy="620733"/>
              </a:xfrm>
              <a:custGeom>
                <a:avLst/>
                <a:gdLst>
                  <a:gd name="T0" fmla="*/ 54 w 180"/>
                  <a:gd name="T1" fmla="*/ 0 h 324"/>
                  <a:gd name="T2" fmla="*/ 0 w 180"/>
                  <a:gd name="T3" fmla="*/ 39 h 324"/>
                  <a:gd name="T4" fmla="*/ 160 w 180"/>
                  <a:gd name="T5" fmla="*/ 324 h 324"/>
                  <a:gd name="T6" fmla="*/ 160 w 180"/>
                  <a:gd name="T7" fmla="*/ 324 h 324"/>
                  <a:gd name="T8" fmla="*/ 180 w 180"/>
                  <a:gd name="T9" fmla="*/ 324 h 324"/>
                  <a:gd name="T10" fmla="*/ 54 w 180"/>
                  <a:gd name="T1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324">
                    <a:moveTo>
                      <a:pt x="54" y="0"/>
                    </a:moveTo>
                    <a:cubicBezTo>
                      <a:pt x="35" y="13"/>
                      <a:pt x="17" y="25"/>
                      <a:pt x="0" y="39"/>
                    </a:cubicBezTo>
                    <a:cubicBezTo>
                      <a:pt x="49" y="150"/>
                      <a:pt x="112" y="252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80" y="324"/>
                      <a:pt x="180" y="324"/>
                      <a:pt x="180" y="324"/>
                    </a:cubicBezTo>
                    <a:cubicBezTo>
                      <a:pt x="142" y="244"/>
                      <a:pt x="91" y="126"/>
                      <a:pt x="54" y="0"/>
                    </a:cubicBezTo>
                  </a:path>
                </a:pathLst>
              </a:custGeom>
              <a:solidFill>
                <a:srgbClr val="F49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3CD061B-927F-4EEB-815E-10CF4E4A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558" y="2303904"/>
                <a:ext cx="212138" cy="810357"/>
              </a:xfrm>
              <a:custGeom>
                <a:avLst/>
                <a:gdLst>
                  <a:gd name="T0" fmla="*/ 113 w 113"/>
                  <a:gd name="T1" fmla="*/ 0 h 423"/>
                  <a:gd name="T2" fmla="*/ 108 w 113"/>
                  <a:gd name="T3" fmla="*/ 2 h 423"/>
                  <a:gd name="T4" fmla="*/ 0 w 113"/>
                  <a:gd name="T5" fmla="*/ 59 h 423"/>
                  <a:gd name="T6" fmla="*/ 82 w 113"/>
                  <a:gd name="T7" fmla="*/ 423 h 423"/>
                  <a:gd name="T8" fmla="*/ 82 w 113"/>
                  <a:gd name="T9" fmla="*/ 423 h 423"/>
                  <a:gd name="T10" fmla="*/ 113 w 113"/>
                  <a:gd name="T11" fmla="*/ 423 h 423"/>
                  <a:gd name="T12" fmla="*/ 113 w 113"/>
                  <a:gd name="T1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423">
                    <a:moveTo>
                      <a:pt x="113" y="0"/>
                    </a:moveTo>
                    <a:cubicBezTo>
                      <a:pt x="111" y="0"/>
                      <a:pt x="110" y="1"/>
                      <a:pt x="108" y="2"/>
                    </a:cubicBezTo>
                    <a:cubicBezTo>
                      <a:pt x="71" y="20"/>
                      <a:pt x="35" y="39"/>
                      <a:pt x="0" y="59"/>
                    </a:cubicBezTo>
                    <a:cubicBezTo>
                      <a:pt x="22" y="199"/>
                      <a:pt x="57" y="335"/>
                      <a:pt x="82" y="423"/>
                    </a:cubicBezTo>
                    <a:cubicBezTo>
                      <a:pt x="82" y="423"/>
                      <a:pt x="82" y="423"/>
                      <a:pt x="82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EB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3E2FEEE0-02C5-4A7B-80A8-7635E575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791" y="2416544"/>
                <a:ext cx="274904" cy="697717"/>
              </a:xfrm>
              <a:custGeom>
                <a:avLst/>
                <a:gdLst>
                  <a:gd name="T0" fmla="*/ 64 w 146"/>
                  <a:gd name="T1" fmla="*/ 0 h 364"/>
                  <a:gd name="T2" fmla="*/ 0 w 146"/>
                  <a:gd name="T3" fmla="*/ 40 h 364"/>
                  <a:gd name="T4" fmla="*/ 126 w 146"/>
                  <a:gd name="T5" fmla="*/ 364 h 364"/>
                  <a:gd name="T6" fmla="*/ 126 w 146"/>
                  <a:gd name="T7" fmla="*/ 364 h 364"/>
                  <a:gd name="T8" fmla="*/ 146 w 146"/>
                  <a:gd name="T9" fmla="*/ 364 h 364"/>
                  <a:gd name="T10" fmla="*/ 64 w 146"/>
                  <a:gd name="T1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364">
                    <a:moveTo>
                      <a:pt x="64" y="0"/>
                    </a:moveTo>
                    <a:cubicBezTo>
                      <a:pt x="42" y="13"/>
                      <a:pt x="21" y="26"/>
                      <a:pt x="0" y="40"/>
                    </a:cubicBezTo>
                    <a:cubicBezTo>
                      <a:pt x="37" y="166"/>
                      <a:pt x="88" y="284"/>
                      <a:pt x="126" y="364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46" y="364"/>
                      <a:pt x="146" y="364"/>
                      <a:pt x="146" y="364"/>
                    </a:cubicBezTo>
                    <a:cubicBezTo>
                      <a:pt x="121" y="276"/>
                      <a:pt x="86" y="140"/>
                      <a:pt x="64" y="0"/>
                    </a:cubicBezTo>
                  </a:path>
                </a:pathLst>
              </a:custGeom>
              <a:solidFill>
                <a:srgbClr val="9BC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715938E7-96A6-49C9-89F4-D90D62E2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2204231"/>
                <a:ext cx="238356" cy="910031"/>
              </a:xfrm>
              <a:custGeom>
                <a:avLst/>
                <a:gdLst>
                  <a:gd name="T0" fmla="*/ 127 w 127"/>
                  <a:gd name="T1" fmla="*/ 0 h 475"/>
                  <a:gd name="T2" fmla="*/ 0 w 127"/>
                  <a:gd name="T3" fmla="*/ 52 h 475"/>
                  <a:gd name="T4" fmla="*/ 0 w 127"/>
                  <a:gd name="T5" fmla="*/ 475 h 475"/>
                  <a:gd name="T6" fmla="*/ 30 w 127"/>
                  <a:gd name="T7" fmla="*/ 475 h 475"/>
                  <a:gd name="T8" fmla="*/ 127 w 127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75">
                    <a:moveTo>
                      <a:pt x="127" y="0"/>
                    </a:moveTo>
                    <a:cubicBezTo>
                      <a:pt x="84" y="15"/>
                      <a:pt x="42" y="32"/>
                      <a:pt x="0" y="5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62" y="363"/>
                      <a:pt x="110" y="176"/>
                      <a:pt x="127" y="0"/>
                    </a:cubicBezTo>
                  </a:path>
                </a:pathLst>
              </a:custGeom>
              <a:solidFill>
                <a:srgbClr val="F13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C4BF8AB-E2C5-4B4F-9BEC-3DF447E29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106" y="2149937"/>
                <a:ext cx="349589" cy="964325"/>
              </a:xfrm>
              <a:custGeom>
                <a:avLst/>
                <a:gdLst>
                  <a:gd name="T0" fmla="*/ 186 w 186"/>
                  <a:gd name="T1" fmla="*/ 0 h 503"/>
                  <a:gd name="T2" fmla="*/ 97 w 186"/>
                  <a:gd name="T3" fmla="*/ 28 h 503"/>
                  <a:gd name="T4" fmla="*/ 0 w 186"/>
                  <a:gd name="T5" fmla="*/ 503 h 503"/>
                  <a:gd name="T6" fmla="*/ 20 w 186"/>
                  <a:gd name="T7" fmla="*/ 503 h 503"/>
                  <a:gd name="T8" fmla="*/ 186 w 186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503">
                    <a:moveTo>
                      <a:pt x="186" y="0"/>
                    </a:moveTo>
                    <a:cubicBezTo>
                      <a:pt x="156" y="8"/>
                      <a:pt x="127" y="17"/>
                      <a:pt x="97" y="28"/>
                    </a:cubicBezTo>
                    <a:cubicBezTo>
                      <a:pt x="80" y="204"/>
                      <a:pt x="32" y="391"/>
                      <a:pt x="0" y="503"/>
                    </a:cubicBezTo>
                    <a:cubicBezTo>
                      <a:pt x="20" y="503"/>
                      <a:pt x="20" y="503"/>
                      <a:pt x="20" y="503"/>
                    </a:cubicBezTo>
                    <a:cubicBezTo>
                      <a:pt x="76" y="386"/>
                      <a:pt x="162" y="184"/>
                      <a:pt x="186" y="0"/>
                    </a:cubicBezTo>
                  </a:path>
                </a:pathLst>
              </a:custGeom>
              <a:solidFill>
                <a:srgbClr val="93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7BAFEB13-ADC5-4642-99CB-F2D2543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859" y="1584308"/>
                <a:ext cx="162877" cy="761736"/>
              </a:xfrm>
              <a:custGeom>
                <a:avLst/>
                <a:gdLst>
                  <a:gd name="T0" fmla="*/ 87 w 87"/>
                  <a:gd name="T1" fmla="*/ 0 h 397"/>
                  <a:gd name="T2" fmla="*/ 82 w 87"/>
                  <a:gd name="T3" fmla="*/ 397 h 397"/>
                  <a:gd name="T4" fmla="*/ 82 w 87"/>
                  <a:gd name="T5" fmla="*/ 397 h 397"/>
                  <a:gd name="T6" fmla="*/ 87 w 87"/>
                  <a:gd name="T7" fmla="*/ 0 h 397"/>
                  <a:gd name="T8" fmla="*/ 87 w 87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97">
                    <a:moveTo>
                      <a:pt x="87" y="0"/>
                    </a:moveTo>
                    <a:cubicBezTo>
                      <a:pt x="0" y="98"/>
                      <a:pt x="24" y="251"/>
                      <a:pt x="82" y="397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24" y="251"/>
                      <a:pt x="0" y="98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A35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A11835CD-0BD4-4A48-ABCA-2BCB634C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1" y="3115443"/>
              <a:ext cx="342208" cy="142588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166E3458-3B20-4753-ADEA-F41D3356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644" y="3557464"/>
              <a:ext cx="342208" cy="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32C8E92D-D2A8-404F-8B75-55543AAB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747" y="3258031"/>
              <a:ext cx="14258" cy="29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ECBABDCE-354B-4648-878F-5CDCEDC6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43" y="3115442"/>
              <a:ext cx="186878" cy="155731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E3CF02BA-CEFA-4795-9DDA-1237E0AD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34" y="3115442"/>
              <a:ext cx="171105" cy="142588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75D5E59A-1D5F-4287-9CFF-23C69573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20" y="3557499"/>
              <a:ext cx="171104" cy="42776"/>
            </a:xfrm>
            <a:custGeom>
              <a:avLst/>
              <a:gdLst>
                <a:gd name="T0" fmla="*/ 12 w 12"/>
                <a:gd name="T1" fmla="*/ 0 h 3"/>
                <a:gd name="T2" fmla="*/ 12 w 12"/>
                <a:gd name="T3" fmla="*/ 0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  <a:gd name="T14" fmla="*/ 12 w 12"/>
                <a:gd name="T15" fmla="*/ 0 h 3"/>
                <a:gd name="T16" fmla="*/ 12 w 1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7B94C398-4528-4C8A-A8E9-2F61D6FEEF9E}"/>
                </a:ext>
              </a:extLst>
            </p:cNvPr>
            <p:cNvGrpSpPr/>
            <p:nvPr/>
          </p:nvGrpSpPr>
          <p:grpSpPr>
            <a:xfrm>
              <a:off x="5922661" y="3235013"/>
              <a:ext cx="342247" cy="581373"/>
              <a:chOff x="5922661" y="3235013"/>
              <a:chExt cx="342247" cy="581373"/>
            </a:xfrm>
          </p:grpSpPr>
          <p:grpSp>
            <p:nvGrpSpPr>
              <p:cNvPr id="19" name="Group 69">
                <a:extLst>
                  <a:ext uri="{FF2B5EF4-FFF2-40B4-BE49-F238E27FC236}">
                    <a16:creationId xmlns:a16="http://schemas.microsoft.com/office/drawing/2014/main" id="{76016C9A-498A-42B0-B3E1-B63FEA0BA773}"/>
                  </a:ext>
                </a:extLst>
              </p:cNvPr>
              <p:cNvGrpSpPr/>
              <p:nvPr/>
            </p:nvGrpSpPr>
            <p:grpSpPr>
              <a:xfrm>
                <a:off x="5922661" y="3235013"/>
                <a:ext cx="342247" cy="579783"/>
                <a:chOff x="5922661" y="3258031"/>
                <a:chExt cx="342247" cy="579783"/>
              </a:xfrm>
            </p:grpSpPr>
            <p:cxnSp>
              <p:nvCxnSpPr>
                <p:cNvPr id="21" name="Straight Connector 43">
                  <a:extLst>
                    <a:ext uri="{FF2B5EF4-FFF2-40B4-BE49-F238E27FC236}">
                      <a16:creationId xmlns:a16="http://schemas.microsoft.com/office/drawing/2014/main" id="{007435DC-BE03-4B67-8367-4F22AF89D6DD}"/>
                    </a:ext>
                  </a:extLst>
                </p:cNvPr>
                <p:cNvCxnSpPr/>
                <p:nvPr/>
              </p:nvCxnSpPr>
              <p:spPr>
                <a:xfrm>
                  <a:off x="6187638" y="3268792"/>
                  <a:ext cx="74884" cy="3076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44">
                  <a:extLst>
                    <a:ext uri="{FF2B5EF4-FFF2-40B4-BE49-F238E27FC236}">
                      <a16:creationId xmlns:a16="http://schemas.microsoft.com/office/drawing/2014/main" id="{0B1B4ACD-8BB3-4F7F-AD31-6BFF6EAC3DF5}"/>
                    </a:ext>
                  </a:extLst>
                </p:cNvPr>
                <p:cNvCxnSpPr/>
                <p:nvPr/>
              </p:nvCxnSpPr>
              <p:spPr>
                <a:xfrm flipH="1">
                  <a:off x="6093805" y="3258031"/>
                  <a:ext cx="1" cy="29943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6D38C3B8-6425-4435-970A-2A171C7C5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2700" y="3566899"/>
                  <a:ext cx="342208" cy="270915"/>
                </a:xfrm>
                <a:custGeom>
                  <a:avLst/>
                  <a:gdLst>
                    <a:gd name="T0" fmla="*/ 5 w 10"/>
                    <a:gd name="T1" fmla="*/ 0 h 8"/>
                    <a:gd name="T2" fmla="*/ 5 w 10"/>
                    <a:gd name="T3" fmla="*/ 0 h 8"/>
                    <a:gd name="T4" fmla="*/ 5 w 10"/>
                    <a:gd name="T5" fmla="*/ 0 h 8"/>
                    <a:gd name="T6" fmla="*/ 5 w 10"/>
                    <a:gd name="T7" fmla="*/ 0 h 8"/>
                    <a:gd name="T8" fmla="*/ 5 w 10"/>
                    <a:gd name="T9" fmla="*/ 0 h 8"/>
                    <a:gd name="T10" fmla="*/ 0 w 10"/>
                    <a:gd name="T11" fmla="*/ 0 h 8"/>
                    <a:gd name="T12" fmla="*/ 1 w 10"/>
                    <a:gd name="T13" fmla="*/ 7 h 8"/>
                    <a:gd name="T14" fmla="*/ 3 w 10"/>
                    <a:gd name="T15" fmla="*/ 8 h 8"/>
                    <a:gd name="T16" fmla="*/ 5 w 10"/>
                    <a:gd name="T17" fmla="*/ 8 h 8"/>
                    <a:gd name="T18" fmla="*/ 5 w 10"/>
                    <a:gd name="T19" fmla="*/ 8 h 8"/>
                    <a:gd name="T20" fmla="*/ 7 w 10"/>
                    <a:gd name="T21" fmla="*/ 8 h 8"/>
                    <a:gd name="T22" fmla="*/ 9 w 10"/>
                    <a:gd name="T23" fmla="*/ 7 h 8"/>
                    <a:gd name="T24" fmla="*/ 10 w 10"/>
                    <a:gd name="T25" fmla="*/ 0 h 8"/>
                    <a:gd name="T26" fmla="*/ 5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3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48">
                  <a:extLst>
                    <a:ext uri="{FF2B5EF4-FFF2-40B4-BE49-F238E27FC236}">
                      <a16:creationId xmlns:a16="http://schemas.microsoft.com/office/drawing/2014/main" id="{D7343E96-1A98-49B5-9E29-1B76E7D3F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2695" y="3524123"/>
                  <a:ext cx="342208" cy="4277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5" name="Straight Connector 60">
                  <a:extLst>
                    <a:ext uri="{FF2B5EF4-FFF2-40B4-BE49-F238E27FC236}">
                      <a16:creationId xmlns:a16="http://schemas.microsoft.com/office/drawing/2014/main" id="{FF9E5BE7-52AD-4B76-8876-EC10E4BF8251}"/>
                    </a:ext>
                  </a:extLst>
                </p:cNvPr>
                <p:cNvCxnSpPr/>
                <p:nvPr/>
              </p:nvCxnSpPr>
              <p:spPr>
                <a:xfrm flipH="1">
                  <a:off x="5922661" y="3271173"/>
                  <a:ext cx="72552" cy="2862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70C75824-8EAF-4782-B311-A71572BD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672" y="3545471"/>
                <a:ext cx="171104" cy="270915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0 h 8"/>
                  <a:gd name="T4" fmla="*/ 1 w 5"/>
                  <a:gd name="T5" fmla="*/ 7 h 8"/>
                  <a:gd name="T6" fmla="*/ 3 w 5"/>
                  <a:gd name="T7" fmla="*/ 8 h 8"/>
                  <a:gd name="T8" fmla="*/ 5 w 5"/>
                  <a:gd name="T9" fmla="*/ 8 h 8"/>
                  <a:gd name="T10" fmla="*/ 5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7232A63-0C54-4517-A301-FE676B96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4" y="3115443"/>
              <a:ext cx="373753" cy="155731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69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DF669EC-5352-467C-94E6-DD64A69F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鄧迪貴金屬</a:t>
            </a:r>
            <a:r>
              <a:rPr lang="en-US" altLang="zh-TW" sz="2400" dirty="0"/>
              <a:t>(Dundee Precious Mental, </a:t>
            </a:r>
            <a:r>
              <a:rPr lang="en-US" altLang="zh-TW" sz="2400" dirty="0" err="1"/>
              <a:t>DPM</a:t>
            </a:r>
            <a:r>
              <a:rPr lang="en-US" altLang="zh-TW" sz="2400" dirty="0"/>
              <a:t>) </a:t>
            </a:r>
            <a:r>
              <a:rPr lang="zh-TW" altLang="en-US" sz="2400" dirty="0"/>
              <a:t>為一家總部位於加拿大的全球採礦公司，致力於貴金屬的取得、探索、開發、挖掘與處理</a:t>
            </a:r>
            <a:endParaRPr lang="en-US" altLang="zh-TW" sz="2400" dirty="0"/>
          </a:p>
          <a:p>
            <a:r>
              <a:rPr lang="zh-TW" altLang="en-US" sz="2400" dirty="0"/>
              <a:t>管理階層決定導入地底下的無線</a:t>
            </a:r>
            <a:r>
              <a:rPr lang="en-US" altLang="zh-TW" sz="2400" dirty="0"/>
              <a:t>Wi-Fi </a:t>
            </a:r>
            <a:r>
              <a:rPr lang="zh-TW" altLang="en-US" sz="2400" dirty="0"/>
              <a:t>網路，讓切洛佩奇礦坑中的電子設備透過無線的方式交換資料，進而監督礦坑中的設備、人員與礦物</a:t>
            </a:r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B57F23D2-5D8E-4690-B2E9-FC48644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無線科技讓鄧迪貴金屬表現卓越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C7F9BD8-6CD1-4C06-8D79-AD55C8FE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573016"/>
            <a:ext cx="4184129" cy="29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557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26C7F30-2CBB-4B4A-80E3-5680A8BD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無線科技讓鄧迪貴金屬表現卓越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1CC45E-E7E7-4ABA-B6DE-C4B5D3C9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3020C6-0BD1-478E-9A29-E4913A49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AD68DB89-4C16-4A60-9102-E00096522348}"/>
              </a:ext>
            </a:extLst>
          </p:cNvPr>
          <p:cNvGrpSpPr/>
          <p:nvPr/>
        </p:nvGrpSpPr>
        <p:grpSpPr>
          <a:xfrm>
            <a:off x="1186592" y="1556792"/>
            <a:ext cx="7633880" cy="5161349"/>
            <a:chOff x="1186592" y="1556792"/>
            <a:chExt cx="7633880" cy="516134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02A6AB8-D606-499A-9D05-CEFCCBA2DA58}"/>
                </a:ext>
              </a:extLst>
            </p:cNvPr>
            <p:cNvSpPr/>
            <p:nvPr/>
          </p:nvSpPr>
          <p:spPr>
            <a:xfrm>
              <a:off x="3419872" y="242088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管理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2271468-26B8-4E5D-8826-DB2725FEA119}"/>
                </a:ext>
              </a:extLst>
            </p:cNvPr>
            <p:cNvSpPr/>
            <p:nvPr/>
          </p:nvSpPr>
          <p:spPr>
            <a:xfrm>
              <a:off x="34198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組織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082AA8-666E-437D-ADAB-AC1DF62AF1D1}"/>
                </a:ext>
              </a:extLst>
            </p:cNvPr>
            <p:cNvSpPr/>
            <p:nvPr/>
          </p:nvSpPr>
          <p:spPr>
            <a:xfrm>
              <a:off x="3419872" y="473932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科技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DC7AF9F-546C-459D-BF05-E4456DD4FC51}"/>
                </a:ext>
              </a:extLst>
            </p:cNvPr>
            <p:cNvSpPr/>
            <p:nvPr/>
          </p:nvSpPr>
          <p:spPr>
            <a:xfrm>
              <a:off x="5220072" y="1556792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企業挑戰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7637E53-59C9-4715-8B1B-2A4CBAB83E46}"/>
                </a:ext>
              </a:extLst>
            </p:cNvPr>
            <p:cNvSpPr/>
            <p:nvPr/>
          </p:nvSpPr>
          <p:spPr>
            <a:xfrm>
              <a:off x="52200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資訊系統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12515D-FFB2-4477-B0CB-090F3129AAC8}"/>
                </a:ext>
              </a:extLst>
            </p:cNvPr>
            <p:cNvSpPr/>
            <p:nvPr/>
          </p:nvSpPr>
          <p:spPr>
            <a:xfrm>
              <a:off x="7534672" y="3399729"/>
              <a:ext cx="1285800" cy="7493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</a:t>
              </a:r>
              <a:endParaRPr lang="en-US" altLang="zh-TW" b="1" dirty="0"/>
            </a:p>
            <a:p>
              <a:pPr algn="ctr"/>
              <a:r>
                <a:rPr lang="zh-TW" altLang="en-US" b="1" dirty="0"/>
                <a:t>解決方案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9FE40CC-9966-4A3D-824F-83FDD5D768CA}"/>
                </a:ext>
              </a:extLst>
            </p:cNvPr>
            <p:cNvSpPr txBox="1"/>
            <p:nvPr/>
          </p:nvSpPr>
          <p:spPr>
            <a:xfrm>
              <a:off x="5220072" y="2122195"/>
              <a:ext cx="23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無效率的人工流程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大型的地下生產環境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3F2FA55-ACB4-403A-BBA8-3F6FF7E489AF}"/>
                </a:ext>
              </a:extLst>
            </p:cNvPr>
            <p:cNvSpPr txBox="1"/>
            <p:nvPr/>
          </p:nvSpPr>
          <p:spPr>
            <a:xfrm>
              <a:off x="7501860" y="420225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提升效率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降低成本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C52F02DB-12E9-4DFF-A04C-A6EAD39AA709}"/>
                </a:ext>
              </a:extLst>
            </p:cNvPr>
            <p:cNvSpPr txBox="1"/>
            <p:nvPr/>
          </p:nvSpPr>
          <p:spPr>
            <a:xfrm>
              <a:off x="5220072" y="4219637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追蹤人、設備、地下礦石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最佳化工作流程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加速溝通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FE2F87BC-D437-4974-B542-CF477A8BD889}"/>
                </a:ext>
              </a:extLst>
            </p:cNvPr>
            <p:cNvSpPr txBox="1"/>
            <p:nvPr/>
          </p:nvSpPr>
          <p:spPr>
            <a:xfrm>
              <a:off x="1186592" y="2366273"/>
              <a:ext cx="2210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選擇無線科技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監督地底下的工作流程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599C3603-4611-40F3-8408-96D82E5789D0}"/>
                </a:ext>
              </a:extLst>
            </p:cNvPr>
            <p:cNvSpPr txBox="1"/>
            <p:nvPr/>
          </p:nvSpPr>
          <p:spPr>
            <a:xfrm>
              <a:off x="1186592" y="3508882"/>
              <a:ext cx="2233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修訂工作與生產流程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訓練員工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CA655212-1FEA-4C0A-AEE8-F952173769B4}"/>
                </a:ext>
              </a:extLst>
            </p:cNvPr>
            <p:cNvSpPr txBox="1"/>
            <p:nvPr/>
          </p:nvSpPr>
          <p:spPr>
            <a:xfrm>
              <a:off x="1191693" y="4656038"/>
              <a:ext cx="220576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 </a:t>
              </a:r>
              <a:r>
                <a:rPr lang="en-US" altLang="zh-TW" sz="1600" dirty="0"/>
                <a:t>Wi-Fi </a:t>
              </a:r>
              <a:r>
                <a:rPr lang="zh-TW" altLang="en-US" sz="1600" dirty="0"/>
                <a:t>無線網路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 </a:t>
              </a:r>
              <a:r>
                <a:rPr lang="en-US" altLang="zh-TW" sz="1600" dirty="0"/>
                <a:t>RFID </a:t>
              </a:r>
              <a:r>
                <a:rPr lang="zh-TW" altLang="en-US" sz="1600" dirty="0"/>
                <a:t>標籤與 </a:t>
              </a:r>
              <a:r>
                <a:rPr lang="en-US" altLang="zh-TW" sz="1600" dirty="0" err="1"/>
                <a:t>AeroScout</a:t>
              </a:r>
              <a:r>
                <a:rPr lang="zh-TW" altLang="en-US" sz="1600" dirty="0"/>
                <a:t>軟體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部署無線存取點、天線、通訊盒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部署無線通訊盒、</a:t>
              </a:r>
              <a:r>
                <a:rPr lang="en-US" altLang="zh-TW" sz="1600" dirty="0"/>
                <a:t>VoIP</a:t>
              </a:r>
              <a:r>
                <a:rPr lang="zh-TW" altLang="en-US" sz="1600" dirty="0"/>
                <a:t>電話</a:t>
              </a:r>
            </a:p>
          </p:txBody>
        </p:sp>
        <p:cxnSp>
          <p:nvCxnSpPr>
            <p:cNvPr id="21" name="接點: 肘形 20">
              <a:extLst>
                <a:ext uri="{FF2B5EF4-FFF2-40B4-BE49-F238E27FC236}">
                  <a16:creationId xmlns:a16="http://schemas.microsoft.com/office/drawing/2014/main" id="{67E0CEBD-7902-4217-AF4D-05D074CB5EBE}"/>
                </a:ext>
              </a:extLst>
            </p:cNvPr>
            <p:cNvCxnSpPr>
              <a:stCxn id="12" idx="1"/>
              <a:endCxn id="9" idx="0"/>
            </p:cNvCxnSpPr>
            <p:nvPr/>
          </p:nvCxnSpPr>
          <p:spPr>
            <a:xfrm rot="10800000" flipV="1">
              <a:off x="3995936" y="1844824"/>
              <a:ext cx="1224136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97F67399-A109-40F1-B80A-8DDCFB3DCF87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4572000" y="2708920"/>
              <a:ext cx="720080" cy="8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3867724-D6F2-4909-B139-D19ADBB41A82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4572000" y="3861049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E603A357-2456-4175-8E18-F1865325E359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4572000" y="4149080"/>
              <a:ext cx="720080" cy="87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接點: 肘形 24">
              <a:extLst>
                <a:ext uri="{FF2B5EF4-FFF2-40B4-BE49-F238E27FC236}">
                  <a16:creationId xmlns:a16="http://schemas.microsoft.com/office/drawing/2014/main" id="{331ED226-1028-4E2E-BC33-CA15E4979315}"/>
                </a:ext>
              </a:extLst>
            </p:cNvPr>
            <p:cNvCxnSpPr>
              <a:stCxn id="14" idx="0"/>
              <a:endCxn id="12" idx="3"/>
            </p:cNvCxnSpPr>
            <p:nvPr/>
          </p:nvCxnSpPr>
          <p:spPr>
            <a:xfrm rot="16200000" flipV="1">
              <a:off x="6497434" y="1719591"/>
              <a:ext cx="1554905" cy="18053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2BD61BFF-85DD-40EE-832B-F1F689BBF23F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6372200" y="3861049"/>
              <a:ext cx="11849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8591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3F15A17-BE39-4842-918A-814DEF1F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5156608"/>
          </a:xfrm>
        </p:spPr>
        <p:txBody>
          <a:bodyPr>
            <a:normAutofit/>
          </a:bodyPr>
          <a:lstStyle/>
          <a:p>
            <a:r>
              <a:rPr lang="zh-TW" altLang="en-US" dirty="0"/>
              <a:t>以最簡單的形式來說，電腦網路由兩台以上相連的電腦所組成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網路作業系統</a:t>
            </a:r>
            <a:r>
              <a:rPr lang="en-US" altLang="zh-TW" dirty="0">
                <a:solidFill>
                  <a:srgbClr val="FFFF00"/>
                </a:solidFill>
              </a:rPr>
              <a:t>(network operating system, NOS) </a:t>
            </a:r>
            <a:r>
              <a:rPr lang="zh-TW" altLang="en-US" dirty="0"/>
              <a:t>管理與指派網路通訊的傳遞路徑並協調網路資源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路由器</a:t>
            </a:r>
            <a:r>
              <a:rPr lang="en-US" altLang="zh-TW" dirty="0">
                <a:solidFill>
                  <a:srgbClr val="FFFF00"/>
                </a:solidFill>
              </a:rPr>
              <a:t>(router) </a:t>
            </a:r>
            <a:r>
              <a:rPr lang="zh-TW" altLang="en-US" dirty="0"/>
              <a:t>為一通訊處理器，用來設定資料封包在不同網路上的傳遞路徑，並確保資料抵達正確位置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軟體定義網路</a:t>
            </a:r>
            <a:r>
              <a:rPr lang="en-US" altLang="zh-TW" dirty="0">
                <a:solidFill>
                  <a:srgbClr val="FFFF00"/>
                </a:solidFill>
              </a:rPr>
              <a:t>(software-defined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networking, </a:t>
            </a:r>
            <a:r>
              <a:rPr lang="en-US" altLang="zh-TW" dirty="0" err="1">
                <a:solidFill>
                  <a:srgbClr val="FFFF00"/>
                </a:solidFill>
              </a:rPr>
              <a:t>SDN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/>
              <a:t>是一種新型的連網型態，由一個安裝在廉價伺服器上的中央程式，來管理上述的許多控制功能，且該伺服器又與網路設備間有所區隔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48D55D9-F1B6-4F3D-AA9C-CF10C89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B2FB28D7-5986-4A12-847E-53BE360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電腦網路是什麼？</a:t>
            </a:r>
          </a:p>
        </p:txBody>
      </p:sp>
    </p:spTree>
    <p:extLst>
      <p:ext uri="{BB962C8B-B14F-4D97-AF65-F5344CB8AC3E}">
        <p14:creationId xmlns:p14="http://schemas.microsoft.com/office/powerpoint/2010/main" val="16167257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60C392D-D8A8-44B0-9032-2E6A1F86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一個簡單電腦網路的組成元件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50D1D03-4260-4902-823A-18C5230A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7</a:t>
            </a:fld>
            <a:endParaRPr lang="en-US" altLang="ko-KR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5279D29-3CBF-4D12-8D89-FE0E6252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520264"/>
            <a:ext cx="7605712" cy="4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24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E8337A87-B3CD-4CCB-8FAB-A80749257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067" y="1066800"/>
            <a:ext cx="6774503" cy="524192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48C1FE22-6711-4712-A5B4-E6E05CA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公司網路基礎建設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B780A03-3FAD-4DD1-9060-8F396F49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33541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25BE84B-0BC5-4751-AA6C-818BCA7F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當代的數位網路與網際網路，以主從式運算、封包交換，以及發展廣為使用的通訊標準</a:t>
            </a:r>
            <a:r>
              <a:rPr lang="en-US" altLang="zh-TW" dirty="0"/>
              <a:t>(</a:t>
            </a:r>
            <a:r>
              <a:rPr lang="zh-TW" altLang="en-US" dirty="0"/>
              <a:t>其中最重要的是傳輸控制協定</a:t>
            </a:r>
            <a:r>
              <a:rPr lang="en-US" altLang="zh-TW" dirty="0"/>
              <a:t>/</a:t>
            </a:r>
            <a:r>
              <a:rPr lang="zh-TW" altLang="en-US" dirty="0"/>
              <a:t>網際網路協定，</a:t>
            </a:r>
            <a:r>
              <a:rPr lang="en-US" altLang="zh-TW" dirty="0"/>
              <a:t>Transmission Control Protocol/Internet Protocol</a:t>
            </a:r>
            <a:r>
              <a:rPr lang="zh-TW" altLang="en-US" dirty="0"/>
              <a:t>，或簡稱</a:t>
            </a:r>
            <a:r>
              <a:rPr lang="en-US" altLang="zh-TW" dirty="0"/>
              <a:t>TCP/IP) </a:t>
            </a:r>
            <a:r>
              <a:rPr lang="zh-TW" altLang="en-US" dirty="0"/>
              <a:t>等三大關鍵技術為基礎，來串連各種網路與電腦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3D429E-AF86-4969-A1F0-55FC5638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19CE793-21BE-46AD-9E1B-FED37840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關鍵數位網路技術</a:t>
            </a:r>
          </a:p>
        </p:txBody>
      </p:sp>
    </p:spTree>
    <p:extLst>
      <p:ext uri="{BB962C8B-B14F-4D97-AF65-F5344CB8AC3E}">
        <p14:creationId xmlns:p14="http://schemas.microsoft.com/office/powerpoint/2010/main" val="32284722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S">
  <a:themeElements>
    <a:clrScheme name="기본 디자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A2255A8B-59F9-429A-BA9A-4B96DD98754C}" vid="{E48CC662-1759-4578-BCFD-A72AEB75B6A0}"/>
    </a:ext>
  </a:extLst>
</a:theme>
</file>

<file path=ppt/theme/theme2.xml><?xml version="1.0" encoding="utf-8"?>
<a:theme xmlns:a="http://schemas.openxmlformats.org/drawingml/2006/main" name="MIS2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A2255A8B-59F9-429A-BA9A-4B96DD98754C}" vid="{FFF9D2B6-5627-4139-B2BD-A077B27ED15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</Template>
  <TotalTime>57</TotalTime>
  <Words>1886</Words>
  <Application>Microsoft Office PowerPoint</Application>
  <PresentationFormat>如螢幕大小 (4:3)</PresentationFormat>
  <Paragraphs>182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38</vt:i4>
      </vt:variant>
    </vt:vector>
  </HeadingPairs>
  <TitlesOfParts>
    <vt:vector size="46" baseType="lpstr">
      <vt:lpstr>굴림</vt:lpstr>
      <vt:lpstr>HY헤드라인M</vt:lpstr>
      <vt:lpstr>맑은 고딕</vt:lpstr>
      <vt:lpstr>Signika</vt:lpstr>
      <vt:lpstr>標楷體</vt:lpstr>
      <vt:lpstr>Arial</vt:lpstr>
      <vt:lpstr>MIS</vt:lpstr>
      <vt:lpstr>MIS2</vt:lpstr>
      <vt:lpstr>PowerPoint 簡報</vt:lpstr>
      <vt:lpstr>CHAPTER 7</vt:lpstr>
      <vt:lpstr>學習目標</vt:lpstr>
      <vt:lpstr>無線科技讓鄧迪貴金屬表現卓越 (一)</vt:lpstr>
      <vt:lpstr>無線科技讓鄧迪貴金屬表現卓越 (二)</vt:lpstr>
      <vt:lpstr>電腦網路是什麼？</vt:lpstr>
      <vt:lpstr>一個簡單電腦網路的組成元件</vt:lpstr>
      <vt:lpstr>公司網路基礎建設</vt:lpstr>
      <vt:lpstr>關鍵數位網路技術</vt:lpstr>
      <vt:lpstr>封包交換網路與封包通訊</vt:lpstr>
      <vt:lpstr>TCP/IP 與連線 (一)</vt:lpstr>
      <vt:lpstr>TCP/IP 與連線 (二)</vt:lpstr>
      <vt:lpstr>數據機的功能</vt:lpstr>
      <vt:lpstr>網路的類型</vt:lpstr>
      <vt:lpstr>實體傳輸媒介</vt:lpstr>
      <vt:lpstr>什麼是網際網路？</vt:lpstr>
      <vt:lpstr>網際網路的定址與架構</vt:lpstr>
      <vt:lpstr>網域名稱系統</vt:lpstr>
      <vt:lpstr>網際網路架構與治理</vt:lpstr>
      <vt:lpstr>網際網路架構</vt:lpstr>
      <vt:lpstr>互動個案：組織的觀點</vt:lpstr>
      <vt:lpstr>未來的網際網路：IPv6 與Internet2</vt:lpstr>
      <vt:lpstr>互動個案：管理的觀點</vt:lpstr>
      <vt:lpstr>互動個案：組織的觀點</vt:lpstr>
      <vt:lpstr>VoIP 如何運作</vt:lpstr>
      <vt:lpstr>使用網際網路的虛擬私有網路</vt:lpstr>
      <vt:lpstr>Google 如何運作</vt:lpstr>
      <vt:lpstr>搜尋引擎行銷 (一)</vt:lpstr>
      <vt:lpstr>搜尋引擎行銷 (二)</vt:lpstr>
      <vt:lpstr>社交搜尋</vt:lpstr>
      <vt:lpstr>語意搜尋</vt:lpstr>
      <vt:lpstr>Web 2.0</vt:lpstr>
      <vt:lpstr>Web 3.0 與未來的全球資訊網</vt:lpstr>
      <vt:lpstr>802.11 無線區域網路</vt:lpstr>
      <vt:lpstr>RFID 如何運作</vt:lpstr>
      <vt:lpstr>無線感測網路</vt:lpstr>
      <vt:lpstr>個案研究：爭奪線上體驗的谷歌、蘋果以及臉書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圖書 鼎隆</dc:creator>
  <cp:lastModifiedBy>鼎隆圖書</cp:lastModifiedBy>
  <cp:revision>35</cp:revision>
  <dcterms:created xsi:type="dcterms:W3CDTF">2017-11-01T06:11:37Z</dcterms:created>
  <dcterms:modified xsi:type="dcterms:W3CDTF">2018-02-23T06:05:17Z</dcterms:modified>
</cp:coreProperties>
</file>