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3" r:id="rId2"/>
  </p:sldMasterIdLst>
  <p:notesMasterIdLst>
    <p:notesMasterId r:id="rId27"/>
  </p:notesMasterIdLst>
  <p:handoutMasterIdLst>
    <p:handoutMasterId r:id="rId28"/>
  </p:handoutMasterIdLst>
  <p:sldIdLst>
    <p:sldId id="372" r:id="rId3"/>
    <p:sldId id="299" r:id="rId4"/>
    <p:sldId id="346" r:id="rId5"/>
    <p:sldId id="300" r:id="rId6"/>
    <p:sldId id="347" r:id="rId7"/>
    <p:sldId id="349" r:id="rId8"/>
    <p:sldId id="350" r:id="rId9"/>
    <p:sldId id="351" r:id="rId10"/>
    <p:sldId id="353" r:id="rId11"/>
    <p:sldId id="354" r:id="rId12"/>
    <p:sldId id="355" r:id="rId13"/>
    <p:sldId id="356" r:id="rId14"/>
    <p:sldId id="357" r:id="rId15"/>
    <p:sldId id="344" r:id="rId16"/>
    <p:sldId id="358" r:id="rId17"/>
    <p:sldId id="360" r:id="rId18"/>
    <p:sldId id="361" r:id="rId19"/>
    <p:sldId id="362" r:id="rId20"/>
    <p:sldId id="363" r:id="rId21"/>
    <p:sldId id="365" r:id="rId22"/>
    <p:sldId id="367" r:id="rId23"/>
    <p:sldId id="368" r:id="rId24"/>
    <p:sldId id="371" r:id="rId25"/>
    <p:sldId id="345" r:id="rId26"/>
  </p:sldIdLst>
  <p:sldSz cx="9144000" cy="6858000" type="screen4x3"/>
  <p:notesSz cx="6858000" cy="9144000"/>
  <p:defaultTextStyle>
    <a:defPPr>
      <a:defRPr lang="ko-KR"/>
    </a:defPPr>
    <a:lvl1pPr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6pPr>
    <a:lvl7pPr marL="27432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7pPr>
    <a:lvl8pPr marL="32004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8pPr>
    <a:lvl9pPr marL="36576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FF"/>
    <a:srgbClr val="66CCFF"/>
    <a:srgbClr val="0000CC"/>
    <a:srgbClr val="101640"/>
    <a:srgbClr val="00132F"/>
    <a:srgbClr val="005EA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autoAdjust="0"/>
  </p:normalViewPr>
  <p:slideViewPr>
    <p:cSldViewPr>
      <p:cViewPr varScale="1">
        <p:scale>
          <a:sx n="86" d="100"/>
          <a:sy n="86" d="100"/>
        </p:scale>
        <p:origin x="978" y="108"/>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82" d="100"/>
          <a:sy n="82" d="100"/>
        </p:scale>
        <p:origin x="-201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C154BD1A-B346-4E17-BDD2-37E5F27C55E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056E6765-CCBA-43A0-84A9-1C79921C2BC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3797A758-0689-4C90-B8C3-4486E3AF2779}" type="datetimeFigureOut">
              <a:rPr lang="ko-KR" altLang="en-US"/>
              <a:pPr>
                <a:defRPr/>
              </a:pPr>
              <a:t>2018-02-23</a:t>
            </a:fld>
            <a:endParaRPr lang="ko-KR" altLang="en-US"/>
          </a:p>
        </p:txBody>
      </p:sp>
      <p:sp>
        <p:nvSpPr>
          <p:cNvPr id="4" name="바닥글 개체 틀 3">
            <a:extLst>
              <a:ext uri="{FF2B5EF4-FFF2-40B4-BE49-F238E27FC236}">
                <a16:creationId xmlns:a16="http://schemas.microsoft.com/office/drawing/2014/main" id="{CFCB2A09-A9EC-4AB8-AA35-E872B6F113D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5" name="슬라이드 번호 개체 틀 4">
            <a:extLst>
              <a:ext uri="{FF2B5EF4-FFF2-40B4-BE49-F238E27FC236}">
                <a16:creationId xmlns:a16="http://schemas.microsoft.com/office/drawing/2014/main" id="{F6C683D1-4D35-45C7-93BC-EDB54A04B1E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A019261E-6A37-42B9-8900-CB543352934E}" type="slidenum">
              <a:rPr lang="ko-KR" altLang="en-US"/>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076F8E1-CAAE-4D86-A93E-0E89B300F2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488266CA-689B-4A53-93E2-8C47978097D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B46D149F-83B5-4480-A29C-93D2DB52F443}" type="datetimeFigureOut">
              <a:rPr lang="ko-KR" altLang="en-US"/>
              <a:pPr>
                <a:defRPr/>
              </a:pPr>
              <a:t>2018-02-23</a:t>
            </a:fld>
            <a:endParaRPr lang="ko-KR" altLang="en-US"/>
          </a:p>
        </p:txBody>
      </p:sp>
      <p:sp>
        <p:nvSpPr>
          <p:cNvPr id="4" name="슬라이드 이미지 개체 틀 3">
            <a:extLst>
              <a:ext uri="{FF2B5EF4-FFF2-40B4-BE49-F238E27FC236}">
                <a16:creationId xmlns:a16="http://schemas.microsoft.com/office/drawing/2014/main" id="{24477762-FC64-4863-B094-088C5021DFD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a:extLst>
              <a:ext uri="{FF2B5EF4-FFF2-40B4-BE49-F238E27FC236}">
                <a16:creationId xmlns:a16="http://schemas.microsoft.com/office/drawing/2014/main" id="{3DB72EDA-41A6-4A4B-BA19-07EA6C7E887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a:extLst>
              <a:ext uri="{FF2B5EF4-FFF2-40B4-BE49-F238E27FC236}">
                <a16:creationId xmlns:a16="http://schemas.microsoft.com/office/drawing/2014/main" id="{1A84EBE1-5318-4F8F-94E7-5DBE8D45B43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7" name="슬라이드 번호 개체 틀 6">
            <a:extLst>
              <a:ext uri="{FF2B5EF4-FFF2-40B4-BE49-F238E27FC236}">
                <a16:creationId xmlns:a16="http://schemas.microsoft.com/office/drawing/2014/main" id="{C8288597-FD74-42E9-8B0A-9935D50D072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6566A276-DE23-4266-90FF-35B9F301E7AA}" type="slidenum">
              <a:rPr lang="ko-KR" altLang="en-US"/>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標題">
    <p:spTree>
      <p:nvGrpSpPr>
        <p:cNvPr id="1" name=""/>
        <p:cNvGrpSpPr/>
        <p:nvPr/>
      </p:nvGrpSpPr>
      <p:grpSpPr>
        <a:xfrm>
          <a:off x="0" y="0"/>
          <a:ext cx="0" cy="0"/>
          <a:chOff x="0" y="0"/>
          <a:chExt cx="0" cy="0"/>
        </a:xfrm>
      </p:grpSpPr>
      <p:sp>
        <p:nvSpPr>
          <p:cNvPr id="2" name="직사각형 15">
            <a:extLst>
              <a:ext uri="{FF2B5EF4-FFF2-40B4-BE49-F238E27FC236}">
                <a16:creationId xmlns:a16="http://schemas.microsoft.com/office/drawing/2014/main" id="{F29FA3F0-DE40-4995-AFF8-D3D5D810F50B}"/>
              </a:ext>
            </a:extLst>
          </p:cNvPr>
          <p:cNvSpPr/>
          <p:nvPr userDrawn="1"/>
        </p:nvSpPr>
        <p:spPr>
          <a:xfrm>
            <a:off x="0" y="0"/>
            <a:ext cx="9144000" cy="4786313"/>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pic>
        <p:nvPicPr>
          <p:cNvPr id="3" name="그림 13" descr="지도.png">
            <a:extLst>
              <a:ext uri="{FF2B5EF4-FFF2-40B4-BE49-F238E27FC236}">
                <a16:creationId xmlns:a16="http://schemas.microsoft.com/office/drawing/2014/main" id="{7C5BE0C5-1CA5-4947-BD41-EF4A60F0CD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00588"/>
            <a:ext cx="91440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그림 14" descr="건물.png">
            <a:extLst>
              <a:ext uri="{FF2B5EF4-FFF2-40B4-BE49-F238E27FC236}">
                <a16:creationId xmlns:a16="http://schemas.microsoft.com/office/drawing/2014/main" id="{FBAAE247-0C7B-418B-BD21-5ED301E13F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286125"/>
            <a:ext cx="9144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15" descr="vnf.png">
            <a:extLst>
              <a:ext uri="{FF2B5EF4-FFF2-40B4-BE49-F238E27FC236}">
                <a16:creationId xmlns:a16="http://schemas.microsoft.com/office/drawing/2014/main" id="{965127EA-C41B-4738-A89D-0242233798F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629150"/>
            <a:ext cx="9144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18" descr="밤하늘별.png">
            <a:extLst>
              <a:ext uri="{FF2B5EF4-FFF2-40B4-BE49-F238E27FC236}">
                <a16:creationId xmlns:a16="http://schemas.microsoft.com/office/drawing/2014/main" id="{B9161EFD-5991-40A3-9A07-F81EF2824B0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2875" y="2601913"/>
            <a:ext cx="73437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19" descr="그림자.png">
            <a:extLst>
              <a:ext uri="{FF2B5EF4-FFF2-40B4-BE49-F238E27FC236}">
                <a16:creationId xmlns:a16="http://schemas.microsoft.com/office/drawing/2014/main" id="{3DAA80AC-DA99-47FC-A65B-A163AD4CC929}"/>
              </a:ext>
            </a:extLst>
          </p:cNvPr>
          <p:cNvPicPr>
            <a:picLocks noChangeAspect="1"/>
          </p:cNvPicPr>
          <p:nvPr userDrawn="1"/>
        </p:nvPicPr>
        <p:blipFill>
          <a:blip r:embed="rId6">
            <a:lum bright="18000"/>
            <a:extLst>
              <a:ext uri="{28A0092B-C50C-407E-A947-70E740481C1C}">
                <a14:useLocalDpi xmlns:a14="http://schemas.microsoft.com/office/drawing/2010/main" val="0"/>
              </a:ext>
            </a:extLst>
          </a:blip>
          <a:srcRect/>
          <a:stretch>
            <a:fillRect/>
          </a:stretch>
        </p:blipFill>
        <p:spPr bwMode="auto">
          <a:xfrm>
            <a:off x="2076450" y="4048125"/>
            <a:ext cx="70675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20" descr="전구.png">
            <a:extLst>
              <a:ext uri="{FF2B5EF4-FFF2-40B4-BE49-F238E27FC236}">
                <a16:creationId xmlns:a16="http://schemas.microsoft.com/office/drawing/2014/main" id="{6181920C-66FF-4106-9996-8FA3B39E0AC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00625" y="0"/>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21" descr="전구빤작이.png">
            <a:extLst>
              <a:ext uri="{FF2B5EF4-FFF2-40B4-BE49-F238E27FC236}">
                <a16:creationId xmlns:a16="http://schemas.microsoft.com/office/drawing/2014/main" id="{03893E13-00C5-4211-B263-880EE689C38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715000" y="1112838"/>
            <a:ext cx="23574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25" descr="문서.png">
            <a:extLst>
              <a:ext uri="{FF2B5EF4-FFF2-40B4-BE49-F238E27FC236}">
                <a16:creationId xmlns:a16="http://schemas.microsoft.com/office/drawing/2014/main" id="{37386B02-6ED9-4E5B-A1F7-6ECCE133C8E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28875" y="5143500"/>
            <a:ext cx="1784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그림 31" descr="연두나비.png">
            <a:extLst>
              <a:ext uri="{FF2B5EF4-FFF2-40B4-BE49-F238E27FC236}">
                <a16:creationId xmlns:a16="http://schemas.microsoft.com/office/drawing/2014/main" id="{F852AEAF-F654-4DF2-95E8-894A0896AF6F}"/>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86688" y="1714500"/>
            <a:ext cx="6524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그림 33" descr="파란나비.png">
            <a:extLst>
              <a:ext uri="{FF2B5EF4-FFF2-40B4-BE49-F238E27FC236}">
                <a16:creationId xmlns:a16="http://schemas.microsoft.com/office/drawing/2014/main" id="{65FE3C27-29F0-498D-9A1E-9123882A9B7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286375" y="1647825"/>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그림 35" descr="컴퓨터.png">
            <a:extLst>
              <a:ext uri="{FF2B5EF4-FFF2-40B4-BE49-F238E27FC236}">
                <a16:creationId xmlns:a16="http://schemas.microsoft.com/office/drawing/2014/main" id="{9FBDB591-68FD-4D31-89A6-A745BD3D0DF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1038" y="3922713"/>
            <a:ext cx="253365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그림 36" descr="나비.png">
            <a:extLst>
              <a:ext uri="{FF2B5EF4-FFF2-40B4-BE49-F238E27FC236}">
                <a16:creationId xmlns:a16="http://schemas.microsoft.com/office/drawing/2014/main" id="{94EBA513-8E6B-46B7-8C71-74D095BB95C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1563" y="4500563"/>
            <a:ext cx="13128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그림 38" descr="str2.png">
            <a:extLst>
              <a:ext uri="{FF2B5EF4-FFF2-40B4-BE49-F238E27FC236}">
                <a16:creationId xmlns:a16="http://schemas.microsoft.com/office/drawing/2014/main" id="{10CDE048-B330-418D-B665-6D375A1314B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85938" y="2982913"/>
            <a:ext cx="55816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그림 39" descr="str.png">
            <a:extLst>
              <a:ext uri="{FF2B5EF4-FFF2-40B4-BE49-F238E27FC236}">
                <a16:creationId xmlns:a16="http://schemas.microsoft.com/office/drawing/2014/main" id="{2E859EDE-EB3E-42B3-9C77-5541108D9E9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851025" y="2849563"/>
            <a:ext cx="5668963"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ABE6E351-65F4-4847-A38D-1044C7786335}"/>
              </a:ext>
            </a:extLst>
          </p:cNvPr>
          <p:cNvSpPr>
            <a:spLocks noGrp="1" noChangeArrowheads="1"/>
          </p:cNvSpPr>
          <p:nvPr userDrawn="1"/>
        </p:nvSpPr>
        <p:spPr bwMode="auto">
          <a:xfrm>
            <a:off x="457200" y="1331913"/>
            <a:ext cx="8229600" cy="4525962"/>
          </a:xfrm>
          <a:prstGeom prst="rect">
            <a:avLst/>
          </a:prstGeom>
          <a:noFill/>
          <a:ln w="9525">
            <a:noFill/>
            <a:miter lim="800000"/>
            <a:headEnd/>
            <a:tailEnd/>
          </a:ln>
        </p:spPr>
        <p:txBody>
          <a:bodyPr/>
          <a:lstStyle/>
          <a:p>
            <a:pPr marL="342900" indent="-342900" latinLnBrk="1">
              <a:spcBef>
                <a:spcPct val="20000"/>
              </a:spcBef>
              <a:buFontTx/>
              <a:buChar char="•"/>
              <a:defRPr/>
            </a:pPr>
            <a:endParaRPr lang="ko-KR" altLang="en-US" sz="2000">
              <a:solidFill>
                <a:schemeClr val="bg1"/>
              </a:solidFill>
              <a:latin typeface="HY헤드라인M" pitchFamily="18" charset="-127"/>
              <a:ea typeface="HY헤드라인M" pitchFamily="18" charset="-127"/>
            </a:endParaRPr>
          </a:p>
        </p:txBody>
      </p:sp>
      <p:sp>
        <p:nvSpPr>
          <p:cNvPr id="21" name="Rectangle 6">
            <a:extLst>
              <a:ext uri="{FF2B5EF4-FFF2-40B4-BE49-F238E27FC236}">
                <a16:creationId xmlns:a16="http://schemas.microsoft.com/office/drawing/2014/main" id="{7BE820C8-2F6A-4D66-9172-0CC1519D0D7B}"/>
              </a:ext>
            </a:extLst>
          </p:cNvPr>
          <p:cNvSpPr>
            <a:spLocks noGrp="1" noChangeArrowheads="1"/>
          </p:cNvSpPr>
          <p:nvPr>
            <p:ph type="sldNum" sz="quarter" idx="10"/>
          </p:nvPr>
        </p:nvSpPr>
        <p:spPr/>
        <p:txBody>
          <a:bodyPr/>
          <a:lstStyle>
            <a:lvl1pPr>
              <a:defRPr/>
            </a:lvl1pPr>
          </a:lstStyle>
          <a:p>
            <a:fld id="{D02F2111-3328-428E-AF71-D7A4716169C8}" type="slidenum">
              <a:rPr lang="en-US" altLang="ko-KR"/>
              <a:pPr/>
              <a:t>‹#›</a:t>
            </a:fld>
            <a:endParaRPr lang="en-US" altLang="ko-KR"/>
          </a:p>
        </p:txBody>
      </p:sp>
      <p:sp>
        <p:nvSpPr>
          <p:cNvPr id="22" name="Rectangle 28">
            <a:extLst>
              <a:ext uri="{FF2B5EF4-FFF2-40B4-BE49-F238E27FC236}">
                <a16:creationId xmlns:a16="http://schemas.microsoft.com/office/drawing/2014/main" id="{5D30D93D-668B-4067-A61B-48A8D2064134}"/>
              </a:ext>
            </a:extLst>
          </p:cNvPr>
          <p:cNvSpPr>
            <a:spLocks noGrp="1" noChangeArrowheads="1"/>
          </p:cNvSpPr>
          <p:nvPr>
            <p:ph type="dt" sz="half" idx="11"/>
          </p:nvPr>
        </p:nvSpPr>
        <p:spPr/>
        <p:txBody>
          <a:bodyPr/>
          <a:lstStyle>
            <a:lvl1pPr eaLnBrk="0" hangingPunct="0">
              <a:defRPr>
                <a:latin typeface="굴림" charset="-127"/>
                <a:ea typeface="굴림" charset="-127"/>
              </a:defRPr>
            </a:lvl1pPr>
          </a:lstStyle>
          <a:p>
            <a:pPr>
              <a:defRPr/>
            </a:pPr>
            <a:endParaRPr lang="en-US" altLang="ko-KR"/>
          </a:p>
        </p:txBody>
      </p:sp>
      <p:sp>
        <p:nvSpPr>
          <p:cNvPr id="23" name="Rectangle 29">
            <a:extLst>
              <a:ext uri="{FF2B5EF4-FFF2-40B4-BE49-F238E27FC236}">
                <a16:creationId xmlns:a16="http://schemas.microsoft.com/office/drawing/2014/main" id="{B52BFAC4-9B6F-480A-83BE-18605EF7FDA9}"/>
              </a:ext>
            </a:extLst>
          </p:cNvPr>
          <p:cNvSpPr>
            <a:spLocks noGrp="1" noChangeArrowheads="1"/>
          </p:cNvSpPr>
          <p:nvPr>
            <p:ph type="ftr" sz="quarter" idx="12"/>
          </p:nvPr>
        </p:nvSpPr>
        <p:spPr/>
        <p:txBody>
          <a:bodyPr/>
          <a:lstStyle>
            <a:lvl1pPr>
              <a:defRPr/>
            </a:lvl1pPr>
          </a:lstStyle>
          <a:p>
            <a:pPr>
              <a:defRPr/>
            </a:pPr>
            <a:endParaRPr lang="en-US" altLang="ko-KR"/>
          </a:p>
        </p:txBody>
      </p:sp>
      <p:sp>
        <p:nvSpPr>
          <p:cNvPr id="24" name="標題 23">
            <a:extLst>
              <a:ext uri="{FF2B5EF4-FFF2-40B4-BE49-F238E27FC236}">
                <a16:creationId xmlns:a16="http://schemas.microsoft.com/office/drawing/2014/main" id="{173AB65D-B477-4B9F-974F-3347EFFE13DF}"/>
              </a:ext>
            </a:extLst>
          </p:cNvPr>
          <p:cNvSpPr>
            <a:spLocks noGrp="1"/>
          </p:cNvSpPr>
          <p:nvPr>
            <p:ph type="title"/>
          </p:nvPr>
        </p:nvSpPr>
        <p:spPr>
          <a:xfrm>
            <a:off x="700088" y="836712"/>
            <a:ext cx="8229600" cy="1091271"/>
          </a:xfrm>
        </p:spPr>
        <p:txBody>
          <a:bodyPr/>
          <a:lstStyle>
            <a:lvl1pPr algn="l">
              <a:defRPr sz="4400"/>
            </a:lvl1pPr>
          </a:lstStyle>
          <a:p>
            <a:r>
              <a:rPr lang="zh-TW" altLang="en-US"/>
              <a:t>按一下以編輯母片標題樣式</a:t>
            </a:r>
            <a:endParaRPr lang="zh-TW" altLang="en-US" dirty="0"/>
          </a:p>
        </p:txBody>
      </p:sp>
      <p:pic>
        <p:nvPicPr>
          <p:cNvPr id="28" name="圖片 27">
            <a:extLst>
              <a:ext uri="{FF2B5EF4-FFF2-40B4-BE49-F238E27FC236}">
                <a16:creationId xmlns:a16="http://schemas.microsoft.com/office/drawing/2014/main" id="{8A784D6A-00EC-4BDB-A4A4-EB64384D7EB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605212" y="5805264"/>
            <a:ext cx="1933575" cy="648229"/>
          </a:xfrm>
          <a:prstGeom prst="rect">
            <a:avLst/>
          </a:prstGeom>
        </p:spPr>
      </p:pic>
      <p:sp>
        <p:nvSpPr>
          <p:cNvPr id="25" name="矩形 24">
            <a:extLst>
              <a:ext uri="{FF2B5EF4-FFF2-40B4-BE49-F238E27FC236}">
                <a16:creationId xmlns:a16="http://schemas.microsoft.com/office/drawing/2014/main" id="{9003FD0F-7D3C-459A-9E56-EB86505BCA66}"/>
              </a:ext>
            </a:extLst>
          </p:cNvPr>
          <p:cNvSpPr/>
          <p:nvPr userDrawn="1"/>
        </p:nvSpPr>
        <p:spPr>
          <a:xfrm>
            <a:off x="2051720" y="6481142"/>
            <a:ext cx="6048672" cy="369332"/>
          </a:xfrm>
          <a:prstGeom prst="rect">
            <a:avLst/>
          </a:prstGeom>
        </p:spPr>
        <p:txBody>
          <a:bodyPr wrap="square">
            <a:spAutoFit/>
          </a:bodyPr>
          <a:lstStyle/>
          <a:p>
            <a:r>
              <a:rPr lang="zh-TW" altLang="en-US" dirty="0"/>
              <a:t>本內容僅供授課使用，禁止提供網路下載、重製或翻印。</a:t>
            </a:r>
          </a:p>
        </p:txBody>
      </p:sp>
    </p:spTree>
    <p:extLst>
      <p:ext uri="{BB962C8B-B14F-4D97-AF65-F5344CB8AC3E}">
        <p14:creationId xmlns:p14="http://schemas.microsoft.com/office/powerpoint/2010/main" val="4075614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1000"/>
                                        <p:tgtEl>
                                          <p:spTgt spid="19"/>
                                        </p:tgtEl>
                                      </p:cBhvr>
                                    </p:animEffect>
                                  </p:childTnLst>
                                </p:cTn>
                              </p:par>
                            </p:childTnLst>
                          </p:cTn>
                        </p:par>
                        <p:par>
                          <p:cTn id="23" fill="hold">
                            <p:stCondLst>
                              <p:cond delay="3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3"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0" presetClass="path" presetSubtype="0" accel="50000" decel="50000" fill="hold" nodeType="withEffect">
                                  <p:stCondLst>
                                    <p:cond delay="0"/>
                                  </p:stCondLst>
                                  <p:childTnLst>
                                    <p:animMotion origin="layout" path="M 0.59219 -0.33203 C 0.47031 -0.2844 0.34844 -0.23653 0.29531 -0.20509 C 0.24219 -0.17364 0.26805 -0.16948 0.27309 -0.14382 C 0.27812 -0.11815 0.33732 -0.07584 0.32552 -0.05087 C 0.31371 -0.0259 0.24166 0.00092 0.20173 0.00624 C 0.1618 0.01156 0.11944 -0.01827 0.08576 -0.01919 C 0.05208 -0.02012 0.01423 -0.00324 1.38889E-6 -6.35838E-7 " pathEditMode="relative" ptsTypes="aaaaaaA">
                                      <p:cBhvr>
                                        <p:cTn id="33" dur="500" fill="hold"/>
                                        <p:tgtEl>
                                          <p:spTgt spid="17"/>
                                        </p:tgtEl>
                                        <p:attrNameLst>
                                          <p:attrName>ppt_x</p:attrName>
                                          <p:attrName>ppt_y</p:attrName>
                                        </p:attrNameLst>
                                      </p:cBhvr>
                                    </p:animMotion>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53"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Effect transition="in" filter="fade">
                                      <p:cBhvr>
                                        <p:cTn id="42" dur="1000"/>
                                        <p:tgtEl>
                                          <p:spTgt spid="15"/>
                                        </p:tgtEl>
                                      </p:cBhvr>
                                    </p:animEffect>
                                  </p:childTnLst>
                                </p:cTn>
                              </p:par>
                              <p:par>
                                <p:cTn id="43" presetID="0" presetClass="path" presetSubtype="0" accel="50000" decel="50000" fill="hold" nodeType="withEffect">
                                  <p:stCondLst>
                                    <p:cond delay="0"/>
                                  </p:stCondLst>
                                  <p:childTnLst>
                                    <p:animMotion origin="layout" path="M -0.43802 0.15861 C -0.41354 0.13595 -0.38906 0.11329 -0.33958 0.10983 C -0.2901 0.10636 -0.19392 0.15237 -0.14132 0.13734 C -0.08871 0.12231 -0.04739 0.04185 -0.02378 0.01896 C -0.00017 -0.00393 -0.00017 -0.00208 -4.72222E-6 1.21387E-6 " pathEditMode="relative" ptsTypes="aaaaA">
                                      <p:cBhvr>
                                        <p:cTn id="44" dur="1000" fill="hold"/>
                                        <p:tgtEl>
                                          <p:spTgt spid="15"/>
                                        </p:tgtEl>
                                        <p:attrNameLst>
                                          <p:attrName>ppt_x</p:attrName>
                                          <p:attrName>ppt_y</p:attrName>
                                        </p:attrNameLst>
                                      </p:cBhvr>
                                    </p:animMotion>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par>
                                <p:cTn id="48" presetID="0" presetClass="path" presetSubtype="0" accel="50000" decel="50000" fill="hold" nodeType="withEffect">
                                  <p:stCondLst>
                                    <p:cond delay="0"/>
                                  </p:stCondLst>
                                  <p:childTnLst>
                                    <p:animMotion origin="layout" path="M 0.20643 0.19444 C 0.19202 0.15537 0.17778 0.11629 0.16667 0.09733 C 0.15556 0.07838 0.16268 0.08693 0.13976 0.08022 C 0.11685 0.07352 0.05192 0.07051 0.02865 0.0571 C 0.00539 0.04369 0.00469 0.01063 6.11111E-6 -7.63006E-6 " pathEditMode="relative" ptsTypes="aaaaA">
                                      <p:cBhvr>
                                        <p:cTn id="49" dur="1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內文">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08CAE9-BDD8-4B83-A912-A2EB0631190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6">
            <a:extLst>
              <a:ext uri="{FF2B5EF4-FFF2-40B4-BE49-F238E27FC236}">
                <a16:creationId xmlns:a16="http://schemas.microsoft.com/office/drawing/2014/main" id="{DAAE8F31-01B8-4A9B-BDED-5676633D7684}"/>
              </a:ext>
            </a:extLst>
          </p:cNvPr>
          <p:cNvSpPr>
            <a:spLocks noGrp="1" noChangeArrowheads="1"/>
          </p:cNvSpPr>
          <p:nvPr>
            <p:ph type="sldNum" sz="quarter" idx="11"/>
          </p:nvPr>
        </p:nvSpPr>
        <p:spPr>
          <a:ln/>
        </p:spPr>
        <p:txBody>
          <a:bodyPr/>
          <a:lstStyle>
            <a:lvl1pPr>
              <a:defRPr/>
            </a:lvl1pPr>
          </a:lstStyle>
          <a:p>
            <a:fld id="{11EAAEBC-C5C5-4637-938A-6F2616932A96}" type="slidenum">
              <a:rPr lang="en-US" altLang="ko-KR"/>
              <a:pPr/>
              <a:t>‹#›</a:t>
            </a:fld>
            <a:endParaRPr lang="en-US" altLang="ko-KR"/>
          </a:p>
        </p:txBody>
      </p:sp>
      <p:sp>
        <p:nvSpPr>
          <p:cNvPr id="4" name="Rectangle 23">
            <a:extLst>
              <a:ext uri="{FF2B5EF4-FFF2-40B4-BE49-F238E27FC236}">
                <a16:creationId xmlns:a16="http://schemas.microsoft.com/office/drawing/2014/main" id="{9CE8F9E4-4E7B-42A4-9371-70A3511B3A9D}"/>
              </a:ext>
            </a:extLst>
          </p:cNvPr>
          <p:cNvSpPr>
            <a:spLocks noGrp="1" noChangeArrowheads="1"/>
          </p:cNvSpPr>
          <p:nvPr>
            <p:ph type="ftr" sz="quarter" idx="12"/>
          </p:nvPr>
        </p:nvSpPr>
        <p:spPr>
          <a:ln/>
        </p:spPr>
        <p:txBody>
          <a:bodyPr/>
          <a:lstStyle>
            <a:lvl1pPr>
              <a:defRPr/>
            </a:lvl1pPr>
          </a:lstStyle>
          <a:p>
            <a:pPr>
              <a:defRPr/>
            </a:pPr>
            <a:endParaRPr lang="en-US" altLang="ko-KR"/>
          </a:p>
        </p:txBody>
      </p:sp>
      <p:sp>
        <p:nvSpPr>
          <p:cNvPr id="5" name="標題 4">
            <a:extLst>
              <a:ext uri="{FF2B5EF4-FFF2-40B4-BE49-F238E27FC236}">
                <a16:creationId xmlns:a16="http://schemas.microsoft.com/office/drawing/2014/main" id="{8B82CB64-B0C5-47B3-A5CD-0CCCABE2EEDF}"/>
              </a:ext>
            </a:extLst>
          </p:cNvPr>
          <p:cNvSpPr>
            <a:spLocks noGrp="1"/>
          </p:cNvSpPr>
          <p:nvPr>
            <p:ph type="title"/>
          </p:nvPr>
        </p:nvSpPr>
        <p:spPr/>
        <p:txBody>
          <a:bodyPr/>
          <a:lstStyle/>
          <a:p>
            <a:r>
              <a:rPr lang="zh-TW" altLang="en-US"/>
              <a:t>按一下以編輯母片標題樣式</a:t>
            </a:r>
            <a:endParaRPr lang="zh-TW" altLang="en-US" dirty="0"/>
          </a:p>
        </p:txBody>
      </p:sp>
      <p:sp>
        <p:nvSpPr>
          <p:cNvPr id="7" name="內容版面配置區 6">
            <a:extLst>
              <a:ext uri="{FF2B5EF4-FFF2-40B4-BE49-F238E27FC236}">
                <a16:creationId xmlns:a16="http://schemas.microsoft.com/office/drawing/2014/main" id="{BF900EB1-90B3-40BE-BE5D-9355E0BC73C6}"/>
              </a:ext>
            </a:extLst>
          </p:cNvPr>
          <p:cNvSpPr>
            <a:spLocks noGrp="1"/>
          </p:cNvSpPr>
          <p:nvPr>
            <p:ph sz="quarter" idx="13"/>
          </p:nvPr>
        </p:nvSpPr>
        <p:spPr>
          <a:xfrm>
            <a:off x="827088" y="1340767"/>
            <a:ext cx="3816350" cy="453650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內容版面配置區 8">
            <a:extLst>
              <a:ext uri="{FF2B5EF4-FFF2-40B4-BE49-F238E27FC236}">
                <a16:creationId xmlns:a16="http://schemas.microsoft.com/office/drawing/2014/main" id="{B58ABDA9-DA46-48C1-A8B0-E63AB6AEE08C}"/>
              </a:ext>
            </a:extLst>
          </p:cNvPr>
          <p:cNvSpPr>
            <a:spLocks noGrp="1"/>
          </p:cNvSpPr>
          <p:nvPr>
            <p:ph sz="quarter" idx="14"/>
          </p:nvPr>
        </p:nvSpPr>
        <p:spPr>
          <a:xfrm>
            <a:off x="4787900" y="1341438"/>
            <a:ext cx="4141788" cy="45354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197438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ko-KR" altLang="en-US"/>
          </a:p>
        </p:txBody>
      </p:sp>
      <p:sp>
        <p:nvSpPr>
          <p:cNvPr id="7" name="日期版面配置區 6">
            <a:extLst>
              <a:ext uri="{FF2B5EF4-FFF2-40B4-BE49-F238E27FC236}">
                <a16:creationId xmlns:a16="http://schemas.microsoft.com/office/drawing/2014/main" id="{6DFFAA28-0A1B-4C53-BDD8-DB00B6AC734A}"/>
              </a:ext>
            </a:extLst>
          </p:cNvPr>
          <p:cNvSpPr>
            <a:spLocks noGrp="1"/>
          </p:cNvSpPr>
          <p:nvPr>
            <p:ph type="dt" sz="half" idx="10"/>
          </p:nvPr>
        </p:nvSpPr>
        <p:spPr/>
        <p:txBody>
          <a:bodyPr/>
          <a:lstStyle/>
          <a:p>
            <a:pPr>
              <a:defRPr/>
            </a:pPr>
            <a:endParaRPr lang="en-US" altLang="ko-KR" dirty="0"/>
          </a:p>
        </p:txBody>
      </p:sp>
      <p:sp>
        <p:nvSpPr>
          <p:cNvPr id="8" name="頁尾版面配置區 7">
            <a:extLst>
              <a:ext uri="{FF2B5EF4-FFF2-40B4-BE49-F238E27FC236}">
                <a16:creationId xmlns:a16="http://schemas.microsoft.com/office/drawing/2014/main" id="{DC464E5E-D07F-43F7-8233-EDFE9135D440}"/>
              </a:ext>
            </a:extLst>
          </p:cNvPr>
          <p:cNvSpPr>
            <a:spLocks noGrp="1"/>
          </p:cNvSpPr>
          <p:nvPr>
            <p:ph type="ftr" sz="quarter" idx="11"/>
          </p:nvPr>
        </p:nvSpPr>
        <p:spPr/>
        <p:txBody>
          <a:bodyPr/>
          <a:lstStyle/>
          <a:p>
            <a:pPr>
              <a:defRPr/>
            </a:pPr>
            <a:endParaRPr lang="en-US" altLang="ko-KR"/>
          </a:p>
        </p:txBody>
      </p:sp>
      <p:sp>
        <p:nvSpPr>
          <p:cNvPr id="9" name="投影片編號版面配置區 8">
            <a:extLst>
              <a:ext uri="{FF2B5EF4-FFF2-40B4-BE49-F238E27FC236}">
                <a16:creationId xmlns:a16="http://schemas.microsoft.com/office/drawing/2014/main" id="{6F58F350-143D-4D5B-83F0-596644A88CD0}"/>
              </a:ext>
            </a:extLst>
          </p:cNvPr>
          <p:cNvSpPr>
            <a:spLocks noGrp="1"/>
          </p:cNvSpPr>
          <p:nvPr>
            <p:ph type="sldNum" sz="quarter" idx="12"/>
          </p:nvPr>
        </p:nvSpPr>
        <p:spPr/>
        <p:txBody>
          <a:bodyPr/>
          <a:lstStyle/>
          <a:p>
            <a:fld id="{D55CB18B-31BB-4254-9559-1B86933C9FD7}" type="slidenum">
              <a:rPr lang="en-US" altLang="ko-KR" smtClean="0"/>
              <a:pPr/>
              <a:t>‹#›</a:t>
            </a:fld>
            <a:endParaRPr lang="en-US" altLang="ko-KR"/>
          </a:p>
        </p:txBody>
      </p:sp>
      <p:sp>
        <p:nvSpPr>
          <p:cNvPr id="10" name="標題 9">
            <a:extLst>
              <a:ext uri="{FF2B5EF4-FFF2-40B4-BE49-F238E27FC236}">
                <a16:creationId xmlns:a16="http://schemas.microsoft.com/office/drawing/2014/main" id="{96C24A02-D6E1-4617-BD43-812E3E83CCCC}"/>
              </a:ext>
            </a:extLst>
          </p:cNvPr>
          <p:cNvSpPr>
            <a:spLocks noGrp="1"/>
          </p:cNvSpPr>
          <p:nvPr>
            <p:ph type="title"/>
          </p:nvPr>
        </p:nvSpPr>
        <p:spPr/>
        <p:txBody>
          <a:bodyPr/>
          <a:lstStyle>
            <a:lvl1pPr>
              <a:defRPr>
                <a:effectLst/>
              </a:defRPr>
            </a:lvl1pPr>
          </a:lstStyle>
          <a:p>
            <a:r>
              <a:rPr lang="zh-TW" altLang="en-US"/>
              <a:t>按一下以編輯母片標題樣式</a:t>
            </a:r>
            <a:endParaRPr lang="zh-TW" altLang="en-US" dirty="0"/>
          </a:p>
        </p:txBody>
      </p:sp>
    </p:spTree>
    <p:extLst>
      <p:ext uri="{BB962C8B-B14F-4D97-AF65-F5344CB8AC3E}">
        <p14:creationId xmlns:p14="http://schemas.microsoft.com/office/powerpoint/2010/main" val="41541554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spc="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722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7" name="標題 6">
            <a:extLst>
              <a:ext uri="{FF2B5EF4-FFF2-40B4-BE49-F238E27FC236}">
                <a16:creationId xmlns:a16="http://schemas.microsoft.com/office/drawing/2014/main" id="{676BE4DE-02B2-43E3-937C-29FC95D0AF5F}"/>
              </a:ext>
            </a:extLst>
          </p:cNvPr>
          <p:cNvSpPr>
            <a:spLocks noGrp="1"/>
          </p:cNvSpPr>
          <p:nvPr>
            <p:ph type="title"/>
          </p:nvPr>
        </p:nvSpPr>
        <p:spPr/>
        <p:txBody>
          <a:bodyPr/>
          <a:lstStyle/>
          <a:p>
            <a:r>
              <a:rPr lang="zh-TW" altLang="en-US" dirty="0"/>
              <a:t>按一下以編輯母片標題樣式</a:t>
            </a:r>
          </a:p>
        </p:txBody>
      </p:sp>
      <p:sp>
        <p:nvSpPr>
          <p:cNvPr id="8" name="日期版面配置區 7">
            <a:extLst>
              <a:ext uri="{FF2B5EF4-FFF2-40B4-BE49-F238E27FC236}">
                <a16:creationId xmlns:a16="http://schemas.microsoft.com/office/drawing/2014/main" id="{18872B26-DD7B-4559-B4AD-217C4DAB2004}"/>
              </a:ext>
            </a:extLst>
          </p:cNvPr>
          <p:cNvSpPr>
            <a:spLocks noGrp="1"/>
          </p:cNvSpPr>
          <p:nvPr>
            <p:ph type="dt" sz="half" idx="10"/>
          </p:nvPr>
        </p:nvSpPr>
        <p:spPr/>
        <p:txBody>
          <a:bodyPr/>
          <a:lstStyle/>
          <a:p>
            <a:pPr>
              <a:defRPr/>
            </a:pPr>
            <a:endParaRPr lang="en-US" altLang="ko-KR"/>
          </a:p>
        </p:txBody>
      </p:sp>
      <p:sp>
        <p:nvSpPr>
          <p:cNvPr id="9" name="頁尾版面配置區 8">
            <a:extLst>
              <a:ext uri="{FF2B5EF4-FFF2-40B4-BE49-F238E27FC236}">
                <a16:creationId xmlns:a16="http://schemas.microsoft.com/office/drawing/2014/main" id="{4A66AB43-F3B0-4816-9DFC-EDAFA110CFF8}"/>
              </a:ext>
            </a:extLst>
          </p:cNvPr>
          <p:cNvSpPr>
            <a:spLocks noGrp="1"/>
          </p:cNvSpPr>
          <p:nvPr>
            <p:ph type="ftr" sz="quarter" idx="11"/>
          </p:nvPr>
        </p:nvSpPr>
        <p:spPr/>
        <p:txBody>
          <a:bodyPr/>
          <a:lstStyle/>
          <a:p>
            <a:pPr>
              <a:defRPr/>
            </a:pPr>
            <a:endParaRPr lang="en-US" altLang="ko-KR"/>
          </a:p>
        </p:txBody>
      </p:sp>
      <p:sp>
        <p:nvSpPr>
          <p:cNvPr id="10" name="投影片編號版面配置區 9">
            <a:extLst>
              <a:ext uri="{FF2B5EF4-FFF2-40B4-BE49-F238E27FC236}">
                <a16:creationId xmlns:a16="http://schemas.microsoft.com/office/drawing/2014/main" id="{47D0E54C-36E3-4F0A-90F2-EE93018C8525}"/>
              </a:ext>
            </a:extLst>
          </p:cNvPr>
          <p:cNvSpPr>
            <a:spLocks noGrp="1"/>
          </p:cNvSpPr>
          <p:nvPr>
            <p:ph type="sldNum" sz="quarter" idx="12"/>
          </p:nvPr>
        </p:nvSpPr>
        <p:spPr/>
        <p:txBody>
          <a:bodyPr/>
          <a:lstStyle/>
          <a:p>
            <a:fld id="{1A39A694-C9D2-4A1F-B22B-D5A13C3121DA}" type="slidenum">
              <a:rPr lang="en-US" altLang="ko-KR" smtClean="0"/>
              <a:pPr/>
              <a:t>‹#›</a:t>
            </a:fld>
            <a:endParaRPr lang="en-US" altLang="ko-KR"/>
          </a:p>
        </p:txBody>
      </p:sp>
    </p:spTree>
    <p:extLst>
      <p:ext uri="{BB962C8B-B14F-4D97-AF65-F5344CB8AC3E}">
        <p14:creationId xmlns:p14="http://schemas.microsoft.com/office/powerpoint/2010/main" val="3897891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71DA9D9B-4034-4A66-9E10-3796E16B2930}"/>
              </a:ext>
            </a:extLst>
          </p:cNvPr>
          <p:cNvSpPr/>
          <p:nvPr/>
        </p:nvSpPr>
        <p:spPr>
          <a:xfrm>
            <a:off x="0" y="0"/>
            <a:ext cx="9144000" cy="7143750"/>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4" name="그룹 14">
            <a:extLst>
              <a:ext uri="{FF2B5EF4-FFF2-40B4-BE49-F238E27FC236}">
                <a16:creationId xmlns:a16="http://schemas.microsoft.com/office/drawing/2014/main" id="{9E8A2FA8-DE79-4414-95E1-BE2F760354D8}"/>
              </a:ext>
            </a:extLst>
          </p:cNvPr>
          <p:cNvGrpSpPr>
            <a:grpSpLocks/>
          </p:cNvGrpSpPr>
          <p:nvPr userDrawn="1"/>
        </p:nvGrpSpPr>
        <p:grpSpPr bwMode="auto">
          <a:xfrm>
            <a:off x="-285750" y="5877272"/>
            <a:ext cx="10001250" cy="2623791"/>
            <a:chOff x="-285784" y="5500688"/>
            <a:chExt cx="10001320" cy="3000375"/>
          </a:xfrm>
        </p:grpSpPr>
        <p:pic>
          <p:nvPicPr>
            <p:cNvPr id="5" name="그림 28" descr="건물.png">
              <a:extLst>
                <a:ext uri="{FF2B5EF4-FFF2-40B4-BE49-F238E27FC236}">
                  <a16:creationId xmlns:a16="http://schemas.microsoft.com/office/drawing/2014/main" id="{2ECC8577-5A92-413C-85CE-96FAC35DC4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500688"/>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그룹 13">
              <a:extLst>
                <a:ext uri="{FF2B5EF4-FFF2-40B4-BE49-F238E27FC236}">
                  <a16:creationId xmlns:a16="http://schemas.microsoft.com/office/drawing/2014/main" id="{4FD29314-DE0F-44BE-9178-D304AE560C14}"/>
                </a:ext>
              </a:extLst>
            </p:cNvPr>
            <p:cNvGrpSpPr>
              <a:grpSpLocks/>
            </p:cNvGrpSpPr>
            <p:nvPr userDrawn="1"/>
          </p:nvGrpSpPr>
          <p:grpSpPr bwMode="auto">
            <a:xfrm>
              <a:off x="-285784" y="6343650"/>
              <a:ext cx="10001320" cy="2157413"/>
              <a:chOff x="-285784" y="6343650"/>
              <a:chExt cx="10001320" cy="2157413"/>
            </a:xfrm>
          </p:grpSpPr>
          <p:sp>
            <p:nvSpPr>
              <p:cNvPr id="13" name="타원 12">
                <a:extLst>
                  <a:ext uri="{FF2B5EF4-FFF2-40B4-BE49-F238E27FC236}">
                    <a16:creationId xmlns:a16="http://schemas.microsoft.com/office/drawing/2014/main" id="{8C4FEFFA-637D-4CD6-8109-79FAED98C20F}"/>
                  </a:ext>
                </a:extLst>
              </p:cNvPr>
              <p:cNvSpPr/>
              <p:nvPr userDrawn="1"/>
            </p:nvSpPr>
            <p:spPr>
              <a:xfrm>
                <a:off x="-285784" y="6731000"/>
                <a:ext cx="10001320" cy="1000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2061" name="그룹 11">
                <a:extLst>
                  <a:ext uri="{FF2B5EF4-FFF2-40B4-BE49-F238E27FC236}">
                    <a16:creationId xmlns:a16="http://schemas.microsoft.com/office/drawing/2014/main" id="{FAD731D8-8C56-4320-846E-5CE98C00C822}"/>
                  </a:ext>
                </a:extLst>
              </p:cNvPr>
              <p:cNvGrpSpPr>
                <a:grpSpLocks/>
              </p:cNvGrpSpPr>
              <p:nvPr userDrawn="1"/>
            </p:nvGrpSpPr>
            <p:grpSpPr bwMode="auto">
              <a:xfrm>
                <a:off x="0" y="6343650"/>
                <a:ext cx="9144000" cy="2157413"/>
                <a:chOff x="0" y="6343650"/>
                <a:chExt cx="9144000" cy="2157413"/>
              </a:xfrm>
            </p:grpSpPr>
            <p:pic>
              <p:nvPicPr>
                <p:cNvPr id="2062" name="그림 27" descr="지도.png">
                  <a:extLst>
                    <a:ext uri="{FF2B5EF4-FFF2-40B4-BE49-F238E27FC236}">
                      <a16:creationId xmlns:a16="http://schemas.microsoft.com/office/drawing/2014/main" id="{A07B11EB-0A2E-4106-9F4D-24EE43157D6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230193">
                  <a:off x="0" y="6343650"/>
                  <a:ext cx="9144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그림 29" descr="vnf.png">
                  <a:extLst>
                    <a:ext uri="{FF2B5EF4-FFF2-40B4-BE49-F238E27FC236}">
                      <a16:creationId xmlns:a16="http://schemas.microsoft.com/office/drawing/2014/main" id="{306FE32A-6BC1-46AD-BC3C-93640FB1FA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494463"/>
                  <a:ext cx="9144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 name="Rectangle 4">
            <a:extLst>
              <a:ext uri="{FF2B5EF4-FFF2-40B4-BE49-F238E27FC236}">
                <a16:creationId xmlns:a16="http://schemas.microsoft.com/office/drawing/2014/main" id="{41AE4E9B-8A92-4558-B8E6-DEB84B086847}"/>
              </a:ext>
            </a:extLst>
          </p:cNvPr>
          <p:cNvSpPr>
            <a:spLocks noGrp="1" noChangeArrowheads="1"/>
          </p:cNvSpPr>
          <p:nvPr>
            <p:ph type="dt" sz="half" idx="2"/>
          </p:nvPr>
        </p:nvSpPr>
        <p:spPr bwMode="auto">
          <a:xfrm>
            <a:off x="457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3" name="Rectangle 6">
            <a:extLst>
              <a:ext uri="{FF2B5EF4-FFF2-40B4-BE49-F238E27FC236}">
                <a16:creationId xmlns:a16="http://schemas.microsoft.com/office/drawing/2014/main" id="{6AC7B486-A84A-4F26-8E09-B7F0FE6BAA3F}"/>
              </a:ext>
            </a:extLst>
          </p:cNvPr>
          <p:cNvSpPr>
            <a:spLocks noGrp="1" noChangeArrowheads="1"/>
          </p:cNvSpPr>
          <p:nvPr>
            <p:ph type="sldNum" sz="quarter" idx="4"/>
          </p:nvPr>
        </p:nvSpPr>
        <p:spPr bwMode="auto">
          <a:xfrm>
            <a:off x="6553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1"/>
                </a:solidFill>
              </a:defRPr>
            </a:lvl1pPr>
          </a:lstStyle>
          <a:p>
            <a:fld id="{D55CB18B-31BB-4254-9559-1B86933C9FD7}" type="slidenum">
              <a:rPr lang="en-US" altLang="ko-KR" smtClean="0"/>
              <a:pPr/>
              <a:t>‹#›</a:t>
            </a:fld>
            <a:endParaRPr lang="en-US" altLang="ko-KR"/>
          </a:p>
        </p:txBody>
      </p:sp>
      <p:sp>
        <p:nvSpPr>
          <p:cNvPr id="2071" name="Rectangle 23">
            <a:extLst>
              <a:ext uri="{FF2B5EF4-FFF2-40B4-BE49-F238E27FC236}">
                <a16:creationId xmlns:a16="http://schemas.microsoft.com/office/drawing/2014/main" id="{583E748F-A412-47AC-B550-246EEF45D955}"/>
              </a:ext>
            </a:extLst>
          </p:cNvPr>
          <p:cNvSpPr>
            <a:spLocks noGrp="1" noChangeArrowheads="1"/>
          </p:cNvSpPr>
          <p:nvPr>
            <p:ph type="ftr" sz="quarter" idx="3"/>
          </p:nvPr>
        </p:nvSpPr>
        <p:spPr bwMode="auto">
          <a:xfrm>
            <a:off x="3124200" y="6481142"/>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latinLnBrk="1" hangingPunct="0">
              <a:defRPr sz="1400">
                <a:latin typeface="굴림" charset="-127"/>
                <a:ea typeface="굴림" charset="-127"/>
              </a:defRPr>
            </a:lvl1pPr>
          </a:lstStyle>
          <a:p>
            <a:pPr>
              <a:defRPr/>
            </a:pPr>
            <a:endParaRPr lang="en-US" altLang="ko-KR"/>
          </a:p>
        </p:txBody>
      </p:sp>
      <p:pic>
        <p:nvPicPr>
          <p:cNvPr id="2057" name="그림 30" descr="밤하늘별.png">
            <a:extLst>
              <a:ext uri="{FF2B5EF4-FFF2-40B4-BE49-F238E27FC236}">
                <a16:creationId xmlns:a16="http://schemas.microsoft.com/office/drawing/2014/main" id="{A4342B9A-8D21-4594-9BD2-99BAF87DDBA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00500" y="0"/>
            <a:ext cx="51435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그림 32" descr="전구.png">
            <a:extLst>
              <a:ext uri="{FF2B5EF4-FFF2-40B4-BE49-F238E27FC236}">
                <a16:creationId xmlns:a16="http://schemas.microsoft.com/office/drawing/2014/main" id="{A9CEFF85-9098-4EFD-BC7B-965E356D163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714375"/>
            <a:ext cx="22479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제목 개체 틀 21">
            <a:extLst>
              <a:ext uri="{FF2B5EF4-FFF2-40B4-BE49-F238E27FC236}">
                <a16:creationId xmlns:a16="http://schemas.microsoft.com/office/drawing/2014/main" id="{AB5307E4-F09F-48BE-B35F-D0D5DD33C2AF}"/>
              </a:ext>
            </a:extLst>
          </p:cNvPr>
          <p:cNvSpPr>
            <a:spLocks noGrp="1"/>
          </p:cNvSpPr>
          <p:nvPr>
            <p:ph type="title"/>
          </p:nvPr>
        </p:nvSpPr>
        <p:spPr bwMode="auto">
          <a:xfrm>
            <a:off x="827584" y="116632"/>
            <a:ext cx="8102104"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dirty="0"/>
              <a:t>마스터 제목 스타일 편집</a:t>
            </a:r>
          </a:p>
        </p:txBody>
      </p:sp>
      <p:sp>
        <p:nvSpPr>
          <p:cNvPr id="7" name="文字版面配置區 6">
            <a:extLst>
              <a:ext uri="{FF2B5EF4-FFF2-40B4-BE49-F238E27FC236}">
                <a16:creationId xmlns:a16="http://schemas.microsoft.com/office/drawing/2014/main" id="{380E1B18-E3D3-45CE-98AC-3C5CB946B8DC}"/>
              </a:ext>
            </a:extLst>
          </p:cNvPr>
          <p:cNvSpPr>
            <a:spLocks noGrp="1"/>
          </p:cNvSpPr>
          <p:nvPr>
            <p:ph type="body" idx="1"/>
          </p:nvPr>
        </p:nvSpPr>
        <p:spPr>
          <a:xfrm>
            <a:off x="395536" y="1324535"/>
            <a:ext cx="8534152" cy="4654366"/>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cSld>
  <p:clrMap bg1="lt1" tx1="dk1" bg2="lt2" tx2="dk2" accent1="accent1" accent2="accent2" accent3="accent3" accent4="accent4" accent5="accent5" accent6="accent6" hlink="hlink" folHlink="folHlink"/>
  <p:sldLayoutIdLst>
    <p:sldLayoutId id="2147484505" r:id="rId1"/>
    <p:sldLayoutId id="2147484500" r:id="rId2"/>
    <p:sldLayoutId id="2147484506" r:id="rId3"/>
    <p:sldLayoutId id="2147484507" r:id="rId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wipe(left)">
                                      <p:cBhvr>
                                        <p:cTn id="7" dur="1000"/>
                                        <p:tgtEl>
                                          <p:spTgt spid="2059"/>
                                        </p:tgtEl>
                                      </p:cBhvr>
                                    </p:animEffect>
                                  </p:childTnLst>
                                </p:cTn>
                              </p:par>
                              <p:par>
                                <p:cTn id="8" presetID="22" presetClass="entr" presetSubtype="8" fill="hold"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wipe(left)">
                                      <p:cBhvr>
                                        <p:cTn id="10"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hf hdr="0" ftr="0" dt="0"/>
  <p:txStyles>
    <p:titleStyle>
      <a:lvl1pPr algn="ctr" rtl="0" eaLnBrk="1" fontAlgn="base" latinLnBrk="1" hangingPunct="1">
        <a:spcBef>
          <a:spcPct val="0"/>
        </a:spcBef>
        <a:spcAft>
          <a:spcPct val="0"/>
        </a:spcAft>
        <a:defRPr kumimoji="1" sz="3600" b="1" baseline="0">
          <a:solidFill>
            <a:srgbClr val="00FFFF"/>
          </a:solidFill>
          <a:latin typeface="Arial" panose="020B0604020202020204" pitchFamily="34" charset="0"/>
          <a:ea typeface="標楷體" panose="03000509000000000000" pitchFamily="65" charset="-120"/>
          <a:cs typeface="+mj-cs"/>
        </a:defRPr>
      </a:lvl1pPr>
      <a:lvl2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2pPr>
      <a:lvl3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3pPr>
      <a:lvl4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4pPr>
      <a:lvl5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6pPr>
      <a:lvl7pPr marL="9144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7pPr>
      <a:lvl8pPr marL="13716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8pPr>
      <a:lvl9pPr marL="18288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cs typeface="+mn-cs"/>
        </a:defRPr>
      </a:lvl1pPr>
      <a:lvl2pPr marL="742950" indent="-28575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defRPr>
      </a:lvl2pPr>
      <a:lvl3pPr marL="1143000" indent="-228600" algn="l" rtl="0" eaLnBrk="1" fontAlgn="base" latinLnBrk="0" hangingPunct="1">
        <a:spcBef>
          <a:spcPct val="20000"/>
        </a:spcBef>
        <a:spcAft>
          <a:spcPct val="0"/>
        </a:spcAft>
        <a:buChar char="•"/>
        <a:defRPr kumimoji="1" sz="2400" baseline="0">
          <a:solidFill>
            <a:schemeClr val="bg1"/>
          </a:solidFill>
          <a:latin typeface="Arial" panose="020B0604020202020204" pitchFamily="34" charset="0"/>
          <a:ea typeface="標楷體" panose="03000509000000000000" pitchFamily="65" charset="-120"/>
        </a:defRPr>
      </a:lvl3pPr>
      <a:lvl4pPr marL="16002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4pPr>
      <a:lvl5pPr marL="20574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5pPr>
      <a:lvl6pPr marL="2514600" indent="-228600" algn="l" rtl="0" eaLnBrk="1" fontAlgn="base" latinLnBrk="1" hangingPunct="1">
        <a:spcBef>
          <a:spcPct val="20000"/>
        </a:spcBef>
        <a:spcAft>
          <a:spcPct val="0"/>
        </a:spcAft>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32F"/>
        </a:solidFill>
        <a:effectLst/>
      </p:bgPr>
    </p:bg>
    <p:spTree>
      <p:nvGrpSpPr>
        <p:cNvPr id="1" name=""/>
        <p:cNvGrpSpPr/>
        <p:nvPr/>
      </p:nvGrpSpPr>
      <p:grpSpPr>
        <a:xfrm>
          <a:off x="0" y="0"/>
          <a:ext cx="0" cy="0"/>
          <a:chOff x="0" y="0"/>
          <a:chExt cx="0" cy="0"/>
        </a:xfrm>
      </p:grpSpPr>
      <p:pic>
        <p:nvPicPr>
          <p:cNvPr id="5122" name="그림 26" descr="전구.png">
            <a:extLst>
              <a:ext uri="{FF2B5EF4-FFF2-40B4-BE49-F238E27FC236}">
                <a16:creationId xmlns:a16="http://schemas.microsoft.com/office/drawing/2014/main" id="{AB921955-ACCE-4294-A8A7-0DFFA4C63C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4704" y="-142875"/>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그림 24" descr="전구빤작이.png">
            <a:extLst>
              <a:ext uri="{FF2B5EF4-FFF2-40B4-BE49-F238E27FC236}">
                <a16:creationId xmlns:a16="http://schemas.microsoft.com/office/drawing/2014/main" id="{B921C91E-43EA-485F-A78F-11B5E8019E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14313"/>
            <a:ext cx="19399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그림 25" descr="연두나비.png">
            <a:extLst>
              <a:ext uri="{FF2B5EF4-FFF2-40B4-BE49-F238E27FC236}">
                <a16:creationId xmlns:a16="http://schemas.microsoft.com/office/drawing/2014/main" id="{AECC4969-F114-4997-B6FC-6CA2B23B3D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857375"/>
            <a:ext cx="652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D:\김희숙\2006work\ppt코리아\ppt코리아작업\애니형\풍경_여행_p\p_00006\png\7.png">
            <a:extLst>
              <a:ext uri="{FF2B5EF4-FFF2-40B4-BE49-F238E27FC236}">
                <a16:creationId xmlns:a16="http://schemas.microsoft.com/office/drawing/2014/main" id="{3411D189-C04C-4570-A06B-E2509924A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313" y="4584700"/>
            <a:ext cx="448468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D:\김희숙\2006work\ppt코리아\ppt코리아작업\애니형\풍경_여행_p\p_00006\png\8.png">
            <a:extLst>
              <a:ext uri="{FF2B5EF4-FFF2-40B4-BE49-F238E27FC236}">
                <a16:creationId xmlns:a16="http://schemas.microsoft.com/office/drawing/2014/main" id="{3A3CC43C-4042-4492-BCEB-7AB599B98D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050" y="357188"/>
            <a:ext cx="64579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4" descr="8">
            <a:extLst>
              <a:ext uri="{FF2B5EF4-FFF2-40B4-BE49-F238E27FC236}">
                <a16:creationId xmlns:a16="http://schemas.microsoft.com/office/drawing/2014/main" id="{2128A174-25CB-40B3-AEE4-42BF8FA007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15875"/>
            <a:ext cx="8101533"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3">
            <a:extLst>
              <a:ext uri="{FF2B5EF4-FFF2-40B4-BE49-F238E27FC236}">
                <a16:creationId xmlns:a16="http://schemas.microsoft.com/office/drawing/2014/main" id="{40656A74-EF19-492E-B3E8-2A833F1A648C}"/>
              </a:ext>
            </a:extLst>
          </p:cNvPr>
          <p:cNvSpPr>
            <a:spLocks noGrp="1" noChangeArrowheads="1"/>
          </p:cNvSpPr>
          <p:nvPr>
            <p:ph type="body" idx="1"/>
          </p:nvPr>
        </p:nvSpPr>
        <p:spPr bwMode="auto">
          <a:xfrm>
            <a:off x="1288208" y="1067397"/>
            <a:ext cx="7604272" cy="524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129" name="Rectangle 2">
            <a:extLst>
              <a:ext uri="{FF2B5EF4-FFF2-40B4-BE49-F238E27FC236}">
                <a16:creationId xmlns:a16="http://schemas.microsoft.com/office/drawing/2014/main" id="{AE9B36B7-A915-4617-9A47-8633A50A3D8D}"/>
              </a:ext>
            </a:extLst>
          </p:cNvPr>
          <p:cNvSpPr>
            <a:spLocks noGrp="1" noChangeArrowheads="1"/>
          </p:cNvSpPr>
          <p:nvPr>
            <p:ph type="title"/>
          </p:nvPr>
        </p:nvSpPr>
        <p:spPr bwMode="auto">
          <a:xfrm>
            <a:off x="1288208" y="60325"/>
            <a:ext cx="7604272" cy="93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ko-KR" dirty="0"/>
          </a:p>
        </p:txBody>
      </p:sp>
      <p:sp>
        <p:nvSpPr>
          <p:cNvPr id="9220" name="Rectangle 4">
            <a:extLst>
              <a:ext uri="{FF2B5EF4-FFF2-40B4-BE49-F238E27FC236}">
                <a16:creationId xmlns:a16="http://schemas.microsoft.com/office/drawing/2014/main" id="{CEACD826-A38E-48AB-9141-C4C3E55BA686}"/>
              </a:ext>
            </a:extLst>
          </p:cNvPr>
          <p:cNvSpPr>
            <a:spLocks noGrp="1" noChangeArrowheads="1"/>
          </p:cNvSpPr>
          <p:nvPr>
            <p:ph type="dt" sz="half" idx="2"/>
          </p:nvPr>
        </p:nvSpPr>
        <p:spPr bwMode="auto">
          <a:xfrm>
            <a:off x="457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9221" name="Rectangle 5">
            <a:extLst>
              <a:ext uri="{FF2B5EF4-FFF2-40B4-BE49-F238E27FC236}">
                <a16:creationId xmlns:a16="http://schemas.microsoft.com/office/drawing/2014/main" id="{024564FB-DE6D-4F0E-867E-1309ED303A20}"/>
              </a:ext>
            </a:extLst>
          </p:cNvPr>
          <p:cNvSpPr>
            <a:spLocks noGrp="1" noChangeArrowheads="1"/>
          </p:cNvSpPr>
          <p:nvPr>
            <p:ph type="ftr" sz="quarter" idx="3"/>
          </p:nvPr>
        </p:nvSpPr>
        <p:spPr bwMode="auto">
          <a:xfrm>
            <a:off x="3124200" y="638132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tx1"/>
                </a:solidFill>
                <a:latin typeface="굴림" pitchFamily="50" charset="-127"/>
                <a:ea typeface="굴림" pitchFamily="50" charset="-127"/>
              </a:defRPr>
            </a:lvl1pPr>
          </a:lstStyle>
          <a:p>
            <a:pPr>
              <a:defRPr/>
            </a:pPr>
            <a:endParaRPr lang="en-US" altLang="ko-KR"/>
          </a:p>
        </p:txBody>
      </p:sp>
      <p:sp>
        <p:nvSpPr>
          <p:cNvPr id="9222" name="Rectangle 6">
            <a:extLst>
              <a:ext uri="{FF2B5EF4-FFF2-40B4-BE49-F238E27FC236}">
                <a16:creationId xmlns:a16="http://schemas.microsoft.com/office/drawing/2014/main" id="{D6D00C98-5287-498F-ABBD-DD94D9B95DD5}"/>
              </a:ext>
            </a:extLst>
          </p:cNvPr>
          <p:cNvSpPr>
            <a:spLocks noGrp="1" noChangeArrowheads="1"/>
          </p:cNvSpPr>
          <p:nvPr>
            <p:ph type="sldNum" sz="quarter" idx="4"/>
          </p:nvPr>
        </p:nvSpPr>
        <p:spPr bwMode="auto">
          <a:xfrm>
            <a:off x="6553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lvl1pPr>
          </a:lstStyle>
          <a:p>
            <a:fld id="{1A39A694-C9D2-4A1F-B22B-D5A13C3121DA}" type="slidenum">
              <a:rPr lang="en-US" altLang="ko-KR"/>
              <a:pPr/>
              <a:t>‹#›</a:t>
            </a:fld>
            <a:endParaRPr lang="en-US" altLang="ko-KR"/>
          </a:p>
        </p:txBody>
      </p:sp>
      <p:grpSp>
        <p:nvGrpSpPr>
          <p:cNvPr id="2" name="그룹 21">
            <a:extLst>
              <a:ext uri="{FF2B5EF4-FFF2-40B4-BE49-F238E27FC236}">
                <a16:creationId xmlns:a16="http://schemas.microsoft.com/office/drawing/2014/main" id="{F5AE30DE-5BC9-4974-BCC4-90C054626880}"/>
              </a:ext>
            </a:extLst>
          </p:cNvPr>
          <p:cNvGrpSpPr>
            <a:grpSpLocks/>
          </p:cNvGrpSpPr>
          <p:nvPr/>
        </p:nvGrpSpPr>
        <p:grpSpPr bwMode="auto">
          <a:xfrm>
            <a:off x="-468560" y="5143500"/>
            <a:ext cx="1571626" cy="1495425"/>
            <a:chOff x="1500166" y="2928934"/>
            <a:chExt cx="3525839" cy="3355976"/>
          </a:xfrm>
        </p:grpSpPr>
        <p:pic>
          <p:nvPicPr>
            <p:cNvPr id="5137" name="Picture 244" descr="7">
              <a:extLst>
                <a:ext uri="{FF2B5EF4-FFF2-40B4-BE49-F238E27FC236}">
                  <a16:creationId xmlns:a16="http://schemas.microsoft.com/office/drawing/2014/main" id="{F0529C67-B4E9-4532-B320-0453C9E1725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714480" y="2928934"/>
              <a:ext cx="33115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45" descr="8">
              <a:extLst>
                <a:ext uri="{FF2B5EF4-FFF2-40B4-BE49-F238E27FC236}">
                  <a16:creationId xmlns:a16="http://schemas.microsoft.com/office/drawing/2014/main" id="{5BFE663D-20B6-418D-9347-9EA2F4291A9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00166" y="3000372"/>
              <a:ext cx="2614613"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503"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5129"/>
                                        </p:tgtEl>
                                        <p:attrNameLst>
                                          <p:attrName>style.visibility</p:attrName>
                                        </p:attrNameLst>
                                      </p:cBhvr>
                                      <p:to>
                                        <p:strVal val="visible"/>
                                      </p:to>
                                    </p:set>
                                    <p:animEffect transition="in" filter="wipe(left)">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hf hdr="0" ftr="0" dt="0"/>
  <p:txStyles>
    <p:titleStyle>
      <a:lvl1pPr algn="ctr" rtl="0" eaLnBrk="0" fontAlgn="base" latinLnBrk="1" hangingPunct="0">
        <a:spcBef>
          <a:spcPct val="0"/>
        </a:spcBef>
        <a:spcAft>
          <a:spcPct val="0"/>
        </a:spcAft>
        <a:defRPr kumimoji="1" lang="en-US" altLang="ko-KR" sz="3600" b="1" baseline="0" dirty="0">
          <a:solidFill>
            <a:srgbClr val="002060"/>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cs typeface="+mn-cs"/>
        </a:defRPr>
      </a:lvl1pPr>
      <a:lvl2pPr marL="742950" indent="-28575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defRPr>
      </a:lvl2pPr>
      <a:lvl3pPr marL="1143000" indent="-228600" algn="l" rtl="0" eaLnBrk="0" fontAlgn="base" latinLnBrk="0" hangingPunct="0">
        <a:spcBef>
          <a:spcPct val="20000"/>
        </a:spcBef>
        <a:spcAft>
          <a:spcPct val="0"/>
        </a:spcAft>
        <a:buChar char="•"/>
        <a:defRPr kumimoji="1" sz="2400" baseline="0">
          <a:solidFill>
            <a:schemeClr val="tx1"/>
          </a:solidFill>
          <a:latin typeface="Arial" panose="020B0604020202020204" pitchFamily="34" charset="0"/>
          <a:ea typeface="標楷體" panose="03000509000000000000" pitchFamily="65" charset="-120"/>
        </a:defRPr>
      </a:lvl3pPr>
      <a:lvl4pPr marL="16002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4pPr>
      <a:lvl5pPr marL="20574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5pPr>
      <a:lvl6pPr marL="2514600" indent="-228600" algn="l" rtl="0" fontAlgn="base" latinLnBrk="1">
        <a:spcBef>
          <a:spcPct val="20000"/>
        </a:spcBef>
        <a:spcAft>
          <a:spcPct val="0"/>
        </a:spcAft>
        <a:buChar char="»"/>
        <a:defRPr kumimoji="1" sz="2000">
          <a:solidFill>
            <a:schemeClr val="bg1"/>
          </a:solidFill>
          <a:latin typeface="+mn-lt"/>
          <a:ea typeface="+mn-ea"/>
        </a:defRPr>
      </a:lvl6pPr>
      <a:lvl7pPr marL="2971800" indent="-228600" algn="l" rtl="0" fontAlgn="base" latinLnBrk="1">
        <a:spcBef>
          <a:spcPct val="20000"/>
        </a:spcBef>
        <a:spcAft>
          <a:spcPct val="0"/>
        </a:spcAft>
        <a:buChar char="»"/>
        <a:defRPr kumimoji="1" sz="2000">
          <a:solidFill>
            <a:schemeClr val="bg1"/>
          </a:solidFill>
          <a:latin typeface="+mn-lt"/>
          <a:ea typeface="+mn-ea"/>
        </a:defRPr>
      </a:lvl7pPr>
      <a:lvl8pPr marL="3429000" indent="-228600" algn="l" rtl="0" fontAlgn="base" latinLnBrk="1">
        <a:spcBef>
          <a:spcPct val="20000"/>
        </a:spcBef>
        <a:spcAft>
          <a:spcPct val="0"/>
        </a:spcAft>
        <a:buChar char="»"/>
        <a:defRPr kumimoji="1" sz="2000">
          <a:solidFill>
            <a:schemeClr val="bg1"/>
          </a:solidFill>
          <a:latin typeface="+mn-lt"/>
          <a:ea typeface="+mn-ea"/>
        </a:defRPr>
      </a:lvl8pPr>
      <a:lvl9pPr marL="3886200" indent="-228600" algn="l" rtl="0" fontAlgn="base" latinLnBrk="1">
        <a:spcBef>
          <a:spcPct val="20000"/>
        </a:spcBef>
        <a:spcAft>
          <a:spcPct val="0"/>
        </a:spcAft>
        <a:buChar char="»"/>
        <a:defRPr kumimoji="1" sz="2000">
          <a:solidFill>
            <a:schemeClr val="bg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4">
            <a:extLst>
              <a:ext uri="{FF2B5EF4-FFF2-40B4-BE49-F238E27FC236}">
                <a16:creationId xmlns:a16="http://schemas.microsoft.com/office/drawing/2014/main" id="{5E75D9F1-7A0F-40E0-9836-013A38796F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620688"/>
            <a:ext cx="3711633" cy="997527"/>
          </a:xfrm>
          <a:prstGeom prst="rect">
            <a:avLst/>
          </a:prstGeom>
        </p:spPr>
      </p:pic>
      <p:sp>
        <p:nvSpPr>
          <p:cNvPr id="6" name="文字方塊 2">
            <a:extLst>
              <a:ext uri="{FF2B5EF4-FFF2-40B4-BE49-F238E27FC236}">
                <a16:creationId xmlns:a16="http://schemas.microsoft.com/office/drawing/2014/main" id="{41AFDD60-174F-4449-BEA9-BAC4358A4816}"/>
              </a:ext>
            </a:extLst>
          </p:cNvPr>
          <p:cNvSpPr txBox="1"/>
          <p:nvPr/>
        </p:nvSpPr>
        <p:spPr>
          <a:xfrm>
            <a:off x="549966" y="2060848"/>
            <a:ext cx="8044068" cy="32624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本教學投影片係屬教科書著作之延伸，亦受著作權法之保護。</a:t>
            </a: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請依出版社授權使用規範利用本教學資源，非經授權許可不得以影印、拷貝、列印等方法進行重製，亦不得改作、公開展示著作內容，亦請勿對第三人公開傳輸、散布。</a:t>
            </a:r>
          </a:p>
        </p:txBody>
      </p:sp>
    </p:spTree>
    <p:extLst>
      <p:ext uri="{BB962C8B-B14F-4D97-AF65-F5344CB8AC3E}">
        <p14:creationId xmlns:p14="http://schemas.microsoft.com/office/powerpoint/2010/main" val="355607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F852C011-CD0B-465C-89B7-B7C23EFC217C}"/>
              </a:ext>
            </a:extLst>
          </p:cNvPr>
          <p:cNvSpPr>
            <a:spLocks noGrp="1"/>
          </p:cNvSpPr>
          <p:nvPr>
            <p:ph idx="1"/>
          </p:nvPr>
        </p:nvSpPr>
        <p:spPr/>
        <p:txBody>
          <a:bodyPr>
            <a:normAutofit/>
          </a:bodyPr>
          <a:lstStyle/>
          <a:p>
            <a:r>
              <a:rPr lang="zh-TW" altLang="en-US" dirty="0">
                <a:solidFill>
                  <a:srgbClr val="FFFF00"/>
                </a:solidFill>
              </a:rPr>
              <a:t>企業對消費者</a:t>
            </a:r>
            <a:r>
              <a:rPr lang="en-US" altLang="zh-TW" dirty="0">
                <a:solidFill>
                  <a:srgbClr val="FFFF00"/>
                </a:solidFill>
              </a:rPr>
              <a:t>(business-to-consumer, </a:t>
            </a:r>
            <a:r>
              <a:rPr lang="en-US" altLang="zh-TW" dirty="0" err="1">
                <a:solidFill>
                  <a:srgbClr val="FFFF00"/>
                </a:solidFill>
              </a:rPr>
              <a:t>B2C</a:t>
            </a:r>
            <a:r>
              <a:rPr lang="en-US" altLang="zh-TW" dirty="0">
                <a:solidFill>
                  <a:srgbClr val="FFFF00"/>
                </a:solidFill>
              </a:rPr>
              <a:t>)</a:t>
            </a:r>
            <a:r>
              <a:rPr lang="zh-TW" altLang="en-US" dirty="0">
                <a:solidFill>
                  <a:srgbClr val="FFFF00"/>
                </a:solidFill>
              </a:rPr>
              <a:t> </a:t>
            </a:r>
            <a:r>
              <a:rPr lang="zh-TW" altLang="en-US" dirty="0"/>
              <a:t>的電子商務包含銷售產品與服務給個人買家</a:t>
            </a:r>
            <a:endParaRPr lang="en-US" altLang="zh-TW" dirty="0"/>
          </a:p>
          <a:p>
            <a:r>
              <a:rPr lang="zh-TW" altLang="en-US" dirty="0">
                <a:solidFill>
                  <a:srgbClr val="FFFF00"/>
                </a:solidFill>
              </a:rPr>
              <a:t>企業對企業</a:t>
            </a:r>
            <a:r>
              <a:rPr lang="en-US" altLang="zh-TW" dirty="0">
                <a:solidFill>
                  <a:srgbClr val="FFFF00"/>
                </a:solidFill>
              </a:rPr>
              <a:t>(business-to-business, </a:t>
            </a:r>
            <a:r>
              <a:rPr lang="en-US" altLang="zh-TW" dirty="0" err="1">
                <a:solidFill>
                  <a:srgbClr val="FFFF00"/>
                </a:solidFill>
              </a:rPr>
              <a:t>B2B</a:t>
            </a:r>
            <a:r>
              <a:rPr lang="en-US" altLang="zh-TW" dirty="0">
                <a:solidFill>
                  <a:srgbClr val="FFFF00"/>
                </a:solidFill>
              </a:rPr>
              <a:t>)</a:t>
            </a:r>
            <a:r>
              <a:rPr lang="zh-TW" altLang="en-US" dirty="0">
                <a:solidFill>
                  <a:srgbClr val="FFFF00"/>
                </a:solidFill>
              </a:rPr>
              <a:t> </a:t>
            </a:r>
            <a:r>
              <a:rPr lang="zh-TW" altLang="en-US" dirty="0"/>
              <a:t>的電子商務包含了在企業之間的產品與服務銷售</a:t>
            </a:r>
            <a:endParaRPr lang="en-US" altLang="zh-TW" dirty="0"/>
          </a:p>
          <a:p>
            <a:r>
              <a:rPr lang="zh-TW" altLang="en-US" dirty="0">
                <a:solidFill>
                  <a:srgbClr val="FFFF00"/>
                </a:solidFill>
              </a:rPr>
              <a:t>消費者對消費者 </a:t>
            </a:r>
            <a:r>
              <a:rPr lang="en-US" altLang="zh-TW" dirty="0">
                <a:solidFill>
                  <a:srgbClr val="FFFF00"/>
                </a:solidFill>
              </a:rPr>
              <a:t>(consumer-to-consumer, </a:t>
            </a:r>
            <a:r>
              <a:rPr lang="en-US" altLang="zh-TW" dirty="0" err="1">
                <a:solidFill>
                  <a:srgbClr val="FFFF00"/>
                </a:solidFill>
              </a:rPr>
              <a:t>C2C</a:t>
            </a:r>
            <a:r>
              <a:rPr lang="en-US" altLang="zh-TW" dirty="0">
                <a:solidFill>
                  <a:srgbClr val="FFFF00"/>
                </a:solidFill>
              </a:rPr>
              <a:t>) </a:t>
            </a:r>
            <a:r>
              <a:rPr lang="zh-TW" altLang="en-US" dirty="0"/>
              <a:t>的電子商務則是指消費者直接對消費者販售</a:t>
            </a:r>
            <a:endParaRPr lang="en-US" altLang="zh-TW" dirty="0"/>
          </a:p>
          <a:p>
            <a:r>
              <a:rPr lang="zh-TW" altLang="en-US" dirty="0"/>
              <a:t>這些使用手持無線裝置購買來自各地的產品與服務之交易稱為</a:t>
            </a:r>
            <a:r>
              <a:rPr lang="zh-TW" altLang="en-US" dirty="0">
                <a:solidFill>
                  <a:srgbClr val="FFFF00"/>
                </a:solidFill>
              </a:rPr>
              <a:t>行動商務</a:t>
            </a:r>
            <a:r>
              <a:rPr lang="en-US" altLang="zh-TW" dirty="0">
                <a:solidFill>
                  <a:srgbClr val="FFFF00"/>
                </a:solidFill>
              </a:rPr>
              <a:t>(mobile commerce </a:t>
            </a:r>
            <a:r>
              <a:rPr lang="zh-TW" altLang="en-US" dirty="0">
                <a:solidFill>
                  <a:srgbClr val="FFFF00"/>
                </a:solidFill>
              </a:rPr>
              <a:t>或</a:t>
            </a:r>
            <a:r>
              <a:rPr lang="en-US" altLang="zh-TW" dirty="0">
                <a:solidFill>
                  <a:srgbClr val="FFFF00"/>
                </a:solidFill>
              </a:rPr>
              <a:t>m-commerce)</a:t>
            </a:r>
            <a:endParaRPr lang="zh-TW" altLang="en-US" dirty="0">
              <a:solidFill>
                <a:srgbClr val="FFFF00"/>
              </a:solidFill>
            </a:endParaRPr>
          </a:p>
        </p:txBody>
      </p:sp>
      <p:sp>
        <p:nvSpPr>
          <p:cNvPr id="3" name="投影片編號版面配置區 2">
            <a:extLst>
              <a:ext uri="{FF2B5EF4-FFF2-40B4-BE49-F238E27FC236}">
                <a16:creationId xmlns:a16="http://schemas.microsoft.com/office/drawing/2014/main" id="{69C825E3-BFC1-44DD-9922-CFCEACDD6A7C}"/>
              </a:ext>
            </a:extLst>
          </p:cNvPr>
          <p:cNvSpPr>
            <a:spLocks noGrp="1"/>
          </p:cNvSpPr>
          <p:nvPr>
            <p:ph type="sldNum" sz="quarter" idx="12"/>
          </p:nvPr>
        </p:nvSpPr>
        <p:spPr/>
        <p:txBody>
          <a:bodyPr/>
          <a:lstStyle/>
          <a:p>
            <a:fld id="{D55CB18B-31BB-4254-9559-1B86933C9FD7}" type="slidenum">
              <a:rPr lang="en-US" altLang="ko-KR" smtClean="0"/>
              <a:pPr/>
              <a:t>10</a:t>
            </a:fld>
            <a:endParaRPr lang="en-US" altLang="ko-KR"/>
          </a:p>
        </p:txBody>
      </p:sp>
      <p:sp>
        <p:nvSpPr>
          <p:cNvPr id="4" name="標題 3">
            <a:extLst>
              <a:ext uri="{FF2B5EF4-FFF2-40B4-BE49-F238E27FC236}">
                <a16:creationId xmlns:a16="http://schemas.microsoft.com/office/drawing/2014/main" id="{05E776FD-00B5-429C-99C8-3491C0ADB121}"/>
              </a:ext>
            </a:extLst>
          </p:cNvPr>
          <p:cNvSpPr>
            <a:spLocks noGrp="1"/>
          </p:cNvSpPr>
          <p:nvPr>
            <p:ph type="title"/>
          </p:nvPr>
        </p:nvSpPr>
        <p:spPr/>
        <p:txBody>
          <a:bodyPr/>
          <a:lstStyle/>
          <a:p>
            <a:r>
              <a:rPr lang="zh-TW" altLang="en-US"/>
              <a:t>電子商務的型態</a:t>
            </a:r>
            <a:endParaRPr lang="zh-TW" altLang="en-US" dirty="0"/>
          </a:p>
        </p:txBody>
      </p:sp>
    </p:spTree>
    <p:extLst>
      <p:ext uri="{BB962C8B-B14F-4D97-AF65-F5344CB8AC3E}">
        <p14:creationId xmlns:p14="http://schemas.microsoft.com/office/powerpoint/2010/main" val="215101131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333C94AF-D233-42DB-B4ED-B5044087CE52}"/>
              </a:ext>
            </a:extLst>
          </p:cNvPr>
          <p:cNvSpPr>
            <a:spLocks noGrp="1"/>
          </p:cNvSpPr>
          <p:nvPr>
            <p:ph type="sldNum" sz="quarter" idx="12"/>
          </p:nvPr>
        </p:nvSpPr>
        <p:spPr/>
        <p:txBody>
          <a:bodyPr/>
          <a:lstStyle/>
          <a:p>
            <a:fld id="{D55CB18B-31BB-4254-9559-1B86933C9FD7}" type="slidenum">
              <a:rPr lang="en-US" altLang="ko-KR" smtClean="0"/>
              <a:pPr/>
              <a:t>11</a:t>
            </a:fld>
            <a:endParaRPr lang="en-US" altLang="ko-KR"/>
          </a:p>
        </p:txBody>
      </p:sp>
      <p:sp>
        <p:nvSpPr>
          <p:cNvPr id="4" name="標題 3">
            <a:extLst>
              <a:ext uri="{FF2B5EF4-FFF2-40B4-BE49-F238E27FC236}">
                <a16:creationId xmlns:a16="http://schemas.microsoft.com/office/drawing/2014/main" id="{24E18419-56BE-4B2C-902D-46A22E65A53C}"/>
              </a:ext>
            </a:extLst>
          </p:cNvPr>
          <p:cNvSpPr>
            <a:spLocks noGrp="1"/>
          </p:cNvSpPr>
          <p:nvPr>
            <p:ph type="title"/>
          </p:nvPr>
        </p:nvSpPr>
        <p:spPr/>
        <p:txBody>
          <a:bodyPr/>
          <a:lstStyle/>
          <a:p>
            <a:r>
              <a:rPr lang="zh-TW" altLang="en-US" dirty="0"/>
              <a:t>網路經營模式</a:t>
            </a:r>
          </a:p>
        </p:txBody>
      </p:sp>
      <p:pic>
        <p:nvPicPr>
          <p:cNvPr id="10" name="內容版面配置區 7">
            <a:extLst>
              <a:ext uri="{FF2B5EF4-FFF2-40B4-BE49-F238E27FC236}">
                <a16:creationId xmlns:a16="http://schemas.microsoft.com/office/drawing/2014/main" id="{1BD77BE5-E14C-4E84-B1B6-AAA39C22C141}"/>
              </a:ext>
            </a:extLst>
          </p:cNvPr>
          <p:cNvPicPr>
            <a:picLocks noGrp="1" noChangeAspect="1"/>
          </p:cNvPicPr>
          <p:nvPr>
            <p:ph idx="1"/>
          </p:nvPr>
        </p:nvPicPr>
        <p:blipFill>
          <a:blip r:embed="rId2"/>
          <a:stretch>
            <a:fillRect/>
          </a:stretch>
        </p:blipFill>
        <p:spPr>
          <a:xfrm>
            <a:off x="539552" y="1196752"/>
            <a:ext cx="8148749" cy="5157788"/>
          </a:xfrm>
          <a:prstGeom prst="rect">
            <a:avLst/>
          </a:prstGeom>
        </p:spPr>
      </p:pic>
    </p:spTree>
    <p:extLst>
      <p:ext uri="{BB962C8B-B14F-4D97-AF65-F5344CB8AC3E}">
        <p14:creationId xmlns:p14="http://schemas.microsoft.com/office/powerpoint/2010/main" val="165654848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09A48356-C91D-45D4-8874-4B9A483249B7}"/>
              </a:ext>
            </a:extLst>
          </p:cNvPr>
          <p:cNvSpPr>
            <a:spLocks noGrp="1"/>
          </p:cNvSpPr>
          <p:nvPr>
            <p:ph idx="1"/>
          </p:nvPr>
        </p:nvSpPr>
        <p:spPr/>
        <p:txBody>
          <a:bodyPr>
            <a:normAutofit/>
          </a:bodyPr>
          <a:lstStyle/>
          <a:p>
            <a:r>
              <a:rPr lang="zh-TW" altLang="en-US" dirty="0">
                <a:solidFill>
                  <a:srgbClr val="FFFF00"/>
                </a:solidFill>
              </a:rPr>
              <a:t>收益模式</a:t>
            </a:r>
            <a:r>
              <a:rPr lang="en-US" altLang="zh-TW" dirty="0">
                <a:solidFill>
                  <a:srgbClr val="FFFF00"/>
                </a:solidFill>
              </a:rPr>
              <a:t>(revenue model) </a:t>
            </a:r>
            <a:r>
              <a:rPr lang="zh-TW" altLang="en-US" dirty="0"/>
              <a:t>說明了公司如何賺取收入、產生利潤，以及獲得高額的投資報酬</a:t>
            </a:r>
            <a:endParaRPr lang="en-US" altLang="zh-TW" dirty="0"/>
          </a:p>
          <a:p>
            <a:r>
              <a:rPr lang="zh-TW" altLang="en-US" dirty="0">
                <a:solidFill>
                  <a:srgbClr val="FFFF00"/>
                </a:solidFill>
              </a:rPr>
              <a:t>廣告收益模式</a:t>
            </a:r>
            <a:r>
              <a:rPr lang="en-US" altLang="zh-TW" dirty="0">
                <a:solidFill>
                  <a:srgbClr val="FFFF00"/>
                </a:solidFill>
              </a:rPr>
              <a:t>(advertising revenue model) </a:t>
            </a:r>
            <a:r>
              <a:rPr lang="zh-TW" altLang="en-US" dirty="0"/>
              <a:t>方面，網站產生收益的方式是透過吸引大群的瀏覽人數以增加廣告曝光率</a:t>
            </a:r>
            <a:endParaRPr lang="en-US" altLang="zh-TW" dirty="0"/>
          </a:p>
          <a:p>
            <a:r>
              <a:rPr lang="zh-TW" altLang="en-US" dirty="0">
                <a:solidFill>
                  <a:srgbClr val="FFFF00"/>
                </a:solidFill>
              </a:rPr>
              <a:t>銷售收益模式</a:t>
            </a:r>
            <a:r>
              <a:rPr lang="en-US" altLang="zh-TW" dirty="0">
                <a:solidFill>
                  <a:srgbClr val="FFFF00"/>
                </a:solidFill>
              </a:rPr>
              <a:t>(sales revenue model) </a:t>
            </a:r>
            <a:r>
              <a:rPr lang="zh-TW" altLang="en-US" dirty="0"/>
              <a:t>方面，公司透過銷售商品、資訊或服務給顧客</a:t>
            </a:r>
            <a:endParaRPr lang="en-US" altLang="zh-TW" dirty="0"/>
          </a:p>
          <a:p>
            <a:r>
              <a:rPr lang="zh-TW" altLang="en-US" dirty="0">
                <a:solidFill>
                  <a:srgbClr val="FFFF00"/>
                </a:solidFill>
              </a:rPr>
              <a:t>訂閱收益模式</a:t>
            </a:r>
            <a:r>
              <a:rPr lang="en-US" altLang="zh-TW" dirty="0">
                <a:solidFill>
                  <a:srgbClr val="FFFF00"/>
                </a:solidFill>
              </a:rPr>
              <a:t>(subscription revenue model) </a:t>
            </a:r>
            <a:r>
              <a:rPr lang="zh-TW" altLang="en-US" dirty="0"/>
              <a:t>方面，網站收取連續的定期訂閱費來提供內容或服務的存取</a:t>
            </a:r>
          </a:p>
        </p:txBody>
      </p:sp>
      <p:sp>
        <p:nvSpPr>
          <p:cNvPr id="3" name="投影片編號版面配置區 2">
            <a:extLst>
              <a:ext uri="{FF2B5EF4-FFF2-40B4-BE49-F238E27FC236}">
                <a16:creationId xmlns:a16="http://schemas.microsoft.com/office/drawing/2014/main" id="{6F7FDC08-D23C-4687-AAE9-1A05C6E6A9C9}"/>
              </a:ext>
            </a:extLst>
          </p:cNvPr>
          <p:cNvSpPr>
            <a:spLocks noGrp="1"/>
          </p:cNvSpPr>
          <p:nvPr>
            <p:ph type="sldNum" sz="quarter" idx="12"/>
          </p:nvPr>
        </p:nvSpPr>
        <p:spPr/>
        <p:txBody>
          <a:bodyPr/>
          <a:lstStyle/>
          <a:p>
            <a:fld id="{D55CB18B-31BB-4254-9559-1B86933C9FD7}" type="slidenum">
              <a:rPr lang="en-US" altLang="ko-KR" smtClean="0"/>
              <a:pPr/>
              <a:t>12</a:t>
            </a:fld>
            <a:endParaRPr lang="en-US" altLang="ko-KR"/>
          </a:p>
        </p:txBody>
      </p:sp>
      <p:sp>
        <p:nvSpPr>
          <p:cNvPr id="4" name="標題 3">
            <a:extLst>
              <a:ext uri="{FF2B5EF4-FFF2-40B4-BE49-F238E27FC236}">
                <a16:creationId xmlns:a16="http://schemas.microsoft.com/office/drawing/2014/main" id="{54F6D780-94FA-4C9C-8AF0-53F1AEDFEC12}"/>
              </a:ext>
            </a:extLst>
          </p:cNvPr>
          <p:cNvSpPr>
            <a:spLocks noGrp="1"/>
          </p:cNvSpPr>
          <p:nvPr>
            <p:ph type="title"/>
          </p:nvPr>
        </p:nvSpPr>
        <p:spPr/>
        <p:txBody>
          <a:bodyPr/>
          <a:lstStyle/>
          <a:p>
            <a:r>
              <a:rPr lang="zh-TW" altLang="en-US" dirty="0"/>
              <a:t>電子商務的收益模式 </a:t>
            </a:r>
            <a:r>
              <a:rPr lang="en-US" altLang="zh-TW" dirty="0"/>
              <a:t>(</a:t>
            </a:r>
            <a:r>
              <a:rPr lang="zh-TW" altLang="en-US" dirty="0"/>
              <a:t>一</a:t>
            </a:r>
            <a:r>
              <a:rPr lang="en-US" altLang="zh-TW" dirty="0"/>
              <a:t>)</a:t>
            </a:r>
            <a:endParaRPr lang="zh-TW" altLang="en-US" dirty="0"/>
          </a:p>
        </p:txBody>
      </p:sp>
    </p:spTree>
    <p:extLst>
      <p:ext uri="{BB962C8B-B14F-4D97-AF65-F5344CB8AC3E}">
        <p14:creationId xmlns:p14="http://schemas.microsoft.com/office/powerpoint/2010/main" val="158970422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001A6D7-B225-4721-B2D3-D41C87D13D21}"/>
              </a:ext>
            </a:extLst>
          </p:cNvPr>
          <p:cNvSpPr>
            <a:spLocks noGrp="1"/>
          </p:cNvSpPr>
          <p:nvPr>
            <p:ph idx="1"/>
          </p:nvPr>
        </p:nvSpPr>
        <p:spPr/>
        <p:txBody>
          <a:bodyPr/>
          <a:lstStyle/>
          <a:p>
            <a:r>
              <a:rPr lang="zh-TW" altLang="en-US" dirty="0">
                <a:solidFill>
                  <a:srgbClr val="FFFF00"/>
                </a:solidFill>
              </a:rPr>
              <a:t>免費</a:t>
            </a:r>
            <a:r>
              <a:rPr lang="en-US" altLang="zh-TW" dirty="0">
                <a:solidFill>
                  <a:srgbClr val="FFFF00"/>
                </a:solidFill>
              </a:rPr>
              <a:t>/</a:t>
            </a:r>
            <a:r>
              <a:rPr lang="zh-TW" altLang="en-US" dirty="0">
                <a:solidFill>
                  <a:srgbClr val="FFFF00"/>
                </a:solidFill>
              </a:rPr>
              <a:t>免費增值收益模式</a:t>
            </a:r>
            <a:r>
              <a:rPr lang="en-US" altLang="zh-TW" dirty="0">
                <a:solidFill>
                  <a:srgbClr val="FFFF00"/>
                </a:solidFill>
              </a:rPr>
              <a:t>(free/freemium revenue model) </a:t>
            </a:r>
            <a:r>
              <a:rPr lang="zh-TW" altLang="en-US" dirty="0"/>
              <a:t>方面，公司免費提供基本的服務或內容，如谷歌提供免費應用程式，再針對優質服務收取額外費用</a:t>
            </a:r>
            <a:endParaRPr lang="en-US" altLang="zh-TW" dirty="0"/>
          </a:p>
          <a:p>
            <a:r>
              <a:rPr lang="zh-TW" altLang="en-US" dirty="0">
                <a:solidFill>
                  <a:srgbClr val="FFFF00"/>
                </a:solidFill>
              </a:rPr>
              <a:t>交易費收益模式</a:t>
            </a:r>
            <a:r>
              <a:rPr lang="en-US" altLang="zh-TW" dirty="0">
                <a:solidFill>
                  <a:srgbClr val="FFFF00"/>
                </a:solidFill>
              </a:rPr>
              <a:t>(transaction fee revenue model) </a:t>
            </a:r>
            <a:r>
              <a:rPr lang="zh-TW" altLang="en-US" dirty="0"/>
              <a:t>方面，公司收取費用使交易能得以執行與完成</a:t>
            </a:r>
            <a:endParaRPr lang="en-US" altLang="zh-TW" dirty="0"/>
          </a:p>
          <a:p>
            <a:r>
              <a:rPr lang="zh-TW" altLang="en-US" dirty="0">
                <a:solidFill>
                  <a:srgbClr val="FFFF00"/>
                </a:solidFill>
              </a:rPr>
              <a:t>合作收益模式</a:t>
            </a:r>
            <a:r>
              <a:rPr lang="en-US" altLang="zh-TW" dirty="0">
                <a:solidFill>
                  <a:srgbClr val="FFFF00"/>
                </a:solidFill>
              </a:rPr>
              <a:t>(affiliate revenue model) </a:t>
            </a:r>
            <a:r>
              <a:rPr lang="zh-TW" altLang="en-US" dirty="0"/>
              <a:t>方面，網站</a:t>
            </a:r>
            <a:r>
              <a:rPr lang="en-US" altLang="zh-TW" dirty="0"/>
              <a:t>(</a:t>
            </a:r>
            <a:r>
              <a:rPr lang="zh-TW" altLang="en-US" dirty="0"/>
              <a:t>同時稱為「合作網站」</a:t>
            </a:r>
            <a:r>
              <a:rPr lang="en-US" altLang="zh-TW" dirty="0"/>
              <a:t>) </a:t>
            </a:r>
            <a:r>
              <a:rPr lang="zh-TW" altLang="en-US" dirty="0"/>
              <a:t>將瀏覽者引導至其他網站，進而獲取轉導費用或是以產生銷售量的固定比率做為收入</a:t>
            </a:r>
          </a:p>
        </p:txBody>
      </p:sp>
      <p:sp>
        <p:nvSpPr>
          <p:cNvPr id="3" name="投影片編號版面配置區 2">
            <a:extLst>
              <a:ext uri="{FF2B5EF4-FFF2-40B4-BE49-F238E27FC236}">
                <a16:creationId xmlns:a16="http://schemas.microsoft.com/office/drawing/2014/main" id="{FB229683-F854-49B4-AF3E-797FA19A9EFB}"/>
              </a:ext>
            </a:extLst>
          </p:cNvPr>
          <p:cNvSpPr>
            <a:spLocks noGrp="1"/>
          </p:cNvSpPr>
          <p:nvPr>
            <p:ph type="sldNum" sz="quarter" idx="12"/>
          </p:nvPr>
        </p:nvSpPr>
        <p:spPr/>
        <p:txBody>
          <a:bodyPr/>
          <a:lstStyle/>
          <a:p>
            <a:fld id="{D55CB18B-31BB-4254-9559-1B86933C9FD7}" type="slidenum">
              <a:rPr lang="en-US" altLang="ko-KR" smtClean="0"/>
              <a:pPr/>
              <a:t>13</a:t>
            </a:fld>
            <a:endParaRPr lang="en-US" altLang="ko-KR"/>
          </a:p>
        </p:txBody>
      </p:sp>
      <p:sp>
        <p:nvSpPr>
          <p:cNvPr id="4" name="標題 3">
            <a:extLst>
              <a:ext uri="{FF2B5EF4-FFF2-40B4-BE49-F238E27FC236}">
                <a16:creationId xmlns:a16="http://schemas.microsoft.com/office/drawing/2014/main" id="{6D3C6428-90CD-4793-93E2-BEE126E43A2F}"/>
              </a:ext>
            </a:extLst>
          </p:cNvPr>
          <p:cNvSpPr>
            <a:spLocks noGrp="1"/>
          </p:cNvSpPr>
          <p:nvPr>
            <p:ph type="title"/>
          </p:nvPr>
        </p:nvSpPr>
        <p:spPr/>
        <p:txBody>
          <a:bodyPr/>
          <a:lstStyle/>
          <a:p>
            <a:r>
              <a:rPr lang="zh-TW" altLang="en-US" dirty="0"/>
              <a:t>電子商務的收益模式 </a:t>
            </a:r>
            <a:r>
              <a:rPr lang="en-US" altLang="zh-TW" dirty="0"/>
              <a:t>(</a:t>
            </a:r>
            <a:r>
              <a:rPr lang="zh-TW" altLang="en-US" dirty="0"/>
              <a:t>二</a:t>
            </a:r>
            <a:r>
              <a:rPr lang="en-US" altLang="zh-TW" dirty="0"/>
              <a:t>)</a:t>
            </a:r>
            <a:endParaRPr lang="zh-TW" altLang="en-US" dirty="0"/>
          </a:p>
        </p:txBody>
      </p:sp>
    </p:spTree>
    <p:extLst>
      <p:ext uri="{BB962C8B-B14F-4D97-AF65-F5344CB8AC3E}">
        <p14:creationId xmlns:p14="http://schemas.microsoft.com/office/powerpoint/2010/main" val="230781897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內容版面配置區 10">
            <a:extLst>
              <a:ext uri="{FF2B5EF4-FFF2-40B4-BE49-F238E27FC236}">
                <a16:creationId xmlns:a16="http://schemas.microsoft.com/office/drawing/2014/main" id="{54CEDF5D-A405-425A-8BFA-1BDCECBAA57E}"/>
              </a:ext>
            </a:extLst>
          </p:cNvPr>
          <p:cNvSpPr>
            <a:spLocks noGrp="1"/>
          </p:cNvSpPr>
          <p:nvPr>
            <p:ph idx="1"/>
          </p:nvPr>
        </p:nvSpPr>
        <p:spPr/>
        <p:txBody>
          <a:bodyPr>
            <a:normAutofit lnSpcReduction="10000"/>
          </a:bodyPr>
          <a:lstStyle/>
          <a:p>
            <a:r>
              <a:rPr lang="zh-TW" altLang="en-US" dirty="0">
                <a:solidFill>
                  <a:srgbClr val="92D050"/>
                </a:solidFill>
              </a:rPr>
              <a:t>潘朵拉的免費增值模式會成功嗎</a:t>
            </a:r>
            <a:r>
              <a:rPr lang="en-US" altLang="zh-TW" dirty="0">
                <a:solidFill>
                  <a:srgbClr val="92D050"/>
                </a:solidFill>
              </a:rPr>
              <a:t>?</a:t>
            </a:r>
          </a:p>
          <a:p>
            <a:r>
              <a:rPr lang="zh-TW" altLang="en-US" dirty="0"/>
              <a:t>個案研究問題</a:t>
            </a:r>
          </a:p>
          <a:p>
            <a:pPr marL="971550" lvl="1" indent="-514350">
              <a:buFont typeface="+mj-lt"/>
              <a:buAutoNum type="arabicPeriod"/>
            </a:pPr>
            <a:r>
              <a:rPr lang="zh-TW" altLang="en-US" dirty="0"/>
              <a:t>利用價值鏈和競爭力模型來分析潘朵拉。公司需要應對哪些競爭力？該公司的顧客價值主張是什麼？</a:t>
            </a:r>
          </a:p>
          <a:p>
            <a:pPr marL="971550" lvl="1" indent="-514350">
              <a:buFont typeface="+mj-lt"/>
              <a:buAutoNum type="arabicPeriod"/>
            </a:pPr>
            <a:r>
              <a:rPr lang="zh-TW" altLang="en-US" dirty="0"/>
              <a:t>解釋潘朵拉的「免費增值」</a:t>
            </a:r>
            <a:r>
              <a:rPr lang="en-US" altLang="zh-TW" dirty="0"/>
              <a:t>(freemium) </a:t>
            </a:r>
            <a:r>
              <a:rPr lang="zh-TW" altLang="en-US" dirty="0"/>
              <a:t>經營模式是如何運作的。該公司如何產生收益？</a:t>
            </a:r>
          </a:p>
          <a:p>
            <a:pPr marL="971550" lvl="1" indent="-514350">
              <a:buFont typeface="+mj-lt"/>
              <a:buAutoNum type="arabicPeriod"/>
            </a:pPr>
            <a:r>
              <a:rPr lang="zh-TW" altLang="en-US" dirty="0"/>
              <a:t>潘朵拉的「免費增值」模式能成功嗎？為什麼？有哪些人、組織，以及科技等因素會影響此經營模式的成功呢？</a:t>
            </a:r>
          </a:p>
        </p:txBody>
      </p:sp>
      <p:sp>
        <p:nvSpPr>
          <p:cNvPr id="4" name="投影片編號版面配置區 3">
            <a:extLst>
              <a:ext uri="{FF2B5EF4-FFF2-40B4-BE49-F238E27FC236}">
                <a16:creationId xmlns:a16="http://schemas.microsoft.com/office/drawing/2014/main" id="{35C4D9D5-870C-4D81-A8A9-C907A7AC70C5}"/>
              </a:ext>
            </a:extLst>
          </p:cNvPr>
          <p:cNvSpPr>
            <a:spLocks noGrp="1"/>
          </p:cNvSpPr>
          <p:nvPr>
            <p:ph type="sldNum" sz="quarter" idx="12"/>
          </p:nvPr>
        </p:nvSpPr>
        <p:spPr/>
        <p:txBody>
          <a:bodyPr/>
          <a:lstStyle/>
          <a:p>
            <a:fld id="{1A39A694-C9D2-4A1F-B22B-D5A13C3121DA}" type="slidenum">
              <a:rPr lang="en-US" altLang="ko-KR" smtClean="0"/>
              <a:pPr/>
              <a:t>14</a:t>
            </a:fld>
            <a:endParaRPr lang="en-US" altLang="ko-KR"/>
          </a:p>
        </p:txBody>
      </p:sp>
      <p:sp>
        <p:nvSpPr>
          <p:cNvPr id="7" name="標題 6">
            <a:extLst>
              <a:ext uri="{FF2B5EF4-FFF2-40B4-BE49-F238E27FC236}">
                <a16:creationId xmlns:a16="http://schemas.microsoft.com/office/drawing/2014/main" id="{FC060A51-F2A0-4EC5-8F00-5E93521ED613}"/>
              </a:ext>
            </a:extLst>
          </p:cNvPr>
          <p:cNvSpPr>
            <a:spLocks noGrp="1"/>
          </p:cNvSpPr>
          <p:nvPr>
            <p:ph type="title"/>
          </p:nvPr>
        </p:nvSpPr>
        <p:spPr/>
        <p:txBody>
          <a:bodyPr/>
          <a:lstStyle/>
          <a:p>
            <a:r>
              <a:rPr lang="zh-TW" altLang="en-US"/>
              <a:t>互動個案：組織的觀點</a:t>
            </a:r>
            <a:endParaRPr lang="zh-TW" altLang="en-US" dirty="0"/>
          </a:p>
        </p:txBody>
      </p:sp>
      <p:pic>
        <p:nvPicPr>
          <p:cNvPr id="13" name="圖片 12">
            <a:extLst>
              <a:ext uri="{FF2B5EF4-FFF2-40B4-BE49-F238E27FC236}">
                <a16:creationId xmlns:a16="http://schemas.microsoft.com/office/drawing/2014/main" id="{B4E32BFD-2344-46EA-98D2-E07F6F65E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38707"/>
            <a:ext cx="1219200" cy="1219200"/>
          </a:xfrm>
          <a:prstGeom prst="rect">
            <a:avLst/>
          </a:prstGeom>
        </p:spPr>
      </p:pic>
    </p:spTree>
    <p:extLst>
      <p:ext uri="{BB962C8B-B14F-4D97-AF65-F5344CB8AC3E}">
        <p14:creationId xmlns:p14="http://schemas.microsoft.com/office/powerpoint/2010/main" val="39416934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C159D0A1-116A-44F3-8B94-F0FDC859929D}"/>
              </a:ext>
            </a:extLst>
          </p:cNvPr>
          <p:cNvSpPr>
            <a:spLocks noGrp="1"/>
          </p:cNvSpPr>
          <p:nvPr>
            <p:ph idx="1"/>
          </p:nvPr>
        </p:nvSpPr>
        <p:spPr/>
        <p:txBody>
          <a:bodyPr/>
          <a:lstStyle/>
          <a:p>
            <a:r>
              <a:rPr lang="zh-TW" altLang="en-US" dirty="0"/>
              <a:t>網際網路助長了</a:t>
            </a:r>
            <a:r>
              <a:rPr lang="zh-TW" altLang="en-US" dirty="0">
                <a:solidFill>
                  <a:srgbClr val="FFFF00"/>
                </a:solidFill>
              </a:rPr>
              <a:t>「長尾行銷」</a:t>
            </a:r>
            <a:r>
              <a:rPr lang="en-US" altLang="zh-TW" dirty="0">
                <a:solidFill>
                  <a:srgbClr val="FFFF00"/>
                </a:solidFill>
              </a:rPr>
              <a:t>(long tail marketing)</a:t>
            </a:r>
          </a:p>
          <a:p>
            <a:r>
              <a:rPr lang="zh-TW" altLang="en-US" dirty="0"/>
              <a:t>許多電子商務行銷公司使用</a:t>
            </a:r>
            <a:r>
              <a:rPr lang="zh-TW" altLang="en-US" dirty="0">
                <a:solidFill>
                  <a:srgbClr val="FFFF00"/>
                </a:solidFill>
              </a:rPr>
              <a:t>行為瞄準式</a:t>
            </a:r>
            <a:r>
              <a:rPr lang="en-US" altLang="zh-TW" dirty="0">
                <a:solidFill>
                  <a:srgbClr val="FFFF00"/>
                </a:solidFill>
              </a:rPr>
              <a:t>(behavioral targeting) </a:t>
            </a:r>
            <a:r>
              <a:rPr lang="zh-TW" altLang="en-US" dirty="0"/>
              <a:t>技術來增加各式廣告的有效性</a:t>
            </a:r>
            <a:endParaRPr lang="en-US" altLang="zh-TW" dirty="0"/>
          </a:p>
          <a:p>
            <a:r>
              <a:rPr lang="zh-TW" altLang="en-US" dirty="0"/>
              <a:t>熱門網站的首頁都具備著上百個訊息服務基地，稱為信標</a:t>
            </a:r>
            <a:r>
              <a:rPr lang="en-US" altLang="zh-TW" dirty="0"/>
              <a:t>(beacon)</a:t>
            </a:r>
            <a:r>
              <a:rPr lang="zh-TW" altLang="en-US" dirty="0"/>
              <a:t>，用來蒐集瀏覽者的行為，並將此行為回報與儲存於資料庫中，而這些資訊通常結合了線上與線下的購買資訊，接著再販售給資料仲介商，而資料仲介商再把這些資訊轉賣給那些想置入廣告在網站上的廣告商</a:t>
            </a:r>
          </a:p>
        </p:txBody>
      </p:sp>
      <p:sp>
        <p:nvSpPr>
          <p:cNvPr id="3" name="投影片編號版面配置區 2">
            <a:extLst>
              <a:ext uri="{FF2B5EF4-FFF2-40B4-BE49-F238E27FC236}">
                <a16:creationId xmlns:a16="http://schemas.microsoft.com/office/drawing/2014/main" id="{83E7F2EA-7F54-4F64-88DF-62F533D0CE82}"/>
              </a:ext>
            </a:extLst>
          </p:cNvPr>
          <p:cNvSpPr>
            <a:spLocks noGrp="1"/>
          </p:cNvSpPr>
          <p:nvPr>
            <p:ph type="sldNum" sz="quarter" idx="12"/>
          </p:nvPr>
        </p:nvSpPr>
        <p:spPr/>
        <p:txBody>
          <a:bodyPr/>
          <a:lstStyle/>
          <a:p>
            <a:fld id="{D55CB18B-31BB-4254-9559-1B86933C9FD7}" type="slidenum">
              <a:rPr lang="en-US" altLang="ko-KR" smtClean="0"/>
              <a:pPr/>
              <a:t>15</a:t>
            </a:fld>
            <a:endParaRPr lang="en-US" altLang="ko-KR"/>
          </a:p>
        </p:txBody>
      </p:sp>
      <p:sp>
        <p:nvSpPr>
          <p:cNvPr id="4" name="標題 3">
            <a:extLst>
              <a:ext uri="{FF2B5EF4-FFF2-40B4-BE49-F238E27FC236}">
                <a16:creationId xmlns:a16="http://schemas.microsoft.com/office/drawing/2014/main" id="{AB2B33F7-8015-44EB-8514-F65B2CE81F90}"/>
              </a:ext>
            </a:extLst>
          </p:cNvPr>
          <p:cNvSpPr>
            <a:spLocks noGrp="1"/>
          </p:cNvSpPr>
          <p:nvPr>
            <p:ph type="title"/>
          </p:nvPr>
        </p:nvSpPr>
        <p:spPr/>
        <p:txBody>
          <a:bodyPr/>
          <a:lstStyle/>
          <a:p>
            <a:r>
              <a:rPr lang="zh-TW" altLang="en-US" dirty="0"/>
              <a:t>電子商務如何改變行銷方式？</a:t>
            </a:r>
          </a:p>
        </p:txBody>
      </p:sp>
    </p:spTree>
    <p:extLst>
      <p:ext uri="{BB962C8B-B14F-4D97-AF65-F5344CB8AC3E}">
        <p14:creationId xmlns:p14="http://schemas.microsoft.com/office/powerpoint/2010/main" val="41610571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a:extLst>
              <a:ext uri="{FF2B5EF4-FFF2-40B4-BE49-F238E27FC236}">
                <a16:creationId xmlns:a16="http://schemas.microsoft.com/office/drawing/2014/main" id="{A78BBB0A-BF9E-4396-88F8-8F28F3B8162B}"/>
              </a:ext>
            </a:extLst>
          </p:cNvPr>
          <p:cNvPicPr>
            <a:picLocks noGrp="1" noChangeAspect="1"/>
          </p:cNvPicPr>
          <p:nvPr>
            <p:ph idx="1"/>
          </p:nvPr>
        </p:nvPicPr>
        <p:blipFill>
          <a:blip r:embed="rId2"/>
          <a:stretch>
            <a:fillRect/>
          </a:stretch>
        </p:blipFill>
        <p:spPr>
          <a:xfrm>
            <a:off x="1311786" y="1066800"/>
            <a:ext cx="7557066" cy="5241925"/>
          </a:xfrm>
          <a:prstGeom prst="rect">
            <a:avLst/>
          </a:prstGeom>
        </p:spPr>
      </p:pic>
      <p:sp>
        <p:nvSpPr>
          <p:cNvPr id="3" name="標題 2">
            <a:extLst>
              <a:ext uri="{FF2B5EF4-FFF2-40B4-BE49-F238E27FC236}">
                <a16:creationId xmlns:a16="http://schemas.microsoft.com/office/drawing/2014/main" id="{39A8F816-F131-4CFB-973E-249183610EB4}"/>
              </a:ext>
            </a:extLst>
          </p:cNvPr>
          <p:cNvSpPr>
            <a:spLocks noGrp="1"/>
          </p:cNvSpPr>
          <p:nvPr>
            <p:ph type="title"/>
          </p:nvPr>
        </p:nvSpPr>
        <p:spPr/>
        <p:txBody>
          <a:bodyPr>
            <a:normAutofit fontScale="90000"/>
          </a:bodyPr>
          <a:lstStyle/>
          <a:p>
            <a:r>
              <a:rPr lang="zh-TW" altLang="en-US" dirty="0"/>
              <a:t>廣告網路如何運作，以</a:t>
            </a:r>
            <a:r>
              <a:rPr lang="en-US" altLang="zh-TW" dirty="0"/>
              <a:t>DoubleClick </a:t>
            </a:r>
            <a:r>
              <a:rPr lang="zh-TW" altLang="en-US" dirty="0"/>
              <a:t>為例</a:t>
            </a:r>
          </a:p>
        </p:txBody>
      </p:sp>
      <p:sp>
        <p:nvSpPr>
          <p:cNvPr id="4" name="投影片編號版面配置區 3">
            <a:extLst>
              <a:ext uri="{FF2B5EF4-FFF2-40B4-BE49-F238E27FC236}">
                <a16:creationId xmlns:a16="http://schemas.microsoft.com/office/drawing/2014/main" id="{B2C8D5AF-5E13-4F3C-A800-DC610517A17C}"/>
              </a:ext>
            </a:extLst>
          </p:cNvPr>
          <p:cNvSpPr>
            <a:spLocks noGrp="1"/>
          </p:cNvSpPr>
          <p:nvPr>
            <p:ph type="sldNum" sz="quarter" idx="12"/>
          </p:nvPr>
        </p:nvSpPr>
        <p:spPr/>
        <p:txBody>
          <a:bodyPr/>
          <a:lstStyle/>
          <a:p>
            <a:fld id="{1A39A694-C9D2-4A1F-B22B-D5A13C3121DA}" type="slidenum">
              <a:rPr lang="en-US" altLang="ko-KR" smtClean="0"/>
              <a:pPr/>
              <a:t>16</a:t>
            </a:fld>
            <a:endParaRPr lang="en-US" altLang="ko-KR"/>
          </a:p>
        </p:txBody>
      </p:sp>
    </p:spTree>
    <p:extLst>
      <p:ext uri="{BB962C8B-B14F-4D97-AF65-F5344CB8AC3E}">
        <p14:creationId xmlns:p14="http://schemas.microsoft.com/office/powerpoint/2010/main" val="365838496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262EDF1A-B45A-4826-AD8C-4A0146E8D7A5}"/>
              </a:ext>
            </a:extLst>
          </p:cNvPr>
          <p:cNvPicPr>
            <a:picLocks noGrp="1" noChangeAspect="1"/>
          </p:cNvPicPr>
          <p:nvPr>
            <p:ph idx="1"/>
          </p:nvPr>
        </p:nvPicPr>
        <p:blipFill>
          <a:blip r:embed="rId2"/>
          <a:stretch>
            <a:fillRect/>
          </a:stretch>
        </p:blipFill>
        <p:spPr>
          <a:xfrm>
            <a:off x="323528" y="1484784"/>
            <a:ext cx="8534400" cy="4090709"/>
          </a:xfrm>
          <a:prstGeom prst="rect">
            <a:avLst/>
          </a:prstGeom>
        </p:spPr>
      </p:pic>
      <p:sp>
        <p:nvSpPr>
          <p:cNvPr id="4" name="投影片編號版面配置區 3">
            <a:extLst>
              <a:ext uri="{FF2B5EF4-FFF2-40B4-BE49-F238E27FC236}">
                <a16:creationId xmlns:a16="http://schemas.microsoft.com/office/drawing/2014/main" id="{DB011729-5284-44AF-8B35-2651319C3724}"/>
              </a:ext>
            </a:extLst>
          </p:cNvPr>
          <p:cNvSpPr>
            <a:spLocks noGrp="1"/>
          </p:cNvSpPr>
          <p:nvPr>
            <p:ph type="sldNum" sz="quarter" idx="12"/>
          </p:nvPr>
        </p:nvSpPr>
        <p:spPr/>
        <p:txBody>
          <a:bodyPr/>
          <a:lstStyle/>
          <a:p>
            <a:fld id="{1A39A694-C9D2-4A1F-B22B-D5A13C3121DA}" type="slidenum">
              <a:rPr lang="en-US" altLang="ko-KR" smtClean="0"/>
              <a:pPr/>
              <a:t>17</a:t>
            </a:fld>
            <a:endParaRPr lang="en-US" altLang="ko-KR"/>
          </a:p>
        </p:txBody>
      </p:sp>
      <p:sp>
        <p:nvSpPr>
          <p:cNvPr id="5" name="標題 4">
            <a:extLst>
              <a:ext uri="{FF2B5EF4-FFF2-40B4-BE49-F238E27FC236}">
                <a16:creationId xmlns:a16="http://schemas.microsoft.com/office/drawing/2014/main" id="{C47B7E58-E233-4A0E-AF81-3F9C566FCC42}"/>
              </a:ext>
            </a:extLst>
          </p:cNvPr>
          <p:cNvSpPr>
            <a:spLocks noGrp="1"/>
          </p:cNvSpPr>
          <p:nvPr>
            <p:ph type="title"/>
          </p:nvPr>
        </p:nvSpPr>
        <p:spPr/>
        <p:txBody>
          <a:bodyPr/>
          <a:lstStyle/>
          <a:p>
            <a:r>
              <a:rPr lang="zh-TW" altLang="en-US" dirty="0"/>
              <a:t>社群商務的特色</a:t>
            </a:r>
          </a:p>
        </p:txBody>
      </p:sp>
    </p:spTree>
    <p:extLst>
      <p:ext uri="{BB962C8B-B14F-4D97-AF65-F5344CB8AC3E}">
        <p14:creationId xmlns:p14="http://schemas.microsoft.com/office/powerpoint/2010/main" val="421034380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23E31BCE-D571-45A6-91BC-1CA178267B29}"/>
              </a:ext>
            </a:extLst>
          </p:cNvPr>
          <p:cNvSpPr>
            <a:spLocks noGrp="1"/>
          </p:cNvSpPr>
          <p:nvPr>
            <p:ph idx="1"/>
          </p:nvPr>
        </p:nvSpPr>
        <p:spPr/>
        <p:txBody>
          <a:bodyPr/>
          <a:lstStyle/>
          <a:p>
            <a:r>
              <a:rPr lang="zh-TW" altLang="en-US" dirty="0">
                <a:solidFill>
                  <a:srgbClr val="FFFF00"/>
                </a:solidFill>
              </a:rPr>
              <a:t>「群眾智慧」</a:t>
            </a:r>
            <a:r>
              <a:rPr lang="en-US" altLang="zh-TW" dirty="0">
                <a:solidFill>
                  <a:srgbClr val="FFFF00"/>
                </a:solidFill>
              </a:rPr>
              <a:t>(the wisdom of crowds)</a:t>
            </a:r>
            <a:r>
              <a:rPr lang="zh-TW" altLang="en-US" dirty="0"/>
              <a:t>現象，意指在大量不同主題或產品之間，團隊可能會比個人或一小群專家做出更好的決策</a:t>
            </a:r>
            <a:endParaRPr lang="en-US" altLang="zh-TW" dirty="0"/>
          </a:p>
          <a:p>
            <a:endParaRPr lang="en-US" altLang="zh-TW" dirty="0"/>
          </a:p>
          <a:p>
            <a:r>
              <a:rPr lang="zh-TW" altLang="en-US" dirty="0"/>
              <a:t>公司還能主動地藉由</a:t>
            </a:r>
            <a:r>
              <a:rPr lang="zh-TW" altLang="en-US" dirty="0">
                <a:solidFill>
                  <a:srgbClr val="FFFF00"/>
                </a:solidFill>
              </a:rPr>
              <a:t>群眾外包</a:t>
            </a:r>
            <a:r>
              <a:rPr lang="en-US" altLang="zh-TW" dirty="0">
                <a:solidFill>
                  <a:srgbClr val="FFFF00"/>
                </a:solidFill>
              </a:rPr>
              <a:t>(crowdsourcing) </a:t>
            </a:r>
            <a:r>
              <a:rPr lang="zh-TW" altLang="en-US" dirty="0"/>
              <a:t>來協助處理企業問題</a:t>
            </a:r>
            <a:endParaRPr lang="en-US" altLang="zh-TW" dirty="0"/>
          </a:p>
          <a:p>
            <a:endParaRPr lang="en-US" altLang="zh-TW" dirty="0"/>
          </a:p>
          <a:p>
            <a:r>
              <a:rPr lang="zh-TW" altLang="en-US" dirty="0">
                <a:solidFill>
                  <a:srgbClr val="FFFF00"/>
                </a:solidFill>
              </a:rPr>
              <a:t>預測市場</a:t>
            </a:r>
            <a:r>
              <a:rPr lang="en-US" altLang="zh-TW" dirty="0">
                <a:solidFill>
                  <a:srgbClr val="FFFF00"/>
                </a:solidFill>
              </a:rPr>
              <a:t>(prediction markets) </a:t>
            </a:r>
            <a:r>
              <a:rPr lang="zh-TW" altLang="en-US" dirty="0"/>
              <a:t>是建立在點對點的打賭市場，參與者可以投注在某一項結果</a:t>
            </a:r>
          </a:p>
        </p:txBody>
      </p:sp>
      <p:sp>
        <p:nvSpPr>
          <p:cNvPr id="3" name="投影片編號版面配置區 2">
            <a:extLst>
              <a:ext uri="{FF2B5EF4-FFF2-40B4-BE49-F238E27FC236}">
                <a16:creationId xmlns:a16="http://schemas.microsoft.com/office/drawing/2014/main" id="{95E7D915-938D-4BCB-BAF6-17DD95A87B84}"/>
              </a:ext>
            </a:extLst>
          </p:cNvPr>
          <p:cNvSpPr>
            <a:spLocks noGrp="1"/>
          </p:cNvSpPr>
          <p:nvPr>
            <p:ph type="sldNum" sz="quarter" idx="12"/>
          </p:nvPr>
        </p:nvSpPr>
        <p:spPr/>
        <p:txBody>
          <a:bodyPr/>
          <a:lstStyle/>
          <a:p>
            <a:fld id="{D55CB18B-31BB-4254-9559-1B86933C9FD7}" type="slidenum">
              <a:rPr lang="en-US" altLang="ko-KR" smtClean="0"/>
              <a:pPr/>
              <a:t>18</a:t>
            </a:fld>
            <a:endParaRPr lang="en-US" altLang="ko-KR"/>
          </a:p>
        </p:txBody>
      </p:sp>
      <p:sp>
        <p:nvSpPr>
          <p:cNvPr id="4" name="標題 3">
            <a:extLst>
              <a:ext uri="{FF2B5EF4-FFF2-40B4-BE49-F238E27FC236}">
                <a16:creationId xmlns:a16="http://schemas.microsoft.com/office/drawing/2014/main" id="{1EEAD6BA-3EA0-4BDF-9599-7E8EFDBF126F}"/>
              </a:ext>
            </a:extLst>
          </p:cNvPr>
          <p:cNvSpPr>
            <a:spLocks noGrp="1"/>
          </p:cNvSpPr>
          <p:nvPr>
            <p:ph type="title"/>
          </p:nvPr>
        </p:nvSpPr>
        <p:spPr/>
        <p:txBody>
          <a:bodyPr/>
          <a:lstStyle/>
          <a:p>
            <a:r>
              <a:rPr lang="zh-TW" altLang="en-US" dirty="0"/>
              <a:t>群眾智慧</a:t>
            </a:r>
          </a:p>
        </p:txBody>
      </p:sp>
    </p:spTree>
    <p:extLst>
      <p:ext uri="{BB962C8B-B14F-4D97-AF65-F5344CB8AC3E}">
        <p14:creationId xmlns:p14="http://schemas.microsoft.com/office/powerpoint/2010/main" val="218441755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4673F1AB-3363-42A3-8524-EA95A626373F}"/>
              </a:ext>
            </a:extLst>
          </p:cNvPr>
          <p:cNvSpPr>
            <a:spLocks noGrp="1"/>
          </p:cNvSpPr>
          <p:nvPr>
            <p:ph idx="1"/>
          </p:nvPr>
        </p:nvSpPr>
        <p:spPr/>
        <p:txBody>
          <a:bodyPr/>
          <a:lstStyle/>
          <a:p>
            <a:endParaRPr lang="en-US" altLang="zh-TW" dirty="0"/>
          </a:p>
          <a:p>
            <a:r>
              <a:rPr lang="zh-TW" altLang="en-US" dirty="0"/>
              <a:t>大約</a:t>
            </a:r>
            <a:r>
              <a:rPr lang="en-US" altLang="zh-TW" dirty="0"/>
              <a:t>80% </a:t>
            </a:r>
            <a:r>
              <a:rPr lang="zh-TW" altLang="en-US" dirty="0"/>
              <a:t>線上</a:t>
            </a:r>
            <a:r>
              <a:rPr lang="en-US" altLang="zh-TW" dirty="0" err="1"/>
              <a:t>B2B</a:t>
            </a:r>
            <a:r>
              <a:rPr lang="en-US" altLang="zh-TW" dirty="0"/>
              <a:t> </a:t>
            </a:r>
            <a:r>
              <a:rPr lang="zh-TW" altLang="en-US" dirty="0"/>
              <a:t>電子商務仍然使用專屬系統來進行</a:t>
            </a:r>
            <a:r>
              <a:rPr lang="zh-TW" altLang="en-US" dirty="0">
                <a:solidFill>
                  <a:srgbClr val="FFFF00"/>
                </a:solidFill>
              </a:rPr>
              <a:t>電子資料交換</a:t>
            </a:r>
            <a:r>
              <a:rPr lang="en-US" altLang="zh-TW" dirty="0">
                <a:solidFill>
                  <a:srgbClr val="FFFF00"/>
                </a:solidFill>
              </a:rPr>
              <a:t>(electronic data interchange, EDI)</a:t>
            </a:r>
            <a:r>
              <a:rPr lang="zh-TW" altLang="en-US" dirty="0"/>
              <a:t>。電子資料交換使得兩個組織之間各自的電腦系統能交換多種資料</a:t>
            </a:r>
          </a:p>
        </p:txBody>
      </p:sp>
      <p:sp>
        <p:nvSpPr>
          <p:cNvPr id="3" name="投影片編號版面配置區 2">
            <a:extLst>
              <a:ext uri="{FF2B5EF4-FFF2-40B4-BE49-F238E27FC236}">
                <a16:creationId xmlns:a16="http://schemas.microsoft.com/office/drawing/2014/main" id="{0F9BEFC4-AFEB-4C93-8FFE-33D36FE67F87}"/>
              </a:ext>
            </a:extLst>
          </p:cNvPr>
          <p:cNvSpPr>
            <a:spLocks noGrp="1"/>
          </p:cNvSpPr>
          <p:nvPr>
            <p:ph type="sldNum" sz="quarter" idx="12"/>
          </p:nvPr>
        </p:nvSpPr>
        <p:spPr/>
        <p:txBody>
          <a:bodyPr/>
          <a:lstStyle/>
          <a:p>
            <a:fld id="{D55CB18B-31BB-4254-9559-1B86933C9FD7}" type="slidenum">
              <a:rPr lang="en-US" altLang="ko-KR" smtClean="0"/>
              <a:pPr/>
              <a:t>19</a:t>
            </a:fld>
            <a:endParaRPr lang="en-US" altLang="ko-KR"/>
          </a:p>
        </p:txBody>
      </p:sp>
      <p:sp>
        <p:nvSpPr>
          <p:cNvPr id="4" name="標題 3">
            <a:extLst>
              <a:ext uri="{FF2B5EF4-FFF2-40B4-BE49-F238E27FC236}">
                <a16:creationId xmlns:a16="http://schemas.microsoft.com/office/drawing/2014/main" id="{91E203C8-5E68-456E-B266-DA7F7179D24E}"/>
              </a:ext>
            </a:extLst>
          </p:cNvPr>
          <p:cNvSpPr>
            <a:spLocks noGrp="1"/>
          </p:cNvSpPr>
          <p:nvPr>
            <p:ph type="title"/>
          </p:nvPr>
        </p:nvSpPr>
        <p:spPr/>
        <p:txBody>
          <a:bodyPr/>
          <a:lstStyle/>
          <a:p>
            <a:r>
              <a:rPr lang="zh-TW" altLang="en-US" dirty="0"/>
              <a:t>電子資料交換</a:t>
            </a:r>
            <a:r>
              <a:rPr lang="en-US" altLang="zh-TW" dirty="0"/>
              <a:t>(EDI)</a:t>
            </a:r>
            <a:endParaRPr lang="zh-TW" altLang="en-US" dirty="0"/>
          </a:p>
        </p:txBody>
      </p:sp>
    </p:spTree>
    <p:extLst>
      <p:ext uri="{BB962C8B-B14F-4D97-AF65-F5344CB8AC3E}">
        <p14:creationId xmlns:p14="http://schemas.microsoft.com/office/powerpoint/2010/main" val="11430021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1B1FC4F7-4146-4FD2-BF6B-75A3C9AAD8C2}"/>
              </a:ext>
            </a:extLst>
          </p:cNvPr>
          <p:cNvSpPr>
            <a:spLocks noGrp="1"/>
          </p:cNvSpPr>
          <p:nvPr>
            <p:ph type="sldNum" sz="quarter" idx="10"/>
          </p:nvPr>
        </p:nvSpPr>
        <p:spPr/>
        <p:txBody>
          <a:bodyPr/>
          <a:lstStyle/>
          <a:p>
            <a:fld id="{D02F2111-3328-428E-AF71-D7A4716169C8}" type="slidenum">
              <a:rPr lang="en-US" altLang="ko-KR" smtClean="0"/>
              <a:pPr/>
              <a:t>2</a:t>
            </a:fld>
            <a:endParaRPr lang="en-US" altLang="ko-KR" dirty="0"/>
          </a:p>
        </p:txBody>
      </p:sp>
      <p:sp>
        <p:nvSpPr>
          <p:cNvPr id="6" name="標題 23">
            <a:extLst>
              <a:ext uri="{FF2B5EF4-FFF2-40B4-BE49-F238E27FC236}">
                <a16:creationId xmlns:a16="http://schemas.microsoft.com/office/drawing/2014/main" id="{46E5AC33-BD90-4090-A2E0-B4899C8E544F}"/>
              </a:ext>
            </a:extLst>
          </p:cNvPr>
          <p:cNvSpPr txBox="1">
            <a:spLocks/>
          </p:cNvSpPr>
          <p:nvPr/>
        </p:nvSpPr>
        <p:spPr bwMode="auto">
          <a:xfrm>
            <a:off x="700088" y="2007929"/>
            <a:ext cx="4952032" cy="149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kumimoji="1" sz="4400" baseline="0">
                <a:solidFill>
                  <a:srgbClr val="00FFFF"/>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a:lstStyle>
          <a:p>
            <a:r>
              <a:rPr lang="zh-TW" altLang="en-US" sz="3600" kern="0" dirty="0">
                <a:solidFill>
                  <a:srgbClr val="FFC000"/>
                </a:solidFill>
              </a:rPr>
              <a:t>電子商務：</a:t>
            </a:r>
          </a:p>
          <a:p>
            <a:r>
              <a:rPr lang="zh-TW" altLang="en-US" sz="3600" kern="0" dirty="0">
                <a:solidFill>
                  <a:srgbClr val="FFC000"/>
                </a:solidFill>
              </a:rPr>
              <a:t>數位市場與數位商品</a:t>
            </a:r>
            <a:endParaRPr lang="zh-TW" altLang="en-US" sz="3600" kern="0" dirty="0">
              <a:solidFill>
                <a:srgbClr val="FFC000"/>
              </a:solidFill>
              <a:effectLst/>
            </a:endParaRPr>
          </a:p>
        </p:txBody>
      </p:sp>
      <p:sp>
        <p:nvSpPr>
          <p:cNvPr id="3" name="標題 2">
            <a:extLst>
              <a:ext uri="{FF2B5EF4-FFF2-40B4-BE49-F238E27FC236}">
                <a16:creationId xmlns:a16="http://schemas.microsoft.com/office/drawing/2014/main" id="{5C0A7E51-941C-4C37-A344-4984969849D4}"/>
              </a:ext>
            </a:extLst>
          </p:cNvPr>
          <p:cNvSpPr>
            <a:spLocks noGrp="1"/>
          </p:cNvSpPr>
          <p:nvPr>
            <p:ph type="title"/>
          </p:nvPr>
        </p:nvSpPr>
        <p:spPr/>
        <p:txBody>
          <a:bodyPr/>
          <a:lstStyle/>
          <a:p>
            <a:r>
              <a:rPr lang="en-US" altLang="zh-TW" dirty="0"/>
              <a:t>CHAPTER 10</a:t>
            </a:r>
            <a:endParaRPr lang="zh-TW" altLang="en-US" dirty="0"/>
          </a:p>
        </p:txBody>
      </p:sp>
    </p:spTree>
    <p:extLst>
      <p:ext uri="{BB962C8B-B14F-4D97-AF65-F5344CB8AC3E}">
        <p14:creationId xmlns:p14="http://schemas.microsoft.com/office/powerpoint/2010/main" val="72760319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8586FF75-13C1-4C10-908E-B49F46E0FC2B}"/>
              </a:ext>
            </a:extLst>
          </p:cNvPr>
          <p:cNvSpPr>
            <a:spLocks noGrp="1"/>
          </p:cNvSpPr>
          <p:nvPr>
            <p:ph idx="1"/>
          </p:nvPr>
        </p:nvSpPr>
        <p:spPr/>
        <p:txBody>
          <a:bodyPr/>
          <a:lstStyle/>
          <a:p>
            <a:r>
              <a:rPr lang="zh-TW" altLang="en-US" dirty="0">
                <a:solidFill>
                  <a:srgbClr val="FFFF00"/>
                </a:solidFill>
              </a:rPr>
              <a:t>私有產業網路</a:t>
            </a:r>
            <a:r>
              <a:rPr lang="en-US" altLang="zh-TW" dirty="0">
                <a:solidFill>
                  <a:srgbClr val="FFFF00"/>
                </a:solidFill>
              </a:rPr>
              <a:t>(private industrial networks) </a:t>
            </a:r>
            <a:r>
              <a:rPr lang="zh-TW" altLang="en-US" dirty="0"/>
              <a:t>基本上包含一間大型公司，透過受保護的網站連結它自己的供應商與其他關鍵的企業夥伴</a:t>
            </a:r>
            <a:endParaRPr lang="en-US" altLang="zh-TW" dirty="0"/>
          </a:p>
          <a:p>
            <a:endParaRPr lang="en-US" altLang="zh-TW" dirty="0"/>
          </a:p>
          <a:p>
            <a:r>
              <a:rPr lang="zh-TW" altLang="en-US" dirty="0"/>
              <a:t>私有產業網路也稱為</a:t>
            </a:r>
            <a:r>
              <a:rPr lang="zh-TW" altLang="en-US" dirty="0">
                <a:solidFill>
                  <a:srgbClr val="FFFF00"/>
                </a:solidFill>
              </a:rPr>
              <a:t>私有交換</a:t>
            </a:r>
            <a:r>
              <a:rPr lang="en-US" altLang="zh-TW" dirty="0">
                <a:solidFill>
                  <a:srgbClr val="FFFF00"/>
                </a:solidFill>
              </a:rPr>
              <a:t>(private </a:t>
            </a:r>
            <a:r>
              <a:rPr lang="en-US" altLang="zh-TW">
                <a:solidFill>
                  <a:srgbClr val="FFFF00"/>
                </a:solidFill>
              </a:rPr>
              <a:t>exchange)</a:t>
            </a:r>
          </a:p>
          <a:p>
            <a:endParaRPr lang="en-US" altLang="zh-TW" dirty="0">
              <a:solidFill>
                <a:srgbClr val="FFFF00"/>
              </a:solidFill>
            </a:endParaRPr>
          </a:p>
          <a:p>
            <a:r>
              <a:rPr lang="zh-TW" altLang="en-US" dirty="0">
                <a:solidFill>
                  <a:srgbClr val="FFFF00"/>
                </a:solidFill>
              </a:rPr>
              <a:t>網路市集</a:t>
            </a:r>
            <a:r>
              <a:rPr lang="en-US" altLang="zh-TW" dirty="0">
                <a:solidFill>
                  <a:srgbClr val="FFFF00"/>
                </a:solidFill>
              </a:rPr>
              <a:t>(net marketplace)</a:t>
            </a:r>
            <a:r>
              <a:rPr lang="zh-TW" altLang="en-US" dirty="0"/>
              <a:t>，有時稱為電子集散地</a:t>
            </a:r>
            <a:r>
              <a:rPr lang="en-US" altLang="zh-TW" dirty="0"/>
              <a:t>(e-hubs)</a:t>
            </a:r>
            <a:r>
              <a:rPr lang="zh-TW" altLang="en-US" dirty="0"/>
              <a:t>，是根據網路科技提供多個買家與賣家一個單獨、數位的市集</a:t>
            </a:r>
          </a:p>
        </p:txBody>
      </p:sp>
      <p:sp>
        <p:nvSpPr>
          <p:cNvPr id="4" name="投影片編號版面配置區 3">
            <a:extLst>
              <a:ext uri="{FF2B5EF4-FFF2-40B4-BE49-F238E27FC236}">
                <a16:creationId xmlns:a16="http://schemas.microsoft.com/office/drawing/2014/main" id="{7B65A226-79D2-46C0-B18E-984A37D5C797}"/>
              </a:ext>
            </a:extLst>
          </p:cNvPr>
          <p:cNvSpPr>
            <a:spLocks noGrp="1"/>
          </p:cNvSpPr>
          <p:nvPr>
            <p:ph type="sldNum" sz="quarter" idx="12"/>
          </p:nvPr>
        </p:nvSpPr>
        <p:spPr/>
        <p:txBody>
          <a:bodyPr/>
          <a:lstStyle/>
          <a:p>
            <a:fld id="{1A39A694-C9D2-4A1F-B22B-D5A13C3121DA}" type="slidenum">
              <a:rPr lang="en-US" altLang="ko-KR" smtClean="0"/>
              <a:pPr/>
              <a:t>20</a:t>
            </a:fld>
            <a:endParaRPr lang="en-US" altLang="ko-KR"/>
          </a:p>
        </p:txBody>
      </p:sp>
      <p:sp>
        <p:nvSpPr>
          <p:cNvPr id="5" name="標題 4">
            <a:extLst>
              <a:ext uri="{FF2B5EF4-FFF2-40B4-BE49-F238E27FC236}">
                <a16:creationId xmlns:a16="http://schemas.microsoft.com/office/drawing/2014/main" id="{1014C70D-F50E-44EB-AEB2-7B15A0166F08}"/>
              </a:ext>
            </a:extLst>
          </p:cNvPr>
          <p:cNvSpPr>
            <a:spLocks noGrp="1"/>
          </p:cNvSpPr>
          <p:nvPr>
            <p:ph type="title"/>
          </p:nvPr>
        </p:nvSpPr>
        <p:spPr/>
        <p:txBody>
          <a:bodyPr/>
          <a:lstStyle/>
          <a:p>
            <a:r>
              <a:rPr lang="en-US" altLang="zh-TW" dirty="0" err="1"/>
              <a:t>B2B</a:t>
            </a:r>
            <a:r>
              <a:rPr lang="en-US" altLang="zh-TW" dirty="0"/>
              <a:t> </a:t>
            </a:r>
            <a:r>
              <a:rPr lang="zh-TW" altLang="en-US" dirty="0"/>
              <a:t>採購與銷售的新方式</a:t>
            </a:r>
          </a:p>
        </p:txBody>
      </p:sp>
    </p:spTree>
    <p:extLst>
      <p:ext uri="{BB962C8B-B14F-4D97-AF65-F5344CB8AC3E}">
        <p14:creationId xmlns:p14="http://schemas.microsoft.com/office/powerpoint/2010/main" val="157270029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225E99BD-94EF-40DD-B264-5D9D098E5A5F}"/>
              </a:ext>
            </a:extLst>
          </p:cNvPr>
          <p:cNvSpPr>
            <a:spLocks noGrp="1"/>
          </p:cNvSpPr>
          <p:nvPr>
            <p:ph idx="1"/>
          </p:nvPr>
        </p:nvSpPr>
        <p:spPr/>
        <p:txBody>
          <a:bodyPr/>
          <a:lstStyle/>
          <a:p>
            <a:r>
              <a:rPr lang="zh-TW" altLang="en-US" dirty="0">
                <a:solidFill>
                  <a:srgbClr val="FFFF00"/>
                </a:solidFill>
              </a:rPr>
              <a:t>適地性服務</a:t>
            </a:r>
            <a:r>
              <a:rPr lang="en-US" altLang="zh-TW" dirty="0">
                <a:solidFill>
                  <a:srgbClr val="FFFF00"/>
                </a:solidFill>
              </a:rPr>
              <a:t>(location-based service) </a:t>
            </a:r>
            <a:r>
              <a:rPr lang="zh-TW" altLang="en-US" dirty="0"/>
              <a:t>包含了適地性社群服務、適地性廣告，以及適地性資訊服務</a:t>
            </a:r>
            <a:endParaRPr lang="en-US" altLang="zh-TW" dirty="0"/>
          </a:p>
          <a:p>
            <a:pPr lvl="1"/>
            <a:r>
              <a:rPr lang="zh-TW" altLang="en-US" dirty="0">
                <a:solidFill>
                  <a:srgbClr val="FFFF00"/>
                </a:solidFill>
              </a:rPr>
              <a:t>適地性社群服務</a:t>
            </a:r>
            <a:r>
              <a:rPr lang="en-US" altLang="zh-TW" dirty="0">
                <a:solidFill>
                  <a:srgbClr val="FFFF00"/>
                </a:solidFill>
              </a:rPr>
              <a:t>(geosocial service) </a:t>
            </a:r>
            <a:r>
              <a:rPr lang="zh-TW" altLang="en-US" dirty="0"/>
              <a:t>能告訴你朋友都會相約在哪裡見面</a:t>
            </a:r>
            <a:endParaRPr lang="en-US" altLang="zh-TW" dirty="0"/>
          </a:p>
          <a:p>
            <a:pPr lvl="1"/>
            <a:r>
              <a:rPr lang="zh-TW" altLang="en-US" dirty="0">
                <a:solidFill>
                  <a:srgbClr val="FFFF00"/>
                </a:solidFill>
              </a:rPr>
              <a:t>適地性廣告服務</a:t>
            </a:r>
            <a:r>
              <a:rPr lang="en-US" altLang="zh-TW" dirty="0">
                <a:solidFill>
                  <a:srgbClr val="FFFF00"/>
                </a:solidFill>
              </a:rPr>
              <a:t>(</a:t>
            </a:r>
            <a:r>
              <a:rPr lang="en-US" altLang="zh-TW" dirty="0" err="1">
                <a:solidFill>
                  <a:srgbClr val="FFFF00"/>
                </a:solidFill>
              </a:rPr>
              <a:t>geoadvertising</a:t>
            </a:r>
            <a:r>
              <a:rPr lang="en-US" altLang="zh-TW" dirty="0">
                <a:solidFill>
                  <a:srgbClr val="FFFF00"/>
                </a:solidFill>
              </a:rPr>
              <a:t> services) </a:t>
            </a:r>
            <a:r>
              <a:rPr lang="zh-TW" altLang="en-US" dirty="0"/>
              <a:t>則跟你說如何在附近找到義大利餐廳</a:t>
            </a:r>
            <a:endParaRPr lang="en-US" altLang="zh-TW" dirty="0"/>
          </a:p>
          <a:p>
            <a:pPr lvl="1"/>
            <a:r>
              <a:rPr lang="zh-TW" altLang="en-US" dirty="0">
                <a:solidFill>
                  <a:srgbClr val="FFFF00"/>
                </a:solidFill>
              </a:rPr>
              <a:t>適地性資訊服務</a:t>
            </a:r>
            <a:r>
              <a:rPr lang="en-US" altLang="zh-TW" dirty="0">
                <a:solidFill>
                  <a:srgbClr val="FFFF00"/>
                </a:solidFill>
              </a:rPr>
              <a:t>(geoinformation service) </a:t>
            </a:r>
            <a:r>
              <a:rPr lang="zh-TW" altLang="en-US" dirty="0"/>
              <a:t>能讓你知道正在看房子的價格，或者你路過的博物館裡正有什麼特別的展覽</a:t>
            </a:r>
          </a:p>
        </p:txBody>
      </p:sp>
      <p:sp>
        <p:nvSpPr>
          <p:cNvPr id="4" name="投影片編號版面配置區 3">
            <a:extLst>
              <a:ext uri="{FF2B5EF4-FFF2-40B4-BE49-F238E27FC236}">
                <a16:creationId xmlns:a16="http://schemas.microsoft.com/office/drawing/2014/main" id="{6A801EBA-7715-48FB-9793-76991C094AC3}"/>
              </a:ext>
            </a:extLst>
          </p:cNvPr>
          <p:cNvSpPr>
            <a:spLocks noGrp="1"/>
          </p:cNvSpPr>
          <p:nvPr>
            <p:ph type="sldNum" sz="quarter" idx="12"/>
          </p:nvPr>
        </p:nvSpPr>
        <p:spPr/>
        <p:txBody>
          <a:bodyPr/>
          <a:lstStyle/>
          <a:p>
            <a:fld id="{1A39A694-C9D2-4A1F-B22B-D5A13C3121DA}" type="slidenum">
              <a:rPr lang="en-US" altLang="ko-KR" smtClean="0"/>
              <a:pPr/>
              <a:t>21</a:t>
            </a:fld>
            <a:endParaRPr lang="en-US" altLang="ko-KR"/>
          </a:p>
        </p:txBody>
      </p:sp>
      <p:sp>
        <p:nvSpPr>
          <p:cNvPr id="5" name="標題 4">
            <a:extLst>
              <a:ext uri="{FF2B5EF4-FFF2-40B4-BE49-F238E27FC236}">
                <a16:creationId xmlns:a16="http://schemas.microsoft.com/office/drawing/2014/main" id="{C29E72A5-2C54-47EB-ABFB-DA09A50681C1}"/>
              </a:ext>
            </a:extLst>
          </p:cNvPr>
          <p:cNvSpPr>
            <a:spLocks noGrp="1"/>
          </p:cNvSpPr>
          <p:nvPr>
            <p:ph type="title"/>
          </p:nvPr>
        </p:nvSpPr>
        <p:spPr/>
        <p:txBody>
          <a:bodyPr/>
          <a:lstStyle/>
          <a:p>
            <a:r>
              <a:rPr lang="zh-TW" altLang="en-US" dirty="0"/>
              <a:t>適地性服務與應用程式</a:t>
            </a:r>
          </a:p>
        </p:txBody>
      </p:sp>
    </p:spTree>
    <p:extLst>
      <p:ext uri="{BB962C8B-B14F-4D97-AF65-F5344CB8AC3E}">
        <p14:creationId xmlns:p14="http://schemas.microsoft.com/office/powerpoint/2010/main" val="217524923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a:extLst>
              <a:ext uri="{FF2B5EF4-FFF2-40B4-BE49-F238E27FC236}">
                <a16:creationId xmlns:a16="http://schemas.microsoft.com/office/drawing/2014/main" id="{FBF19DEC-80D2-489F-B3E5-ACFAFCC02493}"/>
              </a:ext>
            </a:extLst>
          </p:cNvPr>
          <p:cNvSpPr>
            <a:spLocks noGrp="1"/>
          </p:cNvSpPr>
          <p:nvPr>
            <p:ph idx="1"/>
          </p:nvPr>
        </p:nvSpPr>
        <p:spPr>
          <a:xfrm>
            <a:off x="395536" y="1324534"/>
            <a:ext cx="8534152" cy="5067459"/>
          </a:xfrm>
        </p:spPr>
        <p:txBody>
          <a:bodyPr>
            <a:normAutofit fontScale="92500"/>
          </a:bodyPr>
          <a:lstStyle/>
          <a:p>
            <a:r>
              <a:rPr lang="zh-TW" altLang="en-US" dirty="0">
                <a:solidFill>
                  <a:srgbClr val="92D050"/>
                </a:solidFill>
              </a:rPr>
              <a:t>行動科技是否會讓</a:t>
            </a:r>
            <a:r>
              <a:rPr lang="en-US" altLang="zh-TW" dirty="0">
                <a:solidFill>
                  <a:srgbClr val="92D050"/>
                </a:solidFill>
              </a:rPr>
              <a:t>Orbitz </a:t>
            </a:r>
            <a:r>
              <a:rPr lang="zh-TW" altLang="en-US" dirty="0">
                <a:solidFill>
                  <a:srgbClr val="92D050"/>
                </a:solidFill>
              </a:rPr>
              <a:t>位居領先</a:t>
            </a:r>
            <a:r>
              <a:rPr lang="en-US" altLang="zh-TW" dirty="0">
                <a:solidFill>
                  <a:srgbClr val="92D050"/>
                </a:solidFill>
              </a:rPr>
              <a:t>?</a:t>
            </a:r>
          </a:p>
          <a:p>
            <a:r>
              <a:rPr lang="zh-TW" altLang="en-US" dirty="0"/>
              <a:t>個案研究問題</a:t>
            </a:r>
          </a:p>
          <a:p>
            <a:pPr marL="971550" lvl="1" indent="-514350">
              <a:buFont typeface="+mj-lt"/>
              <a:buAutoNum type="arabicPeriod"/>
            </a:pPr>
            <a:r>
              <a:rPr lang="zh-TW" altLang="en-US" dirty="0"/>
              <a:t>行動科技在</a:t>
            </a:r>
            <a:r>
              <a:rPr lang="en-US" altLang="zh-TW" dirty="0"/>
              <a:t>Orbitz </a:t>
            </a:r>
            <a:r>
              <a:rPr lang="zh-TW" altLang="en-US" dirty="0"/>
              <a:t>的所經營策略裡有多重要？為什麼？</a:t>
            </a:r>
          </a:p>
          <a:p>
            <a:pPr marL="971550" lvl="1" indent="-514350">
              <a:buFont typeface="+mj-lt"/>
              <a:buAutoNum type="arabicPeriod"/>
            </a:pPr>
            <a:r>
              <a:rPr lang="en-US" altLang="zh-TW" dirty="0"/>
              <a:t>Orbitz </a:t>
            </a:r>
            <a:r>
              <a:rPr lang="zh-TW" altLang="en-US" dirty="0"/>
              <a:t>的行動策略裡，需解決哪些管理、組織，以及科技的問題？</a:t>
            </a:r>
          </a:p>
          <a:p>
            <a:pPr marL="971550" lvl="1" indent="-514350">
              <a:buFont typeface="+mj-lt"/>
              <a:buAutoNum type="arabicPeriod"/>
            </a:pPr>
            <a:r>
              <a:rPr lang="zh-TW" altLang="en-US" dirty="0"/>
              <a:t>為什麼行動手機的使用者比較會預訂當日的飯店房間或航班？</a:t>
            </a:r>
          </a:p>
          <a:p>
            <a:pPr marL="971550" lvl="1" indent="-514350">
              <a:buFont typeface="+mj-lt"/>
              <a:buAutoNum type="arabicPeriod"/>
            </a:pPr>
            <a:r>
              <a:rPr lang="en-US" altLang="zh-TW" dirty="0"/>
              <a:t>Orbitz </a:t>
            </a:r>
            <a:r>
              <a:rPr lang="zh-TW" altLang="en-US" dirty="0"/>
              <a:t>針對企業客戶的業務在其經營策略中，扮演著哪種商業角色？</a:t>
            </a:r>
          </a:p>
          <a:p>
            <a:pPr marL="971550" lvl="1" indent="-514350">
              <a:buFont typeface="+mj-lt"/>
              <a:buAutoNum type="arabicPeriod"/>
            </a:pPr>
            <a:r>
              <a:rPr lang="en-US" altLang="zh-TW" dirty="0"/>
              <a:t>Orbitz </a:t>
            </a:r>
            <a:r>
              <a:rPr lang="zh-TW" altLang="en-US" dirty="0"/>
              <a:t>的行動策略有多麼成功？請解釋你的答案。</a:t>
            </a:r>
          </a:p>
        </p:txBody>
      </p:sp>
      <p:sp>
        <p:nvSpPr>
          <p:cNvPr id="3" name="投影片編號版面配置區 2">
            <a:extLst>
              <a:ext uri="{FF2B5EF4-FFF2-40B4-BE49-F238E27FC236}">
                <a16:creationId xmlns:a16="http://schemas.microsoft.com/office/drawing/2014/main" id="{D4AFC555-F503-4CCE-8860-A7614B26FEF6}"/>
              </a:ext>
            </a:extLst>
          </p:cNvPr>
          <p:cNvSpPr>
            <a:spLocks noGrp="1"/>
          </p:cNvSpPr>
          <p:nvPr>
            <p:ph type="sldNum" sz="quarter" idx="12"/>
          </p:nvPr>
        </p:nvSpPr>
        <p:spPr/>
        <p:txBody>
          <a:bodyPr/>
          <a:lstStyle/>
          <a:p>
            <a:fld id="{D55CB18B-31BB-4254-9559-1B86933C9FD7}" type="slidenum">
              <a:rPr lang="en-US" altLang="ko-KR" smtClean="0"/>
              <a:pPr/>
              <a:t>22</a:t>
            </a:fld>
            <a:endParaRPr lang="en-US" altLang="ko-KR"/>
          </a:p>
        </p:txBody>
      </p:sp>
      <p:sp>
        <p:nvSpPr>
          <p:cNvPr id="4" name="標題 3">
            <a:extLst>
              <a:ext uri="{FF2B5EF4-FFF2-40B4-BE49-F238E27FC236}">
                <a16:creationId xmlns:a16="http://schemas.microsoft.com/office/drawing/2014/main" id="{61204606-5FB1-4393-A0D1-73FA2D30182C}"/>
              </a:ext>
            </a:extLst>
          </p:cNvPr>
          <p:cNvSpPr>
            <a:spLocks noGrp="1"/>
          </p:cNvSpPr>
          <p:nvPr>
            <p:ph type="title"/>
          </p:nvPr>
        </p:nvSpPr>
        <p:spPr/>
        <p:txBody>
          <a:bodyPr/>
          <a:lstStyle/>
          <a:p>
            <a:r>
              <a:rPr lang="zh-TW" altLang="en-US"/>
              <a:t>互動個案：科技的觀點</a:t>
            </a:r>
            <a:endParaRPr lang="zh-TW" altLang="en-US" dirty="0"/>
          </a:p>
        </p:txBody>
      </p:sp>
      <p:pic>
        <p:nvPicPr>
          <p:cNvPr id="5" name="圖片 4">
            <a:extLst>
              <a:ext uri="{FF2B5EF4-FFF2-40B4-BE49-F238E27FC236}">
                <a16:creationId xmlns:a16="http://schemas.microsoft.com/office/drawing/2014/main" id="{7E3882C7-42F6-47DB-B54C-62E297FE2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38707"/>
            <a:ext cx="1219200" cy="1219200"/>
          </a:xfrm>
          <a:prstGeom prst="rect">
            <a:avLst/>
          </a:prstGeom>
        </p:spPr>
      </p:pic>
    </p:spTree>
    <p:extLst>
      <p:ext uri="{BB962C8B-B14F-4D97-AF65-F5344CB8AC3E}">
        <p14:creationId xmlns:p14="http://schemas.microsoft.com/office/powerpoint/2010/main" val="328403977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a:extLst>
              <a:ext uri="{FF2B5EF4-FFF2-40B4-BE49-F238E27FC236}">
                <a16:creationId xmlns:a16="http://schemas.microsoft.com/office/drawing/2014/main" id="{FBF19DEC-80D2-489F-B3E5-ACFAFCC02493}"/>
              </a:ext>
            </a:extLst>
          </p:cNvPr>
          <p:cNvSpPr>
            <a:spLocks noGrp="1"/>
          </p:cNvSpPr>
          <p:nvPr>
            <p:ph idx="1"/>
          </p:nvPr>
        </p:nvSpPr>
        <p:spPr/>
        <p:txBody>
          <a:bodyPr>
            <a:normAutofit lnSpcReduction="10000"/>
          </a:bodyPr>
          <a:lstStyle/>
          <a:p>
            <a:r>
              <a:rPr lang="zh-TW" altLang="en-US" dirty="0"/>
              <a:t>個案研究問題</a:t>
            </a:r>
          </a:p>
          <a:p>
            <a:pPr marL="971550" lvl="1" indent="-514350">
              <a:buFont typeface="+mj-lt"/>
              <a:buAutoNum type="arabicPeriod"/>
            </a:pPr>
            <a:r>
              <a:rPr lang="zh-TW" altLang="en-US" dirty="0"/>
              <a:t>使用社群媒體來吸引顧客時，所應評估的管理、組織以及科技議題為何？</a:t>
            </a:r>
          </a:p>
          <a:p>
            <a:pPr marL="971550" lvl="1" indent="-514350">
              <a:buFont typeface="+mj-lt"/>
              <a:buAutoNum type="arabicPeriod"/>
            </a:pPr>
            <a:r>
              <a:rPr lang="zh-TW" altLang="en-US" dirty="0"/>
              <a:t>透過社群媒體來進行廣告、品牌建立、市場調查以及顧客服務時，有哪些優點和缺點？</a:t>
            </a:r>
          </a:p>
          <a:p>
            <a:pPr marL="971550" lvl="1" indent="-514350">
              <a:buFont typeface="+mj-lt"/>
              <a:buAutoNum type="arabicPeriod"/>
            </a:pPr>
            <a:r>
              <a:rPr lang="zh-TW" altLang="en-US" dirty="0"/>
              <a:t>試舉出一個能利用社群媒體與顧客互動以促進管理決策的例子。</a:t>
            </a:r>
          </a:p>
          <a:p>
            <a:pPr marL="971550" lvl="1" indent="-514350">
              <a:buFont typeface="+mj-lt"/>
              <a:buAutoNum type="arabicPeriod"/>
            </a:pPr>
            <a:r>
              <a:rPr lang="zh-TW" altLang="en-US" dirty="0"/>
              <a:t>所有的公司都應該要使用臉書或推特來進行客服和行銷嗎？為什麼？什麼類型的公司最適合使用這些平台？</a:t>
            </a:r>
          </a:p>
        </p:txBody>
      </p:sp>
      <p:sp>
        <p:nvSpPr>
          <p:cNvPr id="3" name="投影片編號版面配置區 2">
            <a:extLst>
              <a:ext uri="{FF2B5EF4-FFF2-40B4-BE49-F238E27FC236}">
                <a16:creationId xmlns:a16="http://schemas.microsoft.com/office/drawing/2014/main" id="{D4AFC555-F503-4CCE-8860-A7614B26FEF6}"/>
              </a:ext>
            </a:extLst>
          </p:cNvPr>
          <p:cNvSpPr>
            <a:spLocks noGrp="1"/>
          </p:cNvSpPr>
          <p:nvPr>
            <p:ph type="sldNum" sz="quarter" idx="12"/>
          </p:nvPr>
        </p:nvSpPr>
        <p:spPr/>
        <p:txBody>
          <a:bodyPr/>
          <a:lstStyle/>
          <a:p>
            <a:fld id="{D55CB18B-31BB-4254-9559-1B86933C9FD7}" type="slidenum">
              <a:rPr lang="en-US" altLang="ko-KR" smtClean="0"/>
              <a:pPr/>
              <a:t>23</a:t>
            </a:fld>
            <a:endParaRPr lang="en-US" altLang="ko-KR"/>
          </a:p>
        </p:txBody>
      </p:sp>
      <p:sp>
        <p:nvSpPr>
          <p:cNvPr id="4" name="標題 3">
            <a:extLst>
              <a:ext uri="{FF2B5EF4-FFF2-40B4-BE49-F238E27FC236}">
                <a16:creationId xmlns:a16="http://schemas.microsoft.com/office/drawing/2014/main" id="{61204606-5FB1-4393-A0D1-73FA2D30182C}"/>
              </a:ext>
            </a:extLst>
          </p:cNvPr>
          <p:cNvSpPr>
            <a:spLocks noGrp="1"/>
          </p:cNvSpPr>
          <p:nvPr>
            <p:ph type="title"/>
          </p:nvPr>
        </p:nvSpPr>
        <p:spPr/>
        <p:txBody>
          <a:bodyPr/>
          <a:lstStyle/>
          <a:p>
            <a:r>
              <a:rPr lang="zh-TW" altLang="en-US" dirty="0"/>
              <a:t>個案研究：培育顧客的社交之道</a:t>
            </a:r>
          </a:p>
        </p:txBody>
      </p:sp>
      <p:pic>
        <p:nvPicPr>
          <p:cNvPr id="5" name="圖片 4">
            <a:extLst>
              <a:ext uri="{FF2B5EF4-FFF2-40B4-BE49-F238E27FC236}">
                <a16:creationId xmlns:a16="http://schemas.microsoft.com/office/drawing/2014/main" id="{7E3882C7-42F6-47DB-B54C-62E297FE2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5369301"/>
            <a:ext cx="1219200" cy="1219200"/>
          </a:xfrm>
          <a:prstGeom prst="rect">
            <a:avLst/>
          </a:prstGeom>
        </p:spPr>
      </p:pic>
    </p:spTree>
    <p:extLst>
      <p:ext uri="{BB962C8B-B14F-4D97-AF65-F5344CB8AC3E}">
        <p14:creationId xmlns:p14="http://schemas.microsoft.com/office/powerpoint/2010/main" val="127969176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982648D-F1F4-47CA-BD82-D777E7ABE338}"/>
              </a:ext>
            </a:extLst>
          </p:cNvPr>
          <p:cNvSpPr>
            <a:spLocks noGrp="1"/>
          </p:cNvSpPr>
          <p:nvPr>
            <p:ph type="sldNum" sz="quarter" idx="12"/>
          </p:nvPr>
        </p:nvSpPr>
        <p:spPr/>
        <p:txBody>
          <a:bodyPr/>
          <a:lstStyle/>
          <a:p>
            <a:fld id="{D55CB18B-31BB-4254-9559-1B86933C9FD7}" type="slidenum">
              <a:rPr lang="en-US" altLang="ko-KR" smtClean="0"/>
              <a:pPr/>
              <a:t>24</a:t>
            </a:fld>
            <a:endParaRPr lang="en-US" altLang="ko-KR"/>
          </a:p>
        </p:txBody>
      </p:sp>
      <p:sp>
        <p:nvSpPr>
          <p:cNvPr id="6" name="Rectangle 3">
            <a:extLst>
              <a:ext uri="{FF2B5EF4-FFF2-40B4-BE49-F238E27FC236}">
                <a16:creationId xmlns:a16="http://schemas.microsoft.com/office/drawing/2014/main" id="{878E9B5E-D140-4383-9BD4-684CA1D46884}"/>
              </a:ext>
            </a:extLst>
          </p:cNvPr>
          <p:cNvSpPr/>
          <p:nvPr/>
        </p:nvSpPr>
        <p:spPr>
          <a:xfrm>
            <a:off x="2034177" y="3873361"/>
            <a:ext cx="5001463" cy="72422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ignika" panose="02010003020600000004" pitchFamily="50" charset="0"/>
              </a:rPr>
              <a:t>THANKS FOR WATCHING</a:t>
            </a:r>
          </a:p>
        </p:txBody>
      </p:sp>
      <p:grpSp>
        <p:nvGrpSpPr>
          <p:cNvPr id="7" name="Group 76">
            <a:extLst>
              <a:ext uri="{FF2B5EF4-FFF2-40B4-BE49-F238E27FC236}">
                <a16:creationId xmlns:a16="http://schemas.microsoft.com/office/drawing/2014/main" id="{BD1C7305-024E-4639-B6C9-50EAB9AAA763}"/>
              </a:ext>
            </a:extLst>
          </p:cNvPr>
          <p:cNvGrpSpPr/>
          <p:nvPr/>
        </p:nvGrpSpPr>
        <p:grpSpPr>
          <a:xfrm>
            <a:off x="3059832" y="815665"/>
            <a:ext cx="3010442" cy="2428995"/>
            <a:chOff x="4585077" y="1387391"/>
            <a:chExt cx="3010442" cy="2428995"/>
          </a:xfrm>
        </p:grpSpPr>
        <p:sp>
          <p:nvSpPr>
            <p:cNvPr id="8" name="Rectangle 29">
              <a:extLst>
                <a:ext uri="{FF2B5EF4-FFF2-40B4-BE49-F238E27FC236}">
                  <a16:creationId xmlns:a16="http://schemas.microsoft.com/office/drawing/2014/main" id="{EAE3324B-7B40-40D5-BCB9-854C6BD94AAF}"/>
                </a:ext>
              </a:extLst>
            </p:cNvPr>
            <p:cNvSpPr>
              <a:spLocks noChangeArrowheads="1"/>
            </p:cNvSpPr>
            <p:nvPr/>
          </p:nvSpPr>
          <p:spPr bwMode="auto">
            <a:xfrm>
              <a:off x="5906366"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1">
              <a:extLst>
                <a:ext uri="{FF2B5EF4-FFF2-40B4-BE49-F238E27FC236}">
                  <a16:creationId xmlns:a16="http://schemas.microsoft.com/office/drawing/2014/main" id="{4B148985-1A51-4264-AA62-33EAE8B080EF}"/>
                </a:ext>
              </a:extLst>
            </p:cNvPr>
            <p:cNvSpPr>
              <a:spLocks noChangeArrowheads="1"/>
            </p:cNvSpPr>
            <p:nvPr/>
          </p:nvSpPr>
          <p:spPr bwMode="auto">
            <a:xfrm>
              <a:off x="6263107"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71">
              <a:extLst>
                <a:ext uri="{FF2B5EF4-FFF2-40B4-BE49-F238E27FC236}">
                  <a16:creationId xmlns:a16="http://schemas.microsoft.com/office/drawing/2014/main" id="{FE5B4B9D-A72E-4533-8AD9-87AF274E2268}"/>
                </a:ext>
              </a:extLst>
            </p:cNvPr>
            <p:cNvGrpSpPr/>
            <p:nvPr/>
          </p:nvGrpSpPr>
          <p:grpSpPr>
            <a:xfrm>
              <a:off x="4585077" y="1387391"/>
              <a:ext cx="3010442" cy="1726871"/>
              <a:chOff x="4585077" y="1387391"/>
              <a:chExt cx="3010442" cy="1726871"/>
            </a:xfrm>
          </p:grpSpPr>
          <p:sp>
            <p:nvSpPr>
              <p:cNvPr id="26" name="Freeform 32">
                <a:extLst>
                  <a:ext uri="{FF2B5EF4-FFF2-40B4-BE49-F238E27FC236}">
                    <a16:creationId xmlns:a16="http://schemas.microsoft.com/office/drawing/2014/main" id="{3F97310B-C50A-4ED9-95DB-BB34228B1A06}"/>
                  </a:ext>
                </a:extLst>
              </p:cNvPr>
              <p:cNvSpPr>
                <a:spLocks/>
              </p:cNvSpPr>
              <p:nvPr/>
            </p:nvSpPr>
            <p:spPr bwMode="auto">
              <a:xfrm>
                <a:off x="4585077" y="1387391"/>
                <a:ext cx="1505619" cy="1726870"/>
              </a:xfrm>
              <a:custGeom>
                <a:avLst/>
                <a:gdLst>
                  <a:gd name="T0" fmla="*/ 801 w 801"/>
                  <a:gd name="T1" fmla="*/ 0 h 901"/>
                  <a:gd name="T2" fmla="*/ 701 w 801"/>
                  <a:gd name="T3" fmla="*/ 901 h 901"/>
                  <a:gd name="T4" fmla="*/ 730 w 801"/>
                  <a:gd name="T5" fmla="*/ 901 h 901"/>
                  <a:gd name="T6" fmla="*/ 801 w 801"/>
                  <a:gd name="T7" fmla="*/ 0 h 901"/>
                </a:gdLst>
                <a:ahLst/>
                <a:cxnLst>
                  <a:cxn ang="0">
                    <a:pos x="T0" y="T1"/>
                  </a:cxn>
                  <a:cxn ang="0">
                    <a:pos x="T2" y="T3"/>
                  </a:cxn>
                  <a:cxn ang="0">
                    <a:pos x="T4" y="T5"/>
                  </a:cxn>
                  <a:cxn ang="0">
                    <a:pos x="T6" y="T7"/>
                  </a:cxn>
                </a:cxnLst>
                <a:rect l="0" t="0" r="r" b="b"/>
                <a:pathLst>
                  <a:path w="801" h="901">
                    <a:moveTo>
                      <a:pt x="801" y="0"/>
                    </a:moveTo>
                    <a:cubicBezTo>
                      <a:pt x="0" y="0"/>
                      <a:pt x="701" y="901"/>
                      <a:pt x="701" y="901"/>
                    </a:cubicBezTo>
                    <a:cubicBezTo>
                      <a:pt x="730" y="901"/>
                      <a:pt x="730" y="901"/>
                      <a:pt x="730" y="901"/>
                    </a:cubicBezTo>
                    <a:cubicBezTo>
                      <a:pt x="571" y="663"/>
                      <a:pt x="244" y="79"/>
                      <a:pt x="801" y="0"/>
                    </a:cubicBezTo>
                  </a:path>
                </a:pathLst>
              </a:custGeom>
              <a:solidFill>
                <a:srgbClr val="00BBD6">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a:extLst>
                  <a:ext uri="{FF2B5EF4-FFF2-40B4-BE49-F238E27FC236}">
                    <a16:creationId xmlns:a16="http://schemas.microsoft.com/office/drawing/2014/main" id="{F48491AF-E5A9-4F4B-B3E7-B4966BDFD75C}"/>
                  </a:ext>
                </a:extLst>
              </p:cNvPr>
              <p:cNvSpPr>
                <a:spLocks/>
              </p:cNvSpPr>
              <p:nvPr/>
            </p:nvSpPr>
            <p:spPr bwMode="auto">
              <a:xfrm>
                <a:off x="5043516" y="1387391"/>
                <a:ext cx="1047179" cy="1726870"/>
              </a:xfrm>
              <a:custGeom>
                <a:avLst/>
                <a:gdLst>
                  <a:gd name="T0" fmla="*/ 557 w 557"/>
                  <a:gd name="T1" fmla="*/ 0 h 901"/>
                  <a:gd name="T2" fmla="*/ 486 w 557"/>
                  <a:gd name="T3" fmla="*/ 901 h 901"/>
                  <a:gd name="T4" fmla="*/ 506 w 557"/>
                  <a:gd name="T5" fmla="*/ 901 h 901"/>
                  <a:gd name="T6" fmla="*/ 557 w 557"/>
                  <a:gd name="T7" fmla="*/ 0 h 901"/>
                </a:gdLst>
                <a:ahLst/>
                <a:cxnLst>
                  <a:cxn ang="0">
                    <a:pos x="T0" y="T1"/>
                  </a:cxn>
                  <a:cxn ang="0">
                    <a:pos x="T2" y="T3"/>
                  </a:cxn>
                  <a:cxn ang="0">
                    <a:pos x="T4" y="T5"/>
                  </a:cxn>
                  <a:cxn ang="0">
                    <a:pos x="T6" y="T7"/>
                  </a:cxn>
                </a:cxnLst>
                <a:rect l="0" t="0" r="r" b="b"/>
                <a:pathLst>
                  <a:path w="557" h="901">
                    <a:moveTo>
                      <a:pt x="557" y="0"/>
                    </a:moveTo>
                    <a:cubicBezTo>
                      <a:pt x="0" y="79"/>
                      <a:pt x="327" y="663"/>
                      <a:pt x="486" y="901"/>
                    </a:cubicBezTo>
                    <a:cubicBezTo>
                      <a:pt x="506" y="901"/>
                      <a:pt x="506" y="901"/>
                      <a:pt x="506" y="901"/>
                    </a:cubicBezTo>
                    <a:cubicBezTo>
                      <a:pt x="393" y="663"/>
                      <a:pt x="159" y="79"/>
                      <a:pt x="557" y="0"/>
                    </a:cubicBezTo>
                  </a:path>
                </a:pathLst>
              </a:custGeom>
              <a:solidFill>
                <a:srgbClr val="F49D15">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a:extLst>
                  <a:ext uri="{FF2B5EF4-FFF2-40B4-BE49-F238E27FC236}">
                    <a16:creationId xmlns:a16="http://schemas.microsoft.com/office/drawing/2014/main" id="{96742004-1B24-4A07-B916-1CDC453E5F3A}"/>
                  </a:ext>
                </a:extLst>
              </p:cNvPr>
              <p:cNvSpPr>
                <a:spLocks/>
              </p:cNvSpPr>
              <p:nvPr/>
            </p:nvSpPr>
            <p:spPr bwMode="auto">
              <a:xfrm>
                <a:off x="5641791" y="1387391"/>
                <a:ext cx="448905" cy="1726870"/>
              </a:xfrm>
              <a:custGeom>
                <a:avLst/>
                <a:gdLst>
                  <a:gd name="T0" fmla="*/ 239 w 239"/>
                  <a:gd name="T1" fmla="*/ 0 h 901"/>
                  <a:gd name="T2" fmla="*/ 208 w 239"/>
                  <a:gd name="T3" fmla="*/ 901 h 901"/>
                  <a:gd name="T4" fmla="*/ 239 w 239"/>
                  <a:gd name="T5" fmla="*/ 901 h 901"/>
                  <a:gd name="T6" fmla="*/ 239 w 239"/>
                  <a:gd name="T7" fmla="*/ 0 h 901"/>
                </a:gdLst>
                <a:ahLst/>
                <a:cxnLst>
                  <a:cxn ang="0">
                    <a:pos x="T0" y="T1"/>
                  </a:cxn>
                  <a:cxn ang="0">
                    <a:pos x="T2" y="T3"/>
                  </a:cxn>
                  <a:cxn ang="0">
                    <a:pos x="T4" y="T5"/>
                  </a:cxn>
                  <a:cxn ang="0">
                    <a:pos x="T6" y="T7"/>
                  </a:cxn>
                </a:cxnLst>
                <a:rect l="0" t="0" r="r" b="b"/>
                <a:pathLst>
                  <a:path w="239" h="901">
                    <a:moveTo>
                      <a:pt x="239" y="0"/>
                    </a:moveTo>
                    <a:cubicBezTo>
                      <a:pt x="0" y="79"/>
                      <a:pt x="140" y="663"/>
                      <a:pt x="208" y="901"/>
                    </a:cubicBezTo>
                    <a:cubicBezTo>
                      <a:pt x="239" y="901"/>
                      <a:pt x="239" y="901"/>
                      <a:pt x="239" y="901"/>
                    </a:cubicBezTo>
                    <a:cubicBezTo>
                      <a:pt x="239" y="0"/>
                      <a:pt x="239" y="0"/>
                      <a:pt x="239" y="0"/>
                    </a:cubicBezTo>
                  </a:path>
                </a:pathLst>
              </a:custGeom>
              <a:solidFill>
                <a:srgbClr val="0EBEA9">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5">
                <a:extLst>
                  <a:ext uri="{FF2B5EF4-FFF2-40B4-BE49-F238E27FC236}">
                    <a16:creationId xmlns:a16="http://schemas.microsoft.com/office/drawing/2014/main" id="{27126938-7B26-43AB-84FE-A9AA8F14F15D}"/>
                  </a:ext>
                </a:extLst>
              </p:cNvPr>
              <p:cNvSpPr>
                <a:spLocks/>
              </p:cNvSpPr>
              <p:nvPr/>
            </p:nvSpPr>
            <p:spPr bwMode="auto">
              <a:xfrm>
                <a:off x="5342256" y="1387391"/>
                <a:ext cx="748439" cy="1726870"/>
              </a:xfrm>
              <a:custGeom>
                <a:avLst/>
                <a:gdLst>
                  <a:gd name="T0" fmla="*/ 398 w 398"/>
                  <a:gd name="T1" fmla="*/ 0 h 901"/>
                  <a:gd name="T2" fmla="*/ 347 w 398"/>
                  <a:gd name="T3" fmla="*/ 901 h 901"/>
                  <a:gd name="T4" fmla="*/ 367 w 398"/>
                  <a:gd name="T5" fmla="*/ 901 h 901"/>
                  <a:gd name="T6" fmla="*/ 398 w 398"/>
                  <a:gd name="T7" fmla="*/ 0 h 901"/>
                </a:gdLst>
                <a:ahLst/>
                <a:cxnLst>
                  <a:cxn ang="0">
                    <a:pos x="T0" y="T1"/>
                  </a:cxn>
                  <a:cxn ang="0">
                    <a:pos x="T2" y="T3"/>
                  </a:cxn>
                  <a:cxn ang="0">
                    <a:pos x="T4" y="T5"/>
                  </a:cxn>
                  <a:cxn ang="0">
                    <a:pos x="T6" y="T7"/>
                  </a:cxn>
                </a:cxnLst>
                <a:rect l="0" t="0" r="r" b="b"/>
                <a:pathLst>
                  <a:path w="398" h="901">
                    <a:moveTo>
                      <a:pt x="398" y="0"/>
                    </a:moveTo>
                    <a:cubicBezTo>
                      <a:pt x="0" y="79"/>
                      <a:pt x="234" y="663"/>
                      <a:pt x="347" y="901"/>
                    </a:cubicBezTo>
                    <a:cubicBezTo>
                      <a:pt x="367" y="901"/>
                      <a:pt x="367" y="901"/>
                      <a:pt x="367" y="901"/>
                    </a:cubicBezTo>
                    <a:cubicBezTo>
                      <a:pt x="299" y="663"/>
                      <a:pt x="159" y="79"/>
                      <a:pt x="398" y="0"/>
                    </a:cubicBezTo>
                  </a:path>
                </a:pathLst>
              </a:custGeom>
              <a:solidFill>
                <a:srgbClr val="9BC319">
                  <a:alpha val="9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a:extLst>
                  <a:ext uri="{FF2B5EF4-FFF2-40B4-BE49-F238E27FC236}">
                    <a16:creationId xmlns:a16="http://schemas.microsoft.com/office/drawing/2014/main" id="{5063A000-3BFB-46B8-BB53-B6498FF45EE6}"/>
                  </a:ext>
                </a:extLst>
              </p:cNvPr>
              <p:cNvSpPr>
                <a:spLocks/>
              </p:cNvSpPr>
              <p:nvPr/>
            </p:nvSpPr>
            <p:spPr bwMode="auto">
              <a:xfrm>
                <a:off x="6090695" y="1387391"/>
                <a:ext cx="1504824" cy="1726870"/>
              </a:xfrm>
              <a:custGeom>
                <a:avLst/>
                <a:gdLst>
                  <a:gd name="T0" fmla="*/ 0 w 801"/>
                  <a:gd name="T1" fmla="*/ 0 h 901"/>
                  <a:gd name="T2" fmla="*/ 100 w 801"/>
                  <a:gd name="T3" fmla="*/ 901 h 901"/>
                  <a:gd name="T4" fmla="*/ 71 w 801"/>
                  <a:gd name="T5" fmla="*/ 901 h 901"/>
                  <a:gd name="T6" fmla="*/ 0 w 801"/>
                  <a:gd name="T7" fmla="*/ 0 h 901"/>
                </a:gdLst>
                <a:ahLst/>
                <a:cxnLst>
                  <a:cxn ang="0">
                    <a:pos x="T0" y="T1"/>
                  </a:cxn>
                  <a:cxn ang="0">
                    <a:pos x="T2" y="T3"/>
                  </a:cxn>
                  <a:cxn ang="0">
                    <a:pos x="T4" y="T5"/>
                  </a:cxn>
                  <a:cxn ang="0">
                    <a:pos x="T6" y="T7"/>
                  </a:cxn>
                </a:cxnLst>
                <a:rect l="0" t="0" r="r" b="b"/>
                <a:pathLst>
                  <a:path w="801" h="901">
                    <a:moveTo>
                      <a:pt x="0" y="0"/>
                    </a:moveTo>
                    <a:cubicBezTo>
                      <a:pt x="801" y="0"/>
                      <a:pt x="100" y="901"/>
                      <a:pt x="100" y="901"/>
                    </a:cubicBezTo>
                    <a:cubicBezTo>
                      <a:pt x="71" y="901"/>
                      <a:pt x="71" y="901"/>
                      <a:pt x="71" y="901"/>
                    </a:cubicBezTo>
                    <a:cubicBezTo>
                      <a:pt x="229" y="663"/>
                      <a:pt x="556" y="79"/>
                      <a:pt x="0" y="0"/>
                    </a:cubicBezTo>
                  </a:path>
                </a:pathLst>
              </a:custGeom>
              <a:solidFill>
                <a:srgbClr val="AC59C1">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a:extLst>
                  <a:ext uri="{FF2B5EF4-FFF2-40B4-BE49-F238E27FC236}">
                    <a16:creationId xmlns:a16="http://schemas.microsoft.com/office/drawing/2014/main" id="{18F416FC-D508-47E1-A076-26D04D044557}"/>
                  </a:ext>
                </a:extLst>
              </p:cNvPr>
              <p:cNvSpPr>
                <a:spLocks/>
              </p:cNvSpPr>
              <p:nvPr/>
            </p:nvSpPr>
            <p:spPr bwMode="auto">
              <a:xfrm>
                <a:off x="6090695" y="1387391"/>
                <a:ext cx="1044796" cy="1726870"/>
              </a:xfrm>
              <a:custGeom>
                <a:avLst/>
                <a:gdLst>
                  <a:gd name="T0" fmla="*/ 0 w 556"/>
                  <a:gd name="T1" fmla="*/ 0 h 901"/>
                  <a:gd name="T2" fmla="*/ 71 w 556"/>
                  <a:gd name="T3" fmla="*/ 901 h 901"/>
                  <a:gd name="T4" fmla="*/ 50 w 556"/>
                  <a:gd name="T5" fmla="*/ 901 h 901"/>
                  <a:gd name="T6" fmla="*/ 0 w 556"/>
                  <a:gd name="T7" fmla="*/ 0 h 901"/>
                </a:gdLst>
                <a:ahLst/>
                <a:cxnLst>
                  <a:cxn ang="0">
                    <a:pos x="T0" y="T1"/>
                  </a:cxn>
                  <a:cxn ang="0">
                    <a:pos x="T2" y="T3"/>
                  </a:cxn>
                  <a:cxn ang="0">
                    <a:pos x="T4" y="T5"/>
                  </a:cxn>
                  <a:cxn ang="0">
                    <a:pos x="T6" y="T7"/>
                  </a:cxn>
                </a:cxnLst>
                <a:rect l="0" t="0" r="r" b="b"/>
                <a:pathLst>
                  <a:path w="556" h="901">
                    <a:moveTo>
                      <a:pt x="0" y="0"/>
                    </a:moveTo>
                    <a:cubicBezTo>
                      <a:pt x="556" y="79"/>
                      <a:pt x="229" y="663"/>
                      <a:pt x="71" y="901"/>
                    </a:cubicBezTo>
                    <a:cubicBezTo>
                      <a:pt x="50" y="901"/>
                      <a:pt x="50" y="901"/>
                      <a:pt x="50" y="901"/>
                    </a:cubicBezTo>
                    <a:cubicBezTo>
                      <a:pt x="164" y="663"/>
                      <a:pt x="397" y="79"/>
                      <a:pt x="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a:extLst>
                  <a:ext uri="{FF2B5EF4-FFF2-40B4-BE49-F238E27FC236}">
                    <a16:creationId xmlns:a16="http://schemas.microsoft.com/office/drawing/2014/main" id="{13BDC51B-08B5-471F-9A09-3995B2DBE568}"/>
                  </a:ext>
                </a:extLst>
              </p:cNvPr>
              <p:cNvSpPr>
                <a:spLocks/>
              </p:cNvSpPr>
              <p:nvPr/>
            </p:nvSpPr>
            <p:spPr bwMode="auto">
              <a:xfrm>
                <a:off x="6090695" y="1387391"/>
                <a:ext cx="447316" cy="1726870"/>
              </a:xfrm>
              <a:custGeom>
                <a:avLst/>
                <a:gdLst>
                  <a:gd name="T0" fmla="*/ 0 w 238"/>
                  <a:gd name="T1" fmla="*/ 0 h 901"/>
                  <a:gd name="T2" fmla="*/ 30 w 238"/>
                  <a:gd name="T3" fmla="*/ 901 h 901"/>
                  <a:gd name="T4" fmla="*/ 0 w 238"/>
                  <a:gd name="T5" fmla="*/ 901 h 901"/>
                  <a:gd name="T6" fmla="*/ 0 w 238"/>
                  <a:gd name="T7" fmla="*/ 0 h 901"/>
                </a:gdLst>
                <a:ahLst/>
                <a:cxnLst>
                  <a:cxn ang="0">
                    <a:pos x="T0" y="T1"/>
                  </a:cxn>
                  <a:cxn ang="0">
                    <a:pos x="T2" y="T3"/>
                  </a:cxn>
                  <a:cxn ang="0">
                    <a:pos x="T4" y="T5"/>
                  </a:cxn>
                  <a:cxn ang="0">
                    <a:pos x="T6" y="T7"/>
                  </a:cxn>
                </a:cxnLst>
                <a:rect l="0" t="0" r="r" b="b"/>
                <a:pathLst>
                  <a:path w="238" h="901">
                    <a:moveTo>
                      <a:pt x="0" y="0"/>
                    </a:moveTo>
                    <a:cubicBezTo>
                      <a:pt x="238" y="79"/>
                      <a:pt x="98" y="663"/>
                      <a:pt x="30" y="901"/>
                    </a:cubicBezTo>
                    <a:cubicBezTo>
                      <a:pt x="0" y="901"/>
                      <a:pt x="0" y="901"/>
                      <a:pt x="0" y="901"/>
                    </a:cubicBezTo>
                    <a:cubicBezTo>
                      <a:pt x="0" y="0"/>
                      <a:pt x="0" y="0"/>
                      <a:pt x="0" y="0"/>
                    </a:cubicBezTo>
                  </a:path>
                </a:pathLst>
              </a:custGeom>
              <a:solidFill>
                <a:srgbClr val="F13B48">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a:extLst>
                  <a:ext uri="{FF2B5EF4-FFF2-40B4-BE49-F238E27FC236}">
                    <a16:creationId xmlns:a16="http://schemas.microsoft.com/office/drawing/2014/main" id="{B3B8653E-0A39-405D-9E8E-FF7B84B29F75}"/>
                  </a:ext>
                </a:extLst>
              </p:cNvPr>
              <p:cNvSpPr>
                <a:spLocks/>
              </p:cNvSpPr>
              <p:nvPr/>
            </p:nvSpPr>
            <p:spPr bwMode="auto">
              <a:xfrm>
                <a:off x="6090695" y="1387391"/>
                <a:ext cx="746056" cy="1726870"/>
              </a:xfrm>
              <a:custGeom>
                <a:avLst/>
                <a:gdLst>
                  <a:gd name="T0" fmla="*/ 0 w 397"/>
                  <a:gd name="T1" fmla="*/ 0 h 901"/>
                  <a:gd name="T2" fmla="*/ 50 w 397"/>
                  <a:gd name="T3" fmla="*/ 901 h 901"/>
                  <a:gd name="T4" fmla="*/ 30 w 397"/>
                  <a:gd name="T5" fmla="*/ 901 h 901"/>
                  <a:gd name="T6" fmla="*/ 0 w 397"/>
                  <a:gd name="T7" fmla="*/ 0 h 901"/>
                </a:gdLst>
                <a:ahLst/>
                <a:cxnLst>
                  <a:cxn ang="0">
                    <a:pos x="T0" y="T1"/>
                  </a:cxn>
                  <a:cxn ang="0">
                    <a:pos x="T2" y="T3"/>
                  </a:cxn>
                  <a:cxn ang="0">
                    <a:pos x="T4" y="T5"/>
                  </a:cxn>
                  <a:cxn ang="0">
                    <a:pos x="T6" y="T7"/>
                  </a:cxn>
                </a:cxnLst>
                <a:rect l="0" t="0" r="r" b="b"/>
                <a:pathLst>
                  <a:path w="397" h="901">
                    <a:moveTo>
                      <a:pt x="0" y="0"/>
                    </a:moveTo>
                    <a:cubicBezTo>
                      <a:pt x="397" y="79"/>
                      <a:pt x="164" y="663"/>
                      <a:pt x="50" y="901"/>
                    </a:cubicBezTo>
                    <a:cubicBezTo>
                      <a:pt x="30" y="901"/>
                      <a:pt x="30" y="901"/>
                      <a:pt x="30" y="901"/>
                    </a:cubicBezTo>
                    <a:cubicBezTo>
                      <a:pt x="98" y="663"/>
                      <a:pt x="238" y="79"/>
                      <a:pt x="0" y="0"/>
                    </a:cubicBezTo>
                  </a:path>
                </a:pathLst>
              </a:custGeom>
              <a:solidFill>
                <a:srgbClr val="937863">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6">
                <a:extLst>
                  <a:ext uri="{FF2B5EF4-FFF2-40B4-BE49-F238E27FC236}">
                    <a16:creationId xmlns:a16="http://schemas.microsoft.com/office/drawing/2014/main" id="{88C25655-892C-4CD9-9A3A-5F63A915526A}"/>
                  </a:ext>
                </a:extLst>
              </p:cNvPr>
              <p:cNvSpPr>
                <a:spLocks noEditPoints="1"/>
              </p:cNvSpPr>
              <p:nvPr/>
            </p:nvSpPr>
            <p:spPr bwMode="auto">
              <a:xfrm>
                <a:off x="6278202" y="3111020"/>
                <a:ext cx="2384" cy="3241"/>
              </a:xfrm>
              <a:custGeom>
                <a:avLst/>
                <a:gdLst>
                  <a:gd name="T0" fmla="*/ 0 w 1"/>
                  <a:gd name="T1" fmla="*/ 2 h 2"/>
                  <a:gd name="T2" fmla="*/ 0 w 1"/>
                  <a:gd name="T3" fmla="*/ 2 h 2"/>
                  <a:gd name="T4" fmla="*/ 0 w 1"/>
                  <a:gd name="T5" fmla="*/ 2 h 2"/>
                  <a:gd name="T6" fmla="*/ 0 w 1"/>
                  <a:gd name="T7" fmla="*/ 2 h 2"/>
                  <a:gd name="T8" fmla="*/ 0 w 1"/>
                  <a:gd name="T9" fmla="*/ 2 h 2"/>
                  <a:gd name="T10" fmla="*/ 0 w 1"/>
                  <a:gd name="T11" fmla="*/ 2 h 2"/>
                  <a:gd name="T12" fmla="*/ 0 w 1"/>
                  <a:gd name="T13" fmla="*/ 2 h 2"/>
                  <a:gd name="T14" fmla="*/ 0 w 1"/>
                  <a:gd name="T15" fmla="*/ 2 h 2"/>
                  <a:gd name="T16" fmla="*/ 0 w 1"/>
                  <a:gd name="T17" fmla="*/ 2 h 2"/>
                  <a:gd name="T18" fmla="*/ 0 w 1"/>
                  <a:gd name="T19" fmla="*/ 2 h 2"/>
                  <a:gd name="T20" fmla="*/ 0 w 1"/>
                  <a:gd name="T21" fmla="*/ 2 h 2"/>
                  <a:gd name="T22" fmla="*/ 0 w 1"/>
                  <a:gd name="T23" fmla="*/ 2 h 2"/>
                  <a:gd name="T24" fmla="*/ 0 w 1"/>
                  <a:gd name="T25" fmla="*/ 2 h 2"/>
                  <a:gd name="T26" fmla="*/ 0 w 1"/>
                  <a:gd name="T27" fmla="*/ 2 h 2"/>
                  <a:gd name="T28" fmla="*/ 0 w 1"/>
                  <a:gd name="T29" fmla="*/ 2 h 2"/>
                  <a:gd name="T30" fmla="*/ 0 w 1"/>
                  <a:gd name="T31" fmla="*/ 1 h 2"/>
                  <a:gd name="T32" fmla="*/ 0 w 1"/>
                  <a:gd name="T33" fmla="*/ 2 h 2"/>
                  <a:gd name="T34" fmla="*/ 0 w 1"/>
                  <a:gd name="T35" fmla="*/ 1 h 2"/>
                  <a:gd name="T36" fmla="*/ 0 w 1"/>
                  <a:gd name="T37" fmla="*/ 1 h 2"/>
                  <a:gd name="T38" fmla="*/ 0 w 1"/>
                  <a:gd name="T39" fmla="*/ 1 h 2"/>
                  <a:gd name="T40" fmla="*/ 0 w 1"/>
                  <a:gd name="T41" fmla="*/ 1 h 2"/>
                  <a:gd name="T42" fmla="*/ 1 w 1"/>
                  <a:gd name="T43" fmla="*/ 1 h 2"/>
                  <a:gd name="T44" fmla="*/ 0 w 1"/>
                  <a:gd name="T45" fmla="*/ 1 h 2"/>
                  <a:gd name="T46" fmla="*/ 1 w 1"/>
                  <a:gd name="T47" fmla="*/ 1 h 2"/>
                  <a:gd name="T48" fmla="*/ 1 w 1"/>
                  <a:gd name="T49" fmla="*/ 0 h 2"/>
                  <a:gd name="T50" fmla="*/ 1 w 1"/>
                  <a:gd name="T51" fmla="*/ 0 h 2"/>
                  <a:gd name="T52" fmla="*/ 1 w 1"/>
                  <a:gd name="T5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1" y="1"/>
                    </a:moveTo>
                    <a:cubicBezTo>
                      <a:pt x="1" y="1"/>
                      <a:pt x="0" y="1"/>
                      <a:pt x="0" y="1"/>
                    </a:cubicBezTo>
                    <a:cubicBezTo>
                      <a:pt x="0" y="1"/>
                      <a:pt x="1" y="1"/>
                      <a:pt x="1" y="1"/>
                    </a:cubicBezTo>
                    <a:moveTo>
                      <a:pt x="1" y="0"/>
                    </a:moveTo>
                    <a:cubicBezTo>
                      <a:pt x="1" y="0"/>
                      <a:pt x="1" y="0"/>
                      <a:pt x="1" y="0"/>
                    </a:cubicBezTo>
                    <a:cubicBezTo>
                      <a:pt x="1" y="0"/>
                      <a:pt x="1" y="0"/>
                      <a:pt x="1"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
                <a:extLst>
                  <a:ext uri="{FF2B5EF4-FFF2-40B4-BE49-F238E27FC236}">
                    <a16:creationId xmlns:a16="http://schemas.microsoft.com/office/drawing/2014/main" id="{5EC1D9BA-8566-4F35-99BB-8E0CB3BF857F}"/>
                  </a:ext>
                </a:extLst>
              </p:cNvPr>
              <p:cNvSpPr>
                <a:spLocks/>
              </p:cNvSpPr>
              <p:nvPr/>
            </p:nvSpPr>
            <p:spPr bwMode="auto">
              <a:xfrm>
                <a:off x="6224175" y="2089160"/>
                <a:ext cx="567288" cy="1025101"/>
              </a:xfrm>
              <a:custGeom>
                <a:avLst/>
                <a:gdLst>
                  <a:gd name="T0" fmla="*/ 302 w 302"/>
                  <a:gd name="T1" fmla="*/ 0 h 535"/>
                  <a:gd name="T2" fmla="*/ 235 w 302"/>
                  <a:gd name="T3" fmla="*/ 11 h 535"/>
                  <a:gd name="T4" fmla="*/ 0 w 302"/>
                  <a:gd name="T5" fmla="*/ 535 h 535"/>
                  <a:gd name="T6" fmla="*/ 29 w 302"/>
                  <a:gd name="T7" fmla="*/ 535 h 535"/>
                  <a:gd name="T8" fmla="*/ 29 w 302"/>
                  <a:gd name="T9" fmla="*/ 535 h 535"/>
                  <a:gd name="T10" fmla="*/ 29 w 302"/>
                  <a:gd name="T11" fmla="*/ 535 h 535"/>
                  <a:gd name="T12" fmla="*/ 29 w 302"/>
                  <a:gd name="T13" fmla="*/ 535 h 535"/>
                  <a:gd name="T14" fmla="*/ 29 w 302"/>
                  <a:gd name="T15" fmla="*/ 535 h 535"/>
                  <a:gd name="T16" fmla="*/ 29 w 302"/>
                  <a:gd name="T17" fmla="*/ 535 h 535"/>
                  <a:gd name="T18" fmla="*/ 29 w 302"/>
                  <a:gd name="T19" fmla="*/ 535 h 535"/>
                  <a:gd name="T20" fmla="*/ 29 w 302"/>
                  <a:gd name="T21" fmla="*/ 535 h 535"/>
                  <a:gd name="T22" fmla="*/ 29 w 302"/>
                  <a:gd name="T23" fmla="*/ 535 h 535"/>
                  <a:gd name="T24" fmla="*/ 29 w 302"/>
                  <a:gd name="T25" fmla="*/ 535 h 535"/>
                  <a:gd name="T26" fmla="*/ 29 w 302"/>
                  <a:gd name="T27" fmla="*/ 535 h 535"/>
                  <a:gd name="T28" fmla="*/ 29 w 302"/>
                  <a:gd name="T29" fmla="*/ 535 h 535"/>
                  <a:gd name="T30" fmla="*/ 29 w 302"/>
                  <a:gd name="T31" fmla="*/ 534 h 535"/>
                  <a:gd name="T32" fmla="*/ 29 w 302"/>
                  <a:gd name="T33" fmla="*/ 534 h 535"/>
                  <a:gd name="T34" fmla="*/ 29 w 302"/>
                  <a:gd name="T35" fmla="*/ 534 h 535"/>
                  <a:gd name="T36" fmla="*/ 29 w 302"/>
                  <a:gd name="T37" fmla="*/ 534 h 535"/>
                  <a:gd name="T38" fmla="*/ 30 w 302"/>
                  <a:gd name="T39" fmla="*/ 534 h 535"/>
                  <a:gd name="T40" fmla="*/ 30 w 302"/>
                  <a:gd name="T41" fmla="*/ 533 h 535"/>
                  <a:gd name="T42" fmla="*/ 30 w 302"/>
                  <a:gd name="T43" fmla="*/ 533 h 535"/>
                  <a:gd name="T44" fmla="*/ 302 w 302"/>
                  <a:gd name="T45"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535">
                    <a:moveTo>
                      <a:pt x="302" y="0"/>
                    </a:moveTo>
                    <a:cubicBezTo>
                      <a:pt x="280" y="3"/>
                      <a:pt x="257" y="7"/>
                      <a:pt x="235" y="11"/>
                    </a:cubicBezTo>
                    <a:cubicBezTo>
                      <a:pt x="207" y="200"/>
                      <a:pt x="81" y="413"/>
                      <a:pt x="0"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4"/>
                      <a:pt x="29" y="534"/>
                    </a:cubicBezTo>
                    <a:cubicBezTo>
                      <a:pt x="29" y="534"/>
                      <a:pt x="29" y="534"/>
                      <a:pt x="29" y="534"/>
                    </a:cubicBezTo>
                    <a:cubicBezTo>
                      <a:pt x="29" y="534"/>
                      <a:pt x="29" y="534"/>
                      <a:pt x="29" y="534"/>
                    </a:cubicBezTo>
                    <a:cubicBezTo>
                      <a:pt x="29" y="534"/>
                      <a:pt x="29" y="534"/>
                      <a:pt x="29" y="534"/>
                    </a:cubicBezTo>
                    <a:cubicBezTo>
                      <a:pt x="29" y="534"/>
                      <a:pt x="30" y="534"/>
                      <a:pt x="30" y="534"/>
                    </a:cubicBezTo>
                    <a:cubicBezTo>
                      <a:pt x="30" y="534"/>
                      <a:pt x="30" y="533"/>
                      <a:pt x="30" y="533"/>
                    </a:cubicBezTo>
                    <a:cubicBezTo>
                      <a:pt x="30" y="533"/>
                      <a:pt x="30" y="533"/>
                      <a:pt x="30" y="533"/>
                    </a:cubicBezTo>
                    <a:cubicBezTo>
                      <a:pt x="49" y="508"/>
                      <a:pt x="253" y="238"/>
                      <a:pt x="302" y="0"/>
                    </a:cubicBezTo>
                  </a:path>
                </a:pathLst>
              </a:custGeom>
              <a:solidFill>
                <a:srgbClr val="AC5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8">
                <a:extLst>
                  <a:ext uri="{FF2B5EF4-FFF2-40B4-BE49-F238E27FC236}">
                    <a16:creationId xmlns:a16="http://schemas.microsoft.com/office/drawing/2014/main" id="{2AFFB45D-B965-4535-9969-7985A436760D}"/>
                  </a:ext>
                </a:extLst>
              </p:cNvPr>
              <p:cNvSpPr>
                <a:spLocks/>
              </p:cNvSpPr>
              <p:nvPr/>
            </p:nvSpPr>
            <p:spPr bwMode="auto">
              <a:xfrm>
                <a:off x="6184449" y="2110229"/>
                <a:ext cx="481480" cy="1004032"/>
              </a:xfrm>
              <a:custGeom>
                <a:avLst/>
                <a:gdLst>
                  <a:gd name="T0" fmla="*/ 256 w 256"/>
                  <a:gd name="T1" fmla="*/ 0 h 524"/>
                  <a:gd name="T2" fmla="*/ 166 w 256"/>
                  <a:gd name="T3" fmla="*/ 21 h 524"/>
                  <a:gd name="T4" fmla="*/ 0 w 256"/>
                  <a:gd name="T5" fmla="*/ 524 h 524"/>
                  <a:gd name="T6" fmla="*/ 21 w 256"/>
                  <a:gd name="T7" fmla="*/ 524 h 524"/>
                  <a:gd name="T8" fmla="*/ 256 w 256"/>
                  <a:gd name="T9" fmla="*/ 0 h 524"/>
                </a:gdLst>
                <a:ahLst/>
                <a:cxnLst>
                  <a:cxn ang="0">
                    <a:pos x="T0" y="T1"/>
                  </a:cxn>
                  <a:cxn ang="0">
                    <a:pos x="T2" y="T3"/>
                  </a:cxn>
                  <a:cxn ang="0">
                    <a:pos x="T4" y="T5"/>
                  </a:cxn>
                  <a:cxn ang="0">
                    <a:pos x="T6" y="T7"/>
                  </a:cxn>
                  <a:cxn ang="0">
                    <a:pos x="T8" y="T9"/>
                  </a:cxn>
                </a:cxnLst>
                <a:rect l="0" t="0" r="r" b="b"/>
                <a:pathLst>
                  <a:path w="256" h="524">
                    <a:moveTo>
                      <a:pt x="256" y="0"/>
                    </a:moveTo>
                    <a:cubicBezTo>
                      <a:pt x="226" y="6"/>
                      <a:pt x="196" y="13"/>
                      <a:pt x="166" y="21"/>
                    </a:cubicBezTo>
                    <a:cubicBezTo>
                      <a:pt x="142" y="205"/>
                      <a:pt x="56" y="407"/>
                      <a:pt x="0" y="524"/>
                    </a:cubicBezTo>
                    <a:cubicBezTo>
                      <a:pt x="21" y="524"/>
                      <a:pt x="21" y="524"/>
                      <a:pt x="21" y="524"/>
                    </a:cubicBezTo>
                    <a:cubicBezTo>
                      <a:pt x="102" y="402"/>
                      <a:pt x="228" y="189"/>
                      <a:pt x="256"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DA72BD3D-4F09-4967-82E0-C9E5DDE0674F}"/>
                  </a:ext>
                </a:extLst>
              </p:cNvPr>
              <p:cNvSpPr>
                <a:spLocks noEditPoints="1"/>
              </p:cNvSpPr>
              <p:nvPr/>
            </p:nvSpPr>
            <p:spPr bwMode="auto">
              <a:xfrm>
                <a:off x="5900805" y="3114261"/>
                <a:ext cx="1589" cy="0"/>
              </a:xfrm>
              <a:custGeom>
                <a:avLst/>
                <a:gdLst>
                  <a:gd name="T0" fmla="*/ 1 w 1"/>
                  <a:gd name="T1" fmla="*/ 1 w 1"/>
                  <a:gd name="T2" fmla="*/ 1 w 1"/>
                  <a:gd name="T3" fmla="*/ 1 w 1"/>
                  <a:gd name="T4" fmla="*/ 1 w 1"/>
                  <a:gd name="T5" fmla="*/ 1 w 1"/>
                  <a:gd name="T6" fmla="*/ 1 w 1"/>
                  <a:gd name="T7" fmla="*/ 1 w 1"/>
                  <a:gd name="T8" fmla="*/ 1 w 1"/>
                  <a:gd name="T9" fmla="*/ 0 w 1"/>
                  <a:gd name="T10" fmla="*/ 1 w 1"/>
                  <a:gd name="T11"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1" y="0"/>
                      <a:pt x="1" y="0"/>
                    </a:cubicBezTo>
                    <a:cubicBezTo>
                      <a:pt x="1" y="0"/>
                      <a:pt x="1" y="0"/>
                      <a:pt x="0"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0">
                <a:extLst>
                  <a:ext uri="{FF2B5EF4-FFF2-40B4-BE49-F238E27FC236}">
                    <a16:creationId xmlns:a16="http://schemas.microsoft.com/office/drawing/2014/main" id="{57A51E7F-E5E7-41F8-95E6-235DD1F51790}"/>
                  </a:ext>
                </a:extLst>
              </p:cNvPr>
              <p:cNvSpPr>
                <a:spLocks/>
              </p:cNvSpPr>
              <p:nvPr/>
            </p:nvSpPr>
            <p:spPr bwMode="auto">
              <a:xfrm>
                <a:off x="5590941" y="2568081"/>
                <a:ext cx="366275" cy="546181"/>
              </a:xfrm>
              <a:custGeom>
                <a:avLst/>
                <a:gdLst>
                  <a:gd name="T0" fmla="*/ 35 w 195"/>
                  <a:gd name="T1" fmla="*/ 0 h 285"/>
                  <a:gd name="T2" fmla="*/ 0 w 195"/>
                  <a:gd name="T3" fmla="*/ 26 h 285"/>
                  <a:gd name="T4" fmla="*/ 165 w 195"/>
                  <a:gd name="T5" fmla="*/ 285 h 285"/>
                  <a:gd name="T6" fmla="*/ 166 w 195"/>
                  <a:gd name="T7" fmla="*/ 285 h 285"/>
                  <a:gd name="T8" fmla="*/ 166 w 195"/>
                  <a:gd name="T9" fmla="*/ 285 h 285"/>
                  <a:gd name="T10" fmla="*/ 166 w 195"/>
                  <a:gd name="T11" fmla="*/ 285 h 285"/>
                  <a:gd name="T12" fmla="*/ 166 w 195"/>
                  <a:gd name="T13" fmla="*/ 285 h 285"/>
                  <a:gd name="T14" fmla="*/ 166 w 195"/>
                  <a:gd name="T15" fmla="*/ 285 h 285"/>
                  <a:gd name="T16" fmla="*/ 166 w 195"/>
                  <a:gd name="T17" fmla="*/ 285 h 285"/>
                  <a:gd name="T18" fmla="*/ 166 w 195"/>
                  <a:gd name="T19" fmla="*/ 285 h 285"/>
                  <a:gd name="T20" fmla="*/ 166 w 195"/>
                  <a:gd name="T21" fmla="*/ 285 h 285"/>
                  <a:gd name="T22" fmla="*/ 195 w 195"/>
                  <a:gd name="T23" fmla="*/ 285 h 285"/>
                  <a:gd name="T24" fmla="*/ 35 w 195"/>
                  <a:gd name="T2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85">
                    <a:moveTo>
                      <a:pt x="35" y="0"/>
                    </a:moveTo>
                    <a:cubicBezTo>
                      <a:pt x="23" y="8"/>
                      <a:pt x="11" y="17"/>
                      <a:pt x="0" y="26"/>
                    </a:cubicBezTo>
                    <a:cubicBezTo>
                      <a:pt x="76" y="169"/>
                      <a:pt x="162" y="280"/>
                      <a:pt x="165"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95" y="285"/>
                      <a:pt x="195" y="285"/>
                      <a:pt x="195" y="285"/>
                    </a:cubicBezTo>
                    <a:cubicBezTo>
                      <a:pt x="147" y="213"/>
                      <a:pt x="84" y="111"/>
                      <a:pt x="35" y="0"/>
                    </a:cubicBezTo>
                  </a:path>
                </a:pathLst>
              </a:custGeom>
              <a:solidFill>
                <a:srgbClr val="00B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1">
                <a:extLst>
                  <a:ext uri="{FF2B5EF4-FFF2-40B4-BE49-F238E27FC236}">
                    <a16:creationId xmlns:a16="http://schemas.microsoft.com/office/drawing/2014/main" id="{7DEEC0A2-C94A-4A94-9738-0B899C29A5F7}"/>
                  </a:ext>
                </a:extLst>
              </p:cNvPr>
              <p:cNvSpPr>
                <a:spLocks/>
              </p:cNvSpPr>
              <p:nvPr/>
            </p:nvSpPr>
            <p:spPr bwMode="auto">
              <a:xfrm>
                <a:off x="5656092" y="2493528"/>
                <a:ext cx="338466" cy="620733"/>
              </a:xfrm>
              <a:custGeom>
                <a:avLst/>
                <a:gdLst>
                  <a:gd name="T0" fmla="*/ 54 w 180"/>
                  <a:gd name="T1" fmla="*/ 0 h 324"/>
                  <a:gd name="T2" fmla="*/ 0 w 180"/>
                  <a:gd name="T3" fmla="*/ 39 h 324"/>
                  <a:gd name="T4" fmla="*/ 160 w 180"/>
                  <a:gd name="T5" fmla="*/ 324 h 324"/>
                  <a:gd name="T6" fmla="*/ 160 w 180"/>
                  <a:gd name="T7" fmla="*/ 324 h 324"/>
                  <a:gd name="T8" fmla="*/ 180 w 180"/>
                  <a:gd name="T9" fmla="*/ 324 h 324"/>
                  <a:gd name="T10" fmla="*/ 54 w 180"/>
                  <a:gd name="T11" fmla="*/ 0 h 324"/>
                </a:gdLst>
                <a:ahLst/>
                <a:cxnLst>
                  <a:cxn ang="0">
                    <a:pos x="T0" y="T1"/>
                  </a:cxn>
                  <a:cxn ang="0">
                    <a:pos x="T2" y="T3"/>
                  </a:cxn>
                  <a:cxn ang="0">
                    <a:pos x="T4" y="T5"/>
                  </a:cxn>
                  <a:cxn ang="0">
                    <a:pos x="T6" y="T7"/>
                  </a:cxn>
                  <a:cxn ang="0">
                    <a:pos x="T8" y="T9"/>
                  </a:cxn>
                  <a:cxn ang="0">
                    <a:pos x="T10" y="T11"/>
                  </a:cxn>
                </a:cxnLst>
                <a:rect l="0" t="0" r="r" b="b"/>
                <a:pathLst>
                  <a:path w="180" h="324">
                    <a:moveTo>
                      <a:pt x="54" y="0"/>
                    </a:moveTo>
                    <a:cubicBezTo>
                      <a:pt x="35" y="13"/>
                      <a:pt x="17" y="25"/>
                      <a:pt x="0" y="39"/>
                    </a:cubicBezTo>
                    <a:cubicBezTo>
                      <a:pt x="49" y="150"/>
                      <a:pt x="112" y="252"/>
                      <a:pt x="160" y="324"/>
                    </a:cubicBezTo>
                    <a:cubicBezTo>
                      <a:pt x="160" y="324"/>
                      <a:pt x="160" y="324"/>
                      <a:pt x="160" y="324"/>
                    </a:cubicBezTo>
                    <a:cubicBezTo>
                      <a:pt x="180" y="324"/>
                      <a:pt x="180" y="324"/>
                      <a:pt x="180" y="324"/>
                    </a:cubicBezTo>
                    <a:cubicBezTo>
                      <a:pt x="142" y="244"/>
                      <a:pt x="91" y="126"/>
                      <a:pt x="54" y="0"/>
                    </a:cubicBezTo>
                  </a:path>
                </a:pathLst>
              </a:custGeom>
              <a:solidFill>
                <a:srgbClr val="F49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2">
                <a:extLst>
                  <a:ext uri="{FF2B5EF4-FFF2-40B4-BE49-F238E27FC236}">
                    <a16:creationId xmlns:a16="http://schemas.microsoft.com/office/drawing/2014/main" id="{53CD061B-927F-4EEB-815E-10CF4E4A7499}"/>
                  </a:ext>
                </a:extLst>
              </p:cNvPr>
              <p:cNvSpPr>
                <a:spLocks/>
              </p:cNvSpPr>
              <p:nvPr/>
            </p:nvSpPr>
            <p:spPr bwMode="auto">
              <a:xfrm>
                <a:off x="5878558" y="2303904"/>
                <a:ext cx="212138" cy="810357"/>
              </a:xfrm>
              <a:custGeom>
                <a:avLst/>
                <a:gdLst>
                  <a:gd name="T0" fmla="*/ 113 w 113"/>
                  <a:gd name="T1" fmla="*/ 0 h 423"/>
                  <a:gd name="T2" fmla="*/ 108 w 113"/>
                  <a:gd name="T3" fmla="*/ 2 h 423"/>
                  <a:gd name="T4" fmla="*/ 0 w 113"/>
                  <a:gd name="T5" fmla="*/ 59 h 423"/>
                  <a:gd name="T6" fmla="*/ 82 w 113"/>
                  <a:gd name="T7" fmla="*/ 423 h 423"/>
                  <a:gd name="T8" fmla="*/ 82 w 113"/>
                  <a:gd name="T9" fmla="*/ 423 h 423"/>
                  <a:gd name="T10" fmla="*/ 113 w 113"/>
                  <a:gd name="T11" fmla="*/ 423 h 423"/>
                  <a:gd name="T12" fmla="*/ 113 w 113"/>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113" h="423">
                    <a:moveTo>
                      <a:pt x="113" y="0"/>
                    </a:moveTo>
                    <a:cubicBezTo>
                      <a:pt x="111" y="0"/>
                      <a:pt x="110" y="1"/>
                      <a:pt x="108" y="2"/>
                    </a:cubicBezTo>
                    <a:cubicBezTo>
                      <a:pt x="71" y="20"/>
                      <a:pt x="35" y="39"/>
                      <a:pt x="0" y="59"/>
                    </a:cubicBezTo>
                    <a:cubicBezTo>
                      <a:pt x="22" y="199"/>
                      <a:pt x="57" y="335"/>
                      <a:pt x="82" y="423"/>
                    </a:cubicBezTo>
                    <a:cubicBezTo>
                      <a:pt x="82" y="423"/>
                      <a:pt x="82" y="423"/>
                      <a:pt x="82" y="423"/>
                    </a:cubicBezTo>
                    <a:cubicBezTo>
                      <a:pt x="113" y="423"/>
                      <a:pt x="113" y="423"/>
                      <a:pt x="113" y="423"/>
                    </a:cubicBezTo>
                    <a:cubicBezTo>
                      <a:pt x="113" y="0"/>
                      <a:pt x="113" y="0"/>
                      <a:pt x="113" y="0"/>
                    </a:cubicBezTo>
                  </a:path>
                </a:pathLst>
              </a:custGeom>
              <a:solidFill>
                <a:srgbClr val="0EB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3">
                <a:extLst>
                  <a:ext uri="{FF2B5EF4-FFF2-40B4-BE49-F238E27FC236}">
                    <a16:creationId xmlns:a16="http://schemas.microsoft.com/office/drawing/2014/main" id="{3E2FEEE0-02C5-4A7B-80A8-7635E575A100}"/>
                  </a:ext>
                </a:extLst>
              </p:cNvPr>
              <p:cNvSpPr>
                <a:spLocks/>
              </p:cNvSpPr>
              <p:nvPr/>
            </p:nvSpPr>
            <p:spPr bwMode="auto">
              <a:xfrm>
                <a:off x="5757791" y="2416544"/>
                <a:ext cx="274904" cy="697717"/>
              </a:xfrm>
              <a:custGeom>
                <a:avLst/>
                <a:gdLst>
                  <a:gd name="T0" fmla="*/ 64 w 146"/>
                  <a:gd name="T1" fmla="*/ 0 h 364"/>
                  <a:gd name="T2" fmla="*/ 0 w 146"/>
                  <a:gd name="T3" fmla="*/ 40 h 364"/>
                  <a:gd name="T4" fmla="*/ 126 w 146"/>
                  <a:gd name="T5" fmla="*/ 364 h 364"/>
                  <a:gd name="T6" fmla="*/ 126 w 146"/>
                  <a:gd name="T7" fmla="*/ 364 h 364"/>
                  <a:gd name="T8" fmla="*/ 146 w 146"/>
                  <a:gd name="T9" fmla="*/ 364 h 364"/>
                  <a:gd name="T10" fmla="*/ 64 w 146"/>
                  <a:gd name="T11" fmla="*/ 0 h 364"/>
                </a:gdLst>
                <a:ahLst/>
                <a:cxnLst>
                  <a:cxn ang="0">
                    <a:pos x="T0" y="T1"/>
                  </a:cxn>
                  <a:cxn ang="0">
                    <a:pos x="T2" y="T3"/>
                  </a:cxn>
                  <a:cxn ang="0">
                    <a:pos x="T4" y="T5"/>
                  </a:cxn>
                  <a:cxn ang="0">
                    <a:pos x="T6" y="T7"/>
                  </a:cxn>
                  <a:cxn ang="0">
                    <a:pos x="T8" y="T9"/>
                  </a:cxn>
                  <a:cxn ang="0">
                    <a:pos x="T10" y="T11"/>
                  </a:cxn>
                </a:cxnLst>
                <a:rect l="0" t="0" r="r" b="b"/>
                <a:pathLst>
                  <a:path w="146" h="364">
                    <a:moveTo>
                      <a:pt x="64" y="0"/>
                    </a:moveTo>
                    <a:cubicBezTo>
                      <a:pt x="42" y="13"/>
                      <a:pt x="21" y="26"/>
                      <a:pt x="0" y="40"/>
                    </a:cubicBezTo>
                    <a:cubicBezTo>
                      <a:pt x="37" y="166"/>
                      <a:pt x="88" y="284"/>
                      <a:pt x="126" y="364"/>
                    </a:cubicBezTo>
                    <a:cubicBezTo>
                      <a:pt x="126" y="364"/>
                      <a:pt x="126" y="364"/>
                      <a:pt x="126" y="364"/>
                    </a:cubicBezTo>
                    <a:cubicBezTo>
                      <a:pt x="146" y="364"/>
                      <a:pt x="146" y="364"/>
                      <a:pt x="146" y="364"/>
                    </a:cubicBezTo>
                    <a:cubicBezTo>
                      <a:pt x="121" y="276"/>
                      <a:pt x="86" y="140"/>
                      <a:pt x="64" y="0"/>
                    </a:cubicBezTo>
                  </a:path>
                </a:pathLst>
              </a:custGeom>
              <a:solidFill>
                <a:srgbClr val="9BC3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4">
                <a:extLst>
                  <a:ext uri="{FF2B5EF4-FFF2-40B4-BE49-F238E27FC236}">
                    <a16:creationId xmlns:a16="http://schemas.microsoft.com/office/drawing/2014/main" id="{715938E7-96A6-49C9-89F4-D90D62E27ADC}"/>
                  </a:ext>
                </a:extLst>
              </p:cNvPr>
              <p:cNvSpPr>
                <a:spLocks/>
              </p:cNvSpPr>
              <p:nvPr/>
            </p:nvSpPr>
            <p:spPr bwMode="auto">
              <a:xfrm>
                <a:off x="6090695" y="2204231"/>
                <a:ext cx="238356" cy="910031"/>
              </a:xfrm>
              <a:custGeom>
                <a:avLst/>
                <a:gdLst>
                  <a:gd name="T0" fmla="*/ 127 w 127"/>
                  <a:gd name="T1" fmla="*/ 0 h 475"/>
                  <a:gd name="T2" fmla="*/ 0 w 127"/>
                  <a:gd name="T3" fmla="*/ 52 h 475"/>
                  <a:gd name="T4" fmla="*/ 0 w 127"/>
                  <a:gd name="T5" fmla="*/ 475 h 475"/>
                  <a:gd name="T6" fmla="*/ 30 w 127"/>
                  <a:gd name="T7" fmla="*/ 475 h 475"/>
                  <a:gd name="T8" fmla="*/ 127 w 127"/>
                  <a:gd name="T9" fmla="*/ 0 h 475"/>
                </a:gdLst>
                <a:ahLst/>
                <a:cxnLst>
                  <a:cxn ang="0">
                    <a:pos x="T0" y="T1"/>
                  </a:cxn>
                  <a:cxn ang="0">
                    <a:pos x="T2" y="T3"/>
                  </a:cxn>
                  <a:cxn ang="0">
                    <a:pos x="T4" y="T5"/>
                  </a:cxn>
                  <a:cxn ang="0">
                    <a:pos x="T6" y="T7"/>
                  </a:cxn>
                  <a:cxn ang="0">
                    <a:pos x="T8" y="T9"/>
                  </a:cxn>
                </a:cxnLst>
                <a:rect l="0" t="0" r="r" b="b"/>
                <a:pathLst>
                  <a:path w="127" h="475">
                    <a:moveTo>
                      <a:pt x="127" y="0"/>
                    </a:moveTo>
                    <a:cubicBezTo>
                      <a:pt x="84" y="15"/>
                      <a:pt x="42" y="32"/>
                      <a:pt x="0" y="52"/>
                    </a:cubicBezTo>
                    <a:cubicBezTo>
                      <a:pt x="0" y="475"/>
                      <a:pt x="0" y="475"/>
                      <a:pt x="0" y="475"/>
                    </a:cubicBezTo>
                    <a:cubicBezTo>
                      <a:pt x="30" y="475"/>
                      <a:pt x="30" y="475"/>
                      <a:pt x="30" y="475"/>
                    </a:cubicBezTo>
                    <a:cubicBezTo>
                      <a:pt x="62" y="363"/>
                      <a:pt x="110" y="176"/>
                      <a:pt x="127" y="0"/>
                    </a:cubicBezTo>
                  </a:path>
                </a:pathLst>
              </a:custGeom>
              <a:solidFill>
                <a:srgbClr val="F13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5">
                <a:extLst>
                  <a:ext uri="{FF2B5EF4-FFF2-40B4-BE49-F238E27FC236}">
                    <a16:creationId xmlns:a16="http://schemas.microsoft.com/office/drawing/2014/main" id="{7C4BF8AB-E2C5-4B4F-9BEC-3DF447E29127}"/>
                  </a:ext>
                </a:extLst>
              </p:cNvPr>
              <p:cNvSpPr>
                <a:spLocks/>
              </p:cNvSpPr>
              <p:nvPr/>
            </p:nvSpPr>
            <p:spPr bwMode="auto">
              <a:xfrm>
                <a:off x="6147106" y="2149937"/>
                <a:ext cx="349589" cy="964325"/>
              </a:xfrm>
              <a:custGeom>
                <a:avLst/>
                <a:gdLst>
                  <a:gd name="T0" fmla="*/ 186 w 186"/>
                  <a:gd name="T1" fmla="*/ 0 h 503"/>
                  <a:gd name="T2" fmla="*/ 97 w 186"/>
                  <a:gd name="T3" fmla="*/ 28 h 503"/>
                  <a:gd name="T4" fmla="*/ 0 w 186"/>
                  <a:gd name="T5" fmla="*/ 503 h 503"/>
                  <a:gd name="T6" fmla="*/ 20 w 186"/>
                  <a:gd name="T7" fmla="*/ 503 h 503"/>
                  <a:gd name="T8" fmla="*/ 186 w 186"/>
                  <a:gd name="T9" fmla="*/ 0 h 503"/>
                </a:gdLst>
                <a:ahLst/>
                <a:cxnLst>
                  <a:cxn ang="0">
                    <a:pos x="T0" y="T1"/>
                  </a:cxn>
                  <a:cxn ang="0">
                    <a:pos x="T2" y="T3"/>
                  </a:cxn>
                  <a:cxn ang="0">
                    <a:pos x="T4" y="T5"/>
                  </a:cxn>
                  <a:cxn ang="0">
                    <a:pos x="T6" y="T7"/>
                  </a:cxn>
                  <a:cxn ang="0">
                    <a:pos x="T8" y="T9"/>
                  </a:cxn>
                </a:cxnLst>
                <a:rect l="0" t="0" r="r" b="b"/>
                <a:pathLst>
                  <a:path w="186" h="503">
                    <a:moveTo>
                      <a:pt x="186" y="0"/>
                    </a:moveTo>
                    <a:cubicBezTo>
                      <a:pt x="156" y="8"/>
                      <a:pt x="127" y="17"/>
                      <a:pt x="97" y="28"/>
                    </a:cubicBezTo>
                    <a:cubicBezTo>
                      <a:pt x="80" y="204"/>
                      <a:pt x="32" y="391"/>
                      <a:pt x="0" y="503"/>
                    </a:cubicBezTo>
                    <a:cubicBezTo>
                      <a:pt x="20" y="503"/>
                      <a:pt x="20" y="503"/>
                      <a:pt x="20" y="503"/>
                    </a:cubicBezTo>
                    <a:cubicBezTo>
                      <a:pt x="76" y="386"/>
                      <a:pt x="162" y="184"/>
                      <a:pt x="186" y="0"/>
                    </a:cubicBezTo>
                  </a:path>
                </a:pathLst>
              </a:custGeom>
              <a:solidFill>
                <a:srgbClr val="937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1">
                <a:extLst>
                  <a:ext uri="{FF2B5EF4-FFF2-40B4-BE49-F238E27FC236}">
                    <a16:creationId xmlns:a16="http://schemas.microsoft.com/office/drawing/2014/main" id="{7BAFEB13-ADC5-4642-99CB-F2D254393BBD}"/>
                  </a:ext>
                </a:extLst>
              </p:cNvPr>
              <p:cNvSpPr>
                <a:spLocks/>
              </p:cNvSpPr>
              <p:nvPr/>
            </p:nvSpPr>
            <p:spPr bwMode="auto">
              <a:xfrm>
                <a:off x="5312859" y="1584308"/>
                <a:ext cx="162877" cy="761736"/>
              </a:xfrm>
              <a:custGeom>
                <a:avLst/>
                <a:gdLst>
                  <a:gd name="T0" fmla="*/ 87 w 87"/>
                  <a:gd name="T1" fmla="*/ 0 h 397"/>
                  <a:gd name="T2" fmla="*/ 82 w 87"/>
                  <a:gd name="T3" fmla="*/ 397 h 397"/>
                  <a:gd name="T4" fmla="*/ 82 w 87"/>
                  <a:gd name="T5" fmla="*/ 397 h 397"/>
                  <a:gd name="T6" fmla="*/ 87 w 87"/>
                  <a:gd name="T7" fmla="*/ 0 h 397"/>
                  <a:gd name="T8" fmla="*/ 87 w 87"/>
                  <a:gd name="T9" fmla="*/ 0 h 397"/>
                </a:gdLst>
                <a:ahLst/>
                <a:cxnLst>
                  <a:cxn ang="0">
                    <a:pos x="T0" y="T1"/>
                  </a:cxn>
                  <a:cxn ang="0">
                    <a:pos x="T2" y="T3"/>
                  </a:cxn>
                  <a:cxn ang="0">
                    <a:pos x="T4" y="T5"/>
                  </a:cxn>
                  <a:cxn ang="0">
                    <a:pos x="T6" y="T7"/>
                  </a:cxn>
                  <a:cxn ang="0">
                    <a:pos x="T8" y="T9"/>
                  </a:cxn>
                </a:cxnLst>
                <a:rect l="0" t="0" r="r" b="b"/>
                <a:pathLst>
                  <a:path w="87" h="397">
                    <a:moveTo>
                      <a:pt x="87" y="0"/>
                    </a:moveTo>
                    <a:cubicBezTo>
                      <a:pt x="0" y="98"/>
                      <a:pt x="24" y="251"/>
                      <a:pt x="82" y="397"/>
                    </a:cubicBezTo>
                    <a:cubicBezTo>
                      <a:pt x="82" y="397"/>
                      <a:pt x="82" y="397"/>
                      <a:pt x="82" y="397"/>
                    </a:cubicBezTo>
                    <a:cubicBezTo>
                      <a:pt x="24" y="251"/>
                      <a:pt x="0" y="98"/>
                      <a:pt x="87" y="0"/>
                    </a:cubicBezTo>
                    <a:cubicBezTo>
                      <a:pt x="87" y="0"/>
                      <a:pt x="87" y="0"/>
                      <a:pt x="87" y="0"/>
                    </a:cubicBezTo>
                  </a:path>
                </a:pathLst>
              </a:custGeom>
              <a:solidFill>
                <a:srgbClr val="A35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46">
              <a:extLst>
                <a:ext uri="{FF2B5EF4-FFF2-40B4-BE49-F238E27FC236}">
                  <a16:creationId xmlns:a16="http://schemas.microsoft.com/office/drawing/2014/main" id="{A11835CD-0BD4-4A48-ABCA-2BCB634C5D4D}"/>
                </a:ext>
              </a:extLst>
            </p:cNvPr>
            <p:cNvSpPr>
              <a:spLocks/>
            </p:cNvSpPr>
            <p:nvPr/>
          </p:nvSpPr>
          <p:spPr bwMode="auto">
            <a:xfrm>
              <a:off x="5903651" y="3115443"/>
              <a:ext cx="342208" cy="142588"/>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49">
              <a:extLst>
                <a:ext uri="{FF2B5EF4-FFF2-40B4-BE49-F238E27FC236}">
                  <a16:creationId xmlns:a16="http://schemas.microsoft.com/office/drawing/2014/main" id="{166E3458-3B20-4753-ADEA-F41D335674AD}"/>
                </a:ext>
              </a:extLst>
            </p:cNvPr>
            <p:cNvSpPr>
              <a:spLocks noChangeArrowheads="1"/>
            </p:cNvSpPr>
            <p:nvPr/>
          </p:nvSpPr>
          <p:spPr bwMode="auto">
            <a:xfrm>
              <a:off x="5903644" y="3557464"/>
              <a:ext cx="342208" cy="4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0">
              <a:extLst>
                <a:ext uri="{FF2B5EF4-FFF2-40B4-BE49-F238E27FC236}">
                  <a16:creationId xmlns:a16="http://schemas.microsoft.com/office/drawing/2014/main" id="{32C8E92D-D2A8-404F-8B75-55543AAB6C26}"/>
                </a:ext>
              </a:extLst>
            </p:cNvPr>
            <p:cNvSpPr>
              <a:spLocks noChangeArrowheads="1"/>
            </p:cNvSpPr>
            <p:nvPr/>
          </p:nvSpPr>
          <p:spPr bwMode="auto">
            <a:xfrm>
              <a:off x="6074747" y="3258031"/>
              <a:ext cx="14258" cy="2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1">
              <a:extLst>
                <a:ext uri="{FF2B5EF4-FFF2-40B4-BE49-F238E27FC236}">
                  <a16:creationId xmlns:a16="http://schemas.microsoft.com/office/drawing/2014/main" id="{ECBABDCE-354B-4648-878F-5CDCEDC664A4}"/>
                </a:ext>
              </a:extLst>
            </p:cNvPr>
            <p:cNvSpPr>
              <a:spLocks/>
            </p:cNvSpPr>
            <p:nvPr/>
          </p:nvSpPr>
          <p:spPr bwMode="auto">
            <a:xfrm>
              <a:off x="5903643" y="3115442"/>
              <a:ext cx="186878" cy="155731"/>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close/>
                </a:path>
              </a:pathLst>
            </a:custGeom>
            <a:solidFill>
              <a:srgbClr val="3E3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2">
              <a:extLst>
                <a:ext uri="{FF2B5EF4-FFF2-40B4-BE49-F238E27FC236}">
                  <a16:creationId xmlns:a16="http://schemas.microsoft.com/office/drawing/2014/main" id="{E3CF02BA-CEFA-4795-9DDA-1237E0ADCB35}"/>
                </a:ext>
              </a:extLst>
            </p:cNvPr>
            <p:cNvSpPr>
              <a:spLocks/>
            </p:cNvSpPr>
            <p:nvPr/>
          </p:nvSpPr>
          <p:spPr bwMode="auto">
            <a:xfrm>
              <a:off x="5903634" y="3115442"/>
              <a:ext cx="171105" cy="142588"/>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5">
              <a:extLst>
                <a:ext uri="{FF2B5EF4-FFF2-40B4-BE49-F238E27FC236}">
                  <a16:creationId xmlns:a16="http://schemas.microsoft.com/office/drawing/2014/main" id="{75D5E59A-1D5F-4287-9CFF-23C695739368}"/>
                </a:ext>
              </a:extLst>
            </p:cNvPr>
            <p:cNvSpPr>
              <a:spLocks/>
            </p:cNvSpPr>
            <p:nvPr/>
          </p:nvSpPr>
          <p:spPr bwMode="auto">
            <a:xfrm>
              <a:off x="5903620" y="3557499"/>
              <a:ext cx="171104" cy="42776"/>
            </a:xfrm>
            <a:custGeom>
              <a:avLst/>
              <a:gdLst>
                <a:gd name="T0" fmla="*/ 12 w 12"/>
                <a:gd name="T1" fmla="*/ 0 h 3"/>
                <a:gd name="T2" fmla="*/ 12 w 12"/>
                <a:gd name="T3" fmla="*/ 0 h 3"/>
                <a:gd name="T4" fmla="*/ 12 w 12"/>
                <a:gd name="T5" fmla="*/ 0 h 3"/>
                <a:gd name="T6" fmla="*/ 0 w 12"/>
                <a:gd name="T7" fmla="*/ 0 h 3"/>
                <a:gd name="T8" fmla="*/ 0 w 12"/>
                <a:gd name="T9" fmla="*/ 3 h 3"/>
                <a:gd name="T10" fmla="*/ 0 w 12"/>
                <a:gd name="T11" fmla="*/ 3 h 3"/>
                <a:gd name="T12" fmla="*/ 12 w 12"/>
                <a:gd name="T13" fmla="*/ 3 h 3"/>
                <a:gd name="T14" fmla="*/ 12 w 12"/>
                <a:gd name="T15" fmla="*/ 0 h 3"/>
                <a:gd name="T16" fmla="*/ 12 w 1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12" y="0"/>
                  </a:moveTo>
                  <a:lnTo>
                    <a:pt x="12" y="0"/>
                  </a:lnTo>
                  <a:lnTo>
                    <a:pt x="12" y="0"/>
                  </a:lnTo>
                  <a:lnTo>
                    <a:pt x="0" y="0"/>
                  </a:lnTo>
                  <a:lnTo>
                    <a:pt x="0" y="3"/>
                  </a:lnTo>
                  <a:lnTo>
                    <a:pt x="0" y="3"/>
                  </a:lnTo>
                  <a:lnTo>
                    <a:pt x="12" y="3"/>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72">
              <a:extLst>
                <a:ext uri="{FF2B5EF4-FFF2-40B4-BE49-F238E27FC236}">
                  <a16:creationId xmlns:a16="http://schemas.microsoft.com/office/drawing/2014/main" id="{7B94C398-4528-4C8A-A8E9-2F61D6FEEF9E}"/>
                </a:ext>
              </a:extLst>
            </p:cNvPr>
            <p:cNvGrpSpPr/>
            <p:nvPr/>
          </p:nvGrpSpPr>
          <p:grpSpPr>
            <a:xfrm>
              <a:off x="5922661" y="3235013"/>
              <a:ext cx="342247" cy="581373"/>
              <a:chOff x="5922661" y="3235013"/>
              <a:chExt cx="342247" cy="581373"/>
            </a:xfrm>
          </p:grpSpPr>
          <p:grpSp>
            <p:nvGrpSpPr>
              <p:cNvPr id="19" name="Group 69">
                <a:extLst>
                  <a:ext uri="{FF2B5EF4-FFF2-40B4-BE49-F238E27FC236}">
                    <a16:creationId xmlns:a16="http://schemas.microsoft.com/office/drawing/2014/main" id="{76016C9A-498A-42B0-B3E1-B63FEA0BA773}"/>
                  </a:ext>
                </a:extLst>
              </p:cNvPr>
              <p:cNvGrpSpPr/>
              <p:nvPr/>
            </p:nvGrpSpPr>
            <p:grpSpPr>
              <a:xfrm>
                <a:off x="5922661" y="3235013"/>
                <a:ext cx="342247" cy="579783"/>
                <a:chOff x="5922661" y="3258031"/>
                <a:chExt cx="342247" cy="579783"/>
              </a:xfrm>
            </p:grpSpPr>
            <p:cxnSp>
              <p:nvCxnSpPr>
                <p:cNvPr id="21" name="Straight Connector 43">
                  <a:extLst>
                    <a:ext uri="{FF2B5EF4-FFF2-40B4-BE49-F238E27FC236}">
                      <a16:creationId xmlns:a16="http://schemas.microsoft.com/office/drawing/2014/main" id="{007435DC-BE03-4B67-8367-4F22AF89D6DD}"/>
                    </a:ext>
                  </a:extLst>
                </p:cNvPr>
                <p:cNvCxnSpPr/>
                <p:nvPr/>
              </p:nvCxnSpPr>
              <p:spPr>
                <a:xfrm>
                  <a:off x="6187638" y="3268792"/>
                  <a:ext cx="74884" cy="3076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44">
                  <a:extLst>
                    <a:ext uri="{FF2B5EF4-FFF2-40B4-BE49-F238E27FC236}">
                      <a16:creationId xmlns:a16="http://schemas.microsoft.com/office/drawing/2014/main" id="{0B1B4ACD-8BB3-4F7F-AD31-6BFF6EAC3DF5}"/>
                    </a:ext>
                  </a:extLst>
                </p:cNvPr>
                <p:cNvCxnSpPr/>
                <p:nvPr/>
              </p:nvCxnSpPr>
              <p:spPr>
                <a:xfrm flipH="1">
                  <a:off x="6093805" y="3258031"/>
                  <a:ext cx="1" cy="29943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Freeform 47">
                  <a:extLst>
                    <a:ext uri="{FF2B5EF4-FFF2-40B4-BE49-F238E27FC236}">
                      <a16:creationId xmlns:a16="http://schemas.microsoft.com/office/drawing/2014/main" id="{6D38C3B8-6425-4435-970A-2A171C7C51B2}"/>
                    </a:ext>
                  </a:extLst>
                </p:cNvPr>
                <p:cNvSpPr>
                  <a:spLocks/>
                </p:cNvSpPr>
                <p:nvPr/>
              </p:nvSpPr>
              <p:spPr bwMode="auto">
                <a:xfrm>
                  <a:off x="5922700" y="3566899"/>
                  <a:ext cx="342208" cy="270915"/>
                </a:xfrm>
                <a:custGeom>
                  <a:avLst/>
                  <a:gdLst>
                    <a:gd name="T0" fmla="*/ 5 w 10"/>
                    <a:gd name="T1" fmla="*/ 0 h 8"/>
                    <a:gd name="T2" fmla="*/ 5 w 10"/>
                    <a:gd name="T3" fmla="*/ 0 h 8"/>
                    <a:gd name="T4" fmla="*/ 5 w 10"/>
                    <a:gd name="T5" fmla="*/ 0 h 8"/>
                    <a:gd name="T6" fmla="*/ 5 w 10"/>
                    <a:gd name="T7" fmla="*/ 0 h 8"/>
                    <a:gd name="T8" fmla="*/ 5 w 10"/>
                    <a:gd name="T9" fmla="*/ 0 h 8"/>
                    <a:gd name="T10" fmla="*/ 0 w 10"/>
                    <a:gd name="T11" fmla="*/ 0 h 8"/>
                    <a:gd name="T12" fmla="*/ 1 w 10"/>
                    <a:gd name="T13" fmla="*/ 7 h 8"/>
                    <a:gd name="T14" fmla="*/ 3 w 10"/>
                    <a:gd name="T15" fmla="*/ 8 h 8"/>
                    <a:gd name="T16" fmla="*/ 5 w 10"/>
                    <a:gd name="T17" fmla="*/ 8 h 8"/>
                    <a:gd name="T18" fmla="*/ 5 w 10"/>
                    <a:gd name="T19" fmla="*/ 8 h 8"/>
                    <a:gd name="T20" fmla="*/ 7 w 10"/>
                    <a:gd name="T21" fmla="*/ 8 h 8"/>
                    <a:gd name="T22" fmla="*/ 9 w 10"/>
                    <a:gd name="T23" fmla="*/ 7 h 8"/>
                    <a:gd name="T24" fmla="*/ 10 w 10"/>
                    <a:gd name="T25" fmla="*/ 0 h 8"/>
                    <a:gd name="T26" fmla="*/ 5 w 10"/>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5" y="0"/>
                      </a:moveTo>
                      <a:cubicBezTo>
                        <a:pt x="5" y="0"/>
                        <a:pt x="5" y="0"/>
                        <a:pt x="5" y="0"/>
                      </a:cubicBezTo>
                      <a:cubicBezTo>
                        <a:pt x="5" y="0"/>
                        <a:pt x="5" y="0"/>
                        <a:pt x="5" y="0"/>
                      </a:cubicBezTo>
                      <a:cubicBezTo>
                        <a:pt x="5" y="0"/>
                        <a:pt x="5" y="0"/>
                        <a:pt x="5" y="0"/>
                      </a:cubicBezTo>
                      <a:cubicBezTo>
                        <a:pt x="5" y="0"/>
                        <a:pt x="5" y="0"/>
                        <a:pt x="5" y="0"/>
                      </a:cubicBezTo>
                      <a:cubicBezTo>
                        <a:pt x="0" y="0"/>
                        <a:pt x="0" y="0"/>
                        <a:pt x="0" y="0"/>
                      </a:cubicBezTo>
                      <a:cubicBezTo>
                        <a:pt x="1" y="7"/>
                        <a:pt x="1" y="7"/>
                        <a:pt x="1" y="7"/>
                      </a:cubicBezTo>
                      <a:cubicBezTo>
                        <a:pt x="1" y="7"/>
                        <a:pt x="1" y="8"/>
                        <a:pt x="3" y="8"/>
                      </a:cubicBezTo>
                      <a:cubicBezTo>
                        <a:pt x="4" y="8"/>
                        <a:pt x="5" y="8"/>
                        <a:pt x="5" y="8"/>
                      </a:cubicBezTo>
                      <a:cubicBezTo>
                        <a:pt x="5" y="8"/>
                        <a:pt x="5" y="8"/>
                        <a:pt x="5" y="8"/>
                      </a:cubicBezTo>
                      <a:cubicBezTo>
                        <a:pt x="5" y="8"/>
                        <a:pt x="6" y="8"/>
                        <a:pt x="7" y="8"/>
                      </a:cubicBezTo>
                      <a:cubicBezTo>
                        <a:pt x="9" y="8"/>
                        <a:pt x="9" y="7"/>
                        <a:pt x="9" y="7"/>
                      </a:cubicBezTo>
                      <a:cubicBezTo>
                        <a:pt x="10" y="0"/>
                        <a:pt x="10" y="0"/>
                        <a:pt x="10" y="0"/>
                      </a:cubicBezTo>
                      <a:cubicBezTo>
                        <a:pt x="5" y="0"/>
                        <a:pt x="5" y="0"/>
                        <a:pt x="5" y="0"/>
                      </a:cubicBezTo>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Rectangle 48">
                  <a:extLst>
                    <a:ext uri="{FF2B5EF4-FFF2-40B4-BE49-F238E27FC236}">
                      <a16:creationId xmlns:a16="http://schemas.microsoft.com/office/drawing/2014/main" id="{D7343E96-1A98-49B5-9E29-1B76E7D3FFA2}"/>
                    </a:ext>
                  </a:extLst>
                </p:cNvPr>
                <p:cNvSpPr>
                  <a:spLocks noChangeArrowheads="1"/>
                </p:cNvSpPr>
                <p:nvPr/>
              </p:nvSpPr>
              <p:spPr bwMode="auto">
                <a:xfrm>
                  <a:off x="5922695" y="3524123"/>
                  <a:ext cx="342208" cy="42776"/>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5" name="Straight Connector 60">
                  <a:extLst>
                    <a:ext uri="{FF2B5EF4-FFF2-40B4-BE49-F238E27FC236}">
                      <a16:creationId xmlns:a16="http://schemas.microsoft.com/office/drawing/2014/main" id="{FF9E5BE7-52AD-4B76-8876-EC10E4BF8251}"/>
                    </a:ext>
                  </a:extLst>
                </p:cNvPr>
                <p:cNvCxnSpPr/>
                <p:nvPr/>
              </p:nvCxnSpPr>
              <p:spPr>
                <a:xfrm flipH="1">
                  <a:off x="5922661" y="3271173"/>
                  <a:ext cx="72552" cy="2862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Freeform 53">
                <a:extLst>
                  <a:ext uri="{FF2B5EF4-FFF2-40B4-BE49-F238E27FC236}">
                    <a16:creationId xmlns:a16="http://schemas.microsoft.com/office/drawing/2014/main" id="{70C75824-8EAF-4782-B311-A71572BDEE51}"/>
                  </a:ext>
                </a:extLst>
              </p:cNvPr>
              <p:cNvSpPr>
                <a:spLocks/>
              </p:cNvSpPr>
              <p:nvPr/>
            </p:nvSpPr>
            <p:spPr bwMode="auto">
              <a:xfrm>
                <a:off x="5922672" y="3545471"/>
                <a:ext cx="171104" cy="270915"/>
              </a:xfrm>
              <a:custGeom>
                <a:avLst/>
                <a:gdLst>
                  <a:gd name="T0" fmla="*/ 5 w 5"/>
                  <a:gd name="T1" fmla="*/ 0 h 8"/>
                  <a:gd name="T2" fmla="*/ 0 w 5"/>
                  <a:gd name="T3" fmla="*/ 0 h 8"/>
                  <a:gd name="T4" fmla="*/ 1 w 5"/>
                  <a:gd name="T5" fmla="*/ 7 h 8"/>
                  <a:gd name="T6" fmla="*/ 3 w 5"/>
                  <a:gd name="T7" fmla="*/ 8 h 8"/>
                  <a:gd name="T8" fmla="*/ 5 w 5"/>
                  <a:gd name="T9" fmla="*/ 8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0" y="0"/>
                      <a:pt x="0" y="0"/>
                      <a:pt x="0" y="0"/>
                    </a:cubicBezTo>
                    <a:cubicBezTo>
                      <a:pt x="1" y="7"/>
                      <a:pt x="1" y="7"/>
                      <a:pt x="1" y="7"/>
                    </a:cubicBezTo>
                    <a:cubicBezTo>
                      <a:pt x="1" y="7"/>
                      <a:pt x="1" y="8"/>
                      <a:pt x="3" y="8"/>
                    </a:cubicBezTo>
                    <a:cubicBezTo>
                      <a:pt x="4" y="8"/>
                      <a:pt x="4" y="8"/>
                      <a:pt x="5" y="8"/>
                    </a:cubicBezTo>
                    <a:cubicBezTo>
                      <a:pt x="5" y="0"/>
                      <a:pt x="5" y="0"/>
                      <a:pt x="5" y="0"/>
                    </a:cubicBezTo>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8" name="Freeform 45">
              <a:extLst>
                <a:ext uri="{FF2B5EF4-FFF2-40B4-BE49-F238E27FC236}">
                  <a16:creationId xmlns:a16="http://schemas.microsoft.com/office/drawing/2014/main" id="{B7232A63-0C54-4517-A301-FE676B96A474}"/>
                </a:ext>
              </a:extLst>
            </p:cNvPr>
            <p:cNvSpPr>
              <a:spLocks/>
            </p:cNvSpPr>
            <p:nvPr/>
          </p:nvSpPr>
          <p:spPr bwMode="auto">
            <a:xfrm>
              <a:off x="5903654" y="3115443"/>
              <a:ext cx="373753" cy="155731"/>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close/>
                </a:path>
              </a:pathLst>
            </a:custGeom>
            <a:solidFill>
              <a:srgbClr val="4C4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78695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a:extLst>
              <a:ext uri="{FF2B5EF4-FFF2-40B4-BE49-F238E27FC236}">
                <a16:creationId xmlns:a16="http://schemas.microsoft.com/office/drawing/2014/main" id="{576A864C-4DE6-48D5-A795-089416B1A218}"/>
              </a:ext>
            </a:extLst>
          </p:cNvPr>
          <p:cNvSpPr>
            <a:spLocks noGrp="1"/>
          </p:cNvSpPr>
          <p:nvPr>
            <p:ph idx="1"/>
          </p:nvPr>
        </p:nvSpPr>
        <p:spPr/>
        <p:txBody>
          <a:bodyPr>
            <a:normAutofit/>
          </a:bodyPr>
          <a:lstStyle/>
          <a:p>
            <a:r>
              <a:rPr lang="zh-TW" altLang="en-US" dirty="0">
                <a:solidFill>
                  <a:srgbClr val="92D050"/>
                </a:solidFill>
              </a:rPr>
              <a:t>在閱讀完本章後，你將能夠回答下列的問題：</a:t>
            </a:r>
            <a:endParaRPr lang="en-US" altLang="zh-TW" dirty="0">
              <a:solidFill>
                <a:srgbClr val="92D050"/>
              </a:solidFill>
            </a:endParaRPr>
          </a:p>
          <a:p>
            <a:pPr marL="971550" lvl="1" indent="-514350">
              <a:buFont typeface="+mj-lt"/>
              <a:buAutoNum type="arabicPeriod"/>
            </a:pPr>
            <a:r>
              <a:rPr lang="zh-TW" altLang="en-US" dirty="0"/>
              <a:t>電子商務、數位市場與數位商品的特色是什麼？</a:t>
            </a:r>
          </a:p>
          <a:p>
            <a:pPr marL="971550" lvl="1" indent="-514350">
              <a:buFont typeface="+mj-lt"/>
              <a:buAutoNum type="arabicPeriod"/>
            </a:pPr>
            <a:r>
              <a:rPr lang="zh-TW" altLang="en-US" dirty="0"/>
              <a:t>電子商務主要的經營與收益模式有哪些？</a:t>
            </a:r>
          </a:p>
          <a:p>
            <a:pPr marL="971550" lvl="1" indent="-514350">
              <a:buFont typeface="+mj-lt"/>
              <a:buAutoNum type="arabicPeriod"/>
            </a:pPr>
            <a:r>
              <a:rPr lang="zh-TW" altLang="en-US" dirty="0"/>
              <a:t>電子商務如何改變行銷方式？</a:t>
            </a:r>
          </a:p>
          <a:p>
            <a:pPr marL="971550" lvl="1" indent="-514350">
              <a:buFont typeface="+mj-lt"/>
              <a:buAutoNum type="arabicPeriod"/>
            </a:pPr>
            <a:r>
              <a:rPr lang="zh-TW" altLang="en-US" dirty="0"/>
              <a:t>電子商務如何影響企業之間的交易？</a:t>
            </a:r>
          </a:p>
          <a:p>
            <a:pPr marL="971550" lvl="1" indent="-514350">
              <a:buFont typeface="+mj-lt"/>
              <a:buAutoNum type="arabicPeriod"/>
            </a:pPr>
            <a:r>
              <a:rPr lang="zh-TW" altLang="en-US" dirty="0"/>
              <a:t>行動商務在企業所扮演的角色為何？以及有哪些重要的行動商務應用程式？</a:t>
            </a:r>
          </a:p>
          <a:p>
            <a:pPr marL="971550" lvl="1" indent="-514350">
              <a:buFont typeface="+mj-lt"/>
              <a:buAutoNum type="arabicPeriod"/>
            </a:pPr>
            <a:r>
              <a:rPr lang="zh-TW" altLang="en-US" dirty="0"/>
              <a:t>打造行動商務的呈現形式時，需探討哪些議題？</a:t>
            </a:r>
          </a:p>
        </p:txBody>
      </p:sp>
      <p:sp>
        <p:nvSpPr>
          <p:cNvPr id="2" name="投影片編號版面配置區 1">
            <a:extLst>
              <a:ext uri="{FF2B5EF4-FFF2-40B4-BE49-F238E27FC236}">
                <a16:creationId xmlns:a16="http://schemas.microsoft.com/office/drawing/2014/main" id="{634D3A65-8F50-4969-956F-21E479B5AD86}"/>
              </a:ext>
            </a:extLst>
          </p:cNvPr>
          <p:cNvSpPr>
            <a:spLocks noGrp="1"/>
          </p:cNvSpPr>
          <p:nvPr>
            <p:ph type="sldNum" sz="quarter" idx="12"/>
          </p:nvPr>
        </p:nvSpPr>
        <p:spPr/>
        <p:txBody>
          <a:bodyPr/>
          <a:lstStyle/>
          <a:p>
            <a:fld id="{11EAAEBC-C5C5-4637-938A-6F2616932A96}" type="slidenum">
              <a:rPr lang="en-US" altLang="ko-KR" smtClean="0"/>
              <a:pPr/>
              <a:t>3</a:t>
            </a:fld>
            <a:endParaRPr lang="en-US" altLang="ko-KR"/>
          </a:p>
        </p:txBody>
      </p:sp>
      <p:sp>
        <p:nvSpPr>
          <p:cNvPr id="6" name="標題 5">
            <a:extLst>
              <a:ext uri="{FF2B5EF4-FFF2-40B4-BE49-F238E27FC236}">
                <a16:creationId xmlns:a16="http://schemas.microsoft.com/office/drawing/2014/main" id="{CCFC2771-0ADA-4997-8A7E-FD00BA7AEE64}"/>
              </a:ext>
            </a:extLst>
          </p:cNvPr>
          <p:cNvSpPr>
            <a:spLocks noGrp="1"/>
          </p:cNvSpPr>
          <p:nvPr>
            <p:ph type="title"/>
          </p:nvPr>
        </p:nvSpPr>
        <p:spPr/>
        <p:txBody>
          <a:bodyPr/>
          <a:lstStyle/>
          <a:p>
            <a:r>
              <a:rPr lang="zh-TW" altLang="en-US"/>
              <a:t>學習目標</a:t>
            </a:r>
            <a:endParaRPr lang="zh-TW" altLang="en-US" dirty="0"/>
          </a:p>
        </p:txBody>
      </p:sp>
    </p:spTree>
    <p:extLst>
      <p:ext uri="{BB962C8B-B14F-4D97-AF65-F5344CB8AC3E}">
        <p14:creationId xmlns:p14="http://schemas.microsoft.com/office/powerpoint/2010/main" val="24565828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內容版面配置區 13">
            <a:extLst>
              <a:ext uri="{FF2B5EF4-FFF2-40B4-BE49-F238E27FC236}">
                <a16:creationId xmlns:a16="http://schemas.microsoft.com/office/drawing/2014/main" id="{F70EE336-69F8-426A-882A-7B33345A8933}"/>
              </a:ext>
            </a:extLst>
          </p:cNvPr>
          <p:cNvSpPr>
            <a:spLocks noGrp="1"/>
          </p:cNvSpPr>
          <p:nvPr>
            <p:ph idx="1"/>
          </p:nvPr>
        </p:nvSpPr>
        <p:spPr/>
        <p:txBody>
          <a:bodyPr/>
          <a:lstStyle/>
          <a:p>
            <a:r>
              <a:rPr lang="en-US" altLang="zh-TW" dirty="0"/>
              <a:t>Pinterest </a:t>
            </a:r>
            <a:r>
              <a:rPr lang="zh-TW" altLang="en-US" dirty="0"/>
              <a:t>是有史以來成長速度最快的網站</a:t>
            </a:r>
            <a:endParaRPr lang="en-US" altLang="zh-TW" dirty="0"/>
          </a:p>
          <a:p>
            <a:r>
              <a:rPr lang="zh-TW" altLang="en-US" dirty="0"/>
              <a:t>在</a:t>
            </a:r>
            <a:r>
              <a:rPr lang="en-US" altLang="zh-TW" dirty="0"/>
              <a:t>2013 </a:t>
            </a:r>
            <a:r>
              <a:rPr lang="zh-TW" altLang="en-US" dirty="0"/>
              <a:t>年的零售網站上， 約有</a:t>
            </a:r>
            <a:r>
              <a:rPr lang="en-US" altLang="zh-TW" dirty="0"/>
              <a:t>3% </a:t>
            </a:r>
            <a:r>
              <a:rPr lang="zh-TW" altLang="en-US" dirty="0"/>
              <a:t>的推薦連結流量都是來自於</a:t>
            </a:r>
            <a:r>
              <a:rPr lang="en-US" altLang="zh-TW" dirty="0"/>
              <a:t>Pinterest</a:t>
            </a:r>
            <a:r>
              <a:rPr lang="zh-TW" altLang="en-US" dirty="0"/>
              <a:t>， 相較起來，</a:t>
            </a:r>
            <a:r>
              <a:rPr lang="en-US" altLang="zh-TW" dirty="0"/>
              <a:t>YouTube</a:t>
            </a:r>
            <a:r>
              <a:rPr lang="zh-TW" altLang="en-US" dirty="0"/>
              <a:t>、</a:t>
            </a:r>
            <a:r>
              <a:rPr lang="en-US" altLang="zh-TW" dirty="0"/>
              <a:t>Reddit</a:t>
            </a:r>
            <a:r>
              <a:rPr lang="zh-TW" altLang="en-US" dirty="0"/>
              <a:t>、</a:t>
            </a:r>
            <a:r>
              <a:rPr lang="en-US" altLang="zh-TW" dirty="0"/>
              <a:t>Google + </a:t>
            </a:r>
            <a:r>
              <a:rPr lang="zh-TW" altLang="en-US" dirty="0"/>
              <a:t>與其他社群網站所加起來的</a:t>
            </a:r>
            <a:r>
              <a:rPr lang="en-US" altLang="zh-TW" dirty="0"/>
              <a:t>1% </a:t>
            </a:r>
            <a:r>
              <a:rPr lang="zh-TW" altLang="en-US" dirty="0"/>
              <a:t>則有些遜色</a:t>
            </a:r>
            <a:endParaRPr lang="en-US" altLang="zh-TW" dirty="0"/>
          </a:p>
          <a:p>
            <a:r>
              <a:rPr lang="en-US" altLang="zh-TW" dirty="0"/>
              <a:t>Pinterest </a:t>
            </a:r>
            <a:r>
              <a:rPr lang="zh-TW" altLang="en-US" dirty="0"/>
              <a:t>還是遙遙落後臉書所創造的</a:t>
            </a:r>
            <a:r>
              <a:rPr lang="en-US" altLang="zh-TW" dirty="0"/>
              <a:t>26% </a:t>
            </a:r>
            <a:r>
              <a:rPr lang="zh-TW" altLang="en-US" dirty="0"/>
              <a:t>推薦連結流量</a:t>
            </a:r>
            <a:endParaRPr lang="en-US" altLang="zh-TW" dirty="0"/>
          </a:p>
          <a:p>
            <a:r>
              <a:rPr lang="zh-TW" altLang="en-US" dirty="0"/>
              <a:t>行銷者與</a:t>
            </a:r>
            <a:r>
              <a:rPr lang="en-US" altLang="zh-TW" dirty="0"/>
              <a:t>Pinterest </a:t>
            </a:r>
            <a:br>
              <a:rPr lang="en-US" altLang="zh-TW" dirty="0"/>
            </a:br>
            <a:r>
              <a:rPr lang="zh-TW" altLang="en-US" dirty="0"/>
              <a:t>皆抱持著所謂「推</a:t>
            </a:r>
            <a:br>
              <a:rPr lang="en-US" altLang="zh-TW" dirty="0"/>
            </a:br>
            <a:r>
              <a:rPr lang="zh-TW" altLang="en-US" dirty="0"/>
              <a:t>薦轉導能力」</a:t>
            </a:r>
            <a:br>
              <a:rPr lang="en-US" altLang="zh-TW" dirty="0"/>
            </a:br>
            <a:r>
              <a:rPr lang="en-US" altLang="zh-TW" dirty="0"/>
              <a:t>(referral capacity) </a:t>
            </a:r>
            <a:br>
              <a:rPr lang="en-US" altLang="zh-TW" dirty="0"/>
            </a:br>
            <a:r>
              <a:rPr lang="zh-TW" altLang="en-US" dirty="0"/>
              <a:t>的希望</a:t>
            </a:r>
          </a:p>
        </p:txBody>
      </p:sp>
      <p:sp>
        <p:nvSpPr>
          <p:cNvPr id="12" name="標題 11">
            <a:extLst>
              <a:ext uri="{FF2B5EF4-FFF2-40B4-BE49-F238E27FC236}">
                <a16:creationId xmlns:a16="http://schemas.microsoft.com/office/drawing/2014/main" id="{B57F23D2-5D8E-4690-B2E9-FC48644A25A0}"/>
              </a:ext>
            </a:extLst>
          </p:cNvPr>
          <p:cNvSpPr>
            <a:spLocks noGrp="1"/>
          </p:cNvSpPr>
          <p:nvPr>
            <p:ph type="title"/>
          </p:nvPr>
        </p:nvSpPr>
        <p:spPr/>
        <p:txBody>
          <a:bodyPr>
            <a:normAutofit fontScale="90000"/>
          </a:bodyPr>
          <a:lstStyle/>
          <a:p>
            <a:r>
              <a:rPr lang="en-US" altLang="zh-TW" dirty="0"/>
              <a:t>Pinterest</a:t>
            </a:r>
            <a:r>
              <a:rPr lang="zh-TW" altLang="en-US" dirty="0"/>
              <a:t>：一張照片的價值是多少？ </a:t>
            </a:r>
            <a:r>
              <a:rPr lang="en-US" altLang="zh-TW" dirty="0"/>
              <a:t>(</a:t>
            </a:r>
            <a:r>
              <a:rPr lang="zh-TW" altLang="en-US" dirty="0"/>
              <a:t>一</a:t>
            </a:r>
            <a:r>
              <a:rPr lang="en-US" altLang="zh-TW" dirty="0"/>
              <a:t>)</a:t>
            </a:r>
            <a:endParaRPr lang="zh-TW" altLang="en-US" dirty="0"/>
          </a:p>
        </p:txBody>
      </p:sp>
      <p:sp>
        <p:nvSpPr>
          <p:cNvPr id="3" name="投影片編號版面配置區 2">
            <a:extLst>
              <a:ext uri="{FF2B5EF4-FFF2-40B4-BE49-F238E27FC236}">
                <a16:creationId xmlns:a16="http://schemas.microsoft.com/office/drawing/2014/main" id="{53DBF315-BB37-4478-BE0F-1159DF0E52BC}"/>
              </a:ext>
            </a:extLst>
          </p:cNvPr>
          <p:cNvSpPr>
            <a:spLocks noGrp="1"/>
          </p:cNvSpPr>
          <p:nvPr>
            <p:ph type="sldNum" sz="quarter" idx="12"/>
          </p:nvPr>
        </p:nvSpPr>
        <p:spPr/>
        <p:txBody>
          <a:bodyPr/>
          <a:lstStyle/>
          <a:p>
            <a:fld id="{D55CB18B-31BB-4254-9559-1B86933C9FD7}" type="slidenum">
              <a:rPr lang="en-US" altLang="ko-KR" smtClean="0"/>
              <a:pPr/>
              <a:t>4</a:t>
            </a:fld>
            <a:endParaRPr lang="en-US" altLang="ko-KR" dirty="0"/>
          </a:p>
        </p:txBody>
      </p:sp>
      <p:pic>
        <p:nvPicPr>
          <p:cNvPr id="8" name="圖片 7">
            <a:extLst>
              <a:ext uri="{FF2B5EF4-FFF2-40B4-BE49-F238E27FC236}">
                <a16:creationId xmlns:a16="http://schemas.microsoft.com/office/drawing/2014/main" id="{65ED3753-E251-43B9-8110-88124D01E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pic>
        <p:nvPicPr>
          <p:cNvPr id="2" name="圖片 1">
            <a:extLst>
              <a:ext uri="{FF2B5EF4-FFF2-40B4-BE49-F238E27FC236}">
                <a16:creationId xmlns:a16="http://schemas.microsoft.com/office/drawing/2014/main" id="{F232362E-8006-4045-867B-35D7C55E5B9C}"/>
              </a:ext>
            </a:extLst>
          </p:cNvPr>
          <p:cNvPicPr>
            <a:picLocks noChangeAspect="1"/>
          </p:cNvPicPr>
          <p:nvPr/>
        </p:nvPicPr>
        <p:blipFill>
          <a:blip r:embed="rId3"/>
          <a:stretch>
            <a:fillRect/>
          </a:stretch>
        </p:blipFill>
        <p:spPr>
          <a:xfrm>
            <a:off x="4716016" y="3933056"/>
            <a:ext cx="3807519" cy="2540063"/>
          </a:xfrm>
          <a:prstGeom prst="rect">
            <a:avLst/>
          </a:prstGeom>
        </p:spPr>
      </p:pic>
    </p:spTree>
    <p:extLst>
      <p:ext uri="{BB962C8B-B14F-4D97-AF65-F5344CB8AC3E}">
        <p14:creationId xmlns:p14="http://schemas.microsoft.com/office/powerpoint/2010/main" val="41237557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a:extLst>
              <a:ext uri="{FF2B5EF4-FFF2-40B4-BE49-F238E27FC236}">
                <a16:creationId xmlns:a16="http://schemas.microsoft.com/office/drawing/2014/main" id="{B57F23D2-5D8E-4690-B2E9-FC48644A25A0}"/>
              </a:ext>
            </a:extLst>
          </p:cNvPr>
          <p:cNvSpPr>
            <a:spLocks noGrp="1"/>
          </p:cNvSpPr>
          <p:nvPr>
            <p:ph type="title"/>
          </p:nvPr>
        </p:nvSpPr>
        <p:spPr/>
        <p:txBody>
          <a:bodyPr>
            <a:normAutofit fontScale="90000"/>
          </a:bodyPr>
          <a:lstStyle/>
          <a:p>
            <a:r>
              <a:rPr lang="en-US" altLang="zh-TW" dirty="0"/>
              <a:t>Pinterest</a:t>
            </a:r>
            <a:r>
              <a:rPr lang="zh-TW" altLang="en-US" dirty="0"/>
              <a:t>：一張照片的價值是多少？ </a:t>
            </a:r>
            <a:r>
              <a:rPr lang="en-US" altLang="zh-TW" dirty="0"/>
              <a:t>(</a:t>
            </a:r>
            <a:r>
              <a:rPr lang="zh-TW" altLang="en-US" dirty="0"/>
              <a:t>二</a:t>
            </a:r>
            <a:r>
              <a:rPr lang="en-US" altLang="zh-TW" dirty="0"/>
              <a:t>)</a:t>
            </a:r>
            <a:endParaRPr lang="zh-TW" altLang="en-US" dirty="0"/>
          </a:p>
        </p:txBody>
      </p:sp>
      <p:sp>
        <p:nvSpPr>
          <p:cNvPr id="3" name="投影片編號版面配置區 2">
            <a:extLst>
              <a:ext uri="{FF2B5EF4-FFF2-40B4-BE49-F238E27FC236}">
                <a16:creationId xmlns:a16="http://schemas.microsoft.com/office/drawing/2014/main" id="{53DBF315-BB37-4478-BE0F-1159DF0E52BC}"/>
              </a:ext>
            </a:extLst>
          </p:cNvPr>
          <p:cNvSpPr>
            <a:spLocks noGrp="1"/>
          </p:cNvSpPr>
          <p:nvPr>
            <p:ph type="sldNum" sz="quarter" idx="12"/>
          </p:nvPr>
        </p:nvSpPr>
        <p:spPr/>
        <p:txBody>
          <a:bodyPr/>
          <a:lstStyle/>
          <a:p>
            <a:fld id="{D55CB18B-31BB-4254-9559-1B86933C9FD7}" type="slidenum">
              <a:rPr lang="en-US" altLang="ko-KR" smtClean="0"/>
              <a:pPr/>
              <a:t>5</a:t>
            </a:fld>
            <a:endParaRPr lang="en-US" altLang="ko-KR" dirty="0"/>
          </a:p>
        </p:txBody>
      </p:sp>
      <p:pic>
        <p:nvPicPr>
          <p:cNvPr id="8" name="圖片 7">
            <a:extLst>
              <a:ext uri="{FF2B5EF4-FFF2-40B4-BE49-F238E27FC236}">
                <a16:creationId xmlns:a16="http://schemas.microsoft.com/office/drawing/2014/main" id="{65ED3753-E251-43B9-8110-88124D01E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grpSp>
        <p:nvGrpSpPr>
          <p:cNvPr id="9" name="群組 8">
            <a:extLst>
              <a:ext uri="{FF2B5EF4-FFF2-40B4-BE49-F238E27FC236}">
                <a16:creationId xmlns:a16="http://schemas.microsoft.com/office/drawing/2014/main" id="{8AFA41A4-DFCC-4781-B62B-296B36B4C6F8}"/>
              </a:ext>
            </a:extLst>
          </p:cNvPr>
          <p:cNvGrpSpPr/>
          <p:nvPr/>
        </p:nvGrpSpPr>
        <p:grpSpPr>
          <a:xfrm>
            <a:off x="1186592" y="1556792"/>
            <a:ext cx="7633880" cy="3758600"/>
            <a:chOff x="1186592" y="1556792"/>
            <a:chExt cx="7633880" cy="3758600"/>
          </a:xfrm>
        </p:grpSpPr>
        <p:sp>
          <p:nvSpPr>
            <p:cNvPr id="10" name="矩形 9">
              <a:extLst>
                <a:ext uri="{FF2B5EF4-FFF2-40B4-BE49-F238E27FC236}">
                  <a16:creationId xmlns:a16="http://schemas.microsoft.com/office/drawing/2014/main" id="{9B149B62-1810-448F-B094-C02A2DE48DC5}"/>
                </a:ext>
              </a:extLst>
            </p:cNvPr>
            <p:cNvSpPr/>
            <p:nvPr/>
          </p:nvSpPr>
          <p:spPr>
            <a:xfrm>
              <a:off x="3419872" y="242088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管理</a:t>
              </a:r>
            </a:p>
          </p:txBody>
        </p:sp>
        <p:sp>
          <p:nvSpPr>
            <p:cNvPr id="11" name="矩形 10">
              <a:extLst>
                <a:ext uri="{FF2B5EF4-FFF2-40B4-BE49-F238E27FC236}">
                  <a16:creationId xmlns:a16="http://schemas.microsoft.com/office/drawing/2014/main" id="{9E34E74D-ED87-443D-B63B-300C6EF94F4D}"/>
                </a:ext>
              </a:extLst>
            </p:cNvPr>
            <p:cNvSpPr/>
            <p:nvPr/>
          </p:nvSpPr>
          <p:spPr>
            <a:xfrm>
              <a:off x="34198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組織</a:t>
              </a:r>
            </a:p>
          </p:txBody>
        </p:sp>
        <p:sp>
          <p:nvSpPr>
            <p:cNvPr id="13" name="矩形 12">
              <a:extLst>
                <a:ext uri="{FF2B5EF4-FFF2-40B4-BE49-F238E27FC236}">
                  <a16:creationId xmlns:a16="http://schemas.microsoft.com/office/drawing/2014/main" id="{5D5786B3-881A-4E9F-A6C5-55B571CDBE78}"/>
                </a:ext>
              </a:extLst>
            </p:cNvPr>
            <p:cNvSpPr/>
            <p:nvPr/>
          </p:nvSpPr>
          <p:spPr>
            <a:xfrm>
              <a:off x="3419872" y="473932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科技</a:t>
              </a:r>
            </a:p>
          </p:txBody>
        </p:sp>
        <p:sp>
          <p:nvSpPr>
            <p:cNvPr id="14" name="矩形 13">
              <a:extLst>
                <a:ext uri="{FF2B5EF4-FFF2-40B4-BE49-F238E27FC236}">
                  <a16:creationId xmlns:a16="http://schemas.microsoft.com/office/drawing/2014/main" id="{E28E000D-2CC1-4278-BA22-93D2BBA5213B}"/>
                </a:ext>
              </a:extLst>
            </p:cNvPr>
            <p:cNvSpPr/>
            <p:nvPr/>
          </p:nvSpPr>
          <p:spPr>
            <a:xfrm>
              <a:off x="5220072" y="1556792"/>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企業挑戰</a:t>
              </a:r>
            </a:p>
          </p:txBody>
        </p:sp>
        <p:sp>
          <p:nvSpPr>
            <p:cNvPr id="15" name="矩形 14">
              <a:extLst>
                <a:ext uri="{FF2B5EF4-FFF2-40B4-BE49-F238E27FC236}">
                  <a16:creationId xmlns:a16="http://schemas.microsoft.com/office/drawing/2014/main" id="{273ECD44-A23B-45C1-850A-09BEBDC61563}"/>
                </a:ext>
              </a:extLst>
            </p:cNvPr>
            <p:cNvSpPr/>
            <p:nvPr/>
          </p:nvSpPr>
          <p:spPr>
            <a:xfrm>
              <a:off x="52200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資訊系統</a:t>
              </a:r>
            </a:p>
          </p:txBody>
        </p:sp>
        <p:sp>
          <p:nvSpPr>
            <p:cNvPr id="16" name="矩形 15">
              <a:extLst>
                <a:ext uri="{FF2B5EF4-FFF2-40B4-BE49-F238E27FC236}">
                  <a16:creationId xmlns:a16="http://schemas.microsoft.com/office/drawing/2014/main" id="{62013681-28DA-4A9E-8F70-D1E7A01352C2}"/>
                </a:ext>
              </a:extLst>
            </p:cNvPr>
            <p:cNvSpPr/>
            <p:nvPr/>
          </p:nvSpPr>
          <p:spPr>
            <a:xfrm>
              <a:off x="7534672" y="3399729"/>
              <a:ext cx="1285800" cy="74935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t>企業</a:t>
              </a:r>
              <a:endParaRPr lang="en-US" altLang="zh-TW" b="1" dirty="0"/>
            </a:p>
            <a:p>
              <a:pPr algn="ctr"/>
              <a:r>
                <a:rPr lang="zh-TW" altLang="en-US" b="1" dirty="0"/>
                <a:t>解決方案</a:t>
              </a:r>
            </a:p>
          </p:txBody>
        </p:sp>
        <p:sp>
          <p:nvSpPr>
            <p:cNvPr id="17" name="文字方塊 16">
              <a:extLst>
                <a:ext uri="{FF2B5EF4-FFF2-40B4-BE49-F238E27FC236}">
                  <a16:creationId xmlns:a16="http://schemas.microsoft.com/office/drawing/2014/main" id="{2FAC4E02-C2D0-4A5B-AA3D-6354DF790FAC}"/>
                </a:ext>
              </a:extLst>
            </p:cNvPr>
            <p:cNvSpPr txBox="1"/>
            <p:nvPr/>
          </p:nvSpPr>
          <p:spPr>
            <a:xfrm>
              <a:off x="5220072" y="2122195"/>
              <a:ext cx="2314600" cy="338554"/>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新科技帶來機會</a:t>
              </a:r>
            </a:p>
          </p:txBody>
        </p:sp>
        <p:sp>
          <p:nvSpPr>
            <p:cNvPr id="18" name="文字方塊 17">
              <a:extLst>
                <a:ext uri="{FF2B5EF4-FFF2-40B4-BE49-F238E27FC236}">
                  <a16:creationId xmlns:a16="http://schemas.microsoft.com/office/drawing/2014/main" id="{173C4E53-09AE-42FE-BE17-63342AA2DF78}"/>
                </a:ext>
              </a:extLst>
            </p:cNvPr>
            <p:cNvSpPr txBox="1"/>
            <p:nvPr/>
          </p:nvSpPr>
          <p:spPr>
            <a:xfrm>
              <a:off x="7501860" y="4202258"/>
              <a:ext cx="1184940" cy="338554"/>
            </a:xfrm>
            <a:prstGeom prst="rect">
              <a:avLst/>
            </a:prstGeom>
            <a:noFill/>
          </p:spPr>
          <p:txBody>
            <a:bodyPr wrap="none" rtlCol="0">
              <a:spAutoFit/>
            </a:bodyPr>
            <a:lstStyle/>
            <a:p>
              <a:pPr marL="177800" indent="-177800">
                <a:buFont typeface="Arial" panose="020B0604020202020204" pitchFamily="34" charset="0"/>
                <a:buChar char="•"/>
              </a:pPr>
              <a:r>
                <a:rPr lang="zh-TW" altLang="en-US" sz="1600" dirty="0"/>
                <a:t>產生收入</a:t>
              </a:r>
            </a:p>
          </p:txBody>
        </p:sp>
        <p:sp>
          <p:nvSpPr>
            <p:cNvPr id="19" name="文字方塊 18">
              <a:extLst>
                <a:ext uri="{FF2B5EF4-FFF2-40B4-BE49-F238E27FC236}">
                  <a16:creationId xmlns:a16="http://schemas.microsoft.com/office/drawing/2014/main" id="{142845D7-5CFD-4B59-B5A8-BBE64D0723A3}"/>
                </a:ext>
              </a:extLst>
            </p:cNvPr>
            <p:cNvSpPr txBox="1"/>
            <p:nvPr/>
          </p:nvSpPr>
          <p:spPr>
            <a:xfrm>
              <a:off x="5220072" y="4219637"/>
              <a:ext cx="2133600" cy="830997"/>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提升品牌知覺</a:t>
              </a:r>
            </a:p>
            <a:p>
              <a:pPr marL="177800" indent="-177800">
                <a:buFont typeface="Arial" panose="020B0604020202020204" pitchFamily="34" charset="0"/>
                <a:buChar char="•"/>
              </a:pPr>
              <a:r>
                <a:rPr lang="zh-TW" altLang="en-US" sz="1600" dirty="0"/>
                <a:t>引導顧客至網路商店購物</a:t>
              </a:r>
            </a:p>
          </p:txBody>
        </p:sp>
        <p:sp>
          <p:nvSpPr>
            <p:cNvPr id="20" name="文字方塊 19">
              <a:extLst>
                <a:ext uri="{FF2B5EF4-FFF2-40B4-BE49-F238E27FC236}">
                  <a16:creationId xmlns:a16="http://schemas.microsoft.com/office/drawing/2014/main" id="{BE8201AE-67F3-46E7-A27E-53A87242D06B}"/>
                </a:ext>
              </a:extLst>
            </p:cNvPr>
            <p:cNvSpPr txBox="1"/>
            <p:nvPr/>
          </p:nvSpPr>
          <p:spPr>
            <a:xfrm>
              <a:off x="1186592" y="2366273"/>
              <a:ext cx="2210863"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設計新的視覺經營模式</a:t>
              </a:r>
            </a:p>
          </p:txBody>
        </p:sp>
        <p:sp>
          <p:nvSpPr>
            <p:cNvPr id="21" name="文字方塊 20">
              <a:extLst>
                <a:ext uri="{FF2B5EF4-FFF2-40B4-BE49-F238E27FC236}">
                  <a16:creationId xmlns:a16="http://schemas.microsoft.com/office/drawing/2014/main" id="{5E3D4BE4-E0B1-4C7F-B983-BD2BFC591564}"/>
                </a:ext>
              </a:extLst>
            </p:cNvPr>
            <p:cNvSpPr txBox="1"/>
            <p:nvPr/>
          </p:nvSpPr>
          <p:spPr>
            <a:xfrm>
              <a:off x="1186592" y="3508882"/>
              <a:ext cx="2233280"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使用社群網路</a:t>
              </a:r>
            </a:p>
            <a:p>
              <a:pPr marL="177800" indent="-177800">
                <a:buFont typeface="Arial" panose="020B0604020202020204" pitchFamily="34" charset="0"/>
                <a:buChar char="•"/>
              </a:pPr>
              <a:r>
                <a:rPr lang="zh-TW" altLang="en-US" sz="1600" dirty="0"/>
                <a:t>爭取企業參與贊助</a:t>
              </a:r>
            </a:p>
          </p:txBody>
        </p:sp>
        <p:sp>
          <p:nvSpPr>
            <p:cNvPr id="22" name="文字方塊 21">
              <a:extLst>
                <a:ext uri="{FF2B5EF4-FFF2-40B4-BE49-F238E27FC236}">
                  <a16:creationId xmlns:a16="http://schemas.microsoft.com/office/drawing/2014/main" id="{54A64242-1A61-4082-92D3-ACF9C47E100F}"/>
                </a:ext>
              </a:extLst>
            </p:cNvPr>
            <p:cNvSpPr txBox="1"/>
            <p:nvPr/>
          </p:nvSpPr>
          <p:spPr>
            <a:xfrm>
              <a:off x="1191693" y="4656038"/>
              <a:ext cx="2205762"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部署網路資料庫</a:t>
              </a:r>
            </a:p>
            <a:p>
              <a:pPr marL="177800" indent="-177800">
                <a:buFont typeface="Arial" panose="020B0604020202020204" pitchFamily="34" charset="0"/>
                <a:buChar char="•"/>
              </a:pPr>
              <a:r>
                <a:rPr lang="zh-TW" altLang="en-US" sz="1600" dirty="0"/>
                <a:t>部署社群網路工具</a:t>
              </a:r>
            </a:p>
          </p:txBody>
        </p:sp>
        <p:cxnSp>
          <p:nvCxnSpPr>
            <p:cNvPr id="23" name="接點: 肘形 22">
              <a:extLst>
                <a:ext uri="{FF2B5EF4-FFF2-40B4-BE49-F238E27FC236}">
                  <a16:creationId xmlns:a16="http://schemas.microsoft.com/office/drawing/2014/main" id="{CB1FD34A-106E-47DF-9847-109B13A1E0DA}"/>
                </a:ext>
              </a:extLst>
            </p:cNvPr>
            <p:cNvCxnSpPr>
              <a:stCxn id="14" idx="1"/>
              <a:endCxn id="10" idx="0"/>
            </p:cNvCxnSpPr>
            <p:nvPr/>
          </p:nvCxnSpPr>
          <p:spPr>
            <a:xfrm rot="10800000" flipV="1">
              <a:off x="3995936" y="1844824"/>
              <a:ext cx="1224136" cy="57606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4" name="直線單箭頭接點 23">
              <a:extLst>
                <a:ext uri="{FF2B5EF4-FFF2-40B4-BE49-F238E27FC236}">
                  <a16:creationId xmlns:a16="http://schemas.microsoft.com/office/drawing/2014/main" id="{C7E37190-DB84-48F4-84B0-843DC7A3FD29}"/>
                </a:ext>
              </a:extLst>
            </p:cNvPr>
            <p:cNvCxnSpPr>
              <a:stCxn id="10" idx="3"/>
            </p:cNvCxnSpPr>
            <p:nvPr/>
          </p:nvCxnSpPr>
          <p:spPr>
            <a:xfrm>
              <a:off x="4572000" y="2708920"/>
              <a:ext cx="720080" cy="8640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直線單箭頭接點 24">
              <a:extLst>
                <a:ext uri="{FF2B5EF4-FFF2-40B4-BE49-F238E27FC236}">
                  <a16:creationId xmlns:a16="http://schemas.microsoft.com/office/drawing/2014/main" id="{A8188747-20A4-457A-81DE-4DA73F6008CD}"/>
                </a:ext>
              </a:extLst>
            </p:cNvPr>
            <p:cNvCxnSpPr>
              <a:stCxn id="11" idx="3"/>
              <a:endCxn id="15" idx="1"/>
            </p:cNvCxnSpPr>
            <p:nvPr/>
          </p:nvCxnSpPr>
          <p:spPr>
            <a:xfrm>
              <a:off x="4572000" y="3861049"/>
              <a:ext cx="6480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直線單箭頭接點 25">
              <a:extLst>
                <a:ext uri="{FF2B5EF4-FFF2-40B4-BE49-F238E27FC236}">
                  <a16:creationId xmlns:a16="http://schemas.microsoft.com/office/drawing/2014/main" id="{1C529B13-ED13-4EF9-90EA-C87237FD44AB}"/>
                </a:ext>
              </a:extLst>
            </p:cNvPr>
            <p:cNvCxnSpPr>
              <a:cxnSpLocks/>
              <a:stCxn id="13" idx="3"/>
            </p:cNvCxnSpPr>
            <p:nvPr/>
          </p:nvCxnSpPr>
          <p:spPr>
            <a:xfrm flipV="1">
              <a:off x="4572000" y="4149080"/>
              <a:ext cx="720080" cy="878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接點: 肘形 26">
              <a:extLst>
                <a:ext uri="{FF2B5EF4-FFF2-40B4-BE49-F238E27FC236}">
                  <a16:creationId xmlns:a16="http://schemas.microsoft.com/office/drawing/2014/main" id="{6C709C91-7145-474C-B5E0-57AA3401B907}"/>
                </a:ext>
              </a:extLst>
            </p:cNvPr>
            <p:cNvCxnSpPr>
              <a:stCxn id="16" idx="0"/>
              <a:endCxn id="14" idx="3"/>
            </p:cNvCxnSpPr>
            <p:nvPr/>
          </p:nvCxnSpPr>
          <p:spPr>
            <a:xfrm rot="16200000" flipV="1">
              <a:off x="6497434" y="1719591"/>
              <a:ext cx="1554905" cy="180537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8" name="直線單箭頭接點 27">
              <a:extLst>
                <a:ext uri="{FF2B5EF4-FFF2-40B4-BE49-F238E27FC236}">
                  <a16:creationId xmlns:a16="http://schemas.microsoft.com/office/drawing/2014/main" id="{9787F8BF-6E70-41F1-9D87-B4376A3ECB37}"/>
                </a:ext>
              </a:extLst>
            </p:cNvPr>
            <p:cNvCxnSpPr>
              <a:stCxn id="15" idx="3"/>
            </p:cNvCxnSpPr>
            <p:nvPr/>
          </p:nvCxnSpPr>
          <p:spPr>
            <a:xfrm>
              <a:off x="6372200" y="3861049"/>
              <a:ext cx="11849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5212762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34BFF05D-2A97-4872-AA98-7945BAFFC1A9}"/>
              </a:ext>
            </a:extLst>
          </p:cNvPr>
          <p:cNvSpPr>
            <a:spLocks noGrp="1"/>
          </p:cNvSpPr>
          <p:nvPr>
            <p:ph idx="1"/>
          </p:nvPr>
        </p:nvSpPr>
        <p:spPr/>
        <p:txBody>
          <a:bodyPr/>
          <a:lstStyle/>
          <a:p>
            <a:r>
              <a:rPr lang="zh-TW" altLang="en-US" dirty="0"/>
              <a:t>電子商務最大的改變就是變得更為社群、行動、在地</a:t>
            </a:r>
            <a:endParaRPr lang="en-US" altLang="zh-TW" dirty="0"/>
          </a:p>
          <a:p>
            <a:endParaRPr lang="en-US" altLang="zh-TW" dirty="0"/>
          </a:p>
          <a:p>
            <a:r>
              <a:rPr lang="zh-TW" altLang="en-US" dirty="0"/>
              <a:t>從眼球注目到互動對話</a:t>
            </a:r>
            <a:endParaRPr lang="en-US" altLang="zh-TW" dirty="0"/>
          </a:p>
          <a:p>
            <a:endParaRPr lang="en-US" altLang="zh-TW" dirty="0"/>
          </a:p>
          <a:p>
            <a:r>
              <a:rPr lang="zh-TW" altLang="en-US" dirty="0"/>
              <a:t>從桌上型電腦到智慧手機</a:t>
            </a:r>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1492D8B2-D4C0-4DFD-9ECE-E90DA769B415}"/>
              </a:ext>
            </a:extLst>
          </p:cNvPr>
          <p:cNvSpPr>
            <a:spLocks noGrp="1"/>
          </p:cNvSpPr>
          <p:nvPr>
            <p:ph type="sldNum" sz="quarter" idx="12"/>
          </p:nvPr>
        </p:nvSpPr>
        <p:spPr/>
        <p:txBody>
          <a:bodyPr/>
          <a:lstStyle/>
          <a:p>
            <a:fld id="{1A39A694-C9D2-4A1F-B22B-D5A13C3121DA}" type="slidenum">
              <a:rPr lang="en-US" altLang="ko-KR" smtClean="0"/>
              <a:pPr/>
              <a:t>6</a:t>
            </a:fld>
            <a:endParaRPr lang="en-US" altLang="ko-KR"/>
          </a:p>
        </p:txBody>
      </p:sp>
      <p:sp>
        <p:nvSpPr>
          <p:cNvPr id="5" name="標題 4">
            <a:extLst>
              <a:ext uri="{FF2B5EF4-FFF2-40B4-BE49-F238E27FC236}">
                <a16:creationId xmlns:a16="http://schemas.microsoft.com/office/drawing/2014/main" id="{A807166E-7706-476B-A44F-954452571BF1}"/>
              </a:ext>
            </a:extLst>
          </p:cNvPr>
          <p:cNvSpPr>
            <a:spLocks noGrp="1"/>
          </p:cNvSpPr>
          <p:nvPr>
            <p:ph type="title"/>
          </p:nvPr>
        </p:nvSpPr>
        <p:spPr/>
        <p:txBody>
          <a:bodyPr/>
          <a:lstStyle/>
          <a:p>
            <a:r>
              <a:rPr lang="zh-TW" altLang="en-US" dirty="0"/>
              <a:t>新的電子商務：社群、行動、在地</a:t>
            </a:r>
          </a:p>
        </p:txBody>
      </p:sp>
    </p:spTree>
    <p:extLst>
      <p:ext uri="{BB962C8B-B14F-4D97-AF65-F5344CB8AC3E}">
        <p14:creationId xmlns:p14="http://schemas.microsoft.com/office/powerpoint/2010/main" val="12554853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a:extLst>
              <a:ext uri="{FF2B5EF4-FFF2-40B4-BE49-F238E27FC236}">
                <a16:creationId xmlns:a16="http://schemas.microsoft.com/office/drawing/2014/main" id="{E986EF2C-1A4A-47AD-92A5-1FDEE0BBD0CE}"/>
              </a:ext>
            </a:extLst>
          </p:cNvPr>
          <p:cNvPicPr>
            <a:picLocks noGrp="1" noChangeAspect="1"/>
          </p:cNvPicPr>
          <p:nvPr>
            <p:ph idx="1"/>
          </p:nvPr>
        </p:nvPicPr>
        <p:blipFill>
          <a:blip r:embed="rId2"/>
          <a:stretch>
            <a:fillRect/>
          </a:stretch>
        </p:blipFill>
        <p:spPr>
          <a:xfrm>
            <a:off x="944842" y="1196752"/>
            <a:ext cx="7435292" cy="5273675"/>
          </a:xfrm>
          <a:prstGeom prst="rect">
            <a:avLst/>
          </a:prstGeom>
        </p:spPr>
      </p:pic>
      <p:sp>
        <p:nvSpPr>
          <p:cNvPr id="3" name="投影片編號版面配置區 2">
            <a:extLst>
              <a:ext uri="{FF2B5EF4-FFF2-40B4-BE49-F238E27FC236}">
                <a16:creationId xmlns:a16="http://schemas.microsoft.com/office/drawing/2014/main" id="{95A7FD27-E6B9-4191-AD30-975560E695A1}"/>
              </a:ext>
            </a:extLst>
          </p:cNvPr>
          <p:cNvSpPr>
            <a:spLocks noGrp="1"/>
          </p:cNvSpPr>
          <p:nvPr>
            <p:ph type="sldNum" sz="quarter" idx="12"/>
          </p:nvPr>
        </p:nvSpPr>
        <p:spPr/>
        <p:txBody>
          <a:bodyPr/>
          <a:lstStyle/>
          <a:p>
            <a:fld id="{D55CB18B-31BB-4254-9559-1B86933C9FD7}" type="slidenum">
              <a:rPr lang="en-US" altLang="ko-KR" smtClean="0"/>
              <a:pPr/>
              <a:t>7</a:t>
            </a:fld>
            <a:endParaRPr lang="en-US" altLang="ko-KR"/>
          </a:p>
        </p:txBody>
      </p:sp>
      <p:sp>
        <p:nvSpPr>
          <p:cNvPr id="4" name="標題 3">
            <a:extLst>
              <a:ext uri="{FF2B5EF4-FFF2-40B4-BE49-F238E27FC236}">
                <a16:creationId xmlns:a16="http://schemas.microsoft.com/office/drawing/2014/main" id="{E244970E-8372-487E-840C-BB4A7DD8CF9E}"/>
              </a:ext>
            </a:extLst>
          </p:cNvPr>
          <p:cNvSpPr>
            <a:spLocks noGrp="1"/>
          </p:cNvSpPr>
          <p:nvPr>
            <p:ph type="title"/>
          </p:nvPr>
        </p:nvSpPr>
        <p:spPr/>
        <p:txBody>
          <a:bodyPr/>
          <a:lstStyle/>
          <a:p>
            <a:r>
              <a:rPr lang="zh-TW" altLang="en-US" dirty="0"/>
              <a:t>電子商務科技的八個特色</a:t>
            </a:r>
          </a:p>
        </p:txBody>
      </p:sp>
    </p:spTree>
    <p:extLst>
      <p:ext uri="{BB962C8B-B14F-4D97-AF65-F5344CB8AC3E}">
        <p14:creationId xmlns:p14="http://schemas.microsoft.com/office/powerpoint/2010/main" val="198301438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E7726229-F5DD-4568-B6A1-DD2B6BFCA3E7}"/>
              </a:ext>
            </a:extLst>
          </p:cNvPr>
          <p:cNvSpPr>
            <a:spLocks noGrp="1"/>
          </p:cNvSpPr>
          <p:nvPr>
            <p:ph idx="1"/>
          </p:nvPr>
        </p:nvSpPr>
        <p:spPr/>
        <p:txBody>
          <a:bodyPr/>
          <a:lstStyle/>
          <a:p>
            <a:r>
              <a:rPr lang="zh-TW" altLang="en-US" dirty="0"/>
              <a:t>網際網路降低</a:t>
            </a:r>
            <a:r>
              <a:rPr lang="zh-TW" altLang="en-US" dirty="0">
                <a:solidFill>
                  <a:srgbClr val="FFFF00"/>
                </a:solidFill>
              </a:rPr>
              <a:t>資訊不對稱</a:t>
            </a:r>
            <a:r>
              <a:rPr lang="en-US" altLang="zh-TW" dirty="0">
                <a:solidFill>
                  <a:srgbClr val="FFFF00"/>
                </a:solidFill>
              </a:rPr>
              <a:t>(information asymmetry)</a:t>
            </a:r>
            <a:r>
              <a:rPr lang="zh-TW" altLang="en-US" dirty="0"/>
              <a:t>，也就是當交易的一方比另一方握有較多關於交易的資訊，而這些關鍵資訊會決定相對應的議價能力</a:t>
            </a:r>
            <a:endParaRPr lang="en-US" altLang="zh-TW" dirty="0"/>
          </a:p>
          <a:p>
            <a:endParaRPr lang="en-US" altLang="zh-TW" dirty="0"/>
          </a:p>
          <a:p>
            <a:r>
              <a:rPr lang="zh-TW" altLang="en-US" dirty="0">
                <a:solidFill>
                  <a:srgbClr val="FFFF00"/>
                </a:solidFill>
              </a:rPr>
              <a:t>動態定價</a:t>
            </a:r>
            <a:r>
              <a:rPr lang="en-US" altLang="zh-TW" dirty="0">
                <a:solidFill>
                  <a:srgbClr val="FFFF00"/>
                </a:solidFill>
              </a:rPr>
              <a:t>(dynamic pricing) </a:t>
            </a:r>
            <a:r>
              <a:rPr lang="zh-TW" altLang="en-US" dirty="0"/>
              <a:t>即是產品的價格是根據買賣雙方的需求與供給情況所決定</a:t>
            </a:r>
            <a:endParaRPr lang="en-US" altLang="zh-TW" dirty="0"/>
          </a:p>
          <a:p>
            <a:endParaRPr lang="en-US" altLang="zh-TW" dirty="0"/>
          </a:p>
        </p:txBody>
      </p:sp>
      <p:sp>
        <p:nvSpPr>
          <p:cNvPr id="3" name="投影片編號版面配置區 2">
            <a:extLst>
              <a:ext uri="{FF2B5EF4-FFF2-40B4-BE49-F238E27FC236}">
                <a16:creationId xmlns:a16="http://schemas.microsoft.com/office/drawing/2014/main" id="{DA87094A-7B7E-4646-AB7D-5D8BC710F2A3}"/>
              </a:ext>
            </a:extLst>
          </p:cNvPr>
          <p:cNvSpPr>
            <a:spLocks noGrp="1"/>
          </p:cNvSpPr>
          <p:nvPr>
            <p:ph type="sldNum" sz="quarter" idx="12"/>
          </p:nvPr>
        </p:nvSpPr>
        <p:spPr/>
        <p:txBody>
          <a:bodyPr/>
          <a:lstStyle/>
          <a:p>
            <a:fld id="{D55CB18B-31BB-4254-9559-1B86933C9FD7}" type="slidenum">
              <a:rPr lang="en-US" altLang="ko-KR" smtClean="0"/>
              <a:pPr/>
              <a:t>8</a:t>
            </a:fld>
            <a:endParaRPr lang="en-US" altLang="ko-KR"/>
          </a:p>
        </p:txBody>
      </p:sp>
      <p:sp>
        <p:nvSpPr>
          <p:cNvPr id="4" name="標題 3">
            <a:extLst>
              <a:ext uri="{FF2B5EF4-FFF2-40B4-BE49-F238E27FC236}">
                <a16:creationId xmlns:a16="http://schemas.microsoft.com/office/drawing/2014/main" id="{D95E887F-746C-4DB5-A3C0-943E62D3E49A}"/>
              </a:ext>
            </a:extLst>
          </p:cNvPr>
          <p:cNvSpPr>
            <a:spLocks noGrp="1"/>
          </p:cNvSpPr>
          <p:nvPr>
            <p:ph type="title"/>
          </p:nvPr>
        </p:nvSpPr>
        <p:spPr/>
        <p:txBody>
          <a:bodyPr/>
          <a:lstStyle/>
          <a:p>
            <a:r>
              <a:rPr lang="zh-TW" altLang="en-US" dirty="0"/>
              <a:t>電子商務的關鍵概念：在全球市集的數位市場與數位商品</a:t>
            </a:r>
          </a:p>
        </p:txBody>
      </p:sp>
    </p:spTree>
    <p:extLst>
      <p:ext uri="{BB962C8B-B14F-4D97-AF65-F5344CB8AC3E}">
        <p14:creationId xmlns:p14="http://schemas.microsoft.com/office/powerpoint/2010/main" val="16977076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a:extLst>
              <a:ext uri="{FF2B5EF4-FFF2-40B4-BE49-F238E27FC236}">
                <a16:creationId xmlns:a16="http://schemas.microsoft.com/office/drawing/2014/main" id="{C81E60AB-D0A5-48FE-8007-56A841E4AB35}"/>
              </a:ext>
            </a:extLst>
          </p:cNvPr>
          <p:cNvPicPr>
            <a:picLocks noGrp="1" noChangeAspect="1"/>
          </p:cNvPicPr>
          <p:nvPr>
            <p:ph idx="1"/>
          </p:nvPr>
        </p:nvPicPr>
        <p:blipFill>
          <a:blip r:embed="rId2"/>
          <a:stretch>
            <a:fillRect/>
          </a:stretch>
        </p:blipFill>
        <p:spPr>
          <a:xfrm>
            <a:off x="395536" y="1323975"/>
            <a:ext cx="8366540" cy="4654550"/>
          </a:xfrm>
          <a:prstGeom prst="rect">
            <a:avLst/>
          </a:prstGeom>
        </p:spPr>
      </p:pic>
      <p:sp>
        <p:nvSpPr>
          <p:cNvPr id="4" name="投影片編號版面配置區 3">
            <a:extLst>
              <a:ext uri="{FF2B5EF4-FFF2-40B4-BE49-F238E27FC236}">
                <a16:creationId xmlns:a16="http://schemas.microsoft.com/office/drawing/2014/main" id="{E1F9DE87-007D-4183-80BE-BED5F21DB3E4}"/>
              </a:ext>
            </a:extLst>
          </p:cNvPr>
          <p:cNvSpPr>
            <a:spLocks noGrp="1"/>
          </p:cNvSpPr>
          <p:nvPr>
            <p:ph type="sldNum" sz="quarter" idx="12"/>
          </p:nvPr>
        </p:nvSpPr>
        <p:spPr/>
        <p:txBody>
          <a:bodyPr/>
          <a:lstStyle/>
          <a:p>
            <a:fld id="{1A39A694-C9D2-4A1F-B22B-D5A13C3121DA}" type="slidenum">
              <a:rPr lang="en-US" altLang="ko-KR" smtClean="0"/>
              <a:pPr/>
              <a:t>9</a:t>
            </a:fld>
            <a:endParaRPr lang="en-US" altLang="ko-KR"/>
          </a:p>
        </p:txBody>
      </p:sp>
      <p:sp>
        <p:nvSpPr>
          <p:cNvPr id="3" name="標題 2">
            <a:extLst>
              <a:ext uri="{FF2B5EF4-FFF2-40B4-BE49-F238E27FC236}">
                <a16:creationId xmlns:a16="http://schemas.microsoft.com/office/drawing/2014/main" id="{4A2E3C2A-C116-4498-88F4-56F48B1FE2C6}"/>
              </a:ext>
            </a:extLst>
          </p:cNvPr>
          <p:cNvSpPr>
            <a:spLocks noGrp="1"/>
          </p:cNvSpPr>
          <p:nvPr>
            <p:ph type="title"/>
          </p:nvPr>
        </p:nvSpPr>
        <p:spPr/>
        <p:txBody>
          <a:bodyPr/>
          <a:lstStyle/>
          <a:p>
            <a:r>
              <a:rPr lang="zh-TW" altLang="en-US" dirty="0"/>
              <a:t>相較於傳統市場的數位市場</a:t>
            </a:r>
          </a:p>
        </p:txBody>
      </p:sp>
    </p:spTree>
    <p:extLst>
      <p:ext uri="{BB962C8B-B14F-4D97-AF65-F5344CB8AC3E}">
        <p14:creationId xmlns:p14="http://schemas.microsoft.com/office/powerpoint/2010/main" val="2992440394"/>
      </p:ext>
    </p:extLst>
  </p:cSld>
  <p:clrMapOvr>
    <a:masterClrMapping/>
  </p:clrMapOvr>
  <p:transition>
    <p:fade/>
  </p:transition>
</p:sld>
</file>

<file path=ppt/theme/theme1.xml><?xml version="1.0" encoding="utf-8"?>
<a:theme xmlns:a="http://schemas.openxmlformats.org/drawingml/2006/main" name="MIS">
  <a:themeElements>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A2255A8B-59F9-429A-BA9A-4B96DD98754C}" vid="{E48CC662-1759-4578-BCFD-A72AEB75B6A0}"/>
    </a:ext>
  </a:extLst>
</a:theme>
</file>

<file path=ppt/theme/theme2.xml><?xml version="1.0" encoding="utf-8"?>
<a:theme xmlns:a="http://schemas.openxmlformats.org/drawingml/2006/main" name="MIS2">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A2255A8B-59F9-429A-BA9A-4B96DD98754C}" vid="{FFF9D2B6-5627-4139-B2BD-A077B27ED15D}"/>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Template>
  <TotalTime>49</TotalTime>
  <Words>1510</Words>
  <Application>Microsoft Office PowerPoint</Application>
  <PresentationFormat>如螢幕大小 (4:3)</PresentationFormat>
  <Paragraphs>133</Paragraphs>
  <Slides>24</Slides>
  <Notes>0</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24</vt:i4>
      </vt:variant>
    </vt:vector>
  </HeadingPairs>
  <TitlesOfParts>
    <vt:vector size="32" baseType="lpstr">
      <vt:lpstr>굴림</vt:lpstr>
      <vt:lpstr>HY헤드라인M</vt:lpstr>
      <vt:lpstr>맑은 고딕</vt:lpstr>
      <vt:lpstr>Signika</vt:lpstr>
      <vt:lpstr>標楷體</vt:lpstr>
      <vt:lpstr>Arial</vt:lpstr>
      <vt:lpstr>MIS</vt:lpstr>
      <vt:lpstr>MIS2</vt:lpstr>
      <vt:lpstr>PowerPoint 簡報</vt:lpstr>
      <vt:lpstr>CHAPTER 10</vt:lpstr>
      <vt:lpstr>學習目標</vt:lpstr>
      <vt:lpstr>Pinterest：一張照片的價值是多少？ (一)</vt:lpstr>
      <vt:lpstr>Pinterest：一張照片的價值是多少？ (二)</vt:lpstr>
      <vt:lpstr>新的電子商務：社群、行動、在地</vt:lpstr>
      <vt:lpstr>電子商務科技的八個特色</vt:lpstr>
      <vt:lpstr>電子商務的關鍵概念：在全球市集的數位市場與數位商品</vt:lpstr>
      <vt:lpstr>相較於傳統市場的數位市場</vt:lpstr>
      <vt:lpstr>電子商務的型態</vt:lpstr>
      <vt:lpstr>網路經營模式</vt:lpstr>
      <vt:lpstr>電子商務的收益模式 (一)</vt:lpstr>
      <vt:lpstr>電子商務的收益模式 (二)</vt:lpstr>
      <vt:lpstr>互動個案：組織的觀點</vt:lpstr>
      <vt:lpstr>電子商務如何改變行銷方式？</vt:lpstr>
      <vt:lpstr>廣告網路如何運作，以DoubleClick 為例</vt:lpstr>
      <vt:lpstr>社群商務的特色</vt:lpstr>
      <vt:lpstr>群眾智慧</vt:lpstr>
      <vt:lpstr>電子資料交換(EDI)</vt:lpstr>
      <vt:lpstr>B2B 採購與銷售的新方式</vt:lpstr>
      <vt:lpstr>適地性服務與應用程式</vt:lpstr>
      <vt:lpstr>互動個案：科技的觀點</vt:lpstr>
      <vt:lpstr>個案研究：培育顧客的社交之道</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圖書 鼎隆</dc:creator>
  <cp:lastModifiedBy>圖書 鼎隆</cp:lastModifiedBy>
  <cp:revision>31</cp:revision>
  <dcterms:created xsi:type="dcterms:W3CDTF">2017-11-02T07:50:10Z</dcterms:created>
  <dcterms:modified xsi:type="dcterms:W3CDTF">2018-02-23T06:50:16Z</dcterms:modified>
</cp:coreProperties>
</file>