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23" r:id="rId2"/>
  </p:sldMasterIdLst>
  <p:notesMasterIdLst>
    <p:notesMasterId r:id="rId34"/>
  </p:notesMasterIdLst>
  <p:handoutMasterIdLst>
    <p:handoutMasterId r:id="rId35"/>
  </p:handoutMasterIdLst>
  <p:sldIdLst>
    <p:sldId id="372" r:id="rId3"/>
    <p:sldId id="299" r:id="rId4"/>
    <p:sldId id="346" r:id="rId5"/>
    <p:sldId id="300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44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45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FF"/>
    <a:srgbClr val="66CCFF"/>
    <a:srgbClr val="0000CC"/>
    <a:srgbClr val="101640"/>
    <a:srgbClr val="00132F"/>
    <a:srgbClr val="005EA4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 autoAdjust="0"/>
  </p:normalViewPr>
  <p:slideViewPr>
    <p:cSldViewPr>
      <p:cViewPr varScale="1">
        <p:scale>
          <a:sx n="86" d="100"/>
          <a:sy n="86" d="100"/>
        </p:scale>
        <p:origin x="9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C154BD1A-B346-4E17-BDD2-37E5F27C55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56E6765-CCBA-43A0-84A9-1C79921C2B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3797A758-0689-4C90-B8C3-4486E3AF2779}" type="datetimeFigureOut">
              <a:rPr lang="ko-KR" altLang="en-US"/>
              <a:pPr>
                <a:defRPr/>
              </a:pPr>
              <a:t>2018-02-23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FCB2A09-A9EC-4AB8-AA35-E872B6F113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6C683D1-4D35-45C7-93BC-EDB54A04B1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fld id="{A019261E-6A37-42B9-8900-CB543352934E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3076F8E1-CAAE-4D86-A93E-0E89B300F2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88266CA-689B-4A53-93E2-8C47978097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B46D149F-83B5-4480-A29C-93D2DB52F443}" type="datetimeFigureOut">
              <a:rPr lang="ko-KR" altLang="en-US"/>
              <a:pPr>
                <a:defRPr/>
              </a:pPr>
              <a:t>2018-02-23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24477762-FC64-4863-B094-088C5021DF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3DB72EDA-41A6-4A4B-BA19-07EA6C7E8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84EBE1-5318-4F8F-94E7-5DBE8D45B4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8288597-FD74-42E9-8B0A-9935D50D07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fld id="{6566A276-DE23-4266-90FF-35B9F301E7AA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5">
            <a:extLst>
              <a:ext uri="{FF2B5EF4-FFF2-40B4-BE49-F238E27FC236}">
                <a16:creationId xmlns:a16="http://schemas.microsoft.com/office/drawing/2014/main" id="{F29FA3F0-DE40-4995-AFF8-D3D5D810F50B}"/>
              </a:ext>
            </a:extLst>
          </p:cNvPr>
          <p:cNvSpPr/>
          <p:nvPr userDrawn="1"/>
        </p:nvSpPr>
        <p:spPr>
          <a:xfrm>
            <a:off x="0" y="0"/>
            <a:ext cx="9144000" cy="4786313"/>
          </a:xfrm>
          <a:prstGeom prst="rect">
            <a:avLst/>
          </a:prstGeom>
          <a:solidFill>
            <a:srgbClr val="001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3" name="그림 13" descr="지도.png">
            <a:extLst>
              <a:ext uri="{FF2B5EF4-FFF2-40B4-BE49-F238E27FC236}">
                <a16:creationId xmlns:a16="http://schemas.microsoft.com/office/drawing/2014/main" id="{7C5BE0C5-1CA5-4947-BD41-EF4A60F0C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0588"/>
            <a:ext cx="914400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14" descr="건물.png">
            <a:extLst>
              <a:ext uri="{FF2B5EF4-FFF2-40B4-BE49-F238E27FC236}">
                <a16:creationId xmlns:a16="http://schemas.microsoft.com/office/drawing/2014/main" id="{FBAAE247-0C7B-418B-BD21-5ED301E13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9144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15" descr="vnf.png">
            <a:extLst>
              <a:ext uri="{FF2B5EF4-FFF2-40B4-BE49-F238E27FC236}">
                <a16:creationId xmlns:a16="http://schemas.microsoft.com/office/drawing/2014/main" id="{965127EA-C41B-4738-A89D-0242233798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150"/>
            <a:ext cx="9144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8" descr="밤하늘별.png">
            <a:extLst>
              <a:ext uri="{FF2B5EF4-FFF2-40B4-BE49-F238E27FC236}">
                <a16:creationId xmlns:a16="http://schemas.microsoft.com/office/drawing/2014/main" id="{B9161EFD-5991-40A3-9A07-F81EF2824B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2601913"/>
            <a:ext cx="7343775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9" descr="그림자.png">
            <a:extLst>
              <a:ext uri="{FF2B5EF4-FFF2-40B4-BE49-F238E27FC236}">
                <a16:creationId xmlns:a16="http://schemas.microsoft.com/office/drawing/2014/main" id="{3DAA80AC-DA99-47FC-A65B-A163AD4CC9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4048125"/>
            <a:ext cx="70675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20" descr="전구.png">
            <a:extLst>
              <a:ext uri="{FF2B5EF4-FFF2-40B4-BE49-F238E27FC236}">
                <a16:creationId xmlns:a16="http://schemas.microsoft.com/office/drawing/2014/main" id="{6181920C-66FF-4106-9996-8FA3B39E0A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0"/>
            <a:ext cx="4265613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21" descr="전구빤작이.png">
            <a:extLst>
              <a:ext uri="{FF2B5EF4-FFF2-40B4-BE49-F238E27FC236}">
                <a16:creationId xmlns:a16="http://schemas.microsoft.com/office/drawing/2014/main" id="{03893E13-00C5-4211-B263-880EE689C38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12838"/>
            <a:ext cx="2357438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25" descr="문서.png">
            <a:extLst>
              <a:ext uri="{FF2B5EF4-FFF2-40B4-BE49-F238E27FC236}">
                <a16:creationId xmlns:a16="http://schemas.microsoft.com/office/drawing/2014/main" id="{37386B02-6ED9-4E5B-A1F7-6ECCE133C8E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143500"/>
            <a:ext cx="1784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그림 31" descr="연두나비.png">
            <a:extLst>
              <a:ext uri="{FF2B5EF4-FFF2-40B4-BE49-F238E27FC236}">
                <a16:creationId xmlns:a16="http://schemas.microsoft.com/office/drawing/2014/main" id="{F852AEAF-F654-4DF2-95E8-894A0896AF6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714500"/>
            <a:ext cx="6524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그림 33" descr="파란나비.png">
            <a:extLst>
              <a:ext uri="{FF2B5EF4-FFF2-40B4-BE49-F238E27FC236}">
                <a16:creationId xmlns:a16="http://schemas.microsoft.com/office/drawing/2014/main" id="{65FE3C27-29F0-498D-9A1E-9123882A9B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647825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35" descr="컴퓨터.png">
            <a:extLst>
              <a:ext uri="{FF2B5EF4-FFF2-40B4-BE49-F238E27FC236}">
                <a16:creationId xmlns:a16="http://schemas.microsoft.com/office/drawing/2014/main" id="{9FBDB591-68FD-4D31-89A6-A745BD3D0DF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922713"/>
            <a:ext cx="253365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그림 36" descr="나비.png">
            <a:extLst>
              <a:ext uri="{FF2B5EF4-FFF2-40B4-BE49-F238E27FC236}">
                <a16:creationId xmlns:a16="http://schemas.microsoft.com/office/drawing/2014/main" id="{94EBA513-8E6B-46B7-8C71-74D095BB95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500563"/>
            <a:ext cx="1312862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그림 38" descr="str2.png">
            <a:extLst>
              <a:ext uri="{FF2B5EF4-FFF2-40B4-BE49-F238E27FC236}">
                <a16:creationId xmlns:a16="http://schemas.microsoft.com/office/drawing/2014/main" id="{10CDE048-B330-418D-B665-6D375A1314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982913"/>
            <a:ext cx="5581650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그림 39" descr="str.png">
            <a:extLst>
              <a:ext uri="{FF2B5EF4-FFF2-40B4-BE49-F238E27FC236}">
                <a16:creationId xmlns:a16="http://schemas.microsoft.com/office/drawing/2014/main" id="{2E859EDE-EB3E-42B3-9C77-5541108D9E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2849563"/>
            <a:ext cx="5668963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ABE6E351-65F4-4847-A38D-1044C7786335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457200" y="13319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1">
              <a:spcBef>
                <a:spcPct val="20000"/>
              </a:spcBef>
              <a:buFontTx/>
              <a:buChar char="•"/>
              <a:defRPr/>
            </a:pPr>
            <a:endParaRPr lang="ko-KR" altLang="en-US" sz="2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7BE820C8-2F6A-4D66-9172-0CC1519D0D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2F2111-3328-428E-AF71-D7A4716169C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5D30D93D-668B-4067-A61B-48A8D206413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B52BFAC4-9B6F-480A-83BE-18605EF7FDA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" name="標題 23">
            <a:extLst>
              <a:ext uri="{FF2B5EF4-FFF2-40B4-BE49-F238E27FC236}">
                <a16:creationId xmlns:a16="http://schemas.microsoft.com/office/drawing/2014/main" id="{173AB65D-B477-4B9F-974F-3347EFFE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836712"/>
            <a:ext cx="8229600" cy="1091271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8A784D6A-00EC-4BDB-A4A4-EB64384D7EB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12" y="5805264"/>
            <a:ext cx="1933575" cy="648229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0C312F66-092D-42D3-8BB9-779B3751F02D}"/>
              </a:ext>
            </a:extLst>
          </p:cNvPr>
          <p:cNvSpPr/>
          <p:nvPr userDrawn="1"/>
        </p:nvSpPr>
        <p:spPr>
          <a:xfrm>
            <a:off x="2051720" y="648114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本內容僅供授課使用，禁止提供網路下載、重製或翻印。</a:t>
            </a:r>
          </a:p>
        </p:txBody>
      </p:sp>
    </p:spTree>
    <p:extLst>
      <p:ext uri="{BB962C8B-B14F-4D97-AF65-F5344CB8AC3E}">
        <p14:creationId xmlns:p14="http://schemas.microsoft.com/office/powerpoint/2010/main" val="4075614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219 -0.33203 C 0.47031 -0.2844 0.34844 -0.23653 0.29531 -0.20509 C 0.24219 -0.17364 0.26805 -0.16948 0.27309 -0.14382 C 0.27812 -0.11815 0.33732 -0.07584 0.32552 -0.05087 C 0.31371 -0.0259 0.24166 0.00092 0.20173 0.00624 C 0.1618 0.01156 0.11944 -0.01827 0.08576 -0.01919 C 0.05208 -0.02012 0.01423 -0.00324 1.38889E-6 -6.35838E-7 " pathEditMode="relative" ptsTypes="aaaaaaA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802 0.15861 C -0.41354 0.13595 -0.38906 0.11329 -0.33958 0.10983 C -0.2901 0.10636 -0.19392 0.15237 -0.14132 0.13734 C -0.08871 0.12231 -0.04739 0.04185 -0.02378 0.01896 C -0.00017 -0.00393 -0.00017 -0.00208 -4.72222E-6 1.21387E-6 " pathEditMode="relative" ptsTypes="aaaaA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43 0.19444 C 0.19202 0.15537 0.17778 0.11629 0.16667 0.09733 C 0.15556 0.07838 0.16268 0.08693 0.13976 0.08022 C 0.11685 0.07352 0.05192 0.07051 0.02865 0.0571 C 0.00539 0.04369 0.00469 0.01063 6.11111E-6 -7.63006E-6 " pathEditMode="relative" ptsTypes="aaaaA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08CAE9-BDD8-4B83-A912-A2EB063119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AAE8F31-01B8-4A9B-BDED-5676633D76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AAEBC-C5C5-4637-938A-6F2616932A9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9CE8F9E4-4E7B-42A4-9371-70A3511B3A9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8B82CB64-B0C5-47B3-A5CD-0CCCABE2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BF900EB1-90B3-40BE-BE5D-9355E0BC73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8" y="1340767"/>
            <a:ext cx="3816350" cy="453650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B58ABDA9-DA46-48C1-A8B0-E63AB6AEE08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87900" y="1341438"/>
            <a:ext cx="4141788" cy="45354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197438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ko-KR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DFFAA28-0A1B-4C53-BDD8-DB00B6AC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C464E5E-D07F-43F7-8233-EDFE9135D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F58F350-143D-4D5B-83F0-596644A8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10" name="標題 9">
            <a:extLst>
              <a:ext uri="{FF2B5EF4-FFF2-40B4-BE49-F238E27FC236}">
                <a16:creationId xmlns:a16="http://schemas.microsoft.com/office/drawing/2014/main" id="{96C24A02-D6E1-4617-BD43-812E3E83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415546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77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676BE4DE-02B2-43E3-937C-29FC95D0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18872B26-DD7B-4559-B4AD-217C4DAB2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4A66AB43-F3B0-4816-9DFC-EDAFA110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47D0E54C-36E3-4F0A-90F2-EE93018C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78918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71DA9D9B-4034-4A66-9E10-3796E16B2930}"/>
              </a:ext>
            </a:extLst>
          </p:cNvPr>
          <p:cNvSpPr/>
          <p:nvPr/>
        </p:nvSpPr>
        <p:spPr>
          <a:xfrm>
            <a:off x="0" y="0"/>
            <a:ext cx="9144000" cy="7143750"/>
          </a:xfrm>
          <a:prstGeom prst="rect">
            <a:avLst/>
          </a:prstGeom>
          <a:solidFill>
            <a:srgbClr val="001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4" name="그룹 14">
            <a:extLst>
              <a:ext uri="{FF2B5EF4-FFF2-40B4-BE49-F238E27FC236}">
                <a16:creationId xmlns:a16="http://schemas.microsoft.com/office/drawing/2014/main" id="{9E8A2FA8-DE79-4414-95E1-BE2F760354D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85750" y="5877272"/>
            <a:ext cx="10001250" cy="2623791"/>
            <a:chOff x="-285784" y="5500688"/>
            <a:chExt cx="10001320" cy="3000375"/>
          </a:xfrm>
        </p:grpSpPr>
        <p:pic>
          <p:nvPicPr>
            <p:cNvPr id="5" name="그림 28" descr="건물.png">
              <a:extLst>
                <a:ext uri="{FF2B5EF4-FFF2-40B4-BE49-F238E27FC236}">
                  <a16:creationId xmlns:a16="http://schemas.microsoft.com/office/drawing/2014/main" id="{2ECC8577-5A92-413C-85CE-96FAC35DC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00688"/>
              <a:ext cx="91440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그룹 13">
              <a:extLst>
                <a:ext uri="{FF2B5EF4-FFF2-40B4-BE49-F238E27FC236}">
                  <a16:creationId xmlns:a16="http://schemas.microsoft.com/office/drawing/2014/main" id="{4FD29314-DE0F-44BE-9178-D304AE560C1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285784" y="6343650"/>
              <a:ext cx="10001320" cy="2157413"/>
              <a:chOff x="-285784" y="6343650"/>
              <a:chExt cx="10001320" cy="2157413"/>
            </a:xfrm>
          </p:grpSpPr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8C4FEFFA-637D-4CD6-8109-79FAED98C20F}"/>
                  </a:ext>
                </a:extLst>
              </p:cNvPr>
              <p:cNvSpPr/>
              <p:nvPr userDrawn="1"/>
            </p:nvSpPr>
            <p:spPr>
              <a:xfrm>
                <a:off x="-285784" y="6731000"/>
                <a:ext cx="10001320" cy="1000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grpSp>
            <p:nvGrpSpPr>
              <p:cNvPr id="2061" name="그룹 11">
                <a:extLst>
                  <a:ext uri="{FF2B5EF4-FFF2-40B4-BE49-F238E27FC236}">
                    <a16:creationId xmlns:a16="http://schemas.microsoft.com/office/drawing/2014/main" id="{FAD731D8-8C56-4320-846E-5CE98C00C82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6343650"/>
                <a:ext cx="9144000" cy="2157413"/>
                <a:chOff x="0" y="6343650"/>
                <a:chExt cx="9144000" cy="2157413"/>
              </a:xfrm>
            </p:grpSpPr>
            <p:pic>
              <p:nvPicPr>
                <p:cNvPr id="2062" name="그림 27" descr="지도.png">
                  <a:extLst>
                    <a:ext uri="{FF2B5EF4-FFF2-40B4-BE49-F238E27FC236}">
                      <a16:creationId xmlns:a16="http://schemas.microsoft.com/office/drawing/2014/main" id="{A07B11EB-0A2E-4106-9F4D-24EE43157D6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30193">
                  <a:off x="0" y="6343650"/>
                  <a:ext cx="9144000" cy="2157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63" name="그림 29" descr="vnf.png">
                  <a:extLst>
                    <a:ext uri="{FF2B5EF4-FFF2-40B4-BE49-F238E27FC236}">
                      <a16:creationId xmlns:a16="http://schemas.microsoft.com/office/drawing/2014/main" id="{306FE32A-6BC1-46AD-BC3C-93640FB1FA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494463"/>
                  <a:ext cx="9144000" cy="728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2" name="Rectangle 4">
            <a:extLst>
              <a:ext uri="{FF2B5EF4-FFF2-40B4-BE49-F238E27FC236}">
                <a16:creationId xmlns:a16="http://schemas.microsoft.com/office/drawing/2014/main" id="{41AE4E9B-8A92-4558-B8E6-DEB84B0868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AC7B486-A84A-4F26-8E09-B7F0FE6BAA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bg1"/>
                </a:solidFill>
              </a:defRPr>
            </a:lvl1pPr>
          </a:lstStyle>
          <a:p>
            <a:fld id="{D55CB18B-31BB-4254-9559-1B86933C9FD7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583E748F-A412-47AC-B550-246EEF45D9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1142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latinLnBrk="1" hangingPunct="0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pic>
        <p:nvPicPr>
          <p:cNvPr id="2057" name="그림 30" descr="밤하늘별.png">
            <a:extLst>
              <a:ext uri="{FF2B5EF4-FFF2-40B4-BE49-F238E27FC236}">
                <a16:creationId xmlns:a16="http://schemas.microsoft.com/office/drawing/2014/main" id="{A4342B9A-8D21-4594-9BD2-99BAF87DD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그림 32" descr="전구.png">
            <a:extLst>
              <a:ext uri="{FF2B5EF4-FFF2-40B4-BE49-F238E27FC236}">
                <a16:creationId xmlns:a16="http://schemas.microsoft.com/office/drawing/2014/main" id="{A9CEFF85-9098-4EFD-BC7B-965E356D16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714375"/>
            <a:ext cx="22479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제목 개체 틀 21">
            <a:extLst>
              <a:ext uri="{FF2B5EF4-FFF2-40B4-BE49-F238E27FC236}">
                <a16:creationId xmlns:a16="http://schemas.microsoft.com/office/drawing/2014/main" id="{AB5307E4-F09F-48BE-B35F-D0D5DD33C2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27584" y="116632"/>
            <a:ext cx="8102104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380E1B18-E3D3-45CE-98AC-3C5CB946B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324535"/>
            <a:ext cx="8534152" cy="4654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0" r:id="rId2"/>
    <p:sldLayoutId id="2147484506" r:id="rId3"/>
    <p:sldLayoutId id="2147484507" r:id="rId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  <p:hf hdr="0" ftr="0" dt="0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sz="3600" b="1" baseline="0">
          <a:solidFill>
            <a:srgbClr val="00FFFF"/>
          </a:solidFill>
          <a:latin typeface="Arial" panose="020B0604020202020204" pitchFamily="34" charset="0"/>
          <a:ea typeface="標楷體" panose="03000509000000000000" pitchFamily="65" charset="-120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har char="•"/>
        <a:defRPr kumimoji="1" sz="2800" baseline="0">
          <a:solidFill>
            <a:schemeClr val="bg1"/>
          </a:solidFill>
          <a:latin typeface="Arial" panose="020B0604020202020204" pitchFamily="34" charset="0"/>
          <a:ea typeface="標楷體" panose="03000509000000000000" pitchFamily="65" charset="-120"/>
          <a:cs typeface="+mn-cs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har char="–"/>
        <a:defRPr kumimoji="1" sz="2800" baseline="0">
          <a:solidFill>
            <a:schemeClr val="bg1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har char="•"/>
        <a:defRPr kumimoji="1" sz="2400" baseline="0">
          <a:solidFill>
            <a:schemeClr val="bg1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har char="–"/>
        <a:defRPr kumimoji="1" sz="2000" baseline="0">
          <a:solidFill>
            <a:schemeClr val="bg1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har char="»"/>
        <a:defRPr kumimoji="1" sz="2000" baseline="0">
          <a:solidFill>
            <a:schemeClr val="bg1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6" descr="전구.png">
            <a:extLst>
              <a:ext uri="{FF2B5EF4-FFF2-40B4-BE49-F238E27FC236}">
                <a16:creationId xmlns:a16="http://schemas.microsoft.com/office/drawing/2014/main" id="{AB921955-ACCE-4294-A8A7-0DFFA4C63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142875"/>
            <a:ext cx="4265613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그림 24" descr="전구빤작이.png">
            <a:extLst>
              <a:ext uri="{FF2B5EF4-FFF2-40B4-BE49-F238E27FC236}">
                <a16:creationId xmlns:a16="http://schemas.microsoft.com/office/drawing/2014/main" id="{B921C91E-43EA-485F-A78F-11B5E8019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214313"/>
            <a:ext cx="19399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그림 25" descr="연두나비.png">
            <a:extLst>
              <a:ext uri="{FF2B5EF4-FFF2-40B4-BE49-F238E27FC236}">
                <a16:creationId xmlns:a16="http://schemas.microsoft.com/office/drawing/2014/main" id="{AECC4969-F114-4997-B6FC-6CA2B23B3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57375"/>
            <a:ext cx="6524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 descr="D:\김희숙\2006work\ppt코리아\ppt코리아작업\애니형\풍경_여행_p\p_00006\png\7.png">
            <a:extLst>
              <a:ext uri="{FF2B5EF4-FFF2-40B4-BE49-F238E27FC236}">
                <a16:creationId xmlns:a16="http://schemas.microsoft.com/office/drawing/2014/main" id="{3411D189-C04C-4570-A06B-E2509924A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4584700"/>
            <a:ext cx="448468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 descr="D:\김희숙\2006work\ppt코리아\ppt코리아작업\애니형\풍경_여행_p\p_00006\png\8.png">
            <a:extLst>
              <a:ext uri="{FF2B5EF4-FFF2-40B4-BE49-F238E27FC236}">
                <a16:creationId xmlns:a16="http://schemas.microsoft.com/office/drawing/2014/main" id="{3A3CC43C-4042-4492-BCEB-7AB599B98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357188"/>
            <a:ext cx="64579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4" descr="8">
            <a:extLst>
              <a:ext uri="{FF2B5EF4-FFF2-40B4-BE49-F238E27FC236}">
                <a16:creationId xmlns:a16="http://schemas.microsoft.com/office/drawing/2014/main" id="{2128A174-25CB-40B3-AEE4-42BF8FA00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5875"/>
            <a:ext cx="8101533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3">
            <a:extLst>
              <a:ext uri="{FF2B5EF4-FFF2-40B4-BE49-F238E27FC236}">
                <a16:creationId xmlns:a16="http://schemas.microsoft.com/office/drawing/2014/main" id="{40656A74-EF19-492E-B3E8-2A833F1A6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8208" y="1067397"/>
            <a:ext cx="7604272" cy="524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129" name="Rectangle 2">
            <a:extLst>
              <a:ext uri="{FF2B5EF4-FFF2-40B4-BE49-F238E27FC236}">
                <a16:creationId xmlns:a16="http://schemas.microsoft.com/office/drawing/2014/main" id="{AE9B36B7-A915-4617-9A47-8633A50A3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88208" y="60325"/>
            <a:ext cx="7604272" cy="93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ko-KR" dirty="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CEACD826-A38E-48AB-9141-C4C3E55BA6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32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024564FB-DE6D-4F0E-867E-1309ED303A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32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D6D00C98-5287-498F-ABBD-DD94D9B95D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32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1A39A694-C9D2-4A1F-B22B-D5A13C3121DA}" type="slidenum">
              <a:rPr lang="en-US" altLang="ko-KR"/>
              <a:pPr/>
              <a:t>‹#›</a:t>
            </a:fld>
            <a:endParaRPr lang="en-US" altLang="ko-KR"/>
          </a:p>
        </p:txBody>
      </p:sp>
      <p:grpSp>
        <p:nvGrpSpPr>
          <p:cNvPr id="2" name="그룹 21">
            <a:extLst>
              <a:ext uri="{FF2B5EF4-FFF2-40B4-BE49-F238E27FC236}">
                <a16:creationId xmlns:a16="http://schemas.microsoft.com/office/drawing/2014/main" id="{F5AE30DE-5BC9-4974-BCC4-90C054626880}"/>
              </a:ext>
            </a:extLst>
          </p:cNvPr>
          <p:cNvGrpSpPr>
            <a:grpSpLocks/>
          </p:cNvGrpSpPr>
          <p:nvPr/>
        </p:nvGrpSpPr>
        <p:grpSpPr bwMode="auto">
          <a:xfrm>
            <a:off x="-468560" y="5143500"/>
            <a:ext cx="1571626" cy="1495425"/>
            <a:chOff x="1500166" y="2928934"/>
            <a:chExt cx="3525839" cy="3355976"/>
          </a:xfrm>
        </p:grpSpPr>
        <p:pic>
          <p:nvPicPr>
            <p:cNvPr id="5137" name="Picture 244" descr="7">
              <a:extLst>
                <a:ext uri="{FF2B5EF4-FFF2-40B4-BE49-F238E27FC236}">
                  <a16:creationId xmlns:a16="http://schemas.microsoft.com/office/drawing/2014/main" id="{F0529C67-B4E9-4532-B320-0453C9E172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2928934"/>
              <a:ext cx="3311525" cy="331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245" descr="8">
              <a:extLst>
                <a:ext uri="{FF2B5EF4-FFF2-40B4-BE49-F238E27FC236}">
                  <a16:creationId xmlns:a16="http://schemas.microsoft.com/office/drawing/2014/main" id="{5BFE663D-20B6-418D-9347-9EA2F4291A9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3000372"/>
              <a:ext cx="2614613" cy="328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  <p:hf hdr="0" ftr="0" dt="0"/>
  <p:txStyles>
    <p:titleStyle>
      <a:lvl1pPr algn="ctr" rtl="0" eaLnBrk="0" fontAlgn="base" latinLnBrk="0" hangingPunct="0">
        <a:spcBef>
          <a:spcPct val="0"/>
        </a:spcBef>
        <a:spcAft>
          <a:spcPct val="0"/>
        </a:spcAft>
        <a:defRPr kumimoji="1" lang="en-US" altLang="ko-KR" sz="3600" b="1" baseline="0" dirty="0">
          <a:solidFill>
            <a:srgbClr val="002060"/>
          </a:solidFill>
          <a:latin typeface="Arial" panose="020B0604020202020204" pitchFamily="34" charset="0"/>
          <a:ea typeface="標楷體" panose="03000509000000000000" pitchFamily="65" charset="-120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70C0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70C0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70C0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70C0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0" hangingPunct="0">
        <a:spcBef>
          <a:spcPct val="20000"/>
        </a:spcBef>
        <a:spcAft>
          <a:spcPct val="0"/>
        </a:spcAft>
        <a:buChar char="•"/>
        <a:defRPr kumimoji="1" sz="2800" baseline="0">
          <a:solidFill>
            <a:schemeClr val="tx1"/>
          </a:solidFill>
          <a:latin typeface="Arial" panose="020B0604020202020204" pitchFamily="34" charset="0"/>
          <a:ea typeface="標楷體" panose="03000509000000000000" pitchFamily="65" charset="-120"/>
          <a:cs typeface="+mn-cs"/>
        </a:defRPr>
      </a:lvl1pPr>
      <a:lvl2pPr marL="742950" indent="-285750" algn="l" rtl="0" eaLnBrk="0" fontAlgn="base" latinLnBrk="0" hangingPunct="0">
        <a:spcBef>
          <a:spcPct val="20000"/>
        </a:spcBef>
        <a:spcAft>
          <a:spcPct val="0"/>
        </a:spcAft>
        <a:buChar char="–"/>
        <a:defRPr kumimoji="1" sz="2800" baseline="0">
          <a:solidFill>
            <a:schemeClr val="tx1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marL="1143000" indent="-228600" algn="l" rtl="0" eaLnBrk="0" fontAlgn="base" latinLnBrk="0" hangingPunct="0">
        <a:spcBef>
          <a:spcPct val="20000"/>
        </a:spcBef>
        <a:spcAft>
          <a:spcPct val="0"/>
        </a:spcAft>
        <a:buChar char="•"/>
        <a:defRPr kumimoji="1" sz="2400" baseline="0">
          <a:solidFill>
            <a:schemeClr val="tx1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marL="1600200" indent="-228600" algn="l" rtl="0" eaLnBrk="0" fontAlgn="base" latinLnBrk="0" hangingPunct="0">
        <a:spcBef>
          <a:spcPct val="20000"/>
        </a:spcBef>
        <a:spcAft>
          <a:spcPct val="0"/>
        </a:spcAft>
        <a:buChar char="–"/>
        <a:defRPr kumimoji="1" sz="2000" baseline="0">
          <a:solidFill>
            <a:schemeClr val="tx1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marL="2057400" indent="-228600" algn="l" rtl="0" eaLnBrk="0" fontAlgn="base" latinLnBrk="0" hangingPunct="0">
        <a:spcBef>
          <a:spcPct val="20000"/>
        </a:spcBef>
        <a:spcAft>
          <a:spcPct val="0"/>
        </a:spcAft>
        <a:buChar char="»"/>
        <a:defRPr kumimoji="1" sz="2000" baseline="0">
          <a:solidFill>
            <a:schemeClr val="tx1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4">
            <a:extLst>
              <a:ext uri="{FF2B5EF4-FFF2-40B4-BE49-F238E27FC236}">
                <a16:creationId xmlns:a16="http://schemas.microsoft.com/office/drawing/2014/main" id="{5E75D9F1-7A0F-40E0-9836-013A38796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3711633" cy="997527"/>
          </a:xfrm>
          <a:prstGeom prst="rect">
            <a:avLst/>
          </a:prstGeom>
        </p:spPr>
      </p:pic>
      <p:sp>
        <p:nvSpPr>
          <p:cNvPr id="6" name="文字方塊 2">
            <a:extLst>
              <a:ext uri="{FF2B5EF4-FFF2-40B4-BE49-F238E27FC236}">
                <a16:creationId xmlns:a16="http://schemas.microsoft.com/office/drawing/2014/main" id="{41AFDD60-174F-4449-BEA9-BAC4358A4816}"/>
              </a:ext>
            </a:extLst>
          </p:cNvPr>
          <p:cNvSpPr txBox="1"/>
          <p:nvPr/>
        </p:nvSpPr>
        <p:spPr>
          <a:xfrm>
            <a:off x="549966" y="2060848"/>
            <a:ext cx="804406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本教學投影片係屬教科書著作之延伸，亦受著作權法之保護。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請依出版社授權使用規範利用本教學資源，非經授權許可不得以影印、拷貝、列印等方法進行重製，亦不得改作、公開展示著作內容，亦請勿對第三人公開傳輸、散布。</a:t>
            </a:r>
          </a:p>
        </p:txBody>
      </p:sp>
    </p:spTree>
    <p:extLst>
      <p:ext uri="{BB962C8B-B14F-4D97-AF65-F5344CB8AC3E}">
        <p14:creationId xmlns:p14="http://schemas.microsoft.com/office/powerpoint/2010/main" val="355607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058ACCA0-4987-44D5-9CC8-244E4C873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463" y="1244382"/>
            <a:ext cx="7605712" cy="4886761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106F6E36-FE0B-40D2-8932-6E9C95E4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企業內容管理系統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B7EDC4A-1157-48D0-AAC2-368FFD46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920341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3C74D321-9753-4CAE-867C-4313E468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學習管理系統</a:t>
            </a:r>
            <a:r>
              <a:rPr lang="en-US" altLang="zh-TW" dirty="0">
                <a:solidFill>
                  <a:srgbClr val="FFFF00"/>
                </a:solidFill>
              </a:rPr>
              <a:t>(learning management system, </a:t>
            </a:r>
            <a:r>
              <a:rPr lang="en-US" altLang="zh-TW" dirty="0" err="1">
                <a:solidFill>
                  <a:srgbClr val="FFFF00"/>
                </a:solidFill>
              </a:rPr>
              <a:t>LMS</a:t>
            </a:r>
            <a:r>
              <a:rPr lang="en-US" altLang="zh-TW" dirty="0">
                <a:solidFill>
                  <a:srgbClr val="FFFF00"/>
                </a:solidFill>
              </a:rPr>
              <a:t>) </a:t>
            </a:r>
            <a:r>
              <a:rPr lang="zh-TW" altLang="en-US" dirty="0"/>
              <a:t>提供工具來管理、傳遞、追蹤，以及評估不同類型員工的學習與訓練紀錄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大規模網路公開課程</a:t>
            </a:r>
            <a:r>
              <a:rPr lang="en-US" altLang="zh-TW" dirty="0">
                <a:solidFill>
                  <a:srgbClr val="FFFF00"/>
                </a:solidFill>
              </a:rPr>
              <a:t>(massive open</a:t>
            </a:r>
            <a:r>
              <a:rPr lang="zh-TW" altLang="en-US" dirty="0">
                <a:solidFill>
                  <a:srgbClr val="FFFF00"/>
                </a:solidFill>
              </a:rPr>
              <a:t> </a:t>
            </a:r>
            <a:r>
              <a:rPr lang="en-US" altLang="zh-TW" dirty="0">
                <a:solidFill>
                  <a:srgbClr val="FFFF00"/>
                </a:solidFill>
              </a:rPr>
              <a:t>online courses, MOOCs) </a:t>
            </a:r>
            <a:r>
              <a:rPr lang="zh-TW" altLang="en-US" dirty="0"/>
              <a:t>是專為大量參與者提供的網路線上課程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8CD1B78-CF07-413B-95B2-592C2B36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11</a:t>
            </a:fld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CA4B9C6B-124F-49C9-88FA-EA2FDA182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學習管理系統</a:t>
            </a:r>
          </a:p>
        </p:txBody>
      </p:sp>
    </p:spTree>
    <p:extLst>
      <p:ext uri="{BB962C8B-B14F-4D97-AF65-F5344CB8AC3E}">
        <p14:creationId xmlns:p14="http://schemas.microsoft.com/office/powerpoint/2010/main" val="24051023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A8709FEC-CAA2-4E15-838D-AB1B37BEA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知識工作者主要扮演三種角色，對於組織與管理者來說都是關鍵人物：</a:t>
            </a:r>
          </a:p>
          <a:p>
            <a:pPr lvl="1"/>
            <a:r>
              <a:rPr lang="zh-TW" altLang="en-US" dirty="0"/>
              <a:t>維持組織知識的流動，並能引入外在世界的發展</a:t>
            </a:r>
            <a:endParaRPr lang="en-US" altLang="zh-TW" dirty="0"/>
          </a:p>
          <a:p>
            <a:pPr lvl="1"/>
            <a:r>
              <a:rPr lang="zh-TW" altLang="en-US" dirty="0"/>
              <a:t>擔任內部的顧問，針對所擅長領域的變遷與機會提供見解</a:t>
            </a:r>
          </a:p>
          <a:p>
            <a:pPr lvl="1"/>
            <a:r>
              <a:rPr lang="zh-TW" altLang="en-US" dirty="0"/>
              <a:t>扮演變革推動者，評估、發起、促進變革的專案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F904A69-17D9-4EE2-86C6-6DD256A4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12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3F19D89C-8783-41D2-96DB-DD6FC8C72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知識工作者與知識工作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095961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9362EF28-607F-4E1A-89A6-9B756C877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451" y="1066800"/>
            <a:ext cx="7551735" cy="5241925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B37B16E6-763C-4D84-85AB-4D1020958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知識工作系統的需求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1FB3A41-1EC6-4470-97F2-AAAE3A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125272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F55D7724-20FE-4479-9478-E2AAC39F0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電腦輔助設計</a:t>
            </a:r>
            <a:r>
              <a:rPr lang="en-US" altLang="zh-TW" dirty="0">
                <a:solidFill>
                  <a:srgbClr val="FFFF00"/>
                </a:solidFill>
              </a:rPr>
              <a:t>(computer-aided design, CAD) </a:t>
            </a:r>
            <a:r>
              <a:rPr lang="zh-TW" altLang="en-US" dirty="0"/>
              <a:t>使用電腦與複雜的繪圖軟體，將設計的創作與編修自動化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CAD </a:t>
            </a:r>
            <a:r>
              <a:rPr lang="zh-TW" altLang="en-US" dirty="0"/>
              <a:t>系統能支援</a:t>
            </a:r>
            <a:r>
              <a:rPr lang="en-US" altLang="zh-TW" dirty="0">
                <a:solidFill>
                  <a:srgbClr val="FFFF00"/>
                </a:solidFill>
              </a:rPr>
              <a:t>3-D </a:t>
            </a:r>
            <a:r>
              <a:rPr lang="zh-TW" altLang="en-US" dirty="0">
                <a:solidFill>
                  <a:srgbClr val="FFFF00"/>
                </a:solidFill>
              </a:rPr>
              <a:t>列印</a:t>
            </a:r>
            <a:r>
              <a:rPr lang="en-US" altLang="zh-TW" dirty="0">
                <a:solidFill>
                  <a:srgbClr val="FFFF00"/>
                </a:solidFill>
              </a:rPr>
              <a:t>(3-D printing) </a:t>
            </a:r>
            <a:r>
              <a:rPr lang="zh-TW" altLang="en-US" dirty="0"/>
              <a:t>的資料，也是所熟知的「積層製造」，使用機器製作實心物件，一層一層根據數位檔案的規格累積出各種形狀的立體物品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F886AA-FE98-402A-A73A-82B22BF7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14</a:t>
            </a:fld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7A886C8E-5329-454D-B4FE-09223BF5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知識工作系統的範例 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878647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11C847C-D120-4285-BE17-4ADF17268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擴增實境</a:t>
            </a:r>
            <a:r>
              <a:rPr lang="en-US" altLang="zh-TW" dirty="0">
                <a:solidFill>
                  <a:srgbClr val="FFFF00"/>
                </a:solidFill>
              </a:rPr>
              <a:t>(augmented reality, AR) </a:t>
            </a:r>
            <a:r>
              <a:rPr lang="zh-TW" altLang="en-US" dirty="0"/>
              <a:t>是指用來增加視覺化效果的相關科技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金融業則是使用專屬的</a:t>
            </a:r>
            <a:r>
              <a:rPr lang="zh-TW" altLang="en-US" dirty="0">
                <a:solidFill>
                  <a:srgbClr val="FFFF00"/>
                </a:solidFill>
              </a:rPr>
              <a:t>投資工作站</a:t>
            </a:r>
            <a:r>
              <a:rPr lang="en-US" altLang="zh-TW" dirty="0">
                <a:solidFill>
                  <a:srgbClr val="FFFF00"/>
                </a:solidFill>
              </a:rPr>
              <a:t>(investment workstations)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E175142-0A71-4FF8-8579-54F565F8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15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9E7AD2F5-02DB-4FA8-B890-DD7B8EAA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知識工作系統的範例 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714826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29AF756D-6A68-4ED0-A8DE-240D05FC9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92D050"/>
                </a:solidFill>
              </a:rPr>
              <a:t>3-D </a:t>
            </a:r>
            <a:r>
              <a:rPr lang="zh-TW" altLang="en-US" dirty="0">
                <a:solidFill>
                  <a:srgbClr val="92D050"/>
                </a:solidFill>
              </a:rPr>
              <a:t>列印會改變遊戲規則嗎？</a:t>
            </a:r>
            <a:endParaRPr lang="en-US" altLang="zh-TW" dirty="0">
              <a:solidFill>
                <a:srgbClr val="92D050"/>
              </a:solidFill>
            </a:endParaRPr>
          </a:p>
          <a:p>
            <a:r>
              <a:rPr lang="zh-TW" altLang="en-US" dirty="0"/>
              <a:t>個案研究問題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請描述</a:t>
            </a:r>
            <a:r>
              <a:rPr lang="en-US" altLang="zh-TW" dirty="0"/>
              <a:t>3-D </a:t>
            </a:r>
            <a:r>
              <a:rPr lang="zh-TW" altLang="en-US" dirty="0"/>
              <a:t>列印所使用的科技。</a:t>
            </a:r>
            <a:r>
              <a:rPr lang="en-US" altLang="zh-TW" dirty="0"/>
              <a:t>3-D </a:t>
            </a:r>
            <a:r>
              <a:rPr lang="zh-TW" altLang="en-US" dirty="0"/>
              <a:t>列印與</a:t>
            </a:r>
            <a:r>
              <a:rPr lang="en-US" altLang="zh-TW" dirty="0"/>
              <a:t>CAD </a:t>
            </a:r>
            <a:r>
              <a:rPr lang="zh-TW" altLang="en-US" dirty="0"/>
              <a:t>有何差異？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使用</a:t>
            </a:r>
            <a:r>
              <a:rPr lang="en-US" altLang="zh-TW" dirty="0"/>
              <a:t>3-D </a:t>
            </a:r>
            <a:r>
              <a:rPr lang="zh-TW" altLang="en-US" dirty="0"/>
              <a:t>列印有哪些優點與缺點？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何種類型的企業較能從</a:t>
            </a:r>
            <a:r>
              <a:rPr lang="en-US" altLang="zh-TW" dirty="0"/>
              <a:t>3-D </a:t>
            </a:r>
            <a:r>
              <a:rPr lang="zh-TW" altLang="en-US" dirty="0"/>
              <a:t>列印取得優勢？為什麼？請舉出兩個案例說明。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/>
              <a:t>3-D </a:t>
            </a:r>
            <a:r>
              <a:rPr lang="zh-TW" altLang="en-US" dirty="0"/>
              <a:t>列印對於公司的供應鏈與經營模式之影響為何？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C4D9D5-870C-4D81-A8A9-C907A7AC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16</a:t>
            </a:fld>
            <a:endParaRPr lang="en-US" altLang="ko-KR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3225A596-69FD-4153-AA55-05EC2ABB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互動個案：科技的觀點</a:t>
            </a:r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4E32BFD-2344-46EA-98D2-E07F6F65E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05" y="11663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9345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BC9F0D69-0A62-495F-ACDA-C958FA71C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專家系統</a:t>
            </a:r>
            <a:r>
              <a:rPr lang="en-US" altLang="zh-TW" dirty="0">
                <a:solidFill>
                  <a:srgbClr val="FFFF00"/>
                </a:solidFill>
              </a:rPr>
              <a:t>(expert systems) </a:t>
            </a:r>
            <a:r>
              <a:rPr lang="zh-TW" altLang="en-US" dirty="0"/>
              <a:t>是用在非常特定與限縮專業領域以獲取隱性知識的智慧技術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這些系統從專業技能的員工獲取知識，並以一整套規則的形式存在系統中，讓組織內其他人使用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這些存在專家系統的整組規則，能增加與儲存公司的記憶與經驗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73A09C3-2D5D-4CD5-9196-34221FCE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17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41C14582-8E04-452F-A4D8-401B7539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獲取知識：專家系統</a:t>
            </a:r>
          </a:p>
        </p:txBody>
      </p:sp>
    </p:spTree>
    <p:extLst>
      <p:ext uri="{BB962C8B-B14F-4D97-AF65-F5344CB8AC3E}">
        <p14:creationId xmlns:p14="http://schemas.microsoft.com/office/powerpoint/2010/main" val="144581271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26D982A3-A529-4D3E-A5A7-C7676C03C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專家系統將人類知識塑造成一系列的規則，總稱為</a:t>
            </a:r>
            <a:r>
              <a:rPr lang="zh-TW" altLang="en-US" dirty="0">
                <a:solidFill>
                  <a:srgbClr val="FFFF00"/>
                </a:solidFill>
              </a:rPr>
              <a:t>知識庫</a:t>
            </a:r>
            <a:r>
              <a:rPr lang="en-US" altLang="zh-TW" dirty="0">
                <a:solidFill>
                  <a:srgbClr val="FFFF00"/>
                </a:solidFill>
              </a:rPr>
              <a:t>(knowledge base)</a:t>
            </a:r>
          </a:p>
          <a:p>
            <a:endParaRPr lang="en-US" altLang="zh-TW" dirty="0"/>
          </a:p>
          <a:p>
            <a:r>
              <a:rPr lang="zh-TW" altLang="en-US" dirty="0"/>
              <a:t>搜尋整個知識庫的策略稱為</a:t>
            </a:r>
            <a:r>
              <a:rPr lang="zh-TW" altLang="en-US" dirty="0">
                <a:solidFill>
                  <a:srgbClr val="FFFF00"/>
                </a:solidFill>
              </a:rPr>
              <a:t>推理引擎</a:t>
            </a:r>
            <a:r>
              <a:rPr lang="en-US" altLang="zh-TW" dirty="0">
                <a:solidFill>
                  <a:srgbClr val="FFFF00"/>
                </a:solidFill>
              </a:rPr>
              <a:t>(inference engine)</a:t>
            </a:r>
            <a:r>
              <a:rPr lang="zh-TW" altLang="en-US" dirty="0"/>
              <a:t>，最常見的兩種策略分為前向連結與後向連結的推理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DC7E5EB-164B-4000-8C7B-7A884098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18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E4C8288F-7715-4976-9F89-191B0156D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專家系統如何運作</a:t>
            </a:r>
          </a:p>
        </p:txBody>
      </p:sp>
    </p:spTree>
    <p:extLst>
      <p:ext uri="{BB962C8B-B14F-4D97-AF65-F5344CB8AC3E}">
        <p14:creationId xmlns:p14="http://schemas.microsoft.com/office/powerpoint/2010/main" val="112412531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4B47A3BB-64BB-4C2F-A276-19A61C142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</a:t>
            </a:r>
            <a:r>
              <a:rPr lang="zh-TW" altLang="en-US" dirty="0">
                <a:solidFill>
                  <a:srgbClr val="FFFF00"/>
                </a:solidFill>
              </a:rPr>
              <a:t>案例式推理</a:t>
            </a:r>
            <a:r>
              <a:rPr lang="en-US" altLang="zh-TW" dirty="0">
                <a:solidFill>
                  <a:srgbClr val="FFFF00"/>
                </a:solidFill>
              </a:rPr>
              <a:t>(case-based reasoning, </a:t>
            </a:r>
            <a:r>
              <a:rPr lang="en-US" altLang="zh-TW" dirty="0" err="1">
                <a:solidFill>
                  <a:srgbClr val="FFFF00"/>
                </a:solidFill>
              </a:rPr>
              <a:t>CBR</a:t>
            </a:r>
            <a:r>
              <a:rPr lang="en-US" altLang="zh-TW" dirty="0">
                <a:solidFill>
                  <a:srgbClr val="FFFF00"/>
                </a:solidFill>
              </a:rPr>
              <a:t>)</a:t>
            </a:r>
            <a:r>
              <a:rPr lang="zh-TW" altLang="en-US" dirty="0"/>
              <a:t>，專家們過去的經驗會以案例的形式來描述，文件化後儲存在資料庫供後存取，一旦使用者遭遇新的案例但具有相似的屬性，系統便會在儲存的案例中，搜尋類似問題的特性，找到最接近與適合的個案，並運用舊案例的解法至新案例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1A7E607-96E9-4A7F-8B4C-CE8F9158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19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CE4DC28-3373-44D4-AD8B-50533F17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組織的智慧：案例式推理</a:t>
            </a:r>
          </a:p>
        </p:txBody>
      </p:sp>
    </p:spTree>
    <p:extLst>
      <p:ext uri="{BB962C8B-B14F-4D97-AF65-F5344CB8AC3E}">
        <p14:creationId xmlns:p14="http://schemas.microsoft.com/office/powerpoint/2010/main" val="36738242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B1FC4F7-4146-4FD2-BF6B-75A3C9AAD8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F2111-3328-428E-AF71-D7A4716169C8}" type="slidenum">
              <a:rPr lang="en-US" altLang="ko-KR" smtClean="0"/>
              <a:pPr/>
              <a:t>2</a:t>
            </a:fld>
            <a:endParaRPr lang="en-US" altLang="ko-KR" dirty="0"/>
          </a:p>
        </p:txBody>
      </p:sp>
      <p:sp>
        <p:nvSpPr>
          <p:cNvPr id="6" name="標題 23">
            <a:extLst>
              <a:ext uri="{FF2B5EF4-FFF2-40B4-BE49-F238E27FC236}">
                <a16:creationId xmlns:a16="http://schemas.microsoft.com/office/drawing/2014/main" id="{46E5AC33-BD90-4090-A2E0-B4899C8E544F}"/>
              </a:ext>
            </a:extLst>
          </p:cNvPr>
          <p:cNvSpPr txBox="1">
            <a:spLocks/>
          </p:cNvSpPr>
          <p:nvPr/>
        </p:nvSpPr>
        <p:spPr bwMode="auto">
          <a:xfrm>
            <a:off x="700088" y="2007929"/>
            <a:ext cx="4952032" cy="149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aseline="0">
                <a:solidFill>
                  <a:srgbClr val="00FFFF"/>
                </a:solidFill>
                <a:latin typeface="Arial" panose="020B0604020202020204" pitchFamily="34" charset="0"/>
                <a:ea typeface="標楷體" panose="03000509000000000000" pitchFamily="65" charset="-120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000" b="1" i="1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000" b="1" i="1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000" b="1" i="1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000" b="1" i="1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zh-TW" altLang="en-US" sz="3600" kern="0" dirty="0">
                <a:solidFill>
                  <a:srgbClr val="FFC000"/>
                </a:solidFill>
              </a:rPr>
              <a:t>知識管理</a:t>
            </a:r>
            <a:endParaRPr lang="zh-TW" altLang="en-US" sz="3600" kern="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C0A7E51-941C-4C37-A344-49849698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CHAPTER 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760319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DE157B7E-0385-4981-9E56-BD920CC6A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模糊邏輯</a:t>
            </a:r>
            <a:r>
              <a:rPr lang="en-US" altLang="zh-TW" dirty="0">
                <a:solidFill>
                  <a:srgbClr val="FFFF00"/>
                </a:solidFill>
              </a:rPr>
              <a:t>(fuzzy logic) </a:t>
            </a:r>
            <a:r>
              <a:rPr lang="zh-TW" altLang="en-US" dirty="0"/>
              <a:t>是以規則為基礎的技術，透過約略式與主觀式的規則來代表上述的不精確，它能使用語言來描述特定的現象或流程，接著將此描述表示為少數具有彈性的規則。組織能使用模糊邏輯來創造軟體系統，以獲取那些模糊語意的內隱知識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D453E8B-FC8D-4FD0-991E-534E712C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20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F77D4B48-E7DC-45D9-ADC1-7FC2323D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模糊邏輯系統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273594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03C852C3-3BDC-4CED-832F-A6F616B6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應用模糊邏輯的溫度控制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37E4663-4065-4B19-AA16-2310C744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21</a:t>
            </a:fld>
            <a:endParaRPr lang="en-US" altLang="ko-KR"/>
          </a:p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2F4328CC-A8A8-42FC-8F6C-14BF4FB11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463" y="1700808"/>
            <a:ext cx="7605712" cy="297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5925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0628BA6E-3E74-4F6D-B396-F8CAE12E7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>
              <a:solidFill>
                <a:srgbClr val="FFFF00"/>
              </a:solidFill>
            </a:endParaRPr>
          </a:p>
          <a:p>
            <a:r>
              <a:rPr lang="zh-TW" altLang="en-US" dirty="0">
                <a:solidFill>
                  <a:srgbClr val="FFFF00"/>
                </a:solidFill>
              </a:rPr>
              <a:t>機器學習</a:t>
            </a:r>
            <a:r>
              <a:rPr lang="en-US" altLang="zh-TW" dirty="0">
                <a:solidFill>
                  <a:srgbClr val="FFFF00"/>
                </a:solidFill>
              </a:rPr>
              <a:t>(machine learning) </a:t>
            </a:r>
            <a:r>
              <a:rPr lang="zh-TW" altLang="en-US" dirty="0"/>
              <a:t>是研究電腦程式如何不用透過明確的程式設計便能提升效能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C03F369-2A2E-4E25-A9F5-F21D9341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22</a:t>
            </a:fld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BA1811DF-7AF0-44B4-94F0-27C63E0C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機器學習</a:t>
            </a:r>
          </a:p>
        </p:txBody>
      </p:sp>
    </p:spTree>
    <p:extLst>
      <p:ext uri="{BB962C8B-B14F-4D97-AF65-F5344CB8AC3E}">
        <p14:creationId xmlns:p14="http://schemas.microsoft.com/office/powerpoint/2010/main" val="312417142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6298985D-0C51-4A37-9645-08B639645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>
              <a:solidFill>
                <a:srgbClr val="FFFF00"/>
              </a:solidFill>
            </a:endParaRPr>
          </a:p>
          <a:p>
            <a:r>
              <a:rPr lang="zh-TW" altLang="en-US" dirty="0">
                <a:solidFill>
                  <a:srgbClr val="FFFF00"/>
                </a:solidFill>
              </a:rPr>
              <a:t>類神經網路</a:t>
            </a:r>
            <a:r>
              <a:rPr lang="en-US" altLang="zh-TW" dirty="0">
                <a:solidFill>
                  <a:srgbClr val="FFFF00"/>
                </a:solidFill>
              </a:rPr>
              <a:t>(neural networks) </a:t>
            </a:r>
            <a:r>
              <a:rPr lang="zh-TW" altLang="en-US" dirty="0"/>
              <a:t>是利用已經蒐集的大量資料來解決複雜、很難理解的問題，該技術能協助人類在很難理解的巨量複雜資料中找到樣式與關聯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316420A-4AE3-44B8-A39E-8E7ABBCA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23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1CD85DB8-7567-4DAE-AC00-9B458682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類神經網路</a:t>
            </a:r>
          </a:p>
        </p:txBody>
      </p:sp>
    </p:spTree>
    <p:extLst>
      <p:ext uri="{BB962C8B-B14F-4D97-AF65-F5344CB8AC3E}">
        <p14:creationId xmlns:p14="http://schemas.microsoft.com/office/powerpoint/2010/main" val="31114263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FF42CED3-C28C-4268-8388-80D56B90C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463" y="1556792"/>
            <a:ext cx="7605712" cy="3650313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F28C7FFF-EB87-41BA-A8E7-E9FB0185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類神經網路如何運作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0F0AF02-DD73-41CE-8BDE-560804669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804949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941896FC-60FB-459F-A6C9-8F8E56D38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基因演算法</a:t>
            </a:r>
            <a:r>
              <a:rPr lang="en-US" altLang="zh-TW" dirty="0">
                <a:solidFill>
                  <a:srgbClr val="FFFF00"/>
                </a:solidFill>
              </a:rPr>
              <a:t>(genetic algorithms) </a:t>
            </a:r>
            <a:r>
              <a:rPr lang="zh-TW" altLang="en-US" dirty="0"/>
              <a:t>在針對特定問題，從大量的可行解決方案中找出最佳解決方案上特別有用。該技術是奠基於演化生物學，例如繼承、突變、選擇、交換</a:t>
            </a:r>
            <a:r>
              <a:rPr lang="en-US" altLang="zh-TW" dirty="0"/>
              <a:t>(</a:t>
            </a:r>
            <a:r>
              <a:rPr lang="zh-TW" altLang="en-US" dirty="0"/>
              <a:t>重新組合</a:t>
            </a:r>
            <a:r>
              <a:rPr lang="en-US" altLang="zh-TW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基因演算法是用來解決非常動態與複雜的問題，包含數百個或數千個變數或公式，而問題必須是伴隨能用基因形式表現的可能解決方案，以及能建立標準來評估適應度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8FE46A9-B8B2-4081-B6C3-F5F40F0D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25</a:t>
            </a:fld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3C6E3DF2-247F-49AD-99E9-ED87A0F6F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基因演算法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169471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5B3CB157-1ADD-4BB1-AFAD-ACADB4C32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463" y="1700808"/>
            <a:ext cx="7605712" cy="3246707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E82FA9D8-7868-42F8-9D08-49DE1576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基因演算法的元件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D563C96-8C98-454E-B90B-7599308A7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2784000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7C61680C-B160-4939-AED9-78AC26BDA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92D050"/>
                </a:solidFill>
              </a:rPr>
              <a:t>臉部辨識系統：隱私權的另一大威脅？</a:t>
            </a:r>
            <a:endParaRPr lang="en-US" altLang="zh-TW" dirty="0">
              <a:solidFill>
                <a:srgbClr val="92D050"/>
              </a:solidFill>
            </a:endParaRPr>
          </a:p>
          <a:p>
            <a:r>
              <a:rPr lang="zh-TW" altLang="en-US" dirty="0"/>
              <a:t>個案研究問題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使用臉部辨識科技能帶來哪些好處？請描述目前或未來應用此科技的方式。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臉部辨識科技如何威脅個人的隱私權？試舉例說明之。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你會喜歡</a:t>
            </a:r>
            <a:r>
              <a:rPr lang="en-US" altLang="zh-TW" dirty="0" err="1"/>
              <a:t>DeepFace</a:t>
            </a:r>
            <a:r>
              <a:rPr lang="en-US" altLang="zh-TW" dirty="0"/>
              <a:t> </a:t>
            </a:r>
            <a:r>
              <a:rPr lang="zh-TW" altLang="en-US" dirty="0"/>
              <a:t>追蹤你在臉書與真實世界的活動嗎？為什麼？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EC6CDBF-4F6F-428B-9785-61CCF1B1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27</a:t>
            </a:fld>
            <a:endParaRPr lang="en-US" altLang="ko-KR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B1F6CBC-3685-4BE5-94B7-2E0028008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互動個案：組織的觀點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C06CCBC-7E39-4160-9408-B370E07E2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05" y="11663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8812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F68CB871-5892-44E0-BB24-103D04818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智慧型代理人</a:t>
            </a:r>
            <a:r>
              <a:rPr lang="en-US" altLang="zh-TW" dirty="0">
                <a:solidFill>
                  <a:srgbClr val="FFFF00"/>
                </a:solidFill>
              </a:rPr>
              <a:t>(intelligent agents) </a:t>
            </a:r>
            <a:r>
              <a:rPr lang="zh-TW" altLang="en-US" dirty="0"/>
              <a:t>是一無需人們直接介入的軟體程式，便能為個人使用者、企業流程或軟體應用程式等執行特定的作業</a:t>
            </a:r>
            <a:endParaRPr lang="en-US" altLang="zh-TW" dirty="0"/>
          </a:p>
          <a:p>
            <a:endParaRPr lang="en-US" altLang="zh-TW" dirty="0">
              <a:solidFill>
                <a:srgbClr val="FFFF00"/>
              </a:solidFill>
            </a:endParaRPr>
          </a:p>
          <a:p>
            <a:r>
              <a:rPr lang="zh-TW" altLang="en-US" dirty="0">
                <a:solidFill>
                  <a:srgbClr val="FFFF00"/>
                </a:solidFill>
              </a:rPr>
              <a:t>代理人建模</a:t>
            </a:r>
            <a:r>
              <a:rPr lang="en-US" altLang="zh-TW" dirty="0">
                <a:solidFill>
                  <a:srgbClr val="FFFF00"/>
                </a:solidFill>
              </a:rPr>
              <a:t>(agent-based modeling) </a:t>
            </a:r>
            <a:r>
              <a:rPr lang="zh-TW" altLang="en-US" dirty="0"/>
              <a:t>應用程式已經發展出各式各樣的模型，例如消費者行為、股票市場，以及供應鏈，藉此預測流行傳播的散布速度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2D7E50A-7712-4FB4-95A3-7949CFEB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28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EDFDE217-9D97-473D-92AF-F0EEEE4B8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智慧型代理人</a:t>
            </a:r>
          </a:p>
        </p:txBody>
      </p:sp>
    </p:spTree>
    <p:extLst>
      <p:ext uri="{BB962C8B-B14F-4D97-AF65-F5344CB8AC3E}">
        <p14:creationId xmlns:p14="http://schemas.microsoft.com/office/powerpoint/2010/main" val="159384098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5A5880ED-44B1-4DA0-BF27-8EB5E1DCB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基因演算法、模糊邏輯、類神經網路以及專家系統，能同時被整合至單一應用程式以善用這些科技的優勢，稱為</a:t>
            </a:r>
            <a:r>
              <a:rPr lang="zh-TW" altLang="en-US" dirty="0">
                <a:solidFill>
                  <a:srgbClr val="FFFF00"/>
                </a:solidFill>
              </a:rPr>
              <a:t>混合型人工智慧系統</a:t>
            </a:r>
            <a:r>
              <a:rPr lang="en-US" altLang="zh-TW" dirty="0">
                <a:solidFill>
                  <a:srgbClr val="FFFF00"/>
                </a:solidFill>
              </a:rPr>
              <a:t>(hybrid AI system)</a:t>
            </a:r>
          </a:p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123F8CD-3387-4498-87BD-7506FE66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29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CED78E82-488B-4361-8109-0A08C671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混合型人工智慧系統</a:t>
            </a:r>
          </a:p>
        </p:txBody>
      </p:sp>
    </p:spTree>
    <p:extLst>
      <p:ext uri="{BB962C8B-B14F-4D97-AF65-F5344CB8AC3E}">
        <p14:creationId xmlns:p14="http://schemas.microsoft.com/office/powerpoint/2010/main" val="237915944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AFB1D5DA-3486-4BA2-8C4F-44A377C8F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92D050"/>
                </a:solidFill>
              </a:rPr>
              <a:t>在閱讀完本章後，你將能夠回答下列的問題：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知識管理系統在企業所扮演的角色為何？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什麼類型的系統是用於整體企業知識管理？它們能提供公司什麼價值？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主要的知識工作系統類型是什麼？以及它們如何提供價值給公司？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應用智慧技術的知識管理可帶來什麼企業價值？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34D3A65-8F50-4969-956F-21E479B5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AEBC-C5C5-4637-938A-6F2616932A96}" type="slidenum">
              <a:rPr lang="en-US" altLang="ko-KR" smtClean="0"/>
              <a:pPr/>
              <a:t>3</a:t>
            </a:fld>
            <a:endParaRPr lang="en-US" altLang="ko-KR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CCFC2771-0ADA-4997-8A7E-FD00BA7A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學習目標</a:t>
            </a:r>
          </a:p>
        </p:txBody>
      </p:sp>
    </p:spTree>
    <p:extLst>
      <p:ext uri="{BB962C8B-B14F-4D97-AF65-F5344CB8AC3E}">
        <p14:creationId xmlns:p14="http://schemas.microsoft.com/office/powerpoint/2010/main" val="245658280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4D3CD5A1-E1D8-419A-8432-00717CE14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個案研究問題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華生有多麼強大？請敘述其技術，為什麼它需要強大的硬體設備？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華生的「智商」是多少？它能做與不能做什麼？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華生能解決什麼類型的問題？其所提供的工具可如何輔助知識管理與決策？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你認為華生在其他產業或學科能像</a:t>
            </a:r>
            <a:r>
              <a:rPr lang="en-US" altLang="zh-TW" dirty="0"/>
              <a:t>IBM </a:t>
            </a:r>
            <a:r>
              <a:rPr lang="zh-TW" altLang="en-US" dirty="0"/>
              <a:t>所抱持的期許一樣，如此地有用嗎？每個人都能受益嗎？請解釋你的答案。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D16FE1B-4AAB-4315-BA8E-480E24AF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30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3F018C95-B23B-47FC-BC14-DE611684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個案研究：</a:t>
            </a:r>
            <a:r>
              <a:rPr lang="en-US" altLang="zh-TW"/>
              <a:t>IBM </a:t>
            </a:r>
            <a:r>
              <a:rPr lang="zh-TW" altLang="en-US"/>
              <a:t>華生怎麼了？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6250A4A-2FAF-40F9-B5F7-40D1102A9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205" y="11663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590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982648D-F1F4-47CA-BD82-D777E7AB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31</a:t>
            </a:fld>
            <a:endParaRPr lang="en-US" altLang="ko-K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78E9B5E-D140-4383-9BD4-684CA1D46884}"/>
              </a:ext>
            </a:extLst>
          </p:cNvPr>
          <p:cNvSpPr/>
          <p:nvPr/>
        </p:nvSpPr>
        <p:spPr>
          <a:xfrm>
            <a:off x="2034177" y="3873361"/>
            <a:ext cx="5001463" cy="72422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Signika" panose="02010003020600000004" pitchFamily="50" charset="0"/>
              </a:rPr>
              <a:t>THANKS FOR WATCHING</a:t>
            </a:r>
          </a:p>
        </p:txBody>
      </p:sp>
      <p:grpSp>
        <p:nvGrpSpPr>
          <p:cNvPr id="7" name="Group 76">
            <a:extLst>
              <a:ext uri="{FF2B5EF4-FFF2-40B4-BE49-F238E27FC236}">
                <a16:creationId xmlns:a16="http://schemas.microsoft.com/office/drawing/2014/main" id="{BD1C7305-024E-4639-B6C9-50EAB9AAA763}"/>
              </a:ext>
            </a:extLst>
          </p:cNvPr>
          <p:cNvGrpSpPr/>
          <p:nvPr/>
        </p:nvGrpSpPr>
        <p:grpSpPr>
          <a:xfrm>
            <a:off x="3059832" y="815665"/>
            <a:ext cx="3010442" cy="2428995"/>
            <a:chOff x="4585077" y="1387391"/>
            <a:chExt cx="3010442" cy="2428995"/>
          </a:xfrm>
        </p:grpSpPr>
        <p:sp>
          <p:nvSpPr>
            <p:cNvPr id="8" name="Rectangle 29">
              <a:extLst>
                <a:ext uri="{FF2B5EF4-FFF2-40B4-BE49-F238E27FC236}">
                  <a16:creationId xmlns:a16="http://schemas.microsoft.com/office/drawing/2014/main" id="{EAE3324B-7B40-40D5-BCB9-854C6BD94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6366" y="3114261"/>
              <a:ext cx="9534" cy="192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31">
              <a:extLst>
                <a:ext uri="{FF2B5EF4-FFF2-40B4-BE49-F238E27FC236}">
                  <a16:creationId xmlns:a16="http://schemas.microsoft.com/office/drawing/2014/main" id="{4B148985-1A51-4264-AA62-33EAE8B08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3107" y="3114261"/>
              <a:ext cx="9534" cy="192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71">
              <a:extLst>
                <a:ext uri="{FF2B5EF4-FFF2-40B4-BE49-F238E27FC236}">
                  <a16:creationId xmlns:a16="http://schemas.microsoft.com/office/drawing/2014/main" id="{FE5B4B9D-A72E-4533-8AD9-87AF274E2268}"/>
                </a:ext>
              </a:extLst>
            </p:cNvPr>
            <p:cNvGrpSpPr/>
            <p:nvPr/>
          </p:nvGrpSpPr>
          <p:grpSpPr>
            <a:xfrm>
              <a:off x="4585077" y="1387391"/>
              <a:ext cx="3010442" cy="1726871"/>
              <a:chOff x="4585077" y="1387391"/>
              <a:chExt cx="3010442" cy="1726871"/>
            </a:xfrm>
          </p:grpSpPr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3F97310B-C50A-4ED9-95DB-BB34228B1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077" y="1387391"/>
                <a:ext cx="1505619" cy="1726870"/>
              </a:xfrm>
              <a:custGeom>
                <a:avLst/>
                <a:gdLst>
                  <a:gd name="T0" fmla="*/ 801 w 801"/>
                  <a:gd name="T1" fmla="*/ 0 h 901"/>
                  <a:gd name="T2" fmla="*/ 701 w 801"/>
                  <a:gd name="T3" fmla="*/ 901 h 901"/>
                  <a:gd name="T4" fmla="*/ 730 w 801"/>
                  <a:gd name="T5" fmla="*/ 901 h 901"/>
                  <a:gd name="T6" fmla="*/ 801 w 801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1" h="901">
                    <a:moveTo>
                      <a:pt x="801" y="0"/>
                    </a:moveTo>
                    <a:cubicBezTo>
                      <a:pt x="0" y="0"/>
                      <a:pt x="701" y="901"/>
                      <a:pt x="701" y="901"/>
                    </a:cubicBezTo>
                    <a:cubicBezTo>
                      <a:pt x="730" y="901"/>
                      <a:pt x="730" y="901"/>
                      <a:pt x="730" y="901"/>
                    </a:cubicBezTo>
                    <a:cubicBezTo>
                      <a:pt x="571" y="663"/>
                      <a:pt x="244" y="79"/>
                      <a:pt x="801" y="0"/>
                    </a:cubicBezTo>
                  </a:path>
                </a:pathLst>
              </a:custGeom>
              <a:solidFill>
                <a:srgbClr val="00BBD6">
                  <a:alpha val="7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F48491AF-E5A9-4F4B-B3E7-B4966BDFD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3516" y="1387391"/>
                <a:ext cx="1047179" cy="1726870"/>
              </a:xfrm>
              <a:custGeom>
                <a:avLst/>
                <a:gdLst>
                  <a:gd name="T0" fmla="*/ 557 w 557"/>
                  <a:gd name="T1" fmla="*/ 0 h 901"/>
                  <a:gd name="T2" fmla="*/ 486 w 557"/>
                  <a:gd name="T3" fmla="*/ 901 h 901"/>
                  <a:gd name="T4" fmla="*/ 506 w 557"/>
                  <a:gd name="T5" fmla="*/ 901 h 901"/>
                  <a:gd name="T6" fmla="*/ 557 w 557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7" h="901">
                    <a:moveTo>
                      <a:pt x="557" y="0"/>
                    </a:moveTo>
                    <a:cubicBezTo>
                      <a:pt x="0" y="79"/>
                      <a:pt x="327" y="663"/>
                      <a:pt x="486" y="901"/>
                    </a:cubicBezTo>
                    <a:cubicBezTo>
                      <a:pt x="506" y="901"/>
                      <a:pt x="506" y="901"/>
                      <a:pt x="506" y="901"/>
                    </a:cubicBezTo>
                    <a:cubicBezTo>
                      <a:pt x="393" y="663"/>
                      <a:pt x="159" y="79"/>
                      <a:pt x="557" y="0"/>
                    </a:cubicBezTo>
                  </a:path>
                </a:pathLst>
              </a:custGeom>
              <a:solidFill>
                <a:srgbClr val="F49D15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96742004-1B24-4A07-B916-1CDC453E5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1791" y="1387391"/>
                <a:ext cx="448905" cy="1726870"/>
              </a:xfrm>
              <a:custGeom>
                <a:avLst/>
                <a:gdLst>
                  <a:gd name="T0" fmla="*/ 239 w 239"/>
                  <a:gd name="T1" fmla="*/ 0 h 901"/>
                  <a:gd name="T2" fmla="*/ 208 w 239"/>
                  <a:gd name="T3" fmla="*/ 901 h 901"/>
                  <a:gd name="T4" fmla="*/ 239 w 239"/>
                  <a:gd name="T5" fmla="*/ 901 h 901"/>
                  <a:gd name="T6" fmla="*/ 239 w 239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9" h="901">
                    <a:moveTo>
                      <a:pt x="239" y="0"/>
                    </a:moveTo>
                    <a:cubicBezTo>
                      <a:pt x="0" y="79"/>
                      <a:pt x="140" y="663"/>
                      <a:pt x="208" y="901"/>
                    </a:cubicBezTo>
                    <a:cubicBezTo>
                      <a:pt x="239" y="901"/>
                      <a:pt x="239" y="901"/>
                      <a:pt x="239" y="901"/>
                    </a:cubicBezTo>
                    <a:cubicBezTo>
                      <a:pt x="239" y="0"/>
                      <a:pt x="239" y="0"/>
                      <a:pt x="239" y="0"/>
                    </a:cubicBezTo>
                  </a:path>
                </a:pathLst>
              </a:custGeom>
              <a:solidFill>
                <a:srgbClr val="0EBEA9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5">
                <a:extLst>
                  <a:ext uri="{FF2B5EF4-FFF2-40B4-BE49-F238E27FC236}">
                    <a16:creationId xmlns:a16="http://schemas.microsoft.com/office/drawing/2014/main" id="{27126938-7B26-43AB-84FE-A9AA8F14F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2256" y="1387391"/>
                <a:ext cx="748439" cy="1726870"/>
              </a:xfrm>
              <a:custGeom>
                <a:avLst/>
                <a:gdLst>
                  <a:gd name="T0" fmla="*/ 398 w 398"/>
                  <a:gd name="T1" fmla="*/ 0 h 901"/>
                  <a:gd name="T2" fmla="*/ 347 w 398"/>
                  <a:gd name="T3" fmla="*/ 901 h 901"/>
                  <a:gd name="T4" fmla="*/ 367 w 398"/>
                  <a:gd name="T5" fmla="*/ 901 h 901"/>
                  <a:gd name="T6" fmla="*/ 398 w 398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8" h="901">
                    <a:moveTo>
                      <a:pt x="398" y="0"/>
                    </a:moveTo>
                    <a:cubicBezTo>
                      <a:pt x="0" y="79"/>
                      <a:pt x="234" y="663"/>
                      <a:pt x="347" y="901"/>
                    </a:cubicBezTo>
                    <a:cubicBezTo>
                      <a:pt x="367" y="901"/>
                      <a:pt x="367" y="901"/>
                      <a:pt x="367" y="901"/>
                    </a:cubicBezTo>
                    <a:cubicBezTo>
                      <a:pt x="299" y="663"/>
                      <a:pt x="159" y="79"/>
                      <a:pt x="398" y="0"/>
                    </a:cubicBezTo>
                  </a:path>
                </a:pathLst>
              </a:custGeom>
              <a:solidFill>
                <a:srgbClr val="9BC319">
                  <a:alpha val="9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6">
                <a:extLst>
                  <a:ext uri="{FF2B5EF4-FFF2-40B4-BE49-F238E27FC236}">
                    <a16:creationId xmlns:a16="http://schemas.microsoft.com/office/drawing/2014/main" id="{5063A000-3BFB-46B8-BB53-B6498FF45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695" y="1387391"/>
                <a:ext cx="1504824" cy="1726870"/>
              </a:xfrm>
              <a:custGeom>
                <a:avLst/>
                <a:gdLst>
                  <a:gd name="T0" fmla="*/ 0 w 801"/>
                  <a:gd name="T1" fmla="*/ 0 h 901"/>
                  <a:gd name="T2" fmla="*/ 100 w 801"/>
                  <a:gd name="T3" fmla="*/ 901 h 901"/>
                  <a:gd name="T4" fmla="*/ 71 w 801"/>
                  <a:gd name="T5" fmla="*/ 901 h 901"/>
                  <a:gd name="T6" fmla="*/ 0 w 801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1" h="901">
                    <a:moveTo>
                      <a:pt x="0" y="0"/>
                    </a:moveTo>
                    <a:cubicBezTo>
                      <a:pt x="801" y="0"/>
                      <a:pt x="100" y="901"/>
                      <a:pt x="100" y="901"/>
                    </a:cubicBezTo>
                    <a:cubicBezTo>
                      <a:pt x="71" y="901"/>
                      <a:pt x="71" y="901"/>
                      <a:pt x="71" y="901"/>
                    </a:cubicBezTo>
                    <a:cubicBezTo>
                      <a:pt x="229" y="663"/>
                      <a:pt x="556" y="79"/>
                      <a:pt x="0" y="0"/>
                    </a:cubicBezTo>
                  </a:path>
                </a:pathLst>
              </a:custGeom>
              <a:solidFill>
                <a:srgbClr val="AC59C1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7">
                <a:extLst>
                  <a:ext uri="{FF2B5EF4-FFF2-40B4-BE49-F238E27FC236}">
                    <a16:creationId xmlns:a16="http://schemas.microsoft.com/office/drawing/2014/main" id="{18F416FC-D508-47E1-A076-26D04D044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695" y="1387391"/>
                <a:ext cx="1044796" cy="1726870"/>
              </a:xfrm>
              <a:custGeom>
                <a:avLst/>
                <a:gdLst>
                  <a:gd name="T0" fmla="*/ 0 w 556"/>
                  <a:gd name="T1" fmla="*/ 0 h 901"/>
                  <a:gd name="T2" fmla="*/ 71 w 556"/>
                  <a:gd name="T3" fmla="*/ 901 h 901"/>
                  <a:gd name="T4" fmla="*/ 50 w 556"/>
                  <a:gd name="T5" fmla="*/ 901 h 901"/>
                  <a:gd name="T6" fmla="*/ 0 w 556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6" h="901">
                    <a:moveTo>
                      <a:pt x="0" y="0"/>
                    </a:moveTo>
                    <a:cubicBezTo>
                      <a:pt x="556" y="79"/>
                      <a:pt x="229" y="663"/>
                      <a:pt x="71" y="901"/>
                    </a:cubicBezTo>
                    <a:cubicBezTo>
                      <a:pt x="50" y="901"/>
                      <a:pt x="50" y="901"/>
                      <a:pt x="50" y="901"/>
                    </a:cubicBezTo>
                    <a:cubicBezTo>
                      <a:pt x="164" y="663"/>
                      <a:pt x="397" y="79"/>
                      <a:pt x="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13BDC51B-08B5-471F-9A09-3995B2DBE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695" y="1387391"/>
                <a:ext cx="447316" cy="1726870"/>
              </a:xfrm>
              <a:custGeom>
                <a:avLst/>
                <a:gdLst>
                  <a:gd name="T0" fmla="*/ 0 w 238"/>
                  <a:gd name="T1" fmla="*/ 0 h 901"/>
                  <a:gd name="T2" fmla="*/ 30 w 238"/>
                  <a:gd name="T3" fmla="*/ 901 h 901"/>
                  <a:gd name="T4" fmla="*/ 0 w 238"/>
                  <a:gd name="T5" fmla="*/ 901 h 901"/>
                  <a:gd name="T6" fmla="*/ 0 w 238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8" h="901">
                    <a:moveTo>
                      <a:pt x="0" y="0"/>
                    </a:moveTo>
                    <a:cubicBezTo>
                      <a:pt x="238" y="79"/>
                      <a:pt x="98" y="663"/>
                      <a:pt x="30" y="901"/>
                    </a:cubicBezTo>
                    <a:cubicBezTo>
                      <a:pt x="0" y="901"/>
                      <a:pt x="0" y="901"/>
                      <a:pt x="0" y="90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13B48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B3B8653E-0A39-405D-9E8E-FF7B84B29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695" y="1387391"/>
                <a:ext cx="746056" cy="1726870"/>
              </a:xfrm>
              <a:custGeom>
                <a:avLst/>
                <a:gdLst>
                  <a:gd name="T0" fmla="*/ 0 w 397"/>
                  <a:gd name="T1" fmla="*/ 0 h 901"/>
                  <a:gd name="T2" fmla="*/ 50 w 397"/>
                  <a:gd name="T3" fmla="*/ 901 h 901"/>
                  <a:gd name="T4" fmla="*/ 30 w 397"/>
                  <a:gd name="T5" fmla="*/ 901 h 901"/>
                  <a:gd name="T6" fmla="*/ 0 w 397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7" h="901">
                    <a:moveTo>
                      <a:pt x="0" y="0"/>
                    </a:moveTo>
                    <a:cubicBezTo>
                      <a:pt x="397" y="79"/>
                      <a:pt x="164" y="663"/>
                      <a:pt x="50" y="901"/>
                    </a:cubicBezTo>
                    <a:cubicBezTo>
                      <a:pt x="30" y="901"/>
                      <a:pt x="30" y="901"/>
                      <a:pt x="30" y="901"/>
                    </a:cubicBezTo>
                    <a:cubicBezTo>
                      <a:pt x="98" y="663"/>
                      <a:pt x="238" y="79"/>
                      <a:pt x="0" y="0"/>
                    </a:cubicBezTo>
                  </a:path>
                </a:pathLst>
              </a:custGeom>
              <a:solidFill>
                <a:srgbClr val="937863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88C25655-892C-4CD9-9A3A-5F63A91552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78202" y="3111020"/>
                <a:ext cx="2384" cy="3241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w 1"/>
                  <a:gd name="T17" fmla="*/ 2 h 2"/>
                  <a:gd name="T18" fmla="*/ 0 w 1"/>
                  <a:gd name="T19" fmla="*/ 2 h 2"/>
                  <a:gd name="T20" fmla="*/ 0 w 1"/>
                  <a:gd name="T21" fmla="*/ 2 h 2"/>
                  <a:gd name="T22" fmla="*/ 0 w 1"/>
                  <a:gd name="T23" fmla="*/ 2 h 2"/>
                  <a:gd name="T24" fmla="*/ 0 w 1"/>
                  <a:gd name="T25" fmla="*/ 2 h 2"/>
                  <a:gd name="T26" fmla="*/ 0 w 1"/>
                  <a:gd name="T27" fmla="*/ 2 h 2"/>
                  <a:gd name="T28" fmla="*/ 0 w 1"/>
                  <a:gd name="T29" fmla="*/ 2 h 2"/>
                  <a:gd name="T30" fmla="*/ 0 w 1"/>
                  <a:gd name="T31" fmla="*/ 1 h 2"/>
                  <a:gd name="T32" fmla="*/ 0 w 1"/>
                  <a:gd name="T33" fmla="*/ 2 h 2"/>
                  <a:gd name="T34" fmla="*/ 0 w 1"/>
                  <a:gd name="T35" fmla="*/ 1 h 2"/>
                  <a:gd name="T36" fmla="*/ 0 w 1"/>
                  <a:gd name="T37" fmla="*/ 1 h 2"/>
                  <a:gd name="T38" fmla="*/ 0 w 1"/>
                  <a:gd name="T39" fmla="*/ 1 h 2"/>
                  <a:gd name="T40" fmla="*/ 0 w 1"/>
                  <a:gd name="T41" fmla="*/ 1 h 2"/>
                  <a:gd name="T42" fmla="*/ 1 w 1"/>
                  <a:gd name="T43" fmla="*/ 1 h 2"/>
                  <a:gd name="T44" fmla="*/ 0 w 1"/>
                  <a:gd name="T45" fmla="*/ 1 h 2"/>
                  <a:gd name="T46" fmla="*/ 1 w 1"/>
                  <a:gd name="T47" fmla="*/ 1 h 2"/>
                  <a:gd name="T48" fmla="*/ 1 w 1"/>
                  <a:gd name="T49" fmla="*/ 0 h 2"/>
                  <a:gd name="T50" fmla="*/ 1 w 1"/>
                  <a:gd name="T51" fmla="*/ 0 h 2"/>
                  <a:gd name="T52" fmla="*/ 1 w 1"/>
                  <a:gd name="T5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7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5EC1D9BA-8566-4F35-99BB-8E0CB3BF8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4175" y="2089160"/>
                <a:ext cx="567288" cy="1025101"/>
              </a:xfrm>
              <a:custGeom>
                <a:avLst/>
                <a:gdLst>
                  <a:gd name="T0" fmla="*/ 302 w 302"/>
                  <a:gd name="T1" fmla="*/ 0 h 535"/>
                  <a:gd name="T2" fmla="*/ 235 w 302"/>
                  <a:gd name="T3" fmla="*/ 11 h 535"/>
                  <a:gd name="T4" fmla="*/ 0 w 302"/>
                  <a:gd name="T5" fmla="*/ 535 h 535"/>
                  <a:gd name="T6" fmla="*/ 29 w 302"/>
                  <a:gd name="T7" fmla="*/ 535 h 535"/>
                  <a:gd name="T8" fmla="*/ 29 w 302"/>
                  <a:gd name="T9" fmla="*/ 535 h 535"/>
                  <a:gd name="T10" fmla="*/ 29 w 302"/>
                  <a:gd name="T11" fmla="*/ 535 h 535"/>
                  <a:gd name="T12" fmla="*/ 29 w 302"/>
                  <a:gd name="T13" fmla="*/ 535 h 535"/>
                  <a:gd name="T14" fmla="*/ 29 w 302"/>
                  <a:gd name="T15" fmla="*/ 535 h 535"/>
                  <a:gd name="T16" fmla="*/ 29 w 302"/>
                  <a:gd name="T17" fmla="*/ 535 h 535"/>
                  <a:gd name="T18" fmla="*/ 29 w 302"/>
                  <a:gd name="T19" fmla="*/ 535 h 535"/>
                  <a:gd name="T20" fmla="*/ 29 w 302"/>
                  <a:gd name="T21" fmla="*/ 535 h 535"/>
                  <a:gd name="T22" fmla="*/ 29 w 302"/>
                  <a:gd name="T23" fmla="*/ 535 h 535"/>
                  <a:gd name="T24" fmla="*/ 29 w 302"/>
                  <a:gd name="T25" fmla="*/ 535 h 535"/>
                  <a:gd name="T26" fmla="*/ 29 w 302"/>
                  <a:gd name="T27" fmla="*/ 535 h 535"/>
                  <a:gd name="T28" fmla="*/ 29 w 302"/>
                  <a:gd name="T29" fmla="*/ 535 h 535"/>
                  <a:gd name="T30" fmla="*/ 29 w 302"/>
                  <a:gd name="T31" fmla="*/ 534 h 535"/>
                  <a:gd name="T32" fmla="*/ 29 w 302"/>
                  <a:gd name="T33" fmla="*/ 534 h 535"/>
                  <a:gd name="T34" fmla="*/ 29 w 302"/>
                  <a:gd name="T35" fmla="*/ 534 h 535"/>
                  <a:gd name="T36" fmla="*/ 29 w 302"/>
                  <a:gd name="T37" fmla="*/ 534 h 535"/>
                  <a:gd name="T38" fmla="*/ 30 w 302"/>
                  <a:gd name="T39" fmla="*/ 534 h 535"/>
                  <a:gd name="T40" fmla="*/ 30 w 302"/>
                  <a:gd name="T41" fmla="*/ 533 h 535"/>
                  <a:gd name="T42" fmla="*/ 30 w 302"/>
                  <a:gd name="T43" fmla="*/ 533 h 535"/>
                  <a:gd name="T44" fmla="*/ 302 w 302"/>
                  <a:gd name="T45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2" h="535">
                    <a:moveTo>
                      <a:pt x="302" y="0"/>
                    </a:moveTo>
                    <a:cubicBezTo>
                      <a:pt x="280" y="3"/>
                      <a:pt x="257" y="7"/>
                      <a:pt x="235" y="11"/>
                    </a:cubicBezTo>
                    <a:cubicBezTo>
                      <a:pt x="207" y="200"/>
                      <a:pt x="81" y="413"/>
                      <a:pt x="0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4"/>
                      <a:pt x="29" y="534"/>
                    </a:cubicBezTo>
                    <a:cubicBezTo>
                      <a:pt x="29" y="534"/>
                      <a:pt x="29" y="534"/>
                      <a:pt x="29" y="534"/>
                    </a:cubicBezTo>
                    <a:cubicBezTo>
                      <a:pt x="29" y="534"/>
                      <a:pt x="29" y="534"/>
                      <a:pt x="29" y="534"/>
                    </a:cubicBezTo>
                    <a:cubicBezTo>
                      <a:pt x="29" y="534"/>
                      <a:pt x="29" y="534"/>
                      <a:pt x="29" y="534"/>
                    </a:cubicBezTo>
                    <a:cubicBezTo>
                      <a:pt x="29" y="534"/>
                      <a:pt x="30" y="534"/>
                      <a:pt x="30" y="534"/>
                    </a:cubicBezTo>
                    <a:cubicBezTo>
                      <a:pt x="30" y="534"/>
                      <a:pt x="30" y="533"/>
                      <a:pt x="30" y="533"/>
                    </a:cubicBezTo>
                    <a:cubicBezTo>
                      <a:pt x="30" y="533"/>
                      <a:pt x="30" y="533"/>
                      <a:pt x="30" y="533"/>
                    </a:cubicBezTo>
                    <a:cubicBezTo>
                      <a:pt x="49" y="508"/>
                      <a:pt x="253" y="238"/>
                      <a:pt x="302" y="0"/>
                    </a:cubicBezTo>
                  </a:path>
                </a:pathLst>
              </a:custGeom>
              <a:solidFill>
                <a:srgbClr val="AC59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2AFFB45D-B965-4535-9969-7985A4367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4449" y="2110229"/>
                <a:ext cx="481480" cy="1004032"/>
              </a:xfrm>
              <a:custGeom>
                <a:avLst/>
                <a:gdLst>
                  <a:gd name="T0" fmla="*/ 256 w 256"/>
                  <a:gd name="T1" fmla="*/ 0 h 524"/>
                  <a:gd name="T2" fmla="*/ 166 w 256"/>
                  <a:gd name="T3" fmla="*/ 21 h 524"/>
                  <a:gd name="T4" fmla="*/ 0 w 256"/>
                  <a:gd name="T5" fmla="*/ 524 h 524"/>
                  <a:gd name="T6" fmla="*/ 21 w 256"/>
                  <a:gd name="T7" fmla="*/ 524 h 524"/>
                  <a:gd name="T8" fmla="*/ 256 w 256"/>
                  <a:gd name="T9" fmla="*/ 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524">
                    <a:moveTo>
                      <a:pt x="256" y="0"/>
                    </a:moveTo>
                    <a:cubicBezTo>
                      <a:pt x="226" y="6"/>
                      <a:pt x="196" y="13"/>
                      <a:pt x="166" y="21"/>
                    </a:cubicBezTo>
                    <a:cubicBezTo>
                      <a:pt x="142" y="205"/>
                      <a:pt x="56" y="407"/>
                      <a:pt x="0" y="524"/>
                    </a:cubicBezTo>
                    <a:cubicBezTo>
                      <a:pt x="21" y="524"/>
                      <a:pt x="21" y="524"/>
                      <a:pt x="21" y="524"/>
                    </a:cubicBezTo>
                    <a:cubicBezTo>
                      <a:pt x="102" y="402"/>
                      <a:pt x="228" y="189"/>
                      <a:pt x="256" y="0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DA72BD3D-4F09-4967-82E0-C9E5DDE067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0805" y="3114261"/>
                <a:ext cx="1589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1 w 1"/>
                  <a:gd name="T5" fmla="*/ 1 w 1"/>
                  <a:gd name="T6" fmla="*/ 1 w 1"/>
                  <a:gd name="T7" fmla="*/ 1 w 1"/>
                  <a:gd name="T8" fmla="*/ 1 w 1"/>
                  <a:gd name="T9" fmla="*/ 0 w 1"/>
                  <a:gd name="T10" fmla="*/ 1 w 1"/>
                  <a:gd name="T1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E7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60">
                <a:extLst>
                  <a:ext uri="{FF2B5EF4-FFF2-40B4-BE49-F238E27FC236}">
                    <a16:creationId xmlns:a16="http://schemas.microsoft.com/office/drawing/2014/main" id="{57A51E7F-E5E7-41F8-95E6-235DD1F51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0941" y="2568081"/>
                <a:ext cx="366275" cy="546181"/>
              </a:xfrm>
              <a:custGeom>
                <a:avLst/>
                <a:gdLst>
                  <a:gd name="T0" fmla="*/ 35 w 195"/>
                  <a:gd name="T1" fmla="*/ 0 h 285"/>
                  <a:gd name="T2" fmla="*/ 0 w 195"/>
                  <a:gd name="T3" fmla="*/ 26 h 285"/>
                  <a:gd name="T4" fmla="*/ 165 w 195"/>
                  <a:gd name="T5" fmla="*/ 285 h 285"/>
                  <a:gd name="T6" fmla="*/ 166 w 195"/>
                  <a:gd name="T7" fmla="*/ 285 h 285"/>
                  <a:gd name="T8" fmla="*/ 166 w 195"/>
                  <a:gd name="T9" fmla="*/ 285 h 285"/>
                  <a:gd name="T10" fmla="*/ 166 w 195"/>
                  <a:gd name="T11" fmla="*/ 285 h 285"/>
                  <a:gd name="T12" fmla="*/ 166 w 195"/>
                  <a:gd name="T13" fmla="*/ 285 h 285"/>
                  <a:gd name="T14" fmla="*/ 166 w 195"/>
                  <a:gd name="T15" fmla="*/ 285 h 285"/>
                  <a:gd name="T16" fmla="*/ 166 w 195"/>
                  <a:gd name="T17" fmla="*/ 285 h 285"/>
                  <a:gd name="T18" fmla="*/ 166 w 195"/>
                  <a:gd name="T19" fmla="*/ 285 h 285"/>
                  <a:gd name="T20" fmla="*/ 166 w 195"/>
                  <a:gd name="T21" fmla="*/ 285 h 285"/>
                  <a:gd name="T22" fmla="*/ 195 w 195"/>
                  <a:gd name="T23" fmla="*/ 285 h 285"/>
                  <a:gd name="T24" fmla="*/ 35 w 195"/>
                  <a:gd name="T2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5" h="285">
                    <a:moveTo>
                      <a:pt x="35" y="0"/>
                    </a:moveTo>
                    <a:cubicBezTo>
                      <a:pt x="23" y="8"/>
                      <a:pt x="11" y="17"/>
                      <a:pt x="0" y="26"/>
                    </a:cubicBezTo>
                    <a:cubicBezTo>
                      <a:pt x="76" y="169"/>
                      <a:pt x="162" y="280"/>
                      <a:pt x="165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95" y="285"/>
                      <a:pt x="195" y="285"/>
                      <a:pt x="195" y="285"/>
                    </a:cubicBezTo>
                    <a:cubicBezTo>
                      <a:pt x="147" y="213"/>
                      <a:pt x="84" y="111"/>
                      <a:pt x="35" y="0"/>
                    </a:cubicBezTo>
                  </a:path>
                </a:pathLst>
              </a:custGeom>
              <a:solidFill>
                <a:srgbClr val="00B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7DEEC0A2-C94A-4A94-9738-0B899C29A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6092" y="2493528"/>
                <a:ext cx="338466" cy="620733"/>
              </a:xfrm>
              <a:custGeom>
                <a:avLst/>
                <a:gdLst>
                  <a:gd name="T0" fmla="*/ 54 w 180"/>
                  <a:gd name="T1" fmla="*/ 0 h 324"/>
                  <a:gd name="T2" fmla="*/ 0 w 180"/>
                  <a:gd name="T3" fmla="*/ 39 h 324"/>
                  <a:gd name="T4" fmla="*/ 160 w 180"/>
                  <a:gd name="T5" fmla="*/ 324 h 324"/>
                  <a:gd name="T6" fmla="*/ 160 w 180"/>
                  <a:gd name="T7" fmla="*/ 324 h 324"/>
                  <a:gd name="T8" fmla="*/ 180 w 180"/>
                  <a:gd name="T9" fmla="*/ 324 h 324"/>
                  <a:gd name="T10" fmla="*/ 54 w 180"/>
                  <a:gd name="T11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324">
                    <a:moveTo>
                      <a:pt x="54" y="0"/>
                    </a:moveTo>
                    <a:cubicBezTo>
                      <a:pt x="35" y="13"/>
                      <a:pt x="17" y="25"/>
                      <a:pt x="0" y="39"/>
                    </a:cubicBezTo>
                    <a:cubicBezTo>
                      <a:pt x="49" y="150"/>
                      <a:pt x="112" y="252"/>
                      <a:pt x="160" y="324"/>
                    </a:cubicBezTo>
                    <a:cubicBezTo>
                      <a:pt x="160" y="324"/>
                      <a:pt x="160" y="324"/>
                      <a:pt x="160" y="324"/>
                    </a:cubicBezTo>
                    <a:cubicBezTo>
                      <a:pt x="180" y="324"/>
                      <a:pt x="180" y="324"/>
                      <a:pt x="180" y="324"/>
                    </a:cubicBezTo>
                    <a:cubicBezTo>
                      <a:pt x="142" y="244"/>
                      <a:pt x="91" y="126"/>
                      <a:pt x="54" y="0"/>
                    </a:cubicBezTo>
                  </a:path>
                </a:pathLst>
              </a:custGeom>
              <a:solidFill>
                <a:srgbClr val="F49D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53CD061B-927F-4EEB-815E-10CF4E4A7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8558" y="2303904"/>
                <a:ext cx="212138" cy="810357"/>
              </a:xfrm>
              <a:custGeom>
                <a:avLst/>
                <a:gdLst>
                  <a:gd name="T0" fmla="*/ 113 w 113"/>
                  <a:gd name="T1" fmla="*/ 0 h 423"/>
                  <a:gd name="T2" fmla="*/ 108 w 113"/>
                  <a:gd name="T3" fmla="*/ 2 h 423"/>
                  <a:gd name="T4" fmla="*/ 0 w 113"/>
                  <a:gd name="T5" fmla="*/ 59 h 423"/>
                  <a:gd name="T6" fmla="*/ 82 w 113"/>
                  <a:gd name="T7" fmla="*/ 423 h 423"/>
                  <a:gd name="T8" fmla="*/ 82 w 113"/>
                  <a:gd name="T9" fmla="*/ 423 h 423"/>
                  <a:gd name="T10" fmla="*/ 113 w 113"/>
                  <a:gd name="T11" fmla="*/ 423 h 423"/>
                  <a:gd name="T12" fmla="*/ 113 w 113"/>
                  <a:gd name="T13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423">
                    <a:moveTo>
                      <a:pt x="113" y="0"/>
                    </a:moveTo>
                    <a:cubicBezTo>
                      <a:pt x="111" y="0"/>
                      <a:pt x="110" y="1"/>
                      <a:pt x="108" y="2"/>
                    </a:cubicBezTo>
                    <a:cubicBezTo>
                      <a:pt x="71" y="20"/>
                      <a:pt x="35" y="39"/>
                      <a:pt x="0" y="59"/>
                    </a:cubicBezTo>
                    <a:cubicBezTo>
                      <a:pt x="22" y="199"/>
                      <a:pt x="57" y="335"/>
                      <a:pt x="82" y="423"/>
                    </a:cubicBezTo>
                    <a:cubicBezTo>
                      <a:pt x="82" y="423"/>
                      <a:pt x="82" y="423"/>
                      <a:pt x="82" y="423"/>
                    </a:cubicBezTo>
                    <a:cubicBezTo>
                      <a:pt x="113" y="423"/>
                      <a:pt x="113" y="423"/>
                      <a:pt x="113" y="423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0EB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63">
                <a:extLst>
                  <a:ext uri="{FF2B5EF4-FFF2-40B4-BE49-F238E27FC236}">
                    <a16:creationId xmlns:a16="http://schemas.microsoft.com/office/drawing/2014/main" id="{3E2FEEE0-02C5-4A7B-80A8-7635E575A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7791" y="2416544"/>
                <a:ext cx="274904" cy="697717"/>
              </a:xfrm>
              <a:custGeom>
                <a:avLst/>
                <a:gdLst>
                  <a:gd name="T0" fmla="*/ 64 w 146"/>
                  <a:gd name="T1" fmla="*/ 0 h 364"/>
                  <a:gd name="T2" fmla="*/ 0 w 146"/>
                  <a:gd name="T3" fmla="*/ 40 h 364"/>
                  <a:gd name="T4" fmla="*/ 126 w 146"/>
                  <a:gd name="T5" fmla="*/ 364 h 364"/>
                  <a:gd name="T6" fmla="*/ 126 w 146"/>
                  <a:gd name="T7" fmla="*/ 364 h 364"/>
                  <a:gd name="T8" fmla="*/ 146 w 146"/>
                  <a:gd name="T9" fmla="*/ 364 h 364"/>
                  <a:gd name="T10" fmla="*/ 64 w 146"/>
                  <a:gd name="T1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6" h="364">
                    <a:moveTo>
                      <a:pt x="64" y="0"/>
                    </a:moveTo>
                    <a:cubicBezTo>
                      <a:pt x="42" y="13"/>
                      <a:pt x="21" y="26"/>
                      <a:pt x="0" y="40"/>
                    </a:cubicBezTo>
                    <a:cubicBezTo>
                      <a:pt x="37" y="166"/>
                      <a:pt x="88" y="284"/>
                      <a:pt x="126" y="364"/>
                    </a:cubicBezTo>
                    <a:cubicBezTo>
                      <a:pt x="126" y="364"/>
                      <a:pt x="126" y="364"/>
                      <a:pt x="126" y="364"/>
                    </a:cubicBezTo>
                    <a:cubicBezTo>
                      <a:pt x="146" y="364"/>
                      <a:pt x="146" y="364"/>
                      <a:pt x="146" y="364"/>
                    </a:cubicBezTo>
                    <a:cubicBezTo>
                      <a:pt x="121" y="276"/>
                      <a:pt x="86" y="140"/>
                      <a:pt x="64" y="0"/>
                    </a:cubicBezTo>
                  </a:path>
                </a:pathLst>
              </a:custGeom>
              <a:solidFill>
                <a:srgbClr val="9BC3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64">
                <a:extLst>
                  <a:ext uri="{FF2B5EF4-FFF2-40B4-BE49-F238E27FC236}">
                    <a16:creationId xmlns:a16="http://schemas.microsoft.com/office/drawing/2014/main" id="{715938E7-96A6-49C9-89F4-D90D62E27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695" y="2204231"/>
                <a:ext cx="238356" cy="910031"/>
              </a:xfrm>
              <a:custGeom>
                <a:avLst/>
                <a:gdLst>
                  <a:gd name="T0" fmla="*/ 127 w 127"/>
                  <a:gd name="T1" fmla="*/ 0 h 475"/>
                  <a:gd name="T2" fmla="*/ 0 w 127"/>
                  <a:gd name="T3" fmla="*/ 52 h 475"/>
                  <a:gd name="T4" fmla="*/ 0 w 127"/>
                  <a:gd name="T5" fmla="*/ 475 h 475"/>
                  <a:gd name="T6" fmla="*/ 30 w 127"/>
                  <a:gd name="T7" fmla="*/ 475 h 475"/>
                  <a:gd name="T8" fmla="*/ 127 w 127"/>
                  <a:gd name="T9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475">
                    <a:moveTo>
                      <a:pt x="127" y="0"/>
                    </a:moveTo>
                    <a:cubicBezTo>
                      <a:pt x="84" y="15"/>
                      <a:pt x="42" y="32"/>
                      <a:pt x="0" y="52"/>
                    </a:cubicBezTo>
                    <a:cubicBezTo>
                      <a:pt x="0" y="475"/>
                      <a:pt x="0" y="475"/>
                      <a:pt x="0" y="475"/>
                    </a:cubicBezTo>
                    <a:cubicBezTo>
                      <a:pt x="30" y="475"/>
                      <a:pt x="30" y="475"/>
                      <a:pt x="30" y="475"/>
                    </a:cubicBezTo>
                    <a:cubicBezTo>
                      <a:pt x="62" y="363"/>
                      <a:pt x="110" y="176"/>
                      <a:pt x="127" y="0"/>
                    </a:cubicBezTo>
                  </a:path>
                </a:pathLst>
              </a:custGeom>
              <a:solidFill>
                <a:srgbClr val="F13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7C4BF8AB-E2C5-4B4F-9BEC-3DF447E29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7106" y="2149937"/>
                <a:ext cx="349589" cy="964325"/>
              </a:xfrm>
              <a:custGeom>
                <a:avLst/>
                <a:gdLst>
                  <a:gd name="T0" fmla="*/ 186 w 186"/>
                  <a:gd name="T1" fmla="*/ 0 h 503"/>
                  <a:gd name="T2" fmla="*/ 97 w 186"/>
                  <a:gd name="T3" fmla="*/ 28 h 503"/>
                  <a:gd name="T4" fmla="*/ 0 w 186"/>
                  <a:gd name="T5" fmla="*/ 503 h 503"/>
                  <a:gd name="T6" fmla="*/ 20 w 186"/>
                  <a:gd name="T7" fmla="*/ 503 h 503"/>
                  <a:gd name="T8" fmla="*/ 186 w 186"/>
                  <a:gd name="T9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503">
                    <a:moveTo>
                      <a:pt x="186" y="0"/>
                    </a:moveTo>
                    <a:cubicBezTo>
                      <a:pt x="156" y="8"/>
                      <a:pt x="127" y="17"/>
                      <a:pt x="97" y="28"/>
                    </a:cubicBezTo>
                    <a:cubicBezTo>
                      <a:pt x="80" y="204"/>
                      <a:pt x="32" y="391"/>
                      <a:pt x="0" y="503"/>
                    </a:cubicBezTo>
                    <a:cubicBezTo>
                      <a:pt x="20" y="503"/>
                      <a:pt x="20" y="503"/>
                      <a:pt x="20" y="503"/>
                    </a:cubicBezTo>
                    <a:cubicBezTo>
                      <a:pt x="76" y="386"/>
                      <a:pt x="162" y="184"/>
                      <a:pt x="186" y="0"/>
                    </a:cubicBezTo>
                  </a:path>
                </a:pathLst>
              </a:custGeom>
              <a:solidFill>
                <a:srgbClr val="937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1">
                <a:extLst>
                  <a:ext uri="{FF2B5EF4-FFF2-40B4-BE49-F238E27FC236}">
                    <a16:creationId xmlns:a16="http://schemas.microsoft.com/office/drawing/2014/main" id="{7BAFEB13-ADC5-4642-99CB-F2D254393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859" y="1584308"/>
                <a:ext cx="162877" cy="761736"/>
              </a:xfrm>
              <a:custGeom>
                <a:avLst/>
                <a:gdLst>
                  <a:gd name="T0" fmla="*/ 87 w 87"/>
                  <a:gd name="T1" fmla="*/ 0 h 397"/>
                  <a:gd name="T2" fmla="*/ 82 w 87"/>
                  <a:gd name="T3" fmla="*/ 397 h 397"/>
                  <a:gd name="T4" fmla="*/ 82 w 87"/>
                  <a:gd name="T5" fmla="*/ 397 h 397"/>
                  <a:gd name="T6" fmla="*/ 87 w 87"/>
                  <a:gd name="T7" fmla="*/ 0 h 397"/>
                  <a:gd name="T8" fmla="*/ 87 w 87"/>
                  <a:gd name="T9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97">
                    <a:moveTo>
                      <a:pt x="87" y="0"/>
                    </a:moveTo>
                    <a:cubicBezTo>
                      <a:pt x="0" y="98"/>
                      <a:pt x="24" y="251"/>
                      <a:pt x="82" y="397"/>
                    </a:cubicBezTo>
                    <a:cubicBezTo>
                      <a:pt x="82" y="397"/>
                      <a:pt x="82" y="397"/>
                      <a:pt x="82" y="397"/>
                    </a:cubicBezTo>
                    <a:cubicBezTo>
                      <a:pt x="24" y="251"/>
                      <a:pt x="0" y="98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</a:path>
                </a:pathLst>
              </a:custGeom>
              <a:solidFill>
                <a:srgbClr val="A35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A11835CD-0BD4-4A48-ABCA-2BCB634C5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651" y="3115443"/>
              <a:ext cx="342208" cy="142588"/>
            </a:xfrm>
            <a:custGeom>
              <a:avLst/>
              <a:gdLst>
                <a:gd name="T0" fmla="*/ 0 w 24"/>
                <a:gd name="T1" fmla="*/ 0 h 10"/>
                <a:gd name="T2" fmla="*/ 5 w 24"/>
                <a:gd name="T3" fmla="*/ 10 h 10"/>
                <a:gd name="T4" fmla="*/ 19 w 24"/>
                <a:gd name="T5" fmla="*/ 10 h 10"/>
                <a:gd name="T6" fmla="*/ 24 w 24"/>
                <a:gd name="T7" fmla="*/ 0 h 10"/>
                <a:gd name="T8" fmla="*/ 0 w 2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5" y="10"/>
                  </a:lnTo>
                  <a:lnTo>
                    <a:pt x="19" y="10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49">
              <a:extLst>
                <a:ext uri="{FF2B5EF4-FFF2-40B4-BE49-F238E27FC236}">
                  <a16:creationId xmlns:a16="http://schemas.microsoft.com/office/drawing/2014/main" id="{166E3458-3B20-4753-ADEA-F41D33567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3644" y="3557464"/>
              <a:ext cx="342208" cy="4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50">
              <a:extLst>
                <a:ext uri="{FF2B5EF4-FFF2-40B4-BE49-F238E27FC236}">
                  <a16:creationId xmlns:a16="http://schemas.microsoft.com/office/drawing/2014/main" id="{32C8E92D-D2A8-404F-8B75-55543AAB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4747" y="3258031"/>
              <a:ext cx="14258" cy="299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ECBABDCE-354B-4648-878F-5CDCEDC66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643" y="3115442"/>
              <a:ext cx="186878" cy="155731"/>
            </a:xfrm>
            <a:custGeom>
              <a:avLst/>
              <a:gdLst>
                <a:gd name="T0" fmla="*/ 12 w 12"/>
                <a:gd name="T1" fmla="*/ 0 h 10"/>
                <a:gd name="T2" fmla="*/ 10 w 12"/>
                <a:gd name="T3" fmla="*/ 0 h 10"/>
                <a:gd name="T4" fmla="*/ 5 w 12"/>
                <a:gd name="T5" fmla="*/ 0 h 10"/>
                <a:gd name="T6" fmla="*/ 3 w 12"/>
                <a:gd name="T7" fmla="*/ 0 h 10"/>
                <a:gd name="T8" fmla="*/ 0 w 12"/>
                <a:gd name="T9" fmla="*/ 0 h 10"/>
                <a:gd name="T10" fmla="*/ 0 w 12"/>
                <a:gd name="T11" fmla="*/ 0 h 10"/>
                <a:gd name="T12" fmla="*/ 5 w 12"/>
                <a:gd name="T13" fmla="*/ 10 h 10"/>
                <a:gd name="T14" fmla="*/ 5 w 12"/>
                <a:gd name="T15" fmla="*/ 10 h 10"/>
                <a:gd name="T16" fmla="*/ 7 w 12"/>
                <a:gd name="T17" fmla="*/ 10 h 10"/>
                <a:gd name="T18" fmla="*/ 12 w 12"/>
                <a:gd name="T19" fmla="*/ 10 h 10"/>
                <a:gd name="T20" fmla="*/ 12 w 12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E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E3CF02BA-CEFA-4795-9DDA-1237E0ADC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634" y="3115442"/>
              <a:ext cx="171105" cy="142588"/>
            </a:xfrm>
            <a:custGeom>
              <a:avLst/>
              <a:gdLst>
                <a:gd name="T0" fmla="*/ 12 w 12"/>
                <a:gd name="T1" fmla="*/ 0 h 10"/>
                <a:gd name="T2" fmla="*/ 10 w 12"/>
                <a:gd name="T3" fmla="*/ 0 h 10"/>
                <a:gd name="T4" fmla="*/ 5 w 12"/>
                <a:gd name="T5" fmla="*/ 0 h 10"/>
                <a:gd name="T6" fmla="*/ 3 w 12"/>
                <a:gd name="T7" fmla="*/ 0 h 10"/>
                <a:gd name="T8" fmla="*/ 0 w 12"/>
                <a:gd name="T9" fmla="*/ 0 h 10"/>
                <a:gd name="T10" fmla="*/ 0 w 12"/>
                <a:gd name="T11" fmla="*/ 0 h 10"/>
                <a:gd name="T12" fmla="*/ 5 w 12"/>
                <a:gd name="T13" fmla="*/ 10 h 10"/>
                <a:gd name="T14" fmla="*/ 5 w 12"/>
                <a:gd name="T15" fmla="*/ 10 h 10"/>
                <a:gd name="T16" fmla="*/ 7 w 12"/>
                <a:gd name="T17" fmla="*/ 10 h 10"/>
                <a:gd name="T18" fmla="*/ 12 w 12"/>
                <a:gd name="T19" fmla="*/ 10 h 10"/>
                <a:gd name="T20" fmla="*/ 12 w 12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5">
              <a:extLst>
                <a:ext uri="{FF2B5EF4-FFF2-40B4-BE49-F238E27FC236}">
                  <a16:creationId xmlns:a16="http://schemas.microsoft.com/office/drawing/2014/main" id="{75D5E59A-1D5F-4287-9CFF-23C695739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620" y="3557499"/>
              <a:ext cx="171104" cy="42776"/>
            </a:xfrm>
            <a:custGeom>
              <a:avLst/>
              <a:gdLst>
                <a:gd name="T0" fmla="*/ 12 w 12"/>
                <a:gd name="T1" fmla="*/ 0 h 3"/>
                <a:gd name="T2" fmla="*/ 12 w 12"/>
                <a:gd name="T3" fmla="*/ 0 h 3"/>
                <a:gd name="T4" fmla="*/ 12 w 12"/>
                <a:gd name="T5" fmla="*/ 0 h 3"/>
                <a:gd name="T6" fmla="*/ 0 w 12"/>
                <a:gd name="T7" fmla="*/ 0 h 3"/>
                <a:gd name="T8" fmla="*/ 0 w 12"/>
                <a:gd name="T9" fmla="*/ 3 h 3"/>
                <a:gd name="T10" fmla="*/ 0 w 12"/>
                <a:gd name="T11" fmla="*/ 3 h 3"/>
                <a:gd name="T12" fmla="*/ 12 w 12"/>
                <a:gd name="T13" fmla="*/ 3 h 3"/>
                <a:gd name="T14" fmla="*/ 12 w 12"/>
                <a:gd name="T15" fmla="*/ 0 h 3"/>
                <a:gd name="T16" fmla="*/ 12 w 1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72">
              <a:extLst>
                <a:ext uri="{FF2B5EF4-FFF2-40B4-BE49-F238E27FC236}">
                  <a16:creationId xmlns:a16="http://schemas.microsoft.com/office/drawing/2014/main" id="{7B94C398-4528-4C8A-A8E9-2F61D6FEEF9E}"/>
                </a:ext>
              </a:extLst>
            </p:cNvPr>
            <p:cNvGrpSpPr/>
            <p:nvPr/>
          </p:nvGrpSpPr>
          <p:grpSpPr>
            <a:xfrm>
              <a:off x="5922661" y="3235013"/>
              <a:ext cx="342247" cy="581373"/>
              <a:chOff x="5922661" y="3235013"/>
              <a:chExt cx="342247" cy="581373"/>
            </a:xfrm>
          </p:grpSpPr>
          <p:grpSp>
            <p:nvGrpSpPr>
              <p:cNvPr id="19" name="Group 69">
                <a:extLst>
                  <a:ext uri="{FF2B5EF4-FFF2-40B4-BE49-F238E27FC236}">
                    <a16:creationId xmlns:a16="http://schemas.microsoft.com/office/drawing/2014/main" id="{76016C9A-498A-42B0-B3E1-B63FEA0BA773}"/>
                  </a:ext>
                </a:extLst>
              </p:cNvPr>
              <p:cNvGrpSpPr/>
              <p:nvPr/>
            </p:nvGrpSpPr>
            <p:grpSpPr>
              <a:xfrm>
                <a:off x="5922661" y="3235013"/>
                <a:ext cx="342247" cy="579783"/>
                <a:chOff x="5922661" y="3258031"/>
                <a:chExt cx="342247" cy="579783"/>
              </a:xfrm>
            </p:grpSpPr>
            <p:cxnSp>
              <p:nvCxnSpPr>
                <p:cNvPr id="21" name="Straight Connector 43">
                  <a:extLst>
                    <a:ext uri="{FF2B5EF4-FFF2-40B4-BE49-F238E27FC236}">
                      <a16:creationId xmlns:a16="http://schemas.microsoft.com/office/drawing/2014/main" id="{007435DC-BE03-4B67-8367-4F22AF89D6DD}"/>
                    </a:ext>
                  </a:extLst>
                </p:cNvPr>
                <p:cNvCxnSpPr/>
                <p:nvPr/>
              </p:nvCxnSpPr>
              <p:spPr>
                <a:xfrm>
                  <a:off x="6187638" y="3268792"/>
                  <a:ext cx="74884" cy="30767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44">
                  <a:extLst>
                    <a:ext uri="{FF2B5EF4-FFF2-40B4-BE49-F238E27FC236}">
                      <a16:creationId xmlns:a16="http://schemas.microsoft.com/office/drawing/2014/main" id="{0B1B4ACD-8BB3-4F7F-AD31-6BFF6EAC3DF5}"/>
                    </a:ext>
                  </a:extLst>
                </p:cNvPr>
                <p:cNvCxnSpPr/>
                <p:nvPr/>
              </p:nvCxnSpPr>
              <p:spPr>
                <a:xfrm flipH="1">
                  <a:off x="6093805" y="3258031"/>
                  <a:ext cx="1" cy="299432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Freeform 47">
                  <a:extLst>
                    <a:ext uri="{FF2B5EF4-FFF2-40B4-BE49-F238E27FC236}">
                      <a16:creationId xmlns:a16="http://schemas.microsoft.com/office/drawing/2014/main" id="{6D38C3B8-6425-4435-970A-2A171C7C5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22700" y="3566899"/>
                  <a:ext cx="342208" cy="270915"/>
                </a:xfrm>
                <a:custGeom>
                  <a:avLst/>
                  <a:gdLst>
                    <a:gd name="T0" fmla="*/ 5 w 10"/>
                    <a:gd name="T1" fmla="*/ 0 h 8"/>
                    <a:gd name="T2" fmla="*/ 5 w 10"/>
                    <a:gd name="T3" fmla="*/ 0 h 8"/>
                    <a:gd name="T4" fmla="*/ 5 w 10"/>
                    <a:gd name="T5" fmla="*/ 0 h 8"/>
                    <a:gd name="T6" fmla="*/ 5 w 10"/>
                    <a:gd name="T7" fmla="*/ 0 h 8"/>
                    <a:gd name="T8" fmla="*/ 5 w 10"/>
                    <a:gd name="T9" fmla="*/ 0 h 8"/>
                    <a:gd name="T10" fmla="*/ 0 w 10"/>
                    <a:gd name="T11" fmla="*/ 0 h 8"/>
                    <a:gd name="T12" fmla="*/ 1 w 10"/>
                    <a:gd name="T13" fmla="*/ 7 h 8"/>
                    <a:gd name="T14" fmla="*/ 3 w 10"/>
                    <a:gd name="T15" fmla="*/ 8 h 8"/>
                    <a:gd name="T16" fmla="*/ 5 w 10"/>
                    <a:gd name="T17" fmla="*/ 8 h 8"/>
                    <a:gd name="T18" fmla="*/ 5 w 10"/>
                    <a:gd name="T19" fmla="*/ 8 h 8"/>
                    <a:gd name="T20" fmla="*/ 7 w 10"/>
                    <a:gd name="T21" fmla="*/ 8 h 8"/>
                    <a:gd name="T22" fmla="*/ 9 w 10"/>
                    <a:gd name="T23" fmla="*/ 7 h 8"/>
                    <a:gd name="T24" fmla="*/ 10 w 10"/>
                    <a:gd name="T25" fmla="*/ 0 h 8"/>
                    <a:gd name="T26" fmla="*/ 5 w 10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8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8"/>
                        <a:pt x="3" y="8"/>
                      </a:cubicBezTo>
                      <a:cubicBezTo>
                        <a:pt x="4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6" y="8"/>
                        <a:pt x="7" y="8"/>
                      </a:cubicBezTo>
                      <a:cubicBezTo>
                        <a:pt x="9" y="8"/>
                        <a:pt x="9" y="7"/>
                        <a:pt x="9" y="7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48">
                  <a:extLst>
                    <a:ext uri="{FF2B5EF4-FFF2-40B4-BE49-F238E27FC236}">
                      <a16:creationId xmlns:a16="http://schemas.microsoft.com/office/drawing/2014/main" id="{D7343E96-1A98-49B5-9E29-1B76E7D3FF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2695" y="3524123"/>
                  <a:ext cx="342208" cy="42776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25" name="Straight Connector 60">
                  <a:extLst>
                    <a:ext uri="{FF2B5EF4-FFF2-40B4-BE49-F238E27FC236}">
                      <a16:creationId xmlns:a16="http://schemas.microsoft.com/office/drawing/2014/main" id="{FF9E5BE7-52AD-4B76-8876-EC10E4BF8251}"/>
                    </a:ext>
                  </a:extLst>
                </p:cNvPr>
                <p:cNvCxnSpPr/>
                <p:nvPr/>
              </p:nvCxnSpPr>
              <p:spPr>
                <a:xfrm flipH="1">
                  <a:off x="5922661" y="3271173"/>
                  <a:ext cx="72552" cy="28627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Freeform 53">
                <a:extLst>
                  <a:ext uri="{FF2B5EF4-FFF2-40B4-BE49-F238E27FC236}">
                    <a16:creationId xmlns:a16="http://schemas.microsoft.com/office/drawing/2014/main" id="{70C75824-8EAF-4782-B311-A71572BDE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672" y="3545471"/>
                <a:ext cx="171104" cy="270915"/>
              </a:xfrm>
              <a:custGeom>
                <a:avLst/>
                <a:gdLst>
                  <a:gd name="T0" fmla="*/ 5 w 5"/>
                  <a:gd name="T1" fmla="*/ 0 h 8"/>
                  <a:gd name="T2" fmla="*/ 0 w 5"/>
                  <a:gd name="T3" fmla="*/ 0 h 8"/>
                  <a:gd name="T4" fmla="*/ 1 w 5"/>
                  <a:gd name="T5" fmla="*/ 7 h 8"/>
                  <a:gd name="T6" fmla="*/ 3 w 5"/>
                  <a:gd name="T7" fmla="*/ 8 h 8"/>
                  <a:gd name="T8" fmla="*/ 5 w 5"/>
                  <a:gd name="T9" fmla="*/ 8 h 8"/>
                  <a:gd name="T10" fmla="*/ 5 w 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8"/>
                      <a:pt x="3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B7232A63-0C54-4517-A301-FE676B96A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654" y="3115443"/>
              <a:ext cx="373753" cy="155731"/>
            </a:xfrm>
            <a:custGeom>
              <a:avLst/>
              <a:gdLst>
                <a:gd name="T0" fmla="*/ 0 w 24"/>
                <a:gd name="T1" fmla="*/ 0 h 10"/>
                <a:gd name="T2" fmla="*/ 5 w 24"/>
                <a:gd name="T3" fmla="*/ 10 h 10"/>
                <a:gd name="T4" fmla="*/ 19 w 24"/>
                <a:gd name="T5" fmla="*/ 10 h 10"/>
                <a:gd name="T6" fmla="*/ 24 w 24"/>
                <a:gd name="T7" fmla="*/ 0 h 10"/>
                <a:gd name="T8" fmla="*/ 0 w 2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5" y="10"/>
                  </a:lnTo>
                  <a:lnTo>
                    <a:pt x="19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8695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22ACF36-6F57-441E-9970-E68B6425F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208" y="1067397"/>
            <a:ext cx="7604272" cy="5601963"/>
          </a:xfrm>
        </p:spPr>
        <p:txBody>
          <a:bodyPr>
            <a:normAutofit lnSpcReduction="10000"/>
          </a:bodyPr>
          <a:lstStyle/>
          <a:p>
            <a:r>
              <a:rPr lang="en-US" altLang="zh-TW" dirty="0" err="1"/>
              <a:t>JLR</a:t>
            </a:r>
            <a:r>
              <a:rPr lang="en-US" altLang="zh-TW" dirty="0"/>
              <a:t> </a:t>
            </a:r>
            <a:r>
              <a:rPr lang="zh-TW" altLang="en-US" dirty="0"/>
              <a:t>試著讓設計師、工程師與生產專家皆能配備最先進的工具以建造出尖端技術的汽車，精密系統包含電腦輔助設計</a:t>
            </a:r>
            <a:r>
              <a:rPr lang="en-US" altLang="zh-TW" dirty="0"/>
              <a:t>(computer-aided design,</a:t>
            </a:r>
            <a:r>
              <a:rPr lang="zh-TW" altLang="en-US" dirty="0"/>
              <a:t> </a:t>
            </a:r>
            <a:r>
              <a:rPr lang="en-US" altLang="zh-TW" dirty="0"/>
              <a:t>CAD)</a:t>
            </a:r>
            <a:r>
              <a:rPr lang="zh-TW" altLang="en-US" dirty="0"/>
              <a:t>、電腦輔助製造</a:t>
            </a:r>
            <a:r>
              <a:rPr lang="en-US" altLang="zh-TW" dirty="0"/>
              <a:t>(computer-aided manufacturing, CAM)</a:t>
            </a:r>
            <a:r>
              <a:rPr lang="zh-TW" altLang="en-US" dirty="0"/>
              <a:t>， 以及電腦輔助工程</a:t>
            </a:r>
            <a:r>
              <a:rPr lang="en-US" altLang="zh-TW" dirty="0"/>
              <a:t>(computer-aided engineering, CAE)</a:t>
            </a:r>
          </a:p>
          <a:p>
            <a:r>
              <a:rPr lang="zh-TW" altLang="en-US" dirty="0"/>
              <a:t>這些技術自動化了許多</a:t>
            </a:r>
            <a:br>
              <a:rPr lang="en-US" altLang="zh-TW" dirty="0"/>
            </a:br>
            <a:r>
              <a:rPr lang="zh-TW" altLang="en-US" dirty="0"/>
              <a:t>程序，例如設計汽車模</a:t>
            </a:r>
            <a:br>
              <a:rPr lang="en-US" altLang="zh-TW" dirty="0"/>
            </a:br>
            <a:r>
              <a:rPr lang="zh-TW" altLang="en-US" dirty="0"/>
              <a:t>型、測試設計，以及提</a:t>
            </a:r>
            <a:br>
              <a:rPr lang="en-US" altLang="zh-TW" dirty="0"/>
            </a:br>
            <a:r>
              <a:rPr lang="zh-TW" altLang="en-US" dirty="0"/>
              <a:t>供設計規格來驅動製造</a:t>
            </a:r>
            <a:br>
              <a:rPr lang="en-US" altLang="zh-TW" dirty="0"/>
            </a:br>
            <a:r>
              <a:rPr lang="zh-TW" altLang="en-US" dirty="0"/>
              <a:t>流程，大幅地降低製造</a:t>
            </a:r>
            <a:br>
              <a:rPr lang="en-US" altLang="zh-TW" dirty="0"/>
            </a:br>
            <a:r>
              <a:rPr lang="zh-TW" altLang="en-US" dirty="0"/>
              <a:t>新車輛所需花費的時間</a:t>
            </a:r>
            <a:br>
              <a:rPr lang="en-US" altLang="zh-TW" dirty="0"/>
            </a:br>
            <a:r>
              <a:rPr lang="zh-TW" altLang="en-US" dirty="0"/>
              <a:t>與成本。</a:t>
            </a:r>
          </a:p>
        </p:txBody>
      </p:sp>
      <p:sp>
        <p:nvSpPr>
          <p:cNvPr id="12" name="標題 11">
            <a:extLst>
              <a:ext uri="{FF2B5EF4-FFF2-40B4-BE49-F238E27FC236}">
                <a16:creationId xmlns:a16="http://schemas.microsoft.com/office/drawing/2014/main" id="{B57F23D2-5D8E-4690-B2E9-FC48644A2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利用新設計與製造科技轉型的</a:t>
            </a:r>
            <a:r>
              <a:rPr lang="en-US" altLang="zh-TW" dirty="0"/>
              <a:t>Jaguar Land Rover 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3DBF315-BB37-4478-BE0F-1159DF0E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4</a:t>
            </a:fld>
            <a:endParaRPr lang="en-US" altLang="ko-KR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5ED3753-E251-43B9-8110-88124D01E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71"/>
            <a:ext cx="1219200" cy="12192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D37F939-CA3E-4FEE-A90E-E2FBE1668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207" y="3592938"/>
            <a:ext cx="3470523" cy="260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5578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3DBF315-BB37-4478-BE0F-1159DF0E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5</a:t>
            </a:fld>
            <a:endParaRPr lang="en-US" altLang="ko-KR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5ED3753-E251-43B9-8110-88124D01E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71"/>
            <a:ext cx="1219200" cy="1219200"/>
          </a:xfrm>
          <a:prstGeom prst="rect">
            <a:avLst/>
          </a:prstGeom>
        </p:spPr>
      </p:pic>
      <p:sp>
        <p:nvSpPr>
          <p:cNvPr id="12" name="標題 11">
            <a:extLst>
              <a:ext uri="{FF2B5EF4-FFF2-40B4-BE49-F238E27FC236}">
                <a16:creationId xmlns:a16="http://schemas.microsoft.com/office/drawing/2014/main" id="{B57F23D2-5D8E-4690-B2E9-FC48644A2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利用新設計與製造科技轉型的</a:t>
            </a:r>
            <a:r>
              <a:rPr lang="en-US" altLang="zh-TW" dirty="0"/>
              <a:t>Jaguar Land Rover 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4D6978E5-A337-4417-97CC-174E955E3876}"/>
              </a:ext>
            </a:extLst>
          </p:cNvPr>
          <p:cNvGrpSpPr/>
          <p:nvPr/>
        </p:nvGrpSpPr>
        <p:grpSpPr>
          <a:xfrm>
            <a:off x="1186592" y="1556792"/>
            <a:ext cx="7705392" cy="4422685"/>
            <a:chOff x="1186592" y="1556792"/>
            <a:chExt cx="7705392" cy="442268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34BDF48-0858-43D4-9762-F67A9D18CA90}"/>
                </a:ext>
              </a:extLst>
            </p:cNvPr>
            <p:cNvSpPr/>
            <p:nvPr/>
          </p:nvSpPr>
          <p:spPr>
            <a:xfrm>
              <a:off x="3419872" y="2420888"/>
              <a:ext cx="1152128" cy="5760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管理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07DB659-F38A-4520-AEF8-0631AD9EAE5C}"/>
                </a:ext>
              </a:extLst>
            </p:cNvPr>
            <p:cNvSpPr/>
            <p:nvPr/>
          </p:nvSpPr>
          <p:spPr>
            <a:xfrm>
              <a:off x="3419872" y="3573017"/>
              <a:ext cx="1152128" cy="5760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組織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B0F1EEB-20AA-480D-8AFA-949DBDED3C0C}"/>
                </a:ext>
              </a:extLst>
            </p:cNvPr>
            <p:cNvSpPr/>
            <p:nvPr/>
          </p:nvSpPr>
          <p:spPr>
            <a:xfrm>
              <a:off x="3419872" y="4739328"/>
              <a:ext cx="1152128" cy="5760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科技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7585565-FD27-4C4D-A9DD-78945FE16062}"/>
                </a:ext>
              </a:extLst>
            </p:cNvPr>
            <p:cNvSpPr/>
            <p:nvPr/>
          </p:nvSpPr>
          <p:spPr>
            <a:xfrm>
              <a:off x="5220072" y="1556792"/>
              <a:ext cx="1152128" cy="5760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企業挑戰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99F0809-F307-41B3-BB4B-F1513D44C433}"/>
                </a:ext>
              </a:extLst>
            </p:cNvPr>
            <p:cNvSpPr/>
            <p:nvPr/>
          </p:nvSpPr>
          <p:spPr>
            <a:xfrm>
              <a:off x="5220072" y="3573017"/>
              <a:ext cx="1152128" cy="5760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資訊系統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C1B53E9-2FA2-4E5F-860D-F08A49D6011B}"/>
                </a:ext>
              </a:extLst>
            </p:cNvPr>
            <p:cNvSpPr/>
            <p:nvPr/>
          </p:nvSpPr>
          <p:spPr>
            <a:xfrm>
              <a:off x="7534672" y="3399729"/>
              <a:ext cx="1285800" cy="74935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企業</a:t>
              </a:r>
              <a:endParaRPr lang="en-US" altLang="zh-TW" b="1" dirty="0"/>
            </a:p>
            <a:p>
              <a:pPr algn="ctr"/>
              <a:r>
                <a:rPr lang="zh-TW" altLang="en-US" b="1" dirty="0"/>
                <a:t>解決方案</a:t>
              </a: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D30C6EC8-D6AC-41A9-BFEE-B3B48F81A0E0}"/>
                </a:ext>
              </a:extLst>
            </p:cNvPr>
            <p:cNvSpPr txBox="1"/>
            <p:nvPr/>
          </p:nvSpPr>
          <p:spPr>
            <a:xfrm>
              <a:off x="5220072" y="2122195"/>
              <a:ext cx="2314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零散的系統與資料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複雜的技術密集型企業流程</a:t>
              </a: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38ED742F-081B-4110-B04C-06819734CF8B}"/>
                </a:ext>
              </a:extLst>
            </p:cNvPr>
            <p:cNvSpPr txBox="1"/>
            <p:nvPr/>
          </p:nvSpPr>
          <p:spPr>
            <a:xfrm>
              <a:off x="7501860" y="4202258"/>
              <a:ext cx="13901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增加生產力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提升品質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減少成本</a:t>
              </a: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E3062049-61B1-4DF6-BCBF-0752EF1C9A45}"/>
                </a:ext>
              </a:extLst>
            </p:cNvPr>
            <p:cNvSpPr txBox="1"/>
            <p:nvPr/>
          </p:nvSpPr>
          <p:spPr>
            <a:xfrm>
              <a:off x="5220072" y="4219637"/>
              <a:ext cx="2133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提供遍及企業內的產品生命週期管理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促進知識取得、分享和使用</a:t>
              </a: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EB7E7AB4-D398-423E-9BE7-3DE6C58AD74C}"/>
                </a:ext>
              </a:extLst>
            </p:cNvPr>
            <p:cNvSpPr txBox="1"/>
            <p:nvPr/>
          </p:nvSpPr>
          <p:spPr>
            <a:xfrm>
              <a:off x="1186592" y="2366273"/>
              <a:ext cx="22108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建立企業資料標準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監控生產品質與成本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選擇科技</a:t>
              </a: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AF9DD70C-0094-44BD-96F9-406168784AB4}"/>
                </a:ext>
              </a:extLst>
            </p:cNvPr>
            <p:cNvSpPr txBox="1"/>
            <p:nvPr/>
          </p:nvSpPr>
          <p:spPr>
            <a:xfrm>
              <a:off x="1186592" y="3508882"/>
              <a:ext cx="2233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修訂產品生命週期管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理流程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192D3307-F401-461A-9255-ACF280B6D42F}"/>
                </a:ext>
              </a:extLst>
            </p:cNvPr>
            <p:cNvSpPr txBox="1"/>
            <p:nvPr/>
          </p:nvSpPr>
          <p:spPr>
            <a:xfrm>
              <a:off x="1191693" y="4656038"/>
              <a:ext cx="220576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部署達梭 </a:t>
              </a:r>
              <a:r>
                <a:rPr lang="en-US" altLang="zh-TW" sz="1600" dirty="0"/>
                <a:t>PLM </a:t>
              </a:r>
              <a:r>
                <a:rPr lang="zh-TW" altLang="en-US" sz="1600" dirty="0"/>
                <a:t>軟體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部署達梭 </a:t>
              </a:r>
              <a:r>
                <a:rPr lang="en-US" altLang="zh-TW" sz="1600" dirty="0"/>
                <a:t>3-D Live </a:t>
              </a:r>
              <a:r>
                <a:rPr lang="zh-TW" altLang="en-US" sz="1600" dirty="0"/>
                <a:t>軟體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部署 </a:t>
              </a:r>
              <a:r>
                <a:rPr lang="en-US" altLang="zh-TW" sz="1600" dirty="0"/>
                <a:t>CAD</a:t>
              </a:r>
              <a:r>
                <a:rPr lang="zh-TW" altLang="en-US" sz="1600" dirty="0"/>
                <a:t>工作站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部署用戶端電腦</a:t>
              </a:r>
            </a:p>
          </p:txBody>
        </p:sp>
        <p:cxnSp>
          <p:nvCxnSpPr>
            <p:cNvPr id="23" name="接點: 肘形 22">
              <a:extLst>
                <a:ext uri="{FF2B5EF4-FFF2-40B4-BE49-F238E27FC236}">
                  <a16:creationId xmlns:a16="http://schemas.microsoft.com/office/drawing/2014/main" id="{E786123E-58BA-438D-B63B-CA996B8BF07C}"/>
                </a:ext>
              </a:extLst>
            </p:cNvPr>
            <p:cNvCxnSpPr>
              <a:stCxn id="14" idx="1"/>
              <a:endCxn id="10" idx="0"/>
            </p:cNvCxnSpPr>
            <p:nvPr/>
          </p:nvCxnSpPr>
          <p:spPr>
            <a:xfrm rot="10800000" flipV="1">
              <a:off x="3995936" y="1844824"/>
              <a:ext cx="1224136" cy="576064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E231DC0D-76C6-4D52-BA78-07857C3E406A}"/>
                </a:ext>
              </a:extLst>
            </p:cNvPr>
            <p:cNvCxnSpPr>
              <a:stCxn id="10" idx="3"/>
            </p:cNvCxnSpPr>
            <p:nvPr/>
          </p:nvCxnSpPr>
          <p:spPr>
            <a:xfrm>
              <a:off x="4572000" y="2708920"/>
              <a:ext cx="720080" cy="8640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4870B775-03BC-486A-AEB3-C3B0AF29F125}"/>
                </a:ext>
              </a:extLst>
            </p:cNvPr>
            <p:cNvCxnSpPr>
              <a:stCxn id="11" idx="3"/>
              <a:endCxn id="15" idx="1"/>
            </p:cNvCxnSpPr>
            <p:nvPr/>
          </p:nvCxnSpPr>
          <p:spPr>
            <a:xfrm>
              <a:off x="4572000" y="3861049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F8760106-7F53-443D-BCD9-0A89D5338E93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V="1">
              <a:off x="4572000" y="4149080"/>
              <a:ext cx="720080" cy="878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接點: 肘形 26">
              <a:extLst>
                <a:ext uri="{FF2B5EF4-FFF2-40B4-BE49-F238E27FC236}">
                  <a16:creationId xmlns:a16="http://schemas.microsoft.com/office/drawing/2014/main" id="{270597F9-4F2F-4759-8609-3A212A9B8DFA}"/>
                </a:ext>
              </a:extLst>
            </p:cNvPr>
            <p:cNvCxnSpPr>
              <a:stCxn id="16" idx="0"/>
              <a:endCxn id="14" idx="3"/>
            </p:cNvCxnSpPr>
            <p:nvPr/>
          </p:nvCxnSpPr>
          <p:spPr>
            <a:xfrm rot="16200000" flipV="1">
              <a:off x="6497434" y="1719591"/>
              <a:ext cx="1554905" cy="1805372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21588D06-AAD2-463A-9B1D-10EF5D21306E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6372200" y="3861049"/>
              <a:ext cx="11849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006112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E4CAD64C-B1CF-4346-9E68-2D0DAEF70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24534"/>
            <a:ext cx="8534152" cy="4984785"/>
          </a:xfrm>
        </p:spPr>
        <p:txBody>
          <a:bodyPr>
            <a:normAutofit fontScale="92500"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資料</a:t>
            </a:r>
            <a:r>
              <a:rPr lang="en-US" altLang="zh-TW" dirty="0">
                <a:solidFill>
                  <a:srgbClr val="FFFF00"/>
                </a:solidFill>
              </a:rPr>
              <a:t>(data) </a:t>
            </a:r>
            <a:r>
              <a:rPr lang="zh-TW" altLang="en-US" dirty="0"/>
              <a:t>是一連串的事件或交易，並透過組織的系統記錄與支援</a:t>
            </a:r>
            <a:endParaRPr lang="en-US" altLang="zh-TW" dirty="0"/>
          </a:p>
          <a:p>
            <a:r>
              <a:rPr lang="zh-TW" altLang="en-US" dirty="0"/>
              <a:t>為了將資料轉成有用的</a:t>
            </a:r>
            <a:r>
              <a:rPr lang="zh-TW" altLang="en-US" dirty="0">
                <a:solidFill>
                  <a:srgbClr val="FFFF00"/>
                </a:solidFill>
              </a:rPr>
              <a:t>資訊</a:t>
            </a:r>
            <a:r>
              <a:rPr lang="en-US" altLang="zh-TW" dirty="0">
                <a:solidFill>
                  <a:srgbClr val="FFFF00"/>
                </a:solidFill>
              </a:rPr>
              <a:t>(information) </a:t>
            </a:r>
            <a:r>
              <a:rPr lang="zh-TW" altLang="en-US" dirty="0"/>
              <a:t>，公司必須延伸資源來重整資料，依據不同的分類</a:t>
            </a:r>
            <a:endParaRPr lang="en-US" altLang="zh-TW" dirty="0"/>
          </a:p>
          <a:p>
            <a:r>
              <a:rPr lang="zh-TW" altLang="en-US" dirty="0"/>
              <a:t>進一步將資訊轉型成</a:t>
            </a:r>
            <a:r>
              <a:rPr lang="zh-TW" altLang="en-US" dirty="0">
                <a:solidFill>
                  <a:srgbClr val="FFFF00"/>
                </a:solidFill>
              </a:rPr>
              <a:t>知識</a:t>
            </a:r>
            <a:r>
              <a:rPr lang="en-US" altLang="zh-TW" dirty="0">
                <a:solidFill>
                  <a:srgbClr val="FFFF00"/>
                </a:solidFill>
              </a:rPr>
              <a:t>(knowledge)</a:t>
            </a:r>
            <a:r>
              <a:rPr lang="zh-TW" altLang="en-US" dirty="0"/>
              <a:t>，公司必須再擴大額外資源，探索知識中具有意義的規律、規則與情況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智慧</a:t>
            </a:r>
            <a:r>
              <a:rPr lang="en-US" altLang="zh-TW" dirty="0">
                <a:solidFill>
                  <a:srgbClr val="FFFF00"/>
                </a:solidFill>
              </a:rPr>
              <a:t>(wisdom) </a:t>
            </a:r>
            <a:r>
              <a:rPr lang="zh-TW" altLang="en-US" dirty="0"/>
              <a:t>則是集體與個體應用知識來解決問題的經驗，涵蓋了應用知識的地點、時間與方式</a:t>
            </a:r>
            <a:endParaRPr lang="en-US" altLang="zh-TW" dirty="0"/>
          </a:p>
          <a:p>
            <a:r>
              <a:rPr lang="zh-TW" altLang="en-US" dirty="0"/>
              <a:t>存在員工腦中不能被收納記載的知識稱為</a:t>
            </a:r>
            <a:r>
              <a:rPr lang="zh-TW" altLang="en-US" dirty="0">
                <a:solidFill>
                  <a:srgbClr val="FFFF00"/>
                </a:solidFill>
              </a:rPr>
              <a:t>隱性知識</a:t>
            </a:r>
            <a:r>
              <a:rPr lang="en-US" altLang="zh-TW" dirty="0">
                <a:solidFill>
                  <a:srgbClr val="FFFF00"/>
                </a:solidFill>
              </a:rPr>
              <a:t>(tacit knowledge)</a:t>
            </a:r>
            <a:r>
              <a:rPr lang="zh-TW" altLang="en-US" dirty="0"/>
              <a:t>，反之，已被收納記載的則稱為</a:t>
            </a:r>
            <a:r>
              <a:rPr lang="zh-TW" altLang="en-US" dirty="0">
                <a:solidFill>
                  <a:srgbClr val="FFFF00"/>
                </a:solidFill>
              </a:rPr>
              <a:t>顯性知識</a:t>
            </a:r>
            <a:r>
              <a:rPr lang="en-US" altLang="zh-TW" dirty="0">
                <a:solidFill>
                  <a:srgbClr val="FFFF00"/>
                </a:solidFill>
              </a:rPr>
              <a:t>(explicit knowledge)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65CB811-E278-4DA2-8EC1-C995F1C2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6</a:t>
            </a:fld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992FEADF-5B61-4F8E-9AA2-75537758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知識管理的重要構面</a:t>
            </a:r>
          </a:p>
        </p:txBody>
      </p:sp>
    </p:spTree>
    <p:extLst>
      <p:ext uri="{BB962C8B-B14F-4D97-AF65-F5344CB8AC3E}">
        <p14:creationId xmlns:p14="http://schemas.microsoft.com/office/powerpoint/2010/main" val="277546162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73ABE081-3213-4D43-9ED7-7CCC170FE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組織使用各式各樣的組織型學習機制來創造與集結，透過資料的蒐集、縝密衡量規劃的活動、反覆試驗</a:t>
            </a:r>
            <a:r>
              <a:rPr lang="en-US" altLang="zh-TW" dirty="0"/>
              <a:t>(</a:t>
            </a:r>
            <a:r>
              <a:rPr lang="zh-TW" altLang="en-US" dirty="0"/>
              <a:t>實驗</a:t>
            </a:r>
            <a:r>
              <a:rPr lang="en-US" altLang="zh-TW" dirty="0"/>
              <a:t>)</a:t>
            </a:r>
            <a:r>
              <a:rPr lang="zh-TW" altLang="en-US" dirty="0"/>
              <a:t>，以及來自顧客與環境的回饋，組織獲得經驗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學習型組織會調整它們的行為，包含建立新的企業流程、改變管理者決策規律等，都能反應其學習的成效，這個流程的改變稱為</a:t>
            </a:r>
            <a:r>
              <a:rPr lang="zh-TW" altLang="en-US" dirty="0">
                <a:solidFill>
                  <a:srgbClr val="FFFF00"/>
                </a:solidFill>
              </a:rPr>
              <a:t>「組織學習」</a:t>
            </a:r>
            <a:r>
              <a:rPr lang="en-US" altLang="zh-TW" dirty="0">
                <a:solidFill>
                  <a:srgbClr val="FFFF00"/>
                </a:solidFill>
              </a:rPr>
              <a:t>(organizational learning)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54D63A1-4F8E-4A51-B180-3BE13940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7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A13425F-AB27-437D-9738-B1589F1E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組織學習與知識管理</a:t>
            </a:r>
          </a:p>
        </p:txBody>
      </p:sp>
    </p:spTree>
    <p:extLst>
      <p:ext uri="{BB962C8B-B14F-4D97-AF65-F5344CB8AC3E}">
        <p14:creationId xmlns:p14="http://schemas.microsoft.com/office/powerpoint/2010/main" val="16183121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777EB569-1A21-4E38-AA27-6096E342B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463" y="1542441"/>
            <a:ext cx="7605712" cy="4190815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535FCFDE-A99B-48F0-87A4-FC05251EF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知識管理價值鏈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97C312C-D02D-43B4-A9A9-B08CC40B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18961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9BF750A6-4A34-443F-A06B-3A701C777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463" y="1700808"/>
            <a:ext cx="7605712" cy="3534394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74ECFE38-C0B0-4411-9A6F-5F12A4C0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知識管理系統的主要分類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20B269-526F-4E95-B8B8-320B8BA2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63181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S">
  <a:themeElements>
    <a:clrScheme name="기본 디자인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IS.potx" id="{416927D1-18BA-4B17-9EBD-E7CAD22096FA}" vid="{BCC0314B-B499-4F2A-8C86-7538A676D67A}"/>
    </a:ext>
  </a:extLst>
</a:theme>
</file>

<file path=ppt/theme/theme2.xml><?xml version="1.0" encoding="utf-8"?>
<a:theme xmlns:a="http://schemas.openxmlformats.org/drawingml/2006/main" name="MIS2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IS.potx" id="{416927D1-18BA-4B17-9EBD-E7CAD22096FA}" vid="{38106089-8A2D-46B9-9AF7-6C416BD34ADB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MIS</Template>
  <TotalTime>23</TotalTime>
  <Words>1644</Words>
  <Application>Microsoft Office PowerPoint</Application>
  <PresentationFormat>如螢幕大小 (4:3)</PresentationFormat>
  <Paragraphs>153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31</vt:i4>
      </vt:variant>
    </vt:vector>
  </HeadingPairs>
  <TitlesOfParts>
    <vt:vector size="39" baseType="lpstr">
      <vt:lpstr>굴림</vt:lpstr>
      <vt:lpstr>HY헤드라인M</vt:lpstr>
      <vt:lpstr>맑은 고딕</vt:lpstr>
      <vt:lpstr>Signika</vt:lpstr>
      <vt:lpstr>標楷體</vt:lpstr>
      <vt:lpstr>Arial</vt:lpstr>
      <vt:lpstr>MIS</vt:lpstr>
      <vt:lpstr>MIS2</vt:lpstr>
      <vt:lpstr>PowerPoint 簡報</vt:lpstr>
      <vt:lpstr>CHAPTER 11</vt:lpstr>
      <vt:lpstr>學習目標</vt:lpstr>
      <vt:lpstr>利用新設計與製造科技轉型的Jaguar Land Rover (一)</vt:lpstr>
      <vt:lpstr>利用新設計與製造科技轉型的Jaguar Land Rover (二)</vt:lpstr>
      <vt:lpstr>知識管理的重要構面</vt:lpstr>
      <vt:lpstr>組織學習與知識管理</vt:lpstr>
      <vt:lpstr>知識管理價值鏈</vt:lpstr>
      <vt:lpstr>知識管理系統的主要分類</vt:lpstr>
      <vt:lpstr>企業內容管理系統</vt:lpstr>
      <vt:lpstr>學習管理系統</vt:lpstr>
      <vt:lpstr>知識工作者與知識工作</vt:lpstr>
      <vt:lpstr>知識工作系統的需求</vt:lpstr>
      <vt:lpstr>知識工作系統的範例 (一)</vt:lpstr>
      <vt:lpstr>知識工作系統的範例 (二)</vt:lpstr>
      <vt:lpstr>互動個案：科技的觀點</vt:lpstr>
      <vt:lpstr>獲取知識：專家系統</vt:lpstr>
      <vt:lpstr>專家系統如何運作</vt:lpstr>
      <vt:lpstr>組織的智慧：案例式推理</vt:lpstr>
      <vt:lpstr>模糊邏輯系統</vt:lpstr>
      <vt:lpstr>應用模糊邏輯的溫度控制</vt:lpstr>
      <vt:lpstr>機器學習</vt:lpstr>
      <vt:lpstr>類神經網路</vt:lpstr>
      <vt:lpstr>類神經網路如何運作</vt:lpstr>
      <vt:lpstr>基因演算法</vt:lpstr>
      <vt:lpstr>基因演算法的元件</vt:lpstr>
      <vt:lpstr>互動個案：組織的觀點</vt:lpstr>
      <vt:lpstr>智慧型代理人</vt:lpstr>
      <vt:lpstr>混合型人工智慧系統</vt:lpstr>
      <vt:lpstr>個案研究：IBM 華生怎麼了？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圖書 鼎隆</dc:creator>
  <cp:lastModifiedBy>圖書 鼎隆</cp:lastModifiedBy>
  <cp:revision>23</cp:revision>
  <dcterms:created xsi:type="dcterms:W3CDTF">2017-11-02T08:35:57Z</dcterms:created>
  <dcterms:modified xsi:type="dcterms:W3CDTF">2018-02-23T07:05:18Z</dcterms:modified>
</cp:coreProperties>
</file>