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35"/>
  </p:notesMasterIdLst>
  <p:handoutMasterIdLst>
    <p:handoutMasterId r:id="rId36"/>
  </p:handoutMasterIdLst>
  <p:sldIdLst>
    <p:sldId id="376" r:id="rId3"/>
    <p:sldId id="299" r:id="rId4"/>
    <p:sldId id="346" r:id="rId5"/>
    <p:sldId id="300" r:id="rId6"/>
    <p:sldId id="347" r:id="rId7"/>
    <p:sldId id="344" r:id="rId8"/>
    <p:sldId id="350" r:id="rId9"/>
    <p:sldId id="353" r:id="rId10"/>
    <p:sldId id="355" r:id="rId11"/>
    <p:sldId id="354" r:id="rId12"/>
    <p:sldId id="356" r:id="rId13"/>
    <p:sldId id="357" r:id="rId14"/>
    <p:sldId id="358" r:id="rId15"/>
    <p:sldId id="360" r:id="rId16"/>
    <p:sldId id="359" r:id="rId17"/>
    <p:sldId id="361" r:id="rId18"/>
    <p:sldId id="362" r:id="rId19"/>
    <p:sldId id="363" r:id="rId20"/>
    <p:sldId id="364" r:id="rId21"/>
    <p:sldId id="349" r:id="rId22"/>
    <p:sldId id="365" r:id="rId23"/>
    <p:sldId id="366" r:id="rId24"/>
    <p:sldId id="367" r:id="rId25"/>
    <p:sldId id="368" r:id="rId26"/>
    <p:sldId id="369" r:id="rId27"/>
    <p:sldId id="370" r:id="rId28"/>
    <p:sldId id="371" r:id="rId29"/>
    <p:sldId id="372" r:id="rId30"/>
    <p:sldId id="373" r:id="rId31"/>
    <p:sldId id="374" r:id="rId32"/>
    <p:sldId id="375" r:id="rId33"/>
    <p:sldId id="345" r:id="rId34"/>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6" d="100"/>
          <a:sy n="86" d="100"/>
        </p:scale>
        <p:origin x="978" y="13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0C312F66-092D-42D3-8BB9-779B3751F02D}"/>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13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2890C3A-19DF-454B-9364-F10B3FA805D2}"/>
              </a:ext>
            </a:extLst>
          </p:cNvPr>
          <p:cNvSpPr>
            <a:spLocks noGrp="1"/>
          </p:cNvSpPr>
          <p:nvPr>
            <p:ph idx="1"/>
          </p:nvPr>
        </p:nvSpPr>
        <p:spPr>
          <a:xfrm>
            <a:off x="1259632" y="1324535"/>
            <a:ext cx="7670056" cy="4654366"/>
          </a:xfrm>
        </p:spPr>
        <p:txBody>
          <a:bodyPr/>
          <a:lstStyle/>
          <a:p>
            <a:endParaRPr lang="en-US" altLang="zh-TW" dirty="0"/>
          </a:p>
          <a:p>
            <a:r>
              <a:rPr lang="zh-TW" altLang="en-US" dirty="0"/>
              <a:t>資訊品質</a:t>
            </a:r>
            <a:endParaRPr lang="en-US" altLang="zh-TW" dirty="0"/>
          </a:p>
          <a:p>
            <a:endParaRPr lang="en-US" altLang="zh-TW" dirty="0"/>
          </a:p>
          <a:p>
            <a:r>
              <a:rPr lang="zh-TW" altLang="en-US" dirty="0"/>
              <a:t>管理的過濾</a:t>
            </a:r>
            <a:endParaRPr lang="en-US" altLang="zh-TW" dirty="0"/>
          </a:p>
          <a:p>
            <a:endParaRPr lang="en-US" altLang="zh-TW" dirty="0"/>
          </a:p>
          <a:p>
            <a:r>
              <a:rPr lang="zh-TW" altLang="en-US" dirty="0"/>
              <a:t>組織慣性與政治</a:t>
            </a:r>
          </a:p>
        </p:txBody>
      </p:sp>
      <p:sp>
        <p:nvSpPr>
          <p:cNvPr id="3" name="投影片編號版面配置區 2">
            <a:extLst>
              <a:ext uri="{FF2B5EF4-FFF2-40B4-BE49-F238E27FC236}">
                <a16:creationId xmlns:a16="http://schemas.microsoft.com/office/drawing/2014/main" id="{174DA530-DFE0-4665-8EB1-E273756DF4FD}"/>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sp>
        <p:nvSpPr>
          <p:cNvPr id="4" name="標題 3">
            <a:extLst>
              <a:ext uri="{FF2B5EF4-FFF2-40B4-BE49-F238E27FC236}">
                <a16:creationId xmlns:a16="http://schemas.microsoft.com/office/drawing/2014/main" id="{BF5578F7-3D3A-432F-A1EB-F0A7CF632F14}"/>
              </a:ext>
            </a:extLst>
          </p:cNvPr>
          <p:cNvSpPr>
            <a:spLocks noGrp="1"/>
          </p:cNvSpPr>
          <p:nvPr>
            <p:ph type="title"/>
          </p:nvPr>
        </p:nvSpPr>
        <p:spPr/>
        <p:txBody>
          <a:bodyPr/>
          <a:lstStyle/>
          <a:p>
            <a:r>
              <a:rPr lang="zh-TW" altLang="en-US" dirty="0"/>
              <a:t>現實中的決策制定</a:t>
            </a:r>
          </a:p>
        </p:txBody>
      </p:sp>
    </p:spTree>
    <p:extLst>
      <p:ext uri="{BB962C8B-B14F-4D97-AF65-F5344CB8AC3E}">
        <p14:creationId xmlns:p14="http://schemas.microsoft.com/office/powerpoint/2010/main" val="9085904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C2D363F4-A8A7-4981-AAAC-C7D1355BA35E}"/>
              </a:ext>
            </a:extLst>
          </p:cNvPr>
          <p:cNvPicPr>
            <a:picLocks noGrp="1" noChangeAspect="1"/>
          </p:cNvPicPr>
          <p:nvPr>
            <p:ph idx="1"/>
          </p:nvPr>
        </p:nvPicPr>
        <p:blipFill>
          <a:blip r:embed="rId2"/>
          <a:stretch>
            <a:fillRect/>
          </a:stretch>
        </p:blipFill>
        <p:spPr>
          <a:xfrm>
            <a:off x="323528" y="1734006"/>
            <a:ext cx="8534400" cy="3834488"/>
          </a:xfrm>
          <a:prstGeom prst="rect">
            <a:avLst/>
          </a:prstGeom>
        </p:spPr>
      </p:pic>
      <p:sp>
        <p:nvSpPr>
          <p:cNvPr id="3" name="投影片編號版面配置區 2">
            <a:extLst>
              <a:ext uri="{FF2B5EF4-FFF2-40B4-BE49-F238E27FC236}">
                <a16:creationId xmlns:a16="http://schemas.microsoft.com/office/drawing/2014/main" id="{12B44E99-29E8-47AD-BE52-3D962E0806E5}"/>
              </a:ext>
            </a:extLst>
          </p:cNvPr>
          <p:cNvSpPr>
            <a:spLocks noGrp="1"/>
          </p:cNvSpPr>
          <p:nvPr>
            <p:ph type="sldNum" sz="quarter" idx="12"/>
          </p:nvPr>
        </p:nvSpPr>
        <p:spPr/>
        <p:txBody>
          <a:bodyPr/>
          <a:lstStyle/>
          <a:p>
            <a:fld id="{D55CB18B-31BB-4254-9559-1B86933C9FD7}" type="slidenum">
              <a:rPr lang="en-US" altLang="ko-KR" smtClean="0"/>
              <a:pPr/>
              <a:t>11</a:t>
            </a:fld>
            <a:endParaRPr lang="en-US" altLang="ko-KR"/>
          </a:p>
        </p:txBody>
      </p:sp>
      <p:sp>
        <p:nvSpPr>
          <p:cNvPr id="4" name="標題 3">
            <a:extLst>
              <a:ext uri="{FF2B5EF4-FFF2-40B4-BE49-F238E27FC236}">
                <a16:creationId xmlns:a16="http://schemas.microsoft.com/office/drawing/2014/main" id="{DD5101C2-2E32-4DE4-9704-C5012C1D71D8}"/>
              </a:ext>
            </a:extLst>
          </p:cNvPr>
          <p:cNvSpPr>
            <a:spLocks noGrp="1"/>
          </p:cNvSpPr>
          <p:nvPr>
            <p:ph type="title"/>
          </p:nvPr>
        </p:nvSpPr>
        <p:spPr/>
        <p:txBody>
          <a:bodyPr/>
          <a:lstStyle/>
          <a:p>
            <a:r>
              <a:rPr lang="zh-TW" altLang="en-US" dirty="0"/>
              <a:t>資訊品質構面</a:t>
            </a:r>
          </a:p>
        </p:txBody>
      </p:sp>
    </p:spTree>
    <p:extLst>
      <p:ext uri="{BB962C8B-B14F-4D97-AF65-F5344CB8AC3E}">
        <p14:creationId xmlns:p14="http://schemas.microsoft.com/office/powerpoint/2010/main" val="7238704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DD49B5C-1D90-4CD6-BFEF-32743187B36B}"/>
              </a:ext>
            </a:extLst>
          </p:cNvPr>
          <p:cNvSpPr>
            <a:spLocks noGrp="1"/>
          </p:cNvSpPr>
          <p:nvPr>
            <p:ph idx="1"/>
          </p:nvPr>
        </p:nvSpPr>
        <p:spPr/>
        <p:txBody>
          <a:bodyPr/>
          <a:lstStyle/>
          <a:p>
            <a:r>
              <a:rPr lang="zh-TW" altLang="en-US"/>
              <a:t>許多組織的決策並非由管理階層甚至人類所制定</a:t>
            </a:r>
            <a:endParaRPr lang="en-US" altLang="zh-TW"/>
          </a:p>
          <a:p>
            <a:endParaRPr lang="en-US" altLang="zh-TW"/>
          </a:p>
          <a:p>
            <a:r>
              <a:rPr lang="zh-TW" altLang="en-US"/>
              <a:t>組織在這些領域的決策速度已超乎管理者的監控能力範圍</a:t>
            </a:r>
            <a:endParaRPr lang="en-US" altLang="zh-TW"/>
          </a:p>
          <a:p>
            <a:endParaRPr lang="zh-TW" altLang="en-US" dirty="0"/>
          </a:p>
        </p:txBody>
      </p:sp>
      <p:sp>
        <p:nvSpPr>
          <p:cNvPr id="3" name="投影片編號版面配置區 2">
            <a:extLst>
              <a:ext uri="{FF2B5EF4-FFF2-40B4-BE49-F238E27FC236}">
                <a16:creationId xmlns:a16="http://schemas.microsoft.com/office/drawing/2014/main" id="{59E5CC4C-19EA-4E60-92B0-359A278A12AF}"/>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4" name="標題 3">
            <a:extLst>
              <a:ext uri="{FF2B5EF4-FFF2-40B4-BE49-F238E27FC236}">
                <a16:creationId xmlns:a16="http://schemas.microsoft.com/office/drawing/2014/main" id="{8E48D4F1-87C6-42D5-A317-5E42EC502E13}"/>
              </a:ext>
            </a:extLst>
          </p:cNvPr>
          <p:cNvSpPr>
            <a:spLocks noGrp="1"/>
          </p:cNvSpPr>
          <p:nvPr>
            <p:ph type="title"/>
          </p:nvPr>
        </p:nvSpPr>
        <p:spPr/>
        <p:txBody>
          <a:bodyPr/>
          <a:lstStyle/>
          <a:p>
            <a:r>
              <a:rPr lang="zh-TW" altLang="en-US"/>
              <a:t>高速的自動化決策</a:t>
            </a:r>
            <a:endParaRPr lang="zh-TW" altLang="en-US" dirty="0"/>
          </a:p>
        </p:txBody>
      </p:sp>
    </p:spTree>
    <p:extLst>
      <p:ext uri="{BB962C8B-B14F-4D97-AF65-F5344CB8AC3E}">
        <p14:creationId xmlns:p14="http://schemas.microsoft.com/office/powerpoint/2010/main" val="26635859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430E266-55F8-476A-B2D4-DD7E95B6311D}"/>
              </a:ext>
            </a:extLst>
          </p:cNvPr>
          <p:cNvSpPr>
            <a:spLocks noGrp="1"/>
          </p:cNvSpPr>
          <p:nvPr>
            <p:ph idx="1"/>
          </p:nvPr>
        </p:nvSpPr>
        <p:spPr/>
        <p:txBody>
          <a:bodyPr/>
          <a:lstStyle/>
          <a:p>
            <a:endParaRPr lang="en-US" altLang="zh-TW" dirty="0"/>
          </a:p>
          <a:p>
            <a:r>
              <a:rPr lang="zh-TW" altLang="en-US" dirty="0"/>
              <a:t>企業智慧</a:t>
            </a:r>
            <a:r>
              <a:rPr lang="en-US" altLang="zh-TW" dirty="0"/>
              <a:t>(BI) </a:t>
            </a:r>
            <a:r>
              <a:rPr lang="zh-TW" altLang="en-US" dirty="0"/>
              <a:t>是軟硬體供應商與資訊科技顧問用來描述企業環境資料</a:t>
            </a:r>
            <a:r>
              <a:rPr lang="en-US" altLang="zh-TW" dirty="0"/>
              <a:t>(</a:t>
            </a:r>
            <a:r>
              <a:rPr lang="zh-TW" altLang="en-US" dirty="0"/>
              <a:t>包含巨量資料</a:t>
            </a:r>
            <a:r>
              <a:rPr lang="en-US" altLang="zh-TW" dirty="0"/>
              <a:t>) </a:t>
            </a:r>
            <a:r>
              <a:rPr lang="zh-TW" altLang="en-US" dirty="0"/>
              <a:t>的倉儲、整合、匯報及分析等相關基礎建設之詞彙</a:t>
            </a:r>
          </a:p>
        </p:txBody>
      </p:sp>
      <p:sp>
        <p:nvSpPr>
          <p:cNvPr id="3" name="投影片編號版面配置區 2">
            <a:extLst>
              <a:ext uri="{FF2B5EF4-FFF2-40B4-BE49-F238E27FC236}">
                <a16:creationId xmlns:a16="http://schemas.microsoft.com/office/drawing/2014/main" id="{6A6D9B70-AB0A-4CF2-B5FE-B5BB6D638C6F}"/>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FD18EFFF-9D56-4D94-9FED-BF1E7590DFB2}"/>
              </a:ext>
            </a:extLst>
          </p:cNvPr>
          <p:cNvSpPr>
            <a:spLocks noGrp="1"/>
          </p:cNvSpPr>
          <p:nvPr>
            <p:ph type="title"/>
          </p:nvPr>
        </p:nvSpPr>
        <p:spPr/>
        <p:txBody>
          <a:bodyPr/>
          <a:lstStyle/>
          <a:p>
            <a:r>
              <a:rPr lang="zh-TW" altLang="en-US" dirty="0"/>
              <a:t>何謂企業智慧？</a:t>
            </a:r>
          </a:p>
        </p:txBody>
      </p:sp>
    </p:spTree>
    <p:extLst>
      <p:ext uri="{BB962C8B-B14F-4D97-AF65-F5344CB8AC3E}">
        <p14:creationId xmlns:p14="http://schemas.microsoft.com/office/powerpoint/2010/main" val="37618834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F7ABC7F8-95E4-4758-A1AF-250F1D131586}"/>
              </a:ext>
            </a:extLst>
          </p:cNvPr>
          <p:cNvSpPr>
            <a:spLocks noGrp="1"/>
          </p:cNvSpPr>
          <p:nvPr>
            <p:ph idx="1"/>
          </p:nvPr>
        </p:nvSpPr>
        <p:spPr/>
        <p:txBody>
          <a:bodyPr/>
          <a:lstStyle/>
          <a:p>
            <a:r>
              <a:rPr lang="zh-TW" altLang="en-US" dirty="0"/>
              <a:t>來自企業環境的資料</a:t>
            </a:r>
          </a:p>
          <a:p>
            <a:r>
              <a:rPr lang="zh-TW" altLang="en-US" dirty="0"/>
              <a:t>企業智慧基礎建設</a:t>
            </a:r>
          </a:p>
          <a:p>
            <a:r>
              <a:rPr lang="zh-TW" altLang="en-US" dirty="0"/>
              <a:t>企業分析工具</a:t>
            </a:r>
            <a:endParaRPr lang="en-US" altLang="zh-TW" dirty="0"/>
          </a:p>
          <a:p>
            <a:r>
              <a:rPr lang="zh-TW" altLang="en-US" dirty="0"/>
              <a:t>管理面的使用者與方法</a:t>
            </a:r>
            <a:endParaRPr lang="en-US" altLang="zh-TW" dirty="0"/>
          </a:p>
          <a:p>
            <a:r>
              <a:rPr lang="zh-TW" altLang="en-US" dirty="0"/>
              <a:t>傳送平台</a:t>
            </a:r>
            <a:r>
              <a:rPr lang="en-US" altLang="zh-TW" dirty="0"/>
              <a:t>—MIS</a:t>
            </a:r>
            <a:r>
              <a:rPr lang="zh-TW" altLang="en-US" dirty="0"/>
              <a:t>、</a:t>
            </a:r>
            <a:r>
              <a:rPr lang="en-US" altLang="zh-TW" dirty="0"/>
              <a:t>DSS</a:t>
            </a:r>
            <a:r>
              <a:rPr lang="zh-TW" altLang="en-US" dirty="0"/>
              <a:t>、</a:t>
            </a:r>
            <a:r>
              <a:rPr lang="en-US" altLang="zh-TW" dirty="0" err="1"/>
              <a:t>ESS</a:t>
            </a:r>
            <a:endParaRPr lang="en-US" altLang="zh-TW" dirty="0"/>
          </a:p>
          <a:p>
            <a:r>
              <a:rPr lang="zh-TW" altLang="en-US" dirty="0"/>
              <a:t>使用者介面</a:t>
            </a:r>
          </a:p>
        </p:txBody>
      </p:sp>
      <p:sp>
        <p:nvSpPr>
          <p:cNvPr id="4" name="投影片編號版面配置區 3">
            <a:extLst>
              <a:ext uri="{FF2B5EF4-FFF2-40B4-BE49-F238E27FC236}">
                <a16:creationId xmlns:a16="http://schemas.microsoft.com/office/drawing/2014/main" id="{D247B7D3-AC17-4B75-BBA0-6C911835CB70}"/>
              </a:ext>
            </a:extLst>
          </p:cNvPr>
          <p:cNvSpPr>
            <a:spLocks noGrp="1"/>
          </p:cNvSpPr>
          <p:nvPr>
            <p:ph type="sldNum" sz="quarter" idx="12"/>
          </p:nvPr>
        </p:nvSpPr>
        <p:spPr/>
        <p:txBody>
          <a:bodyPr/>
          <a:lstStyle/>
          <a:p>
            <a:fld id="{1A39A694-C9D2-4A1F-B22B-D5A13C3121DA}" type="slidenum">
              <a:rPr lang="en-US" altLang="ko-KR" smtClean="0"/>
              <a:pPr/>
              <a:t>14</a:t>
            </a:fld>
            <a:endParaRPr lang="en-US" altLang="ko-KR"/>
          </a:p>
        </p:txBody>
      </p:sp>
      <p:sp>
        <p:nvSpPr>
          <p:cNvPr id="5" name="標題 4">
            <a:extLst>
              <a:ext uri="{FF2B5EF4-FFF2-40B4-BE49-F238E27FC236}">
                <a16:creationId xmlns:a16="http://schemas.microsoft.com/office/drawing/2014/main" id="{B11FF1B9-6ED8-44A5-BE81-F2EA80A2945D}"/>
              </a:ext>
            </a:extLst>
          </p:cNvPr>
          <p:cNvSpPr>
            <a:spLocks noGrp="1"/>
          </p:cNvSpPr>
          <p:nvPr>
            <p:ph type="title"/>
          </p:nvPr>
        </p:nvSpPr>
        <p:spPr/>
        <p:txBody>
          <a:bodyPr/>
          <a:lstStyle/>
          <a:p>
            <a:r>
              <a:rPr lang="zh-TW" altLang="en-US"/>
              <a:t>企業智慧環境</a:t>
            </a:r>
            <a:endParaRPr lang="zh-TW" altLang="en-US" dirty="0"/>
          </a:p>
        </p:txBody>
      </p:sp>
    </p:spTree>
    <p:extLst>
      <p:ext uri="{BB962C8B-B14F-4D97-AF65-F5344CB8AC3E}">
        <p14:creationId xmlns:p14="http://schemas.microsoft.com/office/powerpoint/2010/main" val="28458650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3DB8F6A-ADA6-4D34-9008-F2275F2A34A5}"/>
              </a:ext>
            </a:extLst>
          </p:cNvPr>
          <p:cNvSpPr>
            <a:spLocks noGrp="1"/>
          </p:cNvSpPr>
          <p:nvPr>
            <p:ph type="title"/>
          </p:nvPr>
        </p:nvSpPr>
        <p:spPr/>
        <p:txBody>
          <a:bodyPr/>
          <a:lstStyle/>
          <a:p>
            <a:r>
              <a:rPr lang="zh-TW" altLang="en-US" dirty="0"/>
              <a:t>企業智慧與分析所提供的決策支援</a:t>
            </a:r>
          </a:p>
        </p:txBody>
      </p:sp>
      <p:sp>
        <p:nvSpPr>
          <p:cNvPr id="3" name="投影片編號版面配置區 2">
            <a:extLst>
              <a:ext uri="{FF2B5EF4-FFF2-40B4-BE49-F238E27FC236}">
                <a16:creationId xmlns:a16="http://schemas.microsoft.com/office/drawing/2014/main" id="{3687B4E9-1D86-432C-8DB1-E5FBD89FBA3D}"/>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pic>
        <p:nvPicPr>
          <p:cNvPr id="13" name="內容版面配置區 12">
            <a:extLst>
              <a:ext uri="{FF2B5EF4-FFF2-40B4-BE49-F238E27FC236}">
                <a16:creationId xmlns:a16="http://schemas.microsoft.com/office/drawing/2014/main" id="{4A477D83-BD12-4403-985F-EE5374CF73BE}"/>
              </a:ext>
            </a:extLst>
          </p:cNvPr>
          <p:cNvPicPr>
            <a:picLocks noGrp="1" noChangeAspect="1"/>
          </p:cNvPicPr>
          <p:nvPr>
            <p:ph idx="1"/>
          </p:nvPr>
        </p:nvPicPr>
        <p:blipFill>
          <a:blip r:embed="rId2"/>
          <a:stretch>
            <a:fillRect/>
          </a:stretch>
        </p:blipFill>
        <p:spPr>
          <a:xfrm>
            <a:off x="1287463" y="1528675"/>
            <a:ext cx="7605712" cy="4318174"/>
          </a:xfrm>
          <a:prstGeom prst="rect">
            <a:avLst/>
          </a:prstGeom>
        </p:spPr>
      </p:pic>
    </p:spTree>
    <p:extLst>
      <p:ext uri="{BB962C8B-B14F-4D97-AF65-F5344CB8AC3E}">
        <p14:creationId xmlns:p14="http://schemas.microsoft.com/office/powerpoint/2010/main" val="1537483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A7490606-B745-43B1-8DE3-C1DCA75C12C1}"/>
              </a:ext>
            </a:extLst>
          </p:cNvPr>
          <p:cNvSpPr>
            <a:spLocks noGrp="1"/>
          </p:cNvSpPr>
          <p:nvPr>
            <p:ph idx="1"/>
          </p:nvPr>
        </p:nvSpPr>
        <p:spPr/>
        <p:txBody>
          <a:bodyPr/>
          <a:lstStyle/>
          <a:p>
            <a:r>
              <a:rPr lang="zh-TW" altLang="en-US" dirty="0"/>
              <a:t>生產報表</a:t>
            </a:r>
            <a:endParaRPr lang="en-US" altLang="zh-TW" dirty="0"/>
          </a:p>
          <a:p>
            <a:r>
              <a:rPr lang="zh-TW" altLang="en-US" dirty="0"/>
              <a:t>參數化報表</a:t>
            </a:r>
            <a:endParaRPr lang="en-US" altLang="zh-TW" dirty="0"/>
          </a:p>
          <a:p>
            <a:r>
              <a:rPr lang="zh-TW" altLang="en-US" dirty="0"/>
              <a:t>儀表板 </a:t>
            </a:r>
            <a:r>
              <a:rPr lang="en-US" altLang="zh-TW" dirty="0"/>
              <a:t>/ </a:t>
            </a:r>
            <a:r>
              <a:rPr lang="zh-TW" altLang="en-US" dirty="0"/>
              <a:t>計分卡</a:t>
            </a:r>
          </a:p>
          <a:p>
            <a:r>
              <a:rPr lang="zh-TW" altLang="en-US" dirty="0"/>
              <a:t>偶發查詢 </a:t>
            </a:r>
            <a:r>
              <a:rPr lang="en-US" altLang="zh-TW" dirty="0"/>
              <a:t>/ </a:t>
            </a:r>
            <a:r>
              <a:rPr lang="zh-TW" altLang="en-US" dirty="0"/>
              <a:t>搜尋 </a:t>
            </a:r>
            <a:r>
              <a:rPr lang="en-US" altLang="zh-TW" dirty="0"/>
              <a:t>/ </a:t>
            </a:r>
            <a:r>
              <a:rPr lang="zh-TW" altLang="en-US" dirty="0"/>
              <a:t>報表製作</a:t>
            </a:r>
          </a:p>
          <a:p>
            <a:r>
              <a:rPr lang="zh-TW" altLang="en-US" dirty="0"/>
              <a:t>向下探鑽 </a:t>
            </a:r>
            <a:r>
              <a:rPr lang="en-US" altLang="zh-TW" dirty="0"/>
              <a:t>(drill down)</a:t>
            </a:r>
          </a:p>
          <a:p>
            <a:r>
              <a:rPr lang="zh-TW" altLang="en-US" dirty="0"/>
              <a:t>預測、情境、模型</a:t>
            </a:r>
          </a:p>
        </p:txBody>
      </p:sp>
      <p:sp>
        <p:nvSpPr>
          <p:cNvPr id="4" name="投影片編號版面配置區 3">
            <a:extLst>
              <a:ext uri="{FF2B5EF4-FFF2-40B4-BE49-F238E27FC236}">
                <a16:creationId xmlns:a16="http://schemas.microsoft.com/office/drawing/2014/main" id="{43B54A92-4680-466C-A691-A534DE97A4E0}"/>
              </a:ext>
            </a:extLst>
          </p:cNvPr>
          <p:cNvSpPr>
            <a:spLocks noGrp="1"/>
          </p:cNvSpPr>
          <p:nvPr>
            <p:ph type="sldNum" sz="quarter" idx="12"/>
          </p:nvPr>
        </p:nvSpPr>
        <p:spPr/>
        <p:txBody>
          <a:bodyPr/>
          <a:lstStyle/>
          <a:p>
            <a:fld id="{1A39A694-C9D2-4A1F-B22B-D5A13C3121DA}" type="slidenum">
              <a:rPr lang="en-US" altLang="ko-KR" smtClean="0"/>
              <a:pPr/>
              <a:t>16</a:t>
            </a:fld>
            <a:endParaRPr lang="en-US" altLang="ko-KR"/>
          </a:p>
        </p:txBody>
      </p:sp>
      <p:sp>
        <p:nvSpPr>
          <p:cNvPr id="3" name="標題 2">
            <a:extLst>
              <a:ext uri="{FF2B5EF4-FFF2-40B4-BE49-F238E27FC236}">
                <a16:creationId xmlns:a16="http://schemas.microsoft.com/office/drawing/2014/main" id="{74625BF0-81FC-42C9-8787-6969730A636B}"/>
              </a:ext>
            </a:extLst>
          </p:cNvPr>
          <p:cNvSpPr>
            <a:spLocks noGrp="1"/>
          </p:cNvSpPr>
          <p:nvPr>
            <p:ph type="title"/>
          </p:nvPr>
        </p:nvSpPr>
        <p:spPr/>
        <p:txBody>
          <a:bodyPr/>
          <a:lstStyle/>
          <a:p>
            <a:r>
              <a:rPr lang="zh-TW" altLang="en-US"/>
              <a:t>企業智慧與分析的功能</a:t>
            </a:r>
            <a:endParaRPr lang="zh-TW" altLang="en-US" dirty="0"/>
          </a:p>
        </p:txBody>
      </p:sp>
    </p:spTree>
    <p:extLst>
      <p:ext uri="{BB962C8B-B14F-4D97-AF65-F5344CB8AC3E}">
        <p14:creationId xmlns:p14="http://schemas.microsoft.com/office/powerpoint/2010/main" val="26041443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49DBEDEA-89DD-49A2-9E88-399F9F95375B}"/>
              </a:ext>
            </a:extLst>
          </p:cNvPr>
          <p:cNvPicPr>
            <a:picLocks noGrp="1" noChangeAspect="1"/>
          </p:cNvPicPr>
          <p:nvPr>
            <p:ph idx="1"/>
          </p:nvPr>
        </p:nvPicPr>
        <p:blipFill>
          <a:blip r:embed="rId2"/>
          <a:stretch>
            <a:fillRect/>
          </a:stretch>
        </p:blipFill>
        <p:spPr>
          <a:xfrm>
            <a:off x="1522262" y="1066800"/>
            <a:ext cx="7136114" cy="5241925"/>
          </a:xfrm>
          <a:prstGeom prst="rect">
            <a:avLst/>
          </a:prstGeom>
        </p:spPr>
      </p:pic>
      <p:sp>
        <p:nvSpPr>
          <p:cNvPr id="5" name="標題 4">
            <a:extLst>
              <a:ext uri="{FF2B5EF4-FFF2-40B4-BE49-F238E27FC236}">
                <a16:creationId xmlns:a16="http://schemas.microsoft.com/office/drawing/2014/main" id="{0342C1F5-666C-4632-8985-708972434A20}"/>
              </a:ext>
            </a:extLst>
          </p:cNvPr>
          <p:cNvSpPr>
            <a:spLocks noGrp="1"/>
          </p:cNvSpPr>
          <p:nvPr>
            <p:ph type="title"/>
          </p:nvPr>
        </p:nvSpPr>
        <p:spPr/>
        <p:txBody>
          <a:bodyPr/>
          <a:lstStyle/>
          <a:p>
            <a:r>
              <a:rPr lang="zh-TW" altLang="en-US" dirty="0"/>
              <a:t>企業智慧用戶</a:t>
            </a:r>
          </a:p>
        </p:txBody>
      </p:sp>
      <p:sp>
        <p:nvSpPr>
          <p:cNvPr id="3" name="投影片編號版面配置區 2">
            <a:extLst>
              <a:ext uri="{FF2B5EF4-FFF2-40B4-BE49-F238E27FC236}">
                <a16:creationId xmlns:a16="http://schemas.microsoft.com/office/drawing/2014/main" id="{2837F48A-70AA-4325-889A-CD1838F6E017}"/>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Tree>
    <p:extLst>
      <p:ext uri="{BB962C8B-B14F-4D97-AF65-F5344CB8AC3E}">
        <p14:creationId xmlns:p14="http://schemas.microsoft.com/office/powerpoint/2010/main" val="3559458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1B8B391E-8AFF-48E3-9D25-53D095DE6405}"/>
              </a:ext>
            </a:extLst>
          </p:cNvPr>
          <p:cNvSpPr>
            <a:spLocks noGrp="1"/>
          </p:cNvSpPr>
          <p:nvPr>
            <p:ph idx="1"/>
          </p:nvPr>
        </p:nvSpPr>
        <p:spPr/>
        <p:txBody>
          <a:bodyPr/>
          <a:lstStyle/>
          <a:p>
            <a:r>
              <a:rPr lang="zh-TW" altLang="en-US" dirty="0">
                <a:solidFill>
                  <a:srgbClr val="FFFF00"/>
                </a:solidFill>
              </a:rPr>
              <a:t>預測分析</a:t>
            </a:r>
            <a:r>
              <a:rPr lang="en-US" altLang="zh-TW" dirty="0">
                <a:solidFill>
                  <a:srgbClr val="FFFF00"/>
                </a:solidFill>
              </a:rPr>
              <a:t>(predictive analytics) </a:t>
            </a:r>
            <a:r>
              <a:rPr lang="zh-TW" altLang="en-US" dirty="0"/>
              <a:t>透過統計分析、資料探勘技術、歷史資料以及對未來狀況的假設，匯入可以用來預測未來行為的變數，來預測未來的趨勢與行為模式</a:t>
            </a:r>
            <a:endParaRPr lang="en-US" altLang="zh-TW" dirty="0"/>
          </a:p>
          <a:p>
            <a:endParaRPr lang="en-US" altLang="zh-TW" dirty="0"/>
          </a:p>
          <a:p>
            <a:r>
              <a:rPr lang="zh-TW" altLang="en-US" dirty="0"/>
              <a:t>預測分析大量地納入企業智慧系統，應用在銷售、行銷、財務、詐欺偵查以及保健等領域</a:t>
            </a:r>
          </a:p>
        </p:txBody>
      </p:sp>
      <p:sp>
        <p:nvSpPr>
          <p:cNvPr id="4" name="投影片編號版面配置區 3">
            <a:extLst>
              <a:ext uri="{FF2B5EF4-FFF2-40B4-BE49-F238E27FC236}">
                <a16:creationId xmlns:a16="http://schemas.microsoft.com/office/drawing/2014/main" id="{AE438FFC-ADE7-48F5-8AFA-B58B4D8241BA}"/>
              </a:ext>
            </a:extLst>
          </p:cNvPr>
          <p:cNvSpPr>
            <a:spLocks noGrp="1"/>
          </p:cNvSpPr>
          <p:nvPr>
            <p:ph type="sldNum" sz="quarter" idx="12"/>
          </p:nvPr>
        </p:nvSpPr>
        <p:spPr/>
        <p:txBody>
          <a:bodyPr/>
          <a:lstStyle/>
          <a:p>
            <a:fld id="{1A39A694-C9D2-4A1F-B22B-D5A13C3121DA}" type="slidenum">
              <a:rPr lang="en-US" altLang="ko-KR" smtClean="0"/>
              <a:pPr/>
              <a:t>18</a:t>
            </a:fld>
            <a:endParaRPr lang="en-US" altLang="ko-KR"/>
          </a:p>
        </p:txBody>
      </p:sp>
      <p:sp>
        <p:nvSpPr>
          <p:cNvPr id="5" name="標題 4">
            <a:extLst>
              <a:ext uri="{FF2B5EF4-FFF2-40B4-BE49-F238E27FC236}">
                <a16:creationId xmlns:a16="http://schemas.microsoft.com/office/drawing/2014/main" id="{1BF7878B-B746-467F-9317-BB26E31B93D3}"/>
              </a:ext>
            </a:extLst>
          </p:cNvPr>
          <p:cNvSpPr>
            <a:spLocks noGrp="1"/>
          </p:cNvSpPr>
          <p:nvPr>
            <p:ph type="title"/>
          </p:nvPr>
        </p:nvSpPr>
        <p:spPr/>
        <p:txBody>
          <a:bodyPr/>
          <a:lstStyle/>
          <a:p>
            <a:r>
              <a:rPr lang="zh-TW" altLang="en-US" dirty="0"/>
              <a:t>預測分析</a:t>
            </a:r>
          </a:p>
        </p:txBody>
      </p:sp>
    </p:spTree>
    <p:extLst>
      <p:ext uri="{BB962C8B-B14F-4D97-AF65-F5344CB8AC3E}">
        <p14:creationId xmlns:p14="http://schemas.microsoft.com/office/powerpoint/2010/main" val="6128177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745BD98-0AF7-4046-AD2C-8FC4405FD41A}"/>
              </a:ext>
            </a:extLst>
          </p:cNvPr>
          <p:cNvSpPr>
            <a:spLocks noGrp="1"/>
          </p:cNvSpPr>
          <p:nvPr>
            <p:ph idx="1"/>
          </p:nvPr>
        </p:nvSpPr>
        <p:spPr/>
        <p:txBody>
          <a:bodyPr/>
          <a:lstStyle/>
          <a:p>
            <a:endParaRPr lang="en-US" altLang="zh-TW" dirty="0"/>
          </a:p>
          <a:p>
            <a:r>
              <a:rPr lang="zh-TW" altLang="en-US" dirty="0"/>
              <a:t>預測分析正開始使用來自公部門與私部門的巨量資料，包括社群媒體、客戶交易以及感應器和機器的輸出結果</a:t>
            </a:r>
          </a:p>
        </p:txBody>
      </p:sp>
      <p:sp>
        <p:nvSpPr>
          <p:cNvPr id="3" name="投影片編號版面配置區 2">
            <a:extLst>
              <a:ext uri="{FF2B5EF4-FFF2-40B4-BE49-F238E27FC236}">
                <a16:creationId xmlns:a16="http://schemas.microsoft.com/office/drawing/2014/main" id="{818EC377-B7D2-40F9-B4D7-D99F27637192}"/>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
        <p:nvSpPr>
          <p:cNvPr id="4" name="標題 3">
            <a:extLst>
              <a:ext uri="{FF2B5EF4-FFF2-40B4-BE49-F238E27FC236}">
                <a16:creationId xmlns:a16="http://schemas.microsoft.com/office/drawing/2014/main" id="{AF959329-8DF2-40C8-92E3-46BED0088BD3}"/>
              </a:ext>
            </a:extLst>
          </p:cNvPr>
          <p:cNvSpPr>
            <a:spLocks noGrp="1"/>
          </p:cNvSpPr>
          <p:nvPr>
            <p:ph type="title"/>
          </p:nvPr>
        </p:nvSpPr>
        <p:spPr/>
        <p:txBody>
          <a:bodyPr/>
          <a:lstStyle/>
          <a:p>
            <a:r>
              <a:rPr lang="zh-TW" altLang="en-US" dirty="0"/>
              <a:t>巨量資料分析</a:t>
            </a:r>
          </a:p>
        </p:txBody>
      </p:sp>
    </p:spTree>
    <p:extLst>
      <p:ext uri="{BB962C8B-B14F-4D97-AF65-F5344CB8AC3E}">
        <p14:creationId xmlns:p14="http://schemas.microsoft.com/office/powerpoint/2010/main" val="10193394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強化決策制定</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12</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FAD816B4-9E6B-4056-96BD-5FBC6F58572B}"/>
              </a:ext>
            </a:extLst>
          </p:cNvPr>
          <p:cNvSpPr>
            <a:spLocks noGrp="1"/>
          </p:cNvSpPr>
          <p:nvPr>
            <p:ph idx="1"/>
          </p:nvPr>
        </p:nvSpPr>
        <p:spPr>
          <a:xfrm>
            <a:off x="395536" y="1324534"/>
            <a:ext cx="8534152" cy="5100831"/>
          </a:xfrm>
        </p:spPr>
        <p:txBody>
          <a:bodyPr>
            <a:normAutofit fontScale="92500"/>
          </a:bodyPr>
          <a:lstStyle/>
          <a:p>
            <a:r>
              <a:rPr lang="zh-TW" altLang="en-US" dirty="0">
                <a:solidFill>
                  <a:srgbClr val="92D050"/>
                </a:solidFill>
              </a:rPr>
              <a:t>巨量資料讓城市變得更聰明</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紐約和巴塞隆納採用了什麼科技來改善城市運作效率並提高市民的生活品質？</a:t>
            </a:r>
          </a:p>
          <a:p>
            <a:pPr marL="971550" lvl="1" indent="-514350">
              <a:buFont typeface="+mj-lt"/>
              <a:buAutoNum type="arabicPeriod"/>
            </a:pPr>
            <a:r>
              <a:rPr lang="zh-TW" altLang="en-US" dirty="0"/>
              <a:t>在發起「智慧城市」時，應該要解決哪些管理、組織和科技上的問題？</a:t>
            </a:r>
          </a:p>
          <a:p>
            <a:pPr marL="971550" lvl="1" indent="-514350">
              <a:buFont typeface="+mj-lt"/>
              <a:buAutoNum type="arabicPeriod"/>
            </a:pPr>
            <a:r>
              <a:rPr lang="zh-TW" altLang="en-US" dirty="0"/>
              <a:t>「智慧城市」解決了哪些問題？但也有哪些缺憾？</a:t>
            </a:r>
          </a:p>
          <a:p>
            <a:pPr marL="971550" lvl="1" indent="-514350">
              <a:buFont typeface="+mj-lt"/>
              <a:buAutoNum type="arabicPeriod"/>
            </a:pPr>
            <a:r>
              <a:rPr lang="zh-TW" altLang="en-US" dirty="0"/>
              <a:t>請舉出四個可能會在「智慧城市」被改善的決策。</a:t>
            </a:r>
          </a:p>
          <a:p>
            <a:pPr marL="971550" lvl="1" indent="-514350">
              <a:buFont typeface="+mj-lt"/>
              <a:buAutoNum type="arabicPeriod"/>
            </a:pPr>
            <a:r>
              <a:rPr lang="zh-TW" altLang="en-US" dirty="0"/>
              <a:t>你是否會擔心社交媒體資料被拿來做公共用途，以幫助改善市政服務？為什麼或為什麼不？</a:t>
            </a:r>
          </a:p>
        </p:txBody>
      </p:sp>
      <p:sp>
        <p:nvSpPr>
          <p:cNvPr id="3" name="投影片編號版面配置區 2">
            <a:extLst>
              <a:ext uri="{FF2B5EF4-FFF2-40B4-BE49-F238E27FC236}">
                <a16:creationId xmlns:a16="http://schemas.microsoft.com/office/drawing/2014/main" id="{D220469E-2EAB-4708-9FB4-7A5F999C692E}"/>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
        <p:nvSpPr>
          <p:cNvPr id="4" name="標題 3">
            <a:extLst>
              <a:ext uri="{FF2B5EF4-FFF2-40B4-BE49-F238E27FC236}">
                <a16:creationId xmlns:a16="http://schemas.microsoft.com/office/drawing/2014/main" id="{5438A94D-42AF-4271-9CD1-5B5F2220B825}"/>
              </a:ext>
            </a:extLst>
          </p:cNvPr>
          <p:cNvSpPr>
            <a:spLocks noGrp="1"/>
          </p:cNvSpPr>
          <p:nvPr>
            <p:ph type="title"/>
          </p:nvPr>
        </p:nvSpPr>
        <p:spPr/>
        <p:txBody>
          <a:bodyPr/>
          <a:lstStyle/>
          <a:p>
            <a:r>
              <a:rPr lang="zh-TW" altLang="en-US" dirty="0"/>
              <a:t>互動個案：科技的觀點</a:t>
            </a:r>
          </a:p>
        </p:txBody>
      </p:sp>
      <p:pic>
        <p:nvPicPr>
          <p:cNvPr id="5" name="圖片 4">
            <a:extLst>
              <a:ext uri="{FF2B5EF4-FFF2-40B4-BE49-F238E27FC236}">
                <a16:creationId xmlns:a16="http://schemas.microsoft.com/office/drawing/2014/main" id="{B459DF2B-44B0-44A8-95D3-184EFEC05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5335"/>
            <a:ext cx="1219200" cy="1219200"/>
          </a:xfrm>
          <a:prstGeom prst="rect">
            <a:avLst/>
          </a:prstGeom>
        </p:spPr>
      </p:pic>
    </p:spTree>
    <p:extLst>
      <p:ext uri="{BB962C8B-B14F-4D97-AF65-F5344CB8AC3E}">
        <p14:creationId xmlns:p14="http://schemas.microsoft.com/office/powerpoint/2010/main" val="36233925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9492070-9268-4A09-8A0D-627B645D90F7}"/>
              </a:ext>
            </a:extLst>
          </p:cNvPr>
          <p:cNvSpPr>
            <a:spLocks noGrp="1"/>
          </p:cNvSpPr>
          <p:nvPr>
            <p:ph idx="1"/>
          </p:nvPr>
        </p:nvSpPr>
        <p:spPr/>
        <p:txBody>
          <a:bodyPr/>
          <a:lstStyle/>
          <a:p>
            <a:r>
              <a:rPr lang="zh-TW" altLang="en-US" dirty="0"/>
              <a:t>物聯網</a:t>
            </a:r>
            <a:r>
              <a:rPr lang="en-US" altLang="zh-TW" dirty="0"/>
              <a:t>(Internet of Things, IoT) </a:t>
            </a:r>
            <a:r>
              <a:rPr lang="zh-TW" altLang="en-US" dirty="0"/>
              <a:t>透過網站活動、智慧型手機、感應器、測量設備與監視設備，創造出龐大的資料流，這些資料能用來分析組織內外的活動進而達到作業智慧</a:t>
            </a:r>
            <a:endParaRPr lang="en-US" altLang="zh-TW"/>
          </a:p>
          <a:p>
            <a:endParaRPr lang="en-US" altLang="zh-TW" dirty="0"/>
          </a:p>
          <a:p>
            <a:r>
              <a:rPr lang="zh-TW" altLang="en-US" dirty="0"/>
              <a:t>作業智慧軟體讓組織得以分析即時蒐集到的巨量資料，公司可以設定事件警示的功能，或將這些資料餵入數位儀表板中，協助管理者做決策</a:t>
            </a:r>
          </a:p>
        </p:txBody>
      </p:sp>
      <p:sp>
        <p:nvSpPr>
          <p:cNvPr id="3" name="投影片編號版面配置區 2">
            <a:extLst>
              <a:ext uri="{FF2B5EF4-FFF2-40B4-BE49-F238E27FC236}">
                <a16:creationId xmlns:a16="http://schemas.microsoft.com/office/drawing/2014/main" id="{877F4468-AAB8-418C-AD46-D69B622496B4}"/>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82C806AD-6506-4CAD-BDFB-51309CFF8422}"/>
              </a:ext>
            </a:extLst>
          </p:cNvPr>
          <p:cNvSpPr>
            <a:spLocks noGrp="1"/>
          </p:cNvSpPr>
          <p:nvPr>
            <p:ph type="title"/>
          </p:nvPr>
        </p:nvSpPr>
        <p:spPr/>
        <p:txBody>
          <a:bodyPr/>
          <a:lstStyle/>
          <a:p>
            <a:r>
              <a:rPr lang="zh-TW" altLang="en-US" dirty="0"/>
              <a:t>作業智慧與分析</a:t>
            </a:r>
          </a:p>
        </p:txBody>
      </p:sp>
    </p:spTree>
    <p:extLst>
      <p:ext uri="{BB962C8B-B14F-4D97-AF65-F5344CB8AC3E}">
        <p14:creationId xmlns:p14="http://schemas.microsoft.com/office/powerpoint/2010/main" val="35878320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D61BE2D-C51C-44FC-9BB1-9F212EF3AE46}"/>
              </a:ext>
            </a:extLst>
          </p:cNvPr>
          <p:cNvSpPr>
            <a:spLocks noGrp="1"/>
          </p:cNvSpPr>
          <p:nvPr>
            <p:ph idx="1"/>
          </p:nvPr>
        </p:nvSpPr>
        <p:spPr/>
        <p:txBody>
          <a:bodyPr/>
          <a:lstStyle/>
          <a:p>
            <a:r>
              <a:rPr lang="zh-TW" altLang="en-US" dirty="0">
                <a:solidFill>
                  <a:srgbClr val="FFFF00"/>
                </a:solidFill>
              </a:rPr>
              <a:t>位置分析</a:t>
            </a:r>
            <a:r>
              <a:rPr lang="en-US" altLang="zh-TW" dirty="0">
                <a:solidFill>
                  <a:srgbClr val="FFFF00"/>
                </a:solidFill>
              </a:rPr>
              <a:t>(location analytics)</a:t>
            </a:r>
            <a:r>
              <a:rPr lang="zh-TW" altLang="en-US" dirty="0"/>
              <a:t>，能從資料中的地理位置部分，像是手機的地點位置資料、感測器或掃描器的輸出以及地圖的資料，找到脈絡提供企業洞見</a:t>
            </a:r>
            <a:endParaRPr lang="en-US" altLang="zh-TW" dirty="0"/>
          </a:p>
          <a:p>
            <a:endParaRPr lang="en-US" altLang="zh-TW" dirty="0">
              <a:solidFill>
                <a:srgbClr val="FFFF00"/>
              </a:solidFill>
            </a:endParaRPr>
          </a:p>
          <a:p>
            <a:r>
              <a:rPr lang="zh-TW" altLang="en-US" dirty="0">
                <a:solidFill>
                  <a:srgbClr val="FFFF00"/>
                </a:solidFill>
              </a:rPr>
              <a:t>地理資訊系統</a:t>
            </a:r>
            <a:r>
              <a:rPr lang="en-US" altLang="zh-TW" dirty="0">
                <a:solidFill>
                  <a:srgbClr val="FFFF00"/>
                </a:solidFill>
              </a:rPr>
              <a:t>(geographic</a:t>
            </a:r>
            <a:r>
              <a:rPr lang="zh-TW" altLang="en-US" dirty="0">
                <a:solidFill>
                  <a:srgbClr val="FFFF00"/>
                </a:solidFill>
              </a:rPr>
              <a:t> </a:t>
            </a:r>
            <a:r>
              <a:rPr lang="en-US" altLang="zh-TW" dirty="0">
                <a:solidFill>
                  <a:srgbClr val="FFFF00"/>
                </a:solidFill>
              </a:rPr>
              <a:t>information systems, GIS)</a:t>
            </a:r>
            <a:r>
              <a:rPr lang="en-US" altLang="zh-TW" dirty="0"/>
              <a:t> </a:t>
            </a:r>
            <a:r>
              <a:rPr lang="zh-TW" altLang="en-US" dirty="0"/>
              <a:t>提供工具，協助決策者將問題透過地圖以視覺化的方式來呈現</a:t>
            </a:r>
          </a:p>
        </p:txBody>
      </p:sp>
      <p:sp>
        <p:nvSpPr>
          <p:cNvPr id="3" name="投影片編號版面配置區 2">
            <a:extLst>
              <a:ext uri="{FF2B5EF4-FFF2-40B4-BE49-F238E27FC236}">
                <a16:creationId xmlns:a16="http://schemas.microsoft.com/office/drawing/2014/main" id="{474EE68B-856B-4E30-A85F-F35016E20BFB}"/>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02768F57-A66E-4F4E-8259-AE028E0C2287}"/>
              </a:ext>
            </a:extLst>
          </p:cNvPr>
          <p:cNvSpPr>
            <a:spLocks noGrp="1"/>
          </p:cNvSpPr>
          <p:nvPr>
            <p:ph type="title"/>
          </p:nvPr>
        </p:nvSpPr>
        <p:spPr/>
        <p:txBody>
          <a:bodyPr/>
          <a:lstStyle/>
          <a:p>
            <a:r>
              <a:rPr lang="zh-TW" altLang="en-US" dirty="0"/>
              <a:t>位置分析與地理資訊系統</a:t>
            </a:r>
          </a:p>
        </p:txBody>
      </p:sp>
    </p:spTree>
    <p:extLst>
      <p:ext uri="{BB962C8B-B14F-4D97-AF65-F5344CB8AC3E}">
        <p14:creationId xmlns:p14="http://schemas.microsoft.com/office/powerpoint/2010/main" val="172887139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73C159BD-F652-4747-9626-3469869E45D8}"/>
              </a:ext>
            </a:extLst>
          </p:cNvPr>
          <p:cNvSpPr>
            <a:spLocks noGrp="1"/>
          </p:cNvSpPr>
          <p:nvPr>
            <p:ph idx="1"/>
          </p:nvPr>
        </p:nvSpPr>
        <p:spPr/>
        <p:txBody>
          <a:bodyPr>
            <a:normAutofit lnSpcReduction="10000"/>
          </a:bodyPr>
          <a:lstStyle/>
          <a:p>
            <a:r>
              <a:rPr lang="zh-TW" altLang="en-US" dirty="0">
                <a:solidFill>
                  <a:srgbClr val="92D050"/>
                </a:solidFill>
              </a:rPr>
              <a:t>美洲盃帆船賽：科技和決策者之間的緊張關係</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資訊科技如何改變美洲盃帆船賽的管理方式和航行方式？</a:t>
            </a:r>
          </a:p>
          <a:p>
            <a:pPr marL="971550" lvl="1" indent="-514350">
              <a:buFont typeface="+mj-lt"/>
              <a:buAutoNum type="arabicPeriod"/>
            </a:pPr>
            <a:r>
              <a:rPr lang="zh-TW" altLang="en-US" dirty="0"/>
              <a:t>資訊科技如何影響美國隊的決策？</a:t>
            </a:r>
          </a:p>
          <a:p>
            <a:pPr marL="971550" lvl="1" indent="-514350">
              <a:buFont typeface="+mj-lt"/>
              <a:buAutoNum type="arabicPeriod"/>
            </a:pPr>
            <a:r>
              <a:rPr lang="zh-TW" altLang="en-US" dirty="0"/>
              <a:t>美國隊在美洲盃獲勝，有多少能歸因於科技？解釋你的答案。</a:t>
            </a:r>
          </a:p>
          <a:p>
            <a:pPr marL="971550" lvl="1" indent="-514350">
              <a:buFont typeface="+mj-lt"/>
              <a:buAutoNum type="arabicPeriod"/>
            </a:pPr>
            <a:r>
              <a:rPr lang="zh-TW" altLang="en-US" dirty="0"/>
              <a:t>比較巨量資料在美國隊的美洲盃勝利中所扮演的角色，以及在開章個案裡德國隊於</a:t>
            </a:r>
            <a:r>
              <a:rPr lang="en-US" altLang="zh-TW" dirty="0"/>
              <a:t>2014 </a:t>
            </a:r>
            <a:r>
              <a:rPr lang="zh-TW" altLang="en-US" dirty="0"/>
              <a:t>年世界盃勝利中所扮演的角色。</a:t>
            </a:r>
          </a:p>
        </p:txBody>
      </p:sp>
      <p:sp>
        <p:nvSpPr>
          <p:cNvPr id="3" name="投影片編號版面配置區 2">
            <a:extLst>
              <a:ext uri="{FF2B5EF4-FFF2-40B4-BE49-F238E27FC236}">
                <a16:creationId xmlns:a16="http://schemas.microsoft.com/office/drawing/2014/main" id="{9A5ECCA8-15B1-48CE-9C98-EA772287F0F2}"/>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4BD181E2-5D0E-4808-A088-160EDA565444}"/>
              </a:ext>
            </a:extLst>
          </p:cNvPr>
          <p:cNvSpPr>
            <a:spLocks noGrp="1"/>
          </p:cNvSpPr>
          <p:nvPr>
            <p:ph type="title"/>
          </p:nvPr>
        </p:nvSpPr>
        <p:spPr/>
        <p:txBody>
          <a:bodyPr/>
          <a:lstStyle/>
          <a:p>
            <a:r>
              <a:rPr lang="zh-TW" altLang="en-US" dirty="0"/>
              <a:t>互動個案：管理的觀點</a:t>
            </a:r>
          </a:p>
        </p:txBody>
      </p:sp>
      <p:pic>
        <p:nvPicPr>
          <p:cNvPr id="5" name="圖片 4">
            <a:extLst>
              <a:ext uri="{FF2B5EF4-FFF2-40B4-BE49-F238E27FC236}">
                <a16:creationId xmlns:a16="http://schemas.microsoft.com/office/drawing/2014/main" id="{80B700BB-B734-4B8E-B27C-DADB6B678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5335"/>
            <a:ext cx="1219200" cy="1219200"/>
          </a:xfrm>
          <a:prstGeom prst="rect">
            <a:avLst/>
          </a:prstGeom>
        </p:spPr>
      </p:pic>
    </p:spTree>
    <p:extLst>
      <p:ext uri="{BB962C8B-B14F-4D97-AF65-F5344CB8AC3E}">
        <p14:creationId xmlns:p14="http://schemas.microsoft.com/office/powerpoint/2010/main" val="12508452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6DA26B1F-BF6F-4D17-8572-5ABE2A51C43C}"/>
              </a:ext>
            </a:extLst>
          </p:cNvPr>
          <p:cNvSpPr>
            <a:spLocks noGrp="1"/>
          </p:cNvSpPr>
          <p:nvPr>
            <p:ph idx="1"/>
          </p:nvPr>
        </p:nvSpPr>
        <p:spPr/>
        <p:txBody>
          <a:bodyPr/>
          <a:lstStyle/>
          <a:p>
            <a:r>
              <a:rPr lang="zh-TW" altLang="en-US" dirty="0"/>
              <a:t>美國疾病控制與預防中心針對美國各地</a:t>
            </a:r>
            <a:r>
              <a:rPr lang="en-US" altLang="zh-TW" dirty="0"/>
              <a:t>65 </a:t>
            </a:r>
            <a:r>
              <a:rPr lang="zh-TW" altLang="en-US" dirty="0"/>
              <a:t>歲以上的人民，每千人因中風入院治療的資料建置一套</a:t>
            </a:r>
            <a:r>
              <a:rPr lang="en-US" altLang="zh-TW" dirty="0"/>
              <a:t>GIS</a:t>
            </a:r>
            <a:r>
              <a:rPr lang="zh-TW" altLang="en-US" dirty="0"/>
              <a:t>，小三角形代表主要中風照護中心。</a:t>
            </a:r>
          </a:p>
        </p:txBody>
      </p:sp>
      <p:sp>
        <p:nvSpPr>
          <p:cNvPr id="5" name="標題 4">
            <a:extLst>
              <a:ext uri="{FF2B5EF4-FFF2-40B4-BE49-F238E27FC236}">
                <a16:creationId xmlns:a16="http://schemas.microsoft.com/office/drawing/2014/main" id="{E2093547-6318-46CA-B76C-EB9871DEC6A8}"/>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98960D59-D761-4500-ADB6-52B10ACF225C}"/>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pic>
        <p:nvPicPr>
          <p:cNvPr id="8" name="圖片 7">
            <a:extLst>
              <a:ext uri="{FF2B5EF4-FFF2-40B4-BE49-F238E27FC236}">
                <a16:creationId xmlns:a16="http://schemas.microsoft.com/office/drawing/2014/main" id="{0D0D96DF-2B73-4BED-974F-2728B2136D3F}"/>
              </a:ext>
            </a:extLst>
          </p:cNvPr>
          <p:cNvPicPr>
            <a:picLocks noChangeAspect="1"/>
          </p:cNvPicPr>
          <p:nvPr/>
        </p:nvPicPr>
        <p:blipFill>
          <a:blip r:embed="rId2"/>
          <a:stretch>
            <a:fillRect/>
          </a:stretch>
        </p:blipFill>
        <p:spPr>
          <a:xfrm>
            <a:off x="1691680" y="2984175"/>
            <a:ext cx="6591251" cy="3600400"/>
          </a:xfrm>
          <a:prstGeom prst="rect">
            <a:avLst/>
          </a:prstGeom>
        </p:spPr>
      </p:pic>
    </p:spTree>
    <p:extLst>
      <p:ext uri="{BB962C8B-B14F-4D97-AF65-F5344CB8AC3E}">
        <p14:creationId xmlns:p14="http://schemas.microsoft.com/office/powerpoint/2010/main" val="72994400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a:extLst>
              <a:ext uri="{FF2B5EF4-FFF2-40B4-BE49-F238E27FC236}">
                <a16:creationId xmlns:a16="http://schemas.microsoft.com/office/drawing/2014/main" id="{1CDD7365-CC2E-4E6D-B190-CF7C7253E58C}"/>
              </a:ext>
            </a:extLst>
          </p:cNvPr>
          <p:cNvSpPr>
            <a:spLocks noGrp="1"/>
          </p:cNvSpPr>
          <p:nvPr>
            <p:ph idx="1"/>
          </p:nvPr>
        </p:nvSpPr>
        <p:spPr/>
        <p:txBody>
          <a:bodyPr/>
          <a:lstStyle/>
          <a:p>
            <a:r>
              <a:rPr lang="zh-TW" altLang="en-US" dirty="0"/>
              <a:t>中階管理者通常使用管理資訊系統</a:t>
            </a:r>
            <a:r>
              <a:rPr lang="en-US" altLang="zh-TW" dirty="0"/>
              <a:t>(management information systems, MIS) </a:t>
            </a:r>
            <a:r>
              <a:rPr lang="zh-TW" altLang="en-US" dirty="0"/>
              <a:t>來支援決策，主要是以例行性報表的方式來呈現，資料內容則是來自公司交易處理系統</a:t>
            </a:r>
            <a:r>
              <a:rPr lang="en-US" altLang="zh-TW" dirty="0"/>
              <a:t>(TPS) </a:t>
            </a:r>
            <a:r>
              <a:rPr lang="zh-TW" altLang="en-US" dirty="0"/>
              <a:t>萃取與統整的結果</a:t>
            </a:r>
          </a:p>
        </p:txBody>
      </p:sp>
      <p:sp>
        <p:nvSpPr>
          <p:cNvPr id="4" name="投影片編號版面配置區 3">
            <a:extLst>
              <a:ext uri="{FF2B5EF4-FFF2-40B4-BE49-F238E27FC236}">
                <a16:creationId xmlns:a16="http://schemas.microsoft.com/office/drawing/2014/main" id="{C9249273-A8B7-42DF-B661-3022B0459251}"/>
              </a:ext>
            </a:extLst>
          </p:cNvPr>
          <p:cNvSpPr>
            <a:spLocks noGrp="1"/>
          </p:cNvSpPr>
          <p:nvPr>
            <p:ph type="sldNum" sz="quarter" idx="12"/>
          </p:nvPr>
        </p:nvSpPr>
        <p:spPr/>
        <p:txBody>
          <a:bodyPr/>
          <a:lstStyle/>
          <a:p>
            <a:fld id="{1A39A694-C9D2-4A1F-B22B-D5A13C3121DA}" type="slidenum">
              <a:rPr lang="en-US" altLang="ko-KR" smtClean="0"/>
              <a:pPr/>
              <a:t>25</a:t>
            </a:fld>
            <a:endParaRPr lang="en-US" altLang="ko-KR"/>
          </a:p>
        </p:txBody>
      </p:sp>
      <p:sp>
        <p:nvSpPr>
          <p:cNvPr id="5" name="標題 4">
            <a:extLst>
              <a:ext uri="{FF2B5EF4-FFF2-40B4-BE49-F238E27FC236}">
                <a16:creationId xmlns:a16="http://schemas.microsoft.com/office/drawing/2014/main" id="{380DCC9C-3BD5-400A-AC33-0631E7586EAE}"/>
              </a:ext>
            </a:extLst>
          </p:cNvPr>
          <p:cNvSpPr>
            <a:spLocks noGrp="1"/>
          </p:cNvSpPr>
          <p:nvPr>
            <p:ph type="title"/>
          </p:nvPr>
        </p:nvSpPr>
        <p:spPr/>
        <p:txBody>
          <a:bodyPr/>
          <a:lstStyle/>
          <a:p>
            <a:r>
              <a:rPr lang="zh-TW" altLang="en-US" dirty="0"/>
              <a:t>作業與中階管理的決策支援</a:t>
            </a:r>
          </a:p>
        </p:txBody>
      </p:sp>
    </p:spTree>
    <p:extLst>
      <p:ext uri="{BB962C8B-B14F-4D97-AF65-F5344CB8AC3E}">
        <p14:creationId xmlns:p14="http://schemas.microsoft.com/office/powerpoint/2010/main" val="35384944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7FA4BD3-761C-46BC-BB88-615B4F7FD9A3}"/>
              </a:ext>
            </a:extLst>
          </p:cNvPr>
          <p:cNvSpPr>
            <a:spLocks noGrp="1"/>
          </p:cNvSpPr>
          <p:nvPr>
            <p:ph idx="1"/>
          </p:nvPr>
        </p:nvSpPr>
        <p:spPr/>
        <p:txBody>
          <a:bodyPr/>
          <a:lstStyle/>
          <a:p>
            <a:r>
              <a:rPr lang="zh-TW" altLang="en-US" dirty="0"/>
              <a:t>有些管理者是「超級使用者」，同時也是精明幹練的企業分析師，他們想要建立自己的報表，使用更精巧的分析與模型來找出資料潛藏的祕密、為不同的企業情境建立模型，或驗證特定的假說</a:t>
            </a:r>
            <a:endParaRPr lang="en-US" altLang="zh-TW" dirty="0"/>
          </a:p>
          <a:p>
            <a:r>
              <a:rPr lang="zh-TW" altLang="en-US" dirty="0"/>
              <a:t>決策支援系統</a:t>
            </a:r>
            <a:r>
              <a:rPr lang="en-US" altLang="zh-TW" dirty="0"/>
              <a:t>(decision support systems, DSS) </a:t>
            </a:r>
            <a:r>
              <a:rPr lang="zh-TW" altLang="en-US" dirty="0"/>
              <a:t>就是為這類使用者所設立的</a:t>
            </a:r>
            <a:r>
              <a:rPr lang="en-US" altLang="zh-TW" dirty="0"/>
              <a:t>BI </a:t>
            </a:r>
            <a:r>
              <a:rPr lang="zh-TW" altLang="en-US" dirty="0"/>
              <a:t>平台，具備支援半結構化決策制定的能力</a:t>
            </a:r>
          </a:p>
        </p:txBody>
      </p:sp>
      <p:sp>
        <p:nvSpPr>
          <p:cNvPr id="3" name="投影片編號版面配置區 2">
            <a:extLst>
              <a:ext uri="{FF2B5EF4-FFF2-40B4-BE49-F238E27FC236}">
                <a16:creationId xmlns:a16="http://schemas.microsoft.com/office/drawing/2014/main" id="{C485561E-6132-42A1-AF6B-2265344FAA8A}"/>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D4750C29-F27F-4E8C-90E6-B0357D43A4F9}"/>
              </a:ext>
            </a:extLst>
          </p:cNvPr>
          <p:cNvSpPr>
            <a:spLocks noGrp="1"/>
          </p:cNvSpPr>
          <p:nvPr>
            <p:ph type="title"/>
          </p:nvPr>
        </p:nvSpPr>
        <p:spPr/>
        <p:txBody>
          <a:bodyPr/>
          <a:lstStyle/>
          <a:p>
            <a:r>
              <a:rPr lang="zh-TW" altLang="en-US" dirty="0"/>
              <a:t>半結構化決策的支援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18842899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27048B-815F-45AA-B569-F710576B9BE1}"/>
              </a:ext>
            </a:extLst>
          </p:cNvPr>
          <p:cNvSpPr>
            <a:spLocks noGrp="1"/>
          </p:cNvSpPr>
          <p:nvPr>
            <p:ph idx="1"/>
          </p:nvPr>
        </p:nvSpPr>
        <p:spPr>
          <a:xfrm>
            <a:off x="395536" y="1324534"/>
            <a:ext cx="8534152" cy="5056793"/>
          </a:xfrm>
        </p:spPr>
        <p:txBody>
          <a:bodyPr>
            <a:normAutofit lnSpcReduction="10000"/>
          </a:bodyPr>
          <a:lstStyle/>
          <a:p>
            <a:r>
              <a:rPr lang="en-US" altLang="zh-TW" dirty="0"/>
              <a:t>DSS </a:t>
            </a:r>
            <a:r>
              <a:rPr lang="zh-TW" altLang="en-US" dirty="0"/>
              <a:t>比</a:t>
            </a:r>
            <a:r>
              <a:rPr lang="en-US" altLang="zh-TW" dirty="0"/>
              <a:t>MIS </a:t>
            </a:r>
            <a:r>
              <a:rPr lang="zh-TW" altLang="en-US" dirty="0"/>
              <a:t>更依賴模型，使用數學或分析模型來執行「若－則」</a:t>
            </a:r>
            <a:r>
              <a:rPr lang="en-US" altLang="zh-TW" dirty="0"/>
              <a:t>(what-if) </a:t>
            </a:r>
            <a:r>
              <a:rPr lang="zh-TW" altLang="en-US" dirty="0"/>
              <a:t>和其他種類的分析。「若－則」分析從已知或假設條件出發，允許使用者改變特定變數的值來測試結果，看看變數值的改變會造成哪些差異</a:t>
            </a:r>
            <a:endParaRPr lang="en-US" altLang="zh-TW" dirty="0"/>
          </a:p>
          <a:p>
            <a:r>
              <a:rPr lang="zh-TW" altLang="en-US" dirty="0"/>
              <a:t>敏感性分析</a:t>
            </a:r>
            <a:r>
              <a:rPr lang="en-US" altLang="zh-TW" dirty="0"/>
              <a:t>(sensitivity analysis) </a:t>
            </a:r>
            <a:r>
              <a:rPr lang="zh-TW" altLang="en-US" dirty="0"/>
              <a:t>模型則是重複地詢問「若－則」的問題，來預測當一個或多個變數改變許多次後，結果變動的範圍逆向敏感性分析則協助決策者搜尋目標：如果我希望明年賣出</a:t>
            </a:r>
            <a:r>
              <a:rPr lang="en-US" altLang="zh-TW" dirty="0"/>
              <a:t>100 </a:t>
            </a:r>
            <a:r>
              <a:rPr lang="zh-TW" altLang="en-US" dirty="0"/>
              <a:t>萬個產品，我應該降價多少？</a:t>
            </a:r>
            <a:endParaRPr lang="en-US" altLang="zh-TW" dirty="0"/>
          </a:p>
          <a:p>
            <a:r>
              <a:rPr lang="zh-TW" altLang="en-US" dirty="0"/>
              <a:t>試算表中的</a:t>
            </a:r>
            <a:r>
              <a:rPr lang="zh-TW" altLang="en-US" dirty="0">
                <a:solidFill>
                  <a:srgbClr val="FFFF00"/>
                </a:solidFill>
              </a:rPr>
              <a:t>樞紐分析表</a:t>
            </a:r>
            <a:r>
              <a:rPr lang="en-US" altLang="zh-TW" dirty="0">
                <a:solidFill>
                  <a:srgbClr val="FFFF00"/>
                </a:solidFill>
              </a:rPr>
              <a:t>(pivot table) </a:t>
            </a:r>
            <a:r>
              <a:rPr lang="zh-TW" altLang="en-US" dirty="0"/>
              <a:t>類似多維度資料分析的功能</a:t>
            </a:r>
          </a:p>
        </p:txBody>
      </p:sp>
      <p:sp>
        <p:nvSpPr>
          <p:cNvPr id="3" name="投影片編號版面配置區 2">
            <a:extLst>
              <a:ext uri="{FF2B5EF4-FFF2-40B4-BE49-F238E27FC236}">
                <a16:creationId xmlns:a16="http://schemas.microsoft.com/office/drawing/2014/main" id="{8561564C-AC37-40DE-9DC8-5A955BC77F9F}"/>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sp>
        <p:nvSpPr>
          <p:cNvPr id="4" name="標題 3">
            <a:extLst>
              <a:ext uri="{FF2B5EF4-FFF2-40B4-BE49-F238E27FC236}">
                <a16:creationId xmlns:a16="http://schemas.microsoft.com/office/drawing/2014/main" id="{F1E5CCB3-1E80-4E59-8FD2-9F1C62555F4E}"/>
              </a:ext>
            </a:extLst>
          </p:cNvPr>
          <p:cNvSpPr>
            <a:spLocks noGrp="1"/>
          </p:cNvSpPr>
          <p:nvPr>
            <p:ph type="title"/>
          </p:nvPr>
        </p:nvSpPr>
        <p:spPr/>
        <p:txBody>
          <a:bodyPr/>
          <a:lstStyle/>
          <a:p>
            <a:r>
              <a:rPr lang="zh-TW" altLang="en-US" dirty="0"/>
              <a:t>半結構化決策的支援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20028232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07D51C5-BE6C-4A0B-8B88-A083D8985851}"/>
              </a:ext>
            </a:extLst>
          </p:cNvPr>
          <p:cNvSpPr>
            <a:spLocks noGrp="1"/>
          </p:cNvSpPr>
          <p:nvPr>
            <p:ph idx="1"/>
          </p:nvPr>
        </p:nvSpPr>
        <p:spPr/>
        <p:txBody>
          <a:bodyPr/>
          <a:lstStyle/>
          <a:p>
            <a:r>
              <a:rPr lang="zh-TW" altLang="en-US" dirty="0"/>
              <a:t>高階主管支援系統</a:t>
            </a:r>
            <a:r>
              <a:rPr lang="en-US" altLang="zh-TW" dirty="0"/>
              <a:t>(executive support systems, </a:t>
            </a:r>
            <a:r>
              <a:rPr lang="en-US" altLang="zh-TW" dirty="0" err="1"/>
              <a:t>ESS</a:t>
            </a:r>
            <a:r>
              <a:rPr lang="en-US" altLang="zh-TW" dirty="0"/>
              <a:t>)</a:t>
            </a:r>
            <a:r>
              <a:rPr lang="zh-TW" altLang="en-US" dirty="0"/>
              <a:t>，主要目的是在幫助「長字輩的」管理者，專注於影響公司整體利潤及成功與否的關鍵績效資訊</a:t>
            </a:r>
            <a:endParaRPr lang="en-US" altLang="zh-TW" dirty="0"/>
          </a:p>
          <a:p>
            <a:r>
              <a:rPr lang="zh-TW" altLang="en-US" dirty="0"/>
              <a:t>用來了解高階主管所需之關鍵資訊的方法論稱為</a:t>
            </a:r>
            <a:r>
              <a:rPr lang="zh-TW" altLang="en-US" dirty="0">
                <a:solidFill>
                  <a:srgbClr val="FFFF00"/>
                </a:solidFill>
              </a:rPr>
              <a:t>「平衡計分卡法」</a:t>
            </a:r>
            <a:r>
              <a:rPr lang="en-US" altLang="zh-TW" dirty="0">
                <a:solidFill>
                  <a:srgbClr val="FFFF00"/>
                </a:solidFill>
              </a:rPr>
              <a:t>(balanced</a:t>
            </a:r>
            <a:r>
              <a:rPr lang="zh-TW" altLang="en-US" dirty="0">
                <a:solidFill>
                  <a:srgbClr val="FFFF00"/>
                </a:solidFill>
              </a:rPr>
              <a:t> </a:t>
            </a:r>
            <a:r>
              <a:rPr lang="en-US" altLang="zh-TW" dirty="0">
                <a:solidFill>
                  <a:srgbClr val="FFFF00"/>
                </a:solidFill>
              </a:rPr>
              <a:t>scorecard method)</a:t>
            </a:r>
          </a:p>
          <a:p>
            <a:r>
              <a:rPr lang="zh-TW" altLang="en-US" dirty="0"/>
              <a:t>另一種密切相關的熱門管理方法則是</a:t>
            </a:r>
            <a:r>
              <a:rPr lang="zh-TW" altLang="en-US" dirty="0">
                <a:solidFill>
                  <a:srgbClr val="FFFF00"/>
                </a:solidFill>
              </a:rPr>
              <a:t>企業績效管理</a:t>
            </a:r>
            <a:r>
              <a:rPr lang="en-US" altLang="zh-TW" dirty="0">
                <a:solidFill>
                  <a:srgbClr val="FFFF00"/>
                </a:solidFill>
              </a:rPr>
              <a:t>(business performance management,</a:t>
            </a:r>
            <a:r>
              <a:rPr lang="zh-TW" altLang="en-US" dirty="0">
                <a:solidFill>
                  <a:srgbClr val="FFFF00"/>
                </a:solidFill>
              </a:rPr>
              <a:t> </a:t>
            </a:r>
            <a:r>
              <a:rPr lang="en-US" altLang="zh-TW" dirty="0">
                <a:solidFill>
                  <a:srgbClr val="FFFF00"/>
                </a:solidFill>
              </a:rPr>
              <a:t>BPM)</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5EF2C1CB-A913-4619-9436-F6E8F0122AC9}"/>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sp>
        <p:nvSpPr>
          <p:cNvPr id="4" name="標題 3">
            <a:extLst>
              <a:ext uri="{FF2B5EF4-FFF2-40B4-BE49-F238E27FC236}">
                <a16:creationId xmlns:a16="http://schemas.microsoft.com/office/drawing/2014/main" id="{4352051F-5FF2-4698-8138-D92EDB3AC831}"/>
              </a:ext>
            </a:extLst>
          </p:cNvPr>
          <p:cNvSpPr>
            <a:spLocks noGrp="1"/>
          </p:cNvSpPr>
          <p:nvPr>
            <p:ph type="title"/>
          </p:nvPr>
        </p:nvSpPr>
        <p:spPr/>
        <p:txBody>
          <a:bodyPr/>
          <a:lstStyle/>
          <a:p>
            <a:r>
              <a:rPr lang="zh-TW" altLang="en-US" dirty="0"/>
              <a:t>高階管理階層的決策支援：平衡計分卡與企業績效管理方法</a:t>
            </a:r>
          </a:p>
        </p:txBody>
      </p:sp>
    </p:spTree>
    <p:extLst>
      <p:ext uri="{BB962C8B-B14F-4D97-AF65-F5344CB8AC3E}">
        <p14:creationId xmlns:p14="http://schemas.microsoft.com/office/powerpoint/2010/main" val="377527707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AA94F666-ABA1-47DC-8FB9-4D3108540C55}"/>
              </a:ext>
            </a:extLst>
          </p:cNvPr>
          <p:cNvPicPr>
            <a:picLocks noGrp="1" noChangeAspect="1"/>
          </p:cNvPicPr>
          <p:nvPr>
            <p:ph idx="1"/>
          </p:nvPr>
        </p:nvPicPr>
        <p:blipFill>
          <a:blip r:embed="rId2"/>
          <a:stretch>
            <a:fillRect/>
          </a:stretch>
        </p:blipFill>
        <p:spPr>
          <a:xfrm>
            <a:off x="1287463" y="1150355"/>
            <a:ext cx="7605712" cy="5074815"/>
          </a:xfrm>
          <a:prstGeom prst="rect">
            <a:avLst/>
          </a:prstGeom>
        </p:spPr>
      </p:pic>
      <p:sp>
        <p:nvSpPr>
          <p:cNvPr id="5" name="標題 4">
            <a:extLst>
              <a:ext uri="{FF2B5EF4-FFF2-40B4-BE49-F238E27FC236}">
                <a16:creationId xmlns:a16="http://schemas.microsoft.com/office/drawing/2014/main" id="{34E46B38-0087-4360-828A-B2D12DF95955}"/>
              </a:ext>
            </a:extLst>
          </p:cNvPr>
          <p:cNvSpPr>
            <a:spLocks noGrp="1"/>
          </p:cNvSpPr>
          <p:nvPr>
            <p:ph type="title"/>
          </p:nvPr>
        </p:nvSpPr>
        <p:spPr/>
        <p:txBody>
          <a:bodyPr/>
          <a:lstStyle/>
          <a:p>
            <a:r>
              <a:rPr lang="zh-TW" altLang="en-US" dirty="0"/>
              <a:t>平衡計分卡架構</a:t>
            </a:r>
          </a:p>
        </p:txBody>
      </p:sp>
      <p:sp>
        <p:nvSpPr>
          <p:cNvPr id="3" name="投影片編號版面配置區 2">
            <a:extLst>
              <a:ext uri="{FF2B5EF4-FFF2-40B4-BE49-F238E27FC236}">
                <a16:creationId xmlns:a16="http://schemas.microsoft.com/office/drawing/2014/main" id="{82E93720-2934-4DB1-8692-F2D38F958BFF}"/>
              </a:ext>
            </a:extLst>
          </p:cNvPr>
          <p:cNvSpPr>
            <a:spLocks noGrp="1"/>
          </p:cNvSpPr>
          <p:nvPr>
            <p:ph type="sldNum" sz="quarter" idx="12"/>
          </p:nvPr>
        </p:nvSpPr>
        <p:spPr/>
        <p:txBody>
          <a:bodyPr/>
          <a:lstStyle/>
          <a:p>
            <a:fld id="{D55CB18B-31BB-4254-9559-1B86933C9FD7}" type="slidenum">
              <a:rPr lang="en-US" altLang="ko-KR" smtClean="0"/>
              <a:pPr/>
              <a:t>29</a:t>
            </a:fld>
            <a:endParaRPr lang="en-US" altLang="ko-KR"/>
          </a:p>
        </p:txBody>
      </p:sp>
    </p:spTree>
    <p:extLst>
      <p:ext uri="{BB962C8B-B14F-4D97-AF65-F5344CB8AC3E}">
        <p14:creationId xmlns:p14="http://schemas.microsoft.com/office/powerpoint/2010/main" val="30993734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1FBE67D-DE4C-47A2-B4B6-A7C48313D035}"/>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決策可分為哪幾類以及決策制定的程序如何運作？資訊系統如何支援管理者的活動及管理決策制定？</a:t>
            </a:r>
          </a:p>
          <a:p>
            <a:pPr marL="971550" lvl="1" indent="-514350">
              <a:buFont typeface="+mj-lt"/>
              <a:buAutoNum type="arabicPeriod"/>
            </a:pPr>
            <a:r>
              <a:rPr lang="zh-TW" altLang="en-US" dirty="0"/>
              <a:t>企業智慧與企業分析如何支援決策制定？</a:t>
            </a:r>
          </a:p>
          <a:p>
            <a:pPr marL="971550" lvl="1" indent="-514350">
              <a:buFont typeface="+mj-lt"/>
              <a:buAutoNum type="arabicPeriod"/>
            </a:pPr>
            <a:r>
              <a:rPr lang="zh-TW" altLang="en-US" dirty="0"/>
              <a:t>組織中不同的決策者會如何使用企業智慧？資訊系統如何協助團隊成員更有效率地制定決策？</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43E62B5B-88E3-4D08-A974-4C0120E54176}"/>
              </a:ext>
            </a:extLst>
          </p:cNvPr>
          <p:cNvSpPr>
            <a:spLocks noGrp="1"/>
          </p:cNvSpPr>
          <p:nvPr>
            <p:ph idx="1"/>
          </p:nvPr>
        </p:nvSpPr>
        <p:spPr/>
        <p:txBody>
          <a:bodyPr/>
          <a:lstStyle/>
          <a:p>
            <a:r>
              <a:rPr lang="zh-TW" altLang="en-US" dirty="0">
                <a:solidFill>
                  <a:srgbClr val="FFFF00"/>
                </a:solidFill>
              </a:rPr>
              <a:t>群體決策支援系統</a:t>
            </a:r>
            <a:r>
              <a:rPr lang="en-US" altLang="zh-TW" dirty="0">
                <a:solidFill>
                  <a:srgbClr val="FFFF00"/>
                </a:solidFill>
              </a:rPr>
              <a:t>(group decision-support systems, </a:t>
            </a:r>
            <a:r>
              <a:rPr lang="en-US" altLang="zh-TW" dirty="0" err="1">
                <a:solidFill>
                  <a:srgbClr val="FFFF00"/>
                </a:solidFill>
              </a:rPr>
              <a:t>GDSS</a:t>
            </a:r>
            <a:r>
              <a:rPr lang="en-US" altLang="zh-TW" dirty="0">
                <a:solidFill>
                  <a:srgbClr val="FFFF00"/>
                </a:solidFill>
              </a:rPr>
              <a:t>) </a:t>
            </a:r>
            <a:r>
              <a:rPr lang="zh-TW" altLang="en-US" dirty="0"/>
              <a:t>是一個互動的電腦系統，由一組身處同地或異地的決策者組成團隊，試著一起為非結構化的問題找出解決方案</a:t>
            </a:r>
            <a:endParaRPr lang="en-US" altLang="zh-TW" dirty="0"/>
          </a:p>
          <a:p>
            <a:r>
              <a:rPr lang="zh-TW" altLang="en-US" dirty="0"/>
              <a:t>採用</a:t>
            </a:r>
            <a:r>
              <a:rPr lang="en-US" altLang="zh-TW" dirty="0" err="1"/>
              <a:t>GDSS</a:t>
            </a:r>
            <a:r>
              <a:rPr lang="en-US" altLang="zh-TW" dirty="0"/>
              <a:t> </a:t>
            </a:r>
            <a:r>
              <a:rPr lang="zh-TW" altLang="en-US" dirty="0"/>
              <a:t>的會議會在裝有特殊軟硬體工具的會議室開會，以強化群體決策的制定。硬體包括電腦與網路設備、天花板上的投影機與顯示螢幕，軟體則是用來蒐集、整理、排序、編輯與儲存決策會議中所產生之想法的特殊電子會議軟體</a:t>
            </a:r>
          </a:p>
        </p:txBody>
      </p:sp>
      <p:sp>
        <p:nvSpPr>
          <p:cNvPr id="4" name="投影片編號版面配置區 3">
            <a:extLst>
              <a:ext uri="{FF2B5EF4-FFF2-40B4-BE49-F238E27FC236}">
                <a16:creationId xmlns:a16="http://schemas.microsoft.com/office/drawing/2014/main" id="{2F451993-D664-4F0F-8709-4F595320E1C0}"/>
              </a:ext>
            </a:extLst>
          </p:cNvPr>
          <p:cNvSpPr>
            <a:spLocks noGrp="1"/>
          </p:cNvSpPr>
          <p:nvPr>
            <p:ph type="sldNum" sz="quarter" idx="12"/>
          </p:nvPr>
        </p:nvSpPr>
        <p:spPr/>
        <p:txBody>
          <a:bodyPr/>
          <a:lstStyle/>
          <a:p>
            <a:fld id="{1A39A694-C9D2-4A1F-B22B-D5A13C3121DA}" type="slidenum">
              <a:rPr lang="en-US" altLang="ko-KR" smtClean="0"/>
              <a:pPr/>
              <a:t>30</a:t>
            </a:fld>
            <a:endParaRPr lang="en-US" altLang="ko-KR"/>
          </a:p>
        </p:txBody>
      </p:sp>
      <p:sp>
        <p:nvSpPr>
          <p:cNvPr id="5" name="標題 4">
            <a:extLst>
              <a:ext uri="{FF2B5EF4-FFF2-40B4-BE49-F238E27FC236}">
                <a16:creationId xmlns:a16="http://schemas.microsoft.com/office/drawing/2014/main" id="{B6BD6EEB-B6BA-4303-AB5C-A621318D21D9}"/>
              </a:ext>
            </a:extLst>
          </p:cNvPr>
          <p:cNvSpPr>
            <a:spLocks noGrp="1"/>
          </p:cNvSpPr>
          <p:nvPr>
            <p:ph type="title"/>
          </p:nvPr>
        </p:nvSpPr>
        <p:spPr/>
        <p:txBody>
          <a:bodyPr/>
          <a:lstStyle/>
          <a:p>
            <a:r>
              <a:rPr lang="zh-TW" altLang="en-US" dirty="0"/>
              <a:t>群體決策支援系統</a:t>
            </a:r>
            <a:r>
              <a:rPr lang="en-US" altLang="zh-TW" dirty="0"/>
              <a:t>(</a:t>
            </a:r>
            <a:r>
              <a:rPr lang="en-US" altLang="zh-TW" dirty="0" err="1"/>
              <a:t>GDSS</a:t>
            </a:r>
            <a:r>
              <a:rPr lang="en-US" altLang="zh-TW" dirty="0"/>
              <a:t>)</a:t>
            </a:r>
            <a:endParaRPr lang="zh-TW" altLang="en-US" dirty="0"/>
          </a:p>
        </p:txBody>
      </p:sp>
    </p:spTree>
    <p:extLst>
      <p:ext uri="{BB962C8B-B14F-4D97-AF65-F5344CB8AC3E}">
        <p14:creationId xmlns:p14="http://schemas.microsoft.com/office/powerpoint/2010/main" val="27230216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969ECB35-98CB-432B-9326-3CE1B4FC3BC7}"/>
              </a:ext>
            </a:extLst>
          </p:cNvPr>
          <p:cNvSpPr>
            <a:spLocks noGrp="1"/>
          </p:cNvSpPr>
          <p:nvPr>
            <p:ph idx="1"/>
          </p:nvPr>
        </p:nvSpPr>
        <p:spPr/>
        <p:txBody>
          <a:bodyPr/>
          <a:lstStyle/>
          <a:p>
            <a:r>
              <a:rPr lang="zh-TW" altLang="en-US" dirty="0"/>
              <a:t>個案研究問題</a:t>
            </a:r>
          </a:p>
          <a:p>
            <a:pPr marL="971550" lvl="1" indent="-514350">
              <a:buFont typeface="+mj-lt"/>
              <a:buAutoNum type="arabicPeriod"/>
            </a:pPr>
            <a:r>
              <a:rPr lang="zh-TW" altLang="en-US" dirty="0"/>
              <a:t>列出並描述個案所使用的技術。</a:t>
            </a:r>
          </a:p>
          <a:p>
            <a:pPr marL="971550" lvl="1" indent="-514350">
              <a:buFont typeface="+mj-lt"/>
              <a:buAutoNum type="arabicPeriod"/>
            </a:pPr>
            <a:r>
              <a:rPr lang="zh-TW" altLang="en-US" dirty="0"/>
              <a:t>個案所描述的系統如何提供作業智慧？</a:t>
            </a:r>
          </a:p>
          <a:p>
            <a:pPr marL="971550" lvl="1" indent="-514350">
              <a:buFont typeface="+mj-lt"/>
              <a:buAutoNum type="arabicPeriod"/>
            </a:pPr>
            <a:r>
              <a:rPr lang="zh-TW" altLang="en-US" dirty="0"/>
              <a:t>規範種植如何支援決策制定？列出三種能被支援的不同決策。</a:t>
            </a:r>
          </a:p>
          <a:p>
            <a:pPr marL="971550" lvl="1" indent="-514350">
              <a:buFont typeface="+mj-lt"/>
              <a:buAutoNum type="arabicPeriod"/>
            </a:pPr>
            <a:r>
              <a:rPr lang="zh-TW" altLang="en-US" dirty="0"/>
              <a:t>規範種植對單一農民以及整個農業來說，能帶來多大的幫助？請解釋你的答案。</a:t>
            </a:r>
          </a:p>
        </p:txBody>
      </p:sp>
      <p:sp>
        <p:nvSpPr>
          <p:cNvPr id="3" name="投影片編號版面配置區 2">
            <a:extLst>
              <a:ext uri="{FF2B5EF4-FFF2-40B4-BE49-F238E27FC236}">
                <a16:creationId xmlns:a16="http://schemas.microsoft.com/office/drawing/2014/main" id="{795F0AC8-3D1B-48D3-81C0-EDF0B5B969B5}"/>
              </a:ext>
            </a:extLst>
          </p:cNvPr>
          <p:cNvSpPr>
            <a:spLocks noGrp="1"/>
          </p:cNvSpPr>
          <p:nvPr>
            <p:ph type="sldNum" sz="quarter" idx="12"/>
          </p:nvPr>
        </p:nvSpPr>
        <p:spPr/>
        <p:txBody>
          <a:bodyPr/>
          <a:lstStyle/>
          <a:p>
            <a:fld id="{D55CB18B-31BB-4254-9559-1B86933C9FD7}" type="slidenum">
              <a:rPr lang="en-US" altLang="ko-KR" smtClean="0"/>
              <a:pPr/>
              <a:t>31</a:t>
            </a:fld>
            <a:endParaRPr lang="en-US" altLang="ko-KR"/>
          </a:p>
        </p:txBody>
      </p:sp>
      <p:sp>
        <p:nvSpPr>
          <p:cNvPr id="4" name="標題 3">
            <a:extLst>
              <a:ext uri="{FF2B5EF4-FFF2-40B4-BE49-F238E27FC236}">
                <a16:creationId xmlns:a16="http://schemas.microsoft.com/office/drawing/2014/main" id="{C86ED965-DF08-4F9E-81E3-6900FFE11CDA}"/>
              </a:ext>
            </a:extLst>
          </p:cNvPr>
          <p:cNvSpPr>
            <a:spLocks noGrp="1"/>
          </p:cNvSpPr>
          <p:nvPr>
            <p:ph type="title"/>
          </p:nvPr>
        </p:nvSpPr>
        <p:spPr/>
        <p:txBody>
          <a:bodyPr/>
          <a:lstStyle/>
          <a:p>
            <a:r>
              <a:rPr lang="zh-TW" altLang="en-US"/>
              <a:t>個案研究：資料導向的耕種能為農夫帶來多少幫助？</a:t>
            </a:r>
            <a:endParaRPr lang="zh-TW" altLang="en-US" dirty="0"/>
          </a:p>
        </p:txBody>
      </p:sp>
      <p:pic>
        <p:nvPicPr>
          <p:cNvPr id="5" name="圖片 4">
            <a:extLst>
              <a:ext uri="{FF2B5EF4-FFF2-40B4-BE49-F238E27FC236}">
                <a16:creationId xmlns:a16="http://schemas.microsoft.com/office/drawing/2014/main" id="{55967CF1-E0FF-4A4F-B5C3-C46A41103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488" y="1052736"/>
            <a:ext cx="1219200" cy="1219200"/>
          </a:xfrm>
          <a:prstGeom prst="rect">
            <a:avLst/>
          </a:prstGeom>
        </p:spPr>
      </p:pic>
    </p:spTree>
    <p:extLst>
      <p:ext uri="{BB962C8B-B14F-4D97-AF65-F5344CB8AC3E}">
        <p14:creationId xmlns:p14="http://schemas.microsoft.com/office/powerpoint/2010/main" val="29483457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32</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7C03AA5B-DB6E-480A-B781-A37C993BFB42}"/>
              </a:ext>
            </a:extLst>
          </p:cNvPr>
          <p:cNvSpPr>
            <a:spLocks noGrp="1"/>
          </p:cNvSpPr>
          <p:nvPr>
            <p:ph idx="1"/>
          </p:nvPr>
        </p:nvSpPr>
        <p:spPr/>
        <p:txBody>
          <a:bodyPr/>
          <a:lstStyle/>
          <a:p>
            <a:r>
              <a:rPr lang="zh-TW" altLang="en-US" dirty="0"/>
              <a:t>德國隊每個位置上的球員都擁有高超的球技，且彼此間默契十足，但這個最終贏家還有個幕後祕密武器：巨量資料</a:t>
            </a:r>
            <a:endParaRPr lang="en-US" altLang="zh-TW" dirty="0"/>
          </a:p>
          <a:p>
            <a:r>
              <a:rPr lang="zh-TW" altLang="en-US" dirty="0"/>
              <a:t>在</a:t>
            </a:r>
            <a:r>
              <a:rPr lang="en-US" altLang="zh-TW" dirty="0"/>
              <a:t>2012 </a:t>
            </a:r>
            <a:r>
              <a:rPr lang="zh-TW" altLang="en-US" dirty="0"/>
              <a:t>年，德國足球協會與德國軟體巨擘</a:t>
            </a:r>
            <a:r>
              <a:rPr lang="en-US" altLang="zh-TW" dirty="0"/>
              <a:t>SAP AG </a:t>
            </a:r>
            <a:r>
              <a:rPr lang="zh-TW" altLang="en-US" dirty="0"/>
              <a:t>結盟，打造名為</a:t>
            </a:r>
            <a:r>
              <a:rPr lang="en-US" altLang="zh-TW" dirty="0"/>
              <a:t>Match Insights</a:t>
            </a:r>
            <a:r>
              <a:rPr lang="zh-TW" altLang="en-US" dirty="0"/>
              <a:t>的對戰分析工具</a:t>
            </a:r>
            <a:endParaRPr lang="en-US" altLang="zh-TW" dirty="0"/>
          </a:p>
          <a:p>
            <a:r>
              <a:rPr lang="en-US" altLang="zh-TW" dirty="0"/>
              <a:t>Match Insights </a:t>
            </a:r>
            <a:r>
              <a:rPr lang="zh-TW" altLang="en-US" dirty="0"/>
              <a:t>也</a:t>
            </a:r>
            <a:br>
              <a:rPr lang="en-US" altLang="zh-TW" dirty="0"/>
            </a:br>
            <a:r>
              <a:rPr lang="zh-TW" altLang="en-US" dirty="0"/>
              <a:t>讓球隊成員可以透</a:t>
            </a:r>
            <a:br>
              <a:rPr lang="en-US" altLang="zh-TW" dirty="0"/>
            </a:br>
            <a:r>
              <a:rPr lang="zh-TW" altLang="en-US" dirty="0"/>
              <a:t>過手機或是平板即</a:t>
            </a:r>
            <a:br>
              <a:rPr lang="en-US" altLang="zh-TW" dirty="0"/>
            </a:br>
            <a:r>
              <a:rPr lang="zh-TW" altLang="en-US" dirty="0"/>
              <a:t>可存取它所分析出</a:t>
            </a:r>
            <a:br>
              <a:rPr lang="en-US" altLang="zh-TW" dirty="0"/>
            </a:br>
            <a:r>
              <a:rPr lang="zh-TW" altLang="en-US" dirty="0"/>
              <a:t>的寶貴結果</a:t>
            </a:r>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normAutofit fontScale="90000"/>
          </a:bodyPr>
          <a:lstStyle/>
          <a:p>
            <a:r>
              <a:rPr lang="zh-TW" altLang="en-US" dirty="0"/>
              <a:t>德國利用巨量資料在世界盃足球賽封王 </a:t>
            </a:r>
            <a:br>
              <a:rPr lang="en-US" altLang="zh-TW" dirty="0"/>
            </a:b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2" name="圖片 1">
            <a:extLst>
              <a:ext uri="{FF2B5EF4-FFF2-40B4-BE49-F238E27FC236}">
                <a16:creationId xmlns:a16="http://schemas.microsoft.com/office/drawing/2014/main" id="{AC448D0B-73CE-473C-8E59-55732E96009D}"/>
              </a:ext>
            </a:extLst>
          </p:cNvPr>
          <p:cNvPicPr>
            <a:picLocks noChangeAspect="1"/>
          </p:cNvPicPr>
          <p:nvPr/>
        </p:nvPicPr>
        <p:blipFill>
          <a:blip r:embed="rId3"/>
          <a:stretch>
            <a:fillRect/>
          </a:stretch>
        </p:blipFill>
        <p:spPr>
          <a:xfrm>
            <a:off x="4767348" y="3751723"/>
            <a:ext cx="3931306" cy="2613581"/>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normAutofit fontScale="90000"/>
          </a:bodyPr>
          <a:lstStyle/>
          <a:p>
            <a:r>
              <a:rPr lang="zh-TW" altLang="en-US" dirty="0"/>
              <a:t>德國利用巨量資料在世界盃足球賽封王 </a:t>
            </a:r>
            <a:br>
              <a:rPr lang="en-US" altLang="zh-TW" dirty="0"/>
            </a:br>
            <a:r>
              <a:rPr lang="en-US" altLang="zh-TW" dirty="0"/>
              <a:t>(</a:t>
            </a:r>
            <a:r>
              <a:rPr lang="zh-TW" altLang="en-US" dirty="0"/>
              <a:t>二</a:t>
            </a:r>
            <a:r>
              <a:rPr lang="en-US" altLang="zh-TW" dirty="0"/>
              <a:t>)</a:t>
            </a:r>
            <a:endParaRPr lang="zh-TW" altLang="en-US" dirty="0"/>
          </a:p>
        </p:txBody>
      </p:sp>
      <p:grpSp>
        <p:nvGrpSpPr>
          <p:cNvPr id="9" name="群組 8">
            <a:extLst>
              <a:ext uri="{FF2B5EF4-FFF2-40B4-BE49-F238E27FC236}">
                <a16:creationId xmlns:a16="http://schemas.microsoft.com/office/drawing/2014/main" id="{BC5F9758-534F-4728-938E-E4C5FB18E46E}"/>
              </a:ext>
            </a:extLst>
          </p:cNvPr>
          <p:cNvGrpSpPr/>
          <p:nvPr/>
        </p:nvGrpSpPr>
        <p:grpSpPr>
          <a:xfrm>
            <a:off x="1186592" y="1556792"/>
            <a:ext cx="7705888" cy="4724948"/>
            <a:chOff x="1186592" y="1556792"/>
            <a:chExt cx="7705888" cy="4724948"/>
          </a:xfrm>
        </p:grpSpPr>
        <p:sp>
          <p:nvSpPr>
            <p:cNvPr id="10" name="矩形 9">
              <a:extLst>
                <a:ext uri="{FF2B5EF4-FFF2-40B4-BE49-F238E27FC236}">
                  <a16:creationId xmlns:a16="http://schemas.microsoft.com/office/drawing/2014/main" id="{1B16DCAF-9080-4975-8D85-1BA54ADB4DCC}"/>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1" name="矩形 10">
              <a:extLst>
                <a:ext uri="{FF2B5EF4-FFF2-40B4-BE49-F238E27FC236}">
                  <a16:creationId xmlns:a16="http://schemas.microsoft.com/office/drawing/2014/main" id="{0020CB11-C3C7-42A1-9672-AF3FA6B4703F}"/>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3" name="矩形 12">
              <a:extLst>
                <a:ext uri="{FF2B5EF4-FFF2-40B4-BE49-F238E27FC236}">
                  <a16:creationId xmlns:a16="http://schemas.microsoft.com/office/drawing/2014/main" id="{1B199B52-92D8-4757-93A6-DD4168B6CA4D}"/>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4" name="矩形 13">
              <a:extLst>
                <a:ext uri="{FF2B5EF4-FFF2-40B4-BE49-F238E27FC236}">
                  <a16:creationId xmlns:a16="http://schemas.microsoft.com/office/drawing/2014/main" id="{2D46EAB2-D975-4827-A1F6-59B76A1AD952}"/>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5" name="矩形 14">
              <a:extLst>
                <a:ext uri="{FF2B5EF4-FFF2-40B4-BE49-F238E27FC236}">
                  <a16:creationId xmlns:a16="http://schemas.microsoft.com/office/drawing/2014/main" id="{4D8AD66A-38E4-4BA5-8F0E-2271A4F80CA6}"/>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6" name="矩形 15">
              <a:extLst>
                <a:ext uri="{FF2B5EF4-FFF2-40B4-BE49-F238E27FC236}">
                  <a16:creationId xmlns:a16="http://schemas.microsoft.com/office/drawing/2014/main" id="{F86AA7D8-E8F6-4D88-9BC2-2591EFCBF27C}"/>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7" name="文字方塊 16">
              <a:extLst>
                <a:ext uri="{FF2B5EF4-FFF2-40B4-BE49-F238E27FC236}">
                  <a16:creationId xmlns:a16="http://schemas.microsoft.com/office/drawing/2014/main" id="{A39539DB-91D0-48C0-81DE-10B1CBA5CA13}"/>
                </a:ext>
              </a:extLst>
            </p:cNvPr>
            <p:cNvSpPr txBox="1"/>
            <p:nvPr/>
          </p:nvSpPr>
          <p:spPr>
            <a:xfrm>
              <a:off x="5220072" y="2122195"/>
              <a:ext cx="231460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激烈競爭</a:t>
              </a:r>
            </a:p>
            <a:p>
              <a:pPr marL="177800" indent="-177800">
                <a:buFont typeface="Arial" panose="020B0604020202020204" pitchFamily="34" charset="0"/>
                <a:buChar char="•"/>
              </a:pPr>
              <a:r>
                <a:rPr lang="zh-TW" altLang="en-US" sz="1600" dirty="0"/>
                <a:t>新科技帶來機會</a:t>
              </a:r>
            </a:p>
          </p:txBody>
        </p:sp>
        <p:sp>
          <p:nvSpPr>
            <p:cNvPr id="18" name="文字方塊 17">
              <a:extLst>
                <a:ext uri="{FF2B5EF4-FFF2-40B4-BE49-F238E27FC236}">
                  <a16:creationId xmlns:a16="http://schemas.microsoft.com/office/drawing/2014/main" id="{5AC074AB-EED5-4F77-95AC-AC6229FCB41D}"/>
                </a:ext>
              </a:extLst>
            </p:cNvPr>
            <p:cNvSpPr txBox="1"/>
            <p:nvPr/>
          </p:nvSpPr>
          <p:spPr>
            <a:xfrm>
              <a:off x="7501860" y="4202258"/>
              <a:ext cx="139062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最佳化球員與團隊績效</a:t>
              </a:r>
            </a:p>
          </p:txBody>
        </p:sp>
        <p:sp>
          <p:nvSpPr>
            <p:cNvPr id="19" name="文字方塊 18">
              <a:extLst>
                <a:ext uri="{FF2B5EF4-FFF2-40B4-BE49-F238E27FC236}">
                  <a16:creationId xmlns:a16="http://schemas.microsoft.com/office/drawing/2014/main" id="{8299277B-BAB5-42DB-BD5C-AB45A8B480D6}"/>
                </a:ext>
              </a:extLst>
            </p:cNvPr>
            <p:cNvSpPr txBox="1"/>
            <p:nvPr/>
          </p:nvSpPr>
          <p:spPr>
            <a:xfrm>
              <a:off x="5220072" y="4219637"/>
              <a:ext cx="2133600" cy="2062103"/>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開發更好的績效指標</a:t>
              </a:r>
            </a:p>
            <a:p>
              <a:pPr marL="177800" indent="-177800">
                <a:buFont typeface="Arial" panose="020B0604020202020204" pitchFamily="34" charset="0"/>
                <a:buChar char="•"/>
              </a:pPr>
              <a:r>
                <a:rPr lang="zh-TW" altLang="en-US" sz="1600" dirty="0"/>
                <a:t>以視覺化的方式分析球員、團隊與競爭對手的績效</a:t>
              </a:r>
            </a:p>
            <a:p>
              <a:pPr marL="177800" indent="-177800">
                <a:buFont typeface="Arial" panose="020B0604020202020204" pitchFamily="34" charset="0"/>
                <a:buChar char="•"/>
              </a:pPr>
              <a:r>
                <a:rPr lang="zh-TW" altLang="en-US" sz="1600" dirty="0"/>
                <a:t>使用新的績效指標改善球員與團隊的表現</a:t>
              </a:r>
            </a:p>
          </p:txBody>
        </p:sp>
        <p:sp>
          <p:nvSpPr>
            <p:cNvPr id="20" name="文字方塊 19">
              <a:extLst>
                <a:ext uri="{FF2B5EF4-FFF2-40B4-BE49-F238E27FC236}">
                  <a16:creationId xmlns:a16="http://schemas.microsoft.com/office/drawing/2014/main" id="{E40F356D-E3D2-4B52-A10C-943A1E91118F}"/>
                </a:ext>
              </a:extLst>
            </p:cNvPr>
            <p:cNvSpPr txBox="1"/>
            <p:nvPr/>
          </p:nvSpPr>
          <p:spPr>
            <a:xfrm>
              <a:off x="1186592" y="2366273"/>
              <a:ext cx="2210863"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規劃賽事策略</a:t>
              </a:r>
            </a:p>
          </p:txBody>
        </p:sp>
        <p:sp>
          <p:nvSpPr>
            <p:cNvPr id="21" name="文字方塊 20">
              <a:extLst>
                <a:ext uri="{FF2B5EF4-FFF2-40B4-BE49-F238E27FC236}">
                  <a16:creationId xmlns:a16="http://schemas.microsoft.com/office/drawing/2014/main" id="{F5D499F2-4516-4763-B6B1-0EC39716C55A}"/>
                </a:ext>
              </a:extLst>
            </p:cNvPr>
            <p:cNvSpPr txBox="1"/>
            <p:nvPr/>
          </p:nvSpPr>
          <p:spPr>
            <a:xfrm>
              <a:off x="1186592" y="3508882"/>
              <a:ext cx="2233280"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訓練球員</a:t>
              </a:r>
            </a:p>
            <a:p>
              <a:pPr marL="177800" indent="-177800">
                <a:buFont typeface="Arial" panose="020B0604020202020204" pitchFamily="34" charset="0"/>
                <a:buChar char="•"/>
              </a:pPr>
              <a:r>
                <a:rPr lang="zh-TW" altLang="en-US" sz="1600" dirty="0"/>
                <a:t>定義並輸入球員與賽事的資料</a:t>
              </a:r>
            </a:p>
          </p:txBody>
        </p:sp>
        <p:sp>
          <p:nvSpPr>
            <p:cNvPr id="22" name="文字方塊 21">
              <a:extLst>
                <a:ext uri="{FF2B5EF4-FFF2-40B4-BE49-F238E27FC236}">
                  <a16:creationId xmlns:a16="http://schemas.microsoft.com/office/drawing/2014/main" id="{4C9E28F4-B78A-4FF3-A34C-7D1F6D1F250B}"/>
                </a:ext>
              </a:extLst>
            </p:cNvPr>
            <p:cNvSpPr txBox="1"/>
            <p:nvPr/>
          </p:nvSpPr>
          <p:spPr>
            <a:xfrm>
              <a:off x="1191693" y="4656038"/>
              <a:ext cx="2205762" cy="1077218"/>
            </a:xfrm>
            <a:prstGeom prst="rect">
              <a:avLst/>
            </a:prstGeom>
            <a:noFill/>
          </p:spPr>
          <p:txBody>
            <a:bodyPr wrap="square" rtlCol="0">
              <a:spAutoFit/>
            </a:bodyPr>
            <a:lstStyle/>
            <a:p>
              <a:pPr marL="177800" indent="-177800">
                <a:buFont typeface="Arial" panose="020B0604020202020204" pitchFamily="34" charset="0"/>
                <a:buChar char="•"/>
              </a:pPr>
              <a:r>
                <a:rPr lang="en-US" altLang="zh-TW" sz="1600" dirty="0"/>
                <a:t>SAP HANA </a:t>
              </a:r>
              <a:r>
                <a:rPr lang="zh-TW" altLang="en-US" sz="1600" dirty="0"/>
                <a:t>資料庫</a:t>
              </a:r>
            </a:p>
            <a:p>
              <a:pPr marL="177800" indent="-177800">
                <a:buFont typeface="Arial" panose="020B0604020202020204" pitchFamily="34" charset="0"/>
                <a:buChar char="•"/>
              </a:pPr>
              <a:r>
                <a:rPr lang="en-US" altLang="zh-TW" sz="1600" dirty="0"/>
                <a:t>SAP </a:t>
              </a:r>
              <a:r>
                <a:rPr lang="zh-TW" altLang="en-US" sz="1600" dirty="0"/>
                <a:t>分析工具</a:t>
              </a:r>
            </a:p>
            <a:p>
              <a:pPr marL="177800" indent="-177800">
                <a:buFont typeface="Arial" panose="020B0604020202020204" pitchFamily="34" charset="0"/>
                <a:buChar char="•"/>
              </a:pPr>
              <a:r>
                <a:rPr lang="zh-TW" altLang="en-US" sz="1600" dirty="0"/>
                <a:t>行動裝置</a:t>
              </a:r>
            </a:p>
            <a:p>
              <a:pPr marL="177800" indent="-177800">
                <a:buFont typeface="Arial" panose="020B0604020202020204" pitchFamily="34" charset="0"/>
                <a:buChar char="•"/>
              </a:pPr>
              <a:r>
                <a:rPr lang="zh-TW" altLang="en-US" sz="1600" dirty="0"/>
                <a:t>大螢幕顯示器</a:t>
              </a:r>
            </a:p>
          </p:txBody>
        </p:sp>
        <p:cxnSp>
          <p:nvCxnSpPr>
            <p:cNvPr id="23" name="接點: 肘形 22">
              <a:extLst>
                <a:ext uri="{FF2B5EF4-FFF2-40B4-BE49-F238E27FC236}">
                  <a16:creationId xmlns:a16="http://schemas.microsoft.com/office/drawing/2014/main" id="{177EE767-0D5C-4A56-8440-0A6A701219EC}"/>
                </a:ext>
              </a:extLst>
            </p:cNvPr>
            <p:cNvCxnSpPr>
              <a:stCxn id="14" idx="1"/>
              <a:endCxn id="10"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50FBD4F1-CA4A-400C-A7C3-6751C3BD91C2}"/>
                </a:ext>
              </a:extLst>
            </p:cNvPr>
            <p:cNvCxnSpPr>
              <a:stCxn id="10"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1B3CD52D-D37E-483F-B38D-37B1244CCA70}"/>
                </a:ext>
              </a:extLst>
            </p:cNvPr>
            <p:cNvCxnSpPr>
              <a:stCxn id="11" idx="3"/>
              <a:endCxn id="15"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00E4DD46-838D-41B7-B3F7-536F57A77E3B}"/>
                </a:ext>
              </a:extLst>
            </p:cNvPr>
            <p:cNvCxnSpPr>
              <a:cxnSpLocks/>
              <a:stCxn id="13"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接點: 肘形 26">
              <a:extLst>
                <a:ext uri="{FF2B5EF4-FFF2-40B4-BE49-F238E27FC236}">
                  <a16:creationId xmlns:a16="http://schemas.microsoft.com/office/drawing/2014/main" id="{75EA69CC-7D47-45BB-803A-32AE381DA2FD}"/>
                </a:ext>
              </a:extLst>
            </p:cNvPr>
            <p:cNvCxnSpPr>
              <a:stCxn id="16" idx="0"/>
              <a:endCxn id="14"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5837374E-C115-4112-8AEC-6E070AD2392D}"/>
                </a:ext>
              </a:extLst>
            </p:cNvPr>
            <p:cNvCxnSpPr>
              <a:stCxn id="15"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060091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8FA1EC28-3FAC-4545-ACC3-30F1680D581A}"/>
              </a:ext>
            </a:extLst>
          </p:cNvPr>
          <p:cNvSpPr>
            <a:spLocks noGrp="1"/>
          </p:cNvSpPr>
          <p:nvPr>
            <p:ph idx="1"/>
          </p:nvPr>
        </p:nvSpPr>
        <p:spPr/>
        <p:txBody>
          <a:bodyPr>
            <a:normAutofit/>
          </a:bodyPr>
          <a:lstStyle/>
          <a:p>
            <a:r>
              <a:rPr lang="zh-TW" altLang="en-US" dirty="0"/>
              <a:t>決策可歸類成：結構化</a:t>
            </a:r>
            <a:r>
              <a:rPr lang="en-US" altLang="zh-TW" dirty="0"/>
              <a:t>(structured)</a:t>
            </a:r>
            <a:r>
              <a:rPr lang="zh-TW" altLang="en-US" dirty="0"/>
              <a:t>、半結構化</a:t>
            </a:r>
            <a:r>
              <a:rPr lang="en-US" altLang="zh-TW" dirty="0"/>
              <a:t>(</a:t>
            </a:r>
            <a:r>
              <a:rPr lang="en-US" altLang="zh-TW" dirty="0" err="1"/>
              <a:t>semistructured</a:t>
            </a:r>
            <a:r>
              <a:rPr lang="en-US" altLang="zh-TW" dirty="0"/>
              <a:t>)</a:t>
            </a:r>
            <a:r>
              <a:rPr lang="zh-TW" altLang="en-US" dirty="0"/>
              <a:t> 及非結構化</a:t>
            </a:r>
            <a:r>
              <a:rPr lang="en-US" altLang="zh-TW" dirty="0"/>
              <a:t>(unstructured)</a:t>
            </a:r>
            <a:endParaRPr lang="zh-TW" altLang="en-US" dirty="0"/>
          </a:p>
          <a:p>
            <a:pPr lvl="1"/>
            <a:r>
              <a:rPr lang="zh-TW" altLang="en-US" dirty="0">
                <a:solidFill>
                  <a:srgbClr val="FFFF00"/>
                </a:solidFill>
              </a:rPr>
              <a:t>非結構化決策</a:t>
            </a:r>
            <a:r>
              <a:rPr lang="en-US" altLang="zh-TW" dirty="0">
                <a:solidFill>
                  <a:srgbClr val="FFFF00"/>
                </a:solidFill>
              </a:rPr>
              <a:t>(unstructured decisions) </a:t>
            </a:r>
            <a:r>
              <a:rPr lang="zh-TW" altLang="en-US" dirty="0"/>
              <a:t>意指決策者必須憑藉判斷、評估與洞察力才能制定的決策</a:t>
            </a:r>
            <a:endParaRPr lang="en-US" altLang="zh-TW" dirty="0"/>
          </a:p>
          <a:p>
            <a:pPr lvl="1"/>
            <a:r>
              <a:rPr lang="zh-TW" altLang="en-US" dirty="0">
                <a:solidFill>
                  <a:srgbClr val="FFFF00"/>
                </a:solidFill>
              </a:rPr>
              <a:t>結構化決策</a:t>
            </a:r>
            <a:r>
              <a:rPr lang="en-US" altLang="zh-TW" dirty="0">
                <a:solidFill>
                  <a:srgbClr val="FFFF00"/>
                </a:solidFill>
              </a:rPr>
              <a:t>(structured decisions) </a:t>
            </a:r>
            <a:r>
              <a:rPr lang="zh-TW" altLang="en-US" dirty="0"/>
              <a:t>則是屬於重複與例行性的決策，僅需依據固定的程序來處理，不必重新審視</a:t>
            </a:r>
            <a:endParaRPr lang="en-US" altLang="zh-TW" dirty="0"/>
          </a:p>
          <a:p>
            <a:pPr lvl="1"/>
            <a:r>
              <a:rPr lang="zh-TW" altLang="en-US" dirty="0">
                <a:solidFill>
                  <a:srgbClr val="FFFF00"/>
                </a:solidFill>
              </a:rPr>
              <a:t>半結構化決策</a:t>
            </a:r>
            <a:r>
              <a:rPr lang="en-US" altLang="zh-TW" dirty="0">
                <a:solidFill>
                  <a:srgbClr val="FFFF00"/>
                </a:solidFill>
              </a:rPr>
              <a:t>(</a:t>
            </a:r>
            <a:r>
              <a:rPr lang="en-US" altLang="zh-TW" dirty="0" err="1">
                <a:solidFill>
                  <a:srgbClr val="FFFF00"/>
                </a:solidFill>
              </a:rPr>
              <a:t>semistructured</a:t>
            </a:r>
            <a:r>
              <a:rPr lang="en-US" altLang="zh-TW" dirty="0">
                <a:solidFill>
                  <a:srgbClr val="FFFF00"/>
                </a:solidFill>
              </a:rPr>
              <a:t> decisions) </a:t>
            </a:r>
            <a:r>
              <a:rPr lang="zh-TW" altLang="en-US" dirty="0"/>
              <a:t>則包含了上述兩種決策的特性，問題的一部分有清楚的解答和既定程序可依循</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7" name="標題 6">
            <a:extLst>
              <a:ext uri="{FF2B5EF4-FFF2-40B4-BE49-F238E27FC236}">
                <a16:creationId xmlns:a16="http://schemas.microsoft.com/office/drawing/2014/main" id="{08B30020-155A-409D-ACC6-21400365B201}"/>
              </a:ext>
            </a:extLst>
          </p:cNvPr>
          <p:cNvSpPr>
            <a:spLocks noGrp="1"/>
          </p:cNvSpPr>
          <p:nvPr>
            <p:ph type="title"/>
          </p:nvPr>
        </p:nvSpPr>
        <p:spPr/>
        <p:txBody>
          <a:bodyPr/>
          <a:lstStyle/>
          <a:p>
            <a:r>
              <a:rPr lang="zh-TW" altLang="en-US"/>
              <a:t>決策的類型</a:t>
            </a:r>
            <a:endParaRPr lang="zh-TW" altLang="en-US" dirty="0"/>
          </a:p>
        </p:txBody>
      </p:sp>
    </p:spTree>
    <p:extLst>
      <p:ext uri="{BB962C8B-B14F-4D97-AF65-F5344CB8AC3E}">
        <p14:creationId xmlns:p14="http://schemas.microsoft.com/office/powerpoint/2010/main" val="39416934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6E214A9F-9F2A-44F9-ADC2-1E7498407057}"/>
              </a:ext>
            </a:extLst>
          </p:cNvPr>
          <p:cNvPicPr>
            <a:picLocks noGrp="1" noChangeAspect="1"/>
          </p:cNvPicPr>
          <p:nvPr>
            <p:ph idx="1"/>
          </p:nvPr>
        </p:nvPicPr>
        <p:blipFill>
          <a:blip r:embed="rId2"/>
          <a:stretch>
            <a:fillRect/>
          </a:stretch>
        </p:blipFill>
        <p:spPr>
          <a:xfrm>
            <a:off x="1287463" y="1457957"/>
            <a:ext cx="7605712" cy="4459610"/>
          </a:xfrm>
          <a:prstGeom prst="rect">
            <a:avLst/>
          </a:prstGeom>
        </p:spPr>
      </p:pic>
      <p:sp>
        <p:nvSpPr>
          <p:cNvPr id="5" name="標題 4">
            <a:extLst>
              <a:ext uri="{FF2B5EF4-FFF2-40B4-BE49-F238E27FC236}">
                <a16:creationId xmlns:a16="http://schemas.microsoft.com/office/drawing/2014/main" id="{AD84B524-F028-4A62-AE80-B74EC443D66B}"/>
              </a:ext>
            </a:extLst>
          </p:cNvPr>
          <p:cNvSpPr>
            <a:spLocks noGrp="1"/>
          </p:cNvSpPr>
          <p:nvPr>
            <p:ph type="title"/>
          </p:nvPr>
        </p:nvSpPr>
        <p:spPr/>
        <p:txBody>
          <a:bodyPr/>
          <a:lstStyle/>
          <a:p>
            <a:r>
              <a:rPr lang="zh-TW" altLang="en-US" dirty="0"/>
              <a:t>公司各決策層級的資訊需求</a:t>
            </a:r>
          </a:p>
        </p:txBody>
      </p:sp>
      <p:sp>
        <p:nvSpPr>
          <p:cNvPr id="3" name="投影片編號版面配置區 2">
            <a:extLst>
              <a:ext uri="{FF2B5EF4-FFF2-40B4-BE49-F238E27FC236}">
                <a16:creationId xmlns:a16="http://schemas.microsoft.com/office/drawing/2014/main" id="{7D5DAB4D-5A47-4360-B754-9ADF926403A7}"/>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Tree>
    <p:extLst>
      <p:ext uri="{BB962C8B-B14F-4D97-AF65-F5344CB8AC3E}">
        <p14:creationId xmlns:p14="http://schemas.microsoft.com/office/powerpoint/2010/main" val="14126696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EA9FE074-A970-4B39-BB80-F1221AA9EB28}"/>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管理者的角色</a:t>
            </a:r>
            <a:r>
              <a:rPr lang="en-US" altLang="zh-TW" dirty="0">
                <a:solidFill>
                  <a:srgbClr val="FFFF00"/>
                </a:solidFill>
              </a:rPr>
              <a:t>(managerial roles) </a:t>
            </a:r>
            <a:r>
              <a:rPr lang="zh-TW" altLang="en-US" dirty="0"/>
              <a:t>是指管理者在組織中被預期會執行的活動。密茲伯格將這</a:t>
            </a:r>
            <a:r>
              <a:rPr lang="en-US" altLang="zh-TW" dirty="0"/>
              <a:t>10 </a:t>
            </a:r>
            <a:r>
              <a:rPr lang="zh-TW" altLang="en-US" dirty="0"/>
              <a:t>個角色歸類成：人際互動、資訊傳達及決策制定等三類</a:t>
            </a:r>
          </a:p>
        </p:txBody>
      </p:sp>
      <p:sp>
        <p:nvSpPr>
          <p:cNvPr id="4" name="投影片編號版面配置區 3">
            <a:extLst>
              <a:ext uri="{FF2B5EF4-FFF2-40B4-BE49-F238E27FC236}">
                <a16:creationId xmlns:a16="http://schemas.microsoft.com/office/drawing/2014/main" id="{A7DFF07E-8939-449A-9F24-2303A52547DE}"/>
              </a:ext>
            </a:extLst>
          </p:cNvPr>
          <p:cNvSpPr>
            <a:spLocks noGrp="1"/>
          </p:cNvSpPr>
          <p:nvPr>
            <p:ph type="sldNum" sz="quarter" idx="12"/>
          </p:nvPr>
        </p:nvSpPr>
        <p:spPr/>
        <p:txBody>
          <a:bodyPr/>
          <a:lstStyle/>
          <a:p>
            <a:fld id="{1A39A694-C9D2-4A1F-B22B-D5A13C3121DA}" type="slidenum">
              <a:rPr lang="en-US" altLang="ko-KR" smtClean="0"/>
              <a:pPr/>
              <a:t>8</a:t>
            </a:fld>
            <a:endParaRPr lang="en-US" altLang="ko-KR"/>
          </a:p>
        </p:txBody>
      </p:sp>
      <p:sp>
        <p:nvSpPr>
          <p:cNvPr id="5" name="標題 4">
            <a:extLst>
              <a:ext uri="{FF2B5EF4-FFF2-40B4-BE49-F238E27FC236}">
                <a16:creationId xmlns:a16="http://schemas.microsoft.com/office/drawing/2014/main" id="{FA2010F2-F698-47E0-92AE-A4902E516F8D}"/>
              </a:ext>
            </a:extLst>
          </p:cNvPr>
          <p:cNvSpPr>
            <a:spLocks noGrp="1"/>
          </p:cNvSpPr>
          <p:nvPr>
            <p:ph type="title"/>
          </p:nvPr>
        </p:nvSpPr>
        <p:spPr/>
        <p:txBody>
          <a:bodyPr/>
          <a:lstStyle/>
          <a:p>
            <a:r>
              <a:rPr lang="zh-TW" altLang="en-US" dirty="0"/>
              <a:t>管理者的角色</a:t>
            </a:r>
          </a:p>
        </p:txBody>
      </p:sp>
    </p:spTree>
    <p:extLst>
      <p:ext uri="{BB962C8B-B14F-4D97-AF65-F5344CB8AC3E}">
        <p14:creationId xmlns:p14="http://schemas.microsoft.com/office/powerpoint/2010/main" val="2197824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532DA998-7C10-458C-B0D6-C1D3ACBB6215}"/>
              </a:ext>
            </a:extLst>
          </p:cNvPr>
          <p:cNvPicPr>
            <a:picLocks noGrp="1" noChangeAspect="1"/>
          </p:cNvPicPr>
          <p:nvPr>
            <p:ph idx="1"/>
          </p:nvPr>
        </p:nvPicPr>
        <p:blipFill>
          <a:blip r:embed="rId2"/>
          <a:stretch>
            <a:fillRect/>
          </a:stretch>
        </p:blipFill>
        <p:spPr>
          <a:xfrm>
            <a:off x="539552" y="1323975"/>
            <a:ext cx="8094302" cy="5157788"/>
          </a:xfrm>
          <a:prstGeom prst="rect">
            <a:avLst/>
          </a:prstGeom>
        </p:spPr>
      </p:pic>
      <p:sp>
        <p:nvSpPr>
          <p:cNvPr id="3" name="投影片編號版面配置區 2">
            <a:extLst>
              <a:ext uri="{FF2B5EF4-FFF2-40B4-BE49-F238E27FC236}">
                <a16:creationId xmlns:a16="http://schemas.microsoft.com/office/drawing/2014/main" id="{D3D12C6C-BF2C-4675-ADB0-33C6F3C0F677}"/>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
        <p:nvSpPr>
          <p:cNvPr id="4" name="標題 3">
            <a:extLst>
              <a:ext uri="{FF2B5EF4-FFF2-40B4-BE49-F238E27FC236}">
                <a16:creationId xmlns:a16="http://schemas.microsoft.com/office/drawing/2014/main" id="{40E24ABB-C206-40E3-A87A-18E306586655}"/>
              </a:ext>
            </a:extLst>
          </p:cNvPr>
          <p:cNvSpPr>
            <a:spLocks noGrp="1"/>
          </p:cNvSpPr>
          <p:nvPr>
            <p:ph type="title"/>
          </p:nvPr>
        </p:nvSpPr>
        <p:spPr/>
        <p:txBody>
          <a:bodyPr/>
          <a:lstStyle/>
          <a:p>
            <a:r>
              <a:rPr lang="zh-TW" altLang="en-US" dirty="0"/>
              <a:t>管理者的角色與支援的資訊系統</a:t>
            </a:r>
          </a:p>
        </p:txBody>
      </p:sp>
    </p:spTree>
    <p:extLst>
      <p:ext uri="{BB962C8B-B14F-4D97-AF65-F5344CB8AC3E}">
        <p14:creationId xmlns:p14="http://schemas.microsoft.com/office/powerpoint/2010/main" val="198318911"/>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416927D1-18BA-4B17-9EBD-E7CAD22096FA}" vid="{BCC0314B-B499-4F2A-8C86-7538A676D67A}"/>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416927D1-18BA-4B17-9EBD-E7CAD22096FA}" vid="{38106089-8A2D-46B9-9AF7-6C416BD34ADB}"/>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65</TotalTime>
  <Words>1764</Words>
  <Application>Microsoft Office PowerPoint</Application>
  <PresentationFormat>如螢幕大小 (4:3)</PresentationFormat>
  <Paragraphs>162</Paragraphs>
  <Slides>32</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32</vt:i4>
      </vt:variant>
    </vt:vector>
  </HeadingPairs>
  <TitlesOfParts>
    <vt:vector size="40" baseType="lpstr">
      <vt:lpstr>굴림</vt:lpstr>
      <vt:lpstr>HY헤드라인M</vt:lpstr>
      <vt:lpstr>맑은 고딕</vt:lpstr>
      <vt:lpstr>Signika</vt:lpstr>
      <vt:lpstr>標楷體</vt:lpstr>
      <vt:lpstr>Arial</vt:lpstr>
      <vt:lpstr>MIS</vt:lpstr>
      <vt:lpstr>MIS2</vt:lpstr>
      <vt:lpstr>PowerPoint 簡報</vt:lpstr>
      <vt:lpstr>CHAPTER 12</vt:lpstr>
      <vt:lpstr>學習目標</vt:lpstr>
      <vt:lpstr>德國利用巨量資料在世界盃足球賽封王  (一)</vt:lpstr>
      <vt:lpstr>德國利用巨量資料在世界盃足球賽封王  (二)</vt:lpstr>
      <vt:lpstr>決策的類型</vt:lpstr>
      <vt:lpstr>公司各決策層級的資訊需求</vt:lpstr>
      <vt:lpstr>管理者的角色</vt:lpstr>
      <vt:lpstr>管理者的角色與支援的資訊系統</vt:lpstr>
      <vt:lpstr>現實中的決策制定</vt:lpstr>
      <vt:lpstr>資訊品質構面</vt:lpstr>
      <vt:lpstr>高速的自動化決策</vt:lpstr>
      <vt:lpstr>何謂企業智慧？</vt:lpstr>
      <vt:lpstr>企業智慧環境</vt:lpstr>
      <vt:lpstr>企業智慧與分析所提供的決策支援</vt:lpstr>
      <vt:lpstr>企業智慧與分析的功能</vt:lpstr>
      <vt:lpstr>企業智慧用戶</vt:lpstr>
      <vt:lpstr>預測分析</vt:lpstr>
      <vt:lpstr>巨量資料分析</vt:lpstr>
      <vt:lpstr>互動個案：科技的觀點</vt:lpstr>
      <vt:lpstr>作業智慧與分析</vt:lpstr>
      <vt:lpstr>位置分析與地理資訊系統</vt:lpstr>
      <vt:lpstr>互動個案：管理的觀點</vt:lpstr>
      <vt:lpstr>PowerPoint 簡報</vt:lpstr>
      <vt:lpstr>作業與中階管理的決策支援</vt:lpstr>
      <vt:lpstr>半結構化決策的支援 (一)</vt:lpstr>
      <vt:lpstr>半結構化決策的支援 (二)</vt:lpstr>
      <vt:lpstr>高階管理階層的決策支援：平衡計分卡與企業績效管理方法</vt:lpstr>
      <vt:lpstr>平衡計分卡架構</vt:lpstr>
      <vt:lpstr>群體決策支援系統(GDSS)</vt:lpstr>
      <vt:lpstr>個案研究：資料導向的耕種能為農夫帶來多少幫助？</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圖書 鼎隆</dc:creator>
  <cp:lastModifiedBy>圖書 鼎隆</cp:lastModifiedBy>
  <cp:revision>19</cp:revision>
  <dcterms:created xsi:type="dcterms:W3CDTF">2017-11-03T01:52:41Z</dcterms:created>
  <dcterms:modified xsi:type="dcterms:W3CDTF">2018-02-23T07:11:44Z</dcterms:modified>
</cp:coreProperties>
</file>