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59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6600CC"/>
    <a:srgbClr val="FF00FF"/>
    <a:srgbClr val="FFFF66"/>
    <a:srgbClr val="FF9900"/>
    <a:srgbClr val="333300"/>
    <a:srgbClr val="003366"/>
    <a:srgbClr val="006666"/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7" y="6453336"/>
            <a:ext cx="1719263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2846387" cy="601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1080120"/>
          </a:xfrm>
        </p:spPr>
        <p:txBody>
          <a:bodyPr>
            <a:normAutofit/>
          </a:bodyPr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2" cy="5112568"/>
          </a:xfrm>
        </p:spPr>
        <p:txBody>
          <a:bodyPr>
            <a:normAutofit/>
          </a:bodyPr>
          <a:lstStyle>
            <a:lvl1pPr marL="288000" indent="-288000">
              <a:lnSpc>
                <a:spcPts val="3200"/>
              </a:lnSpc>
              <a:spcBef>
                <a:spcPts val="400"/>
              </a:spcBef>
              <a:defRPr sz="2400" baseline="0"/>
            </a:lvl1pPr>
            <a:lvl2pPr marL="648000" indent="-288000">
              <a:lnSpc>
                <a:spcPts val="3200"/>
              </a:lnSpc>
              <a:spcBef>
                <a:spcPts val="400"/>
              </a:spcBef>
              <a:buClr>
                <a:srgbClr val="000066"/>
              </a:buClr>
              <a:defRPr sz="2400" baseline="0"/>
            </a:lvl2pPr>
            <a:lvl3pPr>
              <a:lnSpc>
                <a:spcPts val="3200"/>
              </a:lnSpc>
              <a:spcBef>
                <a:spcPts val="400"/>
              </a:spcBef>
              <a:defRPr sz="2400" baseline="0"/>
            </a:lvl3pPr>
            <a:lvl4pPr>
              <a:lnSpc>
                <a:spcPts val="3200"/>
              </a:lnSpc>
              <a:spcBef>
                <a:spcPts val="400"/>
              </a:spcBef>
              <a:defRPr sz="2400" baseline="0"/>
            </a:lvl4pPr>
            <a:lvl5pPr>
              <a:lnSpc>
                <a:spcPts val="3200"/>
              </a:lnSpc>
              <a:spcBef>
                <a:spcPts val="400"/>
              </a:spcBef>
              <a:defRPr sz="2400" baseline="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SYSTEM\Desktop\新下載ppt 範本\119\119\02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1412776"/>
            <a:ext cx="8147248" cy="471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2018/8/31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27" y="1290539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7" y="6453336"/>
            <a:ext cx="1719263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rgbClr val="0000CC"/>
          </a:solidFill>
          <a:effectLst/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7030A0"/>
        </a:buClr>
        <a:buFont typeface="Arial" pitchFamily="34" charset="0"/>
        <a:buChar char="–"/>
        <a:defRPr sz="26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851920" y="1556792"/>
            <a:ext cx="4536504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23928" y="3356992"/>
            <a:ext cx="4824536" cy="1944216"/>
          </a:xfrm>
        </p:spPr>
        <p:txBody>
          <a:bodyPr>
            <a:noAutofit/>
          </a:bodyPr>
          <a:lstStyle/>
          <a:p>
            <a:r>
              <a:rPr lang="zh-TW" altLang="en-US" sz="4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何謂統計學</a:t>
            </a: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1.1 </a:t>
            </a:r>
            <a:r>
              <a:rPr lang="en-US" altLang="zh-TW" dirty="0" smtClean="0"/>
              <a:t> </a:t>
            </a:r>
            <a:r>
              <a:rPr lang="zh-TW" altLang="en-US" dirty="0" smtClean="0"/>
              <a:t>統計學</a:t>
            </a:r>
            <a:r>
              <a:rPr lang="zh-TW" altLang="en-US" dirty="0"/>
              <a:t>的</a:t>
            </a:r>
            <a:r>
              <a:rPr lang="zh-TW" altLang="en-US" dirty="0" smtClean="0"/>
              <a:t>概念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>
                <a:solidFill>
                  <a:srgbClr val="FF00FF"/>
                </a:solidFill>
              </a:rPr>
              <a:t>統計學</a:t>
            </a:r>
            <a:r>
              <a:rPr lang="en-US" altLang="zh-TW" dirty="0">
                <a:solidFill>
                  <a:srgbClr val="FF00FF"/>
                </a:solidFill>
              </a:rPr>
              <a:t> (Statistic) </a:t>
            </a:r>
            <a:r>
              <a:rPr lang="zh-HK" altLang="zh-TW" dirty="0"/>
              <a:t>的定義即是</a:t>
            </a:r>
            <a:r>
              <a:rPr lang="zh-TW" altLang="zh-TW" dirty="0"/>
              <a:t>：經由對資料的蒐集、整理、分析</a:t>
            </a:r>
            <a:r>
              <a:rPr lang="zh-HK" altLang="zh-TW" dirty="0"/>
              <a:t>資料</a:t>
            </a:r>
            <a:r>
              <a:rPr lang="zh-TW" altLang="zh-TW" dirty="0"/>
              <a:t>等程序，將</a:t>
            </a:r>
            <a:r>
              <a:rPr lang="zh-HK" altLang="zh-TW" dirty="0"/>
              <a:t>不確定性的程度量化，</a:t>
            </a:r>
            <a:r>
              <a:rPr lang="zh-TW" altLang="zh-TW" dirty="0"/>
              <a:t>轉化</a:t>
            </a:r>
            <a:r>
              <a:rPr lang="zh-HK" altLang="zh-TW" dirty="0"/>
              <a:t>成</a:t>
            </a:r>
            <a:r>
              <a:rPr lang="zh-TW" altLang="zh-TW" dirty="0"/>
              <a:t>有意義的資訊</a:t>
            </a:r>
            <a:r>
              <a:rPr lang="zh-HK" altLang="zh-TW" dirty="0"/>
              <a:t>之</a:t>
            </a:r>
            <a:r>
              <a:rPr lang="zh-HK" altLang="zh-TW" dirty="0" smtClean="0"/>
              <a:t>過程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532" y="2996952"/>
            <a:ext cx="602580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33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1.1  </a:t>
            </a:r>
            <a:r>
              <a:rPr lang="zh-TW" altLang="en-US" dirty="0" smtClean="0"/>
              <a:t>統計學</a:t>
            </a:r>
            <a:r>
              <a:rPr lang="zh-TW" altLang="en-US" dirty="0"/>
              <a:t>的概念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HK" altLang="zh-TW" dirty="0"/>
              <a:t>統計學通常被分為兩大</a:t>
            </a:r>
            <a:r>
              <a:rPr lang="zh-HK" altLang="zh-TW" dirty="0" smtClean="0"/>
              <a:t>領域</a:t>
            </a:r>
            <a:endParaRPr lang="en-US" altLang="zh-HK" dirty="0" smtClean="0"/>
          </a:p>
          <a:p>
            <a:pPr lvl="1"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敘述統計</a:t>
            </a:r>
            <a:r>
              <a:rPr lang="en-US" altLang="zh-TW" b="1" dirty="0">
                <a:solidFill>
                  <a:srgbClr val="000066"/>
                </a:solidFill>
              </a:rPr>
              <a:t> (Descriptive Statistics</a:t>
            </a:r>
            <a:r>
              <a:rPr lang="en-US" altLang="zh-TW" b="1" dirty="0" smtClean="0">
                <a:solidFill>
                  <a:srgbClr val="000066"/>
                </a:solidFill>
              </a:rPr>
              <a:t>)</a:t>
            </a:r>
          </a:p>
          <a:p>
            <a:pPr marL="648000" lvl="2" indent="0">
              <a:buNone/>
            </a:pPr>
            <a:r>
              <a:rPr lang="zh-TW" altLang="zh-TW" dirty="0"/>
              <a:t>將蒐集之資料整理成一簡單</a:t>
            </a:r>
            <a:r>
              <a:rPr lang="zh-TW" altLang="zh-TW" dirty="0" smtClean="0"/>
              <a:t>資料</a:t>
            </a:r>
            <a:r>
              <a:rPr lang="zh-TW" altLang="zh-TW" dirty="0"/>
              <a:t>或圖表以說明此資料之概略性質。</a:t>
            </a:r>
            <a:endParaRPr lang="en-US" altLang="zh-TW" b="1" dirty="0" smtClean="0"/>
          </a:p>
          <a:p>
            <a:pPr lvl="1"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推論統計</a:t>
            </a:r>
            <a:r>
              <a:rPr lang="en-US" altLang="zh-TW" b="1" dirty="0">
                <a:solidFill>
                  <a:srgbClr val="000066"/>
                </a:solidFill>
              </a:rPr>
              <a:t> (Inferential Statistics</a:t>
            </a:r>
            <a:r>
              <a:rPr lang="en-US" altLang="zh-TW" b="1" dirty="0" smtClean="0">
                <a:solidFill>
                  <a:srgbClr val="000066"/>
                </a:solidFill>
              </a:rPr>
              <a:t>)</a:t>
            </a:r>
          </a:p>
          <a:p>
            <a:pPr marL="648000" lvl="2" indent="0">
              <a:buNone/>
            </a:pPr>
            <a:r>
              <a:rPr lang="zh-TW" altLang="zh-TW" dirty="0"/>
              <a:t>將少數資料依據分析結果，進而推測該資料的全體性質。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4787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1.1.1	</a:t>
            </a:r>
            <a:r>
              <a:rPr lang="zh-HK" altLang="zh-TW" sz="2800" dirty="0" smtClean="0">
                <a:solidFill>
                  <a:srgbClr val="6600CC"/>
                </a:solidFill>
              </a:rPr>
              <a:t>母體</a:t>
            </a:r>
            <a:r>
              <a:rPr lang="zh-HK" altLang="zh-TW" sz="2800" dirty="0">
                <a:solidFill>
                  <a:srgbClr val="6600CC"/>
                </a:solidFill>
              </a:rPr>
              <a:t>與樣本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83" y="1614487"/>
            <a:ext cx="5972253" cy="4694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296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6600CC"/>
                </a:solidFill>
              </a:rPr>
              <a:t>1.1.1	</a:t>
            </a:r>
            <a:r>
              <a:rPr lang="zh-HK" altLang="zh-TW" sz="2800" dirty="0">
                <a:solidFill>
                  <a:srgbClr val="6600CC"/>
                </a:solidFill>
              </a:rPr>
              <a:t>母體與樣本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母體</a:t>
            </a:r>
            <a:r>
              <a:rPr lang="en-US" altLang="zh-TW" b="1" dirty="0">
                <a:solidFill>
                  <a:srgbClr val="000066"/>
                </a:solidFill>
              </a:rPr>
              <a:t> (Population)</a:t>
            </a:r>
            <a:r>
              <a:rPr lang="zh-TW" altLang="zh-TW" b="1" dirty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在調查時，蒐集資料的單位稱為</a:t>
            </a:r>
            <a:r>
              <a:rPr lang="zh-TW" altLang="zh-TW" dirty="0">
                <a:solidFill>
                  <a:srgbClr val="FF00FF"/>
                </a:solidFill>
              </a:rPr>
              <a:t>元素</a:t>
            </a:r>
            <a:r>
              <a:rPr lang="en-US" altLang="zh-TW" dirty="0">
                <a:solidFill>
                  <a:srgbClr val="FF00FF"/>
                </a:solidFill>
              </a:rPr>
              <a:t> (Element)</a:t>
            </a:r>
            <a:r>
              <a:rPr lang="zh-TW" altLang="zh-TW" dirty="0"/>
              <a:t>，對於我們所要研究的問題中的全部元素稱為母體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參數</a:t>
            </a:r>
            <a:r>
              <a:rPr lang="en-US" altLang="zh-TW" b="1" dirty="0">
                <a:solidFill>
                  <a:srgbClr val="000066"/>
                </a:solidFill>
              </a:rPr>
              <a:t> (Parameter)</a:t>
            </a:r>
            <a:r>
              <a:rPr lang="zh-TW" altLang="zh-TW" b="1" dirty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用來說明母體特徵的數值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樣本</a:t>
            </a:r>
            <a:r>
              <a:rPr lang="en-US" altLang="zh-TW" b="1" dirty="0">
                <a:solidFill>
                  <a:srgbClr val="000066"/>
                </a:solidFill>
              </a:rPr>
              <a:t> (Sample</a:t>
            </a:r>
            <a:r>
              <a:rPr lang="en-US" altLang="zh-TW" b="1" dirty="0" smtClean="0">
                <a:solidFill>
                  <a:srgbClr val="000066"/>
                </a:solidFill>
              </a:rPr>
              <a:t>)</a:t>
            </a:r>
            <a:r>
              <a:rPr lang="zh-TW" altLang="zh-TW" b="1" dirty="0" smtClean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從母群體中抽取出來的對象稱之為樣本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統計量</a:t>
            </a:r>
            <a:r>
              <a:rPr lang="en-US" altLang="zh-TW" b="1" dirty="0">
                <a:solidFill>
                  <a:srgbClr val="000066"/>
                </a:solidFill>
              </a:rPr>
              <a:t> (Statistic)</a:t>
            </a:r>
            <a:r>
              <a:rPr lang="zh-TW" altLang="zh-TW" b="1" dirty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用來說明樣本分布的數字特徵。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2277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6600CC"/>
                </a:solidFill>
              </a:rPr>
              <a:t>1.1.2	</a:t>
            </a:r>
            <a:r>
              <a:rPr lang="zh-TW" altLang="zh-TW" sz="2800" dirty="0">
                <a:solidFill>
                  <a:srgbClr val="6600CC"/>
                </a:solidFill>
              </a:rPr>
              <a:t>統計的研究步驟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6897111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群組 10"/>
          <p:cNvGrpSpPr/>
          <p:nvPr/>
        </p:nvGrpSpPr>
        <p:grpSpPr>
          <a:xfrm>
            <a:off x="2771801" y="3284984"/>
            <a:ext cx="3600399" cy="3219451"/>
            <a:chOff x="2771801" y="3284984"/>
            <a:chExt cx="3600399" cy="3219451"/>
          </a:xfrm>
        </p:grpSpPr>
        <p:sp>
          <p:nvSpPr>
            <p:cNvPr id="6" name="Rectangle 3"/>
            <p:cNvSpPr>
              <a:spLocks noChangeArrowheads="1"/>
            </p:cNvSpPr>
            <p:nvPr/>
          </p:nvSpPr>
          <p:spPr bwMode="gray">
            <a:xfrm>
              <a:off x="2771801" y="3284984"/>
              <a:ext cx="3600399" cy="503238"/>
            </a:xfrm>
            <a:prstGeom prst="rect">
              <a:avLst/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0" scaled="0"/>
            </a:gradFill>
            <a:ln>
              <a:noFill/>
            </a:ln>
          </p:spPr>
          <p:txBody>
            <a:bodyPr lIns="45720" tIns="44450" rIns="45720" bIns="44450" anchor="ctr" anchorCtr="1"/>
            <a:lstStyle/>
            <a:p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步驟</a:t>
              </a:r>
              <a:r>
                <a:rPr lang="en-US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1	</a:t>
              </a:r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確定研究目的</a:t>
              </a:r>
              <a:endParaRPr lang="zh-TW" altLang="en-US" sz="2400" b="1" dirty="0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7" name="Rectangle 4"/>
            <p:cNvSpPr>
              <a:spLocks noChangeArrowheads="1"/>
            </p:cNvSpPr>
            <p:nvPr/>
          </p:nvSpPr>
          <p:spPr bwMode="gray">
            <a:xfrm>
              <a:off x="2771801" y="3962847"/>
              <a:ext cx="3600399" cy="503238"/>
            </a:xfrm>
            <a:prstGeom prst="rect">
              <a:avLst/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0" scaled="0"/>
            </a:gradFill>
            <a:ln>
              <a:noFill/>
            </a:ln>
          </p:spPr>
          <p:txBody>
            <a:bodyPr lIns="45720" tIns="44450" rIns="45720" bIns="44450" anchor="ctr" anchorCtr="1"/>
            <a:lstStyle/>
            <a:p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步驟</a:t>
              </a:r>
              <a:r>
                <a:rPr lang="en-US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2	</a:t>
              </a:r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蒐集資料</a:t>
              </a:r>
              <a:endParaRPr lang="zh-TW" altLang="en-US" sz="2400" b="1" dirty="0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8" name="Rectangle 5"/>
            <p:cNvSpPr>
              <a:spLocks noChangeArrowheads="1"/>
            </p:cNvSpPr>
            <p:nvPr/>
          </p:nvSpPr>
          <p:spPr bwMode="gray">
            <a:xfrm>
              <a:off x="2771801" y="4642297"/>
              <a:ext cx="3600399" cy="503238"/>
            </a:xfrm>
            <a:prstGeom prst="rect">
              <a:avLst/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0" scaled="0"/>
            </a:gradFill>
            <a:ln>
              <a:noFill/>
            </a:ln>
          </p:spPr>
          <p:txBody>
            <a:bodyPr lIns="45720" tIns="44450" rIns="45720" bIns="44450" anchor="ctr" anchorCtr="1"/>
            <a:lstStyle/>
            <a:p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步驟</a:t>
              </a:r>
              <a:r>
                <a:rPr lang="en-US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3	</a:t>
              </a:r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整理資料</a:t>
              </a:r>
              <a:endParaRPr lang="zh-TW" altLang="en-US" sz="2400" b="1" dirty="0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gray">
            <a:xfrm>
              <a:off x="2771801" y="5321747"/>
              <a:ext cx="3600399" cy="503238"/>
            </a:xfrm>
            <a:prstGeom prst="rect">
              <a:avLst/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0" scaled="0"/>
            </a:gradFill>
            <a:ln>
              <a:noFill/>
            </a:ln>
          </p:spPr>
          <p:txBody>
            <a:bodyPr lIns="45720" tIns="44450" rIns="45720" bIns="44450" anchor="ctr" anchorCtr="1"/>
            <a:lstStyle/>
            <a:p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步驟</a:t>
              </a:r>
              <a:r>
                <a:rPr lang="en-US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4	</a:t>
              </a:r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資料分析</a:t>
              </a:r>
              <a:endParaRPr lang="zh-TW" altLang="en-US" sz="2400" b="1" dirty="0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gray">
            <a:xfrm>
              <a:off x="2771801" y="6001197"/>
              <a:ext cx="3600399" cy="503238"/>
            </a:xfrm>
            <a:prstGeom prst="rect">
              <a:avLst/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0" scaled="0"/>
            </a:gradFill>
            <a:ln>
              <a:noFill/>
            </a:ln>
          </p:spPr>
          <p:txBody>
            <a:bodyPr lIns="45720" tIns="44450" rIns="45720" bIns="44450" anchor="ctr" anchorCtr="1"/>
            <a:lstStyle/>
            <a:p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步驟</a:t>
              </a:r>
              <a:r>
                <a:rPr lang="en-US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5	</a:t>
              </a:r>
              <a:r>
                <a:rPr lang="zh-TW" altLang="zh-TW" sz="2400" b="1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推論資料</a:t>
              </a:r>
              <a:endParaRPr lang="zh-TW" altLang="en-US" sz="2400" b="1" dirty="0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277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1.2  </a:t>
            </a:r>
            <a:r>
              <a:rPr lang="zh-TW" altLang="zh-TW" dirty="0" smtClean="0"/>
              <a:t>統計</a:t>
            </a:r>
            <a:r>
              <a:rPr lang="zh-TW" altLang="zh-TW" dirty="0"/>
              <a:t>資料的</a:t>
            </a:r>
            <a:r>
              <a:rPr lang="zh-TW" altLang="zh-TW" dirty="0" smtClean="0"/>
              <a:t>概念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sz="2800" dirty="0">
                <a:solidFill>
                  <a:srgbClr val="6600CC"/>
                </a:solidFill>
              </a:rPr>
              <a:t>1.2.1	</a:t>
            </a:r>
            <a:r>
              <a:rPr lang="zh-TW" altLang="zh-TW" sz="2800" dirty="0">
                <a:solidFill>
                  <a:srgbClr val="6600CC"/>
                </a:solidFill>
              </a:rPr>
              <a:t>資料、變數與觀察值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>
                <a:solidFill>
                  <a:srgbClr val="FF00FF"/>
                </a:solidFill>
              </a:rPr>
              <a:t>資料</a:t>
            </a:r>
            <a:r>
              <a:rPr lang="en-US" altLang="zh-TW" dirty="0">
                <a:solidFill>
                  <a:srgbClr val="FF00FF"/>
                </a:solidFill>
              </a:rPr>
              <a:t> (Data</a:t>
            </a:r>
            <a:r>
              <a:rPr lang="en-US" altLang="zh-TW" dirty="0" smtClean="0">
                <a:solidFill>
                  <a:srgbClr val="FF00FF"/>
                </a:solidFill>
              </a:rPr>
              <a:t>) </a:t>
            </a:r>
            <a:r>
              <a:rPr lang="zh-TW" altLang="zh-TW" dirty="0" smtClean="0"/>
              <a:t>指</a:t>
            </a:r>
            <a:r>
              <a:rPr lang="zh-TW" altLang="zh-TW" dirty="0"/>
              <a:t>的是變數的觀察值，</a:t>
            </a:r>
            <a:r>
              <a:rPr lang="zh-TW" altLang="zh-TW" dirty="0">
                <a:solidFill>
                  <a:srgbClr val="FF00FF"/>
                </a:solidFill>
              </a:rPr>
              <a:t>變數</a:t>
            </a:r>
            <a:r>
              <a:rPr lang="en-US" altLang="zh-TW" dirty="0">
                <a:solidFill>
                  <a:srgbClr val="FF00FF"/>
                </a:solidFill>
              </a:rPr>
              <a:t> (Variable) </a:t>
            </a:r>
            <a:r>
              <a:rPr lang="zh-TW" altLang="zh-TW" dirty="0"/>
              <a:t>指的是一種能被觀察或是測量的特徵或是</a:t>
            </a:r>
            <a:r>
              <a:rPr lang="zh-TW" altLang="zh-TW" dirty="0" smtClean="0"/>
              <a:t>屬性</a:t>
            </a:r>
            <a:r>
              <a:rPr lang="zh-TW" altLang="en-US" dirty="0" smtClean="0"/>
              <a:t>。</a:t>
            </a:r>
            <a:r>
              <a:rPr lang="zh-TW" altLang="zh-TW" dirty="0"/>
              <a:t>觀察或測量的變數之實際數值即是</a:t>
            </a:r>
            <a:r>
              <a:rPr lang="zh-TW" altLang="zh-TW" dirty="0">
                <a:solidFill>
                  <a:srgbClr val="FF00FF"/>
                </a:solidFill>
              </a:rPr>
              <a:t>觀察值</a:t>
            </a:r>
            <a:r>
              <a:rPr lang="en-US" altLang="zh-TW" dirty="0">
                <a:solidFill>
                  <a:srgbClr val="FF00FF"/>
                </a:solidFill>
              </a:rPr>
              <a:t> (Observation)</a:t>
            </a:r>
            <a:r>
              <a:rPr lang="zh-TW" altLang="zh-TW" dirty="0"/>
              <a:t>。</a:t>
            </a:r>
            <a:endParaRPr lang="zh-TW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863" y="2924944"/>
            <a:ext cx="6459497" cy="2097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912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1.2.2</a:t>
            </a:r>
            <a:r>
              <a:rPr lang="zh-TW" altLang="en-US" sz="2800" dirty="0">
                <a:solidFill>
                  <a:srgbClr val="6600CC"/>
                </a:solidFill>
              </a:rPr>
              <a:t> </a:t>
            </a:r>
            <a:r>
              <a:rPr lang="zh-TW" altLang="en-US" sz="2800" dirty="0" smtClean="0">
                <a:solidFill>
                  <a:srgbClr val="6600CC"/>
                </a:solidFill>
              </a:rPr>
              <a:t> </a:t>
            </a:r>
            <a:r>
              <a:rPr lang="zh-TW" altLang="zh-TW" sz="2800" dirty="0" smtClean="0">
                <a:solidFill>
                  <a:srgbClr val="6600CC"/>
                </a:solidFill>
              </a:rPr>
              <a:t>資料</a:t>
            </a:r>
            <a:r>
              <a:rPr lang="zh-TW" altLang="zh-TW" sz="2800" dirty="0">
                <a:solidFill>
                  <a:srgbClr val="6600CC"/>
                </a:solidFill>
              </a:rPr>
              <a:t>的衡量尺度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32856"/>
            <a:ext cx="6819612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986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1.2.2</a:t>
            </a:r>
            <a:r>
              <a:rPr lang="zh-TW" altLang="en-US" sz="2800" dirty="0">
                <a:solidFill>
                  <a:srgbClr val="6600CC"/>
                </a:solidFill>
              </a:rPr>
              <a:t> </a:t>
            </a:r>
            <a:r>
              <a:rPr lang="zh-TW" altLang="en-US" sz="2800" dirty="0" smtClean="0">
                <a:solidFill>
                  <a:srgbClr val="6600CC"/>
                </a:solidFill>
              </a:rPr>
              <a:t> </a:t>
            </a:r>
            <a:r>
              <a:rPr lang="zh-TW" altLang="zh-TW" sz="2800" dirty="0" smtClean="0">
                <a:solidFill>
                  <a:srgbClr val="6600CC"/>
                </a:solidFill>
              </a:rPr>
              <a:t>資料</a:t>
            </a:r>
            <a:r>
              <a:rPr lang="zh-TW" altLang="zh-TW" sz="2800" dirty="0">
                <a:solidFill>
                  <a:srgbClr val="6600CC"/>
                </a:solidFill>
              </a:rPr>
              <a:t>的衡量尺度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名目尺度 </a:t>
            </a:r>
            <a:r>
              <a:rPr lang="en-US" altLang="zh-TW" b="1" dirty="0">
                <a:solidFill>
                  <a:srgbClr val="000066"/>
                </a:solidFill>
              </a:rPr>
              <a:t>(Nominal Scale)</a:t>
            </a:r>
            <a:r>
              <a:rPr lang="zh-TW" altLang="zh-TW" dirty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它是一種代表性符號，其本身沒有大小、順序與比例的關係，亦不能做加減，僅能做為區分類別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順序尺度 </a:t>
            </a:r>
            <a:r>
              <a:rPr lang="en-US" altLang="zh-TW" b="1" dirty="0">
                <a:solidFill>
                  <a:srgbClr val="000066"/>
                </a:solidFill>
              </a:rPr>
              <a:t>(Ordinal Scale)</a:t>
            </a:r>
            <a:r>
              <a:rPr lang="zh-TW" altLang="zh-TW" dirty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是用以衡量各類別資料的先後、強弱、好壞、重要性等程度區</a:t>
            </a:r>
            <a:r>
              <a:rPr lang="zh-TW" altLang="zh-TW" dirty="0" smtClean="0"/>
              <a:t>隔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區間尺度 </a:t>
            </a:r>
            <a:r>
              <a:rPr lang="en-US" altLang="zh-TW" b="1" dirty="0">
                <a:solidFill>
                  <a:srgbClr val="000066"/>
                </a:solidFill>
              </a:rPr>
              <a:t>(Interval Scale)</a:t>
            </a:r>
            <a:r>
              <a:rPr lang="zh-TW" altLang="zh-TW" b="1" dirty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又稱為等距尺度，它除了具有順序尺度的性質外，應用於可以排序，兩個數值之間的差距具有意義，但其比例並無</a:t>
            </a:r>
            <a:r>
              <a:rPr lang="zh-TW" altLang="zh-TW" dirty="0" smtClean="0"/>
              <a:t>意義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比例尺度</a:t>
            </a:r>
            <a:r>
              <a:rPr lang="en-US" altLang="zh-TW" b="1" dirty="0">
                <a:solidFill>
                  <a:srgbClr val="000066"/>
                </a:solidFill>
              </a:rPr>
              <a:t> (Ratio Scale)</a:t>
            </a:r>
            <a:r>
              <a:rPr lang="zh-TW" altLang="zh-TW" b="1" dirty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又稱等比尺度，除了具有區間尺度的全部特色外，差別在兩個數值之間的比例是有意義</a:t>
            </a:r>
            <a:r>
              <a:rPr lang="zh-TW" altLang="zh-TW" dirty="0" smtClean="0"/>
              <a:t>的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8178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1.2.3</a:t>
            </a:r>
            <a:r>
              <a:rPr lang="zh-TW" altLang="en-US" sz="2800" dirty="0">
                <a:solidFill>
                  <a:srgbClr val="6600CC"/>
                </a:solidFill>
              </a:rPr>
              <a:t> </a:t>
            </a:r>
            <a:r>
              <a:rPr lang="zh-TW" altLang="en-US" sz="2800" dirty="0" smtClean="0">
                <a:solidFill>
                  <a:srgbClr val="6600CC"/>
                </a:solidFill>
              </a:rPr>
              <a:t> </a:t>
            </a:r>
            <a:r>
              <a:rPr lang="zh-TW" altLang="zh-TW" sz="2800" dirty="0" smtClean="0">
                <a:solidFill>
                  <a:srgbClr val="6600CC"/>
                </a:solidFill>
              </a:rPr>
              <a:t>衡量</a:t>
            </a:r>
            <a:r>
              <a:rPr lang="zh-TW" altLang="zh-TW" sz="2800" dirty="0">
                <a:solidFill>
                  <a:srgbClr val="6600CC"/>
                </a:solidFill>
              </a:rPr>
              <a:t>工具的信度與效度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信度 </a:t>
            </a:r>
            <a:r>
              <a:rPr lang="en-US" altLang="zh-TW" b="1" dirty="0">
                <a:solidFill>
                  <a:srgbClr val="000066"/>
                </a:solidFill>
              </a:rPr>
              <a:t>(Reliability)</a:t>
            </a:r>
            <a:r>
              <a:rPr lang="zh-TW" altLang="zh-TW" dirty="0"/>
              <a:t>：指的是一個衡量工具所測得之結果誤差越小，表示該工具的可靠性越高，即其信度越高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>
              <a:buSzPct val="100000"/>
              <a:buFont typeface="+mj-lt"/>
              <a:buAutoNum type="arabicPeriod"/>
            </a:pPr>
            <a:r>
              <a:rPr lang="zh-TW" altLang="zh-TW" b="1" dirty="0">
                <a:solidFill>
                  <a:srgbClr val="000066"/>
                </a:solidFill>
              </a:rPr>
              <a:t>效度 </a:t>
            </a:r>
            <a:r>
              <a:rPr lang="en-US" altLang="zh-TW" b="1" dirty="0">
                <a:solidFill>
                  <a:srgbClr val="000066"/>
                </a:solidFill>
              </a:rPr>
              <a:t>(Validity)</a:t>
            </a:r>
            <a:r>
              <a:rPr lang="zh-TW" altLang="zh-TW" b="1" dirty="0">
                <a:solidFill>
                  <a:srgbClr val="000066"/>
                </a:solidFill>
              </a:rPr>
              <a:t>：</a:t>
            </a:r>
            <a:r>
              <a:rPr lang="zh-TW" altLang="zh-TW" dirty="0"/>
              <a:t>指的是一個衡量工具能真正測出想要衡量標的物的程度。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84442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1.3  </a:t>
            </a:r>
            <a:r>
              <a:rPr lang="zh-HK" altLang="zh-TW" dirty="0" smtClean="0"/>
              <a:t>淺</a:t>
            </a:r>
            <a:r>
              <a:rPr lang="zh-HK" altLang="zh-TW" dirty="0"/>
              <a:t>談大數據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793" y="2157607"/>
            <a:ext cx="6088543" cy="335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8646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471</Words>
  <Application>Microsoft Office PowerPoint</Application>
  <PresentationFormat>如螢幕大小 (4:3)</PresentationFormat>
  <Paragraphs>34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佈景主題</vt:lpstr>
      <vt:lpstr>Chapter 1</vt:lpstr>
      <vt:lpstr>1.1  統計學的概念</vt:lpstr>
      <vt:lpstr>1.1  統計學的概念</vt:lpstr>
      <vt:lpstr>1.1.1 母體與樣本</vt:lpstr>
      <vt:lpstr>1.1.1 母體與樣本</vt:lpstr>
      <vt:lpstr>1.1.2 統計的研究步驟</vt:lpstr>
      <vt:lpstr>1.2  統計資料的概念 1.2.1 資料、變數與觀察值</vt:lpstr>
      <vt:lpstr>1.2.2  資料的衡量尺度</vt:lpstr>
      <vt:lpstr>1.2.2  資料的衡量尺度</vt:lpstr>
      <vt:lpstr>1.2.3  衡量工具的信度與效度</vt:lpstr>
      <vt:lpstr>1.3  淺談大數據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21</cp:revision>
  <dcterms:created xsi:type="dcterms:W3CDTF">2017-08-29T02:12:46Z</dcterms:created>
  <dcterms:modified xsi:type="dcterms:W3CDTF">2018-08-31T06:56:52Z</dcterms:modified>
</cp:coreProperties>
</file>