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59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0066"/>
    <a:srgbClr val="6600CC"/>
    <a:srgbClr val="FFFF66"/>
    <a:srgbClr val="FF9900"/>
    <a:srgbClr val="333300"/>
    <a:srgbClr val="003366"/>
    <a:srgbClr val="0066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6"/>
      </p:cViewPr>
      <p:guideLst>
        <p:guide orient="horz" pos="333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6453336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846387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2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89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1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12568"/>
          </a:xfrm>
        </p:spPr>
        <p:txBody>
          <a:bodyPr>
            <a:normAutofit/>
          </a:bodyPr>
          <a:lstStyle>
            <a:lvl1pPr marL="288000" indent="-288000">
              <a:lnSpc>
                <a:spcPts val="3200"/>
              </a:lnSpc>
              <a:spcBef>
                <a:spcPts val="500"/>
              </a:spcBef>
              <a:defRPr sz="2400" baseline="0"/>
            </a:lvl1pPr>
            <a:lvl2pPr marL="648000" indent="-288000">
              <a:lnSpc>
                <a:spcPts val="3200"/>
              </a:lnSpc>
              <a:spcBef>
                <a:spcPts val="500"/>
              </a:spcBef>
              <a:buClr>
                <a:srgbClr val="000066"/>
              </a:buClr>
              <a:defRPr sz="2400" baseline="0"/>
            </a:lvl2pPr>
            <a:lvl3pPr marL="1008000" indent="-288000">
              <a:lnSpc>
                <a:spcPts val="3200"/>
              </a:lnSpc>
              <a:spcBef>
                <a:spcPts val="500"/>
              </a:spcBef>
              <a:defRPr sz="2400" baseline="0"/>
            </a:lvl3pPr>
            <a:lvl4pPr>
              <a:lnSpc>
                <a:spcPts val="3200"/>
              </a:lnSpc>
              <a:spcBef>
                <a:spcPts val="500"/>
              </a:spcBef>
              <a:defRPr sz="2400" baseline="0"/>
            </a:lvl4pPr>
            <a:lvl5pPr>
              <a:lnSpc>
                <a:spcPts val="3200"/>
              </a:lnSpc>
              <a:spcBef>
                <a:spcPts val="500"/>
              </a:spcBef>
              <a:defRPr sz="2400" baseline="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51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26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91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63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19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40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76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69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YSTEM\Desktop\新下載ppt 範本\119\119\0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8147248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4BC2B-D3F8-48F7-A667-471890AF0660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7" y="1290539"/>
            <a:ext cx="82248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6453336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21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00CC"/>
          </a:solidFill>
          <a:effectLst/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33CC"/>
        </a:buClr>
        <a:buSzPct val="80000"/>
        <a:buFont typeface="Wingdings" pitchFamily="2" charset="2"/>
        <a:buChar char="l"/>
        <a:defRPr sz="28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26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51920" y="1556792"/>
            <a:ext cx="4536504" cy="144016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Chapter</a:t>
            </a:r>
            <a:r>
              <a:rPr lang="en-US" altLang="zh-TW" dirty="0" smtClean="0"/>
              <a:t> </a:t>
            </a:r>
            <a:r>
              <a:rPr lang="en-US" altLang="zh-TW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35896" y="3356992"/>
            <a:ext cx="5112568" cy="1944216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資料的處理與呈現</a:t>
            </a:r>
            <a:endParaRPr lang="zh-TW" altLang="en-US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6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2.2  </a:t>
            </a:r>
            <a:r>
              <a:rPr lang="zh-TW" altLang="zh-TW" dirty="0" smtClean="0"/>
              <a:t>資料表現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800" dirty="0" smtClean="0">
                <a:solidFill>
                  <a:srgbClr val="6600CC"/>
                </a:solidFill>
              </a:rPr>
              <a:t>2.2.1  </a:t>
            </a:r>
            <a:r>
              <a:rPr lang="zh-TW" altLang="zh-TW" sz="2800" dirty="0" smtClean="0">
                <a:solidFill>
                  <a:srgbClr val="6600CC"/>
                </a:solidFill>
              </a:rPr>
              <a:t>統計表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1080120"/>
          </a:xfrm>
        </p:spPr>
        <p:txBody>
          <a:bodyPr>
            <a:normAutofit/>
          </a:bodyPr>
          <a:lstStyle/>
          <a:p>
            <a:r>
              <a:rPr lang="zh-HK" altLang="zh-TW" dirty="0"/>
              <a:t>統計表的基本</a:t>
            </a:r>
            <a:r>
              <a:rPr lang="zh-TW" altLang="zh-TW" dirty="0"/>
              <a:t>規格有</a:t>
            </a:r>
            <a:r>
              <a:rPr lang="zh-TW" altLang="zh-TW" dirty="0">
                <a:solidFill>
                  <a:srgbClr val="FF00FF"/>
                </a:solidFill>
              </a:rPr>
              <a:t>標題</a:t>
            </a:r>
            <a:r>
              <a:rPr lang="en-US" altLang="zh-TW" dirty="0">
                <a:solidFill>
                  <a:srgbClr val="FF00FF"/>
                </a:solidFill>
              </a:rPr>
              <a:t> (Title)</a:t>
            </a:r>
            <a:r>
              <a:rPr lang="zh-TW" altLang="zh-TW" dirty="0"/>
              <a:t>、</a:t>
            </a:r>
            <a:r>
              <a:rPr lang="zh-TW" altLang="zh-TW" dirty="0">
                <a:solidFill>
                  <a:srgbClr val="FF00FF"/>
                </a:solidFill>
              </a:rPr>
              <a:t>表格</a:t>
            </a:r>
            <a:r>
              <a:rPr lang="en-US" altLang="zh-TW" dirty="0">
                <a:solidFill>
                  <a:srgbClr val="FF00FF"/>
                </a:solidFill>
              </a:rPr>
              <a:t> (Table) </a:t>
            </a:r>
            <a:r>
              <a:rPr lang="zh-TW" altLang="zh-TW" dirty="0"/>
              <a:t>和</a:t>
            </a:r>
            <a:r>
              <a:rPr lang="zh-TW" altLang="zh-TW" dirty="0">
                <a:solidFill>
                  <a:srgbClr val="FF00FF"/>
                </a:solidFill>
              </a:rPr>
              <a:t>附註</a:t>
            </a:r>
            <a:r>
              <a:rPr lang="en-US" altLang="zh-TW" dirty="0">
                <a:solidFill>
                  <a:srgbClr val="FF00FF"/>
                </a:solidFill>
              </a:rPr>
              <a:t> (Note) </a:t>
            </a:r>
            <a:r>
              <a:rPr lang="zh-TW" altLang="zh-TW" dirty="0"/>
              <a:t>三部分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5040560" cy="244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324000" y="2564904"/>
            <a:ext cx="3383904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000" indent="-288000" algn="l" defTabSz="914400" rtl="0" eaLnBrk="1" latinLnBrk="0" hangingPunct="1">
              <a:lnSpc>
                <a:spcPts val="3200"/>
              </a:lnSpc>
              <a:spcBef>
                <a:spcPts val="400"/>
              </a:spcBef>
              <a:buClr>
                <a:srgbClr val="0033CC"/>
              </a:buClr>
              <a:buSzPct val="80000"/>
              <a:buFont typeface="Wingdings" pitchFamily="2" charset="2"/>
              <a:buChar char="l"/>
              <a:defRPr sz="2400" kern="1200" baseline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648000" indent="-288000" algn="l" defTabSz="914400" rtl="0" eaLnBrk="1" latinLnBrk="0" hangingPunct="1">
              <a:lnSpc>
                <a:spcPts val="3200"/>
              </a:lnSpc>
              <a:spcBef>
                <a:spcPts val="400"/>
              </a:spcBef>
              <a:buClr>
                <a:srgbClr val="000066"/>
              </a:buClr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008000" indent="-288000" algn="l" defTabSz="914400" rtl="0" eaLnBrk="1" latinLnBrk="0" hangingPunct="1">
              <a:lnSpc>
                <a:spcPts val="3200"/>
              </a:lnSpc>
              <a:spcBef>
                <a:spcPts val="4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lnSpc>
                <a:spcPts val="3200"/>
              </a:lnSpc>
              <a:spcBef>
                <a:spcPts val="4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lnSpc>
                <a:spcPts val="3200"/>
              </a:lnSpc>
              <a:spcBef>
                <a:spcPts val="400"/>
              </a:spcBef>
              <a:buFont typeface="Arial" pitchFamily="34" charset="0"/>
              <a:buChar char="»"/>
              <a:defRPr sz="2400" kern="1200" baseline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zh-TW" altLang="zh-TW" b="1" dirty="0"/>
              <a:t>標題</a:t>
            </a:r>
            <a:r>
              <a:rPr lang="zh-TW" altLang="zh-TW" b="1" dirty="0" smtClean="0"/>
              <a:t>：</a:t>
            </a:r>
            <a:r>
              <a:rPr lang="zh-TW" altLang="zh-TW" dirty="0"/>
              <a:t>標題內容應簡單扼要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buFont typeface="Wingdings" pitchFamily="2" charset="2"/>
              <a:buChar char="ü"/>
            </a:pPr>
            <a:r>
              <a:rPr lang="zh-TW" altLang="zh-TW" b="1" dirty="0"/>
              <a:t>表格</a:t>
            </a:r>
            <a:r>
              <a:rPr lang="zh-TW" altLang="zh-TW" b="1" dirty="0" smtClean="0"/>
              <a:t>：</a:t>
            </a:r>
            <a:r>
              <a:rPr lang="zh-TW" altLang="zh-TW" dirty="0" smtClean="0"/>
              <a:t>內容</a:t>
            </a:r>
            <a:r>
              <a:rPr lang="zh-TW" altLang="zh-TW" dirty="0"/>
              <a:t>包括欄位、列位與其中的資料數據</a:t>
            </a:r>
            <a:r>
              <a:rPr lang="zh-TW" altLang="zh-TW" dirty="0" smtClean="0"/>
              <a:t>。</a:t>
            </a:r>
            <a:endParaRPr lang="en-US" altLang="zh-TW" dirty="0" smtClean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23528" y="4725144"/>
            <a:ext cx="849694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000" indent="-288000" algn="l" defTabSz="914400" rtl="0" eaLnBrk="1" latinLnBrk="0" hangingPunct="1">
              <a:lnSpc>
                <a:spcPts val="3200"/>
              </a:lnSpc>
              <a:spcBef>
                <a:spcPts val="400"/>
              </a:spcBef>
              <a:buClr>
                <a:srgbClr val="0033CC"/>
              </a:buClr>
              <a:buSzPct val="80000"/>
              <a:buFont typeface="Wingdings" pitchFamily="2" charset="2"/>
              <a:buChar char="l"/>
              <a:defRPr sz="2400" kern="1200" baseline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648000" indent="-288000" algn="l" defTabSz="914400" rtl="0" eaLnBrk="1" latinLnBrk="0" hangingPunct="1">
              <a:lnSpc>
                <a:spcPts val="3200"/>
              </a:lnSpc>
              <a:spcBef>
                <a:spcPts val="400"/>
              </a:spcBef>
              <a:buClr>
                <a:srgbClr val="000066"/>
              </a:buClr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008000" indent="-288000" algn="l" defTabSz="914400" rtl="0" eaLnBrk="1" latinLnBrk="0" hangingPunct="1">
              <a:lnSpc>
                <a:spcPts val="3200"/>
              </a:lnSpc>
              <a:spcBef>
                <a:spcPts val="4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lnSpc>
                <a:spcPts val="3200"/>
              </a:lnSpc>
              <a:spcBef>
                <a:spcPts val="4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lnSpc>
                <a:spcPts val="3200"/>
              </a:lnSpc>
              <a:spcBef>
                <a:spcPts val="400"/>
              </a:spcBef>
              <a:buFont typeface="Arial" pitchFamily="34" charset="0"/>
              <a:buChar char="»"/>
              <a:defRPr sz="2400" kern="1200" baseline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zh-TW" altLang="zh-TW" b="1" dirty="0"/>
              <a:t>附註</a:t>
            </a:r>
            <a:r>
              <a:rPr lang="zh-TW" altLang="zh-TW" b="1" dirty="0" smtClean="0"/>
              <a:t>：</a:t>
            </a:r>
            <a:r>
              <a:rPr lang="zh-TW" altLang="zh-TW" dirty="0" smtClean="0"/>
              <a:t>「</a:t>
            </a:r>
            <a:r>
              <a:rPr lang="zh-TW" altLang="zh-TW" dirty="0"/>
              <a:t>＊ 攤販包括路邊攤與一般自宅」，附註主要是補充說明表格中的某項內容、引用的資料來源或使用的統計方法等。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2367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2.2.2  </a:t>
            </a:r>
            <a:r>
              <a:rPr lang="zh-TW" altLang="zh-TW" sz="2800" dirty="0" smtClean="0">
                <a:solidFill>
                  <a:srgbClr val="6600CC"/>
                </a:solidFill>
              </a:rPr>
              <a:t>次數</a:t>
            </a:r>
            <a:r>
              <a:rPr lang="zh-TW" altLang="zh-TW" sz="2800" dirty="0">
                <a:solidFill>
                  <a:srgbClr val="6600CC"/>
                </a:solidFill>
              </a:rPr>
              <a:t>分配表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0000FF"/>
                </a:solidFill>
              </a:rPr>
              <a:t>次數分配表</a:t>
            </a:r>
            <a:r>
              <a:rPr lang="en-US" altLang="zh-TW" dirty="0">
                <a:solidFill>
                  <a:srgbClr val="0000FF"/>
                </a:solidFill>
              </a:rPr>
              <a:t> (Frequency Distribution Table</a:t>
            </a:r>
            <a:r>
              <a:rPr lang="en-US" altLang="zh-TW" dirty="0" smtClean="0">
                <a:solidFill>
                  <a:srgbClr val="0000FF"/>
                </a:solidFill>
              </a:rPr>
              <a:t>) </a:t>
            </a:r>
            <a:r>
              <a:rPr lang="zh-HK" altLang="zh-TW" dirty="0" smtClean="0"/>
              <a:t>可</a:t>
            </a:r>
            <a:r>
              <a:rPr lang="zh-HK" altLang="zh-TW" dirty="0"/>
              <a:t>分為</a:t>
            </a:r>
            <a:r>
              <a:rPr lang="zh-HK" altLang="zh-TW" dirty="0" smtClean="0"/>
              <a:t>：</a:t>
            </a:r>
            <a:endParaRPr lang="en-US" altLang="zh-HK" dirty="0" smtClean="0"/>
          </a:p>
          <a:p>
            <a:pPr lvl="1"/>
            <a:r>
              <a:rPr lang="zh-TW" altLang="zh-TW" dirty="0">
                <a:solidFill>
                  <a:srgbClr val="FF00FF"/>
                </a:solidFill>
              </a:rPr>
              <a:t>簡單次數分配表</a:t>
            </a:r>
            <a:r>
              <a:rPr lang="en-US" altLang="zh-TW" dirty="0">
                <a:solidFill>
                  <a:srgbClr val="FF00FF"/>
                </a:solidFill>
              </a:rPr>
              <a:t> (Simple Frequency Distribution Table) </a:t>
            </a:r>
            <a:r>
              <a:rPr lang="zh-TW" altLang="zh-TW" dirty="0"/>
              <a:t>主要是將時間、空間或性質序列中的類別或順序資料相同者，合併呈現</a:t>
            </a:r>
            <a:r>
              <a:rPr lang="zh-TW" altLang="zh-TW" dirty="0" smtClean="0"/>
              <a:t>之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24" y="3356992"/>
            <a:ext cx="34910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6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2.2.2  </a:t>
            </a:r>
            <a:r>
              <a:rPr lang="zh-TW" altLang="zh-TW" sz="2800" dirty="0" smtClean="0">
                <a:solidFill>
                  <a:srgbClr val="6600CC"/>
                </a:solidFill>
              </a:rPr>
              <a:t>次數</a:t>
            </a:r>
            <a:r>
              <a:rPr lang="zh-TW" altLang="zh-TW" sz="2800" dirty="0">
                <a:solidFill>
                  <a:srgbClr val="6600CC"/>
                </a:solidFill>
              </a:rPr>
              <a:t>分配表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zh-TW" dirty="0">
                <a:solidFill>
                  <a:srgbClr val="FF00FF"/>
                </a:solidFill>
              </a:rPr>
              <a:t>分組次數分配表</a:t>
            </a:r>
            <a:r>
              <a:rPr lang="en-US" altLang="zh-TW" dirty="0">
                <a:solidFill>
                  <a:srgbClr val="FF00FF"/>
                </a:solidFill>
              </a:rPr>
              <a:t> (Classified Frequency Distribution Tab) </a:t>
            </a:r>
            <a:r>
              <a:rPr lang="zh-TW" altLang="zh-TW" dirty="0"/>
              <a:t>是把數據中的等距或等比資料依大小順序分組呈現之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648000" lvl="2" indent="0">
              <a:buNone/>
            </a:pPr>
            <a:r>
              <a:rPr lang="zh-TW" altLang="zh-TW" dirty="0"/>
              <a:t>某電子公司</a:t>
            </a:r>
            <a:r>
              <a:rPr lang="en-US" altLang="zh-TW" dirty="0"/>
              <a:t>45</a:t>
            </a:r>
            <a:r>
              <a:rPr lang="zh-TW" altLang="zh-TW" dirty="0"/>
              <a:t>名員工的身高</a:t>
            </a:r>
            <a:r>
              <a:rPr lang="zh-TW" altLang="zh-TW" dirty="0" smtClean="0"/>
              <a:t>資料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53002"/>
              </p:ext>
            </p:extLst>
          </p:nvPr>
        </p:nvGraphicFramePr>
        <p:xfrm>
          <a:off x="1421650" y="2920708"/>
          <a:ext cx="6750750" cy="158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3670200" imgH="863280" progId="Equation.DSMT4">
                  <p:embed/>
                </p:oleObj>
              </mc:Choice>
              <mc:Fallback>
                <p:oleObj name="Equation" r:id="rId3" imgW="36702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1650" y="2920708"/>
                        <a:ext cx="6750750" cy="158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48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2.2.2  </a:t>
            </a:r>
            <a:r>
              <a:rPr lang="zh-TW" altLang="zh-TW" sz="2800" dirty="0" smtClean="0">
                <a:solidFill>
                  <a:srgbClr val="6600CC"/>
                </a:solidFill>
              </a:rPr>
              <a:t>次數</a:t>
            </a:r>
            <a:r>
              <a:rPr lang="zh-TW" altLang="zh-TW" sz="2800" dirty="0">
                <a:solidFill>
                  <a:srgbClr val="6600CC"/>
                </a:solidFill>
              </a:rPr>
              <a:t>分配表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35" y="2029166"/>
            <a:ext cx="6789549" cy="351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8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2.2.2  </a:t>
            </a:r>
            <a:r>
              <a:rPr lang="zh-TW" altLang="zh-TW" sz="2800" dirty="0" smtClean="0">
                <a:solidFill>
                  <a:srgbClr val="6600CC"/>
                </a:solidFill>
              </a:rPr>
              <a:t>次數</a:t>
            </a:r>
            <a:r>
              <a:rPr lang="zh-TW" altLang="zh-TW" sz="2800" dirty="0">
                <a:solidFill>
                  <a:srgbClr val="6600CC"/>
                </a:solidFill>
              </a:rPr>
              <a:t>分配表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HK" altLang="zh-TW" b="1" dirty="0"/>
              <a:t>步驟</a:t>
            </a:r>
            <a:r>
              <a:rPr lang="en-US" altLang="zh-TW" b="1" dirty="0" smtClean="0"/>
              <a:t>1</a:t>
            </a:r>
            <a:r>
              <a:rPr lang="zh-TW" altLang="en-US" dirty="0"/>
              <a:t>　</a:t>
            </a:r>
            <a:r>
              <a:rPr lang="zh-TW" altLang="zh-TW" dirty="0" smtClean="0"/>
              <a:t>計算</a:t>
            </a:r>
            <a:r>
              <a:rPr lang="zh-TW" altLang="zh-TW" dirty="0"/>
              <a:t>全</a:t>
            </a:r>
            <a:r>
              <a:rPr lang="zh-TW" altLang="zh-TW" dirty="0" smtClean="0"/>
              <a:t>距</a:t>
            </a:r>
            <a:endParaRPr lang="en-US" altLang="zh-TW" dirty="0" smtClean="0"/>
          </a:p>
          <a:p>
            <a:endParaRPr lang="en-US" altLang="zh-TW" dirty="0"/>
          </a:p>
          <a:p>
            <a:pPr marL="1371600" lvl="3" indent="0">
              <a:buNone/>
            </a:pPr>
            <a:r>
              <a:rPr lang="zh-TW" altLang="zh-TW" dirty="0"/>
              <a:t>全距</a:t>
            </a:r>
            <a:r>
              <a:rPr lang="en-US" altLang="zh-TW" dirty="0"/>
              <a:t> </a:t>
            </a:r>
            <a:r>
              <a:rPr lang="en-US" altLang="zh-TW" dirty="0" smtClean="0"/>
              <a:t>                          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HK" altLang="zh-TW" b="1" dirty="0"/>
              <a:t>步驟</a:t>
            </a:r>
            <a:r>
              <a:rPr lang="en-US" altLang="zh-TW" b="1" dirty="0" smtClean="0"/>
              <a:t>2</a:t>
            </a:r>
            <a:r>
              <a:rPr lang="zh-TW" altLang="en-US" dirty="0"/>
              <a:t>　</a:t>
            </a:r>
            <a:r>
              <a:rPr lang="zh-TW" altLang="zh-TW" dirty="0" smtClean="0"/>
              <a:t>決定</a:t>
            </a:r>
            <a:r>
              <a:rPr lang="zh-TW" altLang="zh-TW" dirty="0"/>
              <a:t>組</a:t>
            </a:r>
            <a:r>
              <a:rPr lang="zh-TW" altLang="zh-TW" dirty="0" smtClean="0"/>
              <a:t>數</a:t>
            </a:r>
            <a:endParaRPr lang="en-US" altLang="zh-TW" dirty="0" smtClean="0"/>
          </a:p>
          <a:p>
            <a:pPr marL="1371600" lvl="3" indent="0">
              <a:buNone/>
            </a:pPr>
            <a:r>
              <a:rPr lang="zh-TW" altLang="zh-TW" dirty="0"/>
              <a:t>一般是以等組距方式</a:t>
            </a:r>
            <a:r>
              <a:rPr lang="zh-HK" altLang="zh-TW" dirty="0"/>
              <a:t>來</a:t>
            </a:r>
            <a:r>
              <a:rPr lang="zh-TW" altLang="zh-TW" dirty="0"/>
              <a:t>分組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1371600" lvl="3" indent="0">
              <a:buNone/>
            </a:pPr>
            <a:r>
              <a:rPr lang="zh-TW" altLang="zh-TW" dirty="0"/>
              <a:t>分為</a:t>
            </a:r>
            <a:r>
              <a:rPr lang="en-US" altLang="zh-TW" dirty="0"/>
              <a:t>7</a:t>
            </a:r>
            <a:r>
              <a:rPr lang="zh-TW" altLang="zh-TW" dirty="0"/>
              <a:t>組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buFont typeface="Wingdings" pitchFamily="2" charset="2"/>
              <a:buChar char="p"/>
            </a:pPr>
            <a:r>
              <a:rPr lang="zh-HK" altLang="zh-TW" b="1" dirty="0"/>
              <a:t>步驟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　</a:t>
            </a:r>
            <a:r>
              <a:rPr lang="zh-TW" altLang="zh-TW" dirty="0" smtClean="0"/>
              <a:t>決定</a:t>
            </a:r>
            <a:r>
              <a:rPr lang="zh-TW" altLang="zh-TW" dirty="0"/>
              <a:t>組距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53260"/>
              </p:ext>
            </p:extLst>
          </p:nvPr>
        </p:nvGraphicFramePr>
        <p:xfrm>
          <a:off x="2976160" y="1962000"/>
          <a:ext cx="3036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1460160" imgH="190440" progId="Equation.DSMT4">
                  <p:embed/>
                </p:oleObj>
              </mc:Choice>
              <mc:Fallback>
                <p:oleObj name="Equation" r:id="rId3" imgW="14601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6160" y="1962000"/>
                        <a:ext cx="3036000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278276"/>
              </p:ext>
            </p:extLst>
          </p:nvPr>
        </p:nvGraphicFramePr>
        <p:xfrm>
          <a:off x="2483768" y="2420888"/>
          <a:ext cx="20064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5" imgW="965160" imgH="190440" progId="Equation.DSMT4">
                  <p:embed/>
                </p:oleObj>
              </mc:Choice>
              <mc:Fallback>
                <p:oleObj name="Equation" r:id="rId5" imgW="9651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3768" y="2420888"/>
                        <a:ext cx="2006400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313800"/>
              </p:ext>
            </p:extLst>
          </p:nvPr>
        </p:nvGraphicFramePr>
        <p:xfrm>
          <a:off x="1762875" y="4689184"/>
          <a:ext cx="5873625" cy="4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7" imgW="2882880" imgH="203040" progId="Equation.DSMT4">
                  <p:embed/>
                </p:oleObj>
              </mc:Choice>
              <mc:Fallback>
                <p:oleObj name="Equation" r:id="rId7" imgW="2882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2875" y="4689184"/>
                        <a:ext cx="5873625" cy="41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291686"/>
              </p:ext>
            </p:extLst>
          </p:nvPr>
        </p:nvGraphicFramePr>
        <p:xfrm>
          <a:off x="1782000" y="5157192"/>
          <a:ext cx="2235600" cy="4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9" imgW="1028520" imgH="190440" progId="Equation.DSMT4">
                  <p:embed/>
                </p:oleObj>
              </mc:Choice>
              <mc:Fallback>
                <p:oleObj name="Equation" r:id="rId9" imgW="10285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82000" y="5157192"/>
                        <a:ext cx="2235600" cy="41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48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2.2.2  </a:t>
            </a:r>
            <a:r>
              <a:rPr lang="zh-TW" altLang="zh-TW" sz="2800" dirty="0" smtClean="0">
                <a:solidFill>
                  <a:srgbClr val="6600CC"/>
                </a:solidFill>
              </a:rPr>
              <a:t>次數</a:t>
            </a:r>
            <a:r>
              <a:rPr lang="zh-TW" altLang="zh-TW" sz="2800" dirty="0">
                <a:solidFill>
                  <a:srgbClr val="6600CC"/>
                </a:solidFill>
              </a:rPr>
              <a:t>分配表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HK" altLang="zh-TW" b="1" dirty="0"/>
              <a:t>步驟</a:t>
            </a:r>
            <a:r>
              <a:rPr lang="en-US" altLang="zh-TW" b="1" dirty="0" smtClean="0"/>
              <a:t>4</a:t>
            </a:r>
            <a:r>
              <a:rPr lang="zh-TW" altLang="en-US" dirty="0"/>
              <a:t>　</a:t>
            </a:r>
            <a:r>
              <a:rPr lang="zh-TW" altLang="zh-TW" dirty="0" smtClean="0"/>
              <a:t>決定</a:t>
            </a:r>
            <a:r>
              <a:rPr lang="zh-TW" altLang="zh-TW" dirty="0"/>
              <a:t>組</a:t>
            </a:r>
            <a:r>
              <a:rPr lang="zh-TW" altLang="zh-TW" dirty="0" smtClean="0"/>
              <a:t>限</a:t>
            </a:r>
            <a:endParaRPr lang="en-US" altLang="zh-TW" dirty="0" smtClean="0"/>
          </a:p>
          <a:p>
            <a:pPr marL="1371600" lvl="3" indent="0">
              <a:buNone/>
            </a:pPr>
            <a:r>
              <a:rPr lang="zh-TW" altLang="zh-TW" dirty="0"/>
              <a:t>組限為每組的範圍，分為下限</a:t>
            </a:r>
            <a:r>
              <a:rPr lang="en-US" altLang="zh-TW" dirty="0"/>
              <a:t> ( </a:t>
            </a:r>
            <a:r>
              <a:rPr lang="zh-TW" altLang="en-US" dirty="0" smtClean="0"/>
              <a:t>　</a:t>
            </a:r>
            <a:r>
              <a:rPr lang="zh-TW" altLang="zh-TW" dirty="0" smtClean="0"/>
              <a:t>資料</a:t>
            </a:r>
            <a:r>
              <a:rPr lang="zh-TW" altLang="zh-TW" dirty="0"/>
              <a:t>中的最小值</a:t>
            </a:r>
            <a:r>
              <a:rPr lang="en-US" altLang="zh-TW" dirty="0"/>
              <a:t> )</a:t>
            </a:r>
            <a:r>
              <a:rPr lang="zh-TW" altLang="zh-TW" dirty="0"/>
              <a:t>、上限</a:t>
            </a:r>
            <a:r>
              <a:rPr lang="en-US" altLang="zh-TW" dirty="0"/>
              <a:t> ( </a:t>
            </a:r>
            <a:r>
              <a:rPr lang="en-US" altLang="zh-TW" dirty="0" smtClean="0"/>
              <a:t>    </a:t>
            </a:r>
            <a:r>
              <a:rPr lang="zh-TW" altLang="zh-TW" dirty="0" smtClean="0"/>
              <a:t>資料</a:t>
            </a:r>
            <a:r>
              <a:rPr lang="zh-TW" altLang="zh-TW" dirty="0"/>
              <a:t>中的最大值</a:t>
            </a:r>
            <a:r>
              <a:rPr lang="en-US" altLang="zh-TW" dirty="0"/>
              <a:t> )</a:t>
            </a:r>
            <a:r>
              <a:rPr lang="zh-TW" altLang="zh-TW" dirty="0"/>
              <a:t>。</a:t>
            </a:r>
            <a:endParaRPr lang="en-US" altLang="zh-TW" dirty="0"/>
          </a:p>
          <a:p>
            <a:pPr>
              <a:buFont typeface="Wingdings" pitchFamily="2" charset="2"/>
              <a:buChar char="p"/>
            </a:pPr>
            <a:r>
              <a:rPr lang="zh-HK" altLang="zh-TW" b="1" dirty="0"/>
              <a:t>步驟</a:t>
            </a:r>
            <a:r>
              <a:rPr lang="en-US" altLang="zh-TW" b="1" dirty="0" smtClean="0"/>
              <a:t>5</a:t>
            </a:r>
            <a:r>
              <a:rPr lang="zh-TW" altLang="en-US" dirty="0"/>
              <a:t>　</a:t>
            </a:r>
            <a:r>
              <a:rPr lang="zh-TW" altLang="zh-TW" dirty="0" smtClean="0"/>
              <a:t>計算</a:t>
            </a:r>
            <a:r>
              <a:rPr lang="zh-TW" altLang="zh-TW" dirty="0"/>
              <a:t>組</a:t>
            </a:r>
            <a:r>
              <a:rPr lang="zh-TW" altLang="zh-TW" dirty="0" smtClean="0"/>
              <a:t>中點</a:t>
            </a:r>
            <a:endParaRPr lang="en-US" altLang="zh-TW" dirty="0" smtClean="0"/>
          </a:p>
          <a:p>
            <a:endParaRPr lang="en-US" altLang="zh-TW" dirty="0" smtClean="0"/>
          </a:p>
          <a:p>
            <a:pPr marL="1371600" lvl="3" indent="0">
              <a:buNone/>
            </a:pPr>
            <a:r>
              <a:rPr lang="zh-TW" altLang="zh-TW" dirty="0"/>
              <a:t>各組</a:t>
            </a:r>
            <a:r>
              <a:rPr lang="zh-HK" altLang="zh-TW" dirty="0"/>
              <a:t>的</a:t>
            </a:r>
            <a:r>
              <a:rPr lang="zh-TW" altLang="zh-TW" dirty="0"/>
              <a:t>組中點為：</a:t>
            </a:r>
            <a:r>
              <a:rPr lang="en-US" altLang="zh-TW" dirty="0"/>
              <a:t>147, 152, 157, 162, 167, 172, 177</a:t>
            </a:r>
            <a:r>
              <a:rPr lang="zh-TW" altLang="zh-TW" dirty="0"/>
              <a:t>。</a:t>
            </a:r>
            <a:endParaRPr lang="en-US" altLang="zh-TW" dirty="0"/>
          </a:p>
          <a:p>
            <a:pPr>
              <a:buFont typeface="Wingdings" pitchFamily="2" charset="2"/>
              <a:buChar char="p"/>
            </a:pPr>
            <a:r>
              <a:rPr lang="zh-HK" altLang="zh-TW" b="1" dirty="0"/>
              <a:t>步驟</a:t>
            </a:r>
            <a:r>
              <a:rPr lang="en-US" altLang="zh-TW" b="1" dirty="0" smtClean="0"/>
              <a:t>6</a:t>
            </a:r>
            <a:r>
              <a:rPr lang="zh-TW" altLang="en-US" dirty="0"/>
              <a:t>　</a:t>
            </a:r>
            <a:r>
              <a:rPr lang="zh-TW" altLang="zh-TW" dirty="0" smtClean="0"/>
              <a:t>計算次數</a:t>
            </a:r>
            <a:endParaRPr lang="en-US" altLang="zh-TW" dirty="0" smtClean="0"/>
          </a:p>
          <a:p>
            <a:pPr marL="1371600" lvl="3" indent="0">
              <a:buNone/>
            </a:pPr>
            <a:r>
              <a:rPr lang="zh-TW" altLang="zh-TW" dirty="0"/>
              <a:t>計算資料中屬於各組測量值的總</a:t>
            </a:r>
            <a:r>
              <a:rPr lang="zh-TW" altLang="zh-TW" dirty="0" smtClean="0"/>
              <a:t>次數</a:t>
            </a:r>
            <a:endParaRPr lang="en-US" altLang="zh-TW" dirty="0" smtClean="0"/>
          </a:p>
          <a:p>
            <a:pPr marL="1371600" lvl="3" indent="0">
              <a:buNone/>
            </a:pPr>
            <a:r>
              <a:rPr lang="zh-TW" altLang="zh-TW" dirty="0"/>
              <a:t>各組的總次數為：</a:t>
            </a:r>
            <a:r>
              <a:rPr lang="en-US" altLang="zh-TW" dirty="0"/>
              <a:t>2, 2, 9, 9, 14, 8, 1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755860"/>
              </p:ext>
            </p:extLst>
          </p:nvPr>
        </p:nvGraphicFramePr>
        <p:xfrm>
          <a:off x="6012160" y="1972800"/>
          <a:ext cx="294546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2160" y="1972800"/>
                        <a:ext cx="294546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164275"/>
              </p:ext>
            </p:extLst>
          </p:nvPr>
        </p:nvGraphicFramePr>
        <p:xfrm>
          <a:off x="2627784" y="2384920"/>
          <a:ext cx="294545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7784" y="2384920"/>
                        <a:ext cx="294545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435559"/>
              </p:ext>
            </p:extLst>
          </p:nvPr>
        </p:nvGraphicFramePr>
        <p:xfrm>
          <a:off x="2771800" y="3249024"/>
          <a:ext cx="3441375" cy="4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7" imgW="1688760" imgH="203040" progId="Equation.DSMT4">
                  <p:embed/>
                </p:oleObj>
              </mc:Choice>
              <mc:Fallback>
                <p:oleObj name="Equation" r:id="rId7" imgW="1688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71800" y="3249024"/>
                        <a:ext cx="3441375" cy="41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2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2.2.2  </a:t>
            </a:r>
            <a:r>
              <a:rPr lang="zh-TW" altLang="zh-TW" sz="2800" dirty="0" smtClean="0">
                <a:solidFill>
                  <a:srgbClr val="6600CC"/>
                </a:solidFill>
              </a:rPr>
              <a:t>次數</a:t>
            </a:r>
            <a:r>
              <a:rPr lang="zh-TW" altLang="zh-TW" sz="2800" dirty="0">
                <a:solidFill>
                  <a:srgbClr val="6600CC"/>
                </a:solidFill>
              </a:rPr>
              <a:t>分配表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4006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Font typeface="Wingdings" pitchFamily="2" charset="2"/>
              <a:buChar char="p"/>
            </a:pPr>
            <a:r>
              <a:rPr lang="zh-HK" altLang="zh-TW" b="1" dirty="0"/>
              <a:t>步驟</a:t>
            </a:r>
            <a:r>
              <a:rPr lang="en-US" altLang="zh-TW" b="1" dirty="0" smtClean="0"/>
              <a:t>7</a:t>
            </a:r>
            <a:r>
              <a:rPr lang="zh-TW" altLang="en-US" dirty="0"/>
              <a:t>　</a:t>
            </a:r>
            <a:r>
              <a:rPr lang="zh-TW" altLang="zh-TW" dirty="0" smtClean="0"/>
              <a:t>計算</a:t>
            </a:r>
            <a:r>
              <a:rPr lang="zh-TW" altLang="zh-TW" dirty="0"/>
              <a:t>累積</a:t>
            </a:r>
            <a:r>
              <a:rPr lang="zh-TW" altLang="zh-TW" dirty="0" smtClean="0"/>
              <a:t>次數</a:t>
            </a:r>
            <a:endParaRPr lang="en-US" altLang="zh-TW" dirty="0" smtClean="0"/>
          </a:p>
          <a:p>
            <a:pPr marL="1371600" lvl="3" indent="0">
              <a:spcBef>
                <a:spcPts val="400"/>
              </a:spcBef>
              <a:buNone/>
            </a:pPr>
            <a:r>
              <a:rPr lang="zh-TW" altLang="zh-TW" dirty="0"/>
              <a:t>一般計算累積次數是採往下累加，累積次數是某測量</a:t>
            </a:r>
            <a:r>
              <a:rPr lang="zh-TW" altLang="zh-TW" dirty="0" smtClean="0"/>
              <a:t>值</a:t>
            </a: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zh-TW" altLang="zh-TW" dirty="0" smtClean="0"/>
              <a:t>該</a:t>
            </a:r>
            <a:r>
              <a:rPr lang="zh-TW" altLang="zh-TW" dirty="0"/>
              <a:t>測量值各組的次數</a:t>
            </a:r>
            <a:r>
              <a:rPr lang="zh-TW" altLang="zh-TW" dirty="0" smtClean="0"/>
              <a:t>總和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1371600" lvl="3" indent="0">
              <a:spcBef>
                <a:spcPts val="400"/>
              </a:spcBef>
              <a:buNone/>
            </a:pPr>
            <a:r>
              <a:rPr lang="zh-TW" altLang="zh-TW" dirty="0"/>
              <a:t>各組的累積次數為：</a:t>
            </a:r>
            <a:r>
              <a:rPr lang="en-US" altLang="zh-TW" dirty="0"/>
              <a:t>2, 4, 13, 22, 36, 44, 45</a:t>
            </a:r>
            <a:r>
              <a:rPr lang="zh-TW" altLang="zh-TW" dirty="0"/>
              <a:t>。</a:t>
            </a:r>
            <a:endParaRPr lang="en-US" altLang="zh-TW" dirty="0"/>
          </a:p>
          <a:p>
            <a:pPr>
              <a:spcBef>
                <a:spcPts val="400"/>
              </a:spcBef>
              <a:buFont typeface="Wingdings" pitchFamily="2" charset="2"/>
              <a:buChar char="p"/>
            </a:pPr>
            <a:r>
              <a:rPr lang="zh-HK" altLang="zh-TW" b="1" dirty="0"/>
              <a:t>步驟</a:t>
            </a:r>
            <a:r>
              <a:rPr lang="en-US" altLang="zh-TW" b="1" dirty="0" smtClean="0"/>
              <a:t>8</a:t>
            </a:r>
            <a:r>
              <a:rPr lang="zh-TW" altLang="en-US" b="1" dirty="0" smtClean="0"/>
              <a:t>　</a:t>
            </a:r>
            <a:r>
              <a:rPr lang="zh-TW" altLang="zh-TW" dirty="0" smtClean="0"/>
              <a:t>計算</a:t>
            </a:r>
            <a:r>
              <a:rPr lang="zh-TW" altLang="zh-TW" dirty="0"/>
              <a:t>相對</a:t>
            </a:r>
            <a:r>
              <a:rPr lang="zh-TW" altLang="zh-TW" dirty="0" smtClean="0"/>
              <a:t>次數</a:t>
            </a:r>
            <a:endParaRPr lang="en-US" altLang="zh-TW" dirty="0" smtClean="0"/>
          </a:p>
          <a:p>
            <a:pPr marL="1371600" lvl="3" indent="0">
              <a:spcBef>
                <a:spcPts val="400"/>
              </a:spcBef>
              <a:buNone/>
            </a:pPr>
            <a:endParaRPr lang="en-US" altLang="zh-TW" dirty="0" smtClean="0"/>
          </a:p>
          <a:p>
            <a:pPr marL="1371600" lvl="3" indent="0">
              <a:spcBef>
                <a:spcPts val="400"/>
              </a:spcBef>
              <a:buNone/>
            </a:pPr>
            <a:r>
              <a:rPr lang="zh-TW" altLang="zh-TW" dirty="0"/>
              <a:t>各組的相對次數為：</a:t>
            </a:r>
            <a:r>
              <a:rPr lang="en-US" altLang="zh-TW" dirty="0"/>
              <a:t>0.04, 0.04, 0.20, 0.20, 0.32, 0.18, 0.22</a:t>
            </a:r>
            <a:r>
              <a:rPr lang="zh-TW" altLang="zh-TW" dirty="0"/>
              <a:t>。</a:t>
            </a:r>
            <a:endParaRPr lang="en-US" altLang="zh-TW" dirty="0"/>
          </a:p>
          <a:p>
            <a:pPr>
              <a:spcBef>
                <a:spcPts val="400"/>
              </a:spcBef>
              <a:buFont typeface="Wingdings" pitchFamily="2" charset="2"/>
              <a:buChar char="p"/>
            </a:pPr>
            <a:r>
              <a:rPr lang="zh-HK" altLang="zh-TW" b="1" dirty="0"/>
              <a:t>步驟</a:t>
            </a:r>
            <a:r>
              <a:rPr lang="en-US" altLang="zh-TW" b="1" dirty="0" smtClean="0"/>
              <a:t>9</a:t>
            </a:r>
            <a:r>
              <a:rPr lang="zh-TW" altLang="en-US" dirty="0"/>
              <a:t>　</a:t>
            </a:r>
            <a:r>
              <a:rPr lang="zh-TW" altLang="zh-TW" dirty="0" smtClean="0"/>
              <a:t>計算</a:t>
            </a:r>
            <a:r>
              <a:rPr lang="zh-TW" altLang="zh-TW" dirty="0"/>
              <a:t>累積相對</a:t>
            </a:r>
            <a:r>
              <a:rPr lang="zh-TW" altLang="zh-TW" dirty="0" smtClean="0"/>
              <a:t>次數</a:t>
            </a:r>
            <a:endParaRPr lang="en-US" altLang="zh-TW" dirty="0" smtClean="0"/>
          </a:p>
          <a:p>
            <a:pPr marL="1371600" lvl="3" indent="0">
              <a:spcBef>
                <a:spcPts val="400"/>
              </a:spcBef>
              <a:buNone/>
            </a:pPr>
            <a:r>
              <a:rPr lang="zh-TW" altLang="zh-TW" dirty="0"/>
              <a:t>累積相對次數</a:t>
            </a:r>
            <a:r>
              <a:rPr lang="en-US" altLang="zh-TW" dirty="0"/>
              <a:t> </a:t>
            </a:r>
            <a:r>
              <a:rPr lang="en-US" altLang="zh-TW" dirty="0" smtClean="0"/>
              <a:t>= </a:t>
            </a:r>
            <a:r>
              <a:rPr lang="zh-TW" altLang="zh-TW" dirty="0" smtClean="0"/>
              <a:t>累積</a:t>
            </a:r>
            <a:r>
              <a:rPr lang="zh-TW" altLang="zh-TW" dirty="0"/>
              <a:t>次數</a:t>
            </a: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zh-TW" altLang="zh-TW" dirty="0" smtClean="0"/>
              <a:t>總次數</a:t>
            </a:r>
            <a:endParaRPr lang="en-US" altLang="zh-TW" dirty="0" smtClean="0"/>
          </a:p>
          <a:p>
            <a:pPr marL="1371600" lvl="3" indent="0">
              <a:spcBef>
                <a:spcPts val="400"/>
              </a:spcBef>
              <a:buNone/>
            </a:pPr>
            <a:r>
              <a:rPr lang="zh-TW" altLang="zh-TW" dirty="0"/>
              <a:t>各組的累積相對次數為：</a:t>
            </a:r>
            <a:r>
              <a:rPr lang="en-US" altLang="zh-TW" dirty="0"/>
              <a:t>0.04, 0.08, 0.28, 0.48, 0.80, 0.98, 1.00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627969"/>
              </p:ext>
            </p:extLst>
          </p:nvPr>
        </p:nvGraphicFramePr>
        <p:xfrm>
          <a:off x="2149942" y="2384920"/>
          <a:ext cx="278182" cy="3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9942" y="2384920"/>
                        <a:ext cx="278182" cy="3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960151"/>
              </p:ext>
            </p:extLst>
          </p:nvPr>
        </p:nvGraphicFramePr>
        <p:xfrm>
          <a:off x="2843808" y="3690000"/>
          <a:ext cx="3836400" cy="4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5" imgW="1765080" imgH="190440" progId="Equation.DSMT4">
                  <p:embed/>
                </p:oleObj>
              </mc:Choice>
              <mc:Fallback>
                <p:oleObj name="Equation" r:id="rId5" imgW="17650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3808" y="3690000"/>
                        <a:ext cx="3836400" cy="41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983499"/>
              </p:ext>
            </p:extLst>
          </p:nvPr>
        </p:nvGraphicFramePr>
        <p:xfrm>
          <a:off x="5184000" y="5522400"/>
          <a:ext cx="342000" cy="3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84000" y="5522400"/>
                        <a:ext cx="342000" cy="34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2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2.2.2  </a:t>
            </a:r>
            <a:r>
              <a:rPr lang="zh-TW" altLang="zh-TW" sz="2800" dirty="0" smtClean="0">
                <a:solidFill>
                  <a:srgbClr val="6600CC"/>
                </a:solidFill>
              </a:rPr>
              <a:t>次數</a:t>
            </a:r>
            <a:r>
              <a:rPr lang="zh-TW" altLang="zh-TW" sz="2800" dirty="0">
                <a:solidFill>
                  <a:srgbClr val="6600CC"/>
                </a:solidFill>
              </a:rPr>
              <a:t>分配表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endParaRPr lang="zh-TW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60717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2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2.2.2  </a:t>
            </a:r>
            <a:r>
              <a:rPr lang="zh-TW" altLang="zh-TW" sz="2800" dirty="0" smtClean="0">
                <a:solidFill>
                  <a:srgbClr val="6600CC"/>
                </a:solidFill>
              </a:rPr>
              <a:t>次數</a:t>
            </a:r>
            <a:r>
              <a:rPr lang="zh-TW" altLang="zh-TW" sz="2800" dirty="0">
                <a:solidFill>
                  <a:srgbClr val="6600CC"/>
                </a:solidFill>
              </a:rPr>
              <a:t>分配表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1"/>
            <a:ext cx="6375775" cy="302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00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2.2.3  </a:t>
            </a:r>
            <a:r>
              <a:rPr lang="zh-TW" altLang="zh-TW" sz="2800" dirty="0" smtClean="0">
                <a:solidFill>
                  <a:srgbClr val="6600CC"/>
                </a:solidFill>
              </a:rPr>
              <a:t>統計圖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直方圖與次數邊形</a:t>
            </a:r>
            <a:r>
              <a:rPr lang="zh-TW" altLang="zh-TW" b="1" dirty="0" smtClean="0">
                <a:solidFill>
                  <a:srgbClr val="000066"/>
                </a:solidFill>
              </a:rPr>
              <a:t>圖</a:t>
            </a:r>
            <a:endParaRPr lang="en-US" altLang="zh-TW" b="1" dirty="0" smtClean="0">
              <a:solidFill>
                <a:srgbClr val="000066"/>
              </a:solidFill>
            </a:endParaRPr>
          </a:p>
          <a:p>
            <a:pPr marL="288000" lvl="1" indent="0">
              <a:buSzPct val="100000"/>
              <a:buNone/>
            </a:pPr>
            <a:r>
              <a:rPr lang="zh-TW" altLang="zh-TW" dirty="0">
                <a:solidFill>
                  <a:srgbClr val="0000FF"/>
                </a:solidFill>
              </a:rPr>
              <a:t>直方圖</a:t>
            </a:r>
            <a:r>
              <a:rPr lang="en-US" altLang="zh-TW" dirty="0">
                <a:solidFill>
                  <a:srgbClr val="0000FF"/>
                </a:solidFill>
              </a:rPr>
              <a:t> (Histogram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r>
              <a:rPr lang="zh-TW" altLang="en-US" dirty="0"/>
              <a:t> </a:t>
            </a:r>
            <a:r>
              <a:rPr lang="zh-TW" altLang="zh-TW" dirty="0" smtClean="0"/>
              <a:t>由</a:t>
            </a:r>
            <a:r>
              <a:rPr lang="zh-TW" altLang="zh-TW" dirty="0"/>
              <a:t>繪製數組長方形圖而得。長方形的寬代表各類組的組距，而高代表各類組的次數。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780928"/>
            <a:ext cx="514356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7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  </a:t>
            </a:r>
            <a:r>
              <a:rPr lang="zh-TW" altLang="zh-TW" dirty="0" smtClean="0"/>
              <a:t>資料</a:t>
            </a:r>
            <a:r>
              <a:rPr lang="zh-TW" altLang="zh-TW" dirty="0"/>
              <a:t>的整理過程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53172"/>
            <a:ext cx="6192687" cy="154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3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2.2.3  </a:t>
            </a:r>
            <a:r>
              <a:rPr lang="zh-TW" altLang="zh-TW" sz="2800" dirty="0" smtClean="0">
                <a:solidFill>
                  <a:srgbClr val="6600CC"/>
                </a:solidFill>
              </a:rPr>
              <a:t>統計圖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 lvl="1" indent="0">
              <a:buNone/>
            </a:pPr>
            <a:r>
              <a:rPr lang="zh-TW" altLang="zh-TW" dirty="0">
                <a:solidFill>
                  <a:srgbClr val="0000FF"/>
                </a:solidFill>
              </a:rPr>
              <a:t>次數多邊形圖</a:t>
            </a:r>
            <a:r>
              <a:rPr lang="en-US" altLang="zh-TW" dirty="0">
                <a:solidFill>
                  <a:srgbClr val="0000FF"/>
                </a:solidFill>
              </a:rPr>
              <a:t> (Frequency Polygon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r>
              <a:rPr lang="zh-TW" altLang="en-US" dirty="0"/>
              <a:t> </a:t>
            </a:r>
            <a:r>
              <a:rPr lang="zh-TW" altLang="zh-TW" dirty="0" smtClean="0"/>
              <a:t>根據</a:t>
            </a:r>
            <a:r>
              <a:rPr lang="zh-TW" altLang="zh-TW" dirty="0"/>
              <a:t>次數分配表中每一組數據的中間值在</a:t>
            </a:r>
            <a:r>
              <a:rPr lang="en-US" altLang="zh-TW" dirty="0"/>
              <a:t> </a:t>
            </a:r>
            <a:r>
              <a:rPr lang="en-US" altLang="zh-TW" dirty="0" smtClean="0"/>
              <a:t>        </a:t>
            </a:r>
            <a:r>
              <a:rPr lang="zh-TW" altLang="zh-TW" dirty="0" smtClean="0"/>
              <a:t>座標</a:t>
            </a:r>
            <a:r>
              <a:rPr lang="zh-TW" altLang="zh-TW" dirty="0"/>
              <a:t>的位置之連結而</a:t>
            </a:r>
            <a:r>
              <a:rPr lang="zh-TW" altLang="zh-TW" dirty="0" smtClean="0"/>
              <a:t>成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869542"/>
              </p:ext>
            </p:extLst>
          </p:nvPr>
        </p:nvGraphicFramePr>
        <p:xfrm>
          <a:off x="2915816" y="1962000"/>
          <a:ext cx="598154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3" imgW="304560" imgH="164880" progId="Equation.DSMT4">
                  <p:embed/>
                </p:oleObj>
              </mc:Choice>
              <mc:Fallback>
                <p:oleObj name="Equation" r:id="rId3" imgW="304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5816" y="1962000"/>
                        <a:ext cx="598154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75" y="2348880"/>
            <a:ext cx="5556929" cy="418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9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2.2.3  </a:t>
            </a:r>
            <a:r>
              <a:rPr lang="zh-TW" altLang="zh-TW" sz="2800" dirty="0" smtClean="0">
                <a:solidFill>
                  <a:srgbClr val="6600CC"/>
                </a:solidFill>
              </a:rPr>
              <a:t>統計圖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 startAt="2"/>
            </a:pPr>
            <a:r>
              <a:rPr lang="zh-TW" altLang="zh-TW" b="1" dirty="0">
                <a:solidFill>
                  <a:srgbClr val="000066"/>
                </a:solidFill>
              </a:rPr>
              <a:t>長條圖和圓餅</a:t>
            </a:r>
            <a:r>
              <a:rPr lang="zh-TW" altLang="zh-TW" b="1" dirty="0" smtClean="0">
                <a:solidFill>
                  <a:srgbClr val="000066"/>
                </a:solidFill>
              </a:rPr>
              <a:t>圖</a:t>
            </a:r>
            <a:endParaRPr lang="en-US" altLang="zh-TW" b="1" dirty="0" smtClean="0">
              <a:solidFill>
                <a:srgbClr val="000066"/>
              </a:solidFill>
            </a:endParaRPr>
          </a:p>
          <a:p>
            <a:pPr marL="288000" lvl="1" indent="0">
              <a:buSzPct val="100000"/>
              <a:buNone/>
            </a:pPr>
            <a:r>
              <a:rPr lang="zh-TW" altLang="zh-TW" dirty="0">
                <a:solidFill>
                  <a:srgbClr val="0000FF"/>
                </a:solidFill>
              </a:rPr>
              <a:t>長條圖</a:t>
            </a:r>
            <a:r>
              <a:rPr lang="en-US" altLang="zh-TW" dirty="0">
                <a:solidFill>
                  <a:srgbClr val="0000FF"/>
                </a:solidFill>
              </a:rPr>
              <a:t> (Bar Chart) </a:t>
            </a:r>
            <a:r>
              <a:rPr lang="zh-TW" altLang="zh-TW" dirty="0"/>
              <a:t>以水平軸上的直立長條來圖示各類別的次數，長條的高度是指對應類別的次數。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65" y="2852936"/>
            <a:ext cx="540244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9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2.2.3  </a:t>
            </a:r>
            <a:r>
              <a:rPr lang="zh-TW" altLang="zh-TW" sz="2800" dirty="0" smtClean="0">
                <a:solidFill>
                  <a:srgbClr val="6600CC"/>
                </a:solidFill>
              </a:rPr>
              <a:t>統計圖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 lvl="1" indent="0">
              <a:buNone/>
            </a:pPr>
            <a:r>
              <a:rPr lang="zh-TW" altLang="zh-TW" dirty="0">
                <a:solidFill>
                  <a:srgbClr val="0000FF"/>
                </a:solidFill>
              </a:rPr>
              <a:t>圓餅圖</a:t>
            </a:r>
            <a:r>
              <a:rPr lang="en-US" altLang="zh-TW" dirty="0">
                <a:solidFill>
                  <a:srgbClr val="0000FF"/>
                </a:solidFill>
              </a:rPr>
              <a:t> (Circle Graph) </a:t>
            </a:r>
            <a:r>
              <a:rPr lang="zh-TW" altLang="zh-TW" dirty="0"/>
              <a:t>是當我們來表達母體或樣本資料中各重要項目百分比時，最常用的圖形表示</a:t>
            </a:r>
            <a:r>
              <a:rPr lang="zh-TW" altLang="zh-TW" dirty="0" smtClean="0"/>
              <a:t>法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60" y="2492896"/>
            <a:ext cx="60826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9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2.2.3  </a:t>
            </a:r>
            <a:r>
              <a:rPr lang="zh-TW" altLang="zh-TW" sz="2800" dirty="0" smtClean="0">
                <a:solidFill>
                  <a:srgbClr val="6600CC"/>
                </a:solidFill>
              </a:rPr>
              <a:t>統計圖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 startAt="3"/>
            </a:pPr>
            <a:r>
              <a:rPr lang="zh-TW" altLang="zh-TW" b="1" dirty="0">
                <a:solidFill>
                  <a:srgbClr val="000066"/>
                </a:solidFill>
              </a:rPr>
              <a:t>散佈圖和折線</a:t>
            </a:r>
            <a:r>
              <a:rPr lang="zh-TW" altLang="zh-TW" b="1" dirty="0" smtClean="0">
                <a:solidFill>
                  <a:srgbClr val="000066"/>
                </a:solidFill>
              </a:rPr>
              <a:t>圖</a:t>
            </a:r>
            <a:endParaRPr lang="en-US" altLang="zh-TW" b="1" dirty="0" smtClean="0">
              <a:solidFill>
                <a:srgbClr val="000066"/>
              </a:solidFill>
            </a:endParaRPr>
          </a:p>
          <a:p>
            <a:pPr marL="288000" lvl="1" indent="0">
              <a:buSzPct val="100000"/>
              <a:buNone/>
            </a:pPr>
            <a:r>
              <a:rPr lang="zh-TW" altLang="zh-TW" dirty="0"/>
              <a:t>若統計人員想要知道兩個資料彼此之間的關係，我們可以使用</a:t>
            </a:r>
            <a:r>
              <a:rPr lang="zh-TW" altLang="zh-TW" dirty="0">
                <a:solidFill>
                  <a:srgbClr val="0000FF"/>
                </a:solidFill>
              </a:rPr>
              <a:t>散佈圖</a:t>
            </a:r>
            <a:r>
              <a:rPr lang="en-US" altLang="zh-TW" dirty="0">
                <a:solidFill>
                  <a:srgbClr val="0000FF"/>
                </a:solidFill>
              </a:rPr>
              <a:t> (Scatter Diagram) </a:t>
            </a:r>
            <a:r>
              <a:rPr lang="zh-TW" altLang="zh-TW" dirty="0"/>
              <a:t>來探索。</a:t>
            </a:r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64" y="2780928"/>
            <a:ext cx="5134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961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2.2.3  </a:t>
            </a:r>
            <a:r>
              <a:rPr lang="zh-TW" altLang="zh-TW" sz="2800" dirty="0" smtClean="0">
                <a:solidFill>
                  <a:srgbClr val="6600CC"/>
                </a:solidFill>
              </a:rPr>
              <a:t>統計圖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 lvl="1" indent="0">
              <a:buNone/>
            </a:pPr>
            <a:r>
              <a:rPr lang="zh-TW" altLang="zh-TW" dirty="0">
                <a:solidFill>
                  <a:srgbClr val="0000FF"/>
                </a:solidFill>
              </a:rPr>
              <a:t>折線圖</a:t>
            </a:r>
            <a:r>
              <a:rPr lang="en-US" altLang="zh-TW" dirty="0">
                <a:solidFill>
                  <a:srgbClr val="0000FF"/>
                </a:solidFill>
              </a:rPr>
              <a:t> (Line Chart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r>
              <a:rPr lang="zh-TW" altLang="en-US" dirty="0">
                <a:solidFill>
                  <a:srgbClr val="0000FF"/>
                </a:solidFill>
              </a:rPr>
              <a:t> </a:t>
            </a:r>
            <a:r>
              <a:rPr lang="zh-TW" altLang="zh-TW" dirty="0" smtClean="0"/>
              <a:t>繪製</a:t>
            </a:r>
            <a:r>
              <a:rPr lang="zh-TW" altLang="zh-TW" dirty="0"/>
              <a:t>步驟是將水平軸下各類別對應的次數以點畫好後，再將這些次數點以直線連接即成。</a:t>
            </a:r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0" y="2420888"/>
            <a:ext cx="564786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961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2.3  </a:t>
            </a:r>
            <a:r>
              <a:rPr lang="zh-TW" altLang="zh-TW" dirty="0" smtClean="0"/>
              <a:t>問卷調查</a:t>
            </a:r>
            <a:r>
              <a:rPr lang="zh-TW" altLang="zh-TW" dirty="0"/>
              <a:t>的設計</a:t>
            </a:r>
            <a:endParaRPr lang="zh-TW" altLang="en-US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FF"/>
                </a:solidFill>
              </a:rPr>
              <a:t>問卷調查 </a:t>
            </a:r>
            <a:r>
              <a:rPr lang="en-US" altLang="zh-TW" dirty="0">
                <a:solidFill>
                  <a:srgbClr val="FF00FF"/>
                </a:solidFill>
              </a:rPr>
              <a:t>(Questionnaires Surveys) </a:t>
            </a:r>
            <a:endParaRPr lang="zh-TW" altLang="en-US" dirty="0">
              <a:solidFill>
                <a:srgbClr val="FF00FF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85613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961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2.3  </a:t>
            </a:r>
            <a:r>
              <a:rPr lang="zh-TW" altLang="zh-TW" dirty="0" smtClean="0"/>
              <a:t>問卷調查</a:t>
            </a:r>
            <a:r>
              <a:rPr lang="zh-TW" altLang="zh-TW" dirty="0"/>
              <a:t>的設計</a:t>
            </a:r>
            <a:endParaRPr lang="zh-TW" altLang="en-US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FF"/>
                </a:solidFill>
              </a:rPr>
              <a:t>封閉式問題 </a:t>
            </a:r>
            <a:r>
              <a:rPr lang="en-US" altLang="zh-TW" dirty="0">
                <a:solidFill>
                  <a:srgbClr val="FF00FF"/>
                </a:solidFill>
              </a:rPr>
              <a:t>(Closed-end Questions) </a:t>
            </a:r>
            <a:r>
              <a:rPr lang="zh-TW" altLang="zh-TW" dirty="0"/>
              <a:t>和</a:t>
            </a:r>
            <a:r>
              <a:rPr lang="zh-TW" altLang="zh-TW" dirty="0">
                <a:solidFill>
                  <a:srgbClr val="FF00FF"/>
                </a:solidFill>
              </a:rPr>
              <a:t>開放式問題 </a:t>
            </a:r>
            <a:r>
              <a:rPr lang="en-US" altLang="zh-TW" dirty="0">
                <a:solidFill>
                  <a:srgbClr val="FF00FF"/>
                </a:solidFill>
              </a:rPr>
              <a:t>(Open-end Questions)</a:t>
            </a:r>
            <a:r>
              <a:rPr lang="zh-TW" altLang="zh-TW" dirty="0"/>
              <a:t>。封閉式問題</a:t>
            </a:r>
            <a:r>
              <a:rPr lang="zh-HK" altLang="zh-TW" dirty="0"/>
              <a:t>即是</a:t>
            </a:r>
            <a:r>
              <a:rPr lang="zh-TW" altLang="zh-TW" dirty="0"/>
              <a:t>要求受訪者從一些條列選項之中選出一個答案的問題；開放式問題提供受訪者有更大的彈性空間來回答問題，不過答案可能會天馬行空到問題難以分析。</a:t>
            </a:r>
            <a:endParaRPr lang="zh-TW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18" y="3284984"/>
            <a:ext cx="618133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37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28" y="2132856"/>
            <a:ext cx="4349155" cy="289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7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2.1.1  </a:t>
            </a:r>
            <a:r>
              <a:rPr lang="zh-HK" altLang="zh-TW" sz="2800" dirty="0" smtClean="0">
                <a:solidFill>
                  <a:srgbClr val="6600CC"/>
                </a:solidFill>
              </a:rPr>
              <a:t>蒐</a:t>
            </a:r>
            <a:r>
              <a:rPr lang="zh-HK" altLang="zh-TW" sz="2800" dirty="0">
                <a:solidFill>
                  <a:srgbClr val="6600CC"/>
                </a:solidFill>
              </a:rPr>
              <a:t>　</a:t>
            </a:r>
            <a:r>
              <a:rPr lang="zh-TW" altLang="zh-TW" sz="2800" dirty="0">
                <a:solidFill>
                  <a:srgbClr val="6600CC"/>
                </a:solidFill>
              </a:rPr>
              <a:t>集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TW" dirty="0"/>
              <a:t>依</a:t>
            </a:r>
            <a:r>
              <a:rPr lang="zh-TW" altLang="zh-TW" dirty="0"/>
              <a:t>資料的</a:t>
            </a:r>
            <a:r>
              <a:rPr lang="zh-HK" altLang="zh-TW" dirty="0"/>
              <a:t>取得</a:t>
            </a:r>
            <a:r>
              <a:rPr lang="zh-TW" altLang="zh-TW" dirty="0"/>
              <a:t>來源，</a:t>
            </a:r>
            <a:r>
              <a:rPr lang="zh-HK" altLang="zh-TW" dirty="0"/>
              <a:t>分為初級與次級資料</a:t>
            </a:r>
            <a:r>
              <a:rPr lang="zh-HK" altLang="zh-TW" dirty="0" smtClean="0"/>
              <a:t>。</a:t>
            </a:r>
            <a:endParaRPr lang="en-US" altLang="zh-HK" dirty="0" smtClean="0"/>
          </a:p>
          <a:p>
            <a:pPr lvl="1"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初級資料 </a:t>
            </a:r>
            <a:r>
              <a:rPr lang="en-US" altLang="zh-TW" b="1" dirty="0">
                <a:solidFill>
                  <a:srgbClr val="000066"/>
                </a:solidFill>
              </a:rPr>
              <a:t>(Primary Data)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HK" altLang="zh-TW" dirty="0" smtClean="0"/>
              <a:t>又</a:t>
            </a:r>
            <a:r>
              <a:rPr lang="zh-HK" altLang="zh-TW" dirty="0"/>
              <a:t>稱為原始資料，</a:t>
            </a:r>
            <a:r>
              <a:rPr lang="zh-TW" altLang="zh-TW" dirty="0"/>
              <a:t>係指研究者由調查或試驗而蒐集得來的資料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1008000" lvl="2" indent="-288000"/>
            <a:r>
              <a:rPr lang="zh-TW" altLang="zh-TW" dirty="0">
                <a:solidFill>
                  <a:srgbClr val="0000FF"/>
                </a:solidFill>
              </a:rPr>
              <a:t>電話</a:t>
            </a:r>
            <a:r>
              <a:rPr lang="zh-TW" altLang="zh-TW" dirty="0" smtClean="0">
                <a:solidFill>
                  <a:srgbClr val="0000FF"/>
                </a:solidFill>
              </a:rPr>
              <a:t>問卷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1008000" lvl="2" indent="-288000"/>
            <a:r>
              <a:rPr lang="zh-TW" altLang="zh-TW" dirty="0">
                <a:solidFill>
                  <a:srgbClr val="0000FF"/>
                </a:solidFill>
              </a:rPr>
              <a:t>郵寄</a:t>
            </a:r>
            <a:r>
              <a:rPr lang="zh-TW" altLang="zh-TW" dirty="0" smtClean="0">
                <a:solidFill>
                  <a:srgbClr val="0000FF"/>
                </a:solidFill>
              </a:rPr>
              <a:t>問卷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1008000" lvl="2" indent="-288000"/>
            <a:r>
              <a:rPr lang="zh-TW" altLang="zh-TW" dirty="0">
                <a:solidFill>
                  <a:srgbClr val="0000FF"/>
                </a:solidFill>
              </a:rPr>
              <a:t>直接觀察</a:t>
            </a:r>
            <a:r>
              <a:rPr lang="zh-TW" altLang="zh-TW" dirty="0" smtClean="0">
                <a:solidFill>
                  <a:srgbClr val="0000FF"/>
                </a:solidFill>
              </a:rPr>
              <a:t>法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1008000" lvl="2" indent="-288000"/>
            <a:r>
              <a:rPr lang="zh-TW" altLang="zh-TW" dirty="0">
                <a:solidFill>
                  <a:srgbClr val="0000FF"/>
                </a:solidFill>
              </a:rPr>
              <a:t>面對面</a:t>
            </a:r>
            <a:r>
              <a:rPr lang="zh-TW" altLang="zh-TW" dirty="0" smtClean="0">
                <a:solidFill>
                  <a:srgbClr val="0000FF"/>
                </a:solidFill>
              </a:rPr>
              <a:t>訪談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1008000" lvl="2" indent="-288000"/>
            <a:r>
              <a:rPr lang="zh-TW" altLang="zh-TW" dirty="0">
                <a:solidFill>
                  <a:srgbClr val="0000FF"/>
                </a:solidFill>
              </a:rPr>
              <a:t>網路調查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1008000" lvl="2" indent="-288000"/>
            <a:r>
              <a:rPr lang="zh-TW" altLang="zh-TW" dirty="0">
                <a:solidFill>
                  <a:srgbClr val="0000FF"/>
                </a:solidFill>
              </a:rPr>
              <a:t>新科技的資料蒐集</a:t>
            </a:r>
            <a:r>
              <a:rPr lang="zh-TW" altLang="zh-TW" dirty="0" smtClean="0">
                <a:solidFill>
                  <a:srgbClr val="0000FF"/>
                </a:solidFill>
              </a:rPr>
              <a:t>法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次級資料</a:t>
            </a:r>
            <a:r>
              <a:rPr lang="en-US" altLang="zh-TW" b="1" dirty="0">
                <a:solidFill>
                  <a:srgbClr val="000066"/>
                </a:solidFill>
              </a:rPr>
              <a:t> (Secondary Data)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HK" altLang="zh-TW" dirty="0" smtClean="0"/>
              <a:t>又</a:t>
            </a:r>
            <a:r>
              <a:rPr lang="zh-HK" altLang="zh-TW" dirty="0"/>
              <a:t>稱為二手資料，</a:t>
            </a:r>
            <a:r>
              <a:rPr lang="zh-TW" altLang="zh-TW" dirty="0"/>
              <a:t>係指其他私人、機關、團體所蒐集整理後的資料。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95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2.1.1  </a:t>
            </a:r>
            <a:r>
              <a:rPr lang="zh-HK" altLang="zh-TW" sz="2800" dirty="0" smtClean="0">
                <a:solidFill>
                  <a:srgbClr val="6600CC"/>
                </a:solidFill>
              </a:rPr>
              <a:t>蒐</a:t>
            </a:r>
            <a:r>
              <a:rPr lang="zh-HK" altLang="zh-TW" sz="2800" dirty="0">
                <a:solidFill>
                  <a:srgbClr val="6600CC"/>
                </a:solidFill>
              </a:rPr>
              <a:t>　</a:t>
            </a:r>
            <a:r>
              <a:rPr lang="zh-TW" altLang="zh-TW" sz="2800" dirty="0">
                <a:solidFill>
                  <a:srgbClr val="6600CC"/>
                </a:solidFill>
              </a:rPr>
              <a:t>集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484784"/>
            <a:ext cx="568967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71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2.1.2  </a:t>
            </a:r>
            <a:r>
              <a:rPr lang="zh-TW" altLang="zh-TW" sz="2800" dirty="0" smtClean="0">
                <a:solidFill>
                  <a:srgbClr val="6600CC"/>
                </a:solidFill>
              </a:rPr>
              <a:t>審</a:t>
            </a:r>
            <a:r>
              <a:rPr lang="zh-TW" altLang="zh-TW" sz="2800" dirty="0">
                <a:solidFill>
                  <a:srgbClr val="6600CC"/>
                </a:solidFill>
              </a:rPr>
              <a:t>　查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統計資料蒐集後，應該審慎而周詳的加以審核。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571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2.1.3  </a:t>
            </a:r>
            <a:r>
              <a:rPr lang="zh-TW" altLang="zh-TW" sz="2800" dirty="0" smtClean="0">
                <a:solidFill>
                  <a:srgbClr val="6600CC"/>
                </a:solidFill>
              </a:rPr>
              <a:t>分</a:t>
            </a:r>
            <a:r>
              <a:rPr lang="zh-TW" altLang="zh-TW" sz="2800" dirty="0">
                <a:solidFill>
                  <a:srgbClr val="6600CC"/>
                </a:solidFill>
              </a:rPr>
              <a:t>　類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資料審查無誤後，再依資料特性，</a:t>
            </a:r>
            <a:r>
              <a:rPr lang="zh-HK" altLang="zh-TW" dirty="0"/>
              <a:t>依不同的標準來</a:t>
            </a:r>
            <a:r>
              <a:rPr lang="zh-HK" altLang="zh-TW" dirty="0" smtClean="0"/>
              <a:t>分類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按資料</a:t>
            </a:r>
            <a:r>
              <a:rPr lang="zh-HK" altLang="zh-TW" b="1" dirty="0">
                <a:solidFill>
                  <a:srgbClr val="000066"/>
                </a:solidFill>
              </a:rPr>
              <a:t>是否具有時間連續性的</a:t>
            </a:r>
            <a:r>
              <a:rPr lang="zh-HK" altLang="zh-TW" b="1" dirty="0" smtClean="0">
                <a:solidFill>
                  <a:srgbClr val="000066"/>
                </a:solidFill>
              </a:rPr>
              <a:t>性質</a:t>
            </a:r>
            <a:endParaRPr lang="en-US" altLang="zh-HK" b="1" dirty="0" smtClean="0">
              <a:solidFill>
                <a:srgbClr val="000066"/>
              </a:solidFill>
            </a:endParaRPr>
          </a:p>
          <a:p>
            <a:pPr marL="1008000" lvl="2" indent="-288000"/>
            <a:r>
              <a:rPr lang="zh-TW" altLang="zh-TW" dirty="0">
                <a:solidFill>
                  <a:srgbClr val="0000FF"/>
                </a:solidFill>
              </a:rPr>
              <a:t>靜態資料</a:t>
            </a:r>
            <a:r>
              <a:rPr lang="en-US" altLang="zh-TW" dirty="0">
                <a:solidFill>
                  <a:srgbClr val="0000FF"/>
                </a:solidFill>
              </a:rPr>
              <a:t> (Static Data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r>
              <a:rPr lang="zh-TW" altLang="en-US" dirty="0"/>
              <a:t>　</a:t>
            </a:r>
            <a:r>
              <a:rPr lang="zh-TW" altLang="zh-TW" dirty="0" smtClean="0"/>
              <a:t>例如</a:t>
            </a:r>
            <a:r>
              <a:rPr lang="zh-TW" altLang="zh-TW" dirty="0"/>
              <a:t>：</a:t>
            </a:r>
            <a:r>
              <a:rPr lang="en-US" altLang="zh-TW" dirty="0"/>
              <a:t>107</a:t>
            </a:r>
            <a:r>
              <a:rPr lang="zh-TW" altLang="zh-TW" dirty="0"/>
              <a:t>年度去日本觀光的所有人數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1008000" lvl="2" indent="-288000"/>
            <a:r>
              <a:rPr lang="zh-TW" altLang="zh-TW" dirty="0">
                <a:solidFill>
                  <a:srgbClr val="0000FF"/>
                </a:solidFill>
              </a:rPr>
              <a:t>動態資料</a:t>
            </a:r>
            <a:r>
              <a:rPr lang="en-US" altLang="zh-TW" dirty="0">
                <a:solidFill>
                  <a:srgbClr val="0000FF"/>
                </a:solidFill>
              </a:rPr>
              <a:t> (Dynamic Data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r>
              <a:rPr lang="zh-TW" altLang="en-US" dirty="0" smtClean="0"/>
              <a:t>　</a:t>
            </a:r>
            <a:r>
              <a:rPr lang="zh-TW" altLang="zh-TW" dirty="0" smtClean="0"/>
              <a:t>例如</a:t>
            </a:r>
            <a:r>
              <a:rPr lang="zh-TW" altLang="zh-TW" dirty="0"/>
              <a:t>：</a:t>
            </a:r>
            <a:r>
              <a:rPr lang="en-US" altLang="zh-TW" dirty="0"/>
              <a:t>102~107</a:t>
            </a:r>
            <a:r>
              <a:rPr lang="zh-TW" altLang="zh-TW" dirty="0"/>
              <a:t>年度某出版社歷年的營業額。</a:t>
            </a:r>
            <a:endParaRPr lang="en-US" altLang="zh-TW" dirty="0"/>
          </a:p>
          <a:p>
            <a:pPr lvl="1"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按資料</a:t>
            </a:r>
            <a:r>
              <a:rPr lang="zh-HK" altLang="zh-TW" b="1" dirty="0">
                <a:solidFill>
                  <a:srgbClr val="000066"/>
                </a:solidFill>
              </a:rPr>
              <a:t>本身的</a:t>
            </a:r>
            <a:r>
              <a:rPr lang="zh-HK" altLang="zh-TW" b="1" dirty="0" smtClean="0">
                <a:solidFill>
                  <a:srgbClr val="000066"/>
                </a:solidFill>
              </a:rPr>
              <a:t>性質</a:t>
            </a:r>
            <a:endParaRPr lang="en-US" altLang="zh-HK" b="1" dirty="0" smtClean="0">
              <a:solidFill>
                <a:srgbClr val="000066"/>
              </a:solidFill>
            </a:endParaRPr>
          </a:p>
          <a:p>
            <a:pPr lvl="2"/>
            <a:r>
              <a:rPr lang="zh-TW" altLang="zh-TW" dirty="0">
                <a:solidFill>
                  <a:srgbClr val="0000FF"/>
                </a:solidFill>
              </a:rPr>
              <a:t>質性資料</a:t>
            </a:r>
            <a:r>
              <a:rPr lang="en-US" altLang="zh-TW" dirty="0">
                <a:solidFill>
                  <a:srgbClr val="0000FF"/>
                </a:solidFill>
              </a:rPr>
              <a:t> (Qualitative Data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r>
              <a:rPr lang="zh-TW" altLang="en-US" dirty="0" smtClean="0"/>
              <a:t>　</a:t>
            </a:r>
            <a:r>
              <a:rPr lang="zh-TW" altLang="zh-TW" dirty="0" smtClean="0"/>
              <a:t>例如</a:t>
            </a:r>
            <a:r>
              <a:rPr lang="zh-TW" altLang="zh-TW" dirty="0"/>
              <a:t>：色澤、職業等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2"/>
            <a:r>
              <a:rPr lang="zh-TW" altLang="zh-TW" dirty="0">
                <a:solidFill>
                  <a:srgbClr val="0000FF"/>
                </a:solidFill>
              </a:rPr>
              <a:t>量化資料</a:t>
            </a:r>
            <a:r>
              <a:rPr lang="en-US" altLang="zh-TW" dirty="0">
                <a:solidFill>
                  <a:srgbClr val="0000FF"/>
                </a:solidFill>
              </a:rPr>
              <a:t> (Quantitative Data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r>
              <a:rPr lang="zh-TW" altLang="en-US" dirty="0" smtClean="0"/>
              <a:t>　</a:t>
            </a:r>
            <a:r>
              <a:rPr lang="zh-TW" altLang="zh-TW" dirty="0" smtClean="0"/>
              <a:t>例如</a:t>
            </a:r>
            <a:r>
              <a:rPr lang="zh-TW" altLang="zh-TW" dirty="0"/>
              <a:t>：學校機車數、去泰國觀光的人口數、失業率、報酬率等。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75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2.1.3  </a:t>
            </a:r>
            <a:r>
              <a:rPr lang="zh-TW" altLang="zh-TW" sz="2800" dirty="0" smtClean="0">
                <a:solidFill>
                  <a:srgbClr val="6600CC"/>
                </a:solidFill>
              </a:rPr>
              <a:t>分</a:t>
            </a:r>
            <a:r>
              <a:rPr lang="zh-TW" altLang="zh-TW" sz="2800" dirty="0">
                <a:solidFill>
                  <a:srgbClr val="6600CC"/>
                </a:solidFill>
              </a:rPr>
              <a:t>　類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 startAt="3"/>
            </a:pPr>
            <a:r>
              <a:rPr lang="zh-HK" altLang="zh-TW" b="1" dirty="0">
                <a:solidFill>
                  <a:srgbClr val="000066"/>
                </a:solidFill>
              </a:rPr>
              <a:t>其它的資料分配</a:t>
            </a:r>
            <a:r>
              <a:rPr lang="zh-HK" altLang="zh-TW" b="1" dirty="0" smtClean="0">
                <a:solidFill>
                  <a:srgbClr val="000066"/>
                </a:solidFill>
              </a:rPr>
              <a:t>方式</a:t>
            </a:r>
            <a:endParaRPr lang="en-US" altLang="zh-HK" b="1" dirty="0" smtClean="0">
              <a:solidFill>
                <a:srgbClr val="000066"/>
              </a:solidFill>
            </a:endParaRPr>
          </a:p>
          <a:p>
            <a:pPr marL="648000" lvl="2" indent="0">
              <a:buNone/>
            </a:pPr>
            <a:r>
              <a:rPr lang="zh-TW" altLang="zh-TW" dirty="0"/>
              <a:t>時間序列、空間序列與數量序列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2"/>
            <a:r>
              <a:rPr lang="zh-TW" altLang="zh-TW" dirty="0">
                <a:solidFill>
                  <a:srgbClr val="0000FF"/>
                </a:solidFill>
              </a:rPr>
              <a:t>時間序列 </a:t>
            </a:r>
            <a:r>
              <a:rPr lang="en-US" altLang="zh-TW" dirty="0">
                <a:solidFill>
                  <a:srgbClr val="0000FF"/>
                </a:solidFill>
              </a:rPr>
              <a:t>(Time Series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</a:p>
          <a:p>
            <a:pPr lvl="2"/>
            <a:endParaRPr lang="en-US" altLang="zh-TW" dirty="0" smtClean="0"/>
          </a:p>
          <a:p>
            <a:pPr lvl="2"/>
            <a:endParaRPr lang="en-US" altLang="zh-TW" dirty="0"/>
          </a:p>
          <a:p>
            <a:pPr lvl="2"/>
            <a:endParaRPr lang="en-US" altLang="zh-TW" dirty="0" smtClean="0"/>
          </a:p>
          <a:p>
            <a:pPr lvl="2"/>
            <a:r>
              <a:rPr lang="zh-TW" altLang="zh-TW" dirty="0">
                <a:solidFill>
                  <a:srgbClr val="0000FF"/>
                </a:solidFill>
              </a:rPr>
              <a:t>空間序列 </a:t>
            </a:r>
            <a:r>
              <a:rPr lang="en-US" altLang="zh-TW" dirty="0">
                <a:solidFill>
                  <a:srgbClr val="0000FF"/>
                </a:solidFill>
              </a:rPr>
              <a:t>(Spatial Series)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5494353" cy="111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29" y="4869160"/>
            <a:ext cx="5443525" cy="107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6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2.1.3  </a:t>
            </a:r>
            <a:r>
              <a:rPr lang="zh-TW" altLang="zh-TW" sz="2800" dirty="0" smtClean="0">
                <a:solidFill>
                  <a:srgbClr val="6600CC"/>
                </a:solidFill>
              </a:rPr>
              <a:t>分</a:t>
            </a:r>
            <a:r>
              <a:rPr lang="zh-TW" altLang="zh-TW" sz="2800" dirty="0">
                <a:solidFill>
                  <a:srgbClr val="6600CC"/>
                </a:solidFill>
              </a:rPr>
              <a:t>　類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zh-TW" altLang="zh-TW" dirty="0">
                <a:solidFill>
                  <a:srgbClr val="0000FF"/>
                </a:solidFill>
              </a:rPr>
              <a:t>數量序列 </a:t>
            </a:r>
            <a:r>
              <a:rPr lang="en-US" altLang="zh-TW" dirty="0">
                <a:solidFill>
                  <a:srgbClr val="0000FF"/>
                </a:solidFill>
              </a:rPr>
              <a:t>(Variation Series)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5400601" cy="10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6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2.1.4  </a:t>
            </a:r>
            <a:r>
              <a:rPr lang="zh-TW" altLang="zh-TW" sz="2800" dirty="0" smtClean="0">
                <a:solidFill>
                  <a:srgbClr val="6600CC"/>
                </a:solidFill>
              </a:rPr>
              <a:t>建</a:t>
            </a:r>
            <a:r>
              <a:rPr lang="zh-TW" altLang="zh-TW" sz="2800" dirty="0">
                <a:solidFill>
                  <a:srgbClr val="6600CC"/>
                </a:solidFill>
              </a:rPr>
              <a:t>　檔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資料分類的同時，亦可進行資料的建檔。建檔時應注意：數據的系統性、資料原始特性的保持、將來分析參考的方便性與簡易性。例如：初級資料建檔時，應註明蒐集的日期、名稱、結果等項目，並將計量數據</a:t>
            </a:r>
            <a:r>
              <a:rPr lang="en-US" altLang="zh-TW" dirty="0"/>
              <a:t> ( </a:t>
            </a:r>
            <a:r>
              <a:rPr lang="zh-TW" altLang="zh-TW" dirty="0"/>
              <a:t>注意小數點、單位</a:t>
            </a:r>
            <a:r>
              <a:rPr lang="en-US" altLang="zh-TW" dirty="0"/>
              <a:t> ) </a:t>
            </a:r>
            <a:r>
              <a:rPr lang="zh-TW" altLang="zh-TW" dirty="0"/>
              <a:t>填入適當的</a:t>
            </a:r>
            <a:r>
              <a:rPr lang="zh-TW" altLang="zh-TW" dirty="0" smtClean="0"/>
              <a:t>位置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46000"/>
            <a:ext cx="422184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6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740</Words>
  <Application>Microsoft Office PowerPoint</Application>
  <PresentationFormat>如螢幕大小 (4:3)</PresentationFormat>
  <Paragraphs>98</Paragraphs>
  <Slides>27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Office 佈景主題</vt:lpstr>
      <vt:lpstr>MathType 6.0 Equation</vt:lpstr>
      <vt:lpstr>Chapter 2</vt:lpstr>
      <vt:lpstr>2.1  資料的整理過程</vt:lpstr>
      <vt:lpstr>2.1.1  蒐　集</vt:lpstr>
      <vt:lpstr>2.1.1  蒐　集</vt:lpstr>
      <vt:lpstr>2.1.2  審　查</vt:lpstr>
      <vt:lpstr>2.1.3  分　類</vt:lpstr>
      <vt:lpstr>2.1.3  分　類</vt:lpstr>
      <vt:lpstr>2.1.3  分　類</vt:lpstr>
      <vt:lpstr>2.1.4  建　檔</vt:lpstr>
      <vt:lpstr>2.2  資料表現 2.2.1  統計表</vt:lpstr>
      <vt:lpstr>2.2.2  次數分配表</vt:lpstr>
      <vt:lpstr>2.2.2  次數分配表</vt:lpstr>
      <vt:lpstr>2.2.2  次數分配表</vt:lpstr>
      <vt:lpstr>2.2.2  次數分配表</vt:lpstr>
      <vt:lpstr>2.2.2  次數分配表</vt:lpstr>
      <vt:lpstr>2.2.2  次數分配表</vt:lpstr>
      <vt:lpstr>2.2.2  次數分配表</vt:lpstr>
      <vt:lpstr>2.2.2  次數分配表</vt:lpstr>
      <vt:lpstr>2.2.3  統計圖</vt:lpstr>
      <vt:lpstr>2.2.3  統計圖</vt:lpstr>
      <vt:lpstr>2.2.3  統計圖</vt:lpstr>
      <vt:lpstr>2.2.3  統計圖</vt:lpstr>
      <vt:lpstr>2.2.3  統計圖</vt:lpstr>
      <vt:lpstr>2.2.3  統計圖</vt:lpstr>
      <vt:lpstr>2.3  問卷調查的設計</vt:lpstr>
      <vt:lpstr>2.3  問卷調查的設計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winx</dc:creator>
  <cp:lastModifiedBy>Owner</cp:lastModifiedBy>
  <cp:revision>29</cp:revision>
  <dcterms:created xsi:type="dcterms:W3CDTF">2017-08-29T02:12:46Z</dcterms:created>
  <dcterms:modified xsi:type="dcterms:W3CDTF">2018-08-31T07:58:37Z</dcterms:modified>
</cp:coreProperties>
</file>