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9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6600CC"/>
    <a:srgbClr val="000066"/>
    <a:srgbClr val="FFFF66"/>
    <a:srgbClr val="FF9900"/>
    <a:srgbClr val="333300"/>
    <a:srgbClr val="003366"/>
    <a:srgbClr val="0066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96"/>
      </p:cViewPr>
      <p:guideLst>
        <p:guide orient="horz" pos="234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6453336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846387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2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89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1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12568"/>
          </a:xfrm>
        </p:spPr>
        <p:txBody>
          <a:bodyPr>
            <a:normAutofit/>
          </a:bodyPr>
          <a:lstStyle>
            <a:lvl1pPr marL="288000" indent="-288000">
              <a:lnSpc>
                <a:spcPts val="3200"/>
              </a:lnSpc>
              <a:spcBef>
                <a:spcPts val="500"/>
              </a:spcBef>
              <a:defRPr sz="2400" baseline="0"/>
            </a:lvl1pPr>
            <a:lvl2pPr marL="648000" indent="-288000">
              <a:lnSpc>
                <a:spcPts val="3200"/>
              </a:lnSpc>
              <a:spcBef>
                <a:spcPts val="500"/>
              </a:spcBef>
              <a:buClr>
                <a:srgbClr val="000066"/>
              </a:buClr>
              <a:defRPr sz="2400" baseline="0"/>
            </a:lvl2pPr>
            <a:lvl3pPr marL="1008000" indent="-288000">
              <a:lnSpc>
                <a:spcPts val="3200"/>
              </a:lnSpc>
              <a:spcBef>
                <a:spcPts val="500"/>
              </a:spcBef>
              <a:defRPr sz="2400" baseline="0"/>
            </a:lvl3pPr>
            <a:lvl4pPr>
              <a:lnSpc>
                <a:spcPts val="3200"/>
              </a:lnSpc>
              <a:spcBef>
                <a:spcPts val="500"/>
              </a:spcBef>
              <a:defRPr sz="2400" baseline="0"/>
            </a:lvl4pPr>
            <a:lvl5pPr>
              <a:lnSpc>
                <a:spcPts val="3200"/>
              </a:lnSpc>
              <a:spcBef>
                <a:spcPts val="500"/>
              </a:spcBef>
              <a:defRPr sz="2400" baseline="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51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26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91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63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19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40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76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69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YSTEM\Desktop\新下載ppt 範本\119\119\0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8147248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7" y="1290539"/>
            <a:ext cx="82248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6453336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21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00CC"/>
          </a:solidFill>
          <a:effectLst/>
          <a:latin typeface="Times New Roman" pitchFamily="18" charset="0"/>
          <a:ea typeface="標楷體" pitchFamily="65" charset="-120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33CC"/>
        </a:buClr>
        <a:buSzPct val="80000"/>
        <a:buFont typeface="Wingdings" pitchFamily="2" charset="2"/>
        <a:buChar char="l"/>
        <a:defRPr sz="28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–"/>
        <a:defRPr sz="26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51920" y="1556792"/>
            <a:ext cx="4536504" cy="144016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Chapter</a:t>
            </a:r>
            <a:r>
              <a:rPr lang="en-US" altLang="zh-TW" dirty="0" smtClean="0"/>
              <a:t> </a:t>
            </a:r>
            <a:r>
              <a:rPr lang="en-US" altLang="zh-TW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35896" y="3356992"/>
            <a:ext cx="5112568" cy="1944216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機率</a:t>
            </a:r>
            <a:endParaRPr lang="zh-TW" altLang="en-US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6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4.3.2</a:t>
            </a:r>
            <a:r>
              <a:rPr lang="en-US" altLang="zh-TW" sz="2800" dirty="0">
                <a:solidFill>
                  <a:srgbClr val="6600CC"/>
                </a:solidFill>
              </a:rPr>
              <a:t>	</a:t>
            </a:r>
            <a:r>
              <a:rPr lang="zh-TW" altLang="zh-TW" sz="2800" dirty="0">
                <a:solidFill>
                  <a:srgbClr val="6600CC"/>
                </a:solidFill>
              </a:rPr>
              <a:t>加法法則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62" y="2217851"/>
            <a:ext cx="7050738" cy="257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2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4.3.2</a:t>
            </a:r>
            <a:r>
              <a:rPr lang="en-US" altLang="zh-TW" sz="2800" dirty="0">
                <a:solidFill>
                  <a:srgbClr val="6600CC"/>
                </a:solidFill>
              </a:rPr>
              <a:t>	</a:t>
            </a:r>
            <a:r>
              <a:rPr lang="zh-TW" altLang="zh-TW" sz="2800" dirty="0">
                <a:solidFill>
                  <a:srgbClr val="6600CC"/>
                </a:solidFill>
              </a:rPr>
              <a:t>加法法則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840760" cy="172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2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4.3.2</a:t>
            </a:r>
            <a:r>
              <a:rPr lang="en-US" altLang="zh-TW" sz="2800" dirty="0">
                <a:solidFill>
                  <a:srgbClr val="6600CC"/>
                </a:solidFill>
              </a:rPr>
              <a:t>	</a:t>
            </a:r>
            <a:r>
              <a:rPr lang="zh-TW" altLang="zh-TW" sz="2800" dirty="0">
                <a:solidFill>
                  <a:srgbClr val="6600CC"/>
                </a:solidFill>
              </a:rPr>
              <a:t>加法法則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18892"/>
            <a:ext cx="6840760" cy="250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2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4.3.3</a:t>
            </a:r>
            <a:r>
              <a:rPr lang="zh-TW" altLang="en-US" sz="2800" dirty="0" smtClean="0">
                <a:solidFill>
                  <a:srgbClr val="6600CC"/>
                </a:solidFill>
              </a:rPr>
              <a:t>  </a:t>
            </a:r>
            <a:r>
              <a:rPr lang="zh-TW" altLang="zh-TW" sz="2800" dirty="0" smtClean="0">
                <a:solidFill>
                  <a:srgbClr val="6600CC"/>
                </a:solidFill>
              </a:rPr>
              <a:t>條件</a:t>
            </a:r>
            <a:r>
              <a:rPr lang="zh-TW" altLang="zh-TW" sz="2800" dirty="0">
                <a:solidFill>
                  <a:srgbClr val="6600CC"/>
                </a:solidFill>
              </a:rPr>
              <a:t>機率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59657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1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4.3.4  </a:t>
            </a:r>
            <a:r>
              <a:rPr lang="zh-TW" altLang="zh-TW" sz="2800" dirty="0" smtClean="0">
                <a:solidFill>
                  <a:srgbClr val="6600CC"/>
                </a:solidFill>
              </a:rPr>
              <a:t>乘法</a:t>
            </a:r>
            <a:r>
              <a:rPr lang="zh-TW" altLang="zh-TW" sz="2800" dirty="0">
                <a:solidFill>
                  <a:srgbClr val="6600CC"/>
                </a:solidFill>
              </a:rPr>
              <a:t>法則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0000FF"/>
                </a:solidFill>
              </a:rPr>
              <a:t>獨立事件</a:t>
            </a:r>
            <a:r>
              <a:rPr lang="en-US" altLang="zh-TW" dirty="0">
                <a:solidFill>
                  <a:srgbClr val="0000FF"/>
                </a:solidFill>
              </a:rPr>
              <a:t> (Independent) </a:t>
            </a:r>
            <a:r>
              <a:rPr lang="zh-TW" altLang="zh-TW" dirty="0"/>
              <a:t>指的是兩個或兩個以上事件發生並不會互相造成影響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lnSpc>
                <a:spcPts val="2000"/>
              </a:lnSpc>
            </a:pPr>
            <a:endParaRPr lang="en-US" altLang="zh-TW" dirty="0"/>
          </a:p>
          <a:p>
            <a:r>
              <a:rPr lang="zh-TW" altLang="zh-TW" dirty="0">
                <a:solidFill>
                  <a:srgbClr val="0000FF"/>
                </a:solidFill>
              </a:rPr>
              <a:t>相依事件</a:t>
            </a:r>
            <a:r>
              <a:rPr lang="en-US" altLang="zh-TW" dirty="0">
                <a:solidFill>
                  <a:srgbClr val="0000FF"/>
                </a:solidFill>
              </a:rPr>
              <a:t> (Dependent) </a:t>
            </a:r>
            <a:r>
              <a:rPr lang="zh-TW" altLang="zh-TW" dirty="0"/>
              <a:t>是當一個事件發生與否會影響另一個事件發生的</a:t>
            </a:r>
            <a:r>
              <a:rPr lang="zh-TW" altLang="zh-TW" dirty="0" smtClean="0"/>
              <a:t>機率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52115"/>
            <a:ext cx="5678239" cy="148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49012"/>
            <a:ext cx="5611987" cy="150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8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4.4  </a:t>
            </a:r>
            <a:r>
              <a:rPr lang="zh-TW" altLang="zh-TW" dirty="0" smtClean="0"/>
              <a:t>貝</a:t>
            </a:r>
            <a:r>
              <a:rPr lang="zh-TW" altLang="zh-TW" dirty="0"/>
              <a:t>氏定理</a:t>
            </a:r>
            <a:endParaRPr lang="zh-TW" altLang="en-US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先去了解母體的特性後，再設法求某一事件出現的機率，</a:t>
            </a:r>
            <a:r>
              <a:rPr lang="zh-HK" altLang="zh-TW" dirty="0"/>
              <a:t>這種機率</a:t>
            </a:r>
            <a:r>
              <a:rPr lang="zh-TW" altLang="zh-TW" dirty="0"/>
              <a:t>稱為</a:t>
            </a:r>
            <a:r>
              <a:rPr lang="zh-TW" altLang="zh-TW" dirty="0">
                <a:solidFill>
                  <a:srgbClr val="FF00FF"/>
                </a:solidFill>
              </a:rPr>
              <a:t>事前機率 </a:t>
            </a:r>
            <a:r>
              <a:rPr lang="en-US" altLang="zh-TW" dirty="0">
                <a:solidFill>
                  <a:srgbClr val="FF00FF"/>
                </a:solidFill>
              </a:rPr>
              <a:t>(Prior Probability)</a:t>
            </a:r>
            <a:r>
              <a:rPr lang="zh-TW" altLang="zh-TW" dirty="0"/>
              <a:t>。實務上，</a:t>
            </a:r>
            <a:r>
              <a:rPr lang="zh-HK" altLang="zh-TW" dirty="0"/>
              <a:t>若</a:t>
            </a:r>
            <a:r>
              <a:rPr lang="zh-TW" altLang="zh-TW" dirty="0"/>
              <a:t>我們</a:t>
            </a:r>
            <a:r>
              <a:rPr lang="zh-HK" altLang="zh-TW" dirty="0"/>
              <a:t>能獲得一些與事件相關的</a:t>
            </a:r>
            <a:r>
              <a:rPr lang="zh-TW" altLang="zh-TW" dirty="0"/>
              <a:t>額外資訊</a:t>
            </a:r>
            <a:r>
              <a:rPr lang="zh-HK" altLang="zh-TW" dirty="0"/>
              <a:t>來</a:t>
            </a:r>
            <a:r>
              <a:rPr lang="zh-TW" altLang="zh-TW" dirty="0"/>
              <a:t>修正事前機率，所求得的機率稱為</a:t>
            </a:r>
            <a:r>
              <a:rPr lang="zh-TW" altLang="zh-TW" dirty="0">
                <a:solidFill>
                  <a:srgbClr val="FF00FF"/>
                </a:solidFill>
              </a:rPr>
              <a:t>事後機率 </a:t>
            </a:r>
            <a:r>
              <a:rPr lang="en-US" altLang="zh-TW" dirty="0">
                <a:solidFill>
                  <a:srgbClr val="FF00FF"/>
                </a:solidFill>
              </a:rPr>
              <a:t>(Posterior Probability</a:t>
            </a:r>
            <a:r>
              <a:rPr lang="en-US" altLang="zh-TW" dirty="0" smtClean="0">
                <a:solidFill>
                  <a:srgbClr val="FF00FF"/>
                </a:solidFill>
              </a:rPr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51" y="3356992"/>
            <a:ext cx="7065049" cy="248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1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4.4  </a:t>
            </a:r>
            <a:r>
              <a:rPr lang="zh-TW" altLang="zh-TW" dirty="0" smtClean="0"/>
              <a:t>貝</a:t>
            </a:r>
            <a:r>
              <a:rPr lang="zh-TW" altLang="zh-TW" dirty="0"/>
              <a:t>氏定理</a:t>
            </a:r>
            <a:endParaRPr lang="zh-TW" altLang="en-US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33" y="2204864"/>
            <a:ext cx="6575651" cy="273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8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4.4  </a:t>
            </a:r>
            <a:r>
              <a:rPr lang="zh-TW" altLang="zh-TW" dirty="0" smtClean="0"/>
              <a:t>貝</a:t>
            </a:r>
            <a:r>
              <a:rPr lang="zh-TW" altLang="zh-TW" dirty="0"/>
              <a:t>氏定理</a:t>
            </a:r>
            <a:endParaRPr lang="zh-TW" altLang="en-US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55" y="1509142"/>
            <a:ext cx="6062081" cy="480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8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公式彙整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00FF"/>
                </a:solidFill>
              </a:rPr>
              <a:t>加法法則</a:t>
            </a:r>
          </a:p>
          <a:p>
            <a:endParaRPr lang="en-US" altLang="zh-TW" b="1" dirty="0">
              <a:solidFill>
                <a:srgbClr val="0000FF"/>
              </a:solidFill>
            </a:endParaRPr>
          </a:p>
          <a:p>
            <a:r>
              <a:rPr lang="zh-TW" altLang="zh-TW" b="1" dirty="0">
                <a:solidFill>
                  <a:srgbClr val="0000FF"/>
                </a:solidFill>
              </a:rPr>
              <a:t>條件機率</a:t>
            </a:r>
          </a:p>
          <a:p>
            <a:endParaRPr lang="en-US" altLang="zh-TW" b="1" dirty="0" smtClean="0">
              <a:solidFill>
                <a:srgbClr val="0000FF"/>
              </a:solidFill>
            </a:endParaRPr>
          </a:p>
          <a:p>
            <a:endParaRPr lang="en-US" altLang="zh-TW" b="1" dirty="0">
              <a:solidFill>
                <a:srgbClr val="0000FF"/>
              </a:solidFill>
            </a:endParaRPr>
          </a:p>
          <a:p>
            <a:r>
              <a:rPr lang="zh-TW" altLang="zh-TW" b="1" dirty="0">
                <a:solidFill>
                  <a:srgbClr val="0000FF"/>
                </a:solidFill>
              </a:rPr>
              <a:t>獨立事件─乘法</a:t>
            </a:r>
            <a:r>
              <a:rPr lang="zh-TW" altLang="zh-TW" b="1" dirty="0" smtClean="0">
                <a:solidFill>
                  <a:srgbClr val="0000FF"/>
                </a:solidFill>
              </a:rPr>
              <a:t>法則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endParaRPr lang="en-US" altLang="zh-TW" b="1" dirty="0" smtClean="0">
              <a:solidFill>
                <a:srgbClr val="0000FF"/>
              </a:solidFill>
            </a:endParaRPr>
          </a:p>
          <a:p>
            <a:r>
              <a:rPr lang="zh-TW" altLang="zh-TW" b="1" dirty="0">
                <a:solidFill>
                  <a:srgbClr val="0000FF"/>
                </a:solidFill>
              </a:rPr>
              <a:t>相依事件─乘法法則</a:t>
            </a:r>
          </a:p>
          <a:p>
            <a:endParaRPr lang="zh-TW" altLang="zh-TW" b="1" dirty="0">
              <a:solidFill>
                <a:srgbClr val="0000FF"/>
              </a:solidFill>
            </a:endParaRPr>
          </a:p>
          <a:p>
            <a:endParaRPr lang="zh-TW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302096"/>
              </p:ext>
            </p:extLst>
          </p:nvPr>
        </p:nvGraphicFramePr>
        <p:xfrm>
          <a:off x="2259256" y="1916832"/>
          <a:ext cx="461700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Equation" r:id="rId3" imgW="2171520" imgH="203040" progId="Equation.DSMT4">
                  <p:embed/>
                </p:oleObj>
              </mc:Choice>
              <mc:Fallback>
                <p:oleObj name="Equation" r:id="rId3" imgW="2171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9256" y="1916832"/>
                        <a:ext cx="4617000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782561"/>
              </p:ext>
            </p:extLst>
          </p:nvPr>
        </p:nvGraphicFramePr>
        <p:xfrm>
          <a:off x="3384144" y="2889032"/>
          <a:ext cx="2484000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Equation" r:id="rId5" imgW="1257120" imgH="419040" progId="Equation.DSMT4">
                  <p:embed/>
                </p:oleObj>
              </mc:Choice>
              <mc:Fallback>
                <p:oleObj name="Equation" r:id="rId5" imgW="1257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84144" y="2889032"/>
                        <a:ext cx="2484000" cy="8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612279"/>
              </p:ext>
            </p:extLst>
          </p:nvPr>
        </p:nvGraphicFramePr>
        <p:xfrm>
          <a:off x="3123184" y="4293096"/>
          <a:ext cx="310500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Equation" r:id="rId7" imgW="1460160" imgH="203040" progId="Equation.DSMT4">
                  <p:embed/>
                </p:oleObj>
              </mc:Choice>
              <mc:Fallback>
                <p:oleObj name="Equation" r:id="rId7" imgW="1460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23184" y="4293096"/>
                        <a:ext cx="3105000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098157"/>
              </p:ext>
            </p:extLst>
          </p:nvPr>
        </p:nvGraphicFramePr>
        <p:xfrm>
          <a:off x="3059832" y="5301208"/>
          <a:ext cx="3403636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Equation" r:id="rId9" imgW="1650960" imgH="419040" progId="Equation.DSMT4">
                  <p:embed/>
                </p:oleObj>
              </mc:Choice>
              <mc:Fallback>
                <p:oleObj name="Equation" r:id="rId9" imgW="1650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59832" y="5301208"/>
                        <a:ext cx="3403636" cy="8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8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公式彙整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00FF"/>
                </a:solidFill>
              </a:rPr>
              <a:t>貝氏定理之事後機率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559834"/>
              </p:ext>
            </p:extLst>
          </p:nvPr>
        </p:nvGraphicFramePr>
        <p:xfrm>
          <a:off x="827584" y="2024936"/>
          <a:ext cx="7452000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Equation" r:id="rId3" imgW="3886200" imgH="431640" progId="Equation.DSMT4">
                  <p:embed/>
                </p:oleObj>
              </mc:Choice>
              <mc:Fallback>
                <p:oleObj name="Equation" r:id="rId3" imgW="3886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2024936"/>
                        <a:ext cx="7452000" cy="8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9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4.1  </a:t>
            </a:r>
            <a:r>
              <a:rPr lang="zh-TW" altLang="zh-TW" dirty="0" smtClean="0"/>
              <a:t>實驗</a:t>
            </a:r>
            <a:r>
              <a:rPr lang="zh-TW" altLang="zh-TW" dirty="0"/>
              <a:t>、樣本空間與事件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84576"/>
          </a:xfrm>
        </p:spPr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zh-TW" altLang="zh-TW" dirty="0">
                <a:solidFill>
                  <a:srgbClr val="0000FF"/>
                </a:solidFill>
              </a:rPr>
              <a:t>實驗</a:t>
            </a:r>
            <a:r>
              <a:rPr lang="en-US" altLang="zh-TW" dirty="0">
                <a:solidFill>
                  <a:srgbClr val="0000FF"/>
                </a:solidFill>
              </a:rPr>
              <a:t> (Experiment) </a:t>
            </a:r>
            <a:r>
              <a:rPr lang="zh-HK" altLang="zh-TW" dirty="0"/>
              <a:t>一般指的是實驗室中的測試情況，在統計學裡使用的意</a:t>
            </a:r>
            <a:r>
              <a:rPr lang="zh-TW" altLang="zh-TW" dirty="0"/>
              <a:t>義</a:t>
            </a:r>
            <a:r>
              <a:rPr lang="zh-HK" altLang="zh-TW" dirty="0"/>
              <a:t>較為廣泛，指的是</a:t>
            </a:r>
            <a:r>
              <a:rPr lang="zh-TW" altLang="zh-TW" dirty="0"/>
              <a:t>蒐集資料的</a:t>
            </a:r>
            <a:r>
              <a:rPr lang="zh-HK" altLang="zh-TW" dirty="0"/>
              <a:t>一種行為或</a:t>
            </a:r>
            <a:r>
              <a:rPr lang="zh-TW" altLang="zh-TW" dirty="0"/>
              <a:t>過程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buSzPct val="100000"/>
              <a:buFont typeface="+mj-lt"/>
              <a:buAutoNum type="arabicPeriod"/>
            </a:pPr>
            <a:endParaRPr lang="en-US" altLang="zh-TW" dirty="0" smtClean="0"/>
          </a:p>
          <a:p>
            <a:pPr>
              <a:buSzPct val="100000"/>
              <a:buFont typeface="+mj-lt"/>
              <a:buAutoNum type="arabicPeriod"/>
            </a:pPr>
            <a:endParaRPr lang="en-US" altLang="zh-TW" dirty="0"/>
          </a:p>
          <a:p>
            <a:pPr>
              <a:buSzPct val="100000"/>
              <a:buFont typeface="+mj-lt"/>
              <a:buAutoNum type="arabicPeriod"/>
            </a:pPr>
            <a:endParaRPr lang="en-US" altLang="zh-TW" dirty="0" smtClean="0"/>
          </a:p>
          <a:p>
            <a:pPr>
              <a:buSzPct val="100000"/>
              <a:buFont typeface="+mj-lt"/>
              <a:buAutoNum type="arabicPeriod"/>
            </a:pPr>
            <a:endParaRPr lang="en-US" altLang="zh-TW" dirty="0" smtClean="0"/>
          </a:p>
          <a:p>
            <a:pPr>
              <a:buSzPct val="100000"/>
              <a:buFont typeface="+mj-lt"/>
              <a:buAutoNum type="arabicPeriod"/>
            </a:pPr>
            <a:endParaRPr lang="en-US" altLang="zh-TW" dirty="0"/>
          </a:p>
          <a:p>
            <a:pPr>
              <a:buSzPct val="100000"/>
              <a:buFont typeface="+mj-lt"/>
              <a:buAutoNum type="arabicPeriod"/>
            </a:pPr>
            <a:r>
              <a:rPr lang="zh-TW" altLang="zh-TW" dirty="0">
                <a:solidFill>
                  <a:srgbClr val="0000FF"/>
                </a:solidFill>
              </a:rPr>
              <a:t>樣本空間</a:t>
            </a:r>
            <a:r>
              <a:rPr lang="en-US" altLang="zh-TW" dirty="0">
                <a:solidFill>
                  <a:srgbClr val="0000FF"/>
                </a:solidFill>
              </a:rPr>
              <a:t> (Sample Space) </a:t>
            </a:r>
            <a:r>
              <a:rPr lang="zh-TW" altLang="zh-TW" dirty="0"/>
              <a:t>為</a:t>
            </a:r>
            <a:r>
              <a:rPr lang="zh-HK" altLang="zh-TW" dirty="0"/>
              <a:t>某</a:t>
            </a:r>
            <a:r>
              <a:rPr lang="zh-TW" altLang="zh-TW" dirty="0"/>
              <a:t>一個</a:t>
            </a:r>
            <a:r>
              <a:rPr lang="zh-HK" altLang="zh-TW" dirty="0"/>
              <a:t>隨機</a:t>
            </a:r>
            <a:r>
              <a:rPr lang="zh-TW" altLang="zh-TW" dirty="0"/>
              <a:t>實驗過程所有可能</a:t>
            </a:r>
            <a:r>
              <a:rPr lang="zh-HK" altLang="zh-TW" dirty="0"/>
              <a:t>的</a:t>
            </a:r>
            <a:r>
              <a:rPr lang="zh-TW" altLang="zh-TW" dirty="0"/>
              <a:t>出象所</a:t>
            </a:r>
            <a:r>
              <a:rPr lang="zh-HK" altLang="zh-TW" dirty="0"/>
              <a:t>構</a:t>
            </a:r>
            <a:r>
              <a:rPr lang="zh-TW" altLang="zh-TW" dirty="0"/>
              <a:t>成的</a:t>
            </a:r>
            <a:r>
              <a:rPr lang="zh-TW" altLang="zh-TW" dirty="0" smtClean="0"/>
              <a:t>集合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SzPct val="100000"/>
              <a:buFont typeface="+mj-lt"/>
              <a:buAutoNum type="arabicPeriod"/>
            </a:pPr>
            <a:r>
              <a:rPr lang="zh-TW" altLang="zh-TW" dirty="0">
                <a:solidFill>
                  <a:srgbClr val="0000FF"/>
                </a:solidFill>
              </a:rPr>
              <a:t>事件</a:t>
            </a:r>
            <a:r>
              <a:rPr lang="en-US" altLang="zh-TW" dirty="0">
                <a:solidFill>
                  <a:srgbClr val="0000FF"/>
                </a:solidFill>
              </a:rPr>
              <a:t> (Event) </a:t>
            </a:r>
            <a:r>
              <a:rPr lang="zh-HK" altLang="zh-TW" dirty="0"/>
              <a:t>指的是樣本點的</a:t>
            </a:r>
            <a:r>
              <a:rPr lang="zh-HK" altLang="zh-TW" dirty="0" smtClean="0"/>
              <a:t>集合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93737"/>
            <a:ext cx="4247975" cy="214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3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28" y="2132856"/>
            <a:ext cx="4349155" cy="289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7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4.2  </a:t>
            </a:r>
            <a:r>
              <a:rPr lang="zh-TW" altLang="zh-TW" dirty="0" smtClean="0"/>
              <a:t>機率理論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800" dirty="0" smtClean="0">
                <a:solidFill>
                  <a:srgbClr val="6600CC"/>
                </a:solidFill>
              </a:rPr>
              <a:t>4.2.1  </a:t>
            </a:r>
            <a:r>
              <a:rPr lang="zh-TW" altLang="zh-TW" sz="2800" dirty="0" smtClean="0">
                <a:solidFill>
                  <a:srgbClr val="6600CC"/>
                </a:solidFill>
              </a:rPr>
              <a:t>機率</a:t>
            </a:r>
            <a:r>
              <a:rPr lang="zh-TW" altLang="zh-TW" sz="2800" dirty="0">
                <a:solidFill>
                  <a:srgbClr val="6600CC"/>
                </a:solidFill>
              </a:rPr>
              <a:t>的定義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zh-TW" altLang="zh-TW" dirty="0">
                <a:solidFill>
                  <a:srgbClr val="0000FF"/>
                </a:solidFill>
              </a:rPr>
              <a:t>古典機率 </a:t>
            </a:r>
            <a:r>
              <a:rPr lang="en-US" altLang="zh-TW" dirty="0">
                <a:solidFill>
                  <a:srgbClr val="0000FF"/>
                </a:solidFill>
              </a:rPr>
              <a:t>(Classical Probability) </a:t>
            </a:r>
            <a:r>
              <a:rPr lang="zh-TW" altLang="zh-TW" dirty="0"/>
              <a:t>是假設每個可能結果發生機會均等，某一特定事件發生之機率，</a:t>
            </a:r>
            <a:r>
              <a:rPr lang="zh-HK" altLang="zh-TW" dirty="0"/>
              <a:t>以</a:t>
            </a:r>
            <a:r>
              <a:rPr lang="en-US" altLang="zh-TW" dirty="0"/>
              <a:t>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E</a:t>
            </a:r>
            <a:r>
              <a:rPr lang="en-US" altLang="zh-TW" dirty="0" smtClean="0"/>
              <a:t>) </a:t>
            </a:r>
            <a:r>
              <a:rPr lang="zh-HK" altLang="zh-TW" dirty="0" smtClean="0"/>
              <a:t>為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pPr>
              <a:buSzPct val="100000"/>
              <a:buFont typeface="+mj-lt"/>
              <a:buAutoNum type="arabicPeriod"/>
            </a:pPr>
            <a:endParaRPr lang="en-US" altLang="zh-TW" dirty="0"/>
          </a:p>
          <a:p>
            <a:pPr>
              <a:buSzPct val="100000"/>
              <a:buFont typeface="+mj-lt"/>
              <a:buAutoNum type="arabicPeriod"/>
            </a:pPr>
            <a:endParaRPr lang="en-US" altLang="zh-TW" dirty="0" smtClean="0"/>
          </a:p>
          <a:p>
            <a:pPr>
              <a:buSzPct val="100000"/>
              <a:buFont typeface="+mj-lt"/>
              <a:buAutoNum type="arabicPeriod"/>
            </a:pPr>
            <a:r>
              <a:rPr lang="zh-TW" altLang="zh-TW" dirty="0">
                <a:solidFill>
                  <a:srgbClr val="0000FF"/>
                </a:solidFill>
              </a:rPr>
              <a:t>經驗機率 </a:t>
            </a:r>
            <a:r>
              <a:rPr lang="en-US" altLang="zh-TW" dirty="0">
                <a:solidFill>
                  <a:srgbClr val="0000FF"/>
                </a:solidFill>
              </a:rPr>
              <a:t>(Empirical Probability) </a:t>
            </a:r>
            <a:r>
              <a:rPr lang="zh-TW" altLang="zh-TW" dirty="0"/>
              <a:t>又稱為</a:t>
            </a:r>
            <a:r>
              <a:rPr lang="zh-TW" altLang="zh-TW" dirty="0">
                <a:solidFill>
                  <a:srgbClr val="FF00FF"/>
                </a:solidFill>
              </a:rPr>
              <a:t>相對頻率機率 </a:t>
            </a:r>
            <a:r>
              <a:rPr lang="en-US" altLang="zh-TW" dirty="0">
                <a:solidFill>
                  <a:srgbClr val="FF00FF"/>
                </a:solidFill>
              </a:rPr>
              <a:t>(Relative Frequency Probability)</a:t>
            </a:r>
            <a:r>
              <a:rPr lang="zh-TW" altLang="zh-TW" dirty="0"/>
              <a:t>，是在無法確定機率均等的情況</a:t>
            </a:r>
            <a:r>
              <a:rPr lang="zh-TW" altLang="zh-TW" dirty="0" smtClean="0"/>
              <a:t>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SzPct val="100000"/>
              <a:buFont typeface="+mj-lt"/>
              <a:buAutoNum type="arabicPeriod"/>
            </a:pPr>
            <a:endParaRPr lang="en-US" altLang="zh-TW" dirty="0"/>
          </a:p>
          <a:p>
            <a:pPr>
              <a:buSzPct val="100000"/>
              <a:buFont typeface="+mj-lt"/>
              <a:buAutoNum type="arabicPeriod"/>
            </a:pPr>
            <a:endParaRPr lang="en-US" altLang="zh-TW" dirty="0" smtClean="0"/>
          </a:p>
          <a:p>
            <a:pPr>
              <a:buSzPct val="100000"/>
              <a:buFont typeface="+mj-lt"/>
              <a:buAutoNum type="arabicPeriod"/>
            </a:pPr>
            <a:r>
              <a:rPr lang="zh-TW" altLang="zh-TW" dirty="0">
                <a:solidFill>
                  <a:srgbClr val="0000FF"/>
                </a:solidFill>
              </a:rPr>
              <a:t>主觀機率 </a:t>
            </a:r>
            <a:r>
              <a:rPr lang="en-US" altLang="zh-TW" dirty="0">
                <a:solidFill>
                  <a:srgbClr val="0000FF"/>
                </a:solidFill>
              </a:rPr>
              <a:t>(</a:t>
            </a:r>
            <a:r>
              <a:rPr lang="en-US" altLang="zh-TW" dirty="0" err="1">
                <a:solidFill>
                  <a:srgbClr val="0000FF"/>
                </a:solidFill>
              </a:rPr>
              <a:t>Subjecative</a:t>
            </a:r>
            <a:r>
              <a:rPr lang="en-US" altLang="zh-TW" dirty="0">
                <a:solidFill>
                  <a:srgbClr val="0000FF"/>
                </a:solidFill>
              </a:rPr>
              <a:t> Probability) </a:t>
            </a:r>
            <a:r>
              <a:rPr lang="zh-HK" altLang="zh-TW" dirty="0"/>
              <a:t>指的是</a:t>
            </a:r>
            <a:r>
              <a:rPr lang="zh-TW" altLang="zh-TW" dirty="0"/>
              <a:t>根據個人能力</a:t>
            </a:r>
            <a:r>
              <a:rPr lang="zh-HK" altLang="zh-TW" dirty="0"/>
              <a:t>來</a:t>
            </a:r>
            <a:r>
              <a:rPr lang="zh-TW" altLang="zh-TW" dirty="0"/>
              <a:t>評估</a:t>
            </a:r>
            <a:r>
              <a:rPr lang="zh-HK" altLang="zh-TW" dirty="0"/>
              <a:t>與</a:t>
            </a:r>
            <a:r>
              <a:rPr lang="zh-TW" altLang="zh-TW" dirty="0"/>
              <a:t>判斷</a:t>
            </a:r>
            <a:r>
              <a:rPr lang="zh-HK" altLang="zh-TW" dirty="0"/>
              <a:t>所</a:t>
            </a:r>
            <a:r>
              <a:rPr lang="zh-TW" altLang="zh-TW" dirty="0"/>
              <a:t>決定</a:t>
            </a:r>
            <a:r>
              <a:rPr lang="zh-HK" altLang="zh-TW" dirty="0"/>
              <a:t>的</a:t>
            </a:r>
            <a:r>
              <a:rPr lang="zh-TW" altLang="zh-TW" dirty="0"/>
              <a:t>機率。</a:t>
            </a:r>
            <a:endParaRPr lang="zh-TW" altLang="en-US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22" y="2348880"/>
            <a:ext cx="505812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18" y="4593570"/>
            <a:ext cx="5068662" cy="83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4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4.2.2</a:t>
            </a:r>
            <a:r>
              <a:rPr lang="zh-TW" altLang="en-US" sz="2800" dirty="0" smtClean="0">
                <a:solidFill>
                  <a:srgbClr val="6600CC"/>
                </a:solidFill>
              </a:rPr>
              <a:t>  </a:t>
            </a:r>
            <a:r>
              <a:rPr lang="zh-TW" altLang="zh-TW" sz="2800" dirty="0" smtClean="0">
                <a:solidFill>
                  <a:srgbClr val="6600CC"/>
                </a:solidFill>
              </a:rPr>
              <a:t>機率</a:t>
            </a:r>
            <a:r>
              <a:rPr lang="zh-TW" altLang="zh-TW" sz="2800" dirty="0">
                <a:solidFill>
                  <a:srgbClr val="6600CC"/>
                </a:solidFill>
              </a:rPr>
              <a:t>公設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31168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24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4.2.2</a:t>
            </a:r>
            <a:r>
              <a:rPr lang="zh-TW" altLang="en-US" sz="2800" dirty="0" smtClean="0">
                <a:solidFill>
                  <a:srgbClr val="6600CC"/>
                </a:solidFill>
              </a:rPr>
              <a:t>  </a:t>
            </a:r>
            <a:r>
              <a:rPr lang="zh-TW" altLang="zh-TW" sz="2800" dirty="0" smtClean="0">
                <a:solidFill>
                  <a:srgbClr val="6600CC"/>
                </a:solidFill>
              </a:rPr>
              <a:t>機率</a:t>
            </a:r>
            <a:r>
              <a:rPr lang="zh-TW" altLang="zh-TW" sz="2800" dirty="0">
                <a:solidFill>
                  <a:srgbClr val="6600CC"/>
                </a:solidFill>
              </a:rPr>
              <a:t>公設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01" y="2708920"/>
            <a:ext cx="6609841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32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4.3</a:t>
            </a:r>
            <a:r>
              <a:rPr lang="zh-TW" altLang="en-US" dirty="0" smtClean="0"/>
              <a:t>  </a:t>
            </a:r>
            <a:r>
              <a:rPr lang="zh-TW" altLang="zh-TW" dirty="0" smtClean="0"/>
              <a:t>事件</a:t>
            </a:r>
            <a:r>
              <a:rPr lang="zh-TW" altLang="zh-TW" dirty="0"/>
              <a:t>機率的基本運算</a:t>
            </a:r>
            <a:r>
              <a:rPr lang="en-US" altLang="zh-TW" sz="2800" dirty="0" smtClean="0">
                <a:solidFill>
                  <a:srgbClr val="6600CC"/>
                </a:solidFill>
              </a:rPr>
              <a:t/>
            </a:r>
            <a:br>
              <a:rPr lang="en-US" altLang="zh-TW" sz="2800" dirty="0" smtClean="0">
                <a:solidFill>
                  <a:srgbClr val="6600CC"/>
                </a:solidFill>
              </a:rPr>
            </a:br>
            <a:r>
              <a:rPr lang="en-US" altLang="zh-TW" sz="2800" dirty="0">
                <a:solidFill>
                  <a:srgbClr val="6600CC"/>
                </a:solidFill>
              </a:rPr>
              <a:t>4.3.1	</a:t>
            </a:r>
            <a:r>
              <a:rPr lang="zh-TW" altLang="zh-TW" sz="2800" dirty="0">
                <a:solidFill>
                  <a:srgbClr val="6600CC"/>
                </a:solidFill>
              </a:rPr>
              <a:t>各種機率事件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zh-TW" altLang="zh-TW" dirty="0">
                <a:solidFill>
                  <a:srgbClr val="0000FF"/>
                </a:solidFill>
              </a:rPr>
              <a:t>餘集 </a:t>
            </a:r>
            <a:r>
              <a:rPr lang="en-US" altLang="zh-TW" dirty="0">
                <a:solidFill>
                  <a:srgbClr val="0000FF"/>
                </a:solidFill>
              </a:rPr>
              <a:t>(Complement) 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76" y="2060848"/>
            <a:ext cx="65519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3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4.3.1	</a:t>
            </a:r>
            <a:r>
              <a:rPr lang="zh-TW" altLang="zh-TW" sz="2800" dirty="0">
                <a:solidFill>
                  <a:srgbClr val="6600CC"/>
                </a:solidFill>
              </a:rPr>
              <a:t>各種機率事件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 startAt="2"/>
            </a:pPr>
            <a:r>
              <a:rPr lang="zh-TW" altLang="zh-TW" dirty="0">
                <a:solidFill>
                  <a:srgbClr val="0000FF"/>
                </a:solidFill>
              </a:rPr>
              <a:t>聯集 </a:t>
            </a:r>
            <a:r>
              <a:rPr lang="en-US" altLang="zh-TW" dirty="0">
                <a:solidFill>
                  <a:srgbClr val="0000FF"/>
                </a:solidFill>
              </a:rPr>
              <a:t>(Union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</a:p>
          <a:p>
            <a:pPr>
              <a:buSzPct val="100000"/>
              <a:buFont typeface="+mj-lt"/>
              <a:buAutoNum type="arabicPeriod" startAt="2"/>
            </a:pPr>
            <a:endParaRPr lang="en-US" altLang="zh-TW" dirty="0">
              <a:solidFill>
                <a:srgbClr val="0000FF"/>
              </a:solidFill>
            </a:endParaRPr>
          </a:p>
          <a:p>
            <a:pPr>
              <a:buSzPct val="100000"/>
              <a:buFont typeface="+mj-lt"/>
              <a:buAutoNum type="arabicPeriod" startAt="2"/>
            </a:pPr>
            <a:endParaRPr lang="en-US" altLang="zh-TW" dirty="0" smtClean="0">
              <a:solidFill>
                <a:srgbClr val="0000FF"/>
              </a:solidFill>
            </a:endParaRPr>
          </a:p>
          <a:p>
            <a:pPr>
              <a:buSzPct val="100000"/>
              <a:buFont typeface="+mj-lt"/>
              <a:buAutoNum type="arabicPeriod" startAt="2"/>
            </a:pPr>
            <a:endParaRPr lang="en-US" altLang="zh-TW" dirty="0">
              <a:solidFill>
                <a:srgbClr val="0000FF"/>
              </a:solidFill>
            </a:endParaRPr>
          </a:p>
          <a:p>
            <a:pPr>
              <a:buSzPct val="100000"/>
              <a:buFont typeface="+mj-lt"/>
              <a:buAutoNum type="arabicPeriod" startAt="2"/>
            </a:pPr>
            <a:endParaRPr lang="en-US" altLang="zh-TW" dirty="0" smtClean="0">
              <a:solidFill>
                <a:srgbClr val="0000FF"/>
              </a:solidFill>
            </a:endParaRPr>
          </a:p>
          <a:p>
            <a:pPr>
              <a:lnSpc>
                <a:spcPts val="2000"/>
              </a:lnSpc>
              <a:buSzPct val="100000"/>
              <a:buFont typeface="+mj-lt"/>
              <a:buAutoNum type="arabicPeriod" startAt="2"/>
            </a:pPr>
            <a:endParaRPr lang="en-US" altLang="zh-TW" dirty="0" smtClean="0">
              <a:solidFill>
                <a:srgbClr val="0000FF"/>
              </a:solidFill>
            </a:endParaRPr>
          </a:p>
          <a:p>
            <a:pPr marL="288000" lvl="1" indent="0">
              <a:buSzPct val="100000"/>
              <a:buNone/>
            </a:pPr>
            <a:r>
              <a:rPr lang="zh-TW" altLang="zh-TW" dirty="0">
                <a:solidFill>
                  <a:srgbClr val="0000FF"/>
                </a:solidFill>
              </a:rPr>
              <a:t>交集 </a:t>
            </a:r>
            <a:r>
              <a:rPr lang="en-US" altLang="zh-TW" dirty="0">
                <a:solidFill>
                  <a:srgbClr val="0000FF"/>
                </a:solidFill>
              </a:rPr>
              <a:t>(Intersection)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46722"/>
            <a:ext cx="5504036" cy="21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37567"/>
            <a:ext cx="5511618" cy="203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8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4.3.1	</a:t>
            </a:r>
            <a:r>
              <a:rPr lang="zh-TW" altLang="zh-TW" sz="2800" dirty="0">
                <a:solidFill>
                  <a:srgbClr val="6600CC"/>
                </a:solidFill>
              </a:rPr>
              <a:t>各種機率事件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 startAt="3"/>
            </a:pPr>
            <a:r>
              <a:rPr lang="zh-TW" altLang="zh-TW" dirty="0">
                <a:solidFill>
                  <a:srgbClr val="0000FF"/>
                </a:solidFill>
              </a:rPr>
              <a:t>互斥事件 </a:t>
            </a:r>
            <a:r>
              <a:rPr lang="en-US" altLang="zh-TW" dirty="0">
                <a:solidFill>
                  <a:srgbClr val="0000FF"/>
                </a:solidFill>
              </a:rPr>
              <a:t>(Mutually Exclusive Events)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9"/>
            <a:ext cx="6480720" cy="274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8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4.3.2</a:t>
            </a:r>
            <a:r>
              <a:rPr lang="en-US" altLang="zh-TW" sz="2800" dirty="0">
                <a:solidFill>
                  <a:srgbClr val="6600CC"/>
                </a:solidFill>
              </a:rPr>
              <a:t>	</a:t>
            </a:r>
            <a:r>
              <a:rPr lang="zh-TW" altLang="zh-TW" sz="2800" dirty="0">
                <a:solidFill>
                  <a:srgbClr val="6600CC"/>
                </a:solidFill>
              </a:rPr>
              <a:t>加法法則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71511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8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340</Words>
  <Application>Microsoft Office PowerPoint</Application>
  <PresentationFormat>如螢幕大小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2" baseType="lpstr">
      <vt:lpstr>Office 佈景主題</vt:lpstr>
      <vt:lpstr>MathType 6.0 Equation</vt:lpstr>
      <vt:lpstr>Chapter 4</vt:lpstr>
      <vt:lpstr>4.1  實驗、樣本空間與事件</vt:lpstr>
      <vt:lpstr>4.2  機率理論 4.2.1  機率的定義</vt:lpstr>
      <vt:lpstr>4.2.2  機率公設</vt:lpstr>
      <vt:lpstr>4.2.2  機率公設</vt:lpstr>
      <vt:lpstr>4.3  事件機率的基本運算 4.3.1 各種機率事件</vt:lpstr>
      <vt:lpstr>4.3.1 各種機率事件</vt:lpstr>
      <vt:lpstr>4.3.1 各種機率事件</vt:lpstr>
      <vt:lpstr>4.3.2 加法法則</vt:lpstr>
      <vt:lpstr>4.3.2 加法法則</vt:lpstr>
      <vt:lpstr>4.3.2 加法法則</vt:lpstr>
      <vt:lpstr>4.3.2 加法法則</vt:lpstr>
      <vt:lpstr>4.3.3  條件機率</vt:lpstr>
      <vt:lpstr>4.3.4  乘法法則</vt:lpstr>
      <vt:lpstr>4.4  貝氏定理</vt:lpstr>
      <vt:lpstr>4.4  貝氏定理</vt:lpstr>
      <vt:lpstr>4.4  貝氏定理</vt:lpstr>
      <vt:lpstr>公式彙整</vt:lpstr>
      <vt:lpstr>公式彙整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winx</dc:creator>
  <cp:lastModifiedBy>Owner</cp:lastModifiedBy>
  <cp:revision>38</cp:revision>
  <dcterms:created xsi:type="dcterms:W3CDTF">2017-08-29T02:12:46Z</dcterms:created>
  <dcterms:modified xsi:type="dcterms:W3CDTF">2018-08-31T09:33:40Z</dcterms:modified>
</cp:coreProperties>
</file>