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1" r:id="rId46"/>
    <p:sldId id="303" r:id="rId47"/>
    <p:sldId id="304" r:id="rId48"/>
    <p:sldId id="259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FF00FF"/>
    <a:srgbClr val="000066"/>
    <a:srgbClr val="FFFF66"/>
    <a:srgbClr val="FF9900"/>
    <a:srgbClr val="333300"/>
    <a:srgbClr val="003366"/>
    <a:srgbClr val="0066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17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846387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2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89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1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12568"/>
          </a:xfrm>
        </p:spPr>
        <p:txBody>
          <a:bodyPr>
            <a:normAutofit/>
          </a:bodyPr>
          <a:lstStyle>
            <a:lvl1pPr marL="288000" indent="-288000">
              <a:lnSpc>
                <a:spcPts val="3200"/>
              </a:lnSpc>
              <a:spcBef>
                <a:spcPts val="500"/>
              </a:spcBef>
              <a:defRPr sz="2400" baseline="0"/>
            </a:lvl1pPr>
            <a:lvl2pPr marL="648000" indent="-288000">
              <a:lnSpc>
                <a:spcPts val="3200"/>
              </a:lnSpc>
              <a:spcBef>
                <a:spcPts val="500"/>
              </a:spcBef>
              <a:buClr>
                <a:srgbClr val="000066"/>
              </a:buClr>
              <a:defRPr sz="2400" baseline="0"/>
            </a:lvl2pPr>
            <a:lvl3pPr marL="1008000" indent="-288000">
              <a:lnSpc>
                <a:spcPts val="3200"/>
              </a:lnSpc>
              <a:spcBef>
                <a:spcPts val="500"/>
              </a:spcBef>
              <a:defRPr sz="2400" baseline="0"/>
            </a:lvl3pPr>
            <a:lvl4pPr>
              <a:lnSpc>
                <a:spcPts val="3200"/>
              </a:lnSpc>
              <a:spcBef>
                <a:spcPts val="500"/>
              </a:spcBef>
              <a:defRPr sz="2400" baseline="0"/>
            </a:lvl4pPr>
            <a:lvl5pPr>
              <a:lnSpc>
                <a:spcPts val="3200"/>
              </a:lnSpc>
              <a:spcBef>
                <a:spcPts val="500"/>
              </a:spcBef>
              <a:defRPr sz="2400" baseline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51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26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9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63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9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40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76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69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YSTEM\Desktop\新下載ppt 範本\119\119\0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147248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7" y="1290539"/>
            <a:ext cx="82248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2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00CC"/>
          </a:solidFill>
          <a:effectLst/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3CC"/>
        </a:buClr>
        <a:buSzPct val="80000"/>
        <a:buFont typeface="Wingdings" pitchFamily="2" charset="2"/>
        <a:buChar char="l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51920" y="1556792"/>
            <a:ext cx="4536504" cy="144016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Chapter</a:t>
            </a:r>
            <a:r>
              <a:rPr lang="en-US" altLang="zh-TW" dirty="0" smtClean="0"/>
              <a:t> </a:t>
            </a:r>
            <a:r>
              <a:rPr lang="en-US" altLang="zh-TW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35896" y="3356992"/>
            <a:ext cx="5112568" cy="1944216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機率分配</a:t>
            </a:r>
            <a:endParaRPr lang="zh-TW" altLang="en-US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6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5.2.1  </a:t>
            </a:r>
            <a:r>
              <a:rPr lang="zh-TW" altLang="zh-TW" sz="2800" dirty="0" smtClean="0">
                <a:solidFill>
                  <a:srgbClr val="6600CC"/>
                </a:solidFill>
              </a:rPr>
              <a:t>間斷</a:t>
            </a:r>
            <a:r>
              <a:rPr lang="zh-TW" altLang="zh-TW" sz="2800" dirty="0">
                <a:solidFill>
                  <a:srgbClr val="6600CC"/>
                </a:solidFill>
              </a:rPr>
              <a:t>型機率分配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0000FF"/>
                </a:solidFill>
              </a:rPr>
              <a:t>間斷型機率分配</a:t>
            </a:r>
            <a:r>
              <a:rPr lang="en-US" altLang="zh-TW" dirty="0">
                <a:solidFill>
                  <a:srgbClr val="0000FF"/>
                </a:solidFill>
              </a:rPr>
              <a:t> (Discrete Uniform Distribution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altLang="zh-HK" dirty="0" smtClean="0"/>
              <a:t>                          </a:t>
            </a:r>
            <a:r>
              <a:rPr lang="zh-HK" altLang="zh-TW" dirty="0" smtClean="0"/>
              <a:t>，</a:t>
            </a:r>
            <a:r>
              <a:rPr lang="zh-HK" altLang="zh-TW" dirty="0"/>
              <a:t>各機率值一定大於</a:t>
            </a:r>
            <a:r>
              <a:rPr lang="en-US" altLang="zh-TW" dirty="0"/>
              <a:t>0</a:t>
            </a:r>
            <a:r>
              <a:rPr lang="zh-HK" altLang="zh-TW" dirty="0"/>
              <a:t>，小於</a:t>
            </a:r>
            <a:r>
              <a:rPr lang="en-US" altLang="zh-TW" dirty="0"/>
              <a:t>1</a:t>
            </a:r>
            <a:r>
              <a:rPr lang="zh-HK" altLang="zh-TW" dirty="0" smtClean="0"/>
              <a:t>。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                        </a:t>
            </a:r>
            <a:r>
              <a:rPr lang="zh-HK" altLang="zh-TW" dirty="0" smtClean="0"/>
              <a:t>，</a:t>
            </a:r>
            <a:r>
              <a:rPr lang="zh-HK" altLang="zh-TW" dirty="0"/>
              <a:t>各機率值的總和為</a:t>
            </a:r>
            <a:r>
              <a:rPr lang="en-US" altLang="zh-TW" dirty="0"/>
              <a:t>1。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65392"/>
              </p:ext>
            </p:extLst>
          </p:nvPr>
        </p:nvGraphicFramePr>
        <p:xfrm>
          <a:off x="1043608" y="1934880"/>
          <a:ext cx="2044125" cy="4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Equation" r:id="rId3" imgW="1002960" imgH="203040" progId="Equation.DSMT4">
                  <p:embed/>
                </p:oleObj>
              </mc:Choice>
              <mc:Fallback>
                <p:oleObj name="Equation" r:id="rId3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934880"/>
                        <a:ext cx="2044125" cy="4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71583"/>
              </p:ext>
            </p:extLst>
          </p:nvPr>
        </p:nvGraphicFramePr>
        <p:xfrm>
          <a:off x="1052816" y="2438936"/>
          <a:ext cx="1863000" cy="4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name="Equation" r:id="rId5" imgW="914400" imgH="203040" progId="Equation.DSMT4">
                  <p:embed/>
                </p:oleObj>
              </mc:Choice>
              <mc:Fallback>
                <p:oleObj name="Equation" r:id="rId5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2816" y="2438936"/>
                        <a:ext cx="1863000" cy="4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3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5.2.1  </a:t>
            </a:r>
            <a:r>
              <a:rPr lang="zh-TW" altLang="zh-TW" sz="2800" dirty="0" smtClean="0">
                <a:solidFill>
                  <a:srgbClr val="6600CC"/>
                </a:solidFill>
              </a:rPr>
              <a:t>間斷</a:t>
            </a:r>
            <a:r>
              <a:rPr lang="zh-TW" altLang="zh-TW" sz="2800" dirty="0">
                <a:solidFill>
                  <a:srgbClr val="6600CC"/>
                </a:solidFill>
              </a:rPr>
              <a:t>型機率分配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1"/>
            <a:ext cx="6624736" cy="46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7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5.2.1  </a:t>
            </a:r>
            <a:r>
              <a:rPr lang="zh-TW" altLang="zh-TW" sz="2800" dirty="0" smtClean="0">
                <a:solidFill>
                  <a:srgbClr val="6600CC"/>
                </a:solidFill>
              </a:rPr>
              <a:t>間斷</a:t>
            </a:r>
            <a:r>
              <a:rPr lang="zh-TW" altLang="zh-TW" sz="2800" dirty="0">
                <a:solidFill>
                  <a:srgbClr val="6600CC"/>
                </a:solidFill>
              </a:rPr>
              <a:t>型機率分配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97" y="1628800"/>
            <a:ext cx="650677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7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5.2.1  </a:t>
            </a:r>
            <a:r>
              <a:rPr lang="zh-TW" altLang="zh-TW" sz="2800" dirty="0">
                <a:solidFill>
                  <a:srgbClr val="6600CC"/>
                </a:solidFill>
              </a:rPr>
              <a:t>間斷型機率分配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709672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29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間斷</a:t>
            </a:r>
            <a:r>
              <a:rPr lang="zh-TW" altLang="zh-TW" sz="2800" dirty="0">
                <a:solidFill>
                  <a:srgbClr val="6600CC"/>
                </a:solidFill>
              </a:rPr>
              <a:t>隨機變數的期望值與變異數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期望值 </a:t>
            </a:r>
            <a:r>
              <a:rPr lang="en-US" altLang="zh-TW" dirty="0">
                <a:solidFill>
                  <a:srgbClr val="FF00FF"/>
                </a:solidFill>
              </a:rPr>
              <a:t>(Expected Value) </a:t>
            </a:r>
            <a:r>
              <a:rPr lang="zh-TW" altLang="zh-TW" dirty="0"/>
              <a:t>是在隨機變數中的平均數之稱呼。</a:t>
            </a:r>
            <a:endParaRPr lang="zh-TW" alt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99459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4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間斷</a:t>
            </a:r>
            <a:r>
              <a:rPr lang="zh-TW" altLang="zh-TW" sz="2800" dirty="0">
                <a:solidFill>
                  <a:srgbClr val="6600CC"/>
                </a:solidFill>
              </a:rPr>
              <a:t>隨機變數的期望值與變異數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75028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09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間斷</a:t>
            </a:r>
            <a:r>
              <a:rPr lang="zh-TW" altLang="zh-TW" sz="2800" dirty="0">
                <a:solidFill>
                  <a:srgbClr val="6600CC"/>
                </a:solidFill>
              </a:rPr>
              <a:t>隨機變數的期望值與變異數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21" y="1892280"/>
            <a:ext cx="6863479" cy="120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43" y="3861371"/>
            <a:ext cx="6925876" cy="172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0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5.2.2  </a:t>
            </a:r>
            <a:r>
              <a:rPr lang="zh-TW" altLang="zh-TW" sz="2800" dirty="0">
                <a:solidFill>
                  <a:srgbClr val="6600CC"/>
                </a:solidFill>
              </a:rPr>
              <a:t>間斷隨機變數的期望值與變異數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87553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7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5.2.2  </a:t>
            </a:r>
            <a:r>
              <a:rPr lang="zh-TW" altLang="zh-TW" sz="2800" dirty="0">
                <a:solidFill>
                  <a:srgbClr val="6600CC"/>
                </a:solidFill>
              </a:rPr>
              <a:t>間斷隨機變數的期望值與變異數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7933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923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5.2.2  </a:t>
            </a:r>
            <a:r>
              <a:rPr lang="zh-TW" altLang="zh-TW" sz="2800" dirty="0">
                <a:solidFill>
                  <a:srgbClr val="6600CC"/>
                </a:solidFill>
              </a:rPr>
              <a:t>間斷隨機變數的期望值與變異數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52" y="1484783"/>
            <a:ext cx="6171200" cy="486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9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5.1  </a:t>
            </a:r>
            <a:r>
              <a:rPr lang="zh-TW" altLang="zh-TW" dirty="0" smtClean="0"/>
              <a:t>隨機</a:t>
            </a:r>
            <a:r>
              <a:rPr lang="zh-TW" altLang="zh-TW" dirty="0"/>
              <a:t>變數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84576"/>
          </a:xfrm>
        </p:spPr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隨機變數 </a:t>
            </a:r>
            <a:r>
              <a:rPr lang="en-US" altLang="zh-TW" dirty="0">
                <a:solidFill>
                  <a:srgbClr val="FF00FF"/>
                </a:solidFill>
              </a:rPr>
              <a:t>(Random Variable) </a:t>
            </a:r>
            <a:r>
              <a:rPr lang="zh-TW" altLang="zh-TW" dirty="0"/>
              <a:t>是將實驗所有可能結果轉為數值，即是將簡單事件轉為數值的方法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連續擲兩枚銅板</a:t>
            </a:r>
            <a:r>
              <a:rPr lang="zh-HK" altLang="zh-TW" dirty="0"/>
              <a:t>的例子</a:t>
            </a:r>
            <a:r>
              <a:rPr lang="zh-TW" altLang="zh-TW" dirty="0"/>
              <a:t>，其樣本空間為</a:t>
            </a:r>
            <a:r>
              <a:rPr lang="en-US" altLang="zh-TW" dirty="0"/>
              <a:t> {( </a:t>
            </a:r>
            <a:r>
              <a:rPr lang="zh-TW" altLang="zh-TW" dirty="0"/>
              <a:t>反，反</a:t>
            </a:r>
            <a:r>
              <a:rPr lang="en-US" altLang="zh-TW" dirty="0"/>
              <a:t> )</a:t>
            </a:r>
            <a:r>
              <a:rPr lang="zh-TW" altLang="zh-TW" dirty="0"/>
              <a:t>；</a:t>
            </a:r>
            <a:r>
              <a:rPr lang="en-US" altLang="zh-TW" dirty="0"/>
              <a:t>( </a:t>
            </a:r>
            <a:r>
              <a:rPr lang="zh-TW" altLang="zh-TW" dirty="0"/>
              <a:t>正，反</a:t>
            </a:r>
            <a:r>
              <a:rPr lang="en-US" altLang="zh-TW" dirty="0"/>
              <a:t> )</a:t>
            </a:r>
            <a:r>
              <a:rPr lang="zh-TW" altLang="zh-TW" dirty="0"/>
              <a:t>；</a:t>
            </a:r>
            <a:r>
              <a:rPr lang="en-US" altLang="zh-TW" dirty="0"/>
              <a:t>( </a:t>
            </a:r>
            <a:r>
              <a:rPr lang="zh-TW" altLang="zh-TW" dirty="0"/>
              <a:t>反，正</a:t>
            </a:r>
            <a:r>
              <a:rPr lang="en-US" altLang="zh-TW" dirty="0"/>
              <a:t> )</a:t>
            </a:r>
            <a:r>
              <a:rPr lang="zh-TW" altLang="zh-TW" dirty="0"/>
              <a:t>；</a:t>
            </a:r>
            <a:r>
              <a:rPr lang="en-US" altLang="zh-TW" dirty="0"/>
              <a:t>( </a:t>
            </a:r>
            <a:r>
              <a:rPr lang="zh-TW" altLang="zh-TW" dirty="0"/>
              <a:t>正，正</a:t>
            </a:r>
            <a:r>
              <a:rPr lang="en-US" altLang="zh-TW" dirty="0"/>
              <a:t> )}</a:t>
            </a:r>
            <a:r>
              <a:rPr lang="zh-TW" altLang="zh-TW" dirty="0"/>
              <a:t>，我們將此樣本空間數量化，令</a:t>
            </a:r>
            <a:r>
              <a:rPr lang="en-US" altLang="zh-TW" dirty="0"/>
              <a:t>1</a:t>
            </a:r>
            <a:r>
              <a:rPr lang="zh-TW" altLang="zh-TW" dirty="0"/>
              <a:t>代表正面，</a:t>
            </a:r>
            <a:r>
              <a:rPr lang="en-US" altLang="zh-TW" dirty="0"/>
              <a:t>0</a:t>
            </a:r>
            <a:r>
              <a:rPr lang="zh-TW" altLang="zh-TW" dirty="0"/>
              <a:t>代表反面，即以樣本點形態表示，則樣本空間 </a:t>
            </a:r>
            <a:r>
              <a:rPr lang="en-US" altLang="zh-TW" dirty="0"/>
              <a:t>{( </a:t>
            </a:r>
            <a:r>
              <a:rPr lang="zh-TW" altLang="zh-TW" dirty="0"/>
              <a:t>反，反 </a:t>
            </a:r>
            <a:r>
              <a:rPr lang="en-US" altLang="zh-TW" dirty="0"/>
              <a:t>)</a:t>
            </a:r>
            <a:r>
              <a:rPr lang="zh-TW" altLang="zh-TW" dirty="0"/>
              <a:t>；</a:t>
            </a:r>
            <a:r>
              <a:rPr lang="en-US" altLang="zh-TW" dirty="0"/>
              <a:t>( </a:t>
            </a:r>
            <a:r>
              <a:rPr lang="zh-TW" altLang="zh-TW" dirty="0"/>
              <a:t>正，反 </a:t>
            </a:r>
            <a:r>
              <a:rPr lang="en-US" altLang="zh-TW" dirty="0"/>
              <a:t>)</a:t>
            </a:r>
            <a:r>
              <a:rPr lang="zh-TW" altLang="zh-TW" dirty="0"/>
              <a:t>；</a:t>
            </a:r>
            <a:r>
              <a:rPr lang="en-US" altLang="zh-TW" dirty="0"/>
              <a:t>( </a:t>
            </a:r>
            <a:r>
              <a:rPr lang="zh-TW" altLang="zh-TW" dirty="0"/>
              <a:t>反，正 </a:t>
            </a:r>
            <a:r>
              <a:rPr lang="en-US" altLang="zh-TW" dirty="0"/>
              <a:t>)</a:t>
            </a:r>
            <a:r>
              <a:rPr lang="zh-TW" altLang="zh-TW" dirty="0"/>
              <a:t>；</a:t>
            </a:r>
            <a:r>
              <a:rPr lang="en-US" altLang="zh-TW" dirty="0"/>
              <a:t>( </a:t>
            </a:r>
            <a:r>
              <a:rPr lang="zh-TW" altLang="zh-TW" dirty="0"/>
              <a:t>正，正 </a:t>
            </a:r>
            <a:r>
              <a:rPr lang="en-US" altLang="zh-TW" dirty="0"/>
              <a:t>)} </a:t>
            </a:r>
            <a:endParaRPr lang="en-US" altLang="zh-TW" dirty="0" smtClean="0"/>
          </a:p>
          <a:p>
            <a:pPr marL="288000" lvl="1" indent="0">
              <a:spcBef>
                <a:spcPts val="0"/>
              </a:spcBef>
              <a:buNone/>
            </a:pPr>
            <a:r>
              <a:rPr lang="zh-TW" altLang="en-US" dirty="0" smtClean="0"/>
              <a:t>                                  。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490869"/>
              </p:ext>
            </p:extLst>
          </p:nvPr>
        </p:nvGraphicFramePr>
        <p:xfrm>
          <a:off x="7056000" y="3564000"/>
          <a:ext cx="1430071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Equation" r:id="rId3" imgW="672840" imgH="203040" progId="Equation.DSMT4">
                  <p:embed/>
                </p:oleObj>
              </mc:Choice>
              <mc:Fallback>
                <p:oleObj name="Equation" r:id="rId3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56000" y="3564000"/>
                        <a:ext cx="1430071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18822"/>
              </p:ext>
            </p:extLst>
          </p:nvPr>
        </p:nvGraphicFramePr>
        <p:xfrm>
          <a:off x="728864" y="3978000"/>
          <a:ext cx="26190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Equation" r:id="rId5" imgW="1231560" imgH="203040" progId="Equation.DSMT4">
                  <p:embed/>
                </p:oleObj>
              </mc:Choice>
              <mc:Fallback>
                <p:oleObj name="Equation" r:id="rId5" imgW="1231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8864" y="3978000"/>
                        <a:ext cx="2619000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3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5.2.3  </a:t>
            </a:r>
            <a:r>
              <a:rPr lang="zh-TW" altLang="zh-TW" sz="2800" dirty="0" smtClean="0">
                <a:solidFill>
                  <a:srgbClr val="6600CC"/>
                </a:solidFill>
              </a:rPr>
              <a:t>連續</a:t>
            </a:r>
            <a:r>
              <a:rPr lang="zh-TW" altLang="zh-TW" sz="2800" dirty="0">
                <a:solidFill>
                  <a:srgbClr val="6600CC"/>
                </a:solidFill>
              </a:rPr>
              <a:t>型機率分配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連續隨機變數的可能值</a:t>
            </a:r>
            <a:r>
              <a:rPr lang="zh-HK" altLang="zh-TW" dirty="0"/>
              <a:t>是</a:t>
            </a:r>
            <a:r>
              <a:rPr lang="zh-TW" altLang="zh-TW" dirty="0"/>
              <a:t>不可計數</a:t>
            </a:r>
            <a:r>
              <a:rPr lang="zh-HK" altLang="zh-TW" dirty="0"/>
              <a:t>的</a:t>
            </a:r>
            <a:r>
              <a:rPr lang="zh-TW" altLang="zh-TW" dirty="0"/>
              <a:t>，無法針對某一特定值求算其機率，</a:t>
            </a:r>
            <a:r>
              <a:rPr lang="zh-HK" altLang="zh-TW" dirty="0"/>
              <a:t>它的機率分配要在某一區間才會有意義。例如：設</a:t>
            </a:r>
            <a:r>
              <a:rPr lang="en-US" altLang="zh-TW" dirty="0"/>
              <a:t> 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 </a:t>
            </a:r>
            <a:r>
              <a:rPr lang="zh-HK" altLang="zh-TW" dirty="0" smtClean="0"/>
              <a:t>為</a:t>
            </a:r>
            <a:r>
              <a:rPr lang="zh-HK" altLang="zh-TW" dirty="0"/>
              <a:t>一個連續隨機變數</a:t>
            </a:r>
            <a:r>
              <a:rPr lang="zh-HK" altLang="zh-TW" dirty="0" smtClean="0"/>
              <a:t>，</a:t>
            </a:r>
            <a:r>
              <a:rPr lang="en-US" altLang="zh-HK" i="1" dirty="0" smtClean="0"/>
              <a:t>X</a:t>
            </a:r>
            <a:r>
              <a:rPr lang="en-US" altLang="zh-TW" dirty="0" smtClean="0"/>
              <a:t> </a:t>
            </a:r>
            <a:r>
              <a:rPr lang="zh-HK" altLang="zh-TW" dirty="0"/>
              <a:t>的值介於</a:t>
            </a:r>
            <a:r>
              <a:rPr lang="en-US" altLang="zh-TW" dirty="0"/>
              <a:t>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</a:t>
            </a:r>
            <a:r>
              <a:rPr lang="zh-HK" altLang="zh-TW" dirty="0" smtClean="0"/>
              <a:t>與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 </a:t>
            </a:r>
            <a:r>
              <a:rPr lang="zh-HK" altLang="zh-TW" dirty="0" smtClean="0"/>
              <a:t>之間</a:t>
            </a:r>
            <a:r>
              <a:rPr lang="zh-HK" altLang="zh-TW" dirty="0"/>
              <a:t>，則</a:t>
            </a:r>
            <a:r>
              <a:rPr lang="en-US" altLang="zh-TW" dirty="0"/>
              <a:t> 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 </a:t>
            </a:r>
            <a:r>
              <a:rPr lang="zh-HK" altLang="zh-TW" dirty="0" smtClean="0"/>
              <a:t>是</a:t>
            </a:r>
            <a:r>
              <a:rPr lang="zh-HK" altLang="zh-TW" dirty="0"/>
              <a:t>該區間</a:t>
            </a:r>
            <a:r>
              <a:rPr lang="en-US" altLang="zh-TW" dirty="0"/>
              <a:t> </a:t>
            </a:r>
            <a:r>
              <a:rPr lang="en-US" altLang="zh-TW" dirty="0" smtClean="0"/>
              <a:t>                   </a:t>
            </a:r>
            <a:r>
              <a:rPr lang="zh-HK" altLang="zh-TW" dirty="0" smtClean="0"/>
              <a:t>中的</a:t>
            </a:r>
            <a:r>
              <a:rPr lang="zh-HK" altLang="zh-TW" dirty="0"/>
              <a:t>任何值。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324533"/>
              </p:ext>
            </p:extLst>
          </p:nvPr>
        </p:nvGraphicFramePr>
        <p:xfrm>
          <a:off x="1692000" y="2682000"/>
          <a:ext cx="14040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Equation" r:id="rId3" imgW="660240" imgH="203040" progId="Equation.DSMT4">
                  <p:embed/>
                </p:oleObj>
              </mc:Choice>
              <mc:Fallback>
                <p:oleObj name="Equation" r:id="rId3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2000" y="2682000"/>
                        <a:ext cx="1404000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23" y="3284984"/>
            <a:ext cx="632394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2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5.2.3  </a:t>
            </a:r>
            <a:r>
              <a:rPr lang="zh-TW" altLang="zh-TW" sz="2800" dirty="0" smtClean="0">
                <a:solidFill>
                  <a:srgbClr val="6600CC"/>
                </a:solidFill>
              </a:rPr>
              <a:t>連續</a:t>
            </a:r>
            <a:r>
              <a:rPr lang="zh-TW" altLang="zh-TW" sz="2800" dirty="0">
                <a:solidFill>
                  <a:srgbClr val="6600CC"/>
                </a:solidFill>
              </a:rPr>
              <a:t>型機率分配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連續隨機變數的</a:t>
            </a:r>
            <a:r>
              <a:rPr lang="zh-TW" altLang="zh-TW" dirty="0">
                <a:solidFill>
                  <a:srgbClr val="FF00FF"/>
                </a:solidFill>
              </a:rPr>
              <a:t>機率密度函數 </a:t>
            </a:r>
            <a:r>
              <a:rPr lang="en-US" altLang="zh-TW" dirty="0">
                <a:solidFill>
                  <a:srgbClr val="FF00FF"/>
                </a:solidFill>
              </a:rPr>
              <a:t>(Probability Density </a:t>
            </a:r>
            <a:r>
              <a:rPr lang="en-US" altLang="zh-TW" dirty="0" smtClean="0">
                <a:solidFill>
                  <a:srgbClr val="FF00FF"/>
                </a:solidFill>
              </a:rPr>
              <a:t>Function)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86065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8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5.2.3  </a:t>
            </a:r>
            <a:r>
              <a:rPr lang="zh-TW" altLang="zh-TW" sz="2800" dirty="0" smtClean="0">
                <a:solidFill>
                  <a:srgbClr val="6600CC"/>
                </a:solidFill>
              </a:rPr>
              <a:t>連續</a:t>
            </a:r>
            <a:r>
              <a:rPr lang="zh-TW" altLang="zh-TW" sz="2800" dirty="0">
                <a:solidFill>
                  <a:srgbClr val="6600CC"/>
                </a:solidFill>
              </a:rPr>
              <a:t>型機率分配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8010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8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5.3  </a:t>
            </a:r>
            <a:r>
              <a:rPr lang="zh-TW" altLang="zh-TW" dirty="0" smtClean="0"/>
              <a:t>二</a:t>
            </a:r>
            <a:r>
              <a:rPr lang="zh-TW" altLang="zh-TW" dirty="0"/>
              <a:t>項分配</a:t>
            </a:r>
            <a:endParaRPr lang="zh-TW" altLang="en-US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71" y="2204864"/>
            <a:ext cx="667011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819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5.3  </a:t>
            </a:r>
            <a:r>
              <a:rPr lang="zh-TW" altLang="zh-TW" dirty="0" smtClean="0"/>
              <a:t>二</a:t>
            </a:r>
            <a:r>
              <a:rPr lang="zh-TW" altLang="zh-TW" dirty="0"/>
              <a:t>項分配</a:t>
            </a:r>
            <a:endParaRPr lang="zh-TW" altLang="en-US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86" y="2276872"/>
            <a:ext cx="652427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6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5.3  </a:t>
            </a:r>
            <a:r>
              <a:rPr lang="zh-TW" altLang="zh-TW" dirty="0" smtClean="0"/>
              <a:t>二</a:t>
            </a:r>
            <a:r>
              <a:rPr lang="zh-TW" altLang="zh-TW" dirty="0"/>
              <a:t>項分配</a:t>
            </a:r>
            <a:endParaRPr lang="zh-TW" altLang="en-US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13" y="1412776"/>
            <a:ext cx="5296991" cy="52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6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5.3  </a:t>
            </a:r>
            <a:r>
              <a:rPr lang="zh-TW" altLang="zh-TW" dirty="0" smtClean="0"/>
              <a:t>二</a:t>
            </a:r>
            <a:r>
              <a:rPr lang="zh-TW" altLang="zh-TW" dirty="0"/>
              <a:t>項分配</a:t>
            </a:r>
            <a:endParaRPr lang="zh-TW" altLang="en-US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916910"/>
            <a:ext cx="6696745" cy="144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6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 </a:t>
            </a:r>
            <a:r>
              <a:rPr lang="zh-TW" altLang="zh-TW" dirty="0"/>
              <a:t>二項分配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69819"/>
            <a:ext cx="6768752" cy="218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068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 </a:t>
            </a:r>
            <a:r>
              <a:rPr lang="zh-TW" altLang="zh-TW" dirty="0"/>
              <a:t>二項分配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8881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385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 </a:t>
            </a:r>
            <a:r>
              <a:rPr lang="zh-TW" altLang="zh-TW" dirty="0"/>
              <a:t>二項分配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56047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1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 </a:t>
            </a:r>
            <a:r>
              <a:rPr lang="zh-TW" altLang="zh-TW" dirty="0"/>
              <a:t>隨機變數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624736" cy="372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 </a:t>
            </a:r>
            <a:r>
              <a:rPr lang="zh-TW" altLang="zh-TW" dirty="0"/>
              <a:t>二項分配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08084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14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 </a:t>
            </a:r>
            <a:r>
              <a:rPr lang="zh-TW" altLang="zh-TW" dirty="0"/>
              <a:t>二項分配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06361"/>
            <a:ext cx="6768752" cy="14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14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 </a:t>
            </a:r>
            <a:r>
              <a:rPr lang="zh-TW" altLang="zh-TW" dirty="0" smtClean="0"/>
              <a:t>卜</a:t>
            </a:r>
            <a:r>
              <a:rPr lang="zh-TW" altLang="zh-TW" dirty="0"/>
              <a:t>瓦松分配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92" y="2210128"/>
            <a:ext cx="6252216" cy="315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285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5.4  </a:t>
            </a:r>
            <a:r>
              <a:rPr lang="zh-TW" altLang="zh-TW" dirty="0"/>
              <a:t>卜瓦松分配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604719" cy="228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896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5.4  </a:t>
            </a:r>
            <a:r>
              <a:rPr lang="zh-TW" altLang="zh-TW" dirty="0"/>
              <a:t>卜瓦松分配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80" y="2348880"/>
            <a:ext cx="67067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366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5.4  </a:t>
            </a:r>
            <a:r>
              <a:rPr lang="zh-TW" altLang="zh-TW" dirty="0"/>
              <a:t>卜瓦松分配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14" y="1772816"/>
            <a:ext cx="673357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366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5.4  </a:t>
            </a:r>
            <a:r>
              <a:rPr lang="zh-TW" altLang="zh-TW" dirty="0"/>
              <a:t>卜瓦松分配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708116" cy="439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366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5.4  </a:t>
            </a:r>
            <a:r>
              <a:rPr lang="zh-TW" altLang="zh-TW" dirty="0"/>
              <a:t>卜瓦松分配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02" y="1556792"/>
            <a:ext cx="6388458" cy="468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5.5  </a:t>
            </a:r>
            <a:r>
              <a:rPr lang="zh-TW" altLang="zh-TW" dirty="0" smtClean="0"/>
              <a:t>常態分配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rgbClr val="6600CC"/>
                </a:solidFill>
              </a:rPr>
              <a:t>5.5.1  </a:t>
            </a:r>
            <a:r>
              <a:rPr lang="zh-TW" altLang="zh-TW" sz="2800" dirty="0" smtClean="0">
                <a:solidFill>
                  <a:srgbClr val="6600CC"/>
                </a:solidFill>
              </a:rPr>
              <a:t>常態</a:t>
            </a:r>
            <a:r>
              <a:rPr lang="zh-TW" altLang="zh-TW" sz="2800" dirty="0">
                <a:solidFill>
                  <a:srgbClr val="6600CC"/>
                </a:solidFill>
              </a:rPr>
              <a:t>曲線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常態曲線下與橫坐標所圍之面積等於</a:t>
            </a:r>
            <a:r>
              <a:rPr lang="en-US" altLang="zh-TW" dirty="0"/>
              <a:t>1</a:t>
            </a:r>
            <a:r>
              <a:rPr lang="zh-TW" altLang="zh-TW" dirty="0"/>
              <a:t>，機率總和等於</a:t>
            </a:r>
            <a:r>
              <a:rPr lang="en-US" altLang="zh-TW" dirty="0"/>
              <a:t>1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常態曲線以橫軸為漸近線，曲線向均數兩側延伸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常態分配為一單峰對稱分配，其算術平均數、中位數與眾數合而為一。</a:t>
            </a:r>
          </a:p>
          <a:p>
            <a:pPr>
              <a:lnSpc>
                <a:spcPts val="3800"/>
              </a:lnSpc>
            </a:pPr>
            <a:r>
              <a:rPr lang="zh-TW" altLang="zh-TW" dirty="0"/>
              <a:t>常態曲線對稱於其平均數，所以是對稱分配，兩邊面積各</a:t>
            </a: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874761"/>
              </p:ext>
            </p:extLst>
          </p:nvPr>
        </p:nvGraphicFramePr>
        <p:xfrm>
          <a:off x="8370000" y="3168000"/>
          <a:ext cx="277200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Equation" r:id="rId3" imgW="139680" imgH="380880" progId="Equation.DSMT4">
                  <p:embed/>
                </p:oleObj>
              </mc:Choice>
              <mc:Fallback>
                <p:oleObj name="Equation" r:id="rId3" imgW="1396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0000" y="3168000"/>
                        <a:ext cx="277200" cy="7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00" y="3906000"/>
            <a:ext cx="574248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5.5.1  </a:t>
            </a:r>
            <a:r>
              <a:rPr lang="zh-TW" altLang="zh-TW" sz="2800" dirty="0">
                <a:solidFill>
                  <a:srgbClr val="6600CC"/>
                </a:solidFill>
              </a:rPr>
              <a:t>常態曲線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6" y="2348880"/>
            <a:ext cx="6656216" cy="27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4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 </a:t>
            </a:r>
            <a:r>
              <a:rPr lang="zh-TW" altLang="zh-TW" dirty="0"/>
              <a:t>隨機變數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間斷隨機變數</a:t>
            </a:r>
            <a:r>
              <a:rPr lang="en-US" altLang="zh-TW" dirty="0">
                <a:solidFill>
                  <a:srgbClr val="0000FF"/>
                </a:solidFill>
              </a:rPr>
              <a:t> (Discrete Random Variable) </a:t>
            </a:r>
            <a:r>
              <a:rPr lang="zh-TW" altLang="zh-TW" dirty="0"/>
              <a:t>是可數的，意思是可以知道隨機變數每一個發生的</a:t>
            </a:r>
            <a:r>
              <a:rPr lang="zh-TW" altLang="zh-TW" dirty="0" smtClean="0"/>
              <a:t>數值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13" y="2564904"/>
            <a:ext cx="615102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839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5.5.1  </a:t>
            </a:r>
            <a:r>
              <a:rPr lang="zh-TW" altLang="zh-TW" sz="2800" dirty="0">
                <a:solidFill>
                  <a:srgbClr val="6600CC"/>
                </a:solidFill>
              </a:rPr>
              <a:t>常態曲線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34" y="1729190"/>
            <a:ext cx="6638626" cy="429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924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5.5.2  </a:t>
            </a:r>
            <a:r>
              <a:rPr lang="zh-TW" altLang="zh-TW" sz="2800" dirty="0" smtClean="0">
                <a:solidFill>
                  <a:srgbClr val="6600CC"/>
                </a:solidFill>
              </a:rPr>
              <a:t>標準化</a:t>
            </a:r>
            <a:r>
              <a:rPr lang="zh-TW" altLang="zh-TW" sz="2800" dirty="0">
                <a:solidFill>
                  <a:srgbClr val="6600CC"/>
                </a:solidFill>
              </a:rPr>
              <a:t>常態分配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標準常態分配</a:t>
            </a:r>
            <a:r>
              <a:rPr lang="en-US" altLang="zh-TW" dirty="0">
                <a:solidFill>
                  <a:srgbClr val="FF00FF"/>
                </a:solidFill>
              </a:rPr>
              <a:t> (Standard Normal Distribution)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303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624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5.5.2  </a:t>
            </a:r>
            <a:r>
              <a:rPr lang="zh-TW" altLang="zh-TW" sz="2800" dirty="0" smtClean="0">
                <a:solidFill>
                  <a:srgbClr val="6600CC"/>
                </a:solidFill>
              </a:rPr>
              <a:t>標準化</a:t>
            </a:r>
            <a:r>
              <a:rPr lang="zh-TW" altLang="zh-TW" sz="2800" dirty="0">
                <a:solidFill>
                  <a:srgbClr val="6600CC"/>
                </a:solidFill>
              </a:rPr>
              <a:t>常態分配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86" y="2708920"/>
            <a:ext cx="673308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8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5.5.3  </a:t>
            </a:r>
            <a:r>
              <a:rPr lang="zh-TW" altLang="zh-TW" sz="2800" dirty="0" smtClean="0">
                <a:solidFill>
                  <a:srgbClr val="6600CC"/>
                </a:solidFill>
              </a:rPr>
              <a:t>使用</a:t>
            </a:r>
            <a:r>
              <a:rPr lang="zh-TW" altLang="zh-TW" sz="2800" dirty="0">
                <a:solidFill>
                  <a:srgbClr val="6600CC"/>
                </a:solidFill>
              </a:rPr>
              <a:t>標準常態分配表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24" y="692696"/>
            <a:ext cx="419420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8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5.5.3  </a:t>
            </a:r>
            <a:r>
              <a:rPr lang="zh-TW" altLang="zh-TW" sz="2800" dirty="0" smtClean="0">
                <a:solidFill>
                  <a:srgbClr val="6600CC"/>
                </a:solidFill>
              </a:rPr>
              <a:t>使用</a:t>
            </a:r>
            <a:r>
              <a:rPr lang="zh-TW" altLang="zh-TW" sz="2800" dirty="0">
                <a:solidFill>
                  <a:srgbClr val="6600CC"/>
                </a:solidFill>
              </a:rPr>
              <a:t>標準常態分配表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5"/>
            <a:ext cx="5584574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89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5.5.3  </a:t>
            </a:r>
            <a:r>
              <a:rPr lang="zh-TW" altLang="zh-TW" sz="2800" dirty="0" smtClean="0">
                <a:solidFill>
                  <a:srgbClr val="6600CC"/>
                </a:solidFill>
              </a:rPr>
              <a:t>使用</a:t>
            </a:r>
            <a:r>
              <a:rPr lang="zh-TW" altLang="zh-TW" sz="2800" dirty="0">
                <a:solidFill>
                  <a:srgbClr val="6600CC"/>
                </a:solidFill>
              </a:rPr>
              <a:t>標準常態分配表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18608"/>
            <a:ext cx="6624736" cy="329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61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公式彙整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zh-TW" altLang="zh-TW" b="1" dirty="0">
                <a:solidFill>
                  <a:srgbClr val="0000FF"/>
                </a:solidFill>
              </a:rPr>
              <a:t>間斷隨機變數的期望值</a:t>
            </a:r>
          </a:p>
          <a:p>
            <a:pPr>
              <a:lnSpc>
                <a:spcPts val="3400"/>
              </a:lnSpc>
            </a:pPr>
            <a:endParaRPr lang="en-US" altLang="zh-TW" b="1" dirty="0" smtClean="0">
              <a:solidFill>
                <a:srgbClr val="0000FF"/>
              </a:solidFill>
            </a:endParaRPr>
          </a:p>
          <a:p>
            <a:pPr>
              <a:lnSpc>
                <a:spcPts val="3400"/>
              </a:lnSpc>
            </a:pPr>
            <a:r>
              <a:rPr lang="zh-TW" altLang="zh-TW" b="1" dirty="0">
                <a:solidFill>
                  <a:srgbClr val="0000FF"/>
                </a:solidFill>
              </a:rPr>
              <a:t>間斷隨機變數的變異數</a:t>
            </a:r>
          </a:p>
          <a:p>
            <a:pPr>
              <a:lnSpc>
                <a:spcPts val="3400"/>
              </a:lnSpc>
            </a:pPr>
            <a:endParaRPr lang="en-US" altLang="zh-TW" b="1" dirty="0" smtClean="0">
              <a:solidFill>
                <a:srgbClr val="0000FF"/>
              </a:solidFill>
            </a:endParaRPr>
          </a:p>
          <a:p>
            <a:pPr>
              <a:lnSpc>
                <a:spcPts val="3400"/>
              </a:lnSpc>
            </a:pPr>
            <a:r>
              <a:rPr lang="zh-TW" altLang="zh-TW" b="1" dirty="0">
                <a:solidFill>
                  <a:srgbClr val="0000FF"/>
                </a:solidFill>
              </a:rPr>
              <a:t>間斷隨機變數的標準差</a:t>
            </a:r>
          </a:p>
          <a:p>
            <a:pPr>
              <a:lnSpc>
                <a:spcPts val="3400"/>
              </a:lnSpc>
            </a:pPr>
            <a:endParaRPr lang="en-US" altLang="zh-TW" b="1" dirty="0" smtClean="0">
              <a:solidFill>
                <a:srgbClr val="0000FF"/>
              </a:solidFill>
            </a:endParaRPr>
          </a:p>
          <a:p>
            <a:pPr>
              <a:lnSpc>
                <a:spcPts val="3400"/>
              </a:lnSpc>
            </a:pPr>
            <a:r>
              <a:rPr lang="zh-TW" altLang="zh-TW" b="1" dirty="0">
                <a:solidFill>
                  <a:srgbClr val="0000FF"/>
                </a:solidFill>
              </a:rPr>
              <a:t>二項機率函數</a:t>
            </a:r>
          </a:p>
          <a:p>
            <a:pPr>
              <a:lnSpc>
                <a:spcPts val="3400"/>
              </a:lnSpc>
            </a:pP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955827"/>
              </p:ext>
            </p:extLst>
          </p:nvPr>
        </p:nvGraphicFramePr>
        <p:xfrm>
          <a:off x="3491880" y="1988888"/>
          <a:ext cx="270000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Equation" r:id="rId3" imgW="1269720" imgH="203040" progId="Equation.DSMT4">
                  <p:embed/>
                </p:oleObj>
              </mc:Choice>
              <mc:Fallback>
                <p:oleObj name="Equation" r:id="rId3" imgW="1269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1988888"/>
                        <a:ext cx="2700000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267725"/>
              </p:ext>
            </p:extLst>
          </p:nvPr>
        </p:nvGraphicFramePr>
        <p:xfrm>
          <a:off x="3062640" y="2924944"/>
          <a:ext cx="3669600" cy="4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Equation" r:id="rId5" imgW="1765080" imgH="228600" progId="Equation.DSMT4">
                  <p:embed/>
                </p:oleObj>
              </mc:Choice>
              <mc:Fallback>
                <p:oleObj name="Equation" r:id="rId5" imgW="1765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2640" y="2924944"/>
                        <a:ext cx="3669600" cy="47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943198"/>
              </p:ext>
            </p:extLst>
          </p:nvPr>
        </p:nvGraphicFramePr>
        <p:xfrm>
          <a:off x="3779912" y="3978000"/>
          <a:ext cx="1644300" cy="52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0" name="Equation" r:id="rId7" imgW="799920" imgH="253800" progId="Equation.DSMT4">
                  <p:embed/>
                </p:oleObj>
              </mc:Choice>
              <mc:Fallback>
                <p:oleObj name="Equation" r:id="rId7" imgW="799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9912" y="3978000"/>
                        <a:ext cx="1644300" cy="52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88587"/>
              </p:ext>
            </p:extLst>
          </p:nvPr>
        </p:nvGraphicFramePr>
        <p:xfrm>
          <a:off x="1835696" y="4941168"/>
          <a:ext cx="5736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Equation" r:id="rId9" imgW="3035160" imgH="457200" progId="Equation.DSMT4">
                  <p:embed/>
                </p:oleObj>
              </mc:Choice>
              <mc:Fallback>
                <p:oleObj name="Equation" r:id="rId9" imgW="3035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5696" y="4941168"/>
                        <a:ext cx="5736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69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公式彙整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00FF"/>
                </a:solidFill>
              </a:rPr>
              <a:t>卜瓦松機率函數</a:t>
            </a: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zh-TW" b="1" dirty="0">
                <a:solidFill>
                  <a:srgbClr val="0000FF"/>
                </a:solidFill>
              </a:rPr>
              <a:t>常態隨機變數的機率密度</a:t>
            </a:r>
            <a:r>
              <a:rPr lang="zh-TW" altLang="zh-TW" b="1" dirty="0" smtClean="0">
                <a:solidFill>
                  <a:srgbClr val="0000FF"/>
                </a:solidFill>
              </a:rPr>
              <a:t>函數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40178"/>
              </p:ext>
            </p:extLst>
          </p:nvPr>
        </p:nvGraphicFramePr>
        <p:xfrm>
          <a:off x="3635896" y="1962000"/>
          <a:ext cx="1863000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2" name="Equation" r:id="rId3" imgW="914400" imgH="406080" progId="Equation.DSMT4">
                  <p:embed/>
                </p:oleObj>
              </mc:Choice>
              <mc:Fallback>
                <p:oleObj name="Equation" r:id="rId3" imgW="9144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896" y="1962000"/>
                        <a:ext cx="1863000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10378"/>
              </p:ext>
            </p:extLst>
          </p:nvPr>
        </p:nvGraphicFramePr>
        <p:xfrm>
          <a:off x="2542280" y="3356992"/>
          <a:ext cx="455000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3" name="Equation" r:id="rId5" imgW="2311200" imgH="457200" progId="Equation.DSMT4">
                  <p:embed/>
                </p:oleObj>
              </mc:Choice>
              <mc:Fallback>
                <p:oleObj name="Equation" r:id="rId5" imgW="231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2280" y="3356992"/>
                        <a:ext cx="4550000" cy="9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316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28" y="2132856"/>
            <a:ext cx="4349155" cy="28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7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 </a:t>
            </a:r>
            <a:r>
              <a:rPr lang="zh-TW" altLang="zh-TW" dirty="0"/>
              <a:t>隨機變數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 startAt="2"/>
            </a:pPr>
            <a:r>
              <a:rPr lang="zh-TW" altLang="zh-TW" dirty="0">
                <a:solidFill>
                  <a:srgbClr val="0000FF"/>
                </a:solidFill>
              </a:rPr>
              <a:t>連續隨機變數</a:t>
            </a:r>
            <a:r>
              <a:rPr lang="en-US" altLang="zh-TW" dirty="0">
                <a:solidFill>
                  <a:srgbClr val="0000FF"/>
                </a:solidFill>
              </a:rPr>
              <a:t> (Continuous Random Variable) </a:t>
            </a:r>
            <a:r>
              <a:rPr lang="zh-HK" altLang="zh-TW" dirty="0"/>
              <a:t>則是無限多，是不可數的，它是某一個區間內的任意數值。</a:t>
            </a:r>
            <a:endParaRPr lang="zh-TW" alt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651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3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 </a:t>
            </a:r>
            <a:r>
              <a:rPr lang="zh-TW" altLang="zh-TW" dirty="0" smtClean="0"/>
              <a:t>機率</a:t>
            </a:r>
            <a:r>
              <a:rPr lang="zh-TW" altLang="zh-TW" dirty="0"/>
              <a:t>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dirty="0"/>
              <a:t>隨機變數</a:t>
            </a:r>
            <a:r>
              <a:rPr lang="en-US" altLang="zh-TW" dirty="0"/>
              <a:t> 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 </a:t>
            </a:r>
            <a:r>
              <a:rPr lang="zh-HK" altLang="zh-TW" dirty="0" smtClean="0"/>
              <a:t>的</a:t>
            </a:r>
            <a:r>
              <a:rPr lang="zh-HK" altLang="zh-TW" dirty="0"/>
              <a:t>值</a:t>
            </a:r>
            <a:r>
              <a:rPr lang="en-US" altLang="zh-TW" dirty="0"/>
              <a:t> 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 </a:t>
            </a:r>
            <a:r>
              <a:rPr lang="zh-HK" altLang="zh-TW" dirty="0" smtClean="0"/>
              <a:t>其</a:t>
            </a:r>
            <a:r>
              <a:rPr lang="zh-HK" altLang="zh-TW" dirty="0"/>
              <a:t>可能發生的機率</a:t>
            </a:r>
            <a:r>
              <a:rPr lang="zh-TW" altLang="zh-TW" dirty="0"/>
              <a:t>，</a:t>
            </a:r>
            <a:r>
              <a:rPr lang="zh-HK" altLang="zh-TW" dirty="0"/>
              <a:t>並進一步列成圖表來觀察此一隨機變數的特性</a:t>
            </a:r>
            <a:r>
              <a:rPr lang="zh-TW" altLang="zh-TW" dirty="0"/>
              <a:t>，</a:t>
            </a:r>
            <a:r>
              <a:rPr lang="zh-HK" altLang="zh-TW" dirty="0"/>
              <a:t>即是隨機變數的機率分配</a:t>
            </a:r>
            <a:r>
              <a:rPr lang="zh-TW" altLang="zh-TW" dirty="0"/>
              <a:t>。</a:t>
            </a:r>
            <a:r>
              <a:rPr lang="zh-HK" altLang="zh-TW" dirty="0"/>
              <a:t>我們以</a:t>
            </a:r>
            <a:r>
              <a:rPr lang="en-US" altLang="zh-TW" dirty="0"/>
              <a:t> </a:t>
            </a:r>
            <a:r>
              <a:rPr lang="en-US" altLang="zh-TW" dirty="0" smtClean="0"/>
              <a:t>                </a:t>
            </a:r>
            <a:r>
              <a:rPr lang="zh-HK" altLang="zh-TW" dirty="0" smtClean="0"/>
              <a:t>表示</a:t>
            </a:r>
            <a:r>
              <a:rPr lang="zh-HK" altLang="zh-TW" dirty="0"/>
              <a:t>出現的機率，</a:t>
            </a:r>
            <a:r>
              <a:rPr lang="zh-TW" altLang="zh-TW" dirty="0"/>
              <a:t>稱</a:t>
            </a:r>
            <a:r>
              <a:rPr lang="en-US" altLang="zh-TW" dirty="0"/>
              <a:t> </a:t>
            </a:r>
            <a:r>
              <a:rPr lang="en-US" altLang="zh-TW" dirty="0" smtClean="0"/>
              <a:t>                </a:t>
            </a:r>
            <a:r>
              <a:rPr lang="zh-TW" altLang="zh-TW" dirty="0" smtClean="0"/>
              <a:t>是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 </a:t>
            </a:r>
            <a:r>
              <a:rPr lang="zh-TW" altLang="zh-TW" dirty="0" smtClean="0"/>
              <a:t>的</a:t>
            </a:r>
            <a:r>
              <a:rPr lang="zh-TW" altLang="zh-TW" dirty="0"/>
              <a:t>機率分配，</a:t>
            </a:r>
            <a:r>
              <a:rPr lang="zh-HK" altLang="zh-TW" dirty="0"/>
              <a:t>或以</a:t>
            </a:r>
            <a:r>
              <a:rPr lang="zh-TW" altLang="zh-TW" dirty="0"/>
              <a:t>函</a:t>
            </a:r>
            <a:r>
              <a:rPr lang="zh-HK" altLang="zh-TW" dirty="0"/>
              <a:t>數</a:t>
            </a:r>
            <a:r>
              <a:rPr lang="en-US" altLang="zh-TW" dirty="0"/>
              <a:t> </a:t>
            </a:r>
            <a:r>
              <a:rPr lang="en-US" altLang="zh-TW" dirty="0" smtClean="0"/>
              <a:t>          </a:t>
            </a:r>
            <a:r>
              <a:rPr lang="zh-HK" altLang="zh-TW" dirty="0" smtClean="0"/>
              <a:t>表示。</a:t>
            </a:r>
            <a:endParaRPr lang="en-US" altLang="zh-HK" dirty="0" smtClean="0"/>
          </a:p>
          <a:p>
            <a:r>
              <a:rPr lang="zh-TW" altLang="zh-TW" dirty="0">
                <a:solidFill>
                  <a:srgbClr val="FF00FF"/>
                </a:solidFill>
              </a:rPr>
              <a:t>機率分配 </a:t>
            </a:r>
            <a:r>
              <a:rPr lang="en-US" altLang="zh-TW" dirty="0">
                <a:solidFill>
                  <a:srgbClr val="FF00FF"/>
                </a:solidFill>
              </a:rPr>
              <a:t>(Probability Distribution) </a:t>
            </a:r>
            <a:r>
              <a:rPr lang="zh-TW" altLang="zh-TW" dirty="0"/>
              <a:t>簡單來說，是指將樣本空間內之事件賦予機率，而其樣本空間之樣本點屬於一隨機變數之各變量發生的機率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zh-TW" dirty="0">
                <a:solidFill>
                  <a:srgbClr val="0000FF"/>
                </a:solidFill>
              </a:rPr>
              <a:t>利用機率分配測量不確定性的</a:t>
            </a:r>
            <a:r>
              <a:rPr lang="zh-TW" altLang="zh-TW" dirty="0" smtClean="0">
                <a:solidFill>
                  <a:srgbClr val="0000FF"/>
                </a:solidFill>
              </a:rPr>
              <a:t>大小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lvl="1"/>
            <a:r>
              <a:rPr lang="zh-TW" altLang="zh-TW" dirty="0">
                <a:solidFill>
                  <a:srgbClr val="0000FF"/>
                </a:solidFill>
              </a:rPr>
              <a:t>利用機率分配建立機率表，便於機率的求</a:t>
            </a:r>
            <a:r>
              <a:rPr lang="zh-TW" altLang="zh-TW" dirty="0" smtClean="0">
                <a:solidFill>
                  <a:srgbClr val="0000FF"/>
                </a:solidFill>
              </a:rPr>
              <a:t>算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lvl="1"/>
            <a:r>
              <a:rPr lang="zh-TW" altLang="zh-TW" dirty="0">
                <a:solidFill>
                  <a:srgbClr val="0000FF"/>
                </a:solidFill>
              </a:rPr>
              <a:t>利用機率分配，建立推論統計的理論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02901"/>
              </p:ext>
            </p:extLst>
          </p:nvPr>
        </p:nvGraphicFramePr>
        <p:xfrm>
          <a:off x="1043608" y="2294920"/>
          <a:ext cx="1216125" cy="4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3" name="Equation" r:id="rId3" imgW="596880" imgH="203040" progId="Equation.DSMT4">
                  <p:embed/>
                </p:oleObj>
              </mc:Choice>
              <mc:Fallback>
                <p:oleObj name="Equation" r:id="rId3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294920"/>
                        <a:ext cx="1216125" cy="4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346170"/>
              </p:ext>
            </p:extLst>
          </p:nvPr>
        </p:nvGraphicFramePr>
        <p:xfrm>
          <a:off x="5112000" y="2294920"/>
          <a:ext cx="1216125" cy="4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4" name="Equation" r:id="rId5" imgW="596880" imgH="203040" progId="Equation.DSMT4">
                  <p:embed/>
                </p:oleObj>
              </mc:Choice>
              <mc:Fallback>
                <p:oleObj name="Equation" r:id="rId5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2000" y="2294920"/>
                        <a:ext cx="1216125" cy="4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85766"/>
              </p:ext>
            </p:extLst>
          </p:nvPr>
        </p:nvGraphicFramePr>
        <p:xfrm>
          <a:off x="1979712" y="2700000"/>
          <a:ext cx="776250" cy="4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9712" y="2700000"/>
                        <a:ext cx="776250" cy="4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3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 </a:t>
            </a:r>
            <a:r>
              <a:rPr lang="zh-TW" altLang="zh-TW" dirty="0" smtClean="0"/>
              <a:t>機率</a:t>
            </a:r>
            <a:r>
              <a:rPr lang="zh-TW" altLang="zh-TW" dirty="0"/>
              <a:t>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18366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3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 </a:t>
            </a:r>
            <a:r>
              <a:rPr lang="zh-TW" altLang="zh-TW" dirty="0" smtClean="0"/>
              <a:t>機率</a:t>
            </a:r>
            <a:r>
              <a:rPr lang="zh-TW" altLang="zh-TW" dirty="0"/>
              <a:t>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94463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3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 </a:t>
            </a:r>
            <a:r>
              <a:rPr lang="zh-TW" altLang="zh-TW" dirty="0" smtClean="0"/>
              <a:t>機率</a:t>
            </a:r>
            <a:r>
              <a:rPr lang="zh-TW" altLang="zh-TW" dirty="0"/>
              <a:t>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19" y="2348880"/>
            <a:ext cx="688715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3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723</Words>
  <Application>Microsoft Office PowerPoint</Application>
  <PresentationFormat>如螢幕大小 (4:3)</PresentationFormat>
  <Paragraphs>80</Paragraphs>
  <Slides>48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48</vt:i4>
      </vt:variant>
    </vt:vector>
  </HeadingPairs>
  <TitlesOfParts>
    <vt:vector size="51" baseType="lpstr">
      <vt:lpstr>Office 佈景主題</vt:lpstr>
      <vt:lpstr>Equation</vt:lpstr>
      <vt:lpstr>MathType 6.0 Equation</vt:lpstr>
      <vt:lpstr>Chapter 5</vt:lpstr>
      <vt:lpstr>5.1  隨機變數</vt:lpstr>
      <vt:lpstr>5.1  隨機變數</vt:lpstr>
      <vt:lpstr>5.1  隨機變數</vt:lpstr>
      <vt:lpstr>5.1  隨機變數</vt:lpstr>
      <vt:lpstr>5.2  機率分配</vt:lpstr>
      <vt:lpstr>5.2  機率分配</vt:lpstr>
      <vt:lpstr>5.2  機率分配</vt:lpstr>
      <vt:lpstr>5.2  機率分配</vt:lpstr>
      <vt:lpstr>5.2.1  間斷型機率分配</vt:lpstr>
      <vt:lpstr>5.2.1  間斷型機率分配</vt:lpstr>
      <vt:lpstr>5.2.1  間斷型機率分配</vt:lpstr>
      <vt:lpstr>5.2.1  間斷型機率分配</vt:lpstr>
      <vt:lpstr>5.2.2  間斷隨機變數的期望值與變異數</vt:lpstr>
      <vt:lpstr>5.2.2  間斷隨機變數的期望值與變異數</vt:lpstr>
      <vt:lpstr>5.2.2  間斷隨機變數的期望值與變異數</vt:lpstr>
      <vt:lpstr>5.2.2  間斷隨機變數的期望值與變異數</vt:lpstr>
      <vt:lpstr>5.2.2  間斷隨機變數的期望值與變異數</vt:lpstr>
      <vt:lpstr>5.2.2  間斷隨機變數的期望值與變異數</vt:lpstr>
      <vt:lpstr>5.2.3  連續型機率分配</vt:lpstr>
      <vt:lpstr>5.2.3  連續型機率分配</vt:lpstr>
      <vt:lpstr>5.2.3  連續型機率分配</vt:lpstr>
      <vt:lpstr>5.3  二項分配</vt:lpstr>
      <vt:lpstr>5.3  二項分配</vt:lpstr>
      <vt:lpstr>5.3  二項分配</vt:lpstr>
      <vt:lpstr>5.3  二項分配</vt:lpstr>
      <vt:lpstr>5.3  二項分配</vt:lpstr>
      <vt:lpstr>5.3  二項分配</vt:lpstr>
      <vt:lpstr>5.3  二項分配</vt:lpstr>
      <vt:lpstr>5.3  二項分配</vt:lpstr>
      <vt:lpstr>5.3  二項分配</vt:lpstr>
      <vt:lpstr>5.4  卜瓦松分配</vt:lpstr>
      <vt:lpstr>5.4  卜瓦松分配</vt:lpstr>
      <vt:lpstr>5.4  卜瓦松分配</vt:lpstr>
      <vt:lpstr>5.4  卜瓦松分配</vt:lpstr>
      <vt:lpstr>5.4  卜瓦松分配</vt:lpstr>
      <vt:lpstr>5.4  卜瓦松分配</vt:lpstr>
      <vt:lpstr>5.5  常態分配 5.5.1  常態曲線</vt:lpstr>
      <vt:lpstr>5.5.1  常態曲線</vt:lpstr>
      <vt:lpstr>5.5.1  常態曲線</vt:lpstr>
      <vt:lpstr>5.5.2  標準化常態分配</vt:lpstr>
      <vt:lpstr>5.5.2  標準化常態分配</vt:lpstr>
      <vt:lpstr>5.5.3  使用標準常態分配表</vt:lpstr>
      <vt:lpstr>5.5.3  使用標準常態分配表</vt:lpstr>
      <vt:lpstr>5.5.3  使用標準常態分配表</vt:lpstr>
      <vt:lpstr>公式彙整</vt:lpstr>
      <vt:lpstr>公式彙整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winx</dc:creator>
  <cp:lastModifiedBy>Owner</cp:lastModifiedBy>
  <cp:revision>45</cp:revision>
  <dcterms:created xsi:type="dcterms:W3CDTF">2017-08-29T02:12:46Z</dcterms:created>
  <dcterms:modified xsi:type="dcterms:W3CDTF">2018-09-03T01:42:02Z</dcterms:modified>
</cp:coreProperties>
</file>