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9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6600CC"/>
    <a:srgbClr val="000066"/>
    <a:srgbClr val="FFFF66"/>
    <a:srgbClr val="FF9900"/>
    <a:srgbClr val="333300"/>
    <a:srgbClr val="003366"/>
    <a:srgbClr val="0066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76" y="-96"/>
      </p:cViewPr>
      <p:guideLst>
        <p:guide orient="horz" pos="17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6453336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2846387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02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889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112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08012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12568"/>
          </a:xfrm>
        </p:spPr>
        <p:txBody>
          <a:bodyPr>
            <a:normAutofit/>
          </a:bodyPr>
          <a:lstStyle>
            <a:lvl1pPr marL="288000" indent="-288000">
              <a:lnSpc>
                <a:spcPts val="3200"/>
              </a:lnSpc>
              <a:spcBef>
                <a:spcPts val="500"/>
              </a:spcBef>
              <a:defRPr sz="2400" baseline="0"/>
            </a:lvl1pPr>
            <a:lvl2pPr marL="648000" indent="-288000">
              <a:lnSpc>
                <a:spcPts val="3200"/>
              </a:lnSpc>
              <a:spcBef>
                <a:spcPts val="500"/>
              </a:spcBef>
              <a:buClr>
                <a:srgbClr val="000066"/>
              </a:buClr>
              <a:defRPr sz="2400" baseline="0"/>
            </a:lvl2pPr>
            <a:lvl3pPr marL="1008000" indent="-288000">
              <a:lnSpc>
                <a:spcPts val="3200"/>
              </a:lnSpc>
              <a:spcBef>
                <a:spcPts val="500"/>
              </a:spcBef>
              <a:defRPr sz="2400" baseline="0"/>
            </a:lvl3pPr>
            <a:lvl4pPr>
              <a:lnSpc>
                <a:spcPts val="3200"/>
              </a:lnSpc>
              <a:spcBef>
                <a:spcPts val="500"/>
              </a:spcBef>
              <a:defRPr sz="2400" baseline="0"/>
            </a:lvl4pPr>
            <a:lvl5pPr>
              <a:lnSpc>
                <a:spcPts val="3200"/>
              </a:lnSpc>
              <a:spcBef>
                <a:spcPts val="500"/>
              </a:spcBef>
              <a:defRPr sz="2400" baseline="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51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326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691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863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19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640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5766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5697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SYSTEM\Desktop\新下載ppt 範本\119\119\0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552" y="1412776"/>
            <a:ext cx="8147248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4BC2B-D3F8-48F7-A667-471890AF0660}" type="datetimeFigureOut">
              <a:rPr lang="zh-TW" altLang="en-US" smtClean="0"/>
              <a:t>2018/9/3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9CBF-0964-46DE-AC6C-E29C7087FBB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7" y="1290539"/>
            <a:ext cx="8224837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7" y="6453336"/>
            <a:ext cx="171926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21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00CC"/>
          </a:solidFill>
          <a:effectLst/>
          <a:latin typeface="Times New Roman" pitchFamily="18" charset="0"/>
          <a:ea typeface="標楷體" pitchFamily="65" charset="-120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33CC"/>
        </a:buClr>
        <a:buSzPct val="80000"/>
        <a:buFont typeface="Wingdings" pitchFamily="2" charset="2"/>
        <a:buChar char="l"/>
        <a:defRPr sz="28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030A0"/>
        </a:buClr>
        <a:buFont typeface="Arial" pitchFamily="34" charset="0"/>
        <a:buChar char="–"/>
        <a:defRPr sz="26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標楷體" pitchFamily="65" charset="-120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851920" y="1556792"/>
            <a:ext cx="4536504" cy="1440160"/>
          </a:xfrm>
        </p:spPr>
        <p:txBody>
          <a:bodyPr>
            <a:normAutofit/>
          </a:bodyPr>
          <a:lstStyle/>
          <a:p>
            <a:pPr algn="l"/>
            <a:r>
              <a:rPr lang="en-US" altLang="zh-TW" sz="3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Chapter</a:t>
            </a:r>
            <a:r>
              <a:rPr lang="en-US" altLang="zh-TW" dirty="0" smtClean="0"/>
              <a:t> </a:t>
            </a:r>
            <a:r>
              <a:rPr lang="en-US" altLang="zh-TW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zh-TW" alt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635896" y="3356992"/>
            <a:ext cx="5112568" cy="1944216"/>
          </a:xfrm>
        </p:spPr>
        <p:txBody>
          <a:bodyPr>
            <a:noAutofit/>
          </a:bodyPr>
          <a:lstStyle/>
          <a:p>
            <a:r>
              <a:rPr lang="zh-TW" altLang="en-US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抽樣分配</a:t>
            </a:r>
            <a:endParaRPr lang="zh-TW" altLang="en-US" sz="4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6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6600CC"/>
                </a:solidFill>
              </a:rPr>
              <a:t>6.3.2  </a:t>
            </a:r>
            <a:r>
              <a:rPr lang="zh-TW" altLang="zh-TW" sz="2800" dirty="0" smtClean="0">
                <a:solidFill>
                  <a:srgbClr val="6600CC"/>
                </a:solidFill>
              </a:rPr>
              <a:t>非</a:t>
            </a:r>
            <a:r>
              <a:rPr lang="zh-TW" altLang="zh-TW" sz="2800" dirty="0">
                <a:solidFill>
                  <a:srgbClr val="6600CC"/>
                </a:solidFill>
              </a:rPr>
              <a:t>隨機抽樣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FF"/>
                </a:solidFill>
              </a:rPr>
              <a:t>非隨機抽樣</a:t>
            </a:r>
            <a:r>
              <a:rPr lang="en-US" altLang="zh-TW" dirty="0">
                <a:solidFill>
                  <a:srgbClr val="FF00FF"/>
                </a:solidFill>
              </a:rPr>
              <a:t> (Non-random Sampling) </a:t>
            </a:r>
            <a:endParaRPr lang="en-US" altLang="zh-TW" dirty="0" smtClean="0">
              <a:solidFill>
                <a:srgbClr val="FF00FF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zh-TW" altLang="zh-TW" dirty="0">
                <a:solidFill>
                  <a:srgbClr val="0000FF"/>
                </a:solidFill>
              </a:rPr>
              <a:t>便利抽樣</a:t>
            </a:r>
            <a:r>
              <a:rPr lang="en-US" altLang="zh-TW" b="1" dirty="0">
                <a:solidFill>
                  <a:srgbClr val="0000FF"/>
                </a:solidFill>
              </a:rPr>
              <a:t> </a:t>
            </a:r>
            <a:r>
              <a:rPr lang="en-US" altLang="zh-TW" dirty="0">
                <a:solidFill>
                  <a:srgbClr val="0000FF"/>
                </a:solidFill>
              </a:rPr>
              <a:t>(convenience sampling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</a:p>
          <a:p>
            <a:pPr lvl="1">
              <a:buFont typeface="+mj-lt"/>
              <a:buAutoNum type="arabicPeriod"/>
            </a:pPr>
            <a:r>
              <a:rPr lang="zh-TW" altLang="zh-TW" dirty="0">
                <a:solidFill>
                  <a:srgbClr val="0000FF"/>
                </a:solidFill>
              </a:rPr>
              <a:t>判斷抽樣法</a:t>
            </a:r>
            <a:r>
              <a:rPr lang="en-US" altLang="zh-TW" b="1" dirty="0">
                <a:solidFill>
                  <a:srgbClr val="0000FF"/>
                </a:solidFill>
              </a:rPr>
              <a:t> </a:t>
            </a:r>
            <a:r>
              <a:rPr lang="en-US" altLang="zh-TW" dirty="0">
                <a:solidFill>
                  <a:srgbClr val="0000FF"/>
                </a:solidFill>
              </a:rPr>
              <a:t>(Judgment Sampling)</a:t>
            </a:r>
            <a:endParaRPr lang="zh-TW" altLang="zh-TW" dirty="0">
              <a:solidFill>
                <a:srgbClr val="0000FF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zh-TW" altLang="zh-TW" dirty="0">
                <a:solidFill>
                  <a:srgbClr val="0000FF"/>
                </a:solidFill>
              </a:rPr>
              <a:t>滾雪球抽樣法 </a:t>
            </a:r>
            <a:r>
              <a:rPr lang="en-US" altLang="zh-TW" dirty="0">
                <a:solidFill>
                  <a:srgbClr val="0000FF"/>
                </a:solidFill>
              </a:rPr>
              <a:t>(Snowball Sampling)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6.4  </a:t>
            </a:r>
            <a:r>
              <a:rPr lang="zh-TW" altLang="zh-TW" dirty="0" smtClean="0"/>
              <a:t>樣本</a:t>
            </a:r>
            <a:r>
              <a:rPr lang="zh-TW" altLang="zh-TW" dirty="0"/>
              <a:t>平均數的抽樣分配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zh-TW" altLang="zh-TW" dirty="0">
                <a:solidFill>
                  <a:srgbClr val="FF00FF"/>
                </a:solidFill>
              </a:rPr>
              <a:t>參數 </a:t>
            </a:r>
            <a:r>
              <a:rPr lang="en-US" altLang="zh-TW" dirty="0">
                <a:solidFill>
                  <a:srgbClr val="FF00FF"/>
                </a:solidFill>
              </a:rPr>
              <a:t>(Parameter) </a:t>
            </a:r>
            <a:r>
              <a:rPr lang="zh-HK" altLang="zh-TW" dirty="0"/>
              <a:t>是</a:t>
            </a:r>
            <a:r>
              <a:rPr lang="zh-TW" altLang="zh-TW" dirty="0"/>
              <a:t>統計中對所有用來描述</a:t>
            </a:r>
            <a:r>
              <a:rPr lang="zh-TW" altLang="zh-TW" b="1" dirty="0"/>
              <a:t>母體性質</a:t>
            </a:r>
            <a:r>
              <a:rPr lang="zh-TW" altLang="zh-TW" dirty="0"/>
              <a:t>的</a:t>
            </a:r>
            <a:r>
              <a:rPr lang="zh-HK" altLang="zh-TW" dirty="0"/>
              <a:t>數值，包括母體的平均值、變異數或是標準差等</a:t>
            </a:r>
            <a:r>
              <a:rPr lang="zh-TW" altLang="zh-TW" dirty="0"/>
              <a:t>。</a:t>
            </a:r>
            <a:r>
              <a:rPr lang="zh-HK" altLang="zh-TW" dirty="0"/>
              <a:t>通常</a:t>
            </a:r>
            <a:r>
              <a:rPr lang="zh-TW" altLang="zh-TW" dirty="0"/>
              <a:t>以希臘字母來</a:t>
            </a:r>
            <a:r>
              <a:rPr lang="zh-TW" altLang="zh-TW" dirty="0" smtClean="0"/>
              <a:t>代表</a:t>
            </a:r>
            <a:endParaRPr lang="en-US" altLang="zh-TW" dirty="0" smtClean="0"/>
          </a:p>
          <a:p>
            <a:pPr>
              <a:buSzPct val="100000"/>
              <a:buFont typeface="+mj-lt"/>
              <a:buAutoNum type="arabicPeriod"/>
            </a:pPr>
            <a:r>
              <a:rPr lang="zh-TW" altLang="zh-TW" dirty="0">
                <a:solidFill>
                  <a:srgbClr val="FF00FF"/>
                </a:solidFill>
              </a:rPr>
              <a:t>統計量</a:t>
            </a:r>
            <a:r>
              <a:rPr lang="en-US" altLang="zh-TW" dirty="0">
                <a:solidFill>
                  <a:srgbClr val="FF00FF"/>
                </a:solidFill>
              </a:rPr>
              <a:t> (Statistic) </a:t>
            </a:r>
            <a:r>
              <a:rPr lang="zh-HK" altLang="zh-TW" dirty="0"/>
              <a:t>是</a:t>
            </a:r>
            <a:r>
              <a:rPr lang="zh-TW" altLang="zh-TW" dirty="0"/>
              <a:t>用來描述</a:t>
            </a:r>
            <a:r>
              <a:rPr lang="zh-TW" altLang="zh-TW" b="1" dirty="0"/>
              <a:t>樣本性質</a:t>
            </a:r>
            <a:r>
              <a:rPr lang="zh-TW" altLang="zh-TW" dirty="0"/>
              <a:t>的</a:t>
            </a:r>
            <a:r>
              <a:rPr lang="zh-HK" altLang="zh-TW" dirty="0"/>
              <a:t>數值</a:t>
            </a:r>
            <a:r>
              <a:rPr lang="zh-TW" altLang="zh-TW" dirty="0"/>
              <a:t>，</a:t>
            </a:r>
            <a:r>
              <a:rPr lang="zh-HK" altLang="zh-TW" dirty="0"/>
              <a:t>包括平均數</a:t>
            </a:r>
            <a:r>
              <a:rPr lang="zh-TW" altLang="zh-TW" dirty="0"/>
              <a:t>、</a:t>
            </a:r>
            <a:r>
              <a:rPr lang="zh-HK" altLang="zh-TW" dirty="0"/>
              <a:t>變異數或是標準差等</a:t>
            </a:r>
            <a:r>
              <a:rPr lang="zh-TW" altLang="zh-TW" dirty="0"/>
              <a:t>。統計量</a:t>
            </a:r>
            <a:r>
              <a:rPr lang="zh-HK" altLang="zh-TW" dirty="0"/>
              <a:t>通常</a:t>
            </a:r>
            <a:r>
              <a:rPr lang="zh-TW" altLang="zh-TW" dirty="0"/>
              <a:t>以羅馬字母來代表。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764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6.4  </a:t>
            </a:r>
            <a:r>
              <a:rPr lang="zh-TW" altLang="zh-TW" dirty="0" smtClean="0"/>
              <a:t>樣本</a:t>
            </a:r>
            <a:r>
              <a:rPr lang="zh-TW" altLang="zh-TW" dirty="0"/>
              <a:t>平均數的抽樣分配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39746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9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6.4  </a:t>
            </a:r>
            <a:r>
              <a:rPr lang="zh-TW" altLang="zh-TW" dirty="0" smtClean="0"/>
              <a:t>樣本</a:t>
            </a:r>
            <a:r>
              <a:rPr lang="zh-TW" altLang="zh-TW" dirty="0"/>
              <a:t>平均數的抽樣分配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04" y="1988840"/>
            <a:ext cx="616785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9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6.4  </a:t>
            </a:r>
            <a:r>
              <a:rPr lang="zh-TW" altLang="zh-TW" dirty="0" smtClean="0"/>
              <a:t>樣本</a:t>
            </a:r>
            <a:r>
              <a:rPr lang="zh-TW" altLang="zh-TW" dirty="0"/>
              <a:t>平均數的抽樣分配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259397" cy="484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9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6.5  </a:t>
            </a:r>
            <a:r>
              <a:rPr lang="zh-TW" altLang="zh-TW" dirty="0" smtClean="0"/>
              <a:t>中央</a:t>
            </a:r>
            <a:r>
              <a:rPr lang="zh-TW" altLang="zh-TW" dirty="0"/>
              <a:t>極限定理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FF"/>
                </a:solidFill>
              </a:rPr>
              <a:t>中央極限定理 </a:t>
            </a:r>
            <a:r>
              <a:rPr lang="en-US" altLang="zh-TW" dirty="0">
                <a:solidFill>
                  <a:srgbClr val="FF00FF"/>
                </a:solidFill>
              </a:rPr>
              <a:t>(Central Limit Theorem) </a:t>
            </a:r>
            <a:r>
              <a:rPr lang="zh-TW" altLang="zh-TW" dirty="0"/>
              <a:t>說明</a:t>
            </a:r>
            <a:r>
              <a:rPr lang="zh-HK" altLang="zh-TW" dirty="0"/>
              <a:t>若母體不是常態分配，當樣本數</a:t>
            </a:r>
            <a:r>
              <a:rPr lang="en-US" altLang="zh-TW" dirty="0"/>
              <a:t> </a:t>
            </a:r>
            <a:r>
              <a:rPr lang="en-US" altLang="zh-TW" i="1" dirty="0" smtClean="0"/>
              <a:t>n</a:t>
            </a:r>
            <a:r>
              <a:rPr lang="en-US" altLang="zh-TW" dirty="0" smtClean="0"/>
              <a:t> </a:t>
            </a:r>
            <a:r>
              <a:rPr lang="zh-HK" altLang="zh-TW" dirty="0" smtClean="0"/>
              <a:t>夠</a:t>
            </a:r>
            <a:r>
              <a:rPr lang="zh-HK" altLang="zh-TW" dirty="0"/>
              <a:t>大時</a:t>
            </a:r>
            <a:r>
              <a:rPr lang="en-US" altLang="zh-TW" dirty="0"/>
              <a:t> ( </a:t>
            </a:r>
            <a:r>
              <a:rPr lang="zh-HK" altLang="zh-TW" dirty="0"/>
              <a:t>通常以</a:t>
            </a:r>
            <a:r>
              <a:rPr lang="en-US" altLang="zh-TW" dirty="0"/>
              <a:t> </a:t>
            </a:r>
            <a:r>
              <a:rPr lang="en-US" altLang="zh-TW" dirty="0" smtClean="0"/>
              <a:t>            </a:t>
            </a:r>
            <a:r>
              <a:rPr lang="zh-HK" altLang="zh-TW" dirty="0" smtClean="0"/>
              <a:t>為</a:t>
            </a:r>
            <a:r>
              <a:rPr lang="zh-HK" altLang="zh-TW" dirty="0"/>
              <a:t>基準</a:t>
            </a:r>
            <a:r>
              <a:rPr lang="en-US" altLang="zh-TW" dirty="0"/>
              <a:t> )</a:t>
            </a:r>
            <a:r>
              <a:rPr lang="zh-HK" altLang="zh-TW" dirty="0"/>
              <a:t>，樣</a:t>
            </a:r>
            <a:r>
              <a:rPr lang="zh-TW" altLang="zh-TW" dirty="0"/>
              <a:t>本</a:t>
            </a:r>
            <a:r>
              <a:rPr lang="zh-HK" altLang="zh-TW" dirty="0"/>
              <a:t>平均數</a:t>
            </a:r>
            <a:r>
              <a:rPr lang="en-US" altLang="zh-TW" dirty="0"/>
              <a:t> </a:t>
            </a:r>
            <a:r>
              <a:rPr lang="en-US" altLang="zh-TW" dirty="0" smtClean="0"/>
              <a:t>    </a:t>
            </a:r>
            <a:r>
              <a:rPr lang="zh-TW" altLang="zh-TW" dirty="0" smtClean="0"/>
              <a:t>抽樣</a:t>
            </a:r>
            <a:r>
              <a:rPr lang="zh-TW" altLang="zh-TW" dirty="0"/>
              <a:t>分配</a:t>
            </a:r>
            <a:r>
              <a:rPr lang="zh-HK" altLang="zh-TW" dirty="0"/>
              <a:t>也會趨近於常態分配。</a:t>
            </a:r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092813"/>
              </p:ext>
            </p:extLst>
          </p:nvPr>
        </p:nvGraphicFramePr>
        <p:xfrm>
          <a:off x="4986000" y="1908000"/>
          <a:ext cx="913846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4" name="Equation" r:id="rId3" imgW="419040" imgH="164880" progId="Equation.DSMT4">
                  <p:embed/>
                </p:oleObj>
              </mc:Choice>
              <mc:Fallback>
                <p:oleObj name="Equation" r:id="rId3" imgW="4190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6000" y="1908000"/>
                        <a:ext cx="913846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670085"/>
              </p:ext>
            </p:extLst>
          </p:nvPr>
        </p:nvGraphicFramePr>
        <p:xfrm>
          <a:off x="1080000" y="2304000"/>
          <a:ext cx="304615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5" name="Equation" r:id="rId5" imgW="139680" imgH="164880" progId="Equation.DSMT4">
                  <p:embed/>
                </p:oleObj>
              </mc:Choice>
              <mc:Fallback>
                <p:oleObj name="Equation" r:id="rId5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0000" y="2304000"/>
                        <a:ext cx="304615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97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6.5  </a:t>
            </a:r>
            <a:r>
              <a:rPr lang="zh-TW" altLang="zh-TW" dirty="0" smtClean="0"/>
              <a:t>中央</a:t>
            </a:r>
            <a:r>
              <a:rPr lang="zh-TW" altLang="zh-TW" dirty="0"/>
              <a:t>極限定理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40000"/>
            <a:ext cx="6264696" cy="4968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3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公式彙整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0000FF"/>
                </a:solidFill>
              </a:rPr>
              <a:t>平均數標準誤</a:t>
            </a:r>
          </a:p>
          <a:p>
            <a:endParaRPr lang="en-US" altLang="zh-TW" b="1" dirty="0" smtClean="0">
              <a:solidFill>
                <a:srgbClr val="0000FF"/>
              </a:solidFill>
            </a:endParaRPr>
          </a:p>
          <a:p>
            <a:endParaRPr lang="en-US" altLang="zh-TW" b="1" dirty="0">
              <a:solidFill>
                <a:srgbClr val="0000FF"/>
              </a:solidFill>
            </a:endParaRPr>
          </a:p>
          <a:p>
            <a:endParaRPr lang="en-US" altLang="zh-TW" b="1" dirty="0" smtClean="0">
              <a:solidFill>
                <a:srgbClr val="0000FF"/>
              </a:solidFill>
            </a:endParaRPr>
          </a:p>
          <a:p>
            <a:endParaRPr lang="en-US" altLang="zh-TW" b="1" dirty="0">
              <a:solidFill>
                <a:srgbClr val="0000FF"/>
              </a:solidFill>
            </a:endParaRPr>
          </a:p>
          <a:p>
            <a:r>
              <a:rPr lang="zh-TW" altLang="zh-TW" b="1" dirty="0">
                <a:solidFill>
                  <a:srgbClr val="0000FF"/>
                </a:solidFill>
              </a:rPr>
              <a:t>樣本平均數抽樣分配</a:t>
            </a:r>
            <a:r>
              <a:rPr lang="en-US" altLang="zh-TW" b="1" i="1" dirty="0">
                <a:solidFill>
                  <a:srgbClr val="0000FF"/>
                </a:solidFill>
              </a:rPr>
              <a:t>z</a:t>
            </a:r>
            <a:r>
              <a:rPr lang="zh-TW" altLang="zh-TW" b="1" dirty="0">
                <a:solidFill>
                  <a:srgbClr val="0000FF"/>
                </a:solidFill>
              </a:rPr>
              <a:t>值的計算</a:t>
            </a:r>
          </a:p>
          <a:p>
            <a:endParaRPr lang="zh-TW" altLang="en-US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080606"/>
              </p:ext>
            </p:extLst>
          </p:nvPr>
        </p:nvGraphicFramePr>
        <p:xfrm>
          <a:off x="2915815" y="2009310"/>
          <a:ext cx="3391701" cy="1635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8" name="Equation" r:id="rId3" imgW="1790640" imgH="863280" progId="Equation.DSMT4">
                  <p:embed/>
                </p:oleObj>
              </mc:Choice>
              <mc:Fallback>
                <p:oleObj name="Equation" r:id="rId3" imgW="179064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15815" y="2009310"/>
                        <a:ext cx="3391701" cy="1635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696778"/>
              </p:ext>
            </p:extLst>
          </p:nvPr>
        </p:nvGraphicFramePr>
        <p:xfrm>
          <a:off x="3059832" y="4293096"/>
          <a:ext cx="2976331" cy="230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9" name="Equation" r:id="rId5" imgW="1574640" imgH="1218960" progId="Equation.DSMT4">
                  <p:embed/>
                </p:oleObj>
              </mc:Choice>
              <mc:Fallback>
                <p:oleObj name="Equation" r:id="rId5" imgW="1574640" imgH="1218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9832" y="4293096"/>
                        <a:ext cx="2976331" cy="230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23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628" y="2132856"/>
            <a:ext cx="4349155" cy="289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7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6.1  </a:t>
            </a:r>
            <a:r>
              <a:rPr lang="zh-TW" altLang="zh-TW" dirty="0" smtClean="0"/>
              <a:t>抽樣</a:t>
            </a:r>
            <a:r>
              <a:rPr lang="zh-TW" altLang="zh-TW" dirty="0"/>
              <a:t>的介紹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184576"/>
          </a:xfrm>
        </p:spPr>
        <p:txBody>
          <a:bodyPr/>
          <a:lstStyle/>
          <a:p>
            <a:r>
              <a:rPr lang="zh-HK" altLang="zh-TW" dirty="0"/>
              <a:t>當母體的元素數量不是很大，統計人員對母體進行全面的調查，此調查方法為</a:t>
            </a:r>
            <a:r>
              <a:rPr lang="zh-TW" altLang="zh-TW" dirty="0">
                <a:solidFill>
                  <a:srgbClr val="FF00FF"/>
                </a:solidFill>
              </a:rPr>
              <a:t>普查</a:t>
            </a:r>
            <a:r>
              <a:rPr lang="en-US" altLang="zh-TW" dirty="0">
                <a:solidFill>
                  <a:srgbClr val="FF00FF"/>
                </a:solidFill>
              </a:rPr>
              <a:t> (Census)</a:t>
            </a:r>
            <a:r>
              <a:rPr lang="zh-TW" altLang="zh-TW" dirty="0"/>
              <a:t>。</a:t>
            </a:r>
            <a:r>
              <a:rPr lang="zh-HK" altLang="zh-TW" dirty="0"/>
              <a:t>若統計人員從所研究的母體中抽取一部分元素當作樣本，此過程即是</a:t>
            </a:r>
            <a:r>
              <a:rPr lang="zh-TW" altLang="zh-TW" dirty="0">
                <a:solidFill>
                  <a:srgbClr val="FF00FF"/>
                </a:solidFill>
              </a:rPr>
              <a:t>抽樣</a:t>
            </a:r>
            <a:r>
              <a:rPr lang="en-US" altLang="zh-TW" dirty="0">
                <a:solidFill>
                  <a:srgbClr val="FF00FF"/>
                </a:solidFill>
              </a:rPr>
              <a:t> (Sampling)</a:t>
            </a:r>
            <a:r>
              <a:rPr lang="zh-HK" altLang="zh-TW" dirty="0" smtClean="0"/>
              <a:t>。</a:t>
            </a:r>
            <a:endParaRPr lang="en-US" altLang="zh-HK" dirty="0" smtClean="0"/>
          </a:p>
          <a:p>
            <a:pPr lvl="1">
              <a:buFont typeface="+mj-lt"/>
              <a:buAutoNum type="arabicPeriod"/>
            </a:pPr>
            <a:r>
              <a:rPr lang="zh-TW" altLang="zh-TW" dirty="0">
                <a:solidFill>
                  <a:srgbClr val="0000FF"/>
                </a:solidFill>
              </a:rPr>
              <a:t>節省人力與</a:t>
            </a:r>
            <a:r>
              <a:rPr lang="zh-HK" altLang="zh-TW" dirty="0" smtClean="0">
                <a:solidFill>
                  <a:srgbClr val="0000FF"/>
                </a:solidFill>
              </a:rPr>
              <a:t>時間</a:t>
            </a:r>
            <a:endParaRPr lang="en-US" altLang="zh-HK" dirty="0" smtClean="0">
              <a:solidFill>
                <a:srgbClr val="0000FF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zh-HK" altLang="zh-TW" dirty="0">
                <a:solidFill>
                  <a:srgbClr val="0000FF"/>
                </a:solidFill>
              </a:rPr>
              <a:t>針</a:t>
            </a:r>
            <a:r>
              <a:rPr lang="zh-TW" altLang="zh-TW" dirty="0">
                <a:solidFill>
                  <a:srgbClr val="0000FF"/>
                </a:solidFill>
              </a:rPr>
              <a:t>對所研究對象</a:t>
            </a:r>
            <a:r>
              <a:rPr lang="zh-HK" altLang="zh-TW" dirty="0">
                <a:solidFill>
                  <a:srgbClr val="0000FF"/>
                </a:solidFill>
              </a:rPr>
              <a:t>之</a:t>
            </a:r>
            <a:r>
              <a:rPr lang="zh-TW" altLang="zh-TW" dirty="0">
                <a:solidFill>
                  <a:srgbClr val="0000FF"/>
                </a:solidFill>
              </a:rPr>
              <a:t>樣本深入</a:t>
            </a:r>
            <a:r>
              <a:rPr lang="zh-TW" altLang="zh-TW" dirty="0" smtClean="0">
                <a:solidFill>
                  <a:srgbClr val="0000FF"/>
                </a:solidFill>
              </a:rPr>
              <a:t>調查</a:t>
            </a:r>
            <a:endParaRPr lang="en-US" altLang="zh-TW" dirty="0" smtClean="0">
              <a:solidFill>
                <a:srgbClr val="0000FF"/>
              </a:solidFill>
            </a:endParaRPr>
          </a:p>
          <a:p>
            <a:pPr lvl="1">
              <a:buFont typeface="+mj-lt"/>
              <a:buAutoNum type="arabicPeriod"/>
            </a:pPr>
            <a:r>
              <a:rPr lang="zh-TW" altLang="zh-TW" dirty="0">
                <a:solidFill>
                  <a:srgbClr val="0000FF"/>
                </a:solidFill>
              </a:rPr>
              <a:t>避免損壞研究個體</a:t>
            </a:r>
            <a:endParaRPr lang="zh-TW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33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6.2  </a:t>
            </a:r>
            <a:r>
              <a:rPr lang="zh-TW" altLang="zh-TW" dirty="0" smtClean="0"/>
              <a:t>估計</a:t>
            </a:r>
            <a:r>
              <a:rPr lang="zh-TW" altLang="zh-TW" dirty="0"/>
              <a:t>誤差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zh-TW" altLang="zh-TW" dirty="0">
                <a:solidFill>
                  <a:srgbClr val="0000FF"/>
                </a:solidFill>
              </a:rPr>
              <a:t>抽樣誤差</a:t>
            </a:r>
            <a:r>
              <a:rPr lang="en-US" altLang="zh-TW" dirty="0">
                <a:solidFill>
                  <a:srgbClr val="0000FF"/>
                </a:solidFill>
              </a:rPr>
              <a:t> (Sampling Error) </a:t>
            </a:r>
            <a:r>
              <a:rPr lang="zh-TW" altLang="zh-TW" dirty="0"/>
              <a:t>是因為抽樣過程，抽樣方法及估計方法不同而產生的錯誤。</a:t>
            </a:r>
            <a:r>
              <a:rPr lang="zh-HK" altLang="zh-TW" dirty="0"/>
              <a:t>例如：當抽取出來的樣本平均數與對應的母體平均數之間的差異</a:t>
            </a:r>
            <a:r>
              <a:rPr lang="zh-HK" altLang="zh-TW" dirty="0" smtClean="0"/>
              <a:t>。</a:t>
            </a:r>
            <a:endParaRPr lang="en-US" altLang="zh-HK" dirty="0" smtClean="0"/>
          </a:p>
          <a:p>
            <a:pPr>
              <a:buSzPct val="100000"/>
              <a:buFont typeface="+mj-lt"/>
              <a:buAutoNum type="arabicPeriod"/>
            </a:pPr>
            <a:r>
              <a:rPr lang="zh-TW" altLang="zh-TW" dirty="0">
                <a:solidFill>
                  <a:srgbClr val="0000FF"/>
                </a:solidFill>
              </a:rPr>
              <a:t>非抽樣誤差</a:t>
            </a:r>
            <a:r>
              <a:rPr lang="en-US" altLang="zh-TW" dirty="0">
                <a:solidFill>
                  <a:srgbClr val="0000FF"/>
                </a:solidFill>
              </a:rPr>
              <a:t> (</a:t>
            </a:r>
            <a:r>
              <a:rPr lang="en-US" altLang="zh-TW" dirty="0" err="1">
                <a:solidFill>
                  <a:srgbClr val="0000FF"/>
                </a:solidFill>
              </a:rPr>
              <a:t>Nonsampling</a:t>
            </a:r>
            <a:r>
              <a:rPr lang="en-US" altLang="zh-TW" dirty="0">
                <a:solidFill>
                  <a:srgbClr val="0000FF"/>
                </a:solidFill>
              </a:rPr>
              <a:t> Error) </a:t>
            </a:r>
            <a:r>
              <a:rPr lang="zh-TW" altLang="zh-TW" dirty="0"/>
              <a:t>則是因為進行調查與事後記錄，整理資料時所發生的錯誤，可經由謹慎執行抽樣</a:t>
            </a:r>
            <a:r>
              <a:rPr lang="zh-HK" altLang="zh-TW" dirty="0"/>
              <a:t>或設計問卷</a:t>
            </a:r>
            <a:r>
              <a:rPr lang="zh-TW" altLang="zh-TW" dirty="0"/>
              <a:t>來降低非抽樣誤差。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274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6.3  </a:t>
            </a:r>
            <a:r>
              <a:rPr lang="zh-TW" altLang="zh-TW" dirty="0" smtClean="0"/>
              <a:t>抽樣</a:t>
            </a:r>
            <a:r>
              <a:rPr lang="zh-TW" altLang="zh-TW" dirty="0"/>
              <a:t>的</a:t>
            </a:r>
            <a:r>
              <a:rPr lang="zh-TW" altLang="zh-TW" dirty="0" smtClean="0"/>
              <a:t>方法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800" dirty="0" smtClean="0">
                <a:solidFill>
                  <a:srgbClr val="6600CC"/>
                </a:solidFill>
              </a:rPr>
              <a:t>6.3.1  </a:t>
            </a:r>
            <a:r>
              <a:rPr lang="zh-TW" altLang="zh-TW" sz="2800" dirty="0" smtClean="0">
                <a:solidFill>
                  <a:srgbClr val="6600CC"/>
                </a:solidFill>
              </a:rPr>
              <a:t>隨機</a:t>
            </a:r>
            <a:r>
              <a:rPr lang="zh-TW" altLang="zh-TW" sz="2800" dirty="0">
                <a:solidFill>
                  <a:srgbClr val="6600CC"/>
                </a:solidFill>
              </a:rPr>
              <a:t>抽樣</a:t>
            </a:r>
            <a:endParaRPr lang="zh-TW" altLang="en-US" sz="2800" dirty="0">
              <a:solidFill>
                <a:srgbClr val="6600CC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77" y="2132856"/>
            <a:ext cx="680604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2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6.3.1  </a:t>
            </a:r>
            <a:r>
              <a:rPr lang="zh-TW" altLang="zh-TW" sz="2800" dirty="0">
                <a:solidFill>
                  <a:srgbClr val="6600CC"/>
                </a:solidFill>
              </a:rPr>
              <a:t>隨機抽樣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/>
            </a:pPr>
            <a:r>
              <a:rPr lang="zh-TW" altLang="zh-TW" dirty="0">
                <a:solidFill>
                  <a:srgbClr val="0000FF"/>
                </a:solidFill>
              </a:rPr>
              <a:t>簡單隨機抽樣 </a:t>
            </a:r>
            <a:r>
              <a:rPr lang="en-US" altLang="zh-TW" dirty="0">
                <a:solidFill>
                  <a:srgbClr val="0000FF"/>
                </a:solidFill>
              </a:rPr>
              <a:t>(Simple Random Sampling)</a:t>
            </a:r>
            <a:endParaRPr lang="zh-TW" altLang="en-US" dirty="0">
              <a:solidFill>
                <a:srgbClr val="0000FF"/>
              </a:solidFill>
            </a:endParaRP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244" y="1916832"/>
            <a:ext cx="49700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45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6.3.1  </a:t>
            </a:r>
            <a:r>
              <a:rPr lang="zh-TW" altLang="zh-TW" sz="2800" dirty="0">
                <a:solidFill>
                  <a:srgbClr val="6600CC"/>
                </a:solidFill>
              </a:rPr>
              <a:t>隨機抽樣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11246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4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6.3.1  </a:t>
            </a:r>
            <a:r>
              <a:rPr lang="zh-TW" altLang="zh-TW" sz="2800" dirty="0">
                <a:solidFill>
                  <a:srgbClr val="6600CC"/>
                </a:solidFill>
              </a:rPr>
              <a:t>隨機抽樣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93" y="2276872"/>
            <a:ext cx="692839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4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6.3.1  </a:t>
            </a:r>
            <a:r>
              <a:rPr lang="zh-TW" altLang="zh-TW" sz="2800" dirty="0">
                <a:solidFill>
                  <a:srgbClr val="6600CC"/>
                </a:solidFill>
              </a:rPr>
              <a:t>隨機抽樣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SzPct val="100000"/>
              <a:buFont typeface="+mj-lt"/>
              <a:buAutoNum type="arabicPeriod" startAt="2"/>
            </a:pPr>
            <a:r>
              <a:rPr lang="zh-TW" altLang="zh-TW" dirty="0">
                <a:solidFill>
                  <a:srgbClr val="0000FF"/>
                </a:solidFill>
              </a:rPr>
              <a:t>系統抽樣 </a:t>
            </a:r>
            <a:r>
              <a:rPr lang="en-US" altLang="zh-TW" dirty="0">
                <a:solidFill>
                  <a:srgbClr val="0000FF"/>
                </a:solidFill>
              </a:rPr>
              <a:t>(Systematic Random Sampling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</a:p>
          <a:p>
            <a:pPr marL="288000" lvl="1" indent="0">
              <a:buSzPct val="100000"/>
              <a:buNone/>
            </a:pPr>
            <a:r>
              <a:rPr lang="zh-TW" altLang="zh-TW" dirty="0"/>
              <a:t>將母體的元素按一定的順序做連續編號，每隔一定區隔抽取樣本的概念。</a:t>
            </a:r>
            <a:endParaRPr lang="en-US" altLang="zh-TW" b="1" dirty="0"/>
          </a:p>
          <a:p>
            <a:pPr>
              <a:buSzPct val="100000"/>
              <a:buFont typeface="+mj-lt"/>
              <a:buAutoNum type="arabicPeriod" startAt="2"/>
            </a:pPr>
            <a:r>
              <a:rPr lang="zh-TW" altLang="zh-TW" dirty="0">
                <a:solidFill>
                  <a:srgbClr val="0000FF"/>
                </a:solidFill>
              </a:rPr>
              <a:t>分層抽樣 </a:t>
            </a:r>
            <a:r>
              <a:rPr lang="en-US" altLang="zh-TW" dirty="0">
                <a:solidFill>
                  <a:srgbClr val="0000FF"/>
                </a:solidFill>
              </a:rPr>
              <a:t>(Stratified Random Sampling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</a:p>
          <a:p>
            <a:pPr marL="288000" lvl="1" indent="0">
              <a:buSzPct val="100000"/>
              <a:buNone/>
            </a:pPr>
            <a:r>
              <a:rPr lang="zh-TW" altLang="zh-TW" dirty="0"/>
              <a:t>如果母體中的</a:t>
            </a:r>
            <a:r>
              <a:rPr lang="zh-HK" altLang="zh-TW" dirty="0"/>
              <a:t>元素</a:t>
            </a:r>
            <a:r>
              <a:rPr lang="zh-TW" altLang="zh-TW" dirty="0"/>
              <a:t>分布不均勻，則可先將性質相近的</a:t>
            </a:r>
            <a:r>
              <a:rPr lang="zh-HK" altLang="zh-TW" dirty="0"/>
              <a:t>單位</a:t>
            </a:r>
            <a:r>
              <a:rPr lang="zh-TW" altLang="zh-TW" dirty="0"/>
              <a:t>歸類在一起，稱為層。然後在每一層中再以簡單隨機抽樣法進行抽樣，抽出所需要的樣本數</a:t>
            </a:r>
            <a:r>
              <a:rPr lang="zh-TW" altLang="zh-TW" dirty="0" smtClean="0"/>
              <a:t>。</a:t>
            </a:r>
            <a:endParaRPr lang="en-US" altLang="zh-TW" b="1" dirty="0"/>
          </a:p>
          <a:p>
            <a:pPr>
              <a:buSzPct val="100000"/>
              <a:buFont typeface="+mj-lt"/>
              <a:buAutoNum type="arabicPeriod" startAt="2"/>
            </a:pPr>
            <a:r>
              <a:rPr lang="zh-TW" altLang="zh-TW" dirty="0">
                <a:solidFill>
                  <a:srgbClr val="0000FF"/>
                </a:solidFill>
              </a:rPr>
              <a:t>集群抽樣 </a:t>
            </a:r>
            <a:r>
              <a:rPr lang="en-US" altLang="zh-TW" dirty="0">
                <a:solidFill>
                  <a:srgbClr val="0000FF"/>
                </a:solidFill>
              </a:rPr>
              <a:t>(Cluster Random Sampling</a:t>
            </a:r>
            <a:r>
              <a:rPr lang="en-US" altLang="zh-TW" dirty="0" smtClean="0">
                <a:solidFill>
                  <a:srgbClr val="0000FF"/>
                </a:solidFill>
              </a:rPr>
              <a:t>)</a:t>
            </a:r>
          </a:p>
          <a:p>
            <a:pPr marL="288000" lvl="1" indent="0">
              <a:buSzPct val="100000"/>
              <a:buNone/>
            </a:pPr>
            <a:r>
              <a:rPr lang="zh-TW" altLang="zh-TW" dirty="0"/>
              <a:t>事先將母體</a:t>
            </a:r>
            <a:r>
              <a:rPr lang="zh-HK" altLang="zh-TW" dirty="0"/>
              <a:t>中的元素</a:t>
            </a:r>
            <a:r>
              <a:rPr lang="zh-TW" altLang="zh-TW" dirty="0"/>
              <a:t>按某一種標準分</a:t>
            </a:r>
            <a:r>
              <a:rPr lang="zh-HK" altLang="zh-TW" dirty="0"/>
              <a:t>為若干</a:t>
            </a:r>
            <a:r>
              <a:rPr lang="zh-TW" altLang="zh-TW" dirty="0"/>
              <a:t>類，再進行</a:t>
            </a:r>
            <a:r>
              <a:rPr lang="zh-HK" altLang="zh-TW" dirty="0"/>
              <a:t>隨機</a:t>
            </a:r>
            <a:r>
              <a:rPr lang="zh-TW" altLang="zh-TW" dirty="0"/>
              <a:t>抽樣。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643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6600CC"/>
                </a:solidFill>
              </a:rPr>
              <a:t>6.3.1  </a:t>
            </a:r>
            <a:r>
              <a:rPr lang="zh-TW" altLang="zh-TW" sz="2800" dirty="0">
                <a:solidFill>
                  <a:srgbClr val="6600CC"/>
                </a:solidFill>
              </a:rPr>
              <a:t>隨機抽樣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42" y="2318980"/>
            <a:ext cx="6769566" cy="255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472</Words>
  <Application>Microsoft Office PowerPoint</Application>
  <PresentationFormat>如螢幕大小 (4:3)</PresentationFormat>
  <Paragraphs>44</Paragraphs>
  <Slides>18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0" baseType="lpstr">
      <vt:lpstr>Office 佈景主題</vt:lpstr>
      <vt:lpstr>Equation</vt:lpstr>
      <vt:lpstr>Chapter 6</vt:lpstr>
      <vt:lpstr>6.1  抽樣的介紹</vt:lpstr>
      <vt:lpstr>6.2  估計誤差</vt:lpstr>
      <vt:lpstr>6.3  抽樣的方法 6.3.1  隨機抽樣</vt:lpstr>
      <vt:lpstr>6.3.1  隨機抽樣</vt:lpstr>
      <vt:lpstr>6.3.1  隨機抽樣</vt:lpstr>
      <vt:lpstr>6.3.1  隨機抽樣</vt:lpstr>
      <vt:lpstr>6.3.1  隨機抽樣</vt:lpstr>
      <vt:lpstr>6.3.1  隨機抽樣</vt:lpstr>
      <vt:lpstr>6.3.2  非隨機抽樣</vt:lpstr>
      <vt:lpstr>6.4  樣本平均數的抽樣分配</vt:lpstr>
      <vt:lpstr>6.4  樣本平均數的抽樣分配</vt:lpstr>
      <vt:lpstr>6.4  樣本平均數的抽樣分配</vt:lpstr>
      <vt:lpstr>6.4  樣本平均數的抽樣分配</vt:lpstr>
      <vt:lpstr>6.5  中央極限定理</vt:lpstr>
      <vt:lpstr>6.5  中央極限定理</vt:lpstr>
      <vt:lpstr>公式彙整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winx</dc:creator>
  <cp:lastModifiedBy>Owner</cp:lastModifiedBy>
  <cp:revision>48</cp:revision>
  <dcterms:created xsi:type="dcterms:W3CDTF">2017-08-29T02:12:46Z</dcterms:created>
  <dcterms:modified xsi:type="dcterms:W3CDTF">2018-09-03T05:34:52Z</dcterms:modified>
</cp:coreProperties>
</file>