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59" r:id="rId2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FF"/>
    <a:srgbClr val="6600CC"/>
    <a:srgbClr val="000066"/>
    <a:srgbClr val="FFFF66"/>
    <a:srgbClr val="FF9900"/>
    <a:srgbClr val="333300"/>
    <a:srgbClr val="003366"/>
    <a:srgbClr val="006666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76" y="-96"/>
      </p:cViewPr>
      <p:guideLst>
        <p:guide orient="horz" pos="1797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10" Type="http://schemas.openxmlformats.org/officeDocument/2006/relationships/image" Target="../media/image16.wmf"/><Relationship Id="rId4" Type="http://schemas.openxmlformats.org/officeDocument/2006/relationships/image" Target="../media/image10.wmf"/><Relationship Id="rId9" Type="http://schemas.openxmlformats.org/officeDocument/2006/relationships/image" Target="../media/image1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AF5881-4459-490F-8093-EADBB392CA92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8E7DB-3869-41E1-9158-11D3642AB1E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69501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8E7DB-3869-41E1-9158-11D3642AB1ED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2775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1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737" y="6453336"/>
            <a:ext cx="1719263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64704"/>
            <a:ext cx="2846387" cy="601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022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68952" cy="1080120"/>
          </a:xfrm>
        </p:spPr>
        <p:txBody>
          <a:bodyPr>
            <a:normAutofit/>
          </a:bodyPr>
          <a:lstStyle>
            <a:lvl1pPr algn="l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412776"/>
            <a:ext cx="8568952" cy="5112568"/>
          </a:xfrm>
        </p:spPr>
        <p:txBody>
          <a:bodyPr>
            <a:normAutofit/>
          </a:bodyPr>
          <a:lstStyle>
            <a:lvl1pPr marL="288000" indent="-288000">
              <a:lnSpc>
                <a:spcPts val="3200"/>
              </a:lnSpc>
              <a:spcBef>
                <a:spcPts val="500"/>
              </a:spcBef>
              <a:defRPr sz="2400" baseline="0"/>
            </a:lvl1pPr>
            <a:lvl2pPr marL="648000" indent="-288000">
              <a:lnSpc>
                <a:spcPts val="3200"/>
              </a:lnSpc>
              <a:spcBef>
                <a:spcPts val="500"/>
              </a:spcBef>
              <a:buClr>
                <a:srgbClr val="000066"/>
              </a:buClr>
              <a:defRPr sz="2400" baseline="0"/>
            </a:lvl2pPr>
            <a:lvl3pPr marL="1008000" indent="-288000">
              <a:lnSpc>
                <a:spcPts val="3200"/>
              </a:lnSpc>
              <a:spcBef>
                <a:spcPts val="500"/>
              </a:spcBef>
              <a:defRPr sz="2400" baseline="0"/>
            </a:lvl3pPr>
            <a:lvl4pPr>
              <a:lnSpc>
                <a:spcPts val="3200"/>
              </a:lnSpc>
              <a:spcBef>
                <a:spcPts val="500"/>
              </a:spcBef>
              <a:defRPr sz="2400" baseline="0"/>
            </a:lvl4pPr>
            <a:lvl5pPr>
              <a:lnSpc>
                <a:spcPts val="3200"/>
              </a:lnSpc>
              <a:spcBef>
                <a:spcPts val="500"/>
              </a:spcBef>
              <a:defRPr sz="2400" baseline="0"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6510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3263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6919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863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0198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6401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5766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5697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8894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3112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D:\SYSTEM\Desktop\新下載ppt 範本\119\119\02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47248" cy="9221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9552" y="1412776"/>
            <a:ext cx="8147248" cy="47133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1028" name="Picture 4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27" y="1290539"/>
            <a:ext cx="8224837" cy="12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737" y="6453336"/>
            <a:ext cx="1719263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2213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000" b="1" kern="1200">
          <a:solidFill>
            <a:srgbClr val="0000CC"/>
          </a:solidFill>
          <a:effectLst/>
          <a:latin typeface="Times New Roman" pitchFamily="18" charset="0"/>
          <a:ea typeface="標楷體" pitchFamily="65" charset="-120"/>
          <a:cs typeface="Times New Roman" pitchFamily="18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0033CC"/>
        </a:buClr>
        <a:buSzPct val="80000"/>
        <a:buFont typeface="Wingdings" pitchFamily="2" charset="2"/>
        <a:buChar char="l"/>
        <a:defRPr sz="28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7030A0"/>
        </a:buClr>
        <a:buFont typeface="Arial" pitchFamily="34" charset="0"/>
        <a:buChar char="–"/>
        <a:defRPr sz="26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11.wmf"/><Relationship Id="rId18" Type="http://schemas.openxmlformats.org/officeDocument/2006/relationships/oleObject" Target="../embeddings/oleObject8.bin"/><Relationship Id="rId3" Type="http://schemas.openxmlformats.org/officeDocument/2006/relationships/notesSlide" Target="../notesSlides/notesSlide1.xml"/><Relationship Id="rId21" Type="http://schemas.openxmlformats.org/officeDocument/2006/relationships/image" Target="../media/image15.wmf"/><Relationship Id="rId7" Type="http://schemas.openxmlformats.org/officeDocument/2006/relationships/image" Target="../media/image8.wmf"/><Relationship Id="rId12" Type="http://schemas.openxmlformats.org/officeDocument/2006/relationships/oleObject" Target="../embeddings/oleObject5.bin"/><Relationship Id="rId17" Type="http://schemas.openxmlformats.org/officeDocument/2006/relationships/image" Target="../media/image13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7.bin"/><Relationship Id="rId20" Type="http://schemas.openxmlformats.org/officeDocument/2006/relationships/oleObject" Target="../embeddings/oleObject9.bin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10.wmf"/><Relationship Id="rId5" Type="http://schemas.openxmlformats.org/officeDocument/2006/relationships/image" Target="../media/image7.wmf"/><Relationship Id="rId15" Type="http://schemas.openxmlformats.org/officeDocument/2006/relationships/image" Target="../media/image12.wmf"/><Relationship Id="rId23" Type="http://schemas.openxmlformats.org/officeDocument/2006/relationships/image" Target="../media/image16.wmf"/><Relationship Id="rId10" Type="http://schemas.openxmlformats.org/officeDocument/2006/relationships/oleObject" Target="../embeddings/oleObject4.bin"/><Relationship Id="rId19" Type="http://schemas.openxmlformats.org/officeDocument/2006/relationships/image" Target="../media/image14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9.wmf"/><Relationship Id="rId14" Type="http://schemas.openxmlformats.org/officeDocument/2006/relationships/oleObject" Target="../embeddings/oleObject6.bin"/><Relationship Id="rId22" Type="http://schemas.openxmlformats.org/officeDocument/2006/relationships/oleObject" Target="../embeddings/oleObject10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851920" y="1556792"/>
            <a:ext cx="4536504" cy="1440160"/>
          </a:xfrm>
        </p:spPr>
        <p:txBody>
          <a:bodyPr>
            <a:normAutofit/>
          </a:bodyPr>
          <a:lstStyle/>
          <a:p>
            <a:pPr algn="l"/>
            <a:r>
              <a:rPr lang="en-US" altLang="zh-TW" sz="3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Chapter</a:t>
            </a:r>
            <a:r>
              <a:rPr lang="en-US" altLang="zh-TW" dirty="0" smtClean="0"/>
              <a:t> </a:t>
            </a:r>
            <a:r>
              <a:rPr lang="en-US" altLang="zh-TW" sz="7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zh-TW" altLang="en-US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635896" y="3356992"/>
            <a:ext cx="5112568" cy="1944216"/>
          </a:xfrm>
        </p:spPr>
        <p:txBody>
          <a:bodyPr>
            <a:noAutofit/>
          </a:bodyPr>
          <a:lstStyle/>
          <a:p>
            <a:r>
              <a:rPr lang="zh-TW" altLang="en-US" sz="4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估計與信賴區間</a:t>
            </a:r>
            <a:endParaRPr lang="zh-TW" altLang="en-US" sz="4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961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412776"/>
            <a:ext cx="8568952" cy="5184576"/>
          </a:xfrm>
        </p:spPr>
        <p:txBody>
          <a:bodyPr/>
          <a:lstStyle/>
          <a:p>
            <a:endParaRPr lang="zh-TW" altLang="en-US" dirty="0">
              <a:solidFill>
                <a:srgbClr val="0000FF"/>
              </a:solidFill>
            </a:endParaRPr>
          </a:p>
        </p:txBody>
      </p:sp>
      <p:pic>
        <p:nvPicPr>
          <p:cNvPr id="130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760" y="2276872"/>
            <a:ext cx="6653723" cy="2622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033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7.1  </a:t>
            </a:r>
            <a:r>
              <a:rPr lang="zh-TW" altLang="zh-TW" dirty="0" smtClean="0"/>
              <a:t>點</a:t>
            </a:r>
            <a:r>
              <a:rPr lang="zh-TW" altLang="zh-TW" dirty="0"/>
              <a:t>估計與區間估計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ct val="100000"/>
              <a:buFont typeface="+mj-lt"/>
              <a:buAutoNum type="arabicPeriod"/>
            </a:pPr>
            <a:r>
              <a:rPr lang="zh-TW" altLang="zh-TW" b="1" dirty="0">
                <a:solidFill>
                  <a:srgbClr val="0000FF"/>
                </a:solidFill>
              </a:rPr>
              <a:t>點估計 </a:t>
            </a:r>
            <a:r>
              <a:rPr lang="en-US" altLang="zh-TW" b="1" dirty="0">
                <a:solidFill>
                  <a:srgbClr val="0000FF"/>
                </a:solidFill>
              </a:rPr>
              <a:t>(Point Estimation)</a:t>
            </a:r>
            <a:r>
              <a:rPr lang="zh-TW" altLang="zh-TW" dirty="0">
                <a:solidFill>
                  <a:srgbClr val="0000FF"/>
                </a:solidFill>
              </a:rPr>
              <a:t>：</a:t>
            </a:r>
            <a:r>
              <a:rPr lang="zh-TW" altLang="zh-TW" dirty="0"/>
              <a:t>上述</a:t>
            </a:r>
            <a:r>
              <a:rPr lang="zh-HK" altLang="zh-TW" dirty="0"/>
              <a:t>這種從母體中抽出隨機樣本</a:t>
            </a:r>
            <a:r>
              <a:rPr lang="zh-TW" altLang="zh-TW" dirty="0"/>
              <a:t>，</a:t>
            </a:r>
            <a:r>
              <a:rPr lang="zh-HK" altLang="zh-TW" dirty="0"/>
              <a:t>計算單一數值來估計母體參數之過程</a:t>
            </a:r>
            <a:r>
              <a:rPr lang="zh-TW" altLang="zh-TW" dirty="0"/>
              <a:t>，</a:t>
            </a:r>
            <a:r>
              <a:rPr lang="zh-HK" altLang="zh-TW" dirty="0"/>
              <a:t>稱為</a:t>
            </a:r>
            <a:r>
              <a:rPr lang="zh-TW" altLang="zh-TW" dirty="0"/>
              <a:t>點估計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pPr>
              <a:buSzPct val="100000"/>
              <a:buFont typeface="+mj-lt"/>
              <a:buAutoNum type="arabicPeriod"/>
            </a:pPr>
            <a:r>
              <a:rPr lang="zh-TW" altLang="zh-TW" b="1" dirty="0">
                <a:solidFill>
                  <a:srgbClr val="0000FF"/>
                </a:solidFill>
              </a:rPr>
              <a:t>區間估計 </a:t>
            </a:r>
            <a:r>
              <a:rPr lang="en-US" altLang="zh-TW" b="1" dirty="0">
                <a:solidFill>
                  <a:srgbClr val="0000FF"/>
                </a:solidFill>
              </a:rPr>
              <a:t>(Interval Estimation)</a:t>
            </a:r>
            <a:r>
              <a:rPr lang="zh-TW" altLang="zh-TW" b="1" dirty="0">
                <a:solidFill>
                  <a:srgbClr val="0000FF"/>
                </a:solidFill>
              </a:rPr>
              <a:t>：</a:t>
            </a:r>
            <a:r>
              <a:rPr lang="zh-TW" altLang="zh-TW" dirty="0"/>
              <a:t>由於點估計值僅由單一數值推估母體參數，並無法評估其估計的準確度，</a:t>
            </a:r>
            <a:r>
              <a:rPr lang="zh-HK" altLang="zh-TW" dirty="0"/>
              <a:t>有</a:t>
            </a:r>
            <a:r>
              <a:rPr lang="zh-TW" altLang="zh-TW" dirty="0"/>
              <a:t>可能</a:t>
            </a:r>
            <a:r>
              <a:rPr lang="zh-HK" altLang="zh-TW" dirty="0"/>
              <a:t>不</a:t>
            </a:r>
            <a:r>
              <a:rPr lang="zh-TW" altLang="zh-TW" dirty="0"/>
              <a:t>會接近母體參數的真實值，故其用途受到限制，補救的方法就是區間估計，區間估計是利用樣本資料計算而得的兩個數值</a:t>
            </a:r>
            <a:r>
              <a:rPr lang="en-US" altLang="zh-TW" dirty="0"/>
              <a:t> ( </a:t>
            </a:r>
            <a:r>
              <a:rPr lang="zh-TW" altLang="zh-TW" dirty="0"/>
              <a:t>雙尾</a:t>
            </a:r>
            <a:r>
              <a:rPr lang="en-US" altLang="zh-TW" dirty="0"/>
              <a:t> ) </a:t>
            </a:r>
            <a:r>
              <a:rPr lang="zh-TW" altLang="zh-TW" dirty="0"/>
              <a:t>或一個數值</a:t>
            </a:r>
            <a:r>
              <a:rPr lang="en-US" altLang="zh-TW" dirty="0"/>
              <a:t> ( </a:t>
            </a:r>
            <a:r>
              <a:rPr lang="zh-TW" altLang="zh-TW" dirty="0"/>
              <a:t>單尾</a:t>
            </a:r>
            <a:r>
              <a:rPr lang="en-US" altLang="zh-TW" dirty="0"/>
              <a:t> )</a:t>
            </a:r>
            <a:r>
              <a:rPr lang="zh-TW" altLang="zh-TW" dirty="0"/>
              <a:t>，構成一</a:t>
            </a:r>
            <a:r>
              <a:rPr lang="zh-TW" altLang="zh-TW" dirty="0">
                <a:solidFill>
                  <a:srgbClr val="FF00FF"/>
                </a:solidFill>
              </a:rPr>
              <a:t>區間</a:t>
            </a:r>
            <a:r>
              <a:rPr lang="en-US" altLang="zh-TW" dirty="0">
                <a:solidFill>
                  <a:srgbClr val="FF00FF"/>
                </a:solidFill>
              </a:rPr>
              <a:t> (Interval)</a:t>
            </a:r>
            <a:r>
              <a:rPr lang="zh-TW" altLang="zh-TW" dirty="0"/>
              <a:t>，然後以該區間去估計母體參數。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30459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7.1  </a:t>
            </a:r>
            <a:r>
              <a:rPr lang="zh-TW" altLang="zh-TW" dirty="0" smtClean="0"/>
              <a:t>點</a:t>
            </a:r>
            <a:r>
              <a:rPr lang="zh-TW" altLang="zh-TW" dirty="0"/>
              <a:t>估計與區間估計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ct val="100000"/>
              <a:buFont typeface="+mj-lt"/>
              <a:buAutoNum type="arabicPeriod" startAt="3"/>
            </a:pPr>
            <a:r>
              <a:rPr lang="zh-TW" altLang="zh-TW" b="1" dirty="0">
                <a:solidFill>
                  <a:srgbClr val="0000FF"/>
                </a:solidFill>
              </a:rPr>
              <a:t>信賴區間 </a:t>
            </a:r>
            <a:r>
              <a:rPr lang="en-US" altLang="zh-TW" b="1" dirty="0">
                <a:solidFill>
                  <a:srgbClr val="0000FF"/>
                </a:solidFill>
              </a:rPr>
              <a:t>(Confidence Interval)</a:t>
            </a:r>
            <a:r>
              <a:rPr lang="zh-TW" altLang="zh-TW" dirty="0" smtClean="0"/>
              <a:t>：</a:t>
            </a:r>
            <a:r>
              <a:rPr lang="zh-HK" altLang="zh-TW" dirty="0"/>
              <a:t>肯定母體</a:t>
            </a:r>
            <a:r>
              <a:rPr lang="zh-TW" altLang="zh-TW" dirty="0"/>
              <a:t>參</a:t>
            </a:r>
            <a:r>
              <a:rPr lang="zh-HK" altLang="zh-TW" dirty="0"/>
              <a:t>數會落在區間估計的範圍內。當我們把信心的程度大小稱作</a:t>
            </a:r>
            <a:r>
              <a:rPr lang="zh-TW" altLang="zh-TW" dirty="0">
                <a:solidFill>
                  <a:srgbClr val="FF00FF"/>
                </a:solidFill>
              </a:rPr>
              <a:t>信心水準</a:t>
            </a:r>
            <a:r>
              <a:rPr lang="en-US" altLang="zh-TW" dirty="0">
                <a:solidFill>
                  <a:srgbClr val="FF00FF"/>
                </a:solidFill>
              </a:rPr>
              <a:t> (Confidence Level)</a:t>
            </a:r>
            <a:r>
              <a:rPr lang="zh-HK" altLang="zh-TW" dirty="0"/>
              <a:t>，通常以</a:t>
            </a:r>
            <a:r>
              <a:rPr lang="en-US" altLang="zh-TW" dirty="0"/>
              <a:t> </a:t>
            </a:r>
            <a:r>
              <a:rPr lang="en-US" altLang="zh-TW" dirty="0" smtClean="0"/>
              <a:t>                        </a:t>
            </a:r>
            <a:r>
              <a:rPr lang="zh-HK" altLang="zh-TW" dirty="0" smtClean="0"/>
              <a:t>來</a:t>
            </a:r>
            <a:r>
              <a:rPr lang="zh-HK" altLang="zh-TW" dirty="0"/>
              <a:t>表示，</a:t>
            </a:r>
            <a:r>
              <a:rPr lang="zh-TW" altLang="zh-TW" dirty="0"/>
              <a:t>其中</a:t>
            </a:r>
            <a:r>
              <a:rPr lang="en-US" altLang="zh-TW" dirty="0"/>
              <a:t> </a:t>
            </a:r>
            <a:r>
              <a:rPr lang="en-US" altLang="zh-TW" dirty="0" smtClean="0"/>
              <a:t>    </a:t>
            </a:r>
            <a:r>
              <a:rPr lang="zh-TW" altLang="zh-TW" dirty="0" smtClean="0"/>
              <a:t>稱為</a:t>
            </a:r>
            <a:r>
              <a:rPr lang="zh-TW" altLang="zh-TW" dirty="0">
                <a:solidFill>
                  <a:srgbClr val="FF00FF"/>
                </a:solidFill>
              </a:rPr>
              <a:t>顯著水準</a:t>
            </a:r>
            <a:r>
              <a:rPr lang="en-US" altLang="zh-TW" dirty="0">
                <a:solidFill>
                  <a:srgbClr val="FF00FF"/>
                </a:solidFill>
              </a:rPr>
              <a:t> (Significance Level)</a:t>
            </a:r>
            <a:r>
              <a:rPr lang="zh-TW" altLang="zh-TW" dirty="0"/>
              <a:t>，又稱</a:t>
            </a:r>
            <a:r>
              <a:rPr lang="en-US" altLang="zh-TW" dirty="0"/>
              <a:t> </a:t>
            </a:r>
            <a:r>
              <a:rPr lang="en-US" altLang="zh-TW" dirty="0" smtClean="0"/>
              <a:t>    </a:t>
            </a:r>
            <a:r>
              <a:rPr lang="zh-TW" altLang="zh-TW" dirty="0" smtClean="0">
                <a:solidFill>
                  <a:srgbClr val="FF00FF"/>
                </a:solidFill>
              </a:rPr>
              <a:t>風險</a:t>
            </a:r>
            <a:r>
              <a:rPr lang="en-US" altLang="zh-TW" dirty="0" smtClean="0">
                <a:solidFill>
                  <a:srgbClr val="FF00FF"/>
                </a:solidFill>
              </a:rPr>
              <a:t> </a:t>
            </a:r>
            <a:r>
              <a:rPr lang="en-US" altLang="zh-TW" dirty="0">
                <a:solidFill>
                  <a:srgbClr val="FF00FF"/>
                </a:solidFill>
              </a:rPr>
              <a:t>( Risk)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pPr>
              <a:buSzPct val="100000"/>
              <a:buFont typeface="+mj-lt"/>
              <a:buAutoNum type="arabicPeriod" startAt="3"/>
            </a:pPr>
            <a:r>
              <a:rPr lang="zh-TW" altLang="zh-TW" b="1" dirty="0">
                <a:solidFill>
                  <a:srgbClr val="0000FF"/>
                </a:solidFill>
              </a:rPr>
              <a:t>區間估計值：</a:t>
            </a:r>
            <a:r>
              <a:rPr lang="zh-TW" altLang="zh-TW" dirty="0"/>
              <a:t>區間估計值的形式</a:t>
            </a:r>
            <a:r>
              <a:rPr lang="zh-TW" altLang="zh-TW" dirty="0" smtClean="0"/>
              <a:t>為</a:t>
            </a:r>
            <a:endParaRPr lang="en-US" altLang="zh-TW" dirty="0" smtClean="0"/>
          </a:p>
          <a:p>
            <a:pPr marL="360000" lvl="1" indent="0">
              <a:buSzPct val="100000"/>
              <a:buNone/>
            </a:pPr>
            <a:r>
              <a:rPr lang="en-US" altLang="zh-TW" dirty="0" smtClean="0"/>
              <a:t>		       </a:t>
            </a:r>
            <a:r>
              <a:rPr lang="zh-TW" altLang="zh-TW" dirty="0" smtClean="0"/>
              <a:t>區間</a:t>
            </a:r>
            <a:r>
              <a:rPr lang="zh-TW" altLang="zh-TW" dirty="0"/>
              <a:t>下限</a:t>
            </a:r>
            <a:r>
              <a:rPr lang="en-US" altLang="zh-TW" dirty="0"/>
              <a:t> </a:t>
            </a:r>
            <a:r>
              <a:rPr lang="en-US" altLang="zh-TW" dirty="0" smtClean="0"/>
              <a:t>             </a:t>
            </a:r>
            <a:r>
              <a:rPr lang="zh-TW" altLang="zh-TW" dirty="0" smtClean="0"/>
              <a:t>區間</a:t>
            </a:r>
            <a:r>
              <a:rPr lang="zh-TW" altLang="zh-TW" dirty="0"/>
              <a:t>上限</a:t>
            </a:r>
            <a:endParaRPr lang="en-US" altLang="zh-TW" dirty="0"/>
          </a:p>
          <a:p>
            <a:pPr marL="360000" lvl="1" indent="0">
              <a:buSzPct val="100000"/>
              <a:buNone/>
            </a:pPr>
            <a:r>
              <a:rPr lang="en-US" altLang="zh-TW" i="1" dirty="0" smtClean="0"/>
              <a:t>P</a:t>
            </a:r>
            <a:r>
              <a:rPr lang="en-US" altLang="zh-TW" dirty="0" smtClean="0"/>
              <a:t> ( </a:t>
            </a:r>
            <a:r>
              <a:rPr lang="zh-TW" altLang="zh-TW" dirty="0"/>
              <a:t>區間</a:t>
            </a:r>
            <a:r>
              <a:rPr lang="zh-TW" altLang="zh-TW" dirty="0" smtClean="0"/>
              <a:t>下限</a:t>
            </a:r>
            <a:r>
              <a:rPr lang="en-US" altLang="zh-TW" dirty="0" smtClean="0"/>
              <a:t>             </a:t>
            </a:r>
            <a:r>
              <a:rPr lang="zh-TW" altLang="zh-TW" dirty="0" smtClean="0"/>
              <a:t>區間</a:t>
            </a:r>
            <a:r>
              <a:rPr lang="zh-TW" altLang="zh-TW" dirty="0"/>
              <a:t>上限</a:t>
            </a:r>
            <a:r>
              <a:rPr lang="en-US" altLang="zh-TW" dirty="0"/>
              <a:t> ) </a:t>
            </a:r>
            <a:r>
              <a:rPr lang="en-US" altLang="zh-TW" dirty="0" smtClean="0"/>
              <a:t>           </a:t>
            </a:r>
            <a:r>
              <a:rPr lang="zh-TW" altLang="zh-TW" dirty="0" smtClean="0"/>
              <a:t>，</a:t>
            </a:r>
            <a:r>
              <a:rPr lang="zh-TW" altLang="zh-TW" dirty="0"/>
              <a:t>區間下限</a:t>
            </a:r>
            <a:r>
              <a:rPr lang="en-US" altLang="zh-TW" dirty="0"/>
              <a:t> </a:t>
            </a:r>
            <a:r>
              <a:rPr lang="en-US" altLang="zh-TW" dirty="0" smtClean="0"/>
              <a:t>            </a:t>
            </a:r>
            <a:r>
              <a:rPr lang="zh-TW" altLang="zh-TW" dirty="0" smtClean="0"/>
              <a:t>區間</a:t>
            </a:r>
            <a:r>
              <a:rPr lang="zh-TW" altLang="zh-TW" dirty="0"/>
              <a:t>上限，稱為</a:t>
            </a:r>
            <a:r>
              <a:rPr lang="en-US" altLang="zh-TW" dirty="0"/>
              <a:t> </a:t>
            </a:r>
            <a:r>
              <a:rPr lang="en-US" altLang="zh-TW" dirty="0" smtClean="0"/>
              <a:t>    </a:t>
            </a:r>
            <a:r>
              <a:rPr lang="zh-TW" altLang="zh-TW" dirty="0" smtClean="0"/>
              <a:t>的</a:t>
            </a:r>
            <a:r>
              <a:rPr lang="en-US" altLang="zh-TW" dirty="0" smtClean="0"/>
              <a:t>                        </a:t>
            </a:r>
            <a:r>
              <a:rPr lang="zh-TW" altLang="zh-TW" dirty="0" smtClean="0"/>
              <a:t>信賴</a:t>
            </a:r>
            <a:r>
              <a:rPr lang="zh-TW" altLang="zh-TW" dirty="0"/>
              <a:t>區間，而</a:t>
            </a:r>
            <a:r>
              <a:rPr lang="en-US" altLang="zh-TW" dirty="0"/>
              <a:t> </a:t>
            </a:r>
            <a:r>
              <a:rPr lang="en-US" altLang="zh-TW" dirty="0" smtClean="0"/>
              <a:t>          </a:t>
            </a:r>
            <a:r>
              <a:rPr lang="zh-HK" altLang="zh-TW" dirty="0" smtClean="0"/>
              <a:t>即</a:t>
            </a:r>
            <a:r>
              <a:rPr lang="zh-HK" altLang="zh-TW" dirty="0"/>
              <a:t>是</a:t>
            </a:r>
            <a:r>
              <a:rPr lang="zh-TW" altLang="zh-TW" dirty="0"/>
              <a:t>信心水準。</a:t>
            </a:r>
          </a:p>
          <a:p>
            <a:pPr>
              <a:buSzPct val="100000"/>
              <a:buFont typeface="+mj-lt"/>
              <a:buAutoNum type="arabicPeriod" startAt="3"/>
            </a:pPr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0879734"/>
              </p:ext>
            </p:extLst>
          </p:nvPr>
        </p:nvGraphicFramePr>
        <p:xfrm>
          <a:off x="4374000" y="2293200"/>
          <a:ext cx="1759500" cy="41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102" name="Equation" r:id="rId4" imgW="863280" imgH="203040" progId="Equation.DSMT4">
                  <p:embed/>
                </p:oleObj>
              </mc:Choice>
              <mc:Fallback>
                <p:oleObj name="Equation" r:id="rId4" imgW="8632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74000" y="2293200"/>
                        <a:ext cx="1759500" cy="41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5378549"/>
              </p:ext>
            </p:extLst>
          </p:nvPr>
        </p:nvGraphicFramePr>
        <p:xfrm>
          <a:off x="8082000" y="2348880"/>
          <a:ext cx="306000" cy="30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103" name="Equation" r:id="rId6" imgW="139680" imgH="139680" progId="Equation.DSMT4">
                  <p:embed/>
                </p:oleObj>
              </mc:Choice>
              <mc:Fallback>
                <p:oleObj name="Equation" r:id="rId6" imgW="139680" imgH="139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082000" y="2348880"/>
                        <a:ext cx="306000" cy="30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769630"/>
              </p:ext>
            </p:extLst>
          </p:nvPr>
        </p:nvGraphicFramePr>
        <p:xfrm>
          <a:off x="5778168" y="2762960"/>
          <a:ext cx="306000" cy="30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104" name="Equation" r:id="rId8" imgW="139680" imgH="139680" progId="Equation.DSMT4">
                  <p:embed/>
                </p:oleObj>
              </mc:Choice>
              <mc:Fallback>
                <p:oleObj name="Equation" r:id="rId8" imgW="139680" imgH="139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778168" y="2762960"/>
                        <a:ext cx="306000" cy="30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物件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3703711"/>
              </p:ext>
            </p:extLst>
          </p:nvPr>
        </p:nvGraphicFramePr>
        <p:xfrm>
          <a:off x="4128963" y="3690000"/>
          <a:ext cx="803077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105" name="Equation" r:id="rId10" imgW="368280" imgH="164880" progId="Equation.DSMT4">
                  <p:embed/>
                </p:oleObj>
              </mc:Choice>
              <mc:Fallback>
                <p:oleObj name="Equation" r:id="rId10" imgW="36828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128963" y="3690000"/>
                        <a:ext cx="803077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物件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4916720"/>
              </p:ext>
            </p:extLst>
          </p:nvPr>
        </p:nvGraphicFramePr>
        <p:xfrm>
          <a:off x="2520000" y="4176000"/>
          <a:ext cx="803077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106" name="Equation" r:id="rId12" imgW="368280" imgH="164880" progId="Equation.DSMT4">
                  <p:embed/>
                </p:oleObj>
              </mc:Choice>
              <mc:Fallback>
                <p:oleObj name="Equation" r:id="rId12" imgW="36828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520000" y="4176000"/>
                        <a:ext cx="803077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物件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2618406"/>
              </p:ext>
            </p:extLst>
          </p:nvPr>
        </p:nvGraphicFramePr>
        <p:xfrm>
          <a:off x="4860032" y="4122000"/>
          <a:ext cx="941538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107" name="Equation" r:id="rId14" imgW="431640" imgH="164880" progId="Equation.DSMT4">
                  <p:embed/>
                </p:oleObj>
              </mc:Choice>
              <mc:Fallback>
                <p:oleObj name="Equation" r:id="rId14" imgW="43164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860032" y="4122000"/>
                        <a:ext cx="941538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物件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7779229"/>
              </p:ext>
            </p:extLst>
          </p:nvPr>
        </p:nvGraphicFramePr>
        <p:xfrm>
          <a:off x="7326000" y="4176000"/>
          <a:ext cx="803077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108" name="Equation" r:id="rId16" imgW="368280" imgH="164880" progId="Equation.DSMT4">
                  <p:embed/>
                </p:oleObj>
              </mc:Choice>
              <mc:Fallback>
                <p:oleObj name="Equation" r:id="rId16" imgW="36828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326000" y="4176000"/>
                        <a:ext cx="803077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物件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7754664"/>
              </p:ext>
            </p:extLst>
          </p:nvPr>
        </p:nvGraphicFramePr>
        <p:xfrm>
          <a:off x="2642179" y="4572000"/>
          <a:ext cx="304041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109" name="Equation" r:id="rId18" imgW="139680" imgH="164880" progId="Equation.DSMT4">
                  <p:embed/>
                </p:oleObj>
              </mc:Choice>
              <mc:Fallback>
                <p:oleObj name="Equation" r:id="rId18" imgW="13968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2642179" y="4572000"/>
                        <a:ext cx="304041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物件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8013338"/>
              </p:ext>
            </p:extLst>
          </p:nvPr>
        </p:nvGraphicFramePr>
        <p:xfrm>
          <a:off x="3316556" y="4527168"/>
          <a:ext cx="1759500" cy="41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110" name="Equation" r:id="rId20" imgW="863280" imgH="203040" progId="Equation.DSMT4">
                  <p:embed/>
                </p:oleObj>
              </mc:Choice>
              <mc:Fallback>
                <p:oleObj name="Equation" r:id="rId20" imgW="8632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3316556" y="4527168"/>
                        <a:ext cx="1759500" cy="41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物件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1504141"/>
              </p:ext>
            </p:extLst>
          </p:nvPr>
        </p:nvGraphicFramePr>
        <p:xfrm>
          <a:off x="7020272" y="4536000"/>
          <a:ext cx="692308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111" name="Equation" r:id="rId22" imgW="317160" imgH="164880" progId="Equation.DSMT4">
                  <p:embed/>
                </p:oleObj>
              </mc:Choice>
              <mc:Fallback>
                <p:oleObj name="Equation" r:id="rId22" imgW="31716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7020272" y="4536000"/>
                        <a:ext cx="692308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49909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2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775" y="116632"/>
            <a:ext cx="4396457" cy="6661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9909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7.1  </a:t>
            </a:r>
            <a:r>
              <a:rPr lang="zh-TW" altLang="zh-TW" dirty="0" smtClean="0"/>
              <a:t>點</a:t>
            </a:r>
            <a:r>
              <a:rPr lang="zh-TW" altLang="zh-TW" dirty="0"/>
              <a:t>估計與區間估計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3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514" y="2367186"/>
            <a:ext cx="6996886" cy="2501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9909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7.2  </a:t>
            </a:r>
            <a:r>
              <a:rPr lang="zh-TW" altLang="zh-TW" dirty="0" smtClean="0"/>
              <a:t>母體</a:t>
            </a:r>
            <a:r>
              <a:rPr lang="zh-TW" altLang="zh-TW" dirty="0"/>
              <a:t>平均數 </a:t>
            </a:r>
            <a:r>
              <a:rPr lang="en-US" altLang="zh-TW" i="1" dirty="0">
                <a:sym typeface="Symbol"/>
              </a:rPr>
              <a:t></a:t>
            </a:r>
            <a:r>
              <a:rPr lang="en-US" altLang="zh-TW" dirty="0"/>
              <a:t> </a:t>
            </a:r>
            <a:r>
              <a:rPr lang="zh-TW" altLang="zh-TW" dirty="0"/>
              <a:t>的信賴區間</a:t>
            </a:r>
            <a:r>
              <a:rPr lang="en-US" altLang="zh-TW" dirty="0"/>
              <a:t> ( </a:t>
            </a:r>
            <a:r>
              <a:rPr lang="zh-TW" altLang="zh-TW" dirty="0"/>
              <a:t>母體標準差 </a:t>
            </a:r>
            <a:r>
              <a:rPr lang="en-US" altLang="zh-TW" i="1" dirty="0">
                <a:sym typeface="Symbol"/>
              </a:rPr>
              <a:t></a:t>
            </a:r>
            <a:r>
              <a:rPr lang="en-US" altLang="zh-TW" dirty="0"/>
              <a:t> </a:t>
            </a:r>
            <a:r>
              <a:rPr lang="zh-TW" altLang="zh-TW" dirty="0"/>
              <a:t>已知</a:t>
            </a:r>
            <a:r>
              <a:rPr lang="en-US" altLang="zh-TW" dirty="0"/>
              <a:t> 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4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0688" y="1916832"/>
            <a:ext cx="6645688" cy="3921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66313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7.2  </a:t>
            </a:r>
            <a:r>
              <a:rPr lang="zh-TW" altLang="zh-TW" dirty="0" smtClean="0"/>
              <a:t>母體</a:t>
            </a:r>
            <a:r>
              <a:rPr lang="zh-TW" altLang="zh-TW" dirty="0"/>
              <a:t>平均數 </a:t>
            </a:r>
            <a:r>
              <a:rPr lang="en-US" altLang="zh-TW" i="1" dirty="0">
                <a:sym typeface="Symbol"/>
              </a:rPr>
              <a:t></a:t>
            </a:r>
            <a:r>
              <a:rPr lang="en-US" altLang="zh-TW" dirty="0"/>
              <a:t> </a:t>
            </a:r>
            <a:r>
              <a:rPr lang="zh-TW" altLang="zh-TW" dirty="0"/>
              <a:t>的信賴區間</a:t>
            </a:r>
            <a:r>
              <a:rPr lang="en-US" altLang="zh-TW" dirty="0"/>
              <a:t> ( </a:t>
            </a:r>
            <a:r>
              <a:rPr lang="zh-TW" altLang="zh-TW" dirty="0"/>
              <a:t>母體標準差 </a:t>
            </a:r>
            <a:r>
              <a:rPr lang="en-US" altLang="zh-TW" i="1" dirty="0">
                <a:sym typeface="Symbol"/>
              </a:rPr>
              <a:t></a:t>
            </a:r>
            <a:r>
              <a:rPr lang="en-US" altLang="zh-TW" dirty="0"/>
              <a:t> </a:t>
            </a:r>
            <a:r>
              <a:rPr lang="zh-TW" altLang="zh-TW" dirty="0"/>
              <a:t>已知</a:t>
            </a:r>
            <a:r>
              <a:rPr lang="en-US" altLang="zh-TW" dirty="0"/>
              <a:t> 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5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204864"/>
            <a:ext cx="6832577" cy="2775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5892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7.2  </a:t>
            </a:r>
            <a:r>
              <a:rPr lang="zh-TW" altLang="zh-TW" dirty="0" smtClean="0"/>
              <a:t>母體</a:t>
            </a:r>
            <a:r>
              <a:rPr lang="zh-TW" altLang="zh-TW" dirty="0"/>
              <a:t>平均數 </a:t>
            </a:r>
            <a:r>
              <a:rPr lang="en-US" altLang="zh-TW" i="1" dirty="0">
                <a:sym typeface="Symbol"/>
              </a:rPr>
              <a:t></a:t>
            </a:r>
            <a:r>
              <a:rPr lang="en-US" altLang="zh-TW" dirty="0"/>
              <a:t> </a:t>
            </a:r>
            <a:r>
              <a:rPr lang="zh-TW" altLang="zh-TW" dirty="0"/>
              <a:t>的信賴區間</a:t>
            </a:r>
            <a:r>
              <a:rPr lang="en-US" altLang="zh-TW" dirty="0"/>
              <a:t> ( </a:t>
            </a:r>
            <a:r>
              <a:rPr lang="zh-TW" altLang="zh-TW" dirty="0"/>
              <a:t>母體標準差 </a:t>
            </a:r>
            <a:r>
              <a:rPr lang="en-US" altLang="zh-TW" i="1" dirty="0">
                <a:sym typeface="Symbol"/>
              </a:rPr>
              <a:t></a:t>
            </a:r>
            <a:r>
              <a:rPr lang="en-US" altLang="zh-TW" dirty="0"/>
              <a:t> </a:t>
            </a:r>
            <a:r>
              <a:rPr lang="zh-TW" altLang="zh-TW" dirty="0"/>
              <a:t>已知</a:t>
            </a:r>
            <a:r>
              <a:rPr lang="en-US" altLang="zh-TW" dirty="0"/>
              <a:t> 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6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539431"/>
            <a:ext cx="5904656" cy="48418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5892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7.2  </a:t>
            </a:r>
            <a:r>
              <a:rPr lang="zh-TW" altLang="zh-TW" dirty="0" smtClean="0"/>
              <a:t>母體</a:t>
            </a:r>
            <a:r>
              <a:rPr lang="zh-TW" altLang="zh-TW" dirty="0"/>
              <a:t>平均數 </a:t>
            </a:r>
            <a:r>
              <a:rPr lang="en-US" altLang="zh-TW" i="1" dirty="0">
                <a:sym typeface="Symbol"/>
              </a:rPr>
              <a:t></a:t>
            </a:r>
            <a:r>
              <a:rPr lang="en-US" altLang="zh-TW" dirty="0"/>
              <a:t> </a:t>
            </a:r>
            <a:r>
              <a:rPr lang="zh-TW" altLang="zh-TW" dirty="0"/>
              <a:t>的信賴區間</a:t>
            </a:r>
            <a:r>
              <a:rPr lang="en-US" altLang="zh-TW" dirty="0"/>
              <a:t> ( </a:t>
            </a:r>
            <a:r>
              <a:rPr lang="zh-TW" altLang="zh-TW" dirty="0"/>
              <a:t>母體標準差 </a:t>
            </a:r>
            <a:r>
              <a:rPr lang="en-US" altLang="zh-TW" i="1" dirty="0">
                <a:sym typeface="Symbol"/>
              </a:rPr>
              <a:t></a:t>
            </a:r>
            <a:r>
              <a:rPr lang="en-US" altLang="zh-TW" dirty="0"/>
              <a:t> </a:t>
            </a:r>
            <a:r>
              <a:rPr lang="zh-TW" altLang="zh-TW" dirty="0"/>
              <a:t>已知</a:t>
            </a:r>
            <a:r>
              <a:rPr lang="en-US" altLang="zh-TW" dirty="0"/>
              <a:t> 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7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560272"/>
            <a:ext cx="6987919" cy="230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3282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7.2  </a:t>
            </a:r>
            <a:r>
              <a:rPr lang="zh-TW" altLang="zh-TW" dirty="0" smtClean="0"/>
              <a:t>母體</a:t>
            </a:r>
            <a:r>
              <a:rPr lang="zh-TW" altLang="zh-TW" dirty="0"/>
              <a:t>平均數 </a:t>
            </a:r>
            <a:r>
              <a:rPr lang="en-US" altLang="zh-TW" i="1" dirty="0">
                <a:sym typeface="Symbol"/>
              </a:rPr>
              <a:t></a:t>
            </a:r>
            <a:r>
              <a:rPr lang="en-US" altLang="zh-TW" dirty="0"/>
              <a:t> </a:t>
            </a:r>
            <a:r>
              <a:rPr lang="zh-TW" altLang="zh-TW" dirty="0"/>
              <a:t>的信賴區間</a:t>
            </a:r>
            <a:r>
              <a:rPr lang="en-US" altLang="zh-TW" dirty="0"/>
              <a:t> ( </a:t>
            </a:r>
            <a:r>
              <a:rPr lang="zh-TW" altLang="zh-TW" dirty="0"/>
              <a:t>母體標準差 </a:t>
            </a:r>
            <a:r>
              <a:rPr lang="en-US" altLang="zh-TW" i="1" dirty="0">
                <a:sym typeface="Symbol"/>
              </a:rPr>
              <a:t></a:t>
            </a:r>
            <a:r>
              <a:rPr lang="en-US" altLang="zh-TW" dirty="0"/>
              <a:t> </a:t>
            </a:r>
            <a:r>
              <a:rPr lang="zh-TW" altLang="zh-TW" dirty="0"/>
              <a:t>已知</a:t>
            </a:r>
            <a:r>
              <a:rPr lang="en-US" altLang="zh-TW" dirty="0"/>
              <a:t> 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8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628800"/>
            <a:ext cx="6624736" cy="4469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32820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7.2  </a:t>
            </a:r>
            <a:r>
              <a:rPr lang="zh-TW" altLang="zh-TW" dirty="0" smtClean="0"/>
              <a:t>母體</a:t>
            </a:r>
            <a:r>
              <a:rPr lang="zh-TW" altLang="zh-TW" dirty="0"/>
              <a:t>平均數 </a:t>
            </a:r>
            <a:r>
              <a:rPr lang="en-US" altLang="zh-TW" i="1" dirty="0">
                <a:sym typeface="Symbol"/>
              </a:rPr>
              <a:t></a:t>
            </a:r>
            <a:r>
              <a:rPr lang="en-US" altLang="zh-TW" dirty="0"/>
              <a:t> </a:t>
            </a:r>
            <a:r>
              <a:rPr lang="zh-TW" altLang="zh-TW" dirty="0"/>
              <a:t>的信賴區間</a:t>
            </a:r>
            <a:r>
              <a:rPr lang="en-US" altLang="zh-TW" dirty="0"/>
              <a:t> ( </a:t>
            </a:r>
            <a:r>
              <a:rPr lang="zh-TW" altLang="zh-TW" dirty="0"/>
              <a:t>母體標準差 </a:t>
            </a:r>
            <a:r>
              <a:rPr lang="en-US" altLang="zh-TW" i="1" dirty="0">
                <a:sym typeface="Symbol"/>
              </a:rPr>
              <a:t></a:t>
            </a:r>
            <a:r>
              <a:rPr lang="en-US" altLang="zh-TW" dirty="0"/>
              <a:t> </a:t>
            </a:r>
            <a:r>
              <a:rPr lang="zh-TW" altLang="zh-TW" dirty="0"/>
              <a:t>已知</a:t>
            </a:r>
            <a:r>
              <a:rPr lang="en-US" altLang="zh-TW" dirty="0"/>
              <a:t> 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9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969" y="2132856"/>
            <a:ext cx="6807431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32820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7.2  </a:t>
            </a:r>
            <a:r>
              <a:rPr lang="zh-TW" altLang="zh-TW" dirty="0"/>
              <a:t>母體平均數 </a:t>
            </a:r>
            <a:r>
              <a:rPr lang="en-US" altLang="zh-TW" i="1" dirty="0">
                <a:sym typeface="Symbol"/>
              </a:rPr>
              <a:t></a:t>
            </a:r>
            <a:r>
              <a:rPr lang="en-US" altLang="zh-TW" dirty="0"/>
              <a:t> </a:t>
            </a:r>
            <a:r>
              <a:rPr lang="zh-TW" altLang="zh-TW" dirty="0"/>
              <a:t>的信賴區間</a:t>
            </a:r>
            <a:r>
              <a:rPr lang="en-US" altLang="zh-TW" dirty="0"/>
              <a:t> ( </a:t>
            </a:r>
            <a:r>
              <a:rPr lang="zh-TW" altLang="zh-TW" dirty="0"/>
              <a:t>母體標準差 </a:t>
            </a:r>
            <a:r>
              <a:rPr lang="en-US" altLang="zh-TW" i="1" dirty="0">
                <a:sym typeface="Symbol"/>
              </a:rPr>
              <a:t></a:t>
            </a:r>
            <a:r>
              <a:rPr lang="en-US" altLang="zh-TW" dirty="0"/>
              <a:t> </a:t>
            </a:r>
            <a:r>
              <a:rPr lang="zh-TW" altLang="zh-TW" dirty="0"/>
              <a:t>已知</a:t>
            </a:r>
            <a:r>
              <a:rPr lang="en-US" altLang="zh-TW" dirty="0"/>
              <a:t> 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0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12776"/>
            <a:ext cx="6213355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72470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7.2  </a:t>
            </a:r>
            <a:r>
              <a:rPr lang="zh-TW" altLang="zh-TW" dirty="0"/>
              <a:t>母體平均數 </a:t>
            </a:r>
            <a:r>
              <a:rPr lang="en-US" altLang="zh-TW" i="1" dirty="0">
                <a:sym typeface="Symbol"/>
              </a:rPr>
              <a:t></a:t>
            </a:r>
            <a:r>
              <a:rPr lang="en-US" altLang="zh-TW" dirty="0"/>
              <a:t> </a:t>
            </a:r>
            <a:r>
              <a:rPr lang="zh-TW" altLang="zh-TW" dirty="0"/>
              <a:t>的信賴區間</a:t>
            </a:r>
            <a:r>
              <a:rPr lang="en-US" altLang="zh-TW" dirty="0"/>
              <a:t> ( </a:t>
            </a:r>
            <a:r>
              <a:rPr lang="zh-TW" altLang="zh-TW" dirty="0"/>
              <a:t>母體標準差 </a:t>
            </a:r>
            <a:r>
              <a:rPr lang="en-US" altLang="zh-TW" i="1" dirty="0">
                <a:sym typeface="Symbol"/>
              </a:rPr>
              <a:t></a:t>
            </a:r>
            <a:r>
              <a:rPr lang="en-US" altLang="zh-TW" dirty="0"/>
              <a:t> </a:t>
            </a:r>
            <a:r>
              <a:rPr lang="zh-TW" altLang="zh-TW" dirty="0"/>
              <a:t>已知</a:t>
            </a:r>
            <a:r>
              <a:rPr lang="en-US" altLang="zh-TW" dirty="0"/>
              <a:t> 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1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883" y="2708920"/>
            <a:ext cx="6642493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46688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7.3  </a:t>
            </a:r>
            <a:r>
              <a:rPr lang="zh-TW" altLang="zh-TW" dirty="0" smtClean="0"/>
              <a:t>樣本</a:t>
            </a:r>
            <a:r>
              <a:rPr lang="zh-TW" altLang="zh-TW" dirty="0"/>
              <a:t>數的選擇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2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392454"/>
            <a:ext cx="6802777" cy="2548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8380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7.3  </a:t>
            </a:r>
            <a:r>
              <a:rPr lang="zh-TW" altLang="zh-TW" dirty="0" smtClean="0"/>
              <a:t>樣本</a:t>
            </a:r>
            <a:r>
              <a:rPr lang="zh-TW" altLang="zh-TW" dirty="0"/>
              <a:t>數的選擇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3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1766" y="1772816"/>
            <a:ext cx="6604610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19234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7.3  </a:t>
            </a:r>
            <a:r>
              <a:rPr lang="zh-TW" altLang="zh-TW" dirty="0" smtClean="0"/>
              <a:t>樣本</a:t>
            </a:r>
            <a:r>
              <a:rPr lang="zh-TW" altLang="zh-TW" dirty="0"/>
              <a:t>數的選擇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4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857718"/>
            <a:ext cx="7312881" cy="1435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19234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7.4  </a:t>
            </a:r>
            <a:r>
              <a:rPr lang="zh-TW" altLang="zh-TW" dirty="0" smtClean="0"/>
              <a:t>母體</a:t>
            </a:r>
            <a:r>
              <a:rPr lang="zh-TW" altLang="zh-TW" dirty="0"/>
              <a:t>平均數 </a:t>
            </a:r>
            <a:r>
              <a:rPr lang="en-US" altLang="zh-TW" i="1" dirty="0">
                <a:sym typeface="Symbol"/>
              </a:rPr>
              <a:t></a:t>
            </a:r>
            <a:r>
              <a:rPr lang="en-US" altLang="zh-TW" dirty="0"/>
              <a:t> </a:t>
            </a:r>
            <a:r>
              <a:rPr lang="zh-TW" altLang="zh-TW" dirty="0"/>
              <a:t>的信賴區間</a:t>
            </a:r>
            <a:r>
              <a:rPr lang="en-US" altLang="zh-TW" dirty="0"/>
              <a:t> ( </a:t>
            </a:r>
            <a:r>
              <a:rPr lang="zh-TW" altLang="zh-TW" dirty="0"/>
              <a:t>母體標準差 </a:t>
            </a:r>
            <a:r>
              <a:rPr lang="en-US" altLang="zh-TW" i="1" dirty="0">
                <a:sym typeface="Symbol"/>
              </a:rPr>
              <a:t></a:t>
            </a:r>
            <a:r>
              <a:rPr lang="en-US" altLang="zh-TW" dirty="0"/>
              <a:t> </a:t>
            </a:r>
            <a:r>
              <a:rPr lang="zh-TW" altLang="zh-TW" dirty="0"/>
              <a:t>未知</a:t>
            </a:r>
            <a:r>
              <a:rPr lang="en-US" altLang="zh-TW" dirty="0"/>
              <a:t> 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5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119" y="2765424"/>
            <a:ext cx="6793382" cy="1959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19234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7.4  </a:t>
            </a:r>
            <a:r>
              <a:rPr lang="zh-TW" altLang="zh-TW" dirty="0" smtClean="0"/>
              <a:t>母體</a:t>
            </a:r>
            <a:r>
              <a:rPr lang="zh-TW" altLang="zh-TW" dirty="0"/>
              <a:t>平均數 </a:t>
            </a:r>
            <a:r>
              <a:rPr lang="en-US" altLang="zh-TW" i="1" dirty="0">
                <a:sym typeface="Symbol"/>
              </a:rPr>
              <a:t></a:t>
            </a:r>
            <a:r>
              <a:rPr lang="en-US" altLang="zh-TW" dirty="0"/>
              <a:t> </a:t>
            </a:r>
            <a:r>
              <a:rPr lang="zh-TW" altLang="zh-TW" dirty="0"/>
              <a:t>的信賴區間</a:t>
            </a:r>
            <a:r>
              <a:rPr lang="en-US" altLang="zh-TW" dirty="0"/>
              <a:t> ( </a:t>
            </a:r>
            <a:r>
              <a:rPr lang="zh-TW" altLang="zh-TW" dirty="0"/>
              <a:t>母體標準差 </a:t>
            </a:r>
            <a:r>
              <a:rPr lang="en-US" altLang="zh-TW" i="1" dirty="0">
                <a:sym typeface="Symbol"/>
              </a:rPr>
              <a:t></a:t>
            </a:r>
            <a:r>
              <a:rPr lang="en-US" altLang="zh-TW" dirty="0"/>
              <a:t> </a:t>
            </a:r>
            <a:r>
              <a:rPr lang="zh-TW" altLang="zh-TW" dirty="0"/>
              <a:t>未知</a:t>
            </a:r>
            <a:r>
              <a:rPr lang="en-US" altLang="zh-TW" dirty="0"/>
              <a:t> 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6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7" y="1628800"/>
            <a:ext cx="6684416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88171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7.4  </a:t>
            </a:r>
            <a:r>
              <a:rPr lang="zh-TW" altLang="zh-TW" dirty="0" smtClean="0"/>
              <a:t>母體</a:t>
            </a:r>
            <a:r>
              <a:rPr lang="zh-TW" altLang="zh-TW" dirty="0"/>
              <a:t>平均數 </a:t>
            </a:r>
            <a:r>
              <a:rPr lang="en-US" altLang="zh-TW" i="1" dirty="0">
                <a:sym typeface="Symbol"/>
              </a:rPr>
              <a:t></a:t>
            </a:r>
            <a:r>
              <a:rPr lang="en-US" altLang="zh-TW" dirty="0"/>
              <a:t> </a:t>
            </a:r>
            <a:r>
              <a:rPr lang="zh-TW" altLang="zh-TW" dirty="0"/>
              <a:t>的信賴區間</a:t>
            </a:r>
            <a:r>
              <a:rPr lang="en-US" altLang="zh-TW" dirty="0"/>
              <a:t> ( </a:t>
            </a:r>
            <a:r>
              <a:rPr lang="zh-TW" altLang="zh-TW" dirty="0"/>
              <a:t>母體標準差 </a:t>
            </a:r>
            <a:r>
              <a:rPr lang="en-US" altLang="zh-TW" i="1" dirty="0">
                <a:sym typeface="Symbol"/>
              </a:rPr>
              <a:t></a:t>
            </a:r>
            <a:r>
              <a:rPr lang="en-US" altLang="zh-TW" dirty="0"/>
              <a:t> </a:t>
            </a:r>
            <a:r>
              <a:rPr lang="zh-TW" altLang="zh-TW" dirty="0"/>
              <a:t>未知</a:t>
            </a:r>
            <a:r>
              <a:rPr lang="en-US" altLang="zh-TW" dirty="0"/>
              <a:t> 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47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72816"/>
            <a:ext cx="6450952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88171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7.4  </a:t>
            </a:r>
            <a:r>
              <a:rPr lang="zh-TW" altLang="zh-TW" dirty="0" smtClean="0"/>
              <a:t>母體</a:t>
            </a:r>
            <a:r>
              <a:rPr lang="zh-TW" altLang="zh-TW" dirty="0"/>
              <a:t>平均數 </a:t>
            </a:r>
            <a:r>
              <a:rPr lang="en-US" altLang="zh-TW" i="1" dirty="0">
                <a:sym typeface="Symbol"/>
              </a:rPr>
              <a:t></a:t>
            </a:r>
            <a:r>
              <a:rPr lang="en-US" altLang="zh-TW" dirty="0"/>
              <a:t> </a:t>
            </a:r>
            <a:r>
              <a:rPr lang="zh-TW" altLang="zh-TW" dirty="0"/>
              <a:t>的信賴區間</a:t>
            </a:r>
            <a:r>
              <a:rPr lang="en-US" altLang="zh-TW" dirty="0"/>
              <a:t> ( </a:t>
            </a:r>
            <a:r>
              <a:rPr lang="zh-TW" altLang="zh-TW" dirty="0"/>
              <a:t>母體標準差 </a:t>
            </a:r>
            <a:r>
              <a:rPr lang="en-US" altLang="zh-TW" i="1" dirty="0">
                <a:sym typeface="Symbol"/>
              </a:rPr>
              <a:t></a:t>
            </a:r>
            <a:r>
              <a:rPr lang="en-US" altLang="zh-TW" dirty="0"/>
              <a:t> </a:t>
            </a:r>
            <a:r>
              <a:rPr lang="zh-TW" altLang="zh-TW" dirty="0"/>
              <a:t>未知</a:t>
            </a:r>
            <a:r>
              <a:rPr lang="en-US" altLang="zh-TW" dirty="0"/>
              <a:t> 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8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89290"/>
            <a:ext cx="6443544" cy="4648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88171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7.4  </a:t>
            </a:r>
            <a:r>
              <a:rPr lang="zh-TW" altLang="zh-TW" dirty="0"/>
              <a:t>母體平均數 </a:t>
            </a:r>
            <a:r>
              <a:rPr lang="en-US" altLang="zh-TW" i="1" dirty="0">
                <a:sym typeface="Symbol"/>
              </a:rPr>
              <a:t></a:t>
            </a:r>
            <a:r>
              <a:rPr lang="en-US" altLang="zh-TW" dirty="0"/>
              <a:t> </a:t>
            </a:r>
            <a:r>
              <a:rPr lang="zh-TW" altLang="zh-TW" dirty="0"/>
              <a:t>的信賴區間</a:t>
            </a:r>
            <a:r>
              <a:rPr lang="en-US" altLang="zh-TW" dirty="0"/>
              <a:t> ( </a:t>
            </a:r>
            <a:r>
              <a:rPr lang="zh-TW" altLang="zh-TW" dirty="0"/>
              <a:t>母體標準差 </a:t>
            </a:r>
            <a:r>
              <a:rPr lang="en-US" altLang="zh-TW" i="1" dirty="0">
                <a:sym typeface="Symbol"/>
              </a:rPr>
              <a:t></a:t>
            </a:r>
            <a:r>
              <a:rPr lang="en-US" altLang="zh-TW" dirty="0"/>
              <a:t> </a:t>
            </a:r>
            <a:r>
              <a:rPr lang="zh-TW" altLang="zh-TW" dirty="0"/>
              <a:t>未知</a:t>
            </a:r>
            <a:r>
              <a:rPr lang="en-US" altLang="zh-TW" dirty="0"/>
              <a:t> 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9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614" y="2122645"/>
            <a:ext cx="7019786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89722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7.4  </a:t>
            </a:r>
            <a:r>
              <a:rPr lang="zh-TW" altLang="zh-TW" dirty="0"/>
              <a:t>母體平均數 </a:t>
            </a:r>
            <a:r>
              <a:rPr lang="en-US" altLang="zh-TW" i="1" dirty="0">
                <a:sym typeface="Symbol"/>
              </a:rPr>
              <a:t></a:t>
            </a:r>
            <a:r>
              <a:rPr lang="en-US" altLang="zh-TW" dirty="0"/>
              <a:t> </a:t>
            </a:r>
            <a:r>
              <a:rPr lang="zh-TW" altLang="zh-TW" dirty="0"/>
              <a:t>的信賴區間</a:t>
            </a:r>
            <a:r>
              <a:rPr lang="en-US" altLang="zh-TW" dirty="0"/>
              <a:t> ( </a:t>
            </a:r>
            <a:r>
              <a:rPr lang="zh-TW" altLang="zh-TW" dirty="0"/>
              <a:t>母體標準差 </a:t>
            </a:r>
            <a:r>
              <a:rPr lang="en-US" altLang="zh-TW" i="1" dirty="0">
                <a:sym typeface="Symbol"/>
              </a:rPr>
              <a:t></a:t>
            </a:r>
            <a:r>
              <a:rPr lang="en-US" altLang="zh-TW" dirty="0"/>
              <a:t> </a:t>
            </a:r>
            <a:r>
              <a:rPr lang="zh-TW" altLang="zh-TW" dirty="0"/>
              <a:t>未知</a:t>
            </a:r>
            <a:r>
              <a:rPr lang="en-US" altLang="zh-TW" dirty="0"/>
              <a:t> 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0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780928"/>
            <a:ext cx="6646550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08085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628" y="2132856"/>
            <a:ext cx="4349155" cy="2892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796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</TotalTime>
  <Words>433</Words>
  <Application>Microsoft Office PowerPoint</Application>
  <PresentationFormat>如螢幕大小 (4:3)</PresentationFormat>
  <Paragraphs>29</Paragraphs>
  <Slides>24</Slides>
  <Notes>1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24</vt:i4>
      </vt:variant>
    </vt:vector>
  </HeadingPairs>
  <TitlesOfParts>
    <vt:vector size="26" baseType="lpstr">
      <vt:lpstr>Office 佈景主題</vt:lpstr>
      <vt:lpstr>MathType 6.0 Equation</vt:lpstr>
      <vt:lpstr>Chapter 7</vt:lpstr>
      <vt:lpstr>PowerPoint 簡報</vt:lpstr>
      <vt:lpstr>7.1  點估計與區間估計</vt:lpstr>
      <vt:lpstr>7.1  點估計與區間估計</vt:lpstr>
      <vt:lpstr>PowerPoint 簡報</vt:lpstr>
      <vt:lpstr>7.1  點估計與區間估計</vt:lpstr>
      <vt:lpstr>7.2  母體平均數  的信賴區間 ( 母體標準差  已知 )</vt:lpstr>
      <vt:lpstr>7.2  母體平均數  的信賴區間 ( 母體標準差  已知 )</vt:lpstr>
      <vt:lpstr>7.2  母體平均數  的信賴區間 ( 母體標準差  已知 )</vt:lpstr>
      <vt:lpstr>7.2  母體平均數  的信賴區間 ( 母體標準差  已知 )</vt:lpstr>
      <vt:lpstr>7.2  母體平均數  的信賴區間 ( 母體標準差  已知 )</vt:lpstr>
      <vt:lpstr>7.2  母體平均數  的信賴區間 ( 母體標準差  已知 )</vt:lpstr>
      <vt:lpstr>7.2  母體平均數  的信賴區間 ( 母體標準差  已知 )</vt:lpstr>
      <vt:lpstr>7.2  母體平均數  的信賴區間 ( 母體標準差  已知 )</vt:lpstr>
      <vt:lpstr>7.3  樣本數的選擇</vt:lpstr>
      <vt:lpstr>7.3  樣本數的選擇</vt:lpstr>
      <vt:lpstr>7.3  樣本數的選擇</vt:lpstr>
      <vt:lpstr>7.4  母體平均數  的信賴區間 ( 母體標準差  未知 )</vt:lpstr>
      <vt:lpstr>7.4  母體平均數  的信賴區間 ( 母體標準差  未知 )</vt:lpstr>
      <vt:lpstr>7.4  母體平均數  的信賴區間 ( 母體標準差  未知 )</vt:lpstr>
      <vt:lpstr>7.4  母體平均數  的信賴區間 ( 母體標準差  未知 )</vt:lpstr>
      <vt:lpstr>7.4  母體平均數  的信賴區間 ( 母體標準差  未知 )</vt:lpstr>
      <vt:lpstr>7.4  母體平均數  的信賴區間 ( 母體標準差  未知 )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</dc:title>
  <dc:creator>winx</dc:creator>
  <cp:lastModifiedBy>Owner</cp:lastModifiedBy>
  <cp:revision>52</cp:revision>
  <dcterms:created xsi:type="dcterms:W3CDTF">2017-08-29T02:12:46Z</dcterms:created>
  <dcterms:modified xsi:type="dcterms:W3CDTF">2018-09-03T02:45:43Z</dcterms:modified>
</cp:coreProperties>
</file>