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4" r:id="rId33"/>
    <p:sldId id="290" r:id="rId34"/>
    <p:sldId id="291" r:id="rId35"/>
    <p:sldId id="292" r:id="rId36"/>
    <p:sldId id="293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259" r:id="rId5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00CC"/>
    <a:srgbClr val="FF00FF"/>
    <a:srgbClr val="000066"/>
    <a:srgbClr val="FFFF66"/>
    <a:srgbClr val="FF9900"/>
    <a:srgbClr val="333300"/>
    <a:srgbClr val="003366"/>
    <a:srgbClr val="00666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276" y="-96"/>
      </p:cViewPr>
      <p:guideLst>
        <p:guide orient="horz" pos="315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10" Type="http://schemas.openxmlformats.org/officeDocument/2006/relationships/image" Target="../media/image70.wmf"/><Relationship Id="rId4" Type="http://schemas.openxmlformats.org/officeDocument/2006/relationships/image" Target="../media/image64.wmf"/><Relationship Id="rId9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F5881-4459-490F-8093-EADBB392CA92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8E7DB-3869-41E1-9158-11D3642AB1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6950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BC2B-D3F8-48F7-A667-471890AF0660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6453336"/>
            <a:ext cx="171926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2846387" cy="60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22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BC2B-D3F8-48F7-A667-471890AF0660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889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BC2B-D3F8-48F7-A667-471890AF0660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3112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1080120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412776"/>
            <a:ext cx="8568952" cy="5112568"/>
          </a:xfrm>
        </p:spPr>
        <p:txBody>
          <a:bodyPr>
            <a:normAutofit/>
          </a:bodyPr>
          <a:lstStyle>
            <a:lvl1pPr marL="288000" indent="-288000">
              <a:lnSpc>
                <a:spcPts val="3200"/>
              </a:lnSpc>
              <a:spcBef>
                <a:spcPts val="500"/>
              </a:spcBef>
              <a:defRPr sz="2400" baseline="0"/>
            </a:lvl1pPr>
            <a:lvl2pPr marL="648000" indent="-288000">
              <a:lnSpc>
                <a:spcPts val="3200"/>
              </a:lnSpc>
              <a:spcBef>
                <a:spcPts val="500"/>
              </a:spcBef>
              <a:buClr>
                <a:srgbClr val="000066"/>
              </a:buClr>
              <a:defRPr sz="2400" baseline="0"/>
            </a:lvl2pPr>
            <a:lvl3pPr marL="1008000" indent="-288000">
              <a:lnSpc>
                <a:spcPts val="3200"/>
              </a:lnSpc>
              <a:spcBef>
                <a:spcPts val="500"/>
              </a:spcBef>
              <a:defRPr sz="2400" baseline="0"/>
            </a:lvl3pPr>
            <a:lvl4pPr>
              <a:lnSpc>
                <a:spcPts val="3200"/>
              </a:lnSpc>
              <a:spcBef>
                <a:spcPts val="500"/>
              </a:spcBef>
              <a:defRPr sz="2400" baseline="0"/>
            </a:lvl4pPr>
            <a:lvl5pPr>
              <a:lnSpc>
                <a:spcPts val="3200"/>
              </a:lnSpc>
              <a:spcBef>
                <a:spcPts val="500"/>
              </a:spcBef>
              <a:defRPr sz="2400" baseline="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BC2B-D3F8-48F7-A667-471890AF0660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651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BC2B-D3F8-48F7-A667-471890AF0660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326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BC2B-D3F8-48F7-A667-471890AF0660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691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BC2B-D3F8-48F7-A667-471890AF0660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8637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BC2B-D3F8-48F7-A667-471890AF0660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019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BC2B-D3F8-48F7-A667-471890AF0660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6401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BC2B-D3F8-48F7-A667-471890AF0660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576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BC2B-D3F8-48F7-A667-471890AF0660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5697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SYSTEM\Desktop\新下載ppt 範本\119\119\02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47248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9552" y="1412776"/>
            <a:ext cx="8147248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4BC2B-D3F8-48F7-A667-471890AF0660}" type="datetimeFigureOut">
              <a:rPr lang="zh-TW" altLang="en-US" smtClean="0"/>
              <a:t>2018/9/3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09CBF-0964-46DE-AC6C-E29C7087FBB3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27" y="1290539"/>
            <a:ext cx="8224837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6453336"/>
            <a:ext cx="1719263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213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0000CC"/>
          </a:solidFill>
          <a:effectLst/>
          <a:latin typeface="Times New Roman" pitchFamily="18" charset="0"/>
          <a:ea typeface="標楷體" pitchFamily="65" charset="-120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33CC"/>
        </a:buClr>
        <a:buSzPct val="80000"/>
        <a:buFont typeface="Wingdings" pitchFamily="2" charset="2"/>
        <a:buChar char="l"/>
        <a:defRPr sz="28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7030A0"/>
        </a:buClr>
        <a:buFont typeface="Arial" pitchFamily="34" charset="0"/>
        <a:buChar char="–"/>
        <a:defRPr sz="26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標楷體" pitchFamily="65" charset="-120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33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30.wmf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29.wmf"/><Relationship Id="rId4" Type="http://schemas.openxmlformats.org/officeDocument/2006/relationships/image" Target="../media/image26.wmf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31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3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oleObject" Target="../embeddings/oleObject25.bin"/><Relationship Id="rId18" Type="http://schemas.openxmlformats.org/officeDocument/2006/relationships/image" Target="../media/image68.wmf"/><Relationship Id="rId3" Type="http://schemas.openxmlformats.org/officeDocument/2006/relationships/oleObject" Target="../embeddings/oleObject20.bin"/><Relationship Id="rId21" Type="http://schemas.openxmlformats.org/officeDocument/2006/relationships/oleObject" Target="../embeddings/oleObject29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65.wmf"/><Relationship Id="rId1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7.wmf"/><Relationship Id="rId20" Type="http://schemas.openxmlformats.org/officeDocument/2006/relationships/image" Target="../media/image69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62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64.wmf"/><Relationship Id="rId19" Type="http://schemas.openxmlformats.org/officeDocument/2006/relationships/oleObject" Target="../embeddings/oleObject28.bin"/><Relationship Id="rId4" Type="http://schemas.openxmlformats.org/officeDocument/2006/relationships/image" Target="../media/image61.wmf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66.wmf"/><Relationship Id="rId22" Type="http://schemas.openxmlformats.org/officeDocument/2006/relationships/image" Target="../media/image70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5.wmf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851920" y="1556792"/>
            <a:ext cx="4536504" cy="1440160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Chapter</a:t>
            </a:r>
            <a:r>
              <a:rPr lang="en-US" altLang="zh-TW" dirty="0" smtClean="0"/>
              <a:t> </a:t>
            </a:r>
            <a:r>
              <a:rPr lang="en-US" altLang="zh-TW" sz="7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zh-TW" alt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635896" y="3356992"/>
            <a:ext cx="5112568" cy="1944216"/>
          </a:xfrm>
        </p:spPr>
        <p:txBody>
          <a:bodyPr>
            <a:noAutofit/>
          </a:bodyPr>
          <a:lstStyle/>
          <a:p>
            <a:r>
              <a:rPr lang="zh-TW" altLang="en-US" sz="4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假設檢定</a:t>
            </a:r>
            <a:endParaRPr lang="zh-TW" altLang="en-US" sz="4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961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CC"/>
                </a:solidFill>
              </a:rPr>
              <a:t>8.1.4</a:t>
            </a:r>
            <a:r>
              <a:rPr lang="zh-TW" altLang="en-US" sz="2800" dirty="0" smtClean="0">
                <a:solidFill>
                  <a:srgbClr val="6600CC"/>
                </a:solidFill>
              </a:rPr>
              <a:t>  </a:t>
            </a:r>
            <a:r>
              <a:rPr lang="zh-TW" altLang="zh-TW" sz="2800" dirty="0" smtClean="0">
                <a:solidFill>
                  <a:srgbClr val="6600CC"/>
                </a:solidFill>
              </a:rPr>
              <a:t>假設</a:t>
            </a:r>
            <a:r>
              <a:rPr lang="zh-TW" altLang="zh-TW" sz="2800" dirty="0">
                <a:solidFill>
                  <a:srgbClr val="6600CC"/>
                </a:solidFill>
              </a:rPr>
              <a:t>檢定的決策法則</a:t>
            </a:r>
            <a:endParaRPr lang="zh-TW" altLang="en-US" sz="2800" dirty="0">
              <a:solidFill>
                <a:srgbClr val="66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  <a:buFont typeface="+mj-lt"/>
              <a:buAutoNum type="arabicPeriod" startAt="2"/>
            </a:pPr>
            <a:r>
              <a:rPr lang="zh-TW" altLang="zh-TW" b="1" dirty="0">
                <a:solidFill>
                  <a:srgbClr val="0000FF"/>
                </a:solidFill>
              </a:rPr>
              <a:t>右尾檢定 </a:t>
            </a:r>
            <a:r>
              <a:rPr lang="en-US" altLang="zh-TW" b="1" dirty="0">
                <a:solidFill>
                  <a:srgbClr val="0000FF"/>
                </a:solidFill>
              </a:rPr>
              <a:t>(Right-Tailed Test)</a:t>
            </a:r>
            <a:endParaRPr lang="zh-TW" altLang="en-US" dirty="0">
              <a:solidFill>
                <a:srgbClr val="0000FF"/>
              </a:solidFill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137" y="2204467"/>
            <a:ext cx="6634656" cy="331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66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CC"/>
                </a:solidFill>
              </a:rPr>
              <a:t>8.1.4</a:t>
            </a:r>
            <a:r>
              <a:rPr lang="zh-TW" altLang="en-US" sz="2800" dirty="0" smtClean="0">
                <a:solidFill>
                  <a:srgbClr val="6600CC"/>
                </a:solidFill>
              </a:rPr>
              <a:t>  </a:t>
            </a:r>
            <a:r>
              <a:rPr lang="zh-TW" altLang="zh-TW" sz="2800" dirty="0" smtClean="0">
                <a:solidFill>
                  <a:srgbClr val="6600CC"/>
                </a:solidFill>
              </a:rPr>
              <a:t>假設</a:t>
            </a:r>
            <a:r>
              <a:rPr lang="zh-TW" altLang="zh-TW" sz="2800" dirty="0">
                <a:solidFill>
                  <a:srgbClr val="6600CC"/>
                </a:solidFill>
              </a:rPr>
              <a:t>檢定的決策法則</a:t>
            </a:r>
            <a:endParaRPr lang="zh-TW" altLang="en-US" sz="2800" dirty="0">
              <a:solidFill>
                <a:srgbClr val="66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  <a:buFont typeface="+mj-lt"/>
              <a:buAutoNum type="arabicPeriod" startAt="3"/>
            </a:pPr>
            <a:r>
              <a:rPr lang="zh-TW" altLang="zh-TW" b="1" dirty="0">
                <a:solidFill>
                  <a:srgbClr val="0000FF"/>
                </a:solidFill>
              </a:rPr>
              <a:t>左尾檢定</a:t>
            </a:r>
            <a:r>
              <a:rPr lang="en-US" altLang="zh-TW" b="1" dirty="0">
                <a:solidFill>
                  <a:srgbClr val="0000FF"/>
                </a:solidFill>
              </a:rPr>
              <a:t> (Left-Tailed Test)</a:t>
            </a:r>
            <a:endParaRPr lang="zh-TW" altLang="zh-TW" dirty="0">
              <a:solidFill>
                <a:srgbClr val="0000FF"/>
              </a:solidFill>
            </a:endParaRPr>
          </a:p>
          <a:p>
            <a:pPr marL="0" indent="0">
              <a:buSzPct val="100000"/>
              <a:buNone/>
            </a:pPr>
            <a:endParaRPr lang="zh-TW" altLang="en-US" dirty="0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04864"/>
            <a:ext cx="663382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66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8.2  </a:t>
            </a:r>
            <a:r>
              <a:rPr lang="zh-TW" altLang="zh-TW" dirty="0" smtClean="0"/>
              <a:t>假設</a:t>
            </a:r>
            <a:r>
              <a:rPr lang="zh-TW" altLang="zh-TW" dirty="0"/>
              <a:t>檢定的流程與</a:t>
            </a:r>
            <a:r>
              <a:rPr lang="zh-TW" altLang="zh-TW" dirty="0" smtClean="0"/>
              <a:t>方法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2800" dirty="0" smtClean="0">
                <a:solidFill>
                  <a:srgbClr val="6600CC"/>
                </a:solidFill>
              </a:rPr>
              <a:t>8.2.1  </a:t>
            </a:r>
            <a:r>
              <a:rPr lang="zh-TW" altLang="zh-TW" sz="2800" dirty="0" smtClean="0">
                <a:solidFill>
                  <a:srgbClr val="6600CC"/>
                </a:solidFill>
              </a:rPr>
              <a:t>檢定</a:t>
            </a:r>
            <a:r>
              <a:rPr lang="zh-TW" altLang="zh-TW" sz="2800" dirty="0">
                <a:solidFill>
                  <a:srgbClr val="6600CC"/>
                </a:solidFill>
              </a:rPr>
              <a:t>統計量法</a:t>
            </a:r>
            <a:endParaRPr lang="zh-TW" altLang="en-US" sz="2800" dirty="0">
              <a:solidFill>
                <a:srgbClr val="66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44177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66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CC"/>
                </a:solidFill>
              </a:rPr>
              <a:t>8.2.2</a:t>
            </a:r>
            <a:r>
              <a:rPr lang="zh-TW" altLang="en-US" sz="2800" dirty="0" smtClean="0">
                <a:solidFill>
                  <a:srgbClr val="6600CC"/>
                </a:solidFill>
              </a:rPr>
              <a:t>  </a:t>
            </a:r>
            <a:r>
              <a:rPr lang="en-US" altLang="zh-TW" sz="2800" i="1" dirty="0" smtClean="0">
                <a:solidFill>
                  <a:srgbClr val="6600CC"/>
                </a:solidFill>
              </a:rPr>
              <a:t>P</a:t>
            </a:r>
            <a:r>
              <a:rPr lang="zh-TW" altLang="zh-TW" sz="2800" dirty="0">
                <a:solidFill>
                  <a:srgbClr val="6600CC"/>
                </a:solidFill>
              </a:rPr>
              <a:t>值法</a:t>
            </a:r>
            <a:endParaRPr lang="zh-TW" altLang="en-US" sz="2800" dirty="0">
              <a:solidFill>
                <a:srgbClr val="66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39" y="1761766"/>
            <a:ext cx="4707521" cy="440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52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rgbClr val="6600CC"/>
                </a:solidFill>
              </a:rPr>
              <a:t>8.2.2</a:t>
            </a:r>
            <a:r>
              <a:rPr lang="zh-TW" altLang="en-US" sz="2800" dirty="0">
                <a:solidFill>
                  <a:srgbClr val="6600CC"/>
                </a:solidFill>
              </a:rPr>
              <a:t>  </a:t>
            </a:r>
            <a:r>
              <a:rPr lang="en-US" altLang="zh-TW" sz="2800" i="1" dirty="0">
                <a:solidFill>
                  <a:srgbClr val="6600CC"/>
                </a:solidFill>
              </a:rPr>
              <a:t>P</a:t>
            </a:r>
            <a:r>
              <a:rPr lang="zh-TW" altLang="zh-TW" sz="2800" dirty="0">
                <a:solidFill>
                  <a:srgbClr val="6600CC"/>
                </a:solidFill>
              </a:rPr>
              <a:t>值法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  <a:buFont typeface="+mj-lt"/>
              <a:buAutoNum type="arabicPeriod"/>
            </a:pPr>
            <a:r>
              <a:rPr lang="en-US" altLang="zh-TW" dirty="0" smtClean="0"/>
              <a:t>             ，</a:t>
            </a:r>
            <a:r>
              <a:rPr lang="en-US" altLang="zh-TW" dirty="0" err="1"/>
              <a:t>我們</a:t>
            </a:r>
            <a:r>
              <a:rPr lang="en-US" altLang="zh-TW" b="1" dirty="0" err="1"/>
              <a:t>有證據</a:t>
            </a:r>
            <a:r>
              <a:rPr lang="en-US" altLang="zh-TW" dirty="0" err="1"/>
              <a:t>顯示</a:t>
            </a:r>
            <a:r>
              <a:rPr lang="en-US" altLang="zh-TW" dirty="0"/>
              <a:t> </a:t>
            </a:r>
            <a:r>
              <a:rPr lang="en-US" altLang="zh-TW" dirty="0" smtClean="0"/>
              <a:t>      </a:t>
            </a:r>
            <a:r>
              <a:rPr lang="en-US" altLang="zh-TW" dirty="0" err="1" smtClean="0"/>
              <a:t>不是真實的</a:t>
            </a:r>
            <a:r>
              <a:rPr lang="en-US" altLang="zh-TW" dirty="0" smtClean="0"/>
              <a:t>。</a:t>
            </a:r>
          </a:p>
          <a:p>
            <a:pPr>
              <a:buSzPct val="100000"/>
              <a:buFont typeface="+mj-lt"/>
              <a:buAutoNum type="arabicPeriod"/>
            </a:pPr>
            <a:r>
              <a:rPr lang="en-US" altLang="zh-TW" dirty="0" smtClean="0"/>
              <a:t>               ，</a:t>
            </a:r>
            <a:r>
              <a:rPr lang="en-US" altLang="zh-TW" dirty="0" err="1"/>
              <a:t>我們</a:t>
            </a:r>
            <a:r>
              <a:rPr lang="en-US" altLang="zh-TW" b="1" dirty="0" err="1"/>
              <a:t>有較強</a:t>
            </a:r>
            <a:r>
              <a:rPr lang="en-US" altLang="zh-TW" dirty="0" err="1"/>
              <a:t>的證據顯示</a:t>
            </a:r>
            <a:r>
              <a:rPr lang="en-US" altLang="zh-TW" dirty="0"/>
              <a:t> </a:t>
            </a:r>
            <a:r>
              <a:rPr lang="en-US" altLang="zh-TW" dirty="0" smtClean="0"/>
              <a:t>      </a:t>
            </a:r>
            <a:r>
              <a:rPr lang="en-US" altLang="zh-TW" dirty="0" err="1" smtClean="0"/>
              <a:t>不是真實的</a:t>
            </a:r>
            <a:r>
              <a:rPr lang="en-US" altLang="zh-TW" dirty="0" smtClean="0"/>
              <a:t>。</a:t>
            </a:r>
          </a:p>
          <a:p>
            <a:pPr>
              <a:buSzPct val="100000"/>
              <a:buFont typeface="+mj-lt"/>
              <a:buAutoNum type="arabicPeriod"/>
            </a:pPr>
            <a:r>
              <a:rPr lang="en-US" altLang="zh-TW" dirty="0" smtClean="0"/>
              <a:t>               ，</a:t>
            </a:r>
            <a:r>
              <a:rPr lang="en-US" altLang="zh-TW" dirty="0" err="1"/>
              <a:t>我們</a:t>
            </a:r>
            <a:r>
              <a:rPr lang="en-US" altLang="zh-TW" b="1" dirty="0" err="1"/>
              <a:t>有很強</a:t>
            </a:r>
            <a:r>
              <a:rPr lang="en-US" altLang="zh-TW" dirty="0" err="1"/>
              <a:t>的證據顯示</a:t>
            </a:r>
            <a:r>
              <a:rPr lang="en-US" altLang="zh-TW" dirty="0"/>
              <a:t> </a:t>
            </a:r>
            <a:r>
              <a:rPr lang="en-US" altLang="zh-TW" dirty="0" smtClean="0"/>
              <a:t>      </a:t>
            </a:r>
            <a:r>
              <a:rPr lang="en-US" altLang="zh-TW" dirty="0" err="1" smtClean="0"/>
              <a:t>不是真實的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buSzPct val="100000"/>
              <a:buFont typeface="+mj-lt"/>
              <a:buAutoNum type="arabicPeriod"/>
            </a:pPr>
            <a:r>
              <a:rPr lang="en-US" altLang="zh-TW" dirty="0" smtClean="0"/>
              <a:t>                 ，</a:t>
            </a:r>
            <a:r>
              <a:rPr lang="en-US" altLang="zh-TW" dirty="0" err="1" smtClean="0"/>
              <a:t>我們</a:t>
            </a:r>
            <a:r>
              <a:rPr lang="en-US" altLang="zh-TW" b="1" dirty="0" err="1" smtClean="0"/>
              <a:t>有非常強</a:t>
            </a:r>
            <a:r>
              <a:rPr lang="en-US" altLang="zh-TW" dirty="0" err="1" smtClean="0"/>
              <a:t>的證據顯示</a:t>
            </a:r>
            <a:r>
              <a:rPr lang="en-US" altLang="zh-TW" dirty="0" smtClean="0"/>
              <a:t>       </a:t>
            </a:r>
            <a:r>
              <a:rPr lang="en-US" altLang="zh-TW" dirty="0" err="1" smtClean="0"/>
              <a:t>不是真實的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buSzPct val="100000"/>
              <a:buFont typeface="+mj-lt"/>
              <a:buAutoNum type="arabicPeriod"/>
            </a:pPr>
            <a:endParaRPr lang="zh-TW" altLang="en-US" dirty="0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830054"/>
              </p:ext>
            </p:extLst>
          </p:nvPr>
        </p:nvGraphicFramePr>
        <p:xfrm>
          <a:off x="756000" y="1494000"/>
          <a:ext cx="969231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94" name="Equation" r:id="rId3" imgW="444240" imgH="164880" progId="Equation.DSMT4">
                  <p:embed/>
                </p:oleObj>
              </mc:Choice>
              <mc:Fallback>
                <p:oleObj name="Equation" r:id="rId3" imgW="44424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6000" y="1494000"/>
                        <a:ext cx="969231" cy="3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445410"/>
              </p:ext>
            </p:extLst>
          </p:nvPr>
        </p:nvGraphicFramePr>
        <p:xfrm>
          <a:off x="4212008" y="1484784"/>
          <a:ext cx="432000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95" name="Equation" r:id="rId5" imgW="215640" imgH="215640" progId="Equation.DSMT4">
                  <p:embed/>
                </p:oleObj>
              </mc:Choice>
              <mc:Fallback>
                <p:oleObj name="Equation" r:id="rId5" imgW="2156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12008" y="1484784"/>
                        <a:ext cx="432000" cy="4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5993942"/>
              </p:ext>
            </p:extLst>
          </p:nvPr>
        </p:nvGraphicFramePr>
        <p:xfrm>
          <a:off x="756000" y="1962000"/>
          <a:ext cx="1135385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96" name="Equation" r:id="rId7" imgW="520560" imgH="164880" progId="Equation.DSMT4">
                  <p:embed/>
                </p:oleObj>
              </mc:Choice>
              <mc:Fallback>
                <p:oleObj name="Equation" r:id="rId7" imgW="52056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6000" y="1962000"/>
                        <a:ext cx="1135385" cy="3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570458"/>
              </p:ext>
            </p:extLst>
          </p:nvPr>
        </p:nvGraphicFramePr>
        <p:xfrm>
          <a:off x="5292080" y="1962000"/>
          <a:ext cx="432000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97" name="Equation" r:id="rId9" imgW="215640" imgH="215640" progId="Equation.DSMT4">
                  <p:embed/>
                </p:oleObj>
              </mc:Choice>
              <mc:Fallback>
                <p:oleObj name="Equation" r:id="rId9" imgW="2156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92080" y="1962000"/>
                        <a:ext cx="432000" cy="4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149123"/>
              </p:ext>
            </p:extLst>
          </p:nvPr>
        </p:nvGraphicFramePr>
        <p:xfrm>
          <a:off x="755576" y="2420888"/>
          <a:ext cx="1107692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98" name="Equation" r:id="rId11" imgW="507960" imgH="164880" progId="Equation.DSMT4">
                  <p:embed/>
                </p:oleObj>
              </mc:Choice>
              <mc:Fallback>
                <p:oleObj name="Equation" r:id="rId11" imgW="50796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55576" y="2420888"/>
                        <a:ext cx="1107692" cy="3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物件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2699922"/>
              </p:ext>
            </p:extLst>
          </p:nvPr>
        </p:nvGraphicFramePr>
        <p:xfrm>
          <a:off x="5292080" y="2420888"/>
          <a:ext cx="432000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99" name="Equation" r:id="rId13" imgW="215640" imgH="215640" progId="Equation.DSMT4">
                  <p:embed/>
                </p:oleObj>
              </mc:Choice>
              <mc:Fallback>
                <p:oleObj name="Equation" r:id="rId13" imgW="2156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92080" y="2420888"/>
                        <a:ext cx="432000" cy="4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999800"/>
              </p:ext>
            </p:extLst>
          </p:nvPr>
        </p:nvGraphicFramePr>
        <p:xfrm>
          <a:off x="756000" y="2898000"/>
          <a:ext cx="1273846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0" name="Equation" r:id="rId15" imgW="583920" imgH="164880" progId="Equation.DSMT4">
                  <p:embed/>
                </p:oleObj>
              </mc:Choice>
              <mc:Fallback>
                <p:oleObj name="Equation" r:id="rId15" imgW="58392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56000" y="2898000"/>
                        <a:ext cx="1273846" cy="3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057087"/>
              </p:ext>
            </p:extLst>
          </p:nvPr>
        </p:nvGraphicFramePr>
        <p:xfrm>
          <a:off x="5724128" y="2898000"/>
          <a:ext cx="432000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01" name="Equation" r:id="rId17" imgW="215640" imgH="215640" progId="Equation.DSMT4">
                  <p:embed/>
                </p:oleObj>
              </mc:Choice>
              <mc:Fallback>
                <p:oleObj name="Equation" r:id="rId17" imgW="2156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724128" y="2898000"/>
                        <a:ext cx="432000" cy="4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467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8.3  </a:t>
            </a:r>
            <a:r>
              <a:rPr lang="zh-TW" altLang="zh-TW" dirty="0" smtClean="0"/>
              <a:t>母體</a:t>
            </a:r>
            <a:r>
              <a:rPr lang="zh-TW" altLang="zh-TW" dirty="0"/>
              <a:t>平均數的假設檢定 ── 大樣本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76871"/>
            <a:ext cx="7049178" cy="273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227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8.3  </a:t>
            </a:r>
            <a:r>
              <a:rPr lang="zh-TW" altLang="zh-TW" dirty="0" smtClean="0"/>
              <a:t>母體</a:t>
            </a:r>
            <a:r>
              <a:rPr lang="zh-TW" altLang="zh-TW" dirty="0"/>
              <a:t>平均數的假設檢定 ── 大樣本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04864"/>
            <a:ext cx="672398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05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8.3  </a:t>
            </a:r>
            <a:r>
              <a:rPr lang="zh-TW" altLang="zh-TW" dirty="0" smtClean="0"/>
              <a:t>母體</a:t>
            </a:r>
            <a:r>
              <a:rPr lang="zh-TW" altLang="zh-TW" dirty="0"/>
              <a:t>平均數的假設檢定 ── 大樣本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682821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05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8.3  </a:t>
            </a:r>
            <a:r>
              <a:rPr lang="zh-TW" altLang="zh-TW" dirty="0" smtClean="0"/>
              <a:t>母體</a:t>
            </a:r>
            <a:r>
              <a:rPr lang="zh-TW" altLang="zh-TW" dirty="0"/>
              <a:t>平均數的假設檢定 ── 大樣本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373826" cy="434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05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8.3  </a:t>
            </a:r>
            <a:r>
              <a:rPr lang="zh-TW" altLang="zh-TW" dirty="0" smtClean="0"/>
              <a:t>母體</a:t>
            </a:r>
            <a:r>
              <a:rPr lang="zh-TW" altLang="zh-TW" dirty="0"/>
              <a:t>平均數的假設檢定 ── 大樣本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909" y="1556792"/>
            <a:ext cx="658545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05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8.1  </a:t>
            </a:r>
            <a:r>
              <a:rPr lang="zh-TW" altLang="zh-TW" dirty="0" smtClean="0"/>
              <a:t>假設</a:t>
            </a:r>
            <a:r>
              <a:rPr lang="zh-TW" altLang="zh-TW" dirty="0"/>
              <a:t>檢定的概念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所謂</a:t>
            </a:r>
            <a:r>
              <a:rPr lang="zh-TW" altLang="zh-TW" dirty="0">
                <a:solidFill>
                  <a:srgbClr val="FF00FF"/>
                </a:solidFill>
              </a:rPr>
              <a:t>假設檢定</a:t>
            </a:r>
            <a:r>
              <a:rPr lang="en-US" altLang="zh-TW" dirty="0">
                <a:solidFill>
                  <a:srgbClr val="FF00FF"/>
                </a:solidFill>
              </a:rPr>
              <a:t> (Hypothesis Testing)</a:t>
            </a:r>
            <a:r>
              <a:rPr lang="en-US" altLang="zh-TW" dirty="0"/>
              <a:t> </a:t>
            </a:r>
            <a:r>
              <a:rPr lang="zh-TW" altLang="zh-TW" dirty="0"/>
              <a:t>分為二個步驟，必須先有</a:t>
            </a:r>
            <a:r>
              <a:rPr lang="zh-TW" altLang="zh-TW" dirty="0">
                <a:solidFill>
                  <a:srgbClr val="FF00FF"/>
                </a:solidFill>
              </a:rPr>
              <a:t>假設</a:t>
            </a:r>
            <a:r>
              <a:rPr lang="en-US" altLang="zh-TW" dirty="0">
                <a:solidFill>
                  <a:srgbClr val="FF00FF"/>
                </a:solidFill>
              </a:rPr>
              <a:t> (</a:t>
            </a:r>
            <a:r>
              <a:rPr lang="en-US" altLang="zh-TW" dirty="0" err="1">
                <a:solidFill>
                  <a:srgbClr val="FF00FF"/>
                </a:solidFill>
              </a:rPr>
              <a:t>Hypothsis</a:t>
            </a:r>
            <a:r>
              <a:rPr lang="en-US" altLang="zh-TW" dirty="0">
                <a:solidFill>
                  <a:srgbClr val="FF00FF"/>
                </a:solidFill>
              </a:rPr>
              <a:t>)</a:t>
            </a:r>
            <a:r>
              <a:rPr lang="zh-TW" altLang="zh-TW" dirty="0"/>
              <a:t>、再有</a:t>
            </a:r>
            <a:r>
              <a:rPr lang="zh-TW" altLang="zh-TW" dirty="0">
                <a:solidFill>
                  <a:srgbClr val="FF00FF"/>
                </a:solidFill>
              </a:rPr>
              <a:t>檢定</a:t>
            </a:r>
            <a:r>
              <a:rPr lang="en-US" altLang="zh-TW" dirty="0">
                <a:solidFill>
                  <a:srgbClr val="FF00FF"/>
                </a:solidFill>
              </a:rPr>
              <a:t> (Test</a:t>
            </a:r>
            <a:r>
              <a:rPr lang="en-US" altLang="zh-TW" dirty="0" smtClean="0">
                <a:solidFill>
                  <a:srgbClr val="FF00FF"/>
                </a:solidFill>
              </a:rPr>
              <a:t>)</a:t>
            </a:r>
            <a:r>
              <a:rPr lang="zh-TW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96924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 </a:t>
            </a:r>
            <a:r>
              <a:rPr lang="zh-TW" altLang="zh-TW" dirty="0"/>
              <a:t>母體平均數的假設檢定 ── 大樣本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584282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820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 </a:t>
            </a:r>
            <a:r>
              <a:rPr lang="zh-TW" altLang="zh-TW" dirty="0"/>
              <a:t>母體平均數的假設檢定 ── 大樣本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48880"/>
            <a:ext cx="681536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188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 </a:t>
            </a:r>
            <a:r>
              <a:rPr lang="zh-TW" altLang="zh-TW" dirty="0"/>
              <a:t>母體平均數的假設檢定 ── 大樣本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640" y="1556792"/>
            <a:ext cx="622072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188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 </a:t>
            </a:r>
            <a:r>
              <a:rPr lang="zh-TW" altLang="zh-TW" dirty="0"/>
              <a:t>母體平均數的假設檢定 ── 大樣本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192688" cy="368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188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 </a:t>
            </a:r>
            <a:r>
              <a:rPr lang="zh-TW" altLang="zh-TW" dirty="0"/>
              <a:t>母體平均數的假設檢定 ── 大樣本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27" y="2420888"/>
            <a:ext cx="6741749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22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 </a:t>
            </a:r>
            <a:r>
              <a:rPr lang="zh-TW" altLang="zh-TW" dirty="0"/>
              <a:t>母體平均數的假設檢定 ── 大樣本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83301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22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 </a:t>
            </a:r>
            <a:r>
              <a:rPr lang="zh-TW" altLang="zh-TW" dirty="0"/>
              <a:t>母體平均數的假設檢定 ── 大樣本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23" y="2276872"/>
            <a:ext cx="6645039" cy="310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663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 </a:t>
            </a:r>
            <a:r>
              <a:rPr lang="zh-TW" altLang="zh-TW" dirty="0"/>
              <a:t>母體平均數的假設檢定 ── 大樣本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567" y="2420739"/>
            <a:ext cx="6598809" cy="288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663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 </a:t>
            </a:r>
            <a:r>
              <a:rPr lang="zh-TW" altLang="zh-TW" dirty="0"/>
              <a:t>母體平均數的假設檢定 ── 大樣本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598970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764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 </a:t>
            </a:r>
            <a:r>
              <a:rPr lang="zh-TW" altLang="zh-TW" dirty="0"/>
              <a:t>母體平均數的假設檢定 ── 大樣本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310" y="1760160"/>
            <a:ext cx="6433058" cy="447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348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CC"/>
                </a:solidFill>
              </a:rPr>
              <a:t>8.1.1</a:t>
            </a:r>
            <a:r>
              <a:rPr lang="zh-TW" altLang="en-US" sz="2800" dirty="0" smtClean="0">
                <a:solidFill>
                  <a:srgbClr val="6600CC"/>
                </a:solidFill>
              </a:rPr>
              <a:t>  </a:t>
            </a:r>
            <a:r>
              <a:rPr lang="zh-TW" altLang="zh-TW" sz="2800" dirty="0" smtClean="0">
                <a:solidFill>
                  <a:srgbClr val="6600CC"/>
                </a:solidFill>
              </a:rPr>
              <a:t>虛無</a:t>
            </a:r>
            <a:r>
              <a:rPr lang="zh-TW" altLang="zh-TW" sz="2800" dirty="0">
                <a:solidFill>
                  <a:srgbClr val="6600CC"/>
                </a:solidFill>
              </a:rPr>
              <a:t>假設及對立假設之建立</a:t>
            </a:r>
            <a:endParaRPr lang="zh-TW" altLang="en-US" sz="2800" dirty="0">
              <a:solidFill>
                <a:srgbClr val="66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通常我們在假設檢定中，對未知母數最初提出之假設，常有被否定之可能性</a:t>
            </a:r>
            <a:r>
              <a:rPr lang="en-US" altLang="zh-TW" dirty="0"/>
              <a:t> ( </a:t>
            </a:r>
            <a:r>
              <a:rPr lang="zh-TW" altLang="zh-TW" dirty="0"/>
              <a:t>或我們希望予以拒絕</a:t>
            </a:r>
            <a:r>
              <a:rPr lang="en-US" altLang="zh-TW" dirty="0"/>
              <a:t> )</a:t>
            </a:r>
            <a:r>
              <a:rPr lang="zh-TW" altLang="zh-TW" dirty="0"/>
              <a:t>，稱為「</a:t>
            </a:r>
            <a:r>
              <a:rPr lang="zh-TW" altLang="zh-TW" dirty="0">
                <a:solidFill>
                  <a:srgbClr val="FF00FF"/>
                </a:solidFill>
              </a:rPr>
              <a:t>虛無假設」</a:t>
            </a:r>
            <a:r>
              <a:rPr lang="en-US" altLang="zh-TW" dirty="0">
                <a:solidFill>
                  <a:srgbClr val="FF00FF"/>
                </a:solidFill>
              </a:rPr>
              <a:t>(Null Hypothesis)</a:t>
            </a:r>
            <a:r>
              <a:rPr lang="zh-TW" altLang="zh-TW" dirty="0"/>
              <a:t>。一般</a:t>
            </a:r>
            <a:r>
              <a:rPr lang="zh-TW" altLang="zh-TW" dirty="0" smtClean="0"/>
              <a:t>常用</a:t>
            </a:r>
            <a:r>
              <a:rPr lang="en-US" altLang="zh-TW" dirty="0" smtClean="0"/>
              <a:t>”</a:t>
            </a:r>
            <a:r>
              <a:rPr lang="zh-TW" altLang="en-US" dirty="0" smtClean="0"/>
              <a:t>       </a:t>
            </a:r>
            <a:r>
              <a:rPr lang="en-US" altLang="zh-TW" dirty="0" smtClean="0"/>
              <a:t>”</a:t>
            </a:r>
            <a:r>
              <a:rPr lang="zh-TW" altLang="zh-TW" dirty="0" smtClean="0"/>
              <a:t>為</a:t>
            </a:r>
            <a:r>
              <a:rPr lang="zh-TW" altLang="zh-TW" dirty="0"/>
              <a:t>代表，其中</a:t>
            </a:r>
            <a:r>
              <a:rPr lang="en-US" altLang="zh-TW" dirty="0"/>
              <a:t> </a:t>
            </a:r>
            <a:r>
              <a:rPr lang="en-US" altLang="zh-TW" i="1" dirty="0" smtClean="0"/>
              <a:t>H</a:t>
            </a:r>
            <a:r>
              <a:rPr lang="zh-TW" altLang="en-US" dirty="0" smtClean="0"/>
              <a:t> </a:t>
            </a:r>
            <a:r>
              <a:rPr lang="zh-TW" altLang="zh-TW" dirty="0" smtClean="0"/>
              <a:t>代表</a:t>
            </a:r>
            <a:r>
              <a:rPr lang="zh-TW" altLang="zh-TW" dirty="0"/>
              <a:t>假設</a:t>
            </a:r>
            <a:r>
              <a:rPr lang="zh-TW" altLang="zh-TW" dirty="0" smtClean="0"/>
              <a:t>，</a:t>
            </a:r>
            <a:r>
              <a:rPr lang="en-US" altLang="zh-TW" dirty="0" smtClean="0"/>
              <a:t>”0”</a:t>
            </a:r>
            <a:r>
              <a:rPr lang="zh-TW" altLang="zh-TW" dirty="0" smtClean="0"/>
              <a:t>在</a:t>
            </a:r>
            <a:r>
              <a:rPr lang="zh-TW" altLang="zh-TW" dirty="0"/>
              <a:t>邏輯上表示「假」的意思。而所謂</a:t>
            </a:r>
            <a:r>
              <a:rPr lang="zh-TW" altLang="zh-TW" dirty="0">
                <a:solidFill>
                  <a:srgbClr val="FF00FF"/>
                </a:solidFill>
              </a:rPr>
              <a:t>「對立假設」</a:t>
            </a:r>
            <a:r>
              <a:rPr lang="en-US" altLang="zh-TW" dirty="0">
                <a:solidFill>
                  <a:srgbClr val="FF00FF"/>
                </a:solidFill>
              </a:rPr>
              <a:t>(Alternative Hypothesis)</a:t>
            </a:r>
            <a:r>
              <a:rPr lang="zh-TW" altLang="zh-TW" dirty="0"/>
              <a:t>，則是指虛無假設以外的其他可能數值，通常</a:t>
            </a:r>
            <a:r>
              <a:rPr lang="zh-TW" altLang="zh-TW" dirty="0" smtClean="0"/>
              <a:t>用</a:t>
            </a:r>
            <a:r>
              <a:rPr lang="en-US" altLang="zh-TW" dirty="0" smtClean="0"/>
              <a:t>”</a:t>
            </a:r>
            <a:r>
              <a:rPr lang="zh-TW" altLang="en-US" dirty="0" smtClean="0"/>
              <a:t>        </a:t>
            </a:r>
            <a:r>
              <a:rPr lang="en-US" altLang="zh-TW" dirty="0" smtClean="0"/>
              <a:t>”</a:t>
            </a:r>
            <a:r>
              <a:rPr lang="zh-TW" altLang="zh-TW" dirty="0" smtClean="0"/>
              <a:t>為</a:t>
            </a:r>
            <a:r>
              <a:rPr lang="zh-TW" altLang="zh-TW" dirty="0"/>
              <a:t>代表，</a:t>
            </a:r>
            <a:r>
              <a:rPr lang="zh-TW" altLang="zh-TW" dirty="0" smtClean="0"/>
              <a:t>其中</a:t>
            </a:r>
            <a:r>
              <a:rPr lang="en-US" altLang="zh-TW" dirty="0" smtClean="0"/>
              <a:t>”1”</a:t>
            </a:r>
            <a:r>
              <a:rPr lang="zh-TW" altLang="zh-TW" dirty="0" smtClean="0"/>
              <a:t>表示</a:t>
            </a:r>
            <a:r>
              <a:rPr lang="zh-TW" altLang="zh-TW" dirty="0"/>
              <a:t>「真」的意思，所以檢定者認為「正確的」假設應放在對立假設。</a:t>
            </a:r>
            <a:endParaRPr lang="zh-TW" altLang="en-US" dirty="0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360223"/>
              </p:ext>
            </p:extLst>
          </p:nvPr>
        </p:nvGraphicFramePr>
        <p:xfrm>
          <a:off x="4644056" y="2293200"/>
          <a:ext cx="432000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2" name="Equation" r:id="rId3" imgW="215640" imgH="215640" progId="Equation.DSMT4">
                  <p:embed/>
                </p:oleObj>
              </mc:Choice>
              <mc:Fallback>
                <p:oleObj name="Equation" r:id="rId3" imgW="2156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44056" y="2293200"/>
                        <a:ext cx="432000" cy="4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226272"/>
              </p:ext>
            </p:extLst>
          </p:nvPr>
        </p:nvGraphicFramePr>
        <p:xfrm>
          <a:off x="2483768" y="3501056"/>
          <a:ext cx="432000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3" name="Equation" r:id="rId5" imgW="203040" imgH="203040" progId="Equation.DSMT4">
                  <p:embed/>
                </p:oleObj>
              </mc:Choice>
              <mc:Fallback>
                <p:oleObj name="Equation" r:id="rId5" imgW="203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83768" y="3501056"/>
                        <a:ext cx="432000" cy="4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081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 </a:t>
            </a:r>
            <a:r>
              <a:rPr lang="zh-TW" altLang="zh-TW" dirty="0"/>
              <a:t>母體平均數的假設檢定 ── 大樣本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44" y="1662480"/>
            <a:ext cx="6730632" cy="457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3482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 </a:t>
            </a:r>
            <a:r>
              <a:rPr lang="zh-TW" altLang="zh-TW" dirty="0"/>
              <a:t>母體平均數的假設檢定 ── 大樣本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55028"/>
            <a:ext cx="5660608" cy="492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348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 </a:t>
            </a:r>
            <a:r>
              <a:rPr lang="zh-TW" altLang="zh-TW" dirty="0"/>
              <a:t>母體平均數的假設檢定 ── 大樣本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076" y="2276872"/>
            <a:ext cx="695932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51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8.4</a:t>
            </a:r>
            <a:r>
              <a:rPr lang="zh-TW" altLang="en-US" dirty="0" smtClean="0"/>
              <a:t>  </a:t>
            </a:r>
            <a:r>
              <a:rPr lang="zh-TW" altLang="zh-TW" dirty="0" smtClean="0"/>
              <a:t>母體</a:t>
            </a:r>
            <a:r>
              <a:rPr lang="zh-TW" altLang="zh-TW" dirty="0"/>
              <a:t>平均數的假設檢定 ── 小樣本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48880"/>
            <a:ext cx="700150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54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8.4</a:t>
            </a:r>
            <a:r>
              <a:rPr lang="zh-TW" altLang="en-US" dirty="0" smtClean="0"/>
              <a:t>  </a:t>
            </a:r>
            <a:r>
              <a:rPr lang="zh-TW" altLang="zh-TW" dirty="0" smtClean="0"/>
              <a:t>母體</a:t>
            </a:r>
            <a:r>
              <a:rPr lang="zh-TW" altLang="zh-TW" dirty="0"/>
              <a:t>平均數的假設檢定 ── 小樣本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28" y="1556792"/>
            <a:ext cx="628242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60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8.4</a:t>
            </a:r>
            <a:r>
              <a:rPr lang="zh-TW" altLang="en-US" dirty="0" smtClean="0"/>
              <a:t>  </a:t>
            </a:r>
            <a:r>
              <a:rPr lang="zh-TW" altLang="zh-TW" dirty="0" smtClean="0"/>
              <a:t>母體</a:t>
            </a:r>
            <a:r>
              <a:rPr lang="zh-TW" altLang="zh-TW" dirty="0"/>
              <a:t>平均數的假設檢定 ── 小樣本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12776"/>
            <a:ext cx="5328592" cy="526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60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8.4</a:t>
            </a:r>
            <a:r>
              <a:rPr lang="zh-TW" altLang="en-US" dirty="0" smtClean="0"/>
              <a:t>  </a:t>
            </a:r>
            <a:r>
              <a:rPr lang="zh-TW" altLang="zh-TW" dirty="0" smtClean="0"/>
              <a:t>母體</a:t>
            </a:r>
            <a:r>
              <a:rPr lang="zh-TW" altLang="zh-TW" dirty="0"/>
              <a:t>平均數的假設檢定 ── 小樣本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20180"/>
            <a:ext cx="5757447" cy="507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60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8.4</a:t>
            </a:r>
            <a:r>
              <a:rPr lang="zh-TW" altLang="en-US" dirty="0"/>
              <a:t>  </a:t>
            </a:r>
            <a:r>
              <a:rPr lang="zh-TW" altLang="zh-TW" dirty="0"/>
              <a:t>母體平均數的假設檢定 ── 小樣本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98" y="1484784"/>
            <a:ext cx="5950038" cy="48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038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8.4</a:t>
            </a:r>
            <a:r>
              <a:rPr lang="zh-TW" altLang="en-US" dirty="0"/>
              <a:t>  </a:t>
            </a:r>
            <a:r>
              <a:rPr lang="zh-TW" altLang="zh-TW" dirty="0"/>
              <a:t>母體平均數的假設檢定 ── 小樣本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96527"/>
            <a:ext cx="6480720" cy="440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6551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8.4</a:t>
            </a:r>
            <a:r>
              <a:rPr lang="zh-TW" altLang="en-US" dirty="0"/>
              <a:t>  </a:t>
            </a:r>
            <a:r>
              <a:rPr lang="zh-TW" altLang="zh-TW" dirty="0"/>
              <a:t>母體平均數的假設檢定 ── 小樣本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795152" cy="473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6551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CC"/>
                </a:solidFill>
              </a:rPr>
              <a:t>8.1.1</a:t>
            </a:r>
            <a:r>
              <a:rPr lang="zh-TW" altLang="en-US" sz="2800" dirty="0" smtClean="0">
                <a:solidFill>
                  <a:srgbClr val="6600CC"/>
                </a:solidFill>
              </a:rPr>
              <a:t>  </a:t>
            </a:r>
            <a:r>
              <a:rPr lang="zh-TW" altLang="zh-TW" sz="2800" dirty="0" smtClean="0">
                <a:solidFill>
                  <a:srgbClr val="6600CC"/>
                </a:solidFill>
              </a:rPr>
              <a:t>虛無</a:t>
            </a:r>
            <a:r>
              <a:rPr lang="zh-TW" altLang="zh-TW" sz="2800" dirty="0">
                <a:solidFill>
                  <a:srgbClr val="6600CC"/>
                </a:solidFill>
              </a:rPr>
              <a:t>假設及對立假設之建立</a:t>
            </a:r>
            <a:endParaRPr lang="zh-TW" altLang="en-US" sz="2800" dirty="0">
              <a:solidFill>
                <a:srgbClr val="66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  <a:buFont typeface="+mj-lt"/>
              <a:buAutoNum type="arabicPeriod"/>
            </a:pPr>
            <a:r>
              <a:rPr lang="zh-TW" altLang="zh-TW" b="1" dirty="0">
                <a:solidFill>
                  <a:srgbClr val="0000FF"/>
                </a:solidFill>
              </a:rPr>
              <a:t>虛無假設：</a:t>
            </a:r>
            <a:r>
              <a:rPr lang="zh-TW" altLang="zh-TW" dirty="0"/>
              <a:t>比如說，某項虛無假設可能主張某個母體平均等於</a:t>
            </a:r>
            <a:r>
              <a:rPr lang="en-US" altLang="zh-TW" dirty="0"/>
              <a:t>100</a:t>
            </a:r>
            <a:r>
              <a:rPr lang="zh-TW" altLang="zh-TW" dirty="0"/>
              <a:t>。除非我們獲得母體平均不是</a:t>
            </a:r>
            <a:r>
              <a:rPr lang="en-US" altLang="zh-TW" dirty="0"/>
              <a:t>100</a:t>
            </a:r>
            <a:r>
              <a:rPr lang="zh-TW" altLang="zh-TW" dirty="0"/>
              <a:t>的充分證據，否則我們將</a:t>
            </a:r>
            <a:r>
              <a:rPr lang="zh-TW" altLang="zh-TW" dirty="0" smtClean="0"/>
              <a:t>接</a:t>
            </a:r>
            <a:r>
              <a:rPr lang="zh-TW" altLang="zh-TW" dirty="0"/>
              <a:t>受該項主張。我們將這項虛無假設記</a:t>
            </a:r>
            <a:r>
              <a:rPr lang="zh-TW" altLang="zh-TW" dirty="0" smtClean="0"/>
              <a:t>作</a:t>
            </a:r>
            <a:endParaRPr lang="en-US" altLang="zh-TW" dirty="0" smtClean="0"/>
          </a:p>
          <a:p>
            <a:pPr>
              <a:buSzPct val="100000"/>
              <a:buFont typeface="+mj-lt"/>
              <a:buAutoNum type="arabicPeriod"/>
            </a:pPr>
            <a:endParaRPr lang="en-US" altLang="zh-TW" dirty="0"/>
          </a:p>
          <a:p>
            <a:pPr marL="360000" lvl="1" indent="0">
              <a:buSzPct val="100000"/>
              <a:buNone/>
            </a:pPr>
            <a:r>
              <a:rPr lang="zh-TW" altLang="zh-TW" dirty="0"/>
              <a:t>其中符號</a:t>
            </a:r>
            <a:r>
              <a:rPr lang="en-US" altLang="zh-TW" dirty="0"/>
              <a:t> </a:t>
            </a:r>
            <a:r>
              <a:rPr lang="zh-TW" altLang="en-US" dirty="0" smtClean="0"/>
              <a:t>       </a:t>
            </a:r>
            <a:r>
              <a:rPr lang="zh-TW" altLang="zh-TW" dirty="0" smtClean="0"/>
              <a:t>代表</a:t>
            </a:r>
            <a:r>
              <a:rPr lang="zh-TW" altLang="zh-TW" dirty="0"/>
              <a:t>虛無假設</a:t>
            </a:r>
            <a:r>
              <a:rPr lang="zh-TW" altLang="zh-TW" dirty="0" smtClean="0"/>
              <a:t>。</a:t>
            </a:r>
            <a:endParaRPr lang="en-US" altLang="zh-TW" dirty="0"/>
          </a:p>
          <a:p>
            <a:pPr>
              <a:buSzPct val="100000"/>
              <a:buFont typeface="+mj-lt"/>
              <a:buAutoNum type="arabicPeriod"/>
            </a:pPr>
            <a:r>
              <a:rPr lang="zh-TW" altLang="zh-TW" b="1" dirty="0">
                <a:solidFill>
                  <a:srgbClr val="0000FF"/>
                </a:solidFill>
              </a:rPr>
              <a:t>對立假設：</a:t>
            </a:r>
            <a:r>
              <a:rPr lang="zh-TW" altLang="zh-TW" dirty="0"/>
              <a:t>對虛無假設</a:t>
            </a:r>
            <a:r>
              <a:rPr lang="en-US" altLang="zh-TW" dirty="0"/>
              <a:t> </a:t>
            </a:r>
            <a:r>
              <a:rPr lang="zh-TW" altLang="en-US" dirty="0" smtClean="0"/>
              <a:t>              </a:t>
            </a:r>
            <a:r>
              <a:rPr lang="zh-TW" altLang="zh-TW" dirty="0" smtClean="0"/>
              <a:t>而言</a:t>
            </a:r>
            <a:r>
              <a:rPr lang="zh-TW" altLang="zh-TW" dirty="0"/>
              <a:t>，對立假設是</a:t>
            </a:r>
            <a:r>
              <a:rPr lang="en-US" altLang="zh-TW" dirty="0"/>
              <a:t> </a:t>
            </a:r>
            <a:r>
              <a:rPr lang="zh-TW" altLang="en-US" dirty="0" smtClean="0"/>
              <a:t>              </a:t>
            </a:r>
            <a:r>
              <a:rPr lang="zh-TW" altLang="zh-TW" dirty="0" smtClean="0"/>
              <a:t>記作</a:t>
            </a:r>
            <a:endParaRPr lang="en-US" altLang="zh-TW" dirty="0" smtClean="0"/>
          </a:p>
          <a:p>
            <a:pPr>
              <a:buSzPct val="100000"/>
              <a:buFont typeface="+mj-lt"/>
              <a:buAutoNum type="arabicPeriod"/>
            </a:pPr>
            <a:endParaRPr lang="en-US" altLang="zh-TW" dirty="0"/>
          </a:p>
          <a:p>
            <a:pPr marL="288000" lvl="1" indent="0">
              <a:buSzPct val="100000"/>
              <a:buNone/>
            </a:pPr>
            <a:r>
              <a:rPr lang="zh-TW" altLang="zh-TW" dirty="0"/>
              <a:t>其中符號</a:t>
            </a:r>
            <a:r>
              <a:rPr lang="en-US" altLang="zh-TW" dirty="0"/>
              <a:t> </a:t>
            </a:r>
            <a:r>
              <a:rPr lang="zh-TW" altLang="en-US" dirty="0" smtClean="0"/>
              <a:t>      </a:t>
            </a:r>
            <a:r>
              <a:rPr lang="zh-TW" altLang="zh-TW" dirty="0" smtClean="0"/>
              <a:t>表示</a:t>
            </a:r>
            <a:r>
              <a:rPr lang="zh-TW" altLang="zh-TW" dirty="0"/>
              <a:t>對立假設。</a:t>
            </a:r>
            <a:endParaRPr lang="zh-TW" altLang="en-US" dirty="0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8270959"/>
              </p:ext>
            </p:extLst>
          </p:nvPr>
        </p:nvGraphicFramePr>
        <p:xfrm>
          <a:off x="3707904" y="2780928"/>
          <a:ext cx="1524706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6" name="Equation" r:id="rId3" imgW="761760" imgH="215640" progId="Equation.DSMT4">
                  <p:embed/>
                </p:oleObj>
              </mc:Choice>
              <mc:Fallback>
                <p:oleObj name="Equation" r:id="rId3" imgW="7617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07904" y="2780928"/>
                        <a:ext cx="1524706" cy="4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940725"/>
              </p:ext>
            </p:extLst>
          </p:nvPr>
        </p:nvGraphicFramePr>
        <p:xfrm>
          <a:off x="2105776" y="3247200"/>
          <a:ext cx="450000" cy="45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7" name="Equation" r:id="rId5" imgW="215640" imgH="215640" progId="Equation.DSMT4">
                  <p:embed/>
                </p:oleObj>
              </mc:Choice>
              <mc:Fallback>
                <p:oleObj name="Equation" r:id="rId5" imgW="2156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05776" y="3247200"/>
                        <a:ext cx="450000" cy="45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3231273"/>
              </p:ext>
            </p:extLst>
          </p:nvPr>
        </p:nvGraphicFramePr>
        <p:xfrm>
          <a:off x="3834000" y="3736800"/>
          <a:ext cx="10296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8" name="Equation" r:id="rId7" imgW="495000" imgH="190440" progId="Equation.DSMT4">
                  <p:embed/>
                </p:oleObj>
              </mc:Choice>
              <mc:Fallback>
                <p:oleObj name="Equation" r:id="rId7" imgW="4950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34000" y="3736800"/>
                        <a:ext cx="10296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637535"/>
              </p:ext>
            </p:extLst>
          </p:nvPr>
        </p:nvGraphicFramePr>
        <p:xfrm>
          <a:off x="7380000" y="3744000"/>
          <a:ext cx="10296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9" name="Equation" r:id="rId9" imgW="495000" imgH="190440" progId="Equation.DSMT4">
                  <p:embed/>
                </p:oleObj>
              </mc:Choice>
              <mc:Fallback>
                <p:oleObj name="Equation" r:id="rId9" imgW="4950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80000" y="3744000"/>
                        <a:ext cx="10296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354303"/>
              </p:ext>
            </p:extLst>
          </p:nvPr>
        </p:nvGraphicFramePr>
        <p:xfrm>
          <a:off x="3635896" y="4509120"/>
          <a:ext cx="1593000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80" name="Equation" r:id="rId11" imgW="749160" imgH="203040" progId="Equation.DSMT4">
                  <p:embed/>
                </p:oleObj>
              </mc:Choice>
              <mc:Fallback>
                <p:oleObj name="Equation" r:id="rId11" imgW="749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635896" y="4509120"/>
                        <a:ext cx="1593000" cy="4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物件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022699"/>
              </p:ext>
            </p:extLst>
          </p:nvPr>
        </p:nvGraphicFramePr>
        <p:xfrm>
          <a:off x="1997760" y="5058000"/>
          <a:ext cx="432000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81" name="Equation" r:id="rId13" imgW="203040" imgH="203040" progId="Equation.DSMT4">
                  <p:embed/>
                </p:oleObj>
              </mc:Choice>
              <mc:Fallback>
                <p:oleObj name="Equation" r:id="rId13" imgW="203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97760" y="5058000"/>
                        <a:ext cx="432000" cy="4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189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8.4</a:t>
            </a:r>
            <a:r>
              <a:rPr lang="zh-TW" altLang="en-US" dirty="0"/>
              <a:t>  </a:t>
            </a:r>
            <a:r>
              <a:rPr lang="zh-TW" altLang="zh-TW" dirty="0"/>
              <a:t>母體平均數的假設檢定 ── 小樣本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56" y="1616172"/>
            <a:ext cx="5691256" cy="469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6551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8.4</a:t>
            </a:r>
            <a:r>
              <a:rPr lang="zh-TW" altLang="en-US" dirty="0"/>
              <a:t>  </a:t>
            </a:r>
            <a:r>
              <a:rPr lang="zh-TW" altLang="zh-TW" dirty="0"/>
              <a:t>母體平均數的假設檢定 ── 小樣本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92896"/>
            <a:ext cx="661744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6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8.5  </a:t>
            </a:r>
            <a:r>
              <a:rPr lang="zh-TW" altLang="zh-TW" dirty="0" smtClean="0"/>
              <a:t>兩</a:t>
            </a:r>
            <a:r>
              <a:rPr lang="zh-TW" altLang="zh-TW" dirty="0"/>
              <a:t>個母體比較之假設檢定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412776"/>
            <a:ext cx="8568952" cy="5256584"/>
          </a:xfrm>
        </p:spPr>
        <p:txBody>
          <a:bodyPr/>
          <a:lstStyle/>
          <a:p>
            <a:r>
              <a:rPr lang="zh-TW" altLang="zh-TW" dirty="0"/>
              <a:t>本</a:t>
            </a:r>
            <a:r>
              <a:rPr lang="zh-HK" altLang="zh-TW" dirty="0"/>
              <a:t>節</a:t>
            </a:r>
            <a:r>
              <a:rPr lang="zh-TW" altLang="zh-TW" dirty="0"/>
              <a:t>將以單一母體推論的學理基礎，進而推廣到二個母體的比較問題，</a:t>
            </a:r>
            <a:r>
              <a:rPr lang="zh-HK" altLang="zh-TW" dirty="0"/>
              <a:t>並且論述兩</a:t>
            </a:r>
            <a:r>
              <a:rPr lang="zh-TW" altLang="zh-TW" dirty="0"/>
              <a:t>個變數間的統計推論方法，</a:t>
            </a:r>
            <a:r>
              <a:rPr lang="zh-HK" altLang="zh-TW" dirty="0"/>
              <a:t>本節將</a:t>
            </a:r>
            <a:r>
              <a:rPr lang="zh-TW" altLang="zh-TW" dirty="0"/>
              <a:t>針對</a:t>
            </a:r>
            <a:r>
              <a:rPr lang="zh-TW" altLang="zh-TW" b="1" dirty="0"/>
              <a:t>獨立樣本</a:t>
            </a:r>
            <a:r>
              <a:rPr lang="zh-TW" altLang="zh-TW" dirty="0"/>
              <a:t>討論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/>
              <a:t>獨立樣本</a:t>
            </a:r>
            <a:r>
              <a:rPr lang="zh-HK" altLang="zh-TW" dirty="0"/>
              <a:t>意</a:t>
            </a:r>
            <a:r>
              <a:rPr lang="zh-TW" altLang="zh-TW" dirty="0"/>
              <a:t>為兩組樣本之間完全</a:t>
            </a:r>
            <a:r>
              <a:rPr lang="zh-HK" altLang="zh-TW" dirty="0"/>
              <a:t>沒有關係</a:t>
            </a:r>
            <a:r>
              <a:rPr lang="zh-TW" altLang="zh-TW" dirty="0"/>
              <a:t>。兩個母體平均數之差</a:t>
            </a:r>
            <a:r>
              <a:rPr lang="en-US" altLang="zh-TW" dirty="0"/>
              <a:t> </a:t>
            </a:r>
            <a:r>
              <a:rPr lang="en-US" altLang="zh-TW" dirty="0" smtClean="0"/>
              <a:t>           </a:t>
            </a:r>
            <a:r>
              <a:rPr lang="zh-TW" altLang="zh-TW" dirty="0" smtClean="0"/>
              <a:t>的</a:t>
            </a:r>
            <a:r>
              <a:rPr lang="zh-TW" altLang="zh-TW" dirty="0"/>
              <a:t>最佳估計量為兩個樣本平均數之差</a:t>
            </a:r>
            <a:r>
              <a:rPr lang="en-US" altLang="zh-TW" dirty="0"/>
              <a:t> </a:t>
            </a:r>
            <a:r>
              <a:rPr lang="en-US" altLang="zh-TW" dirty="0" smtClean="0"/>
              <a:t>          </a:t>
            </a:r>
            <a:r>
              <a:rPr lang="zh-TW" altLang="zh-TW" dirty="0" smtClean="0"/>
              <a:t>，而</a:t>
            </a:r>
            <a:endParaRPr lang="en-US" altLang="zh-TW" dirty="0" smtClean="0"/>
          </a:p>
          <a:p>
            <a:pPr marL="288000" lvl="1" indent="0">
              <a:spcBef>
                <a:spcPts val="0"/>
              </a:spcBef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        </a:t>
            </a:r>
            <a:r>
              <a:rPr lang="zh-HK" altLang="zh-TW" dirty="0"/>
              <a:t>的抽樣分配具有下列性質</a:t>
            </a:r>
            <a:r>
              <a:rPr lang="zh-HK" altLang="zh-TW" dirty="0" smtClean="0"/>
              <a:t>：</a:t>
            </a:r>
            <a:endParaRPr lang="en-US" altLang="zh-HK" dirty="0" smtClean="0"/>
          </a:p>
          <a:p>
            <a:pPr lvl="1">
              <a:buFont typeface="+mj-lt"/>
              <a:buAutoNum type="arabicPeriod"/>
            </a:pPr>
            <a:r>
              <a:rPr lang="zh-HK" altLang="zh-TW" dirty="0"/>
              <a:t>若</a:t>
            </a:r>
            <a:r>
              <a:rPr lang="zh-TW" altLang="zh-TW" dirty="0"/>
              <a:t>兩母體分別為常態分配，</a:t>
            </a:r>
            <a:r>
              <a:rPr lang="zh-HK" altLang="zh-TW" dirty="0"/>
              <a:t>或是</a:t>
            </a:r>
            <a:r>
              <a:rPr lang="zh-TW" altLang="zh-TW" dirty="0"/>
              <a:t>兩母體</a:t>
            </a:r>
            <a:r>
              <a:rPr lang="zh-HK" altLang="zh-TW" dirty="0"/>
              <a:t>並非</a:t>
            </a:r>
            <a:r>
              <a:rPr lang="zh-TW" altLang="zh-TW" dirty="0"/>
              <a:t>常態分配，但樣本數足夠</a:t>
            </a:r>
            <a:r>
              <a:rPr lang="zh-HK" altLang="zh-TW" dirty="0"/>
              <a:t>，則</a:t>
            </a:r>
            <a:r>
              <a:rPr lang="en-US" altLang="zh-TW" dirty="0"/>
              <a:t> </a:t>
            </a:r>
            <a:r>
              <a:rPr lang="en-US" altLang="zh-TW" dirty="0" smtClean="0"/>
              <a:t>           </a:t>
            </a:r>
            <a:r>
              <a:rPr lang="zh-HK" altLang="zh-TW" dirty="0" smtClean="0"/>
              <a:t>都會</a:t>
            </a:r>
            <a:r>
              <a:rPr lang="zh-HK" altLang="zh-TW" dirty="0"/>
              <a:t>呈</a:t>
            </a:r>
            <a:r>
              <a:rPr lang="zh-TW" altLang="zh-TW" dirty="0"/>
              <a:t>常態分配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lvl="1">
              <a:buFont typeface="+mj-lt"/>
              <a:buAutoNum type="arabicPeriod"/>
            </a:pPr>
            <a:r>
              <a:rPr lang="en-US" altLang="zh-TW" dirty="0" smtClean="0"/>
              <a:t>           </a:t>
            </a:r>
            <a:r>
              <a:rPr lang="en-US" altLang="zh-TW" dirty="0" err="1" smtClean="0"/>
              <a:t>的期望值為</a:t>
            </a:r>
            <a:r>
              <a:rPr lang="en-US" altLang="zh-TW" dirty="0" smtClean="0"/>
              <a:t>                                。</a:t>
            </a:r>
          </a:p>
          <a:p>
            <a:pPr lvl="1">
              <a:lnSpc>
                <a:spcPts val="4200"/>
              </a:lnSpc>
              <a:buFont typeface="+mj-lt"/>
              <a:buAutoNum type="arabicPeriod"/>
            </a:pPr>
            <a:r>
              <a:rPr lang="en-US" altLang="zh-TW" dirty="0" smtClean="0"/>
              <a:t>           </a:t>
            </a:r>
            <a:r>
              <a:rPr lang="en-US" altLang="zh-TW" dirty="0" err="1" smtClean="0"/>
              <a:t>的變異數為</a:t>
            </a:r>
            <a:r>
              <a:rPr lang="en-US" altLang="zh-TW" dirty="0" smtClean="0"/>
              <a:t>                              ，</a:t>
            </a:r>
            <a:r>
              <a:rPr lang="zh-HK" altLang="zh-TW" dirty="0"/>
              <a:t>則</a:t>
            </a:r>
            <a:r>
              <a:rPr lang="en-US" altLang="zh-TW" dirty="0"/>
              <a:t> </a:t>
            </a:r>
            <a:r>
              <a:rPr lang="en-US" altLang="zh-TW" dirty="0" smtClean="0"/>
              <a:t>           </a:t>
            </a:r>
            <a:r>
              <a:rPr lang="en-US" altLang="zh-TW" dirty="0" err="1" smtClean="0"/>
              <a:t>的標準誤</a:t>
            </a:r>
            <a:endParaRPr lang="en-US" altLang="zh-TW" dirty="0" smtClean="0"/>
          </a:p>
          <a:p>
            <a:pPr marL="648000" lvl="2" indent="0">
              <a:lnSpc>
                <a:spcPts val="4200"/>
              </a:lnSpc>
              <a:buNone/>
            </a:pPr>
            <a:r>
              <a:rPr lang="en-US" altLang="zh-TW" dirty="0" smtClean="0"/>
              <a:t>為                。</a:t>
            </a:r>
            <a:endParaRPr lang="zh-TW" altLang="en-US" dirty="0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24893"/>
              </p:ext>
            </p:extLst>
          </p:nvPr>
        </p:nvGraphicFramePr>
        <p:xfrm>
          <a:off x="1350000" y="3168000"/>
          <a:ext cx="8910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74" name="Equation" r:id="rId3" imgW="457200" imgH="203040" progId="Equation.DSMT4">
                  <p:embed/>
                </p:oleObj>
              </mc:Choice>
              <mc:Fallback>
                <p:oleObj name="Equation" r:id="rId3" imgW="457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50000" y="3168000"/>
                        <a:ext cx="8910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1204059"/>
              </p:ext>
            </p:extLst>
          </p:nvPr>
        </p:nvGraphicFramePr>
        <p:xfrm>
          <a:off x="7200000" y="3177016"/>
          <a:ext cx="7920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75" name="Equation" r:id="rId5" imgW="406080" imgH="203040" progId="Equation.DSMT4">
                  <p:embed/>
                </p:oleObj>
              </mc:Choice>
              <mc:Fallback>
                <p:oleObj name="Equation" r:id="rId5" imgW="4060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00000" y="3177016"/>
                        <a:ext cx="7920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118376"/>
              </p:ext>
            </p:extLst>
          </p:nvPr>
        </p:nvGraphicFramePr>
        <p:xfrm>
          <a:off x="755664" y="3573016"/>
          <a:ext cx="7920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76" name="Equation" r:id="rId7" imgW="406080" imgH="203040" progId="Equation.DSMT4">
                  <p:embed/>
                </p:oleObj>
              </mc:Choice>
              <mc:Fallback>
                <p:oleObj name="Equation" r:id="rId7" imgW="4060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5664" y="3573016"/>
                        <a:ext cx="7920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044480"/>
              </p:ext>
            </p:extLst>
          </p:nvPr>
        </p:nvGraphicFramePr>
        <p:xfrm>
          <a:off x="3275856" y="4456800"/>
          <a:ext cx="7920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77" name="Equation" r:id="rId9" imgW="406080" imgH="203040" progId="Equation.DSMT4">
                  <p:embed/>
                </p:oleObj>
              </mc:Choice>
              <mc:Fallback>
                <p:oleObj name="Equation" r:id="rId9" imgW="4060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75856" y="4456800"/>
                        <a:ext cx="7920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830501"/>
              </p:ext>
            </p:extLst>
          </p:nvPr>
        </p:nvGraphicFramePr>
        <p:xfrm>
          <a:off x="1080000" y="4905208"/>
          <a:ext cx="7920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78" name="Equation" r:id="rId11" imgW="406080" imgH="203040" progId="Equation.DSMT4">
                  <p:embed/>
                </p:oleObj>
              </mc:Choice>
              <mc:Fallback>
                <p:oleObj name="Equation" r:id="rId11" imgW="4060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80000" y="4905208"/>
                        <a:ext cx="7920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物件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828715"/>
              </p:ext>
            </p:extLst>
          </p:nvPr>
        </p:nvGraphicFramePr>
        <p:xfrm>
          <a:off x="3474000" y="4924800"/>
          <a:ext cx="2406375" cy="41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79" name="Equation" r:id="rId13" imgW="1180800" imgH="203040" progId="Equation.DSMT4">
                  <p:embed/>
                </p:oleObj>
              </mc:Choice>
              <mc:Fallback>
                <p:oleObj name="Equation" r:id="rId13" imgW="1180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74000" y="4924800"/>
                        <a:ext cx="2406375" cy="41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408592"/>
              </p:ext>
            </p:extLst>
          </p:nvPr>
        </p:nvGraphicFramePr>
        <p:xfrm>
          <a:off x="1080000" y="5481272"/>
          <a:ext cx="7920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80" name="Equation" r:id="rId15" imgW="406080" imgH="203040" progId="Equation.DSMT4">
                  <p:embed/>
                </p:oleObj>
              </mc:Choice>
              <mc:Fallback>
                <p:oleObj name="Equation" r:id="rId15" imgW="4060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80000" y="5481272"/>
                        <a:ext cx="7920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物件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323697"/>
              </p:ext>
            </p:extLst>
          </p:nvPr>
        </p:nvGraphicFramePr>
        <p:xfrm>
          <a:off x="3478363" y="5337296"/>
          <a:ext cx="2245765" cy="7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81" name="Equation" r:id="rId17" imgW="1282680" imgH="431640" progId="Equation.DSMT4">
                  <p:embed/>
                </p:oleObj>
              </mc:Choice>
              <mc:Fallback>
                <p:oleObj name="Equation" r:id="rId17" imgW="12826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478363" y="5337296"/>
                        <a:ext cx="2245765" cy="75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物件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174159"/>
              </p:ext>
            </p:extLst>
          </p:nvPr>
        </p:nvGraphicFramePr>
        <p:xfrm>
          <a:off x="6390000" y="5508000"/>
          <a:ext cx="792000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82" name="Equation" r:id="rId19" imgW="406080" imgH="203040" progId="Equation.DSMT4">
                  <p:embed/>
                </p:oleObj>
              </mc:Choice>
              <mc:Fallback>
                <p:oleObj name="Equation" r:id="rId19" imgW="4060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390000" y="5508000"/>
                        <a:ext cx="792000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物件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0873538"/>
              </p:ext>
            </p:extLst>
          </p:nvPr>
        </p:nvGraphicFramePr>
        <p:xfrm>
          <a:off x="1475656" y="5877272"/>
          <a:ext cx="1104632" cy="79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83" name="Equation" r:id="rId21" imgW="672840" imgH="482400" progId="Equation.DSMT4">
                  <p:embed/>
                </p:oleObj>
              </mc:Choice>
              <mc:Fallback>
                <p:oleObj name="Equation" r:id="rId21" imgW="67284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475656" y="5877272"/>
                        <a:ext cx="1104632" cy="79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66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8.5  </a:t>
            </a:r>
            <a:r>
              <a:rPr lang="zh-TW" altLang="zh-TW" dirty="0" smtClean="0"/>
              <a:t>兩</a:t>
            </a:r>
            <a:r>
              <a:rPr lang="zh-TW" altLang="zh-TW" dirty="0"/>
              <a:t>個母體比較之假設檢定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71" y="2564904"/>
            <a:ext cx="6959421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06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CC"/>
                </a:solidFill>
              </a:rPr>
              <a:t>8.5.1  </a:t>
            </a:r>
            <a:r>
              <a:rPr lang="zh-TW" altLang="zh-TW" sz="2800" dirty="0" smtClean="0">
                <a:solidFill>
                  <a:srgbClr val="6600CC"/>
                </a:solidFill>
              </a:rPr>
              <a:t>兩</a:t>
            </a:r>
            <a:r>
              <a:rPr lang="zh-TW" altLang="zh-TW" sz="2800" dirty="0">
                <a:solidFill>
                  <a:srgbClr val="6600CC"/>
                </a:solidFill>
              </a:rPr>
              <a:t>母體變異數相等</a:t>
            </a:r>
            <a:endParaRPr lang="zh-TW" altLang="en-US" sz="2800" dirty="0">
              <a:solidFill>
                <a:srgbClr val="66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2276872"/>
            <a:ext cx="6638247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06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CC"/>
                </a:solidFill>
              </a:rPr>
              <a:t>8.5.1  </a:t>
            </a:r>
            <a:r>
              <a:rPr lang="zh-TW" altLang="zh-TW" sz="2800" dirty="0" smtClean="0">
                <a:solidFill>
                  <a:srgbClr val="6600CC"/>
                </a:solidFill>
              </a:rPr>
              <a:t>兩</a:t>
            </a:r>
            <a:r>
              <a:rPr lang="zh-TW" altLang="zh-TW" sz="2800" dirty="0">
                <a:solidFill>
                  <a:srgbClr val="6600CC"/>
                </a:solidFill>
              </a:rPr>
              <a:t>母體變異數相等</a:t>
            </a:r>
            <a:endParaRPr lang="zh-TW" altLang="en-US" sz="2800" dirty="0">
              <a:solidFill>
                <a:srgbClr val="66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5976664" cy="477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42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CC"/>
                </a:solidFill>
              </a:rPr>
              <a:t>8.5.1  </a:t>
            </a:r>
            <a:r>
              <a:rPr lang="zh-TW" altLang="zh-TW" sz="2800" dirty="0" smtClean="0">
                <a:solidFill>
                  <a:srgbClr val="6600CC"/>
                </a:solidFill>
              </a:rPr>
              <a:t>兩</a:t>
            </a:r>
            <a:r>
              <a:rPr lang="zh-TW" altLang="zh-TW" sz="2800" dirty="0">
                <a:solidFill>
                  <a:srgbClr val="6600CC"/>
                </a:solidFill>
              </a:rPr>
              <a:t>母體變異數相等</a:t>
            </a:r>
            <a:endParaRPr lang="zh-TW" altLang="en-US" sz="2800" dirty="0">
              <a:solidFill>
                <a:srgbClr val="66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10364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42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CC"/>
                </a:solidFill>
              </a:rPr>
              <a:t>8.5.1  </a:t>
            </a:r>
            <a:r>
              <a:rPr lang="zh-TW" altLang="zh-TW" sz="2800" dirty="0" smtClean="0">
                <a:solidFill>
                  <a:srgbClr val="6600CC"/>
                </a:solidFill>
              </a:rPr>
              <a:t>兩</a:t>
            </a:r>
            <a:r>
              <a:rPr lang="zh-TW" altLang="zh-TW" sz="2800" dirty="0">
                <a:solidFill>
                  <a:srgbClr val="6600CC"/>
                </a:solidFill>
              </a:rPr>
              <a:t>母體變異數相等</a:t>
            </a:r>
            <a:endParaRPr lang="zh-TW" altLang="en-US" sz="2800" dirty="0">
              <a:solidFill>
                <a:srgbClr val="66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6750372" cy="391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42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CC"/>
                </a:solidFill>
              </a:rPr>
              <a:t>8.5.2  </a:t>
            </a:r>
            <a:r>
              <a:rPr lang="zh-TW" altLang="zh-TW" sz="2800" dirty="0" smtClean="0">
                <a:solidFill>
                  <a:srgbClr val="6600CC"/>
                </a:solidFill>
              </a:rPr>
              <a:t>兩</a:t>
            </a:r>
            <a:r>
              <a:rPr lang="zh-TW" altLang="zh-TW" sz="2800" dirty="0">
                <a:solidFill>
                  <a:srgbClr val="6600CC"/>
                </a:solidFill>
              </a:rPr>
              <a:t>母體變異數不相等</a:t>
            </a:r>
            <a:endParaRPr lang="zh-TW" altLang="en-US" sz="2800" dirty="0">
              <a:solidFill>
                <a:srgbClr val="66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20739"/>
            <a:ext cx="6827729" cy="252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856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CC"/>
                </a:solidFill>
              </a:rPr>
              <a:t>8.5.2  </a:t>
            </a:r>
            <a:r>
              <a:rPr lang="zh-TW" altLang="zh-TW" sz="2800" dirty="0" smtClean="0">
                <a:solidFill>
                  <a:srgbClr val="6600CC"/>
                </a:solidFill>
              </a:rPr>
              <a:t>兩</a:t>
            </a:r>
            <a:r>
              <a:rPr lang="zh-TW" altLang="zh-TW" sz="2800" dirty="0">
                <a:solidFill>
                  <a:srgbClr val="6600CC"/>
                </a:solidFill>
              </a:rPr>
              <a:t>母體變異數不相等</a:t>
            </a:r>
            <a:endParaRPr lang="zh-TW" altLang="en-US" sz="2800" dirty="0">
              <a:solidFill>
                <a:srgbClr val="66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622466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3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CC"/>
                </a:solidFill>
              </a:rPr>
              <a:t>8.1.1</a:t>
            </a:r>
            <a:r>
              <a:rPr lang="zh-TW" altLang="en-US" sz="2800" dirty="0" smtClean="0">
                <a:solidFill>
                  <a:srgbClr val="6600CC"/>
                </a:solidFill>
              </a:rPr>
              <a:t>  </a:t>
            </a:r>
            <a:r>
              <a:rPr lang="zh-TW" altLang="zh-TW" sz="2800" dirty="0" smtClean="0">
                <a:solidFill>
                  <a:srgbClr val="6600CC"/>
                </a:solidFill>
              </a:rPr>
              <a:t>虛無</a:t>
            </a:r>
            <a:r>
              <a:rPr lang="zh-TW" altLang="zh-TW" sz="2800" dirty="0">
                <a:solidFill>
                  <a:srgbClr val="6600CC"/>
                </a:solidFill>
              </a:rPr>
              <a:t>假設及對立假設之建立</a:t>
            </a:r>
            <a:endParaRPr lang="zh-TW" altLang="en-US" sz="2800" dirty="0">
              <a:solidFill>
                <a:srgbClr val="66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405" y="2060848"/>
            <a:ext cx="6459189" cy="3489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89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CC"/>
                </a:solidFill>
              </a:rPr>
              <a:t>8.5.2  </a:t>
            </a:r>
            <a:r>
              <a:rPr lang="zh-TW" altLang="zh-TW" sz="2800" dirty="0" smtClean="0">
                <a:solidFill>
                  <a:srgbClr val="6600CC"/>
                </a:solidFill>
              </a:rPr>
              <a:t>兩</a:t>
            </a:r>
            <a:r>
              <a:rPr lang="zh-TW" altLang="zh-TW" sz="2800" dirty="0">
                <a:solidFill>
                  <a:srgbClr val="6600CC"/>
                </a:solidFill>
              </a:rPr>
              <a:t>母體變異數不相等</a:t>
            </a:r>
            <a:endParaRPr lang="zh-TW" altLang="en-US" sz="2800" dirty="0">
              <a:solidFill>
                <a:srgbClr val="66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48880"/>
            <a:ext cx="667259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3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2800" dirty="0"/>
              <a:t>公式彙整</a:t>
            </a:r>
            <a:endParaRPr lang="zh-TW" altLang="en-US" sz="2800" dirty="0">
              <a:solidFill>
                <a:srgbClr val="66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b="1" dirty="0">
                <a:solidFill>
                  <a:srgbClr val="0000FF"/>
                </a:solidFill>
              </a:rPr>
              <a:t>單母體平均數之檢定值</a:t>
            </a:r>
          </a:p>
          <a:p>
            <a:endParaRPr lang="zh-TW" altLang="en-US" dirty="0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5904656" cy="422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3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2800" dirty="0"/>
              <a:t>公式彙整</a:t>
            </a:r>
            <a:endParaRPr lang="zh-TW" altLang="en-US" sz="2800" dirty="0">
              <a:solidFill>
                <a:srgbClr val="66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b="1" dirty="0">
                <a:solidFill>
                  <a:srgbClr val="0000FF"/>
                </a:solidFill>
              </a:rPr>
              <a:t>雙母體平均數之檢定值</a:t>
            </a:r>
          </a:p>
          <a:p>
            <a:endParaRPr lang="zh-TW" altLang="en-US" b="1" dirty="0">
              <a:solidFill>
                <a:srgbClr val="0000FF"/>
              </a:solidFill>
            </a:endParaRP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2398941"/>
            <a:ext cx="6829301" cy="319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49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628" y="2132856"/>
            <a:ext cx="4349155" cy="289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79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CC"/>
                </a:solidFill>
              </a:rPr>
              <a:t>8.1.2  </a:t>
            </a:r>
            <a:r>
              <a:rPr lang="zh-TW" altLang="zh-TW" sz="2800" dirty="0" smtClean="0">
                <a:solidFill>
                  <a:srgbClr val="6600CC"/>
                </a:solidFill>
              </a:rPr>
              <a:t>型</a:t>
            </a:r>
            <a:r>
              <a:rPr lang="zh-TW" altLang="zh-TW" sz="2800" dirty="0">
                <a:solidFill>
                  <a:srgbClr val="6600CC"/>
                </a:solidFill>
              </a:rPr>
              <a:t>Ⅰ與型Ⅱ誤差</a:t>
            </a:r>
            <a:endParaRPr lang="zh-TW" altLang="en-US" sz="2800" dirty="0">
              <a:solidFill>
                <a:srgbClr val="66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原虛無假設</a:t>
            </a:r>
            <a:r>
              <a:rPr lang="en-US" altLang="zh-TW" dirty="0"/>
              <a:t> </a:t>
            </a:r>
            <a:r>
              <a:rPr lang="en-US" altLang="zh-TW" dirty="0" smtClean="0"/>
              <a:t>      </a:t>
            </a:r>
            <a:r>
              <a:rPr lang="zh-TW" altLang="zh-TW" dirty="0" smtClean="0"/>
              <a:t>為</a:t>
            </a:r>
            <a:r>
              <a:rPr lang="zh-TW" altLang="zh-TW" dirty="0"/>
              <a:t>真實時，但卻因檢定結果而予拒絕</a:t>
            </a:r>
            <a:r>
              <a:rPr lang="en-US" altLang="zh-TW" dirty="0"/>
              <a:t> </a:t>
            </a:r>
            <a:r>
              <a:rPr lang="en-US" altLang="zh-TW" dirty="0" smtClean="0"/>
              <a:t>     </a:t>
            </a:r>
            <a:r>
              <a:rPr lang="zh-TW" altLang="zh-TW" dirty="0" smtClean="0"/>
              <a:t>，</a:t>
            </a:r>
            <a:r>
              <a:rPr lang="zh-TW" altLang="zh-TW" dirty="0"/>
              <a:t>此種錯誤即稱為之</a:t>
            </a:r>
            <a:r>
              <a:rPr lang="zh-TW" altLang="zh-TW" dirty="0">
                <a:solidFill>
                  <a:srgbClr val="FF00FF"/>
                </a:solidFill>
              </a:rPr>
              <a:t>型Ⅰ誤差</a:t>
            </a:r>
            <a:r>
              <a:rPr lang="en-US" altLang="zh-TW" dirty="0">
                <a:solidFill>
                  <a:srgbClr val="FF00FF"/>
                </a:solidFill>
              </a:rPr>
              <a:t> (Type</a:t>
            </a:r>
            <a:r>
              <a:rPr lang="zh-TW" altLang="zh-TW" dirty="0">
                <a:solidFill>
                  <a:srgbClr val="FF00FF"/>
                </a:solidFill>
              </a:rPr>
              <a:t>Ⅰ</a:t>
            </a:r>
            <a:r>
              <a:rPr lang="en-US" altLang="zh-TW" dirty="0">
                <a:solidFill>
                  <a:srgbClr val="FF00FF"/>
                </a:solidFill>
              </a:rPr>
              <a:t>Error)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/>
              <a:t>原虛無假設</a:t>
            </a:r>
            <a:r>
              <a:rPr lang="en-US" altLang="zh-TW" dirty="0"/>
              <a:t> </a:t>
            </a:r>
            <a:r>
              <a:rPr lang="en-US" altLang="zh-TW" dirty="0" smtClean="0"/>
              <a:t>      </a:t>
            </a:r>
            <a:r>
              <a:rPr lang="zh-TW" altLang="zh-TW" dirty="0" smtClean="0"/>
              <a:t>是</a:t>
            </a:r>
            <a:r>
              <a:rPr lang="zh-TW" altLang="zh-TW" dirty="0"/>
              <a:t>錯誤的，但卻因檢定結果而予以接受，此種錯誤稱為</a:t>
            </a:r>
            <a:r>
              <a:rPr lang="zh-TW" altLang="zh-TW" dirty="0">
                <a:solidFill>
                  <a:srgbClr val="FF00FF"/>
                </a:solidFill>
              </a:rPr>
              <a:t>型Ⅱ誤差</a:t>
            </a:r>
            <a:r>
              <a:rPr lang="en-US" altLang="zh-TW" dirty="0">
                <a:solidFill>
                  <a:srgbClr val="FF00FF"/>
                </a:solidFill>
              </a:rPr>
              <a:t> (Type</a:t>
            </a:r>
            <a:r>
              <a:rPr lang="zh-TW" altLang="zh-TW" dirty="0">
                <a:solidFill>
                  <a:srgbClr val="FF00FF"/>
                </a:solidFill>
              </a:rPr>
              <a:t>Ⅱ</a:t>
            </a:r>
            <a:r>
              <a:rPr lang="en-US" altLang="zh-TW" dirty="0">
                <a:solidFill>
                  <a:srgbClr val="FF00FF"/>
                </a:solidFill>
              </a:rPr>
              <a:t>Error)</a:t>
            </a:r>
            <a:r>
              <a:rPr lang="zh-TW" altLang="zh-TW" dirty="0"/>
              <a:t>。</a:t>
            </a:r>
            <a:endParaRPr lang="zh-TW" altLang="en-US" dirty="0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2801500"/>
              </p:ext>
            </p:extLst>
          </p:nvPr>
        </p:nvGraphicFramePr>
        <p:xfrm>
          <a:off x="2304000" y="1484784"/>
          <a:ext cx="432000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6" name="Equation" r:id="rId3" imgW="215640" imgH="215640" progId="Equation.DSMT4">
                  <p:embed/>
                </p:oleObj>
              </mc:Choice>
              <mc:Fallback>
                <p:oleObj name="Equation" r:id="rId3" imgW="2156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4000" y="1484784"/>
                        <a:ext cx="432000" cy="4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2019374"/>
              </p:ext>
            </p:extLst>
          </p:nvPr>
        </p:nvGraphicFramePr>
        <p:xfrm>
          <a:off x="7722000" y="1512000"/>
          <a:ext cx="432000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7" name="Equation" r:id="rId5" imgW="215640" imgH="215640" progId="Equation.DSMT4">
                  <p:embed/>
                </p:oleObj>
              </mc:Choice>
              <mc:Fallback>
                <p:oleObj name="Equation" r:id="rId5" imgW="2156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22000" y="1512000"/>
                        <a:ext cx="432000" cy="4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9489807"/>
              </p:ext>
            </p:extLst>
          </p:nvPr>
        </p:nvGraphicFramePr>
        <p:xfrm>
          <a:off x="2304000" y="2358000"/>
          <a:ext cx="432000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8" name="Equation" r:id="rId7" imgW="215640" imgH="215640" progId="Equation.DSMT4">
                  <p:embed/>
                </p:oleObj>
              </mc:Choice>
              <mc:Fallback>
                <p:oleObj name="Equation" r:id="rId7" imgW="2156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04000" y="2358000"/>
                        <a:ext cx="432000" cy="4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88" y="3356992"/>
            <a:ext cx="646308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89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CC"/>
                </a:solidFill>
              </a:rPr>
              <a:t>8.1.3</a:t>
            </a:r>
            <a:r>
              <a:rPr lang="zh-TW" altLang="en-US" sz="2800" dirty="0" smtClean="0">
                <a:solidFill>
                  <a:srgbClr val="6600CC"/>
                </a:solidFill>
              </a:rPr>
              <a:t>  </a:t>
            </a:r>
            <a:r>
              <a:rPr lang="zh-TW" altLang="zh-TW" sz="2800" dirty="0" smtClean="0">
                <a:solidFill>
                  <a:srgbClr val="6600CC"/>
                </a:solidFill>
              </a:rPr>
              <a:t>假設</a:t>
            </a:r>
            <a:r>
              <a:rPr lang="zh-TW" altLang="zh-TW" sz="2800" dirty="0">
                <a:solidFill>
                  <a:srgbClr val="6600CC"/>
                </a:solidFill>
              </a:rPr>
              <a:t>檢定的型式</a:t>
            </a:r>
            <a:endParaRPr lang="zh-TW" altLang="en-US" sz="2800" dirty="0">
              <a:solidFill>
                <a:srgbClr val="66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50586"/>
            <a:ext cx="5688632" cy="274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77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CC"/>
                </a:solidFill>
              </a:rPr>
              <a:t>8.1.3</a:t>
            </a:r>
            <a:r>
              <a:rPr lang="zh-TW" altLang="en-US" sz="2800" dirty="0" smtClean="0">
                <a:solidFill>
                  <a:srgbClr val="6600CC"/>
                </a:solidFill>
              </a:rPr>
              <a:t>  </a:t>
            </a:r>
            <a:r>
              <a:rPr lang="zh-TW" altLang="zh-TW" sz="2800" dirty="0" smtClean="0">
                <a:solidFill>
                  <a:srgbClr val="6600CC"/>
                </a:solidFill>
              </a:rPr>
              <a:t>假設</a:t>
            </a:r>
            <a:r>
              <a:rPr lang="zh-TW" altLang="zh-TW" sz="2800" dirty="0">
                <a:solidFill>
                  <a:srgbClr val="6600CC"/>
                </a:solidFill>
              </a:rPr>
              <a:t>檢定的型式</a:t>
            </a:r>
            <a:endParaRPr lang="zh-TW" altLang="en-US" sz="2800" dirty="0">
              <a:solidFill>
                <a:srgbClr val="66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86000"/>
            <a:ext cx="541370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11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>
                <a:solidFill>
                  <a:srgbClr val="6600CC"/>
                </a:solidFill>
              </a:rPr>
              <a:t>8.1.4</a:t>
            </a:r>
            <a:r>
              <a:rPr lang="zh-TW" altLang="en-US" sz="2800" dirty="0" smtClean="0">
                <a:solidFill>
                  <a:srgbClr val="6600CC"/>
                </a:solidFill>
              </a:rPr>
              <a:t>  </a:t>
            </a:r>
            <a:r>
              <a:rPr lang="zh-TW" altLang="zh-TW" sz="2800" dirty="0" smtClean="0">
                <a:solidFill>
                  <a:srgbClr val="6600CC"/>
                </a:solidFill>
              </a:rPr>
              <a:t>假設</a:t>
            </a:r>
            <a:r>
              <a:rPr lang="zh-TW" altLang="zh-TW" sz="2800" dirty="0">
                <a:solidFill>
                  <a:srgbClr val="6600CC"/>
                </a:solidFill>
              </a:rPr>
              <a:t>檢定的決策法則</a:t>
            </a:r>
            <a:endParaRPr lang="zh-TW" altLang="en-US" sz="2800" dirty="0">
              <a:solidFill>
                <a:srgbClr val="66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  <a:buFont typeface="+mj-lt"/>
              <a:buAutoNum type="arabicPeriod"/>
            </a:pPr>
            <a:r>
              <a:rPr lang="zh-TW" altLang="zh-TW" b="1" dirty="0">
                <a:solidFill>
                  <a:srgbClr val="0000FF"/>
                </a:solidFill>
              </a:rPr>
              <a:t>雙尾檢定 </a:t>
            </a:r>
            <a:r>
              <a:rPr lang="en-US" altLang="zh-TW" b="1" dirty="0">
                <a:solidFill>
                  <a:srgbClr val="0000FF"/>
                </a:solidFill>
              </a:rPr>
              <a:t>(Two Tailed Test; Two Side Test)</a:t>
            </a:r>
            <a:endParaRPr lang="zh-TW" altLang="zh-TW" dirty="0">
              <a:solidFill>
                <a:srgbClr val="0000FF"/>
              </a:solidFill>
            </a:endParaRPr>
          </a:p>
          <a:p>
            <a:pPr>
              <a:buSzPct val="100000"/>
              <a:buFont typeface="+mj-lt"/>
              <a:buAutoNum type="arabicPeriod"/>
            </a:pPr>
            <a:endParaRPr lang="zh-TW" altLang="en-US" dirty="0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2132856"/>
            <a:ext cx="703294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11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870</Words>
  <Application>Microsoft Office PowerPoint</Application>
  <PresentationFormat>如螢幕大小 (4:3)</PresentationFormat>
  <Paragraphs>79</Paragraphs>
  <Slides>53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53</vt:i4>
      </vt:variant>
    </vt:vector>
  </HeadingPairs>
  <TitlesOfParts>
    <vt:vector size="55" baseType="lpstr">
      <vt:lpstr>Office 佈景主題</vt:lpstr>
      <vt:lpstr>Equation</vt:lpstr>
      <vt:lpstr>Chapter 8</vt:lpstr>
      <vt:lpstr>8.1  假設檢定的概念</vt:lpstr>
      <vt:lpstr>8.1.1  虛無假設及對立假設之建立</vt:lpstr>
      <vt:lpstr>8.1.1  虛無假設及對立假設之建立</vt:lpstr>
      <vt:lpstr>8.1.1  虛無假設及對立假設之建立</vt:lpstr>
      <vt:lpstr>8.1.2  型Ⅰ與型Ⅱ誤差</vt:lpstr>
      <vt:lpstr>8.1.3  假設檢定的型式</vt:lpstr>
      <vt:lpstr>8.1.3  假設檢定的型式</vt:lpstr>
      <vt:lpstr>8.1.4  假設檢定的決策法則</vt:lpstr>
      <vt:lpstr>8.1.4  假設檢定的決策法則</vt:lpstr>
      <vt:lpstr>8.1.4  假設檢定的決策法則</vt:lpstr>
      <vt:lpstr>8.2  假設檢定的流程與方法 8.2.1  檢定統計量法</vt:lpstr>
      <vt:lpstr>8.2.2  P值法</vt:lpstr>
      <vt:lpstr>8.2.2  P值法</vt:lpstr>
      <vt:lpstr>8.3  母體平均數的假設檢定 ── 大樣本</vt:lpstr>
      <vt:lpstr>8.3  母體平均數的假設檢定 ── 大樣本</vt:lpstr>
      <vt:lpstr>8.3  母體平均數的假設檢定 ── 大樣本</vt:lpstr>
      <vt:lpstr>8.3  母體平均數的假設檢定 ── 大樣本</vt:lpstr>
      <vt:lpstr>8.3  母體平均數的假設檢定 ── 大樣本</vt:lpstr>
      <vt:lpstr>8.3  母體平均數的假設檢定 ── 大樣本</vt:lpstr>
      <vt:lpstr>8.3  母體平均數的假設檢定 ── 大樣本</vt:lpstr>
      <vt:lpstr>8.3  母體平均數的假設檢定 ── 大樣本</vt:lpstr>
      <vt:lpstr>8.3  母體平均數的假設檢定 ── 大樣本</vt:lpstr>
      <vt:lpstr>8.3  母體平均數的假設檢定 ── 大樣本</vt:lpstr>
      <vt:lpstr>8.3  母體平均數的假設檢定 ── 大樣本</vt:lpstr>
      <vt:lpstr>8.3  母體平均數的假設檢定 ── 大樣本</vt:lpstr>
      <vt:lpstr>8.3  母體平均數的假設檢定 ── 大樣本</vt:lpstr>
      <vt:lpstr>8.3  母體平均數的假設檢定 ── 大樣本</vt:lpstr>
      <vt:lpstr>8.3  母體平均數的假設檢定 ── 大樣本</vt:lpstr>
      <vt:lpstr>8.3  母體平均數的假設檢定 ── 大樣本</vt:lpstr>
      <vt:lpstr>8.3  母體平均數的假設檢定 ── 大樣本</vt:lpstr>
      <vt:lpstr>8.3  母體平均數的假設檢定 ── 大樣本</vt:lpstr>
      <vt:lpstr>8.4  母體平均數的假設檢定 ── 小樣本</vt:lpstr>
      <vt:lpstr>8.4  母體平均數的假設檢定 ── 小樣本</vt:lpstr>
      <vt:lpstr>8.4  母體平均數的假設檢定 ── 小樣本</vt:lpstr>
      <vt:lpstr>8.4  母體平均數的假設檢定 ── 小樣本</vt:lpstr>
      <vt:lpstr>8.4  母體平均數的假設檢定 ── 小樣本</vt:lpstr>
      <vt:lpstr>8.4  母體平均數的假設檢定 ── 小樣本</vt:lpstr>
      <vt:lpstr>8.4  母體平均數的假設檢定 ── 小樣本</vt:lpstr>
      <vt:lpstr>8.4  母體平均數的假設檢定 ── 小樣本</vt:lpstr>
      <vt:lpstr>8.4  母體平均數的假設檢定 ── 小樣本</vt:lpstr>
      <vt:lpstr>8.5  兩個母體比較之假設檢定</vt:lpstr>
      <vt:lpstr>8.5  兩個母體比較之假設檢定</vt:lpstr>
      <vt:lpstr>8.5.1  兩母體變異數相等</vt:lpstr>
      <vt:lpstr>8.5.1  兩母體變異數相等</vt:lpstr>
      <vt:lpstr>8.5.1  兩母體變異數相等</vt:lpstr>
      <vt:lpstr>8.5.1  兩母體變異數相等</vt:lpstr>
      <vt:lpstr>8.5.2  兩母體變異數不相等</vt:lpstr>
      <vt:lpstr>8.5.2  兩母體變異數不相等</vt:lpstr>
      <vt:lpstr>8.5.2  兩母體變異數不相等</vt:lpstr>
      <vt:lpstr>公式彙整</vt:lpstr>
      <vt:lpstr>公式彙整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</dc:title>
  <dc:creator>winx</dc:creator>
  <cp:lastModifiedBy>Owner</cp:lastModifiedBy>
  <cp:revision>61</cp:revision>
  <dcterms:created xsi:type="dcterms:W3CDTF">2017-08-29T02:12:46Z</dcterms:created>
  <dcterms:modified xsi:type="dcterms:W3CDTF">2018-09-03T05:39:13Z</dcterms:modified>
</cp:coreProperties>
</file>