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59" r:id="rId3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00CC"/>
    <a:srgbClr val="FF00FF"/>
    <a:srgbClr val="000066"/>
    <a:srgbClr val="FFFF66"/>
    <a:srgbClr val="FF9900"/>
    <a:srgbClr val="333300"/>
    <a:srgbClr val="003366"/>
    <a:srgbClr val="006666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6" y="-96"/>
      </p:cViewPr>
      <p:guideLst>
        <p:guide orient="horz" pos="302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AF5881-4459-490F-8093-EADBB392CA92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8E7DB-3869-41E1-9158-11D3642AB1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6950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7" y="6453336"/>
            <a:ext cx="1719263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2846387" cy="601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022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68952" cy="1080120"/>
          </a:xfrm>
        </p:spPr>
        <p:txBody>
          <a:bodyPr>
            <a:normAutofit/>
          </a:bodyPr>
          <a:lstStyle>
            <a:lvl1pPr algn="l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412776"/>
            <a:ext cx="8568952" cy="5112568"/>
          </a:xfrm>
        </p:spPr>
        <p:txBody>
          <a:bodyPr>
            <a:normAutofit/>
          </a:bodyPr>
          <a:lstStyle>
            <a:lvl1pPr marL="288000" indent="-288000">
              <a:lnSpc>
                <a:spcPts val="3200"/>
              </a:lnSpc>
              <a:spcBef>
                <a:spcPts val="500"/>
              </a:spcBef>
              <a:defRPr sz="2400" baseline="0"/>
            </a:lvl1pPr>
            <a:lvl2pPr marL="648000" indent="-288000">
              <a:lnSpc>
                <a:spcPts val="3200"/>
              </a:lnSpc>
              <a:spcBef>
                <a:spcPts val="500"/>
              </a:spcBef>
              <a:buClr>
                <a:srgbClr val="000066"/>
              </a:buClr>
              <a:defRPr sz="2400" baseline="0"/>
            </a:lvl2pPr>
            <a:lvl3pPr marL="1008000" indent="-288000">
              <a:lnSpc>
                <a:spcPts val="3200"/>
              </a:lnSpc>
              <a:spcBef>
                <a:spcPts val="500"/>
              </a:spcBef>
              <a:defRPr sz="2400" baseline="0"/>
            </a:lvl3pPr>
            <a:lvl4pPr>
              <a:lnSpc>
                <a:spcPts val="3200"/>
              </a:lnSpc>
              <a:spcBef>
                <a:spcPts val="500"/>
              </a:spcBef>
              <a:defRPr sz="2400" baseline="0"/>
            </a:lvl4pPr>
            <a:lvl5pPr>
              <a:lnSpc>
                <a:spcPts val="3200"/>
              </a:lnSpc>
              <a:spcBef>
                <a:spcPts val="500"/>
              </a:spcBef>
              <a:defRPr sz="2400" baseline="0"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651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3263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91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863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019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0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5766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5697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889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3112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D:\SYSTEM\Desktop\新下載ppt 範本\119\119\02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1412776"/>
            <a:ext cx="8147248" cy="4713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4BC2B-D3F8-48F7-A667-471890AF0660}" type="datetimeFigureOut">
              <a:rPr lang="zh-TW" altLang="en-US" smtClean="0"/>
              <a:t>2018/9/3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9CBF-0964-46DE-AC6C-E29C7087FBB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028" name="Picture 4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27" y="1290539"/>
            <a:ext cx="8224837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37" y="6453336"/>
            <a:ext cx="1719263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21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rgbClr val="0000CC"/>
          </a:solidFill>
          <a:effectLst/>
          <a:latin typeface="Times New Roman" pitchFamily="18" charset="0"/>
          <a:ea typeface="標楷體" pitchFamily="65" charset="-120"/>
          <a:cs typeface="Times New Roman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33CC"/>
        </a:buClr>
        <a:buSzPct val="80000"/>
        <a:buFont typeface="Wingdings" pitchFamily="2" charset="2"/>
        <a:buChar char="l"/>
        <a:defRPr sz="28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7030A0"/>
        </a:buClr>
        <a:buFont typeface="Arial" pitchFamily="34" charset="0"/>
        <a:buChar char="–"/>
        <a:defRPr sz="26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13" Type="http://schemas.openxmlformats.org/officeDocument/2006/relationships/oleObject" Target="../embeddings/oleObject7.bin"/><Relationship Id="rId18" Type="http://schemas.openxmlformats.org/officeDocument/2006/relationships/image" Target="../media/image20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17.wmf"/><Relationship Id="rId1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9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8.bin"/><Relationship Id="rId10" Type="http://schemas.openxmlformats.org/officeDocument/2006/relationships/image" Target="../media/image16.wmf"/><Relationship Id="rId4" Type="http://schemas.openxmlformats.org/officeDocument/2006/relationships/image" Target="../media/image13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1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35.w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45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47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851920" y="1556792"/>
            <a:ext cx="4536504" cy="1440160"/>
          </a:xfrm>
        </p:spPr>
        <p:txBody>
          <a:bodyPr>
            <a:normAutofit/>
          </a:bodyPr>
          <a:lstStyle/>
          <a:p>
            <a:pPr algn="l"/>
            <a:r>
              <a:rPr lang="en-US" altLang="zh-TW" sz="3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Chapter</a:t>
            </a:r>
            <a:r>
              <a:rPr lang="en-US" altLang="zh-TW" dirty="0" smtClean="0"/>
              <a:t> </a:t>
            </a:r>
            <a:r>
              <a:rPr lang="en-US" altLang="zh-TW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zh-TW" altLang="en-US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635896" y="3356992"/>
            <a:ext cx="5112568" cy="1944216"/>
          </a:xfrm>
        </p:spPr>
        <p:txBody>
          <a:bodyPr>
            <a:noAutofit/>
          </a:bodyPr>
          <a:lstStyle/>
          <a:p>
            <a:r>
              <a:rPr lang="zh-TW" altLang="en-US" sz="4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簡單線性迴歸分析</a:t>
            </a:r>
            <a:endParaRPr lang="zh-TW" altLang="en-US" sz="4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96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9.1  </a:t>
            </a:r>
            <a:r>
              <a:rPr lang="zh-TW" altLang="zh-TW" dirty="0" smtClean="0"/>
              <a:t>相關</a:t>
            </a:r>
            <a:r>
              <a:rPr lang="zh-TW" altLang="zh-TW" dirty="0"/>
              <a:t>分析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zh-HK" altLang="zh-TW" dirty="0"/>
              <a:t>本節要討論的相關分析，</a:t>
            </a:r>
            <a:r>
              <a:rPr lang="zh-TW" altLang="zh-TW" dirty="0">
                <a:solidFill>
                  <a:srgbClr val="FF00FF"/>
                </a:solidFill>
              </a:rPr>
              <a:t>相關</a:t>
            </a:r>
            <a:r>
              <a:rPr lang="en-US" altLang="zh-TW" dirty="0">
                <a:solidFill>
                  <a:srgbClr val="FF00FF"/>
                </a:solidFill>
              </a:rPr>
              <a:t> (Correlation) </a:t>
            </a:r>
            <a:r>
              <a:rPr lang="zh-HK" altLang="zh-TW" dirty="0"/>
              <a:t>是一種統計方法，被用來確定變數之間是否有線性關係，在討論兩個變數的相關時，我們會以</a:t>
            </a:r>
            <a:r>
              <a:rPr lang="en-US" altLang="zh-TW" dirty="0"/>
              <a:t> </a:t>
            </a:r>
            <a:r>
              <a:rPr lang="en-US" altLang="zh-TW" dirty="0" smtClean="0"/>
              <a:t>           </a:t>
            </a:r>
            <a:r>
              <a:rPr lang="zh-HK" altLang="zh-TW" dirty="0" smtClean="0"/>
              <a:t>的</a:t>
            </a:r>
            <a:r>
              <a:rPr lang="zh-HK" altLang="zh-TW" dirty="0"/>
              <a:t>成對方式來呈現資料，其中</a:t>
            </a:r>
            <a:r>
              <a:rPr lang="en-US" altLang="zh-TW" dirty="0"/>
              <a:t> </a:t>
            </a:r>
            <a:r>
              <a:rPr lang="en-US" altLang="zh-TW" i="1" dirty="0" smtClean="0"/>
              <a:t>x </a:t>
            </a:r>
            <a:r>
              <a:rPr lang="zh-HK" altLang="zh-TW" dirty="0" smtClean="0"/>
              <a:t>稱為</a:t>
            </a:r>
            <a:r>
              <a:rPr lang="zh-TW" altLang="zh-TW" dirty="0">
                <a:solidFill>
                  <a:srgbClr val="FF00FF"/>
                </a:solidFill>
              </a:rPr>
              <a:t>自變數</a:t>
            </a:r>
            <a:r>
              <a:rPr lang="en-US" altLang="zh-TW" dirty="0">
                <a:solidFill>
                  <a:srgbClr val="FF00FF"/>
                </a:solidFill>
              </a:rPr>
              <a:t> (Independent Variable)</a:t>
            </a:r>
            <a:r>
              <a:rPr lang="zh-TW" altLang="zh-TW" dirty="0" smtClean="0"/>
              <a:t>，</a:t>
            </a:r>
            <a:r>
              <a:rPr lang="zh-HK" altLang="zh-TW" dirty="0" smtClean="0"/>
              <a:t>是</a:t>
            </a:r>
            <a:r>
              <a:rPr lang="zh-HK" altLang="zh-TW" dirty="0"/>
              <a:t>用</a:t>
            </a:r>
            <a:r>
              <a:rPr lang="zh-TW" altLang="zh-TW" dirty="0"/>
              <a:t>來</a:t>
            </a:r>
            <a:r>
              <a:rPr lang="zh-HK" altLang="zh-TW" dirty="0"/>
              <a:t>解釋所造成影響的變數</a:t>
            </a:r>
            <a:r>
              <a:rPr lang="zh-TW" altLang="zh-TW" dirty="0" smtClean="0"/>
              <a:t>；</a:t>
            </a:r>
            <a:r>
              <a:rPr lang="en-US" altLang="zh-TW" i="1" dirty="0" smtClean="0"/>
              <a:t>y</a:t>
            </a:r>
            <a:r>
              <a:rPr lang="en-US" altLang="zh-TW" dirty="0" smtClean="0"/>
              <a:t> </a:t>
            </a:r>
            <a:r>
              <a:rPr lang="zh-HK" altLang="zh-TW" dirty="0"/>
              <a:t>則是稱為</a:t>
            </a:r>
            <a:r>
              <a:rPr lang="zh-TW" altLang="zh-TW" dirty="0">
                <a:solidFill>
                  <a:srgbClr val="FF00FF"/>
                </a:solidFill>
              </a:rPr>
              <a:t>應變數</a:t>
            </a:r>
            <a:r>
              <a:rPr lang="en-US" altLang="zh-TW" dirty="0">
                <a:solidFill>
                  <a:srgbClr val="FF00FF"/>
                </a:solidFill>
              </a:rPr>
              <a:t> (Dependent Variable)</a:t>
            </a:r>
            <a:r>
              <a:rPr lang="zh-TW" altLang="zh-TW" dirty="0"/>
              <a:t>，是隨著自變數變動之變數。</a:t>
            </a: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670968"/>
              </p:ext>
            </p:extLst>
          </p:nvPr>
        </p:nvGraphicFramePr>
        <p:xfrm>
          <a:off x="3510000" y="2276872"/>
          <a:ext cx="828000" cy="41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179" name="Equation" r:id="rId3" imgW="406080" imgH="203040" progId="Equation.DSMT4">
                  <p:embed/>
                </p:oleObj>
              </mc:Choice>
              <mc:Fallback>
                <p:oleObj name="Equation" r:id="rId3" imgW="4060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510000" y="2276872"/>
                        <a:ext cx="828000" cy="41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924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9.1  </a:t>
            </a:r>
            <a:r>
              <a:rPr lang="zh-TW" altLang="zh-TW" dirty="0" smtClean="0"/>
              <a:t>相關</a:t>
            </a:r>
            <a:r>
              <a:rPr lang="zh-TW" altLang="zh-TW" dirty="0"/>
              <a:t>分析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73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54" y="1386000"/>
            <a:ext cx="4834318" cy="5399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191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9.1  </a:t>
            </a:r>
            <a:r>
              <a:rPr lang="zh-TW" altLang="zh-TW" dirty="0" smtClean="0"/>
              <a:t>相關</a:t>
            </a:r>
            <a:r>
              <a:rPr lang="zh-TW" altLang="zh-TW" dirty="0"/>
              <a:t>分析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線性關係可以是正的或是負的，</a:t>
            </a:r>
            <a:r>
              <a:rPr lang="zh-TW" altLang="zh-TW" dirty="0">
                <a:solidFill>
                  <a:srgbClr val="FF00FF"/>
                </a:solidFill>
              </a:rPr>
              <a:t>正關係</a:t>
            </a:r>
            <a:r>
              <a:rPr lang="en-US" altLang="zh-TW" dirty="0">
                <a:solidFill>
                  <a:srgbClr val="FF00FF"/>
                </a:solidFill>
              </a:rPr>
              <a:t> (Positive Relationship) </a:t>
            </a:r>
            <a:r>
              <a:rPr lang="zh-TW" altLang="zh-TW" dirty="0"/>
              <a:t>表示當變數</a:t>
            </a:r>
            <a:r>
              <a:rPr lang="en-US" altLang="zh-TW" dirty="0"/>
              <a:t> </a:t>
            </a:r>
            <a:r>
              <a:rPr lang="zh-TW" altLang="zh-TW" dirty="0"/>
              <a:t>的數值增加，變數</a:t>
            </a:r>
            <a:r>
              <a:rPr lang="en-US" altLang="zh-TW" dirty="0"/>
              <a:t> </a:t>
            </a:r>
            <a:r>
              <a:rPr lang="en-US" altLang="zh-TW" i="1" dirty="0" smtClean="0"/>
              <a:t>y</a:t>
            </a:r>
            <a:r>
              <a:rPr lang="en-US" altLang="zh-TW" dirty="0" smtClean="0"/>
              <a:t> </a:t>
            </a:r>
            <a:r>
              <a:rPr lang="zh-TW" altLang="zh-TW" dirty="0" smtClean="0"/>
              <a:t>的</a:t>
            </a:r>
            <a:r>
              <a:rPr lang="zh-TW" altLang="zh-TW" dirty="0"/>
              <a:t>數值也跟著增加</a:t>
            </a:r>
            <a:r>
              <a:rPr lang="zh-TW" altLang="zh-TW" dirty="0" smtClean="0"/>
              <a:t>，</a:t>
            </a:r>
            <a:r>
              <a:rPr lang="zh-TW" altLang="zh-TW" dirty="0">
                <a:solidFill>
                  <a:srgbClr val="FF00FF"/>
                </a:solidFill>
              </a:rPr>
              <a:t>負關係</a:t>
            </a:r>
            <a:r>
              <a:rPr lang="en-US" altLang="zh-TW" dirty="0">
                <a:solidFill>
                  <a:srgbClr val="FF00FF"/>
                </a:solidFill>
              </a:rPr>
              <a:t> (Negative Relationship) </a:t>
            </a:r>
            <a:r>
              <a:rPr lang="zh-TW" altLang="zh-TW" dirty="0"/>
              <a:t>代表當</a:t>
            </a:r>
            <a:r>
              <a:rPr lang="zh-TW" altLang="zh-TW" dirty="0" smtClean="0"/>
              <a:t>變數</a:t>
            </a:r>
            <a:r>
              <a:rPr lang="en-US" altLang="zh-TW" dirty="0" smtClean="0"/>
              <a:t> </a:t>
            </a:r>
            <a:r>
              <a:rPr lang="en-US" altLang="zh-TW" i="1" dirty="0" smtClean="0"/>
              <a:t>x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的數值增加</a:t>
            </a:r>
            <a:r>
              <a:rPr lang="en-US" altLang="zh-TW" dirty="0" err="1"/>
              <a:t>，變數</a:t>
            </a:r>
            <a:r>
              <a:rPr lang="en-US" altLang="zh-TW" dirty="0"/>
              <a:t> </a:t>
            </a:r>
            <a:r>
              <a:rPr lang="en-US" altLang="zh-TW" i="1" dirty="0" smtClean="0"/>
              <a:t>y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的數值會跟著減少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2191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9.1  </a:t>
            </a:r>
            <a:r>
              <a:rPr lang="zh-TW" altLang="zh-TW" dirty="0" smtClean="0"/>
              <a:t>相關</a:t>
            </a:r>
            <a:r>
              <a:rPr lang="zh-TW" altLang="zh-TW" dirty="0"/>
              <a:t>分析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74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204864"/>
            <a:ext cx="608853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191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9.1  </a:t>
            </a:r>
            <a:r>
              <a:rPr lang="zh-TW" altLang="zh-TW" dirty="0" smtClean="0"/>
              <a:t>相關</a:t>
            </a:r>
            <a:r>
              <a:rPr lang="zh-TW" altLang="zh-TW" dirty="0"/>
              <a:t>分析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75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00808"/>
            <a:ext cx="6349399" cy="4496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705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9.2  </a:t>
            </a:r>
            <a:r>
              <a:rPr lang="zh-TW" altLang="zh-TW" dirty="0" smtClean="0"/>
              <a:t>相關</a:t>
            </a:r>
            <a:r>
              <a:rPr lang="zh-TW" altLang="zh-TW" dirty="0"/>
              <a:t>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6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801" y="1772816"/>
            <a:ext cx="6549575" cy="4427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1664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9.2  </a:t>
            </a:r>
            <a:r>
              <a:rPr lang="zh-TW" altLang="zh-TW" dirty="0" smtClean="0"/>
              <a:t>相關</a:t>
            </a:r>
            <a:r>
              <a:rPr lang="zh-TW" altLang="zh-TW" dirty="0"/>
              <a:t>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i="1" dirty="0" smtClean="0"/>
              <a:t> r</a:t>
            </a:r>
            <a:r>
              <a:rPr lang="en-US" altLang="zh-TW" b="1" dirty="0" smtClean="0"/>
              <a:t> </a:t>
            </a:r>
            <a:r>
              <a:rPr lang="zh-TW" altLang="zh-TW" dirty="0" smtClean="0"/>
              <a:t>是</a:t>
            </a:r>
            <a:r>
              <a:rPr lang="en-US" altLang="zh-TW" dirty="0" smtClean="0"/>
              <a:t> +1 </a:t>
            </a:r>
            <a:r>
              <a:rPr lang="zh-TW" altLang="zh-TW" dirty="0" smtClean="0"/>
              <a:t>代表</a:t>
            </a:r>
            <a:r>
              <a:rPr lang="zh-TW" altLang="zh-TW" dirty="0"/>
              <a:t>兩個變數於樣本資料之間是絕對的正相關</a:t>
            </a:r>
            <a:r>
              <a:rPr lang="zh-TW" altLang="zh-TW" dirty="0" smtClean="0"/>
              <a:t>。</a:t>
            </a:r>
            <a:endParaRPr lang="en-US" altLang="zh-TW" dirty="0" smtClean="0"/>
          </a:p>
          <a:p>
            <a:r>
              <a:rPr lang="en-US" altLang="zh-TW" dirty="0" smtClean="0"/>
              <a:t> </a:t>
            </a:r>
            <a:r>
              <a:rPr lang="en-US" altLang="zh-TW" i="1" dirty="0" smtClean="0"/>
              <a:t>r</a:t>
            </a:r>
            <a:r>
              <a:rPr lang="en-US" altLang="zh-TW" dirty="0" smtClean="0"/>
              <a:t> 是 </a:t>
            </a:r>
            <a:r>
              <a:rPr lang="en-US" altLang="zh-TW" dirty="0" smtClean="0">
                <a:latin typeface="Symbol" pitchFamily="18" charset="2"/>
              </a:rPr>
              <a:t>-</a:t>
            </a:r>
            <a:r>
              <a:rPr lang="en-US" altLang="zh-TW" dirty="0" smtClean="0"/>
              <a:t>1 </a:t>
            </a:r>
            <a:r>
              <a:rPr lang="en-US" altLang="zh-TW" dirty="0" err="1" smtClean="0"/>
              <a:t>代表兩個變數於樣本</a:t>
            </a:r>
            <a:r>
              <a:rPr lang="zh-HK" altLang="zh-TW" dirty="0"/>
              <a:t>資料</a:t>
            </a:r>
            <a:r>
              <a:rPr lang="en-US" altLang="zh-TW" dirty="0" err="1"/>
              <a:t>之間是絕對的負相關</a:t>
            </a:r>
            <a:r>
              <a:rPr lang="en-US" altLang="zh-TW" dirty="0" smtClean="0"/>
              <a:t>。</a:t>
            </a:r>
          </a:p>
          <a:p>
            <a:r>
              <a:rPr lang="en-US" altLang="zh-TW" dirty="0" smtClean="0"/>
              <a:t> </a:t>
            </a:r>
            <a:r>
              <a:rPr lang="en-US" altLang="zh-TW" i="1" dirty="0" smtClean="0"/>
              <a:t>r </a:t>
            </a:r>
            <a:r>
              <a:rPr lang="en-US" altLang="zh-TW" dirty="0" smtClean="0"/>
              <a:t>是</a:t>
            </a:r>
            <a:r>
              <a:rPr lang="en-US" altLang="zh-TW" dirty="0"/>
              <a:t>0</a:t>
            </a:r>
            <a:r>
              <a:rPr lang="zh-HK" altLang="zh-TW" dirty="0"/>
              <a:t>代表</a:t>
            </a:r>
            <a:r>
              <a:rPr lang="en-US" altLang="zh-TW" dirty="0" err="1"/>
              <a:t>兩個變數於樣本</a:t>
            </a:r>
            <a:r>
              <a:rPr lang="zh-HK" altLang="zh-TW" dirty="0"/>
              <a:t>資料</a:t>
            </a:r>
            <a:r>
              <a:rPr lang="en-US" altLang="zh-TW" dirty="0" err="1"/>
              <a:t>之間沒有線性關係</a:t>
            </a:r>
            <a:r>
              <a:rPr lang="en-US" altLang="zh-TW" dirty="0"/>
              <a:t>。</a:t>
            </a:r>
            <a:endParaRPr lang="zh-TW" altLang="en-US" dirty="0"/>
          </a:p>
        </p:txBody>
      </p:sp>
      <p:pic>
        <p:nvPicPr>
          <p:cNvPr id="17715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247090"/>
            <a:ext cx="6841438" cy="1046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85152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9.2  </a:t>
            </a:r>
            <a:r>
              <a:rPr lang="zh-TW" altLang="zh-TW" dirty="0" smtClean="0"/>
              <a:t>相關</a:t>
            </a:r>
            <a:r>
              <a:rPr lang="zh-TW" altLang="zh-TW" dirty="0"/>
              <a:t>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9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9368" y="1412776"/>
            <a:ext cx="5266928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851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9.3  </a:t>
            </a:r>
            <a:r>
              <a:rPr lang="zh-TW" altLang="zh-TW" dirty="0" smtClean="0"/>
              <a:t>簡單</a:t>
            </a:r>
            <a:r>
              <a:rPr lang="zh-TW" altLang="zh-TW" dirty="0"/>
              <a:t>迴</a:t>
            </a:r>
            <a:r>
              <a:rPr lang="zh-TW" altLang="zh-TW" dirty="0" smtClean="0"/>
              <a:t>歸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sz="2800" dirty="0" smtClean="0">
                <a:solidFill>
                  <a:srgbClr val="6600CC"/>
                </a:solidFill>
              </a:rPr>
              <a:t>9.3.1  </a:t>
            </a:r>
            <a:r>
              <a:rPr lang="zh-TW" altLang="zh-TW" sz="2800" dirty="0" smtClean="0">
                <a:solidFill>
                  <a:srgbClr val="6600CC"/>
                </a:solidFill>
              </a:rPr>
              <a:t>建立</a:t>
            </a:r>
            <a:r>
              <a:rPr lang="zh-TW" altLang="zh-TW" sz="2800" dirty="0">
                <a:solidFill>
                  <a:srgbClr val="6600CC"/>
                </a:solidFill>
              </a:rPr>
              <a:t>簡單迴歸模型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412776"/>
            <a:ext cx="8568952" cy="5328592"/>
          </a:xfrm>
        </p:spPr>
        <p:txBody>
          <a:bodyPr>
            <a:normAutofit/>
          </a:bodyPr>
          <a:lstStyle/>
          <a:p>
            <a:pPr>
              <a:lnSpc>
                <a:spcPts val="3100"/>
              </a:lnSpc>
              <a:spcBef>
                <a:spcPts val="400"/>
              </a:spcBef>
            </a:pPr>
            <a:r>
              <a:rPr lang="zh-HK" altLang="zh-TW" dirty="0"/>
              <a:t>迴歸分析所得到之結果是整個模型的預測，目的是要告訢我們自變數對應變數的影響</a:t>
            </a:r>
            <a:r>
              <a:rPr lang="zh-HK" altLang="zh-TW" dirty="0" smtClean="0"/>
              <a:t>。</a:t>
            </a:r>
            <a:endParaRPr lang="en-US" altLang="zh-HK" dirty="0" smtClean="0"/>
          </a:p>
          <a:p>
            <a:pPr>
              <a:lnSpc>
                <a:spcPts val="3100"/>
              </a:lnSpc>
              <a:spcBef>
                <a:spcPts val="400"/>
              </a:spcBef>
            </a:pPr>
            <a:r>
              <a:rPr lang="zh-HK" altLang="zh-TW" dirty="0"/>
              <a:t>簡單線性迴歸分析的方程式可以用代數方程式的概念來表示，直線代數方程式為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</a:t>
            </a:r>
            <a:r>
              <a:rPr lang="zh-HK" altLang="zh-TW" dirty="0" smtClean="0"/>
              <a:t>，</a:t>
            </a:r>
            <a:r>
              <a:rPr lang="zh-HK" altLang="zh-TW" dirty="0"/>
              <a:t>在統計學中，簡單迴歸</a:t>
            </a:r>
            <a:r>
              <a:rPr lang="zh-TW" altLang="zh-TW" dirty="0"/>
              <a:t>公</a:t>
            </a:r>
            <a:r>
              <a:rPr lang="zh-HK" altLang="zh-TW" dirty="0"/>
              <a:t>式寫</a:t>
            </a:r>
            <a:r>
              <a:rPr lang="zh-HK" altLang="zh-TW" dirty="0" smtClean="0"/>
              <a:t>成</a:t>
            </a:r>
            <a:endParaRPr lang="en-US" altLang="zh-HK" dirty="0" smtClean="0"/>
          </a:p>
          <a:p>
            <a:endParaRPr lang="en-US" altLang="zh-HK" dirty="0" smtClean="0"/>
          </a:p>
          <a:p>
            <a:endParaRPr lang="en-US" altLang="zh-TW" dirty="0"/>
          </a:p>
          <a:p>
            <a:pPr marL="0" indent="0">
              <a:lnSpc>
                <a:spcPts val="3100"/>
              </a:lnSpc>
              <a:spcBef>
                <a:spcPts val="400"/>
              </a:spcBef>
              <a:buNone/>
            </a:pPr>
            <a:r>
              <a:rPr lang="en-US" altLang="zh-TW" dirty="0" smtClean="0"/>
              <a:t>                    </a:t>
            </a:r>
            <a:r>
              <a:rPr lang="en-US" altLang="zh-TW" dirty="0" err="1" smtClean="0"/>
              <a:t>為第</a:t>
            </a:r>
            <a:r>
              <a:rPr lang="en-US" altLang="zh-TW" dirty="0" smtClean="0"/>
              <a:t> </a:t>
            </a:r>
            <a:r>
              <a:rPr lang="en-US" altLang="zh-TW" i="1" dirty="0" smtClean="0"/>
              <a:t>i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個應變數之觀察值</a:t>
            </a:r>
            <a:r>
              <a:rPr lang="en-US" altLang="zh-TW" dirty="0"/>
              <a:t>；</a:t>
            </a:r>
          </a:p>
          <a:p>
            <a:pPr marL="0" indent="0">
              <a:lnSpc>
                <a:spcPts val="3100"/>
              </a:lnSpc>
              <a:spcBef>
                <a:spcPts val="400"/>
              </a:spcBef>
              <a:buNone/>
            </a:pPr>
            <a:r>
              <a:rPr lang="en-US" altLang="zh-TW" dirty="0" smtClean="0"/>
              <a:t>                    </a:t>
            </a:r>
            <a:r>
              <a:rPr lang="zh-TW" altLang="zh-TW" dirty="0" smtClean="0"/>
              <a:t>為</a:t>
            </a:r>
            <a:r>
              <a:rPr lang="zh-TW" altLang="zh-TW" dirty="0"/>
              <a:t>第</a:t>
            </a:r>
            <a:r>
              <a:rPr lang="en-US" altLang="zh-TW" dirty="0"/>
              <a:t> </a:t>
            </a:r>
            <a:r>
              <a:rPr lang="en-US" altLang="zh-TW" i="1" dirty="0"/>
              <a:t>i</a:t>
            </a:r>
            <a:r>
              <a:rPr lang="en-US" altLang="zh-TW" dirty="0" smtClean="0"/>
              <a:t> </a:t>
            </a:r>
            <a:r>
              <a:rPr lang="zh-TW" altLang="zh-TW" dirty="0" smtClean="0"/>
              <a:t>個</a:t>
            </a:r>
            <a:r>
              <a:rPr lang="zh-TW" altLang="zh-TW" dirty="0"/>
              <a:t>自變數之觀察值；</a:t>
            </a:r>
          </a:p>
          <a:p>
            <a:pPr marL="0" indent="0">
              <a:lnSpc>
                <a:spcPts val="3100"/>
              </a:lnSpc>
              <a:spcBef>
                <a:spcPts val="400"/>
              </a:spcBef>
              <a:buNone/>
            </a:pPr>
            <a:r>
              <a:rPr lang="en-US" altLang="zh-HK" dirty="0" smtClean="0"/>
              <a:t>                    </a:t>
            </a:r>
            <a:r>
              <a:rPr lang="zh-HK" altLang="zh-TW" dirty="0" smtClean="0"/>
              <a:t>為</a:t>
            </a:r>
            <a:r>
              <a:rPr lang="zh-HK" altLang="zh-TW" dirty="0"/>
              <a:t>截距，是</a:t>
            </a:r>
            <a:r>
              <a:rPr lang="en-US" altLang="zh-TW" dirty="0"/>
              <a:t> </a:t>
            </a:r>
            <a:r>
              <a:rPr lang="en-US" altLang="zh-TW" i="1" dirty="0" smtClean="0"/>
              <a:t>x</a:t>
            </a:r>
            <a:r>
              <a:rPr lang="en-US" altLang="zh-TW" dirty="0" smtClean="0"/>
              <a:t> </a:t>
            </a:r>
            <a:r>
              <a:rPr lang="zh-HK" altLang="zh-TW" dirty="0" smtClean="0"/>
              <a:t>等於</a:t>
            </a:r>
            <a:r>
              <a:rPr lang="en-US" altLang="zh-TW" dirty="0"/>
              <a:t>0</a:t>
            </a:r>
            <a:r>
              <a:rPr lang="zh-HK" altLang="zh-TW" dirty="0"/>
              <a:t>時的</a:t>
            </a:r>
            <a:r>
              <a:rPr lang="en-US" altLang="zh-TW" dirty="0"/>
              <a:t> </a:t>
            </a:r>
            <a:r>
              <a:rPr lang="en-US" altLang="zh-TW" i="1" dirty="0" smtClean="0"/>
              <a:t>y</a:t>
            </a:r>
            <a:r>
              <a:rPr lang="en-US" altLang="zh-TW" dirty="0" smtClean="0"/>
              <a:t> </a:t>
            </a:r>
            <a:r>
              <a:rPr lang="zh-HK" altLang="zh-TW" dirty="0" smtClean="0"/>
              <a:t>值</a:t>
            </a:r>
            <a:r>
              <a:rPr lang="zh-TW" altLang="zh-TW" dirty="0"/>
              <a:t>；</a:t>
            </a:r>
          </a:p>
          <a:p>
            <a:pPr marL="0" indent="0">
              <a:lnSpc>
                <a:spcPts val="3100"/>
              </a:lnSpc>
              <a:spcBef>
                <a:spcPts val="400"/>
              </a:spcBef>
              <a:buNone/>
            </a:pPr>
            <a:r>
              <a:rPr lang="en-US" altLang="zh-HK" dirty="0" smtClean="0"/>
              <a:t>                    </a:t>
            </a:r>
            <a:r>
              <a:rPr lang="zh-HK" altLang="zh-TW" dirty="0" smtClean="0"/>
              <a:t>為</a:t>
            </a:r>
            <a:r>
              <a:rPr lang="zh-HK" altLang="zh-TW" dirty="0"/>
              <a:t>斜率，代表</a:t>
            </a:r>
            <a:r>
              <a:rPr lang="en-US" altLang="zh-TW" dirty="0"/>
              <a:t> </a:t>
            </a:r>
            <a:r>
              <a:rPr lang="en-US" altLang="zh-TW" i="1" dirty="0" smtClean="0"/>
              <a:t>x</a:t>
            </a:r>
            <a:r>
              <a:rPr lang="en-US" altLang="zh-TW" dirty="0" smtClean="0"/>
              <a:t> </a:t>
            </a:r>
            <a:r>
              <a:rPr lang="zh-HK" altLang="zh-TW" dirty="0" smtClean="0"/>
              <a:t>每</a:t>
            </a:r>
            <a:r>
              <a:rPr lang="zh-HK" altLang="zh-TW" dirty="0"/>
              <a:t>改變一單位時</a:t>
            </a:r>
            <a:r>
              <a:rPr lang="zh-HK" altLang="zh-TW" dirty="0" smtClean="0"/>
              <a:t>，</a:t>
            </a:r>
            <a:r>
              <a:rPr lang="en-US" altLang="zh-HK" i="1" dirty="0" smtClean="0"/>
              <a:t>y</a:t>
            </a:r>
            <a:r>
              <a:rPr lang="en-US" altLang="zh-TW" dirty="0" smtClean="0"/>
              <a:t> </a:t>
            </a:r>
            <a:r>
              <a:rPr lang="zh-HK" altLang="zh-TW" dirty="0"/>
              <a:t>的改變量</a:t>
            </a:r>
            <a:r>
              <a:rPr lang="zh-TW" altLang="zh-TW" dirty="0"/>
              <a:t>；</a:t>
            </a:r>
          </a:p>
          <a:p>
            <a:pPr marL="0" indent="0">
              <a:lnSpc>
                <a:spcPts val="3100"/>
              </a:lnSpc>
              <a:spcBef>
                <a:spcPts val="400"/>
              </a:spcBef>
              <a:buNone/>
            </a:pPr>
            <a:r>
              <a:rPr lang="en-US" altLang="zh-TW" dirty="0" smtClean="0"/>
              <a:t>                     </a:t>
            </a:r>
            <a:r>
              <a:rPr lang="en-US" altLang="zh-TW" dirty="0"/>
              <a:t>( </a:t>
            </a:r>
            <a:r>
              <a:rPr lang="zh-HK" altLang="zh-TW" dirty="0"/>
              <a:t>唸為</a:t>
            </a:r>
            <a:r>
              <a:rPr lang="en-US" altLang="zh-TW" dirty="0" err="1"/>
              <a:t>Epsion</a:t>
            </a:r>
            <a:r>
              <a:rPr lang="en-US" altLang="zh-TW" dirty="0"/>
              <a:t> ) </a:t>
            </a:r>
            <a:r>
              <a:rPr lang="zh-TW" altLang="zh-TW" dirty="0"/>
              <a:t>為</a:t>
            </a:r>
            <a:r>
              <a:rPr lang="zh-HK" altLang="zh-TW" dirty="0"/>
              <a:t>殘差。</a:t>
            </a:r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747182"/>
              </p:ext>
            </p:extLst>
          </p:nvPr>
        </p:nvGraphicFramePr>
        <p:xfrm>
          <a:off x="3222000" y="2708920"/>
          <a:ext cx="1323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378" name="Equation" r:id="rId3" imgW="622080" imgH="203040" progId="Equation.DSMT4">
                  <p:embed/>
                </p:oleObj>
              </mc:Choice>
              <mc:Fallback>
                <p:oleObj name="Equation" r:id="rId3" imgW="6220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22000" y="2708920"/>
                        <a:ext cx="1323000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2327710"/>
              </p:ext>
            </p:extLst>
          </p:nvPr>
        </p:nvGraphicFramePr>
        <p:xfrm>
          <a:off x="3662567" y="3501008"/>
          <a:ext cx="1773529" cy="45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379" name="Equation" r:id="rId5" imgW="850680" imgH="215640" progId="Equation.DSMT4">
                  <p:embed/>
                </p:oleObj>
              </mc:Choice>
              <mc:Fallback>
                <p:oleObj name="Equation" r:id="rId5" imgW="850680" imgH="215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62567" y="3501008"/>
                        <a:ext cx="1773529" cy="45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9150350"/>
              </p:ext>
            </p:extLst>
          </p:nvPr>
        </p:nvGraphicFramePr>
        <p:xfrm>
          <a:off x="3493194" y="3987112"/>
          <a:ext cx="2302942" cy="45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380" name="Equation" r:id="rId7" imgW="1104840" imgH="215640" progId="Equation.DSMT4">
                  <p:embed/>
                </p:oleObj>
              </mc:Choice>
              <mc:Fallback>
                <p:oleObj name="Equation" r:id="rId7" imgW="1104840" imgH="215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93194" y="3987112"/>
                        <a:ext cx="2302942" cy="45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4879405"/>
              </p:ext>
            </p:extLst>
          </p:nvPr>
        </p:nvGraphicFramePr>
        <p:xfrm>
          <a:off x="1602000" y="4464000"/>
          <a:ext cx="297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381" name="Equation" r:id="rId9" imgW="139680" imgH="203040" progId="Equation.DSMT4">
                  <p:embed/>
                </p:oleObj>
              </mc:Choice>
              <mc:Fallback>
                <p:oleObj name="Equation" r:id="rId9" imgW="1396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602000" y="4464000"/>
                        <a:ext cx="297000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物件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2403811"/>
              </p:ext>
            </p:extLst>
          </p:nvPr>
        </p:nvGraphicFramePr>
        <p:xfrm>
          <a:off x="1502704" y="4941216"/>
          <a:ext cx="405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382" name="Equation" r:id="rId11" imgW="190440" imgH="203040" progId="Equation.DSMT4">
                  <p:embed/>
                </p:oleObj>
              </mc:Choice>
              <mc:Fallback>
                <p:oleObj name="Equation" r:id="rId11" imgW="19044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02704" y="4941216"/>
                        <a:ext cx="405000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物件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1723781"/>
              </p:ext>
            </p:extLst>
          </p:nvPr>
        </p:nvGraphicFramePr>
        <p:xfrm>
          <a:off x="1551939" y="5373264"/>
          <a:ext cx="355765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383" name="Equation" r:id="rId13" imgW="177480" imgH="215640" progId="Equation.DSMT4">
                  <p:embed/>
                </p:oleObj>
              </mc:Choice>
              <mc:Fallback>
                <p:oleObj name="Equation" r:id="rId13" imgW="177480" imgH="215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51939" y="5373264"/>
                        <a:ext cx="355765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物件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790093"/>
              </p:ext>
            </p:extLst>
          </p:nvPr>
        </p:nvGraphicFramePr>
        <p:xfrm>
          <a:off x="1556704" y="5805264"/>
          <a:ext cx="351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384" name="Equation" r:id="rId15" imgW="164880" imgH="203040" progId="Equation.DSMT4">
                  <p:embed/>
                </p:oleObj>
              </mc:Choice>
              <mc:Fallback>
                <p:oleObj name="Equation" r:id="rId15" imgW="1648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56704" y="5805264"/>
                        <a:ext cx="351000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物件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640828"/>
              </p:ext>
            </p:extLst>
          </p:nvPr>
        </p:nvGraphicFramePr>
        <p:xfrm>
          <a:off x="1610704" y="6228000"/>
          <a:ext cx="297000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385" name="Equation" r:id="rId17" imgW="139680" imgH="203040" progId="Equation.DSMT4">
                  <p:embed/>
                </p:oleObj>
              </mc:Choice>
              <mc:Fallback>
                <p:oleObj name="Equation" r:id="rId17" imgW="1396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1610704" y="6228000"/>
                        <a:ext cx="297000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3717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>
                <a:solidFill>
                  <a:srgbClr val="6600CC"/>
                </a:solidFill>
              </a:rPr>
              <a:t>9.3.2  </a:t>
            </a:r>
            <a:r>
              <a:rPr lang="zh-TW" altLang="zh-TW" sz="2800" dirty="0" smtClean="0">
                <a:solidFill>
                  <a:srgbClr val="6600CC"/>
                </a:solidFill>
              </a:rPr>
              <a:t>最</a:t>
            </a:r>
            <a:r>
              <a:rPr lang="zh-TW" altLang="zh-TW" sz="2800" dirty="0">
                <a:solidFill>
                  <a:srgbClr val="6600CC"/>
                </a:solidFill>
              </a:rPr>
              <a:t>適直線迴歸線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dirty="0"/>
              <a:t>最小平方法</a:t>
            </a:r>
            <a:r>
              <a:rPr lang="en-US" altLang="zh-TW" dirty="0"/>
              <a:t> (Ordinary Least Squares Method) </a:t>
            </a:r>
            <a:r>
              <a:rPr lang="zh-HK" altLang="zh-TW" dirty="0"/>
              <a:t>的概念來</a:t>
            </a:r>
            <a:r>
              <a:rPr lang="zh-TW" altLang="zh-TW" dirty="0"/>
              <a:t>找到一條與</a:t>
            </a:r>
            <a:r>
              <a:rPr lang="zh-TW" altLang="zh-TW" dirty="0" smtClean="0"/>
              <a:t>所有</a:t>
            </a:r>
            <a:r>
              <a:rPr lang="en-US" altLang="zh-TW" dirty="0" smtClean="0"/>
              <a:t>              </a:t>
            </a:r>
            <a:r>
              <a:rPr lang="zh-TW" altLang="zh-TW" dirty="0" smtClean="0"/>
              <a:t>最</a:t>
            </a:r>
            <a:r>
              <a:rPr lang="zh-TW" altLang="zh-TW" dirty="0"/>
              <a:t>接近的最適當直線，以</a:t>
            </a:r>
            <a:r>
              <a:rPr lang="en-US" altLang="zh-TW" dirty="0"/>
              <a:t> </a:t>
            </a:r>
            <a:r>
              <a:rPr lang="en-US" altLang="zh-TW" dirty="0" smtClean="0"/>
              <a:t>                    </a:t>
            </a:r>
            <a:r>
              <a:rPr lang="zh-TW" altLang="zh-TW" dirty="0" smtClean="0"/>
              <a:t>代表</a:t>
            </a:r>
            <a:r>
              <a:rPr lang="zh-TW" altLang="zh-TW" dirty="0"/>
              <a:t>這條直線方程式。</a:t>
            </a: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1156673"/>
              </p:ext>
            </p:extLst>
          </p:nvPr>
        </p:nvGraphicFramePr>
        <p:xfrm>
          <a:off x="1998000" y="1872000"/>
          <a:ext cx="965647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229" name="Equation" r:id="rId3" imgW="482400" imgH="215640" progId="Equation.DSMT4">
                  <p:embed/>
                </p:oleObj>
              </mc:Choice>
              <mc:Fallback>
                <p:oleObj name="Equation" r:id="rId3" imgW="482400" imgH="215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98000" y="1872000"/>
                        <a:ext cx="965647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829058"/>
              </p:ext>
            </p:extLst>
          </p:nvPr>
        </p:nvGraphicFramePr>
        <p:xfrm>
          <a:off x="6462000" y="1890000"/>
          <a:ext cx="1423059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230" name="Equation" r:id="rId5" imgW="711000" imgH="215640" progId="Equation.DSMT4">
                  <p:embed/>
                </p:oleObj>
              </mc:Choice>
              <mc:Fallback>
                <p:oleObj name="Equation" r:id="rId5" imgW="711000" imgH="215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62000" y="1890000"/>
                        <a:ext cx="1423059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02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2709068"/>
            <a:ext cx="5883851" cy="3744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578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>
                <a:solidFill>
                  <a:srgbClr val="6600CC"/>
                </a:solidFill>
              </a:rPr>
              <a:t>9.3.2  </a:t>
            </a:r>
            <a:r>
              <a:rPr lang="zh-TW" altLang="zh-TW" sz="2800" dirty="0" smtClean="0">
                <a:solidFill>
                  <a:srgbClr val="6600CC"/>
                </a:solidFill>
              </a:rPr>
              <a:t>最</a:t>
            </a:r>
            <a:r>
              <a:rPr lang="zh-TW" altLang="zh-TW" sz="2800" dirty="0">
                <a:solidFill>
                  <a:srgbClr val="6600CC"/>
                </a:solidFill>
              </a:rPr>
              <a:t>適直線迴歸線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1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852936"/>
            <a:ext cx="6624736" cy="1471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630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>
                <a:solidFill>
                  <a:srgbClr val="6600CC"/>
                </a:solidFill>
              </a:rPr>
              <a:t>9.3.2  </a:t>
            </a:r>
            <a:r>
              <a:rPr lang="zh-TW" altLang="zh-TW" sz="2800" dirty="0" smtClean="0">
                <a:solidFill>
                  <a:srgbClr val="6600CC"/>
                </a:solidFill>
              </a:rPr>
              <a:t>最</a:t>
            </a:r>
            <a:r>
              <a:rPr lang="zh-TW" altLang="zh-TW" sz="2800" dirty="0">
                <a:solidFill>
                  <a:srgbClr val="6600CC"/>
                </a:solidFill>
              </a:rPr>
              <a:t>適直線迴歸線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2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68927"/>
            <a:ext cx="6840760" cy="2413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5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>
                <a:solidFill>
                  <a:srgbClr val="6600CC"/>
                </a:solidFill>
              </a:rPr>
              <a:t>9.3.2  </a:t>
            </a:r>
            <a:r>
              <a:rPr lang="zh-TW" altLang="zh-TW" sz="2800" dirty="0" smtClean="0">
                <a:solidFill>
                  <a:srgbClr val="6600CC"/>
                </a:solidFill>
              </a:rPr>
              <a:t>最</a:t>
            </a:r>
            <a:r>
              <a:rPr lang="zh-TW" altLang="zh-TW" sz="2800" dirty="0">
                <a:solidFill>
                  <a:srgbClr val="6600CC"/>
                </a:solidFill>
              </a:rPr>
              <a:t>適直線迴歸線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3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92896"/>
            <a:ext cx="620738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5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>
                <a:solidFill>
                  <a:srgbClr val="6600CC"/>
                </a:solidFill>
              </a:rPr>
              <a:t>9.3.2  </a:t>
            </a:r>
            <a:r>
              <a:rPr lang="zh-TW" altLang="zh-TW" sz="2800" dirty="0" smtClean="0">
                <a:solidFill>
                  <a:srgbClr val="6600CC"/>
                </a:solidFill>
              </a:rPr>
              <a:t>最</a:t>
            </a:r>
            <a:r>
              <a:rPr lang="zh-TW" altLang="zh-TW" sz="2800" dirty="0">
                <a:solidFill>
                  <a:srgbClr val="6600CC"/>
                </a:solidFill>
              </a:rPr>
              <a:t>適直線迴歸線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1628800"/>
            <a:ext cx="6570730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5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 smtClean="0">
                <a:solidFill>
                  <a:srgbClr val="6600CC"/>
                </a:solidFill>
              </a:rPr>
              <a:t>9.3.2  </a:t>
            </a:r>
            <a:r>
              <a:rPr lang="zh-TW" altLang="zh-TW" sz="2800" dirty="0" smtClean="0">
                <a:solidFill>
                  <a:srgbClr val="6600CC"/>
                </a:solidFill>
              </a:rPr>
              <a:t>最</a:t>
            </a:r>
            <a:r>
              <a:rPr lang="zh-TW" altLang="zh-TW" sz="2800" dirty="0">
                <a:solidFill>
                  <a:srgbClr val="6600CC"/>
                </a:solidFill>
              </a:rPr>
              <a:t>適直線迴歸線</a:t>
            </a:r>
            <a:endParaRPr lang="zh-TW" altLang="en-US" sz="2800" dirty="0">
              <a:solidFill>
                <a:srgbClr val="6600CC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5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093" y="2460801"/>
            <a:ext cx="6555275" cy="2912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05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>
                <a:solidFill>
                  <a:srgbClr val="6600CC"/>
                </a:solidFill>
              </a:rPr>
              <a:t>9.3.2  </a:t>
            </a:r>
            <a:r>
              <a:rPr lang="zh-TW" altLang="zh-TW" sz="2800" dirty="0">
                <a:solidFill>
                  <a:srgbClr val="6600CC"/>
                </a:solidFill>
              </a:rPr>
              <a:t>最適直線迴歸線</a:t>
            </a:r>
            <a:endParaRPr lang="zh-TW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7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9961" y="1412776"/>
            <a:ext cx="4836055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847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>
                <a:solidFill>
                  <a:srgbClr val="6600CC"/>
                </a:solidFill>
              </a:rPr>
              <a:t>9.3.2  </a:t>
            </a:r>
            <a:r>
              <a:rPr lang="zh-TW" altLang="zh-TW" sz="2800" dirty="0">
                <a:solidFill>
                  <a:srgbClr val="6600CC"/>
                </a:solidFill>
              </a:rPr>
              <a:t>最適直線迴歸線</a:t>
            </a:r>
            <a:endParaRPr lang="zh-TW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8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4231" y="1440000"/>
            <a:ext cx="4554033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07228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>
                <a:solidFill>
                  <a:srgbClr val="6600CC"/>
                </a:solidFill>
              </a:rPr>
              <a:t>9.3.2  </a:t>
            </a:r>
            <a:r>
              <a:rPr lang="zh-TW" altLang="zh-TW" sz="2800" dirty="0">
                <a:solidFill>
                  <a:srgbClr val="6600CC"/>
                </a:solidFill>
              </a:rPr>
              <a:t>最適直線迴歸線</a:t>
            </a:r>
            <a:endParaRPr lang="zh-TW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9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062" y="1778715"/>
            <a:ext cx="5633242" cy="4026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07228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>
                <a:solidFill>
                  <a:srgbClr val="6600CC"/>
                </a:solidFill>
              </a:rPr>
              <a:t>9.3.2  </a:t>
            </a:r>
            <a:r>
              <a:rPr lang="zh-TW" altLang="zh-TW" sz="2800" dirty="0">
                <a:solidFill>
                  <a:srgbClr val="6600CC"/>
                </a:solidFill>
              </a:rPr>
              <a:t>最適直線迴歸線</a:t>
            </a:r>
            <a:endParaRPr lang="zh-TW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0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00808"/>
            <a:ext cx="5978388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072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2800" dirty="0">
                <a:solidFill>
                  <a:srgbClr val="6600CC"/>
                </a:solidFill>
              </a:rPr>
              <a:t>9.3.2  </a:t>
            </a:r>
            <a:r>
              <a:rPr lang="zh-TW" altLang="zh-TW" sz="2800" dirty="0">
                <a:solidFill>
                  <a:srgbClr val="6600CC"/>
                </a:solidFill>
              </a:rPr>
              <a:t>最適直線迴歸線</a:t>
            </a:r>
            <a:endParaRPr lang="zh-TW" altLang="en-US" sz="2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1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12776"/>
            <a:ext cx="5212753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072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9.4  </a:t>
            </a:r>
            <a:r>
              <a:rPr lang="zh-TW" altLang="zh-TW" dirty="0" smtClean="0"/>
              <a:t>判定</a:t>
            </a:r>
            <a:r>
              <a:rPr lang="zh-TW" altLang="zh-TW" dirty="0"/>
              <a:t>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2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20888"/>
            <a:ext cx="6480720" cy="2567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106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9.4  </a:t>
            </a:r>
            <a:r>
              <a:rPr lang="zh-TW" altLang="zh-TW" dirty="0" smtClean="0"/>
              <a:t>判定</a:t>
            </a:r>
            <a:r>
              <a:rPr lang="zh-TW" altLang="zh-TW" dirty="0"/>
              <a:t>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HK" dirty="0" smtClean="0"/>
              <a:t>      </a:t>
            </a:r>
            <a:r>
              <a:rPr lang="zh-HK" altLang="zh-TW" dirty="0" smtClean="0"/>
              <a:t>的</a:t>
            </a:r>
            <a:r>
              <a:rPr lang="en-US" altLang="zh-TW" dirty="0"/>
              <a:t>數值範圍介於0~1，當 </a:t>
            </a:r>
            <a:r>
              <a:rPr lang="en-US" altLang="zh-TW" dirty="0" smtClean="0"/>
              <a:t>     很接近於</a:t>
            </a:r>
            <a:r>
              <a:rPr lang="en-US" altLang="zh-TW" dirty="0"/>
              <a:t>1時，代表這條迴歸直線方程式很能反應所有</a:t>
            </a:r>
            <a:r>
              <a:rPr lang="zh-HK" altLang="zh-TW" dirty="0"/>
              <a:t>觀察</a:t>
            </a:r>
            <a:r>
              <a:rPr lang="en-US" altLang="zh-TW" dirty="0" err="1"/>
              <a:t>點的相對應變化，配適度高；當</a:t>
            </a:r>
            <a:r>
              <a:rPr lang="en-US" altLang="zh-TW" dirty="0"/>
              <a:t> </a:t>
            </a:r>
            <a:r>
              <a:rPr lang="en-US" altLang="zh-TW" dirty="0" smtClean="0"/>
              <a:t>     很接近於</a:t>
            </a:r>
            <a:r>
              <a:rPr lang="en-US" altLang="zh-TW" dirty="0"/>
              <a:t>0時，則代表</a:t>
            </a:r>
            <a:r>
              <a:rPr lang="zh-HK" altLang="zh-TW" dirty="0"/>
              <a:t>它們無線性</a:t>
            </a:r>
            <a:r>
              <a:rPr lang="en-US" altLang="zh-TW" dirty="0" err="1"/>
              <a:t>關係，不適合反應所有觀察點的相對應變化，配適度低</a:t>
            </a:r>
            <a:r>
              <a:rPr lang="en-US" altLang="zh-TW" dirty="0"/>
              <a:t>。</a:t>
            </a:r>
            <a:endParaRPr lang="zh-TW" altLang="en-US" dirty="0"/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36228736"/>
              </p:ext>
            </p:extLst>
          </p:nvPr>
        </p:nvGraphicFramePr>
        <p:xfrm>
          <a:off x="755624" y="1412776"/>
          <a:ext cx="414000" cy="41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09" name="Equation" r:id="rId3" imgW="190440" imgH="190440" progId="Equation.DSMT4">
                  <p:embed/>
                </p:oleObj>
              </mc:Choice>
              <mc:Fallback>
                <p:oleObj name="Equation" r:id="rId3" imgW="19044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5624" y="1412776"/>
                        <a:ext cx="414000" cy="41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2527272"/>
              </p:ext>
            </p:extLst>
          </p:nvPr>
        </p:nvGraphicFramePr>
        <p:xfrm>
          <a:off x="4428000" y="1422000"/>
          <a:ext cx="414000" cy="41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10" name="Equation" r:id="rId5" imgW="190440" imgH="190440" progId="Equation.DSMT4">
                  <p:embed/>
                </p:oleObj>
              </mc:Choice>
              <mc:Fallback>
                <p:oleObj name="Equation" r:id="rId5" imgW="19044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28000" y="1422000"/>
                        <a:ext cx="414000" cy="41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物件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019208"/>
              </p:ext>
            </p:extLst>
          </p:nvPr>
        </p:nvGraphicFramePr>
        <p:xfrm>
          <a:off x="1043608" y="2222912"/>
          <a:ext cx="414000" cy="41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11" name="Equation" r:id="rId7" imgW="190440" imgH="190440" progId="Equation.DSMT4">
                  <p:embed/>
                </p:oleObj>
              </mc:Choice>
              <mc:Fallback>
                <p:oleObj name="Equation" r:id="rId7" imgW="19044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43608" y="2222912"/>
                        <a:ext cx="414000" cy="41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304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9.4  </a:t>
            </a:r>
            <a:r>
              <a:rPr lang="zh-TW" altLang="zh-TW" dirty="0" smtClean="0"/>
              <a:t>判定</a:t>
            </a:r>
            <a:r>
              <a:rPr lang="zh-TW" altLang="zh-TW" dirty="0"/>
              <a:t>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35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12776"/>
            <a:ext cx="5688632" cy="4970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304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9.4  </a:t>
            </a:r>
            <a:r>
              <a:rPr lang="zh-TW" altLang="zh-TW" dirty="0" smtClean="0"/>
              <a:t>判定</a:t>
            </a:r>
            <a:r>
              <a:rPr lang="zh-TW" altLang="zh-TW" dirty="0"/>
              <a:t>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060848"/>
            <a:ext cx="6727927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304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9.4  </a:t>
            </a:r>
            <a:r>
              <a:rPr lang="zh-TW" altLang="zh-TW" dirty="0" smtClean="0"/>
              <a:t>判定</a:t>
            </a:r>
            <a:r>
              <a:rPr lang="zh-TW" altLang="zh-TW" dirty="0"/>
              <a:t>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5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744" y="1412776"/>
            <a:ext cx="4843520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304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9.4  </a:t>
            </a:r>
            <a:r>
              <a:rPr lang="zh-TW" altLang="zh-TW" dirty="0" smtClean="0"/>
              <a:t>判定</a:t>
            </a:r>
            <a:r>
              <a:rPr lang="zh-TW" altLang="zh-TW" dirty="0"/>
              <a:t>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6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12776"/>
            <a:ext cx="4547513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799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9.4  </a:t>
            </a:r>
            <a:r>
              <a:rPr lang="zh-TW" altLang="zh-TW" dirty="0" smtClean="0"/>
              <a:t>判定</a:t>
            </a:r>
            <a:r>
              <a:rPr lang="zh-TW" altLang="zh-TW" dirty="0"/>
              <a:t>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7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666" y="1772816"/>
            <a:ext cx="5884646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799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9.4  </a:t>
            </a:r>
            <a:r>
              <a:rPr lang="zh-TW" altLang="zh-TW" dirty="0" smtClean="0"/>
              <a:t>判定</a:t>
            </a:r>
            <a:r>
              <a:rPr lang="zh-TW" altLang="zh-TW" dirty="0"/>
              <a:t>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86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1916832"/>
            <a:ext cx="5713499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799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9.4  </a:t>
            </a:r>
            <a:r>
              <a:rPr lang="zh-TW" altLang="zh-TW" dirty="0"/>
              <a:t>判定係數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9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939" y="1412776"/>
            <a:ext cx="5441357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50103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公式彙整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b="1" dirty="0">
                <a:solidFill>
                  <a:srgbClr val="0000FF"/>
                </a:solidFill>
              </a:rPr>
              <a:t>相關係數</a:t>
            </a:r>
          </a:p>
          <a:p>
            <a:endParaRPr lang="en-US" altLang="zh-TW" b="1" dirty="0" smtClean="0">
              <a:solidFill>
                <a:srgbClr val="0000FF"/>
              </a:solidFill>
            </a:endParaRPr>
          </a:p>
          <a:p>
            <a:endParaRPr lang="en-US" altLang="zh-TW" b="1" dirty="0" smtClean="0">
              <a:solidFill>
                <a:srgbClr val="0000FF"/>
              </a:solidFill>
            </a:endParaRPr>
          </a:p>
          <a:p>
            <a:endParaRPr lang="en-US" altLang="zh-TW" b="1" dirty="0">
              <a:solidFill>
                <a:srgbClr val="0000FF"/>
              </a:solidFill>
            </a:endParaRPr>
          </a:p>
          <a:p>
            <a:endParaRPr lang="en-US" altLang="zh-TW" b="1" dirty="0" smtClean="0">
              <a:solidFill>
                <a:srgbClr val="0000FF"/>
              </a:solidFill>
            </a:endParaRPr>
          </a:p>
          <a:p>
            <a:r>
              <a:rPr lang="zh-TW" altLang="zh-TW" b="1" dirty="0" smtClean="0">
                <a:solidFill>
                  <a:srgbClr val="0000FF"/>
                </a:solidFill>
              </a:rPr>
              <a:t>誤差</a:t>
            </a:r>
            <a:r>
              <a:rPr lang="zh-TW" altLang="zh-TW" b="1" dirty="0">
                <a:solidFill>
                  <a:srgbClr val="0000FF"/>
                </a:solidFill>
              </a:rPr>
              <a:t>平方和</a:t>
            </a:r>
          </a:p>
          <a:p>
            <a:endParaRPr lang="zh-TW" altLang="en-US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2762797"/>
              </p:ext>
            </p:extLst>
          </p:nvPr>
        </p:nvGraphicFramePr>
        <p:xfrm>
          <a:off x="2386113" y="1988840"/>
          <a:ext cx="3698055" cy="1656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32" name="Equation" r:id="rId3" imgW="2070000" imgH="927000" progId="Equation.DSMT4">
                  <p:embed/>
                </p:oleObj>
              </mc:Choice>
              <mc:Fallback>
                <p:oleObj name="Equation" r:id="rId3" imgW="2070000" imgH="927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86113" y="1988840"/>
                        <a:ext cx="3698055" cy="165618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3427174"/>
              </p:ext>
            </p:extLst>
          </p:nvPr>
        </p:nvGraphicFramePr>
        <p:xfrm>
          <a:off x="3275856" y="4293096"/>
          <a:ext cx="2240471" cy="82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33" name="Equation" r:id="rId5" imgW="1168200" imgH="431640" progId="Equation.DSMT4">
                  <p:embed/>
                </p:oleObj>
              </mc:Choice>
              <mc:Fallback>
                <p:oleObj name="Equation" r:id="rId5" imgW="116820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75856" y="4293096"/>
                        <a:ext cx="2240471" cy="82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386273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公式彙整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HK" altLang="zh-TW" b="1" dirty="0">
                <a:solidFill>
                  <a:srgbClr val="0000FF"/>
                </a:solidFill>
              </a:rPr>
              <a:t>最</a:t>
            </a:r>
            <a:r>
              <a:rPr lang="zh-TW" altLang="zh-TW" b="1" dirty="0">
                <a:solidFill>
                  <a:srgbClr val="0000FF"/>
                </a:solidFill>
              </a:rPr>
              <a:t>適迴歸直線</a:t>
            </a:r>
            <a:r>
              <a:rPr lang="zh-HK" altLang="zh-TW" b="1" dirty="0">
                <a:solidFill>
                  <a:srgbClr val="0000FF"/>
                </a:solidFill>
              </a:rPr>
              <a:t>係數</a:t>
            </a:r>
            <a:endParaRPr lang="zh-TW" altLang="zh-TW" b="1" dirty="0">
              <a:solidFill>
                <a:srgbClr val="0000FF"/>
              </a:solidFill>
            </a:endParaRP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r>
              <a:rPr lang="zh-TW" altLang="zh-TW" b="1" dirty="0">
                <a:solidFill>
                  <a:srgbClr val="0000FF"/>
                </a:solidFill>
              </a:rPr>
              <a:t>判定係數</a:t>
            </a:r>
            <a:r>
              <a:rPr lang="en-US" altLang="zh-TW" b="1" i="1" dirty="0">
                <a:solidFill>
                  <a:srgbClr val="0000FF"/>
                </a:solidFill>
              </a:rPr>
              <a:t>R</a:t>
            </a:r>
            <a:r>
              <a:rPr lang="en-US" altLang="zh-TW" b="1" baseline="30000" dirty="0">
                <a:solidFill>
                  <a:srgbClr val="0000FF"/>
                </a:solidFill>
              </a:rPr>
              <a:t>2</a:t>
            </a:r>
            <a:endParaRPr lang="zh-TW" altLang="zh-TW" b="1" dirty="0">
              <a:solidFill>
                <a:srgbClr val="0000FF"/>
              </a:solidFill>
            </a:endParaRPr>
          </a:p>
          <a:p>
            <a:endParaRPr lang="zh-TW" altLang="en-US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物件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0972385"/>
              </p:ext>
            </p:extLst>
          </p:nvPr>
        </p:nvGraphicFramePr>
        <p:xfrm>
          <a:off x="3288562" y="1988840"/>
          <a:ext cx="2795606" cy="2160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754" name="Equation" r:id="rId3" imgW="1396800" imgH="1079280" progId="Equation.DSMT4">
                  <p:embed/>
                </p:oleObj>
              </mc:Choice>
              <mc:Fallback>
                <p:oleObj name="Equation" r:id="rId3" imgW="1396800" imgH="1079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88562" y="1988840"/>
                        <a:ext cx="2795606" cy="2160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物件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4879779"/>
              </p:ext>
            </p:extLst>
          </p:nvPr>
        </p:nvGraphicFramePr>
        <p:xfrm>
          <a:off x="3779912" y="4797152"/>
          <a:ext cx="1243742" cy="75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755" name="Equation" r:id="rId5" imgW="647640" imgH="393480" progId="Equation.DSMT4">
                  <p:embed/>
                </p:oleObj>
              </mc:Choice>
              <mc:Fallback>
                <p:oleObj name="Equation" r:id="rId5" imgW="64764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79912" y="4797152"/>
                        <a:ext cx="1243742" cy="756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386273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628" y="2132856"/>
            <a:ext cx="4349155" cy="289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579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497</Words>
  <Application>Microsoft Office PowerPoint</Application>
  <PresentationFormat>如螢幕大小 (4:3)</PresentationFormat>
  <Paragraphs>65</Paragraphs>
  <Slides>33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33</vt:i4>
      </vt:variant>
    </vt:vector>
  </HeadingPairs>
  <TitlesOfParts>
    <vt:vector size="35" baseType="lpstr">
      <vt:lpstr>Office 佈景主題</vt:lpstr>
      <vt:lpstr>MathType 6.0 Equation</vt:lpstr>
      <vt:lpstr>Chapter 9</vt:lpstr>
      <vt:lpstr>9.1  相關分析</vt:lpstr>
      <vt:lpstr>9.1  相關分析</vt:lpstr>
      <vt:lpstr>9.1  相關分析</vt:lpstr>
      <vt:lpstr>9.1  相關分析</vt:lpstr>
      <vt:lpstr>9.1  相關分析</vt:lpstr>
      <vt:lpstr>9.2  相關係數</vt:lpstr>
      <vt:lpstr>9.2  相關係數</vt:lpstr>
      <vt:lpstr>9.2  相關係數</vt:lpstr>
      <vt:lpstr>9.3  簡單迴歸 9.3.1  建立簡單迴歸模型</vt:lpstr>
      <vt:lpstr>9.3.2  最適直線迴歸線</vt:lpstr>
      <vt:lpstr>9.3.2  最適直線迴歸線</vt:lpstr>
      <vt:lpstr>9.3.2  最適直線迴歸線</vt:lpstr>
      <vt:lpstr>9.3.2  最適直線迴歸線</vt:lpstr>
      <vt:lpstr>9.3.2  最適直線迴歸線</vt:lpstr>
      <vt:lpstr>9.3.2  最適直線迴歸線</vt:lpstr>
      <vt:lpstr>9.3.2  最適直線迴歸線</vt:lpstr>
      <vt:lpstr>9.3.2  最適直線迴歸線</vt:lpstr>
      <vt:lpstr>9.3.2  最適直線迴歸線</vt:lpstr>
      <vt:lpstr>9.3.2  最適直線迴歸線</vt:lpstr>
      <vt:lpstr>9.3.2  最適直線迴歸線</vt:lpstr>
      <vt:lpstr>9.4  判定係數</vt:lpstr>
      <vt:lpstr>9.4  判定係數</vt:lpstr>
      <vt:lpstr>9.4  判定係數</vt:lpstr>
      <vt:lpstr>9.4  判定係數</vt:lpstr>
      <vt:lpstr>9.4  判定係數</vt:lpstr>
      <vt:lpstr>9.4  判定係數</vt:lpstr>
      <vt:lpstr>9.4  判定係數</vt:lpstr>
      <vt:lpstr>9.4  判定係數</vt:lpstr>
      <vt:lpstr>9.4  判定係數</vt:lpstr>
      <vt:lpstr>公式彙整</vt:lpstr>
      <vt:lpstr>公式彙整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</dc:title>
  <dc:creator>winx</dc:creator>
  <cp:lastModifiedBy>Owner</cp:lastModifiedBy>
  <cp:revision>64</cp:revision>
  <dcterms:created xsi:type="dcterms:W3CDTF">2017-08-29T02:12:46Z</dcterms:created>
  <dcterms:modified xsi:type="dcterms:W3CDTF">2018-09-03T05:22:51Z</dcterms:modified>
</cp:coreProperties>
</file>