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EF99B4"/>
    <a:srgbClr val="B3F78D"/>
    <a:srgbClr val="D096F4"/>
    <a:srgbClr val="CDACE6"/>
    <a:srgbClr val="FF0066"/>
    <a:srgbClr val="A40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7" d="100"/>
          <a:sy n="67" d="100"/>
        </p:scale>
        <p:origin x="-8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cap="none" spc="150" dirty="0" smtClean="0">
              <a:ln w="11430"/>
              <a:solidFill>
                <a:srgbClr val="FFFF00"/>
              </a:solidFill>
              <a:effectLst>
                <a:outerShdw blurRad="25400" algn="tl" rotWithShape="0">
                  <a:srgbClr val="000000">
                    <a:alpha val="43000"/>
                  </a:srgbClr>
                </a:outerShdw>
              </a:effectLst>
            </a:rPr>
            <a:t>網際網路的新衝擊</a:t>
          </a:r>
          <a:endParaRPr lang="zh-TW" altLang="en-US" sz="3500"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ysClr val="windowText" lastClr="000000"/>
              </a:solidFill>
              <a:effectLst>
                <a:outerShdw blurRad="25400" algn="tl" rotWithShape="0">
                  <a:srgbClr val="000000">
                    <a:alpha val="43000"/>
                  </a:srgbClr>
                </a:outerShdw>
              </a:effectLst>
            </a:rPr>
            <a:t>網路行銷的興起與特質</a:t>
          </a:r>
          <a:endParaRPr lang="zh-TW" altLang="en-US" sz="3500" b="1" cap="none" spc="150" dirty="0">
            <a:ln w="11430"/>
            <a:solidFill>
              <a:sysClr val="windowText" lastClr="0000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ysClr val="windowText" lastClr="000000"/>
              </a:solidFill>
              <a:effectLst>
                <a:outerShdw blurRad="25400" algn="tl" rotWithShape="0">
                  <a:srgbClr val="000000">
                    <a:alpha val="43000"/>
                  </a:srgbClr>
                </a:outerShdw>
              </a:effectLst>
            </a:rPr>
            <a:t>網路行銷與行銷策略</a:t>
          </a:r>
          <a:endParaRPr lang="zh-TW" altLang="en-US" sz="3500"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35428548-8447-4F78-BD94-18D34F3B2AF1}"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FBE2C632-8459-4C3A-8FCA-EA416D33F145}" type="presOf" srcId="{6EE1F8CB-366B-4837-A5B3-E150B7996724}" destId="{A541DA28-CDCD-489A-9F84-11D61EC9A3FF}" srcOrd="0" destOrd="0" presId="urn:microsoft.com/office/officeart/2005/8/layout/vList2"/>
    <dgm:cxn modelId="{7061B46D-CEC2-49DB-8281-571211DC342D}" type="presOf" srcId="{466623E0-0040-4E26-A554-EEAA51687F87}" destId="{09A62253-66AE-4B25-BF05-80D4F5919D6A}"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0A4302F9-FE99-4C24-8D9F-A8232EA04DD1}" srcId="{6EE1F8CB-366B-4837-A5B3-E150B7996724}" destId="{92441081-EF9A-4A41-9712-FFA268598394}" srcOrd="2" destOrd="0" parTransId="{69227985-397E-4379-AF25-45CFD4FAD0A0}" sibTransId="{ACE2F7A0-B8CE-4A0D-92FC-A4A20345BF57}"/>
    <dgm:cxn modelId="{81B40BDF-1F37-42A6-8C67-61CC0F27EE8A}" type="presOf" srcId="{92441081-EF9A-4A41-9712-FFA268598394}" destId="{0B052A4C-9EC6-4953-B7A4-B3CB579AF515}" srcOrd="0" destOrd="0" presId="urn:microsoft.com/office/officeart/2005/8/layout/vList2"/>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cap="none" spc="150" dirty="0" smtClean="0">
              <a:ln w="11430"/>
              <a:solidFill>
                <a:schemeClr val="tx1"/>
              </a:solidFill>
              <a:effectLst>
                <a:outerShdw blurRad="25400" algn="tl" rotWithShape="0">
                  <a:srgbClr val="000000">
                    <a:alpha val="43000"/>
                  </a:srgbClr>
                </a:outerShdw>
              </a:effectLst>
            </a:rPr>
            <a:t>網際網路的新衝擊</a:t>
          </a:r>
          <a:endParaRPr lang="zh-TW" altLang="en-US" sz="35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chemeClr val="tx1"/>
              </a:solidFill>
              <a:effectLst>
                <a:outerShdw blurRad="25400" algn="tl" rotWithShape="0">
                  <a:srgbClr val="000000">
                    <a:alpha val="43000"/>
                  </a:srgbClr>
                </a:outerShdw>
              </a:effectLst>
            </a:rPr>
            <a:t>網路行銷的興起與特質</a:t>
          </a:r>
          <a:endParaRPr lang="zh-TW" altLang="en-US" sz="35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rgbClr val="FFFF00"/>
              </a:solidFill>
              <a:effectLst>
                <a:outerShdw blurRad="25400" algn="tl" rotWithShape="0">
                  <a:srgbClr val="000000">
                    <a:alpha val="43000"/>
                  </a:srgbClr>
                </a:outerShdw>
              </a:effectLst>
            </a:rPr>
            <a:t>網路行銷與行銷策略</a:t>
          </a:r>
          <a:endParaRPr lang="zh-TW" altLang="en-US" sz="3500"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A753FA9D-53C9-48DB-B468-B992292F1B8B}" type="presOf" srcId="{466623E0-0040-4E26-A554-EEAA51687F87}" destId="{09A62253-66AE-4B25-BF05-80D4F5919D6A}" srcOrd="0" destOrd="0" presId="urn:microsoft.com/office/officeart/2005/8/layout/vList2"/>
    <dgm:cxn modelId="{1F839AB8-1C99-41C9-888A-ECBD3390CA47}" type="presOf" srcId="{6EE1F8CB-366B-4837-A5B3-E150B7996724}" destId="{A541DA28-CDCD-489A-9F84-11D61EC9A3FF}"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3F82DBE5-6A23-410C-B784-F1F230D4F2F2}" type="presOf" srcId="{92441081-EF9A-4A41-9712-FFA268598394}" destId="{0B052A4C-9EC6-4953-B7A4-B3CB579AF515}"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0A4302F9-FE99-4C24-8D9F-A8232EA04DD1}" srcId="{6EE1F8CB-366B-4837-A5B3-E150B7996724}" destId="{92441081-EF9A-4A41-9712-FFA268598394}" srcOrd="2" destOrd="0" parTransId="{69227985-397E-4379-AF25-45CFD4FAD0A0}" sibTransId="{ACE2F7A0-B8CE-4A0D-92FC-A4A20345BF57}"/>
    <dgm:cxn modelId="{BD64D042-438D-4C90-887A-4963324A5881}" type="presOf" srcId="{21874C3B-E6F9-46BE-BBA7-51B3A98F393E}" destId="{48045E5C-A433-40C5-A9A1-1F2ACC2731E6}" srcOrd="0" destOrd="0" presId="urn:microsoft.com/office/officeart/2005/8/layout/vList2"/>
    <dgm:cxn modelId="{03A0181C-483F-4A20-9A66-005DFD195136}" type="presParOf" srcId="{A541DA28-CDCD-489A-9F84-11D61EC9A3FF}" destId="{09A62253-66AE-4B25-BF05-80D4F5919D6A}" srcOrd="0" destOrd="0" presId="urn:microsoft.com/office/officeart/2005/8/layout/vList2"/>
    <dgm:cxn modelId="{376CB3BD-AB65-47E9-B550-F2BE976E79A9}" type="presParOf" srcId="{A541DA28-CDCD-489A-9F84-11D61EC9A3FF}" destId="{78E87418-2E9B-4068-BE3B-AA521FD793DE}" srcOrd="1" destOrd="0" presId="urn:microsoft.com/office/officeart/2005/8/layout/vList2"/>
    <dgm:cxn modelId="{9CA1654E-CD99-48B3-B6B3-6CCF68E863F2}" type="presParOf" srcId="{A541DA28-CDCD-489A-9F84-11D61EC9A3FF}" destId="{48045E5C-A433-40C5-A9A1-1F2ACC2731E6}" srcOrd="2" destOrd="0" presId="urn:microsoft.com/office/officeart/2005/8/layout/vList2"/>
    <dgm:cxn modelId="{BE6AD838-B956-411A-8796-36969D0C0E10}" type="presParOf" srcId="{A541DA28-CDCD-489A-9F84-11D61EC9A3FF}" destId="{8E796305-0BD0-4ECF-B55B-8944ACFC328D}" srcOrd="3" destOrd="0" presId="urn:microsoft.com/office/officeart/2005/8/layout/vList2"/>
    <dgm:cxn modelId="{312EF8B0-5DC5-4727-97CA-4C16704B67F2}"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產品走向數位化，產品策略重新構思</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用卓越的服務彌補產品虛擬化的問題</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62040182-2F7F-4224-9A82-B3C7E0A9B238}">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更積極主動的網路顧客服務</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lstStyle/>
        <a:p>
          <a:endParaRPr lang="zh-TW" altLang="en-US"/>
        </a:p>
      </dgm:t>
    </dgm:pt>
    <dgm:pt modelId="{A2E09F85-DF37-45F8-A9C8-0F0EB2931839}" type="sibTrans" cxnId="{A864D862-9767-4ED4-AA8C-0A016EB97734}">
      <dgm:prSet/>
      <dgm:spPr/>
      <dgm:t>
        <a:bodyPr/>
        <a:lstStyle/>
        <a:p>
          <a:endParaRPr lang="zh-TW" altLang="en-US"/>
        </a:p>
      </dgm:t>
    </dgm:pt>
    <dgm:pt modelId="{5857C936-3925-4F50-B83B-5C843531DF2F}">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網路將無形的服務有形化</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lstStyle/>
        <a:p>
          <a:endParaRPr lang="zh-TW" altLang="en-US"/>
        </a:p>
      </dgm:t>
    </dgm:pt>
    <dgm:pt modelId="{CEDF3010-A431-44E9-B2FA-2B9790C3A5CC}" type="sibTrans" cxnId="{25B0EEA0-AAA5-4AE1-8F30-40762F495631}">
      <dgm:prSet/>
      <dgm:spPr/>
      <dgm:t>
        <a:bodyPr/>
        <a:lstStyle/>
        <a:p>
          <a:endParaRPr lang="zh-TW" altLang="en-US"/>
        </a:p>
      </dgm:t>
    </dgm:pt>
    <dgm:pt modelId="{4C9314A2-D32A-4D89-B228-74EA93A96E2A}">
      <dgm:prSet phldrT="[文字]" custT="1"/>
      <dgm:spPr>
        <a:solidFill>
          <a:srgbClr val="A40C7C"/>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rgbClr val="F8F8F8"/>
              </a:solidFill>
              <a:effectLst>
                <a:outerShdw blurRad="25400" algn="tl" rotWithShape="0">
                  <a:srgbClr val="000000">
                    <a:alpha val="43000"/>
                  </a:srgbClr>
                </a:outerShdw>
              </a:effectLst>
            </a:rPr>
            <a:t>網路大幅提高客製化程度與顧客創新</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779024-C2DC-4161-915C-FDDA0646EA47}" type="parTrans" cxnId="{FB5E729D-D51F-4CCD-94B8-6804934F0EA5}">
      <dgm:prSet/>
      <dgm:spPr/>
      <dgm:t>
        <a:bodyPr/>
        <a:lstStyle/>
        <a:p>
          <a:endParaRPr lang="zh-TW" altLang="en-US"/>
        </a:p>
      </dgm:t>
    </dgm:pt>
    <dgm:pt modelId="{22AD0EBA-E517-435B-BA93-6AF2F82A265D}" type="sibTrans" cxnId="{FB5E729D-D51F-4CCD-94B8-6804934F0EA5}">
      <dgm:prSet/>
      <dgm:spPr/>
      <dgm:t>
        <a:bodyPr/>
        <a:lstStyle/>
        <a:p>
          <a:endParaRPr lang="zh-TW" altLang="en-US"/>
        </a:p>
      </dgm:t>
    </dgm:pt>
    <dgm:pt modelId="{09401E95-CDCA-422C-BF3A-45535C255213}">
      <dgm:prSet phldrT="[文字]" custT="1"/>
      <dgm:spPr>
        <a:solidFill>
          <a:schemeClr val="accent3">
            <a:lumMod val="5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模仿產品的加速盛行</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0423127-28F9-4D0E-9EC5-F58528B54E3C}" type="parTrans" cxnId="{B94A58E0-CE40-4852-B0B7-A7D978A33ADA}">
      <dgm:prSet/>
      <dgm:spPr/>
      <dgm:t>
        <a:bodyPr/>
        <a:lstStyle/>
        <a:p>
          <a:endParaRPr lang="zh-TW" altLang="en-US"/>
        </a:p>
      </dgm:t>
    </dgm:pt>
    <dgm:pt modelId="{969E9028-D2B8-4973-95EC-E6DD5EC635E6}" type="sibTrans" cxnId="{B94A58E0-CE40-4852-B0B7-A7D978A33ADA}">
      <dgm:prSet/>
      <dgm:spPr/>
      <dgm:t>
        <a:bodyPr/>
        <a:lstStyle/>
        <a:p>
          <a:endParaRPr lang="zh-TW" altLang="en-US"/>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6"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6"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pt>
    <dgm:pt modelId="{2A82C059-A8ED-47A7-AA03-B22E3B4E1364}" type="pres">
      <dgm:prSet presAssocID="{62040182-2F7F-4224-9A82-B3C7E0A9B238}" presName="parentText" presStyleLbl="node1" presStyleIdx="2" presStyleCnt="6"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pt>
    <dgm:pt modelId="{7DC76647-BACA-499E-9A7E-9A5C8BA56BC2}" type="pres">
      <dgm:prSet presAssocID="{5857C936-3925-4F50-B83B-5C843531DF2F}" presName="linNode" presStyleCnt="0"/>
      <dgm:spPr/>
    </dgm:pt>
    <dgm:pt modelId="{F657D7AA-F89C-4854-8F7D-DAFB08AD1842}" type="pres">
      <dgm:prSet presAssocID="{5857C936-3925-4F50-B83B-5C843531DF2F}" presName="parentText" presStyleLbl="node1" presStyleIdx="3" presStyleCnt="6" custScaleX="261060">
        <dgm:presLayoutVars>
          <dgm:chMax val="1"/>
          <dgm:bulletEnabled val="1"/>
        </dgm:presLayoutVars>
      </dgm:prSet>
      <dgm:spPr/>
      <dgm:t>
        <a:bodyPr/>
        <a:lstStyle/>
        <a:p>
          <a:endParaRPr lang="zh-TW" altLang="en-US"/>
        </a:p>
      </dgm:t>
    </dgm:pt>
    <dgm:pt modelId="{5C40B69D-BDBD-4D63-A37E-7C0537A18CFF}" type="pres">
      <dgm:prSet presAssocID="{CEDF3010-A431-44E9-B2FA-2B9790C3A5CC}" presName="sp" presStyleCnt="0"/>
      <dgm:spPr/>
    </dgm:pt>
    <dgm:pt modelId="{8370A4CC-1594-4D3A-B615-181E4D689459}" type="pres">
      <dgm:prSet presAssocID="{4C9314A2-D32A-4D89-B228-74EA93A96E2A}" presName="linNode" presStyleCnt="0"/>
      <dgm:spPr/>
    </dgm:pt>
    <dgm:pt modelId="{13C49F45-80D7-47A4-9DA2-3DF9086DF2A0}" type="pres">
      <dgm:prSet presAssocID="{4C9314A2-D32A-4D89-B228-74EA93A96E2A}" presName="parentText" presStyleLbl="node1" presStyleIdx="4" presStyleCnt="6" custScaleX="260858">
        <dgm:presLayoutVars>
          <dgm:chMax val="1"/>
          <dgm:bulletEnabled val="1"/>
        </dgm:presLayoutVars>
      </dgm:prSet>
      <dgm:spPr/>
      <dgm:t>
        <a:bodyPr/>
        <a:lstStyle/>
        <a:p>
          <a:endParaRPr lang="zh-TW" altLang="en-US"/>
        </a:p>
      </dgm:t>
    </dgm:pt>
    <dgm:pt modelId="{C9D1AC0D-82D1-4273-82C9-7ACC954B5308}" type="pres">
      <dgm:prSet presAssocID="{22AD0EBA-E517-435B-BA93-6AF2F82A265D}" presName="sp" presStyleCnt="0"/>
      <dgm:spPr/>
    </dgm:pt>
    <dgm:pt modelId="{F1CD79A9-A814-47CD-88E1-0D25D87CCE87}" type="pres">
      <dgm:prSet presAssocID="{09401E95-CDCA-422C-BF3A-45535C255213}" presName="linNode" presStyleCnt="0"/>
      <dgm:spPr/>
    </dgm:pt>
    <dgm:pt modelId="{CDB1A184-40C2-422B-9242-41DA9E4FA53F}" type="pres">
      <dgm:prSet presAssocID="{09401E95-CDCA-422C-BF3A-45535C255213}" presName="parentText" presStyleLbl="node1" presStyleIdx="5" presStyleCnt="6" custScaleX="261667">
        <dgm:presLayoutVars>
          <dgm:chMax val="1"/>
          <dgm:bulletEnabled val="1"/>
        </dgm:presLayoutVars>
      </dgm:prSet>
      <dgm:spPr/>
      <dgm:t>
        <a:bodyPr/>
        <a:lstStyle/>
        <a:p>
          <a:endParaRPr lang="zh-TW" altLang="en-US"/>
        </a:p>
      </dgm:t>
    </dgm:pt>
  </dgm:ptLst>
  <dgm:cxnLst>
    <dgm:cxn modelId="{0C7E60AB-A33E-46D9-856A-0E579DB0C35D}" type="presOf" srcId="{5857C936-3925-4F50-B83B-5C843531DF2F}" destId="{F657D7AA-F89C-4854-8F7D-DAFB08AD1842}" srcOrd="0" destOrd="0" presId="urn:microsoft.com/office/officeart/2005/8/layout/vList5"/>
    <dgm:cxn modelId="{69595A14-5BB9-4511-9B1C-24C903B4F78D}" type="presOf" srcId="{4C9314A2-D32A-4D89-B228-74EA93A96E2A}" destId="{13C49F45-80D7-47A4-9DA2-3DF9086DF2A0}" srcOrd="0" destOrd="0" presId="urn:microsoft.com/office/officeart/2005/8/layout/vList5"/>
    <dgm:cxn modelId="{75E7046E-5B68-4BDA-A7D2-CBABA7799923}" type="presOf" srcId="{62040182-2F7F-4224-9A82-B3C7E0A9B238}" destId="{2A82C059-A8ED-47A7-AA03-B22E3B4E1364}" srcOrd="0" destOrd="0" presId="urn:microsoft.com/office/officeart/2005/8/layout/vList5"/>
    <dgm:cxn modelId="{8FEA822B-4ED1-4D31-B462-A45089201CFA}" type="presOf" srcId="{F3A9669B-3E91-4F59-8601-D15260ADA77D}" destId="{CE622756-6F97-4DF0-9C34-AF0CB4F9AF54}" srcOrd="0" destOrd="0" presId="urn:microsoft.com/office/officeart/2005/8/layout/vList5"/>
    <dgm:cxn modelId="{25B0EEA0-AAA5-4AE1-8F30-40762F495631}" srcId="{F3A9669B-3E91-4F59-8601-D15260ADA77D}" destId="{5857C936-3925-4F50-B83B-5C843531DF2F}" srcOrd="3" destOrd="0" parTransId="{8DC4243C-BA23-4483-972C-624DFF77BF96}" sibTransId="{CEDF3010-A431-44E9-B2FA-2B9790C3A5CC}"/>
    <dgm:cxn modelId="{A864D862-9767-4ED4-AA8C-0A016EB97734}" srcId="{F3A9669B-3E91-4F59-8601-D15260ADA77D}" destId="{62040182-2F7F-4224-9A82-B3C7E0A9B238}" srcOrd="2" destOrd="0" parTransId="{A1B573C3-326F-4440-990D-E56ADDF4F427}" sibTransId="{A2E09F85-DF37-45F8-A9C8-0F0EB2931839}"/>
    <dgm:cxn modelId="{FB5E729D-D51F-4CCD-94B8-6804934F0EA5}" srcId="{F3A9669B-3E91-4F59-8601-D15260ADA77D}" destId="{4C9314A2-D32A-4D89-B228-74EA93A96E2A}" srcOrd="4" destOrd="0" parTransId="{1F779024-C2DC-4161-915C-FDDA0646EA47}" sibTransId="{22AD0EBA-E517-435B-BA93-6AF2F82A265D}"/>
    <dgm:cxn modelId="{09983390-0E11-4337-B2E4-7E5286A5A9EF}" srcId="{F3A9669B-3E91-4F59-8601-D15260ADA77D}" destId="{DDD27B9E-E585-40C0-BFD8-780BA1E07A8A}" srcOrd="1" destOrd="0" parTransId="{D0C92FD0-F73D-470F-B2C8-B69189E11584}" sibTransId="{5C3FBCD4-6E5A-4872-8293-F1F1DD36BE32}"/>
    <dgm:cxn modelId="{6D6489CF-EC28-4587-885D-596455721E59}" type="presOf" srcId="{37B59E23-C81B-446F-8BC3-CC8FC6378B79}" destId="{08675AA2-226E-4CD7-9C6C-EDFA4CCEA958}" srcOrd="0" destOrd="0" presId="urn:microsoft.com/office/officeart/2005/8/layout/vList5"/>
    <dgm:cxn modelId="{B94A58E0-CE40-4852-B0B7-A7D978A33ADA}" srcId="{F3A9669B-3E91-4F59-8601-D15260ADA77D}" destId="{09401E95-CDCA-422C-BF3A-45535C255213}" srcOrd="5" destOrd="0" parTransId="{40423127-28F9-4D0E-9EC5-F58528B54E3C}" sibTransId="{969E9028-D2B8-4973-95EC-E6DD5EC635E6}"/>
    <dgm:cxn modelId="{639E8347-658F-4ECC-82EF-1D41EE1D0049}" srcId="{F3A9669B-3E91-4F59-8601-D15260ADA77D}" destId="{37B59E23-C81B-446F-8BC3-CC8FC6378B79}" srcOrd="0" destOrd="0" parTransId="{36E613CC-4887-4074-904A-6977F9D6DB47}" sibTransId="{8E1FEDC7-D994-440D-90A7-45D7C9FC9C04}"/>
    <dgm:cxn modelId="{BA12312F-EAA4-4A7E-AE1D-3B101DC47F62}" type="presOf" srcId="{DDD27B9E-E585-40C0-BFD8-780BA1E07A8A}" destId="{EDAA7CDC-B506-4C3F-B620-E64873DEECAE}" srcOrd="0" destOrd="0" presId="urn:microsoft.com/office/officeart/2005/8/layout/vList5"/>
    <dgm:cxn modelId="{378C99B9-AEFE-4CB0-9F4F-652C6F5E5487}" type="presOf" srcId="{09401E95-CDCA-422C-BF3A-45535C255213}" destId="{CDB1A184-40C2-422B-9242-41DA9E4FA53F}" srcOrd="0" destOrd="0" presId="urn:microsoft.com/office/officeart/2005/8/layout/vList5"/>
    <dgm:cxn modelId="{1755549D-FD87-4E21-A0A5-E73CDF7B6575}" type="presParOf" srcId="{CE622756-6F97-4DF0-9C34-AF0CB4F9AF54}" destId="{7FA283B7-30EB-46E3-8F46-5297F88D4506}" srcOrd="0" destOrd="0" presId="urn:microsoft.com/office/officeart/2005/8/layout/vList5"/>
    <dgm:cxn modelId="{9272CA62-91C2-44C4-926F-F8E902C29DC1}" type="presParOf" srcId="{7FA283B7-30EB-46E3-8F46-5297F88D4506}" destId="{08675AA2-226E-4CD7-9C6C-EDFA4CCEA958}" srcOrd="0" destOrd="0" presId="urn:microsoft.com/office/officeart/2005/8/layout/vList5"/>
    <dgm:cxn modelId="{A5E14105-7D9F-4903-8D66-0EFF6E105893}" type="presParOf" srcId="{CE622756-6F97-4DF0-9C34-AF0CB4F9AF54}" destId="{18D3122E-D734-4409-905E-BEEC0A5D6DAA}" srcOrd="1" destOrd="0" presId="urn:microsoft.com/office/officeart/2005/8/layout/vList5"/>
    <dgm:cxn modelId="{7A1BAF93-5D21-4D36-B1B0-A4D3D1D16E8A}" type="presParOf" srcId="{CE622756-6F97-4DF0-9C34-AF0CB4F9AF54}" destId="{4CC9B557-27F2-4D55-ACC3-41F621459761}" srcOrd="2" destOrd="0" presId="urn:microsoft.com/office/officeart/2005/8/layout/vList5"/>
    <dgm:cxn modelId="{4783771B-A12E-4C1B-A4EA-E17E4F696DE9}" type="presParOf" srcId="{4CC9B557-27F2-4D55-ACC3-41F621459761}" destId="{EDAA7CDC-B506-4C3F-B620-E64873DEECAE}" srcOrd="0" destOrd="0" presId="urn:microsoft.com/office/officeart/2005/8/layout/vList5"/>
    <dgm:cxn modelId="{0C36954D-38D9-4FEC-A1E4-36AA2DD5315F}" type="presParOf" srcId="{CE622756-6F97-4DF0-9C34-AF0CB4F9AF54}" destId="{CAED3430-35E9-4715-9F7A-DA873BD394F3}" srcOrd="3" destOrd="0" presId="urn:microsoft.com/office/officeart/2005/8/layout/vList5"/>
    <dgm:cxn modelId="{96F2796A-6F28-473F-9A49-AA287AB55C94}" type="presParOf" srcId="{CE622756-6F97-4DF0-9C34-AF0CB4F9AF54}" destId="{60CF7B93-7200-4FF2-830B-DF5A364E8A62}" srcOrd="4" destOrd="0" presId="urn:microsoft.com/office/officeart/2005/8/layout/vList5"/>
    <dgm:cxn modelId="{8215B55D-D8AC-448F-8AF5-D5C0CC952C3D}" type="presParOf" srcId="{60CF7B93-7200-4FF2-830B-DF5A364E8A62}" destId="{2A82C059-A8ED-47A7-AA03-B22E3B4E1364}" srcOrd="0" destOrd="0" presId="urn:microsoft.com/office/officeart/2005/8/layout/vList5"/>
    <dgm:cxn modelId="{BB708C39-A492-4C08-8C78-3249BE99F799}" type="presParOf" srcId="{CE622756-6F97-4DF0-9C34-AF0CB4F9AF54}" destId="{94086E8E-DB65-480D-A9D0-829E1459929B}" srcOrd="5" destOrd="0" presId="urn:microsoft.com/office/officeart/2005/8/layout/vList5"/>
    <dgm:cxn modelId="{8743913C-7A87-4767-9CB0-922EF477D2EC}" type="presParOf" srcId="{CE622756-6F97-4DF0-9C34-AF0CB4F9AF54}" destId="{7DC76647-BACA-499E-9A7E-9A5C8BA56BC2}" srcOrd="6" destOrd="0" presId="urn:microsoft.com/office/officeart/2005/8/layout/vList5"/>
    <dgm:cxn modelId="{D09A2D09-6F96-4F7D-9E05-C26B2E5EF0BE}" type="presParOf" srcId="{7DC76647-BACA-499E-9A7E-9A5C8BA56BC2}" destId="{F657D7AA-F89C-4854-8F7D-DAFB08AD1842}" srcOrd="0" destOrd="0" presId="urn:microsoft.com/office/officeart/2005/8/layout/vList5"/>
    <dgm:cxn modelId="{A3F3CC49-5639-48A4-96DA-9E0A0D16E4AD}" type="presParOf" srcId="{CE622756-6F97-4DF0-9C34-AF0CB4F9AF54}" destId="{5C40B69D-BDBD-4D63-A37E-7C0537A18CFF}" srcOrd="7" destOrd="0" presId="urn:microsoft.com/office/officeart/2005/8/layout/vList5"/>
    <dgm:cxn modelId="{110E3E5E-F1A9-4FD0-859A-C81B709FD336}" type="presParOf" srcId="{CE622756-6F97-4DF0-9C34-AF0CB4F9AF54}" destId="{8370A4CC-1594-4D3A-B615-181E4D689459}" srcOrd="8" destOrd="0" presId="urn:microsoft.com/office/officeart/2005/8/layout/vList5"/>
    <dgm:cxn modelId="{CFE21823-FAE7-49AD-A263-A7BCCE85AC6A}" type="presParOf" srcId="{8370A4CC-1594-4D3A-B615-181E4D689459}" destId="{13C49F45-80D7-47A4-9DA2-3DF9086DF2A0}" srcOrd="0" destOrd="0" presId="urn:microsoft.com/office/officeart/2005/8/layout/vList5"/>
    <dgm:cxn modelId="{54295FCB-45DC-4E50-92EC-DF7FD6BB19F0}" type="presParOf" srcId="{CE622756-6F97-4DF0-9C34-AF0CB4F9AF54}" destId="{C9D1AC0D-82D1-4273-82C9-7ACC954B5308}" srcOrd="9" destOrd="0" presId="urn:microsoft.com/office/officeart/2005/8/layout/vList5"/>
    <dgm:cxn modelId="{C13CD5A6-0D1D-4539-BEAA-A5C47937B11D}" type="presParOf" srcId="{CE622756-6F97-4DF0-9C34-AF0CB4F9AF54}" destId="{F1CD79A9-A814-47CD-88E1-0D25D87CCE87}" srcOrd="10" destOrd="0" presId="urn:microsoft.com/office/officeart/2005/8/layout/vList5"/>
    <dgm:cxn modelId="{B4E052B7-7184-42F1-B91D-330C9CFE20CA}" type="presParOf" srcId="{F1CD79A9-A814-47CD-88E1-0D25D87CCE87}" destId="{CDB1A184-40C2-422B-9242-41DA9E4FA53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網路行銷的價格競爭更劇烈</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超額利潤將會減縮</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顧客主動訂定價格，而非被動接受價格</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5857C936-3925-4F50-B83B-5C843531DF2F}">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網路媒體可以雙向收費</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DF3010-A431-44E9-B2FA-2B9790C3A5CC}" type="sib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C9314A2-D32A-4D89-B228-74EA93A96E2A}">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更具彈性的差異價格</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779024-C2DC-4161-915C-FDDA0646EA47}" type="parTrans" cxnId="{FB5E729D-D51F-4CCD-94B8-6804934F0EA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22AD0EBA-E517-435B-BA93-6AF2F82A265D}" type="sibTrans" cxnId="{FB5E729D-D51F-4CCD-94B8-6804934F0EA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5"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5"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5"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t>
        <a:bodyPr/>
        <a:lstStyle/>
        <a:p>
          <a:endParaRPr lang="zh-TW" altLang="en-US"/>
        </a:p>
      </dgm:t>
    </dgm:pt>
    <dgm:pt modelId="{7DC76647-BACA-499E-9A7E-9A5C8BA56BC2}" type="pres">
      <dgm:prSet presAssocID="{5857C936-3925-4F50-B83B-5C843531DF2F}" presName="linNode" presStyleCnt="0"/>
      <dgm:spPr/>
      <dgm:t>
        <a:bodyPr/>
        <a:lstStyle/>
        <a:p>
          <a:endParaRPr lang="zh-TW" altLang="en-US"/>
        </a:p>
      </dgm:t>
    </dgm:pt>
    <dgm:pt modelId="{F657D7AA-F89C-4854-8F7D-DAFB08AD1842}" type="pres">
      <dgm:prSet presAssocID="{5857C936-3925-4F50-B83B-5C843531DF2F}" presName="parentText" presStyleLbl="node1" presStyleIdx="3" presStyleCnt="5" custScaleX="261060">
        <dgm:presLayoutVars>
          <dgm:chMax val="1"/>
          <dgm:bulletEnabled val="1"/>
        </dgm:presLayoutVars>
      </dgm:prSet>
      <dgm:spPr/>
      <dgm:t>
        <a:bodyPr/>
        <a:lstStyle/>
        <a:p>
          <a:endParaRPr lang="zh-TW" altLang="en-US"/>
        </a:p>
      </dgm:t>
    </dgm:pt>
    <dgm:pt modelId="{5C40B69D-BDBD-4D63-A37E-7C0537A18CFF}" type="pres">
      <dgm:prSet presAssocID="{CEDF3010-A431-44E9-B2FA-2B9790C3A5CC}" presName="sp" presStyleCnt="0"/>
      <dgm:spPr/>
      <dgm:t>
        <a:bodyPr/>
        <a:lstStyle/>
        <a:p>
          <a:endParaRPr lang="zh-TW" altLang="en-US"/>
        </a:p>
      </dgm:t>
    </dgm:pt>
    <dgm:pt modelId="{8370A4CC-1594-4D3A-B615-181E4D689459}" type="pres">
      <dgm:prSet presAssocID="{4C9314A2-D32A-4D89-B228-74EA93A96E2A}" presName="linNode" presStyleCnt="0"/>
      <dgm:spPr/>
      <dgm:t>
        <a:bodyPr/>
        <a:lstStyle/>
        <a:p>
          <a:endParaRPr lang="zh-TW" altLang="en-US"/>
        </a:p>
      </dgm:t>
    </dgm:pt>
    <dgm:pt modelId="{13C49F45-80D7-47A4-9DA2-3DF9086DF2A0}" type="pres">
      <dgm:prSet presAssocID="{4C9314A2-D32A-4D89-B228-74EA93A96E2A}" presName="parentText" presStyleLbl="node1" presStyleIdx="4" presStyleCnt="5" custScaleX="260858">
        <dgm:presLayoutVars>
          <dgm:chMax val="1"/>
          <dgm:bulletEnabled val="1"/>
        </dgm:presLayoutVars>
      </dgm:prSet>
      <dgm:spPr/>
      <dgm:t>
        <a:bodyPr/>
        <a:lstStyle/>
        <a:p>
          <a:endParaRPr lang="zh-TW" altLang="en-US"/>
        </a:p>
      </dgm:t>
    </dgm:pt>
  </dgm:ptLst>
  <dgm:cxnLst>
    <dgm:cxn modelId="{71A2AD00-B1CA-4021-9CE0-B2D9780B8FFC}" type="presOf" srcId="{F3A9669B-3E91-4F59-8601-D15260ADA77D}" destId="{CE622756-6F97-4DF0-9C34-AF0CB4F9AF54}" srcOrd="0" destOrd="0" presId="urn:microsoft.com/office/officeart/2005/8/layout/vList5"/>
    <dgm:cxn modelId="{25B0EEA0-AAA5-4AE1-8F30-40762F495631}" srcId="{F3A9669B-3E91-4F59-8601-D15260ADA77D}" destId="{5857C936-3925-4F50-B83B-5C843531DF2F}" srcOrd="3" destOrd="0" parTransId="{8DC4243C-BA23-4483-972C-624DFF77BF96}" sibTransId="{CEDF3010-A431-44E9-B2FA-2B9790C3A5CC}"/>
    <dgm:cxn modelId="{A864D862-9767-4ED4-AA8C-0A016EB97734}" srcId="{F3A9669B-3E91-4F59-8601-D15260ADA77D}" destId="{62040182-2F7F-4224-9A82-B3C7E0A9B238}" srcOrd="2" destOrd="0" parTransId="{A1B573C3-326F-4440-990D-E56ADDF4F427}" sibTransId="{A2E09F85-DF37-45F8-A9C8-0F0EB2931839}"/>
    <dgm:cxn modelId="{B5F8F105-9285-49B3-9C10-CE16B05A7E21}" type="presOf" srcId="{62040182-2F7F-4224-9A82-B3C7E0A9B238}" destId="{2A82C059-A8ED-47A7-AA03-B22E3B4E1364}" srcOrd="0" destOrd="0" presId="urn:microsoft.com/office/officeart/2005/8/layout/vList5"/>
    <dgm:cxn modelId="{FB5E729D-D51F-4CCD-94B8-6804934F0EA5}" srcId="{F3A9669B-3E91-4F59-8601-D15260ADA77D}" destId="{4C9314A2-D32A-4D89-B228-74EA93A96E2A}" srcOrd="4" destOrd="0" parTransId="{1F779024-C2DC-4161-915C-FDDA0646EA47}" sibTransId="{22AD0EBA-E517-435B-BA93-6AF2F82A265D}"/>
    <dgm:cxn modelId="{907E3804-63A1-42D3-93F3-E87709DA4167}" type="presOf" srcId="{4C9314A2-D32A-4D89-B228-74EA93A96E2A}" destId="{13C49F45-80D7-47A4-9DA2-3DF9086DF2A0}"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748838DB-3F21-4BF2-B329-B2F1ED232254}" type="presOf" srcId="{DDD27B9E-E585-40C0-BFD8-780BA1E07A8A}" destId="{EDAA7CDC-B506-4C3F-B620-E64873DEECAE}" srcOrd="0" destOrd="0" presId="urn:microsoft.com/office/officeart/2005/8/layout/vList5"/>
    <dgm:cxn modelId="{ABA8DEE1-F48B-41C5-AD7B-29804DA6053D}" type="presOf" srcId="{37B59E23-C81B-446F-8BC3-CC8FC6378B79}" destId="{08675AA2-226E-4CD7-9C6C-EDFA4CCEA958}"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E20A2E5C-1587-4115-8A6F-BEF97F3F9DEB}" type="presOf" srcId="{5857C936-3925-4F50-B83B-5C843531DF2F}" destId="{F657D7AA-F89C-4854-8F7D-DAFB08AD1842}" srcOrd="0" destOrd="0" presId="urn:microsoft.com/office/officeart/2005/8/layout/vList5"/>
    <dgm:cxn modelId="{274A65D5-8CF5-48DF-AF2A-97E123DFFCCE}" type="presParOf" srcId="{CE622756-6F97-4DF0-9C34-AF0CB4F9AF54}" destId="{7FA283B7-30EB-46E3-8F46-5297F88D4506}" srcOrd="0" destOrd="0" presId="urn:microsoft.com/office/officeart/2005/8/layout/vList5"/>
    <dgm:cxn modelId="{44F874B0-DAC2-439E-B1A0-0D14FA8EB933}" type="presParOf" srcId="{7FA283B7-30EB-46E3-8F46-5297F88D4506}" destId="{08675AA2-226E-4CD7-9C6C-EDFA4CCEA958}" srcOrd="0" destOrd="0" presId="urn:microsoft.com/office/officeart/2005/8/layout/vList5"/>
    <dgm:cxn modelId="{9C4DF7F6-CB9F-40D9-8EF4-5DA7E40D8D3C}" type="presParOf" srcId="{CE622756-6F97-4DF0-9C34-AF0CB4F9AF54}" destId="{18D3122E-D734-4409-905E-BEEC0A5D6DAA}" srcOrd="1" destOrd="0" presId="urn:microsoft.com/office/officeart/2005/8/layout/vList5"/>
    <dgm:cxn modelId="{DFE5C40F-74CD-4EA0-A6DF-F52E378B4C99}" type="presParOf" srcId="{CE622756-6F97-4DF0-9C34-AF0CB4F9AF54}" destId="{4CC9B557-27F2-4D55-ACC3-41F621459761}" srcOrd="2" destOrd="0" presId="urn:microsoft.com/office/officeart/2005/8/layout/vList5"/>
    <dgm:cxn modelId="{24303058-BB1B-41CE-9875-9449CFAFC9C9}" type="presParOf" srcId="{4CC9B557-27F2-4D55-ACC3-41F621459761}" destId="{EDAA7CDC-B506-4C3F-B620-E64873DEECAE}" srcOrd="0" destOrd="0" presId="urn:microsoft.com/office/officeart/2005/8/layout/vList5"/>
    <dgm:cxn modelId="{9BC7A3BF-0DB6-41AD-845E-6E447EE6198A}" type="presParOf" srcId="{CE622756-6F97-4DF0-9C34-AF0CB4F9AF54}" destId="{CAED3430-35E9-4715-9F7A-DA873BD394F3}" srcOrd="3" destOrd="0" presId="urn:microsoft.com/office/officeart/2005/8/layout/vList5"/>
    <dgm:cxn modelId="{33CE1526-976A-4698-9BA9-B7B8900B5801}" type="presParOf" srcId="{CE622756-6F97-4DF0-9C34-AF0CB4F9AF54}" destId="{60CF7B93-7200-4FF2-830B-DF5A364E8A62}" srcOrd="4" destOrd="0" presId="urn:microsoft.com/office/officeart/2005/8/layout/vList5"/>
    <dgm:cxn modelId="{3ED0F8C9-2853-4E2C-801B-422E379B92E7}" type="presParOf" srcId="{60CF7B93-7200-4FF2-830B-DF5A364E8A62}" destId="{2A82C059-A8ED-47A7-AA03-B22E3B4E1364}" srcOrd="0" destOrd="0" presId="urn:microsoft.com/office/officeart/2005/8/layout/vList5"/>
    <dgm:cxn modelId="{651C144A-9BE8-4D6C-A9FD-C002D25B3815}" type="presParOf" srcId="{CE622756-6F97-4DF0-9C34-AF0CB4F9AF54}" destId="{94086E8E-DB65-480D-A9D0-829E1459929B}" srcOrd="5" destOrd="0" presId="urn:microsoft.com/office/officeart/2005/8/layout/vList5"/>
    <dgm:cxn modelId="{727915F5-51EA-470D-A0AC-EFD090450E32}" type="presParOf" srcId="{CE622756-6F97-4DF0-9C34-AF0CB4F9AF54}" destId="{7DC76647-BACA-499E-9A7E-9A5C8BA56BC2}" srcOrd="6" destOrd="0" presId="urn:microsoft.com/office/officeart/2005/8/layout/vList5"/>
    <dgm:cxn modelId="{D6440BF0-CC10-4F41-AF9D-2AF2388633F3}" type="presParOf" srcId="{7DC76647-BACA-499E-9A7E-9A5C8BA56BC2}" destId="{F657D7AA-F89C-4854-8F7D-DAFB08AD1842}" srcOrd="0" destOrd="0" presId="urn:microsoft.com/office/officeart/2005/8/layout/vList5"/>
    <dgm:cxn modelId="{2E1F663C-BEA0-4698-9DEA-B1F11D01F08C}" type="presParOf" srcId="{CE622756-6F97-4DF0-9C34-AF0CB4F9AF54}" destId="{5C40B69D-BDBD-4D63-A37E-7C0537A18CFF}" srcOrd="7" destOrd="0" presId="urn:microsoft.com/office/officeart/2005/8/layout/vList5"/>
    <dgm:cxn modelId="{B9C16FC2-CE72-486D-A463-7782CC4E2D63}" type="presParOf" srcId="{CE622756-6F97-4DF0-9C34-AF0CB4F9AF54}" destId="{8370A4CC-1594-4D3A-B615-181E4D689459}" srcOrd="8" destOrd="0" presId="urn:microsoft.com/office/officeart/2005/8/layout/vList5"/>
    <dgm:cxn modelId="{EA389FE1-1BEA-4C0A-A90E-D7F59ED27179}" type="presParOf" srcId="{8370A4CC-1594-4D3A-B615-181E4D689459}" destId="{13C49F45-80D7-47A4-9DA2-3DF9086DF2A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2D05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計價更精確</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a:solidFill>
          <a:schemeClr val="accent1">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使收益最大化，而非價格最大化</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a:solidFill>
          <a:schemeClr val="accent2">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藉由創造價值，顧客可能願意接受較高的價格</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5857C936-3925-4F50-B83B-5C843531DF2F}">
      <dgm:prSet phldrT="[文字]" custT="1"/>
      <dgm:spPr>
        <a:solidFill>
          <a:srgbClr val="D096F4"/>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擺脫對價格的倚賴</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DF3010-A431-44E9-B2FA-2B9790C3A5CC}" type="sib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4"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4"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4"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t>
        <a:bodyPr/>
        <a:lstStyle/>
        <a:p>
          <a:endParaRPr lang="zh-TW" altLang="en-US"/>
        </a:p>
      </dgm:t>
    </dgm:pt>
    <dgm:pt modelId="{7DC76647-BACA-499E-9A7E-9A5C8BA56BC2}" type="pres">
      <dgm:prSet presAssocID="{5857C936-3925-4F50-B83B-5C843531DF2F}" presName="linNode" presStyleCnt="0"/>
      <dgm:spPr/>
      <dgm:t>
        <a:bodyPr/>
        <a:lstStyle/>
        <a:p>
          <a:endParaRPr lang="zh-TW" altLang="en-US"/>
        </a:p>
      </dgm:t>
    </dgm:pt>
    <dgm:pt modelId="{F657D7AA-F89C-4854-8F7D-DAFB08AD1842}" type="pres">
      <dgm:prSet presAssocID="{5857C936-3925-4F50-B83B-5C843531DF2F}" presName="parentText" presStyleLbl="node1" presStyleIdx="3" presStyleCnt="4" custScaleX="261060">
        <dgm:presLayoutVars>
          <dgm:chMax val="1"/>
          <dgm:bulletEnabled val="1"/>
        </dgm:presLayoutVars>
      </dgm:prSet>
      <dgm:spPr/>
      <dgm:t>
        <a:bodyPr/>
        <a:lstStyle/>
        <a:p>
          <a:endParaRPr lang="zh-TW" altLang="en-US"/>
        </a:p>
      </dgm:t>
    </dgm:pt>
  </dgm:ptLst>
  <dgm:cxnLst>
    <dgm:cxn modelId="{25B0EEA0-AAA5-4AE1-8F30-40762F495631}" srcId="{F3A9669B-3E91-4F59-8601-D15260ADA77D}" destId="{5857C936-3925-4F50-B83B-5C843531DF2F}" srcOrd="3" destOrd="0" parTransId="{8DC4243C-BA23-4483-972C-624DFF77BF96}" sibTransId="{CEDF3010-A431-44E9-B2FA-2B9790C3A5CC}"/>
    <dgm:cxn modelId="{6AA7B4A1-EBE5-49B4-A941-FB418F11C2B7}" type="presOf" srcId="{F3A9669B-3E91-4F59-8601-D15260ADA77D}" destId="{CE622756-6F97-4DF0-9C34-AF0CB4F9AF54}" srcOrd="0" destOrd="0" presId="urn:microsoft.com/office/officeart/2005/8/layout/vList5"/>
    <dgm:cxn modelId="{A864D862-9767-4ED4-AA8C-0A016EB97734}" srcId="{F3A9669B-3E91-4F59-8601-D15260ADA77D}" destId="{62040182-2F7F-4224-9A82-B3C7E0A9B238}" srcOrd="2" destOrd="0" parTransId="{A1B573C3-326F-4440-990D-E56ADDF4F427}" sibTransId="{A2E09F85-DF37-45F8-A9C8-0F0EB2931839}"/>
    <dgm:cxn modelId="{09983390-0E11-4337-B2E4-7E5286A5A9EF}" srcId="{F3A9669B-3E91-4F59-8601-D15260ADA77D}" destId="{DDD27B9E-E585-40C0-BFD8-780BA1E07A8A}" srcOrd="1" destOrd="0" parTransId="{D0C92FD0-F73D-470F-B2C8-B69189E11584}" sibTransId="{5C3FBCD4-6E5A-4872-8293-F1F1DD36BE32}"/>
    <dgm:cxn modelId="{B9EDF993-E42E-443A-93AF-CE55443ECA76}" type="presOf" srcId="{5857C936-3925-4F50-B83B-5C843531DF2F}" destId="{F657D7AA-F89C-4854-8F7D-DAFB08AD1842}" srcOrd="0" destOrd="0" presId="urn:microsoft.com/office/officeart/2005/8/layout/vList5"/>
    <dgm:cxn modelId="{A31DF013-E29D-488C-A126-F13460D3EAEF}" type="presOf" srcId="{62040182-2F7F-4224-9A82-B3C7E0A9B238}" destId="{2A82C059-A8ED-47A7-AA03-B22E3B4E1364}" srcOrd="0" destOrd="0" presId="urn:microsoft.com/office/officeart/2005/8/layout/vList5"/>
    <dgm:cxn modelId="{851D8426-BE4B-4577-B15E-3F905FCAE549}" type="presOf" srcId="{37B59E23-C81B-446F-8BC3-CC8FC6378B79}" destId="{08675AA2-226E-4CD7-9C6C-EDFA4CCEA958}" srcOrd="0" destOrd="0" presId="urn:microsoft.com/office/officeart/2005/8/layout/vList5"/>
    <dgm:cxn modelId="{23D35822-265A-4C91-9979-AC35B4D6504D}" type="presOf" srcId="{DDD27B9E-E585-40C0-BFD8-780BA1E07A8A}" destId="{EDAA7CDC-B506-4C3F-B620-E64873DEECAE}"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06F3B812-079F-4126-A323-1D9946D99679}" type="presParOf" srcId="{CE622756-6F97-4DF0-9C34-AF0CB4F9AF54}" destId="{7FA283B7-30EB-46E3-8F46-5297F88D4506}" srcOrd="0" destOrd="0" presId="urn:microsoft.com/office/officeart/2005/8/layout/vList5"/>
    <dgm:cxn modelId="{553ED7B4-22AB-4BC7-A844-ECC938817C4D}" type="presParOf" srcId="{7FA283B7-30EB-46E3-8F46-5297F88D4506}" destId="{08675AA2-226E-4CD7-9C6C-EDFA4CCEA958}" srcOrd="0" destOrd="0" presId="urn:microsoft.com/office/officeart/2005/8/layout/vList5"/>
    <dgm:cxn modelId="{8150948B-14BC-45AE-89C2-C85B28A8FC3C}" type="presParOf" srcId="{CE622756-6F97-4DF0-9C34-AF0CB4F9AF54}" destId="{18D3122E-D734-4409-905E-BEEC0A5D6DAA}" srcOrd="1" destOrd="0" presId="urn:microsoft.com/office/officeart/2005/8/layout/vList5"/>
    <dgm:cxn modelId="{25C92F07-4422-493F-AABC-E6438EE69346}" type="presParOf" srcId="{CE622756-6F97-4DF0-9C34-AF0CB4F9AF54}" destId="{4CC9B557-27F2-4D55-ACC3-41F621459761}" srcOrd="2" destOrd="0" presId="urn:microsoft.com/office/officeart/2005/8/layout/vList5"/>
    <dgm:cxn modelId="{6CA34CC8-2401-4F7C-A571-6BDCABDF4161}" type="presParOf" srcId="{4CC9B557-27F2-4D55-ACC3-41F621459761}" destId="{EDAA7CDC-B506-4C3F-B620-E64873DEECAE}" srcOrd="0" destOrd="0" presId="urn:microsoft.com/office/officeart/2005/8/layout/vList5"/>
    <dgm:cxn modelId="{3F0E64F1-26EC-4E63-8081-3C292166BE97}" type="presParOf" srcId="{CE622756-6F97-4DF0-9C34-AF0CB4F9AF54}" destId="{CAED3430-35E9-4715-9F7A-DA873BD394F3}" srcOrd="3" destOrd="0" presId="urn:microsoft.com/office/officeart/2005/8/layout/vList5"/>
    <dgm:cxn modelId="{22ED9DCB-DF74-48E3-8CA6-EFF400F5450F}" type="presParOf" srcId="{CE622756-6F97-4DF0-9C34-AF0CB4F9AF54}" destId="{60CF7B93-7200-4FF2-830B-DF5A364E8A62}" srcOrd="4" destOrd="0" presId="urn:microsoft.com/office/officeart/2005/8/layout/vList5"/>
    <dgm:cxn modelId="{C407CFAA-CB58-480A-A239-2AA45E477066}" type="presParOf" srcId="{60CF7B93-7200-4FF2-830B-DF5A364E8A62}" destId="{2A82C059-A8ED-47A7-AA03-B22E3B4E1364}" srcOrd="0" destOrd="0" presId="urn:microsoft.com/office/officeart/2005/8/layout/vList5"/>
    <dgm:cxn modelId="{30D66509-EFE6-43D7-99AE-1CD13DABFE24}" type="presParOf" srcId="{CE622756-6F97-4DF0-9C34-AF0CB4F9AF54}" destId="{94086E8E-DB65-480D-A9D0-829E1459929B}" srcOrd="5" destOrd="0" presId="urn:microsoft.com/office/officeart/2005/8/layout/vList5"/>
    <dgm:cxn modelId="{EAFF6078-C343-48A1-A072-63DE649F22B4}" type="presParOf" srcId="{CE622756-6F97-4DF0-9C34-AF0CB4F9AF54}" destId="{7DC76647-BACA-499E-9A7E-9A5C8BA56BC2}" srcOrd="6" destOrd="0" presId="urn:microsoft.com/office/officeart/2005/8/layout/vList5"/>
    <dgm:cxn modelId="{66C6D861-84AC-4CAD-907E-B5B0139B5AAE}" type="presParOf" srcId="{7DC76647-BACA-499E-9A7E-9A5C8BA56BC2}" destId="{F657D7AA-F89C-4854-8F7D-DAFB08AD1842}"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2D05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地理距離和規模不再重要</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a:solidFill>
          <a:schemeClr val="accent1">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時間不再是障礙</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a:solidFill>
          <a:schemeClr val="accent2">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傳統的經營智慧未必適用於網際網路</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5857C936-3925-4F50-B83B-5C843531DF2F}">
      <dgm:prSet phldrT="[文字]" custT="1"/>
      <dgm:spPr>
        <a:solidFill>
          <a:srgbClr val="D096F4"/>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傳統的商品組合功能可能被打破</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DF3010-A431-44E9-B2FA-2B9790C3A5CC}" type="sib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4"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4"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4"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t>
        <a:bodyPr/>
        <a:lstStyle/>
        <a:p>
          <a:endParaRPr lang="zh-TW" altLang="en-US"/>
        </a:p>
      </dgm:t>
    </dgm:pt>
    <dgm:pt modelId="{7DC76647-BACA-499E-9A7E-9A5C8BA56BC2}" type="pres">
      <dgm:prSet presAssocID="{5857C936-3925-4F50-B83B-5C843531DF2F}" presName="linNode" presStyleCnt="0"/>
      <dgm:spPr/>
      <dgm:t>
        <a:bodyPr/>
        <a:lstStyle/>
        <a:p>
          <a:endParaRPr lang="zh-TW" altLang="en-US"/>
        </a:p>
      </dgm:t>
    </dgm:pt>
    <dgm:pt modelId="{F657D7AA-F89C-4854-8F7D-DAFB08AD1842}" type="pres">
      <dgm:prSet presAssocID="{5857C936-3925-4F50-B83B-5C843531DF2F}" presName="parentText" presStyleLbl="node1" presStyleIdx="3" presStyleCnt="4" custScaleX="261060">
        <dgm:presLayoutVars>
          <dgm:chMax val="1"/>
          <dgm:bulletEnabled val="1"/>
        </dgm:presLayoutVars>
      </dgm:prSet>
      <dgm:spPr/>
      <dgm:t>
        <a:bodyPr/>
        <a:lstStyle/>
        <a:p>
          <a:endParaRPr lang="zh-TW" altLang="en-US"/>
        </a:p>
      </dgm:t>
    </dgm:pt>
  </dgm:ptLst>
  <dgm:cxnLst>
    <dgm:cxn modelId="{25B0EEA0-AAA5-4AE1-8F30-40762F495631}" srcId="{F3A9669B-3E91-4F59-8601-D15260ADA77D}" destId="{5857C936-3925-4F50-B83B-5C843531DF2F}" srcOrd="3" destOrd="0" parTransId="{8DC4243C-BA23-4483-972C-624DFF77BF96}" sibTransId="{CEDF3010-A431-44E9-B2FA-2B9790C3A5CC}"/>
    <dgm:cxn modelId="{C7371BE5-6970-4C67-9568-68968A9DC50F}" type="presOf" srcId="{37B59E23-C81B-446F-8BC3-CC8FC6378B79}" destId="{08675AA2-226E-4CD7-9C6C-EDFA4CCEA958}" srcOrd="0" destOrd="0" presId="urn:microsoft.com/office/officeart/2005/8/layout/vList5"/>
    <dgm:cxn modelId="{A864D862-9767-4ED4-AA8C-0A016EB97734}" srcId="{F3A9669B-3E91-4F59-8601-D15260ADA77D}" destId="{62040182-2F7F-4224-9A82-B3C7E0A9B238}" srcOrd="2" destOrd="0" parTransId="{A1B573C3-326F-4440-990D-E56ADDF4F427}" sibTransId="{A2E09F85-DF37-45F8-A9C8-0F0EB2931839}"/>
    <dgm:cxn modelId="{F1B3645C-F408-4D58-BEDE-E9111CEFC450}" type="presOf" srcId="{F3A9669B-3E91-4F59-8601-D15260ADA77D}" destId="{CE622756-6F97-4DF0-9C34-AF0CB4F9AF54}" srcOrd="0" destOrd="0" presId="urn:microsoft.com/office/officeart/2005/8/layout/vList5"/>
    <dgm:cxn modelId="{04254B87-F627-4C37-A7A6-5254D4B37ADB}" type="presOf" srcId="{62040182-2F7F-4224-9A82-B3C7E0A9B238}" destId="{2A82C059-A8ED-47A7-AA03-B22E3B4E1364}" srcOrd="0" destOrd="0" presId="urn:microsoft.com/office/officeart/2005/8/layout/vList5"/>
    <dgm:cxn modelId="{5F53FD06-EEAF-434E-9472-804DD1B12A72}" type="presOf" srcId="{DDD27B9E-E585-40C0-BFD8-780BA1E07A8A}" destId="{EDAA7CDC-B506-4C3F-B620-E64873DEECAE}"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F9955F8F-87FB-453C-83B4-55789B3DFFEF}" type="presOf" srcId="{5857C936-3925-4F50-B83B-5C843531DF2F}" destId="{F657D7AA-F89C-4854-8F7D-DAFB08AD1842}"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53995386-1CE4-4C74-B148-5397CB7E3768}" type="presParOf" srcId="{CE622756-6F97-4DF0-9C34-AF0CB4F9AF54}" destId="{7FA283B7-30EB-46E3-8F46-5297F88D4506}" srcOrd="0" destOrd="0" presId="urn:microsoft.com/office/officeart/2005/8/layout/vList5"/>
    <dgm:cxn modelId="{2011F8FD-C7D7-437B-BE5D-0684B7460EB3}" type="presParOf" srcId="{7FA283B7-30EB-46E3-8F46-5297F88D4506}" destId="{08675AA2-226E-4CD7-9C6C-EDFA4CCEA958}" srcOrd="0" destOrd="0" presId="urn:microsoft.com/office/officeart/2005/8/layout/vList5"/>
    <dgm:cxn modelId="{2CE0A5F8-E100-4329-B5F1-25D0A6511B37}" type="presParOf" srcId="{CE622756-6F97-4DF0-9C34-AF0CB4F9AF54}" destId="{18D3122E-D734-4409-905E-BEEC0A5D6DAA}" srcOrd="1" destOrd="0" presId="urn:microsoft.com/office/officeart/2005/8/layout/vList5"/>
    <dgm:cxn modelId="{646E2C1A-ACE1-476A-8C5F-5AD0ECC846C0}" type="presParOf" srcId="{CE622756-6F97-4DF0-9C34-AF0CB4F9AF54}" destId="{4CC9B557-27F2-4D55-ACC3-41F621459761}" srcOrd="2" destOrd="0" presId="urn:microsoft.com/office/officeart/2005/8/layout/vList5"/>
    <dgm:cxn modelId="{A842A2D1-8CED-414B-A348-B56721CD4E96}" type="presParOf" srcId="{4CC9B557-27F2-4D55-ACC3-41F621459761}" destId="{EDAA7CDC-B506-4C3F-B620-E64873DEECAE}" srcOrd="0" destOrd="0" presId="urn:microsoft.com/office/officeart/2005/8/layout/vList5"/>
    <dgm:cxn modelId="{70040EFF-624F-4351-BACB-C392400833F8}" type="presParOf" srcId="{CE622756-6F97-4DF0-9C34-AF0CB4F9AF54}" destId="{CAED3430-35E9-4715-9F7A-DA873BD394F3}" srcOrd="3" destOrd="0" presId="urn:microsoft.com/office/officeart/2005/8/layout/vList5"/>
    <dgm:cxn modelId="{7597C78D-56E5-49B5-97A2-609830C7568C}" type="presParOf" srcId="{CE622756-6F97-4DF0-9C34-AF0CB4F9AF54}" destId="{60CF7B93-7200-4FF2-830B-DF5A364E8A62}" srcOrd="4" destOrd="0" presId="urn:microsoft.com/office/officeart/2005/8/layout/vList5"/>
    <dgm:cxn modelId="{7AB131AC-E90D-4E6F-BA44-522FE5AF981B}" type="presParOf" srcId="{60CF7B93-7200-4FF2-830B-DF5A364E8A62}" destId="{2A82C059-A8ED-47A7-AA03-B22E3B4E1364}" srcOrd="0" destOrd="0" presId="urn:microsoft.com/office/officeart/2005/8/layout/vList5"/>
    <dgm:cxn modelId="{3CB33EFC-6600-4D4E-98FC-0FF6567FCCCB}" type="presParOf" srcId="{CE622756-6F97-4DF0-9C34-AF0CB4F9AF54}" destId="{94086E8E-DB65-480D-A9D0-829E1459929B}" srcOrd="5" destOrd="0" presId="urn:microsoft.com/office/officeart/2005/8/layout/vList5"/>
    <dgm:cxn modelId="{2D55913F-7EC7-4C52-B320-162B50852DF1}" type="presParOf" srcId="{CE622756-6F97-4DF0-9C34-AF0CB4F9AF54}" destId="{7DC76647-BACA-499E-9A7E-9A5C8BA56BC2}" srcOrd="6" destOrd="0" presId="urn:microsoft.com/office/officeart/2005/8/layout/vList5"/>
    <dgm:cxn modelId="{C57AF8DB-55F5-4616-9C5B-B1CA26E5606C}" type="presParOf" srcId="{7DC76647-BACA-499E-9A7E-9A5C8BA56BC2}" destId="{F657D7AA-F89C-4854-8F7D-DAFB08AD18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chemeClr val="accent1">
            <a:lumMod val="40000"/>
            <a:lumOff val="6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廠商、通路成員與顧客的溝通幾乎能同步進行</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a:solidFill>
          <a:srgbClr val="B3F78D"/>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電子通路的比重增加</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a:solidFill>
          <a:srgbClr val="EF99B4"/>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新型態的配銷通路衝突</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3"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3"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3" custScaleX="263227">
        <dgm:presLayoutVars>
          <dgm:chMax val="1"/>
          <dgm:bulletEnabled val="1"/>
        </dgm:presLayoutVars>
      </dgm:prSet>
      <dgm:spPr/>
      <dgm:t>
        <a:bodyPr/>
        <a:lstStyle/>
        <a:p>
          <a:endParaRPr lang="zh-TW" altLang="en-US"/>
        </a:p>
      </dgm:t>
    </dgm:pt>
  </dgm:ptLst>
  <dgm:cxnLst>
    <dgm:cxn modelId="{639E8347-658F-4ECC-82EF-1D41EE1D0049}" srcId="{F3A9669B-3E91-4F59-8601-D15260ADA77D}" destId="{37B59E23-C81B-446F-8BC3-CC8FC6378B79}" srcOrd="0" destOrd="0" parTransId="{36E613CC-4887-4074-904A-6977F9D6DB47}" sibTransId="{8E1FEDC7-D994-440D-90A7-45D7C9FC9C04}"/>
    <dgm:cxn modelId="{EA344CD6-F136-4054-A168-7B0448FB272E}" type="presOf" srcId="{F3A9669B-3E91-4F59-8601-D15260ADA77D}" destId="{CE622756-6F97-4DF0-9C34-AF0CB4F9AF54}" srcOrd="0" destOrd="0" presId="urn:microsoft.com/office/officeart/2005/8/layout/vList5"/>
    <dgm:cxn modelId="{98514B4E-B1DB-4401-B83F-CD98D79A423E}" type="presOf" srcId="{DDD27B9E-E585-40C0-BFD8-780BA1E07A8A}" destId="{EDAA7CDC-B506-4C3F-B620-E64873DEECAE}" srcOrd="0" destOrd="0" presId="urn:microsoft.com/office/officeart/2005/8/layout/vList5"/>
    <dgm:cxn modelId="{2BC3DD13-F4D1-4F99-9A5E-9F274CED317D}" type="presOf" srcId="{62040182-2F7F-4224-9A82-B3C7E0A9B238}" destId="{2A82C059-A8ED-47A7-AA03-B22E3B4E1364}" srcOrd="0" destOrd="0" presId="urn:microsoft.com/office/officeart/2005/8/layout/vList5"/>
    <dgm:cxn modelId="{12CF1C41-3614-4BCB-BEE5-515BC36783EE}" type="presOf" srcId="{37B59E23-C81B-446F-8BC3-CC8FC6378B79}" destId="{08675AA2-226E-4CD7-9C6C-EDFA4CCEA958}" srcOrd="0" destOrd="0" presId="urn:microsoft.com/office/officeart/2005/8/layout/vList5"/>
    <dgm:cxn modelId="{A864D862-9767-4ED4-AA8C-0A016EB97734}" srcId="{F3A9669B-3E91-4F59-8601-D15260ADA77D}" destId="{62040182-2F7F-4224-9A82-B3C7E0A9B238}" srcOrd="2" destOrd="0" parTransId="{A1B573C3-326F-4440-990D-E56ADDF4F427}" sibTransId="{A2E09F85-DF37-45F8-A9C8-0F0EB2931839}"/>
    <dgm:cxn modelId="{09983390-0E11-4337-B2E4-7E5286A5A9EF}" srcId="{F3A9669B-3E91-4F59-8601-D15260ADA77D}" destId="{DDD27B9E-E585-40C0-BFD8-780BA1E07A8A}" srcOrd="1" destOrd="0" parTransId="{D0C92FD0-F73D-470F-B2C8-B69189E11584}" sibTransId="{5C3FBCD4-6E5A-4872-8293-F1F1DD36BE32}"/>
    <dgm:cxn modelId="{A0FE0C44-EBA8-483F-A6A3-5186C0622C5B}" type="presParOf" srcId="{CE622756-6F97-4DF0-9C34-AF0CB4F9AF54}" destId="{7FA283B7-30EB-46E3-8F46-5297F88D4506}" srcOrd="0" destOrd="0" presId="urn:microsoft.com/office/officeart/2005/8/layout/vList5"/>
    <dgm:cxn modelId="{216AEC76-CFE6-41C8-A2F4-A50CBEFD9AB6}" type="presParOf" srcId="{7FA283B7-30EB-46E3-8F46-5297F88D4506}" destId="{08675AA2-226E-4CD7-9C6C-EDFA4CCEA958}" srcOrd="0" destOrd="0" presId="urn:microsoft.com/office/officeart/2005/8/layout/vList5"/>
    <dgm:cxn modelId="{6A5CD476-D0BB-4D39-B439-8415CD8BD9B5}" type="presParOf" srcId="{CE622756-6F97-4DF0-9C34-AF0CB4F9AF54}" destId="{18D3122E-D734-4409-905E-BEEC0A5D6DAA}" srcOrd="1" destOrd="0" presId="urn:microsoft.com/office/officeart/2005/8/layout/vList5"/>
    <dgm:cxn modelId="{8A720DBD-C3E4-40E5-81CB-180BE7D25789}" type="presParOf" srcId="{CE622756-6F97-4DF0-9C34-AF0CB4F9AF54}" destId="{4CC9B557-27F2-4D55-ACC3-41F621459761}" srcOrd="2" destOrd="0" presId="urn:microsoft.com/office/officeart/2005/8/layout/vList5"/>
    <dgm:cxn modelId="{A0C0B79E-82FA-49A9-8241-C0BC87A0EB4F}" type="presParOf" srcId="{4CC9B557-27F2-4D55-ACC3-41F621459761}" destId="{EDAA7CDC-B506-4C3F-B620-E64873DEECAE}" srcOrd="0" destOrd="0" presId="urn:microsoft.com/office/officeart/2005/8/layout/vList5"/>
    <dgm:cxn modelId="{ADCAF36F-C99E-45D3-8F6A-618BBBC21B51}" type="presParOf" srcId="{CE622756-6F97-4DF0-9C34-AF0CB4F9AF54}" destId="{CAED3430-35E9-4715-9F7A-DA873BD394F3}" srcOrd="3" destOrd="0" presId="urn:microsoft.com/office/officeart/2005/8/layout/vList5"/>
    <dgm:cxn modelId="{94F4C464-7ACD-4E52-814E-BB8D0DDF2DEF}" type="presParOf" srcId="{CE622756-6F97-4DF0-9C34-AF0CB4F9AF54}" destId="{60CF7B93-7200-4FF2-830B-DF5A364E8A62}" srcOrd="4" destOrd="0" presId="urn:microsoft.com/office/officeart/2005/8/layout/vList5"/>
    <dgm:cxn modelId="{B3EB5D06-ADBB-4B46-B81B-110805D1D890}" type="presParOf" srcId="{60CF7B93-7200-4FF2-830B-DF5A364E8A62}" destId="{2A82C059-A8ED-47A7-AA03-B22E3B4E1364}"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科技增進行銷人員的網路溝通能力</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吸引顧客注意是網路溝通的第一步</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網路行銷的推廣是拉力導向的</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5857C936-3925-4F50-B83B-5C843531DF2F}">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藉增加顧客參與來提高顧客的滯留與重購</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DF3010-A431-44E9-B2FA-2B9790C3A5CC}" type="sib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C9314A2-D32A-4D89-B228-74EA93A96E2A}">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創造轉換障礙來降低品牌轉換的可能</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779024-C2DC-4161-915C-FDDA0646EA47}" type="parTrans" cxnId="{FB5E729D-D51F-4CCD-94B8-6804934F0EA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22AD0EBA-E517-435B-BA93-6AF2F82A265D}" type="sibTrans" cxnId="{FB5E729D-D51F-4CCD-94B8-6804934F0EA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5"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5"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5"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t>
        <a:bodyPr/>
        <a:lstStyle/>
        <a:p>
          <a:endParaRPr lang="zh-TW" altLang="en-US"/>
        </a:p>
      </dgm:t>
    </dgm:pt>
    <dgm:pt modelId="{7DC76647-BACA-499E-9A7E-9A5C8BA56BC2}" type="pres">
      <dgm:prSet presAssocID="{5857C936-3925-4F50-B83B-5C843531DF2F}" presName="linNode" presStyleCnt="0"/>
      <dgm:spPr/>
      <dgm:t>
        <a:bodyPr/>
        <a:lstStyle/>
        <a:p>
          <a:endParaRPr lang="zh-TW" altLang="en-US"/>
        </a:p>
      </dgm:t>
    </dgm:pt>
    <dgm:pt modelId="{F657D7AA-F89C-4854-8F7D-DAFB08AD1842}" type="pres">
      <dgm:prSet presAssocID="{5857C936-3925-4F50-B83B-5C843531DF2F}" presName="parentText" presStyleLbl="node1" presStyleIdx="3" presStyleCnt="5" custScaleX="261060">
        <dgm:presLayoutVars>
          <dgm:chMax val="1"/>
          <dgm:bulletEnabled val="1"/>
        </dgm:presLayoutVars>
      </dgm:prSet>
      <dgm:spPr/>
      <dgm:t>
        <a:bodyPr/>
        <a:lstStyle/>
        <a:p>
          <a:endParaRPr lang="zh-TW" altLang="en-US"/>
        </a:p>
      </dgm:t>
    </dgm:pt>
    <dgm:pt modelId="{5C40B69D-BDBD-4D63-A37E-7C0537A18CFF}" type="pres">
      <dgm:prSet presAssocID="{CEDF3010-A431-44E9-B2FA-2B9790C3A5CC}" presName="sp" presStyleCnt="0"/>
      <dgm:spPr/>
      <dgm:t>
        <a:bodyPr/>
        <a:lstStyle/>
        <a:p>
          <a:endParaRPr lang="zh-TW" altLang="en-US"/>
        </a:p>
      </dgm:t>
    </dgm:pt>
    <dgm:pt modelId="{8370A4CC-1594-4D3A-B615-181E4D689459}" type="pres">
      <dgm:prSet presAssocID="{4C9314A2-D32A-4D89-B228-74EA93A96E2A}" presName="linNode" presStyleCnt="0"/>
      <dgm:spPr/>
      <dgm:t>
        <a:bodyPr/>
        <a:lstStyle/>
        <a:p>
          <a:endParaRPr lang="zh-TW" altLang="en-US"/>
        </a:p>
      </dgm:t>
    </dgm:pt>
    <dgm:pt modelId="{13C49F45-80D7-47A4-9DA2-3DF9086DF2A0}" type="pres">
      <dgm:prSet presAssocID="{4C9314A2-D32A-4D89-B228-74EA93A96E2A}" presName="parentText" presStyleLbl="node1" presStyleIdx="4" presStyleCnt="5" custScaleX="260858">
        <dgm:presLayoutVars>
          <dgm:chMax val="1"/>
          <dgm:bulletEnabled val="1"/>
        </dgm:presLayoutVars>
      </dgm:prSet>
      <dgm:spPr/>
      <dgm:t>
        <a:bodyPr/>
        <a:lstStyle/>
        <a:p>
          <a:endParaRPr lang="zh-TW" altLang="en-US"/>
        </a:p>
      </dgm:t>
    </dgm:pt>
  </dgm:ptLst>
  <dgm:cxnLst>
    <dgm:cxn modelId="{25B0EEA0-AAA5-4AE1-8F30-40762F495631}" srcId="{F3A9669B-3E91-4F59-8601-D15260ADA77D}" destId="{5857C936-3925-4F50-B83B-5C843531DF2F}" srcOrd="3" destOrd="0" parTransId="{8DC4243C-BA23-4483-972C-624DFF77BF96}" sibTransId="{CEDF3010-A431-44E9-B2FA-2B9790C3A5CC}"/>
    <dgm:cxn modelId="{646C64E8-8828-46ED-A432-8209C7BDF12C}" type="presOf" srcId="{5857C936-3925-4F50-B83B-5C843531DF2F}" destId="{F657D7AA-F89C-4854-8F7D-DAFB08AD1842}" srcOrd="0" destOrd="0" presId="urn:microsoft.com/office/officeart/2005/8/layout/vList5"/>
    <dgm:cxn modelId="{A864D862-9767-4ED4-AA8C-0A016EB97734}" srcId="{F3A9669B-3E91-4F59-8601-D15260ADA77D}" destId="{62040182-2F7F-4224-9A82-B3C7E0A9B238}" srcOrd="2" destOrd="0" parTransId="{A1B573C3-326F-4440-990D-E56ADDF4F427}" sibTransId="{A2E09F85-DF37-45F8-A9C8-0F0EB2931839}"/>
    <dgm:cxn modelId="{0736BC11-7110-46B5-9D28-1E6915F5B7C4}" type="presOf" srcId="{F3A9669B-3E91-4F59-8601-D15260ADA77D}" destId="{CE622756-6F97-4DF0-9C34-AF0CB4F9AF54}" srcOrd="0" destOrd="0" presId="urn:microsoft.com/office/officeart/2005/8/layout/vList5"/>
    <dgm:cxn modelId="{3F25BA39-1057-4E21-96F2-B5941EF9DCB1}" type="presOf" srcId="{DDD27B9E-E585-40C0-BFD8-780BA1E07A8A}" destId="{EDAA7CDC-B506-4C3F-B620-E64873DEECAE}" srcOrd="0" destOrd="0" presId="urn:microsoft.com/office/officeart/2005/8/layout/vList5"/>
    <dgm:cxn modelId="{FB5E729D-D51F-4CCD-94B8-6804934F0EA5}" srcId="{F3A9669B-3E91-4F59-8601-D15260ADA77D}" destId="{4C9314A2-D32A-4D89-B228-74EA93A96E2A}" srcOrd="4" destOrd="0" parTransId="{1F779024-C2DC-4161-915C-FDDA0646EA47}" sibTransId="{22AD0EBA-E517-435B-BA93-6AF2F82A265D}"/>
    <dgm:cxn modelId="{09983390-0E11-4337-B2E4-7E5286A5A9EF}" srcId="{F3A9669B-3E91-4F59-8601-D15260ADA77D}" destId="{DDD27B9E-E585-40C0-BFD8-780BA1E07A8A}" srcOrd="1" destOrd="0" parTransId="{D0C92FD0-F73D-470F-B2C8-B69189E11584}" sibTransId="{5C3FBCD4-6E5A-4872-8293-F1F1DD36BE32}"/>
    <dgm:cxn modelId="{1B299A57-EECE-4A0C-9600-A5FF04832B9C}" type="presOf" srcId="{62040182-2F7F-4224-9A82-B3C7E0A9B238}" destId="{2A82C059-A8ED-47A7-AA03-B22E3B4E1364}" srcOrd="0" destOrd="0" presId="urn:microsoft.com/office/officeart/2005/8/layout/vList5"/>
    <dgm:cxn modelId="{D677F4FA-9DA7-40D1-9721-3D78A329A515}" type="presOf" srcId="{4C9314A2-D32A-4D89-B228-74EA93A96E2A}" destId="{13C49F45-80D7-47A4-9DA2-3DF9086DF2A0}"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6B4C3660-FFEA-446B-97BC-384B2D99988D}" type="presOf" srcId="{37B59E23-C81B-446F-8BC3-CC8FC6378B79}" destId="{08675AA2-226E-4CD7-9C6C-EDFA4CCEA958}" srcOrd="0" destOrd="0" presId="urn:microsoft.com/office/officeart/2005/8/layout/vList5"/>
    <dgm:cxn modelId="{F7CEA1FE-6BEE-462E-97DF-3A0F2D1DBEF8}" type="presParOf" srcId="{CE622756-6F97-4DF0-9C34-AF0CB4F9AF54}" destId="{7FA283B7-30EB-46E3-8F46-5297F88D4506}" srcOrd="0" destOrd="0" presId="urn:microsoft.com/office/officeart/2005/8/layout/vList5"/>
    <dgm:cxn modelId="{B9BC39A3-1487-475D-9DDC-117A9B1E5B3C}" type="presParOf" srcId="{7FA283B7-30EB-46E3-8F46-5297F88D4506}" destId="{08675AA2-226E-4CD7-9C6C-EDFA4CCEA958}" srcOrd="0" destOrd="0" presId="urn:microsoft.com/office/officeart/2005/8/layout/vList5"/>
    <dgm:cxn modelId="{8C91BEB2-10A4-46B3-98EC-130B40A7E5B8}" type="presParOf" srcId="{CE622756-6F97-4DF0-9C34-AF0CB4F9AF54}" destId="{18D3122E-D734-4409-905E-BEEC0A5D6DAA}" srcOrd="1" destOrd="0" presId="urn:microsoft.com/office/officeart/2005/8/layout/vList5"/>
    <dgm:cxn modelId="{66829CFB-1D0A-472C-991A-5424B7386522}" type="presParOf" srcId="{CE622756-6F97-4DF0-9C34-AF0CB4F9AF54}" destId="{4CC9B557-27F2-4D55-ACC3-41F621459761}" srcOrd="2" destOrd="0" presId="urn:microsoft.com/office/officeart/2005/8/layout/vList5"/>
    <dgm:cxn modelId="{1EC4AF69-2740-40BC-9E0E-B649648C427F}" type="presParOf" srcId="{4CC9B557-27F2-4D55-ACC3-41F621459761}" destId="{EDAA7CDC-B506-4C3F-B620-E64873DEECAE}" srcOrd="0" destOrd="0" presId="urn:microsoft.com/office/officeart/2005/8/layout/vList5"/>
    <dgm:cxn modelId="{4E3E592F-33FE-4175-8C04-A123FFC2BB8D}" type="presParOf" srcId="{CE622756-6F97-4DF0-9C34-AF0CB4F9AF54}" destId="{CAED3430-35E9-4715-9F7A-DA873BD394F3}" srcOrd="3" destOrd="0" presId="urn:microsoft.com/office/officeart/2005/8/layout/vList5"/>
    <dgm:cxn modelId="{41B2D946-8B01-440D-A349-8BD97746D261}" type="presParOf" srcId="{CE622756-6F97-4DF0-9C34-AF0CB4F9AF54}" destId="{60CF7B93-7200-4FF2-830B-DF5A364E8A62}" srcOrd="4" destOrd="0" presId="urn:microsoft.com/office/officeart/2005/8/layout/vList5"/>
    <dgm:cxn modelId="{90777427-83AE-46C2-909E-DA21C0F5C50E}" type="presParOf" srcId="{60CF7B93-7200-4FF2-830B-DF5A364E8A62}" destId="{2A82C059-A8ED-47A7-AA03-B22E3B4E1364}" srcOrd="0" destOrd="0" presId="urn:microsoft.com/office/officeart/2005/8/layout/vList5"/>
    <dgm:cxn modelId="{4930E91C-EA35-4EE5-8BA8-8A2EBFA3E4A6}" type="presParOf" srcId="{CE622756-6F97-4DF0-9C34-AF0CB4F9AF54}" destId="{94086E8E-DB65-480D-A9D0-829E1459929B}" srcOrd="5" destOrd="0" presId="urn:microsoft.com/office/officeart/2005/8/layout/vList5"/>
    <dgm:cxn modelId="{1A1D0A73-106E-418A-9C8E-85356EB36720}" type="presParOf" srcId="{CE622756-6F97-4DF0-9C34-AF0CB4F9AF54}" destId="{7DC76647-BACA-499E-9A7E-9A5C8BA56BC2}" srcOrd="6" destOrd="0" presId="urn:microsoft.com/office/officeart/2005/8/layout/vList5"/>
    <dgm:cxn modelId="{6B8A8B81-3C8F-4552-B410-6F38BCD31C09}" type="presParOf" srcId="{7DC76647-BACA-499E-9A7E-9A5C8BA56BC2}" destId="{F657D7AA-F89C-4854-8F7D-DAFB08AD1842}" srcOrd="0" destOrd="0" presId="urn:microsoft.com/office/officeart/2005/8/layout/vList5"/>
    <dgm:cxn modelId="{2C0D8485-E6C4-49EC-A36C-020759EC6234}" type="presParOf" srcId="{CE622756-6F97-4DF0-9C34-AF0CB4F9AF54}" destId="{5C40B69D-BDBD-4D63-A37E-7C0537A18CFF}" srcOrd="7" destOrd="0" presId="urn:microsoft.com/office/officeart/2005/8/layout/vList5"/>
    <dgm:cxn modelId="{23DC3539-A71A-4BC2-96D3-8CF084FAB1B3}" type="presParOf" srcId="{CE622756-6F97-4DF0-9C34-AF0CB4F9AF54}" destId="{8370A4CC-1594-4D3A-B615-181E4D689459}" srcOrd="8" destOrd="0" presId="urn:microsoft.com/office/officeart/2005/8/layout/vList5"/>
    <dgm:cxn modelId="{99A11DD9-8422-487E-BBED-7CD912974BF0}" type="presParOf" srcId="{8370A4CC-1594-4D3A-B615-181E4D689459}" destId="{13C49F45-80D7-47A4-9DA2-3DF9086DF2A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EF99B4"/>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應與顧客持續對話</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a:solidFill>
          <a:schemeClr val="accent1">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確保整合行銷溝通的達成</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a:solidFill>
          <a:schemeClr val="accent2">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網路在公共關係上的新挑戰與機會</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5857C936-3925-4F50-B83B-5C843531DF2F}">
      <dgm:prSet phldrT="[文字]" custT="1"/>
      <dgm:spPr>
        <a:solidFill>
          <a:srgbClr val="D096F4"/>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網路溝通仍然缺乏清楚的溝通目標</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DF3010-A431-44E9-B2FA-2B9790C3A5CC}" type="sib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4"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4"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4"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t>
        <a:bodyPr/>
        <a:lstStyle/>
        <a:p>
          <a:endParaRPr lang="zh-TW" altLang="en-US"/>
        </a:p>
      </dgm:t>
    </dgm:pt>
    <dgm:pt modelId="{7DC76647-BACA-499E-9A7E-9A5C8BA56BC2}" type="pres">
      <dgm:prSet presAssocID="{5857C936-3925-4F50-B83B-5C843531DF2F}" presName="linNode" presStyleCnt="0"/>
      <dgm:spPr/>
      <dgm:t>
        <a:bodyPr/>
        <a:lstStyle/>
        <a:p>
          <a:endParaRPr lang="zh-TW" altLang="en-US"/>
        </a:p>
      </dgm:t>
    </dgm:pt>
    <dgm:pt modelId="{F657D7AA-F89C-4854-8F7D-DAFB08AD1842}" type="pres">
      <dgm:prSet presAssocID="{5857C936-3925-4F50-B83B-5C843531DF2F}" presName="parentText" presStyleLbl="node1" presStyleIdx="3" presStyleCnt="4" custScaleX="261060">
        <dgm:presLayoutVars>
          <dgm:chMax val="1"/>
          <dgm:bulletEnabled val="1"/>
        </dgm:presLayoutVars>
      </dgm:prSet>
      <dgm:spPr/>
      <dgm:t>
        <a:bodyPr/>
        <a:lstStyle/>
        <a:p>
          <a:endParaRPr lang="zh-TW" altLang="en-US"/>
        </a:p>
      </dgm:t>
    </dgm:pt>
  </dgm:ptLst>
  <dgm:cxnLst>
    <dgm:cxn modelId="{25B0EEA0-AAA5-4AE1-8F30-40762F495631}" srcId="{F3A9669B-3E91-4F59-8601-D15260ADA77D}" destId="{5857C936-3925-4F50-B83B-5C843531DF2F}" srcOrd="3" destOrd="0" parTransId="{8DC4243C-BA23-4483-972C-624DFF77BF96}" sibTransId="{CEDF3010-A431-44E9-B2FA-2B9790C3A5CC}"/>
    <dgm:cxn modelId="{A864D862-9767-4ED4-AA8C-0A016EB97734}" srcId="{F3A9669B-3E91-4F59-8601-D15260ADA77D}" destId="{62040182-2F7F-4224-9A82-B3C7E0A9B238}" srcOrd="2" destOrd="0" parTransId="{A1B573C3-326F-4440-990D-E56ADDF4F427}" sibTransId="{A2E09F85-DF37-45F8-A9C8-0F0EB2931839}"/>
    <dgm:cxn modelId="{4C19522A-3428-4124-8E46-4CE1A68FADB9}" type="presOf" srcId="{F3A9669B-3E91-4F59-8601-D15260ADA77D}" destId="{CE622756-6F97-4DF0-9C34-AF0CB4F9AF54}" srcOrd="0" destOrd="0" presId="urn:microsoft.com/office/officeart/2005/8/layout/vList5"/>
    <dgm:cxn modelId="{1EA4D499-2DF3-42C3-A08E-8F2347C211CC}" type="presOf" srcId="{DDD27B9E-E585-40C0-BFD8-780BA1E07A8A}" destId="{EDAA7CDC-B506-4C3F-B620-E64873DEECAE}"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AD9DFE07-EA1C-49EB-9C86-824B573865C0}" type="presOf" srcId="{62040182-2F7F-4224-9A82-B3C7E0A9B238}" destId="{2A82C059-A8ED-47A7-AA03-B22E3B4E1364}" srcOrd="0" destOrd="0" presId="urn:microsoft.com/office/officeart/2005/8/layout/vList5"/>
    <dgm:cxn modelId="{50CB2ED5-BCDA-41F1-8597-63494CDA5FBA}" type="presOf" srcId="{5857C936-3925-4F50-B83B-5C843531DF2F}" destId="{F657D7AA-F89C-4854-8F7D-DAFB08AD1842}"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FA0839B8-F08B-4BC0-A8D2-1979A1AFED40}" type="presOf" srcId="{37B59E23-C81B-446F-8BC3-CC8FC6378B79}" destId="{08675AA2-226E-4CD7-9C6C-EDFA4CCEA958}" srcOrd="0" destOrd="0" presId="urn:microsoft.com/office/officeart/2005/8/layout/vList5"/>
    <dgm:cxn modelId="{B9127A40-1835-49CD-999B-51138EF1AC16}" type="presParOf" srcId="{CE622756-6F97-4DF0-9C34-AF0CB4F9AF54}" destId="{7FA283B7-30EB-46E3-8F46-5297F88D4506}" srcOrd="0" destOrd="0" presId="urn:microsoft.com/office/officeart/2005/8/layout/vList5"/>
    <dgm:cxn modelId="{930CFFB2-DFCD-457D-BEFB-72A548CADB23}" type="presParOf" srcId="{7FA283B7-30EB-46E3-8F46-5297F88D4506}" destId="{08675AA2-226E-4CD7-9C6C-EDFA4CCEA958}" srcOrd="0" destOrd="0" presId="urn:microsoft.com/office/officeart/2005/8/layout/vList5"/>
    <dgm:cxn modelId="{BD732952-1DE9-49F6-A380-7FA94F10BDC6}" type="presParOf" srcId="{CE622756-6F97-4DF0-9C34-AF0CB4F9AF54}" destId="{18D3122E-D734-4409-905E-BEEC0A5D6DAA}" srcOrd="1" destOrd="0" presId="urn:microsoft.com/office/officeart/2005/8/layout/vList5"/>
    <dgm:cxn modelId="{486AF9F1-15CF-4DE7-9B5F-5A5244F2C1A8}" type="presParOf" srcId="{CE622756-6F97-4DF0-9C34-AF0CB4F9AF54}" destId="{4CC9B557-27F2-4D55-ACC3-41F621459761}" srcOrd="2" destOrd="0" presId="urn:microsoft.com/office/officeart/2005/8/layout/vList5"/>
    <dgm:cxn modelId="{E6EC8BEB-5B4E-4DC7-BDB0-E04E60FC4109}" type="presParOf" srcId="{4CC9B557-27F2-4D55-ACC3-41F621459761}" destId="{EDAA7CDC-B506-4C3F-B620-E64873DEECAE}" srcOrd="0" destOrd="0" presId="urn:microsoft.com/office/officeart/2005/8/layout/vList5"/>
    <dgm:cxn modelId="{9C879431-CA51-4B4F-8391-2C023F0E913B}" type="presParOf" srcId="{CE622756-6F97-4DF0-9C34-AF0CB4F9AF54}" destId="{CAED3430-35E9-4715-9F7A-DA873BD394F3}" srcOrd="3" destOrd="0" presId="urn:microsoft.com/office/officeart/2005/8/layout/vList5"/>
    <dgm:cxn modelId="{D175CD64-FEA0-42DB-BB24-7CE45F0E4D37}" type="presParOf" srcId="{CE622756-6F97-4DF0-9C34-AF0CB4F9AF54}" destId="{60CF7B93-7200-4FF2-830B-DF5A364E8A62}" srcOrd="4" destOrd="0" presId="urn:microsoft.com/office/officeart/2005/8/layout/vList5"/>
    <dgm:cxn modelId="{966665AC-DEA6-4CD0-9E46-F531BF1DD3C2}" type="presParOf" srcId="{60CF7B93-7200-4FF2-830B-DF5A364E8A62}" destId="{2A82C059-A8ED-47A7-AA03-B22E3B4E1364}" srcOrd="0" destOrd="0" presId="urn:microsoft.com/office/officeart/2005/8/layout/vList5"/>
    <dgm:cxn modelId="{18FF3809-9DA9-4CEF-A69E-957351C0FFB9}" type="presParOf" srcId="{CE622756-6F97-4DF0-9C34-AF0CB4F9AF54}" destId="{94086E8E-DB65-480D-A9D0-829E1459929B}" srcOrd="5" destOrd="0" presId="urn:microsoft.com/office/officeart/2005/8/layout/vList5"/>
    <dgm:cxn modelId="{215F5C4F-A4BC-4B59-A313-11FBF24BDE0C}" type="presParOf" srcId="{CE622756-6F97-4DF0-9C34-AF0CB4F9AF54}" destId="{7DC76647-BACA-499E-9A7E-9A5C8BA56BC2}" srcOrd="6" destOrd="0" presId="urn:microsoft.com/office/officeart/2005/8/layout/vList5"/>
    <dgm:cxn modelId="{51485180-7F4B-490A-ADF2-04D88279FCC7}" type="presParOf" srcId="{7DC76647-BACA-499E-9A7E-9A5C8BA56BC2}" destId="{F657D7AA-F89C-4854-8F7D-DAFB08AD1842}"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程序性</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空間性</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參與性</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62040182-2F7F-4224-9A82-B3C7E0A9B238}">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豐富性</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lstStyle/>
        <a:p>
          <a:endParaRPr lang="zh-TW" altLang="en-US"/>
        </a:p>
      </dgm:t>
    </dgm:pt>
    <dgm:pt modelId="{A2E09F85-DF37-45F8-A9C8-0F0EB2931839}" type="sibTrans" cxnId="{A864D862-9767-4ED4-AA8C-0A016EB97734}">
      <dgm:prSet/>
      <dgm:spPr/>
      <dgm:t>
        <a:bodyPr/>
        <a:lstStyle/>
        <a:p>
          <a:endParaRPr lang="zh-TW" altLang="en-US"/>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4" custScaleX="20784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4" custScaleX="20784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4" custScaleX="207841">
        <dgm:presLayoutVars>
          <dgm:chMax val="1"/>
          <dgm:bulletEnabled val="1"/>
        </dgm:presLayoutVars>
      </dgm:prSet>
      <dgm:spPr/>
      <dgm:t>
        <a:bodyPr/>
        <a:lstStyle/>
        <a:p>
          <a:endParaRPr lang="zh-TW" altLang="en-US"/>
        </a:p>
      </dgm:t>
    </dgm:pt>
    <dgm:pt modelId="{D64AC8BB-C31C-48E1-B80A-B1BE96C7C32D}" type="pres">
      <dgm:prSet presAssocID="{529039B8-6AD5-4593-8292-AD9EB3C09A34}" presName="sp" presStyleCnt="0"/>
      <dgm:spPr/>
    </dgm:pt>
    <dgm:pt modelId="{60CF7B93-7200-4FF2-830B-DF5A364E8A62}" type="pres">
      <dgm:prSet presAssocID="{62040182-2F7F-4224-9A82-B3C7E0A9B238}" presName="linNode" presStyleCnt="0"/>
      <dgm:spPr/>
    </dgm:pt>
    <dgm:pt modelId="{2A82C059-A8ED-47A7-AA03-B22E3B4E1364}" type="pres">
      <dgm:prSet presAssocID="{62040182-2F7F-4224-9A82-B3C7E0A9B238}" presName="parentText" presStyleLbl="node1" presStyleIdx="3" presStyleCnt="4" custScaleX="208790">
        <dgm:presLayoutVars>
          <dgm:chMax val="1"/>
          <dgm:bulletEnabled val="1"/>
        </dgm:presLayoutVars>
      </dgm:prSet>
      <dgm:spPr/>
      <dgm:t>
        <a:bodyPr/>
        <a:lstStyle/>
        <a:p>
          <a:endParaRPr lang="zh-TW" altLang="en-US"/>
        </a:p>
      </dgm:t>
    </dgm:pt>
  </dgm:ptLst>
  <dgm:cxnLst>
    <dgm:cxn modelId="{17E71B5D-E06A-4A4D-AD63-C5721102243E}" type="presOf" srcId="{F3A9669B-3E91-4F59-8601-D15260ADA77D}" destId="{CE622756-6F97-4DF0-9C34-AF0CB4F9AF54}" srcOrd="0" destOrd="0" presId="urn:microsoft.com/office/officeart/2005/8/layout/vList5"/>
    <dgm:cxn modelId="{A864D862-9767-4ED4-AA8C-0A016EB97734}" srcId="{F3A9669B-3E91-4F59-8601-D15260ADA77D}" destId="{62040182-2F7F-4224-9A82-B3C7E0A9B238}" srcOrd="3" destOrd="0" parTransId="{A1B573C3-326F-4440-990D-E56ADDF4F427}" sibTransId="{A2E09F85-DF37-45F8-A9C8-0F0EB2931839}"/>
    <dgm:cxn modelId="{09983390-0E11-4337-B2E4-7E5286A5A9EF}" srcId="{F3A9669B-3E91-4F59-8601-D15260ADA77D}" destId="{DDD27B9E-E585-40C0-BFD8-780BA1E07A8A}" srcOrd="1" destOrd="0" parTransId="{D0C92FD0-F73D-470F-B2C8-B69189E11584}" sibTransId="{5C3FBCD4-6E5A-4872-8293-F1F1DD36BE32}"/>
    <dgm:cxn modelId="{29A66393-7AA8-4732-8E31-77DCE5F00FAB}" type="presOf" srcId="{62040182-2F7F-4224-9A82-B3C7E0A9B238}" destId="{2A82C059-A8ED-47A7-AA03-B22E3B4E1364}" srcOrd="0" destOrd="0" presId="urn:microsoft.com/office/officeart/2005/8/layout/vList5"/>
    <dgm:cxn modelId="{D5143377-4CB4-46B0-B5BC-38B72A56631F}" type="presOf" srcId="{DDD27B9E-E585-40C0-BFD8-780BA1E07A8A}" destId="{EDAA7CDC-B506-4C3F-B620-E64873DEECAE}" srcOrd="0" destOrd="0" presId="urn:microsoft.com/office/officeart/2005/8/layout/vList5"/>
    <dgm:cxn modelId="{DC8F0292-06C4-4B97-A170-0B378EA0F0D5}" srcId="{F3A9669B-3E91-4F59-8601-D15260ADA77D}" destId="{6EEBF478-AF0D-4E6A-AA8A-FAB99D19B5B7}" srcOrd="2" destOrd="0" parTransId="{8E233A6C-DAAA-49A6-9C72-FF13C85DD81F}" sibTransId="{529039B8-6AD5-4593-8292-AD9EB3C09A34}"/>
    <dgm:cxn modelId="{A2309DA0-7A8B-411F-B477-014A76523406}" type="presOf" srcId="{6EEBF478-AF0D-4E6A-AA8A-FAB99D19B5B7}" destId="{057E3FFC-9FE3-4842-B32F-13012E88283A}"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8E87F281-4474-4228-A114-3C54A299CC45}" type="presOf" srcId="{37B59E23-C81B-446F-8BC3-CC8FC6378B79}" destId="{08675AA2-226E-4CD7-9C6C-EDFA4CCEA958}" srcOrd="0" destOrd="0" presId="urn:microsoft.com/office/officeart/2005/8/layout/vList5"/>
    <dgm:cxn modelId="{F87B200E-2AF3-4B0E-9592-9F5CF7347EED}" type="presParOf" srcId="{CE622756-6F97-4DF0-9C34-AF0CB4F9AF54}" destId="{7FA283B7-30EB-46E3-8F46-5297F88D4506}" srcOrd="0" destOrd="0" presId="urn:microsoft.com/office/officeart/2005/8/layout/vList5"/>
    <dgm:cxn modelId="{EA9422FF-AA6F-4015-9A83-82A6311E6756}" type="presParOf" srcId="{7FA283B7-30EB-46E3-8F46-5297F88D4506}" destId="{08675AA2-226E-4CD7-9C6C-EDFA4CCEA958}" srcOrd="0" destOrd="0" presId="urn:microsoft.com/office/officeart/2005/8/layout/vList5"/>
    <dgm:cxn modelId="{10257DC8-C354-4D8D-88E0-1B11571B8B1F}" type="presParOf" srcId="{CE622756-6F97-4DF0-9C34-AF0CB4F9AF54}" destId="{18D3122E-D734-4409-905E-BEEC0A5D6DAA}" srcOrd="1" destOrd="0" presId="urn:microsoft.com/office/officeart/2005/8/layout/vList5"/>
    <dgm:cxn modelId="{CF4B69D8-3517-4BEB-8900-D23BD06376FA}" type="presParOf" srcId="{CE622756-6F97-4DF0-9C34-AF0CB4F9AF54}" destId="{4CC9B557-27F2-4D55-ACC3-41F621459761}" srcOrd="2" destOrd="0" presId="urn:microsoft.com/office/officeart/2005/8/layout/vList5"/>
    <dgm:cxn modelId="{AF89D4AD-B7AF-4490-9E01-ABB1E06B5CA6}" type="presParOf" srcId="{4CC9B557-27F2-4D55-ACC3-41F621459761}" destId="{EDAA7CDC-B506-4C3F-B620-E64873DEECAE}" srcOrd="0" destOrd="0" presId="urn:microsoft.com/office/officeart/2005/8/layout/vList5"/>
    <dgm:cxn modelId="{DFFBA727-A8E1-4757-ADE3-DA42B5167E7D}" type="presParOf" srcId="{CE622756-6F97-4DF0-9C34-AF0CB4F9AF54}" destId="{CAED3430-35E9-4715-9F7A-DA873BD394F3}" srcOrd="3" destOrd="0" presId="urn:microsoft.com/office/officeart/2005/8/layout/vList5"/>
    <dgm:cxn modelId="{6819E4E3-1D43-42C2-A8DF-704062B9C760}" type="presParOf" srcId="{CE622756-6F97-4DF0-9C34-AF0CB4F9AF54}" destId="{56BCEC81-34FF-4EC3-A5AF-260558CEA49C}" srcOrd="4" destOrd="0" presId="urn:microsoft.com/office/officeart/2005/8/layout/vList5"/>
    <dgm:cxn modelId="{4477324B-FF1A-4F92-99AC-E3934D59CC6E}" type="presParOf" srcId="{56BCEC81-34FF-4EC3-A5AF-260558CEA49C}" destId="{057E3FFC-9FE3-4842-B32F-13012E88283A}" srcOrd="0" destOrd="0" presId="urn:microsoft.com/office/officeart/2005/8/layout/vList5"/>
    <dgm:cxn modelId="{0D08057E-2FBF-41B1-A9AC-22CA48AFB696}" type="presParOf" srcId="{CE622756-6F97-4DF0-9C34-AF0CB4F9AF54}" destId="{D64AC8BB-C31C-48E1-B80A-B1BE96C7C32D}" srcOrd="5" destOrd="0" presId="urn:microsoft.com/office/officeart/2005/8/layout/vList5"/>
    <dgm:cxn modelId="{632499B0-525D-479D-B3F6-A5742914C3DE}" type="presParOf" srcId="{CE622756-6F97-4DF0-9C34-AF0CB4F9AF54}" destId="{60CF7B93-7200-4FF2-830B-DF5A364E8A62}" srcOrd="6" destOrd="0" presId="urn:microsoft.com/office/officeart/2005/8/layout/vList5"/>
    <dgm:cxn modelId="{45DF36FD-8944-486D-A050-160B1EA69D5C}" type="presParOf" srcId="{60CF7B93-7200-4FF2-830B-DF5A364E8A62}" destId="{2A82C059-A8ED-47A7-AA03-B22E3B4E136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cap="none" spc="150" dirty="0" smtClean="0">
              <a:ln w="11430"/>
              <a:solidFill>
                <a:schemeClr val="tx1"/>
              </a:solidFill>
              <a:effectLst>
                <a:outerShdw blurRad="25400" algn="tl" rotWithShape="0">
                  <a:srgbClr val="000000">
                    <a:alpha val="43000"/>
                  </a:srgbClr>
                </a:outerShdw>
              </a:effectLst>
            </a:rPr>
            <a:t>網際網路的新衝擊</a:t>
          </a:r>
          <a:endParaRPr lang="zh-TW" altLang="en-US" sz="35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rgbClr val="FFFF00"/>
              </a:solidFill>
              <a:effectLst>
                <a:outerShdw blurRad="25400" algn="tl" rotWithShape="0">
                  <a:srgbClr val="000000">
                    <a:alpha val="43000"/>
                  </a:srgbClr>
                </a:outerShdw>
              </a:effectLst>
            </a:rPr>
            <a:t>網路行銷的興起與特質</a:t>
          </a:r>
          <a:endParaRPr lang="zh-TW" altLang="en-US" sz="3500"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ysClr val="windowText" lastClr="000000"/>
              </a:solidFill>
              <a:effectLst>
                <a:outerShdw blurRad="25400" algn="tl" rotWithShape="0">
                  <a:srgbClr val="000000">
                    <a:alpha val="43000"/>
                  </a:srgbClr>
                </a:outerShdw>
              </a:effectLst>
            </a:rPr>
            <a:t>網路行銷與行銷策略</a:t>
          </a:r>
          <a:endParaRPr lang="zh-TW" altLang="en-US" sz="3500"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94B75DC2-73F4-46A6-93D7-1F4BCC1D3BDF}"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B71C0286-D6D5-4780-8653-D54BA15A3F24}" type="presOf" srcId="{21874C3B-E6F9-46BE-BBA7-51B3A98F393E}" destId="{48045E5C-A433-40C5-A9A1-1F2ACC2731E6}"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3779893F-DD63-44F3-A686-F2269FFB88A1}" type="presOf" srcId="{92441081-EF9A-4A41-9712-FFA268598394}" destId="{0B052A4C-9EC6-4953-B7A4-B3CB579AF515}" srcOrd="0" destOrd="0" presId="urn:microsoft.com/office/officeart/2005/8/layout/vList2"/>
    <dgm:cxn modelId="{8A68AFA4-003F-41F1-9800-2A2C83C73D12}" type="presOf" srcId="{6EE1F8CB-366B-4837-A5B3-E150B7996724}" destId="{A541DA28-CDCD-489A-9F84-11D61EC9A3FF}" srcOrd="0" destOrd="0" presId="urn:microsoft.com/office/officeart/2005/8/layout/vList2"/>
    <dgm:cxn modelId="{2AE9769A-8C83-4C42-9761-041DF80847F4}" type="presParOf" srcId="{A541DA28-CDCD-489A-9F84-11D61EC9A3FF}" destId="{09A62253-66AE-4B25-BF05-80D4F5919D6A}" srcOrd="0" destOrd="0" presId="urn:microsoft.com/office/officeart/2005/8/layout/vList2"/>
    <dgm:cxn modelId="{6F7D4C96-3D77-4F8C-9E22-AB04B9BA2B48}" type="presParOf" srcId="{A541DA28-CDCD-489A-9F84-11D61EC9A3FF}" destId="{78E87418-2E9B-4068-BE3B-AA521FD793DE}" srcOrd="1" destOrd="0" presId="urn:microsoft.com/office/officeart/2005/8/layout/vList2"/>
    <dgm:cxn modelId="{93453D6D-29E8-40A4-989B-BA8050DF6A00}" type="presParOf" srcId="{A541DA28-CDCD-489A-9F84-11D61EC9A3FF}" destId="{48045E5C-A433-40C5-A9A1-1F2ACC2731E6}" srcOrd="2" destOrd="0" presId="urn:microsoft.com/office/officeart/2005/8/layout/vList2"/>
    <dgm:cxn modelId="{5E68B35C-4790-4ABE-98E2-A9B1750B37AB}" type="presParOf" srcId="{A541DA28-CDCD-489A-9F84-11D61EC9A3FF}" destId="{8E796305-0BD0-4ECF-B55B-8944ACFC328D}" srcOrd="3" destOrd="0" presId="urn:microsoft.com/office/officeart/2005/8/layout/vList2"/>
    <dgm:cxn modelId="{3660FCEC-F77B-46CE-867D-788BDCA5014F}"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權力將由賣方轉至買方</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速度加快</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地理距離不再重要</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全球涵蓋</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時間觀念改變</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1FFC8E6-A517-4E27-8DFF-515A5CBBB589}">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知識管理是關鍵</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4037037-D99F-4006-A570-751F6CA7EA76}" type="parTrans" cxnId="{02180C09-4299-4A24-9A12-09A6521985DD}">
      <dgm:prSet/>
      <dgm:spPr/>
      <dgm:t>
        <a:bodyPr/>
        <a:lstStyle/>
        <a:p>
          <a:endParaRPr lang="zh-TW" altLang="en-US"/>
        </a:p>
      </dgm:t>
    </dgm:pt>
    <dgm:pt modelId="{22CEF023-1CAC-4DAA-87F8-788854CA4284}" type="sibTrans" cxnId="{02180C09-4299-4A24-9A12-09A6521985DD}">
      <dgm:prSet/>
      <dgm:spPr/>
      <dgm:t>
        <a:bodyPr/>
        <a:lstStyle/>
        <a:p>
          <a:endParaRPr lang="zh-TW" altLang="en-US"/>
        </a:p>
      </dgm:t>
    </dgm:pt>
    <dgm:pt modelId="{4326668C-6977-4566-B226-96CF84BA49FE}">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市場解構</a:t>
          </a:r>
          <a:endParaRPr lang="zh-TW" altLang="en-US" sz="25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F3BFC3-7AE6-4D7F-B5E9-BEE7B2B0692A}" type="parTrans" cxnId="{CE22CE8D-96F1-41FB-8EC9-7BF9BF751FF1}">
      <dgm:prSet/>
      <dgm:spPr/>
      <dgm:t>
        <a:bodyPr/>
        <a:lstStyle/>
        <a:p>
          <a:endParaRPr lang="zh-TW" altLang="en-US"/>
        </a:p>
      </dgm:t>
    </dgm:pt>
    <dgm:pt modelId="{E4FFA103-6784-47D6-919F-9580FB0A9FB2}" type="sibTrans" cxnId="{CE22CE8D-96F1-41FB-8EC9-7BF9BF751FF1}">
      <dgm:prSet/>
      <dgm:spPr/>
      <dgm:t>
        <a:bodyPr/>
        <a:lstStyle/>
        <a:p>
          <a:endParaRPr lang="zh-TW" altLang="en-US"/>
        </a:p>
      </dgm:t>
    </dgm:pt>
    <dgm:pt modelId="{8079A4CB-4C4A-4E0F-A256-211D26FDBBC1}">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互容性</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D8B2A8A-B353-4B6D-BA2F-48A88AEAE02C}" type="parTrans" cxnId="{7FE1CEC5-FA18-4082-B890-9794C2BFECD0}">
      <dgm:prSet/>
      <dgm:spPr/>
      <dgm:t>
        <a:bodyPr/>
        <a:lstStyle/>
        <a:p>
          <a:endParaRPr lang="zh-TW" altLang="en-US"/>
        </a:p>
      </dgm:t>
    </dgm:pt>
    <dgm:pt modelId="{2AE04A2B-F9E7-457E-860F-978B418A5753}" type="sibTrans" cxnId="{7FE1CEC5-FA18-4082-B890-9794C2BFECD0}">
      <dgm:prSet/>
      <dgm:spPr/>
      <dgm:t>
        <a:bodyPr/>
        <a:lstStyle/>
        <a:p>
          <a:endParaRPr lang="zh-TW" altLang="en-US"/>
        </a:p>
      </dgm:t>
    </dgm:pt>
    <dgm:pt modelId="{2B85C4B8-0431-4C74-B962-D57915966EF4}">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跨學科和跨部門的合作</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9C6F0BE-EB13-4042-B7EF-127BB0D7BEE5}" type="parTrans" cxnId="{8BD2EF16-0E7A-429C-A691-9639CBBB6D26}">
      <dgm:prSet/>
      <dgm:spPr/>
      <dgm:t>
        <a:bodyPr/>
        <a:lstStyle/>
        <a:p>
          <a:endParaRPr lang="zh-TW" altLang="en-US"/>
        </a:p>
      </dgm:t>
    </dgm:pt>
    <dgm:pt modelId="{62586612-6964-4966-A8DE-247B46530A34}" type="sibTrans" cxnId="{8BD2EF16-0E7A-429C-A691-9639CBBB6D26}">
      <dgm:prSet/>
      <dgm:spPr/>
      <dgm:t>
        <a:bodyPr/>
        <a:lstStyle/>
        <a:p>
          <a:endParaRPr lang="zh-TW" altLang="en-US"/>
        </a:p>
      </dgm:t>
    </dgm:pt>
    <dgm:pt modelId="{7B75A5AD-F7AD-4938-BBF1-24171153BAEF}">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智慧資本主導</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A2378C0-E909-4F14-BEE2-9BB9F568F52B}" type="parTrans" cxnId="{50454C53-F8BD-4E1C-AF2F-274786E6C287}">
      <dgm:prSet/>
      <dgm:spPr/>
      <dgm:t>
        <a:bodyPr/>
        <a:lstStyle/>
        <a:p>
          <a:endParaRPr lang="zh-TW" altLang="en-US"/>
        </a:p>
      </dgm:t>
    </dgm:pt>
    <dgm:pt modelId="{3748AEEA-656A-43C4-83CC-C16F41DF3847}" type="sibTrans" cxnId="{50454C53-F8BD-4E1C-AF2F-274786E6C287}">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10" custScaleX="9856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10">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10">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10">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10" custScaleX="97203">
        <dgm:presLayoutVars>
          <dgm:bulletEnabled val="1"/>
        </dgm:presLayoutVars>
      </dgm:prSet>
      <dgm:spPr>
        <a:prstGeom prst="roundRect">
          <a:avLst/>
        </a:prstGeom>
      </dgm:spPr>
      <dgm:t>
        <a:bodyPr/>
        <a:lstStyle/>
        <a:p>
          <a:endParaRPr lang="zh-TW" altLang="en-US"/>
        </a:p>
      </dgm:t>
    </dgm:pt>
    <dgm:pt modelId="{B6AA0833-C468-441D-B68A-E3CA29810CC5}" type="pres">
      <dgm:prSet presAssocID="{45D76764-9C88-4638-89CD-42EC5F4FF794}" presName="sibTrans" presStyleCnt="0"/>
      <dgm:spPr/>
      <dgm:t>
        <a:bodyPr/>
        <a:lstStyle/>
        <a:p>
          <a:endParaRPr lang="zh-TW" altLang="en-US"/>
        </a:p>
      </dgm:t>
    </dgm:pt>
    <dgm:pt modelId="{0F347B83-52A6-4BF7-9143-3455C2B38209}" type="pres">
      <dgm:prSet presAssocID="{41FFC8E6-A517-4E27-8DFF-515A5CBBB589}" presName="node" presStyleLbl="node1" presStyleIdx="5" presStyleCnt="10" custScaleX="97203">
        <dgm:presLayoutVars>
          <dgm:bulletEnabled val="1"/>
        </dgm:presLayoutVars>
      </dgm:prSet>
      <dgm:spPr>
        <a:prstGeom prst="roundRect">
          <a:avLst/>
        </a:prstGeom>
      </dgm:spPr>
      <dgm:t>
        <a:bodyPr/>
        <a:lstStyle/>
        <a:p>
          <a:endParaRPr lang="zh-TW" altLang="en-US"/>
        </a:p>
      </dgm:t>
    </dgm:pt>
    <dgm:pt modelId="{7553580E-7167-4479-9ADD-77D9D962F159}" type="pres">
      <dgm:prSet presAssocID="{22CEF023-1CAC-4DAA-87F8-788854CA4284}" presName="sibTrans" presStyleCnt="0"/>
      <dgm:spPr/>
      <dgm:t>
        <a:bodyPr/>
        <a:lstStyle/>
        <a:p>
          <a:endParaRPr lang="zh-TW" altLang="en-US"/>
        </a:p>
      </dgm:t>
    </dgm:pt>
    <dgm:pt modelId="{F5EF02C8-279D-44AD-ACEC-B7AC02B716B0}" type="pres">
      <dgm:prSet presAssocID="{4326668C-6977-4566-B226-96CF84BA49FE}" presName="node" presStyleLbl="node1" presStyleIdx="6" presStyleCnt="10">
        <dgm:presLayoutVars>
          <dgm:bulletEnabled val="1"/>
        </dgm:presLayoutVars>
      </dgm:prSet>
      <dgm:spPr>
        <a:prstGeom prst="roundRect">
          <a:avLst/>
        </a:prstGeom>
      </dgm:spPr>
      <dgm:t>
        <a:bodyPr/>
        <a:lstStyle/>
        <a:p>
          <a:endParaRPr lang="zh-TW" altLang="en-US"/>
        </a:p>
      </dgm:t>
    </dgm:pt>
    <dgm:pt modelId="{F185869E-CE9F-4432-AFC3-5FDEC45ACD0D}" type="pres">
      <dgm:prSet presAssocID="{E4FFA103-6784-47D6-919F-9580FB0A9FB2}" presName="sibTrans" presStyleCnt="0"/>
      <dgm:spPr/>
      <dgm:t>
        <a:bodyPr/>
        <a:lstStyle/>
        <a:p>
          <a:endParaRPr lang="zh-TW" altLang="en-US"/>
        </a:p>
      </dgm:t>
    </dgm:pt>
    <dgm:pt modelId="{8D97870E-5C2F-41D8-99B2-8340058D2001}" type="pres">
      <dgm:prSet presAssocID="{8079A4CB-4C4A-4E0F-A256-211D26FDBBC1}" presName="node" presStyleLbl="node1" presStyleIdx="7" presStyleCnt="10">
        <dgm:presLayoutVars>
          <dgm:bulletEnabled val="1"/>
        </dgm:presLayoutVars>
      </dgm:prSet>
      <dgm:spPr>
        <a:prstGeom prst="roundRect">
          <a:avLst/>
        </a:prstGeom>
      </dgm:spPr>
      <dgm:t>
        <a:bodyPr/>
        <a:lstStyle/>
        <a:p>
          <a:endParaRPr lang="zh-TW" altLang="en-US"/>
        </a:p>
      </dgm:t>
    </dgm:pt>
    <dgm:pt modelId="{A7CD2FED-D26B-4160-9375-533988211F38}" type="pres">
      <dgm:prSet presAssocID="{2AE04A2B-F9E7-457E-860F-978B418A5753}" presName="sibTrans" presStyleCnt="0"/>
      <dgm:spPr/>
      <dgm:t>
        <a:bodyPr/>
        <a:lstStyle/>
        <a:p>
          <a:endParaRPr lang="zh-TW" altLang="en-US"/>
        </a:p>
      </dgm:t>
    </dgm:pt>
    <dgm:pt modelId="{B7F44263-4A27-496E-8D7D-42F726306690}" type="pres">
      <dgm:prSet presAssocID="{2B85C4B8-0431-4C74-B962-D57915966EF4}" presName="node" presStyleLbl="node1" presStyleIdx="8" presStyleCnt="10">
        <dgm:presLayoutVars>
          <dgm:bulletEnabled val="1"/>
        </dgm:presLayoutVars>
      </dgm:prSet>
      <dgm:spPr>
        <a:prstGeom prst="roundRect">
          <a:avLst/>
        </a:prstGeom>
      </dgm:spPr>
      <dgm:t>
        <a:bodyPr/>
        <a:lstStyle/>
        <a:p>
          <a:endParaRPr lang="zh-TW" altLang="en-US"/>
        </a:p>
      </dgm:t>
    </dgm:pt>
    <dgm:pt modelId="{8A76DC5F-AC7D-428D-A3CD-DEC05FB14051}" type="pres">
      <dgm:prSet presAssocID="{62586612-6964-4966-A8DE-247B46530A34}" presName="sibTrans" presStyleCnt="0"/>
      <dgm:spPr/>
      <dgm:t>
        <a:bodyPr/>
        <a:lstStyle/>
        <a:p>
          <a:endParaRPr lang="zh-TW" altLang="en-US"/>
        </a:p>
      </dgm:t>
    </dgm:pt>
    <dgm:pt modelId="{0A75D284-56B2-4CA8-A6BE-5F8127AA4838}" type="pres">
      <dgm:prSet presAssocID="{7B75A5AD-F7AD-4938-BBF1-24171153BAEF}" presName="node" presStyleLbl="node1" presStyleIdx="9" presStyleCnt="10">
        <dgm:presLayoutVars>
          <dgm:bulletEnabled val="1"/>
        </dgm:presLayoutVars>
      </dgm:prSet>
      <dgm:spPr>
        <a:prstGeom prst="roundRect">
          <a:avLst/>
        </a:prstGeom>
      </dgm:spPr>
      <dgm:t>
        <a:bodyPr/>
        <a:lstStyle/>
        <a:p>
          <a:endParaRPr lang="zh-TW" altLang="en-US"/>
        </a:p>
      </dgm:t>
    </dgm:pt>
  </dgm:ptLst>
  <dgm:cxnLst>
    <dgm:cxn modelId="{02180C09-4299-4A24-9A12-09A6521985DD}" srcId="{DAA43C58-D23A-420E-8913-BABFFEB08633}" destId="{41FFC8E6-A517-4E27-8DFF-515A5CBBB589}" srcOrd="5" destOrd="0" parTransId="{84037037-D99F-4006-A570-751F6CA7EA76}" sibTransId="{22CEF023-1CAC-4DAA-87F8-788854CA4284}"/>
    <dgm:cxn modelId="{4C922D2E-4DB7-46B4-AB0A-685282E7BA94}" type="presOf" srcId="{1B57BCC4-E97C-4E6A-AC6F-3D345A005198}" destId="{05542A5E-26ED-4234-8664-29E163BCDDA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C94551E1-B744-4B15-9D41-CD55CC6B05C7}" type="presOf" srcId="{16EC3F02-A1ED-4FB6-ADF3-D528E4E9F080}" destId="{519E7015-12AB-4743-AE72-8327EFD0B7ED}" srcOrd="0" destOrd="0" presId="urn:microsoft.com/office/officeart/2005/8/layout/default"/>
    <dgm:cxn modelId="{95451AD8-67A4-46C7-AF1D-CC7B301F01F8}" type="presOf" srcId="{2B85C4B8-0431-4C74-B962-D57915966EF4}" destId="{B7F44263-4A27-496E-8D7D-42F726306690}" srcOrd="0" destOrd="0" presId="urn:microsoft.com/office/officeart/2005/8/layout/default"/>
    <dgm:cxn modelId="{EFB94B45-1A62-4316-A607-F3544228D16B}" type="presOf" srcId="{8079A4CB-4C4A-4E0F-A256-211D26FDBBC1}" destId="{8D97870E-5C2F-41D8-99B2-8340058D2001}" srcOrd="0" destOrd="0" presId="urn:microsoft.com/office/officeart/2005/8/layout/default"/>
    <dgm:cxn modelId="{CE22CE8D-96F1-41FB-8EC9-7BF9BF751FF1}" srcId="{DAA43C58-D23A-420E-8913-BABFFEB08633}" destId="{4326668C-6977-4566-B226-96CF84BA49FE}" srcOrd="6" destOrd="0" parTransId="{1FF3BFC3-7AE6-4D7F-B5E9-BEE7B2B0692A}" sibTransId="{E4FFA103-6784-47D6-919F-9580FB0A9FB2}"/>
    <dgm:cxn modelId="{50454C53-F8BD-4E1C-AF2F-274786E6C287}" srcId="{DAA43C58-D23A-420E-8913-BABFFEB08633}" destId="{7B75A5AD-F7AD-4938-BBF1-24171153BAEF}" srcOrd="9" destOrd="0" parTransId="{DA2378C0-E909-4F14-BEE2-9BB9F568F52B}" sibTransId="{3748AEEA-656A-43C4-83CC-C16F41DF3847}"/>
    <dgm:cxn modelId="{8BD2EF16-0E7A-429C-A691-9639CBBB6D26}" srcId="{DAA43C58-D23A-420E-8913-BABFFEB08633}" destId="{2B85C4B8-0431-4C74-B962-D57915966EF4}" srcOrd="8" destOrd="0" parTransId="{29C6F0BE-EB13-4042-B7EF-127BB0D7BEE5}" sibTransId="{62586612-6964-4966-A8DE-247B46530A34}"/>
    <dgm:cxn modelId="{C63CF6E5-85E7-41D7-926E-07DD7594AF82}" type="presOf" srcId="{DAA43C58-D23A-420E-8913-BABFFEB08633}" destId="{76095A23-A959-4D82-8209-F4E6C9D8BD5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75C30223-9C9B-4626-B16F-5F2850D7976D}" type="presOf" srcId="{AEFFE9C1-8DD6-4989-AAC3-0B713D2D4331}" destId="{B147493B-2ACF-4210-A434-F82BF65829C3}"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431012A3-AF2C-4DDE-9689-379A8A68F5B9}" type="presOf" srcId="{4326668C-6977-4566-B226-96CF84BA49FE}" destId="{F5EF02C8-279D-44AD-ACEC-B7AC02B716B0}"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7B7DB8B1-EE42-4BF9-AC1F-CA71AEC95297}" type="presOf" srcId="{990438B5-C578-48F7-9400-D2C7C6FD596E}" destId="{FA2DFF8C-377F-46BC-B51A-AE7A5145C0B7}" srcOrd="0" destOrd="0" presId="urn:microsoft.com/office/officeart/2005/8/layout/default"/>
    <dgm:cxn modelId="{7FE1CEC5-FA18-4082-B890-9794C2BFECD0}" srcId="{DAA43C58-D23A-420E-8913-BABFFEB08633}" destId="{8079A4CB-4C4A-4E0F-A256-211D26FDBBC1}" srcOrd="7" destOrd="0" parTransId="{CD8B2A8A-B353-4B6D-BA2F-48A88AEAE02C}" sibTransId="{2AE04A2B-F9E7-457E-860F-978B418A5753}"/>
    <dgm:cxn modelId="{2C17B36A-19BC-428E-B8D7-B3C5CF606C5B}" type="presOf" srcId="{7B75A5AD-F7AD-4938-BBF1-24171153BAEF}" destId="{0A75D284-56B2-4CA8-A6BE-5F8127AA4838}" srcOrd="0" destOrd="0" presId="urn:microsoft.com/office/officeart/2005/8/layout/default"/>
    <dgm:cxn modelId="{A8441D52-5586-4B83-B8BB-DBFA23217CA9}" type="presOf" srcId="{25902CEF-40EA-47CC-8C7F-12DECC46187A}" destId="{5A976926-F4C1-4A14-B3EE-713C690953DE}" srcOrd="0" destOrd="0" presId="urn:microsoft.com/office/officeart/2005/8/layout/default"/>
    <dgm:cxn modelId="{26517BCF-8C50-4715-8164-8380C3C14AB6}" type="presOf" srcId="{41FFC8E6-A517-4E27-8DFF-515A5CBBB589}" destId="{0F347B83-52A6-4BF7-9143-3455C2B38209}" srcOrd="0" destOrd="0" presId="urn:microsoft.com/office/officeart/2005/8/layout/default"/>
    <dgm:cxn modelId="{59BC234C-D7A7-43D5-9D13-12C7BC58F71A}" srcId="{DAA43C58-D23A-420E-8913-BABFFEB08633}" destId="{16EC3F02-A1ED-4FB6-ADF3-D528E4E9F080}" srcOrd="4" destOrd="0" parTransId="{69ECB786-1183-4EE3-A66B-9243F1D9FBFD}" sibTransId="{45D76764-9C88-4638-89CD-42EC5F4FF794}"/>
    <dgm:cxn modelId="{C9512F0C-CA38-431F-A1CF-5E3C32C09FB6}" type="presParOf" srcId="{76095A23-A959-4D82-8209-F4E6C9D8BD50}" destId="{05542A5E-26ED-4234-8664-29E163BCDDA0}" srcOrd="0" destOrd="0" presId="urn:microsoft.com/office/officeart/2005/8/layout/default"/>
    <dgm:cxn modelId="{8B17A70F-49BD-4769-9BC8-DC7EF1538228}" type="presParOf" srcId="{76095A23-A959-4D82-8209-F4E6C9D8BD50}" destId="{5C5C3C28-DBB1-4E45-8E82-71B280824AC3}" srcOrd="1" destOrd="0" presId="urn:microsoft.com/office/officeart/2005/8/layout/default"/>
    <dgm:cxn modelId="{3B93C52D-D4C7-4330-8F59-C2323F587411}" type="presParOf" srcId="{76095A23-A959-4D82-8209-F4E6C9D8BD50}" destId="{FA2DFF8C-377F-46BC-B51A-AE7A5145C0B7}" srcOrd="2" destOrd="0" presId="urn:microsoft.com/office/officeart/2005/8/layout/default"/>
    <dgm:cxn modelId="{45CF5F5D-3830-4018-88B7-95DE8C7C7750}" type="presParOf" srcId="{76095A23-A959-4D82-8209-F4E6C9D8BD50}" destId="{2E5BB301-3918-4EAA-B6D6-A20E41E89F31}" srcOrd="3" destOrd="0" presId="urn:microsoft.com/office/officeart/2005/8/layout/default"/>
    <dgm:cxn modelId="{74F7A943-DFD6-4088-87B6-0763C67E0191}" type="presParOf" srcId="{76095A23-A959-4D82-8209-F4E6C9D8BD50}" destId="{B147493B-2ACF-4210-A434-F82BF65829C3}" srcOrd="4" destOrd="0" presId="urn:microsoft.com/office/officeart/2005/8/layout/default"/>
    <dgm:cxn modelId="{625AF192-EB25-4A9D-B687-1588947E0523}" type="presParOf" srcId="{76095A23-A959-4D82-8209-F4E6C9D8BD50}" destId="{D67671A4-B6EE-45B4-A4A9-27714A682E06}" srcOrd="5" destOrd="0" presId="urn:microsoft.com/office/officeart/2005/8/layout/default"/>
    <dgm:cxn modelId="{668D04B5-7609-4D2A-838D-3193248AA58F}" type="presParOf" srcId="{76095A23-A959-4D82-8209-F4E6C9D8BD50}" destId="{5A976926-F4C1-4A14-B3EE-713C690953DE}" srcOrd="6" destOrd="0" presId="urn:microsoft.com/office/officeart/2005/8/layout/default"/>
    <dgm:cxn modelId="{19301057-A8FC-46CE-9B3B-682516F782F2}" type="presParOf" srcId="{76095A23-A959-4D82-8209-F4E6C9D8BD50}" destId="{16A1044C-5A23-4DDC-9F74-CC0A79B401EA}" srcOrd="7" destOrd="0" presId="urn:microsoft.com/office/officeart/2005/8/layout/default"/>
    <dgm:cxn modelId="{D3386647-60CF-4B7E-9266-B5B801C24F4A}" type="presParOf" srcId="{76095A23-A959-4D82-8209-F4E6C9D8BD50}" destId="{519E7015-12AB-4743-AE72-8327EFD0B7ED}" srcOrd="8" destOrd="0" presId="urn:microsoft.com/office/officeart/2005/8/layout/default"/>
    <dgm:cxn modelId="{41A79842-5CF5-4C19-B351-80259D2F169C}" type="presParOf" srcId="{76095A23-A959-4D82-8209-F4E6C9D8BD50}" destId="{B6AA0833-C468-441D-B68A-E3CA29810CC5}" srcOrd="9" destOrd="0" presId="urn:microsoft.com/office/officeart/2005/8/layout/default"/>
    <dgm:cxn modelId="{C94B43B6-63E9-4006-8033-43B344E325A4}" type="presParOf" srcId="{76095A23-A959-4D82-8209-F4E6C9D8BD50}" destId="{0F347B83-52A6-4BF7-9143-3455C2B38209}" srcOrd="10" destOrd="0" presId="urn:microsoft.com/office/officeart/2005/8/layout/default"/>
    <dgm:cxn modelId="{499E056F-2851-4D5A-8D7F-5B08E0BB1A75}" type="presParOf" srcId="{76095A23-A959-4D82-8209-F4E6C9D8BD50}" destId="{7553580E-7167-4479-9ADD-77D9D962F159}" srcOrd="11" destOrd="0" presId="urn:microsoft.com/office/officeart/2005/8/layout/default"/>
    <dgm:cxn modelId="{EECD7BEA-E250-4ED4-9203-0BCAC02AF84B}" type="presParOf" srcId="{76095A23-A959-4D82-8209-F4E6C9D8BD50}" destId="{F5EF02C8-279D-44AD-ACEC-B7AC02B716B0}" srcOrd="12" destOrd="0" presId="urn:microsoft.com/office/officeart/2005/8/layout/default"/>
    <dgm:cxn modelId="{8166CF60-EA5A-4A66-8DE0-B14048FD5AFB}" type="presParOf" srcId="{76095A23-A959-4D82-8209-F4E6C9D8BD50}" destId="{F185869E-CE9F-4432-AFC3-5FDEC45ACD0D}" srcOrd="13" destOrd="0" presId="urn:microsoft.com/office/officeart/2005/8/layout/default"/>
    <dgm:cxn modelId="{7D2EF09C-9D41-49AF-8576-D6C380BA8DA5}" type="presParOf" srcId="{76095A23-A959-4D82-8209-F4E6C9D8BD50}" destId="{8D97870E-5C2F-41D8-99B2-8340058D2001}" srcOrd="14" destOrd="0" presId="urn:microsoft.com/office/officeart/2005/8/layout/default"/>
    <dgm:cxn modelId="{9BC701D9-16E7-42A2-8FD4-84C0C8082BF0}" type="presParOf" srcId="{76095A23-A959-4D82-8209-F4E6C9D8BD50}" destId="{A7CD2FED-D26B-4160-9375-533988211F38}" srcOrd="15" destOrd="0" presId="urn:microsoft.com/office/officeart/2005/8/layout/default"/>
    <dgm:cxn modelId="{07D0E2A3-265C-4DC9-B872-34CF3F670AED}" type="presParOf" srcId="{76095A23-A959-4D82-8209-F4E6C9D8BD50}" destId="{B7F44263-4A27-496E-8D7D-42F726306690}" srcOrd="16" destOrd="0" presId="urn:microsoft.com/office/officeart/2005/8/layout/default"/>
    <dgm:cxn modelId="{A94C006B-33FC-4249-A07A-08E5ADFF221E}" type="presParOf" srcId="{76095A23-A959-4D82-8209-F4E6C9D8BD50}" destId="{8A76DC5F-AC7D-428D-A3CD-DEC05FB14051}" srcOrd="17" destOrd="0" presId="urn:microsoft.com/office/officeart/2005/8/layout/default"/>
    <dgm:cxn modelId="{94152ADE-697D-4138-9573-6351FAB076C4}" type="presParOf" srcId="{76095A23-A959-4D82-8209-F4E6C9D8BD50}" destId="{0A75D284-56B2-4CA8-A6BE-5F8127AA4838}"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F8F8F8"/>
              </a:solidFill>
              <a:effectLst>
                <a:outerShdw blurRad="25400" algn="tl" rotWithShape="0">
                  <a:srgbClr val="000000">
                    <a:alpha val="43000"/>
                  </a:srgbClr>
                </a:outerShdw>
              </a:effectLst>
            </a:rPr>
            <a:t>開發潛在顧客</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F8F8F8"/>
              </a:solidFill>
              <a:effectLst>
                <a:outerShdw blurRad="25400" algn="tl" rotWithShape="0">
                  <a:srgbClr val="000000">
                    <a:alpha val="43000"/>
                  </a:srgbClr>
                </a:outerShdw>
              </a:effectLst>
            </a:rPr>
            <a:t>改善顧客服務</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F8F8F8"/>
              </a:solidFill>
              <a:effectLst>
                <a:outerShdw blurRad="25400" algn="tl" rotWithShape="0">
                  <a:srgbClr val="000000">
                    <a:alpha val="43000"/>
                  </a:srgbClr>
                </a:outerShdw>
              </a:effectLst>
            </a:rPr>
            <a:t>降低成本</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62040182-2F7F-4224-9A82-B3C7E0A9B238}">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F8F8F8"/>
              </a:solidFill>
              <a:effectLst>
                <a:outerShdw blurRad="25400" algn="tl" rotWithShape="0">
                  <a:srgbClr val="000000">
                    <a:alpha val="43000"/>
                  </a:srgbClr>
                </a:outerShdw>
              </a:effectLst>
            </a:rPr>
            <a:t>提升資訊蒐集效率</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lstStyle/>
        <a:p>
          <a:endParaRPr lang="zh-TW" altLang="en-US"/>
        </a:p>
      </dgm:t>
    </dgm:pt>
    <dgm:pt modelId="{A2E09F85-DF37-45F8-A9C8-0F0EB2931839}" type="sibTrans" cxnId="{A864D862-9767-4ED4-AA8C-0A016EB97734}">
      <dgm:prSet/>
      <dgm:spPr/>
      <dgm:t>
        <a:bodyPr/>
        <a:lstStyle/>
        <a:p>
          <a:endParaRPr lang="zh-TW" altLang="en-US"/>
        </a:p>
      </dgm:t>
    </dgm:pt>
    <dgm:pt modelId="{5857C936-3925-4F50-B83B-5C843531DF2F}">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F8F8F8"/>
              </a:solidFill>
              <a:effectLst>
                <a:outerShdw blurRad="25400" algn="tl" rotWithShape="0">
                  <a:srgbClr val="000000">
                    <a:alpha val="43000"/>
                  </a:srgbClr>
                </a:outerShdw>
              </a:effectLst>
            </a:rPr>
            <a:t>降低資源的侷限</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lstStyle/>
        <a:p>
          <a:endParaRPr lang="zh-TW" altLang="en-US"/>
        </a:p>
      </dgm:t>
    </dgm:pt>
    <dgm:pt modelId="{CEDF3010-A431-44E9-B2FA-2B9790C3A5CC}" type="sibTrans" cxnId="{25B0EEA0-AAA5-4AE1-8F30-40762F495631}">
      <dgm:prSet/>
      <dgm:spPr/>
      <dgm:t>
        <a:bodyPr/>
        <a:lstStyle/>
        <a:p>
          <a:endParaRPr lang="zh-TW" altLang="en-US"/>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5" custScaleX="238323">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5" custScaleX="238323">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5" custScaleX="238323">
        <dgm:presLayoutVars>
          <dgm:chMax val="1"/>
          <dgm:bulletEnabled val="1"/>
        </dgm:presLayoutVars>
      </dgm:prSet>
      <dgm:spPr/>
      <dgm:t>
        <a:bodyPr/>
        <a:lstStyle/>
        <a:p>
          <a:endParaRPr lang="zh-TW" altLang="en-US"/>
        </a:p>
      </dgm:t>
    </dgm:pt>
    <dgm:pt modelId="{D64AC8BB-C31C-48E1-B80A-B1BE96C7C32D}" type="pres">
      <dgm:prSet presAssocID="{529039B8-6AD5-4593-8292-AD9EB3C09A34}" presName="sp" presStyleCnt="0"/>
      <dgm:spPr/>
    </dgm:pt>
    <dgm:pt modelId="{60CF7B93-7200-4FF2-830B-DF5A364E8A62}" type="pres">
      <dgm:prSet presAssocID="{62040182-2F7F-4224-9A82-B3C7E0A9B238}" presName="linNode" presStyleCnt="0"/>
      <dgm:spPr/>
    </dgm:pt>
    <dgm:pt modelId="{2A82C059-A8ED-47A7-AA03-B22E3B4E1364}" type="pres">
      <dgm:prSet presAssocID="{62040182-2F7F-4224-9A82-B3C7E0A9B238}" presName="parentText" presStyleLbl="node1" presStyleIdx="3" presStyleCnt="5" custScaleX="239411">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pt>
    <dgm:pt modelId="{7DC76647-BACA-499E-9A7E-9A5C8BA56BC2}" type="pres">
      <dgm:prSet presAssocID="{5857C936-3925-4F50-B83B-5C843531DF2F}" presName="linNode" presStyleCnt="0"/>
      <dgm:spPr/>
    </dgm:pt>
    <dgm:pt modelId="{F657D7AA-F89C-4854-8F7D-DAFB08AD1842}" type="pres">
      <dgm:prSet presAssocID="{5857C936-3925-4F50-B83B-5C843531DF2F}" presName="parentText" presStyleLbl="node1" presStyleIdx="4" presStyleCnt="5" custScaleX="237440">
        <dgm:presLayoutVars>
          <dgm:chMax val="1"/>
          <dgm:bulletEnabled val="1"/>
        </dgm:presLayoutVars>
      </dgm:prSet>
      <dgm:spPr/>
      <dgm:t>
        <a:bodyPr/>
        <a:lstStyle/>
        <a:p>
          <a:endParaRPr lang="zh-TW" altLang="en-US"/>
        </a:p>
      </dgm:t>
    </dgm:pt>
  </dgm:ptLst>
  <dgm:cxnLst>
    <dgm:cxn modelId="{62C8569C-8F7C-4FCC-99FB-B878B722DB20}" type="presOf" srcId="{F3A9669B-3E91-4F59-8601-D15260ADA77D}" destId="{CE622756-6F97-4DF0-9C34-AF0CB4F9AF54}" srcOrd="0" destOrd="0" presId="urn:microsoft.com/office/officeart/2005/8/layout/vList5"/>
    <dgm:cxn modelId="{25B0EEA0-AAA5-4AE1-8F30-40762F495631}" srcId="{F3A9669B-3E91-4F59-8601-D15260ADA77D}" destId="{5857C936-3925-4F50-B83B-5C843531DF2F}" srcOrd="4" destOrd="0" parTransId="{8DC4243C-BA23-4483-972C-624DFF77BF96}" sibTransId="{CEDF3010-A431-44E9-B2FA-2B9790C3A5CC}"/>
    <dgm:cxn modelId="{83C6B748-C5D3-4B19-BD15-F6973CE36C57}" type="presOf" srcId="{5857C936-3925-4F50-B83B-5C843531DF2F}" destId="{F657D7AA-F89C-4854-8F7D-DAFB08AD1842}" srcOrd="0" destOrd="0" presId="urn:microsoft.com/office/officeart/2005/8/layout/vList5"/>
    <dgm:cxn modelId="{D02AD803-5AFB-490F-A995-C8144B7828E4}" type="presOf" srcId="{62040182-2F7F-4224-9A82-B3C7E0A9B238}" destId="{2A82C059-A8ED-47A7-AA03-B22E3B4E1364}" srcOrd="0" destOrd="0" presId="urn:microsoft.com/office/officeart/2005/8/layout/vList5"/>
    <dgm:cxn modelId="{A864D862-9767-4ED4-AA8C-0A016EB97734}" srcId="{F3A9669B-3E91-4F59-8601-D15260ADA77D}" destId="{62040182-2F7F-4224-9A82-B3C7E0A9B238}" srcOrd="3" destOrd="0" parTransId="{A1B573C3-326F-4440-990D-E56ADDF4F427}" sibTransId="{A2E09F85-DF37-45F8-A9C8-0F0EB2931839}"/>
    <dgm:cxn modelId="{EC3B1043-568D-445C-AF34-C30577B2D235}" type="presOf" srcId="{DDD27B9E-E585-40C0-BFD8-780BA1E07A8A}" destId="{EDAA7CDC-B506-4C3F-B620-E64873DEECAE}" srcOrd="0" destOrd="0" presId="urn:microsoft.com/office/officeart/2005/8/layout/vList5"/>
    <dgm:cxn modelId="{D07B263E-2BC5-4CB0-A484-92E6C5BDB60B}" type="presOf" srcId="{6EEBF478-AF0D-4E6A-AA8A-FAB99D19B5B7}" destId="{057E3FFC-9FE3-4842-B32F-13012E88283A}"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DC8F0292-06C4-4B97-A170-0B378EA0F0D5}" srcId="{F3A9669B-3E91-4F59-8601-D15260ADA77D}" destId="{6EEBF478-AF0D-4E6A-AA8A-FAB99D19B5B7}" srcOrd="2" destOrd="0" parTransId="{8E233A6C-DAAA-49A6-9C72-FF13C85DD81F}" sibTransId="{529039B8-6AD5-4593-8292-AD9EB3C09A34}"/>
    <dgm:cxn modelId="{30C42D45-6024-4F2B-B01C-9BF0DCB3C39D}" type="presOf" srcId="{37B59E23-C81B-446F-8BC3-CC8FC6378B79}" destId="{08675AA2-226E-4CD7-9C6C-EDFA4CCEA958}"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77FE12D0-EDB4-43BB-AEE6-7B0D2781A14F}" type="presParOf" srcId="{CE622756-6F97-4DF0-9C34-AF0CB4F9AF54}" destId="{7FA283B7-30EB-46E3-8F46-5297F88D4506}" srcOrd="0" destOrd="0" presId="urn:microsoft.com/office/officeart/2005/8/layout/vList5"/>
    <dgm:cxn modelId="{237CDB5A-D11A-4681-8449-6A038A5ACC1F}" type="presParOf" srcId="{7FA283B7-30EB-46E3-8F46-5297F88D4506}" destId="{08675AA2-226E-4CD7-9C6C-EDFA4CCEA958}" srcOrd="0" destOrd="0" presId="urn:microsoft.com/office/officeart/2005/8/layout/vList5"/>
    <dgm:cxn modelId="{604F644F-AAFD-4B3C-8711-CED12FD7664E}" type="presParOf" srcId="{CE622756-6F97-4DF0-9C34-AF0CB4F9AF54}" destId="{18D3122E-D734-4409-905E-BEEC0A5D6DAA}" srcOrd="1" destOrd="0" presId="urn:microsoft.com/office/officeart/2005/8/layout/vList5"/>
    <dgm:cxn modelId="{CD95FED0-AF13-4C61-AB1A-59A19E2816AD}" type="presParOf" srcId="{CE622756-6F97-4DF0-9C34-AF0CB4F9AF54}" destId="{4CC9B557-27F2-4D55-ACC3-41F621459761}" srcOrd="2" destOrd="0" presId="urn:microsoft.com/office/officeart/2005/8/layout/vList5"/>
    <dgm:cxn modelId="{5CD7DB71-720C-42E6-8C47-2524C3F450C1}" type="presParOf" srcId="{4CC9B557-27F2-4D55-ACC3-41F621459761}" destId="{EDAA7CDC-B506-4C3F-B620-E64873DEECAE}" srcOrd="0" destOrd="0" presId="urn:microsoft.com/office/officeart/2005/8/layout/vList5"/>
    <dgm:cxn modelId="{1316C211-091D-4D2B-9FBC-E5E97E27FCE1}" type="presParOf" srcId="{CE622756-6F97-4DF0-9C34-AF0CB4F9AF54}" destId="{CAED3430-35E9-4715-9F7A-DA873BD394F3}" srcOrd="3" destOrd="0" presId="urn:microsoft.com/office/officeart/2005/8/layout/vList5"/>
    <dgm:cxn modelId="{73BE28EC-8D95-429E-9B44-1D4EBB639B43}" type="presParOf" srcId="{CE622756-6F97-4DF0-9C34-AF0CB4F9AF54}" destId="{56BCEC81-34FF-4EC3-A5AF-260558CEA49C}" srcOrd="4" destOrd="0" presId="urn:microsoft.com/office/officeart/2005/8/layout/vList5"/>
    <dgm:cxn modelId="{50E8642C-8E62-4F01-B7B3-F4D38244EAF0}" type="presParOf" srcId="{56BCEC81-34FF-4EC3-A5AF-260558CEA49C}" destId="{057E3FFC-9FE3-4842-B32F-13012E88283A}" srcOrd="0" destOrd="0" presId="urn:microsoft.com/office/officeart/2005/8/layout/vList5"/>
    <dgm:cxn modelId="{3EA0AB49-53F0-48F9-BD98-4D10B10175FB}" type="presParOf" srcId="{CE622756-6F97-4DF0-9C34-AF0CB4F9AF54}" destId="{D64AC8BB-C31C-48E1-B80A-B1BE96C7C32D}" srcOrd="5" destOrd="0" presId="urn:microsoft.com/office/officeart/2005/8/layout/vList5"/>
    <dgm:cxn modelId="{ED8A1D9B-5400-4686-9436-32C2B5CDFB02}" type="presParOf" srcId="{CE622756-6F97-4DF0-9C34-AF0CB4F9AF54}" destId="{60CF7B93-7200-4FF2-830B-DF5A364E8A62}" srcOrd="6" destOrd="0" presId="urn:microsoft.com/office/officeart/2005/8/layout/vList5"/>
    <dgm:cxn modelId="{0FB41FA5-C229-4C92-8742-23243123417D}" type="presParOf" srcId="{60CF7B93-7200-4FF2-830B-DF5A364E8A62}" destId="{2A82C059-A8ED-47A7-AA03-B22E3B4E1364}" srcOrd="0" destOrd="0" presId="urn:microsoft.com/office/officeart/2005/8/layout/vList5"/>
    <dgm:cxn modelId="{16BEA218-53EC-4D3B-BAE9-BD40F2764533}" type="presParOf" srcId="{CE622756-6F97-4DF0-9C34-AF0CB4F9AF54}" destId="{94086E8E-DB65-480D-A9D0-829E1459929B}" srcOrd="7" destOrd="0" presId="urn:microsoft.com/office/officeart/2005/8/layout/vList5"/>
    <dgm:cxn modelId="{55F9632F-59C5-4EDE-B69C-6161DF29C8A5}" type="presParOf" srcId="{CE622756-6F97-4DF0-9C34-AF0CB4F9AF54}" destId="{7DC76647-BACA-499E-9A7E-9A5C8BA56BC2}" srcOrd="8" destOrd="0" presId="urn:microsoft.com/office/officeart/2005/8/layout/vList5"/>
    <dgm:cxn modelId="{21B47995-D3EE-4E51-9A8A-DC71C0E083A2}" type="presParOf" srcId="{7DC76647-BACA-499E-9A7E-9A5C8BA56BC2}" destId="{F657D7AA-F89C-4854-8F7D-DAFB08AD18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rgbClr val="F8F8F8"/>
              </a:solidFill>
              <a:effectLst>
                <a:outerShdw blurRad="25400" algn="tl" rotWithShape="0">
                  <a:srgbClr val="000000">
                    <a:alpha val="43000"/>
                  </a:srgbClr>
                </a:outerShdw>
              </a:effectLst>
            </a:rPr>
            <a:t>集中於某些特定對象</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a:solidFill>
          <a:schemeClr val="accent1">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安全性的顧慮</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脫穎而出並不如想像中容易</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62040182-2F7F-4224-9A82-B3C7E0A9B238}">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網路規範仍不健全</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lstStyle/>
        <a:p>
          <a:endParaRPr lang="zh-TW" altLang="en-US"/>
        </a:p>
      </dgm:t>
    </dgm:pt>
    <dgm:pt modelId="{A2E09F85-DF37-45F8-A9C8-0F0EB2931839}" type="sibTrans" cxnId="{A864D862-9767-4ED4-AA8C-0A016EB97734}">
      <dgm:prSet/>
      <dgm:spPr/>
      <dgm:t>
        <a:bodyPr/>
        <a:lstStyle/>
        <a:p>
          <a:endParaRPr lang="zh-TW" altLang="en-US"/>
        </a:p>
      </dgm:t>
    </dgm:pt>
    <dgm:pt modelId="{5857C936-3925-4F50-B83B-5C843531DF2F}">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rgbClr val="F8F8F8"/>
              </a:solidFill>
              <a:effectLst>
                <a:outerShdw blurRad="25400" algn="tl" rotWithShape="0">
                  <a:srgbClr val="000000">
                    <a:alpha val="43000"/>
                  </a:srgbClr>
                </a:outerShdw>
              </a:effectLst>
            </a:rPr>
            <a:t>網路交易還在起步階段</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lstStyle/>
        <a:p>
          <a:endParaRPr lang="zh-TW" altLang="en-US"/>
        </a:p>
      </dgm:t>
    </dgm:pt>
    <dgm:pt modelId="{CEDF3010-A431-44E9-B2FA-2B9790C3A5CC}" type="sibTrans" cxnId="{25B0EEA0-AAA5-4AE1-8F30-40762F495631}">
      <dgm:prSet/>
      <dgm:spPr/>
      <dgm:t>
        <a:bodyPr/>
        <a:lstStyle/>
        <a:p>
          <a:endParaRPr lang="zh-TW" altLang="en-US"/>
        </a:p>
      </dgm:t>
    </dgm:pt>
    <dgm:pt modelId="{4C9314A2-D32A-4D89-B228-74EA93A96E2A}">
      <dgm:prSet phldrT="[文字]" custT="1"/>
      <dgm:spPr>
        <a:solidFill>
          <a:srgbClr val="A40C7C"/>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網路道德仍有待教育</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779024-C2DC-4161-915C-FDDA0646EA47}" type="parTrans" cxnId="{FB5E729D-D51F-4CCD-94B8-6804934F0EA5}">
      <dgm:prSet/>
      <dgm:spPr/>
      <dgm:t>
        <a:bodyPr/>
        <a:lstStyle/>
        <a:p>
          <a:endParaRPr lang="zh-TW" altLang="en-US"/>
        </a:p>
      </dgm:t>
    </dgm:pt>
    <dgm:pt modelId="{22AD0EBA-E517-435B-BA93-6AF2F82A265D}" type="sibTrans" cxnId="{FB5E729D-D51F-4CCD-94B8-6804934F0EA5}">
      <dgm:prSet/>
      <dgm:spPr/>
      <dgm:t>
        <a:bodyPr/>
        <a:lstStyle/>
        <a:p>
          <a:endParaRPr lang="zh-TW" altLang="en-US"/>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6"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6"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6" custScaleX="262031">
        <dgm:presLayoutVars>
          <dgm:chMax val="1"/>
          <dgm:bulletEnabled val="1"/>
        </dgm:presLayoutVars>
      </dgm:prSet>
      <dgm:spPr/>
      <dgm:t>
        <a:bodyPr/>
        <a:lstStyle/>
        <a:p>
          <a:endParaRPr lang="zh-TW" altLang="en-US"/>
        </a:p>
      </dgm:t>
    </dgm:pt>
    <dgm:pt modelId="{D64AC8BB-C31C-48E1-B80A-B1BE96C7C32D}" type="pres">
      <dgm:prSet presAssocID="{529039B8-6AD5-4593-8292-AD9EB3C09A34}" presName="sp" presStyleCnt="0"/>
      <dgm:spPr/>
    </dgm:pt>
    <dgm:pt modelId="{60CF7B93-7200-4FF2-830B-DF5A364E8A62}" type="pres">
      <dgm:prSet presAssocID="{62040182-2F7F-4224-9A82-B3C7E0A9B238}" presName="linNode" presStyleCnt="0"/>
      <dgm:spPr/>
    </dgm:pt>
    <dgm:pt modelId="{2A82C059-A8ED-47A7-AA03-B22E3B4E1364}" type="pres">
      <dgm:prSet presAssocID="{62040182-2F7F-4224-9A82-B3C7E0A9B238}" presName="parentText" presStyleLbl="node1" presStyleIdx="3" presStyleCnt="6"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pt>
    <dgm:pt modelId="{7DC76647-BACA-499E-9A7E-9A5C8BA56BC2}" type="pres">
      <dgm:prSet presAssocID="{5857C936-3925-4F50-B83B-5C843531DF2F}" presName="linNode" presStyleCnt="0"/>
      <dgm:spPr/>
    </dgm:pt>
    <dgm:pt modelId="{F657D7AA-F89C-4854-8F7D-DAFB08AD1842}" type="pres">
      <dgm:prSet presAssocID="{5857C936-3925-4F50-B83B-5C843531DF2F}" presName="parentText" presStyleLbl="node1" presStyleIdx="4" presStyleCnt="6" custScaleX="261060">
        <dgm:presLayoutVars>
          <dgm:chMax val="1"/>
          <dgm:bulletEnabled val="1"/>
        </dgm:presLayoutVars>
      </dgm:prSet>
      <dgm:spPr/>
      <dgm:t>
        <a:bodyPr/>
        <a:lstStyle/>
        <a:p>
          <a:endParaRPr lang="zh-TW" altLang="en-US"/>
        </a:p>
      </dgm:t>
    </dgm:pt>
    <dgm:pt modelId="{5C40B69D-BDBD-4D63-A37E-7C0537A18CFF}" type="pres">
      <dgm:prSet presAssocID="{CEDF3010-A431-44E9-B2FA-2B9790C3A5CC}" presName="sp" presStyleCnt="0"/>
      <dgm:spPr/>
    </dgm:pt>
    <dgm:pt modelId="{8370A4CC-1594-4D3A-B615-181E4D689459}" type="pres">
      <dgm:prSet presAssocID="{4C9314A2-D32A-4D89-B228-74EA93A96E2A}" presName="linNode" presStyleCnt="0"/>
      <dgm:spPr/>
    </dgm:pt>
    <dgm:pt modelId="{13C49F45-80D7-47A4-9DA2-3DF9086DF2A0}" type="pres">
      <dgm:prSet presAssocID="{4C9314A2-D32A-4D89-B228-74EA93A96E2A}" presName="parentText" presStyleLbl="node1" presStyleIdx="5" presStyleCnt="6" custScaleX="260858">
        <dgm:presLayoutVars>
          <dgm:chMax val="1"/>
          <dgm:bulletEnabled val="1"/>
        </dgm:presLayoutVars>
      </dgm:prSet>
      <dgm:spPr/>
      <dgm:t>
        <a:bodyPr/>
        <a:lstStyle/>
        <a:p>
          <a:endParaRPr lang="zh-TW" altLang="en-US"/>
        </a:p>
      </dgm:t>
    </dgm:pt>
  </dgm:ptLst>
  <dgm:cxnLst>
    <dgm:cxn modelId="{A864D862-9767-4ED4-AA8C-0A016EB97734}" srcId="{F3A9669B-3E91-4F59-8601-D15260ADA77D}" destId="{62040182-2F7F-4224-9A82-B3C7E0A9B238}" srcOrd="3" destOrd="0" parTransId="{A1B573C3-326F-4440-990D-E56ADDF4F427}" sibTransId="{A2E09F85-DF37-45F8-A9C8-0F0EB2931839}"/>
    <dgm:cxn modelId="{950285AD-D46F-4738-B7DD-0DC6103BE823}" type="presOf" srcId="{DDD27B9E-E585-40C0-BFD8-780BA1E07A8A}" destId="{EDAA7CDC-B506-4C3F-B620-E64873DEECAE}" srcOrd="0" destOrd="0" presId="urn:microsoft.com/office/officeart/2005/8/layout/vList5"/>
    <dgm:cxn modelId="{A3DC1168-5499-4A05-AE03-31455304927C}" type="presOf" srcId="{37B59E23-C81B-446F-8BC3-CC8FC6378B79}" destId="{08675AA2-226E-4CD7-9C6C-EDFA4CCEA958}" srcOrd="0" destOrd="0" presId="urn:microsoft.com/office/officeart/2005/8/layout/vList5"/>
    <dgm:cxn modelId="{97970FA5-DE37-4C21-826E-F8B54BAECC43}" type="presOf" srcId="{62040182-2F7F-4224-9A82-B3C7E0A9B238}" destId="{2A82C059-A8ED-47A7-AA03-B22E3B4E1364}"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25B0EEA0-AAA5-4AE1-8F30-40762F495631}" srcId="{F3A9669B-3E91-4F59-8601-D15260ADA77D}" destId="{5857C936-3925-4F50-B83B-5C843531DF2F}" srcOrd="4" destOrd="0" parTransId="{8DC4243C-BA23-4483-972C-624DFF77BF96}" sibTransId="{CEDF3010-A431-44E9-B2FA-2B9790C3A5CC}"/>
    <dgm:cxn modelId="{442418A6-C3B8-4144-B0FB-CB49C58FC9D8}" type="presOf" srcId="{4C9314A2-D32A-4D89-B228-74EA93A96E2A}" destId="{13C49F45-80D7-47A4-9DA2-3DF9086DF2A0}" srcOrd="0" destOrd="0" presId="urn:microsoft.com/office/officeart/2005/8/layout/vList5"/>
    <dgm:cxn modelId="{61D5B71C-4F39-4C12-9CC3-6FBA22055D41}" type="presOf" srcId="{6EEBF478-AF0D-4E6A-AA8A-FAB99D19B5B7}" destId="{057E3FFC-9FE3-4842-B32F-13012E88283A}" srcOrd="0" destOrd="0" presId="urn:microsoft.com/office/officeart/2005/8/layout/vList5"/>
    <dgm:cxn modelId="{522BAF90-C534-497E-8AD2-5AE58DE0E38B}" type="presOf" srcId="{5857C936-3925-4F50-B83B-5C843531DF2F}" destId="{F657D7AA-F89C-4854-8F7D-DAFB08AD1842}" srcOrd="0" destOrd="0" presId="urn:microsoft.com/office/officeart/2005/8/layout/vList5"/>
    <dgm:cxn modelId="{FB5E729D-D51F-4CCD-94B8-6804934F0EA5}" srcId="{F3A9669B-3E91-4F59-8601-D15260ADA77D}" destId="{4C9314A2-D32A-4D89-B228-74EA93A96E2A}" srcOrd="5" destOrd="0" parTransId="{1F779024-C2DC-4161-915C-FDDA0646EA47}" sibTransId="{22AD0EBA-E517-435B-BA93-6AF2F82A265D}"/>
    <dgm:cxn modelId="{639E8347-658F-4ECC-82EF-1D41EE1D0049}" srcId="{F3A9669B-3E91-4F59-8601-D15260ADA77D}" destId="{37B59E23-C81B-446F-8BC3-CC8FC6378B79}" srcOrd="0" destOrd="0" parTransId="{36E613CC-4887-4074-904A-6977F9D6DB47}" sibTransId="{8E1FEDC7-D994-440D-90A7-45D7C9FC9C04}"/>
    <dgm:cxn modelId="{FBB3FD8E-F41C-458A-ACF7-8E545669C50D}" type="presOf" srcId="{F3A9669B-3E91-4F59-8601-D15260ADA77D}" destId="{CE622756-6F97-4DF0-9C34-AF0CB4F9AF54}" srcOrd="0" destOrd="0" presId="urn:microsoft.com/office/officeart/2005/8/layout/vList5"/>
    <dgm:cxn modelId="{DC8F0292-06C4-4B97-A170-0B378EA0F0D5}" srcId="{F3A9669B-3E91-4F59-8601-D15260ADA77D}" destId="{6EEBF478-AF0D-4E6A-AA8A-FAB99D19B5B7}" srcOrd="2" destOrd="0" parTransId="{8E233A6C-DAAA-49A6-9C72-FF13C85DD81F}" sibTransId="{529039B8-6AD5-4593-8292-AD9EB3C09A34}"/>
    <dgm:cxn modelId="{945FDE0E-7C55-454C-B91F-27C48201AF85}" type="presParOf" srcId="{CE622756-6F97-4DF0-9C34-AF0CB4F9AF54}" destId="{7FA283B7-30EB-46E3-8F46-5297F88D4506}" srcOrd="0" destOrd="0" presId="urn:microsoft.com/office/officeart/2005/8/layout/vList5"/>
    <dgm:cxn modelId="{DA6E269D-A52F-4F53-A97F-4BA93CD60A18}" type="presParOf" srcId="{7FA283B7-30EB-46E3-8F46-5297F88D4506}" destId="{08675AA2-226E-4CD7-9C6C-EDFA4CCEA958}" srcOrd="0" destOrd="0" presId="urn:microsoft.com/office/officeart/2005/8/layout/vList5"/>
    <dgm:cxn modelId="{BAAECDF4-37EE-41F6-AF4A-9AF343296CCD}" type="presParOf" srcId="{CE622756-6F97-4DF0-9C34-AF0CB4F9AF54}" destId="{18D3122E-D734-4409-905E-BEEC0A5D6DAA}" srcOrd="1" destOrd="0" presId="urn:microsoft.com/office/officeart/2005/8/layout/vList5"/>
    <dgm:cxn modelId="{ABD443D7-0143-45C8-868C-3A439687B41B}" type="presParOf" srcId="{CE622756-6F97-4DF0-9C34-AF0CB4F9AF54}" destId="{4CC9B557-27F2-4D55-ACC3-41F621459761}" srcOrd="2" destOrd="0" presId="urn:microsoft.com/office/officeart/2005/8/layout/vList5"/>
    <dgm:cxn modelId="{20702713-EEB8-40BD-91B5-ECADC9A4D294}" type="presParOf" srcId="{4CC9B557-27F2-4D55-ACC3-41F621459761}" destId="{EDAA7CDC-B506-4C3F-B620-E64873DEECAE}" srcOrd="0" destOrd="0" presId="urn:microsoft.com/office/officeart/2005/8/layout/vList5"/>
    <dgm:cxn modelId="{34EED356-1E21-4ACC-A886-1E4E6BA9987B}" type="presParOf" srcId="{CE622756-6F97-4DF0-9C34-AF0CB4F9AF54}" destId="{CAED3430-35E9-4715-9F7A-DA873BD394F3}" srcOrd="3" destOrd="0" presId="urn:microsoft.com/office/officeart/2005/8/layout/vList5"/>
    <dgm:cxn modelId="{FB4ED6FB-72E0-4834-B503-BF103AE12EDE}" type="presParOf" srcId="{CE622756-6F97-4DF0-9C34-AF0CB4F9AF54}" destId="{56BCEC81-34FF-4EC3-A5AF-260558CEA49C}" srcOrd="4" destOrd="0" presId="urn:microsoft.com/office/officeart/2005/8/layout/vList5"/>
    <dgm:cxn modelId="{3BE819E7-8678-4907-B0B3-A0D8398F6D5F}" type="presParOf" srcId="{56BCEC81-34FF-4EC3-A5AF-260558CEA49C}" destId="{057E3FFC-9FE3-4842-B32F-13012E88283A}" srcOrd="0" destOrd="0" presId="urn:microsoft.com/office/officeart/2005/8/layout/vList5"/>
    <dgm:cxn modelId="{47D4B853-8A78-4D55-A58E-A273AC82AA15}" type="presParOf" srcId="{CE622756-6F97-4DF0-9C34-AF0CB4F9AF54}" destId="{D64AC8BB-C31C-48E1-B80A-B1BE96C7C32D}" srcOrd="5" destOrd="0" presId="urn:microsoft.com/office/officeart/2005/8/layout/vList5"/>
    <dgm:cxn modelId="{1D35887F-3F69-4276-AF4F-93227A39F06E}" type="presParOf" srcId="{CE622756-6F97-4DF0-9C34-AF0CB4F9AF54}" destId="{60CF7B93-7200-4FF2-830B-DF5A364E8A62}" srcOrd="6" destOrd="0" presId="urn:microsoft.com/office/officeart/2005/8/layout/vList5"/>
    <dgm:cxn modelId="{67FBE5B0-EBBA-42E3-B03D-A85DFEC667C2}" type="presParOf" srcId="{60CF7B93-7200-4FF2-830B-DF5A364E8A62}" destId="{2A82C059-A8ED-47A7-AA03-B22E3B4E1364}" srcOrd="0" destOrd="0" presId="urn:microsoft.com/office/officeart/2005/8/layout/vList5"/>
    <dgm:cxn modelId="{A1A8ECB5-1522-48B8-BC48-BEDF6DF6C0B1}" type="presParOf" srcId="{CE622756-6F97-4DF0-9C34-AF0CB4F9AF54}" destId="{94086E8E-DB65-480D-A9D0-829E1459929B}" srcOrd="7" destOrd="0" presId="urn:microsoft.com/office/officeart/2005/8/layout/vList5"/>
    <dgm:cxn modelId="{C01C2E81-EF87-4073-8D0B-53077B06FB0D}" type="presParOf" srcId="{CE622756-6F97-4DF0-9C34-AF0CB4F9AF54}" destId="{7DC76647-BACA-499E-9A7E-9A5C8BA56BC2}" srcOrd="8" destOrd="0" presId="urn:microsoft.com/office/officeart/2005/8/layout/vList5"/>
    <dgm:cxn modelId="{7A40F0C3-C26B-4468-8AB5-E0A7466AD28E}" type="presParOf" srcId="{7DC76647-BACA-499E-9A7E-9A5C8BA56BC2}" destId="{F657D7AA-F89C-4854-8F7D-DAFB08AD1842}" srcOrd="0" destOrd="0" presId="urn:microsoft.com/office/officeart/2005/8/layout/vList5"/>
    <dgm:cxn modelId="{196F9998-EF41-4CB3-B951-3B6673928989}" type="presParOf" srcId="{CE622756-6F97-4DF0-9C34-AF0CB4F9AF54}" destId="{5C40B69D-BDBD-4D63-A37E-7C0537A18CFF}" srcOrd="9" destOrd="0" presId="urn:microsoft.com/office/officeart/2005/8/layout/vList5"/>
    <dgm:cxn modelId="{A566220B-304A-43D4-9B33-ABC8FF7E1EB9}" type="presParOf" srcId="{CE622756-6F97-4DF0-9C34-AF0CB4F9AF54}" destId="{8370A4CC-1594-4D3A-B615-181E4D689459}" srcOrd="10" destOrd="0" presId="urn:microsoft.com/office/officeart/2005/8/layout/vList5"/>
    <dgm:cxn modelId="{33B206EB-14B9-4CE1-BB56-1A9B4DC20C92}" type="presParOf" srcId="{8370A4CC-1594-4D3A-B615-181E4D689459}" destId="{13C49F45-80D7-47A4-9DA2-3DF9086DF2A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選擇</a:t>
          </a:r>
          <a:r>
            <a:rPr lang="en-US" sz="2600" b="1" cap="none" spc="150" smtClean="0">
              <a:ln w="11430"/>
              <a:solidFill>
                <a:schemeClr val="tx1"/>
              </a:solidFill>
              <a:effectLst>
                <a:outerShdw blurRad="25400" algn="tl" rotWithShape="0">
                  <a:srgbClr val="000000">
                    <a:alpha val="43000"/>
                  </a:srgbClr>
                </a:outerShdw>
              </a:effectLst>
            </a:rPr>
            <a:t>(choice)</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客製化</a:t>
          </a:r>
          <a:r>
            <a:rPr lang="en-US" sz="2800" b="1" cap="none" spc="150" smtClean="0">
              <a:ln w="11430"/>
              <a:solidFill>
                <a:schemeClr val="tx1"/>
              </a:solidFill>
              <a:effectLst>
                <a:outerShdw blurRad="25400" algn="tl" rotWithShape="0">
                  <a:srgbClr val="000000">
                    <a:alpha val="43000"/>
                  </a:srgbClr>
                </a:outerShdw>
              </a:effectLst>
            </a:rPr>
            <a:t>(customization)</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一致性</a:t>
          </a:r>
          <a:r>
            <a:rPr lang="en-US" sz="2800" b="1" cap="none" spc="150" smtClean="0">
              <a:ln w="11430"/>
              <a:solidFill>
                <a:schemeClr val="tx1"/>
              </a:solidFill>
              <a:effectLst>
                <a:outerShdw blurRad="25400" algn="tl" rotWithShape="0">
                  <a:srgbClr val="000000">
                    <a:alpha val="43000"/>
                  </a:srgbClr>
                </a:outerShdw>
              </a:effectLst>
            </a:rPr>
            <a:t>(consistency)</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便利性</a:t>
          </a:r>
          <a:r>
            <a:rPr lang="en-US" sz="2800" b="1" cap="none" spc="150" smtClean="0">
              <a:ln w="11430"/>
              <a:solidFill>
                <a:schemeClr val="tx1"/>
              </a:solidFill>
              <a:effectLst>
                <a:outerShdw blurRad="25400" algn="tl" rotWithShape="0">
                  <a:srgbClr val="000000">
                    <a:alpha val="43000"/>
                  </a:srgbClr>
                </a:outerShdw>
              </a:effectLst>
            </a:rPr>
            <a:t>(convenience)</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社群</a:t>
          </a:r>
          <a:r>
            <a:rPr lang="en-US" sz="2800" b="1" cap="none" spc="150" smtClean="0">
              <a:ln w="11430"/>
              <a:solidFill>
                <a:schemeClr val="tx1"/>
              </a:solidFill>
              <a:effectLst>
                <a:outerShdw blurRad="25400" algn="tl" rotWithShape="0">
                  <a:srgbClr val="000000">
                    <a:alpha val="43000"/>
                  </a:srgbClr>
                </a:outerShdw>
              </a:effectLst>
            </a:rPr>
            <a:t>(community)</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1FFC8E6-A517-4E27-8DFF-515A5CBBB589}">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變更</a:t>
          </a:r>
          <a:r>
            <a:rPr lang="en-US" sz="2800" b="1" cap="none" spc="150" smtClean="0">
              <a:ln w="11430"/>
              <a:solidFill>
                <a:schemeClr val="tx1"/>
              </a:solidFill>
              <a:effectLst>
                <a:outerShdw blurRad="25400" algn="tl" rotWithShape="0">
                  <a:srgbClr val="000000">
                    <a:alpha val="43000"/>
                  </a:srgbClr>
                </a:outerShdw>
              </a:effectLst>
            </a:rPr>
            <a:t>(change)</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4037037-D99F-4006-A570-751F6CA7EA76}" type="parTrans" cxnId="{02180C09-4299-4A24-9A12-09A6521985DD}">
      <dgm:prSet/>
      <dgm:spPr/>
      <dgm:t>
        <a:bodyPr/>
        <a:lstStyle/>
        <a:p>
          <a:endParaRPr lang="zh-TW" altLang="en-US"/>
        </a:p>
      </dgm:t>
    </dgm:pt>
    <dgm:pt modelId="{22CEF023-1CAC-4DAA-87F8-788854CA4284}" type="sibTrans" cxnId="{02180C09-4299-4A24-9A12-09A6521985DD}">
      <dgm:prSet/>
      <dgm:spPr/>
      <dgm:t>
        <a:bodyPr/>
        <a:lstStyle/>
        <a:p>
          <a:endParaRPr lang="zh-TW" altLang="en-US"/>
        </a:p>
      </dgm:t>
    </dgm:pt>
    <dgm:pt modelId="{4326668C-6977-4566-B226-96CF84BA49FE}">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成本</a:t>
          </a:r>
          <a:r>
            <a:rPr lang="en-US" sz="2500" b="1" cap="none" spc="150" smtClean="0">
              <a:ln w="11430"/>
              <a:solidFill>
                <a:schemeClr val="tx1"/>
              </a:solidFill>
              <a:effectLst>
                <a:outerShdw blurRad="25400" algn="tl" rotWithShape="0">
                  <a:srgbClr val="000000">
                    <a:alpha val="43000"/>
                  </a:srgbClr>
                </a:outerShdw>
              </a:effectLst>
            </a:rPr>
            <a:t>(cost)</a:t>
          </a:r>
          <a:endParaRPr lang="zh-TW" altLang="en-US" sz="25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F3BFC3-7AE6-4D7F-B5E9-BEE7B2B0692A}" type="parTrans" cxnId="{CE22CE8D-96F1-41FB-8EC9-7BF9BF751FF1}">
      <dgm:prSet/>
      <dgm:spPr/>
      <dgm:t>
        <a:bodyPr/>
        <a:lstStyle/>
        <a:p>
          <a:endParaRPr lang="zh-TW" altLang="en-US"/>
        </a:p>
      </dgm:t>
    </dgm:pt>
    <dgm:pt modelId="{E4FFA103-6784-47D6-919F-9580FB0A9FB2}" type="sibTrans" cxnId="{CE22CE8D-96F1-41FB-8EC9-7BF9BF751FF1}">
      <dgm:prSet/>
      <dgm:spPr/>
      <dgm:t>
        <a:bodyPr/>
        <a:lstStyle/>
        <a:p>
          <a:endParaRPr lang="zh-TW" altLang="en-US"/>
        </a:p>
      </dgm:t>
    </dgm:pt>
    <dgm:pt modelId="{8079A4CB-4C4A-4E0F-A256-211D26FDBBC1}">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匿名</a:t>
          </a:r>
          <a:r>
            <a:rPr lang="en-US" sz="2800" b="1" cap="none" spc="150" smtClean="0">
              <a:ln w="11430"/>
              <a:solidFill>
                <a:schemeClr val="tx1"/>
              </a:solidFill>
              <a:effectLst>
                <a:outerShdw blurRad="25400" algn="tl" rotWithShape="0">
                  <a:srgbClr val="000000">
                    <a:alpha val="43000"/>
                  </a:srgbClr>
                </a:outerShdw>
              </a:effectLst>
            </a:rPr>
            <a:t>(confidential)</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D8B2A8A-B353-4B6D-BA2F-48A88AEAE02C}" type="parTrans" cxnId="{7FE1CEC5-FA18-4082-B890-9794C2BFECD0}">
      <dgm:prSet/>
      <dgm:spPr/>
      <dgm:t>
        <a:bodyPr/>
        <a:lstStyle/>
        <a:p>
          <a:endParaRPr lang="zh-TW" altLang="en-US"/>
        </a:p>
      </dgm:t>
    </dgm:pt>
    <dgm:pt modelId="{2AE04A2B-F9E7-457E-860F-978B418A5753}" type="sibTrans" cxnId="{7FE1CEC5-FA18-4082-B890-9794C2BFECD0}">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8" custScaleX="18331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8" custScaleX="185981">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8" custScaleX="185981">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8" custScaleX="185981">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8" custScaleX="180780">
        <dgm:presLayoutVars>
          <dgm:bulletEnabled val="1"/>
        </dgm:presLayoutVars>
      </dgm:prSet>
      <dgm:spPr>
        <a:prstGeom prst="roundRect">
          <a:avLst/>
        </a:prstGeom>
      </dgm:spPr>
      <dgm:t>
        <a:bodyPr/>
        <a:lstStyle/>
        <a:p>
          <a:endParaRPr lang="zh-TW" altLang="en-US"/>
        </a:p>
      </dgm:t>
    </dgm:pt>
    <dgm:pt modelId="{B6AA0833-C468-441D-B68A-E3CA29810CC5}" type="pres">
      <dgm:prSet presAssocID="{45D76764-9C88-4638-89CD-42EC5F4FF794}" presName="sibTrans" presStyleCnt="0"/>
      <dgm:spPr/>
      <dgm:t>
        <a:bodyPr/>
        <a:lstStyle/>
        <a:p>
          <a:endParaRPr lang="zh-TW" altLang="en-US"/>
        </a:p>
      </dgm:t>
    </dgm:pt>
    <dgm:pt modelId="{0F347B83-52A6-4BF7-9143-3455C2B38209}" type="pres">
      <dgm:prSet presAssocID="{41FFC8E6-A517-4E27-8DFF-515A5CBBB589}" presName="node" presStyleLbl="node1" presStyleIdx="5" presStyleCnt="8" custScaleX="180780">
        <dgm:presLayoutVars>
          <dgm:bulletEnabled val="1"/>
        </dgm:presLayoutVars>
      </dgm:prSet>
      <dgm:spPr>
        <a:prstGeom prst="roundRect">
          <a:avLst/>
        </a:prstGeom>
      </dgm:spPr>
      <dgm:t>
        <a:bodyPr/>
        <a:lstStyle/>
        <a:p>
          <a:endParaRPr lang="zh-TW" altLang="en-US"/>
        </a:p>
      </dgm:t>
    </dgm:pt>
    <dgm:pt modelId="{7553580E-7167-4479-9ADD-77D9D962F159}" type="pres">
      <dgm:prSet presAssocID="{22CEF023-1CAC-4DAA-87F8-788854CA4284}" presName="sibTrans" presStyleCnt="0"/>
      <dgm:spPr/>
      <dgm:t>
        <a:bodyPr/>
        <a:lstStyle/>
        <a:p>
          <a:endParaRPr lang="zh-TW" altLang="en-US"/>
        </a:p>
      </dgm:t>
    </dgm:pt>
    <dgm:pt modelId="{F5EF02C8-279D-44AD-ACEC-B7AC02B716B0}" type="pres">
      <dgm:prSet presAssocID="{4326668C-6977-4566-B226-96CF84BA49FE}" presName="node" presStyleLbl="node1" presStyleIdx="6" presStyleCnt="8" custScaleX="185981">
        <dgm:presLayoutVars>
          <dgm:bulletEnabled val="1"/>
        </dgm:presLayoutVars>
      </dgm:prSet>
      <dgm:spPr>
        <a:prstGeom prst="roundRect">
          <a:avLst/>
        </a:prstGeom>
      </dgm:spPr>
      <dgm:t>
        <a:bodyPr/>
        <a:lstStyle/>
        <a:p>
          <a:endParaRPr lang="zh-TW" altLang="en-US"/>
        </a:p>
      </dgm:t>
    </dgm:pt>
    <dgm:pt modelId="{F185869E-CE9F-4432-AFC3-5FDEC45ACD0D}" type="pres">
      <dgm:prSet presAssocID="{E4FFA103-6784-47D6-919F-9580FB0A9FB2}" presName="sibTrans" presStyleCnt="0"/>
      <dgm:spPr/>
      <dgm:t>
        <a:bodyPr/>
        <a:lstStyle/>
        <a:p>
          <a:endParaRPr lang="zh-TW" altLang="en-US"/>
        </a:p>
      </dgm:t>
    </dgm:pt>
    <dgm:pt modelId="{8D97870E-5C2F-41D8-99B2-8340058D2001}" type="pres">
      <dgm:prSet presAssocID="{8079A4CB-4C4A-4E0F-A256-211D26FDBBC1}" presName="node" presStyleLbl="node1" presStyleIdx="7" presStyleCnt="8" custScaleX="185981">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6A98302B-DF52-4E05-84B4-750CE46AD62E}" type="presOf" srcId="{1B57BCC4-E97C-4E6A-AC6F-3D345A005198}" destId="{05542A5E-26ED-4234-8664-29E163BCDDA0}" srcOrd="0" destOrd="0" presId="urn:microsoft.com/office/officeart/2005/8/layout/default"/>
    <dgm:cxn modelId="{C5D61E0E-5B71-412F-BE98-FABBA9ECB8BB}" type="presOf" srcId="{4326668C-6977-4566-B226-96CF84BA49FE}" destId="{F5EF02C8-279D-44AD-ACEC-B7AC02B716B0}" srcOrd="0" destOrd="0" presId="urn:microsoft.com/office/officeart/2005/8/layout/default"/>
    <dgm:cxn modelId="{BCC8421F-C1D7-4A42-B29D-0B8D357CDF65}" type="presOf" srcId="{16EC3F02-A1ED-4FB6-ADF3-D528E4E9F080}" destId="{519E7015-12AB-4743-AE72-8327EFD0B7ED}" srcOrd="0" destOrd="0" presId="urn:microsoft.com/office/officeart/2005/8/layout/default"/>
    <dgm:cxn modelId="{7FB88EE9-8138-4F13-ADA6-AAA104EA0715}" type="presOf" srcId="{990438B5-C578-48F7-9400-D2C7C6FD596E}" destId="{FA2DFF8C-377F-46BC-B51A-AE7A5145C0B7}" srcOrd="0" destOrd="0" presId="urn:microsoft.com/office/officeart/2005/8/layout/default"/>
    <dgm:cxn modelId="{7FE1CEC5-FA18-4082-B890-9794C2BFECD0}" srcId="{DAA43C58-D23A-420E-8913-BABFFEB08633}" destId="{8079A4CB-4C4A-4E0F-A256-211D26FDBBC1}" srcOrd="7" destOrd="0" parTransId="{CD8B2A8A-B353-4B6D-BA2F-48A88AEAE02C}" sibTransId="{2AE04A2B-F9E7-457E-860F-978B418A5753}"/>
    <dgm:cxn modelId="{73435542-9A2A-4002-93B4-8CE1605AB7E5}" type="presOf" srcId="{25902CEF-40EA-47CC-8C7F-12DECC46187A}" destId="{5A976926-F4C1-4A14-B3EE-713C690953DE}" srcOrd="0" destOrd="0" presId="urn:microsoft.com/office/officeart/2005/8/layout/default"/>
    <dgm:cxn modelId="{B4DA9166-F9A9-4687-B6F5-314F13F7D911}" type="presOf" srcId="{41FFC8E6-A517-4E27-8DFF-515A5CBBB589}" destId="{0F347B83-52A6-4BF7-9143-3455C2B38209}"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02180C09-4299-4A24-9A12-09A6521985DD}" srcId="{DAA43C58-D23A-420E-8913-BABFFEB08633}" destId="{41FFC8E6-A517-4E27-8DFF-515A5CBBB589}" srcOrd="5" destOrd="0" parTransId="{84037037-D99F-4006-A570-751F6CA7EA76}" sibTransId="{22CEF023-1CAC-4DAA-87F8-788854CA4284}"/>
    <dgm:cxn modelId="{CE22CE8D-96F1-41FB-8EC9-7BF9BF751FF1}" srcId="{DAA43C58-D23A-420E-8913-BABFFEB08633}" destId="{4326668C-6977-4566-B226-96CF84BA49FE}" srcOrd="6" destOrd="0" parTransId="{1FF3BFC3-7AE6-4D7F-B5E9-BEE7B2B0692A}" sibTransId="{E4FFA103-6784-47D6-919F-9580FB0A9FB2}"/>
    <dgm:cxn modelId="{C1AC5160-08EA-486E-9456-3AC45A0F86A6}" type="presOf" srcId="{8079A4CB-4C4A-4E0F-A256-211D26FDBBC1}" destId="{8D97870E-5C2F-41D8-99B2-8340058D2001}"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EDBC820F-9B76-4683-AE3C-39CBC6988C3C}" type="presOf" srcId="{AEFFE9C1-8DD6-4989-AAC3-0B713D2D4331}" destId="{B147493B-2ACF-4210-A434-F82BF65829C3}" srcOrd="0" destOrd="0" presId="urn:microsoft.com/office/officeart/2005/8/layout/default"/>
    <dgm:cxn modelId="{91171A2C-6BCB-4997-9B60-052CE8796A6B}" type="presOf" srcId="{DAA43C58-D23A-420E-8913-BABFFEB08633}" destId="{76095A23-A959-4D82-8209-F4E6C9D8BD50}" srcOrd="0" destOrd="0" presId="urn:microsoft.com/office/officeart/2005/8/layout/default"/>
    <dgm:cxn modelId="{5EF740CC-ACD8-4651-95C1-D7123F8D66C2}" type="presParOf" srcId="{76095A23-A959-4D82-8209-F4E6C9D8BD50}" destId="{05542A5E-26ED-4234-8664-29E163BCDDA0}" srcOrd="0" destOrd="0" presId="urn:microsoft.com/office/officeart/2005/8/layout/default"/>
    <dgm:cxn modelId="{FD7E8A17-CD55-4518-B870-4D12712ACCC5}" type="presParOf" srcId="{76095A23-A959-4D82-8209-F4E6C9D8BD50}" destId="{5C5C3C28-DBB1-4E45-8E82-71B280824AC3}" srcOrd="1" destOrd="0" presId="urn:microsoft.com/office/officeart/2005/8/layout/default"/>
    <dgm:cxn modelId="{7A1CAE5E-BC96-442C-AE6D-34DEC2CAD8F2}" type="presParOf" srcId="{76095A23-A959-4D82-8209-F4E6C9D8BD50}" destId="{FA2DFF8C-377F-46BC-B51A-AE7A5145C0B7}" srcOrd="2" destOrd="0" presId="urn:microsoft.com/office/officeart/2005/8/layout/default"/>
    <dgm:cxn modelId="{DD1FF2B9-0433-46CB-9A9A-01F330A0B7DE}" type="presParOf" srcId="{76095A23-A959-4D82-8209-F4E6C9D8BD50}" destId="{2E5BB301-3918-4EAA-B6D6-A20E41E89F31}" srcOrd="3" destOrd="0" presId="urn:microsoft.com/office/officeart/2005/8/layout/default"/>
    <dgm:cxn modelId="{EDA41D22-E8DE-4A8A-82C3-3A3B6B4FBAC3}" type="presParOf" srcId="{76095A23-A959-4D82-8209-F4E6C9D8BD50}" destId="{B147493B-2ACF-4210-A434-F82BF65829C3}" srcOrd="4" destOrd="0" presId="urn:microsoft.com/office/officeart/2005/8/layout/default"/>
    <dgm:cxn modelId="{31629834-DC0C-47D7-90BE-0EC0F3BD57FE}" type="presParOf" srcId="{76095A23-A959-4D82-8209-F4E6C9D8BD50}" destId="{D67671A4-B6EE-45B4-A4A9-27714A682E06}" srcOrd="5" destOrd="0" presId="urn:microsoft.com/office/officeart/2005/8/layout/default"/>
    <dgm:cxn modelId="{5DC2A0CA-8CDE-4898-BDD1-E553BEC501FA}" type="presParOf" srcId="{76095A23-A959-4D82-8209-F4E6C9D8BD50}" destId="{5A976926-F4C1-4A14-B3EE-713C690953DE}" srcOrd="6" destOrd="0" presId="urn:microsoft.com/office/officeart/2005/8/layout/default"/>
    <dgm:cxn modelId="{A32E5CFE-FD8A-4C32-B09C-1B986F1527E8}" type="presParOf" srcId="{76095A23-A959-4D82-8209-F4E6C9D8BD50}" destId="{16A1044C-5A23-4DDC-9F74-CC0A79B401EA}" srcOrd="7" destOrd="0" presId="urn:microsoft.com/office/officeart/2005/8/layout/default"/>
    <dgm:cxn modelId="{3DE32B23-11C1-49F6-BE43-D32F5647E790}" type="presParOf" srcId="{76095A23-A959-4D82-8209-F4E6C9D8BD50}" destId="{519E7015-12AB-4743-AE72-8327EFD0B7ED}" srcOrd="8" destOrd="0" presId="urn:microsoft.com/office/officeart/2005/8/layout/default"/>
    <dgm:cxn modelId="{0556982F-AC8F-47E0-B90E-F911E8D7AAE1}" type="presParOf" srcId="{76095A23-A959-4D82-8209-F4E6C9D8BD50}" destId="{B6AA0833-C468-441D-B68A-E3CA29810CC5}" srcOrd="9" destOrd="0" presId="urn:microsoft.com/office/officeart/2005/8/layout/default"/>
    <dgm:cxn modelId="{EAA023F1-9A4D-4D94-BEC9-0A696E13C9E8}" type="presParOf" srcId="{76095A23-A959-4D82-8209-F4E6C9D8BD50}" destId="{0F347B83-52A6-4BF7-9143-3455C2B38209}" srcOrd="10" destOrd="0" presId="urn:microsoft.com/office/officeart/2005/8/layout/default"/>
    <dgm:cxn modelId="{DBFF1159-B0F4-4EF6-917B-74F1EF16F74B}" type="presParOf" srcId="{76095A23-A959-4D82-8209-F4E6C9D8BD50}" destId="{7553580E-7167-4479-9ADD-77D9D962F159}" srcOrd="11" destOrd="0" presId="urn:microsoft.com/office/officeart/2005/8/layout/default"/>
    <dgm:cxn modelId="{DB276052-CF33-481E-B0CC-05B472245FF3}" type="presParOf" srcId="{76095A23-A959-4D82-8209-F4E6C9D8BD50}" destId="{F5EF02C8-279D-44AD-ACEC-B7AC02B716B0}" srcOrd="12" destOrd="0" presId="urn:microsoft.com/office/officeart/2005/8/layout/default"/>
    <dgm:cxn modelId="{2C1F4700-05FB-4EEF-8B72-107FECF5ACEB}" type="presParOf" srcId="{76095A23-A959-4D82-8209-F4E6C9D8BD50}" destId="{F185869E-CE9F-4432-AFC3-5FDEC45ACD0D}" srcOrd="13" destOrd="0" presId="urn:microsoft.com/office/officeart/2005/8/layout/default"/>
    <dgm:cxn modelId="{7191360F-1002-45C3-8A39-71E3F0306F1E}" type="presParOf" srcId="{76095A23-A959-4D82-8209-F4E6C9D8BD50}" destId="{8D97870E-5C2F-41D8-99B2-8340058D200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a:solidFill>
          <a:srgbClr val="660066"/>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公司</a:t>
          </a:r>
          <a:r>
            <a:rPr lang="en-US" altLang="zh-TW"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t>
          </a:r>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品牌網站</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lstStyle/>
        <a:p>
          <a:endParaRPr lang="zh-TW" altLang="en-US"/>
        </a:p>
      </dgm:t>
    </dgm:pt>
    <dgm:pt modelId="{C8D70097-48FD-48AE-956D-701D4E336685}" type="sibTrans" cxnId="{50C3EE68-6A60-48FC-848E-4FD6621FA7DF}">
      <dgm:prSet/>
      <dgm:spPr/>
      <dgm:t>
        <a:bodyPr/>
        <a:lstStyle/>
        <a:p>
          <a:endParaRPr lang="zh-TW" altLang="en-US"/>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服務網站</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lstStyle/>
        <a:p>
          <a:endParaRPr lang="zh-TW" altLang="en-US"/>
        </a:p>
      </dgm:t>
    </dgm:pt>
    <dgm:pt modelId="{F4BE3860-0CFA-4465-AFD3-159CCF051678}" type="sibTrans" cxnId="{A3CAD390-FEAB-4DCB-9BE0-B676857FE0CC}">
      <dgm:prSet/>
      <dgm:spPr/>
      <dgm:t>
        <a:bodyPr/>
        <a:lstStyle/>
        <a:p>
          <a:endParaRPr lang="zh-TW" altLang="en-US"/>
        </a:p>
      </dgm:t>
    </dgm:pt>
    <dgm:pt modelId="{AEFFE9C1-8DD6-4989-AAC3-0B713D2D4331}">
      <dgm:prSet phldrT="[文字]" custT="1"/>
      <dgm:spPr>
        <a:solidFill>
          <a:srgbClr val="FF505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銷售網站</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lstStyle/>
        <a:p>
          <a:endParaRPr lang="zh-TW" altLang="en-US"/>
        </a:p>
      </dgm:t>
    </dgm:pt>
    <dgm:pt modelId="{D64BEEAD-9639-4DD5-A173-CEBBE66904C2}" type="sibTrans" cxnId="{014BEEFC-E3B8-4F4E-B85B-B278FCBB5D1E}">
      <dgm:prSet/>
      <dgm:spPr/>
      <dgm:t>
        <a:bodyPr/>
        <a:lstStyle/>
        <a:p>
          <a:endParaRPr lang="zh-TW" altLang="en-US"/>
        </a:p>
      </dgm:t>
    </dgm:pt>
    <dgm:pt modelId="{FF7EE58E-20B9-471E-A588-FB51723B56B7}">
      <dgm:prSet phldrT="[文字]" custT="1"/>
      <dgm:spPr>
        <a:solidFill>
          <a:schemeClr val="accent6">
            <a:lumMod val="5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資訊網站</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A363EF7-418B-4FB8-84CF-C97F4C1553B1}" type="parTrans" cxnId="{CFD0B2B7-5BCF-4372-A682-869A34A2D820}">
      <dgm:prSet/>
      <dgm:spPr/>
      <dgm:t>
        <a:bodyPr/>
        <a:lstStyle/>
        <a:p>
          <a:endParaRPr lang="zh-TW" altLang="en-US"/>
        </a:p>
      </dgm:t>
    </dgm:pt>
    <dgm:pt modelId="{717CF2CB-E8A3-42A8-837E-821D964606E1}" type="sibTrans" cxnId="{CFD0B2B7-5BCF-4372-A682-869A34A2D820}">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4" custScaleX="57978" custScaleY="59259" custLinFactNeighborX="-9390" custLinFactNeighborY="-1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4" custScaleX="57978" custScaleY="59259">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4" custScaleX="57978" custScaleY="59259" custLinFactNeighborX="-1046" custLinFactNeighborY="-259">
        <dgm:presLayoutVars>
          <dgm:bulletEnabled val="1"/>
        </dgm:presLayoutVars>
      </dgm:prSet>
      <dgm:spPr>
        <a:prstGeom prst="roundRect">
          <a:avLst/>
        </a:prstGeom>
      </dgm:spPr>
      <dgm:t>
        <a:bodyPr/>
        <a:lstStyle/>
        <a:p>
          <a:endParaRPr lang="zh-TW" altLang="en-US"/>
        </a:p>
      </dgm:t>
    </dgm:pt>
    <dgm:pt modelId="{80EBF4AA-9C82-4F64-B8F8-7DCB2BBF8F5A}" type="pres">
      <dgm:prSet presAssocID="{D64BEEAD-9639-4DD5-A173-CEBBE66904C2}" presName="sibTrans" presStyleCnt="0"/>
      <dgm:spPr/>
    </dgm:pt>
    <dgm:pt modelId="{3DD52A4C-EBF7-4CA4-82B3-298EF4BA08B9}" type="pres">
      <dgm:prSet presAssocID="{FF7EE58E-20B9-471E-A588-FB51723B56B7}" presName="node" presStyleLbl="node1" presStyleIdx="3" presStyleCnt="4" custScaleX="56393" custScaleY="59873" custLinFactNeighborX="535" custLinFactNeighborY="-1443">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548CD8FD-8BA5-44CE-97E9-CF92920C604E}" type="presOf" srcId="{DAA43C58-D23A-420E-8913-BABFFEB08633}" destId="{76095A23-A959-4D82-8209-F4E6C9D8BD5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1EE2EC7F-B3B4-4784-9B42-836FBEF7A714}" type="presOf" srcId="{FF7EE58E-20B9-471E-A588-FB51723B56B7}" destId="{3DD52A4C-EBF7-4CA4-82B3-298EF4BA08B9}" srcOrd="0" destOrd="0" presId="urn:microsoft.com/office/officeart/2005/8/layout/default"/>
    <dgm:cxn modelId="{57CCDE17-061C-4838-88EF-CC0FD68ACEB1}" type="presOf" srcId="{AEFFE9C1-8DD6-4989-AAC3-0B713D2D4331}" destId="{B147493B-2ACF-4210-A434-F82BF65829C3}" srcOrd="0" destOrd="0" presId="urn:microsoft.com/office/officeart/2005/8/layout/default"/>
    <dgm:cxn modelId="{CFD0B2B7-5BCF-4372-A682-869A34A2D820}" srcId="{DAA43C58-D23A-420E-8913-BABFFEB08633}" destId="{FF7EE58E-20B9-471E-A588-FB51723B56B7}" srcOrd="3" destOrd="0" parTransId="{AA363EF7-418B-4FB8-84CF-C97F4C1553B1}" sibTransId="{717CF2CB-E8A3-42A8-837E-821D964606E1}"/>
    <dgm:cxn modelId="{A88C5C20-46C3-4E84-BF25-5EEF30FBAF1A}" type="presOf" srcId="{990438B5-C578-48F7-9400-D2C7C6FD596E}" destId="{FA2DFF8C-377F-46BC-B51A-AE7A5145C0B7}"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F52FC78A-93CC-4441-B9CE-C59D598B921D}" type="presOf" srcId="{1B57BCC4-E97C-4E6A-AC6F-3D345A005198}" destId="{05542A5E-26ED-4234-8664-29E163BCDDA0}" srcOrd="0" destOrd="0" presId="urn:microsoft.com/office/officeart/2005/8/layout/default"/>
    <dgm:cxn modelId="{6A46D2FE-5E42-4102-B4DA-A3C95651A148}" type="presParOf" srcId="{76095A23-A959-4D82-8209-F4E6C9D8BD50}" destId="{05542A5E-26ED-4234-8664-29E163BCDDA0}" srcOrd="0" destOrd="0" presId="urn:microsoft.com/office/officeart/2005/8/layout/default"/>
    <dgm:cxn modelId="{F76E28A8-C2AF-485D-A656-8741892FFCD4}" type="presParOf" srcId="{76095A23-A959-4D82-8209-F4E6C9D8BD50}" destId="{5C5C3C28-DBB1-4E45-8E82-71B280824AC3}" srcOrd="1" destOrd="0" presId="urn:microsoft.com/office/officeart/2005/8/layout/default"/>
    <dgm:cxn modelId="{DB5C574F-E049-4EE6-8253-718E20F115BA}" type="presParOf" srcId="{76095A23-A959-4D82-8209-F4E6C9D8BD50}" destId="{FA2DFF8C-377F-46BC-B51A-AE7A5145C0B7}" srcOrd="2" destOrd="0" presId="urn:microsoft.com/office/officeart/2005/8/layout/default"/>
    <dgm:cxn modelId="{8148DD09-EFBC-4DBE-AA28-92F03E2043DA}" type="presParOf" srcId="{76095A23-A959-4D82-8209-F4E6C9D8BD50}" destId="{2E5BB301-3918-4EAA-B6D6-A20E41E89F31}" srcOrd="3" destOrd="0" presId="urn:microsoft.com/office/officeart/2005/8/layout/default"/>
    <dgm:cxn modelId="{31709C5F-8144-4A43-8B1C-B89FF54AE6A4}" type="presParOf" srcId="{76095A23-A959-4D82-8209-F4E6C9D8BD50}" destId="{B147493B-2ACF-4210-A434-F82BF65829C3}" srcOrd="4" destOrd="0" presId="urn:microsoft.com/office/officeart/2005/8/layout/default"/>
    <dgm:cxn modelId="{B0C09B1F-5987-460A-9685-95627C40FB60}" type="presParOf" srcId="{76095A23-A959-4D82-8209-F4E6C9D8BD50}" destId="{80EBF4AA-9C82-4F64-B8F8-7DCB2BBF8F5A}" srcOrd="5" destOrd="0" presId="urn:microsoft.com/office/officeart/2005/8/layout/default"/>
    <dgm:cxn modelId="{06BE02DC-E630-4C0F-9443-D85A1C3930D0}" type="presParOf" srcId="{76095A23-A959-4D82-8209-F4E6C9D8BD50}" destId="{3DD52A4C-EBF7-4CA4-82B3-298EF4BA08B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a:solidFill>
          <a:srgbClr val="660066"/>
        </a:solidFill>
      </dgm:spPr>
      <dgm:t>
        <a:bodyPr>
          <a:scene3d>
            <a:camera prst="orthographicFront"/>
            <a:lightRig rig="soft" dir="t">
              <a:rot lat="0" lon="0" rev="10800000"/>
            </a:lightRig>
          </a:scene3d>
          <a:sp3d>
            <a:bevelT w="27940" h="12700"/>
            <a:contourClr>
              <a:srgbClr val="DDDDDD"/>
            </a:contourClr>
          </a:sp3d>
        </a:bodyPr>
        <a:lstStyle/>
        <a:p>
          <a:r>
            <a:rPr lang="en-US" altLang="zh-TW"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B2B</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lstStyle/>
        <a:p>
          <a:endParaRPr lang="zh-TW" altLang="en-US"/>
        </a:p>
      </dgm:t>
    </dgm:pt>
    <dgm:pt modelId="{C8D70097-48FD-48AE-956D-701D4E336685}" type="sibTrans" cxnId="{50C3EE68-6A60-48FC-848E-4FD6621FA7DF}">
      <dgm:prSet/>
      <dgm:spPr/>
      <dgm:t>
        <a:bodyPr/>
        <a:lstStyle/>
        <a:p>
          <a:endParaRPr lang="zh-TW" altLang="en-US"/>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en-US" altLang="zh-TW"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B2C</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lstStyle/>
        <a:p>
          <a:endParaRPr lang="zh-TW" altLang="en-US"/>
        </a:p>
      </dgm:t>
    </dgm:pt>
    <dgm:pt modelId="{F4BE3860-0CFA-4465-AFD3-159CCF051678}" type="sibTrans" cxnId="{A3CAD390-FEAB-4DCB-9BE0-B676857FE0CC}">
      <dgm:prSet/>
      <dgm:spPr/>
      <dgm:t>
        <a:bodyPr/>
        <a:lstStyle/>
        <a:p>
          <a:endParaRPr lang="zh-TW" altLang="en-US"/>
        </a:p>
      </dgm:t>
    </dgm:pt>
    <dgm:pt modelId="{AEFFE9C1-8DD6-4989-AAC3-0B713D2D4331}">
      <dgm:prSet phldrT="[文字]" custT="1"/>
      <dgm:spPr>
        <a:solidFill>
          <a:srgbClr val="FF5050"/>
        </a:solidFill>
      </dgm:spPr>
      <dgm:t>
        <a:bodyPr>
          <a:scene3d>
            <a:camera prst="orthographicFront"/>
            <a:lightRig rig="soft" dir="t">
              <a:rot lat="0" lon="0" rev="10800000"/>
            </a:lightRig>
          </a:scene3d>
          <a:sp3d>
            <a:bevelT w="27940" h="12700"/>
            <a:contourClr>
              <a:srgbClr val="DDDDDD"/>
            </a:contourClr>
          </a:sp3d>
        </a:bodyPr>
        <a:lstStyle/>
        <a:p>
          <a:r>
            <a:rPr lang="en-US" altLang="zh-TW"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C2B</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lstStyle/>
        <a:p>
          <a:endParaRPr lang="zh-TW" altLang="en-US"/>
        </a:p>
      </dgm:t>
    </dgm:pt>
    <dgm:pt modelId="{D64BEEAD-9639-4DD5-A173-CEBBE66904C2}" type="sibTrans" cxnId="{014BEEFC-E3B8-4F4E-B85B-B278FCBB5D1E}">
      <dgm:prSet/>
      <dgm:spPr/>
      <dgm:t>
        <a:bodyPr/>
        <a:lstStyle/>
        <a:p>
          <a:endParaRPr lang="zh-TW" altLang="en-US"/>
        </a:p>
      </dgm:t>
    </dgm:pt>
    <dgm:pt modelId="{FF7EE58E-20B9-471E-A588-FB51723B56B7}">
      <dgm:prSet phldrT="[文字]" custT="1"/>
      <dgm:spPr>
        <a:solidFill>
          <a:schemeClr val="accent6">
            <a:lumMod val="50000"/>
          </a:schemeClr>
        </a:solidFill>
      </dgm:spPr>
      <dgm:t>
        <a:bodyPr>
          <a:scene3d>
            <a:camera prst="orthographicFront"/>
            <a:lightRig rig="soft" dir="t">
              <a:rot lat="0" lon="0" rev="10800000"/>
            </a:lightRig>
          </a:scene3d>
          <a:sp3d>
            <a:bevelT w="27940" h="12700"/>
            <a:contourClr>
              <a:srgbClr val="DDDDDD"/>
            </a:contourClr>
          </a:sp3d>
        </a:bodyPr>
        <a:lstStyle/>
        <a:p>
          <a:r>
            <a:rPr lang="en-US" altLang="zh-TW"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C2C</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A363EF7-418B-4FB8-84CF-C97F4C1553B1}" type="parTrans" cxnId="{CFD0B2B7-5BCF-4372-A682-869A34A2D820}">
      <dgm:prSet/>
      <dgm:spPr/>
      <dgm:t>
        <a:bodyPr/>
        <a:lstStyle/>
        <a:p>
          <a:endParaRPr lang="zh-TW" altLang="en-US"/>
        </a:p>
      </dgm:t>
    </dgm:pt>
    <dgm:pt modelId="{717CF2CB-E8A3-42A8-837E-821D964606E1}" type="sibTrans" cxnId="{CFD0B2B7-5BCF-4372-A682-869A34A2D820}">
      <dgm:prSet/>
      <dgm:spPr/>
      <dgm:t>
        <a:bodyPr/>
        <a:lstStyle/>
        <a:p>
          <a:endParaRPr lang="zh-TW" altLang="en-US"/>
        </a:p>
      </dgm:t>
    </dgm:pt>
    <dgm:pt modelId="{88D1F525-481D-4637-8815-11C23A5792A5}">
      <dgm:prSet phldrT="[文字]" custT="1"/>
      <dgm:spPr>
        <a:solidFill>
          <a:schemeClr val="bg2">
            <a:lumMod val="25000"/>
          </a:schemeClr>
        </a:solidFill>
      </dgm:spPr>
      <dgm:t>
        <a:bodyPr>
          <a:scene3d>
            <a:camera prst="orthographicFront"/>
            <a:lightRig rig="soft" dir="t">
              <a:rot lat="0" lon="0" rev="10800000"/>
            </a:lightRig>
          </a:scene3d>
          <a:sp3d>
            <a:bevelT w="27940" h="12700"/>
            <a:contourClr>
              <a:srgbClr val="DDDDDD"/>
            </a:contourClr>
          </a:sp3d>
        </a:bodyPr>
        <a:lstStyle/>
        <a:p>
          <a:r>
            <a:rPr lang="en-US" altLang="zh-TW"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B2E</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F4EDD5F-67B2-4404-B3FA-1DC7BF102570}" type="parTrans" cxnId="{1053175A-BC07-44B3-9316-BCE7B6A80E47}">
      <dgm:prSet/>
      <dgm:spPr/>
      <dgm:t>
        <a:bodyPr/>
        <a:lstStyle/>
        <a:p>
          <a:endParaRPr lang="zh-TW" altLang="en-US"/>
        </a:p>
      </dgm:t>
    </dgm:pt>
    <dgm:pt modelId="{A971AFBD-980C-48E0-B414-278D692E3DEA}" type="sibTrans" cxnId="{1053175A-BC07-44B3-9316-BCE7B6A80E47}">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custScaleX="57978" custScaleY="59259" custLinFactNeighborX="-9390" custLinFactNeighborY="-1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custScaleX="57978" custScaleY="59259">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custScaleX="57978" custScaleY="59259" custLinFactNeighborX="-1046" custLinFactNeighborY="-259">
        <dgm:presLayoutVars>
          <dgm:bulletEnabled val="1"/>
        </dgm:presLayoutVars>
      </dgm:prSet>
      <dgm:spPr>
        <a:prstGeom prst="roundRect">
          <a:avLst/>
        </a:prstGeom>
      </dgm:spPr>
      <dgm:t>
        <a:bodyPr/>
        <a:lstStyle/>
        <a:p>
          <a:endParaRPr lang="zh-TW" altLang="en-US"/>
        </a:p>
      </dgm:t>
    </dgm:pt>
    <dgm:pt modelId="{80EBF4AA-9C82-4F64-B8F8-7DCB2BBF8F5A}" type="pres">
      <dgm:prSet presAssocID="{D64BEEAD-9639-4DD5-A173-CEBBE66904C2}" presName="sibTrans" presStyleCnt="0"/>
      <dgm:spPr/>
    </dgm:pt>
    <dgm:pt modelId="{3DD52A4C-EBF7-4CA4-82B3-298EF4BA08B9}" type="pres">
      <dgm:prSet presAssocID="{FF7EE58E-20B9-471E-A588-FB51723B56B7}" presName="node" presStyleLbl="node1" presStyleIdx="3" presStyleCnt="5" custScaleX="56393" custScaleY="59873" custLinFactNeighborX="535" custLinFactNeighborY="-1443">
        <dgm:presLayoutVars>
          <dgm:bulletEnabled val="1"/>
        </dgm:presLayoutVars>
      </dgm:prSet>
      <dgm:spPr>
        <a:prstGeom prst="roundRect">
          <a:avLst/>
        </a:prstGeom>
      </dgm:spPr>
      <dgm:t>
        <a:bodyPr/>
        <a:lstStyle/>
        <a:p>
          <a:endParaRPr lang="zh-TW" altLang="en-US"/>
        </a:p>
      </dgm:t>
    </dgm:pt>
    <dgm:pt modelId="{FE393100-30BF-40CF-AF8F-CF9D566E0039}" type="pres">
      <dgm:prSet presAssocID="{717CF2CB-E8A3-42A8-837E-821D964606E1}" presName="sibTrans" presStyleCnt="0"/>
      <dgm:spPr/>
    </dgm:pt>
    <dgm:pt modelId="{D5CB2201-DAE2-442D-862B-C06E8312EFA1}" type="pres">
      <dgm:prSet presAssocID="{88D1F525-481D-4637-8815-11C23A5792A5}" presName="node" presStyleLbl="node1" presStyleIdx="4" presStyleCnt="5" custScaleX="54652" custScaleY="59615" custLinFactNeighborY="-2624">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78B7D424-4C20-41E6-AFEA-6E44922A3B41}" type="presOf" srcId="{AEFFE9C1-8DD6-4989-AAC3-0B713D2D4331}" destId="{B147493B-2ACF-4210-A434-F82BF65829C3}" srcOrd="0" destOrd="0" presId="urn:microsoft.com/office/officeart/2005/8/layout/default"/>
    <dgm:cxn modelId="{38557E5C-A373-4B19-8AAF-F117913780D2}" type="presOf" srcId="{DAA43C58-D23A-420E-8913-BABFFEB08633}" destId="{76095A23-A959-4D82-8209-F4E6C9D8BD50}" srcOrd="0" destOrd="0" presId="urn:microsoft.com/office/officeart/2005/8/layout/default"/>
    <dgm:cxn modelId="{78A4BD46-B2C5-4490-89E5-89545044F221}" type="presOf" srcId="{990438B5-C578-48F7-9400-D2C7C6FD596E}" destId="{FA2DFF8C-377F-46BC-B51A-AE7A5145C0B7}" srcOrd="0" destOrd="0" presId="urn:microsoft.com/office/officeart/2005/8/layout/default"/>
    <dgm:cxn modelId="{1053175A-BC07-44B3-9316-BCE7B6A80E47}" srcId="{DAA43C58-D23A-420E-8913-BABFFEB08633}" destId="{88D1F525-481D-4637-8815-11C23A5792A5}" srcOrd="4" destOrd="0" parTransId="{FF4EDD5F-67B2-4404-B3FA-1DC7BF102570}" sibTransId="{A971AFBD-980C-48E0-B414-278D692E3DEA}"/>
    <dgm:cxn modelId="{CFD0B2B7-5BCF-4372-A682-869A34A2D820}" srcId="{DAA43C58-D23A-420E-8913-BABFFEB08633}" destId="{FF7EE58E-20B9-471E-A588-FB51723B56B7}" srcOrd="3" destOrd="0" parTransId="{AA363EF7-418B-4FB8-84CF-C97F4C1553B1}" sibTransId="{717CF2CB-E8A3-42A8-837E-821D964606E1}"/>
    <dgm:cxn modelId="{A3DEC16A-B346-446A-AAEB-56411DB28688}" type="presOf" srcId="{88D1F525-481D-4637-8815-11C23A5792A5}" destId="{D5CB2201-DAE2-442D-862B-C06E8312EFA1}" srcOrd="0" destOrd="0" presId="urn:microsoft.com/office/officeart/2005/8/layout/default"/>
    <dgm:cxn modelId="{EFD9E5CD-F8C2-4399-8C70-911CF02886A9}" type="presOf" srcId="{1B57BCC4-E97C-4E6A-AC6F-3D345A005198}" destId="{05542A5E-26ED-4234-8664-29E163BCDDA0}" srcOrd="0" destOrd="0" presId="urn:microsoft.com/office/officeart/2005/8/layout/default"/>
    <dgm:cxn modelId="{4A799A6F-6C43-45EA-9F36-C61C3BC856CF}" type="presOf" srcId="{FF7EE58E-20B9-471E-A588-FB51723B56B7}" destId="{3DD52A4C-EBF7-4CA4-82B3-298EF4BA08B9}" srcOrd="0" destOrd="0" presId="urn:microsoft.com/office/officeart/2005/8/layout/default"/>
    <dgm:cxn modelId="{83F31AF1-632D-493B-A121-2D2995F283D6}" type="presParOf" srcId="{76095A23-A959-4D82-8209-F4E6C9D8BD50}" destId="{05542A5E-26ED-4234-8664-29E163BCDDA0}" srcOrd="0" destOrd="0" presId="urn:microsoft.com/office/officeart/2005/8/layout/default"/>
    <dgm:cxn modelId="{3BED758F-0F10-499A-954A-005C8E7FD4E7}" type="presParOf" srcId="{76095A23-A959-4D82-8209-F4E6C9D8BD50}" destId="{5C5C3C28-DBB1-4E45-8E82-71B280824AC3}" srcOrd="1" destOrd="0" presId="urn:microsoft.com/office/officeart/2005/8/layout/default"/>
    <dgm:cxn modelId="{B3FFD839-8313-4D06-A362-C003B75C6155}" type="presParOf" srcId="{76095A23-A959-4D82-8209-F4E6C9D8BD50}" destId="{FA2DFF8C-377F-46BC-B51A-AE7A5145C0B7}" srcOrd="2" destOrd="0" presId="urn:microsoft.com/office/officeart/2005/8/layout/default"/>
    <dgm:cxn modelId="{40C2D45C-F033-4E59-86EC-8B2D386481F9}" type="presParOf" srcId="{76095A23-A959-4D82-8209-F4E6C9D8BD50}" destId="{2E5BB301-3918-4EAA-B6D6-A20E41E89F31}" srcOrd="3" destOrd="0" presId="urn:microsoft.com/office/officeart/2005/8/layout/default"/>
    <dgm:cxn modelId="{FDDB73CE-E041-4922-A89E-7D695B0233B4}" type="presParOf" srcId="{76095A23-A959-4D82-8209-F4E6C9D8BD50}" destId="{B147493B-2ACF-4210-A434-F82BF65829C3}" srcOrd="4" destOrd="0" presId="urn:microsoft.com/office/officeart/2005/8/layout/default"/>
    <dgm:cxn modelId="{C88EF7FB-5680-4E0E-AA62-309E1AD69EA8}" type="presParOf" srcId="{76095A23-A959-4D82-8209-F4E6C9D8BD50}" destId="{80EBF4AA-9C82-4F64-B8F8-7DCB2BBF8F5A}" srcOrd="5" destOrd="0" presId="urn:microsoft.com/office/officeart/2005/8/layout/default"/>
    <dgm:cxn modelId="{21977A24-8D62-4790-A600-44CB8A521E32}" type="presParOf" srcId="{76095A23-A959-4D82-8209-F4E6C9D8BD50}" destId="{3DD52A4C-EBF7-4CA4-82B3-298EF4BA08B9}" srcOrd="6" destOrd="0" presId="urn:microsoft.com/office/officeart/2005/8/layout/default"/>
    <dgm:cxn modelId="{6900245F-A6C7-45F5-BC07-AFD57E5D8AD7}" type="presParOf" srcId="{76095A23-A959-4D82-8209-F4E6C9D8BD50}" destId="{FE393100-30BF-40CF-AF8F-CF9D566E0039}" srcOrd="7" destOrd="0" presId="urn:microsoft.com/office/officeart/2005/8/layout/default"/>
    <dgm:cxn modelId="{3C157443-0804-4C83-BABE-90A8BCC69CBA}" type="presParOf" srcId="{76095A23-A959-4D82-8209-F4E6C9D8BD50}" destId="{D5CB2201-DAE2-442D-862B-C06E8312EFA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183843"/>
          <a:ext cx="7488832" cy="12168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kern="1200" cap="none" spc="150" dirty="0" smtClean="0">
              <a:ln w="11430"/>
              <a:solidFill>
                <a:srgbClr val="FFFF00"/>
              </a:solidFill>
              <a:effectLst>
                <a:outerShdw blurRad="25400" algn="tl" rotWithShape="0">
                  <a:srgbClr val="000000">
                    <a:alpha val="43000"/>
                  </a:srgbClr>
                </a:outerShdw>
              </a:effectLst>
            </a:rPr>
            <a:t>網際網路的新衝擊</a:t>
          </a:r>
          <a:endParaRPr lang="zh-TW" altLang="en-US" sz="3500" b="1" kern="1200" cap="none" spc="150" dirty="0">
            <a:ln w="11430"/>
            <a:solidFill>
              <a:srgbClr val="FFFF00"/>
            </a:solidFill>
            <a:effectLst>
              <a:outerShdw blurRad="25400" algn="tl" rotWithShape="0">
                <a:srgbClr val="000000">
                  <a:alpha val="43000"/>
                </a:srgbClr>
              </a:outerShdw>
            </a:effectLst>
          </a:endParaRPr>
        </a:p>
      </dsp:txBody>
      <dsp:txXfrm>
        <a:off x="59399" y="243242"/>
        <a:ext cx="7370034" cy="1098002"/>
      </dsp:txXfrm>
    </dsp:sp>
    <dsp:sp modelId="{48045E5C-A433-40C5-A9A1-1F2ACC2731E6}">
      <dsp:nvSpPr>
        <dsp:cNvPr id="0" name=""/>
        <dsp:cNvSpPr/>
      </dsp:nvSpPr>
      <dsp:spPr>
        <a:xfrm>
          <a:off x="0" y="1587844"/>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ysClr val="windowText" lastClr="000000"/>
              </a:solidFill>
              <a:effectLst>
                <a:outerShdw blurRad="25400" algn="tl" rotWithShape="0">
                  <a:srgbClr val="000000">
                    <a:alpha val="43000"/>
                  </a:srgbClr>
                </a:outerShdw>
              </a:effectLst>
            </a:rPr>
            <a:t>網路行銷的興起與特質</a:t>
          </a:r>
          <a:endParaRPr lang="zh-TW" altLang="en-US" sz="3500" b="1" kern="1200" cap="none" spc="150" dirty="0">
            <a:ln w="11430"/>
            <a:solidFill>
              <a:sysClr val="windowText" lastClr="000000"/>
            </a:solidFill>
            <a:effectLst>
              <a:outerShdw blurRad="25400" algn="tl" rotWithShape="0">
                <a:srgbClr val="000000">
                  <a:alpha val="43000"/>
                </a:srgbClr>
              </a:outerShdw>
            </a:effectLst>
          </a:endParaRPr>
        </a:p>
      </dsp:txBody>
      <dsp:txXfrm>
        <a:off x="59399" y="1647243"/>
        <a:ext cx="7370034" cy="1098002"/>
      </dsp:txXfrm>
    </dsp:sp>
    <dsp:sp modelId="{0B052A4C-9EC6-4953-B7A4-B3CB579AF515}">
      <dsp:nvSpPr>
        <dsp:cNvPr id="0" name=""/>
        <dsp:cNvSpPr/>
      </dsp:nvSpPr>
      <dsp:spPr>
        <a:xfrm>
          <a:off x="0" y="2991844"/>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ysClr val="windowText" lastClr="000000"/>
              </a:solidFill>
              <a:effectLst>
                <a:outerShdw blurRad="25400" algn="tl" rotWithShape="0">
                  <a:srgbClr val="000000">
                    <a:alpha val="43000"/>
                  </a:srgbClr>
                </a:outerShdw>
              </a:effectLst>
            </a:rPr>
            <a:t>網路行銷與行銷策略</a:t>
          </a:r>
          <a:endParaRPr lang="zh-TW" altLang="en-US" sz="3500" b="1" kern="1200" cap="none" spc="150" dirty="0">
            <a:ln w="11430"/>
            <a:solidFill>
              <a:sysClr val="windowText" lastClr="000000"/>
            </a:solidFill>
            <a:effectLst>
              <a:outerShdw blurRad="25400" algn="tl" rotWithShape="0">
                <a:srgbClr val="000000">
                  <a:alpha val="43000"/>
                </a:srgbClr>
              </a:outerShdw>
            </a:effectLst>
          </a:endParaRPr>
        </a:p>
      </dsp:txBody>
      <dsp:txXfrm>
        <a:off x="59399" y="3051243"/>
        <a:ext cx="7370034" cy="1098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831915"/>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kern="1200" cap="none" spc="150" dirty="0" smtClean="0">
              <a:ln w="11430"/>
              <a:solidFill>
                <a:schemeClr val="tx1"/>
              </a:solidFill>
              <a:effectLst>
                <a:outerShdw blurRad="25400" algn="tl" rotWithShape="0">
                  <a:srgbClr val="000000">
                    <a:alpha val="43000"/>
                  </a:srgbClr>
                </a:outerShdw>
              </a:effectLst>
            </a:rPr>
            <a:t>網際網路的新衝擊</a:t>
          </a:r>
          <a:endParaRPr lang="zh-TW" altLang="en-US" sz="3500" b="1" kern="1200" cap="none" spc="150" dirty="0">
            <a:ln w="11430"/>
            <a:solidFill>
              <a:schemeClr val="tx1"/>
            </a:solidFill>
            <a:effectLst>
              <a:outerShdw blurRad="25400" algn="tl" rotWithShape="0">
                <a:srgbClr val="000000">
                  <a:alpha val="43000"/>
                </a:srgbClr>
              </a:outerShdw>
            </a:effectLst>
          </a:endParaRPr>
        </a:p>
      </dsp:txBody>
      <dsp:txXfrm>
        <a:off x="59399" y="891314"/>
        <a:ext cx="7370034" cy="1098002"/>
      </dsp:txXfrm>
    </dsp:sp>
    <dsp:sp modelId="{48045E5C-A433-40C5-A9A1-1F2ACC2731E6}">
      <dsp:nvSpPr>
        <dsp:cNvPr id="0" name=""/>
        <dsp:cNvSpPr/>
      </dsp:nvSpPr>
      <dsp:spPr>
        <a:xfrm>
          <a:off x="0" y="2235916"/>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chemeClr val="tx1"/>
              </a:solidFill>
              <a:effectLst>
                <a:outerShdw blurRad="25400" algn="tl" rotWithShape="0">
                  <a:srgbClr val="000000">
                    <a:alpha val="43000"/>
                  </a:srgbClr>
                </a:outerShdw>
              </a:effectLst>
            </a:rPr>
            <a:t>網路行銷的興起與特質</a:t>
          </a:r>
          <a:endParaRPr lang="zh-TW" altLang="en-US" sz="3500" b="1" kern="1200" cap="none" spc="150" dirty="0">
            <a:ln w="11430"/>
            <a:solidFill>
              <a:schemeClr val="tx1"/>
            </a:solidFill>
            <a:effectLst>
              <a:outerShdw blurRad="25400" algn="tl" rotWithShape="0">
                <a:srgbClr val="000000">
                  <a:alpha val="43000"/>
                </a:srgbClr>
              </a:outerShdw>
            </a:effectLst>
          </a:endParaRPr>
        </a:p>
      </dsp:txBody>
      <dsp:txXfrm>
        <a:off x="59399" y="2295315"/>
        <a:ext cx="7370034" cy="1098002"/>
      </dsp:txXfrm>
    </dsp:sp>
    <dsp:sp modelId="{0B052A4C-9EC6-4953-B7A4-B3CB579AF515}">
      <dsp:nvSpPr>
        <dsp:cNvPr id="0" name=""/>
        <dsp:cNvSpPr/>
      </dsp:nvSpPr>
      <dsp:spPr>
        <a:xfrm>
          <a:off x="0" y="3639916"/>
          <a:ext cx="7488832" cy="12168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rgbClr val="FFFF00"/>
              </a:solidFill>
              <a:effectLst>
                <a:outerShdw blurRad="25400" algn="tl" rotWithShape="0">
                  <a:srgbClr val="000000">
                    <a:alpha val="43000"/>
                  </a:srgbClr>
                </a:outerShdw>
              </a:effectLst>
            </a:rPr>
            <a:t>網路行銷與行銷策略</a:t>
          </a:r>
          <a:endParaRPr lang="zh-TW" altLang="en-US" sz="3500" b="1" kern="1200" cap="none" spc="150" dirty="0">
            <a:ln w="11430"/>
            <a:solidFill>
              <a:srgbClr val="FFFF00"/>
            </a:solidFill>
            <a:effectLst>
              <a:outerShdw blurRad="25400" algn="tl" rotWithShape="0">
                <a:srgbClr val="000000">
                  <a:alpha val="43000"/>
                </a:srgbClr>
              </a:outerShdw>
            </a:effectLst>
          </a:endParaRPr>
        </a:p>
      </dsp:txBody>
      <dsp:txXfrm>
        <a:off x="59399" y="3699315"/>
        <a:ext cx="7370034"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207458" y="1329"/>
          <a:ext cx="7471857" cy="774320"/>
        </a:xfrm>
        <a:prstGeom prst="roundRect">
          <a:avLst/>
        </a:prstGeom>
        <a:solidFill>
          <a:srgbClr val="9900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產品走向數位化，產品策略重新構思</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39128"/>
        <a:ext cx="7396259" cy="698722"/>
      </dsp:txXfrm>
    </dsp:sp>
    <dsp:sp modelId="{EDAA7CDC-B506-4C3F-B620-E64873DEECAE}">
      <dsp:nvSpPr>
        <dsp:cNvPr id="0" name=""/>
        <dsp:cNvSpPr/>
      </dsp:nvSpPr>
      <dsp:spPr>
        <a:xfrm>
          <a:off x="207458" y="814366"/>
          <a:ext cx="7471857" cy="77432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用卓越的服務彌補產品虛擬化的問題</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852165"/>
        <a:ext cx="7396259" cy="698722"/>
      </dsp:txXfrm>
    </dsp:sp>
    <dsp:sp modelId="{2A82C059-A8ED-47A7-AA03-B22E3B4E1364}">
      <dsp:nvSpPr>
        <dsp:cNvPr id="0" name=""/>
        <dsp:cNvSpPr/>
      </dsp:nvSpPr>
      <dsp:spPr>
        <a:xfrm>
          <a:off x="207458" y="1627402"/>
          <a:ext cx="7505962" cy="774320"/>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更積極主動的網路顧客服務</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1665201"/>
        <a:ext cx="7430364" cy="698722"/>
      </dsp:txXfrm>
    </dsp:sp>
    <dsp:sp modelId="{F657D7AA-F89C-4854-8F7D-DAFB08AD1842}">
      <dsp:nvSpPr>
        <dsp:cNvPr id="0" name=""/>
        <dsp:cNvSpPr/>
      </dsp:nvSpPr>
      <dsp:spPr>
        <a:xfrm>
          <a:off x="207458" y="2440439"/>
          <a:ext cx="7444169" cy="774320"/>
        </a:xfrm>
        <a:prstGeom prst="round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網路將無形的服務有形化</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2478238"/>
        <a:ext cx="7368571" cy="698722"/>
      </dsp:txXfrm>
    </dsp:sp>
    <dsp:sp modelId="{13C49F45-80D7-47A4-9DA2-3DF9086DF2A0}">
      <dsp:nvSpPr>
        <dsp:cNvPr id="0" name=""/>
        <dsp:cNvSpPr/>
      </dsp:nvSpPr>
      <dsp:spPr>
        <a:xfrm>
          <a:off x="207458" y="3253475"/>
          <a:ext cx="7438409" cy="774320"/>
        </a:xfrm>
        <a:prstGeom prst="roundRect">
          <a:avLst/>
        </a:prstGeom>
        <a:solidFill>
          <a:srgbClr val="A40C7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rgbClr val="F8F8F8"/>
              </a:solidFill>
              <a:effectLst>
                <a:outerShdw blurRad="25400" algn="tl" rotWithShape="0">
                  <a:srgbClr val="000000">
                    <a:alpha val="43000"/>
                  </a:srgbClr>
                </a:outerShdw>
              </a:effectLst>
            </a:rPr>
            <a:t>網路大幅提高客製化程度與顧客創新</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3291274"/>
        <a:ext cx="7362811" cy="698722"/>
      </dsp:txXfrm>
    </dsp:sp>
    <dsp:sp modelId="{CDB1A184-40C2-422B-9242-41DA9E4FA53F}">
      <dsp:nvSpPr>
        <dsp:cNvPr id="0" name=""/>
        <dsp:cNvSpPr/>
      </dsp:nvSpPr>
      <dsp:spPr>
        <a:xfrm>
          <a:off x="207458" y="4066511"/>
          <a:ext cx="7461478" cy="774320"/>
        </a:xfrm>
        <a:prstGeom prst="roundRect">
          <a:avLst/>
        </a:prstGeom>
        <a:solidFill>
          <a:schemeClr val="accent3">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模仿產品的加速盛行</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4104310"/>
        <a:ext cx="7385880" cy="6987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2127"/>
          <a:ext cx="4143484" cy="930366"/>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網路行銷的價格競爭更劇烈</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47544"/>
        <a:ext cx="4052650" cy="839532"/>
      </dsp:txXfrm>
    </dsp:sp>
    <dsp:sp modelId="{EDAA7CDC-B506-4C3F-B620-E64873DEECAE}">
      <dsp:nvSpPr>
        <dsp:cNvPr id="0" name=""/>
        <dsp:cNvSpPr/>
      </dsp:nvSpPr>
      <dsp:spPr>
        <a:xfrm>
          <a:off x="115045" y="979012"/>
          <a:ext cx="4143484" cy="930366"/>
        </a:xfrm>
        <a:prstGeom prst="roundRect">
          <a:avLst/>
        </a:prstGeom>
        <a:solidFill>
          <a:schemeClr val="accent5">
            <a:hueOff val="-2483469"/>
            <a:satOff val="9953"/>
            <a:lumOff val="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超額利潤將會減縮</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1024429"/>
        <a:ext cx="4052650" cy="839532"/>
      </dsp:txXfrm>
    </dsp:sp>
    <dsp:sp modelId="{2A82C059-A8ED-47A7-AA03-B22E3B4E1364}">
      <dsp:nvSpPr>
        <dsp:cNvPr id="0" name=""/>
        <dsp:cNvSpPr/>
      </dsp:nvSpPr>
      <dsp:spPr>
        <a:xfrm>
          <a:off x="115045" y="1955897"/>
          <a:ext cx="4162397" cy="930366"/>
        </a:xfrm>
        <a:prstGeom prst="roundRect">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顧客主動訂定價格，而非被動接受價格</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2001314"/>
        <a:ext cx="4071563" cy="839532"/>
      </dsp:txXfrm>
    </dsp:sp>
    <dsp:sp modelId="{F657D7AA-F89C-4854-8F7D-DAFB08AD1842}">
      <dsp:nvSpPr>
        <dsp:cNvPr id="0" name=""/>
        <dsp:cNvSpPr/>
      </dsp:nvSpPr>
      <dsp:spPr>
        <a:xfrm>
          <a:off x="115045" y="2932782"/>
          <a:ext cx="4128130" cy="930366"/>
        </a:xfrm>
        <a:prstGeom prst="roundRect">
          <a:avLst/>
        </a:prstGeom>
        <a:solidFill>
          <a:schemeClr val="accent5">
            <a:hueOff val="-7450407"/>
            <a:satOff val="29858"/>
            <a:lumOff val="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網路媒體可以雙向收費</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2978199"/>
        <a:ext cx="4037296" cy="839532"/>
      </dsp:txXfrm>
    </dsp:sp>
    <dsp:sp modelId="{13C49F45-80D7-47A4-9DA2-3DF9086DF2A0}">
      <dsp:nvSpPr>
        <dsp:cNvPr id="0" name=""/>
        <dsp:cNvSpPr/>
      </dsp:nvSpPr>
      <dsp:spPr>
        <a:xfrm>
          <a:off x="115045" y="3909667"/>
          <a:ext cx="4124936" cy="930366"/>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更具彈性的差異價格</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3955084"/>
        <a:ext cx="4034102" cy="8395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2018"/>
          <a:ext cx="4143484" cy="970701"/>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計價更精確</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49404"/>
        <a:ext cx="4048712" cy="875929"/>
      </dsp:txXfrm>
    </dsp:sp>
    <dsp:sp modelId="{EDAA7CDC-B506-4C3F-B620-E64873DEECAE}">
      <dsp:nvSpPr>
        <dsp:cNvPr id="0" name=""/>
        <dsp:cNvSpPr/>
      </dsp:nvSpPr>
      <dsp:spPr>
        <a:xfrm>
          <a:off x="115045" y="1021254"/>
          <a:ext cx="4143484" cy="970701"/>
        </a:xfrm>
        <a:prstGeom prst="round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使收益最大化，而非價格最大化</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1068640"/>
        <a:ext cx="4048712" cy="875929"/>
      </dsp:txXfrm>
    </dsp:sp>
    <dsp:sp modelId="{2A82C059-A8ED-47A7-AA03-B22E3B4E1364}">
      <dsp:nvSpPr>
        <dsp:cNvPr id="0" name=""/>
        <dsp:cNvSpPr/>
      </dsp:nvSpPr>
      <dsp:spPr>
        <a:xfrm>
          <a:off x="115045" y="2040491"/>
          <a:ext cx="4162397" cy="970701"/>
        </a:xfrm>
        <a:prstGeom prst="roundRect">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藉由創造價值，顧客可能願意接受較高的價格</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2087877"/>
        <a:ext cx="4067625" cy="875929"/>
      </dsp:txXfrm>
    </dsp:sp>
    <dsp:sp modelId="{F657D7AA-F89C-4854-8F7D-DAFB08AD1842}">
      <dsp:nvSpPr>
        <dsp:cNvPr id="0" name=""/>
        <dsp:cNvSpPr/>
      </dsp:nvSpPr>
      <dsp:spPr>
        <a:xfrm>
          <a:off x="115045" y="3059728"/>
          <a:ext cx="4128130" cy="970701"/>
        </a:xfrm>
        <a:prstGeom prst="roundRect">
          <a:avLst/>
        </a:prstGeom>
        <a:solidFill>
          <a:srgbClr val="D096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擺脫對價格的倚賴</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3107114"/>
        <a:ext cx="4033358" cy="8759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2342"/>
          <a:ext cx="4143484" cy="1126707"/>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地理距離和規模不再重要</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70046" y="57343"/>
        <a:ext cx="4033482" cy="1016705"/>
      </dsp:txXfrm>
    </dsp:sp>
    <dsp:sp modelId="{EDAA7CDC-B506-4C3F-B620-E64873DEECAE}">
      <dsp:nvSpPr>
        <dsp:cNvPr id="0" name=""/>
        <dsp:cNvSpPr/>
      </dsp:nvSpPr>
      <dsp:spPr>
        <a:xfrm>
          <a:off x="115045" y="1185385"/>
          <a:ext cx="4143484" cy="1126707"/>
        </a:xfrm>
        <a:prstGeom prst="round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時間不再是障礙</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70046" y="1240386"/>
        <a:ext cx="4033482" cy="1016705"/>
      </dsp:txXfrm>
    </dsp:sp>
    <dsp:sp modelId="{2A82C059-A8ED-47A7-AA03-B22E3B4E1364}">
      <dsp:nvSpPr>
        <dsp:cNvPr id="0" name=""/>
        <dsp:cNvSpPr/>
      </dsp:nvSpPr>
      <dsp:spPr>
        <a:xfrm>
          <a:off x="115045" y="2368427"/>
          <a:ext cx="4162397" cy="1126707"/>
        </a:xfrm>
        <a:prstGeom prst="roundRect">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傳統的經營智慧未必適用於網際網路</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70046" y="2423428"/>
        <a:ext cx="4052395" cy="1016705"/>
      </dsp:txXfrm>
    </dsp:sp>
    <dsp:sp modelId="{F657D7AA-F89C-4854-8F7D-DAFB08AD1842}">
      <dsp:nvSpPr>
        <dsp:cNvPr id="0" name=""/>
        <dsp:cNvSpPr/>
      </dsp:nvSpPr>
      <dsp:spPr>
        <a:xfrm>
          <a:off x="115045" y="3551470"/>
          <a:ext cx="4128130" cy="1126707"/>
        </a:xfrm>
        <a:prstGeom prst="roundRect">
          <a:avLst/>
        </a:prstGeom>
        <a:solidFill>
          <a:srgbClr val="D096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傳統的商品組合功能可能被打破</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70046" y="3606471"/>
        <a:ext cx="4018128" cy="10167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1652"/>
          <a:ext cx="4143484" cy="1090668"/>
        </a:xfrm>
        <a:prstGeom prst="roundRect">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廠商、通路成員與顧客的溝通幾乎能同步進行</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8287" y="54894"/>
        <a:ext cx="4037000" cy="984184"/>
      </dsp:txXfrm>
    </dsp:sp>
    <dsp:sp modelId="{EDAA7CDC-B506-4C3F-B620-E64873DEECAE}">
      <dsp:nvSpPr>
        <dsp:cNvPr id="0" name=""/>
        <dsp:cNvSpPr/>
      </dsp:nvSpPr>
      <dsp:spPr>
        <a:xfrm>
          <a:off x="115045" y="1146853"/>
          <a:ext cx="4143484" cy="1090668"/>
        </a:xfrm>
        <a:prstGeom prst="roundRect">
          <a:avLst/>
        </a:prstGeom>
        <a:solidFill>
          <a:srgbClr val="B3F78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電子通路的比重增加</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8287" y="1200095"/>
        <a:ext cx="4037000" cy="984184"/>
      </dsp:txXfrm>
    </dsp:sp>
    <dsp:sp modelId="{2A82C059-A8ED-47A7-AA03-B22E3B4E1364}">
      <dsp:nvSpPr>
        <dsp:cNvPr id="0" name=""/>
        <dsp:cNvSpPr/>
      </dsp:nvSpPr>
      <dsp:spPr>
        <a:xfrm>
          <a:off x="115045" y="2292055"/>
          <a:ext cx="4162397" cy="1090668"/>
        </a:xfrm>
        <a:prstGeom prst="roundRect">
          <a:avLst/>
        </a:prstGeom>
        <a:solidFill>
          <a:srgbClr val="EF99B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新型態的配銷通路衝突</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8287" y="2345297"/>
        <a:ext cx="4055913" cy="9841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2127"/>
          <a:ext cx="4143484" cy="930366"/>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科技增進行銷人員的網路溝通能力</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47544"/>
        <a:ext cx="4052650" cy="839532"/>
      </dsp:txXfrm>
    </dsp:sp>
    <dsp:sp modelId="{EDAA7CDC-B506-4C3F-B620-E64873DEECAE}">
      <dsp:nvSpPr>
        <dsp:cNvPr id="0" name=""/>
        <dsp:cNvSpPr/>
      </dsp:nvSpPr>
      <dsp:spPr>
        <a:xfrm>
          <a:off x="115045" y="979012"/>
          <a:ext cx="4143484" cy="930366"/>
        </a:xfrm>
        <a:prstGeom prst="roundRect">
          <a:avLst/>
        </a:prstGeom>
        <a:solidFill>
          <a:schemeClr val="accent5">
            <a:hueOff val="-2483469"/>
            <a:satOff val="9953"/>
            <a:lumOff val="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吸引顧客注意是網路溝通的第一步</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1024429"/>
        <a:ext cx="4052650" cy="839532"/>
      </dsp:txXfrm>
    </dsp:sp>
    <dsp:sp modelId="{2A82C059-A8ED-47A7-AA03-B22E3B4E1364}">
      <dsp:nvSpPr>
        <dsp:cNvPr id="0" name=""/>
        <dsp:cNvSpPr/>
      </dsp:nvSpPr>
      <dsp:spPr>
        <a:xfrm>
          <a:off x="115045" y="1955897"/>
          <a:ext cx="4162397" cy="930366"/>
        </a:xfrm>
        <a:prstGeom prst="roundRect">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網路行銷的推廣是拉力導向的</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2001314"/>
        <a:ext cx="4071563" cy="839532"/>
      </dsp:txXfrm>
    </dsp:sp>
    <dsp:sp modelId="{F657D7AA-F89C-4854-8F7D-DAFB08AD1842}">
      <dsp:nvSpPr>
        <dsp:cNvPr id="0" name=""/>
        <dsp:cNvSpPr/>
      </dsp:nvSpPr>
      <dsp:spPr>
        <a:xfrm>
          <a:off x="115045" y="2932782"/>
          <a:ext cx="4128130" cy="930366"/>
        </a:xfrm>
        <a:prstGeom prst="roundRect">
          <a:avLst/>
        </a:prstGeom>
        <a:solidFill>
          <a:schemeClr val="accent5">
            <a:hueOff val="-7450407"/>
            <a:satOff val="29858"/>
            <a:lumOff val="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藉增加顧客參與來提高顧客的滯留與重購</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2978199"/>
        <a:ext cx="4037296" cy="839532"/>
      </dsp:txXfrm>
    </dsp:sp>
    <dsp:sp modelId="{13C49F45-80D7-47A4-9DA2-3DF9086DF2A0}">
      <dsp:nvSpPr>
        <dsp:cNvPr id="0" name=""/>
        <dsp:cNvSpPr/>
      </dsp:nvSpPr>
      <dsp:spPr>
        <a:xfrm>
          <a:off x="115045" y="3909667"/>
          <a:ext cx="4124936" cy="930366"/>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創造轉換障礙來降低品牌轉換的可能</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3955084"/>
        <a:ext cx="4034102" cy="8395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2018"/>
          <a:ext cx="4143484" cy="970701"/>
        </a:xfrm>
        <a:prstGeom prst="roundRect">
          <a:avLst/>
        </a:prstGeom>
        <a:solidFill>
          <a:srgbClr val="EF99B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應與顧客持續對話</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49404"/>
        <a:ext cx="4048712" cy="875929"/>
      </dsp:txXfrm>
    </dsp:sp>
    <dsp:sp modelId="{EDAA7CDC-B506-4C3F-B620-E64873DEECAE}">
      <dsp:nvSpPr>
        <dsp:cNvPr id="0" name=""/>
        <dsp:cNvSpPr/>
      </dsp:nvSpPr>
      <dsp:spPr>
        <a:xfrm>
          <a:off x="115045" y="1021254"/>
          <a:ext cx="4143484" cy="970701"/>
        </a:xfrm>
        <a:prstGeom prst="round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確保整合行銷溝通的達成</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1068640"/>
        <a:ext cx="4048712" cy="875929"/>
      </dsp:txXfrm>
    </dsp:sp>
    <dsp:sp modelId="{2A82C059-A8ED-47A7-AA03-B22E3B4E1364}">
      <dsp:nvSpPr>
        <dsp:cNvPr id="0" name=""/>
        <dsp:cNvSpPr/>
      </dsp:nvSpPr>
      <dsp:spPr>
        <a:xfrm>
          <a:off x="115045" y="2040491"/>
          <a:ext cx="4162397" cy="970701"/>
        </a:xfrm>
        <a:prstGeom prst="roundRect">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網路在公共關係上的新挑戰與機會</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2087877"/>
        <a:ext cx="4067625" cy="875929"/>
      </dsp:txXfrm>
    </dsp:sp>
    <dsp:sp modelId="{F657D7AA-F89C-4854-8F7D-DAFB08AD1842}">
      <dsp:nvSpPr>
        <dsp:cNvPr id="0" name=""/>
        <dsp:cNvSpPr/>
      </dsp:nvSpPr>
      <dsp:spPr>
        <a:xfrm>
          <a:off x="115045" y="3059728"/>
          <a:ext cx="4128130" cy="970701"/>
        </a:xfrm>
        <a:prstGeom prst="roundRect">
          <a:avLst/>
        </a:prstGeom>
        <a:solidFill>
          <a:srgbClr val="D096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網路溝通仍然缺乏清楚的溝通目標</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3107114"/>
        <a:ext cx="4033358" cy="875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384497" y="1946"/>
          <a:ext cx="2316770" cy="936033"/>
        </a:xfrm>
        <a:prstGeom prst="roundRect">
          <a:avLst/>
        </a:prstGeom>
        <a:solidFill>
          <a:srgbClr val="9900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程序性</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30190" y="47639"/>
        <a:ext cx="2225384" cy="844647"/>
      </dsp:txXfrm>
    </dsp:sp>
    <dsp:sp modelId="{EDAA7CDC-B506-4C3F-B620-E64873DEECAE}">
      <dsp:nvSpPr>
        <dsp:cNvPr id="0" name=""/>
        <dsp:cNvSpPr/>
      </dsp:nvSpPr>
      <dsp:spPr>
        <a:xfrm>
          <a:off x="384497" y="984781"/>
          <a:ext cx="2316770" cy="936033"/>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參與性</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30190" y="1030474"/>
        <a:ext cx="2225384" cy="844647"/>
      </dsp:txXfrm>
    </dsp:sp>
    <dsp:sp modelId="{057E3FFC-9FE3-4842-B32F-13012E88283A}">
      <dsp:nvSpPr>
        <dsp:cNvPr id="0" name=""/>
        <dsp:cNvSpPr/>
      </dsp:nvSpPr>
      <dsp:spPr>
        <a:xfrm>
          <a:off x="384497" y="1967616"/>
          <a:ext cx="2316770" cy="936033"/>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空間性</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30190" y="2013309"/>
        <a:ext cx="2225384" cy="844647"/>
      </dsp:txXfrm>
    </dsp:sp>
    <dsp:sp modelId="{2A82C059-A8ED-47A7-AA03-B22E3B4E1364}">
      <dsp:nvSpPr>
        <dsp:cNvPr id="0" name=""/>
        <dsp:cNvSpPr/>
      </dsp:nvSpPr>
      <dsp:spPr>
        <a:xfrm>
          <a:off x="384497" y="2950452"/>
          <a:ext cx="2327348" cy="936033"/>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豐富性</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30190" y="2996145"/>
        <a:ext cx="2235962" cy="844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831915"/>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kern="1200" cap="none" spc="150" dirty="0" smtClean="0">
              <a:ln w="11430"/>
              <a:solidFill>
                <a:schemeClr val="tx1"/>
              </a:solidFill>
              <a:effectLst>
                <a:outerShdw blurRad="25400" algn="tl" rotWithShape="0">
                  <a:srgbClr val="000000">
                    <a:alpha val="43000"/>
                  </a:srgbClr>
                </a:outerShdw>
              </a:effectLst>
            </a:rPr>
            <a:t>網際網路的新衝擊</a:t>
          </a:r>
          <a:endParaRPr lang="zh-TW" altLang="en-US" sz="3500" b="1" kern="1200" cap="none" spc="150" dirty="0">
            <a:ln w="11430"/>
            <a:solidFill>
              <a:schemeClr val="tx1"/>
            </a:solidFill>
            <a:effectLst>
              <a:outerShdw blurRad="25400" algn="tl" rotWithShape="0">
                <a:srgbClr val="000000">
                  <a:alpha val="43000"/>
                </a:srgbClr>
              </a:outerShdw>
            </a:effectLst>
          </a:endParaRPr>
        </a:p>
      </dsp:txBody>
      <dsp:txXfrm>
        <a:off x="59399" y="891314"/>
        <a:ext cx="7370034" cy="1098002"/>
      </dsp:txXfrm>
    </dsp:sp>
    <dsp:sp modelId="{48045E5C-A433-40C5-A9A1-1F2ACC2731E6}">
      <dsp:nvSpPr>
        <dsp:cNvPr id="0" name=""/>
        <dsp:cNvSpPr/>
      </dsp:nvSpPr>
      <dsp:spPr>
        <a:xfrm>
          <a:off x="0" y="2235916"/>
          <a:ext cx="7488832" cy="12168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rgbClr val="FFFF00"/>
              </a:solidFill>
              <a:effectLst>
                <a:outerShdw blurRad="25400" algn="tl" rotWithShape="0">
                  <a:srgbClr val="000000">
                    <a:alpha val="43000"/>
                  </a:srgbClr>
                </a:outerShdw>
              </a:effectLst>
            </a:rPr>
            <a:t>網路行銷的興起與特質</a:t>
          </a:r>
          <a:endParaRPr lang="zh-TW" altLang="en-US" sz="3500" b="1" kern="1200" cap="none" spc="150" dirty="0">
            <a:ln w="11430"/>
            <a:solidFill>
              <a:srgbClr val="FFFF00"/>
            </a:solidFill>
            <a:effectLst>
              <a:outerShdw blurRad="25400" algn="tl" rotWithShape="0">
                <a:srgbClr val="000000">
                  <a:alpha val="43000"/>
                </a:srgbClr>
              </a:outerShdw>
            </a:effectLst>
          </a:endParaRPr>
        </a:p>
      </dsp:txBody>
      <dsp:txXfrm>
        <a:off x="59399" y="2295315"/>
        <a:ext cx="7370034" cy="1098002"/>
      </dsp:txXfrm>
    </dsp:sp>
    <dsp:sp modelId="{0B052A4C-9EC6-4953-B7A4-B3CB579AF515}">
      <dsp:nvSpPr>
        <dsp:cNvPr id="0" name=""/>
        <dsp:cNvSpPr/>
      </dsp:nvSpPr>
      <dsp:spPr>
        <a:xfrm>
          <a:off x="0" y="3639916"/>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ysClr val="windowText" lastClr="000000"/>
              </a:solidFill>
              <a:effectLst>
                <a:outerShdw blurRad="25400" algn="tl" rotWithShape="0">
                  <a:srgbClr val="000000">
                    <a:alpha val="43000"/>
                  </a:srgbClr>
                </a:outerShdw>
              </a:effectLst>
            </a:rPr>
            <a:t>網路行銷與行銷策略</a:t>
          </a:r>
          <a:endParaRPr lang="zh-TW" altLang="en-US" sz="3500" b="1" kern="1200" cap="none" spc="150" dirty="0">
            <a:ln w="11430"/>
            <a:solidFill>
              <a:sysClr val="windowText" lastClr="000000"/>
            </a:solidFill>
            <a:effectLst>
              <a:outerShdw blurRad="25400" algn="tl" rotWithShape="0">
                <a:srgbClr val="000000">
                  <a:alpha val="43000"/>
                </a:srgbClr>
              </a:outerShdw>
            </a:effectLst>
          </a:endParaRPr>
        </a:p>
      </dsp:txBody>
      <dsp:txXfrm>
        <a:off x="59399" y="3699315"/>
        <a:ext cx="7370034"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3502" y="845430"/>
          <a:ext cx="2076727" cy="126413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權力將由賣方轉至買方</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5212" y="907140"/>
        <a:ext cx="1953307" cy="1140718"/>
      </dsp:txXfrm>
    </dsp:sp>
    <dsp:sp modelId="{FA2DFF8C-377F-46BC-B51A-AE7A5145C0B7}">
      <dsp:nvSpPr>
        <dsp:cNvPr id="0" name=""/>
        <dsp:cNvSpPr/>
      </dsp:nvSpPr>
      <dsp:spPr>
        <a:xfrm>
          <a:off x="2290919" y="845430"/>
          <a:ext cx="2106897" cy="1264138"/>
        </a:xfrm>
        <a:prstGeom prst="roundRect">
          <a:avLst/>
        </a:prstGeom>
        <a:gradFill rotWithShape="0">
          <a:gsLst>
            <a:gs pos="0">
              <a:schemeClr val="accent5">
                <a:hueOff val="-1103764"/>
                <a:satOff val="4423"/>
                <a:lumOff val="959"/>
                <a:alphaOff val="0"/>
                <a:shade val="51000"/>
                <a:satMod val="130000"/>
              </a:schemeClr>
            </a:gs>
            <a:gs pos="80000">
              <a:schemeClr val="accent5">
                <a:hueOff val="-1103764"/>
                <a:satOff val="4423"/>
                <a:lumOff val="959"/>
                <a:alphaOff val="0"/>
                <a:shade val="93000"/>
                <a:satMod val="130000"/>
              </a:schemeClr>
            </a:gs>
            <a:gs pos="100000">
              <a:schemeClr val="accent5">
                <a:hueOff val="-1103764"/>
                <a:satOff val="4423"/>
                <a:lumOff val="9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速度加快</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52629" y="907140"/>
        <a:ext cx="1983477" cy="1140718"/>
      </dsp:txXfrm>
    </dsp:sp>
    <dsp:sp modelId="{B147493B-2ACF-4210-A434-F82BF65829C3}">
      <dsp:nvSpPr>
        <dsp:cNvPr id="0" name=""/>
        <dsp:cNvSpPr/>
      </dsp:nvSpPr>
      <dsp:spPr>
        <a:xfrm>
          <a:off x="4608507" y="845430"/>
          <a:ext cx="2106897" cy="1264138"/>
        </a:xfrm>
        <a:prstGeom prst="roundRect">
          <a:avLst/>
        </a:prstGeom>
        <a:gradFill rotWithShape="0">
          <a:gsLst>
            <a:gs pos="0">
              <a:schemeClr val="accent5">
                <a:hueOff val="-2207528"/>
                <a:satOff val="8847"/>
                <a:lumOff val="1917"/>
                <a:alphaOff val="0"/>
                <a:shade val="51000"/>
                <a:satMod val="130000"/>
              </a:schemeClr>
            </a:gs>
            <a:gs pos="80000">
              <a:schemeClr val="accent5">
                <a:hueOff val="-2207528"/>
                <a:satOff val="8847"/>
                <a:lumOff val="1917"/>
                <a:alphaOff val="0"/>
                <a:shade val="93000"/>
                <a:satMod val="130000"/>
              </a:schemeClr>
            </a:gs>
            <a:gs pos="100000">
              <a:schemeClr val="accent5">
                <a:hueOff val="-2207528"/>
                <a:satOff val="8847"/>
                <a:lumOff val="19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地理距離不再重要</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70217" y="907140"/>
        <a:ext cx="1983477" cy="1140718"/>
      </dsp:txXfrm>
    </dsp:sp>
    <dsp:sp modelId="{5A976926-F4C1-4A14-B3EE-713C690953DE}">
      <dsp:nvSpPr>
        <dsp:cNvPr id="0" name=""/>
        <dsp:cNvSpPr/>
      </dsp:nvSpPr>
      <dsp:spPr>
        <a:xfrm>
          <a:off x="6926095" y="845430"/>
          <a:ext cx="2106897" cy="1264138"/>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全球涵蓋</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987805" y="907140"/>
        <a:ext cx="1983477" cy="1140718"/>
      </dsp:txXfrm>
    </dsp:sp>
    <dsp:sp modelId="{519E7015-12AB-4743-AE72-8327EFD0B7ED}">
      <dsp:nvSpPr>
        <dsp:cNvPr id="0" name=""/>
        <dsp:cNvSpPr/>
      </dsp:nvSpPr>
      <dsp:spPr>
        <a:xfrm>
          <a:off x="47347" y="2320258"/>
          <a:ext cx="2047967" cy="1264138"/>
        </a:xfrm>
        <a:prstGeom prst="roundRect">
          <a:avLst/>
        </a:prstGeom>
        <a:gradFill rotWithShape="0">
          <a:gsLst>
            <a:gs pos="0">
              <a:schemeClr val="accent5">
                <a:hueOff val="-4415056"/>
                <a:satOff val="17694"/>
                <a:lumOff val="3835"/>
                <a:alphaOff val="0"/>
                <a:shade val="51000"/>
                <a:satMod val="130000"/>
              </a:schemeClr>
            </a:gs>
            <a:gs pos="80000">
              <a:schemeClr val="accent5">
                <a:hueOff val="-4415056"/>
                <a:satOff val="17694"/>
                <a:lumOff val="3835"/>
                <a:alphaOff val="0"/>
                <a:shade val="93000"/>
                <a:satMod val="130000"/>
              </a:schemeClr>
            </a:gs>
            <a:gs pos="100000">
              <a:schemeClr val="accent5">
                <a:hueOff val="-4415056"/>
                <a:satOff val="17694"/>
                <a:lumOff val="38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時間觀念改變</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09057" y="2381968"/>
        <a:ext cx="1924547" cy="1140718"/>
      </dsp:txXfrm>
    </dsp:sp>
    <dsp:sp modelId="{0F347B83-52A6-4BF7-9143-3455C2B38209}">
      <dsp:nvSpPr>
        <dsp:cNvPr id="0" name=""/>
        <dsp:cNvSpPr/>
      </dsp:nvSpPr>
      <dsp:spPr>
        <a:xfrm>
          <a:off x="2306005" y="2320258"/>
          <a:ext cx="2047967" cy="1264138"/>
        </a:xfrm>
        <a:prstGeom prst="roundRect">
          <a:avLst/>
        </a:prstGeom>
        <a:gradFill rotWithShape="0">
          <a:gsLst>
            <a:gs pos="0">
              <a:schemeClr val="accent5">
                <a:hueOff val="-5518820"/>
                <a:satOff val="22117"/>
                <a:lumOff val="4793"/>
                <a:alphaOff val="0"/>
                <a:shade val="51000"/>
                <a:satMod val="130000"/>
              </a:schemeClr>
            </a:gs>
            <a:gs pos="80000">
              <a:schemeClr val="accent5">
                <a:hueOff val="-5518820"/>
                <a:satOff val="22117"/>
                <a:lumOff val="4793"/>
                <a:alphaOff val="0"/>
                <a:shade val="93000"/>
                <a:satMod val="130000"/>
              </a:schemeClr>
            </a:gs>
            <a:gs pos="100000">
              <a:schemeClr val="accent5">
                <a:hueOff val="-5518820"/>
                <a:satOff val="22117"/>
                <a:lumOff val="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知識管理是關鍵</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67715" y="2381968"/>
        <a:ext cx="1924547" cy="1140718"/>
      </dsp:txXfrm>
    </dsp:sp>
    <dsp:sp modelId="{F5EF02C8-279D-44AD-ACEC-B7AC02B716B0}">
      <dsp:nvSpPr>
        <dsp:cNvPr id="0" name=""/>
        <dsp:cNvSpPr/>
      </dsp:nvSpPr>
      <dsp:spPr>
        <a:xfrm>
          <a:off x="4564662" y="2320258"/>
          <a:ext cx="2106897" cy="1264138"/>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sz="2500" b="1" kern="1200" cap="none" spc="150" smtClean="0">
              <a:ln w="11430"/>
              <a:solidFill>
                <a:schemeClr val="tx1"/>
              </a:solidFill>
              <a:effectLst>
                <a:outerShdw blurRad="25400" algn="tl" rotWithShape="0">
                  <a:srgbClr val="000000">
                    <a:alpha val="43000"/>
                  </a:srgbClr>
                </a:outerShdw>
              </a:effectLst>
            </a:rPr>
            <a:t>市場解構</a:t>
          </a:r>
          <a:endParaRPr lang="zh-TW" altLang="en-US" sz="25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26372" y="2381968"/>
        <a:ext cx="1983477" cy="1140718"/>
      </dsp:txXfrm>
    </dsp:sp>
    <dsp:sp modelId="{8D97870E-5C2F-41D8-99B2-8340058D2001}">
      <dsp:nvSpPr>
        <dsp:cNvPr id="0" name=""/>
        <dsp:cNvSpPr/>
      </dsp:nvSpPr>
      <dsp:spPr>
        <a:xfrm>
          <a:off x="6882250" y="2320258"/>
          <a:ext cx="2106897" cy="1264138"/>
        </a:xfrm>
        <a:prstGeom prst="roundRect">
          <a:avLst/>
        </a:prstGeom>
        <a:gradFill rotWithShape="0">
          <a:gsLst>
            <a:gs pos="0">
              <a:schemeClr val="accent5">
                <a:hueOff val="-7726349"/>
                <a:satOff val="30964"/>
                <a:lumOff val="6711"/>
                <a:alphaOff val="0"/>
                <a:shade val="51000"/>
                <a:satMod val="130000"/>
              </a:schemeClr>
            </a:gs>
            <a:gs pos="80000">
              <a:schemeClr val="accent5">
                <a:hueOff val="-7726349"/>
                <a:satOff val="30964"/>
                <a:lumOff val="6711"/>
                <a:alphaOff val="0"/>
                <a:shade val="93000"/>
                <a:satMod val="130000"/>
              </a:schemeClr>
            </a:gs>
            <a:gs pos="100000">
              <a:schemeClr val="accent5">
                <a:hueOff val="-7726349"/>
                <a:satOff val="30964"/>
                <a:lumOff val="67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互容性</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943960" y="2381968"/>
        <a:ext cx="1983477" cy="1140718"/>
      </dsp:txXfrm>
    </dsp:sp>
    <dsp:sp modelId="{B7F44263-4A27-496E-8D7D-42F726306690}">
      <dsp:nvSpPr>
        <dsp:cNvPr id="0" name=""/>
        <dsp:cNvSpPr/>
      </dsp:nvSpPr>
      <dsp:spPr>
        <a:xfrm>
          <a:off x="2306005" y="3795087"/>
          <a:ext cx="2106897" cy="1264138"/>
        </a:xfrm>
        <a:prstGeom prst="roundRect">
          <a:avLst/>
        </a:prstGeom>
        <a:gradFill rotWithShape="0">
          <a:gsLst>
            <a:gs pos="0">
              <a:schemeClr val="accent5">
                <a:hueOff val="-8830112"/>
                <a:satOff val="35388"/>
                <a:lumOff val="7669"/>
                <a:alphaOff val="0"/>
                <a:shade val="51000"/>
                <a:satMod val="130000"/>
              </a:schemeClr>
            </a:gs>
            <a:gs pos="80000">
              <a:schemeClr val="accent5">
                <a:hueOff val="-8830112"/>
                <a:satOff val="35388"/>
                <a:lumOff val="7669"/>
                <a:alphaOff val="0"/>
                <a:shade val="93000"/>
                <a:satMod val="130000"/>
              </a:schemeClr>
            </a:gs>
            <a:gs pos="100000">
              <a:schemeClr val="accent5">
                <a:hueOff val="-8830112"/>
                <a:satOff val="35388"/>
                <a:lumOff val="76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跨學科和跨部門的合作</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67715" y="3856797"/>
        <a:ext cx="1983477" cy="1140718"/>
      </dsp:txXfrm>
    </dsp:sp>
    <dsp:sp modelId="{0A75D284-56B2-4CA8-A6BE-5F8127AA4838}">
      <dsp:nvSpPr>
        <dsp:cNvPr id="0" name=""/>
        <dsp:cNvSpPr/>
      </dsp:nvSpPr>
      <dsp:spPr>
        <a:xfrm>
          <a:off x="4623592" y="3795087"/>
          <a:ext cx="2106897" cy="1264138"/>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智慧資本主導</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85302" y="3856797"/>
        <a:ext cx="1983477" cy="114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273508" y="2176"/>
          <a:ext cx="3397910" cy="951796"/>
        </a:xfrm>
        <a:prstGeom prst="roundRect">
          <a:avLst/>
        </a:prstGeom>
        <a:solidFill>
          <a:srgbClr val="9900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rgbClr val="F8F8F8"/>
              </a:solidFill>
              <a:effectLst>
                <a:outerShdw blurRad="25400" algn="tl" rotWithShape="0">
                  <a:srgbClr val="000000">
                    <a:alpha val="43000"/>
                  </a:srgbClr>
                </a:outerShdw>
              </a:effectLst>
            </a:rPr>
            <a:t>開發潛在顧客</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9971" y="48639"/>
        <a:ext cx="3304984" cy="858870"/>
      </dsp:txXfrm>
    </dsp:sp>
    <dsp:sp modelId="{EDAA7CDC-B506-4C3F-B620-E64873DEECAE}">
      <dsp:nvSpPr>
        <dsp:cNvPr id="0" name=""/>
        <dsp:cNvSpPr/>
      </dsp:nvSpPr>
      <dsp:spPr>
        <a:xfrm>
          <a:off x="273508" y="1001562"/>
          <a:ext cx="3397910" cy="951796"/>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F8F8F8"/>
              </a:solidFill>
              <a:effectLst>
                <a:outerShdw blurRad="25400" algn="tl" rotWithShape="0">
                  <a:srgbClr val="000000">
                    <a:alpha val="43000"/>
                  </a:srgbClr>
                </a:outerShdw>
              </a:effectLst>
            </a:rPr>
            <a:t>降低成本</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9971" y="1048025"/>
        <a:ext cx="3304984" cy="858870"/>
      </dsp:txXfrm>
    </dsp:sp>
    <dsp:sp modelId="{057E3FFC-9FE3-4842-B32F-13012E88283A}">
      <dsp:nvSpPr>
        <dsp:cNvPr id="0" name=""/>
        <dsp:cNvSpPr/>
      </dsp:nvSpPr>
      <dsp:spPr>
        <a:xfrm>
          <a:off x="273508" y="2000948"/>
          <a:ext cx="3397910" cy="951796"/>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F8F8F8"/>
              </a:solidFill>
              <a:effectLst>
                <a:outerShdw blurRad="25400" algn="tl" rotWithShape="0">
                  <a:srgbClr val="000000">
                    <a:alpha val="43000"/>
                  </a:srgbClr>
                </a:outerShdw>
              </a:effectLst>
            </a:rPr>
            <a:t>改善顧客服務</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9971" y="2047411"/>
        <a:ext cx="3304984" cy="858870"/>
      </dsp:txXfrm>
    </dsp:sp>
    <dsp:sp modelId="{2A82C059-A8ED-47A7-AA03-B22E3B4E1364}">
      <dsp:nvSpPr>
        <dsp:cNvPr id="0" name=""/>
        <dsp:cNvSpPr/>
      </dsp:nvSpPr>
      <dsp:spPr>
        <a:xfrm>
          <a:off x="273508" y="3000334"/>
          <a:ext cx="3413422" cy="951796"/>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rgbClr val="F8F8F8"/>
              </a:solidFill>
              <a:effectLst>
                <a:outerShdw blurRad="25400" algn="tl" rotWithShape="0">
                  <a:srgbClr val="000000">
                    <a:alpha val="43000"/>
                  </a:srgbClr>
                </a:outerShdw>
              </a:effectLst>
            </a:rPr>
            <a:t>提升資訊蒐集效率</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9971" y="3046797"/>
        <a:ext cx="3320496" cy="858870"/>
      </dsp:txXfrm>
    </dsp:sp>
    <dsp:sp modelId="{F657D7AA-F89C-4854-8F7D-DAFB08AD1842}">
      <dsp:nvSpPr>
        <dsp:cNvPr id="0" name=""/>
        <dsp:cNvSpPr/>
      </dsp:nvSpPr>
      <dsp:spPr>
        <a:xfrm>
          <a:off x="273508" y="3999720"/>
          <a:ext cx="3385320" cy="951796"/>
        </a:xfrm>
        <a:prstGeom prst="round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F8F8F8"/>
              </a:solidFill>
              <a:effectLst>
                <a:outerShdw blurRad="25400" algn="tl" rotWithShape="0">
                  <a:srgbClr val="000000">
                    <a:alpha val="43000"/>
                  </a:srgbClr>
                </a:outerShdw>
              </a:effectLst>
            </a:rPr>
            <a:t>降低資源的侷限</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9971" y="4046183"/>
        <a:ext cx="3292394" cy="858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24475" y="1101"/>
          <a:ext cx="4483114" cy="641253"/>
        </a:xfrm>
        <a:prstGeom prst="roundRect">
          <a:avLst/>
        </a:prstGeom>
        <a:solidFill>
          <a:srgbClr val="9900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rgbClr val="F8F8F8"/>
              </a:solidFill>
              <a:effectLst>
                <a:outerShdw blurRad="25400" algn="tl" rotWithShape="0">
                  <a:srgbClr val="000000">
                    <a:alpha val="43000"/>
                  </a:srgbClr>
                </a:outerShdw>
              </a:effectLst>
            </a:rPr>
            <a:t>集中於某些特定對象</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32404"/>
        <a:ext cx="4420508" cy="578647"/>
      </dsp:txXfrm>
    </dsp:sp>
    <dsp:sp modelId="{EDAA7CDC-B506-4C3F-B620-E64873DEECAE}">
      <dsp:nvSpPr>
        <dsp:cNvPr id="0" name=""/>
        <dsp:cNvSpPr/>
      </dsp:nvSpPr>
      <dsp:spPr>
        <a:xfrm>
          <a:off x="124475" y="674417"/>
          <a:ext cx="4483114" cy="641253"/>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脫穎而出並不如想像中容易</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705720"/>
        <a:ext cx="4420508" cy="578647"/>
      </dsp:txXfrm>
    </dsp:sp>
    <dsp:sp modelId="{057E3FFC-9FE3-4842-B32F-13012E88283A}">
      <dsp:nvSpPr>
        <dsp:cNvPr id="0" name=""/>
        <dsp:cNvSpPr/>
      </dsp:nvSpPr>
      <dsp:spPr>
        <a:xfrm>
          <a:off x="124475" y="1347734"/>
          <a:ext cx="4483114" cy="641253"/>
        </a:xfrm>
        <a:prstGeom prst="round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安全性的顧慮</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1379037"/>
        <a:ext cx="4420508" cy="578647"/>
      </dsp:txXfrm>
    </dsp:sp>
    <dsp:sp modelId="{2A82C059-A8ED-47A7-AA03-B22E3B4E1364}">
      <dsp:nvSpPr>
        <dsp:cNvPr id="0" name=""/>
        <dsp:cNvSpPr/>
      </dsp:nvSpPr>
      <dsp:spPr>
        <a:xfrm>
          <a:off x="124475" y="2021050"/>
          <a:ext cx="4503577" cy="641253"/>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網路規範仍不健全</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2052353"/>
        <a:ext cx="4440971" cy="578647"/>
      </dsp:txXfrm>
    </dsp:sp>
    <dsp:sp modelId="{F657D7AA-F89C-4854-8F7D-DAFB08AD1842}">
      <dsp:nvSpPr>
        <dsp:cNvPr id="0" name=""/>
        <dsp:cNvSpPr/>
      </dsp:nvSpPr>
      <dsp:spPr>
        <a:xfrm>
          <a:off x="124475" y="2694367"/>
          <a:ext cx="4466501" cy="641253"/>
        </a:xfrm>
        <a:prstGeom prst="round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rgbClr val="F8F8F8"/>
              </a:solidFill>
              <a:effectLst>
                <a:outerShdw blurRad="25400" algn="tl" rotWithShape="0">
                  <a:srgbClr val="000000">
                    <a:alpha val="43000"/>
                  </a:srgbClr>
                </a:outerShdw>
              </a:effectLst>
            </a:rPr>
            <a:t>網路交易還在起步階段</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2725670"/>
        <a:ext cx="4403895" cy="578647"/>
      </dsp:txXfrm>
    </dsp:sp>
    <dsp:sp modelId="{13C49F45-80D7-47A4-9DA2-3DF9086DF2A0}">
      <dsp:nvSpPr>
        <dsp:cNvPr id="0" name=""/>
        <dsp:cNvSpPr/>
      </dsp:nvSpPr>
      <dsp:spPr>
        <a:xfrm>
          <a:off x="124475" y="3367683"/>
          <a:ext cx="4463045" cy="641253"/>
        </a:xfrm>
        <a:prstGeom prst="roundRect">
          <a:avLst/>
        </a:prstGeom>
        <a:solidFill>
          <a:srgbClr val="A40C7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網路道德仍有待教育</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3398986"/>
        <a:ext cx="4400439" cy="5786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1337017" y="2559"/>
          <a:ext cx="3069636" cy="100469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選擇</a:t>
          </a:r>
          <a:r>
            <a:rPr lang="en-US" sz="2600" b="1" kern="1200" cap="none" spc="150" smtClean="0">
              <a:ln w="11430"/>
              <a:solidFill>
                <a:schemeClr val="tx1"/>
              </a:solidFill>
              <a:effectLst>
                <a:outerShdw blurRad="25400" algn="tl" rotWithShape="0">
                  <a:srgbClr val="000000">
                    <a:alpha val="43000"/>
                  </a:srgbClr>
                </a:outerShdw>
              </a:effectLst>
            </a:rPr>
            <a:t>(choice)</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386062" y="51604"/>
        <a:ext cx="2971546" cy="906602"/>
      </dsp:txXfrm>
    </dsp:sp>
    <dsp:sp modelId="{FA2DFF8C-377F-46BC-B51A-AE7A5145C0B7}">
      <dsp:nvSpPr>
        <dsp:cNvPr id="0" name=""/>
        <dsp:cNvSpPr/>
      </dsp:nvSpPr>
      <dsp:spPr>
        <a:xfrm>
          <a:off x="4574102" y="2559"/>
          <a:ext cx="3114228" cy="1004692"/>
        </a:xfrm>
        <a:prstGeom prst="roundRect">
          <a:avLst/>
        </a:prstGeom>
        <a:solidFill>
          <a:schemeClr val="accent2">
            <a:hueOff val="668788"/>
            <a:satOff val="-834"/>
            <a:lumOff val="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客製化</a:t>
          </a:r>
          <a:r>
            <a:rPr lang="en-US" sz="2800" b="1" kern="1200" cap="none" spc="150" smtClean="0">
              <a:ln w="11430"/>
              <a:solidFill>
                <a:schemeClr val="tx1"/>
              </a:solidFill>
              <a:effectLst>
                <a:outerShdw blurRad="25400" algn="tl" rotWithShape="0">
                  <a:srgbClr val="000000">
                    <a:alpha val="43000"/>
                  </a:srgbClr>
                </a:outerShdw>
              </a:effectLst>
            </a:rPr>
            <a:t>(customization)</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23147" y="51604"/>
        <a:ext cx="3016138" cy="906602"/>
      </dsp:txXfrm>
    </dsp:sp>
    <dsp:sp modelId="{B147493B-2ACF-4210-A434-F82BF65829C3}">
      <dsp:nvSpPr>
        <dsp:cNvPr id="0" name=""/>
        <dsp:cNvSpPr/>
      </dsp:nvSpPr>
      <dsp:spPr>
        <a:xfrm>
          <a:off x="1314721" y="1174700"/>
          <a:ext cx="3114228" cy="1004692"/>
        </a:xfrm>
        <a:prstGeom prst="roundRect">
          <a:avLst/>
        </a:prstGeom>
        <a:solidFill>
          <a:schemeClr val="accent2">
            <a:hueOff val="1337577"/>
            <a:satOff val="-1668"/>
            <a:lumOff val="3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一致性</a:t>
          </a:r>
          <a:r>
            <a:rPr lang="en-US" sz="2800" b="1" kern="1200" cap="none" spc="150" smtClean="0">
              <a:ln w="11430"/>
              <a:solidFill>
                <a:schemeClr val="tx1"/>
              </a:solidFill>
              <a:effectLst>
                <a:outerShdw blurRad="25400" algn="tl" rotWithShape="0">
                  <a:srgbClr val="000000">
                    <a:alpha val="43000"/>
                  </a:srgbClr>
                </a:outerShdw>
              </a:effectLst>
            </a:rPr>
            <a:t>(consistency)</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363766" y="1223745"/>
        <a:ext cx="3016138" cy="906602"/>
      </dsp:txXfrm>
    </dsp:sp>
    <dsp:sp modelId="{5A976926-F4C1-4A14-B3EE-713C690953DE}">
      <dsp:nvSpPr>
        <dsp:cNvPr id="0" name=""/>
        <dsp:cNvSpPr/>
      </dsp:nvSpPr>
      <dsp:spPr>
        <a:xfrm>
          <a:off x="4596398" y="1174700"/>
          <a:ext cx="3114228" cy="1004692"/>
        </a:xfrm>
        <a:prstGeom prst="roundRect">
          <a:avLst/>
        </a:prstGeom>
        <a:solidFill>
          <a:schemeClr val="accent2">
            <a:hueOff val="2006365"/>
            <a:satOff val="-2502"/>
            <a:lumOff val="5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便利性</a:t>
          </a:r>
          <a:r>
            <a:rPr lang="en-US" sz="2800" b="1" kern="1200" cap="none" spc="150" smtClean="0">
              <a:ln w="11430"/>
              <a:solidFill>
                <a:schemeClr val="tx1"/>
              </a:solidFill>
              <a:effectLst>
                <a:outerShdw blurRad="25400" algn="tl" rotWithShape="0">
                  <a:srgbClr val="000000">
                    <a:alpha val="43000"/>
                  </a:srgbClr>
                </a:outerShdw>
              </a:effectLst>
            </a:rPr>
            <a:t>(convenience)</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45443" y="1223745"/>
        <a:ext cx="3016138" cy="906602"/>
      </dsp:txXfrm>
    </dsp:sp>
    <dsp:sp modelId="{519E7015-12AB-4743-AE72-8327EFD0B7ED}">
      <dsp:nvSpPr>
        <dsp:cNvPr id="0" name=""/>
        <dsp:cNvSpPr/>
      </dsp:nvSpPr>
      <dsp:spPr>
        <a:xfrm>
          <a:off x="1401811" y="2346841"/>
          <a:ext cx="3027138" cy="1004692"/>
        </a:xfrm>
        <a:prstGeom prst="roundRect">
          <a:avLst/>
        </a:prstGeom>
        <a:solidFill>
          <a:schemeClr val="accent2">
            <a:hueOff val="2675154"/>
            <a:satOff val="-3337"/>
            <a:lumOff val="78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社群</a:t>
          </a:r>
          <a:r>
            <a:rPr lang="en-US" sz="2800" b="1" kern="1200" cap="none" spc="150" smtClean="0">
              <a:ln w="11430"/>
              <a:solidFill>
                <a:schemeClr val="tx1"/>
              </a:solidFill>
              <a:effectLst>
                <a:outerShdw blurRad="25400" algn="tl" rotWithShape="0">
                  <a:srgbClr val="000000">
                    <a:alpha val="43000"/>
                  </a:srgbClr>
                </a:outerShdw>
              </a:effectLst>
            </a:rPr>
            <a:t>(community)</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450856" y="2395886"/>
        <a:ext cx="2929048" cy="906602"/>
      </dsp:txXfrm>
    </dsp:sp>
    <dsp:sp modelId="{0F347B83-52A6-4BF7-9143-3455C2B38209}">
      <dsp:nvSpPr>
        <dsp:cNvPr id="0" name=""/>
        <dsp:cNvSpPr/>
      </dsp:nvSpPr>
      <dsp:spPr>
        <a:xfrm>
          <a:off x="4596398" y="2346841"/>
          <a:ext cx="3027138" cy="1004692"/>
        </a:xfrm>
        <a:prstGeom prst="roundRect">
          <a:avLst/>
        </a:prstGeom>
        <a:solidFill>
          <a:schemeClr val="accent2">
            <a:hueOff val="3343942"/>
            <a:satOff val="-4171"/>
            <a:lumOff val="9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變更</a:t>
          </a:r>
          <a:r>
            <a:rPr lang="en-US" sz="2800" b="1" kern="1200" cap="none" spc="150" smtClean="0">
              <a:ln w="11430"/>
              <a:solidFill>
                <a:schemeClr val="tx1"/>
              </a:solidFill>
              <a:effectLst>
                <a:outerShdw blurRad="25400" algn="tl" rotWithShape="0">
                  <a:srgbClr val="000000">
                    <a:alpha val="43000"/>
                  </a:srgbClr>
                </a:outerShdw>
              </a:effectLst>
            </a:rPr>
            <a:t>(change)</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45443" y="2395886"/>
        <a:ext cx="2929048" cy="906602"/>
      </dsp:txXfrm>
    </dsp:sp>
    <dsp:sp modelId="{F5EF02C8-279D-44AD-ACEC-B7AC02B716B0}">
      <dsp:nvSpPr>
        <dsp:cNvPr id="0" name=""/>
        <dsp:cNvSpPr/>
      </dsp:nvSpPr>
      <dsp:spPr>
        <a:xfrm>
          <a:off x="1325869" y="3518983"/>
          <a:ext cx="3114228" cy="1004692"/>
        </a:xfrm>
        <a:prstGeom prst="roundRect">
          <a:avLst/>
        </a:prstGeom>
        <a:solidFill>
          <a:schemeClr val="accent2">
            <a:hueOff val="4012731"/>
            <a:satOff val="-5005"/>
            <a:lumOff val="117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sz="2500" b="1" kern="1200" cap="none" spc="150" smtClean="0">
              <a:ln w="11430"/>
              <a:solidFill>
                <a:schemeClr val="tx1"/>
              </a:solidFill>
              <a:effectLst>
                <a:outerShdw blurRad="25400" algn="tl" rotWithShape="0">
                  <a:srgbClr val="000000">
                    <a:alpha val="43000"/>
                  </a:srgbClr>
                </a:outerShdw>
              </a:effectLst>
            </a:rPr>
            <a:t>成本</a:t>
          </a:r>
          <a:r>
            <a:rPr lang="en-US" sz="2500" b="1" kern="1200" cap="none" spc="150" smtClean="0">
              <a:ln w="11430"/>
              <a:solidFill>
                <a:schemeClr val="tx1"/>
              </a:solidFill>
              <a:effectLst>
                <a:outerShdw blurRad="25400" algn="tl" rotWithShape="0">
                  <a:srgbClr val="000000">
                    <a:alpha val="43000"/>
                  </a:srgbClr>
                </a:outerShdw>
              </a:effectLst>
            </a:rPr>
            <a:t>(cost)</a:t>
          </a:r>
          <a:endParaRPr lang="zh-TW" altLang="en-US" sz="25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374914" y="3568028"/>
        <a:ext cx="3016138" cy="906602"/>
      </dsp:txXfrm>
    </dsp:sp>
    <dsp:sp modelId="{8D97870E-5C2F-41D8-99B2-8340058D2001}">
      <dsp:nvSpPr>
        <dsp:cNvPr id="0" name=""/>
        <dsp:cNvSpPr/>
      </dsp:nvSpPr>
      <dsp:spPr>
        <a:xfrm>
          <a:off x="4607546" y="3518983"/>
          <a:ext cx="3114228" cy="1004692"/>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匿名</a:t>
          </a:r>
          <a:r>
            <a:rPr lang="en-US" sz="2800" b="1" kern="1200" cap="none" spc="150" smtClean="0">
              <a:ln w="11430"/>
              <a:solidFill>
                <a:schemeClr val="tx1"/>
              </a:solidFill>
              <a:effectLst>
                <a:outerShdw blurRad="25400" algn="tl" rotWithShape="0">
                  <a:srgbClr val="000000">
                    <a:alpha val="43000"/>
                  </a:srgbClr>
                </a:outerShdw>
              </a:effectLst>
            </a:rPr>
            <a:t>(confidential)</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56591" y="3568028"/>
        <a:ext cx="3016138" cy="906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149014"/>
          <a:ext cx="1978821" cy="1213525"/>
        </a:xfrm>
        <a:prstGeom prst="roundRect">
          <a:avLst/>
        </a:prstGeom>
        <a:solidFill>
          <a:srgbClr val="66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公司</a:t>
          </a:r>
          <a:r>
            <a:rPr lang="en-US" altLang="zh-TW"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t>
          </a: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品牌網站</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9239" y="208253"/>
        <a:ext cx="1860343" cy="1095047"/>
      </dsp:txXfrm>
    </dsp:sp>
    <dsp:sp modelId="{FA2DFF8C-377F-46BC-B51A-AE7A5145C0B7}">
      <dsp:nvSpPr>
        <dsp:cNvPr id="0" name=""/>
        <dsp:cNvSpPr/>
      </dsp:nvSpPr>
      <dsp:spPr>
        <a:xfrm>
          <a:off x="2324099" y="149321"/>
          <a:ext cx="1978821" cy="1213525"/>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服務網站</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83338" y="208560"/>
        <a:ext cx="1860343" cy="1095047"/>
      </dsp:txXfrm>
    </dsp:sp>
    <dsp:sp modelId="{B147493B-2ACF-4210-A434-F82BF65829C3}">
      <dsp:nvSpPr>
        <dsp:cNvPr id="0" name=""/>
        <dsp:cNvSpPr/>
      </dsp:nvSpPr>
      <dsp:spPr>
        <a:xfrm>
          <a:off x="4608526" y="144017"/>
          <a:ext cx="1978821" cy="1213525"/>
        </a:xfrm>
        <a:prstGeom prst="roundRect">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銷售網站</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67765" y="203256"/>
        <a:ext cx="1860343" cy="1095047"/>
      </dsp:txXfrm>
    </dsp:sp>
    <dsp:sp modelId="{3DD52A4C-EBF7-4CA4-82B3-298EF4BA08B9}">
      <dsp:nvSpPr>
        <dsp:cNvPr id="0" name=""/>
        <dsp:cNvSpPr/>
      </dsp:nvSpPr>
      <dsp:spPr>
        <a:xfrm>
          <a:off x="6968326" y="113484"/>
          <a:ext cx="1924724" cy="1226099"/>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資訊網站</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028179" y="173337"/>
        <a:ext cx="1805018" cy="1106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278478"/>
          <a:ext cx="1556814" cy="954726"/>
        </a:xfrm>
        <a:prstGeom prst="roundRect">
          <a:avLst/>
        </a:prstGeom>
        <a:solidFill>
          <a:srgbClr val="66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en-US" altLang="zh-TW"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B2B</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606" y="325084"/>
        <a:ext cx="1463602" cy="861514"/>
      </dsp:txXfrm>
    </dsp:sp>
    <dsp:sp modelId="{FA2DFF8C-377F-46BC-B51A-AE7A5145C0B7}">
      <dsp:nvSpPr>
        <dsp:cNvPr id="0" name=""/>
        <dsp:cNvSpPr/>
      </dsp:nvSpPr>
      <dsp:spPr>
        <a:xfrm>
          <a:off x="1826679" y="278720"/>
          <a:ext cx="1556814" cy="954726"/>
        </a:xfrm>
        <a:prstGeom prst="round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en-US" altLang="zh-TW"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B2C</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873285" y="325326"/>
        <a:ext cx="1463602" cy="861514"/>
      </dsp:txXfrm>
    </dsp:sp>
    <dsp:sp modelId="{B147493B-2ACF-4210-A434-F82BF65829C3}">
      <dsp:nvSpPr>
        <dsp:cNvPr id="0" name=""/>
        <dsp:cNvSpPr/>
      </dsp:nvSpPr>
      <dsp:spPr>
        <a:xfrm>
          <a:off x="3623924" y="274547"/>
          <a:ext cx="1556814" cy="954726"/>
        </a:xfrm>
        <a:prstGeom prst="roundRect">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en-US" altLang="zh-TW"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C2B</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670530" y="321153"/>
        <a:ext cx="1463602" cy="861514"/>
      </dsp:txXfrm>
    </dsp:sp>
    <dsp:sp modelId="{3DD52A4C-EBF7-4CA4-82B3-298EF4BA08B9}">
      <dsp:nvSpPr>
        <dsp:cNvPr id="0" name=""/>
        <dsp:cNvSpPr/>
      </dsp:nvSpPr>
      <dsp:spPr>
        <a:xfrm>
          <a:off x="5491709" y="250526"/>
          <a:ext cx="1514253" cy="964618"/>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en-US" altLang="zh-TW"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C2C</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538798" y="297615"/>
        <a:ext cx="1420075" cy="870440"/>
      </dsp:txXfrm>
    </dsp:sp>
    <dsp:sp modelId="{D5CB2201-DAE2-442D-862B-C06E8312EFA1}">
      <dsp:nvSpPr>
        <dsp:cNvPr id="0" name=""/>
        <dsp:cNvSpPr/>
      </dsp:nvSpPr>
      <dsp:spPr>
        <a:xfrm>
          <a:off x="7260115" y="233577"/>
          <a:ext cx="1467504" cy="960462"/>
        </a:xfrm>
        <a:prstGeom prst="roundRect">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en-US" altLang="zh-TW"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B2E</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307001" y="280463"/>
        <a:ext cx="1373732" cy="8666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2011/6/12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2011/6/12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9771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2011/6/12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367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2011/6/12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2959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2011/6/12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564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2011/6/12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2809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2011/6/12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343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116F608-3048-4E8C-BCBF-E56CCAFCEBC3}" type="datetimeFigureOut">
              <a:rPr lang="zh-TW" altLang="en-US" smtClean="0"/>
              <a:t>2011/6/12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627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116F608-3048-4E8C-BCBF-E56CCAFCEBC3}" type="datetimeFigureOut">
              <a:rPr lang="zh-TW" altLang="en-US" smtClean="0"/>
              <a:t>2011/6/12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9096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116F608-3048-4E8C-BCBF-E56CCAFCEBC3}" type="datetimeFigureOut">
              <a:rPr lang="zh-TW" altLang="en-US" smtClean="0"/>
              <a:t>2011/6/12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4841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2011/6/12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56821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2011/6/12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9768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6F608-3048-4E8C-BCBF-E56CCAFCEBC3}" type="datetimeFigureOut">
              <a:rPr lang="zh-TW" altLang="en-US" smtClean="0"/>
              <a:t>2011/6/12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7914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10.png"/><Relationship Id="rId5" Type="http://schemas.openxmlformats.org/officeDocument/2006/relationships/diagramQuickStyle" Target="../diagrams/quickStyle8.xml"/><Relationship Id="rId10" Type="http://schemas.openxmlformats.org/officeDocument/2006/relationships/image" Target="../media/image9.png"/><Relationship Id="rId4" Type="http://schemas.openxmlformats.org/officeDocument/2006/relationships/diagramLayout" Target="../diagrams/layout8.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15.gif"/><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14.png"/><Relationship Id="rId5" Type="http://schemas.openxmlformats.org/officeDocument/2006/relationships/diagramQuickStyle" Target="../diagrams/quickStyle9.xml"/><Relationship Id="rId10" Type="http://schemas.openxmlformats.org/officeDocument/2006/relationships/image" Target="../media/image13.png"/><Relationship Id="rId4" Type="http://schemas.openxmlformats.org/officeDocument/2006/relationships/diagramLayout" Target="../diagrams/layout9.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字方塊 3"/>
          <p:cNvSpPr txBox="1"/>
          <p:nvPr/>
        </p:nvSpPr>
        <p:spPr>
          <a:xfrm>
            <a:off x="2365104" y="2599104"/>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20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3149227" y="3210383"/>
            <a:ext cx="2736573" cy="76944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4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網路行銷</a:t>
            </a:r>
            <a:endParaRPr lang="zh-TW" altLang="en-US" sz="44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20.2.3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站類型</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性質類型</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10</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746946886"/>
              </p:ext>
            </p:extLst>
          </p:nvPr>
        </p:nvGraphicFramePr>
        <p:xfrm>
          <a:off x="179512" y="1052736"/>
          <a:ext cx="8893051"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07504" y="2636912"/>
            <a:ext cx="2286000"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4">
                    <a:lumMod val="50000"/>
                  </a:schemeClr>
                </a:solidFill>
                <a:effectLst>
                  <a:outerShdw blurRad="25400" algn="tl" rotWithShape="0">
                    <a:srgbClr val="000000">
                      <a:alpha val="43000"/>
                    </a:srgbClr>
                  </a:outerShdw>
                </a:effectLst>
              </a:rPr>
              <a:t>為了提供公司或其所擁有品牌相關資訊的網站。</a:t>
            </a:r>
            <a:endParaRPr lang="zh-TW" altLang="en-US" sz="2200" b="1" spc="150" dirty="0">
              <a:ln w="11430"/>
              <a:solidFill>
                <a:schemeClr val="accent4">
                  <a:lumMod val="50000"/>
                </a:schemeClr>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1781" r="30742" b="6802"/>
          <a:stretch/>
        </p:blipFill>
        <p:spPr bwMode="auto">
          <a:xfrm>
            <a:off x="2455764" y="2599670"/>
            <a:ext cx="6558198" cy="4153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90022" y="5517232"/>
            <a:ext cx="2390398"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effectLst>
                  <a:outerShdw blurRad="25400" algn="tl" rotWithShape="0">
                    <a:srgbClr val="000000">
                      <a:alpha val="43000"/>
                    </a:srgbClr>
                  </a:outerShdw>
                </a:effectLst>
              </a:rPr>
              <a:t>中鋼公司的</a:t>
            </a:r>
            <a:r>
              <a:rPr lang="zh-TW" altLang="zh-TW" sz="2000" b="1" spc="150" dirty="0" smtClean="0">
                <a:ln w="11430"/>
                <a:effectLst>
                  <a:outerShdw blurRad="25400" algn="tl" rotWithShape="0">
                    <a:srgbClr val="000000">
                      <a:alpha val="43000"/>
                    </a:srgbClr>
                  </a:outerShdw>
                </a:effectLst>
              </a:rPr>
              <a:t>網站</a:t>
            </a:r>
            <a:r>
              <a:rPr lang="zh-TW" altLang="en-US" sz="2000" b="1" spc="150" dirty="0" smtClean="0">
                <a:ln w="11430"/>
                <a:effectLst>
                  <a:outerShdw blurRad="25400" algn="tl" rotWithShape="0">
                    <a:srgbClr val="000000">
                      <a:alpha val="43000"/>
                    </a:srgbClr>
                  </a:outerShdw>
                </a:effectLst>
              </a:rPr>
              <a:t>→</a:t>
            </a:r>
            <a:endParaRPr lang="zh-TW" altLang="en-US" sz="2000" b="1" spc="150" dirty="0">
              <a:ln w="11430"/>
              <a:effectLst>
                <a:outerShdw blurRad="25400" algn="tl" rotWithShape="0">
                  <a:srgbClr val="000000">
                    <a:alpha val="43000"/>
                  </a:srgbClr>
                </a:outerShdw>
              </a:effectLst>
            </a:endParaRPr>
          </a:p>
        </p:txBody>
      </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t="11817" r="43879" b="1087"/>
          <a:stretch/>
        </p:blipFill>
        <p:spPr bwMode="auto">
          <a:xfrm>
            <a:off x="2480420" y="2599670"/>
            <a:ext cx="5048015" cy="422108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89223" y="4670354"/>
            <a:ext cx="2122562"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r"/>
            <a:r>
              <a:rPr lang="zh-TW" altLang="zh-TW" sz="2000" b="1" spc="150" dirty="0">
                <a:ln w="11430"/>
                <a:effectLst>
                  <a:outerShdw blurRad="25400" algn="tl" rotWithShape="0">
                    <a:srgbClr val="000000">
                      <a:alpha val="43000"/>
                    </a:srgbClr>
                  </a:outerShdw>
                </a:effectLst>
              </a:rPr>
              <a:t>聯邦</a:t>
            </a:r>
            <a:r>
              <a:rPr lang="zh-TW" altLang="zh-TW" sz="2000" b="1" spc="150" dirty="0" smtClean="0">
                <a:ln w="11430"/>
                <a:effectLst>
                  <a:outerShdw blurRad="25400" algn="tl" rotWithShape="0">
                    <a:srgbClr val="000000">
                      <a:alpha val="43000"/>
                    </a:srgbClr>
                  </a:outerShdw>
                </a:effectLst>
              </a:rPr>
              <a:t>快遞</a:t>
            </a:r>
            <a:r>
              <a:rPr lang="zh-TW" altLang="en-US" sz="2000" b="1" spc="150" dirty="0" smtClean="0">
                <a:ln w="11430"/>
                <a:effectLst>
                  <a:outerShdw blurRad="25400" algn="tl" rotWithShape="0">
                    <a:srgbClr val="000000">
                      <a:alpha val="43000"/>
                    </a:srgbClr>
                  </a:outerShdw>
                </a:effectLst>
              </a:rPr>
              <a:t>的網站→</a:t>
            </a:r>
            <a:endParaRPr lang="zh-TW" altLang="en-US" sz="2000" b="1" spc="150" dirty="0">
              <a:ln w="11430"/>
              <a:effectLst>
                <a:outerShdw blurRad="25400" algn="tl" rotWithShape="0">
                  <a:srgbClr val="000000">
                    <a:alpha val="43000"/>
                  </a:srgbClr>
                </a:outerShdw>
              </a:effectLst>
            </a:endParaRPr>
          </a:p>
        </p:txBody>
      </p:sp>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13387" t="16024" r="14861" b="7886"/>
          <a:stretch/>
        </p:blipFill>
        <p:spPr bwMode="auto">
          <a:xfrm>
            <a:off x="1444425" y="2610465"/>
            <a:ext cx="6613467" cy="3778764"/>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588714" y="6421618"/>
            <a:ext cx="2287806"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000" b="1" spc="150" dirty="0" err="1">
                <a:ln w="11430"/>
                <a:solidFill>
                  <a:srgbClr val="FF0066"/>
                </a:solidFill>
                <a:effectLst>
                  <a:outerShdw blurRad="25400" algn="tl" rotWithShape="0">
                    <a:srgbClr val="000000">
                      <a:alpha val="43000"/>
                    </a:srgbClr>
                  </a:outerShdw>
                </a:effectLst>
              </a:rPr>
              <a:t>PChome</a:t>
            </a:r>
            <a:r>
              <a:rPr lang="zh-TW" altLang="zh-TW" sz="2000" b="1" spc="150" dirty="0">
                <a:ln w="11430"/>
                <a:solidFill>
                  <a:srgbClr val="FF0066"/>
                </a:solidFill>
                <a:effectLst>
                  <a:outerShdw blurRad="25400" algn="tl" rotWithShape="0">
                    <a:srgbClr val="000000">
                      <a:alpha val="43000"/>
                    </a:srgbClr>
                  </a:outerShdw>
                </a:effectLst>
              </a:rPr>
              <a:t>線上購物</a:t>
            </a:r>
            <a:endParaRPr lang="zh-TW" altLang="en-US" sz="2000" b="1" spc="150" dirty="0">
              <a:ln w="11430"/>
              <a:solidFill>
                <a:srgbClr val="FF0066"/>
              </a:solidFill>
              <a:effectLst>
                <a:outerShdw blurRad="25400" algn="tl" rotWithShape="0">
                  <a:srgbClr val="000000">
                    <a:alpha val="43000"/>
                  </a:srgbClr>
                </a:outerShdw>
              </a:effectLst>
            </a:endParaRPr>
          </a:p>
        </p:txBody>
      </p:sp>
      <p:pic>
        <p:nvPicPr>
          <p:cNvPr id="1029"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l="13048" t="11817" r="15860" b="14505"/>
          <a:stretch/>
        </p:blipFill>
        <p:spPr bwMode="auto">
          <a:xfrm>
            <a:off x="2202698" y="2570174"/>
            <a:ext cx="6840760" cy="3819888"/>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4634102" y="6429674"/>
            <a:ext cx="1563248"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chemeClr val="accent6">
                    <a:lumMod val="50000"/>
                  </a:schemeClr>
                </a:solidFill>
                <a:effectLst>
                  <a:outerShdw blurRad="25400" algn="tl" rotWithShape="0">
                    <a:srgbClr val="000000">
                      <a:alpha val="43000"/>
                    </a:srgbClr>
                  </a:outerShdw>
                </a:effectLst>
              </a:rPr>
              <a:t>中時電子報</a:t>
            </a:r>
            <a:endParaRPr lang="zh-TW" altLang="en-US" sz="2000" b="1" spc="150" dirty="0">
              <a:ln w="11430"/>
              <a:solidFill>
                <a:schemeClr val="accent6">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50"/>
                                        <p:tgtEl>
                                          <p:spTgt spid="1026"/>
                                        </p:tgtEl>
                                      </p:cBhvr>
                                    </p:animEffect>
                                    <p:set>
                                      <p:cBhvr>
                                        <p:cTn id="23" dur="1" fill="hold">
                                          <p:stCondLst>
                                            <p:cond delay="249"/>
                                          </p:stCondLst>
                                        </p:cTn>
                                        <p:tgtEl>
                                          <p:spTgt spid="102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50"/>
                                        <p:tgtEl>
                                          <p:spTgt spid="8"/>
                                        </p:tgtEl>
                                      </p:cBhvr>
                                    </p:animEffect>
                                    <p:set>
                                      <p:cBhvr>
                                        <p:cTn id="26" dur="1" fill="hold">
                                          <p:stCondLst>
                                            <p:cond delay="249"/>
                                          </p:stCondLst>
                                        </p:cTn>
                                        <p:tgtEl>
                                          <p:spTgt spid="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50"/>
                                        <p:tgtEl>
                                          <p:spTgt spid="7"/>
                                        </p:tgtEl>
                                      </p:cBhvr>
                                    </p:animEffect>
                                    <p:set>
                                      <p:cBhvr>
                                        <p:cTn id="29" dur="1" fill="hold">
                                          <p:stCondLst>
                                            <p:cond delay="249"/>
                                          </p:stCondLst>
                                        </p:cTn>
                                        <p:tgtEl>
                                          <p:spTgt spid="7"/>
                                        </p:tgtEl>
                                        <p:attrNameLst>
                                          <p:attrName>style.visibility</p:attrName>
                                        </p:attrNameLst>
                                      </p:cBhvr>
                                      <p:to>
                                        <p:strVal val="hidden"/>
                                      </p:to>
                                    </p:set>
                                  </p:childTnLst>
                                </p:cTn>
                              </p:par>
                              <p:par>
                                <p:cTn id="30" presetID="14" presetClass="entr" presetSubtype="10" fill="hold" grpId="0" nodeType="withEffect">
                                  <p:stCondLst>
                                    <p:cond delay="0"/>
                                  </p:stCondLst>
                                  <p:childTnLst>
                                    <p:set>
                                      <p:cBhvr>
                                        <p:cTn id="31"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2" dur="500"/>
                                        <p:tgtEl>
                                          <p:spTgt spid="6">
                                            <p:graphicEl>
                                              <a:dgm id="{FA2DFF8C-377F-46BC-B51A-AE7A5145C0B7}"/>
                                            </p:graphicEl>
                                          </p:spTgt>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randombar(horizontal)">
                                      <p:cBhvr>
                                        <p:cTn id="36" dur="500"/>
                                        <p:tgtEl>
                                          <p:spTgt spid="102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50"/>
                                        <p:tgtEl>
                                          <p:spTgt spid="1027"/>
                                        </p:tgtEl>
                                      </p:cBhvr>
                                    </p:animEffect>
                                    <p:set>
                                      <p:cBhvr>
                                        <p:cTn id="44" dur="1" fill="hold">
                                          <p:stCondLst>
                                            <p:cond delay="249"/>
                                          </p:stCondLst>
                                        </p:cTn>
                                        <p:tgtEl>
                                          <p:spTgt spid="102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50"/>
                                        <p:tgtEl>
                                          <p:spTgt spid="9"/>
                                        </p:tgtEl>
                                      </p:cBhvr>
                                    </p:animEffect>
                                    <p:set>
                                      <p:cBhvr>
                                        <p:cTn id="47" dur="1" fill="hold">
                                          <p:stCondLst>
                                            <p:cond delay="249"/>
                                          </p:stCondLst>
                                        </p:cTn>
                                        <p:tgtEl>
                                          <p:spTgt spid="9"/>
                                        </p:tgtEl>
                                        <p:attrNameLst>
                                          <p:attrName>style.visibility</p:attrName>
                                        </p:attrNameLst>
                                      </p:cBhvr>
                                      <p:to>
                                        <p:strVal val="hidden"/>
                                      </p:to>
                                    </p:set>
                                  </p:childTnLst>
                                </p:cTn>
                              </p:par>
                              <p:par>
                                <p:cTn id="48" presetID="14" presetClass="entr" presetSubtype="10" fill="hold" grpId="0" nodeType="withEffect">
                                  <p:stCondLst>
                                    <p:cond delay="0"/>
                                  </p:stCondLst>
                                  <p:childTnLst>
                                    <p:set>
                                      <p:cBhvr>
                                        <p:cTn id="49"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50" dur="500"/>
                                        <p:tgtEl>
                                          <p:spTgt spid="6">
                                            <p:graphicEl>
                                              <a:dgm id="{B147493B-2ACF-4210-A434-F82BF65829C3}"/>
                                            </p:graphicEl>
                                          </p:spTgt>
                                        </p:tgtEl>
                                      </p:cBhvr>
                                    </p:animEffect>
                                  </p:childTnLst>
                                </p:cTn>
                              </p:par>
                            </p:childTnLst>
                          </p:cTn>
                        </p:par>
                        <p:par>
                          <p:cTn id="51" fill="hold">
                            <p:stCondLst>
                              <p:cond delay="500"/>
                            </p:stCondLst>
                            <p:childTnLst>
                              <p:par>
                                <p:cTn id="52" presetID="14" presetClass="entr" presetSubtype="10" fill="hold" nodeType="after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randombar(horizontal)">
                                      <p:cBhvr>
                                        <p:cTn id="54" dur="500"/>
                                        <p:tgtEl>
                                          <p:spTgt spid="1028"/>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50"/>
                                        <p:tgtEl>
                                          <p:spTgt spid="1028"/>
                                        </p:tgtEl>
                                      </p:cBhvr>
                                    </p:animEffect>
                                    <p:set>
                                      <p:cBhvr>
                                        <p:cTn id="62" dur="1" fill="hold">
                                          <p:stCondLst>
                                            <p:cond delay="249"/>
                                          </p:stCondLst>
                                        </p:cTn>
                                        <p:tgtEl>
                                          <p:spTgt spid="102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50"/>
                                        <p:tgtEl>
                                          <p:spTgt spid="10"/>
                                        </p:tgtEl>
                                      </p:cBhvr>
                                    </p:animEffect>
                                    <p:set>
                                      <p:cBhvr>
                                        <p:cTn id="65" dur="1" fill="hold">
                                          <p:stCondLst>
                                            <p:cond delay="249"/>
                                          </p:stCondLst>
                                        </p:cTn>
                                        <p:tgtEl>
                                          <p:spTgt spid="10"/>
                                        </p:tgtEl>
                                        <p:attrNameLst>
                                          <p:attrName>style.visibility</p:attrName>
                                        </p:attrNameLst>
                                      </p:cBhvr>
                                      <p:to>
                                        <p:strVal val="hidden"/>
                                      </p:to>
                                    </p:set>
                                  </p:childTnLst>
                                </p:cTn>
                              </p:par>
                              <p:par>
                                <p:cTn id="66" presetID="14" presetClass="entr" presetSubtype="10" fill="hold" grpId="0" nodeType="withEffect">
                                  <p:stCondLst>
                                    <p:cond delay="0"/>
                                  </p:stCondLst>
                                  <p:childTnLst>
                                    <p:set>
                                      <p:cBhvr>
                                        <p:cTn id="67" dur="1" fill="hold">
                                          <p:stCondLst>
                                            <p:cond delay="0"/>
                                          </p:stCondLst>
                                        </p:cTn>
                                        <p:tgtEl>
                                          <p:spTgt spid="6">
                                            <p:graphicEl>
                                              <a:dgm id="{3DD52A4C-EBF7-4CA4-82B3-298EF4BA08B9}"/>
                                            </p:graphicEl>
                                          </p:spTgt>
                                        </p:tgtEl>
                                        <p:attrNameLst>
                                          <p:attrName>style.visibility</p:attrName>
                                        </p:attrNameLst>
                                      </p:cBhvr>
                                      <p:to>
                                        <p:strVal val="visible"/>
                                      </p:to>
                                    </p:set>
                                    <p:animEffect transition="in" filter="randombar(horizontal)">
                                      <p:cBhvr>
                                        <p:cTn id="68" dur="500"/>
                                        <p:tgtEl>
                                          <p:spTgt spid="6">
                                            <p:graphicEl>
                                              <a:dgm id="{3DD52A4C-EBF7-4CA4-82B3-298EF4BA08B9}"/>
                                            </p:graphicEl>
                                          </p:spTgt>
                                        </p:tgtEl>
                                      </p:cBhvr>
                                    </p:animEffect>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1029"/>
                                        </p:tgtEl>
                                        <p:attrNameLst>
                                          <p:attrName>style.visibility</p:attrName>
                                        </p:attrNameLst>
                                      </p:cBhvr>
                                      <p:to>
                                        <p:strVal val="visible"/>
                                      </p:to>
                                    </p:set>
                                    <p:animEffect transition="in" filter="randombar(horizontal)">
                                      <p:cBhvr>
                                        <p:cTn id="72" dur="500"/>
                                        <p:tgtEl>
                                          <p:spTgt spid="1029"/>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randombar(horizontal)">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p:bldP spid="7" grpId="1"/>
      <p:bldP spid="8" grpId="0"/>
      <p:bldP spid="8" grpId="1"/>
      <p:bldP spid="9" grpId="0"/>
      <p:bldP spid="9" grpId="1"/>
      <p:bldP spid="10" grpId="0"/>
      <p:bldP spid="10" grpId="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§20.2.3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站類型</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互動</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類型</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36079" y="1039020"/>
            <a:ext cx="8784976" cy="1224136"/>
          </a:xfrm>
        </p:spPr>
        <p:txBody>
          <a:bodyPr>
            <a:normAutofit/>
            <a:scene3d>
              <a:camera prst="orthographicFront"/>
              <a:lightRig rig="soft" dir="t">
                <a:rot lat="0" lon="0" rev="10800000"/>
              </a:lightRig>
            </a:scene3d>
            <a:sp3d>
              <a:bevelT w="27940" h="12700"/>
              <a:contourClr>
                <a:srgbClr val="DDDDDD"/>
              </a:contourClr>
            </a:sp3d>
          </a:bodyPr>
          <a:lstStyle/>
          <a:p>
            <a:r>
              <a:rPr lang="zh-TW" altLang="zh-TW" sz="2800" b="1" spc="150" dirty="0">
                <a:ln w="11430"/>
                <a:effectLst>
                  <a:outerShdw blurRad="25400" algn="tl" rotWithShape="0">
                    <a:srgbClr val="000000">
                      <a:alpha val="43000"/>
                    </a:srgbClr>
                  </a:outerShdw>
                </a:effectLst>
              </a:rPr>
              <a:t>網際網路上的網站和業務也可以依據網站和顧客的互動類型，以及整個交換的內容分為以下幾種：</a:t>
            </a:r>
            <a:endParaRPr lang="zh-TW" altLang="en-US" sz="28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11</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530925426"/>
              </p:ext>
            </p:extLst>
          </p:nvPr>
        </p:nvGraphicFramePr>
        <p:xfrm>
          <a:off x="230319" y="1772816"/>
          <a:ext cx="8728968"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02302" y="3140968"/>
            <a:ext cx="4572000" cy="76944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4">
                    <a:lumMod val="50000"/>
                  </a:schemeClr>
                </a:solidFill>
                <a:effectLst>
                  <a:outerShdw blurRad="25400" algn="tl" rotWithShape="0">
                    <a:srgbClr val="000000">
                      <a:alpha val="43000"/>
                    </a:srgbClr>
                  </a:outerShdw>
                </a:effectLst>
              </a:rPr>
              <a:t>指公司或組織針對其他工業用戶或組織而設立的網站或網頁。</a:t>
            </a:r>
            <a:endParaRPr lang="zh-TW" altLang="en-US" sz="2200" b="1" spc="150" dirty="0">
              <a:ln w="11430"/>
              <a:solidFill>
                <a:schemeClr val="accent4">
                  <a:lumMod val="50000"/>
                </a:schemeClr>
              </a:solidFill>
              <a:effectLst>
                <a:outerShdw blurRad="25400" algn="tl" rotWithShape="0">
                  <a:srgbClr val="000000">
                    <a:alpha val="43000"/>
                  </a:srgbClr>
                </a:outerShdw>
              </a:effectLst>
            </a:endParaRPr>
          </a:p>
        </p:txBody>
      </p:sp>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1360" r="41510" b="18373"/>
          <a:stretch/>
        </p:blipFill>
        <p:spPr bwMode="auto">
          <a:xfrm>
            <a:off x="4218753" y="3615527"/>
            <a:ext cx="4766523" cy="3085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259632" y="5572758"/>
            <a:ext cx="2900128"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r"/>
            <a:r>
              <a:rPr lang="zh-TW" altLang="zh-TW" sz="2000" b="1" spc="150" dirty="0">
                <a:ln w="11430"/>
                <a:effectLst>
                  <a:outerShdw blurRad="25400" algn="tl" rotWithShape="0">
                    <a:srgbClr val="000000">
                      <a:alpha val="43000"/>
                    </a:srgbClr>
                  </a:outerShdw>
                </a:effectLst>
              </a:rPr>
              <a:t>提供塑膠業者在網上進行塑料買賣的塑</a:t>
            </a:r>
            <a:r>
              <a:rPr lang="zh-TW" altLang="zh-TW" sz="2000" b="1" spc="150" dirty="0" smtClean="0">
                <a:ln w="11430"/>
                <a:effectLst>
                  <a:outerShdw blurRad="25400" algn="tl" rotWithShape="0">
                    <a:srgbClr val="000000">
                      <a:alpha val="43000"/>
                    </a:srgbClr>
                  </a:outerShdw>
                </a:effectLst>
              </a:rPr>
              <a:t>網</a:t>
            </a:r>
            <a:r>
              <a:rPr lang="zh-TW" altLang="en-US" sz="2000" b="1" spc="150" dirty="0" smtClean="0">
                <a:ln w="11430"/>
                <a:effectLst>
                  <a:outerShdw blurRad="25400" algn="tl" rotWithShape="0">
                    <a:srgbClr val="000000">
                      <a:alpha val="43000"/>
                    </a:srgbClr>
                  </a:outerShdw>
                </a:effectLst>
              </a:rPr>
              <a:t>→</a:t>
            </a:r>
            <a:endParaRPr lang="zh-TW" altLang="en-US" sz="2000" b="1" spc="150" dirty="0">
              <a:ln w="11430"/>
              <a:effectLst>
                <a:outerShdw blurRad="25400" algn="tl" rotWithShape="0">
                  <a:srgbClr val="000000">
                    <a:alpha val="43000"/>
                  </a:srgbClr>
                </a:outerShdw>
              </a:effectLst>
            </a:endParaRPr>
          </a:p>
        </p:txBody>
      </p:sp>
      <p:sp>
        <p:nvSpPr>
          <p:cNvPr id="9" name="矩形 8"/>
          <p:cNvSpPr/>
          <p:nvPr/>
        </p:nvSpPr>
        <p:spPr>
          <a:xfrm>
            <a:off x="1998803" y="3143529"/>
            <a:ext cx="4572000" cy="76944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70C0"/>
                </a:solidFill>
                <a:effectLst>
                  <a:outerShdw blurRad="25400" algn="tl" rotWithShape="0">
                    <a:srgbClr val="000000">
                      <a:alpha val="43000"/>
                    </a:srgbClr>
                  </a:outerShdw>
                </a:effectLst>
              </a:rPr>
              <a:t>指公司或組織針對單一個人或消費者而設立的網站或網頁。</a:t>
            </a:r>
            <a:endParaRPr lang="zh-TW" altLang="en-US" sz="2200" b="1" spc="150" dirty="0">
              <a:ln w="11430"/>
              <a:solidFill>
                <a:srgbClr val="0070C0"/>
              </a:solidFill>
              <a:effectLst>
                <a:outerShdw blurRad="25400" algn="tl" rotWithShape="0">
                  <a:srgbClr val="000000">
                    <a:alpha val="43000"/>
                  </a:srgbClr>
                </a:outerShdw>
              </a:effectLst>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6241" y="4053367"/>
            <a:ext cx="3943350" cy="1162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574232" y="5682563"/>
            <a:ext cx="1627369" cy="41549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effectLst>
                  <a:outerShdw blurRad="25400" algn="tl" rotWithShape="0">
                    <a:srgbClr val="000000">
                      <a:alpha val="43000"/>
                    </a:srgbClr>
                  </a:outerShdw>
                </a:effectLst>
              </a:rPr>
              <a:t>亞馬遜網站</a:t>
            </a:r>
            <a:endParaRPr lang="zh-TW" altLang="en-US" sz="2100" b="1" spc="150" dirty="0">
              <a:ln w="11430"/>
              <a:effectLst>
                <a:outerShdw blurRad="25400" algn="tl" rotWithShape="0">
                  <a:srgbClr val="000000">
                    <a:alpha val="43000"/>
                  </a:srgbClr>
                </a:outerShdw>
              </a:effectLst>
            </a:endParaRPr>
          </a:p>
        </p:txBody>
      </p:sp>
      <p:sp>
        <p:nvSpPr>
          <p:cNvPr id="11" name="矩形 10"/>
          <p:cNvSpPr/>
          <p:nvPr/>
        </p:nvSpPr>
        <p:spPr>
          <a:xfrm>
            <a:off x="3707904" y="3143529"/>
            <a:ext cx="4572000" cy="76944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FF0066"/>
                </a:solidFill>
                <a:effectLst>
                  <a:outerShdw blurRad="25400" algn="tl" rotWithShape="0">
                    <a:srgbClr val="000000">
                      <a:alpha val="43000"/>
                    </a:srgbClr>
                  </a:outerShdw>
                </a:effectLst>
              </a:rPr>
              <a:t>指單一個人或消費者針對公司或組織的網站或網頁。</a:t>
            </a:r>
            <a:endParaRPr lang="zh-TW" altLang="en-US" sz="2200" b="1" spc="150" dirty="0">
              <a:ln w="11430"/>
              <a:solidFill>
                <a:srgbClr val="FF0066"/>
              </a:solidFill>
              <a:effectLst>
                <a:outerShdw blurRad="25400" algn="tl" rotWithShape="0">
                  <a:srgbClr val="000000">
                    <a:alpha val="43000"/>
                  </a:srgbClr>
                </a:outerShdw>
              </a:effectLst>
            </a:endParaRPr>
          </a:p>
        </p:txBody>
      </p:sp>
      <p:pic>
        <p:nvPicPr>
          <p:cNvPr id="2052"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493" t="17856" r="493" b="19879"/>
          <a:stretch/>
        </p:blipFill>
        <p:spPr bwMode="auto">
          <a:xfrm>
            <a:off x="3187495" y="4634392"/>
            <a:ext cx="2800350" cy="1014174"/>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6401" y="4620102"/>
            <a:ext cx="2428875" cy="1181100"/>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5724127" y="3205083"/>
            <a:ext cx="3441641"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6">
                    <a:lumMod val="50000"/>
                  </a:schemeClr>
                </a:solidFill>
                <a:effectLst>
                  <a:outerShdw blurRad="25400" algn="tl" rotWithShape="0">
                    <a:srgbClr val="000000">
                      <a:alpha val="43000"/>
                    </a:srgbClr>
                  </a:outerShdw>
                </a:effectLst>
              </a:rPr>
              <a:t>指單一個人針對單一個人所設立的網站或網頁。</a:t>
            </a:r>
            <a:endParaRPr lang="zh-TW" altLang="en-US" sz="2200" b="1" spc="150" dirty="0">
              <a:ln w="11430"/>
              <a:solidFill>
                <a:schemeClr val="accent6">
                  <a:lumMod val="50000"/>
                </a:schemeClr>
              </a:solidFill>
              <a:effectLst>
                <a:outerShdw blurRad="25400" algn="tl" rotWithShape="0">
                  <a:srgbClr val="000000">
                    <a:alpha val="43000"/>
                  </a:srgbClr>
                </a:outerShdw>
              </a:effectLst>
            </a:endParaRPr>
          </a:p>
        </p:txBody>
      </p:sp>
      <p:pic>
        <p:nvPicPr>
          <p:cNvPr id="13" name="圖片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1601" y="4300489"/>
            <a:ext cx="3516478" cy="724425"/>
          </a:xfrm>
          <a:prstGeom prst="rect">
            <a:avLst/>
          </a:prstGeom>
        </p:spPr>
      </p:pic>
      <p:pic>
        <p:nvPicPr>
          <p:cNvPr id="205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9683" y="5337419"/>
            <a:ext cx="2653886" cy="110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4504277" y="3213760"/>
            <a:ext cx="4572000" cy="144655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en-US" altLang="zh-TW" sz="2200" b="1" spc="150" dirty="0">
                <a:ln w="11430"/>
                <a:solidFill>
                  <a:schemeClr val="bg2">
                    <a:lumMod val="10000"/>
                  </a:schemeClr>
                </a:solidFill>
                <a:effectLst>
                  <a:outerShdw blurRad="25400" algn="tl" rotWithShape="0">
                    <a:srgbClr val="000000">
                      <a:alpha val="43000"/>
                    </a:srgbClr>
                  </a:outerShdw>
                </a:effectLst>
              </a:rPr>
              <a:t>B2E</a:t>
            </a:r>
            <a:r>
              <a:rPr lang="zh-TW" altLang="zh-TW" sz="2200" b="1" spc="150" dirty="0">
                <a:ln w="11430"/>
                <a:solidFill>
                  <a:schemeClr val="bg2">
                    <a:lumMod val="10000"/>
                  </a:schemeClr>
                </a:solidFill>
                <a:effectLst>
                  <a:outerShdw blurRad="25400" algn="tl" rotWithShape="0">
                    <a:srgbClr val="000000">
                      <a:alpha val="43000"/>
                    </a:srgbClr>
                  </a:outerShdw>
                </a:effectLst>
              </a:rPr>
              <a:t>是「員工關係管理</a:t>
            </a:r>
            <a:r>
              <a:rPr lang="zh-TW" altLang="zh-TW" sz="2200" b="1" spc="150" dirty="0" smtClean="0">
                <a:ln w="11430"/>
                <a:solidFill>
                  <a:schemeClr val="bg2">
                    <a:lumMod val="10000"/>
                  </a:schemeClr>
                </a:solidFill>
                <a:effectLst>
                  <a:outerShdw blurRad="25400" algn="tl" rotWithShape="0">
                    <a:srgbClr val="000000">
                      <a:alpha val="43000"/>
                    </a:srgbClr>
                  </a:outerShdw>
                </a:effectLst>
              </a:rPr>
              <a:t>」的機制</a:t>
            </a:r>
            <a:r>
              <a:rPr lang="zh-TW" altLang="en-US" sz="2200" b="1" spc="150" dirty="0">
                <a:ln w="11430"/>
                <a:solidFill>
                  <a:schemeClr val="bg2">
                    <a:lumMod val="10000"/>
                  </a:schemeClr>
                </a:solidFill>
                <a:effectLst>
                  <a:outerShdw blurRad="25400" algn="tl" rotWithShape="0">
                    <a:srgbClr val="000000">
                      <a:alpha val="43000"/>
                    </a:srgbClr>
                  </a:outerShdw>
                </a:effectLst>
              </a:rPr>
              <a:t>；</a:t>
            </a:r>
            <a:r>
              <a:rPr lang="en-US" altLang="zh-TW" sz="2200" b="1" spc="150" dirty="0" smtClean="0">
                <a:ln w="11430"/>
                <a:solidFill>
                  <a:schemeClr val="bg2">
                    <a:lumMod val="10000"/>
                  </a:schemeClr>
                </a:solidFill>
                <a:effectLst>
                  <a:outerShdw blurRad="25400" algn="tl" rotWithShape="0">
                    <a:srgbClr val="000000">
                      <a:alpha val="43000"/>
                    </a:srgbClr>
                  </a:outerShdw>
                </a:effectLst>
              </a:rPr>
              <a:t>B2E</a:t>
            </a:r>
            <a:r>
              <a:rPr lang="zh-TW" altLang="zh-TW" sz="2200" b="1" spc="150" dirty="0">
                <a:ln w="11430"/>
                <a:solidFill>
                  <a:schemeClr val="bg2">
                    <a:lumMod val="10000"/>
                  </a:schemeClr>
                </a:solidFill>
                <a:effectLst>
                  <a:outerShdw blurRad="25400" algn="tl" rotWithShape="0">
                    <a:srgbClr val="000000">
                      <a:alpha val="43000"/>
                    </a:srgbClr>
                  </a:outerShdw>
                </a:effectLst>
              </a:rPr>
              <a:t>入口網站的應用層面可分成三大類：營運流程上線、人力資源管理上線，以及員工服務上線。</a:t>
            </a:r>
            <a:endParaRPr lang="zh-TW" altLang="en-US" sz="2200" b="1" spc="150" dirty="0">
              <a:ln w="11430"/>
              <a:solidFill>
                <a:schemeClr val="bg2">
                  <a:lumMod val="1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2" dur="500"/>
                                        <p:tgtEl>
                                          <p:spTgt spid="6">
                                            <p:graphicEl>
                                              <a:dgm id="{05542A5E-26ED-4234-8664-29E163BCDDA0}"/>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50"/>
                                        <p:tgtEl>
                                          <p:spTgt spid="7"/>
                                        </p:tgtEl>
                                      </p:cBhvr>
                                    </p:animEffect>
                                    <p:set>
                                      <p:cBhvr>
                                        <p:cTn id="28" dur="1" fill="hold">
                                          <p:stCondLst>
                                            <p:cond delay="249"/>
                                          </p:stCondLst>
                                        </p:cTn>
                                        <p:tgtEl>
                                          <p:spTgt spid="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50"/>
                                        <p:tgtEl>
                                          <p:spTgt spid="8"/>
                                        </p:tgtEl>
                                      </p:cBhvr>
                                    </p:animEffect>
                                    <p:set>
                                      <p:cBhvr>
                                        <p:cTn id="31" dur="1" fill="hold">
                                          <p:stCondLst>
                                            <p:cond delay="249"/>
                                          </p:stCondLst>
                                        </p:cTn>
                                        <p:tgtEl>
                                          <p:spTgt spid="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50"/>
                                        <p:tgtEl>
                                          <p:spTgt spid="2050"/>
                                        </p:tgtEl>
                                      </p:cBhvr>
                                    </p:animEffect>
                                    <p:set>
                                      <p:cBhvr>
                                        <p:cTn id="34" dur="1" fill="hold">
                                          <p:stCondLst>
                                            <p:cond delay="249"/>
                                          </p:stCondLst>
                                        </p:cTn>
                                        <p:tgtEl>
                                          <p:spTgt spid="2050"/>
                                        </p:tgtEl>
                                        <p:attrNameLst>
                                          <p:attrName>style.visibility</p:attrName>
                                        </p:attrNameLst>
                                      </p:cBhvr>
                                      <p:to>
                                        <p:strVal val="hidden"/>
                                      </p:to>
                                    </p:set>
                                  </p:childTnLst>
                                </p:cTn>
                              </p:par>
                              <p:par>
                                <p:cTn id="35" presetID="14" presetClass="entr" presetSubtype="10" fill="hold" grpId="0" nodeType="withEffect">
                                  <p:stCondLst>
                                    <p:cond delay="0"/>
                                  </p:stCondLst>
                                  <p:childTnLst>
                                    <p:set>
                                      <p:cBhvr>
                                        <p:cTn id="36"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7" dur="500"/>
                                        <p:tgtEl>
                                          <p:spTgt spid="6">
                                            <p:graphicEl>
                                              <a:dgm id="{FA2DFF8C-377F-46BC-B51A-AE7A5145C0B7}"/>
                                            </p:graphicEl>
                                          </p:spTgt>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par>
                          <p:cTn id="42" fill="hold">
                            <p:stCondLst>
                              <p:cond delay="1000"/>
                            </p:stCondLst>
                            <p:childTnLst>
                              <p:par>
                                <p:cTn id="43" presetID="14" presetClass="entr" presetSubtype="10" fill="hold" nodeType="after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randombar(horizontal)">
                                      <p:cBhvr>
                                        <p:cTn id="45" dur="500"/>
                                        <p:tgtEl>
                                          <p:spTgt spid="205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50"/>
                                        <p:tgtEl>
                                          <p:spTgt spid="9"/>
                                        </p:tgtEl>
                                      </p:cBhvr>
                                    </p:animEffect>
                                    <p:set>
                                      <p:cBhvr>
                                        <p:cTn id="53" dur="1" fill="hold">
                                          <p:stCondLst>
                                            <p:cond delay="249"/>
                                          </p:stCondLst>
                                        </p:cTn>
                                        <p:tgtEl>
                                          <p:spTgt spid="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50"/>
                                        <p:tgtEl>
                                          <p:spTgt spid="2051"/>
                                        </p:tgtEl>
                                      </p:cBhvr>
                                    </p:animEffect>
                                    <p:set>
                                      <p:cBhvr>
                                        <p:cTn id="56" dur="1" fill="hold">
                                          <p:stCondLst>
                                            <p:cond delay="249"/>
                                          </p:stCondLst>
                                        </p:cTn>
                                        <p:tgtEl>
                                          <p:spTgt spid="205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50"/>
                                        <p:tgtEl>
                                          <p:spTgt spid="10"/>
                                        </p:tgtEl>
                                      </p:cBhvr>
                                    </p:animEffect>
                                    <p:set>
                                      <p:cBhvr>
                                        <p:cTn id="59" dur="1" fill="hold">
                                          <p:stCondLst>
                                            <p:cond delay="249"/>
                                          </p:stCondLst>
                                        </p:cTn>
                                        <p:tgtEl>
                                          <p:spTgt spid="10"/>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62" dur="500"/>
                                        <p:tgtEl>
                                          <p:spTgt spid="6">
                                            <p:graphicEl>
                                              <a:dgm id="{B147493B-2ACF-4210-A434-F82BF65829C3}"/>
                                            </p:graphicEl>
                                          </p:spTgt>
                                        </p:tgtEl>
                                      </p:cBhvr>
                                    </p:animEffect>
                                  </p:childTnLst>
                                </p:cTn>
                              </p:par>
                            </p:childTnLst>
                          </p:cTn>
                        </p:par>
                        <p:par>
                          <p:cTn id="63" fill="hold">
                            <p:stCondLst>
                              <p:cond delay="500"/>
                            </p:stCondLst>
                            <p:childTnLst>
                              <p:par>
                                <p:cTn id="64" presetID="14" presetClass="entr" presetSubtype="1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randombar(horizontal)">
                                      <p:cBhvr>
                                        <p:cTn id="66" dur="500"/>
                                        <p:tgtEl>
                                          <p:spTgt spid="11"/>
                                        </p:tgtEl>
                                      </p:cBhvr>
                                    </p:animEffect>
                                  </p:childTnLst>
                                </p:cTn>
                              </p:par>
                            </p:childTnLst>
                          </p:cTn>
                        </p:par>
                        <p:par>
                          <p:cTn id="67" fill="hold">
                            <p:stCondLst>
                              <p:cond delay="1000"/>
                            </p:stCondLst>
                            <p:childTnLst>
                              <p:par>
                                <p:cTn id="68" presetID="14" presetClass="entr" presetSubtype="10" fill="hold" nodeType="afterEffect">
                                  <p:stCondLst>
                                    <p:cond delay="0"/>
                                  </p:stCondLst>
                                  <p:childTnLst>
                                    <p:set>
                                      <p:cBhvr>
                                        <p:cTn id="69" dur="1" fill="hold">
                                          <p:stCondLst>
                                            <p:cond delay="0"/>
                                          </p:stCondLst>
                                        </p:cTn>
                                        <p:tgtEl>
                                          <p:spTgt spid="2052"/>
                                        </p:tgtEl>
                                        <p:attrNameLst>
                                          <p:attrName>style.visibility</p:attrName>
                                        </p:attrNameLst>
                                      </p:cBhvr>
                                      <p:to>
                                        <p:strVal val="visible"/>
                                      </p:to>
                                    </p:set>
                                    <p:animEffect transition="in" filter="randombar(horizontal)">
                                      <p:cBhvr>
                                        <p:cTn id="70" dur="500"/>
                                        <p:tgtEl>
                                          <p:spTgt spid="2052"/>
                                        </p:tgtEl>
                                      </p:cBhvr>
                                    </p:animEffect>
                                  </p:childTnLst>
                                </p:cTn>
                              </p:par>
                              <p:par>
                                <p:cTn id="71" presetID="14" presetClass="entr" presetSubtype="10" fill="hold" nodeType="withEffect">
                                  <p:stCondLst>
                                    <p:cond delay="0"/>
                                  </p:stCondLst>
                                  <p:childTnLst>
                                    <p:set>
                                      <p:cBhvr>
                                        <p:cTn id="72" dur="1" fill="hold">
                                          <p:stCondLst>
                                            <p:cond delay="0"/>
                                          </p:stCondLst>
                                        </p:cTn>
                                        <p:tgtEl>
                                          <p:spTgt spid="2053"/>
                                        </p:tgtEl>
                                        <p:attrNameLst>
                                          <p:attrName>style.visibility</p:attrName>
                                        </p:attrNameLst>
                                      </p:cBhvr>
                                      <p:to>
                                        <p:strVal val="visible"/>
                                      </p:to>
                                    </p:set>
                                    <p:animEffect transition="in" filter="randombar(horizontal)">
                                      <p:cBhvr>
                                        <p:cTn id="73" dur="500"/>
                                        <p:tgtEl>
                                          <p:spTgt spid="205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250"/>
                                        <p:tgtEl>
                                          <p:spTgt spid="11"/>
                                        </p:tgtEl>
                                      </p:cBhvr>
                                    </p:animEffect>
                                    <p:set>
                                      <p:cBhvr>
                                        <p:cTn id="78" dur="1" fill="hold">
                                          <p:stCondLst>
                                            <p:cond delay="249"/>
                                          </p:stCondLst>
                                        </p:cTn>
                                        <p:tgtEl>
                                          <p:spTgt spid="1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50"/>
                                        <p:tgtEl>
                                          <p:spTgt spid="2052"/>
                                        </p:tgtEl>
                                      </p:cBhvr>
                                    </p:animEffect>
                                    <p:set>
                                      <p:cBhvr>
                                        <p:cTn id="81" dur="1" fill="hold">
                                          <p:stCondLst>
                                            <p:cond delay="249"/>
                                          </p:stCondLst>
                                        </p:cTn>
                                        <p:tgtEl>
                                          <p:spTgt spid="205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250"/>
                                        <p:tgtEl>
                                          <p:spTgt spid="2053"/>
                                        </p:tgtEl>
                                      </p:cBhvr>
                                    </p:animEffect>
                                    <p:set>
                                      <p:cBhvr>
                                        <p:cTn id="84" dur="1" fill="hold">
                                          <p:stCondLst>
                                            <p:cond delay="249"/>
                                          </p:stCondLst>
                                        </p:cTn>
                                        <p:tgtEl>
                                          <p:spTgt spid="2053"/>
                                        </p:tgtEl>
                                        <p:attrNameLst>
                                          <p:attrName>style.visibility</p:attrName>
                                        </p:attrNameLst>
                                      </p:cBhvr>
                                      <p:to>
                                        <p:strVal val="hidden"/>
                                      </p:to>
                                    </p:set>
                                  </p:childTnLst>
                                </p:cTn>
                              </p:par>
                              <p:par>
                                <p:cTn id="85" presetID="14" presetClass="entr" presetSubtype="10" fill="hold" grpId="0" nodeType="withEffect">
                                  <p:stCondLst>
                                    <p:cond delay="0"/>
                                  </p:stCondLst>
                                  <p:childTnLst>
                                    <p:set>
                                      <p:cBhvr>
                                        <p:cTn id="86" dur="1" fill="hold">
                                          <p:stCondLst>
                                            <p:cond delay="0"/>
                                          </p:stCondLst>
                                        </p:cTn>
                                        <p:tgtEl>
                                          <p:spTgt spid="6">
                                            <p:graphicEl>
                                              <a:dgm id="{3DD52A4C-EBF7-4CA4-82B3-298EF4BA08B9}"/>
                                            </p:graphicEl>
                                          </p:spTgt>
                                        </p:tgtEl>
                                        <p:attrNameLst>
                                          <p:attrName>style.visibility</p:attrName>
                                        </p:attrNameLst>
                                      </p:cBhvr>
                                      <p:to>
                                        <p:strVal val="visible"/>
                                      </p:to>
                                    </p:set>
                                    <p:animEffect transition="in" filter="randombar(horizontal)">
                                      <p:cBhvr>
                                        <p:cTn id="87" dur="500"/>
                                        <p:tgtEl>
                                          <p:spTgt spid="6">
                                            <p:graphicEl>
                                              <a:dgm id="{3DD52A4C-EBF7-4CA4-82B3-298EF4BA08B9}"/>
                                            </p:graphicEl>
                                          </p:spTgt>
                                        </p:tgtEl>
                                      </p:cBhvr>
                                    </p:animEffect>
                                  </p:childTnLst>
                                </p:cTn>
                              </p:par>
                            </p:childTnLst>
                          </p:cTn>
                        </p:par>
                        <p:par>
                          <p:cTn id="88" fill="hold">
                            <p:stCondLst>
                              <p:cond delay="500"/>
                            </p:stCondLst>
                            <p:childTnLst>
                              <p:par>
                                <p:cTn id="89" presetID="14" presetClass="entr" presetSubtype="10"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randombar(horizontal)">
                                      <p:cBhvr>
                                        <p:cTn id="91" dur="500"/>
                                        <p:tgtEl>
                                          <p:spTgt spid="12"/>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4" presetClass="entr" presetSubtype="10" fill="hold" nodeType="withEffect">
                                  <p:stCondLst>
                                    <p:cond delay="0"/>
                                  </p:stCondLst>
                                  <p:childTnLst>
                                    <p:set>
                                      <p:cBhvr>
                                        <p:cTn id="97" dur="1" fill="hold">
                                          <p:stCondLst>
                                            <p:cond delay="0"/>
                                          </p:stCondLst>
                                        </p:cTn>
                                        <p:tgtEl>
                                          <p:spTgt spid="2056"/>
                                        </p:tgtEl>
                                        <p:attrNameLst>
                                          <p:attrName>style.visibility</p:attrName>
                                        </p:attrNameLst>
                                      </p:cBhvr>
                                      <p:to>
                                        <p:strVal val="visible"/>
                                      </p:to>
                                    </p:set>
                                    <p:animEffect transition="in" filter="randombar(horizontal)">
                                      <p:cBhvr>
                                        <p:cTn id="98" dur="500"/>
                                        <p:tgtEl>
                                          <p:spTgt spid="205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250"/>
                                        <p:tgtEl>
                                          <p:spTgt spid="12"/>
                                        </p:tgtEl>
                                      </p:cBhvr>
                                    </p:animEffect>
                                    <p:set>
                                      <p:cBhvr>
                                        <p:cTn id="103" dur="1" fill="hold">
                                          <p:stCondLst>
                                            <p:cond delay="249"/>
                                          </p:stCondLst>
                                        </p:cTn>
                                        <p:tgtEl>
                                          <p:spTgt spid="1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250"/>
                                        <p:tgtEl>
                                          <p:spTgt spid="13"/>
                                        </p:tgtEl>
                                      </p:cBhvr>
                                    </p:animEffect>
                                    <p:set>
                                      <p:cBhvr>
                                        <p:cTn id="106" dur="1" fill="hold">
                                          <p:stCondLst>
                                            <p:cond delay="249"/>
                                          </p:stCondLst>
                                        </p:cTn>
                                        <p:tgtEl>
                                          <p:spTgt spid="13"/>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250"/>
                                        <p:tgtEl>
                                          <p:spTgt spid="2056"/>
                                        </p:tgtEl>
                                      </p:cBhvr>
                                    </p:animEffect>
                                    <p:set>
                                      <p:cBhvr>
                                        <p:cTn id="109" dur="1" fill="hold">
                                          <p:stCondLst>
                                            <p:cond delay="249"/>
                                          </p:stCondLst>
                                        </p:cTn>
                                        <p:tgtEl>
                                          <p:spTgt spid="2056"/>
                                        </p:tgtEl>
                                        <p:attrNameLst>
                                          <p:attrName>style.visibility</p:attrName>
                                        </p:attrNameLst>
                                      </p:cBhvr>
                                      <p:to>
                                        <p:strVal val="hidden"/>
                                      </p:to>
                                    </p:set>
                                  </p:childTnLst>
                                </p:cTn>
                              </p:par>
                              <p:par>
                                <p:cTn id="110" presetID="14" presetClass="entr" presetSubtype="10" fill="hold" grpId="0" nodeType="withEffect">
                                  <p:stCondLst>
                                    <p:cond delay="0"/>
                                  </p:stCondLst>
                                  <p:childTnLst>
                                    <p:set>
                                      <p:cBhvr>
                                        <p:cTn id="111" dur="1" fill="hold">
                                          <p:stCondLst>
                                            <p:cond delay="0"/>
                                          </p:stCondLst>
                                        </p:cTn>
                                        <p:tgtEl>
                                          <p:spTgt spid="6">
                                            <p:graphicEl>
                                              <a:dgm id="{D5CB2201-DAE2-442D-862B-C06E8312EFA1}"/>
                                            </p:graphicEl>
                                          </p:spTgt>
                                        </p:tgtEl>
                                        <p:attrNameLst>
                                          <p:attrName>style.visibility</p:attrName>
                                        </p:attrNameLst>
                                      </p:cBhvr>
                                      <p:to>
                                        <p:strVal val="visible"/>
                                      </p:to>
                                    </p:set>
                                    <p:animEffect transition="in" filter="randombar(horizontal)">
                                      <p:cBhvr>
                                        <p:cTn id="112" dur="500"/>
                                        <p:tgtEl>
                                          <p:spTgt spid="6">
                                            <p:graphicEl>
                                              <a:dgm id="{D5CB2201-DAE2-442D-862B-C06E8312EFA1}"/>
                                            </p:graphicEl>
                                          </p:spTgt>
                                        </p:tgtEl>
                                      </p:cBhvr>
                                    </p:animEffect>
                                  </p:childTnLst>
                                </p:cTn>
                              </p:par>
                            </p:childTnLst>
                          </p:cTn>
                        </p:par>
                        <p:par>
                          <p:cTn id="113" fill="hold">
                            <p:stCondLst>
                              <p:cond delay="500"/>
                            </p:stCondLst>
                            <p:childTnLst>
                              <p:par>
                                <p:cTn id="114" presetID="14" presetClass="entr" presetSubtype="10" fill="hold" grpId="0" nodeType="after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randombar(horizontal)">
                                      <p:cBhvr>
                                        <p:cTn id="1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7" grpId="0"/>
      <p:bldP spid="7" grpId="1"/>
      <p:bldP spid="8" grpId="0"/>
      <p:bldP spid="8" grpId="1"/>
      <p:bldP spid="9" grpId="0"/>
      <p:bldP spid="9" grpId="1"/>
      <p:bldP spid="10" grpId="0"/>
      <p:bldP spid="10" grpId="1"/>
      <p:bldP spid="11" grpId="0"/>
      <p:bldP spid="11" grpId="1"/>
      <p:bldP spid="12" grpId="0"/>
      <p:bldP spid="12" grpId="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12</a:t>
            </a:fld>
            <a:endParaRPr lang="zh-TW" altLang="en-US" dirty="0"/>
          </a:p>
        </p:txBody>
      </p:sp>
      <p:graphicFrame>
        <p:nvGraphicFramePr>
          <p:cNvPr id="7" name="資料庫圖表 6"/>
          <p:cNvGraphicFramePr/>
          <p:nvPr>
            <p:extLst>
              <p:ext uri="{D42A27DB-BD31-4B8C-83A1-F6EECF244321}">
                <p14:modId xmlns:p14="http://schemas.microsoft.com/office/powerpoint/2010/main" val="1922010443"/>
              </p:ext>
            </p:extLst>
          </p:nvPr>
        </p:nvGraphicFramePr>
        <p:xfrm>
          <a:off x="899592" y="404664"/>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0B052A4C-9EC6-4953-B7A4-B3CB579AF515}"/>
                                            </p:graphicEl>
                                          </p:spTgt>
                                        </p:tgtEl>
                                        <p:attrNameLst>
                                          <p:attrName>style.visibility</p:attrName>
                                        </p:attrNameLst>
                                      </p:cBhvr>
                                      <p:to>
                                        <p:strVal val="visible"/>
                                      </p:to>
                                    </p:set>
                                    <p:animEffect transition="in" filter="wipe(left)">
                                      <p:cBhvr>
                                        <p:cTn id="15" dur="250"/>
                                        <p:tgtEl>
                                          <p:spTgt spid="7">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normAutofit fontScale="90000"/>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20.3.1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網路</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行銷對市場區隔的意涵</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412776"/>
            <a:ext cx="8229600" cy="4713387"/>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網路行銷透過顧客資料庫的建立與相關技術的進步，利用</a:t>
            </a:r>
            <a:r>
              <a:rPr lang="zh-TW" altLang="zh-TW" b="1" spc="150" dirty="0">
                <a:ln w="11430"/>
                <a:solidFill>
                  <a:srgbClr val="00B050"/>
                </a:solidFill>
                <a:effectLst>
                  <a:outerShdw blurRad="25400" algn="tl" rotWithShape="0">
                    <a:srgbClr val="000000">
                      <a:alpha val="43000"/>
                    </a:srgbClr>
                  </a:outerShdw>
                </a:effectLst>
              </a:rPr>
              <a:t>網路隔板</a:t>
            </a:r>
            <a:r>
              <a:rPr lang="en-US" altLang="zh-TW" b="1" spc="150" dirty="0">
                <a:ln w="11430"/>
                <a:solidFill>
                  <a:srgbClr val="00B050"/>
                </a:solidFill>
                <a:effectLst>
                  <a:outerShdw blurRad="25400" algn="tl" rotWithShape="0">
                    <a:srgbClr val="000000">
                      <a:alpha val="43000"/>
                    </a:srgbClr>
                  </a:outerShdw>
                </a:effectLst>
              </a:rPr>
              <a:t>(</a:t>
            </a:r>
            <a:r>
              <a:rPr lang="en-US" altLang="zh-TW" b="1" spc="150" dirty="0" err="1">
                <a:ln w="11430"/>
                <a:solidFill>
                  <a:srgbClr val="00B050"/>
                </a:solidFill>
                <a:effectLst>
                  <a:outerShdw blurRad="25400" algn="tl" rotWithShape="0">
                    <a:srgbClr val="000000">
                      <a:alpha val="43000"/>
                    </a:srgbClr>
                  </a:outerShdw>
                </a:effectLst>
              </a:rPr>
              <a:t>weblining</a:t>
            </a:r>
            <a:r>
              <a:rPr lang="en-US" altLang="zh-TW" b="1" spc="150" dirty="0">
                <a:ln w="11430"/>
                <a:solidFill>
                  <a:srgbClr val="00B050"/>
                </a:solidFill>
                <a:effectLst>
                  <a:outerShdw blurRad="25400" algn="tl" rotWithShape="0">
                    <a:srgbClr val="000000">
                      <a:alpha val="43000"/>
                    </a:srgbClr>
                  </a:outerShdw>
                </a:effectLst>
              </a:rPr>
              <a:t>)</a:t>
            </a:r>
            <a:r>
              <a:rPr lang="zh-TW" altLang="zh-TW" b="1" spc="150" dirty="0">
                <a:ln w="11430"/>
                <a:effectLst>
                  <a:outerShdw blurRad="25400" algn="tl" rotWithShape="0">
                    <a:srgbClr val="000000">
                      <a:alpha val="43000"/>
                    </a:srgbClr>
                  </a:outerShdw>
                </a:effectLst>
              </a:rPr>
              <a:t>的觀念，可以比傳統行銷更有效地進行市場區隔</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C00000"/>
                </a:solidFill>
                <a:effectLst>
                  <a:outerShdw blurRad="25400" algn="tl" rotWithShape="0">
                    <a:srgbClr val="000000">
                      <a:alpha val="43000"/>
                    </a:srgbClr>
                  </a:outerShdw>
                </a:effectLst>
              </a:rPr>
              <a:t>網路</a:t>
            </a:r>
            <a:r>
              <a:rPr lang="zh-TW" altLang="zh-TW" b="1" spc="150" dirty="0" smtClean="0">
                <a:ln w="11430"/>
                <a:solidFill>
                  <a:srgbClr val="C00000"/>
                </a:solidFill>
                <a:effectLst>
                  <a:outerShdw blurRad="25400" algn="tl" rotWithShape="0">
                    <a:srgbClr val="000000">
                      <a:alpha val="43000"/>
                    </a:srgbClr>
                  </a:outerShdw>
                </a:effectLst>
              </a:rPr>
              <a:t>隔板</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網路可以讓廠商有效地將顧客區分為高附加價值的顧客和低附加價值的顧客，</a:t>
            </a:r>
            <a:r>
              <a:rPr lang="zh-TW" altLang="zh-TW" b="1" spc="150" dirty="0">
                <a:ln w="11430"/>
                <a:solidFill>
                  <a:srgbClr val="0070C0"/>
                </a:solidFill>
                <a:effectLst>
                  <a:outerShdw blurRad="25400" algn="tl" rotWithShape="0">
                    <a:srgbClr val="000000">
                      <a:alpha val="43000"/>
                    </a:srgbClr>
                  </a:outerShdw>
                </a:effectLst>
              </a:rPr>
              <a:t>透過這樣的區分，網路行銷可以針對那些高附加價值的顧客來獲取更大的</a:t>
            </a:r>
            <a:r>
              <a:rPr lang="zh-TW" altLang="zh-TW" b="1" spc="150" dirty="0" smtClean="0">
                <a:ln w="11430"/>
                <a:solidFill>
                  <a:srgbClr val="0070C0"/>
                </a:solidFill>
                <a:effectLst>
                  <a:outerShdw blurRad="25400" algn="tl" rotWithShape="0">
                    <a:srgbClr val="000000">
                      <a:alpha val="43000"/>
                    </a:srgbClr>
                  </a:outerShdw>
                </a:effectLst>
              </a:rPr>
              <a:t>利潤</a:t>
            </a:r>
            <a:r>
              <a:rPr lang="zh-TW" altLang="en-US" b="1" spc="150" dirty="0" smtClean="0">
                <a:ln w="11430"/>
                <a:solidFill>
                  <a:srgbClr val="0070C0"/>
                </a:solidFill>
                <a:effectLst>
                  <a:outerShdw blurRad="25400" algn="tl" rotWithShape="0">
                    <a:srgbClr val="000000">
                      <a:alpha val="43000"/>
                    </a:srgbClr>
                  </a:outerShdw>
                </a:effectLst>
              </a:rPr>
              <a:t>。</a:t>
            </a:r>
            <a:endParaRPr lang="zh-TW" altLang="en-US"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13</a:t>
            </a:fld>
            <a:endParaRPr lang="zh-TW" altLang="en-US" dirty="0"/>
          </a:p>
        </p:txBody>
      </p:sp>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normAutofit fontScale="90000"/>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20.3.2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網路</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行銷對產品策略的意涵</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060811143"/>
              </p:ext>
            </p:extLst>
          </p:nvPr>
        </p:nvGraphicFramePr>
        <p:xfrm>
          <a:off x="611560" y="1228726"/>
          <a:ext cx="7920880" cy="484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7" dur="500"/>
                                        <p:tgtEl>
                                          <p:spTgt spid="6">
                                            <p:graphicEl>
                                              <a:dgm id="{08675AA2-226E-4CD7-9C6C-EDFA4CCEA9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12" dur="500"/>
                                        <p:tgtEl>
                                          <p:spTgt spid="6">
                                            <p:graphicEl>
                                              <a:dgm id="{EDAA7CDC-B506-4C3F-B620-E64873DEECA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2A82C059-A8ED-47A7-AA03-B22E3B4E1364}"/>
                                            </p:graphicEl>
                                          </p:spTgt>
                                        </p:tgtEl>
                                        <p:attrNameLst>
                                          <p:attrName>style.visibility</p:attrName>
                                        </p:attrNameLst>
                                      </p:cBhvr>
                                      <p:to>
                                        <p:strVal val="visible"/>
                                      </p:to>
                                    </p:set>
                                    <p:animEffect transition="in" filter="wipe(left)">
                                      <p:cBhvr>
                                        <p:cTn id="17" dur="500"/>
                                        <p:tgtEl>
                                          <p:spTgt spid="6">
                                            <p:graphicEl>
                                              <a:dgm id="{2A82C059-A8ED-47A7-AA03-B22E3B4E13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F657D7AA-F89C-4854-8F7D-DAFB08AD1842}"/>
                                            </p:graphicEl>
                                          </p:spTgt>
                                        </p:tgtEl>
                                        <p:attrNameLst>
                                          <p:attrName>style.visibility</p:attrName>
                                        </p:attrNameLst>
                                      </p:cBhvr>
                                      <p:to>
                                        <p:strVal val="visible"/>
                                      </p:to>
                                    </p:set>
                                    <p:animEffect transition="in" filter="wipe(left)">
                                      <p:cBhvr>
                                        <p:cTn id="22" dur="500"/>
                                        <p:tgtEl>
                                          <p:spTgt spid="6">
                                            <p:graphicEl>
                                              <a:dgm id="{F657D7AA-F89C-4854-8F7D-DAFB08AD18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dgm id="{13C49F45-80D7-47A4-9DA2-3DF9086DF2A0}"/>
                                            </p:graphicEl>
                                          </p:spTgt>
                                        </p:tgtEl>
                                        <p:attrNameLst>
                                          <p:attrName>style.visibility</p:attrName>
                                        </p:attrNameLst>
                                      </p:cBhvr>
                                      <p:to>
                                        <p:strVal val="visible"/>
                                      </p:to>
                                    </p:set>
                                    <p:animEffect transition="in" filter="wipe(left)">
                                      <p:cBhvr>
                                        <p:cTn id="27" dur="500"/>
                                        <p:tgtEl>
                                          <p:spTgt spid="6">
                                            <p:graphicEl>
                                              <a:dgm id="{13C49F45-80D7-47A4-9DA2-3DF9086DF2A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dgm id="{CDB1A184-40C2-422B-9242-41DA9E4FA53F}"/>
                                            </p:graphicEl>
                                          </p:spTgt>
                                        </p:tgtEl>
                                        <p:attrNameLst>
                                          <p:attrName>style.visibility</p:attrName>
                                        </p:attrNameLst>
                                      </p:cBhvr>
                                      <p:to>
                                        <p:strVal val="visible"/>
                                      </p:to>
                                    </p:set>
                                    <p:animEffect transition="in" filter="wipe(left)">
                                      <p:cBhvr>
                                        <p:cTn id="32" dur="500"/>
                                        <p:tgtEl>
                                          <p:spTgt spid="6">
                                            <p:graphicEl>
                                              <a:dgm id="{CDB1A184-40C2-422B-9242-41DA9E4FA5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normAutofit fontScale="90000"/>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20.3.3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網路</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行銷</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對價格策略</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的意涵</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15</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519015699"/>
              </p:ext>
            </p:extLst>
          </p:nvPr>
        </p:nvGraphicFramePr>
        <p:xfrm>
          <a:off x="251520" y="1228726"/>
          <a:ext cx="4392488" cy="484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內容版面配置區 5"/>
          <p:cNvGraphicFramePr>
            <a:graphicFrameLocks/>
          </p:cNvGraphicFramePr>
          <p:nvPr>
            <p:extLst>
              <p:ext uri="{D42A27DB-BD31-4B8C-83A1-F6EECF244321}">
                <p14:modId xmlns:p14="http://schemas.microsoft.com/office/powerpoint/2010/main" val="709729233"/>
              </p:ext>
            </p:extLst>
          </p:nvPr>
        </p:nvGraphicFramePr>
        <p:xfrm>
          <a:off x="4572000" y="1628800"/>
          <a:ext cx="4392488" cy="40324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7" dur="500"/>
                                        <p:tgtEl>
                                          <p:spTgt spid="6">
                                            <p:graphicEl>
                                              <a:dgm id="{08675AA2-226E-4CD7-9C6C-EDFA4CCEA9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12" dur="500"/>
                                        <p:tgtEl>
                                          <p:spTgt spid="6">
                                            <p:graphicEl>
                                              <a:dgm id="{EDAA7CDC-B506-4C3F-B620-E64873DEECA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2A82C059-A8ED-47A7-AA03-B22E3B4E1364}"/>
                                            </p:graphicEl>
                                          </p:spTgt>
                                        </p:tgtEl>
                                        <p:attrNameLst>
                                          <p:attrName>style.visibility</p:attrName>
                                        </p:attrNameLst>
                                      </p:cBhvr>
                                      <p:to>
                                        <p:strVal val="visible"/>
                                      </p:to>
                                    </p:set>
                                    <p:animEffect transition="in" filter="wipe(left)">
                                      <p:cBhvr>
                                        <p:cTn id="17" dur="500"/>
                                        <p:tgtEl>
                                          <p:spTgt spid="6">
                                            <p:graphicEl>
                                              <a:dgm id="{2A82C059-A8ED-47A7-AA03-B22E3B4E13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F657D7AA-F89C-4854-8F7D-DAFB08AD1842}"/>
                                            </p:graphicEl>
                                          </p:spTgt>
                                        </p:tgtEl>
                                        <p:attrNameLst>
                                          <p:attrName>style.visibility</p:attrName>
                                        </p:attrNameLst>
                                      </p:cBhvr>
                                      <p:to>
                                        <p:strVal val="visible"/>
                                      </p:to>
                                    </p:set>
                                    <p:animEffect transition="in" filter="wipe(left)">
                                      <p:cBhvr>
                                        <p:cTn id="22" dur="500"/>
                                        <p:tgtEl>
                                          <p:spTgt spid="6">
                                            <p:graphicEl>
                                              <a:dgm id="{F657D7AA-F89C-4854-8F7D-DAFB08AD18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dgm id="{13C49F45-80D7-47A4-9DA2-3DF9086DF2A0}"/>
                                            </p:graphicEl>
                                          </p:spTgt>
                                        </p:tgtEl>
                                        <p:attrNameLst>
                                          <p:attrName>style.visibility</p:attrName>
                                        </p:attrNameLst>
                                      </p:cBhvr>
                                      <p:to>
                                        <p:strVal val="visible"/>
                                      </p:to>
                                    </p:set>
                                    <p:animEffect transition="in" filter="wipe(left)">
                                      <p:cBhvr>
                                        <p:cTn id="27" dur="500"/>
                                        <p:tgtEl>
                                          <p:spTgt spid="6">
                                            <p:graphicEl>
                                              <a:dgm id="{13C49F45-80D7-47A4-9DA2-3DF9086DF2A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08675AA2-226E-4CD7-9C6C-EDFA4CCEA958}"/>
                                            </p:graphicEl>
                                          </p:spTgt>
                                        </p:tgtEl>
                                        <p:attrNameLst>
                                          <p:attrName>style.visibility</p:attrName>
                                        </p:attrNameLst>
                                      </p:cBhvr>
                                      <p:to>
                                        <p:strVal val="visible"/>
                                      </p:to>
                                    </p:set>
                                    <p:animEffect transition="in" filter="wipe(left)">
                                      <p:cBhvr>
                                        <p:cTn id="32" dur="500"/>
                                        <p:tgtEl>
                                          <p:spTgt spid="7">
                                            <p:graphicEl>
                                              <a:dgm id="{08675AA2-226E-4CD7-9C6C-EDFA4CCEA95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dgm id="{EDAA7CDC-B506-4C3F-B620-E64873DEECAE}"/>
                                            </p:graphicEl>
                                          </p:spTgt>
                                        </p:tgtEl>
                                        <p:attrNameLst>
                                          <p:attrName>style.visibility</p:attrName>
                                        </p:attrNameLst>
                                      </p:cBhvr>
                                      <p:to>
                                        <p:strVal val="visible"/>
                                      </p:to>
                                    </p:set>
                                    <p:animEffect transition="in" filter="wipe(left)">
                                      <p:cBhvr>
                                        <p:cTn id="37" dur="500"/>
                                        <p:tgtEl>
                                          <p:spTgt spid="7">
                                            <p:graphicEl>
                                              <a:dgm id="{EDAA7CDC-B506-4C3F-B620-E64873DEECA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2A82C059-A8ED-47A7-AA03-B22E3B4E1364}"/>
                                            </p:graphicEl>
                                          </p:spTgt>
                                        </p:tgtEl>
                                        <p:attrNameLst>
                                          <p:attrName>style.visibility</p:attrName>
                                        </p:attrNameLst>
                                      </p:cBhvr>
                                      <p:to>
                                        <p:strVal val="visible"/>
                                      </p:to>
                                    </p:set>
                                    <p:animEffect transition="in" filter="wipe(left)">
                                      <p:cBhvr>
                                        <p:cTn id="42" dur="500"/>
                                        <p:tgtEl>
                                          <p:spTgt spid="7">
                                            <p:graphicEl>
                                              <a:dgm id="{2A82C059-A8ED-47A7-AA03-B22E3B4E136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graphicEl>
                                              <a:dgm id="{F657D7AA-F89C-4854-8F7D-DAFB08AD1842}"/>
                                            </p:graphicEl>
                                          </p:spTgt>
                                        </p:tgtEl>
                                        <p:attrNameLst>
                                          <p:attrName>style.visibility</p:attrName>
                                        </p:attrNameLst>
                                      </p:cBhvr>
                                      <p:to>
                                        <p:strVal val="visible"/>
                                      </p:to>
                                    </p:set>
                                    <p:animEffect transition="in" filter="wipe(left)">
                                      <p:cBhvr>
                                        <p:cTn id="47" dur="500"/>
                                        <p:tgtEl>
                                          <p:spTgt spid="7">
                                            <p:graphicEl>
                                              <a:dgm id="{F657D7AA-F89C-4854-8F7D-DAFB08AD18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normAutofit fontScale="90000"/>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20.3.4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網路</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行銷</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對通路策略</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的意涵</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16</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090110929"/>
              </p:ext>
            </p:extLst>
          </p:nvPr>
        </p:nvGraphicFramePr>
        <p:xfrm>
          <a:off x="179512" y="1340768"/>
          <a:ext cx="439248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內容版面配置區 5"/>
          <p:cNvGraphicFramePr>
            <a:graphicFrameLocks/>
          </p:cNvGraphicFramePr>
          <p:nvPr>
            <p:extLst>
              <p:ext uri="{D42A27DB-BD31-4B8C-83A1-F6EECF244321}">
                <p14:modId xmlns:p14="http://schemas.microsoft.com/office/powerpoint/2010/main" val="4104883956"/>
              </p:ext>
            </p:extLst>
          </p:nvPr>
        </p:nvGraphicFramePr>
        <p:xfrm>
          <a:off x="4572000" y="1844824"/>
          <a:ext cx="4392488" cy="33843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7" dur="500"/>
                                        <p:tgtEl>
                                          <p:spTgt spid="6">
                                            <p:graphicEl>
                                              <a:dgm id="{08675AA2-226E-4CD7-9C6C-EDFA4CCEA9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12" dur="500"/>
                                        <p:tgtEl>
                                          <p:spTgt spid="6">
                                            <p:graphicEl>
                                              <a:dgm id="{EDAA7CDC-B506-4C3F-B620-E64873DEECA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2A82C059-A8ED-47A7-AA03-B22E3B4E1364}"/>
                                            </p:graphicEl>
                                          </p:spTgt>
                                        </p:tgtEl>
                                        <p:attrNameLst>
                                          <p:attrName>style.visibility</p:attrName>
                                        </p:attrNameLst>
                                      </p:cBhvr>
                                      <p:to>
                                        <p:strVal val="visible"/>
                                      </p:to>
                                    </p:set>
                                    <p:animEffect transition="in" filter="wipe(left)">
                                      <p:cBhvr>
                                        <p:cTn id="17" dur="500"/>
                                        <p:tgtEl>
                                          <p:spTgt spid="6">
                                            <p:graphicEl>
                                              <a:dgm id="{2A82C059-A8ED-47A7-AA03-B22E3B4E13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F657D7AA-F89C-4854-8F7D-DAFB08AD1842}"/>
                                            </p:graphicEl>
                                          </p:spTgt>
                                        </p:tgtEl>
                                        <p:attrNameLst>
                                          <p:attrName>style.visibility</p:attrName>
                                        </p:attrNameLst>
                                      </p:cBhvr>
                                      <p:to>
                                        <p:strVal val="visible"/>
                                      </p:to>
                                    </p:set>
                                    <p:animEffect transition="in" filter="wipe(left)">
                                      <p:cBhvr>
                                        <p:cTn id="22" dur="500"/>
                                        <p:tgtEl>
                                          <p:spTgt spid="6">
                                            <p:graphicEl>
                                              <a:dgm id="{F657D7AA-F89C-4854-8F7D-DAFB08AD18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graphicEl>
                                              <a:dgm id="{08675AA2-226E-4CD7-9C6C-EDFA4CCEA958}"/>
                                            </p:graphicEl>
                                          </p:spTgt>
                                        </p:tgtEl>
                                        <p:attrNameLst>
                                          <p:attrName>style.visibility</p:attrName>
                                        </p:attrNameLst>
                                      </p:cBhvr>
                                      <p:to>
                                        <p:strVal val="visible"/>
                                      </p:to>
                                    </p:set>
                                    <p:animEffect transition="in" filter="wipe(left)">
                                      <p:cBhvr>
                                        <p:cTn id="27" dur="500"/>
                                        <p:tgtEl>
                                          <p:spTgt spid="7">
                                            <p:graphicEl>
                                              <a:dgm id="{08675AA2-226E-4CD7-9C6C-EDFA4CCEA95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EDAA7CDC-B506-4C3F-B620-E64873DEECAE}"/>
                                            </p:graphicEl>
                                          </p:spTgt>
                                        </p:tgtEl>
                                        <p:attrNameLst>
                                          <p:attrName>style.visibility</p:attrName>
                                        </p:attrNameLst>
                                      </p:cBhvr>
                                      <p:to>
                                        <p:strVal val="visible"/>
                                      </p:to>
                                    </p:set>
                                    <p:animEffect transition="in" filter="wipe(left)">
                                      <p:cBhvr>
                                        <p:cTn id="32" dur="500"/>
                                        <p:tgtEl>
                                          <p:spTgt spid="7">
                                            <p:graphicEl>
                                              <a:dgm id="{EDAA7CDC-B506-4C3F-B620-E64873DEECA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dgm id="{2A82C059-A8ED-47A7-AA03-B22E3B4E1364}"/>
                                            </p:graphicEl>
                                          </p:spTgt>
                                        </p:tgtEl>
                                        <p:attrNameLst>
                                          <p:attrName>style.visibility</p:attrName>
                                        </p:attrNameLst>
                                      </p:cBhvr>
                                      <p:to>
                                        <p:strVal val="visible"/>
                                      </p:to>
                                    </p:set>
                                    <p:animEffect transition="in" filter="wipe(left)">
                                      <p:cBhvr>
                                        <p:cTn id="37" dur="500"/>
                                        <p:tgtEl>
                                          <p:spTgt spid="7">
                                            <p:graphicEl>
                                              <a:dgm id="{2A82C059-A8ED-47A7-AA03-B22E3B4E13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fontScale="90000"/>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20.3.5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網路</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行銷</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對推廣策略</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的意涵</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17</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574765615"/>
              </p:ext>
            </p:extLst>
          </p:nvPr>
        </p:nvGraphicFramePr>
        <p:xfrm>
          <a:off x="251520" y="1228726"/>
          <a:ext cx="4392488" cy="484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內容版面配置區 5"/>
          <p:cNvGraphicFramePr>
            <a:graphicFrameLocks/>
          </p:cNvGraphicFramePr>
          <p:nvPr>
            <p:extLst>
              <p:ext uri="{D42A27DB-BD31-4B8C-83A1-F6EECF244321}">
                <p14:modId xmlns:p14="http://schemas.microsoft.com/office/powerpoint/2010/main" val="1585517031"/>
              </p:ext>
            </p:extLst>
          </p:nvPr>
        </p:nvGraphicFramePr>
        <p:xfrm>
          <a:off x="4572000" y="1628800"/>
          <a:ext cx="4392488" cy="40324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7" dur="500"/>
                                        <p:tgtEl>
                                          <p:spTgt spid="6">
                                            <p:graphicEl>
                                              <a:dgm id="{08675AA2-226E-4CD7-9C6C-EDFA4CCEA9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12" dur="500"/>
                                        <p:tgtEl>
                                          <p:spTgt spid="6">
                                            <p:graphicEl>
                                              <a:dgm id="{EDAA7CDC-B506-4C3F-B620-E64873DEECA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2A82C059-A8ED-47A7-AA03-B22E3B4E1364}"/>
                                            </p:graphicEl>
                                          </p:spTgt>
                                        </p:tgtEl>
                                        <p:attrNameLst>
                                          <p:attrName>style.visibility</p:attrName>
                                        </p:attrNameLst>
                                      </p:cBhvr>
                                      <p:to>
                                        <p:strVal val="visible"/>
                                      </p:to>
                                    </p:set>
                                    <p:animEffect transition="in" filter="wipe(left)">
                                      <p:cBhvr>
                                        <p:cTn id="17" dur="500"/>
                                        <p:tgtEl>
                                          <p:spTgt spid="6">
                                            <p:graphicEl>
                                              <a:dgm id="{2A82C059-A8ED-47A7-AA03-B22E3B4E13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F657D7AA-F89C-4854-8F7D-DAFB08AD1842}"/>
                                            </p:graphicEl>
                                          </p:spTgt>
                                        </p:tgtEl>
                                        <p:attrNameLst>
                                          <p:attrName>style.visibility</p:attrName>
                                        </p:attrNameLst>
                                      </p:cBhvr>
                                      <p:to>
                                        <p:strVal val="visible"/>
                                      </p:to>
                                    </p:set>
                                    <p:animEffect transition="in" filter="wipe(left)">
                                      <p:cBhvr>
                                        <p:cTn id="22" dur="500"/>
                                        <p:tgtEl>
                                          <p:spTgt spid="6">
                                            <p:graphicEl>
                                              <a:dgm id="{F657D7AA-F89C-4854-8F7D-DAFB08AD18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dgm id="{13C49F45-80D7-47A4-9DA2-3DF9086DF2A0}"/>
                                            </p:graphicEl>
                                          </p:spTgt>
                                        </p:tgtEl>
                                        <p:attrNameLst>
                                          <p:attrName>style.visibility</p:attrName>
                                        </p:attrNameLst>
                                      </p:cBhvr>
                                      <p:to>
                                        <p:strVal val="visible"/>
                                      </p:to>
                                    </p:set>
                                    <p:animEffect transition="in" filter="wipe(left)">
                                      <p:cBhvr>
                                        <p:cTn id="27" dur="500"/>
                                        <p:tgtEl>
                                          <p:spTgt spid="6">
                                            <p:graphicEl>
                                              <a:dgm id="{13C49F45-80D7-47A4-9DA2-3DF9086DF2A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08675AA2-226E-4CD7-9C6C-EDFA4CCEA958}"/>
                                            </p:graphicEl>
                                          </p:spTgt>
                                        </p:tgtEl>
                                        <p:attrNameLst>
                                          <p:attrName>style.visibility</p:attrName>
                                        </p:attrNameLst>
                                      </p:cBhvr>
                                      <p:to>
                                        <p:strVal val="visible"/>
                                      </p:to>
                                    </p:set>
                                    <p:animEffect transition="in" filter="wipe(left)">
                                      <p:cBhvr>
                                        <p:cTn id="32" dur="500"/>
                                        <p:tgtEl>
                                          <p:spTgt spid="7">
                                            <p:graphicEl>
                                              <a:dgm id="{08675AA2-226E-4CD7-9C6C-EDFA4CCEA95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dgm id="{EDAA7CDC-B506-4C3F-B620-E64873DEECAE}"/>
                                            </p:graphicEl>
                                          </p:spTgt>
                                        </p:tgtEl>
                                        <p:attrNameLst>
                                          <p:attrName>style.visibility</p:attrName>
                                        </p:attrNameLst>
                                      </p:cBhvr>
                                      <p:to>
                                        <p:strVal val="visible"/>
                                      </p:to>
                                    </p:set>
                                    <p:animEffect transition="in" filter="wipe(left)">
                                      <p:cBhvr>
                                        <p:cTn id="37" dur="500"/>
                                        <p:tgtEl>
                                          <p:spTgt spid="7">
                                            <p:graphicEl>
                                              <a:dgm id="{EDAA7CDC-B506-4C3F-B620-E64873DEECA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2A82C059-A8ED-47A7-AA03-B22E3B4E1364}"/>
                                            </p:graphicEl>
                                          </p:spTgt>
                                        </p:tgtEl>
                                        <p:attrNameLst>
                                          <p:attrName>style.visibility</p:attrName>
                                        </p:attrNameLst>
                                      </p:cBhvr>
                                      <p:to>
                                        <p:strVal val="visible"/>
                                      </p:to>
                                    </p:set>
                                    <p:animEffect transition="in" filter="wipe(left)">
                                      <p:cBhvr>
                                        <p:cTn id="42" dur="500"/>
                                        <p:tgtEl>
                                          <p:spTgt spid="7">
                                            <p:graphicEl>
                                              <a:dgm id="{2A82C059-A8ED-47A7-AA03-B22E3B4E136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graphicEl>
                                              <a:dgm id="{F657D7AA-F89C-4854-8F7D-DAFB08AD1842}"/>
                                            </p:graphicEl>
                                          </p:spTgt>
                                        </p:tgtEl>
                                        <p:attrNameLst>
                                          <p:attrName>style.visibility</p:attrName>
                                        </p:attrNameLst>
                                      </p:cBhvr>
                                      <p:to>
                                        <p:strVal val="visible"/>
                                      </p:to>
                                    </p:set>
                                    <p:animEffect transition="in" filter="wipe(left)">
                                      <p:cBhvr>
                                        <p:cTn id="47" dur="500"/>
                                        <p:tgtEl>
                                          <p:spTgt spid="7">
                                            <p:graphicEl>
                                              <a:dgm id="{F657D7AA-F89C-4854-8F7D-DAFB08AD18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normAutofit/>
          </a:bodyPr>
          <a:lstStyle/>
          <a:p>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20.3.5.9 </a:t>
            </a: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網路溝通仍然缺乏清楚的溝通目標</a:t>
            </a:r>
            <a:endPar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323528" y="971550"/>
            <a:ext cx="8568952" cy="5769818"/>
          </a:xfrm>
        </p:spPr>
        <p:txBody>
          <a:bodyPr>
            <a:noAutofit/>
            <a:scene3d>
              <a:camera prst="orthographicFront"/>
              <a:lightRig rig="soft" dir="t">
                <a:rot lat="0" lon="0" rev="10800000"/>
              </a:lightRig>
            </a:scene3d>
            <a:sp3d>
              <a:bevelT w="27940" h="12700"/>
              <a:contourClr>
                <a:srgbClr val="DDDDDD"/>
              </a:contourClr>
            </a:sp3d>
          </a:bodyPr>
          <a:lstStyle/>
          <a:p>
            <a:r>
              <a:rPr lang="zh-TW" altLang="zh-TW" sz="2600" b="1" spc="150" dirty="0">
                <a:ln w="11430"/>
                <a:solidFill>
                  <a:schemeClr val="tx1">
                    <a:lumMod val="50000"/>
                    <a:lumOff val="50000"/>
                  </a:schemeClr>
                </a:solidFill>
                <a:effectLst>
                  <a:outerShdw blurRad="25400" algn="tl" rotWithShape="0">
                    <a:srgbClr val="000000">
                      <a:alpha val="43000"/>
                    </a:srgbClr>
                  </a:outerShdw>
                </a:effectLst>
              </a:rPr>
              <a:t>目前常用的五種網路溝通績效的衡量指標，如下</a:t>
            </a:r>
            <a:r>
              <a:rPr lang="zh-TW" altLang="zh-TW" sz="2600" b="1" spc="150" dirty="0" smtClean="0">
                <a:ln w="11430"/>
                <a:solidFill>
                  <a:schemeClr val="tx1">
                    <a:lumMod val="50000"/>
                    <a:lumOff val="50000"/>
                  </a:schemeClr>
                </a:solidFill>
                <a:effectLst>
                  <a:outerShdw blurRad="25400" algn="tl" rotWithShape="0">
                    <a:srgbClr val="000000">
                      <a:alpha val="43000"/>
                    </a:srgbClr>
                  </a:outerShdw>
                </a:effectLst>
              </a:rPr>
              <a:t>所示</a:t>
            </a:r>
            <a:r>
              <a:rPr lang="zh-TW" altLang="en-US" sz="26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a:t>
            </a:r>
            <a:endParaRPr lang="en-US" altLang="zh-TW" sz="26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a:p>
            <a:pPr marL="0" indent="0">
              <a:buNone/>
            </a:pPr>
            <a:r>
              <a:rPr lang="en-US" altLang="zh-TW" sz="2800" b="1" spc="150" dirty="0" smtClean="0">
                <a:ln w="11430"/>
                <a:solidFill>
                  <a:srgbClr val="6600CC"/>
                </a:solidFill>
                <a:effectLst>
                  <a:outerShdw blurRad="25400" algn="tl" rotWithShape="0">
                    <a:srgbClr val="000000">
                      <a:alpha val="43000"/>
                    </a:srgbClr>
                  </a:outerShdw>
                </a:effectLst>
              </a:rPr>
              <a:t>1.</a:t>
            </a:r>
            <a:r>
              <a:rPr lang="zh-TW" altLang="zh-TW" sz="2800" b="1" spc="150" dirty="0" smtClean="0">
                <a:ln w="11430"/>
                <a:solidFill>
                  <a:srgbClr val="6600CC"/>
                </a:solidFill>
                <a:effectLst>
                  <a:outerShdw blurRad="25400" algn="tl" rotWithShape="0">
                    <a:srgbClr val="000000">
                      <a:alpha val="43000"/>
                    </a:srgbClr>
                  </a:outerShdw>
                </a:effectLst>
              </a:rPr>
              <a:t>知覺</a:t>
            </a:r>
            <a:r>
              <a:rPr lang="zh-TW" altLang="zh-TW" sz="2800" b="1" spc="150" dirty="0">
                <a:ln w="11430"/>
                <a:solidFill>
                  <a:srgbClr val="6600CC"/>
                </a:solidFill>
                <a:effectLst>
                  <a:outerShdw blurRad="25400" algn="tl" rotWithShape="0">
                    <a:srgbClr val="000000">
                      <a:alpha val="43000"/>
                    </a:srgbClr>
                  </a:outerShdw>
                </a:effectLst>
              </a:rPr>
              <a:t>效率</a:t>
            </a:r>
            <a:r>
              <a:rPr lang="zh-TW" altLang="zh-TW" sz="2800" b="1" spc="150" dirty="0" smtClean="0">
                <a:ln w="11430"/>
                <a:solidFill>
                  <a:srgbClr val="6600CC"/>
                </a:solidFill>
                <a:effectLst>
                  <a:outerShdw blurRad="25400" algn="tl" rotWithShape="0">
                    <a:srgbClr val="000000">
                      <a:alpha val="43000"/>
                    </a:srgbClr>
                  </a:outerShdw>
                </a:effectLst>
              </a:rPr>
              <a:t>指標</a:t>
            </a:r>
            <a:r>
              <a:rPr lang="zh-TW" altLang="en-US" sz="2800" b="1" spc="150" dirty="0" smtClean="0">
                <a:ln w="11430"/>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知覺</a:t>
            </a:r>
            <a:r>
              <a:rPr lang="zh-TW" altLang="zh-TW" sz="2800" b="1" spc="150" dirty="0">
                <a:ln w="11430"/>
                <a:effectLst>
                  <a:outerShdw blurRad="25400" algn="tl" rotWithShape="0">
                    <a:srgbClr val="000000">
                      <a:alpha val="43000"/>
                    </a:srgbClr>
                  </a:outerShdw>
                </a:effectLst>
              </a:rPr>
              <a:t>效率＝目標瀏覽者人數／瀏覽者</a:t>
            </a:r>
            <a:r>
              <a:rPr lang="zh-TW" altLang="zh-TW" sz="2800" b="1" spc="150" dirty="0" smtClean="0">
                <a:ln w="11430"/>
                <a:effectLst>
                  <a:outerShdw blurRad="25400" algn="tl" rotWithShape="0">
                    <a:srgbClr val="000000">
                      <a:alpha val="43000"/>
                    </a:srgbClr>
                  </a:outerShdw>
                </a:effectLst>
              </a:rPr>
              <a:t>人數</a:t>
            </a:r>
            <a:endParaRPr lang="en-US" altLang="zh-TW" sz="2800" b="1" spc="150" dirty="0" smtClean="0">
              <a:ln w="11430"/>
              <a:effectLst>
                <a:outerShdw blurRad="25400" algn="tl" rotWithShape="0">
                  <a:srgbClr val="000000">
                    <a:alpha val="43000"/>
                  </a:srgbClr>
                </a:outerShdw>
              </a:effectLst>
            </a:endParaRPr>
          </a:p>
          <a:p>
            <a:pPr marL="0" indent="0">
              <a:buNone/>
            </a:pPr>
            <a:endParaRPr lang="zh-TW" altLang="zh-TW" sz="1000" b="1" spc="150" dirty="0">
              <a:ln w="11430"/>
              <a:effectLst>
                <a:outerShdw blurRad="25400" algn="tl" rotWithShape="0">
                  <a:srgbClr val="000000">
                    <a:alpha val="43000"/>
                  </a:srgbClr>
                </a:outerShdw>
              </a:effectLst>
            </a:endParaRPr>
          </a:p>
          <a:p>
            <a:pPr marL="0" indent="0">
              <a:buNone/>
            </a:pPr>
            <a:r>
              <a:rPr lang="en-US" altLang="zh-TW" sz="2800" b="1" spc="150" dirty="0" smtClean="0">
                <a:ln w="11430"/>
                <a:solidFill>
                  <a:srgbClr val="6600CC"/>
                </a:solidFill>
                <a:effectLst>
                  <a:outerShdw blurRad="25400" algn="tl" rotWithShape="0">
                    <a:srgbClr val="000000">
                      <a:alpha val="43000"/>
                    </a:srgbClr>
                  </a:outerShdw>
                </a:effectLst>
              </a:rPr>
              <a:t>2.</a:t>
            </a:r>
            <a:r>
              <a:rPr lang="zh-TW" altLang="zh-TW" sz="2800" b="1" spc="150" dirty="0" smtClean="0">
                <a:ln w="11430"/>
                <a:solidFill>
                  <a:srgbClr val="6600CC"/>
                </a:solidFill>
                <a:effectLst>
                  <a:outerShdw blurRad="25400" algn="tl" rotWithShape="0">
                    <a:srgbClr val="000000">
                      <a:alpha val="43000"/>
                    </a:srgbClr>
                  </a:outerShdw>
                </a:effectLst>
              </a:rPr>
              <a:t>吸引力</a:t>
            </a:r>
            <a:r>
              <a:rPr lang="zh-TW" altLang="zh-TW" sz="2800" b="1" spc="150" dirty="0">
                <a:ln w="11430"/>
                <a:solidFill>
                  <a:srgbClr val="6600CC"/>
                </a:solidFill>
                <a:effectLst>
                  <a:outerShdw blurRad="25400" algn="tl" rotWithShape="0">
                    <a:srgbClr val="000000">
                      <a:alpha val="43000"/>
                    </a:srgbClr>
                  </a:outerShdw>
                </a:effectLst>
              </a:rPr>
              <a:t>效率</a:t>
            </a:r>
            <a:r>
              <a:rPr lang="zh-TW" altLang="zh-TW" sz="2800" b="1" spc="150" dirty="0" smtClean="0">
                <a:ln w="11430"/>
                <a:solidFill>
                  <a:srgbClr val="6600CC"/>
                </a:solidFill>
                <a:effectLst>
                  <a:outerShdw blurRad="25400" algn="tl" rotWithShape="0">
                    <a:srgbClr val="000000">
                      <a:alpha val="43000"/>
                    </a:srgbClr>
                  </a:outerShdw>
                </a:effectLst>
              </a:rPr>
              <a:t>指標</a:t>
            </a:r>
            <a:r>
              <a:rPr lang="zh-TW" altLang="en-US" sz="2800" b="1" spc="150" dirty="0" smtClean="0">
                <a:ln w="11430"/>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吸引力</a:t>
            </a:r>
            <a:r>
              <a:rPr lang="zh-TW" altLang="zh-TW" sz="2800" b="1" spc="150" dirty="0">
                <a:ln w="11430"/>
                <a:effectLst>
                  <a:outerShdw blurRad="25400" algn="tl" rotWithShape="0">
                    <a:srgbClr val="000000">
                      <a:alpha val="43000"/>
                    </a:srgbClr>
                  </a:outerShdw>
                </a:effectLst>
              </a:rPr>
              <a:t>效率＝被吸引人數／目標瀏覽者</a:t>
            </a:r>
            <a:r>
              <a:rPr lang="zh-TW" altLang="zh-TW" sz="2800" b="1" spc="150" dirty="0" smtClean="0">
                <a:ln w="11430"/>
                <a:effectLst>
                  <a:outerShdw blurRad="25400" algn="tl" rotWithShape="0">
                    <a:srgbClr val="000000">
                      <a:alpha val="43000"/>
                    </a:srgbClr>
                  </a:outerShdw>
                </a:effectLst>
              </a:rPr>
              <a:t>人數</a:t>
            </a:r>
            <a:endParaRPr lang="en-US" altLang="zh-TW" sz="2800" b="1" spc="150" dirty="0">
              <a:ln w="11430"/>
              <a:effectLst>
                <a:outerShdw blurRad="25400" algn="tl" rotWithShape="0">
                  <a:srgbClr val="000000">
                    <a:alpha val="43000"/>
                  </a:srgbClr>
                </a:outerShdw>
              </a:effectLst>
            </a:endParaRPr>
          </a:p>
          <a:p>
            <a:pPr marL="0" indent="0">
              <a:buNone/>
            </a:pPr>
            <a:endParaRPr lang="zh-TW" altLang="zh-TW" sz="1000" b="1" spc="150" dirty="0">
              <a:ln w="11430"/>
              <a:effectLst>
                <a:outerShdw blurRad="25400" algn="tl" rotWithShape="0">
                  <a:srgbClr val="000000">
                    <a:alpha val="43000"/>
                  </a:srgbClr>
                </a:outerShdw>
              </a:effectLst>
            </a:endParaRPr>
          </a:p>
          <a:p>
            <a:pPr marL="0" indent="0">
              <a:buNone/>
            </a:pPr>
            <a:r>
              <a:rPr lang="en-US" altLang="zh-TW" sz="2800" b="1" spc="150" dirty="0" smtClean="0">
                <a:ln w="11430"/>
                <a:solidFill>
                  <a:srgbClr val="6600CC"/>
                </a:solidFill>
                <a:effectLst>
                  <a:outerShdw blurRad="25400" algn="tl" rotWithShape="0">
                    <a:srgbClr val="000000">
                      <a:alpha val="43000"/>
                    </a:srgbClr>
                  </a:outerShdw>
                </a:effectLst>
              </a:rPr>
              <a:t>3</a:t>
            </a:r>
            <a:r>
              <a:rPr lang="en-US" altLang="zh-TW" sz="2800" b="1" spc="150" dirty="0">
                <a:ln w="11430"/>
                <a:solidFill>
                  <a:srgbClr val="6600CC"/>
                </a:solidFill>
                <a:effectLst>
                  <a:outerShdw blurRad="25400" algn="tl" rotWithShape="0">
                    <a:srgbClr val="000000">
                      <a:alpha val="43000"/>
                    </a:srgbClr>
                  </a:outerShdw>
                </a:effectLst>
              </a:rPr>
              <a:t>.</a:t>
            </a:r>
            <a:r>
              <a:rPr lang="zh-TW" altLang="zh-TW" sz="2800" b="1" spc="150" dirty="0">
                <a:ln w="11430"/>
                <a:solidFill>
                  <a:srgbClr val="6600CC"/>
                </a:solidFill>
                <a:effectLst>
                  <a:outerShdw blurRad="25400" algn="tl" rotWithShape="0">
                    <a:srgbClr val="000000">
                      <a:alpha val="43000"/>
                    </a:srgbClr>
                  </a:outerShdw>
                </a:effectLst>
              </a:rPr>
              <a:t>接觸效率</a:t>
            </a:r>
            <a:r>
              <a:rPr lang="zh-TW" altLang="zh-TW" sz="2800" b="1" spc="150" dirty="0" smtClean="0">
                <a:ln w="11430"/>
                <a:solidFill>
                  <a:srgbClr val="6600CC"/>
                </a:solidFill>
                <a:effectLst>
                  <a:outerShdw blurRad="25400" algn="tl" rotWithShape="0">
                    <a:srgbClr val="000000">
                      <a:alpha val="43000"/>
                    </a:srgbClr>
                  </a:outerShdw>
                </a:effectLst>
              </a:rPr>
              <a:t>指標</a:t>
            </a:r>
            <a:r>
              <a:rPr lang="zh-TW" altLang="en-US" sz="2800" b="1" spc="150" dirty="0" smtClean="0">
                <a:ln w="11430"/>
                <a:effectLst>
                  <a:outerShdw blurRad="25400" algn="tl" rotWithShape="0">
                    <a:srgbClr val="000000">
                      <a:alpha val="43000"/>
                    </a:srgbClr>
                  </a:outerShdw>
                </a:effectLst>
              </a:rPr>
              <a:t>：</a:t>
            </a:r>
            <a:r>
              <a:rPr lang="zh-TW" altLang="zh-TW" sz="2800" b="1" spc="150" dirty="0" smtClean="0">
                <a:ln w="11430"/>
                <a:effectLst>
                  <a:outerShdw blurRad="25400" algn="tl" rotWithShape="0">
                    <a:srgbClr val="000000">
                      <a:alpha val="43000"/>
                    </a:srgbClr>
                  </a:outerShdw>
                </a:effectLst>
              </a:rPr>
              <a:t>接觸</a:t>
            </a:r>
            <a:r>
              <a:rPr lang="zh-TW" altLang="zh-TW" sz="2800" b="1" spc="150" dirty="0">
                <a:ln w="11430"/>
                <a:effectLst>
                  <a:outerShdw blurRad="25400" algn="tl" rotWithShape="0">
                    <a:srgbClr val="000000">
                      <a:alpha val="43000"/>
                    </a:srgbClr>
                  </a:outerShdw>
                </a:effectLst>
              </a:rPr>
              <a:t>效率＝積極訪客人數／被吸引</a:t>
            </a:r>
            <a:r>
              <a:rPr lang="zh-TW" altLang="zh-TW" sz="2800" b="1" spc="150" dirty="0" smtClean="0">
                <a:ln w="11430"/>
                <a:effectLst>
                  <a:outerShdw blurRad="25400" algn="tl" rotWithShape="0">
                    <a:srgbClr val="000000">
                      <a:alpha val="43000"/>
                    </a:srgbClr>
                  </a:outerShdw>
                </a:effectLst>
              </a:rPr>
              <a:t>人數</a:t>
            </a:r>
            <a:endParaRPr lang="en-US" altLang="zh-TW" sz="2800" b="1" spc="150" dirty="0" smtClean="0">
              <a:ln w="11430"/>
              <a:effectLst>
                <a:outerShdw blurRad="25400" algn="tl" rotWithShape="0">
                  <a:srgbClr val="000000">
                    <a:alpha val="43000"/>
                  </a:srgbClr>
                </a:outerShdw>
              </a:effectLst>
            </a:endParaRPr>
          </a:p>
          <a:p>
            <a:pPr marL="0" indent="0">
              <a:buNone/>
            </a:pPr>
            <a:endParaRPr lang="zh-TW" altLang="zh-TW" sz="1000" b="1" spc="150" dirty="0">
              <a:ln w="11430"/>
              <a:effectLst>
                <a:outerShdw blurRad="25400" algn="tl" rotWithShape="0">
                  <a:srgbClr val="000000">
                    <a:alpha val="43000"/>
                  </a:srgbClr>
                </a:outerShdw>
              </a:effectLst>
            </a:endParaRPr>
          </a:p>
          <a:p>
            <a:pPr marL="0" indent="0">
              <a:buNone/>
            </a:pPr>
            <a:r>
              <a:rPr lang="en-US" altLang="zh-TW" sz="2800" b="1" spc="150" dirty="0" smtClean="0">
                <a:ln w="11430"/>
                <a:solidFill>
                  <a:srgbClr val="6600CC"/>
                </a:solidFill>
                <a:effectLst>
                  <a:outerShdw blurRad="25400" algn="tl" rotWithShape="0">
                    <a:srgbClr val="000000">
                      <a:alpha val="43000"/>
                    </a:srgbClr>
                  </a:outerShdw>
                </a:effectLst>
              </a:rPr>
              <a:t>4</a:t>
            </a:r>
            <a:r>
              <a:rPr lang="en-US" altLang="zh-TW" sz="2800" b="1" spc="150" dirty="0">
                <a:ln w="11430"/>
                <a:solidFill>
                  <a:srgbClr val="6600CC"/>
                </a:solidFill>
                <a:effectLst>
                  <a:outerShdw blurRad="25400" algn="tl" rotWithShape="0">
                    <a:srgbClr val="000000">
                      <a:alpha val="43000"/>
                    </a:srgbClr>
                  </a:outerShdw>
                </a:effectLst>
              </a:rPr>
              <a:t>.</a:t>
            </a:r>
            <a:r>
              <a:rPr lang="zh-TW" altLang="zh-TW" sz="2800" b="1" spc="150" dirty="0">
                <a:ln w="11430"/>
                <a:solidFill>
                  <a:srgbClr val="6600CC"/>
                </a:solidFill>
                <a:effectLst>
                  <a:outerShdw blurRad="25400" algn="tl" rotWithShape="0">
                    <a:srgbClr val="000000">
                      <a:alpha val="43000"/>
                    </a:srgbClr>
                  </a:outerShdw>
                </a:effectLst>
              </a:rPr>
              <a:t>轉換效率</a:t>
            </a:r>
            <a:r>
              <a:rPr lang="zh-TW" altLang="zh-TW" sz="2800" b="1" spc="150" dirty="0" smtClean="0">
                <a:ln w="11430"/>
                <a:solidFill>
                  <a:srgbClr val="6600CC"/>
                </a:solidFill>
                <a:effectLst>
                  <a:outerShdw blurRad="25400" algn="tl" rotWithShape="0">
                    <a:srgbClr val="000000">
                      <a:alpha val="43000"/>
                    </a:srgbClr>
                  </a:outerShdw>
                </a:effectLst>
              </a:rPr>
              <a:t>指標</a:t>
            </a:r>
            <a:r>
              <a:rPr lang="zh-TW" altLang="zh-TW" sz="2800" b="1" spc="150" dirty="0" smtClean="0">
                <a:ln w="11430"/>
                <a:effectLst>
                  <a:outerShdw blurRad="25400" algn="tl" rotWithShape="0">
                    <a:srgbClr val="000000">
                      <a:alpha val="43000"/>
                    </a:srgbClr>
                  </a:outerShdw>
                </a:effectLst>
              </a:rPr>
              <a:t>：轉換效率＝購買人數／積極訪客人數</a:t>
            </a:r>
            <a:endParaRPr lang="en-US" altLang="zh-TW" sz="2800" b="1" spc="150" dirty="0" smtClean="0">
              <a:ln w="11430"/>
              <a:effectLst>
                <a:outerShdw blurRad="25400" algn="tl" rotWithShape="0">
                  <a:srgbClr val="000000">
                    <a:alpha val="43000"/>
                  </a:srgbClr>
                </a:outerShdw>
              </a:effectLst>
            </a:endParaRPr>
          </a:p>
          <a:p>
            <a:pPr marL="0" indent="0">
              <a:buNone/>
            </a:pPr>
            <a:endParaRPr lang="zh-TW" altLang="zh-TW" sz="1000" b="1" spc="150" dirty="0" smtClean="0">
              <a:ln w="11430"/>
              <a:effectLst>
                <a:outerShdw blurRad="25400" algn="tl" rotWithShape="0">
                  <a:srgbClr val="000000">
                    <a:alpha val="43000"/>
                  </a:srgbClr>
                </a:outerShdw>
              </a:effectLst>
            </a:endParaRPr>
          </a:p>
          <a:p>
            <a:pPr marL="0" indent="0">
              <a:buNone/>
            </a:pPr>
            <a:r>
              <a:rPr lang="en-US" altLang="zh-TW" sz="2800" b="1" spc="150" dirty="0" smtClean="0">
                <a:ln w="11430"/>
                <a:solidFill>
                  <a:srgbClr val="6600CC"/>
                </a:solidFill>
                <a:effectLst>
                  <a:outerShdw blurRad="25400" algn="tl" rotWithShape="0">
                    <a:srgbClr val="000000">
                      <a:alpha val="43000"/>
                    </a:srgbClr>
                  </a:outerShdw>
                </a:effectLst>
              </a:rPr>
              <a:t>5</a:t>
            </a:r>
            <a:r>
              <a:rPr lang="en-US" altLang="zh-TW" sz="2800" b="1" spc="150" dirty="0">
                <a:ln w="11430"/>
                <a:solidFill>
                  <a:srgbClr val="6600CC"/>
                </a:solidFill>
                <a:effectLst>
                  <a:outerShdw blurRad="25400" algn="tl" rotWithShape="0">
                    <a:srgbClr val="000000">
                      <a:alpha val="43000"/>
                    </a:srgbClr>
                  </a:outerShdw>
                </a:effectLst>
              </a:rPr>
              <a:t>.</a:t>
            </a:r>
            <a:r>
              <a:rPr lang="zh-TW" altLang="zh-TW" sz="2800" b="1" spc="150" dirty="0">
                <a:ln w="11430"/>
                <a:solidFill>
                  <a:srgbClr val="6600CC"/>
                </a:solidFill>
                <a:effectLst>
                  <a:outerShdw blurRad="25400" algn="tl" rotWithShape="0">
                    <a:srgbClr val="000000">
                      <a:alpha val="43000"/>
                    </a:srgbClr>
                  </a:outerShdw>
                </a:effectLst>
              </a:rPr>
              <a:t>留存效率</a:t>
            </a:r>
            <a:r>
              <a:rPr lang="zh-TW" altLang="zh-TW" sz="2800" b="1" spc="150" dirty="0" smtClean="0">
                <a:ln w="11430"/>
                <a:solidFill>
                  <a:srgbClr val="6600CC"/>
                </a:solidFill>
                <a:effectLst>
                  <a:outerShdw blurRad="25400" algn="tl" rotWithShape="0">
                    <a:srgbClr val="000000">
                      <a:alpha val="43000"/>
                    </a:srgbClr>
                  </a:outerShdw>
                </a:effectLst>
              </a:rPr>
              <a:t>指標：</a:t>
            </a:r>
            <a:r>
              <a:rPr lang="zh-TW" altLang="zh-TW" sz="2800" b="1" spc="150" dirty="0" smtClean="0">
                <a:ln w="11430"/>
                <a:effectLst>
                  <a:outerShdw blurRad="25400" algn="tl" rotWithShape="0">
                    <a:srgbClr val="000000">
                      <a:alpha val="43000"/>
                    </a:srgbClr>
                  </a:outerShdw>
                </a:effectLst>
              </a:rPr>
              <a:t>留存</a:t>
            </a:r>
            <a:r>
              <a:rPr lang="zh-TW" altLang="zh-TW" sz="2800" b="1" spc="150" dirty="0">
                <a:ln w="11430"/>
                <a:effectLst>
                  <a:outerShdw blurRad="25400" algn="tl" rotWithShape="0">
                    <a:srgbClr val="000000">
                      <a:alpha val="43000"/>
                    </a:srgbClr>
                  </a:outerShdw>
                </a:effectLst>
              </a:rPr>
              <a:t>效率＝重購人數／購買</a:t>
            </a:r>
            <a:r>
              <a:rPr lang="zh-TW" altLang="zh-TW" sz="2800" b="1" spc="150" dirty="0" smtClean="0">
                <a:ln w="11430"/>
                <a:effectLst>
                  <a:outerShdw blurRad="25400" algn="tl" rotWithShape="0">
                    <a:srgbClr val="000000">
                      <a:alpha val="43000"/>
                    </a:srgbClr>
                  </a:outerShdw>
                </a:effectLst>
              </a:rPr>
              <a:t>人數</a:t>
            </a:r>
            <a:endParaRPr lang="en-US" altLang="zh-TW" sz="2800" b="1" spc="150" dirty="0" smtClean="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18</a:t>
            </a:fld>
            <a:endParaRPr lang="zh-TW" altLang="en-US" dirty="0"/>
          </a:p>
        </p:txBody>
      </p:sp>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2130425"/>
            <a:ext cx="7772400" cy="2090663"/>
          </a:xfrm>
        </p:spPr>
        <p:txBody>
          <a:bodyPr>
            <a:normAutofit/>
          </a:bodyPr>
          <a:lstStyle/>
          <a:p>
            <a:r>
              <a:rPr lang="en-US" altLang="zh-TW" sz="5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7" name="副標題 6"/>
          <p:cNvSpPr>
            <a:spLocks noGrp="1"/>
          </p:cNvSpPr>
          <p:nvPr>
            <p:ph type="subTitle" idx="1"/>
          </p:nvPr>
        </p:nvSpPr>
        <p:spPr/>
        <p:txBody>
          <a:bodyPr/>
          <a:lstStyle/>
          <a:p>
            <a:endParaRPr lang="zh-TW" altLang="en-US"/>
          </a:p>
        </p:txBody>
      </p:sp>
      <p:sp>
        <p:nvSpPr>
          <p:cNvPr id="4" name="日期版面配置區 3"/>
          <p:cNvSpPr>
            <a:spLocks noGrp="1"/>
          </p:cNvSpPr>
          <p:nvPr>
            <p:ph type="dt" sz="half" idx="10"/>
          </p:nvPr>
        </p:nvSpPr>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19</a:t>
            </a:fld>
            <a:endParaRPr lang="zh-TW" altLang="en-US" dirty="0"/>
          </a:p>
        </p:txBody>
      </p:sp>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p:cNvSpPr>
            <a:spLocks noGrp="1"/>
          </p:cNvSpPr>
          <p:nvPr>
            <p:ph type="dt" sz="half" idx="11"/>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20-</a:t>
            </a:r>
            <a:fld id="{B233F449-7AA8-4DCD-AEC5-4B134B512325}" type="slidenum">
              <a:rPr lang="en-US" altLang="zh-TW" smtClean="0"/>
              <a:pPr/>
              <a:t>2</a:t>
            </a:fld>
            <a:endParaRPr lang="en-US" altLang="zh-TW" dirty="0"/>
          </a:p>
        </p:txBody>
      </p:sp>
      <p:sp>
        <p:nvSpPr>
          <p:cNvPr id="7170" name="Rectangle 2"/>
          <p:cNvSpPr>
            <a:spLocks noGrp="1" noChangeArrowheads="1"/>
          </p:cNvSpPr>
          <p:nvPr>
            <p:ph type="title"/>
          </p:nvPr>
        </p:nvSpPr>
        <p:spPr>
          <a:xfrm>
            <a:off x="395536" y="32048"/>
            <a:ext cx="8229600" cy="1092696"/>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Chapter 20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網路行銷</a:t>
            </a:r>
            <a:endPar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2" name="資料庫圖表 1"/>
          <p:cNvGraphicFramePr/>
          <p:nvPr>
            <p:extLst>
              <p:ext uri="{D42A27DB-BD31-4B8C-83A1-F6EECF244321}">
                <p14:modId xmlns:p14="http://schemas.microsoft.com/office/powerpoint/2010/main" val="3170672600"/>
              </p:ext>
            </p:extLst>
          </p:nvPr>
        </p:nvGraphicFramePr>
        <p:xfrm>
          <a:off x="899592" y="1268760"/>
          <a:ext cx="748883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1443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§20.1.1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網際網路</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的歷史與發展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3</a:t>
            </a:fld>
            <a:endParaRPr lang="zh-TW" altLang="en-US" dirty="0"/>
          </a:p>
        </p:txBody>
      </p:sp>
      <p:sp>
        <p:nvSpPr>
          <p:cNvPr id="6" name="AutoShape 6"/>
          <p:cNvSpPr>
            <a:spLocks noChangeArrowheads="1"/>
          </p:cNvSpPr>
          <p:nvPr/>
        </p:nvSpPr>
        <p:spPr bwMode="auto">
          <a:xfrm>
            <a:off x="111126" y="1517631"/>
            <a:ext cx="8972550" cy="812800"/>
          </a:xfrm>
          <a:prstGeom prst="rightArrow">
            <a:avLst>
              <a:gd name="adj1" fmla="val 55074"/>
              <a:gd name="adj2" fmla="val 111515"/>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zh-TW" altLang="en-US">
              <a:latin typeface="+mn-ea"/>
            </a:endParaRPr>
          </a:p>
        </p:txBody>
      </p:sp>
      <p:sp>
        <p:nvSpPr>
          <p:cNvPr id="7" name="Text Box 7"/>
          <p:cNvSpPr txBox="1">
            <a:spLocks noChangeArrowheads="1"/>
          </p:cNvSpPr>
          <p:nvPr/>
        </p:nvSpPr>
        <p:spPr bwMode="auto">
          <a:xfrm>
            <a:off x="279401" y="2611419"/>
            <a:ext cx="54784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b="0">
                <a:latin typeface="+mn-ea"/>
              </a:rPr>
              <a:t>美國加州大學洛杉磯分校</a:t>
            </a:r>
            <a:r>
              <a:rPr lang="zh-TW" altLang="en-US" b="0">
                <a:latin typeface="+mn-ea"/>
                <a:cs typeface="Arial Unicode MS" pitchFamily="34" charset="-120"/>
              </a:rPr>
              <a:t>（</a:t>
            </a:r>
            <a:r>
              <a:rPr lang="en-US" altLang="zh-TW" b="0">
                <a:latin typeface="+mn-ea"/>
                <a:cs typeface="Arial Unicode MS" pitchFamily="34" charset="-120"/>
              </a:rPr>
              <a:t>University of California at Los Angeles</a:t>
            </a:r>
            <a:r>
              <a:rPr lang="zh-TW" altLang="en-US" b="0">
                <a:latin typeface="+mn-ea"/>
                <a:cs typeface="Arial Unicode MS" pitchFamily="34" charset="-120"/>
              </a:rPr>
              <a:t>）</a:t>
            </a:r>
            <a:r>
              <a:rPr lang="zh-TW" altLang="en-US" b="0">
                <a:latin typeface="+mn-ea"/>
              </a:rPr>
              <a:t>和史坦福研究中心</a:t>
            </a:r>
            <a:r>
              <a:rPr lang="zh-TW" altLang="en-US" b="0">
                <a:latin typeface="+mn-ea"/>
                <a:cs typeface="Arial Unicode MS" pitchFamily="34" charset="-120"/>
              </a:rPr>
              <a:t>（</a:t>
            </a:r>
            <a:r>
              <a:rPr lang="en-US" altLang="zh-TW" b="0">
                <a:latin typeface="+mn-ea"/>
                <a:cs typeface="Arial Unicode MS" pitchFamily="34" charset="-120"/>
              </a:rPr>
              <a:t>Stanford Research Institute</a:t>
            </a:r>
            <a:r>
              <a:rPr lang="zh-TW" altLang="en-US" b="0">
                <a:latin typeface="+mn-ea"/>
                <a:cs typeface="Arial Unicode MS" pitchFamily="34" charset="-120"/>
              </a:rPr>
              <a:t>）</a:t>
            </a:r>
            <a:r>
              <a:rPr lang="zh-TW" altLang="en-US" b="0">
                <a:latin typeface="+mn-ea"/>
              </a:rPr>
              <a:t>相連結的第一條網路開始</a:t>
            </a:r>
          </a:p>
        </p:txBody>
      </p:sp>
      <p:sp>
        <p:nvSpPr>
          <p:cNvPr id="8" name="Text Box 8"/>
          <p:cNvSpPr txBox="1">
            <a:spLocks noChangeArrowheads="1"/>
          </p:cNvSpPr>
          <p:nvPr/>
        </p:nvSpPr>
        <p:spPr bwMode="auto">
          <a:xfrm>
            <a:off x="276226" y="2543156"/>
            <a:ext cx="536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0">
                <a:latin typeface="+mn-ea"/>
              </a:rPr>
              <a:t>電子郵件和網址的</a:t>
            </a:r>
            <a:r>
              <a:rPr lang="en-US" altLang="zh-TW" b="0">
                <a:latin typeface="+mn-ea"/>
              </a:rPr>
              <a:t>@</a:t>
            </a:r>
            <a:r>
              <a:rPr lang="zh-TW" altLang="en-US" b="0">
                <a:latin typeface="+mn-ea"/>
              </a:rPr>
              <a:t>符號出現 </a:t>
            </a:r>
          </a:p>
        </p:txBody>
      </p:sp>
      <p:sp>
        <p:nvSpPr>
          <p:cNvPr id="9" name="Text Box 9"/>
          <p:cNvSpPr txBox="1">
            <a:spLocks noChangeArrowheads="1"/>
          </p:cNvSpPr>
          <p:nvPr/>
        </p:nvSpPr>
        <p:spPr bwMode="auto">
          <a:xfrm>
            <a:off x="242889" y="2663806"/>
            <a:ext cx="549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0">
                <a:latin typeface="+mn-ea"/>
              </a:rPr>
              <a:t>利用電話線路來連接電腦 </a:t>
            </a:r>
          </a:p>
        </p:txBody>
      </p:sp>
      <p:sp>
        <p:nvSpPr>
          <p:cNvPr id="10" name="Text Box 10"/>
          <p:cNvSpPr txBox="1">
            <a:spLocks noChangeArrowheads="1"/>
          </p:cNvSpPr>
          <p:nvPr/>
        </p:nvSpPr>
        <p:spPr bwMode="auto">
          <a:xfrm>
            <a:off x="944564" y="2676487"/>
            <a:ext cx="5592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0" dirty="0">
                <a:latin typeface="+mn-ea"/>
              </a:rPr>
              <a:t>多人的交談會議 </a:t>
            </a:r>
          </a:p>
        </p:txBody>
      </p:sp>
      <p:sp>
        <p:nvSpPr>
          <p:cNvPr id="11" name="Text Box 11"/>
          <p:cNvSpPr txBox="1">
            <a:spLocks noChangeArrowheads="1"/>
          </p:cNvSpPr>
          <p:nvPr/>
        </p:nvSpPr>
        <p:spPr bwMode="auto">
          <a:xfrm>
            <a:off x="1248223" y="2630450"/>
            <a:ext cx="5724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0" dirty="0">
                <a:latin typeface="+mn-ea"/>
              </a:rPr>
              <a:t>經由</a:t>
            </a:r>
            <a:r>
              <a:rPr lang="en-US" altLang="zh-TW" b="0" dirty="0">
                <a:latin typeface="+mn-ea"/>
              </a:rPr>
              <a:t>ftp</a:t>
            </a:r>
            <a:r>
              <a:rPr lang="zh-TW" altLang="en-US" b="0" dirty="0">
                <a:latin typeface="+mn-ea"/>
              </a:rPr>
              <a:t>來下載檔案 </a:t>
            </a:r>
          </a:p>
        </p:txBody>
      </p:sp>
      <p:sp>
        <p:nvSpPr>
          <p:cNvPr id="12" name="Text Box 12"/>
          <p:cNvSpPr txBox="1">
            <a:spLocks noChangeArrowheads="1"/>
          </p:cNvSpPr>
          <p:nvPr/>
        </p:nvSpPr>
        <p:spPr bwMode="auto">
          <a:xfrm>
            <a:off x="5292080" y="2676487"/>
            <a:ext cx="37151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800" b="1" spc="150" dirty="0">
                <a:ln w="11430"/>
                <a:solidFill>
                  <a:srgbClr val="002060"/>
                </a:solidFill>
                <a:effectLst>
                  <a:outerShdw blurRad="25400" algn="tl" rotWithShape="0">
                    <a:srgbClr val="000000">
                      <a:alpha val="43000"/>
                    </a:srgbClr>
                  </a:outerShdw>
                </a:effectLst>
                <a:latin typeface="+mn-ea"/>
              </a:rPr>
              <a:t>網際網路真正的興盛</a:t>
            </a:r>
          </a:p>
        </p:txBody>
      </p:sp>
      <p:grpSp>
        <p:nvGrpSpPr>
          <p:cNvPr id="13" name="Group 13"/>
          <p:cNvGrpSpPr>
            <a:grpSpLocks/>
          </p:cNvGrpSpPr>
          <p:nvPr/>
        </p:nvGrpSpPr>
        <p:grpSpPr bwMode="auto">
          <a:xfrm>
            <a:off x="2676526" y="1544619"/>
            <a:ext cx="774700" cy="1074737"/>
            <a:chOff x="1724" y="801"/>
            <a:chExt cx="488" cy="677"/>
          </a:xfrm>
        </p:grpSpPr>
        <p:sp>
          <p:nvSpPr>
            <p:cNvPr id="14" name="Text Box 14"/>
            <p:cNvSpPr txBox="1">
              <a:spLocks noChangeArrowheads="1"/>
            </p:cNvSpPr>
            <p:nvPr/>
          </p:nvSpPr>
          <p:spPr bwMode="auto">
            <a:xfrm>
              <a:off x="1724" y="1245"/>
              <a:ext cx="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1974 </a:t>
              </a:r>
            </a:p>
          </p:txBody>
        </p:sp>
        <p:sp>
          <p:nvSpPr>
            <p:cNvPr id="15" name="Line 15"/>
            <p:cNvSpPr>
              <a:spLocks noChangeShapeType="1"/>
            </p:cNvSpPr>
            <p:nvPr/>
          </p:nvSpPr>
          <p:spPr bwMode="auto">
            <a:xfrm>
              <a:off x="1940" y="801"/>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grpSp>
        <p:nvGrpSpPr>
          <p:cNvPr id="16" name="Group 16"/>
          <p:cNvGrpSpPr>
            <a:grpSpLocks/>
          </p:cNvGrpSpPr>
          <p:nvPr/>
        </p:nvGrpSpPr>
        <p:grpSpPr bwMode="auto">
          <a:xfrm>
            <a:off x="814389" y="1519219"/>
            <a:ext cx="774700" cy="1101725"/>
            <a:chOff x="537" y="793"/>
            <a:chExt cx="488" cy="694"/>
          </a:xfrm>
        </p:grpSpPr>
        <p:sp>
          <p:nvSpPr>
            <p:cNvPr id="17" name="Text Box 17"/>
            <p:cNvSpPr txBox="1">
              <a:spLocks noChangeArrowheads="1"/>
            </p:cNvSpPr>
            <p:nvPr/>
          </p:nvSpPr>
          <p:spPr bwMode="auto">
            <a:xfrm>
              <a:off x="537" y="1254"/>
              <a:ext cx="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1971 </a:t>
              </a:r>
            </a:p>
          </p:txBody>
        </p:sp>
        <p:sp>
          <p:nvSpPr>
            <p:cNvPr id="18" name="Line 18"/>
            <p:cNvSpPr>
              <a:spLocks noChangeShapeType="1"/>
            </p:cNvSpPr>
            <p:nvPr/>
          </p:nvSpPr>
          <p:spPr bwMode="auto">
            <a:xfrm>
              <a:off x="762" y="793"/>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grpSp>
        <p:nvGrpSpPr>
          <p:cNvPr id="19" name="Group 19"/>
          <p:cNvGrpSpPr>
            <a:grpSpLocks/>
          </p:cNvGrpSpPr>
          <p:nvPr/>
        </p:nvGrpSpPr>
        <p:grpSpPr bwMode="auto">
          <a:xfrm>
            <a:off x="1422401" y="1520806"/>
            <a:ext cx="774700" cy="1112838"/>
            <a:chOff x="934" y="786"/>
            <a:chExt cx="488" cy="701"/>
          </a:xfrm>
        </p:grpSpPr>
        <p:sp>
          <p:nvSpPr>
            <p:cNvPr id="20" name="Text Box 20"/>
            <p:cNvSpPr txBox="1">
              <a:spLocks noChangeArrowheads="1"/>
            </p:cNvSpPr>
            <p:nvPr/>
          </p:nvSpPr>
          <p:spPr bwMode="auto">
            <a:xfrm>
              <a:off x="934" y="1254"/>
              <a:ext cx="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1972 </a:t>
              </a:r>
            </a:p>
          </p:txBody>
        </p:sp>
        <p:sp>
          <p:nvSpPr>
            <p:cNvPr id="21" name="Line 21"/>
            <p:cNvSpPr>
              <a:spLocks noChangeShapeType="1"/>
            </p:cNvSpPr>
            <p:nvPr/>
          </p:nvSpPr>
          <p:spPr bwMode="auto">
            <a:xfrm>
              <a:off x="1141" y="786"/>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grpSp>
        <p:nvGrpSpPr>
          <p:cNvPr id="22" name="Group 22"/>
          <p:cNvGrpSpPr>
            <a:grpSpLocks/>
          </p:cNvGrpSpPr>
          <p:nvPr/>
        </p:nvGrpSpPr>
        <p:grpSpPr bwMode="auto">
          <a:xfrm>
            <a:off x="2043114" y="1530331"/>
            <a:ext cx="774700" cy="1090613"/>
            <a:chOff x="1325" y="792"/>
            <a:chExt cx="488" cy="687"/>
          </a:xfrm>
        </p:grpSpPr>
        <p:sp>
          <p:nvSpPr>
            <p:cNvPr id="23" name="Text Box 23"/>
            <p:cNvSpPr txBox="1">
              <a:spLocks noChangeArrowheads="1"/>
            </p:cNvSpPr>
            <p:nvPr/>
          </p:nvSpPr>
          <p:spPr bwMode="auto">
            <a:xfrm>
              <a:off x="1325" y="1246"/>
              <a:ext cx="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1973 </a:t>
              </a:r>
            </a:p>
          </p:txBody>
        </p:sp>
        <p:sp>
          <p:nvSpPr>
            <p:cNvPr id="24" name="Line 24"/>
            <p:cNvSpPr>
              <a:spLocks noChangeShapeType="1"/>
            </p:cNvSpPr>
            <p:nvPr/>
          </p:nvSpPr>
          <p:spPr bwMode="auto">
            <a:xfrm>
              <a:off x="1532" y="792"/>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grpSp>
        <p:nvGrpSpPr>
          <p:cNvPr id="25" name="Group 25"/>
          <p:cNvGrpSpPr>
            <a:grpSpLocks/>
          </p:cNvGrpSpPr>
          <p:nvPr/>
        </p:nvGrpSpPr>
        <p:grpSpPr bwMode="auto">
          <a:xfrm>
            <a:off x="6945314" y="1547794"/>
            <a:ext cx="717550" cy="1071562"/>
            <a:chOff x="4413" y="803"/>
            <a:chExt cx="452" cy="675"/>
          </a:xfrm>
        </p:grpSpPr>
        <p:sp>
          <p:nvSpPr>
            <p:cNvPr id="26" name="Text Box 26"/>
            <p:cNvSpPr txBox="1">
              <a:spLocks noChangeArrowheads="1"/>
            </p:cNvSpPr>
            <p:nvPr/>
          </p:nvSpPr>
          <p:spPr bwMode="auto">
            <a:xfrm>
              <a:off x="4413" y="1245"/>
              <a:ext cx="4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1994</a:t>
              </a:r>
            </a:p>
          </p:txBody>
        </p:sp>
        <p:sp>
          <p:nvSpPr>
            <p:cNvPr id="27" name="Line 27"/>
            <p:cNvSpPr>
              <a:spLocks noChangeShapeType="1"/>
            </p:cNvSpPr>
            <p:nvPr/>
          </p:nvSpPr>
          <p:spPr bwMode="auto">
            <a:xfrm>
              <a:off x="4627" y="803"/>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grpSp>
        <p:nvGrpSpPr>
          <p:cNvPr id="28" name="Group 28"/>
          <p:cNvGrpSpPr>
            <a:grpSpLocks/>
          </p:cNvGrpSpPr>
          <p:nvPr/>
        </p:nvGrpSpPr>
        <p:grpSpPr bwMode="auto">
          <a:xfrm>
            <a:off x="169864" y="1522394"/>
            <a:ext cx="774700" cy="1112837"/>
            <a:chOff x="145" y="787"/>
            <a:chExt cx="488" cy="701"/>
          </a:xfrm>
        </p:grpSpPr>
        <p:sp>
          <p:nvSpPr>
            <p:cNvPr id="29" name="Text Box 29"/>
            <p:cNvSpPr txBox="1">
              <a:spLocks noChangeArrowheads="1"/>
            </p:cNvSpPr>
            <p:nvPr/>
          </p:nvSpPr>
          <p:spPr bwMode="auto">
            <a:xfrm>
              <a:off x="145" y="1255"/>
              <a:ext cx="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1969 </a:t>
              </a:r>
            </a:p>
          </p:txBody>
        </p:sp>
        <p:sp>
          <p:nvSpPr>
            <p:cNvPr id="30" name="Line 30"/>
            <p:cNvSpPr>
              <a:spLocks noChangeShapeType="1"/>
            </p:cNvSpPr>
            <p:nvPr/>
          </p:nvSpPr>
          <p:spPr bwMode="auto">
            <a:xfrm>
              <a:off x="363" y="787"/>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sp>
        <p:nvSpPr>
          <p:cNvPr id="31" name="Text Box 35"/>
          <p:cNvSpPr txBox="1">
            <a:spLocks noChangeArrowheads="1"/>
          </p:cNvSpPr>
          <p:nvPr/>
        </p:nvSpPr>
        <p:spPr bwMode="auto">
          <a:xfrm rot="20802552">
            <a:off x="3863635" y="1552189"/>
            <a:ext cx="15151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4800">
                <a:solidFill>
                  <a:srgbClr val="CC0000"/>
                </a:solidFill>
                <a:latin typeface="+mn-ea"/>
              </a:rPr>
              <a:t>25</a:t>
            </a:r>
            <a:r>
              <a:rPr lang="zh-TW" altLang="en-US" sz="4800">
                <a:solidFill>
                  <a:srgbClr val="CC0000"/>
                </a:solidFill>
                <a:latin typeface="+mn-ea"/>
              </a:rPr>
              <a:t>年</a:t>
            </a:r>
          </a:p>
        </p:txBody>
      </p:sp>
      <p:sp>
        <p:nvSpPr>
          <p:cNvPr id="32" name="文字方塊 31"/>
          <p:cNvSpPr txBox="1"/>
          <p:nvPr/>
        </p:nvSpPr>
        <p:spPr>
          <a:xfrm>
            <a:off x="385944" y="3429000"/>
            <a:ext cx="4402080" cy="249299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marL="457200" indent="-457200">
              <a:buFont typeface="Arial" pitchFamily="34" charset="0"/>
              <a:buChar char="•"/>
            </a:pPr>
            <a:r>
              <a:rPr lang="zh-TW" altLang="en-US" sz="2600" b="1" spc="150" dirty="0" smtClean="0">
                <a:ln w="11430"/>
                <a:solidFill>
                  <a:srgbClr val="002060"/>
                </a:solidFill>
                <a:effectLst>
                  <a:outerShdw blurRad="25400" algn="tl" rotWithShape="0">
                    <a:srgbClr val="000000">
                      <a:alpha val="43000"/>
                    </a:srgbClr>
                  </a:outerShdw>
                </a:effectLst>
              </a:rPr>
              <a:t>促使網際網路快速發展的原因：</a:t>
            </a:r>
            <a:endParaRPr lang="en-US" altLang="zh-TW" sz="2600" b="1" spc="150" dirty="0" smtClean="0">
              <a:ln w="11430"/>
              <a:solidFill>
                <a:srgbClr val="002060"/>
              </a:solidFill>
              <a:effectLst>
                <a:outerShdw blurRad="25400" algn="tl" rotWithShape="0">
                  <a:srgbClr val="000000">
                    <a:alpha val="43000"/>
                  </a:srgbClr>
                </a:outerShdw>
              </a:effectLst>
            </a:endParaRPr>
          </a:p>
          <a:p>
            <a:pPr marL="285750" indent="-285750">
              <a:buBlip>
                <a:blip r:embed="rId3"/>
              </a:buBlip>
            </a:pPr>
            <a:r>
              <a:rPr lang="zh-TW" altLang="zh-TW" sz="2600" b="1" spc="150" dirty="0">
                <a:ln w="11430"/>
                <a:solidFill>
                  <a:srgbClr val="7030A0"/>
                </a:solidFill>
                <a:effectLst>
                  <a:outerShdw blurRad="25400" algn="tl" rotWithShape="0">
                    <a:srgbClr val="000000">
                      <a:alpha val="43000"/>
                    </a:srgbClr>
                  </a:outerShdw>
                </a:effectLst>
              </a:rPr>
              <a:t>一些方便使用的網際網路軟體</a:t>
            </a:r>
            <a:r>
              <a:rPr lang="zh-TW" altLang="zh-TW" sz="2600" b="1" spc="150" dirty="0" smtClean="0">
                <a:ln w="11430"/>
                <a:solidFill>
                  <a:srgbClr val="7030A0"/>
                </a:solidFill>
                <a:effectLst>
                  <a:outerShdw blurRad="25400" algn="tl" rotWithShape="0">
                    <a:srgbClr val="000000">
                      <a:alpha val="43000"/>
                    </a:srgbClr>
                  </a:outerShdw>
                </a:effectLst>
              </a:rPr>
              <a:t>問世</a:t>
            </a:r>
            <a:endParaRPr lang="en-US" altLang="zh-TW" sz="2600" b="1" spc="150" dirty="0" smtClean="0">
              <a:ln w="11430"/>
              <a:solidFill>
                <a:srgbClr val="7030A0"/>
              </a:solidFill>
              <a:effectLst>
                <a:outerShdw blurRad="25400" algn="tl" rotWithShape="0">
                  <a:srgbClr val="000000">
                    <a:alpha val="43000"/>
                  </a:srgbClr>
                </a:outerShdw>
              </a:effectLst>
            </a:endParaRPr>
          </a:p>
          <a:p>
            <a:pPr marL="285750" indent="-285750">
              <a:buBlip>
                <a:blip r:embed="rId3"/>
              </a:buBlip>
            </a:pPr>
            <a:r>
              <a:rPr lang="zh-TW" altLang="zh-TW" sz="2600" b="1" spc="150" dirty="0">
                <a:ln w="11430"/>
                <a:solidFill>
                  <a:srgbClr val="7030A0"/>
                </a:solidFill>
                <a:effectLst>
                  <a:outerShdw blurRad="25400" algn="tl" rotWithShape="0">
                    <a:srgbClr val="000000">
                      <a:alpha val="43000"/>
                    </a:srgbClr>
                  </a:outerShdw>
                </a:effectLst>
              </a:rPr>
              <a:t>電腦微處理器速度的大幅增加</a:t>
            </a:r>
            <a:endParaRPr lang="zh-TW" altLang="en-US" sz="2600" b="1" spc="150" dirty="0">
              <a:ln w="11430"/>
              <a:solidFill>
                <a:srgbClr val="7030A0"/>
              </a:solidFill>
              <a:effectLst>
                <a:outerShdw blurRad="25400" algn="tl" rotWithShape="0">
                  <a:srgbClr val="000000">
                    <a:alpha val="43000"/>
                  </a:srgbClr>
                </a:outerShdw>
              </a:effectLst>
            </a:endParaRPr>
          </a:p>
        </p:txBody>
      </p:sp>
      <p:sp>
        <p:nvSpPr>
          <p:cNvPr id="33" name="矩形 32"/>
          <p:cNvSpPr/>
          <p:nvPr/>
        </p:nvSpPr>
        <p:spPr>
          <a:xfrm>
            <a:off x="4788024" y="3429000"/>
            <a:ext cx="4027683" cy="209288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457200" indent="-457200">
              <a:buFont typeface="Arial" pitchFamily="34" charset="0"/>
              <a:buChar char="•"/>
            </a:pPr>
            <a:r>
              <a:rPr lang="zh-TW" altLang="zh-TW" sz="2600" b="1" spc="150" dirty="0">
                <a:ln w="11430"/>
                <a:solidFill>
                  <a:srgbClr val="00B050"/>
                </a:solidFill>
                <a:effectLst>
                  <a:outerShdw blurRad="25400" algn="tl" rotWithShape="0">
                    <a:srgbClr val="000000">
                      <a:alpha val="43000"/>
                    </a:srgbClr>
                  </a:outerShdw>
                </a:effectLst>
              </a:rPr>
              <a:t>梅卡夫</a:t>
            </a:r>
            <a:r>
              <a:rPr lang="zh-TW" altLang="zh-TW" sz="2600" b="1" spc="150" dirty="0" smtClean="0">
                <a:ln w="11430"/>
                <a:solidFill>
                  <a:srgbClr val="00B050"/>
                </a:solidFill>
                <a:effectLst>
                  <a:outerShdw blurRad="25400" algn="tl" rotWithShape="0">
                    <a:srgbClr val="000000">
                      <a:alpha val="43000"/>
                    </a:srgbClr>
                  </a:outerShdw>
                </a:effectLst>
              </a:rPr>
              <a:t>法則認為</a:t>
            </a:r>
            <a:r>
              <a:rPr lang="zh-TW" altLang="zh-TW" sz="2600" b="1" spc="150" dirty="0">
                <a:ln w="11430"/>
                <a:solidFill>
                  <a:srgbClr val="00B050"/>
                </a:solidFill>
                <a:effectLst>
                  <a:outerShdw blurRad="25400" algn="tl" rotWithShape="0">
                    <a:srgbClr val="000000">
                      <a:alpha val="43000"/>
                    </a:srgbClr>
                  </a:outerShdw>
                </a:effectLst>
              </a:rPr>
              <a:t>當愈多人使用某一個技術、網路、軟體、遊戲、書籍時，它就會變得愈來愈</a:t>
            </a:r>
            <a:r>
              <a:rPr lang="zh-TW" altLang="zh-TW" sz="2600" b="1" spc="150" dirty="0" smtClean="0">
                <a:ln w="11430"/>
                <a:solidFill>
                  <a:srgbClr val="00B050"/>
                </a:solidFill>
                <a:effectLst>
                  <a:outerShdw blurRad="25400" algn="tl" rotWithShape="0">
                    <a:srgbClr val="000000">
                      <a:alpha val="43000"/>
                    </a:srgbClr>
                  </a:outerShdw>
                </a:effectLst>
              </a:rPr>
              <a:t>有價值。</a:t>
            </a:r>
            <a:endParaRPr lang="zh-TW" altLang="en-US" sz="2600" b="1" spc="150" dirty="0">
              <a:ln w="11430"/>
              <a:solidFill>
                <a:srgbClr val="00B050"/>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3600" b="32801"/>
          <a:stretch/>
        </p:blipFill>
        <p:spPr bwMode="auto">
          <a:xfrm>
            <a:off x="4988549" y="5681720"/>
            <a:ext cx="214312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5460656"/>
            <a:ext cx="1253679" cy="116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0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9"/>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0"/>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1"/>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2">
                                            <p:txEl>
                                              <p:pRg st="0" end="0"/>
                                            </p:txEl>
                                          </p:spTgt>
                                        </p:tgtEl>
                                        <p:attrNameLst>
                                          <p:attrName>style.visibility</p:attrName>
                                        </p:attrNameLst>
                                      </p:cBhvr>
                                      <p:to>
                                        <p:strVal val="visible"/>
                                      </p:to>
                                    </p:set>
                                    <p:animEffect transition="in" filter="wipe(left)">
                                      <p:cBhvr>
                                        <p:cTn id="74" dur="500"/>
                                        <p:tgtEl>
                                          <p:spTgt spid="32">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2">
                                            <p:txEl>
                                              <p:pRg st="1" end="1"/>
                                            </p:txEl>
                                          </p:spTgt>
                                        </p:tgtEl>
                                        <p:attrNameLst>
                                          <p:attrName>style.visibility</p:attrName>
                                        </p:attrNameLst>
                                      </p:cBhvr>
                                      <p:to>
                                        <p:strVal val="visible"/>
                                      </p:to>
                                    </p:set>
                                    <p:animEffect transition="in" filter="wipe(left)">
                                      <p:cBhvr>
                                        <p:cTn id="79" dur="500"/>
                                        <p:tgtEl>
                                          <p:spTgt spid="32">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2">
                                            <p:txEl>
                                              <p:pRg st="2" end="2"/>
                                            </p:txEl>
                                          </p:spTgt>
                                        </p:tgtEl>
                                        <p:attrNameLst>
                                          <p:attrName>style.visibility</p:attrName>
                                        </p:attrNameLst>
                                      </p:cBhvr>
                                      <p:to>
                                        <p:strVal val="visible"/>
                                      </p:to>
                                    </p:set>
                                    <p:animEffect transition="in" filter="wipe(left)">
                                      <p:cBhvr>
                                        <p:cTn id="84" dur="500"/>
                                        <p:tgtEl>
                                          <p:spTgt spid="32">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childTnLst>
                          </p:cTn>
                        </p:par>
                        <p:par>
                          <p:cTn id="90" fill="hold">
                            <p:stCondLst>
                              <p:cond delay="500"/>
                            </p:stCondLst>
                            <p:childTnLst>
                              <p:par>
                                <p:cTn id="91" presetID="14" presetClass="entr" presetSubtype="10" fill="hold" nodeType="afterEffect">
                                  <p:stCondLst>
                                    <p:cond delay="0"/>
                                  </p:stCondLst>
                                  <p:childTnLst>
                                    <p:set>
                                      <p:cBhvr>
                                        <p:cTn id="92" dur="1" fill="hold">
                                          <p:stCondLst>
                                            <p:cond delay="0"/>
                                          </p:stCondLst>
                                        </p:cTn>
                                        <p:tgtEl>
                                          <p:spTgt spid="1026"/>
                                        </p:tgtEl>
                                        <p:attrNameLst>
                                          <p:attrName>style.visibility</p:attrName>
                                        </p:attrNameLst>
                                      </p:cBhvr>
                                      <p:to>
                                        <p:strVal val="visible"/>
                                      </p:to>
                                    </p:set>
                                    <p:animEffect transition="in" filter="randombar(horizontal)">
                                      <p:cBhvr>
                                        <p:cTn id="93" dur="500"/>
                                        <p:tgtEl>
                                          <p:spTgt spid="1026"/>
                                        </p:tgtEl>
                                      </p:cBhvr>
                                    </p:animEffect>
                                  </p:childTnLst>
                                </p:cTn>
                              </p:par>
                              <p:par>
                                <p:cTn id="94" presetID="14" presetClass="entr" presetSubtype="10" fill="hold" nodeType="withEffect">
                                  <p:stCondLst>
                                    <p:cond delay="0"/>
                                  </p:stCondLst>
                                  <p:childTnLst>
                                    <p:set>
                                      <p:cBhvr>
                                        <p:cTn id="95" dur="1" fill="hold">
                                          <p:stCondLst>
                                            <p:cond delay="0"/>
                                          </p:stCondLst>
                                        </p:cTn>
                                        <p:tgtEl>
                                          <p:spTgt spid="1027"/>
                                        </p:tgtEl>
                                        <p:attrNameLst>
                                          <p:attrName>style.visibility</p:attrName>
                                        </p:attrNameLst>
                                      </p:cBhvr>
                                      <p:to>
                                        <p:strVal val="visible"/>
                                      </p:to>
                                    </p:set>
                                    <p:animEffect transition="in" filter="randombar(horizontal)">
                                      <p:cBhvr>
                                        <p:cTn id="9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p:bldP spid="8" grpId="1"/>
      <p:bldP spid="9" grpId="0"/>
      <p:bldP spid="9" grpId="1"/>
      <p:bldP spid="10" grpId="0"/>
      <p:bldP spid="10" grpId="1"/>
      <p:bldP spid="11" grpId="0"/>
      <p:bldP spid="11" grpId="1"/>
      <p:bldP spid="12" grpId="0"/>
      <p:bldP spid="31" grpId="0"/>
      <p:bldP spid="32" grpId="0" build="p"/>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§20.1.2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數位化的環境</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96753"/>
            <a:ext cx="8229600" cy="1512167"/>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網際網路的快速發展主要得力於</a:t>
            </a:r>
            <a:r>
              <a:rPr lang="zh-TW" altLang="zh-TW" sz="3000" b="1" spc="150" dirty="0">
                <a:ln w="11430"/>
                <a:solidFill>
                  <a:srgbClr val="00B050"/>
                </a:solidFill>
                <a:effectLst>
                  <a:outerShdw blurRad="25400" algn="tl" rotWithShape="0">
                    <a:srgbClr val="000000">
                      <a:alpha val="43000"/>
                    </a:srgbClr>
                  </a:outerShdw>
                </a:effectLst>
              </a:rPr>
              <a:t>數位化環境</a:t>
            </a:r>
            <a:r>
              <a:rPr lang="zh-TW" altLang="zh-TW" sz="3000" b="1" spc="150" dirty="0">
                <a:ln w="11430"/>
                <a:effectLst>
                  <a:outerShdw blurRad="25400" algn="tl" rotWithShape="0">
                    <a:srgbClr val="000000">
                      <a:alpha val="43000"/>
                    </a:srgbClr>
                  </a:outerShdw>
                </a:effectLst>
              </a:rPr>
              <a:t>。</a:t>
            </a:r>
          </a:p>
          <a:p>
            <a:r>
              <a:rPr lang="zh-TW" altLang="zh-TW" sz="3000" b="1" spc="150" dirty="0" smtClean="0">
                <a:ln w="11430"/>
                <a:solidFill>
                  <a:schemeClr val="tx1">
                    <a:lumMod val="50000"/>
                    <a:lumOff val="50000"/>
                  </a:schemeClr>
                </a:solidFill>
                <a:effectLst>
                  <a:outerShdw blurRad="25400" algn="tl" rotWithShape="0">
                    <a:srgbClr val="000000">
                      <a:alpha val="43000"/>
                    </a:srgbClr>
                  </a:outerShdw>
                </a:effectLst>
              </a:rPr>
              <a:t>數位化</a:t>
            </a:r>
            <a:r>
              <a:rPr lang="zh-TW" altLang="zh-TW" sz="3000" b="1" spc="150" dirty="0">
                <a:ln w="11430"/>
                <a:solidFill>
                  <a:schemeClr val="tx1">
                    <a:lumMod val="50000"/>
                    <a:lumOff val="50000"/>
                  </a:schemeClr>
                </a:solidFill>
                <a:effectLst>
                  <a:outerShdw blurRad="25400" algn="tl" rotWithShape="0">
                    <a:srgbClr val="000000">
                      <a:alpha val="43000"/>
                    </a:srgbClr>
                  </a:outerShdw>
                </a:effectLst>
              </a:rPr>
              <a:t>環境具有四項</a:t>
            </a:r>
            <a:r>
              <a:rPr lang="zh-TW" altLang="zh-TW" sz="3000" b="1" spc="150" dirty="0" smtClean="0">
                <a:ln w="11430"/>
                <a:solidFill>
                  <a:schemeClr val="tx1">
                    <a:lumMod val="50000"/>
                    <a:lumOff val="50000"/>
                  </a:schemeClr>
                </a:solidFill>
                <a:effectLst>
                  <a:outerShdw blurRad="25400" algn="tl" rotWithShape="0">
                    <a:srgbClr val="000000">
                      <a:alpha val="43000"/>
                    </a:srgbClr>
                  </a:outerShdw>
                </a:effectLst>
              </a:rPr>
              <a:t>特性</a:t>
            </a:r>
            <a:r>
              <a:rPr lang="zh-TW" altLang="en-US" sz="3000" b="1" spc="150" dirty="0" smtClean="0">
                <a:ln w="11430"/>
                <a:solidFill>
                  <a:schemeClr val="tx1">
                    <a:lumMod val="50000"/>
                    <a:lumOff val="50000"/>
                  </a:schemeClr>
                </a:solidFill>
                <a:effectLst>
                  <a:outerShdw blurRad="25400" algn="tl" rotWithShape="0">
                    <a:srgbClr val="000000">
                      <a:alpha val="43000"/>
                    </a:srgbClr>
                  </a:outerShdw>
                </a:effectLst>
              </a:rPr>
              <a:t>：</a:t>
            </a:r>
            <a:r>
              <a:rPr lang="zh-TW" altLang="en-US" sz="30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659403376"/>
              </p:ext>
            </p:extLst>
          </p:nvPr>
        </p:nvGraphicFramePr>
        <p:xfrm>
          <a:off x="611560" y="2334022"/>
          <a:ext cx="309634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3434730" y="2377455"/>
            <a:ext cx="5652120"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電腦是單純的，是一部以邏輯為基礎的機器，它遵循特定的規則與程序來完成工作。</a:t>
            </a: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8" name="矩形 7"/>
          <p:cNvSpPr/>
          <p:nvPr/>
        </p:nvSpPr>
        <p:spPr>
          <a:xfrm>
            <a:off x="3409578" y="3224509"/>
            <a:ext cx="5620122"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C00000"/>
                </a:solidFill>
                <a:effectLst>
                  <a:outerShdw blurRad="25400" algn="tl" rotWithShape="0">
                    <a:srgbClr val="000000">
                      <a:alpha val="43000"/>
                    </a:srgbClr>
                  </a:outerShdw>
                </a:effectLst>
              </a:rPr>
              <a:t>在網際網路的環境中，各種合乎人性的軟體讓上網者可以使用簡單的方式，來進入數以百萬計的網站中。</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9" name="矩形 8"/>
          <p:cNvSpPr/>
          <p:nvPr/>
        </p:nvSpPr>
        <p:spPr>
          <a:xfrm>
            <a:off x="3434730" y="4275355"/>
            <a:ext cx="5594970"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數位化環境可以相當容易地創造出虛擬的空間，而這樣的虛擬空間使人類產生另一種</a:t>
            </a:r>
            <a:r>
              <a:rPr lang="zh-TW" altLang="zh-TW" sz="2200" b="1" spc="150" dirty="0" smtClean="0">
                <a:ln w="11430"/>
                <a:solidFill>
                  <a:srgbClr val="002060"/>
                </a:solidFill>
                <a:effectLst>
                  <a:outerShdw blurRad="25400" algn="tl" rotWithShape="0">
                    <a:srgbClr val="000000">
                      <a:alpha val="43000"/>
                    </a:srgbClr>
                  </a:outerShdw>
                </a:effectLst>
              </a:rPr>
              <a:t>體驗。</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0" name="矩形 9"/>
          <p:cNvSpPr/>
          <p:nvPr/>
        </p:nvSpPr>
        <p:spPr>
          <a:xfrm>
            <a:off x="3434730" y="5383351"/>
            <a:ext cx="5652120"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6">
                    <a:lumMod val="50000"/>
                  </a:schemeClr>
                </a:solidFill>
                <a:effectLst>
                  <a:outerShdw blurRad="25400" algn="tl" rotWithShape="0">
                    <a:srgbClr val="000000">
                      <a:alpha val="43000"/>
                    </a:srgbClr>
                  </a:outerShdw>
                </a:effectLst>
              </a:rPr>
              <a:t>數位化環境可以相當容易且便宜地儲存大量資訊，因此數位化環境是極具豐富</a:t>
            </a:r>
            <a:r>
              <a:rPr lang="zh-TW" altLang="zh-TW" sz="2200" b="1" spc="150" dirty="0" smtClean="0">
                <a:ln w="11430"/>
                <a:solidFill>
                  <a:schemeClr val="accent6">
                    <a:lumMod val="50000"/>
                  </a:schemeClr>
                </a:solidFill>
                <a:effectLst>
                  <a:outerShdw blurRad="25400" algn="tl" rotWithShape="0">
                    <a:srgbClr val="000000">
                      <a:alpha val="43000"/>
                    </a:srgbClr>
                  </a:outerShdw>
                </a:effectLst>
              </a:rPr>
              <a:t>性的</a:t>
            </a:r>
            <a:r>
              <a:rPr lang="zh-TW" altLang="zh-TW" sz="2200" b="1" spc="150" dirty="0">
                <a:ln w="11430"/>
                <a:solidFill>
                  <a:schemeClr val="accent6">
                    <a:lumMod val="50000"/>
                  </a:schemeClr>
                </a:solidFill>
                <a:effectLst>
                  <a:outerShdw blurRad="25400" algn="tl" rotWithShape="0">
                    <a:srgbClr val="000000">
                      <a:alpha val="43000"/>
                    </a:srgbClr>
                  </a:outerShdw>
                </a:effectLst>
              </a:rPr>
              <a:t>。</a:t>
            </a:r>
            <a:endParaRPr lang="zh-TW" altLang="en-US" sz="2200" b="1" spc="150" dirty="0">
              <a:ln w="11430"/>
              <a:solidFill>
                <a:schemeClr val="accent6">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17" dur="500"/>
                                        <p:tgtEl>
                                          <p:spTgt spid="6">
                                            <p:graphicEl>
                                              <a:dgm id="{08675AA2-226E-4CD7-9C6C-EDFA4CCEA958}"/>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26" dur="500"/>
                                        <p:tgtEl>
                                          <p:spTgt spid="6">
                                            <p:graphicEl>
                                              <a:dgm id="{EDAA7CDC-B506-4C3F-B620-E64873DEECAE}"/>
                                            </p:graphicEl>
                                          </p:spTgt>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graphicEl>
                                              <a:dgm id="{057E3FFC-9FE3-4842-B32F-13012E88283A}"/>
                                            </p:graphicEl>
                                          </p:spTgt>
                                        </p:tgtEl>
                                        <p:attrNameLst>
                                          <p:attrName>style.visibility</p:attrName>
                                        </p:attrNameLst>
                                      </p:cBhvr>
                                      <p:to>
                                        <p:strVal val="visible"/>
                                      </p:to>
                                    </p:set>
                                    <p:animEffect transition="in" filter="wipe(left)">
                                      <p:cBhvr>
                                        <p:cTn id="35" dur="500"/>
                                        <p:tgtEl>
                                          <p:spTgt spid="6">
                                            <p:graphicEl>
                                              <a:dgm id="{057E3FFC-9FE3-4842-B32F-13012E88283A}"/>
                                            </p:graphicEl>
                                          </p:spTgt>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2A82C059-A8ED-47A7-AA03-B22E3B4E1364}"/>
                                            </p:graphicEl>
                                          </p:spTgt>
                                        </p:tgtEl>
                                        <p:attrNameLst>
                                          <p:attrName>style.visibility</p:attrName>
                                        </p:attrNameLst>
                                      </p:cBhvr>
                                      <p:to>
                                        <p:strVal val="visible"/>
                                      </p:to>
                                    </p:set>
                                    <p:animEffect transition="in" filter="wipe(left)">
                                      <p:cBhvr>
                                        <p:cTn id="44" dur="500"/>
                                        <p:tgtEl>
                                          <p:spTgt spid="6">
                                            <p:graphicEl>
                                              <a:dgm id="{2A82C059-A8ED-47A7-AA03-B22E3B4E1364}"/>
                                            </p:graphicEl>
                                          </p:spTgt>
                                        </p:tgtEl>
                                      </p:cBhvr>
                                    </p:animEffec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5</a:t>
            </a:fld>
            <a:endParaRPr lang="zh-TW" altLang="en-US" dirty="0"/>
          </a:p>
        </p:txBody>
      </p:sp>
      <p:graphicFrame>
        <p:nvGraphicFramePr>
          <p:cNvPr id="6" name="資料庫圖表 5"/>
          <p:cNvGraphicFramePr/>
          <p:nvPr>
            <p:extLst>
              <p:ext uri="{D42A27DB-BD31-4B8C-83A1-F6EECF244321}">
                <p14:modId xmlns:p14="http://schemas.microsoft.com/office/powerpoint/2010/main" val="2331873883"/>
              </p:ext>
            </p:extLst>
          </p:nvPr>
        </p:nvGraphicFramePr>
        <p:xfrm>
          <a:off x="899592" y="404664"/>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§20.2.1.1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網際</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行銷的新規則</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6</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512660291"/>
              </p:ext>
            </p:extLst>
          </p:nvPr>
        </p:nvGraphicFramePr>
        <p:xfrm>
          <a:off x="107504" y="764704"/>
          <a:ext cx="903649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2" dur="500"/>
                                        <p:tgtEl>
                                          <p:spTgt spid="6">
                                            <p:graphicEl>
                                              <a:dgm id="{FA2DFF8C-377F-46BC-B51A-AE7A5145C0B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17" dur="500"/>
                                        <p:tgtEl>
                                          <p:spTgt spid="6">
                                            <p:graphicEl>
                                              <a:dgm id="{B147493B-2ACF-4210-A434-F82BF65829C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22" dur="500"/>
                                        <p:tgtEl>
                                          <p:spTgt spid="6">
                                            <p:graphicEl>
                                              <a:dgm id="{5A976926-F4C1-4A14-B3EE-713C690953D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27" dur="500"/>
                                        <p:tgtEl>
                                          <p:spTgt spid="6">
                                            <p:graphicEl>
                                              <a:dgm id="{519E7015-12AB-4743-AE72-8327EFD0B7E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0F347B83-52A6-4BF7-9143-3455C2B38209}"/>
                                            </p:graphicEl>
                                          </p:spTgt>
                                        </p:tgtEl>
                                        <p:attrNameLst>
                                          <p:attrName>style.visibility</p:attrName>
                                        </p:attrNameLst>
                                      </p:cBhvr>
                                      <p:to>
                                        <p:strVal val="visible"/>
                                      </p:to>
                                    </p:set>
                                    <p:animEffect transition="in" filter="randombar(horizontal)">
                                      <p:cBhvr>
                                        <p:cTn id="32" dur="500"/>
                                        <p:tgtEl>
                                          <p:spTgt spid="6">
                                            <p:graphicEl>
                                              <a:dgm id="{0F347B83-52A6-4BF7-9143-3455C2B3820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graphicEl>
                                              <a:dgm id="{F5EF02C8-279D-44AD-ACEC-B7AC02B716B0}"/>
                                            </p:graphicEl>
                                          </p:spTgt>
                                        </p:tgtEl>
                                        <p:attrNameLst>
                                          <p:attrName>style.visibility</p:attrName>
                                        </p:attrNameLst>
                                      </p:cBhvr>
                                      <p:to>
                                        <p:strVal val="visible"/>
                                      </p:to>
                                    </p:set>
                                    <p:animEffect transition="in" filter="randombar(horizontal)">
                                      <p:cBhvr>
                                        <p:cTn id="37" dur="500"/>
                                        <p:tgtEl>
                                          <p:spTgt spid="6">
                                            <p:graphicEl>
                                              <a:dgm id="{F5EF02C8-279D-44AD-ACEC-B7AC02B716B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graphicEl>
                                              <a:dgm id="{8D97870E-5C2F-41D8-99B2-8340058D2001}"/>
                                            </p:graphicEl>
                                          </p:spTgt>
                                        </p:tgtEl>
                                        <p:attrNameLst>
                                          <p:attrName>style.visibility</p:attrName>
                                        </p:attrNameLst>
                                      </p:cBhvr>
                                      <p:to>
                                        <p:strVal val="visible"/>
                                      </p:to>
                                    </p:set>
                                    <p:animEffect transition="in" filter="randombar(horizontal)">
                                      <p:cBhvr>
                                        <p:cTn id="42" dur="500"/>
                                        <p:tgtEl>
                                          <p:spTgt spid="6">
                                            <p:graphicEl>
                                              <a:dgm id="{8D97870E-5C2F-41D8-99B2-8340058D200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graphicEl>
                                              <a:dgm id="{B7F44263-4A27-496E-8D7D-42F726306690}"/>
                                            </p:graphicEl>
                                          </p:spTgt>
                                        </p:tgtEl>
                                        <p:attrNameLst>
                                          <p:attrName>style.visibility</p:attrName>
                                        </p:attrNameLst>
                                      </p:cBhvr>
                                      <p:to>
                                        <p:strVal val="visible"/>
                                      </p:to>
                                    </p:set>
                                    <p:animEffect transition="in" filter="randombar(horizontal)">
                                      <p:cBhvr>
                                        <p:cTn id="47" dur="500"/>
                                        <p:tgtEl>
                                          <p:spTgt spid="6">
                                            <p:graphicEl>
                                              <a:dgm id="{B7F44263-4A27-496E-8D7D-42F72630669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graphicEl>
                                              <a:dgm id="{0A75D284-56B2-4CA8-A6BE-5F8127AA4838}"/>
                                            </p:graphicEl>
                                          </p:spTgt>
                                        </p:tgtEl>
                                        <p:attrNameLst>
                                          <p:attrName>style.visibility</p:attrName>
                                        </p:attrNameLst>
                                      </p:cBhvr>
                                      <p:to>
                                        <p:strVal val="visible"/>
                                      </p:to>
                                    </p:set>
                                    <p:animEffect transition="in" filter="randombar(horizontal)">
                                      <p:cBhvr>
                                        <p:cTn id="52" dur="500"/>
                                        <p:tgtEl>
                                          <p:spTgt spid="6">
                                            <p:graphicEl>
                                              <a:dgm id="{0A75D284-56B2-4CA8-A6BE-5F8127AA48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373616" cy="1259632"/>
          </a:xfrm>
        </p:spPr>
        <p:txBody>
          <a:bodyPr>
            <a:normAutofit/>
          </a:bodyPr>
          <a:lstStyle/>
          <a:p>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20.2.2 </a:t>
            </a:r>
            <a:r>
              <a:rPr lang="zh-TW"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a:t>
            </a:r>
            <a:r>
              <a:rPr lang="zh-TW"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路行銷的潛在利益與問題</a:t>
            </a:r>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1/3</a:t>
            </a:r>
            <a:endParaRPr lang="zh-TW"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7</a:t>
            </a:fld>
            <a:endParaRPr lang="zh-TW" altLang="en-US" dirty="0"/>
          </a:p>
        </p:txBody>
      </p:sp>
      <p:graphicFrame>
        <p:nvGraphicFramePr>
          <p:cNvPr id="7" name="內容版面配置區 5"/>
          <p:cNvGraphicFramePr>
            <a:graphicFrameLocks/>
          </p:cNvGraphicFramePr>
          <p:nvPr>
            <p:extLst>
              <p:ext uri="{D42A27DB-BD31-4B8C-83A1-F6EECF244321}">
                <p14:modId xmlns:p14="http://schemas.microsoft.com/office/powerpoint/2010/main" val="2829735565"/>
              </p:ext>
            </p:extLst>
          </p:nvPr>
        </p:nvGraphicFramePr>
        <p:xfrm>
          <a:off x="107504" y="1268760"/>
          <a:ext cx="3960440" cy="4953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3851920" y="1194495"/>
            <a:ext cx="5292080" cy="138499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7030A0"/>
                </a:solidFill>
                <a:effectLst>
                  <a:outerShdw blurRad="25400" algn="tl" rotWithShape="0">
                    <a:srgbClr val="000000">
                      <a:alpha val="43000"/>
                    </a:srgbClr>
                  </a:outerShdw>
                </a:effectLst>
              </a:rPr>
              <a:t>組織可以在很短的時間</a:t>
            </a:r>
            <a:r>
              <a:rPr lang="zh-TW" altLang="zh-TW" sz="2100" b="1" spc="150" dirty="0" smtClean="0">
                <a:ln w="11430"/>
                <a:solidFill>
                  <a:srgbClr val="7030A0"/>
                </a:solidFill>
                <a:effectLst>
                  <a:outerShdw blurRad="25400" algn="tl" rotWithShape="0">
                    <a:srgbClr val="000000">
                      <a:alpha val="43000"/>
                    </a:srgbClr>
                  </a:outerShdw>
                </a:effectLst>
              </a:rPr>
              <a:t>內接觸</a:t>
            </a:r>
            <a:r>
              <a:rPr lang="zh-TW" altLang="zh-TW" sz="2100" b="1" spc="150" dirty="0">
                <a:ln w="11430"/>
                <a:solidFill>
                  <a:srgbClr val="7030A0"/>
                </a:solidFill>
                <a:effectLst>
                  <a:outerShdw blurRad="25400" algn="tl" rotWithShape="0">
                    <a:srgbClr val="000000">
                      <a:alpha val="43000"/>
                    </a:srgbClr>
                  </a:outerShdw>
                </a:effectLst>
              </a:rPr>
              <a:t>到全世界的市場和潛在的目標顧客並傳達其行銷組合，因此對於潛在顧客</a:t>
            </a:r>
            <a:r>
              <a:rPr lang="zh-TW" altLang="zh-TW" sz="2100" b="1" spc="150" dirty="0" smtClean="0">
                <a:ln w="11430"/>
                <a:solidFill>
                  <a:srgbClr val="7030A0"/>
                </a:solidFill>
                <a:effectLst>
                  <a:outerShdw blurRad="25400" algn="tl" rotWithShape="0">
                    <a:srgbClr val="000000">
                      <a:alpha val="43000"/>
                    </a:srgbClr>
                  </a:outerShdw>
                </a:effectLst>
              </a:rPr>
              <a:t>的開發</a:t>
            </a:r>
            <a:r>
              <a:rPr lang="zh-TW" altLang="zh-TW" sz="2100" b="1" spc="150" dirty="0">
                <a:ln w="11430"/>
                <a:solidFill>
                  <a:srgbClr val="7030A0"/>
                </a:solidFill>
                <a:effectLst>
                  <a:outerShdw blurRad="25400" algn="tl" rotWithShape="0">
                    <a:srgbClr val="000000">
                      <a:alpha val="43000"/>
                    </a:srgbClr>
                  </a:outerShdw>
                </a:effectLst>
              </a:rPr>
              <a:t>很有幫助。</a:t>
            </a:r>
          </a:p>
        </p:txBody>
      </p:sp>
      <p:sp>
        <p:nvSpPr>
          <p:cNvPr id="9" name="矩形 8"/>
          <p:cNvSpPr/>
          <p:nvPr/>
        </p:nvSpPr>
        <p:spPr>
          <a:xfrm>
            <a:off x="3851921" y="2532162"/>
            <a:ext cx="5274840" cy="73866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C00000"/>
                </a:solidFill>
                <a:effectLst>
                  <a:outerShdw blurRad="25400" algn="tl" rotWithShape="0">
                    <a:srgbClr val="000000">
                      <a:alpha val="43000"/>
                    </a:srgbClr>
                  </a:outerShdw>
                </a:effectLst>
              </a:rPr>
              <a:t>網際網路可以大幅降低交易</a:t>
            </a:r>
            <a:r>
              <a:rPr lang="zh-TW" altLang="zh-TW" sz="2100" b="1" spc="150" dirty="0" smtClean="0">
                <a:ln w="11430"/>
                <a:solidFill>
                  <a:srgbClr val="C00000"/>
                </a:solidFill>
                <a:effectLst>
                  <a:outerShdw blurRad="25400" algn="tl" rotWithShape="0">
                    <a:srgbClr val="000000">
                      <a:alpha val="43000"/>
                    </a:srgbClr>
                  </a:outerShdw>
                </a:effectLst>
              </a:rPr>
              <a:t>成本</a:t>
            </a:r>
            <a:r>
              <a:rPr lang="zh-TW" altLang="en-US" sz="2100" b="1" spc="150" dirty="0" smtClean="0">
                <a:ln w="11430"/>
                <a:solidFill>
                  <a:srgbClr val="C00000"/>
                </a:solidFill>
                <a:effectLst>
                  <a:outerShdw blurRad="25400" algn="tl" rotWithShape="0">
                    <a:srgbClr val="000000">
                      <a:alpha val="43000"/>
                    </a:srgbClr>
                  </a:outerShdw>
                </a:effectLst>
              </a:rPr>
              <a:t>；</a:t>
            </a:r>
            <a:r>
              <a:rPr lang="zh-TW" altLang="zh-TW" sz="2100" b="1" spc="150" dirty="0" smtClean="0">
                <a:ln w="11430"/>
                <a:solidFill>
                  <a:srgbClr val="C00000"/>
                </a:solidFill>
                <a:effectLst>
                  <a:outerShdw blurRad="25400" algn="tl" rotWithShape="0">
                    <a:srgbClr val="000000">
                      <a:alpha val="43000"/>
                    </a:srgbClr>
                  </a:outerShdw>
                </a:effectLst>
              </a:rPr>
              <a:t>交易成本是</a:t>
            </a:r>
            <a:r>
              <a:rPr lang="zh-TW" altLang="zh-TW" sz="2100" b="1" spc="150" dirty="0">
                <a:ln w="11430"/>
                <a:solidFill>
                  <a:srgbClr val="C00000"/>
                </a:solidFill>
                <a:effectLst>
                  <a:outerShdw blurRad="25400" algn="tl" rotWithShape="0">
                    <a:srgbClr val="000000">
                      <a:alpha val="43000"/>
                    </a:srgbClr>
                  </a:outerShdw>
                </a:effectLst>
              </a:rPr>
              <a:t>指因為市場無效率而增加的</a:t>
            </a:r>
            <a:r>
              <a:rPr lang="zh-TW" altLang="zh-TW" sz="2100" b="1" spc="150" dirty="0" smtClean="0">
                <a:ln w="11430"/>
                <a:solidFill>
                  <a:srgbClr val="C00000"/>
                </a:solidFill>
                <a:effectLst>
                  <a:outerShdw blurRad="25400" algn="tl" rotWithShape="0">
                    <a:srgbClr val="000000">
                      <a:alpha val="43000"/>
                    </a:srgbClr>
                  </a:outerShdw>
                </a:effectLst>
              </a:rPr>
              <a:t>成本</a:t>
            </a:r>
            <a:r>
              <a:rPr lang="zh-TW" altLang="en-US" sz="2100" b="1" spc="150" dirty="0" smtClean="0">
                <a:ln w="11430"/>
                <a:solidFill>
                  <a:srgbClr val="C00000"/>
                </a:solidFill>
                <a:effectLst>
                  <a:outerShdw blurRad="25400" algn="tl" rotWithShape="0">
                    <a:srgbClr val="000000">
                      <a:alpha val="43000"/>
                    </a:srgbClr>
                  </a:outerShdw>
                </a:effectLst>
              </a:rPr>
              <a:t>。</a:t>
            </a:r>
            <a:endParaRPr lang="zh-TW" altLang="en-US" sz="2100" b="1" spc="150" dirty="0">
              <a:ln w="11430"/>
              <a:solidFill>
                <a:srgbClr val="C00000"/>
              </a:solidFill>
              <a:effectLst>
                <a:outerShdw blurRad="25400" algn="tl" rotWithShape="0">
                  <a:srgbClr val="000000">
                    <a:alpha val="43000"/>
                  </a:srgbClr>
                </a:outerShdw>
              </a:effectLst>
            </a:endParaRPr>
          </a:p>
        </p:txBody>
      </p:sp>
      <p:sp>
        <p:nvSpPr>
          <p:cNvPr id="10" name="矩形 9"/>
          <p:cNvSpPr/>
          <p:nvPr/>
        </p:nvSpPr>
        <p:spPr>
          <a:xfrm>
            <a:off x="3883892" y="3343275"/>
            <a:ext cx="5008587" cy="73866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大幅提高顧客的服務便利</a:t>
            </a:r>
            <a:r>
              <a:rPr lang="zh-TW" altLang="zh-TW" sz="2100" b="1" spc="150" dirty="0" smtClean="0">
                <a:ln w="11430"/>
                <a:solidFill>
                  <a:srgbClr val="002060"/>
                </a:solidFill>
                <a:effectLst>
                  <a:outerShdw blurRad="25400" algn="tl" rotWithShape="0">
                    <a:srgbClr val="000000">
                      <a:alpha val="43000"/>
                    </a:srgbClr>
                  </a:outerShdw>
                </a:effectLst>
              </a:rPr>
              <a:t>性</a:t>
            </a:r>
            <a:r>
              <a:rPr lang="zh-TW" altLang="en-US" sz="2100" b="1" spc="150" dirty="0" smtClean="0">
                <a:ln w="11430"/>
                <a:solidFill>
                  <a:srgbClr val="002060"/>
                </a:solidFill>
                <a:effectLst>
                  <a:outerShdw blurRad="25400" algn="tl" rotWithShape="0">
                    <a:srgbClr val="000000">
                      <a:alpha val="43000"/>
                    </a:srgbClr>
                  </a:outerShdw>
                </a:effectLst>
              </a:rPr>
              <a:t>，</a:t>
            </a:r>
            <a:r>
              <a:rPr lang="zh-TW" altLang="zh-TW" sz="2100" b="1" spc="150" dirty="0" smtClean="0">
                <a:ln w="11430"/>
                <a:solidFill>
                  <a:srgbClr val="002060"/>
                </a:solidFill>
                <a:effectLst>
                  <a:outerShdw blurRad="25400" algn="tl" rotWithShape="0">
                    <a:srgbClr val="000000">
                      <a:alpha val="43000"/>
                    </a:srgbClr>
                  </a:outerShdw>
                </a:effectLst>
              </a:rPr>
              <a:t>也</a:t>
            </a:r>
            <a:r>
              <a:rPr lang="zh-TW" altLang="zh-TW" sz="2100" b="1" spc="150" dirty="0">
                <a:ln w="11430"/>
                <a:solidFill>
                  <a:srgbClr val="002060"/>
                </a:solidFill>
                <a:effectLst>
                  <a:outerShdw blurRad="25400" algn="tl" rotWithShape="0">
                    <a:srgbClr val="000000">
                      <a:alpha val="43000"/>
                    </a:srgbClr>
                  </a:outerShdw>
                </a:effectLst>
              </a:rPr>
              <a:t>使得服務的品質更加可靠和穩定。</a:t>
            </a:r>
          </a:p>
        </p:txBody>
      </p:sp>
      <p:sp>
        <p:nvSpPr>
          <p:cNvPr id="11" name="矩形 10"/>
          <p:cNvSpPr/>
          <p:nvPr/>
        </p:nvSpPr>
        <p:spPr>
          <a:xfrm>
            <a:off x="3914177" y="4207371"/>
            <a:ext cx="5169721" cy="10618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chemeClr val="accent6">
                    <a:lumMod val="50000"/>
                  </a:schemeClr>
                </a:solidFill>
                <a:effectLst>
                  <a:outerShdw blurRad="25400" algn="tl" rotWithShape="0">
                    <a:srgbClr val="000000">
                      <a:alpha val="43000"/>
                    </a:srgbClr>
                  </a:outerShdw>
                </a:effectLst>
              </a:rPr>
              <a:t>廠商透過網際網路可以蒐集到更多有關於環境、市場、競爭者、供應廠商與顧客的</a:t>
            </a:r>
            <a:r>
              <a:rPr lang="zh-TW" altLang="zh-TW" sz="2100" b="1" spc="150" dirty="0" smtClean="0">
                <a:ln w="11430"/>
                <a:solidFill>
                  <a:schemeClr val="accent6">
                    <a:lumMod val="50000"/>
                  </a:schemeClr>
                </a:solidFill>
                <a:effectLst>
                  <a:outerShdw blurRad="25400" algn="tl" rotWithShape="0">
                    <a:srgbClr val="000000">
                      <a:alpha val="43000"/>
                    </a:srgbClr>
                  </a:outerShdw>
                </a:effectLst>
              </a:rPr>
              <a:t>資訊。</a:t>
            </a:r>
            <a:endParaRPr lang="zh-TW" altLang="en-US" sz="2100" b="1" spc="150" dirty="0">
              <a:ln w="11430"/>
              <a:solidFill>
                <a:schemeClr val="accent6">
                  <a:lumMod val="50000"/>
                </a:schemeClr>
              </a:solidFill>
              <a:effectLst>
                <a:outerShdw blurRad="25400" algn="tl" rotWithShape="0">
                  <a:srgbClr val="000000">
                    <a:alpha val="43000"/>
                  </a:srgbClr>
                </a:outerShdw>
              </a:effectLst>
            </a:endParaRPr>
          </a:p>
        </p:txBody>
      </p:sp>
      <p:sp>
        <p:nvSpPr>
          <p:cNvPr id="12" name="矩形 11"/>
          <p:cNvSpPr/>
          <p:nvPr/>
        </p:nvSpPr>
        <p:spPr>
          <a:xfrm>
            <a:off x="3892447" y="5254823"/>
            <a:ext cx="5134301" cy="138499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chemeClr val="accent3">
                    <a:lumMod val="50000"/>
                  </a:schemeClr>
                </a:solidFill>
                <a:effectLst>
                  <a:outerShdw blurRad="25400" algn="tl" rotWithShape="0">
                    <a:srgbClr val="000000">
                      <a:alpha val="43000"/>
                    </a:srgbClr>
                  </a:outerShdw>
                </a:effectLst>
              </a:rPr>
              <a:t>網際網路科技的進展表現出一種鳥群</a:t>
            </a:r>
            <a:r>
              <a:rPr lang="zh-TW" altLang="zh-TW" sz="2100" b="1" spc="150" dirty="0" smtClean="0">
                <a:ln w="11430"/>
                <a:solidFill>
                  <a:schemeClr val="accent3">
                    <a:lumMod val="50000"/>
                  </a:schemeClr>
                </a:solidFill>
                <a:effectLst>
                  <a:outerShdw blurRad="25400" algn="tl" rotWithShape="0">
                    <a:srgbClr val="000000">
                      <a:alpha val="43000"/>
                    </a:srgbClr>
                  </a:outerShdw>
                </a:effectLst>
              </a:rPr>
              <a:t>效應，</a:t>
            </a:r>
            <a:r>
              <a:rPr lang="zh-TW" altLang="zh-TW" sz="2100" b="1" spc="150" dirty="0">
                <a:ln w="11430"/>
                <a:solidFill>
                  <a:schemeClr val="accent3">
                    <a:lumMod val="50000"/>
                  </a:schemeClr>
                </a:solidFill>
                <a:effectLst>
                  <a:outerShdw blurRad="25400" algn="tl" rotWithShape="0">
                    <a:srgbClr val="000000">
                      <a:alpha val="43000"/>
                    </a:srgbClr>
                  </a:outerShdw>
                </a:effectLst>
              </a:rPr>
              <a:t>也就是說網路科技是屬於所有人的，而不是任何單一機構或威權體制所能掌</a:t>
            </a:r>
            <a:r>
              <a:rPr lang="zh-TW" altLang="zh-TW" sz="2100" b="1" spc="150" dirty="0" smtClean="0">
                <a:ln w="11430"/>
                <a:solidFill>
                  <a:schemeClr val="accent3">
                    <a:lumMod val="50000"/>
                  </a:schemeClr>
                </a:solidFill>
                <a:effectLst>
                  <a:outerShdw blurRad="25400" algn="tl" rotWithShape="0">
                    <a:srgbClr val="000000">
                      <a:alpha val="43000"/>
                    </a:srgbClr>
                  </a:outerShdw>
                </a:effectLst>
              </a:rPr>
              <a:t>控</a:t>
            </a:r>
            <a:r>
              <a:rPr lang="zh-TW" altLang="en-US" sz="2100" b="1" spc="150" dirty="0" smtClean="0">
                <a:ln w="11430"/>
                <a:solidFill>
                  <a:schemeClr val="accent3">
                    <a:lumMod val="50000"/>
                  </a:schemeClr>
                </a:solidFill>
                <a:effectLst>
                  <a:outerShdw blurRad="25400" algn="tl" rotWithShape="0">
                    <a:srgbClr val="000000">
                      <a:alpha val="43000"/>
                    </a:srgbClr>
                  </a:outerShdw>
                </a:effectLst>
              </a:rPr>
              <a:t>。</a:t>
            </a:r>
            <a:endParaRPr lang="zh-TW" altLang="en-US" sz="2100" b="1" spc="150" dirty="0">
              <a:ln w="11430"/>
              <a:solidFill>
                <a:schemeClr val="accent3">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08675AA2-226E-4CD7-9C6C-EDFA4CCEA958}"/>
                                            </p:graphicEl>
                                          </p:spTgt>
                                        </p:tgtEl>
                                        <p:attrNameLst>
                                          <p:attrName>style.visibility</p:attrName>
                                        </p:attrNameLst>
                                      </p:cBhvr>
                                      <p:to>
                                        <p:strVal val="visible"/>
                                      </p:to>
                                    </p:set>
                                    <p:animEffect transition="in" filter="wipe(left)">
                                      <p:cBhvr>
                                        <p:cTn id="7" dur="500"/>
                                        <p:tgtEl>
                                          <p:spTgt spid="7">
                                            <p:graphicEl>
                                              <a:dgm id="{08675AA2-226E-4CD7-9C6C-EDFA4CCEA958}"/>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graphicEl>
                                              <a:dgm id="{EDAA7CDC-B506-4C3F-B620-E64873DEECAE}"/>
                                            </p:graphicEl>
                                          </p:spTgt>
                                        </p:tgtEl>
                                        <p:attrNameLst>
                                          <p:attrName>style.visibility</p:attrName>
                                        </p:attrNameLst>
                                      </p:cBhvr>
                                      <p:to>
                                        <p:strVal val="visible"/>
                                      </p:to>
                                    </p:set>
                                    <p:animEffect transition="in" filter="wipe(left)">
                                      <p:cBhvr>
                                        <p:cTn id="16" dur="500"/>
                                        <p:tgtEl>
                                          <p:spTgt spid="7">
                                            <p:graphicEl>
                                              <a:dgm id="{EDAA7CDC-B506-4C3F-B620-E64873DEECAE}"/>
                                            </p:graphicEl>
                                          </p:spTgt>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graphicEl>
                                              <a:dgm id="{057E3FFC-9FE3-4842-B32F-13012E88283A}"/>
                                            </p:graphicEl>
                                          </p:spTgt>
                                        </p:tgtEl>
                                        <p:attrNameLst>
                                          <p:attrName>style.visibility</p:attrName>
                                        </p:attrNameLst>
                                      </p:cBhvr>
                                      <p:to>
                                        <p:strVal val="visible"/>
                                      </p:to>
                                    </p:set>
                                    <p:animEffect transition="in" filter="wipe(left)">
                                      <p:cBhvr>
                                        <p:cTn id="25" dur="500"/>
                                        <p:tgtEl>
                                          <p:spTgt spid="7">
                                            <p:graphicEl>
                                              <a:dgm id="{057E3FFC-9FE3-4842-B32F-13012E88283A}"/>
                                            </p:graphicEl>
                                          </p:spTgt>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2A82C059-A8ED-47A7-AA03-B22E3B4E1364}"/>
                                            </p:graphicEl>
                                          </p:spTgt>
                                        </p:tgtEl>
                                        <p:attrNameLst>
                                          <p:attrName>style.visibility</p:attrName>
                                        </p:attrNameLst>
                                      </p:cBhvr>
                                      <p:to>
                                        <p:strVal val="visible"/>
                                      </p:to>
                                    </p:set>
                                    <p:animEffect transition="in" filter="wipe(left)">
                                      <p:cBhvr>
                                        <p:cTn id="34" dur="500"/>
                                        <p:tgtEl>
                                          <p:spTgt spid="7">
                                            <p:graphicEl>
                                              <a:dgm id="{2A82C059-A8ED-47A7-AA03-B22E3B4E1364}"/>
                                            </p:graphicEl>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graphicEl>
                                              <a:dgm id="{F657D7AA-F89C-4854-8F7D-DAFB08AD1842}"/>
                                            </p:graphicEl>
                                          </p:spTgt>
                                        </p:tgtEl>
                                        <p:attrNameLst>
                                          <p:attrName>style.visibility</p:attrName>
                                        </p:attrNameLst>
                                      </p:cBhvr>
                                      <p:to>
                                        <p:strVal val="visible"/>
                                      </p:to>
                                    </p:set>
                                    <p:animEffect transition="in" filter="wipe(left)">
                                      <p:cBhvr>
                                        <p:cTn id="43" dur="500"/>
                                        <p:tgtEl>
                                          <p:spTgt spid="7">
                                            <p:graphicEl>
                                              <a:dgm id="{F657D7AA-F89C-4854-8F7D-DAFB08AD1842}"/>
                                            </p:graphicEl>
                                          </p:spTgt>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8</a:t>
            </a:fld>
            <a:endParaRPr lang="zh-TW" altLang="en-US" dirty="0"/>
          </a:p>
        </p:txBody>
      </p:sp>
      <p:sp>
        <p:nvSpPr>
          <p:cNvPr id="6" name="標題 1"/>
          <p:cNvSpPr>
            <a:spLocks noGrp="1"/>
          </p:cNvSpPr>
          <p:nvPr>
            <p:ph type="title"/>
          </p:nvPr>
        </p:nvSpPr>
        <p:spPr>
          <a:xfrm>
            <a:off x="323528" y="0"/>
            <a:ext cx="8373616" cy="1259632"/>
          </a:xfrm>
        </p:spPr>
        <p:txBody>
          <a:bodyPr>
            <a:normAutofit/>
          </a:bodyPr>
          <a:lstStyle/>
          <a:p>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20.2.2 </a:t>
            </a:r>
            <a:r>
              <a:rPr lang="zh-TW"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a:t>
            </a:r>
            <a:r>
              <a:rPr lang="zh-TW"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路行銷的潛在利益與問題</a:t>
            </a:r>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zh-TW"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7" name="矩形 6"/>
          <p:cNvSpPr/>
          <p:nvPr/>
        </p:nvSpPr>
        <p:spPr>
          <a:xfrm>
            <a:off x="576709" y="1111027"/>
            <a:ext cx="7704856" cy="95410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800" b="1" spc="150" dirty="0">
                <a:ln w="11430"/>
                <a:effectLst>
                  <a:outerShdw blurRad="25400" algn="tl" rotWithShape="0">
                    <a:srgbClr val="000000">
                      <a:alpha val="43000"/>
                    </a:srgbClr>
                  </a:outerShdw>
                </a:effectLst>
              </a:rPr>
              <a:t>網際網路雖然提高了廠商的行銷績效，但卻也存在著一些</a:t>
            </a:r>
            <a:r>
              <a:rPr lang="zh-TW" altLang="zh-TW" sz="2800" b="1" spc="150" dirty="0">
                <a:ln w="11430"/>
                <a:solidFill>
                  <a:srgbClr val="FF0000"/>
                </a:solidFill>
                <a:effectLst>
                  <a:outerShdw blurRad="25400" algn="tl" rotWithShape="0">
                    <a:srgbClr val="000000">
                      <a:alpha val="43000"/>
                    </a:srgbClr>
                  </a:outerShdw>
                </a:effectLst>
              </a:rPr>
              <a:t>缺點</a:t>
            </a:r>
            <a:r>
              <a:rPr lang="zh-TW" altLang="zh-TW" sz="2800" b="1" spc="150" dirty="0">
                <a:ln w="11430"/>
                <a:effectLst>
                  <a:outerShdw blurRad="25400" algn="tl" rotWithShape="0">
                    <a:srgbClr val="000000">
                      <a:alpha val="43000"/>
                    </a:srgbClr>
                  </a:outerShdw>
                </a:effectLst>
              </a:rPr>
              <a:t>：</a:t>
            </a:r>
            <a:endParaRPr lang="zh-TW" altLang="en-US" sz="2800" b="1" spc="150" dirty="0">
              <a:ln w="11430"/>
              <a:effectLst>
                <a:outerShdw blurRad="25400" algn="tl" rotWithShape="0">
                  <a:srgbClr val="000000">
                    <a:alpha val="43000"/>
                  </a:srgbClr>
                </a:outerShdw>
              </a:effectLst>
            </a:endParaRPr>
          </a:p>
        </p:txBody>
      </p:sp>
      <p:graphicFrame>
        <p:nvGraphicFramePr>
          <p:cNvPr id="8" name="內容版面配置區 5"/>
          <p:cNvGraphicFramePr>
            <a:graphicFrameLocks/>
          </p:cNvGraphicFramePr>
          <p:nvPr>
            <p:extLst>
              <p:ext uri="{D42A27DB-BD31-4B8C-83A1-F6EECF244321}">
                <p14:modId xmlns:p14="http://schemas.microsoft.com/office/powerpoint/2010/main" val="3603510132"/>
              </p:ext>
            </p:extLst>
          </p:nvPr>
        </p:nvGraphicFramePr>
        <p:xfrm>
          <a:off x="107504" y="2136572"/>
          <a:ext cx="4752528" cy="4010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4765431" y="1970851"/>
            <a:ext cx="4361379" cy="73866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7030A0"/>
                </a:solidFill>
                <a:effectLst>
                  <a:outerShdw blurRad="25400" algn="tl" rotWithShape="0">
                    <a:srgbClr val="000000">
                      <a:alpha val="43000"/>
                    </a:srgbClr>
                  </a:outerShdw>
                </a:effectLst>
              </a:rPr>
              <a:t>以高教育、高技術導向，以及年輕人</a:t>
            </a:r>
            <a:r>
              <a:rPr lang="zh-TW" altLang="zh-TW" sz="2100" b="1" spc="150" dirty="0" smtClean="0">
                <a:ln w="11430"/>
                <a:solidFill>
                  <a:srgbClr val="7030A0"/>
                </a:solidFill>
                <a:effectLst>
                  <a:outerShdw blurRad="25400" algn="tl" rotWithShape="0">
                    <a:srgbClr val="000000">
                      <a:alpha val="43000"/>
                    </a:srgbClr>
                  </a:outerShdw>
                </a:effectLst>
              </a:rPr>
              <a:t>居多</a:t>
            </a:r>
            <a:r>
              <a:rPr lang="zh-TW" altLang="en-US" sz="2100" b="1" spc="150" dirty="0" smtClean="0">
                <a:ln w="11430"/>
                <a:solidFill>
                  <a:srgbClr val="7030A0"/>
                </a:solidFill>
                <a:effectLst>
                  <a:outerShdw blurRad="25400" algn="tl" rotWithShape="0">
                    <a:srgbClr val="000000">
                      <a:alpha val="43000"/>
                    </a:srgbClr>
                  </a:outerShdw>
                </a:effectLst>
              </a:rPr>
              <a:t>。</a:t>
            </a:r>
            <a:endParaRPr lang="zh-TW" altLang="en-US" sz="2100" b="1" spc="150" dirty="0">
              <a:ln w="11430"/>
              <a:solidFill>
                <a:srgbClr val="7030A0"/>
              </a:solidFill>
              <a:effectLst>
                <a:outerShdw blurRad="25400" algn="tl" rotWithShape="0">
                  <a:srgbClr val="000000">
                    <a:alpha val="43000"/>
                  </a:srgbClr>
                </a:outerShdw>
              </a:effectLst>
            </a:endParaRPr>
          </a:p>
        </p:txBody>
      </p:sp>
      <p:sp>
        <p:nvSpPr>
          <p:cNvPr id="10" name="矩形 9"/>
          <p:cNvSpPr/>
          <p:nvPr/>
        </p:nvSpPr>
        <p:spPr>
          <a:xfrm>
            <a:off x="4765431" y="2680940"/>
            <a:ext cx="4361379"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C00000"/>
                </a:solidFill>
                <a:effectLst>
                  <a:outerShdw blurRad="25400" algn="tl" rotWithShape="0">
                    <a:srgbClr val="000000">
                      <a:alpha val="43000"/>
                    </a:srgbClr>
                  </a:outerShdw>
                </a:effectLst>
              </a:rPr>
              <a:t>網際網路很容易出現</a:t>
            </a:r>
            <a:r>
              <a:rPr lang="zh-TW" altLang="zh-TW" sz="2000" b="1" u="sng" spc="150" dirty="0">
                <a:ln w="11430"/>
                <a:solidFill>
                  <a:srgbClr val="C00000"/>
                </a:solidFill>
                <a:effectLst>
                  <a:outerShdw blurRad="25400" algn="tl" rotWithShape="0">
                    <a:srgbClr val="000000">
                      <a:alpha val="43000"/>
                    </a:srgbClr>
                  </a:outerShdw>
                </a:effectLst>
              </a:rPr>
              <a:t>水族箱效應</a:t>
            </a:r>
            <a:r>
              <a:rPr lang="zh-TW" altLang="zh-TW" sz="2000" b="1" spc="150" dirty="0">
                <a:ln w="11430"/>
                <a:solidFill>
                  <a:srgbClr val="C00000"/>
                </a:solidFill>
                <a:effectLst>
                  <a:outerShdw blurRad="25400" algn="tl" rotWithShape="0">
                    <a:srgbClr val="000000">
                      <a:alpha val="43000"/>
                    </a:srgbClr>
                  </a:outerShdw>
                </a:effectLst>
              </a:rPr>
              <a:t>。水族箱</a:t>
            </a:r>
            <a:r>
              <a:rPr lang="zh-TW" altLang="zh-TW" sz="2000" b="1" spc="150" dirty="0" smtClean="0">
                <a:ln w="11430"/>
                <a:solidFill>
                  <a:srgbClr val="C00000"/>
                </a:solidFill>
                <a:effectLst>
                  <a:outerShdw blurRad="25400" algn="tl" rotWithShape="0">
                    <a:srgbClr val="000000">
                      <a:alpha val="43000"/>
                    </a:srgbClr>
                  </a:outerShdw>
                </a:effectLst>
              </a:rPr>
              <a:t>效應是</a:t>
            </a:r>
            <a:r>
              <a:rPr lang="zh-TW" altLang="zh-TW" sz="2000" b="1" spc="150" dirty="0">
                <a:ln w="11430"/>
                <a:solidFill>
                  <a:srgbClr val="C00000"/>
                </a:solidFill>
                <a:effectLst>
                  <a:outerShdw blurRad="25400" algn="tl" rotWithShape="0">
                    <a:srgbClr val="000000">
                      <a:alpha val="43000"/>
                    </a:srgbClr>
                  </a:outerShdw>
                </a:effectLst>
              </a:rPr>
              <a:t>指網路上所堆積的大量</a:t>
            </a:r>
            <a:r>
              <a:rPr lang="zh-TW" altLang="zh-TW" sz="2000" b="1" spc="150" dirty="0" smtClean="0">
                <a:ln w="11430"/>
                <a:solidFill>
                  <a:srgbClr val="C00000"/>
                </a:solidFill>
                <a:effectLst>
                  <a:outerShdw blurRad="25400" algn="tl" rotWithShape="0">
                    <a:srgbClr val="000000">
                      <a:alpha val="43000"/>
                    </a:srgbClr>
                  </a:outerShdw>
                </a:effectLst>
              </a:rPr>
              <a:t>垃圾。</a:t>
            </a:r>
            <a:endParaRPr lang="zh-TW" altLang="en-US" sz="2000" b="1" spc="150" dirty="0">
              <a:ln w="11430"/>
              <a:solidFill>
                <a:srgbClr val="C00000"/>
              </a:solidFill>
              <a:effectLst>
                <a:outerShdw blurRad="25400" algn="tl" rotWithShape="0">
                  <a:srgbClr val="000000">
                    <a:alpha val="43000"/>
                  </a:srgbClr>
                </a:outerShdw>
              </a:effectLst>
            </a:endParaRPr>
          </a:p>
        </p:txBody>
      </p:sp>
      <p:sp>
        <p:nvSpPr>
          <p:cNvPr id="11" name="矩形 10"/>
          <p:cNvSpPr/>
          <p:nvPr/>
        </p:nvSpPr>
        <p:spPr>
          <a:xfrm>
            <a:off x="4751143" y="3616449"/>
            <a:ext cx="4361379" cy="73866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目前的網際網路仍有很大的安全性</a:t>
            </a:r>
            <a:r>
              <a:rPr lang="zh-TW" altLang="zh-TW" sz="2100" b="1" spc="150" dirty="0" smtClean="0">
                <a:ln w="11430"/>
                <a:solidFill>
                  <a:srgbClr val="002060"/>
                </a:solidFill>
                <a:effectLst>
                  <a:outerShdw blurRad="25400" algn="tl" rotWithShape="0">
                    <a:srgbClr val="000000">
                      <a:alpha val="43000"/>
                    </a:srgbClr>
                  </a:outerShdw>
                </a:effectLst>
              </a:rPr>
              <a:t>顧慮。</a:t>
            </a:r>
            <a:endParaRPr lang="zh-TW" altLang="en-US" sz="2100" b="1" spc="150" dirty="0">
              <a:ln w="11430"/>
              <a:solidFill>
                <a:srgbClr val="002060"/>
              </a:solidFill>
              <a:effectLst>
                <a:outerShdw blurRad="25400" algn="tl" rotWithShape="0">
                  <a:srgbClr val="000000">
                    <a:alpha val="43000"/>
                  </a:srgbClr>
                </a:outerShdw>
              </a:effectLst>
            </a:endParaRPr>
          </a:p>
        </p:txBody>
      </p:sp>
      <p:sp>
        <p:nvSpPr>
          <p:cNvPr id="12" name="矩形 11"/>
          <p:cNvSpPr/>
          <p:nvPr/>
        </p:nvSpPr>
        <p:spPr>
          <a:xfrm>
            <a:off x="4765431" y="4221088"/>
            <a:ext cx="4347091" cy="64633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b="1" spc="150" dirty="0">
                <a:ln w="11430"/>
                <a:solidFill>
                  <a:schemeClr val="accent6">
                    <a:lumMod val="50000"/>
                  </a:schemeClr>
                </a:solidFill>
                <a:effectLst>
                  <a:outerShdw blurRad="25400" algn="tl" rotWithShape="0">
                    <a:srgbClr val="000000">
                      <a:alpha val="43000"/>
                    </a:srgbClr>
                  </a:outerShdw>
                </a:effectLst>
              </a:rPr>
              <a:t>法律修改和立法的速度無法趕上翻新速度很快的網路</a:t>
            </a:r>
            <a:r>
              <a:rPr lang="zh-TW" altLang="zh-TW" b="1" spc="150" dirty="0" smtClean="0">
                <a:ln w="11430"/>
                <a:solidFill>
                  <a:schemeClr val="accent6">
                    <a:lumMod val="50000"/>
                  </a:schemeClr>
                </a:solidFill>
                <a:effectLst>
                  <a:outerShdw blurRad="25400" algn="tl" rotWithShape="0">
                    <a:srgbClr val="000000">
                      <a:alpha val="43000"/>
                    </a:srgbClr>
                  </a:outerShdw>
                </a:effectLst>
              </a:rPr>
              <a:t>實務</a:t>
            </a:r>
            <a:r>
              <a:rPr lang="zh-TW" altLang="en-US" b="1" spc="150" dirty="0" smtClean="0">
                <a:ln w="11430"/>
                <a:solidFill>
                  <a:schemeClr val="accent6">
                    <a:lumMod val="50000"/>
                  </a:schemeClr>
                </a:solidFill>
                <a:effectLst>
                  <a:outerShdw blurRad="25400" algn="tl" rotWithShape="0">
                    <a:srgbClr val="000000">
                      <a:alpha val="43000"/>
                    </a:srgbClr>
                  </a:outerShdw>
                </a:effectLst>
              </a:rPr>
              <a:t>。</a:t>
            </a:r>
            <a:endParaRPr lang="zh-TW" altLang="en-US" b="1" spc="150" dirty="0">
              <a:ln w="11430"/>
              <a:solidFill>
                <a:schemeClr val="accent6">
                  <a:lumMod val="50000"/>
                </a:schemeClr>
              </a:solidFill>
              <a:effectLst>
                <a:outerShdw blurRad="25400" algn="tl" rotWithShape="0">
                  <a:srgbClr val="000000">
                    <a:alpha val="43000"/>
                  </a:srgbClr>
                </a:outerShdw>
              </a:effectLst>
            </a:endParaRPr>
          </a:p>
        </p:txBody>
      </p:sp>
      <p:sp>
        <p:nvSpPr>
          <p:cNvPr id="13" name="矩形 12"/>
          <p:cNvSpPr/>
          <p:nvPr/>
        </p:nvSpPr>
        <p:spPr>
          <a:xfrm>
            <a:off x="4793981" y="4867419"/>
            <a:ext cx="4318541" cy="73866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chemeClr val="accent3">
                    <a:lumMod val="50000"/>
                  </a:schemeClr>
                </a:solidFill>
                <a:effectLst>
                  <a:outerShdw blurRad="25400" algn="tl" rotWithShape="0">
                    <a:srgbClr val="000000">
                      <a:alpha val="43000"/>
                    </a:srgbClr>
                  </a:outerShdw>
                </a:effectLst>
              </a:rPr>
              <a:t>網路用戶花在瀏覽的時間比購物的時間還</a:t>
            </a:r>
            <a:r>
              <a:rPr lang="zh-TW" altLang="zh-TW" sz="2100" b="1" spc="150" dirty="0" smtClean="0">
                <a:ln w="11430"/>
                <a:solidFill>
                  <a:schemeClr val="accent3">
                    <a:lumMod val="50000"/>
                  </a:schemeClr>
                </a:solidFill>
                <a:effectLst>
                  <a:outerShdw blurRad="25400" algn="tl" rotWithShape="0">
                    <a:srgbClr val="000000">
                      <a:alpha val="43000"/>
                    </a:srgbClr>
                  </a:outerShdw>
                </a:effectLst>
              </a:rPr>
              <a:t>多</a:t>
            </a:r>
            <a:r>
              <a:rPr lang="zh-TW" altLang="en-US" sz="2100" b="1" spc="150" dirty="0" smtClean="0">
                <a:ln w="11430"/>
                <a:solidFill>
                  <a:schemeClr val="accent3">
                    <a:lumMod val="50000"/>
                  </a:schemeClr>
                </a:solidFill>
                <a:effectLst>
                  <a:outerShdw blurRad="25400" algn="tl" rotWithShape="0">
                    <a:srgbClr val="000000">
                      <a:alpha val="43000"/>
                    </a:srgbClr>
                  </a:outerShdw>
                </a:effectLst>
              </a:rPr>
              <a:t>。</a:t>
            </a:r>
            <a:endParaRPr lang="zh-TW" altLang="en-US" sz="2100" b="1" spc="150" dirty="0">
              <a:ln w="11430"/>
              <a:solidFill>
                <a:schemeClr val="accent3">
                  <a:lumMod val="50000"/>
                </a:schemeClr>
              </a:solidFill>
              <a:effectLst>
                <a:outerShdw blurRad="25400" algn="tl" rotWithShape="0">
                  <a:srgbClr val="000000">
                    <a:alpha val="43000"/>
                  </a:srgbClr>
                </a:outerShdw>
              </a:effectLst>
            </a:endParaRPr>
          </a:p>
        </p:txBody>
      </p:sp>
      <p:sp>
        <p:nvSpPr>
          <p:cNvPr id="14" name="矩形 13"/>
          <p:cNvSpPr/>
          <p:nvPr/>
        </p:nvSpPr>
        <p:spPr>
          <a:xfrm>
            <a:off x="4779694" y="5563221"/>
            <a:ext cx="4318541" cy="10618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A40C7C"/>
                </a:solidFill>
                <a:effectLst>
                  <a:outerShdw blurRad="25400" algn="tl" rotWithShape="0">
                    <a:srgbClr val="000000">
                      <a:alpha val="43000"/>
                    </a:srgbClr>
                  </a:outerShdw>
                </a:effectLst>
              </a:rPr>
              <a:t>資料的盜取、消費者的隱私受傷害、顧客資料被層層轉賣，都成為網路上常見的道德問題。</a:t>
            </a:r>
            <a:endParaRPr lang="zh-TW" altLang="en-US" sz="2100" b="1" spc="150" dirty="0">
              <a:ln w="11430"/>
              <a:solidFill>
                <a:srgbClr val="A40C7C"/>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dgm id="{08675AA2-226E-4CD7-9C6C-EDFA4CCEA958}"/>
                                            </p:graphicEl>
                                          </p:spTgt>
                                        </p:tgtEl>
                                        <p:attrNameLst>
                                          <p:attrName>style.visibility</p:attrName>
                                        </p:attrNameLst>
                                      </p:cBhvr>
                                      <p:to>
                                        <p:strVal val="visible"/>
                                      </p:to>
                                    </p:set>
                                    <p:animEffect transition="in" filter="wipe(left)">
                                      <p:cBhvr>
                                        <p:cTn id="12" dur="500"/>
                                        <p:tgtEl>
                                          <p:spTgt spid="8">
                                            <p:graphicEl>
                                              <a:dgm id="{08675AA2-226E-4CD7-9C6C-EDFA4CCEA958}"/>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graphicEl>
                                              <a:dgm id="{EDAA7CDC-B506-4C3F-B620-E64873DEECAE}"/>
                                            </p:graphicEl>
                                          </p:spTgt>
                                        </p:tgtEl>
                                        <p:attrNameLst>
                                          <p:attrName>style.visibility</p:attrName>
                                        </p:attrNameLst>
                                      </p:cBhvr>
                                      <p:to>
                                        <p:strVal val="visible"/>
                                      </p:to>
                                    </p:set>
                                    <p:animEffect transition="in" filter="wipe(left)">
                                      <p:cBhvr>
                                        <p:cTn id="21" dur="500"/>
                                        <p:tgtEl>
                                          <p:spTgt spid="8">
                                            <p:graphicEl>
                                              <a:dgm id="{EDAA7CDC-B506-4C3F-B620-E64873DEECAE}"/>
                                            </p:graphicEl>
                                          </p:spTgt>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graphicEl>
                                              <a:dgm id="{057E3FFC-9FE3-4842-B32F-13012E88283A}"/>
                                            </p:graphicEl>
                                          </p:spTgt>
                                        </p:tgtEl>
                                        <p:attrNameLst>
                                          <p:attrName>style.visibility</p:attrName>
                                        </p:attrNameLst>
                                      </p:cBhvr>
                                      <p:to>
                                        <p:strVal val="visible"/>
                                      </p:to>
                                    </p:set>
                                    <p:animEffect transition="in" filter="wipe(left)">
                                      <p:cBhvr>
                                        <p:cTn id="30" dur="500"/>
                                        <p:tgtEl>
                                          <p:spTgt spid="8">
                                            <p:graphicEl>
                                              <a:dgm id="{057E3FFC-9FE3-4842-B32F-13012E88283A}"/>
                                            </p:graphicEl>
                                          </p:spTgt>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graphicEl>
                                              <a:dgm id="{2A82C059-A8ED-47A7-AA03-B22E3B4E1364}"/>
                                            </p:graphicEl>
                                          </p:spTgt>
                                        </p:tgtEl>
                                        <p:attrNameLst>
                                          <p:attrName>style.visibility</p:attrName>
                                        </p:attrNameLst>
                                      </p:cBhvr>
                                      <p:to>
                                        <p:strVal val="visible"/>
                                      </p:to>
                                    </p:set>
                                    <p:animEffect transition="in" filter="wipe(left)">
                                      <p:cBhvr>
                                        <p:cTn id="39" dur="500"/>
                                        <p:tgtEl>
                                          <p:spTgt spid="8">
                                            <p:graphicEl>
                                              <a:dgm id="{2A82C059-A8ED-47A7-AA03-B22E3B4E1364}"/>
                                            </p:graphic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graphicEl>
                                              <a:dgm id="{F657D7AA-F89C-4854-8F7D-DAFB08AD1842}"/>
                                            </p:graphicEl>
                                          </p:spTgt>
                                        </p:tgtEl>
                                        <p:attrNameLst>
                                          <p:attrName>style.visibility</p:attrName>
                                        </p:attrNameLst>
                                      </p:cBhvr>
                                      <p:to>
                                        <p:strVal val="visible"/>
                                      </p:to>
                                    </p:set>
                                    <p:animEffect transition="in" filter="wipe(left)">
                                      <p:cBhvr>
                                        <p:cTn id="48" dur="500"/>
                                        <p:tgtEl>
                                          <p:spTgt spid="8">
                                            <p:graphicEl>
                                              <a:dgm id="{F657D7AA-F89C-4854-8F7D-DAFB08AD1842}"/>
                                            </p:graphicEl>
                                          </p:spTgt>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randombar(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graphicEl>
                                              <a:dgm id="{13C49F45-80D7-47A4-9DA2-3DF9086DF2A0}"/>
                                            </p:graphicEl>
                                          </p:spTgt>
                                        </p:tgtEl>
                                        <p:attrNameLst>
                                          <p:attrName>style.visibility</p:attrName>
                                        </p:attrNameLst>
                                      </p:cBhvr>
                                      <p:to>
                                        <p:strVal val="visible"/>
                                      </p:to>
                                    </p:set>
                                    <p:animEffect transition="in" filter="wipe(left)">
                                      <p:cBhvr>
                                        <p:cTn id="57" dur="500"/>
                                        <p:tgtEl>
                                          <p:spTgt spid="8">
                                            <p:graphicEl>
                                              <a:dgm id="{13C49F45-80D7-47A4-9DA2-3DF9086DF2A0}"/>
                                            </p:graphicEl>
                                          </p:spTgt>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randombar(horizontal)">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uiExpand="1">
        <p:bldSub>
          <a:bldDgm bld="one"/>
        </p:bldSub>
      </p:bldGraphic>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a:bodyPr>
          <a:lstStyle/>
          <a:p>
            <a:r>
              <a:rPr lang="en-US" altLang="zh-TW"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§20.2.2 </a:t>
            </a:r>
            <a:r>
              <a:rPr lang="zh-TW" altLang="zh-TW"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網</a:t>
            </a:r>
            <a:r>
              <a:rPr lang="zh-TW"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路行銷的潛在利益與</a:t>
            </a:r>
            <a:r>
              <a:rPr lang="zh-TW"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問題</a:t>
            </a:r>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3/3</a:t>
            </a:r>
            <a:endParaRPr lang="zh-TW"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52737"/>
            <a:ext cx="8229600" cy="1152128"/>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以顧客的角度來看，網路行銷可提供顧客哪些特別的利益？這些</a:t>
            </a:r>
            <a:r>
              <a:rPr lang="zh-TW" altLang="zh-TW" sz="3000" b="1" u="sng" spc="150" dirty="0">
                <a:ln w="11430"/>
                <a:effectLst>
                  <a:outerShdw blurRad="25400" algn="tl" rotWithShape="0">
                    <a:srgbClr val="000000">
                      <a:alpha val="43000"/>
                    </a:srgbClr>
                  </a:outerShdw>
                </a:effectLst>
              </a:rPr>
              <a:t>顧客價值</a:t>
            </a:r>
            <a:r>
              <a:rPr lang="zh-TW" altLang="zh-TW" sz="3000" b="1" spc="150" dirty="0">
                <a:ln w="11430"/>
                <a:effectLst>
                  <a:outerShdw blurRad="25400" algn="tl" rotWithShape="0">
                    <a:srgbClr val="000000">
                      <a:alpha val="43000"/>
                    </a:srgbClr>
                  </a:outerShdw>
                </a:effectLst>
              </a:rPr>
              <a:t>可歸納為</a:t>
            </a:r>
            <a:r>
              <a:rPr lang="en-US" altLang="zh-TW" sz="3000" b="1" spc="150" dirty="0">
                <a:ln w="11430"/>
                <a:solidFill>
                  <a:srgbClr val="FF0066"/>
                </a:solidFill>
                <a:effectLst>
                  <a:outerShdw blurRad="25400" algn="tl" rotWithShape="0">
                    <a:srgbClr val="000000">
                      <a:alpha val="43000"/>
                    </a:srgbClr>
                  </a:outerShdw>
                </a:effectLst>
              </a:rPr>
              <a:t>8C</a:t>
            </a:r>
            <a:r>
              <a:rPr lang="zh-TW" altLang="zh-TW" sz="3000" b="1" spc="150" dirty="0">
                <a:ln w="11430"/>
                <a:effectLst>
                  <a:outerShdw blurRad="25400" algn="tl" rotWithShape="0">
                    <a:srgbClr val="000000">
                      <a:alpha val="43000"/>
                    </a:srgbClr>
                  </a:outerShdw>
                </a:effectLst>
              </a:rPr>
              <a:t>：</a:t>
            </a: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9</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159317715"/>
              </p:ext>
            </p:extLst>
          </p:nvPr>
        </p:nvGraphicFramePr>
        <p:xfrm>
          <a:off x="107504" y="2143124"/>
          <a:ext cx="9036496" cy="452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2" dur="500"/>
                                        <p:tgtEl>
                                          <p:spTgt spid="6">
                                            <p:graphicEl>
                                              <a:dgm id="{05542A5E-26ED-4234-8664-29E163BCDDA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7" dur="500"/>
                                        <p:tgtEl>
                                          <p:spTgt spid="6">
                                            <p:graphicEl>
                                              <a:dgm id="{FA2DFF8C-377F-46BC-B51A-AE7A5145C0B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22" dur="500"/>
                                        <p:tgtEl>
                                          <p:spTgt spid="6">
                                            <p:graphicEl>
                                              <a:dgm id="{B147493B-2ACF-4210-A434-F82BF65829C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27" dur="500"/>
                                        <p:tgtEl>
                                          <p:spTgt spid="6">
                                            <p:graphicEl>
                                              <a:dgm id="{5A976926-F4C1-4A14-B3EE-713C690953D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32" dur="500"/>
                                        <p:tgtEl>
                                          <p:spTgt spid="6">
                                            <p:graphicEl>
                                              <a:dgm id="{519E7015-12AB-4743-AE72-8327EFD0B7E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graphicEl>
                                              <a:dgm id="{0F347B83-52A6-4BF7-9143-3455C2B38209}"/>
                                            </p:graphicEl>
                                          </p:spTgt>
                                        </p:tgtEl>
                                        <p:attrNameLst>
                                          <p:attrName>style.visibility</p:attrName>
                                        </p:attrNameLst>
                                      </p:cBhvr>
                                      <p:to>
                                        <p:strVal val="visible"/>
                                      </p:to>
                                    </p:set>
                                    <p:animEffect transition="in" filter="randombar(horizontal)">
                                      <p:cBhvr>
                                        <p:cTn id="37" dur="500"/>
                                        <p:tgtEl>
                                          <p:spTgt spid="6">
                                            <p:graphicEl>
                                              <a:dgm id="{0F347B83-52A6-4BF7-9143-3455C2B3820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graphicEl>
                                              <a:dgm id="{F5EF02C8-279D-44AD-ACEC-B7AC02B716B0}"/>
                                            </p:graphicEl>
                                          </p:spTgt>
                                        </p:tgtEl>
                                        <p:attrNameLst>
                                          <p:attrName>style.visibility</p:attrName>
                                        </p:attrNameLst>
                                      </p:cBhvr>
                                      <p:to>
                                        <p:strVal val="visible"/>
                                      </p:to>
                                    </p:set>
                                    <p:animEffect transition="in" filter="randombar(horizontal)">
                                      <p:cBhvr>
                                        <p:cTn id="42" dur="500"/>
                                        <p:tgtEl>
                                          <p:spTgt spid="6">
                                            <p:graphicEl>
                                              <a:dgm id="{F5EF02C8-279D-44AD-ACEC-B7AC02B716B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graphicEl>
                                              <a:dgm id="{8D97870E-5C2F-41D8-99B2-8340058D2001}"/>
                                            </p:graphicEl>
                                          </p:spTgt>
                                        </p:tgtEl>
                                        <p:attrNameLst>
                                          <p:attrName>style.visibility</p:attrName>
                                        </p:attrNameLst>
                                      </p:cBhvr>
                                      <p:to>
                                        <p:strVal val="visible"/>
                                      </p:to>
                                    </p:set>
                                    <p:animEffect transition="in" filter="randombar(horizontal)">
                                      <p:cBhvr>
                                        <p:cTn id="47" dur="500"/>
                                        <p:tgtEl>
                                          <p:spTgt spid="6">
                                            <p:graphicEl>
                                              <a:dgm id="{8D97870E-5C2F-41D8-99B2-8340058D20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Sub>
          <a:bldDgm bld="one"/>
        </p:bldSub>
      </p:bldGraphic>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gh-en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1558</Words>
  <Application>Microsoft Office PowerPoint</Application>
  <PresentationFormat>如螢幕大小 (4:3)</PresentationFormat>
  <Paragraphs>198</Paragraphs>
  <Slides>19</Slides>
  <Notes>1</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Office 佈景主題</vt:lpstr>
      <vt:lpstr>PowerPoint 簡報</vt:lpstr>
      <vt:lpstr>Chapter 20 網路行銷</vt:lpstr>
      <vt:lpstr>§20.1.1 網際網路的歷史與發展</vt:lpstr>
      <vt:lpstr>§20.1.2 數位化的環境</vt:lpstr>
      <vt:lpstr>PowerPoint 簡報</vt:lpstr>
      <vt:lpstr>§20.2.1.1 網際行銷的新規則</vt:lpstr>
      <vt:lpstr>§20.2.2 網路行銷的潛在利益與問題1/3</vt:lpstr>
      <vt:lpstr>§20.2.2 網路行銷的潛在利益與問題2/3</vt:lpstr>
      <vt:lpstr>§20.2.2 網路行銷的潛在利益與問題3/3</vt:lpstr>
      <vt:lpstr>§20.2.3 網站類型-性質類型</vt:lpstr>
      <vt:lpstr>§20.2.3 網站類型-互動類型</vt:lpstr>
      <vt:lpstr>PowerPoint 簡報</vt:lpstr>
      <vt:lpstr>§20.3.1 網路行銷對市場區隔的意涵</vt:lpstr>
      <vt:lpstr>§20.3.2 網路行銷對產品策略的意涵</vt:lpstr>
      <vt:lpstr>§20.3.3 網路行銷對價格策略的意涵</vt:lpstr>
      <vt:lpstr>§20.3.4 網路行銷對通路策略的意涵</vt:lpstr>
      <vt:lpstr>§20.3.5 網路行銷對推廣策略的意涵</vt:lpstr>
      <vt:lpstr>§20.3.5.9 網路溝通仍然缺乏清楚的溝通目標</vt:lpstr>
      <vt:lpstr>-The 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Irisa</cp:lastModifiedBy>
  <cp:revision>100</cp:revision>
  <dcterms:created xsi:type="dcterms:W3CDTF">2011-05-30T14:06:51Z</dcterms:created>
  <dcterms:modified xsi:type="dcterms:W3CDTF">2011-06-12T06:38:02Z</dcterms:modified>
</cp:coreProperties>
</file>