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3" r:id="rId2"/>
    <p:sldMasterId id="2147483685" r:id="rId3"/>
  </p:sldMasterIdLst>
  <p:notesMasterIdLst>
    <p:notesMasterId r:id="rId26"/>
  </p:notes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7" r:id="rId21"/>
    <p:sldId id="278" r:id="rId22"/>
    <p:sldId id="279" r:id="rId23"/>
    <p:sldId id="280" r:id="rId24"/>
    <p:sldId id="281" r:id="rId25"/>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9900CC"/>
    <a:srgbClr val="CDACE6"/>
    <a:srgbClr val="FFFFCD"/>
    <a:srgbClr val="C8F8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66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E1F8CB-366B-4837-A5B3-E150B7996724}"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zh-TW" altLang="en-US"/>
        </a:p>
      </dgm:t>
    </dgm:pt>
    <dgm:pt modelId="{466623E0-0040-4E26-A554-EEAA51687F87}">
      <dgm:prSet phldrT="[文字]"/>
      <dgm:spPr>
        <a:solidFill>
          <a:srgbClr val="7030A0"/>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§11.1</a:t>
          </a:r>
          <a:r>
            <a:rPr lang="zh-TW" altLang="en-US" b="1"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rgbClr val="FFFF00"/>
              </a:solidFill>
              <a:effectLst>
                <a:outerShdw blurRad="25400" algn="tl" rotWithShape="0">
                  <a:srgbClr val="000000">
                    <a:alpha val="43000"/>
                  </a:srgbClr>
                </a:outerShdw>
              </a:effectLst>
            </a:rPr>
            <a:t>價格的重要性</a:t>
          </a:r>
          <a:endParaRPr lang="zh-TW" altLang="en-US" b="1" cap="none" spc="150" dirty="0">
            <a:ln w="11430"/>
            <a:solidFill>
              <a:srgbClr val="FFFF00"/>
            </a:solidFill>
            <a:effectLst>
              <a:outerShdw blurRad="25400" algn="tl" rotWithShape="0">
                <a:srgbClr val="000000">
                  <a:alpha val="43000"/>
                </a:srgbClr>
              </a:outerShdw>
            </a:effectLst>
          </a:endParaRPr>
        </a:p>
      </dgm:t>
    </dgm:pt>
    <dgm:pt modelId="{FD67E2CB-352D-41D4-9CAE-9719170116A2}" type="parTrans" cxnId="{554401DD-C7F8-4204-9EBF-8374D61F146A}">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0A393C8B-C662-42ED-9335-8E91627952F5}" type="sibTrans" cxnId="{554401DD-C7F8-4204-9EBF-8374D61F146A}">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21874C3B-E6F9-46BE-BBA7-51B3A98F393E}">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§11.2</a:t>
          </a:r>
          <a:r>
            <a:rPr lang="zh-TW" altLang="en-US" b="1"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ysClr val="windowText" lastClr="000000"/>
              </a:solidFill>
              <a:effectLst>
                <a:outerShdw blurRad="25400" algn="tl" rotWithShape="0">
                  <a:srgbClr val="000000">
                    <a:alpha val="43000"/>
                  </a:srgbClr>
                </a:outerShdw>
              </a:effectLst>
            </a:rPr>
            <a:t>影響價格的決定因素</a:t>
          </a:r>
          <a:endParaRPr lang="zh-TW" altLang="en-US" b="1" cap="none" spc="150" dirty="0">
            <a:ln w="11430"/>
            <a:solidFill>
              <a:sysClr val="windowText" lastClr="000000"/>
            </a:solidFill>
            <a:effectLst>
              <a:outerShdw blurRad="25400" algn="tl" rotWithShape="0">
                <a:srgbClr val="000000">
                  <a:alpha val="43000"/>
                </a:srgbClr>
              </a:outerShdw>
            </a:effectLst>
          </a:endParaRPr>
        </a:p>
      </dgm:t>
    </dgm:pt>
    <dgm:pt modelId="{DA18153F-6C49-4CBE-BBD6-9C2D8B0DECCE}" type="parTrans" cxnId="{40FBF53C-E704-401B-95D3-1C40814D7047}">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88A5E44-8233-40C1-AC6D-F517F24CD5D0}" type="sibTrans" cxnId="{40FBF53C-E704-401B-95D3-1C40814D7047}">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92441081-EF9A-4A41-9712-FFA268598394}">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§11.3</a:t>
          </a:r>
          <a:r>
            <a:rPr lang="zh-TW" altLang="en-US" b="1"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ysClr val="windowText" lastClr="000000"/>
              </a:solidFill>
              <a:effectLst>
                <a:outerShdw blurRad="25400" algn="tl" rotWithShape="0">
                  <a:srgbClr val="000000">
                    <a:alpha val="43000"/>
                  </a:srgbClr>
                </a:outerShdw>
              </a:effectLst>
            </a:rPr>
            <a:t>成本、需求、收入與價格間的關係</a:t>
          </a:r>
          <a:endParaRPr lang="zh-TW" altLang="en-US" b="1" cap="none" spc="150" dirty="0">
            <a:ln w="11430"/>
            <a:solidFill>
              <a:sysClr val="windowText" lastClr="000000"/>
            </a:solidFill>
            <a:effectLst>
              <a:outerShdw blurRad="25400" algn="tl" rotWithShape="0">
                <a:srgbClr val="000000">
                  <a:alpha val="43000"/>
                </a:srgbClr>
              </a:outerShdw>
            </a:effectLst>
          </a:endParaRPr>
        </a:p>
      </dgm:t>
    </dgm:pt>
    <dgm:pt modelId="{69227985-397E-4379-AF25-45CFD4FAD0A0}" type="parTrans" cxnId="{0A4302F9-FE99-4C24-8D9F-A8232EA04DD1}">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CE2F7A0-B8CE-4A0D-92FC-A4A20345BF57}" type="sibTrans" cxnId="{0A4302F9-FE99-4C24-8D9F-A8232EA04DD1}">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21D204B7-8CEF-44B6-9C07-CE12F0775F3A}">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a:t>
          </a:r>
          <a:r>
            <a:rPr lang="en-US" altLang="zh-TW" b="1" cap="none" spc="15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11.4  </a:t>
          </a:r>
          <a:r>
            <a:rPr lang="zh-TW" altLang="en-US" b="1" cap="none" spc="150" smtClean="0">
              <a:ln w="11430"/>
              <a:solidFill>
                <a:sysClr val="windowText" lastClr="000000"/>
              </a:solidFill>
              <a:effectLst>
                <a:outerShdw blurRad="25400" algn="tl" rotWithShape="0">
                  <a:srgbClr val="000000">
                    <a:alpha val="43000"/>
                  </a:srgbClr>
                </a:outerShdw>
              </a:effectLst>
            </a:rPr>
            <a:t>訂價決策的合法性及道德性</a:t>
          </a:r>
          <a:endParaRPr lang="zh-TW" altLang="en-US" b="1" cap="none" spc="150" dirty="0">
            <a:ln w="11430"/>
            <a:solidFill>
              <a:sysClr val="windowText" lastClr="000000"/>
            </a:solidFill>
            <a:effectLst>
              <a:outerShdw blurRad="25400" algn="tl" rotWithShape="0">
                <a:srgbClr val="000000">
                  <a:alpha val="43000"/>
                </a:srgbClr>
              </a:outerShdw>
            </a:effectLst>
          </a:endParaRPr>
        </a:p>
      </dgm:t>
    </dgm:pt>
    <dgm:pt modelId="{99174FD9-FA08-4985-82E9-5CE212455EEC}" type="parTrans" cxnId="{1F83EAE2-493A-4FED-A9B1-1263AB87E03B}">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CDFD2A5D-B0D1-4D17-A09F-91C885A0B343}" type="sibTrans" cxnId="{1F83EAE2-493A-4FED-A9B1-1263AB87E03B}">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541DA28-CDCD-489A-9F84-11D61EC9A3FF}" type="pres">
      <dgm:prSet presAssocID="{6EE1F8CB-366B-4837-A5B3-E150B7996724}" presName="linear" presStyleCnt="0">
        <dgm:presLayoutVars>
          <dgm:animLvl val="lvl"/>
          <dgm:resizeHandles val="exact"/>
        </dgm:presLayoutVars>
      </dgm:prSet>
      <dgm:spPr/>
      <dgm:t>
        <a:bodyPr/>
        <a:lstStyle/>
        <a:p>
          <a:endParaRPr lang="zh-TW" altLang="en-US"/>
        </a:p>
      </dgm:t>
    </dgm:pt>
    <dgm:pt modelId="{09A62253-66AE-4B25-BF05-80D4F5919D6A}" type="pres">
      <dgm:prSet presAssocID="{466623E0-0040-4E26-A554-EEAA51687F87}" presName="parentText" presStyleLbl="node1" presStyleIdx="0" presStyleCnt="4">
        <dgm:presLayoutVars>
          <dgm:chMax val="0"/>
          <dgm:bulletEnabled val="1"/>
        </dgm:presLayoutVars>
      </dgm:prSet>
      <dgm:spPr/>
      <dgm:t>
        <a:bodyPr/>
        <a:lstStyle/>
        <a:p>
          <a:endParaRPr lang="zh-TW" altLang="en-US"/>
        </a:p>
      </dgm:t>
    </dgm:pt>
    <dgm:pt modelId="{78E87418-2E9B-4068-BE3B-AA521FD793DE}" type="pres">
      <dgm:prSet presAssocID="{0A393C8B-C662-42ED-9335-8E91627952F5}" presName="spacer" presStyleCnt="0"/>
      <dgm:spPr/>
    </dgm:pt>
    <dgm:pt modelId="{48045E5C-A433-40C5-A9A1-1F2ACC2731E6}" type="pres">
      <dgm:prSet presAssocID="{21874C3B-E6F9-46BE-BBA7-51B3A98F393E}" presName="parentText" presStyleLbl="node1" presStyleIdx="1" presStyleCnt="4">
        <dgm:presLayoutVars>
          <dgm:chMax val="0"/>
          <dgm:bulletEnabled val="1"/>
        </dgm:presLayoutVars>
      </dgm:prSet>
      <dgm:spPr/>
      <dgm:t>
        <a:bodyPr/>
        <a:lstStyle/>
        <a:p>
          <a:endParaRPr lang="zh-TW" altLang="en-US"/>
        </a:p>
      </dgm:t>
    </dgm:pt>
    <dgm:pt modelId="{8E796305-0BD0-4ECF-B55B-8944ACFC328D}" type="pres">
      <dgm:prSet presAssocID="{A88A5E44-8233-40C1-AC6D-F517F24CD5D0}" presName="spacer" presStyleCnt="0"/>
      <dgm:spPr/>
    </dgm:pt>
    <dgm:pt modelId="{0B052A4C-9EC6-4953-B7A4-B3CB579AF515}" type="pres">
      <dgm:prSet presAssocID="{92441081-EF9A-4A41-9712-FFA268598394}" presName="parentText" presStyleLbl="node1" presStyleIdx="2" presStyleCnt="4">
        <dgm:presLayoutVars>
          <dgm:chMax val="0"/>
          <dgm:bulletEnabled val="1"/>
        </dgm:presLayoutVars>
      </dgm:prSet>
      <dgm:spPr/>
      <dgm:t>
        <a:bodyPr/>
        <a:lstStyle/>
        <a:p>
          <a:endParaRPr lang="zh-TW" altLang="en-US"/>
        </a:p>
      </dgm:t>
    </dgm:pt>
    <dgm:pt modelId="{74905B49-9F37-450F-B8D7-DD9F28F52CAD}" type="pres">
      <dgm:prSet presAssocID="{ACE2F7A0-B8CE-4A0D-92FC-A4A20345BF57}" presName="spacer" presStyleCnt="0"/>
      <dgm:spPr/>
    </dgm:pt>
    <dgm:pt modelId="{FC1C9785-4EAA-40D5-A517-48DAC3F311E7}" type="pres">
      <dgm:prSet presAssocID="{21D204B7-8CEF-44B6-9C07-CE12F0775F3A}" presName="parentText" presStyleLbl="node1" presStyleIdx="3" presStyleCnt="4">
        <dgm:presLayoutVars>
          <dgm:chMax val="0"/>
          <dgm:bulletEnabled val="1"/>
        </dgm:presLayoutVars>
      </dgm:prSet>
      <dgm:spPr/>
      <dgm:t>
        <a:bodyPr/>
        <a:lstStyle/>
        <a:p>
          <a:endParaRPr lang="zh-TW" altLang="en-US"/>
        </a:p>
      </dgm:t>
    </dgm:pt>
  </dgm:ptLst>
  <dgm:cxnLst>
    <dgm:cxn modelId="{35428548-8447-4F78-BD94-18D34F3B2AF1}" type="presOf" srcId="{21874C3B-E6F9-46BE-BBA7-51B3A98F393E}" destId="{48045E5C-A433-40C5-A9A1-1F2ACC2731E6}" srcOrd="0" destOrd="0" presId="urn:microsoft.com/office/officeart/2005/8/layout/vList2"/>
    <dgm:cxn modelId="{5F3378F4-8932-4F52-8FA6-C60BFA6052DC}" type="presOf" srcId="{21D204B7-8CEF-44B6-9C07-CE12F0775F3A}" destId="{FC1C9785-4EAA-40D5-A517-48DAC3F311E7}" srcOrd="0" destOrd="0" presId="urn:microsoft.com/office/officeart/2005/8/layout/vList2"/>
    <dgm:cxn modelId="{40FBF53C-E704-401B-95D3-1C40814D7047}" srcId="{6EE1F8CB-366B-4837-A5B3-E150B7996724}" destId="{21874C3B-E6F9-46BE-BBA7-51B3A98F393E}" srcOrd="1" destOrd="0" parTransId="{DA18153F-6C49-4CBE-BBD6-9C2D8B0DECCE}" sibTransId="{A88A5E44-8233-40C1-AC6D-F517F24CD5D0}"/>
    <dgm:cxn modelId="{FBE2C632-8459-4C3A-8FCA-EA416D33F145}" type="presOf" srcId="{6EE1F8CB-366B-4837-A5B3-E150B7996724}" destId="{A541DA28-CDCD-489A-9F84-11D61EC9A3FF}" srcOrd="0" destOrd="0" presId="urn:microsoft.com/office/officeart/2005/8/layout/vList2"/>
    <dgm:cxn modelId="{7061B46D-CEC2-49DB-8281-571211DC342D}" type="presOf" srcId="{466623E0-0040-4E26-A554-EEAA51687F87}" destId="{09A62253-66AE-4B25-BF05-80D4F5919D6A}" srcOrd="0" destOrd="0" presId="urn:microsoft.com/office/officeart/2005/8/layout/vList2"/>
    <dgm:cxn modelId="{554401DD-C7F8-4204-9EBF-8374D61F146A}" srcId="{6EE1F8CB-366B-4837-A5B3-E150B7996724}" destId="{466623E0-0040-4E26-A554-EEAA51687F87}" srcOrd="0" destOrd="0" parTransId="{FD67E2CB-352D-41D4-9CAE-9719170116A2}" sibTransId="{0A393C8B-C662-42ED-9335-8E91627952F5}"/>
    <dgm:cxn modelId="{1F83EAE2-493A-4FED-A9B1-1263AB87E03B}" srcId="{6EE1F8CB-366B-4837-A5B3-E150B7996724}" destId="{21D204B7-8CEF-44B6-9C07-CE12F0775F3A}" srcOrd="3" destOrd="0" parTransId="{99174FD9-FA08-4985-82E9-5CE212455EEC}" sibTransId="{CDFD2A5D-B0D1-4D17-A09F-91C885A0B343}"/>
    <dgm:cxn modelId="{0A4302F9-FE99-4C24-8D9F-A8232EA04DD1}" srcId="{6EE1F8CB-366B-4837-A5B3-E150B7996724}" destId="{92441081-EF9A-4A41-9712-FFA268598394}" srcOrd="2" destOrd="0" parTransId="{69227985-397E-4379-AF25-45CFD4FAD0A0}" sibTransId="{ACE2F7A0-B8CE-4A0D-92FC-A4A20345BF57}"/>
    <dgm:cxn modelId="{81B40BDF-1F37-42A6-8C67-61CC0F27EE8A}" type="presOf" srcId="{92441081-EF9A-4A41-9712-FFA268598394}" destId="{0B052A4C-9EC6-4953-B7A4-B3CB579AF515}" srcOrd="0" destOrd="0" presId="urn:microsoft.com/office/officeart/2005/8/layout/vList2"/>
    <dgm:cxn modelId="{26FC269D-D0DC-44A1-867A-E4E8716C1F40}" type="presParOf" srcId="{A541DA28-CDCD-489A-9F84-11D61EC9A3FF}" destId="{09A62253-66AE-4B25-BF05-80D4F5919D6A}" srcOrd="0" destOrd="0" presId="urn:microsoft.com/office/officeart/2005/8/layout/vList2"/>
    <dgm:cxn modelId="{4C8E447D-6E6C-424F-A5F3-E27EFF9D1DEA}" type="presParOf" srcId="{A541DA28-CDCD-489A-9F84-11D61EC9A3FF}" destId="{78E87418-2E9B-4068-BE3B-AA521FD793DE}" srcOrd="1" destOrd="0" presId="urn:microsoft.com/office/officeart/2005/8/layout/vList2"/>
    <dgm:cxn modelId="{F5FD2077-A8BD-4BA8-8AD6-C335E2D879CA}" type="presParOf" srcId="{A541DA28-CDCD-489A-9F84-11D61EC9A3FF}" destId="{48045E5C-A433-40C5-A9A1-1F2ACC2731E6}" srcOrd="2" destOrd="0" presId="urn:microsoft.com/office/officeart/2005/8/layout/vList2"/>
    <dgm:cxn modelId="{DD482373-8599-4028-9216-06B50CF37DDF}" type="presParOf" srcId="{A541DA28-CDCD-489A-9F84-11D61EC9A3FF}" destId="{8E796305-0BD0-4ECF-B55B-8944ACFC328D}" srcOrd="3" destOrd="0" presId="urn:microsoft.com/office/officeart/2005/8/layout/vList2"/>
    <dgm:cxn modelId="{6FFAE788-29B8-43CD-9EDE-7B9BCF1CCA38}" type="presParOf" srcId="{A541DA28-CDCD-489A-9F84-11D61EC9A3FF}" destId="{0B052A4C-9EC6-4953-B7A4-B3CB579AF515}" srcOrd="4" destOrd="0" presId="urn:microsoft.com/office/officeart/2005/8/layout/vList2"/>
    <dgm:cxn modelId="{F5C4F2AD-B687-444B-84DE-05E8AAFB006C}" type="presParOf" srcId="{A541DA28-CDCD-489A-9F84-11D61EC9A3FF}" destId="{74905B49-9F37-450F-B8D7-DD9F28F52CAD}" srcOrd="5" destOrd="0" presId="urn:microsoft.com/office/officeart/2005/8/layout/vList2"/>
    <dgm:cxn modelId="{CA6C1F70-DB4F-405E-B793-BD7BE804D60E}" type="presParOf" srcId="{A541DA28-CDCD-489A-9F84-11D61EC9A3FF}" destId="{FC1C9785-4EAA-40D5-A517-48DAC3F311E7}"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AA43C58-D23A-420E-8913-BABFFEB08633}" type="doc">
      <dgm:prSet loTypeId="urn:microsoft.com/office/officeart/2005/8/layout/default" loCatId="list" qsTypeId="urn:microsoft.com/office/officeart/2005/8/quickstyle/3d2" qsCatId="3D" csTypeId="urn:microsoft.com/office/officeart/2005/8/colors/colorful4" csCatId="colorful" phldr="1"/>
      <dgm:spPr/>
      <dgm:t>
        <a:bodyPr/>
        <a:lstStyle/>
        <a:p>
          <a:endParaRPr lang="zh-TW" altLang="en-US"/>
        </a:p>
      </dgm:t>
    </dgm:pt>
    <dgm:pt modelId="{1B57BCC4-E97C-4E6A-AC6F-3D345A005198}">
      <dgm:prSet phldrT="[文字]" custT="1"/>
      <dgm:spPr>
        <a:solidFill>
          <a:srgbClr val="660066"/>
        </a:solidFill>
      </dgm:spPr>
      <dgm:t>
        <a:bodyPr>
          <a:scene3d>
            <a:camera prst="orthographicFront"/>
            <a:lightRig rig="soft" dir="t">
              <a:rot lat="0" lon="0" rev="10800000"/>
            </a:lightRig>
          </a:scene3d>
          <a:sp3d>
            <a:bevelT w="27940" h="12700"/>
            <a:contourClr>
              <a:srgbClr val="DDDDDD"/>
            </a:contourClr>
          </a:sp3d>
        </a:bodyPr>
        <a:lstStyle/>
        <a:p>
          <a:r>
            <a:rPr lang="zh-TW" sz="2300" b="1" cap="none" spc="150" dirty="0" smtClean="0">
              <a:ln w="11430"/>
              <a:solidFill>
                <a:srgbClr val="F8F8F8"/>
              </a:solidFill>
              <a:effectLst>
                <a:outerShdw blurRad="25400" algn="tl" rotWithShape="0">
                  <a:srgbClr val="000000">
                    <a:alpha val="43000"/>
                  </a:srgbClr>
                </a:outerShdw>
              </a:effectLst>
            </a:rPr>
            <a:t>依顧客區隔而差別訂價</a:t>
          </a:r>
          <a:endParaRPr lang="zh-TW" altLang="en-US" sz="23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22FD5B87-F6D6-4914-B265-6375DE99DEA8}" type="parTrans" cxnId="{50C3EE68-6A60-48FC-848E-4FD6621FA7DF}">
      <dgm:prSet/>
      <dgm:spPr/>
      <dgm:t>
        <a:bodyPr/>
        <a:lstStyle/>
        <a:p>
          <a:endParaRPr lang="zh-TW" altLang="en-US"/>
        </a:p>
      </dgm:t>
    </dgm:pt>
    <dgm:pt modelId="{C8D70097-48FD-48AE-956D-701D4E336685}" type="sibTrans" cxnId="{50C3EE68-6A60-48FC-848E-4FD6621FA7DF}">
      <dgm:prSet/>
      <dgm:spPr/>
      <dgm:t>
        <a:bodyPr/>
        <a:lstStyle/>
        <a:p>
          <a:endParaRPr lang="zh-TW" altLang="en-US"/>
        </a:p>
      </dgm:t>
    </dgm:pt>
    <dgm:pt modelId="{990438B5-C578-48F7-9400-D2C7C6FD596E}">
      <dgm:prSet phldrT="[文字]" custT="1"/>
      <dgm:spPr/>
      <dgm:t>
        <a:bodyPr>
          <a:scene3d>
            <a:camera prst="orthographicFront"/>
            <a:lightRig rig="soft" dir="t">
              <a:rot lat="0" lon="0" rev="10800000"/>
            </a:lightRig>
          </a:scene3d>
          <a:sp3d>
            <a:bevelT w="27940" h="12700"/>
            <a:contourClr>
              <a:srgbClr val="DDDDDD"/>
            </a:contourClr>
          </a:sp3d>
        </a:bodyPr>
        <a:lstStyle/>
        <a:p>
          <a:r>
            <a:rPr lang="zh-TW" sz="2300" b="1" cap="none" spc="150" dirty="0" smtClean="0">
              <a:ln w="11430"/>
              <a:solidFill>
                <a:srgbClr val="F8F8F8"/>
              </a:solidFill>
              <a:effectLst>
                <a:outerShdw blurRad="25400" algn="tl" rotWithShape="0">
                  <a:srgbClr val="000000">
                    <a:alpha val="43000"/>
                  </a:srgbClr>
                </a:outerShdw>
              </a:effectLst>
            </a:rPr>
            <a:t>依產品型式而差別訂價</a:t>
          </a:r>
          <a:endParaRPr lang="zh-TW" altLang="en-US" sz="23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BA2D3746-5636-4E46-9278-BCC59A0FC2F9}" type="parTrans" cxnId="{A3CAD390-FEAB-4DCB-9BE0-B676857FE0CC}">
      <dgm:prSet/>
      <dgm:spPr/>
      <dgm:t>
        <a:bodyPr/>
        <a:lstStyle/>
        <a:p>
          <a:endParaRPr lang="zh-TW" altLang="en-US"/>
        </a:p>
      </dgm:t>
    </dgm:pt>
    <dgm:pt modelId="{F4BE3860-0CFA-4465-AFD3-159CCF051678}" type="sibTrans" cxnId="{A3CAD390-FEAB-4DCB-9BE0-B676857FE0CC}">
      <dgm:prSet/>
      <dgm:spPr/>
      <dgm:t>
        <a:bodyPr/>
        <a:lstStyle/>
        <a:p>
          <a:endParaRPr lang="zh-TW" altLang="en-US"/>
        </a:p>
      </dgm:t>
    </dgm:pt>
    <dgm:pt modelId="{AEFFE9C1-8DD6-4989-AAC3-0B713D2D4331}">
      <dgm:prSet phldrT="[文字]" custT="1"/>
      <dgm:spPr>
        <a:solidFill>
          <a:srgbClr val="FF5050"/>
        </a:solidFill>
      </dgm:spPr>
      <dgm:t>
        <a:bodyPr>
          <a:scene3d>
            <a:camera prst="orthographicFront"/>
            <a:lightRig rig="soft" dir="t">
              <a:rot lat="0" lon="0" rev="10800000"/>
            </a:lightRig>
          </a:scene3d>
          <a:sp3d>
            <a:bevelT w="27940" h="12700"/>
            <a:contourClr>
              <a:srgbClr val="DDDDDD"/>
            </a:contourClr>
          </a:sp3d>
        </a:bodyPr>
        <a:lstStyle/>
        <a:p>
          <a:r>
            <a:rPr lang="zh-TW" sz="2300" b="1" cap="none" spc="150" dirty="0" smtClean="0">
              <a:ln w="11430"/>
              <a:solidFill>
                <a:srgbClr val="F8F8F8"/>
              </a:solidFill>
              <a:effectLst>
                <a:outerShdw blurRad="25400" algn="tl" rotWithShape="0">
                  <a:srgbClr val="000000">
                    <a:alpha val="43000"/>
                  </a:srgbClr>
                </a:outerShdw>
              </a:effectLst>
            </a:rPr>
            <a:t>依形象而差別訂價</a:t>
          </a:r>
          <a:endParaRPr lang="zh-TW" altLang="en-US" sz="23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3DB7E963-7042-4CF1-9053-60BAEACD229B}" type="parTrans" cxnId="{014BEEFC-E3B8-4F4E-B85B-B278FCBB5D1E}">
      <dgm:prSet/>
      <dgm:spPr/>
      <dgm:t>
        <a:bodyPr/>
        <a:lstStyle/>
        <a:p>
          <a:endParaRPr lang="zh-TW" altLang="en-US"/>
        </a:p>
      </dgm:t>
    </dgm:pt>
    <dgm:pt modelId="{D64BEEAD-9639-4DD5-A173-CEBBE66904C2}" type="sibTrans" cxnId="{014BEEFC-E3B8-4F4E-B85B-B278FCBB5D1E}">
      <dgm:prSet/>
      <dgm:spPr/>
      <dgm:t>
        <a:bodyPr/>
        <a:lstStyle/>
        <a:p>
          <a:endParaRPr lang="zh-TW" altLang="en-US"/>
        </a:p>
      </dgm:t>
    </dgm:pt>
    <dgm:pt modelId="{DFE38E9A-EBD4-4B01-9899-481368991DE3}">
      <dgm:prSet phldrT="[文字]" custT="1"/>
      <dgm:spPr>
        <a:solidFill>
          <a:srgbClr val="00B050"/>
        </a:solidFill>
      </dgm:spPr>
      <dgm:t>
        <a:bodyPr>
          <a:scene3d>
            <a:camera prst="orthographicFront"/>
            <a:lightRig rig="soft" dir="t">
              <a:rot lat="0" lon="0" rev="10800000"/>
            </a:lightRig>
          </a:scene3d>
          <a:sp3d>
            <a:bevelT w="27940" h="12700"/>
            <a:contourClr>
              <a:srgbClr val="DDDDDD"/>
            </a:contourClr>
          </a:sp3d>
        </a:bodyPr>
        <a:lstStyle/>
        <a:p>
          <a:r>
            <a:rPr lang="zh-TW" sz="2300" b="1" cap="none" spc="150" dirty="0" smtClean="0">
              <a:ln w="11430"/>
              <a:solidFill>
                <a:srgbClr val="F8F8F8"/>
              </a:solidFill>
              <a:effectLst>
                <a:outerShdw blurRad="25400" algn="tl" rotWithShape="0">
                  <a:srgbClr val="000000">
                    <a:alpha val="43000"/>
                  </a:srgbClr>
                </a:outerShdw>
              </a:effectLst>
            </a:rPr>
            <a:t>依地點而差別訂價</a:t>
          </a:r>
          <a:endParaRPr lang="zh-TW" altLang="en-US" sz="23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E48B1977-845E-4E34-A917-E049BFCABAC0}" type="parTrans" cxnId="{D3C93E9B-D378-4C4E-80A6-C8F1C77C897D}">
      <dgm:prSet/>
      <dgm:spPr/>
      <dgm:t>
        <a:bodyPr/>
        <a:lstStyle/>
        <a:p>
          <a:endParaRPr lang="zh-TW" altLang="en-US"/>
        </a:p>
      </dgm:t>
    </dgm:pt>
    <dgm:pt modelId="{C82892E8-D9BA-418C-AAFE-1E08A8763E48}" type="sibTrans" cxnId="{D3C93E9B-D378-4C4E-80A6-C8F1C77C897D}">
      <dgm:prSet/>
      <dgm:spPr/>
      <dgm:t>
        <a:bodyPr/>
        <a:lstStyle/>
        <a:p>
          <a:endParaRPr lang="zh-TW" altLang="en-US"/>
        </a:p>
      </dgm:t>
    </dgm:pt>
    <dgm:pt modelId="{1BF73D8E-9529-4F5F-AF35-B2958CFD8722}">
      <dgm:prSet phldrT="[文字]" custT="1"/>
      <dgm:spPr>
        <a:solidFill>
          <a:schemeClr val="accent6">
            <a:lumMod val="75000"/>
          </a:schemeClr>
        </a:solidFill>
      </dgm:spPr>
      <dgm:t>
        <a:bodyPr>
          <a:scene3d>
            <a:camera prst="orthographicFront"/>
            <a:lightRig rig="soft" dir="t">
              <a:rot lat="0" lon="0" rev="10800000"/>
            </a:lightRig>
          </a:scene3d>
          <a:sp3d>
            <a:bevelT w="27940" h="12700"/>
            <a:contourClr>
              <a:srgbClr val="DDDDDD"/>
            </a:contourClr>
          </a:sp3d>
        </a:bodyPr>
        <a:lstStyle/>
        <a:p>
          <a:r>
            <a:rPr lang="zh-TW" sz="2300" b="1" cap="none" spc="150" dirty="0" smtClean="0">
              <a:ln w="11430"/>
              <a:solidFill>
                <a:srgbClr val="F8F8F8"/>
              </a:solidFill>
              <a:effectLst>
                <a:outerShdw blurRad="25400" algn="tl" rotWithShape="0">
                  <a:srgbClr val="000000">
                    <a:alpha val="43000"/>
                  </a:srgbClr>
                </a:outerShdw>
              </a:effectLst>
            </a:rPr>
            <a:t>依時間而差別訂價</a:t>
          </a:r>
          <a:endParaRPr lang="zh-TW" altLang="en-US" sz="23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B02B7993-E9D9-4B1B-8481-A764336D87E9}" type="parTrans" cxnId="{D5B2313E-BD60-4BBA-B941-57B8B830B42C}">
      <dgm:prSet/>
      <dgm:spPr/>
      <dgm:t>
        <a:bodyPr/>
        <a:lstStyle/>
        <a:p>
          <a:endParaRPr lang="zh-TW" altLang="en-US"/>
        </a:p>
      </dgm:t>
    </dgm:pt>
    <dgm:pt modelId="{5A5FDE60-4D92-4458-AB00-80AE3BC013B0}" type="sibTrans" cxnId="{D5B2313E-BD60-4BBA-B941-57B8B830B42C}">
      <dgm:prSet/>
      <dgm:spPr/>
      <dgm:t>
        <a:bodyPr/>
        <a:lstStyle/>
        <a:p>
          <a:endParaRPr lang="zh-TW" altLang="en-US"/>
        </a:p>
      </dgm:t>
    </dgm:pt>
    <dgm:pt modelId="{76095A23-A959-4D82-8209-F4E6C9D8BD50}" type="pres">
      <dgm:prSet presAssocID="{DAA43C58-D23A-420E-8913-BABFFEB08633}" presName="diagram" presStyleCnt="0">
        <dgm:presLayoutVars>
          <dgm:dir/>
          <dgm:resizeHandles val="exact"/>
        </dgm:presLayoutVars>
      </dgm:prSet>
      <dgm:spPr/>
      <dgm:t>
        <a:bodyPr/>
        <a:lstStyle/>
        <a:p>
          <a:endParaRPr lang="zh-TW" altLang="en-US"/>
        </a:p>
      </dgm:t>
    </dgm:pt>
    <dgm:pt modelId="{05542A5E-26ED-4234-8664-29E163BCDDA0}" type="pres">
      <dgm:prSet presAssocID="{1B57BCC4-E97C-4E6A-AC6F-3D345A005198}" presName="node" presStyleLbl="node1" presStyleIdx="0" presStyleCnt="5" custScaleX="68471" custScaleY="110823" custLinFactNeighborX="-9390" custLinFactNeighborY="-15">
        <dgm:presLayoutVars>
          <dgm:bulletEnabled val="1"/>
        </dgm:presLayoutVars>
      </dgm:prSet>
      <dgm:spPr>
        <a:prstGeom prst="roundRect">
          <a:avLst/>
        </a:prstGeom>
      </dgm:spPr>
      <dgm:t>
        <a:bodyPr/>
        <a:lstStyle/>
        <a:p>
          <a:endParaRPr lang="zh-TW" altLang="en-US"/>
        </a:p>
      </dgm:t>
    </dgm:pt>
    <dgm:pt modelId="{5C5C3C28-DBB1-4E45-8E82-71B280824AC3}" type="pres">
      <dgm:prSet presAssocID="{C8D70097-48FD-48AE-956D-701D4E336685}" presName="sibTrans" presStyleCnt="0"/>
      <dgm:spPr/>
      <dgm:t>
        <a:bodyPr/>
        <a:lstStyle/>
        <a:p>
          <a:endParaRPr lang="zh-TW" altLang="en-US"/>
        </a:p>
      </dgm:t>
    </dgm:pt>
    <dgm:pt modelId="{FA2DFF8C-377F-46BC-B51A-AE7A5145C0B7}" type="pres">
      <dgm:prSet presAssocID="{990438B5-C578-48F7-9400-D2C7C6FD596E}" presName="node" presStyleLbl="node1" presStyleIdx="1" presStyleCnt="5" custScaleX="68471" custScaleY="110823" custLinFactNeighborX="628" custLinFactNeighborY="90">
        <dgm:presLayoutVars>
          <dgm:bulletEnabled val="1"/>
        </dgm:presLayoutVars>
      </dgm:prSet>
      <dgm:spPr>
        <a:prstGeom prst="roundRect">
          <a:avLst/>
        </a:prstGeom>
      </dgm:spPr>
      <dgm:t>
        <a:bodyPr/>
        <a:lstStyle/>
        <a:p>
          <a:endParaRPr lang="zh-TW" altLang="en-US"/>
        </a:p>
      </dgm:t>
    </dgm:pt>
    <dgm:pt modelId="{2E5BB301-3918-4EAA-B6D6-A20E41E89F31}" type="pres">
      <dgm:prSet presAssocID="{F4BE3860-0CFA-4465-AFD3-159CCF051678}" presName="sibTrans" presStyleCnt="0"/>
      <dgm:spPr/>
      <dgm:t>
        <a:bodyPr/>
        <a:lstStyle/>
        <a:p>
          <a:endParaRPr lang="zh-TW" altLang="en-US"/>
        </a:p>
      </dgm:t>
    </dgm:pt>
    <dgm:pt modelId="{B147493B-2ACF-4210-A434-F82BF65829C3}" type="pres">
      <dgm:prSet presAssocID="{AEFFE9C1-8DD6-4989-AAC3-0B713D2D4331}" presName="node" presStyleLbl="node1" presStyleIdx="2" presStyleCnt="5" custScaleX="68471" custScaleY="110823" custLinFactNeighborX="1189" custLinFactNeighborY="90">
        <dgm:presLayoutVars>
          <dgm:bulletEnabled val="1"/>
        </dgm:presLayoutVars>
      </dgm:prSet>
      <dgm:spPr>
        <a:prstGeom prst="roundRect">
          <a:avLst/>
        </a:prstGeom>
      </dgm:spPr>
      <dgm:t>
        <a:bodyPr/>
        <a:lstStyle/>
        <a:p>
          <a:endParaRPr lang="zh-TW" altLang="en-US"/>
        </a:p>
      </dgm:t>
    </dgm:pt>
    <dgm:pt modelId="{D2402975-B5A8-43F3-8506-5A2653BF73F3}" type="pres">
      <dgm:prSet presAssocID="{D64BEEAD-9639-4DD5-A173-CEBBE66904C2}" presName="sibTrans" presStyleCnt="0"/>
      <dgm:spPr/>
    </dgm:pt>
    <dgm:pt modelId="{FB5772D3-8389-4EB6-97E4-D9E744406392}" type="pres">
      <dgm:prSet presAssocID="{DFE38E9A-EBD4-4B01-9899-481368991DE3}" presName="node" presStyleLbl="node1" presStyleIdx="3" presStyleCnt="5" custScaleX="68471" custScaleY="110823">
        <dgm:presLayoutVars>
          <dgm:bulletEnabled val="1"/>
        </dgm:presLayoutVars>
      </dgm:prSet>
      <dgm:spPr>
        <a:prstGeom prst="roundRect">
          <a:avLst/>
        </a:prstGeom>
      </dgm:spPr>
      <dgm:t>
        <a:bodyPr/>
        <a:lstStyle/>
        <a:p>
          <a:endParaRPr lang="zh-TW" altLang="en-US"/>
        </a:p>
      </dgm:t>
    </dgm:pt>
    <dgm:pt modelId="{82429C58-C481-4615-AA38-CC3313D7846B}" type="pres">
      <dgm:prSet presAssocID="{C82892E8-D9BA-418C-AAFE-1E08A8763E48}" presName="sibTrans" presStyleCnt="0"/>
      <dgm:spPr/>
    </dgm:pt>
    <dgm:pt modelId="{D39631F8-1360-4567-99BB-FCD1719EA652}" type="pres">
      <dgm:prSet presAssocID="{1BF73D8E-9529-4F5F-AF35-B2958CFD8722}" presName="node" presStyleLbl="node1" presStyleIdx="4" presStyleCnt="5" custScaleX="68471" custScaleY="110823">
        <dgm:presLayoutVars>
          <dgm:bulletEnabled val="1"/>
        </dgm:presLayoutVars>
      </dgm:prSet>
      <dgm:spPr>
        <a:prstGeom prst="roundRect">
          <a:avLst/>
        </a:prstGeom>
      </dgm:spPr>
      <dgm:t>
        <a:bodyPr/>
        <a:lstStyle/>
        <a:p>
          <a:endParaRPr lang="zh-TW" altLang="en-US"/>
        </a:p>
      </dgm:t>
    </dgm:pt>
  </dgm:ptLst>
  <dgm:cxnLst>
    <dgm:cxn modelId="{014BEEFC-E3B8-4F4E-B85B-B278FCBB5D1E}" srcId="{DAA43C58-D23A-420E-8913-BABFFEB08633}" destId="{AEFFE9C1-8DD6-4989-AAC3-0B713D2D4331}" srcOrd="2" destOrd="0" parTransId="{3DB7E963-7042-4CF1-9053-60BAEACD229B}" sibTransId="{D64BEEAD-9639-4DD5-A173-CEBBE66904C2}"/>
    <dgm:cxn modelId="{E7C592CC-F61F-4919-9731-515AE6BE5760}" type="presOf" srcId="{AEFFE9C1-8DD6-4989-AAC3-0B713D2D4331}" destId="{B147493B-2ACF-4210-A434-F82BF65829C3}" srcOrd="0" destOrd="0" presId="urn:microsoft.com/office/officeart/2005/8/layout/default"/>
    <dgm:cxn modelId="{07B716D1-146C-41DE-A1B3-731A473B8B24}" type="presOf" srcId="{DFE38E9A-EBD4-4B01-9899-481368991DE3}" destId="{FB5772D3-8389-4EB6-97E4-D9E744406392}" srcOrd="0" destOrd="0" presId="urn:microsoft.com/office/officeart/2005/8/layout/default"/>
    <dgm:cxn modelId="{D5B2313E-BD60-4BBA-B941-57B8B830B42C}" srcId="{DAA43C58-D23A-420E-8913-BABFFEB08633}" destId="{1BF73D8E-9529-4F5F-AF35-B2958CFD8722}" srcOrd="4" destOrd="0" parTransId="{B02B7993-E9D9-4B1B-8481-A764336D87E9}" sibTransId="{5A5FDE60-4D92-4458-AB00-80AE3BC013B0}"/>
    <dgm:cxn modelId="{87CD5CEA-3F69-427C-92F0-0FAAB5755C22}" type="presOf" srcId="{1BF73D8E-9529-4F5F-AF35-B2958CFD8722}" destId="{D39631F8-1360-4567-99BB-FCD1719EA652}" srcOrd="0" destOrd="0" presId="urn:microsoft.com/office/officeart/2005/8/layout/default"/>
    <dgm:cxn modelId="{3F8AFFC0-EE88-4EDC-95C0-E6B646FC0F34}" type="presOf" srcId="{DAA43C58-D23A-420E-8913-BABFFEB08633}" destId="{76095A23-A959-4D82-8209-F4E6C9D8BD50}" srcOrd="0" destOrd="0" presId="urn:microsoft.com/office/officeart/2005/8/layout/default"/>
    <dgm:cxn modelId="{A3CAD390-FEAB-4DCB-9BE0-B676857FE0CC}" srcId="{DAA43C58-D23A-420E-8913-BABFFEB08633}" destId="{990438B5-C578-48F7-9400-D2C7C6FD596E}" srcOrd="1" destOrd="0" parTransId="{BA2D3746-5636-4E46-9278-BCC59A0FC2F9}" sibTransId="{F4BE3860-0CFA-4465-AFD3-159CCF051678}"/>
    <dgm:cxn modelId="{DE731200-5E5C-40ED-8F08-C3F3609DAFA7}" type="presOf" srcId="{1B57BCC4-E97C-4E6A-AC6F-3D345A005198}" destId="{05542A5E-26ED-4234-8664-29E163BCDDA0}" srcOrd="0" destOrd="0" presId="urn:microsoft.com/office/officeart/2005/8/layout/default"/>
    <dgm:cxn modelId="{D3C93E9B-D378-4C4E-80A6-C8F1C77C897D}" srcId="{DAA43C58-D23A-420E-8913-BABFFEB08633}" destId="{DFE38E9A-EBD4-4B01-9899-481368991DE3}" srcOrd="3" destOrd="0" parTransId="{E48B1977-845E-4E34-A917-E049BFCABAC0}" sibTransId="{C82892E8-D9BA-418C-AAFE-1E08A8763E48}"/>
    <dgm:cxn modelId="{F56DB6CD-4BF6-4A04-B32F-879A0FC1F8A0}" type="presOf" srcId="{990438B5-C578-48F7-9400-D2C7C6FD596E}" destId="{FA2DFF8C-377F-46BC-B51A-AE7A5145C0B7}" srcOrd="0" destOrd="0" presId="urn:microsoft.com/office/officeart/2005/8/layout/default"/>
    <dgm:cxn modelId="{50C3EE68-6A60-48FC-848E-4FD6621FA7DF}" srcId="{DAA43C58-D23A-420E-8913-BABFFEB08633}" destId="{1B57BCC4-E97C-4E6A-AC6F-3D345A005198}" srcOrd="0" destOrd="0" parTransId="{22FD5B87-F6D6-4914-B265-6375DE99DEA8}" sibTransId="{C8D70097-48FD-48AE-956D-701D4E336685}"/>
    <dgm:cxn modelId="{ADE44685-6D8F-4BFC-82E2-0CC38959316C}" type="presParOf" srcId="{76095A23-A959-4D82-8209-F4E6C9D8BD50}" destId="{05542A5E-26ED-4234-8664-29E163BCDDA0}" srcOrd="0" destOrd="0" presId="urn:microsoft.com/office/officeart/2005/8/layout/default"/>
    <dgm:cxn modelId="{3572BA56-5DE2-49E5-9AD5-DBF5F5DB94FD}" type="presParOf" srcId="{76095A23-A959-4D82-8209-F4E6C9D8BD50}" destId="{5C5C3C28-DBB1-4E45-8E82-71B280824AC3}" srcOrd="1" destOrd="0" presId="urn:microsoft.com/office/officeart/2005/8/layout/default"/>
    <dgm:cxn modelId="{CC9B5E41-2A93-4C03-B217-F7C0C25E8C91}" type="presParOf" srcId="{76095A23-A959-4D82-8209-F4E6C9D8BD50}" destId="{FA2DFF8C-377F-46BC-B51A-AE7A5145C0B7}" srcOrd="2" destOrd="0" presId="urn:microsoft.com/office/officeart/2005/8/layout/default"/>
    <dgm:cxn modelId="{8F6D8F8B-C81A-4F42-BA0F-8F474CAA4748}" type="presParOf" srcId="{76095A23-A959-4D82-8209-F4E6C9D8BD50}" destId="{2E5BB301-3918-4EAA-B6D6-A20E41E89F31}" srcOrd="3" destOrd="0" presId="urn:microsoft.com/office/officeart/2005/8/layout/default"/>
    <dgm:cxn modelId="{87AC4245-7C71-4ED1-A140-3E25316A52C0}" type="presParOf" srcId="{76095A23-A959-4D82-8209-F4E6C9D8BD50}" destId="{B147493B-2ACF-4210-A434-F82BF65829C3}" srcOrd="4" destOrd="0" presId="urn:microsoft.com/office/officeart/2005/8/layout/default"/>
    <dgm:cxn modelId="{917F1126-FA65-497D-A170-11EDEA1F675A}" type="presParOf" srcId="{76095A23-A959-4D82-8209-F4E6C9D8BD50}" destId="{D2402975-B5A8-43F3-8506-5A2653BF73F3}" srcOrd="5" destOrd="0" presId="urn:microsoft.com/office/officeart/2005/8/layout/default"/>
    <dgm:cxn modelId="{65D728B2-9BED-448F-A8D3-BD206F4CCFED}" type="presParOf" srcId="{76095A23-A959-4D82-8209-F4E6C9D8BD50}" destId="{FB5772D3-8389-4EB6-97E4-D9E744406392}" srcOrd="6" destOrd="0" presId="urn:microsoft.com/office/officeart/2005/8/layout/default"/>
    <dgm:cxn modelId="{C71BE81E-D0C9-45D6-B9C0-40AD2E1099F0}" type="presParOf" srcId="{76095A23-A959-4D82-8209-F4E6C9D8BD50}" destId="{82429C58-C481-4615-AA38-CC3313D7846B}" srcOrd="7" destOrd="0" presId="urn:microsoft.com/office/officeart/2005/8/layout/default"/>
    <dgm:cxn modelId="{DC8E3DE8-C131-4430-8D68-E021F1C95839}" type="presParOf" srcId="{76095A23-A959-4D82-8209-F4E6C9D8BD50}" destId="{D39631F8-1360-4567-99BB-FCD1719EA652}"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E1F8CB-366B-4837-A5B3-E150B7996724}"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zh-TW" altLang="en-US"/>
        </a:p>
      </dgm:t>
    </dgm:pt>
    <dgm:pt modelId="{466623E0-0040-4E26-A554-EEAA51687F87}">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§11.1</a:t>
          </a:r>
          <a:r>
            <a:rPr lang="zh-TW" altLang="en-US"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chemeClr val="tx1"/>
              </a:solidFill>
              <a:effectLst>
                <a:outerShdw blurRad="25400" algn="tl" rotWithShape="0">
                  <a:srgbClr val="000000">
                    <a:alpha val="43000"/>
                  </a:srgbClr>
                </a:outerShdw>
              </a:effectLst>
            </a:rPr>
            <a:t>價格的重要性</a:t>
          </a:r>
          <a:endParaRPr lang="zh-TW" altLang="en-US" b="1" cap="none" spc="150" dirty="0">
            <a:ln w="11430"/>
            <a:solidFill>
              <a:schemeClr val="tx1"/>
            </a:solidFill>
            <a:effectLst>
              <a:outerShdw blurRad="25400" algn="tl" rotWithShape="0">
                <a:srgbClr val="000000">
                  <a:alpha val="43000"/>
                </a:srgbClr>
              </a:outerShdw>
            </a:effectLst>
          </a:endParaRPr>
        </a:p>
      </dgm:t>
    </dgm:pt>
    <dgm:pt modelId="{FD67E2CB-352D-41D4-9CAE-9719170116A2}" type="parTrans" cxnId="{554401DD-C7F8-4204-9EBF-8374D61F146A}">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0A393C8B-C662-42ED-9335-8E91627952F5}" type="sibTrans" cxnId="{554401DD-C7F8-4204-9EBF-8374D61F146A}">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21874C3B-E6F9-46BE-BBA7-51B3A98F393E}">
      <dgm:prSet phldrT="[文字]"/>
      <dgm:spPr>
        <a:solidFill>
          <a:srgbClr val="7030A0"/>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§11.2</a:t>
          </a:r>
          <a:r>
            <a:rPr lang="zh-TW" altLang="en-US" b="1"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rgbClr val="FFFF00"/>
              </a:solidFill>
              <a:effectLst>
                <a:outerShdw blurRad="25400" algn="tl" rotWithShape="0">
                  <a:srgbClr val="000000">
                    <a:alpha val="43000"/>
                  </a:srgbClr>
                </a:outerShdw>
              </a:effectLst>
            </a:rPr>
            <a:t>影響價格的決定因素</a:t>
          </a:r>
          <a:endParaRPr lang="zh-TW" altLang="en-US" b="1" cap="none" spc="150" dirty="0">
            <a:ln w="11430"/>
            <a:solidFill>
              <a:srgbClr val="FFFF00"/>
            </a:solidFill>
            <a:effectLst>
              <a:outerShdw blurRad="25400" algn="tl" rotWithShape="0">
                <a:srgbClr val="000000">
                  <a:alpha val="43000"/>
                </a:srgbClr>
              </a:outerShdw>
            </a:effectLst>
          </a:endParaRPr>
        </a:p>
      </dgm:t>
    </dgm:pt>
    <dgm:pt modelId="{DA18153F-6C49-4CBE-BBD6-9C2D8B0DECCE}" type="parTrans" cxnId="{40FBF53C-E704-401B-95D3-1C40814D7047}">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88A5E44-8233-40C1-AC6D-F517F24CD5D0}" type="sibTrans" cxnId="{40FBF53C-E704-401B-95D3-1C40814D7047}">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92441081-EF9A-4A41-9712-FFA268598394}">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§11.3</a:t>
          </a:r>
          <a:r>
            <a:rPr lang="zh-TW" altLang="en-US" b="1"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ysClr val="windowText" lastClr="000000"/>
              </a:solidFill>
              <a:effectLst>
                <a:outerShdw blurRad="25400" algn="tl" rotWithShape="0">
                  <a:srgbClr val="000000">
                    <a:alpha val="43000"/>
                  </a:srgbClr>
                </a:outerShdw>
              </a:effectLst>
            </a:rPr>
            <a:t>成本、需求、收入與價格間的關係</a:t>
          </a:r>
          <a:endParaRPr lang="zh-TW" altLang="en-US" b="1" cap="none" spc="150" dirty="0">
            <a:ln w="11430"/>
            <a:solidFill>
              <a:sysClr val="windowText" lastClr="000000"/>
            </a:solidFill>
            <a:effectLst>
              <a:outerShdw blurRad="25400" algn="tl" rotWithShape="0">
                <a:srgbClr val="000000">
                  <a:alpha val="43000"/>
                </a:srgbClr>
              </a:outerShdw>
            </a:effectLst>
          </a:endParaRPr>
        </a:p>
      </dgm:t>
    </dgm:pt>
    <dgm:pt modelId="{69227985-397E-4379-AF25-45CFD4FAD0A0}" type="parTrans" cxnId="{0A4302F9-FE99-4C24-8D9F-A8232EA04DD1}">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CE2F7A0-B8CE-4A0D-92FC-A4A20345BF57}" type="sibTrans" cxnId="{0A4302F9-FE99-4C24-8D9F-A8232EA04DD1}">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21D204B7-8CEF-44B6-9C07-CE12F0775F3A}">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a:t>
          </a:r>
          <a:r>
            <a:rPr lang="en-US" altLang="zh-TW" b="1" cap="none" spc="15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11.4  </a:t>
          </a:r>
          <a:r>
            <a:rPr lang="zh-TW" altLang="en-US" b="1" cap="none" spc="150" smtClean="0">
              <a:ln w="11430"/>
              <a:solidFill>
                <a:sysClr val="windowText" lastClr="000000"/>
              </a:solidFill>
              <a:effectLst>
                <a:outerShdw blurRad="25400" algn="tl" rotWithShape="0">
                  <a:srgbClr val="000000">
                    <a:alpha val="43000"/>
                  </a:srgbClr>
                </a:outerShdw>
              </a:effectLst>
            </a:rPr>
            <a:t>訂價決策的合法性及道德性</a:t>
          </a:r>
          <a:endParaRPr lang="zh-TW" altLang="en-US" b="1" cap="none" spc="150" dirty="0">
            <a:ln w="11430"/>
            <a:solidFill>
              <a:sysClr val="windowText" lastClr="000000"/>
            </a:solidFill>
            <a:effectLst>
              <a:outerShdw blurRad="25400" algn="tl" rotWithShape="0">
                <a:srgbClr val="000000">
                  <a:alpha val="43000"/>
                </a:srgbClr>
              </a:outerShdw>
            </a:effectLst>
          </a:endParaRPr>
        </a:p>
      </dgm:t>
    </dgm:pt>
    <dgm:pt modelId="{99174FD9-FA08-4985-82E9-5CE212455EEC}" type="parTrans" cxnId="{1F83EAE2-493A-4FED-A9B1-1263AB87E03B}">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CDFD2A5D-B0D1-4D17-A09F-91C885A0B343}" type="sibTrans" cxnId="{1F83EAE2-493A-4FED-A9B1-1263AB87E03B}">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541DA28-CDCD-489A-9F84-11D61EC9A3FF}" type="pres">
      <dgm:prSet presAssocID="{6EE1F8CB-366B-4837-A5B3-E150B7996724}" presName="linear" presStyleCnt="0">
        <dgm:presLayoutVars>
          <dgm:animLvl val="lvl"/>
          <dgm:resizeHandles val="exact"/>
        </dgm:presLayoutVars>
      </dgm:prSet>
      <dgm:spPr/>
      <dgm:t>
        <a:bodyPr/>
        <a:lstStyle/>
        <a:p>
          <a:endParaRPr lang="zh-TW" altLang="en-US"/>
        </a:p>
      </dgm:t>
    </dgm:pt>
    <dgm:pt modelId="{09A62253-66AE-4B25-BF05-80D4F5919D6A}" type="pres">
      <dgm:prSet presAssocID="{466623E0-0040-4E26-A554-EEAA51687F87}" presName="parentText" presStyleLbl="node1" presStyleIdx="0" presStyleCnt="4">
        <dgm:presLayoutVars>
          <dgm:chMax val="0"/>
          <dgm:bulletEnabled val="1"/>
        </dgm:presLayoutVars>
      </dgm:prSet>
      <dgm:spPr/>
      <dgm:t>
        <a:bodyPr/>
        <a:lstStyle/>
        <a:p>
          <a:endParaRPr lang="zh-TW" altLang="en-US"/>
        </a:p>
      </dgm:t>
    </dgm:pt>
    <dgm:pt modelId="{78E87418-2E9B-4068-BE3B-AA521FD793DE}" type="pres">
      <dgm:prSet presAssocID="{0A393C8B-C662-42ED-9335-8E91627952F5}" presName="spacer" presStyleCnt="0"/>
      <dgm:spPr/>
    </dgm:pt>
    <dgm:pt modelId="{48045E5C-A433-40C5-A9A1-1F2ACC2731E6}" type="pres">
      <dgm:prSet presAssocID="{21874C3B-E6F9-46BE-BBA7-51B3A98F393E}" presName="parentText" presStyleLbl="node1" presStyleIdx="1" presStyleCnt="4">
        <dgm:presLayoutVars>
          <dgm:chMax val="0"/>
          <dgm:bulletEnabled val="1"/>
        </dgm:presLayoutVars>
      </dgm:prSet>
      <dgm:spPr/>
      <dgm:t>
        <a:bodyPr/>
        <a:lstStyle/>
        <a:p>
          <a:endParaRPr lang="zh-TW" altLang="en-US"/>
        </a:p>
      </dgm:t>
    </dgm:pt>
    <dgm:pt modelId="{8E796305-0BD0-4ECF-B55B-8944ACFC328D}" type="pres">
      <dgm:prSet presAssocID="{A88A5E44-8233-40C1-AC6D-F517F24CD5D0}" presName="spacer" presStyleCnt="0"/>
      <dgm:spPr/>
    </dgm:pt>
    <dgm:pt modelId="{0B052A4C-9EC6-4953-B7A4-B3CB579AF515}" type="pres">
      <dgm:prSet presAssocID="{92441081-EF9A-4A41-9712-FFA268598394}" presName="parentText" presStyleLbl="node1" presStyleIdx="2" presStyleCnt="4">
        <dgm:presLayoutVars>
          <dgm:chMax val="0"/>
          <dgm:bulletEnabled val="1"/>
        </dgm:presLayoutVars>
      </dgm:prSet>
      <dgm:spPr/>
      <dgm:t>
        <a:bodyPr/>
        <a:lstStyle/>
        <a:p>
          <a:endParaRPr lang="zh-TW" altLang="en-US"/>
        </a:p>
      </dgm:t>
    </dgm:pt>
    <dgm:pt modelId="{74905B49-9F37-450F-B8D7-DD9F28F52CAD}" type="pres">
      <dgm:prSet presAssocID="{ACE2F7A0-B8CE-4A0D-92FC-A4A20345BF57}" presName="spacer" presStyleCnt="0"/>
      <dgm:spPr/>
    </dgm:pt>
    <dgm:pt modelId="{FC1C9785-4EAA-40D5-A517-48DAC3F311E7}" type="pres">
      <dgm:prSet presAssocID="{21D204B7-8CEF-44B6-9C07-CE12F0775F3A}" presName="parentText" presStyleLbl="node1" presStyleIdx="3" presStyleCnt="4">
        <dgm:presLayoutVars>
          <dgm:chMax val="0"/>
          <dgm:bulletEnabled val="1"/>
        </dgm:presLayoutVars>
      </dgm:prSet>
      <dgm:spPr/>
      <dgm:t>
        <a:bodyPr/>
        <a:lstStyle/>
        <a:p>
          <a:endParaRPr lang="zh-TW" altLang="en-US"/>
        </a:p>
      </dgm:t>
    </dgm:pt>
  </dgm:ptLst>
  <dgm:cxnLst>
    <dgm:cxn modelId="{0A4302F9-FE99-4C24-8D9F-A8232EA04DD1}" srcId="{6EE1F8CB-366B-4837-A5B3-E150B7996724}" destId="{92441081-EF9A-4A41-9712-FFA268598394}" srcOrd="2" destOrd="0" parTransId="{69227985-397E-4379-AF25-45CFD4FAD0A0}" sibTransId="{ACE2F7A0-B8CE-4A0D-92FC-A4A20345BF57}"/>
    <dgm:cxn modelId="{40FBF53C-E704-401B-95D3-1C40814D7047}" srcId="{6EE1F8CB-366B-4837-A5B3-E150B7996724}" destId="{21874C3B-E6F9-46BE-BBA7-51B3A98F393E}" srcOrd="1" destOrd="0" parTransId="{DA18153F-6C49-4CBE-BBD6-9C2D8B0DECCE}" sibTransId="{A88A5E44-8233-40C1-AC6D-F517F24CD5D0}"/>
    <dgm:cxn modelId="{E156DC44-8D73-4498-A11F-F22E68894456}" type="presOf" srcId="{21D204B7-8CEF-44B6-9C07-CE12F0775F3A}" destId="{FC1C9785-4EAA-40D5-A517-48DAC3F311E7}" srcOrd="0" destOrd="0" presId="urn:microsoft.com/office/officeart/2005/8/layout/vList2"/>
    <dgm:cxn modelId="{58658372-8574-4B82-B089-9D7DE91CEF14}" type="presOf" srcId="{92441081-EF9A-4A41-9712-FFA268598394}" destId="{0B052A4C-9EC6-4953-B7A4-B3CB579AF515}" srcOrd="0" destOrd="0" presId="urn:microsoft.com/office/officeart/2005/8/layout/vList2"/>
    <dgm:cxn modelId="{554401DD-C7F8-4204-9EBF-8374D61F146A}" srcId="{6EE1F8CB-366B-4837-A5B3-E150B7996724}" destId="{466623E0-0040-4E26-A554-EEAA51687F87}" srcOrd="0" destOrd="0" parTransId="{FD67E2CB-352D-41D4-9CAE-9719170116A2}" sibTransId="{0A393C8B-C662-42ED-9335-8E91627952F5}"/>
    <dgm:cxn modelId="{21DBD38D-4565-4A83-8C4C-12B37F06936A}" type="presOf" srcId="{466623E0-0040-4E26-A554-EEAA51687F87}" destId="{09A62253-66AE-4B25-BF05-80D4F5919D6A}" srcOrd="0" destOrd="0" presId="urn:microsoft.com/office/officeart/2005/8/layout/vList2"/>
    <dgm:cxn modelId="{E9847B6C-0638-4617-8491-461C899C841D}" type="presOf" srcId="{6EE1F8CB-366B-4837-A5B3-E150B7996724}" destId="{A541DA28-CDCD-489A-9F84-11D61EC9A3FF}" srcOrd="0" destOrd="0" presId="urn:microsoft.com/office/officeart/2005/8/layout/vList2"/>
    <dgm:cxn modelId="{FD4B6D7D-F7A5-47CC-84F4-345D60C2A4D3}" type="presOf" srcId="{21874C3B-E6F9-46BE-BBA7-51B3A98F393E}" destId="{48045E5C-A433-40C5-A9A1-1F2ACC2731E6}" srcOrd="0" destOrd="0" presId="urn:microsoft.com/office/officeart/2005/8/layout/vList2"/>
    <dgm:cxn modelId="{1F83EAE2-493A-4FED-A9B1-1263AB87E03B}" srcId="{6EE1F8CB-366B-4837-A5B3-E150B7996724}" destId="{21D204B7-8CEF-44B6-9C07-CE12F0775F3A}" srcOrd="3" destOrd="0" parTransId="{99174FD9-FA08-4985-82E9-5CE212455EEC}" sibTransId="{CDFD2A5D-B0D1-4D17-A09F-91C885A0B343}"/>
    <dgm:cxn modelId="{EFC48C17-9E78-441C-8DB7-B32DE250B2CD}" type="presParOf" srcId="{A541DA28-CDCD-489A-9F84-11D61EC9A3FF}" destId="{09A62253-66AE-4B25-BF05-80D4F5919D6A}" srcOrd="0" destOrd="0" presId="urn:microsoft.com/office/officeart/2005/8/layout/vList2"/>
    <dgm:cxn modelId="{D8C5B8EE-2DAE-43A2-A7B8-F261D45D463C}" type="presParOf" srcId="{A541DA28-CDCD-489A-9F84-11D61EC9A3FF}" destId="{78E87418-2E9B-4068-BE3B-AA521FD793DE}" srcOrd="1" destOrd="0" presId="urn:microsoft.com/office/officeart/2005/8/layout/vList2"/>
    <dgm:cxn modelId="{51652B50-8908-496F-B52D-E6EE87EB2AF2}" type="presParOf" srcId="{A541DA28-CDCD-489A-9F84-11D61EC9A3FF}" destId="{48045E5C-A433-40C5-A9A1-1F2ACC2731E6}" srcOrd="2" destOrd="0" presId="urn:microsoft.com/office/officeart/2005/8/layout/vList2"/>
    <dgm:cxn modelId="{4552E622-9843-4638-87F1-6FDDB59C5C37}" type="presParOf" srcId="{A541DA28-CDCD-489A-9F84-11D61EC9A3FF}" destId="{8E796305-0BD0-4ECF-B55B-8944ACFC328D}" srcOrd="3" destOrd="0" presId="urn:microsoft.com/office/officeart/2005/8/layout/vList2"/>
    <dgm:cxn modelId="{9E087027-CDE2-4D37-9A42-DD290AE4A7C6}" type="presParOf" srcId="{A541DA28-CDCD-489A-9F84-11D61EC9A3FF}" destId="{0B052A4C-9EC6-4953-B7A4-B3CB579AF515}" srcOrd="4" destOrd="0" presId="urn:microsoft.com/office/officeart/2005/8/layout/vList2"/>
    <dgm:cxn modelId="{B0A3908C-C5B2-438E-A1E1-3F03EB07FA21}" type="presParOf" srcId="{A541DA28-CDCD-489A-9F84-11D61EC9A3FF}" destId="{74905B49-9F37-450F-B8D7-DD9F28F52CAD}" srcOrd="5" destOrd="0" presId="urn:microsoft.com/office/officeart/2005/8/layout/vList2"/>
    <dgm:cxn modelId="{1477D08C-4D09-4153-8526-B8DDA6528561}" type="presParOf" srcId="{A541DA28-CDCD-489A-9F84-11D61EC9A3FF}" destId="{FC1C9785-4EAA-40D5-A517-48DAC3F311E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BF8C2E-C3B0-490A-8B5E-816645CB59B9}" type="doc">
      <dgm:prSet loTypeId="urn:microsoft.com/office/officeart/2005/8/layout/default" loCatId="list" qsTypeId="urn:microsoft.com/office/officeart/2005/8/quickstyle/3d1" qsCatId="3D" csTypeId="urn:microsoft.com/office/officeart/2005/8/colors/colorful4" csCatId="colorful" phldr="1"/>
      <dgm:spPr/>
      <dgm:t>
        <a:bodyPr/>
        <a:lstStyle/>
        <a:p>
          <a:endParaRPr lang="zh-TW" altLang="en-US"/>
        </a:p>
      </dgm:t>
    </dgm:pt>
    <dgm:pt modelId="{8BF8F4B7-55B9-4431-AED3-40F6E3BA9F39}">
      <dgm:prSet phldrT="[文字]" custT="1"/>
      <dgm:spPr>
        <a:solidFill>
          <a:srgbClr val="660066"/>
        </a:solidFill>
      </dgm:spPr>
      <dgm:t>
        <a:bodyPr>
          <a:scene3d>
            <a:camera prst="orthographicFront"/>
            <a:lightRig rig="soft" dir="t">
              <a:rot lat="0" lon="0" rev="10800000"/>
            </a:lightRig>
          </a:scene3d>
          <a:sp3d>
            <a:bevelT w="27940" h="12700"/>
            <a:contourClr>
              <a:srgbClr val="DDDDDD"/>
            </a:contourClr>
          </a:sp3d>
        </a:bodyPr>
        <a:lstStyle/>
        <a:p>
          <a:r>
            <a:rPr lang="zh-TW" altLang="en-US" sz="2400" b="1"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需求的本質</a:t>
          </a:r>
          <a:endParaRPr lang="zh-TW" altLang="en-US" sz="24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58E04D9A-30DA-4E28-B8C7-07EDC8AE979A}" type="parTrans" cxnId="{DBE5E858-3893-4DF7-8E11-7EA0D71053FE}">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DFEFC8DB-4E21-4F5D-AB2E-878E4D72C10B}" type="sibTrans" cxnId="{DBE5E858-3893-4DF7-8E11-7EA0D71053FE}">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C517639F-473B-411F-A1DF-0DBF87C514AB}">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2500" b="1"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需求彈性</a:t>
          </a:r>
          <a:endParaRPr lang="zh-TW" altLang="en-US" sz="25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816B81A5-1FBB-4AE6-9410-A8357472BF2D}" type="parTrans" cxnId="{1A4BB513-2ED8-4BAC-B219-25695C8760B9}">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0678B1F9-F1CD-4109-893C-66BAD541722F}" type="sibTrans" cxnId="{1A4BB513-2ED8-4BAC-B219-25695C8760B9}">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43B3ED6E-D321-432A-AA14-C149EE41A474}" type="pres">
      <dgm:prSet presAssocID="{09BF8C2E-C3B0-490A-8B5E-816645CB59B9}" presName="diagram" presStyleCnt="0">
        <dgm:presLayoutVars>
          <dgm:dir/>
          <dgm:resizeHandles val="exact"/>
        </dgm:presLayoutVars>
      </dgm:prSet>
      <dgm:spPr/>
      <dgm:t>
        <a:bodyPr/>
        <a:lstStyle/>
        <a:p>
          <a:endParaRPr lang="zh-TW" altLang="en-US"/>
        </a:p>
      </dgm:t>
    </dgm:pt>
    <dgm:pt modelId="{7814B25A-218F-4422-B88F-FE10F6BB2088}" type="pres">
      <dgm:prSet presAssocID="{8BF8F4B7-55B9-4431-AED3-40F6E3BA9F39}" presName="node" presStyleLbl="node1" presStyleIdx="0" presStyleCnt="2" custScaleX="185397" custScaleY="134617" custLinFactNeighborX="-92578" custLinFactNeighborY="-8">
        <dgm:presLayoutVars>
          <dgm:bulletEnabled val="1"/>
        </dgm:presLayoutVars>
      </dgm:prSet>
      <dgm:spPr>
        <a:prstGeom prst="roundRect">
          <a:avLst/>
        </a:prstGeom>
      </dgm:spPr>
      <dgm:t>
        <a:bodyPr/>
        <a:lstStyle/>
        <a:p>
          <a:endParaRPr lang="zh-TW" altLang="en-US"/>
        </a:p>
      </dgm:t>
    </dgm:pt>
    <dgm:pt modelId="{C0A85DA0-DBEB-4325-B22A-778C70282E39}" type="pres">
      <dgm:prSet presAssocID="{DFEFC8DB-4E21-4F5D-AB2E-878E4D72C10B}" presName="sibTrans" presStyleCnt="0"/>
      <dgm:spPr/>
      <dgm:t>
        <a:bodyPr/>
        <a:lstStyle/>
        <a:p>
          <a:endParaRPr lang="zh-TW" altLang="en-US"/>
        </a:p>
      </dgm:t>
    </dgm:pt>
    <dgm:pt modelId="{B9A237F8-A9EB-4AAD-A3D4-556A83688CB5}" type="pres">
      <dgm:prSet presAssocID="{C517639F-473B-411F-A1DF-0DBF87C514AB}" presName="node" presStyleLbl="node1" presStyleIdx="1" presStyleCnt="2" custScaleX="185397" custScaleY="134617" custLinFactNeighborX="85722" custLinFactNeighborY="-8">
        <dgm:presLayoutVars>
          <dgm:bulletEnabled val="1"/>
        </dgm:presLayoutVars>
      </dgm:prSet>
      <dgm:spPr>
        <a:prstGeom prst="roundRect">
          <a:avLst/>
        </a:prstGeom>
      </dgm:spPr>
      <dgm:t>
        <a:bodyPr/>
        <a:lstStyle/>
        <a:p>
          <a:endParaRPr lang="zh-TW" altLang="en-US"/>
        </a:p>
      </dgm:t>
    </dgm:pt>
  </dgm:ptLst>
  <dgm:cxnLst>
    <dgm:cxn modelId="{10F43290-EF68-42C2-AFFB-F53F96EB751F}" type="presOf" srcId="{C517639F-473B-411F-A1DF-0DBF87C514AB}" destId="{B9A237F8-A9EB-4AAD-A3D4-556A83688CB5}" srcOrd="0" destOrd="0" presId="urn:microsoft.com/office/officeart/2005/8/layout/default"/>
    <dgm:cxn modelId="{1998E4E6-C0B9-441B-B88D-E5ACEE2BEE89}" type="presOf" srcId="{09BF8C2E-C3B0-490A-8B5E-816645CB59B9}" destId="{43B3ED6E-D321-432A-AA14-C149EE41A474}" srcOrd="0" destOrd="0" presId="urn:microsoft.com/office/officeart/2005/8/layout/default"/>
    <dgm:cxn modelId="{1A4BB513-2ED8-4BAC-B219-25695C8760B9}" srcId="{09BF8C2E-C3B0-490A-8B5E-816645CB59B9}" destId="{C517639F-473B-411F-A1DF-0DBF87C514AB}" srcOrd="1" destOrd="0" parTransId="{816B81A5-1FBB-4AE6-9410-A8357472BF2D}" sibTransId="{0678B1F9-F1CD-4109-893C-66BAD541722F}"/>
    <dgm:cxn modelId="{DBE5E858-3893-4DF7-8E11-7EA0D71053FE}" srcId="{09BF8C2E-C3B0-490A-8B5E-816645CB59B9}" destId="{8BF8F4B7-55B9-4431-AED3-40F6E3BA9F39}" srcOrd="0" destOrd="0" parTransId="{58E04D9A-30DA-4E28-B8C7-07EDC8AE979A}" sibTransId="{DFEFC8DB-4E21-4F5D-AB2E-878E4D72C10B}"/>
    <dgm:cxn modelId="{1271754E-77B2-47F4-951F-CA75B36CF5BD}" type="presOf" srcId="{8BF8F4B7-55B9-4431-AED3-40F6E3BA9F39}" destId="{7814B25A-218F-4422-B88F-FE10F6BB2088}" srcOrd="0" destOrd="0" presId="urn:microsoft.com/office/officeart/2005/8/layout/default"/>
    <dgm:cxn modelId="{2371E67D-063A-491E-822E-9174C4FB4614}" type="presParOf" srcId="{43B3ED6E-D321-432A-AA14-C149EE41A474}" destId="{7814B25A-218F-4422-B88F-FE10F6BB2088}" srcOrd="0" destOrd="0" presId="urn:microsoft.com/office/officeart/2005/8/layout/default"/>
    <dgm:cxn modelId="{769A84AA-7940-4231-98BE-E6ED49F101DD}" type="presParOf" srcId="{43B3ED6E-D321-432A-AA14-C149EE41A474}" destId="{C0A85DA0-DBEB-4325-B22A-778C70282E39}" srcOrd="1" destOrd="0" presId="urn:microsoft.com/office/officeart/2005/8/layout/default"/>
    <dgm:cxn modelId="{FE357122-1FD3-436B-8261-9B041629AFC1}" type="presParOf" srcId="{43B3ED6E-D321-432A-AA14-C149EE41A474}" destId="{B9A237F8-A9EB-4AAD-A3D4-556A83688CB5}"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AA43C58-D23A-420E-8913-BABFFEB08633}" type="doc">
      <dgm:prSet loTypeId="urn:microsoft.com/office/officeart/2005/8/layout/default" loCatId="list" qsTypeId="urn:microsoft.com/office/officeart/2005/8/quickstyle/3d2" qsCatId="3D" csTypeId="urn:microsoft.com/office/officeart/2005/8/colors/colorful4" csCatId="colorful" phldr="1"/>
      <dgm:spPr/>
      <dgm:t>
        <a:bodyPr/>
        <a:lstStyle/>
        <a:p>
          <a:endParaRPr lang="zh-TW" altLang="en-US"/>
        </a:p>
      </dgm:t>
    </dgm:pt>
    <dgm:pt modelId="{1B57BCC4-E97C-4E6A-AC6F-3D345A005198}">
      <dgm:prSet phldrT="[文字]" custT="1"/>
      <dgm:spPr>
        <a:solidFill>
          <a:srgbClr val="660066"/>
        </a:solidFill>
      </dgm:spPr>
      <dgm:t>
        <a:bodyPr>
          <a:scene3d>
            <a:camera prst="orthographicFront"/>
            <a:lightRig rig="soft" dir="t">
              <a:rot lat="0" lon="0" rev="10800000"/>
            </a:lightRig>
          </a:scene3d>
          <a:sp3d>
            <a:bevelT w="27940" h="12700"/>
            <a:contourClr>
              <a:srgbClr val="DDDDDD"/>
            </a:contourClr>
          </a:sp3d>
        </a:bodyPr>
        <a:lstStyle/>
        <a:p>
          <a:r>
            <a:rPr lang="zh-TW" altLang="en-US" sz="2800" b="1"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顧客的認知與偏好</a:t>
          </a:r>
          <a:endParaRPr lang="zh-TW" altLang="en-US" sz="28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22FD5B87-F6D6-4914-B265-6375DE99DEA8}" type="parTrans" cxnId="{50C3EE68-6A60-48FC-848E-4FD6621FA7DF}">
      <dgm:prSet/>
      <dgm:spPr/>
      <dgm:t>
        <a:bodyPr/>
        <a:lstStyle/>
        <a:p>
          <a:endParaRPr lang="zh-TW" altLang="en-US"/>
        </a:p>
      </dgm:t>
    </dgm:pt>
    <dgm:pt modelId="{C8D70097-48FD-48AE-956D-701D4E336685}" type="sibTrans" cxnId="{50C3EE68-6A60-48FC-848E-4FD6621FA7DF}">
      <dgm:prSet/>
      <dgm:spPr/>
      <dgm:t>
        <a:bodyPr/>
        <a:lstStyle/>
        <a:p>
          <a:endParaRPr lang="zh-TW" altLang="en-US"/>
        </a:p>
      </dgm:t>
    </dgm:pt>
    <dgm:pt modelId="{990438B5-C578-48F7-9400-D2C7C6FD596E}">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2800" b="1"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顧客對替代方案的認知與態度</a:t>
          </a:r>
          <a:endParaRPr lang="zh-TW" altLang="en-US" sz="28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BA2D3746-5636-4E46-9278-BCC59A0FC2F9}" type="parTrans" cxnId="{A3CAD390-FEAB-4DCB-9BE0-B676857FE0CC}">
      <dgm:prSet/>
      <dgm:spPr/>
      <dgm:t>
        <a:bodyPr/>
        <a:lstStyle/>
        <a:p>
          <a:endParaRPr lang="zh-TW" altLang="en-US"/>
        </a:p>
      </dgm:t>
    </dgm:pt>
    <dgm:pt modelId="{F4BE3860-0CFA-4465-AFD3-159CCF051678}" type="sibTrans" cxnId="{A3CAD390-FEAB-4DCB-9BE0-B676857FE0CC}">
      <dgm:prSet/>
      <dgm:spPr/>
      <dgm:t>
        <a:bodyPr/>
        <a:lstStyle/>
        <a:p>
          <a:endParaRPr lang="zh-TW" altLang="en-US"/>
        </a:p>
      </dgm:t>
    </dgm:pt>
    <dgm:pt modelId="{AEFFE9C1-8DD6-4989-AAC3-0B713D2D4331}">
      <dgm:prSet phldrT="[文字]" custT="1"/>
      <dgm:spPr>
        <a:solidFill>
          <a:srgbClr val="C00000"/>
        </a:solidFill>
      </dgm:spPr>
      <dgm:t>
        <a:bodyPr>
          <a:scene3d>
            <a:camera prst="orthographicFront"/>
            <a:lightRig rig="soft" dir="t">
              <a:rot lat="0" lon="0" rev="10800000"/>
            </a:lightRig>
          </a:scene3d>
          <a:sp3d>
            <a:bevelT w="27940" h="12700"/>
            <a:contourClr>
              <a:srgbClr val="DDDDDD"/>
            </a:contourClr>
          </a:sp3d>
        </a:bodyPr>
        <a:lstStyle/>
        <a:p>
          <a:r>
            <a:rPr lang="zh-TW" altLang="en-US" sz="2800" b="1"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顧客的付款能力</a:t>
          </a:r>
          <a:endParaRPr lang="zh-TW" altLang="en-US" sz="28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3DB7E963-7042-4CF1-9053-60BAEACD229B}" type="parTrans" cxnId="{014BEEFC-E3B8-4F4E-B85B-B278FCBB5D1E}">
      <dgm:prSet/>
      <dgm:spPr/>
      <dgm:t>
        <a:bodyPr/>
        <a:lstStyle/>
        <a:p>
          <a:endParaRPr lang="zh-TW" altLang="en-US"/>
        </a:p>
      </dgm:t>
    </dgm:pt>
    <dgm:pt modelId="{D64BEEAD-9639-4DD5-A173-CEBBE66904C2}" type="sibTrans" cxnId="{014BEEFC-E3B8-4F4E-B85B-B278FCBB5D1E}">
      <dgm:prSet/>
      <dgm:spPr/>
      <dgm:t>
        <a:bodyPr/>
        <a:lstStyle/>
        <a:p>
          <a:endParaRPr lang="zh-TW" altLang="en-US"/>
        </a:p>
      </dgm:t>
    </dgm:pt>
    <dgm:pt modelId="{76095A23-A959-4D82-8209-F4E6C9D8BD50}" type="pres">
      <dgm:prSet presAssocID="{DAA43C58-D23A-420E-8913-BABFFEB08633}" presName="diagram" presStyleCnt="0">
        <dgm:presLayoutVars>
          <dgm:dir/>
          <dgm:resizeHandles val="exact"/>
        </dgm:presLayoutVars>
      </dgm:prSet>
      <dgm:spPr/>
      <dgm:t>
        <a:bodyPr/>
        <a:lstStyle/>
        <a:p>
          <a:endParaRPr lang="zh-TW" altLang="en-US"/>
        </a:p>
      </dgm:t>
    </dgm:pt>
    <dgm:pt modelId="{05542A5E-26ED-4234-8664-29E163BCDDA0}" type="pres">
      <dgm:prSet presAssocID="{1B57BCC4-E97C-4E6A-AC6F-3D345A005198}" presName="node" presStyleLbl="node1" presStyleIdx="0" presStyleCnt="3" custScaleX="57978" custScaleY="59259" custLinFactNeighborX="-9390" custLinFactNeighborY="-15">
        <dgm:presLayoutVars>
          <dgm:bulletEnabled val="1"/>
        </dgm:presLayoutVars>
      </dgm:prSet>
      <dgm:spPr>
        <a:prstGeom prst="roundRect">
          <a:avLst/>
        </a:prstGeom>
      </dgm:spPr>
      <dgm:t>
        <a:bodyPr/>
        <a:lstStyle/>
        <a:p>
          <a:endParaRPr lang="zh-TW" altLang="en-US"/>
        </a:p>
      </dgm:t>
    </dgm:pt>
    <dgm:pt modelId="{5C5C3C28-DBB1-4E45-8E82-71B280824AC3}" type="pres">
      <dgm:prSet presAssocID="{C8D70097-48FD-48AE-956D-701D4E336685}" presName="sibTrans" presStyleCnt="0"/>
      <dgm:spPr/>
      <dgm:t>
        <a:bodyPr/>
        <a:lstStyle/>
        <a:p>
          <a:endParaRPr lang="zh-TW" altLang="en-US"/>
        </a:p>
      </dgm:t>
    </dgm:pt>
    <dgm:pt modelId="{FA2DFF8C-377F-46BC-B51A-AE7A5145C0B7}" type="pres">
      <dgm:prSet presAssocID="{990438B5-C578-48F7-9400-D2C7C6FD596E}" presName="node" presStyleLbl="node1" presStyleIdx="1" presStyleCnt="3" custScaleX="57978" custScaleY="59259">
        <dgm:presLayoutVars>
          <dgm:bulletEnabled val="1"/>
        </dgm:presLayoutVars>
      </dgm:prSet>
      <dgm:spPr>
        <a:prstGeom prst="roundRect">
          <a:avLst/>
        </a:prstGeom>
      </dgm:spPr>
      <dgm:t>
        <a:bodyPr/>
        <a:lstStyle/>
        <a:p>
          <a:endParaRPr lang="zh-TW" altLang="en-US"/>
        </a:p>
      </dgm:t>
    </dgm:pt>
    <dgm:pt modelId="{2E5BB301-3918-4EAA-B6D6-A20E41E89F31}" type="pres">
      <dgm:prSet presAssocID="{F4BE3860-0CFA-4465-AFD3-159CCF051678}" presName="sibTrans" presStyleCnt="0"/>
      <dgm:spPr/>
      <dgm:t>
        <a:bodyPr/>
        <a:lstStyle/>
        <a:p>
          <a:endParaRPr lang="zh-TW" altLang="en-US"/>
        </a:p>
      </dgm:t>
    </dgm:pt>
    <dgm:pt modelId="{B147493B-2ACF-4210-A434-F82BF65829C3}" type="pres">
      <dgm:prSet presAssocID="{AEFFE9C1-8DD6-4989-AAC3-0B713D2D4331}" presName="node" presStyleLbl="node1" presStyleIdx="2" presStyleCnt="3" custScaleX="57978" custScaleY="59259" custLinFactNeighborX="12274" custLinFactNeighborY="-15">
        <dgm:presLayoutVars>
          <dgm:bulletEnabled val="1"/>
        </dgm:presLayoutVars>
      </dgm:prSet>
      <dgm:spPr>
        <a:prstGeom prst="roundRect">
          <a:avLst/>
        </a:prstGeom>
      </dgm:spPr>
      <dgm:t>
        <a:bodyPr/>
        <a:lstStyle/>
        <a:p>
          <a:endParaRPr lang="zh-TW" altLang="en-US"/>
        </a:p>
      </dgm:t>
    </dgm:pt>
  </dgm:ptLst>
  <dgm:cxnLst>
    <dgm:cxn modelId="{014BEEFC-E3B8-4F4E-B85B-B278FCBB5D1E}" srcId="{DAA43C58-D23A-420E-8913-BABFFEB08633}" destId="{AEFFE9C1-8DD6-4989-AAC3-0B713D2D4331}" srcOrd="2" destOrd="0" parTransId="{3DB7E963-7042-4CF1-9053-60BAEACD229B}" sibTransId="{D64BEEAD-9639-4DD5-A173-CEBBE66904C2}"/>
    <dgm:cxn modelId="{A3CAD390-FEAB-4DCB-9BE0-B676857FE0CC}" srcId="{DAA43C58-D23A-420E-8913-BABFFEB08633}" destId="{990438B5-C578-48F7-9400-D2C7C6FD596E}" srcOrd="1" destOrd="0" parTransId="{BA2D3746-5636-4E46-9278-BCC59A0FC2F9}" sibTransId="{F4BE3860-0CFA-4465-AFD3-159CCF051678}"/>
    <dgm:cxn modelId="{0A3238E6-2AE4-40FF-A3FA-76B09BC6B3FD}" type="presOf" srcId="{990438B5-C578-48F7-9400-D2C7C6FD596E}" destId="{FA2DFF8C-377F-46BC-B51A-AE7A5145C0B7}" srcOrd="0" destOrd="0" presId="urn:microsoft.com/office/officeart/2005/8/layout/default"/>
    <dgm:cxn modelId="{9B44CCCC-7F40-4AE1-9EFB-184AC935A1B0}" type="presOf" srcId="{DAA43C58-D23A-420E-8913-BABFFEB08633}" destId="{76095A23-A959-4D82-8209-F4E6C9D8BD50}" srcOrd="0" destOrd="0" presId="urn:microsoft.com/office/officeart/2005/8/layout/default"/>
    <dgm:cxn modelId="{8E5372C2-1DCB-4A92-A3B5-617A28755496}" type="presOf" srcId="{AEFFE9C1-8DD6-4989-AAC3-0B713D2D4331}" destId="{B147493B-2ACF-4210-A434-F82BF65829C3}" srcOrd="0" destOrd="0" presId="urn:microsoft.com/office/officeart/2005/8/layout/default"/>
    <dgm:cxn modelId="{50C3EE68-6A60-48FC-848E-4FD6621FA7DF}" srcId="{DAA43C58-D23A-420E-8913-BABFFEB08633}" destId="{1B57BCC4-E97C-4E6A-AC6F-3D345A005198}" srcOrd="0" destOrd="0" parTransId="{22FD5B87-F6D6-4914-B265-6375DE99DEA8}" sibTransId="{C8D70097-48FD-48AE-956D-701D4E336685}"/>
    <dgm:cxn modelId="{2A7430D1-CCC0-46D9-B242-2DDB3425AE70}" type="presOf" srcId="{1B57BCC4-E97C-4E6A-AC6F-3D345A005198}" destId="{05542A5E-26ED-4234-8664-29E163BCDDA0}" srcOrd="0" destOrd="0" presId="urn:microsoft.com/office/officeart/2005/8/layout/default"/>
    <dgm:cxn modelId="{CF4AB975-3DDD-40AA-A95A-4A5F0CAD2FB5}" type="presParOf" srcId="{76095A23-A959-4D82-8209-F4E6C9D8BD50}" destId="{05542A5E-26ED-4234-8664-29E163BCDDA0}" srcOrd="0" destOrd="0" presId="urn:microsoft.com/office/officeart/2005/8/layout/default"/>
    <dgm:cxn modelId="{1FD031AC-29C3-4DD7-8432-A1D3C6ED4A16}" type="presParOf" srcId="{76095A23-A959-4D82-8209-F4E6C9D8BD50}" destId="{5C5C3C28-DBB1-4E45-8E82-71B280824AC3}" srcOrd="1" destOrd="0" presId="urn:microsoft.com/office/officeart/2005/8/layout/default"/>
    <dgm:cxn modelId="{8F70E482-8894-468B-A884-E6D2659700CF}" type="presParOf" srcId="{76095A23-A959-4D82-8209-F4E6C9D8BD50}" destId="{FA2DFF8C-377F-46BC-B51A-AE7A5145C0B7}" srcOrd="2" destOrd="0" presId="urn:microsoft.com/office/officeart/2005/8/layout/default"/>
    <dgm:cxn modelId="{9AB6FFA7-BD59-4FB9-8245-943071CB0356}" type="presParOf" srcId="{76095A23-A959-4D82-8209-F4E6C9D8BD50}" destId="{2E5BB301-3918-4EAA-B6D6-A20E41E89F31}" srcOrd="3" destOrd="0" presId="urn:microsoft.com/office/officeart/2005/8/layout/default"/>
    <dgm:cxn modelId="{3480CB47-ABFF-4FFE-BFC8-F5D6BC4076A8}" type="presParOf" srcId="{76095A23-A959-4D82-8209-F4E6C9D8BD50}" destId="{B147493B-2ACF-4210-A434-F82BF65829C3}"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9BF8C2E-C3B0-490A-8B5E-816645CB59B9}" type="doc">
      <dgm:prSet loTypeId="urn:microsoft.com/office/officeart/2005/8/layout/default" loCatId="list" qsTypeId="urn:microsoft.com/office/officeart/2005/8/quickstyle/3d1" qsCatId="3D" csTypeId="urn:microsoft.com/office/officeart/2005/8/colors/colorful4" csCatId="colorful" phldr="1"/>
      <dgm:spPr/>
      <dgm:t>
        <a:bodyPr/>
        <a:lstStyle/>
        <a:p>
          <a:endParaRPr lang="zh-TW" altLang="en-US"/>
        </a:p>
      </dgm:t>
    </dgm:pt>
    <dgm:pt modelId="{8BF8F4B7-55B9-4431-AED3-40F6E3BA9F39}">
      <dgm:prSet phldrT="[文字]" custT="1"/>
      <dgm:spPr>
        <a:solidFill>
          <a:srgbClr val="660066"/>
        </a:solidFill>
      </dgm:spPr>
      <dgm:t>
        <a:bodyPr>
          <a:scene3d>
            <a:camera prst="orthographicFront"/>
            <a:lightRig rig="soft" dir="t">
              <a:rot lat="0" lon="0" rev="10800000"/>
            </a:lightRig>
          </a:scene3d>
          <a:sp3d>
            <a:bevelT w="27940" h="12700"/>
            <a:contourClr>
              <a:srgbClr val="DDDDDD"/>
            </a:contourClr>
          </a:sp3d>
        </a:bodyPr>
        <a:lstStyle/>
        <a:p>
          <a:r>
            <a:rPr lang="zh-TW" altLang="en-US" sz="2800" b="1"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加成訂價法</a:t>
          </a:r>
          <a:endParaRPr lang="zh-TW" altLang="en-US" sz="28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58E04D9A-30DA-4E28-B8C7-07EDC8AE979A}" type="parTrans" cxnId="{DBE5E858-3893-4DF7-8E11-7EA0D71053FE}">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DFEFC8DB-4E21-4F5D-AB2E-878E4D72C10B}" type="sibTrans" cxnId="{DBE5E858-3893-4DF7-8E11-7EA0D71053FE}">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C517639F-473B-411F-A1DF-0DBF87C514AB}">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2800" b="1"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利潤最大化訂價法</a:t>
          </a:r>
          <a:endParaRPr lang="zh-TW" altLang="en-US" sz="28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816B81A5-1FBB-4AE6-9410-A8357472BF2D}" type="parTrans" cxnId="{1A4BB513-2ED8-4BAC-B219-25695C8760B9}">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0678B1F9-F1CD-4109-893C-66BAD541722F}" type="sibTrans" cxnId="{1A4BB513-2ED8-4BAC-B219-25695C8760B9}">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43B3ED6E-D321-432A-AA14-C149EE41A474}" type="pres">
      <dgm:prSet presAssocID="{09BF8C2E-C3B0-490A-8B5E-816645CB59B9}" presName="diagram" presStyleCnt="0">
        <dgm:presLayoutVars>
          <dgm:dir/>
          <dgm:resizeHandles val="exact"/>
        </dgm:presLayoutVars>
      </dgm:prSet>
      <dgm:spPr/>
      <dgm:t>
        <a:bodyPr/>
        <a:lstStyle/>
        <a:p>
          <a:endParaRPr lang="zh-TW" altLang="en-US"/>
        </a:p>
      </dgm:t>
    </dgm:pt>
    <dgm:pt modelId="{7814B25A-218F-4422-B88F-FE10F6BB2088}" type="pres">
      <dgm:prSet presAssocID="{8BF8F4B7-55B9-4431-AED3-40F6E3BA9F39}" presName="node" presStyleLbl="node1" presStyleIdx="0" presStyleCnt="2" custScaleX="185397" custScaleY="134617" custLinFactNeighborX="-34390" custLinFactNeighborY="-73">
        <dgm:presLayoutVars>
          <dgm:bulletEnabled val="1"/>
        </dgm:presLayoutVars>
      </dgm:prSet>
      <dgm:spPr>
        <a:prstGeom prst="roundRect">
          <a:avLst/>
        </a:prstGeom>
      </dgm:spPr>
      <dgm:t>
        <a:bodyPr/>
        <a:lstStyle/>
        <a:p>
          <a:endParaRPr lang="zh-TW" altLang="en-US"/>
        </a:p>
      </dgm:t>
    </dgm:pt>
    <dgm:pt modelId="{C0A85DA0-DBEB-4325-B22A-778C70282E39}" type="pres">
      <dgm:prSet presAssocID="{DFEFC8DB-4E21-4F5D-AB2E-878E4D72C10B}" presName="sibTrans" presStyleCnt="0"/>
      <dgm:spPr/>
      <dgm:t>
        <a:bodyPr/>
        <a:lstStyle/>
        <a:p>
          <a:endParaRPr lang="zh-TW" altLang="en-US"/>
        </a:p>
      </dgm:t>
    </dgm:pt>
    <dgm:pt modelId="{B9A237F8-A9EB-4AAD-A3D4-556A83688CB5}" type="pres">
      <dgm:prSet presAssocID="{C517639F-473B-411F-A1DF-0DBF87C514AB}" presName="node" presStyleLbl="node1" presStyleIdx="1" presStyleCnt="2" custScaleX="202420" custScaleY="134617" custLinFactNeighborX="38473" custLinFactNeighborY="-73">
        <dgm:presLayoutVars>
          <dgm:bulletEnabled val="1"/>
        </dgm:presLayoutVars>
      </dgm:prSet>
      <dgm:spPr>
        <a:prstGeom prst="roundRect">
          <a:avLst/>
        </a:prstGeom>
      </dgm:spPr>
      <dgm:t>
        <a:bodyPr/>
        <a:lstStyle/>
        <a:p>
          <a:endParaRPr lang="zh-TW" altLang="en-US"/>
        </a:p>
      </dgm:t>
    </dgm:pt>
  </dgm:ptLst>
  <dgm:cxnLst>
    <dgm:cxn modelId="{1A4BB513-2ED8-4BAC-B219-25695C8760B9}" srcId="{09BF8C2E-C3B0-490A-8B5E-816645CB59B9}" destId="{C517639F-473B-411F-A1DF-0DBF87C514AB}" srcOrd="1" destOrd="0" parTransId="{816B81A5-1FBB-4AE6-9410-A8357472BF2D}" sibTransId="{0678B1F9-F1CD-4109-893C-66BAD541722F}"/>
    <dgm:cxn modelId="{7735A453-8A31-4ED8-B18C-E4211609B5FA}" type="presOf" srcId="{09BF8C2E-C3B0-490A-8B5E-816645CB59B9}" destId="{43B3ED6E-D321-432A-AA14-C149EE41A474}" srcOrd="0" destOrd="0" presId="urn:microsoft.com/office/officeart/2005/8/layout/default"/>
    <dgm:cxn modelId="{DBE5E858-3893-4DF7-8E11-7EA0D71053FE}" srcId="{09BF8C2E-C3B0-490A-8B5E-816645CB59B9}" destId="{8BF8F4B7-55B9-4431-AED3-40F6E3BA9F39}" srcOrd="0" destOrd="0" parTransId="{58E04D9A-30DA-4E28-B8C7-07EDC8AE979A}" sibTransId="{DFEFC8DB-4E21-4F5D-AB2E-878E4D72C10B}"/>
    <dgm:cxn modelId="{555DE406-0C65-43EA-B562-55A452EB81DC}" type="presOf" srcId="{C517639F-473B-411F-A1DF-0DBF87C514AB}" destId="{B9A237F8-A9EB-4AAD-A3D4-556A83688CB5}" srcOrd="0" destOrd="0" presId="urn:microsoft.com/office/officeart/2005/8/layout/default"/>
    <dgm:cxn modelId="{172CA544-D215-4A60-BAEF-53F110845B4E}" type="presOf" srcId="{8BF8F4B7-55B9-4431-AED3-40F6E3BA9F39}" destId="{7814B25A-218F-4422-B88F-FE10F6BB2088}" srcOrd="0" destOrd="0" presId="urn:microsoft.com/office/officeart/2005/8/layout/default"/>
    <dgm:cxn modelId="{1F38D97E-4079-475F-81E9-7B734695B42D}" type="presParOf" srcId="{43B3ED6E-D321-432A-AA14-C149EE41A474}" destId="{7814B25A-218F-4422-B88F-FE10F6BB2088}" srcOrd="0" destOrd="0" presId="urn:microsoft.com/office/officeart/2005/8/layout/default"/>
    <dgm:cxn modelId="{1604B864-EFDB-422A-9A5B-765EEBF22AC1}" type="presParOf" srcId="{43B3ED6E-D321-432A-AA14-C149EE41A474}" destId="{C0A85DA0-DBEB-4325-B22A-778C70282E39}" srcOrd="1" destOrd="0" presId="urn:microsoft.com/office/officeart/2005/8/layout/default"/>
    <dgm:cxn modelId="{249C9E60-F20E-4C96-BAE2-C2CF962A669E}" type="presParOf" srcId="{43B3ED6E-D321-432A-AA14-C149EE41A474}" destId="{B9A237F8-A9EB-4AAD-A3D4-556A83688CB5}"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AA43C58-D23A-420E-8913-BABFFEB08633}" type="doc">
      <dgm:prSet loTypeId="urn:microsoft.com/office/officeart/2005/8/layout/default" loCatId="list" qsTypeId="urn:microsoft.com/office/officeart/2005/8/quickstyle/3d1" qsCatId="3D" csTypeId="urn:microsoft.com/office/officeart/2005/8/colors/colorful5" csCatId="colorful" phldr="1"/>
      <dgm:spPr/>
      <dgm:t>
        <a:bodyPr/>
        <a:lstStyle/>
        <a:p>
          <a:endParaRPr lang="zh-TW" altLang="en-US"/>
        </a:p>
      </dgm:t>
    </dgm:pt>
    <dgm:pt modelId="{1B57BCC4-E97C-4E6A-AC6F-3D345A005198}">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3200"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產品生命週期</a:t>
          </a:r>
          <a:endParaRPr lang="zh-TW" altLang="en-US" sz="3200" b="1" cap="none" spc="150" dirty="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22FD5B87-F6D6-4914-B265-6375DE99DEA8}" type="parTrans" cxnId="{50C3EE68-6A60-48FC-848E-4FD6621FA7DF}">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C8D70097-48FD-48AE-956D-701D4E336685}" type="sibTrans" cxnId="{50C3EE68-6A60-48FC-848E-4FD6621FA7DF}">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990438B5-C578-48F7-9400-D2C7C6FD596E}">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3200"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競爭狀況</a:t>
          </a:r>
          <a:endParaRPr lang="zh-TW" altLang="en-US" sz="3200" b="1" cap="none" spc="150" dirty="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BA2D3746-5636-4E46-9278-BCC59A0FC2F9}" type="parTrans" cxnId="{A3CAD390-FEAB-4DCB-9BE0-B676857FE0CC}">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F4BE3860-0CFA-4465-AFD3-159CCF051678}" type="sibTrans" cxnId="{A3CAD390-FEAB-4DCB-9BE0-B676857FE0CC}">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AEFFE9C1-8DD6-4989-AAC3-0B713D2D4331}">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3200"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組織與行銷目標</a:t>
          </a:r>
          <a:endParaRPr lang="zh-TW" altLang="en-US" sz="3200" b="1" cap="none" spc="150" dirty="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3DB7E963-7042-4CF1-9053-60BAEACD229B}" type="parTrans" cxnId="{014BEEFC-E3B8-4F4E-B85B-B278FCBB5D1E}">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D64BEEAD-9639-4DD5-A173-CEBBE66904C2}" type="sibTrans" cxnId="{014BEEFC-E3B8-4F4E-B85B-B278FCBB5D1E}">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25902CEF-40EA-47CC-8C7F-12DECC46187A}">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3200"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其他行銷組合變數</a:t>
          </a:r>
          <a:endParaRPr lang="zh-TW" altLang="en-US" sz="3200" b="1" cap="none" spc="150" dirty="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26750A5C-B479-45F9-A243-91A1F72AB838}" type="parTrans" cxnId="{3CA0FD6C-1866-46CB-A5DD-83364B7C10EC}">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143FA9F6-1B4D-4666-A3AD-1F0BE3FB75E8}" type="sibTrans" cxnId="{3CA0FD6C-1866-46CB-A5DD-83364B7C10EC}">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16EC3F02-A1ED-4FB6-ADF3-D528E4E9F080}">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3200"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通路成員的期望</a:t>
          </a:r>
          <a:endParaRPr lang="zh-TW" altLang="en-US" sz="3200" b="1" cap="none" spc="150" dirty="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69ECB786-1183-4EE3-A66B-9243F1D9FBFD}" type="parTrans" cxnId="{59BC234C-D7A7-43D5-9D13-12C7BC58F71A}">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45D76764-9C88-4638-89CD-42EC5F4FF794}" type="sibTrans" cxnId="{59BC234C-D7A7-43D5-9D13-12C7BC58F71A}">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EA123184-4D30-409E-A101-67642AF559BF}">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3200"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政府與法令的規範</a:t>
          </a:r>
          <a:endParaRPr lang="zh-TW" altLang="en-US" sz="3200" b="1" cap="none" spc="150" dirty="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C240C271-26AA-4ED6-A674-580696FCA192}" type="parTrans" cxnId="{ED6B4D56-4986-47AC-8EA8-F6B2E93B07EB}">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58965232-A395-479C-959C-E1685937D27C}" type="sibTrans" cxnId="{ED6B4D56-4986-47AC-8EA8-F6B2E93B07EB}">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25D44092-CB7D-4E3C-A3D9-A087AD0ED7B2}">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3200"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價格與品質的關係</a:t>
          </a:r>
          <a:endParaRPr lang="zh-TW" altLang="en-US" sz="3200" b="1" cap="none" spc="150" dirty="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DE62EBF9-862F-4D69-A486-C8CC5DAB2211}" type="parTrans" cxnId="{E96CEAC0-156A-4F7F-B08F-38A77CD07E4B}">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B9F26CBB-20C6-4A06-81B1-8B6400DBDE6B}" type="sibTrans" cxnId="{E96CEAC0-156A-4F7F-B08F-38A77CD07E4B}">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chemeClr val="tx1"/>
            </a:solidFill>
            <a:effectLst>
              <a:outerShdw blurRad="25400" algn="tl" rotWithShape="0">
                <a:srgbClr val="000000">
                  <a:alpha val="43000"/>
                </a:srgbClr>
              </a:outerShdw>
            </a:effectLst>
          </a:endParaRPr>
        </a:p>
      </dgm:t>
    </dgm:pt>
    <dgm:pt modelId="{76095A23-A959-4D82-8209-F4E6C9D8BD50}" type="pres">
      <dgm:prSet presAssocID="{DAA43C58-D23A-420E-8913-BABFFEB08633}" presName="diagram" presStyleCnt="0">
        <dgm:presLayoutVars>
          <dgm:dir/>
          <dgm:resizeHandles val="exact"/>
        </dgm:presLayoutVars>
      </dgm:prSet>
      <dgm:spPr/>
      <dgm:t>
        <a:bodyPr/>
        <a:lstStyle/>
        <a:p>
          <a:endParaRPr lang="zh-TW" altLang="en-US"/>
        </a:p>
      </dgm:t>
    </dgm:pt>
    <dgm:pt modelId="{05542A5E-26ED-4234-8664-29E163BCDDA0}" type="pres">
      <dgm:prSet presAssocID="{1B57BCC4-E97C-4E6A-AC6F-3D345A005198}" presName="node" presStyleLbl="node1" presStyleIdx="0" presStyleCnt="7">
        <dgm:presLayoutVars>
          <dgm:bulletEnabled val="1"/>
        </dgm:presLayoutVars>
      </dgm:prSet>
      <dgm:spPr>
        <a:prstGeom prst="roundRect">
          <a:avLst/>
        </a:prstGeom>
      </dgm:spPr>
      <dgm:t>
        <a:bodyPr/>
        <a:lstStyle/>
        <a:p>
          <a:endParaRPr lang="zh-TW" altLang="en-US"/>
        </a:p>
      </dgm:t>
    </dgm:pt>
    <dgm:pt modelId="{5C5C3C28-DBB1-4E45-8E82-71B280824AC3}" type="pres">
      <dgm:prSet presAssocID="{C8D70097-48FD-48AE-956D-701D4E336685}" presName="sibTrans" presStyleCnt="0"/>
      <dgm:spPr/>
      <dgm:t>
        <a:bodyPr/>
        <a:lstStyle/>
        <a:p>
          <a:endParaRPr lang="zh-TW" altLang="en-US"/>
        </a:p>
      </dgm:t>
    </dgm:pt>
    <dgm:pt modelId="{FA2DFF8C-377F-46BC-B51A-AE7A5145C0B7}" type="pres">
      <dgm:prSet presAssocID="{990438B5-C578-48F7-9400-D2C7C6FD596E}" presName="node" presStyleLbl="node1" presStyleIdx="1" presStyleCnt="7">
        <dgm:presLayoutVars>
          <dgm:bulletEnabled val="1"/>
        </dgm:presLayoutVars>
      </dgm:prSet>
      <dgm:spPr>
        <a:prstGeom prst="roundRect">
          <a:avLst/>
        </a:prstGeom>
      </dgm:spPr>
      <dgm:t>
        <a:bodyPr/>
        <a:lstStyle/>
        <a:p>
          <a:endParaRPr lang="zh-TW" altLang="en-US"/>
        </a:p>
      </dgm:t>
    </dgm:pt>
    <dgm:pt modelId="{2E5BB301-3918-4EAA-B6D6-A20E41E89F31}" type="pres">
      <dgm:prSet presAssocID="{F4BE3860-0CFA-4465-AFD3-159CCF051678}" presName="sibTrans" presStyleCnt="0"/>
      <dgm:spPr/>
      <dgm:t>
        <a:bodyPr/>
        <a:lstStyle/>
        <a:p>
          <a:endParaRPr lang="zh-TW" altLang="en-US"/>
        </a:p>
      </dgm:t>
    </dgm:pt>
    <dgm:pt modelId="{B147493B-2ACF-4210-A434-F82BF65829C3}" type="pres">
      <dgm:prSet presAssocID="{AEFFE9C1-8DD6-4989-AAC3-0B713D2D4331}" presName="node" presStyleLbl="node1" presStyleIdx="2" presStyleCnt="7">
        <dgm:presLayoutVars>
          <dgm:bulletEnabled val="1"/>
        </dgm:presLayoutVars>
      </dgm:prSet>
      <dgm:spPr>
        <a:prstGeom prst="roundRect">
          <a:avLst/>
        </a:prstGeom>
      </dgm:spPr>
      <dgm:t>
        <a:bodyPr/>
        <a:lstStyle/>
        <a:p>
          <a:endParaRPr lang="zh-TW" altLang="en-US"/>
        </a:p>
      </dgm:t>
    </dgm:pt>
    <dgm:pt modelId="{D67671A4-B6EE-45B4-A4A9-27714A682E06}" type="pres">
      <dgm:prSet presAssocID="{D64BEEAD-9639-4DD5-A173-CEBBE66904C2}" presName="sibTrans" presStyleCnt="0"/>
      <dgm:spPr/>
      <dgm:t>
        <a:bodyPr/>
        <a:lstStyle/>
        <a:p>
          <a:endParaRPr lang="zh-TW" altLang="en-US"/>
        </a:p>
      </dgm:t>
    </dgm:pt>
    <dgm:pt modelId="{5A976926-F4C1-4A14-B3EE-713C690953DE}" type="pres">
      <dgm:prSet presAssocID="{25902CEF-40EA-47CC-8C7F-12DECC46187A}" presName="node" presStyleLbl="node1" presStyleIdx="3" presStyleCnt="7">
        <dgm:presLayoutVars>
          <dgm:bulletEnabled val="1"/>
        </dgm:presLayoutVars>
      </dgm:prSet>
      <dgm:spPr>
        <a:prstGeom prst="roundRect">
          <a:avLst/>
        </a:prstGeom>
      </dgm:spPr>
      <dgm:t>
        <a:bodyPr/>
        <a:lstStyle/>
        <a:p>
          <a:endParaRPr lang="zh-TW" altLang="en-US"/>
        </a:p>
      </dgm:t>
    </dgm:pt>
    <dgm:pt modelId="{16A1044C-5A23-4DDC-9F74-CC0A79B401EA}" type="pres">
      <dgm:prSet presAssocID="{143FA9F6-1B4D-4666-A3AD-1F0BE3FB75E8}" presName="sibTrans" presStyleCnt="0"/>
      <dgm:spPr/>
      <dgm:t>
        <a:bodyPr/>
        <a:lstStyle/>
        <a:p>
          <a:endParaRPr lang="zh-TW" altLang="en-US"/>
        </a:p>
      </dgm:t>
    </dgm:pt>
    <dgm:pt modelId="{519E7015-12AB-4743-AE72-8327EFD0B7ED}" type="pres">
      <dgm:prSet presAssocID="{16EC3F02-A1ED-4FB6-ADF3-D528E4E9F080}" presName="node" presStyleLbl="node1" presStyleIdx="4" presStyleCnt="7">
        <dgm:presLayoutVars>
          <dgm:bulletEnabled val="1"/>
        </dgm:presLayoutVars>
      </dgm:prSet>
      <dgm:spPr>
        <a:prstGeom prst="roundRect">
          <a:avLst/>
        </a:prstGeom>
      </dgm:spPr>
      <dgm:t>
        <a:bodyPr/>
        <a:lstStyle/>
        <a:p>
          <a:endParaRPr lang="zh-TW" altLang="en-US"/>
        </a:p>
      </dgm:t>
    </dgm:pt>
    <dgm:pt modelId="{C64F1C1B-705B-46FC-A694-6827426E453B}" type="pres">
      <dgm:prSet presAssocID="{45D76764-9C88-4638-89CD-42EC5F4FF794}" presName="sibTrans" presStyleCnt="0"/>
      <dgm:spPr/>
      <dgm:t>
        <a:bodyPr/>
        <a:lstStyle/>
        <a:p>
          <a:endParaRPr lang="zh-TW" altLang="en-US"/>
        </a:p>
      </dgm:t>
    </dgm:pt>
    <dgm:pt modelId="{7BF1F3E0-E150-41B7-B98E-DFC1E9A6D7BE}" type="pres">
      <dgm:prSet presAssocID="{EA123184-4D30-409E-A101-67642AF559BF}" presName="node" presStyleLbl="node1" presStyleIdx="5" presStyleCnt="7">
        <dgm:presLayoutVars>
          <dgm:bulletEnabled val="1"/>
        </dgm:presLayoutVars>
      </dgm:prSet>
      <dgm:spPr>
        <a:prstGeom prst="roundRect">
          <a:avLst/>
        </a:prstGeom>
      </dgm:spPr>
      <dgm:t>
        <a:bodyPr/>
        <a:lstStyle/>
        <a:p>
          <a:endParaRPr lang="zh-TW" altLang="en-US"/>
        </a:p>
      </dgm:t>
    </dgm:pt>
    <dgm:pt modelId="{E92DC890-ACA9-4FE8-861B-32B2D9CC3FEA}" type="pres">
      <dgm:prSet presAssocID="{58965232-A395-479C-959C-E1685937D27C}" presName="sibTrans" presStyleCnt="0"/>
      <dgm:spPr/>
      <dgm:t>
        <a:bodyPr/>
        <a:lstStyle/>
        <a:p>
          <a:endParaRPr lang="zh-TW" altLang="en-US"/>
        </a:p>
      </dgm:t>
    </dgm:pt>
    <dgm:pt modelId="{94AAD908-249D-49F6-969F-3867F992D9BF}" type="pres">
      <dgm:prSet presAssocID="{25D44092-CB7D-4E3C-A3D9-A087AD0ED7B2}" presName="node" presStyleLbl="node1" presStyleIdx="6" presStyleCnt="7">
        <dgm:presLayoutVars>
          <dgm:bulletEnabled val="1"/>
        </dgm:presLayoutVars>
      </dgm:prSet>
      <dgm:spPr>
        <a:prstGeom prst="roundRect">
          <a:avLst/>
        </a:prstGeom>
      </dgm:spPr>
      <dgm:t>
        <a:bodyPr/>
        <a:lstStyle/>
        <a:p>
          <a:endParaRPr lang="zh-TW" altLang="en-US"/>
        </a:p>
      </dgm:t>
    </dgm:pt>
  </dgm:ptLst>
  <dgm:cxnLst>
    <dgm:cxn modelId="{A3CAD390-FEAB-4DCB-9BE0-B676857FE0CC}" srcId="{DAA43C58-D23A-420E-8913-BABFFEB08633}" destId="{990438B5-C578-48F7-9400-D2C7C6FD596E}" srcOrd="1" destOrd="0" parTransId="{BA2D3746-5636-4E46-9278-BCC59A0FC2F9}" sibTransId="{F4BE3860-0CFA-4465-AFD3-159CCF051678}"/>
    <dgm:cxn modelId="{59BC234C-D7A7-43D5-9D13-12C7BC58F71A}" srcId="{DAA43C58-D23A-420E-8913-BABFFEB08633}" destId="{16EC3F02-A1ED-4FB6-ADF3-D528E4E9F080}" srcOrd="4" destOrd="0" parTransId="{69ECB786-1183-4EE3-A66B-9243F1D9FBFD}" sibTransId="{45D76764-9C88-4638-89CD-42EC5F4FF794}"/>
    <dgm:cxn modelId="{E96CEAC0-156A-4F7F-B08F-38A77CD07E4B}" srcId="{DAA43C58-D23A-420E-8913-BABFFEB08633}" destId="{25D44092-CB7D-4E3C-A3D9-A087AD0ED7B2}" srcOrd="6" destOrd="0" parTransId="{DE62EBF9-862F-4D69-A486-C8CC5DAB2211}" sibTransId="{B9F26CBB-20C6-4A06-81B1-8B6400DBDE6B}"/>
    <dgm:cxn modelId="{B6B6F6C8-D19F-4D7D-9B23-46A09680E900}" type="presOf" srcId="{25D44092-CB7D-4E3C-A3D9-A087AD0ED7B2}" destId="{94AAD908-249D-49F6-969F-3867F992D9BF}" srcOrd="0" destOrd="0" presId="urn:microsoft.com/office/officeart/2005/8/layout/default"/>
    <dgm:cxn modelId="{ED6B4D56-4986-47AC-8EA8-F6B2E93B07EB}" srcId="{DAA43C58-D23A-420E-8913-BABFFEB08633}" destId="{EA123184-4D30-409E-A101-67642AF559BF}" srcOrd="5" destOrd="0" parTransId="{C240C271-26AA-4ED6-A674-580696FCA192}" sibTransId="{58965232-A395-479C-959C-E1685937D27C}"/>
    <dgm:cxn modelId="{4A39AEFD-C910-4426-91AF-D9181FD6A14D}" type="presOf" srcId="{25902CEF-40EA-47CC-8C7F-12DECC46187A}" destId="{5A976926-F4C1-4A14-B3EE-713C690953DE}" srcOrd="0" destOrd="0" presId="urn:microsoft.com/office/officeart/2005/8/layout/default"/>
    <dgm:cxn modelId="{3CA0FD6C-1866-46CB-A5DD-83364B7C10EC}" srcId="{DAA43C58-D23A-420E-8913-BABFFEB08633}" destId="{25902CEF-40EA-47CC-8C7F-12DECC46187A}" srcOrd="3" destOrd="0" parTransId="{26750A5C-B479-45F9-A243-91A1F72AB838}" sibTransId="{143FA9F6-1B4D-4666-A3AD-1F0BE3FB75E8}"/>
    <dgm:cxn modelId="{F123E8D0-72DE-4EC2-8DE7-56FB06FAEEDB}" type="presOf" srcId="{1B57BCC4-E97C-4E6A-AC6F-3D345A005198}" destId="{05542A5E-26ED-4234-8664-29E163BCDDA0}" srcOrd="0" destOrd="0" presId="urn:microsoft.com/office/officeart/2005/8/layout/default"/>
    <dgm:cxn modelId="{9A77DE67-FE9C-42F3-B777-1EBC8AF5C587}" type="presOf" srcId="{DAA43C58-D23A-420E-8913-BABFFEB08633}" destId="{76095A23-A959-4D82-8209-F4E6C9D8BD50}" srcOrd="0" destOrd="0" presId="urn:microsoft.com/office/officeart/2005/8/layout/default"/>
    <dgm:cxn modelId="{014BEEFC-E3B8-4F4E-B85B-B278FCBB5D1E}" srcId="{DAA43C58-D23A-420E-8913-BABFFEB08633}" destId="{AEFFE9C1-8DD6-4989-AAC3-0B713D2D4331}" srcOrd="2" destOrd="0" parTransId="{3DB7E963-7042-4CF1-9053-60BAEACD229B}" sibTransId="{D64BEEAD-9639-4DD5-A173-CEBBE66904C2}"/>
    <dgm:cxn modelId="{84CCCB9B-605C-4040-B297-0B491FBC2E1A}" type="presOf" srcId="{AEFFE9C1-8DD6-4989-AAC3-0B713D2D4331}" destId="{B147493B-2ACF-4210-A434-F82BF65829C3}" srcOrd="0" destOrd="0" presId="urn:microsoft.com/office/officeart/2005/8/layout/default"/>
    <dgm:cxn modelId="{0D38AE52-529A-4A0C-ACB0-DC88369D7B0E}" type="presOf" srcId="{16EC3F02-A1ED-4FB6-ADF3-D528E4E9F080}" destId="{519E7015-12AB-4743-AE72-8327EFD0B7ED}" srcOrd="0" destOrd="0" presId="urn:microsoft.com/office/officeart/2005/8/layout/default"/>
    <dgm:cxn modelId="{50C3EE68-6A60-48FC-848E-4FD6621FA7DF}" srcId="{DAA43C58-D23A-420E-8913-BABFFEB08633}" destId="{1B57BCC4-E97C-4E6A-AC6F-3D345A005198}" srcOrd="0" destOrd="0" parTransId="{22FD5B87-F6D6-4914-B265-6375DE99DEA8}" sibTransId="{C8D70097-48FD-48AE-956D-701D4E336685}"/>
    <dgm:cxn modelId="{D0838086-F874-4A97-8AE9-D7DD9BBF82C6}" type="presOf" srcId="{EA123184-4D30-409E-A101-67642AF559BF}" destId="{7BF1F3E0-E150-41B7-B98E-DFC1E9A6D7BE}" srcOrd="0" destOrd="0" presId="urn:microsoft.com/office/officeart/2005/8/layout/default"/>
    <dgm:cxn modelId="{0A89254E-032F-413A-9D39-D7D14D0B2370}" type="presOf" srcId="{990438B5-C578-48F7-9400-D2C7C6FD596E}" destId="{FA2DFF8C-377F-46BC-B51A-AE7A5145C0B7}" srcOrd="0" destOrd="0" presId="urn:microsoft.com/office/officeart/2005/8/layout/default"/>
    <dgm:cxn modelId="{EC3FB2E5-4EE1-459E-B562-08EC8D5E967F}" type="presParOf" srcId="{76095A23-A959-4D82-8209-F4E6C9D8BD50}" destId="{05542A5E-26ED-4234-8664-29E163BCDDA0}" srcOrd="0" destOrd="0" presId="urn:microsoft.com/office/officeart/2005/8/layout/default"/>
    <dgm:cxn modelId="{0CE02CC1-CF28-4E0C-BE8C-3B96C7ED052B}" type="presParOf" srcId="{76095A23-A959-4D82-8209-F4E6C9D8BD50}" destId="{5C5C3C28-DBB1-4E45-8E82-71B280824AC3}" srcOrd="1" destOrd="0" presId="urn:microsoft.com/office/officeart/2005/8/layout/default"/>
    <dgm:cxn modelId="{F7490958-FA19-49CF-A699-E9225C9709C4}" type="presParOf" srcId="{76095A23-A959-4D82-8209-F4E6C9D8BD50}" destId="{FA2DFF8C-377F-46BC-B51A-AE7A5145C0B7}" srcOrd="2" destOrd="0" presId="urn:microsoft.com/office/officeart/2005/8/layout/default"/>
    <dgm:cxn modelId="{8F72A3AE-E042-492A-B2E1-A1354C132D8A}" type="presParOf" srcId="{76095A23-A959-4D82-8209-F4E6C9D8BD50}" destId="{2E5BB301-3918-4EAA-B6D6-A20E41E89F31}" srcOrd="3" destOrd="0" presId="urn:microsoft.com/office/officeart/2005/8/layout/default"/>
    <dgm:cxn modelId="{AD28CBA9-5966-4EDA-8D3A-CA5F639CF8C0}" type="presParOf" srcId="{76095A23-A959-4D82-8209-F4E6C9D8BD50}" destId="{B147493B-2ACF-4210-A434-F82BF65829C3}" srcOrd="4" destOrd="0" presId="urn:microsoft.com/office/officeart/2005/8/layout/default"/>
    <dgm:cxn modelId="{C288D093-4F8A-4671-9A82-03E7B421194A}" type="presParOf" srcId="{76095A23-A959-4D82-8209-F4E6C9D8BD50}" destId="{D67671A4-B6EE-45B4-A4A9-27714A682E06}" srcOrd="5" destOrd="0" presId="urn:microsoft.com/office/officeart/2005/8/layout/default"/>
    <dgm:cxn modelId="{AC6500DF-C8AB-4E3F-94E9-048B93B25FEA}" type="presParOf" srcId="{76095A23-A959-4D82-8209-F4E6C9D8BD50}" destId="{5A976926-F4C1-4A14-B3EE-713C690953DE}" srcOrd="6" destOrd="0" presId="urn:microsoft.com/office/officeart/2005/8/layout/default"/>
    <dgm:cxn modelId="{F6EE04A2-B2AF-4D02-98F9-3B81BC727632}" type="presParOf" srcId="{76095A23-A959-4D82-8209-F4E6C9D8BD50}" destId="{16A1044C-5A23-4DDC-9F74-CC0A79B401EA}" srcOrd="7" destOrd="0" presId="urn:microsoft.com/office/officeart/2005/8/layout/default"/>
    <dgm:cxn modelId="{FCC6F0B3-36B0-4104-B09C-57CCEDD1132B}" type="presParOf" srcId="{76095A23-A959-4D82-8209-F4E6C9D8BD50}" destId="{519E7015-12AB-4743-AE72-8327EFD0B7ED}" srcOrd="8" destOrd="0" presId="urn:microsoft.com/office/officeart/2005/8/layout/default"/>
    <dgm:cxn modelId="{59CAD08F-0691-477E-B04B-F5DD6CB3A0F6}" type="presParOf" srcId="{76095A23-A959-4D82-8209-F4E6C9D8BD50}" destId="{C64F1C1B-705B-46FC-A694-6827426E453B}" srcOrd="9" destOrd="0" presId="urn:microsoft.com/office/officeart/2005/8/layout/default"/>
    <dgm:cxn modelId="{753BCC70-E2E4-458F-9438-0A485051F5C5}" type="presParOf" srcId="{76095A23-A959-4D82-8209-F4E6C9D8BD50}" destId="{7BF1F3E0-E150-41B7-B98E-DFC1E9A6D7BE}" srcOrd="10" destOrd="0" presId="urn:microsoft.com/office/officeart/2005/8/layout/default"/>
    <dgm:cxn modelId="{D57930C9-E6FC-4FDF-9180-0F61AF9CBEEC}" type="presParOf" srcId="{76095A23-A959-4D82-8209-F4E6C9D8BD50}" destId="{E92DC890-ACA9-4FE8-861B-32B2D9CC3FEA}" srcOrd="11" destOrd="0" presId="urn:microsoft.com/office/officeart/2005/8/layout/default"/>
    <dgm:cxn modelId="{AF93EB34-5FEF-4058-A3F0-FE42081973CE}" type="presParOf" srcId="{76095A23-A959-4D82-8209-F4E6C9D8BD50}" destId="{94AAD908-249D-49F6-969F-3867F992D9BF}"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EE1F8CB-366B-4837-A5B3-E150B7996724}"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zh-TW" altLang="en-US"/>
        </a:p>
      </dgm:t>
    </dgm:pt>
    <dgm:pt modelId="{466623E0-0040-4E26-A554-EEAA51687F87}">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§11.1</a:t>
          </a:r>
          <a:r>
            <a:rPr lang="zh-TW" altLang="en-US"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chemeClr val="tx1"/>
              </a:solidFill>
              <a:effectLst>
                <a:outerShdw blurRad="25400" algn="tl" rotWithShape="0">
                  <a:srgbClr val="000000">
                    <a:alpha val="43000"/>
                  </a:srgbClr>
                </a:outerShdw>
              </a:effectLst>
            </a:rPr>
            <a:t>價格的重要性</a:t>
          </a:r>
          <a:endParaRPr lang="zh-TW" altLang="en-US" b="1" cap="none" spc="150" dirty="0">
            <a:ln w="11430"/>
            <a:solidFill>
              <a:schemeClr val="tx1"/>
            </a:solidFill>
            <a:effectLst>
              <a:outerShdw blurRad="25400" algn="tl" rotWithShape="0">
                <a:srgbClr val="000000">
                  <a:alpha val="43000"/>
                </a:srgbClr>
              </a:outerShdw>
            </a:effectLst>
          </a:endParaRPr>
        </a:p>
      </dgm:t>
    </dgm:pt>
    <dgm:pt modelId="{FD67E2CB-352D-41D4-9CAE-9719170116A2}" type="parTrans" cxnId="{554401DD-C7F8-4204-9EBF-8374D61F146A}">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0A393C8B-C662-42ED-9335-8E91627952F5}" type="sibTrans" cxnId="{554401DD-C7F8-4204-9EBF-8374D61F146A}">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21874C3B-E6F9-46BE-BBA7-51B3A98F393E}">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§11.2</a:t>
          </a:r>
          <a:r>
            <a:rPr lang="zh-TW" altLang="en-US"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chemeClr val="tx1"/>
              </a:solidFill>
              <a:effectLst>
                <a:outerShdw blurRad="25400" algn="tl" rotWithShape="0">
                  <a:srgbClr val="000000">
                    <a:alpha val="43000"/>
                  </a:srgbClr>
                </a:outerShdw>
              </a:effectLst>
            </a:rPr>
            <a:t>影響價格的決定因素</a:t>
          </a:r>
          <a:endParaRPr lang="zh-TW" altLang="en-US" b="1" cap="none" spc="150" dirty="0">
            <a:ln w="11430"/>
            <a:solidFill>
              <a:schemeClr val="tx1"/>
            </a:solidFill>
            <a:effectLst>
              <a:outerShdw blurRad="25400" algn="tl" rotWithShape="0">
                <a:srgbClr val="000000">
                  <a:alpha val="43000"/>
                </a:srgbClr>
              </a:outerShdw>
            </a:effectLst>
          </a:endParaRPr>
        </a:p>
      </dgm:t>
    </dgm:pt>
    <dgm:pt modelId="{DA18153F-6C49-4CBE-BBD6-9C2D8B0DECCE}" type="parTrans" cxnId="{40FBF53C-E704-401B-95D3-1C40814D7047}">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88A5E44-8233-40C1-AC6D-F517F24CD5D0}" type="sibTrans" cxnId="{40FBF53C-E704-401B-95D3-1C40814D7047}">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92441081-EF9A-4A41-9712-FFA268598394}">
      <dgm:prSet phldrT="[文字]"/>
      <dgm:spPr>
        <a:solidFill>
          <a:srgbClr val="7030A0"/>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§11.3</a:t>
          </a:r>
          <a:r>
            <a:rPr lang="zh-TW" altLang="en-US" b="1"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rgbClr val="FFFF00"/>
              </a:solidFill>
              <a:effectLst>
                <a:outerShdw blurRad="25400" algn="tl" rotWithShape="0">
                  <a:srgbClr val="000000">
                    <a:alpha val="43000"/>
                  </a:srgbClr>
                </a:outerShdw>
              </a:effectLst>
            </a:rPr>
            <a:t>成本、需求、收入與價格間的關係</a:t>
          </a:r>
          <a:endParaRPr lang="zh-TW" altLang="en-US" b="1" cap="none" spc="150" dirty="0">
            <a:ln w="11430"/>
            <a:solidFill>
              <a:srgbClr val="FFFF00"/>
            </a:solidFill>
            <a:effectLst>
              <a:outerShdw blurRad="25400" algn="tl" rotWithShape="0">
                <a:srgbClr val="000000">
                  <a:alpha val="43000"/>
                </a:srgbClr>
              </a:outerShdw>
            </a:effectLst>
          </a:endParaRPr>
        </a:p>
      </dgm:t>
    </dgm:pt>
    <dgm:pt modelId="{69227985-397E-4379-AF25-45CFD4FAD0A0}" type="parTrans" cxnId="{0A4302F9-FE99-4C24-8D9F-A8232EA04DD1}">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CE2F7A0-B8CE-4A0D-92FC-A4A20345BF57}" type="sibTrans" cxnId="{0A4302F9-FE99-4C24-8D9F-A8232EA04DD1}">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21D204B7-8CEF-44B6-9C07-CE12F0775F3A}">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a:t>
          </a:r>
          <a:r>
            <a:rPr lang="en-US" altLang="zh-TW" b="1" cap="none" spc="15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11.4  </a:t>
          </a:r>
          <a:r>
            <a:rPr lang="zh-TW" altLang="en-US" b="1" cap="none" spc="150" smtClean="0">
              <a:ln w="11430"/>
              <a:solidFill>
                <a:sysClr val="windowText" lastClr="000000"/>
              </a:solidFill>
              <a:effectLst>
                <a:outerShdw blurRad="25400" algn="tl" rotWithShape="0">
                  <a:srgbClr val="000000">
                    <a:alpha val="43000"/>
                  </a:srgbClr>
                </a:outerShdw>
              </a:effectLst>
            </a:rPr>
            <a:t>訂價決策的合法性及道德性</a:t>
          </a:r>
          <a:endParaRPr lang="zh-TW" altLang="en-US" b="1" cap="none" spc="150" dirty="0">
            <a:ln w="11430"/>
            <a:solidFill>
              <a:sysClr val="windowText" lastClr="000000"/>
            </a:solidFill>
            <a:effectLst>
              <a:outerShdw blurRad="25400" algn="tl" rotWithShape="0">
                <a:srgbClr val="000000">
                  <a:alpha val="43000"/>
                </a:srgbClr>
              </a:outerShdw>
            </a:effectLst>
          </a:endParaRPr>
        </a:p>
      </dgm:t>
    </dgm:pt>
    <dgm:pt modelId="{99174FD9-FA08-4985-82E9-5CE212455EEC}" type="parTrans" cxnId="{1F83EAE2-493A-4FED-A9B1-1263AB87E03B}">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CDFD2A5D-B0D1-4D17-A09F-91C885A0B343}" type="sibTrans" cxnId="{1F83EAE2-493A-4FED-A9B1-1263AB87E03B}">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541DA28-CDCD-489A-9F84-11D61EC9A3FF}" type="pres">
      <dgm:prSet presAssocID="{6EE1F8CB-366B-4837-A5B3-E150B7996724}" presName="linear" presStyleCnt="0">
        <dgm:presLayoutVars>
          <dgm:animLvl val="lvl"/>
          <dgm:resizeHandles val="exact"/>
        </dgm:presLayoutVars>
      </dgm:prSet>
      <dgm:spPr/>
      <dgm:t>
        <a:bodyPr/>
        <a:lstStyle/>
        <a:p>
          <a:endParaRPr lang="zh-TW" altLang="en-US"/>
        </a:p>
      </dgm:t>
    </dgm:pt>
    <dgm:pt modelId="{09A62253-66AE-4B25-BF05-80D4F5919D6A}" type="pres">
      <dgm:prSet presAssocID="{466623E0-0040-4E26-A554-EEAA51687F87}" presName="parentText" presStyleLbl="node1" presStyleIdx="0" presStyleCnt="4">
        <dgm:presLayoutVars>
          <dgm:chMax val="0"/>
          <dgm:bulletEnabled val="1"/>
        </dgm:presLayoutVars>
      </dgm:prSet>
      <dgm:spPr/>
      <dgm:t>
        <a:bodyPr/>
        <a:lstStyle/>
        <a:p>
          <a:endParaRPr lang="zh-TW" altLang="en-US"/>
        </a:p>
      </dgm:t>
    </dgm:pt>
    <dgm:pt modelId="{78E87418-2E9B-4068-BE3B-AA521FD793DE}" type="pres">
      <dgm:prSet presAssocID="{0A393C8B-C662-42ED-9335-8E91627952F5}" presName="spacer" presStyleCnt="0"/>
      <dgm:spPr/>
    </dgm:pt>
    <dgm:pt modelId="{48045E5C-A433-40C5-A9A1-1F2ACC2731E6}" type="pres">
      <dgm:prSet presAssocID="{21874C3B-E6F9-46BE-BBA7-51B3A98F393E}" presName="parentText" presStyleLbl="node1" presStyleIdx="1" presStyleCnt="4">
        <dgm:presLayoutVars>
          <dgm:chMax val="0"/>
          <dgm:bulletEnabled val="1"/>
        </dgm:presLayoutVars>
      </dgm:prSet>
      <dgm:spPr/>
      <dgm:t>
        <a:bodyPr/>
        <a:lstStyle/>
        <a:p>
          <a:endParaRPr lang="zh-TW" altLang="en-US"/>
        </a:p>
      </dgm:t>
    </dgm:pt>
    <dgm:pt modelId="{8E796305-0BD0-4ECF-B55B-8944ACFC328D}" type="pres">
      <dgm:prSet presAssocID="{A88A5E44-8233-40C1-AC6D-F517F24CD5D0}" presName="spacer" presStyleCnt="0"/>
      <dgm:spPr/>
    </dgm:pt>
    <dgm:pt modelId="{0B052A4C-9EC6-4953-B7A4-B3CB579AF515}" type="pres">
      <dgm:prSet presAssocID="{92441081-EF9A-4A41-9712-FFA268598394}" presName="parentText" presStyleLbl="node1" presStyleIdx="2" presStyleCnt="4">
        <dgm:presLayoutVars>
          <dgm:chMax val="0"/>
          <dgm:bulletEnabled val="1"/>
        </dgm:presLayoutVars>
      </dgm:prSet>
      <dgm:spPr/>
      <dgm:t>
        <a:bodyPr/>
        <a:lstStyle/>
        <a:p>
          <a:endParaRPr lang="zh-TW" altLang="en-US"/>
        </a:p>
      </dgm:t>
    </dgm:pt>
    <dgm:pt modelId="{74905B49-9F37-450F-B8D7-DD9F28F52CAD}" type="pres">
      <dgm:prSet presAssocID="{ACE2F7A0-B8CE-4A0D-92FC-A4A20345BF57}" presName="spacer" presStyleCnt="0"/>
      <dgm:spPr/>
    </dgm:pt>
    <dgm:pt modelId="{FC1C9785-4EAA-40D5-A517-48DAC3F311E7}" type="pres">
      <dgm:prSet presAssocID="{21D204B7-8CEF-44B6-9C07-CE12F0775F3A}" presName="parentText" presStyleLbl="node1" presStyleIdx="3" presStyleCnt="4">
        <dgm:presLayoutVars>
          <dgm:chMax val="0"/>
          <dgm:bulletEnabled val="1"/>
        </dgm:presLayoutVars>
      </dgm:prSet>
      <dgm:spPr/>
      <dgm:t>
        <a:bodyPr/>
        <a:lstStyle/>
        <a:p>
          <a:endParaRPr lang="zh-TW" altLang="en-US"/>
        </a:p>
      </dgm:t>
    </dgm:pt>
  </dgm:ptLst>
  <dgm:cxnLst>
    <dgm:cxn modelId="{A1EACD88-FD3E-4F01-B487-B78C05158D3B}" type="presOf" srcId="{92441081-EF9A-4A41-9712-FFA268598394}" destId="{0B052A4C-9EC6-4953-B7A4-B3CB579AF515}" srcOrd="0" destOrd="0" presId="urn:microsoft.com/office/officeart/2005/8/layout/vList2"/>
    <dgm:cxn modelId="{40FBF53C-E704-401B-95D3-1C40814D7047}" srcId="{6EE1F8CB-366B-4837-A5B3-E150B7996724}" destId="{21874C3B-E6F9-46BE-BBA7-51B3A98F393E}" srcOrd="1" destOrd="0" parTransId="{DA18153F-6C49-4CBE-BBD6-9C2D8B0DECCE}" sibTransId="{A88A5E44-8233-40C1-AC6D-F517F24CD5D0}"/>
    <dgm:cxn modelId="{558E07A3-6A03-46D1-AA61-8D7F872ED1AE}" type="presOf" srcId="{21874C3B-E6F9-46BE-BBA7-51B3A98F393E}" destId="{48045E5C-A433-40C5-A9A1-1F2ACC2731E6}" srcOrd="0" destOrd="0" presId="urn:microsoft.com/office/officeart/2005/8/layout/vList2"/>
    <dgm:cxn modelId="{E56B95B0-1859-43D5-B0C0-3F94A9C1F7F5}" type="presOf" srcId="{21D204B7-8CEF-44B6-9C07-CE12F0775F3A}" destId="{FC1C9785-4EAA-40D5-A517-48DAC3F311E7}" srcOrd="0" destOrd="0" presId="urn:microsoft.com/office/officeart/2005/8/layout/vList2"/>
    <dgm:cxn modelId="{554401DD-C7F8-4204-9EBF-8374D61F146A}" srcId="{6EE1F8CB-366B-4837-A5B3-E150B7996724}" destId="{466623E0-0040-4E26-A554-EEAA51687F87}" srcOrd="0" destOrd="0" parTransId="{FD67E2CB-352D-41D4-9CAE-9719170116A2}" sibTransId="{0A393C8B-C662-42ED-9335-8E91627952F5}"/>
    <dgm:cxn modelId="{9EEC6CE6-7C89-4122-A5BC-308486A95D0A}" type="presOf" srcId="{6EE1F8CB-366B-4837-A5B3-E150B7996724}" destId="{A541DA28-CDCD-489A-9F84-11D61EC9A3FF}" srcOrd="0" destOrd="0" presId="urn:microsoft.com/office/officeart/2005/8/layout/vList2"/>
    <dgm:cxn modelId="{1F83EAE2-493A-4FED-A9B1-1263AB87E03B}" srcId="{6EE1F8CB-366B-4837-A5B3-E150B7996724}" destId="{21D204B7-8CEF-44B6-9C07-CE12F0775F3A}" srcOrd="3" destOrd="0" parTransId="{99174FD9-FA08-4985-82E9-5CE212455EEC}" sibTransId="{CDFD2A5D-B0D1-4D17-A09F-91C885A0B343}"/>
    <dgm:cxn modelId="{0A4302F9-FE99-4C24-8D9F-A8232EA04DD1}" srcId="{6EE1F8CB-366B-4837-A5B3-E150B7996724}" destId="{92441081-EF9A-4A41-9712-FFA268598394}" srcOrd="2" destOrd="0" parTransId="{69227985-397E-4379-AF25-45CFD4FAD0A0}" sibTransId="{ACE2F7A0-B8CE-4A0D-92FC-A4A20345BF57}"/>
    <dgm:cxn modelId="{5303B91C-3203-4426-9744-2BE918E757D8}" type="presOf" srcId="{466623E0-0040-4E26-A554-EEAA51687F87}" destId="{09A62253-66AE-4B25-BF05-80D4F5919D6A}" srcOrd="0" destOrd="0" presId="urn:microsoft.com/office/officeart/2005/8/layout/vList2"/>
    <dgm:cxn modelId="{6B60B6EE-3278-4CDE-AD0B-19B5FE44F1BA}" type="presParOf" srcId="{A541DA28-CDCD-489A-9F84-11D61EC9A3FF}" destId="{09A62253-66AE-4B25-BF05-80D4F5919D6A}" srcOrd="0" destOrd="0" presId="urn:microsoft.com/office/officeart/2005/8/layout/vList2"/>
    <dgm:cxn modelId="{D8170B6E-880B-45E8-A593-25BADEE438A4}" type="presParOf" srcId="{A541DA28-CDCD-489A-9F84-11D61EC9A3FF}" destId="{78E87418-2E9B-4068-BE3B-AA521FD793DE}" srcOrd="1" destOrd="0" presId="urn:microsoft.com/office/officeart/2005/8/layout/vList2"/>
    <dgm:cxn modelId="{EFA31F7A-43F5-44C7-BABE-E340569C393F}" type="presParOf" srcId="{A541DA28-CDCD-489A-9F84-11D61EC9A3FF}" destId="{48045E5C-A433-40C5-A9A1-1F2ACC2731E6}" srcOrd="2" destOrd="0" presId="urn:microsoft.com/office/officeart/2005/8/layout/vList2"/>
    <dgm:cxn modelId="{EAEEBAF1-CD9C-4F93-90FA-20FB3C9B36E2}" type="presParOf" srcId="{A541DA28-CDCD-489A-9F84-11D61EC9A3FF}" destId="{8E796305-0BD0-4ECF-B55B-8944ACFC328D}" srcOrd="3" destOrd="0" presId="urn:microsoft.com/office/officeart/2005/8/layout/vList2"/>
    <dgm:cxn modelId="{8178F3A4-CEB2-48E5-9CCD-42D1074E42A6}" type="presParOf" srcId="{A541DA28-CDCD-489A-9F84-11D61EC9A3FF}" destId="{0B052A4C-9EC6-4953-B7A4-B3CB579AF515}" srcOrd="4" destOrd="0" presId="urn:microsoft.com/office/officeart/2005/8/layout/vList2"/>
    <dgm:cxn modelId="{D800C818-827F-41BA-AB58-9CAD2CBF5490}" type="presParOf" srcId="{A541DA28-CDCD-489A-9F84-11D61EC9A3FF}" destId="{74905B49-9F37-450F-B8D7-DD9F28F52CAD}" srcOrd="5" destOrd="0" presId="urn:microsoft.com/office/officeart/2005/8/layout/vList2"/>
    <dgm:cxn modelId="{F4AFBBF9-2328-4AAB-8F97-19DC3DF459A0}" type="presParOf" srcId="{A541DA28-CDCD-489A-9F84-11D61EC9A3FF}" destId="{FC1C9785-4EAA-40D5-A517-48DAC3F311E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EE1F8CB-366B-4837-A5B3-E150B7996724}"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zh-TW" altLang="en-US"/>
        </a:p>
      </dgm:t>
    </dgm:pt>
    <dgm:pt modelId="{466623E0-0040-4E26-A554-EEAA51687F87}">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§11.1</a:t>
          </a:r>
          <a:r>
            <a:rPr lang="zh-TW" altLang="en-US"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chemeClr val="tx1"/>
              </a:solidFill>
              <a:effectLst>
                <a:outerShdw blurRad="25400" algn="tl" rotWithShape="0">
                  <a:srgbClr val="000000">
                    <a:alpha val="43000"/>
                  </a:srgbClr>
                </a:outerShdw>
              </a:effectLst>
            </a:rPr>
            <a:t>價格的重要性</a:t>
          </a:r>
          <a:endParaRPr lang="zh-TW" altLang="en-US" b="1" cap="none" spc="150" dirty="0">
            <a:ln w="11430"/>
            <a:solidFill>
              <a:schemeClr val="tx1"/>
            </a:solidFill>
            <a:effectLst>
              <a:outerShdw blurRad="25400" algn="tl" rotWithShape="0">
                <a:srgbClr val="000000">
                  <a:alpha val="43000"/>
                </a:srgbClr>
              </a:outerShdw>
            </a:effectLst>
          </a:endParaRPr>
        </a:p>
      </dgm:t>
    </dgm:pt>
    <dgm:pt modelId="{FD67E2CB-352D-41D4-9CAE-9719170116A2}" type="parTrans" cxnId="{554401DD-C7F8-4204-9EBF-8374D61F146A}">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0A393C8B-C662-42ED-9335-8E91627952F5}" type="sibTrans" cxnId="{554401DD-C7F8-4204-9EBF-8374D61F146A}">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21874C3B-E6F9-46BE-BBA7-51B3A98F393E}">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§11.2</a:t>
          </a:r>
          <a:r>
            <a:rPr lang="zh-TW" altLang="en-US"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chemeClr val="tx1"/>
              </a:solidFill>
              <a:effectLst>
                <a:outerShdw blurRad="25400" algn="tl" rotWithShape="0">
                  <a:srgbClr val="000000">
                    <a:alpha val="43000"/>
                  </a:srgbClr>
                </a:outerShdw>
              </a:effectLst>
            </a:rPr>
            <a:t>影響價格的決定因素</a:t>
          </a:r>
          <a:endParaRPr lang="zh-TW" altLang="en-US" b="1" cap="none" spc="150" dirty="0">
            <a:ln w="11430"/>
            <a:solidFill>
              <a:schemeClr val="tx1"/>
            </a:solidFill>
            <a:effectLst>
              <a:outerShdw blurRad="25400" algn="tl" rotWithShape="0">
                <a:srgbClr val="000000">
                  <a:alpha val="43000"/>
                </a:srgbClr>
              </a:outerShdw>
            </a:effectLst>
          </a:endParaRPr>
        </a:p>
      </dgm:t>
    </dgm:pt>
    <dgm:pt modelId="{DA18153F-6C49-4CBE-BBD6-9C2D8B0DECCE}" type="parTrans" cxnId="{40FBF53C-E704-401B-95D3-1C40814D7047}">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88A5E44-8233-40C1-AC6D-F517F24CD5D0}" type="sibTrans" cxnId="{40FBF53C-E704-401B-95D3-1C40814D7047}">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92441081-EF9A-4A41-9712-FFA268598394}">
      <dgm:prSet phldrT="[文字]"/>
      <dgm:spPr>
        <a:solidFill>
          <a:srgbClr val="CDACE6"/>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§11.3</a:t>
          </a:r>
          <a:r>
            <a:rPr lang="zh-TW" altLang="en-US" b="1"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b="1" cap="none" spc="150" dirty="0" smtClean="0">
              <a:ln w="11430"/>
              <a:solidFill>
                <a:schemeClr val="tx1"/>
              </a:solidFill>
              <a:effectLst>
                <a:outerShdw blurRad="25400" algn="tl" rotWithShape="0">
                  <a:srgbClr val="000000">
                    <a:alpha val="43000"/>
                  </a:srgbClr>
                </a:outerShdw>
              </a:effectLst>
            </a:rPr>
            <a:t>成本、需求、收入與價格間的關係</a:t>
          </a:r>
          <a:endParaRPr lang="zh-TW" altLang="en-US" b="1" cap="none" spc="150" dirty="0">
            <a:ln w="11430"/>
            <a:solidFill>
              <a:schemeClr val="tx1"/>
            </a:solidFill>
            <a:effectLst>
              <a:outerShdw blurRad="25400" algn="tl" rotWithShape="0">
                <a:srgbClr val="000000">
                  <a:alpha val="43000"/>
                </a:srgbClr>
              </a:outerShdw>
            </a:effectLst>
          </a:endParaRPr>
        </a:p>
      </dgm:t>
    </dgm:pt>
    <dgm:pt modelId="{69227985-397E-4379-AF25-45CFD4FAD0A0}" type="parTrans" cxnId="{0A4302F9-FE99-4C24-8D9F-A8232EA04DD1}">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CE2F7A0-B8CE-4A0D-92FC-A4A20345BF57}" type="sibTrans" cxnId="{0A4302F9-FE99-4C24-8D9F-A8232EA04DD1}">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21D204B7-8CEF-44B6-9C07-CE12F0775F3A}">
      <dgm:prSet phldrT="[文字]"/>
      <dgm:spPr>
        <a:solidFill>
          <a:srgbClr val="7030A0"/>
        </a:solidFill>
      </dgm:spPr>
      <dgm:t>
        <a:bodyPr>
          <a:scene3d>
            <a:camera prst="orthographicFront"/>
            <a:lightRig rig="soft" dir="t">
              <a:rot lat="0" lon="0" rev="10800000"/>
            </a:lightRig>
          </a:scene3d>
          <a:sp3d>
            <a:bevelT w="27940" h="12700"/>
            <a:contourClr>
              <a:srgbClr val="DDDDDD"/>
            </a:contourClr>
          </a:sp3d>
        </a:bodyPr>
        <a:lstStyle/>
        <a:p>
          <a:r>
            <a:rPr lang="en-US" altLang="zh-TW" b="1"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a:t>
          </a:r>
          <a:r>
            <a:rPr lang="en-US" altLang="zh-TW" b="1" cap="none" spc="15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11.4  </a:t>
          </a:r>
          <a:r>
            <a:rPr lang="zh-TW" altLang="en-US" b="1" cap="none" spc="150" smtClean="0">
              <a:ln w="11430"/>
              <a:solidFill>
                <a:srgbClr val="FFFF00"/>
              </a:solidFill>
              <a:effectLst>
                <a:outerShdw blurRad="25400" algn="tl" rotWithShape="0">
                  <a:srgbClr val="000000">
                    <a:alpha val="43000"/>
                  </a:srgbClr>
                </a:outerShdw>
              </a:effectLst>
            </a:rPr>
            <a:t>訂價決策的合法性及道德性</a:t>
          </a:r>
          <a:endParaRPr lang="zh-TW" altLang="en-US" b="1" cap="none" spc="150" dirty="0">
            <a:ln w="11430"/>
            <a:solidFill>
              <a:srgbClr val="FFFF00"/>
            </a:solidFill>
            <a:effectLst>
              <a:outerShdw blurRad="25400" algn="tl" rotWithShape="0">
                <a:srgbClr val="000000">
                  <a:alpha val="43000"/>
                </a:srgbClr>
              </a:outerShdw>
            </a:effectLst>
          </a:endParaRPr>
        </a:p>
      </dgm:t>
    </dgm:pt>
    <dgm:pt modelId="{99174FD9-FA08-4985-82E9-5CE212455EEC}" type="parTrans" cxnId="{1F83EAE2-493A-4FED-A9B1-1263AB87E03B}">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CDFD2A5D-B0D1-4D17-A09F-91C885A0B343}" type="sibTrans" cxnId="{1F83EAE2-493A-4FED-A9B1-1263AB87E03B}">
      <dgm:prSet/>
      <dgm:spPr/>
      <dgm:t>
        <a:bodyPr>
          <a:scene3d>
            <a:camera prst="orthographicFront"/>
            <a:lightRig rig="soft" dir="t">
              <a:rot lat="0" lon="0" rev="10800000"/>
            </a:lightRig>
          </a:scene3d>
          <a:sp3d>
            <a:bevelT w="27940" h="12700"/>
            <a:contourClr>
              <a:srgbClr val="DDDDDD"/>
            </a:contourClr>
          </a:sp3d>
        </a:bodyPr>
        <a:lstStyle/>
        <a:p>
          <a:endParaRPr lang="zh-TW" altLang="en-US" b="1" cap="none" spc="150">
            <a:ln w="11430"/>
            <a:solidFill>
              <a:srgbClr val="F8F8F8"/>
            </a:solidFill>
            <a:effectLst>
              <a:outerShdw blurRad="25400" algn="tl" rotWithShape="0">
                <a:srgbClr val="000000">
                  <a:alpha val="43000"/>
                </a:srgbClr>
              </a:outerShdw>
            </a:effectLst>
          </a:endParaRPr>
        </a:p>
      </dgm:t>
    </dgm:pt>
    <dgm:pt modelId="{A541DA28-CDCD-489A-9F84-11D61EC9A3FF}" type="pres">
      <dgm:prSet presAssocID="{6EE1F8CB-366B-4837-A5B3-E150B7996724}" presName="linear" presStyleCnt="0">
        <dgm:presLayoutVars>
          <dgm:animLvl val="lvl"/>
          <dgm:resizeHandles val="exact"/>
        </dgm:presLayoutVars>
      </dgm:prSet>
      <dgm:spPr/>
      <dgm:t>
        <a:bodyPr/>
        <a:lstStyle/>
        <a:p>
          <a:endParaRPr lang="zh-TW" altLang="en-US"/>
        </a:p>
      </dgm:t>
    </dgm:pt>
    <dgm:pt modelId="{09A62253-66AE-4B25-BF05-80D4F5919D6A}" type="pres">
      <dgm:prSet presAssocID="{466623E0-0040-4E26-A554-EEAA51687F87}" presName="parentText" presStyleLbl="node1" presStyleIdx="0" presStyleCnt="4">
        <dgm:presLayoutVars>
          <dgm:chMax val="0"/>
          <dgm:bulletEnabled val="1"/>
        </dgm:presLayoutVars>
      </dgm:prSet>
      <dgm:spPr/>
      <dgm:t>
        <a:bodyPr/>
        <a:lstStyle/>
        <a:p>
          <a:endParaRPr lang="zh-TW" altLang="en-US"/>
        </a:p>
      </dgm:t>
    </dgm:pt>
    <dgm:pt modelId="{78E87418-2E9B-4068-BE3B-AA521FD793DE}" type="pres">
      <dgm:prSet presAssocID="{0A393C8B-C662-42ED-9335-8E91627952F5}" presName="spacer" presStyleCnt="0"/>
      <dgm:spPr/>
    </dgm:pt>
    <dgm:pt modelId="{48045E5C-A433-40C5-A9A1-1F2ACC2731E6}" type="pres">
      <dgm:prSet presAssocID="{21874C3B-E6F9-46BE-BBA7-51B3A98F393E}" presName="parentText" presStyleLbl="node1" presStyleIdx="1" presStyleCnt="4">
        <dgm:presLayoutVars>
          <dgm:chMax val="0"/>
          <dgm:bulletEnabled val="1"/>
        </dgm:presLayoutVars>
      </dgm:prSet>
      <dgm:spPr/>
      <dgm:t>
        <a:bodyPr/>
        <a:lstStyle/>
        <a:p>
          <a:endParaRPr lang="zh-TW" altLang="en-US"/>
        </a:p>
      </dgm:t>
    </dgm:pt>
    <dgm:pt modelId="{8E796305-0BD0-4ECF-B55B-8944ACFC328D}" type="pres">
      <dgm:prSet presAssocID="{A88A5E44-8233-40C1-AC6D-F517F24CD5D0}" presName="spacer" presStyleCnt="0"/>
      <dgm:spPr/>
    </dgm:pt>
    <dgm:pt modelId="{0B052A4C-9EC6-4953-B7A4-B3CB579AF515}" type="pres">
      <dgm:prSet presAssocID="{92441081-EF9A-4A41-9712-FFA268598394}" presName="parentText" presStyleLbl="node1" presStyleIdx="2" presStyleCnt="4">
        <dgm:presLayoutVars>
          <dgm:chMax val="0"/>
          <dgm:bulletEnabled val="1"/>
        </dgm:presLayoutVars>
      </dgm:prSet>
      <dgm:spPr/>
      <dgm:t>
        <a:bodyPr/>
        <a:lstStyle/>
        <a:p>
          <a:endParaRPr lang="zh-TW" altLang="en-US"/>
        </a:p>
      </dgm:t>
    </dgm:pt>
    <dgm:pt modelId="{74905B49-9F37-450F-B8D7-DD9F28F52CAD}" type="pres">
      <dgm:prSet presAssocID="{ACE2F7A0-B8CE-4A0D-92FC-A4A20345BF57}" presName="spacer" presStyleCnt="0"/>
      <dgm:spPr/>
    </dgm:pt>
    <dgm:pt modelId="{FC1C9785-4EAA-40D5-A517-48DAC3F311E7}" type="pres">
      <dgm:prSet presAssocID="{21D204B7-8CEF-44B6-9C07-CE12F0775F3A}" presName="parentText" presStyleLbl="node1" presStyleIdx="3" presStyleCnt="4">
        <dgm:presLayoutVars>
          <dgm:chMax val="0"/>
          <dgm:bulletEnabled val="1"/>
        </dgm:presLayoutVars>
      </dgm:prSet>
      <dgm:spPr/>
      <dgm:t>
        <a:bodyPr/>
        <a:lstStyle/>
        <a:p>
          <a:endParaRPr lang="zh-TW" altLang="en-US"/>
        </a:p>
      </dgm:t>
    </dgm:pt>
  </dgm:ptLst>
  <dgm:cxnLst>
    <dgm:cxn modelId="{50ABC16C-30F1-4D53-839A-2BD22BAD6D91}" type="presOf" srcId="{6EE1F8CB-366B-4837-A5B3-E150B7996724}" destId="{A541DA28-CDCD-489A-9F84-11D61EC9A3FF}" srcOrd="0" destOrd="0" presId="urn:microsoft.com/office/officeart/2005/8/layout/vList2"/>
    <dgm:cxn modelId="{DDD97E7F-1F10-4988-8C80-1504A20F7C93}" type="presOf" srcId="{21874C3B-E6F9-46BE-BBA7-51B3A98F393E}" destId="{48045E5C-A433-40C5-A9A1-1F2ACC2731E6}" srcOrd="0" destOrd="0" presId="urn:microsoft.com/office/officeart/2005/8/layout/vList2"/>
    <dgm:cxn modelId="{40FBF53C-E704-401B-95D3-1C40814D7047}" srcId="{6EE1F8CB-366B-4837-A5B3-E150B7996724}" destId="{21874C3B-E6F9-46BE-BBA7-51B3A98F393E}" srcOrd="1" destOrd="0" parTransId="{DA18153F-6C49-4CBE-BBD6-9C2D8B0DECCE}" sibTransId="{A88A5E44-8233-40C1-AC6D-F517F24CD5D0}"/>
    <dgm:cxn modelId="{38A6F15D-ABF7-4977-97F9-021F8869CDA5}" type="presOf" srcId="{21D204B7-8CEF-44B6-9C07-CE12F0775F3A}" destId="{FC1C9785-4EAA-40D5-A517-48DAC3F311E7}" srcOrd="0" destOrd="0" presId="urn:microsoft.com/office/officeart/2005/8/layout/vList2"/>
    <dgm:cxn modelId="{554401DD-C7F8-4204-9EBF-8374D61F146A}" srcId="{6EE1F8CB-366B-4837-A5B3-E150B7996724}" destId="{466623E0-0040-4E26-A554-EEAA51687F87}" srcOrd="0" destOrd="0" parTransId="{FD67E2CB-352D-41D4-9CAE-9719170116A2}" sibTransId="{0A393C8B-C662-42ED-9335-8E91627952F5}"/>
    <dgm:cxn modelId="{1F83EAE2-493A-4FED-A9B1-1263AB87E03B}" srcId="{6EE1F8CB-366B-4837-A5B3-E150B7996724}" destId="{21D204B7-8CEF-44B6-9C07-CE12F0775F3A}" srcOrd="3" destOrd="0" parTransId="{99174FD9-FA08-4985-82E9-5CE212455EEC}" sibTransId="{CDFD2A5D-B0D1-4D17-A09F-91C885A0B343}"/>
    <dgm:cxn modelId="{E1869FFA-DE27-45D2-82CA-5F7C88BD9D24}" type="presOf" srcId="{466623E0-0040-4E26-A554-EEAA51687F87}" destId="{09A62253-66AE-4B25-BF05-80D4F5919D6A}" srcOrd="0" destOrd="0" presId="urn:microsoft.com/office/officeart/2005/8/layout/vList2"/>
    <dgm:cxn modelId="{0A4302F9-FE99-4C24-8D9F-A8232EA04DD1}" srcId="{6EE1F8CB-366B-4837-A5B3-E150B7996724}" destId="{92441081-EF9A-4A41-9712-FFA268598394}" srcOrd="2" destOrd="0" parTransId="{69227985-397E-4379-AF25-45CFD4FAD0A0}" sibTransId="{ACE2F7A0-B8CE-4A0D-92FC-A4A20345BF57}"/>
    <dgm:cxn modelId="{A17C4AFE-059C-49A4-B1BA-8F76F5BDEE69}" type="presOf" srcId="{92441081-EF9A-4A41-9712-FFA268598394}" destId="{0B052A4C-9EC6-4953-B7A4-B3CB579AF515}" srcOrd="0" destOrd="0" presId="urn:microsoft.com/office/officeart/2005/8/layout/vList2"/>
    <dgm:cxn modelId="{3B8901D9-28B1-43B4-AB48-93D24EAAF2DA}" type="presParOf" srcId="{A541DA28-CDCD-489A-9F84-11D61EC9A3FF}" destId="{09A62253-66AE-4B25-BF05-80D4F5919D6A}" srcOrd="0" destOrd="0" presId="urn:microsoft.com/office/officeart/2005/8/layout/vList2"/>
    <dgm:cxn modelId="{84E7387B-4B5A-45FD-BACD-69EB7628DB76}" type="presParOf" srcId="{A541DA28-CDCD-489A-9F84-11D61EC9A3FF}" destId="{78E87418-2E9B-4068-BE3B-AA521FD793DE}" srcOrd="1" destOrd="0" presId="urn:microsoft.com/office/officeart/2005/8/layout/vList2"/>
    <dgm:cxn modelId="{254F2330-D206-4E51-BBD9-FCE190C2EF56}" type="presParOf" srcId="{A541DA28-CDCD-489A-9F84-11D61EC9A3FF}" destId="{48045E5C-A433-40C5-A9A1-1F2ACC2731E6}" srcOrd="2" destOrd="0" presId="urn:microsoft.com/office/officeart/2005/8/layout/vList2"/>
    <dgm:cxn modelId="{7EDF7C76-08F7-4F80-81FA-0A3C54118942}" type="presParOf" srcId="{A541DA28-CDCD-489A-9F84-11D61EC9A3FF}" destId="{8E796305-0BD0-4ECF-B55B-8944ACFC328D}" srcOrd="3" destOrd="0" presId="urn:microsoft.com/office/officeart/2005/8/layout/vList2"/>
    <dgm:cxn modelId="{191B737C-6767-4F94-9957-7557CAE61A5C}" type="presParOf" srcId="{A541DA28-CDCD-489A-9F84-11D61EC9A3FF}" destId="{0B052A4C-9EC6-4953-B7A4-B3CB579AF515}" srcOrd="4" destOrd="0" presId="urn:microsoft.com/office/officeart/2005/8/layout/vList2"/>
    <dgm:cxn modelId="{10A3BF85-2106-484A-955E-1F2870E39E05}" type="presParOf" srcId="{A541DA28-CDCD-489A-9F84-11D61EC9A3FF}" destId="{74905B49-9F37-450F-B8D7-DD9F28F52CAD}" srcOrd="5" destOrd="0" presId="urn:microsoft.com/office/officeart/2005/8/layout/vList2"/>
    <dgm:cxn modelId="{7D1C4E55-27F6-414C-9FC6-FCC8E963581D}" type="presParOf" srcId="{A541DA28-CDCD-489A-9F84-11D61EC9A3FF}" destId="{FC1C9785-4EAA-40D5-A517-48DAC3F311E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9BF8C2E-C3B0-490A-8B5E-816645CB59B9}" type="doc">
      <dgm:prSet loTypeId="urn:microsoft.com/office/officeart/2005/8/layout/default" loCatId="list" qsTypeId="urn:microsoft.com/office/officeart/2005/8/quickstyle/3d1" qsCatId="3D" csTypeId="urn:microsoft.com/office/officeart/2005/8/colors/colorful4" csCatId="colorful" phldr="1"/>
      <dgm:spPr/>
      <dgm:t>
        <a:bodyPr/>
        <a:lstStyle/>
        <a:p>
          <a:endParaRPr lang="zh-TW" altLang="en-US"/>
        </a:p>
      </dgm:t>
    </dgm:pt>
    <dgm:pt modelId="{8BF8F4B7-55B9-4431-AED3-40F6E3BA9F39}">
      <dgm:prSet phldrT="[文字]" custT="1"/>
      <dgm:spPr>
        <a:solidFill>
          <a:srgbClr val="660066"/>
        </a:solidFill>
      </dgm:spPr>
      <dgm:t>
        <a:bodyPr>
          <a:scene3d>
            <a:camera prst="orthographicFront"/>
            <a:lightRig rig="soft" dir="t">
              <a:rot lat="0" lon="0" rev="10800000"/>
            </a:lightRig>
          </a:scene3d>
          <a:sp3d>
            <a:bevelT w="27940" h="12700"/>
            <a:contourClr>
              <a:srgbClr val="DDDDDD"/>
            </a:contourClr>
          </a:sp3d>
        </a:bodyPr>
        <a:lstStyle/>
        <a:p>
          <a:r>
            <a:rPr lang="zh-TW" altLang="en-US" sz="2800" b="1"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水平式價格協定</a:t>
          </a:r>
          <a:endParaRPr lang="zh-TW" altLang="en-US" sz="28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58E04D9A-30DA-4E28-B8C7-07EDC8AE979A}" type="parTrans" cxnId="{DBE5E858-3893-4DF7-8E11-7EA0D71053FE}">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DFEFC8DB-4E21-4F5D-AB2E-878E4D72C10B}" type="sibTrans" cxnId="{DBE5E858-3893-4DF7-8E11-7EA0D71053FE}">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C517639F-473B-411F-A1DF-0DBF87C514AB}">
      <dgm:prSet phldrT="[文字]" custT="1"/>
      <dgm:spPr/>
      <dgm:t>
        <a:bodyPr>
          <a:scene3d>
            <a:camera prst="orthographicFront"/>
            <a:lightRig rig="soft" dir="t">
              <a:rot lat="0" lon="0" rev="10800000"/>
            </a:lightRig>
          </a:scene3d>
          <a:sp3d>
            <a:bevelT w="27940" h="12700"/>
            <a:contourClr>
              <a:srgbClr val="DDDDDD"/>
            </a:contourClr>
          </a:sp3d>
        </a:bodyPr>
        <a:lstStyle/>
        <a:p>
          <a:r>
            <a:rPr lang="zh-TW" altLang="en-US" sz="2800" b="1"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垂直式價格協定</a:t>
          </a:r>
          <a:endParaRPr lang="zh-TW" altLang="en-US" sz="2800" b="1"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816B81A5-1FBB-4AE6-9410-A8357472BF2D}" type="parTrans" cxnId="{1A4BB513-2ED8-4BAC-B219-25695C8760B9}">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0678B1F9-F1CD-4109-893C-66BAD541722F}" type="sibTrans" cxnId="{1A4BB513-2ED8-4BAC-B219-25695C8760B9}">
      <dgm:prSet/>
      <dgm:spPr/>
      <dgm:t>
        <a:bodyPr>
          <a:scene3d>
            <a:camera prst="orthographicFront"/>
            <a:lightRig rig="soft" dir="t">
              <a:rot lat="0" lon="0" rev="10800000"/>
            </a:lightRig>
          </a:scene3d>
          <a:sp3d>
            <a:bevelT w="27940" h="12700"/>
            <a:contourClr>
              <a:srgbClr val="DDDDDD"/>
            </a:contourClr>
          </a:sp3d>
        </a:bodyPr>
        <a:lstStyle/>
        <a:p>
          <a:endParaRPr lang="zh-TW" altLang="en-US" sz="2400" b="1" cap="none" spc="15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gm:t>
    </dgm:pt>
    <dgm:pt modelId="{43B3ED6E-D321-432A-AA14-C149EE41A474}" type="pres">
      <dgm:prSet presAssocID="{09BF8C2E-C3B0-490A-8B5E-816645CB59B9}" presName="diagram" presStyleCnt="0">
        <dgm:presLayoutVars>
          <dgm:dir/>
          <dgm:resizeHandles val="exact"/>
        </dgm:presLayoutVars>
      </dgm:prSet>
      <dgm:spPr/>
      <dgm:t>
        <a:bodyPr/>
        <a:lstStyle/>
        <a:p>
          <a:endParaRPr lang="zh-TW" altLang="en-US"/>
        </a:p>
      </dgm:t>
    </dgm:pt>
    <dgm:pt modelId="{7814B25A-218F-4422-B88F-FE10F6BB2088}" type="pres">
      <dgm:prSet presAssocID="{8BF8F4B7-55B9-4431-AED3-40F6E3BA9F39}" presName="node" presStyleLbl="node1" presStyleIdx="0" presStyleCnt="2" custScaleX="185397" custScaleY="134617" custLinFactNeighborX="-92578" custLinFactNeighborY="-8">
        <dgm:presLayoutVars>
          <dgm:bulletEnabled val="1"/>
        </dgm:presLayoutVars>
      </dgm:prSet>
      <dgm:spPr>
        <a:prstGeom prst="roundRect">
          <a:avLst/>
        </a:prstGeom>
      </dgm:spPr>
      <dgm:t>
        <a:bodyPr/>
        <a:lstStyle/>
        <a:p>
          <a:endParaRPr lang="zh-TW" altLang="en-US"/>
        </a:p>
      </dgm:t>
    </dgm:pt>
    <dgm:pt modelId="{C0A85DA0-DBEB-4325-B22A-778C70282E39}" type="pres">
      <dgm:prSet presAssocID="{DFEFC8DB-4E21-4F5D-AB2E-878E4D72C10B}" presName="sibTrans" presStyleCnt="0"/>
      <dgm:spPr/>
      <dgm:t>
        <a:bodyPr/>
        <a:lstStyle/>
        <a:p>
          <a:endParaRPr lang="zh-TW" altLang="en-US"/>
        </a:p>
      </dgm:t>
    </dgm:pt>
    <dgm:pt modelId="{B9A237F8-A9EB-4AAD-A3D4-556A83688CB5}" type="pres">
      <dgm:prSet presAssocID="{C517639F-473B-411F-A1DF-0DBF87C514AB}" presName="node" presStyleLbl="node1" presStyleIdx="1" presStyleCnt="2" custScaleX="185397" custScaleY="134617" custLinFactNeighborX="12301" custLinFactNeighborY="-3699">
        <dgm:presLayoutVars>
          <dgm:bulletEnabled val="1"/>
        </dgm:presLayoutVars>
      </dgm:prSet>
      <dgm:spPr>
        <a:prstGeom prst="roundRect">
          <a:avLst/>
        </a:prstGeom>
      </dgm:spPr>
      <dgm:t>
        <a:bodyPr/>
        <a:lstStyle/>
        <a:p>
          <a:endParaRPr lang="zh-TW" altLang="en-US"/>
        </a:p>
      </dgm:t>
    </dgm:pt>
  </dgm:ptLst>
  <dgm:cxnLst>
    <dgm:cxn modelId="{D2869E57-CC0A-4BB9-9891-387D7AF5C7C9}" type="presOf" srcId="{8BF8F4B7-55B9-4431-AED3-40F6E3BA9F39}" destId="{7814B25A-218F-4422-B88F-FE10F6BB2088}" srcOrd="0" destOrd="0" presId="urn:microsoft.com/office/officeart/2005/8/layout/default"/>
    <dgm:cxn modelId="{1A4BB513-2ED8-4BAC-B219-25695C8760B9}" srcId="{09BF8C2E-C3B0-490A-8B5E-816645CB59B9}" destId="{C517639F-473B-411F-A1DF-0DBF87C514AB}" srcOrd="1" destOrd="0" parTransId="{816B81A5-1FBB-4AE6-9410-A8357472BF2D}" sibTransId="{0678B1F9-F1CD-4109-893C-66BAD541722F}"/>
    <dgm:cxn modelId="{3A1B79AA-BF94-4303-B653-BC8CD7EE401C}" type="presOf" srcId="{C517639F-473B-411F-A1DF-0DBF87C514AB}" destId="{B9A237F8-A9EB-4AAD-A3D4-556A83688CB5}" srcOrd="0" destOrd="0" presId="urn:microsoft.com/office/officeart/2005/8/layout/default"/>
    <dgm:cxn modelId="{DBE5E858-3893-4DF7-8E11-7EA0D71053FE}" srcId="{09BF8C2E-C3B0-490A-8B5E-816645CB59B9}" destId="{8BF8F4B7-55B9-4431-AED3-40F6E3BA9F39}" srcOrd="0" destOrd="0" parTransId="{58E04D9A-30DA-4E28-B8C7-07EDC8AE979A}" sibTransId="{DFEFC8DB-4E21-4F5D-AB2E-878E4D72C10B}"/>
    <dgm:cxn modelId="{746E3BB7-FD74-4C65-BCF8-515F2CE27FA9}" type="presOf" srcId="{09BF8C2E-C3B0-490A-8B5E-816645CB59B9}" destId="{43B3ED6E-D321-432A-AA14-C149EE41A474}" srcOrd="0" destOrd="0" presId="urn:microsoft.com/office/officeart/2005/8/layout/default"/>
    <dgm:cxn modelId="{51E3819D-6051-4F01-BC7F-8EF0ACA5EBD1}" type="presParOf" srcId="{43B3ED6E-D321-432A-AA14-C149EE41A474}" destId="{7814B25A-218F-4422-B88F-FE10F6BB2088}" srcOrd="0" destOrd="0" presId="urn:microsoft.com/office/officeart/2005/8/layout/default"/>
    <dgm:cxn modelId="{DAF1370B-4B2A-462B-98AB-0FBD85C47E03}" type="presParOf" srcId="{43B3ED6E-D321-432A-AA14-C149EE41A474}" destId="{C0A85DA0-DBEB-4325-B22A-778C70282E39}" srcOrd="1" destOrd="0" presId="urn:microsoft.com/office/officeart/2005/8/layout/default"/>
    <dgm:cxn modelId="{698777D6-FBCA-463A-84E1-7A802CBB16C7}" type="presParOf" srcId="{43B3ED6E-D321-432A-AA14-C149EE41A474}" destId="{B9A237F8-A9EB-4AAD-A3D4-556A83688CB5}"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A62253-66AE-4B25-BF05-80D4F5919D6A}">
      <dsp:nvSpPr>
        <dsp:cNvPr id="0" name=""/>
        <dsp:cNvSpPr/>
      </dsp:nvSpPr>
      <dsp:spPr>
        <a:xfrm>
          <a:off x="0" y="657405"/>
          <a:ext cx="7992888" cy="972489"/>
        </a:xfrm>
        <a:prstGeom prst="roundRect">
          <a:avLst/>
        </a:prstGeom>
        <a:solidFill>
          <a:srgbClr val="7030A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§11.1</a:t>
          </a:r>
          <a:r>
            <a:rPr lang="zh-TW" altLang="en-US" sz="3100" b="1" kern="1200"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sz="3100" b="1" kern="1200" cap="none" spc="150" dirty="0" smtClean="0">
              <a:ln w="11430"/>
              <a:solidFill>
                <a:srgbClr val="FFFF00"/>
              </a:solidFill>
              <a:effectLst>
                <a:outerShdw blurRad="25400" algn="tl" rotWithShape="0">
                  <a:srgbClr val="000000">
                    <a:alpha val="43000"/>
                  </a:srgbClr>
                </a:outerShdw>
              </a:effectLst>
            </a:rPr>
            <a:t>價格的重要性</a:t>
          </a:r>
          <a:endParaRPr lang="zh-TW" altLang="en-US" sz="3100" b="1" kern="1200" cap="none" spc="150" dirty="0">
            <a:ln w="11430"/>
            <a:solidFill>
              <a:srgbClr val="FFFF00"/>
            </a:solidFill>
            <a:effectLst>
              <a:outerShdw blurRad="25400" algn="tl" rotWithShape="0">
                <a:srgbClr val="000000">
                  <a:alpha val="43000"/>
                </a:srgbClr>
              </a:outerShdw>
            </a:effectLst>
          </a:endParaRPr>
        </a:p>
      </dsp:txBody>
      <dsp:txXfrm>
        <a:off x="47473" y="704878"/>
        <a:ext cx="7897942" cy="877543"/>
      </dsp:txXfrm>
    </dsp:sp>
    <dsp:sp modelId="{48045E5C-A433-40C5-A9A1-1F2ACC2731E6}">
      <dsp:nvSpPr>
        <dsp:cNvPr id="0" name=""/>
        <dsp:cNvSpPr/>
      </dsp:nvSpPr>
      <dsp:spPr>
        <a:xfrm>
          <a:off x="0" y="1719174"/>
          <a:ext cx="7992888" cy="972489"/>
        </a:xfrm>
        <a:prstGeom prst="roundRect">
          <a:avLst/>
        </a:prstGeom>
        <a:solidFill>
          <a:srgbClr val="CDACE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§11.2</a:t>
          </a:r>
          <a:r>
            <a:rPr lang="zh-TW" altLang="en-US" sz="3100" b="1" kern="1200"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sz="3100" b="1" kern="1200" cap="none" spc="150" dirty="0" smtClean="0">
              <a:ln w="11430"/>
              <a:solidFill>
                <a:sysClr val="windowText" lastClr="000000"/>
              </a:solidFill>
              <a:effectLst>
                <a:outerShdw blurRad="25400" algn="tl" rotWithShape="0">
                  <a:srgbClr val="000000">
                    <a:alpha val="43000"/>
                  </a:srgbClr>
                </a:outerShdw>
              </a:effectLst>
            </a:rPr>
            <a:t>影響價格的決定因素</a:t>
          </a:r>
          <a:endParaRPr lang="zh-TW" altLang="en-US" sz="3100" b="1" kern="1200" cap="none" spc="150" dirty="0">
            <a:ln w="11430"/>
            <a:solidFill>
              <a:sysClr val="windowText" lastClr="000000"/>
            </a:solidFill>
            <a:effectLst>
              <a:outerShdw blurRad="25400" algn="tl" rotWithShape="0">
                <a:srgbClr val="000000">
                  <a:alpha val="43000"/>
                </a:srgbClr>
              </a:outerShdw>
            </a:effectLst>
          </a:endParaRPr>
        </a:p>
      </dsp:txBody>
      <dsp:txXfrm>
        <a:off x="47473" y="1766647"/>
        <a:ext cx="7897942" cy="877543"/>
      </dsp:txXfrm>
    </dsp:sp>
    <dsp:sp modelId="{0B052A4C-9EC6-4953-B7A4-B3CB579AF515}">
      <dsp:nvSpPr>
        <dsp:cNvPr id="0" name=""/>
        <dsp:cNvSpPr/>
      </dsp:nvSpPr>
      <dsp:spPr>
        <a:xfrm>
          <a:off x="0" y="2780944"/>
          <a:ext cx="7992888" cy="972489"/>
        </a:xfrm>
        <a:prstGeom prst="roundRect">
          <a:avLst/>
        </a:prstGeom>
        <a:solidFill>
          <a:srgbClr val="CDACE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§11.3</a:t>
          </a:r>
          <a:r>
            <a:rPr lang="zh-TW" altLang="en-US" sz="3100" b="1" kern="1200"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sz="3100" b="1" kern="1200" cap="none" spc="150" dirty="0" smtClean="0">
              <a:ln w="11430"/>
              <a:solidFill>
                <a:sysClr val="windowText" lastClr="000000"/>
              </a:solidFill>
              <a:effectLst>
                <a:outerShdw blurRad="25400" algn="tl" rotWithShape="0">
                  <a:srgbClr val="000000">
                    <a:alpha val="43000"/>
                  </a:srgbClr>
                </a:outerShdw>
              </a:effectLst>
            </a:rPr>
            <a:t>成本、需求、收入與價格間的關係</a:t>
          </a:r>
          <a:endParaRPr lang="zh-TW" altLang="en-US" sz="3100" b="1" kern="1200" cap="none" spc="150" dirty="0">
            <a:ln w="11430"/>
            <a:solidFill>
              <a:sysClr val="windowText" lastClr="000000"/>
            </a:solidFill>
            <a:effectLst>
              <a:outerShdw blurRad="25400" algn="tl" rotWithShape="0">
                <a:srgbClr val="000000">
                  <a:alpha val="43000"/>
                </a:srgbClr>
              </a:outerShdw>
            </a:effectLst>
          </a:endParaRPr>
        </a:p>
      </dsp:txBody>
      <dsp:txXfrm>
        <a:off x="47473" y="2828417"/>
        <a:ext cx="7897942" cy="877543"/>
      </dsp:txXfrm>
    </dsp:sp>
    <dsp:sp modelId="{FC1C9785-4EAA-40D5-A517-48DAC3F311E7}">
      <dsp:nvSpPr>
        <dsp:cNvPr id="0" name=""/>
        <dsp:cNvSpPr/>
      </dsp:nvSpPr>
      <dsp:spPr>
        <a:xfrm>
          <a:off x="0" y="3842713"/>
          <a:ext cx="7992888" cy="972489"/>
        </a:xfrm>
        <a:prstGeom prst="roundRect">
          <a:avLst/>
        </a:prstGeom>
        <a:solidFill>
          <a:srgbClr val="CDACE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a:t>
          </a:r>
          <a:r>
            <a:rPr lang="en-US" altLang="zh-TW" sz="3100" b="1" kern="1200" cap="none" spc="15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11.4  </a:t>
          </a:r>
          <a:r>
            <a:rPr lang="zh-TW" altLang="en-US" sz="3100" b="1" kern="1200" cap="none" spc="150" smtClean="0">
              <a:ln w="11430"/>
              <a:solidFill>
                <a:sysClr val="windowText" lastClr="000000"/>
              </a:solidFill>
              <a:effectLst>
                <a:outerShdw blurRad="25400" algn="tl" rotWithShape="0">
                  <a:srgbClr val="000000">
                    <a:alpha val="43000"/>
                  </a:srgbClr>
                </a:outerShdw>
              </a:effectLst>
            </a:rPr>
            <a:t>訂價決策的合法性及道德性</a:t>
          </a:r>
          <a:endParaRPr lang="zh-TW" altLang="en-US" sz="3100" b="1" kern="1200" cap="none" spc="150" dirty="0">
            <a:ln w="11430"/>
            <a:solidFill>
              <a:sysClr val="windowText" lastClr="000000"/>
            </a:solidFill>
            <a:effectLst>
              <a:outerShdw blurRad="25400" algn="tl" rotWithShape="0">
                <a:srgbClr val="000000">
                  <a:alpha val="43000"/>
                </a:srgbClr>
              </a:outerShdw>
            </a:effectLst>
          </a:endParaRPr>
        </a:p>
      </dsp:txBody>
      <dsp:txXfrm>
        <a:off x="47473" y="3890186"/>
        <a:ext cx="7897942" cy="87754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542A5E-26ED-4234-8664-29E163BCDDA0}">
      <dsp:nvSpPr>
        <dsp:cNvPr id="0" name=""/>
        <dsp:cNvSpPr/>
      </dsp:nvSpPr>
      <dsp:spPr>
        <a:xfrm>
          <a:off x="0" y="131243"/>
          <a:ext cx="1583007" cy="1537295"/>
        </a:xfrm>
        <a:prstGeom prst="roundRect">
          <a:avLst/>
        </a:prstGeom>
        <a:solidFill>
          <a:srgbClr val="660066"/>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022350">
            <a:lnSpc>
              <a:spcPct val="90000"/>
            </a:lnSpc>
            <a:spcBef>
              <a:spcPct val="0"/>
            </a:spcBef>
            <a:spcAft>
              <a:spcPct val="35000"/>
            </a:spcAft>
          </a:pPr>
          <a:r>
            <a:rPr lang="zh-TW" sz="2300" b="1" kern="1200" cap="none" spc="150" dirty="0" smtClean="0">
              <a:ln w="11430"/>
              <a:solidFill>
                <a:srgbClr val="F8F8F8"/>
              </a:solidFill>
              <a:effectLst>
                <a:outerShdw blurRad="25400" algn="tl" rotWithShape="0">
                  <a:srgbClr val="000000">
                    <a:alpha val="43000"/>
                  </a:srgbClr>
                </a:outerShdw>
              </a:effectLst>
            </a:rPr>
            <a:t>依顧客區隔而差別訂價</a:t>
          </a:r>
          <a:endParaRPr lang="zh-TW" altLang="en-US" sz="23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75045" y="206288"/>
        <a:ext cx="1432917" cy="1387205"/>
      </dsp:txXfrm>
    </dsp:sp>
    <dsp:sp modelId="{FA2DFF8C-377F-46BC-B51A-AE7A5145C0B7}">
      <dsp:nvSpPr>
        <dsp:cNvPr id="0" name=""/>
        <dsp:cNvSpPr/>
      </dsp:nvSpPr>
      <dsp:spPr>
        <a:xfrm>
          <a:off x="1833907" y="132700"/>
          <a:ext cx="1583007" cy="1537295"/>
        </a:xfrm>
        <a:prstGeom prst="roundRect">
          <a:avLst/>
        </a:prstGeom>
        <a:gradFill rotWithShape="0">
          <a:gsLst>
            <a:gs pos="0">
              <a:schemeClr val="accent4">
                <a:hueOff val="-1116192"/>
                <a:satOff val="6725"/>
                <a:lumOff val="539"/>
                <a:alphaOff val="0"/>
                <a:shade val="51000"/>
                <a:satMod val="130000"/>
              </a:schemeClr>
            </a:gs>
            <a:gs pos="80000">
              <a:schemeClr val="accent4">
                <a:hueOff val="-1116192"/>
                <a:satOff val="6725"/>
                <a:lumOff val="539"/>
                <a:alphaOff val="0"/>
                <a:shade val="93000"/>
                <a:satMod val="130000"/>
              </a:schemeClr>
            </a:gs>
            <a:gs pos="100000">
              <a:schemeClr val="accent4">
                <a:hueOff val="-1116192"/>
                <a:satOff val="6725"/>
                <a:lumOff val="53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022350">
            <a:lnSpc>
              <a:spcPct val="90000"/>
            </a:lnSpc>
            <a:spcBef>
              <a:spcPct val="0"/>
            </a:spcBef>
            <a:spcAft>
              <a:spcPct val="35000"/>
            </a:spcAft>
          </a:pPr>
          <a:r>
            <a:rPr lang="zh-TW" sz="2300" b="1" kern="1200" cap="none" spc="150" dirty="0" smtClean="0">
              <a:ln w="11430"/>
              <a:solidFill>
                <a:srgbClr val="F8F8F8"/>
              </a:solidFill>
              <a:effectLst>
                <a:outerShdw blurRad="25400" algn="tl" rotWithShape="0">
                  <a:srgbClr val="000000">
                    <a:alpha val="43000"/>
                  </a:srgbClr>
                </a:outerShdw>
              </a:effectLst>
            </a:rPr>
            <a:t>依產品型式而差別訂價</a:t>
          </a:r>
          <a:endParaRPr lang="zh-TW" altLang="en-US" sz="23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1908952" y="207745"/>
        <a:ext cx="1432917" cy="1387205"/>
      </dsp:txXfrm>
    </dsp:sp>
    <dsp:sp modelId="{B147493B-2ACF-4210-A434-F82BF65829C3}">
      <dsp:nvSpPr>
        <dsp:cNvPr id="0" name=""/>
        <dsp:cNvSpPr/>
      </dsp:nvSpPr>
      <dsp:spPr>
        <a:xfrm>
          <a:off x="3661079" y="132700"/>
          <a:ext cx="1583007" cy="1537295"/>
        </a:xfrm>
        <a:prstGeom prst="roundRect">
          <a:avLst/>
        </a:prstGeom>
        <a:solidFill>
          <a:srgbClr val="FF5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022350">
            <a:lnSpc>
              <a:spcPct val="90000"/>
            </a:lnSpc>
            <a:spcBef>
              <a:spcPct val="0"/>
            </a:spcBef>
            <a:spcAft>
              <a:spcPct val="35000"/>
            </a:spcAft>
          </a:pPr>
          <a:r>
            <a:rPr lang="zh-TW" sz="2300" b="1" kern="1200" cap="none" spc="150" dirty="0" smtClean="0">
              <a:ln w="11430"/>
              <a:solidFill>
                <a:srgbClr val="F8F8F8"/>
              </a:solidFill>
              <a:effectLst>
                <a:outerShdw blurRad="25400" algn="tl" rotWithShape="0">
                  <a:srgbClr val="000000">
                    <a:alpha val="43000"/>
                  </a:srgbClr>
                </a:outerShdw>
              </a:effectLst>
            </a:rPr>
            <a:t>依形象而差別訂價</a:t>
          </a:r>
          <a:endParaRPr lang="zh-TW" altLang="en-US" sz="23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3736124" y="207745"/>
        <a:ext cx="1432917" cy="1387205"/>
      </dsp:txXfrm>
    </dsp:sp>
    <dsp:sp modelId="{FB5772D3-8389-4EB6-97E4-D9E744406392}">
      <dsp:nvSpPr>
        <dsp:cNvPr id="0" name=""/>
        <dsp:cNvSpPr/>
      </dsp:nvSpPr>
      <dsp:spPr>
        <a:xfrm>
          <a:off x="5447791" y="131452"/>
          <a:ext cx="1583007" cy="1537295"/>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022350">
            <a:lnSpc>
              <a:spcPct val="90000"/>
            </a:lnSpc>
            <a:spcBef>
              <a:spcPct val="0"/>
            </a:spcBef>
            <a:spcAft>
              <a:spcPct val="35000"/>
            </a:spcAft>
          </a:pPr>
          <a:r>
            <a:rPr lang="zh-TW" sz="2300" b="1" kern="1200" cap="none" spc="150" dirty="0" smtClean="0">
              <a:ln w="11430"/>
              <a:solidFill>
                <a:srgbClr val="F8F8F8"/>
              </a:solidFill>
              <a:effectLst>
                <a:outerShdw blurRad="25400" algn="tl" rotWithShape="0">
                  <a:srgbClr val="000000">
                    <a:alpha val="43000"/>
                  </a:srgbClr>
                </a:outerShdw>
              </a:effectLst>
            </a:rPr>
            <a:t>依地點而差別訂價</a:t>
          </a:r>
          <a:endParaRPr lang="zh-TW" altLang="en-US" sz="23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5522836" y="206497"/>
        <a:ext cx="1432917" cy="1387205"/>
      </dsp:txXfrm>
    </dsp:sp>
    <dsp:sp modelId="{D39631F8-1360-4567-99BB-FCD1719EA652}">
      <dsp:nvSpPr>
        <dsp:cNvPr id="0" name=""/>
        <dsp:cNvSpPr/>
      </dsp:nvSpPr>
      <dsp:spPr>
        <a:xfrm>
          <a:off x="7261993" y="131452"/>
          <a:ext cx="1583007" cy="1537295"/>
        </a:xfrm>
        <a:prstGeom prst="roundRect">
          <a:avLst/>
        </a:prstGeom>
        <a:solidFill>
          <a:schemeClr val="accent6">
            <a:lumMod val="7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022350">
            <a:lnSpc>
              <a:spcPct val="90000"/>
            </a:lnSpc>
            <a:spcBef>
              <a:spcPct val="0"/>
            </a:spcBef>
            <a:spcAft>
              <a:spcPct val="35000"/>
            </a:spcAft>
          </a:pPr>
          <a:r>
            <a:rPr lang="zh-TW" sz="2300" b="1" kern="1200" cap="none" spc="150" dirty="0" smtClean="0">
              <a:ln w="11430"/>
              <a:solidFill>
                <a:srgbClr val="F8F8F8"/>
              </a:solidFill>
              <a:effectLst>
                <a:outerShdw blurRad="25400" algn="tl" rotWithShape="0">
                  <a:srgbClr val="000000">
                    <a:alpha val="43000"/>
                  </a:srgbClr>
                </a:outerShdw>
              </a:effectLst>
            </a:rPr>
            <a:t>依時間而差別訂價</a:t>
          </a:r>
          <a:endParaRPr lang="zh-TW" altLang="en-US" sz="23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7337038" y="206497"/>
        <a:ext cx="1432917" cy="13872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A62253-66AE-4B25-BF05-80D4F5919D6A}">
      <dsp:nvSpPr>
        <dsp:cNvPr id="0" name=""/>
        <dsp:cNvSpPr/>
      </dsp:nvSpPr>
      <dsp:spPr>
        <a:xfrm>
          <a:off x="0" y="945437"/>
          <a:ext cx="7992888" cy="972489"/>
        </a:xfrm>
        <a:prstGeom prst="roundRect">
          <a:avLst/>
        </a:prstGeom>
        <a:solidFill>
          <a:srgbClr val="CDACE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§11.1</a:t>
          </a:r>
          <a:r>
            <a:rPr lang="zh-TW" altLang="en-US" sz="3100" b="1" kern="1200" cap="none" spc="150" dirty="0" smtClean="0">
              <a:ln w="11430"/>
              <a:solidFill>
                <a:schemeClr val="tx1"/>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sz="3100" b="1" kern="1200" cap="none" spc="150" dirty="0" smtClean="0">
              <a:ln w="11430"/>
              <a:solidFill>
                <a:schemeClr val="tx1"/>
              </a:solidFill>
              <a:effectLst>
                <a:outerShdw blurRad="25400" algn="tl" rotWithShape="0">
                  <a:srgbClr val="000000">
                    <a:alpha val="43000"/>
                  </a:srgbClr>
                </a:outerShdw>
              </a:effectLst>
            </a:rPr>
            <a:t>價格的重要性</a:t>
          </a:r>
          <a:endParaRPr lang="zh-TW" altLang="en-US" sz="3100" b="1" kern="1200" cap="none" spc="150" dirty="0">
            <a:ln w="11430"/>
            <a:solidFill>
              <a:schemeClr val="tx1"/>
            </a:solidFill>
            <a:effectLst>
              <a:outerShdw blurRad="25400" algn="tl" rotWithShape="0">
                <a:srgbClr val="000000">
                  <a:alpha val="43000"/>
                </a:srgbClr>
              </a:outerShdw>
            </a:effectLst>
          </a:endParaRPr>
        </a:p>
      </dsp:txBody>
      <dsp:txXfrm>
        <a:off x="47473" y="992910"/>
        <a:ext cx="7897942" cy="877543"/>
      </dsp:txXfrm>
    </dsp:sp>
    <dsp:sp modelId="{48045E5C-A433-40C5-A9A1-1F2ACC2731E6}">
      <dsp:nvSpPr>
        <dsp:cNvPr id="0" name=""/>
        <dsp:cNvSpPr/>
      </dsp:nvSpPr>
      <dsp:spPr>
        <a:xfrm>
          <a:off x="0" y="2007206"/>
          <a:ext cx="7992888" cy="972489"/>
        </a:xfrm>
        <a:prstGeom prst="roundRect">
          <a:avLst/>
        </a:prstGeom>
        <a:solidFill>
          <a:srgbClr val="7030A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§11.2</a:t>
          </a:r>
          <a:r>
            <a:rPr lang="zh-TW" altLang="en-US" sz="3100" b="1" kern="1200" cap="none" spc="150" dirty="0" smtClean="0">
              <a:ln w="11430"/>
              <a:solidFill>
                <a:srgbClr val="FFFF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sz="3100" b="1" kern="1200" cap="none" spc="150" dirty="0" smtClean="0">
              <a:ln w="11430"/>
              <a:solidFill>
                <a:srgbClr val="FFFF00"/>
              </a:solidFill>
              <a:effectLst>
                <a:outerShdw blurRad="25400" algn="tl" rotWithShape="0">
                  <a:srgbClr val="000000">
                    <a:alpha val="43000"/>
                  </a:srgbClr>
                </a:outerShdw>
              </a:effectLst>
            </a:rPr>
            <a:t>影響價格的決定因素</a:t>
          </a:r>
          <a:endParaRPr lang="zh-TW" altLang="en-US" sz="3100" b="1" kern="1200" cap="none" spc="150" dirty="0">
            <a:ln w="11430"/>
            <a:solidFill>
              <a:srgbClr val="FFFF00"/>
            </a:solidFill>
            <a:effectLst>
              <a:outerShdw blurRad="25400" algn="tl" rotWithShape="0">
                <a:srgbClr val="000000">
                  <a:alpha val="43000"/>
                </a:srgbClr>
              </a:outerShdw>
            </a:effectLst>
          </a:endParaRPr>
        </a:p>
      </dsp:txBody>
      <dsp:txXfrm>
        <a:off x="47473" y="2054679"/>
        <a:ext cx="7897942" cy="877543"/>
      </dsp:txXfrm>
    </dsp:sp>
    <dsp:sp modelId="{0B052A4C-9EC6-4953-B7A4-B3CB579AF515}">
      <dsp:nvSpPr>
        <dsp:cNvPr id="0" name=""/>
        <dsp:cNvSpPr/>
      </dsp:nvSpPr>
      <dsp:spPr>
        <a:xfrm>
          <a:off x="0" y="3068976"/>
          <a:ext cx="7992888" cy="972489"/>
        </a:xfrm>
        <a:prstGeom prst="roundRect">
          <a:avLst/>
        </a:prstGeom>
        <a:solidFill>
          <a:srgbClr val="CDACE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§11.3</a:t>
          </a:r>
          <a:r>
            <a:rPr lang="zh-TW" altLang="en-US" sz="3100" b="1" kern="1200"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  </a:t>
          </a:r>
          <a:r>
            <a:rPr lang="zh-TW" altLang="en-US" sz="3100" b="1" kern="1200" cap="none" spc="150" dirty="0" smtClean="0">
              <a:ln w="11430"/>
              <a:solidFill>
                <a:sysClr val="windowText" lastClr="000000"/>
              </a:solidFill>
              <a:effectLst>
                <a:outerShdw blurRad="25400" algn="tl" rotWithShape="0">
                  <a:srgbClr val="000000">
                    <a:alpha val="43000"/>
                  </a:srgbClr>
                </a:outerShdw>
              </a:effectLst>
            </a:rPr>
            <a:t>成本、需求、收入與價格間的關係</a:t>
          </a:r>
          <a:endParaRPr lang="zh-TW" altLang="en-US" sz="3100" b="1" kern="1200" cap="none" spc="150" dirty="0">
            <a:ln w="11430"/>
            <a:solidFill>
              <a:sysClr val="windowText" lastClr="000000"/>
            </a:solidFill>
            <a:effectLst>
              <a:outerShdw blurRad="25400" algn="tl" rotWithShape="0">
                <a:srgbClr val="000000">
                  <a:alpha val="43000"/>
                </a:srgbClr>
              </a:outerShdw>
            </a:effectLst>
          </a:endParaRPr>
        </a:p>
      </dsp:txBody>
      <dsp:txXfrm>
        <a:off x="47473" y="3116449"/>
        <a:ext cx="7897942" cy="877543"/>
      </dsp:txXfrm>
    </dsp:sp>
    <dsp:sp modelId="{FC1C9785-4EAA-40D5-A517-48DAC3F311E7}">
      <dsp:nvSpPr>
        <dsp:cNvPr id="0" name=""/>
        <dsp:cNvSpPr/>
      </dsp:nvSpPr>
      <dsp:spPr>
        <a:xfrm>
          <a:off x="0" y="4130745"/>
          <a:ext cx="7992888" cy="972489"/>
        </a:xfrm>
        <a:prstGeom prst="roundRect">
          <a:avLst/>
        </a:prstGeom>
        <a:solidFill>
          <a:srgbClr val="CDACE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1377950">
            <a:lnSpc>
              <a:spcPct val="90000"/>
            </a:lnSpc>
            <a:spcBef>
              <a:spcPct val="0"/>
            </a:spcBef>
            <a:spcAft>
              <a:spcPct val="35000"/>
            </a:spcAft>
          </a:pPr>
          <a:r>
            <a:rPr lang="en-US" altLang="zh-TW" sz="3100" b="1" kern="1200" cap="none"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a:t>
          </a:r>
          <a:r>
            <a:rPr lang="en-US" altLang="zh-TW" sz="3100" b="1" kern="1200" cap="none" spc="15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11.4  </a:t>
          </a:r>
          <a:r>
            <a:rPr lang="zh-TW" altLang="en-US" sz="3100" b="1" kern="1200" cap="none" spc="150" smtClean="0">
              <a:ln w="11430"/>
              <a:solidFill>
                <a:sysClr val="windowText" lastClr="000000"/>
              </a:solidFill>
              <a:effectLst>
                <a:outerShdw blurRad="25400" algn="tl" rotWithShape="0">
                  <a:srgbClr val="000000">
                    <a:alpha val="43000"/>
                  </a:srgbClr>
                </a:outerShdw>
              </a:effectLst>
            </a:rPr>
            <a:t>訂價決策的合法性及道德性</a:t>
          </a:r>
          <a:endParaRPr lang="zh-TW" altLang="en-US" sz="3100" b="1" kern="1200" cap="none" spc="150" dirty="0">
            <a:ln w="11430"/>
            <a:solidFill>
              <a:sysClr val="windowText" lastClr="000000"/>
            </a:solidFill>
            <a:effectLst>
              <a:outerShdw blurRad="25400" algn="tl" rotWithShape="0">
                <a:srgbClr val="000000">
                  <a:alpha val="43000"/>
                </a:srgbClr>
              </a:outerShdw>
            </a:effectLst>
          </a:endParaRPr>
        </a:p>
      </dsp:txBody>
      <dsp:txXfrm>
        <a:off x="47473" y="4178218"/>
        <a:ext cx="7897942" cy="8775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14B25A-218F-4422-B88F-FE10F6BB2088}">
      <dsp:nvSpPr>
        <dsp:cNvPr id="0" name=""/>
        <dsp:cNvSpPr/>
      </dsp:nvSpPr>
      <dsp:spPr>
        <a:xfrm>
          <a:off x="1065180" y="103"/>
          <a:ext cx="2313231" cy="1007784"/>
        </a:xfrm>
        <a:prstGeom prst="roundRect">
          <a:avLst/>
        </a:prstGeom>
        <a:solidFill>
          <a:srgbClr val="66006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066800">
            <a:lnSpc>
              <a:spcPct val="90000"/>
            </a:lnSpc>
            <a:spcBef>
              <a:spcPct val="0"/>
            </a:spcBef>
            <a:spcAft>
              <a:spcPct val="35000"/>
            </a:spcAft>
          </a:pPr>
          <a:r>
            <a:rPr lang="zh-TW" altLang="en-US" sz="2400" b="1" kern="1200"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需求的本質</a:t>
          </a:r>
          <a:endParaRPr lang="zh-TW" altLang="en-US" sz="24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1114376" y="49299"/>
        <a:ext cx="2214839" cy="909392"/>
      </dsp:txXfrm>
    </dsp:sp>
    <dsp:sp modelId="{B9A237F8-A9EB-4AAD-A3D4-556A83688CB5}">
      <dsp:nvSpPr>
        <dsp:cNvPr id="0" name=""/>
        <dsp:cNvSpPr/>
      </dsp:nvSpPr>
      <dsp:spPr>
        <a:xfrm>
          <a:off x="5727865" y="103"/>
          <a:ext cx="2313231" cy="1007784"/>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111250">
            <a:lnSpc>
              <a:spcPct val="90000"/>
            </a:lnSpc>
            <a:spcBef>
              <a:spcPct val="0"/>
            </a:spcBef>
            <a:spcAft>
              <a:spcPct val="35000"/>
            </a:spcAft>
          </a:pPr>
          <a:r>
            <a:rPr lang="zh-TW" altLang="en-US" sz="2500" b="1" kern="1200"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需求彈性</a:t>
          </a:r>
          <a:endParaRPr lang="zh-TW" altLang="en-US" sz="25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5777061" y="49299"/>
        <a:ext cx="2214839" cy="9093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542A5E-26ED-4234-8664-29E163BCDDA0}">
      <dsp:nvSpPr>
        <dsp:cNvPr id="0" name=""/>
        <dsp:cNvSpPr/>
      </dsp:nvSpPr>
      <dsp:spPr>
        <a:xfrm>
          <a:off x="0" y="0"/>
          <a:ext cx="2582159" cy="1583526"/>
        </a:xfrm>
        <a:prstGeom prst="roundRect">
          <a:avLst/>
        </a:prstGeom>
        <a:solidFill>
          <a:srgbClr val="660066"/>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244600">
            <a:lnSpc>
              <a:spcPct val="90000"/>
            </a:lnSpc>
            <a:spcBef>
              <a:spcPct val="0"/>
            </a:spcBef>
            <a:spcAft>
              <a:spcPct val="35000"/>
            </a:spcAft>
          </a:pPr>
          <a:r>
            <a:rPr lang="zh-TW" altLang="en-US" sz="2800" b="1" kern="1200"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顧客的認知與偏好</a:t>
          </a:r>
          <a:endParaRPr lang="zh-TW" altLang="en-US" sz="28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77301" y="77301"/>
        <a:ext cx="2427557" cy="1428924"/>
      </dsp:txXfrm>
    </dsp:sp>
    <dsp:sp modelId="{FA2DFF8C-377F-46BC-B51A-AE7A5145C0B7}">
      <dsp:nvSpPr>
        <dsp:cNvPr id="0" name=""/>
        <dsp:cNvSpPr/>
      </dsp:nvSpPr>
      <dsp:spPr>
        <a:xfrm>
          <a:off x="3153926" y="324"/>
          <a:ext cx="2582159" cy="1583526"/>
        </a:xfrm>
        <a:prstGeom prst="roundRect">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244600">
            <a:lnSpc>
              <a:spcPct val="90000"/>
            </a:lnSpc>
            <a:spcBef>
              <a:spcPct val="0"/>
            </a:spcBef>
            <a:spcAft>
              <a:spcPct val="35000"/>
            </a:spcAft>
          </a:pPr>
          <a:r>
            <a:rPr lang="zh-TW" altLang="en-US" sz="2800" b="1" kern="1200"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顧客對替代方案的認知與態度</a:t>
          </a:r>
          <a:endParaRPr lang="zh-TW" altLang="en-US" sz="28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3231227" y="77625"/>
        <a:ext cx="2427557" cy="1428924"/>
      </dsp:txXfrm>
    </dsp:sp>
    <dsp:sp modelId="{B147493B-2ACF-4210-A434-F82BF65829C3}">
      <dsp:nvSpPr>
        <dsp:cNvPr id="0" name=""/>
        <dsp:cNvSpPr/>
      </dsp:nvSpPr>
      <dsp:spPr>
        <a:xfrm>
          <a:off x="6307853" y="0"/>
          <a:ext cx="2582159" cy="1583526"/>
        </a:xfrm>
        <a:prstGeom prst="roundRect">
          <a:avLst/>
        </a:prstGeom>
        <a:solidFill>
          <a:srgbClr val="C0000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244600">
            <a:lnSpc>
              <a:spcPct val="90000"/>
            </a:lnSpc>
            <a:spcBef>
              <a:spcPct val="0"/>
            </a:spcBef>
            <a:spcAft>
              <a:spcPct val="35000"/>
            </a:spcAft>
          </a:pPr>
          <a:r>
            <a:rPr lang="zh-TW" altLang="en-US" sz="2800" b="1" kern="1200"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顧客的付款能力</a:t>
          </a:r>
          <a:endParaRPr lang="zh-TW" altLang="en-US" sz="28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6385154" y="77301"/>
        <a:ext cx="2427557" cy="14289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14B25A-218F-4422-B88F-FE10F6BB2088}">
      <dsp:nvSpPr>
        <dsp:cNvPr id="0" name=""/>
        <dsp:cNvSpPr/>
      </dsp:nvSpPr>
      <dsp:spPr>
        <a:xfrm>
          <a:off x="648385" y="0"/>
          <a:ext cx="3137008" cy="1366671"/>
        </a:xfrm>
        <a:prstGeom prst="roundRect">
          <a:avLst/>
        </a:prstGeom>
        <a:solidFill>
          <a:srgbClr val="66006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244600">
            <a:lnSpc>
              <a:spcPct val="90000"/>
            </a:lnSpc>
            <a:spcBef>
              <a:spcPct val="0"/>
            </a:spcBef>
            <a:spcAft>
              <a:spcPct val="35000"/>
            </a:spcAft>
          </a:pPr>
          <a:r>
            <a:rPr lang="zh-TW" altLang="en-US" sz="2800" b="1" kern="1200"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加成訂價法</a:t>
          </a:r>
          <a:endParaRPr lang="zh-TW" altLang="en-US" sz="28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715100" y="66715"/>
        <a:ext cx="3003578" cy="1233241"/>
      </dsp:txXfrm>
    </dsp:sp>
    <dsp:sp modelId="{B9A237F8-A9EB-4AAD-A3D4-556A83688CB5}">
      <dsp:nvSpPr>
        <dsp:cNvPr id="0" name=""/>
        <dsp:cNvSpPr/>
      </dsp:nvSpPr>
      <dsp:spPr>
        <a:xfrm>
          <a:off x="5187476" y="0"/>
          <a:ext cx="3425046" cy="1366671"/>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244600">
            <a:lnSpc>
              <a:spcPct val="90000"/>
            </a:lnSpc>
            <a:spcBef>
              <a:spcPct val="0"/>
            </a:spcBef>
            <a:spcAft>
              <a:spcPct val="35000"/>
            </a:spcAft>
          </a:pPr>
          <a:r>
            <a:rPr lang="zh-TW" altLang="en-US" sz="2800" b="1" kern="1200"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利潤最大化訂價法</a:t>
          </a:r>
          <a:endParaRPr lang="zh-TW" altLang="en-US" sz="28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5254191" y="66715"/>
        <a:ext cx="3291616" cy="12332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14B25A-218F-4422-B88F-FE10F6BB2088}">
      <dsp:nvSpPr>
        <dsp:cNvPr id="0" name=""/>
        <dsp:cNvSpPr/>
      </dsp:nvSpPr>
      <dsp:spPr>
        <a:xfrm>
          <a:off x="0" y="0"/>
          <a:ext cx="2974789" cy="1295999"/>
        </a:xfrm>
        <a:prstGeom prst="roundRect">
          <a:avLst/>
        </a:prstGeom>
        <a:solidFill>
          <a:srgbClr val="66006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244600">
            <a:lnSpc>
              <a:spcPct val="90000"/>
            </a:lnSpc>
            <a:spcBef>
              <a:spcPct val="0"/>
            </a:spcBef>
            <a:spcAft>
              <a:spcPct val="35000"/>
            </a:spcAft>
          </a:pPr>
          <a:r>
            <a:rPr lang="zh-TW" altLang="en-US" sz="2800" b="1" kern="1200"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水平式價格協定</a:t>
          </a:r>
          <a:endParaRPr lang="zh-TW" altLang="en-US" sz="28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63265" y="63265"/>
        <a:ext cx="2848259" cy="1169469"/>
      </dsp:txXfrm>
    </dsp:sp>
    <dsp:sp modelId="{B9A237F8-A9EB-4AAD-A3D4-556A83688CB5}">
      <dsp:nvSpPr>
        <dsp:cNvPr id="0" name=""/>
        <dsp:cNvSpPr/>
      </dsp:nvSpPr>
      <dsp:spPr>
        <a:xfrm>
          <a:off x="4130031" y="0"/>
          <a:ext cx="2974789" cy="1295999"/>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244600">
            <a:lnSpc>
              <a:spcPct val="90000"/>
            </a:lnSpc>
            <a:spcBef>
              <a:spcPct val="0"/>
            </a:spcBef>
            <a:spcAft>
              <a:spcPct val="35000"/>
            </a:spcAft>
          </a:pPr>
          <a:r>
            <a:rPr lang="zh-TW" altLang="en-US" sz="2800" b="1" kern="1200" cap="none" spc="150" dirty="0" smtClean="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rPr>
            <a:t>垂直式價格協定</a:t>
          </a:r>
          <a:endParaRPr lang="zh-TW" altLang="en-US" sz="2800" b="1" kern="1200" cap="none" spc="150" dirty="0">
            <a:ln w="11430"/>
            <a:solidFill>
              <a:srgbClr val="F8F8F8"/>
            </a:solidFill>
            <a:effectLst>
              <a:outerShdw blurRad="25400" algn="tl" rotWithShape="0">
                <a:srgbClr val="000000">
                  <a:alpha val="43000"/>
                </a:srgbClr>
              </a:outerShdw>
            </a:effectLst>
            <a:latin typeface="微軟正黑體" pitchFamily="34" charset="-120"/>
            <a:ea typeface="微軟正黑體" pitchFamily="34" charset="-120"/>
          </a:endParaRPr>
        </a:p>
      </dsp:txBody>
      <dsp:txXfrm>
        <a:off x="4193296" y="63265"/>
        <a:ext cx="2848259" cy="116946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D8FC25-69EB-47C4-8777-671F4BD42C45}" type="datetimeFigureOut">
              <a:rPr lang="zh-TW" altLang="en-US" smtClean="0"/>
              <a:t>2014/5/21</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5CE8E2-6758-476F-BD17-E1310D3B4BE0}" type="slidenum">
              <a:rPr lang="zh-TW" altLang="en-US" smtClean="0"/>
              <a:t>‹#›</a:t>
            </a:fld>
            <a:endParaRPr lang="zh-TW" altLang="en-US"/>
          </a:p>
        </p:txBody>
      </p:sp>
    </p:spTree>
    <p:extLst>
      <p:ext uri="{BB962C8B-B14F-4D97-AF65-F5344CB8AC3E}">
        <p14:creationId xmlns:p14="http://schemas.microsoft.com/office/powerpoint/2010/main" val="1059368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35A0C53A-C15D-44C7-B264-C8F362EA7132}" type="slidenum">
              <a:rPr lang="zh-TW" altLang="en-US" smtClean="0"/>
              <a:t>2</a:t>
            </a:fld>
            <a:endParaRPr lang="zh-TW" altLang="en-US"/>
          </a:p>
        </p:txBody>
      </p:sp>
    </p:spTree>
    <p:extLst>
      <p:ext uri="{BB962C8B-B14F-4D97-AF65-F5344CB8AC3E}">
        <p14:creationId xmlns:p14="http://schemas.microsoft.com/office/powerpoint/2010/main" val="1883361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0390524"/>
      </p:ext>
    </p:extLst>
  </p:cSld>
  <p:clrMapOvr>
    <a:masterClrMapping/>
  </p:clrMapOvr>
  <p:transition spd="slow" advClick="0">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fld id="{3116F608-3048-4E8C-BCBF-E56CCAFCEBC3}" type="datetimeFigureOut">
              <a:rPr lang="zh-TW" altLang="en-US" smtClean="0"/>
              <a:t>2014/5/21</a:t>
            </a:fld>
            <a:endParaRPr lang="zh-TW" altLang="en-US"/>
          </a:p>
        </p:txBody>
      </p:sp>
      <p:sp>
        <p:nvSpPr>
          <p:cNvPr id="5" name="Rectangle 5"/>
          <p:cNvSpPr>
            <a:spLocks noGrp="1" noChangeArrowheads="1"/>
          </p:cNvSpPr>
          <p:nvPr>
            <p:ph type="ftr" sz="quarter" idx="11"/>
          </p:nvPr>
        </p:nvSpPr>
        <p:spPr>
          <a:ln/>
        </p:spPr>
        <p:txBody>
          <a:bodyPr/>
          <a:lstStyle>
            <a:lvl1pPr>
              <a:defRPr/>
            </a:lvl1pPr>
          </a:lstStyle>
          <a:p>
            <a:endParaRPr lang="zh-TW" altLang="en-US"/>
          </a:p>
        </p:txBody>
      </p:sp>
      <p:sp>
        <p:nvSpPr>
          <p:cNvPr id="6" name="Rectangle 6"/>
          <p:cNvSpPr>
            <a:spLocks noGrp="1" noChangeArrowheads="1"/>
          </p:cNvSpPr>
          <p:nvPr>
            <p:ph type="sldNum" sz="quarter" idx="12"/>
          </p:nvPr>
        </p:nvSpPr>
        <p:spPr>
          <a:ln/>
        </p:spPr>
        <p:txBody>
          <a:bodyPr/>
          <a:lstStyle>
            <a:lvl1pPr>
              <a:defRPr/>
            </a:lvl1p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2922375331"/>
      </p:ext>
    </p:extLst>
  </p:cSld>
  <p:clrMapOvr>
    <a:masterClrMapping/>
  </p:clrMapOvr>
  <p:transition spd="slow" advClick="0">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fld id="{3116F608-3048-4E8C-BCBF-E56CCAFCEBC3}" type="datetimeFigureOut">
              <a:rPr lang="zh-TW" altLang="en-US" smtClean="0"/>
              <a:t>2014/5/21</a:t>
            </a:fld>
            <a:endParaRPr lang="zh-TW" altLang="en-US"/>
          </a:p>
        </p:txBody>
      </p:sp>
      <p:sp>
        <p:nvSpPr>
          <p:cNvPr id="5" name="Rectangle 5"/>
          <p:cNvSpPr>
            <a:spLocks noGrp="1" noChangeArrowheads="1"/>
          </p:cNvSpPr>
          <p:nvPr>
            <p:ph type="ftr" sz="quarter" idx="11"/>
          </p:nvPr>
        </p:nvSpPr>
        <p:spPr>
          <a:ln/>
        </p:spPr>
        <p:txBody>
          <a:bodyPr/>
          <a:lstStyle>
            <a:lvl1pPr>
              <a:defRPr/>
            </a:lvl1pPr>
          </a:lstStyle>
          <a:p>
            <a:endParaRPr lang="zh-TW" altLang="en-US"/>
          </a:p>
        </p:txBody>
      </p:sp>
      <p:sp>
        <p:nvSpPr>
          <p:cNvPr id="6" name="Rectangle 6"/>
          <p:cNvSpPr>
            <a:spLocks noGrp="1" noChangeArrowheads="1"/>
          </p:cNvSpPr>
          <p:nvPr>
            <p:ph type="sldNum" sz="quarter" idx="12"/>
          </p:nvPr>
        </p:nvSpPr>
        <p:spPr>
          <a:ln/>
        </p:spPr>
        <p:txBody>
          <a:bodyPr/>
          <a:lstStyle>
            <a:lvl1pPr>
              <a:defRPr/>
            </a:lvl1p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2490126430"/>
      </p:ext>
    </p:extLst>
  </p:cSld>
  <p:clrMapOvr>
    <a:masterClrMapping/>
  </p:clrMapOvr>
  <p:transition spd="slow" advClick="0">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3116F608-3048-4E8C-BCBF-E56CCAFCEBC3}" type="datetimeFigureOut">
              <a:rPr lang="zh-TW" altLang="en-US" smtClean="0"/>
              <a:t>2014/5/21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19012400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143000" y="1122363"/>
            <a:ext cx="6858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Rectangle 7"/>
          <p:cNvSpPr>
            <a:spLocks noGrp="1" noChangeArrowheads="1"/>
          </p:cNvSpPr>
          <p:nvPr>
            <p:ph type="dt" sz="half" idx="10"/>
          </p:nvPr>
        </p:nvSpPr>
        <p:spPr>
          <a:ln/>
        </p:spPr>
        <p:txBody>
          <a:bodyPr/>
          <a:lstStyle>
            <a:lvl1pPr>
              <a:defRPr/>
            </a:lvl1pPr>
          </a:lstStyle>
          <a:p>
            <a:pPr>
              <a:defRPr/>
            </a:pPr>
            <a:r>
              <a:rPr lang="zh-TW" altLang="en-US"/>
              <a:t>行銷管理 </a:t>
            </a:r>
            <a:r>
              <a:rPr lang="en-US" altLang="zh-TW"/>
              <a:t>Ch 1</a:t>
            </a: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9"/>
          <p:cNvSpPr>
            <a:spLocks noGrp="1" noChangeArrowheads="1"/>
          </p:cNvSpPr>
          <p:nvPr>
            <p:ph type="sldNum" sz="quarter" idx="12"/>
          </p:nvPr>
        </p:nvSpPr>
        <p:spPr>
          <a:ln/>
        </p:spPr>
        <p:txBody>
          <a:bodyPr/>
          <a:lstStyle>
            <a:lvl1pPr>
              <a:defRPr/>
            </a:lvl1pPr>
          </a:lstStyle>
          <a:p>
            <a:pPr>
              <a:defRPr/>
            </a:pPr>
            <a:r>
              <a:rPr lang="en-US" altLang="zh-TW"/>
              <a:t>1-</a:t>
            </a:r>
            <a:fld id="{14C23351-275D-4B41-81E5-49807C5C5FA0}" type="slidenum">
              <a:rPr lang="en-US" altLang="zh-TW"/>
              <a:pPr>
                <a:defRPr/>
              </a:pPr>
              <a:t>‹#›</a:t>
            </a:fld>
            <a:endParaRPr lang="en-US" altLang="zh-TW"/>
          </a:p>
        </p:txBody>
      </p:sp>
    </p:spTree>
    <p:extLst>
      <p:ext uri="{BB962C8B-B14F-4D97-AF65-F5344CB8AC3E}">
        <p14:creationId xmlns:p14="http://schemas.microsoft.com/office/powerpoint/2010/main" val="1986561166"/>
      </p:ext>
    </p:extLst>
  </p:cSld>
  <p:clrMapOvr>
    <a:masterClrMapping/>
  </p:clrMapOvr>
  <p:transition spd="slow" advClick="0">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7"/>
          <p:cNvSpPr>
            <a:spLocks noGrp="1" noChangeArrowheads="1"/>
          </p:cNvSpPr>
          <p:nvPr>
            <p:ph type="dt" sz="half" idx="10"/>
          </p:nvPr>
        </p:nvSpPr>
        <p:spPr>
          <a:ln/>
        </p:spPr>
        <p:txBody>
          <a:bodyPr/>
          <a:lstStyle>
            <a:lvl1pPr>
              <a:defRPr/>
            </a:lvl1pPr>
          </a:lstStyle>
          <a:p>
            <a:pPr>
              <a:defRPr/>
            </a:pPr>
            <a:r>
              <a:rPr lang="zh-TW" altLang="en-US"/>
              <a:t>行銷管理 </a:t>
            </a:r>
            <a:r>
              <a:rPr lang="en-US" altLang="zh-TW"/>
              <a:t>Ch 1</a:t>
            </a: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9"/>
          <p:cNvSpPr>
            <a:spLocks noGrp="1" noChangeArrowheads="1"/>
          </p:cNvSpPr>
          <p:nvPr>
            <p:ph type="sldNum" sz="quarter" idx="12"/>
          </p:nvPr>
        </p:nvSpPr>
        <p:spPr>
          <a:ln/>
        </p:spPr>
        <p:txBody>
          <a:bodyPr/>
          <a:lstStyle>
            <a:lvl1pPr>
              <a:defRPr/>
            </a:lvl1pPr>
          </a:lstStyle>
          <a:p>
            <a:pPr>
              <a:defRPr/>
            </a:pPr>
            <a:r>
              <a:rPr lang="en-US" altLang="zh-TW"/>
              <a:t>1-</a:t>
            </a:r>
            <a:fld id="{5FBD44E5-B538-4D7E-BF3B-C91B18CACB1B}" type="slidenum">
              <a:rPr lang="en-US" altLang="zh-TW"/>
              <a:pPr>
                <a:defRPr/>
              </a:pPr>
              <a:t>‹#›</a:t>
            </a:fld>
            <a:endParaRPr lang="en-US" altLang="zh-TW"/>
          </a:p>
        </p:txBody>
      </p:sp>
    </p:spTree>
    <p:extLst>
      <p:ext uri="{BB962C8B-B14F-4D97-AF65-F5344CB8AC3E}">
        <p14:creationId xmlns:p14="http://schemas.microsoft.com/office/powerpoint/2010/main" val="1203777575"/>
      </p:ext>
    </p:extLst>
  </p:cSld>
  <p:clrMapOvr>
    <a:masterClrMapping/>
  </p:clrMapOvr>
  <p:transition spd="slow" advClick="0">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623888" y="1709738"/>
            <a:ext cx="78867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smtClean="0"/>
              <a:t>按一下以編輯母片文字樣式</a:t>
            </a:r>
          </a:p>
        </p:txBody>
      </p:sp>
      <p:sp>
        <p:nvSpPr>
          <p:cNvPr id="4" name="Rectangle 7"/>
          <p:cNvSpPr>
            <a:spLocks noGrp="1" noChangeArrowheads="1"/>
          </p:cNvSpPr>
          <p:nvPr>
            <p:ph type="dt" sz="half" idx="10"/>
          </p:nvPr>
        </p:nvSpPr>
        <p:spPr>
          <a:ln/>
        </p:spPr>
        <p:txBody>
          <a:bodyPr/>
          <a:lstStyle>
            <a:lvl1pPr>
              <a:defRPr/>
            </a:lvl1pPr>
          </a:lstStyle>
          <a:p>
            <a:pPr>
              <a:defRPr/>
            </a:pPr>
            <a:r>
              <a:rPr lang="zh-TW" altLang="en-US"/>
              <a:t>行銷管理 </a:t>
            </a:r>
            <a:r>
              <a:rPr lang="en-US" altLang="zh-TW"/>
              <a:t>Ch 1</a:t>
            </a: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9"/>
          <p:cNvSpPr>
            <a:spLocks noGrp="1" noChangeArrowheads="1"/>
          </p:cNvSpPr>
          <p:nvPr>
            <p:ph type="sldNum" sz="quarter" idx="12"/>
          </p:nvPr>
        </p:nvSpPr>
        <p:spPr>
          <a:ln/>
        </p:spPr>
        <p:txBody>
          <a:bodyPr/>
          <a:lstStyle>
            <a:lvl1pPr>
              <a:defRPr/>
            </a:lvl1pPr>
          </a:lstStyle>
          <a:p>
            <a:pPr>
              <a:defRPr/>
            </a:pPr>
            <a:r>
              <a:rPr lang="en-US" altLang="zh-TW"/>
              <a:t>1-</a:t>
            </a:r>
            <a:fld id="{2A0454AB-9A8E-4E0B-99B4-3B7C7441689C}" type="slidenum">
              <a:rPr lang="en-US" altLang="zh-TW"/>
              <a:pPr>
                <a:defRPr/>
              </a:pPr>
              <a:t>‹#›</a:t>
            </a:fld>
            <a:endParaRPr lang="en-US" altLang="zh-TW"/>
          </a:p>
        </p:txBody>
      </p:sp>
    </p:spTree>
    <p:extLst>
      <p:ext uri="{BB962C8B-B14F-4D97-AF65-F5344CB8AC3E}">
        <p14:creationId xmlns:p14="http://schemas.microsoft.com/office/powerpoint/2010/main" val="3342951086"/>
      </p:ext>
    </p:extLst>
  </p:cSld>
  <p:clrMapOvr>
    <a:masterClrMapping/>
  </p:clrMapOvr>
  <p:transition spd="slow" advClick="0">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7"/>
          <p:cNvSpPr>
            <a:spLocks noGrp="1" noChangeArrowheads="1"/>
          </p:cNvSpPr>
          <p:nvPr>
            <p:ph type="dt" sz="half" idx="10"/>
          </p:nvPr>
        </p:nvSpPr>
        <p:spPr>
          <a:ln/>
        </p:spPr>
        <p:txBody>
          <a:bodyPr/>
          <a:lstStyle>
            <a:lvl1pPr>
              <a:defRPr/>
            </a:lvl1pPr>
          </a:lstStyle>
          <a:p>
            <a:pPr>
              <a:defRPr/>
            </a:pPr>
            <a:r>
              <a:rPr lang="zh-TW" altLang="en-US"/>
              <a:t>行銷管理 </a:t>
            </a:r>
            <a:r>
              <a:rPr lang="en-US" altLang="zh-TW"/>
              <a:t>Ch 1</a:t>
            </a: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9"/>
          <p:cNvSpPr>
            <a:spLocks noGrp="1" noChangeArrowheads="1"/>
          </p:cNvSpPr>
          <p:nvPr>
            <p:ph type="sldNum" sz="quarter" idx="12"/>
          </p:nvPr>
        </p:nvSpPr>
        <p:spPr>
          <a:ln/>
        </p:spPr>
        <p:txBody>
          <a:bodyPr/>
          <a:lstStyle>
            <a:lvl1pPr>
              <a:defRPr/>
            </a:lvl1pPr>
          </a:lstStyle>
          <a:p>
            <a:pPr>
              <a:defRPr/>
            </a:pPr>
            <a:r>
              <a:rPr lang="en-US" altLang="zh-TW"/>
              <a:t>1-</a:t>
            </a:r>
            <a:fld id="{10A9571C-76DE-42A3-97CC-95C078AE0AAD}" type="slidenum">
              <a:rPr lang="en-US" altLang="zh-TW"/>
              <a:pPr>
                <a:defRPr/>
              </a:pPr>
              <a:t>‹#›</a:t>
            </a:fld>
            <a:endParaRPr lang="en-US" altLang="zh-TW"/>
          </a:p>
        </p:txBody>
      </p:sp>
    </p:spTree>
    <p:extLst>
      <p:ext uri="{BB962C8B-B14F-4D97-AF65-F5344CB8AC3E}">
        <p14:creationId xmlns:p14="http://schemas.microsoft.com/office/powerpoint/2010/main" val="2183488343"/>
      </p:ext>
    </p:extLst>
  </p:cSld>
  <p:clrMapOvr>
    <a:masterClrMapping/>
  </p:clrMapOvr>
  <p:transition spd="slow" advClick="0">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30238" y="365125"/>
            <a:ext cx="78867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630238" y="2505075"/>
            <a:ext cx="386873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29150" y="2505075"/>
            <a:ext cx="38877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7"/>
          <p:cNvSpPr>
            <a:spLocks noGrp="1" noChangeArrowheads="1"/>
          </p:cNvSpPr>
          <p:nvPr>
            <p:ph type="dt" sz="half" idx="10"/>
          </p:nvPr>
        </p:nvSpPr>
        <p:spPr>
          <a:ln/>
        </p:spPr>
        <p:txBody>
          <a:bodyPr/>
          <a:lstStyle>
            <a:lvl1pPr>
              <a:defRPr/>
            </a:lvl1pPr>
          </a:lstStyle>
          <a:p>
            <a:pPr>
              <a:defRPr/>
            </a:pPr>
            <a:r>
              <a:rPr lang="zh-TW" altLang="en-US"/>
              <a:t>行銷管理 </a:t>
            </a:r>
            <a:r>
              <a:rPr lang="en-US" altLang="zh-TW"/>
              <a:t>Ch 1</a:t>
            </a:r>
          </a:p>
        </p:txBody>
      </p:sp>
      <p:sp>
        <p:nvSpPr>
          <p:cNvPr id="8"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9"/>
          <p:cNvSpPr>
            <a:spLocks noGrp="1" noChangeArrowheads="1"/>
          </p:cNvSpPr>
          <p:nvPr>
            <p:ph type="sldNum" sz="quarter" idx="12"/>
          </p:nvPr>
        </p:nvSpPr>
        <p:spPr>
          <a:ln/>
        </p:spPr>
        <p:txBody>
          <a:bodyPr/>
          <a:lstStyle>
            <a:lvl1pPr>
              <a:defRPr/>
            </a:lvl1pPr>
          </a:lstStyle>
          <a:p>
            <a:pPr>
              <a:defRPr/>
            </a:pPr>
            <a:r>
              <a:rPr lang="en-US" altLang="zh-TW"/>
              <a:t>1-</a:t>
            </a:r>
            <a:fld id="{5CEABC94-0B11-44F1-BD92-6B5ABC53F18D}" type="slidenum">
              <a:rPr lang="en-US" altLang="zh-TW"/>
              <a:pPr>
                <a:defRPr/>
              </a:pPr>
              <a:t>‹#›</a:t>
            </a:fld>
            <a:endParaRPr lang="en-US" altLang="zh-TW"/>
          </a:p>
        </p:txBody>
      </p:sp>
    </p:spTree>
    <p:extLst>
      <p:ext uri="{BB962C8B-B14F-4D97-AF65-F5344CB8AC3E}">
        <p14:creationId xmlns:p14="http://schemas.microsoft.com/office/powerpoint/2010/main" val="164711381"/>
      </p:ext>
    </p:extLst>
  </p:cSld>
  <p:clrMapOvr>
    <a:masterClrMapping/>
  </p:clrMapOvr>
  <p:transition spd="slow" advClick="0">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7"/>
          <p:cNvSpPr>
            <a:spLocks noGrp="1" noChangeArrowheads="1"/>
          </p:cNvSpPr>
          <p:nvPr>
            <p:ph type="dt" sz="half" idx="10"/>
          </p:nvPr>
        </p:nvSpPr>
        <p:spPr>
          <a:ln/>
        </p:spPr>
        <p:txBody>
          <a:bodyPr/>
          <a:lstStyle>
            <a:lvl1pPr>
              <a:defRPr/>
            </a:lvl1pPr>
          </a:lstStyle>
          <a:p>
            <a:pPr>
              <a:defRPr/>
            </a:pPr>
            <a:r>
              <a:rPr lang="zh-TW" altLang="en-US"/>
              <a:t>行銷管理 </a:t>
            </a:r>
            <a:r>
              <a:rPr lang="en-US" altLang="zh-TW"/>
              <a:t>Ch 1</a:t>
            </a:r>
          </a:p>
        </p:txBody>
      </p:sp>
      <p:sp>
        <p:nvSpPr>
          <p:cNvPr id="4"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9"/>
          <p:cNvSpPr>
            <a:spLocks noGrp="1" noChangeArrowheads="1"/>
          </p:cNvSpPr>
          <p:nvPr>
            <p:ph type="sldNum" sz="quarter" idx="12"/>
          </p:nvPr>
        </p:nvSpPr>
        <p:spPr>
          <a:ln/>
        </p:spPr>
        <p:txBody>
          <a:bodyPr/>
          <a:lstStyle>
            <a:lvl1pPr>
              <a:defRPr/>
            </a:lvl1pPr>
          </a:lstStyle>
          <a:p>
            <a:pPr>
              <a:defRPr/>
            </a:pPr>
            <a:r>
              <a:rPr lang="en-US" altLang="zh-TW"/>
              <a:t>1-</a:t>
            </a:r>
            <a:fld id="{03A446FE-A675-4E58-979D-37851CE393EF}" type="slidenum">
              <a:rPr lang="en-US" altLang="zh-TW"/>
              <a:pPr>
                <a:defRPr/>
              </a:pPr>
              <a:t>‹#›</a:t>
            </a:fld>
            <a:endParaRPr lang="en-US" altLang="zh-TW"/>
          </a:p>
        </p:txBody>
      </p:sp>
    </p:spTree>
    <p:extLst>
      <p:ext uri="{BB962C8B-B14F-4D97-AF65-F5344CB8AC3E}">
        <p14:creationId xmlns:p14="http://schemas.microsoft.com/office/powerpoint/2010/main" val="2124344049"/>
      </p:ext>
    </p:extLst>
  </p:cSld>
  <p:clrMapOvr>
    <a:masterClrMapping/>
  </p:clrMapOvr>
  <p:transition spd="slow" advClick="0">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r>
              <a:rPr lang="zh-TW" altLang="en-US"/>
              <a:t>行銷管理 </a:t>
            </a:r>
            <a:r>
              <a:rPr lang="en-US" altLang="zh-TW"/>
              <a:t>Ch 1</a:t>
            </a:r>
          </a:p>
        </p:txBody>
      </p:sp>
      <p:sp>
        <p:nvSpPr>
          <p:cNvPr id="3"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9"/>
          <p:cNvSpPr>
            <a:spLocks noGrp="1" noChangeArrowheads="1"/>
          </p:cNvSpPr>
          <p:nvPr>
            <p:ph type="sldNum" sz="quarter" idx="12"/>
          </p:nvPr>
        </p:nvSpPr>
        <p:spPr>
          <a:ln/>
        </p:spPr>
        <p:txBody>
          <a:bodyPr/>
          <a:lstStyle>
            <a:lvl1pPr>
              <a:defRPr/>
            </a:lvl1pPr>
          </a:lstStyle>
          <a:p>
            <a:pPr>
              <a:defRPr/>
            </a:pPr>
            <a:r>
              <a:rPr lang="en-US" altLang="zh-TW"/>
              <a:t>1-</a:t>
            </a:r>
            <a:fld id="{FCC3F651-1A4A-4044-9CBF-B2890E1661AF}" type="slidenum">
              <a:rPr lang="en-US" altLang="zh-TW"/>
              <a:pPr>
                <a:defRPr/>
              </a:pPr>
              <a:t>‹#›</a:t>
            </a:fld>
            <a:endParaRPr lang="en-US" altLang="zh-TW"/>
          </a:p>
        </p:txBody>
      </p:sp>
    </p:spTree>
    <p:extLst>
      <p:ext uri="{BB962C8B-B14F-4D97-AF65-F5344CB8AC3E}">
        <p14:creationId xmlns:p14="http://schemas.microsoft.com/office/powerpoint/2010/main" val="2911955281"/>
      </p:ext>
    </p:extLst>
  </p:cSld>
  <p:clrMapOvr>
    <a:masterClrMapping/>
  </p:clrMapOvr>
  <p:transition spd="slow" advClick="0">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solidFill>
                  <a:schemeClr val="tx1"/>
                </a:solidFill>
              </a:defRPr>
            </a:lvl1pPr>
          </a:lstStyle>
          <a:p>
            <a:r>
              <a:rPr lang="zh-TW" altLang="en-US" smtClean="0"/>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p:txBody>
          <a:bodyPr/>
          <a:lstStyle>
            <a:lvl1pPr>
              <a:defRPr dirty="0" smtClean="0">
                <a:solidFill>
                  <a:schemeClr val="bg1">
                    <a:lumMod val="65000"/>
                  </a:schemeClr>
                </a:solidFill>
              </a:defRPr>
            </a:lvl1pPr>
          </a:lstStyle>
          <a:p>
            <a:fld id="{3116F608-3048-4E8C-BCBF-E56CCAFCEBC3}" type="datetimeFigureOut">
              <a:rPr lang="zh-TW" altLang="en-US" smtClean="0"/>
              <a:t>2014/5/21</a:t>
            </a:fld>
            <a:endParaRPr lang="zh-TW" altLang="en-US"/>
          </a:p>
        </p:txBody>
      </p:sp>
      <p:sp>
        <p:nvSpPr>
          <p:cNvPr id="5" name="Rectangle 5"/>
          <p:cNvSpPr>
            <a:spLocks noGrp="1" noChangeArrowheads="1"/>
          </p:cNvSpPr>
          <p:nvPr>
            <p:ph type="ftr" sz="quarter" idx="11"/>
          </p:nvPr>
        </p:nvSpPr>
        <p:spPr/>
        <p:txBody>
          <a:bodyPr/>
          <a:lstStyle>
            <a:lvl1pPr>
              <a:defRPr/>
            </a:lvl1pPr>
          </a:lstStyle>
          <a:p>
            <a:endParaRPr lang="zh-TW" altLang="en-US"/>
          </a:p>
        </p:txBody>
      </p:sp>
      <p:sp>
        <p:nvSpPr>
          <p:cNvPr id="6" name="Rectangle 6"/>
          <p:cNvSpPr>
            <a:spLocks noGrp="1" noChangeArrowheads="1"/>
          </p:cNvSpPr>
          <p:nvPr>
            <p:ph type="sldNum" sz="quarter" idx="12"/>
          </p:nvPr>
        </p:nvSpPr>
        <p:spPr/>
        <p:txBody>
          <a:bodyPr/>
          <a:lstStyle>
            <a:lvl1pPr>
              <a:defRPr/>
            </a:lvl1p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291952555"/>
      </p:ext>
    </p:extLst>
  </p:cSld>
  <p:clrMapOvr>
    <a:masterClrMapping/>
  </p:clrMapOvr>
  <p:transition spd="slow" advClick="0">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Rectangle 7"/>
          <p:cNvSpPr>
            <a:spLocks noGrp="1" noChangeArrowheads="1"/>
          </p:cNvSpPr>
          <p:nvPr>
            <p:ph type="dt" sz="half" idx="10"/>
          </p:nvPr>
        </p:nvSpPr>
        <p:spPr>
          <a:ln/>
        </p:spPr>
        <p:txBody>
          <a:bodyPr/>
          <a:lstStyle>
            <a:lvl1pPr>
              <a:defRPr/>
            </a:lvl1pPr>
          </a:lstStyle>
          <a:p>
            <a:pPr>
              <a:defRPr/>
            </a:pPr>
            <a:r>
              <a:rPr lang="zh-TW" altLang="en-US"/>
              <a:t>行銷管理 </a:t>
            </a:r>
            <a:r>
              <a:rPr lang="en-US" altLang="zh-TW"/>
              <a:t>Ch 1</a:t>
            </a: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9"/>
          <p:cNvSpPr>
            <a:spLocks noGrp="1" noChangeArrowheads="1"/>
          </p:cNvSpPr>
          <p:nvPr>
            <p:ph type="sldNum" sz="quarter" idx="12"/>
          </p:nvPr>
        </p:nvSpPr>
        <p:spPr>
          <a:ln/>
        </p:spPr>
        <p:txBody>
          <a:bodyPr/>
          <a:lstStyle>
            <a:lvl1pPr>
              <a:defRPr/>
            </a:lvl1pPr>
          </a:lstStyle>
          <a:p>
            <a:pPr>
              <a:defRPr/>
            </a:pPr>
            <a:r>
              <a:rPr lang="en-US" altLang="zh-TW"/>
              <a:t>1-</a:t>
            </a:r>
            <a:fld id="{DB11B166-1354-4034-98FA-C5D59F854997}" type="slidenum">
              <a:rPr lang="en-US" altLang="zh-TW"/>
              <a:pPr>
                <a:defRPr/>
              </a:pPr>
              <a:t>‹#›</a:t>
            </a:fld>
            <a:endParaRPr lang="en-US" altLang="zh-TW"/>
          </a:p>
        </p:txBody>
      </p:sp>
    </p:spTree>
    <p:extLst>
      <p:ext uri="{BB962C8B-B14F-4D97-AF65-F5344CB8AC3E}">
        <p14:creationId xmlns:p14="http://schemas.microsoft.com/office/powerpoint/2010/main" val="862075070"/>
      </p:ext>
    </p:extLst>
  </p:cSld>
  <p:clrMapOvr>
    <a:masterClrMapping/>
  </p:clrMapOvr>
  <p:transition spd="slow" advClick="0">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smtClean="0"/>
              <a:t>按一下圖示以新增圖片</a:t>
            </a:r>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Rectangle 7"/>
          <p:cNvSpPr>
            <a:spLocks noGrp="1" noChangeArrowheads="1"/>
          </p:cNvSpPr>
          <p:nvPr>
            <p:ph type="dt" sz="half" idx="10"/>
          </p:nvPr>
        </p:nvSpPr>
        <p:spPr>
          <a:ln/>
        </p:spPr>
        <p:txBody>
          <a:bodyPr/>
          <a:lstStyle>
            <a:lvl1pPr>
              <a:defRPr/>
            </a:lvl1pPr>
          </a:lstStyle>
          <a:p>
            <a:pPr>
              <a:defRPr/>
            </a:pPr>
            <a:r>
              <a:rPr lang="zh-TW" altLang="en-US"/>
              <a:t>行銷管理 </a:t>
            </a:r>
            <a:r>
              <a:rPr lang="en-US" altLang="zh-TW"/>
              <a:t>Ch 1</a:t>
            </a: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9"/>
          <p:cNvSpPr>
            <a:spLocks noGrp="1" noChangeArrowheads="1"/>
          </p:cNvSpPr>
          <p:nvPr>
            <p:ph type="sldNum" sz="quarter" idx="12"/>
          </p:nvPr>
        </p:nvSpPr>
        <p:spPr>
          <a:ln/>
        </p:spPr>
        <p:txBody>
          <a:bodyPr/>
          <a:lstStyle>
            <a:lvl1pPr>
              <a:defRPr/>
            </a:lvl1pPr>
          </a:lstStyle>
          <a:p>
            <a:pPr>
              <a:defRPr/>
            </a:pPr>
            <a:r>
              <a:rPr lang="en-US" altLang="zh-TW"/>
              <a:t>1-</a:t>
            </a:r>
            <a:fld id="{FDC4AA68-D017-4089-B26F-FDE3E1A1F4B8}" type="slidenum">
              <a:rPr lang="en-US" altLang="zh-TW"/>
              <a:pPr>
                <a:defRPr/>
              </a:pPr>
              <a:t>‹#›</a:t>
            </a:fld>
            <a:endParaRPr lang="en-US" altLang="zh-TW"/>
          </a:p>
        </p:txBody>
      </p:sp>
    </p:spTree>
    <p:extLst>
      <p:ext uri="{BB962C8B-B14F-4D97-AF65-F5344CB8AC3E}">
        <p14:creationId xmlns:p14="http://schemas.microsoft.com/office/powerpoint/2010/main" val="1577076758"/>
      </p:ext>
    </p:extLst>
  </p:cSld>
  <p:clrMapOvr>
    <a:masterClrMapping/>
  </p:clrMapOvr>
  <p:transition spd="slow" advClick="0">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7"/>
          <p:cNvSpPr>
            <a:spLocks noGrp="1" noChangeArrowheads="1"/>
          </p:cNvSpPr>
          <p:nvPr>
            <p:ph type="dt" sz="half" idx="10"/>
          </p:nvPr>
        </p:nvSpPr>
        <p:spPr>
          <a:ln/>
        </p:spPr>
        <p:txBody>
          <a:bodyPr/>
          <a:lstStyle>
            <a:lvl1pPr>
              <a:defRPr/>
            </a:lvl1pPr>
          </a:lstStyle>
          <a:p>
            <a:pPr>
              <a:defRPr/>
            </a:pPr>
            <a:r>
              <a:rPr lang="zh-TW" altLang="en-US"/>
              <a:t>行銷管理 </a:t>
            </a:r>
            <a:r>
              <a:rPr lang="en-US" altLang="zh-TW"/>
              <a:t>Ch 1</a:t>
            </a: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9"/>
          <p:cNvSpPr>
            <a:spLocks noGrp="1" noChangeArrowheads="1"/>
          </p:cNvSpPr>
          <p:nvPr>
            <p:ph type="sldNum" sz="quarter" idx="12"/>
          </p:nvPr>
        </p:nvSpPr>
        <p:spPr>
          <a:ln/>
        </p:spPr>
        <p:txBody>
          <a:bodyPr/>
          <a:lstStyle>
            <a:lvl1pPr>
              <a:defRPr/>
            </a:lvl1pPr>
          </a:lstStyle>
          <a:p>
            <a:pPr>
              <a:defRPr/>
            </a:pPr>
            <a:r>
              <a:rPr lang="en-US" altLang="zh-TW"/>
              <a:t>1-</a:t>
            </a:r>
            <a:fld id="{408705CC-FDF7-4A77-8417-EC6B2C47A1C9}" type="slidenum">
              <a:rPr lang="en-US" altLang="zh-TW"/>
              <a:pPr>
                <a:defRPr/>
              </a:pPr>
              <a:t>‹#›</a:t>
            </a:fld>
            <a:endParaRPr lang="en-US" altLang="zh-TW"/>
          </a:p>
        </p:txBody>
      </p:sp>
    </p:spTree>
    <p:extLst>
      <p:ext uri="{BB962C8B-B14F-4D97-AF65-F5344CB8AC3E}">
        <p14:creationId xmlns:p14="http://schemas.microsoft.com/office/powerpoint/2010/main" val="460626288"/>
      </p:ext>
    </p:extLst>
  </p:cSld>
  <p:clrMapOvr>
    <a:masterClrMapping/>
  </p:clrMapOvr>
  <p:transition spd="slow" advClick="0">
    <p:fade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7"/>
          <p:cNvSpPr>
            <a:spLocks noGrp="1" noChangeArrowheads="1"/>
          </p:cNvSpPr>
          <p:nvPr>
            <p:ph type="dt" sz="half" idx="10"/>
          </p:nvPr>
        </p:nvSpPr>
        <p:spPr>
          <a:ln/>
        </p:spPr>
        <p:txBody>
          <a:bodyPr/>
          <a:lstStyle>
            <a:lvl1pPr>
              <a:defRPr/>
            </a:lvl1pPr>
          </a:lstStyle>
          <a:p>
            <a:pPr>
              <a:defRPr/>
            </a:pPr>
            <a:r>
              <a:rPr lang="zh-TW" altLang="en-US"/>
              <a:t>行銷管理 </a:t>
            </a:r>
            <a:r>
              <a:rPr lang="en-US" altLang="zh-TW"/>
              <a:t>Ch 1</a:t>
            </a: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9"/>
          <p:cNvSpPr>
            <a:spLocks noGrp="1" noChangeArrowheads="1"/>
          </p:cNvSpPr>
          <p:nvPr>
            <p:ph type="sldNum" sz="quarter" idx="12"/>
          </p:nvPr>
        </p:nvSpPr>
        <p:spPr>
          <a:ln/>
        </p:spPr>
        <p:txBody>
          <a:bodyPr/>
          <a:lstStyle>
            <a:lvl1pPr>
              <a:defRPr/>
            </a:lvl1pPr>
          </a:lstStyle>
          <a:p>
            <a:pPr>
              <a:defRPr/>
            </a:pPr>
            <a:r>
              <a:rPr lang="en-US" altLang="zh-TW"/>
              <a:t>1-</a:t>
            </a:r>
            <a:fld id="{9ECFF4F7-5AC0-4E9F-B151-7E346D3C0465}" type="slidenum">
              <a:rPr lang="en-US" altLang="zh-TW"/>
              <a:pPr>
                <a:defRPr/>
              </a:pPr>
              <a:t>‹#›</a:t>
            </a:fld>
            <a:endParaRPr lang="en-US" altLang="zh-TW"/>
          </a:p>
        </p:txBody>
      </p:sp>
    </p:spTree>
    <p:extLst>
      <p:ext uri="{BB962C8B-B14F-4D97-AF65-F5344CB8AC3E}">
        <p14:creationId xmlns:p14="http://schemas.microsoft.com/office/powerpoint/2010/main" val="1146360329"/>
      </p:ext>
    </p:extLst>
  </p:cSld>
  <p:clrMapOvr>
    <a:masterClrMapping/>
  </p:clrMapOvr>
  <p:transition spd="slow" advClick="0">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143000" y="1122363"/>
            <a:ext cx="6858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Rectangle 7"/>
          <p:cNvSpPr>
            <a:spLocks noGrp="1" noChangeArrowheads="1"/>
          </p:cNvSpPr>
          <p:nvPr>
            <p:ph type="dt" sz="half" idx="10"/>
          </p:nvPr>
        </p:nvSpPr>
        <p:spPr>
          <a:ln/>
        </p:spPr>
        <p:txBody>
          <a:bodyPr/>
          <a:lstStyle>
            <a:lvl1pPr>
              <a:defRPr/>
            </a:lvl1pPr>
          </a:lstStyle>
          <a:p>
            <a:pPr>
              <a:defRPr/>
            </a:pPr>
            <a:r>
              <a:rPr lang="zh-TW" altLang="en-US"/>
              <a:t>行銷管理 </a:t>
            </a:r>
            <a:r>
              <a:rPr lang="en-US" altLang="zh-TW"/>
              <a:t>Ch 1</a:t>
            </a: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9"/>
          <p:cNvSpPr>
            <a:spLocks noGrp="1" noChangeArrowheads="1"/>
          </p:cNvSpPr>
          <p:nvPr>
            <p:ph type="sldNum" sz="quarter" idx="12"/>
          </p:nvPr>
        </p:nvSpPr>
        <p:spPr>
          <a:ln/>
        </p:spPr>
        <p:txBody>
          <a:bodyPr/>
          <a:lstStyle>
            <a:lvl1pPr>
              <a:defRPr/>
            </a:lvl1pPr>
          </a:lstStyle>
          <a:p>
            <a:pPr>
              <a:defRPr/>
            </a:pPr>
            <a:r>
              <a:rPr lang="en-US" altLang="zh-TW"/>
              <a:t>1-</a:t>
            </a:r>
            <a:fld id="{E1863DA2-53CF-46CE-B9F0-3A95981DD460}" type="slidenum">
              <a:rPr lang="en-US" altLang="zh-TW"/>
              <a:pPr>
                <a:defRPr/>
              </a:pPr>
              <a:t>‹#›</a:t>
            </a:fld>
            <a:endParaRPr lang="en-US" altLang="zh-TW"/>
          </a:p>
        </p:txBody>
      </p:sp>
    </p:spTree>
    <p:extLst>
      <p:ext uri="{BB962C8B-B14F-4D97-AF65-F5344CB8AC3E}">
        <p14:creationId xmlns:p14="http://schemas.microsoft.com/office/powerpoint/2010/main" val="4002337433"/>
      </p:ext>
    </p:extLst>
  </p:cSld>
  <p:clrMapOvr>
    <a:masterClrMapping/>
  </p:clrMapOvr>
  <p:transition spd="slow" advClick="0">
    <p:fade thruBlk="1"/>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7"/>
          <p:cNvSpPr>
            <a:spLocks noGrp="1" noChangeArrowheads="1"/>
          </p:cNvSpPr>
          <p:nvPr>
            <p:ph type="dt" sz="half" idx="10"/>
          </p:nvPr>
        </p:nvSpPr>
        <p:spPr>
          <a:ln/>
        </p:spPr>
        <p:txBody>
          <a:bodyPr/>
          <a:lstStyle>
            <a:lvl1pPr>
              <a:defRPr/>
            </a:lvl1pPr>
          </a:lstStyle>
          <a:p>
            <a:pPr>
              <a:defRPr/>
            </a:pPr>
            <a:r>
              <a:rPr lang="zh-TW" altLang="en-US"/>
              <a:t>行銷管理 </a:t>
            </a:r>
            <a:r>
              <a:rPr lang="en-US" altLang="zh-TW"/>
              <a:t>Ch 1</a:t>
            </a: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9"/>
          <p:cNvSpPr>
            <a:spLocks noGrp="1" noChangeArrowheads="1"/>
          </p:cNvSpPr>
          <p:nvPr>
            <p:ph type="sldNum" sz="quarter" idx="12"/>
          </p:nvPr>
        </p:nvSpPr>
        <p:spPr>
          <a:ln/>
        </p:spPr>
        <p:txBody>
          <a:bodyPr/>
          <a:lstStyle>
            <a:lvl1pPr>
              <a:defRPr/>
            </a:lvl1pPr>
          </a:lstStyle>
          <a:p>
            <a:pPr>
              <a:defRPr/>
            </a:pPr>
            <a:r>
              <a:rPr lang="en-US" altLang="zh-TW"/>
              <a:t>1-</a:t>
            </a:r>
            <a:fld id="{D76E18C4-F9E3-43DF-B083-78FBE0E8F6FA}" type="slidenum">
              <a:rPr lang="en-US" altLang="zh-TW"/>
              <a:pPr>
                <a:defRPr/>
              </a:pPr>
              <a:t>‹#›</a:t>
            </a:fld>
            <a:endParaRPr lang="en-US" altLang="zh-TW"/>
          </a:p>
        </p:txBody>
      </p:sp>
    </p:spTree>
    <p:extLst>
      <p:ext uri="{BB962C8B-B14F-4D97-AF65-F5344CB8AC3E}">
        <p14:creationId xmlns:p14="http://schemas.microsoft.com/office/powerpoint/2010/main" val="718944646"/>
      </p:ext>
    </p:extLst>
  </p:cSld>
  <p:clrMapOvr>
    <a:masterClrMapping/>
  </p:clrMapOvr>
  <p:transition spd="slow" advClick="0">
    <p:fade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623888" y="1709738"/>
            <a:ext cx="78867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smtClean="0"/>
              <a:t>按一下以編輯母片文字樣式</a:t>
            </a:r>
          </a:p>
        </p:txBody>
      </p:sp>
      <p:sp>
        <p:nvSpPr>
          <p:cNvPr id="4" name="Rectangle 7"/>
          <p:cNvSpPr>
            <a:spLocks noGrp="1" noChangeArrowheads="1"/>
          </p:cNvSpPr>
          <p:nvPr>
            <p:ph type="dt" sz="half" idx="10"/>
          </p:nvPr>
        </p:nvSpPr>
        <p:spPr>
          <a:ln/>
        </p:spPr>
        <p:txBody>
          <a:bodyPr/>
          <a:lstStyle>
            <a:lvl1pPr>
              <a:defRPr/>
            </a:lvl1pPr>
          </a:lstStyle>
          <a:p>
            <a:pPr>
              <a:defRPr/>
            </a:pPr>
            <a:r>
              <a:rPr lang="zh-TW" altLang="en-US"/>
              <a:t>行銷管理 </a:t>
            </a:r>
            <a:r>
              <a:rPr lang="en-US" altLang="zh-TW"/>
              <a:t>Ch 1</a:t>
            </a: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9"/>
          <p:cNvSpPr>
            <a:spLocks noGrp="1" noChangeArrowheads="1"/>
          </p:cNvSpPr>
          <p:nvPr>
            <p:ph type="sldNum" sz="quarter" idx="12"/>
          </p:nvPr>
        </p:nvSpPr>
        <p:spPr>
          <a:ln/>
        </p:spPr>
        <p:txBody>
          <a:bodyPr/>
          <a:lstStyle>
            <a:lvl1pPr>
              <a:defRPr/>
            </a:lvl1pPr>
          </a:lstStyle>
          <a:p>
            <a:pPr>
              <a:defRPr/>
            </a:pPr>
            <a:r>
              <a:rPr lang="en-US" altLang="zh-TW"/>
              <a:t>1-</a:t>
            </a:r>
            <a:fld id="{B50E4321-430D-4ADA-9EE0-AD6B86BC79F1}" type="slidenum">
              <a:rPr lang="en-US" altLang="zh-TW"/>
              <a:pPr>
                <a:defRPr/>
              </a:pPr>
              <a:t>‹#›</a:t>
            </a:fld>
            <a:endParaRPr lang="en-US" altLang="zh-TW"/>
          </a:p>
        </p:txBody>
      </p:sp>
    </p:spTree>
    <p:extLst>
      <p:ext uri="{BB962C8B-B14F-4D97-AF65-F5344CB8AC3E}">
        <p14:creationId xmlns:p14="http://schemas.microsoft.com/office/powerpoint/2010/main" val="3516301604"/>
      </p:ext>
    </p:extLst>
  </p:cSld>
  <p:clrMapOvr>
    <a:masterClrMapping/>
  </p:clrMapOvr>
  <p:transition spd="slow" advClick="0">
    <p:fade thruBlk="1"/>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7"/>
          <p:cNvSpPr>
            <a:spLocks noGrp="1" noChangeArrowheads="1"/>
          </p:cNvSpPr>
          <p:nvPr>
            <p:ph type="dt" sz="half" idx="10"/>
          </p:nvPr>
        </p:nvSpPr>
        <p:spPr>
          <a:ln/>
        </p:spPr>
        <p:txBody>
          <a:bodyPr/>
          <a:lstStyle>
            <a:lvl1pPr>
              <a:defRPr/>
            </a:lvl1pPr>
          </a:lstStyle>
          <a:p>
            <a:pPr>
              <a:defRPr/>
            </a:pPr>
            <a:r>
              <a:rPr lang="zh-TW" altLang="en-US"/>
              <a:t>行銷管理 </a:t>
            </a:r>
            <a:r>
              <a:rPr lang="en-US" altLang="zh-TW"/>
              <a:t>Ch 1</a:t>
            </a: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9"/>
          <p:cNvSpPr>
            <a:spLocks noGrp="1" noChangeArrowheads="1"/>
          </p:cNvSpPr>
          <p:nvPr>
            <p:ph type="sldNum" sz="quarter" idx="12"/>
          </p:nvPr>
        </p:nvSpPr>
        <p:spPr>
          <a:ln/>
        </p:spPr>
        <p:txBody>
          <a:bodyPr/>
          <a:lstStyle>
            <a:lvl1pPr>
              <a:defRPr/>
            </a:lvl1pPr>
          </a:lstStyle>
          <a:p>
            <a:pPr>
              <a:defRPr/>
            </a:pPr>
            <a:r>
              <a:rPr lang="en-US" altLang="zh-TW"/>
              <a:t>1-</a:t>
            </a:r>
            <a:fld id="{82719A39-0D9C-4BAD-B744-9D59CC5C0F01}" type="slidenum">
              <a:rPr lang="en-US" altLang="zh-TW"/>
              <a:pPr>
                <a:defRPr/>
              </a:pPr>
              <a:t>‹#›</a:t>
            </a:fld>
            <a:endParaRPr lang="en-US" altLang="zh-TW"/>
          </a:p>
        </p:txBody>
      </p:sp>
    </p:spTree>
    <p:extLst>
      <p:ext uri="{BB962C8B-B14F-4D97-AF65-F5344CB8AC3E}">
        <p14:creationId xmlns:p14="http://schemas.microsoft.com/office/powerpoint/2010/main" val="2285641221"/>
      </p:ext>
    </p:extLst>
  </p:cSld>
  <p:clrMapOvr>
    <a:masterClrMapping/>
  </p:clrMapOvr>
  <p:transition spd="slow" advClick="0">
    <p:fade thruBlk="1"/>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30238" y="365125"/>
            <a:ext cx="78867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630238" y="2505075"/>
            <a:ext cx="386873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29150" y="2505075"/>
            <a:ext cx="38877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7"/>
          <p:cNvSpPr>
            <a:spLocks noGrp="1" noChangeArrowheads="1"/>
          </p:cNvSpPr>
          <p:nvPr>
            <p:ph type="dt" sz="half" idx="10"/>
          </p:nvPr>
        </p:nvSpPr>
        <p:spPr>
          <a:ln/>
        </p:spPr>
        <p:txBody>
          <a:bodyPr/>
          <a:lstStyle>
            <a:lvl1pPr>
              <a:defRPr/>
            </a:lvl1pPr>
          </a:lstStyle>
          <a:p>
            <a:pPr>
              <a:defRPr/>
            </a:pPr>
            <a:r>
              <a:rPr lang="zh-TW" altLang="en-US"/>
              <a:t>行銷管理 </a:t>
            </a:r>
            <a:r>
              <a:rPr lang="en-US" altLang="zh-TW"/>
              <a:t>Ch 1</a:t>
            </a:r>
          </a:p>
        </p:txBody>
      </p:sp>
      <p:sp>
        <p:nvSpPr>
          <p:cNvPr id="8"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9"/>
          <p:cNvSpPr>
            <a:spLocks noGrp="1" noChangeArrowheads="1"/>
          </p:cNvSpPr>
          <p:nvPr>
            <p:ph type="sldNum" sz="quarter" idx="12"/>
          </p:nvPr>
        </p:nvSpPr>
        <p:spPr>
          <a:ln/>
        </p:spPr>
        <p:txBody>
          <a:bodyPr/>
          <a:lstStyle>
            <a:lvl1pPr>
              <a:defRPr/>
            </a:lvl1pPr>
          </a:lstStyle>
          <a:p>
            <a:pPr>
              <a:defRPr/>
            </a:pPr>
            <a:r>
              <a:rPr lang="en-US" altLang="zh-TW"/>
              <a:t>1-</a:t>
            </a:r>
            <a:fld id="{AAA7F9B0-7B11-4761-B9DF-C4D1665471EC}" type="slidenum">
              <a:rPr lang="en-US" altLang="zh-TW"/>
              <a:pPr>
                <a:defRPr/>
              </a:pPr>
              <a:t>‹#›</a:t>
            </a:fld>
            <a:endParaRPr lang="en-US" altLang="zh-TW"/>
          </a:p>
        </p:txBody>
      </p:sp>
    </p:spTree>
    <p:extLst>
      <p:ext uri="{BB962C8B-B14F-4D97-AF65-F5344CB8AC3E}">
        <p14:creationId xmlns:p14="http://schemas.microsoft.com/office/powerpoint/2010/main" val="1314767995"/>
      </p:ext>
    </p:extLst>
  </p:cSld>
  <p:clrMapOvr>
    <a:masterClrMapping/>
  </p:clrMapOvr>
  <p:transition spd="slow" advClick="0">
    <p:fade thruBlk="1"/>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7"/>
          <p:cNvSpPr>
            <a:spLocks noGrp="1" noChangeArrowheads="1"/>
          </p:cNvSpPr>
          <p:nvPr>
            <p:ph type="dt" sz="half" idx="10"/>
          </p:nvPr>
        </p:nvSpPr>
        <p:spPr>
          <a:ln/>
        </p:spPr>
        <p:txBody>
          <a:bodyPr/>
          <a:lstStyle>
            <a:lvl1pPr>
              <a:defRPr/>
            </a:lvl1pPr>
          </a:lstStyle>
          <a:p>
            <a:pPr>
              <a:defRPr/>
            </a:pPr>
            <a:r>
              <a:rPr lang="zh-TW" altLang="en-US"/>
              <a:t>行銷管理 </a:t>
            </a:r>
            <a:r>
              <a:rPr lang="en-US" altLang="zh-TW"/>
              <a:t>Ch 1</a:t>
            </a:r>
          </a:p>
        </p:txBody>
      </p:sp>
      <p:sp>
        <p:nvSpPr>
          <p:cNvPr id="4"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9"/>
          <p:cNvSpPr>
            <a:spLocks noGrp="1" noChangeArrowheads="1"/>
          </p:cNvSpPr>
          <p:nvPr>
            <p:ph type="sldNum" sz="quarter" idx="12"/>
          </p:nvPr>
        </p:nvSpPr>
        <p:spPr>
          <a:ln/>
        </p:spPr>
        <p:txBody>
          <a:bodyPr/>
          <a:lstStyle>
            <a:lvl1pPr>
              <a:defRPr/>
            </a:lvl1pPr>
          </a:lstStyle>
          <a:p>
            <a:pPr>
              <a:defRPr/>
            </a:pPr>
            <a:r>
              <a:rPr lang="en-US" altLang="zh-TW"/>
              <a:t>1-</a:t>
            </a:r>
            <a:fld id="{11D784CE-BD0C-436F-9049-62CA103EF6DA}" type="slidenum">
              <a:rPr lang="en-US" altLang="zh-TW"/>
              <a:pPr>
                <a:defRPr/>
              </a:pPr>
              <a:t>‹#›</a:t>
            </a:fld>
            <a:endParaRPr lang="en-US" altLang="zh-TW"/>
          </a:p>
        </p:txBody>
      </p:sp>
    </p:spTree>
    <p:extLst>
      <p:ext uri="{BB962C8B-B14F-4D97-AF65-F5344CB8AC3E}">
        <p14:creationId xmlns:p14="http://schemas.microsoft.com/office/powerpoint/2010/main" val="995693701"/>
      </p:ext>
    </p:extLst>
  </p:cSld>
  <p:clrMapOvr>
    <a:masterClrMapping/>
  </p:clrMapOvr>
  <p:transition spd="slow" advClick="0">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623888" y="1709738"/>
            <a:ext cx="78867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smtClean="0"/>
              <a:t>按一下以編輯母片文字樣式</a:t>
            </a:r>
          </a:p>
        </p:txBody>
      </p:sp>
      <p:sp>
        <p:nvSpPr>
          <p:cNvPr id="4" name="Rectangle 4"/>
          <p:cNvSpPr>
            <a:spLocks noGrp="1" noChangeArrowheads="1"/>
          </p:cNvSpPr>
          <p:nvPr>
            <p:ph type="dt" sz="half" idx="10"/>
          </p:nvPr>
        </p:nvSpPr>
        <p:spPr>
          <a:ln/>
        </p:spPr>
        <p:txBody>
          <a:bodyPr/>
          <a:lstStyle>
            <a:lvl1pPr>
              <a:defRPr/>
            </a:lvl1pPr>
          </a:lstStyle>
          <a:p>
            <a:fld id="{3116F608-3048-4E8C-BCBF-E56CCAFCEBC3}" type="datetimeFigureOut">
              <a:rPr lang="zh-TW" altLang="en-US" smtClean="0"/>
              <a:t>2014/5/21</a:t>
            </a:fld>
            <a:endParaRPr lang="zh-TW" altLang="en-US"/>
          </a:p>
        </p:txBody>
      </p:sp>
      <p:sp>
        <p:nvSpPr>
          <p:cNvPr id="5" name="Rectangle 5"/>
          <p:cNvSpPr>
            <a:spLocks noGrp="1" noChangeArrowheads="1"/>
          </p:cNvSpPr>
          <p:nvPr>
            <p:ph type="ftr" sz="quarter" idx="11"/>
          </p:nvPr>
        </p:nvSpPr>
        <p:spPr>
          <a:ln/>
        </p:spPr>
        <p:txBody>
          <a:bodyPr/>
          <a:lstStyle>
            <a:lvl1pPr>
              <a:defRPr/>
            </a:lvl1pPr>
          </a:lstStyle>
          <a:p>
            <a:endParaRPr lang="zh-TW" altLang="en-US"/>
          </a:p>
        </p:txBody>
      </p:sp>
      <p:sp>
        <p:nvSpPr>
          <p:cNvPr id="6" name="Rectangle 6"/>
          <p:cNvSpPr>
            <a:spLocks noGrp="1" noChangeArrowheads="1"/>
          </p:cNvSpPr>
          <p:nvPr>
            <p:ph type="sldNum" sz="quarter" idx="12"/>
          </p:nvPr>
        </p:nvSpPr>
        <p:spPr>
          <a:ln/>
        </p:spPr>
        <p:txBody>
          <a:bodyPr/>
          <a:lstStyle>
            <a:lvl1pPr>
              <a:defRPr/>
            </a:lvl1p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1922749261"/>
      </p:ext>
    </p:extLst>
  </p:cSld>
  <p:clrMapOvr>
    <a:masterClrMapping/>
  </p:clrMapOvr>
  <p:transition spd="slow" advClick="0">
    <p:fade thruBlk="1"/>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r>
              <a:rPr lang="zh-TW" altLang="en-US"/>
              <a:t>行銷管理 </a:t>
            </a:r>
            <a:r>
              <a:rPr lang="en-US" altLang="zh-TW"/>
              <a:t>Ch 1</a:t>
            </a:r>
          </a:p>
        </p:txBody>
      </p:sp>
      <p:sp>
        <p:nvSpPr>
          <p:cNvPr id="3"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9"/>
          <p:cNvSpPr>
            <a:spLocks noGrp="1" noChangeArrowheads="1"/>
          </p:cNvSpPr>
          <p:nvPr>
            <p:ph type="sldNum" sz="quarter" idx="12"/>
          </p:nvPr>
        </p:nvSpPr>
        <p:spPr>
          <a:ln/>
        </p:spPr>
        <p:txBody>
          <a:bodyPr/>
          <a:lstStyle>
            <a:lvl1pPr>
              <a:defRPr/>
            </a:lvl1pPr>
          </a:lstStyle>
          <a:p>
            <a:pPr>
              <a:defRPr/>
            </a:pPr>
            <a:r>
              <a:rPr lang="en-US" altLang="zh-TW"/>
              <a:t>1-</a:t>
            </a:r>
            <a:fld id="{98CB701A-BD3E-4CD3-8E7D-FA58BAE8A794}" type="slidenum">
              <a:rPr lang="en-US" altLang="zh-TW"/>
              <a:pPr>
                <a:defRPr/>
              </a:pPr>
              <a:t>‹#›</a:t>
            </a:fld>
            <a:endParaRPr lang="en-US" altLang="zh-TW"/>
          </a:p>
        </p:txBody>
      </p:sp>
    </p:spTree>
    <p:extLst>
      <p:ext uri="{BB962C8B-B14F-4D97-AF65-F5344CB8AC3E}">
        <p14:creationId xmlns:p14="http://schemas.microsoft.com/office/powerpoint/2010/main" val="1286189814"/>
      </p:ext>
    </p:extLst>
  </p:cSld>
  <p:clrMapOvr>
    <a:masterClrMapping/>
  </p:clrMapOvr>
  <p:transition spd="slow" advClick="0">
    <p:fade thruBlk="1"/>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Rectangle 7"/>
          <p:cNvSpPr>
            <a:spLocks noGrp="1" noChangeArrowheads="1"/>
          </p:cNvSpPr>
          <p:nvPr>
            <p:ph type="dt" sz="half" idx="10"/>
          </p:nvPr>
        </p:nvSpPr>
        <p:spPr>
          <a:ln/>
        </p:spPr>
        <p:txBody>
          <a:bodyPr/>
          <a:lstStyle>
            <a:lvl1pPr>
              <a:defRPr/>
            </a:lvl1pPr>
          </a:lstStyle>
          <a:p>
            <a:pPr>
              <a:defRPr/>
            </a:pPr>
            <a:r>
              <a:rPr lang="zh-TW" altLang="en-US"/>
              <a:t>行銷管理 </a:t>
            </a:r>
            <a:r>
              <a:rPr lang="en-US" altLang="zh-TW"/>
              <a:t>Ch 1</a:t>
            </a: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9"/>
          <p:cNvSpPr>
            <a:spLocks noGrp="1" noChangeArrowheads="1"/>
          </p:cNvSpPr>
          <p:nvPr>
            <p:ph type="sldNum" sz="quarter" idx="12"/>
          </p:nvPr>
        </p:nvSpPr>
        <p:spPr>
          <a:ln/>
        </p:spPr>
        <p:txBody>
          <a:bodyPr/>
          <a:lstStyle>
            <a:lvl1pPr>
              <a:defRPr/>
            </a:lvl1pPr>
          </a:lstStyle>
          <a:p>
            <a:pPr>
              <a:defRPr/>
            </a:pPr>
            <a:r>
              <a:rPr lang="en-US" altLang="zh-TW"/>
              <a:t>1-</a:t>
            </a:r>
            <a:fld id="{9D56835D-2878-494D-889B-EEB71203F8B3}" type="slidenum">
              <a:rPr lang="en-US" altLang="zh-TW"/>
              <a:pPr>
                <a:defRPr/>
              </a:pPr>
              <a:t>‹#›</a:t>
            </a:fld>
            <a:endParaRPr lang="en-US" altLang="zh-TW"/>
          </a:p>
        </p:txBody>
      </p:sp>
    </p:spTree>
    <p:extLst>
      <p:ext uri="{BB962C8B-B14F-4D97-AF65-F5344CB8AC3E}">
        <p14:creationId xmlns:p14="http://schemas.microsoft.com/office/powerpoint/2010/main" val="2544462937"/>
      </p:ext>
    </p:extLst>
  </p:cSld>
  <p:clrMapOvr>
    <a:masterClrMapping/>
  </p:clrMapOvr>
  <p:transition spd="slow" advClick="0">
    <p:fade thruBlk="1"/>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smtClean="0"/>
              <a:t>按一下圖示以新增圖片</a:t>
            </a:r>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Rectangle 7"/>
          <p:cNvSpPr>
            <a:spLocks noGrp="1" noChangeArrowheads="1"/>
          </p:cNvSpPr>
          <p:nvPr>
            <p:ph type="dt" sz="half" idx="10"/>
          </p:nvPr>
        </p:nvSpPr>
        <p:spPr>
          <a:ln/>
        </p:spPr>
        <p:txBody>
          <a:bodyPr/>
          <a:lstStyle>
            <a:lvl1pPr>
              <a:defRPr/>
            </a:lvl1pPr>
          </a:lstStyle>
          <a:p>
            <a:pPr>
              <a:defRPr/>
            </a:pPr>
            <a:r>
              <a:rPr lang="zh-TW" altLang="en-US"/>
              <a:t>行銷管理 </a:t>
            </a:r>
            <a:r>
              <a:rPr lang="en-US" altLang="zh-TW"/>
              <a:t>Ch 1</a:t>
            </a: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9"/>
          <p:cNvSpPr>
            <a:spLocks noGrp="1" noChangeArrowheads="1"/>
          </p:cNvSpPr>
          <p:nvPr>
            <p:ph type="sldNum" sz="quarter" idx="12"/>
          </p:nvPr>
        </p:nvSpPr>
        <p:spPr>
          <a:ln/>
        </p:spPr>
        <p:txBody>
          <a:bodyPr/>
          <a:lstStyle>
            <a:lvl1pPr>
              <a:defRPr/>
            </a:lvl1pPr>
          </a:lstStyle>
          <a:p>
            <a:pPr>
              <a:defRPr/>
            </a:pPr>
            <a:r>
              <a:rPr lang="en-US" altLang="zh-TW"/>
              <a:t>1-</a:t>
            </a:r>
            <a:fld id="{69D4C015-1A74-41D9-B2AC-78962B11DD48}" type="slidenum">
              <a:rPr lang="en-US" altLang="zh-TW"/>
              <a:pPr>
                <a:defRPr/>
              </a:pPr>
              <a:t>‹#›</a:t>
            </a:fld>
            <a:endParaRPr lang="en-US" altLang="zh-TW"/>
          </a:p>
        </p:txBody>
      </p:sp>
    </p:spTree>
    <p:extLst>
      <p:ext uri="{BB962C8B-B14F-4D97-AF65-F5344CB8AC3E}">
        <p14:creationId xmlns:p14="http://schemas.microsoft.com/office/powerpoint/2010/main" val="4023059764"/>
      </p:ext>
    </p:extLst>
  </p:cSld>
  <p:clrMapOvr>
    <a:masterClrMapping/>
  </p:clrMapOvr>
  <p:transition spd="slow" advClick="0">
    <p:fade thruBlk="1"/>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7"/>
          <p:cNvSpPr>
            <a:spLocks noGrp="1" noChangeArrowheads="1"/>
          </p:cNvSpPr>
          <p:nvPr>
            <p:ph type="dt" sz="half" idx="10"/>
          </p:nvPr>
        </p:nvSpPr>
        <p:spPr>
          <a:ln/>
        </p:spPr>
        <p:txBody>
          <a:bodyPr/>
          <a:lstStyle>
            <a:lvl1pPr>
              <a:defRPr/>
            </a:lvl1pPr>
          </a:lstStyle>
          <a:p>
            <a:pPr>
              <a:defRPr/>
            </a:pPr>
            <a:r>
              <a:rPr lang="zh-TW" altLang="en-US"/>
              <a:t>行銷管理 </a:t>
            </a:r>
            <a:r>
              <a:rPr lang="en-US" altLang="zh-TW"/>
              <a:t>Ch 1</a:t>
            </a: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9"/>
          <p:cNvSpPr>
            <a:spLocks noGrp="1" noChangeArrowheads="1"/>
          </p:cNvSpPr>
          <p:nvPr>
            <p:ph type="sldNum" sz="quarter" idx="12"/>
          </p:nvPr>
        </p:nvSpPr>
        <p:spPr>
          <a:ln/>
        </p:spPr>
        <p:txBody>
          <a:bodyPr/>
          <a:lstStyle>
            <a:lvl1pPr>
              <a:defRPr/>
            </a:lvl1pPr>
          </a:lstStyle>
          <a:p>
            <a:pPr>
              <a:defRPr/>
            </a:pPr>
            <a:r>
              <a:rPr lang="en-US" altLang="zh-TW"/>
              <a:t>1-</a:t>
            </a:r>
            <a:fld id="{CBA35A5B-0D19-4DF9-85E4-D4E4F904EE03}" type="slidenum">
              <a:rPr lang="en-US" altLang="zh-TW"/>
              <a:pPr>
                <a:defRPr/>
              </a:pPr>
              <a:t>‹#›</a:t>
            </a:fld>
            <a:endParaRPr lang="en-US" altLang="zh-TW"/>
          </a:p>
        </p:txBody>
      </p:sp>
    </p:spTree>
    <p:extLst>
      <p:ext uri="{BB962C8B-B14F-4D97-AF65-F5344CB8AC3E}">
        <p14:creationId xmlns:p14="http://schemas.microsoft.com/office/powerpoint/2010/main" val="4050506691"/>
      </p:ext>
    </p:extLst>
  </p:cSld>
  <p:clrMapOvr>
    <a:masterClrMapping/>
  </p:clrMapOvr>
  <p:transition spd="slow" advClick="0">
    <p:fade thruBlk="1"/>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7"/>
          <p:cNvSpPr>
            <a:spLocks noGrp="1" noChangeArrowheads="1"/>
          </p:cNvSpPr>
          <p:nvPr>
            <p:ph type="dt" sz="half" idx="10"/>
          </p:nvPr>
        </p:nvSpPr>
        <p:spPr>
          <a:ln/>
        </p:spPr>
        <p:txBody>
          <a:bodyPr/>
          <a:lstStyle>
            <a:lvl1pPr>
              <a:defRPr/>
            </a:lvl1pPr>
          </a:lstStyle>
          <a:p>
            <a:pPr>
              <a:defRPr/>
            </a:pPr>
            <a:r>
              <a:rPr lang="zh-TW" altLang="en-US"/>
              <a:t>行銷管理 </a:t>
            </a:r>
            <a:r>
              <a:rPr lang="en-US" altLang="zh-TW"/>
              <a:t>Ch 1</a:t>
            </a: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9"/>
          <p:cNvSpPr>
            <a:spLocks noGrp="1" noChangeArrowheads="1"/>
          </p:cNvSpPr>
          <p:nvPr>
            <p:ph type="sldNum" sz="quarter" idx="12"/>
          </p:nvPr>
        </p:nvSpPr>
        <p:spPr>
          <a:ln/>
        </p:spPr>
        <p:txBody>
          <a:bodyPr/>
          <a:lstStyle>
            <a:lvl1pPr>
              <a:defRPr/>
            </a:lvl1pPr>
          </a:lstStyle>
          <a:p>
            <a:pPr>
              <a:defRPr/>
            </a:pPr>
            <a:r>
              <a:rPr lang="en-US" altLang="zh-TW"/>
              <a:t>1-</a:t>
            </a:r>
            <a:fld id="{5E0DA9DB-9AA9-4F97-88C8-CDAE40ACF755}" type="slidenum">
              <a:rPr lang="en-US" altLang="zh-TW"/>
              <a:pPr>
                <a:defRPr/>
              </a:pPr>
              <a:t>‹#›</a:t>
            </a:fld>
            <a:endParaRPr lang="en-US" altLang="zh-TW"/>
          </a:p>
        </p:txBody>
      </p:sp>
    </p:spTree>
    <p:extLst>
      <p:ext uri="{BB962C8B-B14F-4D97-AF65-F5344CB8AC3E}">
        <p14:creationId xmlns:p14="http://schemas.microsoft.com/office/powerpoint/2010/main" val="4070906805"/>
      </p:ext>
    </p:extLst>
  </p:cSld>
  <p:clrMapOvr>
    <a:masterClrMapping/>
  </p:clrMapOvr>
  <p:transition spd="slow" advClick="0">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1187450" y="1600200"/>
            <a:ext cx="3673475" cy="452596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5013325" y="1600200"/>
            <a:ext cx="3673475" cy="452596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ln/>
        </p:spPr>
        <p:txBody>
          <a:bodyPr/>
          <a:lstStyle>
            <a:lvl1pPr>
              <a:defRPr/>
            </a:lvl1pPr>
          </a:lstStyle>
          <a:p>
            <a:fld id="{3116F608-3048-4E8C-BCBF-E56CCAFCEBC3}" type="datetimeFigureOut">
              <a:rPr lang="zh-TW" altLang="en-US" smtClean="0"/>
              <a:t>2014/5/21</a:t>
            </a:fld>
            <a:endParaRPr lang="zh-TW" altLang="en-US"/>
          </a:p>
        </p:txBody>
      </p:sp>
      <p:sp>
        <p:nvSpPr>
          <p:cNvPr id="6" name="Rectangle 5"/>
          <p:cNvSpPr>
            <a:spLocks noGrp="1" noChangeArrowheads="1"/>
          </p:cNvSpPr>
          <p:nvPr>
            <p:ph type="ftr" sz="quarter" idx="11"/>
          </p:nvPr>
        </p:nvSpPr>
        <p:spPr>
          <a:ln/>
        </p:spPr>
        <p:txBody>
          <a:bodyPr/>
          <a:lstStyle>
            <a:lvl1pPr>
              <a:defRPr/>
            </a:lvl1pPr>
          </a:lstStyle>
          <a:p>
            <a:endParaRPr lang="zh-TW" altLang="en-US"/>
          </a:p>
        </p:txBody>
      </p:sp>
      <p:sp>
        <p:nvSpPr>
          <p:cNvPr id="7" name="Rectangle 6"/>
          <p:cNvSpPr>
            <a:spLocks noGrp="1" noChangeArrowheads="1"/>
          </p:cNvSpPr>
          <p:nvPr>
            <p:ph type="sldNum" sz="quarter" idx="12"/>
          </p:nvPr>
        </p:nvSpPr>
        <p:spPr>
          <a:ln/>
        </p:spPr>
        <p:txBody>
          <a:bodyPr/>
          <a:lstStyle>
            <a:lvl1pPr>
              <a:defRPr/>
            </a:lvl1p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900440532"/>
      </p:ext>
    </p:extLst>
  </p:cSld>
  <p:clrMapOvr>
    <a:masterClrMapping/>
  </p:clrMapOvr>
  <p:transition spd="slow" advClick="0">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30238" y="365125"/>
            <a:ext cx="78867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630238" y="2505075"/>
            <a:ext cx="386873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29150" y="2505075"/>
            <a:ext cx="38877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4"/>
          <p:cNvSpPr>
            <a:spLocks noGrp="1" noChangeArrowheads="1"/>
          </p:cNvSpPr>
          <p:nvPr>
            <p:ph type="dt" sz="half" idx="10"/>
          </p:nvPr>
        </p:nvSpPr>
        <p:spPr>
          <a:ln/>
        </p:spPr>
        <p:txBody>
          <a:bodyPr/>
          <a:lstStyle>
            <a:lvl1pPr>
              <a:defRPr/>
            </a:lvl1pPr>
          </a:lstStyle>
          <a:p>
            <a:fld id="{3116F608-3048-4E8C-BCBF-E56CCAFCEBC3}" type="datetimeFigureOut">
              <a:rPr lang="zh-TW" altLang="en-US" smtClean="0"/>
              <a:t>2014/5/21</a:t>
            </a:fld>
            <a:endParaRPr lang="zh-TW" altLang="en-US"/>
          </a:p>
        </p:txBody>
      </p:sp>
      <p:sp>
        <p:nvSpPr>
          <p:cNvPr id="8" name="Rectangle 5"/>
          <p:cNvSpPr>
            <a:spLocks noGrp="1" noChangeArrowheads="1"/>
          </p:cNvSpPr>
          <p:nvPr>
            <p:ph type="ftr" sz="quarter" idx="11"/>
          </p:nvPr>
        </p:nvSpPr>
        <p:spPr>
          <a:ln/>
        </p:spPr>
        <p:txBody>
          <a:bodyPr/>
          <a:lstStyle>
            <a:lvl1pPr>
              <a:defRPr/>
            </a:lvl1pPr>
          </a:lstStyle>
          <a:p>
            <a:endParaRPr lang="zh-TW" altLang="en-US"/>
          </a:p>
        </p:txBody>
      </p:sp>
      <p:sp>
        <p:nvSpPr>
          <p:cNvPr id="9" name="Rectangle 6"/>
          <p:cNvSpPr>
            <a:spLocks noGrp="1" noChangeArrowheads="1"/>
          </p:cNvSpPr>
          <p:nvPr>
            <p:ph type="sldNum" sz="quarter" idx="12"/>
          </p:nvPr>
        </p:nvSpPr>
        <p:spPr>
          <a:ln/>
        </p:spPr>
        <p:txBody>
          <a:bodyPr/>
          <a:lstStyle>
            <a:lvl1pPr>
              <a:defRPr/>
            </a:lvl1p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3072130898"/>
      </p:ext>
    </p:extLst>
  </p:cSld>
  <p:clrMapOvr>
    <a:masterClrMapping/>
  </p:clrMapOvr>
  <p:transition spd="slow" advClick="0">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4"/>
          <p:cNvSpPr>
            <a:spLocks noGrp="1" noChangeArrowheads="1"/>
          </p:cNvSpPr>
          <p:nvPr>
            <p:ph type="dt" sz="half" idx="10"/>
          </p:nvPr>
        </p:nvSpPr>
        <p:spPr>
          <a:ln/>
        </p:spPr>
        <p:txBody>
          <a:bodyPr/>
          <a:lstStyle>
            <a:lvl1pPr>
              <a:defRPr/>
            </a:lvl1pPr>
          </a:lstStyle>
          <a:p>
            <a:fld id="{3116F608-3048-4E8C-BCBF-E56CCAFCEBC3}" type="datetimeFigureOut">
              <a:rPr lang="zh-TW" altLang="en-US" smtClean="0"/>
              <a:t>2014/5/21</a:t>
            </a:fld>
            <a:endParaRPr lang="zh-TW" altLang="en-US"/>
          </a:p>
        </p:txBody>
      </p:sp>
      <p:sp>
        <p:nvSpPr>
          <p:cNvPr id="4" name="Rectangle 5"/>
          <p:cNvSpPr>
            <a:spLocks noGrp="1" noChangeArrowheads="1"/>
          </p:cNvSpPr>
          <p:nvPr>
            <p:ph type="ftr" sz="quarter" idx="11"/>
          </p:nvPr>
        </p:nvSpPr>
        <p:spPr>
          <a:ln/>
        </p:spPr>
        <p:txBody>
          <a:bodyPr/>
          <a:lstStyle>
            <a:lvl1pPr>
              <a:defRPr/>
            </a:lvl1pPr>
          </a:lstStyle>
          <a:p>
            <a:endParaRPr lang="zh-TW" altLang="en-US"/>
          </a:p>
        </p:txBody>
      </p:sp>
      <p:sp>
        <p:nvSpPr>
          <p:cNvPr id="5" name="Rectangle 6"/>
          <p:cNvSpPr>
            <a:spLocks noGrp="1" noChangeArrowheads="1"/>
          </p:cNvSpPr>
          <p:nvPr>
            <p:ph type="sldNum" sz="quarter" idx="12"/>
          </p:nvPr>
        </p:nvSpPr>
        <p:spPr>
          <a:ln/>
        </p:spPr>
        <p:txBody>
          <a:bodyPr/>
          <a:lstStyle>
            <a:lvl1pPr>
              <a:defRPr/>
            </a:lvl1p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4140164758"/>
      </p:ext>
    </p:extLst>
  </p:cSld>
  <p:clrMapOvr>
    <a:masterClrMapping/>
  </p:clrMapOvr>
  <p:transition spd="slow" advClick="0">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3116F608-3048-4E8C-BCBF-E56CCAFCEBC3}" type="datetimeFigureOut">
              <a:rPr lang="zh-TW" altLang="en-US" smtClean="0"/>
              <a:t>2014/5/21</a:t>
            </a:fld>
            <a:endParaRPr lang="zh-TW" altLang="en-US"/>
          </a:p>
        </p:txBody>
      </p:sp>
      <p:sp>
        <p:nvSpPr>
          <p:cNvPr id="3" name="Rectangle 5"/>
          <p:cNvSpPr>
            <a:spLocks noGrp="1" noChangeArrowheads="1"/>
          </p:cNvSpPr>
          <p:nvPr>
            <p:ph type="ftr" sz="quarter" idx="11"/>
          </p:nvPr>
        </p:nvSpPr>
        <p:spPr>
          <a:ln/>
        </p:spPr>
        <p:txBody>
          <a:bodyPr/>
          <a:lstStyle>
            <a:lvl1pPr>
              <a:defRPr/>
            </a:lvl1pPr>
          </a:lstStyle>
          <a:p>
            <a:endParaRPr lang="zh-TW" altLang="en-US"/>
          </a:p>
        </p:txBody>
      </p:sp>
      <p:sp>
        <p:nvSpPr>
          <p:cNvPr id="4" name="Rectangle 6"/>
          <p:cNvSpPr>
            <a:spLocks noGrp="1" noChangeArrowheads="1"/>
          </p:cNvSpPr>
          <p:nvPr>
            <p:ph type="sldNum" sz="quarter" idx="12"/>
          </p:nvPr>
        </p:nvSpPr>
        <p:spPr>
          <a:ln/>
        </p:spPr>
        <p:txBody>
          <a:bodyPr/>
          <a:lstStyle>
            <a:lvl1pPr>
              <a:defRPr/>
            </a:lvl1p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1959586049"/>
      </p:ext>
    </p:extLst>
  </p:cSld>
  <p:clrMapOvr>
    <a:masterClrMapping/>
  </p:clrMapOvr>
  <p:transition spd="slow" advClick="0">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fld id="{3116F608-3048-4E8C-BCBF-E56CCAFCEBC3}" type="datetimeFigureOut">
              <a:rPr lang="zh-TW" altLang="en-US" smtClean="0"/>
              <a:t>2014/5/21</a:t>
            </a:fld>
            <a:endParaRPr lang="zh-TW" altLang="en-US"/>
          </a:p>
        </p:txBody>
      </p:sp>
      <p:sp>
        <p:nvSpPr>
          <p:cNvPr id="6" name="Rectangle 5"/>
          <p:cNvSpPr>
            <a:spLocks noGrp="1" noChangeArrowheads="1"/>
          </p:cNvSpPr>
          <p:nvPr>
            <p:ph type="ftr" sz="quarter" idx="11"/>
          </p:nvPr>
        </p:nvSpPr>
        <p:spPr>
          <a:ln/>
        </p:spPr>
        <p:txBody>
          <a:bodyPr/>
          <a:lstStyle>
            <a:lvl1pPr>
              <a:defRPr/>
            </a:lvl1pPr>
          </a:lstStyle>
          <a:p>
            <a:endParaRPr lang="zh-TW" altLang="en-US"/>
          </a:p>
        </p:txBody>
      </p:sp>
      <p:sp>
        <p:nvSpPr>
          <p:cNvPr id="7" name="Rectangle 6"/>
          <p:cNvSpPr>
            <a:spLocks noGrp="1" noChangeArrowheads="1"/>
          </p:cNvSpPr>
          <p:nvPr>
            <p:ph type="sldNum" sz="quarter" idx="12"/>
          </p:nvPr>
        </p:nvSpPr>
        <p:spPr>
          <a:ln/>
        </p:spPr>
        <p:txBody>
          <a:bodyPr/>
          <a:lstStyle>
            <a:lvl1pPr>
              <a:defRPr/>
            </a:lvl1p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3450019766"/>
      </p:ext>
    </p:extLst>
  </p:cSld>
  <p:clrMapOvr>
    <a:masterClrMapping/>
  </p:clrMapOvr>
  <p:transition spd="slow" advClick="0">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smtClean="0"/>
              <a:t>按一下圖示以新增圖片</a:t>
            </a:r>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fld id="{3116F608-3048-4E8C-BCBF-E56CCAFCEBC3}" type="datetimeFigureOut">
              <a:rPr lang="zh-TW" altLang="en-US" smtClean="0"/>
              <a:t>2014/5/21</a:t>
            </a:fld>
            <a:endParaRPr lang="zh-TW" altLang="en-US"/>
          </a:p>
        </p:txBody>
      </p:sp>
      <p:sp>
        <p:nvSpPr>
          <p:cNvPr id="6" name="Rectangle 5"/>
          <p:cNvSpPr>
            <a:spLocks noGrp="1" noChangeArrowheads="1"/>
          </p:cNvSpPr>
          <p:nvPr>
            <p:ph type="ftr" sz="quarter" idx="11"/>
          </p:nvPr>
        </p:nvSpPr>
        <p:spPr>
          <a:ln/>
        </p:spPr>
        <p:txBody>
          <a:bodyPr/>
          <a:lstStyle>
            <a:lvl1pPr>
              <a:defRPr/>
            </a:lvl1pPr>
          </a:lstStyle>
          <a:p>
            <a:endParaRPr lang="zh-TW" altLang="en-US"/>
          </a:p>
        </p:txBody>
      </p:sp>
      <p:sp>
        <p:nvSpPr>
          <p:cNvPr id="7" name="Rectangle 6"/>
          <p:cNvSpPr>
            <a:spLocks noGrp="1" noChangeArrowheads="1"/>
          </p:cNvSpPr>
          <p:nvPr>
            <p:ph type="sldNum" sz="quarter" idx="12"/>
          </p:nvPr>
        </p:nvSpPr>
        <p:spPr>
          <a:ln/>
        </p:spPr>
        <p:txBody>
          <a:bodyPr/>
          <a:lstStyle>
            <a:lvl1pPr>
              <a:defRPr/>
            </a:lvl1pPr>
          </a:lstStyle>
          <a:p>
            <a:fld id="{5694EA51-34AC-46FA-B7BF-A2DC63CF62FB}" type="slidenum">
              <a:rPr lang="zh-TW" altLang="en-US" smtClean="0"/>
              <a:t>‹#›</a:t>
            </a:fld>
            <a:endParaRPr lang="zh-TW" altLang="en-US"/>
          </a:p>
        </p:txBody>
      </p:sp>
    </p:spTree>
    <p:extLst>
      <p:ext uri="{BB962C8B-B14F-4D97-AF65-F5344CB8AC3E}">
        <p14:creationId xmlns:p14="http://schemas.microsoft.com/office/powerpoint/2010/main" val="3408287178"/>
      </p:ext>
    </p:extLst>
  </p:cSld>
  <p:clrMapOvr>
    <a:masterClrMapping/>
  </p:clrMapOvr>
  <p:transition spd="slow" advClick="0">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jpeg"/><Relationship Id="rId18" Type="http://schemas.openxmlformats.org/officeDocument/2006/relationships/image" Target="../media/image8.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17" Type="http://schemas.openxmlformats.org/officeDocument/2006/relationships/image" Target="../media/image7.png"/><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9.jpeg"/><Relationship Id="rId18" Type="http://schemas.openxmlformats.org/officeDocument/2006/relationships/image" Target="../media/image8.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17" Type="http://schemas.openxmlformats.org/officeDocument/2006/relationships/image" Target="../media/image7.png"/><Relationship Id="rId2" Type="http://schemas.openxmlformats.org/officeDocument/2006/relationships/slideLayout" Target="../slideLayouts/slideLayout25.xml"/><Relationship Id="rId16" Type="http://schemas.openxmlformats.org/officeDocument/2006/relationships/image" Target="../media/image6.png"/><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image" Target="../media/image5.png"/><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1187450" y="1600200"/>
            <a:ext cx="749935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8" name="Rectangle 4"/>
          <p:cNvSpPr>
            <a:spLocks noGrp="1" noChangeArrowheads="1"/>
          </p:cNvSpPr>
          <p:nvPr>
            <p:ph type="dt" sz="half" idx="2"/>
          </p:nvPr>
        </p:nvSpPr>
        <p:spPr bwMode="auto">
          <a:xfrm>
            <a:off x="98425" y="6545263"/>
            <a:ext cx="2601913" cy="2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fld id="{3116F608-3048-4E8C-BCBF-E56CCAFCEBC3}" type="datetimeFigureOut">
              <a:rPr lang="zh-TW" altLang="en-US" smtClean="0"/>
              <a:t>2014/5/21</a:t>
            </a:fld>
            <a:endParaRPr lang="zh-TW"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zh-TW" altLang="en-US"/>
          </a:p>
        </p:txBody>
      </p:sp>
      <p:sp>
        <p:nvSpPr>
          <p:cNvPr id="1030" name="Rectangle 6"/>
          <p:cNvSpPr>
            <a:spLocks noGrp="1" noChangeArrowheads="1"/>
          </p:cNvSpPr>
          <p:nvPr>
            <p:ph type="sldNum" sz="quarter" idx="4"/>
          </p:nvPr>
        </p:nvSpPr>
        <p:spPr bwMode="auto">
          <a:xfrm>
            <a:off x="6877050" y="6524625"/>
            <a:ext cx="2133600" cy="268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5694EA51-34AC-46FA-B7BF-A2DC63CF62FB}" type="slidenum">
              <a:rPr lang="zh-TW" altLang="en-US" smtClean="0"/>
              <a:t>‹#›</a:t>
            </a:fld>
            <a:endParaRPr lang="zh-TW" altLang="en-US"/>
          </a:p>
        </p:txBody>
      </p:sp>
      <p:pic>
        <p:nvPicPr>
          <p:cNvPr id="1031" name="Picture 7" descr="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591550" y="39688"/>
            <a:ext cx="512763" cy="65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3569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advClick="0">
    <p:fade thruBlk="1"/>
  </p:transition>
  <p:txStyles>
    <p:titleStyle>
      <a:lvl1pPr algn="ctr" rtl="0" eaLnBrk="1" fontAlgn="base" hangingPunct="1">
        <a:spcBef>
          <a:spcPct val="0"/>
        </a:spcBef>
        <a:spcAft>
          <a:spcPct val="0"/>
        </a:spcAft>
        <a:defRPr kumimoji="1" sz="4400" kern="12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Arial" panose="020B0604020202020204" pitchFamily="34" charset="0"/>
          <a:ea typeface="Adobe 繁黑體 Std B" pitchFamily="34" charset="-120"/>
        </a:defRPr>
      </a:lvl2pPr>
      <a:lvl3pPr algn="ctr" rtl="0" eaLnBrk="1" fontAlgn="base" hangingPunct="1">
        <a:spcBef>
          <a:spcPct val="0"/>
        </a:spcBef>
        <a:spcAft>
          <a:spcPct val="0"/>
        </a:spcAft>
        <a:defRPr kumimoji="1" sz="4400">
          <a:solidFill>
            <a:schemeClr val="tx2"/>
          </a:solidFill>
          <a:latin typeface="Arial" panose="020B0604020202020204" pitchFamily="34" charset="0"/>
          <a:ea typeface="Adobe 繁黑體 Std B" pitchFamily="34" charset="-120"/>
        </a:defRPr>
      </a:lvl3pPr>
      <a:lvl4pPr algn="ctr" rtl="0" eaLnBrk="1" fontAlgn="base" hangingPunct="1">
        <a:spcBef>
          <a:spcPct val="0"/>
        </a:spcBef>
        <a:spcAft>
          <a:spcPct val="0"/>
        </a:spcAft>
        <a:defRPr kumimoji="1" sz="4400">
          <a:solidFill>
            <a:schemeClr val="tx2"/>
          </a:solidFill>
          <a:latin typeface="Arial" panose="020B0604020202020204" pitchFamily="34" charset="0"/>
          <a:ea typeface="Adobe 繁黑體 Std B" pitchFamily="34" charset="-120"/>
        </a:defRPr>
      </a:lvl4pPr>
      <a:lvl5pPr algn="ctr" rtl="0" eaLnBrk="1" fontAlgn="base" hangingPunct="1">
        <a:spcBef>
          <a:spcPct val="0"/>
        </a:spcBef>
        <a:spcAft>
          <a:spcPct val="0"/>
        </a:spcAft>
        <a:defRPr kumimoji="1" sz="4400">
          <a:solidFill>
            <a:schemeClr val="tx2"/>
          </a:solidFill>
          <a:latin typeface="Arial" panose="020B0604020202020204" pitchFamily="34" charset="0"/>
          <a:ea typeface="Adobe 繁黑體 Std B" pitchFamily="34" charset="-120"/>
        </a:defRPr>
      </a:lvl5pPr>
      <a:lvl6pPr marL="457200" algn="ctr" rtl="0" eaLnBrk="1" fontAlgn="base" hangingPunct="1">
        <a:spcBef>
          <a:spcPct val="0"/>
        </a:spcBef>
        <a:spcAft>
          <a:spcPct val="0"/>
        </a:spcAft>
        <a:defRPr kumimoji="1" sz="4400">
          <a:solidFill>
            <a:schemeClr val="tx2"/>
          </a:solidFill>
          <a:latin typeface="Arial" panose="020B0604020202020204" pitchFamily="34" charset="0"/>
          <a:ea typeface="Adobe 繁黑體 Std B" pitchFamily="34" charset="-120"/>
        </a:defRPr>
      </a:lvl6pPr>
      <a:lvl7pPr marL="914400" algn="ctr" rtl="0" eaLnBrk="1" fontAlgn="base" hangingPunct="1">
        <a:spcBef>
          <a:spcPct val="0"/>
        </a:spcBef>
        <a:spcAft>
          <a:spcPct val="0"/>
        </a:spcAft>
        <a:defRPr kumimoji="1" sz="4400">
          <a:solidFill>
            <a:schemeClr val="tx2"/>
          </a:solidFill>
          <a:latin typeface="Arial" panose="020B0604020202020204" pitchFamily="34" charset="0"/>
          <a:ea typeface="Adobe 繁黑體 Std B" pitchFamily="34" charset="-120"/>
        </a:defRPr>
      </a:lvl7pPr>
      <a:lvl8pPr marL="1371600" algn="ctr" rtl="0" eaLnBrk="1" fontAlgn="base" hangingPunct="1">
        <a:spcBef>
          <a:spcPct val="0"/>
        </a:spcBef>
        <a:spcAft>
          <a:spcPct val="0"/>
        </a:spcAft>
        <a:defRPr kumimoji="1" sz="4400">
          <a:solidFill>
            <a:schemeClr val="tx2"/>
          </a:solidFill>
          <a:latin typeface="Arial" panose="020B0604020202020204" pitchFamily="34" charset="0"/>
          <a:ea typeface="Adobe 繁黑體 Std B" pitchFamily="34" charset="-120"/>
        </a:defRPr>
      </a:lvl8pPr>
      <a:lvl9pPr marL="1828800" algn="ctr" rtl="0" eaLnBrk="1" fontAlgn="base" hangingPunct="1">
        <a:spcBef>
          <a:spcPct val="0"/>
        </a:spcBef>
        <a:spcAft>
          <a:spcPct val="0"/>
        </a:spcAft>
        <a:defRPr kumimoji="1" sz="4400">
          <a:solidFill>
            <a:schemeClr val="tx2"/>
          </a:solidFill>
          <a:latin typeface="Arial" panose="020B0604020202020204" pitchFamily="34" charset="0"/>
          <a:ea typeface="Adobe 繁黑體 Std B" pitchFamily="34" charset="-120"/>
        </a:defRPr>
      </a:lvl9pPr>
    </p:titleStyle>
    <p:bodyStyle>
      <a:lvl1pPr marL="342900" indent="-342900" algn="l" rtl="0" eaLnBrk="1" fontAlgn="base" hangingPunct="1">
        <a:spcBef>
          <a:spcPct val="20000"/>
        </a:spcBef>
        <a:spcAft>
          <a:spcPct val="0"/>
        </a:spcAft>
        <a:buSzPct val="130000"/>
        <a:buChar char="•"/>
        <a:defRPr kumimoji="1" sz="28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5127" name="Rectangle 7"/>
          <p:cNvSpPr>
            <a:spLocks noGrp="1" noChangeArrowheads="1"/>
          </p:cNvSpPr>
          <p:nvPr>
            <p:ph type="dt" sz="half" idx="2"/>
          </p:nvPr>
        </p:nvSpPr>
        <p:spPr bwMode="auto">
          <a:xfrm>
            <a:off x="98425" y="6545263"/>
            <a:ext cx="2601913" cy="2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r>
              <a:rPr lang="zh-TW" altLang="en-US"/>
              <a:t>行銷管理 </a:t>
            </a:r>
            <a:r>
              <a:rPr lang="en-US" altLang="zh-TW"/>
              <a:t>Ch 1</a:t>
            </a:r>
          </a:p>
        </p:txBody>
      </p:sp>
      <p:sp>
        <p:nvSpPr>
          <p:cNvPr id="5128" name="Rectangle 8"/>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zh-TW"/>
          </a:p>
        </p:txBody>
      </p:sp>
      <p:sp>
        <p:nvSpPr>
          <p:cNvPr id="5129" name="Rectangle 9"/>
          <p:cNvSpPr>
            <a:spLocks noGrp="1" noChangeArrowheads="1"/>
          </p:cNvSpPr>
          <p:nvPr>
            <p:ph type="sldNum" sz="quarter" idx="4"/>
          </p:nvPr>
        </p:nvSpPr>
        <p:spPr bwMode="auto">
          <a:xfrm>
            <a:off x="6877050" y="6524625"/>
            <a:ext cx="2133600" cy="268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r>
              <a:rPr lang="en-US" altLang="zh-TW"/>
              <a:t>1-</a:t>
            </a:r>
            <a:fld id="{968F6462-546A-40C1-9071-BE3740427ED3}" type="slidenum">
              <a:rPr lang="en-US" altLang="zh-TW"/>
              <a:pPr>
                <a:defRPr/>
              </a:pPr>
              <a:t>‹#›</a:t>
            </a:fld>
            <a:endParaRPr lang="en-US" altLang="zh-TW"/>
          </a:p>
        </p:txBody>
      </p:sp>
    </p:spTree>
    <p:extLst>
      <p:ext uri="{BB962C8B-B14F-4D97-AF65-F5344CB8AC3E}">
        <p14:creationId xmlns:p14="http://schemas.microsoft.com/office/powerpoint/2010/main" val="157883658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spd="slow" advClick="0">
    <p:fade thruBlk="1"/>
  </p:transition>
  <p:hf hdr="0" ftr="0"/>
  <p:txStyles>
    <p:titleStyle>
      <a:lvl1pPr algn="ctr" rtl="0" eaLnBrk="1" fontAlgn="base" hangingPunct="1">
        <a:spcBef>
          <a:spcPct val="0"/>
        </a:spcBef>
        <a:spcAft>
          <a:spcPct val="0"/>
        </a:spcAft>
        <a:defRPr kumimoji="1" sz="4200" b="1" kern="1200">
          <a:solidFill>
            <a:srgbClr val="003366"/>
          </a:solidFill>
          <a:latin typeface="+mj-lt"/>
          <a:ea typeface="+mj-ea"/>
          <a:cs typeface="+mj-cs"/>
        </a:defRPr>
      </a:lvl1pPr>
      <a:lvl2pPr algn="ctr" rtl="0" eaLnBrk="1" fontAlgn="base" hangingPunct="1">
        <a:spcBef>
          <a:spcPct val="0"/>
        </a:spcBef>
        <a:spcAft>
          <a:spcPct val="0"/>
        </a:spcAft>
        <a:defRPr kumimoji="1" sz="4200" b="1">
          <a:solidFill>
            <a:srgbClr val="003366"/>
          </a:solidFill>
          <a:latin typeface="Arial" panose="020B0604020202020204" pitchFamily="34" charset="0"/>
          <a:ea typeface="標楷體" panose="03000509000000000000" pitchFamily="65" charset="-120"/>
        </a:defRPr>
      </a:lvl2pPr>
      <a:lvl3pPr algn="ctr" rtl="0" eaLnBrk="1" fontAlgn="base" hangingPunct="1">
        <a:spcBef>
          <a:spcPct val="0"/>
        </a:spcBef>
        <a:spcAft>
          <a:spcPct val="0"/>
        </a:spcAft>
        <a:defRPr kumimoji="1" sz="4200" b="1">
          <a:solidFill>
            <a:srgbClr val="003366"/>
          </a:solidFill>
          <a:latin typeface="Arial" panose="020B0604020202020204" pitchFamily="34" charset="0"/>
          <a:ea typeface="標楷體" panose="03000509000000000000" pitchFamily="65" charset="-120"/>
        </a:defRPr>
      </a:lvl3pPr>
      <a:lvl4pPr algn="ctr" rtl="0" eaLnBrk="1" fontAlgn="base" hangingPunct="1">
        <a:spcBef>
          <a:spcPct val="0"/>
        </a:spcBef>
        <a:spcAft>
          <a:spcPct val="0"/>
        </a:spcAft>
        <a:defRPr kumimoji="1" sz="4200" b="1">
          <a:solidFill>
            <a:srgbClr val="003366"/>
          </a:solidFill>
          <a:latin typeface="Arial" panose="020B0604020202020204" pitchFamily="34" charset="0"/>
          <a:ea typeface="標楷體" panose="03000509000000000000" pitchFamily="65" charset="-120"/>
        </a:defRPr>
      </a:lvl4pPr>
      <a:lvl5pPr algn="ctr" rtl="0" eaLnBrk="1" fontAlgn="base" hangingPunct="1">
        <a:spcBef>
          <a:spcPct val="0"/>
        </a:spcBef>
        <a:spcAft>
          <a:spcPct val="0"/>
        </a:spcAft>
        <a:defRPr kumimoji="1" sz="4200" b="1">
          <a:solidFill>
            <a:srgbClr val="003366"/>
          </a:solidFill>
          <a:latin typeface="Arial" panose="020B0604020202020204" pitchFamily="34" charset="0"/>
          <a:ea typeface="標楷體" panose="03000509000000000000" pitchFamily="65" charset="-120"/>
        </a:defRPr>
      </a:lvl5pPr>
      <a:lvl6pPr marL="457200" algn="ctr" rtl="0" eaLnBrk="1" fontAlgn="base" hangingPunct="1">
        <a:spcBef>
          <a:spcPct val="0"/>
        </a:spcBef>
        <a:spcAft>
          <a:spcPct val="0"/>
        </a:spcAft>
        <a:defRPr kumimoji="1" sz="4200" b="1">
          <a:solidFill>
            <a:srgbClr val="003366"/>
          </a:solidFill>
          <a:latin typeface="Arial" panose="020B0604020202020204" pitchFamily="34" charset="0"/>
          <a:ea typeface="標楷體" panose="03000509000000000000" pitchFamily="65" charset="-120"/>
        </a:defRPr>
      </a:lvl6pPr>
      <a:lvl7pPr marL="914400" algn="ctr" rtl="0" eaLnBrk="1" fontAlgn="base" hangingPunct="1">
        <a:spcBef>
          <a:spcPct val="0"/>
        </a:spcBef>
        <a:spcAft>
          <a:spcPct val="0"/>
        </a:spcAft>
        <a:defRPr kumimoji="1" sz="4200" b="1">
          <a:solidFill>
            <a:srgbClr val="003366"/>
          </a:solidFill>
          <a:latin typeface="Arial" panose="020B0604020202020204" pitchFamily="34" charset="0"/>
          <a:ea typeface="標楷體" panose="03000509000000000000" pitchFamily="65" charset="-120"/>
        </a:defRPr>
      </a:lvl7pPr>
      <a:lvl8pPr marL="1371600" algn="ctr" rtl="0" eaLnBrk="1" fontAlgn="base" hangingPunct="1">
        <a:spcBef>
          <a:spcPct val="0"/>
        </a:spcBef>
        <a:spcAft>
          <a:spcPct val="0"/>
        </a:spcAft>
        <a:defRPr kumimoji="1" sz="4200" b="1">
          <a:solidFill>
            <a:srgbClr val="003366"/>
          </a:solidFill>
          <a:latin typeface="Arial" panose="020B0604020202020204" pitchFamily="34" charset="0"/>
          <a:ea typeface="標楷體" panose="03000509000000000000" pitchFamily="65" charset="-120"/>
        </a:defRPr>
      </a:lvl8pPr>
      <a:lvl9pPr marL="1828800" algn="ctr" rtl="0" eaLnBrk="1" fontAlgn="base" hangingPunct="1">
        <a:spcBef>
          <a:spcPct val="0"/>
        </a:spcBef>
        <a:spcAft>
          <a:spcPct val="0"/>
        </a:spcAft>
        <a:defRPr kumimoji="1" sz="4200" b="1">
          <a:solidFill>
            <a:srgbClr val="003366"/>
          </a:solidFill>
          <a:latin typeface="Arial" panose="020B0604020202020204" pitchFamily="34" charset="0"/>
          <a:ea typeface="標楷體" panose="03000509000000000000" pitchFamily="65" charset="-120"/>
        </a:defRPr>
      </a:lvl9pPr>
    </p:titleStyle>
    <p:bodyStyle>
      <a:lvl1pPr marL="342900" indent="-342900" algn="l" rtl="0" eaLnBrk="1" fontAlgn="base" hangingPunct="1">
        <a:spcBef>
          <a:spcPct val="20000"/>
        </a:spcBef>
        <a:spcAft>
          <a:spcPct val="0"/>
        </a:spcAft>
        <a:buBlip>
          <a:blip r:embed="rId14"/>
        </a:buBlip>
        <a:defRPr kumimoji="1" sz="3000" b="1" kern="1200">
          <a:solidFill>
            <a:schemeClr val="tx1"/>
          </a:solidFill>
          <a:latin typeface="+mn-lt"/>
          <a:ea typeface="+mn-ea"/>
          <a:cs typeface="+mn-cs"/>
        </a:defRPr>
      </a:lvl1pPr>
      <a:lvl2pPr marL="742950" indent="-285750" algn="l" rtl="0" eaLnBrk="1" fontAlgn="base" hangingPunct="1">
        <a:spcBef>
          <a:spcPct val="20000"/>
        </a:spcBef>
        <a:spcAft>
          <a:spcPct val="0"/>
        </a:spcAft>
        <a:buBlip>
          <a:blip r:embed="rId15"/>
        </a:buBlip>
        <a:defRPr kumimoji="1" sz="3000" b="1" kern="1200">
          <a:solidFill>
            <a:schemeClr val="tx1"/>
          </a:solidFill>
          <a:latin typeface="+mn-lt"/>
          <a:ea typeface="+mn-ea"/>
          <a:cs typeface="+mn-cs"/>
        </a:defRPr>
      </a:lvl2pPr>
      <a:lvl3pPr marL="1143000" indent="-228600" algn="l" rtl="0" eaLnBrk="1" fontAlgn="base" hangingPunct="1">
        <a:spcBef>
          <a:spcPct val="20000"/>
        </a:spcBef>
        <a:spcAft>
          <a:spcPct val="0"/>
        </a:spcAft>
        <a:buBlip>
          <a:blip r:embed="rId16"/>
        </a:buBlip>
        <a:defRPr kumimoji="1" sz="2800" b="1" kern="1200">
          <a:solidFill>
            <a:schemeClr val="tx1"/>
          </a:solidFill>
          <a:latin typeface="+mn-lt"/>
          <a:ea typeface="+mn-ea"/>
          <a:cs typeface="+mn-cs"/>
        </a:defRPr>
      </a:lvl3pPr>
      <a:lvl4pPr marL="1600200" indent="-228600" algn="l" rtl="0" eaLnBrk="1" fontAlgn="base" hangingPunct="1">
        <a:spcBef>
          <a:spcPct val="20000"/>
        </a:spcBef>
        <a:spcAft>
          <a:spcPct val="0"/>
        </a:spcAft>
        <a:buBlip>
          <a:blip r:embed="rId17"/>
        </a:buBlip>
        <a:defRPr kumimoji="1" sz="2800" b="1" kern="1200">
          <a:solidFill>
            <a:schemeClr val="tx1"/>
          </a:solidFill>
          <a:latin typeface="+mn-lt"/>
          <a:ea typeface="+mn-ea"/>
          <a:cs typeface="+mn-cs"/>
        </a:defRPr>
      </a:lvl4pPr>
      <a:lvl5pPr marL="2057400" indent="-228600" algn="l" rtl="0" eaLnBrk="1" fontAlgn="base" hangingPunct="1">
        <a:spcBef>
          <a:spcPct val="20000"/>
        </a:spcBef>
        <a:spcAft>
          <a:spcPct val="0"/>
        </a:spcAft>
        <a:buBlip>
          <a:blip r:embed="rId18"/>
        </a:buBlip>
        <a:defRPr kumimoji="1" sz="2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6151" name="Rectangle 7"/>
          <p:cNvSpPr>
            <a:spLocks noGrp="1" noChangeArrowheads="1"/>
          </p:cNvSpPr>
          <p:nvPr>
            <p:ph type="dt" sz="half" idx="2"/>
          </p:nvPr>
        </p:nvSpPr>
        <p:spPr bwMode="auto">
          <a:xfrm>
            <a:off x="98425" y="6545263"/>
            <a:ext cx="2601913" cy="2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r>
              <a:rPr lang="zh-TW" altLang="en-US"/>
              <a:t>行銷管理 </a:t>
            </a:r>
            <a:r>
              <a:rPr lang="en-US" altLang="zh-TW"/>
              <a:t>Ch 1</a:t>
            </a:r>
          </a:p>
        </p:txBody>
      </p:sp>
      <p:sp>
        <p:nvSpPr>
          <p:cNvPr id="6152" name="Rectangle 8"/>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zh-TW"/>
          </a:p>
        </p:txBody>
      </p:sp>
      <p:sp>
        <p:nvSpPr>
          <p:cNvPr id="6153" name="Rectangle 9"/>
          <p:cNvSpPr>
            <a:spLocks noGrp="1" noChangeArrowheads="1"/>
          </p:cNvSpPr>
          <p:nvPr>
            <p:ph type="sldNum" sz="quarter" idx="4"/>
          </p:nvPr>
        </p:nvSpPr>
        <p:spPr bwMode="auto">
          <a:xfrm>
            <a:off x="6877050" y="6524625"/>
            <a:ext cx="2133600" cy="268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r>
              <a:rPr lang="en-US" altLang="zh-TW"/>
              <a:t>1-</a:t>
            </a:r>
            <a:fld id="{475A494D-1799-4E67-95FA-075454F6B7D8}" type="slidenum">
              <a:rPr lang="en-US" altLang="zh-TW"/>
              <a:pPr>
                <a:defRPr/>
              </a:pPr>
              <a:t>‹#›</a:t>
            </a:fld>
            <a:endParaRPr lang="en-US" altLang="zh-TW"/>
          </a:p>
        </p:txBody>
      </p:sp>
    </p:spTree>
    <p:extLst>
      <p:ext uri="{BB962C8B-B14F-4D97-AF65-F5344CB8AC3E}">
        <p14:creationId xmlns:p14="http://schemas.microsoft.com/office/powerpoint/2010/main" val="2147848325"/>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spd="slow" advClick="0">
    <p:fade thruBlk="1"/>
  </p:transition>
  <p:hf hdr="0" ftr="0"/>
  <p:txStyles>
    <p:titleStyle>
      <a:lvl1pPr algn="ctr" rtl="0" eaLnBrk="1" fontAlgn="base" hangingPunct="1">
        <a:spcBef>
          <a:spcPct val="0"/>
        </a:spcBef>
        <a:spcAft>
          <a:spcPct val="0"/>
        </a:spcAft>
        <a:defRPr kumimoji="1" sz="4200" b="1" kern="1200">
          <a:solidFill>
            <a:srgbClr val="990033"/>
          </a:solidFill>
          <a:latin typeface="+mj-lt"/>
          <a:ea typeface="+mj-ea"/>
          <a:cs typeface="+mj-cs"/>
        </a:defRPr>
      </a:lvl1pPr>
      <a:lvl2pPr algn="ctr" rtl="0" eaLnBrk="1" fontAlgn="base" hangingPunct="1">
        <a:spcBef>
          <a:spcPct val="0"/>
        </a:spcBef>
        <a:spcAft>
          <a:spcPct val="0"/>
        </a:spcAft>
        <a:defRPr kumimoji="1" sz="4200" b="1">
          <a:solidFill>
            <a:srgbClr val="990033"/>
          </a:solidFill>
          <a:latin typeface="Arial" panose="020B0604020202020204" pitchFamily="34" charset="0"/>
          <a:ea typeface="標楷體" panose="03000509000000000000" pitchFamily="65" charset="-120"/>
        </a:defRPr>
      </a:lvl2pPr>
      <a:lvl3pPr algn="ctr" rtl="0" eaLnBrk="1" fontAlgn="base" hangingPunct="1">
        <a:spcBef>
          <a:spcPct val="0"/>
        </a:spcBef>
        <a:spcAft>
          <a:spcPct val="0"/>
        </a:spcAft>
        <a:defRPr kumimoji="1" sz="4200" b="1">
          <a:solidFill>
            <a:srgbClr val="990033"/>
          </a:solidFill>
          <a:latin typeface="Arial" panose="020B0604020202020204" pitchFamily="34" charset="0"/>
          <a:ea typeface="標楷體" panose="03000509000000000000" pitchFamily="65" charset="-120"/>
        </a:defRPr>
      </a:lvl3pPr>
      <a:lvl4pPr algn="ctr" rtl="0" eaLnBrk="1" fontAlgn="base" hangingPunct="1">
        <a:spcBef>
          <a:spcPct val="0"/>
        </a:spcBef>
        <a:spcAft>
          <a:spcPct val="0"/>
        </a:spcAft>
        <a:defRPr kumimoji="1" sz="4200" b="1">
          <a:solidFill>
            <a:srgbClr val="990033"/>
          </a:solidFill>
          <a:latin typeface="Arial" panose="020B0604020202020204" pitchFamily="34" charset="0"/>
          <a:ea typeface="標楷體" panose="03000509000000000000" pitchFamily="65" charset="-120"/>
        </a:defRPr>
      </a:lvl4pPr>
      <a:lvl5pPr algn="ctr" rtl="0" eaLnBrk="1" fontAlgn="base" hangingPunct="1">
        <a:spcBef>
          <a:spcPct val="0"/>
        </a:spcBef>
        <a:spcAft>
          <a:spcPct val="0"/>
        </a:spcAft>
        <a:defRPr kumimoji="1" sz="4200" b="1">
          <a:solidFill>
            <a:srgbClr val="990033"/>
          </a:solidFill>
          <a:latin typeface="Arial" panose="020B0604020202020204" pitchFamily="34" charset="0"/>
          <a:ea typeface="標楷體" panose="03000509000000000000" pitchFamily="65" charset="-120"/>
        </a:defRPr>
      </a:lvl5pPr>
      <a:lvl6pPr marL="457200" algn="ctr" rtl="0" eaLnBrk="1" fontAlgn="base" hangingPunct="1">
        <a:spcBef>
          <a:spcPct val="0"/>
        </a:spcBef>
        <a:spcAft>
          <a:spcPct val="0"/>
        </a:spcAft>
        <a:defRPr kumimoji="1" sz="4200" b="1">
          <a:solidFill>
            <a:srgbClr val="990033"/>
          </a:solidFill>
          <a:latin typeface="Arial" panose="020B0604020202020204" pitchFamily="34" charset="0"/>
          <a:ea typeface="標楷體" panose="03000509000000000000" pitchFamily="65" charset="-120"/>
        </a:defRPr>
      </a:lvl6pPr>
      <a:lvl7pPr marL="914400" algn="ctr" rtl="0" eaLnBrk="1" fontAlgn="base" hangingPunct="1">
        <a:spcBef>
          <a:spcPct val="0"/>
        </a:spcBef>
        <a:spcAft>
          <a:spcPct val="0"/>
        </a:spcAft>
        <a:defRPr kumimoji="1" sz="4200" b="1">
          <a:solidFill>
            <a:srgbClr val="990033"/>
          </a:solidFill>
          <a:latin typeface="Arial" panose="020B0604020202020204" pitchFamily="34" charset="0"/>
          <a:ea typeface="標楷體" panose="03000509000000000000" pitchFamily="65" charset="-120"/>
        </a:defRPr>
      </a:lvl7pPr>
      <a:lvl8pPr marL="1371600" algn="ctr" rtl="0" eaLnBrk="1" fontAlgn="base" hangingPunct="1">
        <a:spcBef>
          <a:spcPct val="0"/>
        </a:spcBef>
        <a:spcAft>
          <a:spcPct val="0"/>
        </a:spcAft>
        <a:defRPr kumimoji="1" sz="4200" b="1">
          <a:solidFill>
            <a:srgbClr val="990033"/>
          </a:solidFill>
          <a:latin typeface="Arial" panose="020B0604020202020204" pitchFamily="34" charset="0"/>
          <a:ea typeface="標楷體" panose="03000509000000000000" pitchFamily="65" charset="-120"/>
        </a:defRPr>
      </a:lvl8pPr>
      <a:lvl9pPr marL="1828800" algn="ctr" rtl="0" eaLnBrk="1" fontAlgn="base" hangingPunct="1">
        <a:spcBef>
          <a:spcPct val="0"/>
        </a:spcBef>
        <a:spcAft>
          <a:spcPct val="0"/>
        </a:spcAft>
        <a:defRPr kumimoji="1" sz="4200" b="1">
          <a:solidFill>
            <a:srgbClr val="990033"/>
          </a:solidFill>
          <a:latin typeface="Arial" panose="020B0604020202020204" pitchFamily="34" charset="0"/>
          <a:ea typeface="標楷體" panose="03000509000000000000" pitchFamily="65" charset="-120"/>
        </a:defRPr>
      </a:lvl9pPr>
    </p:titleStyle>
    <p:bodyStyle>
      <a:lvl1pPr marL="342900" indent="-342900" algn="l" rtl="0" eaLnBrk="1" fontAlgn="base" hangingPunct="1">
        <a:spcBef>
          <a:spcPct val="20000"/>
        </a:spcBef>
        <a:spcAft>
          <a:spcPct val="0"/>
        </a:spcAft>
        <a:buBlip>
          <a:blip r:embed="rId14"/>
        </a:buBlip>
        <a:defRPr kumimoji="1" sz="3000" b="1" kern="1200">
          <a:solidFill>
            <a:schemeClr val="tx1"/>
          </a:solidFill>
          <a:latin typeface="+mn-lt"/>
          <a:ea typeface="+mn-ea"/>
          <a:cs typeface="+mn-cs"/>
        </a:defRPr>
      </a:lvl1pPr>
      <a:lvl2pPr marL="742950" indent="-285750" algn="l" rtl="0" eaLnBrk="1" fontAlgn="base" hangingPunct="1">
        <a:spcBef>
          <a:spcPct val="20000"/>
        </a:spcBef>
        <a:spcAft>
          <a:spcPct val="0"/>
        </a:spcAft>
        <a:buBlip>
          <a:blip r:embed="rId15"/>
        </a:buBlip>
        <a:defRPr kumimoji="1" sz="3000" b="1" kern="1200">
          <a:solidFill>
            <a:schemeClr val="tx1"/>
          </a:solidFill>
          <a:latin typeface="+mn-lt"/>
          <a:ea typeface="+mn-ea"/>
          <a:cs typeface="+mn-cs"/>
        </a:defRPr>
      </a:lvl2pPr>
      <a:lvl3pPr marL="1143000" indent="-228600" algn="l" rtl="0" eaLnBrk="1" fontAlgn="base" hangingPunct="1">
        <a:spcBef>
          <a:spcPct val="20000"/>
        </a:spcBef>
        <a:spcAft>
          <a:spcPct val="0"/>
        </a:spcAft>
        <a:buBlip>
          <a:blip r:embed="rId16"/>
        </a:buBlip>
        <a:defRPr kumimoji="1" sz="2800" b="1" kern="1200">
          <a:solidFill>
            <a:schemeClr val="tx1"/>
          </a:solidFill>
          <a:latin typeface="+mn-lt"/>
          <a:ea typeface="+mn-ea"/>
          <a:cs typeface="+mn-cs"/>
        </a:defRPr>
      </a:lvl3pPr>
      <a:lvl4pPr marL="1600200" indent="-228600" algn="l" rtl="0" eaLnBrk="1" fontAlgn="base" hangingPunct="1">
        <a:spcBef>
          <a:spcPct val="20000"/>
        </a:spcBef>
        <a:spcAft>
          <a:spcPct val="0"/>
        </a:spcAft>
        <a:buBlip>
          <a:blip r:embed="rId17"/>
        </a:buBlip>
        <a:defRPr kumimoji="1" sz="2800" b="1" kern="1200">
          <a:solidFill>
            <a:schemeClr val="tx1"/>
          </a:solidFill>
          <a:latin typeface="+mn-lt"/>
          <a:ea typeface="+mn-ea"/>
          <a:cs typeface="+mn-cs"/>
        </a:defRPr>
      </a:lvl4pPr>
      <a:lvl5pPr marL="2057400" indent="-228600" algn="l" rtl="0" eaLnBrk="1" fontAlgn="base" hangingPunct="1">
        <a:spcBef>
          <a:spcPct val="20000"/>
        </a:spcBef>
        <a:spcAft>
          <a:spcPct val="0"/>
        </a:spcAft>
        <a:buBlip>
          <a:blip r:embed="rId18"/>
        </a:buBlip>
        <a:defRPr kumimoji="1" sz="2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3.jp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image" Target="../media/image14.jpg"/><Relationship Id="rId1" Type="http://schemas.openxmlformats.org/officeDocument/2006/relationships/slideLayout" Target="../slideLayouts/slideLayout2.xml"/><Relationship Id="rId6" Type="http://schemas.openxmlformats.org/officeDocument/2006/relationships/diagramColors" Target="../diagrams/colors10.xml"/><Relationship Id="rId11" Type="http://schemas.openxmlformats.org/officeDocument/2006/relationships/image" Target="../media/image18.jpeg"/><Relationship Id="rId5" Type="http://schemas.openxmlformats.org/officeDocument/2006/relationships/diagramQuickStyle" Target="../diagrams/quickStyle10.xml"/><Relationship Id="rId10" Type="http://schemas.openxmlformats.org/officeDocument/2006/relationships/image" Target="../media/image17.png"/><Relationship Id="rId4" Type="http://schemas.openxmlformats.org/officeDocument/2006/relationships/diagramLayout" Target="../diagrams/layout10.xml"/><Relationship Id="rId9" Type="http://schemas.openxmlformats.org/officeDocument/2006/relationships/image" Target="../media/image16.png"/></Relationships>
</file>

<file path=ppt/slides/_rels/slide19.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3.jp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3.jp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3.jp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文字方塊 3"/>
          <p:cNvSpPr txBox="1"/>
          <p:nvPr/>
        </p:nvSpPr>
        <p:spPr>
          <a:xfrm>
            <a:off x="3719649" y="2204864"/>
            <a:ext cx="2199861" cy="584775"/>
          </a:xfrm>
          <a:prstGeom prst="rect">
            <a:avLst/>
          </a:prstGeom>
          <a:noFill/>
        </p:spPr>
        <p:txBody>
          <a:bodyPr wrap="square" rtlCol="0">
            <a:spAutoFit/>
          </a:bodyPr>
          <a:lstStyle/>
          <a:p>
            <a:r>
              <a:rPr lang="en-US" altLang="zh-TW" sz="3200" dirty="0" smtClean="0">
                <a:solidFill>
                  <a:srgbClr val="002060"/>
                </a:solidFill>
                <a:latin typeface="Calibri" pitchFamily="34" charset="0"/>
                <a:cs typeface="Calibri" pitchFamily="34" charset="0"/>
              </a:rPr>
              <a:t>Chapter 11 </a:t>
            </a:r>
            <a:endParaRPr lang="zh-TW" altLang="en-US" sz="3200" dirty="0">
              <a:solidFill>
                <a:srgbClr val="002060"/>
              </a:solidFill>
              <a:latin typeface="Calibri" pitchFamily="34" charset="0"/>
              <a:cs typeface="Calibri" pitchFamily="34" charset="0"/>
            </a:endParaRPr>
          </a:p>
        </p:txBody>
      </p:sp>
      <p:sp>
        <p:nvSpPr>
          <p:cNvPr id="5" name="文字方塊 4"/>
          <p:cNvSpPr txBox="1"/>
          <p:nvPr/>
        </p:nvSpPr>
        <p:spPr>
          <a:xfrm>
            <a:off x="3719649" y="2996952"/>
            <a:ext cx="2736573" cy="707886"/>
          </a:xfrm>
          <a:prstGeom prst="rect">
            <a:avLst/>
          </a:prstGeom>
          <a:noFill/>
        </p:spPr>
        <p:txBody>
          <a:bodyPr wrap="square" rtlCol="0">
            <a:spAutoFit/>
            <a:scene3d>
              <a:camera prst="orthographicFront"/>
              <a:lightRig rig="soft" dir="t">
                <a:rot lat="0" lon="0" rev="10800000"/>
              </a:lightRig>
            </a:scene3d>
            <a:sp3d>
              <a:bevelT w="27940" h="12700"/>
              <a:contourClr>
                <a:srgbClr val="DDDDDD"/>
              </a:contourClr>
            </a:sp3d>
          </a:bodyPr>
          <a:lstStyle/>
          <a:p>
            <a:r>
              <a:rPr lang="zh-TW" altLang="en-US" sz="4000" b="1" spc="150" dirty="0">
                <a:ln w="11430"/>
                <a:solidFill>
                  <a:srgbClr val="0070C0"/>
                </a:solidFill>
                <a:effectLst>
                  <a:outerShdw blurRad="25400" algn="tl" rotWithShape="0">
                    <a:srgbClr val="000000">
                      <a:alpha val="43000"/>
                    </a:srgbClr>
                  </a:outerShdw>
                </a:effectLst>
                <a:latin typeface="微軟正黑體" pitchFamily="34" charset="-120"/>
                <a:ea typeface="微軟正黑體" pitchFamily="34" charset="-120"/>
                <a:cs typeface="Calibri" pitchFamily="34" charset="0"/>
              </a:rPr>
              <a:t>訂</a:t>
            </a:r>
            <a:r>
              <a:rPr lang="zh-TW" altLang="en-US" sz="4000" b="1" spc="150" dirty="0" smtClean="0">
                <a:ln w="11430"/>
                <a:solidFill>
                  <a:srgbClr val="0070C0"/>
                </a:solidFill>
                <a:effectLst>
                  <a:outerShdw blurRad="25400" algn="tl" rotWithShape="0">
                    <a:srgbClr val="000000">
                      <a:alpha val="43000"/>
                    </a:srgbClr>
                  </a:outerShdw>
                </a:effectLst>
                <a:latin typeface="微軟正黑體" pitchFamily="34" charset="-120"/>
                <a:ea typeface="微軟正黑體" pitchFamily="34" charset="-120"/>
                <a:cs typeface="Calibri" pitchFamily="34" charset="0"/>
              </a:rPr>
              <a:t>價概念</a:t>
            </a:r>
            <a:r>
              <a:rPr lang="en-US" altLang="zh-TW" sz="4000" b="1" spc="150" dirty="0" smtClean="0">
                <a:ln w="11430"/>
                <a:solidFill>
                  <a:srgbClr val="0070C0"/>
                </a:solidFill>
                <a:effectLst>
                  <a:outerShdw blurRad="25400" algn="tl" rotWithShape="0">
                    <a:srgbClr val="000000">
                      <a:alpha val="43000"/>
                    </a:srgbClr>
                  </a:outerShdw>
                </a:effectLst>
                <a:latin typeface="微軟正黑體" pitchFamily="34" charset="-120"/>
                <a:ea typeface="微軟正黑體" pitchFamily="34" charset="-120"/>
                <a:cs typeface="Calibri" pitchFamily="34" charset="0"/>
              </a:rPr>
              <a:t> </a:t>
            </a:r>
            <a:endParaRPr lang="zh-TW" altLang="en-US" sz="4000" b="1" spc="150" dirty="0">
              <a:ln w="11430"/>
              <a:solidFill>
                <a:srgbClr val="0070C0"/>
              </a:solidFill>
              <a:effectLst>
                <a:outerShdw blurRad="25400" algn="tl" rotWithShape="0">
                  <a:srgbClr val="000000">
                    <a:alpha val="43000"/>
                  </a:srgbClr>
                </a:outerShdw>
              </a:effectLst>
              <a:latin typeface="微軟正黑體" pitchFamily="34" charset="-120"/>
              <a:ea typeface="微軟正黑體" pitchFamily="34" charset="-120"/>
              <a:cs typeface="Calibri" pitchFamily="34" charset="0"/>
            </a:endParaRPr>
          </a:p>
        </p:txBody>
      </p:sp>
    </p:spTree>
    <p:extLst>
      <p:ext uri="{BB962C8B-B14F-4D97-AF65-F5344CB8AC3E}">
        <p14:creationId xmlns:p14="http://schemas.microsoft.com/office/powerpoint/2010/main" val="3933508425"/>
      </p:ext>
    </p:extLst>
  </p:cSld>
  <p:clrMapOvr>
    <a:masterClrMapping/>
  </p:clrMapOvr>
  <p:transition>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116632"/>
            <a:ext cx="8229600" cy="1152128"/>
          </a:xfrm>
        </p:spPr>
        <p:txBody>
          <a:bodyPr/>
          <a:lstStyle/>
          <a:p>
            <a:r>
              <a:rPr lang="en-US" altLang="zh-TW"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§11.2.3 </a:t>
            </a:r>
            <a:r>
              <a:rPr lang="zh-TW" altLang="en-US"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影響</a:t>
            </a:r>
            <a:r>
              <a:rPr lang="zh-TW" altLang="zh-TW"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價格的</a:t>
            </a:r>
            <a:r>
              <a:rPr lang="zh-TW" altLang="en-US"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其他因素</a:t>
            </a:r>
            <a:endParaRPr lang="zh-TW" altLang="en-US" b="1" cap="all" dirty="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endParaRPr>
          </a:p>
        </p:txBody>
      </p:sp>
      <p:graphicFrame>
        <p:nvGraphicFramePr>
          <p:cNvPr id="7" name="內容版面配置區 5"/>
          <p:cNvGraphicFramePr>
            <a:graphicFrameLocks noGrp="1"/>
          </p:cNvGraphicFramePr>
          <p:nvPr>
            <p:ph idx="1"/>
            <p:extLst>
              <p:ext uri="{D42A27DB-BD31-4B8C-83A1-F6EECF244321}">
                <p14:modId xmlns:p14="http://schemas.microsoft.com/office/powerpoint/2010/main" val="2648114741"/>
              </p:ext>
            </p:extLst>
          </p:nvPr>
        </p:nvGraphicFramePr>
        <p:xfrm>
          <a:off x="179512" y="1556791"/>
          <a:ext cx="8964488" cy="40324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10</a:t>
            </a:fld>
            <a:endParaRPr lang="zh-TW" altLang="en-US" dirty="0"/>
          </a:p>
        </p:txBody>
      </p:sp>
      <p:sp>
        <p:nvSpPr>
          <p:cNvPr id="8" name="橢圓形圖說文字 7"/>
          <p:cNvSpPr/>
          <p:nvPr/>
        </p:nvSpPr>
        <p:spPr>
          <a:xfrm>
            <a:off x="71438" y="71438"/>
            <a:ext cx="2764978" cy="1857375"/>
          </a:xfrm>
          <a:prstGeom prst="wedgeEllipseCallout">
            <a:avLst>
              <a:gd name="adj1" fmla="val -16699"/>
              <a:gd name="adj2" fmla="val 59821"/>
            </a:avLst>
          </a:prstGeom>
        </p:spPr>
        <p:style>
          <a:lnRef idx="1">
            <a:schemeClr val="accent5"/>
          </a:lnRef>
          <a:fillRef idx="2">
            <a:schemeClr val="accent5"/>
          </a:fillRef>
          <a:effectRef idx="1">
            <a:schemeClr val="accent5"/>
          </a:effectRef>
          <a:fontRef idx="minor">
            <a:schemeClr val="dk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000" b="1" spc="150" dirty="0">
                <a:ln w="11430"/>
                <a:solidFill>
                  <a:srgbClr val="002060"/>
                </a:solidFill>
                <a:effectLst>
                  <a:outerShdw blurRad="25400" algn="tl" rotWithShape="0">
                    <a:srgbClr val="000000">
                      <a:alpha val="43000"/>
                    </a:srgbClr>
                  </a:outerShdw>
                </a:effectLst>
              </a:rPr>
              <a:t>當產品經過不同的生命週期階段，產品需求及競爭狀況也會隨之改變。</a:t>
            </a:r>
            <a:endParaRPr lang="zh-TW" altLang="en-US" sz="2000" b="1" spc="150" dirty="0">
              <a:ln w="11430"/>
              <a:solidFill>
                <a:srgbClr val="002060"/>
              </a:solidFill>
              <a:effectLst>
                <a:outerShdw blurRad="25400" algn="tl" rotWithShape="0">
                  <a:srgbClr val="000000">
                    <a:alpha val="43000"/>
                  </a:srgbClr>
                </a:outerShdw>
              </a:effectLst>
            </a:endParaRPr>
          </a:p>
        </p:txBody>
      </p:sp>
      <p:sp>
        <p:nvSpPr>
          <p:cNvPr id="9" name="橢圓形圖說文字 8"/>
          <p:cNvSpPr/>
          <p:nvPr/>
        </p:nvSpPr>
        <p:spPr>
          <a:xfrm>
            <a:off x="1907704" y="82699"/>
            <a:ext cx="3816424" cy="1857375"/>
          </a:xfrm>
          <a:prstGeom prst="wedgeEllipseCallout">
            <a:avLst>
              <a:gd name="adj1" fmla="val -8837"/>
              <a:gd name="adj2" fmla="val 59821"/>
            </a:avLst>
          </a:prstGeom>
        </p:spPr>
        <p:style>
          <a:lnRef idx="1">
            <a:schemeClr val="accent3"/>
          </a:lnRef>
          <a:fillRef idx="2">
            <a:schemeClr val="accent3"/>
          </a:fillRef>
          <a:effectRef idx="1">
            <a:schemeClr val="accent3"/>
          </a:effectRef>
          <a:fontRef idx="minor">
            <a:schemeClr val="dk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000" b="1" spc="150" dirty="0">
                <a:ln w="11430"/>
                <a:solidFill>
                  <a:schemeClr val="accent3">
                    <a:lumMod val="50000"/>
                  </a:schemeClr>
                </a:solidFill>
                <a:effectLst>
                  <a:outerShdw blurRad="25400" algn="tl" rotWithShape="0">
                    <a:srgbClr val="000000">
                      <a:alpha val="43000"/>
                    </a:srgbClr>
                  </a:outerShdw>
                </a:effectLst>
              </a:rPr>
              <a:t>市場中的競爭狀況也會影響價格的訂定，因為價格是市場中最為激烈且殺傷力最強的一種競爭手段。</a:t>
            </a:r>
            <a:endParaRPr lang="zh-TW" altLang="en-US" sz="2000" b="1" spc="150" dirty="0">
              <a:ln w="11430"/>
              <a:solidFill>
                <a:schemeClr val="accent3">
                  <a:lumMod val="50000"/>
                </a:schemeClr>
              </a:solidFill>
              <a:effectLst>
                <a:outerShdw blurRad="25400" algn="tl" rotWithShape="0">
                  <a:srgbClr val="000000">
                    <a:alpha val="43000"/>
                  </a:srgbClr>
                </a:outerShdw>
              </a:effectLst>
            </a:endParaRPr>
          </a:p>
        </p:txBody>
      </p:sp>
      <p:sp>
        <p:nvSpPr>
          <p:cNvPr id="10" name="橢圓形圖說文字 9"/>
          <p:cNvSpPr/>
          <p:nvPr/>
        </p:nvSpPr>
        <p:spPr>
          <a:xfrm>
            <a:off x="4630836" y="260648"/>
            <a:ext cx="2764978" cy="1663402"/>
          </a:xfrm>
          <a:prstGeom prst="wedgeEllipseCallout">
            <a:avLst>
              <a:gd name="adj1" fmla="val -16699"/>
              <a:gd name="adj2" fmla="val 59821"/>
            </a:avLst>
          </a:prstGeom>
          <a:solidFill>
            <a:srgbClr val="C8F8D7"/>
          </a:solidFill>
        </p:spPr>
        <p:style>
          <a:lnRef idx="1">
            <a:schemeClr val="accent5"/>
          </a:lnRef>
          <a:fillRef idx="2">
            <a:schemeClr val="accent5"/>
          </a:fillRef>
          <a:effectRef idx="1">
            <a:schemeClr val="accent5"/>
          </a:effectRef>
          <a:fontRef idx="minor">
            <a:schemeClr val="dk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000" b="1" spc="150" dirty="0">
                <a:ln w="11430"/>
                <a:solidFill>
                  <a:schemeClr val="accent3">
                    <a:lumMod val="75000"/>
                  </a:schemeClr>
                </a:solidFill>
                <a:effectLst>
                  <a:outerShdw blurRad="25400" algn="tl" rotWithShape="0">
                    <a:srgbClr val="000000">
                      <a:alpha val="43000"/>
                    </a:srgbClr>
                  </a:outerShdw>
                </a:effectLst>
              </a:rPr>
              <a:t>行銷人員的訂價必須考慮價格和組織的目標是否相容。</a:t>
            </a:r>
            <a:endParaRPr lang="zh-TW" altLang="en-US" sz="2000" b="1" spc="150" dirty="0">
              <a:ln w="11430"/>
              <a:solidFill>
                <a:schemeClr val="accent3">
                  <a:lumMod val="75000"/>
                </a:schemeClr>
              </a:solidFill>
              <a:effectLst>
                <a:outerShdw blurRad="25400" algn="tl" rotWithShape="0">
                  <a:srgbClr val="000000">
                    <a:alpha val="43000"/>
                  </a:srgbClr>
                </a:outerShdw>
              </a:effectLst>
            </a:endParaRPr>
          </a:p>
        </p:txBody>
      </p:sp>
      <p:sp>
        <p:nvSpPr>
          <p:cNvPr id="11" name="橢圓形圖說文字 10"/>
          <p:cNvSpPr/>
          <p:nvPr/>
        </p:nvSpPr>
        <p:spPr>
          <a:xfrm>
            <a:off x="4788024" y="168424"/>
            <a:ext cx="4333081" cy="1663402"/>
          </a:xfrm>
          <a:prstGeom prst="wedgeEllipseCallout">
            <a:avLst>
              <a:gd name="adj1" fmla="val 32814"/>
              <a:gd name="adj2" fmla="val 70128"/>
            </a:avLst>
          </a:prstGeom>
          <a:solidFill>
            <a:srgbClr val="C8F8D7"/>
          </a:solidFill>
        </p:spPr>
        <p:style>
          <a:lnRef idx="1">
            <a:schemeClr val="accent5"/>
          </a:lnRef>
          <a:fillRef idx="2">
            <a:schemeClr val="accent5"/>
          </a:fillRef>
          <a:effectRef idx="1">
            <a:schemeClr val="accent5"/>
          </a:effectRef>
          <a:fontRef idx="minor">
            <a:schemeClr val="dk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000" b="1" spc="150" dirty="0" smtClean="0">
                <a:ln w="11430"/>
                <a:solidFill>
                  <a:schemeClr val="tx1"/>
                </a:solidFill>
                <a:effectLst>
                  <a:outerShdw blurRad="25400" algn="tl" rotWithShape="0">
                    <a:srgbClr val="000000">
                      <a:alpha val="43000"/>
                    </a:srgbClr>
                  </a:outerShdw>
                </a:effectLst>
              </a:rPr>
              <a:t>所有</a:t>
            </a:r>
            <a:r>
              <a:rPr lang="zh-TW" altLang="zh-TW" sz="2000" b="1" spc="150" dirty="0">
                <a:ln w="11430"/>
                <a:solidFill>
                  <a:schemeClr val="tx1"/>
                </a:solidFill>
                <a:effectLst>
                  <a:outerShdw blurRad="25400" algn="tl" rotWithShape="0">
                    <a:srgbClr val="000000">
                      <a:alpha val="43000"/>
                    </a:srgbClr>
                  </a:outerShdw>
                </a:effectLst>
              </a:rPr>
              <a:t>行銷組合變數之間彼此是高度相關的，因此價格決策也會影響產品、通路與推廣</a:t>
            </a:r>
            <a:r>
              <a:rPr lang="zh-TW" altLang="zh-TW" sz="2000" b="1" spc="150" dirty="0" smtClean="0">
                <a:ln w="11430"/>
                <a:solidFill>
                  <a:schemeClr val="tx1"/>
                </a:solidFill>
                <a:effectLst>
                  <a:outerShdw blurRad="25400" algn="tl" rotWithShape="0">
                    <a:srgbClr val="000000">
                      <a:alpha val="43000"/>
                    </a:srgbClr>
                  </a:outerShdw>
                </a:effectLst>
              </a:rPr>
              <a:t>策略</a:t>
            </a:r>
            <a:r>
              <a:rPr lang="zh-TW" altLang="en-US" sz="2000" b="1" spc="150" dirty="0" smtClean="0">
                <a:ln w="11430"/>
                <a:solidFill>
                  <a:schemeClr val="tx1"/>
                </a:solidFill>
                <a:effectLst>
                  <a:outerShdw blurRad="25400" algn="tl" rotWithShape="0">
                    <a:srgbClr val="000000">
                      <a:alpha val="43000"/>
                    </a:srgbClr>
                  </a:outerShdw>
                </a:effectLst>
              </a:rPr>
              <a:t>。</a:t>
            </a:r>
            <a:endParaRPr lang="zh-TW" altLang="en-US" sz="2000" b="1" spc="150" dirty="0">
              <a:ln w="11430"/>
              <a:solidFill>
                <a:schemeClr val="tx1"/>
              </a:solidFill>
              <a:effectLst>
                <a:outerShdw blurRad="25400" algn="tl" rotWithShape="0">
                  <a:srgbClr val="000000">
                    <a:alpha val="43000"/>
                  </a:srgbClr>
                </a:outerShdw>
              </a:effectLst>
            </a:endParaRPr>
          </a:p>
        </p:txBody>
      </p:sp>
      <p:sp>
        <p:nvSpPr>
          <p:cNvPr id="12" name="橢圓形圖說文字 11"/>
          <p:cNvSpPr/>
          <p:nvPr/>
        </p:nvSpPr>
        <p:spPr>
          <a:xfrm>
            <a:off x="-1116" y="4998318"/>
            <a:ext cx="2837532" cy="1713359"/>
          </a:xfrm>
          <a:prstGeom prst="wedgeEllipseCallout">
            <a:avLst>
              <a:gd name="adj1" fmla="val 46342"/>
              <a:gd name="adj2" fmla="val -45635"/>
            </a:avLst>
          </a:prstGeom>
        </p:spPr>
        <p:style>
          <a:lnRef idx="1">
            <a:schemeClr val="accent3"/>
          </a:lnRef>
          <a:fillRef idx="2">
            <a:schemeClr val="accent3"/>
          </a:fillRef>
          <a:effectRef idx="1">
            <a:schemeClr val="accent3"/>
          </a:effectRef>
          <a:fontRef idx="minor">
            <a:schemeClr val="dk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000" b="1" spc="150" dirty="0">
                <a:ln w="11430"/>
                <a:solidFill>
                  <a:schemeClr val="accent3">
                    <a:lumMod val="50000"/>
                  </a:schemeClr>
                </a:solidFill>
                <a:effectLst>
                  <a:outerShdw blurRad="25400" algn="tl" rotWithShape="0">
                    <a:srgbClr val="000000">
                      <a:alpha val="43000"/>
                    </a:srgbClr>
                  </a:outerShdw>
                </a:effectLst>
              </a:rPr>
              <a:t>當行銷人員在制定價格決策時，他們必須考慮通路成員的期望。</a:t>
            </a:r>
            <a:endParaRPr lang="zh-TW" altLang="en-US" sz="2000" b="1" spc="150" dirty="0">
              <a:ln w="11430"/>
              <a:solidFill>
                <a:schemeClr val="accent3">
                  <a:lumMod val="50000"/>
                </a:schemeClr>
              </a:solidFill>
              <a:effectLst>
                <a:outerShdw blurRad="25400" algn="tl" rotWithShape="0">
                  <a:srgbClr val="000000">
                    <a:alpha val="43000"/>
                  </a:srgbClr>
                </a:outerShdw>
              </a:effectLst>
            </a:endParaRPr>
          </a:p>
        </p:txBody>
      </p:sp>
      <p:sp>
        <p:nvSpPr>
          <p:cNvPr id="13" name="橢圓形圖說文字 12"/>
          <p:cNvSpPr/>
          <p:nvPr/>
        </p:nvSpPr>
        <p:spPr>
          <a:xfrm>
            <a:off x="2699792" y="5150718"/>
            <a:ext cx="2974156" cy="1560959"/>
          </a:xfrm>
          <a:prstGeom prst="wedgeEllipseCallout">
            <a:avLst>
              <a:gd name="adj1" fmla="val 13613"/>
              <a:gd name="adj2" fmla="val -58143"/>
            </a:avLst>
          </a:prstGeom>
          <a:solidFill>
            <a:srgbClr val="FFFFCD"/>
          </a:solidFill>
        </p:spPr>
        <p:style>
          <a:lnRef idx="1">
            <a:schemeClr val="accent3"/>
          </a:lnRef>
          <a:fillRef idx="2">
            <a:schemeClr val="accent3"/>
          </a:fillRef>
          <a:effectRef idx="1">
            <a:schemeClr val="accent3"/>
          </a:effectRef>
          <a:fontRef idx="minor">
            <a:schemeClr val="dk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000" b="1" spc="150" dirty="0">
                <a:ln w="11430"/>
                <a:solidFill>
                  <a:schemeClr val="tx1"/>
                </a:solidFill>
                <a:effectLst>
                  <a:outerShdw blurRad="25400" algn="tl" rotWithShape="0">
                    <a:srgbClr val="000000">
                      <a:alpha val="43000"/>
                    </a:srgbClr>
                  </a:outerShdw>
                </a:effectLst>
              </a:rPr>
              <a:t>廠商的訂價必須受到法令的限制與政府的規範。</a:t>
            </a:r>
            <a:endParaRPr lang="zh-TW" altLang="en-US" sz="2000" b="1" spc="150" dirty="0">
              <a:ln w="11430"/>
              <a:solidFill>
                <a:schemeClr val="tx1"/>
              </a:solidFill>
              <a:effectLst>
                <a:outerShdw blurRad="25400" algn="tl" rotWithShape="0">
                  <a:srgbClr val="000000">
                    <a:alpha val="43000"/>
                  </a:srgbClr>
                </a:outerShdw>
              </a:effectLst>
            </a:endParaRPr>
          </a:p>
        </p:txBody>
      </p:sp>
      <p:sp>
        <p:nvSpPr>
          <p:cNvPr id="14" name="橢圓形圖說文字 13"/>
          <p:cNvSpPr/>
          <p:nvPr/>
        </p:nvSpPr>
        <p:spPr>
          <a:xfrm>
            <a:off x="4355976" y="5124027"/>
            <a:ext cx="4608512" cy="1619673"/>
          </a:xfrm>
          <a:prstGeom prst="wedgeEllipseCallout">
            <a:avLst>
              <a:gd name="adj1" fmla="val 5371"/>
              <a:gd name="adj2" fmla="val -59907"/>
            </a:avLst>
          </a:prstGeom>
          <a:solidFill>
            <a:schemeClr val="accent6">
              <a:lumMod val="20000"/>
              <a:lumOff val="80000"/>
            </a:schemeClr>
          </a:solidFill>
        </p:spPr>
        <p:style>
          <a:lnRef idx="1">
            <a:schemeClr val="accent3"/>
          </a:lnRef>
          <a:fillRef idx="2">
            <a:schemeClr val="accent3"/>
          </a:fillRef>
          <a:effectRef idx="1">
            <a:schemeClr val="accent3"/>
          </a:effectRef>
          <a:fontRef idx="minor">
            <a:schemeClr val="dk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000" b="1" spc="150" dirty="0">
                <a:ln w="11430"/>
                <a:solidFill>
                  <a:schemeClr val="accent6">
                    <a:lumMod val="50000"/>
                  </a:schemeClr>
                </a:solidFill>
                <a:effectLst>
                  <a:outerShdw blurRad="25400" algn="tl" rotWithShape="0">
                    <a:srgbClr val="000000">
                      <a:alpha val="43000"/>
                    </a:srgbClr>
                  </a:outerShdw>
                </a:effectLst>
              </a:rPr>
              <a:t>當顧客所面臨的購買決策有很大的不確定性時，他們會傾向於把高價格當成是好品質的預測指標。</a:t>
            </a:r>
            <a:endParaRPr lang="zh-TW" altLang="en-US" sz="2000" b="1" spc="150" dirty="0">
              <a:ln w="11430"/>
              <a:solidFill>
                <a:schemeClr val="accent6">
                  <a:lumMod val="50000"/>
                </a:schemeClr>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3950395214"/>
      </p:ext>
    </p:extLst>
  </p:cSld>
  <p:clrMapOvr>
    <a:masterClrMapping/>
  </p:clrMapOvr>
  <p:transition spd="slow" advClick="0">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graphicEl>
                                              <a:dgm id="{05542A5E-26ED-4234-8664-29E163BCDDA0}"/>
                                            </p:graphicEl>
                                          </p:spTgt>
                                        </p:tgtEl>
                                        <p:attrNameLst>
                                          <p:attrName>style.visibility</p:attrName>
                                        </p:attrNameLst>
                                      </p:cBhvr>
                                      <p:to>
                                        <p:strVal val="visible"/>
                                      </p:to>
                                    </p:set>
                                    <p:animEffect transition="in" filter="randombar(horizontal)">
                                      <p:cBhvr>
                                        <p:cTn id="7" dur="500"/>
                                        <p:tgtEl>
                                          <p:spTgt spid="7">
                                            <p:graphicEl>
                                              <a:dgm id="{05542A5E-26ED-4234-8664-29E163BCDDA0}"/>
                                            </p:graphic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randombar(horizontal)">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1" nodeType="clickEffect">
                                  <p:stCondLst>
                                    <p:cond delay="0"/>
                                  </p:stCondLst>
                                  <p:childTnLst>
                                    <p:animEffect transition="out" filter="fade">
                                      <p:cBhvr>
                                        <p:cTn id="15" dur="250"/>
                                        <p:tgtEl>
                                          <p:spTgt spid="8"/>
                                        </p:tgtEl>
                                      </p:cBhvr>
                                    </p:animEffect>
                                    <p:set>
                                      <p:cBhvr>
                                        <p:cTn id="16" dur="1" fill="hold">
                                          <p:stCondLst>
                                            <p:cond delay="249"/>
                                          </p:stCondLst>
                                        </p:cTn>
                                        <p:tgtEl>
                                          <p:spTgt spid="8"/>
                                        </p:tgtEl>
                                        <p:attrNameLst>
                                          <p:attrName>style.visibility</p:attrName>
                                        </p:attrNameLst>
                                      </p:cBhvr>
                                      <p:to>
                                        <p:strVal val="hidden"/>
                                      </p:to>
                                    </p:set>
                                  </p:childTnLst>
                                </p:cTn>
                              </p:par>
                              <p:par>
                                <p:cTn id="17" presetID="14" presetClass="entr" presetSubtype="10" fill="hold" grpId="0" nodeType="withEffect">
                                  <p:stCondLst>
                                    <p:cond delay="0"/>
                                  </p:stCondLst>
                                  <p:childTnLst>
                                    <p:set>
                                      <p:cBhvr>
                                        <p:cTn id="18" dur="1" fill="hold">
                                          <p:stCondLst>
                                            <p:cond delay="0"/>
                                          </p:stCondLst>
                                        </p:cTn>
                                        <p:tgtEl>
                                          <p:spTgt spid="7">
                                            <p:graphicEl>
                                              <a:dgm id="{FA2DFF8C-377F-46BC-B51A-AE7A5145C0B7}"/>
                                            </p:graphicEl>
                                          </p:spTgt>
                                        </p:tgtEl>
                                        <p:attrNameLst>
                                          <p:attrName>style.visibility</p:attrName>
                                        </p:attrNameLst>
                                      </p:cBhvr>
                                      <p:to>
                                        <p:strVal val="visible"/>
                                      </p:to>
                                    </p:set>
                                    <p:animEffect transition="in" filter="randombar(horizontal)">
                                      <p:cBhvr>
                                        <p:cTn id="19" dur="500"/>
                                        <p:tgtEl>
                                          <p:spTgt spid="7">
                                            <p:graphicEl>
                                              <a:dgm id="{FA2DFF8C-377F-46BC-B51A-AE7A5145C0B7}"/>
                                            </p:graphicEl>
                                          </p:spTgt>
                                        </p:tgtEl>
                                      </p:cBhvr>
                                    </p:animEffect>
                                  </p:childTnLst>
                                </p:cTn>
                              </p:par>
                            </p:childTnLst>
                          </p:cTn>
                        </p:par>
                        <p:par>
                          <p:cTn id="20" fill="hold">
                            <p:stCondLst>
                              <p:cond delay="500"/>
                            </p:stCondLst>
                            <p:childTnLst>
                              <p:par>
                                <p:cTn id="21" presetID="14" presetClass="entr" presetSubtype="1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randombar(horizont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250"/>
                                        <p:tgtEl>
                                          <p:spTgt spid="9"/>
                                        </p:tgtEl>
                                      </p:cBhvr>
                                    </p:animEffect>
                                    <p:set>
                                      <p:cBhvr>
                                        <p:cTn id="28" dur="1" fill="hold">
                                          <p:stCondLst>
                                            <p:cond delay="249"/>
                                          </p:stCondLst>
                                        </p:cTn>
                                        <p:tgtEl>
                                          <p:spTgt spid="9"/>
                                        </p:tgtEl>
                                        <p:attrNameLst>
                                          <p:attrName>style.visibility</p:attrName>
                                        </p:attrNameLst>
                                      </p:cBhvr>
                                      <p:to>
                                        <p:strVal val="hidden"/>
                                      </p:to>
                                    </p:set>
                                  </p:childTnLst>
                                </p:cTn>
                              </p:par>
                              <p:par>
                                <p:cTn id="29" presetID="14" presetClass="entr" presetSubtype="10" fill="hold" grpId="0" nodeType="withEffect">
                                  <p:stCondLst>
                                    <p:cond delay="0"/>
                                  </p:stCondLst>
                                  <p:childTnLst>
                                    <p:set>
                                      <p:cBhvr>
                                        <p:cTn id="30" dur="1" fill="hold">
                                          <p:stCondLst>
                                            <p:cond delay="0"/>
                                          </p:stCondLst>
                                        </p:cTn>
                                        <p:tgtEl>
                                          <p:spTgt spid="7">
                                            <p:graphicEl>
                                              <a:dgm id="{B147493B-2ACF-4210-A434-F82BF65829C3}"/>
                                            </p:graphicEl>
                                          </p:spTgt>
                                        </p:tgtEl>
                                        <p:attrNameLst>
                                          <p:attrName>style.visibility</p:attrName>
                                        </p:attrNameLst>
                                      </p:cBhvr>
                                      <p:to>
                                        <p:strVal val="visible"/>
                                      </p:to>
                                    </p:set>
                                    <p:animEffect transition="in" filter="randombar(horizontal)">
                                      <p:cBhvr>
                                        <p:cTn id="31" dur="500"/>
                                        <p:tgtEl>
                                          <p:spTgt spid="7">
                                            <p:graphicEl>
                                              <a:dgm id="{B147493B-2ACF-4210-A434-F82BF65829C3}"/>
                                            </p:graphicEl>
                                          </p:spTgt>
                                        </p:tgtEl>
                                      </p:cBhvr>
                                    </p:animEffect>
                                  </p:childTnLst>
                                </p:cTn>
                              </p:par>
                            </p:childTnLst>
                          </p:cTn>
                        </p:par>
                        <p:par>
                          <p:cTn id="32" fill="hold">
                            <p:stCondLst>
                              <p:cond delay="500"/>
                            </p:stCondLst>
                            <p:childTnLst>
                              <p:par>
                                <p:cTn id="33" presetID="14" presetClass="entr" presetSubtype="1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randombar(horizontal)">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grpId="1" nodeType="clickEffect">
                                  <p:stCondLst>
                                    <p:cond delay="0"/>
                                  </p:stCondLst>
                                  <p:childTnLst>
                                    <p:animEffect transition="out" filter="fade">
                                      <p:cBhvr>
                                        <p:cTn id="39" dur="250"/>
                                        <p:tgtEl>
                                          <p:spTgt spid="10"/>
                                        </p:tgtEl>
                                      </p:cBhvr>
                                    </p:animEffect>
                                    <p:set>
                                      <p:cBhvr>
                                        <p:cTn id="40" dur="1" fill="hold">
                                          <p:stCondLst>
                                            <p:cond delay="249"/>
                                          </p:stCondLst>
                                        </p:cTn>
                                        <p:tgtEl>
                                          <p:spTgt spid="10"/>
                                        </p:tgtEl>
                                        <p:attrNameLst>
                                          <p:attrName>style.visibility</p:attrName>
                                        </p:attrNameLst>
                                      </p:cBhvr>
                                      <p:to>
                                        <p:strVal val="hidden"/>
                                      </p:to>
                                    </p:set>
                                  </p:childTnLst>
                                </p:cTn>
                              </p:par>
                              <p:par>
                                <p:cTn id="41" presetID="14" presetClass="entr" presetSubtype="10" fill="hold" grpId="0" nodeType="withEffect">
                                  <p:stCondLst>
                                    <p:cond delay="0"/>
                                  </p:stCondLst>
                                  <p:childTnLst>
                                    <p:set>
                                      <p:cBhvr>
                                        <p:cTn id="42" dur="1" fill="hold">
                                          <p:stCondLst>
                                            <p:cond delay="0"/>
                                          </p:stCondLst>
                                        </p:cTn>
                                        <p:tgtEl>
                                          <p:spTgt spid="7">
                                            <p:graphicEl>
                                              <a:dgm id="{5A976926-F4C1-4A14-B3EE-713C690953DE}"/>
                                            </p:graphicEl>
                                          </p:spTgt>
                                        </p:tgtEl>
                                        <p:attrNameLst>
                                          <p:attrName>style.visibility</p:attrName>
                                        </p:attrNameLst>
                                      </p:cBhvr>
                                      <p:to>
                                        <p:strVal val="visible"/>
                                      </p:to>
                                    </p:set>
                                    <p:animEffect transition="in" filter="randombar(horizontal)">
                                      <p:cBhvr>
                                        <p:cTn id="43" dur="500"/>
                                        <p:tgtEl>
                                          <p:spTgt spid="7">
                                            <p:graphicEl>
                                              <a:dgm id="{5A976926-F4C1-4A14-B3EE-713C690953DE}"/>
                                            </p:graphicEl>
                                          </p:spTgt>
                                        </p:tgtEl>
                                      </p:cBhvr>
                                    </p:animEffect>
                                  </p:childTnLst>
                                </p:cTn>
                              </p:par>
                            </p:childTnLst>
                          </p:cTn>
                        </p:par>
                        <p:par>
                          <p:cTn id="44" fill="hold">
                            <p:stCondLst>
                              <p:cond delay="500"/>
                            </p:stCondLst>
                            <p:childTnLst>
                              <p:par>
                                <p:cTn id="45" presetID="14" presetClass="entr" presetSubtype="10" fill="hold" grpId="0" nodeType="after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randombar(horizontal)">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1" nodeType="clickEffect">
                                  <p:stCondLst>
                                    <p:cond delay="0"/>
                                  </p:stCondLst>
                                  <p:childTnLst>
                                    <p:animEffect transition="out" filter="fade">
                                      <p:cBhvr>
                                        <p:cTn id="51" dur="250"/>
                                        <p:tgtEl>
                                          <p:spTgt spid="11"/>
                                        </p:tgtEl>
                                      </p:cBhvr>
                                    </p:animEffect>
                                    <p:set>
                                      <p:cBhvr>
                                        <p:cTn id="52" dur="1" fill="hold">
                                          <p:stCondLst>
                                            <p:cond delay="249"/>
                                          </p:stCondLst>
                                        </p:cTn>
                                        <p:tgtEl>
                                          <p:spTgt spid="11"/>
                                        </p:tgtEl>
                                        <p:attrNameLst>
                                          <p:attrName>style.visibility</p:attrName>
                                        </p:attrNameLst>
                                      </p:cBhvr>
                                      <p:to>
                                        <p:strVal val="hidden"/>
                                      </p:to>
                                    </p:set>
                                  </p:childTnLst>
                                </p:cTn>
                              </p:par>
                              <p:par>
                                <p:cTn id="53" presetID="14" presetClass="entr" presetSubtype="10" fill="hold" grpId="0" nodeType="withEffect">
                                  <p:stCondLst>
                                    <p:cond delay="0"/>
                                  </p:stCondLst>
                                  <p:childTnLst>
                                    <p:set>
                                      <p:cBhvr>
                                        <p:cTn id="54" dur="1" fill="hold">
                                          <p:stCondLst>
                                            <p:cond delay="0"/>
                                          </p:stCondLst>
                                        </p:cTn>
                                        <p:tgtEl>
                                          <p:spTgt spid="7">
                                            <p:graphicEl>
                                              <a:dgm id="{519E7015-12AB-4743-AE72-8327EFD0B7ED}"/>
                                            </p:graphicEl>
                                          </p:spTgt>
                                        </p:tgtEl>
                                        <p:attrNameLst>
                                          <p:attrName>style.visibility</p:attrName>
                                        </p:attrNameLst>
                                      </p:cBhvr>
                                      <p:to>
                                        <p:strVal val="visible"/>
                                      </p:to>
                                    </p:set>
                                    <p:animEffect transition="in" filter="randombar(horizontal)">
                                      <p:cBhvr>
                                        <p:cTn id="55" dur="500"/>
                                        <p:tgtEl>
                                          <p:spTgt spid="7">
                                            <p:graphicEl>
                                              <a:dgm id="{519E7015-12AB-4743-AE72-8327EFD0B7ED}"/>
                                            </p:graphicEl>
                                          </p:spTgt>
                                        </p:tgtEl>
                                      </p:cBhvr>
                                    </p:animEffect>
                                  </p:childTnLst>
                                </p:cTn>
                              </p:par>
                            </p:childTnLst>
                          </p:cTn>
                        </p:par>
                        <p:par>
                          <p:cTn id="56" fill="hold">
                            <p:stCondLst>
                              <p:cond delay="500"/>
                            </p:stCondLst>
                            <p:childTnLst>
                              <p:par>
                                <p:cTn id="57" presetID="14" presetClass="entr" presetSubtype="10" fill="hold" grpId="0" nodeType="afterEffect">
                                  <p:stCondLst>
                                    <p:cond delay="0"/>
                                  </p:stCondLst>
                                  <p:childTnLst>
                                    <p:set>
                                      <p:cBhvr>
                                        <p:cTn id="58" dur="1" fill="hold">
                                          <p:stCondLst>
                                            <p:cond delay="0"/>
                                          </p:stCondLst>
                                        </p:cTn>
                                        <p:tgtEl>
                                          <p:spTgt spid="12"/>
                                        </p:tgtEl>
                                        <p:attrNameLst>
                                          <p:attrName>style.visibility</p:attrName>
                                        </p:attrNameLst>
                                      </p:cBhvr>
                                      <p:to>
                                        <p:strVal val="visible"/>
                                      </p:to>
                                    </p:set>
                                    <p:animEffect transition="in" filter="randombar(horizontal)">
                                      <p:cBhvr>
                                        <p:cTn id="59" dur="500"/>
                                        <p:tgtEl>
                                          <p:spTgt spid="12"/>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xit" presetSubtype="0" fill="hold" grpId="1" nodeType="clickEffect">
                                  <p:stCondLst>
                                    <p:cond delay="0"/>
                                  </p:stCondLst>
                                  <p:childTnLst>
                                    <p:animEffect transition="out" filter="fade">
                                      <p:cBhvr>
                                        <p:cTn id="63" dur="250"/>
                                        <p:tgtEl>
                                          <p:spTgt spid="12"/>
                                        </p:tgtEl>
                                      </p:cBhvr>
                                    </p:animEffect>
                                    <p:set>
                                      <p:cBhvr>
                                        <p:cTn id="64" dur="1" fill="hold">
                                          <p:stCondLst>
                                            <p:cond delay="249"/>
                                          </p:stCondLst>
                                        </p:cTn>
                                        <p:tgtEl>
                                          <p:spTgt spid="12"/>
                                        </p:tgtEl>
                                        <p:attrNameLst>
                                          <p:attrName>style.visibility</p:attrName>
                                        </p:attrNameLst>
                                      </p:cBhvr>
                                      <p:to>
                                        <p:strVal val="hidden"/>
                                      </p:to>
                                    </p:set>
                                  </p:childTnLst>
                                </p:cTn>
                              </p:par>
                              <p:par>
                                <p:cTn id="65" presetID="14" presetClass="entr" presetSubtype="10" fill="hold" grpId="0" nodeType="withEffect">
                                  <p:stCondLst>
                                    <p:cond delay="0"/>
                                  </p:stCondLst>
                                  <p:childTnLst>
                                    <p:set>
                                      <p:cBhvr>
                                        <p:cTn id="66" dur="1" fill="hold">
                                          <p:stCondLst>
                                            <p:cond delay="0"/>
                                          </p:stCondLst>
                                        </p:cTn>
                                        <p:tgtEl>
                                          <p:spTgt spid="7">
                                            <p:graphicEl>
                                              <a:dgm id="{7BF1F3E0-E150-41B7-B98E-DFC1E9A6D7BE}"/>
                                            </p:graphicEl>
                                          </p:spTgt>
                                        </p:tgtEl>
                                        <p:attrNameLst>
                                          <p:attrName>style.visibility</p:attrName>
                                        </p:attrNameLst>
                                      </p:cBhvr>
                                      <p:to>
                                        <p:strVal val="visible"/>
                                      </p:to>
                                    </p:set>
                                    <p:animEffect transition="in" filter="randombar(horizontal)">
                                      <p:cBhvr>
                                        <p:cTn id="67" dur="500"/>
                                        <p:tgtEl>
                                          <p:spTgt spid="7">
                                            <p:graphicEl>
                                              <a:dgm id="{7BF1F3E0-E150-41B7-B98E-DFC1E9A6D7BE}"/>
                                            </p:graphicEl>
                                          </p:spTgt>
                                        </p:tgtEl>
                                      </p:cBhvr>
                                    </p:animEffect>
                                  </p:childTnLst>
                                </p:cTn>
                              </p:par>
                            </p:childTnLst>
                          </p:cTn>
                        </p:par>
                        <p:par>
                          <p:cTn id="68" fill="hold">
                            <p:stCondLst>
                              <p:cond delay="500"/>
                            </p:stCondLst>
                            <p:childTnLst>
                              <p:par>
                                <p:cTn id="69" presetID="14" presetClass="entr" presetSubtype="10" fill="hold" grpId="0" nodeType="afterEffect">
                                  <p:stCondLst>
                                    <p:cond delay="0"/>
                                  </p:stCondLst>
                                  <p:childTnLst>
                                    <p:set>
                                      <p:cBhvr>
                                        <p:cTn id="70" dur="1" fill="hold">
                                          <p:stCondLst>
                                            <p:cond delay="0"/>
                                          </p:stCondLst>
                                        </p:cTn>
                                        <p:tgtEl>
                                          <p:spTgt spid="13"/>
                                        </p:tgtEl>
                                        <p:attrNameLst>
                                          <p:attrName>style.visibility</p:attrName>
                                        </p:attrNameLst>
                                      </p:cBhvr>
                                      <p:to>
                                        <p:strVal val="visible"/>
                                      </p:to>
                                    </p:set>
                                    <p:animEffect transition="in" filter="randombar(horizontal)">
                                      <p:cBhvr>
                                        <p:cTn id="71" dur="500"/>
                                        <p:tgtEl>
                                          <p:spTgt spid="13"/>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xit" presetSubtype="0" fill="hold" grpId="1" nodeType="clickEffect">
                                  <p:stCondLst>
                                    <p:cond delay="0"/>
                                  </p:stCondLst>
                                  <p:childTnLst>
                                    <p:animEffect transition="out" filter="fade">
                                      <p:cBhvr>
                                        <p:cTn id="75" dur="250"/>
                                        <p:tgtEl>
                                          <p:spTgt spid="13"/>
                                        </p:tgtEl>
                                      </p:cBhvr>
                                    </p:animEffect>
                                    <p:set>
                                      <p:cBhvr>
                                        <p:cTn id="76" dur="1" fill="hold">
                                          <p:stCondLst>
                                            <p:cond delay="249"/>
                                          </p:stCondLst>
                                        </p:cTn>
                                        <p:tgtEl>
                                          <p:spTgt spid="13"/>
                                        </p:tgtEl>
                                        <p:attrNameLst>
                                          <p:attrName>style.visibility</p:attrName>
                                        </p:attrNameLst>
                                      </p:cBhvr>
                                      <p:to>
                                        <p:strVal val="hidden"/>
                                      </p:to>
                                    </p:set>
                                  </p:childTnLst>
                                </p:cTn>
                              </p:par>
                              <p:par>
                                <p:cTn id="77" presetID="14" presetClass="entr" presetSubtype="10" fill="hold" grpId="0" nodeType="withEffect">
                                  <p:stCondLst>
                                    <p:cond delay="0"/>
                                  </p:stCondLst>
                                  <p:childTnLst>
                                    <p:set>
                                      <p:cBhvr>
                                        <p:cTn id="78" dur="1" fill="hold">
                                          <p:stCondLst>
                                            <p:cond delay="0"/>
                                          </p:stCondLst>
                                        </p:cTn>
                                        <p:tgtEl>
                                          <p:spTgt spid="7">
                                            <p:graphicEl>
                                              <a:dgm id="{94AAD908-249D-49F6-969F-3867F992D9BF}"/>
                                            </p:graphicEl>
                                          </p:spTgt>
                                        </p:tgtEl>
                                        <p:attrNameLst>
                                          <p:attrName>style.visibility</p:attrName>
                                        </p:attrNameLst>
                                      </p:cBhvr>
                                      <p:to>
                                        <p:strVal val="visible"/>
                                      </p:to>
                                    </p:set>
                                    <p:animEffect transition="in" filter="randombar(horizontal)">
                                      <p:cBhvr>
                                        <p:cTn id="79" dur="500"/>
                                        <p:tgtEl>
                                          <p:spTgt spid="7">
                                            <p:graphicEl>
                                              <a:dgm id="{94AAD908-249D-49F6-969F-3867F992D9BF}"/>
                                            </p:graphicEl>
                                          </p:spTgt>
                                        </p:tgtEl>
                                      </p:cBhvr>
                                    </p:animEffect>
                                  </p:childTnLst>
                                </p:cTn>
                              </p:par>
                            </p:childTnLst>
                          </p:cTn>
                        </p:par>
                        <p:par>
                          <p:cTn id="80" fill="hold">
                            <p:stCondLst>
                              <p:cond delay="500"/>
                            </p:stCondLst>
                            <p:childTnLst>
                              <p:par>
                                <p:cTn id="81" presetID="14" presetClass="entr" presetSubtype="10" fill="hold" grpId="0" nodeType="afterEffect">
                                  <p:stCondLst>
                                    <p:cond delay="0"/>
                                  </p:stCondLst>
                                  <p:childTnLst>
                                    <p:set>
                                      <p:cBhvr>
                                        <p:cTn id="82" dur="1" fill="hold">
                                          <p:stCondLst>
                                            <p:cond delay="0"/>
                                          </p:stCondLst>
                                        </p:cTn>
                                        <p:tgtEl>
                                          <p:spTgt spid="14"/>
                                        </p:tgtEl>
                                        <p:attrNameLst>
                                          <p:attrName>style.visibility</p:attrName>
                                        </p:attrNameLst>
                                      </p:cBhvr>
                                      <p:to>
                                        <p:strVal val="visible"/>
                                      </p:to>
                                    </p:set>
                                    <p:animEffect transition="in" filter="randombar(horizontal)">
                                      <p:cBhvr>
                                        <p:cTn id="8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Dgm bld="one"/>
        </p:bldSub>
      </p:bldGraphic>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11</a:t>
            </a:fld>
            <a:endParaRPr lang="zh-TW" altLang="en-US" dirty="0"/>
          </a:p>
        </p:txBody>
      </p:sp>
      <p:graphicFrame>
        <p:nvGraphicFramePr>
          <p:cNvPr id="7" name="資料庫圖表 6"/>
          <p:cNvGraphicFramePr/>
          <p:nvPr>
            <p:extLst>
              <p:ext uri="{D42A27DB-BD31-4B8C-83A1-F6EECF244321}">
                <p14:modId xmlns:p14="http://schemas.microsoft.com/office/powerpoint/2010/main" val="658210806"/>
              </p:ext>
            </p:extLst>
          </p:nvPr>
        </p:nvGraphicFramePr>
        <p:xfrm>
          <a:off x="1017762" y="116632"/>
          <a:ext cx="7992888"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0395214"/>
      </p:ext>
    </p:extLst>
  </p:cSld>
  <p:clrMapOvr>
    <a:masterClrMapping/>
  </p:clrMapOvr>
  <p:transition spd="slow" advClick="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graphicEl>
                                              <a:dgm id="{09A62253-66AE-4B25-BF05-80D4F5919D6A}"/>
                                            </p:graphicEl>
                                          </p:spTgt>
                                        </p:tgtEl>
                                        <p:attrNameLst>
                                          <p:attrName>style.visibility</p:attrName>
                                        </p:attrNameLst>
                                      </p:cBhvr>
                                      <p:to>
                                        <p:strVal val="visible"/>
                                      </p:to>
                                    </p:set>
                                    <p:animEffect transition="in" filter="wipe(left)">
                                      <p:cBhvr>
                                        <p:cTn id="7" dur="250"/>
                                        <p:tgtEl>
                                          <p:spTgt spid="7">
                                            <p:graphicEl>
                                              <a:dgm id="{09A62253-66AE-4B25-BF05-80D4F5919D6A}"/>
                                            </p:graphicEl>
                                          </p:spTgt>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7">
                                            <p:graphicEl>
                                              <a:dgm id="{48045E5C-A433-40C5-A9A1-1F2ACC2731E6}"/>
                                            </p:graphicEl>
                                          </p:spTgt>
                                        </p:tgtEl>
                                        <p:attrNameLst>
                                          <p:attrName>style.visibility</p:attrName>
                                        </p:attrNameLst>
                                      </p:cBhvr>
                                      <p:to>
                                        <p:strVal val="visible"/>
                                      </p:to>
                                    </p:set>
                                    <p:animEffect transition="in" filter="wipe(left)">
                                      <p:cBhvr>
                                        <p:cTn id="11" dur="250"/>
                                        <p:tgtEl>
                                          <p:spTgt spid="7">
                                            <p:graphicEl>
                                              <a:dgm id="{48045E5C-A433-40C5-A9A1-1F2ACC2731E6}"/>
                                            </p:graphicEl>
                                          </p:spTgt>
                                        </p:tgtEl>
                                      </p:cBhvr>
                                    </p:animEffect>
                                  </p:childTnLst>
                                </p:cTn>
                              </p:par>
                            </p:childTnLst>
                          </p:cTn>
                        </p:par>
                        <p:par>
                          <p:cTn id="12" fill="hold">
                            <p:stCondLst>
                              <p:cond delay="500"/>
                            </p:stCondLst>
                            <p:childTnLst>
                              <p:par>
                                <p:cTn id="13" presetID="22" presetClass="entr" presetSubtype="8" fill="hold" grpId="0" nodeType="afterEffect">
                                  <p:stCondLst>
                                    <p:cond delay="0"/>
                                  </p:stCondLst>
                                  <p:childTnLst>
                                    <p:set>
                                      <p:cBhvr>
                                        <p:cTn id="14" dur="1" fill="hold">
                                          <p:stCondLst>
                                            <p:cond delay="0"/>
                                          </p:stCondLst>
                                        </p:cTn>
                                        <p:tgtEl>
                                          <p:spTgt spid="7">
                                            <p:graphicEl>
                                              <a:dgm id="{0B052A4C-9EC6-4953-B7A4-B3CB579AF515}"/>
                                            </p:graphicEl>
                                          </p:spTgt>
                                        </p:tgtEl>
                                        <p:attrNameLst>
                                          <p:attrName>style.visibility</p:attrName>
                                        </p:attrNameLst>
                                      </p:cBhvr>
                                      <p:to>
                                        <p:strVal val="visible"/>
                                      </p:to>
                                    </p:set>
                                    <p:animEffect transition="in" filter="wipe(left)">
                                      <p:cBhvr>
                                        <p:cTn id="15" dur="250"/>
                                        <p:tgtEl>
                                          <p:spTgt spid="7">
                                            <p:graphicEl>
                                              <a:dgm id="{0B052A4C-9EC6-4953-B7A4-B3CB579AF515}"/>
                                            </p:graphicEl>
                                          </p:spTgt>
                                        </p:tgtEl>
                                      </p:cBhvr>
                                    </p:animEffect>
                                  </p:childTnLst>
                                </p:cTn>
                              </p:par>
                            </p:childTnLst>
                          </p:cTn>
                        </p:par>
                        <p:par>
                          <p:cTn id="16" fill="hold">
                            <p:stCondLst>
                              <p:cond delay="750"/>
                            </p:stCondLst>
                            <p:childTnLst>
                              <p:par>
                                <p:cTn id="17" presetID="22" presetClass="entr" presetSubtype="8" fill="hold" grpId="0" nodeType="afterEffect">
                                  <p:stCondLst>
                                    <p:cond delay="0"/>
                                  </p:stCondLst>
                                  <p:childTnLst>
                                    <p:set>
                                      <p:cBhvr>
                                        <p:cTn id="18" dur="1" fill="hold">
                                          <p:stCondLst>
                                            <p:cond delay="0"/>
                                          </p:stCondLst>
                                        </p:cTn>
                                        <p:tgtEl>
                                          <p:spTgt spid="7">
                                            <p:graphicEl>
                                              <a:dgm id="{FC1C9785-4EAA-40D5-A517-48DAC3F311E7}"/>
                                            </p:graphicEl>
                                          </p:spTgt>
                                        </p:tgtEl>
                                        <p:attrNameLst>
                                          <p:attrName>style.visibility</p:attrName>
                                        </p:attrNameLst>
                                      </p:cBhvr>
                                      <p:to>
                                        <p:strVal val="visible"/>
                                      </p:to>
                                    </p:set>
                                    <p:animEffect transition="in" filter="wipe(left)">
                                      <p:cBhvr>
                                        <p:cTn id="19" dur="250"/>
                                        <p:tgtEl>
                                          <p:spTgt spid="7">
                                            <p:graphicEl>
                                              <a:dgm id="{FC1C9785-4EAA-40D5-A517-48DAC3F311E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340768"/>
          </a:xfrm>
        </p:spPr>
        <p:txBody>
          <a:bodyPr/>
          <a:lstStyle/>
          <a:p>
            <a:r>
              <a:rPr lang="en-US" altLang="zh-TW"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§11.3.1 </a:t>
            </a:r>
            <a:r>
              <a:rPr lang="zh-TW" altLang="en-US"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邊際分析</a:t>
            </a:r>
            <a:endParaRPr lang="zh-TW" altLang="en-US" b="1" cap="all" dirty="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12</a:t>
            </a:fld>
            <a:endParaRPr lang="zh-TW" altLang="en-US" dirty="0"/>
          </a:p>
        </p:txBody>
      </p:sp>
      <p:sp>
        <p:nvSpPr>
          <p:cNvPr id="7" name="Freeform 3"/>
          <p:cNvSpPr>
            <a:spLocks/>
          </p:cNvSpPr>
          <p:nvPr/>
        </p:nvSpPr>
        <p:spPr bwMode="auto">
          <a:xfrm>
            <a:off x="1992412" y="2359026"/>
            <a:ext cx="3644900" cy="1649412"/>
          </a:xfrm>
          <a:custGeom>
            <a:avLst/>
            <a:gdLst>
              <a:gd name="T0" fmla="*/ 0 w 2171"/>
              <a:gd name="T1" fmla="*/ 0 h 1540"/>
              <a:gd name="T2" fmla="*/ 1077 w 2171"/>
              <a:gd name="T3" fmla="*/ 1419 h 1540"/>
              <a:gd name="T4" fmla="*/ 2171 w 2171"/>
              <a:gd name="T5" fmla="*/ 727 h 1540"/>
            </a:gdLst>
            <a:ahLst/>
            <a:cxnLst>
              <a:cxn ang="0">
                <a:pos x="T0" y="T1"/>
              </a:cxn>
              <a:cxn ang="0">
                <a:pos x="T2" y="T3"/>
              </a:cxn>
              <a:cxn ang="0">
                <a:pos x="T4" y="T5"/>
              </a:cxn>
            </a:cxnLst>
            <a:rect l="0" t="0" r="r" b="b"/>
            <a:pathLst>
              <a:path w="2171" h="1540">
                <a:moveTo>
                  <a:pt x="0" y="0"/>
                </a:moveTo>
                <a:cubicBezTo>
                  <a:pt x="357" y="649"/>
                  <a:pt x="715" y="1298"/>
                  <a:pt x="1077" y="1419"/>
                </a:cubicBezTo>
                <a:cubicBezTo>
                  <a:pt x="1439" y="1540"/>
                  <a:pt x="1989" y="842"/>
                  <a:pt x="2171" y="727"/>
                </a:cubicBezTo>
              </a:path>
            </a:pathLst>
          </a:custGeom>
          <a:noFill/>
          <a:ln w="28575" cmpd="sng">
            <a:solidFill>
              <a:srgbClr val="FF999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8" name="Line 4"/>
          <p:cNvSpPr>
            <a:spLocks noChangeShapeType="1"/>
          </p:cNvSpPr>
          <p:nvPr/>
        </p:nvSpPr>
        <p:spPr bwMode="auto">
          <a:xfrm>
            <a:off x="1979712" y="1670051"/>
            <a:ext cx="5114925" cy="259715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9" name="Line 5"/>
          <p:cNvSpPr>
            <a:spLocks noChangeShapeType="1"/>
          </p:cNvSpPr>
          <p:nvPr/>
        </p:nvSpPr>
        <p:spPr bwMode="auto">
          <a:xfrm>
            <a:off x="1978124" y="1697038"/>
            <a:ext cx="3790950" cy="3656013"/>
          </a:xfrm>
          <a:prstGeom prst="line">
            <a:avLst/>
          </a:prstGeom>
          <a:noFill/>
          <a:ln w="28575">
            <a:solidFill>
              <a:srgbClr val="FFC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0" name="Freeform 6"/>
          <p:cNvSpPr>
            <a:spLocks/>
          </p:cNvSpPr>
          <p:nvPr/>
        </p:nvSpPr>
        <p:spPr bwMode="auto">
          <a:xfrm>
            <a:off x="1979712" y="1935163"/>
            <a:ext cx="3219450" cy="2784475"/>
          </a:xfrm>
          <a:custGeom>
            <a:avLst/>
            <a:gdLst>
              <a:gd name="T0" fmla="*/ 0 w 2028"/>
              <a:gd name="T1" fmla="*/ 960 h 1754"/>
              <a:gd name="T2" fmla="*/ 701 w 2028"/>
              <a:gd name="T3" fmla="*/ 1594 h 1754"/>
              <a:gd name="T4" fmla="*/ 2028 w 2028"/>
              <a:gd name="T5" fmla="*/ 0 h 1754"/>
            </a:gdLst>
            <a:ahLst/>
            <a:cxnLst>
              <a:cxn ang="0">
                <a:pos x="T0" y="T1"/>
              </a:cxn>
              <a:cxn ang="0">
                <a:pos x="T2" y="T3"/>
              </a:cxn>
              <a:cxn ang="0">
                <a:pos x="T4" y="T5"/>
              </a:cxn>
            </a:cxnLst>
            <a:rect l="0" t="0" r="r" b="b"/>
            <a:pathLst>
              <a:path w="2028" h="1754">
                <a:moveTo>
                  <a:pt x="0" y="960"/>
                </a:moveTo>
                <a:cubicBezTo>
                  <a:pt x="181" y="1357"/>
                  <a:pt x="363" y="1754"/>
                  <a:pt x="701" y="1594"/>
                </a:cubicBezTo>
                <a:cubicBezTo>
                  <a:pt x="1039" y="1434"/>
                  <a:pt x="1533" y="717"/>
                  <a:pt x="2028" y="0"/>
                </a:cubicBezTo>
              </a:path>
            </a:pathLst>
          </a:custGeom>
          <a:noFill/>
          <a:ln w="28575" cmpd="sng">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1" name="Text Box 7"/>
          <p:cNvSpPr txBox="1">
            <a:spLocks noChangeArrowheads="1"/>
          </p:cNvSpPr>
          <p:nvPr/>
        </p:nvSpPr>
        <p:spPr bwMode="auto">
          <a:xfrm>
            <a:off x="5227736" y="1601788"/>
            <a:ext cx="227806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zh-TW" altLang="en-US" sz="2000" b="1" dirty="0">
                <a:solidFill>
                  <a:srgbClr val="7030A0"/>
                </a:solidFill>
                <a:latin typeface="+mn-ea"/>
              </a:rPr>
              <a:t>邊際成本</a:t>
            </a:r>
            <a:r>
              <a:rPr lang="en-US" altLang="zh-TW" sz="2000" b="1" dirty="0">
                <a:solidFill>
                  <a:srgbClr val="7030A0"/>
                </a:solidFill>
                <a:latin typeface="+mn-ea"/>
              </a:rPr>
              <a:t>(MC)</a:t>
            </a:r>
          </a:p>
        </p:txBody>
      </p:sp>
      <p:sp>
        <p:nvSpPr>
          <p:cNvPr id="12" name="Text Box 8"/>
          <p:cNvSpPr txBox="1">
            <a:spLocks noChangeArrowheads="1"/>
          </p:cNvSpPr>
          <p:nvPr/>
        </p:nvSpPr>
        <p:spPr bwMode="auto">
          <a:xfrm>
            <a:off x="5738912" y="2881313"/>
            <a:ext cx="164306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sz="2000" b="1">
                <a:solidFill>
                  <a:srgbClr val="B84863"/>
                </a:solidFill>
                <a:latin typeface="+mn-ea"/>
              </a:rPr>
              <a:t>平均成本</a:t>
            </a:r>
            <a:r>
              <a:rPr lang="en-US" altLang="zh-TW" sz="2000" b="1">
                <a:solidFill>
                  <a:srgbClr val="B84863"/>
                </a:solidFill>
                <a:latin typeface="+mn-ea"/>
              </a:rPr>
              <a:t>(AC)</a:t>
            </a:r>
          </a:p>
        </p:txBody>
      </p:sp>
      <p:sp>
        <p:nvSpPr>
          <p:cNvPr id="13" name="Text Box 9"/>
          <p:cNvSpPr txBox="1">
            <a:spLocks noChangeArrowheads="1"/>
          </p:cNvSpPr>
          <p:nvPr/>
        </p:nvSpPr>
        <p:spPr bwMode="auto">
          <a:xfrm>
            <a:off x="5816699" y="4895851"/>
            <a:ext cx="199566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zh-TW" altLang="en-US" sz="2000" b="1" dirty="0">
                <a:solidFill>
                  <a:schemeClr val="accent6">
                    <a:lumMod val="75000"/>
                  </a:schemeClr>
                </a:solidFill>
                <a:latin typeface="+mn-ea"/>
              </a:rPr>
              <a:t>邊際收入</a:t>
            </a:r>
            <a:r>
              <a:rPr lang="en-US" altLang="zh-TW" sz="2000" b="1" dirty="0">
                <a:solidFill>
                  <a:schemeClr val="accent6">
                    <a:lumMod val="75000"/>
                  </a:schemeClr>
                </a:solidFill>
                <a:latin typeface="+mn-ea"/>
              </a:rPr>
              <a:t>(MR)</a:t>
            </a:r>
          </a:p>
        </p:txBody>
      </p:sp>
      <p:sp>
        <p:nvSpPr>
          <p:cNvPr id="14" name="Text Box 10"/>
          <p:cNvSpPr txBox="1">
            <a:spLocks noChangeArrowheads="1"/>
          </p:cNvSpPr>
          <p:nvPr/>
        </p:nvSpPr>
        <p:spPr bwMode="auto">
          <a:xfrm>
            <a:off x="6753324" y="3751263"/>
            <a:ext cx="164306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sz="2000" b="1" dirty="0">
                <a:solidFill>
                  <a:srgbClr val="0070C0"/>
                </a:solidFill>
                <a:latin typeface="+mn-ea"/>
              </a:rPr>
              <a:t>平均收入</a:t>
            </a:r>
            <a:r>
              <a:rPr lang="en-US" altLang="zh-TW" sz="2000" b="1" dirty="0">
                <a:solidFill>
                  <a:srgbClr val="0070C0"/>
                </a:solidFill>
                <a:latin typeface="+mn-ea"/>
              </a:rPr>
              <a:t>(AR)</a:t>
            </a:r>
          </a:p>
        </p:txBody>
      </p:sp>
      <p:grpSp>
        <p:nvGrpSpPr>
          <p:cNvPr id="15" name="Group 11"/>
          <p:cNvGrpSpPr>
            <a:grpSpLocks/>
          </p:cNvGrpSpPr>
          <p:nvPr/>
        </p:nvGrpSpPr>
        <p:grpSpPr bwMode="auto">
          <a:xfrm>
            <a:off x="1482824" y="1444626"/>
            <a:ext cx="6022975" cy="4511675"/>
            <a:chOff x="1006" y="1077"/>
            <a:chExt cx="3794" cy="2842"/>
          </a:xfrm>
        </p:grpSpPr>
        <p:sp>
          <p:nvSpPr>
            <p:cNvPr id="16" name="Line 12"/>
            <p:cNvSpPr>
              <a:spLocks noChangeShapeType="1"/>
            </p:cNvSpPr>
            <p:nvPr/>
          </p:nvSpPr>
          <p:spPr bwMode="auto">
            <a:xfrm flipV="1">
              <a:off x="1327" y="1077"/>
              <a:ext cx="0" cy="25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7" name="Line 13"/>
            <p:cNvSpPr>
              <a:spLocks noChangeShapeType="1"/>
            </p:cNvSpPr>
            <p:nvPr/>
          </p:nvSpPr>
          <p:spPr bwMode="auto">
            <a:xfrm>
              <a:off x="1327" y="3640"/>
              <a:ext cx="29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8" name="Text Box 14"/>
            <p:cNvSpPr txBox="1">
              <a:spLocks noChangeArrowheads="1"/>
            </p:cNvSpPr>
            <p:nvPr/>
          </p:nvSpPr>
          <p:spPr bwMode="auto">
            <a:xfrm>
              <a:off x="3890" y="3688"/>
              <a:ext cx="91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a:ea typeface="標楷體" pitchFamily="65" charset="-120"/>
                </a:rPr>
                <a:t>數量</a:t>
              </a:r>
            </a:p>
          </p:txBody>
        </p:sp>
        <p:sp>
          <p:nvSpPr>
            <p:cNvPr id="19" name="Text Box 15"/>
            <p:cNvSpPr txBox="1">
              <a:spLocks noChangeArrowheads="1"/>
            </p:cNvSpPr>
            <p:nvPr/>
          </p:nvSpPr>
          <p:spPr bwMode="auto">
            <a:xfrm>
              <a:off x="1006" y="1101"/>
              <a:ext cx="289" cy="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a:spcBef>
                  <a:spcPct val="50000"/>
                </a:spcBef>
              </a:pPr>
              <a:r>
                <a:rPr lang="zh-TW" altLang="en-US">
                  <a:ea typeface="標楷體" pitchFamily="65" charset="-120"/>
                </a:rPr>
                <a:t>價格</a:t>
              </a:r>
            </a:p>
          </p:txBody>
        </p:sp>
      </p:grpSp>
      <p:sp>
        <p:nvSpPr>
          <p:cNvPr id="20" name="Oval 16"/>
          <p:cNvSpPr>
            <a:spLocks noChangeArrowheads="1"/>
          </p:cNvSpPr>
          <p:nvPr/>
        </p:nvSpPr>
        <p:spPr bwMode="auto">
          <a:xfrm>
            <a:off x="3810099" y="3471863"/>
            <a:ext cx="358775" cy="331788"/>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1" name="AutoShape 17"/>
          <p:cNvSpPr>
            <a:spLocks noChangeArrowheads="1"/>
          </p:cNvSpPr>
          <p:nvPr/>
        </p:nvSpPr>
        <p:spPr bwMode="auto">
          <a:xfrm>
            <a:off x="107504" y="2001898"/>
            <a:ext cx="4429670" cy="1088483"/>
          </a:xfrm>
          <a:prstGeom prst="wedgeRoundRectCallout">
            <a:avLst>
              <a:gd name="adj1" fmla="val 31157"/>
              <a:gd name="adj2" fmla="val 82961"/>
              <a:gd name="adj3" fmla="val 16667"/>
            </a:avLst>
          </a:prstGeom>
          <a:solidFill>
            <a:srgbClr val="C00000"/>
          </a:solidFill>
          <a:ln>
            <a:headEnd/>
            <a:tailEnd/>
          </a:ln>
        </p:spPr>
        <p:style>
          <a:lnRef idx="3">
            <a:schemeClr val="lt1"/>
          </a:lnRef>
          <a:fillRef idx="1">
            <a:schemeClr val="accent5"/>
          </a:fillRef>
          <a:effectRef idx="1">
            <a:schemeClr val="accent5"/>
          </a:effectRef>
          <a:fontRef idx="minor">
            <a:schemeClr val="lt1"/>
          </a:fontRef>
        </p:style>
        <p:txBody>
          <a:bodyPr>
            <a:scene3d>
              <a:camera prst="orthographicFront"/>
              <a:lightRig rig="soft" dir="t">
                <a:rot lat="0" lon="0" rev="10800000"/>
              </a:lightRig>
            </a:scene3d>
            <a:sp3d>
              <a:bevelT w="27940" h="12700"/>
              <a:contourClr>
                <a:srgbClr val="DDDDDD"/>
              </a:contourClr>
            </a:sp3d>
          </a:bodyPr>
          <a:lstStyle/>
          <a:p>
            <a:pPr>
              <a:spcBef>
                <a:spcPct val="50000"/>
              </a:spcBef>
            </a:pPr>
            <a:r>
              <a:rPr lang="zh-TW" altLang="en-US" sz="2000" b="1" spc="150" dirty="0">
                <a:ln w="11430"/>
                <a:solidFill>
                  <a:srgbClr val="F8F8F8"/>
                </a:solidFill>
                <a:latin typeface="+mn-ea"/>
              </a:rPr>
              <a:t>邊際收入</a:t>
            </a:r>
            <a:r>
              <a:rPr lang="en-US" altLang="zh-TW" sz="2000" b="1" spc="150" dirty="0">
                <a:ln w="11430"/>
                <a:solidFill>
                  <a:srgbClr val="F8F8F8"/>
                </a:solidFill>
                <a:latin typeface="+mn-ea"/>
              </a:rPr>
              <a:t>(MR)=</a:t>
            </a:r>
            <a:r>
              <a:rPr lang="zh-TW" altLang="en-US" sz="2000" b="1" spc="150" dirty="0">
                <a:ln w="11430"/>
                <a:solidFill>
                  <a:srgbClr val="F8F8F8"/>
                </a:solidFill>
                <a:latin typeface="+mn-ea"/>
              </a:rPr>
              <a:t>邊際成本</a:t>
            </a:r>
            <a:r>
              <a:rPr lang="en-US" altLang="zh-TW" sz="2000" b="1" spc="150" dirty="0">
                <a:ln w="11430"/>
                <a:solidFill>
                  <a:srgbClr val="F8F8F8"/>
                </a:solidFill>
                <a:latin typeface="+mn-ea"/>
              </a:rPr>
              <a:t>(MC)</a:t>
            </a:r>
          </a:p>
          <a:p>
            <a:pPr algn="ctr">
              <a:spcBef>
                <a:spcPct val="50000"/>
              </a:spcBef>
            </a:pPr>
            <a:r>
              <a:rPr lang="zh-TW" altLang="en-US" sz="2000" b="1" spc="150" dirty="0">
                <a:ln w="11430"/>
                <a:solidFill>
                  <a:srgbClr val="F8F8F8"/>
                </a:solidFill>
                <a:latin typeface="+mn-ea"/>
              </a:rPr>
              <a:t>最大利潤點所在</a:t>
            </a:r>
          </a:p>
        </p:txBody>
      </p:sp>
    </p:spTree>
    <p:extLst>
      <p:ext uri="{BB962C8B-B14F-4D97-AF65-F5344CB8AC3E}">
        <p14:creationId xmlns:p14="http://schemas.microsoft.com/office/powerpoint/2010/main" val="3950395214"/>
      </p:ext>
    </p:extLst>
  </p:cSld>
  <p:clrMapOvr>
    <a:masterClrMapping/>
  </p:clrMapOvr>
  <p:transition spd="slow" advClick="0">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par>
                                <p:cTn id="8" presetID="1"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up)">
                                      <p:cBhvr>
                                        <p:cTn id="14" dur="500"/>
                                        <p:tgtEl>
                                          <p:spTgt spid="10"/>
                                        </p:tgtEl>
                                      </p:cBhvr>
                                    </p:animEffec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up)">
                                      <p:cBhvr>
                                        <p:cTn id="21" dur="500"/>
                                        <p:tgtEl>
                                          <p:spTgt spid="8"/>
                                        </p:tgtEl>
                                      </p:cBhvr>
                                    </p:animEffect>
                                  </p:childTnLst>
                                </p:cTn>
                              </p:par>
                              <p:par>
                                <p:cTn id="22" presetID="1" presetClass="entr" presetSubtype="0"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up)">
                                      <p:cBhvr>
                                        <p:cTn id="28" dur="500"/>
                                        <p:tgtEl>
                                          <p:spTgt spid="9"/>
                                        </p:tgtEl>
                                      </p:cBhvr>
                                    </p:animEffec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5"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 calcmode="lin" valueType="num">
                                      <p:cBhvr>
                                        <p:cTn id="35" dur="250" decel="50000" fill="hold">
                                          <p:stCondLst>
                                            <p:cond delay="0"/>
                                          </p:stCondLst>
                                        </p:cTn>
                                        <p:tgtEl>
                                          <p:spTgt spid="20"/>
                                        </p:tgtEl>
                                        <p:attrNameLst>
                                          <p:attrName>style.rotation</p:attrName>
                                        </p:attrNameLst>
                                      </p:cBhvr>
                                      <p:tavLst>
                                        <p:tav tm="0">
                                          <p:val>
                                            <p:fltVal val="-90"/>
                                          </p:val>
                                        </p:tav>
                                        <p:tav tm="100000">
                                          <p:val>
                                            <p:fltVal val="0"/>
                                          </p:val>
                                        </p:tav>
                                      </p:tavLst>
                                    </p:anim>
                                    <p:anim calcmode="lin" valueType="num">
                                      <p:cBhvr>
                                        <p:cTn id="36" dur="250" decel="50000" fill="hold">
                                          <p:stCondLst>
                                            <p:cond delay="0"/>
                                          </p:stCondLst>
                                        </p:cTn>
                                        <p:tgtEl>
                                          <p:spTgt spid="20"/>
                                        </p:tgtEl>
                                        <p:attrNameLst>
                                          <p:attrName>ppt_w</p:attrName>
                                        </p:attrNameLst>
                                      </p:cBhvr>
                                      <p:tavLst>
                                        <p:tav tm="0">
                                          <p:val>
                                            <p:strVal val="#ppt_w"/>
                                          </p:val>
                                        </p:tav>
                                        <p:tav tm="100000">
                                          <p:val>
                                            <p:strVal val="#ppt_w*.05"/>
                                          </p:val>
                                        </p:tav>
                                      </p:tavLst>
                                    </p:anim>
                                    <p:anim calcmode="lin" valueType="num">
                                      <p:cBhvr>
                                        <p:cTn id="37" dur="250" accel="50000" fill="hold">
                                          <p:stCondLst>
                                            <p:cond delay="250"/>
                                          </p:stCondLst>
                                        </p:cTn>
                                        <p:tgtEl>
                                          <p:spTgt spid="20"/>
                                        </p:tgtEl>
                                        <p:attrNameLst>
                                          <p:attrName>ppt_w</p:attrName>
                                        </p:attrNameLst>
                                      </p:cBhvr>
                                      <p:tavLst>
                                        <p:tav tm="0">
                                          <p:val>
                                            <p:strVal val="#ppt_w*.05"/>
                                          </p:val>
                                        </p:tav>
                                        <p:tav tm="100000">
                                          <p:val>
                                            <p:strVal val="#ppt_w"/>
                                          </p:val>
                                        </p:tav>
                                      </p:tavLst>
                                    </p:anim>
                                    <p:anim calcmode="lin" valueType="num">
                                      <p:cBhvr>
                                        <p:cTn id="38" dur="500" fill="hold"/>
                                        <p:tgtEl>
                                          <p:spTgt spid="20"/>
                                        </p:tgtEl>
                                        <p:attrNameLst>
                                          <p:attrName>ppt_h</p:attrName>
                                        </p:attrNameLst>
                                      </p:cBhvr>
                                      <p:tavLst>
                                        <p:tav tm="0">
                                          <p:val>
                                            <p:strVal val="#ppt_h"/>
                                          </p:val>
                                        </p:tav>
                                        <p:tav tm="100000">
                                          <p:val>
                                            <p:strVal val="#ppt_h"/>
                                          </p:val>
                                        </p:tav>
                                      </p:tavLst>
                                    </p:anim>
                                    <p:anim calcmode="lin" valueType="num">
                                      <p:cBhvr>
                                        <p:cTn id="39" dur="250" decel="50000" fill="hold">
                                          <p:stCondLst>
                                            <p:cond delay="0"/>
                                          </p:stCondLst>
                                        </p:cTn>
                                        <p:tgtEl>
                                          <p:spTgt spid="20"/>
                                        </p:tgtEl>
                                        <p:attrNameLst>
                                          <p:attrName>ppt_x</p:attrName>
                                        </p:attrNameLst>
                                      </p:cBhvr>
                                      <p:tavLst>
                                        <p:tav tm="0">
                                          <p:val>
                                            <p:strVal val="#ppt_x+.4"/>
                                          </p:val>
                                        </p:tav>
                                        <p:tav tm="100000">
                                          <p:val>
                                            <p:strVal val="#ppt_x"/>
                                          </p:val>
                                        </p:tav>
                                      </p:tavLst>
                                    </p:anim>
                                    <p:anim calcmode="lin" valueType="num">
                                      <p:cBhvr>
                                        <p:cTn id="40" dur="250" decel="50000" fill="hold">
                                          <p:stCondLst>
                                            <p:cond delay="0"/>
                                          </p:stCondLst>
                                        </p:cTn>
                                        <p:tgtEl>
                                          <p:spTgt spid="20"/>
                                        </p:tgtEl>
                                        <p:attrNameLst>
                                          <p:attrName>ppt_y</p:attrName>
                                        </p:attrNameLst>
                                      </p:cBhvr>
                                      <p:tavLst>
                                        <p:tav tm="0">
                                          <p:val>
                                            <p:strVal val="#ppt_y-.2"/>
                                          </p:val>
                                        </p:tav>
                                        <p:tav tm="100000">
                                          <p:val>
                                            <p:strVal val="#ppt_y+.1"/>
                                          </p:val>
                                        </p:tav>
                                      </p:tavLst>
                                    </p:anim>
                                    <p:anim calcmode="lin" valueType="num">
                                      <p:cBhvr>
                                        <p:cTn id="41" dur="250" accel="50000" fill="hold">
                                          <p:stCondLst>
                                            <p:cond delay="250"/>
                                          </p:stCondLst>
                                        </p:cTn>
                                        <p:tgtEl>
                                          <p:spTgt spid="20"/>
                                        </p:tgtEl>
                                        <p:attrNameLst>
                                          <p:attrName>ppt_y</p:attrName>
                                        </p:attrNameLst>
                                      </p:cBhvr>
                                      <p:tavLst>
                                        <p:tav tm="0">
                                          <p:val>
                                            <p:strVal val="#ppt_y+.1"/>
                                          </p:val>
                                        </p:tav>
                                        <p:tav tm="100000">
                                          <p:val>
                                            <p:strVal val="#ppt_y"/>
                                          </p:val>
                                        </p:tav>
                                      </p:tavLst>
                                    </p:anim>
                                    <p:animEffect transition="in" filter="fade">
                                      <p:cBhvr>
                                        <p:cTn id="42" dur="500" decel="50000">
                                          <p:stCondLst>
                                            <p:cond delay="0"/>
                                          </p:stCondLst>
                                        </p:cTn>
                                        <p:tgtEl>
                                          <p:spTgt spid="20"/>
                                        </p:tgtEl>
                                      </p:cBhvr>
                                    </p:animEffect>
                                  </p:childTnLst>
                                </p:cTn>
                              </p:par>
                            </p:childTnLst>
                          </p:cTn>
                        </p:par>
                        <p:par>
                          <p:cTn id="43" fill="hold">
                            <p:stCondLst>
                              <p:cond delay="500"/>
                            </p:stCondLst>
                            <p:childTnLst>
                              <p:par>
                                <p:cTn id="44" presetID="1" presetClass="entr" presetSubtype="0" fill="hold" grpId="0" nodeType="afterEffect">
                                  <p:stCondLst>
                                    <p:cond delay="0"/>
                                  </p:stCondLst>
                                  <p:childTnLst>
                                    <p:set>
                                      <p:cBhvr>
                                        <p:cTn id="45"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p:bldP spid="12" grpId="0"/>
      <p:bldP spid="13" grpId="0"/>
      <p:bldP spid="14" grpId="0"/>
      <p:bldP spid="20" grpId="0" animBg="1"/>
      <p:bldP spid="2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16632"/>
            <a:ext cx="8229600" cy="1152128"/>
          </a:xfrm>
        </p:spPr>
        <p:txBody>
          <a:bodyPr/>
          <a:lstStyle/>
          <a:p>
            <a:r>
              <a:rPr lang="en-US" altLang="zh-TW"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§11.3.2 </a:t>
            </a:r>
            <a:r>
              <a:rPr lang="zh-TW" altLang="en-US"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損益兩平分析</a:t>
            </a:r>
            <a:endParaRPr lang="zh-TW" altLang="en-US" b="1" cap="all" dirty="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endParaRPr>
          </a:p>
        </p:txBody>
      </p:sp>
      <p:sp>
        <p:nvSpPr>
          <p:cNvPr id="3" name="內容版面配置區 2"/>
          <p:cNvSpPr>
            <a:spLocks noGrp="1"/>
          </p:cNvSpPr>
          <p:nvPr>
            <p:ph idx="1"/>
          </p:nvPr>
        </p:nvSpPr>
        <p:spPr>
          <a:xfrm>
            <a:off x="914400" y="1260080"/>
            <a:ext cx="8229600" cy="3168353"/>
          </a:xfrm>
        </p:spPr>
        <p:txBody>
          <a:bodyPr>
            <a:scene3d>
              <a:camera prst="orthographicFront"/>
              <a:lightRig rig="soft" dir="t">
                <a:rot lat="0" lon="0" rev="10800000"/>
              </a:lightRig>
            </a:scene3d>
            <a:sp3d>
              <a:bevelT w="27940" h="12700"/>
              <a:contourClr>
                <a:srgbClr val="DDDDDD"/>
              </a:contourClr>
            </a:sp3d>
          </a:bodyPr>
          <a:lstStyle/>
          <a:p>
            <a:r>
              <a:rPr lang="zh-TW" altLang="zh-TW" b="1" spc="150" dirty="0">
                <a:ln w="11430"/>
                <a:solidFill>
                  <a:srgbClr val="C00000"/>
                </a:solidFill>
                <a:effectLst>
                  <a:outerShdw blurRad="25400" algn="tl" rotWithShape="0">
                    <a:srgbClr val="000000">
                      <a:alpha val="43000"/>
                    </a:srgbClr>
                  </a:outerShdw>
                </a:effectLst>
              </a:rPr>
              <a:t>損益兩平分析</a:t>
            </a:r>
            <a:r>
              <a:rPr lang="en-US" altLang="zh-TW" b="1" spc="150" dirty="0">
                <a:ln w="11430"/>
                <a:solidFill>
                  <a:srgbClr val="C00000"/>
                </a:solidFill>
                <a:effectLst>
                  <a:outerShdw blurRad="25400" algn="tl" rotWithShape="0">
                    <a:srgbClr val="000000">
                      <a:alpha val="43000"/>
                    </a:srgbClr>
                  </a:outerShdw>
                </a:effectLst>
              </a:rPr>
              <a:t>(breakeven analysis</a:t>
            </a:r>
            <a:r>
              <a:rPr lang="en-US" altLang="zh-TW" b="1" spc="150" dirty="0" smtClean="0">
                <a:ln w="11430"/>
                <a:solidFill>
                  <a:srgbClr val="C00000"/>
                </a:solidFill>
                <a:effectLst>
                  <a:outerShdw blurRad="25400" algn="tl" rotWithShape="0">
                    <a:srgbClr val="000000">
                      <a:alpha val="43000"/>
                    </a:srgbClr>
                  </a:outerShdw>
                </a:effectLst>
              </a:rPr>
              <a:t>)</a:t>
            </a:r>
            <a:r>
              <a:rPr lang="zh-TW" altLang="en-US" b="1" spc="150" dirty="0" smtClean="0">
                <a:ln w="11430"/>
                <a:solidFill>
                  <a:srgbClr val="C00000"/>
                </a:solidFill>
                <a:effectLst>
                  <a:outerShdw blurRad="25400" algn="tl" rotWithShape="0">
                    <a:srgbClr val="000000">
                      <a:alpha val="43000"/>
                    </a:srgbClr>
                  </a:outerShdw>
                </a:effectLst>
              </a:rPr>
              <a:t>：</a:t>
            </a:r>
            <a:r>
              <a:rPr lang="zh-TW" altLang="zh-TW" b="1" spc="150" dirty="0" smtClean="0">
                <a:ln w="11430"/>
                <a:effectLst>
                  <a:outerShdw blurRad="25400" algn="tl" rotWithShape="0">
                    <a:srgbClr val="000000">
                      <a:alpha val="43000"/>
                    </a:srgbClr>
                  </a:outerShdw>
                </a:effectLst>
              </a:rPr>
              <a:t>是</a:t>
            </a:r>
            <a:r>
              <a:rPr lang="zh-TW" altLang="zh-TW" b="1" spc="150" dirty="0">
                <a:ln w="11430"/>
                <a:effectLst>
                  <a:outerShdw blurRad="25400" algn="tl" rotWithShape="0">
                    <a:srgbClr val="000000">
                      <a:alpha val="43000"/>
                    </a:srgbClr>
                  </a:outerShdw>
                </a:effectLst>
              </a:rPr>
              <a:t>一種用來檢視成本與價格關係的技術</a:t>
            </a:r>
            <a:r>
              <a:rPr lang="zh-TW" altLang="zh-TW" b="1" spc="150" dirty="0" smtClean="0">
                <a:ln w="11430"/>
                <a:effectLst>
                  <a:outerShdw blurRad="25400" algn="tl" rotWithShape="0">
                    <a:srgbClr val="000000">
                      <a:alpha val="43000"/>
                    </a:srgbClr>
                  </a:outerShdw>
                </a:effectLst>
              </a:rPr>
              <a:t>。</a:t>
            </a:r>
            <a:endParaRPr lang="en-US" altLang="zh-TW" b="1" spc="150" dirty="0" smtClean="0">
              <a:ln w="11430"/>
              <a:effectLst>
                <a:outerShdw blurRad="25400" algn="tl" rotWithShape="0">
                  <a:srgbClr val="000000">
                    <a:alpha val="43000"/>
                  </a:srgbClr>
                </a:outerShdw>
              </a:effectLst>
            </a:endParaRPr>
          </a:p>
          <a:p>
            <a:r>
              <a:rPr lang="zh-TW" altLang="zh-TW" b="1" spc="150" dirty="0">
                <a:ln w="11430"/>
                <a:effectLst>
                  <a:outerShdw blurRad="25400" algn="tl" rotWithShape="0">
                    <a:srgbClr val="000000">
                      <a:alpha val="43000"/>
                    </a:srgbClr>
                  </a:outerShdw>
                </a:effectLst>
              </a:rPr>
              <a:t>損益兩平分析可以使行銷人員找到一個產品售價和銷售量，在這個售價和銷售量下，廠商剛好能夠損益兩平，</a:t>
            </a:r>
            <a:r>
              <a:rPr lang="zh-TW" altLang="zh-TW" b="1" spc="150" dirty="0">
                <a:ln w="11430"/>
                <a:solidFill>
                  <a:srgbClr val="0070C0"/>
                </a:solidFill>
                <a:effectLst>
                  <a:outerShdw blurRad="25400" algn="tl" rotWithShape="0">
                    <a:srgbClr val="000000">
                      <a:alpha val="43000"/>
                    </a:srgbClr>
                  </a:outerShdw>
                </a:effectLst>
              </a:rPr>
              <a:t>不虧不</a:t>
            </a:r>
            <a:r>
              <a:rPr lang="zh-TW" altLang="zh-TW" b="1" spc="150" dirty="0" smtClean="0">
                <a:ln w="11430"/>
                <a:solidFill>
                  <a:srgbClr val="0070C0"/>
                </a:solidFill>
                <a:effectLst>
                  <a:outerShdw blurRad="25400" algn="tl" rotWithShape="0">
                    <a:srgbClr val="000000">
                      <a:alpha val="43000"/>
                    </a:srgbClr>
                  </a:outerShdw>
                </a:effectLst>
              </a:rPr>
              <a:t>盈</a:t>
            </a:r>
            <a:r>
              <a:rPr lang="zh-TW" altLang="en-US" b="1" spc="150" dirty="0" smtClean="0">
                <a:ln w="11430"/>
                <a:solidFill>
                  <a:srgbClr val="0070C0"/>
                </a:solidFill>
                <a:effectLst>
                  <a:outerShdw blurRad="25400" algn="tl" rotWithShape="0">
                    <a:srgbClr val="000000">
                      <a:alpha val="43000"/>
                    </a:srgbClr>
                  </a:outerShdw>
                </a:effectLst>
              </a:rPr>
              <a:t>。</a:t>
            </a:r>
            <a:endParaRPr lang="zh-TW" altLang="en-US" b="1" spc="150" dirty="0">
              <a:ln w="11430"/>
              <a:solidFill>
                <a:srgbClr val="0070C0"/>
              </a:solidFill>
              <a:effectLst>
                <a:outerShdw blurRad="25400" algn="tl" rotWithShape="0">
                  <a:srgbClr val="000000">
                    <a:alpha val="43000"/>
                  </a:srgbClr>
                </a:outerShdw>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13</a:t>
            </a:fld>
            <a:endParaRPr lang="zh-TW" altLang="en-US" dirty="0"/>
          </a:p>
        </p:txBody>
      </p:sp>
      <p:sp>
        <p:nvSpPr>
          <p:cNvPr id="6" name="圓角矩形 5"/>
          <p:cNvSpPr/>
          <p:nvPr/>
        </p:nvSpPr>
        <p:spPr>
          <a:xfrm>
            <a:off x="1731798" y="3980231"/>
            <a:ext cx="6192688" cy="1328023"/>
          </a:xfrm>
          <a:prstGeom prst="roundRect">
            <a:avLst/>
          </a:prstGeom>
        </p:spPr>
        <p:style>
          <a:lnRef idx="2">
            <a:schemeClr val="accent6"/>
          </a:lnRef>
          <a:fillRef idx="1">
            <a:schemeClr val="lt1"/>
          </a:fillRef>
          <a:effectRef idx="0">
            <a:schemeClr val="accent6"/>
          </a:effectRef>
          <a:fontRef idx="minor">
            <a:schemeClr val="dk1"/>
          </a:fontRef>
        </p:style>
        <p:txBody>
          <a:bodyPr wrap="square">
            <a:spAutoFit/>
            <a:scene3d>
              <a:camera prst="orthographicFront"/>
              <a:lightRig rig="soft" dir="t">
                <a:rot lat="0" lon="0" rev="10800000"/>
              </a:lightRig>
            </a:scene3d>
            <a:sp3d>
              <a:bevelT w="27940" h="12700"/>
              <a:contourClr>
                <a:srgbClr val="DDDDDD"/>
              </a:contourClr>
            </a:sp3d>
          </a:bodyPr>
          <a:lstStyle/>
          <a:p>
            <a:r>
              <a:rPr lang="zh-TW" altLang="zh-TW" sz="2400" b="1" spc="150" dirty="0">
                <a:ln w="11430"/>
                <a:solidFill>
                  <a:srgbClr val="002060"/>
                </a:solidFill>
                <a:effectLst>
                  <a:outerShdw blurRad="25400" algn="tl" rotWithShape="0">
                    <a:srgbClr val="000000">
                      <a:alpha val="43000"/>
                    </a:srgbClr>
                  </a:outerShdw>
                </a:effectLst>
              </a:rPr>
              <a:t>損益兩平點（以單位計）</a:t>
            </a:r>
          </a:p>
          <a:p>
            <a:r>
              <a:rPr lang="en-US" altLang="zh-TW" sz="2400" b="1" spc="150" dirty="0">
                <a:ln w="11430"/>
                <a:solidFill>
                  <a:srgbClr val="002060"/>
                </a:solidFill>
                <a:effectLst>
                  <a:outerShdw blurRad="25400" algn="tl" rotWithShape="0">
                    <a:srgbClr val="000000">
                      <a:alpha val="43000"/>
                    </a:srgbClr>
                  </a:outerShdw>
                </a:effectLst>
              </a:rPr>
              <a:t>=</a:t>
            </a:r>
            <a:r>
              <a:rPr lang="zh-TW" altLang="zh-TW" sz="2400" b="1" spc="150" dirty="0">
                <a:ln w="11430"/>
                <a:solidFill>
                  <a:srgbClr val="002060"/>
                </a:solidFill>
                <a:effectLst>
                  <a:outerShdw blurRad="25400" algn="tl" rotWithShape="0">
                    <a:srgbClr val="000000">
                      <a:alpha val="43000"/>
                    </a:srgbClr>
                  </a:outerShdw>
                </a:effectLst>
              </a:rPr>
              <a:t>固定成本／每一單位對固定成本的貢獻</a:t>
            </a:r>
          </a:p>
          <a:p>
            <a:r>
              <a:rPr lang="en-US" altLang="zh-TW" sz="2400" b="1" spc="150" dirty="0">
                <a:ln w="11430"/>
                <a:solidFill>
                  <a:srgbClr val="002060"/>
                </a:solidFill>
                <a:effectLst>
                  <a:outerShdw blurRad="25400" algn="tl" rotWithShape="0">
                    <a:srgbClr val="000000">
                      <a:alpha val="43000"/>
                    </a:srgbClr>
                  </a:outerShdw>
                </a:effectLst>
              </a:rPr>
              <a:t>=</a:t>
            </a:r>
            <a:r>
              <a:rPr lang="zh-TW" altLang="zh-TW" sz="2400" b="1" spc="150" dirty="0">
                <a:ln w="11430"/>
                <a:solidFill>
                  <a:srgbClr val="002060"/>
                </a:solidFill>
                <a:effectLst>
                  <a:outerShdw blurRad="25400" algn="tl" rotWithShape="0">
                    <a:srgbClr val="000000">
                      <a:alpha val="43000"/>
                    </a:srgbClr>
                  </a:outerShdw>
                </a:effectLst>
              </a:rPr>
              <a:t>固定成本／（單位售價－變動成本）</a:t>
            </a:r>
          </a:p>
        </p:txBody>
      </p:sp>
    </p:spTree>
    <p:extLst>
      <p:ext uri="{BB962C8B-B14F-4D97-AF65-F5344CB8AC3E}">
        <p14:creationId xmlns:p14="http://schemas.microsoft.com/office/powerpoint/2010/main" val="3950395214"/>
      </p:ext>
    </p:extLst>
  </p:cSld>
  <p:clrMapOvr>
    <a:masterClrMapping/>
  </p:clrMapOvr>
  <p:transition spd="slow" advClick="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14</a:t>
            </a:fld>
            <a:endParaRPr lang="zh-TW" altLang="en-US" dirty="0"/>
          </a:p>
        </p:txBody>
      </p:sp>
      <p:graphicFrame>
        <p:nvGraphicFramePr>
          <p:cNvPr id="7" name="資料庫圖表 6"/>
          <p:cNvGraphicFramePr/>
          <p:nvPr>
            <p:extLst>
              <p:ext uri="{D42A27DB-BD31-4B8C-83A1-F6EECF244321}">
                <p14:modId xmlns:p14="http://schemas.microsoft.com/office/powerpoint/2010/main" val="1551159675"/>
              </p:ext>
            </p:extLst>
          </p:nvPr>
        </p:nvGraphicFramePr>
        <p:xfrm>
          <a:off x="1052989" y="116632"/>
          <a:ext cx="7992888"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0395214"/>
      </p:ext>
    </p:extLst>
  </p:cSld>
  <p:clrMapOvr>
    <a:masterClrMapping/>
  </p:clrMapOvr>
  <p:transition spd="slow" advClick="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graphicEl>
                                              <a:dgm id="{09A62253-66AE-4B25-BF05-80D4F5919D6A}"/>
                                            </p:graphicEl>
                                          </p:spTgt>
                                        </p:tgtEl>
                                        <p:attrNameLst>
                                          <p:attrName>style.visibility</p:attrName>
                                        </p:attrNameLst>
                                      </p:cBhvr>
                                      <p:to>
                                        <p:strVal val="visible"/>
                                      </p:to>
                                    </p:set>
                                    <p:animEffect transition="in" filter="wipe(left)">
                                      <p:cBhvr>
                                        <p:cTn id="7" dur="250"/>
                                        <p:tgtEl>
                                          <p:spTgt spid="7">
                                            <p:graphicEl>
                                              <a:dgm id="{09A62253-66AE-4B25-BF05-80D4F5919D6A}"/>
                                            </p:graphicEl>
                                          </p:spTgt>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7">
                                            <p:graphicEl>
                                              <a:dgm id="{48045E5C-A433-40C5-A9A1-1F2ACC2731E6}"/>
                                            </p:graphicEl>
                                          </p:spTgt>
                                        </p:tgtEl>
                                        <p:attrNameLst>
                                          <p:attrName>style.visibility</p:attrName>
                                        </p:attrNameLst>
                                      </p:cBhvr>
                                      <p:to>
                                        <p:strVal val="visible"/>
                                      </p:to>
                                    </p:set>
                                    <p:animEffect transition="in" filter="wipe(left)">
                                      <p:cBhvr>
                                        <p:cTn id="11" dur="250"/>
                                        <p:tgtEl>
                                          <p:spTgt spid="7">
                                            <p:graphicEl>
                                              <a:dgm id="{48045E5C-A433-40C5-A9A1-1F2ACC2731E6}"/>
                                            </p:graphicEl>
                                          </p:spTgt>
                                        </p:tgtEl>
                                      </p:cBhvr>
                                    </p:animEffect>
                                  </p:childTnLst>
                                </p:cTn>
                              </p:par>
                            </p:childTnLst>
                          </p:cTn>
                        </p:par>
                        <p:par>
                          <p:cTn id="12" fill="hold">
                            <p:stCondLst>
                              <p:cond delay="500"/>
                            </p:stCondLst>
                            <p:childTnLst>
                              <p:par>
                                <p:cTn id="13" presetID="22" presetClass="entr" presetSubtype="8" fill="hold" grpId="0" nodeType="afterEffect">
                                  <p:stCondLst>
                                    <p:cond delay="0"/>
                                  </p:stCondLst>
                                  <p:childTnLst>
                                    <p:set>
                                      <p:cBhvr>
                                        <p:cTn id="14" dur="1" fill="hold">
                                          <p:stCondLst>
                                            <p:cond delay="0"/>
                                          </p:stCondLst>
                                        </p:cTn>
                                        <p:tgtEl>
                                          <p:spTgt spid="7">
                                            <p:graphicEl>
                                              <a:dgm id="{0B052A4C-9EC6-4953-B7A4-B3CB579AF515}"/>
                                            </p:graphicEl>
                                          </p:spTgt>
                                        </p:tgtEl>
                                        <p:attrNameLst>
                                          <p:attrName>style.visibility</p:attrName>
                                        </p:attrNameLst>
                                      </p:cBhvr>
                                      <p:to>
                                        <p:strVal val="visible"/>
                                      </p:to>
                                    </p:set>
                                    <p:animEffect transition="in" filter="wipe(left)">
                                      <p:cBhvr>
                                        <p:cTn id="15" dur="250"/>
                                        <p:tgtEl>
                                          <p:spTgt spid="7">
                                            <p:graphicEl>
                                              <a:dgm id="{0B052A4C-9EC6-4953-B7A4-B3CB579AF515}"/>
                                            </p:graphicEl>
                                          </p:spTgt>
                                        </p:tgtEl>
                                      </p:cBhvr>
                                    </p:animEffect>
                                  </p:childTnLst>
                                </p:cTn>
                              </p:par>
                            </p:childTnLst>
                          </p:cTn>
                        </p:par>
                        <p:par>
                          <p:cTn id="16" fill="hold">
                            <p:stCondLst>
                              <p:cond delay="750"/>
                            </p:stCondLst>
                            <p:childTnLst>
                              <p:par>
                                <p:cTn id="17" presetID="22" presetClass="entr" presetSubtype="8" fill="hold" grpId="0" nodeType="afterEffect">
                                  <p:stCondLst>
                                    <p:cond delay="0"/>
                                  </p:stCondLst>
                                  <p:childTnLst>
                                    <p:set>
                                      <p:cBhvr>
                                        <p:cTn id="18" dur="1" fill="hold">
                                          <p:stCondLst>
                                            <p:cond delay="0"/>
                                          </p:stCondLst>
                                        </p:cTn>
                                        <p:tgtEl>
                                          <p:spTgt spid="7">
                                            <p:graphicEl>
                                              <a:dgm id="{FC1C9785-4EAA-40D5-A517-48DAC3F311E7}"/>
                                            </p:graphicEl>
                                          </p:spTgt>
                                        </p:tgtEl>
                                        <p:attrNameLst>
                                          <p:attrName>style.visibility</p:attrName>
                                        </p:attrNameLst>
                                      </p:cBhvr>
                                      <p:to>
                                        <p:strVal val="visible"/>
                                      </p:to>
                                    </p:set>
                                    <p:animEffect transition="in" filter="wipe(left)">
                                      <p:cBhvr>
                                        <p:cTn id="19" dur="250"/>
                                        <p:tgtEl>
                                          <p:spTgt spid="7">
                                            <p:graphicEl>
                                              <a:dgm id="{FC1C9785-4EAA-40D5-A517-48DAC3F311E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16632"/>
            <a:ext cx="8229600" cy="864096"/>
          </a:xfrm>
        </p:spPr>
        <p:txBody>
          <a:bodyPr>
            <a:normAutofit/>
          </a:bodyPr>
          <a:lstStyle/>
          <a:p>
            <a:r>
              <a:rPr lang="en-US" altLang="zh-TW" sz="40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§11.4.1 </a:t>
            </a:r>
            <a:r>
              <a:rPr lang="zh-TW" altLang="en-US" sz="40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欺騙性的訂價手段</a:t>
            </a:r>
            <a:endParaRPr lang="zh-TW" altLang="en-US" sz="4000" b="1" cap="all" dirty="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endParaRPr>
          </a:p>
        </p:txBody>
      </p:sp>
      <p:sp>
        <p:nvSpPr>
          <p:cNvPr id="3" name="內容版面配置區 2"/>
          <p:cNvSpPr>
            <a:spLocks noGrp="1"/>
          </p:cNvSpPr>
          <p:nvPr>
            <p:ph idx="1"/>
          </p:nvPr>
        </p:nvSpPr>
        <p:spPr>
          <a:xfrm>
            <a:off x="914400" y="980728"/>
            <a:ext cx="8229600" cy="5001419"/>
          </a:xfrm>
        </p:spPr>
        <p:txBody>
          <a:bodyPr>
            <a:normAutofit/>
            <a:scene3d>
              <a:camera prst="orthographicFront"/>
              <a:lightRig rig="soft" dir="t">
                <a:rot lat="0" lon="0" rev="10800000"/>
              </a:lightRig>
            </a:scene3d>
            <a:sp3d>
              <a:bevelT w="27940" h="12700"/>
              <a:contourClr>
                <a:srgbClr val="DDDDDD"/>
              </a:contourClr>
            </a:sp3d>
          </a:bodyPr>
          <a:lstStyle/>
          <a:p>
            <a:r>
              <a:rPr lang="zh-TW" altLang="zh-TW" b="1" spc="150" dirty="0" smtClean="0">
                <a:ln w="11430"/>
                <a:effectLst>
                  <a:outerShdw blurRad="25400" algn="tl" rotWithShape="0">
                    <a:srgbClr val="000000">
                      <a:alpha val="43000"/>
                    </a:srgbClr>
                  </a:outerShdw>
                </a:effectLst>
              </a:rPr>
              <a:t>欺騙</a:t>
            </a:r>
            <a:r>
              <a:rPr lang="zh-TW" altLang="zh-TW" b="1" spc="150" dirty="0">
                <a:ln w="11430"/>
                <a:effectLst>
                  <a:outerShdw blurRad="25400" algn="tl" rotWithShape="0">
                    <a:srgbClr val="000000">
                      <a:alpha val="43000"/>
                    </a:srgbClr>
                  </a:outerShdw>
                </a:effectLst>
              </a:rPr>
              <a:t>性的訂價手段主要是在</a:t>
            </a:r>
            <a:r>
              <a:rPr lang="zh-TW" altLang="zh-TW" b="1" spc="150" dirty="0">
                <a:ln w="11430"/>
                <a:solidFill>
                  <a:srgbClr val="00B050"/>
                </a:solidFill>
                <a:effectLst>
                  <a:outerShdw blurRad="25400" algn="tl" rotWithShape="0">
                    <a:srgbClr val="000000">
                      <a:alpha val="43000"/>
                    </a:srgbClr>
                  </a:outerShdw>
                </a:effectLst>
              </a:rPr>
              <a:t>誤導消費者，使廠商得以從中獲利</a:t>
            </a:r>
            <a:r>
              <a:rPr lang="zh-TW" altLang="zh-TW" b="1" spc="150" dirty="0" smtClean="0">
                <a:ln w="11430"/>
                <a:solidFill>
                  <a:srgbClr val="00B050"/>
                </a:solidFill>
                <a:effectLst>
                  <a:outerShdw blurRad="25400" algn="tl" rotWithShape="0">
                    <a:srgbClr val="000000">
                      <a:alpha val="43000"/>
                    </a:srgbClr>
                  </a:outerShdw>
                </a:effectLst>
              </a:rPr>
              <a:t>。</a:t>
            </a:r>
            <a:endParaRPr lang="en-US" altLang="zh-TW" b="1" spc="150" dirty="0" smtClean="0">
              <a:ln w="11430"/>
              <a:solidFill>
                <a:srgbClr val="00B050"/>
              </a:solidFill>
              <a:effectLst>
                <a:outerShdw blurRad="25400" algn="tl" rotWithShape="0">
                  <a:srgbClr val="000000">
                    <a:alpha val="43000"/>
                  </a:srgbClr>
                </a:outerShdw>
              </a:effectLst>
            </a:endParaRPr>
          </a:p>
          <a:p>
            <a:r>
              <a:rPr lang="zh-TW" altLang="zh-TW" b="1" spc="150" dirty="0">
                <a:ln w="11430"/>
                <a:solidFill>
                  <a:srgbClr val="9900CC"/>
                </a:solidFill>
                <a:effectLst>
                  <a:outerShdw blurRad="25400" algn="tl" rotWithShape="0">
                    <a:srgbClr val="000000">
                      <a:alpha val="43000"/>
                    </a:srgbClr>
                  </a:outerShdw>
                </a:effectLst>
              </a:rPr>
              <a:t>誘餌</a:t>
            </a:r>
            <a:r>
              <a:rPr lang="zh-TW" altLang="zh-TW" b="1" spc="150" dirty="0" smtClean="0">
                <a:ln w="11430"/>
                <a:solidFill>
                  <a:srgbClr val="9900CC"/>
                </a:solidFill>
                <a:effectLst>
                  <a:outerShdw blurRad="25400" algn="tl" rotWithShape="0">
                    <a:srgbClr val="000000">
                      <a:alpha val="43000"/>
                    </a:srgbClr>
                  </a:outerShdw>
                </a:effectLst>
              </a:rPr>
              <a:t>式訂價</a:t>
            </a:r>
            <a:r>
              <a:rPr lang="zh-TW" altLang="zh-TW" b="1" spc="150" dirty="0">
                <a:ln w="11430"/>
                <a:solidFill>
                  <a:srgbClr val="9900CC"/>
                </a:solidFill>
                <a:effectLst>
                  <a:outerShdw blurRad="25400" algn="tl" rotWithShape="0">
                    <a:srgbClr val="000000">
                      <a:alpha val="43000"/>
                    </a:srgbClr>
                  </a:outerShdw>
                </a:effectLst>
              </a:rPr>
              <a:t>策略</a:t>
            </a:r>
            <a:r>
              <a:rPr lang="en-US" altLang="zh-TW" b="1" spc="150" dirty="0">
                <a:ln w="11430"/>
                <a:solidFill>
                  <a:srgbClr val="9900CC"/>
                </a:solidFill>
                <a:effectLst>
                  <a:outerShdw blurRad="25400" algn="tl" rotWithShape="0">
                    <a:srgbClr val="000000">
                      <a:alpha val="43000"/>
                    </a:srgbClr>
                  </a:outerShdw>
                </a:effectLst>
              </a:rPr>
              <a:t>(bait-and-switch pricing</a:t>
            </a:r>
            <a:r>
              <a:rPr lang="en-US" altLang="zh-TW" b="1" spc="150" dirty="0" smtClean="0">
                <a:ln w="11430"/>
                <a:solidFill>
                  <a:srgbClr val="9900CC"/>
                </a:solidFill>
                <a:effectLst>
                  <a:outerShdw blurRad="25400" algn="tl" rotWithShape="0">
                    <a:srgbClr val="000000">
                      <a:alpha val="43000"/>
                    </a:srgbClr>
                  </a:outerShdw>
                </a:effectLst>
              </a:rPr>
              <a:t>)</a:t>
            </a:r>
            <a:r>
              <a:rPr lang="zh-TW" altLang="en-US" b="1" spc="150" dirty="0" smtClean="0">
                <a:ln w="11430"/>
                <a:effectLst>
                  <a:outerShdw blurRad="25400" algn="tl" rotWithShape="0">
                    <a:srgbClr val="000000">
                      <a:alpha val="43000"/>
                    </a:srgbClr>
                  </a:outerShdw>
                </a:effectLst>
              </a:rPr>
              <a:t>便</a:t>
            </a:r>
            <a:r>
              <a:rPr lang="zh-TW" altLang="zh-TW" b="1" spc="150" dirty="0" smtClean="0">
                <a:ln w="11430"/>
                <a:effectLst>
                  <a:outerShdw blurRad="25400" algn="tl" rotWithShape="0">
                    <a:srgbClr val="000000">
                      <a:alpha val="43000"/>
                    </a:srgbClr>
                  </a:outerShdw>
                </a:effectLst>
              </a:rPr>
              <a:t>一種典型的欺騙性訂價手段。</a:t>
            </a:r>
            <a:endParaRPr lang="en-US" altLang="zh-TW" b="1" spc="150" dirty="0" smtClean="0">
              <a:ln w="11430"/>
              <a:effectLst>
                <a:outerShdw blurRad="25400" algn="tl" rotWithShape="0">
                  <a:srgbClr val="000000">
                    <a:alpha val="43000"/>
                  </a:srgbClr>
                </a:outerShdw>
              </a:effectLst>
            </a:endParaRPr>
          </a:p>
          <a:p>
            <a:pPr marL="0" indent="0">
              <a:buNone/>
            </a:pPr>
            <a:r>
              <a:rPr lang="zh-TW" altLang="en-US" b="1" spc="150" dirty="0" smtClean="0">
                <a:ln w="11430"/>
                <a:solidFill>
                  <a:schemeClr val="tx1">
                    <a:lumMod val="50000"/>
                    <a:lumOff val="50000"/>
                  </a:schemeClr>
                </a:solidFill>
                <a:effectLst>
                  <a:outerShdw blurRad="25400" algn="tl" rotWithShape="0">
                    <a:srgbClr val="000000">
                      <a:alpha val="43000"/>
                    </a:srgbClr>
                  </a:outerShdw>
                </a:effectLst>
              </a:rPr>
              <a:t>→ </a:t>
            </a:r>
            <a:r>
              <a:rPr lang="zh-TW" altLang="zh-TW" b="1" spc="150" dirty="0" smtClean="0">
                <a:ln w="11430"/>
                <a:solidFill>
                  <a:schemeClr val="tx1">
                    <a:lumMod val="50000"/>
                    <a:lumOff val="50000"/>
                  </a:schemeClr>
                </a:solidFill>
                <a:effectLst>
                  <a:outerShdw blurRad="25400" algn="tl" rotWithShape="0">
                    <a:srgbClr val="000000">
                      <a:alpha val="43000"/>
                    </a:srgbClr>
                  </a:outerShdw>
                </a:effectLst>
              </a:rPr>
              <a:t>透過</a:t>
            </a:r>
            <a:r>
              <a:rPr lang="zh-TW" altLang="zh-TW" b="1" spc="150" dirty="0">
                <a:ln w="11430"/>
                <a:solidFill>
                  <a:schemeClr val="tx1">
                    <a:lumMod val="50000"/>
                    <a:lumOff val="50000"/>
                  </a:schemeClr>
                </a:solidFill>
                <a:effectLst>
                  <a:outerShdw blurRad="25400" algn="tl" rotWithShape="0">
                    <a:srgbClr val="000000">
                      <a:alpha val="43000"/>
                    </a:srgbClr>
                  </a:outerShdw>
                </a:effectLst>
              </a:rPr>
              <a:t>不實、虛偽的價格廣告，以某一超低價格的產品（誘餌）吸引顧客來店消費，但是店家卻以種種藉口推託（例如：已售完、缺貨中），以致顧客根本無法購得該超低價格的產品，最後店員再以高壓的促銷手段來說服顧客，迫使顧客購買其他價格較高的商品。</a:t>
            </a:r>
            <a:endParaRPr lang="zh-TW" altLang="en-US" b="1" spc="150" dirty="0">
              <a:ln w="11430"/>
              <a:solidFill>
                <a:schemeClr val="tx1">
                  <a:lumMod val="50000"/>
                  <a:lumOff val="50000"/>
                </a:schemeClr>
              </a:solidFill>
              <a:effectLst>
                <a:outerShdw blurRad="25400" algn="tl" rotWithShape="0">
                  <a:srgbClr val="000000">
                    <a:alpha val="43000"/>
                  </a:srgbClr>
                </a:outerShdw>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15</a:t>
            </a:fld>
            <a:endParaRPr lang="zh-TW" altLang="en-US" dirty="0"/>
          </a:p>
        </p:txBody>
      </p:sp>
    </p:spTree>
    <p:extLst>
      <p:ext uri="{BB962C8B-B14F-4D97-AF65-F5344CB8AC3E}">
        <p14:creationId xmlns:p14="http://schemas.microsoft.com/office/powerpoint/2010/main" val="3950395214"/>
      </p:ext>
    </p:extLst>
  </p:cSld>
  <p:clrMapOvr>
    <a:masterClrMapping/>
  </p:clrMapOvr>
  <p:transition spd="slow" advClick="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0"/>
            <a:ext cx="8229600" cy="1124744"/>
          </a:xfrm>
        </p:spPr>
        <p:txBody>
          <a:bodyPr/>
          <a:lstStyle/>
          <a:p>
            <a:r>
              <a:rPr lang="en-US" altLang="zh-TW"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§11.4.2 </a:t>
            </a:r>
            <a:r>
              <a:rPr lang="zh-TW" altLang="zh-TW"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價格</a:t>
            </a:r>
            <a:r>
              <a:rPr lang="zh-TW" altLang="en-US"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協定</a:t>
            </a:r>
            <a:endParaRPr lang="zh-TW" altLang="en-US" b="1" cap="all" dirty="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endParaRPr>
          </a:p>
        </p:txBody>
      </p:sp>
      <p:sp>
        <p:nvSpPr>
          <p:cNvPr id="3" name="內容版面配置區 2"/>
          <p:cNvSpPr>
            <a:spLocks noGrp="1"/>
          </p:cNvSpPr>
          <p:nvPr>
            <p:ph idx="1"/>
          </p:nvPr>
        </p:nvSpPr>
        <p:spPr>
          <a:xfrm>
            <a:off x="924744" y="1150266"/>
            <a:ext cx="8229600" cy="2304256"/>
          </a:xfrm>
        </p:spPr>
        <p:txBody>
          <a:bodyPr>
            <a:normAutofit/>
            <a:scene3d>
              <a:camera prst="orthographicFront"/>
              <a:lightRig rig="soft" dir="t">
                <a:rot lat="0" lon="0" rev="10800000"/>
              </a:lightRig>
            </a:scene3d>
            <a:sp3d>
              <a:bevelT w="27940" h="12700"/>
              <a:contourClr>
                <a:srgbClr val="DDDDDD"/>
              </a:contourClr>
            </a:sp3d>
          </a:bodyPr>
          <a:lstStyle/>
          <a:p>
            <a:r>
              <a:rPr lang="zh-TW" altLang="zh-TW" b="1" spc="150" dirty="0">
                <a:ln w="11430"/>
                <a:solidFill>
                  <a:srgbClr val="C00000"/>
                </a:solidFill>
                <a:effectLst>
                  <a:outerShdw blurRad="25400" algn="tl" rotWithShape="0">
                    <a:srgbClr val="000000">
                      <a:alpha val="43000"/>
                    </a:srgbClr>
                  </a:outerShdw>
                </a:effectLst>
              </a:rPr>
              <a:t>價格協定</a:t>
            </a:r>
            <a:r>
              <a:rPr lang="en-US" altLang="zh-TW" b="1" spc="150" dirty="0">
                <a:ln w="11430"/>
                <a:solidFill>
                  <a:srgbClr val="C00000"/>
                </a:solidFill>
                <a:effectLst>
                  <a:outerShdw blurRad="25400" algn="tl" rotWithShape="0">
                    <a:srgbClr val="000000">
                      <a:alpha val="43000"/>
                    </a:srgbClr>
                  </a:outerShdw>
                </a:effectLst>
              </a:rPr>
              <a:t>(price fixing</a:t>
            </a:r>
            <a:r>
              <a:rPr lang="en-US" altLang="zh-TW" b="1" spc="150" dirty="0" smtClean="0">
                <a:ln w="11430"/>
                <a:solidFill>
                  <a:srgbClr val="C00000"/>
                </a:solidFill>
                <a:effectLst>
                  <a:outerShdw blurRad="25400" algn="tl" rotWithShape="0">
                    <a:srgbClr val="000000">
                      <a:alpha val="43000"/>
                    </a:srgbClr>
                  </a:outerShdw>
                </a:effectLst>
              </a:rPr>
              <a:t>)</a:t>
            </a:r>
            <a:r>
              <a:rPr lang="zh-TW" altLang="en-US" b="1" spc="150" dirty="0" smtClean="0">
                <a:ln w="11430"/>
                <a:effectLst>
                  <a:outerShdw blurRad="25400" algn="tl" rotWithShape="0">
                    <a:srgbClr val="000000">
                      <a:alpha val="43000"/>
                    </a:srgbClr>
                  </a:outerShdw>
                </a:effectLst>
              </a:rPr>
              <a:t>：</a:t>
            </a:r>
            <a:r>
              <a:rPr lang="zh-TW" altLang="zh-TW" b="1" spc="150" dirty="0" smtClean="0">
                <a:ln w="11430"/>
                <a:effectLst>
                  <a:outerShdw blurRad="25400" algn="tl" rotWithShape="0">
                    <a:srgbClr val="000000">
                      <a:alpha val="43000"/>
                    </a:srgbClr>
                  </a:outerShdw>
                </a:effectLst>
              </a:rPr>
              <a:t>指</a:t>
            </a:r>
            <a:r>
              <a:rPr lang="zh-TW" altLang="zh-TW" b="1" spc="150" dirty="0">
                <a:ln w="11430"/>
                <a:effectLst>
                  <a:outerShdw blurRad="25400" algn="tl" rotWithShape="0">
                    <a:srgbClr val="000000">
                      <a:alpha val="43000"/>
                    </a:srgbClr>
                  </a:outerShdw>
                </a:effectLst>
              </a:rPr>
              <a:t>兩家或多家廠商，透過在產品售價上達成某些協議，來影響市場價格</a:t>
            </a:r>
            <a:r>
              <a:rPr lang="zh-TW" altLang="zh-TW" b="1" spc="150" dirty="0" smtClean="0">
                <a:ln w="11430"/>
                <a:effectLst>
                  <a:outerShdw blurRad="25400" algn="tl" rotWithShape="0">
                    <a:srgbClr val="000000">
                      <a:alpha val="43000"/>
                    </a:srgbClr>
                  </a:outerShdw>
                </a:effectLst>
              </a:rPr>
              <a:t>。</a:t>
            </a:r>
            <a:endParaRPr lang="en-US" altLang="zh-TW" b="1" spc="150" dirty="0" smtClean="0">
              <a:ln w="11430"/>
              <a:effectLst>
                <a:outerShdw blurRad="25400" algn="tl" rotWithShape="0">
                  <a:srgbClr val="000000">
                    <a:alpha val="43000"/>
                  </a:srgbClr>
                </a:outerShdw>
              </a:effectLst>
            </a:endParaRPr>
          </a:p>
          <a:p>
            <a:r>
              <a:rPr lang="zh-TW" altLang="zh-TW" b="1" spc="150" dirty="0">
                <a:ln w="11430"/>
                <a:solidFill>
                  <a:schemeClr val="tx1">
                    <a:lumMod val="50000"/>
                    <a:lumOff val="50000"/>
                  </a:schemeClr>
                </a:solidFill>
                <a:effectLst>
                  <a:outerShdw blurRad="25400" algn="tl" rotWithShape="0">
                    <a:srgbClr val="000000">
                      <a:alpha val="43000"/>
                    </a:srgbClr>
                  </a:outerShdw>
                </a:effectLst>
              </a:rPr>
              <a:t>價格協定</a:t>
            </a:r>
            <a:r>
              <a:rPr lang="zh-TW" altLang="zh-TW" b="1" spc="150" dirty="0" smtClean="0">
                <a:ln w="11430"/>
                <a:solidFill>
                  <a:schemeClr val="tx1">
                    <a:lumMod val="50000"/>
                    <a:lumOff val="50000"/>
                  </a:schemeClr>
                </a:solidFill>
                <a:effectLst>
                  <a:outerShdw blurRad="25400" algn="tl" rotWithShape="0">
                    <a:srgbClr val="000000">
                      <a:alpha val="43000"/>
                    </a:srgbClr>
                  </a:outerShdw>
                </a:effectLst>
              </a:rPr>
              <a:t>分為</a:t>
            </a:r>
            <a:r>
              <a:rPr lang="zh-TW" altLang="en-US" b="1" spc="150" dirty="0" smtClean="0">
                <a:ln w="11430"/>
                <a:solidFill>
                  <a:schemeClr val="tx1">
                    <a:lumMod val="50000"/>
                    <a:lumOff val="50000"/>
                  </a:schemeClr>
                </a:solidFill>
                <a:effectLst>
                  <a:outerShdw blurRad="25400" algn="tl" rotWithShape="0">
                    <a:srgbClr val="000000">
                      <a:alpha val="43000"/>
                    </a:srgbClr>
                  </a:outerShdw>
                </a:effectLst>
              </a:rPr>
              <a:t>：</a:t>
            </a:r>
            <a:r>
              <a:rPr lang="zh-TW" altLang="en-US" b="1" spc="150" dirty="0" smtClean="0">
                <a:ln w="11430"/>
                <a:solidFill>
                  <a:schemeClr val="tx1">
                    <a:lumMod val="50000"/>
                    <a:lumOff val="50000"/>
                  </a:schemeClr>
                </a:solidFill>
                <a:effectLst>
                  <a:outerShdw blurRad="25400" algn="tl" rotWithShape="0">
                    <a:srgbClr val="000000">
                      <a:alpha val="43000"/>
                    </a:srgbClr>
                  </a:outerShdw>
                </a:effectLst>
                <a:latin typeface="微軟正黑體" pitchFamily="34" charset="-120"/>
                <a:ea typeface="微軟正黑體" pitchFamily="34" charset="-120"/>
              </a:rPr>
              <a:t>   </a:t>
            </a:r>
            <a:endParaRPr lang="zh-TW" altLang="en-US" b="1" spc="150" dirty="0">
              <a:ln w="11430"/>
              <a:solidFill>
                <a:schemeClr val="tx1">
                  <a:lumMod val="50000"/>
                  <a:lumOff val="50000"/>
                </a:schemeClr>
              </a:solidFill>
              <a:effectLst>
                <a:outerShdw blurRad="25400" algn="tl" rotWithShape="0">
                  <a:srgbClr val="000000">
                    <a:alpha val="43000"/>
                  </a:srgbClr>
                </a:outerShdw>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16</a:t>
            </a:fld>
            <a:endParaRPr lang="zh-TW" altLang="en-US" dirty="0"/>
          </a:p>
        </p:txBody>
      </p:sp>
      <p:graphicFrame>
        <p:nvGraphicFramePr>
          <p:cNvPr id="6" name="資料庫圖表 5"/>
          <p:cNvGraphicFramePr/>
          <p:nvPr>
            <p:extLst>
              <p:ext uri="{D42A27DB-BD31-4B8C-83A1-F6EECF244321}">
                <p14:modId xmlns:p14="http://schemas.microsoft.com/office/powerpoint/2010/main" val="2267992915"/>
              </p:ext>
            </p:extLst>
          </p:nvPr>
        </p:nvGraphicFramePr>
        <p:xfrm>
          <a:off x="1459242" y="3133090"/>
          <a:ext cx="7704856" cy="1296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矩形 6"/>
          <p:cNvSpPr/>
          <p:nvPr/>
        </p:nvSpPr>
        <p:spPr>
          <a:xfrm>
            <a:off x="1187624" y="4588444"/>
            <a:ext cx="3528392" cy="1446550"/>
          </a:xfrm>
          <a:prstGeom prst="rect">
            <a:avLst/>
          </a:prstGeom>
        </p:spPr>
        <p:txBody>
          <a:bodyPr wrap="square">
            <a:spAutoFit/>
            <a:scene3d>
              <a:camera prst="orthographicFront"/>
              <a:lightRig rig="soft" dir="t">
                <a:rot lat="0" lon="0" rev="10800000"/>
              </a:lightRig>
            </a:scene3d>
            <a:sp3d>
              <a:bevelT w="27940" h="12700"/>
              <a:contourClr>
                <a:srgbClr val="DDDDDD"/>
              </a:contourClr>
            </a:sp3d>
          </a:bodyPr>
          <a:lstStyle/>
          <a:p>
            <a:r>
              <a:rPr lang="zh-TW" altLang="zh-TW" sz="2200" b="1" spc="150" dirty="0">
                <a:ln w="11430"/>
                <a:solidFill>
                  <a:srgbClr val="7030A0"/>
                </a:solidFill>
                <a:effectLst>
                  <a:outerShdw blurRad="25400" algn="tl" rotWithShape="0">
                    <a:srgbClr val="000000">
                      <a:alpha val="43000"/>
                    </a:srgbClr>
                  </a:outerShdw>
                </a:effectLst>
              </a:rPr>
              <a:t>指販售相同種類產品的廠商，一起聯合決定其產品價格，廠商通常會將價格訂得很高。</a:t>
            </a:r>
            <a:endParaRPr lang="zh-TW" altLang="en-US" sz="2200" b="1" spc="150" dirty="0">
              <a:ln w="11430"/>
              <a:solidFill>
                <a:srgbClr val="7030A0"/>
              </a:solidFill>
              <a:effectLst>
                <a:outerShdw blurRad="25400" algn="tl" rotWithShape="0">
                  <a:srgbClr val="000000">
                    <a:alpha val="43000"/>
                  </a:srgbClr>
                </a:outerShdw>
              </a:effectLst>
            </a:endParaRPr>
          </a:p>
        </p:txBody>
      </p:sp>
      <p:sp>
        <p:nvSpPr>
          <p:cNvPr id="8" name="矩形 7"/>
          <p:cNvSpPr/>
          <p:nvPr/>
        </p:nvSpPr>
        <p:spPr>
          <a:xfrm>
            <a:off x="5148064" y="4588444"/>
            <a:ext cx="3744416" cy="1107996"/>
          </a:xfrm>
          <a:prstGeom prst="rect">
            <a:avLst/>
          </a:prstGeom>
        </p:spPr>
        <p:txBody>
          <a:bodyPr wrap="square">
            <a:spAutoFit/>
            <a:scene3d>
              <a:camera prst="orthographicFront"/>
              <a:lightRig rig="soft" dir="t">
                <a:rot lat="0" lon="0" rev="10800000"/>
              </a:lightRig>
            </a:scene3d>
            <a:sp3d>
              <a:bevelT w="27940" h="12700"/>
              <a:contourClr>
                <a:srgbClr val="DDDDDD"/>
              </a:contourClr>
            </a:sp3d>
          </a:bodyPr>
          <a:lstStyle/>
          <a:p>
            <a:r>
              <a:rPr lang="zh-TW" altLang="zh-TW" sz="2200" b="1" spc="150" dirty="0">
                <a:ln w="11430"/>
                <a:solidFill>
                  <a:srgbClr val="0070C0"/>
                </a:solidFill>
                <a:effectLst>
                  <a:outerShdw blurRad="25400" algn="tl" rotWithShape="0">
                    <a:srgbClr val="000000">
                      <a:alpha val="43000"/>
                    </a:srgbClr>
                  </a:outerShdw>
                </a:effectLst>
              </a:rPr>
              <a:t>製造廠商及批發商要求其零售商以某一價格來販售產品。</a:t>
            </a:r>
            <a:endParaRPr lang="zh-TW" altLang="en-US" sz="2200" b="1" spc="150" dirty="0">
              <a:ln w="11430"/>
              <a:solidFill>
                <a:srgbClr val="0070C0"/>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3950395214"/>
      </p:ext>
    </p:extLst>
  </p:cSld>
  <p:clrMapOvr>
    <a:masterClrMapping/>
  </p:clrMapOvr>
  <p:transition spd="slow" advClick="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dgm id="{7814B25A-218F-4422-B88F-FE10F6BB2088}"/>
                                            </p:graphicEl>
                                          </p:spTgt>
                                        </p:tgtEl>
                                        <p:attrNameLst>
                                          <p:attrName>style.visibility</p:attrName>
                                        </p:attrNameLst>
                                      </p:cBhvr>
                                      <p:to>
                                        <p:strVal val="visible"/>
                                      </p:to>
                                    </p:set>
                                    <p:animEffect transition="in" filter="fade">
                                      <p:cBhvr>
                                        <p:cTn id="17" dur="500"/>
                                        <p:tgtEl>
                                          <p:spTgt spid="6">
                                            <p:graphicEl>
                                              <a:dgm id="{7814B25A-218F-4422-B88F-FE10F6BB2088}"/>
                                            </p:graphic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6">
                                            <p:graphicEl>
                                              <a:dgm id="{B9A237F8-A9EB-4AAD-A3D4-556A83688CB5}"/>
                                            </p:graphicEl>
                                          </p:spTgt>
                                        </p:tgtEl>
                                        <p:attrNameLst>
                                          <p:attrName>style.visibility</p:attrName>
                                        </p:attrNameLst>
                                      </p:cBhvr>
                                      <p:to>
                                        <p:strVal val="visible"/>
                                      </p:to>
                                    </p:set>
                                    <p:animEffect transition="in" filter="fade">
                                      <p:cBhvr>
                                        <p:cTn id="20" dur="500"/>
                                        <p:tgtEl>
                                          <p:spTgt spid="6">
                                            <p:graphicEl>
                                              <a:dgm id="{B9A237F8-A9EB-4AAD-A3D4-556A83688CB5}"/>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randombar(horizontal)">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randombar(horizontal)">
                                      <p:cBhvr>
                                        <p:cTn id="3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Graphic spid="6" grpId="0" uiExpand="1">
        <p:bldSub>
          <a:bldDgm bld="one"/>
        </p:bldSub>
      </p:bldGraphic>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340768"/>
          </a:xfrm>
        </p:spPr>
        <p:txBody>
          <a:bodyPr/>
          <a:lstStyle/>
          <a:p>
            <a:r>
              <a:rPr lang="en-US" altLang="zh-TW"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§11.4.3 </a:t>
            </a:r>
            <a:r>
              <a:rPr lang="zh-TW" altLang="en-US"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掠奪性訂價</a:t>
            </a:r>
            <a:endParaRPr lang="zh-TW" altLang="en-US" b="1" cap="all" dirty="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endParaRPr>
          </a:p>
        </p:txBody>
      </p:sp>
      <p:sp>
        <p:nvSpPr>
          <p:cNvPr id="3" name="內容版面配置區 2"/>
          <p:cNvSpPr>
            <a:spLocks noGrp="1"/>
          </p:cNvSpPr>
          <p:nvPr>
            <p:ph idx="1"/>
          </p:nvPr>
        </p:nvSpPr>
        <p:spPr>
          <a:xfrm>
            <a:off x="914400" y="1196752"/>
            <a:ext cx="8229600" cy="4785395"/>
          </a:xfrm>
        </p:spPr>
        <p:txBody>
          <a:bodyPr>
            <a:scene3d>
              <a:camera prst="orthographicFront"/>
              <a:lightRig rig="soft" dir="t">
                <a:rot lat="0" lon="0" rev="10800000"/>
              </a:lightRig>
            </a:scene3d>
            <a:sp3d>
              <a:bevelT w="27940" h="12700"/>
              <a:contourClr>
                <a:srgbClr val="DDDDDD"/>
              </a:contourClr>
            </a:sp3d>
          </a:bodyPr>
          <a:lstStyle/>
          <a:p>
            <a:r>
              <a:rPr lang="zh-TW" altLang="zh-TW" b="1" spc="150" dirty="0">
                <a:ln w="11430"/>
                <a:solidFill>
                  <a:srgbClr val="C00000"/>
                </a:solidFill>
                <a:effectLst>
                  <a:outerShdw blurRad="25400" algn="tl" rotWithShape="0">
                    <a:srgbClr val="000000">
                      <a:alpha val="43000"/>
                    </a:srgbClr>
                  </a:outerShdw>
                </a:effectLst>
              </a:rPr>
              <a:t>掠奪性訂價</a:t>
            </a:r>
            <a:r>
              <a:rPr lang="en-US" altLang="zh-TW" b="1" spc="150" dirty="0">
                <a:ln w="11430"/>
                <a:solidFill>
                  <a:srgbClr val="C00000"/>
                </a:solidFill>
                <a:effectLst>
                  <a:outerShdw blurRad="25400" algn="tl" rotWithShape="0">
                    <a:srgbClr val="000000">
                      <a:alpha val="43000"/>
                    </a:srgbClr>
                  </a:outerShdw>
                </a:effectLst>
              </a:rPr>
              <a:t>(predatory pricing</a:t>
            </a:r>
            <a:r>
              <a:rPr lang="en-US" altLang="zh-TW" b="1" spc="150" dirty="0" smtClean="0">
                <a:ln w="11430"/>
                <a:solidFill>
                  <a:srgbClr val="C00000"/>
                </a:solidFill>
                <a:effectLst>
                  <a:outerShdw blurRad="25400" algn="tl" rotWithShape="0">
                    <a:srgbClr val="000000">
                      <a:alpha val="43000"/>
                    </a:srgbClr>
                  </a:outerShdw>
                </a:effectLst>
              </a:rPr>
              <a:t>)</a:t>
            </a:r>
            <a:r>
              <a:rPr lang="zh-TW" altLang="en-US" b="1" spc="150" dirty="0">
                <a:ln w="11430"/>
                <a:effectLst>
                  <a:outerShdw blurRad="25400" algn="tl" rotWithShape="0">
                    <a:srgbClr val="000000">
                      <a:alpha val="43000"/>
                    </a:srgbClr>
                  </a:outerShdw>
                </a:effectLst>
              </a:rPr>
              <a:t>：</a:t>
            </a:r>
            <a:r>
              <a:rPr lang="zh-TW" altLang="zh-TW" b="1" spc="150" dirty="0" smtClean="0">
                <a:ln w="11430"/>
                <a:effectLst>
                  <a:outerShdw blurRad="25400" algn="tl" rotWithShape="0">
                    <a:srgbClr val="000000">
                      <a:alpha val="43000"/>
                    </a:srgbClr>
                  </a:outerShdw>
                </a:effectLst>
              </a:rPr>
              <a:t>指</a:t>
            </a:r>
            <a:r>
              <a:rPr lang="zh-TW" altLang="zh-TW" b="1" spc="150" dirty="0">
                <a:ln w="11430"/>
                <a:effectLst>
                  <a:outerShdw blurRad="25400" algn="tl" rotWithShape="0">
                    <a:srgbClr val="000000">
                      <a:alpha val="43000"/>
                    </a:srgbClr>
                  </a:outerShdw>
                </a:effectLst>
              </a:rPr>
              <a:t>對產品採取</a:t>
            </a:r>
            <a:r>
              <a:rPr lang="zh-TW" altLang="zh-TW" b="1" spc="150" dirty="0">
                <a:ln w="11430"/>
                <a:solidFill>
                  <a:srgbClr val="0070C0"/>
                </a:solidFill>
                <a:effectLst>
                  <a:outerShdw blurRad="25400" algn="tl" rotWithShape="0">
                    <a:srgbClr val="000000">
                      <a:alpha val="43000"/>
                    </a:srgbClr>
                  </a:outerShdw>
                </a:effectLst>
              </a:rPr>
              <a:t>非常低的價格</a:t>
            </a:r>
            <a:r>
              <a:rPr lang="zh-TW" altLang="zh-TW" b="1" spc="150" dirty="0">
                <a:ln w="11430"/>
                <a:effectLst>
                  <a:outerShdw blurRad="25400" algn="tl" rotWithShape="0">
                    <a:srgbClr val="000000">
                      <a:alpha val="43000"/>
                    </a:srgbClr>
                  </a:outerShdw>
                </a:effectLst>
              </a:rPr>
              <a:t>，以便將競爭者逐出市場之外。</a:t>
            </a:r>
          </a:p>
          <a:p>
            <a:r>
              <a:rPr lang="zh-TW" altLang="zh-TW" b="1" spc="150" dirty="0">
                <a:ln w="11430"/>
                <a:effectLst>
                  <a:outerShdw blurRad="25400" algn="tl" rotWithShape="0">
                    <a:srgbClr val="000000">
                      <a:alpha val="43000"/>
                    </a:srgbClr>
                  </a:outerShdw>
                </a:effectLst>
              </a:rPr>
              <a:t>掠奪性訂價若用在國際行銷上，便成了</a:t>
            </a:r>
            <a:r>
              <a:rPr lang="zh-TW" altLang="zh-TW" b="1" spc="150" dirty="0">
                <a:ln w="11430"/>
                <a:solidFill>
                  <a:srgbClr val="FF0066"/>
                </a:solidFill>
                <a:effectLst>
                  <a:outerShdw blurRad="25400" algn="tl" rotWithShape="0">
                    <a:srgbClr val="000000">
                      <a:alpha val="43000"/>
                    </a:srgbClr>
                  </a:outerShdw>
                </a:effectLst>
              </a:rPr>
              <a:t>傾銷</a:t>
            </a:r>
            <a:r>
              <a:rPr lang="en-US" altLang="zh-TW" b="1" spc="150" dirty="0">
                <a:ln w="11430"/>
                <a:solidFill>
                  <a:srgbClr val="FF0066"/>
                </a:solidFill>
                <a:effectLst>
                  <a:outerShdw blurRad="25400" algn="tl" rotWithShape="0">
                    <a:srgbClr val="000000">
                      <a:alpha val="43000"/>
                    </a:srgbClr>
                  </a:outerShdw>
                </a:effectLst>
              </a:rPr>
              <a:t>(dumping)</a:t>
            </a:r>
            <a:r>
              <a:rPr lang="zh-TW" altLang="zh-TW" b="1" spc="150" dirty="0" smtClean="0">
                <a:ln w="11430"/>
                <a:effectLst>
                  <a:outerShdw blurRad="25400" algn="tl" rotWithShape="0">
                    <a:srgbClr val="000000">
                      <a:alpha val="43000"/>
                    </a:srgbClr>
                  </a:outerShdw>
                </a:effectLst>
              </a:rPr>
              <a:t>。</a:t>
            </a:r>
            <a:endParaRPr lang="en-US" altLang="zh-TW" b="1" spc="150" dirty="0" smtClean="0">
              <a:ln w="11430"/>
              <a:effectLst>
                <a:outerShdw blurRad="25400" algn="tl" rotWithShape="0">
                  <a:srgbClr val="000000">
                    <a:alpha val="43000"/>
                  </a:srgbClr>
                </a:outerShdw>
              </a:effectLst>
            </a:endParaRPr>
          </a:p>
          <a:p>
            <a:pPr marL="0" indent="0">
              <a:buNone/>
            </a:pPr>
            <a:r>
              <a:rPr lang="zh-TW" altLang="en-US" b="1" spc="150" dirty="0">
                <a:ln w="11430"/>
                <a:effectLst>
                  <a:outerShdw blurRad="25400" algn="tl" rotWithShape="0">
                    <a:srgbClr val="000000">
                      <a:alpha val="43000"/>
                    </a:srgbClr>
                  </a:outerShdw>
                </a:effectLst>
              </a:rPr>
              <a:t>→ </a:t>
            </a:r>
            <a:r>
              <a:rPr lang="zh-TW" altLang="zh-TW" b="1" spc="150" dirty="0" smtClean="0">
                <a:ln w="11430"/>
                <a:effectLst>
                  <a:outerShdw blurRad="25400" algn="tl" rotWithShape="0">
                    <a:srgbClr val="000000">
                      <a:alpha val="43000"/>
                    </a:srgbClr>
                  </a:outerShdw>
                </a:effectLst>
              </a:rPr>
              <a:t>政府</a:t>
            </a:r>
            <a:r>
              <a:rPr lang="zh-TW" altLang="zh-TW" b="1" spc="150" dirty="0">
                <a:ln w="11430"/>
                <a:effectLst>
                  <a:outerShdw blurRad="25400" algn="tl" rotWithShape="0">
                    <a:srgbClr val="000000">
                      <a:alpha val="43000"/>
                    </a:srgbClr>
                  </a:outerShdw>
                </a:effectLst>
              </a:rPr>
              <a:t>禁止掠奪性訂價的目的，主要是保護本地的小型廠商，使其免於受到全國性大型公司的</a:t>
            </a:r>
            <a:r>
              <a:rPr lang="zh-TW" altLang="zh-TW" b="1" spc="150" dirty="0" smtClean="0">
                <a:ln w="11430"/>
                <a:effectLst>
                  <a:outerShdw blurRad="25400" algn="tl" rotWithShape="0">
                    <a:srgbClr val="000000">
                      <a:alpha val="43000"/>
                    </a:srgbClr>
                  </a:outerShdw>
                </a:effectLst>
              </a:rPr>
              <a:t>傷害</a:t>
            </a:r>
            <a:r>
              <a:rPr lang="zh-TW" altLang="en-US" b="1" spc="150" dirty="0" smtClean="0">
                <a:ln w="11430"/>
                <a:effectLst>
                  <a:outerShdw blurRad="25400" algn="tl" rotWithShape="0">
                    <a:srgbClr val="000000">
                      <a:alpha val="43000"/>
                    </a:srgbClr>
                  </a:outerShdw>
                </a:effectLst>
              </a:rPr>
              <a:t>。</a:t>
            </a:r>
            <a:r>
              <a:rPr lang="zh-TW" altLang="en-US" b="1" spc="150" dirty="0" smtClean="0">
                <a:ln w="11430"/>
                <a:effectLst>
                  <a:outerShdw blurRad="25400" algn="tl" rotWithShape="0">
                    <a:srgbClr val="000000">
                      <a:alpha val="43000"/>
                    </a:srgbClr>
                  </a:outerShdw>
                </a:effectLst>
                <a:latin typeface="微軟正黑體" pitchFamily="34" charset="-120"/>
                <a:ea typeface="微軟正黑體" pitchFamily="34" charset="-120"/>
              </a:rPr>
              <a:t>   </a:t>
            </a:r>
            <a:endParaRPr lang="zh-TW" altLang="en-US" b="1" spc="150" dirty="0">
              <a:ln w="11430"/>
              <a:effectLst>
                <a:outerShdw blurRad="25400" algn="tl" rotWithShape="0">
                  <a:srgbClr val="000000">
                    <a:alpha val="43000"/>
                  </a:srgbClr>
                </a:outerShdw>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17</a:t>
            </a:fld>
            <a:endParaRPr lang="zh-TW" altLang="en-US" dirty="0"/>
          </a:p>
        </p:txBody>
      </p:sp>
    </p:spTree>
    <p:extLst>
      <p:ext uri="{BB962C8B-B14F-4D97-AF65-F5344CB8AC3E}">
        <p14:creationId xmlns:p14="http://schemas.microsoft.com/office/powerpoint/2010/main" val="3950395214"/>
      </p:ext>
    </p:extLst>
  </p:cSld>
  <p:clrMapOvr>
    <a:masterClrMapping/>
  </p:clrMapOvr>
  <p:transition spd="slow" advClick="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250"/>
                                        <p:tgtEl>
                                          <p:spTgt spid="3">
                                            <p:txEl>
                                              <p:pRg st="0" end="0"/>
                                            </p:txEl>
                                          </p:spTgt>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250"/>
                                        <p:tgtEl>
                                          <p:spTgt spid="3">
                                            <p:txEl>
                                              <p:pRg st="1" end="1"/>
                                            </p:txEl>
                                          </p:spTgt>
                                        </p:tgtEl>
                                      </p:cBhvr>
                                    </p:animEffect>
                                  </p:childTnLst>
                                </p:cTn>
                              </p:par>
                            </p:childTnLst>
                          </p:cTn>
                        </p:par>
                        <p:par>
                          <p:cTn id="12" fill="hold">
                            <p:stCondLst>
                              <p:cond delay="5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980728"/>
          </a:xfrm>
        </p:spPr>
        <p:txBody>
          <a:bodyPr>
            <a:normAutofit/>
          </a:bodyPr>
          <a:lstStyle/>
          <a:p>
            <a:r>
              <a:rPr lang="en-US" altLang="zh-TW" sz="40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§11.4.4 </a:t>
            </a:r>
            <a:r>
              <a:rPr lang="zh-TW" altLang="en-US" sz="40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差別訂價</a:t>
            </a:r>
            <a:endParaRPr lang="zh-TW" altLang="en-US" sz="4000" b="1" cap="all" dirty="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endParaRPr>
          </a:p>
        </p:txBody>
      </p:sp>
      <p:sp>
        <p:nvSpPr>
          <p:cNvPr id="3" name="內容版面配置區 2"/>
          <p:cNvSpPr>
            <a:spLocks noGrp="1"/>
          </p:cNvSpPr>
          <p:nvPr>
            <p:ph idx="1"/>
          </p:nvPr>
        </p:nvSpPr>
        <p:spPr>
          <a:xfrm>
            <a:off x="457200" y="908721"/>
            <a:ext cx="8229600" cy="2160240"/>
          </a:xfrm>
        </p:spPr>
        <p:txBody>
          <a:bodyPr>
            <a:normAutofit/>
            <a:scene3d>
              <a:camera prst="orthographicFront"/>
              <a:lightRig rig="soft" dir="t">
                <a:rot lat="0" lon="0" rev="10800000"/>
              </a:lightRig>
            </a:scene3d>
            <a:sp3d>
              <a:bevelT w="27940" h="12700"/>
              <a:contourClr>
                <a:srgbClr val="DDDDDD"/>
              </a:contourClr>
            </a:sp3d>
          </a:bodyPr>
          <a:lstStyle/>
          <a:p>
            <a:r>
              <a:rPr lang="zh-TW" altLang="zh-TW" sz="3000" b="1" spc="150" dirty="0">
                <a:ln w="11430"/>
                <a:solidFill>
                  <a:srgbClr val="C00000"/>
                </a:solidFill>
                <a:effectLst>
                  <a:outerShdw blurRad="25400" algn="tl" rotWithShape="0">
                    <a:srgbClr val="000000">
                      <a:alpha val="43000"/>
                    </a:srgbClr>
                  </a:outerShdw>
                </a:effectLst>
              </a:rPr>
              <a:t>差別訂價</a:t>
            </a:r>
            <a:r>
              <a:rPr lang="en-US" altLang="zh-TW" sz="3000" b="1" spc="150" dirty="0">
                <a:ln w="11430"/>
                <a:solidFill>
                  <a:srgbClr val="C00000"/>
                </a:solidFill>
                <a:effectLst>
                  <a:outerShdw blurRad="25400" algn="tl" rotWithShape="0">
                    <a:srgbClr val="000000">
                      <a:alpha val="43000"/>
                    </a:srgbClr>
                  </a:outerShdw>
                </a:effectLst>
              </a:rPr>
              <a:t>(discriminatory pricing</a:t>
            </a:r>
            <a:r>
              <a:rPr lang="en-US" altLang="zh-TW" sz="3000" b="1" spc="150" dirty="0" smtClean="0">
                <a:ln w="11430"/>
                <a:solidFill>
                  <a:srgbClr val="C00000"/>
                </a:solidFill>
                <a:effectLst>
                  <a:outerShdw blurRad="25400" algn="tl" rotWithShape="0">
                    <a:srgbClr val="000000">
                      <a:alpha val="43000"/>
                    </a:srgbClr>
                  </a:outerShdw>
                </a:effectLst>
              </a:rPr>
              <a:t>)</a:t>
            </a:r>
            <a:r>
              <a:rPr lang="zh-TW" altLang="en-US" sz="3000" b="1" spc="150" dirty="0" smtClean="0">
                <a:ln w="11430"/>
                <a:effectLst>
                  <a:outerShdw blurRad="25400" algn="tl" rotWithShape="0">
                    <a:srgbClr val="000000">
                      <a:alpha val="43000"/>
                    </a:srgbClr>
                  </a:outerShdw>
                </a:effectLst>
              </a:rPr>
              <a:t>：</a:t>
            </a:r>
            <a:r>
              <a:rPr lang="zh-TW" altLang="zh-TW" sz="3000" b="1" spc="150" dirty="0" smtClean="0">
                <a:ln w="11430"/>
                <a:effectLst>
                  <a:outerShdw blurRad="25400" algn="tl" rotWithShape="0">
                    <a:srgbClr val="000000">
                      <a:alpha val="43000"/>
                    </a:srgbClr>
                  </a:outerShdw>
                </a:effectLst>
              </a:rPr>
              <a:t>以</a:t>
            </a:r>
            <a:r>
              <a:rPr lang="zh-TW" altLang="zh-TW" sz="3000" b="1" spc="150" dirty="0">
                <a:ln w="11430"/>
                <a:effectLst>
                  <a:outerShdw blurRad="25400" algn="tl" rotWithShape="0">
                    <a:srgbClr val="000000">
                      <a:alpha val="43000"/>
                    </a:srgbClr>
                  </a:outerShdw>
                </a:effectLst>
              </a:rPr>
              <a:t>不同價格販賣同一產品或服務，而此種價格差異並非來自於成本的等比例差異</a:t>
            </a:r>
            <a:r>
              <a:rPr lang="zh-TW" altLang="zh-TW" sz="3000" b="1" spc="150" dirty="0" smtClean="0">
                <a:ln w="11430"/>
                <a:effectLst>
                  <a:outerShdw blurRad="25400" algn="tl" rotWithShape="0">
                    <a:srgbClr val="000000">
                      <a:alpha val="43000"/>
                    </a:srgbClr>
                  </a:outerShdw>
                </a:effectLst>
              </a:rPr>
              <a:t>。</a:t>
            </a:r>
            <a:endParaRPr lang="en-US" altLang="zh-TW" sz="3000" b="1" spc="150" dirty="0" smtClean="0">
              <a:ln w="11430"/>
              <a:effectLst>
                <a:outerShdw blurRad="25400" algn="tl" rotWithShape="0">
                  <a:srgbClr val="000000">
                    <a:alpha val="43000"/>
                  </a:srgbClr>
                </a:outerShdw>
              </a:effectLst>
            </a:endParaRPr>
          </a:p>
          <a:p>
            <a:r>
              <a:rPr lang="zh-TW" altLang="zh-TW" sz="3000" b="1" spc="150" dirty="0" smtClean="0">
                <a:ln w="11430"/>
                <a:solidFill>
                  <a:schemeClr val="tx1">
                    <a:lumMod val="50000"/>
                    <a:lumOff val="50000"/>
                  </a:schemeClr>
                </a:solidFill>
                <a:effectLst>
                  <a:outerShdw blurRad="25400" algn="tl" rotWithShape="0">
                    <a:srgbClr val="000000">
                      <a:alpha val="43000"/>
                    </a:srgbClr>
                  </a:outerShdw>
                </a:effectLst>
              </a:rPr>
              <a:t>差別</a:t>
            </a:r>
            <a:r>
              <a:rPr lang="zh-TW" altLang="zh-TW" sz="3000" b="1" spc="150" dirty="0">
                <a:ln w="11430"/>
                <a:solidFill>
                  <a:schemeClr val="tx1">
                    <a:lumMod val="50000"/>
                    <a:lumOff val="50000"/>
                  </a:schemeClr>
                </a:solidFill>
                <a:effectLst>
                  <a:outerShdw blurRad="25400" algn="tl" rotWithShape="0">
                    <a:srgbClr val="000000">
                      <a:alpha val="43000"/>
                    </a:srgbClr>
                  </a:outerShdw>
                </a:effectLst>
              </a:rPr>
              <a:t>訂價可以分為以下幾</a:t>
            </a:r>
            <a:r>
              <a:rPr lang="zh-TW" altLang="zh-TW" sz="3000" b="1" spc="150" dirty="0" smtClean="0">
                <a:ln w="11430"/>
                <a:solidFill>
                  <a:schemeClr val="tx1">
                    <a:lumMod val="50000"/>
                    <a:lumOff val="50000"/>
                  </a:schemeClr>
                </a:solidFill>
                <a:effectLst>
                  <a:outerShdw blurRad="25400" algn="tl" rotWithShape="0">
                    <a:srgbClr val="000000">
                      <a:alpha val="43000"/>
                    </a:srgbClr>
                  </a:outerShdw>
                </a:effectLst>
              </a:rPr>
              <a:t>種</a:t>
            </a:r>
            <a:r>
              <a:rPr lang="zh-TW" altLang="en-US" sz="3000" b="1" spc="150" dirty="0" smtClean="0">
                <a:ln w="11430"/>
                <a:solidFill>
                  <a:schemeClr val="tx1">
                    <a:lumMod val="50000"/>
                    <a:lumOff val="50000"/>
                  </a:schemeClr>
                </a:solidFill>
                <a:effectLst>
                  <a:outerShdw blurRad="25400" algn="tl" rotWithShape="0">
                    <a:srgbClr val="000000">
                      <a:alpha val="43000"/>
                    </a:srgbClr>
                  </a:outerShdw>
                </a:effectLst>
              </a:rPr>
              <a:t>：</a:t>
            </a:r>
            <a:endParaRPr lang="zh-TW" altLang="en-US" sz="3000" b="1" spc="150" dirty="0">
              <a:ln w="11430"/>
              <a:solidFill>
                <a:schemeClr val="tx1">
                  <a:lumMod val="50000"/>
                  <a:lumOff val="50000"/>
                </a:schemeClr>
              </a:solidFill>
              <a:effectLst>
                <a:outerShdw blurRad="25400" algn="tl" rotWithShape="0">
                  <a:srgbClr val="000000">
                    <a:alpha val="43000"/>
                  </a:srgbClr>
                </a:outerShdw>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18</a:t>
            </a:fld>
            <a:endParaRPr lang="zh-TW" altLang="en-US" dirty="0"/>
          </a:p>
        </p:txBody>
      </p:sp>
      <p:graphicFrame>
        <p:nvGraphicFramePr>
          <p:cNvPr id="6" name="內容版面配置區 5"/>
          <p:cNvGraphicFramePr>
            <a:graphicFrameLocks/>
          </p:cNvGraphicFramePr>
          <p:nvPr>
            <p:extLst>
              <p:ext uri="{D42A27DB-BD31-4B8C-83A1-F6EECF244321}">
                <p14:modId xmlns:p14="http://schemas.microsoft.com/office/powerpoint/2010/main" val="1858526711"/>
              </p:ext>
            </p:extLst>
          </p:nvPr>
        </p:nvGraphicFramePr>
        <p:xfrm>
          <a:off x="114301" y="2996952"/>
          <a:ext cx="8850188" cy="180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05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7504" y="4720544"/>
            <a:ext cx="1728192" cy="111098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矩形 6"/>
          <p:cNvSpPr/>
          <p:nvPr/>
        </p:nvSpPr>
        <p:spPr>
          <a:xfrm>
            <a:off x="446456" y="5902962"/>
            <a:ext cx="1050288" cy="415498"/>
          </a:xfrm>
          <a:prstGeom prst="rect">
            <a:avLst/>
          </a:prstGeom>
        </p:spPr>
        <p:txBody>
          <a:bodyPr wrap="none">
            <a:spAutoFit/>
            <a:scene3d>
              <a:camera prst="orthographicFront"/>
              <a:lightRig rig="soft" dir="t">
                <a:rot lat="0" lon="0" rev="10800000"/>
              </a:lightRig>
            </a:scene3d>
            <a:sp3d>
              <a:bevelT w="27940" h="12700"/>
              <a:contourClr>
                <a:srgbClr val="DDDDDD"/>
              </a:contourClr>
            </a:sp3d>
          </a:bodyPr>
          <a:lstStyle/>
          <a:p>
            <a:r>
              <a:rPr lang="zh-TW" altLang="zh-TW" sz="2100" b="1" spc="150" dirty="0">
                <a:ln w="11430"/>
                <a:solidFill>
                  <a:srgbClr val="002060"/>
                </a:solidFill>
                <a:effectLst>
                  <a:outerShdw blurRad="25400" algn="tl" rotWithShape="0">
                    <a:srgbClr val="000000">
                      <a:alpha val="43000"/>
                    </a:srgbClr>
                  </a:outerShdw>
                </a:effectLst>
              </a:rPr>
              <a:t>電影票</a:t>
            </a:r>
            <a:endParaRPr lang="zh-TW" altLang="en-US" sz="2100" b="1" spc="150" dirty="0">
              <a:ln w="11430"/>
              <a:solidFill>
                <a:srgbClr val="002060"/>
              </a:solidFill>
              <a:effectLst>
                <a:outerShdw blurRad="25400" algn="tl" rotWithShape="0">
                  <a:srgbClr val="000000">
                    <a:alpha val="43000"/>
                  </a:srgbClr>
                </a:outerShdw>
              </a:effectLst>
            </a:endParaRPr>
          </a:p>
        </p:txBody>
      </p:sp>
      <p:pic>
        <p:nvPicPr>
          <p:cNvPr id="2051" name="Picture 3"/>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2114739" y="4720544"/>
            <a:ext cx="1271041" cy="17527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矩形 7"/>
          <p:cNvSpPr/>
          <p:nvPr/>
        </p:nvSpPr>
        <p:spPr>
          <a:xfrm>
            <a:off x="2100711" y="6354500"/>
            <a:ext cx="1244251" cy="415498"/>
          </a:xfrm>
          <a:prstGeom prst="rect">
            <a:avLst/>
          </a:prstGeom>
          <a:ln>
            <a:noFill/>
          </a:ln>
        </p:spPr>
        <p:style>
          <a:lnRef idx="2">
            <a:schemeClr val="accent6"/>
          </a:lnRef>
          <a:fillRef idx="1">
            <a:schemeClr val="lt1"/>
          </a:fillRef>
          <a:effectRef idx="0">
            <a:schemeClr val="accent6"/>
          </a:effectRef>
          <a:fontRef idx="minor">
            <a:schemeClr val="dk1"/>
          </a:fontRef>
        </p:style>
        <p:txBody>
          <a:bodyPr wrap="none">
            <a:spAutoFit/>
            <a:scene3d>
              <a:camera prst="orthographicFront"/>
              <a:lightRig rig="soft" dir="t">
                <a:rot lat="0" lon="0" rev="10800000"/>
              </a:lightRig>
            </a:scene3d>
            <a:sp3d>
              <a:bevelT w="27940" h="12700"/>
              <a:contourClr>
                <a:srgbClr val="DDDDDD"/>
              </a:contourClr>
            </a:sp3d>
          </a:bodyPr>
          <a:lstStyle/>
          <a:p>
            <a:r>
              <a:rPr lang="en-US" altLang="zh-TW" sz="2100" b="1" spc="150" dirty="0">
                <a:ln w="11430"/>
                <a:solidFill>
                  <a:srgbClr val="002060"/>
                </a:solidFill>
                <a:effectLst>
                  <a:outerShdw blurRad="25400" algn="tl" rotWithShape="0">
                    <a:srgbClr val="000000">
                      <a:alpha val="43000"/>
                    </a:srgbClr>
                  </a:outerShdw>
                </a:effectLst>
              </a:rPr>
              <a:t>PC-</a:t>
            </a:r>
            <a:r>
              <a:rPr lang="en-US" altLang="zh-TW" sz="2100" b="1" spc="150" dirty="0" err="1">
                <a:ln w="11430"/>
                <a:solidFill>
                  <a:srgbClr val="002060"/>
                </a:solidFill>
                <a:effectLst>
                  <a:outerShdw blurRad="25400" algn="tl" rotWithShape="0">
                    <a:srgbClr val="000000">
                      <a:alpha val="43000"/>
                    </a:srgbClr>
                  </a:outerShdw>
                </a:effectLst>
              </a:rPr>
              <a:t>cillin</a:t>
            </a:r>
            <a:endParaRPr lang="zh-TW" altLang="en-US" sz="2100" b="1" spc="150" dirty="0">
              <a:ln w="11430"/>
              <a:solidFill>
                <a:srgbClr val="002060"/>
              </a:solidFill>
              <a:effectLst>
                <a:outerShdw blurRad="25400" algn="tl" rotWithShape="0">
                  <a:srgbClr val="000000">
                    <a:alpha val="43000"/>
                  </a:srgbClr>
                </a:outerShdw>
              </a:effectLst>
            </a:endParaRPr>
          </a:p>
        </p:txBody>
      </p:sp>
      <p:pic>
        <p:nvPicPr>
          <p:cNvPr id="2052" name="Picture 4"/>
          <p:cNvPicPr>
            <a:picLocks noChangeAspect="1" noChangeArrowheads="1"/>
          </p:cNvPicPr>
          <p:nvPr/>
        </p:nvPicPr>
        <p:blipFill rotWithShape="1">
          <a:blip r:embed="rId10">
            <a:extLst>
              <a:ext uri="{28A0092B-C50C-407E-A947-70E740481C1C}">
                <a14:useLocalDpi xmlns:a14="http://schemas.microsoft.com/office/drawing/2010/main" val="0"/>
              </a:ext>
            </a:extLst>
          </a:blip>
          <a:srcRect l="6810" t="7990" r="8055" b="5420"/>
          <a:stretch/>
        </p:blipFill>
        <p:spPr bwMode="auto">
          <a:xfrm>
            <a:off x="3881636" y="4889736"/>
            <a:ext cx="1339737" cy="139332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矩形 8"/>
          <p:cNvSpPr/>
          <p:nvPr/>
        </p:nvSpPr>
        <p:spPr>
          <a:xfrm>
            <a:off x="4228338" y="6329228"/>
            <a:ext cx="761747" cy="415498"/>
          </a:xfrm>
          <a:prstGeom prst="rect">
            <a:avLst/>
          </a:prstGeom>
        </p:spPr>
        <p:txBody>
          <a:bodyPr wrap="none">
            <a:spAutoFit/>
            <a:scene3d>
              <a:camera prst="orthographicFront"/>
              <a:lightRig rig="soft" dir="t">
                <a:rot lat="0" lon="0" rev="10800000"/>
              </a:lightRig>
            </a:scene3d>
            <a:sp3d>
              <a:bevelT w="27940" h="12700"/>
              <a:contourClr>
                <a:srgbClr val="DDDDDD"/>
              </a:contourClr>
            </a:sp3d>
          </a:bodyPr>
          <a:lstStyle/>
          <a:p>
            <a:r>
              <a:rPr lang="zh-TW" altLang="zh-TW" sz="2100" b="1" spc="150" dirty="0">
                <a:ln w="11430"/>
                <a:solidFill>
                  <a:srgbClr val="002060"/>
                </a:solidFill>
                <a:effectLst>
                  <a:outerShdw blurRad="25400" algn="tl" rotWithShape="0">
                    <a:srgbClr val="000000">
                      <a:alpha val="43000"/>
                    </a:srgbClr>
                  </a:outerShdw>
                </a:effectLst>
              </a:rPr>
              <a:t>粉餅</a:t>
            </a:r>
            <a:endParaRPr lang="zh-TW" altLang="en-US" sz="2100" b="1" spc="150" dirty="0">
              <a:ln w="11430"/>
              <a:solidFill>
                <a:srgbClr val="002060"/>
              </a:solidFill>
              <a:effectLst>
                <a:outerShdw blurRad="25400" algn="tl" rotWithShape="0">
                  <a:srgbClr val="000000">
                    <a:alpha val="43000"/>
                  </a:srgbClr>
                </a:outerShdw>
              </a:effectLst>
            </a:endParaRPr>
          </a:p>
        </p:txBody>
      </p:sp>
      <p:sp>
        <p:nvSpPr>
          <p:cNvPr id="10" name="矩形 9"/>
          <p:cNvSpPr/>
          <p:nvPr/>
        </p:nvSpPr>
        <p:spPr>
          <a:xfrm>
            <a:off x="5344218" y="6418766"/>
            <a:ext cx="1908026" cy="415498"/>
          </a:xfrm>
          <a:prstGeom prst="rect">
            <a:avLst/>
          </a:prstGeom>
        </p:spPr>
        <p:txBody>
          <a:bodyPr wrap="square">
            <a:spAutoFit/>
            <a:scene3d>
              <a:camera prst="orthographicFront"/>
              <a:lightRig rig="soft" dir="t">
                <a:rot lat="0" lon="0" rev="10800000"/>
              </a:lightRig>
            </a:scene3d>
            <a:sp3d>
              <a:bevelT w="27940" h="12700"/>
              <a:contourClr>
                <a:srgbClr val="DDDDDD"/>
              </a:contourClr>
            </a:sp3d>
          </a:bodyPr>
          <a:lstStyle/>
          <a:p>
            <a:r>
              <a:rPr lang="zh-TW" altLang="zh-TW" sz="2100" b="1" spc="150" dirty="0" smtClean="0">
                <a:ln w="11430"/>
                <a:solidFill>
                  <a:srgbClr val="002060"/>
                </a:solidFill>
                <a:effectLst>
                  <a:outerShdw blurRad="25400" algn="tl" rotWithShape="0">
                    <a:srgbClr val="000000">
                      <a:alpha val="43000"/>
                    </a:srgbClr>
                  </a:outerShdw>
                </a:effectLst>
              </a:rPr>
              <a:t>演唱會</a:t>
            </a:r>
            <a:r>
              <a:rPr lang="zh-TW" altLang="en-US" sz="2100" b="1" spc="150" dirty="0" smtClean="0">
                <a:ln w="11430"/>
                <a:solidFill>
                  <a:srgbClr val="002060"/>
                </a:solidFill>
                <a:effectLst>
                  <a:outerShdw blurRad="25400" algn="tl" rotWithShape="0">
                    <a:srgbClr val="000000">
                      <a:alpha val="43000"/>
                    </a:srgbClr>
                  </a:outerShdw>
                </a:effectLst>
              </a:rPr>
              <a:t>的</a:t>
            </a:r>
            <a:r>
              <a:rPr lang="zh-TW" altLang="zh-TW" sz="2100" b="1" spc="150" dirty="0" smtClean="0">
                <a:ln w="11430"/>
                <a:solidFill>
                  <a:srgbClr val="002060"/>
                </a:solidFill>
                <a:effectLst>
                  <a:outerShdw blurRad="25400" algn="tl" rotWithShape="0">
                    <a:srgbClr val="000000">
                      <a:alpha val="43000"/>
                    </a:srgbClr>
                  </a:outerShdw>
                </a:effectLst>
              </a:rPr>
              <a:t>座位</a:t>
            </a:r>
            <a:endParaRPr lang="zh-TW" altLang="zh-TW" sz="2100" b="1" spc="150" dirty="0">
              <a:ln w="11430"/>
              <a:solidFill>
                <a:srgbClr val="002060"/>
              </a:solidFill>
              <a:effectLst>
                <a:outerShdw blurRad="25400" algn="tl" rotWithShape="0">
                  <a:srgbClr val="000000">
                    <a:alpha val="43000"/>
                  </a:srgbClr>
                </a:outerShdw>
              </a:effectLst>
            </a:endParaRPr>
          </a:p>
        </p:txBody>
      </p:sp>
      <p:sp>
        <p:nvSpPr>
          <p:cNvPr id="11" name="矩形 10"/>
          <p:cNvSpPr/>
          <p:nvPr/>
        </p:nvSpPr>
        <p:spPr>
          <a:xfrm>
            <a:off x="7252244" y="4770541"/>
            <a:ext cx="2000276" cy="2031325"/>
          </a:xfrm>
          <a:prstGeom prst="rect">
            <a:avLst/>
          </a:prstGeom>
        </p:spPr>
        <p:txBody>
          <a:bodyPr wrap="square">
            <a:spAutoFit/>
            <a:scene3d>
              <a:camera prst="orthographicFront"/>
              <a:lightRig rig="soft" dir="t">
                <a:rot lat="0" lon="0" rev="10800000"/>
              </a:lightRig>
            </a:scene3d>
            <a:sp3d>
              <a:bevelT w="27940" h="12700"/>
              <a:contourClr>
                <a:srgbClr val="DDDDDD"/>
              </a:contourClr>
            </a:sp3d>
          </a:bodyPr>
          <a:lstStyle/>
          <a:p>
            <a:r>
              <a:rPr lang="zh-TW" altLang="zh-TW" sz="2100" b="1" spc="150" dirty="0">
                <a:ln w="11430"/>
                <a:solidFill>
                  <a:srgbClr val="002060"/>
                </a:solidFill>
                <a:effectLst>
                  <a:outerShdw blurRad="25400" algn="tl" rotWithShape="0">
                    <a:srgbClr val="000000">
                      <a:alpha val="43000"/>
                    </a:srgbClr>
                  </a:outerShdw>
                </a:effectLst>
              </a:rPr>
              <a:t>例如：百貨公司的限時大搶購、遊樂園的星光票、電話費的午夜特惠</a:t>
            </a:r>
            <a:r>
              <a:rPr lang="zh-TW" altLang="zh-TW" sz="2100" b="1" spc="150" dirty="0" smtClean="0">
                <a:ln w="11430"/>
                <a:solidFill>
                  <a:srgbClr val="002060"/>
                </a:solidFill>
                <a:effectLst>
                  <a:outerShdw blurRad="25400" algn="tl" rotWithShape="0">
                    <a:srgbClr val="000000">
                      <a:alpha val="43000"/>
                    </a:srgbClr>
                  </a:outerShdw>
                </a:effectLst>
              </a:rPr>
              <a:t>時段。</a:t>
            </a:r>
            <a:endParaRPr lang="zh-TW" altLang="en-US" sz="2100" b="1" spc="150" dirty="0">
              <a:ln w="11430"/>
              <a:solidFill>
                <a:srgbClr val="002060"/>
              </a:solidFill>
              <a:effectLst>
                <a:outerShdw blurRad="25400" algn="tl" rotWithShape="0">
                  <a:srgbClr val="000000">
                    <a:alpha val="43000"/>
                  </a:srgbClr>
                </a:outerShdw>
              </a:effectLst>
            </a:endParaRPr>
          </a:p>
        </p:txBody>
      </p:sp>
      <p:pic>
        <p:nvPicPr>
          <p:cNvPr id="15" name="Picture 4"/>
          <p:cNvPicPr>
            <a:picLocks noChangeAspect="1" noChangeArrowheads="1"/>
          </p:cNvPicPr>
          <p:nvPr/>
        </p:nvPicPr>
        <p:blipFill>
          <a:blip r:embed="rId11" cstate="print">
            <a:extLst>
              <a:ext uri="{28A0092B-C50C-407E-A947-70E740481C1C}">
                <a14:useLocalDpi xmlns:a14="http://schemas.microsoft.com/office/drawing/2010/main" val="0"/>
              </a:ext>
            </a:extLst>
          </a:blip>
          <a:stretch>
            <a:fillRect/>
          </a:stretch>
        </p:blipFill>
        <p:spPr bwMode="auto">
          <a:xfrm>
            <a:off x="5715848" y="4778270"/>
            <a:ext cx="1237466" cy="155095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50395214"/>
      </p:ext>
    </p:extLst>
  </p:cSld>
  <p:clrMapOvr>
    <a:masterClrMapping/>
  </p:clrMapOvr>
  <p:transition spd="slow" advClick="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graphicEl>
                                              <a:dgm id="{05542A5E-26ED-4234-8664-29E163BCDDA0}"/>
                                            </p:graphicEl>
                                          </p:spTgt>
                                        </p:tgtEl>
                                        <p:attrNameLst>
                                          <p:attrName>style.visibility</p:attrName>
                                        </p:attrNameLst>
                                      </p:cBhvr>
                                      <p:to>
                                        <p:strVal val="visible"/>
                                      </p:to>
                                    </p:set>
                                    <p:animEffect transition="in" filter="randombar(horizontal)">
                                      <p:cBhvr>
                                        <p:cTn id="17" dur="500"/>
                                        <p:tgtEl>
                                          <p:spTgt spid="6">
                                            <p:graphicEl>
                                              <a:dgm id="{05542A5E-26ED-4234-8664-29E163BCDDA0}"/>
                                            </p:graphicEl>
                                          </p:spTgt>
                                        </p:tgtEl>
                                      </p:cBhvr>
                                    </p:animEffect>
                                  </p:childTnLst>
                                </p:cTn>
                              </p:par>
                            </p:childTnLst>
                          </p:cTn>
                        </p:par>
                        <p:par>
                          <p:cTn id="18" fill="hold">
                            <p:stCondLst>
                              <p:cond delay="500"/>
                            </p:stCondLst>
                            <p:childTnLst>
                              <p:par>
                                <p:cTn id="19" presetID="14" presetClass="entr" presetSubtype="10" fill="hold" nodeType="afterEffect">
                                  <p:stCondLst>
                                    <p:cond delay="0"/>
                                  </p:stCondLst>
                                  <p:childTnLst>
                                    <p:set>
                                      <p:cBhvr>
                                        <p:cTn id="20" dur="1" fill="hold">
                                          <p:stCondLst>
                                            <p:cond delay="0"/>
                                          </p:stCondLst>
                                        </p:cTn>
                                        <p:tgtEl>
                                          <p:spTgt spid="2050"/>
                                        </p:tgtEl>
                                        <p:attrNameLst>
                                          <p:attrName>style.visibility</p:attrName>
                                        </p:attrNameLst>
                                      </p:cBhvr>
                                      <p:to>
                                        <p:strVal val="visible"/>
                                      </p:to>
                                    </p:set>
                                    <p:animEffect transition="in" filter="randombar(horizontal)">
                                      <p:cBhvr>
                                        <p:cTn id="21" dur="500"/>
                                        <p:tgtEl>
                                          <p:spTgt spid="2050"/>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randombar(horizontal)">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6">
                                            <p:graphicEl>
                                              <a:dgm id="{FA2DFF8C-377F-46BC-B51A-AE7A5145C0B7}"/>
                                            </p:graphicEl>
                                          </p:spTgt>
                                        </p:tgtEl>
                                        <p:attrNameLst>
                                          <p:attrName>style.visibility</p:attrName>
                                        </p:attrNameLst>
                                      </p:cBhvr>
                                      <p:to>
                                        <p:strVal val="visible"/>
                                      </p:to>
                                    </p:set>
                                    <p:animEffect transition="in" filter="randombar(horizontal)">
                                      <p:cBhvr>
                                        <p:cTn id="29" dur="500"/>
                                        <p:tgtEl>
                                          <p:spTgt spid="6">
                                            <p:graphicEl>
                                              <a:dgm id="{FA2DFF8C-377F-46BC-B51A-AE7A5145C0B7}"/>
                                            </p:graphicEl>
                                          </p:spTgt>
                                        </p:tgtEl>
                                      </p:cBhvr>
                                    </p:animEffect>
                                  </p:childTnLst>
                                </p:cTn>
                              </p:par>
                            </p:childTnLst>
                          </p:cTn>
                        </p:par>
                        <p:par>
                          <p:cTn id="30" fill="hold">
                            <p:stCondLst>
                              <p:cond delay="500"/>
                            </p:stCondLst>
                            <p:childTnLst>
                              <p:par>
                                <p:cTn id="31" presetID="14" presetClass="entr" presetSubtype="10" fill="hold" nodeType="afterEffect">
                                  <p:stCondLst>
                                    <p:cond delay="0"/>
                                  </p:stCondLst>
                                  <p:childTnLst>
                                    <p:set>
                                      <p:cBhvr>
                                        <p:cTn id="32" dur="1" fill="hold">
                                          <p:stCondLst>
                                            <p:cond delay="0"/>
                                          </p:stCondLst>
                                        </p:cTn>
                                        <p:tgtEl>
                                          <p:spTgt spid="2051"/>
                                        </p:tgtEl>
                                        <p:attrNameLst>
                                          <p:attrName>style.visibility</p:attrName>
                                        </p:attrNameLst>
                                      </p:cBhvr>
                                      <p:to>
                                        <p:strVal val="visible"/>
                                      </p:to>
                                    </p:set>
                                    <p:animEffect transition="in" filter="randombar(horizontal)">
                                      <p:cBhvr>
                                        <p:cTn id="33" dur="500"/>
                                        <p:tgtEl>
                                          <p:spTgt spid="2051"/>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randombar(horizontal)">
                                      <p:cBhvr>
                                        <p:cTn id="36" dur="500"/>
                                        <p:tgtEl>
                                          <p:spTgt spid="8"/>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6">
                                            <p:graphicEl>
                                              <a:dgm id="{B147493B-2ACF-4210-A434-F82BF65829C3}"/>
                                            </p:graphicEl>
                                          </p:spTgt>
                                        </p:tgtEl>
                                        <p:attrNameLst>
                                          <p:attrName>style.visibility</p:attrName>
                                        </p:attrNameLst>
                                      </p:cBhvr>
                                      <p:to>
                                        <p:strVal val="visible"/>
                                      </p:to>
                                    </p:set>
                                    <p:animEffect transition="in" filter="randombar(horizontal)">
                                      <p:cBhvr>
                                        <p:cTn id="41" dur="500"/>
                                        <p:tgtEl>
                                          <p:spTgt spid="6">
                                            <p:graphicEl>
                                              <a:dgm id="{B147493B-2ACF-4210-A434-F82BF65829C3}"/>
                                            </p:graphicEl>
                                          </p:spTgt>
                                        </p:tgtEl>
                                      </p:cBhvr>
                                    </p:animEffect>
                                  </p:childTnLst>
                                </p:cTn>
                              </p:par>
                            </p:childTnLst>
                          </p:cTn>
                        </p:par>
                        <p:par>
                          <p:cTn id="42" fill="hold">
                            <p:stCondLst>
                              <p:cond delay="500"/>
                            </p:stCondLst>
                            <p:childTnLst>
                              <p:par>
                                <p:cTn id="43" presetID="14" presetClass="entr" presetSubtype="10" fill="hold" nodeType="afterEffect">
                                  <p:stCondLst>
                                    <p:cond delay="0"/>
                                  </p:stCondLst>
                                  <p:childTnLst>
                                    <p:set>
                                      <p:cBhvr>
                                        <p:cTn id="44" dur="1" fill="hold">
                                          <p:stCondLst>
                                            <p:cond delay="0"/>
                                          </p:stCondLst>
                                        </p:cTn>
                                        <p:tgtEl>
                                          <p:spTgt spid="2052"/>
                                        </p:tgtEl>
                                        <p:attrNameLst>
                                          <p:attrName>style.visibility</p:attrName>
                                        </p:attrNameLst>
                                      </p:cBhvr>
                                      <p:to>
                                        <p:strVal val="visible"/>
                                      </p:to>
                                    </p:set>
                                    <p:animEffect transition="in" filter="randombar(horizontal)">
                                      <p:cBhvr>
                                        <p:cTn id="45" dur="500"/>
                                        <p:tgtEl>
                                          <p:spTgt spid="2052"/>
                                        </p:tgtEl>
                                      </p:cBhvr>
                                    </p:animEffect>
                                  </p:childTnLst>
                                </p:cTn>
                              </p:par>
                              <p:par>
                                <p:cTn id="46" presetID="14" presetClass="entr" presetSubtype="10" fill="hold" grpId="0" nodeType="with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randombar(horizontal)">
                                      <p:cBhvr>
                                        <p:cTn id="48" dur="500"/>
                                        <p:tgtEl>
                                          <p:spTgt spid="9"/>
                                        </p:tgtEl>
                                      </p:cBhvr>
                                    </p:animEffect>
                                  </p:childTnLst>
                                </p:cTn>
                              </p:par>
                            </p:childTnLst>
                          </p:cTn>
                        </p:par>
                      </p:childTnLst>
                    </p:cTn>
                  </p:par>
                  <p:par>
                    <p:cTn id="49" fill="hold">
                      <p:stCondLst>
                        <p:cond delay="indefinite"/>
                      </p:stCondLst>
                      <p:childTnLst>
                        <p:par>
                          <p:cTn id="50" fill="hold">
                            <p:stCondLst>
                              <p:cond delay="0"/>
                            </p:stCondLst>
                            <p:childTnLst>
                              <p:par>
                                <p:cTn id="51" presetID="14" presetClass="entr" presetSubtype="10" fill="hold" grpId="0" nodeType="clickEffect">
                                  <p:stCondLst>
                                    <p:cond delay="0"/>
                                  </p:stCondLst>
                                  <p:childTnLst>
                                    <p:set>
                                      <p:cBhvr>
                                        <p:cTn id="52" dur="1" fill="hold">
                                          <p:stCondLst>
                                            <p:cond delay="0"/>
                                          </p:stCondLst>
                                        </p:cTn>
                                        <p:tgtEl>
                                          <p:spTgt spid="6">
                                            <p:graphicEl>
                                              <a:dgm id="{FB5772D3-8389-4EB6-97E4-D9E744406392}"/>
                                            </p:graphicEl>
                                          </p:spTgt>
                                        </p:tgtEl>
                                        <p:attrNameLst>
                                          <p:attrName>style.visibility</p:attrName>
                                        </p:attrNameLst>
                                      </p:cBhvr>
                                      <p:to>
                                        <p:strVal val="visible"/>
                                      </p:to>
                                    </p:set>
                                    <p:animEffect transition="in" filter="randombar(horizontal)">
                                      <p:cBhvr>
                                        <p:cTn id="53" dur="500"/>
                                        <p:tgtEl>
                                          <p:spTgt spid="6">
                                            <p:graphicEl>
                                              <a:dgm id="{FB5772D3-8389-4EB6-97E4-D9E744406392}"/>
                                            </p:graphicEl>
                                          </p:spTgt>
                                        </p:tgtEl>
                                      </p:cBhvr>
                                    </p:animEffect>
                                  </p:childTnLst>
                                </p:cTn>
                              </p:par>
                            </p:childTnLst>
                          </p:cTn>
                        </p:par>
                        <p:par>
                          <p:cTn id="54" fill="hold">
                            <p:stCondLst>
                              <p:cond delay="500"/>
                            </p:stCondLst>
                            <p:childTnLst>
                              <p:par>
                                <p:cTn id="55" presetID="14" presetClass="entr" presetSubtype="10" fill="hold" nodeType="after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randombar(horizontal)">
                                      <p:cBhvr>
                                        <p:cTn id="57" dur="500"/>
                                        <p:tgtEl>
                                          <p:spTgt spid="15"/>
                                        </p:tgtEl>
                                      </p:cBhvr>
                                    </p:animEffect>
                                  </p:childTnLst>
                                </p:cTn>
                              </p:par>
                              <p:par>
                                <p:cTn id="58" presetID="14" presetClass="entr" presetSubtype="10" fill="hold" grpId="0" nodeType="withEffect">
                                  <p:stCondLst>
                                    <p:cond delay="0"/>
                                  </p:stCondLst>
                                  <p:childTnLst>
                                    <p:set>
                                      <p:cBhvr>
                                        <p:cTn id="59" dur="1" fill="hold">
                                          <p:stCondLst>
                                            <p:cond delay="0"/>
                                          </p:stCondLst>
                                        </p:cTn>
                                        <p:tgtEl>
                                          <p:spTgt spid="10"/>
                                        </p:tgtEl>
                                        <p:attrNameLst>
                                          <p:attrName>style.visibility</p:attrName>
                                        </p:attrNameLst>
                                      </p:cBhvr>
                                      <p:to>
                                        <p:strVal val="visible"/>
                                      </p:to>
                                    </p:set>
                                    <p:animEffect transition="in" filter="randombar(horizontal)">
                                      <p:cBhvr>
                                        <p:cTn id="60" dur="500"/>
                                        <p:tgtEl>
                                          <p:spTgt spid="10"/>
                                        </p:tgtEl>
                                      </p:cBhvr>
                                    </p:animEffect>
                                  </p:childTnLst>
                                </p:cTn>
                              </p:par>
                            </p:childTnLst>
                          </p:cTn>
                        </p:par>
                      </p:childTnLst>
                    </p:cTn>
                  </p:par>
                  <p:par>
                    <p:cTn id="61" fill="hold">
                      <p:stCondLst>
                        <p:cond delay="indefinite"/>
                      </p:stCondLst>
                      <p:childTnLst>
                        <p:par>
                          <p:cTn id="62" fill="hold">
                            <p:stCondLst>
                              <p:cond delay="0"/>
                            </p:stCondLst>
                            <p:childTnLst>
                              <p:par>
                                <p:cTn id="63" presetID="14" presetClass="entr" presetSubtype="10" fill="hold" grpId="0" nodeType="clickEffect">
                                  <p:stCondLst>
                                    <p:cond delay="0"/>
                                  </p:stCondLst>
                                  <p:childTnLst>
                                    <p:set>
                                      <p:cBhvr>
                                        <p:cTn id="64" dur="1" fill="hold">
                                          <p:stCondLst>
                                            <p:cond delay="0"/>
                                          </p:stCondLst>
                                        </p:cTn>
                                        <p:tgtEl>
                                          <p:spTgt spid="6">
                                            <p:graphicEl>
                                              <a:dgm id="{D39631F8-1360-4567-99BB-FCD1719EA652}"/>
                                            </p:graphicEl>
                                          </p:spTgt>
                                        </p:tgtEl>
                                        <p:attrNameLst>
                                          <p:attrName>style.visibility</p:attrName>
                                        </p:attrNameLst>
                                      </p:cBhvr>
                                      <p:to>
                                        <p:strVal val="visible"/>
                                      </p:to>
                                    </p:set>
                                    <p:animEffect transition="in" filter="randombar(horizontal)">
                                      <p:cBhvr>
                                        <p:cTn id="65" dur="500"/>
                                        <p:tgtEl>
                                          <p:spTgt spid="6">
                                            <p:graphicEl>
                                              <a:dgm id="{D39631F8-1360-4567-99BB-FCD1719EA652}"/>
                                            </p:graphicEl>
                                          </p:spTgt>
                                        </p:tgtEl>
                                      </p:cBhvr>
                                    </p:animEffect>
                                  </p:childTnLst>
                                </p:cTn>
                              </p:par>
                            </p:childTnLst>
                          </p:cTn>
                        </p:par>
                        <p:par>
                          <p:cTn id="66" fill="hold">
                            <p:stCondLst>
                              <p:cond delay="500"/>
                            </p:stCondLst>
                            <p:childTnLst>
                              <p:par>
                                <p:cTn id="67" presetID="14" presetClass="entr" presetSubtype="10" fill="hold" grpId="0" nodeType="afterEffect">
                                  <p:stCondLst>
                                    <p:cond delay="0"/>
                                  </p:stCondLst>
                                  <p:childTnLst>
                                    <p:set>
                                      <p:cBhvr>
                                        <p:cTn id="68" dur="1" fill="hold">
                                          <p:stCondLst>
                                            <p:cond delay="0"/>
                                          </p:stCondLst>
                                        </p:cTn>
                                        <p:tgtEl>
                                          <p:spTgt spid="11"/>
                                        </p:tgtEl>
                                        <p:attrNameLst>
                                          <p:attrName>style.visibility</p:attrName>
                                        </p:attrNameLst>
                                      </p:cBhvr>
                                      <p:to>
                                        <p:strVal val="visible"/>
                                      </p:to>
                                    </p:set>
                                    <p:animEffect transition="in" filter="randombar(horizontal)">
                                      <p:cBhvr>
                                        <p:cTn id="6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Graphic spid="6" grpId="0" uiExpand="1">
        <p:bldSub>
          <a:bldDgm bld="one"/>
        </p:bldSub>
      </p:bldGraphic>
      <p:bldP spid="7" grpId="0"/>
      <p:bldP spid="8" grpId="0" animBg="1"/>
      <p:bldP spid="9" grpId="0"/>
      <p:bldP spid="10" grpId="0"/>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124744"/>
          </a:xfrm>
        </p:spPr>
        <p:txBody>
          <a:bodyPr>
            <a:normAutofit/>
          </a:bodyPr>
          <a:lstStyle/>
          <a:p>
            <a:r>
              <a:rPr lang="en-US" altLang="zh-TW" sz="40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§11.4.4.2 </a:t>
            </a:r>
            <a:r>
              <a:rPr lang="zh-TW" altLang="en-US" sz="40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差別訂價的實施條件</a:t>
            </a:r>
            <a:endParaRPr lang="zh-TW" altLang="en-US" sz="4000" b="1" cap="all" dirty="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endParaRPr>
          </a:p>
        </p:txBody>
      </p:sp>
      <p:sp>
        <p:nvSpPr>
          <p:cNvPr id="3" name="內容版面配置區 2"/>
          <p:cNvSpPr>
            <a:spLocks noGrp="1"/>
          </p:cNvSpPr>
          <p:nvPr>
            <p:ph idx="1"/>
          </p:nvPr>
        </p:nvSpPr>
        <p:spPr>
          <a:xfrm>
            <a:off x="914400" y="980728"/>
            <a:ext cx="8229600" cy="5068888"/>
          </a:xfrm>
        </p:spPr>
        <p:txBody>
          <a:bodyPr>
            <a:noAutofit/>
            <a:scene3d>
              <a:camera prst="orthographicFront"/>
              <a:lightRig rig="soft" dir="t">
                <a:rot lat="0" lon="0" rev="10800000"/>
              </a:lightRig>
            </a:scene3d>
            <a:sp3d>
              <a:bevelT w="27940" h="12700"/>
              <a:contourClr>
                <a:srgbClr val="DDDDDD"/>
              </a:contourClr>
            </a:sp3d>
          </a:bodyPr>
          <a:lstStyle/>
          <a:p>
            <a:r>
              <a:rPr lang="zh-TW" altLang="zh-TW" sz="2800" b="1" spc="150" dirty="0">
                <a:ln w="11430"/>
                <a:solidFill>
                  <a:schemeClr val="tx1">
                    <a:lumMod val="50000"/>
                    <a:lumOff val="50000"/>
                  </a:schemeClr>
                </a:solidFill>
                <a:effectLst>
                  <a:outerShdw blurRad="25400" algn="tl" rotWithShape="0">
                    <a:srgbClr val="000000">
                      <a:alpha val="43000"/>
                    </a:srgbClr>
                  </a:outerShdw>
                </a:effectLst>
              </a:rPr>
              <a:t>差別訂價的實施要考慮以下的必要條件</a:t>
            </a:r>
            <a:r>
              <a:rPr lang="zh-TW" altLang="zh-TW" sz="2800" b="1" spc="150" dirty="0" smtClean="0">
                <a:ln w="11430"/>
                <a:solidFill>
                  <a:schemeClr val="tx1">
                    <a:lumMod val="50000"/>
                    <a:lumOff val="50000"/>
                  </a:schemeClr>
                </a:solidFill>
                <a:effectLst>
                  <a:outerShdw blurRad="25400" algn="tl" rotWithShape="0">
                    <a:srgbClr val="000000">
                      <a:alpha val="43000"/>
                    </a:srgbClr>
                  </a:outerShdw>
                </a:effectLst>
              </a:rPr>
              <a:t>：</a:t>
            </a:r>
            <a:endParaRPr lang="en-US" altLang="zh-TW" sz="2800" b="1" spc="150" dirty="0" smtClean="0">
              <a:ln w="11430"/>
              <a:solidFill>
                <a:schemeClr val="tx1">
                  <a:lumMod val="50000"/>
                  <a:lumOff val="50000"/>
                </a:schemeClr>
              </a:solidFill>
              <a:effectLst>
                <a:outerShdw blurRad="25400" algn="tl" rotWithShape="0">
                  <a:srgbClr val="000000">
                    <a:alpha val="43000"/>
                  </a:srgbClr>
                </a:outerShdw>
              </a:effectLst>
            </a:endParaRPr>
          </a:p>
          <a:p>
            <a:pPr>
              <a:buBlip>
                <a:blip r:embed="rId2"/>
              </a:buBlip>
            </a:pPr>
            <a:r>
              <a:rPr lang="zh-TW" altLang="zh-TW" sz="2800" b="1" spc="150" dirty="0">
                <a:ln w="11430"/>
                <a:solidFill>
                  <a:sysClr val="windowText" lastClr="000000"/>
                </a:solidFill>
                <a:effectLst>
                  <a:outerShdw blurRad="25400" algn="tl" rotWithShape="0">
                    <a:srgbClr val="000000">
                      <a:alpha val="43000"/>
                    </a:srgbClr>
                  </a:outerShdw>
                </a:effectLst>
              </a:rPr>
              <a:t>市場必須是可以區隔的，同時不同的區隔將表現出不同的需求強度</a:t>
            </a:r>
            <a:r>
              <a:rPr lang="zh-TW" altLang="zh-TW" sz="2800" b="1" spc="150" dirty="0" smtClean="0">
                <a:ln w="11430"/>
                <a:solidFill>
                  <a:sysClr val="windowText" lastClr="000000"/>
                </a:solidFill>
                <a:effectLst>
                  <a:outerShdw blurRad="25400" algn="tl" rotWithShape="0">
                    <a:srgbClr val="000000">
                      <a:alpha val="43000"/>
                    </a:srgbClr>
                  </a:outerShdw>
                </a:effectLst>
              </a:rPr>
              <a:t>。</a:t>
            </a:r>
            <a:endParaRPr lang="en-US" altLang="zh-TW" sz="2800" b="1" spc="150" dirty="0" smtClean="0">
              <a:ln w="11430"/>
              <a:solidFill>
                <a:sysClr val="windowText" lastClr="000000"/>
              </a:solidFill>
              <a:effectLst>
                <a:outerShdw blurRad="25400" algn="tl" rotWithShape="0">
                  <a:srgbClr val="000000">
                    <a:alpha val="43000"/>
                  </a:srgbClr>
                </a:outerShdw>
              </a:effectLst>
            </a:endParaRPr>
          </a:p>
          <a:p>
            <a:pPr>
              <a:buBlip>
                <a:blip r:embed="rId2"/>
              </a:buBlip>
            </a:pPr>
            <a:r>
              <a:rPr lang="zh-TW" altLang="zh-TW" sz="2800" b="1" spc="150" dirty="0">
                <a:ln w="11430"/>
                <a:solidFill>
                  <a:sysClr val="windowText" lastClr="000000"/>
                </a:solidFill>
                <a:effectLst>
                  <a:outerShdw blurRad="25400" algn="tl" rotWithShape="0">
                    <a:srgbClr val="000000">
                      <a:alpha val="43000"/>
                    </a:srgbClr>
                  </a:outerShdw>
                </a:effectLst>
              </a:rPr>
              <a:t>差別訂價不能導致</a:t>
            </a:r>
            <a:r>
              <a:rPr lang="zh-TW" altLang="zh-TW" sz="2800" b="1" spc="150" dirty="0">
                <a:ln w="11430"/>
                <a:solidFill>
                  <a:srgbClr val="00B050"/>
                </a:solidFill>
                <a:effectLst>
                  <a:outerShdw blurRad="25400" algn="tl" rotWithShape="0">
                    <a:srgbClr val="000000">
                      <a:alpha val="43000"/>
                    </a:srgbClr>
                  </a:outerShdw>
                </a:effectLst>
              </a:rPr>
              <a:t>灰色市場</a:t>
            </a:r>
            <a:r>
              <a:rPr lang="en-US" altLang="zh-TW" sz="2800" b="1" spc="150" dirty="0">
                <a:ln w="11430"/>
                <a:solidFill>
                  <a:srgbClr val="00B050"/>
                </a:solidFill>
                <a:effectLst>
                  <a:outerShdw blurRad="25400" algn="tl" rotWithShape="0">
                    <a:srgbClr val="000000">
                      <a:alpha val="43000"/>
                    </a:srgbClr>
                  </a:outerShdw>
                </a:effectLst>
              </a:rPr>
              <a:t>(gray market)</a:t>
            </a:r>
            <a:r>
              <a:rPr lang="zh-TW" altLang="zh-TW" sz="2800" b="1" spc="150" dirty="0" smtClean="0">
                <a:ln w="11430"/>
                <a:solidFill>
                  <a:sysClr val="windowText" lastClr="000000"/>
                </a:solidFill>
                <a:effectLst>
                  <a:outerShdw blurRad="25400" algn="tl" rotWithShape="0">
                    <a:srgbClr val="000000">
                      <a:alpha val="43000"/>
                    </a:srgbClr>
                  </a:outerShdw>
                </a:effectLst>
              </a:rPr>
              <a:t>出現</a:t>
            </a:r>
            <a:r>
              <a:rPr lang="zh-TW" altLang="en-US" sz="2800" b="1" spc="150" dirty="0" smtClean="0">
                <a:ln w="11430"/>
                <a:solidFill>
                  <a:sysClr val="windowText" lastClr="000000"/>
                </a:solidFill>
                <a:effectLst>
                  <a:outerShdw blurRad="25400" algn="tl" rotWithShape="0">
                    <a:srgbClr val="000000">
                      <a:alpha val="43000"/>
                    </a:srgbClr>
                  </a:outerShdw>
                </a:effectLst>
              </a:rPr>
              <a:t>。</a:t>
            </a:r>
            <a:endParaRPr lang="en-US" altLang="zh-TW" sz="2800" b="1" spc="150" dirty="0" smtClean="0">
              <a:ln w="11430"/>
              <a:solidFill>
                <a:sysClr val="windowText" lastClr="000000"/>
              </a:solidFill>
              <a:effectLst>
                <a:outerShdw blurRad="25400" algn="tl" rotWithShape="0">
                  <a:srgbClr val="000000">
                    <a:alpha val="43000"/>
                  </a:srgbClr>
                </a:outerShdw>
              </a:effectLst>
            </a:endParaRPr>
          </a:p>
          <a:p>
            <a:pPr>
              <a:buBlip>
                <a:blip r:embed="rId2"/>
              </a:buBlip>
            </a:pPr>
            <a:r>
              <a:rPr lang="zh-TW" altLang="zh-TW" sz="2800" b="1" spc="150" dirty="0" smtClean="0">
                <a:ln w="11430"/>
                <a:solidFill>
                  <a:sysClr val="windowText" lastClr="000000"/>
                </a:solidFill>
                <a:effectLst>
                  <a:outerShdw blurRad="25400" algn="tl" rotWithShape="0">
                    <a:srgbClr val="000000">
                      <a:alpha val="43000"/>
                    </a:srgbClr>
                  </a:outerShdw>
                </a:effectLst>
              </a:rPr>
              <a:t>競爭者</a:t>
            </a:r>
            <a:r>
              <a:rPr lang="zh-TW" altLang="zh-TW" sz="2800" b="1" spc="150" dirty="0">
                <a:ln w="11430"/>
                <a:solidFill>
                  <a:sysClr val="windowText" lastClr="000000"/>
                </a:solidFill>
                <a:effectLst>
                  <a:outerShdw blurRad="25400" algn="tl" rotWithShape="0">
                    <a:srgbClr val="000000">
                      <a:alpha val="43000"/>
                    </a:srgbClr>
                  </a:outerShdw>
                </a:effectLst>
              </a:rPr>
              <a:t>不會在高價</a:t>
            </a:r>
            <a:r>
              <a:rPr lang="zh-TW" altLang="zh-TW" b="1" spc="150" dirty="0">
                <a:ln w="11430"/>
                <a:solidFill>
                  <a:sysClr val="windowText" lastClr="000000"/>
                </a:solidFill>
                <a:effectLst>
                  <a:outerShdw blurRad="25400" algn="tl" rotWithShape="0">
                    <a:srgbClr val="000000">
                      <a:alpha val="43000"/>
                    </a:srgbClr>
                  </a:outerShdw>
                </a:effectLst>
              </a:rPr>
              <a:t>的區隔市場內</a:t>
            </a:r>
            <a:r>
              <a:rPr lang="zh-TW" altLang="zh-TW" sz="2800" b="1" spc="150" dirty="0">
                <a:ln w="11430"/>
                <a:solidFill>
                  <a:sysClr val="windowText" lastClr="000000"/>
                </a:solidFill>
                <a:effectLst>
                  <a:outerShdw blurRad="25400" algn="tl" rotWithShape="0">
                    <a:srgbClr val="000000">
                      <a:alpha val="43000"/>
                    </a:srgbClr>
                  </a:outerShdw>
                </a:effectLst>
              </a:rPr>
              <a:t>，低價銷售或進行競爭</a:t>
            </a:r>
            <a:r>
              <a:rPr lang="zh-TW" altLang="zh-TW" sz="2800" b="1" spc="150" dirty="0" smtClean="0">
                <a:ln w="11430"/>
                <a:solidFill>
                  <a:sysClr val="windowText" lastClr="000000"/>
                </a:solidFill>
                <a:effectLst>
                  <a:outerShdw blurRad="25400" algn="tl" rotWithShape="0">
                    <a:srgbClr val="000000">
                      <a:alpha val="43000"/>
                    </a:srgbClr>
                  </a:outerShdw>
                </a:effectLst>
              </a:rPr>
              <a:t>。</a:t>
            </a:r>
            <a:endParaRPr lang="en-US" altLang="zh-TW" sz="2800" b="1" spc="150" dirty="0" smtClean="0">
              <a:ln w="11430"/>
              <a:solidFill>
                <a:sysClr val="windowText" lastClr="000000"/>
              </a:solidFill>
              <a:effectLst>
                <a:outerShdw blurRad="25400" algn="tl" rotWithShape="0">
                  <a:srgbClr val="000000">
                    <a:alpha val="43000"/>
                  </a:srgbClr>
                </a:outerShdw>
              </a:effectLst>
            </a:endParaRPr>
          </a:p>
          <a:p>
            <a:pPr>
              <a:buBlip>
                <a:blip r:embed="rId2"/>
              </a:buBlip>
            </a:pPr>
            <a:r>
              <a:rPr lang="zh-TW" altLang="zh-TW" sz="2800" b="1" spc="150" dirty="0">
                <a:ln w="11430"/>
                <a:solidFill>
                  <a:sysClr val="windowText" lastClr="000000"/>
                </a:solidFill>
                <a:effectLst>
                  <a:outerShdw blurRad="25400" algn="tl" rotWithShape="0">
                    <a:srgbClr val="000000">
                      <a:alpha val="43000"/>
                    </a:srgbClr>
                  </a:outerShdw>
                </a:effectLst>
              </a:rPr>
              <a:t>進行區隔及維持差別訂價的成本，須低於進行差別訂價所得之利益</a:t>
            </a:r>
            <a:r>
              <a:rPr lang="zh-TW" altLang="zh-TW" sz="2800" b="1" spc="150" dirty="0" smtClean="0">
                <a:ln w="11430"/>
                <a:solidFill>
                  <a:sysClr val="windowText" lastClr="000000"/>
                </a:solidFill>
                <a:effectLst>
                  <a:outerShdw blurRad="25400" algn="tl" rotWithShape="0">
                    <a:srgbClr val="000000">
                      <a:alpha val="43000"/>
                    </a:srgbClr>
                  </a:outerShdw>
                </a:effectLst>
              </a:rPr>
              <a:t>。</a:t>
            </a:r>
            <a:endParaRPr lang="en-US" altLang="zh-TW" sz="2800" b="1" spc="150" dirty="0" smtClean="0">
              <a:ln w="11430"/>
              <a:solidFill>
                <a:sysClr val="windowText" lastClr="000000"/>
              </a:solidFill>
              <a:effectLst>
                <a:outerShdw blurRad="25400" algn="tl" rotWithShape="0">
                  <a:srgbClr val="000000">
                    <a:alpha val="43000"/>
                  </a:srgbClr>
                </a:outerShdw>
              </a:effectLst>
            </a:endParaRPr>
          </a:p>
          <a:p>
            <a:pPr>
              <a:buBlip>
                <a:blip r:embed="rId2"/>
              </a:buBlip>
            </a:pPr>
            <a:r>
              <a:rPr lang="zh-TW" altLang="zh-TW" sz="2800" b="1" spc="150" dirty="0">
                <a:ln w="11430"/>
                <a:solidFill>
                  <a:sysClr val="windowText" lastClr="000000"/>
                </a:solidFill>
                <a:effectLst>
                  <a:outerShdw blurRad="25400" algn="tl" rotWithShape="0">
                    <a:srgbClr val="000000">
                      <a:alpha val="43000"/>
                    </a:srgbClr>
                  </a:outerShdw>
                </a:effectLst>
              </a:rPr>
              <a:t>差別訂價不會引發顧客的反感與抵制</a:t>
            </a:r>
            <a:r>
              <a:rPr lang="zh-TW" altLang="zh-TW" sz="2800" b="1" spc="150" dirty="0" smtClean="0">
                <a:ln w="11430"/>
                <a:solidFill>
                  <a:sysClr val="windowText" lastClr="000000"/>
                </a:solidFill>
                <a:effectLst>
                  <a:outerShdw blurRad="25400" algn="tl" rotWithShape="0">
                    <a:srgbClr val="000000">
                      <a:alpha val="43000"/>
                    </a:srgbClr>
                  </a:outerShdw>
                </a:effectLst>
              </a:rPr>
              <a:t>。</a:t>
            </a:r>
            <a:endParaRPr lang="en-US" altLang="zh-TW" sz="2800" b="1" spc="150" dirty="0" smtClean="0">
              <a:ln w="11430"/>
              <a:solidFill>
                <a:sysClr val="windowText" lastClr="000000"/>
              </a:solidFill>
              <a:effectLst>
                <a:outerShdw blurRad="25400" algn="tl" rotWithShape="0">
                  <a:srgbClr val="000000">
                    <a:alpha val="43000"/>
                  </a:srgbClr>
                </a:outerShdw>
              </a:effectLst>
            </a:endParaRPr>
          </a:p>
          <a:p>
            <a:pPr>
              <a:buBlip>
                <a:blip r:embed="rId2"/>
              </a:buBlip>
            </a:pPr>
            <a:r>
              <a:rPr lang="zh-TW" altLang="zh-TW" sz="2800" b="1" spc="150" dirty="0">
                <a:ln w="11430"/>
                <a:solidFill>
                  <a:sysClr val="windowText" lastClr="000000"/>
                </a:solidFill>
                <a:effectLst>
                  <a:outerShdw blurRad="25400" algn="tl" rotWithShape="0">
                    <a:srgbClr val="000000">
                      <a:alpha val="43000"/>
                    </a:srgbClr>
                  </a:outerShdw>
                </a:effectLst>
              </a:rPr>
              <a:t>差別訂價必須合法。</a:t>
            </a:r>
          </a:p>
          <a:p>
            <a:pPr>
              <a:buFontTx/>
              <a:buNone/>
            </a:pPr>
            <a:r>
              <a:rPr lang="zh-TW" altLang="en-US" sz="2800" b="1"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   </a:t>
            </a:r>
            <a:endParaRPr lang="zh-TW" altLang="en-US" sz="2800" b="1" spc="150" dirty="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19</a:t>
            </a:fld>
            <a:endParaRPr lang="zh-TW" altLang="en-US" dirty="0"/>
          </a:p>
        </p:txBody>
      </p:sp>
    </p:spTree>
    <p:extLst>
      <p:ext uri="{BB962C8B-B14F-4D97-AF65-F5344CB8AC3E}">
        <p14:creationId xmlns:p14="http://schemas.microsoft.com/office/powerpoint/2010/main" val="3950395214"/>
      </p:ext>
    </p:extLst>
  </p:cSld>
  <p:clrMapOvr>
    <a:masterClrMapping/>
  </p:clrMapOvr>
  <p:transition spd="slow" advClick="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2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25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25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250"/>
                                        <p:tgtEl>
                                          <p:spTgt spid="3">
                                            <p:txEl>
                                              <p:pRg st="6" end="6"/>
                                            </p:txEl>
                                          </p:spTgt>
                                        </p:tgtEl>
                                      </p:cBhvr>
                                    </p:animEffect>
                                  </p:childTnLst>
                                </p:cTn>
                              </p:par>
                            </p:childTnLst>
                          </p:cTn>
                        </p:par>
                        <p:par>
                          <p:cTn id="38" fill="hold">
                            <p:stCondLst>
                              <p:cond delay="250"/>
                            </p:stCondLst>
                            <p:childTnLst>
                              <p:par>
                                <p:cTn id="39" presetID="22" presetClass="entr" presetSubtype="8" fill="hold" grpId="0" nodeType="after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wipe(left)">
                                      <p:cBhvr>
                                        <p:cTn id="41" dur="25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95536" y="32048"/>
            <a:ext cx="8229600" cy="1092696"/>
          </a:xfrm>
        </p:spPr>
        <p:txBody>
          <a:bodyPr/>
          <a:lstStyle/>
          <a:p>
            <a:r>
              <a:rPr lang="en-US" altLang="zh-TW"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Chapter 11 </a:t>
            </a:r>
            <a:r>
              <a:rPr lang="zh-TW" altLang="en-US" b="1" cap="all" dirty="0">
                <a:ln w="9000" cmpd="sng">
                  <a:solidFill>
                    <a:schemeClr val="accent4">
                      <a:shade val="50000"/>
                      <a:satMod val="120000"/>
                    </a:schemeClr>
                  </a:solidFill>
                  <a:prstDash val="solid"/>
                </a:ln>
                <a:effectLst>
                  <a:reflection blurRad="12700" stA="28000" endPos="45000" dist="1000" dir="5400000" sy="-100000" algn="bl" rotWithShape="0"/>
                </a:effectLst>
              </a:rPr>
              <a:t>訂</a:t>
            </a:r>
            <a:r>
              <a:rPr lang="zh-TW" altLang="en-US"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價概念</a:t>
            </a:r>
            <a:endParaRPr lang="zh-TW" altLang="zh-TW" b="1" cap="all" dirty="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endParaRPr>
          </a:p>
        </p:txBody>
      </p:sp>
      <p:sp>
        <p:nvSpPr>
          <p:cNvPr id="5" name="日期版面配置區 4"/>
          <p:cNvSpPr>
            <a:spLocks noGrp="1"/>
          </p:cNvSpPr>
          <p:nvPr>
            <p:ph type="dt" sz="half" idx="10"/>
          </p:nvPr>
        </p:nvSpPr>
        <p:spPr>
          <a:xfrm>
            <a:off x="611560" y="6309320"/>
            <a:ext cx="2232248" cy="365125"/>
          </a:xfrm>
        </p:spPr>
        <p:txBody>
          <a:bodyPr/>
          <a:lstStyle/>
          <a:p>
            <a:pPr algn="l"/>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6" name="投影片編號版面配置區 5"/>
          <p:cNvSpPr>
            <a:spLocks noGrp="1"/>
          </p:cNvSpPr>
          <p:nvPr>
            <p:ph type="sldNum" sz="quarter" idx="12"/>
          </p:nvPr>
        </p:nvSpPr>
        <p:spPr/>
        <p:txBody>
          <a:bodyPr/>
          <a:lstStyle/>
          <a:p>
            <a:r>
              <a:rPr lang="en-US" altLang="zh-TW" dirty="0" smtClean="0"/>
              <a:t>11-</a:t>
            </a:r>
            <a:fld id="{B233F449-7AA8-4DCD-AEC5-4B134B512325}" type="slidenum">
              <a:rPr lang="en-US" altLang="zh-TW" smtClean="0"/>
              <a:pPr/>
              <a:t>2</a:t>
            </a:fld>
            <a:endParaRPr lang="en-US" altLang="zh-TW" dirty="0"/>
          </a:p>
        </p:txBody>
      </p:sp>
      <p:graphicFrame>
        <p:nvGraphicFramePr>
          <p:cNvPr id="2" name="資料庫圖表 1"/>
          <p:cNvGraphicFramePr/>
          <p:nvPr>
            <p:extLst>
              <p:ext uri="{D42A27DB-BD31-4B8C-83A1-F6EECF244321}">
                <p14:modId xmlns:p14="http://schemas.microsoft.com/office/powerpoint/2010/main" val="286868663"/>
              </p:ext>
            </p:extLst>
          </p:nvPr>
        </p:nvGraphicFramePr>
        <p:xfrm>
          <a:off x="1004901" y="692696"/>
          <a:ext cx="7992888" cy="5472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91874751"/>
      </p:ext>
    </p:extLst>
  </p:cSld>
  <p:clrMapOvr>
    <a:masterClrMapping/>
  </p:clrMapOvr>
  <p:transition spd="slow" advClick="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graphicEl>
                                              <a:dgm id="{09A62253-66AE-4B25-BF05-80D4F5919D6A}"/>
                                            </p:graphicEl>
                                          </p:spTgt>
                                        </p:tgtEl>
                                        <p:attrNameLst>
                                          <p:attrName>style.visibility</p:attrName>
                                        </p:attrNameLst>
                                      </p:cBhvr>
                                      <p:to>
                                        <p:strVal val="visible"/>
                                      </p:to>
                                    </p:set>
                                    <p:animEffect transition="in" filter="wipe(left)">
                                      <p:cBhvr>
                                        <p:cTn id="7" dur="500"/>
                                        <p:tgtEl>
                                          <p:spTgt spid="2">
                                            <p:graphicEl>
                                              <a:dgm id="{09A62253-66AE-4B25-BF05-80D4F5919D6A}"/>
                                            </p:graphic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
                                            <p:graphicEl>
                                              <a:dgm id="{48045E5C-A433-40C5-A9A1-1F2ACC2731E6}"/>
                                            </p:graphicEl>
                                          </p:spTgt>
                                        </p:tgtEl>
                                        <p:attrNameLst>
                                          <p:attrName>style.visibility</p:attrName>
                                        </p:attrNameLst>
                                      </p:cBhvr>
                                      <p:to>
                                        <p:strVal val="visible"/>
                                      </p:to>
                                    </p:set>
                                    <p:animEffect transition="in" filter="wipe(left)">
                                      <p:cBhvr>
                                        <p:cTn id="11" dur="500"/>
                                        <p:tgtEl>
                                          <p:spTgt spid="2">
                                            <p:graphicEl>
                                              <a:dgm id="{48045E5C-A433-40C5-A9A1-1F2ACC2731E6}"/>
                                            </p:graphic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
                                            <p:graphicEl>
                                              <a:dgm id="{0B052A4C-9EC6-4953-B7A4-B3CB579AF515}"/>
                                            </p:graphicEl>
                                          </p:spTgt>
                                        </p:tgtEl>
                                        <p:attrNameLst>
                                          <p:attrName>style.visibility</p:attrName>
                                        </p:attrNameLst>
                                      </p:cBhvr>
                                      <p:to>
                                        <p:strVal val="visible"/>
                                      </p:to>
                                    </p:set>
                                    <p:animEffect transition="in" filter="wipe(left)">
                                      <p:cBhvr>
                                        <p:cTn id="15" dur="500"/>
                                        <p:tgtEl>
                                          <p:spTgt spid="2">
                                            <p:graphicEl>
                                              <a:dgm id="{0B052A4C-9EC6-4953-B7A4-B3CB579AF515}"/>
                                            </p:graphic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
                                            <p:graphicEl>
                                              <a:dgm id="{FC1C9785-4EAA-40D5-A517-48DAC3F311E7}"/>
                                            </p:graphicEl>
                                          </p:spTgt>
                                        </p:tgtEl>
                                        <p:attrNameLst>
                                          <p:attrName>style.visibility</p:attrName>
                                        </p:attrNameLst>
                                      </p:cBhvr>
                                      <p:to>
                                        <p:strVal val="visible"/>
                                      </p:to>
                                    </p:set>
                                    <p:animEffect transition="in" filter="wipe(left)">
                                      <p:cBhvr>
                                        <p:cTn id="19" dur="500"/>
                                        <p:tgtEl>
                                          <p:spTgt spid="2">
                                            <p:graphicEl>
                                              <a:dgm id="{FC1C9785-4EAA-40D5-A517-48DAC3F311E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3568" y="116632"/>
            <a:ext cx="8229600" cy="1224136"/>
          </a:xfrm>
        </p:spPr>
        <p:txBody>
          <a:bodyPr>
            <a:normAutofit/>
          </a:bodyPr>
          <a:lstStyle/>
          <a:p>
            <a:r>
              <a:rPr lang="en-US" altLang="zh-TW" sz="36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§11.4.5 </a:t>
            </a:r>
            <a:r>
              <a:rPr lang="zh-TW" altLang="en-US" sz="36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專門技術服務的訂價道德問題</a:t>
            </a:r>
            <a:endParaRPr lang="zh-TW" altLang="en-US" sz="3600" b="1" cap="all" dirty="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endParaRPr>
          </a:p>
        </p:txBody>
      </p:sp>
      <p:sp>
        <p:nvSpPr>
          <p:cNvPr id="3" name="內容版面配置區 2"/>
          <p:cNvSpPr>
            <a:spLocks noGrp="1"/>
          </p:cNvSpPr>
          <p:nvPr>
            <p:ph idx="1"/>
          </p:nvPr>
        </p:nvSpPr>
        <p:spPr>
          <a:xfrm>
            <a:off x="946126" y="1340768"/>
            <a:ext cx="7967042" cy="3960440"/>
          </a:xfrm>
        </p:spPr>
        <p:txBody>
          <a:bodyPr>
            <a:scene3d>
              <a:camera prst="orthographicFront"/>
              <a:lightRig rig="soft" dir="t">
                <a:rot lat="0" lon="0" rev="10800000"/>
              </a:lightRig>
            </a:scene3d>
            <a:sp3d>
              <a:bevelT w="27940" h="12700"/>
              <a:contourClr>
                <a:srgbClr val="DDDDDD"/>
              </a:contourClr>
            </a:sp3d>
          </a:bodyPr>
          <a:lstStyle/>
          <a:p>
            <a:r>
              <a:rPr lang="zh-TW" altLang="zh-TW" b="1" spc="150" dirty="0">
                <a:ln w="11430"/>
                <a:effectLst>
                  <a:outerShdw blurRad="25400" algn="tl" rotWithShape="0">
                    <a:srgbClr val="000000">
                      <a:alpha val="43000"/>
                    </a:srgbClr>
                  </a:outerShdw>
                </a:effectLst>
              </a:rPr>
              <a:t>這些專門技術服務的訂價常存在著某些</a:t>
            </a:r>
            <a:r>
              <a:rPr lang="zh-TW" altLang="zh-TW" b="1" spc="150" dirty="0">
                <a:ln w="11430"/>
                <a:solidFill>
                  <a:srgbClr val="0070C0"/>
                </a:solidFill>
                <a:effectLst>
                  <a:outerShdw blurRad="25400" algn="tl" rotWithShape="0">
                    <a:srgbClr val="000000">
                      <a:alpha val="43000"/>
                    </a:srgbClr>
                  </a:outerShdw>
                </a:effectLst>
              </a:rPr>
              <a:t>道德問題</a:t>
            </a:r>
            <a:r>
              <a:rPr lang="zh-TW" altLang="zh-TW" b="1" spc="150" dirty="0" smtClean="0">
                <a:ln w="11430"/>
                <a:effectLst>
                  <a:outerShdw blurRad="25400" algn="tl" rotWithShape="0">
                    <a:srgbClr val="000000">
                      <a:alpha val="43000"/>
                    </a:srgbClr>
                  </a:outerShdw>
                </a:effectLst>
              </a:rPr>
              <a:t>。</a:t>
            </a:r>
            <a:endParaRPr lang="en-US" altLang="zh-TW" b="1" spc="150" dirty="0" smtClean="0">
              <a:ln w="11430"/>
              <a:effectLst>
                <a:outerShdw blurRad="25400" algn="tl" rotWithShape="0">
                  <a:srgbClr val="000000">
                    <a:alpha val="43000"/>
                  </a:srgbClr>
                </a:outerShdw>
              </a:effectLst>
            </a:endParaRPr>
          </a:p>
          <a:p>
            <a:r>
              <a:rPr lang="zh-TW" altLang="zh-TW" b="1" spc="150" dirty="0" smtClean="0">
                <a:ln w="11430"/>
                <a:solidFill>
                  <a:srgbClr val="7030A0"/>
                </a:solidFill>
                <a:effectLst>
                  <a:outerShdw blurRad="25400" algn="tl" rotWithShape="0">
                    <a:srgbClr val="000000">
                      <a:alpha val="43000"/>
                    </a:srgbClr>
                  </a:outerShdw>
                </a:effectLst>
              </a:rPr>
              <a:t>例如</a:t>
            </a:r>
            <a:r>
              <a:rPr lang="zh-TW" altLang="zh-TW" b="1" spc="150" dirty="0">
                <a:ln w="11430"/>
                <a:solidFill>
                  <a:srgbClr val="7030A0"/>
                </a:solidFill>
                <a:effectLst>
                  <a:outerShdw blurRad="25400" algn="tl" rotWithShape="0">
                    <a:srgbClr val="000000">
                      <a:alpha val="43000"/>
                    </a:srgbClr>
                  </a:outerShdw>
                </a:effectLst>
              </a:rPr>
              <a:t>，由於對專門技術服務的需求是相當缺乏彈性的，所以若是</a:t>
            </a:r>
            <a:r>
              <a:rPr lang="zh-TW" altLang="zh-TW" b="1" spc="150" dirty="0" smtClean="0">
                <a:ln w="11430"/>
                <a:solidFill>
                  <a:srgbClr val="7030A0"/>
                </a:solidFill>
                <a:effectLst>
                  <a:outerShdw blurRad="25400" algn="tl" rotWithShape="0">
                    <a:srgbClr val="000000">
                      <a:alpha val="43000"/>
                    </a:srgbClr>
                  </a:outerShdw>
                </a:effectLst>
              </a:rPr>
              <a:t>某些</a:t>
            </a:r>
            <a:r>
              <a:rPr lang="zh-TW" altLang="en-US" b="1" spc="150" dirty="0" smtClean="0">
                <a:ln w="11430"/>
                <a:solidFill>
                  <a:srgbClr val="7030A0"/>
                </a:solidFill>
                <a:effectLst>
                  <a:outerShdw blurRad="25400" algn="tl" rotWithShape="0">
                    <a:srgbClr val="000000">
                      <a:alpha val="43000"/>
                    </a:srgbClr>
                  </a:outerShdw>
                </a:effectLst>
              </a:rPr>
              <a:t>擅長醫治</a:t>
            </a:r>
            <a:r>
              <a:rPr lang="zh-TW" altLang="zh-TW" b="1" spc="150" dirty="0" smtClean="0">
                <a:ln w="11430"/>
                <a:solidFill>
                  <a:srgbClr val="7030A0"/>
                </a:solidFill>
                <a:effectLst>
                  <a:outerShdw blurRad="25400" algn="tl" rotWithShape="0">
                    <a:srgbClr val="000000">
                      <a:alpha val="43000"/>
                    </a:srgbClr>
                  </a:outerShdw>
                </a:effectLst>
              </a:rPr>
              <a:t>特殊</a:t>
            </a:r>
            <a:r>
              <a:rPr lang="zh-TW" altLang="zh-TW" b="1" spc="150" dirty="0">
                <a:ln w="11430"/>
                <a:solidFill>
                  <a:srgbClr val="7030A0"/>
                </a:solidFill>
                <a:effectLst>
                  <a:outerShdw blurRad="25400" algn="tl" rotWithShape="0">
                    <a:srgbClr val="000000">
                      <a:alpha val="43000"/>
                    </a:srgbClr>
                  </a:outerShdw>
                </a:effectLst>
              </a:rPr>
              <a:t>疾病的名醫把看病或藥品的價格哄抬很高時，病人往往也只有選擇默默承受一途，這便牽涉到訂價道德問題。</a:t>
            </a:r>
            <a:r>
              <a:rPr lang="zh-TW" altLang="en-US" b="1" spc="150" dirty="0" smtClean="0">
                <a:ln w="11430"/>
                <a:solidFill>
                  <a:srgbClr val="7030A0"/>
                </a:solidFill>
                <a:effectLst>
                  <a:outerShdw blurRad="25400" algn="tl" rotWithShape="0">
                    <a:srgbClr val="000000">
                      <a:alpha val="43000"/>
                    </a:srgbClr>
                  </a:outerShdw>
                </a:effectLst>
                <a:latin typeface="微軟正黑體" pitchFamily="34" charset="-120"/>
                <a:ea typeface="微軟正黑體" pitchFamily="34" charset="-120"/>
              </a:rPr>
              <a:t>   </a:t>
            </a:r>
            <a:endParaRPr lang="zh-TW" altLang="en-US" b="1" spc="150" dirty="0">
              <a:ln w="11430"/>
              <a:solidFill>
                <a:srgbClr val="7030A0"/>
              </a:solidFill>
              <a:effectLst>
                <a:outerShdw blurRad="25400" algn="tl" rotWithShape="0">
                  <a:srgbClr val="000000">
                    <a:alpha val="43000"/>
                  </a:srgbClr>
                </a:outerShdw>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20</a:t>
            </a:fld>
            <a:endParaRPr lang="zh-TW"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4299794"/>
            <a:ext cx="2224831" cy="222483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50395214"/>
      </p:ext>
    </p:extLst>
  </p:cSld>
  <p:clrMapOvr>
    <a:masterClrMapping/>
  </p:clrMapOvr>
  <p:transition spd="slow" advClick="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randombar(horizontal)">
                                      <p:cBhvr>
                                        <p:cTn id="15"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124744"/>
          </a:xfrm>
        </p:spPr>
        <p:txBody>
          <a:bodyPr>
            <a:normAutofit fontScale="90000"/>
          </a:bodyPr>
          <a:lstStyle/>
          <a:p>
            <a:r>
              <a:rPr lang="en-US" altLang="zh-TW"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§11.4.6 </a:t>
            </a:r>
            <a:r>
              <a:rPr lang="zh-TW" altLang="en-US"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顧客對價格變化的特殊反應</a:t>
            </a:r>
            <a:endParaRPr lang="zh-TW" altLang="en-US" b="1" cap="all" dirty="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endParaRPr>
          </a:p>
        </p:txBody>
      </p:sp>
      <p:sp>
        <p:nvSpPr>
          <p:cNvPr id="3" name="內容版面配置區 2"/>
          <p:cNvSpPr>
            <a:spLocks noGrp="1"/>
          </p:cNvSpPr>
          <p:nvPr>
            <p:ph idx="1"/>
          </p:nvPr>
        </p:nvSpPr>
        <p:spPr>
          <a:xfrm>
            <a:off x="179512" y="2028826"/>
            <a:ext cx="4349626" cy="4097338"/>
          </a:xfrm>
        </p:spPr>
        <p:txBody>
          <a:bodyPr>
            <a:noAutofit/>
            <a:scene3d>
              <a:camera prst="orthographicFront"/>
              <a:lightRig rig="soft" dir="t">
                <a:rot lat="0" lon="0" rev="10800000"/>
              </a:lightRig>
            </a:scene3d>
            <a:sp3d>
              <a:bevelT w="27940" h="12700"/>
              <a:contourClr>
                <a:srgbClr val="DDDDDD"/>
              </a:contourClr>
            </a:sp3d>
          </a:bodyPr>
          <a:lstStyle/>
          <a:p>
            <a:pPr marL="0" indent="0">
              <a:buNone/>
            </a:pPr>
            <a:r>
              <a:rPr lang="en-US" altLang="zh-TW" sz="2300" b="1" spc="150" dirty="0">
                <a:ln w="11430"/>
                <a:solidFill>
                  <a:schemeClr val="accent6">
                    <a:lumMod val="50000"/>
                  </a:schemeClr>
                </a:solidFill>
                <a:effectLst>
                  <a:outerShdw blurRad="25400" algn="tl" rotWithShape="0">
                    <a:srgbClr val="000000">
                      <a:alpha val="43000"/>
                    </a:srgbClr>
                  </a:outerShdw>
                </a:effectLst>
              </a:rPr>
              <a:t>1.</a:t>
            </a:r>
            <a:r>
              <a:rPr lang="zh-TW" altLang="zh-TW" sz="2300" b="1" spc="150" dirty="0">
                <a:ln w="11430"/>
                <a:solidFill>
                  <a:schemeClr val="accent6">
                    <a:lumMod val="50000"/>
                  </a:schemeClr>
                </a:solidFill>
                <a:effectLst>
                  <a:outerShdw blurRad="25400" algn="tl" rotWithShape="0">
                    <a:srgbClr val="000000">
                      <a:alpha val="43000"/>
                    </a:srgbClr>
                  </a:outerShdw>
                </a:effectLst>
              </a:rPr>
              <a:t>顧客可能認為產品將被新的型式所替代，因此才會降價。</a:t>
            </a:r>
          </a:p>
          <a:p>
            <a:pPr marL="0" indent="0">
              <a:buNone/>
            </a:pPr>
            <a:r>
              <a:rPr lang="en-US" altLang="zh-TW" sz="2300" b="1" spc="150" dirty="0">
                <a:ln w="11430"/>
                <a:solidFill>
                  <a:schemeClr val="accent6">
                    <a:lumMod val="50000"/>
                  </a:schemeClr>
                </a:solidFill>
                <a:effectLst>
                  <a:outerShdw blurRad="25400" algn="tl" rotWithShape="0">
                    <a:srgbClr val="000000">
                      <a:alpha val="43000"/>
                    </a:srgbClr>
                  </a:outerShdw>
                </a:effectLst>
              </a:rPr>
              <a:t>2.</a:t>
            </a:r>
            <a:r>
              <a:rPr lang="zh-TW" altLang="zh-TW" sz="2300" b="1" spc="150" dirty="0">
                <a:ln w="11430"/>
                <a:solidFill>
                  <a:schemeClr val="accent6">
                    <a:lumMod val="50000"/>
                  </a:schemeClr>
                </a:solidFill>
                <a:effectLst>
                  <a:outerShdw blurRad="25400" algn="tl" rotWithShape="0">
                    <a:srgbClr val="000000">
                      <a:alpha val="43000"/>
                    </a:srgbClr>
                  </a:outerShdw>
                </a:effectLst>
              </a:rPr>
              <a:t>顧客可能認為降價是因為產品品質下降。</a:t>
            </a:r>
          </a:p>
          <a:p>
            <a:pPr marL="0" indent="0">
              <a:buNone/>
            </a:pPr>
            <a:r>
              <a:rPr lang="en-US" altLang="zh-TW" sz="2300" b="1" spc="150" dirty="0">
                <a:ln w="11430"/>
                <a:solidFill>
                  <a:schemeClr val="accent6">
                    <a:lumMod val="50000"/>
                  </a:schemeClr>
                </a:solidFill>
                <a:effectLst>
                  <a:outerShdw blurRad="25400" algn="tl" rotWithShape="0">
                    <a:srgbClr val="000000">
                      <a:alpha val="43000"/>
                    </a:srgbClr>
                  </a:outerShdw>
                </a:effectLst>
              </a:rPr>
              <a:t>3.</a:t>
            </a:r>
            <a:r>
              <a:rPr lang="zh-TW" altLang="zh-TW" sz="2300" b="1" spc="150" dirty="0">
                <a:ln w="11430"/>
                <a:solidFill>
                  <a:schemeClr val="accent6">
                    <a:lumMod val="50000"/>
                  </a:schemeClr>
                </a:solidFill>
                <a:effectLst>
                  <a:outerShdw blurRad="25400" algn="tl" rotWithShape="0">
                    <a:srgbClr val="000000">
                      <a:alpha val="43000"/>
                    </a:srgbClr>
                  </a:outerShdw>
                </a:effectLst>
              </a:rPr>
              <a:t>顧客可能認為公司面臨財務困難，所以產品才會降價。</a:t>
            </a:r>
          </a:p>
          <a:p>
            <a:pPr marL="0" indent="0">
              <a:buNone/>
            </a:pPr>
            <a:r>
              <a:rPr lang="en-US" altLang="zh-TW" sz="2300" b="1" spc="150" dirty="0">
                <a:ln w="11430"/>
                <a:solidFill>
                  <a:schemeClr val="accent6">
                    <a:lumMod val="50000"/>
                  </a:schemeClr>
                </a:solidFill>
                <a:effectLst>
                  <a:outerShdw blurRad="25400" algn="tl" rotWithShape="0">
                    <a:srgbClr val="000000">
                      <a:alpha val="43000"/>
                    </a:srgbClr>
                  </a:outerShdw>
                </a:effectLst>
              </a:rPr>
              <a:t>4.</a:t>
            </a:r>
            <a:r>
              <a:rPr lang="zh-TW" altLang="zh-TW" sz="2300" b="1" spc="150" dirty="0">
                <a:ln w="11430"/>
                <a:solidFill>
                  <a:schemeClr val="accent6">
                    <a:lumMod val="50000"/>
                  </a:schemeClr>
                </a:solidFill>
                <a:effectLst>
                  <a:outerShdw blurRad="25400" algn="tl" rotWithShape="0">
                    <a:srgbClr val="000000">
                      <a:alpha val="43000"/>
                    </a:srgbClr>
                  </a:outerShdw>
                </a:effectLst>
              </a:rPr>
              <a:t>顧客可能認為產品銷售不佳或其他顧客不喜歡，所以產品才會降價。</a:t>
            </a:r>
          </a:p>
          <a:p>
            <a:pPr marL="0" indent="0">
              <a:buNone/>
            </a:pPr>
            <a:r>
              <a:rPr lang="en-US" altLang="zh-TW" sz="2300" b="1" spc="150" dirty="0">
                <a:ln w="11430"/>
                <a:solidFill>
                  <a:schemeClr val="accent6">
                    <a:lumMod val="50000"/>
                  </a:schemeClr>
                </a:solidFill>
                <a:effectLst>
                  <a:outerShdw blurRad="25400" algn="tl" rotWithShape="0">
                    <a:srgbClr val="000000">
                      <a:alpha val="43000"/>
                    </a:srgbClr>
                  </a:outerShdw>
                </a:effectLst>
              </a:rPr>
              <a:t>5.</a:t>
            </a:r>
            <a:r>
              <a:rPr lang="zh-TW" altLang="zh-TW" sz="2300" b="1" spc="150" dirty="0">
                <a:ln w="11430"/>
                <a:solidFill>
                  <a:schemeClr val="accent6">
                    <a:lumMod val="50000"/>
                  </a:schemeClr>
                </a:solidFill>
                <a:effectLst>
                  <a:outerShdw blurRad="25400" algn="tl" rotWithShape="0">
                    <a:srgbClr val="000000">
                      <a:alpha val="43000"/>
                    </a:srgbClr>
                  </a:outerShdw>
                </a:effectLst>
              </a:rPr>
              <a:t>顧客預期價格還會再繼續下降。</a:t>
            </a:r>
            <a:endParaRPr lang="zh-TW" altLang="en-US" sz="2300" b="1" spc="150" dirty="0">
              <a:ln w="11430"/>
              <a:solidFill>
                <a:schemeClr val="accent6">
                  <a:lumMod val="50000"/>
                </a:schemeClr>
              </a:solidFill>
              <a:effectLst>
                <a:outerShdw blurRad="25400" algn="tl" rotWithShape="0">
                  <a:srgbClr val="000000">
                    <a:alpha val="43000"/>
                  </a:srgbClr>
                </a:outerShdw>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21</a:t>
            </a:fld>
            <a:endParaRPr lang="zh-TW" altLang="en-US" dirty="0"/>
          </a:p>
        </p:txBody>
      </p:sp>
      <p:sp>
        <p:nvSpPr>
          <p:cNvPr id="6" name="圓角矩形 5"/>
          <p:cNvSpPr/>
          <p:nvPr/>
        </p:nvSpPr>
        <p:spPr>
          <a:xfrm>
            <a:off x="323528" y="1268760"/>
            <a:ext cx="4176464" cy="648072"/>
          </a:xfrm>
          <a:prstGeom prst="roundRect">
            <a:avLst/>
          </a:prstGeom>
        </p:spPr>
        <p:style>
          <a:lnRef idx="3">
            <a:schemeClr val="lt1"/>
          </a:lnRef>
          <a:fillRef idx="1">
            <a:schemeClr val="accent6"/>
          </a:fillRef>
          <a:effectRef idx="1">
            <a:schemeClr val="accent6"/>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400" b="1" spc="150" dirty="0">
                <a:ln w="11430"/>
                <a:solidFill>
                  <a:schemeClr val="tx1"/>
                </a:solidFill>
                <a:effectLst>
                  <a:outerShdw blurRad="25400" algn="tl" rotWithShape="0">
                    <a:srgbClr val="000000">
                      <a:alpha val="43000"/>
                    </a:srgbClr>
                  </a:outerShdw>
                </a:effectLst>
              </a:rPr>
              <a:t>降價帶來的負面反應</a:t>
            </a:r>
            <a:endParaRPr lang="zh-TW" altLang="en-US" sz="2400" b="1" spc="150" dirty="0">
              <a:ln w="11430"/>
              <a:solidFill>
                <a:schemeClr val="tx1"/>
              </a:solidFill>
              <a:effectLst>
                <a:outerShdw blurRad="25400" algn="tl" rotWithShape="0">
                  <a:srgbClr val="000000">
                    <a:alpha val="43000"/>
                  </a:srgbClr>
                </a:outerShdw>
              </a:effectLst>
            </a:endParaRPr>
          </a:p>
        </p:txBody>
      </p:sp>
      <p:sp>
        <p:nvSpPr>
          <p:cNvPr id="7" name="圓角矩形 6"/>
          <p:cNvSpPr/>
          <p:nvPr/>
        </p:nvSpPr>
        <p:spPr>
          <a:xfrm>
            <a:off x="4852987" y="1268760"/>
            <a:ext cx="4176464" cy="648072"/>
          </a:xfrm>
          <a:prstGeom prst="roundRect">
            <a:avLst/>
          </a:prstGeom>
          <a:solidFill>
            <a:srgbClr val="00B0F0"/>
          </a:solidFill>
        </p:spPr>
        <p:style>
          <a:lnRef idx="3">
            <a:schemeClr val="lt1"/>
          </a:lnRef>
          <a:fillRef idx="1">
            <a:schemeClr val="accent1"/>
          </a:fillRef>
          <a:effectRef idx="1">
            <a:schemeClr val="accent1"/>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en-US" sz="2400" b="1" spc="150" dirty="0" smtClean="0">
                <a:ln w="11430"/>
                <a:solidFill>
                  <a:schemeClr val="tx1"/>
                </a:solidFill>
                <a:effectLst>
                  <a:outerShdw blurRad="25400" algn="tl" rotWithShape="0">
                    <a:srgbClr val="000000">
                      <a:alpha val="43000"/>
                    </a:srgbClr>
                  </a:outerShdw>
                </a:effectLst>
              </a:rPr>
              <a:t>漲</a:t>
            </a:r>
            <a:r>
              <a:rPr lang="zh-TW" altLang="zh-TW" sz="2400" b="1" spc="150" dirty="0" smtClean="0">
                <a:ln w="11430"/>
                <a:solidFill>
                  <a:schemeClr val="tx1"/>
                </a:solidFill>
                <a:effectLst>
                  <a:outerShdw blurRad="25400" algn="tl" rotWithShape="0">
                    <a:srgbClr val="000000">
                      <a:alpha val="43000"/>
                    </a:srgbClr>
                  </a:outerShdw>
                </a:effectLst>
              </a:rPr>
              <a:t>價</a:t>
            </a:r>
            <a:r>
              <a:rPr lang="zh-TW" altLang="zh-TW" sz="2400" b="1" spc="150" dirty="0">
                <a:ln w="11430"/>
                <a:solidFill>
                  <a:schemeClr val="tx1"/>
                </a:solidFill>
                <a:effectLst>
                  <a:outerShdw blurRad="25400" algn="tl" rotWithShape="0">
                    <a:srgbClr val="000000">
                      <a:alpha val="43000"/>
                    </a:srgbClr>
                  </a:outerShdw>
                </a:effectLst>
              </a:rPr>
              <a:t>帶來</a:t>
            </a:r>
            <a:r>
              <a:rPr lang="zh-TW" altLang="zh-TW" sz="2400" b="1" spc="150" dirty="0" smtClean="0">
                <a:ln w="11430"/>
                <a:solidFill>
                  <a:schemeClr val="tx1"/>
                </a:solidFill>
                <a:effectLst>
                  <a:outerShdw blurRad="25400" algn="tl" rotWithShape="0">
                    <a:srgbClr val="000000">
                      <a:alpha val="43000"/>
                    </a:srgbClr>
                  </a:outerShdw>
                </a:effectLst>
              </a:rPr>
              <a:t>的</a:t>
            </a:r>
            <a:r>
              <a:rPr lang="zh-TW" altLang="en-US" sz="2400" b="1" spc="150" dirty="0" smtClean="0">
                <a:ln w="11430"/>
                <a:solidFill>
                  <a:schemeClr val="tx1"/>
                </a:solidFill>
                <a:effectLst>
                  <a:outerShdw blurRad="25400" algn="tl" rotWithShape="0">
                    <a:srgbClr val="000000">
                      <a:alpha val="43000"/>
                    </a:srgbClr>
                  </a:outerShdw>
                </a:effectLst>
              </a:rPr>
              <a:t>正</a:t>
            </a:r>
            <a:r>
              <a:rPr lang="zh-TW" altLang="zh-TW" sz="2400" b="1" spc="150" dirty="0" smtClean="0">
                <a:ln w="11430"/>
                <a:solidFill>
                  <a:schemeClr val="tx1"/>
                </a:solidFill>
                <a:effectLst>
                  <a:outerShdw blurRad="25400" algn="tl" rotWithShape="0">
                    <a:srgbClr val="000000">
                      <a:alpha val="43000"/>
                    </a:srgbClr>
                  </a:outerShdw>
                </a:effectLst>
              </a:rPr>
              <a:t>面</a:t>
            </a:r>
            <a:r>
              <a:rPr lang="zh-TW" altLang="zh-TW" sz="2400" b="1" spc="150" dirty="0">
                <a:ln w="11430"/>
                <a:solidFill>
                  <a:schemeClr val="tx1"/>
                </a:solidFill>
                <a:effectLst>
                  <a:outerShdw blurRad="25400" algn="tl" rotWithShape="0">
                    <a:srgbClr val="000000">
                      <a:alpha val="43000"/>
                    </a:srgbClr>
                  </a:outerShdw>
                </a:effectLst>
              </a:rPr>
              <a:t>反應</a:t>
            </a:r>
            <a:endParaRPr lang="zh-TW" altLang="en-US" sz="2400" b="1" spc="150" dirty="0">
              <a:ln w="11430"/>
              <a:solidFill>
                <a:schemeClr val="tx1"/>
              </a:solidFill>
              <a:effectLst>
                <a:outerShdw blurRad="25400" algn="tl" rotWithShape="0">
                  <a:srgbClr val="000000">
                    <a:alpha val="43000"/>
                  </a:srgbClr>
                </a:outerShdw>
              </a:effectLst>
            </a:endParaRPr>
          </a:p>
        </p:txBody>
      </p:sp>
      <p:sp>
        <p:nvSpPr>
          <p:cNvPr id="8" name="矩形 7"/>
          <p:cNvSpPr/>
          <p:nvPr/>
        </p:nvSpPr>
        <p:spPr>
          <a:xfrm>
            <a:off x="4760167" y="2147713"/>
            <a:ext cx="4237261" cy="2569934"/>
          </a:xfrm>
          <a:prstGeom prst="rect">
            <a:avLst/>
          </a:prstGeom>
        </p:spPr>
        <p:txBody>
          <a:bodyPr wrap="square">
            <a:spAutoFit/>
            <a:scene3d>
              <a:camera prst="orthographicFront"/>
              <a:lightRig rig="soft" dir="t">
                <a:rot lat="0" lon="0" rev="10800000"/>
              </a:lightRig>
            </a:scene3d>
            <a:sp3d>
              <a:bevelT w="27940" h="12700"/>
              <a:contourClr>
                <a:srgbClr val="DDDDDD"/>
              </a:contourClr>
            </a:sp3d>
          </a:bodyPr>
          <a:lstStyle/>
          <a:p>
            <a:r>
              <a:rPr lang="en-US" altLang="zh-TW" sz="2300" b="1" spc="150" dirty="0">
                <a:ln w="11430"/>
                <a:solidFill>
                  <a:srgbClr val="0070C0"/>
                </a:solidFill>
                <a:effectLst>
                  <a:outerShdw blurRad="25400" algn="tl" rotWithShape="0">
                    <a:srgbClr val="000000">
                      <a:alpha val="43000"/>
                    </a:srgbClr>
                  </a:outerShdw>
                </a:effectLst>
              </a:rPr>
              <a:t>1.</a:t>
            </a:r>
            <a:r>
              <a:rPr lang="zh-TW" altLang="zh-TW" sz="2300" b="1" spc="150" dirty="0">
                <a:ln w="11430"/>
                <a:solidFill>
                  <a:srgbClr val="0070C0"/>
                </a:solidFill>
                <a:effectLst>
                  <a:outerShdw blurRad="25400" algn="tl" rotWithShape="0">
                    <a:srgbClr val="000000">
                      <a:alpha val="43000"/>
                    </a:srgbClr>
                  </a:outerShdw>
                </a:effectLst>
              </a:rPr>
              <a:t>顧客可能認為漲價是因為產品大受歡迎，所以要買要快。</a:t>
            </a:r>
          </a:p>
          <a:p>
            <a:r>
              <a:rPr lang="en-US" altLang="zh-TW" sz="2300" b="1" spc="150" dirty="0">
                <a:ln w="11430"/>
                <a:solidFill>
                  <a:srgbClr val="0070C0"/>
                </a:solidFill>
                <a:effectLst>
                  <a:outerShdw blurRad="25400" algn="tl" rotWithShape="0">
                    <a:srgbClr val="000000">
                      <a:alpha val="43000"/>
                    </a:srgbClr>
                  </a:outerShdw>
                </a:effectLst>
              </a:rPr>
              <a:t>2.</a:t>
            </a:r>
            <a:r>
              <a:rPr lang="zh-TW" altLang="zh-TW" sz="2300" b="1" spc="150" dirty="0">
                <a:ln w="11430"/>
                <a:solidFill>
                  <a:srgbClr val="0070C0"/>
                </a:solidFill>
                <a:effectLst>
                  <a:outerShdw blurRad="25400" algn="tl" rotWithShape="0">
                    <a:srgbClr val="000000">
                      <a:alpha val="43000"/>
                    </a:srgbClr>
                  </a:outerShdw>
                </a:effectLst>
              </a:rPr>
              <a:t>顧客可能認為漲價是因為產品出現短缺。</a:t>
            </a:r>
          </a:p>
          <a:p>
            <a:r>
              <a:rPr lang="en-US" altLang="zh-TW" sz="2300" b="1" spc="150" dirty="0">
                <a:ln w="11430"/>
                <a:solidFill>
                  <a:srgbClr val="0070C0"/>
                </a:solidFill>
                <a:effectLst>
                  <a:outerShdw blurRad="25400" algn="tl" rotWithShape="0">
                    <a:srgbClr val="000000">
                      <a:alpha val="43000"/>
                    </a:srgbClr>
                  </a:outerShdw>
                </a:effectLst>
              </a:rPr>
              <a:t>3.</a:t>
            </a:r>
            <a:r>
              <a:rPr lang="zh-TW" altLang="zh-TW" sz="2300" b="1" spc="150" dirty="0">
                <a:ln w="11430"/>
                <a:solidFill>
                  <a:srgbClr val="0070C0"/>
                </a:solidFill>
                <a:effectLst>
                  <a:outerShdw blurRad="25400" algn="tl" rotWithShape="0">
                    <a:srgbClr val="000000">
                      <a:alpha val="43000"/>
                    </a:srgbClr>
                  </a:outerShdw>
                </a:effectLst>
              </a:rPr>
              <a:t>顧客可能認為漲價是因為其他顧客普遍認為這是值得購買的產品。</a:t>
            </a:r>
            <a:endParaRPr lang="zh-TW" altLang="en-US" sz="2300" b="1" spc="150" dirty="0">
              <a:ln w="11430"/>
              <a:solidFill>
                <a:srgbClr val="0070C0"/>
              </a:solidFill>
              <a:effectLst>
                <a:outerShdw blurRad="25400" algn="tl" rotWithShape="0">
                  <a:srgbClr val="000000">
                    <a:alpha val="43000"/>
                  </a:srgbClr>
                </a:outerShdw>
              </a:effectLst>
            </a:endParaRPr>
          </a:p>
        </p:txBody>
      </p:sp>
      <p:pic>
        <p:nvPicPr>
          <p:cNvPr id="9" name="Picture 33" descr="j037893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80112" y="4756924"/>
            <a:ext cx="2535188" cy="1790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0395214"/>
      </p:ext>
    </p:extLst>
  </p:cSld>
  <p:clrMapOvr>
    <a:masterClrMapping/>
  </p:clrMapOvr>
  <p:transition spd="slow" advClick="0">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ou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left)">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left)">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left)">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left)">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left)">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box(out)">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8">
                                            <p:txEl>
                                              <p:pRg st="0" end="0"/>
                                            </p:txEl>
                                          </p:spTgt>
                                        </p:tgtEl>
                                        <p:attrNameLst>
                                          <p:attrName>style.visibility</p:attrName>
                                        </p:attrNameLst>
                                      </p:cBhvr>
                                      <p:to>
                                        <p:strVal val="visible"/>
                                      </p:to>
                                    </p:set>
                                    <p:animEffect transition="in" filter="wipe(left)">
                                      <p:cBhvr>
                                        <p:cTn id="42" dur="500"/>
                                        <p:tgtEl>
                                          <p:spTgt spid="8">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8">
                                            <p:txEl>
                                              <p:pRg st="1" end="1"/>
                                            </p:txEl>
                                          </p:spTgt>
                                        </p:tgtEl>
                                        <p:attrNameLst>
                                          <p:attrName>style.visibility</p:attrName>
                                        </p:attrNameLst>
                                      </p:cBhvr>
                                      <p:to>
                                        <p:strVal val="visible"/>
                                      </p:to>
                                    </p:set>
                                    <p:animEffect transition="in" filter="wipe(left)">
                                      <p:cBhvr>
                                        <p:cTn id="47" dur="500"/>
                                        <p:tgtEl>
                                          <p:spTgt spid="8">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8">
                                            <p:txEl>
                                              <p:pRg st="2" end="2"/>
                                            </p:txEl>
                                          </p:spTgt>
                                        </p:tgtEl>
                                        <p:attrNameLst>
                                          <p:attrName>style.visibility</p:attrName>
                                        </p:attrNameLst>
                                      </p:cBhvr>
                                      <p:to>
                                        <p:strVal val="visible"/>
                                      </p:to>
                                    </p:set>
                                    <p:animEffect transition="in" filter="wipe(left)">
                                      <p:cBhvr>
                                        <p:cTn id="52" dur="500"/>
                                        <p:tgtEl>
                                          <p:spTgt spid="8">
                                            <p:txEl>
                                              <p:pRg st="2" end="2"/>
                                            </p:txEl>
                                          </p:spTgt>
                                        </p:tgtEl>
                                      </p:cBhvr>
                                    </p:animEffect>
                                  </p:childTnLst>
                                </p:cTn>
                              </p:par>
                              <p:par>
                                <p:cTn id="53" presetID="14" presetClass="entr" presetSubtype="10" fill="hold" nodeType="with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randombar(horizontal)">
                                      <p:cBhvr>
                                        <p:cTn id="5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7" grpId="0" animBg="1"/>
      <p:bldP spid="8"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ctrTitle"/>
          </p:nvPr>
        </p:nvSpPr>
        <p:spPr>
          <a:xfrm>
            <a:off x="685800" y="2130425"/>
            <a:ext cx="7772400" cy="2162671"/>
          </a:xfrm>
        </p:spPr>
        <p:txBody>
          <a:bodyPr>
            <a:normAutofit/>
          </a:bodyPr>
          <a:lstStyle/>
          <a:p>
            <a:r>
              <a:rPr lang="en-US" altLang="zh-TW" sz="5400"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-The End-</a:t>
            </a:r>
            <a:endParaRPr lang="zh-TW" altLang="en-US" sz="54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3" name="內容版面配置區 2"/>
          <p:cNvSpPr>
            <a:spLocks noGrp="1"/>
          </p:cNvSpPr>
          <p:nvPr>
            <p:ph type="subTitle" idx="1"/>
          </p:nvPr>
        </p:nvSpPr>
        <p:spPr/>
        <p:txBody>
          <a:bodyPr>
            <a:scene3d>
              <a:camera prst="orthographicFront"/>
              <a:lightRig rig="soft" dir="t">
                <a:rot lat="0" lon="0" rev="10800000"/>
              </a:lightRig>
            </a:scene3d>
            <a:sp3d>
              <a:bevelT w="27940" h="12700"/>
              <a:contourClr>
                <a:srgbClr val="DDDDDD"/>
              </a:contourClr>
            </a:sp3d>
          </a:bodyPr>
          <a:lstStyle/>
          <a:p>
            <a:pPr>
              <a:buFontTx/>
              <a:buNone/>
            </a:pPr>
            <a:r>
              <a:rPr lang="zh-TW" altLang="en-US" b="1" spc="150" dirty="0" smtClean="0">
                <a:ln w="11430"/>
                <a:effectLst>
                  <a:outerShdw blurRad="25400" algn="tl" rotWithShape="0">
                    <a:srgbClr val="000000">
                      <a:alpha val="43000"/>
                    </a:srgbClr>
                  </a:outerShdw>
                </a:effectLst>
                <a:latin typeface="微軟正黑體" pitchFamily="34" charset="-120"/>
                <a:ea typeface="微軟正黑體" pitchFamily="34" charset="-120"/>
              </a:rPr>
              <a:t>   </a:t>
            </a:r>
            <a:endParaRPr lang="zh-TW" altLang="en-US" b="1" spc="150" dirty="0">
              <a:ln w="11430"/>
              <a:effectLst>
                <a:outerShdw blurRad="25400" algn="tl" rotWithShape="0">
                  <a:srgbClr val="000000">
                    <a:alpha val="43000"/>
                  </a:srgbClr>
                </a:outerShdw>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179512" y="6511262"/>
            <a:ext cx="2952328" cy="268287"/>
          </a:xfrm>
        </p:spPr>
        <p:txBody>
          <a:bodyPr/>
          <a:lstStyle/>
          <a:p>
            <a:r>
              <a:rPr lang="zh-TW" altLang="en-US" dirty="0" smtClean="0">
                <a:solidFill>
                  <a:schemeClr val="bg1">
                    <a:lumMod val="65000"/>
                  </a:schemeClr>
                </a:solidFill>
                <a:latin typeface="微軟正黑體" pitchFamily="34" charset="-120"/>
                <a:ea typeface="微軟正黑體" pitchFamily="34" charset="-120"/>
              </a:rPr>
              <a:t>行銷管理   </a:t>
            </a:r>
            <a:r>
              <a:rPr lang="en-US" altLang="zh-TW" dirty="0" smtClean="0">
                <a:solidFill>
                  <a:schemeClr val="bg1">
                    <a:lumMod val="65000"/>
                  </a:schemeClr>
                </a:solidFill>
                <a:latin typeface="微軟正黑體" pitchFamily="34" charset="-120"/>
                <a:ea typeface="微軟正黑體" pitchFamily="34" charset="-120"/>
              </a:rPr>
              <a:t>Chapter 11   </a:t>
            </a:r>
            <a:r>
              <a:rPr lang="zh-TW" altLang="en-US" dirty="0" smtClean="0">
                <a:solidFill>
                  <a:schemeClr val="bg1">
                    <a:lumMod val="65000"/>
                  </a:schemeClr>
                </a:solidFill>
                <a:latin typeface="微軟正黑體" pitchFamily="34" charset="-120"/>
                <a:ea typeface="微軟正黑體" pitchFamily="34" charset="-120"/>
              </a:rPr>
              <a:t>訂價概念</a:t>
            </a:r>
            <a:endParaRPr lang="zh-TW" altLang="en-US" dirty="0">
              <a:solidFill>
                <a:schemeClr val="bg1">
                  <a:lumMod val="65000"/>
                </a:schemeClr>
              </a:solidFill>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22</a:t>
            </a:fld>
            <a:endParaRPr lang="zh-TW" altLang="en-US" dirty="0"/>
          </a:p>
        </p:txBody>
      </p:sp>
    </p:spTree>
    <p:extLst>
      <p:ext uri="{BB962C8B-B14F-4D97-AF65-F5344CB8AC3E}">
        <p14:creationId xmlns:p14="http://schemas.microsoft.com/office/powerpoint/2010/main" val="395039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196752"/>
          </a:xfrm>
        </p:spPr>
        <p:txBody>
          <a:bodyPr/>
          <a:lstStyle/>
          <a:p>
            <a:r>
              <a:rPr lang="en-US" altLang="zh-TW"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§11.1.1 </a:t>
            </a:r>
            <a:r>
              <a:rPr lang="zh-TW" altLang="zh-TW"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價格</a:t>
            </a:r>
            <a:r>
              <a:rPr lang="zh-TW" altLang="zh-TW" b="1" cap="all" dirty="0">
                <a:ln w="9000" cmpd="sng">
                  <a:solidFill>
                    <a:schemeClr val="accent4">
                      <a:shade val="50000"/>
                      <a:satMod val="120000"/>
                    </a:schemeClr>
                  </a:solidFill>
                  <a:prstDash val="solid"/>
                </a:ln>
                <a:effectLst>
                  <a:reflection blurRad="12700" stA="28000" endPos="45000" dist="1000" dir="5400000" sy="-100000" algn="bl" rotWithShape="0"/>
                </a:effectLst>
              </a:rPr>
              <a:t>的涵義</a:t>
            </a:r>
            <a:endParaRPr lang="zh-TW" altLang="en-US" b="1" cap="all" dirty="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endParaRPr>
          </a:p>
        </p:txBody>
      </p:sp>
      <p:sp>
        <p:nvSpPr>
          <p:cNvPr id="3" name="內容版面配置區 2"/>
          <p:cNvSpPr>
            <a:spLocks noGrp="1"/>
          </p:cNvSpPr>
          <p:nvPr>
            <p:ph idx="1"/>
          </p:nvPr>
        </p:nvSpPr>
        <p:spPr>
          <a:xfrm>
            <a:off x="869956" y="982712"/>
            <a:ext cx="8229600" cy="3956472"/>
          </a:xfrm>
        </p:spPr>
        <p:txBody>
          <a:bodyPr>
            <a:normAutofit/>
            <a:scene3d>
              <a:camera prst="orthographicFront"/>
              <a:lightRig rig="soft" dir="t">
                <a:rot lat="0" lon="0" rev="10800000"/>
              </a:lightRig>
            </a:scene3d>
            <a:sp3d>
              <a:bevelT w="27940" h="12700"/>
              <a:contourClr>
                <a:srgbClr val="DDDDDD"/>
              </a:contourClr>
            </a:sp3d>
          </a:bodyPr>
          <a:lstStyle/>
          <a:p>
            <a:r>
              <a:rPr lang="zh-TW" altLang="zh-TW" sz="3000" b="1" spc="150" dirty="0">
                <a:ln w="11430"/>
                <a:solidFill>
                  <a:srgbClr val="C00000"/>
                </a:solidFill>
                <a:effectLst>
                  <a:outerShdw blurRad="25400" algn="tl" rotWithShape="0">
                    <a:srgbClr val="000000">
                      <a:alpha val="43000"/>
                    </a:srgbClr>
                  </a:outerShdw>
                </a:effectLst>
              </a:rPr>
              <a:t>價格</a:t>
            </a:r>
            <a:r>
              <a:rPr lang="en-US" altLang="zh-TW" sz="3000" b="1" spc="150" dirty="0">
                <a:ln w="11430"/>
                <a:solidFill>
                  <a:srgbClr val="C00000"/>
                </a:solidFill>
                <a:effectLst>
                  <a:outerShdw blurRad="25400" algn="tl" rotWithShape="0">
                    <a:srgbClr val="000000">
                      <a:alpha val="43000"/>
                    </a:srgbClr>
                  </a:outerShdw>
                </a:effectLst>
              </a:rPr>
              <a:t>(price</a:t>
            </a:r>
            <a:r>
              <a:rPr lang="en-US" altLang="zh-TW" sz="3000" b="1" spc="150" dirty="0" smtClean="0">
                <a:ln w="11430"/>
                <a:solidFill>
                  <a:srgbClr val="C00000"/>
                </a:solidFill>
                <a:effectLst>
                  <a:outerShdw blurRad="25400" algn="tl" rotWithShape="0">
                    <a:srgbClr val="000000">
                      <a:alpha val="43000"/>
                    </a:srgbClr>
                  </a:outerShdw>
                </a:effectLst>
              </a:rPr>
              <a:t>)</a:t>
            </a:r>
            <a:r>
              <a:rPr lang="zh-TW" altLang="en-US" sz="3000" b="1" spc="150" dirty="0" smtClean="0">
                <a:ln w="11430"/>
                <a:solidFill>
                  <a:sysClr val="windowText" lastClr="000000"/>
                </a:solidFill>
                <a:effectLst>
                  <a:outerShdw blurRad="25400" algn="tl" rotWithShape="0">
                    <a:srgbClr val="000000">
                      <a:alpha val="43000"/>
                    </a:srgbClr>
                  </a:outerShdw>
                </a:effectLst>
              </a:rPr>
              <a:t>：</a:t>
            </a:r>
            <a:r>
              <a:rPr lang="zh-TW" altLang="zh-TW" sz="3000" b="1" spc="150" dirty="0" smtClean="0">
                <a:ln w="11430"/>
                <a:solidFill>
                  <a:sysClr val="windowText" lastClr="000000"/>
                </a:solidFill>
                <a:effectLst>
                  <a:outerShdw blurRad="25400" algn="tl" rotWithShape="0">
                    <a:srgbClr val="000000">
                      <a:alpha val="43000"/>
                    </a:srgbClr>
                  </a:outerShdw>
                </a:effectLst>
              </a:rPr>
              <a:t>指</a:t>
            </a:r>
            <a:r>
              <a:rPr lang="zh-TW" altLang="zh-TW" sz="3000" b="1" spc="150" dirty="0">
                <a:ln w="11430"/>
                <a:solidFill>
                  <a:sysClr val="windowText" lastClr="000000"/>
                </a:solidFill>
                <a:effectLst>
                  <a:outerShdw blurRad="25400" algn="tl" rotWithShape="0">
                    <a:srgbClr val="000000">
                      <a:alpha val="43000"/>
                    </a:srgbClr>
                  </a:outerShdw>
                </a:effectLst>
              </a:rPr>
              <a:t>在交換過程中，為獲得一項商品或服務所付出的代價。</a:t>
            </a:r>
            <a:r>
              <a:rPr lang="zh-TW" altLang="en-US" sz="3000" b="1"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rPr>
              <a:t>   </a:t>
            </a:r>
            <a:endParaRPr lang="en-US" altLang="zh-TW" sz="3000" b="1" spc="150" dirty="0" smtClean="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endParaRPr>
          </a:p>
          <a:p>
            <a:r>
              <a:rPr lang="zh-TW" altLang="zh-TW" sz="3000" b="1" spc="150" dirty="0">
                <a:ln w="11430"/>
                <a:solidFill>
                  <a:srgbClr val="C00000"/>
                </a:solidFill>
                <a:effectLst>
                  <a:outerShdw blurRad="25400" algn="tl" rotWithShape="0">
                    <a:srgbClr val="000000">
                      <a:alpha val="43000"/>
                    </a:srgbClr>
                  </a:outerShdw>
                </a:effectLst>
              </a:rPr>
              <a:t>貨幣代價</a:t>
            </a:r>
            <a:r>
              <a:rPr lang="en-US" altLang="zh-TW" sz="3000" b="1" spc="150" dirty="0">
                <a:ln w="11430"/>
                <a:solidFill>
                  <a:srgbClr val="C00000"/>
                </a:solidFill>
                <a:effectLst>
                  <a:outerShdw blurRad="25400" algn="tl" rotWithShape="0">
                    <a:srgbClr val="000000">
                      <a:alpha val="43000"/>
                    </a:srgbClr>
                  </a:outerShdw>
                </a:effectLst>
              </a:rPr>
              <a:t>(monetary sacrifice</a:t>
            </a:r>
            <a:r>
              <a:rPr lang="en-US" altLang="zh-TW" sz="3000" b="1" spc="150" dirty="0" smtClean="0">
                <a:ln w="11430"/>
                <a:solidFill>
                  <a:srgbClr val="C00000"/>
                </a:solidFill>
                <a:effectLst>
                  <a:outerShdw blurRad="25400" algn="tl" rotWithShape="0">
                    <a:srgbClr val="000000">
                      <a:alpha val="43000"/>
                    </a:srgbClr>
                  </a:outerShdw>
                </a:effectLst>
              </a:rPr>
              <a:t>)</a:t>
            </a:r>
            <a:r>
              <a:rPr lang="zh-TW" altLang="en-US" sz="3000" b="1" spc="150" dirty="0" smtClean="0">
                <a:ln w="11430"/>
                <a:solidFill>
                  <a:sysClr val="windowText" lastClr="000000"/>
                </a:solidFill>
                <a:effectLst>
                  <a:outerShdw blurRad="25400" algn="tl" rotWithShape="0">
                    <a:srgbClr val="000000">
                      <a:alpha val="43000"/>
                    </a:srgbClr>
                  </a:outerShdw>
                </a:effectLst>
              </a:rPr>
              <a:t>：</a:t>
            </a:r>
            <a:r>
              <a:rPr lang="zh-TW" altLang="zh-TW" sz="3000" b="1" spc="150" dirty="0" smtClean="0">
                <a:ln w="11430"/>
                <a:solidFill>
                  <a:sysClr val="windowText" lastClr="000000"/>
                </a:solidFill>
                <a:effectLst>
                  <a:outerShdw blurRad="25400" algn="tl" rotWithShape="0">
                    <a:srgbClr val="000000">
                      <a:alpha val="43000"/>
                    </a:srgbClr>
                  </a:outerShdw>
                </a:effectLst>
              </a:rPr>
              <a:t>指</a:t>
            </a:r>
            <a:r>
              <a:rPr lang="zh-TW" altLang="zh-TW" sz="3000" b="1" spc="150" dirty="0">
                <a:ln w="11430"/>
                <a:solidFill>
                  <a:sysClr val="windowText" lastClr="000000"/>
                </a:solidFill>
                <a:effectLst>
                  <a:outerShdw blurRad="25400" algn="tl" rotWithShape="0">
                    <a:srgbClr val="000000">
                      <a:alpha val="43000"/>
                    </a:srgbClr>
                  </a:outerShdw>
                </a:effectLst>
              </a:rPr>
              <a:t>為獲取商品或服務所付出的經濟上</a:t>
            </a:r>
            <a:r>
              <a:rPr lang="zh-TW" altLang="zh-TW" sz="3000" b="1" spc="150" dirty="0" smtClean="0">
                <a:ln w="11430"/>
                <a:solidFill>
                  <a:sysClr val="windowText" lastClr="000000"/>
                </a:solidFill>
                <a:effectLst>
                  <a:outerShdw blurRad="25400" algn="tl" rotWithShape="0">
                    <a:srgbClr val="000000">
                      <a:alpha val="43000"/>
                    </a:srgbClr>
                  </a:outerShdw>
                </a:effectLst>
              </a:rPr>
              <a:t>支出</a:t>
            </a:r>
            <a:r>
              <a:rPr lang="zh-TW" altLang="en-US" sz="3000" b="1" spc="150" dirty="0">
                <a:ln w="11430"/>
                <a:solidFill>
                  <a:sysClr val="windowText" lastClr="000000"/>
                </a:solidFill>
                <a:effectLst>
                  <a:outerShdw blurRad="25400" algn="tl" rotWithShape="0">
                    <a:srgbClr val="000000">
                      <a:alpha val="43000"/>
                    </a:srgbClr>
                  </a:outerShdw>
                </a:effectLst>
              </a:rPr>
              <a:t>。</a:t>
            </a:r>
            <a:endParaRPr lang="en-US" altLang="zh-TW" sz="3000" b="1" spc="150" dirty="0" smtClean="0">
              <a:ln w="11430"/>
              <a:solidFill>
                <a:sysClr val="windowText" lastClr="000000"/>
              </a:solidFill>
              <a:effectLst>
                <a:outerShdw blurRad="25400" algn="tl" rotWithShape="0">
                  <a:srgbClr val="000000">
                    <a:alpha val="43000"/>
                  </a:srgbClr>
                </a:outerShdw>
              </a:effectLst>
            </a:endParaRPr>
          </a:p>
          <a:p>
            <a:r>
              <a:rPr lang="zh-TW" altLang="zh-TW" sz="3000" b="1" spc="150" dirty="0" smtClean="0">
                <a:ln w="11430"/>
                <a:solidFill>
                  <a:srgbClr val="C00000"/>
                </a:solidFill>
                <a:effectLst>
                  <a:outerShdw blurRad="25400" algn="tl" rotWithShape="0">
                    <a:srgbClr val="000000">
                      <a:alpha val="43000"/>
                    </a:srgbClr>
                  </a:outerShdw>
                </a:effectLst>
              </a:rPr>
              <a:t>非</a:t>
            </a:r>
            <a:r>
              <a:rPr lang="zh-TW" altLang="zh-TW" sz="3000" b="1" spc="150" dirty="0">
                <a:ln w="11430"/>
                <a:solidFill>
                  <a:srgbClr val="C00000"/>
                </a:solidFill>
                <a:effectLst>
                  <a:outerShdw blurRad="25400" algn="tl" rotWithShape="0">
                    <a:srgbClr val="000000">
                      <a:alpha val="43000"/>
                    </a:srgbClr>
                  </a:outerShdw>
                </a:effectLst>
              </a:rPr>
              <a:t>貨幣代價</a:t>
            </a:r>
            <a:r>
              <a:rPr lang="en-US" altLang="zh-TW" sz="3000" b="1" spc="150" dirty="0">
                <a:ln w="11430"/>
                <a:solidFill>
                  <a:srgbClr val="C00000"/>
                </a:solidFill>
                <a:effectLst>
                  <a:outerShdw blurRad="25400" algn="tl" rotWithShape="0">
                    <a:srgbClr val="000000">
                      <a:alpha val="43000"/>
                    </a:srgbClr>
                  </a:outerShdw>
                </a:effectLst>
              </a:rPr>
              <a:t>(non-monetary sacrifice</a:t>
            </a:r>
            <a:r>
              <a:rPr lang="en-US" altLang="zh-TW" sz="3000" b="1" spc="150" dirty="0" smtClean="0">
                <a:ln w="11430"/>
                <a:solidFill>
                  <a:srgbClr val="C00000"/>
                </a:solidFill>
                <a:effectLst>
                  <a:outerShdw blurRad="25400" algn="tl" rotWithShape="0">
                    <a:srgbClr val="000000">
                      <a:alpha val="43000"/>
                    </a:srgbClr>
                  </a:outerShdw>
                </a:effectLst>
              </a:rPr>
              <a:t>)</a:t>
            </a:r>
            <a:r>
              <a:rPr lang="zh-TW" altLang="en-US" sz="3000" b="1" spc="150" dirty="0" smtClean="0">
                <a:ln w="11430"/>
                <a:solidFill>
                  <a:sysClr val="windowText" lastClr="000000"/>
                </a:solidFill>
                <a:effectLst>
                  <a:outerShdw blurRad="25400" algn="tl" rotWithShape="0">
                    <a:srgbClr val="000000">
                      <a:alpha val="43000"/>
                    </a:srgbClr>
                  </a:outerShdw>
                </a:effectLst>
              </a:rPr>
              <a:t>：</a:t>
            </a:r>
            <a:r>
              <a:rPr lang="zh-TW" altLang="zh-TW" sz="3000" b="1" spc="150" dirty="0" smtClean="0">
                <a:ln w="11430"/>
                <a:solidFill>
                  <a:sysClr val="windowText" lastClr="000000"/>
                </a:solidFill>
                <a:effectLst>
                  <a:outerShdw blurRad="25400" algn="tl" rotWithShape="0">
                    <a:srgbClr val="000000">
                      <a:alpha val="43000"/>
                    </a:srgbClr>
                  </a:outerShdw>
                </a:effectLst>
              </a:rPr>
              <a:t>指</a:t>
            </a:r>
            <a:r>
              <a:rPr lang="zh-TW" altLang="zh-TW" sz="3000" b="1" spc="150" dirty="0">
                <a:ln w="11430"/>
                <a:solidFill>
                  <a:sysClr val="windowText" lastClr="000000"/>
                </a:solidFill>
                <a:effectLst>
                  <a:outerShdw blurRad="25400" algn="tl" rotWithShape="0">
                    <a:srgbClr val="000000">
                      <a:alpha val="43000"/>
                    </a:srgbClr>
                  </a:outerShdw>
                </a:effectLst>
              </a:rPr>
              <a:t>非經濟性的犧牲，包括時間的損失、精力的耗費及心理成本。</a:t>
            </a:r>
            <a:endParaRPr lang="zh-TW" altLang="en-US" sz="3000" b="1" spc="150" dirty="0">
              <a:ln w="11430"/>
              <a:solidFill>
                <a:sysClr val="windowText" lastClr="000000"/>
              </a:solidFill>
              <a:effectLst>
                <a:outerShdw blurRad="25400" algn="tl" rotWithShape="0">
                  <a:srgbClr val="000000">
                    <a:alpha val="43000"/>
                  </a:srgbClr>
                </a:outerShdw>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3</a:t>
            </a:fld>
            <a:endParaRPr lang="zh-TW" altLang="en-US" dirty="0"/>
          </a:p>
        </p:txBody>
      </p:sp>
      <p:pic>
        <p:nvPicPr>
          <p:cNvPr id="6" name="Picture 4" descr="900bfd3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6244" y="4490960"/>
            <a:ext cx="2540454" cy="190510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
        <p:nvSpPr>
          <p:cNvPr id="7" name="圓角矩形圖說文字 6"/>
          <p:cNvSpPr/>
          <p:nvPr/>
        </p:nvSpPr>
        <p:spPr>
          <a:xfrm>
            <a:off x="3995936" y="4375373"/>
            <a:ext cx="4968552" cy="720080"/>
          </a:xfrm>
          <a:prstGeom prst="wedgeRoundRectCallout">
            <a:avLst>
              <a:gd name="adj1" fmla="val -54190"/>
              <a:gd name="adj2" fmla="val -3544"/>
              <a:gd name="adj3" fmla="val 16667"/>
            </a:avLst>
          </a:prstGeom>
        </p:spPr>
        <p:style>
          <a:lnRef idx="1">
            <a:schemeClr val="accent5"/>
          </a:lnRef>
          <a:fillRef idx="2">
            <a:schemeClr val="accent5"/>
          </a:fillRef>
          <a:effectRef idx="1">
            <a:schemeClr val="accent5"/>
          </a:effectRef>
          <a:fontRef idx="minor">
            <a:schemeClr val="dk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200" b="1" spc="150" dirty="0">
                <a:ln w="11430"/>
                <a:solidFill>
                  <a:srgbClr val="002060"/>
                </a:solidFill>
                <a:effectLst>
                  <a:outerShdw blurRad="25400" algn="tl" rotWithShape="0">
                    <a:srgbClr val="000000">
                      <a:alpha val="43000"/>
                    </a:srgbClr>
                  </a:outerShdw>
                </a:effectLst>
              </a:rPr>
              <a:t>吃一碗麵，我們所付出的金錢就是貨幣</a:t>
            </a:r>
            <a:r>
              <a:rPr lang="zh-TW" altLang="zh-TW" sz="2200" b="1" spc="150" dirty="0" smtClean="0">
                <a:ln w="11430"/>
                <a:solidFill>
                  <a:srgbClr val="002060"/>
                </a:solidFill>
                <a:effectLst>
                  <a:outerShdw blurRad="25400" algn="tl" rotWithShape="0">
                    <a:srgbClr val="000000">
                      <a:alpha val="43000"/>
                    </a:srgbClr>
                  </a:outerShdw>
                </a:effectLst>
              </a:rPr>
              <a:t>代價</a:t>
            </a:r>
            <a:r>
              <a:rPr lang="zh-TW" altLang="en-US" sz="2200" b="1" spc="150" dirty="0" smtClean="0">
                <a:ln w="11430"/>
                <a:solidFill>
                  <a:srgbClr val="002060"/>
                </a:solidFill>
                <a:effectLst>
                  <a:outerShdw blurRad="25400" algn="tl" rotWithShape="0">
                    <a:srgbClr val="000000">
                      <a:alpha val="43000"/>
                    </a:srgbClr>
                  </a:outerShdw>
                </a:effectLst>
              </a:rPr>
              <a:t>。</a:t>
            </a:r>
            <a:endParaRPr lang="zh-TW" altLang="en-US" sz="2200" b="1" spc="150" dirty="0">
              <a:ln w="11430"/>
              <a:solidFill>
                <a:srgbClr val="002060"/>
              </a:solidFill>
              <a:effectLst>
                <a:outerShdw blurRad="25400" algn="tl" rotWithShape="0">
                  <a:srgbClr val="000000">
                    <a:alpha val="43000"/>
                  </a:srgbClr>
                </a:outerShdw>
              </a:effectLst>
            </a:endParaRPr>
          </a:p>
        </p:txBody>
      </p:sp>
      <p:sp>
        <p:nvSpPr>
          <p:cNvPr id="8" name="圓角矩形圖說文字 7"/>
          <p:cNvSpPr/>
          <p:nvPr/>
        </p:nvSpPr>
        <p:spPr>
          <a:xfrm>
            <a:off x="4013076" y="5301208"/>
            <a:ext cx="4968552" cy="1329037"/>
          </a:xfrm>
          <a:prstGeom prst="wedgeRoundRectCallout">
            <a:avLst>
              <a:gd name="adj1" fmla="val -56203"/>
              <a:gd name="adj2" fmla="val 18282"/>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200" b="1" spc="150" dirty="0">
                <a:ln w="11430"/>
                <a:solidFill>
                  <a:schemeClr val="accent6">
                    <a:lumMod val="50000"/>
                  </a:schemeClr>
                </a:solidFill>
                <a:effectLst>
                  <a:outerShdw blurRad="25400" algn="tl" rotWithShape="0">
                    <a:srgbClr val="000000">
                      <a:alpha val="43000"/>
                    </a:srgbClr>
                  </a:outerShdw>
                </a:effectLst>
              </a:rPr>
              <a:t>在麵攤等待的時間（時間流失）、因為等待所產生的心理不耐煩（心理成本），以及從家裡走到麵攤的精力耗損，這些都是非貨幣代價。</a:t>
            </a:r>
            <a:endParaRPr lang="zh-TW" altLang="en-US" sz="2200" b="1" spc="150" dirty="0">
              <a:ln w="11430"/>
              <a:solidFill>
                <a:schemeClr val="accent6">
                  <a:lumMod val="50000"/>
                </a:schemeClr>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3949005154"/>
      </p:ext>
    </p:extLst>
  </p:cSld>
  <p:clrMapOvr>
    <a:masterClrMapping/>
  </p:clrMapOvr>
  <p:transition spd="slow" advClick="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randombar(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randombar(horizontal)">
                                      <p:cBhvr>
                                        <p:cTn id="27" dur="500"/>
                                        <p:tgtEl>
                                          <p:spTgt spid="7"/>
                                        </p:tgtEl>
                                      </p:cBhvr>
                                    </p:animEffect>
                                  </p:childTnLst>
                                </p:cTn>
                              </p:par>
                            </p:childTnLst>
                          </p:cTn>
                        </p:par>
                        <p:par>
                          <p:cTn id="28" fill="hold">
                            <p:stCondLst>
                              <p:cond delay="500"/>
                            </p:stCondLst>
                            <p:childTnLst>
                              <p:par>
                                <p:cTn id="29" presetID="14" presetClass="entr" presetSubtype="10"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randombar(horizontal)">
                                      <p:cBhvr>
                                        <p:cTn id="3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268760"/>
          </a:xfrm>
        </p:spPr>
        <p:txBody>
          <a:bodyPr/>
          <a:lstStyle/>
          <a:p>
            <a:r>
              <a:rPr lang="en-US" altLang="zh-TW"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§11.1.2 </a:t>
            </a:r>
            <a:r>
              <a:rPr lang="zh-TW" altLang="en-US"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訂價</a:t>
            </a:r>
            <a:r>
              <a:rPr lang="zh-TW" altLang="zh-TW"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的</a:t>
            </a:r>
            <a:r>
              <a:rPr lang="zh-TW" altLang="en-US"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重要性</a:t>
            </a:r>
            <a:endParaRPr lang="zh-TW" altLang="en-US" b="1" cap="all" dirty="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endParaRPr>
          </a:p>
        </p:txBody>
      </p:sp>
      <p:sp>
        <p:nvSpPr>
          <p:cNvPr id="3" name="內容版面配置區 2"/>
          <p:cNvSpPr>
            <a:spLocks noGrp="1"/>
          </p:cNvSpPr>
          <p:nvPr>
            <p:ph idx="1"/>
          </p:nvPr>
        </p:nvSpPr>
        <p:spPr>
          <a:xfrm>
            <a:off x="914400" y="1240983"/>
            <a:ext cx="8229600" cy="4159350"/>
          </a:xfrm>
        </p:spPr>
        <p:txBody>
          <a:bodyPr>
            <a:scene3d>
              <a:camera prst="orthographicFront"/>
              <a:lightRig rig="soft" dir="t">
                <a:rot lat="0" lon="0" rev="10800000"/>
              </a:lightRig>
            </a:scene3d>
            <a:sp3d>
              <a:bevelT w="27940" h="12700"/>
              <a:contourClr>
                <a:srgbClr val="DDDDDD"/>
              </a:contourClr>
            </a:sp3d>
          </a:bodyPr>
          <a:lstStyle/>
          <a:p>
            <a:r>
              <a:rPr lang="zh-TW" altLang="zh-TW" b="1" spc="150" dirty="0">
                <a:ln w="11430"/>
                <a:solidFill>
                  <a:srgbClr val="0070C0"/>
                </a:solidFill>
                <a:effectLst>
                  <a:outerShdw blurRad="25400" algn="tl" rotWithShape="0">
                    <a:srgbClr val="000000">
                      <a:alpha val="43000"/>
                    </a:srgbClr>
                  </a:outerShdw>
                </a:effectLst>
              </a:rPr>
              <a:t>價格</a:t>
            </a:r>
            <a:r>
              <a:rPr lang="zh-TW" altLang="zh-TW" b="1" spc="150" dirty="0">
                <a:ln w="11430"/>
                <a:effectLst>
                  <a:outerShdw blurRad="25400" algn="tl" rotWithShape="0">
                    <a:srgbClr val="000000">
                      <a:alpha val="43000"/>
                    </a:srgbClr>
                  </a:outerShdw>
                </a:effectLst>
              </a:rPr>
              <a:t>是收益的關鍵，也是廠商的利潤關鍵</a:t>
            </a:r>
            <a:r>
              <a:rPr lang="zh-TW" altLang="zh-TW" b="1" spc="150" dirty="0" smtClean="0">
                <a:ln w="11430"/>
                <a:effectLst>
                  <a:outerShdw blurRad="25400" algn="tl" rotWithShape="0">
                    <a:srgbClr val="000000">
                      <a:alpha val="43000"/>
                    </a:srgbClr>
                  </a:outerShdw>
                </a:effectLst>
              </a:rPr>
              <a:t>。</a:t>
            </a:r>
            <a:endParaRPr lang="en-US" altLang="zh-TW" b="1" spc="150" dirty="0" smtClean="0">
              <a:ln w="11430"/>
              <a:effectLst>
                <a:outerShdw blurRad="25400" algn="tl" rotWithShape="0">
                  <a:srgbClr val="000000">
                    <a:alpha val="43000"/>
                  </a:srgbClr>
                </a:outerShdw>
              </a:effectLst>
            </a:endParaRPr>
          </a:p>
          <a:p>
            <a:r>
              <a:rPr lang="zh-TW" altLang="en-US" b="1" spc="150" dirty="0">
                <a:ln w="11430"/>
                <a:solidFill>
                  <a:srgbClr val="FF0000"/>
                </a:solidFill>
                <a:effectLst>
                  <a:outerShdw blurRad="25400" algn="tl" rotWithShape="0">
                    <a:srgbClr val="000000">
                      <a:alpha val="43000"/>
                    </a:srgbClr>
                  </a:outerShdw>
                </a:effectLst>
                <a:latin typeface="微軟正黑體" pitchFamily="34" charset="-120"/>
                <a:ea typeface="微軟正黑體" pitchFamily="34" charset="-120"/>
              </a:rPr>
              <a:t>收益</a:t>
            </a:r>
            <a:r>
              <a:rPr lang="en-US" altLang="zh-TW" b="1" spc="150" dirty="0">
                <a:ln w="11430"/>
                <a:solidFill>
                  <a:srgbClr val="FF0000"/>
                </a:solidFill>
                <a:effectLst>
                  <a:outerShdw blurRad="25400" algn="tl" rotWithShape="0">
                    <a:srgbClr val="000000">
                      <a:alpha val="43000"/>
                    </a:srgbClr>
                  </a:outerShdw>
                </a:effectLst>
                <a:latin typeface="微軟正黑體" pitchFamily="34" charset="-120"/>
                <a:ea typeface="微軟正黑體" pitchFamily="34" charset="-120"/>
              </a:rPr>
              <a:t>-</a:t>
            </a:r>
            <a:r>
              <a:rPr lang="zh-TW" altLang="en-US" b="1" spc="150" dirty="0" smtClean="0">
                <a:ln w="11430"/>
                <a:solidFill>
                  <a:srgbClr val="FF0000"/>
                </a:solidFill>
                <a:effectLst>
                  <a:outerShdw blurRad="25400" algn="tl" rotWithShape="0">
                    <a:srgbClr val="000000">
                      <a:alpha val="43000"/>
                    </a:srgbClr>
                  </a:outerShdw>
                </a:effectLst>
                <a:latin typeface="微軟正黑體" pitchFamily="34" charset="-120"/>
                <a:ea typeface="微軟正黑體" pitchFamily="34" charset="-120"/>
              </a:rPr>
              <a:t>成本</a:t>
            </a:r>
            <a:r>
              <a:rPr lang="en-US" altLang="zh-TW" b="1" spc="150" dirty="0" smtClean="0">
                <a:ln w="11430"/>
                <a:solidFill>
                  <a:srgbClr val="FF0000"/>
                </a:solidFill>
                <a:effectLst>
                  <a:outerShdw blurRad="25400" algn="tl" rotWithShape="0">
                    <a:srgbClr val="000000">
                      <a:alpha val="43000"/>
                    </a:srgbClr>
                  </a:outerShdw>
                </a:effectLst>
                <a:latin typeface="微軟正黑體" pitchFamily="34" charset="-120"/>
                <a:ea typeface="微軟正黑體" pitchFamily="34" charset="-120"/>
              </a:rPr>
              <a:t>=</a:t>
            </a:r>
            <a:r>
              <a:rPr lang="zh-TW" altLang="en-US" b="1" spc="150" dirty="0" smtClean="0">
                <a:ln w="11430"/>
                <a:solidFill>
                  <a:srgbClr val="FF0000"/>
                </a:solidFill>
                <a:effectLst>
                  <a:outerShdw blurRad="25400" algn="tl" rotWithShape="0">
                    <a:srgbClr val="000000">
                      <a:alpha val="43000"/>
                    </a:srgbClr>
                  </a:outerShdw>
                </a:effectLst>
                <a:latin typeface="微軟正黑體" pitchFamily="34" charset="-120"/>
                <a:ea typeface="微軟正黑體" pitchFamily="34" charset="-120"/>
              </a:rPr>
              <a:t>利潤</a:t>
            </a:r>
            <a:endParaRPr lang="en-US" altLang="zh-TW" b="1" spc="150" dirty="0" smtClean="0">
              <a:ln w="11430"/>
              <a:solidFill>
                <a:srgbClr val="FF0000"/>
              </a:solidFill>
              <a:effectLst>
                <a:outerShdw blurRad="25400" algn="tl" rotWithShape="0">
                  <a:srgbClr val="000000">
                    <a:alpha val="43000"/>
                  </a:srgbClr>
                </a:outerShdw>
              </a:effectLst>
              <a:latin typeface="微軟正黑體" pitchFamily="34" charset="-120"/>
              <a:ea typeface="微軟正黑體" pitchFamily="34" charset="-120"/>
            </a:endParaRPr>
          </a:p>
          <a:p>
            <a:r>
              <a:rPr lang="zh-TW" altLang="zh-TW" b="1" spc="150" dirty="0">
                <a:ln w="11430"/>
                <a:effectLst>
                  <a:outerShdw blurRad="25400" algn="tl" rotWithShape="0">
                    <a:srgbClr val="000000">
                      <a:alpha val="43000"/>
                    </a:srgbClr>
                  </a:outerShdw>
                </a:effectLst>
              </a:rPr>
              <a:t>行銷人員通常需要設定一個合理的價格，以獲得</a:t>
            </a:r>
            <a:r>
              <a:rPr lang="zh-TW" altLang="zh-TW" b="1" u="sng" spc="150" dirty="0">
                <a:ln w="11430"/>
                <a:effectLst>
                  <a:outerShdw blurRad="25400" algn="tl" rotWithShape="0">
                    <a:srgbClr val="000000">
                      <a:alpha val="43000"/>
                    </a:srgbClr>
                  </a:outerShdw>
                </a:effectLst>
              </a:rPr>
              <a:t>合理的利潤</a:t>
            </a:r>
            <a:r>
              <a:rPr lang="zh-TW" altLang="zh-TW" b="1" spc="150" dirty="0" smtClean="0">
                <a:ln w="11430"/>
                <a:effectLst>
                  <a:outerShdw blurRad="25400" algn="tl" rotWithShape="0">
                    <a:srgbClr val="000000">
                      <a:alpha val="43000"/>
                    </a:srgbClr>
                  </a:outerShdw>
                </a:effectLst>
              </a:rPr>
              <a:t>。</a:t>
            </a:r>
            <a:endParaRPr lang="en-US" altLang="zh-TW" b="1" spc="150" dirty="0" smtClean="0">
              <a:ln w="11430"/>
              <a:effectLst>
                <a:outerShdw blurRad="25400" algn="tl" rotWithShape="0">
                  <a:srgbClr val="000000">
                    <a:alpha val="43000"/>
                  </a:srgbClr>
                </a:outerShdw>
              </a:effectLst>
            </a:endParaRPr>
          </a:p>
          <a:p>
            <a:r>
              <a:rPr lang="zh-TW" altLang="zh-TW" b="1" spc="150" dirty="0" smtClean="0">
                <a:ln w="11430"/>
                <a:effectLst>
                  <a:outerShdw blurRad="25400" algn="tl" rotWithShape="0">
                    <a:srgbClr val="000000">
                      <a:alpha val="43000"/>
                    </a:srgbClr>
                  </a:outerShdw>
                </a:effectLst>
              </a:rPr>
              <a:t>為了</a:t>
            </a:r>
            <a:r>
              <a:rPr lang="zh-TW" altLang="zh-TW" b="1" spc="150" dirty="0">
                <a:ln w="11430"/>
                <a:effectLst>
                  <a:outerShdw blurRad="25400" algn="tl" rotWithShape="0">
                    <a:srgbClr val="000000">
                      <a:alpha val="43000"/>
                    </a:srgbClr>
                  </a:outerShdw>
                </a:effectLst>
              </a:rPr>
              <a:t>賺得利潤，行銷人員必須選擇一個適中且能夠和目標顧客的知覺價值相符的價格。</a:t>
            </a:r>
            <a:r>
              <a:rPr lang="zh-TW" altLang="en-US" b="1" spc="150" dirty="0" smtClean="0">
                <a:ln w="11430"/>
                <a:effectLst>
                  <a:outerShdw blurRad="25400" algn="tl" rotWithShape="0">
                    <a:srgbClr val="000000">
                      <a:alpha val="43000"/>
                    </a:srgbClr>
                  </a:outerShdw>
                </a:effectLst>
                <a:latin typeface="微軟正黑體" pitchFamily="34" charset="-120"/>
                <a:ea typeface="微軟正黑體" pitchFamily="34" charset="-120"/>
              </a:rPr>
              <a:t>   </a:t>
            </a:r>
            <a:endParaRPr lang="zh-TW" altLang="en-US" b="1" spc="150" dirty="0">
              <a:ln w="11430"/>
              <a:effectLst>
                <a:outerShdw blurRad="25400" algn="tl" rotWithShape="0">
                  <a:srgbClr val="000000">
                    <a:alpha val="43000"/>
                  </a:srgbClr>
                </a:outerShdw>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4</a:t>
            </a:fld>
            <a:endParaRPr lang="zh-TW" altLang="en-US"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8684" t="7077" r="5016" b="10750"/>
          <a:stretch/>
        </p:blipFill>
        <p:spPr bwMode="auto">
          <a:xfrm>
            <a:off x="3671900" y="4365104"/>
            <a:ext cx="1800200" cy="18002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50395214"/>
      </p:ext>
    </p:extLst>
  </p:cSld>
  <p:clrMapOvr>
    <a:masterClrMapping/>
  </p:clrMapOvr>
  <p:transition spd="slow" advClick="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randombar(horizontal)">
                                      <p:cBhvr>
                                        <p:cTn id="10" dur="500"/>
                                        <p:tgtEl>
                                          <p:spTgt spid="1026"/>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left)">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left)">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ipe(left)">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5</a:t>
            </a:fld>
            <a:endParaRPr lang="zh-TW" altLang="en-US" dirty="0"/>
          </a:p>
        </p:txBody>
      </p:sp>
      <p:graphicFrame>
        <p:nvGraphicFramePr>
          <p:cNvPr id="7" name="資料庫圖表 6"/>
          <p:cNvGraphicFramePr/>
          <p:nvPr>
            <p:extLst>
              <p:ext uri="{D42A27DB-BD31-4B8C-83A1-F6EECF244321}">
                <p14:modId xmlns:p14="http://schemas.microsoft.com/office/powerpoint/2010/main" val="1481001508"/>
              </p:ext>
            </p:extLst>
          </p:nvPr>
        </p:nvGraphicFramePr>
        <p:xfrm>
          <a:off x="1040770" y="116632"/>
          <a:ext cx="7992888"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0395214"/>
      </p:ext>
    </p:extLst>
  </p:cSld>
  <p:clrMapOvr>
    <a:masterClrMapping/>
  </p:clrMapOvr>
  <p:transition spd="slow" advClick="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graphicEl>
                                              <a:dgm id="{09A62253-66AE-4B25-BF05-80D4F5919D6A}"/>
                                            </p:graphicEl>
                                          </p:spTgt>
                                        </p:tgtEl>
                                        <p:attrNameLst>
                                          <p:attrName>style.visibility</p:attrName>
                                        </p:attrNameLst>
                                      </p:cBhvr>
                                      <p:to>
                                        <p:strVal val="visible"/>
                                      </p:to>
                                    </p:set>
                                    <p:animEffect transition="in" filter="wipe(left)">
                                      <p:cBhvr>
                                        <p:cTn id="7" dur="250"/>
                                        <p:tgtEl>
                                          <p:spTgt spid="7">
                                            <p:graphicEl>
                                              <a:dgm id="{09A62253-66AE-4B25-BF05-80D4F5919D6A}"/>
                                            </p:graphicEl>
                                          </p:spTgt>
                                        </p:tgtEl>
                                      </p:cBhvr>
                                    </p:animEffect>
                                  </p:childTnLst>
                                </p:cTn>
                              </p:par>
                            </p:childTnLst>
                          </p:cTn>
                        </p:par>
                        <p:par>
                          <p:cTn id="8" fill="hold">
                            <p:stCondLst>
                              <p:cond delay="250"/>
                            </p:stCondLst>
                            <p:childTnLst>
                              <p:par>
                                <p:cTn id="9" presetID="22" presetClass="entr" presetSubtype="8" fill="hold" grpId="0" nodeType="afterEffect">
                                  <p:stCondLst>
                                    <p:cond delay="0"/>
                                  </p:stCondLst>
                                  <p:childTnLst>
                                    <p:set>
                                      <p:cBhvr>
                                        <p:cTn id="10" dur="1" fill="hold">
                                          <p:stCondLst>
                                            <p:cond delay="0"/>
                                          </p:stCondLst>
                                        </p:cTn>
                                        <p:tgtEl>
                                          <p:spTgt spid="7">
                                            <p:graphicEl>
                                              <a:dgm id="{48045E5C-A433-40C5-A9A1-1F2ACC2731E6}"/>
                                            </p:graphicEl>
                                          </p:spTgt>
                                        </p:tgtEl>
                                        <p:attrNameLst>
                                          <p:attrName>style.visibility</p:attrName>
                                        </p:attrNameLst>
                                      </p:cBhvr>
                                      <p:to>
                                        <p:strVal val="visible"/>
                                      </p:to>
                                    </p:set>
                                    <p:animEffect transition="in" filter="wipe(left)">
                                      <p:cBhvr>
                                        <p:cTn id="11" dur="250"/>
                                        <p:tgtEl>
                                          <p:spTgt spid="7">
                                            <p:graphicEl>
                                              <a:dgm id="{48045E5C-A433-40C5-A9A1-1F2ACC2731E6}"/>
                                            </p:graphicEl>
                                          </p:spTgt>
                                        </p:tgtEl>
                                      </p:cBhvr>
                                    </p:animEffect>
                                  </p:childTnLst>
                                </p:cTn>
                              </p:par>
                            </p:childTnLst>
                          </p:cTn>
                        </p:par>
                        <p:par>
                          <p:cTn id="12" fill="hold">
                            <p:stCondLst>
                              <p:cond delay="500"/>
                            </p:stCondLst>
                            <p:childTnLst>
                              <p:par>
                                <p:cTn id="13" presetID="22" presetClass="entr" presetSubtype="8" fill="hold" grpId="0" nodeType="afterEffect">
                                  <p:stCondLst>
                                    <p:cond delay="0"/>
                                  </p:stCondLst>
                                  <p:childTnLst>
                                    <p:set>
                                      <p:cBhvr>
                                        <p:cTn id="14" dur="1" fill="hold">
                                          <p:stCondLst>
                                            <p:cond delay="0"/>
                                          </p:stCondLst>
                                        </p:cTn>
                                        <p:tgtEl>
                                          <p:spTgt spid="7">
                                            <p:graphicEl>
                                              <a:dgm id="{0B052A4C-9EC6-4953-B7A4-B3CB579AF515}"/>
                                            </p:graphicEl>
                                          </p:spTgt>
                                        </p:tgtEl>
                                        <p:attrNameLst>
                                          <p:attrName>style.visibility</p:attrName>
                                        </p:attrNameLst>
                                      </p:cBhvr>
                                      <p:to>
                                        <p:strVal val="visible"/>
                                      </p:to>
                                    </p:set>
                                    <p:animEffect transition="in" filter="wipe(left)">
                                      <p:cBhvr>
                                        <p:cTn id="15" dur="250"/>
                                        <p:tgtEl>
                                          <p:spTgt spid="7">
                                            <p:graphicEl>
                                              <a:dgm id="{0B052A4C-9EC6-4953-B7A4-B3CB579AF515}"/>
                                            </p:graphicEl>
                                          </p:spTgt>
                                        </p:tgtEl>
                                      </p:cBhvr>
                                    </p:animEffect>
                                  </p:childTnLst>
                                </p:cTn>
                              </p:par>
                            </p:childTnLst>
                          </p:cTn>
                        </p:par>
                        <p:par>
                          <p:cTn id="16" fill="hold">
                            <p:stCondLst>
                              <p:cond delay="750"/>
                            </p:stCondLst>
                            <p:childTnLst>
                              <p:par>
                                <p:cTn id="17" presetID="22" presetClass="entr" presetSubtype="8" fill="hold" grpId="0" nodeType="afterEffect">
                                  <p:stCondLst>
                                    <p:cond delay="0"/>
                                  </p:stCondLst>
                                  <p:childTnLst>
                                    <p:set>
                                      <p:cBhvr>
                                        <p:cTn id="18" dur="1" fill="hold">
                                          <p:stCondLst>
                                            <p:cond delay="0"/>
                                          </p:stCondLst>
                                        </p:cTn>
                                        <p:tgtEl>
                                          <p:spTgt spid="7">
                                            <p:graphicEl>
                                              <a:dgm id="{FC1C9785-4EAA-40D5-A517-48DAC3F311E7}"/>
                                            </p:graphicEl>
                                          </p:spTgt>
                                        </p:tgtEl>
                                        <p:attrNameLst>
                                          <p:attrName>style.visibility</p:attrName>
                                        </p:attrNameLst>
                                      </p:cBhvr>
                                      <p:to>
                                        <p:strVal val="visible"/>
                                      </p:to>
                                    </p:set>
                                    <p:animEffect transition="in" filter="wipe(left)">
                                      <p:cBhvr>
                                        <p:cTn id="19" dur="250"/>
                                        <p:tgtEl>
                                          <p:spTgt spid="7">
                                            <p:graphicEl>
                                              <a:dgm id="{FC1C9785-4EAA-40D5-A517-48DAC3F311E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196752"/>
          </a:xfrm>
        </p:spPr>
        <p:txBody>
          <a:bodyPr/>
          <a:lstStyle/>
          <a:p>
            <a:r>
              <a:rPr lang="en-US" altLang="zh-TW"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§11.2.1 </a:t>
            </a:r>
            <a:r>
              <a:rPr lang="zh-TW" altLang="en-US"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影響</a:t>
            </a:r>
            <a:r>
              <a:rPr lang="zh-TW" altLang="zh-TW"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價格的</a:t>
            </a:r>
            <a:r>
              <a:rPr lang="zh-TW" altLang="en-US"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需求因素</a:t>
            </a:r>
            <a:endParaRPr lang="zh-TW" altLang="en-US" b="1" cap="all" dirty="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6</a:t>
            </a:fld>
            <a:endParaRPr lang="zh-TW" altLang="en-US" dirty="0"/>
          </a:p>
        </p:txBody>
      </p:sp>
      <p:graphicFrame>
        <p:nvGraphicFramePr>
          <p:cNvPr id="6" name="資料庫圖表 5"/>
          <p:cNvGraphicFramePr/>
          <p:nvPr>
            <p:extLst>
              <p:ext uri="{D42A27DB-BD31-4B8C-83A1-F6EECF244321}">
                <p14:modId xmlns:p14="http://schemas.microsoft.com/office/powerpoint/2010/main" val="2773109449"/>
              </p:ext>
            </p:extLst>
          </p:nvPr>
        </p:nvGraphicFramePr>
        <p:xfrm>
          <a:off x="32593" y="1196752"/>
          <a:ext cx="9191822" cy="10081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矩形 6"/>
          <p:cNvSpPr/>
          <p:nvPr/>
        </p:nvSpPr>
        <p:spPr>
          <a:xfrm>
            <a:off x="194940" y="2263155"/>
            <a:ext cx="4572000" cy="1107996"/>
          </a:xfrm>
          <a:prstGeom prst="rect">
            <a:avLst/>
          </a:prstGeom>
        </p:spPr>
        <p:txBody>
          <a:bodyPr>
            <a:spAutoFit/>
            <a:scene3d>
              <a:camera prst="orthographicFront"/>
              <a:lightRig rig="soft" dir="t">
                <a:rot lat="0" lon="0" rev="10800000"/>
              </a:lightRig>
            </a:scene3d>
            <a:sp3d>
              <a:bevelT w="27940" h="12700"/>
              <a:contourClr>
                <a:srgbClr val="DDDDDD"/>
              </a:contourClr>
            </a:sp3d>
          </a:bodyPr>
          <a:lstStyle/>
          <a:p>
            <a:r>
              <a:rPr lang="zh-TW" altLang="zh-TW" sz="2200" b="1" spc="150" dirty="0">
                <a:ln w="11430"/>
                <a:effectLst>
                  <a:outerShdw blurRad="25400" algn="tl" rotWithShape="0">
                    <a:srgbClr val="000000">
                      <a:alpha val="43000"/>
                    </a:srgbClr>
                  </a:outerShdw>
                </a:effectLst>
              </a:rPr>
              <a:t>需求是指在一特定時間內，在不同的價格下，顧客願意購買的產品數量。</a:t>
            </a:r>
            <a:endParaRPr lang="zh-TW" altLang="en-US" sz="2200" b="1" spc="150" dirty="0">
              <a:ln w="11430"/>
              <a:effectLst>
                <a:outerShdw blurRad="25400" algn="tl" rotWithShape="0">
                  <a:srgbClr val="000000">
                    <a:alpha val="43000"/>
                  </a:srgbClr>
                </a:outerShdw>
              </a:effectLst>
            </a:endParaRPr>
          </a:p>
        </p:txBody>
      </p:sp>
      <p:grpSp>
        <p:nvGrpSpPr>
          <p:cNvPr id="8" name="Group 5"/>
          <p:cNvGrpSpPr>
            <a:grpSpLocks/>
          </p:cNvGrpSpPr>
          <p:nvPr/>
        </p:nvGrpSpPr>
        <p:grpSpPr bwMode="auto">
          <a:xfrm>
            <a:off x="431229" y="3371151"/>
            <a:ext cx="3860605" cy="3093426"/>
            <a:chOff x="2226" y="2162"/>
            <a:chExt cx="2445" cy="2161"/>
          </a:xfrm>
        </p:grpSpPr>
        <p:sp>
          <p:nvSpPr>
            <p:cNvPr id="9" name="Line 6"/>
            <p:cNvSpPr>
              <a:spLocks noChangeShapeType="1"/>
            </p:cNvSpPr>
            <p:nvPr/>
          </p:nvSpPr>
          <p:spPr bwMode="auto">
            <a:xfrm flipV="1">
              <a:off x="2563" y="2162"/>
              <a:ext cx="0" cy="184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0" name="Line 7"/>
            <p:cNvSpPr>
              <a:spLocks noChangeShapeType="1"/>
            </p:cNvSpPr>
            <p:nvPr/>
          </p:nvSpPr>
          <p:spPr bwMode="auto">
            <a:xfrm>
              <a:off x="2571" y="4015"/>
              <a:ext cx="20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11" name="Text Box 8"/>
            <p:cNvSpPr txBox="1">
              <a:spLocks noChangeArrowheads="1"/>
            </p:cNvSpPr>
            <p:nvPr/>
          </p:nvSpPr>
          <p:spPr bwMode="auto">
            <a:xfrm>
              <a:off x="4119" y="4057"/>
              <a:ext cx="552" cy="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zh-TW" altLang="en-US" sz="2000" dirty="0">
                  <a:latin typeface="+mn-ea"/>
                </a:rPr>
                <a:t>數量</a:t>
              </a:r>
            </a:p>
          </p:txBody>
        </p:sp>
        <p:sp>
          <p:nvSpPr>
            <p:cNvPr id="12" name="Text Box 9"/>
            <p:cNvSpPr txBox="1">
              <a:spLocks noChangeArrowheads="1"/>
            </p:cNvSpPr>
            <p:nvPr/>
          </p:nvSpPr>
          <p:spPr bwMode="auto">
            <a:xfrm>
              <a:off x="2226" y="2170"/>
              <a:ext cx="312" cy="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a:spAutoFit/>
            </a:bodyPr>
            <a:lstStyle/>
            <a:p>
              <a:pPr>
                <a:spcBef>
                  <a:spcPct val="50000"/>
                </a:spcBef>
              </a:pPr>
              <a:r>
                <a:rPr lang="zh-TW" altLang="en-US" sz="2000" dirty="0">
                  <a:latin typeface="+mn-ea"/>
                </a:rPr>
                <a:t>價格</a:t>
              </a:r>
            </a:p>
          </p:txBody>
        </p:sp>
      </p:grpSp>
      <p:sp>
        <p:nvSpPr>
          <p:cNvPr id="20" name="手繪多邊形 19"/>
          <p:cNvSpPr/>
          <p:nvPr/>
        </p:nvSpPr>
        <p:spPr>
          <a:xfrm>
            <a:off x="1547664" y="3652466"/>
            <a:ext cx="2443162" cy="2014537"/>
          </a:xfrm>
          <a:custGeom>
            <a:avLst/>
            <a:gdLst>
              <a:gd name="connsiteX0" fmla="*/ 0 w 2443162"/>
              <a:gd name="connsiteY0" fmla="*/ 0 h 2014537"/>
              <a:gd name="connsiteX1" fmla="*/ 585787 w 2443162"/>
              <a:gd name="connsiteY1" fmla="*/ 1271587 h 2014537"/>
              <a:gd name="connsiteX2" fmla="*/ 2443162 w 2443162"/>
              <a:gd name="connsiteY2" fmla="*/ 2014537 h 2014537"/>
            </a:gdLst>
            <a:ahLst/>
            <a:cxnLst>
              <a:cxn ang="0">
                <a:pos x="connsiteX0" y="connsiteY0"/>
              </a:cxn>
              <a:cxn ang="0">
                <a:pos x="connsiteX1" y="connsiteY1"/>
              </a:cxn>
              <a:cxn ang="0">
                <a:pos x="connsiteX2" y="connsiteY2"/>
              </a:cxn>
            </a:cxnLst>
            <a:rect l="l" t="t" r="r" b="b"/>
            <a:pathLst>
              <a:path w="2443162" h="2014537">
                <a:moveTo>
                  <a:pt x="0" y="0"/>
                </a:moveTo>
                <a:cubicBezTo>
                  <a:pt x="89296" y="467915"/>
                  <a:pt x="178593" y="935831"/>
                  <a:pt x="585787" y="1271587"/>
                </a:cubicBezTo>
                <a:cubicBezTo>
                  <a:pt x="992981" y="1607343"/>
                  <a:pt x="1718071" y="1810940"/>
                  <a:pt x="2443162" y="2014537"/>
                </a:cubicBezTo>
              </a:path>
            </a:pathLst>
          </a:cu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zh-TW" altLang="en-US"/>
          </a:p>
        </p:txBody>
      </p:sp>
      <p:sp>
        <p:nvSpPr>
          <p:cNvPr id="22" name="矩形 21"/>
          <p:cNvSpPr/>
          <p:nvPr/>
        </p:nvSpPr>
        <p:spPr>
          <a:xfrm>
            <a:off x="1090816" y="3278728"/>
            <a:ext cx="1390124" cy="430887"/>
          </a:xfrm>
          <a:prstGeom prst="rect">
            <a:avLst/>
          </a:prstGeom>
        </p:spPr>
        <p:txBody>
          <a:bodyPr wrap="none">
            <a:spAutoFit/>
            <a:scene3d>
              <a:camera prst="orthographicFront"/>
              <a:lightRig rig="soft" dir="t">
                <a:rot lat="0" lon="0" rev="10800000"/>
              </a:lightRig>
            </a:scene3d>
            <a:sp3d>
              <a:bevelT w="27940" h="12700"/>
              <a:contourClr>
                <a:srgbClr val="DDDDDD"/>
              </a:contourClr>
            </a:sp3d>
          </a:bodyPr>
          <a:lstStyle/>
          <a:p>
            <a:r>
              <a:rPr lang="zh-TW" altLang="zh-TW" sz="2200" b="1" spc="150" dirty="0">
                <a:ln w="11430"/>
                <a:solidFill>
                  <a:srgbClr val="C00000"/>
                </a:solidFill>
                <a:effectLst>
                  <a:outerShdw blurRad="25400" algn="tl" rotWithShape="0">
                    <a:srgbClr val="000000">
                      <a:alpha val="43000"/>
                    </a:srgbClr>
                  </a:outerShdw>
                </a:effectLst>
              </a:rPr>
              <a:t>需求曲線</a:t>
            </a:r>
            <a:endParaRPr lang="zh-TW" altLang="en-US" sz="2200" b="1" spc="150" dirty="0">
              <a:ln w="11430"/>
              <a:solidFill>
                <a:srgbClr val="C00000"/>
              </a:solidFill>
              <a:effectLst>
                <a:outerShdw blurRad="25400" algn="tl" rotWithShape="0">
                  <a:srgbClr val="000000">
                    <a:alpha val="43000"/>
                  </a:srgbClr>
                </a:outerShdw>
              </a:effectLst>
            </a:endParaRPr>
          </a:p>
        </p:txBody>
      </p:sp>
      <p:sp>
        <p:nvSpPr>
          <p:cNvPr id="23" name="Freeform 36"/>
          <p:cNvSpPr>
            <a:spLocks/>
          </p:cNvSpPr>
          <p:nvPr/>
        </p:nvSpPr>
        <p:spPr bwMode="auto">
          <a:xfrm>
            <a:off x="1891475" y="3371151"/>
            <a:ext cx="1528762" cy="2434113"/>
          </a:xfrm>
          <a:custGeom>
            <a:avLst/>
            <a:gdLst>
              <a:gd name="T0" fmla="*/ 0 w 963"/>
              <a:gd name="T1" fmla="*/ 1620 h 1620"/>
              <a:gd name="T2" fmla="*/ 960 w 963"/>
              <a:gd name="T3" fmla="*/ 776 h 1620"/>
              <a:gd name="T4" fmla="*/ 17 w 963"/>
              <a:gd name="T5" fmla="*/ 0 h 1620"/>
            </a:gdLst>
            <a:ahLst/>
            <a:cxnLst>
              <a:cxn ang="0">
                <a:pos x="T0" y="T1"/>
              </a:cxn>
              <a:cxn ang="0">
                <a:pos x="T2" y="T3"/>
              </a:cxn>
              <a:cxn ang="0">
                <a:pos x="T4" y="T5"/>
              </a:cxn>
            </a:cxnLst>
            <a:rect l="0" t="0" r="r" b="b"/>
            <a:pathLst>
              <a:path w="963" h="1620">
                <a:moveTo>
                  <a:pt x="0" y="1620"/>
                </a:moveTo>
                <a:cubicBezTo>
                  <a:pt x="478" y="1333"/>
                  <a:pt x="957" y="1046"/>
                  <a:pt x="960" y="776"/>
                </a:cubicBezTo>
                <a:cubicBezTo>
                  <a:pt x="963" y="506"/>
                  <a:pt x="490" y="253"/>
                  <a:pt x="17" y="0"/>
                </a:cubicBezTo>
              </a:path>
            </a:pathLst>
          </a:custGeom>
          <a:ln>
            <a:solidFill>
              <a:srgbClr val="00B050"/>
            </a:solidFill>
            <a:headEnd/>
            <a:tailEnd/>
          </a:ln>
        </p:spPr>
        <p:style>
          <a:lnRef idx="2">
            <a:schemeClr val="accent3"/>
          </a:lnRef>
          <a:fillRef idx="0">
            <a:schemeClr val="accent3"/>
          </a:fillRef>
          <a:effectRef idx="1">
            <a:schemeClr val="accent3"/>
          </a:effectRef>
          <a:fontRef idx="minor">
            <a:schemeClr val="tx1"/>
          </a:fontRef>
        </p:style>
        <p:txBody>
          <a:bodyPr/>
          <a:lstStyle/>
          <a:p>
            <a:endParaRPr lang="zh-TW" altLang="en-US"/>
          </a:p>
        </p:txBody>
      </p:sp>
      <p:sp>
        <p:nvSpPr>
          <p:cNvPr id="24" name="矩形 23"/>
          <p:cNvSpPr/>
          <p:nvPr/>
        </p:nvSpPr>
        <p:spPr>
          <a:xfrm>
            <a:off x="3059832" y="3221579"/>
            <a:ext cx="3198311" cy="430887"/>
          </a:xfrm>
          <a:prstGeom prst="rect">
            <a:avLst/>
          </a:prstGeom>
        </p:spPr>
        <p:txBody>
          <a:bodyPr wrap="none">
            <a:spAutoFit/>
            <a:scene3d>
              <a:camera prst="orthographicFront"/>
              <a:lightRig rig="soft" dir="t">
                <a:rot lat="0" lon="0" rev="10800000"/>
              </a:lightRig>
            </a:scene3d>
            <a:sp3d>
              <a:bevelT w="27940" h="12700"/>
              <a:contourClr>
                <a:srgbClr val="DDDDDD"/>
              </a:contourClr>
            </a:sp3d>
          </a:bodyPr>
          <a:lstStyle/>
          <a:p>
            <a:r>
              <a:rPr lang="zh-TW" altLang="zh-TW" sz="2200" b="1" spc="150" dirty="0">
                <a:ln w="11430"/>
                <a:solidFill>
                  <a:srgbClr val="00B050"/>
                </a:solidFill>
                <a:effectLst>
                  <a:outerShdw blurRad="25400" algn="tl" rotWithShape="0">
                    <a:srgbClr val="000000">
                      <a:alpha val="43000"/>
                    </a:srgbClr>
                  </a:outerShdw>
                </a:effectLst>
              </a:rPr>
              <a:t>威望性</a:t>
            </a:r>
            <a:r>
              <a:rPr lang="zh-TW" altLang="zh-TW" sz="2200" b="1" spc="150" dirty="0" smtClean="0">
                <a:ln w="11430"/>
                <a:solidFill>
                  <a:srgbClr val="00B050"/>
                </a:solidFill>
                <a:effectLst>
                  <a:outerShdw blurRad="25400" algn="tl" rotWithShape="0">
                    <a:srgbClr val="000000">
                      <a:alpha val="43000"/>
                    </a:srgbClr>
                  </a:outerShdw>
                </a:effectLst>
              </a:rPr>
              <a:t>商品</a:t>
            </a:r>
            <a:r>
              <a:rPr lang="zh-TW" altLang="en-US" sz="2200" b="1" spc="150" dirty="0" smtClean="0">
                <a:ln w="11430"/>
                <a:solidFill>
                  <a:srgbClr val="00B050"/>
                </a:solidFill>
                <a:effectLst>
                  <a:outerShdw blurRad="25400" algn="tl" rotWithShape="0">
                    <a:srgbClr val="000000">
                      <a:alpha val="43000"/>
                    </a:srgbClr>
                  </a:outerShdw>
                </a:effectLst>
              </a:rPr>
              <a:t>的需求曲線</a:t>
            </a:r>
            <a:endParaRPr lang="zh-TW" altLang="en-US" sz="2200" b="1" spc="150" dirty="0">
              <a:ln w="11430"/>
              <a:solidFill>
                <a:srgbClr val="00B050"/>
              </a:solidFill>
              <a:effectLst>
                <a:outerShdw blurRad="25400" algn="tl" rotWithShape="0">
                  <a:srgbClr val="000000">
                    <a:alpha val="43000"/>
                  </a:srgbClr>
                </a:outerShdw>
              </a:effectLst>
            </a:endParaRPr>
          </a:p>
        </p:txBody>
      </p:sp>
      <p:sp>
        <p:nvSpPr>
          <p:cNvPr id="25" name="橢圓形圖說文字 24"/>
          <p:cNvSpPr/>
          <p:nvPr/>
        </p:nvSpPr>
        <p:spPr>
          <a:xfrm>
            <a:off x="3990826" y="3914775"/>
            <a:ext cx="2813422" cy="1752228"/>
          </a:xfrm>
          <a:prstGeom prst="wedgeEllipseCallout">
            <a:avLst>
              <a:gd name="adj1" fmla="val -47748"/>
              <a:gd name="adj2" fmla="val -66828"/>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100" b="1" spc="150" dirty="0">
                <a:ln w="11430"/>
                <a:solidFill>
                  <a:schemeClr val="tx1"/>
                </a:solidFill>
                <a:effectLst>
                  <a:outerShdw blurRad="25400" algn="tl" rotWithShape="0">
                    <a:srgbClr val="000000">
                      <a:alpha val="43000"/>
                    </a:srgbClr>
                  </a:outerShdw>
                </a:effectLst>
              </a:rPr>
              <a:t>當產品的價格增加時，人們對此產品的需求反而愈大</a:t>
            </a:r>
            <a:endParaRPr lang="zh-TW" altLang="en-US" sz="2100" b="1" spc="150" dirty="0">
              <a:ln w="11430"/>
              <a:solidFill>
                <a:schemeClr val="tx1"/>
              </a:solidFill>
              <a:effectLst>
                <a:outerShdw blurRad="25400" algn="tl" rotWithShape="0">
                  <a:srgbClr val="000000">
                    <a:alpha val="43000"/>
                  </a:srgbClr>
                </a:outerShdw>
              </a:effectLst>
            </a:endParaRPr>
          </a:p>
        </p:txBody>
      </p:sp>
      <p:sp>
        <p:nvSpPr>
          <p:cNvPr id="27" name="手繪多邊形 26"/>
          <p:cNvSpPr/>
          <p:nvPr/>
        </p:nvSpPr>
        <p:spPr>
          <a:xfrm>
            <a:off x="1494929" y="3709615"/>
            <a:ext cx="2257425" cy="1957388"/>
          </a:xfrm>
          <a:custGeom>
            <a:avLst/>
            <a:gdLst>
              <a:gd name="connsiteX0" fmla="*/ 2257425 w 2257425"/>
              <a:gd name="connsiteY0" fmla="*/ 0 h 1957388"/>
              <a:gd name="connsiteX1" fmla="*/ 1771650 w 2257425"/>
              <a:gd name="connsiteY1" fmla="*/ 1271588 h 1957388"/>
              <a:gd name="connsiteX2" fmla="*/ 0 w 2257425"/>
              <a:gd name="connsiteY2" fmla="*/ 1957388 h 1957388"/>
            </a:gdLst>
            <a:ahLst/>
            <a:cxnLst>
              <a:cxn ang="0">
                <a:pos x="connsiteX0" y="connsiteY0"/>
              </a:cxn>
              <a:cxn ang="0">
                <a:pos x="connsiteX1" y="connsiteY1"/>
              </a:cxn>
              <a:cxn ang="0">
                <a:pos x="connsiteX2" y="connsiteY2"/>
              </a:cxn>
            </a:cxnLst>
            <a:rect l="l" t="t" r="r" b="b"/>
            <a:pathLst>
              <a:path w="2257425" h="1957388">
                <a:moveTo>
                  <a:pt x="2257425" y="0"/>
                </a:moveTo>
                <a:cubicBezTo>
                  <a:pt x="2202656" y="472678"/>
                  <a:pt x="2147887" y="945357"/>
                  <a:pt x="1771650" y="1271588"/>
                </a:cubicBezTo>
                <a:cubicBezTo>
                  <a:pt x="1395413" y="1597819"/>
                  <a:pt x="697706" y="1777603"/>
                  <a:pt x="0" y="1957388"/>
                </a:cubicBezTo>
              </a:path>
            </a:pathLst>
          </a:custGeom>
          <a:ln>
            <a:solidFill>
              <a:srgbClr val="FFC000"/>
            </a:solidFill>
          </a:ln>
        </p:spPr>
        <p:style>
          <a:lnRef idx="2">
            <a:schemeClr val="accent4"/>
          </a:lnRef>
          <a:fillRef idx="0">
            <a:schemeClr val="accent4"/>
          </a:fillRef>
          <a:effectRef idx="1">
            <a:schemeClr val="accent4"/>
          </a:effectRef>
          <a:fontRef idx="minor">
            <a:schemeClr val="tx1"/>
          </a:fontRef>
        </p:style>
        <p:txBody>
          <a:bodyPr rtlCol="0" anchor="ctr"/>
          <a:lstStyle/>
          <a:p>
            <a:pPr algn="ctr"/>
            <a:endParaRPr lang="zh-TW" altLang="en-US"/>
          </a:p>
        </p:txBody>
      </p:sp>
      <p:sp>
        <p:nvSpPr>
          <p:cNvPr id="28" name="矩形 27"/>
          <p:cNvSpPr/>
          <p:nvPr/>
        </p:nvSpPr>
        <p:spPr>
          <a:xfrm>
            <a:off x="4071878" y="3699331"/>
            <a:ext cx="1390124" cy="430887"/>
          </a:xfrm>
          <a:prstGeom prst="rect">
            <a:avLst/>
          </a:prstGeom>
        </p:spPr>
        <p:txBody>
          <a:bodyPr wrap="none">
            <a:spAutoFit/>
            <a:scene3d>
              <a:camera prst="orthographicFront"/>
              <a:lightRig rig="soft" dir="t">
                <a:rot lat="0" lon="0" rev="10800000"/>
              </a:lightRig>
            </a:scene3d>
            <a:sp3d>
              <a:bevelT w="27940" h="12700"/>
              <a:contourClr>
                <a:srgbClr val="DDDDDD"/>
              </a:contourClr>
            </a:sp3d>
          </a:bodyPr>
          <a:lstStyle/>
          <a:p>
            <a:r>
              <a:rPr lang="zh-TW" altLang="zh-TW" sz="2200" b="1" spc="150" dirty="0">
                <a:ln w="11430"/>
                <a:solidFill>
                  <a:srgbClr val="FFC000"/>
                </a:solidFill>
                <a:effectLst>
                  <a:outerShdw blurRad="25400" algn="tl" rotWithShape="0">
                    <a:srgbClr val="000000">
                      <a:alpha val="43000"/>
                    </a:srgbClr>
                  </a:outerShdw>
                </a:effectLst>
              </a:rPr>
              <a:t>供給曲線</a:t>
            </a:r>
            <a:endParaRPr lang="zh-TW" altLang="en-US" sz="2200" b="1" spc="150" dirty="0">
              <a:ln w="11430"/>
              <a:solidFill>
                <a:srgbClr val="FFC000"/>
              </a:solidFill>
              <a:effectLst>
                <a:outerShdw blurRad="25400" algn="tl" rotWithShape="0">
                  <a:srgbClr val="000000">
                    <a:alpha val="43000"/>
                  </a:srgbClr>
                </a:outerShdw>
              </a:effectLst>
            </a:endParaRPr>
          </a:p>
        </p:txBody>
      </p:sp>
      <p:cxnSp>
        <p:nvCxnSpPr>
          <p:cNvPr id="30" name="直線接點 29"/>
          <p:cNvCxnSpPr/>
          <p:nvPr/>
        </p:nvCxnSpPr>
        <p:spPr>
          <a:xfrm>
            <a:off x="938159" y="5293213"/>
            <a:ext cx="1776466" cy="7450"/>
          </a:xfrm>
          <a:prstGeom prst="line">
            <a:avLst/>
          </a:prstGeom>
          <a:ln w="19050">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3" name="直線接點 32"/>
          <p:cNvCxnSpPr/>
          <p:nvPr/>
        </p:nvCxnSpPr>
        <p:spPr>
          <a:xfrm>
            <a:off x="2769245" y="5300663"/>
            <a:ext cx="0" cy="723018"/>
          </a:xfrm>
          <a:prstGeom prst="line">
            <a:avLst/>
          </a:prstGeom>
          <a:ln w="19050">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3182113" y="5059306"/>
            <a:ext cx="1088760" cy="430887"/>
          </a:xfrm>
          <a:prstGeom prst="rect">
            <a:avLst/>
          </a:prstGeom>
        </p:spPr>
        <p:txBody>
          <a:bodyPr wrap="none">
            <a:spAutoFit/>
            <a:scene3d>
              <a:camera prst="orthographicFront"/>
              <a:lightRig rig="soft" dir="t">
                <a:rot lat="0" lon="0" rev="10800000"/>
              </a:lightRig>
            </a:scene3d>
            <a:sp3d>
              <a:bevelT w="27940" h="12700"/>
              <a:contourClr>
                <a:srgbClr val="DDDDDD"/>
              </a:contourClr>
            </a:sp3d>
          </a:bodyPr>
          <a:lstStyle/>
          <a:p>
            <a:r>
              <a:rPr lang="zh-TW" altLang="zh-TW" sz="2200" b="1" spc="150" dirty="0">
                <a:ln w="11430"/>
                <a:solidFill>
                  <a:srgbClr val="0070C0"/>
                </a:solidFill>
                <a:effectLst>
                  <a:outerShdw blurRad="25400" algn="tl" rotWithShape="0">
                    <a:srgbClr val="000000">
                      <a:alpha val="43000"/>
                    </a:srgbClr>
                  </a:outerShdw>
                </a:effectLst>
              </a:rPr>
              <a:t>均衡點</a:t>
            </a:r>
            <a:endParaRPr lang="zh-TW" altLang="en-US" sz="2200" b="1" spc="150" dirty="0">
              <a:ln w="11430"/>
              <a:solidFill>
                <a:srgbClr val="0070C0"/>
              </a:solidFill>
              <a:effectLst>
                <a:outerShdw blurRad="25400" algn="tl" rotWithShape="0">
                  <a:srgbClr val="000000">
                    <a:alpha val="43000"/>
                  </a:srgbClr>
                </a:outerShdw>
              </a:effectLst>
            </a:endParaRPr>
          </a:p>
        </p:txBody>
      </p:sp>
      <p:sp>
        <p:nvSpPr>
          <p:cNvPr id="35" name="矩形 34"/>
          <p:cNvSpPr/>
          <p:nvPr/>
        </p:nvSpPr>
        <p:spPr>
          <a:xfrm>
            <a:off x="5076056" y="2282890"/>
            <a:ext cx="3816424" cy="1446550"/>
          </a:xfrm>
          <a:prstGeom prst="rect">
            <a:avLst/>
          </a:prstGeom>
        </p:spPr>
        <p:txBody>
          <a:bodyPr wrap="square">
            <a:spAutoFit/>
            <a:scene3d>
              <a:camera prst="orthographicFront"/>
              <a:lightRig rig="soft" dir="t">
                <a:rot lat="0" lon="0" rev="10800000"/>
              </a:lightRig>
            </a:scene3d>
            <a:sp3d>
              <a:bevelT w="27940" h="12700"/>
              <a:contourClr>
                <a:srgbClr val="DDDDDD"/>
              </a:contourClr>
            </a:sp3d>
          </a:bodyPr>
          <a:lstStyle/>
          <a:p>
            <a:r>
              <a:rPr lang="zh-TW" altLang="zh-TW" sz="2200" b="1" spc="150" dirty="0">
                <a:ln w="11430"/>
                <a:effectLst>
                  <a:outerShdw blurRad="25400" algn="tl" rotWithShape="0">
                    <a:srgbClr val="000000">
                      <a:alpha val="43000"/>
                    </a:srgbClr>
                  </a:outerShdw>
                </a:effectLst>
              </a:rPr>
              <a:t>代表顧客對於價格的敏感程度，亦即當價格變動一個百分比，需求可能變動的百分比。</a:t>
            </a:r>
            <a:endParaRPr lang="zh-TW" altLang="en-US" sz="2200" b="1" spc="150" dirty="0">
              <a:ln w="11430"/>
              <a:effectLst>
                <a:outerShdw blurRad="25400" algn="tl" rotWithShape="0">
                  <a:srgbClr val="000000">
                    <a:alpha val="43000"/>
                  </a:srgbClr>
                </a:outerShdw>
              </a:effectLst>
            </a:endParaRPr>
          </a:p>
        </p:txBody>
      </p:sp>
      <p:sp>
        <p:nvSpPr>
          <p:cNvPr id="36" name="矩形 35"/>
          <p:cNvSpPr/>
          <p:nvPr/>
        </p:nvSpPr>
        <p:spPr>
          <a:xfrm>
            <a:off x="5268589" y="4073348"/>
            <a:ext cx="3646711" cy="1446550"/>
          </a:xfrm>
          <a:prstGeom prst="rect">
            <a:avLst/>
          </a:prstGeom>
        </p:spPr>
        <p:txBody>
          <a:bodyPr wrap="square">
            <a:spAutoFit/>
            <a:scene3d>
              <a:camera prst="orthographicFront"/>
              <a:lightRig rig="soft" dir="t">
                <a:rot lat="0" lon="0" rev="10800000"/>
              </a:lightRig>
            </a:scene3d>
            <a:sp3d>
              <a:bevelT w="27940" h="12700"/>
              <a:contourClr>
                <a:srgbClr val="DDDDDD"/>
              </a:contourClr>
            </a:sp3d>
          </a:bodyPr>
          <a:lstStyle/>
          <a:p>
            <a:r>
              <a:rPr lang="zh-TW" altLang="zh-TW" sz="2200" b="1" spc="150" dirty="0">
                <a:ln w="11430"/>
                <a:solidFill>
                  <a:srgbClr val="0070C0"/>
                </a:solidFill>
                <a:effectLst>
                  <a:outerShdw blurRad="25400" algn="tl" rotWithShape="0">
                    <a:srgbClr val="000000">
                      <a:alpha val="43000"/>
                    </a:srgbClr>
                  </a:outerShdw>
                </a:effectLst>
              </a:rPr>
              <a:t>需求</a:t>
            </a:r>
            <a:r>
              <a:rPr lang="zh-TW" altLang="zh-TW" sz="2200" b="1" spc="150" dirty="0" smtClean="0">
                <a:ln w="11430"/>
                <a:solidFill>
                  <a:srgbClr val="0070C0"/>
                </a:solidFill>
                <a:effectLst>
                  <a:outerShdw blurRad="25400" algn="tl" rotWithShape="0">
                    <a:srgbClr val="000000">
                      <a:alpha val="43000"/>
                    </a:srgbClr>
                  </a:outerShdw>
                </a:effectLst>
              </a:rPr>
              <a:t>彈性</a:t>
            </a:r>
            <a:endParaRPr lang="en-US" altLang="zh-TW" sz="2200" b="1" spc="150" dirty="0" smtClean="0">
              <a:ln w="11430"/>
              <a:solidFill>
                <a:srgbClr val="0070C0"/>
              </a:solidFill>
              <a:effectLst>
                <a:outerShdw blurRad="25400" algn="tl" rotWithShape="0">
                  <a:srgbClr val="000000">
                    <a:alpha val="43000"/>
                  </a:srgbClr>
                </a:outerShdw>
              </a:effectLst>
            </a:endParaRPr>
          </a:p>
          <a:p>
            <a:r>
              <a:rPr lang="en-US" altLang="zh-TW" sz="2200" b="1" spc="150" dirty="0" smtClean="0">
                <a:ln w="11430"/>
                <a:solidFill>
                  <a:srgbClr val="0070C0"/>
                </a:solidFill>
                <a:effectLst>
                  <a:outerShdw blurRad="25400" algn="tl" rotWithShape="0">
                    <a:srgbClr val="000000">
                      <a:alpha val="43000"/>
                    </a:srgbClr>
                  </a:outerShdw>
                </a:effectLst>
              </a:rPr>
              <a:t>=</a:t>
            </a:r>
            <a:r>
              <a:rPr lang="zh-TW" altLang="zh-TW" sz="2200" b="1" spc="150" dirty="0">
                <a:ln w="11430"/>
                <a:solidFill>
                  <a:srgbClr val="0070C0"/>
                </a:solidFill>
                <a:effectLst>
                  <a:outerShdw blurRad="25400" algn="tl" rotWithShape="0">
                    <a:srgbClr val="000000">
                      <a:alpha val="43000"/>
                    </a:srgbClr>
                  </a:outerShdw>
                </a:effectLst>
              </a:rPr>
              <a:t>需求量變動的百分比／價格變動的</a:t>
            </a:r>
            <a:r>
              <a:rPr lang="zh-TW" altLang="zh-TW" sz="2200" b="1" spc="150" dirty="0" smtClean="0">
                <a:ln w="11430"/>
                <a:solidFill>
                  <a:srgbClr val="0070C0"/>
                </a:solidFill>
                <a:effectLst>
                  <a:outerShdw blurRad="25400" algn="tl" rotWithShape="0">
                    <a:srgbClr val="000000">
                      <a:alpha val="43000"/>
                    </a:srgbClr>
                  </a:outerShdw>
                </a:effectLst>
              </a:rPr>
              <a:t>百分比</a:t>
            </a:r>
            <a:endParaRPr lang="en-US" altLang="zh-TW" sz="2200" b="1" spc="150" dirty="0" smtClean="0">
              <a:ln w="11430"/>
              <a:solidFill>
                <a:srgbClr val="0070C0"/>
              </a:solidFill>
              <a:effectLst>
                <a:outerShdw blurRad="25400" algn="tl" rotWithShape="0">
                  <a:srgbClr val="000000">
                    <a:alpha val="43000"/>
                  </a:srgbClr>
                </a:outerShdw>
              </a:effectLst>
            </a:endParaRPr>
          </a:p>
          <a:p>
            <a:r>
              <a:rPr lang="en-US" altLang="zh-TW" sz="2200" b="1" spc="150" dirty="0" smtClean="0">
                <a:ln w="11430"/>
                <a:solidFill>
                  <a:srgbClr val="0070C0"/>
                </a:solidFill>
                <a:effectLst>
                  <a:outerShdw blurRad="25400" algn="tl" rotWithShape="0">
                    <a:srgbClr val="000000">
                      <a:alpha val="43000"/>
                    </a:srgbClr>
                  </a:outerShdw>
                </a:effectLst>
              </a:rPr>
              <a:t>=(</a:t>
            </a:r>
            <a:r>
              <a:rPr lang="en-US" altLang="zh-TW" sz="2200" b="1" spc="150" dirty="0">
                <a:ln w="11430"/>
                <a:solidFill>
                  <a:srgbClr val="0070C0"/>
                </a:solidFill>
                <a:effectLst>
                  <a:outerShdw blurRad="25400" algn="tl" rotWithShape="0">
                    <a:srgbClr val="000000">
                      <a:alpha val="43000"/>
                    </a:srgbClr>
                  </a:outerShdw>
                </a:effectLst>
                <a:sym typeface="Webdings"/>
              </a:rPr>
              <a:t></a:t>
            </a:r>
            <a:r>
              <a:rPr lang="en-US" altLang="zh-TW" sz="2200" b="1" spc="150" dirty="0">
                <a:ln w="11430"/>
                <a:solidFill>
                  <a:srgbClr val="0070C0"/>
                </a:solidFill>
                <a:effectLst>
                  <a:outerShdw blurRad="25400" algn="tl" rotWithShape="0">
                    <a:srgbClr val="000000">
                      <a:alpha val="43000"/>
                    </a:srgbClr>
                  </a:outerShdw>
                </a:effectLst>
              </a:rPr>
              <a:t>D/D)/(</a:t>
            </a:r>
            <a:r>
              <a:rPr lang="en-US" altLang="zh-TW" sz="2200" b="1" spc="150" dirty="0">
                <a:ln w="11430"/>
                <a:solidFill>
                  <a:srgbClr val="0070C0"/>
                </a:solidFill>
                <a:effectLst>
                  <a:outerShdw blurRad="25400" algn="tl" rotWithShape="0">
                    <a:srgbClr val="000000">
                      <a:alpha val="43000"/>
                    </a:srgbClr>
                  </a:outerShdw>
                </a:effectLst>
                <a:sym typeface="Webdings"/>
              </a:rPr>
              <a:t></a:t>
            </a:r>
            <a:r>
              <a:rPr lang="en-US" altLang="zh-TW" sz="2200" b="1" spc="150" dirty="0">
                <a:ln w="11430"/>
                <a:solidFill>
                  <a:srgbClr val="0070C0"/>
                </a:solidFill>
                <a:effectLst>
                  <a:outerShdw blurRad="25400" algn="tl" rotWithShape="0">
                    <a:srgbClr val="000000">
                      <a:alpha val="43000"/>
                    </a:srgbClr>
                  </a:outerShdw>
                </a:effectLst>
              </a:rPr>
              <a:t>P/P)</a:t>
            </a:r>
            <a:endParaRPr lang="zh-TW" altLang="en-US" sz="2200" b="1" spc="150" dirty="0">
              <a:ln w="11430"/>
              <a:solidFill>
                <a:srgbClr val="0070C0"/>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3950395214"/>
      </p:ext>
    </p:extLst>
  </p:cSld>
  <p:clrMapOvr>
    <a:masterClrMapping/>
  </p:clrMapOvr>
  <p:transition spd="slow" advClick="0">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7814B25A-218F-4422-B88F-FE10F6BB2088}"/>
                                            </p:graphicEl>
                                          </p:spTgt>
                                        </p:tgtEl>
                                        <p:attrNameLst>
                                          <p:attrName>style.visibility</p:attrName>
                                        </p:attrNameLst>
                                      </p:cBhvr>
                                      <p:to>
                                        <p:strVal val="visible"/>
                                      </p:to>
                                    </p:set>
                                    <p:animEffect transition="in" filter="fade">
                                      <p:cBhvr>
                                        <p:cTn id="7" dur="500"/>
                                        <p:tgtEl>
                                          <p:spTgt spid="6">
                                            <p:graphicEl>
                                              <a:dgm id="{7814B25A-218F-4422-B88F-FE10F6BB2088}"/>
                                            </p:graphic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randombar(horizontal)">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left)">
                                      <p:cBhvr>
                                        <p:cTn id="20" dur="500"/>
                                        <p:tgtEl>
                                          <p:spTgt spid="20"/>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500"/>
                                        <p:tgtEl>
                                          <p:spTgt spid="22"/>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250"/>
                                        <p:tgtEl>
                                          <p:spTgt spid="20"/>
                                        </p:tgtEl>
                                      </p:cBhvr>
                                    </p:animEffect>
                                    <p:set>
                                      <p:cBhvr>
                                        <p:cTn id="28" dur="1" fill="hold">
                                          <p:stCondLst>
                                            <p:cond delay="249"/>
                                          </p:stCondLst>
                                        </p:cTn>
                                        <p:tgtEl>
                                          <p:spTgt spid="20"/>
                                        </p:tgtEl>
                                        <p:attrNameLst>
                                          <p:attrName>style.visibility</p:attrName>
                                        </p:attrNameLst>
                                      </p:cBhvr>
                                      <p:to>
                                        <p:strVal val="hidden"/>
                                      </p:to>
                                    </p:set>
                                  </p:childTnLst>
                                </p:cTn>
                              </p:par>
                              <p:par>
                                <p:cTn id="29" presetID="10" presetClass="exit" presetSubtype="0" fill="hold" grpId="1" nodeType="withEffect">
                                  <p:stCondLst>
                                    <p:cond delay="0"/>
                                  </p:stCondLst>
                                  <p:childTnLst>
                                    <p:animEffect transition="out" filter="fade">
                                      <p:cBhvr>
                                        <p:cTn id="30" dur="250"/>
                                        <p:tgtEl>
                                          <p:spTgt spid="22"/>
                                        </p:tgtEl>
                                      </p:cBhvr>
                                    </p:animEffect>
                                    <p:set>
                                      <p:cBhvr>
                                        <p:cTn id="31" dur="1" fill="hold">
                                          <p:stCondLst>
                                            <p:cond delay="249"/>
                                          </p:stCondLst>
                                        </p:cTn>
                                        <p:tgtEl>
                                          <p:spTgt spid="22"/>
                                        </p:tgtEl>
                                        <p:attrNameLst>
                                          <p:attrName>style.visibility</p:attrName>
                                        </p:attrNameLst>
                                      </p:cBhvr>
                                      <p:to>
                                        <p:strVal val="hidden"/>
                                      </p:to>
                                    </p:set>
                                  </p:childTnLst>
                                </p:cTn>
                              </p:par>
                              <p:par>
                                <p:cTn id="32" presetID="22" presetClass="entr" presetSubtype="1" fill="hold" grpId="0"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wipe(up)">
                                      <p:cBhvr>
                                        <p:cTn id="34" dur="500"/>
                                        <p:tgtEl>
                                          <p:spTgt spid="23"/>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fade">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500"/>
                                        <p:tgtEl>
                                          <p:spTgt spid="2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grpId="1" nodeType="clickEffect">
                                  <p:stCondLst>
                                    <p:cond delay="0"/>
                                  </p:stCondLst>
                                  <p:childTnLst>
                                    <p:animEffect transition="out" filter="fade">
                                      <p:cBhvr>
                                        <p:cTn id="46" dur="250"/>
                                        <p:tgtEl>
                                          <p:spTgt spid="23"/>
                                        </p:tgtEl>
                                      </p:cBhvr>
                                    </p:animEffect>
                                    <p:set>
                                      <p:cBhvr>
                                        <p:cTn id="47" dur="1" fill="hold">
                                          <p:stCondLst>
                                            <p:cond delay="249"/>
                                          </p:stCondLst>
                                        </p:cTn>
                                        <p:tgtEl>
                                          <p:spTgt spid="23"/>
                                        </p:tgtEl>
                                        <p:attrNameLst>
                                          <p:attrName>style.visibility</p:attrName>
                                        </p:attrNameLst>
                                      </p:cBhvr>
                                      <p:to>
                                        <p:strVal val="hidden"/>
                                      </p:to>
                                    </p:set>
                                  </p:childTnLst>
                                </p:cTn>
                              </p:par>
                              <p:par>
                                <p:cTn id="48" presetID="10" presetClass="exit" presetSubtype="0" fill="hold" grpId="1" nodeType="withEffect">
                                  <p:stCondLst>
                                    <p:cond delay="0"/>
                                  </p:stCondLst>
                                  <p:childTnLst>
                                    <p:animEffect transition="out" filter="fade">
                                      <p:cBhvr>
                                        <p:cTn id="49" dur="250"/>
                                        <p:tgtEl>
                                          <p:spTgt spid="24"/>
                                        </p:tgtEl>
                                      </p:cBhvr>
                                    </p:animEffect>
                                    <p:set>
                                      <p:cBhvr>
                                        <p:cTn id="50" dur="1" fill="hold">
                                          <p:stCondLst>
                                            <p:cond delay="249"/>
                                          </p:stCondLst>
                                        </p:cTn>
                                        <p:tgtEl>
                                          <p:spTgt spid="24"/>
                                        </p:tgtEl>
                                        <p:attrNameLst>
                                          <p:attrName>style.visibility</p:attrName>
                                        </p:attrNameLst>
                                      </p:cBhvr>
                                      <p:to>
                                        <p:strVal val="hidden"/>
                                      </p:to>
                                    </p:set>
                                  </p:childTnLst>
                                </p:cTn>
                              </p:par>
                              <p:par>
                                <p:cTn id="51" presetID="10" presetClass="exit" presetSubtype="0" fill="hold" grpId="1" nodeType="withEffect">
                                  <p:stCondLst>
                                    <p:cond delay="0"/>
                                  </p:stCondLst>
                                  <p:childTnLst>
                                    <p:animEffect transition="out" filter="fade">
                                      <p:cBhvr>
                                        <p:cTn id="52" dur="250"/>
                                        <p:tgtEl>
                                          <p:spTgt spid="25"/>
                                        </p:tgtEl>
                                      </p:cBhvr>
                                    </p:animEffect>
                                    <p:set>
                                      <p:cBhvr>
                                        <p:cTn id="53" dur="1" fill="hold">
                                          <p:stCondLst>
                                            <p:cond delay="249"/>
                                          </p:stCondLst>
                                        </p:cTn>
                                        <p:tgtEl>
                                          <p:spTgt spid="25"/>
                                        </p:tgtEl>
                                        <p:attrNameLst>
                                          <p:attrName>style.visibility</p:attrName>
                                        </p:attrNameLst>
                                      </p:cBhvr>
                                      <p:to>
                                        <p:strVal val="hidden"/>
                                      </p:to>
                                    </p:set>
                                  </p:childTnLst>
                                </p:cTn>
                              </p:par>
                              <p:par>
                                <p:cTn id="54" presetID="22" presetClass="entr" presetSubtype="1" fill="hold" grpId="0" nodeType="with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wipe(up)">
                                      <p:cBhvr>
                                        <p:cTn id="56" dur="500"/>
                                        <p:tgtEl>
                                          <p:spTgt spid="27"/>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fade">
                                      <p:cBhvr>
                                        <p:cTn id="59" dur="500"/>
                                        <p:tgtEl>
                                          <p:spTgt spid="28"/>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2" nodeType="click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fade">
                                      <p:cBhvr>
                                        <p:cTn id="64" dur="500"/>
                                        <p:tgtEl>
                                          <p:spTgt spid="20"/>
                                        </p:tgtEl>
                                      </p:cBhvr>
                                    </p:animEffect>
                                  </p:childTnLst>
                                </p:cTn>
                              </p:par>
                              <p:par>
                                <p:cTn id="65" presetID="10" presetClass="entr" presetSubtype="0" fill="hold" grpId="2" nodeType="with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fade">
                                      <p:cBhvr>
                                        <p:cTn id="67" dur="500"/>
                                        <p:tgtEl>
                                          <p:spTgt spid="22"/>
                                        </p:tgtEl>
                                      </p:cBhvr>
                                    </p:animEffect>
                                  </p:childTnLst>
                                </p:cTn>
                              </p:par>
                            </p:childTnLst>
                          </p:cTn>
                        </p:par>
                        <p:par>
                          <p:cTn id="68" fill="hold">
                            <p:stCondLst>
                              <p:cond delay="500"/>
                            </p:stCondLst>
                            <p:childTnLst>
                              <p:par>
                                <p:cTn id="69" presetID="22" presetClass="entr" presetSubtype="8" fill="hold" nodeType="afterEffect">
                                  <p:stCondLst>
                                    <p:cond delay="0"/>
                                  </p:stCondLst>
                                  <p:childTnLst>
                                    <p:set>
                                      <p:cBhvr>
                                        <p:cTn id="70" dur="1" fill="hold">
                                          <p:stCondLst>
                                            <p:cond delay="0"/>
                                          </p:stCondLst>
                                        </p:cTn>
                                        <p:tgtEl>
                                          <p:spTgt spid="30"/>
                                        </p:tgtEl>
                                        <p:attrNameLst>
                                          <p:attrName>style.visibility</p:attrName>
                                        </p:attrNameLst>
                                      </p:cBhvr>
                                      <p:to>
                                        <p:strVal val="visible"/>
                                      </p:to>
                                    </p:set>
                                    <p:animEffect transition="in" filter="wipe(left)">
                                      <p:cBhvr>
                                        <p:cTn id="71" dur="500"/>
                                        <p:tgtEl>
                                          <p:spTgt spid="30"/>
                                        </p:tgtEl>
                                      </p:cBhvr>
                                    </p:animEffect>
                                  </p:childTnLst>
                                </p:cTn>
                              </p:par>
                              <p:par>
                                <p:cTn id="72" presetID="22" presetClass="entr" presetSubtype="4" fill="hold" nodeType="withEffect">
                                  <p:stCondLst>
                                    <p:cond delay="0"/>
                                  </p:stCondLst>
                                  <p:childTnLst>
                                    <p:set>
                                      <p:cBhvr>
                                        <p:cTn id="73" dur="1" fill="hold">
                                          <p:stCondLst>
                                            <p:cond delay="0"/>
                                          </p:stCondLst>
                                        </p:cTn>
                                        <p:tgtEl>
                                          <p:spTgt spid="33"/>
                                        </p:tgtEl>
                                        <p:attrNameLst>
                                          <p:attrName>style.visibility</p:attrName>
                                        </p:attrNameLst>
                                      </p:cBhvr>
                                      <p:to>
                                        <p:strVal val="visible"/>
                                      </p:to>
                                    </p:set>
                                    <p:animEffect transition="in" filter="wipe(down)">
                                      <p:cBhvr>
                                        <p:cTn id="74" dur="500"/>
                                        <p:tgtEl>
                                          <p:spTgt spid="33"/>
                                        </p:tgtEl>
                                      </p:cBhvr>
                                    </p:animEffect>
                                  </p:childTnLst>
                                </p:cTn>
                              </p:par>
                            </p:childTnLst>
                          </p:cTn>
                        </p:par>
                        <p:par>
                          <p:cTn id="75" fill="hold">
                            <p:stCondLst>
                              <p:cond delay="1000"/>
                            </p:stCondLst>
                            <p:childTnLst>
                              <p:par>
                                <p:cTn id="76" presetID="10" presetClass="entr" presetSubtype="0" fill="hold" grpId="0" nodeType="afterEffect">
                                  <p:stCondLst>
                                    <p:cond delay="0"/>
                                  </p:stCondLst>
                                  <p:childTnLst>
                                    <p:set>
                                      <p:cBhvr>
                                        <p:cTn id="77" dur="1" fill="hold">
                                          <p:stCondLst>
                                            <p:cond delay="0"/>
                                          </p:stCondLst>
                                        </p:cTn>
                                        <p:tgtEl>
                                          <p:spTgt spid="34"/>
                                        </p:tgtEl>
                                        <p:attrNameLst>
                                          <p:attrName>style.visibility</p:attrName>
                                        </p:attrNameLst>
                                      </p:cBhvr>
                                      <p:to>
                                        <p:strVal val="visible"/>
                                      </p:to>
                                    </p:set>
                                    <p:animEffect transition="in" filter="fade">
                                      <p:cBhvr>
                                        <p:cTn id="78" dur="500"/>
                                        <p:tgtEl>
                                          <p:spTgt spid="34"/>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xit" presetSubtype="0" fill="hold" grpId="3" nodeType="clickEffect">
                                  <p:stCondLst>
                                    <p:cond delay="0"/>
                                  </p:stCondLst>
                                  <p:childTnLst>
                                    <p:animEffect transition="out" filter="fade">
                                      <p:cBhvr>
                                        <p:cTn id="82" dur="250"/>
                                        <p:tgtEl>
                                          <p:spTgt spid="22"/>
                                        </p:tgtEl>
                                      </p:cBhvr>
                                    </p:animEffect>
                                    <p:set>
                                      <p:cBhvr>
                                        <p:cTn id="83" dur="1" fill="hold">
                                          <p:stCondLst>
                                            <p:cond delay="249"/>
                                          </p:stCondLst>
                                        </p:cTn>
                                        <p:tgtEl>
                                          <p:spTgt spid="22"/>
                                        </p:tgtEl>
                                        <p:attrNameLst>
                                          <p:attrName>style.visibility</p:attrName>
                                        </p:attrNameLst>
                                      </p:cBhvr>
                                      <p:to>
                                        <p:strVal val="hidden"/>
                                      </p:to>
                                    </p:set>
                                  </p:childTnLst>
                                </p:cTn>
                              </p:par>
                              <p:par>
                                <p:cTn id="84" presetID="10" presetClass="exit" presetSubtype="0" fill="hold" grpId="1" nodeType="withEffect">
                                  <p:stCondLst>
                                    <p:cond delay="0"/>
                                  </p:stCondLst>
                                  <p:childTnLst>
                                    <p:animEffect transition="out" filter="fade">
                                      <p:cBhvr>
                                        <p:cTn id="85" dur="250"/>
                                        <p:tgtEl>
                                          <p:spTgt spid="28"/>
                                        </p:tgtEl>
                                      </p:cBhvr>
                                    </p:animEffect>
                                    <p:set>
                                      <p:cBhvr>
                                        <p:cTn id="86" dur="1" fill="hold">
                                          <p:stCondLst>
                                            <p:cond delay="249"/>
                                          </p:stCondLst>
                                        </p:cTn>
                                        <p:tgtEl>
                                          <p:spTgt spid="28"/>
                                        </p:tgtEl>
                                        <p:attrNameLst>
                                          <p:attrName>style.visibility</p:attrName>
                                        </p:attrNameLst>
                                      </p:cBhvr>
                                      <p:to>
                                        <p:strVal val="hidden"/>
                                      </p:to>
                                    </p:set>
                                  </p:childTnLst>
                                </p:cTn>
                              </p:par>
                              <p:par>
                                <p:cTn id="87" presetID="10" presetClass="entr" presetSubtype="0" fill="hold" grpId="0" nodeType="withEffect">
                                  <p:stCondLst>
                                    <p:cond delay="0"/>
                                  </p:stCondLst>
                                  <p:childTnLst>
                                    <p:set>
                                      <p:cBhvr>
                                        <p:cTn id="88" dur="1" fill="hold">
                                          <p:stCondLst>
                                            <p:cond delay="0"/>
                                          </p:stCondLst>
                                        </p:cTn>
                                        <p:tgtEl>
                                          <p:spTgt spid="6">
                                            <p:graphicEl>
                                              <a:dgm id="{B9A237F8-A9EB-4AAD-A3D4-556A83688CB5}"/>
                                            </p:graphicEl>
                                          </p:spTgt>
                                        </p:tgtEl>
                                        <p:attrNameLst>
                                          <p:attrName>style.visibility</p:attrName>
                                        </p:attrNameLst>
                                      </p:cBhvr>
                                      <p:to>
                                        <p:strVal val="visible"/>
                                      </p:to>
                                    </p:set>
                                    <p:animEffect transition="in" filter="fade">
                                      <p:cBhvr>
                                        <p:cTn id="89" dur="500"/>
                                        <p:tgtEl>
                                          <p:spTgt spid="6">
                                            <p:graphicEl>
                                              <a:dgm id="{B9A237F8-A9EB-4AAD-A3D4-556A83688CB5}"/>
                                            </p:graphicEl>
                                          </p:spTgt>
                                        </p:tgtEl>
                                      </p:cBhvr>
                                    </p:animEffect>
                                  </p:childTnLst>
                                </p:cTn>
                              </p:par>
                            </p:childTnLst>
                          </p:cTn>
                        </p:par>
                        <p:par>
                          <p:cTn id="90" fill="hold">
                            <p:stCondLst>
                              <p:cond delay="500"/>
                            </p:stCondLst>
                            <p:childTnLst>
                              <p:par>
                                <p:cTn id="91" presetID="14" presetClass="entr" presetSubtype="10" fill="hold" grpId="0" nodeType="afterEffect">
                                  <p:stCondLst>
                                    <p:cond delay="0"/>
                                  </p:stCondLst>
                                  <p:childTnLst>
                                    <p:set>
                                      <p:cBhvr>
                                        <p:cTn id="92" dur="1" fill="hold">
                                          <p:stCondLst>
                                            <p:cond delay="0"/>
                                          </p:stCondLst>
                                        </p:cTn>
                                        <p:tgtEl>
                                          <p:spTgt spid="35"/>
                                        </p:tgtEl>
                                        <p:attrNameLst>
                                          <p:attrName>style.visibility</p:attrName>
                                        </p:attrNameLst>
                                      </p:cBhvr>
                                      <p:to>
                                        <p:strVal val="visible"/>
                                      </p:to>
                                    </p:set>
                                    <p:animEffect transition="in" filter="randombar(horizontal)">
                                      <p:cBhvr>
                                        <p:cTn id="93" dur="500"/>
                                        <p:tgtEl>
                                          <p:spTgt spid="35"/>
                                        </p:tgtEl>
                                      </p:cBhvr>
                                    </p:animEffect>
                                  </p:childTnLst>
                                </p:cTn>
                              </p:par>
                            </p:childTnLst>
                          </p:cTn>
                        </p:par>
                      </p:childTnLst>
                    </p:cTn>
                  </p:par>
                  <p:par>
                    <p:cTn id="94" fill="hold">
                      <p:stCondLst>
                        <p:cond delay="indefinite"/>
                      </p:stCondLst>
                      <p:childTnLst>
                        <p:par>
                          <p:cTn id="95" fill="hold">
                            <p:stCondLst>
                              <p:cond delay="0"/>
                            </p:stCondLst>
                            <p:childTnLst>
                              <p:par>
                                <p:cTn id="96" presetID="14" presetClass="entr" presetSubtype="10" fill="hold" grpId="0" nodeType="clickEffect">
                                  <p:stCondLst>
                                    <p:cond delay="0"/>
                                  </p:stCondLst>
                                  <p:childTnLst>
                                    <p:set>
                                      <p:cBhvr>
                                        <p:cTn id="97" dur="1" fill="hold">
                                          <p:stCondLst>
                                            <p:cond delay="0"/>
                                          </p:stCondLst>
                                        </p:cTn>
                                        <p:tgtEl>
                                          <p:spTgt spid="36"/>
                                        </p:tgtEl>
                                        <p:attrNameLst>
                                          <p:attrName>style.visibility</p:attrName>
                                        </p:attrNameLst>
                                      </p:cBhvr>
                                      <p:to>
                                        <p:strVal val="visible"/>
                                      </p:to>
                                    </p:set>
                                    <p:animEffect transition="in" filter="randombar(horizontal)">
                                      <p:cBhvr>
                                        <p:cTn id="98"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Dgm bld="one"/>
        </p:bldSub>
      </p:bldGraphic>
      <p:bldP spid="7" grpId="0"/>
      <p:bldP spid="20" grpId="0" animBg="1"/>
      <p:bldP spid="20" grpId="1" animBg="1"/>
      <p:bldP spid="20" grpId="2" animBg="1"/>
      <p:bldP spid="22" grpId="0"/>
      <p:bldP spid="22" grpId="1"/>
      <p:bldP spid="22" grpId="2"/>
      <p:bldP spid="22" grpId="3"/>
      <p:bldP spid="23" grpId="0" animBg="1"/>
      <p:bldP spid="23" grpId="1" animBg="1"/>
      <p:bldP spid="24" grpId="0"/>
      <p:bldP spid="24" grpId="1"/>
      <p:bldP spid="25" grpId="0" animBg="1"/>
      <p:bldP spid="25" grpId="1" animBg="1"/>
      <p:bldP spid="27" grpId="0" animBg="1"/>
      <p:bldP spid="28" grpId="0"/>
      <p:bldP spid="28" grpId="1"/>
      <p:bldP spid="34" grpId="0"/>
      <p:bldP spid="35" grpId="0"/>
      <p:bldP spid="3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260648"/>
            <a:ext cx="8229600" cy="1152128"/>
          </a:xfrm>
        </p:spPr>
        <p:txBody>
          <a:bodyPr>
            <a:normAutofit fontScale="90000"/>
          </a:bodyPr>
          <a:lstStyle/>
          <a:p>
            <a:r>
              <a:rPr lang="en-US" altLang="zh-TW"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§11.2.1.3 </a:t>
            </a:r>
            <a:r>
              <a:rPr lang="zh-TW" altLang="en-US"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影響顧客需求彈性的因素</a:t>
            </a:r>
            <a:endParaRPr lang="zh-TW" altLang="en-US" b="1" cap="all" dirty="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endParaRPr>
          </a:p>
        </p:txBody>
      </p:sp>
      <p:graphicFrame>
        <p:nvGraphicFramePr>
          <p:cNvPr id="7" name="內容版面配置區 5"/>
          <p:cNvGraphicFramePr>
            <a:graphicFrameLocks noGrp="1"/>
          </p:cNvGraphicFramePr>
          <p:nvPr>
            <p:ph idx="1"/>
            <p:extLst>
              <p:ext uri="{D42A27DB-BD31-4B8C-83A1-F6EECF244321}">
                <p14:modId xmlns:p14="http://schemas.microsoft.com/office/powerpoint/2010/main" val="1974545250"/>
              </p:ext>
            </p:extLst>
          </p:nvPr>
        </p:nvGraphicFramePr>
        <p:xfrm>
          <a:off x="96724" y="1628800"/>
          <a:ext cx="8890013" cy="1584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7</a:t>
            </a:fld>
            <a:endParaRPr lang="zh-TW" altLang="en-US" dirty="0"/>
          </a:p>
        </p:txBody>
      </p:sp>
      <p:sp>
        <p:nvSpPr>
          <p:cNvPr id="8" name="矩形 7"/>
          <p:cNvSpPr/>
          <p:nvPr/>
        </p:nvSpPr>
        <p:spPr>
          <a:xfrm>
            <a:off x="58315" y="3497282"/>
            <a:ext cx="3300904" cy="1154162"/>
          </a:xfrm>
          <a:prstGeom prst="rect">
            <a:avLst/>
          </a:prstGeom>
        </p:spPr>
        <p:txBody>
          <a:bodyPr wrap="none">
            <a:spAutoFit/>
            <a:scene3d>
              <a:camera prst="orthographicFront"/>
              <a:lightRig rig="soft" dir="t">
                <a:rot lat="0" lon="0" rev="10800000"/>
              </a:lightRig>
            </a:scene3d>
            <a:sp3d>
              <a:bevelT w="27940" h="12700"/>
              <a:contourClr>
                <a:srgbClr val="DDDDDD"/>
              </a:contourClr>
            </a:sp3d>
          </a:bodyPr>
          <a:lstStyle/>
          <a:p>
            <a:pPr marL="285750" indent="-285750">
              <a:buFont typeface="Arial" pitchFamily="34" charset="0"/>
              <a:buChar char="•"/>
            </a:pPr>
            <a:r>
              <a:rPr lang="zh-TW" altLang="zh-TW" sz="2300" b="1" spc="150" dirty="0">
                <a:ln w="11430"/>
                <a:solidFill>
                  <a:schemeClr val="accent4">
                    <a:lumMod val="75000"/>
                  </a:schemeClr>
                </a:solidFill>
                <a:effectLst>
                  <a:outerShdw blurRad="25400" algn="tl" rotWithShape="0">
                    <a:srgbClr val="000000">
                      <a:alpha val="43000"/>
                    </a:srgbClr>
                  </a:outerShdw>
                </a:effectLst>
              </a:rPr>
              <a:t>價格獨特性的</a:t>
            </a:r>
            <a:r>
              <a:rPr lang="zh-TW" altLang="zh-TW" sz="2300" b="1" spc="150" dirty="0" smtClean="0">
                <a:ln w="11430"/>
                <a:solidFill>
                  <a:schemeClr val="accent4">
                    <a:lumMod val="75000"/>
                  </a:schemeClr>
                </a:solidFill>
                <a:effectLst>
                  <a:outerShdw blurRad="25400" algn="tl" rotWithShape="0">
                    <a:srgbClr val="000000">
                      <a:alpha val="43000"/>
                    </a:srgbClr>
                  </a:outerShdw>
                </a:effectLst>
              </a:rPr>
              <a:t>效果</a:t>
            </a:r>
            <a:endParaRPr lang="en-US" altLang="zh-TW" sz="2300" b="1" spc="150" dirty="0" smtClean="0">
              <a:ln w="11430"/>
              <a:solidFill>
                <a:schemeClr val="accent4">
                  <a:lumMod val="75000"/>
                </a:schemeClr>
              </a:solidFill>
              <a:effectLst>
                <a:outerShdw blurRad="25400" algn="tl" rotWithShape="0">
                  <a:srgbClr val="000000">
                    <a:alpha val="43000"/>
                  </a:srgbClr>
                </a:outerShdw>
              </a:effectLst>
            </a:endParaRPr>
          </a:p>
          <a:p>
            <a:pPr marL="285750" indent="-285750">
              <a:buFont typeface="Arial" pitchFamily="34" charset="0"/>
              <a:buChar char="•"/>
            </a:pPr>
            <a:r>
              <a:rPr lang="zh-TW" altLang="zh-TW" sz="2300" b="1" spc="150" dirty="0">
                <a:ln w="11430"/>
                <a:solidFill>
                  <a:schemeClr val="accent4">
                    <a:lumMod val="75000"/>
                  </a:schemeClr>
                </a:solidFill>
                <a:effectLst>
                  <a:outerShdw blurRad="25400" algn="tl" rotWithShape="0">
                    <a:srgbClr val="000000">
                      <a:alpha val="43000"/>
                    </a:srgbClr>
                  </a:outerShdw>
                </a:effectLst>
              </a:rPr>
              <a:t>價格與品質的</a:t>
            </a:r>
            <a:r>
              <a:rPr lang="zh-TW" altLang="zh-TW" sz="2300" b="1" spc="150" dirty="0" smtClean="0">
                <a:ln w="11430"/>
                <a:solidFill>
                  <a:schemeClr val="accent4">
                    <a:lumMod val="75000"/>
                  </a:schemeClr>
                </a:solidFill>
                <a:effectLst>
                  <a:outerShdw blurRad="25400" algn="tl" rotWithShape="0">
                    <a:srgbClr val="000000">
                      <a:alpha val="43000"/>
                    </a:srgbClr>
                  </a:outerShdw>
                </a:effectLst>
              </a:rPr>
              <a:t>效果</a:t>
            </a:r>
            <a:endParaRPr lang="en-US" altLang="zh-TW" sz="2300" b="1" spc="150" dirty="0" smtClean="0">
              <a:ln w="11430"/>
              <a:solidFill>
                <a:schemeClr val="accent4">
                  <a:lumMod val="75000"/>
                </a:schemeClr>
              </a:solidFill>
              <a:effectLst>
                <a:outerShdw blurRad="25400" algn="tl" rotWithShape="0">
                  <a:srgbClr val="000000">
                    <a:alpha val="43000"/>
                  </a:srgbClr>
                </a:outerShdw>
              </a:effectLst>
            </a:endParaRPr>
          </a:p>
          <a:p>
            <a:pPr marL="285750" indent="-285750">
              <a:buFont typeface="Arial" pitchFamily="34" charset="0"/>
              <a:buChar char="•"/>
            </a:pPr>
            <a:r>
              <a:rPr lang="zh-TW" altLang="zh-TW" sz="2300" b="1" spc="150" dirty="0">
                <a:ln w="11430"/>
                <a:solidFill>
                  <a:schemeClr val="accent4">
                    <a:lumMod val="75000"/>
                  </a:schemeClr>
                </a:solidFill>
                <a:effectLst>
                  <a:outerShdw blurRad="25400" algn="tl" rotWithShape="0">
                    <a:srgbClr val="000000">
                      <a:alpha val="43000"/>
                    </a:srgbClr>
                  </a:outerShdw>
                </a:effectLst>
              </a:rPr>
              <a:t>產品其他用途的效果</a:t>
            </a:r>
            <a:endParaRPr lang="zh-TW" altLang="en-US" sz="2300" b="1" spc="150" dirty="0">
              <a:ln w="11430"/>
              <a:solidFill>
                <a:schemeClr val="accent4">
                  <a:lumMod val="75000"/>
                </a:schemeClr>
              </a:solidFill>
              <a:effectLst>
                <a:outerShdw blurRad="25400" algn="tl" rotWithShape="0">
                  <a:srgbClr val="000000">
                    <a:alpha val="43000"/>
                  </a:srgbClr>
                </a:outerShdw>
              </a:effectLst>
            </a:endParaRPr>
          </a:p>
        </p:txBody>
      </p:sp>
      <p:sp>
        <p:nvSpPr>
          <p:cNvPr id="9" name="矩形 8"/>
          <p:cNvSpPr/>
          <p:nvPr/>
        </p:nvSpPr>
        <p:spPr>
          <a:xfrm>
            <a:off x="3275800" y="3497282"/>
            <a:ext cx="2986715" cy="1154162"/>
          </a:xfrm>
          <a:prstGeom prst="rect">
            <a:avLst/>
          </a:prstGeom>
        </p:spPr>
        <p:txBody>
          <a:bodyPr wrap="none">
            <a:spAutoFit/>
            <a:scene3d>
              <a:camera prst="orthographicFront"/>
              <a:lightRig rig="soft" dir="t">
                <a:rot lat="0" lon="0" rev="10800000"/>
              </a:lightRig>
            </a:scene3d>
            <a:sp3d>
              <a:bevelT w="27940" h="12700"/>
              <a:contourClr>
                <a:srgbClr val="DDDDDD"/>
              </a:contourClr>
            </a:sp3d>
          </a:bodyPr>
          <a:lstStyle/>
          <a:p>
            <a:pPr marL="285750" indent="-285750">
              <a:buFont typeface="Arial" pitchFamily="34" charset="0"/>
              <a:buChar char="•"/>
            </a:pPr>
            <a:r>
              <a:rPr lang="zh-TW" altLang="zh-TW" sz="2300" b="1" spc="150" dirty="0">
                <a:ln w="11430"/>
                <a:solidFill>
                  <a:srgbClr val="0070C0"/>
                </a:solidFill>
                <a:effectLst>
                  <a:outerShdw blurRad="25400" algn="tl" rotWithShape="0">
                    <a:srgbClr val="000000">
                      <a:alpha val="43000"/>
                    </a:srgbClr>
                  </a:outerShdw>
                </a:effectLst>
              </a:rPr>
              <a:t>替代品知覺的</a:t>
            </a:r>
            <a:r>
              <a:rPr lang="zh-TW" altLang="zh-TW" sz="2300" b="1" spc="150" dirty="0" smtClean="0">
                <a:ln w="11430"/>
                <a:solidFill>
                  <a:srgbClr val="0070C0"/>
                </a:solidFill>
                <a:effectLst>
                  <a:outerShdw blurRad="25400" algn="tl" rotWithShape="0">
                    <a:srgbClr val="000000">
                      <a:alpha val="43000"/>
                    </a:srgbClr>
                  </a:outerShdw>
                </a:effectLst>
              </a:rPr>
              <a:t>效果</a:t>
            </a:r>
            <a:endParaRPr lang="en-US" altLang="zh-TW" sz="2300" b="1" spc="150" dirty="0" smtClean="0">
              <a:ln w="11430"/>
              <a:solidFill>
                <a:srgbClr val="0070C0"/>
              </a:solidFill>
              <a:effectLst>
                <a:outerShdw blurRad="25400" algn="tl" rotWithShape="0">
                  <a:srgbClr val="000000">
                    <a:alpha val="43000"/>
                  </a:srgbClr>
                </a:outerShdw>
              </a:effectLst>
            </a:endParaRPr>
          </a:p>
          <a:p>
            <a:pPr marL="285750" indent="-285750">
              <a:buFont typeface="Arial" pitchFamily="34" charset="0"/>
              <a:buChar char="•"/>
            </a:pPr>
            <a:r>
              <a:rPr lang="zh-TW" altLang="zh-TW" sz="2300" b="1" spc="150" dirty="0">
                <a:ln w="11430"/>
                <a:solidFill>
                  <a:srgbClr val="0070C0"/>
                </a:solidFill>
                <a:effectLst>
                  <a:outerShdw blurRad="25400" algn="tl" rotWithShape="0">
                    <a:srgbClr val="000000">
                      <a:alpha val="43000"/>
                    </a:srgbClr>
                  </a:outerShdw>
                </a:effectLst>
              </a:rPr>
              <a:t>困難比較的</a:t>
            </a:r>
            <a:r>
              <a:rPr lang="zh-TW" altLang="zh-TW" sz="2300" b="1" spc="150" dirty="0" smtClean="0">
                <a:ln w="11430"/>
                <a:solidFill>
                  <a:srgbClr val="0070C0"/>
                </a:solidFill>
                <a:effectLst>
                  <a:outerShdw blurRad="25400" algn="tl" rotWithShape="0">
                    <a:srgbClr val="000000">
                      <a:alpha val="43000"/>
                    </a:srgbClr>
                  </a:outerShdw>
                </a:effectLst>
              </a:rPr>
              <a:t>效果</a:t>
            </a:r>
            <a:endParaRPr lang="en-US" altLang="zh-TW" sz="2300" b="1" spc="150" dirty="0" smtClean="0">
              <a:ln w="11430"/>
              <a:solidFill>
                <a:srgbClr val="0070C0"/>
              </a:solidFill>
              <a:effectLst>
                <a:outerShdw blurRad="25400" algn="tl" rotWithShape="0">
                  <a:srgbClr val="000000">
                    <a:alpha val="43000"/>
                  </a:srgbClr>
                </a:outerShdw>
              </a:effectLst>
            </a:endParaRPr>
          </a:p>
          <a:p>
            <a:pPr marL="285750" indent="-285750">
              <a:buFont typeface="Arial" pitchFamily="34" charset="0"/>
              <a:buChar char="•"/>
            </a:pPr>
            <a:r>
              <a:rPr lang="zh-TW" altLang="zh-TW" sz="2300" b="1" spc="150" dirty="0">
                <a:ln w="11430"/>
                <a:solidFill>
                  <a:srgbClr val="0070C0"/>
                </a:solidFill>
                <a:effectLst>
                  <a:outerShdw blurRad="25400" algn="tl" rotWithShape="0">
                    <a:srgbClr val="000000">
                      <a:alpha val="43000"/>
                    </a:srgbClr>
                  </a:outerShdw>
                </a:effectLst>
              </a:rPr>
              <a:t>沉入投資的效果</a:t>
            </a:r>
            <a:endParaRPr lang="zh-TW" altLang="en-US" sz="2300" b="1" spc="150" dirty="0">
              <a:ln w="11430"/>
              <a:solidFill>
                <a:srgbClr val="0070C0"/>
              </a:solidFill>
              <a:effectLst>
                <a:outerShdw blurRad="25400" algn="tl" rotWithShape="0">
                  <a:srgbClr val="000000">
                    <a:alpha val="43000"/>
                  </a:srgbClr>
                </a:outerShdw>
              </a:effectLst>
            </a:endParaRPr>
          </a:p>
        </p:txBody>
      </p:sp>
      <p:sp>
        <p:nvSpPr>
          <p:cNvPr id="10" name="矩形 9"/>
          <p:cNvSpPr/>
          <p:nvPr/>
        </p:nvSpPr>
        <p:spPr>
          <a:xfrm>
            <a:off x="6372200" y="3526928"/>
            <a:ext cx="2672526" cy="1508105"/>
          </a:xfrm>
          <a:prstGeom prst="rect">
            <a:avLst/>
          </a:prstGeom>
        </p:spPr>
        <p:txBody>
          <a:bodyPr wrap="none">
            <a:spAutoFit/>
            <a:scene3d>
              <a:camera prst="orthographicFront"/>
              <a:lightRig rig="soft" dir="t">
                <a:rot lat="0" lon="0" rev="10800000"/>
              </a:lightRig>
            </a:scene3d>
            <a:sp3d>
              <a:bevelT w="27940" h="12700"/>
              <a:contourClr>
                <a:srgbClr val="DDDDDD"/>
              </a:contourClr>
            </a:sp3d>
          </a:bodyPr>
          <a:lstStyle/>
          <a:p>
            <a:pPr marL="285750" indent="-285750">
              <a:buFont typeface="Arial" pitchFamily="34" charset="0"/>
              <a:buChar char="•"/>
            </a:pPr>
            <a:r>
              <a:rPr lang="zh-TW" altLang="zh-TW" sz="2300" b="1" spc="150" dirty="0">
                <a:ln w="11430"/>
                <a:solidFill>
                  <a:srgbClr val="FF0066"/>
                </a:solidFill>
                <a:effectLst>
                  <a:outerShdw blurRad="25400" algn="tl" rotWithShape="0">
                    <a:srgbClr val="000000">
                      <a:alpha val="43000"/>
                    </a:srgbClr>
                  </a:outerShdw>
                </a:effectLst>
              </a:rPr>
              <a:t>總支出的</a:t>
            </a:r>
            <a:r>
              <a:rPr lang="zh-TW" altLang="zh-TW" sz="2300" b="1" spc="150" dirty="0" smtClean="0">
                <a:ln w="11430"/>
                <a:solidFill>
                  <a:srgbClr val="FF0066"/>
                </a:solidFill>
                <a:effectLst>
                  <a:outerShdw blurRad="25400" algn="tl" rotWithShape="0">
                    <a:srgbClr val="000000">
                      <a:alpha val="43000"/>
                    </a:srgbClr>
                  </a:outerShdw>
                </a:effectLst>
              </a:rPr>
              <a:t>效果</a:t>
            </a:r>
            <a:endParaRPr lang="en-US" altLang="zh-TW" sz="2300" b="1" spc="150" dirty="0" smtClean="0">
              <a:ln w="11430"/>
              <a:solidFill>
                <a:srgbClr val="FF0066"/>
              </a:solidFill>
              <a:effectLst>
                <a:outerShdw blurRad="25400" algn="tl" rotWithShape="0">
                  <a:srgbClr val="000000">
                    <a:alpha val="43000"/>
                  </a:srgbClr>
                </a:outerShdw>
              </a:effectLst>
            </a:endParaRPr>
          </a:p>
          <a:p>
            <a:pPr marL="285750" indent="-285750">
              <a:buFont typeface="Arial" pitchFamily="34" charset="0"/>
              <a:buChar char="•"/>
            </a:pPr>
            <a:r>
              <a:rPr lang="zh-TW" altLang="zh-TW" sz="2300" b="1" spc="150" dirty="0">
                <a:ln w="11430"/>
                <a:solidFill>
                  <a:srgbClr val="FF0066"/>
                </a:solidFill>
                <a:effectLst>
                  <a:outerShdw blurRad="25400" algn="tl" rotWithShape="0">
                    <a:srgbClr val="000000">
                      <a:alpha val="43000"/>
                    </a:srgbClr>
                  </a:outerShdw>
                </a:effectLst>
              </a:rPr>
              <a:t>最終效益的</a:t>
            </a:r>
            <a:r>
              <a:rPr lang="zh-TW" altLang="zh-TW" sz="2300" b="1" spc="150" dirty="0" smtClean="0">
                <a:ln w="11430"/>
                <a:solidFill>
                  <a:srgbClr val="FF0066"/>
                </a:solidFill>
                <a:effectLst>
                  <a:outerShdw blurRad="25400" algn="tl" rotWithShape="0">
                    <a:srgbClr val="000000">
                      <a:alpha val="43000"/>
                    </a:srgbClr>
                  </a:outerShdw>
                </a:effectLst>
              </a:rPr>
              <a:t>效果</a:t>
            </a:r>
            <a:endParaRPr lang="en-US" altLang="zh-TW" sz="2300" b="1" spc="150" dirty="0" smtClean="0">
              <a:ln w="11430"/>
              <a:solidFill>
                <a:srgbClr val="FF0066"/>
              </a:solidFill>
              <a:effectLst>
                <a:outerShdw blurRad="25400" algn="tl" rotWithShape="0">
                  <a:srgbClr val="000000">
                    <a:alpha val="43000"/>
                  </a:srgbClr>
                </a:outerShdw>
              </a:effectLst>
            </a:endParaRPr>
          </a:p>
          <a:p>
            <a:pPr marL="285750" indent="-285750">
              <a:buFont typeface="Arial" pitchFamily="34" charset="0"/>
              <a:buChar char="•"/>
            </a:pPr>
            <a:r>
              <a:rPr lang="zh-TW" altLang="zh-TW" sz="2300" b="1" spc="150" dirty="0">
                <a:ln w="11430"/>
                <a:solidFill>
                  <a:srgbClr val="FF0066"/>
                </a:solidFill>
                <a:effectLst>
                  <a:outerShdw blurRad="25400" algn="tl" rotWithShape="0">
                    <a:srgbClr val="000000">
                      <a:alpha val="43000"/>
                    </a:srgbClr>
                  </a:outerShdw>
                </a:effectLst>
              </a:rPr>
              <a:t>分擔成本的</a:t>
            </a:r>
            <a:r>
              <a:rPr lang="zh-TW" altLang="zh-TW" sz="2300" b="1" spc="150" dirty="0" smtClean="0">
                <a:ln w="11430"/>
                <a:solidFill>
                  <a:srgbClr val="FF0066"/>
                </a:solidFill>
                <a:effectLst>
                  <a:outerShdw blurRad="25400" algn="tl" rotWithShape="0">
                    <a:srgbClr val="000000">
                      <a:alpha val="43000"/>
                    </a:srgbClr>
                  </a:outerShdw>
                </a:effectLst>
              </a:rPr>
              <a:t>效果</a:t>
            </a:r>
            <a:endParaRPr lang="en-US" altLang="zh-TW" sz="2300" b="1" spc="150" dirty="0" smtClean="0">
              <a:ln w="11430"/>
              <a:solidFill>
                <a:srgbClr val="FF0066"/>
              </a:solidFill>
              <a:effectLst>
                <a:outerShdw blurRad="25400" algn="tl" rotWithShape="0">
                  <a:srgbClr val="000000">
                    <a:alpha val="43000"/>
                  </a:srgbClr>
                </a:outerShdw>
              </a:effectLst>
            </a:endParaRPr>
          </a:p>
          <a:p>
            <a:pPr marL="285750" indent="-285750">
              <a:buFont typeface="Arial" pitchFamily="34" charset="0"/>
              <a:buChar char="•"/>
            </a:pPr>
            <a:r>
              <a:rPr lang="zh-TW" altLang="zh-TW" sz="2300" b="1" spc="150" dirty="0">
                <a:ln w="11430"/>
                <a:solidFill>
                  <a:srgbClr val="FF0066"/>
                </a:solidFill>
                <a:effectLst>
                  <a:outerShdw blurRad="25400" algn="tl" rotWithShape="0">
                    <a:srgbClr val="000000">
                      <a:alpha val="43000"/>
                    </a:srgbClr>
                  </a:outerShdw>
                </a:effectLst>
              </a:rPr>
              <a:t>存貨的效果</a:t>
            </a:r>
            <a:endParaRPr lang="zh-TW" altLang="en-US" sz="2300" b="1" spc="150" dirty="0">
              <a:ln w="11430"/>
              <a:solidFill>
                <a:srgbClr val="FF0066"/>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3950395214"/>
      </p:ext>
    </p:extLst>
  </p:cSld>
  <p:clrMapOvr>
    <a:masterClrMapping/>
  </p:clrMapOvr>
  <p:transition spd="slow" advClick="0">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graphicEl>
                                              <a:dgm id="{05542A5E-26ED-4234-8664-29E163BCDDA0}"/>
                                            </p:graphicEl>
                                          </p:spTgt>
                                        </p:tgtEl>
                                        <p:attrNameLst>
                                          <p:attrName>style.visibility</p:attrName>
                                        </p:attrNameLst>
                                      </p:cBhvr>
                                      <p:to>
                                        <p:strVal val="visible"/>
                                      </p:to>
                                    </p:set>
                                    <p:animEffect transition="in" filter="randombar(horizontal)">
                                      <p:cBhvr>
                                        <p:cTn id="7" dur="500"/>
                                        <p:tgtEl>
                                          <p:spTgt spid="7">
                                            <p:graphicEl>
                                              <a:dgm id="{05542A5E-26ED-4234-8664-29E163BCDDA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fade">
                                      <p:cBhvr>
                                        <p:cTn id="17" dur="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fade">
                                      <p:cBhvr>
                                        <p:cTn id="22" dur="500"/>
                                        <p:tgtEl>
                                          <p:spTgt spid="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7">
                                            <p:graphicEl>
                                              <a:dgm id="{FA2DFF8C-377F-46BC-B51A-AE7A5145C0B7}"/>
                                            </p:graphicEl>
                                          </p:spTgt>
                                        </p:tgtEl>
                                        <p:attrNameLst>
                                          <p:attrName>style.visibility</p:attrName>
                                        </p:attrNameLst>
                                      </p:cBhvr>
                                      <p:to>
                                        <p:strVal val="visible"/>
                                      </p:to>
                                    </p:set>
                                    <p:animEffect transition="in" filter="randombar(horizontal)">
                                      <p:cBhvr>
                                        <p:cTn id="27" dur="500"/>
                                        <p:tgtEl>
                                          <p:spTgt spid="7">
                                            <p:graphicEl>
                                              <a:dgm id="{FA2DFF8C-377F-46BC-B51A-AE7A5145C0B7}"/>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xEl>
                                              <p:pRg st="0" end="0"/>
                                            </p:txEl>
                                          </p:spTgt>
                                        </p:tgtEl>
                                        <p:attrNameLst>
                                          <p:attrName>style.visibility</p:attrName>
                                        </p:attrNameLst>
                                      </p:cBhvr>
                                      <p:to>
                                        <p:strVal val="visible"/>
                                      </p:to>
                                    </p:set>
                                    <p:animEffect transition="in" filter="fade">
                                      <p:cBhvr>
                                        <p:cTn id="32" dur="500"/>
                                        <p:tgtEl>
                                          <p:spTgt spid="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xEl>
                                              <p:pRg st="1" end="1"/>
                                            </p:txEl>
                                          </p:spTgt>
                                        </p:tgtEl>
                                        <p:attrNameLst>
                                          <p:attrName>style.visibility</p:attrName>
                                        </p:attrNameLst>
                                      </p:cBhvr>
                                      <p:to>
                                        <p:strVal val="visible"/>
                                      </p:to>
                                    </p:set>
                                    <p:animEffect transition="in" filter="fade">
                                      <p:cBhvr>
                                        <p:cTn id="37" dur="500"/>
                                        <p:tgtEl>
                                          <p:spTgt spid="9">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
                                            <p:txEl>
                                              <p:pRg st="2" end="2"/>
                                            </p:txEl>
                                          </p:spTgt>
                                        </p:tgtEl>
                                        <p:attrNameLst>
                                          <p:attrName>style.visibility</p:attrName>
                                        </p:attrNameLst>
                                      </p:cBhvr>
                                      <p:to>
                                        <p:strVal val="visible"/>
                                      </p:to>
                                    </p:set>
                                    <p:animEffect transition="in" filter="fade">
                                      <p:cBhvr>
                                        <p:cTn id="42" dur="500"/>
                                        <p:tgtEl>
                                          <p:spTgt spid="9">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7">
                                            <p:graphicEl>
                                              <a:dgm id="{B147493B-2ACF-4210-A434-F82BF65829C3}"/>
                                            </p:graphicEl>
                                          </p:spTgt>
                                        </p:tgtEl>
                                        <p:attrNameLst>
                                          <p:attrName>style.visibility</p:attrName>
                                        </p:attrNameLst>
                                      </p:cBhvr>
                                      <p:to>
                                        <p:strVal val="visible"/>
                                      </p:to>
                                    </p:set>
                                    <p:animEffect transition="in" filter="randombar(horizontal)">
                                      <p:cBhvr>
                                        <p:cTn id="47" dur="500"/>
                                        <p:tgtEl>
                                          <p:spTgt spid="7">
                                            <p:graphicEl>
                                              <a:dgm id="{B147493B-2ACF-4210-A434-F82BF65829C3}"/>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0">
                                            <p:txEl>
                                              <p:pRg st="0" end="0"/>
                                            </p:txEl>
                                          </p:spTgt>
                                        </p:tgtEl>
                                        <p:attrNameLst>
                                          <p:attrName>style.visibility</p:attrName>
                                        </p:attrNameLst>
                                      </p:cBhvr>
                                      <p:to>
                                        <p:strVal val="visible"/>
                                      </p:to>
                                    </p:set>
                                    <p:animEffect transition="in" filter="fade">
                                      <p:cBhvr>
                                        <p:cTn id="52" dur="500"/>
                                        <p:tgtEl>
                                          <p:spTgt spid="10">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0">
                                            <p:txEl>
                                              <p:pRg st="1" end="1"/>
                                            </p:txEl>
                                          </p:spTgt>
                                        </p:tgtEl>
                                        <p:attrNameLst>
                                          <p:attrName>style.visibility</p:attrName>
                                        </p:attrNameLst>
                                      </p:cBhvr>
                                      <p:to>
                                        <p:strVal val="visible"/>
                                      </p:to>
                                    </p:set>
                                    <p:animEffect transition="in" filter="fade">
                                      <p:cBhvr>
                                        <p:cTn id="57" dur="500"/>
                                        <p:tgtEl>
                                          <p:spTgt spid="10">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0">
                                            <p:txEl>
                                              <p:pRg st="2" end="2"/>
                                            </p:txEl>
                                          </p:spTgt>
                                        </p:tgtEl>
                                        <p:attrNameLst>
                                          <p:attrName>style.visibility</p:attrName>
                                        </p:attrNameLst>
                                      </p:cBhvr>
                                      <p:to>
                                        <p:strVal val="visible"/>
                                      </p:to>
                                    </p:set>
                                    <p:animEffect transition="in" filter="fade">
                                      <p:cBhvr>
                                        <p:cTn id="62" dur="500"/>
                                        <p:tgtEl>
                                          <p:spTgt spid="10">
                                            <p:txEl>
                                              <p:pRg st="2" end="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0">
                                            <p:txEl>
                                              <p:pRg st="3" end="3"/>
                                            </p:txEl>
                                          </p:spTgt>
                                        </p:tgtEl>
                                        <p:attrNameLst>
                                          <p:attrName>style.visibility</p:attrName>
                                        </p:attrNameLst>
                                      </p:cBhvr>
                                      <p:to>
                                        <p:strVal val="visible"/>
                                      </p:to>
                                    </p:set>
                                    <p:animEffect transition="in" filter="fade">
                                      <p:cBhvr>
                                        <p:cTn id="67"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Dgm bld="one"/>
        </p:bldSub>
      </p:bldGraphic>
      <p:bldP spid="8" grpId="0" build="p"/>
      <p:bldP spid="9" grpId="0" build="p"/>
      <p:bldP spid="10"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188640"/>
            <a:ext cx="8229600" cy="1228998"/>
          </a:xfrm>
        </p:spPr>
        <p:txBody>
          <a:bodyPr>
            <a:normAutofit/>
          </a:bodyPr>
          <a:lstStyle/>
          <a:p>
            <a:r>
              <a:rPr lang="en-US" altLang="zh-TW" sz="40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§11.2.2 </a:t>
            </a:r>
            <a:r>
              <a:rPr lang="zh-TW" altLang="en-US" sz="40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影響</a:t>
            </a:r>
            <a:r>
              <a:rPr lang="zh-TW" altLang="zh-TW" sz="4000"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價格的</a:t>
            </a:r>
            <a:r>
              <a:rPr lang="zh-TW" altLang="en-US" sz="4000"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成本因素</a:t>
            </a:r>
            <a:r>
              <a:rPr lang="en-US" altLang="zh-TW" sz="4000"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1/2</a:t>
            </a:r>
            <a:endParaRPr lang="zh-TW" altLang="en-US" sz="4000" b="1" cap="all" dirty="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smtClean="0">
                <a:latin typeface="微軟正黑體" pitchFamily="34" charset="-120"/>
                <a:ea typeface="微軟正黑體" pitchFamily="34" charset="-120"/>
              </a:rPr>
              <a:t>行銷管理   </a:t>
            </a:r>
            <a:r>
              <a:rPr lang="en-US" altLang="zh-TW" smtClean="0">
                <a:latin typeface="微軟正黑體" pitchFamily="34" charset="-120"/>
                <a:ea typeface="微軟正黑體" pitchFamily="34" charset="-120"/>
              </a:rPr>
              <a:t>Chapter 11   </a:t>
            </a:r>
            <a:r>
              <a:rPr lang="zh-TW" altLang="en-US"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8</a:t>
            </a:fld>
            <a:endParaRPr lang="zh-TW" altLang="en-US" dirty="0"/>
          </a:p>
        </p:txBody>
      </p:sp>
      <p:sp>
        <p:nvSpPr>
          <p:cNvPr id="28" name="Line 3"/>
          <p:cNvSpPr>
            <a:spLocks noChangeShapeType="1"/>
          </p:cNvSpPr>
          <p:nvPr/>
        </p:nvSpPr>
        <p:spPr bwMode="auto">
          <a:xfrm>
            <a:off x="6831013" y="1766888"/>
            <a:ext cx="0" cy="741362"/>
          </a:xfrm>
          <a:prstGeom prst="line">
            <a:avLst/>
          </a:prstGeom>
          <a:noFill/>
          <a:ln w="57150">
            <a:solidFill>
              <a:schemeClr val="folHlink"/>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29" name="Line 4"/>
          <p:cNvSpPr>
            <a:spLocks noChangeShapeType="1"/>
          </p:cNvSpPr>
          <p:nvPr/>
        </p:nvSpPr>
        <p:spPr bwMode="auto">
          <a:xfrm>
            <a:off x="6061075" y="1762125"/>
            <a:ext cx="0" cy="35385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30" name="Line 5"/>
          <p:cNvSpPr>
            <a:spLocks noChangeShapeType="1"/>
          </p:cNvSpPr>
          <p:nvPr/>
        </p:nvSpPr>
        <p:spPr bwMode="auto">
          <a:xfrm>
            <a:off x="4664075" y="2520950"/>
            <a:ext cx="2571750" cy="0"/>
          </a:xfrm>
          <a:prstGeom prst="line">
            <a:avLst/>
          </a:prstGeom>
          <a:ln>
            <a:solidFill>
              <a:srgbClr val="FFC000"/>
            </a:solidFill>
            <a:headEnd/>
            <a:tailEnd/>
          </a:ln>
        </p:spPr>
        <p:style>
          <a:lnRef idx="2">
            <a:schemeClr val="accent4"/>
          </a:lnRef>
          <a:fillRef idx="0">
            <a:schemeClr val="accent4"/>
          </a:fillRef>
          <a:effectRef idx="1">
            <a:schemeClr val="accent4"/>
          </a:effectRef>
          <a:fontRef idx="minor">
            <a:schemeClr val="tx1"/>
          </a:fontRef>
        </p:style>
        <p:txBody>
          <a:bodyPr/>
          <a:lstStyle/>
          <a:p>
            <a:endParaRPr lang="zh-TW" altLang="en-US"/>
          </a:p>
        </p:txBody>
      </p:sp>
      <p:sp>
        <p:nvSpPr>
          <p:cNvPr id="31" name="Line 6"/>
          <p:cNvSpPr>
            <a:spLocks noChangeShapeType="1"/>
          </p:cNvSpPr>
          <p:nvPr/>
        </p:nvSpPr>
        <p:spPr bwMode="auto">
          <a:xfrm>
            <a:off x="4646613" y="3287713"/>
            <a:ext cx="2571750" cy="0"/>
          </a:xfrm>
          <a:prstGeom prst="line">
            <a:avLst/>
          </a:prstGeom>
          <a:ln>
            <a:solidFill>
              <a:srgbClr val="FF0066"/>
            </a:solidFill>
            <a:headEnd/>
            <a:tailEnd/>
          </a:ln>
        </p:spPr>
        <p:style>
          <a:lnRef idx="2">
            <a:schemeClr val="accent5"/>
          </a:lnRef>
          <a:fillRef idx="0">
            <a:schemeClr val="accent5"/>
          </a:fillRef>
          <a:effectRef idx="1">
            <a:schemeClr val="accent5"/>
          </a:effectRef>
          <a:fontRef idx="minor">
            <a:schemeClr val="tx1"/>
          </a:fontRef>
        </p:style>
        <p:txBody>
          <a:bodyPr/>
          <a:lstStyle/>
          <a:p>
            <a:endParaRPr lang="zh-TW" altLang="en-US"/>
          </a:p>
        </p:txBody>
      </p:sp>
      <p:sp>
        <p:nvSpPr>
          <p:cNvPr id="32" name="Line 7"/>
          <p:cNvSpPr>
            <a:spLocks noChangeShapeType="1"/>
          </p:cNvSpPr>
          <p:nvPr/>
        </p:nvSpPr>
        <p:spPr bwMode="auto">
          <a:xfrm>
            <a:off x="6838950" y="2533650"/>
            <a:ext cx="0" cy="741363"/>
          </a:xfrm>
          <a:prstGeom prst="line">
            <a:avLst/>
          </a:prstGeom>
          <a:noFill/>
          <a:ln w="57150">
            <a:solidFill>
              <a:srgbClr val="8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33" name="Text Box 8"/>
          <p:cNvSpPr txBox="1">
            <a:spLocks noChangeArrowheads="1"/>
          </p:cNvSpPr>
          <p:nvPr/>
        </p:nvSpPr>
        <p:spPr bwMode="auto">
          <a:xfrm>
            <a:off x="6994526" y="1936750"/>
            <a:ext cx="2320926"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zh-TW" altLang="en-US" b="1" dirty="0">
                <a:solidFill>
                  <a:schemeClr val="folHlink"/>
                </a:solidFill>
                <a:latin typeface="+mn-ea"/>
              </a:rPr>
              <a:t>顧客的價值盈餘</a:t>
            </a:r>
            <a:r>
              <a:rPr lang="zh-TW" altLang="en-US" b="1" dirty="0">
                <a:latin typeface="+mn-ea"/>
              </a:rPr>
              <a:t> </a:t>
            </a:r>
          </a:p>
        </p:txBody>
      </p:sp>
      <p:sp>
        <p:nvSpPr>
          <p:cNvPr id="34" name="Text Box 9"/>
          <p:cNvSpPr txBox="1">
            <a:spLocks noChangeArrowheads="1"/>
          </p:cNvSpPr>
          <p:nvPr/>
        </p:nvSpPr>
        <p:spPr bwMode="auto">
          <a:xfrm>
            <a:off x="7234239" y="1550988"/>
            <a:ext cx="208121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zh-TW" altLang="en-US" sz="2000" b="1" dirty="0">
                <a:latin typeface="+mn-ea"/>
              </a:rPr>
              <a:t>顧客的認知價值 </a:t>
            </a:r>
          </a:p>
        </p:txBody>
      </p:sp>
      <p:sp>
        <p:nvSpPr>
          <p:cNvPr id="35" name="Text Box 10"/>
          <p:cNvSpPr txBox="1">
            <a:spLocks noChangeArrowheads="1"/>
          </p:cNvSpPr>
          <p:nvPr/>
        </p:nvSpPr>
        <p:spPr bwMode="auto">
          <a:xfrm>
            <a:off x="7227889" y="2320925"/>
            <a:ext cx="16367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zh-TW" altLang="en-US" b="1" dirty="0">
                <a:solidFill>
                  <a:schemeClr val="accent6">
                    <a:lumMod val="50000"/>
                  </a:schemeClr>
                </a:solidFill>
                <a:latin typeface="+mn-ea"/>
              </a:rPr>
              <a:t>實際的價格 </a:t>
            </a:r>
          </a:p>
        </p:txBody>
      </p:sp>
      <p:sp>
        <p:nvSpPr>
          <p:cNvPr id="36" name="Text Box 11"/>
          <p:cNvSpPr txBox="1">
            <a:spLocks noChangeArrowheads="1"/>
          </p:cNvSpPr>
          <p:nvPr/>
        </p:nvSpPr>
        <p:spPr bwMode="auto">
          <a:xfrm>
            <a:off x="7219951" y="3097213"/>
            <a:ext cx="11953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zh-TW" altLang="en-US" b="1" dirty="0">
                <a:solidFill>
                  <a:srgbClr val="FF0066"/>
                </a:solidFill>
                <a:latin typeface="+mn-ea"/>
              </a:rPr>
              <a:t>總成本 </a:t>
            </a:r>
          </a:p>
        </p:txBody>
      </p:sp>
      <p:sp>
        <p:nvSpPr>
          <p:cNvPr id="37" name="Text Box 12"/>
          <p:cNvSpPr txBox="1">
            <a:spLocks noChangeArrowheads="1"/>
          </p:cNvSpPr>
          <p:nvPr/>
        </p:nvSpPr>
        <p:spPr bwMode="auto">
          <a:xfrm>
            <a:off x="7058026" y="2730500"/>
            <a:ext cx="1806576"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zh-TW" altLang="en-US" b="1" dirty="0">
                <a:solidFill>
                  <a:srgbClr val="800000"/>
                </a:solidFill>
                <a:latin typeface="+mn-ea"/>
              </a:rPr>
              <a:t>廠商的價值盈餘</a:t>
            </a:r>
            <a:r>
              <a:rPr lang="zh-TW" altLang="en-US" b="1" dirty="0">
                <a:solidFill>
                  <a:schemeClr val="hlink"/>
                </a:solidFill>
                <a:latin typeface="+mn-ea"/>
              </a:rPr>
              <a:t> </a:t>
            </a:r>
          </a:p>
        </p:txBody>
      </p:sp>
      <p:sp>
        <p:nvSpPr>
          <p:cNvPr id="38" name="Text Box 13"/>
          <p:cNvSpPr txBox="1">
            <a:spLocks noChangeArrowheads="1"/>
          </p:cNvSpPr>
          <p:nvPr/>
        </p:nvSpPr>
        <p:spPr bwMode="auto">
          <a:xfrm>
            <a:off x="7208838" y="5122863"/>
            <a:ext cx="120650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zh-TW" altLang="en-US" sz="2000" b="1" dirty="0">
                <a:latin typeface="+mn-ea"/>
              </a:rPr>
              <a:t>變動成本 </a:t>
            </a:r>
          </a:p>
        </p:txBody>
      </p:sp>
      <p:grpSp>
        <p:nvGrpSpPr>
          <p:cNvPr id="39" name="Group 14"/>
          <p:cNvGrpSpPr>
            <a:grpSpLocks/>
          </p:cNvGrpSpPr>
          <p:nvPr/>
        </p:nvGrpSpPr>
        <p:grpSpPr bwMode="auto">
          <a:xfrm>
            <a:off x="3995738" y="1550988"/>
            <a:ext cx="3267075" cy="366712"/>
            <a:chOff x="2517" y="977"/>
            <a:chExt cx="2058" cy="231"/>
          </a:xfrm>
        </p:grpSpPr>
        <p:sp>
          <p:nvSpPr>
            <p:cNvPr id="40" name="Line 15"/>
            <p:cNvSpPr>
              <a:spLocks noChangeShapeType="1"/>
            </p:cNvSpPr>
            <p:nvPr/>
          </p:nvSpPr>
          <p:spPr bwMode="auto">
            <a:xfrm>
              <a:off x="2955" y="1103"/>
              <a:ext cx="162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41" name="Text Box 16"/>
            <p:cNvSpPr txBox="1">
              <a:spLocks noChangeArrowheads="1"/>
            </p:cNvSpPr>
            <p:nvPr/>
          </p:nvSpPr>
          <p:spPr bwMode="auto">
            <a:xfrm>
              <a:off x="2517" y="977"/>
              <a:ext cx="6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b="1" dirty="0">
                  <a:latin typeface="+mn-ea"/>
                </a:rPr>
                <a:t>上限 </a:t>
              </a:r>
            </a:p>
          </p:txBody>
        </p:sp>
      </p:grpSp>
      <p:grpSp>
        <p:nvGrpSpPr>
          <p:cNvPr id="42" name="Group 17"/>
          <p:cNvGrpSpPr>
            <a:grpSpLocks/>
          </p:cNvGrpSpPr>
          <p:nvPr/>
        </p:nvGrpSpPr>
        <p:grpSpPr bwMode="auto">
          <a:xfrm>
            <a:off x="4027488" y="5083175"/>
            <a:ext cx="3208337" cy="366713"/>
            <a:chOff x="2537" y="3202"/>
            <a:chExt cx="2021" cy="231"/>
          </a:xfrm>
        </p:grpSpPr>
        <p:sp>
          <p:nvSpPr>
            <p:cNvPr id="43" name="Line 18"/>
            <p:cNvSpPr>
              <a:spLocks noChangeShapeType="1"/>
            </p:cNvSpPr>
            <p:nvPr/>
          </p:nvSpPr>
          <p:spPr bwMode="auto">
            <a:xfrm>
              <a:off x="2938" y="3336"/>
              <a:ext cx="162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44" name="Text Box 19"/>
            <p:cNvSpPr txBox="1">
              <a:spLocks noChangeArrowheads="1"/>
            </p:cNvSpPr>
            <p:nvPr/>
          </p:nvSpPr>
          <p:spPr bwMode="auto">
            <a:xfrm>
              <a:off x="2537" y="3202"/>
              <a:ext cx="60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b="1" dirty="0">
                  <a:latin typeface="+mn-ea"/>
                </a:rPr>
                <a:t>下限</a:t>
              </a:r>
              <a:r>
                <a:rPr lang="zh-TW" altLang="en-US" dirty="0">
                  <a:latin typeface="+mn-ea"/>
                </a:rPr>
                <a:t> </a:t>
              </a:r>
            </a:p>
          </p:txBody>
        </p:sp>
      </p:grpSp>
      <p:sp>
        <p:nvSpPr>
          <p:cNvPr id="45" name="Freeform 20"/>
          <p:cNvSpPr>
            <a:spLocks/>
          </p:cNvSpPr>
          <p:nvPr/>
        </p:nvSpPr>
        <p:spPr bwMode="auto">
          <a:xfrm>
            <a:off x="679825" y="1976438"/>
            <a:ext cx="3194050" cy="1355725"/>
          </a:xfrm>
          <a:custGeom>
            <a:avLst/>
            <a:gdLst>
              <a:gd name="T0" fmla="*/ 0 w 2112"/>
              <a:gd name="T1" fmla="*/ 0 h 746"/>
              <a:gd name="T2" fmla="*/ 1385 w 2112"/>
              <a:gd name="T3" fmla="*/ 718 h 746"/>
              <a:gd name="T4" fmla="*/ 2112 w 2112"/>
              <a:gd name="T5" fmla="*/ 167 h 746"/>
            </a:gdLst>
            <a:ahLst/>
            <a:cxnLst>
              <a:cxn ang="0">
                <a:pos x="T0" y="T1"/>
              </a:cxn>
              <a:cxn ang="0">
                <a:pos x="T2" y="T3"/>
              </a:cxn>
              <a:cxn ang="0">
                <a:pos x="T4" y="T5"/>
              </a:cxn>
            </a:cxnLst>
            <a:rect l="0" t="0" r="r" b="b"/>
            <a:pathLst>
              <a:path w="2112" h="746">
                <a:moveTo>
                  <a:pt x="0" y="0"/>
                </a:moveTo>
                <a:cubicBezTo>
                  <a:pt x="516" y="345"/>
                  <a:pt x="1033" y="690"/>
                  <a:pt x="1385" y="718"/>
                </a:cubicBezTo>
                <a:cubicBezTo>
                  <a:pt x="1737" y="746"/>
                  <a:pt x="1991" y="259"/>
                  <a:pt x="2112" y="167"/>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46" name="Freeform 21"/>
          <p:cNvSpPr>
            <a:spLocks/>
          </p:cNvSpPr>
          <p:nvPr/>
        </p:nvSpPr>
        <p:spPr bwMode="auto">
          <a:xfrm>
            <a:off x="521075" y="2903538"/>
            <a:ext cx="3432175" cy="663575"/>
          </a:xfrm>
          <a:custGeom>
            <a:avLst/>
            <a:gdLst>
              <a:gd name="T0" fmla="*/ 0 w 1954"/>
              <a:gd name="T1" fmla="*/ 0 h 418"/>
              <a:gd name="T2" fmla="*/ 1269 w 1954"/>
              <a:gd name="T3" fmla="*/ 417 h 418"/>
              <a:gd name="T4" fmla="*/ 1954 w 1954"/>
              <a:gd name="T5" fmla="*/ 8 h 418"/>
            </a:gdLst>
            <a:ahLst/>
            <a:cxnLst>
              <a:cxn ang="0">
                <a:pos x="T0" y="T1"/>
              </a:cxn>
              <a:cxn ang="0">
                <a:pos x="T2" y="T3"/>
              </a:cxn>
              <a:cxn ang="0">
                <a:pos x="T4" y="T5"/>
              </a:cxn>
            </a:cxnLst>
            <a:rect l="0" t="0" r="r" b="b"/>
            <a:pathLst>
              <a:path w="1954" h="418">
                <a:moveTo>
                  <a:pt x="0" y="0"/>
                </a:moveTo>
                <a:cubicBezTo>
                  <a:pt x="471" y="208"/>
                  <a:pt x="943" y="416"/>
                  <a:pt x="1269" y="417"/>
                </a:cubicBezTo>
                <a:cubicBezTo>
                  <a:pt x="1595" y="418"/>
                  <a:pt x="1774" y="213"/>
                  <a:pt x="1954" y="8"/>
                </a:cubicBezTo>
              </a:path>
            </a:pathLst>
          </a:custGeom>
          <a:noFill/>
          <a:ln w="28575" cmpd="sng">
            <a:solidFill>
              <a:srgbClr val="800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47" name="Freeform 22"/>
          <p:cNvSpPr>
            <a:spLocks/>
          </p:cNvSpPr>
          <p:nvPr/>
        </p:nvSpPr>
        <p:spPr bwMode="auto">
          <a:xfrm>
            <a:off x="506788" y="2290763"/>
            <a:ext cx="2809875" cy="1960563"/>
          </a:xfrm>
          <a:custGeom>
            <a:avLst/>
            <a:gdLst>
              <a:gd name="T0" fmla="*/ 0 w 2020"/>
              <a:gd name="T1" fmla="*/ 651 h 1861"/>
              <a:gd name="T2" fmla="*/ 1135 w 2020"/>
              <a:gd name="T3" fmla="*/ 1753 h 1861"/>
              <a:gd name="T4" fmla="*/ 2020 w 2020"/>
              <a:gd name="T5" fmla="*/ 0 h 1861"/>
            </a:gdLst>
            <a:ahLst/>
            <a:cxnLst>
              <a:cxn ang="0">
                <a:pos x="T0" y="T1"/>
              </a:cxn>
              <a:cxn ang="0">
                <a:pos x="T2" y="T3"/>
              </a:cxn>
              <a:cxn ang="0">
                <a:pos x="T4" y="T5"/>
              </a:cxn>
            </a:cxnLst>
            <a:rect l="0" t="0" r="r" b="b"/>
            <a:pathLst>
              <a:path w="2020" h="1861">
                <a:moveTo>
                  <a:pt x="0" y="651"/>
                </a:moveTo>
                <a:cubicBezTo>
                  <a:pt x="399" y="1256"/>
                  <a:pt x="798" y="1861"/>
                  <a:pt x="1135" y="1753"/>
                </a:cubicBezTo>
                <a:cubicBezTo>
                  <a:pt x="1472" y="1645"/>
                  <a:pt x="1746" y="822"/>
                  <a:pt x="2020" y="0"/>
                </a:cubicBez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48" name="Freeform 23"/>
          <p:cNvSpPr>
            <a:spLocks/>
          </p:cNvSpPr>
          <p:nvPr/>
        </p:nvSpPr>
        <p:spPr bwMode="auto">
          <a:xfrm>
            <a:off x="508375" y="3302001"/>
            <a:ext cx="3709988" cy="1655762"/>
          </a:xfrm>
          <a:custGeom>
            <a:avLst/>
            <a:gdLst>
              <a:gd name="T0" fmla="*/ 0 w 2254"/>
              <a:gd name="T1" fmla="*/ 0 h 601"/>
              <a:gd name="T2" fmla="*/ 734 w 2254"/>
              <a:gd name="T3" fmla="*/ 451 h 601"/>
              <a:gd name="T4" fmla="*/ 2254 w 2254"/>
              <a:gd name="T5" fmla="*/ 601 h 601"/>
            </a:gdLst>
            <a:ahLst/>
            <a:cxnLst>
              <a:cxn ang="0">
                <a:pos x="T0" y="T1"/>
              </a:cxn>
              <a:cxn ang="0">
                <a:pos x="T2" y="T3"/>
              </a:cxn>
              <a:cxn ang="0">
                <a:pos x="T4" y="T5"/>
              </a:cxn>
            </a:cxnLst>
            <a:rect l="0" t="0" r="r" b="b"/>
            <a:pathLst>
              <a:path w="2254" h="601">
                <a:moveTo>
                  <a:pt x="0" y="0"/>
                </a:moveTo>
                <a:cubicBezTo>
                  <a:pt x="179" y="175"/>
                  <a:pt x="358" y="351"/>
                  <a:pt x="734" y="451"/>
                </a:cubicBezTo>
                <a:cubicBezTo>
                  <a:pt x="1110" y="551"/>
                  <a:pt x="1682" y="576"/>
                  <a:pt x="2254" y="601"/>
                </a:cubicBezTo>
              </a:path>
            </a:pathLst>
          </a:custGeom>
          <a:noFill/>
          <a:ln w="28575" cmpd="sng">
            <a:solidFill>
              <a:srgbClr val="316614"/>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49" name="Text Box 24"/>
          <p:cNvSpPr txBox="1">
            <a:spLocks noChangeArrowheads="1"/>
          </p:cNvSpPr>
          <p:nvPr/>
        </p:nvSpPr>
        <p:spPr bwMode="auto">
          <a:xfrm>
            <a:off x="2826125" y="1528544"/>
            <a:ext cx="112712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b="1" dirty="0">
                <a:latin typeface="+mn-ea"/>
              </a:rPr>
              <a:t>邊際成本（</a:t>
            </a:r>
            <a:r>
              <a:rPr lang="en-US" altLang="zh-TW" b="1" dirty="0">
                <a:latin typeface="+mn-ea"/>
              </a:rPr>
              <a:t>MC</a:t>
            </a:r>
            <a:r>
              <a:rPr lang="zh-TW" altLang="en-US" b="1" dirty="0">
                <a:latin typeface="+mn-ea"/>
              </a:rPr>
              <a:t>） </a:t>
            </a:r>
          </a:p>
        </p:txBody>
      </p:sp>
      <p:sp>
        <p:nvSpPr>
          <p:cNvPr id="50" name="Text Box 25"/>
          <p:cNvSpPr txBox="1">
            <a:spLocks noChangeArrowheads="1"/>
          </p:cNvSpPr>
          <p:nvPr/>
        </p:nvSpPr>
        <p:spPr bwMode="auto">
          <a:xfrm>
            <a:off x="3789313" y="1901141"/>
            <a:ext cx="159067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b="1" dirty="0">
                <a:solidFill>
                  <a:srgbClr val="FC4128"/>
                </a:solidFill>
                <a:latin typeface="+mn-ea"/>
              </a:rPr>
              <a:t>平均總成本（</a:t>
            </a:r>
            <a:r>
              <a:rPr lang="en-US" altLang="zh-TW" b="1" dirty="0">
                <a:solidFill>
                  <a:srgbClr val="FC4128"/>
                </a:solidFill>
                <a:latin typeface="+mn-ea"/>
              </a:rPr>
              <a:t>ATC</a:t>
            </a:r>
            <a:r>
              <a:rPr lang="zh-TW" altLang="en-US" b="1" dirty="0">
                <a:solidFill>
                  <a:srgbClr val="FC4128"/>
                </a:solidFill>
                <a:latin typeface="+mn-ea"/>
              </a:rPr>
              <a:t>）</a:t>
            </a:r>
          </a:p>
        </p:txBody>
      </p:sp>
      <p:sp>
        <p:nvSpPr>
          <p:cNvPr id="51" name="Text Box 26"/>
          <p:cNvSpPr txBox="1">
            <a:spLocks noChangeArrowheads="1"/>
          </p:cNvSpPr>
          <p:nvPr/>
        </p:nvSpPr>
        <p:spPr bwMode="auto">
          <a:xfrm>
            <a:off x="3838999" y="2609353"/>
            <a:ext cx="159067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b="1" dirty="0">
                <a:solidFill>
                  <a:srgbClr val="800080"/>
                </a:solidFill>
                <a:latin typeface="+mn-ea"/>
              </a:rPr>
              <a:t>平均變動成本（</a:t>
            </a:r>
            <a:r>
              <a:rPr lang="en-US" altLang="zh-TW" b="1" dirty="0">
                <a:solidFill>
                  <a:srgbClr val="800080"/>
                </a:solidFill>
                <a:latin typeface="+mn-ea"/>
              </a:rPr>
              <a:t>AVC</a:t>
            </a:r>
            <a:r>
              <a:rPr lang="zh-TW" altLang="en-US" b="1" dirty="0">
                <a:solidFill>
                  <a:srgbClr val="800080"/>
                </a:solidFill>
                <a:latin typeface="+mn-ea"/>
              </a:rPr>
              <a:t>）</a:t>
            </a:r>
            <a:r>
              <a:rPr lang="zh-TW" altLang="en-US" b="1" dirty="0">
                <a:latin typeface="+mn-ea"/>
              </a:rPr>
              <a:t> </a:t>
            </a:r>
          </a:p>
        </p:txBody>
      </p:sp>
      <p:sp>
        <p:nvSpPr>
          <p:cNvPr id="52" name="Text Box 27"/>
          <p:cNvSpPr txBox="1">
            <a:spLocks noChangeArrowheads="1"/>
          </p:cNvSpPr>
          <p:nvPr/>
        </p:nvSpPr>
        <p:spPr bwMode="auto">
          <a:xfrm>
            <a:off x="3893297" y="4251326"/>
            <a:ext cx="159067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b="1" dirty="0">
                <a:solidFill>
                  <a:srgbClr val="316614"/>
                </a:solidFill>
                <a:latin typeface="+mn-ea"/>
              </a:rPr>
              <a:t>平均固定成本（</a:t>
            </a:r>
            <a:r>
              <a:rPr lang="en-US" altLang="zh-TW" b="1" dirty="0">
                <a:solidFill>
                  <a:srgbClr val="316614"/>
                </a:solidFill>
                <a:latin typeface="+mn-ea"/>
              </a:rPr>
              <a:t>AFC</a:t>
            </a:r>
            <a:r>
              <a:rPr lang="zh-TW" altLang="en-US" b="1" dirty="0">
                <a:solidFill>
                  <a:srgbClr val="316614"/>
                </a:solidFill>
                <a:latin typeface="+mn-ea"/>
              </a:rPr>
              <a:t>） </a:t>
            </a:r>
          </a:p>
        </p:txBody>
      </p:sp>
      <p:grpSp>
        <p:nvGrpSpPr>
          <p:cNvPr id="55" name="Group 30"/>
          <p:cNvGrpSpPr>
            <a:grpSpLocks/>
          </p:cNvGrpSpPr>
          <p:nvPr/>
        </p:nvGrpSpPr>
        <p:grpSpPr bwMode="auto">
          <a:xfrm>
            <a:off x="-32963" y="1751013"/>
            <a:ext cx="4171951" cy="4024313"/>
            <a:chOff x="19" y="1094"/>
            <a:chExt cx="2628" cy="2535"/>
          </a:xfrm>
        </p:grpSpPr>
        <p:sp>
          <p:nvSpPr>
            <p:cNvPr id="56" name="Line 31"/>
            <p:cNvSpPr>
              <a:spLocks noChangeShapeType="1"/>
            </p:cNvSpPr>
            <p:nvPr/>
          </p:nvSpPr>
          <p:spPr bwMode="auto">
            <a:xfrm flipV="1">
              <a:off x="309" y="1094"/>
              <a:ext cx="0" cy="2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57" name="Line 32"/>
            <p:cNvSpPr>
              <a:spLocks noChangeShapeType="1"/>
            </p:cNvSpPr>
            <p:nvPr/>
          </p:nvSpPr>
          <p:spPr bwMode="auto">
            <a:xfrm>
              <a:off x="309" y="3330"/>
              <a:ext cx="225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TW" altLang="en-US"/>
            </a:p>
          </p:txBody>
        </p:sp>
        <p:sp>
          <p:nvSpPr>
            <p:cNvPr id="58" name="Text Box 33"/>
            <p:cNvSpPr txBox="1">
              <a:spLocks noChangeArrowheads="1"/>
            </p:cNvSpPr>
            <p:nvPr/>
          </p:nvSpPr>
          <p:spPr bwMode="auto">
            <a:xfrm>
              <a:off x="2196" y="3398"/>
              <a:ext cx="45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zh-TW" altLang="en-US" b="1" dirty="0">
                  <a:latin typeface="+mn-ea"/>
                </a:rPr>
                <a:t>數量</a:t>
              </a:r>
            </a:p>
          </p:txBody>
        </p:sp>
        <p:sp>
          <p:nvSpPr>
            <p:cNvPr id="59" name="Text Box 34"/>
            <p:cNvSpPr txBox="1">
              <a:spLocks noChangeArrowheads="1"/>
            </p:cNvSpPr>
            <p:nvPr/>
          </p:nvSpPr>
          <p:spPr bwMode="auto">
            <a:xfrm>
              <a:off x="19" y="1094"/>
              <a:ext cx="310"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a:spcBef>
                  <a:spcPct val="50000"/>
                </a:spcBef>
              </a:pPr>
              <a:r>
                <a:rPr lang="zh-TW" altLang="en-US" sz="2000" b="1" dirty="0">
                  <a:latin typeface="+mn-ea"/>
                </a:rPr>
                <a:t>價格</a:t>
              </a:r>
            </a:p>
          </p:txBody>
        </p:sp>
      </p:grpSp>
    </p:spTree>
    <p:extLst>
      <p:ext uri="{BB962C8B-B14F-4D97-AF65-F5344CB8AC3E}">
        <p14:creationId xmlns:p14="http://schemas.microsoft.com/office/powerpoint/2010/main" val="3950395214"/>
      </p:ext>
    </p:extLst>
  </p:cSld>
  <p:clrMapOvr>
    <a:masterClrMapping/>
  </p:clrMapOvr>
  <p:transition spd="slow" advClick="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barn(outVertical)">
                                      <p:cBhvr>
                                        <p:cTn id="7" dur="500"/>
                                        <p:tgtEl>
                                          <p:spTgt spid="39"/>
                                        </p:tgtEl>
                                      </p:cBhvr>
                                    </p:animEffect>
                                  </p:childTnLst>
                                </p:cTn>
                              </p:par>
                              <p:par>
                                <p:cTn id="8" presetID="1" presetClass="entr" presetSubtype="0" fill="hold" grpId="0" nodeType="withEffect">
                                  <p:stCondLst>
                                    <p:cond delay="0"/>
                                  </p:stCondLst>
                                  <p:childTnLst>
                                    <p:set>
                                      <p:cBhvr>
                                        <p:cTn id="9" dur="1" fill="hold">
                                          <p:stCondLst>
                                            <p:cond delay="0"/>
                                          </p:stCondLst>
                                        </p:cTn>
                                        <p:tgtEl>
                                          <p:spTgt spid="34"/>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29"/>
                                        </p:tgtEl>
                                        <p:attrNameLst>
                                          <p:attrName>style.visibility</p:attrName>
                                        </p:attrNameLst>
                                      </p:cBhvr>
                                      <p:to>
                                        <p:strVal val="visible"/>
                                      </p:to>
                                    </p:set>
                                  </p:childTnLst>
                                </p:cTn>
                              </p:par>
                              <p:par>
                                <p:cTn id="12" presetID="16" presetClass="entr" presetSubtype="37" fill="hold" nodeType="withEffect">
                                  <p:stCondLst>
                                    <p:cond delay="0"/>
                                  </p:stCondLst>
                                  <p:childTnLst>
                                    <p:set>
                                      <p:cBhvr>
                                        <p:cTn id="13" dur="1" fill="hold">
                                          <p:stCondLst>
                                            <p:cond delay="0"/>
                                          </p:stCondLst>
                                        </p:cTn>
                                        <p:tgtEl>
                                          <p:spTgt spid="42"/>
                                        </p:tgtEl>
                                        <p:attrNameLst>
                                          <p:attrName>style.visibility</p:attrName>
                                        </p:attrNameLst>
                                      </p:cBhvr>
                                      <p:to>
                                        <p:strVal val="visible"/>
                                      </p:to>
                                    </p:set>
                                    <p:animEffect transition="in" filter="barn(outVertical)">
                                      <p:cBhvr>
                                        <p:cTn id="14" dur="500"/>
                                        <p:tgtEl>
                                          <p:spTgt spid="42"/>
                                        </p:tgtEl>
                                      </p:cBhvr>
                                    </p:animEffect>
                                  </p:childTnLst>
                                </p:cTn>
                              </p:par>
                              <p:par>
                                <p:cTn id="15" presetID="1" presetClass="entr" presetSubtype="0" fill="hold" grpId="0" nodeType="withEffect">
                                  <p:stCondLst>
                                    <p:cond delay="0"/>
                                  </p:stCondLst>
                                  <p:iterate type="lt">
                                    <p:tmAbs val="0"/>
                                  </p:iterate>
                                  <p:childTnLst>
                                    <p:set>
                                      <p:cBhvr>
                                        <p:cTn id="16" dur="1" fill="hold">
                                          <p:stCondLst>
                                            <p:cond delay="0"/>
                                          </p:stCondLst>
                                        </p:cTn>
                                        <p:tgtEl>
                                          <p:spTgt spid="3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6" presetClass="entr" presetSubtype="42"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barn(outHorizontal)">
                                      <p:cBhvr>
                                        <p:cTn id="27" dur="500"/>
                                        <p:tgtEl>
                                          <p:spTgt spid="28"/>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33"/>
                                        </p:tgtEl>
                                        <p:attrNameLst>
                                          <p:attrName>style.visibility</p:attrName>
                                        </p:attrNameLst>
                                      </p:cBhvr>
                                      <p:to>
                                        <p:strVal val="visible"/>
                                      </p:to>
                                    </p:set>
                                    <p:animEffect transition="in" filter="randombar(horizontal)">
                                      <p:cBhvr>
                                        <p:cTn id="30" dur="500"/>
                                        <p:tgtEl>
                                          <p:spTgt spid="33"/>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par>
                                <p:cTn id="35" presetID="1" presetClass="entr" presetSubtype="0" fill="hold" grpId="0" nodeType="withEffect">
                                  <p:stCondLst>
                                    <p:cond delay="0"/>
                                  </p:stCondLst>
                                  <p:iterate type="lt">
                                    <p:tmAbs val="0"/>
                                  </p:iterate>
                                  <p:childTnLst>
                                    <p:set>
                                      <p:cBhvr>
                                        <p:cTn id="36" dur="1" fill="hold">
                                          <p:stCondLst>
                                            <p:cond delay="0"/>
                                          </p:stCondLst>
                                        </p:cTn>
                                        <p:tgtEl>
                                          <p:spTgt spid="3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6" presetClass="entr" presetSubtype="42" fill="hold" grpId="0" nodeType="clickEffect">
                                  <p:stCondLst>
                                    <p:cond delay="0"/>
                                  </p:stCondLst>
                                  <p:childTnLst>
                                    <p:set>
                                      <p:cBhvr>
                                        <p:cTn id="40" dur="1" fill="hold">
                                          <p:stCondLst>
                                            <p:cond delay="0"/>
                                          </p:stCondLst>
                                        </p:cTn>
                                        <p:tgtEl>
                                          <p:spTgt spid="32"/>
                                        </p:tgtEl>
                                        <p:attrNameLst>
                                          <p:attrName>style.visibility</p:attrName>
                                        </p:attrNameLst>
                                      </p:cBhvr>
                                      <p:to>
                                        <p:strVal val="visible"/>
                                      </p:to>
                                    </p:set>
                                    <p:animEffect transition="in" filter="barn(outHorizontal)">
                                      <p:cBhvr>
                                        <p:cTn id="41" dur="500"/>
                                        <p:tgtEl>
                                          <p:spTgt spid="32"/>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37"/>
                                        </p:tgtEl>
                                        <p:attrNameLst>
                                          <p:attrName>style.visibility</p:attrName>
                                        </p:attrNameLst>
                                      </p:cBhvr>
                                      <p:to>
                                        <p:strVal val="visible"/>
                                      </p:to>
                                    </p:set>
                                    <p:animEffect transition="in" filter="randombar(horizontal)">
                                      <p:cBhvr>
                                        <p:cTn id="44" dur="500"/>
                                        <p:tgtEl>
                                          <p:spTgt spid="37"/>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42" fill="hold" nodeType="clickEffect">
                                  <p:stCondLst>
                                    <p:cond delay="0"/>
                                  </p:stCondLst>
                                  <p:childTnLst>
                                    <p:set>
                                      <p:cBhvr>
                                        <p:cTn id="48" dur="1" fill="hold">
                                          <p:stCondLst>
                                            <p:cond delay="0"/>
                                          </p:stCondLst>
                                        </p:cTn>
                                        <p:tgtEl>
                                          <p:spTgt spid="55"/>
                                        </p:tgtEl>
                                        <p:attrNameLst>
                                          <p:attrName>style.visibility</p:attrName>
                                        </p:attrNameLst>
                                      </p:cBhvr>
                                      <p:to>
                                        <p:strVal val="visible"/>
                                      </p:to>
                                    </p:set>
                                    <p:animEffect transition="in" filter="barn(outHorizontal)">
                                      <p:cBhvr>
                                        <p:cTn id="49" dur="500"/>
                                        <p:tgtEl>
                                          <p:spTgt spid="55"/>
                                        </p:tgtEl>
                                      </p:cBhvr>
                                    </p:animEffect>
                                  </p:childTnLst>
                                </p:cTn>
                              </p:par>
                            </p:childTnLst>
                          </p:cTn>
                        </p:par>
                      </p:childTnLst>
                    </p:cTn>
                  </p:par>
                  <p:par>
                    <p:cTn id="50" fill="hold">
                      <p:stCondLst>
                        <p:cond delay="indefinite"/>
                      </p:stCondLst>
                      <p:childTnLst>
                        <p:par>
                          <p:cTn id="51" fill="hold">
                            <p:stCondLst>
                              <p:cond delay="0"/>
                            </p:stCondLst>
                            <p:childTnLst>
                              <p:par>
                                <p:cTn id="52" presetID="14" presetClass="entr" presetSubtype="10" fill="hold" grpId="0" nodeType="clickEffect">
                                  <p:stCondLst>
                                    <p:cond delay="0"/>
                                  </p:stCondLst>
                                  <p:childTnLst>
                                    <p:set>
                                      <p:cBhvr>
                                        <p:cTn id="53" dur="1" fill="hold">
                                          <p:stCondLst>
                                            <p:cond delay="0"/>
                                          </p:stCondLst>
                                        </p:cTn>
                                        <p:tgtEl>
                                          <p:spTgt spid="50"/>
                                        </p:tgtEl>
                                        <p:attrNameLst>
                                          <p:attrName>style.visibility</p:attrName>
                                        </p:attrNameLst>
                                      </p:cBhvr>
                                      <p:to>
                                        <p:strVal val="visible"/>
                                      </p:to>
                                    </p:set>
                                    <p:animEffect transition="in" filter="randombar(horizontal)">
                                      <p:cBhvr>
                                        <p:cTn id="54" dur="500"/>
                                        <p:tgtEl>
                                          <p:spTgt spid="50"/>
                                        </p:tgtEl>
                                      </p:cBhvr>
                                    </p:animEffect>
                                  </p:childTnLst>
                                </p:cTn>
                              </p:par>
                              <p:par>
                                <p:cTn id="55" presetID="22" presetClass="entr" presetSubtype="4" fill="hold" grpId="0" nodeType="with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wipe(down)">
                                      <p:cBhvr>
                                        <p:cTn id="57" dur="500"/>
                                        <p:tgtEl>
                                          <p:spTgt spid="45"/>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51"/>
                                        </p:tgtEl>
                                        <p:attrNameLst>
                                          <p:attrName>style.visibility</p:attrName>
                                        </p:attrNameLst>
                                      </p:cBhvr>
                                      <p:to>
                                        <p:strVal val="visible"/>
                                      </p:to>
                                    </p:set>
                                  </p:childTnLst>
                                </p:cTn>
                              </p:par>
                              <p:par>
                                <p:cTn id="62" presetID="16" presetClass="entr" presetSubtype="37" fill="hold" grpId="0" nodeType="withEffect">
                                  <p:stCondLst>
                                    <p:cond delay="0"/>
                                  </p:stCondLst>
                                  <p:childTnLst>
                                    <p:set>
                                      <p:cBhvr>
                                        <p:cTn id="63" dur="1" fill="hold">
                                          <p:stCondLst>
                                            <p:cond delay="0"/>
                                          </p:stCondLst>
                                        </p:cTn>
                                        <p:tgtEl>
                                          <p:spTgt spid="46"/>
                                        </p:tgtEl>
                                        <p:attrNameLst>
                                          <p:attrName>style.visibility</p:attrName>
                                        </p:attrNameLst>
                                      </p:cBhvr>
                                      <p:to>
                                        <p:strVal val="visible"/>
                                      </p:to>
                                    </p:set>
                                    <p:animEffect transition="in" filter="barn(outVertical)">
                                      <p:cBhvr>
                                        <p:cTn id="64" dur="500"/>
                                        <p:tgtEl>
                                          <p:spTgt spid="46"/>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49"/>
                                        </p:tgtEl>
                                        <p:attrNameLst>
                                          <p:attrName>style.visibility</p:attrName>
                                        </p:attrNameLst>
                                      </p:cBhvr>
                                      <p:to>
                                        <p:strVal val="visible"/>
                                      </p:to>
                                    </p:set>
                                  </p:childTnLst>
                                </p:cTn>
                              </p:par>
                              <p:par>
                                <p:cTn id="69" presetID="16" presetClass="entr" presetSubtype="37" fill="hold" grpId="0" nodeType="withEffect">
                                  <p:stCondLst>
                                    <p:cond delay="0"/>
                                  </p:stCondLst>
                                  <p:childTnLst>
                                    <p:set>
                                      <p:cBhvr>
                                        <p:cTn id="70" dur="1" fill="hold">
                                          <p:stCondLst>
                                            <p:cond delay="0"/>
                                          </p:stCondLst>
                                        </p:cTn>
                                        <p:tgtEl>
                                          <p:spTgt spid="47"/>
                                        </p:tgtEl>
                                        <p:attrNameLst>
                                          <p:attrName>style.visibility</p:attrName>
                                        </p:attrNameLst>
                                      </p:cBhvr>
                                      <p:to>
                                        <p:strVal val="visible"/>
                                      </p:to>
                                    </p:set>
                                    <p:animEffect transition="in" filter="barn(outVertical)">
                                      <p:cBhvr>
                                        <p:cTn id="71" dur="500"/>
                                        <p:tgtEl>
                                          <p:spTgt spid="47"/>
                                        </p:tgtEl>
                                      </p:cBhvr>
                                    </p:animEffec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52"/>
                                        </p:tgtEl>
                                        <p:attrNameLst>
                                          <p:attrName>style.visibility</p:attrName>
                                        </p:attrNameLst>
                                      </p:cBhvr>
                                      <p:to>
                                        <p:strVal val="visible"/>
                                      </p:to>
                                    </p:set>
                                  </p:childTnLst>
                                </p:cTn>
                              </p:par>
                              <p:par>
                                <p:cTn id="76" presetID="16" presetClass="entr" presetSubtype="37" fill="hold" grpId="0" nodeType="with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barn(outVertical)">
                                      <p:cBhvr>
                                        <p:cTn id="78"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30" grpId="0" animBg="1"/>
      <p:bldP spid="31" grpId="0" animBg="1"/>
      <p:bldP spid="32" grpId="0" animBg="1"/>
      <p:bldP spid="33" grpId="0"/>
      <p:bldP spid="34" grpId="0"/>
      <p:bldP spid="35" grpId="0"/>
      <p:bldP spid="36" grpId="0"/>
      <p:bldP spid="37" grpId="0"/>
      <p:bldP spid="38" grpId="0"/>
      <p:bldP spid="45" grpId="0" animBg="1"/>
      <p:bldP spid="46" grpId="0" animBg="1"/>
      <p:bldP spid="47" grpId="0" animBg="1"/>
      <p:bldP spid="48" grpId="0" animBg="1"/>
      <p:bldP spid="49" grpId="0"/>
      <p:bldP spid="50" grpId="0"/>
      <p:bldP spid="51" grpId="0"/>
      <p:bldP spid="5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229600" cy="1268760"/>
          </a:xfrm>
        </p:spPr>
        <p:txBody>
          <a:bodyPr>
            <a:normAutofit/>
          </a:bodyPr>
          <a:lstStyle/>
          <a:p>
            <a:r>
              <a:rPr lang="en-US" altLang="zh-TW" sz="4000" b="1" cap="all" dirty="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§11.2.2 </a:t>
            </a:r>
            <a:r>
              <a:rPr lang="zh-TW" altLang="en-US" sz="4000" b="1" cap="all" dirty="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rPr>
              <a:t>影響</a:t>
            </a:r>
            <a:r>
              <a:rPr lang="zh-TW" altLang="zh-TW" sz="4000" b="1" cap="all" dirty="0">
                <a:ln w="9000" cmpd="sng">
                  <a:solidFill>
                    <a:schemeClr val="accent4">
                      <a:shade val="50000"/>
                      <a:satMod val="120000"/>
                    </a:schemeClr>
                  </a:solidFill>
                  <a:prstDash val="solid"/>
                </a:ln>
                <a:effectLst>
                  <a:reflection blurRad="12700" stA="28000" endPos="45000" dist="1000" dir="5400000" sy="-100000" algn="bl" rotWithShape="0"/>
                </a:effectLst>
              </a:rPr>
              <a:t>價格的</a:t>
            </a:r>
            <a:r>
              <a:rPr lang="zh-TW" altLang="en-US" sz="4000" b="1" cap="all" dirty="0">
                <a:ln w="9000" cmpd="sng">
                  <a:solidFill>
                    <a:schemeClr val="accent4">
                      <a:shade val="50000"/>
                      <a:satMod val="120000"/>
                    </a:schemeClr>
                  </a:solidFill>
                  <a:prstDash val="solid"/>
                </a:ln>
                <a:effectLst>
                  <a:reflection blurRad="12700" stA="28000" endPos="45000" dist="1000" dir="5400000" sy="-100000" algn="bl" rotWithShape="0"/>
                </a:effectLst>
              </a:rPr>
              <a:t>成本</a:t>
            </a:r>
            <a:r>
              <a:rPr lang="zh-TW" altLang="en-US" sz="4000"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因素</a:t>
            </a:r>
            <a:r>
              <a:rPr lang="en-US" altLang="zh-TW" sz="4000" b="1" cap="all" dirty="0" smtClean="0">
                <a:ln w="9000" cmpd="sng">
                  <a:solidFill>
                    <a:schemeClr val="accent4">
                      <a:shade val="50000"/>
                      <a:satMod val="120000"/>
                    </a:schemeClr>
                  </a:solidFill>
                  <a:prstDash val="solid"/>
                </a:ln>
                <a:effectLst>
                  <a:reflection blurRad="12700" stA="28000" endPos="45000" dist="1000" dir="5400000" sy="-100000" algn="bl" rotWithShape="0"/>
                </a:effectLst>
              </a:rPr>
              <a:t>2/2</a:t>
            </a:r>
            <a:endParaRPr lang="zh-TW" altLang="en-US" sz="4000" b="1" cap="all" dirty="0">
              <a:ln w="9000" cmpd="sng">
                <a:solidFill>
                  <a:schemeClr val="accent4">
                    <a:shade val="50000"/>
                    <a:satMod val="120000"/>
                  </a:schemeClr>
                </a:solidFill>
                <a:prstDash val="solid"/>
              </a:ln>
              <a:effectLst>
                <a:reflection blurRad="12700" stA="28000" endPos="45000" dist="1000" dir="5400000" sy="-100000" algn="bl" rotWithShape="0"/>
              </a:effectLst>
              <a:latin typeface="微軟正黑體" pitchFamily="34" charset="-120"/>
              <a:ea typeface="微軟正黑體" pitchFamily="34" charset="-120"/>
            </a:endParaRPr>
          </a:p>
        </p:txBody>
      </p:sp>
      <p:sp>
        <p:nvSpPr>
          <p:cNvPr id="4" name="日期版面配置區 3"/>
          <p:cNvSpPr>
            <a:spLocks noGrp="1"/>
          </p:cNvSpPr>
          <p:nvPr>
            <p:ph type="dt" sz="half" idx="10"/>
          </p:nvPr>
        </p:nvSpPr>
        <p:spPr>
          <a:xfrm>
            <a:off x="457200" y="6356350"/>
            <a:ext cx="2242592" cy="365125"/>
          </a:xfrm>
        </p:spPr>
        <p:txBody>
          <a:bodyPr/>
          <a:lstStyle/>
          <a:p>
            <a:r>
              <a:rPr lang="zh-TW" altLang="en-US" dirty="0" smtClean="0">
                <a:latin typeface="微軟正黑體" pitchFamily="34" charset="-120"/>
                <a:ea typeface="微軟正黑體" pitchFamily="34" charset="-120"/>
              </a:rPr>
              <a:t>行銷管理   </a:t>
            </a:r>
            <a:r>
              <a:rPr lang="en-US" altLang="zh-TW" dirty="0" smtClean="0">
                <a:latin typeface="微軟正黑體" pitchFamily="34" charset="-120"/>
                <a:ea typeface="微軟正黑體" pitchFamily="34" charset="-120"/>
              </a:rPr>
              <a:t>Chapter 11   </a:t>
            </a:r>
            <a:r>
              <a:rPr lang="zh-TW" altLang="en-US" dirty="0" smtClean="0">
                <a:latin typeface="微軟正黑體" pitchFamily="34" charset="-120"/>
                <a:ea typeface="微軟正黑體" pitchFamily="34" charset="-120"/>
              </a:rPr>
              <a:t>訂價概念</a:t>
            </a:r>
            <a:endParaRPr lang="zh-TW" altLang="en-US" dirty="0">
              <a:latin typeface="微軟正黑體" pitchFamily="34" charset="-120"/>
              <a:ea typeface="微軟正黑體" pitchFamily="34" charset="-120"/>
            </a:endParaRPr>
          </a:p>
        </p:txBody>
      </p:sp>
      <p:sp>
        <p:nvSpPr>
          <p:cNvPr id="5" name="投影片編號版面配置區 4"/>
          <p:cNvSpPr>
            <a:spLocks noGrp="1"/>
          </p:cNvSpPr>
          <p:nvPr>
            <p:ph type="sldNum" sz="quarter" idx="12"/>
          </p:nvPr>
        </p:nvSpPr>
        <p:spPr/>
        <p:txBody>
          <a:bodyPr/>
          <a:lstStyle/>
          <a:p>
            <a:r>
              <a:rPr lang="en-US" altLang="zh-TW" dirty="0" smtClean="0"/>
              <a:t>11-</a:t>
            </a:r>
            <a:fld id="{B26F0F54-EDFB-4D3E-95FE-4222E89E373E}" type="slidenum">
              <a:rPr lang="zh-TW" altLang="en-US" smtClean="0"/>
              <a:t>9</a:t>
            </a:fld>
            <a:endParaRPr lang="zh-TW" altLang="en-US" dirty="0"/>
          </a:p>
        </p:txBody>
      </p:sp>
      <p:graphicFrame>
        <p:nvGraphicFramePr>
          <p:cNvPr id="6" name="資料庫圖表 5"/>
          <p:cNvGraphicFramePr/>
          <p:nvPr>
            <p:extLst>
              <p:ext uri="{D42A27DB-BD31-4B8C-83A1-F6EECF244321}">
                <p14:modId xmlns:p14="http://schemas.microsoft.com/office/powerpoint/2010/main" val="2094434"/>
              </p:ext>
            </p:extLst>
          </p:nvPr>
        </p:nvGraphicFramePr>
        <p:xfrm>
          <a:off x="32593" y="1196752"/>
          <a:ext cx="9191822" cy="13681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矩形 6"/>
          <p:cNvSpPr/>
          <p:nvPr/>
        </p:nvSpPr>
        <p:spPr>
          <a:xfrm>
            <a:off x="214313" y="2707710"/>
            <a:ext cx="4572000" cy="1446550"/>
          </a:xfrm>
          <a:prstGeom prst="rect">
            <a:avLst/>
          </a:prstGeom>
        </p:spPr>
        <p:txBody>
          <a:bodyPr>
            <a:spAutoFit/>
            <a:scene3d>
              <a:camera prst="orthographicFront"/>
              <a:lightRig rig="soft" dir="t">
                <a:rot lat="0" lon="0" rev="10800000"/>
              </a:lightRig>
            </a:scene3d>
            <a:sp3d>
              <a:bevelT w="27940" h="12700"/>
              <a:contourClr>
                <a:srgbClr val="DDDDDD"/>
              </a:contourClr>
            </a:sp3d>
          </a:bodyPr>
          <a:lstStyle/>
          <a:p>
            <a:r>
              <a:rPr lang="zh-TW" altLang="zh-TW" sz="2200" b="1" spc="150" dirty="0">
                <a:ln w="11430"/>
                <a:solidFill>
                  <a:srgbClr val="7030A0"/>
                </a:solidFill>
                <a:effectLst>
                  <a:outerShdw blurRad="25400" algn="tl" rotWithShape="0">
                    <a:srgbClr val="000000">
                      <a:alpha val="43000"/>
                    </a:srgbClr>
                  </a:outerShdw>
                </a:effectLst>
              </a:rPr>
              <a:t>這是批發及零售業最喜歡使用的訂價方式</a:t>
            </a:r>
            <a:r>
              <a:rPr lang="zh-TW" altLang="zh-TW" sz="2200" b="1" spc="150" dirty="0" smtClean="0">
                <a:ln w="11430"/>
                <a:solidFill>
                  <a:srgbClr val="7030A0"/>
                </a:solidFill>
                <a:effectLst>
                  <a:outerShdw blurRad="25400" algn="tl" rotWithShape="0">
                    <a:srgbClr val="000000">
                      <a:alpha val="43000"/>
                    </a:srgbClr>
                  </a:outerShdw>
                </a:effectLst>
              </a:rPr>
              <a:t>，</a:t>
            </a:r>
            <a:r>
              <a:rPr lang="zh-TW" altLang="en-US" sz="2200" b="1" spc="150" dirty="0">
                <a:ln w="11430"/>
                <a:solidFill>
                  <a:srgbClr val="7030A0"/>
                </a:solidFill>
                <a:effectLst>
                  <a:outerShdw blurRad="25400" algn="tl" rotWithShape="0">
                    <a:srgbClr val="000000">
                      <a:alpha val="43000"/>
                    </a:srgbClr>
                  </a:outerShdw>
                </a:effectLst>
              </a:rPr>
              <a:t>它</a:t>
            </a:r>
            <a:r>
              <a:rPr lang="zh-TW" altLang="en-US" sz="2200" b="1" spc="150" dirty="0" smtClean="0">
                <a:ln w="11430"/>
                <a:solidFill>
                  <a:srgbClr val="7030A0"/>
                </a:solidFill>
                <a:effectLst>
                  <a:outerShdw blurRad="25400" algn="tl" rotWithShape="0">
                    <a:srgbClr val="000000">
                      <a:alpha val="43000"/>
                    </a:srgbClr>
                  </a:outerShdw>
                </a:effectLst>
              </a:rPr>
              <a:t>是將</a:t>
            </a:r>
            <a:r>
              <a:rPr lang="zh-TW" altLang="zh-TW" sz="2200" b="1" spc="150" dirty="0" smtClean="0">
                <a:ln w="11430"/>
                <a:solidFill>
                  <a:srgbClr val="7030A0"/>
                </a:solidFill>
                <a:effectLst>
                  <a:outerShdw blurRad="25400" algn="tl" rotWithShape="0">
                    <a:srgbClr val="000000">
                      <a:alpha val="43000"/>
                    </a:srgbClr>
                  </a:outerShdw>
                </a:effectLst>
              </a:rPr>
              <a:t>購</a:t>
            </a:r>
            <a:r>
              <a:rPr lang="zh-TW" altLang="zh-TW" sz="2200" b="1" spc="150" dirty="0">
                <a:ln w="11430"/>
                <a:solidFill>
                  <a:srgbClr val="7030A0"/>
                </a:solidFill>
                <a:effectLst>
                  <a:outerShdw blurRad="25400" algn="tl" rotWithShape="0">
                    <a:srgbClr val="000000">
                      <a:alpha val="43000"/>
                    </a:srgbClr>
                  </a:outerShdw>
                </a:effectLst>
              </a:rPr>
              <a:t>入產品的成本加上利潤及其他一些該計入的費用，來作為產品售價。</a:t>
            </a:r>
          </a:p>
        </p:txBody>
      </p:sp>
      <p:sp>
        <p:nvSpPr>
          <p:cNvPr id="8" name="雲朵形 7"/>
          <p:cNvSpPr/>
          <p:nvPr/>
        </p:nvSpPr>
        <p:spPr>
          <a:xfrm>
            <a:off x="102121" y="4181474"/>
            <a:ext cx="4686300" cy="2357438"/>
          </a:xfrm>
          <a:prstGeom prst="cloud">
            <a:avLst/>
          </a:prstGeom>
        </p:spPr>
        <p:style>
          <a:lnRef idx="1">
            <a:schemeClr val="accent4"/>
          </a:lnRef>
          <a:fillRef idx="2">
            <a:schemeClr val="accent4"/>
          </a:fillRef>
          <a:effectRef idx="1">
            <a:schemeClr val="accent4"/>
          </a:effectRef>
          <a:fontRef idx="minor">
            <a:schemeClr val="dk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zh-TW" altLang="zh-TW" sz="2100" b="1" spc="150" dirty="0">
                <a:ln w="11430"/>
                <a:solidFill>
                  <a:schemeClr val="accent4">
                    <a:lumMod val="50000"/>
                  </a:schemeClr>
                </a:solidFill>
                <a:effectLst>
                  <a:outerShdw blurRad="25400" algn="tl" rotWithShape="0">
                    <a:srgbClr val="000000">
                      <a:alpha val="43000"/>
                    </a:srgbClr>
                  </a:outerShdw>
                </a:effectLst>
              </a:rPr>
              <a:t>加成最大的好處在於它是相當簡易的作法，缺點則是它忽略了顧客本身的需求，因此可能會導致訂價過高或過低</a:t>
            </a:r>
            <a:r>
              <a:rPr lang="zh-TW" altLang="zh-TW" sz="2100" b="1" spc="150" dirty="0" smtClean="0">
                <a:ln w="11430"/>
                <a:solidFill>
                  <a:schemeClr val="accent4">
                    <a:lumMod val="50000"/>
                  </a:schemeClr>
                </a:solidFill>
                <a:effectLst>
                  <a:outerShdw blurRad="25400" algn="tl" rotWithShape="0">
                    <a:srgbClr val="000000">
                      <a:alpha val="43000"/>
                    </a:srgbClr>
                  </a:outerShdw>
                </a:effectLst>
              </a:rPr>
              <a:t>。</a:t>
            </a:r>
            <a:endParaRPr lang="zh-TW" altLang="en-US" sz="2100" b="1" spc="150" dirty="0">
              <a:ln w="11430"/>
              <a:solidFill>
                <a:schemeClr val="accent4">
                  <a:lumMod val="50000"/>
                </a:schemeClr>
              </a:solidFill>
              <a:effectLst>
                <a:outerShdw blurRad="25400" algn="tl" rotWithShape="0">
                  <a:srgbClr val="000000">
                    <a:alpha val="43000"/>
                  </a:srgbClr>
                </a:outerShdw>
              </a:effectLst>
            </a:endParaRPr>
          </a:p>
        </p:txBody>
      </p:sp>
      <p:sp>
        <p:nvSpPr>
          <p:cNvPr id="9" name="矩形 8"/>
          <p:cNvSpPr/>
          <p:nvPr/>
        </p:nvSpPr>
        <p:spPr>
          <a:xfrm>
            <a:off x="5364088" y="2782669"/>
            <a:ext cx="3456384" cy="1446550"/>
          </a:xfrm>
          <a:prstGeom prst="rect">
            <a:avLst/>
          </a:prstGeom>
        </p:spPr>
        <p:txBody>
          <a:bodyPr wrap="square">
            <a:spAutoFit/>
            <a:scene3d>
              <a:camera prst="orthographicFront"/>
              <a:lightRig rig="soft" dir="t">
                <a:rot lat="0" lon="0" rev="10800000"/>
              </a:lightRig>
            </a:scene3d>
            <a:sp3d>
              <a:bevelT w="27940" h="12700"/>
              <a:contourClr>
                <a:srgbClr val="DDDDDD"/>
              </a:contourClr>
            </a:sp3d>
          </a:bodyPr>
          <a:lstStyle/>
          <a:p>
            <a:r>
              <a:rPr lang="zh-TW" altLang="zh-TW" sz="2200" b="1" spc="150" dirty="0">
                <a:ln w="11430"/>
                <a:solidFill>
                  <a:schemeClr val="tx2">
                    <a:lumMod val="50000"/>
                  </a:schemeClr>
                </a:solidFill>
                <a:effectLst>
                  <a:outerShdw blurRad="25400" algn="tl" rotWithShape="0">
                    <a:srgbClr val="000000">
                      <a:alpha val="43000"/>
                    </a:srgbClr>
                  </a:outerShdw>
                </a:effectLst>
              </a:rPr>
              <a:t>這種訂價方式是為求利潤最大化，而將價格訂在邊際收入</a:t>
            </a:r>
            <a:r>
              <a:rPr lang="en-US" altLang="zh-TW" sz="2200" b="1" spc="150" dirty="0">
                <a:ln w="11430"/>
                <a:solidFill>
                  <a:schemeClr val="tx2">
                    <a:lumMod val="50000"/>
                  </a:schemeClr>
                </a:solidFill>
                <a:effectLst>
                  <a:outerShdw blurRad="25400" algn="tl" rotWithShape="0">
                    <a:srgbClr val="000000">
                      <a:alpha val="43000"/>
                    </a:srgbClr>
                  </a:outerShdw>
                </a:effectLst>
              </a:rPr>
              <a:t>(MR)</a:t>
            </a:r>
            <a:r>
              <a:rPr lang="zh-TW" altLang="zh-TW" sz="2200" b="1" spc="150" dirty="0">
                <a:ln w="11430"/>
                <a:solidFill>
                  <a:schemeClr val="tx2">
                    <a:lumMod val="50000"/>
                  </a:schemeClr>
                </a:solidFill>
                <a:effectLst>
                  <a:outerShdw blurRad="25400" algn="tl" rotWithShape="0">
                    <a:srgbClr val="000000">
                      <a:alpha val="43000"/>
                    </a:srgbClr>
                  </a:outerShdw>
                </a:effectLst>
              </a:rPr>
              <a:t>等於邊際成本</a:t>
            </a:r>
            <a:r>
              <a:rPr lang="en-US" altLang="zh-TW" sz="2200" b="1" spc="150" dirty="0">
                <a:ln w="11430"/>
                <a:solidFill>
                  <a:schemeClr val="tx2">
                    <a:lumMod val="50000"/>
                  </a:schemeClr>
                </a:solidFill>
                <a:effectLst>
                  <a:outerShdw blurRad="25400" algn="tl" rotWithShape="0">
                    <a:srgbClr val="000000">
                      <a:alpha val="43000"/>
                    </a:srgbClr>
                  </a:outerShdw>
                </a:effectLst>
              </a:rPr>
              <a:t>(MC)</a:t>
            </a:r>
            <a:r>
              <a:rPr lang="zh-TW" altLang="zh-TW" sz="2200" b="1" spc="150" dirty="0">
                <a:ln w="11430"/>
                <a:solidFill>
                  <a:schemeClr val="tx2">
                    <a:lumMod val="50000"/>
                  </a:schemeClr>
                </a:solidFill>
                <a:effectLst>
                  <a:outerShdw blurRad="25400" algn="tl" rotWithShape="0">
                    <a:srgbClr val="000000">
                      <a:alpha val="43000"/>
                    </a:srgbClr>
                  </a:outerShdw>
                </a:effectLst>
              </a:rPr>
              <a:t>之處。</a:t>
            </a:r>
            <a:endParaRPr lang="zh-TW" altLang="en-US" sz="2200" b="1" spc="150" dirty="0">
              <a:ln w="11430"/>
              <a:solidFill>
                <a:schemeClr val="tx2">
                  <a:lumMod val="50000"/>
                </a:schemeClr>
              </a:solidFill>
              <a:effectLst>
                <a:outerShdw blurRad="25400" algn="tl" rotWithShape="0">
                  <a:srgbClr val="000000">
                    <a:alpha val="43000"/>
                  </a:srgbClr>
                </a:outerShdw>
              </a:effectLst>
            </a:endParaRPr>
          </a:p>
        </p:txBody>
      </p:sp>
      <p:sp>
        <p:nvSpPr>
          <p:cNvPr id="10" name="雲朵形 9"/>
          <p:cNvSpPr/>
          <p:nvPr/>
        </p:nvSpPr>
        <p:spPr>
          <a:xfrm>
            <a:off x="5364088" y="4367386"/>
            <a:ext cx="3456384" cy="1677888"/>
          </a:xfrm>
          <a:prstGeom prst="cloud">
            <a:avLst/>
          </a:prstGeom>
        </p:spPr>
        <p:style>
          <a:lnRef idx="1">
            <a:schemeClr val="accent5"/>
          </a:lnRef>
          <a:fillRef idx="2">
            <a:schemeClr val="accent5"/>
          </a:fillRef>
          <a:effectRef idx="1">
            <a:schemeClr val="accent5"/>
          </a:effectRef>
          <a:fontRef idx="minor">
            <a:schemeClr val="dk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en-US" altLang="zh-TW" sz="3600" b="1" spc="150" dirty="0">
                <a:ln w="11430"/>
                <a:solidFill>
                  <a:srgbClr val="002060"/>
                </a:solidFill>
                <a:effectLst>
                  <a:outerShdw blurRad="25400" algn="tl" rotWithShape="0">
                    <a:srgbClr val="000000">
                      <a:alpha val="43000"/>
                    </a:srgbClr>
                  </a:outerShdw>
                </a:effectLst>
              </a:rPr>
              <a:t>MR=MC</a:t>
            </a:r>
            <a:endParaRPr lang="zh-TW" altLang="en-US" sz="3600" b="1" spc="150" dirty="0">
              <a:ln w="11430"/>
              <a:solidFill>
                <a:srgbClr val="002060"/>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3950395214"/>
      </p:ext>
    </p:extLst>
  </p:cSld>
  <p:clrMapOvr>
    <a:masterClrMapping/>
  </p:clrMapOvr>
  <p:transition spd="slow" advClick="0">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graphicEl>
                                              <a:dgm id="{7814B25A-218F-4422-B88F-FE10F6BB2088}"/>
                                            </p:graphicEl>
                                          </p:spTgt>
                                        </p:tgtEl>
                                        <p:attrNameLst>
                                          <p:attrName>style.visibility</p:attrName>
                                        </p:attrNameLst>
                                      </p:cBhvr>
                                      <p:to>
                                        <p:strVal val="visible"/>
                                      </p:to>
                                    </p:set>
                                    <p:animEffect transition="in" filter="fade">
                                      <p:cBhvr>
                                        <p:cTn id="7" dur="500"/>
                                        <p:tgtEl>
                                          <p:spTgt spid="6">
                                            <p:graphicEl>
                                              <a:dgm id="{7814B25A-218F-4422-B88F-FE10F6BB2088}"/>
                                            </p:graphic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randombar(horizontal)">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16"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animEffect transition="in" filter="fad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graphicEl>
                                              <a:dgm id="{B9A237F8-A9EB-4AAD-A3D4-556A83688CB5}"/>
                                            </p:graphicEl>
                                          </p:spTgt>
                                        </p:tgtEl>
                                        <p:attrNameLst>
                                          <p:attrName>style.visibility</p:attrName>
                                        </p:attrNameLst>
                                      </p:cBhvr>
                                      <p:to>
                                        <p:strVal val="visible"/>
                                      </p:to>
                                    </p:set>
                                    <p:animEffect transition="in" filter="fade">
                                      <p:cBhvr>
                                        <p:cTn id="23" dur="500"/>
                                        <p:tgtEl>
                                          <p:spTgt spid="6">
                                            <p:graphicEl>
                                              <a:dgm id="{B9A237F8-A9EB-4AAD-A3D4-556A83688CB5}"/>
                                            </p:graphicEl>
                                          </p:spTgt>
                                        </p:tgtEl>
                                      </p:cBhvr>
                                    </p:animEffect>
                                  </p:childTnLst>
                                </p:cTn>
                              </p:par>
                            </p:childTnLst>
                          </p:cTn>
                        </p:par>
                        <p:par>
                          <p:cTn id="24" fill="hold">
                            <p:stCondLst>
                              <p:cond delay="500"/>
                            </p:stCondLst>
                            <p:childTnLst>
                              <p:par>
                                <p:cTn id="25" presetID="14" presetClass="entr" presetSubtype="10"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par>
                          <p:cTn id="28" fill="hold">
                            <p:stCondLst>
                              <p:cond delay="1000"/>
                            </p:stCondLst>
                            <p:childTnLst>
                              <p:par>
                                <p:cTn id="29" presetID="53" presetClass="entr" presetSubtype="16"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fltVal val="0"/>
                                          </p:val>
                                        </p:tav>
                                        <p:tav tm="100000">
                                          <p:val>
                                            <p:strVal val="#ppt_h"/>
                                          </p:val>
                                        </p:tav>
                                      </p:tavLst>
                                    </p:anim>
                                    <p:animEffect transition="in" filter="fade">
                                      <p:cBhvr>
                                        <p:cTn id="3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Dgm bld="one"/>
        </p:bldSub>
      </p:bldGraphic>
      <p:bldP spid="7" grpId="0"/>
      <p:bldP spid="8" grpId="0" animBg="1"/>
      <p:bldP spid="9" grpId="0"/>
      <p:bldP spid="10" grpId="0" animBg="1"/>
    </p:bldLst>
  </p:timing>
</p:sld>
</file>

<file path=ppt/theme/theme1.xml><?xml version="1.0" encoding="utf-8"?>
<a:theme xmlns:a="http://schemas.openxmlformats.org/drawingml/2006/main" name="行銷管理(改">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預設簡報設計">
      <a:majorFont>
        <a:latin typeface="Arial"/>
        <a:ea typeface="Adobe 繁黑體 Std B"/>
        <a:cs typeface=""/>
      </a:majorFont>
      <a:minorFont>
        <a:latin typeface="Arial"/>
        <a:ea typeface="Adobe 繁黑體 Std B"/>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訂設計">
  <a:themeElements>
    <a:clrScheme name="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自訂設計">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訂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訂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訂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訂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訂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訂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訂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訂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訂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訂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訂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自訂設計">
  <a:themeElements>
    <a:clrScheme name="1_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自訂設計">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自訂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自訂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自訂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自訂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自訂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自訂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自訂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自訂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自訂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自訂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自訂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行銷管理(改</Template>
  <TotalTime>247</TotalTime>
  <Words>1848</Words>
  <Application>Microsoft Office PowerPoint</Application>
  <PresentationFormat>如螢幕大小 (4:3)</PresentationFormat>
  <Paragraphs>207</Paragraphs>
  <Slides>22</Slides>
  <Notes>1</Notes>
  <HiddenSlides>0</HiddenSlides>
  <MMClips>0</MMClips>
  <ScaleCrop>false</ScaleCrop>
  <HeadingPairs>
    <vt:vector size="6" baseType="variant">
      <vt:variant>
        <vt:lpstr>使用字型</vt:lpstr>
      </vt:variant>
      <vt:variant>
        <vt:i4>7</vt:i4>
      </vt:variant>
      <vt:variant>
        <vt:lpstr>佈景主題</vt:lpstr>
      </vt:variant>
      <vt:variant>
        <vt:i4>3</vt:i4>
      </vt:variant>
      <vt:variant>
        <vt:lpstr>投影片標題</vt:lpstr>
      </vt:variant>
      <vt:variant>
        <vt:i4>22</vt:i4>
      </vt:variant>
    </vt:vector>
  </HeadingPairs>
  <TitlesOfParts>
    <vt:vector size="32" baseType="lpstr">
      <vt:lpstr>Adobe 繁黑體 Std B</vt:lpstr>
      <vt:lpstr>微軟正黑體</vt:lpstr>
      <vt:lpstr>新細明體</vt:lpstr>
      <vt:lpstr>標楷體</vt:lpstr>
      <vt:lpstr>Arial</vt:lpstr>
      <vt:lpstr>Calibri</vt:lpstr>
      <vt:lpstr>Webdings</vt:lpstr>
      <vt:lpstr>行銷管理(改</vt:lpstr>
      <vt:lpstr>自訂設計</vt:lpstr>
      <vt:lpstr>1_自訂設計</vt:lpstr>
      <vt:lpstr>PowerPoint 簡報</vt:lpstr>
      <vt:lpstr>Chapter 11 訂價概念</vt:lpstr>
      <vt:lpstr>§11.1.1 價格的涵義</vt:lpstr>
      <vt:lpstr>§11.1.2 訂價的重要性</vt:lpstr>
      <vt:lpstr>PowerPoint 簡報</vt:lpstr>
      <vt:lpstr>§11.2.1 影響價格的需求因素</vt:lpstr>
      <vt:lpstr>§11.2.1.3 影響顧客需求彈性的因素</vt:lpstr>
      <vt:lpstr>§11.2.2 影響價格的成本因素1/2</vt:lpstr>
      <vt:lpstr>§11.2.2 影響價格的成本因素2/2</vt:lpstr>
      <vt:lpstr>§11.2.3 影響價格的其他因素</vt:lpstr>
      <vt:lpstr>PowerPoint 簡報</vt:lpstr>
      <vt:lpstr>§11.3.1 邊際分析</vt:lpstr>
      <vt:lpstr>§11.3.2 損益兩平分析</vt:lpstr>
      <vt:lpstr>PowerPoint 簡報</vt:lpstr>
      <vt:lpstr>§11.4.1 欺騙性的訂價手段</vt:lpstr>
      <vt:lpstr>§11.4.2 價格協定</vt:lpstr>
      <vt:lpstr>§11.4.3 掠奪性訂價</vt:lpstr>
      <vt:lpstr>§11.4.4 差別訂價</vt:lpstr>
      <vt:lpstr>§11.4.4.2 差別訂價的實施條件</vt:lpstr>
      <vt:lpstr>§11.4.5 專門技術服務的訂價道德問題</vt:lpstr>
      <vt:lpstr>§11.4.6 顧客對價格變化的特殊反應</vt:lpstr>
      <vt:lpstr>-The End-</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Irisa</dc:creator>
  <cp:lastModifiedBy>Zona Li</cp:lastModifiedBy>
  <cp:revision>145</cp:revision>
  <dcterms:created xsi:type="dcterms:W3CDTF">2011-05-30T14:06:51Z</dcterms:created>
  <dcterms:modified xsi:type="dcterms:W3CDTF">2014-05-21T11:38:46Z</dcterms:modified>
</cp:coreProperties>
</file>